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81" r:id="rId2"/>
    <p:sldId id="383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7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6" r:id="rId37"/>
    <p:sldId id="367" r:id="rId38"/>
    <p:sldId id="365" r:id="rId39"/>
    <p:sldId id="368" r:id="rId40"/>
    <p:sldId id="369" r:id="rId41"/>
    <p:sldId id="370" r:id="rId42"/>
    <p:sldId id="372" r:id="rId43"/>
    <p:sldId id="373" r:id="rId44"/>
    <p:sldId id="374" r:id="rId45"/>
    <p:sldId id="376" r:id="rId46"/>
    <p:sldId id="377" r:id="rId47"/>
    <p:sldId id="378" r:id="rId48"/>
    <p:sldId id="379" r:id="rId49"/>
  </p:sldIdLst>
  <p:sldSz cx="9144000" cy="6858000" type="screen4x3"/>
  <p:notesSz cx="6858000" cy="9144000"/>
  <p:custDataLst>
    <p:tags r:id="rId5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82F00"/>
    <a:srgbClr val="FF6600"/>
    <a:srgbClr val="C88900"/>
    <a:srgbClr val="CC3399"/>
    <a:srgbClr val="FF33CC"/>
    <a:srgbClr val="FF99CC"/>
    <a:srgbClr val="FF3399"/>
    <a:srgbClr val="8080C0"/>
    <a:srgbClr val="8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12" autoAdjust="0"/>
    <p:restoredTop sz="94660"/>
  </p:normalViewPr>
  <p:slideViewPr>
    <p:cSldViewPr>
      <p:cViewPr varScale="1">
        <p:scale>
          <a:sx n="72" d="100"/>
          <a:sy n="7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B1FF-90A0-4C20-842D-08ADC1617047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01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68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1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39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ΠαρΑλληλη ΕΠΕΞΕΡΓΑΣΙΑ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Ενότητα 4 – Μέθοδοι και τεχνικές διασύνδεσης (ΙΙ)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29/04/2015</a:t>
            </a: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9" y="70327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92664" cy="138828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0" y="29789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Ιωάννης Ε. </a:t>
            </a:r>
            <a:r>
              <a:rPr lang="el-GR" sz="2800" dirty="0" err="1" smtClean="0"/>
              <a:t>Βενέτης</a:t>
            </a:r>
            <a:endParaRPr lang="el-GR" sz="2800" dirty="0" smtClean="0"/>
          </a:p>
          <a:p>
            <a:pPr algn="ctr"/>
            <a:r>
              <a:rPr lang="el-GR" sz="2800" dirty="0" smtClean="0"/>
              <a:t>Τμήμα Μηχανικών Η/Υ και Πληροφορικής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διακοπτών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643042" y="3357562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rot="5400000" flipH="1" flipV="1">
            <a:off x="1821637" y="3250405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3042" y="28453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643042" y="5072074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/>
        </p:nvCxnSpPr>
        <p:spPr>
          <a:xfrm rot="5400000" flipH="1" flipV="1">
            <a:off x="1821637" y="4964917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 rot="10800000" flipH="1" flipV="1">
            <a:off x="1428727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H="1" flipV="1">
            <a:off x="1428728" y="5500702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H="1" flipV="1">
            <a:off x="2214544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2214545" y="5500702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43041" y="5214950"/>
            <a:ext cx="571507" cy="2857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42" y="5214950"/>
            <a:ext cx="571504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28" y="350043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28729" y="3786190"/>
            <a:ext cx="10001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28662" y="192880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Διακόπτες 2 καταστάσεων</a:t>
            </a:r>
            <a:endParaRPr lang="el-GR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2976" y="57028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Διασταύρωση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1142976" y="39883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Ευθεία</a:t>
            </a:r>
            <a:endParaRPr lang="el-GR" dirty="0"/>
          </a:p>
        </p:txBody>
      </p:sp>
      <p:sp>
        <p:nvSpPr>
          <p:cNvPr id="37" name="Rectangle 36"/>
          <p:cNvSpPr/>
          <p:nvPr/>
        </p:nvSpPr>
        <p:spPr>
          <a:xfrm>
            <a:off x="5429256" y="3357562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5464975" y="3250405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86380" y="28453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l-GR" dirty="0"/>
          </a:p>
        </p:txBody>
      </p:sp>
      <p:sp>
        <p:nvSpPr>
          <p:cNvPr id="40" name="Rectangle 39"/>
          <p:cNvSpPr/>
          <p:nvPr/>
        </p:nvSpPr>
        <p:spPr>
          <a:xfrm>
            <a:off x="5429256" y="5072074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5464975" y="4964917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86380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H="1" flipV="1">
            <a:off x="5214941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H="1" flipV="1">
            <a:off x="5214942" y="5500702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H="1" flipV="1">
            <a:off x="6000758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H="1" flipV="1">
            <a:off x="6000759" y="5500702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29255" y="5214950"/>
            <a:ext cx="571507" cy="2857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9256" y="5214950"/>
            <a:ext cx="571504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14942" y="350043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14943" y="3786190"/>
            <a:ext cx="10001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72132" y="192880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Διακόπτες 4 καταστάσεων</a:t>
            </a:r>
            <a:endParaRPr lang="el-GR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857752" y="57028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Διασταύρωση</a:t>
            </a:r>
            <a:endParaRPr lang="el-GR" dirty="0"/>
          </a:p>
        </p:txBody>
      </p:sp>
      <p:sp>
        <p:nvSpPr>
          <p:cNvPr id="53" name="TextBox 52"/>
          <p:cNvSpPr txBox="1"/>
          <p:nvPr/>
        </p:nvSpPr>
        <p:spPr>
          <a:xfrm>
            <a:off x="4857752" y="39883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Ευθεία</a:t>
            </a:r>
            <a:endParaRPr lang="el-GR" dirty="0"/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5750727" y="3250405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572132" y="28453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l-GR" dirty="0"/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5750727" y="4964917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72132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58" name="Rectangle 57"/>
          <p:cNvSpPr/>
          <p:nvPr/>
        </p:nvSpPr>
        <p:spPr>
          <a:xfrm>
            <a:off x="7143768" y="3357562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7179487" y="3250405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000892" y="28453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61" name="Rectangle 60"/>
          <p:cNvSpPr/>
          <p:nvPr/>
        </p:nvSpPr>
        <p:spPr>
          <a:xfrm>
            <a:off x="7143768" y="5072074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 flipH="1" flipV="1">
            <a:off x="7179487" y="4964917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00892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l-GR" dirty="0"/>
          </a:p>
        </p:txBody>
      </p:sp>
      <p:cxnSp>
        <p:nvCxnSpPr>
          <p:cNvPr id="64" name="Straight Connector 63"/>
          <p:cNvCxnSpPr/>
          <p:nvPr/>
        </p:nvCxnSpPr>
        <p:spPr>
          <a:xfrm rot="10800000" flipH="1" flipV="1">
            <a:off x="6929453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H="1" flipV="1">
            <a:off x="7715270" y="521495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43768" y="5214950"/>
            <a:ext cx="571504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929454" y="350043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72264" y="57028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Κάτω εκπομπή</a:t>
            </a:r>
            <a:endParaRPr lang="el-GR" dirty="0"/>
          </a:p>
        </p:txBody>
      </p:sp>
      <p:sp>
        <p:nvSpPr>
          <p:cNvPr id="73" name="TextBox 72"/>
          <p:cNvSpPr txBox="1"/>
          <p:nvPr/>
        </p:nvSpPr>
        <p:spPr>
          <a:xfrm>
            <a:off x="6572264" y="39883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Πάνω εκπομπή</a:t>
            </a:r>
            <a:endParaRPr lang="el-GR" dirty="0"/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7465239" y="3250405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86644" y="28453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l-GR" dirty="0"/>
          </a:p>
        </p:txBody>
      </p:sp>
      <p:cxnSp>
        <p:nvCxnSpPr>
          <p:cNvPr id="76" name="Straight Connector 75"/>
          <p:cNvCxnSpPr/>
          <p:nvPr/>
        </p:nvCxnSpPr>
        <p:spPr>
          <a:xfrm rot="5400000" flipH="1" flipV="1">
            <a:off x="7465239" y="4964917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86644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cxnSp>
        <p:nvCxnSpPr>
          <p:cNvPr id="78" name="Straight Connector 77"/>
          <p:cNvCxnSpPr/>
          <p:nvPr/>
        </p:nvCxnSpPr>
        <p:spPr>
          <a:xfrm rot="10800000" flipH="1" flipV="1">
            <a:off x="6929454" y="378619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 flipH="1" flipV="1">
            <a:off x="7715271" y="3786190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143767" y="3500438"/>
            <a:ext cx="571507" cy="2857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29454" y="5500702"/>
            <a:ext cx="10001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Διαδρόμηση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ym typeface="Symbol"/>
              </a:rPr>
              <a:t>Η κατάσταση των διακοπτών καθορίζει την επιθυμητή διαδρομή μεταξύ αποστολέα και παραλήπτη</a:t>
            </a:r>
          </a:p>
          <a:p>
            <a:pPr lvl="1"/>
            <a:r>
              <a:rPr lang="el-GR" dirty="0" smtClean="0"/>
              <a:t>Αλγόριθμος «Διαδρόμησης» του δικτύου</a:t>
            </a:r>
          </a:p>
          <a:p>
            <a:pPr lvl="2"/>
            <a:r>
              <a:rPr lang="en-US" dirty="0" smtClean="0"/>
              <a:t>Circuit Switching</a:t>
            </a:r>
          </a:p>
          <a:p>
            <a:pPr lvl="3"/>
            <a:r>
              <a:rPr lang="el-GR" dirty="0" smtClean="0"/>
              <a:t>Οι διακόπτες τίθενται στις σωστές καταστάσεις</a:t>
            </a:r>
          </a:p>
          <a:p>
            <a:pPr lvl="3"/>
            <a:r>
              <a:rPr lang="el-GR" dirty="0" smtClean="0"/>
              <a:t>Εγκαθιδρύεται το επιθυμητό κύκλωμα</a:t>
            </a:r>
          </a:p>
          <a:p>
            <a:pPr lvl="3"/>
            <a:r>
              <a:rPr lang="el-GR" dirty="0" smtClean="0"/>
              <a:t>Οι διακόπτες παραμένουν στην ίδια κατάσταση έως ότου δωθεί εντολή αλλαγής κατάστασης</a:t>
            </a:r>
          </a:p>
          <a:p>
            <a:pPr lvl="3"/>
            <a:r>
              <a:rPr lang="el-GR" dirty="0" smtClean="0"/>
              <a:t>Πλεονέκτημα: Μόνο καθυστέρηση διάδοσης της πληροφορίας</a:t>
            </a:r>
          </a:p>
          <a:p>
            <a:pPr lvl="4"/>
            <a:r>
              <a:rPr lang="el-GR" dirty="0" smtClean="0"/>
              <a:t>Αποδοτικό για μεγάλα σύνολα πληροφοριών που χρησιμοποιπούν την ίδια διαδρομή</a:t>
            </a:r>
            <a:endParaRPr lang="en-US" dirty="0" smtClean="0"/>
          </a:p>
          <a:p>
            <a:pPr lvl="2"/>
            <a:r>
              <a:rPr lang="en-US" dirty="0" smtClean="0"/>
              <a:t>Packet Switching</a:t>
            </a:r>
            <a:endParaRPr lang="el-GR" dirty="0" smtClean="0"/>
          </a:p>
          <a:p>
            <a:pPr lvl="3"/>
            <a:r>
              <a:rPr lang="el-GR" dirty="0" smtClean="0"/>
              <a:t>Κάθε πακέτο πληροφοριών κινείται από στήλη σε στήλη</a:t>
            </a:r>
          </a:p>
          <a:p>
            <a:pPr lvl="3"/>
            <a:r>
              <a:rPr lang="el-GR" dirty="0" smtClean="0"/>
              <a:t>Θέτει τους διακόπτες όπως τους συναντά</a:t>
            </a:r>
          </a:p>
          <a:p>
            <a:pPr lvl="3"/>
            <a:r>
              <a:rPr lang="el-GR" dirty="0" smtClean="0"/>
              <a:t>Μειονέκτημα: Μεγαλύτερες επιβαρύνσεις</a:t>
            </a:r>
            <a:r>
              <a:rPr lang="en-US" smtClean="0"/>
              <a:t> </a:t>
            </a:r>
            <a:r>
              <a:rPr lang="el-GR" smtClean="0"/>
              <a:t>για </a:t>
            </a:r>
            <a:r>
              <a:rPr lang="el-GR" dirty="0" smtClean="0"/>
              <a:t>αλλαγές καταστάσεων στους διακόπτες και αναμονή σε </a:t>
            </a:r>
            <a:r>
              <a:rPr lang="en-US" dirty="0" smtClean="0"/>
              <a:t>buffers </a:t>
            </a:r>
            <a:r>
              <a:rPr lang="el-GR" dirty="0" smtClean="0"/>
              <a:t>λόγω συγκρούσεων</a:t>
            </a:r>
          </a:p>
          <a:p>
            <a:pPr lvl="3"/>
            <a:r>
              <a:rPr lang="el-GR" dirty="0" smtClean="0"/>
              <a:t>Πλεονέκτημα: Αποδοτικός αν τα μηνύματα είναι μικρά και απαιτούνται συχνές αλλαγές στις διαδρομές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Μεταθέσεις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δυνατές συνδέσεις περιγράφονται από συναρτήσεις:</a:t>
            </a:r>
            <a:br>
              <a:rPr lang="el-GR" dirty="0" smtClean="0"/>
            </a:br>
            <a:r>
              <a:rPr lang="en-US" i="1" dirty="0" err="1" smtClean="0"/>
              <a:t>r</a:t>
            </a:r>
            <a:r>
              <a:rPr lang="en-US" i="1" dirty="0" err="1" smtClean="0">
                <a:sym typeface="Symbol"/>
              </a:rPr>
              <a:t>s</a:t>
            </a:r>
            <a:r>
              <a:rPr lang="en-US" i="1" dirty="0" smtClean="0">
                <a:sym typeface="Symbol"/>
              </a:rPr>
              <a:t> = f(r)</a:t>
            </a:r>
            <a:endParaRPr lang="en-US" dirty="0" smtClean="0">
              <a:sym typeface="Symbol"/>
            </a:endParaRPr>
          </a:p>
          <a:p>
            <a:r>
              <a:rPr lang="el-GR" dirty="0" smtClean="0">
                <a:sym typeface="Symbol"/>
              </a:rPr>
              <a:t>Ιδιαίτερο ενδιαφέρον παρουσιάζουν οι συναρτήσεις</a:t>
            </a:r>
            <a:br>
              <a:rPr lang="el-GR" dirty="0" smtClean="0">
                <a:sym typeface="Symbol"/>
              </a:rPr>
            </a:br>
            <a:r>
              <a:rPr lang="el-GR" dirty="0" smtClean="0">
                <a:sym typeface="Symbol"/>
              </a:rPr>
              <a:t>ένα-προς-ένα</a:t>
            </a:r>
          </a:p>
          <a:p>
            <a:pPr lvl="1"/>
            <a:r>
              <a:rPr lang="el-GR" dirty="0" smtClean="0">
                <a:sym typeface="Symbol"/>
              </a:rPr>
              <a:t>Στην ουσία είναι μεταθέσεις δεικτών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l-GR" dirty="0" smtClean="0">
                <a:sym typeface="Symbol"/>
              </a:rPr>
              <a:t>Μερικές μεταθέσεις έχουν ιδιαίτερη σημασία στα ΔΔ</a:t>
            </a:r>
          </a:p>
          <a:p>
            <a:pPr lvl="1"/>
            <a:r>
              <a:rPr lang="el-GR" dirty="0" smtClean="0">
                <a:sym typeface="Symbol"/>
              </a:rPr>
              <a:t>Χρησιμοποιούμε και την δυαδική αναπαράσταση δεικτών</a:t>
            </a:r>
          </a:p>
          <a:p>
            <a:pPr lvl="2"/>
            <a:r>
              <a:rPr lang="en-US" dirty="0" smtClean="0">
                <a:latin typeface="Calibri" pitchFamily="34" charset="0"/>
                <a:sym typeface="Symbol"/>
              </a:rPr>
              <a:t>b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m-1</a:t>
            </a:r>
            <a:r>
              <a:rPr lang="en-US" dirty="0" smtClean="0">
                <a:latin typeface="Calibri" pitchFamily="34" charset="0"/>
                <a:sym typeface="Symbol"/>
              </a:rPr>
              <a:t>b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m-2</a:t>
            </a:r>
            <a:r>
              <a:rPr lang="en-US" dirty="0" smtClean="0">
                <a:latin typeface="Calibri" pitchFamily="34" charset="0"/>
                <a:sym typeface="Symbol"/>
              </a:rPr>
              <a:t> … b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1</a:t>
            </a:r>
            <a:r>
              <a:rPr lang="en-US" dirty="0" smtClean="0">
                <a:latin typeface="Calibri" pitchFamily="34" charset="0"/>
                <a:sym typeface="Symbol"/>
              </a:rPr>
              <a:t>b</a:t>
            </a:r>
            <a:r>
              <a:rPr lang="en-US" baseline="-25000" dirty="0" smtClean="0">
                <a:latin typeface="Calibri" pitchFamily="34" charset="0"/>
                <a:sym typeface="Symbol"/>
              </a:rPr>
              <a:t>0</a:t>
            </a:r>
            <a:r>
              <a:rPr lang="en-US" dirty="0" smtClean="0">
                <a:latin typeface="Calibri" pitchFamily="34" charset="0"/>
                <a:sym typeface="Symbol"/>
              </a:rPr>
              <a:t>, m = </a:t>
            </a:r>
            <a:r>
              <a:rPr lang="en-US" dirty="0" err="1" smtClean="0">
                <a:latin typeface="Calibri" pitchFamily="34" charset="0"/>
                <a:sym typeface="Symbol"/>
              </a:rPr>
              <a:t>logN</a:t>
            </a:r>
            <a:r>
              <a:rPr lang="en-US" dirty="0" smtClean="0">
                <a:latin typeface="Calibri" pitchFamily="34" charset="0"/>
                <a:sym typeface="Symbol"/>
              </a:rPr>
              <a:t> </a:t>
            </a:r>
            <a:r>
              <a:rPr lang="el-GR" dirty="0" smtClean="0">
                <a:latin typeface="Calibri" pitchFamily="34" charset="0"/>
                <a:sym typeface="Symbol"/>
              </a:rPr>
              <a:t>και</a:t>
            </a:r>
            <a:r>
              <a:rPr lang="en-US" dirty="0" smtClean="0">
                <a:latin typeface="Calibri" pitchFamily="34" charset="0"/>
                <a:sym typeface="Symbol"/>
              </a:rPr>
              <a:t> 0, 1, </a:t>
            </a:r>
            <a:r>
              <a:rPr lang="el-GR" dirty="0" smtClean="0">
                <a:latin typeface="Calibri" pitchFamily="34" charset="0"/>
                <a:sym typeface="Symbol"/>
              </a:rPr>
              <a:t>..., Ν-1 είναι οι διαθέσιμοι δείκτες</a:t>
            </a:r>
            <a:endParaRPr lang="en-US" dirty="0" smtClean="0">
              <a:latin typeface="Calibri" pitchFamily="34" charset="0"/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342900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7290" y="400050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7290" y="457200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7290" y="514351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85918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5918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5918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85918" y="535782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86050" y="342900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6050" y="400050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6050" y="457200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6050" y="514351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643174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3174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43174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43174" y="535782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28794" y="3643314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714480" y="4429132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8794" y="478632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428728" y="4143380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0496" y="3768400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f(0) = 1</a:t>
            </a:r>
          </a:p>
          <a:p>
            <a:r>
              <a:rPr lang="en-US" sz="2200" dirty="0" smtClean="0"/>
              <a:t>f(1) = 3</a:t>
            </a:r>
          </a:p>
          <a:p>
            <a:r>
              <a:rPr lang="en-US" sz="2200" dirty="0" smtClean="0"/>
              <a:t>f(2) = 2</a:t>
            </a:r>
          </a:p>
          <a:p>
            <a:r>
              <a:rPr lang="en-US" sz="2200" dirty="0" smtClean="0"/>
              <a:t>f(3) = 0</a:t>
            </a:r>
            <a:endParaRPr lang="el-GR" sz="2200" dirty="0"/>
          </a:p>
        </p:txBody>
      </p:sp>
      <p:sp>
        <p:nvSpPr>
          <p:cNvPr id="33" name="Double Bracket 32"/>
          <p:cNvSpPr/>
          <p:nvPr/>
        </p:nvSpPr>
        <p:spPr>
          <a:xfrm>
            <a:off x="6286512" y="4143380"/>
            <a:ext cx="1214446" cy="71438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0 1 2 3</a:t>
            </a:r>
          </a:p>
          <a:p>
            <a:pPr algn="ctr"/>
            <a:r>
              <a:rPr lang="en-US" sz="2200" dirty="0" smtClean="0"/>
              <a:t>1 3 2 0</a:t>
            </a:r>
            <a:endParaRPr lang="el-GR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786446" y="4283997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 =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Μεταθέσεις ανταλλαγής </a:t>
            </a:r>
            <a:r>
              <a:rPr lang="en-US" sz="2600" dirty="0" smtClean="0"/>
              <a:t>(Exchange) </a:t>
            </a:r>
            <a:r>
              <a:rPr lang="el-GR" sz="2600" dirty="0" smtClean="0"/>
              <a:t>ή συνδέσεις κύβου</a:t>
            </a:r>
            <a:endParaRPr lang="el-G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Χρησιμοποιούμε τον συμβολισμό </a:t>
            </a:r>
            <a:r>
              <a:rPr lang="en-US" dirty="0" smtClean="0"/>
              <a:t>E </a:t>
            </a:r>
            <a:r>
              <a:rPr lang="el-GR" dirty="0" smtClean="0"/>
              <a:t>(</a:t>
            </a:r>
            <a:r>
              <a:rPr lang="en-US" dirty="0" smtClean="0"/>
              <a:t>Exchange)</a:t>
            </a:r>
          </a:p>
          <a:p>
            <a:r>
              <a:rPr lang="el-GR" dirty="0" smtClean="0"/>
              <a:t>Γίνεται αντιστροφή του</a:t>
            </a:r>
            <a:r>
              <a:rPr lang="en-US" dirty="0" smtClean="0"/>
              <a:t> j bit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l-GR" dirty="0" smtClean="0"/>
              <a:t>δηλώνει ποιοι επεξεργαστές συνδέονται</a:t>
            </a:r>
            <a:br>
              <a:rPr lang="el-GR" dirty="0" smtClean="0"/>
            </a:br>
            <a:r>
              <a:rPr lang="el-GR" dirty="0" smtClean="0"/>
              <a:t>μεταξύ τους όταν από δύο κύβους διάστασης</a:t>
            </a:r>
            <a:br>
              <a:rPr lang="el-GR" dirty="0" smtClean="0"/>
            </a:br>
            <a:r>
              <a:rPr lang="en-US" dirty="0" smtClean="0"/>
              <a:t>j </a:t>
            </a:r>
            <a:r>
              <a:rPr lang="el-GR" dirty="0" smtClean="0"/>
              <a:t>κατασκευάζεται ένας κύβος διάστασης </a:t>
            </a:r>
            <a:r>
              <a:rPr lang="en-US" dirty="0" smtClean="0"/>
              <a:t>j+1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100" y="2928938"/>
          <a:ext cx="48291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145960" imgH="253800" progId="Equation.3">
                  <p:embed/>
                </p:oleObj>
              </mc:Choice>
              <mc:Fallback>
                <p:oleObj name="Equation" r:id="rId3" imgW="2145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928938"/>
                        <a:ext cx="48291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14348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48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48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48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85852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52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5852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85852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5984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5984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5984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5984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43108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43108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43108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3108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4348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4348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48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4348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285852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85852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85852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85852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85984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5984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5984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5984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143108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43108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43108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3108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642910" y="2643182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642910" y="3214686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2910" y="3786190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42910" y="4357694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642910" y="2643182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42910" y="3214686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42910" y="3786190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642910" y="4357694"/>
            <a:ext cx="228601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428992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28992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428992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428992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000496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00496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00496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00496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000628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00628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00628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00628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857752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57752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857752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857752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428992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28992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28992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28992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4000496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000496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00496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00496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000628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000628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000628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000628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4857752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57752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857752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57752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929058" y="2071678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H="1">
            <a:off x="3929058" y="2643182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3929058" y="2071678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3929058" y="2643182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3929058" y="435769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3929058" y="4929198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3929058" y="435769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929058" y="4929198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143636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143636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143636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143636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715140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715140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15140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15140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7715272" y="164305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715272" y="221455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715272" y="278605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715272" y="3357562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572396" y="185736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572396" y="242886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572396" y="300037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572396" y="357187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143636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143636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43636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143636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6715140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715140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715140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715140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715272" y="3929066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715272" y="4500570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715272" y="5072074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715272" y="5643578"/>
            <a:ext cx="571504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7572396" y="414338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72396" y="471488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572396" y="528638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72396" y="585789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858016" y="1857364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858016" y="1857364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858016" y="300037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6858016" y="300037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858016" y="4143380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6858016" y="4143380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858016" y="528638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858016" y="528638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1434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8992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143636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Ανάμειξη</a:t>
            </a:r>
            <a:r>
              <a:rPr lang="en-US" dirty="0" smtClean="0"/>
              <a:t> (Shuffle)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Χρησιμοποιούμε τον συμβολισμό </a:t>
            </a:r>
            <a:r>
              <a:rPr lang="en-US" dirty="0" smtClean="0"/>
              <a:t>S </a:t>
            </a:r>
            <a:r>
              <a:rPr lang="el-GR" dirty="0" smtClean="0"/>
              <a:t>(</a:t>
            </a:r>
            <a:r>
              <a:rPr lang="en-US" dirty="0" smtClean="0"/>
              <a:t>Shuffle)</a:t>
            </a:r>
          </a:p>
          <a:p>
            <a:r>
              <a:rPr lang="el-GR" dirty="0" smtClean="0"/>
              <a:t>Ως τέλεια ανάμειξη </a:t>
            </a:r>
            <a:r>
              <a:rPr lang="en-US" dirty="0" smtClean="0"/>
              <a:t>(perfect shuffle) </a:t>
            </a:r>
            <a:r>
              <a:rPr lang="el-GR" dirty="0" smtClean="0"/>
              <a:t>ορίζεται η κυκλική μετακίνηση κατά ένα </a:t>
            </a:r>
            <a:r>
              <a:rPr lang="en-US" dirty="0" smtClean="0"/>
              <a:t>bit </a:t>
            </a:r>
            <a:r>
              <a:rPr lang="el-GR" dirty="0" smtClean="0"/>
              <a:t>προς τα αριστερά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071563" y="3314700"/>
          <a:ext cx="5086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2260440" imgH="228600" progId="Equation.3">
                  <p:embed/>
                </p:oleObj>
              </mc:Choice>
              <mc:Fallback>
                <p:oleObj name="Equation" r:id="rId3" imgW="226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314700"/>
                        <a:ext cx="5086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Υπο-αναμείξεις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λιγότερο σημαντικά </a:t>
            </a:r>
            <a:r>
              <a:rPr lang="en-US" dirty="0" smtClean="0"/>
              <a:t>bit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014438" y="2428868"/>
          <a:ext cx="7343776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3263760" imgH="241200" progId="Equation.3">
                  <p:embed/>
                </p:oleObj>
              </mc:Choice>
              <mc:Fallback>
                <p:oleObj name="Equation" r:id="rId3" imgW="32637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38" y="2428868"/>
                        <a:ext cx="7343776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366434" y="3734181"/>
          <a:ext cx="1285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571320" imgH="241200" progId="Equation.3">
                  <p:embed/>
                </p:oleObj>
              </mc:Choice>
              <mc:Fallback>
                <p:oleObj name="Equation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434" y="3734181"/>
                        <a:ext cx="12858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48146" y="4197668"/>
          <a:ext cx="514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146" y="4197668"/>
                        <a:ext cx="5143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Υπερ-αναμείξεις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περισσότερο σημαντικά </a:t>
            </a:r>
            <a:r>
              <a:rPr lang="en-US" dirty="0" smtClean="0"/>
              <a:t>bit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57188" y="2428875"/>
          <a:ext cx="8658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3" imgW="3848040" imgH="241200" progId="Equation.3">
                  <p:embed/>
                </p:oleObj>
              </mc:Choice>
              <mc:Fallback>
                <p:oleObj name="Equation" r:id="rId3" imgW="38480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428875"/>
                        <a:ext cx="86582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375982" y="3703511"/>
          <a:ext cx="1285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982" y="3703511"/>
                        <a:ext cx="12858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47788" y="4176205"/>
          <a:ext cx="514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7" imgW="228600" imgH="203040" progId="Equation.3">
                  <p:embed/>
                </p:oleObj>
              </mc:Choice>
              <mc:Fallback>
                <p:oleObj name="Equation" r:id="rId7" imgW="228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176205"/>
                        <a:ext cx="514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1472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472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472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472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472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55" name="Straight Connector 54"/>
          <p:cNvCxnSpPr>
            <a:stCxn id="4" idx="3"/>
            <a:endCxn id="167" idx="1"/>
          </p:cNvCxnSpPr>
          <p:nvPr/>
        </p:nvCxnSpPr>
        <p:spPr>
          <a:xfrm>
            <a:off x="1285852" y="175020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1434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l-GR" baseline="-25000" dirty="0"/>
          </a:p>
        </p:txBody>
      </p:sp>
      <p:sp>
        <p:nvSpPr>
          <p:cNvPr id="136" name="Rectangle 135"/>
          <p:cNvSpPr/>
          <p:nvPr/>
        </p:nvSpPr>
        <p:spPr>
          <a:xfrm>
            <a:off x="571472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71472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71472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71472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71472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71472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71472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71472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285983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285983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85983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285983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2285983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2285983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285983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285983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285983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285983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2285983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85983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85983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85983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285983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285983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08" name="Straight Connector 207"/>
          <p:cNvCxnSpPr>
            <a:stCxn id="5" idx="3"/>
            <a:endCxn id="169" idx="1"/>
          </p:cNvCxnSpPr>
          <p:nvPr/>
        </p:nvCxnSpPr>
        <p:spPr>
          <a:xfrm>
            <a:off x="1285852" y="2035959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6" idx="3"/>
            <a:endCxn id="173" idx="1"/>
          </p:cNvCxnSpPr>
          <p:nvPr/>
        </p:nvCxnSpPr>
        <p:spPr>
          <a:xfrm>
            <a:off x="1285852" y="2321711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7" idx="3"/>
            <a:endCxn id="175" idx="1"/>
          </p:cNvCxnSpPr>
          <p:nvPr/>
        </p:nvCxnSpPr>
        <p:spPr>
          <a:xfrm>
            <a:off x="1285852" y="260746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4" idx="3"/>
            <a:endCxn id="177" idx="1"/>
          </p:cNvCxnSpPr>
          <p:nvPr/>
        </p:nvCxnSpPr>
        <p:spPr>
          <a:xfrm>
            <a:off x="1285852" y="2893215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5" idx="3"/>
            <a:endCxn id="179" idx="1"/>
          </p:cNvCxnSpPr>
          <p:nvPr/>
        </p:nvCxnSpPr>
        <p:spPr>
          <a:xfrm>
            <a:off x="1285852" y="3178967"/>
            <a:ext cx="1000131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6" idx="3"/>
            <a:endCxn id="181" idx="1"/>
          </p:cNvCxnSpPr>
          <p:nvPr/>
        </p:nvCxnSpPr>
        <p:spPr>
          <a:xfrm>
            <a:off x="1285852" y="346471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7" idx="3"/>
            <a:endCxn id="183" idx="1"/>
          </p:cNvCxnSpPr>
          <p:nvPr/>
        </p:nvCxnSpPr>
        <p:spPr>
          <a:xfrm>
            <a:off x="1285852" y="3750471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36" idx="3"/>
            <a:endCxn id="168" idx="1"/>
          </p:cNvCxnSpPr>
          <p:nvPr/>
        </p:nvCxnSpPr>
        <p:spPr>
          <a:xfrm flipV="1">
            <a:off x="1285852" y="2035959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37" idx="3"/>
            <a:endCxn id="170" idx="1"/>
          </p:cNvCxnSpPr>
          <p:nvPr/>
        </p:nvCxnSpPr>
        <p:spPr>
          <a:xfrm flipV="1">
            <a:off x="1285852" y="2607463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38" idx="3"/>
            <a:endCxn id="174" idx="1"/>
          </p:cNvCxnSpPr>
          <p:nvPr/>
        </p:nvCxnSpPr>
        <p:spPr>
          <a:xfrm flipV="1">
            <a:off x="1285852" y="3178967"/>
            <a:ext cx="1000131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39" idx="3"/>
            <a:endCxn id="176" idx="1"/>
          </p:cNvCxnSpPr>
          <p:nvPr/>
        </p:nvCxnSpPr>
        <p:spPr>
          <a:xfrm flipV="1">
            <a:off x="1285852" y="3750471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40" idx="3"/>
            <a:endCxn id="178" idx="1"/>
          </p:cNvCxnSpPr>
          <p:nvPr/>
        </p:nvCxnSpPr>
        <p:spPr>
          <a:xfrm flipV="1">
            <a:off x="1285852" y="4321975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141" idx="3"/>
            <a:endCxn id="180" idx="1"/>
          </p:cNvCxnSpPr>
          <p:nvPr/>
        </p:nvCxnSpPr>
        <p:spPr>
          <a:xfrm flipV="1">
            <a:off x="1285852" y="4893479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42" idx="3"/>
            <a:endCxn id="182" idx="1"/>
          </p:cNvCxnSpPr>
          <p:nvPr/>
        </p:nvCxnSpPr>
        <p:spPr>
          <a:xfrm flipV="1">
            <a:off x="1285852" y="5464983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43" idx="3"/>
            <a:endCxn id="184" idx="1"/>
          </p:cNvCxnSpPr>
          <p:nvPr/>
        </p:nvCxnSpPr>
        <p:spPr>
          <a:xfrm>
            <a:off x="1285852" y="603648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3286117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3286117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286117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286117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3286117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3286117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3286117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3286117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262" name="Straight Connector 261"/>
          <p:cNvCxnSpPr>
            <a:stCxn id="254" idx="3"/>
            <a:endCxn id="272" idx="1"/>
          </p:cNvCxnSpPr>
          <p:nvPr/>
        </p:nvCxnSpPr>
        <p:spPr>
          <a:xfrm>
            <a:off x="4000497" y="173806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428993" y="62743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(2)</a:t>
            </a:r>
            <a:endParaRPr lang="el-GR" baseline="-25000" dirty="0"/>
          </a:p>
        </p:txBody>
      </p:sp>
      <p:sp>
        <p:nvSpPr>
          <p:cNvPr id="264" name="Rectangle 263"/>
          <p:cNvSpPr/>
          <p:nvPr/>
        </p:nvSpPr>
        <p:spPr>
          <a:xfrm>
            <a:off x="3286117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286117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3286117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286117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3286117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3286117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3286117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3286117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000628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000628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000628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00628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000628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5000628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000628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00628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5000628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5000628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000628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5000628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000628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5000628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000628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000628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88" name="Straight Connector 287"/>
          <p:cNvCxnSpPr>
            <a:stCxn id="255" idx="3"/>
            <a:endCxn id="274" idx="1"/>
          </p:cNvCxnSpPr>
          <p:nvPr/>
        </p:nvCxnSpPr>
        <p:spPr>
          <a:xfrm>
            <a:off x="4000497" y="2023817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6" idx="3"/>
            <a:endCxn id="276" idx="1"/>
          </p:cNvCxnSpPr>
          <p:nvPr/>
        </p:nvCxnSpPr>
        <p:spPr>
          <a:xfrm>
            <a:off x="4000497" y="2309569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7" idx="3"/>
            <a:endCxn id="278" idx="1"/>
          </p:cNvCxnSpPr>
          <p:nvPr/>
        </p:nvCxnSpPr>
        <p:spPr>
          <a:xfrm>
            <a:off x="4000497" y="2595321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58" idx="3"/>
            <a:endCxn id="273" idx="1"/>
          </p:cNvCxnSpPr>
          <p:nvPr/>
        </p:nvCxnSpPr>
        <p:spPr>
          <a:xfrm flipV="1">
            <a:off x="4000497" y="202381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9" idx="3"/>
            <a:endCxn id="275" idx="1"/>
          </p:cNvCxnSpPr>
          <p:nvPr/>
        </p:nvCxnSpPr>
        <p:spPr>
          <a:xfrm flipV="1">
            <a:off x="4000497" y="2595321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60" idx="3"/>
            <a:endCxn id="277" idx="1"/>
          </p:cNvCxnSpPr>
          <p:nvPr/>
        </p:nvCxnSpPr>
        <p:spPr>
          <a:xfrm flipV="1">
            <a:off x="4000497" y="3166825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61" idx="3"/>
            <a:endCxn id="279" idx="1"/>
          </p:cNvCxnSpPr>
          <p:nvPr/>
        </p:nvCxnSpPr>
        <p:spPr>
          <a:xfrm>
            <a:off x="4000497" y="373832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64" idx="3"/>
            <a:endCxn id="280" idx="1"/>
          </p:cNvCxnSpPr>
          <p:nvPr/>
        </p:nvCxnSpPr>
        <p:spPr>
          <a:xfrm>
            <a:off x="4000497" y="402408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65" idx="3"/>
            <a:endCxn id="282" idx="1"/>
          </p:cNvCxnSpPr>
          <p:nvPr/>
        </p:nvCxnSpPr>
        <p:spPr>
          <a:xfrm>
            <a:off x="4000497" y="4309833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66" idx="3"/>
            <a:endCxn id="284" idx="1"/>
          </p:cNvCxnSpPr>
          <p:nvPr/>
        </p:nvCxnSpPr>
        <p:spPr>
          <a:xfrm>
            <a:off x="4000497" y="4595585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67" idx="3"/>
            <a:endCxn id="286" idx="1"/>
          </p:cNvCxnSpPr>
          <p:nvPr/>
        </p:nvCxnSpPr>
        <p:spPr>
          <a:xfrm>
            <a:off x="4000497" y="488133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68" idx="3"/>
            <a:endCxn id="281" idx="1"/>
          </p:cNvCxnSpPr>
          <p:nvPr/>
        </p:nvCxnSpPr>
        <p:spPr>
          <a:xfrm flipV="1">
            <a:off x="4000497" y="430983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69" idx="3"/>
            <a:endCxn id="283" idx="1"/>
          </p:cNvCxnSpPr>
          <p:nvPr/>
        </p:nvCxnSpPr>
        <p:spPr>
          <a:xfrm flipV="1">
            <a:off x="4000497" y="4881337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70" idx="3"/>
            <a:endCxn id="285" idx="1"/>
          </p:cNvCxnSpPr>
          <p:nvPr/>
        </p:nvCxnSpPr>
        <p:spPr>
          <a:xfrm flipV="1">
            <a:off x="4000497" y="5452841"/>
            <a:ext cx="1000131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71" idx="3"/>
            <a:endCxn id="287" idx="1"/>
          </p:cNvCxnSpPr>
          <p:nvPr/>
        </p:nvCxnSpPr>
        <p:spPr>
          <a:xfrm>
            <a:off x="4000497" y="602434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Rectangle 302"/>
          <p:cNvSpPr/>
          <p:nvPr/>
        </p:nvSpPr>
        <p:spPr>
          <a:xfrm>
            <a:off x="6000761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000761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6000761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6000761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000761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6000761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6000761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6000761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311" name="Straight Connector 310"/>
          <p:cNvCxnSpPr>
            <a:stCxn id="303" idx="3"/>
            <a:endCxn id="321" idx="1"/>
          </p:cNvCxnSpPr>
          <p:nvPr/>
        </p:nvCxnSpPr>
        <p:spPr>
          <a:xfrm>
            <a:off x="6715141" y="175020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6143637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(2)</a:t>
            </a:r>
            <a:endParaRPr lang="el-GR" baseline="-25000" dirty="0"/>
          </a:p>
        </p:txBody>
      </p:sp>
      <p:sp>
        <p:nvSpPr>
          <p:cNvPr id="313" name="Rectangle 312"/>
          <p:cNvSpPr/>
          <p:nvPr/>
        </p:nvSpPr>
        <p:spPr>
          <a:xfrm>
            <a:off x="6000761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6000761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6000761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6000761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6000761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6000761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6000761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6000761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7715272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7715272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7715272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7715272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7715272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7715272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7715272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7715272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7715272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7715272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715272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7715272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715272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7715272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7715272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7715272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337" name="Straight Connector 336"/>
          <p:cNvCxnSpPr>
            <a:stCxn id="304" idx="3"/>
            <a:endCxn id="322" idx="1"/>
          </p:cNvCxnSpPr>
          <p:nvPr/>
        </p:nvCxnSpPr>
        <p:spPr>
          <a:xfrm>
            <a:off x="6715141" y="203595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305" idx="3"/>
            <a:endCxn id="325" idx="1"/>
          </p:cNvCxnSpPr>
          <p:nvPr/>
        </p:nvCxnSpPr>
        <p:spPr>
          <a:xfrm>
            <a:off x="6715141" y="2321711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stCxn id="306" idx="3"/>
            <a:endCxn id="326" idx="1"/>
          </p:cNvCxnSpPr>
          <p:nvPr/>
        </p:nvCxnSpPr>
        <p:spPr>
          <a:xfrm>
            <a:off x="6715141" y="2607463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7" idx="3"/>
            <a:endCxn id="329" idx="1"/>
          </p:cNvCxnSpPr>
          <p:nvPr/>
        </p:nvCxnSpPr>
        <p:spPr>
          <a:xfrm>
            <a:off x="6715141" y="2893215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08" idx="3"/>
            <a:endCxn id="330" idx="1"/>
          </p:cNvCxnSpPr>
          <p:nvPr/>
        </p:nvCxnSpPr>
        <p:spPr>
          <a:xfrm>
            <a:off x="6715141" y="3178967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09" idx="3"/>
            <a:endCxn id="333" idx="1"/>
          </p:cNvCxnSpPr>
          <p:nvPr/>
        </p:nvCxnSpPr>
        <p:spPr>
          <a:xfrm>
            <a:off x="6715141" y="346471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10" idx="3"/>
            <a:endCxn id="334" idx="1"/>
          </p:cNvCxnSpPr>
          <p:nvPr/>
        </p:nvCxnSpPr>
        <p:spPr>
          <a:xfrm>
            <a:off x="6715141" y="375047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313" idx="3"/>
            <a:endCxn id="323" idx="1"/>
          </p:cNvCxnSpPr>
          <p:nvPr/>
        </p:nvCxnSpPr>
        <p:spPr>
          <a:xfrm flipV="1">
            <a:off x="6715141" y="232171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14" idx="3"/>
            <a:endCxn id="324" idx="1"/>
          </p:cNvCxnSpPr>
          <p:nvPr/>
        </p:nvCxnSpPr>
        <p:spPr>
          <a:xfrm flipV="1">
            <a:off x="6715141" y="2607463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15" idx="3"/>
            <a:endCxn id="327" idx="1"/>
          </p:cNvCxnSpPr>
          <p:nvPr/>
        </p:nvCxnSpPr>
        <p:spPr>
          <a:xfrm flipV="1">
            <a:off x="6715141" y="3464719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16" idx="3"/>
            <a:endCxn id="328" idx="1"/>
          </p:cNvCxnSpPr>
          <p:nvPr/>
        </p:nvCxnSpPr>
        <p:spPr>
          <a:xfrm flipV="1">
            <a:off x="6715141" y="3750471"/>
            <a:ext cx="1000131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17" idx="3"/>
            <a:endCxn id="331" idx="1"/>
          </p:cNvCxnSpPr>
          <p:nvPr/>
        </p:nvCxnSpPr>
        <p:spPr>
          <a:xfrm flipV="1">
            <a:off x="6715141" y="4607727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18" idx="3"/>
            <a:endCxn id="332" idx="1"/>
          </p:cNvCxnSpPr>
          <p:nvPr/>
        </p:nvCxnSpPr>
        <p:spPr>
          <a:xfrm flipV="1">
            <a:off x="6715141" y="4893479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319" idx="3"/>
            <a:endCxn id="335" idx="1"/>
          </p:cNvCxnSpPr>
          <p:nvPr/>
        </p:nvCxnSpPr>
        <p:spPr>
          <a:xfrm>
            <a:off x="6715141" y="575073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320" idx="3"/>
            <a:endCxn id="336" idx="1"/>
          </p:cNvCxnSpPr>
          <p:nvPr/>
        </p:nvCxnSpPr>
        <p:spPr>
          <a:xfrm>
            <a:off x="6715141" y="603648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Μεταθέσεις πεταλούδας </a:t>
            </a:r>
            <a:r>
              <a:rPr lang="en-US" dirty="0" smtClean="0"/>
              <a:t>(Butterfly)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Χρησιμοποιούμε τον συμβολισμό </a:t>
            </a:r>
            <a:r>
              <a:rPr lang="en-US" dirty="0" smtClean="0"/>
              <a:t>B </a:t>
            </a:r>
            <a:r>
              <a:rPr lang="el-GR" dirty="0" smtClean="0"/>
              <a:t>(</a:t>
            </a:r>
            <a:r>
              <a:rPr lang="en-US" dirty="0" smtClean="0"/>
              <a:t>Butterfly)</a:t>
            </a:r>
          </a:p>
          <a:p>
            <a:r>
              <a:rPr lang="el-GR" dirty="0" smtClean="0"/>
              <a:t>Ως μετάθεση πεταλούδας (</a:t>
            </a:r>
            <a:r>
              <a:rPr lang="en-US" dirty="0" smtClean="0"/>
              <a:t>butterfly) </a:t>
            </a:r>
            <a:r>
              <a:rPr lang="el-GR" dirty="0" smtClean="0"/>
              <a:t>ορίζεται η ανταλλαγή του πρώτου με </a:t>
            </a:r>
            <a:r>
              <a:rPr lang="el-GR" smtClean="0"/>
              <a:t>το τελευταίο </a:t>
            </a:r>
            <a:r>
              <a:rPr lang="en-US" dirty="0" smtClean="0"/>
              <a:t>bit</a:t>
            </a:r>
          </a:p>
          <a:p>
            <a:endParaRPr lang="en-US" dirty="0" smtClean="0"/>
          </a:p>
          <a:p>
            <a:endParaRPr lang="el-GR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042988" y="3314700"/>
          <a:ext cx="5143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2286000" imgH="228600" progId="Equation.3">
                  <p:embed/>
                </p:oleObj>
              </mc:Choice>
              <mc:Fallback>
                <p:oleObj name="Equation" r:id="rId3" imgW="2286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700"/>
                        <a:ext cx="51435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Δυναμικών Διασυνδετικών Δικτύων</a:t>
            </a:r>
          </a:p>
          <a:p>
            <a:r>
              <a:rPr lang="el-GR" dirty="0" smtClean="0"/>
              <a:t>Εισαγωγή στις μεταθέσεις</a:t>
            </a:r>
          </a:p>
          <a:p>
            <a:r>
              <a:rPr lang="el-GR" dirty="0" smtClean="0"/>
              <a:t>Δημιουργία Δυναμικών Διασυνδετικών Δικτύων μέσω μεταθέσεων</a:t>
            </a:r>
          </a:p>
          <a:p>
            <a:r>
              <a:rPr lang="el-GR" dirty="0" smtClean="0"/>
              <a:t>Παρουσίαση χαρακτηριστικών παραδειγμάτων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Υπο-πεταλούδες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λιγότερο σημαντικά </a:t>
            </a:r>
            <a:r>
              <a:rPr lang="en-US" dirty="0" smtClean="0"/>
              <a:t>bit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985838" y="2428875"/>
          <a:ext cx="7400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3" imgW="3288960" imgH="241200" progId="Equation.3">
                  <p:embed/>
                </p:oleObj>
              </mc:Choice>
              <mc:Fallback>
                <p:oleObj name="Equation" r:id="rId3" imgW="3288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428875"/>
                        <a:ext cx="74009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309688" y="3733800"/>
          <a:ext cx="1400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5" imgW="622080" imgH="241200" progId="Equation.3">
                  <p:embed/>
                </p:oleObj>
              </mc:Choice>
              <mc:Fallback>
                <p:oleObj name="Equation" r:id="rId5" imgW="6220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733800"/>
                        <a:ext cx="14001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304925" y="4197350"/>
          <a:ext cx="600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7" imgW="266400" imgH="241200" progId="Equation.3">
                  <p:embed/>
                </p:oleObj>
              </mc:Choice>
              <mc:Fallback>
                <p:oleObj name="Equation" r:id="rId7" imgW="266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197350"/>
                        <a:ext cx="6000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Υπερ-πεταλούδες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περισσότερο σημαντικά </a:t>
            </a:r>
            <a:r>
              <a:rPr lang="en-US" dirty="0" smtClean="0"/>
              <a:t>bit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00034" y="2428876"/>
          <a:ext cx="8472512" cy="46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4381200" imgH="241200" progId="Equation.3">
                  <p:embed/>
                </p:oleObj>
              </mc:Choice>
              <mc:Fallback>
                <p:oleObj name="Equation" r:id="rId3" imgW="43812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428876"/>
                        <a:ext cx="8472512" cy="466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319213" y="3717925"/>
          <a:ext cx="1400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622080" imgH="190440" progId="Equation.3">
                  <p:embed/>
                </p:oleObj>
              </mc:Choice>
              <mc:Fallback>
                <p:oleObj name="Equation" r:id="rId5" imgW="62208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717925"/>
                        <a:ext cx="1400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04925" y="4191000"/>
          <a:ext cx="600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7" imgW="266400" imgH="190440" progId="Equation.3">
                  <p:embed/>
                </p:oleObj>
              </mc:Choice>
              <mc:Fallback>
                <p:oleObj name="Equation" r:id="rId7" imgW="2664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191000"/>
                        <a:ext cx="600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1472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472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472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472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472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55" name="Straight Connector 54"/>
          <p:cNvCxnSpPr>
            <a:stCxn id="4" idx="3"/>
            <a:endCxn id="167" idx="1"/>
          </p:cNvCxnSpPr>
          <p:nvPr/>
        </p:nvCxnSpPr>
        <p:spPr>
          <a:xfrm>
            <a:off x="1285852" y="175020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1434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l-GR" baseline="-25000" dirty="0"/>
          </a:p>
        </p:txBody>
      </p:sp>
      <p:sp>
        <p:nvSpPr>
          <p:cNvPr id="136" name="Rectangle 135"/>
          <p:cNvSpPr/>
          <p:nvPr/>
        </p:nvSpPr>
        <p:spPr>
          <a:xfrm>
            <a:off x="571472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71472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71472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71472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71472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71472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71472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71472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285983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285983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85983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285983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2285983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2285983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285983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285983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285983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285983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2285983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85983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85983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85983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285983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285983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08" name="Straight Connector 207"/>
          <p:cNvCxnSpPr>
            <a:stCxn id="5" idx="3"/>
            <a:endCxn id="177" idx="1"/>
          </p:cNvCxnSpPr>
          <p:nvPr/>
        </p:nvCxnSpPr>
        <p:spPr>
          <a:xfrm>
            <a:off x="1285852" y="2035959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6" idx="3"/>
            <a:endCxn id="169" idx="1"/>
          </p:cNvCxnSpPr>
          <p:nvPr/>
        </p:nvCxnSpPr>
        <p:spPr>
          <a:xfrm>
            <a:off x="1285852" y="232171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7" idx="3"/>
            <a:endCxn id="179" idx="1"/>
          </p:cNvCxnSpPr>
          <p:nvPr/>
        </p:nvCxnSpPr>
        <p:spPr>
          <a:xfrm>
            <a:off x="1285852" y="2607463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4" idx="3"/>
            <a:endCxn id="173" idx="1"/>
          </p:cNvCxnSpPr>
          <p:nvPr/>
        </p:nvCxnSpPr>
        <p:spPr>
          <a:xfrm>
            <a:off x="1285852" y="289321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5" idx="3"/>
            <a:endCxn id="181" idx="1"/>
          </p:cNvCxnSpPr>
          <p:nvPr/>
        </p:nvCxnSpPr>
        <p:spPr>
          <a:xfrm>
            <a:off x="1285852" y="3178967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6" idx="3"/>
            <a:endCxn id="175" idx="1"/>
          </p:cNvCxnSpPr>
          <p:nvPr/>
        </p:nvCxnSpPr>
        <p:spPr>
          <a:xfrm>
            <a:off x="1285852" y="346471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7" idx="3"/>
            <a:endCxn id="183" idx="1"/>
          </p:cNvCxnSpPr>
          <p:nvPr/>
        </p:nvCxnSpPr>
        <p:spPr>
          <a:xfrm>
            <a:off x="1285852" y="3750471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36" idx="3"/>
            <a:endCxn id="168" idx="1"/>
          </p:cNvCxnSpPr>
          <p:nvPr/>
        </p:nvCxnSpPr>
        <p:spPr>
          <a:xfrm flipV="1">
            <a:off x="1285852" y="2035959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37" idx="3"/>
            <a:endCxn id="178" idx="1"/>
          </p:cNvCxnSpPr>
          <p:nvPr/>
        </p:nvCxnSpPr>
        <p:spPr>
          <a:xfrm>
            <a:off x="1285852" y="432197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38" idx="3"/>
            <a:endCxn id="170" idx="1"/>
          </p:cNvCxnSpPr>
          <p:nvPr/>
        </p:nvCxnSpPr>
        <p:spPr>
          <a:xfrm flipV="1">
            <a:off x="1285852" y="2607463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39" idx="3"/>
            <a:endCxn id="180" idx="1"/>
          </p:cNvCxnSpPr>
          <p:nvPr/>
        </p:nvCxnSpPr>
        <p:spPr>
          <a:xfrm>
            <a:off x="1285852" y="489347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40" idx="3"/>
            <a:endCxn id="174" idx="1"/>
          </p:cNvCxnSpPr>
          <p:nvPr/>
        </p:nvCxnSpPr>
        <p:spPr>
          <a:xfrm flipV="1">
            <a:off x="1285852" y="3178967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141" idx="3"/>
            <a:endCxn id="182" idx="1"/>
          </p:cNvCxnSpPr>
          <p:nvPr/>
        </p:nvCxnSpPr>
        <p:spPr>
          <a:xfrm>
            <a:off x="1285852" y="5464983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42" idx="3"/>
            <a:endCxn id="176" idx="1"/>
          </p:cNvCxnSpPr>
          <p:nvPr/>
        </p:nvCxnSpPr>
        <p:spPr>
          <a:xfrm flipV="1">
            <a:off x="1285852" y="3750471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43" idx="3"/>
            <a:endCxn id="184" idx="1"/>
          </p:cNvCxnSpPr>
          <p:nvPr/>
        </p:nvCxnSpPr>
        <p:spPr>
          <a:xfrm>
            <a:off x="1285852" y="603648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6000761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6000761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000761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000761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000761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6000761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6000761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6000761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262" name="Straight Connector 261"/>
          <p:cNvCxnSpPr>
            <a:stCxn id="254" idx="3"/>
            <a:endCxn id="272" idx="1"/>
          </p:cNvCxnSpPr>
          <p:nvPr/>
        </p:nvCxnSpPr>
        <p:spPr>
          <a:xfrm>
            <a:off x="6715141" y="173806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/>
          <p:cNvSpPr/>
          <p:nvPr/>
        </p:nvSpPr>
        <p:spPr>
          <a:xfrm>
            <a:off x="6000761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6000761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6000761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000761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000761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000761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6000761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6000761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7715272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7715272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7715272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7715272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7715272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7715272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7715272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7715272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7715272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7715272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7715272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7715272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7715272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7715272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7715272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7715272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88" name="Straight Connector 287"/>
          <p:cNvCxnSpPr>
            <a:stCxn id="255" idx="3"/>
            <a:endCxn id="273" idx="1"/>
          </p:cNvCxnSpPr>
          <p:nvPr/>
        </p:nvCxnSpPr>
        <p:spPr>
          <a:xfrm>
            <a:off x="6715141" y="202381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6" idx="3"/>
            <a:endCxn id="280" idx="1"/>
          </p:cNvCxnSpPr>
          <p:nvPr/>
        </p:nvCxnSpPr>
        <p:spPr>
          <a:xfrm>
            <a:off x="6715141" y="230956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7" idx="3"/>
            <a:endCxn id="281" idx="1"/>
          </p:cNvCxnSpPr>
          <p:nvPr/>
        </p:nvCxnSpPr>
        <p:spPr>
          <a:xfrm>
            <a:off x="6715141" y="259532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58" idx="3"/>
            <a:endCxn id="276" idx="1"/>
          </p:cNvCxnSpPr>
          <p:nvPr/>
        </p:nvCxnSpPr>
        <p:spPr>
          <a:xfrm>
            <a:off x="6715141" y="2881073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9" idx="3"/>
            <a:endCxn id="277" idx="1"/>
          </p:cNvCxnSpPr>
          <p:nvPr/>
        </p:nvCxnSpPr>
        <p:spPr>
          <a:xfrm>
            <a:off x="6715141" y="316682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60" idx="3"/>
            <a:endCxn id="284" idx="1"/>
          </p:cNvCxnSpPr>
          <p:nvPr/>
        </p:nvCxnSpPr>
        <p:spPr>
          <a:xfrm>
            <a:off x="6715141" y="3452577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61" idx="3"/>
            <a:endCxn id="285" idx="1"/>
          </p:cNvCxnSpPr>
          <p:nvPr/>
        </p:nvCxnSpPr>
        <p:spPr>
          <a:xfrm>
            <a:off x="6715141" y="373832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64" idx="3"/>
            <a:endCxn id="274" idx="1"/>
          </p:cNvCxnSpPr>
          <p:nvPr/>
        </p:nvCxnSpPr>
        <p:spPr>
          <a:xfrm flipV="1">
            <a:off x="6715141" y="230956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65" idx="3"/>
            <a:endCxn id="275" idx="1"/>
          </p:cNvCxnSpPr>
          <p:nvPr/>
        </p:nvCxnSpPr>
        <p:spPr>
          <a:xfrm flipV="1">
            <a:off x="6715141" y="259532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66" idx="3"/>
            <a:endCxn id="282" idx="1"/>
          </p:cNvCxnSpPr>
          <p:nvPr/>
        </p:nvCxnSpPr>
        <p:spPr>
          <a:xfrm>
            <a:off x="6715141" y="459558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67" idx="3"/>
            <a:endCxn id="283" idx="1"/>
          </p:cNvCxnSpPr>
          <p:nvPr/>
        </p:nvCxnSpPr>
        <p:spPr>
          <a:xfrm>
            <a:off x="6715141" y="488133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68" idx="3"/>
            <a:endCxn id="278" idx="1"/>
          </p:cNvCxnSpPr>
          <p:nvPr/>
        </p:nvCxnSpPr>
        <p:spPr>
          <a:xfrm flipV="1">
            <a:off x="6715141" y="3452577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69" idx="3"/>
            <a:endCxn id="279" idx="1"/>
          </p:cNvCxnSpPr>
          <p:nvPr/>
        </p:nvCxnSpPr>
        <p:spPr>
          <a:xfrm flipV="1">
            <a:off x="6715141" y="373832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70" idx="3"/>
            <a:endCxn id="286" idx="1"/>
          </p:cNvCxnSpPr>
          <p:nvPr/>
        </p:nvCxnSpPr>
        <p:spPr>
          <a:xfrm>
            <a:off x="6715141" y="5738593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71" idx="3"/>
            <a:endCxn id="287" idx="1"/>
          </p:cNvCxnSpPr>
          <p:nvPr/>
        </p:nvCxnSpPr>
        <p:spPr>
          <a:xfrm>
            <a:off x="6715141" y="602434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6000760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r>
              <a:rPr lang="en-US" baseline="30000" dirty="0" smtClean="0"/>
              <a:t>(2)</a:t>
            </a:r>
            <a:endParaRPr lang="el-GR" baseline="-25000" dirty="0"/>
          </a:p>
        </p:txBody>
      </p:sp>
      <p:sp>
        <p:nvSpPr>
          <p:cNvPr id="150" name="Rectangle 149"/>
          <p:cNvSpPr/>
          <p:nvPr/>
        </p:nvSpPr>
        <p:spPr>
          <a:xfrm>
            <a:off x="3286117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286117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3286117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286117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286117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86117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3286117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286117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159" name="Straight Connector 158"/>
          <p:cNvCxnSpPr>
            <a:stCxn id="150" idx="3"/>
            <a:endCxn id="185" idx="1"/>
          </p:cNvCxnSpPr>
          <p:nvPr/>
        </p:nvCxnSpPr>
        <p:spPr>
          <a:xfrm>
            <a:off x="4000497" y="173806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428993" y="62743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r>
              <a:rPr lang="en-US" baseline="-25000" dirty="0" smtClean="0"/>
              <a:t>(2)</a:t>
            </a:r>
            <a:endParaRPr lang="el-GR" baseline="-25000" dirty="0"/>
          </a:p>
        </p:txBody>
      </p:sp>
      <p:sp>
        <p:nvSpPr>
          <p:cNvPr id="161" name="Rectangle 160"/>
          <p:cNvSpPr/>
          <p:nvPr/>
        </p:nvSpPr>
        <p:spPr>
          <a:xfrm>
            <a:off x="3286117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286117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286117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286117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3286117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3286117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286117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286117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000628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000628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00628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000628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000628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5000628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5000628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5000628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5000628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5000628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000628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5000628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5000628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5000628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5000628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5000628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01" name="Straight Connector 200"/>
          <p:cNvCxnSpPr>
            <a:stCxn id="151" idx="3"/>
            <a:endCxn id="189" idx="1"/>
          </p:cNvCxnSpPr>
          <p:nvPr/>
        </p:nvCxnSpPr>
        <p:spPr>
          <a:xfrm>
            <a:off x="4000497" y="202381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53" idx="3"/>
            <a:endCxn id="187" idx="1"/>
          </p:cNvCxnSpPr>
          <p:nvPr/>
        </p:nvCxnSpPr>
        <p:spPr>
          <a:xfrm>
            <a:off x="4000497" y="230956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4" idx="3"/>
            <a:endCxn id="191" idx="1"/>
          </p:cNvCxnSpPr>
          <p:nvPr/>
        </p:nvCxnSpPr>
        <p:spPr>
          <a:xfrm>
            <a:off x="4000497" y="2595321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5" idx="3"/>
            <a:endCxn id="186" idx="1"/>
          </p:cNvCxnSpPr>
          <p:nvPr/>
        </p:nvCxnSpPr>
        <p:spPr>
          <a:xfrm flipV="1">
            <a:off x="4000497" y="202381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56" idx="3"/>
            <a:endCxn id="190" idx="1"/>
          </p:cNvCxnSpPr>
          <p:nvPr/>
        </p:nvCxnSpPr>
        <p:spPr>
          <a:xfrm>
            <a:off x="4000497" y="316682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57" idx="3"/>
            <a:endCxn id="188" idx="1"/>
          </p:cNvCxnSpPr>
          <p:nvPr/>
        </p:nvCxnSpPr>
        <p:spPr>
          <a:xfrm flipV="1">
            <a:off x="4000497" y="2595321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58" idx="3"/>
            <a:endCxn id="192" idx="1"/>
          </p:cNvCxnSpPr>
          <p:nvPr/>
        </p:nvCxnSpPr>
        <p:spPr>
          <a:xfrm>
            <a:off x="4000497" y="373832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61" idx="3"/>
            <a:endCxn id="193" idx="1"/>
          </p:cNvCxnSpPr>
          <p:nvPr/>
        </p:nvCxnSpPr>
        <p:spPr>
          <a:xfrm>
            <a:off x="4000497" y="402408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62" idx="3"/>
            <a:endCxn id="197" idx="1"/>
          </p:cNvCxnSpPr>
          <p:nvPr/>
        </p:nvCxnSpPr>
        <p:spPr>
          <a:xfrm>
            <a:off x="4000497" y="430983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63" idx="3"/>
            <a:endCxn id="195" idx="1"/>
          </p:cNvCxnSpPr>
          <p:nvPr/>
        </p:nvCxnSpPr>
        <p:spPr>
          <a:xfrm>
            <a:off x="4000497" y="459558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4" idx="3"/>
            <a:endCxn id="199" idx="1"/>
          </p:cNvCxnSpPr>
          <p:nvPr/>
        </p:nvCxnSpPr>
        <p:spPr>
          <a:xfrm>
            <a:off x="4000497" y="488133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65" idx="3"/>
            <a:endCxn id="194" idx="1"/>
          </p:cNvCxnSpPr>
          <p:nvPr/>
        </p:nvCxnSpPr>
        <p:spPr>
          <a:xfrm flipV="1">
            <a:off x="4000497" y="430983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66" idx="3"/>
            <a:endCxn id="198" idx="1"/>
          </p:cNvCxnSpPr>
          <p:nvPr/>
        </p:nvCxnSpPr>
        <p:spPr>
          <a:xfrm>
            <a:off x="4000497" y="545284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71" idx="3"/>
            <a:endCxn id="196" idx="1"/>
          </p:cNvCxnSpPr>
          <p:nvPr/>
        </p:nvCxnSpPr>
        <p:spPr>
          <a:xfrm flipV="1">
            <a:off x="4000497" y="488133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72" idx="3"/>
            <a:endCxn id="200" idx="1"/>
          </p:cNvCxnSpPr>
          <p:nvPr/>
        </p:nvCxnSpPr>
        <p:spPr>
          <a:xfrm>
            <a:off x="4000497" y="602434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Μεταθέσεις αναστροφής των </a:t>
            </a:r>
            <a:r>
              <a:rPr lang="en-US" dirty="0" smtClean="0"/>
              <a:t>bit</a:t>
            </a:r>
            <a:r>
              <a:rPr lang="el-GR" dirty="0" smtClean="0"/>
              <a:t> </a:t>
            </a:r>
            <a:r>
              <a:rPr lang="en-US" dirty="0" smtClean="0"/>
              <a:t>(bit reversal)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Χρησιμοποιούμε τον συμβολισμό </a:t>
            </a:r>
            <a:r>
              <a:rPr lang="en-US" dirty="0" smtClean="0"/>
              <a:t>R </a:t>
            </a:r>
            <a:r>
              <a:rPr lang="el-GR" dirty="0" smtClean="0"/>
              <a:t>(</a:t>
            </a:r>
            <a:r>
              <a:rPr lang="en-US" dirty="0" smtClean="0"/>
              <a:t>Reversal)</a:t>
            </a:r>
          </a:p>
          <a:p>
            <a:r>
              <a:rPr lang="el-GR" dirty="0" smtClean="0"/>
              <a:t>Ως μετάθεση αναστροφής των </a:t>
            </a:r>
            <a:r>
              <a:rPr lang="en-US" dirty="0" smtClean="0"/>
              <a:t>bit</a:t>
            </a:r>
            <a:r>
              <a:rPr lang="el-GR" dirty="0" smtClean="0"/>
              <a:t> (</a:t>
            </a:r>
            <a:r>
              <a:rPr lang="en-US" dirty="0" smtClean="0"/>
              <a:t>bit reversal) </a:t>
            </a:r>
            <a:r>
              <a:rPr lang="el-GR" dirty="0" smtClean="0"/>
              <a:t>ορίζεται η αναγραφή των </a:t>
            </a:r>
            <a:r>
              <a:rPr lang="en-US" dirty="0" smtClean="0"/>
              <a:t>bit </a:t>
            </a:r>
            <a:r>
              <a:rPr lang="el-GR" dirty="0" smtClean="0"/>
              <a:t>με την αντίστροφη σειρά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Γνωστές και από τον Γρήγορο Μετασχηματισμό </a:t>
            </a:r>
            <a:r>
              <a:rPr lang="en-US" dirty="0" smtClean="0"/>
              <a:t>Fourier (Fast Fourier Transform – FFT)</a:t>
            </a:r>
            <a:endParaRPr lang="el-GR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71550" y="3629025"/>
          <a:ext cx="5172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2298600" imgH="228600" progId="Equation.3">
                  <p:embed/>
                </p:oleObj>
              </mc:Choice>
              <mc:Fallback>
                <p:oleObj name="Equation" r:id="rId3" imgW="2298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29025"/>
                        <a:ext cx="51720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Υπο-αναστροφές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λιγότερο σημαντικά </a:t>
            </a:r>
            <a:r>
              <a:rPr lang="en-US" dirty="0" smtClean="0"/>
              <a:t>bit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971550" y="2428875"/>
          <a:ext cx="7429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3" imgW="3301920" imgH="241200" progId="Equation.3">
                  <p:embed/>
                </p:oleObj>
              </mc:Choice>
              <mc:Fallback>
                <p:oleObj name="Equation" r:id="rId3" imgW="3301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8875"/>
                        <a:ext cx="74295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281113" y="3733800"/>
          <a:ext cx="1457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5" imgW="647640" imgH="241200" progId="Equation.3">
                  <p:embed/>
                </p:oleObj>
              </mc:Choice>
              <mc:Fallback>
                <p:oleObj name="Equation" r:id="rId5" imgW="6476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733800"/>
                        <a:ext cx="14573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304925" y="4197350"/>
          <a:ext cx="600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7" imgW="266400" imgH="241200" progId="Equation.3">
                  <p:embed/>
                </p:oleObj>
              </mc:Choice>
              <mc:Fallback>
                <p:oleObj name="Equation" r:id="rId7" imgW="2664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197350"/>
                        <a:ext cx="6000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Υπερ-αναστροφές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Περιοριζόμαστε στα </a:t>
            </a:r>
            <a:r>
              <a:rPr lang="en-US" dirty="0" smtClean="0"/>
              <a:t>j</a:t>
            </a:r>
            <a:r>
              <a:rPr lang="el-GR" dirty="0" smtClean="0"/>
              <a:t>+1 περισσότερο σημαντικά </a:t>
            </a:r>
            <a:r>
              <a:rPr lang="en-US" dirty="0" smtClean="0"/>
              <a:t>bit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Ισχύει επομένως ότι:</a:t>
            </a:r>
          </a:p>
          <a:p>
            <a:pPr lvl="1"/>
            <a:r>
              <a:rPr lang="en-US" dirty="0" smtClean="0"/>
              <a:t> </a:t>
            </a:r>
            <a:endParaRPr lang="el-GR" dirty="0" smtClean="0"/>
          </a:p>
          <a:p>
            <a:pPr marL="1252538" lvl="1" indent="-885825"/>
            <a:r>
              <a:rPr lang="el-GR" dirty="0" smtClean="0"/>
              <a:t>είναι η ταυτοτική μετάθεση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88950" y="2428875"/>
          <a:ext cx="8496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4394160" imgH="241200" progId="Equation.3">
                  <p:embed/>
                </p:oleObj>
              </mc:Choice>
              <mc:Fallback>
                <p:oleObj name="Equation" r:id="rId3" imgW="43941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428875"/>
                        <a:ext cx="84963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90638" y="3717925"/>
          <a:ext cx="1457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5" imgW="647640" imgH="190440" progId="Equation.3">
                  <p:embed/>
                </p:oleObj>
              </mc:Choice>
              <mc:Fallback>
                <p:oleObj name="Equation" r:id="rId5" imgW="64764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717925"/>
                        <a:ext cx="1457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04925" y="4191000"/>
          <a:ext cx="600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7" imgW="266400" imgH="190440" progId="Equation.3">
                  <p:embed/>
                </p:oleObj>
              </mc:Choice>
              <mc:Fallback>
                <p:oleObj name="Equation" r:id="rId7" imgW="2664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191000"/>
                        <a:ext cx="600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1472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472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472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472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472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55" name="Straight Connector 54"/>
          <p:cNvCxnSpPr>
            <a:stCxn id="4" idx="3"/>
            <a:endCxn id="167" idx="1"/>
          </p:cNvCxnSpPr>
          <p:nvPr/>
        </p:nvCxnSpPr>
        <p:spPr>
          <a:xfrm>
            <a:off x="1285852" y="175020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1434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l-GR" baseline="-25000" dirty="0"/>
          </a:p>
        </p:txBody>
      </p:sp>
      <p:sp>
        <p:nvSpPr>
          <p:cNvPr id="136" name="Rectangle 135"/>
          <p:cNvSpPr/>
          <p:nvPr/>
        </p:nvSpPr>
        <p:spPr>
          <a:xfrm>
            <a:off x="571472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71472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71472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71472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71472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71472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71472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71472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285983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285983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85983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285983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2285983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2285983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285983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285983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285983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285983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2285983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85983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85983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85983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285983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285983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08" name="Straight Connector 207"/>
          <p:cNvCxnSpPr>
            <a:stCxn id="5" idx="3"/>
            <a:endCxn id="177" idx="1"/>
          </p:cNvCxnSpPr>
          <p:nvPr/>
        </p:nvCxnSpPr>
        <p:spPr>
          <a:xfrm>
            <a:off x="1285852" y="2035959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6" idx="3"/>
            <a:endCxn id="173" idx="1"/>
          </p:cNvCxnSpPr>
          <p:nvPr/>
        </p:nvCxnSpPr>
        <p:spPr>
          <a:xfrm>
            <a:off x="1285852" y="2321711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7" idx="3"/>
            <a:endCxn id="181" idx="1"/>
          </p:cNvCxnSpPr>
          <p:nvPr/>
        </p:nvCxnSpPr>
        <p:spPr>
          <a:xfrm>
            <a:off x="1285852" y="2607463"/>
            <a:ext cx="1000131" cy="257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4" idx="3"/>
            <a:endCxn id="169" idx="1"/>
          </p:cNvCxnSpPr>
          <p:nvPr/>
        </p:nvCxnSpPr>
        <p:spPr>
          <a:xfrm flipV="1">
            <a:off x="1285852" y="2321711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5" idx="3"/>
            <a:endCxn id="179" idx="1"/>
          </p:cNvCxnSpPr>
          <p:nvPr/>
        </p:nvCxnSpPr>
        <p:spPr>
          <a:xfrm>
            <a:off x="1285852" y="3178967"/>
            <a:ext cx="1000131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6" idx="3"/>
            <a:endCxn id="175" idx="1"/>
          </p:cNvCxnSpPr>
          <p:nvPr/>
        </p:nvCxnSpPr>
        <p:spPr>
          <a:xfrm>
            <a:off x="1285852" y="346471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7" idx="3"/>
            <a:endCxn id="183" idx="1"/>
          </p:cNvCxnSpPr>
          <p:nvPr/>
        </p:nvCxnSpPr>
        <p:spPr>
          <a:xfrm>
            <a:off x="1285852" y="3750471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36" idx="3"/>
            <a:endCxn id="168" idx="1"/>
          </p:cNvCxnSpPr>
          <p:nvPr/>
        </p:nvCxnSpPr>
        <p:spPr>
          <a:xfrm flipV="1">
            <a:off x="1285852" y="2035959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37" idx="3"/>
            <a:endCxn id="178" idx="1"/>
          </p:cNvCxnSpPr>
          <p:nvPr/>
        </p:nvCxnSpPr>
        <p:spPr>
          <a:xfrm>
            <a:off x="1285852" y="432197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38" idx="3"/>
            <a:endCxn id="174" idx="1"/>
          </p:cNvCxnSpPr>
          <p:nvPr/>
        </p:nvCxnSpPr>
        <p:spPr>
          <a:xfrm flipV="1">
            <a:off x="1285852" y="3178967"/>
            <a:ext cx="1000131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39" idx="3"/>
            <a:endCxn id="182" idx="1"/>
          </p:cNvCxnSpPr>
          <p:nvPr/>
        </p:nvCxnSpPr>
        <p:spPr>
          <a:xfrm>
            <a:off x="1285852" y="4893479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40" idx="3"/>
            <a:endCxn id="170" idx="1"/>
          </p:cNvCxnSpPr>
          <p:nvPr/>
        </p:nvCxnSpPr>
        <p:spPr>
          <a:xfrm flipV="1">
            <a:off x="1285852" y="2607463"/>
            <a:ext cx="1000131" cy="257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141" idx="3"/>
            <a:endCxn id="180" idx="1"/>
          </p:cNvCxnSpPr>
          <p:nvPr/>
        </p:nvCxnSpPr>
        <p:spPr>
          <a:xfrm flipV="1">
            <a:off x="1285852" y="4893479"/>
            <a:ext cx="1000131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42" idx="3"/>
            <a:endCxn id="176" idx="1"/>
          </p:cNvCxnSpPr>
          <p:nvPr/>
        </p:nvCxnSpPr>
        <p:spPr>
          <a:xfrm flipV="1">
            <a:off x="1285852" y="3750471"/>
            <a:ext cx="1000131" cy="2000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43" idx="3"/>
            <a:endCxn id="184" idx="1"/>
          </p:cNvCxnSpPr>
          <p:nvPr/>
        </p:nvCxnSpPr>
        <p:spPr>
          <a:xfrm>
            <a:off x="1285852" y="603648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3286117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3286117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286117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286117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3286117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3286117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3286117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3286117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262" name="Straight Connector 261"/>
          <p:cNvCxnSpPr>
            <a:stCxn id="254" idx="3"/>
            <a:endCxn id="272" idx="1"/>
          </p:cNvCxnSpPr>
          <p:nvPr/>
        </p:nvCxnSpPr>
        <p:spPr>
          <a:xfrm>
            <a:off x="4000497" y="173806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428993" y="62743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(2)</a:t>
            </a:r>
            <a:endParaRPr lang="el-GR" baseline="-25000" dirty="0"/>
          </a:p>
        </p:txBody>
      </p:sp>
      <p:sp>
        <p:nvSpPr>
          <p:cNvPr id="264" name="Rectangle 263"/>
          <p:cNvSpPr/>
          <p:nvPr/>
        </p:nvSpPr>
        <p:spPr>
          <a:xfrm>
            <a:off x="3286117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286117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3286117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286117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3286117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3286117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3286117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3286117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000628" y="163090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000628" y="191666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000628" y="220241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00628" y="248816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000628" y="277391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5000628" y="305966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000628" y="334542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00628" y="363117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5000628" y="391692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5000628" y="420267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000628" y="448842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5000628" y="477418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000628" y="505993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5000628" y="534568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000628" y="563143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000628" y="591718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288" name="Straight Connector 287"/>
          <p:cNvCxnSpPr>
            <a:stCxn id="255" idx="3"/>
            <a:endCxn id="276" idx="1"/>
          </p:cNvCxnSpPr>
          <p:nvPr/>
        </p:nvCxnSpPr>
        <p:spPr>
          <a:xfrm>
            <a:off x="4000497" y="202381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6" idx="3"/>
            <a:endCxn id="274" idx="1"/>
          </p:cNvCxnSpPr>
          <p:nvPr/>
        </p:nvCxnSpPr>
        <p:spPr>
          <a:xfrm>
            <a:off x="4000497" y="230956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7" idx="3"/>
            <a:endCxn id="278" idx="1"/>
          </p:cNvCxnSpPr>
          <p:nvPr/>
        </p:nvCxnSpPr>
        <p:spPr>
          <a:xfrm>
            <a:off x="4000497" y="2595321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58" idx="3"/>
            <a:endCxn id="273" idx="1"/>
          </p:cNvCxnSpPr>
          <p:nvPr/>
        </p:nvCxnSpPr>
        <p:spPr>
          <a:xfrm flipV="1">
            <a:off x="4000497" y="202381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9" idx="3"/>
            <a:endCxn id="277" idx="1"/>
          </p:cNvCxnSpPr>
          <p:nvPr/>
        </p:nvCxnSpPr>
        <p:spPr>
          <a:xfrm>
            <a:off x="4000497" y="316682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60" idx="3"/>
            <a:endCxn id="275" idx="1"/>
          </p:cNvCxnSpPr>
          <p:nvPr/>
        </p:nvCxnSpPr>
        <p:spPr>
          <a:xfrm flipV="1">
            <a:off x="4000497" y="2595321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61" idx="3"/>
            <a:endCxn id="279" idx="1"/>
          </p:cNvCxnSpPr>
          <p:nvPr/>
        </p:nvCxnSpPr>
        <p:spPr>
          <a:xfrm>
            <a:off x="4000497" y="373832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64" idx="3"/>
            <a:endCxn id="280" idx="1"/>
          </p:cNvCxnSpPr>
          <p:nvPr/>
        </p:nvCxnSpPr>
        <p:spPr>
          <a:xfrm>
            <a:off x="4000497" y="402408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65" idx="3"/>
            <a:endCxn id="284" idx="1"/>
          </p:cNvCxnSpPr>
          <p:nvPr/>
        </p:nvCxnSpPr>
        <p:spPr>
          <a:xfrm>
            <a:off x="4000497" y="430983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66" idx="3"/>
            <a:endCxn id="282" idx="1"/>
          </p:cNvCxnSpPr>
          <p:nvPr/>
        </p:nvCxnSpPr>
        <p:spPr>
          <a:xfrm>
            <a:off x="4000497" y="459558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67" idx="3"/>
            <a:endCxn id="286" idx="1"/>
          </p:cNvCxnSpPr>
          <p:nvPr/>
        </p:nvCxnSpPr>
        <p:spPr>
          <a:xfrm>
            <a:off x="4000497" y="488133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68" idx="3"/>
            <a:endCxn id="281" idx="1"/>
          </p:cNvCxnSpPr>
          <p:nvPr/>
        </p:nvCxnSpPr>
        <p:spPr>
          <a:xfrm flipV="1">
            <a:off x="4000497" y="4309833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69" idx="3"/>
            <a:endCxn id="285" idx="1"/>
          </p:cNvCxnSpPr>
          <p:nvPr/>
        </p:nvCxnSpPr>
        <p:spPr>
          <a:xfrm>
            <a:off x="4000497" y="5452841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70" idx="3"/>
            <a:endCxn id="283" idx="1"/>
          </p:cNvCxnSpPr>
          <p:nvPr/>
        </p:nvCxnSpPr>
        <p:spPr>
          <a:xfrm flipV="1">
            <a:off x="4000497" y="4881337"/>
            <a:ext cx="1000131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71" idx="3"/>
            <a:endCxn id="287" idx="1"/>
          </p:cNvCxnSpPr>
          <p:nvPr/>
        </p:nvCxnSpPr>
        <p:spPr>
          <a:xfrm>
            <a:off x="4000497" y="602434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Rectangle 302"/>
          <p:cNvSpPr/>
          <p:nvPr/>
        </p:nvSpPr>
        <p:spPr>
          <a:xfrm>
            <a:off x="6000761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000761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6000761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6000761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000761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6000761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6000761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6000761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cxnSp>
        <p:nvCxnSpPr>
          <p:cNvPr id="311" name="Straight Connector 310"/>
          <p:cNvCxnSpPr>
            <a:stCxn id="303" idx="3"/>
            <a:endCxn id="321" idx="1"/>
          </p:cNvCxnSpPr>
          <p:nvPr/>
        </p:nvCxnSpPr>
        <p:spPr>
          <a:xfrm>
            <a:off x="6715141" y="175020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6143637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(2)</a:t>
            </a:r>
            <a:endParaRPr lang="el-GR" baseline="-25000" dirty="0"/>
          </a:p>
        </p:txBody>
      </p:sp>
      <p:sp>
        <p:nvSpPr>
          <p:cNvPr id="313" name="Rectangle 312"/>
          <p:cNvSpPr/>
          <p:nvPr/>
        </p:nvSpPr>
        <p:spPr>
          <a:xfrm>
            <a:off x="6000761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6000761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6000761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6000761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6000761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6000761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6000761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6000761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7715272" y="164305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0000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7715272" y="192880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0001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7715272" y="221455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0010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7715272" y="250030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0011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7715272" y="278605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0100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7715272" y="307181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0101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7715272" y="335756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0110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7715272" y="364331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0111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7715272" y="392906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1000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7715272" y="421481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1001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715272" y="450057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1010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7715272" y="4786322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1011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715272" y="5072074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1100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7715272" y="5357826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1101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7715272" y="5643578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1110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7715272" y="5929330"/>
            <a:ext cx="714380" cy="214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1111</a:t>
            </a:r>
          </a:p>
        </p:txBody>
      </p:sp>
      <p:cxnSp>
        <p:nvCxnSpPr>
          <p:cNvPr id="337" name="Straight Connector 336"/>
          <p:cNvCxnSpPr>
            <a:stCxn id="304" idx="3"/>
            <a:endCxn id="322" idx="1"/>
          </p:cNvCxnSpPr>
          <p:nvPr/>
        </p:nvCxnSpPr>
        <p:spPr>
          <a:xfrm>
            <a:off x="6715141" y="203595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305" idx="3"/>
            <a:endCxn id="329" idx="1"/>
          </p:cNvCxnSpPr>
          <p:nvPr/>
        </p:nvCxnSpPr>
        <p:spPr>
          <a:xfrm>
            <a:off x="6715141" y="232171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stCxn id="306" idx="3"/>
            <a:endCxn id="330" idx="1"/>
          </p:cNvCxnSpPr>
          <p:nvPr/>
        </p:nvCxnSpPr>
        <p:spPr>
          <a:xfrm>
            <a:off x="6715141" y="2607463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7" idx="3"/>
            <a:endCxn id="325" idx="1"/>
          </p:cNvCxnSpPr>
          <p:nvPr/>
        </p:nvCxnSpPr>
        <p:spPr>
          <a:xfrm>
            <a:off x="6715141" y="289321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08" idx="3"/>
            <a:endCxn id="326" idx="1"/>
          </p:cNvCxnSpPr>
          <p:nvPr/>
        </p:nvCxnSpPr>
        <p:spPr>
          <a:xfrm>
            <a:off x="6715141" y="317896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09" idx="3"/>
            <a:endCxn id="333" idx="1"/>
          </p:cNvCxnSpPr>
          <p:nvPr/>
        </p:nvCxnSpPr>
        <p:spPr>
          <a:xfrm>
            <a:off x="6715141" y="346471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10" idx="3"/>
            <a:endCxn id="334" idx="1"/>
          </p:cNvCxnSpPr>
          <p:nvPr/>
        </p:nvCxnSpPr>
        <p:spPr>
          <a:xfrm>
            <a:off x="6715141" y="375047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313" idx="3"/>
            <a:endCxn id="323" idx="1"/>
          </p:cNvCxnSpPr>
          <p:nvPr/>
        </p:nvCxnSpPr>
        <p:spPr>
          <a:xfrm flipV="1">
            <a:off x="6715141" y="232171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14" idx="3"/>
            <a:endCxn id="324" idx="1"/>
          </p:cNvCxnSpPr>
          <p:nvPr/>
        </p:nvCxnSpPr>
        <p:spPr>
          <a:xfrm flipV="1">
            <a:off x="6715141" y="2607463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15" idx="3"/>
            <a:endCxn id="331" idx="1"/>
          </p:cNvCxnSpPr>
          <p:nvPr/>
        </p:nvCxnSpPr>
        <p:spPr>
          <a:xfrm>
            <a:off x="6715141" y="460772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16" idx="3"/>
            <a:endCxn id="332" idx="1"/>
          </p:cNvCxnSpPr>
          <p:nvPr/>
        </p:nvCxnSpPr>
        <p:spPr>
          <a:xfrm>
            <a:off x="6715141" y="4893479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17" idx="3"/>
            <a:endCxn id="327" idx="1"/>
          </p:cNvCxnSpPr>
          <p:nvPr/>
        </p:nvCxnSpPr>
        <p:spPr>
          <a:xfrm flipV="1">
            <a:off x="6715141" y="3464719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18" idx="3"/>
            <a:endCxn id="328" idx="1"/>
          </p:cNvCxnSpPr>
          <p:nvPr/>
        </p:nvCxnSpPr>
        <p:spPr>
          <a:xfrm flipV="1">
            <a:off x="6715141" y="3750471"/>
            <a:ext cx="1000131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319" idx="3"/>
            <a:endCxn id="335" idx="1"/>
          </p:cNvCxnSpPr>
          <p:nvPr/>
        </p:nvCxnSpPr>
        <p:spPr>
          <a:xfrm>
            <a:off x="6715141" y="5750735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320" idx="3"/>
            <a:endCxn id="336" idx="1"/>
          </p:cNvCxnSpPr>
          <p:nvPr/>
        </p:nvCxnSpPr>
        <p:spPr>
          <a:xfrm>
            <a:off x="6715141" y="6036487"/>
            <a:ext cx="10001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Γενικευμένο Δίκτυο Κύβου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r>
              <a:rPr lang="en-US" dirty="0" smtClean="0"/>
              <a:t>m=</a:t>
            </a:r>
            <a:r>
              <a:rPr lang="en-US" dirty="0" err="1" smtClean="0"/>
              <a:t>logN</a:t>
            </a:r>
            <a:r>
              <a:rPr lang="en-US" dirty="0" smtClean="0"/>
              <a:t> </a:t>
            </a:r>
            <a:r>
              <a:rPr lang="el-GR" dirty="0" smtClean="0"/>
              <a:t>στήλες από </a:t>
            </a:r>
            <a:r>
              <a:rPr lang="en-US" dirty="0" smtClean="0"/>
              <a:t>N/2 </a:t>
            </a:r>
            <a:r>
              <a:rPr lang="el-GR" dirty="0" smtClean="0"/>
              <a:t>διακόπτες</a:t>
            </a:r>
          </a:p>
          <a:p>
            <a:r>
              <a:rPr lang="el-GR" dirty="0" smtClean="0"/>
              <a:t>Συνολικά </a:t>
            </a:r>
            <a:r>
              <a:rPr lang="en-US" dirty="0" smtClean="0"/>
              <a:t>m+1 </a:t>
            </a:r>
            <a:r>
              <a:rPr lang="el-GR" dirty="0" smtClean="0"/>
              <a:t>στήλες συνδέσεων</a:t>
            </a:r>
          </a:p>
          <a:p>
            <a:r>
              <a:rPr lang="el-GR" dirty="0" smtClean="0"/>
              <a:t>Αποστολείς και Παραλήπτες διατηρούν την αρχική τους αρίθμηση</a:t>
            </a:r>
          </a:p>
          <a:p>
            <a:r>
              <a:rPr lang="el-GR" dirty="0" smtClean="0"/>
              <a:t>Οι έξοδοι κάθε διακόπτη έχουν τον ίδιο δείκτη με τις εισόδους</a:t>
            </a:r>
            <a:endParaRPr lang="en-US" dirty="0" smtClean="0"/>
          </a:p>
          <a:p>
            <a:r>
              <a:rPr lang="el-GR" dirty="0" smtClean="0"/>
              <a:t>Οι είσοδοι και έξοδοι που ανήκουν στον ίδιο διακόπτη αποτελούν κορυφές που συνδέονται μεταξύ τους απευθείας στον υπερκύβο</a:t>
            </a:r>
          </a:p>
          <a:p>
            <a:pPr lvl="1"/>
            <a:r>
              <a:rPr lang="el-GR" dirty="0" smtClean="0"/>
              <a:t>Σε κάθε στήλη διακοπτών οι δύο είσοδοι και έξοδοι διαφέρουν κατά ένα </a:t>
            </a:r>
            <a:r>
              <a:rPr lang="en-US" dirty="0" smtClean="0"/>
              <a:t>bit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35729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35729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729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729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729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5729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729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729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605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233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2264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707233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7233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233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7233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7233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233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7233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64317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4317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1467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1467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591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8591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8591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8591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8591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8591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8591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8591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92945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92945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945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92945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2945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2945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92945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2945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278605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264317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64317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21467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21467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278605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4317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64317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21467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1467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278605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64317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64317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21467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21467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421481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2 2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07193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07193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64343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64343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421481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407193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07193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64343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64343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421481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407193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07193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64343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64343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421481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06" name="Straight Connector 205"/>
          <p:cNvCxnSpPr/>
          <p:nvPr/>
        </p:nvCxnSpPr>
        <p:spPr>
          <a:xfrm>
            <a:off x="407193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07193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464343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64343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64357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550069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550069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607219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607219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564357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550069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550069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7219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07219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564357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550069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550069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607219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607219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64357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550069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50069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07219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07219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92879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2879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6200000" flipH="1">
            <a:off x="1714480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H="1">
            <a:off x="142872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142872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1714480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192879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92879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35755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16200000" flipH="1">
            <a:off x="285748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357554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16200000" flipH="1">
            <a:off x="285748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335755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 flipH="1" flipV="1">
            <a:off x="285748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 flipH="1" flipV="1">
            <a:off x="285748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35755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478631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478631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78631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478631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78631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78631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78631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V="1">
            <a:off x="478631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621507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621507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215074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621507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621507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21507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621507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621507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Γενικευμένο Δίκτυο Κύβου μπορεί επίσης να οριστεί ως εξής:</a:t>
            </a:r>
          </a:p>
          <a:p>
            <a:pPr lvl="1"/>
            <a:r>
              <a:rPr lang="el-GR" dirty="0" smtClean="0"/>
              <a:t>Η πρώτη στήλη συνδέσεων είναι μια τέλεια ανάμειξη</a:t>
            </a:r>
          </a:p>
          <a:p>
            <a:pPr lvl="1"/>
            <a:r>
              <a:rPr lang="el-GR" dirty="0" smtClean="0"/>
              <a:t>Οι επόμενες στήλες συνδέσεων είναι οι υποπεταλούδες</a:t>
            </a:r>
            <a:endParaRPr lang="el-GR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957513" y="3600450"/>
          <a:ext cx="3457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1536480" imgH="241200" progId="Equation.3">
                  <p:embed/>
                </p:oleObj>
              </mc:Choice>
              <mc:Fallback>
                <p:oleObj name="Equation" r:id="rId3" imgW="1536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600450"/>
                        <a:ext cx="34575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δίκτυα διασύνδεσης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42916"/>
          </a:xfrm>
        </p:spPr>
        <p:txBody>
          <a:bodyPr>
            <a:normAutofit/>
          </a:bodyPr>
          <a:lstStyle/>
          <a:p>
            <a:r>
              <a:rPr lang="el-GR" dirty="0" smtClean="0"/>
              <a:t>Γενικό εννοιολογικό μοντέλο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142976" y="214311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300037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471488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76" y="557214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385762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9520" y="214311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9520" y="300037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9520" y="471488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29520" y="557214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20" y="3571876"/>
            <a:ext cx="57150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3240" y="242886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3240" y="3286124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3240" y="4429132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3240" y="528638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3240" y="385762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256" y="242886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9256" y="3286124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29256" y="4429132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9256" y="5286388"/>
            <a:ext cx="57150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Ι/Ο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29256" y="385762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.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57422" y="2143116"/>
            <a:ext cx="4429156" cy="40719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Straight Connector 28"/>
          <p:cNvCxnSpPr>
            <a:stCxn id="4" idx="3"/>
            <a:endCxn id="16" idx="1"/>
          </p:cNvCxnSpPr>
          <p:nvPr/>
        </p:nvCxnSpPr>
        <p:spPr>
          <a:xfrm>
            <a:off x="1714480" y="2428868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3"/>
            <a:endCxn id="17" idx="1"/>
          </p:cNvCxnSpPr>
          <p:nvPr/>
        </p:nvCxnSpPr>
        <p:spPr>
          <a:xfrm>
            <a:off x="1714480" y="2428868"/>
            <a:ext cx="1428760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3"/>
            <a:endCxn id="18" idx="1"/>
          </p:cNvCxnSpPr>
          <p:nvPr/>
        </p:nvCxnSpPr>
        <p:spPr>
          <a:xfrm>
            <a:off x="1714480" y="2428868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3"/>
            <a:endCxn id="19" idx="1"/>
          </p:cNvCxnSpPr>
          <p:nvPr/>
        </p:nvCxnSpPr>
        <p:spPr>
          <a:xfrm>
            <a:off x="1714480" y="2428868"/>
            <a:ext cx="1428760" cy="314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16" idx="1"/>
          </p:cNvCxnSpPr>
          <p:nvPr/>
        </p:nvCxnSpPr>
        <p:spPr>
          <a:xfrm flipV="1">
            <a:off x="1714480" y="2714620"/>
            <a:ext cx="142876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3"/>
            <a:endCxn id="17" idx="1"/>
          </p:cNvCxnSpPr>
          <p:nvPr/>
        </p:nvCxnSpPr>
        <p:spPr>
          <a:xfrm>
            <a:off x="1714480" y="3286124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3"/>
            <a:endCxn id="18" idx="1"/>
          </p:cNvCxnSpPr>
          <p:nvPr/>
        </p:nvCxnSpPr>
        <p:spPr>
          <a:xfrm>
            <a:off x="1714480" y="3286124"/>
            <a:ext cx="1428760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9" idx="1"/>
          </p:cNvCxnSpPr>
          <p:nvPr/>
        </p:nvCxnSpPr>
        <p:spPr>
          <a:xfrm rot="16200000" flipH="1">
            <a:off x="1285852" y="3714752"/>
            <a:ext cx="2286016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3"/>
            <a:endCxn id="16" idx="1"/>
          </p:cNvCxnSpPr>
          <p:nvPr/>
        </p:nvCxnSpPr>
        <p:spPr>
          <a:xfrm flipV="1">
            <a:off x="1714480" y="2714620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" idx="3"/>
            <a:endCxn id="17" idx="1"/>
          </p:cNvCxnSpPr>
          <p:nvPr/>
        </p:nvCxnSpPr>
        <p:spPr>
          <a:xfrm flipV="1">
            <a:off x="1714480" y="3571876"/>
            <a:ext cx="1428760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" idx="3"/>
            <a:endCxn id="18" idx="1"/>
          </p:cNvCxnSpPr>
          <p:nvPr/>
        </p:nvCxnSpPr>
        <p:spPr>
          <a:xfrm flipV="1">
            <a:off x="1714480" y="4714884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  <a:endCxn id="19" idx="1"/>
          </p:cNvCxnSpPr>
          <p:nvPr/>
        </p:nvCxnSpPr>
        <p:spPr>
          <a:xfrm>
            <a:off x="1714480" y="5000636"/>
            <a:ext cx="142876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8" idx="3"/>
            <a:endCxn id="16" idx="1"/>
          </p:cNvCxnSpPr>
          <p:nvPr/>
        </p:nvCxnSpPr>
        <p:spPr>
          <a:xfrm flipV="1">
            <a:off x="1714480" y="2714620"/>
            <a:ext cx="1428760" cy="314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7" idx="1"/>
          </p:cNvCxnSpPr>
          <p:nvPr/>
        </p:nvCxnSpPr>
        <p:spPr>
          <a:xfrm flipV="1">
            <a:off x="1714480" y="3571876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" idx="3"/>
            <a:endCxn id="18" idx="1"/>
          </p:cNvCxnSpPr>
          <p:nvPr/>
        </p:nvCxnSpPr>
        <p:spPr>
          <a:xfrm flipV="1">
            <a:off x="1714480" y="4714884"/>
            <a:ext cx="1428760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3"/>
            <a:endCxn id="19" idx="1"/>
          </p:cNvCxnSpPr>
          <p:nvPr/>
        </p:nvCxnSpPr>
        <p:spPr>
          <a:xfrm flipV="1">
            <a:off x="1714480" y="5572140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1"/>
            <a:endCxn id="21" idx="3"/>
          </p:cNvCxnSpPr>
          <p:nvPr/>
        </p:nvCxnSpPr>
        <p:spPr>
          <a:xfrm rot="10800000" flipV="1">
            <a:off x="6000760" y="2428868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1"/>
            <a:endCxn id="22" idx="3"/>
          </p:cNvCxnSpPr>
          <p:nvPr/>
        </p:nvCxnSpPr>
        <p:spPr>
          <a:xfrm rot="10800000" flipV="1">
            <a:off x="6000760" y="2428868"/>
            <a:ext cx="1428760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1" idx="1"/>
            <a:endCxn id="23" idx="3"/>
          </p:cNvCxnSpPr>
          <p:nvPr/>
        </p:nvCxnSpPr>
        <p:spPr>
          <a:xfrm rot="10800000" flipV="1">
            <a:off x="6000760" y="2428868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1" idx="1"/>
            <a:endCxn id="24" idx="3"/>
          </p:cNvCxnSpPr>
          <p:nvPr/>
        </p:nvCxnSpPr>
        <p:spPr>
          <a:xfrm rot="10800000" flipV="1">
            <a:off x="6000760" y="2428868"/>
            <a:ext cx="1428760" cy="314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2" idx="1"/>
            <a:endCxn id="21" idx="3"/>
          </p:cNvCxnSpPr>
          <p:nvPr/>
        </p:nvCxnSpPr>
        <p:spPr>
          <a:xfrm rot="10800000">
            <a:off x="6000760" y="2714620"/>
            <a:ext cx="142876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2" idx="1"/>
            <a:endCxn id="22" idx="3"/>
          </p:cNvCxnSpPr>
          <p:nvPr/>
        </p:nvCxnSpPr>
        <p:spPr>
          <a:xfrm rot="10800000" flipV="1">
            <a:off x="6000760" y="3286124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" idx="1"/>
            <a:endCxn id="23" idx="3"/>
          </p:cNvCxnSpPr>
          <p:nvPr/>
        </p:nvCxnSpPr>
        <p:spPr>
          <a:xfrm rot="10800000" flipV="1">
            <a:off x="6000760" y="3286124"/>
            <a:ext cx="1428760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" idx="1"/>
            <a:endCxn id="24" idx="3"/>
          </p:cNvCxnSpPr>
          <p:nvPr/>
        </p:nvCxnSpPr>
        <p:spPr>
          <a:xfrm rot="10800000" flipV="1">
            <a:off x="6000760" y="3286124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3" idx="1"/>
            <a:endCxn id="21" idx="3"/>
          </p:cNvCxnSpPr>
          <p:nvPr/>
        </p:nvCxnSpPr>
        <p:spPr>
          <a:xfrm rot="10800000">
            <a:off x="6000760" y="2714620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3" idx="1"/>
            <a:endCxn id="22" idx="3"/>
          </p:cNvCxnSpPr>
          <p:nvPr/>
        </p:nvCxnSpPr>
        <p:spPr>
          <a:xfrm rot="10800000">
            <a:off x="6000760" y="3571876"/>
            <a:ext cx="1428760" cy="1428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1"/>
            <a:endCxn id="23" idx="3"/>
          </p:cNvCxnSpPr>
          <p:nvPr/>
        </p:nvCxnSpPr>
        <p:spPr>
          <a:xfrm rot="10800000">
            <a:off x="6000760" y="4714884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3" idx="1"/>
            <a:endCxn id="24" idx="3"/>
          </p:cNvCxnSpPr>
          <p:nvPr/>
        </p:nvCxnSpPr>
        <p:spPr>
          <a:xfrm rot="10800000" flipV="1">
            <a:off x="6000760" y="5000636"/>
            <a:ext cx="142876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4" idx="1"/>
            <a:endCxn id="21" idx="3"/>
          </p:cNvCxnSpPr>
          <p:nvPr/>
        </p:nvCxnSpPr>
        <p:spPr>
          <a:xfrm rot="10800000">
            <a:off x="6000760" y="2714620"/>
            <a:ext cx="1428760" cy="314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4" idx="1"/>
            <a:endCxn id="22" idx="3"/>
          </p:cNvCxnSpPr>
          <p:nvPr/>
        </p:nvCxnSpPr>
        <p:spPr>
          <a:xfrm rot="10800000">
            <a:off x="6000760" y="3571876"/>
            <a:ext cx="1428760" cy="2286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4" idx="1"/>
            <a:endCxn id="23" idx="3"/>
          </p:cNvCxnSpPr>
          <p:nvPr/>
        </p:nvCxnSpPr>
        <p:spPr>
          <a:xfrm rot="10800000">
            <a:off x="6000760" y="4714884"/>
            <a:ext cx="1428760" cy="1143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4" idx="1"/>
            <a:endCxn id="24" idx="3"/>
          </p:cNvCxnSpPr>
          <p:nvPr/>
        </p:nvCxnSpPr>
        <p:spPr>
          <a:xfrm rot="10800000">
            <a:off x="6000760" y="5572140"/>
            <a:ext cx="142876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14348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4" name="TextBox 123"/>
          <p:cNvSpPr txBox="1"/>
          <p:nvPr/>
        </p:nvSpPr>
        <p:spPr>
          <a:xfrm>
            <a:off x="7000892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Μετάδοση πληροφορίας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Για να στείλουμε ένα μήνυμα από τον αποστολέα </a:t>
            </a:r>
            <a:r>
              <a:rPr lang="en-US" dirty="0" smtClean="0"/>
              <a:t>S </a:t>
            </a:r>
            <a:r>
              <a:rPr lang="el-GR" dirty="0" smtClean="0"/>
              <a:t>στον παραλήπτη </a:t>
            </a:r>
            <a:r>
              <a:rPr lang="en-US" dirty="0" smtClean="0"/>
              <a:t>R</a:t>
            </a:r>
          </a:p>
          <a:p>
            <a:pPr lvl="1"/>
            <a:r>
              <a:rPr lang="el-GR" dirty="0" smtClean="0"/>
              <a:t>Υπολογίζουμε το «Αποκλειστικό Ή» </a:t>
            </a:r>
            <a:r>
              <a:rPr lang="en-US" dirty="0" smtClean="0"/>
              <a:t>(Exclusive OR – XOR) </a:t>
            </a:r>
            <a:r>
              <a:rPr lang="el-GR" dirty="0" smtClean="0"/>
              <a:t>των δεικτών του αποστολέα και του παραλήπτη</a:t>
            </a:r>
          </a:p>
          <a:p>
            <a:pPr lvl="1"/>
            <a:r>
              <a:rPr lang="el-GR" dirty="0" smtClean="0"/>
              <a:t>Το αποτέλεσμα μας δείχνει ποιοι διακόπτες πρέπει να τεθούν σε κατάσταση «Διασταύρωση» και ποιοι σε κατάσταση «Ευθεία»</a:t>
            </a:r>
          </a:p>
          <a:p>
            <a:pPr lvl="2"/>
            <a:r>
              <a:rPr lang="el-GR" dirty="0" smtClean="0"/>
              <a:t>Ένα </a:t>
            </a:r>
            <a:r>
              <a:rPr lang="en-US" dirty="0" smtClean="0"/>
              <a:t>bit </a:t>
            </a:r>
            <a:r>
              <a:rPr lang="el-GR" dirty="0" smtClean="0"/>
              <a:t>είναι ίσο με 0: Ο διακόπτης στην αντίστοιχη στήλη πρέπει να τεθεί σε κατάσταση «Ευθεία»</a:t>
            </a:r>
          </a:p>
          <a:p>
            <a:pPr lvl="2"/>
            <a:r>
              <a:rPr lang="el-GR" dirty="0" smtClean="0"/>
              <a:t>Ένα </a:t>
            </a:r>
            <a:r>
              <a:rPr lang="en-US" dirty="0" smtClean="0"/>
              <a:t>bit </a:t>
            </a:r>
            <a:r>
              <a:rPr lang="el-GR" dirty="0" smtClean="0"/>
              <a:t>είναι ίσο με 1: Ο διακόπτης στην αντίστοιχη στήλη πρέπει να τεθεί σε κατάσταση «Διασταύρωση»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357422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357422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7422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7422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57422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7422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7422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7422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8618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72462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239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8072462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2462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72462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72462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72462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72462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72462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64330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4330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1481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1481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78605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78605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8605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8605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78605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78605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78605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86050" y="607220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2958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92958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929586" y="321468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2958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2958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92958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92958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92958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378618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364330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4330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21481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21481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378618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364330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64330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21481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21481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378618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364330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643306" y="607220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214810" y="5500702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21481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521494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2 2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507206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07206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564357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64357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521494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507206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072066" y="3786190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64357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643570" y="3786190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521494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507206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07206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64357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64357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521494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06" name="Straight Connector 205"/>
          <p:cNvCxnSpPr/>
          <p:nvPr/>
        </p:nvCxnSpPr>
        <p:spPr>
          <a:xfrm>
            <a:off x="507206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07206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64357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64357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4370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650082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650082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07233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07233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64370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650082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500826" y="3786190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072330" y="321468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707233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664370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650082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650082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707233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707233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664370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650082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50082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707233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707233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292892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292892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6200000" flipH="1">
            <a:off x="2714612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H="1">
            <a:off x="2428860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242886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2714612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2928926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928926" y="6072206"/>
            <a:ext cx="7143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35768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16200000" flipH="1">
            <a:off x="385762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357686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16200000" flipH="1">
            <a:off x="3857620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4357686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 flipH="1" flipV="1">
            <a:off x="385762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 flipH="1" flipV="1">
            <a:off x="3857620" y="4286256"/>
            <a:ext cx="1714512" cy="7143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35768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578644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578644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578644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5786446" y="3786190"/>
            <a:ext cx="7143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5786446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78644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5786446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V="1">
            <a:off x="5786446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1520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7215206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7215206" y="3214686"/>
            <a:ext cx="7143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7215206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7215206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215206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215206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21520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4282" y="178592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Αποστολή από κόμβο 7 σε 2</a:t>
            </a:r>
          </a:p>
          <a:p>
            <a:endParaRPr lang="el-GR" dirty="0" smtClean="0"/>
          </a:p>
          <a:p>
            <a:r>
              <a:rPr lang="en-US" dirty="0" smtClean="0"/>
              <a:t>7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 2 =</a:t>
            </a:r>
          </a:p>
          <a:p>
            <a:r>
              <a:rPr lang="en-US" dirty="0" smtClean="0"/>
              <a:t>111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 010 =</a:t>
            </a:r>
          </a:p>
          <a:p>
            <a:r>
              <a:rPr lang="en-US" dirty="0" smtClean="0"/>
              <a:t>101</a:t>
            </a:r>
            <a:endParaRPr lang="el-GR" dirty="0"/>
          </a:p>
        </p:txBody>
      </p:sp>
      <p:cxnSp>
        <p:nvCxnSpPr>
          <p:cNvPr id="130" name="Straight Connector 129"/>
          <p:cNvCxnSpPr/>
          <p:nvPr/>
        </p:nvCxnSpPr>
        <p:spPr>
          <a:xfrm rot="16200000" flipH="1">
            <a:off x="3714744" y="5572140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6572264" y="3286124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714744" y="5572140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572264" y="3286124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5214942" y="3786190"/>
            <a:ext cx="4286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>
            <a:off x="5214942" y="3214686"/>
            <a:ext cx="4286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</a:t>
            </a:r>
            <a:r>
              <a:rPr lang="en-US" dirty="0" smtClean="0"/>
              <a:t>Omega </a:t>
            </a:r>
            <a:r>
              <a:rPr lang="el-GR" dirty="0" smtClean="0"/>
              <a:t>ή </a:t>
            </a:r>
            <a:r>
              <a:rPr lang="en-US" dirty="0" smtClean="0"/>
              <a:t>Shuffle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 </a:t>
            </a:r>
            <a:r>
              <a:rPr lang="el-GR" dirty="0" smtClean="0"/>
              <a:t>κόμβοι</a:t>
            </a:r>
          </a:p>
          <a:p>
            <a:r>
              <a:rPr lang="en-US" dirty="0" smtClean="0"/>
              <a:t>m=</a:t>
            </a:r>
            <a:r>
              <a:rPr lang="en-US" dirty="0" err="1" smtClean="0"/>
              <a:t>logN</a:t>
            </a:r>
            <a:r>
              <a:rPr lang="en-US" dirty="0" smtClean="0"/>
              <a:t> </a:t>
            </a:r>
            <a:r>
              <a:rPr lang="el-GR" dirty="0" smtClean="0"/>
              <a:t>στήλες από </a:t>
            </a:r>
            <a:r>
              <a:rPr lang="en-US" dirty="0" smtClean="0"/>
              <a:t>N/2 </a:t>
            </a:r>
            <a:r>
              <a:rPr lang="el-GR" dirty="0" smtClean="0"/>
              <a:t>διακόπτες</a:t>
            </a:r>
          </a:p>
          <a:p>
            <a:r>
              <a:rPr lang="el-GR" dirty="0" smtClean="0"/>
              <a:t>Συνολικά </a:t>
            </a:r>
            <a:r>
              <a:rPr lang="en-US" dirty="0" smtClean="0"/>
              <a:t>m+1 </a:t>
            </a:r>
            <a:r>
              <a:rPr lang="el-GR" dirty="0" smtClean="0"/>
              <a:t>στήλες συνδέσεων</a:t>
            </a:r>
          </a:p>
          <a:p>
            <a:r>
              <a:rPr lang="el-GR" dirty="0" smtClean="0"/>
              <a:t>Αποστολείς και Παραλήπτες διατηρούν την αρχική τους αρίθμηση</a:t>
            </a:r>
          </a:p>
          <a:p>
            <a:r>
              <a:rPr lang="el-GR" dirty="0" smtClean="0"/>
              <a:t>Οι έξοδοι κάθε διακόπτη έχουν τον ίδιο δείκτη με τις εισόδους</a:t>
            </a:r>
            <a:endParaRPr lang="en-US" dirty="0" smtClean="0"/>
          </a:p>
          <a:p>
            <a:r>
              <a:rPr lang="el-GR" dirty="0" smtClean="0"/>
              <a:t>Οι συνδέσεις μεταξύ στηλών αντιστοιχούν στην τέλεια ανάμειξη</a:t>
            </a:r>
          </a:p>
          <a:p>
            <a:pPr lvl="1"/>
            <a:r>
              <a:rPr lang="el-GR" dirty="0" smtClean="0"/>
              <a:t>Εκτός από την τελευταία στήλη</a:t>
            </a:r>
          </a:p>
          <a:p>
            <a:r>
              <a:rPr lang="el-GR" dirty="0" smtClean="0"/>
              <a:t>Η μετάδοση πληροφορίας γίνεται όπως και στο Γενικευμένο Δίκτυο Κύβου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35729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35729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729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729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729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5729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729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729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233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2264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707233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7233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233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7233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7233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233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7233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64317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4317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1467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1467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591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8591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8591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8591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8591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8591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8591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8591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92945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92945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945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92945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2945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2945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92945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2945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64317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64317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21467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21467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64317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64317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21467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1467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64317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64317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21467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21467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07193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07193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64343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64343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07193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07193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64343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64343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07193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07193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64343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64343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407193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07193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464343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64343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64357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550069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550069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607219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607219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564357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550069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550069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7219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07219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564357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550069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550069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607219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607219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64357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550069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50069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07219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07219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92879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2879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6200000" flipH="1">
            <a:off x="1714480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H="1">
            <a:off x="142872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142872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1714480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192879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92879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621507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621507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215074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621507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621507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21507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621507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621507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278605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78605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278605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78605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21481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21481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21481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21481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3357553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357553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H="1">
            <a:off x="3143239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H="1">
            <a:off x="2857487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2857487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3143239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3357553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357553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78631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78631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H="1">
            <a:off x="4572000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H="1">
            <a:off x="428624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28624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 flipH="1" flipV="1">
            <a:off x="4572000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78631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78631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357422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357422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7422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7422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57422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7422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7422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7422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72462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239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8072462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2462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72462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72462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72462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72462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72462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64330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4330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1481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1481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78605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78605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8605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8605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78605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78605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78605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86050" y="607220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2958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92958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929586" y="321468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2958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2958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92958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92958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92958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64330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4330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21481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21481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64330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64330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21481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21481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64330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3643306" y="607220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214810" y="5500702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21481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507206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07206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564357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64357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507206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643570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507206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64357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643570" y="4929198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07206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07206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64357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64357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4370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650082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650082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07233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07233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64370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650082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500826" y="3786190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072330" y="3214686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707233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664370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650082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650082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707233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707233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664370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650082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50082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707233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7072330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292892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292892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6200000" flipH="1">
            <a:off x="2714612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H="1">
            <a:off x="2428860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242886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2714612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2928926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928926" y="6072206"/>
            <a:ext cx="7143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1520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7215206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7215206" y="3214686"/>
            <a:ext cx="7143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7215206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7215206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215206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215206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21520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14282" y="178592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Αποστολή από κόμβο 7 σε 2</a:t>
            </a:r>
          </a:p>
          <a:p>
            <a:endParaRPr lang="el-GR" dirty="0" smtClean="0"/>
          </a:p>
          <a:p>
            <a:r>
              <a:rPr lang="en-US" dirty="0" smtClean="0"/>
              <a:t>7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 2 =</a:t>
            </a:r>
          </a:p>
          <a:p>
            <a:r>
              <a:rPr lang="en-US" dirty="0" smtClean="0"/>
              <a:t>111 </a:t>
            </a:r>
            <a:r>
              <a:rPr lang="en-US" dirty="0" smtClean="0">
                <a:sym typeface="Symbol"/>
              </a:rPr>
              <a:t></a:t>
            </a:r>
            <a:r>
              <a:rPr lang="en-US" dirty="0" smtClean="0"/>
              <a:t> 010 =</a:t>
            </a:r>
          </a:p>
          <a:p>
            <a:r>
              <a:rPr lang="en-US" dirty="0" smtClean="0"/>
              <a:t>101</a:t>
            </a:r>
            <a:endParaRPr lang="el-GR" dirty="0"/>
          </a:p>
        </p:txBody>
      </p:sp>
      <p:cxnSp>
        <p:nvCxnSpPr>
          <p:cNvPr id="132" name="Straight Connector 131"/>
          <p:cNvCxnSpPr/>
          <p:nvPr/>
        </p:nvCxnSpPr>
        <p:spPr>
          <a:xfrm rot="16200000" flipH="1">
            <a:off x="6572264" y="3286124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572264" y="3286124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378618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78618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78618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78618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16200000" flipH="1">
            <a:off x="3714744" y="5572140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3714744" y="5572140"/>
            <a:ext cx="571504" cy="42862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521494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214942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214942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14942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214942" y="4357694"/>
            <a:ext cx="4286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5214942" y="4929198"/>
            <a:ext cx="4286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35768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35768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4143372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3857620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385762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4143372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357686" y="4929198"/>
            <a:ext cx="714380" cy="57150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786446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786446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5572132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H="1">
            <a:off x="5286380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5286380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 flipH="1" flipV="1">
            <a:off x="5572132" y="4000504"/>
            <a:ext cx="1143008" cy="7143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786446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35768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786446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07206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64357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072066" y="4929198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 Δίκτυο </a:t>
            </a:r>
            <a:r>
              <a:rPr lang="en-US" dirty="0" smtClean="0"/>
              <a:t>(Baseline)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Βασικό Δίκτυο (ΒΔ) ορίζεται επαγωγικά</a:t>
            </a:r>
          </a:p>
          <a:p>
            <a:pPr lvl="1"/>
            <a:r>
              <a:rPr lang="el-GR" dirty="0" smtClean="0"/>
              <a:t>Το ΒΔ </a:t>
            </a:r>
            <a:r>
              <a:rPr lang="en-US" dirty="0" smtClean="0"/>
              <a:t>1x1</a:t>
            </a:r>
            <a:r>
              <a:rPr lang="el-GR" dirty="0" smtClean="0"/>
              <a:t> είναι ένας διακόπτης</a:t>
            </a:r>
          </a:p>
          <a:p>
            <a:pPr lvl="1"/>
            <a:r>
              <a:rPr lang="el-GR" dirty="0" smtClean="0"/>
              <a:t>Το ΒΔ </a:t>
            </a:r>
            <a:r>
              <a:rPr lang="en-US" dirty="0" smtClean="0"/>
              <a:t>(2∙N)x(2∙N) </a:t>
            </a:r>
            <a:r>
              <a:rPr lang="el-GR" dirty="0" smtClean="0"/>
              <a:t>αποτελείται από</a:t>
            </a:r>
          </a:p>
          <a:p>
            <a:pPr lvl="2"/>
            <a:r>
              <a:rPr lang="el-GR" dirty="0" smtClean="0"/>
              <a:t>Δύο ΒΔ </a:t>
            </a:r>
            <a:r>
              <a:rPr lang="en-US" dirty="0" err="1" smtClean="0"/>
              <a:t>NxN</a:t>
            </a:r>
            <a:r>
              <a:rPr lang="en-US" dirty="0" smtClean="0"/>
              <a:t> </a:t>
            </a:r>
          </a:p>
          <a:p>
            <a:pPr lvl="2"/>
            <a:r>
              <a:rPr lang="el-GR" dirty="0" smtClean="0"/>
              <a:t>Δύο στήλες από </a:t>
            </a:r>
            <a:r>
              <a:rPr lang="en-US" dirty="0" smtClean="0"/>
              <a:t>N </a:t>
            </a:r>
            <a:r>
              <a:rPr lang="el-GR" dirty="0" smtClean="0"/>
              <a:t>διακόπτες</a:t>
            </a:r>
          </a:p>
          <a:p>
            <a:pPr lvl="3"/>
            <a:r>
              <a:rPr lang="el-GR" dirty="0" smtClean="0"/>
              <a:t>Συνδέονται με τους αποστολείς</a:t>
            </a:r>
          </a:p>
          <a:p>
            <a:pPr lvl="1"/>
            <a:r>
              <a:rPr lang="el-GR" dirty="0" smtClean="0"/>
              <a:t>Η πάνω έξοδος κάθε διακόπτη γίνεται είσοδος στο πάνω ΒΔ μεγέθους </a:t>
            </a:r>
            <a:r>
              <a:rPr lang="en-US" dirty="0" err="1" smtClean="0"/>
              <a:t>NxN</a:t>
            </a:r>
            <a:endParaRPr lang="en-US" dirty="0" smtClean="0"/>
          </a:p>
          <a:p>
            <a:pPr lvl="1"/>
            <a:r>
              <a:rPr lang="el-GR" dirty="0" smtClean="0"/>
              <a:t>Η κάτω έξοδος κάθε διακόπτη γίνεται είσοδος στο κάτω ΒΔ μεγέθους </a:t>
            </a:r>
            <a:r>
              <a:rPr lang="en-US" dirty="0" err="1" smtClean="0"/>
              <a:t>NxN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35729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729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1481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481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64317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4317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1467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1467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591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8591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7193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07193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92879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2879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35755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35755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278605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35729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35729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64357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564357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58" name="Straight Connector 157"/>
          <p:cNvCxnSpPr/>
          <p:nvPr/>
        </p:nvCxnSpPr>
        <p:spPr>
          <a:xfrm>
            <a:off x="407193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07193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64343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64343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78591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78591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50069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50069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92879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92879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78631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8631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214810" y="357187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35729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35729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564357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64357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407193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07193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64343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64343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78591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78591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50069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50069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92879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92879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78631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78631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4214810" y="471488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40" name="Straight Connector 239"/>
          <p:cNvCxnSpPr/>
          <p:nvPr/>
        </p:nvCxnSpPr>
        <p:spPr>
          <a:xfrm>
            <a:off x="264317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64317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21467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21467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2786050" y="357187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47" name="Straight Connector 246"/>
          <p:cNvCxnSpPr/>
          <p:nvPr/>
        </p:nvCxnSpPr>
        <p:spPr>
          <a:xfrm>
            <a:off x="264317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64317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1467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321467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2786050" y="471488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54" name="Straight Connector 253"/>
          <p:cNvCxnSpPr/>
          <p:nvPr/>
        </p:nvCxnSpPr>
        <p:spPr>
          <a:xfrm>
            <a:off x="335755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3357554" y="4357694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3357554" y="4357694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335755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929058" y="3286124"/>
            <a:ext cx="1000132" cy="13573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TextBox 68"/>
          <p:cNvSpPr txBox="1"/>
          <p:nvPr/>
        </p:nvSpPr>
        <p:spPr>
          <a:xfrm>
            <a:off x="3714744" y="614364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</a:t>
            </a:r>
            <a:r>
              <a:rPr lang="el-GR" dirty="0" smtClean="0"/>
              <a:t>ΒΔ </a:t>
            </a:r>
            <a:r>
              <a:rPr lang="en-US" dirty="0" smtClean="0"/>
              <a:t>1x1)</a:t>
            </a:r>
            <a:endParaRPr lang="el-GR" dirty="0"/>
          </a:p>
        </p:txBody>
      </p:sp>
      <p:sp>
        <p:nvSpPr>
          <p:cNvPr id="70" name="Rectangle 69"/>
          <p:cNvSpPr/>
          <p:nvPr/>
        </p:nvSpPr>
        <p:spPr>
          <a:xfrm>
            <a:off x="2500298" y="3286124"/>
            <a:ext cx="1000132" cy="13573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TextBox 70"/>
          <p:cNvSpPr txBox="1"/>
          <p:nvPr/>
        </p:nvSpPr>
        <p:spPr>
          <a:xfrm>
            <a:off x="2214546" y="61436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(N </a:t>
            </a:r>
            <a:r>
              <a:rPr lang="el-GR" dirty="0" smtClean="0"/>
              <a:t>διακόπτες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73" name="Rectangle 72"/>
          <p:cNvSpPr/>
          <p:nvPr/>
        </p:nvSpPr>
        <p:spPr>
          <a:xfrm>
            <a:off x="3929058" y="4643446"/>
            <a:ext cx="1000132" cy="13573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Rectangle 73"/>
          <p:cNvSpPr/>
          <p:nvPr/>
        </p:nvSpPr>
        <p:spPr>
          <a:xfrm>
            <a:off x="2500298" y="4643446"/>
            <a:ext cx="1000132" cy="13573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130" name="Rectangle 129"/>
          <p:cNvSpPr/>
          <p:nvPr/>
        </p:nvSpPr>
        <p:spPr>
          <a:xfrm>
            <a:off x="135729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35729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707233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07233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58" name="Straight Connector 157"/>
          <p:cNvCxnSpPr/>
          <p:nvPr/>
        </p:nvCxnSpPr>
        <p:spPr>
          <a:xfrm>
            <a:off x="550069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50069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07219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07219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78591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78591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92945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92945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92879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92879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21507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215074" y="264318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564357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35729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35729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072330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707233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550069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50069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07219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07219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78591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78591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92945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692945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928794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92879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15074" y="321468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1507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64357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07193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07193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64343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64343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421481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47" name="Straight Connector 246"/>
          <p:cNvCxnSpPr/>
          <p:nvPr/>
        </p:nvCxnSpPr>
        <p:spPr>
          <a:xfrm>
            <a:off x="407193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407193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64343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64343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421481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54" name="Straight Connector 253"/>
          <p:cNvCxnSpPr/>
          <p:nvPr/>
        </p:nvCxnSpPr>
        <p:spPr>
          <a:xfrm>
            <a:off x="478631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78631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478631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4786314" y="3786190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35729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5729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7233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7233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550069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50069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07219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7219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78591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78591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92945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92945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92879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92879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1507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215074" y="492919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64357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35729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07233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072330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0069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50069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219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07219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8591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78591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92945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92945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92879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92879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215074" y="5500702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21507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564357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07193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7193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64343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64343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21481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07193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07193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64343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4343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21481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786314" y="4357694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78631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478631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78631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2643174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643174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21467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21467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2786050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2643174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64317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214678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21467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2786050" y="3000372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264317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64317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1467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21467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2786050" y="414338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264317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643174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1467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214678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786050" y="528638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l-GR" sz="16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3357554" y="2071678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6200000" flipH="1">
            <a:off x="2857488" y="3143248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3357554" y="2643182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6200000" flipH="1">
            <a:off x="3143240" y="4000504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3143240" y="3429000"/>
            <a:ext cx="1143008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357554" y="4929198"/>
            <a:ext cx="714380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 flipH="1" flipV="1">
            <a:off x="2857488" y="4286256"/>
            <a:ext cx="171451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3357554" y="6072206"/>
            <a:ext cx="7143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43372" y="1785926"/>
            <a:ext cx="200026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7" name="Rectangle 196"/>
          <p:cNvSpPr/>
          <p:nvPr/>
        </p:nvSpPr>
        <p:spPr>
          <a:xfrm>
            <a:off x="4143372" y="4071942"/>
            <a:ext cx="200026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9" name="TextBox 198"/>
          <p:cNvSpPr txBox="1"/>
          <p:nvPr/>
        </p:nvSpPr>
        <p:spPr>
          <a:xfrm>
            <a:off x="4143372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ΒΔ 2</a:t>
            </a:r>
            <a:r>
              <a:rPr lang="en-US" dirty="0" smtClean="0"/>
              <a:t>x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202" name="TextBox 201"/>
          <p:cNvSpPr txBox="1"/>
          <p:nvPr/>
        </p:nvSpPr>
        <p:spPr>
          <a:xfrm>
            <a:off x="2071670" y="63579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</a:t>
            </a:r>
            <a:r>
              <a:rPr lang="el-GR" dirty="0" smtClean="0"/>
              <a:t> </a:t>
            </a:r>
            <a:r>
              <a:rPr lang="en-US" dirty="0" smtClean="0"/>
              <a:t>(N </a:t>
            </a:r>
            <a:r>
              <a:rPr lang="el-GR" dirty="0" smtClean="0"/>
              <a:t>διακόπτες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209" name="Rectangle 208"/>
          <p:cNvSpPr/>
          <p:nvPr/>
        </p:nvSpPr>
        <p:spPr>
          <a:xfrm>
            <a:off x="2714612" y="1785926"/>
            <a:ext cx="57150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1" name="Rectangle 210"/>
          <p:cNvSpPr/>
          <p:nvPr/>
        </p:nvSpPr>
        <p:spPr>
          <a:xfrm>
            <a:off x="2714612" y="4071942"/>
            <a:ext cx="57150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</a:t>
            </a:r>
            <a:r>
              <a:rPr lang="en-US" dirty="0" smtClean="0"/>
              <a:t>Benes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Αναπτύχθηκε αρχικά για διαδρόμηση στην τηλεφωνία</a:t>
            </a:r>
          </a:p>
          <a:p>
            <a:r>
              <a:rPr lang="el-GR" dirty="0" smtClean="0"/>
              <a:t>Αναδιατάξιμη και μη εμποδιστική τοπολογία</a:t>
            </a:r>
          </a:p>
          <a:p>
            <a:pPr lvl="1"/>
            <a:r>
              <a:rPr lang="el-GR" dirty="0" smtClean="0"/>
              <a:t>Με κατάλληλη τοποθέτηση των διακοπτών ένα δίκτυο </a:t>
            </a:r>
            <a:r>
              <a:rPr lang="en-US" dirty="0" smtClean="0"/>
              <a:t>Benes </a:t>
            </a:r>
            <a:r>
              <a:rPr lang="el-GR" dirty="0" smtClean="0"/>
              <a:t>μπορεί να υλοποιήσει όλες τις μεταθέσεις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 </a:t>
            </a:r>
            <a:r>
              <a:rPr lang="en-US" dirty="0" smtClean="0"/>
              <a:t>Benes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Δίκτυο </a:t>
            </a:r>
            <a:r>
              <a:rPr lang="en-US" dirty="0" smtClean="0"/>
              <a:t>Benes</a:t>
            </a:r>
            <a:r>
              <a:rPr lang="el-GR" dirty="0" smtClean="0"/>
              <a:t> ορίζεται επαγωγικά</a:t>
            </a:r>
            <a:endParaRPr lang="en-US" dirty="0" smtClean="0"/>
          </a:p>
          <a:p>
            <a:pPr lvl="1"/>
            <a:r>
              <a:rPr lang="el-GR" dirty="0" smtClean="0"/>
              <a:t>Το Δίκτυο </a:t>
            </a:r>
            <a:r>
              <a:rPr lang="en-US" dirty="0" smtClean="0"/>
              <a:t>Benes</a:t>
            </a:r>
            <a:r>
              <a:rPr lang="el-GR" dirty="0" smtClean="0"/>
              <a:t> </a:t>
            </a:r>
            <a:r>
              <a:rPr lang="en-US" dirty="0" smtClean="0"/>
              <a:t>2x2</a:t>
            </a:r>
            <a:r>
              <a:rPr lang="el-GR" dirty="0" smtClean="0"/>
              <a:t> είναι ένας διακόπτης</a:t>
            </a:r>
          </a:p>
          <a:p>
            <a:pPr lvl="1"/>
            <a:r>
              <a:rPr lang="el-GR" dirty="0" smtClean="0"/>
              <a:t>Το Δίκτυο </a:t>
            </a:r>
            <a:r>
              <a:rPr lang="en-US" dirty="0" smtClean="0"/>
              <a:t>Benes</a:t>
            </a:r>
            <a:r>
              <a:rPr lang="el-GR" dirty="0" smtClean="0"/>
              <a:t> </a:t>
            </a:r>
            <a:r>
              <a:rPr lang="en-US" dirty="0" smtClean="0"/>
              <a:t>(2∙N)x(2∙N) </a:t>
            </a:r>
            <a:r>
              <a:rPr lang="el-GR" dirty="0" smtClean="0"/>
              <a:t>αποτελείται από</a:t>
            </a:r>
          </a:p>
          <a:p>
            <a:pPr lvl="2"/>
            <a:r>
              <a:rPr lang="el-GR" dirty="0" smtClean="0"/>
              <a:t>Δύο Δίκτυα </a:t>
            </a:r>
            <a:r>
              <a:rPr lang="en-US" dirty="0" smtClean="0"/>
              <a:t>Benes</a:t>
            </a:r>
            <a:r>
              <a:rPr lang="el-GR" dirty="0" smtClean="0"/>
              <a:t> </a:t>
            </a:r>
            <a:r>
              <a:rPr lang="en-US" dirty="0" err="1" smtClean="0"/>
              <a:t>NxN</a:t>
            </a:r>
            <a:r>
              <a:rPr lang="en-US" dirty="0" smtClean="0"/>
              <a:t> </a:t>
            </a:r>
          </a:p>
          <a:p>
            <a:pPr lvl="2"/>
            <a:r>
              <a:rPr lang="el-GR" dirty="0" smtClean="0"/>
              <a:t>Δύο στήλες από </a:t>
            </a:r>
            <a:r>
              <a:rPr lang="en-US" dirty="0" smtClean="0"/>
              <a:t>N </a:t>
            </a:r>
            <a:r>
              <a:rPr lang="el-GR" dirty="0" smtClean="0"/>
              <a:t>διακόπτες</a:t>
            </a:r>
          </a:p>
          <a:p>
            <a:pPr lvl="3"/>
            <a:r>
              <a:rPr lang="el-GR" dirty="0" smtClean="0"/>
              <a:t>Η μία στήλη τοποθετείται αριστερά και η άλλη δεξιά των δύο Δικτύων </a:t>
            </a:r>
            <a:r>
              <a:rPr lang="en-US" dirty="0" smtClean="0"/>
              <a:t>Benes </a:t>
            </a:r>
            <a:r>
              <a:rPr lang="en-US" dirty="0" err="1" smtClean="0"/>
              <a:t>NxN</a:t>
            </a:r>
            <a:endParaRPr lang="el-GR" dirty="0" smtClean="0"/>
          </a:p>
          <a:p>
            <a:pPr lvl="2"/>
            <a:r>
              <a:rPr lang="el-GR" dirty="0" smtClean="0"/>
              <a:t>Η αριστερή στήλη των διακοπτών συνδέεται με τα δύο Δίκτυα </a:t>
            </a:r>
            <a:r>
              <a:rPr lang="en-US" dirty="0" smtClean="0"/>
              <a:t>Benes </a:t>
            </a:r>
            <a:r>
              <a:rPr lang="en-US" dirty="0" err="1" smtClean="0"/>
              <a:t>NxN</a:t>
            </a:r>
            <a:r>
              <a:rPr lang="el-GR" dirty="0" smtClean="0"/>
              <a:t> με την αντίστροφη τέλεια ανάμειξη</a:t>
            </a:r>
          </a:p>
          <a:p>
            <a:pPr lvl="2"/>
            <a:r>
              <a:rPr lang="el-GR" dirty="0" smtClean="0"/>
              <a:t>Η δεξιά στήλη των διακοπτών συνδέεται με τα δύο Δίκτυα </a:t>
            </a:r>
            <a:r>
              <a:rPr lang="en-US" dirty="0" smtClean="0"/>
              <a:t>Benes </a:t>
            </a:r>
            <a:r>
              <a:rPr lang="en-US" dirty="0" err="1" smtClean="0"/>
              <a:t>NxN</a:t>
            </a:r>
            <a:r>
              <a:rPr lang="el-GR" dirty="0" smtClean="0"/>
              <a:t> με την τέλεια ανάμειξη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παραλήπτες μπορεί να είναι οι ίδιοι με τους αποστολείς</a:t>
            </a:r>
          </a:p>
          <a:p>
            <a:r>
              <a:rPr lang="el-GR" dirty="0" smtClean="0"/>
              <a:t>Μονάδες Εισόδου/Εξόδου </a:t>
            </a:r>
            <a:r>
              <a:rPr lang="en-US" dirty="0" smtClean="0"/>
              <a:t>(</a:t>
            </a:r>
            <a:r>
              <a:rPr lang="en-US" dirty="0" err="1" smtClean="0"/>
              <a:t>Input/Output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Άμεση σύνδεση με Αποστολείς και Παραλήπτες αντίστοιχα</a:t>
            </a:r>
          </a:p>
          <a:p>
            <a:r>
              <a:rPr lang="el-GR" dirty="0" smtClean="0"/>
              <a:t>Αν οι συνδέσεις είναι ένα-προς-ένα</a:t>
            </a:r>
          </a:p>
          <a:p>
            <a:pPr lvl="1"/>
            <a:r>
              <a:rPr lang="el-GR" dirty="0" smtClean="0"/>
              <a:t>Οι μονάδες Εισόδου και Εξόδου ενσωματώνονται στους αντίστοιχους Αποστολείς και Παραλήπτες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357290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7290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7554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7554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21454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1454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86050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86050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591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8591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14678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14678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928794" y="207167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28794" y="26431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2357422" y="18573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357290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357290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178591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78591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1357290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357290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178591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78591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1454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21454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78605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78605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28794" y="378619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928794" y="435769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2357422" y="357187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21454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21454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78605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78605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928794" y="492919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928794" y="550070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357422" y="471488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2928926" y="207167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928926" y="26431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14678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214678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786182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786182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3357554" y="357187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214678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214678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86182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86182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3357554" y="471488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4214810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214810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786314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786314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57686" y="357187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4214810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214810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786314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786314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4357686" y="471488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357818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357818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5214942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214942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929190" y="378619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929190" y="435769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5357818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357818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5214942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214942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929190" y="492919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929190" y="550070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928926" y="378619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928926" y="550070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H="1">
            <a:off x="2786050" y="450057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 flipH="1" flipV="1">
            <a:off x="2786050" y="450057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929058" y="378619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929058" y="550070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3786182" y="450057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 flipH="1" flipV="1">
            <a:off x="3786182" y="450057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86116" y="3500438"/>
            <a:ext cx="571504" cy="11430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Rectangle 82"/>
          <p:cNvSpPr/>
          <p:nvPr/>
        </p:nvSpPr>
        <p:spPr>
          <a:xfrm>
            <a:off x="3286116" y="4643446"/>
            <a:ext cx="571504" cy="11430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Rectangle 85"/>
          <p:cNvSpPr/>
          <p:nvPr/>
        </p:nvSpPr>
        <p:spPr>
          <a:xfrm>
            <a:off x="2285984" y="3500438"/>
            <a:ext cx="57150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Rectangle 93"/>
          <p:cNvSpPr/>
          <p:nvPr/>
        </p:nvSpPr>
        <p:spPr>
          <a:xfrm>
            <a:off x="4286248" y="3500438"/>
            <a:ext cx="571504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5" name="TextBox 94"/>
          <p:cNvSpPr txBox="1"/>
          <p:nvPr/>
        </p:nvSpPr>
        <p:spPr>
          <a:xfrm>
            <a:off x="2857488" y="585789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(Benes</a:t>
            </a:r>
            <a:r>
              <a:rPr lang="el-GR" dirty="0" smtClean="0"/>
              <a:t> </a:t>
            </a:r>
            <a:r>
              <a:rPr lang="en-US" dirty="0" smtClean="0"/>
              <a:t>2x2)</a:t>
            </a:r>
            <a:endParaRPr lang="el-GR" dirty="0"/>
          </a:p>
        </p:txBody>
      </p:sp>
      <p:sp>
        <p:nvSpPr>
          <p:cNvPr id="103" name="TextBox 102"/>
          <p:cNvSpPr txBox="1"/>
          <p:nvPr/>
        </p:nvSpPr>
        <p:spPr>
          <a:xfrm>
            <a:off x="1285852" y="61315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</a:t>
            </a:r>
            <a:r>
              <a:rPr lang="el-GR" dirty="0" smtClean="0"/>
              <a:t>διακόπτες</a:t>
            </a:r>
            <a:endParaRPr lang="el-GR" dirty="0"/>
          </a:p>
        </p:txBody>
      </p:sp>
      <p:sp>
        <p:nvSpPr>
          <p:cNvPr id="104" name="TextBox 103"/>
          <p:cNvSpPr txBox="1"/>
          <p:nvPr/>
        </p:nvSpPr>
        <p:spPr>
          <a:xfrm>
            <a:off x="428624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</a:t>
            </a:r>
            <a:r>
              <a:rPr lang="el-GR" dirty="0" smtClean="0"/>
              <a:t>διακόπτες</a:t>
            </a:r>
            <a:endParaRPr lang="el-GR" dirty="0"/>
          </a:p>
        </p:txBody>
      </p:sp>
      <p:cxnSp>
        <p:nvCxnSpPr>
          <p:cNvPr id="106" name="Straight Arrow Connector 105"/>
          <p:cNvCxnSpPr>
            <a:stCxn id="103" idx="0"/>
          </p:cNvCxnSpPr>
          <p:nvPr/>
        </p:nvCxnSpPr>
        <p:spPr>
          <a:xfrm rot="5400000" flipH="1" flipV="1">
            <a:off x="2042022" y="5887540"/>
            <a:ext cx="273610" cy="2143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4" idx="0"/>
          </p:cNvCxnSpPr>
          <p:nvPr/>
        </p:nvCxnSpPr>
        <p:spPr>
          <a:xfrm rot="16200000" flipV="1">
            <a:off x="4822033" y="5893611"/>
            <a:ext cx="285752" cy="2143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130" name="Rectangle 129"/>
          <p:cNvSpPr/>
          <p:nvPr/>
        </p:nvSpPr>
        <p:spPr>
          <a:xfrm>
            <a:off x="1500166" y="200024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500166" y="257174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1928794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928794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1500166" y="314324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500166" y="371475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95" name="Straight Connector 194"/>
          <p:cNvCxnSpPr/>
          <p:nvPr/>
        </p:nvCxnSpPr>
        <p:spPr>
          <a:xfrm>
            <a:off x="1928794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928794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7554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57554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929058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929058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071670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071670" y="278605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500430" y="200024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3357554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57554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929058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29058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71670" y="335756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071670" y="3929066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500430" y="314324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357686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357686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29190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929190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500562" y="200024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357686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57686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929190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929190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500562" y="314324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5357818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57818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929322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929322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5500694" y="200024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357818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357818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929322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929322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5500694" y="314324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500958" y="200024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500958" y="257174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7358082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358082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072330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072330" y="278605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7500958" y="314324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500958" y="371475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7358082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358082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072330" y="335756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072330" y="3929066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071934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071934" y="3929066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H="1">
            <a:off x="3929058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 flipH="1" flipV="1">
            <a:off x="3929058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072066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5072066" y="3929066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4929190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 flipH="1" flipV="1">
            <a:off x="4929190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500166" y="428625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00166" y="485776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928794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928794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500166" y="54292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500166" y="60007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928794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928794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357554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7554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929058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929058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071670" y="450057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071670" y="507207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3500430" y="428625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155" name="Straight Connector 154"/>
          <p:cNvCxnSpPr/>
          <p:nvPr/>
        </p:nvCxnSpPr>
        <p:spPr>
          <a:xfrm>
            <a:off x="3357554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357554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929058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929058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071670" y="564357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2071670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3500430" y="54292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357686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357686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929190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929190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357686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357686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4929190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929190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357818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357818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929322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929322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5357818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357818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5929322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929322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00958" y="428625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7500958" y="485776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cxnSp>
        <p:nvCxnSpPr>
          <p:cNvPr id="192" name="Straight Connector 191"/>
          <p:cNvCxnSpPr/>
          <p:nvPr/>
        </p:nvCxnSpPr>
        <p:spPr>
          <a:xfrm>
            <a:off x="7358082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7358082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072330" y="450057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072330" y="507207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7500958" y="54292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7500958" y="60007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199" name="Straight Connector 198"/>
          <p:cNvCxnSpPr/>
          <p:nvPr/>
        </p:nvCxnSpPr>
        <p:spPr>
          <a:xfrm>
            <a:off x="7358082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358082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072330" y="5643578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072330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071934" y="450057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071934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16200000" flipH="1">
            <a:off x="3929058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3929058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072066" y="4500570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72066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16200000" flipH="1">
            <a:off x="4929190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4929190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4500562" y="428625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4500562" y="54292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5500694" y="428625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5500694" y="54292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2357422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357422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928926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928926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2500298" y="200024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2357422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357422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928926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2928926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500298" y="314324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2357422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357422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928926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928926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>
            <a:off x="2500298" y="428625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cxnSp>
        <p:nvCxnSpPr>
          <p:cNvPr id="232" name="Straight Connector 231"/>
          <p:cNvCxnSpPr/>
          <p:nvPr/>
        </p:nvCxnSpPr>
        <p:spPr>
          <a:xfrm>
            <a:off x="2357422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357422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2928926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928926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2500298" y="54292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38" name="Straight Connector 237"/>
          <p:cNvCxnSpPr/>
          <p:nvPr/>
        </p:nvCxnSpPr>
        <p:spPr>
          <a:xfrm>
            <a:off x="6357950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6357950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929454" y="221455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929454" y="278605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241"/>
          <p:cNvSpPr/>
          <p:nvPr/>
        </p:nvSpPr>
        <p:spPr>
          <a:xfrm>
            <a:off x="6500826" y="2000240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0  0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1  1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6357950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357950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929454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6929454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6500826" y="3143248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2  2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3  3</a:t>
            </a:r>
          </a:p>
        </p:txBody>
      </p:sp>
      <p:cxnSp>
        <p:nvCxnSpPr>
          <p:cNvPr id="248" name="Straight Connector 247"/>
          <p:cNvCxnSpPr/>
          <p:nvPr/>
        </p:nvCxnSpPr>
        <p:spPr>
          <a:xfrm>
            <a:off x="6357950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6357950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6929454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6929454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6357950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57950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929454" y="56435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929454" y="62150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6500826" y="4286256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4  4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5  5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00826" y="5429264"/>
            <a:ext cx="42862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6  6</a:t>
            </a:r>
          </a:p>
          <a:p>
            <a:pPr algn="ctr"/>
            <a:endParaRPr lang="el-GR" sz="2000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7  7</a:t>
            </a:r>
          </a:p>
        </p:txBody>
      </p:sp>
      <p:cxnSp>
        <p:nvCxnSpPr>
          <p:cNvPr id="258" name="Straight Connector 257"/>
          <p:cNvCxnSpPr/>
          <p:nvPr/>
        </p:nvCxnSpPr>
        <p:spPr>
          <a:xfrm>
            <a:off x="3071802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071802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16200000" flipH="1">
            <a:off x="2357422" y="3500438"/>
            <a:ext cx="171451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2928926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16200000" flipH="1">
            <a:off x="2643174" y="4357694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2643174" y="3786190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16200000" flipH="1">
            <a:off x="2928926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5400000" flipH="1" flipV="1">
            <a:off x="2357422" y="4643446"/>
            <a:ext cx="171451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072198" y="2214554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6200000" flipH="1">
            <a:off x="5929322" y="2928934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16200000" flipH="1">
            <a:off x="5643570" y="3786190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16200000" flipH="1">
            <a:off x="5357818" y="4643446"/>
            <a:ext cx="171451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5400000" flipH="1" flipV="1">
            <a:off x="5357818" y="3500438"/>
            <a:ext cx="171451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5643570" y="4357694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5400000" flipH="1" flipV="1">
            <a:off x="5929322" y="5214950"/>
            <a:ext cx="57150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072198" y="6215082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428992" y="1928802"/>
            <a:ext cx="2571768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0" name="Rectangle 229"/>
          <p:cNvSpPr/>
          <p:nvPr/>
        </p:nvSpPr>
        <p:spPr>
          <a:xfrm>
            <a:off x="3428992" y="4214818"/>
            <a:ext cx="2571768" cy="2286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3" name="TextBox 232"/>
          <p:cNvSpPr txBox="1"/>
          <p:nvPr/>
        </p:nvSpPr>
        <p:spPr>
          <a:xfrm>
            <a:off x="3428992" y="64886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 </a:t>
            </a:r>
            <a:r>
              <a:rPr lang="en-US" dirty="0" smtClean="0"/>
              <a:t>x (Benes</a:t>
            </a:r>
            <a:r>
              <a:rPr lang="el-GR" dirty="0" smtClean="0"/>
              <a:t> </a:t>
            </a:r>
            <a:r>
              <a:rPr lang="en-US" dirty="0" smtClean="0"/>
              <a:t>4x4)</a:t>
            </a:r>
            <a:endParaRPr lang="el-GR" dirty="0"/>
          </a:p>
        </p:txBody>
      </p:sp>
      <p:sp>
        <p:nvSpPr>
          <p:cNvPr id="261" name="TextBox 260"/>
          <p:cNvSpPr txBox="1"/>
          <p:nvPr/>
        </p:nvSpPr>
        <p:spPr>
          <a:xfrm>
            <a:off x="1643042" y="64765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</a:t>
            </a:r>
            <a:r>
              <a:rPr lang="el-GR" dirty="0" smtClean="0"/>
              <a:t>διακόπτες</a:t>
            </a:r>
            <a:endParaRPr lang="el-GR" dirty="0"/>
          </a:p>
        </p:txBody>
      </p:sp>
      <p:sp>
        <p:nvSpPr>
          <p:cNvPr id="263" name="TextBox 262"/>
          <p:cNvSpPr txBox="1"/>
          <p:nvPr/>
        </p:nvSpPr>
        <p:spPr>
          <a:xfrm>
            <a:off x="6215074" y="64886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 </a:t>
            </a:r>
            <a:r>
              <a:rPr lang="el-GR" dirty="0" smtClean="0"/>
              <a:t>διακόπτες</a:t>
            </a:r>
            <a:endParaRPr lang="el-GR" dirty="0"/>
          </a:p>
        </p:txBody>
      </p:sp>
      <p:sp>
        <p:nvSpPr>
          <p:cNvPr id="274" name="Rectangle 273"/>
          <p:cNvSpPr/>
          <p:nvPr/>
        </p:nvSpPr>
        <p:spPr>
          <a:xfrm>
            <a:off x="2428860" y="1928802"/>
            <a:ext cx="571504" cy="4572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6" name="Rectangle 275"/>
          <p:cNvSpPr/>
          <p:nvPr/>
        </p:nvSpPr>
        <p:spPr>
          <a:xfrm>
            <a:off x="6429388" y="1928802"/>
            <a:ext cx="571504" cy="4572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Τέλος Ενότητας</a:t>
            </a:r>
            <a:endParaRPr lang="en-US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534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n-US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531352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</a:t>
            </a:r>
            <a:r>
              <a:rPr lang="el-GR" sz="2000" dirty="0"/>
              <a:t> Ευστράτιος </a:t>
            </a:r>
            <a:r>
              <a:rPr lang="el-GR" sz="2000" dirty="0" err="1"/>
              <a:t>Γαλλόπουλος</a:t>
            </a:r>
            <a:r>
              <a:rPr lang="el-GR" sz="2000" dirty="0"/>
              <a:t>, Ιωάννης Ε. </a:t>
            </a:r>
            <a:r>
              <a:rPr lang="el-GR" sz="2000" dirty="0" err="1"/>
              <a:t>Βενέτης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Παράλληλη Επεξεργασία. Ενότητα 6 – Μέθοδοι και </a:t>
            </a:r>
            <a:r>
              <a:rPr lang="el-GR" sz="2000">
                <a:solidFill>
                  <a:srgbClr val="FF0000"/>
                </a:solidFill>
              </a:rPr>
              <a:t>τεχνικές διασύνδεσης (ΙΙ)</a:t>
            </a:r>
            <a:r>
              <a:rPr lang="el-GR" sz="2000"/>
              <a:t>». </a:t>
            </a:r>
            <a:r>
              <a:rPr lang="el-GR" sz="2000" dirty="0"/>
              <a:t>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2015. Διαθέσιμο από τη δικτυακή διεύθυνση: </a:t>
            </a:r>
            <a:r>
              <a:rPr lang="en-US" sz="2000" dirty="0">
                <a:latin typeface="Calibri" charset="0"/>
              </a:rPr>
              <a:t>https://eclass.upatras.gr/courses/CEID1057/</a:t>
            </a:r>
            <a:r>
              <a:rPr lang="el-GR" sz="2000" dirty="0"/>
              <a:t>.</a:t>
            </a:r>
            <a:endParaRPr lang="en-US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300599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Μονόστηλο ΔΔ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042982"/>
          </a:xfrm>
        </p:spPr>
        <p:txBody>
          <a:bodyPr/>
          <a:lstStyle/>
          <a:p>
            <a:r>
              <a:rPr lang="el-GR" dirty="0" smtClean="0"/>
              <a:t>Αν το Δ.Δ. αποτελείται μόνο από μονάδες Ε/Ε</a:t>
            </a:r>
          </a:p>
          <a:p>
            <a:pPr lvl="1"/>
            <a:r>
              <a:rPr lang="el-GR" dirty="0" smtClean="0"/>
              <a:t>«Μονόστηλο» ή «Μονοτμηματικό»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36" y="300037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1736" y="385762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1736" y="471488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557214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0760" y="300037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0760" y="385762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760" y="471488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00760" y="557214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cxnSp>
        <p:nvCxnSpPr>
          <p:cNvPr id="40" name="Straight Connector 39"/>
          <p:cNvCxnSpPr>
            <a:stCxn id="7" idx="3"/>
            <a:endCxn id="12" idx="1"/>
          </p:cNvCxnSpPr>
          <p:nvPr/>
        </p:nvCxnSpPr>
        <p:spPr>
          <a:xfrm>
            <a:off x="3143240" y="5857892"/>
            <a:ext cx="2857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3108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58" name="TextBox 57"/>
          <p:cNvSpPr txBox="1"/>
          <p:nvPr/>
        </p:nvSpPr>
        <p:spPr>
          <a:xfrm>
            <a:off x="5572132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cxnSp>
        <p:nvCxnSpPr>
          <p:cNvPr id="60" name="Straight Connector 59"/>
          <p:cNvCxnSpPr>
            <a:stCxn id="7" idx="3"/>
            <a:endCxn id="11" idx="1"/>
          </p:cNvCxnSpPr>
          <p:nvPr/>
        </p:nvCxnSpPr>
        <p:spPr>
          <a:xfrm flipV="1">
            <a:off x="3143240" y="5000636"/>
            <a:ext cx="2857520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10" idx="1"/>
          </p:cNvCxnSpPr>
          <p:nvPr/>
        </p:nvCxnSpPr>
        <p:spPr>
          <a:xfrm flipV="1">
            <a:off x="3143240" y="4143380"/>
            <a:ext cx="2857520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" idx="3"/>
            <a:endCxn id="9" idx="1"/>
          </p:cNvCxnSpPr>
          <p:nvPr/>
        </p:nvCxnSpPr>
        <p:spPr>
          <a:xfrm>
            <a:off x="3143240" y="3286124"/>
            <a:ext cx="2857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" idx="3"/>
            <a:endCxn id="10" idx="1"/>
          </p:cNvCxnSpPr>
          <p:nvPr/>
        </p:nvCxnSpPr>
        <p:spPr>
          <a:xfrm>
            <a:off x="3143240" y="3286124"/>
            <a:ext cx="2857520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" idx="3"/>
            <a:endCxn id="11" idx="1"/>
          </p:cNvCxnSpPr>
          <p:nvPr/>
        </p:nvCxnSpPr>
        <p:spPr>
          <a:xfrm>
            <a:off x="3143240" y="3286124"/>
            <a:ext cx="2857520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" idx="3"/>
            <a:endCxn id="9" idx="1"/>
          </p:cNvCxnSpPr>
          <p:nvPr/>
        </p:nvCxnSpPr>
        <p:spPr>
          <a:xfrm flipV="1">
            <a:off x="3143240" y="3286124"/>
            <a:ext cx="2857520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3"/>
            <a:endCxn id="10" idx="1"/>
          </p:cNvCxnSpPr>
          <p:nvPr/>
        </p:nvCxnSpPr>
        <p:spPr>
          <a:xfrm>
            <a:off x="3143240" y="4143380"/>
            <a:ext cx="2857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" idx="3"/>
            <a:endCxn id="12" idx="1"/>
          </p:cNvCxnSpPr>
          <p:nvPr/>
        </p:nvCxnSpPr>
        <p:spPr>
          <a:xfrm>
            <a:off x="3143240" y="4143380"/>
            <a:ext cx="2857520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3"/>
            <a:endCxn id="9" idx="1"/>
          </p:cNvCxnSpPr>
          <p:nvPr/>
        </p:nvCxnSpPr>
        <p:spPr>
          <a:xfrm flipV="1">
            <a:off x="3143240" y="3286124"/>
            <a:ext cx="2857520" cy="1714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3"/>
            <a:endCxn id="11" idx="1"/>
          </p:cNvCxnSpPr>
          <p:nvPr/>
        </p:nvCxnSpPr>
        <p:spPr>
          <a:xfrm>
            <a:off x="3143240" y="5000636"/>
            <a:ext cx="2857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" idx="3"/>
            <a:endCxn id="12" idx="1"/>
          </p:cNvCxnSpPr>
          <p:nvPr/>
        </p:nvCxnSpPr>
        <p:spPr>
          <a:xfrm>
            <a:off x="3143240" y="5000636"/>
            <a:ext cx="2857520" cy="857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Ροή πληροφορίας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ένα μονόστηλο δίκτυο</a:t>
            </a:r>
          </a:p>
          <a:p>
            <a:pPr lvl="1"/>
            <a:r>
              <a:rPr lang="el-GR" dirty="0" smtClean="0"/>
              <a:t>Η πληροφορία μεταβαίνει μέσω πολλών μονάδων στο δίκτυο έως ότου φτάσει στον προορισμό της</a:t>
            </a:r>
          </a:p>
          <a:p>
            <a:pPr lvl="1"/>
            <a:r>
              <a:rPr lang="el-GR" dirty="0" smtClean="0"/>
              <a:t>Πιθανή μετάβαση πληροφορίας από 0 σε 3 στο προηγούμενο παράδειγμα:</a:t>
            </a:r>
          </a:p>
          <a:p>
            <a:pPr lvl="2"/>
            <a:r>
              <a:rPr lang="el-GR" dirty="0" smtClean="0"/>
              <a:t>0</a:t>
            </a:r>
            <a:r>
              <a:rPr lang="el-GR" dirty="0" smtClean="0">
                <a:sym typeface="Symbol"/>
              </a:rPr>
              <a:t>2</a:t>
            </a:r>
          </a:p>
          <a:p>
            <a:pPr lvl="2"/>
            <a:r>
              <a:rPr lang="el-GR" dirty="0" smtClean="0">
                <a:sym typeface="Symbol"/>
              </a:rPr>
              <a:t>22</a:t>
            </a:r>
          </a:p>
          <a:p>
            <a:pPr lvl="2"/>
            <a:r>
              <a:rPr lang="el-GR" dirty="0" smtClean="0">
                <a:sym typeface="Symbol"/>
              </a:rPr>
              <a:t>23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Πολύστηλο ΔΔ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 το Δ.Δ. δεν αποτελείται μόνο από μονάδες Ε/Ε</a:t>
            </a:r>
          </a:p>
          <a:p>
            <a:pPr lvl="1"/>
            <a:r>
              <a:rPr lang="el-GR" dirty="0" smtClean="0"/>
              <a:t>«Πολύστηλο» ή «Πολυτμηματικό»</a:t>
            </a:r>
          </a:p>
          <a:p>
            <a:r>
              <a:rPr lang="el-GR" dirty="0" smtClean="0"/>
              <a:t>Μεταξύ των μονάδων Ε/Ε παρεμβάλλονται στήλες από άλλες μονάδες</a:t>
            </a:r>
          </a:p>
          <a:p>
            <a:pPr lvl="1"/>
            <a:r>
              <a:rPr lang="el-GR" dirty="0" smtClean="0"/>
              <a:t>«Διακόπτες»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928794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Αποστολείς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928794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8794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8794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794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8794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8794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8794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7554" y="3000372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702" y="185736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6345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Παραλήπτες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6643702" y="242886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3702" y="300037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3702" y="3571876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43702" y="4143380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3702" y="4714884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3702" y="5286388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3702" y="5857892"/>
            <a:ext cx="428628" cy="4286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7554" y="3571876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7554" y="4143380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57554" y="4714884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14942" y="3000372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14942" y="3571876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14942" y="4143380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4942" y="4714884"/>
            <a:ext cx="42862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214678" y="307181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14678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14678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14678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14678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4678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14678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14678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86182" y="307181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86182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86182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86182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86182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86182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86182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86182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2066" y="307181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72066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72066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72066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72066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72066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72066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72066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43570" y="307181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643570" y="335756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43570" y="364331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43570" y="392906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643570" y="421481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43570" y="450057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643570" y="478632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43570" y="507207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57422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357422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357422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57422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357422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57422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357422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357422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00826" y="207167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00826" y="264318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500826" y="321468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500826" y="3786190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500826" y="4357694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500826" y="4929198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500826" y="5500702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500826" y="6072206"/>
            <a:ext cx="142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29058" y="3071810"/>
            <a:ext cx="1143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929058" y="3929066"/>
            <a:ext cx="1143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929058" y="4214818"/>
            <a:ext cx="1143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929058" y="5072074"/>
            <a:ext cx="1143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929058" y="3357562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929058" y="3357562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929058" y="4500570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58" y="4500570"/>
            <a:ext cx="1143008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H="1">
            <a:off x="2357422" y="2214554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2071670" y="3071810"/>
            <a:ext cx="157163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00298" y="3214686"/>
            <a:ext cx="71438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2357422" y="3929066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2357422" y="5214950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2071670" y="4357694"/>
            <a:ext cx="1571636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500298" y="4500570"/>
            <a:ext cx="714380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2357422" y="3500438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5643570" y="2214554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5786446" y="2643182"/>
            <a:ext cx="714380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5643570" y="5214950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5786446" y="4786322"/>
            <a:ext cx="714380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5643570" y="3357562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5786446" y="3786190"/>
            <a:ext cx="714380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H="1">
            <a:off x="5643570" y="4071942"/>
            <a:ext cx="1000132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H="1">
            <a:off x="5786446" y="3643314"/>
            <a:ext cx="714380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Ροή πληροφορίας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ένα πολύστηλο δίκτυο</a:t>
            </a:r>
          </a:p>
          <a:p>
            <a:pPr lvl="1"/>
            <a:r>
              <a:rPr lang="el-GR" dirty="0" smtClean="0"/>
              <a:t>Η πληροφορία ακολουθεί μια διαδρομή μέσα από τους διακόπτες μέχρι να φθάσει στον προορισμό της</a:t>
            </a:r>
          </a:p>
          <a:p>
            <a:pPr lvl="1"/>
            <a:r>
              <a:rPr lang="el-GR" dirty="0" smtClean="0">
                <a:sym typeface="Symbol"/>
              </a:rPr>
              <a:t>Διάφορες συνδέσεις είναι δυνατές</a:t>
            </a:r>
          </a:p>
          <a:p>
            <a:pPr lvl="2"/>
            <a:r>
              <a:rPr lang="el-GR" dirty="0" smtClean="0">
                <a:sym typeface="Symbol"/>
              </a:rPr>
              <a:t>Συγκεκριμένες από αυτές επιλέγονται</a:t>
            </a:r>
          </a:p>
          <a:p>
            <a:pPr lvl="2"/>
            <a:r>
              <a:rPr lang="el-GR" dirty="0" smtClean="0">
                <a:sym typeface="Symbol"/>
              </a:rPr>
              <a:t>Οι διακόπτες είναι εφοδιασμένοι με την κατάλληλη λογική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ΠαρΑλληλη ΕΠΕΞΕΡΓΑΣΙΑ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Δυναμικά δίκτυα διασύνδεσης&amp;quot;&quot;/&gt;&lt;property id=&quot;20307&quot; value=&quot;331&quot;/&gt;&lt;/object&gt;&lt;object type=&quot;3&quot; unique_id=&quot;10006&quot;&gt;&lt;property id=&quot;20148&quot; value=&quot;5&quot;/&gt;&lt;property id=&quot;20300&quot; value=&quot;Slide 3 - &amp;quot;Παρατηρήσεις&amp;quot;&quot;/&gt;&lt;property id=&quot;20307&quot; value=&quot;332&quot;/&gt;&lt;/object&gt;&lt;object type=&quot;3&quot; unique_id=&quot;10007&quot;&gt;&lt;property id=&quot;20148&quot; value=&quot;5&quot;/&gt;&lt;property id=&quot;20300&quot; value=&quot;Slide 4 - &amp;quot;Μονόστηλο ΔΔ&amp;quot;&quot;/&gt;&lt;property id=&quot;20307&quot; value=&quot;333&quot;/&gt;&lt;/object&gt;&lt;object type=&quot;3&quot; unique_id=&quot;10008&quot;&gt;&lt;property id=&quot;20148&quot; value=&quot;5&quot;/&gt;&lt;property id=&quot;20300&quot; value=&quot;Slide 5 - &amp;quot;Ροή πληροφορίας&amp;quot;&quot;/&gt;&lt;property id=&quot;20307&quot; value=&quot;335&quot;/&gt;&lt;/object&gt;&lt;object type=&quot;3&quot; unique_id=&quot;10009&quot;&gt;&lt;property id=&quot;20148&quot; value=&quot;5&quot;/&gt;&lt;property id=&quot;20300&quot; value=&quot;Slide 6 - &amp;quot;Πολύστηλο ΔΔ&amp;quot;&quot;/&gt;&lt;property id=&quot;20307&quot; value=&quot;334&quot;/&gt;&lt;/object&gt;&lt;object type=&quot;3&quot; unique_id=&quot;10010&quot;&gt;&lt;property id=&quot;20148&quot; value=&quot;5&quot;/&gt;&lt;property id=&quot;20300&quot; value=&quot;Slide 7 - &amp;quot;Παράδειγμα&amp;quot;&quot;/&gt;&lt;property id=&quot;20307&quot; value=&quot;336&quot;/&gt;&lt;/object&gt;&lt;object type=&quot;3&quot; unique_id=&quot;10011&quot;&gt;&lt;property id=&quot;20148&quot; value=&quot;5&quot;/&gt;&lt;property id=&quot;20300&quot; value=&quot;Slide 8 - &amp;quot;Ροή πληροφορίας&amp;quot;&quot;/&gt;&lt;property id=&quot;20307&quot; value=&quot;337&quot;/&gt;&lt;/object&gt;&lt;object type=&quot;3&quot; unique_id=&quot;10012&quot;&gt;&lt;property id=&quot;20148&quot; value=&quot;5&quot;/&gt;&lt;property id=&quot;20300&quot; value=&quot;Slide 9 - &amp;quot;Λειτουργία διακοπτών&amp;quot;&quot;/&gt;&lt;property id=&quot;20307&quot; value=&quot;338&quot;/&gt;&lt;/object&gt;&lt;object type=&quot;3&quot; unique_id=&quot;10013&quot;&gt;&lt;property id=&quot;20148&quot; value=&quot;5&quot;/&gt;&lt;property id=&quot;20300&quot; value=&quot;Slide 10 - &amp;quot;Διαδρόμηση&amp;quot;&quot;/&gt;&lt;property id=&quot;20307&quot; value=&quot;339&quot;/&gt;&lt;/object&gt;&lt;object type=&quot;3&quot; unique_id=&quot;10014&quot;&gt;&lt;property id=&quot;20148&quot; value=&quot;5&quot;/&gt;&lt;property id=&quot;20300&quot; value=&quot;Slide 11 - &amp;quot;Μεταθέσεις&amp;quot;&quot;/&gt;&lt;property id=&quot;20307&quot; value=&quot;340&quot;/&gt;&lt;/object&gt;&lt;object type=&quot;3&quot; unique_id=&quot;10015&quot;&gt;&lt;property id=&quot;20148&quot; value=&quot;5&quot;/&gt;&lt;property id=&quot;20300&quot; value=&quot;Slide 12 - &amp;quot;Μεταθέσεις ανταλλαγής (Exchange) ή συνδέσεις κύβου&amp;quot;&quot;/&gt;&lt;property id=&quot;20307&quot; value=&quot;341&quot;/&gt;&lt;/object&gt;&lt;object type=&quot;3&quot; unique_id=&quot;10016&quot;&gt;&lt;property id=&quot;20148&quot; value=&quot;5&quot;/&gt;&lt;property id=&quot;20300&quot; value=&quot;Slide 13 - &amp;quot;Παράδειγμα&amp;quot;&quot;/&gt;&lt;property id=&quot;20307&quot; value=&quot;342&quot;/&gt;&lt;/object&gt;&lt;object type=&quot;3&quot; unique_id=&quot;10017&quot;&gt;&lt;property id=&quot;20148&quot; value=&quot;5&quot;/&gt;&lt;property id=&quot;20300&quot; value=&quot;Slide 14 - &amp;quot;Ανάμειξη (Shuffle)&amp;quot;&quot;/&gt;&lt;property id=&quot;20307&quot; value=&quot;343&quot;/&gt;&lt;/object&gt;&lt;object type=&quot;3&quot; unique_id=&quot;10018&quot;&gt;&lt;property id=&quot;20148&quot; value=&quot;5&quot;/&gt;&lt;property id=&quot;20300&quot; value=&quot;Slide 15 - &amp;quot;Υπο-αναμείξεις&amp;quot;&quot;/&gt;&lt;property id=&quot;20307&quot; value=&quot;344&quot;/&gt;&lt;/object&gt;&lt;object type=&quot;3&quot; unique_id=&quot;10019&quot;&gt;&lt;property id=&quot;20148&quot; value=&quot;5&quot;/&gt;&lt;property id=&quot;20300&quot; value=&quot;Slide 16 - &amp;quot;Υπερ-αναμείξεις&amp;quot;&quot;/&gt;&lt;property id=&quot;20307&quot; value=&quot;345&quot;/&gt;&lt;/object&gt;&lt;object type=&quot;3&quot; unique_id=&quot;10020&quot;&gt;&lt;property id=&quot;20148&quot; value=&quot;5&quot;/&gt;&lt;property id=&quot;20300&quot; value=&quot;Slide 17 - &amp;quot;Παράδειγμα&amp;quot;&quot;/&gt;&lt;property id=&quot;20307&quot; value=&quot;346&quot;/&gt;&lt;/object&gt;&lt;object type=&quot;3&quot; unique_id=&quot;10021&quot;&gt;&lt;property id=&quot;20148&quot; value=&quot;5&quot;/&gt;&lt;property id=&quot;20300&quot; value=&quot;Slide 18 - &amp;quot;Μεταθέσεις πεταλούδας (Butterfly)&amp;quot;&quot;/&gt;&lt;property id=&quot;20307&quot; value=&quot;347&quot;/&gt;&lt;/object&gt;&lt;object type=&quot;3&quot; unique_id=&quot;10022&quot;&gt;&lt;property id=&quot;20148&quot; value=&quot;5&quot;/&gt;&lt;property id=&quot;20300&quot; value=&quot;Slide 19 - &amp;quot;Υπο-πεταλούδες&amp;quot;&quot;/&gt;&lt;property id=&quot;20307&quot; value=&quot;348&quot;/&gt;&lt;/object&gt;&lt;object type=&quot;3&quot; unique_id=&quot;10023&quot;&gt;&lt;property id=&quot;20148&quot; value=&quot;5&quot;/&gt;&lt;property id=&quot;20300&quot; value=&quot;Slide 20 - &amp;quot;Υπερ-πεταλούδες&amp;quot;&quot;/&gt;&lt;property id=&quot;20307&quot; value=&quot;349&quot;/&gt;&lt;/object&gt;&lt;object type=&quot;3&quot; unique_id=&quot;10024&quot;&gt;&lt;property id=&quot;20148&quot; value=&quot;5&quot;/&gt;&lt;property id=&quot;20300&quot; value=&quot;Slide 21 - &amp;quot;Παράδειγμα&amp;quot;&quot;/&gt;&lt;property id=&quot;20307&quot; value=&quot;371&quot;/&gt;&lt;/object&gt;&lt;object type=&quot;3&quot; unique_id=&quot;10025&quot;&gt;&lt;property id=&quot;20148&quot; value=&quot;5&quot;/&gt;&lt;property id=&quot;20300&quot; value=&quot;Slide 22 - &amp;quot;Μεταθέσεις αναστροφής των bit (bit reversal)&amp;quot;&quot;/&gt;&lt;property id=&quot;20307&quot; value=&quot;352&quot;/&gt;&lt;/object&gt;&lt;object type=&quot;3&quot; unique_id=&quot;10026&quot;&gt;&lt;property id=&quot;20148&quot; value=&quot;5&quot;/&gt;&lt;property id=&quot;20300&quot; value=&quot;Slide 23 - &amp;quot;Υπο-αναστροφές&amp;quot;&quot;/&gt;&lt;property id=&quot;20307&quot; value=&quot;353&quot;/&gt;&lt;/object&gt;&lt;object type=&quot;3&quot; unique_id=&quot;10027&quot;&gt;&lt;property id=&quot;20148&quot; value=&quot;5&quot;/&gt;&lt;property id=&quot;20300&quot; value=&quot;Slide 24 - &amp;quot;Υπερ-αναστροφές&amp;quot;&quot;/&gt;&lt;property id=&quot;20307&quot; value=&quot;354&quot;/&gt;&lt;/object&gt;&lt;object type=&quot;3&quot; unique_id=&quot;10028&quot;&gt;&lt;property id=&quot;20148&quot; value=&quot;5&quot;/&gt;&lt;property id=&quot;20300&quot; value=&quot;Slide 25 - &amp;quot;Παράδειγμα&amp;quot;&quot;/&gt;&lt;property id=&quot;20307&quot; value=&quot;355&quot;/&gt;&lt;/object&gt;&lt;object type=&quot;3&quot; unique_id=&quot;10029&quot;&gt;&lt;property id=&quot;20148&quot; value=&quot;5&quot;/&gt;&lt;property id=&quot;20300&quot; value=&quot;Slide 26 - &amp;quot;Γενικευμένο Δίκτυο Κύβου&amp;quot;&quot;/&gt;&lt;property id=&quot;20307&quot; value=&quot;356&quot;/&gt;&lt;/object&gt;&lt;object type=&quot;3&quot; unique_id=&quot;10030&quot;&gt;&lt;property id=&quot;20148&quot; value=&quot;5&quot;/&gt;&lt;property id=&quot;20300&quot; value=&quot;Slide 27 - &amp;quot;Παράδειγμα&amp;quot;&quot;/&gt;&lt;property id=&quot;20307&quot; value=&quot;357&quot;/&gt;&lt;/object&gt;&lt;object type=&quot;3&quot; unique_id=&quot;10031&quot;&gt;&lt;property id=&quot;20148&quot; value=&quot;5&quot;/&gt;&lt;property id=&quot;20300&quot; value=&quot;Slide 28 - &amp;quot;Παρατήρηση&amp;quot;&quot;/&gt;&lt;property id=&quot;20307&quot; value=&quot;358&quot;/&gt;&lt;/object&gt;&lt;object type=&quot;3&quot; unique_id=&quot;10032&quot;&gt;&lt;property id=&quot;20148&quot; value=&quot;5&quot;/&gt;&lt;property id=&quot;20300&quot; value=&quot;Slide 29 - &amp;quot;Μετάδοση πληροφορίας&amp;quot;&quot;/&gt;&lt;property id=&quot;20307&quot; value=&quot;359&quot;/&gt;&lt;/object&gt;&lt;object type=&quot;3&quot; unique_id=&quot;10033&quot;&gt;&lt;property id=&quot;20148&quot; value=&quot;5&quot;/&gt;&lt;property id=&quot;20300&quot; value=&quot;Slide 30 - &amp;quot;Παράδειγμα&amp;quot;&quot;/&gt;&lt;property id=&quot;20307&quot; value=&quot;360&quot;/&gt;&lt;/object&gt;&lt;object type=&quot;3&quot; unique_id=&quot;10034&quot;&gt;&lt;property id=&quot;20148&quot; value=&quot;5&quot;/&gt;&lt;property id=&quot;20300&quot; value=&quot;Slide 31 - &amp;quot;Δίκτυο Omega ή Shuffle&amp;quot;&quot;/&gt;&lt;property id=&quot;20307&quot; value=&quot;361&quot;/&gt;&lt;/object&gt;&lt;object type=&quot;3&quot; unique_id=&quot;10035&quot;&gt;&lt;property id=&quot;20148&quot; value=&quot;5&quot;/&gt;&lt;property id=&quot;20300&quot; value=&quot;Slide 32 - &amp;quot;Παράδειγμα&amp;quot;&quot;/&gt;&lt;property id=&quot;20307&quot; value=&quot;362&quot;/&gt;&lt;/object&gt;&lt;object type=&quot;3&quot; unique_id=&quot;10036&quot;&gt;&lt;property id=&quot;20148&quot; value=&quot;5&quot;/&gt;&lt;property id=&quot;20300&quot; value=&quot;Slide 33 - &amp;quot;Παράδειγμα&amp;quot;&quot;/&gt;&lt;property id=&quot;20307&quot; value=&quot;363&quot;/&gt;&lt;/object&gt;&lt;object type=&quot;3&quot; unique_id=&quot;10037&quot;&gt;&lt;property id=&quot;20148&quot; value=&quot;5&quot;/&gt;&lt;property id=&quot;20300&quot; value=&quot;Slide 34 - &amp;quot;Βασικό Δίκτυο (Baseline)&amp;quot;&quot;/&gt;&lt;property id=&quot;20307&quot; value=&quot;364&quot;/&gt;&lt;/object&gt;&lt;object type=&quot;3&quot; unique_id=&quot;10038&quot;&gt;&lt;property id=&quot;20148&quot; value=&quot;5&quot;/&gt;&lt;property id=&quot;20300&quot; value=&quot;Slide 35 - &amp;quot;Παράδειγμα&amp;quot;&quot;/&gt;&lt;property id=&quot;20307&quot; value=&quot;366&quot;/&gt;&lt;/object&gt;&lt;object type=&quot;3&quot; unique_id=&quot;10039&quot;&gt;&lt;property id=&quot;20148&quot; value=&quot;5&quot;/&gt;&lt;property id=&quot;20300&quot; value=&quot;Slide 36 - &amp;quot;Παράδειγμα&amp;quot;&quot;/&gt;&lt;property id=&quot;20307&quot; value=&quot;367&quot;/&gt;&lt;/object&gt;&lt;object type=&quot;3&quot; unique_id=&quot;10040&quot;&gt;&lt;property id=&quot;20148&quot; value=&quot;5&quot;/&gt;&lt;property id=&quot;20300&quot; value=&quot;Slide 37 - &amp;quot;Δίκτυο Benes (1/2)&amp;quot;&quot;/&gt;&lt;property id=&quot;20307&quot; value=&quot;365&quot;/&gt;&lt;/object&gt;&lt;object type=&quot;3&quot; unique_id=&quot;10041&quot;&gt;&lt;property id=&quot;20148&quot; value=&quot;5&quot;/&gt;&lt;property id=&quot;20300&quot; value=&quot;Slide 38 - &amp;quot;Δίκτυο Benes (2/2)&amp;quot;&quot;/&gt;&lt;property id=&quot;20307&quot; value=&quot;368&quot;/&gt;&lt;/object&gt;&lt;object type=&quot;3&quot; unique_id=&quot;10042&quot;&gt;&lt;property id=&quot;20148&quot; value=&quot;5&quot;/&gt;&lt;property id=&quot;20300&quot; value=&quot;Slide 39 - &amp;quot;Παράδειγμα&amp;quot;&quot;/&gt;&lt;property id=&quot;20307&quot; value=&quot;369&quot;/&gt;&lt;/object&gt;&lt;object type=&quot;3&quot; unique_id=&quot;10043&quot;&gt;&lt;property id=&quot;20148&quot; value=&quot;5&quot;/&gt;&lt;property id=&quot;20300&quot; value=&quot;Slide 40 - &amp;quot;Παράδειγμα&amp;quot;&quot;/&gt;&lt;property id=&quot;20307&quot; value=&quot;3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3971</TotalTime>
  <Words>2205</Words>
  <Application>Microsoft Office PowerPoint</Application>
  <PresentationFormat>On-screen Show (4:3)</PresentationFormat>
  <Paragraphs>1009</Paragraphs>
  <Slides>48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ΠαρΑλληλη ΕΠΕΞΕΡΓΑΣΙΑ</vt:lpstr>
      <vt:lpstr>Σκοποί Ενότητας</vt:lpstr>
      <vt:lpstr>Δυναμικά δίκτυα διασύνδεσης</vt:lpstr>
      <vt:lpstr>Παρατηρήσεις</vt:lpstr>
      <vt:lpstr>Μονόστηλο ΔΔ</vt:lpstr>
      <vt:lpstr>Ροή πληροφορίας</vt:lpstr>
      <vt:lpstr>Πολύστηλο ΔΔ</vt:lpstr>
      <vt:lpstr>Παράδειγμα</vt:lpstr>
      <vt:lpstr>Ροή πληροφορίας</vt:lpstr>
      <vt:lpstr>Λειτουργία διακοπτών</vt:lpstr>
      <vt:lpstr>Διαδρόμηση</vt:lpstr>
      <vt:lpstr>Μεταθέσεις</vt:lpstr>
      <vt:lpstr>Μεταθέσεις ανταλλαγής (Exchange) ή συνδέσεις κύβου</vt:lpstr>
      <vt:lpstr>Παράδειγμα</vt:lpstr>
      <vt:lpstr>Ανάμειξη (Shuffle)</vt:lpstr>
      <vt:lpstr>Υπο-αναμείξεις</vt:lpstr>
      <vt:lpstr>Υπερ-αναμείξεις</vt:lpstr>
      <vt:lpstr>Παράδειγμα</vt:lpstr>
      <vt:lpstr>Μεταθέσεις πεταλούδας (Butterfly)</vt:lpstr>
      <vt:lpstr>Υπο-πεταλούδες</vt:lpstr>
      <vt:lpstr>Υπερ-πεταλούδες</vt:lpstr>
      <vt:lpstr>Παράδειγμα</vt:lpstr>
      <vt:lpstr>Μεταθέσεις αναστροφής των bit (bit reversal)</vt:lpstr>
      <vt:lpstr>Υπο-αναστροφές</vt:lpstr>
      <vt:lpstr>Υπερ-αναστροφές</vt:lpstr>
      <vt:lpstr>Παράδειγμα</vt:lpstr>
      <vt:lpstr>Γενικευμένο Δίκτυο Κύβου</vt:lpstr>
      <vt:lpstr>Παράδειγμα</vt:lpstr>
      <vt:lpstr>Παρατήρηση</vt:lpstr>
      <vt:lpstr>Μετάδοση πληροφορίας</vt:lpstr>
      <vt:lpstr>Παράδειγμα</vt:lpstr>
      <vt:lpstr>Δίκτυο Omega ή Shuffle</vt:lpstr>
      <vt:lpstr>Παράδειγμα</vt:lpstr>
      <vt:lpstr>Παράδειγμα</vt:lpstr>
      <vt:lpstr>Βασικό Δίκτυο (Baseline)</vt:lpstr>
      <vt:lpstr>Παράδειγμα</vt:lpstr>
      <vt:lpstr>Παράδειγμα</vt:lpstr>
      <vt:lpstr>Δίκτυο Benes (1/2)</vt:lpstr>
      <vt:lpstr>Δίκτυο Benes (2/2)</vt:lpstr>
      <vt:lpstr>Παράδειγμα</vt:lpstr>
      <vt:lpstr>Παράδειγμα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Lecture-04</dc:title>
  <dc:creator>Ioannis E. Venetis</dc:creator>
  <cp:lastModifiedBy>nelson</cp:lastModifiedBy>
  <cp:revision>554</cp:revision>
  <dcterms:created xsi:type="dcterms:W3CDTF">2008-12-05T21:02:45Z</dcterms:created>
  <dcterms:modified xsi:type="dcterms:W3CDTF">2015-09-24T13:03:34Z</dcterms:modified>
</cp:coreProperties>
</file>