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33" r:id="rId3"/>
    <p:sldId id="260" r:id="rId4"/>
    <p:sldId id="262" r:id="rId5"/>
    <p:sldId id="264" r:id="rId6"/>
    <p:sldId id="268" r:id="rId7"/>
    <p:sldId id="270" r:id="rId8"/>
    <p:sldId id="330" r:id="rId9"/>
    <p:sldId id="332" r:id="rId10"/>
    <p:sldId id="272" r:id="rId11"/>
    <p:sldId id="275" r:id="rId12"/>
    <p:sldId id="274" r:id="rId13"/>
    <p:sldId id="276" r:id="rId14"/>
    <p:sldId id="334" r:id="rId15"/>
    <p:sldId id="337" r:id="rId16"/>
    <p:sldId id="280" r:id="rId17"/>
    <p:sldId id="281" r:id="rId18"/>
    <p:sldId id="282" r:id="rId19"/>
    <p:sldId id="284" r:id="rId20"/>
    <p:sldId id="285" r:id="rId21"/>
    <p:sldId id="286" r:id="rId22"/>
    <p:sldId id="288" r:id="rId23"/>
    <p:sldId id="290" r:id="rId24"/>
    <p:sldId id="291" r:id="rId25"/>
    <p:sldId id="292" r:id="rId26"/>
    <p:sldId id="338" r:id="rId27"/>
    <p:sldId id="293" r:id="rId28"/>
    <p:sldId id="294" r:id="rId29"/>
    <p:sldId id="295" r:id="rId30"/>
    <p:sldId id="339" r:id="rId31"/>
    <p:sldId id="297" r:id="rId32"/>
    <p:sldId id="340" r:id="rId33"/>
    <p:sldId id="303" r:id="rId34"/>
    <p:sldId id="301" r:id="rId35"/>
    <p:sldId id="302" r:id="rId36"/>
    <p:sldId id="305" r:id="rId37"/>
    <p:sldId id="306" r:id="rId38"/>
    <p:sldId id="308" r:id="rId39"/>
    <p:sldId id="318" r:id="rId40"/>
    <p:sldId id="322" r:id="rId41"/>
    <p:sldId id="323" r:id="rId42"/>
    <p:sldId id="342" r:id="rId43"/>
    <p:sldId id="324" r:id="rId44"/>
    <p:sldId id="320" r:id="rId45"/>
    <p:sldId id="319" r:id="rId46"/>
    <p:sldId id="344" r:id="rId47"/>
    <p:sldId id="345" r:id="rId48"/>
    <p:sldId id="321" r:id="rId49"/>
    <p:sldId id="326" r:id="rId5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Μεσαίο στυλ 2 - Έμφαση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7EA8E4-9F73-42B5-AF11-CE8F18587485}"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AAF1CBA4-7522-4484-B49F-BCCCEAF00FBD}">
      <dgm:prSet custT="1"/>
      <dgm:spPr/>
      <dgm:t>
        <a:bodyPr/>
        <a:lstStyle/>
        <a:p>
          <a:r>
            <a:rPr lang="el-GR" sz="2400" dirty="0">
              <a:latin typeface="Trebuchet MS" panose="020B0603020202020204" pitchFamily="34" charset="0"/>
            </a:rPr>
            <a:t>Συστηματικά σημεία συμβατά με λοίμωξη </a:t>
          </a:r>
          <a:endParaRPr lang="en-US" sz="2400" dirty="0">
            <a:latin typeface="Trebuchet MS" panose="020B0603020202020204" pitchFamily="34" charset="0"/>
          </a:endParaRPr>
        </a:p>
      </dgm:t>
    </dgm:pt>
    <dgm:pt modelId="{70A8F44D-408C-43AC-A531-B9692B4D2A39}" type="parTrans" cxnId="{3A16A241-6BDF-44BA-8C9A-0768EA65B92A}">
      <dgm:prSet/>
      <dgm:spPr/>
      <dgm:t>
        <a:bodyPr/>
        <a:lstStyle/>
        <a:p>
          <a:endParaRPr lang="en-US"/>
        </a:p>
      </dgm:t>
    </dgm:pt>
    <dgm:pt modelId="{9F749661-DD81-415F-95B5-B87BD53385A1}" type="sibTrans" cxnId="{3A16A241-6BDF-44BA-8C9A-0768EA65B92A}">
      <dgm:prSet/>
      <dgm:spPr/>
      <dgm:t>
        <a:bodyPr/>
        <a:lstStyle/>
        <a:p>
          <a:endParaRPr lang="en-US"/>
        </a:p>
      </dgm:t>
    </dgm:pt>
    <dgm:pt modelId="{73B6CEB6-46C5-4DD9-88F1-386599732077}">
      <dgm:prSet custT="1"/>
      <dgm:spPr/>
      <dgm:t>
        <a:bodyPr/>
        <a:lstStyle/>
        <a:p>
          <a:r>
            <a:rPr lang="el-GR" sz="2400" dirty="0">
              <a:latin typeface="Trebuchet MS" panose="020B0603020202020204" pitchFamily="34" charset="0"/>
            </a:rPr>
            <a:t>Νέες ή επιδεινούμενες διηθήσεις στην ακτινογραφία θώρακος </a:t>
          </a:r>
          <a:endParaRPr lang="en-US" sz="2400" dirty="0">
            <a:latin typeface="Trebuchet MS" panose="020B0603020202020204" pitchFamily="34" charset="0"/>
          </a:endParaRPr>
        </a:p>
      </dgm:t>
    </dgm:pt>
    <dgm:pt modelId="{AEC4B68E-7159-47D7-B7F8-B7D4BBE400B2}" type="parTrans" cxnId="{2622C9C0-90CD-4548-AE02-833D528D60F6}">
      <dgm:prSet/>
      <dgm:spPr/>
      <dgm:t>
        <a:bodyPr/>
        <a:lstStyle/>
        <a:p>
          <a:endParaRPr lang="en-US"/>
        </a:p>
      </dgm:t>
    </dgm:pt>
    <dgm:pt modelId="{61482C1D-8E04-4C27-B86E-7A5D8D43C886}" type="sibTrans" cxnId="{2622C9C0-90CD-4548-AE02-833D528D60F6}">
      <dgm:prSet/>
      <dgm:spPr/>
      <dgm:t>
        <a:bodyPr/>
        <a:lstStyle/>
        <a:p>
          <a:endParaRPr lang="en-US"/>
        </a:p>
      </dgm:t>
    </dgm:pt>
    <dgm:pt modelId="{B4E3C7AA-37A4-4FAC-A209-A61347D4FD9C}">
      <dgm:prSet custT="1"/>
      <dgm:spPr/>
      <dgm:t>
        <a:bodyPr/>
        <a:lstStyle/>
        <a:p>
          <a:r>
            <a:rPr lang="el-GR" sz="2400" dirty="0">
              <a:latin typeface="Trebuchet MS" panose="020B0603020202020204" pitchFamily="34" charset="0"/>
            </a:rPr>
            <a:t>Μικροβιολογική απόδειξη πνευμονικής λοίμωξης</a:t>
          </a:r>
          <a:endParaRPr lang="en-US" sz="2400" dirty="0">
            <a:latin typeface="Trebuchet MS" panose="020B0603020202020204" pitchFamily="34" charset="0"/>
          </a:endParaRPr>
        </a:p>
      </dgm:t>
    </dgm:pt>
    <dgm:pt modelId="{EC897D08-3E21-4DDA-A8CF-93ADA5E013C0}" type="parTrans" cxnId="{548ECE64-2332-4E38-86A1-002CAD844B64}">
      <dgm:prSet/>
      <dgm:spPr/>
      <dgm:t>
        <a:bodyPr/>
        <a:lstStyle/>
        <a:p>
          <a:endParaRPr lang="en-US"/>
        </a:p>
      </dgm:t>
    </dgm:pt>
    <dgm:pt modelId="{DE6EE185-1C74-43DA-8F01-78F0DA7259C8}" type="sibTrans" cxnId="{548ECE64-2332-4E38-86A1-002CAD844B64}">
      <dgm:prSet/>
      <dgm:spPr/>
      <dgm:t>
        <a:bodyPr/>
        <a:lstStyle/>
        <a:p>
          <a:endParaRPr lang="en-US"/>
        </a:p>
      </dgm:t>
    </dgm:pt>
    <dgm:pt modelId="{09490F8F-CBF6-447E-B916-4FD2898374B9}" type="pres">
      <dgm:prSet presAssocID="{C07EA8E4-9F73-42B5-AF11-CE8F18587485}" presName="Name0" presStyleCnt="0">
        <dgm:presLayoutVars>
          <dgm:dir/>
          <dgm:animLvl val="lvl"/>
          <dgm:resizeHandles val="exact"/>
        </dgm:presLayoutVars>
      </dgm:prSet>
      <dgm:spPr/>
    </dgm:pt>
    <dgm:pt modelId="{E0EB65D2-1E10-471E-9B9C-FA063E185E7B}" type="pres">
      <dgm:prSet presAssocID="{B4E3C7AA-37A4-4FAC-A209-A61347D4FD9C}" presName="boxAndChildren" presStyleCnt="0"/>
      <dgm:spPr/>
    </dgm:pt>
    <dgm:pt modelId="{8C8D1E00-05C9-4533-9909-1CA305BF3B3F}" type="pres">
      <dgm:prSet presAssocID="{B4E3C7AA-37A4-4FAC-A209-A61347D4FD9C}" presName="parentTextBox" presStyleLbl="node1" presStyleIdx="0" presStyleCnt="3"/>
      <dgm:spPr/>
    </dgm:pt>
    <dgm:pt modelId="{5DB218C3-027B-4564-BFDA-55A5708AB68E}" type="pres">
      <dgm:prSet presAssocID="{61482C1D-8E04-4C27-B86E-7A5D8D43C886}" presName="sp" presStyleCnt="0"/>
      <dgm:spPr/>
    </dgm:pt>
    <dgm:pt modelId="{DCED81D5-36F8-4E24-800D-631D18C52970}" type="pres">
      <dgm:prSet presAssocID="{73B6CEB6-46C5-4DD9-88F1-386599732077}" presName="arrowAndChildren" presStyleCnt="0"/>
      <dgm:spPr/>
    </dgm:pt>
    <dgm:pt modelId="{508199EB-5824-4998-85F8-D8896262A468}" type="pres">
      <dgm:prSet presAssocID="{73B6CEB6-46C5-4DD9-88F1-386599732077}" presName="parentTextArrow" presStyleLbl="node1" presStyleIdx="1" presStyleCnt="3"/>
      <dgm:spPr/>
    </dgm:pt>
    <dgm:pt modelId="{DFDA7444-C657-4053-8C70-12D92F577A1E}" type="pres">
      <dgm:prSet presAssocID="{9F749661-DD81-415F-95B5-B87BD53385A1}" presName="sp" presStyleCnt="0"/>
      <dgm:spPr/>
    </dgm:pt>
    <dgm:pt modelId="{4E756364-514F-4687-A3BD-3636DBD49923}" type="pres">
      <dgm:prSet presAssocID="{AAF1CBA4-7522-4484-B49F-BCCCEAF00FBD}" presName="arrowAndChildren" presStyleCnt="0"/>
      <dgm:spPr/>
    </dgm:pt>
    <dgm:pt modelId="{616B8B03-FDCD-4154-B1C6-9A46AE874B63}" type="pres">
      <dgm:prSet presAssocID="{AAF1CBA4-7522-4484-B49F-BCCCEAF00FBD}" presName="parentTextArrow" presStyleLbl="node1" presStyleIdx="2" presStyleCnt="3"/>
      <dgm:spPr/>
    </dgm:pt>
  </dgm:ptLst>
  <dgm:cxnLst>
    <dgm:cxn modelId="{E85F281E-4C33-4F91-ADD4-16048310ABC1}" type="presOf" srcId="{AAF1CBA4-7522-4484-B49F-BCCCEAF00FBD}" destId="{616B8B03-FDCD-4154-B1C6-9A46AE874B63}" srcOrd="0" destOrd="0" presId="urn:microsoft.com/office/officeart/2005/8/layout/process4"/>
    <dgm:cxn modelId="{3A16A241-6BDF-44BA-8C9A-0768EA65B92A}" srcId="{C07EA8E4-9F73-42B5-AF11-CE8F18587485}" destId="{AAF1CBA4-7522-4484-B49F-BCCCEAF00FBD}" srcOrd="0" destOrd="0" parTransId="{70A8F44D-408C-43AC-A531-B9692B4D2A39}" sibTransId="{9F749661-DD81-415F-95B5-B87BD53385A1}"/>
    <dgm:cxn modelId="{548ECE64-2332-4E38-86A1-002CAD844B64}" srcId="{C07EA8E4-9F73-42B5-AF11-CE8F18587485}" destId="{B4E3C7AA-37A4-4FAC-A209-A61347D4FD9C}" srcOrd="2" destOrd="0" parTransId="{EC897D08-3E21-4DDA-A8CF-93ADA5E013C0}" sibTransId="{DE6EE185-1C74-43DA-8F01-78F0DA7259C8}"/>
    <dgm:cxn modelId="{03DA0A76-758C-4686-8607-B49DFECCC0DD}" type="presOf" srcId="{73B6CEB6-46C5-4DD9-88F1-386599732077}" destId="{508199EB-5824-4998-85F8-D8896262A468}" srcOrd="0" destOrd="0" presId="urn:microsoft.com/office/officeart/2005/8/layout/process4"/>
    <dgm:cxn modelId="{E21503BD-51B3-46B7-9518-AAB22EF3AF77}" type="presOf" srcId="{B4E3C7AA-37A4-4FAC-A209-A61347D4FD9C}" destId="{8C8D1E00-05C9-4533-9909-1CA305BF3B3F}" srcOrd="0" destOrd="0" presId="urn:microsoft.com/office/officeart/2005/8/layout/process4"/>
    <dgm:cxn modelId="{2622C9C0-90CD-4548-AE02-833D528D60F6}" srcId="{C07EA8E4-9F73-42B5-AF11-CE8F18587485}" destId="{73B6CEB6-46C5-4DD9-88F1-386599732077}" srcOrd="1" destOrd="0" parTransId="{AEC4B68E-7159-47D7-B7F8-B7D4BBE400B2}" sibTransId="{61482C1D-8E04-4C27-B86E-7A5D8D43C886}"/>
    <dgm:cxn modelId="{930B14CB-CD32-4AB6-AFAB-9B9ED7329C73}" type="presOf" srcId="{C07EA8E4-9F73-42B5-AF11-CE8F18587485}" destId="{09490F8F-CBF6-447E-B916-4FD2898374B9}" srcOrd="0" destOrd="0" presId="urn:microsoft.com/office/officeart/2005/8/layout/process4"/>
    <dgm:cxn modelId="{6CF449F3-964E-4538-BEC8-790C5C700971}" type="presParOf" srcId="{09490F8F-CBF6-447E-B916-4FD2898374B9}" destId="{E0EB65D2-1E10-471E-9B9C-FA063E185E7B}" srcOrd="0" destOrd="0" presId="urn:microsoft.com/office/officeart/2005/8/layout/process4"/>
    <dgm:cxn modelId="{A753C9A4-8947-408A-9B87-0A1F624BFE9F}" type="presParOf" srcId="{E0EB65D2-1E10-471E-9B9C-FA063E185E7B}" destId="{8C8D1E00-05C9-4533-9909-1CA305BF3B3F}" srcOrd="0" destOrd="0" presId="urn:microsoft.com/office/officeart/2005/8/layout/process4"/>
    <dgm:cxn modelId="{72C36AB7-0873-42C7-9828-047E3C29492E}" type="presParOf" srcId="{09490F8F-CBF6-447E-B916-4FD2898374B9}" destId="{5DB218C3-027B-4564-BFDA-55A5708AB68E}" srcOrd="1" destOrd="0" presId="urn:microsoft.com/office/officeart/2005/8/layout/process4"/>
    <dgm:cxn modelId="{86DEA7CB-0CB6-4D1A-9E5C-7F1348A53CD1}" type="presParOf" srcId="{09490F8F-CBF6-447E-B916-4FD2898374B9}" destId="{DCED81D5-36F8-4E24-800D-631D18C52970}" srcOrd="2" destOrd="0" presId="urn:microsoft.com/office/officeart/2005/8/layout/process4"/>
    <dgm:cxn modelId="{95ABEDF6-E92C-4DCE-99F4-8DDF25F3E966}" type="presParOf" srcId="{DCED81D5-36F8-4E24-800D-631D18C52970}" destId="{508199EB-5824-4998-85F8-D8896262A468}" srcOrd="0" destOrd="0" presId="urn:microsoft.com/office/officeart/2005/8/layout/process4"/>
    <dgm:cxn modelId="{7741003C-6D38-4D1C-9308-C70B07A455EA}" type="presParOf" srcId="{09490F8F-CBF6-447E-B916-4FD2898374B9}" destId="{DFDA7444-C657-4053-8C70-12D92F577A1E}" srcOrd="3" destOrd="0" presId="urn:microsoft.com/office/officeart/2005/8/layout/process4"/>
    <dgm:cxn modelId="{E4D3402B-7F37-4EA8-9887-3CD3D9C51402}" type="presParOf" srcId="{09490F8F-CBF6-447E-B916-4FD2898374B9}" destId="{4E756364-514F-4687-A3BD-3636DBD49923}" srcOrd="4" destOrd="0" presId="urn:microsoft.com/office/officeart/2005/8/layout/process4"/>
    <dgm:cxn modelId="{DF80828E-9C12-4893-BC5B-3845E450DB02}" type="presParOf" srcId="{4E756364-514F-4687-A3BD-3636DBD49923}" destId="{616B8B03-FDCD-4154-B1C6-9A46AE874B63}"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B3E25B-1988-4675-98AE-0035251BF85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33A62D1-1D7F-471A-B569-D0125F7E2AFD}">
      <dgm:prSet/>
      <dgm:spPr/>
      <dgm:t>
        <a:bodyPr/>
        <a:lstStyle/>
        <a:p>
          <a:r>
            <a:rPr lang="el-GR"/>
            <a:t>Τα </a:t>
          </a:r>
          <a:r>
            <a:rPr lang="el-GR" b="1"/>
            <a:t>συστηματικά σημεία λοίμωξης </a:t>
          </a:r>
          <a:r>
            <a:rPr lang="el-GR"/>
            <a:t>(πυρετός, ταχυκαρδία, λευκοκυττάρωση) δεν αποτελούν ειδικά ευρήματα επειδή μπορεί να παρατηρηθούν σε οποιαδήποτε κατάσταση που προκαλεί απελευθέρωση κυτταροκινών </a:t>
          </a:r>
          <a:endParaRPr lang="en-US"/>
        </a:p>
      </dgm:t>
    </dgm:pt>
    <dgm:pt modelId="{0AEB2A69-5CF4-4E63-B83C-921A2575DDD5}" type="parTrans" cxnId="{6A78D320-84A1-4F91-9F2B-8A4CAE78A33B}">
      <dgm:prSet/>
      <dgm:spPr/>
      <dgm:t>
        <a:bodyPr/>
        <a:lstStyle/>
        <a:p>
          <a:endParaRPr lang="en-US"/>
        </a:p>
      </dgm:t>
    </dgm:pt>
    <dgm:pt modelId="{7C223F18-84A5-46D9-BD9B-F7E80ADEEEA8}" type="sibTrans" cxnId="{6A78D320-84A1-4F91-9F2B-8A4CAE78A33B}">
      <dgm:prSet/>
      <dgm:spPr/>
      <dgm:t>
        <a:bodyPr/>
        <a:lstStyle/>
        <a:p>
          <a:endParaRPr lang="en-US"/>
        </a:p>
      </dgm:t>
    </dgm:pt>
    <dgm:pt modelId="{0DC01EA3-D288-4C5D-B720-43F6D0BB8BAA}">
      <dgm:prSet/>
      <dgm:spPr/>
      <dgm:t>
        <a:bodyPr/>
        <a:lstStyle/>
        <a:p>
          <a:r>
            <a:rPr lang="el-GR" b="1"/>
            <a:t>Οι διηθήσεις στην ακτινογραφία θώρακα </a:t>
          </a:r>
          <a:r>
            <a:rPr lang="el-GR"/>
            <a:t>μπορεί να οφείλονται σε ατελεκτασία, πνευμονικό οίδημα ή θρομβοεμβολική νόσο</a:t>
          </a:r>
          <a:endParaRPr lang="en-US"/>
        </a:p>
      </dgm:t>
    </dgm:pt>
    <dgm:pt modelId="{89F41400-ED69-4E0C-87BE-42F1BDAB87F6}" type="parTrans" cxnId="{9A13A7F2-7984-45B3-BEB5-A92AA16ED873}">
      <dgm:prSet/>
      <dgm:spPr/>
      <dgm:t>
        <a:bodyPr/>
        <a:lstStyle/>
        <a:p>
          <a:endParaRPr lang="en-US"/>
        </a:p>
      </dgm:t>
    </dgm:pt>
    <dgm:pt modelId="{107A5B69-D893-4A15-8C8D-BED34F320CE0}" type="sibTrans" cxnId="{9A13A7F2-7984-45B3-BEB5-A92AA16ED873}">
      <dgm:prSet/>
      <dgm:spPr/>
      <dgm:t>
        <a:bodyPr/>
        <a:lstStyle/>
        <a:p>
          <a:endParaRPr lang="en-US"/>
        </a:p>
      </dgm:t>
    </dgm:pt>
    <dgm:pt modelId="{B39AFC24-6340-4CB4-B71F-E3C39D88A317}" type="pres">
      <dgm:prSet presAssocID="{28B3E25B-1988-4675-98AE-0035251BF851}" presName="linear" presStyleCnt="0">
        <dgm:presLayoutVars>
          <dgm:animLvl val="lvl"/>
          <dgm:resizeHandles val="exact"/>
        </dgm:presLayoutVars>
      </dgm:prSet>
      <dgm:spPr/>
    </dgm:pt>
    <dgm:pt modelId="{502A8716-C736-43D1-982B-B8AFEFC0AA70}" type="pres">
      <dgm:prSet presAssocID="{C33A62D1-1D7F-471A-B569-D0125F7E2AFD}" presName="parentText" presStyleLbl="node1" presStyleIdx="0" presStyleCnt="2">
        <dgm:presLayoutVars>
          <dgm:chMax val="0"/>
          <dgm:bulletEnabled val="1"/>
        </dgm:presLayoutVars>
      </dgm:prSet>
      <dgm:spPr/>
    </dgm:pt>
    <dgm:pt modelId="{C39B47AC-F244-4A09-B5A2-EEBD99638781}" type="pres">
      <dgm:prSet presAssocID="{7C223F18-84A5-46D9-BD9B-F7E80ADEEEA8}" presName="spacer" presStyleCnt="0"/>
      <dgm:spPr/>
    </dgm:pt>
    <dgm:pt modelId="{8EBF2611-B3A3-40AB-95A4-D02F4F54C322}" type="pres">
      <dgm:prSet presAssocID="{0DC01EA3-D288-4C5D-B720-43F6D0BB8BAA}" presName="parentText" presStyleLbl="node1" presStyleIdx="1" presStyleCnt="2">
        <dgm:presLayoutVars>
          <dgm:chMax val="0"/>
          <dgm:bulletEnabled val="1"/>
        </dgm:presLayoutVars>
      </dgm:prSet>
      <dgm:spPr/>
    </dgm:pt>
  </dgm:ptLst>
  <dgm:cxnLst>
    <dgm:cxn modelId="{9F42C40C-3E4A-47DC-9F45-81B0F7388C11}" type="presOf" srcId="{28B3E25B-1988-4675-98AE-0035251BF851}" destId="{B39AFC24-6340-4CB4-B71F-E3C39D88A317}" srcOrd="0" destOrd="0" presId="urn:microsoft.com/office/officeart/2005/8/layout/vList2"/>
    <dgm:cxn modelId="{6A78D320-84A1-4F91-9F2B-8A4CAE78A33B}" srcId="{28B3E25B-1988-4675-98AE-0035251BF851}" destId="{C33A62D1-1D7F-471A-B569-D0125F7E2AFD}" srcOrd="0" destOrd="0" parTransId="{0AEB2A69-5CF4-4E63-B83C-921A2575DDD5}" sibTransId="{7C223F18-84A5-46D9-BD9B-F7E80ADEEEA8}"/>
    <dgm:cxn modelId="{948E8948-62CB-4510-BAED-548AAD2D58DB}" type="presOf" srcId="{C33A62D1-1D7F-471A-B569-D0125F7E2AFD}" destId="{502A8716-C736-43D1-982B-B8AFEFC0AA70}" srcOrd="0" destOrd="0" presId="urn:microsoft.com/office/officeart/2005/8/layout/vList2"/>
    <dgm:cxn modelId="{5FC497D2-2F38-4765-A082-BFAFEBB58589}" type="presOf" srcId="{0DC01EA3-D288-4C5D-B720-43F6D0BB8BAA}" destId="{8EBF2611-B3A3-40AB-95A4-D02F4F54C322}" srcOrd="0" destOrd="0" presId="urn:microsoft.com/office/officeart/2005/8/layout/vList2"/>
    <dgm:cxn modelId="{9A13A7F2-7984-45B3-BEB5-A92AA16ED873}" srcId="{28B3E25B-1988-4675-98AE-0035251BF851}" destId="{0DC01EA3-D288-4C5D-B720-43F6D0BB8BAA}" srcOrd="1" destOrd="0" parTransId="{89F41400-ED69-4E0C-87BE-42F1BDAB87F6}" sibTransId="{107A5B69-D893-4A15-8C8D-BED34F320CE0}"/>
    <dgm:cxn modelId="{BA0E17EC-6F89-455B-BF9F-B4DE9DCDD44E}" type="presParOf" srcId="{B39AFC24-6340-4CB4-B71F-E3C39D88A317}" destId="{502A8716-C736-43D1-982B-B8AFEFC0AA70}" srcOrd="0" destOrd="0" presId="urn:microsoft.com/office/officeart/2005/8/layout/vList2"/>
    <dgm:cxn modelId="{8F0F4B50-33EB-4EBC-82AC-62523F8008A6}" type="presParOf" srcId="{B39AFC24-6340-4CB4-B71F-E3C39D88A317}" destId="{C39B47AC-F244-4A09-B5A2-EEBD99638781}" srcOrd="1" destOrd="0" presId="urn:microsoft.com/office/officeart/2005/8/layout/vList2"/>
    <dgm:cxn modelId="{39C32346-76BC-4337-BD60-CD3C2BF0AF77}" type="presParOf" srcId="{B39AFC24-6340-4CB4-B71F-E3C39D88A317}" destId="{8EBF2611-B3A3-40AB-95A4-D02F4F54C32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FED29F-AF00-4DC0-9498-19C48C2D81B1}"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E4DE9A06-1D39-4F6C-B196-816420BF4FA4}">
      <dgm:prSet custT="1"/>
      <dgm:spPr/>
      <dgm:t>
        <a:bodyPr/>
        <a:lstStyle/>
        <a:p>
          <a:r>
            <a:rPr lang="pt-BR" sz="2000" b="1" dirty="0">
              <a:solidFill>
                <a:schemeClr val="tx1"/>
              </a:solidFill>
              <a:latin typeface="Trebuchet MS" panose="020B0603020202020204" pitchFamily="34" charset="0"/>
            </a:rPr>
            <a:t>Gram (+) </a:t>
          </a:r>
          <a:endParaRPr lang="en-US" sz="2000" b="1" dirty="0">
            <a:solidFill>
              <a:schemeClr val="tx1"/>
            </a:solidFill>
            <a:latin typeface="Trebuchet MS" panose="020B0603020202020204" pitchFamily="34" charset="0"/>
          </a:endParaRPr>
        </a:p>
      </dgm:t>
    </dgm:pt>
    <dgm:pt modelId="{B31F58E3-F0F8-48F4-BB7F-87D975ACFFC7}" type="parTrans" cxnId="{9FC6F7F7-375E-4612-BB61-DE02F5F344D0}">
      <dgm:prSet/>
      <dgm:spPr/>
      <dgm:t>
        <a:bodyPr/>
        <a:lstStyle/>
        <a:p>
          <a:endParaRPr lang="en-US"/>
        </a:p>
      </dgm:t>
    </dgm:pt>
    <dgm:pt modelId="{5AE92A36-6EA0-4D81-A329-758BFB2D4E73}" type="sibTrans" cxnId="{9FC6F7F7-375E-4612-BB61-DE02F5F344D0}">
      <dgm:prSet/>
      <dgm:spPr/>
      <dgm:t>
        <a:bodyPr/>
        <a:lstStyle/>
        <a:p>
          <a:endParaRPr lang="en-US"/>
        </a:p>
      </dgm:t>
    </dgm:pt>
    <dgm:pt modelId="{AAF1F5CA-EC97-46E3-912E-BF3A0A861D4F}">
      <dgm:prSet custT="1"/>
      <dgm:spPr/>
      <dgm:t>
        <a:bodyPr/>
        <a:lstStyle/>
        <a:p>
          <a:r>
            <a:rPr lang="pt-BR" sz="1800" b="1" dirty="0">
              <a:latin typeface="Trebuchet MS" panose="020B0603020202020204" pitchFamily="34" charset="0"/>
            </a:rPr>
            <a:t>MRSA 25.3% </a:t>
          </a:r>
          <a:endParaRPr lang="en-US" sz="1800" b="1" dirty="0">
            <a:latin typeface="Trebuchet MS" panose="020B0603020202020204" pitchFamily="34" charset="0"/>
          </a:endParaRPr>
        </a:p>
      </dgm:t>
    </dgm:pt>
    <dgm:pt modelId="{8EF809B5-7896-4E2D-98D7-3E097763F243}" type="parTrans" cxnId="{16548997-60F6-49CC-9567-6F0B4B4CE318}">
      <dgm:prSet/>
      <dgm:spPr/>
      <dgm:t>
        <a:bodyPr/>
        <a:lstStyle/>
        <a:p>
          <a:endParaRPr lang="en-US"/>
        </a:p>
      </dgm:t>
    </dgm:pt>
    <dgm:pt modelId="{0152592E-9110-4996-9027-7FAF90701BC3}" type="sibTrans" cxnId="{16548997-60F6-49CC-9567-6F0B4B4CE318}">
      <dgm:prSet/>
      <dgm:spPr/>
      <dgm:t>
        <a:bodyPr/>
        <a:lstStyle/>
        <a:p>
          <a:endParaRPr lang="en-US"/>
        </a:p>
      </dgm:t>
    </dgm:pt>
    <dgm:pt modelId="{FF07AB14-2B1E-4796-B58C-5044F28E408C}">
      <dgm:prSet custT="1"/>
      <dgm:spPr/>
      <dgm:t>
        <a:bodyPr/>
        <a:lstStyle/>
        <a:p>
          <a:r>
            <a:rPr lang="pt-BR" sz="1800" b="1" dirty="0">
              <a:latin typeface="Trebuchet MS" panose="020B0603020202020204" pitchFamily="34" charset="0"/>
            </a:rPr>
            <a:t>VRE 2.4% </a:t>
          </a:r>
          <a:endParaRPr lang="en-US" sz="1800" b="1" dirty="0">
            <a:latin typeface="Trebuchet MS" panose="020B0603020202020204" pitchFamily="34" charset="0"/>
          </a:endParaRPr>
        </a:p>
      </dgm:t>
    </dgm:pt>
    <dgm:pt modelId="{277DAD5B-95C8-4312-A7A1-A7768506340B}" type="parTrans" cxnId="{29CC5B40-2FEB-4E23-9B54-D7A4F7957709}">
      <dgm:prSet/>
      <dgm:spPr/>
      <dgm:t>
        <a:bodyPr/>
        <a:lstStyle/>
        <a:p>
          <a:endParaRPr lang="en-US"/>
        </a:p>
      </dgm:t>
    </dgm:pt>
    <dgm:pt modelId="{AFF2EE5F-132E-45C1-B309-C96628E4844E}" type="sibTrans" cxnId="{29CC5B40-2FEB-4E23-9B54-D7A4F7957709}">
      <dgm:prSet/>
      <dgm:spPr/>
      <dgm:t>
        <a:bodyPr/>
        <a:lstStyle/>
        <a:p>
          <a:endParaRPr lang="en-US"/>
        </a:p>
      </dgm:t>
    </dgm:pt>
    <dgm:pt modelId="{6D5E284F-8485-4FD6-8335-35163039CF4B}">
      <dgm:prSet/>
      <dgm:spPr/>
      <dgm:t>
        <a:bodyPr/>
        <a:lstStyle/>
        <a:p>
          <a:r>
            <a:rPr lang="pt-BR" b="1" dirty="0">
              <a:solidFill>
                <a:schemeClr val="tx1"/>
              </a:solidFill>
              <a:latin typeface="Trebuchet MS" panose="020B0603020202020204" pitchFamily="34" charset="0"/>
            </a:rPr>
            <a:t>ESBL </a:t>
          </a:r>
          <a:endParaRPr lang="en-US" b="1" dirty="0">
            <a:solidFill>
              <a:schemeClr val="tx1"/>
            </a:solidFill>
            <a:latin typeface="Trebuchet MS" panose="020B0603020202020204" pitchFamily="34" charset="0"/>
          </a:endParaRPr>
        </a:p>
      </dgm:t>
    </dgm:pt>
    <dgm:pt modelId="{B95978CE-BA89-45C5-8003-4DC9E25C0E70}" type="parTrans" cxnId="{8AC81231-8CA5-465F-876A-9F1C45677C89}">
      <dgm:prSet/>
      <dgm:spPr/>
      <dgm:t>
        <a:bodyPr/>
        <a:lstStyle/>
        <a:p>
          <a:endParaRPr lang="en-US"/>
        </a:p>
      </dgm:t>
    </dgm:pt>
    <dgm:pt modelId="{9DE6F49C-51EB-49A8-AE00-665852FB0970}" type="sibTrans" cxnId="{8AC81231-8CA5-465F-876A-9F1C45677C89}">
      <dgm:prSet/>
      <dgm:spPr/>
      <dgm:t>
        <a:bodyPr/>
        <a:lstStyle/>
        <a:p>
          <a:endParaRPr lang="en-US"/>
        </a:p>
      </dgm:t>
    </dgm:pt>
    <dgm:pt modelId="{6D5B0123-2E29-43C0-9271-BF3F0D0763D8}">
      <dgm:prSet/>
      <dgm:spPr/>
      <dgm:t>
        <a:bodyPr/>
        <a:lstStyle/>
        <a:p>
          <a:r>
            <a:rPr lang="pt-BR" b="1" i="1" dirty="0">
              <a:latin typeface="Trebuchet MS" panose="020B0603020202020204" pitchFamily="34" charset="0"/>
            </a:rPr>
            <a:t>E. </a:t>
          </a:r>
          <a:r>
            <a:rPr lang="en-US" b="1" i="1" dirty="0">
              <a:latin typeface="Trebuchet MS" panose="020B0603020202020204" pitchFamily="34" charset="0"/>
            </a:rPr>
            <a:t>c</a:t>
          </a:r>
          <a:r>
            <a:rPr lang="pt-BR" b="1" i="1" dirty="0">
              <a:latin typeface="Trebuchet MS" panose="020B0603020202020204" pitchFamily="34" charset="0"/>
            </a:rPr>
            <a:t>oli </a:t>
          </a:r>
          <a:r>
            <a:rPr lang="pt-BR" dirty="0">
              <a:latin typeface="Trebuchet MS" panose="020B0603020202020204" pitchFamily="34" charset="0"/>
            </a:rPr>
            <a:t>17.3%</a:t>
          </a:r>
          <a:endParaRPr lang="en-US" dirty="0">
            <a:latin typeface="Trebuchet MS" panose="020B0603020202020204" pitchFamily="34" charset="0"/>
          </a:endParaRPr>
        </a:p>
      </dgm:t>
    </dgm:pt>
    <dgm:pt modelId="{63AC70BD-4083-4012-8E45-3CB570D2D183}" type="parTrans" cxnId="{0EF23A73-B56F-4892-BCD8-E5CF6ED1E2DA}">
      <dgm:prSet/>
      <dgm:spPr/>
      <dgm:t>
        <a:bodyPr/>
        <a:lstStyle/>
        <a:p>
          <a:endParaRPr lang="en-US"/>
        </a:p>
      </dgm:t>
    </dgm:pt>
    <dgm:pt modelId="{99D45951-0FCA-42BC-BF48-E5C10967E930}" type="sibTrans" cxnId="{0EF23A73-B56F-4892-BCD8-E5CF6ED1E2DA}">
      <dgm:prSet/>
      <dgm:spPr/>
      <dgm:t>
        <a:bodyPr/>
        <a:lstStyle/>
        <a:p>
          <a:endParaRPr lang="en-US"/>
        </a:p>
      </dgm:t>
    </dgm:pt>
    <dgm:pt modelId="{FCB1EC80-6694-4054-A600-5563203980EA}">
      <dgm:prSet/>
      <dgm:spPr/>
      <dgm:t>
        <a:bodyPr/>
        <a:lstStyle/>
        <a:p>
          <a:r>
            <a:rPr lang="es-ES" b="1" i="1" dirty="0">
              <a:latin typeface="Trebuchet MS" panose="020B0603020202020204" pitchFamily="34" charset="0"/>
            </a:rPr>
            <a:t>Pseudomonas</a:t>
          </a:r>
          <a:r>
            <a:rPr lang="es-ES" i="1" dirty="0">
              <a:latin typeface="Trebuchet MS" panose="020B0603020202020204" pitchFamily="34" charset="0"/>
            </a:rPr>
            <a:t> </a:t>
          </a:r>
          <a:r>
            <a:rPr lang="es-ES" dirty="0">
              <a:latin typeface="Trebuchet MS" panose="020B0603020202020204" pitchFamily="34" charset="0"/>
            </a:rPr>
            <a:t>24.2% </a:t>
          </a:r>
          <a:endParaRPr lang="en-US" dirty="0">
            <a:latin typeface="Trebuchet MS" panose="020B0603020202020204" pitchFamily="34" charset="0"/>
          </a:endParaRPr>
        </a:p>
      </dgm:t>
    </dgm:pt>
    <dgm:pt modelId="{E4D0279F-45DF-4BF9-9E8F-A0B6FF69734A}" type="parTrans" cxnId="{EC60FA1D-79A2-4E56-852B-D2CD8C6F52EB}">
      <dgm:prSet/>
      <dgm:spPr/>
      <dgm:t>
        <a:bodyPr/>
        <a:lstStyle/>
        <a:p>
          <a:endParaRPr lang="en-US"/>
        </a:p>
      </dgm:t>
    </dgm:pt>
    <dgm:pt modelId="{BD0739B5-3226-45E9-AEEF-274181487480}" type="sibTrans" cxnId="{EC60FA1D-79A2-4E56-852B-D2CD8C6F52EB}">
      <dgm:prSet/>
      <dgm:spPr/>
      <dgm:t>
        <a:bodyPr/>
        <a:lstStyle/>
        <a:p>
          <a:endParaRPr lang="en-US"/>
        </a:p>
      </dgm:t>
    </dgm:pt>
    <dgm:pt modelId="{7B677AD8-167F-4EF7-9903-F6F46EA32EBC}">
      <dgm:prSet/>
      <dgm:spPr/>
      <dgm:t>
        <a:bodyPr/>
        <a:lstStyle/>
        <a:p>
          <a:r>
            <a:rPr lang="es-ES" b="1" i="1" dirty="0" err="1">
              <a:latin typeface="Trebuchet MS" panose="020B0603020202020204" pitchFamily="34" charset="0"/>
            </a:rPr>
            <a:t>Klebsiella</a:t>
          </a:r>
          <a:r>
            <a:rPr lang="es-ES" b="1" i="1" dirty="0">
              <a:latin typeface="Trebuchet MS" panose="020B0603020202020204" pitchFamily="34" charset="0"/>
            </a:rPr>
            <a:t> </a:t>
          </a:r>
          <a:r>
            <a:rPr lang="es-ES" dirty="0">
              <a:latin typeface="Trebuchet MS" panose="020B0603020202020204" pitchFamily="34" charset="0"/>
            </a:rPr>
            <a:t>43.7% </a:t>
          </a:r>
          <a:endParaRPr lang="en-US" dirty="0">
            <a:latin typeface="Trebuchet MS" panose="020B0603020202020204" pitchFamily="34" charset="0"/>
          </a:endParaRPr>
        </a:p>
      </dgm:t>
    </dgm:pt>
    <dgm:pt modelId="{D05DD24D-6F1E-48D4-A950-7224EFDF009E}" type="parTrans" cxnId="{75D33356-528A-4057-A36D-0F62595B6622}">
      <dgm:prSet/>
      <dgm:spPr/>
      <dgm:t>
        <a:bodyPr/>
        <a:lstStyle/>
        <a:p>
          <a:endParaRPr lang="en-US"/>
        </a:p>
      </dgm:t>
    </dgm:pt>
    <dgm:pt modelId="{26156939-E7D0-4211-923B-89FDC990A542}" type="sibTrans" cxnId="{75D33356-528A-4057-A36D-0F62595B6622}">
      <dgm:prSet/>
      <dgm:spPr/>
      <dgm:t>
        <a:bodyPr/>
        <a:lstStyle/>
        <a:p>
          <a:endParaRPr lang="en-US"/>
        </a:p>
      </dgm:t>
    </dgm:pt>
    <dgm:pt modelId="{266C2A0D-FEA1-4638-8F3D-C370C95543F4}">
      <dgm:prSet/>
      <dgm:spPr/>
      <dgm:t>
        <a:bodyPr/>
        <a:lstStyle/>
        <a:p>
          <a:r>
            <a:rPr lang="es-ES" b="1" i="1" dirty="0" err="1">
              <a:latin typeface="Trebuchet MS" panose="020B0603020202020204" pitchFamily="34" charset="0"/>
            </a:rPr>
            <a:t>Enterobacter</a:t>
          </a:r>
          <a:r>
            <a:rPr lang="es-ES" b="1" i="1" dirty="0">
              <a:latin typeface="Trebuchet MS" panose="020B0603020202020204" pitchFamily="34" charset="0"/>
            </a:rPr>
            <a:t> </a:t>
          </a:r>
          <a:r>
            <a:rPr lang="es-ES" dirty="0">
              <a:latin typeface="Trebuchet MS" panose="020B0603020202020204" pitchFamily="34" charset="0"/>
            </a:rPr>
            <a:t>43.5% </a:t>
          </a:r>
          <a:endParaRPr lang="en-US" dirty="0">
            <a:latin typeface="Trebuchet MS" panose="020B0603020202020204" pitchFamily="34" charset="0"/>
          </a:endParaRPr>
        </a:p>
      </dgm:t>
    </dgm:pt>
    <dgm:pt modelId="{3E547A98-0973-4A08-BBC4-6A049FA8EE46}" type="parTrans" cxnId="{365B50E7-2455-4EF6-9403-8D9CBD7C4FBF}">
      <dgm:prSet/>
      <dgm:spPr/>
      <dgm:t>
        <a:bodyPr/>
        <a:lstStyle/>
        <a:p>
          <a:endParaRPr lang="en-US"/>
        </a:p>
      </dgm:t>
    </dgm:pt>
    <dgm:pt modelId="{B58F4897-8467-42FB-92A8-A2DDA8855628}" type="sibTrans" cxnId="{365B50E7-2455-4EF6-9403-8D9CBD7C4FBF}">
      <dgm:prSet/>
      <dgm:spPr/>
      <dgm:t>
        <a:bodyPr/>
        <a:lstStyle/>
        <a:p>
          <a:endParaRPr lang="en-US"/>
        </a:p>
      </dgm:t>
    </dgm:pt>
    <dgm:pt modelId="{B1CCADC7-3A76-4187-BD65-D100BF3D2032}">
      <dgm:prSet/>
      <dgm:spPr/>
      <dgm:t>
        <a:bodyPr/>
        <a:lstStyle/>
        <a:p>
          <a:r>
            <a:rPr lang="en-US" b="1" dirty="0">
              <a:solidFill>
                <a:schemeClr val="tx1"/>
              </a:solidFill>
            </a:rPr>
            <a:t>Carbapenem resistance </a:t>
          </a:r>
        </a:p>
      </dgm:t>
    </dgm:pt>
    <dgm:pt modelId="{0EBAEF66-23AC-4164-8ABD-6FD3DDE7EFB4}" type="parTrans" cxnId="{3C55AFDB-DE05-41B1-AE5D-462E2D398222}">
      <dgm:prSet/>
      <dgm:spPr/>
      <dgm:t>
        <a:bodyPr/>
        <a:lstStyle/>
        <a:p>
          <a:endParaRPr lang="en-US"/>
        </a:p>
      </dgm:t>
    </dgm:pt>
    <dgm:pt modelId="{4EE7D33A-E891-4ECF-8224-62B28473CE7D}" type="sibTrans" cxnId="{3C55AFDB-DE05-41B1-AE5D-462E2D398222}">
      <dgm:prSet/>
      <dgm:spPr/>
      <dgm:t>
        <a:bodyPr/>
        <a:lstStyle/>
        <a:p>
          <a:endParaRPr lang="en-US"/>
        </a:p>
      </dgm:t>
    </dgm:pt>
    <dgm:pt modelId="{0394D0DA-3509-4F8A-ABED-F97D6F89A773}">
      <dgm:prSet/>
      <dgm:spPr/>
      <dgm:t>
        <a:bodyPr/>
        <a:lstStyle/>
        <a:p>
          <a:r>
            <a:rPr lang="en-US" dirty="0"/>
            <a:t>• </a:t>
          </a:r>
          <a:r>
            <a:rPr lang="en-US" i="1" dirty="0">
              <a:solidFill>
                <a:schemeClr val="tx1"/>
              </a:solidFill>
            </a:rPr>
            <a:t>E. coli </a:t>
          </a:r>
          <a:r>
            <a:rPr lang="en-US" dirty="0">
              <a:solidFill>
                <a:schemeClr val="tx1"/>
              </a:solidFill>
            </a:rPr>
            <a:t>0.9% </a:t>
          </a:r>
        </a:p>
      </dgm:t>
    </dgm:pt>
    <dgm:pt modelId="{C005FA14-D18F-47D0-BB1F-C03013327D91}" type="parTrans" cxnId="{2357F39D-1C00-47A4-95FF-C43900198B1E}">
      <dgm:prSet/>
      <dgm:spPr/>
      <dgm:t>
        <a:bodyPr/>
        <a:lstStyle/>
        <a:p>
          <a:endParaRPr lang="en-US"/>
        </a:p>
      </dgm:t>
    </dgm:pt>
    <dgm:pt modelId="{66881484-A9E8-4C0F-8D85-5D766EE043EE}" type="sibTrans" cxnId="{2357F39D-1C00-47A4-95FF-C43900198B1E}">
      <dgm:prSet/>
      <dgm:spPr/>
      <dgm:t>
        <a:bodyPr/>
        <a:lstStyle/>
        <a:p>
          <a:endParaRPr lang="en-US"/>
        </a:p>
      </dgm:t>
    </dgm:pt>
    <dgm:pt modelId="{06408DE9-4FE4-474D-BF93-3B72A1D5311E}">
      <dgm:prSet/>
      <dgm:spPr/>
      <dgm:t>
        <a:bodyPr/>
        <a:lstStyle/>
        <a:p>
          <a:r>
            <a:rPr lang="en-US" dirty="0"/>
            <a:t>• </a:t>
          </a:r>
          <a:r>
            <a:rPr lang="en-US" i="1" dirty="0">
              <a:solidFill>
                <a:schemeClr val="tx1"/>
              </a:solidFill>
            </a:rPr>
            <a:t>Enterobacter </a:t>
          </a:r>
          <a:r>
            <a:rPr lang="en-US" dirty="0">
              <a:solidFill>
                <a:schemeClr val="tx1"/>
              </a:solidFill>
            </a:rPr>
            <a:t>1.5% </a:t>
          </a:r>
        </a:p>
      </dgm:t>
    </dgm:pt>
    <dgm:pt modelId="{3AB86B39-6674-422D-974E-8C8B0F9FD26A}" type="parTrans" cxnId="{26B44818-F66E-4090-BBC1-219FB3B94574}">
      <dgm:prSet/>
      <dgm:spPr/>
      <dgm:t>
        <a:bodyPr/>
        <a:lstStyle/>
        <a:p>
          <a:endParaRPr lang="en-US"/>
        </a:p>
      </dgm:t>
    </dgm:pt>
    <dgm:pt modelId="{D0F20404-0C35-4540-9403-CABA38E76DF1}" type="sibTrans" cxnId="{26B44818-F66E-4090-BBC1-219FB3B94574}">
      <dgm:prSet/>
      <dgm:spPr/>
      <dgm:t>
        <a:bodyPr/>
        <a:lstStyle/>
        <a:p>
          <a:endParaRPr lang="en-US"/>
        </a:p>
      </dgm:t>
    </dgm:pt>
    <dgm:pt modelId="{043788C6-7FF5-42B8-8D3A-944010F00C84}">
      <dgm:prSet/>
      <dgm:spPr/>
      <dgm:t>
        <a:bodyPr/>
        <a:lstStyle/>
        <a:p>
          <a:r>
            <a:rPr lang="en-US" dirty="0"/>
            <a:t>• </a:t>
          </a:r>
          <a:r>
            <a:rPr lang="en-US" i="1" dirty="0">
              <a:solidFill>
                <a:schemeClr val="tx1"/>
              </a:solidFill>
            </a:rPr>
            <a:t>Klebsiella</a:t>
          </a:r>
          <a:r>
            <a:rPr lang="en-US" dirty="0">
              <a:solidFill>
                <a:schemeClr val="tx1"/>
              </a:solidFill>
            </a:rPr>
            <a:t> 7.7% </a:t>
          </a:r>
        </a:p>
      </dgm:t>
    </dgm:pt>
    <dgm:pt modelId="{E4C13FAC-7AA4-4926-B377-736F68112298}" type="parTrans" cxnId="{E670BFE5-1100-4BD7-B0D8-0E57BB0D8798}">
      <dgm:prSet/>
      <dgm:spPr/>
      <dgm:t>
        <a:bodyPr/>
        <a:lstStyle/>
        <a:p>
          <a:endParaRPr lang="en-US"/>
        </a:p>
      </dgm:t>
    </dgm:pt>
    <dgm:pt modelId="{EB22BAB6-2C81-42B4-B629-ECD82BA44D1A}" type="sibTrans" cxnId="{E670BFE5-1100-4BD7-B0D8-0E57BB0D8798}">
      <dgm:prSet/>
      <dgm:spPr/>
      <dgm:t>
        <a:bodyPr/>
        <a:lstStyle/>
        <a:p>
          <a:endParaRPr lang="en-US"/>
        </a:p>
      </dgm:t>
    </dgm:pt>
    <dgm:pt modelId="{20C274FC-A8B8-4573-AF71-11F1DFA3C28E}">
      <dgm:prSet/>
      <dgm:spPr/>
      <dgm:t>
        <a:bodyPr/>
        <a:lstStyle/>
        <a:p>
          <a:r>
            <a:rPr lang="en-US" dirty="0"/>
            <a:t>• </a:t>
          </a:r>
          <a:r>
            <a:rPr lang="en-US" i="1" dirty="0">
              <a:solidFill>
                <a:schemeClr val="tx1"/>
              </a:solidFill>
            </a:rPr>
            <a:t>P. aeruginosa </a:t>
          </a:r>
          <a:r>
            <a:rPr lang="en-US" dirty="0">
              <a:solidFill>
                <a:schemeClr val="tx1"/>
              </a:solidFill>
            </a:rPr>
            <a:t>27.7% </a:t>
          </a:r>
        </a:p>
      </dgm:t>
    </dgm:pt>
    <dgm:pt modelId="{A266FD48-4D43-43F7-887F-06B5E978754B}" type="parTrans" cxnId="{26A8A9FA-C852-459A-8A08-CD8C7A7FEF89}">
      <dgm:prSet/>
      <dgm:spPr/>
      <dgm:t>
        <a:bodyPr/>
        <a:lstStyle/>
        <a:p>
          <a:endParaRPr lang="en-US"/>
        </a:p>
      </dgm:t>
    </dgm:pt>
    <dgm:pt modelId="{1995FC9D-C27C-4483-8DFF-418F008035BD}" type="sibTrans" cxnId="{26A8A9FA-C852-459A-8A08-CD8C7A7FEF89}">
      <dgm:prSet/>
      <dgm:spPr/>
      <dgm:t>
        <a:bodyPr/>
        <a:lstStyle/>
        <a:p>
          <a:endParaRPr lang="en-US"/>
        </a:p>
      </dgm:t>
    </dgm:pt>
    <dgm:pt modelId="{2C4E14BC-8E78-44A7-8709-C6C51B0B6030}">
      <dgm:prSet/>
      <dgm:spPr/>
      <dgm:t>
        <a:bodyPr/>
        <a:lstStyle/>
        <a:p>
          <a:r>
            <a:rPr lang="en-US" dirty="0"/>
            <a:t>• </a:t>
          </a:r>
          <a:r>
            <a:rPr lang="en-US" dirty="0">
              <a:solidFill>
                <a:schemeClr val="tx1"/>
              </a:solidFill>
            </a:rPr>
            <a:t>Acinetobacter baumannii 63%</a:t>
          </a:r>
        </a:p>
      </dgm:t>
    </dgm:pt>
    <dgm:pt modelId="{AD97EA49-464D-4833-9E4E-BD6960C35544}" type="parTrans" cxnId="{E7DFB50F-3813-46EB-BA80-4A106E2E3E62}">
      <dgm:prSet/>
      <dgm:spPr/>
      <dgm:t>
        <a:bodyPr/>
        <a:lstStyle/>
        <a:p>
          <a:endParaRPr lang="en-US"/>
        </a:p>
      </dgm:t>
    </dgm:pt>
    <dgm:pt modelId="{79F19730-0B96-400D-8651-44AE52679967}" type="sibTrans" cxnId="{E7DFB50F-3813-46EB-BA80-4A106E2E3E62}">
      <dgm:prSet/>
      <dgm:spPr/>
      <dgm:t>
        <a:bodyPr/>
        <a:lstStyle/>
        <a:p>
          <a:endParaRPr lang="en-US"/>
        </a:p>
      </dgm:t>
    </dgm:pt>
    <dgm:pt modelId="{465F9987-89EB-4CEB-9EC6-F34C789352D2}" type="pres">
      <dgm:prSet presAssocID="{35FED29F-AF00-4DC0-9498-19C48C2D81B1}" presName="linear" presStyleCnt="0">
        <dgm:presLayoutVars>
          <dgm:animLvl val="lvl"/>
          <dgm:resizeHandles val="exact"/>
        </dgm:presLayoutVars>
      </dgm:prSet>
      <dgm:spPr/>
    </dgm:pt>
    <dgm:pt modelId="{B9334E74-F14A-441A-ACCA-64343E75185A}" type="pres">
      <dgm:prSet presAssocID="{E4DE9A06-1D39-4F6C-B196-816420BF4FA4}" presName="parentText" presStyleLbl="node1" presStyleIdx="0" presStyleCnt="8">
        <dgm:presLayoutVars>
          <dgm:chMax val="0"/>
          <dgm:bulletEnabled val="1"/>
        </dgm:presLayoutVars>
      </dgm:prSet>
      <dgm:spPr/>
    </dgm:pt>
    <dgm:pt modelId="{B586D9FE-5A6F-4555-95DA-57CEB09B636B}" type="pres">
      <dgm:prSet presAssocID="{E4DE9A06-1D39-4F6C-B196-816420BF4FA4}" presName="childText" presStyleLbl="revTx" presStyleIdx="0" presStyleCnt="2">
        <dgm:presLayoutVars>
          <dgm:bulletEnabled val="1"/>
        </dgm:presLayoutVars>
      </dgm:prSet>
      <dgm:spPr/>
    </dgm:pt>
    <dgm:pt modelId="{F55564C1-2ACA-4D41-ABFC-9CE67EE067FA}" type="pres">
      <dgm:prSet presAssocID="{6D5E284F-8485-4FD6-8335-35163039CF4B}" presName="parentText" presStyleLbl="node1" presStyleIdx="1" presStyleCnt="8">
        <dgm:presLayoutVars>
          <dgm:chMax val="0"/>
          <dgm:bulletEnabled val="1"/>
        </dgm:presLayoutVars>
      </dgm:prSet>
      <dgm:spPr/>
    </dgm:pt>
    <dgm:pt modelId="{CC165FC5-27A3-4753-B886-38D23DCC3C89}" type="pres">
      <dgm:prSet presAssocID="{6D5E284F-8485-4FD6-8335-35163039CF4B}" presName="childText" presStyleLbl="revTx" presStyleIdx="1" presStyleCnt="2">
        <dgm:presLayoutVars>
          <dgm:bulletEnabled val="1"/>
        </dgm:presLayoutVars>
      </dgm:prSet>
      <dgm:spPr/>
    </dgm:pt>
    <dgm:pt modelId="{1996F74C-B1D8-4896-B987-00EFAC40F8A7}" type="pres">
      <dgm:prSet presAssocID="{B1CCADC7-3A76-4187-BD65-D100BF3D2032}" presName="parentText" presStyleLbl="node1" presStyleIdx="2" presStyleCnt="8">
        <dgm:presLayoutVars>
          <dgm:chMax val="0"/>
          <dgm:bulletEnabled val="1"/>
        </dgm:presLayoutVars>
      </dgm:prSet>
      <dgm:spPr/>
    </dgm:pt>
    <dgm:pt modelId="{E590D83B-742F-4381-882B-248B7275422A}" type="pres">
      <dgm:prSet presAssocID="{4EE7D33A-E891-4ECF-8224-62B28473CE7D}" presName="spacer" presStyleCnt="0"/>
      <dgm:spPr/>
    </dgm:pt>
    <dgm:pt modelId="{7ACBB635-07B0-41F1-88A7-A586C14ABC5D}" type="pres">
      <dgm:prSet presAssocID="{0394D0DA-3509-4F8A-ABED-F97D6F89A773}" presName="parentText" presStyleLbl="node1" presStyleIdx="3" presStyleCnt="8">
        <dgm:presLayoutVars>
          <dgm:chMax val="0"/>
          <dgm:bulletEnabled val="1"/>
        </dgm:presLayoutVars>
      </dgm:prSet>
      <dgm:spPr/>
    </dgm:pt>
    <dgm:pt modelId="{E7D7176F-899D-441C-BC32-16AE50E027EA}" type="pres">
      <dgm:prSet presAssocID="{66881484-A9E8-4C0F-8D85-5D766EE043EE}" presName="spacer" presStyleCnt="0"/>
      <dgm:spPr/>
    </dgm:pt>
    <dgm:pt modelId="{D0CE746A-AE24-4800-A799-58BCA7AF85AC}" type="pres">
      <dgm:prSet presAssocID="{06408DE9-4FE4-474D-BF93-3B72A1D5311E}" presName="parentText" presStyleLbl="node1" presStyleIdx="4" presStyleCnt="8">
        <dgm:presLayoutVars>
          <dgm:chMax val="0"/>
          <dgm:bulletEnabled val="1"/>
        </dgm:presLayoutVars>
      </dgm:prSet>
      <dgm:spPr/>
    </dgm:pt>
    <dgm:pt modelId="{87B59930-FD03-44E5-A3B8-31E137DF52EE}" type="pres">
      <dgm:prSet presAssocID="{D0F20404-0C35-4540-9403-CABA38E76DF1}" presName="spacer" presStyleCnt="0"/>
      <dgm:spPr/>
    </dgm:pt>
    <dgm:pt modelId="{D5DF21A6-E018-4F59-87F9-86D154CDED7F}" type="pres">
      <dgm:prSet presAssocID="{043788C6-7FF5-42B8-8D3A-944010F00C84}" presName="parentText" presStyleLbl="node1" presStyleIdx="5" presStyleCnt="8">
        <dgm:presLayoutVars>
          <dgm:chMax val="0"/>
          <dgm:bulletEnabled val="1"/>
        </dgm:presLayoutVars>
      </dgm:prSet>
      <dgm:spPr/>
    </dgm:pt>
    <dgm:pt modelId="{B51C0849-F8CA-4CE9-B6FD-EA0BA7529A80}" type="pres">
      <dgm:prSet presAssocID="{EB22BAB6-2C81-42B4-B629-ECD82BA44D1A}" presName="spacer" presStyleCnt="0"/>
      <dgm:spPr/>
    </dgm:pt>
    <dgm:pt modelId="{7537DE0C-82A3-4C50-BAC3-64B3C187FBB1}" type="pres">
      <dgm:prSet presAssocID="{20C274FC-A8B8-4573-AF71-11F1DFA3C28E}" presName="parentText" presStyleLbl="node1" presStyleIdx="6" presStyleCnt="8">
        <dgm:presLayoutVars>
          <dgm:chMax val="0"/>
          <dgm:bulletEnabled val="1"/>
        </dgm:presLayoutVars>
      </dgm:prSet>
      <dgm:spPr/>
    </dgm:pt>
    <dgm:pt modelId="{0A5306C4-BA7E-4807-AF7E-C1294B52E0AD}" type="pres">
      <dgm:prSet presAssocID="{1995FC9D-C27C-4483-8DFF-418F008035BD}" presName="spacer" presStyleCnt="0"/>
      <dgm:spPr/>
    </dgm:pt>
    <dgm:pt modelId="{4AC12D7C-67FF-4425-94B1-4A1470FAE83D}" type="pres">
      <dgm:prSet presAssocID="{2C4E14BC-8E78-44A7-8709-C6C51B0B6030}" presName="parentText" presStyleLbl="node1" presStyleIdx="7" presStyleCnt="8">
        <dgm:presLayoutVars>
          <dgm:chMax val="0"/>
          <dgm:bulletEnabled val="1"/>
        </dgm:presLayoutVars>
      </dgm:prSet>
      <dgm:spPr/>
    </dgm:pt>
  </dgm:ptLst>
  <dgm:cxnLst>
    <dgm:cxn modelId="{368ADF05-36CB-4C09-9038-6B7CD30D5BCE}" type="presOf" srcId="{AAF1F5CA-EC97-46E3-912E-BF3A0A861D4F}" destId="{B586D9FE-5A6F-4555-95DA-57CEB09B636B}" srcOrd="0" destOrd="0" presId="urn:microsoft.com/office/officeart/2005/8/layout/vList2"/>
    <dgm:cxn modelId="{E7DFB50F-3813-46EB-BA80-4A106E2E3E62}" srcId="{35FED29F-AF00-4DC0-9498-19C48C2D81B1}" destId="{2C4E14BC-8E78-44A7-8709-C6C51B0B6030}" srcOrd="7" destOrd="0" parTransId="{AD97EA49-464D-4833-9E4E-BD6960C35544}" sibTransId="{79F19730-0B96-400D-8651-44AE52679967}"/>
    <dgm:cxn modelId="{0C27D310-D19C-45E4-B607-329AB72A6ABB}" type="presOf" srcId="{0394D0DA-3509-4F8A-ABED-F97D6F89A773}" destId="{7ACBB635-07B0-41F1-88A7-A586C14ABC5D}" srcOrd="0" destOrd="0" presId="urn:microsoft.com/office/officeart/2005/8/layout/vList2"/>
    <dgm:cxn modelId="{26B44818-F66E-4090-BBC1-219FB3B94574}" srcId="{35FED29F-AF00-4DC0-9498-19C48C2D81B1}" destId="{06408DE9-4FE4-474D-BF93-3B72A1D5311E}" srcOrd="4" destOrd="0" parTransId="{3AB86B39-6674-422D-974E-8C8B0F9FD26A}" sibTransId="{D0F20404-0C35-4540-9403-CABA38E76DF1}"/>
    <dgm:cxn modelId="{EC60FA1D-79A2-4E56-852B-D2CD8C6F52EB}" srcId="{6D5E284F-8485-4FD6-8335-35163039CF4B}" destId="{FCB1EC80-6694-4054-A600-5563203980EA}" srcOrd="1" destOrd="0" parTransId="{E4D0279F-45DF-4BF9-9E8F-A0B6FF69734A}" sibTransId="{BD0739B5-3226-45E9-AEEF-274181487480}"/>
    <dgm:cxn modelId="{8AC81231-8CA5-465F-876A-9F1C45677C89}" srcId="{35FED29F-AF00-4DC0-9498-19C48C2D81B1}" destId="{6D5E284F-8485-4FD6-8335-35163039CF4B}" srcOrd="1" destOrd="0" parTransId="{B95978CE-BA89-45C5-8003-4DC9E25C0E70}" sibTransId="{9DE6F49C-51EB-49A8-AE00-665852FB0970}"/>
    <dgm:cxn modelId="{B9CA1332-662D-4B3E-A4D4-4744BD6A8F52}" type="presOf" srcId="{6D5E284F-8485-4FD6-8335-35163039CF4B}" destId="{F55564C1-2ACA-4D41-ABFC-9CE67EE067FA}" srcOrd="0" destOrd="0" presId="urn:microsoft.com/office/officeart/2005/8/layout/vList2"/>
    <dgm:cxn modelId="{B1DD7932-06FB-47DB-9C92-F7E8A7A3F5E4}" type="presOf" srcId="{6D5B0123-2E29-43C0-9271-BF3F0D0763D8}" destId="{CC165FC5-27A3-4753-B886-38D23DCC3C89}" srcOrd="0" destOrd="0" presId="urn:microsoft.com/office/officeart/2005/8/layout/vList2"/>
    <dgm:cxn modelId="{5901783A-0C2E-4746-AE59-F8C44E675CAF}" type="presOf" srcId="{FCB1EC80-6694-4054-A600-5563203980EA}" destId="{CC165FC5-27A3-4753-B886-38D23DCC3C89}" srcOrd="0" destOrd="1" presId="urn:microsoft.com/office/officeart/2005/8/layout/vList2"/>
    <dgm:cxn modelId="{29CC5B40-2FEB-4E23-9B54-D7A4F7957709}" srcId="{E4DE9A06-1D39-4F6C-B196-816420BF4FA4}" destId="{FF07AB14-2B1E-4796-B58C-5044F28E408C}" srcOrd="1" destOrd="0" parTransId="{277DAD5B-95C8-4312-A7A1-A7768506340B}" sibTransId="{AFF2EE5F-132E-45C1-B309-C96628E4844E}"/>
    <dgm:cxn modelId="{D0556A5B-43E5-4CF3-848B-56481F27F6A3}" type="presOf" srcId="{7B677AD8-167F-4EF7-9903-F6F46EA32EBC}" destId="{CC165FC5-27A3-4753-B886-38D23DCC3C89}" srcOrd="0" destOrd="2" presId="urn:microsoft.com/office/officeart/2005/8/layout/vList2"/>
    <dgm:cxn modelId="{BAAA9C5F-9C97-402A-A7B0-109E7ED1CCB5}" type="presOf" srcId="{043788C6-7FF5-42B8-8D3A-944010F00C84}" destId="{D5DF21A6-E018-4F59-87F9-86D154CDED7F}" srcOrd="0" destOrd="0" presId="urn:microsoft.com/office/officeart/2005/8/layout/vList2"/>
    <dgm:cxn modelId="{0EF23A73-B56F-4892-BCD8-E5CF6ED1E2DA}" srcId="{6D5E284F-8485-4FD6-8335-35163039CF4B}" destId="{6D5B0123-2E29-43C0-9271-BF3F0D0763D8}" srcOrd="0" destOrd="0" parTransId="{63AC70BD-4083-4012-8E45-3CB570D2D183}" sibTransId="{99D45951-0FCA-42BC-BF48-E5C10967E930}"/>
    <dgm:cxn modelId="{E0155054-129C-41F0-BE45-AA80D209C930}" type="presOf" srcId="{2C4E14BC-8E78-44A7-8709-C6C51B0B6030}" destId="{4AC12D7C-67FF-4425-94B1-4A1470FAE83D}" srcOrd="0" destOrd="0" presId="urn:microsoft.com/office/officeart/2005/8/layout/vList2"/>
    <dgm:cxn modelId="{75D33356-528A-4057-A36D-0F62595B6622}" srcId="{6D5E284F-8485-4FD6-8335-35163039CF4B}" destId="{7B677AD8-167F-4EF7-9903-F6F46EA32EBC}" srcOrd="2" destOrd="0" parTransId="{D05DD24D-6F1E-48D4-A950-7224EFDF009E}" sibTransId="{26156939-E7D0-4211-923B-89FDC990A542}"/>
    <dgm:cxn modelId="{82985B86-68DD-401B-BC6F-9FA9C8A8D4D2}" type="presOf" srcId="{06408DE9-4FE4-474D-BF93-3B72A1D5311E}" destId="{D0CE746A-AE24-4800-A799-58BCA7AF85AC}" srcOrd="0" destOrd="0" presId="urn:microsoft.com/office/officeart/2005/8/layout/vList2"/>
    <dgm:cxn modelId="{E181AF86-1324-4568-A70D-AF4482921558}" type="presOf" srcId="{E4DE9A06-1D39-4F6C-B196-816420BF4FA4}" destId="{B9334E74-F14A-441A-ACCA-64343E75185A}" srcOrd="0" destOrd="0" presId="urn:microsoft.com/office/officeart/2005/8/layout/vList2"/>
    <dgm:cxn modelId="{9B41428D-0AF7-4FE3-9462-8CAA1BF7FC71}" type="presOf" srcId="{20C274FC-A8B8-4573-AF71-11F1DFA3C28E}" destId="{7537DE0C-82A3-4C50-BAC3-64B3C187FBB1}" srcOrd="0" destOrd="0" presId="urn:microsoft.com/office/officeart/2005/8/layout/vList2"/>
    <dgm:cxn modelId="{16548997-60F6-49CC-9567-6F0B4B4CE318}" srcId="{E4DE9A06-1D39-4F6C-B196-816420BF4FA4}" destId="{AAF1F5CA-EC97-46E3-912E-BF3A0A861D4F}" srcOrd="0" destOrd="0" parTransId="{8EF809B5-7896-4E2D-98D7-3E097763F243}" sibTransId="{0152592E-9110-4996-9027-7FAF90701BC3}"/>
    <dgm:cxn modelId="{2357F39D-1C00-47A4-95FF-C43900198B1E}" srcId="{35FED29F-AF00-4DC0-9498-19C48C2D81B1}" destId="{0394D0DA-3509-4F8A-ABED-F97D6F89A773}" srcOrd="3" destOrd="0" parTransId="{C005FA14-D18F-47D0-BB1F-C03013327D91}" sibTransId="{66881484-A9E8-4C0F-8D85-5D766EE043EE}"/>
    <dgm:cxn modelId="{2D1A81BF-890E-4844-8404-AAF498B9708A}" type="presOf" srcId="{B1CCADC7-3A76-4187-BD65-D100BF3D2032}" destId="{1996F74C-B1D8-4896-B987-00EFAC40F8A7}" srcOrd="0" destOrd="0" presId="urn:microsoft.com/office/officeart/2005/8/layout/vList2"/>
    <dgm:cxn modelId="{F41551CC-1816-46B3-B91E-9BFE461CEF42}" type="presOf" srcId="{35FED29F-AF00-4DC0-9498-19C48C2D81B1}" destId="{465F9987-89EB-4CEB-9EC6-F34C789352D2}" srcOrd="0" destOrd="0" presId="urn:microsoft.com/office/officeart/2005/8/layout/vList2"/>
    <dgm:cxn modelId="{3C55AFDB-DE05-41B1-AE5D-462E2D398222}" srcId="{35FED29F-AF00-4DC0-9498-19C48C2D81B1}" destId="{B1CCADC7-3A76-4187-BD65-D100BF3D2032}" srcOrd="2" destOrd="0" parTransId="{0EBAEF66-23AC-4164-8ABD-6FD3DDE7EFB4}" sibTransId="{4EE7D33A-E891-4ECF-8224-62B28473CE7D}"/>
    <dgm:cxn modelId="{8D32CBDD-AEA0-4678-8AE7-D879F31F86F9}" type="presOf" srcId="{266C2A0D-FEA1-4638-8F3D-C370C95543F4}" destId="{CC165FC5-27A3-4753-B886-38D23DCC3C89}" srcOrd="0" destOrd="3" presId="urn:microsoft.com/office/officeart/2005/8/layout/vList2"/>
    <dgm:cxn modelId="{4991DAE4-A865-4D86-A2D7-DB71B14D29B0}" type="presOf" srcId="{FF07AB14-2B1E-4796-B58C-5044F28E408C}" destId="{B586D9FE-5A6F-4555-95DA-57CEB09B636B}" srcOrd="0" destOrd="1" presId="urn:microsoft.com/office/officeart/2005/8/layout/vList2"/>
    <dgm:cxn modelId="{E670BFE5-1100-4BD7-B0D8-0E57BB0D8798}" srcId="{35FED29F-AF00-4DC0-9498-19C48C2D81B1}" destId="{043788C6-7FF5-42B8-8D3A-944010F00C84}" srcOrd="5" destOrd="0" parTransId="{E4C13FAC-7AA4-4926-B377-736F68112298}" sibTransId="{EB22BAB6-2C81-42B4-B629-ECD82BA44D1A}"/>
    <dgm:cxn modelId="{365B50E7-2455-4EF6-9403-8D9CBD7C4FBF}" srcId="{6D5E284F-8485-4FD6-8335-35163039CF4B}" destId="{266C2A0D-FEA1-4638-8F3D-C370C95543F4}" srcOrd="3" destOrd="0" parTransId="{3E547A98-0973-4A08-BBC4-6A049FA8EE46}" sibTransId="{B58F4897-8467-42FB-92A8-A2DDA8855628}"/>
    <dgm:cxn modelId="{9FC6F7F7-375E-4612-BB61-DE02F5F344D0}" srcId="{35FED29F-AF00-4DC0-9498-19C48C2D81B1}" destId="{E4DE9A06-1D39-4F6C-B196-816420BF4FA4}" srcOrd="0" destOrd="0" parTransId="{B31F58E3-F0F8-48F4-BB7F-87D975ACFFC7}" sibTransId="{5AE92A36-6EA0-4D81-A329-758BFB2D4E73}"/>
    <dgm:cxn modelId="{26A8A9FA-C852-459A-8A08-CD8C7A7FEF89}" srcId="{35FED29F-AF00-4DC0-9498-19C48C2D81B1}" destId="{20C274FC-A8B8-4573-AF71-11F1DFA3C28E}" srcOrd="6" destOrd="0" parTransId="{A266FD48-4D43-43F7-887F-06B5E978754B}" sibTransId="{1995FC9D-C27C-4483-8DFF-418F008035BD}"/>
    <dgm:cxn modelId="{6FBA3F1E-222A-4630-A7A8-50D123931129}" type="presParOf" srcId="{465F9987-89EB-4CEB-9EC6-F34C789352D2}" destId="{B9334E74-F14A-441A-ACCA-64343E75185A}" srcOrd="0" destOrd="0" presId="urn:microsoft.com/office/officeart/2005/8/layout/vList2"/>
    <dgm:cxn modelId="{D0E9B29C-1390-4014-91CF-21680820635C}" type="presParOf" srcId="{465F9987-89EB-4CEB-9EC6-F34C789352D2}" destId="{B586D9FE-5A6F-4555-95DA-57CEB09B636B}" srcOrd="1" destOrd="0" presId="urn:microsoft.com/office/officeart/2005/8/layout/vList2"/>
    <dgm:cxn modelId="{4CF29A04-0166-4A26-839C-98D06EB6F743}" type="presParOf" srcId="{465F9987-89EB-4CEB-9EC6-F34C789352D2}" destId="{F55564C1-2ACA-4D41-ABFC-9CE67EE067FA}" srcOrd="2" destOrd="0" presId="urn:microsoft.com/office/officeart/2005/8/layout/vList2"/>
    <dgm:cxn modelId="{29AF97BB-7EAA-4A1B-9622-2C4CBB7B3A13}" type="presParOf" srcId="{465F9987-89EB-4CEB-9EC6-F34C789352D2}" destId="{CC165FC5-27A3-4753-B886-38D23DCC3C89}" srcOrd="3" destOrd="0" presId="urn:microsoft.com/office/officeart/2005/8/layout/vList2"/>
    <dgm:cxn modelId="{442ADAA7-D8E4-4DE9-AC98-9BAC99944D87}" type="presParOf" srcId="{465F9987-89EB-4CEB-9EC6-F34C789352D2}" destId="{1996F74C-B1D8-4896-B987-00EFAC40F8A7}" srcOrd="4" destOrd="0" presId="urn:microsoft.com/office/officeart/2005/8/layout/vList2"/>
    <dgm:cxn modelId="{AE8BC68A-EC18-47E3-A093-DD39C881DDAC}" type="presParOf" srcId="{465F9987-89EB-4CEB-9EC6-F34C789352D2}" destId="{E590D83B-742F-4381-882B-248B7275422A}" srcOrd="5" destOrd="0" presId="urn:microsoft.com/office/officeart/2005/8/layout/vList2"/>
    <dgm:cxn modelId="{063C980C-967B-431A-B0A5-853347C54CF2}" type="presParOf" srcId="{465F9987-89EB-4CEB-9EC6-F34C789352D2}" destId="{7ACBB635-07B0-41F1-88A7-A586C14ABC5D}" srcOrd="6" destOrd="0" presId="urn:microsoft.com/office/officeart/2005/8/layout/vList2"/>
    <dgm:cxn modelId="{BBD676D3-EA7C-4620-AC1F-3642BF7445EF}" type="presParOf" srcId="{465F9987-89EB-4CEB-9EC6-F34C789352D2}" destId="{E7D7176F-899D-441C-BC32-16AE50E027EA}" srcOrd="7" destOrd="0" presId="urn:microsoft.com/office/officeart/2005/8/layout/vList2"/>
    <dgm:cxn modelId="{9AA71CCF-09E9-4F87-8CBE-86065D60DD57}" type="presParOf" srcId="{465F9987-89EB-4CEB-9EC6-F34C789352D2}" destId="{D0CE746A-AE24-4800-A799-58BCA7AF85AC}" srcOrd="8" destOrd="0" presId="urn:microsoft.com/office/officeart/2005/8/layout/vList2"/>
    <dgm:cxn modelId="{677ABC66-5F2A-42E1-8E67-FA3E5F8D6F6B}" type="presParOf" srcId="{465F9987-89EB-4CEB-9EC6-F34C789352D2}" destId="{87B59930-FD03-44E5-A3B8-31E137DF52EE}" srcOrd="9" destOrd="0" presId="urn:microsoft.com/office/officeart/2005/8/layout/vList2"/>
    <dgm:cxn modelId="{F3F47D67-BF1D-4B7C-BCA4-234A02027C8A}" type="presParOf" srcId="{465F9987-89EB-4CEB-9EC6-F34C789352D2}" destId="{D5DF21A6-E018-4F59-87F9-86D154CDED7F}" srcOrd="10" destOrd="0" presId="urn:microsoft.com/office/officeart/2005/8/layout/vList2"/>
    <dgm:cxn modelId="{6176C5E2-4FA4-4895-A9CA-D6A7BDEFB1A2}" type="presParOf" srcId="{465F9987-89EB-4CEB-9EC6-F34C789352D2}" destId="{B51C0849-F8CA-4CE9-B6FD-EA0BA7529A80}" srcOrd="11" destOrd="0" presId="urn:microsoft.com/office/officeart/2005/8/layout/vList2"/>
    <dgm:cxn modelId="{B2FBBAF9-27D9-4D2A-93D2-0C38D37051F9}" type="presParOf" srcId="{465F9987-89EB-4CEB-9EC6-F34C789352D2}" destId="{7537DE0C-82A3-4C50-BAC3-64B3C187FBB1}" srcOrd="12" destOrd="0" presId="urn:microsoft.com/office/officeart/2005/8/layout/vList2"/>
    <dgm:cxn modelId="{4A8EB657-85D4-4B55-8B7F-B2672BC3A11F}" type="presParOf" srcId="{465F9987-89EB-4CEB-9EC6-F34C789352D2}" destId="{0A5306C4-BA7E-4807-AF7E-C1294B52E0AD}" srcOrd="13" destOrd="0" presId="urn:microsoft.com/office/officeart/2005/8/layout/vList2"/>
    <dgm:cxn modelId="{362CDFDE-3AAA-48D7-A7AA-0A298D8DBC3E}" type="presParOf" srcId="{465F9987-89EB-4CEB-9EC6-F34C789352D2}" destId="{4AC12D7C-67FF-4425-94B1-4A1470FAE83D}"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121C09-D1AC-4BE7-B931-2EB6131AADFA}" type="doc">
      <dgm:prSet loTypeId="urn:microsoft.com/office/officeart/2005/8/layout/vList2" loCatId="list" qsTypeId="urn:microsoft.com/office/officeart/2005/8/quickstyle/simple1" qsCatId="simple" csTypeId="urn:microsoft.com/office/officeart/2005/8/colors/accent3_2" csCatId="accent3"/>
      <dgm:spPr/>
      <dgm:t>
        <a:bodyPr/>
        <a:lstStyle/>
        <a:p>
          <a:endParaRPr lang="en-US"/>
        </a:p>
      </dgm:t>
    </dgm:pt>
    <dgm:pt modelId="{0B70D94E-206B-4434-AA2C-CE5936D9DEB5}">
      <dgm:prSet/>
      <dgm:spPr/>
      <dgm:t>
        <a:bodyPr/>
        <a:lstStyle/>
        <a:p>
          <a:r>
            <a:rPr lang="el-GR" dirty="0">
              <a:solidFill>
                <a:schemeClr val="tx1"/>
              </a:solidFill>
              <a:latin typeface="Trebuchet MS" panose="020B0603020202020204" pitchFamily="34" charset="0"/>
            </a:rPr>
            <a:t>1. Όταν η θεραπεία αποσκοπεί στη διακοπή της οριζόντιας διασποράς στη συγκεκριμένη νοσηλευτική μονάδα </a:t>
          </a:r>
          <a:endParaRPr lang="en-US" dirty="0">
            <a:solidFill>
              <a:schemeClr val="tx1"/>
            </a:solidFill>
            <a:latin typeface="Trebuchet MS" panose="020B0603020202020204" pitchFamily="34" charset="0"/>
          </a:endParaRPr>
        </a:p>
      </dgm:t>
    </dgm:pt>
    <dgm:pt modelId="{DE89EDD2-4B97-4DF5-A0FE-8F3E87BE5019}" type="parTrans" cxnId="{C3512D4A-9603-4A63-A8C7-D154D14CFD10}">
      <dgm:prSet/>
      <dgm:spPr/>
      <dgm:t>
        <a:bodyPr/>
        <a:lstStyle/>
        <a:p>
          <a:endParaRPr lang="en-US"/>
        </a:p>
      </dgm:t>
    </dgm:pt>
    <dgm:pt modelId="{61EB3874-F44E-43EC-9513-141C4AF2F793}" type="sibTrans" cxnId="{C3512D4A-9603-4A63-A8C7-D154D14CFD10}">
      <dgm:prSet/>
      <dgm:spPr/>
      <dgm:t>
        <a:bodyPr/>
        <a:lstStyle/>
        <a:p>
          <a:endParaRPr lang="en-US"/>
        </a:p>
      </dgm:t>
    </dgm:pt>
    <dgm:pt modelId="{1A62FE45-D472-4649-80DF-80A60924AF22}">
      <dgm:prSet/>
      <dgm:spPr/>
      <dgm:t>
        <a:bodyPr/>
        <a:lstStyle/>
        <a:p>
          <a:r>
            <a:rPr lang="el-GR" dirty="0">
              <a:solidFill>
                <a:schemeClr val="tx1"/>
              </a:solidFill>
              <a:latin typeface="Trebuchet MS" panose="020B0603020202020204" pitchFamily="34" charset="0"/>
            </a:rPr>
            <a:t>2. Μικροβιακά στελέχη που προκαλούν συχνά μικροβιαιμία (</a:t>
          </a:r>
          <a:r>
            <a:rPr lang="el-GR" dirty="0" err="1">
              <a:solidFill>
                <a:schemeClr val="tx1"/>
              </a:solidFill>
              <a:latin typeface="Trebuchet MS" panose="020B0603020202020204" pitchFamily="34" charset="0"/>
            </a:rPr>
            <a:t>π.χ</a:t>
          </a:r>
          <a:r>
            <a:rPr lang="el-GR" dirty="0">
              <a:solidFill>
                <a:schemeClr val="tx1"/>
              </a:solidFill>
              <a:latin typeface="Trebuchet MS" panose="020B0603020202020204" pitchFamily="34" charset="0"/>
            </a:rPr>
            <a:t> </a:t>
          </a:r>
          <a:r>
            <a:rPr lang="el-GR" dirty="0" err="1">
              <a:solidFill>
                <a:schemeClr val="tx1"/>
              </a:solidFill>
              <a:latin typeface="Trebuchet MS" panose="020B0603020202020204" pitchFamily="34" charset="0"/>
            </a:rPr>
            <a:t>Serratia</a:t>
          </a:r>
          <a:r>
            <a:rPr lang="el-GR" dirty="0">
              <a:solidFill>
                <a:schemeClr val="tx1"/>
              </a:solidFill>
              <a:latin typeface="Trebuchet MS" panose="020B0603020202020204" pitchFamily="34" charset="0"/>
            </a:rPr>
            <a:t> </a:t>
          </a:r>
          <a:r>
            <a:rPr lang="el-GR" dirty="0" err="1">
              <a:solidFill>
                <a:schemeClr val="tx1"/>
              </a:solidFill>
              <a:latin typeface="Trebuchet MS" panose="020B0603020202020204" pitchFamily="34" charset="0"/>
            </a:rPr>
            <a:t>marcescens</a:t>
          </a:r>
          <a:r>
            <a:rPr lang="el-GR" dirty="0">
              <a:solidFill>
                <a:schemeClr val="tx1"/>
              </a:solidFill>
              <a:latin typeface="Trebuchet MS" panose="020B0603020202020204" pitchFamily="34" charset="0"/>
            </a:rPr>
            <a:t>) </a:t>
          </a:r>
          <a:endParaRPr lang="en-US" dirty="0">
            <a:solidFill>
              <a:schemeClr val="tx1"/>
            </a:solidFill>
            <a:latin typeface="Trebuchet MS" panose="020B0603020202020204" pitchFamily="34" charset="0"/>
          </a:endParaRPr>
        </a:p>
      </dgm:t>
    </dgm:pt>
    <dgm:pt modelId="{B4CF6B3C-8180-4C90-80E9-D79E1B9CCC96}" type="parTrans" cxnId="{2FCA1BDB-A46D-4E43-A404-89B08EFEBD64}">
      <dgm:prSet/>
      <dgm:spPr/>
      <dgm:t>
        <a:bodyPr/>
        <a:lstStyle/>
        <a:p>
          <a:endParaRPr lang="en-US"/>
        </a:p>
      </dgm:t>
    </dgm:pt>
    <dgm:pt modelId="{E6E5888F-3994-4E14-A232-24C9EC758A47}" type="sibTrans" cxnId="{2FCA1BDB-A46D-4E43-A404-89B08EFEBD64}">
      <dgm:prSet/>
      <dgm:spPr/>
      <dgm:t>
        <a:bodyPr/>
        <a:lstStyle/>
        <a:p>
          <a:endParaRPr lang="en-US"/>
        </a:p>
      </dgm:t>
    </dgm:pt>
    <dgm:pt modelId="{00121712-6CE4-44CB-8F52-8E686BAFE9BB}">
      <dgm:prSet/>
      <dgm:spPr/>
      <dgm:t>
        <a:bodyPr/>
        <a:lstStyle/>
        <a:p>
          <a:r>
            <a:rPr lang="el-GR" dirty="0">
              <a:solidFill>
                <a:schemeClr val="tx1"/>
              </a:solidFill>
              <a:latin typeface="Trebuchet MS" panose="020B0603020202020204" pitchFamily="34" charset="0"/>
            </a:rPr>
            <a:t>3. Ασθενής υψηλού κινδύνου (</a:t>
          </a:r>
          <a:r>
            <a:rPr lang="el-GR" dirty="0" err="1">
              <a:solidFill>
                <a:schemeClr val="tx1"/>
              </a:solidFill>
              <a:latin typeface="Trebuchet MS" panose="020B0603020202020204" pitchFamily="34" charset="0"/>
            </a:rPr>
            <a:t>ουδετεροπενικός</a:t>
          </a:r>
          <a:r>
            <a:rPr lang="el-GR" dirty="0">
              <a:solidFill>
                <a:schemeClr val="tx1"/>
              </a:solidFill>
              <a:latin typeface="Trebuchet MS" panose="020B0603020202020204" pitchFamily="34" charset="0"/>
            </a:rPr>
            <a:t> ειδικά αν PMN7ημ, μετά μεταμόσχευση </a:t>
          </a:r>
          <a:r>
            <a:rPr lang="el-GR" dirty="0" err="1">
              <a:solidFill>
                <a:schemeClr val="tx1"/>
              </a:solidFill>
              <a:latin typeface="Trebuchet MS" panose="020B0603020202020204" pitchFamily="34" charset="0"/>
            </a:rPr>
            <a:t>κ.λ.π</a:t>
          </a:r>
          <a:r>
            <a:rPr lang="el-GR" dirty="0">
              <a:solidFill>
                <a:schemeClr val="tx1"/>
              </a:solidFill>
              <a:latin typeface="Trebuchet MS" panose="020B0603020202020204" pitchFamily="34" charset="0"/>
            </a:rPr>
            <a:t>) </a:t>
          </a:r>
          <a:endParaRPr lang="en-US" dirty="0">
            <a:solidFill>
              <a:schemeClr val="tx1"/>
            </a:solidFill>
            <a:latin typeface="Trebuchet MS" panose="020B0603020202020204" pitchFamily="34" charset="0"/>
          </a:endParaRPr>
        </a:p>
      </dgm:t>
    </dgm:pt>
    <dgm:pt modelId="{CB1D1FD3-7158-490C-9306-FBC682925C48}" type="parTrans" cxnId="{7186A036-A275-424A-9D6F-D83279EF65CF}">
      <dgm:prSet/>
      <dgm:spPr/>
      <dgm:t>
        <a:bodyPr/>
        <a:lstStyle/>
        <a:p>
          <a:endParaRPr lang="en-US"/>
        </a:p>
      </dgm:t>
    </dgm:pt>
    <dgm:pt modelId="{E70957E6-7C05-4E37-B607-4C9D908B4387}" type="sibTrans" cxnId="{7186A036-A275-424A-9D6F-D83279EF65CF}">
      <dgm:prSet/>
      <dgm:spPr/>
      <dgm:t>
        <a:bodyPr/>
        <a:lstStyle/>
        <a:p>
          <a:endParaRPr lang="en-US"/>
        </a:p>
      </dgm:t>
    </dgm:pt>
    <dgm:pt modelId="{32A97B06-32B1-4020-88E4-72A3CCFF98CE}">
      <dgm:prSet/>
      <dgm:spPr/>
      <dgm:t>
        <a:bodyPr/>
        <a:lstStyle/>
        <a:p>
          <a:r>
            <a:rPr lang="el-GR" dirty="0">
              <a:solidFill>
                <a:schemeClr val="tx1"/>
              </a:solidFill>
              <a:latin typeface="Trebuchet MS" panose="020B0603020202020204" pitchFamily="34" charset="0"/>
            </a:rPr>
            <a:t>4. Όταν ο ασθενής πρόκειται να υποβληθεί σε επέμβαση όπου εμπλέκεται ξένο σώμα (προθέσεις, βηματοδότες </a:t>
          </a:r>
          <a:r>
            <a:rPr lang="el-GR" dirty="0" err="1">
              <a:solidFill>
                <a:schemeClr val="tx1"/>
              </a:solidFill>
              <a:latin typeface="Trebuchet MS" panose="020B0603020202020204" pitchFamily="34" charset="0"/>
            </a:rPr>
            <a:t>κ.λ.π</a:t>
          </a:r>
          <a:r>
            <a:rPr lang="el-GR" dirty="0">
              <a:solidFill>
                <a:schemeClr val="tx1"/>
              </a:solidFill>
              <a:latin typeface="Trebuchet MS" panose="020B0603020202020204" pitchFamily="34" charset="0"/>
            </a:rPr>
            <a:t>.) </a:t>
          </a:r>
          <a:endParaRPr lang="en-US" dirty="0">
            <a:solidFill>
              <a:schemeClr val="tx1"/>
            </a:solidFill>
            <a:latin typeface="Trebuchet MS" panose="020B0603020202020204" pitchFamily="34" charset="0"/>
          </a:endParaRPr>
        </a:p>
      </dgm:t>
    </dgm:pt>
    <dgm:pt modelId="{4A2A8714-089F-4956-B00A-207112A55DFF}" type="parTrans" cxnId="{8CE7901B-EDEA-4E3B-B294-3D784BE35047}">
      <dgm:prSet/>
      <dgm:spPr/>
      <dgm:t>
        <a:bodyPr/>
        <a:lstStyle/>
        <a:p>
          <a:endParaRPr lang="en-US"/>
        </a:p>
      </dgm:t>
    </dgm:pt>
    <dgm:pt modelId="{DF8140CA-898D-43C6-BA39-139C6E09ED3C}" type="sibTrans" cxnId="{8CE7901B-EDEA-4E3B-B294-3D784BE35047}">
      <dgm:prSet/>
      <dgm:spPr/>
      <dgm:t>
        <a:bodyPr/>
        <a:lstStyle/>
        <a:p>
          <a:endParaRPr lang="en-US"/>
        </a:p>
      </dgm:t>
    </dgm:pt>
    <dgm:pt modelId="{E47C6917-A023-427E-83BD-3765CE019AB9}">
      <dgm:prSet/>
      <dgm:spPr/>
      <dgm:t>
        <a:bodyPr/>
        <a:lstStyle/>
        <a:p>
          <a:r>
            <a:rPr lang="el-GR" dirty="0">
              <a:solidFill>
                <a:schemeClr val="tx1"/>
              </a:solidFill>
              <a:latin typeface="Trebuchet MS" panose="020B0603020202020204" pitchFamily="34" charset="0"/>
            </a:rPr>
            <a:t>5. Όταν ο ασθενής πρόκειται να υποβληθεί σε ουρολογική επέμβαση ή χειρισμό</a:t>
          </a:r>
          <a:endParaRPr lang="en-US" dirty="0">
            <a:solidFill>
              <a:schemeClr val="tx1"/>
            </a:solidFill>
            <a:latin typeface="Trebuchet MS" panose="020B0603020202020204" pitchFamily="34" charset="0"/>
          </a:endParaRPr>
        </a:p>
      </dgm:t>
    </dgm:pt>
    <dgm:pt modelId="{00189BF7-ADDF-413B-B515-438263E66C26}" type="parTrans" cxnId="{90E03BE5-1545-4F6B-B683-28DB3BA5291E}">
      <dgm:prSet/>
      <dgm:spPr/>
      <dgm:t>
        <a:bodyPr/>
        <a:lstStyle/>
        <a:p>
          <a:endParaRPr lang="en-US"/>
        </a:p>
      </dgm:t>
    </dgm:pt>
    <dgm:pt modelId="{EE691700-8038-45E0-9904-33B32112B1C5}" type="sibTrans" cxnId="{90E03BE5-1545-4F6B-B683-28DB3BA5291E}">
      <dgm:prSet/>
      <dgm:spPr/>
      <dgm:t>
        <a:bodyPr/>
        <a:lstStyle/>
        <a:p>
          <a:endParaRPr lang="en-US"/>
        </a:p>
      </dgm:t>
    </dgm:pt>
    <dgm:pt modelId="{1E779252-D930-4DD4-A98B-AEC4CD7EB8F7}" type="pres">
      <dgm:prSet presAssocID="{A6121C09-D1AC-4BE7-B931-2EB6131AADFA}" presName="linear" presStyleCnt="0">
        <dgm:presLayoutVars>
          <dgm:animLvl val="lvl"/>
          <dgm:resizeHandles val="exact"/>
        </dgm:presLayoutVars>
      </dgm:prSet>
      <dgm:spPr/>
    </dgm:pt>
    <dgm:pt modelId="{45554466-9AB0-4DEE-BCD9-20D790FD76F9}" type="pres">
      <dgm:prSet presAssocID="{0B70D94E-206B-4434-AA2C-CE5936D9DEB5}" presName="parentText" presStyleLbl="node1" presStyleIdx="0" presStyleCnt="5">
        <dgm:presLayoutVars>
          <dgm:chMax val="0"/>
          <dgm:bulletEnabled val="1"/>
        </dgm:presLayoutVars>
      </dgm:prSet>
      <dgm:spPr/>
    </dgm:pt>
    <dgm:pt modelId="{B6E2F44B-C000-42C8-9758-7BA487A1743A}" type="pres">
      <dgm:prSet presAssocID="{61EB3874-F44E-43EC-9513-141C4AF2F793}" presName="spacer" presStyleCnt="0"/>
      <dgm:spPr/>
    </dgm:pt>
    <dgm:pt modelId="{4FBA0C79-D260-40F0-89A2-2183C4BFAC49}" type="pres">
      <dgm:prSet presAssocID="{1A62FE45-D472-4649-80DF-80A60924AF22}" presName="parentText" presStyleLbl="node1" presStyleIdx="1" presStyleCnt="5">
        <dgm:presLayoutVars>
          <dgm:chMax val="0"/>
          <dgm:bulletEnabled val="1"/>
        </dgm:presLayoutVars>
      </dgm:prSet>
      <dgm:spPr/>
    </dgm:pt>
    <dgm:pt modelId="{16096B18-87B4-4F6A-9AC5-369668C63150}" type="pres">
      <dgm:prSet presAssocID="{E6E5888F-3994-4E14-A232-24C9EC758A47}" presName="spacer" presStyleCnt="0"/>
      <dgm:spPr/>
    </dgm:pt>
    <dgm:pt modelId="{E61C8BB7-6155-4365-98ED-E8687FC56407}" type="pres">
      <dgm:prSet presAssocID="{00121712-6CE4-44CB-8F52-8E686BAFE9BB}" presName="parentText" presStyleLbl="node1" presStyleIdx="2" presStyleCnt="5">
        <dgm:presLayoutVars>
          <dgm:chMax val="0"/>
          <dgm:bulletEnabled val="1"/>
        </dgm:presLayoutVars>
      </dgm:prSet>
      <dgm:spPr/>
    </dgm:pt>
    <dgm:pt modelId="{2F8B7B38-644B-43A8-BEF5-4779837C2BB9}" type="pres">
      <dgm:prSet presAssocID="{E70957E6-7C05-4E37-B607-4C9D908B4387}" presName="spacer" presStyleCnt="0"/>
      <dgm:spPr/>
    </dgm:pt>
    <dgm:pt modelId="{40BA3614-D34F-4E81-8064-81459CE609EF}" type="pres">
      <dgm:prSet presAssocID="{32A97B06-32B1-4020-88E4-72A3CCFF98CE}" presName="parentText" presStyleLbl="node1" presStyleIdx="3" presStyleCnt="5">
        <dgm:presLayoutVars>
          <dgm:chMax val="0"/>
          <dgm:bulletEnabled val="1"/>
        </dgm:presLayoutVars>
      </dgm:prSet>
      <dgm:spPr/>
    </dgm:pt>
    <dgm:pt modelId="{1671754B-C35B-45DA-ACF1-937C4CFE7FCD}" type="pres">
      <dgm:prSet presAssocID="{DF8140CA-898D-43C6-BA39-139C6E09ED3C}" presName="spacer" presStyleCnt="0"/>
      <dgm:spPr/>
    </dgm:pt>
    <dgm:pt modelId="{D1440081-E172-456F-8FE2-B8596D403AC3}" type="pres">
      <dgm:prSet presAssocID="{E47C6917-A023-427E-83BD-3765CE019AB9}" presName="parentText" presStyleLbl="node1" presStyleIdx="4" presStyleCnt="5">
        <dgm:presLayoutVars>
          <dgm:chMax val="0"/>
          <dgm:bulletEnabled val="1"/>
        </dgm:presLayoutVars>
      </dgm:prSet>
      <dgm:spPr/>
    </dgm:pt>
  </dgm:ptLst>
  <dgm:cxnLst>
    <dgm:cxn modelId="{8CE7901B-EDEA-4E3B-B294-3D784BE35047}" srcId="{A6121C09-D1AC-4BE7-B931-2EB6131AADFA}" destId="{32A97B06-32B1-4020-88E4-72A3CCFF98CE}" srcOrd="3" destOrd="0" parTransId="{4A2A8714-089F-4956-B00A-207112A55DFF}" sibTransId="{DF8140CA-898D-43C6-BA39-139C6E09ED3C}"/>
    <dgm:cxn modelId="{E3265134-9B11-4BEE-A8FC-7B9F015F0E55}" type="presOf" srcId="{1A62FE45-D472-4649-80DF-80A60924AF22}" destId="{4FBA0C79-D260-40F0-89A2-2183C4BFAC49}" srcOrd="0" destOrd="0" presId="urn:microsoft.com/office/officeart/2005/8/layout/vList2"/>
    <dgm:cxn modelId="{7186A036-A275-424A-9D6F-D83279EF65CF}" srcId="{A6121C09-D1AC-4BE7-B931-2EB6131AADFA}" destId="{00121712-6CE4-44CB-8F52-8E686BAFE9BB}" srcOrd="2" destOrd="0" parTransId="{CB1D1FD3-7158-490C-9306-FBC682925C48}" sibTransId="{E70957E6-7C05-4E37-B607-4C9D908B4387}"/>
    <dgm:cxn modelId="{4D5E423E-3F34-4A12-B2AB-3B49B40F24A5}" type="presOf" srcId="{A6121C09-D1AC-4BE7-B931-2EB6131AADFA}" destId="{1E779252-D930-4DD4-A98B-AEC4CD7EB8F7}" srcOrd="0" destOrd="0" presId="urn:microsoft.com/office/officeart/2005/8/layout/vList2"/>
    <dgm:cxn modelId="{C3512D4A-9603-4A63-A8C7-D154D14CFD10}" srcId="{A6121C09-D1AC-4BE7-B931-2EB6131AADFA}" destId="{0B70D94E-206B-4434-AA2C-CE5936D9DEB5}" srcOrd="0" destOrd="0" parTransId="{DE89EDD2-4B97-4DF5-A0FE-8F3E87BE5019}" sibTransId="{61EB3874-F44E-43EC-9513-141C4AF2F793}"/>
    <dgm:cxn modelId="{1F55F1A4-BA04-44E6-B427-BDDE74E3A52B}" type="presOf" srcId="{00121712-6CE4-44CB-8F52-8E686BAFE9BB}" destId="{E61C8BB7-6155-4365-98ED-E8687FC56407}" srcOrd="0" destOrd="0" presId="urn:microsoft.com/office/officeart/2005/8/layout/vList2"/>
    <dgm:cxn modelId="{D4FD74B2-8B95-4249-8727-D4DD3AC072C6}" type="presOf" srcId="{E47C6917-A023-427E-83BD-3765CE019AB9}" destId="{D1440081-E172-456F-8FE2-B8596D403AC3}" srcOrd="0" destOrd="0" presId="urn:microsoft.com/office/officeart/2005/8/layout/vList2"/>
    <dgm:cxn modelId="{2FCA1BDB-A46D-4E43-A404-89B08EFEBD64}" srcId="{A6121C09-D1AC-4BE7-B931-2EB6131AADFA}" destId="{1A62FE45-D472-4649-80DF-80A60924AF22}" srcOrd="1" destOrd="0" parTransId="{B4CF6B3C-8180-4C90-80E9-D79E1B9CCC96}" sibTransId="{E6E5888F-3994-4E14-A232-24C9EC758A47}"/>
    <dgm:cxn modelId="{AEE0CFDC-3E44-4AAD-8B7A-61ED9B1A8D2B}" type="presOf" srcId="{0B70D94E-206B-4434-AA2C-CE5936D9DEB5}" destId="{45554466-9AB0-4DEE-BCD9-20D790FD76F9}" srcOrd="0" destOrd="0" presId="urn:microsoft.com/office/officeart/2005/8/layout/vList2"/>
    <dgm:cxn modelId="{3C136EE1-C5BC-4BA1-9907-8063C84E875F}" type="presOf" srcId="{32A97B06-32B1-4020-88E4-72A3CCFF98CE}" destId="{40BA3614-D34F-4E81-8064-81459CE609EF}" srcOrd="0" destOrd="0" presId="urn:microsoft.com/office/officeart/2005/8/layout/vList2"/>
    <dgm:cxn modelId="{90E03BE5-1545-4F6B-B683-28DB3BA5291E}" srcId="{A6121C09-D1AC-4BE7-B931-2EB6131AADFA}" destId="{E47C6917-A023-427E-83BD-3765CE019AB9}" srcOrd="4" destOrd="0" parTransId="{00189BF7-ADDF-413B-B515-438263E66C26}" sibTransId="{EE691700-8038-45E0-9904-33B32112B1C5}"/>
    <dgm:cxn modelId="{2485270C-252F-4CCC-B814-EBF9BC7648BC}" type="presParOf" srcId="{1E779252-D930-4DD4-A98B-AEC4CD7EB8F7}" destId="{45554466-9AB0-4DEE-BCD9-20D790FD76F9}" srcOrd="0" destOrd="0" presId="urn:microsoft.com/office/officeart/2005/8/layout/vList2"/>
    <dgm:cxn modelId="{FD14F43E-3600-4C26-A0C6-2F7702D5B495}" type="presParOf" srcId="{1E779252-D930-4DD4-A98B-AEC4CD7EB8F7}" destId="{B6E2F44B-C000-42C8-9758-7BA487A1743A}" srcOrd="1" destOrd="0" presId="urn:microsoft.com/office/officeart/2005/8/layout/vList2"/>
    <dgm:cxn modelId="{25FB163E-BBB6-4574-9EAB-9A4DB3906322}" type="presParOf" srcId="{1E779252-D930-4DD4-A98B-AEC4CD7EB8F7}" destId="{4FBA0C79-D260-40F0-89A2-2183C4BFAC49}" srcOrd="2" destOrd="0" presId="urn:microsoft.com/office/officeart/2005/8/layout/vList2"/>
    <dgm:cxn modelId="{A26C3F55-2A49-4E3C-8343-97454E2415DD}" type="presParOf" srcId="{1E779252-D930-4DD4-A98B-AEC4CD7EB8F7}" destId="{16096B18-87B4-4F6A-9AC5-369668C63150}" srcOrd="3" destOrd="0" presId="urn:microsoft.com/office/officeart/2005/8/layout/vList2"/>
    <dgm:cxn modelId="{9EA89780-85D5-4BDD-A66F-1A69CB846952}" type="presParOf" srcId="{1E779252-D930-4DD4-A98B-AEC4CD7EB8F7}" destId="{E61C8BB7-6155-4365-98ED-E8687FC56407}" srcOrd="4" destOrd="0" presId="urn:microsoft.com/office/officeart/2005/8/layout/vList2"/>
    <dgm:cxn modelId="{E624DED3-30BD-44BF-822D-CAC8EFF03ACC}" type="presParOf" srcId="{1E779252-D930-4DD4-A98B-AEC4CD7EB8F7}" destId="{2F8B7B38-644B-43A8-BEF5-4779837C2BB9}" srcOrd="5" destOrd="0" presId="urn:microsoft.com/office/officeart/2005/8/layout/vList2"/>
    <dgm:cxn modelId="{B5687F5B-5F3A-493B-A2C7-4AA3FF9DCBC8}" type="presParOf" srcId="{1E779252-D930-4DD4-A98B-AEC4CD7EB8F7}" destId="{40BA3614-D34F-4E81-8064-81459CE609EF}" srcOrd="6" destOrd="0" presId="urn:microsoft.com/office/officeart/2005/8/layout/vList2"/>
    <dgm:cxn modelId="{39887EDA-3A11-4577-ABB7-6C452A6D02D0}" type="presParOf" srcId="{1E779252-D930-4DD4-A98B-AEC4CD7EB8F7}" destId="{1671754B-C35B-45DA-ACF1-937C4CFE7FCD}" srcOrd="7" destOrd="0" presId="urn:microsoft.com/office/officeart/2005/8/layout/vList2"/>
    <dgm:cxn modelId="{732A2FB0-FEC5-460B-8CE3-0F308DADEE36}" type="presParOf" srcId="{1E779252-D930-4DD4-A98B-AEC4CD7EB8F7}" destId="{D1440081-E172-456F-8FE2-B8596D403AC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641DCFB-1491-4B43-836C-D75E052444D8}"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8437C608-BEC1-4A95-B580-3D81BB4D3865}">
      <dgm:prSet/>
      <dgm:spPr/>
      <dgm:t>
        <a:bodyPr/>
        <a:lstStyle/>
        <a:p>
          <a:r>
            <a:rPr lang="el-GR" dirty="0" err="1">
              <a:solidFill>
                <a:schemeClr val="tx1"/>
              </a:solidFill>
              <a:latin typeface="Trebuchet MS" panose="020B0603020202020204" pitchFamily="34" charset="0"/>
            </a:rPr>
            <a:t>Εντεροβακτηριακά</a:t>
          </a:r>
          <a:r>
            <a:rPr lang="el-GR" dirty="0">
              <a:solidFill>
                <a:schemeClr val="tx1"/>
              </a:solidFill>
              <a:latin typeface="Trebuchet MS" panose="020B0603020202020204" pitchFamily="34" charset="0"/>
            </a:rPr>
            <a:t> και </a:t>
          </a:r>
          <a:r>
            <a:rPr lang="en-US" i="1" dirty="0">
              <a:solidFill>
                <a:schemeClr val="tx1"/>
              </a:solidFill>
              <a:latin typeface="Trebuchet MS" panose="020B0603020202020204" pitchFamily="34" charset="0"/>
            </a:rPr>
            <a:t>Pseudomonas aeruginosa</a:t>
          </a:r>
        </a:p>
      </dgm:t>
    </dgm:pt>
    <dgm:pt modelId="{435FD7E9-4803-43BB-B561-ADDBB02F8F59}" type="parTrans" cxnId="{5968EAA2-018C-4253-93B2-CD442A330E5A}">
      <dgm:prSet/>
      <dgm:spPr/>
      <dgm:t>
        <a:bodyPr/>
        <a:lstStyle/>
        <a:p>
          <a:endParaRPr lang="en-US"/>
        </a:p>
      </dgm:t>
    </dgm:pt>
    <dgm:pt modelId="{950A298A-FC80-4D59-AF66-19D63959C60E}" type="sibTrans" cxnId="{5968EAA2-018C-4253-93B2-CD442A330E5A}">
      <dgm:prSet/>
      <dgm:spPr/>
      <dgm:t>
        <a:bodyPr/>
        <a:lstStyle/>
        <a:p>
          <a:endParaRPr lang="en-US"/>
        </a:p>
      </dgm:t>
    </dgm:pt>
    <dgm:pt modelId="{9B3606C3-4263-4142-924F-FF584A11D5A3}">
      <dgm:prSet/>
      <dgm:spPr/>
      <dgm:t>
        <a:bodyPr/>
        <a:lstStyle/>
        <a:p>
          <a:r>
            <a:rPr lang="en-US" dirty="0">
              <a:solidFill>
                <a:schemeClr val="tx1"/>
              </a:solidFill>
              <a:latin typeface="Trebuchet MS" panose="020B0603020202020204" pitchFamily="34" charset="0"/>
            </a:rPr>
            <a:t>Non-ESBL</a:t>
          </a:r>
          <a:r>
            <a:rPr lang="el-GR" dirty="0">
              <a:solidFill>
                <a:schemeClr val="tx1"/>
              </a:solidFill>
              <a:latin typeface="Trebuchet MS" panose="020B0603020202020204" pitchFamily="34" charset="0"/>
            </a:rPr>
            <a:t> </a:t>
          </a:r>
          <a:r>
            <a:rPr lang="en-US" dirty="0">
              <a:solidFill>
                <a:schemeClr val="tx1"/>
              </a:solidFill>
              <a:latin typeface="Trebuchet MS" panose="020B0603020202020204" pitchFamily="34" charset="0"/>
            </a:rPr>
            <a:t>: 3</a:t>
          </a:r>
          <a:r>
            <a:rPr lang="el-GR" dirty="0">
              <a:solidFill>
                <a:schemeClr val="tx1"/>
              </a:solidFill>
              <a:latin typeface="Trebuchet MS" panose="020B0603020202020204" pitchFamily="34" charset="0"/>
            </a:rPr>
            <a:t>ης γενεάς </a:t>
          </a:r>
          <a:r>
            <a:rPr lang="el-GR" dirty="0" err="1">
              <a:solidFill>
                <a:schemeClr val="tx1"/>
              </a:solidFill>
              <a:latin typeface="Trebuchet MS" panose="020B0603020202020204" pitchFamily="34" charset="0"/>
            </a:rPr>
            <a:t>κεφαλοσπορίνες</a:t>
          </a:r>
          <a:r>
            <a:rPr lang="el-GR" dirty="0">
              <a:solidFill>
                <a:schemeClr val="tx1"/>
              </a:solidFill>
              <a:latin typeface="Trebuchet MS" panose="020B0603020202020204" pitchFamily="34" charset="0"/>
            </a:rPr>
            <a:t> </a:t>
          </a:r>
          <a:endParaRPr lang="en-US" dirty="0">
            <a:solidFill>
              <a:schemeClr val="tx1"/>
            </a:solidFill>
            <a:latin typeface="Trebuchet MS" panose="020B0603020202020204" pitchFamily="34" charset="0"/>
          </a:endParaRPr>
        </a:p>
      </dgm:t>
    </dgm:pt>
    <dgm:pt modelId="{DEFD1FAF-FB92-4842-A9A3-87042B779137}" type="parTrans" cxnId="{A1E1C1CB-82AD-4557-8C68-AD60A9084833}">
      <dgm:prSet/>
      <dgm:spPr/>
      <dgm:t>
        <a:bodyPr/>
        <a:lstStyle/>
        <a:p>
          <a:endParaRPr lang="en-US"/>
        </a:p>
      </dgm:t>
    </dgm:pt>
    <dgm:pt modelId="{63ECE0C7-7E5A-4BD6-B6B5-852E640B39A3}" type="sibTrans" cxnId="{A1E1C1CB-82AD-4557-8C68-AD60A9084833}">
      <dgm:prSet/>
      <dgm:spPr/>
      <dgm:t>
        <a:bodyPr/>
        <a:lstStyle/>
        <a:p>
          <a:endParaRPr lang="en-US"/>
        </a:p>
      </dgm:t>
    </dgm:pt>
    <dgm:pt modelId="{1CD77438-26D2-43A3-99BD-003B1891DFA6}">
      <dgm:prSet custT="1"/>
      <dgm:spPr/>
      <dgm:t>
        <a:bodyPr/>
        <a:lstStyle/>
        <a:p>
          <a:r>
            <a:rPr lang="en-US" sz="2000" dirty="0">
              <a:latin typeface="Trebuchet MS" panose="020B0603020202020204" pitchFamily="34" charset="0"/>
            </a:rPr>
            <a:t>ceftazidime 1g IV </a:t>
          </a:r>
          <a:r>
            <a:rPr lang="el-GR" sz="2000" dirty="0">
              <a:latin typeface="Trebuchet MS" panose="020B0603020202020204" pitchFamily="34" charset="0"/>
            </a:rPr>
            <a:t>κάθε 8 ώρες + </a:t>
          </a:r>
          <a:r>
            <a:rPr lang="en-US" sz="2000" dirty="0">
              <a:latin typeface="Trebuchet MS" panose="020B0603020202020204" pitchFamily="34" charset="0"/>
            </a:rPr>
            <a:t>AMG (Gentamicin </a:t>
          </a:r>
          <a:r>
            <a:rPr lang="el-GR" sz="2000" dirty="0">
              <a:latin typeface="Trebuchet MS" panose="020B0603020202020204" pitchFamily="34" charset="0"/>
            </a:rPr>
            <a:t>ή </a:t>
          </a:r>
          <a:r>
            <a:rPr lang="en-US" sz="2000" dirty="0">
              <a:latin typeface="Trebuchet MS" panose="020B0603020202020204" pitchFamily="34" charset="0"/>
            </a:rPr>
            <a:t>tobramycin 3-5mg/kg /</a:t>
          </a:r>
          <a:r>
            <a:rPr lang="el-GR" sz="2000" dirty="0" err="1">
              <a:latin typeface="Trebuchet MS" panose="020B0603020202020204" pitchFamily="34" charset="0"/>
            </a:rPr>
            <a:t>ημ</a:t>
          </a:r>
          <a:r>
            <a:rPr lang="el-GR" sz="2000" dirty="0">
              <a:latin typeface="Trebuchet MS" panose="020B0603020202020204" pitchFamily="34" charset="0"/>
            </a:rPr>
            <a:t>) </a:t>
          </a:r>
          <a:endParaRPr lang="en-US" sz="2000" dirty="0">
            <a:latin typeface="Trebuchet MS" panose="020B0603020202020204" pitchFamily="34" charset="0"/>
          </a:endParaRPr>
        </a:p>
      </dgm:t>
    </dgm:pt>
    <dgm:pt modelId="{7EEE11B4-3426-48A3-8575-7ECBE79946BC}" type="parTrans" cxnId="{183FCCFD-7D46-4890-8C19-2EAFDCFE0561}">
      <dgm:prSet/>
      <dgm:spPr/>
      <dgm:t>
        <a:bodyPr/>
        <a:lstStyle/>
        <a:p>
          <a:endParaRPr lang="en-US"/>
        </a:p>
      </dgm:t>
    </dgm:pt>
    <dgm:pt modelId="{F5D1BA06-6885-4137-A5D8-80255055630E}" type="sibTrans" cxnId="{183FCCFD-7D46-4890-8C19-2EAFDCFE0561}">
      <dgm:prSet/>
      <dgm:spPr/>
      <dgm:t>
        <a:bodyPr/>
        <a:lstStyle/>
        <a:p>
          <a:endParaRPr lang="en-US"/>
        </a:p>
      </dgm:t>
    </dgm:pt>
    <dgm:pt modelId="{DFA47931-B7C9-4C93-9BC5-C8F798192422}">
      <dgm:prSet/>
      <dgm:spPr/>
      <dgm:t>
        <a:bodyPr/>
        <a:lstStyle/>
        <a:p>
          <a:r>
            <a:rPr lang="en-US" dirty="0">
              <a:solidFill>
                <a:schemeClr val="tx1"/>
              </a:solidFill>
              <a:latin typeface="Trebuchet MS" panose="020B0603020202020204" pitchFamily="34" charset="0"/>
            </a:rPr>
            <a:t>ESBL</a:t>
          </a:r>
          <a:r>
            <a:rPr lang="el-GR" dirty="0">
              <a:solidFill>
                <a:schemeClr val="tx1"/>
              </a:solidFill>
              <a:latin typeface="Trebuchet MS" panose="020B0603020202020204" pitchFamily="34" charset="0"/>
            </a:rPr>
            <a:t> :</a:t>
          </a:r>
          <a:endParaRPr lang="en-US" dirty="0">
            <a:solidFill>
              <a:schemeClr val="tx1"/>
            </a:solidFill>
            <a:latin typeface="Trebuchet MS" panose="020B0603020202020204" pitchFamily="34" charset="0"/>
          </a:endParaRPr>
        </a:p>
      </dgm:t>
    </dgm:pt>
    <dgm:pt modelId="{7CF18727-A556-45B1-8CC1-D0A1D9441515}" type="parTrans" cxnId="{513842B8-1353-4E5A-9A53-34ABEE63EA80}">
      <dgm:prSet/>
      <dgm:spPr/>
      <dgm:t>
        <a:bodyPr/>
        <a:lstStyle/>
        <a:p>
          <a:endParaRPr lang="en-US"/>
        </a:p>
      </dgm:t>
    </dgm:pt>
    <dgm:pt modelId="{7D5ACDAB-BE0F-41A9-A2CF-251276221024}" type="sibTrans" cxnId="{513842B8-1353-4E5A-9A53-34ABEE63EA80}">
      <dgm:prSet/>
      <dgm:spPr/>
      <dgm:t>
        <a:bodyPr/>
        <a:lstStyle/>
        <a:p>
          <a:endParaRPr lang="en-US"/>
        </a:p>
      </dgm:t>
    </dgm:pt>
    <dgm:pt modelId="{74A50AA5-A609-49CB-8A53-BE901872C3BA}">
      <dgm:prSet/>
      <dgm:spPr/>
      <dgm:t>
        <a:bodyPr/>
        <a:lstStyle/>
        <a:p>
          <a:r>
            <a:rPr lang="en-US" dirty="0">
              <a:solidFill>
                <a:schemeClr val="tx1"/>
              </a:solidFill>
              <a:latin typeface="Trebuchet MS" panose="020B0603020202020204" pitchFamily="34" charset="0"/>
            </a:rPr>
            <a:t>Piperacillin/tazobactam + AMG (Pip/</a:t>
          </a:r>
          <a:r>
            <a:rPr lang="en-US" dirty="0" err="1">
              <a:solidFill>
                <a:schemeClr val="tx1"/>
              </a:solidFill>
              <a:latin typeface="Trebuchet MS" panose="020B0603020202020204" pitchFamily="34" charset="0"/>
            </a:rPr>
            <a:t>Tazo</a:t>
          </a:r>
          <a:r>
            <a:rPr lang="en-US" dirty="0">
              <a:solidFill>
                <a:schemeClr val="tx1"/>
              </a:solidFill>
              <a:latin typeface="Trebuchet MS" panose="020B0603020202020204" pitchFamily="34" charset="0"/>
            </a:rPr>
            <a:t> </a:t>
          </a:r>
          <a:r>
            <a:rPr lang="el-GR" dirty="0">
              <a:solidFill>
                <a:schemeClr val="tx1"/>
              </a:solidFill>
              <a:latin typeface="Trebuchet MS" panose="020B0603020202020204" pitchFamily="34" charset="0"/>
            </a:rPr>
            <a:t>αν </a:t>
          </a:r>
          <a:r>
            <a:rPr lang="en-US" dirty="0">
              <a:solidFill>
                <a:schemeClr val="tx1"/>
              </a:solidFill>
              <a:latin typeface="Trebuchet MS" panose="020B0603020202020204" pitchFamily="34" charset="0"/>
            </a:rPr>
            <a:t>MIC≤16) </a:t>
          </a:r>
        </a:p>
      </dgm:t>
    </dgm:pt>
    <dgm:pt modelId="{1C8295D5-0E99-41C6-A4B0-77A153FB7005}" type="parTrans" cxnId="{3FD271E0-2FC0-41C0-B1A0-82C729BEAE7F}">
      <dgm:prSet/>
      <dgm:spPr/>
      <dgm:t>
        <a:bodyPr/>
        <a:lstStyle/>
        <a:p>
          <a:endParaRPr lang="en-US"/>
        </a:p>
      </dgm:t>
    </dgm:pt>
    <dgm:pt modelId="{F669CE05-4D71-4B36-A6C7-E3A3A1AC4E39}" type="sibTrans" cxnId="{3FD271E0-2FC0-41C0-B1A0-82C729BEAE7F}">
      <dgm:prSet/>
      <dgm:spPr/>
      <dgm:t>
        <a:bodyPr/>
        <a:lstStyle/>
        <a:p>
          <a:endParaRPr lang="en-US"/>
        </a:p>
      </dgm:t>
    </dgm:pt>
    <dgm:pt modelId="{0C180454-4465-4B40-80F2-84493D20AE2C}">
      <dgm:prSet/>
      <dgm:spPr/>
      <dgm:t>
        <a:bodyPr/>
        <a:lstStyle/>
        <a:p>
          <a:r>
            <a:rPr lang="en-US" dirty="0" err="1">
              <a:solidFill>
                <a:schemeClr val="tx1"/>
              </a:solidFill>
              <a:latin typeface="Trebuchet MS" panose="020B0603020202020204" pitchFamily="34" charset="0"/>
            </a:rPr>
            <a:t>Ceftolozane</a:t>
          </a:r>
          <a:r>
            <a:rPr lang="en-US" dirty="0">
              <a:solidFill>
                <a:schemeClr val="tx1"/>
              </a:solidFill>
              <a:latin typeface="Trebuchet MS" panose="020B0603020202020204" pitchFamily="34" charset="0"/>
            </a:rPr>
            <a:t>/tazobactam + AMG </a:t>
          </a:r>
        </a:p>
      </dgm:t>
    </dgm:pt>
    <dgm:pt modelId="{8E2D4D38-5ABB-478D-A863-CF41D9A80529}" type="parTrans" cxnId="{5B69B635-B6D8-42D9-B68D-C09FEACA4628}">
      <dgm:prSet/>
      <dgm:spPr/>
      <dgm:t>
        <a:bodyPr/>
        <a:lstStyle/>
        <a:p>
          <a:endParaRPr lang="en-US"/>
        </a:p>
      </dgm:t>
    </dgm:pt>
    <dgm:pt modelId="{FD38E40C-DF3F-415B-AFF8-EA2120718747}" type="sibTrans" cxnId="{5B69B635-B6D8-42D9-B68D-C09FEACA4628}">
      <dgm:prSet/>
      <dgm:spPr/>
      <dgm:t>
        <a:bodyPr/>
        <a:lstStyle/>
        <a:p>
          <a:endParaRPr lang="en-US"/>
        </a:p>
      </dgm:t>
    </dgm:pt>
    <dgm:pt modelId="{F9A16BC6-2259-42F1-AE9D-40BC4D46D00D}">
      <dgm:prSet/>
      <dgm:spPr/>
      <dgm:t>
        <a:bodyPr/>
        <a:lstStyle/>
        <a:p>
          <a:r>
            <a:rPr lang="el-GR" dirty="0">
              <a:solidFill>
                <a:schemeClr val="tx1"/>
              </a:solidFill>
              <a:latin typeface="Trebuchet MS" panose="020B0603020202020204" pitchFamily="34" charset="0"/>
            </a:rPr>
            <a:t>Εντερόκοκκος </a:t>
          </a:r>
          <a:r>
            <a:rPr lang="en-US" dirty="0">
              <a:solidFill>
                <a:schemeClr val="tx1"/>
              </a:solidFill>
              <a:latin typeface="Trebuchet MS" panose="020B0603020202020204" pitchFamily="34" charset="0"/>
            </a:rPr>
            <a:t>ampicillin </a:t>
          </a:r>
          <a:r>
            <a:rPr lang="el-GR" dirty="0">
              <a:solidFill>
                <a:schemeClr val="tx1"/>
              </a:solidFill>
              <a:latin typeface="Trebuchet MS" panose="020B0603020202020204" pitchFamily="34" charset="0"/>
            </a:rPr>
            <a:t>ή </a:t>
          </a:r>
          <a:r>
            <a:rPr lang="en-US" dirty="0">
              <a:solidFill>
                <a:schemeClr val="tx1"/>
              </a:solidFill>
              <a:latin typeface="Trebuchet MS" panose="020B0603020202020204" pitchFamily="34" charset="0"/>
            </a:rPr>
            <a:t>vancomycin </a:t>
          </a:r>
        </a:p>
      </dgm:t>
    </dgm:pt>
    <dgm:pt modelId="{CFBED790-F738-41C4-82EB-1443E5CA5F0A}" type="parTrans" cxnId="{72D34E45-4B15-4663-922E-965B11382220}">
      <dgm:prSet/>
      <dgm:spPr/>
      <dgm:t>
        <a:bodyPr/>
        <a:lstStyle/>
        <a:p>
          <a:endParaRPr lang="en-US"/>
        </a:p>
      </dgm:t>
    </dgm:pt>
    <dgm:pt modelId="{385923CA-697C-4258-AA18-46FFF7CA0109}" type="sibTrans" cxnId="{72D34E45-4B15-4663-922E-965B11382220}">
      <dgm:prSet/>
      <dgm:spPr/>
      <dgm:t>
        <a:bodyPr/>
        <a:lstStyle/>
        <a:p>
          <a:endParaRPr lang="en-US"/>
        </a:p>
      </dgm:t>
    </dgm:pt>
    <dgm:pt modelId="{2D4B8033-3244-4F3C-97D2-8555C3653511}">
      <dgm:prSet/>
      <dgm:spPr/>
      <dgm:t>
        <a:bodyPr/>
        <a:lstStyle/>
        <a:p>
          <a:r>
            <a:rPr lang="en-US" dirty="0">
              <a:solidFill>
                <a:schemeClr val="tx1"/>
              </a:solidFill>
              <a:latin typeface="Trebuchet MS" panose="020B0603020202020204" pitchFamily="34" charset="0"/>
            </a:rPr>
            <a:t>VRE → Linezolid </a:t>
          </a:r>
        </a:p>
      </dgm:t>
    </dgm:pt>
    <dgm:pt modelId="{4D65A802-DF31-4D05-9C7F-0FDA9214C7F5}" type="parTrans" cxnId="{CABB0D24-FF11-4065-84BB-ECF1ACF2801A}">
      <dgm:prSet/>
      <dgm:spPr/>
      <dgm:t>
        <a:bodyPr/>
        <a:lstStyle/>
        <a:p>
          <a:endParaRPr lang="en-US"/>
        </a:p>
      </dgm:t>
    </dgm:pt>
    <dgm:pt modelId="{296EE965-F590-48A7-98D8-5550132A0E59}" type="sibTrans" cxnId="{CABB0D24-FF11-4065-84BB-ECF1ACF2801A}">
      <dgm:prSet/>
      <dgm:spPr/>
      <dgm:t>
        <a:bodyPr/>
        <a:lstStyle/>
        <a:p>
          <a:endParaRPr lang="en-US"/>
        </a:p>
      </dgm:t>
    </dgm:pt>
    <dgm:pt modelId="{3CF534F5-322C-4C47-8BB6-E500F6D92C70}">
      <dgm:prSet/>
      <dgm:spPr/>
      <dgm:t>
        <a:bodyPr/>
        <a:lstStyle/>
        <a:p>
          <a:r>
            <a:rPr lang="en-US" dirty="0">
              <a:solidFill>
                <a:schemeClr val="tx1"/>
              </a:solidFill>
              <a:latin typeface="Trebuchet MS" panose="020B0603020202020204" pitchFamily="34" charset="0"/>
            </a:rPr>
            <a:t>Coagulase –</a:t>
          </a:r>
          <a:r>
            <a:rPr lang="el-GR" dirty="0">
              <a:solidFill>
                <a:schemeClr val="tx1"/>
              </a:solidFill>
              <a:latin typeface="Trebuchet MS" panose="020B0603020202020204" pitchFamily="34" charset="0"/>
            </a:rPr>
            <a:t>αρνητικοί σταφυλόκοκκοι </a:t>
          </a:r>
          <a:r>
            <a:rPr lang="en-US" dirty="0">
              <a:solidFill>
                <a:schemeClr val="tx1"/>
              </a:solidFill>
              <a:latin typeface="Trebuchet MS" panose="020B0603020202020204" pitchFamily="34" charset="0"/>
            </a:rPr>
            <a:t>vancomycin (</a:t>
          </a:r>
          <a:r>
            <a:rPr lang="el-GR" dirty="0">
              <a:solidFill>
                <a:schemeClr val="tx1"/>
              </a:solidFill>
              <a:latin typeface="Trebuchet MS" panose="020B0603020202020204" pitchFamily="34" charset="0"/>
            </a:rPr>
            <a:t>ανάλογα με το αντιβιόγραμμα)</a:t>
          </a:r>
          <a:endParaRPr lang="en-US" dirty="0">
            <a:solidFill>
              <a:schemeClr val="tx1"/>
            </a:solidFill>
            <a:latin typeface="Trebuchet MS" panose="020B0603020202020204" pitchFamily="34" charset="0"/>
          </a:endParaRPr>
        </a:p>
      </dgm:t>
    </dgm:pt>
    <dgm:pt modelId="{2F68E196-9A6A-472A-BE02-9F8A2548DE1E}" type="parTrans" cxnId="{941938DB-A011-4C83-A2EC-1E591D3153F5}">
      <dgm:prSet/>
      <dgm:spPr/>
      <dgm:t>
        <a:bodyPr/>
        <a:lstStyle/>
        <a:p>
          <a:endParaRPr lang="en-US"/>
        </a:p>
      </dgm:t>
    </dgm:pt>
    <dgm:pt modelId="{B4A6AC11-DA74-4E7D-8B33-14B1A7E1ABEA}" type="sibTrans" cxnId="{941938DB-A011-4C83-A2EC-1E591D3153F5}">
      <dgm:prSet/>
      <dgm:spPr/>
      <dgm:t>
        <a:bodyPr/>
        <a:lstStyle/>
        <a:p>
          <a:endParaRPr lang="en-US"/>
        </a:p>
      </dgm:t>
    </dgm:pt>
    <dgm:pt modelId="{25515561-6D61-4F64-9343-579323ADBBA3}" type="pres">
      <dgm:prSet presAssocID="{C641DCFB-1491-4B43-836C-D75E052444D8}" presName="linear" presStyleCnt="0">
        <dgm:presLayoutVars>
          <dgm:animLvl val="lvl"/>
          <dgm:resizeHandles val="exact"/>
        </dgm:presLayoutVars>
      </dgm:prSet>
      <dgm:spPr/>
    </dgm:pt>
    <dgm:pt modelId="{F89AB156-B734-4569-9144-0F262A49C49D}" type="pres">
      <dgm:prSet presAssocID="{8437C608-BEC1-4A95-B580-3D81BB4D3865}" presName="parentText" presStyleLbl="node1" presStyleIdx="0" presStyleCnt="6">
        <dgm:presLayoutVars>
          <dgm:chMax val="0"/>
          <dgm:bulletEnabled val="1"/>
        </dgm:presLayoutVars>
      </dgm:prSet>
      <dgm:spPr/>
    </dgm:pt>
    <dgm:pt modelId="{EA847102-FF4C-4540-907C-29EFB784C59E}" type="pres">
      <dgm:prSet presAssocID="{950A298A-FC80-4D59-AF66-19D63959C60E}" presName="spacer" presStyleCnt="0"/>
      <dgm:spPr/>
    </dgm:pt>
    <dgm:pt modelId="{2E122072-86A6-4BCB-8471-055754D9990B}" type="pres">
      <dgm:prSet presAssocID="{9B3606C3-4263-4142-924F-FF584A11D5A3}" presName="parentText" presStyleLbl="node1" presStyleIdx="1" presStyleCnt="6">
        <dgm:presLayoutVars>
          <dgm:chMax val="0"/>
          <dgm:bulletEnabled val="1"/>
        </dgm:presLayoutVars>
      </dgm:prSet>
      <dgm:spPr/>
    </dgm:pt>
    <dgm:pt modelId="{79C1DCDB-AB5B-4952-B654-70372D1DF0F3}" type="pres">
      <dgm:prSet presAssocID="{9B3606C3-4263-4142-924F-FF584A11D5A3}" presName="childText" presStyleLbl="revTx" presStyleIdx="0" presStyleCnt="2">
        <dgm:presLayoutVars>
          <dgm:bulletEnabled val="1"/>
        </dgm:presLayoutVars>
      </dgm:prSet>
      <dgm:spPr/>
    </dgm:pt>
    <dgm:pt modelId="{8B4D2DB5-F674-468E-B613-837F9887EE64}" type="pres">
      <dgm:prSet presAssocID="{DFA47931-B7C9-4C93-9BC5-C8F798192422}" presName="parentText" presStyleLbl="node1" presStyleIdx="2" presStyleCnt="6">
        <dgm:presLayoutVars>
          <dgm:chMax val="0"/>
          <dgm:bulletEnabled val="1"/>
        </dgm:presLayoutVars>
      </dgm:prSet>
      <dgm:spPr/>
    </dgm:pt>
    <dgm:pt modelId="{0812131A-6877-4A5E-A252-C642F7B9CCCC}" type="pres">
      <dgm:prSet presAssocID="{DFA47931-B7C9-4C93-9BC5-C8F798192422}" presName="childText" presStyleLbl="revTx" presStyleIdx="1" presStyleCnt="2">
        <dgm:presLayoutVars>
          <dgm:bulletEnabled val="1"/>
        </dgm:presLayoutVars>
      </dgm:prSet>
      <dgm:spPr/>
    </dgm:pt>
    <dgm:pt modelId="{9781908A-210A-4393-B4D8-AEC0DF578101}" type="pres">
      <dgm:prSet presAssocID="{F9A16BC6-2259-42F1-AE9D-40BC4D46D00D}" presName="parentText" presStyleLbl="node1" presStyleIdx="3" presStyleCnt="6">
        <dgm:presLayoutVars>
          <dgm:chMax val="0"/>
          <dgm:bulletEnabled val="1"/>
        </dgm:presLayoutVars>
      </dgm:prSet>
      <dgm:spPr/>
    </dgm:pt>
    <dgm:pt modelId="{F5E61D03-8167-4398-A468-EB966A4FE650}" type="pres">
      <dgm:prSet presAssocID="{385923CA-697C-4258-AA18-46FFF7CA0109}" presName="spacer" presStyleCnt="0"/>
      <dgm:spPr/>
    </dgm:pt>
    <dgm:pt modelId="{866523B9-CA5D-480D-B6ED-E2B09A40DB91}" type="pres">
      <dgm:prSet presAssocID="{2D4B8033-3244-4F3C-97D2-8555C3653511}" presName="parentText" presStyleLbl="node1" presStyleIdx="4" presStyleCnt="6">
        <dgm:presLayoutVars>
          <dgm:chMax val="0"/>
          <dgm:bulletEnabled val="1"/>
        </dgm:presLayoutVars>
      </dgm:prSet>
      <dgm:spPr/>
    </dgm:pt>
    <dgm:pt modelId="{702D4323-9583-45FA-9038-1664F484961E}" type="pres">
      <dgm:prSet presAssocID="{296EE965-F590-48A7-98D8-5550132A0E59}" presName="spacer" presStyleCnt="0"/>
      <dgm:spPr/>
    </dgm:pt>
    <dgm:pt modelId="{5797DB2F-D258-4370-A919-0BFFCDAA2C3E}" type="pres">
      <dgm:prSet presAssocID="{3CF534F5-322C-4C47-8BB6-E500F6D92C70}" presName="parentText" presStyleLbl="node1" presStyleIdx="5" presStyleCnt="6">
        <dgm:presLayoutVars>
          <dgm:chMax val="0"/>
          <dgm:bulletEnabled val="1"/>
        </dgm:presLayoutVars>
      </dgm:prSet>
      <dgm:spPr/>
    </dgm:pt>
  </dgm:ptLst>
  <dgm:cxnLst>
    <dgm:cxn modelId="{957A580C-8A77-4DC1-934B-5E34DBE42F52}" type="presOf" srcId="{C641DCFB-1491-4B43-836C-D75E052444D8}" destId="{25515561-6D61-4F64-9343-579323ADBBA3}" srcOrd="0" destOrd="0" presId="urn:microsoft.com/office/officeart/2005/8/layout/vList2"/>
    <dgm:cxn modelId="{7649B61E-3B44-46B8-B863-4741BC53D5AF}" type="presOf" srcId="{74A50AA5-A609-49CB-8A53-BE901872C3BA}" destId="{0812131A-6877-4A5E-A252-C642F7B9CCCC}" srcOrd="0" destOrd="0" presId="urn:microsoft.com/office/officeart/2005/8/layout/vList2"/>
    <dgm:cxn modelId="{CABB0D24-FF11-4065-84BB-ECF1ACF2801A}" srcId="{C641DCFB-1491-4B43-836C-D75E052444D8}" destId="{2D4B8033-3244-4F3C-97D2-8555C3653511}" srcOrd="4" destOrd="0" parTransId="{4D65A802-DF31-4D05-9C7F-0FDA9214C7F5}" sibTransId="{296EE965-F590-48A7-98D8-5550132A0E59}"/>
    <dgm:cxn modelId="{C2FB8A25-3115-4106-A0D9-7BC0C831612E}" type="presOf" srcId="{8437C608-BEC1-4A95-B580-3D81BB4D3865}" destId="{F89AB156-B734-4569-9144-0F262A49C49D}" srcOrd="0" destOrd="0" presId="urn:microsoft.com/office/officeart/2005/8/layout/vList2"/>
    <dgm:cxn modelId="{3ECBA827-28D1-4B17-9509-0A3A61CB0273}" type="presOf" srcId="{1CD77438-26D2-43A3-99BD-003B1891DFA6}" destId="{79C1DCDB-AB5B-4952-B654-70372D1DF0F3}" srcOrd="0" destOrd="0" presId="urn:microsoft.com/office/officeart/2005/8/layout/vList2"/>
    <dgm:cxn modelId="{5B69B635-B6D8-42D9-B68D-C09FEACA4628}" srcId="{DFA47931-B7C9-4C93-9BC5-C8F798192422}" destId="{0C180454-4465-4B40-80F2-84493D20AE2C}" srcOrd="1" destOrd="0" parTransId="{8E2D4D38-5ABB-478D-A863-CF41D9A80529}" sibTransId="{FD38E40C-DF3F-415B-AFF8-EA2120718747}"/>
    <dgm:cxn modelId="{4AFF5960-2238-47E6-9188-3D479AECB4ED}" type="presOf" srcId="{DFA47931-B7C9-4C93-9BC5-C8F798192422}" destId="{8B4D2DB5-F674-468E-B613-837F9887EE64}" srcOrd="0" destOrd="0" presId="urn:microsoft.com/office/officeart/2005/8/layout/vList2"/>
    <dgm:cxn modelId="{72D34E45-4B15-4663-922E-965B11382220}" srcId="{C641DCFB-1491-4B43-836C-D75E052444D8}" destId="{F9A16BC6-2259-42F1-AE9D-40BC4D46D00D}" srcOrd="3" destOrd="0" parTransId="{CFBED790-F738-41C4-82EB-1443E5CA5F0A}" sibTransId="{385923CA-697C-4258-AA18-46FFF7CA0109}"/>
    <dgm:cxn modelId="{09437681-D1F2-4337-9EBF-1815E2313494}" type="presOf" srcId="{0C180454-4465-4B40-80F2-84493D20AE2C}" destId="{0812131A-6877-4A5E-A252-C642F7B9CCCC}" srcOrd="0" destOrd="1" presId="urn:microsoft.com/office/officeart/2005/8/layout/vList2"/>
    <dgm:cxn modelId="{0843B793-247B-421D-B8D3-BBD291D463A7}" type="presOf" srcId="{3CF534F5-322C-4C47-8BB6-E500F6D92C70}" destId="{5797DB2F-D258-4370-A919-0BFFCDAA2C3E}" srcOrd="0" destOrd="0" presId="urn:microsoft.com/office/officeart/2005/8/layout/vList2"/>
    <dgm:cxn modelId="{08621F9F-8AA1-4076-AD49-60C768F0EBE2}" type="presOf" srcId="{F9A16BC6-2259-42F1-AE9D-40BC4D46D00D}" destId="{9781908A-210A-4393-B4D8-AEC0DF578101}" srcOrd="0" destOrd="0" presId="urn:microsoft.com/office/officeart/2005/8/layout/vList2"/>
    <dgm:cxn modelId="{5968EAA2-018C-4253-93B2-CD442A330E5A}" srcId="{C641DCFB-1491-4B43-836C-D75E052444D8}" destId="{8437C608-BEC1-4A95-B580-3D81BB4D3865}" srcOrd="0" destOrd="0" parTransId="{435FD7E9-4803-43BB-B561-ADDBB02F8F59}" sibTransId="{950A298A-FC80-4D59-AF66-19D63959C60E}"/>
    <dgm:cxn modelId="{513842B8-1353-4E5A-9A53-34ABEE63EA80}" srcId="{C641DCFB-1491-4B43-836C-D75E052444D8}" destId="{DFA47931-B7C9-4C93-9BC5-C8F798192422}" srcOrd="2" destOrd="0" parTransId="{7CF18727-A556-45B1-8CC1-D0A1D9441515}" sibTransId="{7D5ACDAB-BE0F-41A9-A2CF-251276221024}"/>
    <dgm:cxn modelId="{A1E1C1CB-82AD-4557-8C68-AD60A9084833}" srcId="{C641DCFB-1491-4B43-836C-D75E052444D8}" destId="{9B3606C3-4263-4142-924F-FF584A11D5A3}" srcOrd="1" destOrd="0" parTransId="{DEFD1FAF-FB92-4842-A9A3-87042B779137}" sibTransId="{63ECE0C7-7E5A-4BD6-B6B5-852E640B39A3}"/>
    <dgm:cxn modelId="{941938DB-A011-4C83-A2EC-1E591D3153F5}" srcId="{C641DCFB-1491-4B43-836C-D75E052444D8}" destId="{3CF534F5-322C-4C47-8BB6-E500F6D92C70}" srcOrd="5" destOrd="0" parTransId="{2F68E196-9A6A-472A-BE02-9F8A2548DE1E}" sibTransId="{B4A6AC11-DA74-4E7D-8B33-14B1A7E1ABEA}"/>
    <dgm:cxn modelId="{3FD271E0-2FC0-41C0-B1A0-82C729BEAE7F}" srcId="{DFA47931-B7C9-4C93-9BC5-C8F798192422}" destId="{74A50AA5-A609-49CB-8A53-BE901872C3BA}" srcOrd="0" destOrd="0" parTransId="{1C8295D5-0E99-41C6-A4B0-77A153FB7005}" sibTransId="{F669CE05-4D71-4B36-A6C7-E3A3A1AC4E39}"/>
    <dgm:cxn modelId="{D9BA10E8-9ACD-4161-9D7F-695AF0BCC8B7}" type="presOf" srcId="{9B3606C3-4263-4142-924F-FF584A11D5A3}" destId="{2E122072-86A6-4BCB-8471-055754D9990B}" srcOrd="0" destOrd="0" presId="urn:microsoft.com/office/officeart/2005/8/layout/vList2"/>
    <dgm:cxn modelId="{9B0C9FF2-CFA6-472E-8E3B-A3D60AC7B23F}" type="presOf" srcId="{2D4B8033-3244-4F3C-97D2-8555C3653511}" destId="{866523B9-CA5D-480D-B6ED-E2B09A40DB91}" srcOrd="0" destOrd="0" presId="urn:microsoft.com/office/officeart/2005/8/layout/vList2"/>
    <dgm:cxn modelId="{183FCCFD-7D46-4890-8C19-2EAFDCFE0561}" srcId="{9B3606C3-4263-4142-924F-FF584A11D5A3}" destId="{1CD77438-26D2-43A3-99BD-003B1891DFA6}" srcOrd="0" destOrd="0" parTransId="{7EEE11B4-3426-48A3-8575-7ECBE79946BC}" sibTransId="{F5D1BA06-6885-4137-A5D8-80255055630E}"/>
    <dgm:cxn modelId="{87C9ED02-ACAC-4745-B3D1-CFA059216BFA}" type="presParOf" srcId="{25515561-6D61-4F64-9343-579323ADBBA3}" destId="{F89AB156-B734-4569-9144-0F262A49C49D}" srcOrd="0" destOrd="0" presId="urn:microsoft.com/office/officeart/2005/8/layout/vList2"/>
    <dgm:cxn modelId="{26EE2A5A-5FC6-4297-AB1F-9D138007F570}" type="presParOf" srcId="{25515561-6D61-4F64-9343-579323ADBBA3}" destId="{EA847102-FF4C-4540-907C-29EFB784C59E}" srcOrd="1" destOrd="0" presId="urn:microsoft.com/office/officeart/2005/8/layout/vList2"/>
    <dgm:cxn modelId="{F3659002-7C02-4AB3-8A48-C119D9088FDC}" type="presParOf" srcId="{25515561-6D61-4F64-9343-579323ADBBA3}" destId="{2E122072-86A6-4BCB-8471-055754D9990B}" srcOrd="2" destOrd="0" presId="urn:microsoft.com/office/officeart/2005/8/layout/vList2"/>
    <dgm:cxn modelId="{581F5423-1E55-4B89-B33D-896625A94AC7}" type="presParOf" srcId="{25515561-6D61-4F64-9343-579323ADBBA3}" destId="{79C1DCDB-AB5B-4952-B654-70372D1DF0F3}" srcOrd="3" destOrd="0" presId="urn:microsoft.com/office/officeart/2005/8/layout/vList2"/>
    <dgm:cxn modelId="{D4C6D522-9D8F-46E6-AABA-46BB676CAA44}" type="presParOf" srcId="{25515561-6D61-4F64-9343-579323ADBBA3}" destId="{8B4D2DB5-F674-468E-B613-837F9887EE64}" srcOrd="4" destOrd="0" presId="urn:microsoft.com/office/officeart/2005/8/layout/vList2"/>
    <dgm:cxn modelId="{EEF404FB-1377-4B75-A6A9-597E44386637}" type="presParOf" srcId="{25515561-6D61-4F64-9343-579323ADBBA3}" destId="{0812131A-6877-4A5E-A252-C642F7B9CCCC}" srcOrd="5" destOrd="0" presId="urn:microsoft.com/office/officeart/2005/8/layout/vList2"/>
    <dgm:cxn modelId="{5EA0B185-1AA5-479E-8D25-A0123A5C5F24}" type="presParOf" srcId="{25515561-6D61-4F64-9343-579323ADBBA3}" destId="{9781908A-210A-4393-B4D8-AEC0DF578101}" srcOrd="6" destOrd="0" presId="urn:microsoft.com/office/officeart/2005/8/layout/vList2"/>
    <dgm:cxn modelId="{34504DBC-9886-4B50-B987-3B5D7F7BEC90}" type="presParOf" srcId="{25515561-6D61-4F64-9343-579323ADBBA3}" destId="{F5E61D03-8167-4398-A468-EB966A4FE650}" srcOrd="7" destOrd="0" presId="urn:microsoft.com/office/officeart/2005/8/layout/vList2"/>
    <dgm:cxn modelId="{2E696E6B-E2B4-4CE2-8186-1A68B802A915}" type="presParOf" srcId="{25515561-6D61-4F64-9343-579323ADBBA3}" destId="{866523B9-CA5D-480D-B6ED-E2B09A40DB91}" srcOrd="8" destOrd="0" presId="urn:microsoft.com/office/officeart/2005/8/layout/vList2"/>
    <dgm:cxn modelId="{5E623F2B-2F43-4B1C-BA32-01DD2ADEA00E}" type="presParOf" srcId="{25515561-6D61-4F64-9343-579323ADBBA3}" destId="{702D4323-9583-45FA-9038-1664F484961E}" srcOrd="9" destOrd="0" presId="urn:microsoft.com/office/officeart/2005/8/layout/vList2"/>
    <dgm:cxn modelId="{812FC473-101D-4106-A271-B114456F62A9}" type="presParOf" srcId="{25515561-6D61-4F64-9343-579323ADBBA3}" destId="{5797DB2F-D258-4370-A919-0BFFCDAA2C3E}"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9DB9462-0D29-4DC2-92F7-37448BD5D0D5}" type="doc">
      <dgm:prSet loTypeId="urn:microsoft.com/office/officeart/2005/8/layout/vList2" loCatId="list" qsTypeId="urn:microsoft.com/office/officeart/2005/8/quickstyle/simple1" qsCatId="simple" csTypeId="urn:microsoft.com/office/officeart/2005/8/colors/accent3_2" csCatId="accent3"/>
      <dgm:spPr/>
      <dgm:t>
        <a:bodyPr/>
        <a:lstStyle/>
        <a:p>
          <a:endParaRPr lang="en-US"/>
        </a:p>
      </dgm:t>
    </dgm:pt>
    <dgm:pt modelId="{E5B71E98-08E3-4D39-9E52-F34834FC112D}">
      <dgm:prSet/>
      <dgm:spPr/>
      <dgm:t>
        <a:bodyPr/>
        <a:lstStyle/>
        <a:p>
          <a:r>
            <a:rPr lang="el-GR" dirty="0">
              <a:solidFill>
                <a:schemeClr val="tx1"/>
              </a:solidFill>
            </a:rPr>
            <a:t>CDC: 1,8-5,2 βακτηριαιμίες / 1000 ημέρες καθετηριασμού </a:t>
          </a:r>
          <a:endParaRPr lang="en-US" dirty="0">
            <a:solidFill>
              <a:schemeClr val="tx1"/>
            </a:solidFill>
          </a:endParaRPr>
        </a:p>
      </dgm:t>
    </dgm:pt>
    <dgm:pt modelId="{61642001-BFC9-4043-AADD-AADB9D436E13}" type="parTrans" cxnId="{F3F80F7A-BEAC-4645-9FD0-BDFB243728C4}">
      <dgm:prSet/>
      <dgm:spPr/>
      <dgm:t>
        <a:bodyPr/>
        <a:lstStyle/>
        <a:p>
          <a:endParaRPr lang="en-US"/>
        </a:p>
      </dgm:t>
    </dgm:pt>
    <dgm:pt modelId="{3035CE2D-AAF4-446C-A24A-AD5962FF98D7}" type="sibTrans" cxnId="{F3F80F7A-BEAC-4645-9FD0-BDFB243728C4}">
      <dgm:prSet/>
      <dgm:spPr/>
      <dgm:t>
        <a:bodyPr/>
        <a:lstStyle/>
        <a:p>
          <a:endParaRPr lang="en-US"/>
        </a:p>
      </dgm:t>
    </dgm:pt>
    <dgm:pt modelId="{C03C6E03-CF64-4459-AC8D-B6BB736657E0}">
      <dgm:prSet/>
      <dgm:spPr/>
      <dgm:t>
        <a:bodyPr/>
        <a:lstStyle/>
        <a:p>
          <a:r>
            <a:rPr lang="el-GR" dirty="0">
              <a:solidFill>
                <a:schemeClr val="tx1"/>
              </a:solidFill>
            </a:rPr>
            <a:t>Επίπτωση σε Ελληνικές ΜΕΘ: ~ 15 βακτηριαιμίες / 1000 ημέρες καθετηριασμού</a:t>
          </a:r>
          <a:endParaRPr lang="en-US" dirty="0">
            <a:solidFill>
              <a:schemeClr val="tx1"/>
            </a:solidFill>
          </a:endParaRPr>
        </a:p>
      </dgm:t>
    </dgm:pt>
    <dgm:pt modelId="{5BC68C03-5D25-4D1E-8CBC-665EC1761E43}" type="parTrans" cxnId="{BE44ABD5-20C7-4EA6-B62A-8208C36E748D}">
      <dgm:prSet/>
      <dgm:spPr/>
      <dgm:t>
        <a:bodyPr/>
        <a:lstStyle/>
        <a:p>
          <a:endParaRPr lang="en-US"/>
        </a:p>
      </dgm:t>
    </dgm:pt>
    <dgm:pt modelId="{06D63795-0AB1-47F9-B560-694EE5BE55ED}" type="sibTrans" cxnId="{BE44ABD5-20C7-4EA6-B62A-8208C36E748D}">
      <dgm:prSet/>
      <dgm:spPr/>
      <dgm:t>
        <a:bodyPr/>
        <a:lstStyle/>
        <a:p>
          <a:endParaRPr lang="en-US"/>
        </a:p>
      </dgm:t>
    </dgm:pt>
    <dgm:pt modelId="{7B47AA60-F8FF-4B0F-8288-A12824554783}">
      <dgm:prSet/>
      <dgm:spPr/>
      <dgm:t>
        <a:bodyPr/>
        <a:lstStyle/>
        <a:p>
          <a:r>
            <a:rPr lang="el-GR" dirty="0">
              <a:solidFill>
                <a:schemeClr val="tx1"/>
              </a:solidFill>
            </a:rPr>
            <a:t>Στις Η.Π.Α τοποθετούνται 15 εκατομμύρια Κ.Φ.Κ /έτος . </a:t>
          </a:r>
          <a:endParaRPr lang="en-US" dirty="0">
            <a:solidFill>
              <a:schemeClr val="tx1"/>
            </a:solidFill>
          </a:endParaRPr>
        </a:p>
      </dgm:t>
    </dgm:pt>
    <dgm:pt modelId="{88E6E427-F5CD-44D2-9659-CA2D89D81396}" type="parTrans" cxnId="{C12987E5-0507-480B-A791-5F92874BA2B3}">
      <dgm:prSet/>
      <dgm:spPr/>
      <dgm:t>
        <a:bodyPr/>
        <a:lstStyle/>
        <a:p>
          <a:endParaRPr lang="en-US"/>
        </a:p>
      </dgm:t>
    </dgm:pt>
    <dgm:pt modelId="{5CF0A3F2-E7A4-49E2-B2A0-F9F35425A00F}" type="sibTrans" cxnId="{C12987E5-0507-480B-A791-5F92874BA2B3}">
      <dgm:prSet/>
      <dgm:spPr/>
      <dgm:t>
        <a:bodyPr/>
        <a:lstStyle/>
        <a:p>
          <a:endParaRPr lang="en-US"/>
        </a:p>
      </dgm:t>
    </dgm:pt>
    <dgm:pt modelId="{A878B510-2533-4C12-80F1-A6D44BB5FFAB}">
      <dgm:prSet/>
      <dgm:spPr/>
      <dgm:t>
        <a:bodyPr/>
        <a:lstStyle/>
        <a:p>
          <a:r>
            <a:rPr lang="el-GR" dirty="0">
              <a:solidFill>
                <a:schemeClr val="tx1"/>
              </a:solidFill>
            </a:rPr>
            <a:t>Σε ΜΕΘ (ΗΠΑ) 80.000 λοιμώξεις σχετίζονται με τη χρήση ΚΦΚ ανά έτος </a:t>
          </a:r>
          <a:endParaRPr lang="en-US" dirty="0">
            <a:solidFill>
              <a:schemeClr val="tx1"/>
            </a:solidFill>
          </a:endParaRPr>
        </a:p>
      </dgm:t>
    </dgm:pt>
    <dgm:pt modelId="{5CA28E19-211F-491C-855D-F05B3D8DF809}" type="parTrans" cxnId="{92E740E1-FA16-47F7-875C-1786BB8792B2}">
      <dgm:prSet/>
      <dgm:spPr/>
      <dgm:t>
        <a:bodyPr/>
        <a:lstStyle/>
        <a:p>
          <a:endParaRPr lang="en-US"/>
        </a:p>
      </dgm:t>
    </dgm:pt>
    <dgm:pt modelId="{0923E1DF-BBF3-41E7-AAE8-8DD0ADB6FDDC}" type="sibTrans" cxnId="{92E740E1-FA16-47F7-875C-1786BB8792B2}">
      <dgm:prSet/>
      <dgm:spPr/>
      <dgm:t>
        <a:bodyPr/>
        <a:lstStyle/>
        <a:p>
          <a:endParaRPr lang="en-US"/>
        </a:p>
      </dgm:t>
    </dgm:pt>
    <dgm:pt modelId="{4A3D6BD0-45F5-4009-AD91-E7EA1B83168F}">
      <dgm:prSet/>
      <dgm:spPr/>
      <dgm:t>
        <a:bodyPr/>
        <a:lstStyle/>
        <a:p>
          <a:r>
            <a:rPr lang="el-GR"/>
            <a:t>28.000 θάνατοι /έτος (ΗΠΑ) </a:t>
          </a:r>
          <a:endParaRPr lang="en-US"/>
        </a:p>
      </dgm:t>
    </dgm:pt>
    <dgm:pt modelId="{788AE819-DEA7-497D-8E4D-F320A31CE39F}" type="parTrans" cxnId="{7A525901-0076-4483-BE95-289D77A66A4F}">
      <dgm:prSet/>
      <dgm:spPr/>
      <dgm:t>
        <a:bodyPr/>
        <a:lstStyle/>
        <a:p>
          <a:endParaRPr lang="en-US"/>
        </a:p>
      </dgm:t>
    </dgm:pt>
    <dgm:pt modelId="{75895D78-0FA4-4CB7-885C-8E430E06237F}" type="sibTrans" cxnId="{7A525901-0076-4483-BE95-289D77A66A4F}">
      <dgm:prSet/>
      <dgm:spPr/>
      <dgm:t>
        <a:bodyPr/>
        <a:lstStyle/>
        <a:p>
          <a:endParaRPr lang="en-US"/>
        </a:p>
      </dgm:t>
    </dgm:pt>
    <dgm:pt modelId="{E89A8A3F-7073-4B7B-9873-8E993062FAEB}">
      <dgm:prSet/>
      <dgm:spPr/>
      <dgm:t>
        <a:bodyPr/>
        <a:lstStyle/>
        <a:p>
          <a:r>
            <a:rPr lang="el-GR"/>
            <a:t>Μία εβδομάδα παράτασης της νοσηλείας τους </a:t>
          </a:r>
          <a:endParaRPr lang="en-US"/>
        </a:p>
      </dgm:t>
    </dgm:pt>
    <dgm:pt modelId="{38C745F8-AF27-4722-AD21-03516B12AEE2}" type="parTrans" cxnId="{FE6BEA41-DE08-4D3A-97DB-298201D9CF3F}">
      <dgm:prSet/>
      <dgm:spPr/>
      <dgm:t>
        <a:bodyPr/>
        <a:lstStyle/>
        <a:p>
          <a:endParaRPr lang="en-US"/>
        </a:p>
      </dgm:t>
    </dgm:pt>
    <dgm:pt modelId="{46640A55-8832-4237-8FBC-8F2B2ABC85E8}" type="sibTrans" cxnId="{FE6BEA41-DE08-4D3A-97DB-298201D9CF3F}">
      <dgm:prSet/>
      <dgm:spPr/>
      <dgm:t>
        <a:bodyPr/>
        <a:lstStyle/>
        <a:p>
          <a:endParaRPr lang="en-US"/>
        </a:p>
      </dgm:t>
    </dgm:pt>
    <dgm:pt modelId="{CDFB4C07-A827-49CC-AC38-5EF754914404}">
      <dgm:prSet/>
      <dgm:spPr/>
      <dgm:t>
        <a:bodyPr/>
        <a:lstStyle/>
        <a:p>
          <a:r>
            <a:rPr lang="el-GR"/>
            <a:t>Οικονομικό κόστος από κάθε βακτηριαιμία περίπου 45.000 $ </a:t>
          </a:r>
          <a:endParaRPr lang="en-US"/>
        </a:p>
      </dgm:t>
    </dgm:pt>
    <dgm:pt modelId="{1612CF90-782C-4E00-8CD5-6F42C5183C30}" type="parTrans" cxnId="{F06255A1-F77F-495A-8DB4-BC774CD7B62E}">
      <dgm:prSet/>
      <dgm:spPr/>
      <dgm:t>
        <a:bodyPr/>
        <a:lstStyle/>
        <a:p>
          <a:endParaRPr lang="en-US"/>
        </a:p>
      </dgm:t>
    </dgm:pt>
    <dgm:pt modelId="{6FF321F3-840A-42EB-8684-286F324FB62A}" type="sibTrans" cxnId="{F06255A1-F77F-495A-8DB4-BC774CD7B62E}">
      <dgm:prSet/>
      <dgm:spPr/>
      <dgm:t>
        <a:bodyPr/>
        <a:lstStyle/>
        <a:p>
          <a:endParaRPr lang="en-US"/>
        </a:p>
      </dgm:t>
    </dgm:pt>
    <dgm:pt modelId="{A34DEE68-0EC8-4D1A-8225-4CFFF8CA4ACA}" type="pres">
      <dgm:prSet presAssocID="{E9DB9462-0D29-4DC2-92F7-37448BD5D0D5}" presName="linear" presStyleCnt="0">
        <dgm:presLayoutVars>
          <dgm:animLvl val="lvl"/>
          <dgm:resizeHandles val="exact"/>
        </dgm:presLayoutVars>
      </dgm:prSet>
      <dgm:spPr/>
    </dgm:pt>
    <dgm:pt modelId="{7538350D-C4B3-4F43-B1B1-5AC7F68C5C86}" type="pres">
      <dgm:prSet presAssocID="{E5B71E98-08E3-4D39-9E52-F34834FC112D}" presName="parentText" presStyleLbl="node1" presStyleIdx="0" presStyleCnt="4">
        <dgm:presLayoutVars>
          <dgm:chMax val="0"/>
          <dgm:bulletEnabled val="1"/>
        </dgm:presLayoutVars>
      </dgm:prSet>
      <dgm:spPr/>
    </dgm:pt>
    <dgm:pt modelId="{4066C485-E943-4565-8203-9356F0AD50A5}" type="pres">
      <dgm:prSet presAssocID="{3035CE2D-AAF4-446C-A24A-AD5962FF98D7}" presName="spacer" presStyleCnt="0"/>
      <dgm:spPr/>
    </dgm:pt>
    <dgm:pt modelId="{E917AC90-1887-4B54-A77F-0B3DFEB2F37E}" type="pres">
      <dgm:prSet presAssocID="{C03C6E03-CF64-4459-AC8D-B6BB736657E0}" presName="parentText" presStyleLbl="node1" presStyleIdx="1" presStyleCnt="4">
        <dgm:presLayoutVars>
          <dgm:chMax val="0"/>
          <dgm:bulletEnabled val="1"/>
        </dgm:presLayoutVars>
      </dgm:prSet>
      <dgm:spPr/>
    </dgm:pt>
    <dgm:pt modelId="{5A0511B5-5076-40AB-95C6-FE458B1099DA}" type="pres">
      <dgm:prSet presAssocID="{06D63795-0AB1-47F9-B560-694EE5BE55ED}" presName="spacer" presStyleCnt="0"/>
      <dgm:spPr/>
    </dgm:pt>
    <dgm:pt modelId="{7D2E5459-A14D-4FF8-BC27-F206CECB730D}" type="pres">
      <dgm:prSet presAssocID="{7B47AA60-F8FF-4B0F-8288-A12824554783}" presName="parentText" presStyleLbl="node1" presStyleIdx="2" presStyleCnt="4">
        <dgm:presLayoutVars>
          <dgm:chMax val="0"/>
          <dgm:bulletEnabled val="1"/>
        </dgm:presLayoutVars>
      </dgm:prSet>
      <dgm:spPr/>
    </dgm:pt>
    <dgm:pt modelId="{78593314-FE94-440A-8A20-C9CE4DF3EC4C}" type="pres">
      <dgm:prSet presAssocID="{5CF0A3F2-E7A4-49E2-B2A0-F9F35425A00F}" presName="spacer" presStyleCnt="0"/>
      <dgm:spPr/>
    </dgm:pt>
    <dgm:pt modelId="{DA20CF3C-9641-4DEA-B3CD-9797F8DF8402}" type="pres">
      <dgm:prSet presAssocID="{A878B510-2533-4C12-80F1-A6D44BB5FFAB}" presName="parentText" presStyleLbl="node1" presStyleIdx="3" presStyleCnt="4">
        <dgm:presLayoutVars>
          <dgm:chMax val="0"/>
          <dgm:bulletEnabled val="1"/>
        </dgm:presLayoutVars>
      </dgm:prSet>
      <dgm:spPr/>
    </dgm:pt>
    <dgm:pt modelId="{8DBA5112-91C4-41A6-96CD-DF7F830DAB52}" type="pres">
      <dgm:prSet presAssocID="{A878B510-2533-4C12-80F1-A6D44BB5FFAB}" presName="childText" presStyleLbl="revTx" presStyleIdx="0" presStyleCnt="1">
        <dgm:presLayoutVars>
          <dgm:bulletEnabled val="1"/>
        </dgm:presLayoutVars>
      </dgm:prSet>
      <dgm:spPr/>
    </dgm:pt>
  </dgm:ptLst>
  <dgm:cxnLst>
    <dgm:cxn modelId="{7A525901-0076-4483-BE95-289D77A66A4F}" srcId="{A878B510-2533-4C12-80F1-A6D44BB5FFAB}" destId="{4A3D6BD0-45F5-4009-AD91-E7EA1B83168F}" srcOrd="0" destOrd="0" parTransId="{788AE819-DEA7-497D-8E4D-F320A31CE39F}" sibTransId="{75895D78-0FA4-4CB7-885C-8E430E06237F}"/>
    <dgm:cxn modelId="{8B234617-2EF7-4120-AB29-1FBFD28C1CAF}" type="presOf" srcId="{E5B71E98-08E3-4D39-9E52-F34834FC112D}" destId="{7538350D-C4B3-4F43-B1B1-5AC7F68C5C86}" srcOrd="0" destOrd="0" presId="urn:microsoft.com/office/officeart/2005/8/layout/vList2"/>
    <dgm:cxn modelId="{10E5B03F-E216-43E9-ADB9-1D96AA6203CE}" type="presOf" srcId="{A878B510-2533-4C12-80F1-A6D44BB5FFAB}" destId="{DA20CF3C-9641-4DEA-B3CD-9797F8DF8402}" srcOrd="0" destOrd="0" presId="urn:microsoft.com/office/officeart/2005/8/layout/vList2"/>
    <dgm:cxn modelId="{FE6BEA41-DE08-4D3A-97DB-298201D9CF3F}" srcId="{A878B510-2533-4C12-80F1-A6D44BB5FFAB}" destId="{E89A8A3F-7073-4B7B-9873-8E993062FAEB}" srcOrd="1" destOrd="0" parTransId="{38C745F8-AF27-4722-AD21-03516B12AEE2}" sibTransId="{46640A55-8832-4237-8FBC-8F2B2ABC85E8}"/>
    <dgm:cxn modelId="{D5B57C54-949C-4DCB-86C1-6F10AA37282C}" type="presOf" srcId="{E9DB9462-0D29-4DC2-92F7-37448BD5D0D5}" destId="{A34DEE68-0EC8-4D1A-8225-4CFFF8CA4ACA}" srcOrd="0" destOrd="0" presId="urn:microsoft.com/office/officeart/2005/8/layout/vList2"/>
    <dgm:cxn modelId="{F3F80F7A-BEAC-4645-9FD0-BDFB243728C4}" srcId="{E9DB9462-0D29-4DC2-92F7-37448BD5D0D5}" destId="{E5B71E98-08E3-4D39-9E52-F34834FC112D}" srcOrd="0" destOrd="0" parTransId="{61642001-BFC9-4043-AADD-AADB9D436E13}" sibTransId="{3035CE2D-AAF4-446C-A24A-AD5962FF98D7}"/>
    <dgm:cxn modelId="{21D7CB5A-5162-4940-B485-E3AA2BD300E9}" type="presOf" srcId="{CDFB4C07-A827-49CC-AC38-5EF754914404}" destId="{8DBA5112-91C4-41A6-96CD-DF7F830DAB52}" srcOrd="0" destOrd="2" presId="urn:microsoft.com/office/officeart/2005/8/layout/vList2"/>
    <dgm:cxn modelId="{582B797F-68A2-4E2A-9FED-EC4582F1BFD6}" type="presOf" srcId="{C03C6E03-CF64-4459-AC8D-B6BB736657E0}" destId="{E917AC90-1887-4B54-A77F-0B3DFEB2F37E}" srcOrd="0" destOrd="0" presId="urn:microsoft.com/office/officeart/2005/8/layout/vList2"/>
    <dgm:cxn modelId="{06A0B87F-BC15-4070-B5C1-265DA010A79E}" type="presOf" srcId="{7B47AA60-F8FF-4B0F-8288-A12824554783}" destId="{7D2E5459-A14D-4FF8-BC27-F206CECB730D}" srcOrd="0" destOrd="0" presId="urn:microsoft.com/office/officeart/2005/8/layout/vList2"/>
    <dgm:cxn modelId="{F06255A1-F77F-495A-8DB4-BC774CD7B62E}" srcId="{A878B510-2533-4C12-80F1-A6D44BB5FFAB}" destId="{CDFB4C07-A827-49CC-AC38-5EF754914404}" srcOrd="2" destOrd="0" parTransId="{1612CF90-782C-4E00-8CD5-6F42C5183C30}" sibTransId="{6FF321F3-840A-42EB-8684-286F324FB62A}"/>
    <dgm:cxn modelId="{BE44ABD5-20C7-4EA6-B62A-8208C36E748D}" srcId="{E9DB9462-0D29-4DC2-92F7-37448BD5D0D5}" destId="{C03C6E03-CF64-4459-AC8D-B6BB736657E0}" srcOrd="1" destOrd="0" parTransId="{5BC68C03-5D25-4D1E-8CBC-665EC1761E43}" sibTransId="{06D63795-0AB1-47F9-B560-694EE5BE55ED}"/>
    <dgm:cxn modelId="{C6EDD7DD-F651-417A-AD8C-75A6B4F4A0C7}" type="presOf" srcId="{E89A8A3F-7073-4B7B-9873-8E993062FAEB}" destId="{8DBA5112-91C4-41A6-96CD-DF7F830DAB52}" srcOrd="0" destOrd="1" presId="urn:microsoft.com/office/officeart/2005/8/layout/vList2"/>
    <dgm:cxn modelId="{0F4FE9E0-EAF0-4D5C-B6A3-519016C92212}" type="presOf" srcId="{4A3D6BD0-45F5-4009-AD91-E7EA1B83168F}" destId="{8DBA5112-91C4-41A6-96CD-DF7F830DAB52}" srcOrd="0" destOrd="0" presId="urn:microsoft.com/office/officeart/2005/8/layout/vList2"/>
    <dgm:cxn modelId="{92E740E1-FA16-47F7-875C-1786BB8792B2}" srcId="{E9DB9462-0D29-4DC2-92F7-37448BD5D0D5}" destId="{A878B510-2533-4C12-80F1-A6D44BB5FFAB}" srcOrd="3" destOrd="0" parTransId="{5CA28E19-211F-491C-855D-F05B3D8DF809}" sibTransId="{0923E1DF-BBF3-41E7-AAE8-8DD0ADB6FDDC}"/>
    <dgm:cxn modelId="{C12987E5-0507-480B-A791-5F92874BA2B3}" srcId="{E9DB9462-0D29-4DC2-92F7-37448BD5D0D5}" destId="{7B47AA60-F8FF-4B0F-8288-A12824554783}" srcOrd="2" destOrd="0" parTransId="{88E6E427-F5CD-44D2-9659-CA2D89D81396}" sibTransId="{5CF0A3F2-E7A4-49E2-B2A0-F9F35425A00F}"/>
    <dgm:cxn modelId="{F8E4A959-9895-4852-B6DD-C1873D2AFEA3}" type="presParOf" srcId="{A34DEE68-0EC8-4D1A-8225-4CFFF8CA4ACA}" destId="{7538350D-C4B3-4F43-B1B1-5AC7F68C5C86}" srcOrd="0" destOrd="0" presId="urn:microsoft.com/office/officeart/2005/8/layout/vList2"/>
    <dgm:cxn modelId="{3F03DA37-5B1C-4EEE-B16B-3DA0CCE18DAE}" type="presParOf" srcId="{A34DEE68-0EC8-4D1A-8225-4CFFF8CA4ACA}" destId="{4066C485-E943-4565-8203-9356F0AD50A5}" srcOrd="1" destOrd="0" presId="urn:microsoft.com/office/officeart/2005/8/layout/vList2"/>
    <dgm:cxn modelId="{75318966-350E-44BA-8F79-E46AEF18C3F8}" type="presParOf" srcId="{A34DEE68-0EC8-4D1A-8225-4CFFF8CA4ACA}" destId="{E917AC90-1887-4B54-A77F-0B3DFEB2F37E}" srcOrd="2" destOrd="0" presId="urn:microsoft.com/office/officeart/2005/8/layout/vList2"/>
    <dgm:cxn modelId="{CE159404-E50C-4BB3-8E1A-C9DC4D8A2934}" type="presParOf" srcId="{A34DEE68-0EC8-4D1A-8225-4CFFF8CA4ACA}" destId="{5A0511B5-5076-40AB-95C6-FE458B1099DA}" srcOrd="3" destOrd="0" presId="urn:microsoft.com/office/officeart/2005/8/layout/vList2"/>
    <dgm:cxn modelId="{2E2185FB-B017-476B-995E-63B3F8F38F85}" type="presParOf" srcId="{A34DEE68-0EC8-4D1A-8225-4CFFF8CA4ACA}" destId="{7D2E5459-A14D-4FF8-BC27-F206CECB730D}" srcOrd="4" destOrd="0" presId="urn:microsoft.com/office/officeart/2005/8/layout/vList2"/>
    <dgm:cxn modelId="{D52DE5DE-E0E8-40EB-AEB2-B28E5D4D830B}" type="presParOf" srcId="{A34DEE68-0EC8-4D1A-8225-4CFFF8CA4ACA}" destId="{78593314-FE94-440A-8A20-C9CE4DF3EC4C}" srcOrd="5" destOrd="0" presId="urn:microsoft.com/office/officeart/2005/8/layout/vList2"/>
    <dgm:cxn modelId="{282A8F22-48BF-4597-9B6B-366D0ABD0AED}" type="presParOf" srcId="{A34DEE68-0EC8-4D1A-8225-4CFFF8CA4ACA}" destId="{DA20CF3C-9641-4DEA-B3CD-9797F8DF8402}" srcOrd="6" destOrd="0" presId="urn:microsoft.com/office/officeart/2005/8/layout/vList2"/>
    <dgm:cxn modelId="{8FFA000C-935B-4501-9AA8-FDE93ABF0608}" type="presParOf" srcId="{A34DEE68-0EC8-4D1A-8225-4CFFF8CA4ACA}" destId="{8DBA5112-91C4-41A6-96CD-DF7F830DAB52}"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6BDC32A-3C49-455B-940F-C94A91C2808C}" type="doc">
      <dgm:prSet loTypeId="urn:microsoft.com/office/officeart/2008/layout/LinedList" loCatId="list" qsTypeId="urn:microsoft.com/office/officeart/2005/8/quickstyle/simple5" qsCatId="simple" csTypeId="urn:microsoft.com/office/officeart/2005/8/colors/accent2_2" csCatId="accent2"/>
      <dgm:spPr/>
      <dgm:t>
        <a:bodyPr/>
        <a:lstStyle/>
        <a:p>
          <a:endParaRPr lang="en-US"/>
        </a:p>
      </dgm:t>
    </dgm:pt>
    <dgm:pt modelId="{BF220A7A-D24F-4481-9D8D-6A10DB2EB92C}">
      <dgm:prSet/>
      <dgm:spPr/>
      <dgm:t>
        <a:bodyPr/>
        <a:lstStyle/>
        <a:p>
          <a:r>
            <a:rPr lang="el-GR"/>
            <a:t>Τύπος του καθετήρα (υλικό, cuffing, tunneling, επίστρωση) </a:t>
          </a:r>
          <a:endParaRPr lang="en-US"/>
        </a:p>
      </dgm:t>
    </dgm:pt>
    <dgm:pt modelId="{5F2FED3B-CFDD-43C5-8880-3D4696BA0033}" type="parTrans" cxnId="{21F81425-7B1F-4F3A-BE30-D638B88D4552}">
      <dgm:prSet/>
      <dgm:spPr/>
      <dgm:t>
        <a:bodyPr/>
        <a:lstStyle/>
        <a:p>
          <a:endParaRPr lang="en-US"/>
        </a:p>
      </dgm:t>
    </dgm:pt>
    <dgm:pt modelId="{1CDE7FE7-DFF6-4F2B-AA8A-610B64394DD9}" type="sibTrans" cxnId="{21F81425-7B1F-4F3A-BE30-D638B88D4552}">
      <dgm:prSet/>
      <dgm:spPr/>
      <dgm:t>
        <a:bodyPr/>
        <a:lstStyle/>
        <a:p>
          <a:endParaRPr lang="en-US"/>
        </a:p>
      </dgm:t>
    </dgm:pt>
    <dgm:pt modelId="{3555AE05-33EE-4986-A3E3-46B24546A8DE}">
      <dgm:prSet/>
      <dgm:spPr/>
      <dgm:t>
        <a:bodyPr/>
        <a:lstStyle/>
        <a:p>
          <a:r>
            <a:rPr lang="el-GR"/>
            <a:t>Σημείο εισόδου (αποφυγή μηριαίας σε ενήλικες)</a:t>
          </a:r>
          <a:endParaRPr lang="en-US"/>
        </a:p>
      </dgm:t>
    </dgm:pt>
    <dgm:pt modelId="{B74AE374-C671-456F-AA86-264757929765}" type="parTrans" cxnId="{D9316DD2-B8B3-4BF9-8E60-7308E7BC1680}">
      <dgm:prSet/>
      <dgm:spPr/>
      <dgm:t>
        <a:bodyPr/>
        <a:lstStyle/>
        <a:p>
          <a:endParaRPr lang="en-US"/>
        </a:p>
      </dgm:t>
    </dgm:pt>
    <dgm:pt modelId="{1A2C2749-3FD2-46A5-8D54-94DBE7F5D58C}" type="sibTrans" cxnId="{D9316DD2-B8B3-4BF9-8E60-7308E7BC1680}">
      <dgm:prSet/>
      <dgm:spPr/>
      <dgm:t>
        <a:bodyPr/>
        <a:lstStyle/>
        <a:p>
          <a:endParaRPr lang="en-US"/>
        </a:p>
      </dgm:t>
    </dgm:pt>
    <dgm:pt modelId="{ACB617C6-49B9-4AAA-A7F8-8CD5F383443C}">
      <dgm:prSet/>
      <dgm:spPr/>
      <dgm:t>
        <a:bodyPr/>
        <a:lstStyle/>
        <a:p>
          <a:r>
            <a:rPr lang="el-GR"/>
            <a:t>Εμπειρία του ατόμου που τοποθετεί τον καθετήρα </a:t>
          </a:r>
          <a:endParaRPr lang="en-US"/>
        </a:p>
      </dgm:t>
    </dgm:pt>
    <dgm:pt modelId="{64861FAD-C0A1-4483-814D-0392637B3C16}" type="parTrans" cxnId="{F58544DA-1A5F-4D8B-8AE2-B95C20B52112}">
      <dgm:prSet/>
      <dgm:spPr/>
      <dgm:t>
        <a:bodyPr/>
        <a:lstStyle/>
        <a:p>
          <a:endParaRPr lang="en-US"/>
        </a:p>
      </dgm:t>
    </dgm:pt>
    <dgm:pt modelId="{BC52E74D-1725-4A4E-94FA-690D6D53AF51}" type="sibTrans" cxnId="{F58544DA-1A5F-4D8B-8AE2-B95C20B52112}">
      <dgm:prSet/>
      <dgm:spPr/>
      <dgm:t>
        <a:bodyPr/>
        <a:lstStyle/>
        <a:p>
          <a:endParaRPr lang="en-US"/>
        </a:p>
      </dgm:t>
    </dgm:pt>
    <dgm:pt modelId="{1DE065C0-5671-460A-8BD5-78055EBD4F33}">
      <dgm:prSet/>
      <dgm:spPr/>
      <dgm:t>
        <a:bodyPr/>
        <a:lstStyle/>
        <a:p>
          <a:r>
            <a:rPr lang="el-GR"/>
            <a:t>Διάρκεια καθετηριασμού </a:t>
          </a:r>
          <a:endParaRPr lang="en-US"/>
        </a:p>
      </dgm:t>
    </dgm:pt>
    <dgm:pt modelId="{708B5F29-91A4-4954-AFC7-464FE3CF1BF0}" type="parTrans" cxnId="{DB240899-BFF2-4060-BB91-E6899E2CEB91}">
      <dgm:prSet/>
      <dgm:spPr/>
      <dgm:t>
        <a:bodyPr/>
        <a:lstStyle/>
        <a:p>
          <a:endParaRPr lang="en-US"/>
        </a:p>
      </dgm:t>
    </dgm:pt>
    <dgm:pt modelId="{9E74651C-BB0E-4CAF-82BD-459DEF94C6D8}" type="sibTrans" cxnId="{DB240899-BFF2-4060-BB91-E6899E2CEB91}">
      <dgm:prSet/>
      <dgm:spPr/>
      <dgm:t>
        <a:bodyPr/>
        <a:lstStyle/>
        <a:p>
          <a:endParaRPr lang="en-US"/>
        </a:p>
      </dgm:t>
    </dgm:pt>
    <dgm:pt modelId="{367E610F-1E1E-4993-B7F5-D50EAF81F860}">
      <dgm:prSet/>
      <dgm:spPr/>
      <dgm:t>
        <a:bodyPr/>
        <a:lstStyle/>
        <a:p>
          <a:r>
            <a:rPr lang="el-GR"/>
            <a:t>Συχνότητα χειρισμών στον καθετήρα </a:t>
          </a:r>
          <a:endParaRPr lang="en-US"/>
        </a:p>
      </dgm:t>
    </dgm:pt>
    <dgm:pt modelId="{89F26D50-6454-4047-8803-7C694621C606}" type="parTrans" cxnId="{A5A8FC7A-6087-491F-A581-14C81DFDA38A}">
      <dgm:prSet/>
      <dgm:spPr/>
      <dgm:t>
        <a:bodyPr/>
        <a:lstStyle/>
        <a:p>
          <a:endParaRPr lang="en-US"/>
        </a:p>
      </dgm:t>
    </dgm:pt>
    <dgm:pt modelId="{8599C504-8D01-49EA-9729-D89317D62A23}" type="sibTrans" cxnId="{A5A8FC7A-6087-491F-A581-14C81DFDA38A}">
      <dgm:prSet/>
      <dgm:spPr/>
      <dgm:t>
        <a:bodyPr/>
        <a:lstStyle/>
        <a:p>
          <a:endParaRPr lang="en-US"/>
        </a:p>
      </dgm:t>
    </dgm:pt>
    <dgm:pt modelId="{B94926DA-958D-421E-8515-332F3FE67493}">
      <dgm:prSet/>
      <dgm:spPr/>
      <dgm:t>
        <a:bodyPr/>
        <a:lstStyle/>
        <a:p>
          <a:r>
            <a:rPr lang="el-GR"/>
            <a:t>Έγχυση παρεντερικής διατροφής, λιπιδίων ή προϊόντων αίματος</a:t>
          </a:r>
          <a:endParaRPr lang="en-US"/>
        </a:p>
      </dgm:t>
    </dgm:pt>
    <dgm:pt modelId="{560E04BA-BD6B-4A35-8744-034A94015CAA}" type="parTrans" cxnId="{FD37021C-087B-4615-A18A-B02FEBC10F37}">
      <dgm:prSet/>
      <dgm:spPr/>
      <dgm:t>
        <a:bodyPr/>
        <a:lstStyle/>
        <a:p>
          <a:endParaRPr lang="en-US"/>
        </a:p>
      </dgm:t>
    </dgm:pt>
    <dgm:pt modelId="{5CC7474C-BC28-4FE1-BCFD-BCAB3C5ED592}" type="sibTrans" cxnId="{FD37021C-087B-4615-A18A-B02FEBC10F37}">
      <dgm:prSet/>
      <dgm:spPr/>
      <dgm:t>
        <a:bodyPr/>
        <a:lstStyle/>
        <a:p>
          <a:endParaRPr lang="en-US"/>
        </a:p>
      </dgm:t>
    </dgm:pt>
    <dgm:pt modelId="{5F4AD48C-3FE9-4B73-9C4C-9246839B9A71}">
      <dgm:prSet/>
      <dgm:spPr/>
      <dgm:t>
        <a:bodyPr/>
        <a:lstStyle/>
        <a:p>
          <a:r>
            <a:rPr lang="el-GR"/>
            <a:t>Παρατεταμένη νοσηλεία πριν από καθετηριασμό </a:t>
          </a:r>
          <a:endParaRPr lang="en-US"/>
        </a:p>
      </dgm:t>
    </dgm:pt>
    <dgm:pt modelId="{479858D6-7B68-49A0-9D26-B3EEA3A2BF7B}" type="parTrans" cxnId="{CF1B08E5-BAB1-42B3-8C34-9458E0BABCA9}">
      <dgm:prSet/>
      <dgm:spPr/>
      <dgm:t>
        <a:bodyPr/>
        <a:lstStyle/>
        <a:p>
          <a:endParaRPr lang="en-US"/>
        </a:p>
      </dgm:t>
    </dgm:pt>
    <dgm:pt modelId="{7EFC9F7E-9AAD-4539-B157-29486DFAF3C3}" type="sibTrans" cxnId="{CF1B08E5-BAB1-42B3-8C34-9458E0BABCA9}">
      <dgm:prSet/>
      <dgm:spPr/>
      <dgm:t>
        <a:bodyPr/>
        <a:lstStyle/>
        <a:p>
          <a:endParaRPr lang="en-US"/>
        </a:p>
      </dgm:t>
    </dgm:pt>
    <dgm:pt modelId="{0FB0AB0C-C411-4F1D-83B5-DC51A2913415}">
      <dgm:prSet/>
      <dgm:spPr/>
      <dgm:t>
        <a:bodyPr/>
        <a:lstStyle/>
        <a:p>
          <a:r>
            <a:rPr lang="el-GR"/>
            <a:t>Ουδετεροπενία.  Προωρότητα</a:t>
          </a:r>
          <a:endParaRPr lang="en-US"/>
        </a:p>
      </dgm:t>
    </dgm:pt>
    <dgm:pt modelId="{E4978CA1-2F57-4B4B-8319-7601E8D30135}" type="parTrans" cxnId="{FD6A93AB-A170-4B6A-A46D-51ADC5141ED2}">
      <dgm:prSet/>
      <dgm:spPr/>
      <dgm:t>
        <a:bodyPr/>
        <a:lstStyle/>
        <a:p>
          <a:endParaRPr lang="en-US"/>
        </a:p>
      </dgm:t>
    </dgm:pt>
    <dgm:pt modelId="{01455382-C12C-4396-847F-00E6E3172282}" type="sibTrans" cxnId="{FD6A93AB-A170-4B6A-A46D-51ADC5141ED2}">
      <dgm:prSet/>
      <dgm:spPr/>
      <dgm:t>
        <a:bodyPr/>
        <a:lstStyle/>
        <a:p>
          <a:endParaRPr lang="en-US"/>
        </a:p>
      </dgm:t>
    </dgm:pt>
    <dgm:pt modelId="{D891D471-84AE-4B1A-8A89-855882D8198E}">
      <dgm:prSet/>
      <dgm:spPr/>
      <dgm:t>
        <a:bodyPr/>
        <a:lstStyle/>
        <a:p>
          <a:r>
            <a:rPr lang="el-GR"/>
            <a:t>Λανθασμένοι χειρισμοί στη φροντίδα του καθετήρα </a:t>
          </a:r>
          <a:endParaRPr lang="en-US"/>
        </a:p>
      </dgm:t>
    </dgm:pt>
    <dgm:pt modelId="{6ADFA67A-C813-4647-A294-9533E904C2C0}" type="parTrans" cxnId="{C57ADD8E-9DF5-4E1B-9DC9-0CE8BD8ECA65}">
      <dgm:prSet/>
      <dgm:spPr/>
      <dgm:t>
        <a:bodyPr/>
        <a:lstStyle/>
        <a:p>
          <a:endParaRPr lang="en-US"/>
        </a:p>
      </dgm:t>
    </dgm:pt>
    <dgm:pt modelId="{F91D9738-FF17-4355-B32E-3EB6033AA3BF}" type="sibTrans" cxnId="{C57ADD8E-9DF5-4E1B-9DC9-0CE8BD8ECA65}">
      <dgm:prSet/>
      <dgm:spPr/>
      <dgm:t>
        <a:bodyPr/>
        <a:lstStyle/>
        <a:p>
          <a:endParaRPr lang="en-US"/>
        </a:p>
      </dgm:t>
    </dgm:pt>
    <dgm:pt modelId="{7ECF0F57-1655-4DB6-8591-840383A86328}" type="pres">
      <dgm:prSet presAssocID="{66BDC32A-3C49-455B-940F-C94A91C2808C}" presName="vert0" presStyleCnt="0">
        <dgm:presLayoutVars>
          <dgm:dir/>
          <dgm:animOne val="branch"/>
          <dgm:animLvl val="lvl"/>
        </dgm:presLayoutVars>
      </dgm:prSet>
      <dgm:spPr/>
    </dgm:pt>
    <dgm:pt modelId="{9D7DCC85-964B-4D2E-9C9E-899B17F81D39}" type="pres">
      <dgm:prSet presAssocID="{BF220A7A-D24F-4481-9D8D-6A10DB2EB92C}" presName="thickLine" presStyleLbl="alignNode1" presStyleIdx="0" presStyleCnt="9"/>
      <dgm:spPr/>
    </dgm:pt>
    <dgm:pt modelId="{783DDD53-6B97-4A03-9BF9-8DE3647C15D2}" type="pres">
      <dgm:prSet presAssocID="{BF220A7A-D24F-4481-9D8D-6A10DB2EB92C}" presName="horz1" presStyleCnt="0"/>
      <dgm:spPr/>
    </dgm:pt>
    <dgm:pt modelId="{51D5DEDF-9B3A-408F-9BE5-285DD9116DEA}" type="pres">
      <dgm:prSet presAssocID="{BF220A7A-D24F-4481-9D8D-6A10DB2EB92C}" presName="tx1" presStyleLbl="revTx" presStyleIdx="0" presStyleCnt="9"/>
      <dgm:spPr/>
    </dgm:pt>
    <dgm:pt modelId="{1D22BCDB-ABF9-4B1F-96DB-E37F12D8C57A}" type="pres">
      <dgm:prSet presAssocID="{BF220A7A-D24F-4481-9D8D-6A10DB2EB92C}" presName="vert1" presStyleCnt="0"/>
      <dgm:spPr/>
    </dgm:pt>
    <dgm:pt modelId="{5999F2BA-8819-4957-8E96-BB35A226003B}" type="pres">
      <dgm:prSet presAssocID="{3555AE05-33EE-4986-A3E3-46B24546A8DE}" presName="thickLine" presStyleLbl="alignNode1" presStyleIdx="1" presStyleCnt="9"/>
      <dgm:spPr/>
    </dgm:pt>
    <dgm:pt modelId="{D2DC4E38-56D2-4A9C-B254-3A8FEC041D72}" type="pres">
      <dgm:prSet presAssocID="{3555AE05-33EE-4986-A3E3-46B24546A8DE}" presName="horz1" presStyleCnt="0"/>
      <dgm:spPr/>
    </dgm:pt>
    <dgm:pt modelId="{EEE4BCEE-0132-4DB3-A101-4D747EC22875}" type="pres">
      <dgm:prSet presAssocID="{3555AE05-33EE-4986-A3E3-46B24546A8DE}" presName="tx1" presStyleLbl="revTx" presStyleIdx="1" presStyleCnt="9"/>
      <dgm:spPr/>
    </dgm:pt>
    <dgm:pt modelId="{96C266E4-F551-41C1-88BF-6A0727C78218}" type="pres">
      <dgm:prSet presAssocID="{3555AE05-33EE-4986-A3E3-46B24546A8DE}" presName="vert1" presStyleCnt="0"/>
      <dgm:spPr/>
    </dgm:pt>
    <dgm:pt modelId="{C6917229-92D4-4148-9265-9426C5EAF7F8}" type="pres">
      <dgm:prSet presAssocID="{ACB617C6-49B9-4AAA-A7F8-8CD5F383443C}" presName="thickLine" presStyleLbl="alignNode1" presStyleIdx="2" presStyleCnt="9"/>
      <dgm:spPr/>
    </dgm:pt>
    <dgm:pt modelId="{5685F608-416C-4750-943F-6FCF37749972}" type="pres">
      <dgm:prSet presAssocID="{ACB617C6-49B9-4AAA-A7F8-8CD5F383443C}" presName="horz1" presStyleCnt="0"/>
      <dgm:spPr/>
    </dgm:pt>
    <dgm:pt modelId="{59CBC99E-8D8E-4F7E-9EA7-A44253F430D3}" type="pres">
      <dgm:prSet presAssocID="{ACB617C6-49B9-4AAA-A7F8-8CD5F383443C}" presName="tx1" presStyleLbl="revTx" presStyleIdx="2" presStyleCnt="9"/>
      <dgm:spPr/>
    </dgm:pt>
    <dgm:pt modelId="{113E0F89-5B50-4E65-AAEF-F521FABA226A}" type="pres">
      <dgm:prSet presAssocID="{ACB617C6-49B9-4AAA-A7F8-8CD5F383443C}" presName="vert1" presStyleCnt="0"/>
      <dgm:spPr/>
    </dgm:pt>
    <dgm:pt modelId="{B29C0DCE-75D9-4920-8D60-BF605F12BAC1}" type="pres">
      <dgm:prSet presAssocID="{1DE065C0-5671-460A-8BD5-78055EBD4F33}" presName="thickLine" presStyleLbl="alignNode1" presStyleIdx="3" presStyleCnt="9"/>
      <dgm:spPr/>
    </dgm:pt>
    <dgm:pt modelId="{8F6E22A7-0996-410C-8D86-ADEC54ECE9E7}" type="pres">
      <dgm:prSet presAssocID="{1DE065C0-5671-460A-8BD5-78055EBD4F33}" presName="horz1" presStyleCnt="0"/>
      <dgm:spPr/>
    </dgm:pt>
    <dgm:pt modelId="{DA48BCE7-0DB0-4482-90B0-6203A5D8E76B}" type="pres">
      <dgm:prSet presAssocID="{1DE065C0-5671-460A-8BD5-78055EBD4F33}" presName="tx1" presStyleLbl="revTx" presStyleIdx="3" presStyleCnt="9"/>
      <dgm:spPr/>
    </dgm:pt>
    <dgm:pt modelId="{E9C38331-6B74-44F2-BB4C-F85816E1CEDB}" type="pres">
      <dgm:prSet presAssocID="{1DE065C0-5671-460A-8BD5-78055EBD4F33}" presName="vert1" presStyleCnt="0"/>
      <dgm:spPr/>
    </dgm:pt>
    <dgm:pt modelId="{862A868A-2450-4EAE-82D8-16DB5EB98FED}" type="pres">
      <dgm:prSet presAssocID="{367E610F-1E1E-4993-B7F5-D50EAF81F860}" presName="thickLine" presStyleLbl="alignNode1" presStyleIdx="4" presStyleCnt="9"/>
      <dgm:spPr/>
    </dgm:pt>
    <dgm:pt modelId="{749987F9-DB3F-4515-BDE9-66FF8DB51957}" type="pres">
      <dgm:prSet presAssocID="{367E610F-1E1E-4993-B7F5-D50EAF81F860}" presName="horz1" presStyleCnt="0"/>
      <dgm:spPr/>
    </dgm:pt>
    <dgm:pt modelId="{BB9703F5-2273-4034-8ACE-DB3F582AF4BC}" type="pres">
      <dgm:prSet presAssocID="{367E610F-1E1E-4993-B7F5-D50EAF81F860}" presName="tx1" presStyleLbl="revTx" presStyleIdx="4" presStyleCnt="9"/>
      <dgm:spPr/>
    </dgm:pt>
    <dgm:pt modelId="{A464B1FB-0715-454C-A3BE-20BF52FE12D6}" type="pres">
      <dgm:prSet presAssocID="{367E610F-1E1E-4993-B7F5-D50EAF81F860}" presName="vert1" presStyleCnt="0"/>
      <dgm:spPr/>
    </dgm:pt>
    <dgm:pt modelId="{5428FF79-0AF9-4AD8-B26A-F781806A1363}" type="pres">
      <dgm:prSet presAssocID="{B94926DA-958D-421E-8515-332F3FE67493}" presName="thickLine" presStyleLbl="alignNode1" presStyleIdx="5" presStyleCnt="9"/>
      <dgm:spPr/>
    </dgm:pt>
    <dgm:pt modelId="{5D047358-35C9-45C6-AA2F-5A2F873D5BB6}" type="pres">
      <dgm:prSet presAssocID="{B94926DA-958D-421E-8515-332F3FE67493}" presName="horz1" presStyleCnt="0"/>
      <dgm:spPr/>
    </dgm:pt>
    <dgm:pt modelId="{F00E7DD6-C438-4C56-9916-E3C7BC8A24BD}" type="pres">
      <dgm:prSet presAssocID="{B94926DA-958D-421E-8515-332F3FE67493}" presName="tx1" presStyleLbl="revTx" presStyleIdx="5" presStyleCnt="9"/>
      <dgm:spPr/>
    </dgm:pt>
    <dgm:pt modelId="{9A15E3A6-CD6C-4AE4-BA42-0BC804632EA2}" type="pres">
      <dgm:prSet presAssocID="{B94926DA-958D-421E-8515-332F3FE67493}" presName="vert1" presStyleCnt="0"/>
      <dgm:spPr/>
    </dgm:pt>
    <dgm:pt modelId="{09CD94D1-7872-43C6-AA6D-AB80C32FD833}" type="pres">
      <dgm:prSet presAssocID="{5F4AD48C-3FE9-4B73-9C4C-9246839B9A71}" presName="thickLine" presStyleLbl="alignNode1" presStyleIdx="6" presStyleCnt="9"/>
      <dgm:spPr/>
    </dgm:pt>
    <dgm:pt modelId="{D9D7BE69-CF4A-48B0-AD49-D4CA3DA91F45}" type="pres">
      <dgm:prSet presAssocID="{5F4AD48C-3FE9-4B73-9C4C-9246839B9A71}" presName="horz1" presStyleCnt="0"/>
      <dgm:spPr/>
    </dgm:pt>
    <dgm:pt modelId="{50C74167-887A-42D7-8B21-822827D97FBE}" type="pres">
      <dgm:prSet presAssocID="{5F4AD48C-3FE9-4B73-9C4C-9246839B9A71}" presName="tx1" presStyleLbl="revTx" presStyleIdx="6" presStyleCnt="9"/>
      <dgm:spPr/>
    </dgm:pt>
    <dgm:pt modelId="{14646A35-32E7-4661-9540-9052836AF2A8}" type="pres">
      <dgm:prSet presAssocID="{5F4AD48C-3FE9-4B73-9C4C-9246839B9A71}" presName="vert1" presStyleCnt="0"/>
      <dgm:spPr/>
    </dgm:pt>
    <dgm:pt modelId="{561A3A22-C20C-4E07-9C55-6FCA534F505C}" type="pres">
      <dgm:prSet presAssocID="{0FB0AB0C-C411-4F1D-83B5-DC51A2913415}" presName="thickLine" presStyleLbl="alignNode1" presStyleIdx="7" presStyleCnt="9"/>
      <dgm:spPr/>
    </dgm:pt>
    <dgm:pt modelId="{7F4B38B6-BBEA-46D2-B127-DBF8C1343554}" type="pres">
      <dgm:prSet presAssocID="{0FB0AB0C-C411-4F1D-83B5-DC51A2913415}" presName="horz1" presStyleCnt="0"/>
      <dgm:spPr/>
    </dgm:pt>
    <dgm:pt modelId="{A1778A0A-764B-4649-8CC8-9E742CD9AD73}" type="pres">
      <dgm:prSet presAssocID="{0FB0AB0C-C411-4F1D-83B5-DC51A2913415}" presName="tx1" presStyleLbl="revTx" presStyleIdx="7" presStyleCnt="9"/>
      <dgm:spPr/>
    </dgm:pt>
    <dgm:pt modelId="{C47F85A0-094B-4BCC-B7DF-35A2368BE720}" type="pres">
      <dgm:prSet presAssocID="{0FB0AB0C-C411-4F1D-83B5-DC51A2913415}" presName="vert1" presStyleCnt="0"/>
      <dgm:spPr/>
    </dgm:pt>
    <dgm:pt modelId="{27F0AD8A-AC70-43D1-846C-5CA26DE2D078}" type="pres">
      <dgm:prSet presAssocID="{D891D471-84AE-4B1A-8A89-855882D8198E}" presName="thickLine" presStyleLbl="alignNode1" presStyleIdx="8" presStyleCnt="9"/>
      <dgm:spPr/>
    </dgm:pt>
    <dgm:pt modelId="{7BDE130A-7CD0-4CC5-A2EE-125BC03FBF3F}" type="pres">
      <dgm:prSet presAssocID="{D891D471-84AE-4B1A-8A89-855882D8198E}" presName="horz1" presStyleCnt="0"/>
      <dgm:spPr/>
    </dgm:pt>
    <dgm:pt modelId="{3FC004BA-51DC-4CA6-8028-2E0210F4A4B6}" type="pres">
      <dgm:prSet presAssocID="{D891D471-84AE-4B1A-8A89-855882D8198E}" presName="tx1" presStyleLbl="revTx" presStyleIdx="8" presStyleCnt="9"/>
      <dgm:spPr/>
    </dgm:pt>
    <dgm:pt modelId="{E25772F5-F0D8-4509-9AD2-56B0586A8A82}" type="pres">
      <dgm:prSet presAssocID="{D891D471-84AE-4B1A-8A89-855882D8198E}" presName="vert1" presStyleCnt="0"/>
      <dgm:spPr/>
    </dgm:pt>
  </dgm:ptLst>
  <dgm:cxnLst>
    <dgm:cxn modelId="{FD37021C-087B-4615-A18A-B02FEBC10F37}" srcId="{66BDC32A-3C49-455B-940F-C94A91C2808C}" destId="{B94926DA-958D-421E-8515-332F3FE67493}" srcOrd="5" destOrd="0" parTransId="{560E04BA-BD6B-4A35-8744-034A94015CAA}" sibTransId="{5CC7474C-BC28-4FE1-BCFD-BCAB3C5ED592}"/>
    <dgm:cxn modelId="{21F81425-7B1F-4F3A-BE30-D638B88D4552}" srcId="{66BDC32A-3C49-455B-940F-C94A91C2808C}" destId="{BF220A7A-D24F-4481-9D8D-6A10DB2EB92C}" srcOrd="0" destOrd="0" parTransId="{5F2FED3B-CFDD-43C5-8880-3D4696BA0033}" sibTransId="{1CDE7FE7-DFF6-4F2B-AA8A-610B64394DD9}"/>
    <dgm:cxn modelId="{AFA8EC31-8B81-492A-9305-544B55C4A030}" type="presOf" srcId="{0FB0AB0C-C411-4F1D-83B5-DC51A2913415}" destId="{A1778A0A-764B-4649-8CC8-9E742CD9AD73}" srcOrd="0" destOrd="0" presId="urn:microsoft.com/office/officeart/2008/layout/LinedList"/>
    <dgm:cxn modelId="{935D6339-10FA-48B6-8740-3A3AF57DBC45}" type="presOf" srcId="{1DE065C0-5671-460A-8BD5-78055EBD4F33}" destId="{DA48BCE7-0DB0-4482-90B0-6203A5D8E76B}" srcOrd="0" destOrd="0" presId="urn:microsoft.com/office/officeart/2008/layout/LinedList"/>
    <dgm:cxn modelId="{B46C6D68-28A0-45D2-9699-46FA3C32A2C0}" type="presOf" srcId="{66BDC32A-3C49-455B-940F-C94A91C2808C}" destId="{7ECF0F57-1655-4DB6-8591-840383A86328}" srcOrd="0" destOrd="0" presId="urn:microsoft.com/office/officeart/2008/layout/LinedList"/>
    <dgm:cxn modelId="{A5A8FC7A-6087-491F-A581-14C81DFDA38A}" srcId="{66BDC32A-3C49-455B-940F-C94A91C2808C}" destId="{367E610F-1E1E-4993-B7F5-D50EAF81F860}" srcOrd="4" destOrd="0" parTransId="{89F26D50-6454-4047-8803-7C694621C606}" sibTransId="{8599C504-8D01-49EA-9729-D89317D62A23}"/>
    <dgm:cxn modelId="{53E14D7D-C231-4646-B96D-2EE89E2C76F2}" type="presOf" srcId="{5F4AD48C-3FE9-4B73-9C4C-9246839B9A71}" destId="{50C74167-887A-42D7-8B21-822827D97FBE}" srcOrd="0" destOrd="0" presId="urn:microsoft.com/office/officeart/2008/layout/LinedList"/>
    <dgm:cxn modelId="{248D917F-37F9-4B18-A47E-5216188E7BAC}" type="presOf" srcId="{367E610F-1E1E-4993-B7F5-D50EAF81F860}" destId="{BB9703F5-2273-4034-8ACE-DB3F582AF4BC}" srcOrd="0" destOrd="0" presId="urn:microsoft.com/office/officeart/2008/layout/LinedList"/>
    <dgm:cxn modelId="{5F83B984-66C7-41B7-A7FE-F40CBE19C0DD}" type="presOf" srcId="{3555AE05-33EE-4986-A3E3-46B24546A8DE}" destId="{EEE4BCEE-0132-4DB3-A101-4D747EC22875}" srcOrd="0" destOrd="0" presId="urn:microsoft.com/office/officeart/2008/layout/LinedList"/>
    <dgm:cxn modelId="{77FEE689-4C1F-40DF-B312-2CF138D03428}" type="presOf" srcId="{ACB617C6-49B9-4AAA-A7F8-8CD5F383443C}" destId="{59CBC99E-8D8E-4F7E-9EA7-A44253F430D3}" srcOrd="0" destOrd="0" presId="urn:microsoft.com/office/officeart/2008/layout/LinedList"/>
    <dgm:cxn modelId="{C57ADD8E-9DF5-4E1B-9DC9-0CE8BD8ECA65}" srcId="{66BDC32A-3C49-455B-940F-C94A91C2808C}" destId="{D891D471-84AE-4B1A-8A89-855882D8198E}" srcOrd="8" destOrd="0" parTransId="{6ADFA67A-C813-4647-A294-9533E904C2C0}" sibTransId="{F91D9738-FF17-4355-B32E-3EB6033AA3BF}"/>
    <dgm:cxn modelId="{DB240899-BFF2-4060-BB91-E6899E2CEB91}" srcId="{66BDC32A-3C49-455B-940F-C94A91C2808C}" destId="{1DE065C0-5671-460A-8BD5-78055EBD4F33}" srcOrd="3" destOrd="0" parTransId="{708B5F29-91A4-4954-AFC7-464FE3CF1BF0}" sibTransId="{9E74651C-BB0E-4CAF-82BD-459DEF94C6D8}"/>
    <dgm:cxn modelId="{FD6A93AB-A170-4B6A-A46D-51ADC5141ED2}" srcId="{66BDC32A-3C49-455B-940F-C94A91C2808C}" destId="{0FB0AB0C-C411-4F1D-83B5-DC51A2913415}" srcOrd="7" destOrd="0" parTransId="{E4978CA1-2F57-4B4B-8319-7601E8D30135}" sibTransId="{01455382-C12C-4396-847F-00E6E3172282}"/>
    <dgm:cxn modelId="{D9316DD2-B8B3-4BF9-8E60-7308E7BC1680}" srcId="{66BDC32A-3C49-455B-940F-C94A91C2808C}" destId="{3555AE05-33EE-4986-A3E3-46B24546A8DE}" srcOrd="1" destOrd="0" parTransId="{B74AE374-C671-456F-AA86-264757929765}" sibTransId="{1A2C2749-3FD2-46A5-8D54-94DBE7F5D58C}"/>
    <dgm:cxn modelId="{F58544DA-1A5F-4D8B-8AE2-B95C20B52112}" srcId="{66BDC32A-3C49-455B-940F-C94A91C2808C}" destId="{ACB617C6-49B9-4AAA-A7F8-8CD5F383443C}" srcOrd="2" destOrd="0" parTransId="{64861FAD-C0A1-4483-814D-0392637B3C16}" sibTransId="{BC52E74D-1725-4A4E-94FA-690D6D53AF51}"/>
    <dgm:cxn modelId="{0DFDAEDB-692D-4399-B1A7-501857524991}" type="presOf" srcId="{D891D471-84AE-4B1A-8A89-855882D8198E}" destId="{3FC004BA-51DC-4CA6-8028-2E0210F4A4B6}" srcOrd="0" destOrd="0" presId="urn:microsoft.com/office/officeart/2008/layout/LinedList"/>
    <dgm:cxn modelId="{CF1B08E5-BAB1-42B3-8C34-9458E0BABCA9}" srcId="{66BDC32A-3C49-455B-940F-C94A91C2808C}" destId="{5F4AD48C-3FE9-4B73-9C4C-9246839B9A71}" srcOrd="6" destOrd="0" parTransId="{479858D6-7B68-49A0-9D26-B3EEA3A2BF7B}" sibTransId="{7EFC9F7E-9AAD-4539-B157-29486DFAF3C3}"/>
    <dgm:cxn modelId="{2BB91EF6-51F8-4FA9-8C51-D4761A70588D}" type="presOf" srcId="{B94926DA-958D-421E-8515-332F3FE67493}" destId="{F00E7DD6-C438-4C56-9916-E3C7BC8A24BD}" srcOrd="0" destOrd="0" presId="urn:microsoft.com/office/officeart/2008/layout/LinedList"/>
    <dgm:cxn modelId="{5A6205FE-56E2-4B6B-86FD-E49F23599703}" type="presOf" srcId="{BF220A7A-D24F-4481-9D8D-6A10DB2EB92C}" destId="{51D5DEDF-9B3A-408F-9BE5-285DD9116DEA}" srcOrd="0" destOrd="0" presId="urn:microsoft.com/office/officeart/2008/layout/LinedList"/>
    <dgm:cxn modelId="{07FCB7A3-0622-43A4-AC56-EE22ED802761}" type="presParOf" srcId="{7ECF0F57-1655-4DB6-8591-840383A86328}" destId="{9D7DCC85-964B-4D2E-9C9E-899B17F81D39}" srcOrd="0" destOrd="0" presId="urn:microsoft.com/office/officeart/2008/layout/LinedList"/>
    <dgm:cxn modelId="{A3438C54-64AA-43A4-8996-ED1A39BD6DE0}" type="presParOf" srcId="{7ECF0F57-1655-4DB6-8591-840383A86328}" destId="{783DDD53-6B97-4A03-9BF9-8DE3647C15D2}" srcOrd="1" destOrd="0" presId="urn:microsoft.com/office/officeart/2008/layout/LinedList"/>
    <dgm:cxn modelId="{D035718E-CCA3-45B0-8C80-6E9419AB2F76}" type="presParOf" srcId="{783DDD53-6B97-4A03-9BF9-8DE3647C15D2}" destId="{51D5DEDF-9B3A-408F-9BE5-285DD9116DEA}" srcOrd="0" destOrd="0" presId="urn:microsoft.com/office/officeart/2008/layout/LinedList"/>
    <dgm:cxn modelId="{F24D9DD0-6D6C-4648-BA15-3DE18A884421}" type="presParOf" srcId="{783DDD53-6B97-4A03-9BF9-8DE3647C15D2}" destId="{1D22BCDB-ABF9-4B1F-96DB-E37F12D8C57A}" srcOrd="1" destOrd="0" presId="urn:microsoft.com/office/officeart/2008/layout/LinedList"/>
    <dgm:cxn modelId="{33507A93-70F3-41BF-BEB0-D084CFA425C8}" type="presParOf" srcId="{7ECF0F57-1655-4DB6-8591-840383A86328}" destId="{5999F2BA-8819-4957-8E96-BB35A226003B}" srcOrd="2" destOrd="0" presId="urn:microsoft.com/office/officeart/2008/layout/LinedList"/>
    <dgm:cxn modelId="{C1734458-195A-4302-831E-40525D1E63A7}" type="presParOf" srcId="{7ECF0F57-1655-4DB6-8591-840383A86328}" destId="{D2DC4E38-56D2-4A9C-B254-3A8FEC041D72}" srcOrd="3" destOrd="0" presId="urn:microsoft.com/office/officeart/2008/layout/LinedList"/>
    <dgm:cxn modelId="{CB0D0E80-C535-4CBA-AA61-8E234504F183}" type="presParOf" srcId="{D2DC4E38-56D2-4A9C-B254-3A8FEC041D72}" destId="{EEE4BCEE-0132-4DB3-A101-4D747EC22875}" srcOrd="0" destOrd="0" presId="urn:microsoft.com/office/officeart/2008/layout/LinedList"/>
    <dgm:cxn modelId="{06C7A287-5150-4131-9BF4-171ECE931F45}" type="presParOf" srcId="{D2DC4E38-56D2-4A9C-B254-3A8FEC041D72}" destId="{96C266E4-F551-41C1-88BF-6A0727C78218}" srcOrd="1" destOrd="0" presId="urn:microsoft.com/office/officeart/2008/layout/LinedList"/>
    <dgm:cxn modelId="{244ED5CE-B1DA-4A22-BCF4-23A804B8A3C8}" type="presParOf" srcId="{7ECF0F57-1655-4DB6-8591-840383A86328}" destId="{C6917229-92D4-4148-9265-9426C5EAF7F8}" srcOrd="4" destOrd="0" presId="urn:microsoft.com/office/officeart/2008/layout/LinedList"/>
    <dgm:cxn modelId="{71D28829-41BA-412B-8710-3A21F41C4937}" type="presParOf" srcId="{7ECF0F57-1655-4DB6-8591-840383A86328}" destId="{5685F608-416C-4750-943F-6FCF37749972}" srcOrd="5" destOrd="0" presId="urn:microsoft.com/office/officeart/2008/layout/LinedList"/>
    <dgm:cxn modelId="{8D4EE71C-66E1-41C9-8A16-28AF4FB41A5E}" type="presParOf" srcId="{5685F608-416C-4750-943F-6FCF37749972}" destId="{59CBC99E-8D8E-4F7E-9EA7-A44253F430D3}" srcOrd="0" destOrd="0" presId="urn:microsoft.com/office/officeart/2008/layout/LinedList"/>
    <dgm:cxn modelId="{6816B090-00C9-4318-8043-0E94643090B9}" type="presParOf" srcId="{5685F608-416C-4750-943F-6FCF37749972}" destId="{113E0F89-5B50-4E65-AAEF-F521FABA226A}" srcOrd="1" destOrd="0" presId="urn:microsoft.com/office/officeart/2008/layout/LinedList"/>
    <dgm:cxn modelId="{D3B89276-CE69-4D60-B11B-3E31072C8D76}" type="presParOf" srcId="{7ECF0F57-1655-4DB6-8591-840383A86328}" destId="{B29C0DCE-75D9-4920-8D60-BF605F12BAC1}" srcOrd="6" destOrd="0" presId="urn:microsoft.com/office/officeart/2008/layout/LinedList"/>
    <dgm:cxn modelId="{2420A092-018A-4A61-9BC6-943F23DC173E}" type="presParOf" srcId="{7ECF0F57-1655-4DB6-8591-840383A86328}" destId="{8F6E22A7-0996-410C-8D86-ADEC54ECE9E7}" srcOrd="7" destOrd="0" presId="urn:microsoft.com/office/officeart/2008/layout/LinedList"/>
    <dgm:cxn modelId="{F4A28C98-952B-4BB2-90F8-0C783794DB56}" type="presParOf" srcId="{8F6E22A7-0996-410C-8D86-ADEC54ECE9E7}" destId="{DA48BCE7-0DB0-4482-90B0-6203A5D8E76B}" srcOrd="0" destOrd="0" presId="urn:microsoft.com/office/officeart/2008/layout/LinedList"/>
    <dgm:cxn modelId="{72D13028-DB19-4F87-BF85-B76CE99ED605}" type="presParOf" srcId="{8F6E22A7-0996-410C-8D86-ADEC54ECE9E7}" destId="{E9C38331-6B74-44F2-BB4C-F85816E1CEDB}" srcOrd="1" destOrd="0" presId="urn:microsoft.com/office/officeart/2008/layout/LinedList"/>
    <dgm:cxn modelId="{13953423-3DC2-4C49-9CE9-DA1024F6FD12}" type="presParOf" srcId="{7ECF0F57-1655-4DB6-8591-840383A86328}" destId="{862A868A-2450-4EAE-82D8-16DB5EB98FED}" srcOrd="8" destOrd="0" presId="urn:microsoft.com/office/officeart/2008/layout/LinedList"/>
    <dgm:cxn modelId="{8EF40EB4-5071-4816-AA20-787A12E15A9D}" type="presParOf" srcId="{7ECF0F57-1655-4DB6-8591-840383A86328}" destId="{749987F9-DB3F-4515-BDE9-66FF8DB51957}" srcOrd="9" destOrd="0" presId="urn:microsoft.com/office/officeart/2008/layout/LinedList"/>
    <dgm:cxn modelId="{114BAD80-DD54-4B97-A548-15F52B686DE2}" type="presParOf" srcId="{749987F9-DB3F-4515-BDE9-66FF8DB51957}" destId="{BB9703F5-2273-4034-8ACE-DB3F582AF4BC}" srcOrd="0" destOrd="0" presId="urn:microsoft.com/office/officeart/2008/layout/LinedList"/>
    <dgm:cxn modelId="{966DF44E-D47C-4A34-A6A0-E6A6E19BE59C}" type="presParOf" srcId="{749987F9-DB3F-4515-BDE9-66FF8DB51957}" destId="{A464B1FB-0715-454C-A3BE-20BF52FE12D6}" srcOrd="1" destOrd="0" presId="urn:microsoft.com/office/officeart/2008/layout/LinedList"/>
    <dgm:cxn modelId="{D15F3A0D-6829-43D0-B085-96C015C11EFC}" type="presParOf" srcId="{7ECF0F57-1655-4DB6-8591-840383A86328}" destId="{5428FF79-0AF9-4AD8-B26A-F781806A1363}" srcOrd="10" destOrd="0" presId="urn:microsoft.com/office/officeart/2008/layout/LinedList"/>
    <dgm:cxn modelId="{A4939694-4031-4F14-82ED-63CF680E80D9}" type="presParOf" srcId="{7ECF0F57-1655-4DB6-8591-840383A86328}" destId="{5D047358-35C9-45C6-AA2F-5A2F873D5BB6}" srcOrd="11" destOrd="0" presId="urn:microsoft.com/office/officeart/2008/layout/LinedList"/>
    <dgm:cxn modelId="{7156D4F4-4BAE-4633-A13F-A63F1E2F498C}" type="presParOf" srcId="{5D047358-35C9-45C6-AA2F-5A2F873D5BB6}" destId="{F00E7DD6-C438-4C56-9916-E3C7BC8A24BD}" srcOrd="0" destOrd="0" presId="urn:microsoft.com/office/officeart/2008/layout/LinedList"/>
    <dgm:cxn modelId="{84D30FCC-EF80-47BE-A8BD-4B6A993C573D}" type="presParOf" srcId="{5D047358-35C9-45C6-AA2F-5A2F873D5BB6}" destId="{9A15E3A6-CD6C-4AE4-BA42-0BC804632EA2}" srcOrd="1" destOrd="0" presId="urn:microsoft.com/office/officeart/2008/layout/LinedList"/>
    <dgm:cxn modelId="{4FCD5E55-7E2A-4D0E-984D-29B66F01E2BB}" type="presParOf" srcId="{7ECF0F57-1655-4DB6-8591-840383A86328}" destId="{09CD94D1-7872-43C6-AA6D-AB80C32FD833}" srcOrd="12" destOrd="0" presId="urn:microsoft.com/office/officeart/2008/layout/LinedList"/>
    <dgm:cxn modelId="{B0206F2C-F744-47CD-8F05-F368E653875D}" type="presParOf" srcId="{7ECF0F57-1655-4DB6-8591-840383A86328}" destId="{D9D7BE69-CF4A-48B0-AD49-D4CA3DA91F45}" srcOrd="13" destOrd="0" presId="urn:microsoft.com/office/officeart/2008/layout/LinedList"/>
    <dgm:cxn modelId="{1C15BC9E-44C3-4B9B-AC19-977E1AE6C4E6}" type="presParOf" srcId="{D9D7BE69-CF4A-48B0-AD49-D4CA3DA91F45}" destId="{50C74167-887A-42D7-8B21-822827D97FBE}" srcOrd="0" destOrd="0" presId="urn:microsoft.com/office/officeart/2008/layout/LinedList"/>
    <dgm:cxn modelId="{F7463476-86BA-47CE-9FD3-93AEB010E5FE}" type="presParOf" srcId="{D9D7BE69-CF4A-48B0-AD49-D4CA3DA91F45}" destId="{14646A35-32E7-4661-9540-9052836AF2A8}" srcOrd="1" destOrd="0" presId="urn:microsoft.com/office/officeart/2008/layout/LinedList"/>
    <dgm:cxn modelId="{B55122CC-7FB5-4E64-A51F-BCC09F3AB836}" type="presParOf" srcId="{7ECF0F57-1655-4DB6-8591-840383A86328}" destId="{561A3A22-C20C-4E07-9C55-6FCA534F505C}" srcOrd="14" destOrd="0" presId="urn:microsoft.com/office/officeart/2008/layout/LinedList"/>
    <dgm:cxn modelId="{695D5900-567A-430B-B858-CBA3315D13E9}" type="presParOf" srcId="{7ECF0F57-1655-4DB6-8591-840383A86328}" destId="{7F4B38B6-BBEA-46D2-B127-DBF8C1343554}" srcOrd="15" destOrd="0" presId="urn:microsoft.com/office/officeart/2008/layout/LinedList"/>
    <dgm:cxn modelId="{E44E7A91-42E8-4D67-B038-575787144F83}" type="presParOf" srcId="{7F4B38B6-BBEA-46D2-B127-DBF8C1343554}" destId="{A1778A0A-764B-4649-8CC8-9E742CD9AD73}" srcOrd="0" destOrd="0" presId="urn:microsoft.com/office/officeart/2008/layout/LinedList"/>
    <dgm:cxn modelId="{06CDC459-F80E-4937-9A29-106E8B1473D3}" type="presParOf" srcId="{7F4B38B6-BBEA-46D2-B127-DBF8C1343554}" destId="{C47F85A0-094B-4BCC-B7DF-35A2368BE720}" srcOrd="1" destOrd="0" presId="urn:microsoft.com/office/officeart/2008/layout/LinedList"/>
    <dgm:cxn modelId="{59B0EA78-783D-4701-9E66-E44D45A72A72}" type="presParOf" srcId="{7ECF0F57-1655-4DB6-8591-840383A86328}" destId="{27F0AD8A-AC70-43D1-846C-5CA26DE2D078}" srcOrd="16" destOrd="0" presId="urn:microsoft.com/office/officeart/2008/layout/LinedList"/>
    <dgm:cxn modelId="{69F53718-BEB4-4F10-87FC-AD9AD8F66D22}" type="presParOf" srcId="{7ECF0F57-1655-4DB6-8591-840383A86328}" destId="{7BDE130A-7CD0-4CC5-A2EE-125BC03FBF3F}" srcOrd="17" destOrd="0" presId="urn:microsoft.com/office/officeart/2008/layout/LinedList"/>
    <dgm:cxn modelId="{F9293042-E5C9-42DE-9F59-895141EEFCE2}" type="presParOf" srcId="{7BDE130A-7CD0-4CC5-A2EE-125BC03FBF3F}" destId="{3FC004BA-51DC-4CA6-8028-2E0210F4A4B6}" srcOrd="0" destOrd="0" presId="urn:microsoft.com/office/officeart/2008/layout/LinedList"/>
    <dgm:cxn modelId="{3EDFAA73-4270-4057-88E0-0D4DA9A8A1FB}" type="presParOf" srcId="{7BDE130A-7CD0-4CC5-A2EE-125BC03FBF3F}" destId="{E25772F5-F0D8-4509-9AD2-56B0586A8A8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D1E00-05C9-4533-9909-1CA305BF3B3F}">
      <dsp:nvSpPr>
        <dsp:cNvPr id="0" name=""/>
        <dsp:cNvSpPr/>
      </dsp:nvSpPr>
      <dsp:spPr>
        <a:xfrm>
          <a:off x="0" y="3275482"/>
          <a:ext cx="10515600" cy="107508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l-GR" sz="2400" kern="1200" dirty="0">
              <a:latin typeface="Trebuchet MS" panose="020B0603020202020204" pitchFamily="34" charset="0"/>
            </a:rPr>
            <a:t>Μικροβιολογική απόδειξη πνευμονικής λοίμωξης</a:t>
          </a:r>
          <a:endParaRPr lang="en-US" sz="2400" kern="1200" dirty="0">
            <a:latin typeface="Trebuchet MS" panose="020B0603020202020204" pitchFamily="34" charset="0"/>
          </a:endParaRPr>
        </a:p>
      </dsp:txBody>
      <dsp:txXfrm>
        <a:off x="0" y="3275482"/>
        <a:ext cx="10515600" cy="1075086"/>
      </dsp:txXfrm>
    </dsp:sp>
    <dsp:sp modelId="{508199EB-5824-4998-85F8-D8896262A468}">
      <dsp:nvSpPr>
        <dsp:cNvPr id="0" name=""/>
        <dsp:cNvSpPr/>
      </dsp:nvSpPr>
      <dsp:spPr>
        <a:xfrm rot="10800000">
          <a:off x="0" y="1638125"/>
          <a:ext cx="10515600" cy="1653482"/>
        </a:xfrm>
        <a:prstGeom prst="upArrowCallou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l-GR" sz="2400" kern="1200" dirty="0">
              <a:latin typeface="Trebuchet MS" panose="020B0603020202020204" pitchFamily="34" charset="0"/>
            </a:rPr>
            <a:t>Νέες ή επιδεινούμενες διηθήσεις στην ακτινογραφία θώρακος </a:t>
          </a:r>
          <a:endParaRPr lang="en-US" sz="2400" kern="1200" dirty="0">
            <a:latin typeface="Trebuchet MS" panose="020B0603020202020204" pitchFamily="34" charset="0"/>
          </a:endParaRPr>
        </a:p>
      </dsp:txBody>
      <dsp:txXfrm rot="10800000">
        <a:off x="0" y="1638125"/>
        <a:ext cx="10515600" cy="1074383"/>
      </dsp:txXfrm>
    </dsp:sp>
    <dsp:sp modelId="{616B8B03-FDCD-4154-B1C6-9A46AE874B63}">
      <dsp:nvSpPr>
        <dsp:cNvPr id="0" name=""/>
        <dsp:cNvSpPr/>
      </dsp:nvSpPr>
      <dsp:spPr>
        <a:xfrm rot="10800000">
          <a:off x="0" y="769"/>
          <a:ext cx="10515600" cy="1653482"/>
        </a:xfrm>
        <a:prstGeom prst="upArrowCallou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l-GR" sz="2400" kern="1200" dirty="0">
              <a:latin typeface="Trebuchet MS" panose="020B0603020202020204" pitchFamily="34" charset="0"/>
            </a:rPr>
            <a:t>Συστηματικά σημεία συμβατά με λοίμωξη </a:t>
          </a:r>
          <a:endParaRPr lang="en-US" sz="2400" kern="1200" dirty="0">
            <a:latin typeface="Trebuchet MS" panose="020B0603020202020204" pitchFamily="34" charset="0"/>
          </a:endParaRPr>
        </a:p>
      </dsp:txBody>
      <dsp:txXfrm rot="10800000">
        <a:off x="0" y="769"/>
        <a:ext cx="10515600" cy="10743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2A8716-C736-43D1-982B-B8AFEFC0AA70}">
      <dsp:nvSpPr>
        <dsp:cNvPr id="0" name=""/>
        <dsp:cNvSpPr/>
      </dsp:nvSpPr>
      <dsp:spPr>
        <a:xfrm>
          <a:off x="0" y="32427"/>
          <a:ext cx="11239129" cy="755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l-GR" sz="1900" kern="1200"/>
            <a:t>Τα </a:t>
          </a:r>
          <a:r>
            <a:rPr lang="el-GR" sz="1900" b="1" kern="1200"/>
            <a:t>συστηματικά σημεία λοίμωξης </a:t>
          </a:r>
          <a:r>
            <a:rPr lang="el-GR" sz="1900" kern="1200"/>
            <a:t>(πυρετός, ταχυκαρδία, λευκοκυττάρωση) δεν αποτελούν ειδικά ευρήματα επειδή μπορεί να παρατηρηθούν σε οποιαδήποτε κατάσταση που προκαλεί απελευθέρωση κυτταροκινών </a:t>
          </a:r>
          <a:endParaRPr lang="en-US" sz="1900" kern="1200"/>
        </a:p>
      </dsp:txBody>
      <dsp:txXfrm>
        <a:off x="36896" y="69323"/>
        <a:ext cx="11165337" cy="682028"/>
      </dsp:txXfrm>
    </dsp:sp>
    <dsp:sp modelId="{8EBF2611-B3A3-40AB-95A4-D02F4F54C322}">
      <dsp:nvSpPr>
        <dsp:cNvPr id="0" name=""/>
        <dsp:cNvSpPr/>
      </dsp:nvSpPr>
      <dsp:spPr>
        <a:xfrm>
          <a:off x="0" y="842968"/>
          <a:ext cx="11239129" cy="755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l-GR" sz="1900" b="1" kern="1200"/>
            <a:t>Οι διηθήσεις στην ακτινογραφία θώρακα </a:t>
          </a:r>
          <a:r>
            <a:rPr lang="el-GR" sz="1900" kern="1200"/>
            <a:t>μπορεί να οφείλονται σε ατελεκτασία, πνευμονικό οίδημα ή θρομβοεμβολική νόσο</a:t>
          </a:r>
          <a:endParaRPr lang="en-US" sz="1900" kern="1200"/>
        </a:p>
      </dsp:txBody>
      <dsp:txXfrm>
        <a:off x="36896" y="879864"/>
        <a:ext cx="11165337" cy="6820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334E74-F14A-441A-ACCA-64343E75185A}">
      <dsp:nvSpPr>
        <dsp:cNvPr id="0" name=""/>
        <dsp:cNvSpPr/>
      </dsp:nvSpPr>
      <dsp:spPr>
        <a:xfrm>
          <a:off x="0" y="104063"/>
          <a:ext cx="11319030" cy="48262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pt-BR" sz="2000" b="1" kern="1200" dirty="0">
              <a:solidFill>
                <a:schemeClr val="tx1"/>
              </a:solidFill>
              <a:latin typeface="Trebuchet MS" panose="020B0603020202020204" pitchFamily="34" charset="0"/>
            </a:rPr>
            <a:t>Gram (+) </a:t>
          </a:r>
          <a:endParaRPr lang="en-US" sz="2000" b="1" kern="1200" dirty="0">
            <a:solidFill>
              <a:schemeClr val="tx1"/>
            </a:solidFill>
            <a:latin typeface="Trebuchet MS" panose="020B0603020202020204" pitchFamily="34" charset="0"/>
          </a:endParaRPr>
        </a:p>
      </dsp:txBody>
      <dsp:txXfrm>
        <a:off x="23560" y="127623"/>
        <a:ext cx="11271910" cy="435505"/>
      </dsp:txXfrm>
    </dsp:sp>
    <dsp:sp modelId="{B586D9FE-5A6F-4555-95DA-57CEB09B636B}">
      <dsp:nvSpPr>
        <dsp:cNvPr id="0" name=""/>
        <dsp:cNvSpPr/>
      </dsp:nvSpPr>
      <dsp:spPr>
        <a:xfrm>
          <a:off x="0" y="586688"/>
          <a:ext cx="11319030" cy="57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379"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pt-BR" sz="1800" b="1" kern="1200" dirty="0">
              <a:latin typeface="Trebuchet MS" panose="020B0603020202020204" pitchFamily="34" charset="0"/>
            </a:rPr>
            <a:t>MRSA 25.3% </a:t>
          </a:r>
          <a:endParaRPr lang="en-US" sz="1800" b="1" kern="1200" dirty="0">
            <a:latin typeface="Trebuchet MS" panose="020B0603020202020204" pitchFamily="34" charset="0"/>
          </a:endParaRPr>
        </a:p>
        <a:p>
          <a:pPr marL="171450" lvl="1" indent="-171450" algn="l" defTabSz="800100">
            <a:lnSpc>
              <a:spcPct val="90000"/>
            </a:lnSpc>
            <a:spcBef>
              <a:spcPct val="0"/>
            </a:spcBef>
            <a:spcAft>
              <a:spcPct val="20000"/>
            </a:spcAft>
            <a:buChar char="•"/>
          </a:pPr>
          <a:r>
            <a:rPr lang="pt-BR" sz="1800" b="1" kern="1200" dirty="0">
              <a:latin typeface="Trebuchet MS" panose="020B0603020202020204" pitchFamily="34" charset="0"/>
            </a:rPr>
            <a:t>VRE 2.4% </a:t>
          </a:r>
          <a:endParaRPr lang="en-US" sz="1800" b="1" kern="1200" dirty="0">
            <a:latin typeface="Trebuchet MS" panose="020B0603020202020204" pitchFamily="34" charset="0"/>
          </a:endParaRPr>
        </a:p>
      </dsp:txBody>
      <dsp:txXfrm>
        <a:off x="0" y="586688"/>
        <a:ext cx="11319030" cy="579600"/>
      </dsp:txXfrm>
    </dsp:sp>
    <dsp:sp modelId="{F55564C1-2ACA-4D41-ABFC-9CE67EE067FA}">
      <dsp:nvSpPr>
        <dsp:cNvPr id="0" name=""/>
        <dsp:cNvSpPr/>
      </dsp:nvSpPr>
      <dsp:spPr>
        <a:xfrm>
          <a:off x="0" y="1166288"/>
          <a:ext cx="11319030" cy="48262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pt-BR" sz="2000" b="1" kern="1200" dirty="0">
              <a:solidFill>
                <a:schemeClr val="tx1"/>
              </a:solidFill>
              <a:latin typeface="Trebuchet MS" panose="020B0603020202020204" pitchFamily="34" charset="0"/>
            </a:rPr>
            <a:t>ESBL </a:t>
          </a:r>
          <a:endParaRPr lang="en-US" sz="2000" b="1" kern="1200" dirty="0">
            <a:solidFill>
              <a:schemeClr val="tx1"/>
            </a:solidFill>
            <a:latin typeface="Trebuchet MS" panose="020B0603020202020204" pitchFamily="34" charset="0"/>
          </a:endParaRPr>
        </a:p>
      </dsp:txBody>
      <dsp:txXfrm>
        <a:off x="23560" y="1189848"/>
        <a:ext cx="11271910" cy="435505"/>
      </dsp:txXfrm>
    </dsp:sp>
    <dsp:sp modelId="{CC165FC5-27A3-4753-B886-38D23DCC3C89}">
      <dsp:nvSpPr>
        <dsp:cNvPr id="0" name=""/>
        <dsp:cNvSpPr/>
      </dsp:nvSpPr>
      <dsp:spPr>
        <a:xfrm>
          <a:off x="0" y="1648913"/>
          <a:ext cx="11319030" cy="1055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379"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pt-BR" sz="1600" b="1" i="1" kern="1200" dirty="0">
              <a:latin typeface="Trebuchet MS" panose="020B0603020202020204" pitchFamily="34" charset="0"/>
            </a:rPr>
            <a:t>E. </a:t>
          </a:r>
          <a:r>
            <a:rPr lang="en-US" sz="1600" b="1" i="1" kern="1200" dirty="0">
              <a:latin typeface="Trebuchet MS" panose="020B0603020202020204" pitchFamily="34" charset="0"/>
            </a:rPr>
            <a:t>c</a:t>
          </a:r>
          <a:r>
            <a:rPr lang="pt-BR" sz="1600" b="1" i="1" kern="1200" dirty="0">
              <a:latin typeface="Trebuchet MS" panose="020B0603020202020204" pitchFamily="34" charset="0"/>
            </a:rPr>
            <a:t>oli </a:t>
          </a:r>
          <a:r>
            <a:rPr lang="pt-BR" sz="1600" kern="1200" dirty="0">
              <a:latin typeface="Trebuchet MS" panose="020B0603020202020204" pitchFamily="34" charset="0"/>
            </a:rPr>
            <a:t>17.3%</a:t>
          </a:r>
          <a:endParaRPr lang="en-US" sz="1600" kern="1200" dirty="0">
            <a:latin typeface="Trebuchet MS" panose="020B0603020202020204" pitchFamily="34" charset="0"/>
          </a:endParaRPr>
        </a:p>
        <a:p>
          <a:pPr marL="171450" lvl="1" indent="-171450" algn="l" defTabSz="711200">
            <a:lnSpc>
              <a:spcPct val="90000"/>
            </a:lnSpc>
            <a:spcBef>
              <a:spcPct val="0"/>
            </a:spcBef>
            <a:spcAft>
              <a:spcPct val="20000"/>
            </a:spcAft>
            <a:buChar char="•"/>
          </a:pPr>
          <a:r>
            <a:rPr lang="es-ES" sz="1600" b="1" i="1" kern="1200" dirty="0">
              <a:latin typeface="Trebuchet MS" panose="020B0603020202020204" pitchFamily="34" charset="0"/>
            </a:rPr>
            <a:t>Pseudomonas</a:t>
          </a:r>
          <a:r>
            <a:rPr lang="es-ES" sz="1600" i="1" kern="1200" dirty="0">
              <a:latin typeface="Trebuchet MS" panose="020B0603020202020204" pitchFamily="34" charset="0"/>
            </a:rPr>
            <a:t> </a:t>
          </a:r>
          <a:r>
            <a:rPr lang="es-ES" sz="1600" kern="1200" dirty="0">
              <a:latin typeface="Trebuchet MS" panose="020B0603020202020204" pitchFamily="34" charset="0"/>
            </a:rPr>
            <a:t>24.2% </a:t>
          </a:r>
          <a:endParaRPr lang="en-US" sz="1600" kern="1200" dirty="0">
            <a:latin typeface="Trebuchet MS" panose="020B0603020202020204" pitchFamily="34" charset="0"/>
          </a:endParaRPr>
        </a:p>
        <a:p>
          <a:pPr marL="171450" lvl="1" indent="-171450" algn="l" defTabSz="711200">
            <a:lnSpc>
              <a:spcPct val="90000"/>
            </a:lnSpc>
            <a:spcBef>
              <a:spcPct val="0"/>
            </a:spcBef>
            <a:spcAft>
              <a:spcPct val="20000"/>
            </a:spcAft>
            <a:buChar char="•"/>
          </a:pPr>
          <a:r>
            <a:rPr lang="es-ES" sz="1600" b="1" i="1" kern="1200" dirty="0" err="1">
              <a:latin typeface="Trebuchet MS" panose="020B0603020202020204" pitchFamily="34" charset="0"/>
            </a:rPr>
            <a:t>Klebsiella</a:t>
          </a:r>
          <a:r>
            <a:rPr lang="es-ES" sz="1600" b="1" i="1" kern="1200" dirty="0">
              <a:latin typeface="Trebuchet MS" panose="020B0603020202020204" pitchFamily="34" charset="0"/>
            </a:rPr>
            <a:t> </a:t>
          </a:r>
          <a:r>
            <a:rPr lang="es-ES" sz="1600" kern="1200" dirty="0">
              <a:latin typeface="Trebuchet MS" panose="020B0603020202020204" pitchFamily="34" charset="0"/>
            </a:rPr>
            <a:t>43.7% </a:t>
          </a:r>
          <a:endParaRPr lang="en-US" sz="1600" kern="1200" dirty="0">
            <a:latin typeface="Trebuchet MS" panose="020B0603020202020204" pitchFamily="34" charset="0"/>
          </a:endParaRPr>
        </a:p>
        <a:p>
          <a:pPr marL="171450" lvl="1" indent="-171450" algn="l" defTabSz="711200">
            <a:lnSpc>
              <a:spcPct val="90000"/>
            </a:lnSpc>
            <a:spcBef>
              <a:spcPct val="0"/>
            </a:spcBef>
            <a:spcAft>
              <a:spcPct val="20000"/>
            </a:spcAft>
            <a:buChar char="•"/>
          </a:pPr>
          <a:r>
            <a:rPr lang="es-ES" sz="1600" b="1" i="1" kern="1200" dirty="0" err="1">
              <a:latin typeface="Trebuchet MS" panose="020B0603020202020204" pitchFamily="34" charset="0"/>
            </a:rPr>
            <a:t>Enterobacter</a:t>
          </a:r>
          <a:r>
            <a:rPr lang="es-ES" sz="1600" b="1" i="1" kern="1200" dirty="0">
              <a:latin typeface="Trebuchet MS" panose="020B0603020202020204" pitchFamily="34" charset="0"/>
            </a:rPr>
            <a:t> </a:t>
          </a:r>
          <a:r>
            <a:rPr lang="es-ES" sz="1600" kern="1200" dirty="0">
              <a:latin typeface="Trebuchet MS" panose="020B0603020202020204" pitchFamily="34" charset="0"/>
            </a:rPr>
            <a:t>43.5% </a:t>
          </a:r>
          <a:endParaRPr lang="en-US" sz="1600" kern="1200" dirty="0">
            <a:latin typeface="Trebuchet MS" panose="020B0603020202020204" pitchFamily="34" charset="0"/>
          </a:endParaRPr>
        </a:p>
      </dsp:txBody>
      <dsp:txXfrm>
        <a:off x="0" y="1648913"/>
        <a:ext cx="11319030" cy="1055700"/>
      </dsp:txXfrm>
    </dsp:sp>
    <dsp:sp modelId="{1996F74C-B1D8-4896-B987-00EFAC40F8A7}">
      <dsp:nvSpPr>
        <dsp:cNvPr id="0" name=""/>
        <dsp:cNvSpPr/>
      </dsp:nvSpPr>
      <dsp:spPr>
        <a:xfrm>
          <a:off x="0" y="2704613"/>
          <a:ext cx="11319030" cy="48262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Carbapenem resistance </a:t>
          </a:r>
        </a:p>
      </dsp:txBody>
      <dsp:txXfrm>
        <a:off x="23560" y="2728173"/>
        <a:ext cx="11271910" cy="435505"/>
      </dsp:txXfrm>
    </dsp:sp>
    <dsp:sp modelId="{7ACBB635-07B0-41F1-88A7-A586C14ABC5D}">
      <dsp:nvSpPr>
        <dsp:cNvPr id="0" name=""/>
        <dsp:cNvSpPr/>
      </dsp:nvSpPr>
      <dsp:spPr>
        <a:xfrm>
          <a:off x="0" y="3244838"/>
          <a:ext cx="11319030" cy="48262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 </a:t>
          </a:r>
          <a:r>
            <a:rPr lang="en-US" sz="2000" i="1" kern="1200" dirty="0">
              <a:solidFill>
                <a:schemeClr val="tx1"/>
              </a:solidFill>
            </a:rPr>
            <a:t>E. coli </a:t>
          </a:r>
          <a:r>
            <a:rPr lang="en-US" sz="2000" kern="1200" dirty="0">
              <a:solidFill>
                <a:schemeClr val="tx1"/>
              </a:solidFill>
            </a:rPr>
            <a:t>0.9% </a:t>
          </a:r>
        </a:p>
      </dsp:txBody>
      <dsp:txXfrm>
        <a:off x="23560" y="3268398"/>
        <a:ext cx="11271910" cy="435505"/>
      </dsp:txXfrm>
    </dsp:sp>
    <dsp:sp modelId="{D0CE746A-AE24-4800-A799-58BCA7AF85AC}">
      <dsp:nvSpPr>
        <dsp:cNvPr id="0" name=""/>
        <dsp:cNvSpPr/>
      </dsp:nvSpPr>
      <dsp:spPr>
        <a:xfrm>
          <a:off x="0" y="3785063"/>
          <a:ext cx="11319030" cy="48262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 </a:t>
          </a:r>
          <a:r>
            <a:rPr lang="en-US" sz="2000" i="1" kern="1200" dirty="0">
              <a:solidFill>
                <a:schemeClr val="tx1"/>
              </a:solidFill>
            </a:rPr>
            <a:t>Enterobacter </a:t>
          </a:r>
          <a:r>
            <a:rPr lang="en-US" sz="2000" kern="1200" dirty="0">
              <a:solidFill>
                <a:schemeClr val="tx1"/>
              </a:solidFill>
            </a:rPr>
            <a:t>1.5% </a:t>
          </a:r>
        </a:p>
      </dsp:txBody>
      <dsp:txXfrm>
        <a:off x="23560" y="3808623"/>
        <a:ext cx="11271910" cy="435505"/>
      </dsp:txXfrm>
    </dsp:sp>
    <dsp:sp modelId="{D5DF21A6-E018-4F59-87F9-86D154CDED7F}">
      <dsp:nvSpPr>
        <dsp:cNvPr id="0" name=""/>
        <dsp:cNvSpPr/>
      </dsp:nvSpPr>
      <dsp:spPr>
        <a:xfrm>
          <a:off x="0" y="4325288"/>
          <a:ext cx="11319030" cy="48262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 </a:t>
          </a:r>
          <a:r>
            <a:rPr lang="en-US" sz="2000" i="1" kern="1200" dirty="0">
              <a:solidFill>
                <a:schemeClr val="tx1"/>
              </a:solidFill>
            </a:rPr>
            <a:t>Klebsiella</a:t>
          </a:r>
          <a:r>
            <a:rPr lang="en-US" sz="2000" kern="1200" dirty="0">
              <a:solidFill>
                <a:schemeClr val="tx1"/>
              </a:solidFill>
            </a:rPr>
            <a:t> 7.7% </a:t>
          </a:r>
        </a:p>
      </dsp:txBody>
      <dsp:txXfrm>
        <a:off x="23560" y="4348848"/>
        <a:ext cx="11271910" cy="435505"/>
      </dsp:txXfrm>
    </dsp:sp>
    <dsp:sp modelId="{7537DE0C-82A3-4C50-BAC3-64B3C187FBB1}">
      <dsp:nvSpPr>
        <dsp:cNvPr id="0" name=""/>
        <dsp:cNvSpPr/>
      </dsp:nvSpPr>
      <dsp:spPr>
        <a:xfrm>
          <a:off x="0" y="4865513"/>
          <a:ext cx="11319030" cy="48262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 </a:t>
          </a:r>
          <a:r>
            <a:rPr lang="en-US" sz="2000" i="1" kern="1200" dirty="0">
              <a:solidFill>
                <a:schemeClr val="tx1"/>
              </a:solidFill>
            </a:rPr>
            <a:t>P. aeruginosa </a:t>
          </a:r>
          <a:r>
            <a:rPr lang="en-US" sz="2000" kern="1200" dirty="0">
              <a:solidFill>
                <a:schemeClr val="tx1"/>
              </a:solidFill>
            </a:rPr>
            <a:t>27.7% </a:t>
          </a:r>
        </a:p>
      </dsp:txBody>
      <dsp:txXfrm>
        <a:off x="23560" y="4889073"/>
        <a:ext cx="11271910" cy="435505"/>
      </dsp:txXfrm>
    </dsp:sp>
    <dsp:sp modelId="{4AC12D7C-67FF-4425-94B1-4A1470FAE83D}">
      <dsp:nvSpPr>
        <dsp:cNvPr id="0" name=""/>
        <dsp:cNvSpPr/>
      </dsp:nvSpPr>
      <dsp:spPr>
        <a:xfrm>
          <a:off x="0" y="5405738"/>
          <a:ext cx="11319030" cy="48262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 </a:t>
          </a:r>
          <a:r>
            <a:rPr lang="en-US" sz="2000" kern="1200" dirty="0">
              <a:solidFill>
                <a:schemeClr val="tx1"/>
              </a:solidFill>
            </a:rPr>
            <a:t>Acinetobacter baumannii 63%</a:t>
          </a:r>
        </a:p>
      </dsp:txBody>
      <dsp:txXfrm>
        <a:off x="23560" y="5429298"/>
        <a:ext cx="11271910" cy="4355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554466-9AB0-4DEE-BCD9-20D790FD76F9}">
      <dsp:nvSpPr>
        <dsp:cNvPr id="0" name=""/>
        <dsp:cNvSpPr/>
      </dsp:nvSpPr>
      <dsp:spPr>
        <a:xfrm>
          <a:off x="0" y="27684"/>
          <a:ext cx="10515600" cy="81080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l-GR" sz="2100" kern="1200" dirty="0">
              <a:solidFill>
                <a:schemeClr val="tx1"/>
              </a:solidFill>
              <a:latin typeface="Trebuchet MS" panose="020B0603020202020204" pitchFamily="34" charset="0"/>
            </a:rPr>
            <a:t>1. Όταν η θεραπεία αποσκοπεί στη διακοπή της οριζόντιας διασποράς στη συγκεκριμένη νοσηλευτική μονάδα </a:t>
          </a:r>
          <a:endParaRPr lang="en-US" sz="2100" kern="1200" dirty="0">
            <a:solidFill>
              <a:schemeClr val="tx1"/>
            </a:solidFill>
            <a:latin typeface="Trebuchet MS" panose="020B0603020202020204" pitchFamily="34" charset="0"/>
          </a:endParaRPr>
        </a:p>
      </dsp:txBody>
      <dsp:txXfrm>
        <a:off x="39580" y="67264"/>
        <a:ext cx="10436440" cy="731649"/>
      </dsp:txXfrm>
    </dsp:sp>
    <dsp:sp modelId="{4FBA0C79-D260-40F0-89A2-2183C4BFAC49}">
      <dsp:nvSpPr>
        <dsp:cNvPr id="0" name=""/>
        <dsp:cNvSpPr/>
      </dsp:nvSpPr>
      <dsp:spPr>
        <a:xfrm>
          <a:off x="0" y="898974"/>
          <a:ext cx="10515600" cy="81080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l-GR" sz="2100" kern="1200" dirty="0">
              <a:solidFill>
                <a:schemeClr val="tx1"/>
              </a:solidFill>
              <a:latin typeface="Trebuchet MS" panose="020B0603020202020204" pitchFamily="34" charset="0"/>
            </a:rPr>
            <a:t>2. Μικροβιακά στελέχη που προκαλούν συχνά μικροβιαιμία (</a:t>
          </a:r>
          <a:r>
            <a:rPr lang="el-GR" sz="2100" kern="1200" dirty="0" err="1">
              <a:solidFill>
                <a:schemeClr val="tx1"/>
              </a:solidFill>
              <a:latin typeface="Trebuchet MS" panose="020B0603020202020204" pitchFamily="34" charset="0"/>
            </a:rPr>
            <a:t>π.χ</a:t>
          </a:r>
          <a:r>
            <a:rPr lang="el-GR" sz="2100" kern="1200" dirty="0">
              <a:solidFill>
                <a:schemeClr val="tx1"/>
              </a:solidFill>
              <a:latin typeface="Trebuchet MS" panose="020B0603020202020204" pitchFamily="34" charset="0"/>
            </a:rPr>
            <a:t> </a:t>
          </a:r>
          <a:r>
            <a:rPr lang="el-GR" sz="2100" kern="1200" dirty="0" err="1">
              <a:solidFill>
                <a:schemeClr val="tx1"/>
              </a:solidFill>
              <a:latin typeface="Trebuchet MS" panose="020B0603020202020204" pitchFamily="34" charset="0"/>
            </a:rPr>
            <a:t>Serratia</a:t>
          </a:r>
          <a:r>
            <a:rPr lang="el-GR" sz="2100" kern="1200" dirty="0">
              <a:solidFill>
                <a:schemeClr val="tx1"/>
              </a:solidFill>
              <a:latin typeface="Trebuchet MS" panose="020B0603020202020204" pitchFamily="34" charset="0"/>
            </a:rPr>
            <a:t> </a:t>
          </a:r>
          <a:r>
            <a:rPr lang="el-GR" sz="2100" kern="1200" dirty="0" err="1">
              <a:solidFill>
                <a:schemeClr val="tx1"/>
              </a:solidFill>
              <a:latin typeface="Trebuchet MS" panose="020B0603020202020204" pitchFamily="34" charset="0"/>
            </a:rPr>
            <a:t>marcescens</a:t>
          </a:r>
          <a:r>
            <a:rPr lang="el-GR" sz="2100" kern="1200" dirty="0">
              <a:solidFill>
                <a:schemeClr val="tx1"/>
              </a:solidFill>
              <a:latin typeface="Trebuchet MS" panose="020B0603020202020204" pitchFamily="34" charset="0"/>
            </a:rPr>
            <a:t>) </a:t>
          </a:r>
          <a:endParaRPr lang="en-US" sz="2100" kern="1200" dirty="0">
            <a:solidFill>
              <a:schemeClr val="tx1"/>
            </a:solidFill>
            <a:latin typeface="Trebuchet MS" panose="020B0603020202020204" pitchFamily="34" charset="0"/>
          </a:endParaRPr>
        </a:p>
      </dsp:txBody>
      <dsp:txXfrm>
        <a:off x="39580" y="938554"/>
        <a:ext cx="10436440" cy="731649"/>
      </dsp:txXfrm>
    </dsp:sp>
    <dsp:sp modelId="{E61C8BB7-6155-4365-98ED-E8687FC56407}">
      <dsp:nvSpPr>
        <dsp:cNvPr id="0" name=""/>
        <dsp:cNvSpPr/>
      </dsp:nvSpPr>
      <dsp:spPr>
        <a:xfrm>
          <a:off x="0" y="1770264"/>
          <a:ext cx="10515600" cy="81080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l-GR" sz="2100" kern="1200" dirty="0">
              <a:solidFill>
                <a:schemeClr val="tx1"/>
              </a:solidFill>
              <a:latin typeface="Trebuchet MS" panose="020B0603020202020204" pitchFamily="34" charset="0"/>
            </a:rPr>
            <a:t>3. Ασθενής υψηλού κινδύνου (</a:t>
          </a:r>
          <a:r>
            <a:rPr lang="el-GR" sz="2100" kern="1200" dirty="0" err="1">
              <a:solidFill>
                <a:schemeClr val="tx1"/>
              </a:solidFill>
              <a:latin typeface="Trebuchet MS" panose="020B0603020202020204" pitchFamily="34" charset="0"/>
            </a:rPr>
            <a:t>ουδετεροπενικός</a:t>
          </a:r>
          <a:r>
            <a:rPr lang="el-GR" sz="2100" kern="1200" dirty="0">
              <a:solidFill>
                <a:schemeClr val="tx1"/>
              </a:solidFill>
              <a:latin typeface="Trebuchet MS" panose="020B0603020202020204" pitchFamily="34" charset="0"/>
            </a:rPr>
            <a:t> ειδικά αν PMN7ημ, μετά μεταμόσχευση </a:t>
          </a:r>
          <a:r>
            <a:rPr lang="el-GR" sz="2100" kern="1200" dirty="0" err="1">
              <a:solidFill>
                <a:schemeClr val="tx1"/>
              </a:solidFill>
              <a:latin typeface="Trebuchet MS" panose="020B0603020202020204" pitchFamily="34" charset="0"/>
            </a:rPr>
            <a:t>κ.λ.π</a:t>
          </a:r>
          <a:r>
            <a:rPr lang="el-GR" sz="2100" kern="1200" dirty="0">
              <a:solidFill>
                <a:schemeClr val="tx1"/>
              </a:solidFill>
              <a:latin typeface="Trebuchet MS" panose="020B0603020202020204" pitchFamily="34" charset="0"/>
            </a:rPr>
            <a:t>) </a:t>
          </a:r>
          <a:endParaRPr lang="en-US" sz="2100" kern="1200" dirty="0">
            <a:solidFill>
              <a:schemeClr val="tx1"/>
            </a:solidFill>
            <a:latin typeface="Trebuchet MS" panose="020B0603020202020204" pitchFamily="34" charset="0"/>
          </a:endParaRPr>
        </a:p>
      </dsp:txBody>
      <dsp:txXfrm>
        <a:off x="39580" y="1809844"/>
        <a:ext cx="10436440" cy="731649"/>
      </dsp:txXfrm>
    </dsp:sp>
    <dsp:sp modelId="{40BA3614-D34F-4E81-8064-81459CE609EF}">
      <dsp:nvSpPr>
        <dsp:cNvPr id="0" name=""/>
        <dsp:cNvSpPr/>
      </dsp:nvSpPr>
      <dsp:spPr>
        <a:xfrm>
          <a:off x="0" y="2641554"/>
          <a:ext cx="10515600" cy="81080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l-GR" sz="2100" kern="1200" dirty="0">
              <a:solidFill>
                <a:schemeClr val="tx1"/>
              </a:solidFill>
              <a:latin typeface="Trebuchet MS" panose="020B0603020202020204" pitchFamily="34" charset="0"/>
            </a:rPr>
            <a:t>4. Όταν ο ασθενής πρόκειται να υποβληθεί σε επέμβαση όπου εμπλέκεται ξένο σώμα (προθέσεις, βηματοδότες </a:t>
          </a:r>
          <a:r>
            <a:rPr lang="el-GR" sz="2100" kern="1200" dirty="0" err="1">
              <a:solidFill>
                <a:schemeClr val="tx1"/>
              </a:solidFill>
              <a:latin typeface="Trebuchet MS" panose="020B0603020202020204" pitchFamily="34" charset="0"/>
            </a:rPr>
            <a:t>κ.λ.π</a:t>
          </a:r>
          <a:r>
            <a:rPr lang="el-GR" sz="2100" kern="1200" dirty="0">
              <a:solidFill>
                <a:schemeClr val="tx1"/>
              </a:solidFill>
              <a:latin typeface="Trebuchet MS" panose="020B0603020202020204" pitchFamily="34" charset="0"/>
            </a:rPr>
            <a:t>.) </a:t>
          </a:r>
          <a:endParaRPr lang="en-US" sz="2100" kern="1200" dirty="0">
            <a:solidFill>
              <a:schemeClr val="tx1"/>
            </a:solidFill>
            <a:latin typeface="Trebuchet MS" panose="020B0603020202020204" pitchFamily="34" charset="0"/>
          </a:endParaRPr>
        </a:p>
      </dsp:txBody>
      <dsp:txXfrm>
        <a:off x="39580" y="2681134"/>
        <a:ext cx="10436440" cy="731649"/>
      </dsp:txXfrm>
    </dsp:sp>
    <dsp:sp modelId="{D1440081-E172-456F-8FE2-B8596D403AC3}">
      <dsp:nvSpPr>
        <dsp:cNvPr id="0" name=""/>
        <dsp:cNvSpPr/>
      </dsp:nvSpPr>
      <dsp:spPr>
        <a:xfrm>
          <a:off x="0" y="3512844"/>
          <a:ext cx="10515600" cy="81080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l-GR" sz="2100" kern="1200" dirty="0">
              <a:solidFill>
                <a:schemeClr val="tx1"/>
              </a:solidFill>
              <a:latin typeface="Trebuchet MS" panose="020B0603020202020204" pitchFamily="34" charset="0"/>
            </a:rPr>
            <a:t>5. Όταν ο ασθενής πρόκειται να υποβληθεί σε ουρολογική επέμβαση ή χειρισμό</a:t>
          </a:r>
          <a:endParaRPr lang="en-US" sz="2100" kern="1200" dirty="0">
            <a:solidFill>
              <a:schemeClr val="tx1"/>
            </a:solidFill>
            <a:latin typeface="Trebuchet MS" panose="020B0603020202020204" pitchFamily="34" charset="0"/>
          </a:endParaRPr>
        </a:p>
      </dsp:txBody>
      <dsp:txXfrm>
        <a:off x="39580" y="3552424"/>
        <a:ext cx="10436440" cy="7316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9AB156-B734-4569-9144-0F262A49C49D}">
      <dsp:nvSpPr>
        <dsp:cNvPr id="0" name=""/>
        <dsp:cNvSpPr/>
      </dsp:nvSpPr>
      <dsp:spPr>
        <a:xfrm>
          <a:off x="0" y="75136"/>
          <a:ext cx="10515600" cy="5148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l-GR" sz="2200" kern="1200" dirty="0" err="1">
              <a:solidFill>
                <a:schemeClr val="tx1"/>
              </a:solidFill>
              <a:latin typeface="Trebuchet MS" panose="020B0603020202020204" pitchFamily="34" charset="0"/>
            </a:rPr>
            <a:t>Εντεροβακτηριακά</a:t>
          </a:r>
          <a:r>
            <a:rPr lang="el-GR" sz="2200" kern="1200" dirty="0">
              <a:solidFill>
                <a:schemeClr val="tx1"/>
              </a:solidFill>
              <a:latin typeface="Trebuchet MS" panose="020B0603020202020204" pitchFamily="34" charset="0"/>
            </a:rPr>
            <a:t> και </a:t>
          </a:r>
          <a:r>
            <a:rPr lang="en-US" sz="2200" i="1" kern="1200" dirty="0">
              <a:solidFill>
                <a:schemeClr val="tx1"/>
              </a:solidFill>
              <a:latin typeface="Trebuchet MS" panose="020B0603020202020204" pitchFamily="34" charset="0"/>
            </a:rPr>
            <a:t>Pseudomonas aeruginosa</a:t>
          </a:r>
        </a:p>
      </dsp:txBody>
      <dsp:txXfrm>
        <a:off x="25130" y="100266"/>
        <a:ext cx="10465340" cy="464540"/>
      </dsp:txXfrm>
    </dsp:sp>
    <dsp:sp modelId="{2E122072-86A6-4BCB-8471-055754D9990B}">
      <dsp:nvSpPr>
        <dsp:cNvPr id="0" name=""/>
        <dsp:cNvSpPr/>
      </dsp:nvSpPr>
      <dsp:spPr>
        <a:xfrm>
          <a:off x="0" y="653296"/>
          <a:ext cx="10515600" cy="5148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latin typeface="Trebuchet MS" panose="020B0603020202020204" pitchFamily="34" charset="0"/>
            </a:rPr>
            <a:t>Non-ESBL</a:t>
          </a:r>
          <a:r>
            <a:rPr lang="el-GR" sz="2200" kern="1200" dirty="0">
              <a:solidFill>
                <a:schemeClr val="tx1"/>
              </a:solidFill>
              <a:latin typeface="Trebuchet MS" panose="020B0603020202020204" pitchFamily="34" charset="0"/>
            </a:rPr>
            <a:t> </a:t>
          </a:r>
          <a:r>
            <a:rPr lang="en-US" sz="2200" kern="1200" dirty="0">
              <a:solidFill>
                <a:schemeClr val="tx1"/>
              </a:solidFill>
              <a:latin typeface="Trebuchet MS" panose="020B0603020202020204" pitchFamily="34" charset="0"/>
            </a:rPr>
            <a:t>: 3</a:t>
          </a:r>
          <a:r>
            <a:rPr lang="el-GR" sz="2200" kern="1200" dirty="0">
              <a:solidFill>
                <a:schemeClr val="tx1"/>
              </a:solidFill>
              <a:latin typeface="Trebuchet MS" panose="020B0603020202020204" pitchFamily="34" charset="0"/>
            </a:rPr>
            <a:t>ης γενεάς </a:t>
          </a:r>
          <a:r>
            <a:rPr lang="el-GR" sz="2200" kern="1200" dirty="0" err="1">
              <a:solidFill>
                <a:schemeClr val="tx1"/>
              </a:solidFill>
              <a:latin typeface="Trebuchet MS" panose="020B0603020202020204" pitchFamily="34" charset="0"/>
            </a:rPr>
            <a:t>κεφαλοσπορίνες</a:t>
          </a:r>
          <a:r>
            <a:rPr lang="el-GR" sz="2200" kern="1200" dirty="0">
              <a:solidFill>
                <a:schemeClr val="tx1"/>
              </a:solidFill>
              <a:latin typeface="Trebuchet MS" panose="020B0603020202020204" pitchFamily="34" charset="0"/>
            </a:rPr>
            <a:t> </a:t>
          </a:r>
          <a:endParaRPr lang="en-US" sz="2200" kern="1200" dirty="0">
            <a:solidFill>
              <a:schemeClr val="tx1"/>
            </a:solidFill>
            <a:latin typeface="Trebuchet MS" panose="020B0603020202020204" pitchFamily="34" charset="0"/>
          </a:endParaRPr>
        </a:p>
      </dsp:txBody>
      <dsp:txXfrm>
        <a:off x="25130" y="678426"/>
        <a:ext cx="10465340" cy="464540"/>
      </dsp:txXfrm>
    </dsp:sp>
    <dsp:sp modelId="{79C1DCDB-AB5B-4952-B654-70372D1DF0F3}">
      <dsp:nvSpPr>
        <dsp:cNvPr id="0" name=""/>
        <dsp:cNvSpPr/>
      </dsp:nvSpPr>
      <dsp:spPr>
        <a:xfrm>
          <a:off x="0" y="1168096"/>
          <a:ext cx="10515600"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latin typeface="Trebuchet MS" panose="020B0603020202020204" pitchFamily="34" charset="0"/>
            </a:rPr>
            <a:t>ceftazidime 1g IV </a:t>
          </a:r>
          <a:r>
            <a:rPr lang="el-GR" sz="2000" kern="1200" dirty="0">
              <a:latin typeface="Trebuchet MS" panose="020B0603020202020204" pitchFamily="34" charset="0"/>
            </a:rPr>
            <a:t>κάθε 8 ώρες + </a:t>
          </a:r>
          <a:r>
            <a:rPr lang="en-US" sz="2000" kern="1200" dirty="0">
              <a:latin typeface="Trebuchet MS" panose="020B0603020202020204" pitchFamily="34" charset="0"/>
            </a:rPr>
            <a:t>AMG (Gentamicin </a:t>
          </a:r>
          <a:r>
            <a:rPr lang="el-GR" sz="2000" kern="1200" dirty="0">
              <a:latin typeface="Trebuchet MS" panose="020B0603020202020204" pitchFamily="34" charset="0"/>
            </a:rPr>
            <a:t>ή </a:t>
          </a:r>
          <a:r>
            <a:rPr lang="en-US" sz="2000" kern="1200" dirty="0">
              <a:latin typeface="Trebuchet MS" panose="020B0603020202020204" pitchFamily="34" charset="0"/>
            </a:rPr>
            <a:t>tobramycin 3-5mg/kg /</a:t>
          </a:r>
          <a:r>
            <a:rPr lang="el-GR" sz="2000" kern="1200" dirty="0" err="1">
              <a:latin typeface="Trebuchet MS" panose="020B0603020202020204" pitchFamily="34" charset="0"/>
            </a:rPr>
            <a:t>ημ</a:t>
          </a:r>
          <a:r>
            <a:rPr lang="el-GR" sz="2000" kern="1200" dirty="0">
              <a:latin typeface="Trebuchet MS" panose="020B0603020202020204" pitchFamily="34" charset="0"/>
            </a:rPr>
            <a:t>) </a:t>
          </a:r>
          <a:endParaRPr lang="en-US" sz="2000" kern="1200" dirty="0">
            <a:latin typeface="Trebuchet MS" panose="020B0603020202020204" pitchFamily="34" charset="0"/>
          </a:endParaRPr>
        </a:p>
      </dsp:txBody>
      <dsp:txXfrm>
        <a:off x="0" y="1168096"/>
        <a:ext cx="10515600" cy="364320"/>
      </dsp:txXfrm>
    </dsp:sp>
    <dsp:sp modelId="{8B4D2DB5-F674-468E-B613-837F9887EE64}">
      <dsp:nvSpPr>
        <dsp:cNvPr id="0" name=""/>
        <dsp:cNvSpPr/>
      </dsp:nvSpPr>
      <dsp:spPr>
        <a:xfrm>
          <a:off x="0" y="1532416"/>
          <a:ext cx="10515600" cy="5148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latin typeface="Trebuchet MS" panose="020B0603020202020204" pitchFamily="34" charset="0"/>
            </a:rPr>
            <a:t>ESBL</a:t>
          </a:r>
          <a:r>
            <a:rPr lang="el-GR" sz="2200" kern="1200" dirty="0">
              <a:solidFill>
                <a:schemeClr val="tx1"/>
              </a:solidFill>
              <a:latin typeface="Trebuchet MS" panose="020B0603020202020204" pitchFamily="34" charset="0"/>
            </a:rPr>
            <a:t> :</a:t>
          </a:r>
          <a:endParaRPr lang="en-US" sz="2200" kern="1200" dirty="0">
            <a:solidFill>
              <a:schemeClr val="tx1"/>
            </a:solidFill>
            <a:latin typeface="Trebuchet MS" panose="020B0603020202020204" pitchFamily="34" charset="0"/>
          </a:endParaRPr>
        </a:p>
      </dsp:txBody>
      <dsp:txXfrm>
        <a:off x="25130" y="1557546"/>
        <a:ext cx="10465340" cy="464540"/>
      </dsp:txXfrm>
    </dsp:sp>
    <dsp:sp modelId="{0812131A-6877-4A5E-A252-C642F7B9CCCC}">
      <dsp:nvSpPr>
        <dsp:cNvPr id="0" name=""/>
        <dsp:cNvSpPr/>
      </dsp:nvSpPr>
      <dsp:spPr>
        <a:xfrm>
          <a:off x="0" y="2047216"/>
          <a:ext cx="10515600" cy="557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solidFill>
                <a:schemeClr val="tx1"/>
              </a:solidFill>
              <a:latin typeface="Trebuchet MS" panose="020B0603020202020204" pitchFamily="34" charset="0"/>
            </a:rPr>
            <a:t>Piperacillin/tazobactam + AMG (Pip/</a:t>
          </a:r>
          <a:r>
            <a:rPr lang="en-US" sz="1700" kern="1200" dirty="0" err="1">
              <a:solidFill>
                <a:schemeClr val="tx1"/>
              </a:solidFill>
              <a:latin typeface="Trebuchet MS" panose="020B0603020202020204" pitchFamily="34" charset="0"/>
            </a:rPr>
            <a:t>Tazo</a:t>
          </a:r>
          <a:r>
            <a:rPr lang="en-US" sz="1700" kern="1200" dirty="0">
              <a:solidFill>
                <a:schemeClr val="tx1"/>
              </a:solidFill>
              <a:latin typeface="Trebuchet MS" panose="020B0603020202020204" pitchFamily="34" charset="0"/>
            </a:rPr>
            <a:t> </a:t>
          </a:r>
          <a:r>
            <a:rPr lang="el-GR" sz="1700" kern="1200" dirty="0">
              <a:solidFill>
                <a:schemeClr val="tx1"/>
              </a:solidFill>
              <a:latin typeface="Trebuchet MS" panose="020B0603020202020204" pitchFamily="34" charset="0"/>
            </a:rPr>
            <a:t>αν </a:t>
          </a:r>
          <a:r>
            <a:rPr lang="en-US" sz="1700" kern="1200" dirty="0">
              <a:solidFill>
                <a:schemeClr val="tx1"/>
              </a:solidFill>
              <a:latin typeface="Trebuchet MS" panose="020B0603020202020204" pitchFamily="34" charset="0"/>
            </a:rPr>
            <a:t>MIC≤16) </a:t>
          </a:r>
        </a:p>
        <a:p>
          <a:pPr marL="171450" lvl="1" indent="-171450" algn="l" defTabSz="755650">
            <a:lnSpc>
              <a:spcPct val="90000"/>
            </a:lnSpc>
            <a:spcBef>
              <a:spcPct val="0"/>
            </a:spcBef>
            <a:spcAft>
              <a:spcPct val="20000"/>
            </a:spcAft>
            <a:buChar char="•"/>
          </a:pPr>
          <a:r>
            <a:rPr lang="en-US" sz="1700" kern="1200" dirty="0" err="1">
              <a:solidFill>
                <a:schemeClr val="tx1"/>
              </a:solidFill>
              <a:latin typeface="Trebuchet MS" panose="020B0603020202020204" pitchFamily="34" charset="0"/>
            </a:rPr>
            <a:t>Ceftolozane</a:t>
          </a:r>
          <a:r>
            <a:rPr lang="en-US" sz="1700" kern="1200" dirty="0">
              <a:solidFill>
                <a:schemeClr val="tx1"/>
              </a:solidFill>
              <a:latin typeface="Trebuchet MS" panose="020B0603020202020204" pitchFamily="34" charset="0"/>
            </a:rPr>
            <a:t>/tazobactam + AMG </a:t>
          </a:r>
        </a:p>
      </dsp:txBody>
      <dsp:txXfrm>
        <a:off x="0" y="2047216"/>
        <a:ext cx="10515600" cy="557865"/>
      </dsp:txXfrm>
    </dsp:sp>
    <dsp:sp modelId="{9781908A-210A-4393-B4D8-AEC0DF578101}">
      <dsp:nvSpPr>
        <dsp:cNvPr id="0" name=""/>
        <dsp:cNvSpPr/>
      </dsp:nvSpPr>
      <dsp:spPr>
        <a:xfrm>
          <a:off x="0" y="2605081"/>
          <a:ext cx="10515600" cy="5148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l-GR" sz="2200" kern="1200" dirty="0">
              <a:solidFill>
                <a:schemeClr val="tx1"/>
              </a:solidFill>
              <a:latin typeface="Trebuchet MS" panose="020B0603020202020204" pitchFamily="34" charset="0"/>
            </a:rPr>
            <a:t>Εντερόκοκκος </a:t>
          </a:r>
          <a:r>
            <a:rPr lang="en-US" sz="2200" kern="1200" dirty="0">
              <a:solidFill>
                <a:schemeClr val="tx1"/>
              </a:solidFill>
              <a:latin typeface="Trebuchet MS" panose="020B0603020202020204" pitchFamily="34" charset="0"/>
            </a:rPr>
            <a:t>ampicillin </a:t>
          </a:r>
          <a:r>
            <a:rPr lang="el-GR" sz="2200" kern="1200" dirty="0">
              <a:solidFill>
                <a:schemeClr val="tx1"/>
              </a:solidFill>
              <a:latin typeface="Trebuchet MS" panose="020B0603020202020204" pitchFamily="34" charset="0"/>
            </a:rPr>
            <a:t>ή </a:t>
          </a:r>
          <a:r>
            <a:rPr lang="en-US" sz="2200" kern="1200" dirty="0">
              <a:solidFill>
                <a:schemeClr val="tx1"/>
              </a:solidFill>
              <a:latin typeface="Trebuchet MS" panose="020B0603020202020204" pitchFamily="34" charset="0"/>
            </a:rPr>
            <a:t>vancomycin </a:t>
          </a:r>
        </a:p>
      </dsp:txBody>
      <dsp:txXfrm>
        <a:off x="25130" y="2630211"/>
        <a:ext cx="10465340" cy="464540"/>
      </dsp:txXfrm>
    </dsp:sp>
    <dsp:sp modelId="{866523B9-CA5D-480D-B6ED-E2B09A40DB91}">
      <dsp:nvSpPr>
        <dsp:cNvPr id="0" name=""/>
        <dsp:cNvSpPr/>
      </dsp:nvSpPr>
      <dsp:spPr>
        <a:xfrm>
          <a:off x="0" y="3183241"/>
          <a:ext cx="10515600" cy="5148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latin typeface="Trebuchet MS" panose="020B0603020202020204" pitchFamily="34" charset="0"/>
            </a:rPr>
            <a:t>VRE → Linezolid </a:t>
          </a:r>
        </a:p>
      </dsp:txBody>
      <dsp:txXfrm>
        <a:off x="25130" y="3208371"/>
        <a:ext cx="10465340" cy="464540"/>
      </dsp:txXfrm>
    </dsp:sp>
    <dsp:sp modelId="{5797DB2F-D258-4370-A919-0BFFCDAA2C3E}">
      <dsp:nvSpPr>
        <dsp:cNvPr id="0" name=""/>
        <dsp:cNvSpPr/>
      </dsp:nvSpPr>
      <dsp:spPr>
        <a:xfrm>
          <a:off x="0" y="3761401"/>
          <a:ext cx="10515600" cy="5148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latin typeface="Trebuchet MS" panose="020B0603020202020204" pitchFamily="34" charset="0"/>
            </a:rPr>
            <a:t>Coagulase –</a:t>
          </a:r>
          <a:r>
            <a:rPr lang="el-GR" sz="2200" kern="1200" dirty="0">
              <a:solidFill>
                <a:schemeClr val="tx1"/>
              </a:solidFill>
              <a:latin typeface="Trebuchet MS" panose="020B0603020202020204" pitchFamily="34" charset="0"/>
            </a:rPr>
            <a:t>αρνητικοί σταφυλόκοκκοι </a:t>
          </a:r>
          <a:r>
            <a:rPr lang="en-US" sz="2200" kern="1200" dirty="0">
              <a:solidFill>
                <a:schemeClr val="tx1"/>
              </a:solidFill>
              <a:latin typeface="Trebuchet MS" panose="020B0603020202020204" pitchFamily="34" charset="0"/>
            </a:rPr>
            <a:t>vancomycin (</a:t>
          </a:r>
          <a:r>
            <a:rPr lang="el-GR" sz="2200" kern="1200" dirty="0">
              <a:solidFill>
                <a:schemeClr val="tx1"/>
              </a:solidFill>
              <a:latin typeface="Trebuchet MS" panose="020B0603020202020204" pitchFamily="34" charset="0"/>
            </a:rPr>
            <a:t>ανάλογα με το αντιβιόγραμμα)</a:t>
          </a:r>
          <a:endParaRPr lang="en-US" sz="2200" kern="1200" dirty="0">
            <a:solidFill>
              <a:schemeClr val="tx1"/>
            </a:solidFill>
            <a:latin typeface="Trebuchet MS" panose="020B0603020202020204" pitchFamily="34" charset="0"/>
          </a:endParaRPr>
        </a:p>
      </dsp:txBody>
      <dsp:txXfrm>
        <a:off x="25130" y="3786531"/>
        <a:ext cx="10465340" cy="4645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38350D-C4B3-4F43-B1B1-5AC7F68C5C86}">
      <dsp:nvSpPr>
        <dsp:cNvPr id="0" name=""/>
        <dsp:cNvSpPr/>
      </dsp:nvSpPr>
      <dsp:spPr>
        <a:xfrm>
          <a:off x="0" y="285665"/>
          <a:ext cx="10515600" cy="57563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kern="1200" dirty="0">
              <a:solidFill>
                <a:schemeClr val="tx1"/>
              </a:solidFill>
            </a:rPr>
            <a:t>CDC: 1,8-5,2 βακτηριαιμίες / 1000 ημέρες καθετηριασμού </a:t>
          </a:r>
          <a:endParaRPr lang="en-US" sz="2400" kern="1200" dirty="0">
            <a:solidFill>
              <a:schemeClr val="tx1"/>
            </a:solidFill>
          </a:endParaRPr>
        </a:p>
      </dsp:txBody>
      <dsp:txXfrm>
        <a:off x="28100" y="313765"/>
        <a:ext cx="10459400" cy="519439"/>
      </dsp:txXfrm>
    </dsp:sp>
    <dsp:sp modelId="{E917AC90-1887-4B54-A77F-0B3DFEB2F37E}">
      <dsp:nvSpPr>
        <dsp:cNvPr id="0" name=""/>
        <dsp:cNvSpPr/>
      </dsp:nvSpPr>
      <dsp:spPr>
        <a:xfrm>
          <a:off x="0" y="930425"/>
          <a:ext cx="10515600" cy="57563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kern="1200" dirty="0">
              <a:solidFill>
                <a:schemeClr val="tx1"/>
              </a:solidFill>
            </a:rPr>
            <a:t>Επίπτωση σε Ελληνικές ΜΕΘ: ~ 15 βακτηριαιμίες / 1000 ημέρες καθετηριασμού</a:t>
          </a:r>
          <a:endParaRPr lang="en-US" sz="2400" kern="1200" dirty="0">
            <a:solidFill>
              <a:schemeClr val="tx1"/>
            </a:solidFill>
          </a:endParaRPr>
        </a:p>
      </dsp:txBody>
      <dsp:txXfrm>
        <a:off x="28100" y="958525"/>
        <a:ext cx="10459400" cy="519439"/>
      </dsp:txXfrm>
    </dsp:sp>
    <dsp:sp modelId="{7D2E5459-A14D-4FF8-BC27-F206CECB730D}">
      <dsp:nvSpPr>
        <dsp:cNvPr id="0" name=""/>
        <dsp:cNvSpPr/>
      </dsp:nvSpPr>
      <dsp:spPr>
        <a:xfrm>
          <a:off x="0" y="1575185"/>
          <a:ext cx="10515600" cy="57563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kern="1200" dirty="0">
              <a:solidFill>
                <a:schemeClr val="tx1"/>
              </a:solidFill>
            </a:rPr>
            <a:t>Στις Η.Π.Α τοποθετούνται 15 εκατομμύρια Κ.Φ.Κ /έτος . </a:t>
          </a:r>
          <a:endParaRPr lang="en-US" sz="2400" kern="1200" dirty="0">
            <a:solidFill>
              <a:schemeClr val="tx1"/>
            </a:solidFill>
          </a:endParaRPr>
        </a:p>
      </dsp:txBody>
      <dsp:txXfrm>
        <a:off x="28100" y="1603285"/>
        <a:ext cx="10459400" cy="519439"/>
      </dsp:txXfrm>
    </dsp:sp>
    <dsp:sp modelId="{DA20CF3C-9641-4DEA-B3CD-9797F8DF8402}">
      <dsp:nvSpPr>
        <dsp:cNvPr id="0" name=""/>
        <dsp:cNvSpPr/>
      </dsp:nvSpPr>
      <dsp:spPr>
        <a:xfrm>
          <a:off x="0" y="2219944"/>
          <a:ext cx="10515600" cy="57563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kern="1200" dirty="0">
              <a:solidFill>
                <a:schemeClr val="tx1"/>
              </a:solidFill>
            </a:rPr>
            <a:t>Σε ΜΕΘ (ΗΠΑ) 80.000 λοιμώξεις σχετίζονται με τη χρήση ΚΦΚ ανά έτος </a:t>
          </a:r>
          <a:endParaRPr lang="en-US" sz="2400" kern="1200" dirty="0">
            <a:solidFill>
              <a:schemeClr val="tx1"/>
            </a:solidFill>
          </a:endParaRPr>
        </a:p>
      </dsp:txBody>
      <dsp:txXfrm>
        <a:off x="28100" y="2248044"/>
        <a:ext cx="10459400" cy="519439"/>
      </dsp:txXfrm>
    </dsp:sp>
    <dsp:sp modelId="{8DBA5112-91C4-41A6-96CD-DF7F830DAB52}">
      <dsp:nvSpPr>
        <dsp:cNvPr id="0" name=""/>
        <dsp:cNvSpPr/>
      </dsp:nvSpPr>
      <dsp:spPr>
        <a:xfrm>
          <a:off x="0" y="2795584"/>
          <a:ext cx="10515600" cy="99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l-GR" sz="1900" kern="1200"/>
            <a:t>28.000 θάνατοι /έτος (ΗΠΑ) </a:t>
          </a:r>
          <a:endParaRPr lang="en-US" sz="1900" kern="1200"/>
        </a:p>
        <a:p>
          <a:pPr marL="171450" lvl="1" indent="-171450" algn="l" defTabSz="844550">
            <a:lnSpc>
              <a:spcPct val="90000"/>
            </a:lnSpc>
            <a:spcBef>
              <a:spcPct val="0"/>
            </a:spcBef>
            <a:spcAft>
              <a:spcPct val="20000"/>
            </a:spcAft>
            <a:buChar char="•"/>
          </a:pPr>
          <a:r>
            <a:rPr lang="el-GR" sz="1900" kern="1200"/>
            <a:t>Μία εβδομάδα παράτασης της νοσηλείας τους </a:t>
          </a:r>
          <a:endParaRPr lang="en-US" sz="1900" kern="1200"/>
        </a:p>
        <a:p>
          <a:pPr marL="171450" lvl="1" indent="-171450" algn="l" defTabSz="844550">
            <a:lnSpc>
              <a:spcPct val="90000"/>
            </a:lnSpc>
            <a:spcBef>
              <a:spcPct val="0"/>
            </a:spcBef>
            <a:spcAft>
              <a:spcPct val="20000"/>
            </a:spcAft>
            <a:buChar char="•"/>
          </a:pPr>
          <a:r>
            <a:rPr lang="el-GR" sz="1900" kern="1200"/>
            <a:t>Οικονομικό κόστος από κάθε βακτηριαιμία περίπου 45.000 $ </a:t>
          </a:r>
          <a:endParaRPr lang="en-US" sz="1900" kern="1200"/>
        </a:p>
      </dsp:txBody>
      <dsp:txXfrm>
        <a:off x="0" y="2795584"/>
        <a:ext cx="10515600" cy="9936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7DCC85-964B-4D2E-9C9E-899B17F81D39}">
      <dsp:nvSpPr>
        <dsp:cNvPr id="0" name=""/>
        <dsp:cNvSpPr/>
      </dsp:nvSpPr>
      <dsp:spPr>
        <a:xfrm>
          <a:off x="0" y="531"/>
          <a:ext cx="105156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1D5DEDF-9B3A-408F-9BE5-285DD9116DEA}">
      <dsp:nvSpPr>
        <dsp:cNvPr id="0" name=""/>
        <dsp:cNvSpPr/>
      </dsp:nvSpPr>
      <dsp:spPr>
        <a:xfrm>
          <a:off x="0" y="531"/>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l-GR" sz="2200" kern="1200"/>
            <a:t>Τύπος του καθετήρα (υλικό, cuffing, tunneling, επίστρωση) </a:t>
          </a:r>
          <a:endParaRPr lang="en-US" sz="2200" kern="1200"/>
        </a:p>
      </dsp:txBody>
      <dsp:txXfrm>
        <a:off x="0" y="531"/>
        <a:ext cx="10515600" cy="483363"/>
      </dsp:txXfrm>
    </dsp:sp>
    <dsp:sp modelId="{5999F2BA-8819-4957-8E96-BB35A226003B}">
      <dsp:nvSpPr>
        <dsp:cNvPr id="0" name=""/>
        <dsp:cNvSpPr/>
      </dsp:nvSpPr>
      <dsp:spPr>
        <a:xfrm>
          <a:off x="0" y="483895"/>
          <a:ext cx="105156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EE4BCEE-0132-4DB3-A101-4D747EC22875}">
      <dsp:nvSpPr>
        <dsp:cNvPr id="0" name=""/>
        <dsp:cNvSpPr/>
      </dsp:nvSpPr>
      <dsp:spPr>
        <a:xfrm>
          <a:off x="0" y="483895"/>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l-GR" sz="2200" kern="1200"/>
            <a:t>Σημείο εισόδου (αποφυγή μηριαίας σε ενήλικες)</a:t>
          </a:r>
          <a:endParaRPr lang="en-US" sz="2200" kern="1200"/>
        </a:p>
      </dsp:txBody>
      <dsp:txXfrm>
        <a:off x="0" y="483895"/>
        <a:ext cx="10515600" cy="483363"/>
      </dsp:txXfrm>
    </dsp:sp>
    <dsp:sp modelId="{C6917229-92D4-4148-9265-9426C5EAF7F8}">
      <dsp:nvSpPr>
        <dsp:cNvPr id="0" name=""/>
        <dsp:cNvSpPr/>
      </dsp:nvSpPr>
      <dsp:spPr>
        <a:xfrm>
          <a:off x="0" y="967259"/>
          <a:ext cx="105156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9CBC99E-8D8E-4F7E-9EA7-A44253F430D3}">
      <dsp:nvSpPr>
        <dsp:cNvPr id="0" name=""/>
        <dsp:cNvSpPr/>
      </dsp:nvSpPr>
      <dsp:spPr>
        <a:xfrm>
          <a:off x="0" y="967259"/>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l-GR" sz="2200" kern="1200"/>
            <a:t>Εμπειρία του ατόμου που τοποθετεί τον καθετήρα </a:t>
          </a:r>
          <a:endParaRPr lang="en-US" sz="2200" kern="1200"/>
        </a:p>
      </dsp:txBody>
      <dsp:txXfrm>
        <a:off x="0" y="967259"/>
        <a:ext cx="10515600" cy="483363"/>
      </dsp:txXfrm>
    </dsp:sp>
    <dsp:sp modelId="{B29C0DCE-75D9-4920-8D60-BF605F12BAC1}">
      <dsp:nvSpPr>
        <dsp:cNvPr id="0" name=""/>
        <dsp:cNvSpPr/>
      </dsp:nvSpPr>
      <dsp:spPr>
        <a:xfrm>
          <a:off x="0" y="1450623"/>
          <a:ext cx="105156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A48BCE7-0DB0-4482-90B0-6203A5D8E76B}">
      <dsp:nvSpPr>
        <dsp:cNvPr id="0" name=""/>
        <dsp:cNvSpPr/>
      </dsp:nvSpPr>
      <dsp:spPr>
        <a:xfrm>
          <a:off x="0" y="1450623"/>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l-GR" sz="2200" kern="1200"/>
            <a:t>Διάρκεια καθετηριασμού </a:t>
          </a:r>
          <a:endParaRPr lang="en-US" sz="2200" kern="1200"/>
        </a:p>
      </dsp:txBody>
      <dsp:txXfrm>
        <a:off x="0" y="1450623"/>
        <a:ext cx="10515600" cy="483363"/>
      </dsp:txXfrm>
    </dsp:sp>
    <dsp:sp modelId="{862A868A-2450-4EAE-82D8-16DB5EB98FED}">
      <dsp:nvSpPr>
        <dsp:cNvPr id="0" name=""/>
        <dsp:cNvSpPr/>
      </dsp:nvSpPr>
      <dsp:spPr>
        <a:xfrm>
          <a:off x="0" y="1933987"/>
          <a:ext cx="105156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B9703F5-2273-4034-8ACE-DB3F582AF4BC}">
      <dsp:nvSpPr>
        <dsp:cNvPr id="0" name=""/>
        <dsp:cNvSpPr/>
      </dsp:nvSpPr>
      <dsp:spPr>
        <a:xfrm>
          <a:off x="0" y="1933987"/>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l-GR" sz="2200" kern="1200"/>
            <a:t>Συχνότητα χειρισμών στον καθετήρα </a:t>
          </a:r>
          <a:endParaRPr lang="en-US" sz="2200" kern="1200"/>
        </a:p>
      </dsp:txBody>
      <dsp:txXfrm>
        <a:off x="0" y="1933987"/>
        <a:ext cx="10515600" cy="483363"/>
      </dsp:txXfrm>
    </dsp:sp>
    <dsp:sp modelId="{5428FF79-0AF9-4AD8-B26A-F781806A1363}">
      <dsp:nvSpPr>
        <dsp:cNvPr id="0" name=""/>
        <dsp:cNvSpPr/>
      </dsp:nvSpPr>
      <dsp:spPr>
        <a:xfrm>
          <a:off x="0" y="2417350"/>
          <a:ext cx="105156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00E7DD6-C438-4C56-9916-E3C7BC8A24BD}">
      <dsp:nvSpPr>
        <dsp:cNvPr id="0" name=""/>
        <dsp:cNvSpPr/>
      </dsp:nvSpPr>
      <dsp:spPr>
        <a:xfrm>
          <a:off x="0" y="2417350"/>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l-GR" sz="2200" kern="1200"/>
            <a:t>Έγχυση παρεντερικής διατροφής, λιπιδίων ή προϊόντων αίματος</a:t>
          </a:r>
          <a:endParaRPr lang="en-US" sz="2200" kern="1200"/>
        </a:p>
      </dsp:txBody>
      <dsp:txXfrm>
        <a:off x="0" y="2417350"/>
        <a:ext cx="10515600" cy="483363"/>
      </dsp:txXfrm>
    </dsp:sp>
    <dsp:sp modelId="{09CD94D1-7872-43C6-AA6D-AB80C32FD833}">
      <dsp:nvSpPr>
        <dsp:cNvPr id="0" name=""/>
        <dsp:cNvSpPr/>
      </dsp:nvSpPr>
      <dsp:spPr>
        <a:xfrm>
          <a:off x="0" y="2900714"/>
          <a:ext cx="105156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0C74167-887A-42D7-8B21-822827D97FBE}">
      <dsp:nvSpPr>
        <dsp:cNvPr id="0" name=""/>
        <dsp:cNvSpPr/>
      </dsp:nvSpPr>
      <dsp:spPr>
        <a:xfrm>
          <a:off x="0" y="2900714"/>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l-GR" sz="2200" kern="1200"/>
            <a:t>Παρατεταμένη νοσηλεία πριν από καθετηριασμό </a:t>
          </a:r>
          <a:endParaRPr lang="en-US" sz="2200" kern="1200"/>
        </a:p>
      </dsp:txBody>
      <dsp:txXfrm>
        <a:off x="0" y="2900714"/>
        <a:ext cx="10515600" cy="483363"/>
      </dsp:txXfrm>
    </dsp:sp>
    <dsp:sp modelId="{561A3A22-C20C-4E07-9C55-6FCA534F505C}">
      <dsp:nvSpPr>
        <dsp:cNvPr id="0" name=""/>
        <dsp:cNvSpPr/>
      </dsp:nvSpPr>
      <dsp:spPr>
        <a:xfrm>
          <a:off x="0" y="3384078"/>
          <a:ext cx="105156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1778A0A-764B-4649-8CC8-9E742CD9AD73}">
      <dsp:nvSpPr>
        <dsp:cNvPr id="0" name=""/>
        <dsp:cNvSpPr/>
      </dsp:nvSpPr>
      <dsp:spPr>
        <a:xfrm>
          <a:off x="0" y="3384078"/>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l-GR" sz="2200" kern="1200"/>
            <a:t>Ουδετεροπενία.  Προωρότητα</a:t>
          </a:r>
          <a:endParaRPr lang="en-US" sz="2200" kern="1200"/>
        </a:p>
      </dsp:txBody>
      <dsp:txXfrm>
        <a:off x="0" y="3384078"/>
        <a:ext cx="10515600" cy="483363"/>
      </dsp:txXfrm>
    </dsp:sp>
    <dsp:sp modelId="{27F0AD8A-AC70-43D1-846C-5CA26DE2D078}">
      <dsp:nvSpPr>
        <dsp:cNvPr id="0" name=""/>
        <dsp:cNvSpPr/>
      </dsp:nvSpPr>
      <dsp:spPr>
        <a:xfrm>
          <a:off x="0" y="3867442"/>
          <a:ext cx="105156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FC004BA-51DC-4CA6-8028-2E0210F4A4B6}">
      <dsp:nvSpPr>
        <dsp:cNvPr id="0" name=""/>
        <dsp:cNvSpPr/>
      </dsp:nvSpPr>
      <dsp:spPr>
        <a:xfrm>
          <a:off x="0" y="3867442"/>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l-GR" sz="2200" kern="1200"/>
            <a:t>Λανθασμένοι χειρισμοί στη φροντίδα του καθετήρα </a:t>
          </a:r>
          <a:endParaRPr lang="en-US" sz="2200" kern="1200"/>
        </a:p>
      </dsp:txBody>
      <dsp:txXfrm>
        <a:off x="0" y="3867442"/>
        <a:ext cx="10515600" cy="48336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35EEC9-6946-33EF-402C-373A24942FDD}"/>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1EF6F419-4AC0-EBEF-C2C9-EDCB93388B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36486D03-6361-FD7A-72D5-B1ED97F31561}"/>
              </a:ext>
            </a:extLst>
          </p:cNvPr>
          <p:cNvSpPr>
            <a:spLocks noGrp="1"/>
          </p:cNvSpPr>
          <p:nvPr>
            <p:ph type="dt" sz="half" idx="10"/>
          </p:nvPr>
        </p:nvSpPr>
        <p:spPr/>
        <p:txBody>
          <a:bodyPr/>
          <a:lstStyle/>
          <a:p>
            <a:fld id="{1463DF5F-49BB-47E3-8034-63A16FAAB342}" type="datetimeFigureOut">
              <a:rPr lang="el-GR" smtClean="0"/>
              <a:t>25/1/2024</a:t>
            </a:fld>
            <a:endParaRPr lang="el-GR"/>
          </a:p>
        </p:txBody>
      </p:sp>
      <p:sp>
        <p:nvSpPr>
          <p:cNvPr id="5" name="Θέση υποσέλιδου 4">
            <a:extLst>
              <a:ext uri="{FF2B5EF4-FFF2-40B4-BE49-F238E27FC236}">
                <a16:creationId xmlns:a16="http://schemas.microsoft.com/office/drawing/2014/main" id="{2A91AA07-D91E-156A-E2DF-8C7D3B9D4BD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4348C53-29DD-59F7-0AB9-00789879A721}"/>
              </a:ext>
            </a:extLst>
          </p:cNvPr>
          <p:cNvSpPr>
            <a:spLocks noGrp="1"/>
          </p:cNvSpPr>
          <p:nvPr>
            <p:ph type="sldNum" sz="quarter" idx="12"/>
          </p:nvPr>
        </p:nvSpPr>
        <p:spPr/>
        <p:txBody>
          <a:bodyPr/>
          <a:lstStyle/>
          <a:p>
            <a:fld id="{7E885638-51DE-438D-9501-0EBD89A8B2CF}" type="slidenum">
              <a:rPr lang="el-GR" smtClean="0"/>
              <a:t>‹#›</a:t>
            </a:fld>
            <a:endParaRPr lang="el-GR"/>
          </a:p>
        </p:txBody>
      </p:sp>
    </p:spTree>
    <p:extLst>
      <p:ext uri="{BB962C8B-B14F-4D97-AF65-F5344CB8AC3E}">
        <p14:creationId xmlns:p14="http://schemas.microsoft.com/office/powerpoint/2010/main" val="909426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ADCA7E3-6B8A-8122-A9BD-629C5F4238A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A6DB2F51-48B7-8771-B472-A0C8ACD3664F}"/>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F697275-159D-A79E-C08A-DB30DB3E3031}"/>
              </a:ext>
            </a:extLst>
          </p:cNvPr>
          <p:cNvSpPr>
            <a:spLocks noGrp="1"/>
          </p:cNvSpPr>
          <p:nvPr>
            <p:ph type="dt" sz="half" idx="10"/>
          </p:nvPr>
        </p:nvSpPr>
        <p:spPr/>
        <p:txBody>
          <a:bodyPr/>
          <a:lstStyle/>
          <a:p>
            <a:fld id="{1463DF5F-49BB-47E3-8034-63A16FAAB342}" type="datetimeFigureOut">
              <a:rPr lang="el-GR" smtClean="0"/>
              <a:t>25/1/2024</a:t>
            </a:fld>
            <a:endParaRPr lang="el-GR"/>
          </a:p>
        </p:txBody>
      </p:sp>
      <p:sp>
        <p:nvSpPr>
          <p:cNvPr id="5" name="Θέση υποσέλιδου 4">
            <a:extLst>
              <a:ext uri="{FF2B5EF4-FFF2-40B4-BE49-F238E27FC236}">
                <a16:creationId xmlns:a16="http://schemas.microsoft.com/office/drawing/2014/main" id="{98BAA1DB-A0FB-8EC5-FE42-24D1A3401AA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CBA35404-6420-FD4B-49D2-1DF491409371}"/>
              </a:ext>
            </a:extLst>
          </p:cNvPr>
          <p:cNvSpPr>
            <a:spLocks noGrp="1"/>
          </p:cNvSpPr>
          <p:nvPr>
            <p:ph type="sldNum" sz="quarter" idx="12"/>
          </p:nvPr>
        </p:nvSpPr>
        <p:spPr/>
        <p:txBody>
          <a:bodyPr/>
          <a:lstStyle/>
          <a:p>
            <a:fld id="{7E885638-51DE-438D-9501-0EBD89A8B2CF}" type="slidenum">
              <a:rPr lang="el-GR" smtClean="0"/>
              <a:t>‹#›</a:t>
            </a:fld>
            <a:endParaRPr lang="el-GR"/>
          </a:p>
        </p:txBody>
      </p:sp>
    </p:spTree>
    <p:extLst>
      <p:ext uri="{BB962C8B-B14F-4D97-AF65-F5344CB8AC3E}">
        <p14:creationId xmlns:p14="http://schemas.microsoft.com/office/powerpoint/2010/main" val="1363973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CD65470F-9E27-E3E3-C7C9-74350F28F0EF}"/>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E75FFEC9-DC30-F0D5-CCFE-97271C883C58}"/>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5112D24B-4C5A-3611-50A3-E84797361377}"/>
              </a:ext>
            </a:extLst>
          </p:cNvPr>
          <p:cNvSpPr>
            <a:spLocks noGrp="1"/>
          </p:cNvSpPr>
          <p:nvPr>
            <p:ph type="dt" sz="half" idx="10"/>
          </p:nvPr>
        </p:nvSpPr>
        <p:spPr/>
        <p:txBody>
          <a:bodyPr/>
          <a:lstStyle/>
          <a:p>
            <a:fld id="{1463DF5F-49BB-47E3-8034-63A16FAAB342}" type="datetimeFigureOut">
              <a:rPr lang="el-GR" smtClean="0"/>
              <a:t>25/1/2024</a:t>
            </a:fld>
            <a:endParaRPr lang="el-GR"/>
          </a:p>
        </p:txBody>
      </p:sp>
      <p:sp>
        <p:nvSpPr>
          <p:cNvPr id="5" name="Θέση υποσέλιδου 4">
            <a:extLst>
              <a:ext uri="{FF2B5EF4-FFF2-40B4-BE49-F238E27FC236}">
                <a16:creationId xmlns:a16="http://schemas.microsoft.com/office/drawing/2014/main" id="{E3B6D01E-AD02-6BA1-98DA-949F077FABE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2F59E72-C6EC-3B23-FD0D-C10723DC6835}"/>
              </a:ext>
            </a:extLst>
          </p:cNvPr>
          <p:cNvSpPr>
            <a:spLocks noGrp="1"/>
          </p:cNvSpPr>
          <p:nvPr>
            <p:ph type="sldNum" sz="quarter" idx="12"/>
          </p:nvPr>
        </p:nvSpPr>
        <p:spPr/>
        <p:txBody>
          <a:bodyPr/>
          <a:lstStyle/>
          <a:p>
            <a:fld id="{7E885638-51DE-438D-9501-0EBD89A8B2CF}" type="slidenum">
              <a:rPr lang="el-GR" smtClean="0"/>
              <a:t>‹#›</a:t>
            </a:fld>
            <a:endParaRPr lang="el-GR"/>
          </a:p>
        </p:txBody>
      </p:sp>
    </p:spTree>
    <p:extLst>
      <p:ext uri="{BB962C8B-B14F-4D97-AF65-F5344CB8AC3E}">
        <p14:creationId xmlns:p14="http://schemas.microsoft.com/office/powerpoint/2010/main" val="3934088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70277B5-7026-702C-BDCE-A1E9215A6C7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6B025DFE-3DC2-49E5-EF68-EDC9CA2B13A0}"/>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D0AF0CD-FBDB-5667-4A4E-B2687EEC14EE}"/>
              </a:ext>
            </a:extLst>
          </p:cNvPr>
          <p:cNvSpPr>
            <a:spLocks noGrp="1"/>
          </p:cNvSpPr>
          <p:nvPr>
            <p:ph type="dt" sz="half" idx="10"/>
          </p:nvPr>
        </p:nvSpPr>
        <p:spPr/>
        <p:txBody>
          <a:bodyPr/>
          <a:lstStyle/>
          <a:p>
            <a:fld id="{1463DF5F-49BB-47E3-8034-63A16FAAB342}" type="datetimeFigureOut">
              <a:rPr lang="el-GR" smtClean="0"/>
              <a:t>25/1/2024</a:t>
            </a:fld>
            <a:endParaRPr lang="el-GR"/>
          </a:p>
        </p:txBody>
      </p:sp>
      <p:sp>
        <p:nvSpPr>
          <p:cNvPr id="5" name="Θέση υποσέλιδου 4">
            <a:extLst>
              <a:ext uri="{FF2B5EF4-FFF2-40B4-BE49-F238E27FC236}">
                <a16:creationId xmlns:a16="http://schemas.microsoft.com/office/drawing/2014/main" id="{93C764DC-7D6B-D1CE-F8F6-5574DCF736A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DC07A89-6115-40D7-1AE4-755F707B2CE4}"/>
              </a:ext>
            </a:extLst>
          </p:cNvPr>
          <p:cNvSpPr>
            <a:spLocks noGrp="1"/>
          </p:cNvSpPr>
          <p:nvPr>
            <p:ph type="sldNum" sz="quarter" idx="12"/>
          </p:nvPr>
        </p:nvSpPr>
        <p:spPr/>
        <p:txBody>
          <a:bodyPr/>
          <a:lstStyle/>
          <a:p>
            <a:fld id="{7E885638-51DE-438D-9501-0EBD89A8B2CF}" type="slidenum">
              <a:rPr lang="el-GR" smtClean="0"/>
              <a:t>‹#›</a:t>
            </a:fld>
            <a:endParaRPr lang="el-GR"/>
          </a:p>
        </p:txBody>
      </p:sp>
    </p:spTree>
    <p:extLst>
      <p:ext uri="{BB962C8B-B14F-4D97-AF65-F5344CB8AC3E}">
        <p14:creationId xmlns:p14="http://schemas.microsoft.com/office/powerpoint/2010/main" val="1246144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4A9A04F-29F4-6C81-D93D-7F6C041F55A6}"/>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338FC59F-89A6-62FA-FE92-B7105025EA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54D4494F-DC3A-F99E-2C8C-7F75F540ABA7}"/>
              </a:ext>
            </a:extLst>
          </p:cNvPr>
          <p:cNvSpPr>
            <a:spLocks noGrp="1"/>
          </p:cNvSpPr>
          <p:nvPr>
            <p:ph type="dt" sz="half" idx="10"/>
          </p:nvPr>
        </p:nvSpPr>
        <p:spPr/>
        <p:txBody>
          <a:bodyPr/>
          <a:lstStyle/>
          <a:p>
            <a:fld id="{1463DF5F-49BB-47E3-8034-63A16FAAB342}" type="datetimeFigureOut">
              <a:rPr lang="el-GR" smtClean="0"/>
              <a:t>25/1/2024</a:t>
            </a:fld>
            <a:endParaRPr lang="el-GR"/>
          </a:p>
        </p:txBody>
      </p:sp>
      <p:sp>
        <p:nvSpPr>
          <p:cNvPr id="5" name="Θέση υποσέλιδου 4">
            <a:extLst>
              <a:ext uri="{FF2B5EF4-FFF2-40B4-BE49-F238E27FC236}">
                <a16:creationId xmlns:a16="http://schemas.microsoft.com/office/drawing/2014/main" id="{D155C910-B66A-F8CF-5C8E-22F2ACF3C9D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53F8748-79D8-8448-FFB5-590BE70E8EA3}"/>
              </a:ext>
            </a:extLst>
          </p:cNvPr>
          <p:cNvSpPr>
            <a:spLocks noGrp="1"/>
          </p:cNvSpPr>
          <p:nvPr>
            <p:ph type="sldNum" sz="quarter" idx="12"/>
          </p:nvPr>
        </p:nvSpPr>
        <p:spPr/>
        <p:txBody>
          <a:bodyPr/>
          <a:lstStyle/>
          <a:p>
            <a:fld id="{7E885638-51DE-438D-9501-0EBD89A8B2CF}" type="slidenum">
              <a:rPr lang="el-GR" smtClean="0"/>
              <a:t>‹#›</a:t>
            </a:fld>
            <a:endParaRPr lang="el-GR"/>
          </a:p>
        </p:txBody>
      </p:sp>
    </p:spTree>
    <p:extLst>
      <p:ext uri="{BB962C8B-B14F-4D97-AF65-F5344CB8AC3E}">
        <p14:creationId xmlns:p14="http://schemas.microsoft.com/office/powerpoint/2010/main" val="3288020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CF4FC0-0622-F432-2124-D74F9A8F9C5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8CB06740-A861-21ED-31F9-FEAF55892B1E}"/>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842E57A6-44F7-C26A-7655-77426EF26F6D}"/>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550276E9-19F8-5DDF-9B36-956CB71EF27A}"/>
              </a:ext>
            </a:extLst>
          </p:cNvPr>
          <p:cNvSpPr>
            <a:spLocks noGrp="1"/>
          </p:cNvSpPr>
          <p:nvPr>
            <p:ph type="dt" sz="half" idx="10"/>
          </p:nvPr>
        </p:nvSpPr>
        <p:spPr/>
        <p:txBody>
          <a:bodyPr/>
          <a:lstStyle/>
          <a:p>
            <a:fld id="{1463DF5F-49BB-47E3-8034-63A16FAAB342}" type="datetimeFigureOut">
              <a:rPr lang="el-GR" smtClean="0"/>
              <a:t>25/1/2024</a:t>
            </a:fld>
            <a:endParaRPr lang="el-GR"/>
          </a:p>
        </p:txBody>
      </p:sp>
      <p:sp>
        <p:nvSpPr>
          <p:cNvPr id="6" name="Θέση υποσέλιδου 5">
            <a:extLst>
              <a:ext uri="{FF2B5EF4-FFF2-40B4-BE49-F238E27FC236}">
                <a16:creationId xmlns:a16="http://schemas.microsoft.com/office/drawing/2014/main" id="{778BAA01-B010-5C2E-A585-0B9EF86FA125}"/>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A76B91E5-EFF4-2B43-9A72-93426DB0C6EB}"/>
              </a:ext>
            </a:extLst>
          </p:cNvPr>
          <p:cNvSpPr>
            <a:spLocks noGrp="1"/>
          </p:cNvSpPr>
          <p:nvPr>
            <p:ph type="sldNum" sz="quarter" idx="12"/>
          </p:nvPr>
        </p:nvSpPr>
        <p:spPr/>
        <p:txBody>
          <a:bodyPr/>
          <a:lstStyle/>
          <a:p>
            <a:fld id="{7E885638-51DE-438D-9501-0EBD89A8B2CF}" type="slidenum">
              <a:rPr lang="el-GR" smtClean="0"/>
              <a:t>‹#›</a:t>
            </a:fld>
            <a:endParaRPr lang="el-GR"/>
          </a:p>
        </p:txBody>
      </p:sp>
    </p:spTree>
    <p:extLst>
      <p:ext uri="{BB962C8B-B14F-4D97-AF65-F5344CB8AC3E}">
        <p14:creationId xmlns:p14="http://schemas.microsoft.com/office/powerpoint/2010/main" val="338134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B7763E0-DDAC-9B9C-D05A-E84735B8ADC8}"/>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A074B76C-C4ED-FE94-6F9C-AE229A049A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61D4310E-B99A-A897-2C5D-4C44AA398B69}"/>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B30A5F93-DD37-7EF1-386D-3E69FCA8CB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DCD57E85-C1C2-38BC-FA2B-8A96015ED9B6}"/>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82826131-A6DD-0964-BBCA-9A0DA352A6A4}"/>
              </a:ext>
            </a:extLst>
          </p:cNvPr>
          <p:cNvSpPr>
            <a:spLocks noGrp="1"/>
          </p:cNvSpPr>
          <p:nvPr>
            <p:ph type="dt" sz="half" idx="10"/>
          </p:nvPr>
        </p:nvSpPr>
        <p:spPr/>
        <p:txBody>
          <a:bodyPr/>
          <a:lstStyle/>
          <a:p>
            <a:fld id="{1463DF5F-49BB-47E3-8034-63A16FAAB342}" type="datetimeFigureOut">
              <a:rPr lang="el-GR" smtClean="0"/>
              <a:t>25/1/2024</a:t>
            </a:fld>
            <a:endParaRPr lang="el-GR"/>
          </a:p>
        </p:txBody>
      </p:sp>
      <p:sp>
        <p:nvSpPr>
          <p:cNvPr id="8" name="Θέση υποσέλιδου 7">
            <a:extLst>
              <a:ext uri="{FF2B5EF4-FFF2-40B4-BE49-F238E27FC236}">
                <a16:creationId xmlns:a16="http://schemas.microsoft.com/office/drawing/2014/main" id="{5F35CCF8-4BA0-93AD-263F-0759391D2013}"/>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B9B3C3F0-139C-C607-9312-14C901DA01BA}"/>
              </a:ext>
            </a:extLst>
          </p:cNvPr>
          <p:cNvSpPr>
            <a:spLocks noGrp="1"/>
          </p:cNvSpPr>
          <p:nvPr>
            <p:ph type="sldNum" sz="quarter" idx="12"/>
          </p:nvPr>
        </p:nvSpPr>
        <p:spPr/>
        <p:txBody>
          <a:bodyPr/>
          <a:lstStyle/>
          <a:p>
            <a:fld id="{7E885638-51DE-438D-9501-0EBD89A8B2CF}" type="slidenum">
              <a:rPr lang="el-GR" smtClean="0"/>
              <a:t>‹#›</a:t>
            </a:fld>
            <a:endParaRPr lang="el-GR"/>
          </a:p>
        </p:txBody>
      </p:sp>
    </p:spTree>
    <p:extLst>
      <p:ext uri="{BB962C8B-B14F-4D97-AF65-F5344CB8AC3E}">
        <p14:creationId xmlns:p14="http://schemas.microsoft.com/office/powerpoint/2010/main" val="4198862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E2D55C2-2411-C80D-FEEC-F0C7A0C075F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5D592861-A3D0-7DE9-03D0-9E898EA4A639}"/>
              </a:ext>
            </a:extLst>
          </p:cNvPr>
          <p:cNvSpPr>
            <a:spLocks noGrp="1"/>
          </p:cNvSpPr>
          <p:nvPr>
            <p:ph type="dt" sz="half" idx="10"/>
          </p:nvPr>
        </p:nvSpPr>
        <p:spPr/>
        <p:txBody>
          <a:bodyPr/>
          <a:lstStyle/>
          <a:p>
            <a:fld id="{1463DF5F-49BB-47E3-8034-63A16FAAB342}" type="datetimeFigureOut">
              <a:rPr lang="el-GR" smtClean="0"/>
              <a:t>25/1/2024</a:t>
            </a:fld>
            <a:endParaRPr lang="el-GR"/>
          </a:p>
        </p:txBody>
      </p:sp>
      <p:sp>
        <p:nvSpPr>
          <p:cNvPr id="4" name="Θέση υποσέλιδου 3">
            <a:extLst>
              <a:ext uri="{FF2B5EF4-FFF2-40B4-BE49-F238E27FC236}">
                <a16:creationId xmlns:a16="http://schemas.microsoft.com/office/drawing/2014/main" id="{89DFDE60-B3E1-E65C-EFF7-009253D3987E}"/>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17ABAC5C-9C51-18DE-9A5B-443DB72F8B53}"/>
              </a:ext>
            </a:extLst>
          </p:cNvPr>
          <p:cNvSpPr>
            <a:spLocks noGrp="1"/>
          </p:cNvSpPr>
          <p:nvPr>
            <p:ph type="sldNum" sz="quarter" idx="12"/>
          </p:nvPr>
        </p:nvSpPr>
        <p:spPr/>
        <p:txBody>
          <a:bodyPr/>
          <a:lstStyle/>
          <a:p>
            <a:fld id="{7E885638-51DE-438D-9501-0EBD89A8B2CF}" type="slidenum">
              <a:rPr lang="el-GR" smtClean="0"/>
              <a:t>‹#›</a:t>
            </a:fld>
            <a:endParaRPr lang="el-GR"/>
          </a:p>
        </p:txBody>
      </p:sp>
    </p:spTree>
    <p:extLst>
      <p:ext uri="{BB962C8B-B14F-4D97-AF65-F5344CB8AC3E}">
        <p14:creationId xmlns:p14="http://schemas.microsoft.com/office/powerpoint/2010/main" val="250334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66E32562-A497-9F8A-5149-D42637CED07D}"/>
              </a:ext>
            </a:extLst>
          </p:cNvPr>
          <p:cNvSpPr>
            <a:spLocks noGrp="1"/>
          </p:cNvSpPr>
          <p:nvPr>
            <p:ph type="dt" sz="half" idx="10"/>
          </p:nvPr>
        </p:nvSpPr>
        <p:spPr/>
        <p:txBody>
          <a:bodyPr/>
          <a:lstStyle/>
          <a:p>
            <a:fld id="{1463DF5F-49BB-47E3-8034-63A16FAAB342}" type="datetimeFigureOut">
              <a:rPr lang="el-GR" smtClean="0"/>
              <a:t>25/1/2024</a:t>
            </a:fld>
            <a:endParaRPr lang="el-GR"/>
          </a:p>
        </p:txBody>
      </p:sp>
      <p:sp>
        <p:nvSpPr>
          <p:cNvPr id="3" name="Θέση υποσέλιδου 2">
            <a:extLst>
              <a:ext uri="{FF2B5EF4-FFF2-40B4-BE49-F238E27FC236}">
                <a16:creationId xmlns:a16="http://schemas.microsoft.com/office/drawing/2014/main" id="{5131841D-0A9F-D45E-5F0E-48EC43A11224}"/>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2EB70646-124C-54B9-F596-71EAE8EDAC74}"/>
              </a:ext>
            </a:extLst>
          </p:cNvPr>
          <p:cNvSpPr>
            <a:spLocks noGrp="1"/>
          </p:cNvSpPr>
          <p:nvPr>
            <p:ph type="sldNum" sz="quarter" idx="12"/>
          </p:nvPr>
        </p:nvSpPr>
        <p:spPr/>
        <p:txBody>
          <a:bodyPr/>
          <a:lstStyle/>
          <a:p>
            <a:fld id="{7E885638-51DE-438D-9501-0EBD89A8B2CF}" type="slidenum">
              <a:rPr lang="el-GR" smtClean="0"/>
              <a:t>‹#›</a:t>
            </a:fld>
            <a:endParaRPr lang="el-GR"/>
          </a:p>
        </p:txBody>
      </p:sp>
    </p:spTree>
    <p:extLst>
      <p:ext uri="{BB962C8B-B14F-4D97-AF65-F5344CB8AC3E}">
        <p14:creationId xmlns:p14="http://schemas.microsoft.com/office/powerpoint/2010/main" val="2288223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CE1BA61-1EAC-3C21-B427-52D0A0F5B9CC}"/>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DD8E6B96-DABD-F2B3-18A1-7D31090F5B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200E4B8C-12BB-8FEA-503E-6A2430F565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5DA29D80-6D5B-E3ED-062B-5780E7871F8A}"/>
              </a:ext>
            </a:extLst>
          </p:cNvPr>
          <p:cNvSpPr>
            <a:spLocks noGrp="1"/>
          </p:cNvSpPr>
          <p:nvPr>
            <p:ph type="dt" sz="half" idx="10"/>
          </p:nvPr>
        </p:nvSpPr>
        <p:spPr/>
        <p:txBody>
          <a:bodyPr/>
          <a:lstStyle/>
          <a:p>
            <a:fld id="{1463DF5F-49BB-47E3-8034-63A16FAAB342}" type="datetimeFigureOut">
              <a:rPr lang="el-GR" smtClean="0"/>
              <a:t>25/1/2024</a:t>
            </a:fld>
            <a:endParaRPr lang="el-GR"/>
          </a:p>
        </p:txBody>
      </p:sp>
      <p:sp>
        <p:nvSpPr>
          <p:cNvPr id="6" name="Θέση υποσέλιδου 5">
            <a:extLst>
              <a:ext uri="{FF2B5EF4-FFF2-40B4-BE49-F238E27FC236}">
                <a16:creationId xmlns:a16="http://schemas.microsoft.com/office/drawing/2014/main" id="{99C791DC-5A1D-29EE-B290-E16D442C1F16}"/>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CCB4C2F5-75EE-A76B-5E25-A6E4DEFFC010}"/>
              </a:ext>
            </a:extLst>
          </p:cNvPr>
          <p:cNvSpPr>
            <a:spLocks noGrp="1"/>
          </p:cNvSpPr>
          <p:nvPr>
            <p:ph type="sldNum" sz="quarter" idx="12"/>
          </p:nvPr>
        </p:nvSpPr>
        <p:spPr/>
        <p:txBody>
          <a:bodyPr/>
          <a:lstStyle/>
          <a:p>
            <a:fld id="{7E885638-51DE-438D-9501-0EBD89A8B2CF}" type="slidenum">
              <a:rPr lang="el-GR" smtClean="0"/>
              <a:t>‹#›</a:t>
            </a:fld>
            <a:endParaRPr lang="el-GR"/>
          </a:p>
        </p:txBody>
      </p:sp>
    </p:spTree>
    <p:extLst>
      <p:ext uri="{BB962C8B-B14F-4D97-AF65-F5344CB8AC3E}">
        <p14:creationId xmlns:p14="http://schemas.microsoft.com/office/powerpoint/2010/main" val="3017012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5E60C6-6AC9-A890-A09C-6C89BAA50AAA}"/>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2D2A0DAB-E75A-E28F-4790-3986A216CD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D99C34FB-0843-4DCC-94F4-4900690C9C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E1D2E775-CD63-69E1-2583-6601F5424459}"/>
              </a:ext>
            </a:extLst>
          </p:cNvPr>
          <p:cNvSpPr>
            <a:spLocks noGrp="1"/>
          </p:cNvSpPr>
          <p:nvPr>
            <p:ph type="dt" sz="half" idx="10"/>
          </p:nvPr>
        </p:nvSpPr>
        <p:spPr/>
        <p:txBody>
          <a:bodyPr/>
          <a:lstStyle/>
          <a:p>
            <a:fld id="{1463DF5F-49BB-47E3-8034-63A16FAAB342}" type="datetimeFigureOut">
              <a:rPr lang="el-GR" smtClean="0"/>
              <a:t>25/1/2024</a:t>
            </a:fld>
            <a:endParaRPr lang="el-GR"/>
          </a:p>
        </p:txBody>
      </p:sp>
      <p:sp>
        <p:nvSpPr>
          <p:cNvPr id="6" name="Θέση υποσέλιδου 5">
            <a:extLst>
              <a:ext uri="{FF2B5EF4-FFF2-40B4-BE49-F238E27FC236}">
                <a16:creationId xmlns:a16="http://schemas.microsoft.com/office/drawing/2014/main" id="{A893F713-3DFF-E445-7B1B-4958BCAA495B}"/>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2D9EC4FC-AF5B-667C-1844-EF6C01BFE6BC}"/>
              </a:ext>
            </a:extLst>
          </p:cNvPr>
          <p:cNvSpPr>
            <a:spLocks noGrp="1"/>
          </p:cNvSpPr>
          <p:nvPr>
            <p:ph type="sldNum" sz="quarter" idx="12"/>
          </p:nvPr>
        </p:nvSpPr>
        <p:spPr/>
        <p:txBody>
          <a:bodyPr/>
          <a:lstStyle/>
          <a:p>
            <a:fld id="{7E885638-51DE-438D-9501-0EBD89A8B2CF}" type="slidenum">
              <a:rPr lang="el-GR" smtClean="0"/>
              <a:t>‹#›</a:t>
            </a:fld>
            <a:endParaRPr lang="el-GR"/>
          </a:p>
        </p:txBody>
      </p:sp>
    </p:spTree>
    <p:extLst>
      <p:ext uri="{BB962C8B-B14F-4D97-AF65-F5344CB8AC3E}">
        <p14:creationId xmlns:p14="http://schemas.microsoft.com/office/powerpoint/2010/main" val="1747739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488925ED-3DC0-22BA-BA5C-7A20B37E71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B77AAFEF-BC37-F931-E26E-35439DB483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00733E0A-DFE0-BF09-0017-3ACC9A4B7B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63DF5F-49BB-47E3-8034-63A16FAAB342}" type="datetimeFigureOut">
              <a:rPr lang="el-GR" smtClean="0"/>
              <a:t>25/1/2024</a:t>
            </a:fld>
            <a:endParaRPr lang="el-GR"/>
          </a:p>
        </p:txBody>
      </p:sp>
      <p:sp>
        <p:nvSpPr>
          <p:cNvPr id="5" name="Θέση υποσέλιδου 4">
            <a:extLst>
              <a:ext uri="{FF2B5EF4-FFF2-40B4-BE49-F238E27FC236}">
                <a16:creationId xmlns:a16="http://schemas.microsoft.com/office/drawing/2014/main" id="{3842B96D-BD62-2323-AD53-226E468B98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CD52EE32-3FEF-329B-EB28-B2F77A23B9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885638-51DE-438D-9501-0EBD89A8B2CF}" type="slidenum">
              <a:rPr lang="el-GR" smtClean="0"/>
              <a:t>‹#›</a:t>
            </a:fld>
            <a:endParaRPr lang="el-GR"/>
          </a:p>
        </p:txBody>
      </p:sp>
    </p:spTree>
    <p:extLst>
      <p:ext uri="{BB962C8B-B14F-4D97-AF65-F5344CB8AC3E}">
        <p14:creationId xmlns:p14="http://schemas.microsoft.com/office/powerpoint/2010/main" val="1427515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73A25D70-4A55-4F72-B9C5-A69CDBF4D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54957100-6D8B-4161-9F2F-C0A949EC8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 name="Rectangle 41">
            <a:extLst>
              <a:ext uri="{FF2B5EF4-FFF2-40B4-BE49-F238E27FC236}">
                <a16:creationId xmlns:a16="http://schemas.microsoft.com/office/drawing/2014/main" id="{0BD8B065-EE51-4AE2-A94C-86249998FD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E259537-62E3-2DC7-1334-E4374444578B}"/>
              </a:ext>
            </a:extLst>
          </p:cNvPr>
          <p:cNvSpPr>
            <a:spLocks noGrp="1"/>
          </p:cNvSpPr>
          <p:nvPr>
            <p:ph type="ctrTitle"/>
          </p:nvPr>
        </p:nvSpPr>
        <p:spPr>
          <a:xfrm>
            <a:off x="1096655" y="2711690"/>
            <a:ext cx="9998383" cy="2387918"/>
          </a:xfrm>
        </p:spPr>
        <p:txBody>
          <a:bodyPr anchor="b">
            <a:normAutofit/>
          </a:bodyPr>
          <a:lstStyle/>
          <a:p>
            <a:r>
              <a:rPr lang="el-GR" sz="2900" b="1" dirty="0">
                <a:solidFill>
                  <a:schemeClr val="tx2"/>
                </a:solidFill>
                <a:latin typeface="Trebuchet MS" panose="020B0603020202020204" pitchFamily="34" charset="0"/>
              </a:rPr>
              <a:t>Λοιμώξεις σε ασθενείς Μονάδων Υψηλού Κινδύνου </a:t>
            </a:r>
            <a:br>
              <a:rPr lang="el-GR" sz="2900" b="1" dirty="0">
                <a:solidFill>
                  <a:schemeClr val="tx2"/>
                </a:solidFill>
                <a:latin typeface="Trebuchet MS" panose="020B0603020202020204" pitchFamily="34" charset="0"/>
              </a:rPr>
            </a:br>
            <a:r>
              <a:rPr lang="el-GR" sz="2900" b="1" dirty="0">
                <a:solidFill>
                  <a:schemeClr val="tx2"/>
                </a:solidFill>
                <a:latin typeface="Trebuchet MS" panose="020B0603020202020204" pitchFamily="34" charset="0"/>
              </a:rPr>
              <a:t>Αναπνευστικού Συστήματος, Ουρολοιμώξεις και Βακτηριαιμίες</a:t>
            </a:r>
          </a:p>
        </p:txBody>
      </p:sp>
      <p:grpSp>
        <p:nvGrpSpPr>
          <p:cNvPr id="44" name="Group 43">
            <a:extLst>
              <a:ext uri="{FF2B5EF4-FFF2-40B4-BE49-F238E27FC236}">
                <a16:creationId xmlns:a16="http://schemas.microsoft.com/office/drawing/2014/main" id="{18999293-B054-4B57-A26F-D04C2BB113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43336"/>
            <a:ext cx="5163047" cy="2657478"/>
            <a:chOff x="6867015" y="-1"/>
            <a:chExt cx="5324985" cy="3251912"/>
          </a:xfrm>
          <a:solidFill>
            <a:schemeClr val="bg1">
              <a:alpha val="30000"/>
            </a:schemeClr>
          </a:solidFill>
        </p:grpSpPr>
        <p:sp>
          <p:nvSpPr>
            <p:cNvPr id="45" name="Freeform: Shape 44">
              <a:extLst>
                <a:ext uri="{FF2B5EF4-FFF2-40B4-BE49-F238E27FC236}">
                  <a16:creationId xmlns:a16="http://schemas.microsoft.com/office/drawing/2014/main" id="{5E505D8A-F41A-450D-A648-E77DF6B8D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E2BD6DCE-6A81-4F34-9958-67B578EA1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5C462BE8-CD72-48CF-8A7B-C716D2B99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1C2CDB70-40F1-4D00-8F17-A532E732EB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761945C4-D997-42F3-B59A-984CF00667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51" name="Freeform: Shape 50">
              <a:extLst>
                <a:ext uri="{FF2B5EF4-FFF2-40B4-BE49-F238E27FC236}">
                  <a16:creationId xmlns:a16="http://schemas.microsoft.com/office/drawing/2014/main" id="{4651FE4A-9487-43BE-A388-13453574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44B0EF3-9992-4B95-8A43-6206B3FC3F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41B1C1F-C2FE-4C47-9D74-ADB9B53F4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54" name="Freeform: Shape 53">
              <a:extLst>
                <a:ext uri="{FF2B5EF4-FFF2-40B4-BE49-F238E27FC236}">
                  <a16:creationId xmlns:a16="http://schemas.microsoft.com/office/drawing/2014/main" id="{1048177B-A49E-4E24-9007-07A0EDD6A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77296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A3C7DEA-BCC2-4295-8850-147993296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89949D-B9F6-468A-86FE-2694DC5AE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Τίτλος 1">
            <a:extLst>
              <a:ext uri="{FF2B5EF4-FFF2-40B4-BE49-F238E27FC236}">
                <a16:creationId xmlns:a16="http://schemas.microsoft.com/office/drawing/2014/main" id="{5173F063-C555-EAEA-5D1A-ABABB2CDAA8C}"/>
              </a:ext>
            </a:extLst>
          </p:cNvPr>
          <p:cNvSpPr>
            <a:spLocks noGrp="1"/>
          </p:cNvSpPr>
          <p:nvPr>
            <p:ph type="title"/>
          </p:nvPr>
        </p:nvSpPr>
        <p:spPr>
          <a:xfrm>
            <a:off x="1360201" y="-1"/>
            <a:ext cx="9833548" cy="1066802"/>
          </a:xfrm>
        </p:spPr>
        <p:txBody>
          <a:bodyPr anchor="b">
            <a:normAutofit/>
          </a:bodyPr>
          <a:lstStyle/>
          <a:p>
            <a:r>
              <a:rPr lang="el-GR" sz="3600" b="1" dirty="0">
                <a:solidFill>
                  <a:schemeClr val="tx2"/>
                </a:solidFill>
                <a:latin typeface="Trebuchet MS" panose="020B0603020202020204" pitchFamily="34" charset="0"/>
              </a:rPr>
              <a:t>ΛΟΙΜΩΞΕΙΣ ΑΝΑΠΝΕΥΣΤΙΚΟΥ (</a:t>
            </a:r>
            <a:r>
              <a:rPr lang="en-US" sz="3600" b="1" dirty="0">
                <a:solidFill>
                  <a:schemeClr val="tx2"/>
                </a:solidFill>
                <a:latin typeface="Trebuchet MS" panose="020B0603020202020204" pitchFamily="34" charset="0"/>
              </a:rPr>
              <a:t>HAP, VAP) </a:t>
            </a:r>
            <a:endParaRPr lang="el-GR" sz="3600" dirty="0">
              <a:solidFill>
                <a:schemeClr val="tx2"/>
              </a:solidFill>
            </a:endParaRPr>
          </a:p>
        </p:txBody>
      </p:sp>
      <p:grpSp>
        <p:nvGrpSpPr>
          <p:cNvPr id="12" name="Group 11">
            <a:extLst>
              <a:ext uri="{FF2B5EF4-FFF2-40B4-BE49-F238E27FC236}">
                <a16:creationId xmlns:a16="http://schemas.microsoft.com/office/drawing/2014/main" id="{E4DF0958-0C87-4C28-9554-2FADC788C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DEC53B48-7B73-49D1-A6FD-9DBF5141E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DEDDC41-2C98-4AF1-A0EA-AEEC3482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2208F20-F93C-4530-8370-FC7818BAB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52F51E0-B50B-43EA-B6AC-C16BD29C3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Θέση περιεχομένου 2">
            <a:extLst>
              <a:ext uri="{FF2B5EF4-FFF2-40B4-BE49-F238E27FC236}">
                <a16:creationId xmlns:a16="http://schemas.microsoft.com/office/drawing/2014/main" id="{084A3C68-470B-9819-DA50-BBD339C457FC}"/>
              </a:ext>
            </a:extLst>
          </p:cNvPr>
          <p:cNvSpPr>
            <a:spLocks noGrp="1"/>
          </p:cNvSpPr>
          <p:nvPr>
            <p:ph idx="1"/>
          </p:nvPr>
        </p:nvSpPr>
        <p:spPr>
          <a:xfrm>
            <a:off x="714375" y="1343025"/>
            <a:ext cx="11382375" cy="4651874"/>
          </a:xfrm>
        </p:spPr>
        <p:txBody>
          <a:bodyPr anchor="ctr">
            <a:normAutofit fontScale="92500" lnSpcReduction="10000"/>
          </a:bodyPr>
          <a:lstStyle/>
          <a:p>
            <a:pPr>
              <a:lnSpc>
                <a:spcPct val="150000"/>
              </a:lnSpc>
            </a:pPr>
            <a:r>
              <a:rPr lang="el-GR" sz="2400" b="1" u="sng" dirty="0" err="1">
                <a:solidFill>
                  <a:schemeClr val="accent1">
                    <a:lumMod val="75000"/>
                  </a:schemeClr>
                </a:solidFill>
                <a:latin typeface="Trebuchet MS" panose="020B0603020202020204" pitchFamily="34" charset="0"/>
              </a:rPr>
              <a:t>Τραχειοβρογχίτις</a:t>
            </a:r>
            <a:r>
              <a:rPr lang="el-GR" sz="2400" b="1" u="sng" dirty="0">
                <a:solidFill>
                  <a:schemeClr val="accent1">
                    <a:lumMod val="75000"/>
                  </a:schemeClr>
                </a:solidFill>
                <a:latin typeface="Trebuchet MS" panose="020B0603020202020204" pitchFamily="34" charset="0"/>
              </a:rPr>
              <a:t> συνδεόμενη με αναπνευστήρα </a:t>
            </a:r>
            <a:r>
              <a:rPr lang="el-GR" sz="2400" b="1" dirty="0">
                <a:solidFill>
                  <a:schemeClr val="accent1">
                    <a:lumMod val="75000"/>
                  </a:schemeClr>
                </a:solidFill>
                <a:latin typeface="Trebuchet MS" panose="020B0603020202020204" pitchFamily="34" charset="0"/>
              </a:rPr>
              <a:t>ή σχετιζόμενη με μηχανικό αερισμό - </a:t>
            </a:r>
            <a:r>
              <a:rPr lang="el-GR" sz="2400" b="1" dirty="0" err="1">
                <a:solidFill>
                  <a:schemeClr val="accent1">
                    <a:lumMod val="75000"/>
                  </a:schemeClr>
                </a:solidFill>
                <a:latin typeface="Trebuchet MS" panose="020B0603020202020204" pitchFamily="34" charset="0"/>
              </a:rPr>
              <a:t>Ventilator</a:t>
            </a:r>
            <a:r>
              <a:rPr lang="el-GR" sz="2400" b="1" dirty="0">
                <a:solidFill>
                  <a:schemeClr val="accent1">
                    <a:lumMod val="75000"/>
                  </a:schemeClr>
                </a:solidFill>
                <a:latin typeface="Trebuchet MS" panose="020B0603020202020204" pitchFamily="34" charset="0"/>
              </a:rPr>
              <a:t> </a:t>
            </a:r>
            <a:r>
              <a:rPr lang="el-GR" sz="2400" b="1" dirty="0" err="1">
                <a:solidFill>
                  <a:schemeClr val="accent1">
                    <a:lumMod val="75000"/>
                  </a:schemeClr>
                </a:solidFill>
                <a:latin typeface="Trebuchet MS" panose="020B0603020202020204" pitchFamily="34" charset="0"/>
              </a:rPr>
              <a:t>Associated</a:t>
            </a:r>
            <a:r>
              <a:rPr lang="el-GR" sz="2400" b="1" dirty="0">
                <a:solidFill>
                  <a:schemeClr val="accent1">
                    <a:lumMod val="75000"/>
                  </a:schemeClr>
                </a:solidFill>
                <a:latin typeface="Trebuchet MS" panose="020B0603020202020204" pitchFamily="34" charset="0"/>
              </a:rPr>
              <a:t> </a:t>
            </a:r>
            <a:r>
              <a:rPr lang="el-GR" sz="2400" b="1" dirty="0" err="1">
                <a:solidFill>
                  <a:schemeClr val="accent1">
                    <a:lumMod val="75000"/>
                  </a:schemeClr>
                </a:solidFill>
                <a:latin typeface="Trebuchet MS" panose="020B0603020202020204" pitchFamily="34" charset="0"/>
              </a:rPr>
              <a:t>Tracheobronchitis</a:t>
            </a:r>
            <a:r>
              <a:rPr lang="el-GR" sz="2400" b="1" dirty="0">
                <a:solidFill>
                  <a:schemeClr val="accent1">
                    <a:lumMod val="75000"/>
                  </a:schemeClr>
                </a:solidFill>
                <a:latin typeface="Trebuchet MS" panose="020B0603020202020204" pitchFamily="34" charset="0"/>
              </a:rPr>
              <a:t> (VAT) </a:t>
            </a:r>
            <a:endParaRPr lang="en-US" sz="2400" b="1" dirty="0">
              <a:solidFill>
                <a:schemeClr val="accent1">
                  <a:lumMod val="75000"/>
                </a:schemeClr>
              </a:solidFill>
              <a:latin typeface="Trebuchet MS" panose="020B0603020202020204" pitchFamily="34" charset="0"/>
            </a:endParaRPr>
          </a:p>
          <a:p>
            <a:pPr lvl="1">
              <a:lnSpc>
                <a:spcPct val="150000"/>
              </a:lnSpc>
            </a:pPr>
            <a:r>
              <a:rPr lang="el-GR" sz="2000" dirty="0">
                <a:solidFill>
                  <a:schemeClr val="tx2"/>
                </a:solidFill>
                <a:latin typeface="Trebuchet MS" panose="020B0603020202020204" pitchFamily="34" charset="0"/>
              </a:rPr>
              <a:t>αυξημένες σε </a:t>
            </a:r>
            <a:r>
              <a:rPr lang="el-GR" sz="2000" b="1" dirty="0">
                <a:solidFill>
                  <a:schemeClr val="tx2"/>
                </a:solidFill>
                <a:latin typeface="Trebuchet MS" panose="020B0603020202020204" pitchFamily="34" charset="0"/>
              </a:rPr>
              <a:t>ποσότητα και πυώδεις βρογχικές εκκρίσεις</a:t>
            </a:r>
            <a:r>
              <a:rPr lang="el-GR" sz="2000" dirty="0">
                <a:solidFill>
                  <a:schemeClr val="tx2"/>
                </a:solidFill>
                <a:latin typeface="Trebuchet MS" panose="020B0603020202020204" pitchFamily="34" charset="0"/>
              </a:rPr>
              <a:t> </a:t>
            </a:r>
            <a:endParaRPr lang="en-US" sz="2000" dirty="0">
              <a:solidFill>
                <a:schemeClr val="tx2"/>
              </a:solidFill>
              <a:latin typeface="Trebuchet MS" panose="020B0603020202020204" pitchFamily="34" charset="0"/>
            </a:endParaRPr>
          </a:p>
          <a:p>
            <a:pPr lvl="1">
              <a:lnSpc>
                <a:spcPct val="150000"/>
              </a:lnSpc>
            </a:pPr>
            <a:r>
              <a:rPr lang="el-GR" sz="2000" b="1" dirty="0">
                <a:solidFill>
                  <a:schemeClr val="tx2"/>
                </a:solidFill>
                <a:latin typeface="Trebuchet MS" panose="020B0603020202020204" pitchFamily="34" charset="0"/>
              </a:rPr>
              <a:t>πυρετό &gt;38</a:t>
            </a:r>
            <a:r>
              <a:rPr lang="el-GR" sz="2000" b="1" baseline="30000" dirty="0">
                <a:solidFill>
                  <a:schemeClr val="tx2"/>
                </a:solidFill>
                <a:latin typeface="Trebuchet MS" panose="020B0603020202020204" pitchFamily="34" charset="0"/>
              </a:rPr>
              <a:t>ο</a:t>
            </a:r>
            <a:r>
              <a:rPr lang="el-GR" sz="2000" b="1" dirty="0">
                <a:solidFill>
                  <a:schemeClr val="tx2"/>
                </a:solidFill>
                <a:latin typeface="Trebuchet MS" panose="020B0603020202020204" pitchFamily="34" charset="0"/>
              </a:rPr>
              <a:t>C </a:t>
            </a:r>
            <a:r>
              <a:rPr lang="el-GR" sz="2000" dirty="0">
                <a:solidFill>
                  <a:schemeClr val="tx2"/>
                </a:solidFill>
                <a:latin typeface="Trebuchet MS" panose="020B0603020202020204" pitchFamily="34" charset="0"/>
              </a:rPr>
              <a:t>ή </a:t>
            </a:r>
            <a:r>
              <a:rPr lang="el-GR" sz="2000" b="1" dirty="0">
                <a:solidFill>
                  <a:schemeClr val="tx2"/>
                </a:solidFill>
                <a:latin typeface="Trebuchet MS" panose="020B0603020202020204" pitchFamily="34" charset="0"/>
              </a:rPr>
              <a:t>αριθμό λευκών </a:t>
            </a:r>
            <a:r>
              <a:rPr lang="el-GR" sz="2000" dirty="0">
                <a:solidFill>
                  <a:schemeClr val="tx2"/>
                </a:solidFill>
                <a:latin typeface="Trebuchet MS" panose="020B0603020202020204" pitchFamily="34" charset="0"/>
              </a:rPr>
              <a:t>&gt;12.000 ή &lt; 103 </a:t>
            </a:r>
            <a:r>
              <a:rPr lang="el-GR" sz="2000" dirty="0" err="1">
                <a:solidFill>
                  <a:schemeClr val="tx2"/>
                </a:solidFill>
                <a:latin typeface="Trebuchet MS" panose="020B0603020202020204" pitchFamily="34" charset="0"/>
              </a:rPr>
              <a:t>cfu</a:t>
            </a:r>
            <a:r>
              <a:rPr lang="el-GR" sz="2000" dirty="0">
                <a:solidFill>
                  <a:schemeClr val="tx2"/>
                </a:solidFill>
                <a:latin typeface="Trebuchet MS" panose="020B0603020202020204" pitchFamily="34" charset="0"/>
              </a:rPr>
              <a:t>/</a:t>
            </a:r>
            <a:r>
              <a:rPr lang="el-GR" sz="2000" dirty="0" err="1">
                <a:solidFill>
                  <a:schemeClr val="tx2"/>
                </a:solidFill>
                <a:latin typeface="Trebuchet MS" panose="020B0603020202020204" pitchFamily="34" charset="0"/>
              </a:rPr>
              <a:t>mL</a:t>
            </a:r>
            <a:r>
              <a:rPr lang="el-GR" sz="2000" dirty="0">
                <a:solidFill>
                  <a:schemeClr val="tx2"/>
                </a:solidFill>
                <a:latin typeface="Trebuchet MS" panose="020B0603020202020204" pitchFamily="34" charset="0"/>
              </a:rPr>
              <a:t> για το PSB)</a:t>
            </a:r>
            <a:endParaRPr lang="en-US" sz="2000" dirty="0">
              <a:solidFill>
                <a:schemeClr val="tx2"/>
              </a:solidFill>
              <a:latin typeface="Trebuchet MS" panose="020B0603020202020204" pitchFamily="34" charset="0"/>
            </a:endParaRPr>
          </a:p>
          <a:p>
            <a:pPr lvl="1">
              <a:lnSpc>
                <a:spcPct val="150000"/>
              </a:lnSpc>
            </a:pPr>
            <a:r>
              <a:rPr lang="el-GR" sz="2000" dirty="0">
                <a:solidFill>
                  <a:schemeClr val="tx2"/>
                </a:solidFill>
                <a:latin typeface="Trebuchet MS" panose="020B0603020202020204" pitchFamily="34" charset="0"/>
              </a:rPr>
              <a:t>καλλιέργεια τραχειοβρογχικών εκκρίσεων με ανάπτυξη μικροοργανισμού σε πυκνότητα ≥10</a:t>
            </a:r>
            <a:r>
              <a:rPr lang="el-GR" sz="2000" baseline="30000" dirty="0">
                <a:solidFill>
                  <a:schemeClr val="tx2"/>
                </a:solidFill>
                <a:latin typeface="Trebuchet MS" panose="020B0603020202020204" pitchFamily="34" charset="0"/>
              </a:rPr>
              <a:t>6</a:t>
            </a:r>
            <a:r>
              <a:rPr lang="el-GR" sz="2000" dirty="0">
                <a:solidFill>
                  <a:schemeClr val="tx2"/>
                </a:solidFill>
                <a:latin typeface="Trebuchet MS" panose="020B0603020202020204" pitchFamily="34" charset="0"/>
              </a:rPr>
              <a:t> </a:t>
            </a:r>
            <a:r>
              <a:rPr lang="el-GR" sz="2000" dirty="0" err="1">
                <a:solidFill>
                  <a:schemeClr val="tx2"/>
                </a:solidFill>
                <a:latin typeface="Trebuchet MS" panose="020B0603020202020204" pitchFamily="34" charset="0"/>
              </a:rPr>
              <a:t>cfu</a:t>
            </a:r>
            <a:r>
              <a:rPr lang="el-GR" sz="2000" dirty="0">
                <a:solidFill>
                  <a:schemeClr val="tx2"/>
                </a:solidFill>
                <a:latin typeface="Trebuchet MS" panose="020B0603020202020204" pitchFamily="34" charset="0"/>
              </a:rPr>
              <a:t>/</a:t>
            </a:r>
            <a:r>
              <a:rPr lang="el-GR" sz="2000" dirty="0" err="1">
                <a:solidFill>
                  <a:schemeClr val="tx2"/>
                </a:solidFill>
                <a:latin typeface="Trebuchet MS" panose="020B0603020202020204" pitchFamily="34" charset="0"/>
              </a:rPr>
              <a:t>mL</a:t>
            </a:r>
            <a:r>
              <a:rPr lang="el-GR" sz="2000" dirty="0">
                <a:solidFill>
                  <a:schemeClr val="tx2"/>
                </a:solidFill>
                <a:latin typeface="Trebuchet MS" panose="020B0603020202020204" pitchFamily="34" charset="0"/>
              </a:rPr>
              <a:t> </a:t>
            </a:r>
            <a:endParaRPr lang="en-US" sz="2000" dirty="0">
              <a:solidFill>
                <a:schemeClr val="tx2"/>
              </a:solidFill>
              <a:latin typeface="Trebuchet MS" panose="020B0603020202020204" pitchFamily="34" charset="0"/>
            </a:endParaRPr>
          </a:p>
          <a:p>
            <a:pPr lvl="1">
              <a:lnSpc>
                <a:spcPct val="150000"/>
              </a:lnSpc>
            </a:pPr>
            <a:r>
              <a:rPr lang="el-GR" sz="2000" b="1" dirty="0">
                <a:solidFill>
                  <a:schemeClr val="tx2"/>
                </a:solidFill>
                <a:latin typeface="Trebuchet MS" panose="020B0603020202020204" pitchFamily="34" charset="0"/>
              </a:rPr>
              <a:t>απουσία</a:t>
            </a:r>
            <a:r>
              <a:rPr lang="el-GR" sz="2000" dirty="0">
                <a:solidFill>
                  <a:schemeClr val="tx2"/>
                </a:solidFill>
                <a:latin typeface="Trebuchet MS" panose="020B0603020202020204" pitchFamily="34" charset="0"/>
              </a:rPr>
              <a:t> ακτινολογικών κριτηρίων της VAP </a:t>
            </a:r>
            <a:endParaRPr lang="en-US" sz="2000" dirty="0">
              <a:solidFill>
                <a:schemeClr val="tx2"/>
              </a:solidFill>
              <a:latin typeface="Trebuchet MS" panose="020B0603020202020204" pitchFamily="34" charset="0"/>
            </a:endParaRPr>
          </a:p>
          <a:p>
            <a:pPr lvl="1">
              <a:lnSpc>
                <a:spcPct val="150000"/>
              </a:lnSpc>
            </a:pPr>
            <a:r>
              <a:rPr lang="el-GR" sz="2000" dirty="0">
                <a:solidFill>
                  <a:schemeClr val="tx2"/>
                </a:solidFill>
                <a:latin typeface="Trebuchet MS" panose="020B0603020202020204" pitchFamily="34" charset="0"/>
              </a:rPr>
              <a:t>η λήψη δείγματος βρογχικών εκκρίσεων με επεμβατικές μεθόδους παρέχοντας ανάπτυξη μικροοργανισμών με μικρότερη πυκνότητα από το μικροβιολογικό διαγνωστικό κριτήριο της VAP (&lt; 103 </a:t>
            </a:r>
            <a:r>
              <a:rPr lang="el-GR" sz="2000" dirty="0" err="1">
                <a:solidFill>
                  <a:schemeClr val="tx2"/>
                </a:solidFill>
                <a:latin typeface="Trebuchet MS" panose="020B0603020202020204" pitchFamily="34" charset="0"/>
              </a:rPr>
              <a:t>cfu</a:t>
            </a:r>
            <a:r>
              <a:rPr lang="el-GR" sz="2000" dirty="0">
                <a:solidFill>
                  <a:schemeClr val="tx2"/>
                </a:solidFill>
                <a:latin typeface="Trebuchet MS" panose="020B0603020202020204" pitchFamily="34" charset="0"/>
              </a:rPr>
              <a:t>/</a:t>
            </a:r>
            <a:r>
              <a:rPr lang="el-GR" sz="2000" dirty="0" err="1">
                <a:solidFill>
                  <a:schemeClr val="tx2"/>
                </a:solidFill>
                <a:latin typeface="Trebuchet MS" panose="020B0603020202020204" pitchFamily="34" charset="0"/>
              </a:rPr>
              <a:t>mL</a:t>
            </a:r>
            <a:r>
              <a:rPr lang="el-GR" sz="2000" dirty="0">
                <a:solidFill>
                  <a:schemeClr val="tx2"/>
                </a:solidFill>
                <a:latin typeface="Trebuchet MS" panose="020B0603020202020204" pitchFamily="34" charset="0"/>
              </a:rPr>
              <a:t> για το PSB)</a:t>
            </a:r>
          </a:p>
        </p:txBody>
      </p:sp>
    </p:spTree>
    <p:extLst>
      <p:ext uri="{BB962C8B-B14F-4D97-AF65-F5344CB8AC3E}">
        <p14:creationId xmlns:p14="http://schemas.microsoft.com/office/powerpoint/2010/main" val="3198596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3EBC7C2-FFA2-1243-3258-1ECAB4CC56A7}"/>
              </a:ext>
            </a:extLst>
          </p:cNvPr>
          <p:cNvSpPr>
            <a:spLocks noGrp="1"/>
          </p:cNvSpPr>
          <p:nvPr>
            <p:ph type="title"/>
          </p:nvPr>
        </p:nvSpPr>
        <p:spPr>
          <a:xfrm>
            <a:off x="705035" y="81040"/>
            <a:ext cx="10515600" cy="717951"/>
          </a:xfrm>
        </p:spPr>
        <p:txBody>
          <a:bodyPr>
            <a:normAutofit/>
          </a:bodyPr>
          <a:lstStyle/>
          <a:p>
            <a:pPr algn="ctr"/>
            <a:r>
              <a:rPr lang="el-GR" sz="3200" dirty="0">
                <a:latin typeface="Trebuchet MS" panose="020B0603020202020204" pitchFamily="34" charset="0"/>
              </a:rPr>
              <a:t>ΠΑΘΟΓΕΝΕΙΑ </a:t>
            </a:r>
            <a:r>
              <a:rPr lang="en-US" sz="3200" dirty="0">
                <a:latin typeface="Trebuchet MS" panose="020B0603020202020204" pitchFamily="34" charset="0"/>
              </a:rPr>
              <a:t>VAP</a:t>
            </a:r>
            <a:endParaRPr lang="el-GR" sz="3200" dirty="0">
              <a:latin typeface="Trebuchet MS" panose="020B0603020202020204" pitchFamily="34" charset="0"/>
            </a:endParaRPr>
          </a:p>
        </p:txBody>
      </p:sp>
      <p:pic>
        <p:nvPicPr>
          <p:cNvPr id="4" name="Εικόνα 3">
            <a:extLst>
              <a:ext uri="{FF2B5EF4-FFF2-40B4-BE49-F238E27FC236}">
                <a16:creationId xmlns:a16="http://schemas.microsoft.com/office/drawing/2014/main" id="{2880B7AD-3922-4A3D-B46C-A25654415B4D}"/>
              </a:ext>
            </a:extLst>
          </p:cNvPr>
          <p:cNvPicPr>
            <a:picLocks noChangeAspect="1"/>
          </p:cNvPicPr>
          <p:nvPr/>
        </p:nvPicPr>
        <p:blipFill>
          <a:blip r:embed="rId2"/>
          <a:stretch>
            <a:fillRect/>
          </a:stretch>
        </p:blipFill>
        <p:spPr>
          <a:xfrm>
            <a:off x="2537811" y="878917"/>
            <a:ext cx="6544045" cy="4008083"/>
          </a:xfrm>
          <a:prstGeom prst="rect">
            <a:avLst/>
          </a:prstGeom>
        </p:spPr>
      </p:pic>
      <p:sp>
        <p:nvSpPr>
          <p:cNvPr id="6" name="TextBox 5">
            <a:extLst>
              <a:ext uri="{FF2B5EF4-FFF2-40B4-BE49-F238E27FC236}">
                <a16:creationId xmlns:a16="http://schemas.microsoft.com/office/drawing/2014/main" id="{00C6C4C4-B58E-A0E1-27B5-48C0B5A18D5B}"/>
              </a:ext>
            </a:extLst>
          </p:cNvPr>
          <p:cNvSpPr txBox="1"/>
          <p:nvPr/>
        </p:nvSpPr>
        <p:spPr>
          <a:xfrm>
            <a:off x="319596" y="4966926"/>
            <a:ext cx="11727401" cy="1200329"/>
          </a:xfrm>
          <a:prstGeom prst="rect">
            <a:avLst/>
          </a:prstGeom>
          <a:noFill/>
        </p:spPr>
        <p:txBody>
          <a:bodyPr wrap="square">
            <a:spAutoFit/>
          </a:bodyPr>
          <a:lstStyle/>
          <a:p>
            <a:r>
              <a:rPr lang="el-GR" b="0" i="0" dirty="0">
                <a:solidFill>
                  <a:srgbClr val="7F7E7E"/>
                </a:solidFill>
                <a:effectLst/>
                <a:latin typeface="Trebuchet MS" panose="020B0603020202020204" pitchFamily="34" charset="0"/>
              </a:rPr>
              <a:t>Αποικισμός ανώτερου αναπνευστικού : Χέρια </a:t>
            </a:r>
            <a:r>
              <a:rPr lang="el-GR" b="0" i="0" dirty="0" err="1">
                <a:solidFill>
                  <a:srgbClr val="7F7E7E"/>
                </a:solidFill>
                <a:effectLst/>
                <a:latin typeface="Trebuchet MS" panose="020B0603020202020204" pitchFamily="34" charset="0"/>
              </a:rPr>
              <a:t>ιατρο</a:t>
            </a:r>
            <a:r>
              <a:rPr lang="el-GR" b="0" i="0" dirty="0">
                <a:solidFill>
                  <a:srgbClr val="7F7E7E"/>
                </a:solidFill>
                <a:effectLst/>
                <a:latin typeface="Trebuchet MS" panose="020B0603020202020204" pitchFamily="34" charset="0"/>
              </a:rPr>
              <a:t>-νοσηλευτικού προσωπικού, αναπνευστήρας, </a:t>
            </a:r>
            <a:r>
              <a:rPr lang="el-GR" b="0" i="0" dirty="0" err="1">
                <a:solidFill>
                  <a:srgbClr val="7F7E7E"/>
                </a:solidFill>
                <a:effectLst/>
                <a:latin typeface="Trebuchet MS" panose="020B0603020202020204" pitchFamily="34" charset="0"/>
              </a:rPr>
              <a:t>στοματοφαρυγγικές</a:t>
            </a:r>
            <a:r>
              <a:rPr lang="el-GR" b="0" i="0" dirty="0">
                <a:solidFill>
                  <a:srgbClr val="7F7E7E"/>
                </a:solidFill>
                <a:effectLst/>
                <a:latin typeface="Trebuchet MS" panose="020B0603020202020204" pitchFamily="34" charset="0"/>
              </a:rPr>
              <a:t> εκκρίσεις ή σχηματισμός </a:t>
            </a:r>
            <a:r>
              <a:rPr lang="el-GR" b="0" i="0" dirty="0" err="1">
                <a:solidFill>
                  <a:srgbClr val="7F7E7E"/>
                </a:solidFill>
                <a:effectLst/>
                <a:latin typeface="Trebuchet MS" panose="020B0603020202020204" pitchFamily="34" charset="0"/>
              </a:rPr>
              <a:t>βιομεμβράνης</a:t>
            </a:r>
            <a:endParaRPr lang="el-GR" b="0" i="0" dirty="0">
              <a:solidFill>
                <a:srgbClr val="7F7E7E"/>
              </a:solidFill>
              <a:effectLst/>
              <a:latin typeface="Trebuchet MS" panose="020B0603020202020204" pitchFamily="34" charset="0"/>
            </a:endParaRPr>
          </a:p>
          <a:p>
            <a:r>
              <a:rPr lang="el-GR" dirty="0">
                <a:solidFill>
                  <a:srgbClr val="7F7E7E"/>
                </a:solidFill>
                <a:latin typeface="Trebuchet MS" panose="020B0603020202020204" pitchFamily="34" charset="0"/>
              </a:rPr>
              <a:t>Οι παθογόνοι μικροοργανισμοί φθάνουν στην τραχεία, πολλαπλασιάζονται και μετακινούνται στο κατώτερο αναπνευστικό σύστημα και στο παρέγχυμα όπου προκαλούν πνευμονία</a:t>
            </a:r>
            <a:endParaRPr lang="el-GR" dirty="0">
              <a:latin typeface="Trebuchet MS" panose="020B0603020202020204" pitchFamily="34" charset="0"/>
            </a:endParaRPr>
          </a:p>
        </p:txBody>
      </p:sp>
    </p:spTree>
    <p:extLst>
      <p:ext uri="{BB962C8B-B14F-4D97-AF65-F5344CB8AC3E}">
        <p14:creationId xmlns:p14="http://schemas.microsoft.com/office/powerpoint/2010/main" val="555474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776285AA-DDFB-92D6-28BB-AD97726A3675}"/>
              </a:ext>
            </a:extLst>
          </p:cNvPr>
          <p:cNvPicPr>
            <a:picLocks noChangeAspect="1"/>
          </p:cNvPicPr>
          <p:nvPr/>
        </p:nvPicPr>
        <p:blipFill>
          <a:blip r:embed="rId2"/>
          <a:stretch>
            <a:fillRect/>
          </a:stretch>
        </p:blipFill>
        <p:spPr>
          <a:xfrm>
            <a:off x="1223962" y="180975"/>
            <a:ext cx="9744075" cy="6496050"/>
          </a:xfrm>
          <a:prstGeom prst="rect">
            <a:avLst/>
          </a:prstGeom>
        </p:spPr>
      </p:pic>
    </p:spTree>
    <p:extLst>
      <p:ext uri="{BB962C8B-B14F-4D97-AF65-F5344CB8AC3E}">
        <p14:creationId xmlns:p14="http://schemas.microsoft.com/office/powerpoint/2010/main" val="1938963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5058A02-3628-E9D0-0985-D1166229BF53}"/>
              </a:ext>
            </a:extLst>
          </p:cNvPr>
          <p:cNvSpPr>
            <a:spLocks noGrp="1"/>
          </p:cNvSpPr>
          <p:nvPr>
            <p:ph type="title"/>
          </p:nvPr>
        </p:nvSpPr>
        <p:spPr>
          <a:xfrm>
            <a:off x="0" y="229488"/>
            <a:ext cx="12192000" cy="410844"/>
          </a:xfrm>
        </p:spPr>
        <p:txBody>
          <a:bodyPr>
            <a:noAutofit/>
          </a:bodyPr>
          <a:lstStyle/>
          <a:p>
            <a:pPr algn="ctr"/>
            <a:r>
              <a:rPr lang="en-US" sz="2800" b="0" i="0" dirty="0">
                <a:solidFill>
                  <a:srgbClr val="000000"/>
                </a:solidFill>
                <a:effectLst/>
                <a:latin typeface="Trebuchet MS" panose="020B0603020202020204" pitchFamily="34" charset="0"/>
              </a:rPr>
              <a:t>Pathophysiology of HAP.</a:t>
            </a:r>
            <a:endParaRPr lang="el-GR" sz="2800" dirty="0">
              <a:latin typeface="Trebuchet MS" panose="020B0603020202020204" pitchFamily="34" charset="0"/>
            </a:endParaRPr>
          </a:p>
        </p:txBody>
      </p:sp>
      <p:pic>
        <p:nvPicPr>
          <p:cNvPr id="4" name="Θέση περιεχομένου 3">
            <a:extLst>
              <a:ext uri="{FF2B5EF4-FFF2-40B4-BE49-F238E27FC236}">
                <a16:creationId xmlns:a16="http://schemas.microsoft.com/office/drawing/2014/main" id="{6080757C-ED88-018C-73FE-5129CB4E3888}"/>
              </a:ext>
            </a:extLst>
          </p:cNvPr>
          <p:cNvPicPr>
            <a:picLocks noGrp="1" noChangeAspect="1"/>
          </p:cNvPicPr>
          <p:nvPr>
            <p:ph idx="1"/>
          </p:nvPr>
        </p:nvPicPr>
        <p:blipFill>
          <a:blip r:embed="rId2"/>
          <a:stretch>
            <a:fillRect/>
          </a:stretch>
        </p:blipFill>
        <p:spPr>
          <a:xfrm>
            <a:off x="3142695" y="640332"/>
            <a:ext cx="5459767" cy="6217667"/>
          </a:xfrm>
          <a:prstGeom prst="rect">
            <a:avLst/>
          </a:prstGeom>
        </p:spPr>
      </p:pic>
    </p:spTree>
    <p:extLst>
      <p:ext uri="{BB962C8B-B14F-4D97-AF65-F5344CB8AC3E}">
        <p14:creationId xmlns:p14="http://schemas.microsoft.com/office/powerpoint/2010/main" val="2496069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53A2DCB-EAB6-13E3-5019-5167FC182DE8}"/>
              </a:ext>
            </a:extLst>
          </p:cNvPr>
          <p:cNvSpPr>
            <a:spLocks noGrp="1"/>
          </p:cNvSpPr>
          <p:nvPr>
            <p:ph type="title"/>
          </p:nvPr>
        </p:nvSpPr>
        <p:spPr>
          <a:xfrm>
            <a:off x="838200" y="0"/>
            <a:ext cx="10515600" cy="772357"/>
          </a:xfrm>
        </p:spPr>
        <p:txBody>
          <a:bodyPr>
            <a:normAutofit/>
          </a:bodyPr>
          <a:lstStyle/>
          <a:p>
            <a:pPr algn="ctr"/>
            <a:r>
              <a:rPr lang="el-GR" sz="2800" b="1" dirty="0">
                <a:latin typeface="Trebuchet MS" panose="020B0603020202020204" pitchFamily="34" charset="0"/>
              </a:rPr>
              <a:t>Παράγοντες κινδύνου για VAP</a:t>
            </a:r>
            <a:endParaRPr lang="el-GR" sz="2800" b="1" dirty="0"/>
          </a:p>
        </p:txBody>
      </p:sp>
      <p:sp>
        <p:nvSpPr>
          <p:cNvPr id="4" name="Θέση περιεχομένου 3">
            <a:extLst>
              <a:ext uri="{FF2B5EF4-FFF2-40B4-BE49-F238E27FC236}">
                <a16:creationId xmlns:a16="http://schemas.microsoft.com/office/drawing/2014/main" id="{386FEB3C-E7A1-E2A8-AC83-7BD43E00075B}"/>
              </a:ext>
            </a:extLst>
          </p:cNvPr>
          <p:cNvSpPr>
            <a:spLocks noGrp="1"/>
          </p:cNvSpPr>
          <p:nvPr>
            <p:ph sz="half" idx="2"/>
          </p:nvPr>
        </p:nvSpPr>
        <p:spPr>
          <a:xfrm>
            <a:off x="595035" y="1092974"/>
            <a:ext cx="5157787" cy="2635647"/>
          </a:xfrm>
          <a:solidFill>
            <a:schemeClr val="tx2">
              <a:lumMod val="20000"/>
              <a:lumOff val="80000"/>
            </a:schemeClr>
          </a:solidFill>
          <a:ln>
            <a:solidFill>
              <a:schemeClr val="accent1"/>
            </a:solidFill>
          </a:ln>
        </p:spPr>
        <p:txBody>
          <a:bodyPr>
            <a:noAutofit/>
          </a:bodyPr>
          <a:lstStyle/>
          <a:p>
            <a:r>
              <a:rPr lang="el-GR" sz="1800" dirty="0">
                <a:latin typeface="Trebuchet MS" panose="020B0603020202020204" pitchFamily="34" charset="0"/>
              </a:rPr>
              <a:t>Ηλικία, Άρρεν φύλλο </a:t>
            </a:r>
          </a:p>
          <a:p>
            <a:r>
              <a:rPr lang="el-GR" sz="1800" dirty="0">
                <a:latin typeface="Trebuchet MS" panose="020B0603020202020204" pitchFamily="34" charset="0"/>
              </a:rPr>
              <a:t>Κώμα</a:t>
            </a:r>
          </a:p>
          <a:p>
            <a:r>
              <a:rPr lang="el-GR" sz="1800" dirty="0">
                <a:latin typeface="Trebuchet MS" panose="020B0603020202020204" pitchFamily="34" charset="0"/>
              </a:rPr>
              <a:t>Έγκαυμα, Τραύμα </a:t>
            </a:r>
          </a:p>
          <a:p>
            <a:r>
              <a:rPr lang="el-GR" sz="1800" dirty="0">
                <a:latin typeface="Trebuchet MS" panose="020B0603020202020204" pitchFamily="34" charset="0"/>
              </a:rPr>
              <a:t>Οξεία πνευμονική βλάβη </a:t>
            </a:r>
          </a:p>
          <a:p>
            <a:r>
              <a:rPr lang="el-GR" sz="1800" dirty="0">
                <a:latin typeface="Trebuchet MS" panose="020B0603020202020204" pitchFamily="34" charset="0"/>
              </a:rPr>
              <a:t>Βαρύτητα της υποκείμενης νόσου </a:t>
            </a:r>
          </a:p>
          <a:p>
            <a:r>
              <a:rPr lang="el-GR" sz="1800" dirty="0">
                <a:latin typeface="Trebuchet MS" panose="020B0603020202020204" pitchFamily="34" charset="0"/>
              </a:rPr>
              <a:t>Διάρκεια μηχανικού αερισμού </a:t>
            </a:r>
          </a:p>
          <a:p>
            <a:r>
              <a:rPr lang="el-GR" sz="1800" dirty="0" err="1">
                <a:latin typeface="Trebuchet MS" panose="020B0603020202020204" pitchFamily="34" charset="0"/>
              </a:rPr>
              <a:t>Προηγηθείσα</a:t>
            </a:r>
            <a:r>
              <a:rPr lang="el-GR" sz="1800" dirty="0">
                <a:latin typeface="Trebuchet MS" panose="020B0603020202020204" pitchFamily="34" charset="0"/>
              </a:rPr>
              <a:t> χορήγηση αντιβιοτικών</a:t>
            </a:r>
          </a:p>
        </p:txBody>
      </p:sp>
      <p:sp>
        <p:nvSpPr>
          <p:cNvPr id="6" name="Θέση περιεχομένου 5">
            <a:extLst>
              <a:ext uri="{FF2B5EF4-FFF2-40B4-BE49-F238E27FC236}">
                <a16:creationId xmlns:a16="http://schemas.microsoft.com/office/drawing/2014/main" id="{3D8ED1C2-BB78-C7BC-C45C-A2535013D474}"/>
              </a:ext>
            </a:extLst>
          </p:cNvPr>
          <p:cNvSpPr>
            <a:spLocks noGrp="1"/>
          </p:cNvSpPr>
          <p:nvPr>
            <p:ph sz="quarter" idx="4"/>
          </p:nvPr>
        </p:nvSpPr>
        <p:spPr>
          <a:xfrm>
            <a:off x="5752822" y="1092974"/>
            <a:ext cx="5183188" cy="5143490"/>
          </a:xfrm>
          <a:solidFill>
            <a:schemeClr val="tx2">
              <a:lumMod val="20000"/>
              <a:lumOff val="80000"/>
            </a:schemeClr>
          </a:solidFill>
          <a:ln>
            <a:solidFill>
              <a:schemeClr val="accent1"/>
            </a:solidFill>
          </a:ln>
        </p:spPr>
        <p:txBody>
          <a:bodyPr>
            <a:normAutofit/>
          </a:bodyPr>
          <a:lstStyle/>
          <a:p>
            <a:r>
              <a:rPr lang="el-GR" sz="1800" dirty="0">
                <a:latin typeface="Trebuchet MS" panose="020B0603020202020204" pitchFamily="34" charset="0"/>
              </a:rPr>
              <a:t>Χρόνια νόσος των πνευμόνων </a:t>
            </a:r>
          </a:p>
          <a:p>
            <a:r>
              <a:rPr lang="el-GR" sz="1800" dirty="0">
                <a:latin typeface="Trebuchet MS" panose="020B0603020202020204" pitchFamily="34" charset="0"/>
              </a:rPr>
              <a:t>Καταστολή με βαρβιτουρικά μετά από εγκεφαλική κάκωση </a:t>
            </a:r>
          </a:p>
          <a:p>
            <a:r>
              <a:rPr lang="el-GR" sz="1800" dirty="0" err="1">
                <a:latin typeface="Trebuchet MS" panose="020B0603020202020204" pitchFamily="34" charset="0"/>
              </a:rPr>
              <a:t>Πολυσυστηματική</a:t>
            </a:r>
            <a:r>
              <a:rPr lang="el-GR" sz="1800" dirty="0">
                <a:latin typeface="Trebuchet MS" panose="020B0603020202020204" pitchFamily="34" charset="0"/>
              </a:rPr>
              <a:t> οργανική ανεπάρκεια</a:t>
            </a:r>
          </a:p>
          <a:p>
            <a:r>
              <a:rPr lang="el-GR" sz="1800" dirty="0">
                <a:latin typeface="Trebuchet MS" panose="020B0603020202020204" pitchFamily="34" charset="0"/>
              </a:rPr>
              <a:t>Μεταφορά εκτός της ΜΕΘ </a:t>
            </a:r>
          </a:p>
          <a:p>
            <a:r>
              <a:rPr lang="el-GR" sz="1800" dirty="0" err="1">
                <a:latin typeface="Trebuchet MS" panose="020B0603020202020204" pitchFamily="34" charset="0"/>
              </a:rPr>
              <a:t>Εισρόφηση</a:t>
            </a:r>
            <a:r>
              <a:rPr lang="el-GR" sz="1800" dirty="0">
                <a:latin typeface="Trebuchet MS" panose="020B0603020202020204" pitchFamily="34" charset="0"/>
              </a:rPr>
              <a:t> γαστρικού περιεχομένου </a:t>
            </a:r>
          </a:p>
          <a:p>
            <a:r>
              <a:rPr lang="el-GR" sz="1800" dirty="0" err="1">
                <a:latin typeface="Trebuchet MS" panose="020B0603020202020204" pitchFamily="34" charset="0"/>
              </a:rPr>
              <a:t>Επανασωλήνωση</a:t>
            </a:r>
            <a:r>
              <a:rPr lang="el-GR" sz="1800" dirty="0">
                <a:latin typeface="Trebuchet MS" panose="020B0603020202020204" pitchFamily="34" charset="0"/>
              </a:rPr>
              <a:t> ή </a:t>
            </a:r>
            <a:r>
              <a:rPr lang="el-GR" sz="1800" dirty="0" err="1">
                <a:latin typeface="Trebuchet MS" panose="020B0603020202020204" pitchFamily="34" charset="0"/>
              </a:rPr>
              <a:t>αυτο-αποσωλήνωση</a:t>
            </a:r>
            <a:r>
              <a:rPr lang="el-GR" sz="1800" dirty="0">
                <a:latin typeface="Trebuchet MS" panose="020B0603020202020204" pitchFamily="34" charset="0"/>
              </a:rPr>
              <a:t> </a:t>
            </a:r>
          </a:p>
          <a:p>
            <a:r>
              <a:rPr lang="el-GR" sz="1800" dirty="0">
                <a:latin typeface="Trebuchet MS" panose="020B0603020202020204" pitchFamily="34" charset="0"/>
              </a:rPr>
              <a:t>Επείγουσα διασωλήνωση μετά από τραυματισμό </a:t>
            </a:r>
          </a:p>
          <a:p>
            <a:r>
              <a:rPr lang="el-GR" sz="1800" dirty="0">
                <a:latin typeface="Trebuchet MS" panose="020B0603020202020204" pitchFamily="34" charset="0"/>
              </a:rPr>
              <a:t>Παραλυτικοί παράγοντες </a:t>
            </a:r>
          </a:p>
          <a:p>
            <a:r>
              <a:rPr lang="el-GR" sz="1800" dirty="0">
                <a:latin typeface="Trebuchet MS" panose="020B0603020202020204" pitchFamily="34" charset="0"/>
              </a:rPr>
              <a:t>Χειρουργική επέμβαση στην άνω κοιλία ή τον θώρακα </a:t>
            </a:r>
          </a:p>
          <a:p>
            <a:r>
              <a:rPr lang="el-GR" sz="1800" dirty="0">
                <a:latin typeface="Trebuchet MS" panose="020B0603020202020204" pitchFamily="34" charset="0"/>
              </a:rPr>
              <a:t>Αλλαγές στο κύκλωμα του αναπνευστήρα σε λιγότερο από 48 ώρες</a:t>
            </a:r>
          </a:p>
        </p:txBody>
      </p:sp>
      <p:sp>
        <p:nvSpPr>
          <p:cNvPr id="8" name="TextBox 7">
            <a:extLst>
              <a:ext uri="{FF2B5EF4-FFF2-40B4-BE49-F238E27FC236}">
                <a16:creationId xmlns:a16="http://schemas.microsoft.com/office/drawing/2014/main" id="{C8DB1598-8F26-D9D6-AAB5-C83889B02CDF}"/>
              </a:ext>
            </a:extLst>
          </p:cNvPr>
          <p:cNvSpPr txBox="1"/>
          <p:nvPr/>
        </p:nvSpPr>
        <p:spPr>
          <a:xfrm>
            <a:off x="569634" y="3701988"/>
            <a:ext cx="5183188" cy="2534476"/>
          </a:xfrm>
          <a:prstGeom prst="rect">
            <a:avLst/>
          </a:prstGeom>
          <a:solidFill>
            <a:schemeClr val="tx2">
              <a:lumMod val="20000"/>
              <a:lumOff val="80000"/>
            </a:schemeClr>
          </a:solidFill>
          <a:ln>
            <a:solidFill>
              <a:schemeClr val="accent1"/>
            </a:solidFill>
          </a:ln>
        </p:spPr>
        <p:txBody>
          <a:bodyPr wrap="square">
            <a:spAutoFit/>
          </a:bodyPr>
          <a:lstStyle/>
          <a:p>
            <a:pPr marL="285750" indent="-285750">
              <a:lnSpc>
                <a:spcPct val="150000"/>
              </a:lnSpc>
              <a:buFont typeface="Arial" panose="020B0604020202020204" pitchFamily="34" charset="0"/>
              <a:buChar char="•"/>
            </a:pPr>
            <a:r>
              <a:rPr lang="el-GR" dirty="0">
                <a:latin typeface="Trebuchet MS" panose="020B0603020202020204" pitchFamily="34" charset="0"/>
              </a:rPr>
              <a:t>Οριζόντια θέση του ασθενούς </a:t>
            </a:r>
          </a:p>
          <a:p>
            <a:pPr marL="285750" indent="-285750">
              <a:lnSpc>
                <a:spcPct val="150000"/>
              </a:lnSpc>
              <a:buFont typeface="Arial" panose="020B0604020202020204" pitchFamily="34" charset="0"/>
              <a:buChar char="•"/>
            </a:pPr>
            <a:r>
              <a:rPr lang="el-GR" dirty="0">
                <a:latin typeface="Trebuchet MS" panose="020B0603020202020204" pitchFamily="34" charset="0"/>
              </a:rPr>
              <a:t>Χρήση </a:t>
            </a:r>
            <a:r>
              <a:rPr lang="el-GR" dirty="0" err="1">
                <a:latin typeface="Trebuchet MS" panose="020B0603020202020204" pitchFamily="34" charset="0"/>
              </a:rPr>
              <a:t>ρινογαστρικού</a:t>
            </a:r>
            <a:r>
              <a:rPr lang="el-GR" dirty="0">
                <a:latin typeface="Trebuchet MS" panose="020B0603020202020204" pitchFamily="34" charset="0"/>
              </a:rPr>
              <a:t> καθετήρα </a:t>
            </a:r>
          </a:p>
          <a:p>
            <a:pPr marL="285750" indent="-285750">
              <a:lnSpc>
                <a:spcPct val="150000"/>
              </a:lnSpc>
              <a:buFont typeface="Arial" panose="020B0604020202020204" pitchFamily="34" charset="0"/>
              <a:buChar char="•"/>
            </a:pPr>
            <a:r>
              <a:rPr lang="el-GR" dirty="0">
                <a:latin typeface="Trebuchet MS" panose="020B0603020202020204" pitchFamily="34" charset="0"/>
              </a:rPr>
              <a:t>Εντερική διατροφή, Βρογχοσκόπηση </a:t>
            </a:r>
          </a:p>
          <a:p>
            <a:pPr marL="285750" indent="-285750">
              <a:lnSpc>
                <a:spcPct val="150000"/>
              </a:lnSpc>
              <a:buFont typeface="Arial" panose="020B0604020202020204" pitchFamily="34" charset="0"/>
              <a:buChar char="•"/>
            </a:pPr>
            <a:r>
              <a:rPr lang="el-GR" dirty="0">
                <a:latin typeface="Trebuchet MS" panose="020B0603020202020204" pitchFamily="34" charset="0"/>
              </a:rPr>
              <a:t>Καταπληξία, Αμβλύ τραύμα </a:t>
            </a:r>
          </a:p>
          <a:p>
            <a:pPr marL="285750" indent="-285750">
              <a:lnSpc>
                <a:spcPct val="150000"/>
              </a:lnSpc>
              <a:buFont typeface="Arial" panose="020B0604020202020204" pitchFamily="34" charset="0"/>
              <a:buChar char="•"/>
            </a:pPr>
            <a:r>
              <a:rPr lang="el-GR" dirty="0">
                <a:latin typeface="Trebuchet MS" panose="020B0603020202020204" pitchFamily="34" charset="0"/>
              </a:rPr>
              <a:t>Αυξημένο γαστρικό </a:t>
            </a:r>
            <a:r>
              <a:rPr lang="el-GR" dirty="0" err="1">
                <a:latin typeface="Trebuchet MS" panose="020B0603020202020204" pitchFamily="34" charset="0"/>
              </a:rPr>
              <a:t>ph</a:t>
            </a:r>
            <a:endParaRPr lang="el-GR" dirty="0">
              <a:latin typeface="Trebuchet MS" panose="020B0603020202020204" pitchFamily="34" charset="0"/>
            </a:endParaRPr>
          </a:p>
          <a:p>
            <a:pPr marL="285750" indent="-285750">
              <a:lnSpc>
                <a:spcPct val="150000"/>
              </a:lnSpc>
              <a:buFont typeface="Arial" panose="020B0604020202020204" pitchFamily="34" charset="0"/>
              <a:buChar char="•"/>
            </a:pPr>
            <a:r>
              <a:rPr lang="el-GR" dirty="0">
                <a:latin typeface="Trebuchet MS" panose="020B0603020202020204" pitchFamily="34" charset="0"/>
              </a:rPr>
              <a:t>Οξέα έλκη στομάχου με γαστρορραγία </a:t>
            </a:r>
          </a:p>
        </p:txBody>
      </p:sp>
    </p:spTree>
    <p:extLst>
      <p:ext uri="{BB962C8B-B14F-4D97-AF65-F5344CB8AC3E}">
        <p14:creationId xmlns:p14="http://schemas.microsoft.com/office/powerpoint/2010/main" val="378509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4DBEE5D-3FE6-D4B2-8E31-4D6EFAA5650C}"/>
              </a:ext>
            </a:extLst>
          </p:cNvPr>
          <p:cNvSpPr>
            <a:spLocks noGrp="1"/>
          </p:cNvSpPr>
          <p:nvPr>
            <p:ph type="title"/>
          </p:nvPr>
        </p:nvSpPr>
        <p:spPr>
          <a:xfrm>
            <a:off x="739775" y="111503"/>
            <a:ext cx="10515600" cy="823913"/>
          </a:xfrm>
        </p:spPr>
        <p:txBody>
          <a:bodyPr>
            <a:normAutofit/>
          </a:bodyPr>
          <a:lstStyle/>
          <a:p>
            <a:pPr algn="ctr"/>
            <a:r>
              <a:rPr lang="el-GR" sz="3200" dirty="0">
                <a:latin typeface="Trebuchet MS" panose="020B0603020202020204" pitchFamily="34" charset="0"/>
              </a:rPr>
              <a:t>Είδη </a:t>
            </a:r>
            <a:r>
              <a:rPr lang="en-US" sz="3200" dirty="0">
                <a:latin typeface="Trebuchet MS" panose="020B0603020202020204" pitchFamily="34" charset="0"/>
              </a:rPr>
              <a:t>VAP</a:t>
            </a:r>
            <a:endParaRPr lang="el-GR" sz="3200" dirty="0">
              <a:latin typeface="Trebuchet MS" panose="020B0603020202020204" pitchFamily="34" charset="0"/>
            </a:endParaRPr>
          </a:p>
        </p:txBody>
      </p:sp>
      <p:sp>
        <p:nvSpPr>
          <p:cNvPr id="3" name="Θέση κειμένου 2">
            <a:extLst>
              <a:ext uri="{FF2B5EF4-FFF2-40B4-BE49-F238E27FC236}">
                <a16:creationId xmlns:a16="http://schemas.microsoft.com/office/drawing/2014/main" id="{3244B9A5-21BB-2B45-D491-001B9420C56A}"/>
              </a:ext>
            </a:extLst>
          </p:cNvPr>
          <p:cNvSpPr>
            <a:spLocks noGrp="1"/>
          </p:cNvSpPr>
          <p:nvPr>
            <p:ph type="body" idx="1"/>
          </p:nvPr>
        </p:nvSpPr>
        <p:spPr>
          <a:xfrm>
            <a:off x="369271" y="947577"/>
            <a:ext cx="5157787" cy="823912"/>
          </a:xfrm>
          <a:solidFill>
            <a:schemeClr val="accent1">
              <a:lumMod val="75000"/>
            </a:schemeClr>
          </a:solidFill>
          <a:ln>
            <a:solidFill>
              <a:schemeClr val="tx2">
                <a:lumMod val="50000"/>
              </a:schemeClr>
            </a:solidFill>
          </a:ln>
        </p:spPr>
        <p:txBody>
          <a:bodyPr>
            <a:normAutofit fontScale="47500" lnSpcReduction="20000"/>
          </a:bodyPr>
          <a:lstStyle/>
          <a:p>
            <a:pPr algn="ctr"/>
            <a:endParaRPr lang="el-GR" dirty="0"/>
          </a:p>
          <a:p>
            <a:pPr algn="ctr"/>
            <a:endParaRPr lang="el-GR" dirty="0"/>
          </a:p>
          <a:p>
            <a:pPr algn="ctr"/>
            <a:r>
              <a:rPr lang="en-US" sz="4400" dirty="0">
                <a:latin typeface="Trebuchet MS" panose="020B0603020202020204" pitchFamily="34" charset="0"/>
              </a:rPr>
              <a:t>Early-onset pneumonia</a:t>
            </a:r>
          </a:p>
          <a:p>
            <a:endParaRPr lang="el-GR" dirty="0"/>
          </a:p>
        </p:txBody>
      </p:sp>
      <p:sp>
        <p:nvSpPr>
          <p:cNvPr id="4" name="Θέση περιεχομένου 3">
            <a:extLst>
              <a:ext uri="{FF2B5EF4-FFF2-40B4-BE49-F238E27FC236}">
                <a16:creationId xmlns:a16="http://schemas.microsoft.com/office/drawing/2014/main" id="{6EDFCD68-D9F1-9C17-1367-9DC29C189AFB}"/>
              </a:ext>
            </a:extLst>
          </p:cNvPr>
          <p:cNvSpPr>
            <a:spLocks noGrp="1"/>
          </p:cNvSpPr>
          <p:nvPr>
            <p:ph sz="half" idx="2"/>
          </p:nvPr>
        </p:nvSpPr>
        <p:spPr>
          <a:xfrm>
            <a:off x="369271" y="1783650"/>
            <a:ext cx="5157787" cy="2093558"/>
          </a:xfrm>
          <a:solidFill>
            <a:schemeClr val="tx2">
              <a:lumMod val="20000"/>
              <a:lumOff val="80000"/>
            </a:schemeClr>
          </a:solidFill>
          <a:ln>
            <a:solidFill>
              <a:schemeClr val="tx2">
                <a:lumMod val="50000"/>
              </a:schemeClr>
            </a:solidFill>
          </a:ln>
        </p:spPr>
        <p:txBody>
          <a:bodyPr>
            <a:normAutofit fontScale="62500" lnSpcReduction="20000"/>
          </a:bodyPr>
          <a:lstStyle/>
          <a:p>
            <a:endParaRPr lang="en-US" sz="2900" i="1" dirty="0">
              <a:latin typeface="Trebuchet MS" panose="020B0603020202020204" pitchFamily="34" charset="0"/>
            </a:endParaRPr>
          </a:p>
          <a:p>
            <a:r>
              <a:rPr lang="en-US" sz="2900" i="1" dirty="0">
                <a:latin typeface="Trebuchet MS" panose="020B0603020202020204" pitchFamily="34" charset="0"/>
              </a:rPr>
              <a:t>S. pneumoniae </a:t>
            </a:r>
            <a:endParaRPr lang="el-GR" sz="2900" i="1" dirty="0">
              <a:latin typeface="Trebuchet MS" panose="020B0603020202020204" pitchFamily="34" charset="0"/>
            </a:endParaRPr>
          </a:p>
          <a:p>
            <a:r>
              <a:rPr lang="en-US" sz="2900" i="1" dirty="0">
                <a:latin typeface="Trebuchet MS" panose="020B0603020202020204" pitchFamily="34" charset="0"/>
              </a:rPr>
              <a:t>H. influenzae</a:t>
            </a:r>
            <a:endParaRPr lang="el-GR" sz="2900" i="1" dirty="0">
              <a:latin typeface="Trebuchet MS" panose="020B0603020202020204" pitchFamily="34" charset="0"/>
            </a:endParaRPr>
          </a:p>
          <a:p>
            <a:r>
              <a:rPr lang="en-US" sz="2900" i="1" dirty="0">
                <a:latin typeface="Trebuchet MS" panose="020B0603020202020204" pitchFamily="34" charset="0"/>
              </a:rPr>
              <a:t>Moraxella catarrhalis </a:t>
            </a:r>
            <a:endParaRPr lang="el-GR" sz="2900" i="1" dirty="0">
              <a:latin typeface="Trebuchet MS" panose="020B0603020202020204" pitchFamily="34" charset="0"/>
            </a:endParaRPr>
          </a:p>
          <a:p>
            <a:r>
              <a:rPr lang="en-US" sz="2900" i="1" dirty="0">
                <a:latin typeface="Trebuchet MS" panose="020B0603020202020204" pitchFamily="34" charset="0"/>
              </a:rPr>
              <a:t>S. aureus </a:t>
            </a:r>
            <a:endParaRPr lang="el-GR" sz="2900" i="1" dirty="0">
              <a:latin typeface="Trebuchet MS" panose="020B0603020202020204" pitchFamily="34" charset="0"/>
            </a:endParaRPr>
          </a:p>
          <a:p>
            <a:r>
              <a:rPr lang="en-US" sz="2900" dirty="0">
                <a:latin typeface="Trebuchet MS" panose="020B0603020202020204" pitchFamily="34" charset="0"/>
              </a:rPr>
              <a:t>Aerobic gram</a:t>
            </a:r>
            <a:r>
              <a:rPr lang="el-GR" sz="2900" dirty="0">
                <a:latin typeface="Trebuchet MS" panose="020B0603020202020204" pitchFamily="34" charset="0"/>
              </a:rPr>
              <a:t>-</a:t>
            </a:r>
            <a:r>
              <a:rPr lang="en-US" sz="2900" dirty="0">
                <a:latin typeface="Trebuchet MS" panose="020B0603020202020204" pitchFamily="34" charset="0"/>
              </a:rPr>
              <a:t>negative bacilli</a:t>
            </a:r>
          </a:p>
          <a:p>
            <a:endParaRPr lang="el-GR" dirty="0"/>
          </a:p>
        </p:txBody>
      </p:sp>
      <p:sp>
        <p:nvSpPr>
          <p:cNvPr id="5" name="Θέση κειμένου 4">
            <a:extLst>
              <a:ext uri="{FF2B5EF4-FFF2-40B4-BE49-F238E27FC236}">
                <a16:creationId xmlns:a16="http://schemas.microsoft.com/office/drawing/2014/main" id="{3EF2321F-E849-CFF8-ACC2-93047E8FA49E}"/>
              </a:ext>
            </a:extLst>
          </p:cNvPr>
          <p:cNvSpPr>
            <a:spLocks noGrp="1"/>
          </p:cNvSpPr>
          <p:nvPr>
            <p:ph type="body" sz="quarter" idx="3"/>
          </p:nvPr>
        </p:nvSpPr>
        <p:spPr>
          <a:xfrm>
            <a:off x="5914747" y="959738"/>
            <a:ext cx="5183188" cy="823912"/>
          </a:xfrm>
          <a:solidFill>
            <a:schemeClr val="accent1">
              <a:lumMod val="75000"/>
            </a:schemeClr>
          </a:solidFill>
          <a:ln>
            <a:solidFill>
              <a:schemeClr val="tx2">
                <a:lumMod val="50000"/>
              </a:schemeClr>
            </a:solidFill>
          </a:ln>
        </p:spPr>
        <p:txBody>
          <a:bodyPr>
            <a:normAutofit fontScale="47500" lnSpcReduction="20000"/>
          </a:bodyPr>
          <a:lstStyle/>
          <a:p>
            <a:pPr algn="ctr"/>
            <a:r>
              <a:rPr lang="en-US" sz="5100" dirty="0">
                <a:latin typeface="Trebuchet MS" panose="020B0603020202020204" pitchFamily="34" charset="0"/>
              </a:rPr>
              <a:t>Late-onset pneumonia</a:t>
            </a:r>
          </a:p>
          <a:p>
            <a:endParaRPr lang="el-GR" dirty="0"/>
          </a:p>
        </p:txBody>
      </p:sp>
      <p:sp>
        <p:nvSpPr>
          <p:cNvPr id="6" name="Θέση περιεχομένου 5">
            <a:extLst>
              <a:ext uri="{FF2B5EF4-FFF2-40B4-BE49-F238E27FC236}">
                <a16:creationId xmlns:a16="http://schemas.microsoft.com/office/drawing/2014/main" id="{9D32AA78-4CF1-B2B3-A269-747A3A837FCC}"/>
              </a:ext>
            </a:extLst>
          </p:cNvPr>
          <p:cNvSpPr>
            <a:spLocks noGrp="1"/>
          </p:cNvSpPr>
          <p:nvPr>
            <p:ph sz="quarter" idx="4"/>
          </p:nvPr>
        </p:nvSpPr>
        <p:spPr>
          <a:xfrm>
            <a:off x="5914747" y="1771489"/>
            <a:ext cx="5183188" cy="3684588"/>
          </a:xfrm>
          <a:solidFill>
            <a:schemeClr val="tx2">
              <a:lumMod val="20000"/>
              <a:lumOff val="80000"/>
            </a:schemeClr>
          </a:solidFill>
          <a:ln>
            <a:solidFill>
              <a:schemeClr val="tx2">
                <a:lumMod val="50000"/>
              </a:schemeClr>
            </a:solidFill>
          </a:ln>
        </p:spPr>
        <p:txBody>
          <a:bodyPr>
            <a:normAutofit fontScale="62500" lnSpcReduction="20000"/>
          </a:bodyPr>
          <a:lstStyle/>
          <a:p>
            <a:r>
              <a:rPr lang="en-US" sz="2600" i="1" dirty="0">
                <a:latin typeface="Trebuchet MS" panose="020B0603020202020204" pitchFamily="34" charset="0"/>
              </a:rPr>
              <a:t>P. aeruginosa </a:t>
            </a:r>
            <a:endParaRPr lang="el-GR" sz="2600" i="1" dirty="0">
              <a:latin typeface="Trebuchet MS" panose="020B0603020202020204" pitchFamily="34" charset="0"/>
            </a:endParaRPr>
          </a:p>
          <a:p>
            <a:r>
              <a:rPr lang="en-US" sz="2600" i="1" dirty="0">
                <a:latin typeface="Trebuchet MS" panose="020B0603020202020204" pitchFamily="34" charset="0"/>
              </a:rPr>
              <a:t>Enterobacter spp. </a:t>
            </a:r>
          </a:p>
          <a:p>
            <a:r>
              <a:rPr lang="en-US" sz="2600" i="1" dirty="0">
                <a:latin typeface="Trebuchet MS" panose="020B0603020202020204" pitchFamily="34" charset="0"/>
              </a:rPr>
              <a:t>Acinetobacter spp. </a:t>
            </a:r>
            <a:endParaRPr lang="el-GR" sz="2600" i="1" dirty="0">
              <a:latin typeface="Trebuchet MS" panose="020B0603020202020204" pitchFamily="34" charset="0"/>
            </a:endParaRPr>
          </a:p>
          <a:p>
            <a:r>
              <a:rPr lang="en-US" sz="2600" i="1" dirty="0">
                <a:latin typeface="Trebuchet MS" panose="020B0603020202020204" pitchFamily="34" charset="0"/>
              </a:rPr>
              <a:t>K. pneumoniae </a:t>
            </a:r>
            <a:endParaRPr lang="el-GR" sz="2600" i="1" dirty="0">
              <a:latin typeface="Trebuchet MS" panose="020B0603020202020204" pitchFamily="34" charset="0"/>
            </a:endParaRPr>
          </a:p>
          <a:p>
            <a:r>
              <a:rPr lang="en-US" sz="2600" i="1" dirty="0">
                <a:latin typeface="Trebuchet MS" panose="020B0603020202020204" pitchFamily="34" charset="0"/>
              </a:rPr>
              <a:t>S. marcescens</a:t>
            </a:r>
            <a:endParaRPr lang="el-GR" sz="2600" i="1" dirty="0">
              <a:latin typeface="Trebuchet MS" panose="020B0603020202020204" pitchFamily="34" charset="0"/>
            </a:endParaRPr>
          </a:p>
          <a:p>
            <a:r>
              <a:rPr lang="en-US" sz="2600" i="1" dirty="0">
                <a:latin typeface="Trebuchet MS" panose="020B0603020202020204" pitchFamily="34" charset="0"/>
              </a:rPr>
              <a:t> E. coli </a:t>
            </a:r>
            <a:endParaRPr lang="el-GR" sz="2600" i="1" dirty="0">
              <a:latin typeface="Trebuchet MS" panose="020B0603020202020204" pitchFamily="34" charset="0"/>
            </a:endParaRPr>
          </a:p>
          <a:p>
            <a:r>
              <a:rPr lang="en-US" sz="2600" dirty="0">
                <a:latin typeface="Trebuchet MS" panose="020B0603020202020204" pitchFamily="34" charset="0"/>
              </a:rPr>
              <a:t>Other gram-negative bacilli </a:t>
            </a:r>
            <a:r>
              <a:rPr lang="el-GR" sz="2600" dirty="0">
                <a:latin typeface="Trebuchet MS" panose="020B0603020202020204" pitchFamily="34" charset="0"/>
              </a:rPr>
              <a:t>και </a:t>
            </a:r>
            <a:r>
              <a:rPr lang="en-US" sz="2600" b="1" i="1" dirty="0">
                <a:latin typeface="Trebuchet MS" panose="020B0603020202020204" pitchFamily="34" charset="0"/>
              </a:rPr>
              <a:t>S. aureus** </a:t>
            </a:r>
          </a:p>
          <a:p>
            <a:r>
              <a:rPr lang="en-US" sz="2600" dirty="0">
                <a:latin typeface="Trebuchet MS" panose="020B0603020202020204" pitchFamily="34" charset="0"/>
              </a:rPr>
              <a:t>Other</a:t>
            </a:r>
          </a:p>
          <a:p>
            <a:pPr lvl="1"/>
            <a:r>
              <a:rPr lang="en-US" sz="2600" dirty="0">
                <a:latin typeface="Trebuchet MS" panose="020B0603020202020204" pitchFamily="34" charset="0"/>
              </a:rPr>
              <a:t>Anaerobic bacteria</a:t>
            </a:r>
            <a:endParaRPr lang="el-GR" sz="2600" dirty="0">
              <a:latin typeface="Trebuchet MS" panose="020B0603020202020204" pitchFamily="34" charset="0"/>
            </a:endParaRPr>
          </a:p>
          <a:p>
            <a:pPr lvl="1"/>
            <a:r>
              <a:rPr lang="en-US" sz="2600" i="1" dirty="0">
                <a:latin typeface="Trebuchet MS" panose="020B0603020202020204" pitchFamily="34" charset="0"/>
              </a:rPr>
              <a:t>Legionella pneumophila </a:t>
            </a:r>
            <a:endParaRPr lang="el-GR" sz="2600" i="1" dirty="0">
              <a:latin typeface="Trebuchet MS" panose="020B0603020202020204" pitchFamily="34" charset="0"/>
            </a:endParaRPr>
          </a:p>
          <a:p>
            <a:pPr lvl="1"/>
            <a:r>
              <a:rPr lang="en-US" sz="2600" i="1" dirty="0">
                <a:latin typeface="Trebuchet MS" panose="020B0603020202020204" pitchFamily="34" charset="0"/>
              </a:rPr>
              <a:t>Influenza A and B </a:t>
            </a:r>
            <a:endParaRPr lang="el-GR" sz="2600" i="1" dirty="0">
              <a:latin typeface="Trebuchet MS" panose="020B0603020202020204" pitchFamily="34" charset="0"/>
            </a:endParaRPr>
          </a:p>
          <a:p>
            <a:pPr lvl="1"/>
            <a:r>
              <a:rPr lang="en-US" sz="2600" i="1" dirty="0">
                <a:latin typeface="Trebuchet MS" panose="020B0603020202020204" pitchFamily="34" charset="0"/>
              </a:rPr>
              <a:t>Respiratory syncytial virus </a:t>
            </a:r>
            <a:endParaRPr lang="el-GR" sz="2600" i="1" dirty="0">
              <a:latin typeface="Trebuchet MS" panose="020B0603020202020204" pitchFamily="34" charset="0"/>
            </a:endParaRPr>
          </a:p>
          <a:p>
            <a:pPr lvl="1"/>
            <a:r>
              <a:rPr lang="en-US" sz="2600" dirty="0">
                <a:latin typeface="Trebuchet MS" panose="020B0603020202020204" pitchFamily="34" charset="0"/>
              </a:rPr>
              <a:t>Fungi</a:t>
            </a:r>
            <a:endParaRPr lang="el-GR" sz="2600" dirty="0">
              <a:latin typeface="Trebuchet MS" panose="020B0603020202020204" pitchFamily="34" charset="0"/>
            </a:endParaRPr>
          </a:p>
          <a:p>
            <a:endParaRPr lang="el-GR" dirty="0"/>
          </a:p>
        </p:txBody>
      </p:sp>
      <p:sp>
        <p:nvSpPr>
          <p:cNvPr id="8" name="TextBox 7">
            <a:extLst>
              <a:ext uri="{FF2B5EF4-FFF2-40B4-BE49-F238E27FC236}">
                <a16:creationId xmlns:a16="http://schemas.microsoft.com/office/drawing/2014/main" id="{C8E3E711-BDBC-7ED1-F6E0-BE87254DFC0A}"/>
              </a:ext>
            </a:extLst>
          </p:cNvPr>
          <p:cNvSpPr txBox="1"/>
          <p:nvPr/>
        </p:nvSpPr>
        <p:spPr>
          <a:xfrm>
            <a:off x="5710561" y="5944662"/>
            <a:ext cx="6094520" cy="646331"/>
          </a:xfrm>
          <a:prstGeom prst="rect">
            <a:avLst/>
          </a:prstGeom>
          <a:noFill/>
        </p:spPr>
        <p:txBody>
          <a:bodyPr wrap="square">
            <a:spAutoFit/>
          </a:bodyPr>
          <a:lstStyle/>
          <a:p>
            <a:r>
              <a:rPr lang="en-US" dirty="0"/>
              <a:t>* </a:t>
            </a:r>
            <a:r>
              <a:rPr lang="en-US" b="1" dirty="0">
                <a:latin typeface="Trebuchet MS" panose="020B0603020202020204" pitchFamily="34" charset="0"/>
              </a:rPr>
              <a:t>in patients with risk factors, </a:t>
            </a:r>
            <a:endParaRPr lang="el-GR" b="1" dirty="0">
              <a:latin typeface="Trebuchet MS" panose="020B0603020202020204" pitchFamily="34" charset="0"/>
            </a:endParaRPr>
          </a:p>
          <a:p>
            <a:r>
              <a:rPr lang="en-US" b="1" dirty="0">
                <a:latin typeface="Trebuchet MS" panose="020B0603020202020204" pitchFamily="34" charset="0"/>
              </a:rPr>
              <a:t>**including methicillin-resistant </a:t>
            </a:r>
            <a:r>
              <a:rPr lang="en-US" b="1" i="1" dirty="0">
                <a:latin typeface="Trebuchet MS" panose="020B0603020202020204" pitchFamily="34" charset="0"/>
              </a:rPr>
              <a:t>S. aureus</a:t>
            </a:r>
            <a:endParaRPr lang="el-GR" b="1" i="1" dirty="0">
              <a:latin typeface="Trebuchet MS" panose="020B0603020202020204" pitchFamily="34" charset="0"/>
            </a:endParaRPr>
          </a:p>
        </p:txBody>
      </p:sp>
    </p:spTree>
    <p:extLst>
      <p:ext uri="{BB962C8B-B14F-4D97-AF65-F5344CB8AC3E}">
        <p14:creationId xmlns:p14="http://schemas.microsoft.com/office/powerpoint/2010/main" val="3619304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Εικόνα που περιέχει μπλε, μοτίβο, Μπελ ηλεκτρίκ, φως&#10;&#10;Περιγραφή που δημιουργήθηκε αυτόματα">
            <a:extLst>
              <a:ext uri="{FF2B5EF4-FFF2-40B4-BE49-F238E27FC236}">
                <a16:creationId xmlns:a16="http://schemas.microsoft.com/office/drawing/2014/main" id="{738DA869-3CDC-0153-0D75-93276B5887DD}"/>
              </a:ext>
            </a:extLst>
          </p:cNvPr>
          <p:cNvPicPr>
            <a:picLocks noChangeAspect="1"/>
          </p:cNvPicPr>
          <p:nvPr/>
        </p:nvPicPr>
        <p:blipFill rotWithShape="1">
          <a:blip r:embed="rId2"/>
          <a:srcRect b="1573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F4349990-E7D5-5304-E190-1E22C15A9C60}"/>
              </a:ext>
            </a:extLst>
          </p:cNvPr>
          <p:cNvSpPr>
            <a:spLocks noGrp="1"/>
          </p:cNvSpPr>
          <p:nvPr>
            <p:ph type="title"/>
          </p:nvPr>
        </p:nvSpPr>
        <p:spPr>
          <a:xfrm>
            <a:off x="838200" y="365125"/>
            <a:ext cx="10515600" cy="1325563"/>
          </a:xfrm>
        </p:spPr>
        <p:txBody>
          <a:bodyPr>
            <a:normAutofit/>
          </a:bodyPr>
          <a:lstStyle/>
          <a:p>
            <a:pPr algn="ctr"/>
            <a:r>
              <a:rPr lang="el-GR" sz="3200" dirty="0">
                <a:latin typeface="Trebuchet MS" panose="020B0603020202020204" pitchFamily="34" charset="0"/>
              </a:rPr>
              <a:t>Διάγνωση </a:t>
            </a:r>
            <a:r>
              <a:rPr lang="en-US" sz="3200" dirty="0">
                <a:latin typeface="Trebuchet MS" panose="020B0603020202020204" pitchFamily="34" charset="0"/>
              </a:rPr>
              <a:t>HAP / VAP</a:t>
            </a:r>
            <a:endParaRPr lang="el-GR" sz="3200" dirty="0">
              <a:latin typeface="Trebuchet MS" panose="020B0603020202020204" pitchFamily="34" charset="0"/>
            </a:endParaRPr>
          </a:p>
        </p:txBody>
      </p:sp>
      <p:graphicFrame>
        <p:nvGraphicFramePr>
          <p:cNvPr id="20" name="Θέση περιεχομένου 2">
            <a:extLst>
              <a:ext uri="{FF2B5EF4-FFF2-40B4-BE49-F238E27FC236}">
                <a16:creationId xmlns:a16="http://schemas.microsoft.com/office/drawing/2014/main" id="{80BC0AC6-B89F-1DC4-B5F4-740C78449CB0}"/>
              </a:ext>
            </a:extLst>
          </p:cNvPr>
          <p:cNvGraphicFramePr>
            <a:graphicFrameLocks noGrp="1"/>
          </p:cNvGraphicFramePr>
          <p:nvPr>
            <p:ph idx="1"/>
            <p:extLst>
              <p:ext uri="{D42A27DB-BD31-4B8C-83A1-F6EECF244321}">
                <p14:modId xmlns:p14="http://schemas.microsoft.com/office/powerpoint/2010/main" val="152700380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9537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F4ADE2D-8CF1-1D69-B5F2-90904D72A839}"/>
              </a:ext>
            </a:extLst>
          </p:cNvPr>
          <p:cNvSpPr>
            <a:spLocks noGrp="1"/>
          </p:cNvSpPr>
          <p:nvPr>
            <p:ph type="title"/>
          </p:nvPr>
        </p:nvSpPr>
        <p:spPr>
          <a:xfrm>
            <a:off x="838200" y="63286"/>
            <a:ext cx="10515600" cy="682440"/>
          </a:xfrm>
        </p:spPr>
        <p:txBody>
          <a:bodyPr>
            <a:normAutofit/>
          </a:bodyPr>
          <a:lstStyle/>
          <a:p>
            <a:pPr algn="ctr"/>
            <a:r>
              <a:rPr lang="el-GR" sz="3200" dirty="0">
                <a:latin typeface="Trebuchet MS" panose="020B0603020202020204" pitchFamily="34" charset="0"/>
              </a:rPr>
              <a:t>Κλινική διάγνωση </a:t>
            </a:r>
            <a:r>
              <a:rPr lang="en-US" sz="3200" dirty="0">
                <a:latin typeface="Trebuchet MS" panose="020B0603020202020204" pitchFamily="34" charset="0"/>
              </a:rPr>
              <a:t>HAP / VAP</a:t>
            </a:r>
            <a:endParaRPr lang="el-GR" sz="3200" dirty="0">
              <a:latin typeface="Trebuchet MS" panose="020B0603020202020204" pitchFamily="34" charset="0"/>
            </a:endParaRPr>
          </a:p>
        </p:txBody>
      </p:sp>
      <p:sp>
        <p:nvSpPr>
          <p:cNvPr id="3" name="Θέση περιεχομένου 2">
            <a:extLst>
              <a:ext uri="{FF2B5EF4-FFF2-40B4-BE49-F238E27FC236}">
                <a16:creationId xmlns:a16="http://schemas.microsoft.com/office/drawing/2014/main" id="{B2CBE5F8-1425-B4E0-0A1F-CC09103CCF60}"/>
              </a:ext>
            </a:extLst>
          </p:cNvPr>
          <p:cNvSpPr>
            <a:spLocks noGrp="1"/>
          </p:cNvSpPr>
          <p:nvPr>
            <p:ph idx="1"/>
          </p:nvPr>
        </p:nvSpPr>
        <p:spPr>
          <a:xfrm>
            <a:off x="97654" y="745726"/>
            <a:ext cx="11958222" cy="5948037"/>
          </a:xfrm>
        </p:spPr>
        <p:txBody>
          <a:bodyPr>
            <a:normAutofit/>
          </a:bodyPr>
          <a:lstStyle/>
          <a:p>
            <a:pPr algn="ctr"/>
            <a:r>
              <a:rPr lang="el-GR" sz="2400" b="1" u="sng" dirty="0">
                <a:solidFill>
                  <a:schemeClr val="accent1">
                    <a:lumMod val="75000"/>
                  </a:schemeClr>
                </a:solidFill>
                <a:latin typeface="Trebuchet MS" panose="020B0603020202020204" pitchFamily="34" charset="0"/>
              </a:rPr>
              <a:t>Κλινικά διαγνωστικά κριτήρια </a:t>
            </a:r>
            <a:endParaRPr lang="en-US" sz="2400" b="1" u="sng" dirty="0">
              <a:solidFill>
                <a:schemeClr val="accent1">
                  <a:lumMod val="75000"/>
                </a:schemeClr>
              </a:solidFill>
              <a:latin typeface="Trebuchet MS" panose="020B0603020202020204" pitchFamily="34" charset="0"/>
            </a:endParaRPr>
          </a:p>
          <a:p>
            <a:pPr lvl="1"/>
            <a:r>
              <a:rPr lang="el-GR" sz="2000" dirty="0">
                <a:latin typeface="Trebuchet MS" panose="020B0603020202020204" pitchFamily="34" charset="0"/>
              </a:rPr>
              <a:t>Τουλάχιστον ένα από: </a:t>
            </a:r>
            <a:r>
              <a:rPr lang="en-US" sz="2000" dirty="0">
                <a:latin typeface="Trebuchet MS" panose="020B0603020202020204" pitchFamily="34" charset="0"/>
              </a:rPr>
              <a:t> </a:t>
            </a:r>
          </a:p>
          <a:p>
            <a:pPr lvl="2"/>
            <a:r>
              <a:rPr lang="el-GR" dirty="0">
                <a:latin typeface="Trebuchet MS" panose="020B0603020202020204" pitchFamily="34" charset="0"/>
              </a:rPr>
              <a:t>Θερμοκρασία &gt;38°C ή </a:t>
            </a:r>
            <a:r>
              <a:rPr lang="en-US" dirty="0">
                <a:latin typeface="Trebuchet MS" panose="020B0603020202020204" pitchFamily="34" charset="0"/>
              </a:rPr>
              <a:t>&lt; 36</a:t>
            </a:r>
          </a:p>
          <a:p>
            <a:pPr lvl="2"/>
            <a:r>
              <a:rPr lang="el-GR" dirty="0">
                <a:latin typeface="Trebuchet MS" panose="020B0603020202020204" pitchFamily="34" charset="0"/>
              </a:rPr>
              <a:t>Λευκά &gt;12.000 ή </a:t>
            </a:r>
            <a:r>
              <a:rPr lang="en-US" dirty="0">
                <a:latin typeface="Trebuchet MS" panose="020B0603020202020204" pitchFamily="34" charset="0"/>
              </a:rPr>
              <a:t>&lt; 4000</a:t>
            </a:r>
          </a:p>
          <a:p>
            <a:pPr lvl="1"/>
            <a:r>
              <a:rPr lang="el-GR" sz="2000" dirty="0">
                <a:latin typeface="Trebuchet MS" panose="020B0603020202020204" pitchFamily="34" charset="0"/>
              </a:rPr>
              <a:t>Σε ενήλικες ≥70 ετών, επιδείνωση επιπέδου συνείδησης χωρίς άλλο αίτιο που να το εξηγεί</a:t>
            </a:r>
            <a:endParaRPr lang="en-US" sz="2000" dirty="0">
              <a:latin typeface="Trebuchet MS" panose="020B0603020202020204" pitchFamily="34" charset="0"/>
            </a:endParaRPr>
          </a:p>
          <a:p>
            <a:pPr lvl="1"/>
            <a:endParaRPr lang="en-US" sz="2000" dirty="0">
              <a:latin typeface="Trebuchet MS" panose="020B0603020202020204" pitchFamily="34" charset="0"/>
            </a:endParaRPr>
          </a:p>
          <a:p>
            <a:pPr lvl="1"/>
            <a:r>
              <a:rPr lang="el-GR" sz="2000" dirty="0">
                <a:latin typeface="Trebuchet MS" panose="020B0603020202020204" pitchFamily="34" charset="0"/>
              </a:rPr>
              <a:t>Και τουλάχιστον δύο από: </a:t>
            </a:r>
            <a:endParaRPr lang="en-US" sz="2000" dirty="0">
              <a:latin typeface="Trebuchet MS" panose="020B0603020202020204" pitchFamily="34" charset="0"/>
            </a:endParaRPr>
          </a:p>
          <a:p>
            <a:pPr lvl="2"/>
            <a:r>
              <a:rPr lang="el-GR" dirty="0">
                <a:latin typeface="Trebuchet MS" panose="020B0603020202020204" pitchFamily="34" charset="0"/>
              </a:rPr>
              <a:t>Πυώδεις βρογχικές εκκρίσεις ή πτύελα (νέα εμφάνιση ή αλλαγή στον χαρακτήρα των εκκρίσεων) </a:t>
            </a:r>
            <a:endParaRPr lang="en-US" dirty="0">
              <a:latin typeface="Trebuchet MS" panose="020B0603020202020204" pitchFamily="34" charset="0"/>
            </a:endParaRPr>
          </a:p>
          <a:p>
            <a:pPr lvl="2"/>
            <a:r>
              <a:rPr lang="el-GR" dirty="0">
                <a:latin typeface="Trebuchet MS" panose="020B0603020202020204" pitchFamily="34" charset="0"/>
              </a:rPr>
              <a:t>Βήχας ή δύσπνοια ή ταχύπνοια </a:t>
            </a:r>
            <a:endParaRPr lang="en-US" dirty="0">
              <a:latin typeface="Trebuchet MS" panose="020B0603020202020204" pitchFamily="34" charset="0"/>
            </a:endParaRPr>
          </a:p>
          <a:p>
            <a:pPr lvl="2"/>
            <a:r>
              <a:rPr lang="el-GR" dirty="0">
                <a:latin typeface="Trebuchet MS" panose="020B0603020202020204" pitchFamily="34" charset="0"/>
              </a:rPr>
              <a:t>Συμβατά ακροαστικά ευρήματα </a:t>
            </a:r>
            <a:endParaRPr lang="en-US" dirty="0">
              <a:latin typeface="Trebuchet MS" panose="020B0603020202020204" pitchFamily="34" charset="0"/>
            </a:endParaRPr>
          </a:p>
          <a:p>
            <a:pPr lvl="2"/>
            <a:r>
              <a:rPr lang="el-GR" dirty="0">
                <a:latin typeface="Trebuchet MS" panose="020B0603020202020204" pitchFamily="34" charset="0"/>
              </a:rPr>
              <a:t>Επιδείνωση οξυγόνωσης</a:t>
            </a:r>
            <a:endParaRPr lang="en-US" dirty="0">
              <a:latin typeface="Trebuchet MS" panose="020B0603020202020204" pitchFamily="34" charset="0"/>
            </a:endParaRPr>
          </a:p>
          <a:p>
            <a:pPr lvl="2"/>
            <a:endParaRPr lang="el-GR" dirty="0">
              <a:latin typeface="Trebuchet MS" panose="020B0603020202020204" pitchFamily="34" charset="0"/>
            </a:endParaRPr>
          </a:p>
          <a:p>
            <a:pPr algn="ctr"/>
            <a:r>
              <a:rPr lang="el-GR" sz="2400" b="1" u="sng" dirty="0">
                <a:solidFill>
                  <a:schemeClr val="accent1">
                    <a:lumMod val="75000"/>
                  </a:schemeClr>
                </a:solidFill>
                <a:latin typeface="Trebuchet MS" panose="020B0603020202020204" pitchFamily="34" charset="0"/>
              </a:rPr>
              <a:t>Ακτινολογικά διαγνωστικά κριτήρια </a:t>
            </a:r>
            <a:endParaRPr lang="en-US" sz="2400" b="1" u="sng" dirty="0">
              <a:solidFill>
                <a:schemeClr val="accent1">
                  <a:lumMod val="75000"/>
                </a:schemeClr>
              </a:solidFill>
              <a:latin typeface="Trebuchet MS" panose="020B0603020202020204" pitchFamily="34" charset="0"/>
            </a:endParaRPr>
          </a:p>
          <a:p>
            <a:pPr lvl="1"/>
            <a:r>
              <a:rPr lang="el-GR" sz="2000" dirty="0">
                <a:latin typeface="Trebuchet MS" panose="020B0603020202020204" pitchFamily="34" charset="0"/>
              </a:rPr>
              <a:t>Νέο η επιδεινούμενο διήθημα στην απεικόνιση του πνεύμονα (</a:t>
            </a:r>
            <a:r>
              <a:rPr lang="el-GR" sz="2000" dirty="0" err="1">
                <a:latin typeface="Trebuchet MS" panose="020B0603020202020204" pitchFamily="34" charset="0"/>
              </a:rPr>
              <a:t>Ro</a:t>
            </a:r>
            <a:r>
              <a:rPr lang="el-GR" sz="2000" dirty="0">
                <a:latin typeface="Trebuchet MS" panose="020B0603020202020204" pitchFamily="34" charset="0"/>
              </a:rPr>
              <a:t> / CT)</a:t>
            </a:r>
            <a:endParaRPr lang="en-US" sz="2000" dirty="0">
              <a:latin typeface="Trebuchet MS" panose="020B0603020202020204" pitchFamily="34" charset="0"/>
            </a:endParaRPr>
          </a:p>
          <a:p>
            <a:pPr lvl="1"/>
            <a:r>
              <a:rPr lang="el-GR" sz="2000" dirty="0">
                <a:latin typeface="Trebuchet MS" panose="020B0603020202020204" pitchFamily="34" charset="0"/>
              </a:rPr>
              <a:t>Σε ασθενείς με υποκείμενα χρόνια καρδιολογικά ή αναπνευστικά νοσήματα απαιτείται η παρουσία των ευρημάτων σε δύο τουλάχιστον διαδοχικές απεικονίσεις </a:t>
            </a:r>
            <a:endParaRPr lang="en-US" sz="2000" dirty="0">
              <a:latin typeface="Trebuchet MS" panose="020B0603020202020204" pitchFamily="34" charset="0"/>
            </a:endParaRPr>
          </a:p>
        </p:txBody>
      </p:sp>
    </p:spTree>
    <p:extLst>
      <p:ext uri="{BB962C8B-B14F-4D97-AF65-F5344CB8AC3E}">
        <p14:creationId xmlns:p14="http://schemas.microsoft.com/office/powerpoint/2010/main" val="3863333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3E1C50-803A-BABE-57E0-379315DA6527}"/>
              </a:ext>
            </a:extLst>
          </p:cNvPr>
          <p:cNvSpPr>
            <a:spLocks noGrp="1"/>
          </p:cNvSpPr>
          <p:nvPr>
            <p:ph type="title"/>
          </p:nvPr>
        </p:nvSpPr>
        <p:spPr>
          <a:xfrm>
            <a:off x="838200" y="89918"/>
            <a:ext cx="10515600" cy="697610"/>
          </a:xfrm>
        </p:spPr>
        <p:txBody>
          <a:bodyPr>
            <a:normAutofit/>
          </a:bodyPr>
          <a:lstStyle/>
          <a:p>
            <a:pPr algn="ctr"/>
            <a:r>
              <a:rPr lang="el-GR" sz="3200" b="1" dirty="0">
                <a:latin typeface="Trebuchet MS" panose="020B0603020202020204" pitchFamily="34" charset="0"/>
              </a:rPr>
              <a:t>Αξιόπιστη η κλινική διάγνωση HAP / VAP?</a:t>
            </a:r>
          </a:p>
        </p:txBody>
      </p:sp>
      <p:sp>
        <p:nvSpPr>
          <p:cNvPr id="3" name="Θέση περιεχομένου 2">
            <a:extLst>
              <a:ext uri="{FF2B5EF4-FFF2-40B4-BE49-F238E27FC236}">
                <a16:creationId xmlns:a16="http://schemas.microsoft.com/office/drawing/2014/main" id="{FE168DEF-26A5-E240-BAA5-527AA399710A}"/>
              </a:ext>
            </a:extLst>
          </p:cNvPr>
          <p:cNvSpPr>
            <a:spLocks noGrp="1"/>
          </p:cNvSpPr>
          <p:nvPr>
            <p:ph idx="1"/>
          </p:nvPr>
        </p:nvSpPr>
        <p:spPr>
          <a:xfrm>
            <a:off x="396536" y="1012055"/>
            <a:ext cx="11239129" cy="1290437"/>
          </a:xfrm>
          <a:ln>
            <a:solidFill>
              <a:schemeClr val="tx2">
                <a:lumMod val="60000"/>
                <a:lumOff val="40000"/>
              </a:schemeClr>
            </a:solidFill>
          </a:ln>
        </p:spPr>
        <p:txBody>
          <a:bodyPr/>
          <a:lstStyle/>
          <a:p>
            <a:r>
              <a:rPr lang="el-GR" sz="2000" dirty="0">
                <a:latin typeface="Trebuchet MS" panose="020B0603020202020204" pitchFamily="34" charset="0"/>
              </a:rPr>
              <a:t>Η παρουσία </a:t>
            </a:r>
            <a:r>
              <a:rPr lang="el-GR" sz="2000" b="1" dirty="0">
                <a:latin typeface="Trebuchet MS" panose="020B0603020202020204" pitchFamily="34" charset="0"/>
              </a:rPr>
              <a:t>ακτινολογικών ευρημάτων και τουλάχιστον 2 κλινικών ευρημάτων </a:t>
            </a:r>
            <a:r>
              <a:rPr lang="en-US" sz="2000" b="1" dirty="0">
                <a:latin typeface="Trebuchet MS" panose="020B0603020202020204" pitchFamily="34" charset="0"/>
              </a:rPr>
              <a:t> </a:t>
            </a:r>
            <a:r>
              <a:rPr lang="el-GR" sz="2000" dirty="0">
                <a:latin typeface="Trebuchet MS" panose="020B0603020202020204" pitchFamily="34" charset="0"/>
              </a:rPr>
              <a:t>έχει 69% ευαισθησία και 75% ειδικότητα για τη διάγνωση της νοσοκομειακής πνευμονίας (σε σχέση με </a:t>
            </a:r>
            <a:r>
              <a:rPr lang="el-GR" sz="2000" dirty="0" err="1">
                <a:latin typeface="Trebuchet MS" panose="020B0603020202020204" pitchFamily="34" charset="0"/>
              </a:rPr>
              <a:t>νεκροτομικά</a:t>
            </a:r>
            <a:r>
              <a:rPr lang="el-GR" sz="2000" dirty="0">
                <a:latin typeface="Trebuchet MS" panose="020B0603020202020204" pitchFamily="34" charset="0"/>
              </a:rPr>
              <a:t> ευρήματα)</a:t>
            </a:r>
            <a:endParaRPr lang="en-US" sz="2000" dirty="0">
              <a:latin typeface="Trebuchet MS" panose="020B0603020202020204" pitchFamily="34" charset="0"/>
            </a:endParaRPr>
          </a:p>
          <a:p>
            <a:endParaRPr lang="el-GR" dirty="0"/>
          </a:p>
        </p:txBody>
      </p:sp>
      <p:sp>
        <p:nvSpPr>
          <p:cNvPr id="6" name="TextBox 5">
            <a:extLst>
              <a:ext uri="{FF2B5EF4-FFF2-40B4-BE49-F238E27FC236}">
                <a16:creationId xmlns:a16="http://schemas.microsoft.com/office/drawing/2014/main" id="{9C85C5C5-A4E6-5273-3115-A04565E7FD72}"/>
              </a:ext>
            </a:extLst>
          </p:cNvPr>
          <p:cNvSpPr txBox="1"/>
          <p:nvPr/>
        </p:nvSpPr>
        <p:spPr>
          <a:xfrm>
            <a:off x="420210" y="4358772"/>
            <a:ext cx="11239128" cy="400110"/>
          </a:xfrm>
          <a:prstGeom prst="rect">
            <a:avLst/>
          </a:prstGeom>
          <a:noFill/>
          <a:ln>
            <a:solidFill>
              <a:schemeClr val="tx2">
                <a:lumMod val="60000"/>
                <a:lumOff val="40000"/>
              </a:schemeClr>
            </a:solidFill>
          </a:ln>
        </p:spPr>
        <p:txBody>
          <a:bodyPr wrap="square">
            <a:spAutoFit/>
          </a:bodyPr>
          <a:lstStyle/>
          <a:p>
            <a:r>
              <a:rPr lang="el-GR" sz="2000" dirty="0">
                <a:latin typeface="Trebuchet MS" panose="020B0603020202020204" pitchFamily="34" charset="0"/>
              </a:rPr>
              <a:t>Χαμηλή ειδικότητα ακτινολογικών ευρημάτων</a:t>
            </a:r>
          </a:p>
        </p:txBody>
      </p:sp>
      <p:sp>
        <p:nvSpPr>
          <p:cNvPr id="8" name="TextBox 7">
            <a:extLst>
              <a:ext uri="{FF2B5EF4-FFF2-40B4-BE49-F238E27FC236}">
                <a16:creationId xmlns:a16="http://schemas.microsoft.com/office/drawing/2014/main" id="{9B38D8A5-FEC4-9694-CC81-2502859692F2}"/>
              </a:ext>
            </a:extLst>
          </p:cNvPr>
          <p:cNvSpPr txBox="1"/>
          <p:nvPr/>
        </p:nvSpPr>
        <p:spPr>
          <a:xfrm>
            <a:off x="396536" y="4971414"/>
            <a:ext cx="11215455" cy="1328505"/>
          </a:xfrm>
          <a:prstGeom prst="rect">
            <a:avLst/>
          </a:prstGeom>
          <a:solidFill>
            <a:schemeClr val="tx2">
              <a:lumMod val="20000"/>
              <a:lumOff val="80000"/>
            </a:schemeClr>
          </a:solidFill>
          <a:ln>
            <a:solidFill>
              <a:schemeClr val="tx2">
                <a:lumMod val="50000"/>
              </a:schemeClr>
            </a:solidFill>
          </a:ln>
        </p:spPr>
        <p:txBody>
          <a:bodyPr wrap="square">
            <a:spAutoFit/>
          </a:bodyPr>
          <a:lstStyle/>
          <a:p>
            <a:pPr algn="ctr"/>
            <a:r>
              <a:rPr lang="el-GR" sz="2400" b="1" dirty="0">
                <a:latin typeface="Trebuchet MS" panose="020B0603020202020204" pitchFamily="34" charset="0"/>
              </a:rPr>
              <a:t>Διαφορική διάγνωση </a:t>
            </a:r>
          </a:p>
          <a:p>
            <a:pPr>
              <a:lnSpc>
                <a:spcPct val="150000"/>
              </a:lnSpc>
            </a:pPr>
            <a:r>
              <a:rPr lang="el-GR" sz="2000" dirty="0">
                <a:latin typeface="Trebuchet MS" panose="020B0603020202020204" pitchFamily="34" charset="0"/>
              </a:rPr>
              <a:t>ARDS, Πνευμονικό οίδημα, </a:t>
            </a:r>
            <a:r>
              <a:rPr lang="el-GR" sz="2000" dirty="0" err="1">
                <a:latin typeface="Trebuchet MS" panose="020B0603020202020204" pitchFamily="34" charset="0"/>
              </a:rPr>
              <a:t>Ατελεκτασία</a:t>
            </a:r>
            <a:r>
              <a:rPr lang="el-GR" sz="2000" dirty="0">
                <a:latin typeface="Trebuchet MS" panose="020B0603020202020204" pitchFamily="34" charset="0"/>
              </a:rPr>
              <a:t>, Τραυματική βλάβη πνεύμονα, Πνευμονική εμβολή, Αιμορραγική </a:t>
            </a:r>
            <a:r>
              <a:rPr lang="el-GR" sz="2000" dirty="0" err="1">
                <a:latin typeface="Trebuchet MS" panose="020B0603020202020204" pitchFamily="34" charset="0"/>
              </a:rPr>
              <a:t>πνευμονίτιδα</a:t>
            </a:r>
            <a:r>
              <a:rPr lang="el-GR" sz="2000" dirty="0">
                <a:latin typeface="Trebuchet MS" panose="020B0603020202020204" pitchFamily="34" charset="0"/>
              </a:rPr>
              <a:t> </a:t>
            </a:r>
          </a:p>
        </p:txBody>
      </p:sp>
      <p:graphicFrame>
        <p:nvGraphicFramePr>
          <p:cNvPr id="10" name="TextBox 4">
            <a:extLst>
              <a:ext uri="{FF2B5EF4-FFF2-40B4-BE49-F238E27FC236}">
                <a16:creationId xmlns:a16="http://schemas.microsoft.com/office/drawing/2014/main" id="{94C760E8-0E1B-0EFB-3A13-15056E79EAD4}"/>
              </a:ext>
            </a:extLst>
          </p:cNvPr>
          <p:cNvGraphicFramePr/>
          <p:nvPr/>
        </p:nvGraphicFramePr>
        <p:xfrm>
          <a:off x="396536" y="2515024"/>
          <a:ext cx="11239129" cy="1631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1487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36BEF8-D0C0-24AB-3E68-E3AF06D2E829}"/>
              </a:ext>
            </a:extLst>
          </p:cNvPr>
          <p:cNvSpPr>
            <a:spLocks noGrp="1"/>
          </p:cNvSpPr>
          <p:nvPr>
            <p:ph type="title"/>
          </p:nvPr>
        </p:nvSpPr>
        <p:spPr>
          <a:xfrm>
            <a:off x="838200" y="0"/>
            <a:ext cx="10515600" cy="985421"/>
          </a:xfrm>
        </p:spPr>
        <p:txBody>
          <a:bodyPr>
            <a:normAutofit/>
          </a:bodyPr>
          <a:lstStyle/>
          <a:p>
            <a:pPr algn="ctr"/>
            <a:r>
              <a:rPr lang="el-GR" sz="3200" dirty="0">
                <a:latin typeface="Trebuchet MS" panose="020B0603020202020204" pitchFamily="34" charset="0"/>
              </a:rPr>
              <a:t>Μικροβιολογικές διαγνωστικές μέθοδοι</a:t>
            </a:r>
          </a:p>
        </p:txBody>
      </p:sp>
      <p:sp>
        <p:nvSpPr>
          <p:cNvPr id="3" name="Θέση περιεχομένου 2">
            <a:extLst>
              <a:ext uri="{FF2B5EF4-FFF2-40B4-BE49-F238E27FC236}">
                <a16:creationId xmlns:a16="http://schemas.microsoft.com/office/drawing/2014/main" id="{49FF2EC1-4DA0-7D65-EACA-685EBAF9681F}"/>
              </a:ext>
            </a:extLst>
          </p:cNvPr>
          <p:cNvSpPr>
            <a:spLocks noGrp="1"/>
          </p:cNvSpPr>
          <p:nvPr>
            <p:ph idx="1"/>
          </p:nvPr>
        </p:nvSpPr>
        <p:spPr>
          <a:xfrm>
            <a:off x="133165" y="985420"/>
            <a:ext cx="11220635" cy="5619565"/>
          </a:xfrm>
        </p:spPr>
        <p:txBody>
          <a:bodyPr>
            <a:normAutofit/>
          </a:bodyPr>
          <a:lstStyle/>
          <a:p>
            <a:r>
              <a:rPr lang="el-GR" sz="2000" dirty="0">
                <a:latin typeface="Trebuchet MS" panose="020B0603020202020204" pitchFamily="34" charset="0"/>
              </a:rPr>
              <a:t>Τεχνικές λήψης του δείγματος </a:t>
            </a:r>
            <a:endParaRPr lang="en-US" sz="2000" dirty="0">
              <a:latin typeface="Trebuchet MS" panose="020B0603020202020204" pitchFamily="34" charset="0"/>
            </a:endParaRPr>
          </a:p>
          <a:p>
            <a:pPr lvl="1"/>
            <a:r>
              <a:rPr lang="el-GR" sz="2000" dirty="0">
                <a:latin typeface="Trebuchet MS" panose="020B0603020202020204" pitchFamily="34" charset="0"/>
              </a:rPr>
              <a:t>Μη επεμβατικές</a:t>
            </a:r>
            <a:endParaRPr lang="en-US" sz="2000" dirty="0">
              <a:latin typeface="Trebuchet MS" panose="020B0603020202020204" pitchFamily="34" charset="0"/>
            </a:endParaRPr>
          </a:p>
          <a:p>
            <a:pPr lvl="2"/>
            <a:r>
              <a:rPr lang="el-GR" dirty="0">
                <a:latin typeface="Trebuchet MS" panose="020B0603020202020204" pitchFamily="34" charset="0"/>
              </a:rPr>
              <a:t>αυτόματη αποβολή πτυέλων (HAP) [≥25 ουδετερόφιλα και ≤10 επιθηλιακά κύτταρα </a:t>
            </a:r>
            <a:r>
              <a:rPr lang="el-GR" dirty="0" err="1">
                <a:latin typeface="Trebuchet MS" panose="020B0603020202020204" pitchFamily="34" charset="0"/>
              </a:rPr>
              <a:t>κ.ο.π</a:t>
            </a:r>
            <a:r>
              <a:rPr lang="el-GR" dirty="0">
                <a:latin typeface="Trebuchet MS" panose="020B0603020202020204" pitchFamily="34" charset="0"/>
              </a:rPr>
              <a:t>. με εξαίρεση </a:t>
            </a:r>
            <a:r>
              <a:rPr lang="el-GR" dirty="0" err="1">
                <a:latin typeface="Trebuchet MS" panose="020B0603020202020204" pitchFamily="34" charset="0"/>
              </a:rPr>
              <a:t>ουδετεροπενικούς</a:t>
            </a:r>
            <a:r>
              <a:rPr lang="el-GR" dirty="0">
                <a:latin typeface="Trebuchet MS" panose="020B0603020202020204" pitchFamily="34" charset="0"/>
              </a:rPr>
              <a:t>] </a:t>
            </a:r>
            <a:endParaRPr lang="en-US" dirty="0">
              <a:latin typeface="Trebuchet MS" panose="020B0603020202020204" pitchFamily="34" charset="0"/>
            </a:endParaRPr>
          </a:p>
          <a:p>
            <a:pPr lvl="2"/>
            <a:r>
              <a:rPr lang="el-GR" dirty="0">
                <a:latin typeface="Trebuchet MS" panose="020B0603020202020204" pitchFamily="34" charset="0"/>
              </a:rPr>
              <a:t>με απλή αναρρόφηση μέσα από τον </a:t>
            </a:r>
            <a:r>
              <a:rPr lang="el-GR" dirty="0" err="1">
                <a:latin typeface="Trebuchet MS" panose="020B0603020202020204" pitchFamily="34" charset="0"/>
              </a:rPr>
              <a:t>τραχειοσωλήνα</a:t>
            </a:r>
            <a:r>
              <a:rPr lang="el-GR" dirty="0">
                <a:latin typeface="Trebuchet MS" panose="020B0603020202020204" pitchFamily="34" charset="0"/>
              </a:rPr>
              <a:t> (τραχειοβρογχικές εκκρίσεις)</a:t>
            </a:r>
          </a:p>
          <a:p>
            <a:pPr lvl="2"/>
            <a:endParaRPr lang="en-US" dirty="0">
              <a:latin typeface="Trebuchet MS" panose="020B0603020202020204" pitchFamily="34" charset="0"/>
            </a:endParaRPr>
          </a:p>
          <a:p>
            <a:r>
              <a:rPr lang="el-GR" sz="2000" dirty="0">
                <a:latin typeface="Trebuchet MS" panose="020B0603020202020204" pitchFamily="34" charset="0"/>
              </a:rPr>
              <a:t>Επεμβατικές </a:t>
            </a:r>
            <a:r>
              <a:rPr lang="el-GR" sz="2000" dirty="0" err="1">
                <a:latin typeface="Trebuchet MS" panose="020B0603020202020204" pitchFamily="34" charset="0"/>
              </a:rPr>
              <a:t>βρογχοσκοπικές</a:t>
            </a:r>
            <a:r>
              <a:rPr lang="el-GR" sz="2000" dirty="0">
                <a:latin typeface="Trebuchet MS" panose="020B0603020202020204" pitchFamily="34" charset="0"/>
              </a:rPr>
              <a:t> τεχνικές </a:t>
            </a:r>
          </a:p>
          <a:p>
            <a:pPr lvl="1"/>
            <a:r>
              <a:rPr lang="el-GR" sz="2000" dirty="0" err="1">
                <a:latin typeface="Trebuchet MS" panose="020B0603020202020204" pitchFamily="34" charset="0"/>
              </a:rPr>
              <a:t>βρογχοκυψελιδικό</a:t>
            </a:r>
            <a:r>
              <a:rPr lang="el-GR" sz="2000" dirty="0">
                <a:latin typeface="Trebuchet MS" panose="020B0603020202020204" pitchFamily="34" charset="0"/>
              </a:rPr>
              <a:t> </a:t>
            </a:r>
            <a:r>
              <a:rPr lang="el-GR" sz="2000" dirty="0" err="1">
                <a:latin typeface="Trebuchet MS" panose="020B0603020202020204" pitchFamily="34" charset="0"/>
              </a:rPr>
              <a:t>έκπλυμα</a:t>
            </a:r>
            <a:r>
              <a:rPr lang="el-GR" sz="2000" dirty="0">
                <a:latin typeface="Trebuchet MS" panose="020B0603020202020204" pitchFamily="34" charset="0"/>
              </a:rPr>
              <a:t> - </a:t>
            </a:r>
            <a:r>
              <a:rPr lang="en-US" sz="2000" dirty="0">
                <a:latin typeface="Trebuchet MS" panose="020B0603020202020204" pitchFamily="34" charset="0"/>
              </a:rPr>
              <a:t>BAL, -mini BAL </a:t>
            </a:r>
            <a:endParaRPr lang="el-GR" sz="2000" dirty="0">
              <a:latin typeface="Trebuchet MS" panose="020B0603020202020204" pitchFamily="34" charset="0"/>
            </a:endParaRPr>
          </a:p>
          <a:p>
            <a:pPr lvl="1"/>
            <a:r>
              <a:rPr lang="el-GR" sz="2000" dirty="0">
                <a:latin typeface="Trebuchet MS" panose="020B0603020202020204" pitchFamily="34" charset="0"/>
              </a:rPr>
              <a:t>προστατευμένη ψήκτρα – </a:t>
            </a:r>
            <a:r>
              <a:rPr lang="en-US" sz="2000" dirty="0">
                <a:latin typeface="Trebuchet MS" panose="020B0603020202020204" pitchFamily="34" charset="0"/>
              </a:rPr>
              <a:t>PSB </a:t>
            </a:r>
            <a:endParaRPr lang="el-GR" sz="2000" dirty="0">
              <a:latin typeface="Trebuchet MS" panose="020B0603020202020204" pitchFamily="34" charset="0"/>
            </a:endParaRPr>
          </a:p>
          <a:p>
            <a:pPr lvl="1"/>
            <a:endParaRPr lang="en-US" sz="2000" dirty="0">
              <a:latin typeface="Trebuchet MS" panose="020B0603020202020204" pitchFamily="34" charset="0"/>
            </a:endParaRPr>
          </a:p>
          <a:p>
            <a:r>
              <a:rPr lang="el-GR" sz="2000" dirty="0">
                <a:latin typeface="Trebuchet MS" panose="020B0603020202020204" pitchFamily="34" charset="0"/>
              </a:rPr>
              <a:t>Μικροβιολογικές μέθοδοι </a:t>
            </a:r>
          </a:p>
          <a:p>
            <a:pPr lvl="1"/>
            <a:r>
              <a:rPr lang="el-GR" sz="2000" dirty="0">
                <a:latin typeface="Trebuchet MS" panose="020B0603020202020204" pitchFamily="34" charset="0"/>
              </a:rPr>
              <a:t>Άμεση </a:t>
            </a:r>
            <a:r>
              <a:rPr lang="el-GR" sz="2000" dirty="0" err="1">
                <a:latin typeface="Trebuchet MS" panose="020B0603020202020204" pitchFamily="34" charset="0"/>
              </a:rPr>
              <a:t>μικροσκόπηση</a:t>
            </a:r>
            <a:r>
              <a:rPr lang="el-GR" sz="2000" dirty="0">
                <a:latin typeface="Trebuchet MS" panose="020B0603020202020204" pitchFamily="34" charset="0"/>
              </a:rPr>
              <a:t> / </a:t>
            </a:r>
            <a:r>
              <a:rPr lang="el-GR" sz="2000" dirty="0" err="1">
                <a:latin typeface="Trebuchet MS" panose="020B0603020202020204" pitchFamily="34" charset="0"/>
              </a:rPr>
              <a:t>Gram</a:t>
            </a:r>
            <a:r>
              <a:rPr lang="el-GR" sz="2000" dirty="0">
                <a:latin typeface="Trebuchet MS" panose="020B0603020202020204" pitchFamily="34" charset="0"/>
              </a:rPr>
              <a:t> χρώση </a:t>
            </a:r>
          </a:p>
          <a:p>
            <a:pPr lvl="1"/>
            <a:r>
              <a:rPr lang="el-GR" sz="2000" dirty="0">
                <a:latin typeface="Trebuchet MS" panose="020B0603020202020204" pitchFamily="34" charset="0"/>
              </a:rPr>
              <a:t>Ποσοτικές καλλιέργειες</a:t>
            </a:r>
          </a:p>
          <a:p>
            <a:pPr lvl="1"/>
            <a:r>
              <a:rPr lang="el-GR" sz="2000" dirty="0" err="1">
                <a:latin typeface="Trebuchet MS" panose="020B0603020202020204" pitchFamily="34" charset="0"/>
              </a:rPr>
              <a:t>Ημιποσοτικές</a:t>
            </a:r>
            <a:r>
              <a:rPr lang="el-GR" sz="2000" dirty="0">
                <a:latin typeface="Trebuchet MS" panose="020B0603020202020204" pitchFamily="34" charset="0"/>
              </a:rPr>
              <a:t> καλλιέργειες</a:t>
            </a:r>
          </a:p>
        </p:txBody>
      </p:sp>
      <p:pic>
        <p:nvPicPr>
          <p:cNvPr id="3074" name="Picture 2" descr="Scientific image gallery">
            <a:extLst>
              <a:ext uri="{FF2B5EF4-FFF2-40B4-BE49-F238E27FC236}">
                <a16:creationId xmlns:a16="http://schemas.microsoft.com/office/drawing/2014/main" id="{E5971792-C7B2-4803-E46F-F4AFFE29B2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9200" y="2809876"/>
            <a:ext cx="2514600" cy="21717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Ventilator-associated pneumonia in the NICU: time to boost diagnostics? |  Pediatric Research">
            <a:extLst>
              <a:ext uri="{FF2B5EF4-FFF2-40B4-BE49-F238E27FC236}">
                <a16:creationId xmlns:a16="http://schemas.microsoft.com/office/drawing/2014/main" id="{6E3CC028-2DDE-7FF0-11CE-77B8DCF34F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5710" y="4487112"/>
            <a:ext cx="5953125" cy="2318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994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istribution of Intensive Care Unit-acquired infections in Lagos... |  Download Scientific Diagram">
            <a:extLst>
              <a:ext uri="{FF2B5EF4-FFF2-40B4-BE49-F238E27FC236}">
                <a16:creationId xmlns:a16="http://schemas.microsoft.com/office/drawing/2014/main" id="{9395F366-6976-267F-9C58-6CCDE82217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b="15529"/>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042">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0804DBC-03D6-F655-34C9-E20054A4C3F4}"/>
              </a:ext>
            </a:extLst>
          </p:cNvPr>
          <p:cNvSpPr>
            <a:spLocks noGrp="1"/>
          </p:cNvSpPr>
          <p:nvPr>
            <p:ph type="title"/>
          </p:nvPr>
        </p:nvSpPr>
        <p:spPr>
          <a:xfrm>
            <a:off x="-1152525" y="135640"/>
            <a:ext cx="11210925" cy="744836"/>
          </a:xfrm>
        </p:spPr>
        <p:txBody>
          <a:bodyPr vert="horz" lIns="91440" tIns="45720" rIns="91440" bIns="45720" rtlCol="0" anchor="ctr">
            <a:normAutofit/>
          </a:bodyPr>
          <a:lstStyle/>
          <a:p>
            <a:pPr algn="ctr"/>
            <a:r>
              <a:rPr lang="en-US" sz="3600" b="1" dirty="0">
                <a:solidFill>
                  <a:schemeClr val="tx1">
                    <a:lumMod val="85000"/>
                    <a:lumOff val="15000"/>
                  </a:schemeClr>
                </a:solidFill>
              </a:rPr>
              <a:t>ΛΟΙΜΩΞΕΙΣ ΣΤΗ ΜΕΘ</a:t>
            </a:r>
          </a:p>
        </p:txBody>
      </p:sp>
      <p:cxnSp>
        <p:nvCxnSpPr>
          <p:cNvPr id="1045" name="Straight Connector 1044">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047" name="Straight Connector 1046">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7944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B6DDEC0-3261-EC2A-5050-3E1B85CB92CB}"/>
              </a:ext>
            </a:extLst>
          </p:cNvPr>
          <p:cNvSpPr>
            <a:spLocks noGrp="1"/>
          </p:cNvSpPr>
          <p:nvPr>
            <p:ph type="title"/>
          </p:nvPr>
        </p:nvSpPr>
        <p:spPr>
          <a:xfrm>
            <a:off x="962025" y="-3733"/>
            <a:ext cx="10515600" cy="1429863"/>
          </a:xfrm>
        </p:spPr>
        <p:txBody>
          <a:bodyPr>
            <a:normAutofit/>
          </a:bodyPr>
          <a:lstStyle/>
          <a:p>
            <a:pPr algn="ctr"/>
            <a:r>
              <a:rPr lang="el-GR" sz="3200" dirty="0">
                <a:latin typeface="Trebuchet MS" panose="020B0603020202020204" pitchFamily="34" charset="0"/>
              </a:rPr>
              <a:t>Ποσοτικές ή </a:t>
            </a:r>
            <a:r>
              <a:rPr lang="el-GR" sz="3200" dirty="0" err="1">
                <a:latin typeface="Trebuchet MS" panose="020B0603020202020204" pitchFamily="34" charset="0"/>
              </a:rPr>
              <a:t>ημιποσοτικές</a:t>
            </a:r>
            <a:r>
              <a:rPr lang="el-GR" sz="3200" dirty="0">
                <a:latin typeface="Trebuchet MS" panose="020B0603020202020204" pitchFamily="34" charset="0"/>
              </a:rPr>
              <a:t> καλλιέργειες? </a:t>
            </a:r>
          </a:p>
        </p:txBody>
      </p:sp>
      <p:sp>
        <p:nvSpPr>
          <p:cNvPr id="3" name="Θέση περιεχομένου 2">
            <a:extLst>
              <a:ext uri="{FF2B5EF4-FFF2-40B4-BE49-F238E27FC236}">
                <a16:creationId xmlns:a16="http://schemas.microsoft.com/office/drawing/2014/main" id="{44904701-5233-50EE-4EEA-5D434954075E}"/>
              </a:ext>
            </a:extLst>
          </p:cNvPr>
          <p:cNvSpPr>
            <a:spLocks noGrp="1"/>
          </p:cNvSpPr>
          <p:nvPr>
            <p:ph idx="1"/>
          </p:nvPr>
        </p:nvSpPr>
        <p:spPr>
          <a:xfrm>
            <a:off x="323294" y="1426130"/>
            <a:ext cx="11519517" cy="3687408"/>
          </a:xfrm>
        </p:spPr>
        <p:txBody>
          <a:bodyPr>
            <a:normAutofit/>
          </a:bodyPr>
          <a:lstStyle/>
          <a:p>
            <a:r>
              <a:rPr lang="el-GR" sz="2000" dirty="0">
                <a:latin typeface="Trebuchet MS" panose="020B0603020202020204" pitchFamily="34" charset="0"/>
              </a:rPr>
              <a:t>Οι </a:t>
            </a:r>
            <a:r>
              <a:rPr lang="el-GR" sz="2000" dirty="0" err="1">
                <a:latin typeface="Trebuchet MS" panose="020B0603020202020204" pitchFamily="34" charset="0"/>
              </a:rPr>
              <a:t>ημιποσοτικές</a:t>
            </a:r>
            <a:r>
              <a:rPr lang="el-GR" sz="2000" dirty="0">
                <a:latin typeface="Trebuchet MS" panose="020B0603020202020204" pitchFamily="34" charset="0"/>
              </a:rPr>
              <a:t> καλλιέργειες υστερούν σαφώς σε διαγνωστική αξιοπιστία των αντίστοιχων ποσοτικών</a:t>
            </a:r>
          </a:p>
          <a:p>
            <a:endParaRPr lang="en-US" sz="2000" dirty="0">
              <a:latin typeface="Trebuchet MS" panose="020B0603020202020204" pitchFamily="34" charset="0"/>
            </a:endParaRPr>
          </a:p>
          <a:p>
            <a:r>
              <a:rPr lang="el-GR" sz="2000" dirty="0">
                <a:latin typeface="Trebuchet MS" panose="020B0603020202020204" pitchFamily="34" charset="0"/>
              </a:rPr>
              <a:t> Όρια ποσοτικών καλλιεργειών για τη διάγνωση της VAP-οδηγίες 2005</a:t>
            </a:r>
            <a:endParaRPr lang="en-US" sz="2000" dirty="0">
              <a:latin typeface="Trebuchet MS" panose="020B0603020202020204" pitchFamily="34" charset="0"/>
            </a:endParaRPr>
          </a:p>
          <a:p>
            <a:pPr lvl="1"/>
            <a:r>
              <a:rPr lang="el-GR" sz="1600" dirty="0">
                <a:latin typeface="Trebuchet MS" panose="020B0603020202020204" pitchFamily="34" charset="0"/>
              </a:rPr>
              <a:t>≥10</a:t>
            </a:r>
            <a:r>
              <a:rPr lang="el-GR" sz="1600" baseline="30000" dirty="0">
                <a:latin typeface="Trebuchet MS" panose="020B0603020202020204" pitchFamily="34" charset="0"/>
              </a:rPr>
              <a:t>6</a:t>
            </a:r>
            <a:r>
              <a:rPr lang="el-GR" sz="1600" dirty="0">
                <a:latin typeface="Trebuchet MS" panose="020B0603020202020204" pitchFamily="34" charset="0"/>
              </a:rPr>
              <a:t> </a:t>
            </a:r>
            <a:r>
              <a:rPr lang="el-GR" sz="1600" dirty="0" err="1">
                <a:latin typeface="Trebuchet MS" panose="020B0603020202020204" pitchFamily="34" charset="0"/>
              </a:rPr>
              <a:t>cfu</a:t>
            </a:r>
            <a:r>
              <a:rPr lang="el-GR" sz="1600" dirty="0">
                <a:latin typeface="Trebuchet MS" panose="020B0603020202020204" pitchFamily="34" charset="0"/>
              </a:rPr>
              <a:t>/</a:t>
            </a:r>
            <a:r>
              <a:rPr lang="el-GR" sz="1600" dirty="0" err="1">
                <a:latin typeface="Trebuchet MS" panose="020B0603020202020204" pitchFamily="34" charset="0"/>
              </a:rPr>
              <a:t>ml</a:t>
            </a:r>
            <a:r>
              <a:rPr lang="el-GR" sz="1600" dirty="0">
                <a:latin typeface="Trebuchet MS" panose="020B0603020202020204" pitchFamily="34" charset="0"/>
              </a:rPr>
              <a:t> για τις τραχειοβρογχικές εκκρίσεις, </a:t>
            </a:r>
            <a:endParaRPr lang="en-US" sz="1600" dirty="0">
              <a:latin typeface="Trebuchet MS" panose="020B0603020202020204" pitchFamily="34" charset="0"/>
            </a:endParaRPr>
          </a:p>
          <a:p>
            <a:pPr lvl="1"/>
            <a:r>
              <a:rPr lang="el-GR" sz="1600" dirty="0">
                <a:latin typeface="Trebuchet MS" panose="020B0603020202020204" pitchFamily="34" charset="0"/>
              </a:rPr>
              <a:t>≥10</a:t>
            </a:r>
            <a:r>
              <a:rPr lang="el-GR" sz="1600" baseline="30000" dirty="0">
                <a:latin typeface="Trebuchet MS" panose="020B0603020202020204" pitchFamily="34" charset="0"/>
              </a:rPr>
              <a:t>4</a:t>
            </a:r>
            <a:r>
              <a:rPr lang="el-GR" sz="1600" dirty="0">
                <a:latin typeface="Trebuchet MS" panose="020B0603020202020204" pitchFamily="34" charset="0"/>
              </a:rPr>
              <a:t> </a:t>
            </a:r>
            <a:r>
              <a:rPr lang="el-GR" sz="1600" dirty="0" err="1">
                <a:latin typeface="Trebuchet MS" panose="020B0603020202020204" pitchFamily="34" charset="0"/>
              </a:rPr>
              <a:t>cfu</a:t>
            </a:r>
            <a:r>
              <a:rPr lang="el-GR" sz="1600" dirty="0">
                <a:latin typeface="Trebuchet MS" panose="020B0603020202020204" pitchFamily="34" charset="0"/>
              </a:rPr>
              <a:t>/</a:t>
            </a:r>
            <a:r>
              <a:rPr lang="el-GR" sz="1600" dirty="0" err="1">
                <a:latin typeface="Trebuchet MS" panose="020B0603020202020204" pitchFamily="34" charset="0"/>
              </a:rPr>
              <a:t>ml</a:t>
            </a:r>
            <a:r>
              <a:rPr lang="el-GR" sz="1600" dirty="0">
                <a:latin typeface="Trebuchet MS" panose="020B0603020202020204" pitchFamily="34" charset="0"/>
              </a:rPr>
              <a:t> για το BAL </a:t>
            </a:r>
            <a:endParaRPr lang="en-US" sz="1600" dirty="0">
              <a:latin typeface="Trebuchet MS" panose="020B0603020202020204" pitchFamily="34" charset="0"/>
            </a:endParaRPr>
          </a:p>
          <a:p>
            <a:pPr lvl="1"/>
            <a:r>
              <a:rPr lang="el-GR" sz="1600" dirty="0">
                <a:latin typeface="Trebuchet MS" panose="020B0603020202020204" pitchFamily="34" charset="0"/>
              </a:rPr>
              <a:t>≥10</a:t>
            </a:r>
            <a:r>
              <a:rPr lang="el-GR" sz="1600" baseline="30000" dirty="0">
                <a:latin typeface="Trebuchet MS" panose="020B0603020202020204" pitchFamily="34" charset="0"/>
              </a:rPr>
              <a:t>3 </a:t>
            </a:r>
            <a:r>
              <a:rPr lang="el-GR" sz="1600" dirty="0" err="1">
                <a:latin typeface="Trebuchet MS" panose="020B0603020202020204" pitchFamily="34" charset="0"/>
              </a:rPr>
              <a:t>cfu</a:t>
            </a:r>
            <a:r>
              <a:rPr lang="el-GR" sz="1600" dirty="0">
                <a:latin typeface="Trebuchet MS" panose="020B0603020202020204" pitchFamily="34" charset="0"/>
              </a:rPr>
              <a:t>/</a:t>
            </a:r>
            <a:r>
              <a:rPr lang="el-GR" sz="1600" dirty="0" err="1">
                <a:latin typeface="Trebuchet MS" panose="020B0603020202020204" pitchFamily="34" charset="0"/>
              </a:rPr>
              <a:t>ml</a:t>
            </a:r>
            <a:r>
              <a:rPr lang="el-GR" sz="1600" dirty="0">
                <a:latin typeface="Trebuchet MS" panose="020B0603020202020204" pitchFamily="34" charset="0"/>
              </a:rPr>
              <a:t> για την PSB</a:t>
            </a:r>
          </a:p>
          <a:p>
            <a:pPr lvl="1"/>
            <a:endParaRPr lang="en-US" sz="1600" dirty="0">
              <a:latin typeface="Trebuchet MS" panose="020B0603020202020204" pitchFamily="34" charset="0"/>
            </a:endParaRPr>
          </a:p>
          <a:p>
            <a:r>
              <a:rPr lang="el-GR" sz="2000" dirty="0">
                <a:latin typeface="Trebuchet MS" panose="020B0603020202020204" pitchFamily="34" charset="0"/>
              </a:rPr>
              <a:t>Οδηγίες 2016 </a:t>
            </a:r>
            <a:endParaRPr lang="en-US" sz="2000" dirty="0">
              <a:latin typeface="Trebuchet MS" panose="020B0603020202020204" pitchFamily="34" charset="0"/>
            </a:endParaRPr>
          </a:p>
          <a:p>
            <a:r>
              <a:rPr lang="el-GR" sz="2000" dirty="0" err="1">
                <a:latin typeface="Trebuchet MS" panose="020B0603020202020204" pitchFamily="34" charset="0"/>
              </a:rPr>
              <a:t>Μετανάλυση</a:t>
            </a:r>
            <a:r>
              <a:rPr lang="el-GR" sz="2000" dirty="0">
                <a:latin typeface="Trebuchet MS" panose="020B0603020202020204" pitchFamily="34" charset="0"/>
              </a:rPr>
              <a:t> 5 τυχαιοποιημένων μελετών δεν τεκμηρίωσε διαφορά σε θνητότητα, χρόνο παραμονής σε ΜΕΘ, διάρκεια επεμβατικού αερισμού ή διαφορές στα </a:t>
            </a:r>
            <a:r>
              <a:rPr lang="el-GR" sz="2000" dirty="0" err="1">
                <a:latin typeface="Trebuchet MS" panose="020B0603020202020204" pitchFamily="34" charset="0"/>
              </a:rPr>
              <a:t>χορηγηθέντα</a:t>
            </a:r>
            <a:r>
              <a:rPr lang="el-GR" sz="2000" dirty="0">
                <a:latin typeface="Trebuchet MS" panose="020B0603020202020204" pitchFamily="34" charset="0"/>
              </a:rPr>
              <a:t> αντιβιοτικά</a:t>
            </a:r>
          </a:p>
        </p:txBody>
      </p:sp>
      <p:sp>
        <p:nvSpPr>
          <p:cNvPr id="5" name="TextBox 4">
            <a:extLst>
              <a:ext uri="{FF2B5EF4-FFF2-40B4-BE49-F238E27FC236}">
                <a16:creationId xmlns:a16="http://schemas.microsoft.com/office/drawing/2014/main" id="{7F42FE81-4F09-4EF3-C34D-3601D1D8E178}"/>
              </a:ext>
            </a:extLst>
          </p:cNvPr>
          <p:cNvSpPr txBox="1"/>
          <p:nvPr/>
        </p:nvSpPr>
        <p:spPr>
          <a:xfrm>
            <a:off x="429827" y="5828164"/>
            <a:ext cx="11154330" cy="646331"/>
          </a:xfrm>
          <a:prstGeom prst="rect">
            <a:avLst/>
          </a:prstGeom>
          <a:solidFill>
            <a:schemeClr val="tx2">
              <a:lumMod val="20000"/>
              <a:lumOff val="80000"/>
            </a:schemeClr>
          </a:solidFill>
        </p:spPr>
        <p:txBody>
          <a:bodyPr wrap="square">
            <a:spAutoFit/>
          </a:bodyPr>
          <a:lstStyle/>
          <a:p>
            <a:r>
              <a:rPr lang="el-GR" dirty="0">
                <a:latin typeface="Trebuchet MS" panose="020B0603020202020204" pitchFamily="34" charset="0"/>
              </a:rPr>
              <a:t>«Οι </a:t>
            </a:r>
            <a:r>
              <a:rPr lang="el-GR" dirty="0" err="1">
                <a:latin typeface="Trebuchet MS" panose="020B0603020202020204" pitchFamily="34" charset="0"/>
              </a:rPr>
              <a:t>ημιποσοτικές</a:t>
            </a:r>
            <a:r>
              <a:rPr lang="el-GR" dirty="0">
                <a:latin typeface="Trebuchet MS" panose="020B0603020202020204" pitchFamily="34" charset="0"/>
              </a:rPr>
              <a:t> </a:t>
            </a:r>
            <a:r>
              <a:rPr lang="el-GR" dirty="0" err="1">
                <a:latin typeface="Trebuchet MS" panose="020B0603020202020204" pitchFamily="34" charset="0"/>
              </a:rPr>
              <a:t>καλλιέργιες</a:t>
            </a:r>
            <a:r>
              <a:rPr lang="el-GR" dirty="0">
                <a:latin typeface="Trebuchet MS" panose="020B0603020202020204" pitchFamily="34" charset="0"/>
              </a:rPr>
              <a:t> δείγματος που λαμβάνεται με μη επεμβατική τεχνική είναι η προτιμώμενη μέθοδος για τη διάγνωση της VAP»</a:t>
            </a:r>
          </a:p>
        </p:txBody>
      </p:sp>
    </p:spTree>
    <p:extLst>
      <p:ext uri="{BB962C8B-B14F-4D97-AF65-F5344CB8AC3E}">
        <p14:creationId xmlns:p14="http://schemas.microsoft.com/office/powerpoint/2010/main" val="2508704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D509155-6ABE-1B60-653D-BA263895D0A3}"/>
              </a:ext>
            </a:extLst>
          </p:cNvPr>
          <p:cNvSpPr>
            <a:spLocks noGrp="1"/>
          </p:cNvSpPr>
          <p:nvPr>
            <p:ph type="title"/>
          </p:nvPr>
        </p:nvSpPr>
        <p:spPr>
          <a:xfrm>
            <a:off x="838200" y="178694"/>
            <a:ext cx="10515600" cy="762339"/>
          </a:xfrm>
        </p:spPr>
        <p:txBody>
          <a:bodyPr>
            <a:normAutofit fontScale="90000"/>
          </a:bodyPr>
          <a:lstStyle/>
          <a:p>
            <a:pPr algn="ctr"/>
            <a:r>
              <a:rPr lang="el-GR" sz="3200" dirty="0">
                <a:latin typeface="Trebuchet MS" panose="020B0603020202020204" pitchFamily="34" charset="0"/>
              </a:rPr>
              <a:t>Αν χρησιμοποιηθούν ποσοτικές καλλιέργειες, πώς αξιολογούνται?</a:t>
            </a:r>
          </a:p>
        </p:txBody>
      </p:sp>
      <p:sp>
        <p:nvSpPr>
          <p:cNvPr id="3" name="Θέση περιεχομένου 2">
            <a:extLst>
              <a:ext uri="{FF2B5EF4-FFF2-40B4-BE49-F238E27FC236}">
                <a16:creationId xmlns:a16="http://schemas.microsoft.com/office/drawing/2014/main" id="{BBC6FB9A-40E7-D999-4DE2-376CE4FCB84F}"/>
              </a:ext>
            </a:extLst>
          </p:cNvPr>
          <p:cNvSpPr>
            <a:spLocks noGrp="1"/>
          </p:cNvSpPr>
          <p:nvPr>
            <p:ph idx="1"/>
          </p:nvPr>
        </p:nvSpPr>
        <p:spPr>
          <a:xfrm>
            <a:off x="245615" y="1253331"/>
            <a:ext cx="11700769" cy="5280634"/>
          </a:xfrm>
        </p:spPr>
        <p:txBody>
          <a:bodyPr>
            <a:normAutofit lnSpcReduction="10000"/>
          </a:bodyPr>
          <a:lstStyle/>
          <a:p>
            <a:pPr>
              <a:lnSpc>
                <a:spcPct val="150000"/>
              </a:lnSpc>
            </a:pPr>
            <a:r>
              <a:rPr lang="el-GR" sz="2000" dirty="0">
                <a:latin typeface="Trebuchet MS" panose="020B0603020202020204" pitchFamily="34" charset="0"/>
              </a:rPr>
              <a:t>Τα όρια θετικών κ/ων για της διάγνωση της VAP ισχύουν με την προϋπόθεση ότι το υλικό έχει ληφθεί </a:t>
            </a:r>
            <a:r>
              <a:rPr lang="el-GR" sz="2000" b="1" dirty="0">
                <a:latin typeface="Trebuchet MS" panose="020B0603020202020204" pitchFamily="34" charset="0"/>
              </a:rPr>
              <a:t>πριν την έναρξη αγωγής </a:t>
            </a:r>
            <a:r>
              <a:rPr lang="el-GR" sz="2000" dirty="0">
                <a:latin typeface="Trebuchet MS" panose="020B0603020202020204" pitchFamily="34" charset="0"/>
              </a:rPr>
              <a:t>ή τουλάχιστον </a:t>
            </a:r>
            <a:r>
              <a:rPr lang="el-GR" sz="2000" b="1" dirty="0">
                <a:latin typeface="Trebuchet MS" panose="020B0603020202020204" pitchFamily="34" charset="0"/>
              </a:rPr>
              <a:t>72 ώρες μετά</a:t>
            </a:r>
            <a:r>
              <a:rPr lang="el-GR" sz="2000" dirty="0">
                <a:latin typeface="Trebuchet MS" panose="020B0603020202020204" pitchFamily="34" charset="0"/>
              </a:rPr>
              <a:t>, εφόσον η αγωγή είναι ανεπιτυχής </a:t>
            </a:r>
          </a:p>
          <a:p>
            <a:pPr>
              <a:lnSpc>
                <a:spcPct val="150000"/>
              </a:lnSpc>
            </a:pPr>
            <a:endParaRPr lang="el-GR" sz="2000" dirty="0">
              <a:latin typeface="Trebuchet MS" panose="020B0603020202020204" pitchFamily="34" charset="0"/>
            </a:endParaRPr>
          </a:p>
          <a:p>
            <a:pPr>
              <a:lnSpc>
                <a:spcPct val="150000"/>
              </a:lnSpc>
            </a:pPr>
            <a:r>
              <a:rPr lang="el-GR" sz="2000" dirty="0">
                <a:latin typeface="Trebuchet MS" panose="020B0603020202020204" pitchFamily="34" charset="0"/>
              </a:rPr>
              <a:t>Αν η κλινική υποψία είναι ισχυρή ή αν το υλικό έχει ληφθεί μετά την έναρξη της αγωγής είναι δυνατόν τα παραπάνω όρια </a:t>
            </a:r>
            <a:r>
              <a:rPr lang="el-GR" sz="2000" b="1" dirty="0">
                <a:latin typeface="Trebuchet MS" panose="020B0603020202020204" pitchFamily="34" charset="0"/>
              </a:rPr>
              <a:t>να μειωθούν κατά ένα λογάριθμο </a:t>
            </a:r>
          </a:p>
          <a:p>
            <a:pPr>
              <a:lnSpc>
                <a:spcPct val="150000"/>
              </a:lnSpc>
            </a:pPr>
            <a:endParaRPr lang="el-GR" sz="2000" dirty="0">
              <a:latin typeface="Trebuchet MS" panose="020B0603020202020204" pitchFamily="34" charset="0"/>
            </a:endParaRPr>
          </a:p>
          <a:p>
            <a:pPr>
              <a:lnSpc>
                <a:spcPct val="150000"/>
              </a:lnSpc>
            </a:pPr>
            <a:r>
              <a:rPr lang="el-GR" sz="2000" dirty="0">
                <a:latin typeface="Trebuchet MS" panose="020B0603020202020204" pitchFamily="34" charset="0"/>
              </a:rPr>
              <a:t>Αν οι προϋποθέσεις αυτές τηρούνται και η ποσοτική κ/α δώσει αποτέλεσμα </a:t>
            </a:r>
            <a:r>
              <a:rPr lang="el-GR" sz="2000" b="1" dirty="0">
                <a:latin typeface="Trebuchet MS" panose="020B0603020202020204" pitchFamily="34" charset="0"/>
              </a:rPr>
              <a:t>μικρότερο</a:t>
            </a:r>
            <a:r>
              <a:rPr lang="el-GR" sz="2000" dirty="0">
                <a:latin typeface="Trebuchet MS" panose="020B0603020202020204" pitchFamily="34" charset="0"/>
              </a:rPr>
              <a:t> του διαγνωστικού ορίου τότε </a:t>
            </a:r>
            <a:r>
              <a:rPr lang="el-GR" sz="2000" b="1" dirty="0">
                <a:latin typeface="Trebuchet MS" panose="020B0603020202020204" pitchFamily="34" charset="0"/>
              </a:rPr>
              <a:t>συστήνεται η διακοπή και όχι η συνέχιση των </a:t>
            </a:r>
            <a:r>
              <a:rPr lang="el-GR" sz="2000" b="1" dirty="0" err="1">
                <a:latin typeface="Trebuchet MS" panose="020B0603020202020204" pitchFamily="34" charset="0"/>
              </a:rPr>
              <a:t>αντιμικροβιακών</a:t>
            </a:r>
            <a:r>
              <a:rPr lang="el-GR" sz="2000" b="1" dirty="0">
                <a:latin typeface="Trebuchet MS" panose="020B0603020202020204" pitchFamily="34" charset="0"/>
              </a:rPr>
              <a:t> </a:t>
            </a:r>
          </a:p>
          <a:p>
            <a:pPr>
              <a:lnSpc>
                <a:spcPct val="150000"/>
              </a:lnSpc>
            </a:pPr>
            <a:endParaRPr lang="el-GR" sz="2000" dirty="0">
              <a:latin typeface="Trebuchet MS" panose="020B0603020202020204" pitchFamily="34" charset="0"/>
            </a:endParaRPr>
          </a:p>
          <a:p>
            <a:pPr>
              <a:lnSpc>
                <a:spcPct val="150000"/>
              </a:lnSpc>
            </a:pPr>
            <a:r>
              <a:rPr lang="el-GR" sz="2000" dirty="0" err="1">
                <a:latin typeface="Trebuchet MS" panose="020B0603020202020204" pitchFamily="34" charset="0"/>
              </a:rPr>
              <a:t>Συναξιολόγηση</a:t>
            </a:r>
            <a:r>
              <a:rPr lang="el-GR" sz="2000" dirty="0">
                <a:latin typeface="Trebuchet MS" panose="020B0603020202020204" pitchFamily="34" charset="0"/>
              </a:rPr>
              <a:t> κλινικών παραμέτρων π.χ. άλλη εστία λοίμωξης, σημεία σήψης </a:t>
            </a:r>
            <a:r>
              <a:rPr lang="el-GR" sz="2000" dirty="0" err="1">
                <a:latin typeface="Trebuchet MS" panose="020B0603020202020204" pitchFamily="34" charset="0"/>
              </a:rPr>
              <a:t>κλπ</a:t>
            </a:r>
            <a:endParaRPr lang="el-GR" sz="2000" dirty="0">
              <a:latin typeface="Trebuchet MS" panose="020B0603020202020204" pitchFamily="34" charset="0"/>
            </a:endParaRPr>
          </a:p>
        </p:txBody>
      </p:sp>
    </p:spTree>
    <p:extLst>
      <p:ext uri="{BB962C8B-B14F-4D97-AF65-F5344CB8AC3E}">
        <p14:creationId xmlns:p14="http://schemas.microsoft.com/office/powerpoint/2010/main" val="1583574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89D28960-F1EA-E291-F3F4-220D2338244D}"/>
              </a:ext>
            </a:extLst>
          </p:cNvPr>
          <p:cNvPicPr>
            <a:picLocks noChangeAspect="1"/>
          </p:cNvPicPr>
          <p:nvPr/>
        </p:nvPicPr>
        <p:blipFill>
          <a:blip r:embed="rId2"/>
          <a:stretch>
            <a:fillRect/>
          </a:stretch>
        </p:blipFill>
        <p:spPr>
          <a:xfrm>
            <a:off x="2381955" y="643466"/>
            <a:ext cx="7428089" cy="5571067"/>
          </a:xfrm>
          <a:prstGeom prst="rect">
            <a:avLst/>
          </a:prstGeom>
        </p:spPr>
      </p:pic>
    </p:spTree>
    <p:extLst>
      <p:ext uri="{BB962C8B-B14F-4D97-AF65-F5344CB8AC3E}">
        <p14:creationId xmlns:p14="http://schemas.microsoft.com/office/powerpoint/2010/main" val="1213217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0D142C-DEE6-7AB8-CF6B-7953159CE551}"/>
              </a:ext>
            </a:extLst>
          </p:cNvPr>
          <p:cNvSpPr>
            <a:spLocks noGrp="1"/>
          </p:cNvSpPr>
          <p:nvPr>
            <p:ph type="title"/>
          </p:nvPr>
        </p:nvSpPr>
        <p:spPr>
          <a:xfrm>
            <a:off x="838200" y="98796"/>
            <a:ext cx="10515600" cy="682440"/>
          </a:xfrm>
        </p:spPr>
        <p:txBody>
          <a:bodyPr>
            <a:normAutofit/>
          </a:bodyPr>
          <a:lstStyle/>
          <a:p>
            <a:pPr algn="ctr"/>
            <a:r>
              <a:rPr lang="el-GR" sz="3200" dirty="0">
                <a:latin typeface="Trebuchet MS" panose="020B0603020202020204" pitchFamily="34" charset="0"/>
              </a:rPr>
              <a:t>ΠΡΟΛΗΨΗ ΤΗΣ </a:t>
            </a:r>
            <a:r>
              <a:rPr lang="en-US" sz="3200" dirty="0">
                <a:latin typeface="Trebuchet MS" panose="020B0603020202020204" pitchFamily="34" charset="0"/>
              </a:rPr>
              <a:t>VAP</a:t>
            </a:r>
            <a:endParaRPr lang="el-GR" sz="3200" dirty="0">
              <a:latin typeface="Trebuchet MS" panose="020B0603020202020204" pitchFamily="34" charset="0"/>
            </a:endParaRPr>
          </a:p>
        </p:txBody>
      </p:sp>
      <p:sp>
        <p:nvSpPr>
          <p:cNvPr id="3" name="Θέση περιεχομένου 2">
            <a:extLst>
              <a:ext uri="{FF2B5EF4-FFF2-40B4-BE49-F238E27FC236}">
                <a16:creationId xmlns:a16="http://schemas.microsoft.com/office/drawing/2014/main" id="{B2A9BEE7-ABCB-F86E-D535-141A747DD2E7}"/>
              </a:ext>
            </a:extLst>
          </p:cNvPr>
          <p:cNvSpPr>
            <a:spLocks noGrp="1"/>
          </p:cNvSpPr>
          <p:nvPr>
            <p:ph idx="1"/>
          </p:nvPr>
        </p:nvSpPr>
        <p:spPr>
          <a:xfrm>
            <a:off x="187911" y="781236"/>
            <a:ext cx="11816178" cy="5874612"/>
          </a:xfrm>
        </p:spPr>
        <p:txBody>
          <a:bodyPr>
            <a:normAutofit fontScale="92500" lnSpcReduction="20000"/>
          </a:bodyPr>
          <a:lstStyle/>
          <a:p>
            <a:pPr>
              <a:lnSpc>
                <a:spcPct val="150000"/>
              </a:lnSpc>
            </a:pPr>
            <a:r>
              <a:rPr lang="el-GR" sz="2000" dirty="0">
                <a:latin typeface="Trebuchet MS" panose="020B0603020202020204" pitchFamily="34" charset="0"/>
              </a:rPr>
              <a:t>1. Η εφαρμογή μέτρων όπως η εκπαίδευση του προσωπικού, η συμμόρφωση στην υγιεινή των χεριών με χρήση αλκοολικού διαλύματος αντισηπτικού και η απομόνωση (χωροταξικά και με λήψη προφυλακτικών μέτρων επαφής) των ασθενών με </a:t>
            </a:r>
            <a:r>
              <a:rPr lang="el-GR" sz="2000" dirty="0" err="1">
                <a:latin typeface="Trebuchet MS" panose="020B0603020202020204" pitchFamily="34" charset="0"/>
              </a:rPr>
              <a:t>πολυανθεκτικά</a:t>
            </a:r>
            <a:r>
              <a:rPr lang="el-GR" sz="2000" dirty="0">
                <a:latin typeface="Trebuchet MS" panose="020B0603020202020204" pitchFamily="34" charset="0"/>
              </a:rPr>
              <a:t> παθογόνα.</a:t>
            </a:r>
            <a:endParaRPr lang="en-US" sz="2000" dirty="0">
              <a:latin typeface="Trebuchet MS" panose="020B0603020202020204" pitchFamily="34" charset="0"/>
            </a:endParaRPr>
          </a:p>
          <a:p>
            <a:pPr>
              <a:lnSpc>
                <a:spcPct val="150000"/>
              </a:lnSpc>
            </a:pPr>
            <a:r>
              <a:rPr lang="el-GR" sz="2000" dirty="0">
                <a:latin typeface="Trebuchet MS" panose="020B0603020202020204" pitchFamily="34" charset="0"/>
              </a:rPr>
              <a:t> 2. Η συνεχής καταγραφή των λοιμώξεων στη ΜΕΘ, των υπεύθυνων παθογόνων και της παρουσίας </a:t>
            </a:r>
            <a:r>
              <a:rPr lang="el-GR" sz="2000" dirty="0" err="1">
                <a:latin typeface="Trebuchet MS" panose="020B0603020202020204" pitchFamily="34" charset="0"/>
              </a:rPr>
              <a:t>πολυανθεκτικών</a:t>
            </a:r>
            <a:r>
              <a:rPr lang="el-GR" sz="2000" dirty="0">
                <a:latin typeface="Trebuchet MS" panose="020B0603020202020204" pitchFamily="34" charset="0"/>
              </a:rPr>
              <a:t> παθογόνων με ενδημικό ή επιδημικό χαρακτήρα ώστε να καθορίζεται η πολιτική χρήσης αντιβιοτικών και επιλογής εμπειρικής </a:t>
            </a:r>
            <a:r>
              <a:rPr lang="el-GR" sz="2000" dirty="0" err="1">
                <a:latin typeface="Trebuchet MS" panose="020B0603020202020204" pitchFamily="34" charset="0"/>
              </a:rPr>
              <a:t>αντιμικροβιακής</a:t>
            </a:r>
            <a:r>
              <a:rPr lang="el-GR" sz="2000" dirty="0">
                <a:latin typeface="Trebuchet MS" panose="020B0603020202020204" pitchFamily="34" charset="0"/>
              </a:rPr>
              <a:t> θεραπείας. </a:t>
            </a:r>
            <a:endParaRPr lang="en-US" sz="2000" dirty="0">
              <a:latin typeface="Trebuchet MS" panose="020B0603020202020204" pitchFamily="34" charset="0"/>
            </a:endParaRPr>
          </a:p>
          <a:p>
            <a:pPr>
              <a:lnSpc>
                <a:spcPct val="150000"/>
              </a:lnSpc>
            </a:pPr>
            <a:r>
              <a:rPr lang="el-GR" sz="2000" dirty="0">
                <a:latin typeface="Trebuchet MS" panose="020B0603020202020204" pitchFamily="34" charset="0"/>
              </a:rPr>
              <a:t>3. Η διασωλήνωση και η </a:t>
            </a:r>
            <a:r>
              <a:rPr lang="el-GR" sz="2000" dirty="0" err="1">
                <a:latin typeface="Trebuchet MS" panose="020B0603020202020204" pitchFamily="34" charset="0"/>
              </a:rPr>
              <a:t>επαναδιασωλήνωση</a:t>
            </a:r>
            <a:r>
              <a:rPr lang="el-GR" sz="2000" dirty="0">
                <a:latin typeface="Trebuchet MS" panose="020B0603020202020204" pitchFamily="34" charset="0"/>
              </a:rPr>
              <a:t> πρέπει να αποφεύγονται κατά το δυνατόν και όπου ενδείκνυται να εφαρμόζεται μη επεμβατικός αερισμός. </a:t>
            </a:r>
            <a:endParaRPr lang="en-US" sz="2000" dirty="0">
              <a:latin typeface="Trebuchet MS" panose="020B0603020202020204" pitchFamily="34" charset="0"/>
            </a:endParaRPr>
          </a:p>
          <a:p>
            <a:pPr>
              <a:lnSpc>
                <a:spcPct val="150000"/>
              </a:lnSpc>
            </a:pPr>
            <a:r>
              <a:rPr lang="el-GR" sz="2000" dirty="0">
                <a:latin typeface="Trebuchet MS" panose="020B0603020202020204" pitchFamily="34" charset="0"/>
              </a:rPr>
              <a:t>4. Προτιμάται η </a:t>
            </a:r>
            <a:r>
              <a:rPr lang="el-GR" sz="2000" dirty="0" err="1">
                <a:latin typeface="Trebuchet MS" panose="020B0603020202020204" pitchFamily="34" charset="0"/>
              </a:rPr>
              <a:t>στοματοφαρυγγική</a:t>
            </a:r>
            <a:r>
              <a:rPr lang="el-GR" sz="2000" dirty="0">
                <a:latin typeface="Trebuchet MS" panose="020B0603020202020204" pitchFamily="34" charset="0"/>
              </a:rPr>
              <a:t> διασωλήνωση και ο στοματογαστρικός σωλήνας. </a:t>
            </a:r>
            <a:endParaRPr lang="en-US" sz="2000" dirty="0">
              <a:latin typeface="Trebuchet MS" panose="020B0603020202020204" pitchFamily="34" charset="0"/>
            </a:endParaRPr>
          </a:p>
          <a:p>
            <a:pPr>
              <a:lnSpc>
                <a:spcPct val="150000"/>
              </a:lnSpc>
            </a:pPr>
            <a:r>
              <a:rPr lang="el-GR" sz="2000" dirty="0">
                <a:latin typeface="Trebuchet MS" panose="020B0603020202020204" pitchFamily="34" charset="0"/>
              </a:rPr>
              <a:t>5. Συνιστάται η συνεχής αναρρόφηση των </a:t>
            </a:r>
            <a:r>
              <a:rPr lang="el-GR" sz="2000" dirty="0" err="1">
                <a:latin typeface="Trebuchet MS" panose="020B0603020202020204" pitchFamily="34" charset="0"/>
              </a:rPr>
              <a:t>υποεπιγλωττιδικών</a:t>
            </a:r>
            <a:r>
              <a:rPr lang="el-GR" sz="2000" dirty="0">
                <a:latin typeface="Trebuchet MS" panose="020B0603020202020204" pitchFamily="34" charset="0"/>
              </a:rPr>
              <a:t> εκκρίσεων σε ασθενείς που αναμένεται να παραμείνουν </a:t>
            </a:r>
            <a:r>
              <a:rPr lang="el-GR" sz="2000" dirty="0" err="1">
                <a:latin typeface="Trebuchet MS" panose="020B0603020202020204" pitchFamily="34" charset="0"/>
              </a:rPr>
              <a:t>διασωληνωμένοι</a:t>
            </a:r>
            <a:r>
              <a:rPr lang="el-GR" sz="2000" dirty="0">
                <a:latin typeface="Trebuchet MS" panose="020B0603020202020204" pitchFamily="34" charset="0"/>
              </a:rPr>
              <a:t> &gt;72 ώρες. Θεωρείται επίσης χρήσιμη η χρήση </a:t>
            </a:r>
            <a:r>
              <a:rPr lang="el-GR" sz="2000" dirty="0" err="1">
                <a:latin typeface="Trebuchet MS" panose="020B0603020202020204" pitchFamily="34" charset="0"/>
              </a:rPr>
              <a:t>ενδοτραχειακών</a:t>
            </a:r>
            <a:r>
              <a:rPr lang="el-GR" sz="2000" dirty="0">
                <a:latin typeface="Trebuchet MS" panose="020B0603020202020204" pitchFamily="34" charset="0"/>
              </a:rPr>
              <a:t> σωλήνων με </a:t>
            </a:r>
            <a:r>
              <a:rPr lang="el-GR" sz="2000" dirty="0" err="1">
                <a:latin typeface="Trebuchet MS" panose="020B0603020202020204" pitchFamily="34" charset="0"/>
              </a:rPr>
              <a:t>ultrathin</a:t>
            </a:r>
            <a:r>
              <a:rPr lang="el-GR" sz="2000" dirty="0">
                <a:latin typeface="Trebuchet MS" panose="020B0603020202020204" pitchFamily="34" charset="0"/>
              </a:rPr>
              <a:t> </a:t>
            </a:r>
            <a:r>
              <a:rPr lang="el-GR" sz="2000" dirty="0" err="1">
                <a:latin typeface="Trebuchet MS" panose="020B0603020202020204" pitchFamily="34" charset="0"/>
              </a:rPr>
              <a:t>cuff</a:t>
            </a:r>
            <a:r>
              <a:rPr lang="el-GR" sz="2000" dirty="0">
                <a:latin typeface="Trebuchet MS" panose="020B0603020202020204" pitchFamily="34" charset="0"/>
              </a:rPr>
              <a:t> από </a:t>
            </a:r>
            <a:r>
              <a:rPr lang="el-GR" sz="2000" dirty="0" err="1">
                <a:latin typeface="Trebuchet MS" panose="020B0603020202020204" pitchFamily="34" charset="0"/>
              </a:rPr>
              <a:t>πολυουρεθάνη</a:t>
            </a:r>
            <a:r>
              <a:rPr lang="el-GR" sz="2000" dirty="0">
                <a:latin typeface="Trebuchet MS" panose="020B0603020202020204" pitchFamily="34" charset="0"/>
              </a:rPr>
              <a:t> όπως και αυτών με επικάλυψη αργύρου και αντισηπτικού.</a:t>
            </a:r>
            <a:endParaRPr lang="en-US" sz="2000" dirty="0">
              <a:latin typeface="Trebuchet MS" panose="020B0603020202020204" pitchFamily="34" charset="0"/>
            </a:endParaRPr>
          </a:p>
          <a:p>
            <a:pPr>
              <a:lnSpc>
                <a:spcPct val="150000"/>
              </a:lnSpc>
            </a:pPr>
            <a:r>
              <a:rPr lang="el-GR" sz="2000" dirty="0">
                <a:latin typeface="Trebuchet MS" panose="020B0603020202020204" pitchFamily="34" charset="0"/>
              </a:rPr>
              <a:t> 6. Η πίεση στο μπαλονάκι του </a:t>
            </a:r>
            <a:r>
              <a:rPr lang="el-GR" sz="2000" dirty="0" err="1">
                <a:latin typeface="Trebuchet MS" panose="020B0603020202020204" pitchFamily="34" charset="0"/>
              </a:rPr>
              <a:t>ενδοτραχειακού</a:t>
            </a:r>
            <a:r>
              <a:rPr lang="el-GR" sz="2000" dirty="0">
                <a:latin typeface="Trebuchet MS" panose="020B0603020202020204" pitchFamily="34" charset="0"/>
              </a:rPr>
              <a:t> σωλήνα πρέπει να διατηρείται 20-30 </a:t>
            </a:r>
            <a:r>
              <a:rPr lang="el-GR" sz="2000" dirty="0" err="1">
                <a:latin typeface="Trebuchet MS" panose="020B0603020202020204" pitchFamily="34" charset="0"/>
              </a:rPr>
              <a:t>cm</a:t>
            </a:r>
            <a:r>
              <a:rPr lang="el-GR" sz="2000" dirty="0">
                <a:latin typeface="Trebuchet MS" panose="020B0603020202020204" pitchFamily="34" charset="0"/>
              </a:rPr>
              <a:t> H2O. </a:t>
            </a:r>
          </a:p>
        </p:txBody>
      </p:sp>
    </p:spTree>
    <p:extLst>
      <p:ext uri="{BB962C8B-B14F-4D97-AF65-F5344CB8AC3E}">
        <p14:creationId xmlns:p14="http://schemas.microsoft.com/office/powerpoint/2010/main" val="2619911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292D9F-624E-8B82-746A-897339ABD127}"/>
              </a:ext>
            </a:extLst>
          </p:cNvPr>
          <p:cNvSpPr>
            <a:spLocks noGrp="1"/>
          </p:cNvSpPr>
          <p:nvPr>
            <p:ph type="title"/>
          </p:nvPr>
        </p:nvSpPr>
        <p:spPr>
          <a:xfrm>
            <a:off x="634014" y="18256"/>
            <a:ext cx="10515600" cy="816246"/>
          </a:xfrm>
        </p:spPr>
        <p:txBody>
          <a:bodyPr>
            <a:normAutofit/>
          </a:bodyPr>
          <a:lstStyle/>
          <a:p>
            <a:pPr algn="ctr"/>
            <a:r>
              <a:rPr lang="el-GR" sz="3200" dirty="0">
                <a:latin typeface="Trebuchet MS" panose="020B0603020202020204" pitchFamily="34" charset="0"/>
              </a:rPr>
              <a:t>ΠΡΟΛΗΨΗ ΤΗΣ </a:t>
            </a:r>
            <a:r>
              <a:rPr lang="en-US" sz="3200" dirty="0">
                <a:latin typeface="Trebuchet MS" panose="020B0603020202020204" pitchFamily="34" charset="0"/>
              </a:rPr>
              <a:t>VAP</a:t>
            </a:r>
            <a:endParaRPr lang="el-GR" sz="3200" dirty="0">
              <a:latin typeface="Trebuchet MS" panose="020B0603020202020204" pitchFamily="34" charset="0"/>
            </a:endParaRPr>
          </a:p>
        </p:txBody>
      </p:sp>
      <p:sp>
        <p:nvSpPr>
          <p:cNvPr id="3" name="Θέση περιεχομένου 2">
            <a:extLst>
              <a:ext uri="{FF2B5EF4-FFF2-40B4-BE49-F238E27FC236}">
                <a16:creationId xmlns:a16="http://schemas.microsoft.com/office/drawing/2014/main" id="{F88DC95B-ACA4-3981-7B63-445313821936}"/>
              </a:ext>
            </a:extLst>
          </p:cNvPr>
          <p:cNvSpPr>
            <a:spLocks noGrp="1"/>
          </p:cNvSpPr>
          <p:nvPr>
            <p:ph idx="1"/>
          </p:nvPr>
        </p:nvSpPr>
        <p:spPr>
          <a:xfrm>
            <a:off x="248575" y="946735"/>
            <a:ext cx="11709645" cy="5471819"/>
          </a:xfrm>
        </p:spPr>
        <p:txBody>
          <a:bodyPr>
            <a:normAutofit/>
          </a:bodyPr>
          <a:lstStyle/>
          <a:p>
            <a:r>
              <a:rPr lang="el-GR" sz="2000" dirty="0">
                <a:latin typeface="Trebuchet MS" panose="020B0603020202020204" pitchFamily="34" charset="0"/>
              </a:rPr>
              <a:t>7. Μολυσμένες - συμπυκνωμένες εκκρίσεις πρέπει να απομακρύνονται προσεκτικά από τα κυκλώματα του αναπνευστήρα ώστε να μην εισέρχονται στον </a:t>
            </a:r>
            <a:r>
              <a:rPr lang="el-GR" sz="2000" dirty="0" err="1">
                <a:latin typeface="Trebuchet MS" panose="020B0603020202020204" pitchFamily="34" charset="0"/>
              </a:rPr>
              <a:t>ενδοτραχειακό</a:t>
            </a:r>
            <a:r>
              <a:rPr lang="el-GR" sz="2000" dirty="0">
                <a:latin typeface="Trebuchet MS" panose="020B0603020202020204" pitchFamily="34" charset="0"/>
              </a:rPr>
              <a:t> σωλήνα ή τους συνδεδεμένους με το κύκλωμα </a:t>
            </a:r>
            <a:r>
              <a:rPr lang="el-GR" sz="2000" dirty="0" err="1">
                <a:latin typeface="Trebuchet MS" panose="020B0603020202020204" pitchFamily="34" charset="0"/>
              </a:rPr>
              <a:t>νεφελοποιητές</a:t>
            </a:r>
            <a:r>
              <a:rPr lang="el-GR" sz="2000" dirty="0">
                <a:latin typeface="Trebuchet MS" panose="020B0603020202020204" pitchFamily="34" charset="0"/>
              </a:rPr>
              <a:t> χορήγησης εισπνεόμενων φαρμάκων. </a:t>
            </a:r>
            <a:endParaRPr lang="en-US" sz="2000" dirty="0">
              <a:latin typeface="Trebuchet MS" panose="020B0603020202020204" pitchFamily="34" charset="0"/>
            </a:endParaRPr>
          </a:p>
          <a:p>
            <a:r>
              <a:rPr lang="el-GR" sz="2000" dirty="0">
                <a:latin typeface="Trebuchet MS" panose="020B0603020202020204" pitchFamily="34" charset="0"/>
              </a:rPr>
              <a:t>8. Συνιστάται η βράχυνση κατά το δυνατόν της διάρκειας της διασωλήνωσης και του μηχανικού αερισμού (χρήση πρωτοκόλλων για τη χρήση των κατασταλτικών και την επιτάχυνση του απογαλακτισμού - </a:t>
            </a:r>
            <a:r>
              <a:rPr lang="el-GR" sz="2000" dirty="0" err="1">
                <a:latin typeface="Trebuchet MS" panose="020B0603020202020204" pitchFamily="34" charset="0"/>
              </a:rPr>
              <a:t>weaning</a:t>
            </a:r>
            <a:r>
              <a:rPr lang="el-GR" sz="2000" dirty="0">
                <a:latin typeface="Trebuchet MS" panose="020B0603020202020204" pitchFamily="34" charset="0"/>
              </a:rPr>
              <a:t>). </a:t>
            </a:r>
            <a:endParaRPr lang="en-US" sz="2000" dirty="0">
              <a:latin typeface="Trebuchet MS" panose="020B0603020202020204" pitchFamily="34" charset="0"/>
            </a:endParaRPr>
          </a:p>
          <a:p>
            <a:r>
              <a:rPr lang="el-GR" sz="2000" dirty="0">
                <a:latin typeface="Trebuchet MS" panose="020B0603020202020204" pitchFamily="34" charset="0"/>
              </a:rPr>
              <a:t>9. Συνιστάται η διακοπή ή μείωση της καταστολής σε ημερήσια βάση και η προσπάθεια αποφυγής της χρήσης </a:t>
            </a:r>
            <a:r>
              <a:rPr lang="el-GR" sz="2000" dirty="0" err="1">
                <a:latin typeface="Trebuchet MS" panose="020B0603020202020204" pitchFamily="34" charset="0"/>
              </a:rPr>
              <a:t>μυοχάλασης</a:t>
            </a:r>
            <a:r>
              <a:rPr lang="el-GR" sz="2000" dirty="0">
                <a:latin typeface="Trebuchet MS" panose="020B0603020202020204" pitchFamily="34" charset="0"/>
              </a:rPr>
              <a:t>. </a:t>
            </a:r>
            <a:endParaRPr lang="en-US" sz="2000" dirty="0">
              <a:latin typeface="Trebuchet MS" panose="020B0603020202020204" pitchFamily="34" charset="0"/>
            </a:endParaRPr>
          </a:p>
          <a:p>
            <a:r>
              <a:rPr lang="el-GR" sz="2000" dirty="0">
                <a:latin typeface="Trebuchet MS" panose="020B0603020202020204" pitchFamily="34" charset="0"/>
              </a:rPr>
              <a:t>10. Η διατήρηση ικανοποιητικής αναλογίας νοσηλευτικού προσωπικού προς ασθενείς. </a:t>
            </a:r>
            <a:endParaRPr lang="en-US" sz="2000" dirty="0">
              <a:latin typeface="Trebuchet MS" panose="020B0603020202020204" pitchFamily="34" charset="0"/>
            </a:endParaRPr>
          </a:p>
          <a:p>
            <a:r>
              <a:rPr lang="el-GR" sz="2000" dirty="0">
                <a:latin typeface="Trebuchet MS" panose="020B0603020202020204" pitchFamily="34" charset="0"/>
              </a:rPr>
              <a:t>11. Η διατήρηση της θέσεως του ασθενούς στις 30-45°, ειδικά όταν χορηγείται εντερική διατροφή. </a:t>
            </a:r>
            <a:endParaRPr lang="en-US" sz="2000" dirty="0">
              <a:latin typeface="Trebuchet MS" panose="020B0603020202020204" pitchFamily="34" charset="0"/>
            </a:endParaRPr>
          </a:p>
          <a:p>
            <a:r>
              <a:rPr lang="el-GR" sz="2000" dirty="0">
                <a:latin typeface="Trebuchet MS" panose="020B0603020202020204" pitchFamily="34" charset="0"/>
              </a:rPr>
              <a:t>12. Προτιμάται η εντερική από την παρεντερική διατροφή. </a:t>
            </a:r>
            <a:endParaRPr lang="en-US" sz="2000" dirty="0">
              <a:latin typeface="Trebuchet MS" panose="020B0603020202020204" pitchFamily="34" charset="0"/>
            </a:endParaRPr>
          </a:p>
          <a:p>
            <a:r>
              <a:rPr lang="el-GR" sz="2000" dirty="0">
                <a:latin typeface="Trebuchet MS" panose="020B0603020202020204" pitchFamily="34" charset="0"/>
              </a:rPr>
              <a:t>13. Αν απαιτείται προφύλαξη του πεπτικού από αιμορραγία λόγω </a:t>
            </a:r>
            <a:r>
              <a:rPr lang="el-GR" sz="2000" dirty="0" err="1">
                <a:latin typeface="Trebuchet MS" panose="020B0603020202020204" pitchFamily="34" charset="0"/>
              </a:rPr>
              <a:t>stress</a:t>
            </a:r>
            <a:r>
              <a:rPr lang="el-GR" sz="2000" dirty="0">
                <a:latin typeface="Trebuchet MS" panose="020B0603020202020204" pitchFamily="34" charset="0"/>
              </a:rPr>
              <a:t> ελκών μπορούν να χρησιμοποιηθούν είτε Η2 ανταγωνιστές είτε </a:t>
            </a:r>
            <a:r>
              <a:rPr lang="el-GR" sz="2000" dirty="0" err="1">
                <a:latin typeface="Trebuchet MS" panose="020B0603020202020204" pitchFamily="34" charset="0"/>
              </a:rPr>
              <a:t>σουκραλφάτη</a:t>
            </a:r>
            <a:r>
              <a:rPr lang="el-GR" sz="2000" dirty="0">
                <a:latin typeface="Trebuchet MS" panose="020B0603020202020204" pitchFamily="34" charset="0"/>
              </a:rPr>
              <a:t> (η τάση μείωσης της συχνότητας της VAP που παρατηρείται με τη χρήση της </a:t>
            </a:r>
            <a:r>
              <a:rPr lang="el-GR" sz="2000" dirty="0" err="1">
                <a:latin typeface="Trebuchet MS" panose="020B0603020202020204" pitchFamily="34" charset="0"/>
              </a:rPr>
              <a:t>σουκραλφάτης</a:t>
            </a:r>
            <a:r>
              <a:rPr lang="el-GR" sz="2000" dirty="0">
                <a:latin typeface="Trebuchet MS" panose="020B0603020202020204" pitchFamily="34" charset="0"/>
              </a:rPr>
              <a:t> αντισταθμίζεται από την ελαφρά υψηλότερη συχνότητα αιμορραγίας πεπτικού).</a:t>
            </a:r>
          </a:p>
        </p:txBody>
      </p:sp>
    </p:spTree>
    <p:extLst>
      <p:ext uri="{BB962C8B-B14F-4D97-AF65-F5344CB8AC3E}">
        <p14:creationId xmlns:p14="http://schemas.microsoft.com/office/powerpoint/2010/main" val="1786188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3E748DF-9E23-9974-6F9B-22B5B319115E}"/>
              </a:ext>
            </a:extLst>
          </p:cNvPr>
          <p:cNvSpPr>
            <a:spLocks noGrp="1"/>
          </p:cNvSpPr>
          <p:nvPr>
            <p:ph type="title"/>
          </p:nvPr>
        </p:nvSpPr>
        <p:spPr>
          <a:xfrm>
            <a:off x="838200" y="0"/>
            <a:ext cx="10515600" cy="842238"/>
          </a:xfrm>
        </p:spPr>
        <p:txBody>
          <a:bodyPr>
            <a:normAutofit/>
          </a:bodyPr>
          <a:lstStyle/>
          <a:p>
            <a:pPr algn="ctr"/>
            <a:r>
              <a:rPr lang="el-GR" sz="3200" b="1" dirty="0"/>
              <a:t>ΠΡΟΛΗΨΗ ΤΗΣ </a:t>
            </a:r>
            <a:r>
              <a:rPr lang="en-US" sz="3200" b="1" dirty="0"/>
              <a:t>VAP</a:t>
            </a:r>
            <a:endParaRPr lang="el-GR" sz="3200" b="1" dirty="0"/>
          </a:p>
        </p:txBody>
      </p:sp>
      <p:sp>
        <p:nvSpPr>
          <p:cNvPr id="3" name="Θέση περιεχομένου 2">
            <a:extLst>
              <a:ext uri="{FF2B5EF4-FFF2-40B4-BE49-F238E27FC236}">
                <a16:creationId xmlns:a16="http://schemas.microsoft.com/office/drawing/2014/main" id="{E376AAB6-103C-B33B-DA90-1A33C443DD07}"/>
              </a:ext>
            </a:extLst>
          </p:cNvPr>
          <p:cNvSpPr>
            <a:spLocks noGrp="1"/>
          </p:cNvSpPr>
          <p:nvPr>
            <p:ph idx="1"/>
          </p:nvPr>
        </p:nvSpPr>
        <p:spPr>
          <a:xfrm>
            <a:off x="88776" y="842238"/>
            <a:ext cx="11691892" cy="5354376"/>
          </a:xfrm>
        </p:spPr>
        <p:txBody>
          <a:bodyPr>
            <a:normAutofit/>
          </a:bodyPr>
          <a:lstStyle/>
          <a:p>
            <a:r>
              <a:rPr lang="el-GR" sz="2000" dirty="0">
                <a:latin typeface="Trebuchet MS" panose="020B0603020202020204" pitchFamily="34" charset="0"/>
              </a:rPr>
              <a:t>14. Η χρήση </a:t>
            </a:r>
            <a:r>
              <a:rPr lang="el-GR" sz="2000" dirty="0" err="1">
                <a:latin typeface="Trebuchet MS" panose="020B0603020202020204" pitchFamily="34" charset="0"/>
              </a:rPr>
              <a:t>ανταλλακτών</a:t>
            </a:r>
            <a:r>
              <a:rPr lang="el-GR" sz="2000" dirty="0">
                <a:latin typeface="Trebuchet MS" panose="020B0603020202020204" pitchFamily="34" charset="0"/>
              </a:rPr>
              <a:t> θερμότητας - υγρασίας (ΗΜΕ) προτιμάται των παθητικών υγραντήρων (ΗΗ) στο κύκλωμα του αναπνευστήρα. 1</a:t>
            </a:r>
            <a:endParaRPr lang="en-US" sz="2000" dirty="0">
              <a:latin typeface="Trebuchet MS" panose="020B0603020202020204" pitchFamily="34" charset="0"/>
            </a:endParaRPr>
          </a:p>
          <a:p>
            <a:r>
              <a:rPr lang="el-GR" sz="2000" dirty="0">
                <a:latin typeface="Trebuchet MS" panose="020B0603020202020204" pitchFamily="34" charset="0"/>
              </a:rPr>
              <a:t>5. Υπάρχουν σαφείς ενδείξεις πως η προσπάθεια τροποποίησης του αποικισμού του </a:t>
            </a:r>
            <a:r>
              <a:rPr lang="el-GR" sz="2000" dirty="0" err="1">
                <a:latin typeface="Trebuchet MS" panose="020B0603020202020204" pitchFamily="34" charset="0"/>
              </a:rPr>
              <a:t>στοματοφάρυγγα</a:t>
            </a:r>
            <a:r>
              <a:rPr lang="el-GR" sz="2000" dirty="0">
                <a:latin typeface="Trebuchet MS" panose="020B0603020202020204" pitchFamily="34" charset="0"/>
              </a:rPr>
              <a:t> και η φροντίδα της υγιεινής στόματος με διάλυμα </a:t>
            </a:r>
            <a:r>
              <a:rPr lang="el-GR" sz="2000" b="1" dirty="0" err="1">
                <a:latin typeface="Trebuchet MS" panose="020B0603020202020204" pitchFamily="34" charset="0"/>
              </a:rPr>
              <a:t>χλωρεξιδίνης</a:t>
            </a:r>
            <a:r>
              <a:rPr lang="el-GR" sz="2000" b="1" dirty="0">
                <a:latin typeface="Trebuchet MS" panose="020B0603020202020204" pitchFamily="34" charset="0"/>
              </a:rPr>
              <a:t> ή αντισηπτικού </a:t>
            </a:r>
            <a:r>
              <a:rPr lang="el-GR" sz="2000" dirty="0">
                <a:latin typeface="Trebuchet MS" panose="020B0603020202020204" pitchFamily="34" charset="0"/>
              </a:rPr>
              <a:t>μπορεί να μειώσει τη συχνότητα της VAP και ως εκ τούτου συνιστάται. </a:t>
            </a:r>
            <a:endParaRPr lang="en-US" sz="2000" dirty="0">
              <a:latin typeface="Trebuchet MS" panose="020B0603020202020204" pitchFamily="34" charset="0"/>
            </a:endParaRPr>
          </a:p>
          <a:p>
            <a:r>
              <a:rPr lang="el-GR" sz="2000" dirty="0">
                <a:latin typeface="Trebuchet MS" panose="020B0603020202020204" pitchFamily="34" charset="0"/>
              </a:rPr>
              <a:t>16. Δεν συνιστάται η συστηματική εφαρμογή εκλεκτικής αποστείρωσης του εντερικού σωλήνα με αντιβιοτικά ή η χρήση </a:t>
            </a:r>
            <a:r>
              <a:rPr lang="el-GR" sz="2000" dirty="0" err="1">
                <a:latin typeface="Trebuchet MS" panose="020B0603020202020204" pitchFamily="34" charset="0"/>
              </a:rPr>
              <a:t>αντιμικροβιακής</a:t>
            </a:r>
            <a:r>
              <a:rPr lang="el-GR" sz="2000" dirty="0">
                <a:latin typeface="Trebuchet MS" panose="020B0603020202020204" pitchFamily="34" charset="0"/>
              </a:rPr>
              <a:t> προφύλαξης σε περίπτωση επείγουσας διασωλήνωσης. Η εκλεκτική αποστείρωση του εντερικού σωλήνα έχει σαφή βιβλιογραφικά δεδομένα επιτυχίας στην πρόληψη της VAP σε περιβάλλοντα χωρίς υψηλή αντοχή και μόνον για τα επεισόδια πρώιμης VAP. Θεωρείται ότι δεν μπορεί να εφαρμοσθεί στην ελληνική πραγματικότητα με τα δεδομένα της </a:t>
            </a:r>
            <a:r>
              <a:rPr lang="el-GR" sz="2000" dirty="0" err="1">
                <a:latin typeface="Trebuchet MS" panose="020B0603020202020204" pitchFamily="34" charset="0"/>
              </a:rPr>
              <a:t>πολυαντοχής</a:t>
            </a:r>
            <a:r>
              <a:rPr lang="el-GR" sz="2000" dirty="0">
                <a:latin typeface="Trebuchet MS" panose="020B0603020202020204" pitchFamily="34" charset="0"/>
              </a:rPr>
              <a:t> και της μακράς νοσηλείας στη ΜΕΘ. </a:t>
            </a:r>
            <a:endParaRPr lang="en-US" sz="2000" dirty="0">
              <a:latin typeface="Trebuchet MS" panose="020B0603020202020204" pitchFamily="34" charset="0"/>
            </a:endParaRPr>
          </a:p>
          <a:p>
            <a:r>
              <a:rPr lang="el-GR" sz="2000" dirty="0">
                <a:latin typeface="Trebuchet MS" panose="020B0603020202020204" pitchFamily="34" charset="0"/>
              </a:rPr>
              <a:t>17. Πρόσφατες μελέτες έχουν δείξει ότι η εφαρμογή δέσμης μέτρων πρόληψης μπορεί να είναι πιο αποτελεσματική στην πρόληψη της VAP. Οι δέσμες των μέτρων που έχουν δοκιμασθεί περιλαμβάνουν από 5-8 παραμέτρους από τις ανωτέρω αναφερόμενες</a:t>
            </a:r>
          </a:p>
        </p:txBody>
      </p:sp>
    </p:spTree>
    <p:extLst>
      <p:ext uri="{BB962C8B-B14F-4D97-AF65-F5344CB8AC3E}">
        <p14:creationId xmlns:p14="http://schemas.microsoft.com/office/powerpoint/2010/main" val="1608837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7 strategies to prevent healthcare-associated infections – Global Alliance  for Infections in Surgery">
            <a:extLst>
              <a:ext uri="{FF2B5EF4-FFF2-40B4-BE49-F238E27FC236}">
                <a16:creationId xmlns:a16="http://schemas.microsoft.com/office/drawing/2014/main" id="{050109DC-8CB0-A09E-1548-0C47AD7D05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1188" y="542925"/>
            <a:ext cx="8220075" cy="616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4239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A9E5F5F-E819-A3F5-B5BF-1DF5CD81FB5E}"/>
              </a:ext>
            </a:extLst>
          </p:cNvPr>
          <p:cNvSpPr>
            <a:spLocks noGrp="1"/>
          </p:cNvSpPr>
          <p:nvPr>
            <p:ph type="title"/>
          </p:nvPr>
        </p:nvSpPr>
        <p:spPr>
          <a:xfrm>
            <a:off x="981075" y="702542"/>
            <a:ext cx="10515600" cy="1002036"/>
          </a:xfrm>
        </p:spPr>
        <p:txBody>
          <a:bodyPr>
            <a:normAutofit/>
          </a:bodyPr>
          <a:lstStyle/>
          <a:p>
            <a:pPr algn="ctr"/>
            <a:r>
              <a:rPr lang="el-GR" sz="3200" b="1" dirty="0">
                <a:latin typeface="Trebuchet MS" panose="020B0603020202020204" pitchFamily="34" charset="0"/>
              </a:rPr>
              <a:t>ΛΟΙΜΩΞΕΙΣ ΟΥΡΟΠΟΙΗΤΙΚΟΥ</a:t>
            </a:r>
          </a:p>
        </p:txBody>
      </p:sp>
      <p:sp>
        <p:nvSpPr>
          <p:cNvPr id="3" name="Θέση περιεχομένου 2">
            <a:extLst>
              <a:ext uri="{FF2B5EF4-FFF2-40B4-BE49-F238E27FC236}">
                <a16:creationId xmlns:a16="http://schemas.microsoft.com/office/drawing/2014/main" id="{6706F0F9-694D-88FC-917F-9338BB330277}"/>
              </a:ext>
            </a:extLst>
          </p:cNvPr>
          <p:cNvSpPr>
            <a:spLocks noGrp="1"/>
          </p:cNvSpPr>
          <p:nvPr>
            <p:ph idx="1"/>
          </p:nvPr>
        </p:nvSpPr>
        <p:spPr/>
        <p:txBody>
          <a:bodyPr/>
          <a:lstStyle/>
          <a:p>
            <a:endParaRPr lang="en-US" dirty="0"/>
          </a:p>
          <a:p>
            <a:endParaRPr lang="el-GR" dirty="0"/>
          </a:p>
        </p:txBody>
      </p:sp>
      <p:pic>
        <p:nvPicPr>
          <p:cNvPr id="4098" name="Picture 2" descr="What Is a Urinary Tract Infection (UTI)? Symptoms, Causes, Diagnosis,  Treatment, and Prevention">
            <a:extLst>
              <a:ext uri="{FF2B5EF4-FFF2-40B4-BE49-F238E27FC236}">
                <a16:creationId xmlns:a16="http://schemas.microsoft.com/office/drawing/2014/main" id="{4FA678A7-A2E3-4201-2971-42E359182D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7475" y="2067719"/>
            <a:ext cx="6877050" cy="386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4815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57B463-5FA5-0443-BD17-4755D223DCF1}"/>
              </a:ext>
            </a:extLst>
          </p:cNvPr>
          <p:cNvSpPr>
            <a:spLocks noGrp="1"/>
          </p:cNvSpPr>
          <p:nvPr>
            <p:ph type="title"/>
          </p:nvPr>
        </p:nvSpPr>
        <p:spPr>
          <a:xfrm>
            <a:off x="838200" y="0"/>
            <a:ext cx="10515600" cy="939892"/>
          </a:xfrm>
        </p:spPr>
        <p:txBody>
          <a:bodyPr>
            <a:normAutofit/>
          </a:bodyPr>
          <a:lstStyle/>
          <a:p>
            <a:pPr algn="ctr"/>
            <a:r>
              <a:rPr lang="el-GR" sz="3200" b="1" dirty="0">
                <a:latin typeface="Trebuchet MS" panose="020B0603020202020204" pitchFamily="34" charset="0"/>
              </a:rPr>
              <a:t>ΝΟΣΟΚΟΜΕΙΑΚΕΣ ΟΥΡΟΛΟΙΜΩΞΕΙΣ</a:t>
            </a:r>
          </a:p>
        </p:txBody>
      </p:sp>
      <p:sp>
        <p:nvSpPr>
          <p:cNvPr id="3" name="Θέση περιεχομένου 2">
            <a:extLst>
              <a:ext uri="{FF2B5EF4-FFF2-40B4-BE49-F238E27FC236}">
                <a16:creationId xmlns:a16="http://schemas.microsoft.com/office/drawing/2014/main" id="{F24DC6EC-7378-8471-6AB3-9DFCF8B67FD4}"/>
              </a:ext>
            </a:extLst>
          </p:cNvPr>
          <p:cNvSpPr>
            <a:spLocks noGrp="1"/>
          </p:cNvSpPr>
          <p:nvPr>
            <p:ph idx="1"/>
          </p:nvPr>
        </p:nvSpPr>
        <p:spPr>
          <a:xfrm>
            <a:off x="409852" y="747304"/>
            <a:ext cx="11372295" cy="4351338"/>
          </a:xfrm>
        </p:spPr>
        <p:txBody>
          <a:bodyPr>
            <a:noAutofit/>
          </a:bodyPr>
          <a:lstStyle/>
          <a:p>
            <a:pPr>
              <a:lnSpc>
                <a:spcPct val="150000"/>
              </a:lnSpc>
            </a:pPr>
            <a:r>
              <a:rPr lang="el-GR" sz="2000" b="1" dirty="0">
                <a:latin typeface="Trebuchet MS" panose="020B0603020202020204" pitchFamily="34" charset="0"/>
              </a:rPr>
              <a:t>Νοσοκομειακή ουρολοίμωξη</a:t>
            </a:r>
            <a:r>
              <a:rPr lang="el-GR" sz="2000" dirty="0">
                <a:latin typeface="Trebuchet MS" panose="020B0603020202020204" pitchFamily="34" charset="0"/>
              </a:rPr>
              <a:t>: αφορά λοίμωξη ουροποιητικού που αποκτάται κατά τη νοσηλεία του ασθενούς (α) σε 48 ώρες από εισαγωγή ή ως και 5 </a:t>
            </a:r>
            <a:r>
              <a:rPr lang="el-GR" sz="2000" dirty="0" err="1">
                <a:latin typeface="Trebuchet MS" panose="020B0603020202020204" pitchFamily="34" charset="0"/>
              </a:rPr>
              <a:t>ημ</a:t>
            </a:r>
            <a:r>
              <a:rPr lang="el-GR" sz="2000" dirty="0">
                <a:latin typeface="Trebuchet MS" panose="020B0603020202020204" pitchFamily="34" charset="0"/>
              </a:rPr>
              <a:t> μετά εξιτήριο </a:t>
            </a:r>
            <a:endParaRPr lang="en-US" sz="2000" dirty="0">
              <a:latin typeface="Trebuchet MS" panose="020B0603020202020204" pitchFamily="34" charset="0"/>
            </a:endParaRPr>
          </a:p>
          <a:p>
            <a:pPr>
              <a:lnSpc>
                <a:spcPct val="150000"/>
              </a:lnSpc>
            </a:pPr>
            <a:endParaRPr lang="en-US" sz="2000" dirty="0">
              <a:latin typeface="Trebuchet MS" panose="020B0603020202020204" pitchFamily="34" charset="0"/>
            </a:endParaRPr>
          </a:p>
          <a:p>
            <a:pPr>
              <a:lnSpc>
                <a:spcPct val="150000"/>
              </a:lnSpc>
            </a:pPr>
            <a:r>
              <a:rPr lang="el-GR" sz="2000" b="1" dirty="0">
                <a:latin typeface="Trebuchet MS" panose="020B0603020202020204" pitchFamily="34" charset="0"/>
              </a:rPr>
              <a:t>Ουρολοίμωξη αποδιδόμενη σε </a:t>
            </a:r>
            <a:r>
              <a:rPr lang="el-GR" sz="2000" b="1" dirty="0" err="1">
                <a:latin typeface="Trebuchet MS" panose="020B0603020202020204" pitchFamily="34" charset="0"/>
              </a:rPr>
              <a:t>ουροκαθετήρα</a:t>
            </a:r>
            <a:r>
              <a:rPr lang="el-GR" sz="2000" dirty="0">
                <a:latin typeface="Trebuchet MS" panose="020B0603020202020204" pitchFamily="34" charset="0"/>
              </a:rPr>
              <a:t>: Ορίζεται η συνύπαρξη σημείων και συμπτωμάτων συμβατών με λοίμωξη του ουροποιητικού (τα οποία δεν οφείλονται σε εναλλακτική διάγνωση) και θετικής ποσοτικής καλλιέργειας ούρων, για τουλάχιστον ένα παθογόνο, σε ανάπτυξη ≥ 10(3) </a:t>
            </a:r>
            <a:r>
              <a:rPr lang="el-GR" sz="2000" dirty="0" err="1">
                <a:latin typeface="Trebuchet MS" panose="020B0603020202020204" pitchFamily="34" charset="0"/>
              </a:rPr>
              <a:t>cfu</a:t>
            </a:r>
            <a:r>
              <a:rPr lang="el-GR" sz="2000" dirty="0">
                <a:latin typeface="Trebuchet MS" panose="020B0603020202020204" pitchFamily="34" charset="0"/>
              </a:rPr>
              <a:t>/</a:t>
            </a:r>
            <a:r>
              <a:rPr lang="el-GR" sz="2000" dirty="0" err="1">
                <a:latin typeface="Trebuchet MS" panose="020B0603020202020204" pitchFamily="34" charset="0"/>
              </a:rPr>
              <a:t>mL</a:t>
            </a:r>
            <a:r>
              <a:rPr lang="el-GR" sz="2000" dirty="0">
                <a:latin typeface="Trebuchet MS" panose="020B0603020202020204" pitchFamily="34" charset="0"/>
              </a:rPr>
              <a:t>. </a:t>
            </a:r>
            <a:endParaRPr lang="en-US" sz="2000" dirty="0">
              <a:latin typeface="Trebuchet MS" panose="020B0603020202020204" pitchFamily="34" charset="0"/>
            </a:endParaRPr>
          </a:p>
          <a:p>
            <a:pPr>
              <a:lnSpc>
                <a:spcPct val="150000"/>
              </a:lnSpc>
            </a:pPr>
            <a:endParaRPr lang="en-US" sz="2000" dirty="0">
              <a:latin typeface="Trebuchet MS" panose="020B0603020202020204" pitchFamily="34" charset="0"/>
            </a:endParaRPr>
          </a:p>
          <a:p>
            <a:pPr>
              <a:lnSpc>
                <a:spcPct val="150000"/>
              </a:lnSpc>
            </a:pPr>
            <a:r>
              <a:rPr lang="el-GR" sz="2000" b="1" dirty="0" err="1">
                <a:latin typeface="Trebuchet MS" panose="020B0603020202020204" pitchFamily="34" charset="0"/>
              </a:rPr>
              <a:t>Ασυμπτωματική</a:t>
            </a:r>
            <a:r>
              <a:rPr lang="el-GR" sz="2000" b="1" dirty="0">
                <a:latin typeface="Trebuchet MS" panose="020B0603020202020204" pitchFamily="34" charset="0"/>
              </a:rPr>
              <a:t> </a:t>
            </a:r>
            <a:r>
              <a:rPr lang="el-GR" sz="2000" b="1" dirty="0" err="1">
                <a:latin typeface="Trebuchet MS" panose="020B0603020202020204" pitchFamily="34" charset="0"/>
              </a:rPr>
              <a:t>βακτηριουρία</a:t>
            </a:r>
            <a:r>
              <a:rPr lang="el-GR" sz="2000" b="1" dirty="0">
                <a:latin typeface="Trebuchet MS" panose="020B0603020202020204" pitchFamily="34" charset="0"/>
              </a:rPr>
              <a:t> </a:t>
            </a:r>
            <a:r>
              <a:rPr lang="el-GR" sz="2000" dirty="0">
                <a:latin typeface="Trebuchet MS" panose="020B0603020202020204" pitchFamily="34" charset="0"/>
              </a:rPr>
              <a:t>που σχετίζεται με την ύπαρξη καθετήρα (</a:t>
            </a:r>
            <a:r>
              <a:rPr lang="el-GR" sz="2000" dirty="0" err="1">
                <a:latin typeface="Trebuchet MS" panose="020B0603020202020204" pitchFamily="34" charset="0"/>
              </a:rPr>
              <a:t>Catheter</a:t>
            </a:r>
            <a:r>
              <a:rPr lang="el-GR" sz="2000" dirty="0">
                <a:latin typeface="Trebuchet MS" panose="020B0603020202020204" pitchFamily="34" charset="0"/>
              </a:rPr>
              <a:t> </a:t>
            </a:r>
            <a:r>
              <a:rPr lang="el-GR" sz="2000" dirty="0" err="1">
                <a:latin typeface="Trebuchet MS" panose="020B0603020202020204" pitchFamily="34" charset="0"/>
              </a:rPr>
              <a:t>Associated</a:t>
            </a:r>
            <a:r>
              <a:rPr lang="el-GR" sz="2000" dirty="0">
                <a:latin typeface="Trebuchet MS" panose="020B0603020202020204" pitchFamily="34" charset="0"/>
              </a:rPr>
              <a:t> </a:t>
            </a:r>
            <a:r>
              <a:rPr lang="el-GR" sz="2000" dirty="0" err="1">
                <a:latin typeface="Trebuchet MS" panose="020B0603020202020204" pitchFamily="34" charset="0"/>
              </a:rPr>
              <a:t>Asymptomatic</a:t>
            </a:r>
            <a:r>
              <a:rPr lang="el-GR" sz="2000" dirty="0">
                <a:latin typeface="Trebuchet MS" panose="020B0603020202020204" pitchFamily="34" charset="0"/>
              </a:rPr>
              <a:t> </a:t>
            </a:r>
            <a:r>
              <a:rPr lang="el-GR" sz="2000" dirty="0" err="1">
                <a:latin typeface="Trebuchet MS" panose="020B0603020202020204" pitchFamily="34" charset="0"/>
              </a:rPr>
              <a:t>Bacteriuria</a:t>
            </a:r>
            <a:r>
              <a:rPr lang="el-GR" sz="2000" dirty="0">
                <a:latin typeface="Trebuchet MS" panose="020B0603020202020204" pitchFamily="34" charset="0"/>
              </a:rPr>
              <a:t>, CA-ASB): Ορίζεται η ύπαρξη </a:t>
            </a:r>
            <a:r>
              <a:rPr lang="el-GR" sz="2000" b="1" dirty="0">
                <a:latin typeface="Trebuchet MS" panose="020B0603020202020204" pitchFamily="34" charset="0"/>
              </a:rPr>
              <a:t>θετικής ποσοτικής καλλιέργειας </a:t>
            </a:r>
            <a:r>
              <a:rPr lang="el-GR" sz="2000" dirty="0">
                <a:latin typeface="Trebuchet MS" panose="020B0603020202020204" pitchFamily="34" charset="0"/>
              </a:rPr>
              <a:t>ούρων, για τουλάχιστον ένα παθογόνο, σε ανάπτυξη ≥ 10</a:t>
            </a:r>
            <a:r>
              <a:rPr lang="el-GR" sz="2000" baseline="30000" dirty="0">
                <a:latin typeface="Trebuchet MS" panose="020B0603020202020204" pitchFamily="34" charset="0"/>
              </a:rPr>
              <a:t>5</a:t>
            </a:r>
            <a:r>
              <a:rPr lang="el-GR" sz="2000" dirty="0">
                <a:latin typeface="Trebuchet MS" panose="020B0603020202020204" pitchFamily="34" charset="0"/>
              </a:rPr>
              <a:t> </a:t>
            </a:r>
            <a:r>
              <a:rPr lang="el-GR" sz="2000" dirty="0" err="1">
                <a:latin typeface="Trebuchet MS" panose="020B0603020202020204" pitchFamily="34" charset="0"/>
              </a:rPr>
              <a:t>cfu</a:t>
            </a:r>
            <a:r>
              <a:rPr lang="el-GR" sz="2000" dirty="0">
                <a:latin typeface="Trebuchet MS" panose="020B0603020202020204" pitchFamily="34" charset="0"/>
              </a:rPr>
              <a:t>/</a:t>
            </a:r>
            <a:r>
              <a:rPr lang="el-GR" sz="2000" dirty="0" err="1">
                <a:latin typeface="Trebuchet MS" panose="020B0603020202020204" pitchFamily="34" charset="0"/>
              </a:rPr>
              <a:t>mL</a:t>
            </a:r>
            <a:r>
              <a:rPr lang="el-GR" sz="2000" dirty="0">
                <a:latin typeface="Trebuchet MS" panose="020B0603020202020204" pitchFamily="34" charset="0"/>
              </a:rPr>
              <a:t>.</a:t>
            </a:r>
          </a:p>
        </p:txBody>
      </p:sp>
    </p:spTree>
    <p:extLst>
      <p:ext uri="{BB962C8B-B14F-4D97-AF65-F5344CB8AC3E}">
        <p14:creationId xmlns:p14="http://schemas.microsoft.com/office/powerpoint/2010/main" val="13688532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4B26E43-76FB-BA13-29D5-31F77DA7002E}"/>
              </a:ext>
            </a:extLst>
          </p:cNvPr>
          <p:cNvSpPr>
            <a:spLocks noGrp="1"/>
          </p:cNvSpPr>
          <p:nvPr>
            <p:ph type="title"/>
          </p:nvPr>
        </p:nvSpPr>
        <p:spPr>
          <a:xfrm>
            <a:off x="143522" y="134305"/>
            <a:ext cx="11904956" cy="1325563"/>
          </a:xfrm>
        </p:spPr>
        <p:txBody>
          <a:bodyPr/>
          <a:lstStyle/>
          <a:p>
            <a:pPr algn="ctr"/>
            <a:r>
              <a:rPr lang="el-GR" dirty="0">
                <a:latin typeface="Trebuchet MS" panose="020B0603020202020204" pitchFamily="34" charset="0"/>
              </a:rPr>
              <a:t>ΟΥΡΟΛΟΙΜΩΞΕΙΣ στη ΜΕΘ</a:t>
            </a:r>
          </a:p>
        </p:txBody>
      </p:sp>
      <p:sp>
        <p:nvSpPr>
          <p:cNvPr id="3" name="Θέση περιεχομένου 2">
            <a:extLst>
              <a:ext uri="{FF2B5EF4-FFF2-40B4-BE49-F238E27FC236}">
                <a16:creationId xmlns:a16="http://schemas.microsoft.com/office/drawing/2014/main" id="{CC44B8C7-B496-7919-B61F-5301BBA442D5}"/>
              </a:ext>
            </a:extLst>
          </p:cNvPr>
          <p:cNvSpPr>
            <a:spLocks noGrp="1"/>
          </p:cNvSpPr>
          <p:nvPr>
            <p:ph idx="1"/>
          </p:nvPr>
        </p:nvSpPr>
        <p:spPr>
          <a:xfrm>
            <a:off x="1278385" y="2372357"/>
            <a:ext cx="10377996" cy="4351338"/>
          </a:xfrm>
        </p:spPr>
        <p:txBody>
          <a:bodyPr>
            <a:normAutofit/>
          </a:bodyPr>
          <a:lstStyle/>
          <a:p>
            <a:r>
              <a:rPr lang="el-GR" sz="2400" dirty="0">
                <a:latin typeface="Trebuchet MS" panose="020B0603020202020204" pitchFamily="34" charset="0"/>
              </a:rPr>
              <a:t>Συχνή </a:t>
            </a:r>
            <a:r>
              <a:rPr lang="el-GR" sz="2400" dirty="0" err="1">
                <a:latin typeface="Trebuchet MS" panose="020B0603020202020204" pitchFamily="34" charset="0"/>
              </a:rPr>
              <a:t>βακτηριουρία</a:t>
            </a:r>
            <a:r>
              <a:rPr lang="el-GR" sz="2400" dirty="0">
                <a:latin typeface="Trebuchet MS" panose="020B0603020202020204" pitchFamily="34" charset="0"/>
              </a:rPr>
              <a:t> στην ΜΕΘ </a:t>
            </a:r>
            <a:endParaRPr lang="en-US" sz="2400" dirty="0">
              <a:latin typeface="Trebuchet MS" panose="020B0603020202020204" pitchFamily="34" charset="0"/>
            </a:endParaRPr>
          </a:p>
          <a:p>
            <a:r>
              <a:rPr lang="el-GR" sz="2400" dirty="0">
                <a:latin typeface="Trebuchet MS" panose="020B0603020202020204" pitchFamily="34" charset="0"/>
              </a:rPr>
              <a:t>Αληθής </a:t>
            </a:r>
            <a:r>
              <a:rPr lang="en-US" sz="2400" dirty="0">
                <a:latin typeface="Trebuchet MS" panose="020B0603020202020204" pitchFamily="34" charset="0"/>
              </a:rPr>
              <a:t>UTI ? </a:t>
            </a:r>
          </a:p>
          <a:p>
            <a:r>
              <a:rPr lang="en-US" sz="2400" dirty="0">
                <a:latin typeface="Trebuchet MS" panose="020B0603020202020204" pitchFamily="34" charset="0"/>
              </a:rPr>
              <a:t>Gram (-) </a:t>
            </a:r>
            <a:r>
              <a:rPr lang="el-GR" sz="2400" dirty="0">
                <a:latin typeface="Trebuchet MS" panose="020B0603020202020204" pitchFamily="34" charset="0"/>
              </a:rPr>
              <a:t>βακτηρίδια</a:t>
            </a:r>
            <a:r>
              <a:rPr lang="en-US" sz="2400" dirty="0">
                <a:latin typeface="Trebuchet MS" panose="020B0603020202020204" pitchFamily="34" charset="0"/>
              </a:rPr>
              <a:t> </a:t>
            </a:r>
          </a:p>
          <a:p>
            <a:r>
              <a:rPr lang="en-US" sz="2400" i="1" dirty="0">
                <a:latin typeface="Trebuchet MS" panose="020B0603020202020204" pitchFamily="34" charset="0"/>
              </a:rPr>
              <a:t>Enterococcus faecalis  </a:t>
            </a:r>
          </a:p>
          <a:p>
            <a:r>
              <a:rPr lang="el-GR" sz="2400" dirty="0">
                <a:latin typeface="Trebuchet MS" panose="020B0603020202020204" pitchFamily="34" charset="0"/>
              </a:rPr>
              <a:t>Μύκητες</a:t>
            </a:r>
          </a:p>
        </p:txBody>
      </p:sp>
      <p:pic>
        <p:nvPicPr>
          <p:cNvPr id="5122" name="Picture 2" descr="Urinary Tract Infection | Antibiotic Use | CDC">
            <a:extLst>
              <a:ext uri="{FF2B5EF4-FFF2-40B4-BE49-F238E27FC236}">
                <a16:creationId xmlns:a16="http://schemas.microsoft.com/office/drawing/2014/main" id="{91B24444-EC80-20CC-D626-FF74B0BA82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3575" y="2257425"/>
            <a:ext cx="3133725" cy="293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081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47C415D-F5C8-156F-934A-5CB4BC4D897F}"/>
              </a:ext>
            </a:extLst>
          </p:cNvPr>
          <p:cNvSpPr>
            <a:spLocks noGrp="1"/>
          </p:cNvSpPr>
          <p:nvPr>
            <p:ph type="title"/>
          </p:nvPr>
        </p:nvSpPr>
        <p:spPr>
          <a:xfrm>
            <a:off x="7745726" y="2175029"/>
            <a:ext cx="4140381" cy="3694378"/>
          </a:xfrm>
          <a:solidFill>
            <a:schemeClr val="tx2">
              <a:lumMod val="20000"/>
              <a:lumOff val="80000"/>
            </a:schemeClr>
          </a:solidFill>
        </p:spPr>
        <p:txBody>
          <a:bodyPr vert="horz" lIns="91440" tIns="45720" rIns="91440" bIns="45720" rtlCol="0" anchor="b">
            <a:noAutofit/>
          </a:bodyPr>
          <a:lstStyle/>
          <a:p>
            <a:r>
              <a:rPr lang="en-US" sz="1800" b="1" i="0" kern="1200" dirty="0">
                <a:solidFill>
                  <a:schemeClr val="tx2"/>
                </a:solidFill>
                <a:effectLst/>
                <a:latin typeface="Trebuchet MS" panose="020B0603020202020204" pitchFamily="34" charset="0"/>
              </a:rPr>
              <a:t>ESKAPE pathogens </a:t>
            </a:r>
            <a:r>
              <a:rPr lang="el-GR" sz="1800" b="1" i="0" kern="1200" dirty="0">
                <a:solidFill>
                  <a:schemeClr val="tx2"/>
                </a:solidFill>
                <a:effectLst/>
                <a:latin typeface="Trebuchet MS" panose="020B0603020202020204" pitchFamily="34" charset="0"/>
              </a:rPr>
              <a:t>που προκαλούν λοιμώξεις σε ΜΕΘ</a:t>
            </a:r>
            <a:br>
              <a:rPr lang="el-GR" sz="1800" b="1" i="0" kern="1200" dirty="0">
                <a:solidFill>
                  <a:schemeClr val="tx2"/>
                </a:solidFill>
                <a:effectLst/>
                <a:latin typeface="Trebuchet MS" panose="020B0603020202020204" pitchFamily="34" charset="0"/>
              </a:rPr>
            </a:br>
            <a:br>
              <a:rPr lang="el-GR" sz="1800" b="1" i="0" kern="1200" dirty="0">
                <a:solidFill>
                  <a:schemeClr val="tx2"/>
                </a:solidFill>
                <a:effectLst/>
                <a:latin typeface="Trebuchet MS" panose="020B0603020202020204" pitchFamily="34" charset="0"/>
              </a:rPr>
            </a:br>
            <a:r>
              <a:rPr lang="en-US" sz="1800" b="1" i="1" kern="1200" dirty="0">
                <a:solidFill>
                  <a:schemeClr val="tx2"/>
                </a:solidFill>
                <a:effectLst/>
                <a:latin typeface="Trebuchet MS" panose="020B0603020202020204" pitchFamily="34" charset="0"/>
              </a:rPr>
              <a:t>Enterococcus spp., </a:t>
            </a:r>
            <a:br>
              <a:rPr lang="el-GR" sz="1800" b="1" i="1" kern="1200" dirty="0">
                <a:solidFill>
                  <a:schemeClr val="tx2"/>
                </a:solidFill>
                <a:effectLst/>
                <a:latin typeface="Trebuchet MS" panose="020B0603020202020204" pitchFamily="34" charset="0"/>
              </a:rPr>
            </a:br>
            <a:br>
              <a:rPr lang="el-GR" sz="1800" b="1" i="1" kern="1200" dirty="0">
                <a:solidFill>
                  <a:schemeClr val="tx2"/>
                </a:solidFill>
                <a:effectLst/>
                <a:latin typeface="Trebuchet MS" panose="020B0603020202020204" pitchFamily="34" charset="0"/>
              </a:rPr>
            </a:br>
            <a:r>
              <a:rPr lang="en-US" sz="1800" b="1" i="1" kern="1200" dirty="0">
                <a:solidFill>
                  <a:schemeClr val="tx2"/>
                </a:solidFill>
                <a:effectLst/>
                <a:latin typeface="Trebuchet MS" panose="020B0603020202020204" pitchFamily="34" charset="0"/>
              </a:rPr>
              <a:t>Staphylococcus aureus, </a:t>
            </a:r>
            <a:br>
              <a:rPr lang="el-GR" sz="1800" b="1" i="1" kern="1200" dirty="0">
                <a:solidFill>
                  <a:schemeClr val="tx2"/>
                </a:solidFill>
                <a:effectLst/>
                <a:latin typeface="Trebuchet MS" panose="020B0603020202020204" pitchFamily="34" charset="0"/>
              </a:rPr>
            </a:br>
            <a:br>
              <a:rPr lang="el-GR" sz="1800" b="1" i="1" kern="1200" dirty="0">
                <a:solidFill>
                  <a:schemeClr val="tx2"/>
                </a:solidFill>
                <a:effectLst/>
                <a:latin typeface="Trebuchet MS" panose="020B0603020202020204" pitchFamily="34" charset="0"/>
              </a:rPr>
            </a:br>
            <a:r>
              <a:rPr lang="en-US" sz="1800" b="1" i="1" kern="1200" dirty="0">
                <a:solidFill>
                  <a:schemeClr val="tx2"/>
                </a:solidFill>
                <a:effectLst/>
                <a:latin typeface="Trebuchet MS" panose="020B0603020202020204" pitchFamily="34" charset="0"/>
              </a:rPr>
              <a:t>Klebsiella pneumoniae, </a:t>
            </a:r>
            <a:br>
              <a:rPr lang="el-GR" sz="1800" b="1" i="1" kern="1200" dirty="0">
                <a:solidFill>
                  <a:schemeClr val="tx2"/>
                </a:solidFill>
                <a:effectLst/>
                <a:latin typeface="Trebuchet MS" panose="020B0603020202020204" pitchFamily="34" charset="0"/>
              </a:rPr>
            </a:br>
            <a:br>
              <a:rPr lang="el-GR" sz="1800" b="1" i="1" kern="1200" dirty="0">
                <a:solidFill>
                  <a:schemeClr val="tx2"/>
                </a:solidFill>
                <a:effectLst/>
                <a:latin typeface="Trebuchet MS" panose="020B0603020202020204" pitchFamily="34" charset="0"/>
              </a:rPr>
            </a:br>
            <a:r>
              <a:rPr lang="en-US" sz="1800" b="1" i="1" kern="1200" dirty="0">
                <a:solidFill>
                  <a:schemeClr val="tx2"/>
                </a:solidFill>
                <a:effectLst/>
                <a:latin typeface="Trebuchet MS" panose="020B0603020202020204" pitchFamily="34" charset="0"/>
              </a:rPr>
              <a:t>Acinetobacter baumannii,</a:t>
            </a:r>
            <a:br>
              <a:rPr lang="el-GR" sz="1800" b="1" i="1" kern="1200" dirty="0">
                <a:solidFill>
                  <a:schemeClr val="tx2"/>
                </a:solidFill>
                <a:effectLst/>
                <a:latin typeface="Trebuchet MS" panose="020B0603020202020204" pitchFamily="34" charset="0"/>
              </a:rPr>
            </a:br>
            <a:br>
              <a:rPr lang="el-GR" sz="1800" b="1" i="1" kern="1200" dirty="0">
                <a:solidFill>
                  <a:schemeClr val="tx2"/>
                </a:solidFill>
                <a:effectLst/>
                <a:latin typeface="Trebuchet MS" panose="020B0603020202020204" pitchFamily="34" charset="0"/>
              </a:rPr>
            </a:br>
            <a:r>
              <a:rPr lang="en-US" sz="1800" b="1" i="1" kern="1200" dirty="0">
                <a:solidFill>
                  <a:schemeClr val="tx2"/>
                </a:solidFill>
                <a:effectLst/>
                <a:latin typeface="Trebuchet MS" panose="020B0603020202020204" pitchFamily="34" charset="0"/>
              </a:rPr>
              <a:t> Pseudomonas</a:t>
            </a:r>
            <a:r>
              <a:rPr lang="el-GR" sz="1800" b="1" i="1" kern="1200" dirty="0">
                <a:solidFill>
                  <a:schemeClr val="tx2"/>
                </a:solidFill>
                <a:effectLst/>
                <a:latin typeface="Trebuchet MS" panose="020B0603020202020204" pitchFamily="34" charset="0"/>
              </a:rPr>
              <a:t> </a:t>
            </a:r>
            <a:r>
              <a:rPr lang="en-US" sz="1800" b="1" i="1" kern="1200" dirty="0">
                <a:solidFill>
                  <a:schemeClr val="tx2"/>
                </a:solidFill>
                <a:effectLst/>
                <a:latin typeface="Trebuchet MS" panose="020B0603020202020204" pitchFamily="34" charset="0"/>
              </a:rPr>
              <a:t>aeruginosa</a:t>
            </a:r>
            <a:r>
              <a:rPr lang="en-US" sz="1800" b="1" i="0" kern="1200" dirty="0">
                <a:solidFill>
                  <a:schemeClr val="tx2"/>
                </a:solidFill>
                <a:effectLst/>
                <a:latin typeface="Trebuchet MS" panose="020B0603020202020204" pitchFamily="34" charset="0"/>
              </a:rPr>
              <a:t> </a:t>
            </a:r>
            <a:br>
              <a:rPr lang="el-GR" sz="1800" b="1" i="0" kern="1200" dirty="0">
                <a:solidFill>
                  <a:schemeClr val="tx2"/>
                </a:solidFill>
                <a:effectLst/>
                <a:latin typeface="Trebuchet MS" panose="020B0603020202020204" pitchFamily="34" charset="0"/>
              </a:rPr>
            </a:br>
            <a:br>
              <a:rPr lang="el-GR" sz="1800" b="1" i="0" kern="1200" dirty="0">
                <a:solidFill>
                  <a:schemeClr val="tx2"/>
                </a:solidFill>
                <a:effectLst/>
                <a:latin typeface="Trebuchet MS" panose="020B0603020202020204" pitchFamily="34" charset="0"/>
              </a:rPr>
            </a:br>
            <a:r>
              <a:rPr lang="en-US" sz="1800" b="1" i="1" kern="1200" dirty="0">
                <a:solidFill>
                  <a:schemeClr val="tx2"/>
                </a:solidFill>
                <a:effectLst/>
                <a:latin typeface="Trebuchet MS" panose="020B0603020202020204" pitchFamily="34" charset="0"/>
              </a:rPr>
              <a:t>Escherichia coli</a:t>
            </a:r>
            <a:r>
              <a:rPr lang="en-US" sz="1800" b="1" i="0" kern="1200" dirty="0">
                <a:solidFill>
                  <a:schemeClr val="tx2"/>
                </a:solidFill>
                <a:effectLst/>
                <a:latin typeface="Trebuchet MS" panose="020B0603020202020204" pitchFamily="34" charset="0"/>
              </a:rPr>
              <a:t>. </a:t>
            </a:r>
            <a:endParaRPr lang="en-US" sz="1800" b="1" kern="1200" dirty="0">
              <a:solidFill>
                <a:schemeClr val="tx2"/>
              </a:solidFill>
              <a:latin typeface="Trebuchet MS" panose="020B0603020202020204" pitchFamily="34" charset="0"/>
            </a:endParaRPr>
          </a:p>
        </p:txBody>
      </p:sp>
      <p:pic>
        <p:nvPicPr>
          <p:cNvPr id="2050" name="Picture 2" descr="figure 5">
            <a:extLst>
              <a:ext uri="{FF2B5EF4-FFF2-40B4-BE49-F238E27FC236}">
                <a16:creationId xmlns:a16="http://schemas.microsoft.com/office/drawing/2014/main" id="{85CB8232-1CCD-7718-439A-049B420582B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86236" y="1435028"/>
            <a:ext cx="6137549" cy="443437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C33078C-B738-FDAD-BEC4-A8B4A38F6BDD}"/>
              </a:ext>
            </a:extLst>
          </p:cNvPr>
          <p:cNvSpPr txBox="1"/>
          <p:nvPr/>
        </p:nvSpPr>
        <p:spPr>
          <a:xfrm>
            <a:off x="161925" y="374803"/>
            <a:ext cx="11877675" cy="954107"/>
          </a:xfrm>
          <a:prstGeom prst="rect">
            <a:avLst/>
          </a:prstGeom>
          <a:noFill/>
        </p:spPr>
        <p:txBody>
          <a:bodyPr wrap="square">
            <a:spAutoFit/>
          </a:bodyPr>
          <a:lstStyle/>
          <a:p>
            <a:pPr algn="ctr"/>
            <a:r>
              <a:rPr lang="el-GR" sz="2800" dirty="0">
                <a:solidFill>
                  <a:schemeClr val="tx2"/>
                </a:solidFill>
                <a:latin typeface="Trebuchet MS" panose="020B0603020202020204" pitchFamily="34" charset="0"/>
              </a:rPr>
              <a:t>Η πλειονότητα των σοβαρών λοιμώξεων σε ΜΕΘ οφείλεται σε </a:t>
            </a:r>
            <a:r>
              <a:rPr lang="en-US" sz="2800" dirty="0">
                <a:solidFill>
                  <a:schemeClr val="tx2"/>
                </a:solidFill>
                <a:latin typeface="Trebuchet MS" panose="020B0603020202020204" pitchFamily="34" charset="0"/>
              </a:rPr>
              <a:t>gram (-) </a:t>
            </a:r>
            <a:r>
              <a:rPr lang="el-GR" sz="2800" dirty="0">
                <a:solidFill>
                  <a:schemeClr val="tx2"/>
                </a:solidFill>
                <a:latin typeface="Trebuchet MS" panose="020B0603020202020204" pitchFamily="34" charset="0"/>
              </a:rPr>
              <a:t>βακτήρια </a:t>
            </a:r>
            <a:endParaRPr lang="el-GR" sz="2800" dirty="0">
              <a:latin typeface="Trebuchet MS" panose="020B0603020202020204" pitchFamily="34" charset="0"/>
            </a:endParaRPr>
          </a:p>
        </p:txBody>
      </p:sp>
    </p:spTree>
    <p:extLst>
      <p:ext uri="{BB962C8B-B14F-4D97-AF65-F5344CB8AC3E}">
        <p14:creationId xmlns:p14="http://schemas.microsoft.com/office/powerpoint/2010/main" val="14852937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292818-545B-5B58-D800-C2E31A15DC55}"/>
              </a:ext>
            </a:extLst>
          </p:cNvPr>
          <p:cNvSpPr>
            <a:spLocks noGrp="1"/>
          </p:cNvSpPr>
          <p:nvPr>
            <p:ph type="title"/>
          </p:nvPr>
        </p:nvSpPr>
        <p:spPr>
          <a:xfrm>
            <a:off x="838200" y="0"/>
            <a:ext cx="10515600" cy="1325563"/>
          </a:xfrm>
        </p:spPr>
        <p:txBody>
          <a:bodyPr>
            <a:normAutofit/>
          </a:bodyPr>
          <a:lstStyle/>
          <a:p>
            <a:pPr algn="ctr"/>
            <a:r>
              <a:rPr lang="el-GR" sz="3200" dirty="0">
                <a:latin typeface="Trebuchet MS" panose="020B0603020202020204" pitchFamily="34" charset="0"/>
              </a:rPr>
              <a:t>Τα συχνότερα βακτήρια σε </a:t>
            </a:r>
            <a:r>
              <a:rPr lang="el-GR" sz="3200" dirty="0" err="1">
                <a:latin typeface="Trebuchet MS" panose="020B0603020202020204" pitchFamily="34" charset="0"/>
              </a:rPr>
              <a:t>Ενδονοσοκομειακές</a:t>
            </a:r>
            <a:r>
              <a:rPr lang="el-GR" sz="3200" dirty="0">
                <a:latin typeface="Trebuchet MS" panose="020B0603020202020204" pitchFamily="34" charset="0"/>
              </a:rPr>
              <a:t> ουρολοιμώξεις</a:t>
            </a:r>
          </a:p>
        </p:txBody>
      </p:sp>
      <p:pic>
        <p:nvPicPr>
          <p:cNvPr id="7172" name="Picture 4" descr="Epidemiology of urinary tract infection and antimicrobial resistance in a  pediatric hospital in Nepal | BMC Infectious Diseases | Full Text">
            <a:extLst>
              <a:ext uri="{FF2B5EF4-FFF2-40B4-BE49-F238E27FC236}">
                <a16:creationId xmlns:a16="http://schemas.microsoft.com/office/drawing/2014/main" id="{05719171-A551-DEBF-3F10-88D3A48EEE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138" y="2847975"/>
            <a:ext cx="6524625" cy="31051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The epidemiology of urinary tract infection | Nature Reviews Urology">
            <a:extLst>
              <a:ext uri="{FF2B5EF4-FFF2-40B4-BE49-F238E27FC236}">
                <a16:creationId xmlns:a16="http://schemas.microsoft.com/office/drawing/2014/main" id="{1A1EFB2F-FF44-285C-8C78-B57918519F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019300"/>
            <a:ext cx="4591050" cy="462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99425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27D3CE-27DD-2F06-2963-719FEA6C8174}"/>
              </a:ext>
            </a:extLst>
          </p:cNvPr>
          <p:cNvSpPr>
            <a:spLocks noGrp="1"/>
          </p:cNvSpPr>
          <p:nvPr>
            <p:ph type="title"/>
          </p:nvPr>
        </p:nvSpPr>
        <p:spPr>
          <a:xfrm>
            <a:off x="183472" y="143185"/>
            <a:ext cx="11825056" cy="460498"/>
          </a:xfrm>
        </p:spPr>
        <p:txBody>
          <a:bodyPr>
            <a:normAutofit fontScale="90000"/>
          </a:bodyPr>
          <a:lstStyle/>
          <a:p>
            <a:pPr algn="ctr"/>
            <a:r>
              <a:rPr lang="en-US" sz="2800" dirty="0">
                <a:latin typeface="Trebuchet MS" panose="020B0603020202020204" pitchFamily="34" charset="0"/>
              </a:rPr>
              <a:t>MDRO in ICU-acquired urinary tract infection (ECDC 2014)</a:t>
            </a:r>
            <a:br>
              <a:rPr lang="en-US" sz="2800" dirty="0"/>
            </a:br>
            <a:endParaRPr lang="el-GR" sz="2800" dirty="0"/>
          </a:p>
        </p:txBody>
      </p:sp>
      <p:graphicFrame>
        <p:nvGraphicFramePr>
          <p:cNvPr id="5" name="Θέση περιεχομένου 2">
            <a:extLst>
              <a:ext uri="{FF2B5EF4-FFF2-40B4-BE49-F238E27FC236}">
                <a16:creationId xmlns:a16="http://schemas.microsoft.com/office/drawing/2014/main" id="{0DFDB9C5-C74D-552B-A6C5-0FAD1444146C}"/>
              </a:ext>
            </a:extLst>
          </p:cNvPr>
          <p:cNvGraphicFramePr>
            <a:graphicFrameLocks noGrp="1"/>
          </p:cNvGraphicFramePr>
          <p:nvPr>
            <p:ph idx="1"/>
            <p:extLst>
              <p:ext uri="{D42A27DB-BD31-4B8C-83A1-F6EECF244321}">
                <p14:modId xmlns:p14="http://schemas.microsoft.com/office/powerpoint/2010/main" val="4157162147"/>
              </p:ext>
            </p:extLst>
          </p:nvPr>
        </p:nvGraphicFramePr>
        <p:xfrm>
          <a:off x="310718" y="603684"/>
          <a:ext cx="11319030" cy="5992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17493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3BC067-2028-6559-1264-392475101BA0}"/>
              </a:ext>
            </a:extLst>
          </p:cNvPr>
          <p:cNvSpPr>
            <a:spLocks noGrp="1"/>
          </p:cNvSpPr>
          <p:nvPr>
            <p:ph type="title"/>
          </p:nvPr>
        </p:nvSpPr>
        <p:spPr>
          <a:xfrm>
            <a:off x="839788" y="-1"/>
            <a:ext cx="10515600" cy="887767"/>
          </a:xfrm>
        </p:spPr>
        <p:txBody>
          <a:bodyPr>
            <a:normAutofit fontScale="90000"/>
          </a:bodyPr>
          <a:lstStyle/>
          <a:p>
            <a:pPr algn="ctr"/>
            <a:br>
              <a:rPr lang="en-US" b="1" dirty="0"/>
            </a:br>
            <a:r>
              <a:rPr lang="el-GR" sz="3600" b="1" dirty="0">
                <a:latin typeface="Trebuchet MS" panose="020B0603020202020204" pitchFamily="34" charset="0"/>
              </a:rPr>
              <a:t>ΔΙΑΓΝΩΣΗ</a:t>
            </a:r>
            <a:endParaRPr lang="el-GR" sz="3600" dirty="0"/>
          </a:p>
        </p:txBody>
      </p:sp>
      <p:sp>
        <p:nvSpPr>
          <p:cNvPr id="3" name="Θέση κειμένου 2">
            <a:extLst>
              <a:ext uri="{FF2B5EF4-FFF2-40B4-BE49-F238E27FC236}">
                <a16:creationId xmlns:a16="http://schemas.microsoft.com/office/drawing/2014/main" id="{ED87E808-E258-0DAB-63AA-12AF6DA547BB}"/>
              </a:ext>
            </a:extLst>
          </p:cNvPr>
          <p:cNvSpPr>
            <a:spLocks noGrp="1"/>
          </p:cNvSpPr>
          <p:nvPr>
            <p:ph type="body" idx="1"/>
          </p:nvPr>
        </p:nvSpPr>
        <p:spPr>
          <a:xfrm>
            <a:off x="468366" y="1066576"/>
            <a:ext cx="5157787" cy="823912"/>
          </a:xfrm>
          <a:solidFill>
            <a:schemeClr val="tx2">
              <a:lumMod val="75000"/>
            </a:schemeClr>
          </a:solidFill>
          <a:ln>
            <a:solidFill>
              <a:schemeClr val="tx2">
                <a:lumMod val="50000"/>
              </a:schemeClr>
            </a:solidFill>
          </a:ln>
        </p:spPr>
        <p:txBody>
          <a:bodyPr/>
          <a:lstStyle/>
          <a:p>
            <a:pPr algn="ctr"/>
            <a:r>
              <a:rPr lang="el-GR" b="1" dirty="0">
                <a:solidFill>
                  <a:schemeClr val="bg1"/>
                </a:solidFill>
                <a:latin typeface="Trebuchet MS" panose="020B0603020202020204" pitchFamily="34" charset="0"/>
              </a:rPr>
              <a:t>Επί κλινικών ενδείξεων</a:t>
            </a:r>
            <a:endParaRPr lang="el-GR" dirty="0">
              <a:solidFill>
                <a:schemeClr val="bg1"/>
              </a:solidFill>
              <a:latin typeface="Trebuchet MS" panose="020B0603020202020204" pitchFamily="34" charset="0"/>
            </a:endParaRPr>
          </a:p>
        </p:txBody>
      </p:sp>
      <p:sp>
        <p:nvSpPr>
          <p:cNvPr id="4" name="Θέση περιεχομένου 3">
            <a:extLst>
              <a:ext uri="{FF2B5EF4-FFF2-40B4-BE49-F238E27FC236}">
                <a16:creationId xmlns:a16="http://schemas.microsoft.com/office/drawing/2014/main" id="{9504F85A-1080-1886-7C05-327DBC4D28CA}"/>
              </a:ext>
            </a:extLst>
          </p:cNvPr>
          <p:cNvSpPr>
            <a:spLocks noGrp="1"/>
          </p:cNvSpPr>
          <p:nvPr>
            <p:ph sz="half" idx="2"/>
          </p:nvPr>
        </p:nvSpPr>
        <p:spPr>
          <a:xfrm>
            <a:off x="468366" y="2069298"/>
            <a:ext cx="5157787" cy="3684588"/>
          </a:xfrm>
          <a:solidFill>
            <a:schemeClr val="tx2">
              <a:lumMod val="20000"/>
              <a:lumOff val="80000"/>
            </a:schemeClr>
          </a:solidFill>
        </p:spPr>
        <p:txBody>
          <a:bodyPr>
            <a:normAutofit/>
          </a:bodyPr>
          <a:lstStyle/>
          <a:p>
            <a:pPr lvl="1"/>
            <a:r>
              <a:rPr lang="en-US" sz="2200" dirty="0">
                <a:latin typeface="Trebuchet MS" panose="020B0603020202020204" pitchFamily="34" charset="0"/>
              </a:rPr>
              <a:t>O</a:t>
            </a:r>
            <a:r>
              <a:rPr lang="el-GR" sz="2200" dirty="0" err="1">
                <a:latin typeface="Trebuchet MS" panose="020B0603020202020204" pitchFamily="34" charset="0"/>
              </a:rPr>
              <a:t>ύρα</a:t>
            </a:r>
            <a:r>
              <a:rPr lang="el-GR" sz="2200" dirty="0">
                <a:latin typeface="Trebuchet MS" panose="020B0603020202020204" pitchFamily="34" charset="0"/>
              </a:rPr>
              <a:t> για </a:t>
            </a:r>
            <a:r>
              <a:rPr lang="el-GR" sz="2200" dirty="0" err="1">
                <a:latin typeface="Trebuchet MS" panose="020B0603020202020204" pitchFamily="34" charset="0"/>
              </a:rPr>
              <a:t>μικροσκόπηση</a:t>
            </a:r>
            <a:r>
              <a:rPr lang="el-GR" sz="2200" dirty="0">
                <a:latin typeface="Trebuchet MS" panose="020B0603020202020204" pitchFamily="34" charset="0"/>
              </a:rPr>
              <a:t> / </a:t>
            </a:r>
            <a:r>
              <a:rPr lang="el-GR" sz="2200" dirty="0" err="1">
                <a:latin typeface="Trebuchet MS" panose="020B0603020202020204" pitchFamily="34" charset="0"/>
              </a:rPr>
              <a:t>gram</a:t>
            </a:r>
            <a:r>
              <a:rPr lang="el-GR" sz="2200" dirty="0">
                <a:latin typeface="Trebuchet MS" panose="020B0603020202020204" pitchFamily="34" charset="0"/>
              </a:rPr>
              <a:t> /</a:t>
            </a:r>
            <a:endParaRPr lang="en-US" sz="2200" dirty="0">
              <a:latin typeface="Trebuchet MS" panose="020B0603020202020204" pitchFamily="34" charset="0"/>
            </a:endParaRPr>
          </a:p>
          <a:p>
            <a:pPr lvl="1"/>
            <a:r>
              <a:rPr lang="el-GR" sz="2200" dirty="0">
                <a:latin typeface="Trebuchet MS" panose="020B0603020202020204" pitchFamily="34" charset="0"/>
              </a:rPr>
              <a:t> </a:t>
            </a:r>
            <a:r>
              <a:rPr lang="en-US" sz="2200" dirty="0">
                <a:latin typeface="Trebuchet MS" panose="020B0603020202020204" pitchFamily="34" charset="0"/>
              </a:rPr>
              <a:t>O</a:t>
            </a:r>
            <a:r>
              <a:rPr lang="el-GR" sz="2200" dirty="0" err="1">
                <a:latin typeface="Trebuchet MS" panose="020B0603020202020204" pitchFamily="34" charset="0"/>
              </a:rPr>
              <a:t>ύρα</a:t>
            </a:r>
            <a:r>
              <a:rPr lang="el-GR" sz="2200" dirty="0">
                <a:latin typeface="Trebuchet MS" panose="020B0603020202020204" pitchFamily="34" charset="0"/>
              </a:rPr>
              <a:t> για καλλιέργεια </a:t>
            </a:r>
            <a:endParaRPr lang="en-US" sz="2200" dirty="0">
              <a:latin typeface="Trebuchet MS" panose="020B0603020202020204" pitchFamily="34" charset="0"/>
            </a:endParaRPr>
          </a:p>
          <a:p>
            <a:pPr lvl="1"/>
            <a:endParaRPr lang="en-US" sz="2200" dirty="0">
              <a:latin typeface="Trebuchet MS" panose="020B0603020202020204" pitchFamily="34" charset="0"/>
            </a:endParaRPr>
          </a:p>
          <a:p>
            <a:pPr lvl="1"/>
            <a:r>
              <a:rPr lang="el-GR" sz="2200" dirty="0">
                <a:latin typeface="Trebuchet MS" panose="020B0603020202020204" pitchFamily="34" charset="0"/>
              </a:rPr>
              <a:t>Σωστή λήψη δείγματος</a:t>
            </a:r>
            <a:endParaRPr lang="en-US" sz="2200" dirty="0">
              <a:latin typeface="Trebuchet MS" panose="020B0603020202020204" pitchFamily="34" charset="0"/>
            </a:endParaRPr>
          </a:p>
          <a:p>
            <a:pPr lvl="1"/>
            <a:r>
              <a:rPr lang="el-GR" sz="2200" dirty="0">
                <a:latin typeface="Trebuchet MS" panose="020B0603020202020204" pitchFamily="34" charset="0"/>
              </a:rPr>
              <a:t>Άμεση μεταφορά / ψυγείο </a:t>
            </a:r>
            <a:endParaRPr lang="en-US" sz="2200" dirty="0">
              <a:latin typeface="Trebuchet MS" panose="020B0603020202020204" pitchFamily="34" charset="0"/>
            </a:endParaRPr>
          </a:p>
          <a:p>
            <a:pPr lvl="1"/>
            <a:endParaRPr lang="en-US" sz="2200" dirty="0">
              <a:latin typeface="Trebuchet MS" panose="020B0603020202020204" pitchFamily="34" charset="0"/>
            </a:endParaRPr>
          </a:p>
          <a:p>
            <a:pPr lvl="1"/>
            <a:r>
              <a:rPr lang="el-GR" sz="2200" dirty="0">
                <a:latin typeface="Trebuchet MS" panose="020B0603020202020204" pitchFamily="34" charset="0"/>
              </a:rPr>
              <a:t>Αξιολόγηση</a:t>
            </a:r>
          </a:p>
          <a:p>
            <a:pPr lvl="1"/>
            <a:r>
              <a:rPr lang="el-GR" sz="2200" dirty="0">
                <a:latin typeface="Trebuchet MS" panose="020B0603020202020204" pitchFamily="34" charset="0"/>
              </a:rPr>
              <a:t>Πυουρία </a:t>
            </a:r>
            <a:endParaRPr lang="en-US" sz="2200" dirty="0">
              <a:latin typeface="Trebuchet MS" panose="020B0603020202020204" pitchFamily="34" charset="0"/>
            </a:endParaRPr>
          </a:p>
          <a:p>
            <a:pPr lvl="1"/>
            <a:r>
              <a:rPr lang="el-GR" sz="2200" dirty="0">
                <a:latin typeface="Trebuchet MS" panose="020B0603020202020204" pitchFamily="34" charset="0"/>
              </a:rPr>
              <a:t> &gt; 10.000 </a:t>
            </a:r>
            <a:r>
              <a:rPr lang="el-GR" sz="2200" dirty="0" err="1">
                <a:latin typeface="Trebuchet MS" panose="020B0603020202020204" pitchFamily="34" charset="0"/>
              </a:rPr>
              <a:t>cfu</a:t>
            </a:r>
            <a:r>
              <a:rPr lang="el-GR" sz="2200" dirty="0">
                <a:latin typeface="Trebuchet MS" panose="020B0603020202020204" pitchFamily="34" charset="0"/>
              </a:rPr>
              <a:t>/</a:t>
            </a:r>
            <a:r>
              <a:rPr lang="el-GR" sz="2200" dirty="0" err="1">
                <a:latin typeface="Trebuchet MS" panose="020B0603020202020204" pitchFamily="34" charset="0"/>
              </a:rPr>
              <a:t>ml</a:t>
            </a:r>
            <a:r>
              <a:rPr lang="el-GR" sz="2200" dirty="0">
                <a:latin typeface="Trebuchet MS" panose="020B0603020202020204" pitchFamily="34" charset="0"/>
              </a:rPr>
              <a:t> </a:t>
            </a:r>
            <a:endParaRPr lang="en-US" sz="2200" dirty="0">
              <a:latin typeface="Trebuchet MS" panose="020B0603020202020204" pitchFamily="34" charset="0"/>
            </a:endParaRPr>
          </a:p>
          <a:p>
            <a:pPr lvl="1"/>
            <a:r>
              <a:rPr lang="el-GR" sz="2200" dirty="0">
                <a:latin typeface="Trebuchet MS" panose="020B0603020202020204" pitchFamily="34" charset="0"/>
              </a:rPr>
              <a:t> Εν γένει δύσκολη η αξιολόγηση</a:t>
            </a:r>
          </a:p>
          <a:p>
            <a:endParaRPr lang="el-GR" dirty="0"/>
          </a:p>
        </p:txBody>
      </p:sp>
      <p:sp>
        <p:nvSpPr>
          <p:cNvPr id="5" name="Θέση κειμένου 4">
            <a:extLst>
              <a:ext uri="{FF2B5EF4-FFF2-40B4-BE49-F238E27FC236}">
                <a16:creationId xmlns:a16="http://schemas.microsoft.com/office/drawing/2014/main" id="{5CFBA999-2E5F-6C1B-5286-A9B1E3AEAF81}"/>
              </a:ext>
            </a:extLst>
          </p:cNvPr>
          <p:cNvSpPr>
            <a:spLocks noGrp="1"/>
          </p:cNvSpPr>
          <p:nvPr>
            <p:ph type="body" sz="quarter" idx="3"/>
          </p:nvPr>
        </p:nvSpPr>
        <p:spPr>
          <a:xfrm>
            <a:off x="6012402" y="1066576"/>
            <a:ext cx="5183188" cy="823912"/>
          </a:xfrm>
          <a:solidFill>
            <a:schemeClr val="tx2">
              <a:lumMod val="75000"/>
            </a:schemeClr>
          </a:solidFill>
        </p:spPr>
        <p:txBody>
          <a:bodyPr>
            <a:normAutofit/>
          </a:bodyPr>
          <a:lstStyle/>
          <a:p>
            <a:r>
              <a:rPr lang="el-GR" sz="2000" dirty="0">
                <a:solidFill>
                  <a:schemeClr val="bg1"/>
                </a:solidFill>
                <a:latin typeface="Trebuchet MS" panose="020B0603020202020204" pitchFamily="34" charset="0"/>
              </a:rPr>
              <a:t>Λοίμωξη ουροποιητικού με παρουσία καθετήρων </a:t>
            </a:r>
            <a:r>
              <a:rPr lang="el-GR" sz="2000" dirty="0" err="1">
                <a:solidFill>
                  <a:schemeClr val="bg1"/>
                </a:solidFill>
                <a:latin typeface="Trebuchet MS" panose="020B0603020202020204" pitchFamily="34" charset="0"/>
              </a:rPr>
              <a:t>κύστεως</a:t>
            </a:r>
            <a:r>
              <a:rPr lang="el-GR" sz="2000" dirty="0">
                <a:solidFill>
                  <a:schemeClr val="bg1"/>
                </a:solidFill>
                <a:latin typeface="Trebuchet MS" panose="020B0603020202020204" pitchFamily="34" charset="0"/>
              </a:rPr>
              <a:t> </a:t>
            </a:r>
          </a:p>
        </p:txBody>
      </p:sp>
      <p:sp>
        <p:nvSpPr>
          <p:cNvPr id="6" name="Θέση περιεχομένου 5">
            <a:extLst>
              <a:ext uri="{FF2B5EF4-FFF2-40B4-BE49-F238E27FC236}">
                <a16:creationId xmlns:a16="http://schemas.microsoft.com/office/drawing/2014/main" id="{D7EB50D9-8A24-7F17-5592-2A26A308E324}"/>
              </a:ext>
            </a:extLst>
          </p:cNvPr>
          <p:cNvSpPr>
            <a:spLocks noGrp="1"/>
          </p:cNvSpPr>
          <p:nvPr>
            <p:ph sz="quarter" idx="4"/>
          </p:nvPr>
        </p:nvSpPr>
        <p:spPr>
          <a:xfrm>
            <a:off x="6012402" y="2106836"/>
            <a:ext cx="5183188" cy="1657296"/>
          </a:xfrm>
          <a:solidFill>
            <a:schemeClr val="tx2">
              <a:lumMod val="20000"/>
              <a:lumOff val="80000"/>
            </a:schemeClr>
          </a:solidFill>
        </p:spPr>
        <p:txBody>
          <a:bodyPr>
            <a:normAutofit/>
          </a:bodyPr>
          <a:lstStyle/>
          <a:p>
            <a:r>
              <a:rPr lang="el-GR" sz="2000" dirty="0" err="1">
                <a:latin typeface="Trebuchet MS" panose="020B0603020202020204" pitchFamily="34" charset="0"/>
              </a:rPr>
              <a:t>Συμπτωματική</a:t>
            </a:r>
            <a:r>
              <a:rPr lang="el-GR" sz="2000" dirty="0">
                <a:latin typeface="Trebuchet MS" panose="020B0603020202020204" pitchFamily="34" charset="0"/>
              </a:rPr>
              <a:t> </a:t>
            </a:r>
            <a:r>
              <a:rPr lang="el-GR" sz="2000" dirty="0" err="1">
                <a:latin typeface="Trebuchet MS" panose="020B0603020202020204" pitchFamily="34" charset="0"/>
              </a:rPr>
              <a:t>βακτηριουρία</a:t>
            </a:r>
            <a:r>
              <a:rPr lang="el-GR" sz="2000" dirty="0">
                <a:latin typeface="Trebuchet MS" panose="020B0603020202020204" pitchFamily="34" charset="0"/>
              </a:rPr>
              <a:t> θεραπεύεται? (?αφαίρεση καθετήρα)</a:t>
            </a:r>
          </a:p>
          <a:p>
            <a:r>
              <a:rPr lang="el-GR" sz="2000" dirty="0" err="1">
                <a:latin typeface="Trebuchet MS" panose="020B0603020202020204" pitchFamily="34" charset="0"/>
              </a:rPr>
              <a:t>Ασυμπτωματική</a:t>
            </a:r>
            <a:r>
              <a:rPr lang="el-GR" sz="2000" dirty="0">
                <a:latin typeface="Trebuchet MS" panose="020B0603020202020204" pitchFamily="34" charset="0"/>
              </a:rPr>
              <a:t> </a:t>
            </a:r>
            <a:r>
              <a:rPr lang="el-GR" sz="2000" dirty="0" err="1">
                <a:latin typeface="Trebuchet MS" panose="020B0603020202020204" pitchFamily="34" charset="0"/>
              </a:rPr>
              <a:t>βακτηριουρία</a:t>
            </a:r>
            <a:r>
              <a:rPr lang="el-GR" sz="2000" dirty="0">
                <a:latin typeface="Trebuchet MS" panose="020B0603020202020204" pitchFamily="34" charset="0"/>
              </a:rPr>
              <a:t>: ΔΕΝ θεραπεύεται</a:t>
            </a:r>
          </a:p>
        </p:txBody>
      </p:sp>
    </p:spTree>
    <p:extLst>
      <p:ext uri="{BB962C8B-B14F-4D97-AF65-F5344CB8AC3E}">
        <p14:creationId xmlns:p14="http://schemas.microsoft.com/office/powerpoint/2010/main" val="15513163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F10C87-7C72-037A-47FA-1DAE9D084489}"/>
              </a:ext>
            </a:extLst>
          </p:cNvPr>
          <p:cNvSpPr>
            <a:spLocks noGrp="1"/>
          </p:cNvSpPr>
          <p:nvPr>
            <p:ph type="title"/>
          </p:nvPr>
        </p:nvSpPr>
        <p:spPr/>
        <p:txBody>
          <a:bodyPr/>
          <a:lstStyle/>
          <a:p>
            <a:r>
              <a:rPr lang="en-US" dirty="0" err="1"/>
              <a:t>Algoryumow</a:t>
            </a:r>
            <a:r>
              <a:rPr lang="en-US" dirty="0"/>
              <a:t> </a:t>
            </a:r>
            <a:r>
              <a:rPr lang="el-GR" dirty="0"/>
              <a:t>διαγνωστικής προσέγγισης</a:t>
            </a:r>
          </a:p>
        </p:txBody>
      </p:sp>
      <p:pic>
        <p:nvPicPr>
          <p:cNvPr id="9218" name="Picture 2" descr="New and developing diagnostic technologies for urinary tract infections |  Nature Reviews Urology">
            <a:extLst>
              <a:ext uri="{FF2B5EF4-FFF2-40B4-BE49-F238E27FC236}">
                <a16:creationId xmlns:a16="http://schemas.microsoft.com/office/drawing/2014/main" id="{41522AAF-A84A-43DA-91D3-F08B5A86E8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6400"/>
            <a:ext cx="12192000" cy="6043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9014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3DF96B-5FCD-A98A-1D3D-7A0EAB6D7802}"/>
              </a:ext>
            </a:extLst>
          </p:cNvPr>
          <p:cNvSpPr>
            <a:spLocks noGrp="1"/>
          </p:cNvSpPr>
          <p:nvPr>
            <p:ph type="title"/>
          </p:nvPr>
        </p:nvSpPr>
        <p:spPr>
          <a:xfrm>
            <a:off x="651769" y="18255"/>
            <a:ext cx="10515600" cy="1325563"/>
          </a:xfrm>
        </p:spPr>
        <p:txBody>
          <a:bodyPr>
            <a:normAutofit/>
          </a:bodyPr>
          <a:lstStyle/>
          <a:p>
            <a:pPr algn="ctr"/>
            <a:r>
              <a:rPr lang="el-GR" sz="2800" dirty="0">
                <a:latin typeface="Trebuchet MS" panose="020B0603020202020204" pitchFamily="34" charset="0"/>
              </a:rPr>
              <a:t>Περιπτώσεις που θεραπεύουμε </a:t>
            </a:r>
            <a:r>
              <a:rPr lang="el-GR" sz="2800" dirty="0" err="1">
                <a:latin typeface="Trebuchet MS" panose="020B0603020202020204" pitchFamily="34" charset="0"/>
              </a:rPr>
              <a:t>ασυμπτωματική</a:t>
            </a:r>
            <a:r>
              <a:rPr lang="el-GR" sz="2800" dirty="0">
                <a:latin typeface="Trebuchet MS" panose="020B0603020202020204" pitchFamily="34" charset="0"/>
              </a:rPr>
              <a:t> </a:t>
            </a:r>
            <a:r>
              <a:rPr lang="el-GR" sz="2800" dirty="0" err="1">
                <a:latin typeface="Trebuchet MS" panose="020B0603020202020204" pitchFamily="34" charset="0"/>
              </a:rPr>
              <a:t>μικροβιουρία</a:t>
            </a:r>
            <a:r>
              <a:rPr lang="el-GR" sz="2800" dirty="0">
                <a:latin typeface="Trebuchet MS" panose="020B0603020202020204" pitchFamily="34" charset="0"/>
              </a:rPr>
              <a:t> με παρουσία ουρηθρικού καθετήρα</a:t>
            </a:r>
          </a:p>
        </p:txBody>
      </p:sp>
      <p:graphicFrame>
        <p:nvGraphicFramePr>
          <p:cNvPr id="5" name="Θέση περιεχομένου 2">
            <a:extLst>
              <a:ext uri="{FF2B5EF4-FFF2-40B4-BE49-F238E27FC236}">
                <a16:creationId xmlns:a16="http://schemas.microsoft.com/office/drawing/2014/main" id="{DAEACAC2-6FD1-76DD-AFDF-9630FE48E661}"/>
              </a:ext>
            </a:extLst>
          </p:cNvPr>
          <p:cNvGraphicFramePr>
            <a:graphicFrameLocks noGrp="1"/>
          </p:cNvGraphicFramePr>
          <p:nvPr>
            <p:ph idx="1"/>
            <p:extLst>
              <p:ext uri="{D42A27DB-BD31-4B8C-83A1-F6EECF244321}">
                <p14:modId xmlns:p14="http://schemas.microsoft.com/office/powerpoint/2010/main" val="255166112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43030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A390D54-797C-B2C3-B1CF-2895D4A79407}"/>
              </a:ext>
            </a:extLst>
          </p:cNvPr>
          <p:cNvSpPr>
            <a:spLocks noGrp="1"/>
          </p:cNvSpPr>
          <p:nvPr>
            <p:ph type="title"/>
          </p:nvPr>
        </p:nvSpPr>
        <p:spPr>
          <a:xfrm>
            <a:off x="838200" y="365126"/>
            <a:ext cx="10515600" cy="993158"/>
          </a:xfrm>
        </p:spPr>
        <p:txBody>
          <a:bodyPr>
            <a:normAutofit/>
          </a:bodyPr>
          <a:lstStyle/>
          <a:p>
            <a:pPr algn="ctr"/>
            <a:r>
              <a:rPr lang="el-GR" sz="3200" dirty="0">
                <a:latin typeface="Trebuchet MS" panose="020B0603020202020204" pitchFamily="34" charset="0"/>
              </a:rPr>
              <a:t>Θεραπεία</a:t>
            </a:r>
          </a:p>
        </p:txBody>
      </p:sp>
      <p:graphicFrame>
        <p:nvGraphicFramePr>
          <p:cNvPr id="5" name="Θέση περιεχομένου 2">
            <a:extLst>
              <a:ext uri="{FF2B5EF4-FFF2-40B4-BE49-F238E27FC236}">
                <a16:creationId xmlns:a16="http://schemas.microsoft.com/office/drawing/2014/main" id="{82D6DE4F-1319-4969-E6FE-E53FF7AC8BC2}"/>
              </a:ext>
            </a:extLst>
          </p:cNvPr>
          <p:cNvGraphicFramePr>
            <a:graphicFrameLocks noGrp="1"/>
          </p:cNvGraphicFramePr>
          <p:nvPr>
            <p:ph idx="1"/>
            <p:extLst>
              <p:ext uri="{D42A27DB-BD31-4B8C-83A1-F6EECF244321}">
                <p14:modId xmlns:p14="http://schemas.microsoft.com/office/powerpoint/2010/main" val="50001968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92415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74856E9-E563-B4B9-B303-F35EEA7D819F}"/>
              </a:ext>
            </a:extLst>
          </p:cNvPr>
          <p:cNvSpPr>
            <a:spLocks noGrp="1"/>
          </p:cNvSpPr>
          <p:nvPr>
            <p:ph type="title"/>
          </p:nvPr>
        </p:nvSpPr>
        <p:spPr>
          <a:xfrm>
            <a:off x="838200" y="0"/>
            <a:ext cx="10515600" cy="745724"/>
          </a:xfrm>
        </p:spPr>
        <p:txBody>
          <a:bodyPr>
            <a:normAutofit/>
          </a:bodyPr>
          <a:lstStyle/>
          <a:p>
            <a:pPr algn="ctr"/>
            <a:r>
              <a:rPr lang="el-GR" sz="3200" b="1" dirty="0">
                <a:latin typeface="Trebuchet MS" panose="020B0603020202020204" pitchFamily="34" charset="0"/>
              </a:rPr>
              <a:t>ΜΙΚΡΟΒΙΑΙΜΙΑ</a:t>
            </a:r>
          </a:p>
        </p:txBody>
      </p:sp>
      <p:sp>
        <p:nvSpPr>
          <p:cNvPr id="3" name="Θέση περιεχομένου 2">
            <a:extLst>
              <a:ext uri="{FF2B5EF4-FFF2-40B4-BE49-F238E27FC236}">
                <a16:creationId xmlns:a16="http://schemas.microsoft.com/office/drawing/2014/main" id="{4A18CDCB-94F3-1F67-A51D-84599699EA8B}"/>
              </a:ext>
            </a:extLst>
          </p:cNvPr>
          <p:cNvSpPr>
            <a:spLocks noGrp="1"/>
          </p:cNvSpPr>
          <p:nvPr>
            <p:ph idx="1"/>
          </p:nvPr>
        </p:nvSpPr>
        <p:spPr>
          <a:xfrm>
            <a:off x="213064" y="1186432"/>
            <a:ext cx="11629748" cy="1432481"/>
          </a:xfrm>
        </p:spPr>
        <p:txBody>
          <a:bodyPr>
            <a:normAutofit/>
          </a:bodyPr>
          <a:lstStyle/>
          <a:p>
            <a:r>
              <a:rPr lang="el-GR" sz="2400" dirty="0">
                <a:latin typeface="Trebuchet MS" panose="020B0603020202020204" pitchFamily="34" charset="0"/>
              </a:rPr>
              <a:t>Οι </a:t>
            </a:r>
            <a:r>
              <a:rPr lang="el-GR" sz="2400" b="1" dirty="0">
                <a:latin typeface="Trebuchet MS" panose="020B0603020202020204" pitchFamily="34" charset="0"/>
              </a:rPr>
              <a:t>λοιμώξεις αιματικής ροής </a:t>
            </a:r>
            <a:r>
              <a:rPr lang="el-GR" sz="2400" dirty="0">
                <a:latin typeface="Trebuchet MS" panose="020B0603020202020204" pitchFamily="34" charset="0"/>
              </a:rPr>
              <a:t>(</a:t>
            </a:r>
            <a:r>
              <a:rPr lang="el-GR" sz="2400" dirty="0" err="1">
                <a:latin typeface="Trebuchet MS" panose="020B0603020202020204" pitchFamily="34" charset="0"/>
              </a:rPr>
              <a:t>Blood</a:t>
            </a:r>
            <a:r>
              <a:rPr lang="el-GR" sz="2400" dirty="0">
                <a:latin typeface="Trebuchet MS" panose="020B0603020202020204" pitchFamily="34" charset="0"/>
              </a:rPr>
              <a:t> </a:t>
            </a:r>
            <a:r>
              <a:rPr lang="el-GR" sz="2400" dirty="0" err="1">
                <a:latin typeface="Trebuchet MS" panose="020B0603020202020204" pitchFamily="34" charset="0"/>
              </a:rPr>
              <a:t>Stream</a:t>
            </a:r>
            <a:r>
              <a:rPr lang="el-GR" sz="2400" dirty="0">
                <a:latin typeface="Trebuchet MS" panose="020B0603020202020204" pitchFamily="34" charset="0"/>
              </a:rPr>
              <a:t> </a:t>
            </a:r>
            <a:r>
              <a:rPr lang="el-GR" sz="2400" dirty="0" err="1">
                <a:latin typeface="Trebuchet MS" panose="020B0603020202020204" pitchFamily="34" charset="0"/>
              </a:rPr>
              <a:t>Infections</a:t>
            </a:r>
            <a:r>
              <a:rPr lang="el-GR" sz="2400" dirty="0">
                <a:latin typeface="Trebuchet MS" panose="020B0603020202020204" pitchFamily="34" charset="0"/>
              </a:rPr>
              <a:t>, BSI) αποτελούν σημαντικό αίτιο νοσηρότητας και θνητότητας παγκοσμίως, και ιδιαίτερα στη μονάδα εντατικής θεραπείας (ΜΕΘ) τα </a:t>
            </a:r>
            <a:r>
              <a:rPr lang="el-GR" sz="2400" b="1" dirty="0">
                <a:latin typeface="Trebuchet MS" panose="020B0603020202020204" pitchFamily="34" charset="0"/>
              </a:rPr>
              <a:t>ποσοστά θνητότητας </a:t>
            </a:r>
            <a:r>
              <a:rPr lang="el-GR" sz="2400" dirty="0">
                <a:latin typeface="Trebuchet MS" panose="020B0603020202020204" pitchFamily="34" charset="0"/>
              </a:rPr>
              <a:t>μπορεί να φτάσουν το </a:t>
            </a:r>
            <a:r>
              <a:rPr lang="el-GR" sz="2400" b="1" dirty="0">
                <a:latin typeface="Trebuchet MS" panose="020B0603020202020204" pitchFamily="34" charset="0"/>
              </a:rPr>
              <a:t>30-50%</a:t>
            </a:r>
          </a:p>
        </p:txBody>
      </p:sp>
      <p:graphicFrame>
        <p:nvGraphicFramePr>
          <p:cNvPr id="4" name="Πίνακας 3">
            <a:extLst>
              <a:ext uri="{FF2B5EF4-FFF2-40B4-BE49-F238E27FC236}">
                <a16:creationId xmlns:a16="http://schemas.microsoft.com/office/drawing/2014/main" id="{6C3876BF-C5B2-8FAD-803E-DF217ADD49DE}"/>
              </a:ext>
            </a:extLst>
          </p:cNvPr>
          <p:cNvGraphicFramePr>
            <a:graphicFrameLocks noGrp="1"/>
          </p:cNvGraphicFramePr>
          <p:nvPr>
            <p:extLst>
              <p:ext uri="{D42A27DB-BD31-4B8C-83A1-F6EECF244321}">
                <p14:modId xmlns:p14="http://schemas.microsoft.com/office/powerpoint/2010/main" val="1909192467"/>
              </p:ext>
            </p:extLst>
          </p:nvPr>
        </p:nvGraphicFramePr>
        <p:xfrm>
          <a:off x="1393794" y="2431526"/>
          <a:ext cx="7670307" cy="2534920"/>
        </p:xfrm>
        <a:graphic>
          <a:graphicData uri="http://schemas.openxmlformats.org/drawingml/2006/table">
            <a:tbl>
              <a:tblPr firstRow="1" bandRow="1">
                <a:tableStyleId>{F5AB1C69-6EDB-4FF4-983F-18BD219EF322}</a:tableStyleId>
              </a:tblPr>
              <a:tblGrid>
                <a:gridCol w="3287562">
                  <a:extLst>
                    <a:ext uri="{9D8B030D-6E8A-4147-A177-3AD203B41FA5}">
                      <a16:colId xmlns:a16="http://schemas.microsoft.com/office/drawing/2014/main" val="3909182380"/>
                    </a:ext>
                  </a:extLst>
                </a:gridCol>
                <a:gridCol w="4382745">
                  <a:extLst>
                    <a:ext uri="{9D8B030D-6E8A-4147-A177-3AD203B41FA5}">
                      <a16:colId xmlns:a16="http://schemas.microsoft.com/office/drawing/2014/main" val="3612767237"/>
                    </a:ext>
                  </a:extLst>
                </a:gridCol>
              </a:tblGrid>
              <a:tr h="370840">
                <a:tc gridSpan="2">
                  <a:txBody>
                    <a:bodyPr/>
                    <a:lstStyle/>
                    <a:p>
                      <a:pPr algn="ctr"/>
                      <a:r>
                        <a:rPr lang="el-GR" dirty="0" err="1"/>
                        <a:t>Μικροβιαιμίες</a:t>
                      </a:r>
                      <a:endParaRPr lang="el-GR" dirty="0"/>
                    </a:p>
                  </a:txBody>
                  <a:tcPr/>
                </a:tc>
                <a:tc hMerge="1">
                  <a:txBody>
                    <a:bodyPr/>
                    <a:lstStyle/>
                    <a:p>
                      <a:endParaRPr lang="el-GR" dirty="0"/>
                    </a:p>
                  </a:txBody>
                  <a:tcPr/>
                </a:tc>
                <a:extLst>
                  <a:ext uri="{0D108BD9-81ED-4DB2-BD59-A6C34878D82A}">
                    <a16:rowId xmlns:a16="http://schemas.microsoft.com/office/drawing/2014/main" val="1319065883"/>
                  </a:ext>
                </a:extLst>
              </a:tr>
              <a:tr h="370840">
                <a:tc rowSpan="2">
                  <a:txBody>
                    <a:bodyPr/>
                    <a:lstStyle/>
                    <a:p>
                      <a:r>
                        <a:rPr lang="el-GR" sz="1800" b="1" i="0" kern="1200" dirty="0">
                          <a:solidFill>
                            <a:schemeClr val="dk1"/>
                          </a:solidFill>
                          <a:effectLst/>
                          <a:latin typeface="+mn-lt"/>
                          <a:ea typeface="+mn-ea"/>
                          <a:cs typeface="+mn-cs"/>
                        </a:rPr>
                        <a:t>ΚΟΙΝΟΤΗΤΑΣ</a:t>
                      </a:r>
                      <a:endParaRPr lang="el-GR" sz="1800" b="0" i="0" kern="1200" dirty="0">
                        <a:solidFill>
                          <a:schemeClr val="dk1"/>
                        </a:solidFill>
                        <a:effectLst/>
                        <a:latin typeface="+mn-lt"/>
                        <a:ea typeface="+mn-ea"/>
                        <a:cs typeface="+mn-cs"/>
                      </a:endParaRPr>
                    </a:p>
                    <a:p>
                      <a:r>
                        <a:rPr lang="el-GR" sz="1800" b="1" i="0" kern="1200" dirty="0">
                          <a:solidFill>
                            <a:schemeClr val="dk1"/>
                          </a:solidFill>
                          <a:effectLst/>
                          <a:latin typeface="+mn-lt"/>
                          <a:ea typeface="+mn-ea"/>
                          <a:cs typeface="+mn-cs"/>
                        </a:rPr>
                        <a:t>(</a:t>
                      </a:r>
                      <a:r>
                        <a:rPr lang="en-US" sz="1800" b="1" i="0" kern="1200" dirty="0">
                          <a:solidFill>
                            <a:schemeClr val="dk1"/>
                          </a:solidFill>
                          <a:effectLst/>
                          <a:latin typeface="+mn-lt"/>
                          <a:ea typeface="+mn-ea"/>
                          <a:cs typeface="+mn-cs"/>
                        </a:rPr>
                        <a:t>Community Onset)</a:t>
                      </a:r>
                      <a:endParaRPr lang="en-US" sz="1800" b="0" i="0" kern="1200" dirty="0">
                        <a:solidFill>
                          <a:schemeClr val="dk1"/>
                        </a:solidFill>
                        <a:effectLst/>
                        <a:latin typeface="+mn-lt"/>
                        <a:ea typeface="+mn-ea"/>
                        <a:cs typeface="+mn-cs"/>
                      </a:endParaRPr>
                    </a:p>
                    <a:p>
                      <a:endParaRPr lang="el-GR" dirty="0"/>
                    </a:p>
                  </a:txBody>
                  <a:tcPr/>
                </a:tc>
                <a:tc>
                  <a:txBody>
                    <a:bodyPr/>
                    <a:lstStyle/>
                    <a:p>
                      <a:pPr algn="l" fontAlgn="ctr"/>
                      <a:r>
                        <a:rPr lang="en-US" dirty="0">
                          <a:effectLst/>
                        </a:rPr>
                        <a:t>Community Acquired</a:t>
                      </a:r>
                    </a:p>
                  </a:txBody>
                  <a:tcPr marL="38100" marR="38100" marT="38100" marB="38100" anchor="ctr"/>
                </a:tc>
                <a:extLst>
                  <a:ext uri="{0D108BD9-81ED-4DB2-BD59-A6C34878D82A}">
                    <a16:rowId xmlns:a16="http://schemas.microsoft.com/office/drawing/2014/main" val="3543245949"/>
                  </a:ext>
                </a:extLst>
              </a:tr>
              <a:tr h="370840">
                <a:tc vMerge="1">
                  <a:txBody>
                    <a:bodyPr/>
                    <a:lstStyle/>
                    <a:p>
                      <a:endParaRPr lang="el-GR" dirty="0"/>
                    </a:p>
                  </a:txBody>
                  <a:tcPr/>
                </a:tc>
                <a:tc>
                  <a:txBody>
                    <a:bodyPr/>
                    <a:lstStyle/>
                    <a:p>
                      <a:pPr algn="l" fontAlgn="ctr"/>
                      <a:r>
                        <a:rPr lang="en-US" dirty="0">
                          <a:effectLst/>
                        </a:rPr>
                        <a:t>Health Care Acquired</a:t>
                      </a:r>
                    </a:p>
                  </a:txBody>
                  <a:tcPr marL="38100" marR="38100" marT="38100" marB="38100" anchor="ctr"/>
                </a:tc>
                <a:extLst>
                  <a:ext uri="{0D108BD9-81ED-4DB2-BD59-A6C34878D82A}">
                    <a16:rowId xmlns:a16="http://schemas.microsoft.com/office/drawing/2014/main" val="1313893082"/>
                  </a:ext>
                </a:extLst>
              </a:tr>
              <a:tr h="370840">
                <a:tc>
                  <a:txBody>
                    <a:bodyPr/>
                    <a:lstStyle/>
                    <a:p>
                      <a:r>
                        <a:rPr lang="el-GR" sz="1800" b="1" i="0" kern="1200" dirty="0">
                          <a:solidFill>
                            <a:schemeClr val="dk1"/>
                          </a:solidFill>
                          <a:effectLst/>
                          <a:latin typeface="+mn-lt"/>
                          <a:ea typeface="+mn-ea"/>
                          <a:cs typeface="+mn-cs"/>
                        </a:rPr>
                        <a:t>ΕΝΔΟ-ΝΟΣΟΚΟΜΕΙΑΚΕΣ</a:t>
                      </a:r>
                      <a:endParaRPr lang="el-GR" dirty="0"/>
                    </a:p>
                  </a:txBody>
                  <a:tcPr/>
                </a:tc>
                <a:tc>
                  <a:txBody>
                    <a:bodyPr/>
                    <a:lstStyle/>
                    <a:p>
                      <a:pPr algn="l" fontAlgn="ctr"/>
                      <a:r>
                        <a:rPr lang="el-GR" dirty="0">
                          <a:effectLst/>
                        </a:rPr>
                        <a:t>Νοσοκομειακές</a:t>
                      </a:r>
                      <a:endParaRPr lang="el-GR" dirty="0">
                        <a:effectLst/>
                        <a:latin typeface="Century Gothic" panose="020B0502020202020204" pitchFamily="34" charset="0"/>
                      </a:endParaRPr>
                    </a:p>
                    <a:p>
                      <a:pPr algn="l" fontAlgn="ctr"/>
                      <a:r>
                        <a:rPr lang="el-GR" dirty="0">
                          <a:effectLst/>
                          <a:latin typeface="Century Gothic" panose="020B0502020202020204" pitchFamily="34" charset="0"/>
                        </a:rPr>
                        <a:t>(</a:t>
                      </a:r>
                      <a:r>
                        <a:rPr lang="en-US" dirty="0">
                          <a:effectLst/>
                          <a:latin typeface="Century Gothic" panose="020B0502020202020204" pitchFamily="34" charset="0"/>
                        </a:rPr>
                        <a:t>Hospital Acquired)</a:t>
                      </a:r>
                    </a:p>
                  </a:txBody>
                  <a:tcPr marL="38100" marR="38100" marT="38100" marB="38100" anchor="ctr"/>
                </a:tc>
                <a:extLst>
                  <a:ext uri="{0D108BD9-81ED-4DB2-BD59-A6C34878D82A}">
                    <a16:rowId xmlns:a16="http://schemas.microsoft.com/office/drawing/2014/main" val="2312204253"/>
                  </a:ext>
                </a:extLst>
              </a:tr>
              <a:tr h="370840">
                <a:tc>
                  <a:txBody>
                    <a:bodyPr/>
                    <a:lstStyle/>
                    <a:p>
                      <a:endParaRPr lang="el-GR"/>
                    </a:p>
                  </a:txBody>
                  <a:tcPr/>
                </a:tc>
                <a:tc>
                  <a:txBody>
                    <a:bodyPr/>
                    <a:lstStyle/>
                    <a:p>
                      <a:pPr algn="l" fontAlgn="ctr"/>
                      <a:r>
                        <a:rPr lang="el-GR" dirty="0">
                          <a:effectLst/>
                        </a:rPr>
                        <a:t>ΜΕΘ</a:t>
                      </a:r>
                      <a:endParaRPr lang="el-GR" dirty="0">
                        <a:effectLst/>
                        <a:latin typeface="Century Gothic" panose="020B0502020202020204" pitchFamily="34" charset="0"/>
                      </a:endParaRPr>
                    </a:p>
                    <a:p>
                      <a:pPr algn="l" fontAlgn="ctr"/>
                      <a:r>
                        <a:rPr lang="el-GR" dirty="0">
                          <a:effectLst/>
                          <a:latin typeface="Century Gothic" panose="020B0502020202020204" pitchFamily="34" charset="0"/>
                        </a:rPr>
                        <a:t>(</a:t>
                      </a:r>
                      <a:r>
                        <a:rPr lang="en-US" dirty="0">
                          <a:effectLst/>
                          <a:latin typeface="Century Gothic" panose="020B0502020202020204" pitchFamily="34" charset="0"/>
                        </a:rPr>
                        <a:t>ICU acquired)</a:t>
                      </a:r>
                    </a:p>
                  </a:txBody>
                  <a:tcPr marL="38100" marR="38100" marT="38100" marB="38100" anchor="ctr"/>
                </a:tc>
                <a:extLst>
                  <a:ext uri="{0D108BD9-81ED-4DB2-BD59-A6C34878D82A}">
                    <a16:rowId xmlns:a16="http://schemas.microsoft.com/office/drawing/2014/main" val="4232734817"/>
                  </a:ext>
                </a:extLst>
              </a:tr>
            </a:tbl>
          </a:graphicData>
        </a:graphic>
      </p:graphicFrame>
    </p:spTree>
    <p:extLst>
      <p:ext uri="{BB962C8B-B14F-4D97-AF65-F5344CB8AC3E}">
        <p14:creationId xmlns:p14="http://schemas.microsoft.com/office/powerpoint/2010/main" val="35844616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44CF6E-CDDC-619A-7519-1D056AD20E36}"/>
              </a:ext>
            </a:extLst>
          </p:cNvPr>
          <p:cNvSpPr>
            <a:spLocks noGrp="1"/>
          </p:cNvSpPr>
          <p:nvPr>
            <p:ph type="title"/>
          </p:nvPr>
        </p:nvSpPr>
        <p:spPr>
          <a:xfrm>
            <a:off x="838200" y="81040"/>
            <a:ext cx="10515600" cy="815605"/>
          </a:xfrm>
        </p:spPr>
        <p:txBody>
          <a:bodyPr>
            <a:normAutofit/>
          </a:bodyPr>
          <a:lstStyle/>
          <a:p>
            <a:pPr algn="ctr"/>
            <a:r>
              <a:rPr lang="el-GR" sz="3200" dirty="0">
                <a:latin typeface="Trebuchet MS" panose="020B0603020202020204" pitchFamily="34" charset="0"/>
              </a:rPr>
              <a:t>Νοσοκομειακή μικροβιαιμία</a:t>
            </a:r>
          </a:p>
        </p:txBody>
      </p:sp>
      <p:sp>
        <p:nvSpPr>
          <p:cNvPr id="3" name="Θέση περιεχομένου 2">
            <a:extLst>
              <a:ext uri="{FF2B5EF4-FFF2-40B4-BE49-F238E27FC236}">
                <a16:creationId xmlns:a16="http://schemas.microsoft.com/office/drawing/2014/main" id="{184F59A1-36AE-FC52-68C7-11B0DA9D66BC}"/>
              </a:ext>
            </a:extLst>
          </p:cNvPr>
          <p:cNvSpPr>
            <a:spLocks noGrp="1"/>
          </p:cNvSpPr>
          <p:nvPr>
            <p:ph idx="1"/>
          </p:nvPr>
        </p:nvSpPr>
        <p:spPr>
          <a:xfrm>
            <a:off x="303320" y="692459"/>
            <a:ext cx="11585360" cy="3719743"/>
          </a:xfrm>
        </p:spPr>
        <p:txBody>
          <a:bodyPr>
            <a:normAutofit lnSpcReduction="10000"/>
          </a:bodyPr>
          <a:lstStyle/>
          <a:p>
            <a:pPr>
              <a:lnSpc>
                <a:spcPct val="150000"/>
              </a:lnSpc>
            </a:pPr>
            <a:r>
              <a:rPr lang="el-GR" sz="2400" dirty="0">
                <a:latin typeface="Trebuchet MS" panose="020B0603020202020204" pitchFamily="34" charset="0"/>
              </a:rPr>
              <a:t>Πρωτοπαθής μικροβιαιμία</a:t>
            </a:r>
          </a:p>
          <a:p>
            <a:pPr lvl="1">
              <a:lnSpc>
                <a:spcPct val="150000"/>
              </a:lnSpc>
            </a:pPr>
            <a:r>
              <a:rPr lang="el-GR" sz="2000" b="0" i="0" dirty="0">
                <a:solidFill>
                  <a:srgbClr val="2D3741"/>
                </a:solidFill>
                <a:effectLst/>
                <a:latin typeface="Trebuchet MS" panose="020B0603020202020204" pitchFamily="34" charset="0"/>
              </a:rPr>
              <a:t>η θετική αιμοκαλλιέργεια δεν σχετίζεται με αποδεδειγμένη απομακρυσμένη λοίμωξη,</a:t>
            </a:r>
            <a:endParaRPr lang="el-GR" sz="2000" dirty="0">
              <a:latin typeface="Trebuchet MS" panose="020B0603020202020204" pitchFamily="34" charset="0"/>
            </a:endParaRPr>
          </a:p>
          <a:p>
            <a:pPr>
              <a:lnSpc>
                <a:spcPct val="150000"/>
              </a:lnSpc>
            </a:pPr>
            <a:r>
              <a:rPr lang="el-GR" sz="2400" dirty="0">
                <a:latin typeface="Trebuchet MS" panose="020B0603020202020204" pitchFamily="34" charset="0"/>
              </a:rPr>
              <a:t>Δευτεροπαθής μικροβιαιμία </a:t>
            </a:r>
          </a:p>
          <a:p>
            <a:pPr lvl="1">
              <a:lnSpc>
                <a:spcPct val="150000"/>
              </a:lnSpc>
            </a:pPr>
            <a:r>
              <a:rPr lang="el-GR" sz="2000" dirty="0">
                <a:latin typeface="Trebuchet MS" panose="020B0603020202020204" pitchFamily="34" charset="0"/>
              </a:rPr>
              <a:t>Αποτέλεσμα λοίμωξης σε απομακρυσμένη εστία όπως ουρολοίμωξη, πνευμονία, φλεγμονή μαλακών μορίων, </a:t>
            </a:r>
            <a:r>
              <a:rPr lang="el-GR" sz="2000" dirty="0" err="1">
                <a:latin typeface="Trebuchet MS" panose="020B0603020202020204" pitchFamily="34" charset="0"/>
              </a:rPr>
              <a:t>ενδοκοιλιακή</a:t>
            </a:r>
            <a:r>
              <a:rPr lang="el-GR" sz="2000" dirty="0">
                <a:latin typeface="Trebuchet MS" panose="020B0603020202020204" pitchFamily="34" charset="0"/>
              </a:rPr>
              <a:t> λοίμωξη </a:t>
            </a:r>
          </a:p>
          <a:p>
            <a:pPr lvl="1">
              <a:lnSpc>
                <a:spcPct val="150000"/>
              </a:lnSpc>
            </a:pPr>
            <a:r>
              <a:rPr lang="el-GR" sz="2000" dirty="0">
                <a:latin typeface="Trebuchet MS" panose="020B0603020202020204" pitchFamily="34" charset="0"/>
              </a:rPr>
              <a:t>Η εντόπιση της πηγής επιτρέπει την θεραπεία της υποκείμενης κατάστασης, όσο και της μικροβιαιμίας που την </a:t>
            </a:r>
            <a:r>
              <a:rPr lang="el-GR" sz="2000" dirty="0" err="1">
                <a:latin typeface="Trebuchet MS" panose="020B0603020202020204" pitchFamily="34" charset="0"/>
              </a:rPr>
              <a:t>επιπλέκει</a:t>
            </a:r>
            <a:r>
              <a:rPr lang="el-GR" sz="2000" dirty="0">
                <a:latin typeface="Trebuchet MS" panose="020B0603020202020204" pitchFamily="34" charset="0"/>
              </a:rPr>
              <a:t>.</a:t>
            </a:r>
          </a:p>
        </p:txBody>
      </p:sp>
      <p:sp>
        <p:nvSpPr>
          <p:cNvPr id="6" name="TextBox 5">
            <a:extLst>
              <a:ext uri="{FF2B5EF4-FFF2-40B4-BE49-F238E27FC236}">
                <a16:creationId xmlns:a16="http://schemas.microsoft.com/office/drawing/2014/main" id="{6E0A4920-3A97-C9B3-3FEB-1DA21BC5DC30}"/>
              </a:ext>
            </a:extLst>
          </p:cNvPr>
          <p:cNvSpPr txBox="1"/>
          <p:nvPr/>
        </p:nvSpPr>
        <p:spPr>
          <a:xfrm>
            <a:off x="303320" y="4636520"/>
            <a:ext cx="11585360" cy="1200329"/>
          </a:xfrm>
          <a:prstGeom prst="rect">
            <a:avLst/>
          </a:prstGeom>
          <a:solidFill>
            <a:schemeClr val="tx2">
              <a:lumMod val="20000"/>
              <a:lumOff val="80000"/>
            </a:schemeClr>
          </a:solidFill>
        </p:spPr>
        <p:txBody>
          <a:bodyPr wrap="square">
            <a:spAutoFit/>
          </a:bodyPr>
          <a:lstStyle/>
          <a:p>
            <a:r>
              <a:rPr lang="el-GR" b="0" i="0" dirty="0">
                <a:solidFill>
                  <a:srgbClr val="2D3741"/>
                </a:solidFill>
                <a:effectLst/>
                <a:latin typeface="Trebuchet MS" panose="020B0603020202020204" pitchFamily="34" charset="0"/>
              </a:rPr>
              <a:t>Σύμφωνα με την μελέτη Eurobact</a:t>
            </a:r>
            <a:r>
              <a:rPr lang="el-GR" b="0" i="0" baseline="30000" dirty="0">
                <a:solidFill>
                  <a:srgbClr val="2D3741"/>
                </a:solidFill>
                <a:effectLst/>
                <a:latin typeface="Trebuchet MS" panose="020B0603020202020204" pitchFamily="34" charset="0"/>
              </a:rPr>
              <a:t>14</a:t>
            </a:r>
            <a:r>
              <a:rPr lang="el-GR" b="0" i="0" dirty="0">
                <a:solidFill>
                  <a:srgbClr val="2D3741"/>
                </a:solidFill>
                <a:effectLst/>
                <a:latin typeface="Trebuchet MS" panose="020B0603020202020204" pitchFamily="34" charset="0"/>
              </a:rPr>
              <a:t> ως συνηθέστερες αιτίες δευτεροπαθούς βακτηριαιμίας στο νοσοκομείο/ΜΕΘ αναγνωρίζονται οι λοιμώξεις αιματικής ροής που σχετίζονται με τον </a:t>
            </a:r>
            <a:r>
              <a:rPr lang="el-GR" b="1" i="0" dirty="0">
                <a:solidFill>
                  <a:srgbClr val="2D3741"/>
                </a:solidFill>
                <a:effectLst/>
                <a:latin typeface="Trebuchet MS" panose="020B0603020202020204" pitchFamily="34" charset="0"/>
              </a:rPr>
              <a:t>ΚΦΚ</a:t>
            </a:r>
            <a:r>
              <a:rPr lang="el-GR" b="0" i="0" dirty="0">
                <a:solidFill>
                  <a:srgbClr val="2D3741"/>
                </a:solidFill>
                <a:effectLst/>
                <a:latin typeface="Trebuchet MS" panose="020B0603020202020204" pitchFamily="34" charset="0"/>
              </a:rPr>
              <a:t> (</a:t>
            </a:r>
            <a:r>
              <a:rPr lang="el-GR" b="0" i="0" dirty="0" err="1">
                <a:solidFill>
                  <a:srgbClr val="2D3741"/>
                </a:solidFill>
                <a:effectLst/>
                <a:latin typeface="Trebuchet MS" panose="020B0603020202020204" pitchFamily="34" charset="0"/>
              </a:rPr>
              <a:t>Catheter</a:t>
            </a:r>
            <a:r>
              <a:rPr lang="el-GR" b="0" i="0" dirty="0">
                <a:solidFill>
                  <a:srgbClr val="2D3741"/>
                </a:solidFill>
                <a:effectLst/>
                <a:latin typeface="Trebuchet MS" panose="020B0603020202020204" pitchFamily="34" charset="0"/>
              </a:rPr>
              <a:t> </a:t>
            </a:r>
            <a:r>
              <a:rPr lang="el-GR" b="0" i="0" dirty="0" err="1">
                <a:solidFill>
                  <a:srgbClr val="2D3741"/>
                </a:solidFill>
                <a:effectLst/>
                <a:latin typeface="Trebuchet MS" panose="020B0603020202020204" pitchFamily="34" charset="0"/>
              </a:rPr>
              <a:t>Related</a:t>
            </a:r>
            <a:r>
              <a:rPr lang="el-GR" b="0" i="0" dirty="0">
                <a:solidFill>
                  <a:srgbClr val="2D3741"/>
                </a:solidFill>
                <a:effectLst/>
                <a:latin typeface="Trebuchet MS" panose="020B0603020202020204" pitchFamily="34" charset="0"/>
              </a:rPr>
              <a:t> BSI, CRBSI) (σε ποσοστό 21.4%), </a:t>
            </a:r>
            <a:r>
              <a:rPr lang="el-GR" b="1" i="0" dirty="0">
                <a:solidFill>
                  <a:srgbClr val="2D3741"/>
                </a:solidFill>
                <a:effectLst/>
                <a:latin typeface="Trebuchet MS" panose="020B0603020202020204" pitchFamily="34" charset="0"/>
              </a:rPr>
              <a:t>οι λοιμώξεις του αναπνευστικού </a:t>
            </a:r>
            <a:r>
              <a:rPr lang="el-GR" b="0" i="0" dirty="0">
                <a:solidFill>
                  <a:srgbClr val="2D3741"/>
                </a:solidFill>
                <a:effectLst/>
                <a:latin typeface="Trebuchet MS" panose="020B0603020202020204" pitchFamily="34" charset="0"/>
              </a:rPr>
              <a:t>(σε ποσοστό 21.1%), ενώ σε ένα σημαντικό ποσοστό (23.9%) δεν αναγνωρίζεται η εστία της λοίμωξης.</a:t>
            </a:r>
            <a:endParaRPr lang="el-GR" dirty="0">
              <a:latin typeface="Trebuchet MS" panose="020B0603020202020204" pitchFamily="34" charset="0"/>
            </a:endParaRPr>
          </a:p>
        </p:txBody>
      </p:sp>
      <p:sp>
        <p:nvSpPr>
          <p:cNvPr id="8" name="TextBox 7">
            <a:extLst>
              <a:ext uri="{FF2B5EF4-FFF2-40B4-BE49-F238E27FC236}">
                <a16:creationId xmlns:a16="http://schemas.microsoft.com/office/drawing/2014/main" id="{84417C72-C464-BEA7-54DA-079F221E223A}"/>
              </a:ext>
            </a:extLst>
          </p:cNvPr>
          <p:cNvSpPr txBox="1"/>
          <p:nvPr/>
        </p:nvSpPr>
        <p:spPr>
          <a:xfrm>
            <a:off x="1704513" y="6253740"/>
            <a:ext cx="10369118" cy="523220"/>
          </a:xfrm>
          <a:prstGeom prst="rect">
            <a:avLst/>
          </a:prstGeom>
          <a:noFill/>
        </p:spPr>
        <p:txBody>
          <a:bodyPr wrap="square">
            <a:spAutoFit/>
          </a:bodyPr>
          <a:lstStyle/>
          <a:p>
            <a:r>
              <a:rPr lang="en-US" sz="1400" b="0" i="0" dirty="0" err="1">
                <a:solidFill>
                  <a:srgbClr val="433F2F"/>
                </a:solidFill>
                <a:effectLst/>
                <a:latin typeface="Trebuchet MS" panose="020B0603020202020204" pitchFamily="34" charset="0"/>
              </a:rPr>
              <a:t>Tabah</a:t>
            </a:r>
            <a:r>
              <a:rPr lang="en-US" sz="1400" b="0" i="0" dirty="0">
                <a:solidFill>
                  <a:srgbClr val="433F2F"/>
                </a:solidFill>
                <a:effectLst/>
                <a:latin typeface="Trebuchet MS" panose="020B0603020202020204" pitchFamily="34" charset="0"/>
              </a:rPr>
              <a:t> A, </a:t>
            </a:r>
            <a:r>
              <a:rPr lang="en-US" sz="1400" b="0" i="0" dirty="0" err="1">
                <a:solidFill>
                  <a:srgbClr val="433F2F"/>
                </a:solidFill>
                <a:effectLst/>
                <a:latin typeface="Trebuchet MS" panose="020B0603020202020204" pitchFamily="34" charset="0"/>
              </a:rPr>
              <a:t>Koulenti</a:t>
            </a:r>
            <a:r>
              <a:rPr lang="en-US" sz="1400" b="0" i="0" dirty="0">
                <a:solidFill>
                  <a:srgbClr val="433F2F"/>
                </a:solidFill>
                <a:effectLst/>
                <a:latin typeface="Trebuchet MS" panose="020B0603020202020204" pitchFamily="34" charset="0"/>
              </a:rPr>
              <a:t> D, </a:t>
            </a:r>
            <a:r>
              <a:rPr lang="en-US" sz="1400" b="0" i="0" dirty="0" err="1">
                <a:solidFill>
                  <a:srgbClr val="433F2F"/>
                </a:solidFill>
                <a:effectLst/>
                <a:latin typeface="Trebuchet MS" panose="020B0603020202020204" pitchFamily="34" charset="0"/>
              </a:rPr>
              <a:t>Laupland</a:t>
            </a:r>
            <a:r>
              <a:rPr lang="en-US" sz="1400" b="0" i="0" dirty="0">
                <a:solidFill>
                  <a:srgbClr val="433F2F"/>
                </a:solidFill>
                <a:effectLst/>
                <a:latin typeface="Trebuchet MS" panose="020B0603020202020204" pitchFamily="34" charset="0"/>
              </a:rPr>
              <a:t> K, et.al. Characteristics and determinants of outcome of hospital-acquired bloodstream infections in intensive care units: the EUROBACT International Cohort Study Intensive Care Med (2012)</a:t>
            </a:r>
            <a:endParaRPr lang="el-GR" sz="1400" dirty="0">
              <a:latin typeface="Trebuchet MS" panose="020B0603020202020204" pitchFamily="34" charset="0"/>
            </a:endParaRPr>
          </a:p>
        </p:txBody>
      </p:sp>
    </p:spTree>
    <p:extLst>
      <p:ext uri="{BB962C8B-B14F-4D97-AF65-F5344CB8AC3E}">
        <p14:creationId xmlns:p14="http://schemas.microsoft.com/office/powerpoint/2010/main" val="20618433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706A6F1-BE4C-B2DB-E107-C81D82FD76AD}"/>
              </a:ext>
            </a:extLst>
          </p:cNvPr>
          <p:cNvSpPr>
            <a:spLocks noGrp="1"/>
          </p:cNvSpPr>
          <p:nvPr>
            <p:ph type="title"/>
          </p:nvPr>
        </p:nvSpPr>
        <p:spPr>
          <a:xfrm>
            <a:off x="838200" y="96251"/>
            <a:ext cx="10515600" cy="584786"/>
          </a:xfrm>
        </p:spPr>
        <p:txBody>
          <a:bodyPr>
            <a:normAutofit/>
          </a:bodyPr>
          <a:lstStyle/>
          <a:p>
            <a:pPr algn="ctr"/>
            <a:r>
              <a:rPr lang="el-GR" sz="3200" dirty="0">
                <a:latin typeface="Trebuchet MS" panose="020B0603020202020204" pitchFamily="34" charset="0"/>
              </a:rPr>
              <a:t>Βακτηριαιμίες που σχετίζονται με ΚΦΚ</a:t>
            </a:r>
          </a:p>
        </p:txBody>
      </p:sp>
      <p:graphicFrame>
        <p:nvGraphicFramePr>
          <p:cNvPr id="5" name="Θέση περιεχομένου 2">
            <a:extLst>
              <a:ext uri="{FF2B5EF4-FFF2-40B4-BE49-F238E27FC236}">
                <a16:creationId xmlns:a16="http://schemas.microsoft.com/office/drawing/2014/main" id="{4AA12263-2030-1BBE-CD2D-C1507FC43AA2}"/>
              </a:ext>
            </a:extLst>
          </p:cNvPr>
          <p:cNvGraphicFramePr>
            <a:graphicFrameLocks noGrp="1"/>
          </p:cNvGraphicFramePr>
          <p:nvPr>
            <p:ph idx="1"/>
            <p:extLst>
              <p:ext uri="{D42A27DB-BD31-4B8C-83A1-F6EECF244321}">
                <p14:modId xmlns:p14="http://schemas.microsoft.com/office/powerpoint/2010/main" val="2849810722"/>
              </p:ext>
            </p:extLst>
          </p:nvPr>
        </p:nvGraphicFramePr>
        <p:xfrm>
          <a:off x="838200" y="2686899"/>
          <a:ext cx="10515600" cy="4074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4CEC1F1C-C683-2133-E2A9-0FDD3CE8F1AA}"/>
              </a:ext>
            </a:extLst>
          </p:cNvPr>
          <p:cNvSpPr txBox="1"/>
          <p:nvPr/>
        </p:nvSpPr>
        <p:spPr>
          <a:xfrm>
            <a:off x="732407" y="681037"/>
            <a:ext cx="10515600" cy="2248821"/>
          </a:xfrm>
          <a:prstGeom prst="rect">
            <a:avLst/>
          </a:prstGeom>
          <a:solidFill>
            <a:schemeClr val="bg2">
              <a:lumMod val="90000"/>
            </a:schemeClr>
          </a:solidFill>
        </p:spPr>
        <p:txBody>
          <a:bodyPr wrap="square">
            <a:spAutoFit/>
          </a:bodyPr>
          <a:lstStyle/>
          <a:p>
            <a:pPr>
              <a:lnSpc>
                <a:spcPct val="150000"/>
              </a:lnSpc>
            </a:pPr>
            <a:r>
              <a:rPr lang="en-US" sz="2400" dirty="0">
                <a:latin typeface="Trebuchet MS" panose="020B0603020202020204" pitchFamily="34" charset="0"/>
              </a:rPr>
              <a:t>B</a:t>
            </a:r>
            <a:r>
              <a:rPr lang="el-GR" sz="2400" dirty="0" err="1">
                <a:latin typeface="Trebuchet MS" panose="020B0603020202020204" pitchFamily="34" charset="0"/>
              </a:rPr>
              <a:t>ακτηριαιμίες</a:t>
            </a:r>
            <a:r>
              <a:rPr lang="el-GR" sz="2400" dirty="0">
                <a:latin typeface="Trebuchet MS" panose="020B0603020202020204" pitchFamily="34" charset="0"/>
              </a:rPr>
              <a:t> που συνδέονται με την </a:t>
            </a:r>
            <a:r>
              <a:rPr lang="el-GR" sz="2400" b="1" dirty="0">
                <a:latin typeface="Trebuchet MS" panose="020B0603020202020204" pitchFamily="34" charset="0"/>
              </a:rPr>
              <a:t>τοποθέτηση και τον χειρισμό ΚΦΚ</a:t>
            </a:r>
            <a:r>
              <a:rPr lang="el-GR" sz="2400" dirty="0">
                <a:latin typeface="Trebuchet MS" panose="020B0603020202020204" pitchFamily="34" charset="0"/>
              </a:rPr>
              <a:t>, </a:t>
            </a:r>
            <a:r>
              <a:rPr lang="el-GR" sz="2400" b="1" dirty="0">
                <a:latin typeface="Trebuchet MS" panose="020B0603020202020204" pitchFamily="34" charset="0"/>
              </a:rPr>
              <a:t>εφόσον έχει αποκλειστεί η δευτεροπαθής βακτηριαιμία</a:t>
            </a:r>
            <a:r>
              <a:rPr lang="el-GR" sz="2400" dirty="0">
                <a:latin typeface="Trebuchet MS" panose="020B0603020202020204" pitchFamily="34" charset="0"/>
              </a:rPr>
              <a:t>. Η τεκμηρίωση των ΒΣ.ΚΦΚ απαιτεί παρέλευση χρονικού διαστήματος 48 ωρών μετά την τοποθέτηση ή την αφαίρεση του καθετήρα </a:t>
            </a:r>
            <a:endParaRPr lang="el-GR" sz="2400" dirty="0"/>
          </a:p>
        </p:txBody>
      </p:sp>
    </p:spTree>
    <p:extLst>
      <p:ext uri="{BB962C8B-B14F-4D97-AF65-F5344CB8AC3E}">
        <p14:creationId xmlns:p14="http://schemas.microsoft.com/office/powerpoint/2010/main" val="23270610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992F06-10D0-B0F5-02A2-ED1DAD5D850A}"/>
              </a:ext>
            </a:extLst>
          </p:cNvPr>
          <p:cNvSpPr>
            <a:spLocks noGrp="1"/>
          </p:cNvSpPr>
          <p:nvPr>
            <p:ph type="title"/>
          </p:nvPr>
        </p:nvSpPr>
        <p:spPr>
          <a:xfrm>
            <a:off x="239696" y="365126"/>
            <a:ext cx="11496583" cy="673562"/>
          </a:xfrm>
        </p:spPr>
        <p:txBody>
          <a:bodyPr>
            <a:normAutofit/>
          </a:bodyPr>
          <a:lstStyle/>
          <a:p>
            <a:pPr algn="ctr"/>
            <a:r>
              <a:rPr lang="el-GR" sz="2800" b="1" dirty="0">
                <a:latin typeface="Trebuchet MS" panose="020B0603020202020204" pitchFamily="34" charset="0"/>
              </a:rPr>
              <a:t>Ορισμοί λοιμώξεων που σχετίζονται με ενδοφλέβιους καθετήρες</a:t>
            </a:r>
          </a:p>
        </p:txBody>
      </p:sp>
      <p:graphicFrame>
        <p:nvGraphicFramePr>
          <p:cNvPr id="4" name="Πίνακας 3">
            <a:extLst>
              <a:ext uri="{FF2B5EF4-FFF2-40B4-BE49-F238E27FC236}">
                <a16:creationId xmlns:a16="http://schemas.microsoft.com/office/drawing/2014/main" id="{86AD9CA7-2ACC-1F96-A982-22D80D02184D}"/>
              </a:ext>
            </a:extLst>
          </p:cNvPr>
          <p:cNvGraphicFramePr>
            <a:graphicFrameLocks noGrp="1"/>
          </p:cNvGraphicFramePr>
          <p:nvPr>
            <p:extLst>
              <p:ext uri="{D42A27DB-BD31-4B8C-83A1-F6EECF244321}">
                <p14:modId xmlns:p14="http://schemas.microsoft.com/office/powerpoint/2010/main" val="1783037522"/>
              </p:ext>
            </p:extLst>
          </p:nvPr>
        </p:nvGraphicFramePr>
        <p:xfrm>
          <a:off x="488271" y="1038688"/>
          <a:ext cx="10999434" cy="5454183"/>
        </p:xfrm>
        <a:graphic>
          <a:graphicData uri="http://schemas.openxmlformats.org/drawingml/2006/table">
            <a:tbl>
              <a:tblPr firstRow="1" bandRow="1">
                <a:tableStyleId>{F5AB1C69-6EDB-4FF4-983F-18BD219EF322}</a:tableStyleId>
              </a:tblPr>
              <a:tblGrid>
                <a:gridCol w="2814222">
                  <a:extLst>
                    <a:ext uri="{9D8B030D-6E8A-4147-A177-3AD203B41FA5}">
                      <a16:colId xmlns:a16="http://schemas.microsoft.com/office/drawing/2014/main" val="4286652754"/>
                    </a:ext>
                  </a:extLst>
                </a:gridCol>
                <a:gridCol w="8185212">
                  <a:extLst>
                    <a:ext uri="{9D8B030D-6E8A-4147-A177-3AD203B41FA5}">
                      <a16:colId xmlns:a16="http://schemas.microsoft.com/office/drawing/2014/main" val="447681776"/>
                    </a:ext>
                  </a:extLst>
                </a:gridCol>
              </a:tblGrid>
              <a:tr h="457448">
                <a:tc>
                  <a:txBody>
                    <a:bodyPr/>
                    <a:lstStyle/>
                    <a:p>
                      <a:r>
                        <a:rPr lang="el-GR" sz="2000" dirty="0">
                          <a:latin typeface="Trebuchet MS" panose="020B0603020202020204" pitchFamily="34" charset="0"/>
                        </a:rPr>
                        <a:t>Λοίμωξη</a:t>
                      </a:r>
                    </a:p>
                  </a:txBody>
                  <a:tcPr/>
                </a:tc>
                <a:tc>
                  <a:txBody>
                    <a:bodyPr/>
                    <a:lstStyle/>
                    <a:p>
                      <a:r>
                        <a:rPr lang="el-GR" sz="2000" dirty="0">
                          <a:latin typeface="Trebuchet MS" panose="020B0603020202020204" pitchFamily="34" charset="0"/>
                        </a:rPr>
                        <a:t>Ορισμός</a:t>
                      </a:r>
                    </a:p>
                  </a:txBody>
                  <a:tcPr/>
                </a:tc>
                <a:extLst>
                  <a:ext uri="{0D108BD9-81ED-4DB2-BD59-A6C34878D82A}">
                    <a16:rowId xmlns:a16="http://schemas.microsoft.com/office/drawing/2014/main" val="2661342430"/>
                  </a:ext>
                </a:extLst>
              </a:tr>
              <a:tr h="809330">
                <a:tc>
                  <a:txBody>
                    <a:bodyPr/>
                    <a:lstStyle/>
                    <a:p>
                      <a:r>
                        <a:rPr lang="el-GR" sz="2000" dirty="0">
                          <a:latin typeface="Trebuchet MS" panose="020B0603020202020204" pitchFamily="34" charset="0"/>
                        </a:rPr>
                        <a:t>Βακτηριαιμία</a:t>
                      </a:r>
                    </a:p>
                  </a:txBody>
                  <a:tcPr/>
                </a:tc>
                <a:tc>
                  <a:txBody>
                    <a:bodyPr/>
                    <a:lstStyle/>
                    <a:p>
                      <a:r>
                        <a:rPr lang="el-GR" sz="2000" dirty="0">
                          <a:latin typeface="Trebuchet MS" panose="020B0603020202020204" pitchFamily="34" charset="0"/>
                        </a:rPr>
                        <a:t>Είναι η παρουσία βακτηρίων στο αίμα, που ανιχνεύονται με την καλλιέργεια αίματος</a:t>
                      </a:r>
                    </a:p>
                  </a:txBody>
                  <a:tcPr/>
                </a:tc>
                <a:extLst>
                  <a:ext uri="{0D108BD9-81ED-4DB2-BD59-A6C34878D82A}">
                    <a16:rowId xmlns:a16="http://schemas.microsoft.com/office/drawing/2014/main" val="2462729904"/>
                  </a:ext>
                </a:extLst>
              </a:tr>
              <a:tr h="1513096">
                <a:tc>
                  <a:txBody>
                    <a:bodyPr/>
                    <a:lstStyle/>
                    <a:p>
                      <a:r>
                        <a:rPr lang="el-GR" sz="2000" dirty="0">
                          <a:latin typeface="Trebuchet MS" panose="020B0603020202020204" pitchFamily="34" charset="0"/>
                        </a:rPr>
                        <a:t>Αποικισμός καθετήρα</a:t>
                      </a:r>
                    </a:p>
                  </a:txBody>
                  <a:tcPr/>
                </a:tc>
                <a:tc>
                  <a:txBody>
                    <a:bodyPr/>
                    <a:lstStyle/>
                    <a:p>
                      <a:r>
                        <a:rPr lang="el-GR" sz="2000" dirty="0">
                          <a:latin typeface="Trebuchet MS" panose="020B0603020202020204" pitchFamily="34" charset="0"/>
                        </a:rPr>
                        <a:t>Ανάπτυξη σε </a:t>
                      </a:r>
                      <a:r>
                        <a:rPr lang="el-GR" sz="2000" dirty="0" err="1">
                          <a:latin typeface="Trebuchet MS" panose="020B0603020202020204" pitchFamily="34" charset="0"/>
                        </a:rPr>
                        <a:t>ημιποσοτικές</a:t>
                      </a:r>
                      <a:r>
                        <a:rPr lang="el-GR" sz="2000" dirty="0">
                          <a:latin typeface="Trebuchet MS" panose="020B0603020202020204" pitchFamily="34" charset="0"/>
                        </a:rPr>
                        <a:t> καλλιέργειες (&gt; 15 CFU/ αποικίες μικροβίων ανά οπτικό πεδίο) ή με ποσοτικές μεθόδους (παρουσία &gt; 10³ CFU) από το άκρο του καθετήρα ή σε απόσταση 5 εκατοστών υποδόρια χωρίς να υπάρχουν κλινικά συμπτώματα</a:t>
                      </a:r>
                    </a:p>
                  </a:txBody>
                  <a:tcPr/>
                </a:tc>
                <a:extLst>
                  <a:ext uri="{0D108BD9-81ED-4DB2-BD59-A6C34878D82A}">
                    <a16:rowId xmlns:a16="http://schemas.microsoft.com/office/drawing/2014/main" val="2274604012"/>
                  </a:ext>
                </a:extLst>
              </a:tr>
              <a:tr h="1864979">
                <a:tc>
                  <a:txBody>
                    <a:bodyPr/>
                    <a:lstStyle/>
                    <a:p>
                      <a:r>
                        <a:rPr lang="el-GR" sz="2000" dirty="0">
                          <a:latin typeface="Trebuchet MS" panose="020B0603020202020204" pitchFamily="34" charset="0"/>
                        </a:rPr>
                        <a:t>Βακτηριαιμία σχετιζόμενη με τον καθετήρα</a:t>
                      </a:r>
                    </a:p>
                  </a:txBody>
                  <a:tcPr/>
                </a:tc>
                <a:tc>
                  <a:txBody>
                    <a:bodyPr/>
                    <a:lstStyle/>
                    <a:p>
                      <a:r>
                        <a:rPr lang="el-GR" sz="2000" dirty="0">
                          <a:latin typeface="Trebuchet MS" panose="020B0603020202020204" pitchFamily="34" charset="0"/>
                        </a:rPr>
                        <a:t>Εκδηλώνεται με πυρετό, ρίγος, υπόταση, </a:t>
                      </a:r>
                      <a:r>
                        <a:rPr lang="el-GR" sz="2000" dirty="0" err="1">
                          <a:latin typeface="Trebuchet MS" panose="020B0603020202020204" pitchFamily="34" charset="0"/>
                        </a:rPr>
                        <a:t>shock</a:t>
                      </a:r>
                      <a:r>
                        <a:rPr lang="el-GR" sz="2000" dirty="0">
                          <a:latin typeface="Trebuchet MS" panose="020B0603020202020204" pitchFamily="34" charset="0"/>
                        </a:rPr>
                        <a:t> απουσία άλλης εμφανούς εστίας βακτηριαιμίας. Η απομόνωση σε αιμοκαλλιέργεια του ίδιου στελέχους μικροβίου από τον καθετήρα (άκρον, λήψη αίματος από το </a:t>
                      </a:r>
                      <a:r>
                        <a:rPr lang="el-GR" sz="2000" dirty="0" err="1">
                          <a:latin typeface="Trebuchet MS" panose="020B0603020202020204" pitchFamily="34" charset="0"/>
                        </a:rPr>
                        <a:t>hub</a:t>
                      </a:r>
                      <a:r>
                        <a:rPr lang="el-GR" sz="2000" dirty="0">
                          <a:latin typeface="Trebuchet MS" panose="020B0603020202020204" pitchFamily="34" charset="0"/>
                        </a:rPr>
                        <a:t>) και από αιμοκαλλιέργεια προερχόμενη από περιφερική φλέβα. </a:t>
                      </a:r>
                    </a:p>
                  </a:txBody>
                  <a:tcPr/>
                </a:tc>
                <a:extLst>
                  <a:ext uri="{0D108BD9-81ED-4DB2-BD59-A6C34878D82A}">
                    <a16:rowId xmlns:a16="http://schemas.microsoft.com/office/drawing/2014/main" val="1448503473"/>
                  </a:ext>
                </a:extLst>
              </a:tr>
              <a:tr h="809330">
                <a:tc>
                  <a:txBody>
                    <a:bodyPr/>
                    <a:lstStyle/>
                    <a:p>
                      <a:r>
                        <a:rPr lang="el-GR" sz="2000" dirty="0">
                          <a:latin typeface="Trebuchet MS" panose="020B0603020202020204" pitchFamily="34" charset="0"/>
                        </a:rPr>
                        <a:t>Φλεβίτιδα </a:t>
                      </a:r>
                    </a:p>
                  </a:txBody>
                  <a:tcPr/>
                </a:tc>
                <a:tc>
                  <a:txBody>
                    <a:bodyPr/>
                    <a:lstStyle/>
                    <a:p>
                      <a:r>
                        <a:rPr lang="el-GR" sz="2000" dirty="0">
                          <a:latin typeface="Trebuchet MS" panose="020B0603020202020204" pitchFamily="34" charset="0"/>
                        </a:rPr>
                        <a:t>Εμφάνιση σκληρίας ή ερύθημα, αύξηση της θερμοκρασίας τοπικά και πόνος ή ευαισθησία κατά μήκος του καθετηριασμένου αγγείου</a:t>
                      </a:r>
                    </a:p>
                  </a:txBody>
                  <a:tcPr/>
                </a:tc>
                <a:extLst>
                  <a:ext uri="{0D108BD9-81ED-4DB2-BD59-A6C34878D82A}">
                    <a16:rowId xmlns:a16="http://schemas.microsoft.com/office/drawing/2014/main" val="3698807442"/>
                  </a:ext>
                </a:extLst>
              </a:tr>
            </a:tbl>
          </a:graphicData>
        </a:graphic>
      </p:graphicFrame>
    </p:spTree>
    <p:extLst>
      <p:ext uri="{BB962C8B-B14F-4D97-AF65-F5344CB8AC3E}">
        <p14:creationId xmlns:p14="http://schemas.microsoft.com/office/powerpoint/2010/main" val="1679251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Εικόνα 3">
            <a:extLst>
              <a:ext uri="{FF2B5EF4-FFF2-40B4-BE49-F238E27FC236}">
                <a16:creationId xmlns:a16="http://schemas.microsoft.com/office/drawing/2014/main" id="{D956B11D-E694-E289-7A24-64640B5082CE}"/>
              </a:ext>
            </a:extLst>
          </p:cNvPr>
          <p:cNvPicPr>
            <a:picLocks noChangeAspect="1"/>
          </p:cNvPicPr>
          <p:nvPr/>
        </p:nvPicPr>
        <p:blipFill rotWithShape="1">
          <a:blip r:embed="rId2"/>
          <a:srcRect r="1" b="26399"/>
          <a:stretch/>
        </p:blipFill>
        <p:spPr>
          <a:xfrm>
            <a:off x="196850" y="173518"/>
            <a:ext cx="11798300" cy="6512763"/>
          </a:xfrm>
          <a:prstGeom prst="rect">
            <a:avLst/>
          </a:prstGeom>
        </p:spPr>
      </p:pic>
    </p:spTree>
    <p:extLst>
      <p:ext uri="{BB962C8B-B14F-4D97-AF65-F5344CB8AC3E}">
        <p14:creationId xmlns:p14="http://schemas.microsoft.com/office/powerpoint/2010/main" val="35911645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8BE030-C0D2-CC83-38CE-DD644C78F2BB}"/>
              </a:ext>
            </a:extLst>
          </p:cNvPr>
          <p:cNvSpPr>
            <a:spLocks noGrp="1"/>
          </p:cNvSpPr>
          <p:nvPr>
            <p:ph type="title"/>
          </p:nvPr>
        </p:nvSpPr>
        <p:spPr>
          <a:xfrm>
            <a:off x="758301" y="0"/>
            <a:ext cx="10515600" cy="772357"/>
          </a:xfrm>
        </p:spPr>
        <p:txBody>
          <a:bodyPr>
            <a:normAutofit/>
          </a:bodyPr>
          <a:lstStyle/>
          <a:p>
            <a:pPr algn="ctr"/>
            <a:r>
              <a:rPr lang="el-GR" sz="3200" b="1" dirty="0">
                <a:latin typeface="Trebuchet MS" panose="020B0603020202020204" pitchFamily="34" charset="0"/>
              </a:rPr>
              <a:t>Είδη καθετήρων</a:t>
            </a:r>
          </a:p>
        </p:txBody>
      </p:sp>
      <p:graphicFrame>
        <p:nvGraphicFramePr>
          <p:cNvPr id="4" name="Πίνακας 3">
            <a:extLst>
              <a:ext uri="{FF2B5EF4-FFF2-40B4-BE49-F238E27FC236}">
                <a16:creationId xmlns:a16="http://schemas.microsoft.com/office/drawing/2014/main" id="{A1E51F5E-E14D-D05E-62C9-106EC3E10D95}"/>
              </a:ext>
            </a:extLst>
          </p:cNvPr>
          <p:cNvGraphicFramePr>
            <a:graphicFrameLocks noGrp="1"/>
          </p:cNvGraphicFramePr>
          <p:nvPr>
            <p:extLst>
              <p:ext uri="{D42A27DB-BD31-4B8C-83A1-F6EECF244321}">
                <p14:modId xmlns:p14="http://schemas.microsoft.com/office/powerpoint/2010/main" val="3176945865"/>
              </p:ext>
            </p:extLst>
          </p:nvPr>
        </p:nvGraphicFramePr>
        <p:xfrm>
          <a:off x="230820" y="891856"/>
          <a:ext cx="11656380" cy="6006277"/>
        </p:xfrm>
        <a:graphic>
          <a:graphicData uri="http://schemas.openxmlformats.org/drawingml/2006/table">
            <a:tbl>
              <a:tblPr firstRow="1" bandRow="1">
                <a:tableStyleId>{F5AB1C69-6EDB-4FF4-983F-18BD219EF322}</a:tableStyleId>
              </a:tblPr>
              <a:tblGrid>
                <a:gridCol w="4172712">
                  <a:extLst>
                    <a:ext uri="{9D8B030D-6E8A-4147-A177-3AD203B41FA5}">
                      <a16:colId xmlns:a16="http://schemas.microsoft.com/office/drawing/2014/main" val="2655051416"/>
                    </a:ext>
                  </a:extLst>
                </a:gridCol>
                <a:gridCol w="7483668">
                  <a:extLst>
                    <a:ext uri="{9D8B030D-6E8A-4147-A177-3AD203B41FA5}">
                      <a16:colId xmlns:a16="http://schemas.microsoft.com/office/drawing/2014/main" val="2524943079"/>
                    </a:ext>
                  </a:extLst>
                </a:gridCol>
              </a:tblGrid>
              <a:tr h="432699">
                <a:tc>
                  <a:txBody>
                    <a:bodyPr/>
                    <a:lstStyle/>
                    <a:p>
                      <a:pPr>
                        <a:lnSpc>
                          <a:spcPct val="150000"/>
                        </a:lnSpc>
                      </a:pPr>
                      <a:r>
                        <a:rPr lang="el-GR" sz="2000" dirty="0">
                          <a:solidFill>
                            <a:schemeClr val="tx1"/>
                          </a:solidFill>
                          <a:latin typeface="Trebuchet MS" panose="020B0603020202020204" pitchFamily="34" charset="0"/>
                        </a:rPr>
                        <a:t>Τύποι </a:t>
                      </a:r>
                      <a:r>
                        <a:rPr lang="el-GR" sz="2000" dirty="0" err="1">
                          <a:solidFill>
                            <a:schemeClr val="tx1"/>
                          </a:solidFill>
                          <a:latin typeface="Trebuchet MS" panose="020B0603020202020204" pitchFamily="34" charset="0"/>
                        </a:rPr>
                        <a:t>ενδαγγειακών</a:t>
                      </a:r>
                      <a:r>
                        <a:rPr lang="el-GR" sz="2000" dirty="0">
                          <a:solidFill>
                            <a:schemeClr val="tx1"/>
                          </a:solidFill>
                          <a:latin typeface="Trebuchet MS" panose="020B0603020202020204" pitchFamily="34" charset="0"/>
                        </a:rPr>
                        <a:t> καθετήρων</a:t>
                      </a:r>
                    </a:p>
                  </a:txBody>
                  <a:tcPr/>
                </a:tc>
                <a:tc>
                  <a:txBody>
                    <a:bodyPr/>
                    <a:lstStyle/>
                    <a:p>
                      <a:pPr>
                        <a:lnSpc>
                          <a:spcPct val="150000"/>
                        </a:lnSpc>
                      </a:pPr>
                      <a:r>
                        <a:rPr lang="el-GR" sz="2000" dirty="0">
                          <a:solidFill>
                            <a:schemeClr val="tx1"/>
                          </a:solidFill>
                          <a:latin typeface="Trebuchet MS" panose="020B0603020202020204" pitchFamily="34" charset="0"/>
                        </a:rPr>
                        <a:t>Παρατηρήσεις</a:t>
                      </a:r>
                    </a:p>
                  </a:txBody>
                  <a:tcPr/>
                </a:tc>
                <a:extLst>
                  <a:ext uri="{0D108BD9-81ED-4DB2-BD59-A6C34878D82A}">
                    <a16:rowId xmlns:a16="http://schemas.microsoft.com/office/drawing/2014/main" val="3936034108"/>
                  </a:ext>
                </a:extLst>
              </a:tr>
              <a:tr h="1219534">
                <a:tc>
                  <a:txBody>
                    <a:bodyPr/>
                    <a:lstStyle/>
                    <a:p>
                      <a:pPr>
                        <a:lnSpc>
                          <a:spcPct val="150000"/>
                        </a:lnSpc>
                      </a:pPr>
                      <a:endParaRPr lang="el-GR" dirty="0">
                        <a:latin typeface="Trebuchet MS" panose="020B0603020202020204" pitchFamily="34" charset="0"/>
                      </a:endParaRPr>
                    </a:p>
                    <a:p>
                      <a:pPr>
                        <a:lnSpc>
                          <a:spcPct val="150000"/>
                        </a:lnSpc>
                      </a:pPr>
                      <a:r>
                        <a:rPr lang="el-GR" b="1" dirty="0">
                          <a:latin typeface="Trebuchet MS" panose="020B0603020202020204" pitchFamily="34" charset="0"/>
                        </a:rPr>
                        <a:t>Περιφερικοί φλεβικοί καθετήρες</a:t>
                      </a:r>
                    </a:p>
                  </a:txBody>
                  <a:tcPr/>
                </a:tc>
                <a:tc>
                  <a:txBody>
                    <a:bodyPr/>
                    <a:lstStyle/>
                    <a:p>
                      <a:pPr>
                        <a:lnSpc>
                          <a:spcPct val="150000"/>
                        </a:lnSpc>
                      </a:pPr>
                      <a:r>
                        <a:rPr lang="el-GR" dirty="0">
                          <a:latin typeface="Trebuchet MS" panose="020B0603020202020204" pitchFamily="34" charset="0"/>
                        </a:rPr>
                        <a:t>Συνήθως τοποθετούνται σε </a:t>
                      </a:r>
                      <a:r>
                        <a:rPr lang="el-GR" b="1" dirty="0">
                          <a:latin typeface="Trebuchet MS" panose="020B0603020202020204" pitchFamily="34" charset="0"/>
                        </a:rPr>
                        <a:t>φλέβες</a:t>
                      </a:r>
                      <a:r>
                        <a:rPr lang="el-GR" dirty="0">
                          <a:latin typeface="Trebuchet MS" panose="020B0603020202020204" pitchFamily="34" charset="0"/>
                        </a:rPr>
                        <a:t> του αντιβραχίου ή της άκρας χειρός και είναι </a:t>
                      </a:r>
                      <a:r>
                        <a:rPr lang="el-GR" b="1" dirty="0">
                          <a:latin typeface="Trebuchet MS" panose="020B0603020202020204" pitchFamily="34" charset="0"/>
                        </a:rPr>
                        <a:t>ο πιο συχνά χρησιμοποιούμενος </a:t>
                      </a:r>
                      <a:r>
                        <a:rPr lang="el-GR" dirty="0" err="1">
                          <a:latin typeface="Trebuchet MS" panose="020B0603020202020204" pitchFamily="34" charset="0"/>
                        </a:rPr>
                        <a:t>ενδαγγειακός</a:t>
                      </a:r>
                      <a:r>
                        <a:rPr lang="el-GR" dirty="0">
                          <a:latin typeface="Trebuchet MS" panose="020B0603020202020204" pitchFamily="34" charset="0"/>
                        </a:rPr>
                        <a:t> καθετήρας μικρής διάρκειας</a:t>
                      </a:r>
                    </a:p>
                  </a:txBody>
                  <a:tcPr/>
                </a:tc>
                <a:extLst>
                  <a:ext uri="{0D108BD9-81ED-4DB2-BD59-A6C34878D82A}">
                    <a16:rowId xmlns:a16="http://schemas.microsoft.com/office/drawing/2014/main" val="923599361"/>
                  </a:ext>
                </a:extLst>
              </a:tr>
              <a:tr h="1612952">
                <a:tc>
                  <a:txBody>
                    <a:bodyPr/>
                    <a:lstStyle/>
                    <a:p>
                      <a:pPr>
                        <a:lnSpc>
                          <a:spcPct val="150000"/>
                        </a:lnSpc>
                      </a:pPr>
                      <a:endParaRPr lang="el-GR" dirty="0">
                        <a:latin typeface="Trebuchet MS" panose="020B0603020202020204" pitchFamily="34" charset="0"/>
                      </a:endParaRPr>
                    </a:p>
                    <a:p>
                      <a:pPr>
                        <a:lnSpc>
                          <a:spcPct val="150000"/>
                        </a:lnSpc>
                      </a:pPr>
                      <a:r>
                        <a:rPr lang="el-GR" b="1" dirty="0">
                          <a:latin typeface="Trebuchet MS" panose="020B0603020202020204" pitchFamily="34" charset="0"/>
                        </a:rPr>
                        <a:t>Περιφερικοί αρτηριακοί καθετήρες </a:t>
                      </a:r>
                    </a:p>
                  </a:txBody>
                  <a:tcPr/>
                </a:tc>
                <a:tc>
                  <a:txBody>
                    <a:bodyPr/>
                    <a:lstStyle/>
                    <a:p>
                      <a:pPr>
                        <a:lnSpc>
                          <a:spcPct val="150000"/>
                        </a:lnSpc>
                      </a:pPr>
                      <a:r>
                        <a:rPr lang="el-GR" dirty="0">
                          <a:latin typeface="Trebuchet MS" panose="020B0603020202020204" pitchFamily="34" charset="0"/>
                        </a:rPr>
                        <a:t>Για </a:t>
                      </a:r>
                      <a:r>
                        <a:rPr lang="el-GR" b="1" dirty="0">
                          <a:latin typeface="Trebuchet MS" panose="020B0603020202020204" pitchFamily="34" charset="0"/>
                        </a:rPr>
                        <a:t>μικρής διάρκειας </a:t>
                      </a:r>
                      <a:r>
                        <a:rPr lang="el-GR" dirty="0">
                          <a:latin typeface="Trebuchet MS" panose="020B0603020202020204" pitchFamily="34" charset="0"/>
                        </a:rPr>
                        <a:t>χρήση συνήθως χρησιμοποιούνται για παρακολούθηση της αιμοδυναμικής κατάστασης και προσδιορισμό των επιπέδων αερίων αίματος σε ασθενείς σε κρίσιμη κατάσταση. </a:t>
                      </a:r>
                      <a:r>
                        <a:rPr lang="el-GR" b="1" dirty="0">
                          <a:latin typeface="Trebuchet MS" panose="020B0603020202020204" pitchFamily="34" charset="0"/>
                        </a:rPr>
                        <a:t>Μικρός κίνδυνος λοίμωξης. </a:t>
                      </a:r>
                    </a:p>
                  </a:txBody>
                  <a:tcPr/>
                </a:tc>
                <a:extLst>
                  <a:ext uri="{0D108BD9-81ED-4DB2-BD59-A6C34878D82A}">
                    <a16:rowId xmlns:a16="http://schemas.microsoft.com/office/drawing/2014/main" val="1135557000"/>
                  </a:ext>
                </a:extLst>
              </a:tr>
              <a:tr h="1219534">
                <a:tc>
                  <a:txBody>
                    <a:bodyPr/>
                    <a:lstStyle/>
                    <a:p>
                      <a:pPr>
                        <a:lnSpc>
                          <a:spcPct val="150000"/>
                        </a:lnSpc>
                      </a:pPr>
                      <a:endParaRPr lang="el-GR" dirty="0">
                        <a:latin typeface="Trebuchet MS" panose="020B0603020202020204" pitchFamily="34" charset="0"/>
                      </a:endParaRPr>
                    </a:p>
                    <a:p>
                      <a:pPr>
                        <a:lnSpc>
                          <a:spcPct val="150000"/>
                        </a:lnSpc>
                      </a:pPr>
                      <a:r>
                        <a:rPr lang="el-GR" b="1" dirty="0">
                          <a:latin typeface="Trebuchet MS" panose="020B0603020202020204" pitchFamily="34" charset="0"/>
                        </a:rPr>
                        <a:t>Μεσαίου μήκους καθετήρες </a:t>
                      </a:r>
                    </a:p>
                  </a:txBody>
                  <a:tcPr/>
                </a:tc>
                <a:tc>
                  <a:txBody>
                    <a:bodyPr/>
                    <a:lstStyle/>
                    <a:p>
                      <a:pPr>
                        <a:lnSpc>
                          <a:spcPct val="150000"/>
                        </a:lnSpc>
                      </a:pPr>
                      <a:r>
                        <a:rPr lang="el-GR" dirty="0">
                          <a:latin typeface="Trebuchet MS" panose="020B0603020202020204" pitchFamily="34" charset="0"/>
                        </a:rPr>
                        <a:t>Τοποθετούνται στην εγγύς </a:t>
                      </a:r>
                      <a:r>
                        <a:rPr lang="el-GR" b="1" dirty="0" err="1">
                          <a:latin typeface="Trebuchet MS" panose="020B0603020202020204" pitchFamily="34" charset="0"/>
                        </a:rPr>
                        <a:t>μεσοβασιλική</a:t>
                      </a:r>
                      <a:r>
                        <a:rPr lang="el-GR" dirty="0">
                          <a:latin typeface="Trebuchet MS" panose="020B0603020202020204" pitchFamily="34" charset="0"/>
                        </a:rPr>
                        <a:t> ή την </a:t>
                      </a:r>
                      <a:r>
                        <a:rPr lang="el-GR" b="1" dirty="0">
                          <a:latin typeface="Trebuchet MS" panose="020B0603020202020204" pitchFamily="34" charset="0"/>
                        </a:rPr>
                        <a:t>κεφαλική φλέβα</a:t>
                      </a:r>
                      <a:r>
                        <a:rPr lang="el-GR" dirty="0">
                          <a:latin typeface="Trebuchet MS" panose="020B0603020202020204" pitchFamily="34" charset="0"/>
                        </a:rPr>
                        <a:t>, αλλά </a:t>
                      </a:r>
                      <a:r>
                        <a:rPr lang="el-GR" b="1" dirty="0">
                          <a:latin typeface="Trebuchet MS" panose="020B0603020202020204" pitchFamily="34" charset="0"/>
                        </a:rPr>
                        <a:t>όχι σε κεντρικές φλέβες </a:t>
                      </a:r>
                      <a:r>
                        <a:rPr lang="el-GR" dirty="0">
                          <a:latin typeface="Trebuchet MS" panose="020B0603020202020204" pitchFamily="34" charset="0"/>
                        </a:rPr>
                        <a:t>και σχετίζονται με χαμηλά ποσοστά λοίμωξης.</a:t>
                      </a:r>
                    </a:p>
                  </a:txBody>
                  <a:tcPr/>
                </a:tc>
                <a:extLst>
                  <a:ext uri="{0D108BD9-81ED-4DB2-BD59-A6C34878D82A}">
                    <a16:rowId xmlns:a16="http://schemas.microsoft.com/office/drawing/2014/main" val="1989990641"/>
                  </a:ext>
                </a:extLst>
              </a:tr>
              <a:tr h="1219534">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l-GR" b="1" dirty="0">
                          <a:latin typeface="Trebuchet MS" panose="020B0603020202020204" pitchFamily="34" charset="0"/>
                        </a:rPr>
                        <a:t>Μικρής διάρκειας ΚΦΚ (&lt;των 14 ημερών χωρίς υποδόριο κανάλι</a:t>
                      </a:r>
                    </a:p>
                    <a:p>
                      <a:pPr>
                        <a:lnSpc>
                          <a:spcPct val="150000"/>
                        </a:lnSpc>
                      </a:pPr>
                      <a:endParaRPr lang="el-GR" dirty="0">
                        <a:latin typeface="Trebuchet MS" panose="020B0603020202020204" pitchFamily="34" charset="0"/>
                      </a:endParaRPr>
                    </a:p>
                  </a:txBody>
                  <a:tcPr/>
                </a:tc>
                <a:tc>
                  <a:txBody>
                    <a:bodyPr/>
                    <a:lstStyle/>
                    <a:p>
                      <a:pPr>
                        <a:lnSpc>
                          <a:spcPct val="150000"/>
                        </a:lnSpc>
                      </a:pPr>
                      <a:r>
                        <a:rPr lang="el-GR" dirty="0">
                          <a:latin typeface="Trebuchet MS" panose="020B0603020202020204" pitchFamily="34" charset="0"/>
                        </a:rPr>
                        <a:t>Εισάγονται </a:t>
                      </a:r>
                      <a:r>
                        <a:rPr lang="el-GR" b="1" dirty="0" err="1">
                          <a:latin typeface="Trebuchet MS" panose="020B0603020202020204" pitchFamily="34" charset="0"/>
                        </a:rPr>
                        <a:t>διαδερμικά</a:t>
                      </a:r>
                      <a:r>
                        <a:rPr lang="el-GR" b="1" dirty="0">
                          <a:latin typeface="Trebuchet MS" panose="020B0603020202020204" pitchFamily="34" charset="0"/>
                        </a:rPr>
                        <a:t> σε κεντρικές φλέβες </a:t>
                      </a:r>
                      <a:r>
                        <a:rPr lang="el-GR" dirty="0">
                          <a:latin typeface="Trebuchet MS" panose="020B0603020202020204" pitchFamily="34" charset="0"/>
                        </a:rPr>
                        <a:t>(υποκλείδιος, έσω </a:t>
                      </a:r>
                      <a:r>
                        <a:rPr lang="el-GR" dirty="0" err="1">
                          <a:latin typeface="Trebuchet MS" panose="020B0603020202020204" pitchFamily="34" charset="0"/>
                        </a:rPr>
                        <a:t>σφαγίτιδα</a:t>
                      </a:r>
                      <a:r>
                        <a:rPr lang="el-GR" dirty="0">
                          <a:latin typeface="Trebuchet MS" panose="020B0603020202020204" pitchFamily="34" charset="0"/>
                        </a:rPr>
                        <a:t> ή μηριαία) και αποτελούν συχνό αίτιο βακτηριαιμιών </a:t>
                      </a:r>
                    </a:p>
                  </a:txBody>
                  <a:tcPr/>
                </a:tc>
                <a:extLst>
                  <a:ext uri="{0D108BD9-81ED-4DB2-BD59-A6C34878D82A}">
                    <a16:rowId xmlns:a16="http://schemas.microsoft.com/office/drawing/2014/main" val="4096718142"/>
                  </a:ext>
                </a:extLst>
              </a:tr>
            </a:tbl>
          </a:graphicData>
        </a:graphic>
      </p:graphicFrame>
    </p:spTree>
    <p:extLst>
      <p:ext uri="{BB962C8B-B14F-4D97-AF65-F5344CB8AC3E}">
        <p14:creationId xmlns:p14="http://schemas.microsoft.com/office/powerpoint/2010/main" val="36812637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Πίνακας 3">
            <a:extLst>
              <a:ext uri="{FF2B5EF4-FFF2-40B4-BE49-F238E27FC236}">
                <a16:creationId xmlns:a16="http://schemas.microsoft.com/office/drawing/2014/main" id="{270572B5-9271-D74E-513E-821919482DD5}"/>
              </a:ext>
            </a:extLst>
          </p:cNvPr>
          <p:cNvGraphicFramePr>
            <a:graphicFrameLocks noGrp="1"/>
          </p:cNvGraphicFramePr>
          <p:nvPr>
            <p:extLst>
              <p:ext uri="{D42A27DB-BD31-4B8C-83A1-F6EECF244321}">
                <p14:modId xmlns:p14="http://schemas.microsoft.com/office/powerpoint/2010/main" val="613094105"/>
              </p:ext>
            </p:extLst>
          </p:nvPr>
        </p:nvGraphicFramePr>
        <p:xfrm>
          <a:off x="248575" y="764054"/>
          <a:ext cx="11567603" cy="6006277"/>
        </p:xfrm>
        <a:graphic>
          <a:graphicData uri="http://schemas.openxmlformats.org/drawingml/2006/table">
            <a:tbl>
              <a:tblPr firstRow="1" bandRow="1">
                <a:tableStyleId>{F5AB1C69-6EDB-4FF4-983F-18BD219EF322}</a:tableStyleId>
              </a:tblPr>
              <a:tblGrid>
                <a:gridCol w="5166671">
                  <a:extLst>
                    <a:ext uri="{9D8B030D-6E8A-4147-A177-3AD203B41FA5}">
                      <a16:colId xmlns:a16="http://schemas.microsoft.com/office/drawing/2014/main" val="360571366"/>
                    </a:ext>
                  </a:extLst>
                </a:gridCol>
                <a:gridCol w="6400932">
                  <a:extLst>
                    <a:ext uri="{9D8B030D-6E8A-4147-A177-3AD203B41FA5}">
                      <a16:colId xmlns:a16="http://schemas.microsoft.com/office/drawing/2014/main" val="2984511278"/>
                    </a:ext>
                  </a:extLst>
                </a:gridCol>
              </a:tblGrid>
              <a:tr h="370840">
                <a:tc>
                  <a:txBody>
                    <a:bodyPr/>
                    <a:lstStyle/>
                    <a:p>
                      <a:pPr>
                        <a:lnSpc>
                          <a:spcPct val="150000"/>
                        </a:lnSpc>
                      </a:pPr>
                      <a:r>
                        <a:rPr lang="el-GR" sz="2000" dirty="0">
                          <a:solidFill>
                            <a:schemeClr val="tx1"/>
                          </a:solidFill>
                          <a:latin typeface="Trebuchet MS" panose="020B0603020202020204" pitchFamily="34" charset="0"/>
                        </a:rPr>
                        <a:t>Τύποι </a:t>
                      </a:r>
                      <a:r>
                        <a:rPr lang="el-GR" sz="2000" dirty="0" err="1">
                          <a:solidFill>
                            <a:schemeClr val="tx1"/>
                          </a:solidFill>
                          <a:latin typeface="Trebuchet MS" panose="020B0603020202020204" pitchFamily="34" charset="0"/>
                        </a:rPr>
                        <a:t>ενδαγγειακών</a:t>
                      </a:r>
                      <a:r>
                        <a:rPr lang="el-GR" sz="2000" dirty="0">
                          <a:solidFill>
                            <a:schemeClr val="tx1"/>
                          </a:solidFill>
                          <a:latin typeface="Trebuchet MS" panose="020B0603020202020204" pitchFamily="34" charset="0"/>
                        </a:rPr>
                        <a:t> καθετήρων</a:t>
                      </a:r>
                    </a:p>
                  </a:txBody>
                  <a:tcPr/>
                </a:tc>
                <a:tc>
                  <a:txBody>
                    <a:bodyPr/>
                    <a:lstStyle/>
                    <a:p>
                      <a:pPr>
                        <a:lnSpc>
                          <a:spcPct val="150000"/>
                        </a:lnSpc>
                      </a:pPr>
                      <a:r>
                        <a:rPr lang="el-GR" sz="2000" dirty="0">
                          <a:solidFill>
                            <a:schemeClr val="tx1"/>
                          </a:solidFill>
                          <a:latin typeface="Trebuchet MS" panose="020B0603020202020204" pitchFamily="34" charset="0"/>
                        </a:rPr>
                        <a:t>Παρατηρήσεις</a:t>
                      </a:r>
                    </a:p>
                  </a:txBody>
                  <a:tcPr/>
                </a:tc>
                <a:extLst>
                  <a:ext uri="{0D108BD9-81ED-4DB2-BD59-A6C34878D82A}">
                    <a16:rowId xmlns:a16="http://schemas.microsoft.com/office/drawing/2014/main" val="1933317007"/>
                  </a:ext>
                </a:extLst>
              </a:tr>
              <a:tr h="370840">
                <a:tc>
                  <a:txBody>
                    <a:bodyPr/>
                    <a:lstStyle/>
                    <a:p>
                      <a:pPr>
                        <a:lnSpc>
                          <a:spcPct val="150000"/>
                        </a:lnSpc>
                      </a:pPr>
                      <a:endParaRPr lang="el-GR" b="1" dirty="0">
                        <a:latin typeface="Trebuchet MS" panose="020B0603020202020204" pitchFamily="34" charset="0"/>
                      </a:endParaRPr>
                    </a:p>
                    <a:p>
                      <a:pPr>
                        <a:lnSpc>
                          <a:spcPct val="150000"/>
                        </a:lnSpc>
                      </a:pPr>
                      <a:r>
                        <a:rPr lang="el-GR" b="1" dirty="0">
                          <a:latin typeface="Trebuchet MS" panose="020B0603020202020204" pitchFamily="34" charset="0"/>
                        </a:rPr>
                        <a:t>Πνευμονικοί αρτηριακοί καθετήρες </a:t>
                      </a:r>
                    </a:p>
                  </a:txBody>
                  <a:tcPr/>
                </a:tc>
                <a:tc>
                  <a:txBody>
                    <a:bodyPr/>
                    <a:lstStyle/>
                    <a:p>
                      <a:pPr>
                        <a:lnSpc>
                          <a:spcPct val="150000"/>
                        </a:lnSpc>
                      </a:pPr>
                      <a:r>
                        <a:rPr lang="el-GR" dirty="0">
                          <a:latin typeface="Trebuchet MS" panose="020B0603020202020204" pitchFamily="34" charset="0"/>
                        </a:rPr>
                        <a:t>Εισάγονται μέσω ενός οδηγού </a:t>
                      </a:r>
                      <a:r>
                        <a:rPr lang="el-GR" dirty="0" err="1">
                          <a:latin typeface="Trebuchet MS" panose="020B0603020202020204" pitchFamily="34" charset="0"/>
                        </a:rPr>
                        <a:t>Teflon</a:t>
                      </a:r>
                      <a:r>
                        <a:rPr lang="el-GR" dirty="0">
                          <a:latin typeface="Trebuchet MS" panose="020B0603020202020204" pitchFamily="34" charset="0"/>
                        </a:rPr>
                        <a:t> σε κεντρική φλέβα (υποκλείδιο, έσω </a:t>
                      </a:r>
                      <a:r>
                        <a:rPr lang="el-GR" dirty="0" err="1">
                          <a:latin typeface="Trebuchet MS" panose="020B0603020202020204" pitchFamily="34" charset="0"/>
                        </a:rPr>
                        <a:t>σφαγίτιδα</a:t>
                      </a:r>
                      <a:r>
                        <a:rPr lang="el-GR" dirty="0">
                          <a:latin typeface="Trebuchet MS" panose="020B0603020202020204" pitchFamily="34" charset="0"/>
                        </a:rPr>
                        <a:t> ή μηριαία) και παραμένουν για μέσο χρονικό διάστημα 3 ημερών</a:t>
                      </a:r>
                    </a:p>
                  </a:txBody>
                  <a:tcPr/>
                </a:tc>
                <a:extLst>
                  <a:ext uri="{0D108BD9-81ED-4DB2-BD59-A6C34878D82A}">
                    <a16:rowId xmlns:a16="http://schemas.microsoft.com/office/drawing/2014/main" val="1273771088"/>
                  </a:ext>
                </a:extLst>
              </a:tr>
              <a:tr h="370840">
                <a:tc>
                  <a:txBody>
                    <a:bodyPr/>
                    <a:lstStyle/>
                    <a:p>
                      <a:pPr>
                        <a:lnSpc>
                          <a:spcPct val="150000"/>
                        </a:lnSpc>
                      </a:pPr>
                      <a:r>
                        <a:rPr lang="el-GR" b="1" dirty="0">
                          <a:latin typeface="Trebuchet MS" panose="020B0603020202020204" pitchFamily="34" charset="0"/>
                        </a:rPr>
                        <a:t>Περιφερικά εισαγόμενοι ΚΦΚ (PICC)</a:t>
                      </a:r>
                    </a:p>
                  </a:txBody>
                  <a:tcPr/>
                </a:tc>
                <a:tc>
                  <a:txBody>
                    <a:bodyPr/>
                    <a:lstStyle/>
                    <a:p>
                      <a:pPr>
                        <a:lnSpc>
                          <a:spcPct val="150000"/>
                        </a:lnSpc>
                      </a:pPr>
                      <a:r>
                        <a:rPr lang="el-GR" dirty="0">
                          <a:latin typeface="Trebuchet MS" panose="020B0603020202020204" pitchFamily="34" charset="0"/>
                        </a:rPr>
                        <a:t>Εισάγονται στην </a:t>
                      </a:r>
                      <a:r>
                        <a:rPr lang="el-GR" b="1" dirty="0">
                          <a:latin typeface="Trebuchet MS" panose="020B0603020202020204" pitchFamily="34" charset="0"/>
                        </a:rPr>
                        <a:t>βασιλική, κεφαλική ή </a:t>
                      </a:r>
                      <a:r>
                        <a:rPr lang="el-GR" b="1" dirty="0" err="1">
                          <a:latin typeface="Trebuchet MS" panose="020B0603020202020204" pitchFamily="34" charset="0"/>
                        </a:rPr>
                        <a:t>βραχιόνιο</a:t>
                      </a:r>
                      <a:r>
                        <a:rPr lang="el-GR" b="1" dirty="0">
                          <a:latin typeface="Trebuchet MS" panose="020B0603020202020204" pitchFamily="34" charset="0"/>
                        </a:rPr>
                        <a:t> </a:t>
                      </a:r>
                      <a:r>
                        <a:rPr lang="el-GR" dirty="0">
                          <a:latin typeface="Trebuchet MS" panose="020B0603020202020204" pitchFamily="34" charset="0"/>
                        </a:rPr>
                        <a:t>φλέβα και εισέρχονται στην άνω κοίλη φλέβα</a:t>
                      </a:r>
                    </a:p>
                  </a:txBody>
                  <a:tcPr/>
                </a:tc>
                <a:extLst>
                  <a:ext uri="{0D108BD9-81ED-4DB2-BD59-A6C34878D82A}">
                    <a16:rowId xmlns:a16="http://schemas.microsoft.com/office/drawing/2014/main" val="491658488"/>
                  </a:ext>
                </a:extLst>
              </a:tr>
              <a:tr h="370840">
                <a:tc>
                  <a:txBody>
                    <a:bodyPr/>
                    <a:lstStyle/>
                    <a:p>
                      <a:pPr>
                        <a:lnSpc>
                          <a:spcPct val="150000"/>
                        </a:lnSpc>
                      </a:pPr>
                      <a:r>
                        <a:rPr lang="el-GR" b="1" dirty="0">
                          <a:latin typeface="Trebuchet MS" panose="020B0603020202020204" pitchFamily="34" charset="0"/>
                        </a:rPr>
                        <a:t>ΚΦΚ μακράς διάρκειας (&gt;14 ημερών), με υποδόριο κανάλι (</a:t>
                      </a:r>
                      <a:r>
                        <a:rPr lang="el-GR" b="1" dirty="0" err="1">
                          <a:latin typeface="Trebuchet MS" panose="020B0603020202020204" pitchFamily="34" charset="0"/>
                        </a:rPr>
                        <a:t>tunneled</a:t>
                      </a:r>
                      <a:r>
                        <a:rPr lang="el-GR" b="1" dirty="0">
                          <a:latin typeface="Trebuchet MS" panose="020B0603020202020204" pitchFamily="34" charset="0"/>
                        </a:rPr>
                        <a:t>)</a:t>
                      </a:r>
                    </a:p>
                  </a:txBody>
                  <a:tcPr/>
                </a:tc>
                <a:tc>
                  <a:txBody>
                    <a:bodyPr/>
                    <a:lstStyle/>
                    <a:p>
                      <a:pPr>
                        <a:lnSpc>
                          <a:spcPct val="150000"/>
                        </a:lnSpc>
                      </a:pPr>
                      <a:r>
                        <a:rPr lang="el-GR" b="1" dirty="0">
                          <a:latin typeface="Trebuchet MS" panose="020B0603020202020204" pitchFamily="34" charset="0"/>
                        </a:rPr>
                        <a:t>Χειρουργικά εμφυτευμένοι ΚΦΚ </a:t>
                      </a:r>
                      <a:r>
                        <a:rPr lang="el-GR" dirty="0">
                          <a:latin typeface="Trebuchet MS" panose="020B0603020202020204" pitchFamily="34" charset="0"/>
                        </a:rPr>
                        <a:t>(π.χ. </a:t>
                      </a:r>
                      <a:r>
                        <a:rPr lang="el-GR" dirty="0" err="1">
                          <a:latin typeface="Trebuchet MS" panose="020B0603020202020204" pitchFamily="34" charset="0"/>
                        </a:rPr>
                        <a:t>Hickman</a:t>
                      </a:r>
                      <a:r>
                        <a:rPr lang="el-GR" dirty="0">
                          <a:latin typeface="Trebuchet MS" panose="020B0603020202020204" pitchFamily="34" charset="0"/>
                        </a:rPr>
                        <a:t>, </a:t>
                      </a:r>
                      <a:r>
                        <a:rPr lang="el-GR" dirty="0" err="1">
                          <a:latin typeface="Trebuchet MS" panose="020B0603020202020204" pitchFamily="34" charset="0"/>
                        </a:rPr>
                        <a:t>Broviac</a:t>
                      </a:r>
                      <a:r>
                        <a:rPr lang="el-GR" dirty="0">
                          <a:latin typeface="Trebuchet MS" panose="020B0603020202020204" pitchFamily="34" charset="0"/>
                        </a:rPr>
                        <a:t>), με εμφυτευμένο κανάλι κάτω από το δέρμα και χρησιμοποιούνται ώστε να παρέχουν αγγειακή πρόσβαση σε ασθενείς που παίρνουν χημειοθεραπεία ή </a:t>
                      </a:r>
                      <a:r>
                        <a:rPr lang="el-GR" dirty="0" err="1">
                          <a:latin typeface="Trebuchet MS" panose="020B0603020202020204" pitchFamily="34" charset="0"/>
                        </a:rPr>
                        <a:t>αιμοδιάλυση</a:t>
                      </a:r>
                      <a:r>
                        <a:rPr lang="el-GR" dirty="0">
                          <a:latin typeface="Trebuchet MS" panose="020B0603020202020204" pitchFamily="34" charset="0"/>
                        </a:rPr>
                        <a:t> </a:t>
                      </a:r>
                    </a:p>
                  </a:txBody>
                  <a:tcPr/>
                </a:tc>
                <a:extLst>
                  <a:ext uri="{0D108BD9-81ED-4DB2-BD59-A6C34878D82A}">
                    <a16:rowId xmlns:a16="http://schemas.microsoft.com/office/drawing/2014/main" val="3138551228"/>
                  </a:ext>
                </a:extLst>
              </a:tr>
              <a:tr h="370840">
                <a:tc>
                  <a:txBody>
                    <a:bodyPr/>
                    <a:lstStyle/>
                    <a:p>
                      <a:pPr>
                        <a:lnSpc>
                          <a:spcPct val="150000"/>
                        </a:lnSpc>
                      </a:pPr>
                      <a:r>
                        <a:rPr lang="el-GR" b="1" dirty="0">
                          <a:latin typeface="Trebuchet MS" panose="020B0603020202020204" pitchFamily="34" charset="0"/>
                        </a:rPr>
                        <a:t>Πλήρως εμφυτευμένοι καθετήρες (</a:t>
                      </a:r>
                      <a:r>
                        <a:rPr lang="en-US" b="1" dirty="0">
                          <a:latin typeface="Trebuchet MS" panose="020B0603020202020204" pitchFamily="34" charset="0"/>
                        </a:rPr>
                        <a:t>port) </a:t>
                      </a:r>
                      <a:endParaRPr lang="el-GR" b="1" dirty="0">
                        <a:latin typeface="Trebuchet MS" panose="020B0603020202020204" pitchFamily="34" charset="0"/>
                      </a:endParaRPr>
                    </a:p>
                  </a:txBody>
                  <a:tcPr/>
                </a:tc>
                <a:tc>
                  <a:txBody>
                    <a:bodyPr/>
                    <a:lstStyle/>
                    <a:p>
                      <a:pPr>
                        <a:lnSpc>
                          <a:spcPct val="150000"/>
                        </a:lnSpc>
                      </a:pPr>
                      <a:r>
                        <a:rPr lang="el-GR" dirty="0">
                          <a:latin typeface="Trebuchet MS" panose="020B0603020202020204" pitchFamily="34" charset="0"/>
                        </a:rPr>
                        <a:t>Με κανάλι κάτω από το δέρμα έχουν υποδόρια προσπέλαση με βελόνα. Είναι εμφυτευμένοι στην </a:t>
                      </a:r>
                      <a:r>
                        <a:rPr lang="el-GR" b="1" dirty="0">
                          <a:latin typeface="Trebuchet MS" panose="020B0603020202020204" pitchFamily="34" charset="0"/>
                        </a:rPr>
                        <a:t>υποκλείδιο ή την έσω </a:t>
                      </a:r>
                      <a:r>
                        <a:rPr lang="el-GR" b="1" dirty="0" err="1">
                          <a:latin typeface="Trebuchet MS" panose="020B0603020202020204" pitchFamily="34" charset="0"/>
                        </a:rPr>
                        <a:t>σφαγίτιδα</a:t>
                      </a:r>
                      <a:r>
                        <a:rPr lang="el-GR" b="1" dirty="0">
                          <a:latin typeface="Trebuchet MS" panose="020B0603020202020204" pitchFamily="34" charset="0"/>
                        </a:rPr>
                        <a:t> φλέβα</a:t>
                      </a:r>
                      <a:r>
                        <a:rPr lang="el-GR" dirty="0">
                          <a:latin typeface="Trebuchet MS" panose="020B0603020202020204" pitchFamily="34" charset="0"/>
                        </a:rPr>
                        <a:t>. Σχετίζονται με χαμηλά ποσοστά λοιμώξεων.</a:t>
                      </a:r>
                    </a:p>
                  </a:txBody>
                  <a:tcPr/>
                </a:tc>
                <a:extLst>
                  <a:ext uri="{0D108BD9-81ED-4DB2-BD59-A6C34878D82A}">
                    <a16:rowId xmlns:a16="http://schemas.microsoft.com/office/drawing/2014/main" val="3899622665"/>
                  </a:ext>
                </a:extLst>
              </a:tr>
            </a:tbl>
          </a:graphicData>
        </a:graphic>
      </p:graphicFrame>
      <p:sp>
        <p:nvSpPr>
          <p:cNvPr id="3" name="TextBox 2">
            <a:extLst>
              <a:ext uri="{FF2B5EF4-FFF2-40B4-BE49-F238E27FC236}">
                <a16:creationId xmlns:a16="http://schemas.microsoft.com/office/drawing/2014/main" id="{F759EF62-37ED-8700-8A69-7B155E3DF5AA}"/>
              </a:ext>
            </a:extLst>
          </p:cNvPr>
          <p:cNvSpPr txBox="1"/>
          <p:nvPr/>
        </p:nvSpPr>
        <p:spPr>
          <a:xfrm>
            <a:off x="0" y="245900"/>
            <a:ext cx="12192000" cy="523220"/>
          </a:xfrm>
          <a:prstGeom prst="rect">
            <a:avLst/>
          </a:prstGeom>
          <a:noFill/>
        </p:spPr>
        <p:txBody>
          <a:bodyPr wrap="square">
            <a:spAutoFit/>
          </a:bodyPr>
          <a:lstStyle/>
          <a:p>
            <a:pPr algn="ctr"/>
            <a:r>
              <a:rPr lang="el-GR" sz="2800" b="1" dirty="0">
                <a:latin typeface="Trebuchet MS" panose="020B0603020202020204" pitchFamily="34" charset="0"/>
              </a:rPr>
              <a:t>Είδη καθετήρων</a:t>
            </a:r>
            <a:endParaRPr lang="el-GR" sz="2800" b="1" dirty="0"/>
          </a:p>
        </p:txBody>
      </p:sp>
    </p:spTree>
    <p:extLst>
      <p:ext uri="{BB962C8B-B14F-4D97-AF65-F5344CB8AC3E}">
        <p14:creationId xmlns:p14="http://schemas.microsoft.com/office/powerpoint/2010/main" val="9746728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70155189-D96C-4527-B0EC-654B946BE6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8105F3E4-6548-F2E1-BFF9-DCEAA61052E2}"/>
              </a:ext>
            </a:extLst>
          </p:cNvPr>
          <p:cNvSpPr>
            <a:spLocks noGrp="1"/>
          </p:cNvSpPr>
          <p:nvPr>
            <p:ph type="title"/>
          </p:nvPr>
        </p:nvSpPr>
        <p:spPr>
          <a:xfrm>
            <a:off x="1198181" y="557190"/>
            <a:ext cx="9795637" cy="747828"/>
          </a:xfrm>
        </p:spPr>
        <p:txBody>
          <a:bodyPr vert="horz" lIns="91440" tIns="45720" rIns="91440" bIns="45720" rtlCol="0" anchor="b">
            <a:normAutofit/>
          </a:bodyPr>
          <a:lstStyle/>
          <a:p>
            <a:pPr algn="ctr"/>
            <a:r>
              <a:rPr lang="el-GR" sz="3200" b="1" dirty="0">
                <a:latin typeface="Trebuchet MS" panose="020B0603020202020204" pitchFamily="34" charset="0"/>
              </a:rPr>
              <a:t>Είδη καθετήρων</a:t>
            </a:r>
            <a:endParaRPr lang="en-US" sz="3200" dirty="0"/>
          </a:p>
        </p:txBody>
      </p:sp>
      <p:pic>
        <p:nvPicPr>
          <p:cNvPr id="4" name="Εικόνα 3">
            <a:extLst>
              <a:ext uri="{FF2B5EF4-FFF2-40B4-BE49-F238E27FC236}">
                <a16:creationId xmlns:a16="http://schemas.microsoft.com/office/drawing/2014/main" id="{DD4AD061-7407-C951-94BA-277F5FA83DE1}"/>
              </a:ext>
            </a:extLst>
          </p:cNvPr>
          <p:cNvPicPr>
            <a:picLocks noChangeAspect="1"/>
          </p:cNvPicPr>
          <p:nvPr/>
        </p:nvPicPr>
        <p:blipFill>
          <a:blip r:embed="rId2"/>
          <a:stretch>
            <a:fillRect/>
          </a:stretch>
        </p:blipFill>
        <p:spPr>
          <a:xfrm>
            <a:off x="194099" y="2896197"/>
            <a:ext cx="3797536" cy="3294361"/>
          </a:xfrm>
          <a:prstGeom prst="rect">
            <a:avLst/>
          </a:prstGeom>
        </p:spPr>
      </p:pic>
      <p:pic>
        <p:nvPicPr>
          <p:cNvPr id="2050" name="Picture 2" descr="Central Lines">
            <a:extLst>
              <a:ext uri="{FF2B5EF4-FFF2-40B4-BE49-F238E27FC236}">
                <a16:creationId xmlns:a16="http://schemas.microsoft.com/office/drawing/2014/main" id="{B69E38FE-96F4-C7C6-CF1F-AB868440728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92757" y="3010122"/>
            <a:ext cx="3797536" cy="3180436"/>
          </a:xfrm>
          <a:prstGeom prst="rect">
            <a:avLst/>
          </a:prstGeom>
          <a:noFill/>
          <a:extLst>
            <a:ext uri="{909E8E84-426E-40DD-AFC4-6F175D3DCCD1}">
              <a14:hiddenFill xmlns:a14="http://schemas.microsoft.com/office/drawing/2010/main">
                <a:solidFill>
                  <a:srgbClr val="FFFFFF"/>
                </a:solidFill>
              </a14:hiddenFill>
            </a:ext>
          </a:extLst>
        </p:spPr>
      </p:pic>
      <p:pic>
        <p:nvPicPr>
          <p:cNvPr id="5" name="Εικόνα 4">
            <a:extLst>
              <a:ext uri="{FF2B5EF4-FFF2-40B4-BE49-F238E27FC236}">
                <a16:creationId xmlns:a16="http://schemas.microsoft.com/office/drawing/2014/main" id="{97D5DC04-0E73-32D5-91ED-2B8520E57AF5}"/>
              </a:ext>
            </a:extLst>
          </p:cNvPr>
          <p:cNvPicPr>
            <a:picLocks noChangeAspect="1"/>
          </p:cNvPicPr>
          <p:nvPr/>
        </p:nvPicPr>
        <p:blipFill>
          <a:blip r:embed="rId4"/>
          <a:stretch>
            <a:fillRect/>
          </a:stretch>
        </p:blipFill>
        <p:spPr>
          <a:xfrm>
            <a:off x="8192673" y="3119301"/>
            <a:ext cx="3797536" cy="2848152"/>
          </a:xfrm>
          <a:prstGeom prst="rect">
            <a:avLst/>
          </a:prstGeom>
        </p:spPr>
      </p:pic>
    </p:spTree>
    <p:extLst>
      <p:ext uri="{BB962C8B-B14F-4D97-AF65-F5344CB8AC3E}">
        <p14:creationId xmlns:p14="http://schemas.microsoft.com/office/powerpoint/2010/main" val="15477907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3F14684-2C63-A35D-D3C7-08B9C2A76DB0}"/>
              </a:ext>
            </a:extLst>
          </p:cNvPr>
          <p:cNvSpPr>
            <a:spLocks noGrp="1"/>
          </p:cNvSpPr>
          <p:nvPr>
            <p:ph type="title"/>
          </p:nvPr>
        </p:nvSpPr>
        <p:spPr>
          <a:xfrm>
            <a:off x="838200" y="365126"/>
            <a:ext cx="10515600" cy="726828"/>
          </a:xfrm>
        </p:spPr>
        <p:txBody>
          <a:bodyPr>
            <a:normAutofit/>
          </a:bodyPr>
          <a:lstStyle/>
          <a:p>
            <a:pPr algn="ctr"/>
            <a:r>
              <a:rPr lang="el-GR" sz="3200" dirty="0">
                <a:latin typeface="Trebuchet MS" panose="020B0603020202020204" pitchFamily="34" charset="0"/>
              </a:rPr>
              <a:t>Παθογένεια βακτηριαιμιών από ΚΦΚ</a:t>
            </a:r>
          </a:p>
        </p:txBody>
      </p:sp>
      <p:sp>
        <p:nvSpPr>
          <p:cNvPr id="3" name="Θέση περιεχομένου 2">
            <a:extLst>
              <a:ext uri="{FF2B5EF4-FFF2-40B4-BE49-F238E27FC236}">
                <a16:creationId xmlns:a16="http://schemas.microsoft.com/office/drawing/2014/main" id="{04F2E357-8876-A0AB-DE3D-D9C5C8777033}"/>
              </a:ext>
            </a:extLst>
          </p:cNvPr>
          <p:cNvSpPr>
            <a:spLocks noGrp="1"/>
          </p:cNvSpPr>
          <p:nvPr>
            <p:ph idx="1"/>
          </p:nvPr>
        </p:nvSpPr>
        <p:spPr>
          <a:xfrm>
            <a:off x="230819" y="1260629"/>
            <a:ext cx="11122981" cy="4916334"/>
          </a:xfrm>
        </p:spPr>
        <p:txBody>
          <a:bodyPr>
            <a:normAutofit/>
          </a:bodyPr>
          <a:lstStyle/>
          <a:p>
            <a:pPr>
              <a:lnSpc>
                <a:spcPct val="150000"/>
              </a:lnSpc>
            </a:pPr>
            <a:r>
              <a:rPr lang="el-GR" sz="2000" dirty="0">
                <a:latin typeface="Trebuchet MS" panose="020B0603020202020204" pitchFamily="34" charset="0"/>
              </a:rPr>
              <a:t>Κατά την εισαγωγή του καθετήρα ή αμέσως μετά γίνεται αποικισμός της περιοχής και της εξωτερικής επιφάνειας αυτού- συνήθως μέσα στις πρώτες 2 εβδομάδες. </a:t>
            </a:r>
          </a:p>
          <a:p>
            <a:pPr>
              <a:lnSpc>
                <a:spcPct val="150000"/>
              </a:lnSpc>
            </a:pPr>
            <a:r>
              <a:rPr lang="el-GR" sz="2000" dirty="0">
                <a:latin typeface="Trebuchet MS" panose="020B0603020202020204" pitchFamily="34" charset="0"/>
              </a:rPr>
              <a:t>Κατά τον χειρισμό των συνδέσεων του καθετήρα</a:t>
            </a:r>
          </a:p>
          <a:p>
            <a:pPr>
              <a:lnSpc>
                <a:spcPct val="150000"/>
              </a:lnSpc>
            </a:pPr>
            <a:r>
              <a:rPr lang="el-GR" sz="2000" dirty="0">
                <a:latin typeface="Trebuchet MS" panose="020B0603020202020204" pitchFamily="34" charset="0"/>
              </a:rPr>
              <a:t>Επιμολυσμένα χορηγούμενα IV υγρά (οροί ή φάρμακα) </a:t>
            </a:r>
          </a:p>
          <a:p>
            <a:pPr lvl="1">
              <a:lnSpc>
                <a:spcPct val="150000"/>
              </a:lnSpc>
            </a:pPr>
            <a:r>
              <a:rPr lang="el-GR" sz="1600" dirty="0">
                <a:latin typeface="Trebuchet MS" panose="020B0603020202020204" pitchFamily="34" charset="0"/>
              </a:rPr>
              <a:t>Συνήθως ευθύνονται για επιδημίες</a:t>
            </a:r>
          </a:p>
          <a:p>
            <a:pPr>
              <a:lnSpc>
                <a:spcPct val="150000"/>
              </a:lnSpc>
            </a:pPr>
            <a:r>
              <a:rPr lang="el-GR" sz="2000" dirty="0" err="1">
                <a:latin typeface="Trebuchet MS" panose="020B0603020202020204" pitchFamily="34" charset="0"/>
              </a:rPr>
              <a:t>Αιματογενής</a:t>
            </a:r>
            <a:r>
              <a:rPr lang="el-GR" sz="2000" dirty="0">
                <a:latin typeface="Trebuchet MS" panose="020B0603020202020204" pitchFamily="34" charset="0"/>
              </a:rPr>
              <a:t> διασπορά</a:t>
            </a:r>
          </a:p>
          <a:p>
            <a:pPr lvl="1">
              <a:lnSpc>
                <a:spcPct val="150000"/>
              </a:lnSpc>
            </a:pPr>
            <a:r>
              <a:rPr lang="el-GR" sz="2000" dirty="0">
                <a:latin typeface="Trebuchet MS" panose="020B0603020202020204" pitchFamily="34" charset="0"/>
              </a:rPr>
              <a:t>Προέλευση του παθογόνου από άλλη πηγή</a:t>
            </a:r>
          </a:p>
        </p:txBody>
      </p:sp>
      <p:pic>
        <p:nvPicPr>
          <p:cNvPr id="4" name="Picture 4" descr="Catheter-Related Blood Stream Infections (CRBSI) | SpringerLink">
            <a:extLst>
              <a:ext uri="{FF2B5EF4-FFF2-40B4-BE49-F238E27FC236}">
                <a16:creationId xmlns:a16="http://schemas.microsoft.com/office/drawing/2014/main" id="{372782C1-E4F8-6E5B-25AC-3C4DBD3B13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9139" y="2459114"/>
            <a:ext cx="5027859" cy="3648723"/>
          </a:xfrm>
          <a:prstGeom prst="rect">
            <a:avLst/>
          </a:prstGeom>
          <a:noFill/>
          <a:extLst>
            <a:ext uri="{909E8E84-426E-40DD-AFC4-6F175D3DCCD1}">
              <a14:hiddenFill xmlns:a14="http://schemas.microsoft.com/office/drawing/2010/main">
                <a:solidFill>
                  <a:srgbClr val="FFFFFF"/>
                </a:solidFill>
              </a14:hiddenFill>
            </a:ext>
          </a:extLst>
        </p:spPr>
      </p:pic>
      <p:pic>
        <p:nvPicPr>
          <p:cNvPr id="5" name="Εικόνα 4">
            <a:extLst>
              <a:ext uri="{FF2B5EF4-FFF2-40B4-BE49-F238E27FC236}">
                <a16:creationId xmlns:a16="http://schemas.microsoft.com/office/drawing/2014/main" id="{5CD48B78-F10E-1A90-FEE1-DED970D29A84}"/>
              </a:ext>
            </a:extLst>
          </p:cNvPr>
          <p:cNvPicPr>
            <a:picLocks noChangeAspect="1"/>
          </p:cNvPicPr>
          <p:nvPr/>
        </p:nvPicPr>
        <p:blipFill>
          <a:blip r:embed="rId3"/>
          <a:stretch>
            <a:fillRect/>
          </a:stretch>
        </p:blipFill>
        <p:spPr>
          <a:xfrm>
            <a:off x="4643903" y="5114924"/>
            <a:ext cx="2296811" cy="1629261"/>
          </a:xfrm>
          <a:prstGeom prst="rect">
            <a:avLst/>
          </a:prstGeom>
        </p:spPr>
      </p:pic>
    </p:spTree>
    <p:extLst>
      <p:ext uri="{BB962C8B-B14F-4D97-AF65-F5344CB8AC3E}">
        <p14:creationId xmlns:p14="http://schemas.microsoft.com/office/powerpoint/2010/main" val="10647227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89C5E86F-BD09-7E84-E390-77EDCA2910E6}"/>
              </a:ext>
            </a:extLst>
          </p:cNvPr>
          <p:cNvSpPr>
            <a:spLocks noGrp="1"/>
          </p:cNvSpPr>
          <p:nvPr>
            <p:ph type="title"/>
          </p:nvPr>
        </p:nvSpPr>
        <p:spPr>
          <a:xfrm>
            <a:off x="838200" y="365125"/>
            <a:ext cx="10515600" cy="1325563"/>
          </a:xfrm>
        </p:spPr>
        <p:txBody>
          <a:bodyPr>
            <a:normAutofit/>
          </a:bodyPr>
          <a:lstStyle/>
          <a:p>
            <a:pPr algn="ctr"/>
            <a:r>
              <a:rPr lang="el-GR" sz="2800" dirty="0">
                <a:latin typeface="Trebuchet MS" panose="020B0603020202020204" pitchFamily="34" charset="0"/>
              </a:rPr>
              <a:t>Παράγοντες κινδύνου για ανάπτυξη βακτηριαιμίας που σχετίζεται με ΚΦΚ: </a:t>
            </a:r>
          </a:p>
        </p:txBody>
      </p:sp>
      <p:graphicFrame>
        <p:nvGraphicFramePr>
          <p:cNvPr id="5" name="Θέση περιεχομένου 2">
            <a:extLst>
              <a:ext uri="{FF2B5EF4-FFF2-40B4-BE49-F238E27FC236}">
                <a16:creationId xmlns:a16="http://schemas.microsoft.com/office/drawing/2014/main" id="{03165C52-70CD-472B-5BAB-010DCAC9AD54}"/>
              </a:ext>
            </a:extLst>
          </p:cNvPr>
          <p:cNvGraphicFramePr>
            <a:graphicFrameLocks noGrp="1"/>
          </p:cNvGraphicFramePr>
          <p:nvPr>
            <p:ph idx="1"/>
            <p:extLst>
              <p:ext uri="{D42A27DB-BD31-4B8C-83A1-F6EECF244321}">
                <p14:modId xmlns:p14="http://schemas.microsoft.com/office/powerpoint/2010/main" val="171548547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7074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6E97EFF-75B4-B05F-6B95-08B2D8EF8734}"/>
              </a:ext>
            </a:extLst>
          </p:cNvPr>
          <p:cNvSpPr>
            <a:spLocks noGrp="1"/>
          </p:cNvSpPr>
          <p:nvPr>
            <p:ph type="title"/>
          </p:nvPr>
        </p:nvSpPr>
        <p:spPr>
          <a:xfrm>
            <a:off x="621438" y="0"/>
            <a:ext cx="11425560" cy="1325563"/>
          </a:xfrm>
        </p:spPr>
        <p:txBody>
          <a:bodyPr>
            <a:normAutofit/>
          </a:bodyPr>
          <a:lstStyle/>
          <a:p>
            <a:pPr algn="ctr"/>
            <a:r>
              <a:rPr lang="el-GR" sz="3200" dirty="0">
                <a:latin typeface="Trebuchet MS" panose="020B0603020202020204" pitchFamily="34" charset="0"/>
              </a:rPr>
              <a:t>Βακτηριαιμία Συνδεόμενη με Κεντρικό Φλεβικό Καθετήρα</a:t>
            </a:r>
            <a:r>
              <a:rPr lang="en-US" sz="3200" dirty="0">
                <a:latin typeface="Trebuchet MS" panose="020B0603020202020204" pitchFamily="34" charset="0"/>
              </a:rPr>
              <a:t> –</a:t>
            </a:r>
            <a:r>
              <a:rPr lang="el-GR" sz="3200" dirty="0">
                <a:latin typeface="Trebuchet MS" panose="020B0603020202020204" pitchFamily="34" charset="0"/>
              </a:rPr>
              <a:t>Κριτήρια </a:t>
            </a:r>
          </a:p>
        </p:txBody>
      </p:sp>
      <p:sp>
        <p:nvSpPr>
          <p:cNvPr id="3" name="Θέση περιεχομένου 2">
            <a:extLst>
              <a:ext uri="{FF2B5EF4-FFF2-40B4-BE49-F238E27FC236}">
                <a16:creationId xmlns:a16="http://schemas.microsoft.com/office/drawing/2014/main" id="{4E0F344E-AFE3-E65B-AE06-766F7A44D468}"/>
              </a:ext>
            </a:extLst>
          </p:cNvPr>
          <p:cNvSpPr>
            <a:spLocks noGrp="1"/>
          </p:cNvSpPr>
          <p:nvPr>
            <p:ph idx="1"/>
          </p:nvPr>
        </p:nvSpPr>
        <p:spPr>
          <a:xfrm>
            <a:off x="150920" y="1145219"/>
            <a:ext cx="11620870" cy="5584055"/>
          </a:xfrm>
        </p:spPr>
        <p:txBody>
          <a:bodyPr>
            <a:normAutofit/>
          </a:bodyPr>
          <a:lstStyle/>
          <a:p>
            <a:pPr>
              <a:lnSpc>
                <a:spcPct val="150000"/>
              </a:lnSpc>
            </a:pPr>
            <a:r>
              <a:rPr lang="el-GR" sz="2000" dirty="0">
                <a:latin typeface="Trebuchet MS" panose="020B0603020202020204" pitchFamily="34" charset="0"/>
              </a:rPr>
              <a:t>Θετική καλλιέργεια άκρου καθετήρα –όχι ως μοναδικό κριτήριο  </a:t>
            </a:r>
          </a:p>
          <a:p>
            <a:pPr>
              <a:lnSpc>
                <a:spcPct val="150000"/>
              </a:lnSpc>
            </a:pPr>
            <a:r>
              <a:rPr lang="el-GR" sz="2000" dirty="0">
                <a:latin typeface="Trebuchet MS" panose="020B0603020202020204" pitchFamily="34" charset="0"/>
              </a:rPr>
              <a:t>ΙΙ. Θετικές καλλιέργειες αίματος (</a:t>
            </a:r>
            <a:r>
              <a:rPr lang="el-GR" sz="2000" dirty="0" err="1">
                <a:latin typeface="Trebuchet MS" panose="020B0603020202020204" pitchFamily="34" charset="0"/>
              </a:rPr>
              <a:t>ληφθείσες</a:t>
            </a:r>
            <a:r>
              <a:rPr lang="el-GR" sz="2000" dirty="0">
                <a:latin typeface="Trebuchet MS" panose="020B0603020202020204" pitchFamily="34" charset="0"/>
              </a:rPr>
              <a:t> από το κεντρικό φλεβικό καθετήρα και από περιφερική φλέβα) </a:t>
            </a:r>
          </a:p>
          <a:p>
            <a:pPr lvl="1">
              <a:lnSpc>
                <a:spcPct val="150000"/>
              </a:lnSpc>
            </a:pPr>
            <a:r>
              <a:rPr lang="el-GR" sz="2000" dirty="0" err="1">
                <a:latin typeface="Trebuchet MS" panose="020B0603020202020204" pitchFamily="34" charset="0"/>
              </a:rPr>
              <a:t>ΙΙα</a:t>
            </a:r>
            <a:r>
              <a:rPr lang="el-GR" sz="2000" dirty="0">
                <a:latin typeface="Trebuchet MS" panose="020B0603020202020204" pitchFamily="34" charset="0"/>
              </a:rPr>
              <a:t>. </a:t>
            </a:r>
            <a:r>
              <a:rPr lang="el-GR" sz="2000" b="1" dirty="0">
                <a:latin typeface="Trebuchet MS" panose="020B0603020202020204" pitchFamily="34" charset="0"/>
              </a:rPr>
              <a:t>Αριθμός αποικιών </a:t>
            </a:r>
            <a:r>
              <a:rPr lang="el-GR" sz="2000" dirty="0">
                <a:latin typeface="Trebuchet MS" panose="020B0603020202020204" pitchFamily="34" charset="0"/>
              </a:rPr>
              <a:t>από κεντρικό φλεβικό καθετήρα </a:t>
            </a:r>
            <a:r>
              <a:rPr lang="el-GR" sz="2000" b="1" dirty="0">
                <a:latin typeface="Trebuchet MS" panose="020B0603020202020204" pitchFamily="34" charset="0"/>
              </a:rPr>
              <a:t>5 φορές μεγαλύτερος </a:t>
            </a:r>
            <a:r>
              <a:rPr lang="el-GR" sz="2000" dirty="0">
                <a:latin typeface="Trebuchet MS" panose="020B0603020202020204" pitchFamily="34" charset="0"/>
              </a:rPr>
              <a:t>από εκείνον που έχει ληφθεί από περιφερικό αγγείο, ή </a:t>
            </a:r>
          </a:p>
          <a:p>
            <a:pPr lvl="1">
              <a:lnSpc>
                <a:spcPct val="150000"/>
              </a:lnSpc>
            </a:pPr>
            <a:r>
              <a:rPr lang="el-GR" sz="2000" dirty="0" err="1">
                <a:latin typeface="Trebuchet MS" panose="020B0603020202020204" pitchFamily="34" charset="0"/>
              </a:rPr>
              <a:t>ΙΙβ</a:t>
            </a:r>
            <a:r>
              <a:rPr lang="el-GR" sz="2000" dirty="0">
                <a:latin typeface="Trebuchet MS" panose="020B0603020202020204" pitchFamily="34" charset="0"/>
              </a:rPr>
              <a:t>. </a:t>
            </a:r>
            <a:r>
              <a:rPr lang="el-GR" sz="2000" b="1" dirty="0">
                <a:latin typeface="Trebuchet MS" panose="020B0603020202020204" pitchFamily="34" charset="0"/>
              </a:rPr>
              <a:t>Χρονική διαφορά στη </a:t>
            </a:r>
            <a:r>
              <a:rPr lang="el-GR" sz="2000" b="1" dirty="0" err="1">
                <a:latin typeface="Trebuchet MS" panose="020B0603020202020204" pitchFamily="34" charset="0"/>
              </a:rPr>
              <a:t>θετικοποίηση</a:t>
            </a:r>
            <a:r>
              <a:rPr lang="el-GR" sz="2000" b="1" dirty="0">
                <a:latin typeface="Trebuchet MS" panose="020B0603020202020204" pitchFamily="34" charset="0"/>
              </a:rPr>
              <a:t> </a:t>
            </a:r>
            <a:r>
              <a:rPr lang="el-GR" sz="2000" dirty="0">
                <a:latin typeface="Trebuchet MS" panose="020B0603020202020204" pitchFamily="34" charset="0"/>
              </a:rPr>
              <a:t>των καλλιεργειών : </a:t>
            </a:r>
            <a:r>
              <a:rPr lang="el-GR" sz="2000" dirty="0" err="1">
                <a:latin typeface="Trebuchet MS" panose="020B0603020202020204" pitchFamily="34" charset="0"/>
              </a:rPr>
              <a:t>θετικοποίηση</a:t>
            </a:r>
            <a:r>
              <a:rPr lang="el-GR" sz="2000" dirty="0">
                <a:latin typeface="Trebuchet MS" panose="020B0603020202020204" pitchFamily="34" charset="0"/>
              </a:rPr>
              <a:t> κ/ας  από </a:t>
            </a:r>
            <a:r>
              <a:rPr lang="el-GR" sz="2000" b="1" dirty="0">
                <a:latin typeface="Trebuchet MS" panose="020B0603020202020204" pitchFamily="34" charset="0"/>
              </a:rPr>
              <a:t>κεντρικό φλεβικό καθετήρα </a:t>
            </a:r>
            <a:r>
              <a:rPr lang="el-GR" sz="2000" dirty="0">
                <a:latin typeface="Trebuchet MS" panose="020B0603020202020204" pitchFamily="34" charset="0"/>
              </a:rPr>
              <a:t>τουλάχιστον </a:t>
            </a:r>
            <a:r>
              <a:rPr lang="el-GR" sz="2000" b="1" dirty="0">
                <a:latin typeface="Trebuchet MS" panose="020B0603020202020204" pitchFamily="34" charset="0"/>
              </a:rPr>
              <a:t>δύο ώρες </a:t>
            </a:r>
            <a:r>
              <a:rPr lang="el-GR" sz="2000" dirty="0">
                <a:latin typeface="Trebuchet MS" panose="020B0603020202020204" pitchFamily="34" charset="0"/>
              </a:rPr>
              <a:t>νωρίτερα από την απομόνωση του ίδιου μικροοργανισμού από δείγμα αίματος που έχει ληφθεί από περιφερικό αγγείο (η λήψη των δειγμάτων αίματος πρέπει να γίνεται ταυτόχρονα). </a:t>
            </a:r>
          </a:p>
          <a:p>
            <a:pPr>
              <a:lnSpc>
                <a:spcPct val="150000"/>
              </a:lnSpc>
            </a:pPr>
            <a:r>
              <a:rPr lang="el-GR" sz="2000" dirty="0">
                <a:latin typeface="Trebuchet MS" panose="020B0603020202020204" pitchFamily="34" charset="0"/>
              </a:rPr>
              <a:t>ΙΙΙ. </a:t>
            </a:r>
            <a:r>
              <a:rPr lang="el-GR" sz="2000" b="1" dirty="0">
                <a:latin typeface="Trebuchet MS" panose="020B0603020202020204" pitchFamily="34" charset="0"/>
              </a:rPr>
              <a:t>Θετική καλλιέργεια πυώδους εκκρίματος </a:t>
            </a:r>
            <a:r>
              <a:rPr lang="el-GR" sz="2000" dirty="0">
                <a:latin typeface="Trebuchet MS" panose="020B0603020202020204" pitchFamily="34" charset="0"/>
              </a:rPr>
              <a:t>από το σημείο εισόδου του ΚΦΚ με απομόνωση του ίδιου μικροοργανισμού με εκείνον που έχει απομονωθεί από την καλλιέργεια αίματος</a:t>
            </a:r>
          </a:p>
          <a:p>
            <a:pPr>
              <a:lnSpc>
                <a:spcPct val="150000"/>
              </a:lnSpc>
            </a:pPr>
            <a:endParaRPr lang="el-GR" sz="2000" dirty="0">
              <a:latin typeface="Trebuchet MS" panose="020B0603020202020204" pitchFamily="34" charset="0"/>
            </a:endParaRPr>
          </a:p>
          <a:p>
            <a:pPr>
              <a:lnSpc>
                <a:spcPct val="150000"/>
              </a:lnSpc>
            </a:pPr>
            <a:endParaRPr lang="el-GR" sz="2000" dirty="0">
              <a:latin typeface="Trebuchet MS" panose="020B0603020202020204" pitchFamily="34" charset="0"/>
            </a:endParaRPr>
          </a:p>
        </p:txBody>
      </p:sp>
    </p:spTree>
    <p:extLst>
      <p:ext uri="{BB962C8B-B14F-4D97-AF65-F5344CB8AC3E}">
        <p14:creationId xmlns:p14="http://schemas.microsoft.com/office/powerpoint/2010/main" val="6348716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Θέση περιεχομένου 3">
            <a:extLst>
              <a:ext uri="{FF2B5EF4-FFF2-40B4-BE49-F238E27FC236}">
                <a16:creationId xmlns:a16="http://schemas.microsoft.com/office/drawing/2014/main" id="{3134896C-56C7-3A7C-0D68-EB6C90A554B3}"/>
              </a:ext>
            </a:extLst>
          </p:cNvPr>
          <p:cNvPicPr>
            <a:picLocks noGrp="1" noChangeAspect="1"/>
          </p:cNvPicPr>
          <p:nvPr>
            <p:ph idx="1"/>
          </p:nvPr>
        </p:nvPicPr>
        <p:blipFill rotWithShape="1">
          <a:blip r:embed="rId2"/>
          <a:srcRect t="5035"/>
          <a:stretch/>
        </p:blipFill>
        <p:spPr>
          <a:xfrm>
            <a:off x="1345319" y="1102310"/>
            <a:ext cx="8222978" cy="5290608"/>
          </a:xfrm>
          <a:prstGeom prst="rect">
            <a:avLst/>
          </a:prstGeom>
        </p:spPr>
      </p:pic>
      <p:sp>
        <p:nvSpPr>
          <p:cNvPr id="6" name="TextBox 5">
            <a:extLst>
              <a:ext uri="{FF2B5EF4-FFF2-40B4-BE49-F238E27FC236}">
                <a16:creationId xmlns:a16="http://schemas.microsoft.com/office/drawing/2014/main" id="{100C454B-C9B1-832B-FC7F-98F7C61447DB}"/>
              </a:ext>
            </a:extLst>
          </p:cNvPr>
          <p:cNvSpPr txBox="1"/>
          <p:nvPr/>
        </p:nvSpPr>
        <p:spPr>
          <a:xfrm>
            <a:off x="88777" y="315926"/>
            <a:ext cx="11993732" cy="523220"/>
          </a:xfrm>
          <a:prstGeom prst="rect">
            <a:avLst/>
          </a:prstGeom>
          <a:noFill/>
        </p:spPr>
        <p:txBody>
          <a:bodyPr wrap="square">
            <a:spAutoFit/>
          </a:bodyPr>
          <a:lstStyle/>
          <a:p>
            <a:pPr algn="ctr"/>
            <a:r>
              <a:rPr lang="en-US" sz="2800" b="0" i="0" dirty="0">
                <a:solidFill>
                  <a:srgbClr val="222222"/>
                </a:solidFill>
                <a:effectLst/>
                <a:latin typeface="Trebuchet MS" panose="020B0603020202020204" pitchFamily="34" charset="0"/>
              </a:rPr>
              <a:t>Diagnostic algorithm of catheter-related bloodstream infection.</a:t>
            </a:r>
            <a:endParaRPr lang="el-GR" sz="2800" dirty="0">
              <a:latin typeface="Trebuchet MS" panose="020B0603020202020204" pitchFamily="34" charset="0"/>
            </a:endParaRPr>
          </a:p>
        </p:txBody>
      </p:sp>
    </p:spTree>
    <p:extLst>
      <p:ext uri="{BB962C8B-B14F-4D97-AF65-F5344CB8AC3E}">
        <p14:creationId xmlns:p14="http://schemas.microsoft.com/office/powerpoint/2010/main" val="36980581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A83606-0067-3ED7-BD81-F2458CC09245}"/>
              </a:ext>
            </a:extLst>
          </p:cNvPr>
          <p:cNvSpPr>
            <a:spLocks noGrp="1"/>
          </p:cNvSpPr>
          <p:nvPr>
            <p:ph type="title"/>
          </p:nvPr>
        </p:nvSpPr>
        <p:spPr>
          <a:xfrm>
            <a:off x="838200" y="365126"/>
            <a:ext cx="10515600" cy="939800"/>
          </a:xfrm>
        </p:spPr>
        <p:txBody>
          <a:bodyPr>
            <a:normAutofit/>
          </a:bodyPr>
          <a:lstStyle/>
          <a:p>
            <a:pPr algn="ctr"/>
            <a:r>
              <a:rPr lang="en-US" sz="3200" dirty="0">
                <a:latin typeface="Trebuchet MS" panose="020B0603020202020204" pitchFamily="34" charset="0"/>
              </a:rPr>
              <a:t>K</a:t>
            </a:r>
            <a:r>
              <a:rPr lang="el-GR" sz="3200" dirty="0" err="1">
                <a:latin typeface="Trebuchet MS" panose="020B0603020202020204" pitchFamily="34" charset="0"/>
              </a:rPr>
              <a:t>αλλιέργεια</a:t>
            </a:r>
            <a:r>
              <a:rPr lang="el-GR" sz="3200" dirty="0">
                <a:latin typeface="Trebuchet MS" panose="020B0603020202020204" pitchFamily="34" charset="0"/>
              </a:rPr>
              <a:t> άκρου καθετήρα</a:t>
            </a:r>
          </a:p>
        </p:txBody>
      </p:sp>
      <p:pic>
        <p:nvPicPr>
          <p:cNvPr id="5" name="Εικόνα 4">
            <a:extLst>
              <a:ext uri="{FF2B5EF4-FFF2-40B4-BE49-F238E27FC236}">
                <a16:creationId xmlns:a16="http://schemas.microsoft.com/office/drawing/2014/main" id="{3B6DE1F9-86F6-0B62-D2A9-21CCCA9B10A7}"/>
              </a:ext>
            </a:extLst>
          </p:cNvPr>
          <p:cNvPicPr>
            <a:picLocks noChangeAspect="1"/>
          </p:cNvPicPr>
          <p:nvPr/>
        </p:nvPicPr>
        <p:blipFill>
          <a:blip r:embed="rId2"/>
          <a:stretch>
            <a:fillRect/>
          </a:stretch>
        </p:blipFill>
        <p:spPr>
          <a:xfrm>
            <a:off x="1104899" y="1581150"/>
            <a:ext cx="2466975" cy="1847850"/>
          </a:xfrm>
          <a:prstGeom prst="rect">
            <a:avLst/>
          </a:prstGeom>
        </p:spPr>
      </p:pic>
      <p:pic>
        <p:nvPicPr>
          <p:cNvPr id="6" name="Εικόνα 5">
            <a:extLst>
              <a:ext uri="{FF2B5EF4-FFF2-40B4-BE49-F238E27FC236}">
                <a16:creationId xmlns:a16="http://schemas.microsoft.com/office/drawing/2014/main" id="{DFD6AC19-30A8-1A11-2E4D-D4B34699F950}"/>
              </a:ext>
            </a:extLst>
          </p:cNvPr>
          <p:cNvPicPr>
            <a:picLocks noChangeAspect="1"/>
          </p:cNvPicPr>
          <p:nvPr/>
        </p:nvPicPr>
        <p:blipFill>
          <a:blip r:embed="rId3"/>
          <a:stretch>
            <a:fillRect/>
          </a:stretch>
        </p:blipFill>
        <p:spPr>
          <a:xfrm>
            <a:off x="4700587" y="2043112"/>
            <a:ext cx="6372225" cy="4638675"/>
          </a:xfrm>
          <a:prstGeom prst="rect">
            <a:avLst/>
          </a:prstGeom>
        </p:spPr>
      </p:pic>
      <p:pic>
        <p:nvPicPr>
          <p:cNvPr id="7" name="Εικόνα 6">
            <a:extLst>
              <a:ext uri="{FF2B5EF4-FFF2-40B4-BE49-F238E27FC236}">
                <a16:creationId xmlns:a16="http://schemas.microsoft.com/office/drawing/2014/main" id="{88F35C72-BFEA-406C-F9F6-9A7066CDF0ED}"/>
              </a:ext>
            </a:extLst>
          </p:cNvPr>
          <p:cNvPicPr>
            <a:picLocks noChangeAspect="1"/>
          </p:cNvPicPr>
          <p:nvPr/>
        </p:nvPicPr>
        <p:blipFill>
          <a:blip r:embed="rId4"/>
          <a:stretch>
            <a:fillRect/>
          </a:stretch>
        </p:blipFill>
        <p:spPr>
          <a:xfrm>
            <a:off x="561973" y="3486151"/>
            <a:ext cx="3552825" cy="3333750"/>
          </a:xfrm>
          <a:prstGeom prst="rect">
            <a:avLst/>
          </a:prstGeom>
        </p:spPr>
      </p:pic>
    </p:spTree>
    <p:extLst>
      <p:ext uri="{BB962C8B-B14F-4D97-AF65-F5344CB8AC3E}">
        <p14:creationId xmlns:p14="http://schemas.microsoft.com/office/powerpoint/2010/main" val="13360081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1E8A479-F3C9-55D4-1721-7069AAAD11FB}"/>
              </a:ext>
            </a:extLst>
          </p:cNvPr>
          <p:cNvSpPr>
            <a:spLocks noGrp="1"/>
          </p:cNvSpPr>
          <p:nvPr>
            <p:ph type="title"/>
          </p:nvPr>
        </p:nvSpPr>
        <p:spPr/>
        <p:txBody>
          <a:bodyPr>
            <a:normAutofit/>
          </a:bodyPr>
          <a:lstStyle/>
          <a:p>
            <a:pPr algn="ctr"/>
            <a:r>
              <a:rPr lang="el-GR" sz="3200" dirty="0">
                <a:latin typeface="Trebuchet MS" panose="020B0603020202020204" pitchFamily="34" charset="0"/>
              </a:rPr>
              <a:t>Ενδείξεις εφαρμογής ΚΦΚ</a:t>
            </a:r>
          </a:p>
        </p:txBody>
      </p:sp>
      <p:sp>
        <p:nvSpPr>
          <p:cNvPr id="3" name="Θέση περιεχομένου 2">
            <a:extLst>
              <a:ext uri="{FF2B5EF4-FFF2-40B4-BE49-F238E27FC236}">
                <a16:creationId xmlns:a16="http://schemas.microsoft.com/office/drawing/2014/main" id="{0618B168-44E3-8854-B189-CB42BCFC09D2}"/>
              </a:ext>
            </a:extLst>
          </p:cNvPr>
          <p:cNvSpPr>
            <a:spLocks noGrp="1"/>
          </p:cNvSpPr>
          <p:nvPr>
            <p:ph idx="1"/>
          </p:nvPr>
        </p:nvSpPr>
        <p:spPr/>
        <p:txBody>
          <a:bodyPr>
            <a:normAutofit/>
          </a:bodyPr>
          <a:lstStyle/>
          <a:p>
            <a:r>
              <a:rPr lang="el-GR" sz="2400" dirty="0">
                <a:latin typeface="Trebuchet MS" panose="020B0603020202020204" pitchFamily="34" charset="0"/>
              </a:rPr>
              <a:t>Μακροχρόνια εξασφάλιση φλεβικής προσπέλασης σε:</a:t>
            </a:r>
            <a:endParaRPr lang="en-US" sz="2400" dirty="0">
              <a:latin typeface="Trebuchet MS" panose="020B0603020202020204" pitchFamily="34" charset="0"/>
            </a:endParaRPr>
          </a:p>
          <a:p>
            <a:r>
              <a:rPr lang="el-GR" sz="2400" dirty="0">
                <a:latin typeface="Trebuchet MS" panose="020B0603020202020204" pitchFamily="34" charset="0"/>
              </a:rPr>
              <a:t>ασθενείς που ακολουθούν εντατική χημειοθεραπεία</a:t>
            </a:r>
            <a:endParaRPr lang="en-US" sz="2400" dirty="0">
              <a:latin typeface="Trebuchet MS" panose="020B0603020202020204" pitchFamily="34" charset="0"/>
            </a:endParaRPr>
          </a:p>
          <a:p>
            <a:r>
              <a:rPr lang="el-GR" sz="2400" dirty="0">
                <a:latin typeface="Trebuchet MS" panose="020B0603020202020204" pitchFamily="34" charset="0"/>
              </a:rPr>
              <a:t>ασθενείς που χρήζουν μακροχρόνια χορήγηση ολικής παρεντερικής διατροφής </a:t>
            </a:r>
            <a:endParaRPr lang="en-US" sz="2400" dirty="0">
              <a:latin typeface="Trebuchet MS" panose="020B0603020202020204" pitchFamily="34" charset="0"/>
            </a:endParaRPr>
          </a:p>
          <a:p>
            <a:r>
              <a:rPr lang="el-GR" sz="2400" dirty="0">
                <a:latin typeface="Trebuchet MS" panose="020B0603020202020204" pitchFamily="34" charset="0"/>
              </a:rPr>
              <a:t>ασθενείς που θα υποβληθούν σε μεταμόσχευση μυελού των οστών </a:t>
            </a:r>
            <a:endParaRPr lang="en-US" sz="2400" dirty="0">
              <a:latin typeface="Trebuchet MS" panose="020B0603020202020204" pitchFamily="34" charset="0"/>
            </a:endParaRPr>
          </a:p>
          <a:p>
            <a:r>
              <a:rPr lang="el-GR" sz="2400" dirty="0">
                <a:latin typeface="Trebuchet MS" panose="020B0603020202020204" pitchFamily="34" charset="0"/>
              </a:rPr>
              <a:t>ασθενείς που χρήζουν μακροχρόνια χορήγηση αίματος και παραγώγων του </a:t>
            </a:r>
            <a:endParaRPr lang="en-US" sz="2400" dirty="0">
              <a:latin typeface="Trebuchet MS" panose="020B0603020202020204" pitchFamily="34" charset="0"/>
            </a:endParaRPr>
          </a:p>
          <a:p>
            <a:r>
              <a:rPr lang="el-GR" sz="2400" dirty="0">
                <a:latin typeface="Trebuchet MS" panose="020B0603020202020204" pitchFamily="34" charset="0"/>
              </a:rPr>
              <a:t>διάφορες κατηγορίες ασθενών που χρήζουν μακροχρόνια θεραπεία (νεογνά σε ΜΕΝΝ, ασθενείς με εγκαύματα </a:t>
            </a:r>
            <a:r>
              <a:rPr lang="el-GR" sz="2400" dirty="0" err="1">
                <a:latin typeface="Trebuchet MS" panose="020B0603020202020204" pitchFamily="34" charset="0"/>
              </a:rPr>
              <a:t>κλπ</a:t>
            </a:r>
            <a:r>
              <a:rPr lang="el-GR" sz="2400" dirty="0">
                <a:latin typeface="Trebuchet MS" panose="020B0603020202020204" pitchFamily="34" charset="0"/>
              </a:rPr>
              <a:t>). </a:t>
            </a:r>
          </a:p>
        </p:txBody>
      </p:sp>
    </p:spTree>
    <p:extLst>
      <p:ext uri="{BB962C8B-B14F-4D97-AF65-F5344CB8AC3E}">
        <p14:creationId xmlns:p14="http://schemas.microsoft.com/office/powerpoint/2010/main" val="3191166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318BE2-2585-B2C5-037B-195F414EE5A5}"/>
              </a:ext>
            </a:extLst>
          </p:cNvPr>
          <p:cNvSpPr>
            <a:spLocks noGrp="1"/>
          </p:cNvSpPr>
          <p:nvPr>
            <p:ph type="title"/>
          </p:nvPr>
        </p:nvSpPr>
        <p:spPr>
          <a:xfrm>
            <a:off x="221943" y="196449"/>
            <a:ext cx="11807300" cy="1325563"/>
          </a:xfrm>
        </p:spPr>
        <p:txBody>
          <a:bodyPr>
            <a:normAutofit/>
          </a:bodyPr>
          <a:lstStyle/>
          <a:p>
            <a:pPr algn="ctr"/>
            <a:r>
              <a:rPr lang="el-GR" sz="2800" dirty="0">
                <a:latin typeface="Trebuchet MS" panose="020B0603020202020204" pitchFamily="34" charset="0"/>
              </a:rPr>
              <a:t>Δέσμες Φροντίδας κατά την Εισαγωγή Κεντρικού Φλεβικού Καθετήρα</a:t>
            </a:r>
          </a:p>
        </p:txBody>
      </p:sp>
      <p:sp>
        <p:nvSpPr>
          <p:cNvPr id="3" name="Θέση περιεχομένου 2">
            <a:extLst>
              <a:ext uri="{FF2B5EF4-FFF2-40B4-BE49-F238E27FC236}">
                <a16:creationId xmlns:a16="http://schemas.microsoft.com/office/drawing/2014/main" id="{8A54073F-277F-C731-F55B-4D2B51E420FA}"/>
              </a:ext>
            </a:extLst>
          </p:cNvPr>
          <p:cNvSpPr>
            <a:spLocks noGrp="1"/>
          </p:cNvSpPr>
          <p:nvPr>
            <p:ph idx="1"/>
          </p:nvPr>
        </p:nvSpPr>
        <p:spPr>
          <a:xfrm>
            <a:off x="106531" y="1825625"/>
            <a:ext cx="11691891" cy="4351338"/>
          </a:xfrm>
        </p:spPr>
        <p:txBody>
          <a:bodyPr>
            <a:normAutofit lnSpcReduction="10000"/>
          </a:bodyPr>
          <a:lstStyle/>
          <a:p>
            <a:r>
              <a:rPr lang="el-GR" sz="2000" dirty="0">
                <a:latin typeface="Trebuchet MS" panose="020B0603020202020204" pitchFamily="34" charset="0"/>
              </a:rPr>
              <a:t>Η υγιεινή των χεριών θα πρέπει να εκτελείται πριν και μετά τη ψηλάφηση του σημείου εισόδου του καθετήρα.</a:t>
            </a:r>
            <a:endParaRPr lang="en-US" sz="2000" dirty="0">
              <a:latin typeface="Trebuchet MS" panose="020B0603020202020204" pitchFamily="34" charset="0"/>
            </a:endParaRPr>
          </a:p>
          <a:p>
            <a:r>
              <a:rPr lang="el-GR" sz="2000" dirty="0">
                <a:latin typeface="Trebuchet MS" panose="020B0603020202020204" pitchFamily="34" charset="0"/>
              </a:rPr>
              <a:t>Προετοιμασία του δέρματος με &gt;0,5% αλκοολικό διάλυμα </a:t>
            </a:r>
            <a:r>
              <a:rPr lang="el-GR" sz="2000" dirty="0" err="1">
                <a:latin typeface="Trebuchet MS" panose="020B0603020202020204" pitchFamily="34" charset="0"/>
              </a:rPr>
              <a:t>χλωρεξιδίνης</a:t>
            </a:r>
            <a:r>
              <a:rPr lang="el-GR" sz="2000" dirty="0">
                <a:latin typeface="Trebuchet MS" panose="020B0603020202020204" pitchFamily="34" charset="0"/>
              </a:rPr>
              <a:t> πριν από τον καθετηριασμό κεντρικής φλέβας και περιφερικής αρτηρίας. Τα διαλύματα αυτά δεν ενδείκνυται για ασθενείς κάτω των 2 μηνών ή στην περιοχή του εγκεφάλου (εναλλακτικά μπορούν να χρησιμοποιηθούν ιωδιούχος </a:t>
            </a:r>
            <a:r>
              <a:rPr lang="el-GR" sz="2000" dirty="0" err="1">
                <a:latin typeface="Trebuchet MS" panose="020B0603020202020204" pitchFamily="34" charset="0"/>
              </a:rPr>
              <a:t>ποβιδόνη</a:t>
            </a:r>
            <a:r>
              <a:rPr lang="el-GR" sz="2000" dirty="0">
                <a:latin typeface="Trebuchet MS" panose="020B0603020202020204" pitchFamily="34" charset="0"/>
              </a:rPr>
              <a:t> 10%, ή 70% αλκοόλη). </a:t>
            </a:r>
            <a:endParaRPr lang="en-US" sz="2000" dirty="0">
              <a:latin typeface="Trebuchet MS" panose="020B0603020202020204" pitchFamily="34" charset="0"/>
            </a:endParaRPr>
          </a:p>
          <a:p>
            <a:r>
              <a:rPr lang="el-GR" sz="2000" dirty="0">
                <a:latin typeface="Trebuchet MS" panose="020B0603020202020204" pitchFamily="34" charset="0"/>
              </a:rPr>
              <a:t>Τα αντισηπτικά θα πρέπει να αφήνονται να στεγνώσουν για περίπου 2 </a:t>
            </a:r>
            <a:r>
              <a:rPr lang="el-GR" sz="2000" dirty="0" err="1">
                <a:latin typeface="Trebuchet MS" panose="020B0603020202020204" pitchFamily="34" charset="0"/>
              </a:rPr>
              <a:t>min</a:t>
            </a:r>
            <a:r>
              <a:rPr lang="el-GR" sz="2000" dirty="0">
                <a:latin typeface="Trebuchet MS" panose="020B0603020202020204" pitchFamily="34" charset="0"/>
              </a:rPr>
              <a:t> πριν την τοποθέτηση του καθετήρα. (όχι σκούπισμα ή ταμπονάρισμα) </a:t>
            </a:r>
            <a:endParaRPr lang="en-US" sz="2000" dirty="0">
              <a:latin typeface="Trebuchet MS" panose="020B0603020202020204" pitchFamily="34" charset="0"/>
            </a:endParaRPr>
          </a:p>
          <a:p>
            <a:r>
              <a:rPr lang="el-GR" sz="2000" dirty="0">
                <a:latin typeface="Trebuchet MS" panose="020B0603020202020204" pitchFamily="34" charset="0"/>
              </a:rPr>
              <a:t>Βέλτιστη επιλογή του σημείου καθετηριασμού </a:t>
            </a:r>
            <a:endParaRPr lang="en-US" sz="2000" dirty="0">
              <a:latin typeface="Trebuchet MS" panose="020B0603020202020204" pitchFamily="34" charset="0"/>
            </a:endParaRPr>
          </a:p>
          <a:p>
            <a:r>
              <a:rPr lang="el-GR" sz="2000" dirty="0">
                <a:latin typeface="Trebuchet MS" panose="020B0603020202020204" pitchFamily="34" charset="0"/>
              </a:rPr>
              <a:t>Χρησιμοποιούνται οι μέγιστοι φραγμοί προφύλαξης κατά την εισαγωγή του καθετήρα (αποστειρωμένη μπλούζα, αποστειρωμένα γάντια, σκούφος, μάσκα) για αυτόν που τοποθετεί τον καθετήρα και το βοηθό του και πλήρη κάλυψη του σώματος του ασθενή, με αποστειρωμένα χειρουργικά πεδία. </a:t>
            </a:r>
            <a:endParaRPr lang="en-US" sz="2000" dirty="0">
              <a:latin typeface="Trebuchet MS" panose="020B0603020202020204" pitchFamily="34" charset="0"/>
            </a:endParaRPr>
          </a:p>
          <a:p>
            <a:r>
              <a:rPr lang="el-GR" sz="2000" dirty="0">
                <a:latin typeface="Trebuchet MS" panose="020B0603020202020204" pitchFamily="34" charset="0"/>
              </a:rPr>
              <a:t>Χρήση ειδικού </a:t>
            </a:r>
            <a:r>
              <a:rPr lang="el-GR" sz="2000" dirty="0" err="1">
                <a:latin typeface="Trebuchet MS" panose="020B0603020202020204" pitchFamily="34" charset="0"/>
              </a:rPr>
              <a:t>kit</a:t>
            </a:r>
            <a:r>
              <a:rPr lang="el-GR" sz="2000" dirty="0">
                <a:latin typeface="Trebuchet MS" panose="020B0603020202020204" pitchFamily="34" charset="0"/>
              </a:rPr>
              <a:t> με όλα τα απαραίτητα υλικά για την τοποθέτηση κεντρικού φλεβικού καθετήρα</a:t>
            </a:r>
          </a:p>
        </p:txBody>
      </p:sp>
    </p:spTree>
    <p:extLst>
      <p:ext uri="{BB962C8B-B14F-4D97-AF65-F5344CB8AC3E}">
        <p14:creationId xmlns:p14="http://schemas.microsoft.com/office/powerpoint/2010/main" val="3387274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CDC: 2.000 Έλληνες χάνουν ετησίως τη ζωή τους από ανθεκτικά μικρόβια">
            <a:extLst>
              <a:ext uri="{FF2B5EF4-FFF2-40B4-BE49-F238E27FC236}">
                <a16:creationId xmlns:a16="http://schemas.microsoft.com/office/drawing/2014/main" id="{5AC5AEE0-FAF4-1641-B796-6F7C80D9DB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550" y="79899"/>
            <a:ext cx="5776913"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C42BF62-3E56-9175-8281-8DB412784DA6}"/>
              </a:ext>
            </a:extLst>
          </p:cNvPr>
          <p:cNvSpPr txBox="1"/>
          <p:nvPr/>
        </p:nvSpPr>
        <p:spPr>
          <a:xfrm>
            <a:off x="3469966" y="3663678"/>
            <a:ext cx="8585908" cy="923330"/>
          </a:xfrm>
          <a:prstGeom prst="rect">
            <a:avLst/>
          </a:prstGeom>
          <a:solidFill>
            <a:schemeClr val="accent2">
              <a:lumMod val="20000"/>
              <a:lumOff val="80000"/>
            </a:schemeClr>
          </a:solidFill>
        </p:spPr>
        <p:txBody>
          <a:bodyPr wrap="square">
            <a:spAutoFit/>
          </a:bodyPr>
          <a:lstStyle/>
          <a:p>
            <a:pPr algn="ctr"/>
            <a:r>
              <a:rPr lang="el-GR" b="1" i="0" dirty="0">
                <a:solidFill>
                  <a:srgbClr val="333333"/>
                </a:solidFill>
                <a:effectLst/>
                <a:latin typeface="Trebuchet MS" panose="020B0603020202020204" pitchFamily="34" charset="0"/>
              </a:rPr>
              <a:t>ECDC:</a:t>
            </a:r>
            <a:r>
              <a:rPr lang="el-GR" b="0" i="0" dirty="0">
                <a:solidFill>
                  <a:srgbClr val="333333"/>
                </a:solidFill>
                <a:effectLst/>
                <a:latin typeface="Trebuchet MS" panose="020B0603020202020204" pitchFamily="34" charset="0"/>
              </a:rPr>
              <a:t> </a:t>
            </a:r>
          </a:p>
          <a:p>
            <a:pPr algn="l"/>
            <a:r>
              <a:rPr lang="el-GR" b="1" i="0" dirty="0">
                <a:solidFill>
                  <a:srgbClr val="333333"/>
                </a:solidFill>
                <a:effectLst/>
                <a:latin typeface="Trebuchet MS" panose="020B0603020202020204" pitchFamily="34" charset="0"/>
              </a:rPr>
              <a:t>2.000 Έλληνες χάνουν ετησίως τη ζωή τους από ανθεκτικά μικρόβια</a:t>
            </a:r>
            <a:endParaRPr lang="en-US" b="1" i="0" dirty="0">
              <a:solidFill>
                <a:srgbClr val="333333"/>
              </a:solidFill>
              <a:effectLst/>
              <a:latin typeface="Trebuchet MS" panose="020B0603020202020204" pitchFamily="34" charset="0"/>
            </a:endParaRPr>
          </a:p>
          <a:p>
            <a:pPr algn="l"/>
            <a:r>
              <a:rPr lang="el-GR" b="0" i="0" dirty="0">
                <a:solidFill>
                  <a:srgbClr val="333333"/>
                </a:solidFill>
                <a:effectLst/>
                <a:latin typeface="Trebuchet MS" panose="020B0603020202020204" pitchFamily="34" charset="0"/>
              </a:rPr>
              <a:t>20 θανάτων ανά 100.000 κατοίκους</a:t>
            </a:r>
          </a:p>
        </p:txBody>
      </p:sp>
      <p:sp>
        <p:nvSpPr>
          <p:cNvPr id="7" name="TextBox 6">
            <a:extLst>
              <a:ext uri="{FF2B5EF4-FFF2-40B4-BE49-F238E27FC236}">
                <a16:creationId xmlns:a16="http://schemas.microsoft.com/office/drawing/2014/main" id="{B41F31AF-3B93-89FB-68F8-25C7AA7C5E74}"/>
              </a:ext>
            </a:extLst>
          </p:cNvPr>
          <p:cNvSpPr txBox="1"/>
          <p:nvPr/>
        </p:nvSpPr>
        <p:spPr>
          <a:xfrm>
            <a:off x="4971494" y="1377640"/>
            <a:ext cx="6862439" cy="1938992"/>
          </a:xfrm>
          <a:prstGeom prst="rect">
            <a:avLst/>
          </a:prstGeom>
          <a:noFill/>
        </p:spPr>
        <p:txBody>
          <a:bodyPr wrap="square">
            <a:spAutoFit/>
          </a:bodyPr>
          <a:lstStyle/>
          <a:p>
            <a:pPr algn="ctr"/>
            <a:r>
              <a:rPr lang="el-GR" sz="2000" b="1" dirty="0">
                <a:solidFill>
                  <a:schemeClr val="tx2"/>
                </a:solidFill>
                <a:latin typeface="Trebuchet MS" panose="020B0603020202020204" pitchFamily="34" charset="0"/>
              </a:rPr>
              <a:t>Το πρόβλημα της μικροβιακής αντοχής</a:t>
            </a:r>
          </a:p>
          <a:p>
            <a:pPr algn="ctr"/>
            <a:br>
              <a:rPr lang="el-GR" sz="2000" dirty="0">
                <a:solidFill>
                  <a:schemeClr val="tx2"/>
                </a:solidFill>
                <a:latin typeface="Trebuchet MS" panose="020B0603020202020204" pitchFamily="34" charset="0"/>
              </a:rPr>
            </a:br>
            <a:r>
              <a:rPr lang="el-GR" sz="2000" dirty="0">
                <a:solidFill>
                  <a:schemeClr val="tx2"/>
                </a:solidFill>
                <a:latin typeface="Trebuchet MS" panose="020B0603020202020204" pitchFamily="34" charset="0"/>
              </a:rPr>
              <a:t>Οι λοιμώξεις που προκαλούνται από </a:t>
            </a:r>
            <a:r>
              <a:rPr lang="el-GR" sz="2000" b="1" dirty="0" err="1">
                <a:solidFill>
                  <a:schemeClr val="tx2"/>
                </a:solidFill>
                <a:latin typeface="Trebuchet MS" panose="020B0603020202020204" pitchFamily="34" charset="0"/>
              </a:rPr>
              <a:t>πολυανθεκτικά</a:t>
            </a:r>
            <a:r>
              <a:rPr lang="el-GR" sz="2000" b="1" dirty="0">
                <a:solidFill>
                  <a:schemeClr val="tx2"/>
                </a:solidFill>
                <a:latin typeface="Trebuchet MS" panose="020B0603020202020204" pitchFamily="34" charset="0"/>
              </a:rPr>
              <a:t> </a:t>
            </a:r>
            <a:r>
              <a:rPr lang="el-GR" sz="2000" dirty="0">
                <a:solidFill>
                  <a:schemeClr val="tx2"/>
                </a:solidFill>
                <a:latin typeface="Trebuchet MS" panose="020B0603020202020204" pitchFamily="34" charset="0"/>
              </a:rPr>
              <a:t>παθογόνα</a:t>
            </a:r>
            <a:br>
              <a:rPr lang="el-GR" sz="2000" dirty="0">
                <a:solidFill>
                  <a:schemeClr val="tx2"/>
                </a:solidFill>
                <a:latin typeface="Trebuchet MS" panose="020B0603020202020204" pitchFamily="34" charset="0"/>
              </a:rPr>
            </a:br>
            <a:r>
              <a:rPr lang="el-GR" sz="2000" dirty="0">
                <a:solidFill>
                  <a:schemeClr val="tx2"/>
                </a:solidFill>
                <a:latin typeface="Trebuchet MS" panose="020B0603020202020204" pitchFamily="34" charset="0"/>
              </a:rPr>
              <a:t>αποτελούν ένα από τα μεγαλύτερα υγειονομικά προβλήματα. </a:t>
            </a:r>
            <a:endParaRPr lang="el-GR" sz="2000" dirty="0">
              <a:latin typeface="Trebuchet MS" panose="020B0603020202020204" pitchFamily="34" charset="0"/>
            </a:endParaRPr>
          </a:p>
        </p:txBody>
      </p:sp>
    </p:spTree>
    <p:extLst>
      <p:ext uri="{BB962C8B-B14F-4D97-AF65-F5344CB8AC3E}">
        <p14:creationId xmlns:p14="http://schemas.microsoft.com/office/powerpoint/2010/main" val="3795874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D758A0E-EDF3-4C8A-9AAF-B84F8014E0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2FE9855-A391-40A9-A6FA-BAC94FB543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Τίτλος 1">
            <a:extLst>
              <a:ext uri="{FF2B5EF4-FFF2-40B4-BE49-F238E27FC236}">
                <a16:creationId xmlns:a16="http://schemas.microsoft.com/office/drawing/2014/main" id="{B83C03EF-CCDB-4CE3-5480-5E6A21973438}"/>
              </a:ext>
            </a:extLst>
          </p:cNvPr>
          <p:cNvSpPr>
            <a:spLocks noGrp="1"/>
          </p:cNvSpPr>
          <p:nvPr>
            <p:ph type="title"/>
          </p:nvPr>
        </p:nvSpPr>
        <p:spPr>
          <a:xfrm>
            <a:off x="1099947" y="313473"/>
            <a:ext cx="9833548" cy="1439129"/>
          </a:xfrm>
        </p:spPr>
        <p:txBody>
          <a:bodyPr>
            <a:normAutofit/>
          </a:bodyPr>
          <a:lstStyle/>
          <a:p>
            <a:pPr algn="ctr"/>
            <a:r>
              <a:rPr lang="el-GR" sz="3200" b="1" dirty="0">
                <a:solidFill>
                  <a:schemeClr val="tx2"/>
                </a:solidFill>
                <a:latin typeface="Trebuchet MS" panose="020B0603020202020204" pitchFamily="34" charset="0"/>
              </a:rPr>
              <a:t>ΛΟΙΜΩΞΕΙΣ ΣΤΗ ΜΕΘ</a:t>
            </a:r>
          </a:p>
        </p:txBody>
      </p:sp>
      <p:sp>
        <p:nvSpPr>
          <p:cNvPr id="3" name="Θέση περιεχομένου 2">
            <a:extLst>
              <a:ext uri="{FF2B5EF4-FFF2-40B4-BE49-F238E27FC236}">
                <a16:creationId xmlns:a16="http://schemas.microsoft.com/office/drawing/2014/main" id="{D42B1482-9937-D775-EBA8-48D2F540A35E}"/>
              </a:ext>
            </a:extLst>
          </p:cNvPr>
          <p:cNvSpPr>
            <a:spLocks noGrp="1"/>
          </p:cNvSpPr>
          <p:nvPr>
            <p:ph idx="1"/>
          </p:nvPr>
        </p:nvSpPr>
        <p:spPr>
          <a:xfrm>
            <a:off x="612559" y="1447060"/>
            <a:ext cx="10082811" cy="4363638"/>
          </a:xfrm>
        </p:spPr>
        <p:txBody>
          <a:bodyPr anchor="ctr">
            <a:normAutofit/>
          </a:bodyPr>
          <a:lstStyle/>
          <a:p>
            <a:r>
              <a:rPr lang="el-GR" sz="2400" dirty="0">
                <a:solidFill>
                  <a:schemeClr val="tx2"/>
                </a:solidFill>
                <a:latin typeface="Trebuchet MS" panose="020B0603020202020204" pitchFamily="34" charset="0"/>
              </a:rPr>
              <a:t>Συνήθεις </a:t>
            </a:r>
            <a:r>
              <a:rPr lang="el-GR" sz="2400" b="1" dirty="0" err="1">
                <a:solidFill>
                  <a:schemeClr val="tx2"/>
                </a:solidFill>
                <a:latin typeface="Trebuchet MS" panose="020B0603020202020204" pitchFamily="34" charset="0"/>
              </a:rPr>
              <a:t>προδιαθεσικοί</a:t>
            </a:r>
            <a:r>
              <a:rPr lang="el-GR" sz="2400" b="1" dirty="0">
                <a:solidFill>
                  <a:schemeClr val="tx2"/>
                </a:solidFill>
                <a:latin typeface="Trebuchet MS" panose="020B0603020202020204" pitchFamily="34" charset="0"/>
              </a:rPr>
              <a:t> παράγοντες</a:t>
            </a:r>
            <a:endParaRPr lang="en-US" sz="2400" b="1" dirty="0">
              <a:solidFill>
                <a:schemeClr val="tx2"/>
              </a:solidFill>
              <a:latin typeface="Trebuchet MS" panose="020B0603020202020204" pitchFamily="34" charset="0"/>
            </a:endParaRPr>
          </a:p>
          <a:p>
            <a:r>
              <a:rPr lang="el-GR" sz="2400" dirty="0">
                <a:solidFill>
                  <a:schemeClr val="tx2"/>
                </a:solidFill>
                <a:latin typeface="Trebuchet MS" panose="020B0603020202020204" pitchFamily="34" charset="0"/>
              </a:rPr>
              <a:t> – Δυσλειτουργία οργάνων </a:t>
            </a:r>
            <a:endParaRPr lang="en-US" sz="2400" dirty="0">
              <a:solidFill>
                <a:schemeClr val="tx2"/>
              </a:solidFill>
              <a:latin typeface="Trebuchet MS" panose="020B0603020202020204" pitchFamily="34" charset="0"/>
            </a:endParaRPr>
          </a:p>
          <a:p>
            <a:r>
              <a:rPr lang="el-GR" sz="2400" dirty="0">
                <a:solidFill>
                  <a:schemeClr val="tx2"/>
                </a:solidFill>
                <a:latin typeface="Trebuchet MS" panose="020B0603020202020204" pitchFamily="34" charset="0"/>
              </a:rPr>
              <a:t>– Κατάκλιση </a:t>
            </a:r>
            <a:endParaRPr lang="en-US" sz="2400" dirty="0">
              <a:solidFill>
                <a:schemeClr val="tx2"/>
              </a:solidFill>
              <a:latin typeface="Trebuchet MS" panose="020B0603020202020204" pitchFamily="34" charset="0"/>
            </a:endParaRPr>
          </a:p>
          <a:p>
            <a:r>
              <a:rPr lang="el-GR" sz="2400" dirty="0">
                <a:solidFill>
                  <a:schemeClr val="tx2"/>
                </a:solidFill>
                <a:latin typeface="Trebuchet MS" panose="020B0603020202020204" pitchFamily="34" charset="0"/>
              </a:rPr>
              <a:t>– Παρεμβατικές πράξεις </a:t>
            </a:r>
            <a:endParaRPr lang="en-US" sz="2400" dirty="0">
              <a:solidFill>
                <a:schemeClr val="tx2"/>
              </a:solidFill>
              <a:latin typeface="Trebuchet MS" panose="020B0603020202020204" pitchFamily="34" charset="0"/>
            </a:endParaRPr>
          </a:p>
          <a:p>
            <a:r>
              <a:rPr lang="el-GR" sz="2400" dirty="0">
                <a:solidFill>
                  <a:schemeClr val="tx2"/>
                </a:solidFill>
                <a:latin typeface="Trebuchet MS" panose="020B0603020202020204" pitchFamily="34" charset="0"/>
              </a:rPr>
              <a:t>– Ξένα σώματα (καθετήρες) </a:t>
            </a:r>
            <a:endParaRPr lang="en-US" sz="2400" dirty="0">
              <a:solidFill>
                <a:schemeClr val="tx2"/>
              </a:solidFill>
              <a:latin typeface="Trebuchet MS" panose="020B0603020202020204" pitchFamily="34" charset="0"/>
            </a:endParaRPr>
          </a:p>
          <a:p>
            <a:r>
              <a:rPr lang="el-GR" sz="2400" dirty="0">
                <a:solidFill>
                  <a:schemeClr val="tx2"/>
                </a:solidFill>
                <a:latin typeface="Trebuchet MS" panose="020B0603020202020204" pitchFamily="34" charset="0"/>
              </a:rPr>
              <a:t>– Διάστημα νοσηλείας </a:t>
            </a:r>
            <a:endParaRPr lang="en-US" sz="2400" dirty="0">
              <a:solidFill>
                <a:schemeClr val="tx2"/>
              </a:solidFill>
              <a:latin typeface="Trebuchet MS" panose="020B0603020202020204" pitchFamily="34" charset="0"/>
            </a:endParaRPr>
          </a:p>
          <a:p>
            <a:r>
              <a:rPr lang="el-GR" sz="2400" dirty="0">
                <a:solidFill>
                  <a:schemeClr val="tx2"/>
                </a:solidFill>
                <a:latin typeface="Trebuchet MS" panose="020B0603020202020204" pitchFamily="34" charset="0"/>
              </a:rPr>
              <a:t>– Χρήση αντιβιοτικών </a:t>
            </a:r>
            <a:endParaRPr lang="en-US" sz="2400" dirty="0">
              <a:solidFill>
                <a:schemeClr val="tx2"/>
              </a:solidFill>
              <a:latin typeface="Trebuchet MS" panose="020B0603020202020204" pitchFamily="34" charset="0"/>
            </a:endParaRPr>
          </a:p>
          <a:p>
            <a:r>
              <a:rPr lang="el-GR" sz="2400" dirty="0">
                <a:solidFill>
                  <a:schemeClr val="tx2"/>
                </a:solidFill>
                <a:latin typeface="Trebuchet MS" panose="020B0603020202020204" pitchFamily="34" charset="0"/>
              </a:rPr>
              <a:t>– </a:t>
            </a:r>
            <a:r>
              <a:rPr lang="el-GR" sz="2400" dirty="0" err="1">
                <a:solidFill>
                  <a:schemeClr val="tx2"/>
                </a:solidFill>
                <a:latin typeface="Trebuchet MS" panose="020B0603020202020204" pitchFamily="34" charset="0"/>
              </a:rPr>
              <a:t>Ανοσοκαταστολή</a:t>
            </a:r>
            <a:endParaRPr lang="el-GR" sz="2400" dirty="0">
              <a:solidFill>
                <a:schemeClr val="tx2"/>
              </a:solidFill>
              <a:latin typeface="Trebuchet MS" panose="020B0603020202020204" pitchFamily="34" charset="0"/>
            </a:endParaRPr>
          </a:p>
        </p:txBody>
      </p:sp>
      <p:grpSp>
        <p:nvGrpSpPr>
          <p:cNvPr id="12" name="Group 11">
            <a:extLst>
              <a:ext uri="{FF2B5EF4-FFF2-40B4-BE49-F238E27FC236}">
                <a16:creationId xmlns:a16="http://schemas.microsoft.com/office/drawing/2014/main" id="{13621FAC-5123-4838-A7BE-271A4095B2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535970" y="4114799"/>
            <a:ext cx="3655725" cy="2743201"/>
            <a:chOff x="-305" y="-1"/>
            <a:chExt cx="3832880" cy="2876136"/>
          </a:xfrm>
        </p:grpSpPr>
        <p:sp>
          <p:nvSpPr>
            <p:cNvPr id="13" name="Freeform: Shape 12">
              <a:extLst>
                <a:ext uri="{FF2B5EF4-FFF2-40B4-BE49-F238E27FC236}">
                  <a16:creationId xmlns:a16="http://schemas.microsoft.com/office/drawing/2014/main" id="{9084F7DB-2C1C-470A-A963-600DAEF0A4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1B6B121-76D5-4D26-92B4-697EBDEE30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94B9A53-60A5-4916-BC15-DB03763D9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7CB5DB3-B68B-4EDB-8EB4-F70741361A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4187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Τίτλος 1">
            <a:extLst>
              <a:ext uri="{FF2B5EF4-FFF2-40B4-BE49-F238E27FC236}">
                <a16:creationId xmlns:a16="http://schemas.microsoft.com/office/drawing/2014/main" id="{9BF7EF8F-82F9-334B-7CD2-105308D20901}"/>
              </a:ext>
            </a:extLst>
          </p:cNvPr>
          <p:cNvSpPr>
            <a:spLocks noGrp="1"/>
          </p:cNvSpPr>
          <p:nvPr>
            <p:ph type="title"/>
          </p:nvPr>
        </p:nvSpPr>
        <p:spPr>
          <a:xfrm>
            <a:off x="1264951" y="302553"/>
            <a:ext cx="9833548" cy="1325563"/>
          </a:xfrm>
        </p:spPr>
        <p:txBody>
          <a:bodyPr anchor="b">
            <a:normAutofit/>
          </a:bodyPr>
          <a:lstStyle/>
          <a:p>
            <a:pPr algn="ctr"/>
            <a:r>
              <a:rPr lang="el-GR" sz="3600" b="1" dirty="0">
                <a:solidFill>
                  <a:schemeClr val="tx2"/>
                </a:solidFill>
                <a:latin typeface="Trebuchet MS" panose="020B0603020202020204" pitchFamily="34" charset="0"/>
              </a:rPr>
              <a:t>ΛΟΙΜΩΞΕΙΣ ΑΝΑΠΝΕΥΣΤΙΚΟΥ (</a:t>
            </a:r>
            <a:r>
              <a:rPr lang="en-US" sz="3600" b="1" dirty="0">
                <a:solidFill>
                  <a:schemeClr val="tx2"/>
                </a:solidFill>
                <a:latin typeface="Trebuchet MS" panose="020B0603020202020204" pitchFamily="34" charset="0"/>
              </a:rPr>
              <a:t>HAP, VAP) </a:t>
            </a:r>
            <a:endParaRPr lang="el-GR" sz="3600" b="1" dirty="0">
              <a:solidFill>
                <a:schemeClr val="tx2"/>
              </a:solidFill>
              <a:latin typeface="Trebuchet MS" panose="020B0603020202020204" pitchFamily="34" charset="0"/>
            </a:endParaRPr>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Θέση περιεχομένου 2">
            <a:extLst>
              <a:ext uri="{FF2B5EF4-FFF2-40B4-BE49-F238E27FC236}">
                <a16:creationId xmlns:a16="http://schemas.microsoft.com/office/drawing/2014/main" id="{25677B70-BAC1-CDEF-11A4-000B5538C25E}"/>
              </a:ext>
            </a:extLst>
          </p:cNvPr>
          <p:cNvSpPr>
            <a:spLocks noGrp="1"/>
          </p:cNvSpPr>
          <p:nvPr>
            <p:ph idx="1"/>
          </p:nvPr>
        </p:nvSpPr>
        <p:spPr>
          <a:xfrm>
            <a:off x="1264951" y="1846975"/>
            <a:ext cx="9833548" cy="2693976"/>
          </a:xfrm>
        </p:spPr>
        <p:txBody>
          <a:bodyPr>
            <a:normAutofit/>
          </a:bodyPr>
          <a:lstStyle/>
          <a:p>
            <a:r>
              <a:rPr lang="el-GR" sz="2400" b="1" dirty="0">
                <a:solidFill>
                  <a:schemeClr val="tx2"/>
                </a:solidFill>
                <a:latin typeface="Trebuchet MS" panose="020B0603020202020204" pitchFamily="34" charset="0"/>
              </a:rPr>
              <a:t>Συνήθεις σε ασθενείς ΜΕΘ</a:t>
            </a:r>
          </a:p>
          <a:p>
            <a:pPr lvl="1"/>
            <a:r>
              <a:rPr lang="el-GR" b="1" dirty="0">
                <a:solidFill>
                  <a:schemeClr val="tx2"/>
                </a:solidFill>
                <a:latin typeface="Trebuchet MS" panose="020B0603020202020204" pitchFamily="34" charset="0"/>
              </a:rPr>
              <a:t>Δύσκολη η διάγνωση </a:t>
            </a:r>
            <a:r>
              <a:rPr lang="el-GR" dirty="0">
                <a:solidFill>
                  <a:schemeClr val="tx2"/>
                </a:solidFill>
                <a:latin typeface="Trebuchet MS" panose="020B0603020202020204" pitchFamily="34" charset="0"/>
              </a:rPr>
              <a:t>λόγω άλλων πιθανών αιτίων πυρετού και ακτινολογικών ευρημάτων </a:t>
            </a:r>
          </a:p>
          <a:p>
            <a:pPr lvl="1"/>
            <a:r>
              <a:rPr lang="el-GR" b="1" dirty="0">
                <a:solidFill>
                  <a:schemeClr val="tx2"/>
                </a:solidFill>
                <a:latin typeface="Trebuchet MS" panose="020B0603020202020204" pitchFamily="34" charset="0"/>
              </a:rPr>
              <a:t>Δύσκολη η απόχρεμψη </a:t>
            </a:r>
            <a:r>
              <a:rPr lang="el-GR" dirty="0">
                <a:solidFill>
                  <a:schemeClr val="tx2"/>
                </a:solidFill>
                <a:latin typeface="Trebuchet MS" panose="020B0603020202020204" pitchFamily="34" charset="0"/>
              </a:rPr>
              <a:t>λόγω καταστολής και διασωλήνωσης </a:t>
            </a:r>
          </a:p>
          <a:p>
            <a:pPr lvl="1"/>
            <a:r>
              <a:rPr lang="el-GR" dirty="0">
                <a:solidFill>
                  <a:schemeClr val="tx2"/>
                </a:solidFill>
                <a:latin typeface="Trebuchet MS" panose="020B0603020202020204" pitchFamily="34" charset="0"/>
              </a:rPr>
              <a:t>Πιθανά άλλα αίτια παθολογικής απόχρεμψης</a:t>
            </a:r>
          </a:p>
        </p:txBody>
      </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03429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9BF7EF8F-82F9-334B-7CD2-105308D20901}"/>
              </a:ext>
            </a:extLst>
          </p:cNvPr>
          <p:cNvSpPr>
            <a:spLocks noGrp="1"/>
          </p:cNvSpPr>
          <p:nvPr>
            <p:ph type="title"/>
          </p:nvPr>
        </p:nvSpPr>
        <p:spPr>
          <a:xfrm>
            <a:off x="1264951" y="154274"/>
            <a:ext cx="9833548" cy="549703"/>
          </a:xfrm>
        </p:spPr>
        <p:txBody>
          <a:bodyPr anchor="b">
            <a:normAutofit fontScale="90000"/>
          </a:bodyPr>
          <a:lstStyle/>
          <a:p>
            <a:pPr algn="ctr"/>
            <a:r>
              <a:rPr lang="el-GR" sz="3600" b="1" dirty="0">
                <a:solidFill>
                  <a:schemeClr val="tx2"/>
                </a:solidFill>
                <a:latin typeface="Trebuchet MS" panose="020B0603020202020204" pitchFamily="34" charset="0"/>
              </a:rPr>
              <a:t>ΛΟΙΜΩΞΕΙΣ ΑΝΑΠΝΕΥΣΤΙΚΟΥ (</a:t>
            </a:r>
            <a:r>
              <a:rPr lang="en-US" sz="3600" b="1" dirty="0">
                <a:solidFill>
                  <a:schemeClr val="tx2"/>
                </a:solidFill>
                <a:latin typeface="Trebuchet MS" panose="020B0603020202020204" pitchFamily="34" charset="0"/>
              </a:rPr>
              <a:t>HAP, VAP) </a:t>
            </a:r>
            <a:endParaRPr lang="el-GR" sz="3600" b="1" dirty="0">
              <a:solidFill>
                <a:schemeClr val="tx2"/>
              </a:solidFill>
              <a:latin typeface="Trebuchet MS" panose="020B0603020202020204" pitchFamily="34" charset="0"/>
            </a:endParaRPr>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 name="Θέση περιεχομένου 2">
            <a:extLst>
              <a:ext uri="{FF2B5EF4-FFF2-40B4-BE49-F238E27FC236}">
                <a16:creationId xmlns:a16="http://schemas.microsoft.com/office/drawing/2014/main" id="{25677B70-BAC1-CDEF-11A4-000B5538C25E}"/>
              </a:ext>
            </a:extLst>
          </p:cNvPr>
          <p:cNvSpPr>
            <a:spLocks noGrp="1"/>
          </p:cNvSpPr>
          <p:nvPr>
            <p:ph idx="1"/>
          </p:nvPr>
        </p:nvSpPr>
        <p:spPr>
          <a:xfrm>
            <a:off x="125614" y="937865"/>
            <a:ext cx="11940466" cy="5920135"/>
          </a:xfrm>
        </p:spPr>
        <p:txBody>
          <a:bodyPr>
            <a:normAutofit/>
          </a:bodyPr>
          <a:lstStyle/>
          <a:p>
            <a:pPr>
              <a:lnSpc>
                <a:spcPct val="150000"/>
              </a:lnSpc>
            </a:pPr>
            <a:r>
              <a:rPr lang="el-GR" sz="2400" b="1" u="sng" dirty="0">
                <a:solidFill>
                  <a:schemeClr val="accent1">
                    <a:lumMod val="75000"/>
                  </a:schemeClr>
                </a:solidFill>
                <a:latin typeface="Trebuchet MS" panose="020B0603020202020204" pitchFamily="34" charset="0"/>
              </a:rPr>
              <a:t>Νοσοκομειακή πνευμονία - </a:t>
            </a:r>
            <a:r>
              <a:rPr lang="el-GR" sz="2400" b="1" u="sng" dirty="0" err="1">
                <a:solidFill>
                  <a:schemeClr val="accent1">
                    <a:lumMod val="75000"/>
                  </a:schemeClr>
                </a:solidFill>
                <a:latin typeface="Trebuchet MS" panose="020B0603020202020204" pitchFamily="34" charset="0"/>
              </a:rPr>
              <a:t>Hospital</a:t>
            </a:r>
            <a:r>
              <a:rPr lang="el-GR" sz="2400" b="1" u="sng" dirty="0">
                <a:solidFill>
                  <a:schemeClr val="accent1">
                    <a:lumMod val="75000"/>
                  </a:schemeClr>
                </a:solidFill>
                <a:latin typeface="Trebuchet MS" panose="020B0603020202020204" pitchFamily="34" charset="0"/>
              </a:rPr>
              <a:t> </a:t>
            </a:r>
            <a:r>
              <a:rPr lang="el-GR" sz="2400" b="1" u="sng" dirty="0" err="1">
                <a:solidFill>
                  <a:schemeClr val="accent1">
                    <a:lumMod val="75000"/>
                  </a:schemeClr>
                </a:solidFill>
                <a:latin typeface="Trebuchet MS" panose="020B0603020202020204" pitchFamily="34" charset="0"/>
              </a:rPr>
              <a:t>Acquired</a:t>
            </a:r>
            <a:r>
              <a:rPr lang="el-GR" sz="2400" b="1" u="sng" dirty="0">
                <a:solidFill>
                  <a:schemeClr val="accent1">
                    <a:lumMod val="75000"/>
                  </a:schemeClr>
                </a:solidFill>
                <a:latin typeface="Trebuchet MS" panose="020B0603020202020204" pitchFamily="34" charset="0"/>
              </a:rPr>
              <a:t> </a:t>
            </a:r>
            <a:r>
              <a:rPr lang="el-GR" sz="2400" b="1" u="sng" dirty="0" err="1">
                <a:solidFill>
                  <a:schemeClr val="accent1">
                    <a:lumMod val="75000"/>
                  </a:schemeClr>
                </a:solidFill>
                <a:latin typeface="Trebuchet MS" panose="020B0603020202020204" pitchFamily="34" charset="0"/>
              </a:rPr>
              <a:t>Pneumonia</a:t>
            </a:r>
            <a:r>
              <a:rPr lang="el-GR" sz="2400" b="1" u="sng" dirty="0">
                <a:solidFill>
                  <a:schemeClr val="accent1">
                    <a:lumMod val="75000"/>
                  </a:schemeClr>
                </a:solidFill>
                <a:latin typeface="Trebuchet MS" panose="020B0603020202020204" pitchFamily="34" charset="0"/>
              </a:rPr>
              <a:t> (HAP) </a:t>
            </a:r>
            <a:endParaRPr lang="en-US" sz="2400" b="1" u="sng" dirty="0">
              <a:solidFill>
                <a:schemeClr val="accent1">
                  <a:lumMod val="75000"/>
                </a:schemeClr>
              </a:solidFill>
              <a:latin typeface="Trebuchet MS" panose="020B0603020202020204" pitchFamily="34" charset="0"/>
            </a:endParaRPr>
          </a:p>
          <a:p>
            <a:pPr>
              <a:lnSpc>
                <a:spcPct val="150000"/>
              </a:lnSpc>
            </a:pPr>
            <a:r>
              <a:rPr lang="el-GR" sz="2400" dirty="0">
                <a:solidFill>
                  <a:schemeClr val="tx2"/>
                </a:solidFill>
                <a:latin typeface="Trebuchet MS" panose="020B0603020202020204" pitchFamily="34" charset="0"/>
              </a:rPr>
              <a:t>Είναι η </a:t>
            </a:r>
            <a:r>
              <a:rPr lang="el-GR" sz="2400" b="1" dirty="0">
                <a:solidFill>
                  <a:schemeClr val="tx2"/>
                </a:solidFill>
                <a:latin typeface="Trebuchet MS" panose="020B0603020202020204" pitchFamily="34" charset="0"/>
              </a:rPr>
              <a:t>πνευμονία </a:t>
            </a:r>
            <a:r>
              <a:rPr lang="el-GR" sz="2400" dirty="0">
                <a:solidFill>
                  <a:schemeClr val="tx2"/>
                </a:solidFill>
                <a:latin typeface="Trebuchet MS" panose="020B0603020202020204" pitchFamily="34" charset="0"/>
              </a:rPr>
              <a:t>που αναπτύσσεται </a:t>
            </a:r>
            <a:r>
              <a:rPr lang="el-GR" sz="2400" b="1" dirty="0">
                <a:solidFill>
                  <a:schemeClr val="tx2"/>
                </a:solidFill>
                <a:latin typeface="Trebuchet MS" panose="020B0603020202020204" pitchFamily="34" charset="0"/>
              </a:rPr>
              <a:t>&gt;48 ώρες </a:t>
            </a:r>
            <a:r>
              <a:rPr lang="el-GR" sz="2400" dirty="0">
                <a:solidFill>
                  <a:schemeClr val="tx2"/>
                </a:solidFill>
                <a:latin typeface="Trebuchet MS" panose="020B0603020202020204" pitchFamily="34" charset="0"/>
              </a:rPr>
              <a:t>μετά την εισαγωγή στο νοσοκομείο και </a:t>
            </a:r>
            <a:r>
              <a:rPr lang="el-GR" sz="2400" b="1" dirty="0">
                <a:solidFill>
                  <a:schemeClr val="tx2"/>
                </a:solidFill>
                <a:latin typeface="Trebuchet MS" panose="020B0603020202020204" pitchFamily="34" charset="0"/>
              </a:rPr>
              <a:t>δεν </a:t>
            </a:r>
            <a:r>
              <a:rPr lang="el-GR" sz="2400" dirty="0">
                <a:solidFill>
                  <a:schemeClr val="tx2"/>
                </a:solidFill>
                <a:latin typeface="Trebuchet MS" panose="020B0603020202020204" pitchFamily="34" charset="0"/>
              </a:rPr>
              <a:t>βρισκόταν σε στάδιο επώασης κατά την είσοδο στο νοσοκομείο (Δεν έχει σχέση με τυχόν διασωλήνωση του ασθενούς – non </a:t>
            </a:r>
            <a:r>
              <a:rPr lang="el-GR" sz="2400" dirty="0" err="1">
                <a:solidFill>
                  <a:schemeClr val="tx2"/>
                </a:solidFill>
                <a:latin typeface="Trebuchet MS" panose="020B0603020202020204" pitchFamily="34" charset="0"/>
              </a:rPr>
              <a:t>ventilator</a:t>
            </a:r>
            <a:r>
              <a:rPr lang="el-GR" sz="2400" dirty="0">
                <a:solidFill>
                  <a:schemeClr val="tx2"/>
                </a:solidFill>
                <a:latin typeface="Trebuchet MS" panose="020B0603020202020204" pitchFamily="34" charset="0"/>
              </a:rPr>
              <a:t> </a:t>
            </a:r>
            <a:r>
              <a:rPr lang="el-GR" sz="2400" dirty="0" err="1">
                <a:solidFill>
                  <a:schemeClr val="tx2"/>
                </a:solidFill>
                <a:latin typeface="Trebuchet MS" panose="020B0603020202020204" pitchFamily="34" charset="0"/>
              </a:rPr>
              <a:t>associated</a:t>
            </a:r>
            <a:r>
              <a:rPr lang="el-GR" sz="2400" dirty="0">
                <a:solidFill>
                  <a:schemeClr val="tx2"/>
                </a:solidFill>
                <a:latin typeface="Trebuchet MS" panose="020B0603020202020204" pitchFamily="34" charset="0"/>
              </a:rPr>
              <a:t> HAP)</a:t>
            </a:r>
            <a:endParaRPr lang="en-US" sz="2400" dirty="0">
              <a:solidFill>
                <a:schemeClr val="tx2"/>
              </a:solidFill>
              <a:latin typeface="Trebuchet MS" panose="020B0603020202020204" pitchFamily="34" charset="0"/>
            </a:endParaRPr>
          </a:p>
          <a:p>
            <a:pPr>
              <a:lnSpc>
                <a:spcPct val="150000"/>
              </a:lnSpc>
            </a:pPr>
            <a:r>
              <a:rPr lang="el-GR" sz="2400" b="1" u="sng" dirty="0">
                <a:solidFill>
                  <a:schemeClr val="accent1">
                    <a:lumMod val="75000"/>
                  </a:schemeClr>
                </a:solidFill>
                <a:latin typeface="Trebuchet MS" panose="020B0603020202020204" pitchFamily="34" charset="0"/>
              </a:rPr>
              <a:t>Πνευμονία σχετιζόμενη με αναπνευστήρα </a:t>
            </a:r>
            <a:r>
              <a:rPr lang="el-GR" sz="2400" u="sng" dirty="0">
                <a:solidFill>
                  <a:schemeClr val="accent1">
                    <a:lumMod val="75000"/>
                  </a:schemeClr>
                </a:solidFill>
                <a:latin typeface="Trebuchet MS" panose="020B0603020202020204" pitchFamily="34" charset="0"/>
              </a:rPr>
              <a:t>- </a:t>
            </a:r>
            <a:r>
              <a:rPr lang="el-GR" sz="2400" b="1" u="sng" dirty="0" err="1">
                <a:solidFill>
                  <a:schemeClr val="accent1">
                    <a:lumMod val="75000"/>
                  </a:schemeClr>
                </a:solidFill>
                <a:latin typeface="Trebuchet MS" panose="020B0603020202020204" pitchFamily="34" charset="0"/>
              </a:rPr>
              <a:t>Ventilator</a:t>
            </a:r>
            <a:r>
              <a:rPr lang="el-GR" sz="2400" b="1" u="sng" dirty="0">
                <a:solidFill>
                  <a:schemeClr val="accent1">
                    <a:lumMod val="75000"/>
                  </a:schemeClr>
                </a:solidFill>
                <a:latin typeface="Trebuchet MS" panose="020B0603020202020204" pitchFamily="34" charset="0"/>
              </a:rPr>
              <a:t> </a:t>
            </a:r>
            <a:r>
              <a:rPr lang="el-GR" sz="2400" b="1" u="sng" dirty="0" err="1">
                <a:solidFill>
                  <a:schemeClr val="accent1">
                    <a:lumMod val="75000"/>
                  </a:schemeClr>
                </a:solidFill>
                <a:latin typeface="Trebuchet MS" panose="020B0603020202020204" pitchFamily="34" charset="0"/>
              </a:rPr>
              <a:t>associated</a:t>
            </a:r>
            <a:r>
              <a:rPr lang="el-GR" sz="2400" b="1" u="sng" dirty="0">
                <a:solidFill>
                  <a:schemeClr val="accent1">
                    <a:lumMod val="75000"/>
                  </a:schemeClr>
                </a:solidFill>
                <a:latin typeface="Trebuchet MS" panose="020B0603020202020204" pitchFamily="34" charset="0"/>
              </a:rPr>
              <a:t> </a:t>
            </a:r>
            <a:r>
              <a:rPr lang="el-GR" sz="2400" b="1" u="sng" dirty="0" err="1">
                <a:solidFill>
                  <a:schemeClr val="accent1">
                    <a:lumMod val="75000"/>
                  </a:schemeClr>
                </a:solidFill>
                <a:latin typeface="Trebuchet MS" panose="020B0603020202020204" pitchFamily="34" charset="0"/>
              </a:rPr>
              <a:t>pneumonia</a:t>
            </a:r>
            <a:r>
              <a:rPr lang="el-GR" sz="2400" b="1" u="sng" dirty="0">
                <a:solidFill>
                  <a:schemeClr val="accent1">
                    <a:lumMod val="75000"/>
                  </a:schemeClr>
                </a:solidFill>
                <a:latin typeface="Trebuchet MS" panose="020B0603020202020204" pitchFamily="34" charset="0"/>
              </a:rPr>
              <a:t> </a:t>
            </a:r>
            <a:r>
              <a:rPr lang="el-GR" sz="2400" b="1" dirty="0">
                <a:solidFill>
                  <a:schemeClr val="tx2"/>
                </a:solidFill>
                <a:latin typeface="Trebuchet MS" panose="020B0603020202020204" pitchFamily="34" charset="0"/>
              </a:rPr>
              <a:t>(VAP) Νέα λοίμωξη </a:t>
            </a:r>
            <a:r>
              <a:rPr lang="el-GR" sz="2400" dirty="0">
                <a:solidFill>
                  <a:schemeClr val="tx2"/>
                </a:solidFill>
                <a:latin typeface="Trebuchet MS" panose="020B0603020202020204" pitchFamily="34" charset="0"/>
              </a:rPr>
              <a:t>στο πνευμονικό παρέγχυμα που αναπτύσσεται μετά από </a:t>
            </a:r>
            <a:r>
              <a:rPr lang="el-GR" sz="2400" b="1" dirty="0">
                <a:solidFill>
                  <a:schemeClr val="tx2"/>
                </a:solidFill>
                <a:latin typeface="Trebuchet MS" panose="020B0603020202020204" pitchFamily="34" charset="0"/>
              </a:rPr>
              <a:t>≥ 48 ώρες </a:t>
            </a:r>
            <a:r>
              <a:rPr lang="el-GR" sz="2400" b="1" dirty="0" err="1">
                <a:solidFill>
                  <a:schemeClr val="tx2"/>
                </a:solidFill>
                <a:latin typeface="Trebuchet MS" panose="020B0603020202020204" pitchFamily="34" charset="0"/>
              </a:rPr>
              <a:t>ενδοτραχειακής</a:t>
            </a:r>
            <a:r>
              <a:rPr lang="el-GR" sz="2400" b="1" dirty="0">
                <a:solidFill>
                  <a:schemeClr val="tx2"/>
                </a:solidFill>
                <a:latin typeface="Trebuchet MS" panose="020B0603020202020204" pitchFamily="34" charset="0"/>
              </a:rPr>
              <a:t> διασωλήνωσης και μηχανικού αερισμού </a:t>
            </a:r>
            <a:endParaRPr lang="en-US" sz="2400" b="1" dirty="0">
              <a:solidFill>
                <a:schemeClr val="tx2"/>
              </a:solidFill>
              <a:latin typeface="Trebuchet MS" panose="020B0603020202020204" pitchFamily="34" charset="0"/>
            </a:endParaRPr>
          </a:p>
          <a:p>
            <a:pPr lvl="1">
              <a:lnSpc>
                <a:spcPct val="150000"/>
              </a:lnSpc>
            </a:pPr>
            <a:r>
              <a:rPr lang="el-GR" sz="2000" b="1" dirty="0">
                <a:solidFill>
                  <a:schemeClr val="tx2"/>
                </a:solidFill>
                <a:latin typeface="Trebuchet MS" panose="020B0603020202020204" pitchFamily="34" charset="0"/>
              </a:rPr>
              <a:t>Πρώιμη: μεταξύ 48-96 ωρών </a:t>
            </a:r>
            <a:endParaRPr lang="en-US" sz="2000" b="1" dirty="0">
              <a:solidFill>
                <a:schemeClr val="tx2"/>
              </a:solidFill>
              <a:latin typeface="Trebuchet MS" panose="020B0603020202020204" pitchFamily="34" charset="0"/>
            </a:endParaRPr>
          </a:p>
          <a:p>
            <a:pPr lvl="1">
              <a:lnSpc>
                <a:spcPct val="150000"/>
              </a:lnSpc>
            </a:pPr>
            <a:r>
              <a:rPr lang="el-GR" sz="2000" b="1" dirty="0">
                <a:solidFill>
                  <a:schemeClr val="tx2"/>
                </a:solidFill>
                <a:latin typeface="Trebuchet MS" panose="020B0603020202020204" pitchFamily="34" charset="0"/>
              </a:rPr>
              <a:t>Όψιμη: μετά από 4 ημέρες </a:t>
            </a:r>
            <a:endParaRPr lang="en-US" sz="2000" b="1" dirty="0">
              <a:solidFill>
                <a:schemeClr val="tx2"/>
              </a:solidFill>
              <a:latin typeface="Trebuchet MS" panose="020B0603020202020204" pitchFamily="34" charset="0"/>
            </a:endParaRPr>
          </a:p>
          <a:p>
            <a:endParaRPr lang="el-GR" sz="2000" dirty="0">
              <a:solidFill>
                <a:schemeClr val="tx2"/>
              </a:solidFill>
            </a:endParaRPr>
          </a:p>
        </p:txBody>
      </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82417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9BF7EF8F-82F9-334B-7CD2-105308D20901}"/>
              </a:ext>
            </a:extLst>
          </p:cNvPr>
          <p:cNvSpPr>
            <a:spLocks noGrp="1"/>
          </p:cNvSpPr>
          <p:nvPr>
            <p:ph type="title"/>
          </p:nvPr>
        </p:nvSpPr>
        <p:spPr>
          <a:xfrm>
            <a:off x="1264951" y="154274"/>
            <a:ext cx="9833548" cy="549703"/>
          </a:xfrm>
        </p:spPr>
        <p:txBody>
          <a:bodyPr anchor="b">
            <a:normAutofit fontScale="90000"/>
          </a:bodyPr>
          <a:lstStyle/>
          <a:p>
            <a:pPr algn="ctr"/>
            <a:r>
              <a:rPr lang="el-GR" sz="3600" b="1" dirty="0">
                <a:solidFill>
                  <a:schemeClr val="tx2"/>
                </a:solidFill>
                <a:latin typeface="Trebuchet MS" panose="020B0603020202020204" pitchFamily="34" charset="0"/>
              </a:rPr>
              <a:t>ΛΟΙΜΩΞΕΙΣ ΑΝΑΠΝΕΥΣΤΙΚΟΥ (</a:t>
            </a:r>
            <a:r>
              <a:rPr lang="en-US" sz="3600" b="1" dirty="0">
                <a:solidFill>
                  <a:schemeClr val="tx2"/>
                </a:solidFill>
                <a:latin typeface="Trebuchet MS" panose="020B0603020202020204" pitchFamily="34" charset="0"/>
              </a:rPr>
              <a:t>HAP, VAP) </a:t>
            </a:r>
            <a:endParaRPr lang="el-GR" sz="3600" b="1" dirty="0">
              <a:solidFill>
                <a:schemeClr val="tx2"/>
              </a:solidFill>
              <a:latin typeface="Trebuchet MS" panose="020B0603020202020204" pitchFamily="34" charset="0"/>
            </a:endParaRPr>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 name="Θέση περιεχομένου 2">
            <a:extLst>
              <a:ext uri="{FF2B5EF4-FFF2-40B4-BE49-F238E27FC236}">
                <a16:creationId xmlns:a16="http://schemas.microsoft.com/office/drawing/2014/main" id="{25677B70-BAC1-CDEF-11A4-000B5538C25E}"/>
              </a:ext>
            </a:extLst>
          </p:cNvPr>
          <p:cNvSpPr>
            <a:spLocks noGrp="1"/>
          </p:cNvSpPr>
          <p:nvPr>
            <p:ph idx="1"/>
          </p:nvPr>
        </p:nvSpPr>
        <p:spPr>
          <a:xfrm>
            <a:off x="674702" y="937865"/>
            <a:ext cx="11391377" cy="5920135"/>
          </a:xfrm>
        </p:spPr>
        <p:txBody>
          <a:bodyPr>
            <a:normAutofit/>
          </a:bodyPr>
          <a:lstStyle/>
          <a:p>
            <a:pPr>
              <a:lnSpc>
                <a:spcPct val="150000"/>
              </a:lnSpc>
            </a:pPr>
            <a:r>
              <a:rPr lang="el-GR" sz="2000" b="1" u="sng" dirty="0">
                <a:solidFill>
                  <a:schemeClr val="accent1">
                    <a:lumMod val="75000"/>
                  </a:schemeClr>
                </a:solidFill>
                <a:latin typeface="Trebuchet MS" panose="020B0603020202020204" pitchFamily="34" charset="0"/>
              </a:rPr>
              <a:t>Πνευμονία σχετιζόμενη με χώρους παροχής φροντίδας υγείας </a:t>
            </a:r>
            <a:r>
              <a:rPr lang="el-GR" sz="2000" dirty="0">
                <a:solidFill>
                  <a:schemeClr val="accent1">
                    <a:lumMod val="75000"/>
                  </a:schemeClr>
                </a:solidFill>
                <a:latin typeface="Trebuchet MS" panose="020B0603020202020204" pitchFamily="34" charset="0"/>
              </a:rPr>
              <a:t>- Health </a:t>
            </a:r>
            <a:r>
              <a:rPr lang="el-GR" sz="2000" dirty="0" err="1">
                <a:solidFill>
                  <a:schemeClr val="accent1">
                    <a:lumMod val="75000"/>
                  </a:schemeClr>
                </a:solidFill>
                <a:latin typeface="Trebuchet MS" panose="020B0603020202020204" pitchFamily="34" charset="0"/>
              </a:rPr>
              <a:t>Care</a:t>
            </a:r>
            <a:r>
              <a:rPr lang="el-GR" sz="2000" dirty="0">
                <a:solidFill>
                  <a:schemeClr val="accent1">
                    <a:lumMod val="75000"/>
                  </a:schemeClr>
                </a:solidFill>
                <a:latin typeface="Trebuchet MS" panose="020B0603020202020204" pitchFamily="34" charset="0"/>
              </a:rPr>
              <a:t> </a:t>
            </a:r>
            <a:r>
              <a:rPr lang="el-GR" sz="2000" dirty="0" err="1">
                <a:solidFill>
                  <a:schemeClr val="accent1">
                    <a:lumMod val="75000"/>
                  </a:schemeClr>
                </a:solidFill>
                <a:latin typeface="Trebuchet MS" panose="020B0603020202020204" pitchFamily="34" charset="0"/>
              </a:rPr>
              <a:t>Acquired</a:t>
            </a:r>
            <a:r>
              <a:rPr lang="el-GR" sz="2000" dirty="0">
                <a:solidFill>
                  <a:schemeClr val="accent1">
                    <a:lumMod val="75000"/>
                  </a:schemeClr>
                </a:solidFill>
                <a:latin typeface="Trebuchet MS" panose="020B0603020202020204" pitchFamily="34" charset="0"/>
              </a:rPr>
              <a:t> </a:t>
            </a:r>
            <a:r>
              <a:rPr lang="el-GR" sz="2000" dirty="0" err="1">
                <a:solidFill>
                  <a:schemeClr val="accent1">
                    <a:lumMod val="75000"/>
                  </a:schemeClr>
                </a:solidFill>
                <a:latin typeface="Trebuchet MS" panose="020B0603020202020204" pitchFamily="34" charset="0"/>
              </a:rPr>
              <a:t>Pneumonia</a:t>
            </a:r>
            <a:r>
              <a:rPr lang="el-GR" sz="2000" dirty="0">
                <a:solidFill>
                  <a:schemeClr val="accent1">
                    <a:lumMod val="75000"/>
                  </a:schemeClr>
                </a:solidFill>
                <a:latin typeface="Trebuchet MS" panose="020B0603020202020204" pitchFamily="34" charset="0"/>
              </a:rPr>
              <a:t> (HCAP)</a:t>
            </a:r>
            <a:endParaRPr lang="en-US" sz="2000" dirty="0">
              <a:solidFill>
                <a:schemeClr val="accent1">
                  <a:lumMod val="75000"/>
                </a:schemeClr>
              </a:solidFill>
              <a:latin typeface="Trebuchet MS" panose="020B0603020202020204" pitchFamily="34" charset="0"/>
            </a:endParaRPr>
          </a:p>
          <a:p>
            <a:pPr lvl="1">
              <a:lnSpc>
                <a:spcPct val="150000"/>
              </a:lnSpc>
            </a:pPr>
            <a:r>
              <a:rPr lang="el-GR" sz="2000" dirty="0">
                <a:solidFill>
                  <a:schemeClr val="tx2"/>
                </a:solidFill>
                <a:latin typeface="Trebuchet MS" panose="020B0603020202020204" pitchFamily="34" charset="0"/>
              </a:rPr>
              <a:t>Νοσηλεία διάρκειας </a:t>
            </a:r>
            <a:r>
              <a:rPr lang="el-GR" sz="2000" b="1" dirty="0">
                <a:solidFill>
                  <a:schemeClr val="tx2"/>
                </a:solidFill>
                <a:latin typeface="Trebuchet MS" panose="020B0603020202020204" pitchFamily="34" charset="0"/>
              </a:rPr>
              <a:t>≥2 ημερών </a:t>
            </a:r>
            <a:r>
              <a:rPr lang="el-GR" sz="2000" dirty="0">
                <a:solidFill>
                  <a:schemeClr val="tx2"/>
                </a:solidFill>
                <a:latin typeface="Trebuchet MS" panose="020B0603020202020204" pitchFamily="34" charset="0"/>
              </a:rPr>
              <a:t>το τελευταίο τρίμηνο </a:t>
            </a:r>
            <a:endParaRPr lang="en-US" sz="2000" dirty="0">
              <a:solidFill>
                <a:schemeClr val="tx2"/>
              </a:solidFill>
              <a:latin typeface="Trebuchet MS" panose="020B0603020202020204" pitchFamily="34" charset="0"/>
            </a:endParaRPr>
          </a:p>
          <a:p>
            <a:pPr lvl="1">
              <a:lnSpc>
                <a:spcPct val="150000"/>
              </a:lnSpc>
            </a:pPr>
            <a:r>
              <a:rPr lang="el-GR" sz="2000" b="1" dirty="0">
                <a:solidFill>
                  <a:schemeClr val="tx2"/>
                </a:solidFill>
                <a:latin typeface="Trebuchet MS" panose="020B0603020202020204" pitchFamily="34" charset="0"/>
              </a:rPr>
              <a:t>Διαμονή</a:t>
            </a:r>
            <a:r>
              <a:rPr lang="el-GR" sz="2000" dirty="0">
                <a:solidFill>
                  <a:schemeClr val="tx2"/>
                </a:solidFill>
                <a:latin typeface="Trebuchet MS" panose="020B0603020202020204" pitchFamily="34" charset="0"/>
              </a:rPr>
              <a:t> σε οίκο ευγηρίας ή σε ιδρύματα χρονίως πασχόντων </a:t>
            </a:r>
            <a:endParaRPr lang="en-US" sz="2000" dirty="0">
              <a:solidFill>
                <a:schemeClr val="tx2"/>
              </a:solidFill>
              <a:latin typeface="Trebuchet MS" panose="020B0603020202020204" pitchFamily="34" charset="0"/>
            </a:endParaRPr>
          </a:p>
          <a:p>
            <a:pPr lvl="1">
              <a:lnSpc>
                <a:spcPct val="150000"/>
              </a:lnSpc>
            </a:pPr>
            <a:r>
              <a:rPr lang="el-GR" sz="2000" dirty="0">
                <a:solidFill>
                  <a:schemeClr val="tx2"/>
                </a:solidFill>
                <a:latin typeface="Trebuchet MS" panose="020B0603020202020204" pitchFamily="34" charset="0"/>
              </a:rPr>
              <a:t>Έναρξη </a:t>
            </a:r>
            <a:r>
              <a:rPr lang="el-GR" sz="2000" b="1" dirty="0">
                <a:solidFill>
                  <a:schemeClr val="tx2"/>
                </a:solidFill>
                <a:latin typeface="Trebuchet MS" panose="020B0603020202020204" pitchFamily="34" charset="0"/>
              </a:rPr>
              <a:t>αιμοκάθαρσης</a:t>
            </a:r>
            <a:r>
              <a:rPr lang="el-GR" sz="2000" dirty="0">
                <a:solidFill>
                  <a:schemeClr val="tx2"/>
                </a:solidFill>
                <a:latin typeface="Trebuchet MS" panose="020B0603020202020204" pitchFamily="34" charset="0"/>
              </a:rPr>
              <a:t> τουλάχιστον από μηνός </a:t>
            </a:r>
            <a:endParaRPr lang="en-US" sz="2000" dirty="0">
              <a:solidFill>
                <a:schemeClr val="tx2"/>
              </a:solidFill>
              <a:latin typeface="Trebuchet MS" panose="020B0603020202020204" pitchFamily="34" charset="0"/>
            </a:endParaRPr>
          </a:p>
          <a:p>
            <a:pPr lvl="1">
              <a:lnSpc>
                <a:spcPct val="150000"/>
              </a:lnSpc>
            </a:pPr>
            <a:r>
              <a:rPr lang="el-GR" sz="2000" b="1" dirty="0">
                <a:solidFill>
                  <a:schemeClr val="tx2"/>
                </a:solidFill>
                <a:latin typeface="Trebuchet MS" panose="020B0603020202020204" pitchFamily="34" charset="0"/>
              </a:rPr>
              <a:t>Ενδοφλέβια κατ’ </a:t>
            </a:r>
            <a:r>
              <a:rPr lang="el-GR" sz="2000" b="1" dirty="0" err="1">
                <a:solidFill>
                  <a:schemeClr val="tx2"/>
                </a:solidFill>
                <a:latin typeface="Trebuchet MS" panose="020B0603020202020204" pitchFamily="34" charset="0"/>
              </a:rPr>
              <a:t>οίκον</a:t>
            </a:r>
            <a:r>
              <a:rPr lang="el-GR" sz="2000" b="1" dirty="0">
                <a:solidFill>
                  <a:schemeClr val="tx2"/>
                </a:solidFill>
                <a:latin typeface="Trebuchet MS" panose="020B0603020202020204" pitchFamily="34" charset="0"/>
              </a:rPr>
              <a:t> θεραπεία </a:t>
            </a:r>
            <a:r>
              <a:rPr lang="el-GR" sz="2000" dirty="0">
                <a:solidFill>
                  <a:schemeClr val="tx2"/>
                </a:solidFill>
                <a:latin typeface="Trebuchet MS" panose="020B0603020202020204" pitchFamily="34" charset="0"/>
              </a:rPr>
              <a:t>ή περιποίηση κατακλίσεων κατ’ </a:t>
            </a:r>
            <a:r>
              <a:rPr lang="el-GR" sz="2000" dirty="0" err="1">
                <a:solidFill>
                  <a:schemeClr val="tx2"/>
                </a:solidFill>
                <a:latin typeface="Trebuchet MS" panose="020B0603020202020204" pitchFamily="34" charset="0"/>
              </a:rPr>
              <a:t>οίκον</a:t>
            </a:r>
            <a:r>
              <a:rPr lang="el-GR" sz="2000" dirty="0">
                <a:solidFill>
                  <a:schemeClr val="tx2"/>
                </a:solidFill>
                <a:latin typeface="Trebuchet MS" panose="020B0603020202020204" pitchFamily="34" charset="0"/>
              </a:rPr>
              <a:t> </a:t>
            </a:r>
            <a:endParaRPr lang="en-US" sz="2000" dirty="0">
              <a:solidFill>
                <a:schemeClr val="tx2"/>
              </a:solidFill>
              <a:latin typeface="Trebuchet MS" panose="020B0603020202020204" pitchFamily="34" charset="0"/>
            </a:endParaRPr>
          </a:p>
          <a:p>
            <a:pPr lvl="1">
              <a:lnSpc>
                <a:spcPct val="150000"/>
              </a:lnSpc>
            </a:pPr>
            <a:r>
              <a:rPr lang="el-GR" sz="2000" b="1" dirty="0">
                <a:solidFill>
                  <a:schemeClr val="tx2"/>
                </a:solidFill>
                <a:latin typeface="Trebuchet MS" panose="020B0603020202020204" pitchFamily="34" charset="0"/>
              </a:rPr>
              <a:t>Ύπαρξη </a:t>
            </a:r>
            <a:r>
              <a:rPr lang="el-GR" sz="2000" dirty="0">
                <a:solidFill>
                  <a:schemeClr val="tx2"/>
                </a:solidFill>
                <a:latin typeface="Trebuchet MS" panose="020B0603020202020204" pitchFamily="34" charset="0"/>
              </a:rPr>
              <a:t>στο οικογενειακό περιβάλλον </a:t>
            </a:r>
            <a:r>
              <a:rPr lang="el-GR" sz="2000" b="1" dirty="0">
                <a:solidFill>
                  <a:schemeClr val="tx2"/>
                </a:solidFill>
                <a:latin typeface="Trebuchet MS" panose="020B0603020202020204" pitchFamily="34" charset="0"/>
              </a:rPr>
              <a:t>αποικισμού με </a:t>
            </a:r>
            <a:r>
              <a:rPr lang="el-GR" sz="2000" b="1" dirty="0" err="1">
                <a:solidFill>
                  <a:schemeClr val="tx2"/>
                </a:solidFill>
                <a:latin typeface="Trebuchet MS" panose="020B0603020202020204" pitchFamily="34" charset="0"/>
              </a:rPr>
              <a:t>πολυανθεκτικά</a:t>
            </a:r>
            <a:r>
              <a:rPr lang="el-GR" sz="2000" b="1" dirty="0">
                <a:solidFill>
                  <a:schemeClr val="tx2"/>
                </a:solidFill>
                <a:latin typeface="Trebuchet MS" panose="020B0603020202020204" pitchFamily="34" charset="0"/>
              </a:rPr>
              <a:t> μικρόβια</a:t>
            </a:r>
            <a:endParaRPr lang="en-US" sz="2000" b="1" dirty="0">
              <a:solidFill>
                <a:schemeClr val="tx2"/>
              </a:solidFill>
              <a:latin typeface="Trebuchet MS" panose="020B0603020202020204" pitchFamily="34" charset="0"/>
            </a:endParaRPr>
          </a:p>
          <a:p>
            <a:pPr lvl="1">
              <a:lnSpc>
                <a:spcPct val="150000"/>
              </a:lnSpc>
            </a:pPr>
            <a:r>
              <a:rPr lang="el-GR" sz="2000" b="1" dirty="0">
                <a:solidFill>
                  <a:schemeClr val="tx2"/>
                </a:solidFill>
                <a:latin typeface="Trebuchet MS" panose="020B0603020202020204" pitchFamily="34" charset="0"/>
              </a:rPr>
              <a:t>Ασθενείς με ΧΑΠ σταδίου ΙV </a:t>
            </a:r>
            <a:r>
              <a:rPr lang="el-GR" sz="2000" dirty="0">
                <a:solidFill>
                  <a:schemeClr val="tx2"/>
                </a:solidFill>
                <a:latin typeface="Trebuchet MS" panose="020B0603020202020204" pitchFamily="34" charset="0"/>
              </a:rPr>
              <a:t>(FEV110 </a:t>
            </a:r>
            <a:r>
              <a:rPr lang="el-GR" sz="2000" dirty="0" err="1">
                <a:solidFill>
                  <a:schemeClr val="tx2"/>
                </a:solidFill>
                <a:latin typeface="Trebuchet MS" panose="020B0603020202020204" pitchFamily="34" charset="0"/>
              </a:rPr>
              <a:t>mg</a:t>
            </a:r>
            <a:r>
              <a:rPr lang="el-GR" sz="2000" dirty="0">
                <a:solidFill>
                  <a:schemeClr val="tx2"/>
                </a:solidFill>
                <a:latin typeface="Trebuchet MS" panose="020B0603020202020204" pitchFamily="34" charset="0"/>
              </a:rPr>
              <a:t> </a:t>
            </a:r>
            <a:r>
              <a:rPr lang="el-GR" sz="2000" dirty="0" err="1">
                <a:solidFill>
                  <a:schemeClr val="tx2"/>
                </a:solidFill>
                <a:latin typeface="Trebuchet MS" panose="020B0603020202020204" pitchFamily="34" charset="0"/>
              </a:rPr>
              <a:t>πρεδνιζόνης</a:t>
            </a:r>
            <a:r>
              <a:rPr lang="el-GR" sz="2000" dirty="0">
                <a:solidFill>
                  <a:schemeClr val="tx2"/>
                </a:solidFill>
                <a:latin typeface="Trebuchet MS" panose="020B0603020202020204" pitchFamily="34" charset="0"/>
              </a:rPr>
              <a:t> ημερησίως ή &gt;700 </a:t>
            </a:r>
            <a:r>
              <a:rPr lang="el-GR" sz="2000" dirty="0" err="1">
                <a:solidFill>
                  <a:schemeClr val="tx2"/>
                </a:solidFill>
                <a:latin typeface="Trebuchet MS" panose="020B0603020202020204" pitchFamily="34" charset="0"/>
              </a:rPr>
              <a:t>mg</a:t>
            </a:r>
            <a:r>
              <a:rPr lang="el-GR" sz="2000" dirty="0">
                <a:solidFill>
                  <a:schemeClr val="tx2"/>
                </a:solidFill>
                <a:latin typeface="Trebuchet MS" panose="020B0603020202020204" pitchFamily="34" charset="0"/>
              </a:rPr>
              <a:t> αθροιστική δόση), άλλη χρόνια </a:t>
            </a:r>
            <a:r>
              <a:rPr lang="el-GR" sz="2000" dirty="0" err="1">
                <a:solidFill>
                  <a:schemeClr val="tx2"/>
                </a:solidFill>
                <a:latin typeface="Trebuchet MS" panose="020B0603020202020204" pitchFamily="34" charset="0"/>
              </a:rPr>
              <a:t>ανοσοκατασταλτική</a:t>
            </a:r>
            <a:r>
              <a:rPr lang="el-GR" sz="2000" dirty="0">
                <a:solidFill>
                  <a:schemeClr val="tx2"/>
                </a:solidFill>
                <a:latin typeface="Trebuchet MS" panose="020B0603020202020204" pitchFamily="34" charset="0"/>
              </a:rPr>
              <a:t> αγωγή</a:t>
            </a:r>
          </a:p>
          <a:p>
            <a:endParaRPr lang="el-GR" sz="2000" dirty="0">
              <a:solidFill>
                <a:schemeClr val="tx2"/>
              </a:solidFill>
            </a:endParaRPr>
          </a:p>
        </p:txBody>
      </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54216295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475</TotalTime>
  <Words>3283</Words>
  <Application>Microsoft Office PowerPoint</Application>
  <PresentationFormat>Ευρεία οθόνη</PresentationFormat>
  <Paragraphs>345</Paragraphs>
  <Slides>49</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49</vt:i4>
      </vt:variant>
    </vt:vector>
  </HeadingPairs>
  <TitlesOfParts>
    <vt:vector size="55" baseType="lpstr">
      <vt:lpstr>Arial</vt:lpstr>
      <vt:lpstr>Calibri</vt:lpstr>
      <vt:lpstr>Calibri Light</vt:lpstr>
      <vt:lpstr>Century Gothic</vt:lpstr>
      <vt:lpstr>Trebuchet MS</vt:lpstr>
      <vt:lpstr>Θέμα του Office</vt:lpstr>
      <vt:lpstr>Λοιμώξεις σε ασθενείς Μονάδων Υψηλού Κινδύνου  Αναπνευστικού Συστήματος, Ουρολοιμώξεις και Βακτηριαιμίες</vt:lpstr>
      <vt:lpstr>ΛΟΙΜΩΞΕΙΣ ΣΤΗ ΜΕΘ</vt:lpstr>
      <vt:lpstr>ESKAPE pathogens που προκαλούν λοιμώξεις σε ΜΕΘ  Enterococcus spp.,   Staphylococcus aureus,   Klebsiella pneumoniae,   Acinetobacter baumannii,   Pseudomonas aeruginosa   Escherichia coli. </vt:lpstr>
      <vt:lpstr>Παρουσίαση του PowerPoint</vt:lpstr>
      <vt:lpstr>Παρουσίαση του PowerPoint</vt:lpstr>
      <vt:lpstr>ΛΟΙΜΩΞΕΙΣ ΣΤΗ ΜΕΘ</vt:lpstr>
      <vt:lpstr>ΛΟΙΜΩΞΕΙΣ ΑΝΑΠΝΕΥΣΤΙΚΟΥ (HAP, VAP) </vt:lpstr>
      <vt:lpstr>ΛΟΙΜΩΞΕΙΣ ΑΝΑΠΝΕΥΣΤΙΚΟΥ (HAP, VAP) </vt:lpstr>
      <vt:lpstr>ΛΟΙΜΩΞΕΙΣ ΑΝΑΠΝΕΥΣΤΙΚΟΥ (HAP, VAP) </vt:lpstr>
      <vt:lpstr>ΛΟΙΜΩΞΕΙΣ ΑΝΑΠΝΕΥΣΤΙΚΟΥ (HAP, VAP) </vt:lpstr>
      <vt:lpstr>ΠΑΘΟΓΕΝΕΙΑ VAP</vt:lpstr>
      <vt:lpstr>Παρουσίαση του PowerPoint</vt:lpstr>
      <vt:lpstr>Pathophysiology of HAP.</vt:lpstr>
      <vt:lpstr>Παράγοντες κινδύνου για VAP</vt:lpstr>
      <vt:lpstr>Είδη VAP</vt:lpstr>
      <vt:lpstr>Διάγνωση HAP / VAP</vt:lpstr>
      <vt:lpstr>Κλινική διάγνωση HAP / VAP</vt:lpstr>
      <vt:lpstr>Αξιόπιστη η κλινική διάγνωση HAP / VAP?</vt:lpstr>
      <vt:lpstr>Μικροβιολογικές διαγνωστικές μέθοδοι</vt:lpstr>
      <vt:lpstr>Ποσοτικές ή ημιποσοτικές καλλιέργειες? </vt:lpstr>
      <vt:lpstr>Αν χρησιμοποιηθούν ποσοτικές καλλιέργειες, πώς αξιολογούνται?</vt:lpstr>
      <vt:lpstr>Παρουσίαση του PowerPoint</vt:lpstr>
      <vt:lpstr>ΠΡΟΛΗΨΗ ΤΗΣ VAP</vt:lpstr>
      <vt:lpstr>ΠΡΟΛΗΨΗ ΤΗΣ VAP</vt:lpstr>
      <vt:lpstr>ΠΡΟΛΗΨΗ ΤΗΣ VAP</vt:lpstr>
      <vt:lpstr>Παρουσίαση του PowerPoint</vt:lpstr>
      <vt:lpstr>ΛΟΙΜΩΞΕΙΣ ΟΥΡΟΠΟΙΗΤΙΚΟΥ</vt:lpstr>
      <vt:lpstr>ΝΟΣΟΚΟΜΕΙΑΚΕΣ ΟΥΡΟΛΟΙΜΩΞΕΙΣ</vt:lpstr>
      <vt:lpstr>ΟΥΡΟΛΟΙΜΩΞΕΙΣ στη ΜΕΘ</vt:lpstr>
      <vt:lpstr>Τα συχνότερα βακτήρια σε Ενδονοσοκομειακές ουρολοιμώξεις</vt:lpstr>
      <vt:lpstr>MDRO in ICU-acquired urinary tract infection (ECDC 2014) </vt:lpstr>
      <vt:lpstr> ΔΙΑΓΝΩΣΗ</vt:lpstr>
      <vt:lpstr>Algoryumow διαγνωστικής προσέγγισης</vt:lpstr>
      <vt:lpstr>Περιπτώσεις που θεραπεύουμε ασυμπτωματική μικροβιουρία με παρουσία ουρηθρικού καθετήρα</vt:lpstr>
      <vt:lpstr>Θεραπεία</vt:lpstr>
      <vt:lpstr>ΜΙΚΡΟΒΙΑΙΜΙΑ</vt:lpstr>
      <vt:lpstr>Νοσοκομειακή μικροβιαιμία</vt:lpstr>
      <vt:lpstr>Βακτηριαιμίες που σχετίζονται με ΚΦΚ</vt:lpstr>
      <vt:lpstr>Ορισμοί λοιμώξεων που σχετίζονται με ενδοφλέβιους καθετήρες</vt:lpstr>
      <vt:lpstr>Είδη καθετήρων</vt:lpstr>
      <vt:lpstr>Παρουσίαση του PowerPoint</vt:lpstr>
      <vt:lpstr>Είδη καθετήρων</vt:lpstr>
      <vt:lpstr>Παθογένεια βακτηριαιμιών από ΚΦΚ</vt:lpstr>
      <vt:lpstr>Παράγοντες κινδύνου για ανάπτυξη βακτηριαιμίας που σχετίζεται με ΚΦΚ: </vt:lpstr>
      <vt:lpstr>Βακτηριαιμία Συνδεόμενη με Κεντρικό Φλεβικό Καθετήρα –Κριτήρια </vt:lpstr>
      <vt:lpstr>Παρουσίαση του PowerPoint</vt:lpstr>
      <vt:lpstr>Kαλλιέργεια άκρου καθετήρα</vt:lpstr>
      <vt:lpstr>Ενδείξεις εφαρμογής ΚΦΚ</vt:lpstr>
      <vt:lpstr>Δέσμες Φροντίδας κατά την Εισαγωγή Κεντρικού Φλεβικού Καθετήρα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Λοιμώξεις Αναπνευστικού Συστήματος, Ουρολοιμώξεις και Βακτηριαιμίες σε ασθενείς Μονάδων Υψηλού Κινδύνου</dc:title>
  <dc:creator>Κολονίτσιου Φεβρονία</dc:creator>
  <cp:lastModifiedBy>Κολονίτσιου Φεβρονία</cp:lastModifiedBy>
  <cp:revision>6</cp:revision>
  <dcterms:created xsi:type="dcterms:W3CDTF">2023-12-18T17:05:41Z</dcterms:created>
  <dcterms:modified xsi:type="dcterms:W3CDTF">2024-01-25T18:57:45Z</dcterms:modified>
</cp:coreProperties>
</file>