
<file path=[Content_Types].xml><?xml version="1.0" encoding="utf-8"?>
<Types xmlns="http://schemas.openxmlformats.org/package/2006/content-types">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492" r:id="rId3"/>
    <p:sldId id="505" r:id="rId4"/>
    <p:sldId id="667" r:id="rId5"/>
    <p:sldId id="880" r:id="rId6"/>
    <p:sldId id="324" r:id="rId8"/>
    <p:sldId id="635" r:id="rId9"/>
    <p:sldId id="672" r:id="rId10"/>
    <p:sldId id="273" r:id="rId11"/>
    <p:sldId id="274" r:id="rId12"/>
    <p:sldId id="275" r:id="rId13"/>
    <p:sldId id="636" r:id="rId14"/>
    <p:sldId id="603" r:id="rId15"/>
    <p:sldId id="1073" r:id="rId16"/>
    <p:sldId id="815" r:id="rId17"/>
    <p:sldId id="326" r:id="rId18"/>
    <p:sldId id="882" r:id="rId19"/>
    <p:sldId id="575" r:id="rId20"/>
    <p:sldId id="576" r:id="rId21"/>
    <p:sldId id="593" r:id="rId22"/>
    <p:sldId id="561" r:id="rId23"/>
    <p:sldId id="596" r:id="rId24"/>
    <p:sldId id="597" r:id="rId25"/>
    <p:sldId id="565" r:id="rId26"/>
    <p:sldId id="517" r:id="rId27"/>
    <p:sldId id="518" r:id="rId28"/>
    <p:sldId id="527" r:id="rId29"/>
    <p:sldId id="632" r:id="rId30"/>
    <p:sldId id="645" r:id="rId31"/>
    <p:sldId id="937" r:id="rId32"/>
    <p:sldId id="1124" r:id="rId33"/>
    <p:sldId id="633" r:id="rId34"/>
    <p:sldId id="646" r:id="rId35"/>
    <p:sldId id="818" r:id="rId36"/>
    <p:sldId id="1233" r:id="rId37"/>
    <p:sldId id="1234" r:id="rId38"/>
    <p:sldId id="1199" r:id="rId39"/>
    <p:sldId id="1198" r:id="rId40"/>
    <p:sldId id="611" r:id="rId41"/>
    <p:sldId id="649" r:id="rId42"/>
    <p:sldId id="983" r:id="rId43"/>
    <p:sldId id="984" r:id="rId44"/>
    <p:sldId id="622" r:id="rId45"/>
    <p:sldId id="606" r:id="rId46"/>
    <p:sldId id="571" r:id="rId47"/>
    <p:sldId id="591" r:id="rId48"/>
    <p:sldId id="584" r:id="rId49"/>
    <p:sldId id="588" r:id="rId50"/>
    <p:sldId id="582" r:id="rId51"/>
    <p:sldId id="883" r:id="rId52"/>
    <p:sldId id="1158" r:id="rId53"/>
    <p:sldId id="861" r:id="rId54"/>
    <p:sldId id="1177" r:id="rId55"/>
    <p:sldId id="661" r:id="rId56"/>
    <p:sldId id="630" r:id="rId57"/>
    <p:sldId id="631" r:id="rId58"/>
    <p:sldId id="662" r:id="rId59"/>
    <p:sldId id="665" r:id="rId60"/>
    <p:sldId id="1061" r:id="rId61"/>
    <p:sldId id="555" r:id="rId62"/>
    <p:sldId id="637" r:id="rId63"/>
    <p:sldId id="638" r:id="rId64"/>
    <p:sldId id="552" r:id="rId65"/>
    <p:sldId id="553" r:id="rId66"/>
    <p:sldId id="640" r:id="rId67"/>
    <p:sldId id="639" r:id="rId68"/>
    <p:sldId id="641" r:id="rId69"/>
    <p:sldId id="1008" r:id="rId70"/>
    <p:sldId id="1010" r:id="rId71"/>
    <p:sldId id="628" r:id="rId72"/>
  </p:sldIdLst>
  <p:sldSz cx="13004800" cy="9753600"/>
  <p:notesSz cx="7010400" cy="9296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 initials="A" lastIdx="6" clrIdx="0"/>
  <p:cmAuthor id="1" name="Vasia Tsami" initials="V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41A1D"/>
    <a:srgbClr val="E95420"/>
    <a:srgbClr val="FF8908"/>
    <a:srgbClr val="FDA02A"/>
    <a:srgbClr val="FD9F40"/>
    <a:srgbClr val="FD7F40"/>
    <a:srgbClr val="EC8651"/>
    <a:srgbClr val="EC8349"/>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3842" autoAdjust="0"/>
  </p:normalViewPr>
  <p:slideViewPr>
    <p:cSldViewPr snapToGrid="0" showGuides="1">
      <p:cViewPr varScale="1">
        <p:scale>
          <a:sx n="53" d="100"/>
          <a:sy n="53" d="100"/>
        </p:scale>
        <p:origin x="1158" y="120"/>
      </p:cViewPr>
      <p:guideLst>
        <p:guide orient="horz" pos="3072"/>
        <p:guide pos="4096"/>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6" Type="http://schemas.openxmlformats.org/officeDocument/2006/relationships/commentAuthors" Target="commentAuthors.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notesMaster" Target="notesMasters/notesMaster1.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[Wiki Excel-Final-2-1-2022_Alex.xlsm]Δ3.1 - Ευρύτερες Κατηγ!Συγκεντρωτικός Πίνακας1</c:name>
    <c:fmtId val="-1"/>
  </c:pivotSource>
  <c:chart>
    <c:autoTitleDeleted val="1"/>
    <c:plotArea>
      <c:layout>
        <c:manualLayout>
          <c:layoutTarget val="inner"/>
          <c:xMode val="edge"/>
          <c:yMode val="edge"/>
          <c:x val="0.0532084027582736"/>
          <c:y val="0.0949278350515464"/>
          <c:w val="0.771840360009547"/>
          <c:h val="0.772609465053982"/>
        </c:manualLayout>
      </c:layout>
      <c:barChart>
        <c:barDir val="bar"/>
        <c:grouping val="clustered"/>
        <c:varyColors val="0"/>
        <c:ser>
          <c:idx val="0"/>
          <c:order val="0"/>
          <c:tx>
            <c:strRef>
              <c:f>'Δ3.1 - Ευρύτερες Κατηγ'!$A$1</c:f>
              <c:strCache>
                <c:ptCount val="1"/>
                <c:pt idx="0">
                  <c:v> Ισχυρή αφομοίωση</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'Δ3.1 - Ευρύτερες Κατηγ'!$A$2</c:f>
              <c:strCache>
                <c:ptCount val="1"/>
                <c:pt idx="0">
                  <c:v>Άθροισμα</c:v>
                </c:pt>
              </c:strCache>
            </c:strRef>
          </c:cat>
          <c:val>
            <c:numRef>
              <c:f>'Δ3.1 - Ευρύτερες Κατηγ'!$A$2</c:f>
              <c:numCache>
                <c:formatCode>General</c:formatCode>
                <c:ptCount val="1"/>
                <c:pt idx="0">
                  <c:v>169</c:v>
                </c:pt>
              </c:numCache>
            </c:numRef>
          </c:val>
        </c:ser>
        <c:ser>
          <c:idx val="1"/>
          <c:order val="1"/>
          <c:tx>
            <c:strRef>
              <c:f>'Δ3.1 - Ευρύτερες Κατηγ'!$B$1</c:f>
              <c:strCache>
                <c:ptCount val="1"/>
                <c:pt idx="0">
                  <c:v> Ασθενής αφομοίωση</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'Δ3.1 - Ευρύτερες Κατηγ'!$A$2</c:f>
              <c:strCache>
                <c:ptCount val="1"/>
                <c:pt idx="0">
                  <c:v>Άθροισμα</c:v>
                </c:pt>
              </c:strCache>
            </c:strRef>
          </c:cat>
          <c:val>
            <c:numRef>
              <c:f>'Δ3.1 - Ευρύτερες Κατηγ'!$B$2</c:f>
              <c:numCache>
                <c:formatCode>General</c:formatCode>
                <c:ptCount val="1"/>
                <c:pt idx="0">
                  <c:v>370</c:v>
                </c:pt>
              </c:numCache>
            </c:numRef>
          </c:val>
        </c:ser>
        <c:ser>
          <c:idx val="2"/>
          <c:order val="2"/>
          <c:tx>
            <c:strRef>
              <c:f>'Δ3.1 - Ευρύτερες Κατηγ'!$C$1</c:f>
              <c:strCache>
                <c:ptCount val="1"/>
                <c:pt idx="0">
                  <c:v> Ο/η άλλος/η ως πρόβλημα</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'Δ3.1 - Ευρύτερες Κατηγ'!$A$2</c:f>
              <c:strCache>
                <c:ptCount val="1"/>
                <c:pt idx="0">
                  <c:v>Άθροισμα</c:v>
                </c:pt>
              </c:strCache>
            </c:strRef>
          </c:cat>
          <c:val>
            <c:numRef>
              <c:f>'Δ3.1 - Ευρύτερες Κατηγ'!$C$2</c:f>
              <c:numCache>
                <c:formatCode>General</c:formatCode>
                <c:ptCount val="1"/>
                <c:pt idx="0">
                  <c:v>452</c:v>
                </c:pt>
              </c:numCache>
            </c:numRef>
          </c:val>
        </c:ser>
        <c:ser>
          <c:idx val="3"/>
          <c:order val="3"/>
          <c:tx>
            <c:strRef>
              <c:f>'Δ3.1 - Ευρύτερες Κατηγ'!$D$1</c:f>
              <c:strCache>
                <c:ptCount val="1"/>
                <c:pt idx="0">
                  <c:v> Ο/η απομακρυσμένος/η άλλος/η</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p>
            </c:txPr>
            <c:dLblPos val="inEnd"/>
            <c:showLegendKey val="0"/>
            <c:showVal val="0"/>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'Δ3.1 - Ευρύτερες Κατηγ'!$A$2</c:f>
              <c:strCache>
                <c:ptCount val="1"/>
                <c:pt idx="0">
                  <c:v>Άθροισμα</c:v>
                </c:pt>
              </c:strCache>
            </c:strRef>
          </c:cat>
          <c:val>
            <c:numRef>
              <c:f>'Δ3.1 - Ευρύτερες Κατηγ'!$D$2</c:f>
              <c:numCache>
                <c:formatCode>General</c:formatCode>
                <c:ptCount val="1"/>
                <c:pt idx="0">
                  <c:v>690</c:v>
                </c:pt>
              </c:numCache>
            </c:numRef>
          </c:val>
        </c:ser>
        <c:ser>
          <c:idx val="4"/>
          <c:order val="4"/>
          <c:tx>
            <c:strRef>
              <c:f>'Δ3.1 - Ευρύτερες Κατηγ'!$E$1</c:f>
              <c:strCache>
                <c:ptCount val="1"/>
                <c:pt idx="0">
                  <c:v> Ο παθητικός/η άλλος/η</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dLblPos val="outEnd"/>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p>
            </c:txPr>
            <c:dLblPos val="in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'Δ3.1 - Ευρύτερες Κατηγ'!$A$2</c:f>
              <c:strCache>
                <c:ptCount val="1"/>
                <c:pt idx="0">
                  <c:v>Άθροισμα</c:v>
                </c:pt>
              </c:strCache>
            </c:strRef>
          </c:cat>
          <c:val>
            <c:numRef>
              <c:f>'Δ3.1 - Ευρύτερες Κατηγ'!$E$2</c:f>
              <c:numCache>
                <c:formatCode>General</c:formatCode>
                <c:ptCount val="1"/>
                <c:pt idx="0">
                  <c:v>707</c:v>
                </c:pt>
              </c:numCache>
            </c:numRef>
          </c:val>
        </c:ser>
        <c:dLbls>
          <c:showLegendKey val="0"/>
          <c:showVal val="1"/>
          <c:showCatName val="0"/>
          <c:showSerName val="0"/>
          <c:showPercent val="0"/>
          <c:showBubbleSize val="0"/>
        </c:dLbls>
        <c:gapWidth val="115"/>
        <c:overlap val="-20"/>
        <c:axId val="1374426047"/>
        <c:axId val="1374423551"/>
      </c:barChart>
      <c:catAx>
        <c:axId val="1374426047"/>
        <c:scaling>
          <c:orientation val="minMax"/>
        </c:scaling>
        <c:delete val="1"/>
        <c:axPos val="l"/>
        <c:title>
          <c:tx>
            <c:rich>
              <a:bodyPr rot="-540000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r>
                  <a:rPr lang="el-GR" sz="1600" b="1"/>
                  <a:t>Ευρύτερες Κατηγορίες</a:t>
                </a:r>
                <a:r>
                  <a:rPr lang="el-GR" sz="1600" b="1" baseline="0"/>
                  <a:t> Ρατσισμού</a:t>
                </a:r>
                <a:endParaRPr lang="el-GR" sz="1600" b="1"/>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374423551"/>
        <c:crosses val="autoZero"/>
        <c:auto val="1"/>
        <c:lblAlgn val="ctr"/>
        <c:lblOffset val="100"/>
        <c:noMultiLvlLbl val="0"/>
      </c:catAx>
      <c:valAx>
        <c:axId val="13744235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r>
                  <a:rPr lang="el-GR" sz="1600" b="1"/>
                  <a:t>Κείμενα Ρευστού Ρατσισμού</a:t>
                </a:r>
                <a:endParaRPr lang="el-GR" sz="1600" b="1"/>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3744260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extLst>
    <c:ext xmlns:c14="http://schemas.microsoft.com/office/drawing/2007/8/2/chart" uri="{781A3756-C4B2-4CAC-9D66-4F8BD8637D16}">
      <c14:pivotOptions>
        <c14:dropZoneFilter val="1"/>
        <c14:dropZoneCatego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1">
  <dgm:title val=""/>
  <dgm:desc val=""/>
  <dgm:catLst>
    <dgm:cat type="accent5" pri="11300"/>
  </dgm:catLst>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2">
  <dgm:title val=""/>
  <dgm:desc val=""/>
  <dgm:catLst>
    <dgm:cat type="accent5" pri="11300"/>
  </dgm:catLst>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FEC34F7-4A61-470A-A4CE-C88371FF5F1B}" type="doc">
      <dgm:prSet loTypeId="urn:microsoft.com/office/officeart/2005/8/layout/arrow1" loCatId="relationship" qsTypeId="urn:microsoft.com/office/officeart/2005/8/quickstyle/simple1#3" qsCatId="simple" csTypeId="urn:microsoft.com/office/officeart/2005/8/colors/colorful5#1" csCatId="colorful" phldr="1"/>
      <dgm:spPr/>
      <dgm:t>
        <a:bodyPr/>
        <a:lstStyle/>
        <a:p>
          <a:endParaRPr lang="el-GR"/>
        </a:p>
      </dgm:t>
    </dgm:pt>
    <dgm:pt modelId="{3F5BD937-2787-465D-BD9B-C556AB6E2AE4}">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a:t>
          </a:r>
          <a:r>
            <a:rPr lang="el-GR" b="1" cap="none" spc="0" baseline="0" dirty="0">
              <a:ln w="12700">
                <a:solidFill>
                  <a:schemeClr val="accent5"/>
                </a:solidFill>
                <a:prstDash val="solid"/>
              </a:ln>
              <a:pattFill prst="ltDnDiag">
                <a:fgClr>
                  <a:schemeClr val="accent5">
                    <a:lumMod val="60000"/>
                    <a:lumOff val="40000"/>
                  </a:schemeClr>
                </a:fgClr>
                <a:bgClr>
                  <a:schemeClr val="bg1"/>
                </a:bgClr>
              </a:pattFill>
              <a:effectLst/>
            </a:rPr>
            <a:t> Λόγος</a:t>
          </a:r>
          <a:endParaRPr lang="el-GR" b="1" cap="none" spc="0" dirty="0">
            <a:ln w="12700">
              <a:solidFill>
                <a:schemeClr val="accent5"/>
              </a:solidFill>
              <a:prstDash val="solid"/>
            </a:ln>
            <a:pattFill prst="ltDnDiag">
              <a:fgClr>
                <a:schemeClr val="accent5">
                  <a:lumMod val="60000"/>
                  <a:lumOff val="40000"/>
                </a:schemeClr>
              </a:fgClr>
              <a:bgClr>
                <a:schemeClr val="bg1"/>
              </a:bgClr>
            </a:pattFill>
            <a:effectLst/>
          </a:endParaRPr>
        </a:p>
      </dgm:t>
    </dgm:pt>
    <dgm:pt modelId="{8E1BD1B7-D959-42C5-9871-DFA03E0E68BD}" cxnId="{28652113-EDD6-4906-A2AD-8F3498C61706}"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520FF28D-1CEA-47A8-9CDA-596570CFC3EA}" cxnId="{28652113-EDD6-4906-A2AD-8F3498C61706}"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5A63A376-3506-48F2-8B1D-82652FD27CF0}">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gm:t>
    </dgm:pt>
    <dgm:pt modelId="{EF31D917-70C1-4D9E-9A0E-946E727472D7}" cxnId="{0D0444D9-DFEF-4D0A-8DBA-3BD2F633DFD9}"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F92398F1-0D08-4174-B84E-8B752C50599C}" cxnId="{0D0444D9-DFEF-4D0A-8DBA-3BD2F633DFD9}"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1C010C7B-2C8B-4C47-B4F5-F9F21C267F06}" type="pres">
      <dgm:prSet presAssocID="{8FEC34F7-4A61-470A-A4CE-C88371FF5F1B}" presName="cycle" presStyleCnt="0">
        <dgm:presLayoutVars>
          <dgm:dir/>
          <dgm:resizeHandles val="exact"/>
        </dgm:presLayoutVars>
      </dgm:prSet>
      <dgm:spPr/>
      <dgm:t>
        <a:bodyPr/>
        <a:lstStyle/>
        <a:p>
          <a:endParaRPr lang="el-GR"/>
        </a:p>
      </dgm:t>
    </dgm:pt>
    <dgm:pt modelId="{68613395-20B5-414A-9CBC-E451A720F71F}" type="pres">
      <dgm:prSet presAssocID="{3F5BD937-2787-465D-BD9B-C556AB6E2AE4}" presName="arrow" presStyleLbl="node1" presStyleIdx="0" presStyleCnt="2">
        <dgm:presLayoutVars>
          <dgm:bulletEnabled val="1"/>
        </dgm:presLayoutVars>
      </dgm:prSet>
      <dgm:spPr/>
      <dgm:t>
        <a:bodyPr/>
        <a:lstStyle/>
        <a:p>
          <a:endParaRPr lang="el-GR"/>
        </a:p>
      </dgm:t>
    </dgm:pt>
    <dgm:pt modelId="{82B07DEC-079E-475D-A708-680D941F48C0}" type="pres">
      <dgm:prSet presAssocID="{5A63A376-3506-48F2-8B1D-82652FD27CF0}" presName="arrow" presStyleLbl="node1" presStyleIdx="1" presStyleCnt="2">
        <dgm:presLayoutVars>
          <dgm:bulletEnabled val="1"/>
        </dgm:presLayoutVars>
      </dgm:prSet>
      <dgm:spPr/>
      <dgm:t>
        <a:bodyPr/>
        <a:lstStyle/>
        <a:p>
          <a:endParaRPr lang="el-GR"/>
        </a:p>
      </dgm:t>
    </dgm:pt>
  </dgm:ptLst>
  <dgm:cxnLst>
    <dgm:cxn modelId="{63274B84-39E1-4DD5-B1A3-C7E769F32324}" type="presOf" srcId="{5A63A376-3506-48F2-8B1D-82652FD27CF0}" destId="{82B07DEC-079E-475D-A708-680D941F48C0}" srcOrd="0" destOrd="0" presId="urn:microsoft.com/office/officeart/2005/8/layout/arrow1"/>
    <dgm:cxn modelId="{81E7D6CD-5D3D-4A29-9D9A-820891A4F031}" type="presOf" srcId="{8FEC34F7-4A61-470A-A4CE-C88371FF5F1B}" destId="{1C010C7B-2C8B-4C47-B4F5-F9F21C267F06}" srcOrd="0" destOrd="0" presId="urn:microsoft.com/office/officeart/2005/8/layout/arrow1"/>
    <dgm:cxn modelId="{28652113-EDD6-4906-A2AD-8F3498C61706}" srcId="{8FEC34F7-4A61-470A-A4CE-C88371FF5F1B}" destId="{3F5BD937-2787-465D-BD9B-C556AB6E2AE4}" srcOrd="0" destOrd="0" parTransId="{8E1BD1B7-D959-42C5-9871-DFA03E0E68BD}" sibTransId="{520FF28D-1CEA-47A8-9CDA-596570CFC3EA}"/>
    <dgm:cxn modelId="{FBB176EC-2474-44D6-9C8B-C624F641E76C}" type="presOf" srcId="{3F5BD937-2787-465D-BD9B-C556AB6E2AE4}" destId="{68613395-20B5-414A-9CBC-E451A720F71F}" srcOrd="0" destOrd="0" presId="urn:microsoft.com/office/officeart/2005/8/layout/arrow1"/>
    <dgm:cxn modelId="{0D0444D9-DFEF-4D0A-8DBA-3BD2F633DFD9}" srcId="{8FEC34F7-4A61-470A-A4CE-C88371FF5F1B}" destId="{5A63A376-3506-48F2-8B1D-82652FD27CF0}" srcOrd="1" destOrd="0" parTransId="{EF31D917-70C1-4D9E-9A0E-946E727472D7}" sibTransId="{F92398F1-0D08-4174-B84E-8B752C50599C}"/>
    <dgm:cxn modelId="{8842F10E-B67E-40C4-8C09-85D1780CCADD}" type="presParOf" srcId="{1C010C7B-2C8B-4C47-B4F5-F9F21C267F06}" destId="{68613395-20B5-414A-9CBC-E451A720F71F}" srcOrd="0" destOrd="0" presId="urn:microsoft.com/office/officeart/2005/8/layout/arrow1"/>
    <dgm:cxn modelId="{DDB198F2-B8F3-4A6B-893C-80A226328C42}" type="presParOf" srcId="{1C010C7B-2C8B-4C47-B4F5-F9F21C267F06}" destId="{82B07DEC-079E-475D-A708-680D941F48C0}" srcOrd="1" destOrd="0" presId="urn:microsoft.com/office/officeart/2005/8/layout/arrow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BC5A8-5B81-43B1-B687-E9397C625CC3}" type="doc">
      <dgm:prSet loTypeId="urn:microsoft.com/office/officeart/2005/8/layout/arrow5" loCatId="relationship" qsTypeId="urn:microsoft.com/office/officeart/2005/8/quickstyle/simple1#4" qsCatId="simple" csTypeId="urn:microsoft.com/office/officeart/2005/8/colors/colorful5#2" csCatId="colorful" phldr="1"/>
      <dgm:spPr/>
      <dgm:t>
        <a:bodyPr/>
        <a:lstStyle/>
        <a:p>
          <a:endParaRPr lang="el-GR"/>
        </a:p>
      </dgm:t>
    </dgm:pt>
    <dgm:pt modelId="{A7B14A8A-A3A9-440D-8CC0-3EA0AF1EA270}">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 Λόγος</a:t>
          </a:r>
        </a:p>
      </dgm:t>
    </dgm:pt>
    <dgm:pt modelId="{C8D8EB18-6131-4B8A-A88C-5EFA0590A7C9}" cxnId="{4FA94568-228D-4B62-8C3F-664B6667BC32}"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ED786E68-D00D-4972-A211-6F6E644E9C6B}" cxnId="{4FA94568-228D-4B62-8C3F-664B6667BC32}"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BB8712E6-0CE4-4971-A614-D6DE398D6899}">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gm:t>
    </dgm:pt>
    <dgm:pt modelId="{6816FFC5-CBB7-4422-B422-930229561DC2}" cxnId="{6AB20C23-EA1B-4051-83CE-0A193E37796E}"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548C9A5A-77B4-46F2-A5DD-CC0D7860BEBE}" cxnId="{6AB20C23-EA1B-4051-83CE-0A193E37796E}"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9E79626B-AF3B-45FD-823E-F9BA896DB4A6}" type="pres">
      <dgm:prSet presAssocID="{296BC5A8-5B81-43B1-B687-E9397C625CC3}" presName="diagram" presStyleCnt="0">
        <dgm:presLayoutVars>
          <dgm:dir/>
          <dgm:resizeHandles val="exact"/>
        </dgm:presLayoutVars>
      </dgm:prSet>
      <dgm:spPr/>
      <dgm:t>
        <a:bodyPr/>
        <a:lstStyle/>
        <a:p>
          <a:endParaRPr lang="el-GR"/>
        </a:p>
      </dgm:t>
    </dgm:pt>
    <dgm:pt modelId="{11148A8A-652D-4632-A898-F67B0040EB30}" type="pres">
      <dgm:prSet presAssocID="{A7B14A8A-A3A9-440D-8CC0-3EA0AF1EA270}" presName="arrow" presStyleLbl="node1" presStyleIdx="0" presStyleCnt="2" custRadScaleRad="71402" custRadScaleInc="-934">
        <dgm:presLayoutVars>
          <dgm:bulletEnabled val="1"/>
        </dgm:presLayoutVars>
      </dgm:prSet>
      <dgm:spPr/>
      <dgm:t>
        <a:bodyPr/>
        <a:lstStyle/>
        <a:p>
          <a:endParaRPr lang="el-GR"/>
        </a:p>
      </dgm:t>
    </dgm:pt>
    <dgm:pt modelId="{CC128405-C4E0-4433-9980-4E62101341D7}" type="pres">
      <dgm:prSet presAssocID="{BB8712E6-0CE4-4971-A614-D6DE398D6899}" presName="arrow" presStyleLbl="node1" presStyleIdx="1" presStyleCnt="2" custRadScaleRad="57681" custRadScaleInc="1157">
        <dgm:presLayoutVars>
          <dgm:bulletEnabled val="1"/>
        </dgm:presLayoutVars>
      </dgm:prSet>
      <dgm:spPr/>
      <dgm:t>
        <a:bodyPr/>
        <a:lstStyle/>
        <a:p>
          <a:endParaRPr lang="el-GR"/>
        </a:p>
      </dgm:t>
    </dgm:pt>
  </dgm:ptLst>
  <dgm:cxnLst>
    <dgm:cxn modelId="{F4F9B2F2-7ADD-49CD-9501-7EB52AE79C7C}" type="presOf" srcId="{296BC5A8-5B81-43B1-B687-E9397C625CC3}" destId="{9E79626B-AF3B-45FD-823E-F9BA896DB4A6}" srcOrd="0" destOrd="0" presId="urn:microsoft.com/office/officeart/2005/8/layout/arrow5"/>
    <dgm:cxn modelId="{BFBCDB3A-DBB7-4928-B8E0-491324B93BFB}" type="presOf" srcId="{BB8712E6-0CE4-4971-A614-D6DE398D6899}" destId="{CC128405-C4E0-4433-9980-4E62101341D7}" srcOrd="0" destOrd="0" presId="urn:microsoft.com/office/officeart/2005/8/layout/arrow5"/>
    <dgm:cxn modelId="{753CD7F3-A591-4E9F-8A9C-B79122C01E1D}" type="presOf" srcId="{A7B14A8A-A3A9-440D-8CC0-3EA0AF1EA270}" destId="{11148A8A-652D-4632-A898-F67B0040EB30}" srcOrd="0" destOrd="0" presId="urn:microsoft.com/office/officeart/2005/8/layout/arrow5"/>
    <dgm:cxn modelId="{6AB20C23-EA1B-4051-83CE-0A193E37796E}" srcId="{296BC5A8-5B81-43B1-B687-E9397C625CC3}" destId="{BB8712E6-0CE4-4971-A614-D6DE398D6899}" srcOrd="1" destOrd="0" parTransId="{6816FFC5-CBB7-4422-B422-930229561DC2}" sibTransId="{548C9A5A-77B4-46F2-A5DD-CC0D7860BEBE}"/>
    <dgm:cxn modelId="{4FA94568-228D-4B62-8C3F-664B6667BC32}" srcId="{296BC5A8-5B81-43B1-B687-E9397C625CC3}" destId="{A7B14A8A-A3A9-440D-8CC0-3EA0AF1EA270}" srcOrd="0" destOrd="0" parTransId="{C8D8EB18-6131-4B8A-A88C-5EFA0590A7C9}" sibTransId="{ED786E68-D00D-4972-A211-6F6E644E9C6B}"/>
    <dgm:cxn modelId="{4E565C38-B3A7-414B-8912-79AB3031F138}" type="presParOf" srcId="{9E79626B-AF3B-45FD-823E-F9BA896DB4A6}" destId="{11148A8A-652D-4632-A898-F67B0040EB30}" srcOrd="0" destOrd="0" presId="urn:microsoft.com/office/officeart/2005/8/layout/arrow5"/>
    <dgm:cxn modelId="{72EEBB71-D52E-460F-99EA-00ED924A8662}" type="presParOf" srcId="{9E79626B-AF3B-45FD-823E-F9BA896DB4A6}" destId="{CC128405-C4E0-4433-9980-4E62101341D7}" srcOrd="1" destOrd="0" presId="urn:microsoft.com/office/officeart/2005/8/layout/arrow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90DF7-B83D-467F-9380-512A992EA2BD}" type="doc">
      <dgm:prSet loTypeId="urn:microsoft.com/office/officeart/2005/8/layout/vList5" loCatId="list" qsTypeId="urn:microsoft.com/office/officeart/2005/8/quickstyle/simple4#1" qsCatId="simple" csTypeId="urn:microsoft.com/office/officeart/2005/8/colors/accent5_3#1" csCatId="accent5" phldr="1"/>
      <dgm:spPr/>
      <dgm:t>
        <a:bodyPr/>
        <a:lstStyle/>
        <a:p>
          <a:endParaRPr lang="en-GB"/>
        </a:p>
      </dgm:t>
    </dgm:pt>
    <dgm:pt modelId="{FC93A3CC-F321-4DE7-B30D-E48144C4A25B}">
      <dgm:prSet phldrT="[Text]" custT="1"/>
      <dgm:spPr/>
      <dgm:t>
        <a:bodyPr/>
        <a:lstStyle/>
        <a:p>
          <a:r>
            <a:rPr lang="el-GR" sz="3200" dirty="0"/>
            <a:t>Ο/η ‘άλλος/η’ ως πρόβλημα</a:t>
          </a:r>
          <a:endParaRPr lang="en-GB" sz="3200" dirty="0"/>
        </a:p>
      </dgm:t>
    </dgm:pt>
    <dgm:pt modelId="{F8E6E865-F6D2-444C-9D3A-7A3048721892}" cxnId="{5AC76529-7BDD-4F44-BC0D-C0ED73E6DE3F}" type="parTrans">
      <dgm:prSet/>
      <dgm:spPr/>
      <dgm:t>
        <a:bodyPr/>
        <a:lstStyle/>
        <a:p>
          <a:endParaRPr lang="en-GB"/>
        </a:p>
      </dgm:t>
    </dgm:pt>
    <dgm:pt modelId="{478AA59B-1A30-4D81-AAE4-7A86BABDF85B}" cxnId="{5AC76529-7BDD-4F44-BC0D-C0ED73E6DE3F}" type="sibTrans">
      <dgm:prSet/>
      <dgm:spPr/>
      <dgm:t>
        <a:bodyPr/>
        <a:lstStyle/>
        <a:p>
          <a:endParaRPr lang="en-GB"/>
        </a:p>
      </dgm:t>
    </dgm:pt>
    <dgm:pt modelId="{A41D069D-67CF-42D0-A9D1-7ACC54E4FAB0}">
      <dgm:prSet phldrT="[Text]"/>
      <dgm:spPr/>
      <dgm:t>
        <a:bodyPr/>
        <a:lstStyle/>
        <a:p>
          <a:r>
            <a:rPr lang="el-GR" i="1" dirty="0"/>
            <a:t>Οι ‘άλλοι/ες’ ως πρόβλημα</a:t>
          </a:r>
          <a:endParaRPr lang="en-GB" i="1" dirty="0"/>
        </a:p>
      </dgm:t>
    </dgm:pt>
    <dgm:pt modelId="{B06E08F3-9226-4A4F-AC6A-D07A4F6DC1D8}" cxnId="{D37FD49F-8140-4C35-9B3C-06BCFB72C430}" type="parTrans">
      <dgm:prSet/>
      <dgm:spPr/>
      <dgm:t>
        <a:bodyPr/>
        <a:lstStyle/>
        <a:p>
          <a:endParaRPr lang="en-GB"/>
        </a:p>
      </dgm:t>
    </dgm:pt>
    <dgm:pt modelId="{532D1AE7-00C8-4BDF-9346-31C729DF2AA7}" cxnId="{D37FD49F-8140-4C35-9B3C-06BCFB72C430}" type="sibTrans">
      <dgm:prSet/>
      <dgm:spPr/>
      <dgm:t>
        <a:bodyPr/>
        <a:lstStyle/>
        <a:p>
          <a:endParaRPr lang="en-GB"/>
        </a:p>
      </dgm:t>
    </dgm:pt>
    <dgm:pt modelId="{2105EFCC-A01B-4658-AC65-ED57836A7FAD}">
      <dgm:prSet phldrT="[Text]"/>
      <dgm:spPr/>
      <dgm:t>
        <a:bodyPr/>
        <a:lstStyle/>
        <a:p>
          <a:r>
            <a:rPr lang="el-GR" i="1" dirty="0"/>
            <a:t>Οι παράνομοι/ες/νόμιμοι/ες ‘άλλοι/ες’</a:t>
          </a:r>
          <a:endParaRPr lang="en-GB" i="1" dirty="0"/>
        </a:p>
      </dgm:t>
    </dgm:pt>
    <dgm:pt modelId="{1CA052C5-6ED0-49E3-AD12-0FA176580A93}" cxnId="{6B36B4E2-8D11-41EF-A1D6-BB6EA09697F9}" type="parTrans">
      <dgm:prSet/>
      <dgm:spPr/>
      <dgm:t>
        <a:bodyPr/>
        <a:lstStyle/>
        <a:p>
          <a:endParaRPr lang="en-GB"/>
        </a:p>
      </dgm:t>
    </dgm:pt>
    <dgm:pt modelId="{E0ED5C2D-74FD-4260-A16D-2988A2CE0226}" cxnId="{6B36B4E2-8D11-41EF-A1D6-BB6EA09697F9}" type="sibTrans">
      <dgm:prSet/>
      <dgm:spPr/>
      <dgm:t>
        <a:bodyPr/>
        <a:lstStyle/>
        <a:p>
          <a:endParaRPr lang="en-GB"/>
        </a:p>
      </dgm:t>
    </dgm:pt>
    <dgm:pt modelId="{83F5A8EC-A966-41DA-B2A3-F26084FCC9E5}">
      <dgm:prSet phldrT="[Text]" custT="1"/>
      <dgm:spPr/>
      <dgm:t>
        <a:bodyPr/>
        <a:lstStyle/>
        <a:p>
          <a:r>
            <a:rPr lang="el-GR" sz="3200" dirty="0"/>
            <a:t>Ο/η παθητικός/η ‘άλλος/η’ </a:t>
          </a:r>
          <a:endParaRPr lang="en-GB" sz="3200" dirty="0"/>
        </a:p>
      </dgm:t>
    </dgm:pt>
    <dgm:pt modelId="{791A51E2-7DA1-4E0A-8E44-2C46B50FDD51}" cxnId="{AEC32F9D-706C-4850-9654-48FDB74D22FF}" type="parTrans">
      <dgm:prSet/>
      <dgm:spPr/>
      <dgm:t>
        <a:bodyPr/>
        <a:lstStyle/>
        <a:p>
          <a:endParaRPr lang="en-GB"/>
        </a:p>
      </dgm:t>
    </dgm:pt>
    <dgm:pt modelId="{8E11F964-2D5E-4123-8F3E-9F74E60841F8}" cxnId="{AEC32F9D-706C-4850-9654-48FDB74D22FF}" type="sibTrans">
      <dgm:prSet/>
      <dgm:spPr/>
      <dgm:t>
        <a:bodyPr/>
        <a:lstStyle/>
        <a:p>
          <a:endParaRPr lang="en-GB"/>
        </a:p>
      </dgm:t>
    </dgm:pt>
    <dgm:pt modelId="{BD301AFC-A544-49DE-B1DA-0B99A6B2BEA1}">
      <dgm:prSet phldrT="[Text]"/>
      <dgm:spPr/>
      <dgm:t>
        <a:bodyPr/>
        <a:lstStyle/>
        <a:p>
          <a:r>
            <a:rPr lang="el-GR" i="1" dirty="0"/>
            <a:t>Οι ‘άλλοι/ες’ ως θύματα</a:t>
          </a:r>
          <a:endParaRPr lang="en-GB" i="1" dirty="0"/>
        </a:p>
      </dgm:t>
    </dgm:pt>
    <dgm:pt modelId="{D7A65279-782E-4B7D-9166-D5B35E653579}" cxnId="{ADDD126D-BFB0-45C5-95C7-AE9EEB520412}" type="parTrans">
      <dgm:prSet/>
      <dgm:spPr/>
      <dgm:t>
        <a:bodyPr/>
        <a:lstStyle/>
        <a:p>
          <a:endParaRPr lang="en-GB"/>
        </a:p>
      </dgm:t>
    </dgm:pt>
    <dgm:pt modelId="{18603D00-F0E6-4463-A352-D5E1D87303F5}" cxnId="{ADDD126D-BFB0-45C5-95C7-AE9EEB520412}" type="sibTrans">
      <dgm:prSet/>
      <dgm:spPr/>
      <dgm:t>
        <a:bodyPr/>
        <a:lstStyle/>
        <a:p>
          <a:endParaRPr lang="en-GB"/>
        </a:p>
      </dgm:t>
    </dgm:pt>
    <dgm:pt modelId="{BEDF3679-273F-4604-AC6F-EBF5E273BB06}">
      <dgm:prSet phldrT="[Text]" custT="1"/>
      <dgm:spPr/>
      <dgm:t>
        <a:bodyPr/>
        <a:lstStyle/>
        <a:p>
          <a:r>
            <a:rPr lang="el-GR" sz="3200" dirty="0"/>
            <a:t>Ο /η απομακρυσμένος/η ‘άλλος/η’</a:t>
          </a:r>
          <a:endParaRPr lang="en-GB" sz="3200" dirty="0"/>
        </a:p>
      </dgm:t>
    </dgm:pt>
    <dgm:pt modelId="{031EC4FA-A514-4FE4-A816-FCC3F6E27D94}" cxnId="{D8B299E3-8758-4F54-9F8E-13C321A2F340}" type="parTrans">
      <dgm:prSet/>
      <dgm:spPr/>
      <dgm:t>
        <a:bodyPr/>
        <a:lstStyle/>
        <a:p>
          <a:endParaRPr lang="en-GB"/>
        </a:p>
      </dgm:t>
    </dgm:pt>
    <dgm:pt modelId="{DF00ACA3-7B6E-451A-B20D-6DE80334904C}" cxnId="{D8B299E3-8758-4F54-9F8E-13C321A2F340}" type="sibTrans">
      <dgm:prSet/>
      <dgm:spPr/>
      <dgm:t>
        <a:bodyPr/>
        <a:lstStyle/>
        <a:p>
          <a:endParaRPr lang="en-GB"/>
        </a:p>
      </dgm:t>
    </dgm:pt>
    <dgm:pt modelId="{DC61BC01-4F80-45B5-BC87-BDA4601788A3}">
      <dgm:prSet phldrT="[Text]"/>
      <dgm:spPr/>
      <dgm:t>
        <a:bodyPr/>
        <a:lstStyle/>
        <a:p>
          <a:r>
            <a:rPr lang="el-GR" i="1" dirty="0"/>
            <a:t>Οι ανώνυμοι ‘άλλοι’</a:t>
          </a:r>
          <a:endParaRPr lang="en-GB" i="1" dirty="0"/>
        </a:p>
      </dgm:t>
    </dgm:pt>
    <dgm:pt modelId="{177FE450-E4C6-4874-A2C3-D348427C1F97}" cxnId="{DE9EB416-C1A0-4D76-AA2D-45D25BBAF108}" type="parTrans">
      <dgm:prSet/>
      <dgm:spPr/>
      <dgm:t>
        <a:bodyPr/>
        <a:lstStyle/>
        <a:p>
          <a:endParaRPr lang="en-GB"/>
        </a:p>
      </dgm:t>
    </dgm:pt>
    <dgm:pt modelId="{62EDFED3-B094-4B62-B60E-AF9C0301F281}" cxnId="{DE9EB416-C1A0-4D76-AA2D-45D25BBAF108}" type="sibTrans">
      <dgm:prSet/>
      <dgm:spPr/>
      <dgm:t>
        <a:bodyPr/>
        <a:lstStyle/>
        <a:p>
          <a:endParaRPr lang="en-GB"/>
        </a:p>
      </dgm:t>
    </dgm:pt>
    <dgm:pt modelId="{E7FE20F5-726A-47B9-AAF2-DADDA78306E2}">
      <dgm:prSet phldrT="[Text]"/>
      <dgm:spPr/>
      <dgm:t>
        <a:bodyPr/>
        <a:lstStyle/>
        <a:p>
          <a:r>
            <a:rPr lang="el-GR" i="1" dirty="0"/>
            <a:t>Οι ‘άλλοι/ες’ ως αποδέκτες/τριες βοήθειας</a:t>
          </a:r>
          <a:endParaRPr lang="en-GB" i="1" dirty="0"/>
        </a:p>
      </dgm:t>
    </dgm:pt>
    <dgm:pt modelId="{0921C9F8-B43F-4A7B-B05E-C2EEFD205EA4}" cxnId="{7A2345D8-C248-4BC0-8BEE-169F3035EE49}" type="parTrans">
      <dgm:prSet/>
      <dgm:spPr/>
      <dgm:t>
        <a:bodyPr/>
        <a:lstStyle/>
        <a:p>
          <a:endParaRPr lang="en-GB"/>
        </a:p>
      </dgm:t>
    </dgm:pt>
    <dgm:pt modelId="{32E2BC43-26CF-4BDD-A8BD-150841E23BAD}" cxnId="{7A2345D8-C248-4BC0-8BEE-169F3035EE49}" type="sibTrans">
      <dgm:prSet/>
      <dgm:spPr/>
      <dgm:t>
        <a:bodyPr/>
        <a:lstStyle/>
        <a:p>
          <a:endParaRPr lang="en-GB"/>
        </a:p>
      </dgm:t>
    </dgm:pt>
    <dgm:pt modelId="{8B3301C4-E08A-46F6-AEF9-BC4600C3103A}">
      <dgm:prSet phldrT="[Text]"/>
      <dgm:spPr/>
      <dgm:t>
        <a:bodyPr/>
        <a:lstStyle/>
        <a:p>
          <a:r>
            <a:rPr lang="el-GR" i="1" dirty="0"/>
            <a:t>Οι προσωρινοί/ες ‘άλλοι/ες’</a:t>
          </a:r>
          <a:endParaRPr lang="en-GB" i="1" dirty="0"/>
        </a:p>
      </dgm:t>
    </dgm:pt>
    <dgm:pt modelId="{F2547AD5-438F-4F62-B3B9-4D41FD1FC612}" cxnId="{2E24E9F2-CDD8-444A-808F-1846E1075CC4}" type="parTrans">
      <dgm:prSet/>
      <dgm:spPr/>
      <dgm:t>
        <a:bodyPr/>
        <a:lstStyle/>
        <a:p>
          <a:endParaRPr lang="en-GB"/>
        </a:p>
      </dgm:t>
    </dgm:pt>
    <dgm:pt modelId="{EAD881F1-3668-47BA-A43C-133E15996B85}" cxnId="{2E24E9F2-CDD8-444A-808F-1846E1075CC4}" type="sibTrans">
      <dgm:prSet/>
      <dgm:spPr/>
      <dgm:t>
        <a:bodyPr/>
        <a:lstStyle/>
        <a:p>
          <a:endParaRPr lang="en-GB"/>
        </a:p>
      </dgm:t>
    </dgm:pt>
    <dgm:pt modelId="{B7FD2268-037D-4012-BC3A-C33224C96DEC}">
      <dgm:prSet phldrT="[Text]"/>
      <dgm:spPr/>
      <dgm:t>
        <a:bodyPr/>
        <a:lstStyle/>
        <a:p>
          <a:r>
            <a:rPr lang="el-GR" i="1" dirty="0"/>
            <a:t>Οι αδρανείς ‘άλλοι/ες’</a:t>
          </a:r>
          <a:endParaRPr lang="en-GB" i="1" dirty="0"/>
        </a:p>
      </dgm:t>
    </dgm:pt>
    <dgm:pt modelId="{E2C98F5C-A46D-4D51-A0FD-4A53E25151E4}" cxnId="{EE648531-6E87-4D3F-AB55-67A5DDD8CAFF}" type="parTrans">
      <dgm:prSet/>
      <dgm:spPr/>
      <dgm:t>
        <a:bodyPr/>
        <a:lstStyle/>
        <a:p>
          <a:endParaRPr lang="en-GB"/>
        </a:p>
      </dgm:t>
    </dgm:pt>
    <dgm:pt modelId="{F25B194E-53F3-4E7D-AC86-DECED4371302}" cxnId="{EE648531-6E87-4D3F-AB55-67A5DDD8CAFF}" type="sibTrans">
      <dgm:prSet/>
      <dgm:spPr/>
      <dgm:t>
        <a:bodyPr/>
        <a:lstStyle/>
        <a:p>
          <a:endParaRPr lang="en-GB"/>
        </a:p>
      </dgm:t>
    </dgm:pt>
    <dgm:pt modelId="{1B59EEB7-EDB3-4D44-8B5E-3EE69ACCE250}" type="pres">
      <dgm:prSet presAssocID="{F8390DF7-B83D-467F-9380-512A992EA2BD}" presName="Name0" presStyleCnt="0">
        <dgm:presLayoutVars>
          <dgm:dir/>
          <dgm:animLvl val="lvl"/>
          <dgm:resizeHandles val="exact"/>
        </dgm:presLayoutVars>
      </dgm:prSet>
      <dgm:spPr/>
      <dgm:t>
        <a:bodyPr/>
        <a:lstStyle/>
        <a:p>
          <a:endParaRPr lang="el-GR"/>
        </a:p>
      </dgm:t>
    </dgm:pt>
    <dgm:pt modelId="{0FD9BFDE-99B5-4D05-89DE-4465624246BA}" type="pres">
      <dgm:prSet presAssocID="{FC93A3CC-F321-4DE7-B30D-E48144C4A25B}" presName="linNode" presStyleCnt="0"/>
      <dgm:spPr/>
    </dgm:pt>
    <dgm:pt modelId="{CB938346-B204-4B49-B6E7-EA5B4D5C07EF}" type="pres">
      <dgm:prSet presAssocID="{FC93A3CC-F321-4DE7-B30D-E48144C4A25B}" presName="parentText" presStyleLbl="node1" presStyleIdx="0" presStyleCnt="3" custLinFactNeighborX="143" custLinFactNeighborY="613">
        <dgm:presLayoutVars>
          <dgm:chMax val="1"/>
          <dgm:bulletEnabled val="1"/>
        </dgm:presLayoutVars>
      </dgm:prSet>
      <dgm:spPr/>
      <dgm:t>
        <a:bodyPr/>
        <a:lstStyle/>
        <a:p>
          <a:endParaRPr lang="el-GR"/>
        </a:p>
      </dgm:t>
    </dgm:pt>
    <dgm:pt modelId="{1D462AE0-D40D-4CD2-B968-B0428BE63AF9}" type="pres">
      <dgm:prSet presAssocID="{FC93A3CC-F321-4DE7-B30D-E48144C4A25B}" presName="descendantText" presStyleLbl="alignAccFollowNode1" presStyleIdx="0" presStyleCnt="3">
        <dgm:presLayoutVars>
          <dgm:bulletEnabled val="1"/>
        </dgm:presLayoutVars>
      </dgm:prSet>
      <dgm:spPr/>
      <dgm:t>
        <a:bodyPr/>
        <a:lstStyle/>
        <a:p>
          <a:endParaRPr lang="el-GR"/>
        </a:p>
      </dgm:t>
    </dgm:pt>
    <dgm:pt modelId="{692CD607-057D-4C7D-9C84-C80EA26E3FAC}" type="pres">
      <dgm:prSet presAssocID="{478AA59B-1A30-4D81-AAE4-7A86BABDF85B}" presName="sp" presStyleCnt="0"/>
      <dgm:spPr/>
    </dgm:pt>
    <dgm:pt modelId="{22023F76-E109-4BCD-8DC3-41A16335322C}" type="pres">
      <dgm:prSet presAssocID="{83F5A8EC-A966-41DA-B2A3-F26084FCC9E5}" presName="linNode" presStyleCnt="0"/>
      <dgm:spPr/>
    </dgm:pt>
    <dgm:pt modelId="{C1777613-6829-439C-B99E-EA9D13D1BF5A}" type="pres">
      <dgm:prSet presAssocID="{83F5A8EC-A966-41DA-B2A3-F26084FCC9E5}" presName="parentText" presStyleLbl="node1" presStyleIdx="1" presStyleCnt="3" custLinFactY="5294" custLinFactNeighborX="-988" custLinFactNeighborY="100000">
        <dgm:presLayoutVars>
          <dgm:chMax val="1"/>
          <dgm:bulletEnabled val="1"/>
        </dgm:presLayoutVars>
      </dgm:prSet>
      <dgm:spPr/>
      <dgm:t>
        <a:bodyPr/>
        <a:lstStyle/>
        <a:p>
          <a:endParaRPr lang="el-GR"/>
        </a:p>
      </dgm:t>
    </dgm:pt>
    <dgm:pt modelId="{B31A87F5-37CE-488D-9D56-CE1B6E667237}" type="pres">
      <dgm:prSet presAssocID="{83F5A8EC-A966-41DA-B2A3-F26084FCC9E5}" presName="descendantText" presStyleLbl="alignAccFollowNode1" presStyleIdx="1" presStyleCnt="3" custLinFactY="29285" custLinFactNeighborX="266" custLinFactNeighborY="100000">
        <dgm:presLayoutVars>
          <dgm:bulletEnabled val="1"/>
        </dgm:presLayoutVars>
      </dgm:prSet>
      <dgm:spPr/>
      <dgm:t>
        <a:bodyPr/>
        <a:lstStyle/>
        <a:p>
          <a:endParaRPr lang="el-GR"/>
        </a:p>
      </dgm:t>
    </dgm:pt>
    <dgm:pt modelId="{CA463388-74F0-42BD-B8D9-C66DF9154A9C}" type="pres">
      <dgm:prSet presAssocID="{8E11F964-2D5E-4123-8F3E-9F74E60841F8}" presName="sp" presStyleCnt="0"/>
      <dgm:spPr/>
    </dgm:pt>
    <dgm:pt modelId="{9A625ABB-A24D-483C-9089-BD2B83670448}" type="pres">
      <dgm:prSet presAssocID="{BEDF3679-273F-4604-AC6F-EBF5E273BB06}" presName="linNode" presStyleCnt="0"/>
      <dgm:spPr/>
    </dgm:pt>
    <dgm:pt modelId="{1F063D4E-1F3F-485D-9586-6F22597F8060}" type="pres">
      <dgm:prSet presAssocID="{BEDF3679-273F-4604-AC6F-EBF5E273BB06}" presName="parentText" presStyleLbl="node1" presStyleIdx="2" presStyleCnt="3" custLinFactY="-4773" custLinFactNeighborX="-988" custLinFactNeighborY="-100000">
        <dgm:presLayoutVars>
          <dgm:chMax val="1"/>
          <dgm:bulletEnabled val="1"/>
        </dgm:presLayoutVars>
      </dgm:prSet>
      <dgm:spPr/>
      <dgm:t>
        <a:bodyPr/>
        <a:lstStyle/>
        <a:p>
          <a:endParaRPr lang="el-GR"/>
        </a:p>
      </dgm:t>
    </dgm:pt>
    <dgm:pt modelId="{164E6AA8-62C4-4162-A251-886AE5FFBE1A}" type="pres">
      <dgm:prSet presAssocID="{BEDF3679-273F-4604-AC6F-EBF5E273BB06}" presName="descendantText" presStyleLbl="alignAccFollowNode1" presStyleIdx="2" presStyleCnt="3" custLinFactY="-30967" custLinFactNeighborX="266" custLinFactNeighborY="-100000">
        <dgm:presLayoutVars>
          <dgm:bulletEnabled val="1"/>
        </dgm:presLayoutVars>
      </dgm:prSet>
      <dgm:spPr/>
      <dgm:t>
        <a:bodyPr/>
        <a:lstStyle/>
        <a:p>
          <a:endParaRPr lang="el-GR"/>
        </a:p>
      </dgm:t>
    </dgm:pt>
  </dgm:ptLst>
  <dgm:cxnLst>
    <dgm:cxn modelId="{ADDD126D-BFB0-45C5-95C7-AE9EEB520412}" srcId="{83F5A8EC-A966-41DA-B2A3-F26084FCC9E5}" destId="{BD301AFC-A544-49DE-B1DA-0B99A6B2BEA1}" srcOrd="0" destOrd="0" parTransId="{D7A65279-782E-4B7D-9166-D5B35E653579}" sibTransId="{18603D00-F0E6-4463-A352-D5E1D87303F5}"/>
    <dgm:cxn modelId="{DBD5E635-6814-4A6E-B67E-CEC520475CDB}" type="presOf" srcId="{B7FD2268-037D-4012-BC3A-C33224C96DEC}" destId="{B31A87F5-37CE-488D-9D56-CE1B6E667237}" srcOrd="0" destOrd="2" presId="urn:microsoft.com/office/officeart/2005/8/layout/vList5"/>
    <dgm:cxn modelId="{52C9883A-56C3-4905-A482-9DB6B58489F4}" type="presOf" srcId="{F8390DF7-B83D-467F-9380-512A992EA2BD}" destId="{1B59EEB7-EDB3-4D44-8B5E-3EE69ACCE250}" srcOrd="0" destOrd="0" presId="urn:microsoft.com/office/officeart/2005/8/layout/vList5"/>
    <dgm:cxn modelId="{2E24E9F2-CDD8-444A-808F-1846E1075CC4}" srcId="{BEDF3679-273F-4604-AC6F-EBF5E273BB06}" destId="{8B3301C4-E08A-46F6-AEF9-BC4600C3103A}" srcOrd="0" destOrd="0" parTransId="{F2547AD5-438F-4F62-B3B9-4D41FD1FC612}" sibTransId="{EAD881F1-3668-47BA-A43C-133E15996B85}"/>
    <dgm:cxn modelId="{678304EF-A673-44E1-B3AA-E28F58B197A1}" type="presOf" srcId="{8B3301C4-E08A-46F6-AEF9-BC4600C3103A}" destId="{164E6AA8-62C4-4162-A251-886AE5FFBE1A}" srcOrd="0" destOrd="0" presId="urn:microsoft.com/office/officeart/2005/8/layout/vList5"/>
    <dgm:cxn modelId="{0BEC5475-6B9A-4EF4-9366-16C61EDCD1BD}" type="presOf" srcId="{BD301AFC-A544-49DE-B1DA-0B99A6B2BEA1}" destId="{B31A87F5-37CE-488D-9D56-CE1B6E667237}" srcOrd="0" destOrd="0" presId="urn:microsoft.com/office/officeart/2005/8/layout/vList5"/>
    <dgm:cxn modelId="{D8B299E3-8758-4F54-9F8E-13C321A2F340}" srcId="{F8390DF7-B83D-467F-9380-512A992EA2BD}" destId="{BEDF3679-273F-4604-AC6F-EBF5E273BB06}" srcOrd="2" destOrd="0" parTransId="{031EC4FA-A514-4FE4-A816-FCC3F6E27D94}" sibTransId="{DF00ACA3-7B6E-451A-B20D-6DE80334904C}"/>
    <dgm:cxn modelId="{6B36B4E2-8D11-41EF-A1D6-BB6EA09697F9}" srcId="{FC93A3CC-F321-4DE7-B30D-E48144C4A25B}" destId="{2105EFCC-A01B-4658-AC65-ED57836A7FAD}" srcOrd="1" destOrd="0" parTransId="{1CA052C5-6ED0-49E3-AD12-0FA176580A93}" sibTransId="{E0ED5C2D-74FD-4260-A16D-2988A2CE0226}"/>
    <dgm:cxn modelId="{A2680B8F-A2D3-4A0C-AECE-F6431AC73080}" type="presOf" srcId="{2105EFCC-A01B-4658-AC65-ED57836A7FAD}" destId="{1D462AE0-D40D-4CD2-B968-B0428BE63AF9}" srcOrd="0" destOrd="1" presId="urn:microsoft.com/office/officeart/2005/8/layout/vList5"/>
    <dgm:cxn modelId="{EE648531-6E87-4D3F-AB55-67A5DDD8CAFF}" srcId="{83F5A8EC-A966-41DA-B2A3-F26084FCC9E5}" destId="{B7FD2268-037D-4012-BC3A-C33224C96DEC}" srcOrd="2" destOrd="0" parTransId="{E2C98F5C-A46D-4D51-A0FD-4A53E25151E4}" sibTransId="{F25B194E-53F3-4E7D-AC86-DECED4371302}"/>
    <dgm:cxn modelId="{E254EE3E-9D5C-4545-95BD-2EE250F48D2B}" type="presOf" srcId="{BEDF3679-273F-4604-AC6F-EBF5E273BB06}" destId="{1F063D4E-1F3F-485D-9586-6F22597F8060}" srcOrd="0" destOrd="0" presId="urn:microsoft.com/office/officeart/2005/8/layout/vList5"/>
    <dgm:cxn modelId="{6F1ACB6E-6D53-46C8-BAF1-FAF4B0289EF1}" type="presOf" srcId="{83F5A8EC-A966-41DA-B2A3-F26084FCC9E5}" destId="{C1777613-6829-439C-B99E-EA9D13D1BF5A}" srcOrd="0" destOrd="0" presId="urn:microsoft.com/office/officeart/2005/8/layout/vList5"/>
    <dgm:cxn modelId="{AEC32F9D-706C-4850-9654-48FDB74D22FF}" srcId="{F8390DF7-B83D-467F-9380-512A992EA2BD}" destId="{83F5A8EC-A966-41DA-B2A3-F26084FCC9E5}" srcOrd="1" destOrd="0" parTransId="{791A51E2-7DA1-4E0A-8E44-2C46B50FDD51}" sibTransId="{8E11F964-2D5E-4123-8F3E-9F74E60841F8}"/>
    <dgm:cxn modelId="{06535D73-6C7C-496F-B35A-5346D79BFC86}" type="presOf" srcId="{FC93A3CC-F321-4DE7-B30D-E48144C4A25B}" destId="{CB938346-B204-4B49-B6E7-EA5B4D5C07EF}" srcOrd="0" destOrd="0" presId="urn:microsoft.com/office/officeart/2005/8/layout/vList5"/>
    <dgm:cxn modelId="{5AFB6649-0AAE-443D-B54E-07EAB47A15A5}" type="presOf" srcId="{E7FE20F5-726A-47B9-AAF2-DADDA78306E2}" destId="{B31A87F5-37CE-488D-9D56-CE1B6E667237}" srcOrd="0" destOrd="1" presId="urn:microsoft.com/office/officeart/2005/8/layout/vList5"/>
    <dgm:cxn modelId="{DE9EB416-C1A0-4D76-AA2D-45D25BBAF108}" srcId="{BEDF3679-273F-4604-AC6F-EBF5E273BB06}" destId="{DC61BC01-4F80-45B5-BC87-BDA4601788A3}" srcOrd="1" destOrd="0" parTransId="{177FE450-E4C6-4874-A2C3-D348427C1F97}" sibTransId="{62EDFED3-B094-4B62-B60E-AF9C0301F281}"/>
    <dgm:cxn modelId="{7A2345D8-C248-4BC0-8BEE-169F3035EE49}" srcId="{83F5A8EC-A966-41DA-B2A3-F26084FCC9E5}" destId="{E7FE20F5-726A-47B9-AAF2-DADDA78306E2}" srcOrd="1" destOrd="0" parTransId="{0921C9F8-B43F-4A7B-B05E-C2EEFD205EA4}" sibTransId="{32E2BC43-26CF-4BDD-A8BD-150841E23BAD}"/>
    <dgm:cxn modelId="{78F0CFC4-12ED-42E3-950C-C3B409CD3379}" type="presOf" srcId="{DC61BC01-4F80-45B5-BC87-BDA4601788A3}" destId="{164E6AA8-62C4-4162-A251-886AE5FFBE1A}" srcOrd="0" destOrd="1" presId="urn:microsoft.com/office/officeart/2005/8/layout/vList5"/>
    <dgm:cxn modelId="{5AC76529-7BDD-4F44-BC0D-C0ED73E6DE3F}" srcId="{F8390DF7-B83D-467F-9380-512A992EA2BD}" destId="{FC93A3CC-F321-4DE7-B30D-E48144C4A25B}" srcOrd="0" destOrd="0" parTransId="{F8E6E865-F6D2-444C-9D3A-7A3048721892}" sibTransId="{478AA59B-1A30-4D81-AAE4-7A86BABDF85B}"/>
    <dgm:cxn modelId="{D37FD49F-8140-4C35-9B3C-06BCFB72C430}" srcId="{FC93A3CC-F321-4DE7-B30D-E48144C4A25B}" destId="{A41D069D-67CF-42D0-A9D1-7ACC54E4FAB0}" srcOrd="0" destOrd="0" parTransId="{B06E08F3-9226-4A4F-AC6A-D07A4F6DC1D8}" sibTransId="{532D1AE7-00C8-4BDF-9346-31C729DF2AA7}"/>
    <dgm:cxn modelId="{DD17A8D7-6078-482A-BC6B-DFBE64BF49FC}" type="presOf" srcId="{A41D069D-67CF-42D0-A9D1-7ACC54E4FAB0}" destId="{1D462AE0-D40D-4CD2-B968-B0428BE63AF9}" srcOrd="0" destOrd="0" presId="urn:microsoft.com/office/officeart/2005/8/layout/vList5"/>
    <dgm:cxn modelId="{026F1A5D-86A9-4686-A1CE-A7F634E28DFA}" type="presParOf" srcId="{1B59EEB7-EDB3-4D44-8B5E-3EE69ACCE250}" destId="{0FD9BFDE-99B5-4D05-89DE-4465624246BA}" srcOrd="0" destOrd="0" presId="urn:microsoft.com/office/officeart/2005/8/layout/vList5"/>
    <dgm:cxn modelId="{BBF9194D-A889-41E6-B280-0A0CD6527238}" type="presParOf" srcId="{0FD9BFDE-99B5-4D05-89DE-4465624246BA}" destId="{CB938346-B204-4B49-B6E7-EA5B4D5C07EF}" srcOrd="0" destOrd="0" presId="urn:microsoft.com/office/officeart/2005/8/layout/vList5"/>
    <dgm:cxn modelId="{A35C3F30-2BA1-4B82-A6C5-90B38926D7B5}" type="presParOf" srcId="{0FD9BFDE-99B5-4D05-89DE-4465624246BA}" destId="{1D462AE0-D40D-4CD2-B968-B0428BE63AF9}" srcOrd="1" destOrd="0" presId="urn:microsoft.com/office/officeart/2005/8/layout/vList5"/>
    <dgm:cxn modelId="{FDFBF88B-6BA4-4F1A-A0F9-B0AB51EB810D}" type="presParOf" srcId="{1B59EEB7-EDB3-4D44-8B5E-3EE69ACCE250}" destId="{692CD607-057D-4C7D-9C84-C80EA26E3FAC}" srcOrd="1" destOrd="0" presId="urn:microsoft.com/office/officeart/2005/8/layout/vList5"/>
    <dgm:cxn modelId="{F6865DAF-3194-452B-8491-958F570201C7}" type="presParOf" srcId="{1B59EEB7-EDB3-4D44-8B5E-3EE69ACCE250}" destId="{22023F76-E109-4BCD-8DC3-41A16335322C}" srcOrd="2" destOrd="0" presId="urn:microsoft.com/office/officeart/2005/8/layout/vList5"/>
    <dgm:cxn modelId="{DF5AE315-97C8-4ABB-BAB4-02CB888AA878}" type="presParOf" srcId="{22023F76-E109-4BCD-8DC3-41A16335322C}" destId="{C1777613-6829-439C-B99E-EA9D13D1BF5A}" srcOrd="0" destOrd="0" presId="urn:microsoft.com/office/officeart/2005/8/layout/vList5"/>
    <dgm:cxn modelId="{DA44B679-F26E-41B9-A8E6-3724B9281DDE}" type="presParOf" srcId="{22023F76-E109-4BCD-8DC3-41A16335322C}" destId="{B31A87F5-37CE-488D-9D56-CE1B6E667237}" srcOrd="1" destOrd="0" presId="urn:microsoft.com/office/officeart/2005/8/layout/vList5"/>
    <dgm:cxn modelId="{0D13E841-9917-4A30-8443-395F5B014B57}" type="presParOf" srcId="{1B59EEB7-EDB3-4D44-8B5E-3EE69ACCE250}" destId="{CA463388-74F0-42BD-B8D9-C66DF9154A9C}" srcOrd="3" destOrd="0" presId="urn:microsoft.com/office/officeart/2005/8/layout/vList5"/>
    <dgm:cxn modelId="{12EBA761-DCC2-46D0-98B4-480227079251}" type="presParOf" srcId="{1B59EEB7-EDB3-4D44-8B5E-3EE69ACCE250}" destId="{9A625ABB-A24D-483C-9089-BD2B83670448}" srcOrd="4" destOrd="0" presId="urn:microsoft.com/office/officeart/2005/8/layout/vList5"/>
    <dgm:cxn modelId="{D80A40B7-9AC2-4698-9DE6-77E38ACE3A68}" type="presParOf" srcId="{9A625ABB-A24D-483C-9089-BD2B83670448}" destId="{1F063D4E-1F3F-485D-9586-6F22597F8060}" srcOrd="0" destOrd="0" presId="urn:microsoft.com/office/officeart/2005/8/layout/vList5"/>
    <dgm:cxn modelId="{994AC20B-3BD3-4985-AF22-8FF49323ACD5}" type="presParOf" srcId="{9A625ABB-A24D-483C-9089-BD2B83670448}" destId="{164E6AA8-62C4-4162-A251-886AE5FFBE1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59C715-DCE3-4EA9-966C-8F3C3B61F023}" type="doc">
      <dgm:prSet loTypeId="urn:microsoft.com/office/officeart/2005/8/layout/vList5" loCatId="list" qsTypeId="urn:microsoft.com/office/officeart/2005/8/quickstyle/simple1#5" qsCatId="simple" csTypeId="urn:microsoft.com/office/officeart/2005/8/colors/accent5_3#2" csCatId="accent5" phldr="1"/>
      <dgm:spPr/>
      <dgm:t>
        <a:bodyPr/>
        <a:lstStyle/>
        <a:p>
          <a:endParaRPr lang="en-GB"/>
        </a:p>
      </dgm:t>
    </dgm:pt>
    <dgm:pt modelId="{8429F359-FBF3-45B9-BF88-A73E90F394B0}">
      <dgm:prSet phldrT="[Text]" custT="1"/>
      <dgm:spPr/>
      <dgm:t>
        <a:bodyPr/>
        <a:lstStyle/>
        <a:p>
          <a:r>
            <a:rPr lang="el-GR" sz="3200" dirty="0"/>
            <a:t>ισχυρή αφομοίωση</a:t>
          </a:r>
          <a:endParaRPr lang="en-GB" sz="3200" dirty="0"/>
        </a:p>
      </dgm:t>
    </dgm:pt>
    <dgm:pt modelId="{AAAA0EEA-F846-4FC5-9204-13936E466349}" cxnId="{345EEF0B-9D43-4CC8-9EF9-AE5A5AB13F6B}" type="parTrans">
      <dgm:prSet/>
      <dgm:spPr/>
      <dgm:t>
        <a:bodyPr/>
        <a:lstStyle/>
        <a:p>
          <a:endParaRPr lang="en-GB"/>
        </a:p>
      </dgm:t>
    </dgm:pt>
    <dgm:pt modelId="{6C6FFB8B-3D0D-453F-AA04-2EAC19A23618}" cxnId="{345EEF0B-9D43-4CC8-9EF9-AE5A5AB13F6B}" type="sibTrans">
      <dgm:prSet/>
      <dgm:spPr/>
      <dgm:t>
        <a:bodyPr/>
        <a:lstStyle/>
        <a:p>
          <a:endParaRPr lang="en-GB"/>
        </a:p>
      </dgm:t>
    </dgm:pt>
    <dgm:pt modelId="{626E937C-BB5B-44E2-B207-600EA402398C}">
      <dgm:prSet phldrT="[Text]"/>
      <dgm:spPr/>
      <dgm:t>
        <a:bodyPr/>
        <a:lstStyle/>
        <a:p>
          <a:r>
            <a:rPr lang="el-GR" i="1" dirty="0"/>
            <a:t>Ανάδειξη της θετικής στάσης των μ-π απέναντι σε αφομοιωτικές πρακτικές</a:t>
          </a:r>
          <a:endParaRPr lang="en-GB" i="1" dirty="0"/>
        </a:p>
      </dgm:t>
    </dgm:pt>
    <dgm:pt modelId="{3B3CFFB7-C84F-4D77-AEB4-08FAD9A392A6}" cxnId="{743B00C0-547F-45F2-A5A4-E581C2AFA369}" type="parTrans">
      <dgm:prSet/>
      <dgm:spPr/>
      <dgm:t>
        <a:bodyPr/>
        <a:lstStyle/>
        <a:p>
          <a:endParaRPr lang="en-GB"/>
        </a:p>
      </dgm:t>
    </dgm:pt>
    <dgm:pt modelId="{FF6EF737-060D-430B-B375-53A352E25014}" cxnId="{743B00C0-547F-45F2-A5A4-E581C2AFA369}" type="sibTrans">
      <dgm:prSet/>
      <dgm:spPr/>
      <dgm:t>
        <a:bodyPr/>
        <a:lstStyle/>
        <a:p>
          <a:endParaRPr lang="en-GB"/>
        </a:p>
      </dgm:t>
    </dgm:pt>
    <dgm:pt modelId="{E08AB97A-F3CA-400F-B85D-F90BE8A110EC}">
      <dgm:prSet phldrT="[Text]"/>
      <dgm:spPr/>
      <dgm:t>
        <a:bodyPr/>
        <a:lstStyle/>
        <a:p>
          <a:r>
            <a:rPr lang="el-GR" i="1" dirty="0"/>
            <a:t>Αναφορές σε πρακτικές εκμάθησης ελληνικών </a:t>
          </a:r>
          <a:endParaRPr lang="en-GB" i="1" dirty="0"/>
        </a:p>
      </dgm:t>
    </dgm:pt>
    <dgm:pt modelId="{4FEDE27C-0BD0-40E0-B8AB-E39A406DA674}" cxnId="{50F1EC8D-F472-4CD2-BEDA-BAF4004068BA}" type="parTrans">
      <dgm:prSet/>
      <dgm:spPr/>
      <dgm:t>
        <a:bodyPr/>
        <a:lstStyle/>
        <a:p>
          <a:endParaRPr lang="en-GB"/>
        </a:p>
      </dgm:t>
    </dgm:pt>
    <dgm:pt modelId="{D2E76205-B499-4245-9364-27EFF411CABE}" cxnId="{50F1EC8D-F472-4CD2-BEDA-BAF4004068BA}" type="sibTrans">
      <dgm:prSet/>
      <dgm:spPr/>
      <dgm:t>
        <a:bodyPr/>
        <a:lstStyle/>
        <a:p>
          <a:endParaRPr lang="en-GB"/>
        </a:p>
      </dgm:t>
    </dgm:pt>
    <dgm:pt modelId="{57B0A844-8130-45D9-A44C-3684C3EDC99A}">
      <dgm:prSet phldrT="[Text]" custT="1"/>
      <dgm:spPr/>
      <dgm:t>
        <a:bodyPr/>
        <a:lstStyle/>
        <a:p>
          <a:r>
            <a:rPr lang="el-GR" sz="3200" dirty="0"/>
            <a:t>ασθενής αφομοίωση</a:t>
          </a:r>
          <a:endParaRPr lang="en-GB" sz="3200" dirty="0"/>
        </a:p>
      </dgm:t>
    </dgm:pt>
    <dgm:pt modelId="{5A452BBD-B968-4D61-BF85-4E93FF861031}" cxnId="{7B7C65BB-25B9-4399-8252-7669BF30A14F}" type="parTrans">
      <dgm:prSet/>
      <dgm:spPr/>
      <dgm:t>
        <a:bodyPr/>
        <a:lstStyle/>
        <a:p>
          <a:endParaRPr lang="en-GB"/>
        </a:p>
      </dgm:t>
    </dgm:pt>
    <dgm:pt modelId="{2BAA1120-C63C-415D-A733-8948D1706DD8}" cxnId="{7B7C65BB-25B9-4399-8252-7669BF30A14F}" type="sibTrans">
      <dgm:prSet/>
      <dgm:spPr/>
      <dgm:t>
        <a:bodyPr/>
        <a:lstStyle/>
        <a:p>
          <a:endParaRPr lang="en-GB"/>
        </a:p>
      </dgm:t>
    </dgm:pt>
    <dgm:pt modelId="{FE936B66-8F85-4234-BDCE-B90E060ADA08}">
      <dgm:prSet phldrT="[Text]" phldr="0" custT="0"/>
      <dgm:spPr/>
      <dgm:t>
        <a:bodyPr vert="horz" wrap="square"/>
        <a:lstStyle/>
        <a:p>
          <a:pPr>
            <a:lnSpc>
              <a:spcPct val="100000"/>
            </a:lnSpc>
            <a:spcBef>
              <a:spcPct val="0"/>
            </a:spcBef>
            <a:spcAft>
              <a:spcPct val="15000"/>
            </a:spcAft>
          </a:pPr>
          <a:r>
            <a:rPr lang="el-GR" i="1" dirty="0"/>
            <a:t>Αναφορές σε μετριασμένους τρόπους αντίκρουσης του ρατσισμού  </a:t>
          </a:r>
          <a:endParaRPr lang="en-GB" i="1" dirty="0"/>
        </a:p>
      </dgm:t>
    </dgm:pt>
    <dgm:pt modelId="{774C2127-9E1E-4A41-B3D2-B8B6208A20C4}" cxnId="{5B8EC1C3-CB73-4036-98CF-1C12AF98417D}" type="parTrans">
      <dgm:prSet/>
      <dgm:spPr/>
      <dgm:t>
        <a:bodyPr/>
        <a:lstStyle/>
        <a:p>
          <a:endParaRPr lang="en-GB"/>
        </a:p>
      </dgm:t>
    </dgm:pt>
    <dgm:pt modelId="{E4C15E0D-6EFF-4E93-9F30-93342AD25912}" cxnId="{5B8EC1C3-CB73-4036-98CF-1C12AF98417D}" type="sibTrans">
      <dgm:prSet/>
      <dgm:spPr/>
      <dgm:t>
        <a:bodyPr/>
        <a:lstStyle/>
        <a:p>
          <a:endParaRPr lang="en-GB"/>
        </a:p>
      </dgm:t>
    </dgm:pt>
    <dgm:pt modelId="{3346C450-C80A-4BEE-A08E-5816B5C1A9E7}">
      <dgm:prSet phldr="0" custT="0"/>
      <dgm:spPr/>
      <dgm:t>
        <a:bodyPr vert="horz" wrap="square"/>
        <a:lstStyle/>
        <a:p>
          <a:pPr>
            <a:lnSpc>
              <a:spcPct val="100000"/>
            </a:lnSpc>
            <a:spcBef>
              <a:spcPct val="0"/>
            </a:spcBef>
            <a:spcAft>
              <a:spcPct val="15000"/>
            </a:spcAft>
          </a:pPr>
          <a:r>
            <a:rPr lang="el-GR" i="1" dirty="0"/>
            <a:t>Αναφορές στη (γενικευτική) χρήση των όρων ‘ένταξη/ενσωμάτωση’ ή/και σε πρακτικές ‘ένταξης/ενσωμάτωσης’</a:t>
          </a:r>
          <a:endParaRPr lang="en-GB" i="1" dirty="0"/>
        </a:p>
      </dgm:t>
    </dgm:pt>
    <dgm:pt modelId="{49957C1E-F725-4B1A-BD2E-30D02ABCAA85}" cxnId="{E512A82A-1E9B-4E52-B05F-A3A59D835EDA}" type="parTrans">
      <dgm:prSet/>
      <dgm:spPr/>
    </dgm:pt>
    <dgm:pt modelId="{0AB4EE79-599D-4A19-8982-BAAEF8DA29A8}" cxnId="{E512A82A-1E9B-4E52-B05F-A3A59D835EDA}" type="sibTrans">
      <dgm:prSet/>
      <dgm:spPr/>
    </dgm:pt>
    <dgm:pt modelId="{F811A3D6-8F4F-4721-8E46-3DF5FF624109}" type="pres">
      <dgm:prSet presAssocID="{3E59C715-DCE3-4EA9-966C-8F3C3B61F023}" presName="Name0" presStyleCnt="0">
        <dgm:presLayoutVars>
          <dgm:dir/>
          <dgm:animLvl val="lvl"/>
          <dgm:resizeHandles val="exact"/>
        </dgm:presLayoutVars>
      </dgm:prSet>
      <dgm:spPr/>
      <dgm:t>
        <a:bodyPr/>
        <a:lstStyle/>
        <a:p>
          <a:endParaRPr lang="el-GR"/>
        </a:p>
      </dgm:t>
    </dgm:pt>
    <dgm:pt modelId="{2ED1C34F-4E12-4D6B-8A95-40B9CDB12D4B}" type="pres">
      <dgm:prSet presAssocID="{8429F359-FBF3-45B9-BF88-A73E90F394B0}" presName="linNode" presStyleCnt="0"/>
      <dgm:spPr/>
    </dgm:pt>
    <dgm:pt modelId="{0736FFE5-E74A-45E3-8013-4F07F8E9EBEF}" type="pres">
      <dgm:prSet presAssocID="{8429F359-FBF3-45B9-BF88-A73E90F394B0}" presName="parentText" presStyleLbl="node1" presStyleIdx="0" presStyleCnt="2">
        <dgm:presLayoutVars>
          <dgm:chMax val="1"/>
          <dgm:bulletEnabled val="1"/>
        </dgm:presLayoutVars>
      </dgm:prSet>
      <dgm:spPr/>
      <dgm:t>
        <a:bodyPr/>
        <a:lstStyle/>
        <a:p>
          <a:endParaRPr lang="el-GR"/>
        </a:p>
      </dgm:t>
    </dgm:pt>
    <dgm:pt modelId="{E1DCB664-8702-4D39-928F-673C547FC11B}" type="pres">
      <dgm:prSet presAssocID="{8429F359-FBF3-45B9-BF88-A73E90F394B0}" presName="descendantText" presStyleLbl="alignAccFollowNode1" presStyleIdx="0" presStyleCnt="2">
        <dgm:presLayoutVars>
          <dgm:bulletEnabled val="1"/>
        </dgm:presLayoutVars>
      </dgm:prSet>
      <dgm:spPr/>
      <dgm:t>
        <a:bodyPr/>
        <a:lstStyle/>
        <a:p>
          <a:endParaRPr lang="el-GR"/>
        </a:p>
      </dgm:t>
    </dgm:pt>
    <dgm:pt modelId="{E91A66C6-32A4-4008-BF37-4DACC68ECACE}" type="pres">
      <dgm:prSet presAssocID="{6C6FFB8B-3D0D-453F-AA04-2EAC19A23618}" presName="sp" presStyleCnt="0"/>
      <dgm:spPr/>
    </dgm:pt>
    <dgm:pt modelId="{C99EAA9C-9E9A-4774-9E62-5E193F3B437A}" type="pres">
      <dgm:prSet presAssocID="{57B0A844-8130-45D9-A44C-3684C3EDC99A}" presName="linNode" presStyleCnt="0"/>
      <dgm:spPr/>
    </dgm:pt>
    <dgm:pt modelId="{6B60910A-62F3-4B74-BCAD-D3EE7AD8CE7B}" type="pres">
      <dgm:prSet presAssocID="{57B0A844-8130-45D9-A44C-3684C3EDC99A}" presName="parentText" presStyleLbl="node1" presStyleIdx="1" presStyleCnt="2">
        <dgm:presLayoutVars>
          <dgm:chMax val="1"/>
          <dgm:bulletEnabled val="1"/>
        </dgm:presLayoutVars>
      </dgm:prSet>
      <dgm:spPr/>
      <dgm:t>
        <a:bodyPr/>
        <a:lstStyle/>
        <a:p>
          <a:endParaRPr lang="el-GR"/>
        </a:p>
      </dgm:t>
    </dgm:pt>
    <dgm:pt modelId="{0D0D05EB-260F-42A8-99EB-0085075B849A}" type="pres">
      <dgm:prSet presAssocID="{57B0A844-8130-45D9-A44C-3684C3EDC99A}" presName="descendantText" presStyleLbl="alignAccFollowNode1" presStyleIdx="1" presStyleCnt="2">
        <dgm:presLayoutVars>
          <dgm:bulletEnabled val="1"/>
        </dgm:presLayoutVars>
      </dgm:prSet>
      <dgm:spPr/>
      <dgm:t>
        <a:bodyPr/>
        <a:lstStyle/>
        <a:p>
          <a:endParaRPr lang="el-GR"/>
        </a:p>
      </dgm:t>
    </dgm:pt>
  </dgm:ptLst>
  <dgm:cxnLst>
    <dgm:cxn modelId="{A8230769-9C79-4A06-AD3E-3A9FF20EC353}" type="presOf" srcId="{FE936B66-8F85-4234-BDCE-B90E060ADA08}" destId="{0D0D05EB-260F-42A8-99EB-0085075B849A}" srcOrd="0" destOrd="0" presId="urn:microsoft.com/office/officeart/2005/8/layout/vList5"/>
    <dgm:cxn modelId="{345EEF0B-9D43-4CC8-9EF9-AE5A5AB13F6B}" srcId="{3E59C715-DCE3-4EA9-966C-8F3C3B61F023}" destId="{8429F359-FBF3-45B9-BF88-A73E90F394B0}" srcOrd="0" destOrd="0" parTransId="{AAAA0EEA-F846-4FC5-9204-13936E466349}" sibTransId="{6C6FFB8B-3D0D-453F-AA04-2EAC19A23618}"/>
    <dgm:cxn modelId="{E512A82A-1E9B-4E52-B05F-A3A59D835EDA}" srcId="{57B0A844-8130-45D9-A44C-3684C3EDC99A}" destId="{3346C450-C80A-4BEE-A08E-5816B5C1A9E7}" srcOrd="1" destOrd="0" parTransId="{49957C1E-F725-4B1A-BD2E-30D02ABCAA85}" sibTransId="{0AB4EE79-599D-4A19-8982-BAAEF8DA29A8}"/>
    <dgm:cxn modelId="{A5A267F3-C401-469C-95D5-3406CE046797}" type="presOf" srcId="{57B0A844-8130-45D9-A44C-3684C3EDC99A}" destId="{6B60910A-62F3-4B74-BCAD-D3EE7AD8CE7B}" srcOrd="0" destOrd="0" presId="urn:microsoft.com/office/officeart/2005/8/layout/vList5"/>
    <dgm:cxn modelId="{7B7C65BB-25B9-4399-8252-7669BF30A14F}" srcId="{3E59C715-DCE3-4EA9-966C-8F3C3B61F023}" destId="{57B0A844-8130-45D9-A44C-3684C3EDC99A}" srcOrd="1" destOrd="0" parTransId="{5A452BBD-B968-4D61-BF85-4E93FF861031}" sibTransId="{2BAA1120-C63C-415D-A733-8948D1706DD8}"/>
    <dgm:cxn modelId="{743B00C0-547F-45F2-A5A4-E581C2AFA369}" srcId="{8429F359-FBF3-45B9-BF88-A73E90F394B0}" destId="{626E937C-BB5B-44E2-B207-600EA402398C}" srcOrd="0" destOrd="0" parTransId="{3B3CFFB7-C84F-4D77-AEB4-08FAD9A392A6}" sibTransId="{FF6EF737-060D-430B-B375-53A352E25014}"/>
    <dgm:cxn modelId="{967737D2-DF9D-4600-8A64-770047D049B3}" type="presOf" srcId="{8429F359-FBF3-45B9-BF88-A73E90F394B0}" destId="{0736FFE5-E74A-45E3-8013-4F07F8E9EBEF}" srcOrd="0" destOrd="0" presId="urn:microsoft.com/office/officeart/2005/8/layout/vList5"/>
    <dgm:cxn modelId="{28FD77D7-456D-4655-B1E2-6B9FFC4A82C2}" type="presOf" srcId="{3E59C715-DCE3-4EA9-966C-8F3C3B61F023}" destId="{F811A3D6-8F4F-4721-8E46-3DF5FF624109}" srcOrd="0" destOrd="0" presId="urn:microsoft.com/office/officeart/2005/8/layout/vList5"/>
    <dgm:cxn modelId="{02E0341F-E048-4876-923E-88C7568E1586}" type="presOf" srcId="{626E937C-BB5B-44E2-B207-600EA402398C}" destId="{E1DCB664-8702-4D39-928F-673C547FC11B}" srcOrd="0" destOrd="0" presId="urn:microsoft.com/office/officeart/2005/8/layout/vList5"/>
    <dgm:cxn modelId="{50F1EC8D-F472-4CD2-BEDA-BAF4004068BA}" srcId="{8429F359-FBF3-45B9-BF88-A73E90F394B0}" destId="{E08AB97A-F3CA-400F-B85D-F90BE8A110EC}" srcOrd="1" destOrd="0" parTransId="{4FEDE27C-0BD0-40E0-B8AB-E39A406DA674}" sibTransId="{D2E76205-B499-4245-9364-27EFF411CABE}"/>
    <dgm:cxn modelId="{5B8EC1C3-CB73-4036-98CF-1C12AF98417D}" srcId="{57B0A844-8130-45D9-A44C-3684C3EDC99A}" destId="{FE936B66-8F85-4234-BDCE-B90E060ADA08}" srcOrd="0" destOrd="0" parTransId="{774C2127-9E1E-4A41-B3D2-B8B6208A20C4}" sibTransId="{E4C15E0D-6EFF-4E93-9F30-93342AD25912}"/>
    <dgm:cxn modelId="{AC78A18A-9952-45F0-B6A5-FDD9DE9273CA}" type="presOf" srcId="{3346C450-C80A-4BEE-A08E-5816B5C1A9E7}" destId="{0D0D05EB-260F-42A8-99EB-0085075B849A}" srcOrd="0" destOrd="1" presId="urn:microsoft.com/office/officeart/2005/8/layout/vList5"/>
    <dgm:cxn modelId="{7FF69AA4-EF5E-49D4-984B-8DEC5A4EAA2E}" type="presOf" srcId="{E08AB97A-F3CA-400F-B85D-F90BE8A110EC}" destId="{E1DCB664-8702-4D39-928F-673C547FC11B}" srcOrd="0" destOrd="1" presId="urn:microsoft.com/office/officeart/2005/8/layout/vList5"/>
    <dgm:cxn modelId="{F3CC2BA7-2F33-46AD-870E-680CA12DCBB7}" type="presParOf" srcId="{F811A3D6-8F4F-4721-8E46-3DF5FF624109}" destId="{2ED1C34F-4E12-4D6B-8A95-40B9CDB12D4B}" srcOrd="0" destOrd="0" presId="urn:microsoft.com/office/officeart/2005/8/layout/vList5"/>
    <dgm:cxn modelId="{21AFBFDB-91FD-4CB3-A930-A366CF8E18AD}" type="presParOf" srcId="{2ED1C34F-4E12-4D6B-8A95-40B9CDB12D4B}" destId="{0736FFE5-E74A-45E3-8013-4F07F8E9EBEF}" srcOrd="0" destOrd="0" presId="urn:microsoft.com/office/officeart/2005/8/layout/vList5"/>
    <dgm:cxn modelId="{EF77A267-F0DE-4248-BD99-47BCA6B49C26}" type="presParOf" srcId="{2ED1C34F-4E12-4D6B-8A95-40B9CDB12D4B}" destId="{E1DCB664-8702-4D39-928F-673C547FC11B}" srcOrd="1" destOrd="0" presId="urn:microsoft.com/office/officeart/2005/8/layout/vList5"/>
    <dgm:cxn modelId="{1893F480-85AD-4FC3-92EC-9EF7E6E3B5AC}" type="presParOf" srcId="{F811A3D6-8F4F-4721-8E46-3DF5FF624109}" destId="{E91A66C6-32A4-4008-BF37-4DACC68ECACE}" srcOrd="1" destOrd="0" presId="urn:microsoft.com/office/officeart/2005/8/layout/vList5"/>
    <dgm:cxn modelId="{21B8C158-A8A4-4109-A8C0-ED732659805B}" type="presParOf" srcId="{F811A3D6-8F4F-4721-8E46-3DF5FF624109}" destId="{C99EAA9C-9E9A-4774-9E62-5E193F3B437A}" srcOrd="2" destOrd="0" presId="urn:microsoft.com/office/officeart/2005/8/layout/vList5"/>
    <dgm:cxn modelId="{E70575EF-4EA4-4EA2-A9D2-93A10B440338}" type="presParOf" srcId="{C99EAA9C-9E9A-4774-9E62-5E193F3B437A}" destId="{6B60910A-62F3-4B74-BCAD-D3EE7AD8CE7B}" srcOrd="0" destOrd="0" presId="urn:microsoft.com/office/officeart/2005/8/layout/vList5"/>
    <dgm:cxn modelId="{4B6B1883-1806-4A42-BC86-8C4C3FA473AD}" type="presParOf" srcId="{C99EAA9C-9E9A-4774-9E62-5E193F3B437A}" destId="{0D0D05EB-260F-42A8-99EB-0085075B849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451139" cy="4225570"/>
        <a:chOff x="0" y="0"/>
        <a:chExt cx="8451139" cy="4225570"/>
      </a:xfrm>
    </dsp:grpSpPr>
    <dsp:sp modelId="{68613395-20B5-414A-9CBC-E451A720F71F}">
      <dsp:nvSpPr>
        <dsp:cNvPr id="3" name="Up Arrow 2"/>
        <dsp:cNvSpPr/>
      </dsp:nvSpPr>
      <dsp:spPr bwMode="white">
        <a:xfrm rot="16200000">
          <a:off x="0" y="100609"/>
          <a:ext cx="4024352" cy="4024352"/>
        </a:xfrm>
        <a:prstGeom prst="upArrow">
          <a:avLst>
            <a:gd name="adj1" fmla="val 50000"/>
            <a:gd name="adj2" fmla="val 35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5400000" lIns="234696" tIns="234696" rIns="234696" bIns="234696"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a:t>
          </a:r>
          <a:r>
            <a:rPr lang="el-GR" b="1" cap="none" spc="0" baseline="0" dirty="0">
              <a:ln w="12700">
                <a:solidFill>
                  <a:schemeClr val="accent5"/>
                </a:solidFill>
                <a:prstDash val="solid"/>
              </a:ln>
              <a:pattFill prst="ltDnDiag">
                <a:fgClr>
                  <a:schemeClr val="accent5">
                    <a:lumMod val="60000"/>
                    <a:lumOff val="40000"/>
                  </a:schemeClr>
                </a:fgClr>
                <a:bgClr>
                  <a:schemeClr val="bg1"/>
                </a:bgClr>
              </a:pattFill>
              <a:effectLst/>
            </a:rPr>
            <a:t> Λόγος</a:t>
          </a:r>
          <a:endParaRPr lang="el-GR" b="1" cap="none" spc="0" dirty="0">
            <a:ln w="12700">
              <a:solidFill>
                <a:schemeClr val="accent5"/>
              </a:solidFill>
              <a:prstDash val="solid"/>
            </a:ln>
            <a:pattFill prst="ltDnDiag">
              <a:fgClr>
                <a:schemeClr val="accent5">
                  <a:lumMod val="60000"/>
                  <a:lumOff val="40000"/>
                </a:schemeClr>
              </a:fgClr>
              <a:bgClr>
                <a:schemeClr val="bg1"/>
              </a:bgClr>
            </a:pattFill>
            <a:effectLst/>
          </a:endParaRPr>
        </a:p>
      </dsp:txBody>
      <dsp:txXfrm rot="16200000">
        <a:off x="0" y="100609"/>
        <a:ext cx="4024352" cy="4024352"/>
      </dsp:txXfrm>
    </dsp:sp>
    <dsp:sp modelId="{82B07DEC-079E-475D-A708-680D941F48C0}">
      <dsp:nvSpPr>
        <dsp:cNvPr id="4" name="Up Arrow 3"/>
        <dsp:cNvSpPr/>
      </dsp:nvSpPr>
      <dsp:spPr bwMode="white">
        <a:xfrm rot="27000000">
          <a:off x="4426787" y="100609"/>
          <a:ext cx="4024352" cy="4024352"/>
        </a:xfrm>
        <a:prstGeom prst="upArrow">
          <a:avLst>
            <a:gd name="adj1" fmla="val 50000"/>
            <a:gd name="adj2" fmla="val 35000"/>
          </a:avLst>
        </a:prstGeom>
      </dsp:spPr>
      <dsp:style>
        <a:lnRef idx="2">
          <a:schemeClr val="lt1"/>
        </a:lnRef>
        <a:fillRef idx="1">
          <a:schemeClr val="accent5">
            <a:hueOff val="-6780000"/>
            <a:satOff val="-17254"/>
            <a:lumOff val="-11764"/>
            <a:alpha val="100000"/>
          </a:schemeClr>
        </a:fillRef>
        <a:effectRef idx="0">
          <a:scrgbClr r="0" g="0" b="0"/>
        </a:effectRef>
        <a:fontRef idx="minor">
          <a:schemeClr val="lt1"/>
        </a:fontRef>
      </dsp:style>
      <dsp:txBody>
        <a:bodyPr rot="-5400000" lIns="234696" tIns="234696" rIns="234696" bIns="234696"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sp:txBody>
      <dsp:txXfrm rot="27000000">
        <a:off x="4426787" y="100609"/>
        <a:ext cx="4024352" cy="4024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74311" cy="4148741"/>
        <a:chOff x="0" y="0"/>
        <a:chExt cx="8374311" cy="4148741"/>
      </a:xfrm>
    </dsp:grpSpPr>
    <dsp:sp modelId="{11148A8A-652D-4632-A898-F67B0040EB30}">
      <dsp:nvSpPr>
        <dsp:cNvPr id="3" name="Down Arrow 2"/>
        <dsp:cNvSpPr/>
      </dsp:nvSpPr>
      <dsp:spPr bwMode="white">
        <a:xfrm rot="16200000">
          <a:off x="627906" y="126432"/>
          <a:ext cx="3987767" cy="3987767"/>
        </a:xfrm>
        <a:prstGeom prst="downArrow">
          <a:avLst>
            <a:gd name="adj1" fmla="val 50000"/>
            <a:gd name="adj2" fmla="val 35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5400000" lIns="227584" tIns="227584" rIns="227584" bIns="227584"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 Λόγος</a:t>
          </a:r>
        </a:p>
      </dsp:txBody>
      <dsp:txXfrm rot="16200000">
        <a:off x="627906" y="126432"/>
        <a:ext cx="3987767" cy="3987767"/>
      </dsp:txXfrm>
    </dsp:sp>
    <dsp:sp modelId="{CC128405-C4E0-4433-9980-4E62101341D7}">
      <dsp:nvSpPr>
        <dsp:cNvPr id="4" name="Down Arrow 3"/>
        <dsp:cNvSpPr/>
      </dsp:nvSpPr>
      <dsp:spPr bwMode="white">
        <a:xfrm rot="27000000">
          <a:off x="3457537" y="126461"/>
          <a:ext cx="3987767" cy="3987767"/>
        </a:xfrm>
        <a:prstGeom prst="downArrow">
          <a:avLst>
            <a:gd name="adj1" fmla="val 50000"/>
            <a:gd name="adj2" fmla="val 35000"/>
          </a:avLst>
        </a:prstGeom>
      </dsp:spPr>
      <dsp:style>
        <a:lnRef idx="2">
          <a:schemeClr val="lt1"/>
        </a:lnRef>
        <a:fillRef idx="1">
          <a:schemeClr val="accent5">
            <a:hueOff val="-6780000"/>
            <a:satOff val="-17254"/>
            <a:lumOff val="-11764"/>
            <a:alpha val="100000"/>
          </a:schemeClr>
        </a:fillRef>
        <a:effectRef idx="0">
          <a:scrgbClr r="0" g="0" b="0"/>
        </a:effectRef>
        <a:fontRef idx="minor">
          <a:schemeClr val="lt1"/>
        </a:fontRef>
      </dsp:style>
      <dsp:txBody>
        <a:bodyPr rot="-5400000" lIns="227584" tIns="227584" rIns="227584" bIns="227584"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sp:txBody>
      <dsp:txXfrm rot="27000000">
        <a:off x="3457537" y="126461"/>
        <a:ext cx="3987767" cy="3987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16251" cy="5779911"/>
        <a:chOff x="0" y="0"/>
        <a:chExt cx="8316251" cy="5779911"/>
      </a:xfrm>
    </dsp:grpSpPr>
    <dsp:sp modelId="{1D462AE0-D40D-4CD2-B968-B0428BE63AF9}">
      <dsp:nvSpPr>
        <dsp:cNvPr id="4" name="Round Same Side Corner Rectangle 3"/>
        <dsp:cNvSpPr/>
      </dsp:nvSpPr>
      <dsp:spPr bwMode="white">
        <a:xfrm rot="5400000">
          <a:off x="4909256" y="-1728957"/>
          <a:ext cx="1491590" cy="5322401"/>
        </a:xfrm>
        <a:prstGeom prst="round2SameRect">
          <a:avLst/>
        </a:prstGeom>
      </dsp:spPr>
      <dsp:style>
        <a:lnRef idx="1">
          <a:schemeClr val="accent5">
            <a:alpha val="90000"/>
            <a:tint val="40000"/>
          </a:schemeClr>
        </a:lnRef>
        <a:fillRef idx="1">
          <a:schemeClr val="accent5">
            <a:alpha val="90000"/>
            <a:tint val="40000"/>
          </a:schemeClr>
        </a:fillRef>
        <a:effectRef idx="0">
          <a:scrgbClr r="0" g="0" b="0"/>
        </a:effectRef>
        <a:fontRef idx="minor"/>
      </dsp:style>
      <dsp:txBody>
        <a:bodyPr rot="-5400000" lIns="80010" tIns="40005" rIns="80010" bIns="4000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el-GR" i="1" dirty="0">
              <a:solidFill>
                <a:schemeClr val="dk1"/>
              </a:solidFill>
            </a:rPr>
            <a:t>Οι ‘άλλοι/ες’ ως πρόβλημα</a:t>
          </a:r>
          <a:endParaRPr lang="en-GB" i="1" dirty="0">
            <a:solidFill>
              <a:schemeClr val="dk1"/>
            </a:solidFill>
          </a:endParaRPr>
        </a:p>
        <a:p>
          <a:pPr lvl="1">
            <a:lnSpc>
              <a:spcPct val="100000"/>
            </a:lnSpc>
            <a:spcBef>
              <a:spcPct val="0"/>
            </a:spcBef>
            <a:spcAft>
              <a:spcPct val="15000"/>
            </a:spcAft>
            <a:buChar char="•"/>
          </a:pPr>
          <a:r>
            <a:rPr lang="el-GR" i="1" dirty="0">
              <a:solidFill>
                <a:schemeClr val="dk1"/>
              </a:solidFill>
            </a:rPr>
            <a:t>Οι παράνομοι/ες/νόμιμοι/ες ‘άλλοι/ες’</a:t>
          </a:r>
          <a:endParaRPr lang="en-GB" i="1" dirty="0">
            <a:solidFill>
              <a:schemeClr val="dk1"/>
            </a:solidFill>
          </a:endParaRPr>
        </a:p>
      </dsp:txBody>
      <dsp:txXfrm rot="5400000">
        <a:off x="4909256" y="-1728957"/>
        <a:ext cx="1491590" cy="5322401"/>
      </dsp:txXfrm>
    </dsp:sp>
    <dsp:sp modelId="{CB938346-B204-4B49-B6E7-EA5B4D5C07EF}">
      <dsp:nvSpPr>
        <dsp:cNvPr id="3" name="Rounded Rectangle 2"/>
        <dsp:cNvSpPr/>
      </dsp:nvSpPr>
      <dsp:spPr bwMode="white">
        <a:xfrm>
          <a:off x="7611" y="11429"/>
          <a:ext cx="2993850" cy="1864487"/>
        </a:xfrm>
        <a:prstGeom prst="roundRect">
          <a:avLst/>
        </a:prstGeom>
      </dsp:spPr>
      <dsp:style>
        <a:lnRef idx="0">
          <a:schemeClr val="lt1"/>
        </a:lnRef>
        <a:fillRef idx="3">
          <a:schemeClr val="accent5">
            <a:shade val="80000"/>
            <a:hueOff val="0"/>
            <a:satOff val="0"/>
            <a:lumOff val="0"/>
            <a:alpha val="100000"/>
          </a:schemeClr>
        </a:fillRef>
        <a:effectRef idx="2">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3200" dirty="0"/>
            <a:t>Ο/η ‘άλλος/η’ ως πρόβλημα</a:t>
          </a:r>
          <a:endParaRPr lang="en-GB" sz="3200" dirty="0"/>
        </a:p>
      </dsp:txBody>
      <dsp:txXfrm>
        <a:off x="7611" y="11429"/>
        <a:ext cx="2993850" cy="1864487"/>
      </dsp:txXfrm>
    </dsp:sp>
    <dsp:sp modelId="{B31A87F5-37CE-488D-9D56-CE1B6E667237}">
      <dsp:nvSpPr>
        <dsp:cNvPr id="6" name="Round Same Side Corner Rectangle 5"/>
        <dsp:cNvSpPr/>
      </dsp:nvSpPr>
      <dsp:spPr bwMode="white">
        <a:xfrm rot="5400000">
          <a:off x="4909256" y="2157157"/>
          <a:ext cx="1491590" cy="5322401"/>
        </a:xfrm>
        <a:prstGeom prst="round2SameRect">
          <a:avLst/>
        </a:prstGeom>
      </dsp:spPr>
      <dsp:style>
        <a:lnRef idx="1">
          <a:schemeClr val="accent5">
            <a:alpha val="90000"/>
            <a:tint val="40000"/>
          </a:schemeClr>
        </a:lnRef>
        <a:fillRef idx="1">
          <a:schemeClr val="accent5">
            <a:alpha val="90000"/>
            <a:tint val="40000"/>
          </a:schemeClr>
        </a:fillRef>
        <a:effectRef idx="0">
          <a:scrgbClr r="0" g="0" b="0"/>
        </a:effectRef>
        <a:fontRef idx="minor"/>
      </dsp:style>
      <dsp:txBody>
        <a:bodyPr rot="-5400000" lIns="80010" tIns="40005" rIns="80010" bIns="4000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el-GR" i="1" dirty="0">
              <a:solidFill>
                <a:schemeClr val="dk1"/>
              </a:solidFill>
            </a:rPr>
            <a:t>Οι ‘άλλοι/ες’ ως θύματα</a:t>
          </a:r>
          <a:endParaRPr lang="en-GB" i="1" dirty="0">
            <a:solidFill>
              <a:schemeClr val="dk1"/>
            </a:solidFill>
          </a:endParaRPr>
        </a:p>
        <a:p>
          <a:pPr lvl="1">
            <a:lnSpc>
              <a:spcPct val="100000"/>
            </a:lnSpc>
            <a:spcBef>
              <a:spcPct val="0"/>
            </a:spcBef>
            <a:spcAft>
              <a:spcPct val="15000"/>
            </a:spcAft>
            <a:buChar char="•"/>
          </a:pPr>
          <a:r>
            <a:rPr lang="el-GR" i="1" dirty="0">
              <a:solidFill>
                <a:schemeClr val="dk1"/>
              </a:solidFill>
            </a:rPr>
            <a:t>Οι ‘άλλοι/ες’ ως αποδέκτες/τριες βοήθειας</a:t>
          </a:r>
          <a:endParaRPr lang="en-GB" i="1" dirty="0">
            <a:solidFill>
              <a:schemeClr val="dk1"/>
            </a:solidFill>
          </a:endParaRPr>
        </a:p>
        <a:p>
          <a:pPr lvl="1">
            <a:lnSpc>
              <a:spcPct val="100000"/>
            </a:lnSpc>
            <a:spcBef>
              <a:spcPct val="0"/>
            </a:spcBef>
            <a:spcAft>
              <a:spcPct val="15000"/>
            </a:spcAft>
            <a:buChar char="•"/>
          </a:pPr>
          <a:r>
            <a:rPr lang="el-GR" i="1" dirty="0">
              <a:solidFill>
                <a:schemeClr val="dk1"/>
              </a:solidFill>
            </a:rPr>
            <a:t>Οι αδρανείς ‘άλλοι/ες’</a:t>
          </a:r>
          <a:endParaRPr lang="en-GB" i="1" dirty="0">
            <a:solidFill>
              <a:schemeClr val="dk1"/>
            </a:solidFill>
          </a:endParaRPr>
        </a:p>
      </dsp:txBody>
      <dsp:txXfrm rot="5400000">
        <a:off x="4909256" y="2157157"/>
        <a:ext cx="1491590" cy="5322401"/>
      </dsp:txXfrm>
    </dsp:sp>
    <dsp:sp modelId="{C1777613-6829-439C-B99E-EA9D13D1BF5A}">
      <dsp:nvSpPr>
        <dsp:cNvPr id="5" name="Rounded Rectangle 4"/>
        <dsp:cNvSpPr/>
      </dsp:nvSpPr>
      <dsp:spPr bwMode="white">
        <a:xfrm>
          <a:off x="0" y="3915424"/>
          <a:ext cx="2993850" cy="1864487"/>
        </a:xfrm>
        <a:prstGeom prst="roundRect">
          <a:avLst/>
        </a:prstGeom>
      </dsp:spPr>
      <dsp:style>
        <a:lnRef idx="0">
          <a:schemeClr val="lt1"/>
        </a:lnRef>
        <a:fillRef idx="3">
          <a:schemeClr val="accent5">
            <a:shade val="80000"/>
            <a:hueOff val="150000"/>
            <a:satOff val="2941"/>
            <a:lumOff val="11373"/>
            <a:alpha val="100000"/>
          </a:schemeClr>
        </a:fillRef>
        <a:effectRef idx="2">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3200" dirty="0"/>
            <a:t>Ο/η παθητικός/η ‘άλλος/η’ </a:t>
          </a:r>
          <a:endParaRPr lang="en-GB" sz="3200" dirty="0"/>
        </a:p>
      </dsp:txBody>
      <dsp:txXfrm>
        <a:off x="0" y="3915424"/>
        <a:ext cx="2993850" cy="1864487"/>
      </dsp:txXfrm>
    </dsp:sp>
    <dsp:sp modelId="{164E6AA8-62C4-4162-A251-886AE5FFBE1A}">
      <dsp:nvSpPr>
        <dsp:cNvPr id="8" name="Round Same Side Corner Rectangle 7"/>
        <dsp:cNvSpPr/>
      </dsp:nvSpPr>
      <dsp:spPr bwMode="white">
        <a:xfrm rot="5400000">
          <a:off x="4909256" y="232976"/>
          <a:ext cx="1491590" cy="5322401"/>
        </a:xfrm>
        <a:prstGeom prst="round2SameRect">
          <a:avLst/>
        </a:prstGeom>
      </dsp:spPr>
      <dsp:style>
        <a:lnRef idx="1">
          <a:schemeClr val="accent5">
            <a:alpha val="90000"/>
            <a:tint val="40000"/>
          </a:schemeClr>
        </a:lnRef>
        <a:fillRef idx="1">
          <a:schemeClr val="accent5">
            <a:alpha val="90000"/>
            <a:tint val="40000"/>
          </a:schemeClr>
        </a:fillRef>
        <a:effectRef idx="0">
          <a:scrgbClr r="0" g="0" b="0"/>
        </a:effectRef>
        <a:fontRef idx="minor"/>
      </dsp:style>
      <dsp:txBody>
        <a:bodyPr rot="-5400000" lIns="80010" tIns="40005" rIns="80010" bIns="4000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el-GR" i="1" dirty="0">
              <a:solidFill>
                <a:schemeClr val="dk1"/>
              </a:solidFill>
            </a:rPr>
            <a:t>Οι προσωρινοί/ες ‘άλλοι/ες’</a:t>
          </a:r>
          <a:endParaRPr lang="en-GB" i="1" dirty="0">
            <a:solidFill>
              <a:schemeClr val="dk1"/>
            </a:solidFill>
          </a:endParaRPr>
        </a:p>
        <a:p>
          <a:pPr lvl="1">
            <a:lnSpc>
              <a:spcPct val="100000"/>
            </a:lnSpc>
            <a:spcBef>
              <a:spcPct val="0"/>
            </a:spcBef>
            <a:spcAft>
              <a:spcPct val="15000"/>
            </a:spcAft>
            <a:buChar char="•"/>
          </a:pPr>
          <a:r>
            <a:rPr lang="el-GR" i="1" dirty="0">
              <a:solidFill>
                <a:schemeClr val="dk1"/>
              </a:solidFill>
            </a:rPr>
            <a:t>Οι ανώνυμοι ‘άλλοι’</a:t>
          </a:r>
          <a:endParaRPr lang="en-GB" i="1" dirty="0">
            <a:solidFill>
              <a:schemeClr val="dk1"/>
            </a:solidFill>
          </a:endParaRPr>
        </a:p>
      </dsp:txBody>
      <dsp:txXfrm rot="5400000">
        <a:off x="4909256" y="232976"/>
        <a:ext cx="1491590" cy="5322401"/>
      </dsp:txXfrm>
    </dsp:sp>
    <dsp:sp modelId="{1F063D4E-1F3F-485D-9586-6F22597F8060}">
      <dsp:nvSpPr>
        <dsp:cNvPr id="7" name="Rounded Rectangle 6"/>
        <dsp:cNvSpPr/>
      </dsp:nvSpPr>
      <dsp:spPr bwMode="white">
        <a:xfrm>
          <a:off x="0" y="1961944"/>
          <a:ext cx="2993850" cy="1864487"/>
        </a:xfrm>
        <a:prstGeom prst="roundRect">
          <a:avLst/>
        </a:prstGeom>
      </dsp:spPr>
      <dsp:style>
        <a:lnRef idx="0">
          <a:schemeClr val="lt1"/>
        </a:lnRef>
        <a:fillRef idx="3">
          <a:schemeClr val="accent5">
            <a:shade val="80000"/>
            <a:hueOff val="300000"/>
            <a:satOff val="5882"/>
            <a:lumOff val="22745"/>
            <a:alpha val="100000"/>
          </a:schemeClr>
        </a:fillRef>
        <a:effectRef idx="2">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3200" dirty="0"/>
            <a:t>Ο /η απομακρυσμένος/η ‘άλλος/η’</a:t>
          </a:r>
          <a:endParaRPr lang="en-GB" sz="3200" dirty="0"/>
        </a:p>
      </dsp:txBody>
      <dsp:txXfrm>
        <a:off x="0" y="1961944"/>
        <a:ext cx="2993850" cy="1864487"/>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413236" cy="5779911"/>
        <a:chOff x="0" y="0"/>
        <a:chExt cx="8413236" cy="5779911"/>
      </a:xfrm>
    </dsp:grpSpPr>
    <dsp:sp modelId="{E1DCB664-8702-4D39-928F-673C547FC11B}">
      <dsp:nvSpPr>
        <dsp:cNvPr id="4" name="Round Same Side Corner Rectangle 3"/>
        <dsp:cNvSpPr/>
      </dsp:nvSpPr>
      <dsp:spPr bwMode="white">
        <a:xfrm rot="5400000">
          <a:off x="4593213" y="-1282501"/>
          <a:ext cx="2255575" cy="5384471"/>
        </a:xfrm>
        <a:prstGeom prst="round2SameRect">
          <a:avLst/>
        </a:prstGeom>
      </dsp:spPr>
      <dsp:style>
        <a:lnRef idx="2">
          <a:schemeClr val="accent5">
            <a:alpha val="90000"/>
            <a:tint val="40000"/>
          </a:schemeClr>
        </a:lnRef>
        <a:fillRef idx="1">
          <a:schemeClr val="accent5">
            <a:alpha val="90000"/>
            <a:tint val="40000"/>
          </a:schemeClr>
        </a:fillRef>
        <a:effectRef idx="0">
          <a:scrgbClr r="0" g="0" b="0"/>
        </a:effectRef>
        <a:fontRef idx="minor"/>
      </dsp:style>
      <dsp:txBody>
        <a:bodyPr rot="-5400000" lIns="91439" tIns="45719" rIns="91439" bIns="45719" anchor="ctr"/>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a:lnSpc>
              <a:spcPct val="100000"/>
            </a:lnSpc>
            <a:spcBef>
              <a:spcPct val="0"/>
            </a:spcBef>
            <a:spcAft>
              <a:spcPct val="15000"/>
            </a:spcAft>
            <a:buChar char="•"/>
          </a:pPr>
          <a:r>
            <a:rPr lang="el-GR" i="1" dirty="0">
              <a:solidFill>
                <a:schemeClr val="dk1"/>
              </a:solidFill>
            </a:rPr>
            <a:t>Ανάδειξη της θετικής στάσης των μ-π απέναντι σε αφομοιωτικές πρακτικές</a:t>
          </a:r>
          <a:endParaRPr lang="en-GB" i="1" dirty="0">
            <a:solidFill>
              <a:schemeClr val="dk1"/>
            </a:solidFill>
          </a:endParaRPr>
        </a:p>
        <a:p>
          <a:pPr lvl="1">
            <a:lnSpc>
              <a:spcPct val="100000"/>
            </a:lnSpc>
            <a:spcBef>
              <a:spcPct val="0"/>
            </a:spcBef>
            <a:spcAft>
              <a:spcPct val="15000"/>
            </a:spcAft>
            <a:buChar char="•"/>
          </a:pPr>
          <a:r>
            <a:rPr lang="el-GR" i="1" dirty="0">
              <a:solidFill>
                <a:schemeClr val="dk1"/>
              </a:solidFill>
            </a:rPr>
            <a:t>Αναφορές σε πρακτικές εκμάθησης ελληνικών </a:t>
          </a:r>
          <a:endParaRPr lang="en-GB" i="1" dirty="0">
            <a:solidFill>
              <a:schemeClr val="dk1"/>
            </a:solidFill>
          </a:endParaRPr>
        </a:p>
      </dsp:txBody>
      <dsp:txXfrm rot="5400000">
        <a:off x="4593213" y="-1282501"/>
        <a:ext cx="2255575" cy="5384471"/>
      </dsp:txXfrm>
    </dsp:sp>
    <dsp:sp modelId="{0736FFE5-E74A-45E3-8013-4F07F8E9EBEF}">
      <dsp:nvSpPr>
        <dsp:cNvPr id="3" name="Rounded Rectangle 2"/>
        <dsp:cNvSpPr/>
      </dsp:nvSpPr>
      <dsp:spPr bwMode="white">
        <a:xfrm>
          <a:off x="0" y="0"/>
          <a:ext cx="3028765" cy="2819469"/>
        </a:xfrm>
        <a:prstGeom prst="roundRect">
          <a:avLst/>
        </a:prstGeom>
      </dsp:spPr>
      <dsp:style>
        <a:lnRef idx="2">
          <a:schemeClr val="lt1"/>
        </a:lnRef>
        <a:fillRef idx="1">
          <a:schemeClr val="accent5">
            <a:shade val="80000"/>
            <a:hueOff val="0"/>
            <a:satOff val="0"/>
            <a:lumOff val="0"/>
            <a:alpha val="100000"/>
          </a:schemeClr>
        </a:fillRef>
        <a:effectRef idx="0">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3200" dirty="0"/>
            <a:t>ισχυρή αφομοίωση</a:t>
          </a:r>
          <a:endParaRPr lang="en-GB" sz="3200" dirty="0"/>
        </a:p>
      </dsp:txBody>
      <dsp:txXfrm>
        <a:off x="0" y="0"/>
        <a:ext cx="3028765" cy="2819469"/>
      </dsp:txXfrm>
    </dsp:sp>
    <dsp:sp modelId="{0D0D05EB-260F-42A8-99EB-0085075B849A}">
      <dsp:nvSpPr>
        <dsp:cNvPr id="6" name="Round Same Side Corner Rectangle 5"/>
        <dsp:cNvSpPr/>
      </dsp:nvSpPr>
      <dsp:spPr bwMode="white">
        <a:xfrm rot="5400000">
          <a:off x="4593213" y="1677941"/>
          <a:ext cx="2255575" cy="5384471"/>
        </a:xfrm>
        <a:prstGeom prst="round2SameRect">
          <a:avLst/>
        </a:prstGeom>
      </dsp:spPr>
      <dsp:style>
        <a:lnRef idx="2">
          <a:schemeClr val="accent5">
            <a:alpha val="90000"/>
            <a:tint val="40000"/>
          </a:schemeClr>
        </a:lnRef>
        <a:fillRef idx="1">
          <a:schemeClr val="accent5">
            <a:alpha val="90000"/>
            <a:tint val="40000"/>
          </a:schemeClr>
        </a:fillRef>
        <a:effectRef idx="0">
          <a:scrgbClr r="0" g="0" b="0"/>
        </a:effectRef>
        <a:fontRef idx="minor"/>
      </dsp:style>
      <dsp:txBody>
        <a:bodyPr rot="-5400000" vert="horz" wrap="square" lIns="91439" tIns="45719" rIns="91439" bIns="45719" anchor="ctr"/>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a:lnSpc>
              <a:spcPct val="100000"/>
            </a:lnSpc>
            <a:spcBef>
              <a:spcPct val="0"/>
            </a:spcBef>
            <a:spcAft>
              <a:spcPct val="15000"/>
            </a:spcAft>
            <a:buChar char="•"/>
          </a:pPr>
          <a:r>
            <a:rPr lang="el-GR" i="1" dirty="0">
              <a:solidFill>
                <a:schemeClr val="dk1"/>
              </a:solidFill>
            </a:rPr>
            <a:t>Αναφορές σε μετριασμένους τρόπους αντίκρουσης του ρατσισμού  </a:t>
          </a:r>
          <a:endParaRPr lang="en-GB" i="1" dirty="0">
            <a:solidFill>
              <a:schemeClr val="dk1"/>
            </a:solidFill>
          </a:endParaRPr>
        </a:p>
        <a:p>
          <a:pPr lvl="1">
            <a:lnSpc>
              <a:spcPct val="100000"/>
            </a:lnSpc>
            <a:spcBef>
              <a:spcPct val="0"/>
            </a:spcBef>
            <a:spcAft>
              <a:spcPct val="15000"/>
            </a:spcAft>
            <a:buChar char="•"/>
          </a:pPr>
          <a:r>
            <a:rPr lang="el-GR" i="1" dirty="0">
              <a:solidFill>
                <a:schemeClr val="dk1"/>
              </a:solidFill>
            </a:rPr>
            <a:t>Αναφορές στη (γενικευτική) χρήση των όρων ‘ένταξη/ενσωμάτωση’ ή/και σε πρακτικές ‘ένταξης/ενσωμάτωσης’</a:t>
          </a:r>
          <a:endParaRPr lang="en-GB" i="1" dirty="0">
            <a:solidFill>
              <a:schemeClr val="dk1"/>
            </a:solidFill>
          </a:endParaRPr>
        </a:p>
      </dsp:txBody>
      <dsp:txXfrm rot="5400000">
        <a:off x="4593213" y="1677941"/>
        <a:ext cx="2255575" cy="5384471"/>
      </dsp:txXfrm>
    </dsp:sp>
    <dsp:sp modelId="{6B60910A-62F3-4B74-BCAD-D3EE7AD8CE7B}">
      <dsp:nvSpPr>
        <dsp:cNvPr id="5" name="Rounded Rectangle 4"/>
        <dsp:cNvSpPr/>
      </dsp:nvSpPr>
      <dsp:spPr bwMode="white">
        <a:xfrm>
          <a:off x="0" y="2960442"/>
          <a:ext cx="3028765" cy="2819469"/>
        </a:xfrm>
        <a:prstGeom prst="roundRect">
          <a:avLst/>
        </a:prstGeom>
      </dsp:spPr>
      <dsp:style>
        <a:lnRef idx="2">
          <a:schemeClr val="lt1"/>
        </a:lnRef>
        <a:fillRef idx="1">
          <a:schemeClr val="accent5">
            <a:shade val="80000"/>
            <a:hueOff val="300000"/>
            <a:satOff val="5882"/>
            <a:lumOff val="22745"/>
            <a:alpha val="100000"/>
          </a:schemeClr>
        </a:fillRef>
        <a:effectRef idx="0">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l-GR" sz="3200" dirty="0"/>
            <a:t>ασθενής αφομοίωση</a:t>
          </a:r>
          <a:endParaRPr lang="en-GB" sz="3200" dirty="0"/>
        </a:p>
      </dsp:txBody>
      <dsp:txXfrm>
        <a:off x="0" y="2960442"/>
        <a:ext cx="3028765" cy="2819469"/>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81100" y="696913"/>
            <a:ext cx="4648200" cy="3486150"/>
          </a:xfrm>
          <a:prstGeom prst="rect">
            <a:avLst/>
          </a:prstGeom>
        </p:spPr>
        <p:txBody>
          <a:bodyPr lIns="93175" tIns="46587" rIns="93175" bIns="46587"/>
          <a:lstStyle/>
          <a:p/>
        </p:txBody>
      </p:sp>
      <p:sp>
        <p:nvSpPr>
          <p:cNvPr id="117" name="Shape 117"/>
          <p:cNvSpPr>
            <a:spLocks noGrp="1"/>
          </p:cNvSpPr>
          <p:nvPr>
            <p:ph type="body" sz="quarter" idx="1"/>
          </p:nvPr>
        </p:nvSpPr>
        <p:spPr>
          <a:xfrm>
            <a:off x="934721" y="4415791"/>
            <a:ext cx="5140960" cy="4183380"/>
          </a:xfrm>
          <a:prstGeom prst="rect">
            <a:avLst/>
          </a:prstGeom>
        </p:spPr>
        <p:txBody>
          <a:bodyPr lIns="93175" tIns="46587" rIns="93175" bIns="46587"/>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ρατσιστικός λόγος λειτουργούσε ως βασικό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ομογενοποιητικό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εργαλείο του έθνους-κράτους αξιοποιώντας δύο τρόπους: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αποκλεισμό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αφομοίωσή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αποκλεισμός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εντάσσεται στις πιο ακραίες και ρητές εκδοχές του ρατσιστικού λόγου, επιδιώκοντας την περιθωριοποίηση, την εκδίωξη, την έξωση ή/και την εξάλειψη 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αφομοίωση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συνιστά μια πιο ήπια και καλυμμένη —αλλά όχι λιγότερο επικίνδυνη— έκφανση του ρατσιστικού λόγου. Όπως χαρακτηριστικά αναφέρει ο Χριστόπουλος (2004: 352), η αφομοίωση αποτελεί «μια πολιτική διαδικασία που στοχεύει στην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όμοια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στράτευση των υποκειμένων στους κυρίαρχους κώδικες συμπεριφοράς αλλά και στα ιδανικά μιας πολιτικής κοινότητας». Με άλλα λόγια, στόχος της αφομοίωσης είναι οι μεταναστευτικές-προσφυγικές ομάδες να προσαρμοστούν και να αποδεχτούν τις γλωσσικές, πολιτισμικές, κοινωνικές, θρησκευτικές αξίες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ομάδας.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κάθε περίπτωση, </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τόσο ο αποκλεισμός όσο και η αφομοίωση βασίζονται στην </a:t>
            </a:r>
            <a:r>
              <a:rPr lang="el-GR"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απαξιωτική</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διάκριση του/της «άλλου/ης»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17575" y="744538"/>
            <a:ext cx="4962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2"/>
        <p:cNvGrpSpPr/>
        <p:nvPr/>
      </p:nvGrpSpPr>
      <p:grpSpPr>
        <a:xfrm>
          <a:off x="0" y="0"/>
          <a:ext cx="0" cy="0"/>
          <a:chOff x="0" y="0"/>
          <a:chExt cx="0" cy="0"/>
        </a:xfrm>
      </p:grpSpPr>
      <p:sp>
        <p:nvSpPr>
          <p:cNvPr id="1563" name="Google Shape;156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2"/>
        <p:cNvGrpSpPr/>
        <p:nvPr/>
      </p:nvGrpSpPr>
      <p:grpSpPr>
        <a:xfrm>
          <a:off x="0" y="0"/>
          <a:ext cx="0" cy="0"/>
          <a:chOff x="0" y="0"/>
          <a:chExt cx="0" cy="0"/>
        </a:xfrm>
      </p:grpSpPr>
      <p:sp>
        <p:nvSpPr>
          <p:cNvPr id="1563" name="Google Shape;156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A80B159-21F9-4217-B0E7-C742942215DB}" type="slidenum">
              <a:rPr lang="el-GR" smtClean="0"/>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A80B159-21F9-4217-B0E7-C742942215DB}" type="slidenum">
              <a:rPr lang="el-GR" smtClean="0"/>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Ο ρατσιστικός λόγος προωθεί και εκφράζει «τις κοινωνικές πρακτικές διακρίσεων [...] και τις σχέσεις κατάχρησης εξουσίας από κυρίαρχες ομάδες, οργανισμούς και θεσμούς» (</a:t>
            </a:r>
            <a:r>
              <a:rPr lang="el-GR" sz="1800" dirty="0" err="1">
                <a:effectLst/>
                <a:latin typeface="Times New Roman" panose="02020603050405020304" pitchFamily="18" charset="0"/>
                <a:ea typeface="Calibri" panose="020F0502020204030204" pitchFamily="34" charset="0"/>
              </a:rPr>
              <a:t>van</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Dijk</a:t>
            </a:r>
            <a:r>
              <a:rPr lang="el-GR" sz="1800" dirty="0">
                <a:effectLst/>
                <a:latin typeface="Times New Roman" panose="02020603050405020304" pitchFamily="18" charset="0"/>
                <a:ea typeface="Calibri" panose="020F0502020204030204" pitchFamily="34" charset="0"/>
              </a:rPr>
              <a:t> 2008: 103).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Αυτές οι πρακτικές διακρίσεων και οι σχέσεις κατάχρησης εξουσίας πηγάζουν από κοινωνικά διαδεδομένες και αρνητικά φορτισμένες αναπαραστάσεις του/της «άλλου/ης», ενώ ταυτόχρονα </a:t>
            </a:r>
            <a:r>
              <a:rPr lang="el-GR" sz="1800" dirty="0" err="1">
                <a:effectLst/>
                <a:latin typeface="Times New Roman" panose="02020603050405020304" pitchFamily="18" charset="0"/>
                <a:ea typeface="Calibri" panose="020F0502020204030204" pitchFamily="34" charset="0"/>
              </a:rPr>
              <a:t>φυσικοποιούν</a:t>
            </a:r>
            <a:r>
              <a:rPr lang="el-GR" sz="1800" dirty="0">
                <a:effectLst/>
                <a:latin typeface="Times New Roman" panose="02020603050405020304" pitchFamily="18" charset="0"/>
                <a:ea typeface="Calibri" panose="020F0502020204030204" pitchFamily="34" charset="0"/>
              </a:rPr>
              <a:t> την προνομιακή θέση του </a:t>
            </a:r>
            <a:r>
              <a:rPr lang="el-GR" sz="1800" dirty="0" err="1">
                <a:effectLst/>
                <a:latin typeface="Times New Roman" panose="02020603050405020304" pitchFamily="18" charset="0"/>
                <a:ea typeface="Calibri" panose="020F0502020204030204" pitchFamily="34" charset="0"/>
              </a:rPr>
              <a:t>πλειονοτικού</a:t>
            </a:r>
            <a:r>
              <a:rPr lang="el-GR" sz="1800" dirty="0">
                <a:effectLst/>
                <a:latin typeface="Times New Roman" panose="02020603050405020304" pitchFamily="18" charset="0"/>
                <a:ea typeface="Calibri" panose="020F0502020204030204" pitchFamily="34" charset="0"/>
              </a:rPr>
              <a:t> «εμείς» (</a:t>
            </a:r>
            <a:r>
              <a:rPr lang="el-GR" sz="1800" dirty="0" err="1">
                <a:effectLst/>
                <a:latin typeface="Times New Roman" panose="02020603050405020304" pitchFamily="18" charset="0"/>
                <a:ea typeface="Calibri" panose="020F0502020204030204" pitchFamily="34" charset="0"/>
              </a:rPr>
              <a:t>van</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Dijk</a:t>
            </a:r>
            <a:r>
              <a:rPr lang="el-GR" sz="1800" dirty="0">
                <a:effectLst/>
                <a:latin typeface="Times New Roman" panose="02020603050405020304" pitchFamily="18" charset="0"/>
                <a:ea typeface="Calibri" panose="020F0502020204030204" pitchFamily="34" charset="0"/>
              </a:rPr>
              <a:t> 2005: 3, 7, βλ. επίσης </a:t>
            </a:r>
            <a:r>
              <a:rPr lang="el-GR" sz="1800" dirty="0" err="1">
                <a:effectLst/>
                <a:latin typeface="Times New Roman" panose="02020603050405020304" pitchFamily="18" charset="0"/>
                <a:ea typeface="Calibri" panose="020F0502020204030204" pitchFamily="34" charset="0"/>
              </a:rPr>
              <a:t>van</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Dijk</a:t>
            </a:r>
            <a:r>
              <a:rPr lang="el-GR" sz="1800" dirty="0">
                <a:effectLst/>
                <a:latin typeface="Times New Roman" panose="02020603050405020304" pitchFamily="18" charset="0"/>
                <a:ea typeface="Calibri" panose="020F0502020204030204" pitchFamily="34" charset="0"/>
              </a:rPr>
              <a:t> 1991, 1992, </a:t>
            </a:r>
            <a:r>
              <a:rPr lang="el-GR" sz="1800" dirty="0" err="1">
                <a:effectLst/>
                <a:latin typeface="Times New Roman" panose="02020603050405020304" pitchFamily="18" charset="0"/>
                <a:ea typeface="Calibri" panose="020F0502020204030204" pitchFamily="34" charset="0"/>
              </a:rPr>
              <a:t>Φραγκουδάκη</a:t>
            </a:r>
            <a:r>
              <a:rPr lang="el-GR" sz="1800" dirty="0">
                <a:effectLst/>
                <a:latin typeface="Times New Roman" panose="02020603050405020304" pitchFamily="18" charset="0"/>
                <a:ea typeface="Calibri" panose="020F0502020204030204" pitchFamily="34" charset="0"/>
              </a:rPr>
              <a:t> 2013: 87-88).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Θα μπορούσαμε να πούμε ότι ο ρατσιστικός λόγος συνιστά το πιο αποτελεσματικό εργαλείο για την επίτευξη της εθνικής ομοιογένειας.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Για την ανάδειξη της </a:t>
            </a:r>
            <a:r>
              <a:rPr lang="el-GR" sz="1800" dirty="0" err="1">
                <a:effectLst/>
                <a:latin typeface="Times New Roman" panose="02020603050405020304" pitchFamily="18" charset="0"/>
                <a:ea typeface="Calibri" panose="020F0502020204030204" pitchFamily="34" charset="0"/>
              </a:rPr>
              <a:t>μονοπολιτισμικότητας</a:t>
            </a:r>
            <a:r>
              <a:rPr lang="el-GR" sz="1800" dirty="0">
                <a:effectLst/>
                <a:latin typeface="Times New Roman" panose="02020603050405020304" pitchFamily="18" charset="0"/>
                <a:ea typeface="Calibri" panose="020F0502020204030204" pitchFamily="34" charset="0"/>
              </a:rPr>
              <a:t> και της </a:t>
            </a:r>
            <a:r>
              <a:rPr lang="el-GR" sz="1800" dirty="0" err="1">
                <a:effectLst/>
                <a:latin typeface="Times New Roman" panose="02020603050405020304" pitchFamily="18" charset="0"/>
                <a:ea typeface="Calibri" panose="020F0502020204030204" pitchFamily="34" charset="0"/>
              </a:rPr>
              <a:t>μονογλωσσίας</a:t>
            </a:r>
            <a:r>
              <a:rPr lang="el-GR" sz="1800" dirty="0">
                <a:effectLst/>
                <a:latin typeface="Times New Roman" panose="02020603050405020304" pitchFamily="18" charset="0"/>
                <a:ea typeface="Calibri" panose="020F0502020204030204" pitchFamily="34" charset="0"/>
              </a:rPr>
              <a:t> που αποτελούν κυρίαρχες αξίες στα δυτικά έθνη-κράτη.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Η σύσταση των σύγχρονων κρατών βασίστηκε στην παραδοχή </a:t>
            </a:r>
            <a:r>
              <a:rPr lang="el-GR" sz="1800" b="1" dirty="0">
                <a:effectLst/>
                <a:latin typeface="Times New Roman" panose="02020603050405020304" pitchFamily="18" charset="0"/>
                <a:ea typeface="Calibri" panose="020F0502020204030204" pitchFamily="34" charset="0"/>
              </a:rPr>
              <a:t>«ένα έθνος-μία γλώσσα» </a:t>
            </a:r>
            <a:r>
              <a:rPr lang="el-GR" sz="1800" dirty="0">
                <a:effectLst/>
                <a:latin typeface="Times New Roman" panose="02020603050405020304" pitchFamily="18" charset="0"/>
                <a:ea typeface="Calibri" panose="020F0502020204030204" pitchFamily="34" charset="0"/>
              </a:rPr>
              <a:t>(</a:t>
            </a:r>
            <a:r>
              <a:rPr lang="el-GR" sz="1800" dirty="0" err="1">
                <a:effectLst/>
                <a:latin typeface="Times New Roman" panose="02020603050405020304" pitchFamily="18" charset="0"/>
                <a:ea typeface="Calibri" panose="020F0502020204030204" pitchFamily="34" charset="0"/>
              </a:rPr>
              <a:t>Irvine</a:t>
            </a:r>
            <a:r>
              <a:rPr lang="el-GR" sz="1800" dirty="0">
                <a:effectLst/>
                <a:latin typeface="Times New Roman" panose="02020603050405020304" pitchFamily="18" charset="0"/>
                <a:ea typeface="Calibri" panose="020F0502020204030204" pitchFamily="34" charset="0"/>
              </a:rPr>
              <a:t> &amp; </a:t>
            </a:r>
            <a:r>
              <a:rPr lang="el-GR" sz="1800" dirty="0" err="1">
                <a:effectLst/>
                <a:latin typeface="Times New Roman" panose="02020603050405020304" pitchFamily="18" charset="0"/>
                <a:ea typeface="Calibri" panose="020F0502020204030204" pitchFamily="34" charset="0"/>
              </a:rPr>
              <a:t>Gal</a:t>
            </a:r>
            <a:r>
              <a:rPr lang="el-GR" sz="1800" dirty="0">
                <a:effectLst/>
                <a:latin typeface="Times New Roman" panose="02020603050405020304" pitchFamily="18" charset="0"/>
                <a:ea typeface="Calibri" panose="020F0502020204030204" pitchFamily="34" charset="0"/>
              </a:rPr>
              <a:t> 2000: 63), με αποτέλεσμα οι όποιες πολιτισμικές, κοινωνικές, φυλετικές και γλωσσικές διαφορές και μείξεις να αποφεύγονται. </a:t>
            </a:r>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a:t>Οι </a:t>
            </a:r>
            <a:r>
              <a:rPr lang="en-US" dirty="0"/>
              <a:t>Cope &amp; </a:t>
            </a:r>
            <a:r>
              <a:rPr lang="en-US" dirty="0" err="1"/>
              <a:t>Kalantzis</a:t>
            </a:r>
            <a:r>
              <a:rPr lang="en-US" dirty="0"/>
              <a:t> </a:t>
            </a:r>
            <a:r>
              <a:rPr lang="el-GR" dirty="0"/>
              <a:t>προτείνουν την εφαρμογή του μοντέλου των </a:t>
            </a:r>
            <a:r>
              <a:rPr lang="el-GR" dirty="0" err="1"/>
              <a:t>πολυγραμματισμών</a:t>
            </a:r>
            <a:r>
              <a:rPr lang="el-GR" dirty="0"/>
              <a:t> σε 4 φάσεις: τοποθετημένη πρακτική, ανοιχτή διδασκαλία, κριτική πλαισίωση και μετασχηματισμένη πρακτική. </a:t>
            </a:r>
            <a:endParaRPr lang="el-GR" dirty="0"/>
          </a:p>
          <a:p>
            <a:pPr marL="171450" indent="-171450">
              <a:buFont typeface="Arial" panose="020B0604020202020204" pitchFamily="34" charset="0"/>
              <a:buChar char="•"/>
            </a:pPr>
            <a:r>
              <a:rPr lang="el-GR" dirty="0"/>
              <a:t>Το 2012 μετονομάζουν τις φάσεις αυτές σε: </a:t>
            </a:r>
            <a:r>
              <a:rPr lang="el-GR" b="1" dirty="0"/>
              <a:t>Βιώνοντας, </a:t>
            </a:r>
            <a:r>
              <a:rPr lang="el-GR" b="1" dirty="0" err="1"/>
              <a:t>Εννοιολογώντας</a:t>
            </a:r>
            <a:r>
              <a:rPr lang="el-GR" b="1" dirty="0"/>
              <a:t>, Αναλύοντας και Εφαρμόζοντας</a:t>
            </a:r>
            <a:r>
              <a:rPr lang="el-GR" dirty="0"/>
              <a:t>, αντίστοιχα. Και επίσης επιμερίζουν την κάθε φάση σε δύο στάδια. </a:t>
            </a:r>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ρατσιστικός λόγος λειτουργούσε ως βασικό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ομογενοποιητικό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εργαλείο του έθνους-κράτους αξιοποιώντας δύο τρόπους: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αποκλεισμό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αφομοίωσή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αποκλεισμός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εντάσσεται στις πιο ακραίες και ρητές εκδοχές του ρατσιστικού λόγου, επιδιώκοντας την περιθωριοποίηση, την εκδίωξη, την έξωση ή/και την εξάλειψη 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αφομοίωση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συνιστά μια πιο ήπια και καλυμμένη —αλλά όχι λιγότερο επικίνδυνη— έκφανση του ρατσιστικού λόγου. Όπως χαρακτηριστικά αναφέρει ο Χριστόπουλος (2004: 352), η αφομοίωση αποτελεί «μια πολιτική διαδικασία που στοχεύει στην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όμοια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στράτευση των υποκειμένων στους κυρίαρχους κώδικες συμπεριφοράς αλλά και στα ιδανικά μιας πολιτικής κοινότητας». Με άλλα λόγια, στόχος της αφομοίωσης είναι οι μεταναστευτικές-προσφυγικές ομάδες να προσαρμοστούν και να αποδεχτούν τις γλωσσικές, πολιτισμικές, κοινωνικές, θρησκευτικές αξίες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ομάδας.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κάθε περίπτωση, </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τόσο ο αποκλεισμός όσο και η αφομοίωση βασίζονται στην </a:t>
            </a:r>
            <a:r>
              <a:rPr lang="el-GR"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απαξιωτική</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διάκριση του/της «άλλου/ης»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ρατσιστικός λόγος λειτουργούσε ως βασικό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ομογενοποιητικό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εργαλείο του έθνους-κράτους αξιοποιώντας δύο τρόπους: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αποκλεισμό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αφομοίωσή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αποκλεισμός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εντάσσεται στις πιο ακραίες και ρητές εκδοχές του ρατσιστικού λόγου, επιδιώκοντας την περιθωριοποίηση, την εκδίωξη, την έξωση ή/και την εξάλειψη 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αφομοίωση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συνιστά μια πιο ήπια και καλυμμένη —αλλά όχι λιγότερο επικίνδυνη— έκφανση του ρατσιστικού λόγου. Όπως χαρακτηριστικά αναφέρει ο Χριστόπουλος (2004: 352), η αφομοίωση αποτελεί «μια πολιτική διαδικασία που στοχεύει στην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όμοια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στράτευση των υποκειμένων στους κυρίαρχους κώδικες συμπεριφοράς αλλά και στα ιδανικά μιας πολιτικής κοινότητας». Με άλλα λόγια, στόχος της αφομοίωσης είναι οι μεταναστευτικές-προσφυγικές ομάδες να προσαρμοστούν και να αποδεχτούν τις γλωσσικές, πολιτισμικές, κοινωνικές, θρησκευτικές αξίες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ομάδας.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κάθε περίπτωση, </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τόσο ο αποκλεισμός όσο και η αφομοίωση βασίζονται στην </a:t>
            </a:r>
            <a:r>
              <a:rPr lang="el-GR"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απαξιωτική</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διάκριση του/της «άλλου/ης»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μετά τον Δεύτερο Παγκόσμιο Πόλεμο και τις ναζιστικές θηριωδίες, ο ρατσιστικός λόγος αμφισβητήθηκε έντονα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Winant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100).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καταπάτηση των ανθρωπίνων δικαιωμάτων οδήγησε στην ανάδυση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μιας μορφής αντίστασης και επαγρύπνησης. Όπως υποδηλώνει ο ίδιος ο όρος, ο αντιρατσιστικός λόγος βρίσκεται σε ανταγωνιστική σχέση με τον ρατσιστικό.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Ακολουθώντας την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Brien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(2009: 501),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αντιρατσισμός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προσδιορίζεται ως «κάθε θεωρία και/ή πρακτική που επιδιώκει να αμφισβητήσει, να μειώσει ή να εξαλείψει τις εκδηλώσεις ρατσισμού στην κοινωνία». </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Πιο συγκεκριμένα, σύμφωνα με τις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Anthias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Lloyd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ο αντιρατσιστικός λόγος αποτελεί «μια απάντηση στον/στους ρατσισμό/</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ούς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την κατασκευή ενός θετικού σχεδίου για το είδος της κοινωνίας όπου οι άνθρωποι μπορούν να συμβιώνουν με αρμονία και αμοιβαίο σεβασμό»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ό.π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16).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διάδοση και η ευρεία κυκλοφορία του αντιρατσιστικού λόγου είχε ως αποτέλεσμα τη θέσπιση αντιρατσιστικών νόμων στις περισσότερες δυτικές χώρες. Στην Ελλάδα ο Ν. 4285/2014-ΦΕΚ 191/Α/10-9-2014 ήρθε να ενισχύσει και να συμπληρώσει τον παλιότερο Ν. 927/1979-ΦΕΚ 139/Α/28.6.1979. Τα συγκεκριμένα νομοθετικά πλαίσια προτάσσουν την (έστω και προσχηματική) ισότητα των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πλειονοτικών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τους μειονοτικούς-μεταναστευτικούς πληθυσμούς και κατοχυρώνουν νομικά την αποδοχή του/της «άλλου/ης».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Θα μπορούσαμε να πούμε ότι οι δύο αυτοί λόγοι βρίσκονται σε μια </a:t>
            </a:r>
            <a:r>
              <a:rPr lang="el-GR" sz="1800" i="1" dirty="0">
                <a:effectLst/>
                <a:latin typeface="Times New Roman" panose="02020603050405020304" pitchFamily="18" charset="0"/>
                <a:ea typeface="Calibri" panose="020F0502020204030204" pitchFamily="34" charset="0"/>
              </a:rPr>
              <a:t>ιδεολογική αντιπαράθεση </a:t>
            </a:r>
            <a:r>
              <a:rPr lang="el-GR" sz="1800" dirty="0">
                <a:effectLst/>
                <a:latin typeface="Times New Roman" panose="02020603050405020304" pitchFamily="18" charset="0"/>
                <a:ea typeface="Calibri" panose="020F0502020204030204" pitchFamily="34" charset="0"/>
              </a:rPr>
              <a:t>(βλ. </a:t>
            </a:r>
            <a:r>
              <a:rPr lang="el-GR" sz="1800" dirty="0" err="1">
                <a:effectLst/>
                <a:latin typeface="Times New Roman" panose="02020603050405020304" pitchFamily="18" charset="0"/>
                <a:ea typeface="Calibri" panose="020F0502020204030204" pitchFamily="34" charset="0"/>
              </a:rPr>
              <a:t>ideological</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debate</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Βlommaert</a:t>
            </a:r>
            <a:r>
              <a:rPr lang="el-GR" sz="1800" dirty="0">
                <a:effectLst/>
                <a:latin typeface="Times New Roman" panose="02020603050405020304" pitchFamily="18" charset="0"/>
                <a:ea typeface="Calibri" panose="020F0502020204030204" pitchFamily="34" charset="0"/>
              </a:rPr>
              <a:t> 1999: 9),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Πρόκειται για δύο διαφορετικούς, αντιθετικούς λόγους που ο καθένας επιχειρεί να αναπαραστήσει πτυχές του κόσμου συνδέοντάς τες με διαφορετικά γλωσσικά και κοινωνικά νοήματα. </a:t>
            </a:r>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η αντιπαράθεση αυτή συχνά δεν εμποδίζει την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κειμενική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συνύπαρξη των λόγων αυτών.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rPr>
              <a:t>Η θεσμοθετημένη απαγόρευση των καταφανών ρατσιστικών συμπεριφορών και </a:t>
            </a:r>
            <a:r>
              <a:rPr lang="el-GR" sz="1800" dirty="0" err="1">
                <a:effectLst/>
                <a:latin typeface="Times New Roman" panose="02020603050405020304" pitchFamily="18" charset="0"/>
                <a:ea typeface="Calibri" panose="020F0502020204030204" pitchFamily="34" charset="0"/>
              </a:rPr>
              <a:t>ξενοφοβικών</a:t>
            </a:r>
            <a:r>
              <a:rPr lang="el-GR" sz="1800" dirty="0">
                <a:effectLst/>
                <a:latin typeface="Times New Roman" panose="02020603050405020304" pitchFamily="18" charset="0"/>
                <a:ea typeface="Calibri" panose="020F0502020204030204" pitchFamily="34" charset="0"/>
              </a:rPr>
              <a:t> πρακτικών (</a:t>
            </a:r>
            <a:r>
              <a:rPr lang="el-GR" sz="1800" dirty="0" err="1">
                <a:effectLst/>
                <a:latin typeface="Times New Roman" panose="02020603050405020304" pitchFamily="18" charset="0"/>
                <a:ea typeface="Calibri" panose="020F0502020204030204" pitchFamily="34" charset="0"/>
              </a:rPr>
              <a:t>Anthias</a:t>
            </a:r>
            <a:r>
              <a:rPr lang="el-GR" sz="1800" dirty="0">
                <a:effectLst/>
                <a:latin typeface="Times New Roman" panose="02020603050405020304" pitchFamily="18" charset="0"/>
                <a:ea typeface="Calibri" panose="020F0502020204030204" pitchFamily="34" charset="0"/>
              </a:rPr>
              <a:t> &amp; </a:t>
            </a:r>
            <a:r>
              <a:rPr lang="el-GR" sz="1800" dirty="0" err="1">
                <a:effectLst/>
                <a:latin typeface="Times New Roman" panose="02020603050405020304" pitchFamily="18" charset="0"/>
                <a:ea typeface="Calibri" panose="020F0502020204030204" pitchFamily="34" charset="0"/>
              </a:rPr>
              <a:t>Lloyd</a:t>
            </a:r>
            <a:r>
              <a:rPr lang="el-GR" sz="1800" dirty="0">
                <a:effectLst/>
                <a:latin typeface="Times New Roman" panose="02020603050405020304" pitchFamily="18" charset="0"/>
                <a:ea typeface="Calibri" panose="020F0502020204030204" pitchFamily="34" charset="0"/>
              </a:rPr>
              <a:t> 2002: 16) οδηγεί συχνά στην αντιρατσιστική πλαισίωση ρατσιστικών θέσεων και, ως εκ τούτου, στην </a:t>
            </a:r>
            <a:r>
              <a:rPr lang="el-GR" sz="1800" dirty="0" err="1">
                <a:effectLst/>
                <a:latin typeface="Times New Roman" panose="02020603050405020304" pitchFamily="18" charset="0"/>
                <a:ea typeface="Calibri" panose="020F0502020204030204" pitchFamily="34" charset="0"/>
              </a:rPr>
              <a:t>υπόρρητη</a:t>
            </a:r>
            <a:r>
              <a:rPr lang="el-GR" sz="1800" dirty="0">
                <a:effectLst/>
                <a:latin typeface="Times New Roman" panose="02020603050405020304" pitchFamily="18" charset="0"/>
                <a:ea typeface="Calibri" panose="020F0502020204030204" pitchFamily="34" charset="0"/>
              </a:rPr>
              <a:t> και συγκαλυμμένη αναπαραγωγή και προώθηση ρατσιστικών προκαταλήψεων. </a:t>
            </a:r>
            <a:endParaRPr lang="el-GR" sz="1800" dirty="0">
              <a:effectLst/>
              <a:latin typeface="Times New Roman" panose="02020603050405020304" pitchFamily="18"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Οδηγεί, δηλαδή, σε αμφισημίες, οι οποίες, σύμφωνα με τον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(2011, 2013, 2016), συνιστούν ένα νέο είδος ρατσισμού, 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ρευστό ρατσισμό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liquid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racism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 οποίος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δεν πρέπει να ιδωθεί ως ένα μετριασμένο ή αμφισβητούμενο κατάλοιπο ρατσισμού, αλλά μάλλον ως μια αμφίσημη μορφή, η οποία ενθαρρύνεται σήμερα και αποδυναμώνει τις ποικίλες άμυνες ενάντια στις ρατσιστικές αξιώσεις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63-64).</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μετά τον Δεύτερο Παγκόσμιο Πόλεμο και τις ναζιστικές θηριωδίες, ο ρατσιστικός λόγος αμφισβητήθηκε έντονα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Winant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100).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καταπάτηση των ανθρωπίνων δικαιωμάτων οδήγησε στην ανάδυση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μιας μορφής αντίστασης και επαγρύπνησης. Όπως υποδηλώνει ο ίδιος ο όρος, ο αντιρατσιστικός λόγος βρίσκεται σε ανταγωνιστική σχέση με τον ρατσιστικό.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Ακολουθώντας την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Brien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(2009: 501),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αντιρατσισμός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προσδιορίζεται ως «κάθε θεωρία και/ή πρακτική που επιδιώκει να αμφισβητήσει, να μειώσει ή να εξαλείψει τις εκδηλώσεις ρατσισμού στην κοινωνία». </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Πιο συγκεκριμένα, σύμφωνα με τις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Anthias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Lloyd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ο αντιρατσιστικός λόγος αποτελεί «μια απάντηση στον/στους ρατσισμό/</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ούς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την κατασκευή ενός θετικού σχεδίου για το είδος της κοινωνίας όπου οι άνθρωποι μπορούν να συμβιώνουν με αρμονία και αμοιβαίο σεβασμό»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ό.π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16).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διάδοση και η ευρεία κυκλοφορία του αντιρατσιστικού λόγου είχε ως αποτέλεσμα τη θέσπιση αντιρατσιστικών νόμων στις περισσότερες δυτικές χώρες. Στην Ελλάδα ο Ν. 4285/2014-ΦΕΚ 191/Α/10-9-2014 ήρθε να ενισχύσει και να συμπληρώσει τον παλιότερο Ν. 927/1979-ΦΕΚ 139/Α/28.6.1979. Τα συγκεκριμένα νομοθετικά πλαίσια προτάσσουν την (έστω και προσχηματική) ισότητα των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πλειονοτικών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τους μειονοτικούς-μεταναστευτικούς πληθυσμούς και κατοχυρώνουν νομικά την αποδοχή του/της «άλλου/ης».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625600" y="1596249"/>
            <a:ext cx="9753600" cy="3395698"/>
          </a:xfrm>
        </p:spPr>
        <p:txBody>
          <a:bodyPr anchor="b"/>
          <a:lstStyle>
            <a:lvl1pPr algn="ctr">
              <a:defRPr sz="6400"/>
            </a:lvl1pPr>
          </a:lstStyle>
          <a:p>
            <a:r>
              <a:rPr lang="el-GR"/>
              <a:t>Κάντε κλικ για να επεξεργαστείτε τον τίτλο υποδείγματος</a:t>
            </a:r>
            <a:endParaRPr lang="el-GR"/>
          </a:p>
        </p:txBody>
      </p:sp>
      <p:sp>
        <p:nvSpPr>
          <p:cNvPr id="3" name="Υπότιτλος 2"/>
          <p:cNvSpPr>
            <a:spLocks noGrp="1"/>
          </p:cNvSpPr>
          <p:nvPr>
            <p:ph type="subTitle" idx="1" hasCustomPrompt="1"/>
          </p:nvPr>
        </p:nvSpPr>
        <p:spPr>
          <a:xfrm>
            <a:off x="1625600" y="5122898"/>
            <a:ext cx="9753600" cy="2354862"/>
          </a:xfrm>
        </p:spPr>
        <p:txBody>
          <a:bodyPr/>
          <a:lstStyle>
            <a:lvl1pPr marL="0" indent="0" algn="ctr">
              <a:buNone/>
              <a:defRPr sz="2560"/>
            </a:lvl1pPr>
            <a:lvl2pPr marL="487680" indent="0" algn="ctr">
              <a:buNone/>
              <a:defRPr sz="2135"/>
            </a:lvl2pPr>
            <a:lvl3pPr marL="975360" indent="0" algn="ctr">
              <a:buNone/>
              <a:defRPr sz="1920"/>
            </a:lvl3pPr>
            <a:lvl4pPr marL="1463040" indent="0" algn="ctr">
              <a:buNone/>
              <a:defRPr sz="1705"/>
            </a:lvl4pPr>
            <a:lvl5pPr marL="1950720" indent="0" algn="ctr">
              <a:buNone/>
              <a:defRPr sz="1705"/>
            </a:lvl5pPr>
            <a:lvl6pPr marL="2438400" indent="0" algn="ctr">
              <a:buNone/>
              <a:defRPr sz="1705"/>
            </a:lvl6pPr>
            <a:lvl7pPr marL="2926080" indent="0" algn="ctr">
              <a:buNone/>
              <a:defRPr sz="1705"/>
            </a:lvl7pPr>
            <a:lvl8pPr marL="3413760" indent="0" algn="ctr">
              <a:buNone/>
              <a:defRPr sz="1705"/>
            </a:lvl8pPr>
            <a:lvl9pPr marL="3901440" indent="0" algn="ctr">
              <a:buNone/>
              <a:defRPr sz="1705"/>
            </a:lvl9pPr>
          </a:lstStyle>
          <a:p>
            <a:r>
              <a:rPr lang="el-GR"/>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306560" y="519289"/>
            <a:ext cx="2804160" cy="8265725"/>
          </a:xfrm>
        </p:spPr>
        <p:txBody>
          <a:bodyPr vert="eaVert"/>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a:xfrm>
            <a:off x="894080" y="519289"/>
            <a:ext cx="8249920" cy="8265725"/>
          </a:xfrm>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hasCustomPrompt="1"/>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hasCustomPrompt="1"/>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04100" y="882756"/>
            <a:ext cx="12150460" cy="921702"/>
          </a:xfrm>
        </p:spPr>
        <p:txBody>
          <a:bodyPr/>
          <a:lstStyle>
            <a:lvl1pPr>
              <a:defRPr sz="3415"/>
            </a:lvl1pPr>
          </a:lstStyle>
          <a:p>
            <a:r>
              <a:rPr lang="el-GR" dirty="0"/>
              <a:t>Στυλ κύριου τίτλου</a:t>
            </a:r>
            <a:endParaRPr lang="en-US" dirty="0"/>
          </a:p>
        </p:txBody>
      </p:sp>
      <p:sp>
        <p:nvSpPr>
          <p:cNvPr id="3" name="Θέση περιεχομένου 2"/>
          <p:cNvSpPr>
            <a:spLocks noGrp="1"/>
          </p:cNvSpPr>
          <p:nvPr>
            <p:ph idx="1" hasCustomPrompt="1"/>
          </p:nvPr>
        </p:nvSpPr>
        <p:spPr>
          <a:xfrm>
            <a:off x="204100" y="2009281"/>
            <a:ext cx="12596599" cy="7340177"/>
          </a:xfrm>
        </p:spPr>
        <p:txBody>
          <a:bodyPr/>
          <a:lstStyle/>
          <a:p>
            <a:pPr lvl="0"/>
            <a:r>
              <a:rPr lang="el-GR" dirty="0"/>
              <a:t>Στυλ υποδείγματος κειμένου</a:t>
            </a:r>
            <a:endParaRPr lang="el-GR" dirty="0"/>
          </a:p>
          <a:p>
            <a:pPr lvl="1"/>
            <a:r>
              <a:rPr lang="el-GR" dirty="0"/>
              <a:t>Δεύτερου επιπέδου</a:t>
            </a:r>
            <a:endParaRPr lang="el-GR" dirty="0"/>
          </a:p>
          <a:p>
            <a:pPr lvl="2"/>
            <a:r>
              <a:rPr lang="el-GR" dirty="0"/>
              <a:t>Τρίτου επιπέδου</a:t>
            </a:r>
            <a:endParaRPr lang="el-GR" dirty="0"/>
          </a:p>
          <a:p>
            <a:pPr lvl="3"/>
            <a:r>
              <a:rPr lang="el-GR" dirty="0"/>
              <a:t>Τέταρτου επιπέδου</a:t>
            </a:r>
            <a:endParaRPr lang="el-GR" dirty="0"/>
          </a:p>
          <a:p>
            <a:pPr lvl="4"/>
            <a:r>
              <a:rPr lang="el-GR" dirty="0"/>
              <a:t>Πέμπτου επιπέδου</a:t>
            </a:r>
            <a:endParaRPr lang="en-US" dirty="0"/>
          </a:p>
        </p:txBody>
      </p:sp>
      <p:sp>
        <p:nvSpPr>
          <p:cNvPr id="6" name="Θέση αριθμού διαφάνειας 22"/>
          <p:cNvSpPr>
            <a:spLocks noGrp="1"/>
          </p:cNvSpPr>
          <p:nvPr>
            <p:ph type="sldNum" sz="quarter" idx="12"/>
          </p:nvPr>
        </p:nvSpPr>
        <p:spPr/>
        <p:txBody>
          <a:bodyPr/>
          <a:lstStyle>
            <a:lvl1pPr>
              <a:defRPr/>
            </a:lvl1pPr>
          </a:lstStyle>
          <a:p>
            <a:pPr>
              <a:defRPr/>
            </a:pPr>
            <a:fld id="{8EF9E99C-49F3-4FFD-8C51-54C41D6CDCF3}" type="slidenum">
              <a:rPr lang="el-GR"/>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87307" y="2431628"/>
            <a:ext cx="11216640" cy="4057226"/>
          </a:xfrm>
        </p:spPr>
        <p:txBody>
          <a:bodyPr anchor="b"/>
          <a:lstStyle>
            <a:lvl1pPr>
              <a:defRPr sz="6400"/>
            </a:lvl1p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87307" y="6527237"/>
            <a:ext cx="11216640" cy="2133599"/>
          </a:xfrm>
        </p:spPr>
        <p:txBody>
          <a:bodyPr/>
          <a:lstStyle>
            <a:lvl1pPr marL="0" indent="0">
              <a:buNone/>
              <a:defRPr sz="2560">
                <a:solidFill>
                  <a:schemeClr val="tx1">
                    <a:tint val="75000"/>
                  </a:schemeClr>
                </a:solidFill>
              </a:defRPr>
            </a:lvl1pPr>
            <a:lvl2pPr marL="487680" indent="0">
              <a:buNone/>
              <a:defRPr sz="2135">
                <a:solidFill>
                  <a:schemeClr val="tx1">
                    <a:tint val="75000"/>
                  </a:schemeClr>
                </a:solidFill>
              </a:defRPr>
            </a:lvl2pPr>
            <a:lvl3pPr marL="975360" indent="0">
              <a:buNone/>
              <a:defRPr sz="1920">
                <a:solidFill>
                  <a:schemeClr val="tx1">
                    <a:tint val="75000"/>
                  </a:schemeClr>
                </a:solidFill>
              </a:defRPr>
            </a:lvl3pPr>
            <a:lvl4pPr marL="1463040" indent="0">
              <a:buNone/>
              <a:defRPr sz="1705">
                <a:solidFill>
                  <a:schemeClr val="tx1">
                    <a:tint val="75000"/>
                  </a:schemeClr>
                </a:solidFill>
              </a:defRPr>
            </a:lvl4pPr>
            <a:lvl5pPr marL="1950720" indent="0">
              <a:buNone/>
              <a:defRPr sz="1705">
                <a:solidFill>
                  <a:schemeClr val="tx1">
                    <a:tint val="75000"/>
                  </a:schemeClr>
                </a:solidFill>
              </a:defRPr>
            </a:lvl5pPr>
            <a:lvl6pPr marL="2438400" indent="0">
              <a:buNone/>
              <a:defRPr sz="1705">
                <a:solidFill>
                  <a:schemeClr val="tx1">
                    <a:tint val="75000"/>
                  </a:schemeClr>
                </a:solidFill>
              </a:defRPr>
            </a:lvl6pPr>
            <a:lvl7pPr marL="2926080" indent="0">
              <a:buNone/>
              <a:defRPr sz="1705">
                <a:solidFill>
                  <a:schemeClr val="tx1">
                    <a:tint val="75000"/>
                  </a:schemeClr>
                </a:solidFill>
              </a:defRPr>
            </a:lvl7pPr>
            <a:lvl8pPr marL="3413760" indent="0">
              <a:buNone/>
              <a:defRPr sz="1705">
                <a:solidFill>
                  <a:schemeClr val="tx1">
                    <a:tint val="75000"/>
                  </a:schemeClr>
                </a:solidFill>
              </a:defRPr>
            </a:lvl8pPr>
            <a:lvl9pPr marL="3901440" indent="0">
              <a:buNone/>
              <a:defRPr sz="1705">
                <a:solidFill>
                  <a:schemeClr val="tx1">
                    <a:tint val="75000"/>
                  </a:schemeClr>
                </a:solidFill>
              </a:defRPr>
            </a:lvl9pPr>
          </a:lstStyle>
          <a:p>
            <a:pPr lvl="0"/>
            <a:r>
              <a:rPr lang="el-GR"/>
              <a:t>Στυλ κειμένου υποδείγματος</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sz="half" idx="1" hasCustomPrompt="1"/>
          </p:nvPr>
        </p:nvSpPr>
        <p:spPr>
          <a:xfrm>
            <a:off x="894080" y="2596444"/>
            <a:ext cx="5527040" cy="618857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περιεχομένου 3"/>
          <p:cNvSpPr>
            <a:spLocks noGrp="1"/>
          </p:cNvSpPr>
          <p:nvPr>
            <p:ph sz="half" idx="2" hasCustomPrompt="1"/>
          </p:nvPr>
        </p:nvSpPr>
        <p:spPr>
          <a:xfrm>
            <a:off x="6583680" y="2596444"/>
            <a:ext cx="5527040" cy="618857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95774" y="519290"/>
            <a:ext cx="11216640" cy="1885245"/>
          </a:xfrm>
        </p:spPr>
        <p:txBody>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95775" y="2390987"/>
            <a:ext cx="5501639" cy="1171786"/>
          </a:xfrm>
        </p:spPr>
        <p:txBody>
          <a:bodyPr anchor="b"/>
          <a:lstStyle>
            <a:lvl1pPr marL="0" indent="0">
              <a:buNone/>
              <a:defRPr sz="2560" b="1"/>
            </a:lvl1pPr>
            <a:lvl2pPr marL="487680" indent="0">
              <a:buNone/>
              <a:defRPr sz="2135" b="1"/>
            </a:lvl2pPr>
            <a:lvl3pPr marL="975360" indent="0">
              <a:buNone/>
              <a:defRPr sz="1920" b="1"/>
            </a:lvl3pPr>
            <a:lvl4pPr marL="1463040" indent="0">
              <a:buNone/>
              <a:defRPr sz="1705" b="1"/>
            </a:lvl4pPr>
            <a:lvl5pPr marL="1950720" indent="0">
              <a:buNone/>
              <a:defRPr sz="1705" b="1"/>
            </a:lvl5pPr>
            <a:lvl6pPr marL="2438400" indent="0">
              <a:buNone/>
              <a:defRPr sz="1705" b="1"/>
            </a:lvl6pPr>
            <a:lvl7pPr marL="2926080" indent="0">
              <a:buNone/>
              <a:defRPr sz="1705" b="1"/>
            </a:lvl7pPr>
            <a:lvl8pPr marL="3413760" indent="0">
              <a:buNone/>
              <a:defRPr sz="1705" b="1"/>
            </a:lvl8pPr>
            <a:lvl9pPr marL="3901440" indent="0">
              <a:buNone/>
              <a:defRPr sz="1705" b="1"/>
            </a:lvl9pPr>
          </a:lstStyle>
          <a:p>
            <a:pPr lvl="0"/>
            <a:r>
              <a:rPr lang="el-GR"/>
              <a:t>Στυλ κειμένου υποδείγματος</a:t>
            </a:r>
            <a:endParaRPr lang="el-GR"/>
          </a:p>
        </p:txBody>
      </p:sp>
      <p:sp>
        <p:nvSpPr>
          <p:cNvPr id="4" name="Θέση περιεχομένου 3"/>
          <p:cNvSpPr>
            <a:spLocks noGrp="1"/>
          </p:cNvSpPr>
          <p:nvPr>
            <p:ph sz="half" idx="2" hasCustomPrompt="1"/>
          </p:nvPr>
        </p:nvSpPr>
        <p:spPr>
          <a:xfrm>
            <a:off x="895775" y="3562773"/>
            <a:ext cx="5501639" cy="5240303"/>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κειμένου 4"/>
          <p:cNvSpPr>
            <a:spLocks noGrp="1"/>
          </p:cNvSpPr>
          <p:nvPr>
            <p:ph type="body" sz="quarter" idx="3" hasCustomPrompt="1"/>
          </p:nvPr>
        </p:nvSpPr>
        <p:spPr>
          <a:xfrm>
            <a:off x="6583680" y="2390987"/>
            <a:ext cx="5528734" cy="1171786"/>
          </a:xfrm>
        </p:spPr>
        <p:txBody>
          <a:bodyPr anchor="b"/>
          <a:lstStyle>
            <a:lvl1pPr marL="0" indent="0">
              <a:buNone/>
              <a:defRPr sz="2560" b="1"/>
            </a:lvl1pPr>
            <a:lvl2pPr marL="487680" indent="0">
              <a:buNone/>
              <a:defRPr sz="2135" b="1"/>
            </a:lvl2pPr>
            <a:lvl3pPr marL="975360" indent="0">
              <a:buNone/>
              <a:defRPr sz="1920" b="1"/>
            </a:lvl3pPr>
            <a:lvl4pPr marL="1463040" indent="0">
              <a:buNone/>
              <a:defRPr sz="1705" b="1"/>
            </a:lvl4pPr>
            <a:lvl5pPr marL="1950720" indent="0">
              <a:buNone/>
              <a:defRPr sz="1705" b="1"/>
            </a:lvl5pPr>
            <a:lvl6pPr marL="2438400" indent="0">
              <a:buNone/>
              <a:defRPr sz="1705" b="1"/>
            </a:lvl6pPr>
            <a:lvl7pPr marL="2926080" indent="0">
              <a:buNone/>
              <a:defRPr sz="1705" b="1"/>
            </a:lvl7pPr>
            <a:lvl8pPr marL="3413760" indent="0">
              <a:buNone/>
              <a:defRPr sz="1705" b="1"/>
            </a:lvl8pPr>
            <a:lvl9pPr marL="3901440" indent="0">
              <a:buNone/>
              <a:defRPr sz="1705" b="1"/>
            </a:lvl9pPr>
          </a:lstStyle>
          <a:p>
            <a:pPr lvl="0"/>
            <a:r>
              <a:rPr lang="el-GR"/>
              <a:t>Στυλ κειμένου υποδείγματος</a:t>
            </a:r>
            <a:endParaRPr lang="el-GR"/>
          </a:p>
        </p:txBody>
      </p:sp>
      <p:sp>
        <p:nvSpPr>
          <p:cNvPr id="6" name="Θέση περιεχομένου 5"/>
          <p:cNvSpPr>
            <a:spLocks noGrp="1"/>
          </p:cNvSpPr>
          <p:nvPr>
            <p:ph sz="quarter" idx="4" hasCustomPrompt="1"/>
          </p:nvPr>
        </p:nvSpPr>
        <p:spPr>
          <a:xfrm>
            <a:off x="6583680" y="3562773"/>
            <a:ext cx="5528734" cy="5240303"/>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7" name="Θέση ημερομηνίας 6"/>
          <p:cNvSpPr>
            <a:spLocks noGrp="1"/>
          </p:cNvSpPr>
          <p:nvPr>
            <p:ph type="dt" sz="half" idx="10"/>
          </p:nvPr>
        </p:nvSpPr>
        <p:spPr/>
        <p:txBody>
          <a:bodyPr/>
          <a:lstStyle/>
          <a:p>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ημερομηνίας 2"/>
          <p:cNvSpPr>
            <a:spLocks noGrp="1"/>
          </p:cNvSpPr>
          <p:nvPr>
            <p:ph type="dt" sz="half" idx="10"/>
          </p:nvPr>
        </p:nvSpPr>
        <p:spPr/>
        <p:txBody>
          <a:bodyPr/>
          <a:lstStyle/>
          <a:p>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95774" y="650240"/>
            <a:ext cx="4194386" cy="2275840"/>
          </a:xfrm>
        </p:spPr>
        <p:txBody>
          <a:bodyPr anchor="b"/>
          <a:lstStyle>
            <a:lvl1pPr>
              <a:defRPr sz="3415"/>
            </a:lvl1p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a:xfrm>
            <a:off x="5528734" y="1404338"/>
            <a:ext cx="6583680" cy="6931378"/>
          </a:xfrm>
        </p:spPr>
        <p:txBody>
          <a:bodyPr/>
          <a:lstStyle>
            <a:lvl1pPr>
              <a:defRPr sz="3415"/>
            </a:lvl1pPr>
            <a:lvl2pPr>
              <a:defRPr sz="2985"/>
            </a:lvl2pPr>
            <a:lvl3pPr>
              <a:defRPr sz="2560"/>
            </a:lvl3pPr>
            <a:lvl4pPr>
              <a:defRPr sz="2135"/>
            </a:lvl4pPr>
            <a:lvl5pPr>
              <a:defRPr sz="2135"/>
            </a:lvl5pPr>
            <a:lvl6pPr>
              <a:defRPr sz="2135"/>
            </a:lvl6pPr>
            <a:lvl7pPr>
              <a:defRPr sz="2135"/>
            </a:lvl7pPr>
            <a:lvl8pPr>
              <a:defRPr sz="2135"/>
            </a:lvl8pPr>
            <a:lvl9pPr>
              <a:defRPr sz="2135"/>
            </a:lvl9p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κειμένου 3"/>
          <p:cNvSpPr>
            <a:spLocks noGrp="1"/>
          </p:cNvSpPr>
          <p:nvPr>
            <p:ph type="body" sz="half" idx="2" hasCustomPrompt="1"/>
          </p:nvPr>
        </p:nvSpPr>
        <p:spPr>
          <a:xfrm>
            <a:off x="895774" y="2926080"/>
            <a:ext cx="4194386" cy="5420925"/>
          </a:xfrm>
        </p:spPr>
        <p:txBody>
          <a:bodyPr/>
          <a:lstStyle>
            <a:lvl1pPr marL="0" indent="0">
              <a:buNone/>
              <a:defRPr sz="1705"/>
            </a:lvl1pPr>
            <a:lvl2pPr marL="487680" indent="0">
              <a:buNone/>
              <a:defRPr sz="1495"/>
            </a:lvl2pPr>
            <a:lvl3pPr marL="975360" indent="0">
              <a:buNone/>
              <a:defRPr sz="1280"/>
            </a:lvl3pPr>
            <a:lvl4pPr marL="1463040" indent="0">
              <a:buNone/>
              <a:defRPr sz="1065"/>
            </a:lvl4pPr>
            <a:lvl5pPr marL="1950720" indent="0">
              <a:buNone/>
              <a:defRPr sz="1065"/>
            </a:lvl5pPr>
            <a:lvl6pPr marL="2438400" indent="0">
              <a:buNone/>
              <a:defRPr sz="1065"/>
            </a:lvl6pPr>
            <a:lvl7pPr marL="2926080" indent="0">
              <a:buNone/>
              <a:defRPr sz="1065"/>
            </a:lvl7pPr>
            <a:lvl8pPr marL="3413760" indent="0">
              <a:buNone/>
              <a:defRPr sz="1065"/>
            </a:lvl8pPr>
            <a:lvl9pPr marL="3901440" indent="0">
              <a:buNone/>
              <a:defRPr sz="1065"/>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95774" y="650240"/>
            <a:ext cx="4194386" cy="2275840"/>
          </a:xfrm>
        </p:spPr>
        <p:txBody>
          <a:bodyPr anchor="b"/>
          <a:lstStyle>
            <a:lvl1pPr>
              <a:defRPr sz="3415"/>
            </a:lvl1pPr>
          </a:lstStyle>
          <a:p>
            <a:r>
              <a:rPr lang="el-GR"/>
              <a:t>Κάντε κλικ για να επεξεργαστείτε τον τίτλο υποδείγματος</a:t>
            </a:r>
            <a:endParaRPr lang="el-GR"/>
          </a:p>
        </p:txBody>
      </p:sp>
      <p:sp>
        <p:nvSpPr>
          <p:cNvPr id="3" name="Θέση εικόνας 2"/>
          <p:cNvSpPr>
            <a:spLocks noGrp="1"/>
          </p:cNvSpPr>
          <p:nvPr>
            <p:ph type="pic" idx="1"/>
          </p:nvPr>
        </p:nvSpPr>
        <p:spPr>
          <a:xfrm>
            <a:off x="5528734" y="1404338"/>
            <a:ext cx="6583680" cy="6931378"/>
          </a:xfrm>
        </p:spPr>
        <p:txBody>
          <a:bodyPr/>
          <a:lstStyle>
            <a:lvl1pPr marL="0" indent="0">
              <a:buNone/>
              <a:defRPr sz="3415"/>
            </a:lvl1pPr>
            <a:lvl2pPr marL="487680" indent="0">
              <a:buNone/>
              <a:defRPr sz="2985"/>
            </a:lvl2pPr>
            <a:lvl3pPr marL="975360" indent="0">
              <a:buNone/>
              <a:defRPr sz="2560"/>
            </a:lvl3pPr>
            <a:lvl4pPr marL="1463040" indent="0">
              <a:buNone/>
              <a:defRPr sz="2135"/>
            </a:lvl4pPr>
            <a:lvl5pPr marL="1950720" indent="0">
              <a:buNone/>
              <a:defRPr sz="2135"/>
            </a:lvl5pPr>
            <a:lvl6pPr marL="2438400" indent="0">
              <a:buNone/>
              <a:defRPr sz="2135"/>
            </a:lvl6pPr>
            <a:lvl7pPr marL="2926080" indent="0">
              <a:buNone/>
              <a:defRPr sz="2135"/>
            </a:lvl7pPr>
            <a:lvl8pPr marL="3413760" indent="0">
              <a:buNone/>
              <a:defRPr sz="2135"/>
            </a:lvl8pPr>
            <a:lvl9pPr marL="3901440" indent="0">
              <a:buNone/>
              <a:defRPr sz="2135"/>
            </a:lvl9pPr>
          </a:lstStyle>
          <a:p>
            <a:endParaRPr lang="el-GR"/>
          </a:p>
        </p:txBody>
      </p:sp>
      <p:sp>
        <p:nvSpPr>
          <p:cNvPr id="4" name="Θέση κειμένου 3"/>
          <p:cNvSpPr>
            <a:spLocks noGrp="1"/>
          </p:cNvSpPr>
          <p:nvPr>
            <p:ph type="body" sz="half" idx="2" hasCustomPrompt="1"/>
          </p:nvPr>
        </p:nvSpPr>
        <p:spPr>
          <a:xfrm>
            <a:off x="895774" y="2926080"/>
            <a:ext cx="4194386" cy="5420925"/>
          </a:xfrm>
        </p:spPr>
        <p:txBody>
          <a:bodyPr/>
          <a:lstStyle>
            <a:lvl1pPr marL="0" indent="0">
              <a:buNone/>
              <a:defRPr sz="1705"/>
            </a:lvl1pPr>
            <a:lvl2pPr marL="487680" indent="0">
              <a:buNone/>
              <a:defRPr sz="1495"/>
            </a:lvl2pPr>
            <a:lvl3pPr marL="975360" indent="0">
              <a:buNone/>
              <a:defRPr sz="1280"/>
            </a:lvl3pPr>
            <a:lvl4pPr marL="1463040" indent="0">
              <a:buNone/>
              <a:defRPr sz="1065"/>
            </a:lvl4pPr>
            <a:lvl5pPr marL="1950720" indent="0">
              <a:buNone/>
              <a:defRPr sz="1065"/>
            </a:lvl5pPr>
            <a:lvl6pPr marL="2438400" indent="0">
              <a:buNone/>
              <a:defRPr sz="1065"/>
            </a:lvl6pPr>
            <a:lvl7pPr marL="2926080" indent="0">
              <a:buNone/>
              <a:defRPr sz="1065"/>
            </a:lvl7pPr>
            <a:lvl8pPr marL="3413760" indent="0">
              <a:buNone/>
              <a:defRPr sz="1065"/>
            </a:lvl8pPr>
            <a:lvl9pPr marL="3901440" indent="0">
              <a:buNone/>
              <a:defRPr sz="1065"/>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75360" rtl="0" eaLnBrk="1" latinLnBrk="0" hangingPunct="1">
        <a:lnSpc>
          <a:spcPct val="90000"/>
        </a:lnSpc>
        <a:spcBef>
          <a:spcPct val="0"/>
        </a:spcBef>
        <a:buNone/>
        <a:defRPr sz="4695" kern="1200">
          <a:solidFill>
            <a:schemeClr val="tx1"/>
          </a:solidFill>
          <a:latin typeface="+mj-lt"/>
          <a:ea typeface="+mj-ea"/>
          <a:cs typeface="+mj-cs"/>
        </a:defRPr>
      </a:lvl1pPr>
    </p:titleStyle>
    <p:bodyStyle>
      <a:lvl1pPr marL="243840" indent="-243840" algn="l" defTabSz="975360" rtl="0" eaLnBrk="1" latinLnBrk="0" hangingPunct="1">
        <a:lnSpc>
          <a:spcPct val="90000"/>
        </a:lnSpc>
        <a:spcBef>
          <a:spcPts val="1065"/>
        </a:spcBef>
        <a:buFont typeface="Arial" panose="020B0604020202020204" pitchFamily="34" charset="0"/>
        <a:buChar char="•"/>
        <a:defRPr sz="2985" kern="1200">
          <a:solidFill>
            <a:schemeClr val="tx1"/>
          </a:solidFill>
          <a:latin typeface="+mn-lt"/>
          <a:ea typeface="+mn-ea"/>
          <a:cs typeface="+mn-cs"/>
        </a:defRPr>
      </a:lvl1pPr>
      <a:lvl2pPr marL="731520" indent="-243840" algn="l" defTabSz="975360" rtl="0" eaLnBrk="1" latinLnBrk="0" hangingPunct="1">
        <a:lnSpc>
          <a:spcPct val="90000"/>
        </a:lnSpc>
        <a:spcBef>
          <a:spcPts val="535"/>
        </a:spcBef>
        <a:buFont typeface="Arial" panose="020B0604020202020204" pitchFamily="34" charset="0"/>
        <a:buChar char="•"/>
        <a:defRPr sz="2560" kern="1200">
          <a:solidFill>
            <a:schemeClr val="tx1"/>
          </a:solidFill>
          <a:latin typeface="+mn-lt"/>
          <a:ea typeface="+mn-ea"/>
          <a:cs typeface="+mn-cs"/>
        </a:defRPr>
      </a:lvl2pPr>
      <a:lvl3pPr marL="1219200" indent="-243840" algn="l" defTabSz="975360" rtl="0" eaLnBrk="1" latinLnBrk="0" hangingPunct="1">
        <a:lnSpc>
          <a:spcPct val="90000"/>
        </a:lnSpc>
        <a:spcBef>
          <a:spcPts val="535"/>
        </a:spcBef>
        <a:buFont typeface="Arial" panose="020B0604020202020204" pitchFamily="34" charset="0"/>
        <a:buChar char="•"/>
        <a:defRPr sz="2135" kern="1200">
          <a:solidFill>
            <a:schemeClr val="tx1"/>
          </a:solidFill>
          <a:latin typeface="+mn-lt"/>
          <a:ea typeface="+mn-ea"/>
          <a:cs typeface="+mn-cs"/>
        </a:defRPr>
      </a:lvl3pPr>
      <a:lvl4pPr marL="170688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4pPr>
      <a:lvl5pPr marL="219456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5pPr>
      <a:lvl6pPr marL="268224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6pPr>
      <a:lvl7pPr marL="316992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7pPr>
      <a:lvl8pPr marL="365760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8pPr>
      <a:lvl9pPr marL="414528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9pPr>
    </p:bodyStyle>
    <p:otherStyle>
      <a:defPPr>
        <a:defRPr lang="el-GR"/>
      </a:defPPr>
      <a:lvl1pPr marL="0" algn="l" defTabSz="975360" rtl="0" eaLnBrk="1" latinLnBrk="0" hangingPunct="1">
        <a:defRPr sz="1920" kern="1200">
          <a:solidFill>
            <a:schemeClr val="tx1"/>
          </a:solidFill>
          <a:latin typeface="+mn-lt"/>
          <a:ea typeface="+mn-ea"/>
          <a:cs typeface="+mn-cs"/>
        </a:defRPr>
      </a:lvl1pPr>
      <a:lvl2pPr marL="487680" algn="l" defTabSz="975360" rtl="0" eaLnBrk="1" latinLnBrk="0" hangingPunct="1">
        <a:defRPr sz="1920" kern="1200">
          <a:solidFill>
            <a:schemeClr val="tx1"/>
          </a:solidFill>
          <a:latin typeface="+mn-lt"/>
          <a:ea typeface="+mn-ea"/>
          <a:cs typeface="+mn-cs"/>
        </a:defRPr>
      </a:lvl2pPr>
      <a:lvl3pPr marL="975360" algn="l" defTabSz="975360" rtl="0" eaLnBrk="1" latinLnBrk="0" hangingPunct="1">
        <a:defRPr sz="1920" kern="1200">
          <a:solidFill>
            <a:schemeClr val="tx1"/>
          </a:solidFill>
          <a:latin typeface="+mn-lt"/>
          <a:ea typeface="+mn-ea"/>
          <a:cs typeface="+mn-cs"/>
        </a:defRPr>
      </a:lvl3pPr>
      <a:lvl4pPr marL="1463040" algn="l" defTabSz="975360" rtl="0" eaLnBrk="1" latinLnBrk="0" hangingPunct="1">
        <a:defRPr sz="1920" kern="1200">
          <a:solidFill>
            <a:schemeClr val="tx1"/>
          </a:solidFill>
          <a:latin typeface="+mn-lt"/>
          <a:ea typeface="+mn-ea"/>
          <a:cs typeface="+mn-cs"/>
        </a:defRPr>
      </a:lvl4pPr>
      <a:lvl5pPr marL="1950720" algn="l" defTabSz="975360" rtl="0" eaLnBrk="1" latinLnBrk="0" hangingPunct="1">
        <a:defRPr sz="1920" kern="1200">
          <a:solidFill>
            <a:schemeClr val="tx1"/>
          </a:solidFill>
          <a:latin typeface="+mn-lt"/>
          <a:ea typeface="+mn-ea"/>
          <a:cs typeface="+mn-cs"/>
        </a:defRPr>
      </a:lvl5pPr>
      <a:lvl6pPr marL="2438400" algn="l" defTabSz="975360" rtl="0" eaLnBrk="1" latinLnBrk="0" hangingPunct="1">
        <a:defRPr sz="1920" kern="1200">
          <a:solidFill>
            <a:schemeClr val="tx1"/>
          </a:solidFill>
          <a:latin typeface="+mn-lt"/>
          <a:ea typeface="+mn-ea"/>
          <a:cs typeface="+mn-cs"/>
        </a:defRPr>
      </a:lvl6pPr>
      <a:lvl7pPr marL="2926080" algn="l" defTabSz="975360" rtl="0" eaLnBrk="1" latinLnBrk="0" hangingPunct="1">
        <a:defRPr sz="1920" kern="1200">
          <a:solidFill>
            <a:schemeClr val="tx1"/>
          </a:solidFill>
          <a:latin typeface="+mn-lt"/>
          <a:ea typeface="+mn-ea"/>
          <a:cs typeface="+mn-cs"/>
        </a:defRPr>
      </a:lvl7pPr>
      <a:lvl8pPr marL="3413760" algn="l" defTabSz="975360" rtl="0" eaLnBrk="1" latinLnBrk="0" hangingPunct="1">
        <a:defRPr sz="1920" kern="1200">
          <a:solidFill>
            <a:schemeClr val="tx1"/>
          </a:solidFill>
          <a:latin typeface="+mn-lt"/>
          <a:ea typeface="+mn-ea"/>
          <a:cs typeface="+mn-cs"/>
        </a:defRPr>
      </a:lvl8pPr>
      <a:lvl9pPr marL="3901440" algn="l" defTabSz="97536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png"/><Relationship Id="rId2" Type="http://schemas.openxmlformats.org/officeDocument/2006/relationships/hyperlink" Target="https://www.facebook.com/TRACE-111950056997214/?eid=ARBuNNYytVCpFy2Z2ZQXKXdQxzSzgi8euRXan_X8K95wI7O5CIsHiP2FeMH1qCNUjh3f-GUeukN7uMBx" TargetMode="External"/><Relationship Id="rId1" Type="http://schemas.openxmlformats.org/officeDocument/2006/relationships/hyperlink" Target="https://trace2019.wixsite.com/trace-project" TargetMode="Externa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png"/><Relationship Id="rId10" Type="http://schemas.openxmlformats.org/officeDocument/2006/relationships/slideLayout" Target="../slideLayouts/slideLayout12.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9.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png"/><Relationship Id="rId3" Type="http://schemas.openxmlformats.org/officeDocument/2006/relationships/hyperlink" Target="https://greece.iom.int/" TargetMode="External"/><Relationship Id="rId2" Type="http://schemas.openxmlformats.org/officeDocument/2006/relationships/hyperlink" Target="http://www.ert.gr/" TargetMode="External"/><Relationship Id="rId1" Type="http://schemas.openxmlformats.org/officeDocument/2006/relationships/hyperlink" Target="http://www.efsyn.gr/"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2.xml"/><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hyperlink" Target="https://greece.iom.int/"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chart" Target="../charts/char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3.png"/><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4.png"/><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5.png"/><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6.png"/><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38.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hyperlink" Target="https://migratorybirds.gr/el/author/machntia-chossaini/" TargetMode="Externa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39.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https://www.facebook.com/100057518466594/videos/1485204692283358?locale=el_GR" TargetMode="Externa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hyperlink" Target="http://www.saitapublications.gr/2016/05/ebook.202.html" TargetMode="Externa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itle 5"/>
          <p:cNvSpPr>
            <a:spLocks noGrp="1"/>
          </p:cNvSpPr>
          <p:nvPr>
            <p:ph type="ctrTitle"/>
          </p:nvPr>
        </p:nvSpPr>
        <p:spPr>
          <a:xfrm>
            <a:off x="753745" y="838200"/>
            <a:ext cx="11730990" cy="2675255"/>
          </a:xfrm>
        </p:spPr>
        <p:txBody>
          <a:bodyPr>
            <a:normAutofit fontScale="90000"/>
          </a:bodyPr>
          <a:lstStyle/>
          <a:p>
            <a:br>
              <a:rPr lang="el-GR" sz="4400" b="1" dirty="0">
                <a:solidFill>
                  <a:srgbClr val="800000"/>
                </a:solidFill>
                <a:latin typeface="+mn-lt"/>
              </a:rPr>
            </a:br>
            <a:br>
              <a:rPr lang="el-GR" sz="4400" b="1" dirty="0">
                <a:solidFill>
                  <a:srgbClr val="800000"/>
                </a:solidFill>
                <a:latin typeface="+mn-lt"/>
              </a:rPr>
            </a:br>
            <a:br>
              <a:rPr lang="el-GR" sz="4400" b="1" dirty="0">
                <a:solidFill>
                  <a:srgbClr val="800000"/>
                </a:solidFill>
                <a:latin typeface="+mn-lt"/>
              </a:rPr>
            </a:br>
            <a:r>
              <a:rPr lang="el-GR" sz="4400" b="1" dirty="0">
                <a:solidFill>
                  <a:srgbClr val="800000"/>
                </a:solidFill>
                <a:latin typeface="+mn-lt"/>
              </a:rPr>
              <a:t>Ιχνηλατώντας τη διείσδυση του ρατσισμού </a:t>
            </a:r>
            <a:br>
              <a:rPr lang="el-GR" sz="4400" b="1" dirty="0">
                <a:solidFill>
                  <a:srgbClr val="800000"/>
                </a:solidFill>
                <a:latin typeface="+mn-lt"/>
              </a:rPr>
            </a:br>
            <a:r>
              <a:rPr lang="el-GR" sz="4400" b="1" dirty="0">
                <a:solidFill>
                  <a:srgbClr val="800000"/>
                </a:solidFill>
                <a:latin typeface="+mn-lt"/>
              </a:rPr>
              <a:t>σε ένα σώμα αντιρατσιστικών κειμένων:</a:t>
            </a:r>
            <a:br>
              <a:rPr lang="el-GR" sz="4400" b="1" dirty="0">
                <a:solidFill>
                  <a:srgbClr val="800000"/>
                </a:solidFill>
                <a:latin typeface="+mn-lt"/>
              </a:rPr>
            </a:br>
            <a:r>
              <a:rPr lang="el-GR" sz="4400" b="1" dirty="0">
                <a:solidFill>
                  <a:srgbClr val="800000"/>
                </a:solidFill>
                <a:latin typeface="+mn-lt"/>
              </a:rPr>
              <a:t>Προεκτάσεις στο πλαίσιο του κριτικού γραμματισμού. </a:t>
            </a:r>
            <a:endParaRPr lang="el-GR" sz="4400" b="1" dirty="0">
              <a:solidFill>
                <a:srgbClr val="800000"/>
              </a:solidFill>
              <a:latin typeface="+mn-lt"/>
            </a:endParaRPr>
          </a:p>
        </p:txBody>
      </p:sp>
      <p:sp>
        <p:nvSpPr>
          <p:cNvPr id="9" name="Text Placeholder 8"/>
          <p:cNvSpPr>
            <a:spLocks noGrp="1"/>
          </p:cNvSpPr>
          <p:nvPr>
            <p:ph type="subTitle" idx="1"/>
          </p:nvPr>
        </p:nvSpPr>
        <p:spPr>
          <a:xfrm>
            <a:off x="1926337" y="5417105"/>
            <a:ext cx="9219756" cy="656750"/>
          </a:xfrm>
        </p:spPr>
        <p:txBody>
          <a:bodyPr>
            <a:noAutofit/>
          </a:bodyPr>
          <a:lstStyle/>
          <a:p>
            <a:r>
              <a:rPr lang="el-GR" sz="2400" dirty="0"/>
              <a:t>Τομέας Γλωσσολογίας, Τμήμα Φιλολογίας, Πανεπιστήμιο Πατρών</a:t>
            </a: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865862" y="8680973"/>
            <a:ext cx="2048026" cy="494271"/>
          </a:xfrm>
          <a:prstGeom prst="rect">
            <a:avLst/>
          </a:prstGeom>
          <a:ln w="12700">
            <a:miter lim="400000"/>
            <a:headEnd/>
            <a:tailEnd/>
          </a:ln>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946" y="6660516"/>
            <a:ext cx="3641954" cy="119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397" y="6819265"/>
            <a:ext cx="438943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8"/>
          <p:cNvSpPr txBox="1"/>
          <p:nvPr/>
        </p:nvSpPr>
        <p:spPr>
          <a:xfrm>
            <a:off x="1469390" y="4548425"/>
            <a:ext cx="10066020" cy="868680"/>
          </a:xfrm>
          <a:prstGeom prst="rect">
            <a:avLst/>
          </a:prstGeom>
          <a:ln w="12700">
            <a:miter lim="400000"/>
          </a:ln>
        </p:spPr>
        <p:txBody>
          <a:bodyPr lIns="50800" tIns="50800" rIns="50800" bIns="50800" anchor="t">
            <a:normAutofit/>
          </a:bodyPr>
          <a:lstStyle>
            <a:lvl1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l-GR" sz="3200" b="1" dirty="0">
                <a:latin typeface="+mn-lt"/>
                <a:cs typeface="+mn-lt"/>
              </a:rPr>
              <a:t>Αργύρης Αρχάκης</a:t>
            </a:r>
            <a:endParaRPr lang="el-GR" sz="3200" b="1" dirty="0">
              <a:latin typeface="+mn-lt"/>
              <a:cs typeface="+mn-lt"/>
            </a:endParaRPr>
          </a:p>
        </p:txBody>
      </p:sp>
      <p:sp>
        <p:nvSpPr>
          <p:cNvPr id="2" name="Θέση αριθμού διαφάνειας 1"/>
          <p:cNvSpPr>
            <a:spLocks noGrp="1"/>
          </p:cNvSpPr>
          <p:nvPr>
            <p:ph type="sldNum" sz="quarter" idx="12"/>
          </p:nvPr>
        </p:nvSpPr>
        <p:spPr/>
        <p:txBody>
          <a:bodyPr/>
          <a:lstStyle/>
          <a:p>
            <a:fld id="{86CB4B4D-7CA3-9044-876B-883B54F8677D}" type="slidenum">
              <a:rPr lang="el-GR" smtClean="0"/>
            </a:fld>
            <a:endParaRPr lang="el-GR" dirty="0"/>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573173"/>
            <a:ext cx="9756139" cy="1089096"/>
          </a:xfrm>
        </p:spPr>
        <p:txBody>
          <a:bodyPr>
            <a:normAutofit/>
          </a:bodyPr>
          <a:lstStyle/>
          <a:p>
            <a:r>
              <a:rPr lang="el-GR" b="1" dirty="0">
                <a:latin typeface="+mn-lt"/>
              </a:rPr>
              <a:t>… στη συνύπαρξη </a:t>
            </a:r>
            <a:endParaRPr lang="en-US" b="1" dirty="0">
              <a:latin typeface="+mn-lt"/>
            </a:endParaRPr>
          </a:p>
        </p:txBody>
      </p:sp>
      <p:graphicFrame>
        <p:nvGraphicFramePr>
          <p:cNvPr id="2" name="Diagram 1"/>
          <p:cNvGraphicFramePr/>
          <p:nvPr/>
        </p:nvGraphicFramePr>
        <p:xfrm>
          <a:off x="2353659" y="3186572"/>
          <a:ext cx="8374311" cy="41487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7" name="Image" descr="Image"/>
          <p:cNvPicPr>
            <a:picLocks noChangeAspect="1"/>
          </p:cNvPicPr>
          <p:nvPr/>
        </p:nvPicPr>
        <p:blipFill>
          <a:blip r:embed="rId6"/>
          <a:stretch>
            <a:fillRect/>
          </a:stretch>
        </p:blipFill>
        <p:spPr>
          <a:xfrm>
            <a:off x="512294" y="8680973"/>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281470"/>
            <a:ext cx="12842543" cy="1075600"/>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Η ανάδυση του ρευστού ρατσισμού</a:t>
            </a:r>
            <a:endParaRPr lang="en-US" sz="3600" b="1" i="1" dirty="0">
              <a:solidFill>
                <a:srgbClr val="800000"/>
              </a:solidFill>
              <a:latin typeface="+mn-lt"/>
            </a:endParaRPr>
          </a:p>
        </p:txBody>
      </p:sp>
      <p:sp>
        <p:nvSpPr>
          <p:cNvPr id="14" name="Content Placeholder 13"/>
          <p:cNvSpPr>
            <a:spLocks noGrp="1"/>
          </p:cNvSpPr>
          <p:nvPr>
            <p:ph idx="1"/>
          </p:nvPr>
        </p:nvSpPr>
        <p:spPr>
          <a:xfrm>
            <a:off x="163772" y="3006247"/>
            <a:ext cx="12678769" cy="4835045"/>
          </a:xfrm>
        </p:spPr>
        <p:txBody>
          <a:bodyPr>
            <a:normAutofit fontScale="77500" lnSpcReduction="20000"/>
          </a:bodyPr>
          <a:lstStyle/>
          <a:p>
            <a:pPr marL="780415" indent="-487680" algn="just">
              <a:lnSpc>
                <a:spcPct val="107000"/>
              </a:lnSpc>
              <a:spcAft>
                <a:spcPts val="855"/>
              </a:spcAft>
              <a:buFont typeface="Wingdings" panose="05000000000000000000" pitchFamily="2" charset="2"/>
              <a:buChar char="Ø"/>
            </a:pPr>
            <a:r>
              <a:rPr lang="el-GR" sz="4600" dirty="0">
                <a:ea typeface="Calibri" panose="020F0502020204030204" pitchFamily="34" charset="0"/>
              </a:rPr>
              <a:t>Στη μεταπολεμική εποχή τα έθνη-κράτη ελαχιστοποιούν την </a:t>
            </a:r>
            <a:r>
              <a:rPr lang="en-US" sz="4600" b="1" i="1" dirty="0">
                <a:ea typeface="Calibri" panose="020F0502020204030204" pitchFamily="34" charset="0"/>
              </a:rPr>
              <a:t>de jure </a:t>
            </a:r>
            <a:r>
              <a:rPr lang="el-GR" sz="4600" dirty="0">
                <a:ea typeface="Calibri" panose="020F0502020204030204" pitchFamily="34" charset="0"/>
              </a:rPr>
              <a:t>ρατσιστική υπεροχή των εθνικών τους πολιτών.</a:t>
            </a:r>
            <a:endParaRPr lang="el-GR" sz="4600" dirty="0">
              <a:ea typeface="Calibri" panose="020F0502020204030204" pitchFamily="34" charset="0"/>
            </a:endParaRPr>
          </a:p>
          <a:p>
            <a:pPr marL="487680" lvl="1" indent="0" algn="just">
              <a:buNone/>
            </a:pPr>
            <a:r>
              <a:rPr lang="el-GR" sz="3400" dirty="0">
                <a:ea typeface="Calibri" panose="020F0502020204030204" pitchFamily="34" charset="0"/>
                <a:cs typeface="Arial" panose="020B0604020202020204" pitchFamily="34" charset="0"/>
              </a:rPr>
              <a:t>		Θέσπιση αντιρατσιστικών νόμων στην Ελλάδα:  </a:t>
            </a:r>
            <a:endParaRPr lang="el-GR" sz="3400" dirty="0">
              <a:ea typeface="Calibri" panose="020F0502020204030204" pitchFamily="34" charset="0"/>
              <a:cs typeface="Arial" panose="020B0604020202020204" pitchFamily="34" charset="0"/>
            </a:endParaRPr>
          </a:p>
          <a:p>
            <a:pPr lvl="7" algn="just"/>
            <a:r>
              <a:rPr lang="el-GR" sz="3185" dirty="0">
                <a:effectLst/>
                <a:ea typeface="Calibri" panose="020F0502020204030204" pitchFamily="34" charset="0"/>
                <a:cs typeface="Arial" panose="020B0604020202020204" pitchFamily="34" charset="0"/>
              </a:rPr>
              <a:t>Ν</a:t>
            </a:r>
            <a:r>
              <a:rPr lang="el-GR" sz="3185" dirty="0">
                <a:ea typeface="Calibri" panose="020F0502020204030204" pitchFamily="34" charset="0"/>
                <a:cs typeface="Arial" panose="020B0604020202020204" pitchFamily="34" charset="0"/>
              </a:rPr>
              <a:t>όμος</a:t>
            </a:r>
            <a:r>
              <a:rPr lang="el-GR" sz="3185" dirty="0">
                <a:effectLst/>
                <a:ea typeface="Calibri" panose="020F0502020204030204" pitchFamily="34" charset="0"/>
                <a:cs typeface="Arial" panose="020B0604020202020204" pitchFamily="34" charset="0"/>
              </a:rPr>
              <a:t> 927/1979-ΦΕΚ 139/Α/28.6.1979  </a:t>
            </a:r>
            <a:endParaRPr lang="el-GR" sz="3185" dirty="0">
              <a:ea typeface="Calibri" panose="020F0502020204030204" pitchFamily="34" charset="0"/>
              <a:cs typeface="Arial" panose="020B0604020202020204" pitchFamily="34" charset="0"/>
            </a:endParaRPr>
          </a:p>
          <a:p>
            <a:pPr lvl="7" algn="just"/>
            <a:r>
              <a:rPr lang="el-GR" sz="3185" dirty="0">
                <a:effectLst/>
                <a:ea typeface="Calibri" panose="020F0502020204030204" pitchFamily="34" charset="0"/>
                <a:cs typeface="Arial" panose="020B0604020202020204" pitchFamily="34" charset="0"/>
              </a:rPr>
              <a:t>Νόμος 4285/2014-ΦΕΚ 191Α/10.9.2014</a:t>
            </a:r>
            <a:endParaRPr lang="el-GR" sz="3185" dirty="0">
              <a:effectLst/>
              <a:ea typeface="Calibri" panose="020F0502020204030204" pitchFamily="34" charset="0"/>
              <a:cs typeface="Arial" panose="020B0604020202020204" pitchFamily="34" charset="0"/>
            </a:endParaRPr>
          </a:p>
          <a:p>
            <a:pPr lvl="7" algn="just"/>
            <a:endParaRPr lang="en-US" sz="3185" dirty="0">
              <a:effectLst/>
              <a:ea typeface="Calibri" panose="020F0502020204030204" pitchFamily="34" charset="0"/>
              <a:cs typeface="Arial" panose="020B0604020202020204" pitchFamily="34" charset="0"/>
            </a:endParaRPr>
          </a:p>
          <a:p>
            <a:pPr marL="780415" indent="-487680" algn="just">
              <a:lnSpc>
                <a:spcPct val="107000"/>
              </a:lnSpc>
              <a:spcAft>
                <a:spcPts val="855"/>
              </a:spcAft>
              <a:buFont typeface="Wingdings" panose="05000000000000000000" pitchFamily="2" charset="2"/>
              <a:buChar char="Ø"/>
            </a:pPr>
            <a:r>
              <a:rPr lang="el-GR" sz="4600" dirty="0">
                <a:ea typeface="Calibri" panose="020F0502020204030204" pitchFamily="34" charset="0"/>
              </a:rPr>
              <a:t>Ωστόσο, διατηρούν την </a:t>
            </a:r>
            <a:r>
              <a:rPr lang="en-US" sz="4600" b="1" i="1" dirty="0">
                <a:ea typeface="Calibri" panose="020F0502020204030204" pitchFamily="34" charset="0"/>
              </a:rPr>
              <a:t>de facto</a:t>
            </a:r>
            <a:r>
              <a:rPr lang="el-GR" sz="4600" dirty="0">
                <a:ea typeface="Calibri" panose="020F0502020204030204" pitchFamily="34" charset="0"/>
              </a:rPr>
              <a:t> υπεροχή τους στη βάση </a:t>
            </a:r>
            <a:r>
              <a:rPr lang="el-GR" sz="4600" b="1" dirty="0">
                <a:solidFill>
                  <a:srgbClr val="800000"/>
                </a:solidFill>
                <a:ea typeface="Calibri" panose="020F0502020204030204" pitchFamily="34" charset="0"/>
              </a:rPr>
              <a:t>μιας νέας καλυμμένης μορφής ρατσισμού</a:t>
            </a:r>
            <a:r>
              <a:rPr lang="el-GR" sz="4600" dirty="0">
                <a:ea typeface="Calibri" panose="020F0502020204030204" pitchFamily="34" charset="0"/>
              </a:rPr>
              <a:t>: </a:t>
            </a:r>
            <a:r>
              <a:rPr lang="el-GR" sz="4600" b="1" i="1" dirty="0">
                <a:ea typeface="Calibri" panose="020F0502020204030204" pitchFamily="34" charset="0"/>
              </a:rPr>
              <a:t>την ανοχή και την υποτίμηση της διαφορετικότητας</a:t>
            </a:r>
            <a:endParaRPr lang="el-GR" sz="4600" b="1" i="1" dirty="0">
              <a:ea typeface="Calibri" panose="020F0502020204030204" pitchFamily="34" charset="0"/>
            </a:endParaRPr>
          </a:p>
          <a:p>
            <a:pPr indent="0" algn="r">
              <a:lnSpc>
                <a:spcPct val="107000"/>
              </a:lnSpc>
              <a:spcAft>
                <a:spcPts val="855"/>
              </a:spcAft>
              <a:buNone/>
            </a:pPr>
            <a:r>
              <a:rPr lang="el-GR" sz="3400" dirty="0">
                <a:ea typeface="Calibri" panose="020F0502020204030204" pitchFamily="34" charset="0"/>
                <a:cs typeface="Arial" panose="020B0604020202020204" pitchFamily="34" charset="0"/>
              </a:rPr>
              <a:t>(βλ. </a:t>
            </a:r>
            <a:r>
              <a:rPr lang="en-US" sz="3400" dirty="0" err="1">
                <a:ea typeface="Calibri" panose="020F0502020204030204" pitchFamily="34" charset="0"/>
              </a:rPr>
              <a:t>Golash</a:t>
            </a:r>
            <a:r>
              <a:rPr lang="el-GR" sz="3400" dirty="0">
                <a:ea typeface="Calibri" panose="020F0502020204030204" pitchFamily="34" charset="0"/>
              </a:rPr>
              <a:t>-</a:t>
            </a:r>
            <a:r>
              <a:rPr lang="en-US" sz="3400" dirty="0">
                <a:ea typeface="Calibri" panose="020F0502020204030204" pitchFamily="34" charset="0"/>
              </a:rPr>
              <a:t>Boza</a:t>
            </a:r>
            <a:r>
              <a:rPr lang="el-GR" sz="3400" dirty="0">
                <a:ea typeface="Calibri" panose="020F0502020204030204" pitchFamily="34" charset="0"/>
              </a:rPr>
              <a:t> 2016: 133)</a:t>
            </a:r>
            <a:endParaRPr lang="en-US" sz="3400" dirty="0">
              <a:ea typeface="Calibri" panose="020F0502020204030204" pitchFamily="34" charset="0"/>
              <a:cs typeface="Arial" panose="020B0604020202020204" pitchFamily="34" charset="0"/>
            </a:endParaRPr>
          </a:p>
          <a:p>
            <a:pPr marL="585470" lvl="2"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292735" lvl="1"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pic>
        <p:nvPicPr>
          <p:cNvPr id="7"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05727"/>
            <a:ext cx="12187712" cy="881570"/>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Η ανάδυση του ρ</a:t>
            </a:r>
            <a:r>
              <a:rPr lang="el-GR" sz="3600" b="1" i="1" dirty="0">
                <a:solidFill>
                  <a:srgbClr val="800000"/>
                </a:solidFill>
                <a:latin typeface="+mn-lt"/>
                <a:cs typeface="Arial" panose="020B0604020202020204" pitchFamily="34" charset="0"/>
              </a:rPr>
              <a:t>ευστού ρατσισμού</a:t>
            </a:r>
            <a:endParaRPr lang="el-GR" sz="3600" b="1" i="1" dirty="0">
              <a:solidFill>
                <a:srgbClr val="800000"/>
              </a:solidFill>
              <a:latin typeface="+mn-lt"/>
              <a:cs typeface="Arial" panose="020B0604020202020204" pitchFamily="34" charset="0"/>
            </a:endParaRPr>
          </a:p>
        </p:txBody>
      </p:sp>
      <p:sp>
        <p:nvSpPr>
          <p:cNvPr id="7" name="TextBox 6"/>
          <p:cNvSpPr txBox="1"/>
          <p:nvPr/>
        </p:nvSpPr>
        <p:spPr>
          <a:xfrm>
            <a:off x="0" y="2195195"/>
            <a:ext cx="13004165" cy="5803265"/>
          </a:xfrm>
          <a:prstGeom prst="rect">
            <a:avLst/>
          </a:prstGeom>
          <a:noFill/>
        </p:spPr>
        <p:txBody>
          <a:bodyPr wrap="square">
            <a:spAutoFit/>
          </a:bodyPr>
          <a:lstStyle/>
          <a:p>
            <a:pPr algn="just" defTabSz="975360" hangingPunct="1">
              <a:defRPr/>
            </a:pPr>
            <a:r>
              <a:rPr lang="el-GR" sz="3200" dirty="0">
                <a:cs typeface="Arial" panose="020B0604020202020204" pitchFamily="34" charset="0"/>
              </a:rPr>
              <a:t>Σύμφωνα με τον</a:t>
            </a:r>
            <a:r>
              <a:rPr lang="el-GR" sz="3200" dirty="0">
                <a:ea typeface="Calibri" panose="020F0502020204030204" pitchFamily="34" charset="0"/>
              </a:rPr>
              <a:t> Μπαλιμπάρ (2017: 37):</a:t>
            </a:r>
            <a:endParaRPr lang="el-GR" sz="3200" dirty="0">
              <a:ea typeface="Calibri" panose="020F0502020204030204" pitchFamily="34" charset="0"/>
            </a:endParaRPr>
          </a:p>
          <a:p>
            <a:pPr algn="just">
              <a:defRPr/>
            </a:pPr>
            <a:endParaRPr lang="el-GR" sz="3200" dirty="0">
              <a:ea typeface="Calibri" panose="020F0502020204030204" pitchFamily="34" charset="0"/>
              <a:cs typeface="Times New Roman" panose="02020603050405020304" pitchFamily="18" charset="0"/>
            </a:endParaRPr>
          </a:p>
          <a:p>
            <a:pPr algn="just">
              <a:defRPr/>
            </a:pPr>
            <a:r>
              <a:rPr lang="el-GR" sz="3200" dirty="0">
                <a:ea typeface="Calibri" panose="020F0502020204030204" pitchFamily="34" charset="0"/>
                <a:cs typeface="Arial" panose="020B0604020202020204" pitchFamily="34" charset="0"/>
              </a:rPr>
              <a:t>«ο σημερινός ρατσισμός, που στην περίπτωσή μας επικεντρώνεται γύρω από το πολύπλοκο πρόβλημα της μετανάστευσης, εγγράφεται στο πλαίσιο ενός </a:t>
            </a:r>
            <a:r>
              <a:rPr lang="el-GR" sz="3200" dirty="0">
                <a:solidFill>
                  <a:srgbClr val="800000"/>
                </a:solidFill>
                <a:ea typeface="Calibri" panose="020F0502020204030204" pitchFamily="34" charset="0"/>
                <a:cs typeface="Arial" panose="020B0604020202020204" pitchFamily="34" charset="0"/>
              </a:rPr>
              <a:t>‘ρατσισμού χωρίς φυλές’</a:t>
            </a:r>
            <a:r>
              <a:rPr lang="el-GR" sz="3200" dirty="0">
                <a:ea typeface="Calibri" panose="020F0502020204030204" pitchFamily="34" charset="0"/>
                <a:cs typeface="Arial" panose="020B0604020202020204" pitchFamily="34" charset="0"/>
              </a:rPr>
              <a:t> (…). Πρόκειται για έναν ρατσισμό του οποίου το κυρίαρχο θέμα δεν είναι η βιολογική κληρονομικότητα αλλά </a:t>
            </a:r>
            <a:r>
              <a:rPr lang="el-GR" sz="3200" dirty="0">
                <a:solidFill>
                  <a:srgbClr val="800000"/>
                </a:solidFill>
                <a:ea typeface="Calibri" panose="020F0502020204030204" pitchFamily="34" charset="0"/>
                <a:cs typeface="Arial" panose="020B0604020202020204" pitchFamily="34" charset="0"/>
              </a:rPr>
              <a:t>οι μη αναγώγιμες πολιτισμικές διαφορές</a:t>
            </a:r>
            <a:r>
              <a:rPr lang="el-GR" sz="3200" dirty="0">
                <a:ea typeface="Calibri" panose="020F0502020204030204" pitchFamily="34" charset="0"/>
                <a:cs typeface="Arial" panose="020B0604020202020204" pitchFamily="34" charset="0"/>
              </a:rPr>
              <a:t>. Εκ πρώτης όψεως, δεν πρεσβεύει την </a:t>
            </a:r>
            <a:r>
              <a:rPr lang="el-GR" sz="3200" dirty="0">
                <a:solidFill>
                  <a:srgbClr val="800000"/>
                </a:solidFill>
                <a:ea typeface="Calibri" panose="020F0502020204030204" pitchFamily="34" charset="0"/>
                <a:cs typeface="Arial" panose="020B0604020202020204" pitchFamily="34" charset="0"/>
              </a:rPr>
              <a:t>ανωτερότητα κάποιων ομάδων ή λαών σε σχέση με άλλους</a:t>
            </a:r>
            <a:r>
              <a:rPr lang="el-GR" sz="3200" dirty="0">
                <a:ea typeface="Calibri" panose="020F0502020204030204" pitchFamily="34" charset="0"/>
                <a:cs typeface="Arial" panose="020B0604020202020204" pitchFamily="34" charset="0"/>
              </a:rPr>
              <a:t>, αλλά ‘μόνο’ τη ζημιά που θα προκύψει από την [</a:t>
            </a:r>
            <a:r>
              <a:rPr lang="el-GR" sz="3200" b="1" dirty="0">
                <a:solidFill>
                  <a:srgbClr val="800000"/>
                </a:solidFill>
                <a:ea typeface="Calibri" panose="020F0502020204030204" pitchFamily="34" charset="0"/>
                <a:cs typeface="Arial" panose="020B0604020202020204" pitchFamily="34" charset="0"/>
              </a:rPr>
              <a:t>ανάμειξη, από την] κατάργηση των συνόρων</a:t>
            </a:r>
            <a:r>
              <a:rPr lang="el-GR" sz="3200" dirty="0">
                <a:ea typeface="Calibri" panose="020F0502020204030204" pitchFamily="34" charset="0"/>
                <a:cs typeface="Arial" panose="020B0604020202020204" pitchFamily="34" charset="0"/>
              </a:rPr>
              <a:t>, από </a:t>
            </a:r>
            <a:r>
              <a:rPr lang="el-GR" sz="3200" dirty="0">
                <a:solidFill>
                  <a:srgbClr val="800000"/>
                </a:solidFill>
                <a:ea typeface="Calibri" panose="020F0502020204030204" pitchFamily="34" charset="0"/>
                <a:cs typeface="Arial" panose="020B0604020202020204" pitchFamily="34" charset="0"/>
              </a:rPr>
              <a:t>την ασυμβατότητα </a:t>
            </a:r>
            <a:r>
              <a:rPr lang="el-GR" sz="3200" dirty="0">
                <a:ea typeface="Calibri" panose="020F0502020204030204" pitchFamily="34" charset="0"/>
                <a:cs typeface="Arial" panose="020B0604020202020204" pitchFamily="34" charset="0"/>
              </a:rPr>
              <a:t>των τρόπων ζωής και των παραδόσεων».</a:t>
            </a:r>
            <a:endParaRPr lang="el-GR" sz="3200" dirty="0">
              <a:ea typeface="Calibri" panose="020F0502020204030204" pitchFamily="34" charset="0"/>
              <a:cs typeface="Arial" panose="020B0604020202020204" pitchFamily="34" charset="0"/>
            </a:endParaRPr>
          </a:p>
          <a:p>
            <a:pPr algn="just">
              <a:defRPr/>
            </a:pPr>
            <a:endParaRPr lang="el-GR" sz="3200" dirty="0">
              <a:ea typeface="Calibri" panose="020F0502020204030204" pitchFamily="34" charset="0"/>
              <a:cs typeface="Arial" panose="020B0604020202020204" pitchFamily="34" charset="0"/>
            </a:endParaRPr>
          </a:p>
          <a:p>
            <a:pPr algn="just" defTabSz="975360" hangingPunct="1">
              <a:defRPr/>
            </a:pPr>
            <a:endParaRPr lang="en-US" sz="1920" dirty="0">
              <a:latin typeface="Arial" panose="020B0604020202020204" pitchFamily="34" charset="0"/>
              <a:cs typeface="Arial" panose="020B0604020202020204" pitchFamily="34" charset="0"/>
            </a:endParaRPr>
          </a:p>
        </p:txBody>
      </p:sp>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Image" descr="Image"/>
          <p:cNvPicPr>
            <a:picLocks noChangeAspect="1"/>
          </p:cNvPicPr>
          <p:nvPr/>
        </p:nvPicPr>
        <p:blipFill>
          <a:blip r:embed="rId1"/>
          <a:stretch>
            <a:fillRect/>
          </a:stretch>
        </p:blipFill>
        <p:spPr>
          <a:xfrm>
            <a:off x="312382" y="8720102"/>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05727"/>
            <a:ext cx="12187712" cy="881570"/>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Η ανάδυση του ρ</a:t>
            </a:r>
            <a:r>
              <a:rPr lang="el-GR" sz="3600" b="1" i="1" dirty="0">
                <a:solidFill>
                  <a:srgbClr val="800000"/>
                </a:solidFill>
                <a:latin typeface="+mn-lt"/>
                <a:cs typeface="Arial" panose="020B0604020202020204" pitchFamily="34" charset="0"/>
              </a:rPr>
              <a:t>ευστού ρατσισμού</a:t>
            </a:r>
            <a:endParaRPr lang="el-GR" sz="3600" b="1" i="1" dirty="0">
              <a:solidFill>
                <a:srgbClr val="800000"/>
              </a:solidFill>
              <a:latin typeface="+mn-lt"/>
              <a:cs typeface="Arial" panose="020B0604020202020204" pitchFamily="34" charset="0"/>
            </a:endParaRPr>
          </a:p>
        </p:txBody>
      </p:sp>
      <p:sp>
        <p:nvSpPr>
          <p:cNvPr id="7" name="TextBox 6"/>
          <p:cNvSpPr txBox="1"/>
          <p:nvPr/>
        </p:nvSpPr>
        <p:spPr>
          <a:xfrm>
            <a:off x="0" y="2529205"/>
            <a:ext cx="13004800" cy="5619115"/>
          </a:xfrm>
          <a:prstGeom prst="rect">
            <a:avLst/>
          </a:prstGeom>
          <a:noFill/>
        </p:spPr>
        <p:txBody>
          <a:bodyPr wrap="square">
            <a:noAutofit/>
          </a:bodyPr>
          <a:lstStyle/>
          <a:p>
            <a:pPr algn="just">
              <a:defRPr/>
            </a:pPr>
            <a:r>
              <a:rPr lang="el-GR" altLang="el-GR" sz="4000">
                <a:sym typeface="+mn-ea"/>
              </a:rPr>
              <a:t>Ο </a:t>
            </a:r>
            <a:r>
              <a:rPr lang="en-US" altLang="el-GR" sz="4000">
                <a:sym typeface="+mn-ea"/>
              </a:rPr>
              <a:t>Taguieff </a:t>
            </a:r>
            <a:r>
              <a:rPr lang="el-GR" altLang="el-GR" sz="4000">
                <a:sym typeface="+mn-ea"/>
              </a:rPr>
              <a:t>(1993: 101) αναφέρεται σχετικά  στη </a:t>
            </a:r>
            <a:r>
              <a:rPr lang="el-GR" altLang="el-GR" sz="4000" b="1" i="1">
                <a:sym typeface="+mn-ea"/>
              </a:rPr>
              <a:t>φοβία της μείξης</a:t>
            </a:r>
            <a:r>
              <a:rPr lang="en-US" altLang="el-GR" sz="4000" b="1" i="1">
                <a:sym typeface="+mn-ea"/>
              </a:rPr>
              <a:t> </a:t>
            </a:r>
            <a:r>
              <a:rPr lang="el-GR" altLang="en-US" sz="4000" b="1">
                <a:sym typeface="+mn-ea"/>
              </a:rPr>
              <a:t>με τον διαφορετικό Άλλο/η</a:t>
            </a:r>
            <a:r>
              <a:rPr lang="el-GR" altLang="en-US" sz="4000">
                <a:sym typeface="+mn-ea"/>
              </a:rPr>
              <a:t> ως αποτέλεσμα της </a:t>
            </a:r>
            <a:r>
              <a:rPr lang="el-GR" altLang="el-GR" sz="4000" b="1">
                <a:sym typeface="+mn-ea"/>
              </a:rPr>
              <a:t>φυσικής ή πολιτισμικής διασταύρωσης. </a:t>
            </a:r>
            <a:r>
              <a:rPr lang="el-GR" altLang="el-GR" sz="4000">
                <a:sym typeface="+mn-ea"/>
              </a:rPr>
              <a:t>Τέτοιες διασταυρώσεις θεωρούνται απειλητικές γιατί μπορεί να οδηγήσουν στην απώλεια των (εθνικών και πολιτισμικών) </a:t>
            </a:r>
            <a:r>
              <a:rPr lang="el-GR" altLang="el-GR" sz="4000" b="1">
                <a:sym typeface="+mn-ea"/>
              </a:rPr>
              <a:t>ταυτοτήτων.</a:t>
            </a:r>
            <a:endParaRPr lang="el-GR" altLang="el-GR" sz="4000" b="1">
              <a:sym typeface="+mn-ea"/>
            </a:endParaRPr>
          </a:p>
          <a:p>
            <a:pPr algn="just">
              <a:defRPr/>
            </a:pPr>
            <a:endParaRPr lang="el-GR" sz="3200" b="1" i="1" dirty="0">
              <a:ea typeface="Calibri" panose="020F0502020204030204" pitchFamily="34" charset="0"/>
              <a:cs typeface="Arial" panose="020B0604020202020204" pitchFamily="34" charset="0"/>
              <a:sym typeface="+mn-ea"/>
            </a:endParaRPr>
          </a:p>
          <a:p>
            <a:pPr algn="just">
              <a:defRPr/>
            </a:pPr>
            <a:r>
              <a:rPr lang="el-GR" sz="3200" b="1" i="1" dirty="0">
                <a:ea typeface="Calibri" panose="020F0502020204030204" pitchFamily="34" charset="0"/>
                <a:cs typeface="Arial" panose="020B0604020202020204" pitchFamily="34" charset="0"/>
                <a:sym typeface="+mn-ea"/>
              </a:rPr>
              <a:t>Δεν είμαι ρατσιστής</a:t>
            </a:r>
            <a:r>
              <a:rPr lang="en-US" altLang="el-GR" sz="3200" b="1" i="1" dirty="0">
                <a:ea typeface="Calibri" panose="020F0502020204030204" pitchFamily="34" charset="0"/>
                <a:cs typeface="Arial" panose="020B0604020202020204" pitchFamily="34" charset="0"/>
                <a:sym typeface="+mn-ea"/>
              </a:rPr>
              <a:t>/</a:t>
            </a:r>
            <a:r>
              <a:rPr lang="el-GR" altLang="en-US" sz="3200" b="1" i="1" dirty="0">
                <a:ea typeface="Calibri" panose="020F0502020204030204" pitchFamily="34" charset="0"/>
                <a:cs typeface="Arial" panose="020B0604020202020204" pitchFamily="34" charset="0"/>
                <a:sym typeface="+mn-ea"/>
              </a:rPr>
              <a:t>τρια</a:t>
            </a:r>
            <a:r>
              <a:rPr lang="el-GR" sz="3200" b="1" i="1" dirty="0">
                <a:ea typeface="Calibri" panose="020F0502020204030204" pitchFamily="34" charset="0"/>
                <a:cs typeface="Arial" panose="020B0604020202020204" pitchFamily="34" charset="0"/>
                <a:sym typeface="+mn-ea"/>
              </a:rPr>
              <a:t>, αλλά… </a:t>
            </a:r>
            <a:r>
              <a:rPr lang="el-GR" sz="3200" b="1" dirty="0">
                <a:ea typeface="Calibri" panose="020F0502020204030204" pitchFamily="34" charset="0"/>
                <a:cs typeface="Arial" panose="020B0604020202020204" pitchFamily="34" charset="0"/>
                <a:sym typeface="+mn-ea"/>
              </a:rPr>
              <a:t>(‘</a:t>
            </a:r>
            <a:r>
              <a:rPr lang="el-GR" sz="3200" b="1" i="1" dirty="0">
                <a:ea typeface="Calibri" panose="020F0502020204030204" pitchFamily="34" charset="0"/>
                <a:cs typeface="Arial" panose="020B0604020202020204" pitchFamily="34" charset="0"/>
                <a:sym typeface="+mn-ea"/>
              </a:rPr>
              <a:t>αυτοί/</a:t>
            </a:r>
            <a:r>
              <a:rPr lang="el-GR" sz="3200" b="1" i="1" dirty="0" err="1">
                <a:ea typeface="Calibri" panose="020F0502020204030204" pitchFamily="34" charset="0"/>
                <a:cs typeface="Arial" panose="020B0604020202020204" pitchFamily="34" charset="0"/>
                <a:sym typeface="+mn-ea"/>
              </a:rPr>
              <a:t>ές</a:t>
            </a:r>
            <a:r>
              <a:rPr lang="el-GR" sz="3200" b="1" i="1" dirty="0">
                <a:ea typeface="Calibri" panose="020F0502020204030204" pitchFamily="34" charset="0"/>
                <a:cs typeface="Arial" panose="020B0604020202020204" pitchFamily="34" charset="0"/>
                <a:sym typeface="+mn-ea"/>
              </a:rPr>
              <a:t>’ δεν είναι σαν κι εμάς στον τρόπο ζωής, στη θρησκεία, στον τρόπο σίτισης, ένδυσης κλπ.</a:t>
            </a:r>
            <a:r>
              <a:rPr lang="el-GR" sz="3200" b="1" dirty="0">
                <a:ea typeface="Calibri" panose="020F0502020204030204" pitchFamily="34" charset="0"/>
                <a:cs typeface="Arial" panose="020B0604020202020204" pitchFamily="34" charset="0"/>
                <a:sym typeface="+mn-ea"/>
              </a:rPr>
              <a:t>)</a:t>
            </a:r>
            <a:endParaRPr lang="el-GR" altLang="el-GR" sz="3200"/>
          </a:p>
          <a:p>
            <a:pPr algn="just">
              <a:defRPr/>
            </a:pPr>
            <a:endParaRPr lang="el-GR" sz="3200" dirty="0">
              <a:ea typeface="Calibri" panose="020F0502020204030204" pitchFamily="34" charset="0"/>
              <a:cs typeface="Arial" panose="020B0604020202020204" pitchFamily="34" charset="0"/>
            </a:endParaRPr>
          </a:p>
          <a:p>
            <a:pPr algn="just" defTabSz="975360" hangingPunct="1">
              <a:defRPr/>
            </a:pPr>
            <a:endParaRPr lang="en-US" sz="1920" dirty="0">
              <a:latin typeface="Arial" panose="020B0604020202020204" pitchFamily="34" charset="0"/>
              <a:cs typeface="Arial" panose="020B0604020202020204" pitchFamily="34" charset="0"/>
            </a:endParaRPr>
          </a:p>
        </p:txBody>
      </p:sp>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Image" descr="Image"/>
          <p:cNvPicPr>
            <a:picLocks noChangeAspect="1"/>
          </p:cNvPicPr>
          <p:nvPr/>
        </p:nvPicPr>
        <p:blipFill>
          <a:blip r:embed="rId1"/>
          <a:stretch>
            <a:fillRect/>
          </a:stretch>
        </p:blipFill>
        <p:spPr>
          <a:xfrm>
            <a:off x="312382" y="8720102"/>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963169"/>
            <a:ext cx="12719712" cy="787019"/>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Η ανάδυση του ρ</a:t>
            </a:r>
            <a:r>
              <a:rPr lang="el-GR" sz="3600" b="1" i="1" dirty="0">
                <a:solidFill>
                  <a:srgbClr val="800000"/>
                </a:solidFill>
                <a:latin typeface="+mn-lt"/>
                <a:cs typeface="Arial" panose="020B0604020202020204" pitchFamily="34" charset="0"/>
              </a:rPr>
              <a:t>ευστού ρατσισμού</a:t>
            </a:r>
            <a:endParaRPr lang="el-GR" sz="3600" b="1" i="1" dirty="0">
              <a:solidFill>
                <a:srgbClr val="800000"/>
              </a:solidFill>
              <a:latin typeface="+mn-lt"/>
              <a:cs typeface="Arial" panose="020B0604020202020204" pitchFamily="34" charset="0"/>
            </a:endParaRPr>
          </a:p>
        </p:txBody>
      </p:sp>
      <p:sp>
        <p:nvSpPr>
          <p:cNvPr id="7" name="TextBox 6"/>
          <p:cNvSpPr txBox="1"/>
          <p:nvPr/>
        </p:nvSpPr>
        <p:spPr>
          <a:xfrm>
            <a:off x="97155" y="2378710"/>
            <a:ext cx="12907645" cy="7465060"/>
          </a:xfrm>
          <a:prstGeom prst="rect">
            <a:avLst/>
          </a:prstGeom>
          <a:noFill/>
        </p:spPr>
        <p:txBody>
          <a:bodyPr wrap="square">
            <a:spAutoFit/>
          </a:bodyPr>
          <a:lstStyle/>
          <a:p>
            <a:pPr algn="just" defTabSz="975360" hangingPunct="1">
              <a:defRPr/>
            </a:pPr>
            <a:r>
              <a:rPr lang="el-GR" sz="3400" dirty="0">
                <a:cs typeface="Arial" panose="020B0604020202020204" pitchFamily="34" charset="0"/>
              </a:rPr>
              <a:t>Σύμφωνα με τον</a:t>
            </a:r>
            <a:r>
              <a:rPr lang="el-GR" sz="3400" dirty="0">
                <a:ea typeface="Calibri" panose="020F0502020204030204" pitchFamily="34" charset="0"/>
              </a:rPr>
              <a:t> Μπαλιμπάρ (2017: 42, 43):</a:t>
            </a:r>
            <a:endParaRPr lang="el-GR" sz="3400" dirty="0">
              <a:ea typeface="Calibri" panose="020F0502020204030204" pitchFamily="34" charset="0"/>
            </a:endParaRPr>
          </a:p>
          <a:p>
            <a:pPr algn="just">
              <a:defRPr/>
            </a:pPr>
            <a:endParaRPr lang="el-GR" sz="3400" dirty="0">
              <a:ea typeface="Calibri" panose="020F0502020204030204" pitchFamily="34" charset="0"/>
              <a:cs typeface="Times New Roman" panose="02020603050405020304" pitchFamily="18" charset="0"/>
            </a:endParaRPr>
          </a:p>
          <a:p>
            <a:pPr algn="just">
              <a:defRPr/>
            </a:pPr>
            <a:r>
              <a:rPr lang="el-GR" sz="3400" dirty="0">
                <a:ea typeface="Calibri" panose="020F0502020204030204" pitchFamily="34" charset="0"/>
                <a:cs typeface="Arial" panose="020B0604020202020204" pitchFamily="34" charset="0"/>
              </a:rPr>
              <a:t>Εντέλει, ο σημερινός ρατσισμός αποτελεί</a:t>
            </a:r>
            <a:endParaRPr lang="el-GR" sz="3400" dirty="0">
              <a:ea typeface="Calibri" panose="020F0502020204030204" pitchFamily="34" charset="0"/>
              <a:cs typeface="Arial" panose="020B0604020202020204" pitchFamily="34" charset="0"/>
            </a:endParaRPr>
          </a:p>
          <a:p>
            <a:pPr marL="365760" indent="-365760" algn="just">
              <a:buFont typeface="Arial" panose="020B0604020202020204" pitchFamily="34" charset="0"/>
              <a:buChar char="•"/>
              <a:defRPr/>
            </a:pPr>
            <a:r>
              <a:rPr lang="el-GR" sz="3400" dirty="0">
                <a:ea typeface="Calibri" panose="020F0502020204030204"/>
              </a:rPr>
              <a:t>«πρακτική </a:t>
            </a:r>
            <a:r>
              <a:rPr lang="el-GR" sz="3400" b="1" dirty="0">
                <a:ea typeface="Calibri" panose="020F0502020204030204"/>
              </a:rPr>
              <a:t>αφομοίωσης</a:t>
            </a:r>
            <a:r>
              <a:rPr lang="el-GR" sz="3400" dirty="0">
                <a:ea typeface="Calibri" panose="020F0502020204030204"/>
              </a:rPr>
              <a:t> των κυριαρχούμενων πληθυσμών»</a:t>
            </a:r>
            <a:r>
              <a:rPr lang="el-GR" sz="3400" dirty="0">
                <a:ea typeface="Calibri" panose="020F0502020204030204" pitchFamily="34" charset="0"/>
                <a:cs typeface="Arial" panose="020B0604020202020204" pitchFamily="34" charset="0"/>
              </a:rPr>
              <a:t>,</a:t>
            </a:r>
            <a:endParaRPr lang="el-GR" sz="3400" dirty="0">
              <a:ea typeface="Calibri" panose="020F0502020204030204" pitchFamily="34" charset="0"/>
              <a:cs typeface="Arial" panose="020B0604020202020204" pitchFamily="34" charset="0"/>
            </a:endParaRPr>
          </a:p>
          <a:p>
            <a:pPr marL="365760" indent="-365760" algn="just">
              <a:buFont typeface="Arial" panose="020B0604020202020204" pitchFamily="34" charset="0"/>
              <a:buChar char="•"/>
              <a:defRPr/>
            </a:pPr>
            <a:endParaRPr lang="el-GR" dirty="0">
              <a:ea typeface="Calibri" panose="020F0502020204030204"/>
              <a:cs typeface="Arial" panose="020B0604020202020204" pitchFamily="34" charset="0"/>
            </a:endParaRPr>
          </a:p>
          <a:p>
            <a:pPr algn="just">
              <a:defRPr/>
            </a:pPr>
            <a:r>
              <a:rPr lang="el-GR" sz="3400" dirty="0">
                <a:ea typeface="Calibri" panose="020F0502020204030204"/>
              </a:rPr>
              <a:t>«[Ω]ς προς ένα ‘Μαύρο’ στην Αγγλία ή έναν ‘Έγχρωμο’ στη Γαλλία, η απαιτούμενη αφομοίωση για να </a:t>
            </a:r>
            <a:r>
              <a:rPr lang="el-GR" sz="3400" dirty="0">
                <a:solidFill>
                  <a:srgbClr val="FF0000"/>
                </a:solidFill>
                <a:ea typeface="Calibri" panose="020F0502020204030204"/>
              </a:rPr>
              <a:t>‘ενσωματωθεί’</a:t>
            </a:r>
            <a:r>
              <a:rPr lang="el-GR" sz="3400" dirty="0">
                <a:ea typeface="Calibri" panose="020F0502020204030204"/>
              </a:rPr>
              <a:t> στην κοινωνία στην οποία ζει (...) παρουσιάζεται σαν πρόοδος, χειραφέτηση, παραχώρηση δικαιωμάτων</a:t>
            </a:r>
            <a:r>
              <a:rPr lang="el-GR" sz="3400" dirty="0">
                <a:ea typeface="Calibri" panose="020F0502020204030204"/>
                <a:cs typeface="Arial" panose="020B0604020202020204" pitchFamily="34" charset="0"/>
              </a:rPr>
              <a:t>».</a:t>
            </a:r>
            <a:endParaRPr lang="el-GR" sz="3400" dirty="0">
              <a:ea typeface="Calibri" panose="020F0502020204030204"/>
              <a:cs typeface="Arial" panose="020B0604020202020204" pitchFamily="34" charset="0"/>
            </a:endParaRPr>
          </a:p>
          <a:p>
            <a:pPr algn="just">
              <a:defRPr/>
            </a:pPr>
            <a:endParaRPr lang="el-GR" sz="3400" dirty="0">
              <a:ea typeface="Calibri" panose="020F0502020204030204"/>
              <a:cs typeface="Arial" panose="020B0604020202020204" pitchFamily="34" charset="0"/>
            </a:endParaRPr>
          </a:p>
          <a:p>
            <a:pPr algn="just">
              <a:defRPr/>
            </a:pPr>
            <a:r>
              <a:rPr lang="el-GR" sz="3400" dirty="0">
                <a:latin typeface="Calibri" panose="020F0502020204030204" pitchFamily="34" charset="0"/>
                <a:ea typeface="Calibri" panose="020F0502020204030204"/>
                <a:cs typeface="Calibri" panose="020F0502020204030204" pitchFamily="34" charset="0"/>
                <a:sym typeface="Wingdings" panose="05000000000000000000" pitchFamily="2" charset="2"/>
              </a:rPr>
              <a:t> Ο </a:t>
            </a:r>
            <a:r>
              <a:rPr lang="el-GR" sz="3400" dirty="0">
                <a:effectLst/>
                <a:latin typeface="Calibri" panose="020F0502020204030204" pitchFamily="34" charset="0"/>
                <a:ea typeface="Calibri" panose="020F0502020204030204" pitchFamily="34" charset="0"/>
                <a:cs typeface="Calibri" panose="020F0502020204030204" pitchFamily="34" charset="0"/>
                <a:sym typeface="+mn-ea"/>
              </a:rPr>
              <a:t>σ</a:t>
            </a:r>
            <a:r>
              <a:rPr lang="el-GR" sz="3400" dirty="0">
                <a:latin typeface="Calibri" panose="020F0502020204030204" pitchFamily="34" charset="0"/>
                <a:ea typeface="Calibri" panose="020F0502020204030204" pitchFamily="34" charset="0"/>
                <a:cs typeface="Calibri" panose="020F0502020204030204" pitchFamily="34" charset="0"/>
                <a:sym typeface="+mn-ea"/>
              </a:rPr>
              <a:t>ύγχρονος</a:t>
            </a:r>
            <a:r>
              <a:rPr lang="el-GR" sz="3400" dirty="0">
                <a:effectLst/>
                <a:latin typeface="Calibri" panose="020F0502020204030204" pitchFamily="34" charset="0"/>
                <a:ea typeface="Calibri" panose="020F0502020204030204" pitchFamily="34" charset="0"/>
                <a:cs typeface="Calibri" panose="020F0502020204030204" pitchFamily="34" charset="0"/>
                <a:sym typeface="+mn-ea"/>
              </a:rPr>
              <a:t> ρατσισμός</a:t>
            </a:r>
            <a:r>
              <a:rPr lang="el-GR" sz="3400" b="1" dirty="0">
                <a:solidFill>
                  <a:schemeClr val="accent2"/>
                </a:solidFill>
                <a:latin typeface="Calibri" panose="020F0502020204030204" pitchFamily="34" charset="0"/>
                <a:ea typeface="Calibri" panose="020F0502020204030204"/>
                <a:cs typeface="Calibri" panose="020F0502020204030204" pitchFamily="34" charset="0"/>
                <a:sym typeface="Wingdings" panose="05000000000000000000" pitchFamily="2" charset="2"/>
              </a:rPr>
              <a:t> </a:t>
            </a:r>
            <a:r>
              <a:rPr lang="el-GR" sz="3400" b="1" dirty="0">
                <a:solidFill>
                  <a:srgbClr val="C00000"/>
                </a:solidFill>
                <a:latin typeface="Calibri" panose="020F0502020204030204" pitchFamily="34" charset="0"/>
                <a:ea typeface="Calibri" panose="020F0502020204030204"/>
                <a:cs typeface="Calibri" panose="020F0502020204030204" pitchFamily="34" charset="0"/>
                <a:sym typeface="Wingdings" panose="05000000000000000000" pitchFamily="2" charset="2"/>
              </a:rPr>
              <a:t>δεν απαγορεύει</a:t>
            </a:r>
            <a:r>
              <a:rPr lang="el-GR" sz="3400" dirty="0">
                <a:latin typeface="Calibri" panose="020F0502020204030204" pitchFamily="34" charset="0"/>
                <a:ea typeface="Calibri" panose="020F0502020204030204"/>
                <a:cs typeface="Calibri" panose="020F0502020204030204" pitchFamily="34" charset="0"/>
                <a:sym typeface="Wingdings" panose="05000000000000000000" pitchFamily="2" charset="2"/>
              </a:rPr>
              <a:t> όπως ο ρητός ρατσισμός, </a:t>
            </a:r>
            <a:r>
              <a:rPr lang="el-GR" sz="3400" b="1" dirty="0">
                <a:solidFill>
                  <a:srgbClr val="C00000"/>
                </a:solidFill>
                <a:latin typeface="Calibri" panose="020F0502020204030204" pitchFamily="34" charset="0"/>
                <a:ea typeface="Calibri" panose="020F0502020204030204"/>
                <a:cs typeface="Calibri" panose="020F0502020204030204" pitchFamily="34" charset="0"/>
                <a:sym typeface="Wingdings" panose="05000000000000000000" pitchFamily="2" charset="2"/>
              </a:rPr>
              <a:t>αλλά υπαγορεύει</a:t>
            </a:r>
            <a:r>
              <a:rPr lang="el-GR" sz="3400" b="1" dirty="0">
                <a:solidFill>
                  <a:schemeClr val="accent2"/>
                </a:solidFill>
                <a:latin typeface="Calibri" panose="020F0502020204030204" pitchFamily="34" charset="0"/>
                <a:ea typeface="Calibri" panose="020F0502020204030204"/>
                <a:cs typeface="Calibri" panose="020F0502020204030204" pitchFamily="34" charset="0"/>
                <a:sym typeface="Wingdings" panose="05000000000000000000" pitchFamily="2" charset="2"/>
              </a:rPr>
              <a:t> </a:t>
            </a:r>
            <a:r>
              <a:rPr lang="el-GR" sz="3400" dirty="0">
                <a:latin typeface="Calibri" panose="020F0502020204030204" pitchFamily="34" charset="0"/>
                <a:ea typeface="Calibri" panose="020F0502020204030204"/>
                <a:cs typeface="Calibri" panose="020F0502020204030204" pitchFamily="34" charset="0"/>
                <a:sym typeface="Wingdings" panose="05000000000000000000" pitchFamily="2" charset="2"/>
              </a:rPr>
              <a:t>με τρόπο αποτελεσματικό </a:t>
            </a:r>
            <a:r>
              <a:rPr lang="el-GR" sz="3400" b="1" dirty="0">
                <a:gradFill>
                  <a:gsLst>
                    <a:gs pos="0">
                      <a:srgbClr val="E30000"/>
                    </a:gs>
                    <a:gs pos="100000">
                      <a:srgbClr val="760303"/>
                    </a:gs>
                  </a:gsLst>
                  <a:lin scaled="0"/>
                </a:gradFill>
                <a:latin typeface="Calibri" panose="020F0502020204030204" pitchFamily="34" charset="0"/>
                <a:ea typeface="Calibri" panose="020F0502020204030204"/>
                <a:cs typeface="Calibri" panose="020F0502020204030204" pitchFamily="34" charset="0"/>
                <a:sym typeface="Wingdings" panose="05000000000000000000" pitchFamily="2" charset="2"/>
              </a:rPr>
              <a:t>την αφομοίωση</a:t>
            </a:r>
            <a:r>
              <a:rPr lang="el-GR" sz="3400" dirty="0">
                <a:latin typeface="Calibri" panose="020F0502020204030204" pitchFamily="34" charset="0"/>
                <a:ea typeface="Calibri" panose="020F0502020204030204"/>
                <a:cs typeface="Calibri" panose="020F0502020204030204" pitchFamily="34" charset="0"/>
                <a:sym typeface="Wingdings" panose="05000000000000000000" pitchFamily="2" charset="2"/>
              </a:rPr>
              <a:t>.</a:t>
            </a:r>
            <a:endParaRPr lang="el-GR" sz="3400" dirty="0">
              <a:latin typeface="Calibri" panose="020F0502020204030204" pitchFamily="34" charset="0"/>
              <a:ea typeface="Calibri" panose="020F0502020204030204"/>
              <a:cs typeface="Calibri" panose="020F0502020204030204" pitchFamily="34" charset="0"/>
            </a:endParaRPr>
          </a:p>
          <a:p>
            <a:pPr marR="0" lvl="0" algn="just" defTabSz="914400" rtl="0" eaLnBrk="1" fontAlgn="auto" latinLnBrk="0" hangingPunct="1">
              <a:lnSpc>
                <a:spcPct val="100000"/>
              </a:lnSpc>
              <a:spcBef>
                <a:spcPts val="0"/>
              </a:spcBef>
              <a:spcAft>
                <a:spcPts val="0"/>
              </a:spcAft>
              <a:buClrTx/>
              <a:buSzTx/>
              <a:defRPr/>
            </a:pPr>
            <a:endParaRPr lang="en-US" sz="3400" dirty="0">
              <a:latin typeface="Arial" panose="020B0604020202020204" pitchFamily="34" charset="0"/>
              <a:cs typeface="Arial" panose="020B0604020202020204" pitchFamily="34" charset="0"/>
            </a:endParaRPr>
          </a:p>
          <a:p>
            <a:pPr algn="just">
              <a:defRPr/>
            </a:pPr>
            <a:endParaRPr lang="el-GR" sz="3400" dirty="0">
              <a:ea typeface="Calibri" panose="020F0502020204030204"/>
              <a:cs typeface="Arial" panose="020B0604020202020204" pitchFamily="34" charset="0"/>
            </a:endParaRPr>
          </a:p>
          <a:p>
            <a:pPr algn="just" defTabSz="975360" hangingPunct="1">
              <a:defRPr/>
            </a:pPr>
            <a:endParaRPr lang="en-US" sz="1920" dirty="0">
              <a:latin typeface="Arial" panose="020B0604020202020204" pitchFamily="34" charset="0"/>
              <a:cs typeface="Arial" panose="020B0604020202020204" pitchFamily="34" charset="0"/>
            </a:endParaRPr>
          </a:p>
        </p:txBody>
      </p:sp>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Image" descr="Image"/>
          <p:cNvPicPr>
            <a:picLocks noChangeAspect="1"/>
          </p:cNvPicPr>
          <p:nvPr/>
        </p:nvPicPr>
        <p:blipFill>
          <a:blip r:embed="rId1"/>
          <a:stretch>
            <a:fillRect/>
          </a:stretch>
        </p:blipFill>
        <p:spPr>
          <a:xfrm>
            <a:off x="434775" y="8822260"/>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64028"/>
            <a:ext cx="12828896" cy="1089096"/>
          </a:xfrm>
        </p:spPr>
        <p:txBody>
          <a:bodyPr>
            <a:normAutofit/>
          </a:bodyPr>
          <a:lstStyle/>
          <a:p>
            <a:r>
              <a:rPr lang="el-GR" sz="3600" b="1" i="1" dirty="0">
                <a:solidFill>
                  <a:srgbClr val="800000"/>
                </a:solidFill>
                <a:latin typeface="+mn-lt"/>
                <a:cs typeface="Arial" panose="020B0604020202020204" pitchFamily="34" charset="0"/>
              </a:rPr>
              <a:t>Ρευστός ρατσισμός</a:t>
            </a:r>
            <a:endParaRPr lang="el-GR" sz="3600" b="1" i="1" dirty="0">
              <a:solidFill>
                <a:srgbClr val="800000"/>
              </a:solidFill>
              <a:latin typeface="+mn-lt"/>
              <a:cs typeface="Arial" panose="020B0604020202020204" pitchFamily="34" charset="0"/>
            </a:endParaRPr>
          </a:p>
        </p:txBody>
      </p:sp>
      <p:sp>
        <p:nvSpPr>
          <p:cNvPr id="5" name="TextBox 4"/>
          <p:cNvSpPr txBox="1"/>
          <p:nvPr/>
        </p:nvSpPr>
        <p:spPr>
          <a:xfrm>
            <a:off x="0" y="1982149"/>
            <a:ext cx="12828896" cy="4831080"/>
          </a:xfrm>
          <a:prstGeom prst="rect">
            <a:avLst/>
          </a:prstGeom>
          <a:noFill/>
        </p:spPr>
        <p:txBody>
          <a:bodyPr wrap="square">
            <a:spAutoFit/>
          </a:bodyPr>
          <a:lstStyle/>
          <a:p>
            <a:pPr marL="304800" indent="-304800" algn="just" defTabSz="975360" hangingPunct="1">
              <a:buFont typeface="Wingdings" panose="05000000000000000000" pitchFamily="2" charset="2"/>
              <a:buChar char="§"/>
              <a:defRPr/>
            </a:pPr>
            <a:r>
              <a:rPr lang="el-GR" sz="2800" dirty="0">
                <a:cs typeface="Arial" panose="020B0604020202020204" pitchFamily="34" charset="0"/>
              </a:rPr>
              <a:t>Η </a:t>
            </a:r>
            <a:r>
              <a:rPr lang="el-GR" sz="2800" b="1" dirty="0">
                <a:cs typeface="Arial" panose="020B0604020202020204" pitchFamily="34" charset="0"/>
              </a:rPr>
              <a:t>συνύπαρξη </a:t>
            </a:r>
            <a:r>
              <a:rPr lang="el-GR" sz="2800" dirty="0">
                <a:cs typeface="Arial" panose="020B0604020202020204" pitchFamily="34" charset="0"/>
              </a:rPr>
              <a:t>ρατσιστικών και αντιρατσιστικών ιδεών, θέσεων και προθέσεων στα ίδια (</a:t>
            </a:r>
            <a:r>
              <a:rPr lang="el-GR" sz="2800" dirty="0" err="1">
                <a:cs typeface="Arial" panose="020B0604020202020204" pitchFamily="34" charset="0"/>
              </a:rPr>
              <a:t>περι</a:t>
            </a:r>
            <a:r>
              <a:rPr lang="el-GR" sz="2800" dirty="0">
                <a:cs typeface="Arial" panose="020B0604020202020204" pitchFamily="34" charset="0"/>
              </a:rPr>
              <a:t>)κείμενα. Ειδικότερα, παρατηρείται:</a:t>
            </a:r>
            <a:endParaRPr lang="el-GR" sz="2800" dirty="0">
              <a:cs typeface="Arial" panose="020B0604020202020204" pitchFamily="34" charset="0"/>
            </a:endParaRPr>
          </a:p>
          <a:p>
            <a:pPr marL="304800" indent="-304800" algn="just">
              <a:buFont typeface="Wingdings" panose="05000000000000000000" pitchFamily="2" charset="2"/>
              <a:buChar char="§"/>
            </a:pPr>
            <a:endParaRPr lang="el-GR" sz="2800" dirty="0">
              <a:solidFill>
                <a:schemeClr val="accent2">
                  <a:lumMod val="75000"/>
                </a:schemeClr>
              </a:solidFill>
              <a:cs typeface="Arial" panose="020B0604020202020204" pitchFamily="34" charset="0"/>
            </a:endParaRPr>
          </a:p>
          <a:p>
            <a:pPr marL="792480" lvl="1" indent="-304800" algn="just">
              <a:buFont typeface="Arial" panose="020B0604020202020204" pitchFamily="34" charset="0"/>
              <a:buChar char="•"/>
            </a:pPr>
            <a:r>
              <a:rPr lang="el-GR" sz="2800" dirty="0">
                <a:cs typeface="Arial" panose="020B0604020202020204" pitchFamily="34" charset="0"/>
              </a:rPr>
              <a:t>αφενός διακηρυκτική προβολή και θετική αποτίμηση των </a:t>
            </a:r>
            <a:r>
              <a:rPr lang="el-GR" sz="2800" b="1" dirty="0">
                <a:cs typeface="Arial" panose="020B0604020202020204" pitchFamily="34" charset="0"/>
              </a:rPr>
              <a:t>αντιρατσιστικών ιδεών</a:t>
            </a:r>
            <a:endParaRPr lang="el-GR" sz="2800" b="1" dirty="0">
              <a:cs typeface="Arial" panose="020B0604020202020204" pitchFamily="34" charset="0"/>
            </a:endParaRPr>
          </a:p>
          <a:p>
            <a:pPr marL="792480" lvl="1" indent="-304800" algn="just">
              <a:buFont typeface="Arial" panose="020B0604020202020204" pitchFamily="34" charset="0"/>
              <a:buChar char="•"/>
            </a:pPr>
            <a:r>
              <a:rPr lang="el-GR" sz="2800" dirty="0">
                <a:cs typeface="Arial" panose="020B0604020202020204" pitchFamily="34" charset="0"/>
              </a:rPr>
              <a:t>αφετέρου προώθηση </a:t>
            </a:r>
            <a:r>
              <a:rPr lang="el-GR" sz="2800" b="1" i="1" dirty="0" err="1">
                <a:cs typeface="Arial" panose="020B0604020202020204" pitchFamily="34" charset="0"/>
              </a:rPr>
              <a:t>μονοπολιτισμού</a:t>
            </a:r>
            <a:r>
              <a:rPr lang="el-GR" sz="2800" dirty="0">
                <a:cs typeface="Arial" panose="020B0604020202020204" pitchFamily="34" charset="0"/>
              </a:rPr>
              <a:t> (</a:t>
            </a:r>
            <a:r>
              <a:rPr lang="el-GR" sz="2800" dirty="0" err="1">
                <a:cs typeface="Arial" panose="020B0604020202020204" pitchFamily="34" charset="0"/>
              </a:rPr>
              <a:t>monoculturalism</a:t>
            </a:r>
            <a:r>
              <a:rPr lang="el-GR" sz="2800" dirty="0">
                <a:cs typeface="Arial" panose="020B0604020202020204" pitchFamily="34" charset="0"/>
              </a:rPr>
              <a:t>) και </a:t>
            </a:r>
            <a:r>
              <a:rPr lang="el-GR" sz="2800" b="1" i="1" dirty="0" err="1">
                <a:cs typeface="Arial" panose="020B0604020202020204" pitchFamily="34" charset="0"/>
              </a:rPr>
              <a:t>μονογλωσσίας</a:t>
            </a:r>
            <a:r>
              <a:rPr lang="el-GR" sz="2800" b="1" dirty="0">
                <a:cs typeface="Arial" panose="020B0604020202020204" pitchFamily="34" charset="0"/>
              </a:rPr>
              <a:t> </a:t>
            </a:r>
            <a:r>
              <a:rPr lang="el-GR" sz="2800" dirty="0">
                <a:cs typeface="Arial" panose="020B0604020202020204" pitchFamily="34" charset="0"/>
              </a:rPr>
              <a:t>(</a:t>
            </a:r>
            <a:r>
              <a:rPr lang="el-GR" sz="2800" dirty="0" err="1">
                <a:cs typeface="Arial" panose="020B0604020202020204" pitchFamily="34" charset="0"/>
              </a:rPr>
              <a:t>monolingualism</a:t>
            </a:r>
            <a:r>
              <a:rPr lang="el-GR" sz="2800" dirty="0">
                <a:cs typeface="Arial" panose="020B0604020202020204" pitchFamily="34" charset="0"/>
              </a:rPr>
              <a:t>) στα δυτικά έθνη-κράτη.</a:t>
            </a:r>
            <a:endParaRPr lang="el-GR" sz="2800" dirty="0">
              <a:cs typeface="Arial" panose="020B0604020202020204" pitchFamily="34" charset="0"/>
            </a:endParaRPr>
          </a:p>
          <a:p>
            <a:pPr marL="792480" lvl="1" indent="-304800" algn="just">
              <a:buFont typeface="Arial" panose="020B0604020202020204" pitchFamily="34" charset="0"/>
              <a:buChar char="•"/>
            </a:pPr>
            <a:endParaRPr lang="el-GR" sz="2800" dirty="0">
              <a:cs typeface="Arial" panose="020B0604020202020204" pitchFamily="34" charset="0"/>
            </a:endParaRPr>
          </a:p>
          <a:p>
            <a:pPr marL="304800" indent="-304800" algn="just" defTabSz="975360" hangingPunct="1">
              <a:buFont typeface="Wingdings" panose="05000000000000000000" pitchFamily="2" charset="2"/>
              <a:buChar char="§"/>
              <a:defRPr/>
            </a:pPr>
            <a:r>
              <a:rPr lang="el-GR" sz="2800" dirty="0">
                <a:cs typeface="Arial" panose="020B0604020202020204" pitchFamily="34" charset="0"/>
              </a:rPr>
              <a:t>Με όρους του </a:t>
            </a:r>
            <a:r>
              <a:rPr lang="el-GR" sz="2800" dirty="0" err="1">
                <a:cs typeface="Arial" panose="020B0604020202020204" pitchFamily="34" charset="0"/>
              </a:rPr>
              <a:t>Gramsci</a:t>
            </a:r>
            <a:r>
              <a:rPr lang="el-GR" sz="2800" dirty="0">
                <a:cs typeface="Arial" panose="020B0604020202020204" pitchFamily="34" charset="0"/>
              </a:rPr>
              <a:t> (19</a:t>
            </a:r>
            <a:r>
              <a:rPr lang="en-US" altLang="el-GR" sz="2800" dirty="0">
                <a:cs typeface="Arial" panose="020B0604020202020204" pitchFamily="34" charset="0"/>
              </a:rPr>
              <a:t>7</a:t>
            </a:r>
            <a:r>
              <a:rPr lang="el-GR" sz="2800" dirty="0">
                <a:cs typeface="Arial" panose="020B0604020202020204" pitchFamily="34" charset="0"/>
              </a:rPr>
              <a:t>1), η διείσδυση στοιχείων ρατσισμού στα αντιρατσιστικά κείμενα συνιστά δείγμα της </a:t>
            </a:r>
            <a:r>
              <a:rPr lang="el-GR" sz="2800" i="1" dirty="0">
                <a:solidFill>
                  <a:srgbClr val="800000"/>
                </a:solidFill>
                <a:cs typeface="Arial" panose="020B0604020202020204" pitchFamily="34" charset="0"/>
              </a:rPr>
              <a:t>ηγεμονίας</a:t>
            </a:r>
            <a:r>
              <a:rPr lang="el-GR" sz="2800" dirty="0">
                <a:solidFill>
                  <a:srgbClr val="800000"/>
                </a:solidFill>
                <a:cs typeface="Arial" panose="020B0604020202020204" pitchFamily="34" charset="0"/>
              </a:rPr>
              <a:t> του ρατσιστικού λόγου στη σύγχρονη δημόσια σφαίρα</a:t>
            </a:r>
            <a:r>
              <a:rPr lang="el-GR" sz="2800" dirty="0">
                <a:cs typeface="Arial" panose="020B0604020202020204" pitchFamily="34" charset="0"/>
              </a:rPr>
              <a:t>.	</a:t>
            </a:r>
            <a:endParaRPr lang="el-GR" sz="2800" dirty="0">
              <a:cs typeface="Arial" panose="020B0604020202020204" pitchFamily="34" charset="0"/>
            </a:endParaRPr>
          </a:p>
        </p:txBody>
      </p:sp>
      <p:sp>
        <p:nvSpPr>
          <p:cNvPr id="7" name="TextBox 6"/>
          <p:cNvSpPr txBox="1"/>
          <p:nvPr/>
        </p:nvSpPr>
        <p:spPr>
          <a:xfrm>
            <a:off x="-1" y="6664903"/>
            <a:ext cx="12854675" cy="2074414"/>
          </a:xfrm>
          <a:prstGeom prst="rect">
            <a:avLst/>
          </a:prstGeom>
          <a:noFill/>
        </p:spPr>
        <p:txBody>
          <a:bodyPr wrap="square">
            <a:spAutoFit/>
          </a:bodyPr>
          <a:lstStyle/>
          <a:p>
            <a:pPr algn="ctr" defTabSz="975360" hangingPunct="1">
              <a:defRPr/>
            </a:pPr>
            <a:r>
              <a:rPr lang="el-GR" sz="2800" b="1" dirty="0">
                <a:solidFill>
                  <a:srgbClr val="800000"/>
                </a:solidFill>
                <a:cs typeface="Arial" panose="020B0604020202020204" pitchFamily="34" charset="0"/>
              </a:rPr>
              <a:t>Ρευστός Ρατσισμός</a:t>
            </a:r>
            <a:endParaRPr lang="el-GR" sz="2800" b="1" dirty="0">
              <a:solidFill>
                <a:srgbClr val="800000"/>
              </a:solidFill>
              <a:cs typeface="Arial" panose="020B0604020202020204" pitchFamily="34" charset="0"/>
            </a:endParaRPr>
          </a:p>
          <a:p>
            <a:pPr algn="just">
              <a:lnSpc>
                <a:spcPct val="90000"/>
              </a:lnSpc>
            </a:pPr>
            <a:r>
              <a:rPr lang="el-GR" sz="2800" dirty="0">
                <a:cs typeface="Arial" panose="020B0604020202020204" pitchFamily="34" charset="0"/>
              </a:rPr>
              <a:t>«δεν πρέπει να ιδωθεί ως ένα μετριασμένο ή αμφισβητούμενο κατάλοιπο ρατσισμού, αλλά μάλλον ως μια </a:t>
            </a:r>
            <a:r>
              <a:rPr lang="el-GR" sz="2800" b="1" dirty="0">
                <a:cs typeface="Arial" panose="020B0604020202020204" pitchFamily="34" charset="0"/>
              </a:rPr>
              <a:t>αμφίσημη μορφή</a:t>
            </a:r>
            <a:r>
              <a:rPr lang="el-GR" sz="2800" dirty="0">
                <a:cs typeface="Arial" panose="020B0604020202020204" pitchFamily="34" charset="0"/>
              </a:rPr>
              <a:t>, η οποία ενθαρρύνεται σήμερα και αποδυναμώνει τις ποικίλες άμυνες ενάντια στις ρατσιστικές αξιώσεις»</a:t>
            </a:r>
            <a:r>
              <a:rPr lang="en-US" sz="2800" dirty="0">
                <a:cs typeface="Arial" panose="020B0604020202020204" pitchFamily="34" charset="0"/>
              </a:rPr>
              <a:t> (Weaver 2016, 63–64).</a:t>
            </a:r>
            <a:endParaRPr lang="en-US" sz="2800" dirty="0">
              <a:cs typeface="Arial" panose="020B0604020202020204" pitchFamily="34" charset="0"/>
            </a:endParaRPr>
          </a:p>
        </p:txBody>
      </p:sp>
      <p:sp>
        <p:nvSpPr>
          <p:cNvPr id="8"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84748" y="8962522"/>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Title 1"/>
          <p:cNvSpPr>
            <a:spLocks noGrp="1"/>
          </p:cNvSpPr>
          <p:nvPr>
            <p:ph type="ctrTitle"/>
          </p:nvPr>
        </p:nvSpPr>
        <p:spPr>
          <a:xfrm>
            <a:off x="361950" y="3581401"/>
            <a:ext cx="12476386" cy="1657350"/>
          </a:xfrm>
        </p:spPr>
        <p:txBody>
          <a:bodyPr>
            <a:normAutofit/>
          </a:bodyPr>
          <a:lstStyle/>
          <a:p>
            <a:r>
              <a:rPr lang="el-GR" sz="4800" b="1" dirty="0">
                <a:solidFill>
                  <a:srgbClr val="800000"/>
                </a:solidFill>
                <a:latin typeface="+mn-lt"/>
              </a:rPr>
              <a:t>Ευρήματα σε σχέση με τον </a:t>
            </a:r>
            <a:r>
              <a:rPr lang="el-GR" sz="4800" b="1" i="1" dirty="0">
                <a:solidFill>
                  <a:srgbClr val="800000"/>
                </a:solidFill>
                <a:latin typeface="+mn-lt"/>
              </a:rPr>
              <a:t>ρευστό ρατσισμό</a:t>
            </a:r>
            <a:br>
              <a:rPr lang="el-GR" sz="4800" b="1" dirty="0">
                <a:solidFill>
                  <a:srgbClr val="800000"/>
                </a:solidFill>
                <a:latin typeface="+mn-lt"/>
              </a:rPr>
            </a:br>
            <a:r>
              <a:rPr lang="el-GR" sz="4800" b="1" dirty="0">
                <a:solidFill>
                  <a:srgbClr val="800000"/>
                </a:solidFill>
                <a:latin typeface="+mn-lt"/>
              </a:rPr>
              <a:t>από το ερευνητικό πρόγραμμα </a:t>
            </a:r>
            <a:r>
              <a:rPr lang="en-US" altLang="el-GR" sz="4800" b="1" dirty="0">
                <a:solidFill>
                  <a:srgbClr val="800000"/>
                </a:solidFill>
                <a:latin typeface="+mn-lt"/>
              </a:rPr>
              <a:t>TRACE</a:t>
            </a:r>
            <a:endParaRPr lang="en-US" altLang="el-GR" sz="4800" b="1" dirty="0">
              <a:solidFill>
                <a:srgbClr val="800000"/>
              </a:solidFill>
              <a:highlight>
                <a:srgbClr val="FFFF00"/>
              </a:highlight>
              <a:latin typeface="+mn-lt"/>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297712" y="1173707"/>
            <a:ext cx="12503888" cy="7069455"/>
          </a:xfrm>
        </p:spPr>
        <p:txBody>
          <a:bodyPr/>
          <a:lstStyle/>
          <a:p>
            <a:r>
              <a:rPr lang="el-GR" sz="3600" b="1" dirty="0">
                <a:solidFill>
                  <a:srgbClr val="800000"/>
                </a:solidFill>
              </a:rPr>
              <a:t>Ερευνητικό Πρόγραμμα TRACE: </a:t>
            </a:r>
            <a:endParaRPr lang="el-GR" sz="3600" b="1" dirty="0">
              <a:solidFill>
                <a:srgbClr val="800000"/>
              </a:solidFill>
            </a:endParaRPr>
          </a:p>
          <a:p>
            <a:r>
              <a:rPr lang="el-GR" sz="3600" b="1" dirty="0">
                <a:solidFill>
                  <a:srgbClr val="800000"/>
                </a:solidFill>
              </a:rPr>
              <a:t>Ανιχνεύοντας τον ρατσισμό στον αντιρατσιστικό λόγο </a:t>
            </a:r>
            <a:endParaRPr lang="el-GR" sz="3600" b="1" dirty="0">
              <a:solidFill>
                <a:srgbClr val="800000"/>
              </a:solidFill>
            </a:endParaRPr>
          </a:p>
          <a:p>
            <a:pPr lvl="0" algn="just"/>
            <a:endParaRPr lang="el-GR" b="1" dirty="0"/>
          </a:p>
          <a:p>
            <a:pPr lvl="0" algn="just"/>
            <a:r>
              <a:rPr lang="el-GR" sz="3200" b="1" i="0" dirty="0"/>
              <a:t>Κεντρικό ερευνητικό ζητούμενο</a:t>
            </a:r>
            <a:r>
              <a:rPr lang="el-GR" sz="3200" b="1" dirty="0"/>
              <a:t>:</a:t>
            </a:r>
            <a:endParaRPr lang="el-GR" sz="3200" b="1" dirty="0"/>
          </a:p>
          <a:p>
            <a:pPr lvl="0" algn="just"/>
            <a:endParaRPr lang="el-GR" sz="3200" b="1" dirty="0"/>
          </a:p>
          <a:p>
            <a:pPr lvl="0" algn="just"/>
            <a:r>
              <a:rPr lang="el-GR" sz="4000" b="1" dirty="0"/>
              <a:t>-- Εντοπισμός ελληνικών κειμένων </a:t>
            </a:r>
            <a:r>
              <a:rPr lang="el-GR" sz="4000" b="1" dirty="0">
                <a:solidFill>
                  <a:srgbClr val="941A1D"/>
                </a:solidFill>
              </a:rPr>
              <a:t>ρευστού ρατσισμού</a:t>
            </a:r>
            <a:endParaRPr lang="el-GR" sz="4000" b="1" dirty="0"/>
          </a:p>
          <a:p>
            <a:pPr lvl="0" algn="just"/>
            <a:endParaRPr lang="el-GR" sz="4000" b="1" dirty="0"/>
          </a:p>
          <a:p>
            <a:pPr lvl="0" algn="just"/>
            <a:r>
              <a:rPr lang="el-GR" sz="2800" b="1" dirty="0"/>
              <a:t>Ειδικότερα:</a:t>
            </a:r>
            <a:endParaRPr lang="el-GR" sz="2800" b="1" dirty="0"/>
          </a:p>
          <a:p>
            <a:pPr lvl="0" algn="just"/>
            <a:endParaRPr lang="el-GR" sz="4000" b="1" dirty="0"/>
          </a:p>
          <a:p>
            <a:pPr lvl="0" algn="just"/>
            <a:r>
              <a:rPr lang="el-GR" sz="4000" b="1" dirty="0"/>
              <a:t>-- Ανιχνεύονται </a:t>
            </a:r>
            <a:r>
              <a:rPr lang="el-GR" sz="4000" b="1" dirty="0">
                <a:solidFill>
                  <a:srgbClr val="941A1D"/>
                </a:solidFill>
              </a:rPr>
              <a:t>ρατσιστικές θέσεις και απόψεις </a:t>
            </a:r>
            <a:r>
              <a:rPr lang="el-GR" sz="4000" b="1" dirty="0"/>
              <a:t>που αφορούν </a:t>
            </a:r>
            <a:r>
              <a:rPr lang="el-GR" sz="4000" b="1" dirty="0">
                <a:solidFill>
                  <a:srgbClr val="941A1D"/>
                </a:solidFill>
              </a:rPr>
              <a:t>μετανάστες/τριες και πρόσφυγες/ισσες σε αντιρατσιστικά ελληνικά κείμενα</a:t>
            </a:r>
            <a:r>
              <a:rPr lang="el-GR" sz="4000" b="1" dirty="0"/>
              <a:t>;</a:t>
            </a:r>
            <a:endParaRPr lang="el-GR" sz="4000" b="1" dirty="0"/>
          </a:p>
          <a:p>
            <a:pPr lvl="0" algn="just"/>
            <a:endParaRPr lang="el-GR" sz="4000" b="1" dirty="0">
              <a:latin typeface="Helvetica Neue Medium"/>
            </a:endParaRPr>
          </a:p>
          <a:p>
            <a:pPr algn="l"/>
            <a:endParaRPr lang="en-GB" sz="3600" b="1" dirty="0">
              <a:solidFill>
                <a:srgbClr val="800000"/>
              </a:solidFill>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1028700" y="1682024"/>
            <a:ext cx="10938510" cy="4035676"/>
          </a:xfrm>
        </p:spPr>
        <p:txBody>
          <a:bodyPr/>
          <a:lstStyle/>
          <a:p>
            <a:r>
              <a:rPr lang="el-GR" sz="3600" b="1" dirty="0">
                <a:solidFill>
                  <a:srgbClr val="800000"/>
                </a:solidFill>
              </a:rPr>
              <a:t>Ερευνητικό Πρόγραμμα TRACE: </a:t>
            </a:r>
            <a:endParaRPr lang="el-GR" sz="3600" b="1" dirty="0">
              <a:solidFill>
                <a:srgbClr val="800000"/>
              </a:solidFill>
            </a:endParaRPr>
          </a:p>
          <a:p>
            <a:r>
              <a:rPr lang="el-GR" sz="3600" b="1" dirty="0">
                <a:solidFill>
                  <a:srgbClr val="800000"/>
                </a:solidFill>
              </a:rPr>
              <a:t>Ανιχνεύοντας τον ρατσισμό στον αντιρατσιστικό λόγο </a:t>
            </a:r>
            <a:endParaRPr lang="el-GR" sz="3600" b="1" dirty="0">
              <a:solidFill>
                <a:srgbClr val="800000"/>
              </a:solidFill>
            </a:endParaRPr>
          </a:p>
          <a:p>
            <a:pPr lvl="0" algn="just"/>
            <a:endParaRPr lang="el-GR" b="1" dirty="0"/>
          </a:p>
          <a:p>
            <a:pPr algn="l"/>
            <a:endParaRPr lang="el-GR" sz="3600" b="1" dirty="0">
              <a:solidFill>
                <a:srgbClr val="800000"/>
              </a:solidFill>
            </a:endParaRPr>
          </a:p>
          <a:p>
            <a:pPr algn="l"/>
            <a:endParaRPr lang="el-GR" sz="3600" b="1" dirty="0">
              <a:solidFill>
                <a:srgbClr val="800000"/>
              </a:solidFill>
            </a:endParaRPr>
          </a:p>
          <a:p>
            <a:pPr algn="l"/>
            <a:endParaRPr lang="el-GR" sz="3600" b="1" dirty="0">
              <a:solidFill>
                <a:srgbClr val="800000"/>
              </a:solidFill>
            </a:endParaRPr>
          </a:p>
          <a:p>
            <a:pPr algn="l"/>
            <a:endParaRPr lang="en-GB" sz="3600" b="1" dirty="0">
              <a:solidFill>
                <a:srgbClr val="800000"/>
              </a:solidFill>
            </a:endParaRPr>
          </a:p>
        </p:txBody>
      </p:sp>
      <p:sp>
        <p:nvSpPr>
          <p:cNvPr id="4" name="Text Placeholder 3"/>
          <p:cNvSpPr>
            <a:spLocks noGrp="1"/>
          </p:cNvSpPr>
          <p:nvPr>
            <p:ph type="body" sz="quarter" idx="14"/>
          </p:nvPr>
        </p:nvSpPr>
        <p:spPr>
          <a:xfrm>
            <a:off x="512294" y="3431767"/>
            <a:ext cx="11739396" cy="4272915"/>
          </a:xfrm>
        </p:spPr>
        <p:txBody>
          <a:bodyPr wrap="square"/>
          <a:lstStyle/>
          <a:p>
            <a:endParaRPr lang="el-GR" dirty="0"/>
          </a:p>
          <a:p>
            <a:endParaRPr lang="el-GR" sz="4000" dirty="0"/>
          </a:p>
          <a:p>
            <a:pPr lvl="0" algn="just"/>
            <a:r>
              <a:rPr lang="el-GR" sz="4000" dirty="0">
                <a:sym typeface="Wingdings" panose="05000000000000000000" pitchFamily="2" charset="2"/>
              </a:rPr>
              <a:t> </a:t>
            </a:r>
            <a:r>
              <a:rPr lang="el-GR" sz="4000" b="1" i="1" dirty="0">
                <a:sym typeface="Helvetica Neue"/>
              </a:rPr>
              <a:t>Για τη διερεύνηση του ερωτήματος αυτού διαμορφώσαμε </a:t>
            </a:r>
            <a:r>
              <a:rPr lang="el-GR" sz="4000" b="1" i="1" dirty="0">
                <a:solidFill>
                  <a:srgbClr val="941A1D"/>
                </a:solidFill>
                <a:sym typeface="Helvetica Neue"/>
              </a:rPr>
              <a:t>ένα εξειδικευμένο σώμα </a:t>
            </a:r>
            <a:r>
              <a:rPr lang="el-GR" sz="4000" b="1" i="1" dirty="0">
                <a:sym typeface="Helvetica Neue"/>
              </a:rPr>
              <a:t>(</a:t>
            </a:r>
            <a:r>
              <a:rPr lang="en-US" sz="4000" b="1" i="1" dirty="0">
                <a:sym typeface="Helvetica Neue"/>
              </a:rPr>
              <a:t>specialized corpus</a:t>
            </a:r>
            <a:r>
              <a:rPr lang="el-GR" sz="4000" b="1" i="1" dirty="0">
                <a:sym typeface="Helvetica Neue"/>
              </a:rPr>
              <a:t>) </a:t>
            </a:r>
            <a:r>
              <a:rPr lang="el-GR" sz="4000" b="1" i="1" dirty="0">
                <a:solidFill>
                  <a:srgbClr val="941A1D"/>
                </a:solidFill>
                <a:sym typeface="Helvetica Neue"/>
              </a:rPr>
              <a:t>ελληνικών αντιρατσιστικών κειμένων </a:t>
            </a:r>
            <a:r>
              <a:rPr lang="el-GR" sz="4000" b="1" i="1" dirty="0">
                <a:sym typeface="Helvetica Neue"/>
              </a:rPr>
              <a:t>(βλ. </a:t>
            </a:r>
            <a:r>
              <a:rPr lang="en-US" sz="4000" b="1" i="1" dirty="0">
                <a:sym typeface="Helvetica Neue"/>
              </a:rPr>
              <a:t>Koester</a:t>
            </a:r>
            <a:r>
              <a:rPr lang="el-GR" sz="4000" b="1" i="1" dirty="0">
                <a:sym typeface="Helvetica Neue"/>
              </a:rPr>
              <a:t> 2010).</a:t>
            </a:r>
            <a:endParaRPr lang="el-GR" sz="4000" b="1" i="1" dirty="0">
              <a:sym typeface="Helvetica Neue"/>
            </a:endParaRPr>
          </a:p>
          <a:p>
            <a:pPr algn="l"/>
            <a:endParaRPr lang="el-GR" dirty="0"/>
          </a:p>
          <a:p>
            <a:pPr algn="l"/>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3" name="Text Placeholder 2"/>
          <p:cNvSpPr>
            <a:spLocks noGrp="1"/>
          </p:cNvSpPr>
          <p:nvPr>
            <p:ph type="body" sz="quarter" idx="13"/>
          </p:nvPr>
        </p:nvSpPr>
        <p:spPr>
          <a:xfrm>
            <a:off x="292609" y="1171075"/>
            <a:ext cx="12463146" cy="867930"/>
          </a:xfrm>
        </p:spPr>
        <p:txBody>
          <a:bodyPr/>
          <a:lstStyle/>
          <a:p>
            <a:pPr algn="l"/>
            <a:r>
              <a:rPr lang="el-GR" sz="3600" b="1" dirty="0">
                <a:solidFill>
                  <a:srgbClr val="C00000"/>
                </a:solidFill>
              </a:rPr>
              <a:t>Αντιρατσιστικά κείμενα</a:t>
            </a:r>
            <a:r>
              <a:rPr lang="el-GR" sz="3600" b="1" dirty="0">
                <a:solidFill>
                  <a:srgbClr val="800000"/>
                </a:solidFill>
              </a:rPr>
              <a:t> στην ελληνική δημόσια σφαίρα</a:t>
            </a:r>
            <a:r>
              <a:rPr lang="en-US" sz="3600" b="1" dirty="0">
                <a:solidFill>
                  <a:srgbClr val="800000"/>
                </a:solidFill>
              </a:rPr>
              <a:t> </a:t>
            </a:r>
            <a:r>
              <a:rPr lang="en-US" sz="2000" i="0" dirty="0"/>
              <a:t>(</a:t>
            </a:r>
            <a:r>
              <a:rPr lang="en-US" sz="2000" i="0" dirty="0">
                <a:effectLst/>
                <a:ea typeface="Calibri" panose="020F0502020204030204" pitchFamily="34" charset="0"/>
              </a:rPr>
              <a:t>Habermas</a:t>
            </a:r>
            <a:r>
              <a:rPr lang="el-GR" sz="2000" i="0" dirty="0">
                <a:effectLst/>
                <a:ea typeface="Calibri" panose="020F0502020204030204" pitchFamily="34" charset="0"/>
              </a:rPr>
              <a:t> κ.ά. 1974</a:t>
            </a:r>
            <a:r>
              <a:rPr lang="en-US" sz="2000" i="0" dirty="0">
                <a:effectLst/>
                <a:ea typeface="Calibri" panose="020F0502020204030204" pitchFamily="34" charset="0"/>
              </a:rPr>
              <a:t>)</a:t>
            </a:r>
            <a:endParaRPr lang="el-GR" sz="2000" i="0" dirty="0"/>
          </a:p>
        </p:txBody>
      </p:sp>
      <p:sp>
        <p:nvSpPr>
          <p:cNvPr id="4" name="Text Placeholder 3"/>
          <p:cNvSpPr>
            <a:spLocks noGrp="1"/>
          </p:cNvSpPr>
          <p:nvPr>
            <p:ph type="body" sz="quarter" idx="14"/>
          </p:nvPr>
        </p:nvSpPr>
        <p:spPr>
          <a:xfrm>
            <a:off x="417095" y="2161753"/>
            <a:ext cx="12338659" cy="6042025"/>
          </a:xfrm>
        </p:spPr>
        <p:txBody>
          <a:bodyPr/>
          <a:lstStyle/>
          <a:p>
            <a:pPr algn="l"/>
            <a:r>
              <a:rPr lang="el-GR" sz="3600" dirty="0">
                <a:ea typeface="Calibri" panose="020F0502020204030204"/>
              </a:rPr>
              <a:t>ΤΟΜΕΙΣ:</a:t>
            </a:r>
            <a:endParaRPr lang="el-GR" sz="3600" dirty="0">
              <a:ea typeface="Calibri" panose="020F0502020204030204"/>
            </a:endParaRPr>
          </a:p>
          <a:p>
            <a:pPr algn="l"/>
            <a:endParaRPr lang="el-GR" sz="3600" dirty="0">
              <a:ea typeface="Calibri" panose="020F0502020204030204"/>
            </a:endParaRPr>
          </a:p>
          <a:p>
            <a:pPr marL="457200" indent="-457200" algn="l">
              <a:buFont typeface="Arial" panose="020B0604020202020204" pitchFamily="34" charset="0"/>
              <a:buChar char="•"/>
            </a:pPr>
            <a:r>
              <a:rPr lang="el-GR" sz="3600" dirty="0">
                <a:ea typeface="Calibri" panose="020F0502020204030204"/>
              </a:rPr>
              <a:t>Δραστηριότητες φορέων που προωθούν </a:t>
            </a:r>
            <a:r>
              <a:rPr lang="el-GR" sz="3600" b="1" dirty="0">
                <a:ea typeface="Calibri" panose="020F0502020204030204"/>
              </a:rPr>
              <a:t>μεταναστευτικά/προσφυγικά θέματα</a:t>
            </a:r>
            <a:endParaRPr lang="el-GR" sz="3600" b="1" dirty="0">
              <a:ea typeface="Calibri" panose="020F0502020204030204"/>
            </a:endParaRPr>
          </a:p>
          <a:p>
            <a:pPr algn="l"/>
            <a:endParaRPr lang="el-GR" sz="3600" dirty="0">
              <a:ea typeface="Calibri" panose="020F0502020204030204"/>
            </a:endParaRPr>
          </a:p>
          <a:p>
            <a:pPr marL="457200" indent="-457200" algn="l">
              <a:buFont typeface="Arial" panose="020B0604020202020204" pitchFamily="34" charset="0"/>
              <a:buChar char="•"/>
            </a:pPr>
            <a:r>
              <a:rPr lang="el-GR" sz="3600" dirty="0">
                <a:ea typeface="Calibri" panose="020F0502020204030204"/>
              </a:rPr>
              <a:t>Επικαιρότητα σχετική με </a:t>
            </a:r>
            <a:r>
              <a:rPr lang="el-GR" sz="3600" b="1" dirty="0">
                <a:ea typeface="Calibri" panose="020F0502020204030204"/>
              </a:rPr>
              <a:t>μεταναστευτικά/προσφυγικά θέματα</a:t>
            </a:r>
            <a:endParaRPr lang="el-GR" sz="3600" b="1" dirty="0">
              <a:ea typeface="Calibri" panose="020F0502020204030204"/>
            </a:endParaRPr>
          </a:p>
          <a:p>
            <a:pPr marL="457200" indent="-457200" algn="l">
              <a:buFont typeface="Arial" panose="020B0604020202020204" pitchFamily="34" charset="0"/>
              <a:buChar char="•"/>
            </a:pPr>
            <a:endParaRPr lang="el-GR" sz="3600" dirty="0">
              <a:ea typeface="Calibri" panose="020F0502020204030204"/>
            </a:endParaRPr>
          </a:p>
          <a:p>
            <a:pPr marL="457200" indent="-457200" algn="l">
              <a:buFont typeface="Arial" panose="020B0604020202020204" pitchFamily="34" charset="0"/>
              <a:buChar char="•"/>
            </a:pPr>
            <a:r>
              <a:rPr lang="el-GR" sz="3600" dirty="0">
                <a:solidFill>
                  <a:schemeClr val="tx1"/>
                </a:solidFill>
              </a:rPr>
              <a:t>Πολιτικός λόγος γύρω από </a:t>
            </a:r>
            <a:r>
              <a:rPr lang="el-GR" sz="3600" b="1" dirty="0">
                <a:ea typeface="Calibri" panose="020F0502020204030204"/>
                <a:sym typeface="+mn-ea"/>
              </a:rPr>
              <a:t>μεταναστευτικά/προσφυγικά θέματα</a:t>
            </a:r>
            <a:endParaRPr lang="el-GR" sz="3600" dirty="0">
              <a:ea typeface="Calibri" panose="020F0502020204030204"/>
            </a:endParaRPr>
          </a:p>
          <a:p>
            <a:pPr marL="457200" indent="-457200" algn="l">
              <a:buFont typeface="Arial" panose="020B0604020202020204" pitchFamily="34" charset="0"/>
              <a:buChar char="•"/>
            </a:pPr>
            <a:endParaRPr lang="el-GR" sz="3600" dirty="0">
              <a:ea typeface="Calibri" panose="020F0502020204030204"/>
            </a:endParaRPr>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Rectangle 1"/>
          <p:cNvSpPr/>
          <p:nvPr/>
        </p:nvSpPr>
        <p:spPr>
          <a:xfrm>
            <a:off x="9063790" y="3886230"/>
            <a:ext cx="3320716" cy="533479"/>
          </a:xfrm>
          <a:prstGeom prst="rect">
            <a:avLst/>
          </a:prstGeom>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el-GR" sz="2800" i="0" u="none" strike="noStrike" cap="none" spc="0" normalizeH="0" baseline="0" dirty="0">
                <a:ln>
                  <a:noFill/>
                </a:ln>
                <a:solidFill>
                  <a:schemeClr val="tx1"/>
                </a:solidFill>
                <a:effectLst/>
                <a:uFillTx/>
                <a:latin typeface="+mn-lt"/>
                <a:ea typeface="+mn-ea"/>
                <a:cs typeface="+mn-cs"/>
                <a:sym typeface="Helvetica Neue Medium"/>
              </a:rPr>
              <a:t>159.507 λέξεις</a:t>
            </a:r>
            <a:r>
              <a:rPr kumimoji="0" lang="el-GR" sz="2800" b="0" i="0" u="none" strike="noStrike" cap="none" spc="0" normalizeH="0" baseline="0" dirty="0">
                <a:ln>
                  <a:noFill/>
                </a:ln>
                <a:solidFill>
                  <a:srgbClr val="FFFFFF"/>
                </a:solidFill>
                <a:effectLst/>
                <a:uFillTx/>
                <a:latin typeface="+mn-lt"/>
                <a:ea typeface="+mn-ea"/>
                <a:cs typeface="+mn-cs"/>
                <a:sym typeface="Helvetica Neue Medium"/>
              </a:rPr>
              <a:t>7</a:t>
            </a:r>
            <a:endParaRPr kumimoji="0" lang="el-GR" sz="2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Rectangle 5"/>
          <p:cNvSpPr/>
          <p:nvPr/>
        </p:nvSpPr>
        <p:spPr>
          <a:xfrm>
            <a:off x="9063790" y="5531906"/>
            <a:ext cx="3015916" cy="533479"/>
          </a:xfrm>
          <a:prstGeom prst="rect">
            <a:avLst/>
          </a:prstGeom>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el-GR" sz="2800" i="0" u="none" strike="noStrike" cap="none" spc="0" normalizeH="0" baseline="0" dirty="0">
                <a:ln>
                  <a:noFill/>
                </a:ln>
                <a:solidFill>
                  <a:schemeClr val="tx1"/>
                </a:solidFill>
                <a:effectLst/>
                <a:uFillTx/>
                <a:latin typeface="+mn-lt"/>
                <a:ea typeface="+mn-ea"/>
                <a:cs typeface="+mn-cs"/>
                <a:sym typeface="Helvetica Neue Medium"/>
              </a:rPr>
              <a:t>175.457 λέξεις</a:t>
            </a:r>
            <a:r>
              <a:rPr kumimoji="0" lang="el-GR" sz="2800" b="0" i="0" u="none" strike="noStrike" cap="none" spc="0" normalizeH="0" baseline="0" dirty="0">
                <a:ln>
                  <a:noFill/>
                </a:ln>
                <a:solidFill>
                  <a:srgbClr val="FFFFFF"/>
                </a:solidFill>
                <a:effectLst/>
                <a:uFillTx/>
                <a:latin typeface="+mn-lt"/>
                <a:ea typeface="+mn-ea"/>
                <a:cs typeface="+mn-cs"/>
                <a:sym typeface="Helvetica Neue Medium"/>
              </a:rPr>
              <a:t>7</a:t>
            </a:r>
            <a:endParaRPr kumimoji="0" lang="el-GR" sz="2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Rectangle 7"/>
          <p:cNvSpPr/>
          <p:nvPr/>
        </p:nvSpPr>
        <p:spPr>
          <a:xfrm>
            <a:off x="9063790" y="6910842"/>
            <a:ext cx="2919663" cy="533479"/>
          </a:xfrm>
          <a:prstGeom prst="rect">
            <a:avLst/>
          </a:prstGeom>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el-GR" sz="2800" i="0" u="none" strike="noStrike" cap="none" spc="0" normalizeH="0" baseline="0" dirty="0">
                <a:ln>
                  <a:noFill/>
                </a:ln>
                <a:solidFill>
                  <a:schemeClr val="tx1"/>
                </a:solidFill>
                <a:effectLst/>
                <a:uFillTx/>
                <a:latin typeface="+mn-lt"/>
                <a:ea typeface="+mn-ea"/>
                <a:cs typeface="+mn-cs"/>
                <a:sym typeface="Helvetica Neue Medium"/>
              </a:rPr>
              <a:t>125.590 λέξεις</a:t>
            </a:r>
            <a:r>
              <a:rPr kumimoji="0" lang="el-GR" sz="2800" b="0" i="0" u="none" strike="noStrike" cap="none" spc="0" normalizeH="0" baseline="0" dirty="0">
                <a:ln>
                  <a:noFill/>
                </a:ln>
                <a:solidFill>
                  <a:srgbClr val="FFFFFF"/>
                </a:solidFill>
                <a:effectLst/>
                <a:uFillTx/>
                <a:latin typeface="+mn-lt"/>
                <a:ea typeface="+mn-ea"/>
                <a:cs typeface="+mn-cs"/>
                <a:sym typeface="Helvetica Neue Medium"/>
              </a:rPr>
              <a:t>7</a:t>
            </a:r>
            <a:endParaRPr kumimoji="0" lang="el-GR" sz="2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Θέση αριθμού διαφάνειας 8"/>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ext Placeholder 5"/>
          <p:cNvSpPr>
            <a:spLocks noGrp="1"/>
          </p:cNvSpPr>
          <p:nvPr>
            <p:ph type="body" sz="quarter" idx="13"/>
          </p:nvPr>
        </p:nvSpPr>
        <p:spPr>
          <a:xfrm>
            <a:off x="207263" y="694943"/>
            <a:ext cx="12713087" cy="1316737"/>
          </a:xfrm>
        </p:spPr>
        <p:txBody>
          <a:bodyPr/>
          <a:lstStyle/>
          <a:p>
            <a:r>
              <a:rPr lang="en-US" sz="3200" b="1" i="1" dirty="0">
                <a:solidFill>
                  <a:srgbClr val="800000"/>
                </a:solidFill>
              </a:rPr>
              <a:t>TRACE</a:t>
            </a:r>
            <a:r>
              <a:rPr lang="en-US" sz="3200" b="1" dirty="0">
                <a:solidFill>
                  <a:srgbClr val="800000"/>
                </a:solidFill>
              </a:rPr>
              <a:t>:</a:t>
            </a:r>
            <a:r>
              <a:rPr lang="en-US" sz="3200" b="1" i="1" dirty="0">
                <a:solidFill>
                  <a:srgbClr val="800000"/>
                </a:solidFill>
              </a:rPr>
              <a:t> </a:t>
            </a:r>
            <a:endParaRPr lang="en-US" sz="3200" b="1" i="1" dirty="0">
              <a:solidFill>
                <a:srgbClr val="800000"/>
              </a:solidFill>
            </a:endParaRPr>
          </a:p>
          <a:p>
            <a:r>
              <a:rPr lang="en-US" sz="3200" b="1" i="1" dirty="0">
                <a:solidFill>
                  <a:srgbClr val="800000"/>
                </a:solidFill>
              </a:rPr>
              <a:t>Tracing racism in antiracist discourse</a:t>
            </a:r>
            <a:endParaRPr lang="en-US" sz="3200" b="1" i="1" dirty="0">
              <a:solidFill>
                <a:srgbClr val="800000"/>
              </a:solidFill>
            </a:endParaRPr>
          </a:p>
          <a:p>
            <a:r>
              <a:rPr lang="en-US" sz="3200" b="1" i="0" dirty="0">
                <a:solidFill>
                  <a:srgbClr val="800000"/>
                </a:solidFill>
              </a:rPr>
              <a:t>(TRACE/HFRI-FM17-42)</a:t>
            </a:r>
            <a:endParaRPr lang="el-GR" sz="3200" b="1" i="0" dirty="0">
              <a:solidFill>
                <a:srgbClr val="800000"/>
              </a:solidFill>
            </a:endParaRPr>
          </a:p>
          <a:p>
            <a:pPr algn="l"/>
            <a:endParaRPr lang="en-GB" sz="3600" b="1" dirty="0">
              <a:solidFill>
                <a:srgbClr val="800000"/>
              </a:solidFill>
            </a:endParaRPr>
          </a:p>
        </p:txBody>
      </p:sp>
      <p:sp>
        <p:nvSpPr>
          <p:cNvPr id="9" name="Text Placeholder 8"/>
          <p:cNvSpPr>
            <a:spLocks noGrp="1"/>
          </p:cNvSpPr>
          <p:nvPr>
            <p:ph type="body" sz="quarter" idx="14"/>
          </p:nvPr>
        </p:nvSpPr>
        <p:spPr>
          <a:xfrm>
            <a:off x="207264" y="2370851"/>
            <a:ext cx="12797536" cy="6080125"/>
          </a:xfrm>
        </p:spPr>
        <p:txBody>
          <a:bodyPr/>
          <a:lstStyle/>
          <a:p>
            <a:pPr marL="0" marR="0" lvl="0" indent="0" algn="l" defTabSz="584200" rtl="0" eaLnBrk="1" fontAlgn="auto" latinLnBrk="0" hangingPunct="1">
              <a:lnSpc>
                <a:spcPct val="100000"/>
              </a:lnSpc>
              <a:spcBef>
                <a:spcPts val="0"/>
              </a:spcBef>
              <a:spcAft>
                <a:spcPts val="0"/>
              </a:spcAft>
              <a:buClrTx/>
              <a:buSzTx/>
              <a:buFontTx/>
              <a:buNone/>
              <a:defRPr/>
            </a:pPr>
            <a:r>
              <a:rPr kumimoji="0" lang="el-GR" alt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Ερευνητικό πρόγραμμα χρηματοδοτούμενο από το Ε.Λ.ΙΔ.Ε.Κ. </a:t>
            </a:r>
            <a:endParaRPr kumimoji="0" lang="el-GR" alt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l-GR" altLang="el-GR"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altLang="el-GR" sz="20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Φορέας Υποδοχής</a:t>
            </a:r>
            <a:r>
              <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t>
            </a:r>
            <a:r>
              <a:rPr kumimoji="0" lang="el-GR" altLang="el-GR"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Πανεπιστήμιο Πατρών</a:t>
            </a:r>
            <a:endPar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altLang="el-GR" sz="20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Εγχώριοι συνεργαζόμενοι φορείς</a:t>
            </a:r>
            <a:r>
              <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Ε.Κ.Π.Α.,</a:t>
            </a:r>
            <a:r>
              <a:rPr kumimoji="0" lang="en-US"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Α.Π.Θ., Δ.Π.Θ., </a:t>
            </a:r>
            <a:r>
              <a:rPr kumimoji="0" 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Πανελλήνιο Δίκτυο για το Θέατρο </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just"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altLang="el-GR" sz="20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Διεθνείς συνεργαζόμενοι φορείς</a:t>
            </a:r>
            <a:r>
              <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n-US"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Cardiff University (UK), </a:t>
            </a:r>
            <a:r>
              <a:rPr kumimoji="0" lang="el-GR"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n-US" alt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The Open University (UK), University of Malta, </a:t>
            </a:r>
            <a:r>
              <a:rPr kumimoji="0" lang="it-IT"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Universita della Svizzera italiana (Switzerland),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University of Neuchâtel Switzerland</a:t>
            </a:r>
            <a:r>
              <a:rPr kumimoji="0" 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University of Liverpool 	</a:t>
            </a:r>
            <a:endParaRPr kumimoji="0" lang="el-G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r>
              <a:rPr lang="el-GR" sz="2000" b="1" kern="0" dirty="0">
                <a:solidFill>
                  <a:srgbClr val="000000"/>
                </a:solidFill>
                <a:latin typeface="Times New Roman" panose="02020603050405020304" pitchFamily="18" charset="0"/>
                <a:cs typeface="Times New Roman" panose="02020603050405020304" pitchFamily="18" charset="0"/>
                <a:sym typeface="Helvetica Neue"/>
              </a:rPr>
              <a:t>Συνεργάτες στην παρούσα ανακοίνωση: Ρ. Καραχάλιου, Β. Τσάμη &amp; Α. </a:t>
            </a:r>
            <a:r>
              <a:rPr lang="el-GR" sz="2000" b="1" kern="0" dirty="0" err="1">
                <a:solidFill>
                  <a:srgbClr val="000000"/>
                </a:solidFill>
                <a:latin typeface="Times New Roman" panose="02020603050405020304" pitchFamily="18" charset="0"/>
                <a:cs typeface="Times New Roman" panose="02020603050405020304" pitchFamily="18" charset="0"/>
                <a:sym typeface="Helvetica Neue"/>
              </a:rPr>
              <a:t>Λαζανάς</a:t>
            </a:r>
            <a:endParaRPr lang="en-US" sz="2000" b="1" kern="0" dirty="0">
              <a:solidFill>
                <a:srgbClr val="000000"/>
              </a:solidFill>
              <a:latin typeface="Times New Roman" panose="02020603050405020304" pitchFamily="18" charset="0"/>
              <a:cs typeface="Times New Roman" panose="02020603050405020304" pitchFamily="18"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l-GR"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r>
              <a:rPr kumimoji="0" 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Ιστοσελίδες</a:t>
            </a:r>
            <a:endParaRPr kumimoji="0" 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hlinkClick r:id="rId1"/>
              </a:rPr>
              <a:t>https://trace2019.wixsite.com/trace-project</a:t>
            </a:r>
            <a:endParaRPr kumimoji="0" lang="el-GR"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hlinkClick r:id="rId2"/>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hlinkClick r:id="rId2"/>
              </a:rPr>
              <a:t>https://www.facebook.com/TRACE-111950056997214/?eid=ARBuNNYytVCpFy2Z2ZQXKXdQxzSzgi8euRXan_X8K95wI7O5CIsHiP2FeMH1qCNUjh3f-GUeukN7uMBx</a:t>
            </a:r>
            <a:endParaRPr kumimoji="0" lang="en-US"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3"/>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657224" y="8766852"/>
            <a:ext cx="1903095" cy="651578"/>
          </a:xfrm>
          <a:prstGeom prst="rect">
            <a:avLst/>
          </a:prstGeom>
          <a:ln w="12700">
            <a:miter lim="400000"/>
            <a:headEnd/>
            <a:tailEnd/>
          </a:ln>
        </p:spPr>
      </p:pic>
      <p:sp>
        <p:nvSpPr>
          <p:cNvPr id="8" name="Text Placeholder 2"/>
          <p:cNvSpPr txBox="1"/>
          <p:nvPr/>
        </p:nvSpPr>
        <p:spPr>
          <a:xfrm>
            <a:off x="0" y="1121029"/>
            <a:ext cx="13004800" cy="1210588"/>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dirty="0">
                <a:solidFill>
                  <a:srgbClr val="800000"/>
                </a:solidFill>
                <a:latin typeface="+mn-lt"/>
              </a:rPr>
              <a:t>Δραστηριότητες φορέων που προωθούν μεταναστευτικά/προσφυγικά θέματα</a:t>
            </a:r>
            <a:endParaRPr lang="en-GB" sz="3600" b="1" dirty="0">
              <a:solidFill>
                <a:srgbClr val="800000"/>
              </a:solidFill>
              <a:latin typeface="+mn-lt"/>
            </a:endParaRPr>
          </a:p>
        </p:txBody>
      </p:sp>
      <p:sp>
        <p:nvSpPr>
          <p:cNvPr id="2" name="Text Placeholder 2"/>
          <p:cNvSpPr txBox="1"/>
          <p:nvPr/>
        </p:nvSpPr>
        <p:spPr>
          <a:xfrm>
            <a:off x="1055489" y="3508360"/>
            <a:ext cx="10838882" cy="367280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2800" i="0" dirty="0"/>
              <a:t>	</a:t>
            </a:r>
            <a:endParaRPr lang="el-GR" sz="2800" i="0" dirty="0"/>
          </a:p>
          <a:p>
            <a:pPr algn="l" hangingPunct="1"/>
            <a:endParaRPr lang="el-GR" sz="2800" i="0" dirty="0"/>
          </a:p>
          <a:p>
            <a:pPr algn="l" hangingPunct="1"/>
            <a:endParaRPr lang="el-GR" sz="2800" i="0" dirty="0"/>
          </a:p>
          <a:p>
            <a:pPr algn="l" hangingPunct="1"/>
            <a:r>
              <a:rPr lang="el-GR" sz="2800" i="0" dirty="0"/>
              <a:t>				</a:t>
            </a:r>
            <a:endParaRPr lang="el-GR" sz="3600" i="0" dirty="0"/>
          </a:p>
          <a:p>
            <a:pPr algn="l" hangingPunct="1"/>
            <a:endParaRPr lang="en-US" sz="2800" i="0" dirty="0"/>
          </a:p>
          <a:p>
            <a:pPr algn="l" hangingPunct="1"/>
            <a:endParaRPr lang="en-US" sz="2800" i="0" dirty="0"/>
          </a:p>
          <a:p>
            <a:pPr algn="l" hangingPunct="1"/>
            <a:endParaRPr lang="en-US" sz="2800" i="0" dirty="0"/>
          </a:p>
          <a:p>
            <a:pPr algn="l" hangingPunct="1"/>
            <a:endParaRPr lang="el-GR" sz="3600" i="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9143" y="2700347"/>
            <a:ext cx="1540038" cy="15400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659" y="2899053"/>
            <a:ext cx="2857500" cy="1400175"/>
          </a:xfrm>
          <a:prstGeom prst="rect">
            <a:avLst/>
          </a:prstGeom>
        </p:spPr>
      </p:pic>
      <p:graphicFrame>
        <p:nvGraphicFramePr>
          <p:cNvPr id="13" name="Table 13"/>
          <p:cNvGraphicFramePr>
            <a:graphicFrameLocks noGrp="1"/>
          </p:cNvGraphicFramePr>
          <p:nvPr/>
        </p:nvGraphicFramePr>
        <p:xfrm>
          <a:off x="1232326" y="2459473"/>
          <a:ext cx="10485208" cy="6349650"/>
        </p:xfrm>
        <a:graphic>
          <a:graphicData uri="http://schemas.openxmlformats.org/drawingml/2006/table">
            <a:tbl>
              <a:tblPr firstRow="1" bandRow="1">
                <a:tableStyleId>{5940675A-B579-460E-94D1-54222C63F5DA}</a:tableStyleId>
              </a:tblPr>
              <a:tblGrid>
                <a:gridCol w="5242604"/>
                <a:gridCol w="5242604"/>
              </a:tblGrid>
              <a:tr h="1993606">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800" b="1" i="0" dirty="0"/>
                        <a:t>Ιστοσελίδες θεσμικά συσχετισμένων οργανισμών</a:t>
                      </a:r>
                      <a:endParaRPr lang="en-US" sz="2800" b="1" i="0" dirty="0"/>
                    </a:p>
                  </a:txBody>
                  <a:tcPr/>
                </a:tc>
                <a:tc>
                  <a:txBody>
                    <a:bodyPr/>
                    <a:lstStyle/>
                    <a:p>
                      <a:endParaRPr lang="el-GR" dirty="0"/>
                    </a:p>
                  </a:txBody>
                  <a:tcPr/>
                </a:tc>
              </a:tr>
              <a:tr h="2191964">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800" b="1" i="0" dirty="0"/>
                        <a:t>Ιστοσελίδες μη κυβερνητικών/μη κερδοσκοπικών οργανώσεων (ΜΚΟ)</a:t>
                      </a:r>
                      <a:endParaRPr lang="el-GR" sz="2800" b="1" i="0" dirty="0"/>
                    </a:p>
                    <a:p>
                      <a:endParaRPr lang="en-US" dirty="0"/>
                    </a:p>
                    <a:p>
                      <a:endParaRPr lang="el-GR" dirty="0"/>
                    </a:p>
                  </a:txBody>
                  <a:tcPr/>
                </a:tc>
                <a:tc>
                  <a:txBody>
                    <a:bodyPr/>
                    <a:lstStyle/>
                    <a:p>
                      <a:endParaRPr lang="el-GR" dirty="0"/>
                    </a:p>
                  </a:txBody>
                  <a:tcPr/>
                </a:tc>
              </a:tr>
              <a:tr h="2075059">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800" b="1" i="0" dirty="0"/>
                        <a:t>Ιστοσελίδες κινηματικών φορέων/συλλογικοτήτων</a:t>
                      </a:r>
                      <a:endParaRPr lang="en-US" sz="2800" b="1" i="0" dirty="0"/>
                    </a:p>
                    <a:p>
                      <a:pPr marL="0" marR="0" lvl="0" indent="0" algn="ctr" defTabSz="584200" eaLnBrk="1" fontAlgn="auto" latinLnBrk="0" hangingPunct="1">
                        <a:lnSpc>
                          <a:spcPct val="100000"/>
                        </a:lnSpc>
                        <a:spcBef>
                          <a:spcPts val="0"/>
                        </a:spcBef>
                        <a:spcAft>
                          <a:spcPts val="0"/>
                        </a:spcAft>
                        <a:buClrTx/>
                        <a:buSzTx/>
                        <a:buFontTx/>
                        <a:buNone/>
                        <a:defRPr/>
                      </a:pPr>
                      <a:endParaRPr lang="en-US" sz="1600" i="0" dirty="0"/>
                    </a:p>
                    <a:p>
                      <a:pPr marL="0" marR="0" lvl="0" indent="0" algn="ctr" defTabSz="584200" eaLnBrk="1" fontAlgn="auto" latinLnBrk="0" hangingPunct="1">
                        <a:lnSpc>
                          <a:spcPct val="100000"/>
                        </a:lnSpc>
                        <a:spcBef>
                          <a:spcPts val="0"/>
                        </a:spcBef>
                        <a:spcAft>
                          <a:spcPts val="0"/>
                        </a:spcAft>
                        <a:buClrTx/>
                        <a:buSzTx/>
                        <a:buFontTx/>
                        <a:buNone/>
                        <a:defRPr/>
                      </a:pPr>
                      <a:endParaRPr lang="en-US" sz="1600" i="0" dirty="0"/>
                    </a:p>
                    <a:p>
                      <a:pPr marL="0" marR="0" lvl="0" indent="0" algn="ctr" defTabSz="584200" eaLnBrk="1" fontAlgn="auto" latinLnBrk="0" hangingPunct="1">
                        <a:lnSpc>
                          <a:spcPct val="100000"/>
                        </a:lnSpc>
                        <a:spcBef>
                          <a:spcPts val="0"/>
                        </a:spcBef>
                        <a:spcAft>
                          <a:spcPts val="0"/>
                        </a:spcAft>
                        <a:buClrTx/>
                        <a:buSzTx/>
                        <a:buFontTx/>
                        <a:buNone/>
                        <a:defRPr/>
                      </a:pPr>
                      <a:endParaRPr lang="en-US" sz="1600" i="0" dirty="0"/>
                    </a:p>
                    <a:p>
                      <a:pPr marL="0" marR="0" lvl="0" indent="0" algn="ctr" defTabSz="584200" eaLnBrk="1" fontAlgn="auto" latinLnBrk="0" hangingPunct="1">
                        <a:lnSpc>
                          <a:spcPct val="100000"/>
                        </a:lnSpc>
                        <a:spcBef>
                          <a:spcPts val="0"/>
                        </a:spcBef>
                        <a:spcAft>
                          <a:spcPts val="0"/>
                        </a:spcAft>
                        <a:buClrTx/>
                        <a:buSzTx/>
                        <a:buFontTx/>
                        <a:buNone/>
                        <a:defRPr/>
                      </a:pPr>
                      <a:endParaRPr lang="en-US" sz="1600" i="0" dirty="0"/>
                    </a:p>
                    <a:p>
                      <a:pPr marL="0" marR="0" lvl="0" indent="0" algn="ctr" defTabSz="584200" eaLnBrk="1" fontAlgn="auto" latinLnBrk="0" hangingPunct="1">
                        <a:lnSpc>
                          <a:spcPct val="100000"/>
                        </a:lnSpc>
                        <a:spcBef>
                          <a:spcPts val="0"/>
                        </a:spcBef>
                        <a:spcAft>
                          <a:spcPts val="0"/>
                        </a:spcAft>
                        <a:buClrTx/>
                        <a:buSzTx/>
                        <a:buFontTx/>
                        <a:buNone/>
                        <a:defRPr/>
                      </a:pPr>
                      <a:endParaRPr lang="el-GR" sz="1600" i="0" dirty="0"/>
                    </a:p>
                  </a:txBody>
                  <a:tcPr/>
                </a:tc>
                <a:tc>
                  <a:txBody>
                    <a:bodyPr/>
                    <a:lstStyle/>
                    <a:p>
                      <a:endParaRPr lang="el-GR" dirty="0"/>
                    </a:p>
                  </a:txBody>
                  <a:tcPr/>
                </a:tc>
              </a:tr>
            </a:tbl>
          </a:graphicData>
        </a:graphic>
      </p:graphicFrame>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540" y="4928994"/>
            <a:ext cx="1638275" cy="1645589"/>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1953" y="4738808"/>
            <a:ext cx="1855868" cy="177017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9143" y="7251338"/>
            <a:ext cx="2350181" cy="1321324"/>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8540" y="7251338"/>
            <a:ext cx="2039778" cy="1341095"/>
          </a:xfrm>
          <a:prstGeom prst="rect">
            <a:avLst/>
          </a:prstGeom>
        </p:spPr>
      </p:pic>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8" name="Text Placeholder 2"/>
          <p:cNvSpPr txBox="1"/>
          <p:nvPr/>
        </p:nvSpPr>
        <p:spPr>
          <a:xfrm>
            <a:off x="60482" y="1081143"/>
            <a:ext cx="12828896" cy="65659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dirty="0">
                <a:solidFill>
                  <a:srgbClr val="800000"/>
                </a:solidFill>
                <a:latin typeface="+mn-lt"/>
              </a:rPr>
              <a:t>Επικαιρότητα σχετική με μεταναστευτικά/προσφυγικά θέματα</a:t>
            </a:r>
            <a:endParaRPr lang="en-GB" sz="3600" b="1" dirty="0">
              <a:solidFill>
                <a:srgbClr val="800000"/>
              </a:solidFill>
              <a:latin typeface="+mn-lt"/>
            </a:endParaRPr>
          </a:p>
        </p:txBody>
      </p:sp>
      <p:sp>
        <p:nvSpPr>
          <p:cNvPr id="2" name="Text Placeholder 2"/>
          <p:cNvSpPr txBox="1"/>
          <p:nvPr/>
        </p:nvSpPr>
        <p:spPr>
          <a:xfrm>
            <a:off x="1055489" y="3508360"/>
            <a:ext cx="10838882" cy="367280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2800" i="0" dirty="0"/>
              <a:t>	</a:t>
            </a:r>
            <a:endParaRPr lang="el-GR" sz="2800" i="0" dirty="0"/>
          </a:p>
          <a:p>
            <a:pPr algn="l" hangingPunct="1"/>
            <a:endParaRPr lang="el-GR" sz="2800" i="0" dirty="0"/>
          </a:p>
          <a:p>
            <a:pPr algn="l" hangingPunct="1"/>
            <a:endParaRPr lang="el-GR" sz="2800" i="0" dirty="0"/>
          </a:p>
          <a:p>
            <a:pPr algn="l" hangingPunct="1"/>
            <a:r>
              <a:rPr lang="el-GR" sz="2800" i="0" dirty="0"/>
              <a:t>				</a:t>
            </a:r>
            <a:endParaRPr lang="el-GR" sz="3600" i="0" dirty="0"/>
          </a:p>
          <a:p>
            <a:pPr algn="l" hangingPunct="1"/>
            <a:endParaRPr lang="en-US" sz="2800" i="0" dirty="0"/>
          </a:p>
          <a:p>
            <a:pPr algn="l" hangingPunct="1"/>
            <a:endParaRPr lang="en-US" sz="2800" i="0" dirty="0"/>
          </a:p>
          <a:p>
            <a:pPr algn="l" hangingPunct="1"/>
            <a:endParaRPr lang="en-US" sz="2800" i="0" dirty="0"/>
          </a:p>
          <a:p>
            <a:pPr algn="l" hangingPunct="1"/>
            <a:endParaRPr lang="el-GR" sz="3600" i="0" dirty="0"/>
          </a:p>
        </p:txBody>
      </p:sp>
      <p:graphicFrame>
        <p:nvGraphicFramePr>
          <p:cNvPr id="13" name="Table 13"/>
          <p:cNvGraphicFramePr>
            <a:graphicFrameLocks noGrp="1"/>
          </p:cNvGraphicFramePr>
          <p:nvPr/>
        </p:nvGraphicFramePr>
        <p:xfrm>
          <a:off x="1055489" y="2566410"/>
          <a:ext cx="10485208" cy="6003309"/>
        </p:xfrm>
        <a:graphic>
          <a:graphicData uri="http://schemas.openxmlformats.org/drawingml/2006/table">
            <a:tbl>
              <a:tblPr firstRow="1" bandRow="1">
                <a:tableStyleId>{5940675A-B579-460E-94D1-54222C63F5DA}</a:tableStyleId>
              </a:tblPr>
              <a:tblGrid>
                <a:gridCol w="5606568"/>
                <a:gridCol w="4878640"/>
              </a:tblGrid>
              <a:tr h="1460034">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800" b="1" i="0" dirty="0"/>
                        <a:t>Ιστοσελίδες αποκλειστικά διαδικτυακής ειδησεογραφίας/ενημέρωσης</a:t>
                      </a:r>
                      <a:endParaRPr lang="en-US" sz="2800" b="1" i="0" dirty="0"/>
                    </a:p>
                  </a:txBody>
                  <a:tcPr/>
                </a:tc>
                <a:tc>
                  <a:txBody>
                    <a:bodyPr/>
                    <a:lstStyle/>
                    <a:p>
                      <a:endParaRPr lang="el-GR" dirty="0"/>
                    </a:p>
                  </a:txBody>
                  <a:tcPr/>
                </a:tc>
              </a:tr>
              <a:tr h="1298139">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800" b="1" i="0" dirty="0"/>
                        <a:t>Ιστοσελίδες διαδικτυακών εφημερίδων που κυκλοφορούν και σε έντυπη μορφή</a:t>
                      </a:r>
                      <a:endParaRPr lang="el-GR" sz="2800" b="1" i="0" dirty="0"/>
                    </a:p>
                    <a:p>
                      <a:endParaRPr lang="en-US" dirty="0"/>
                    </a:p>
                  </a:txBody>
                  <a:tcPr/>
                </a:tc>
                <a:tc>
                  <a:txBody>
                    <a:bodyPr/>
                    <a:lstStyle/>
                    <a:p>
                      <a:endParaRPr lang="el-GR" dirty="0"/>
                    </a:p>
                  </a:txBody>
                  <a:tcPr/>
                </a:tc>
              </a:tr>
              <a:tr h="1433527">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800" b="1" i="0" dirty="0"/>
                        <a:t>Ιστοσελίδες τηλεοπτικών καναλιών</a:t>
                      </a:r>
                      <a:endParaRPr lang="en-US" sz="2800" b="1" i="0" dirty="0"/>
                    </a:p>
                    <a:p>
                      <a:pPr marL="0" marR="0" lvl="0" indent="0" algn="ctr" defTabSz="584200" eaLnBrk="1" fontAlgn="auto" latinLnBrk="0" hangingPunct="1">
                        <a:lnSpc>
                          <a:spcPct val="100000"/>
                        </a:lnSpc>
                        <a:spcBef>
                          <a:spcPts val="0"/>
                        </a:spcBef>
                        <a:spcAft>
                          <a:spcPts val="0"/>
                        </a:spcAft>
                        <a:buClrTx/>
                        <a:buSzTx/>
                        <a:buFontTx/>
                        <a:buNone/>
                        <a:defRPr/>
                      </a:pPr>
                      <a:endParaRPr lang="en-US" sz="1600" i="0" dirty="0"/>
                    </a:p>
                    <a:p>
                      <a:pPr marL="0" marR="0" lvl="0" indent="0" algn="ctr" defTabSz="584200" eaLnBrk="1" fontAlgn="auto" latinLnBrk="0" hangingPunct="1">
                        <a:lnSpc>
                          <a:spcPct val="100000"/>
                        </a:lnSpc>
                        <a:spcBef>
                          <a:spcPts val="0"/>
                        </a:spcBef>
                        <a:spcAft>
                          <a:spcPts val="0"/>
                        </a:spcAft>
                        <a:buClrTx/>
                        <a:buSzTx/>
                        <a:buFontTx/>
                        <a:buNone/>
                        <a:defRPr/>
                      </a:pPr>
                      <a:endParaRPr lang="en-US" sz="1600" i="0" dirty="0"/>
                    </a:p>
                  </a:txBody>
                  <a:tcPr/>
                </a:tc>
                <a:tc>
                  <a:txBody>
                    <a:bodyPr/>
                    <a:lstStyle/>
                    <a:p>
                      <a:endParaRPr lang="el-GR" dirty="0"/>
                    </a:p>
                  </a:txBody>
                  <a:tcPr/>
                </a:tc>
              </a:tr>
              <a:tr h="1445540">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kumimoji="0" lang="el-GR" sz="2800" b="1" i="0" u="none" strike="noStrike" kern="0" cap="none" spc="0" normalizeH="0" baseline="0" noProof="0" dirty="0">
                          <a:ln>
                            <a:noFill/>
                          </a:ln>
                          <a:solidFill>
                            <a:srgbClr val="000000"/>
                          </a:solidFill>
                          <a:effectLst/>
                          <a:uLnTx/>
                          <a:uFillTx/>
                          <a:latin typeface="+mn-lt"/>
                          <a:sym typeface="Helvetica Neue Light"/>
                        </a:rPr>
                        <a:t>Ιστοσελίδες σατιρικών νέων</a:t>
                      </a:r>
                      <a:endParaRPr kumimoji="0" lang="en-US" sz="2800" b="1" i="0" u="none" strike="noStrike" kern="0" cap="none" spc="0" normalizeH="0" baseline="0" noProof="0" dirty="0">
                        <a:ln>
                          <a:noFill/>
                        </a:ln>
                        <a:solidFill>
                          <a:srgbClr val="000000"/>
                        </a:solidFill>
                        <a:effectLst/>
                        <a:uLnTx/>
                        <a:uFillTx/>
                        <a:latin typeface="+mn-lt"/>
                        <a:sym typeface="Helvetica Neue Light"/>
                      </a:endParaRPr>
                    </a:p>
                    <a:p>
                      <a:pPr marL="0" marR="0" lvl="0" indent="0" algn="ctr" defTabSz="584200" eaLnBrk="1" fontAlgn="auto" latinLnBrk="0" hangingPunct="1">
                        <a:lnSpc>
                          <a:spcPct val="100000"/>
                        </a:lnSpc>
                        <a:spcBef>
                          <a:spcPts val="0"/>
                        </a:spcBef>
                        <a:spcAft>
                          <a:spcPts val="0"/>
                        </a:spcAft>
                        <a:buClrTx/>
                        <a:buSzTx/>
                        <a:buFontTx/>
                        <a:buNone/>
                        <a:defRPr/>
                      </a:pPr>
                      <a:endParaRPr lang="el-GR" sz="1600" i="0" dirty="0"/>
                    </a:p>
                  </a:txBody>
                  <a:tcPr/>
                </a:tc>
                <a:tc>
                  <a:txBody>
                    <a:bodyPr/>
                    <a:lstStyle/>
                    <a:p>
                      <a:endParaRPr lang="el-GR" dirty="0"/>
                    </a:p>
                  </a:txBody>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1453" y="2739307"/>
            <a:ext cx="2064829" cy="108403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738" y="2829670"/>
            <a:ext cx="1822041" cy="95728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365" y="4286560"/>
            <a:ext cx="1962682" cy="1227766"/>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5024" y="4081320"/>
            <a:ext cx="1341696" cy="134169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6866" y="5816101"/>
            <a:ext cx="1820913" cy="1090380"/>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8781" y="5838126"/>
            <a:ext cx="1820913" cy="1028431"/>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5738" y="7218571"/>
            <a:ext cx="1835978" cy="1087092"/>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38017" y="7310300"/>
            <a:ext cx="2171700" cy="995363"/>
          </a:xfrm>
          <a:prstGeom prst="rect">
            <a:avLst/>
          </a:prstGeom>
        </p:spPr>
      </p:pic>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8" name="Text Placeholder 2"/>
          <p:cNvSpPr txBox="1"/>
          <p:nvPr/>
        </p:nvSpPr>
        <p:spPr>
          <a:xfrm>
            <a:off x="0" y="941290"/>
            <a:ext cx="12736855" cy="65659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dirty="0">
                <a:solidFill>
                  <a:srgbClr val="800000"/>
                </a:solidFill>
                <a:latin typeface="+mn-lt"/>
              </a:rPr>
              <a:t>Πολιτικός λόγος γύρω από προσφυγικά/μεταναστευτικά θέματα</a:t>
            </a:r>
            <a:endParaRPr lang="en-GB" sz="3600" b="1" dirty="0">
              <a:solidFill>
                <a:srgbClr val="800000"/>
              </a:solidFill>
              <a:latin typeface="+mn-lt"/>
            </a:endParaRPr>
          </a:p>
        </p:txBody>
      </p:sp>
      <p:sp>
        <p:nvSpPr>
          <p:cNvPr id="2" name="Text Placeholder 2"/>
          <p:cNvSpPr txBox="1"/>
          <p:nvPr/>
        </p:nvSpPr>
        <p:spPr>
          <a:xfrm>
            <a:off x="1055489" y="3508360"/>
            <a:ext cx="10838882" cy="367280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2800" i="0" dirty="0"/>
              <a:t>	</a:t>
            </a:r>
            <a:endParaRPr lang="el-GR" sz="2800" i="0" dirty="0"/>
          </a:p>
          <a:p>
            <a:pPr algn="l" hangingPunct="1"/>
            <a:endParaRPr lang="el-GR" sz="2800" i="0" dirty="0"/>
          </a:p>
          <a:p>
            <a:pPr algn="l" hangingPunct="1"/>
            <a:endParaRPr lang="el-GR" sz="2800" i="0" dirty="0"/>
          </a:p>
          <a:p>
            <a:pPr algn="l" hangingPunct="1"/>
            <a:r>
              <a:rPr lang="el-GR" sz="2800" i="0" dirty="0"/>
              <a:t>				</a:t>
            </a:r>
            <a:endParaRPr lang="el-GR" sz="3600" i="0" dirty="0"/>
          </a:p>
          <a:p>
            <a:pPr algn="l" hangingPunct="1"/>
            <a:endParaRPr lang="en-US" sz="2800" i="0" dirty="0"/>
          </a:p>
          <a:p>
            <a:pPr algn="l" hangingPunct="1"/>
            <a:endParaRPr lang="en-US" sz="2800" i="0" dirty="0"/>
          </a:p>
          <a:p>
            <a:pPr algn="l" hangingPunct="1"/>
            <a:endParaRPr lang="en-US" sz="2800" i="0" dirty="0"/>
          </a:p>
          <a:p>
            <a:pPr algn="l" hangingPunct="1"/>
            <a:endParaRPr lang="el-GR" sz="3600" i="0" dirty="0"/>
          </a:p>
        </p:txBody>
      </p:sp>
      <p:graphicFrame>
        <p:nvGraphicFramePr>
          <p:cNvPr id="13" name="Table 13"/>
          <p:cNvGraphicFramePr>
            <a:graphicFrameLocks noGrp="1"/>
          </p:cNvGraphicFramePr>
          <p:nvPr/>
        </p:nvGraphicFramePr>
        <p:xfrm>
          <a:off x="343431" y="2151880"/>
          <a:ext cx="12393424" cy="6529093"/>
        </p:xfrm>
        <a:graphic>
          <a:graphicData uri="http://schemas.openxmlformats.org/drawingml/2006/table">
            <a:tbl>
              <a:tblPr firstRow="1" bandRow="1">
                <a:tableStyleId>{5940675A-B579-460E-94D1-54222C63F5DA}</a:tableStyleId>
              </a:tblPr>
              <a:tblGrid>
                <a:gridCol w="4522325"/>
                <a:gridCol w="7871099"/>
              </a:tblGrid>
              <a:tr h="1603296">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400" b="1" i="0" dirty="0"/>
                        <a:t>Ιστοσελίδα της Βουλής των Ελλήνων</a:t>
                      </a:r>
                      <a:endParaRPr lang="en-US" sz="2400" b="1" i="0" dirty="0"/>
                    </a:p>
                  </a:txBody>
                  <a:tcPr/>
                </a:tc>
                <a:tc>
                  <a:txBody>
                    <a:bodyPr/>
                    <a:lstStyle/>
                    <a:p>
                      <a:endParaRPr lang="el-GR" dirty="0"/>
                    </a:p>
                  </a:txBody>
                  <a:tcPr/>
                </a:tc>
              </a:tr>
              <a:tr h="2371032">
                <a:tc>
                  <a:txBody>
                    <a:bodyPr/>
                    <a:lstStyle/>
                    <a:p>
                      <a:pPr marL="0" marR="0" lvl="0" indent="0" algn="ctr" defTabSz="584200" eaLnBrk="1" fontAlgn="auto" latinLnBrk="0" hangingPunct="1">
                        <a:lnSpc>
                          <a:spcPct val="100000"/>
                        </a:lnSpc>
                        <a:spcBef>
                          <a:spcPts val="0"/>
                        </a:spcBef>
                        <a:spcAft>
                          <a:spcPts val="0"/>
                        </a:spcAft>
                        <a:buClrTx/>
                        <a:buSzTx/>
                        <a:buFontTx/>
                        <a:buNone/>
                        <a:defRPr/>
                      </a:pPr>
                      <a:r>
                        <a:rPr lang="el-GR" sz="2400" b="1" i="0" dirty="0"/>
                        <a:t>Αναρτήσεις στο </a:t>
                      </a:r>
                      <a:r>
                        <a:rPr lang="en-US" sz="2400" b="1" i="0" dirty="0"/>
                        <a:t>twitter</a:t>
                      </a:r>
                      <a:endParaRPr lang="el-GR" sz="2400" b="1" i="0" dirty="0"/>
                    </a:p>
                    <a:p>
                      <a:endParaRPr lang="en-US" dirty="0"/>
                    </a:p>
                    <a:p>
                      <a:endParaRPr lang="el-GR" dirty="0"/>
                    </a:p>
                  </a:txBody>
                  <a:tcPr/>
                </a:tc>
                <a:tc>
                  <a:txBody>
                    <a:bodyPr/>
                    <a:lstStyle/>
                    <a:p>
                      <a:endParaRPr lang="el-GR" dirty="0"/>
                    </a:p>
                  </a:txBody>
                  <a:tcPr/>
                </a:tc>
              </a:tr>
              <a:tr h="2554765">
                <a:tc>
                  <a:txBody>
                    <a:bodyPr/>
                    <a:lstStyle/>
                    <a:p>
                      <a:pPr marL="0" marR="0" lvl="0" indent="0" algn="ctr" defTabSz="584200" eaLnBrk="1" fontAlgn="auto" latinLnBrk="0" hangingPunct="1">
                        <a:lnSpc>
                          <a:spcPct val="100000"/>
                        </a:lnSpc>
                        <a:spcBef>
                          <a:spcPts val="0"/>
                        </a:spcBef>
                        <a:spcAft>
                          <a:spcPts val="0"/>
                        </a:spcAft>
                        <a:buClrTx/>
                        <a:buSzTx/>
                        <a:buFontTx/>
                        <a:buNone/>
                        <a:defRPr/>
                      </a:pPr>
                      <a:endParaRPr lang="en-US" sz="1600" b="0" i="0" dirty="0"/>
                    </a:p>
                    <a:p>
                      <a:pPr marL="0" marR="0" lvl="0" indent="0" algn="ctr" defTabSz="584200" eaLnBrk="1" fontAlgn="auto" latinLnBrk="0" hangingPunct="1">
                        <a:lnSpc>
                          <a:spcPct val="100000"/>
                        </a:lnSpc>
                        <a:spcBef>
                          <a:spcPts val="0"/>
                        </a:spcBef>
                        <a:spcAft>
                          <a:spcPts val="0"/>
                        </a:spcAft>
                        <a:buClrTx/>
                        <a:buSzTx/>
                        <a:buFontTx/>
                        <a:buNone/>
                        <a:defRPr/>
                      </a:pPr>
                      <a:r>
                        <a:rPr lang="el-GR" sz="2400" b="1" i="0" dirty="0"/>
                        <a:t>Αναρτήσεις στο </a:t>
                      </a:r>
                      <a:endParaRPr lang="en-US" sz="2400" b="1" i="0" dirty="0"/>
                    </a:p>
                    <a:p>
                      <a:pPr marL="0" marR="0" lvl="0" indent="0" algn="ctr" defTabSz="584200" eaLnBrk="1" fontAlgn="auto" latinLnBrk="0" hangingPunct="1">
                        <a:lnSpc>
                          <a:spcPct val="100000"/>
                        </a:lnSpc>
                        <a:spcBef>
                          <a:spcPts val="0"/>
                        </a:spcBef>
                        <a:spcAft>
                          <a:spcPts val="0"/>
                        </a:spcAft>
                        <a:buClrTx/>
                        <a:buSzTx/>
                        <a:buFontTx/>
                        <a:buNone/>
                        <a:defRPr/>
                      </a:pPr>
                      <a:endParaRPr lang="el-GR" sz="2400" b="1" i="0" dirty="0"/>
                    </a:p>
                    <a:p>
                      <a:pPr marL="0" marR="0" lvl="0" indent="0" algn="ctr" defTabSz="584200" eaLnBrk="1" fontAlgn="auto" latinLnBrk="0" hangingPunct="1">
                        <a:lnSpc>
                          <a:spcPct val="100000"/>
                        </a:lnSpc>
                        <a:spcBef>
                          <a:spcPts val="0"/>
                        </a:spcBef>
                        <a:spcAft>
                          <a:spcPts val="0"/>
                        </a:spcAft>
                        <a:buClrTx/>
                        <a:buSzTx/>
                        <a:buFontTx/>
                        <a:buNone/>
                        <a:defRPr/>
                      </a:pPr>
                      <a:endParaRPr lang="en-US" sz="2400" b="1" i="0" dirty="0"/>
                    </a:p>
                    <a:p>
                      <a:pPr marL="0" marR="0" lvl="0" indent="0" algn="ctr" defTabSz="584200" eaLnBrk="1" fontAlgn="auto" latinLnBrk="0" hangingPunct="1">
                        <a:lnSpc>
                          <a:spcPct val="100000"/>
                        </a:lnSpc>
                        <a:spcBef>
                          <a:spcPts val="0"/>
                        </a:spcBef>
                        <a:spcAft>
                          <a:spcPts val="0"/>
                        </a:spcAft>
                        <a:buClrTx/>
                        <a:buSzTx/>
                        <a:buFontTx/>
                        <a:buNone/>
                        <a:defRPr/>
                      </a:pPr>
                      <a:r>
                        <a:rPr lang="el-GR" sz="2400" b="1" i="0" dirty="0"/>
                        <a:t>από το υπουργείο μετανάστευσης και ασύλου</a:t>
                      </a:r>
                      <a:endParaRPr lang="el-GR" sz="2400" b="1" i="0" dirty="0"/>
                    </a:p>
                  </a:txBody>
                  <a:tcPr/>
                </a:tc>
                <a:tc>
                  <a:txBody>
                    <a:bodyPr/>
                    <a:lstStyle/>
                    <a:p>
                      <a:endParaRPr lang="el-GR" dirty="0"/>
                    </a:p>
                  </a:txBody>
                  <a:tcPr/>
                </a:tc>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4320" y="2378137"/>
            <a:ext cx="2733080" cy="129821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986" y="4099478"/>
            <a:ext cx="2437795" cy="168739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4591" y="4119642"/>
            <a:ext cx="694811" cy="694811"/>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6655" y="4095467"/>
            <a:ext cx="2474833" cy="1640200"/>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3760" y="4083031"/>
            <a:ext cx="2497610" cy="1665073"/>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5572" y="6939482"/>
            <a:ext cx="1489496" cy="561613"/>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3882" y="6283077"/>
            <a:ext cx="3553956" cy="2127046"/>
          </a:xfrm>
          <a:prstGeom prst="rect">
            <a:avLst/>
          </a:prstGeom>
        </p:spPr>
      </p:pic>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3" name="Text Placeholder 2"/>
          <p:cNvSpPr>
            <a:spLocks noGrp="1"/>
          </p:cNvSpPr>
          <p:nvPr>
            <p:ph type="body" sz="quarter" idx="13"/>
          </p:nvPr>
        </p:nvSpPr>
        <p:spPr>
          <a:xfrm>
            <a:off x="191069" y="1269242"/>
            <a:ext cx="8191878" cy="545910"/>
          </a:xfrm>
        </p:spPr>
        <p:txBody>
          <a:bodyPr/>
          <a:lstStyle/>
          <a:p>
            <a:pPr algn="l"/>
            <a:r>
              <a:rPr lang="en-GB" sz="3600" b="1" dirty="0">
                <a:solidFill>
                  <a:srgbClr val="800000"/>
                </a:solidFill>
              </a:rPr>
              <a:t>Corpus </a:t>
            </a:r>
            <a:r>
              <a:rPr lang="el-GR" sz="3600" b="1" dirty="0">
                <a:solidFill>
                  <a:srgbClr val="800000"/>
                </a:solidFill>
              </a:rPr>
              <a:t>αντιρατσιστικών κειμένων</a:t>
            </a:r>
            <a:endParaRPr lang="en-GB" sz="3600" b="1" dirty="0">
              <a:solidFill>
                <a:srgbClr val="800000"/>
              </a:solidFill>
            </a:endParaRPr>
          </a:p>
        </p:txBody>
      </p:sp>
      <p:sp>
        <p:nvSpPr>
          <p:cNvPr id="4" name="Text Placeholder 3"/>
          <p:cNvSpPr>
            <a:spLocks noGrp="1"/>
          </p:cNvSpPr>
          <p:nvPr>
            <p:ph type="body" sz="quarter" idx="14"/>
          </p:nvPr>
        </p:nvSpPr>
        <p:spPr>
          <a:xfrm>
            <a:off x="191069" y="2593075"/>
            <a:ext cx="12813731" cy="6740307"/>
          </a:xfrm>
        </p:spPr>
        <p:txBody>
          <a:bodyPr/>
          <a:lstStyle/>
          <a:p>
            <a:pPr marL="457200" indent="-457200" algn="l">
              <a:buFont typeface="Arial" panose="020B0604020202020204" pitchFamily="34" charset="0"/>
              <a:buChar char="•"/>
            </a:pPr>
            <a:r>
              <a:rPr lang="el-GR" b="1" i="1" dirty="0">
                <a:ea typeface="Calibri" panose="020F0502020204030204"/>
              </a:rPr>
              <a:t>εξειδικευμένο σώμα </a:t>
            </a:r>
            <a:r>
              <a:rPr lang="el-GR" dirty="0">
                <a:ea typeface="Calibri" panose="020F0502020204030204"/>
              </a:rPr>
              <a:t>(</a:t>
            </a:r>
            <a:r>
              <a:rPr lang="en-US" dirty="0">
                <a:ea typeface="Calibri" panose="020F0502020204030204"/>
              </a:rPr>
              <a:t>specialized corpus</a:t>
            </a:r>
            <a:r>
              <a:rPr lang="el-GR" dirty="0">
                <a:ea typeface="Calibri" panose="020F0502020204030204"/>
              </a:rPr>
              <a:t>) ελληνικών αντιρατσιστικών κειμένων</a:t>
            </a:r>
            <a:endParaRPr lang="el-GR" dirty="0">
              <a:ea typeface="Calibri" panose="020F0502020204030204"/>
            </a:endParaRPr>
          </a:p>
          <a:p>
            <a:pPr algn="l"/>
            <a:endParaRPr lang="el-GR" dirty="0">
              <a:ea typeface="Calibri" panose="020F0502020204030204"/>
            </a:endParaRPr>
          </a:p>
          <a:p>
            <a:pPr marL="457200" indent="-457200" algn="l">
              <a:buFont typeface="Arial" panose="020B0604020202020204" pitchFamily="34" charset="0"/>
              <a:buChar char="•"/>
            </a:pPr>
            <a:r>
              <a:rPr lang="el-GR" dirty="0">
                <a:ea typeface="Calibri" panose="020F0502020204030204"/>
              </a:rPr>
              <a:t>Συλλογή κειμένων: </a:t>
            </a:r>
            <a:r>
              <a:rPr lang="el-GR" b="1" dirty="0">
                <a:ea typeface="Calibri" panose="020F0502020204030204"/>
              </a:rPr>
              <a:t>Οκτώβριος 2019-Ιούνιος 2020</a:t>
            </a:r>
            <a:endParaRPr lang="el-GR" b="1" dirty="0">
              <a:ea typeface="Calibri" panose="020F0502020204030204"/>
            </a:endParaRPr>
          </a:p>
          <a:p>
            <a:pPr marL="457200" indent="-457200" algn="l">
              <a:buFont typeface="Arial" panose="020B0604020202020204" pitchFamily="34" charset="0"/>
              <a:buChar char="•"/>
            </a:pPr>
            <a:endParaRPr lang="el-GR" dirty="0">
              <a:ea typeface="Calibri" panose="020F0502020204030204"/>
            </a:endParaRPr>
          </a:p>
          <a:p>
            <a:pPr marL="457200" indent="-457200" algn="l">
              <a:buFont typeface="Arial" panose="020B0604020202020204" pitchFamily="34" charset="0"/>
              <a:buChar char="•"/>
            </a:pPr>
            <a:r>
              <a:rPr lang="el-GR" b="1" dirty="0">
                <a:ea typeface="Calibri" panose="020F0502020204030204"/>
              </a:rPr>
              <a:t>830</a:t>
            </a:r>
            <a:r>
              <a:rPr lang="el-GR" dirty="0">
                <a:ea typeface="Calibri" panose="020F0502020204030204"/>
              </a:rPr>
              <a:t> καταχωρήσεις αυτοτελών κειμένων ή κειμενικών αποσπασμάτων </a:t>
            </a:r>
            <a:endParaRPr lang="el-GR" dirty="0">
              <a:ea typeface="Calibri" panose="020F0502020204030204"/>
            </a:endParaRPr>
          </a:p>
          <a:p>
            <a:pPr marL="457200" indent="-457200" algn="l">
              <a:buFont typeface="Arial" panose="020B0604020202020204" pitchFamily="34" charset="0"/>
              <a:buChar char="•"/>
            </a:pPr>
            <a:endParaRPr lang="el-GR" dirty="0">
              <a:ea typeface="Calibri" panose="020F0502020204030204"/>
            </a:endParaRPr>
          </a:p>
          <a:p>
            <a:pPr marL="457200" indent="-457200" algn="l">
              <a:buFont typeface="Arial" panose="020B0604020202020204" pitchFamily="34" charset="0"/>
              <a:buChar char="•"/>
            </a:pPr>
            <a:r>
              <a:rPr lang="en-US" b="1" dirty="0">
                <a:ea typeface="Calibri" panose="020F0502020204030204"/>
              </a:rPr>
              <a:t>40</a:t>
            </a:r>
            <a:r>
              <a:rPr lang="en-US" dirty="0">
                <a:ea typeface="Calibri" panose="020F0502020204030204"/>
              </a:rPr>
              <a:t> </a:t>
            </a:r>
            <a:r>
              <a:rPr lang="el-GR" dirty="0">
                <a:ea typeface="Calibri" panose="020F0502020204030204"/>
              </a:rPr>
              <a:t>διαφορετικές πηγές</a:t>
            </a:r>
            <a:endParaRPr lang="el-GR" dirty="0">
              <a:ea typeface="Calibri" panose="020F0502020204030204"/>
            </a:endParaRPr>
          </a:p>
          <a:p>
            <a:pPr marL="457200" indent="-457200" algn="l">
              <a:buFont typeface="Arial" panose="020B0604020202020204" pitchFamily="34" charset="0"/>
              <a:buChar char="•"/>
            </a:pPr>
            <a:endParaRPr lang="en-US" dirty="0">
              <a:ea typeface="Calibri" panose="020F0502020204030204"/>
            </a:endParaRPr>
          </a:p>
          <a:p>
            <a:pPr marL="457200" indent="-457200" algn="l">
              <a:buFont typeface="Arial" panose="020B0604020202020204" pitchFamily="34" charset="0"/>
              <a:buChar char="•"/>
            </a:pPr>
            <a:r>
              <a:rPr lang="en-US" b="1" dirty="0">
                <a:ea typeface="Calibri" panose="020F0502020204030204"/>
              </a:rPr>
              <a:t>500.000</a:t>
            </a:r>
            <a:r>
              <a:rPr lang="el-GR" dirty="0">
                <a:ea typeface="Calibri" panose="020F0502020204030204"/>
              </a:rPr>
              <a:t> λέξεις</a:t>
            </a:r>
            <a:endParaRPr lang="en-US" dirty="0">
              <a:ea typeface="Calibri" panose="020F0502020204030204"/>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171948"/>
            <a:ext cx="13004800" cy="656590"/>
          </a:xfrm>
        </p:spPr>
        <p:txBody>
          <a:bodyPr/>
          <a:lstStyle/>
          <a:p>
            <a:pPr algn="l"/>
            <a:r>
              <a:rPr lang="en-GB" sz="3600" b="1" dirty="0">
                <a:solidFill>
                  <a:srgbClr val="800000"/>
                </a:solidFill>
              </a:rPr>
              <a:t>Corpus </a:t>
            </a:r>
            <a:r>
              <a:rPr lang="el-GR" sz="3600" b="1" dirty="0">
                <a:solidFill>
                  <a:srgbClr val="800000"/>
                </a:solidFill>
              </a:rPr>
              <a:t>αντιρατσιστικών κειμένων &amp; κατηγορίες ρατσισμού </a:t>
            </a:r>
            <a:endParaRPr lang="en-GB" sz="3600" b="1" dirty="0">
              <a:solidFill>
                <a:srgbClr val="800000"/>
              </a:solidFill>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9" name="Rectangle 8"/>
          <p:cNvSpPr/>
          <p:nvPr/>
        </p:nvSpPr>
        <p:spPr>
          <a:xfrm>
            <a:off x="2560320" y="4466928"/>
            <a:ext cx="8778240" cy="2318583"/>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l-GR" sz="3600" b="0" dirty="0">
                <a:solidFill>
                  <a:srgbClr val="FFFFFF"/>
                </a:solidFill>
                <a:latin typeface="+mn-lt"/>
                <a:ea typeface="+mn-ea"/>
                <a:cs typeface="+mn-cs"/>
                <a:sym typeface="Helvetica Neue Medium"/>
              </a:rPr>
              <a:t>η διερεύνηση της (ανα)παραγωγής ρατσιστικών θέσεων και απόψεων σε κείμενα συντονισμένα με αντιρατσιστικούς λόγους</a:t>
            </a:r>
            <a:endParaRPr kumimoji="0" lang="en-GB" sz="36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Rectangle 5"/>
          <p:cNvSpPr/>
          <p:nvPr/>
        </p:nvSpPr>
        <p:spPr>
          <a:xfrm>
            <a:off x="406793" y="3724000"/>
            <a:ext cx="2153527" cy="595035"/>
          </a:xfrm>
          <a:prstGeom prst="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el-GR" sz="3200" b="0" i="0" u="none" strike="noStrike" cap="none" spc="0" normalizeH="0" baseline="0" dirty="0">
                <a:ln>
                  <a:noFill/>
                </a:ln>
                <a:solidFill>
                  <a:srgbClr val="FFFFFF"/>
                </a:solidFill>
                <a:effectLst/>
                <a:uFillTx/>
                <a:latin typeface="+mn-lt"/>
                <a:ea typeface="+mn-ea"/>
                <a:cs typeface="+mn-cs"/>
                <a:sym typeface="Helvetica Neue Medium"/>
              </a:rPr>
              <a:t>στόχος</a:t>
            </a: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1" y="1317366"/>
            <a:ext cx="12747009" cy="656590"/>
          </a:xfrm>
        </p:spPr>
        <p:txBody>
          <a:bodyPr/>
          <a:lstStyle/>
          <a:p>
            <a:pPr algn="l"/>
            <a:r>
              <a:rPr lang="el-GR" sz="3600" b="1" dirty="0">
                <a:solidFill>
                  <a:srgbClr val="800000"/>
                </a:solidFill>
              </a:rPr>
              <a:t>Μεθοδολογικά εργαλεία</a:t>
            </a:r>
            <a:endParaRPr lang="en-GB" sz="3600" b="1" dirty="0">
              <a:solidFill>
                <a:srgbClr val="800000"/>
              </a:solidFill>
            </a:endParaRPr>
          </a:p>
        </p:txBody>
      </p:sp>
      <p:sp>
        <p:nvSpPr>
          <p:cNvPr id="4" name="Text Placeholder 3"/>
          <p:cNvSpPr>
            <a:spLocks noGrp="1"/>
          </p:cNvSpPr>
          <p:nvPr>
            <p:ph type="body" sz="quarter" idx="14"/>
          </p:nvPr>
        </p:nvSpPr>
        <p:spPr>
          <a:xfrm>
            <a:off x="1861820" y="4567075"/>
            <a:ext cx="11142980" cy="3248025"/>
          </a:xfrm>
        </p:spPr>
        <p:txBody>
          <a:bodyPr/>
          <a:lstStyle/>
          <a:p>
            <a:pPr algn="l"/>
            <a:r>
              <a:rPr lang="el-GR" sz="3200" b="1" dirty="0">
                <a:solidFill>
                  <a:srgbClr val="800000"/>
                </a:solidFill>
              </a:rPr>
              <a:t>Συστημική Λειτουργική Γραμματική </a:t>
            </a:r>
            <a:r>
              <a:rPr lang="el-GR" sz="3200" b="1" dirty="0">
                <a:solidFill>
                  <a:srgbClr val="941A1D"/>
                </a:solidFill>
              </a:rPr>
              <a:t>του Halliday </a:t>
            </a:r>
            <a:r>
              <a:rPr lang="el-GR" sz="3200" dirty="0"/>
              <a:t>(1994)</a:t>
            </a:r>
            <a:endParaRPr lang="el-GR" sz="3200" dirty="0"/>
          </a:p>
          <a:p>
            <a:pPr algn="l"/>
            <a:r>
              <a:rPr lang="el-GR" sz="3200" dirty="0"/>
              <a:t> </a:t>
            </a:r>
            <a:endParaRPr lang="el-GR" sz="3200" dirty="0"/>
          </a:p>
          <a:p>
            <a:pPr algn="l"/>
            <a:r>
              <a:rPr lang="el-GR" sz="3200" b="1" dirty="0">
                <a:solidFill>
                  <a:srgbClr val="800000"/>
                </a:solidFill>
              </a:rPr>
              <a:t>Λογοϊστορική προσέγγιση των </a:t>
            </a:r>
            <a:r>
              <a:rPr lang="el-GR" sz="3200" b="1" dirty="0" err="1">
                <a:solidFill>
                  <a:srgbClr val="800000"/>
                </a:solidFill>
              </a:rPr>
              <a:t>Reisigl</a:t>
            </a:r>
            <a:r>
              <a:rPr lang="el-GR" sz="3200" b="1" dirty="0">
                <a:solidFill>
                  <a:srgbClr val="800000"/>
                </a:solidFill>
              </a:rPr>
              <a:t> &amp; </a:t>
            </a:r>
            <a:r>
              <a:rPr lang="el-GR" sz="3200" b="1" dirty="0" err="1">
                <a:solidFill>
                  <a:srgbClr val="800000"/>
                </a:solidFill>
              </a:rPr>
              <a:t>Wodak</a:t>
            </a:r>
            <a:r>
              <a:rPr lang="el-GR" sz="3200" b="1" dirty="0">
                <a:solidFill>
                  <a:srgbClr val="800000"/>
                </a:solidFill>
              </a:rPr>
              <a:t> </a:t>
            </a:r>
            <a:r>
              <a:rPr lang="el-GR" sz="3200" dirty="0"/>
              <a:t>(2001</a:t>
            </a:r>
            <a:r>
              <a:rPr lang="el-GR" dirty="0"/>
              <a:t>) </a:t>
            </a:r>
            <a:endParaRPr lang="en-US" dirty="0"/>
          </a:p>
          <a:p>
            <a:pPr algn="l"/>
            <a:endParaRPr lang="en-US" dirty="0"/>
          </a:p>
          <a:p>
            <a:pPr algn="l"/>
            <a:r>
              <a:rPr lang="el-GR" sz="3200" b="1" dirty="0">
                <a:solidFill>
                  <a:srgbClr val="800000"/>
                </a:solidFill>
              </a:rPr>
              <a:t>Η σημειωτική προσέγγιση στις αναπαραστάσεις της κοινωνικής δράσης και των κοινωνικών δραστών/τριών του </a:t>
            </a:r>
            <a:r>
              <a:rPr lang="el-GR" sz="3200" b="1" dirty="0" err="1">
                <a:solidFill>
                  <a:srgbClr val="800000"/>
                </a:solidFill>
              </a:rPr>
              <a:t>Van</a:t>
            </a:r>
            <a:r>
              <a:rPr lang="el-GR" sz="3200" b="1" dirty="0">
                <a:solidFill>
                  <a:srgbClr val="800000"/>
                </a:solidFill>
              </a:rPr>
              <a:t> </a:t>
            </a:r>
            <a:r>
              <a:rPr lang="el-GR" sz="3200" b="1" dirty="0" err="1">
                <a:solidFill>
                  <a:srgbClr val="800000"/>
                </a:solidFill>
              </a:rPr>
              <a:t>Leeuwen</a:t>
            </a:r>
            <a:r>
              <a:rPr lang="el-GR" sz="3200" b="1" dirty="0">
                <a:solidFill>
                  <a:srgbClr val="800000"/>
                </a:solidFill>
              </a:rPr>
              <a:t> </a:t>
            </a:r>
            <a:r>
              <a:rPr lang="el-GR" sz="3200" dirty="0"/>
              <a:t>(2008)</a:t>
            </a:r>
            <a:endParaRPr lang="en-GB" sz="3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Rectangle 1"/>
          <p:cNvSpPr/>
          <p:nvPr/>
        </p:nvSpPr>
        <p:spPr>
          <a:xfrm>
            <a:off x="3210560" y="3315335"/>
            <a:ext cx="5692140" cy="65659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el-GR" sz="3600" b="0" i="0" u="none" strike="noStrike" cap="none" spc="0" normalizeH="0" baseline="0" dirty="0">
                <a:ln>
                  <a:noFill/>
                </a:ln>
                <a:solidFill>
                  <a:srgbClr val="FFFFFF"/>
                </a:solidFill>
                <a:effectLst/>
                <a:uFillTx/>
                <a:latin typeface="+mn-lt"/>
                <a:ea typeface="+mn-ea"/>
                <a:cs typeface="+mn-cs"/>
                <a:sym typeface="Helvetica Neue Medium"/>
              </a:rPr>
              <a:t>Κριτική Ανάλυση Λόγου</a:t>
            </a:r>
            <a:endParaRPr kumimoji="0" lang="en-GB" sz="36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Right Arrow 5"/>
          <p:cNvSpPr/>
          <p:nvPr/>
        </p:nvSpPr>
        <p:spPr>
          <a:xfrm>
            <a:off x="685800" y="4766114"/>
            <a:ext cx="982980" cy="571500"/>
          </a:xfrm>
          <a:prstGeom prst="rightArrow">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 y="5642928"/>
            <a:ext cx="9810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Θέση αριθμού διαφάνειας 7"/>
          <p:cNvSpPr>
            <a:spLocks noGrp="1"/>
          </p:cNvSpPr>
          <p:nvPr>
            <p:ph type="sldNum" sz="quarter" idx="2"/>
          </p:nvPr>
        </p:nvSpPr>
        <p:spPr/>
        <p:txBody>
          <a:bodyPr/>
          <a:lstStyle/>
          <a:p>
            <a:fld id="{86CB4B4D-7CA3-9044-876B-883B54F8677D}" type="slidenum">
              <a:rPr lang="el-GR" smtClean="0"/>
            </a:fld>
            <a:endParaRPr lang="el-G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419935"/>
            <a:ext cx="9810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390618"/>
            <a:ext cx="12801600" cy="656590"/>
          </a:xfrm>
        </p:spPr>
        <p:txBody>
          <a:bodyPr/>
          <a:lstStyle/>
          <a:p>
            <a:pPr algn="l"/>
            <a:r>
              <a:rPr lang="el-GR" sz="3600" b="1" dirty="0">
                <a:solidFill>
                  <a:srgbClr val="800000"/>
                </a:solidFill>
              </a:rPr>
              <a:t>Κατηγορίες ρατσισμού</a:t>
            </a:r>
            <a:endParaRPr lang="en-GB" sz="3600" b="1" dirty="0">
              <a:solidFill>
                <a:srgbClr val="800000"/>
              </a:solidFill>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Rectangle 1"/>
          <p:cNvSpPr/>
          <p:nvPr/>
        </p:nvSpPr>
        <p:spPr>
          <a:xfrm>
            <a:off x="1280160" y="3658812"/>
            <a:ext cx="4754880" cy="2072362"/>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lang="el-GR" sz="2800" b="0" dirty="0">
                <a:solidFill>
                  <a:srgbClr val="FFFFFF"/>
                </a:solidFill>
                <a:latin typeface="+mn-lt"/>
                <a:ea typeface="+mn-ea"/>
                <a:cs typeface="+mn-cs"/>
                <a:sym typeface="Helvetica Neue Medium"/>
              </a:rPr>
              <a:t>δ</a:t>
            </a:r>
            <a:r>
              <a:rPr kumimoji="0" lang="el-GR" sz="2800" b="0" i="0" u="none" strike="noStrike" cap="none" spc="0" normalizeH="0" baseline="0" dirty="0">
                <a:ln>
                  <a:noFill/>
                </a:ln>
                <a:solidFill>
                  <a:srgbClr val="FFFFFF"/>
                </a:solidFill>
                <a:effectLst/>
                <a:uFillTx/>
                <a:latin typeface="+mn-lt"/>
                <a:ea typeface="+mn-ea"/>
                <a:cs typeface="+mn-cs"/>
                <a:sym typeface="Helvetica Neue Medium"/>
              </a:rPr>
              <a:t>ιάκριση</a:t>
            </a:r>
            <a:endParaRPr kumimoji="0" lang="el-GR" sz="2800" b="0" i="0" u="none" strike="noStrike" cap="none" spc="0" normalizeH="0" baseline="0" dirty="0">
              <a:ln>
                <a:noFill/>
              </a:ln>
              <a:solidFill>
                <a:srgbClr val="FFFFFF"/>
              </a:solidFill>
              <a:effectLst/>
              <a:uFillTx/>
              <a:latin typeface="+mn-lt"/>
              <a:ea typeface="+mn-ea"/>
              <a:cs typeface="+mn-cs"/>
              <a:sym typeface="Helvetica Neue Medium"/>
            </a:endParaRPr>
          </a:p>
          <a:p>
            <a:r>
              <a:rPr lang="el-GR" sz="2000" b="0" dirty="0">
                <a:solidFill>
                  <a:srgbClr val="FFFFFF"/>
                </a:solidFill>
                <a:latin typeface="+mn-lt"/>
                <a:ea typeface="+mn-ea"/>
                <a:cs typeface="+mn-cs"/>
                <a:sym typeface="Helvetica Neue Medium"/>
              </a:rPr>
              <a:t>καλλιέργεια απόστασης μεταξύ της έσω-ομάδας (</a:t>
            </a:r>
            <a:r>
              <a:rPr lang="el-GR" sz="2000" b="0" dirty="0" err="1">
                <a:solidFill>
                  <a:srgbClr val="FFFFFF"/>
                </a:solidFill>
                <a:latin typeface="+mn-lt"/>
                <a:ea typeface="+mn-ea"/>
                <a:cs typeface="+mn-cs"/>
                <a:sym typeface="Helvetica Neue Medium"/>
              </a:rPr>
              <a:t>ingroup</a:t>
            </a:r>
            <a:r>
              <a:rPr lang="el-GR" sz="2000" b="0" dirty="0">
                <a:solidFill>
                  <a:srgbClr val="FFFFFF"/>
                </a:solidFill>
                <a:latin typeface="+mn-lt"/>
                <a:ea typeface="+mn-ea"/>
                <a:cs typeface="+mn-cs"/>
                <a:sym typeface="Helvetica Neue Medium"/>
              </a:rPr>
              <a:t>, «εμείς», «οι </a:t>
            </a:r>
            <a:r>
              <a:rPr lang="el-GR" sz="2000" b="0" dirty="0" err="1">
                <a:solidFill>
                  <a:srgbClr val="FFFFFF"/>
                </a:solidFill>
                <a:latin typeface="+mn-lt"/>
                <a:ea typeface="+mn-ea"/>
                <a:cs typeface="+mn-cs"/>
                <a:sym typeface="Helvetica Neue Medium"/>
              </a:rPr>
              <a:t>πλειονοτικοί</a:t>
            </a:r>
            <a:r>
              <a:rPr lang="el-GR" sz="2000" b="0" dirty="0">
                <a:solidFill>
                  <a:srgbClr val="FFFFFF"/>
                </a:solidFill>
                <a:latin typeface="+mn-lt"/>
                <a:ea typeface="+mn-ea"/>
                <a:cs typeface="+mn-cs"/>
                <a:sym typeface="Helvetica Neue Medium"/>
              </a:rPr>
              <a:t>/</a:t>
            </a:r>
            <a:r>
              <a:rPr lang="el-GR" sz="2000" b="0" dirty="0" err="1">
                <a:solidFill>
                  <a:srgbClr val="FFFFFF"/>
                </a:solidFill>
                <a:latin typeface="+mn-lt"/>
                <a:ea typeface="+mn-ea"/>
                <a:cs typeface="+mn-cs"/>
                <a:sym typeface="Helvetica Neue Medium"/>
              </a:rPr>
              <a:t>ές</a:t>
            </a:r>
            <a:r>
              <a:rPr lang="el-GR" sz="2000" b="0" dirty="0">
                <a:solidFill>
                  <a:srgbClr val="FFFFFF"/>
                </a:solidFill>
                <a:latin typeface="+mn-lt"/>
                <a:ea typeface="+mn-ea"/>
                <a:cs typeface="+mn-cs"/>
                <a:sym typeface="Helvetica Neue Medium"/>
              </a:rPr>
              <a:t>») και της έξω-ομάδας (</a:t>
            </a:r>
            <a:r>
              <a:rPr lang="el-GR" sz="2000" b="0" dirty="0" err="1">
                <a:solidFill>
                  <a:srgbClr val="FFFFFF"/>
                </a:solidFill>
                <a:latin typeface="+mn-lt"/>
                <a:ea typeface="+mn-ea"/>
                <a:cs typeface="+mn-cs"/>
                <a:sym typeface="Helvetica Neue Medium"/>
              </a:rPr>
              <a:t>outgroup</a:t>
            </a:r>
            <a:r>
              <a:rPr lang="el-GR" sz="2000" b="0" dirty="0">
                <a:solidFill>
                  <a:srgbClr val="FFFFFF"/>
                </a:solidFill>
                <a:latin typeface="+mn-lt"/>
                <a:ea typeface="+mn-ea"/>
                <a:cs typeface="+mn-cs"/>
                <a:sym typeface="Helvetica Neue Medium"/>
              </a:rPr>
              <a:t>, «οι άλλοι/</a:t>
            </a:r>
            <a:r>
              <a:rPr lang="el-GR" sz="2000" b="0" dirty="0" err="1">
                <a:solidFill>
                  <a:srgbClr val="FFFFFF"/>
                </a:solidFill>
                <a:latin typeface="+mn-lt"/>
                <a:ea typeface="+mn-ea"/>
                <a:cs typeface="+mn-cs"/>
                <a:sym typeface="Helvetica Neue Medium"/>
              </a:rPr>
              <a:t>ες</a:t>
            </a:r>
            <a:r>
              <a:rPr lang="el-GR" sz="2000" b="0" dirty="0">
                <a:solidFill>
                  <a:srgbClr val="FFFFFF"/>
                </a:solidFill>
                <a:latin typeface="+mn-lt"/>
                <a:ea typeface="+mn-ea"/>
                <a:cs typeface="+mn-cs"/>
                <a:sym typeface="Helvetica Neue Medium"/>
              </a:rPr>
              <a:t>», «οι μετανάστες/</a:t>
            </a:r>
            <a:r>
              <a:rPr lang="el-GR" sz="2000" b="0" dirty="0" err="1">
                <a:solidFill>
                  <a:srgbClr val="FFFFFF"/>
                </a:solidFill>
                <a:latin typeface="+mn-lt"/>
                <a:ea typeface="+mn-ea"/>
                <a:cs typeface="+mn-cs"/>
                <a:sym typeface="Helvetica Neue Medium"/>
              </a:rPr>
              <a:t>τριες</a:t>
            </a:r>
            <a:r>
              <a:rPr lang="el-GR" sz="2000" b="0" dirty="0">
                <a:solidFill>
                  <a:srgbClr val="FFFFFF"/>
                </a:solidFill>
                <a:latin typeface="+mn-lt"/>
                <a:ea typeface="+mn-ea"/>
                <a:cs typeface="+mn-cs"/>
                <a:sym typeface="Helvetica Neue Medium"/>
              </a:rPr>
              <a:t>-πρόσφυγες/</a:t>
            </a:r>
            <a:r>
              <a:rPr lang="el-GR" sz="2000" dirty="0" err="1">
                <a:solidFill>
                  <a:srgbClr val="FFFFFF"/>
                </a:solidFill>
                <a:sym typeface="Helvetica Neue Medium"/>
              </a:rPr>
              <a:t>ισ</a:t>
            </a:r>
            <a:r>
              <a:rPr lang="el-GR" sz="2000" b="0" dirty="0" err="1">
                <a:solidFill>
                  <a:srgbClr val="FFFFFF"/>
                </a:solidFill>
                <a:latin typeface="+mn-lt"/>
                <a:ea typeface="+mn-ea"/>
                <a:cs typeface="+mn-cs"/>
                <a:sym typeface="Helvetica Neue Medium"/>
              </a:rPr>
              <a:t>σες</a:t>
            </a:r>
            <a:r>
              <a:rPr lang="el-GR" sz="2000" b="0" dirty="0">
                <a:solidFill>
                  <a:srgbClr val="FFFFFF"/>
                </a:solidFill>
                <a:latin typeface="+mn-lt"/>
                <a:ea typeface="+mn-ea"/>
                <a:cs typeface="+mn-cs"/>
                <a:sym typeface="Helvetica Neue Medium"/>
              </a:rPr>
              <a:t>»)</a:t>
            </a:r>
            <a:endParaRPr lang="el-GR" sz="2000" b="0" dirty="0">
              <a:solidFill>
                <a:srgbClr val="FFFFFF"/>
              </a:solidFill>
              <a:latin typeface="+mn-lt"/>
              <a:ea typeface="+mn-ea"/>
              <a:cs typeface="+mn-cs"/>
              <a:sym typeface="Helvetica Neue Medium"/>
            </a:endParaRPr>
          </a:p>
        </p:txBody>
      </p:sp>
      <p:sp>
        <p:nvSpPr>
          <p:cNvPr id="6" name="Rectangle 5"/>
          <p:cNvSpPr/>
          <p:nvPr/>
        </p:nvSpPr>
        <p:spPr>
          <a:xfrm>
            <a:off x="6502400" y="6104513"/>
            <a:ext cx="4813300" cy="120904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lang="el-GR" sz="3200" b="0" dirty="0">
                <a:solidFill>
                  <a:srgbClr val="FFFFFF"/>
                </a:solidFill>
                <a:latin typeface="+mn-lt"/>
                <a:ea typeface="+mn-ea"/>
                <a:cs typeface="+mn-cs"/>
                <a:sym typeface="Helvetica Neue Medium"/>
              </a:rPr>
              <a:t>α</a:t>
            </a:r>
            <a:r>
              <a:rPr kumimoji="0" lang="el-GR" sz="3200" b="0" i="0" u="none" strike="noStrike" cap="none" spc="0" normalizeH="0" baseline="0" dirty="0">
                <a:ln>
                  <a:noFill/>
                </a:ln>
                <a:solidFill>
                  <a:srgbClr val="FFFFFF"/>
                </a:solidFill>
                <a:effectLst/>
                <a:uFillTx/>
                <a:latin typeface="+mn-lt"/>
                <a:ea typeface="+mn-ea"/>
                <a:cs typeface="+mn-cs"/>
                <a:sym typeface="Helvetica Neue Medium"/>
              </a:rPr>
              <a:t>φομοίωση</a:t>
            </a:r>
            <a:endParaRPr kumimoji="0" lang="el-GR" sz="3200" b="0" i="0" u="none" strike="noStrike" cap="none" spc="0" normalizeH="0" baseline="0" dirty="0">
              <a:ln>
                <a:noFill/>
              </a:ln>
              <a:solidFill>
                <a:srgbClr val="FFFFFF"/>
              </a:solidFill>
              <a:effectLst/>
              <a:uFillTx/>
              <a:latin typeface="+mn-lt"/>
              <a:ea typeface="+mn-ea"/>
              <a:cs typeface="+mn-cs"/>
              <a:sym typeface="Helvetica Neue Medium"/>
            </a:endParaRPr>
          </a:p>
          <a:p>
            <a:r>
              <a:rPr lang="el-GR" sz="2000" dirty="0">
                <a:solidFill>
                  <a:srgbClr val="FFFFFF"/>
                </a:solidFill>
                <a:sym typeface="Helvetica Neue Medium"/>
              </a:rPr>
              <a:t>μ</a:t>
            </a:r>
            <a:r>
              <a:rPr lang="el-GR" sz="2000" b="0" dirty="0">
                <a:solidFill>
                  <a:srgbClr val="FFFFFF"/>
                </a:solidFill>
                <a:latin typeface="+mn-lt"/>
                <a:ea typeface="+mn-ea"/>
                <a:cs typeface="+mn-cs"/>
                <a:sym typeface="Helvetica Neue Medium"/>
              </a:rPr>
              <a:t>εθοδεύεται η υιοθέτηση των αξιών και των πεποιθήσεων της </a:t>
            </a:r>
            <a:r>
              <a:rPr lang="el-GR" sz="2000" b="0" dirty="0" err="1">
                <a:solidFill>
                  <a:srgbClr val="FFFFFF"/>
                </a:solidFill>
                <a:latin typeface="+mn-lt"/>
                <a:ea typeface="+mn-ea"/>
                <a:cs typeface="+mn-cs"/>
                <a:sym typeface="Helvetica Neue Medium"/>
              </a:rPr>
              <a:t>πλειονοτικής</a:t>
            </a:r>
            <a:r>
              <a:rPr lang="el-GR" sz="2000" b="0" dirty="0">
                <a:solidFill>
                  <a:srgbClr val="FFFFFF"/>
                </a:solidFill>
                <a:latin typeface="+mn-lt"/>
                <a:ea typeface="+mn-ea"/>
                <a:cs typeface="+mn-cs"/>
                <a:sym typeface="Helvetica Neue Medium"/>
              </a:rPr>
              <a:t> ομάδας </a:t>
            </a:r>
            <a:endParaRPr kumimoji="0" lang="en-GB"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Down Arrow 7"/>
          <p:cNvSpPr/>
          <p:nvPr/>
        </p:nvSpPr>
        <p:spPr>
          <a:xfrm>
            <a:off x="3389507" y="2782615"/>
            <a:ext cx="880110" cy="708660"/>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Down Arrow 8"/>
          <p:cNvSpPr/>
          <p:nvPr/>
        </p:nvSpPr>
        <p:spPr>
          <a:xfrm>
            <a:off x="8406765" y="4920519"/>
            <a:ext cx="777240" cy="695047"/>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Θέση αριθμού διαφάνειας 3"/>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Arrow: Up-Down 10"/>
          <p:cNvSpPr/>
          <p:nvPr/>
        </p:nvSpPr>
        <p:spPr>
          <a:xfrm rot="10800000">
            <a:off x="8889063" y="860858"/>
            <a:ext cx="1004688" cy="8218466"/>
          </a:xfrm>
          <a:prstGeom prst="upDown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l-GR"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2" name="Text Box 2"/>
          <p:cNvSpPr txBox="1">
            <a:spLocks noChangeArrowheads="1"/>
          </p:cNvSpPr>
          <p:nvPr/>
        </p:nvSpPr>
        <p:spPr bwMode="auto">
          <a:xfrm>
            <a:off x="10394013" y="995906"/>
            <a:ext cx="2346627" cy="8218467"/>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3600" b="1" dirty="0">
                <a:effectLst/>
                <a:latin typeface="Arial" panose="020B0604020202020204" pitchFamily="34" charset="0"/>
                <a:ea typeface="Calibri" panose="020F0502020204030204" pitchFamily="34" charset="0"/>
                <a:cs typeface="Times New Roman" panose="02020603050405020304" pitchFamily="18" charset="0"/>
              </a:rPr>
              <a:t>Διάκριση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p:cNvGraphicFramePr/>
          <p:nvPr/>
        </p:nvGraphicFramePr>
        <p:xfrm>
          <a:off x="572811" y="2271743"/>
          <a:ext cx="8316251"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4" name="Text Placeholder 3"/>
          <p:cNvSpPr>
            <a:spLocks noGrp="1"/>
          </p:cNvSpPr>
          <p:nvPr>
            <p:ph type="body" sz="quarter" idx="14"/>
          </p:nvPr>
        </p:nvSpPr>
        <p:spPr>
          <a:xfrm>
            <a:off x="0" y="841247"/>
            <a:ext cx="12899136" cy="10079682"/>
          </a:xfrm>
        </p:spPr>
        <p:txBody>
          <a:bodyPr/>
          <a:lstStyle/>
          <a:p>
            <a:pPr>
              <a:lnSpc>
                <a:spcPct val="100000"/>
              </a:lnSpc>
            </a:pPr>
            <a:r>
              <a:rPr lang="el-GR" sz="3600" b="1" dirty="0"/>
              <a:t>Παραδείγματα διάκρισης</a:t>
            </a:r>
            <a:endParaRPr lang="el-GR" sz="3600" b="1" dirty="0"/>
          </a:p>
          <a:p>
            <a:pPr algn="l">
              <a:lnSpc>
                <a:spcPct val="100000"/>
              </a:lnSpc>
            </a:pPr>
            <a:r>
              <a:rPr lang="el-GR" sz="2800" b="1" i="1" dirty="0">
                <a:solidFill>
                  <a:srgbClr val="800000"/>
                </a:solidFill>
              </a:rPr>
              <a:t>Ο/Η ‘άλλος/η’ ως πρόβλημα</a:t>
            </a:r>
            <a:endParaRPr lang="en-GB" sz="2800" b="1" i="1" dirty="0"/>
          </a:p>
          <a:p>
            <a:pPr algn="l">
              <a:lnSpc>
                <a:spcPct val="100000"/>
              </a:lnSpc>
            </a:pPr>
            <a:r>
              <a:rPr lang="el-GR" sz="2800" b="1" dirty="0"/>
              <a:t>1. </a:t>
            </a:r>
            <a:r>
              <a:rPr lang="el-GR" sz="2800" dirty="0"/>
              <a:t>«Ένας </a:t>
            </a:r>
            <a:r>
              <a:rPr lang="el-GR" sz="2800" u="sng" dirty="0">
                <a:uFill>
                  <a:solidFill>
                    <a:srgbClr val="800000"/>
                  </a:solidFill>
                </a:uFill>
              </a:rPr>
              <a:t>τόσο μεγάλος αριθμός </a:t>
            </a:r>
            <a:r>
              <a:rPr lang="el-GR" sz="2800" dirty="0"/>
              <a:t>ανθρώπων που εξαναγκάστηκαν να ζουν ως πρόσφυγες γεννά </a:t>
            </a:r>
            <a:r>
              <a:rPr lang="el-GR" sz="2800" b="1" u="sng" dirty="0"/>
              <a:t>δυσεπίλυτα</a:t>
            </a:r>
            <a:r>
              <a:rPr lang="el-GR" sz="2800" u="sng" dirty="0"/>
              <a:t> </a:t>
            </a:r>
            <a:r>
              <a:rPr lang="el-GR" sz="2800" u="sng" dirty="0">
                <a:uFill>
                  <a:solidFill>
                    <a:srgbClr val="800000"/>
                  </a:solidFill>
                </a:uFill>
              </a:rPr>
              <a:t>προβλήματα</a:t>
            </a:r>
            <a:r>
              <a:rPr lang="el-GR" sz="2800" u="sng" dirty="0"/>
              <a:t> </a:t>
            </a:r>
            <a:r>
              <a:rPr lang="el-GR" sz="2800" dirty="0"/>
              <a:t>όχι μόνο στις χώρες υποδοχής, αλλά και στη διεθνή κοινότητα.» </a:t>
            </a:r>
            <a:r>
              <a:rPr lang="el-GR" sz="2000" dirty="0"/>
              <a:t>[</a:t>
            </a:r>
            <a:r>
              <a:rPr lang="el-GR" sz="2000" i="1" dirty="0"/>
              <a:t>Τα οικονομικά οφέλη της αλληλεγγύης στους πρόσφυγες</a:t>
            </a:r>
            <a:r>
              <a:rPr lang="el-GR" sz="2000" dirty="0"/>
              <a:t>, 27.06.2016, </a:t>
            </a:r>
            <a:r>
              <a:rPr lang="el-GR" sz="2000" dirty="0">
                <a:hlinkClick r:id="rId1"/>
              </a:rPr>
              <a:t>www.efsyn.gr</a:t>
            </a:r>
            <a:r>
              <a:rPr lang="el-GR" sz="2000" dirty="0"/>
              <a:t>]</a:t>
            </a:r>
            <a:endParaRPr lang="el-GR" sz="2000" dirty="0"/>
          </a:p>
          <a:p>
            <a:pPr algn="l">
              <a:lnSpc>
                <a:spcPct val="100000"/>
              </a:lnSpc>
              <a:buFont typeface="Arial" panose="020B0604020202020204" pitchFamily="34" charset="0"/>
              <a:buChar char="•"/>
            </a:pPr>
            <a:endParaRPr lang="el-GR" sz="2800" dirty="0">
              <a:ea typeface="Calibri" panose="020F0502020204030204"/>
            </a:endParaRPr>
          </a:p>
          <a:p>
            <a:pPr algn="l">
              <a:lnSpc>
                <a:spcPct val="100000"/>
              </a:lnSpc>
            </a:pPr>
            <a:r>
              <a:rPr lang="el-GR" sz="2800" b="1" i="1" dirty="0">
                <a:solidFill>
                  <a:srgbClr val="800000"/>
                </a:solidFill>
              </a:rPr>
              <a:t>Ο/Η απομακρυσμένος/η ‘άλλος/η’</a:t>
            </a:r>
            <a:endParaRPr lang="el-GR" sz="2800" b="1" i="1" dirty="0">
              <a:solidFill>
                <a:srgbClr val="800000"/>
              </a:solidFill>
            </a:endParaRPr>
          </a:p>
          <a:p>
            <a:pPr lvl="0" algn="l">
              <a:lnSpc>
                <a:spcPct val="100000"/>
              </a:lnSpc>
            </a:pPr>
            <a:r>
              <a:rPr lang="el-GR" sz="2800" b="1" dirty="0">
                <a:cs typeface="Calibri" panose="020F0502020204030204" pitchFamily="34" charset="0"/>
              </a:rPr>
              <a:t>2.</a:t>
            </a:r>
            <a:r>
              <a:rPr lang="el-GR" sz="2800" dirty="0">
                <a:cs typeface="Calibri" panose="020F0502020204030204" pitchFamily="34" charset="0"/>
              </a:rPr>
              <a:t> </a:t>
            </a:r>
            <a:r>
              <a:rPr lang="el-GR" sz="2800" dirty="0">
                <a:effectLst/>
                <a:ea typeface="Calibri" panose="020F0502020204030204" pitchFamily="34" charset="0"/>
                <a:cs typeface="Calibri" panose="020F0502020204030204" pitchFamily="34" charset="0"/>
              </a:rPr>
              <a:t>«</a:t>
            </a:r>
            <a:r>
              <a:rPr lang="el-GR" sz="2800" u="sng" dirty="0">
                <a:effectLst/>
                <a:ea typeface="Calibri" panose="020F0502020204030204" pitchFamily="34" charset="0"/>
                <a:cs typeface="Calibri" panose="020F0502020204030204" pitchFamily="34" charset="0"/>
              </a:rPr>
              <a:t>Η πλειοψηφία των προσφύγων</a:t>
            </a:r>
            <a:r>
              <a:rPr lang="el-GR" sz="2800" dirty="0">
                <a:effectLst/>
                <a:ea typeface="Calibri" panose="020F0502020204030204" pitchFamily="34" charset="0"/>
                <a:cs typeface="Calibri" panose="020F0502020204030204" pitchFamily="34" charset="0"/>
              </a:rPr>
              <a:t> που καταφτάνουν στην Ελλάδα συνεχίζουν το ταξίδι τους παραπέρα, </a:t>
            </a:r>
            <a:r>
              <a:rPr lang="el-GR" sz="2800" u="sng" dirty="0">
                <a:effectLst/>
                <a:ea typeface="Calibri" panose="020F0502020204030204" pitchFamily="34" charset="0"/>
                <a:cs typeface="Calibri" panose="020F0502020204030204" pitchFamily="34" charset="0"/>
              </a:rPr>
              <a:t>προσπαθώντας να φτάσουν</a:t>
            </a:r>
            <a:r>
              <a:rPr lang="en-US" sz="2800" dirty="0">
                <a:effectLst/>
                <a:ea typeface="Calibri" panose="020F0502020204030204" pitchFamily="34" charset="0"/>
                <a:cs typeface="Calibri" panose="020F0502020204030204" pitchFamily="34" charset="0"/>
              </a:rPr>
              <a:t> </a:t>
            </a:r>
            <a:r>
              <a:rPr lang="el-GR" sz="2800" dirty="0">
                <a:effectLst/>
                <a:ea typeface="Calibri" panose="020F0502020204030204" pitchFamily="34" charset="0"/>
                <a:cs typeface="Calibri" panose="020F0502020204030204" pitchFamily="34" charset="0"/>
              </a:rPr>
              <a:t>σε χώρες της δυτικής και βόρειας Ευρώπης μέσα από την περιοχή των δυτικών Βαλκανίων.» </a:t>
            </a:r>
            <a:r>
              <a:rPr lang="el-GR" sz="2000" dirty="0">
                <a:effectLst/>
                <a:ea typeface="Calibri" panose="020F0502020204030204" pitchFamily="34" charset="0"/>
                <a:cs typeface="Calibri" panose="020F0502020204030204" pitchFamily="34" charset="0"/>
              </a:rPr>
              <a:t>[</a:t>
            </a:r>
            <a:r>
              <a:rPr lang="el-GR" sz="2000" i="1" dirty="0">
                <a:effectLst/>
                <a:ea typeface="Calibri" panose="020F0502020204030204" pitchFamily="34" charset="0"/>
                <a:cs typeface="Calibri" panose="020F0502020204030204" pitchFamily="34" charset="0"/>
              </a:rPr>
              <a:t>Ύπατη Αρμοστεία του ΟΗΕ: «Επιδεινούμενη ανθρωπιστική κρίση στην Ελλάδα από την αύξηση των προσφύγων»</a:t>
            </a:r>
            <a:r>
              <a:rPr lang="el-GR" sz="2000" dirty="0">
                <a:effectLst/>
                <a:ea typeface="Calibri" panose="020F0502020204030204" pitchFamily="34" charset="0"/>
                <a:cs typeface="Calibri" panose="020F0502020204030204" pitchFamily="34" charset="0"/>
              </a:rPr>
              <a:t>, 10.08.2015, </a:t>
            </a:r>
            <a:r>
              <a:rPr lang="el-GR" sz="2000" u="sng" dirty="0">
                <a:solidFill>
                  <a:srgbClr val="0000FF"/>
                </a:solidFill>
                <a:effectLst/>
                <a:ea typeface="Calibri" panose="020F0502020204030204" pitchFamily="34" charset="0"/>
                <a:cs typeface="Calibri" panose="020F0502020204030204" pitchFamily="34" charset="0"/>
                <a:hlinkClick r:id="rId2"/>
              </a:rPr>
              <a:t>www.ert.gr</a:t>
            </a:r>
            <a:r>
              <a:rPr lang="el-GR" sz="2000" dirty="0">
                <a:effectLst/>
                <a:ea typeface="Calibri" panose="020F0502020204030204" pitchFamily="34" charset="0"/>
                <a:cs typeface="Calibri" panose="020F0502020204030204" pitchFamily="34" charset="0"/>
              </a:rPr>
              <a:t>]</a:t>
            </a:r>
            <a:endParaRPr lang="en-US" sz="2000" dirty="0">
              <a:effectLst/>
              <a:ea typeface="Calibri" panose="020F0502020204030204" pitchFamily="34" charset="0"/>
              <a:cs typeface="Calibri" panose="020F0502020204030204" pitchFamily="34" charset="0"/>
            </a:endParaRPr>
          </a:p>
          <a:p>
            <a:pPr lvl="0" algn="l">
              <a:lnSpc>
                <a:spcPct val="100000"/>
              </a:lnSpc>
            </a:pPr>
            <a:endParaRPr lang="el-GR" sz="2800" dirty="0">
              <a:effectLst/>
              <a:ea typeface="Calibri" panose="020F0502020204030204" pitchFamily="34" charset="0"/>
              <a:cs typeface="Calibri" panose="020F0502020204030204" pitchFamily="34" charset="0"/>
            </a:endParaRPr>
          </a:p>
          <a:p>
            <a:pPr algn="l">
              <a:lnSpc>
                <a:spcPct val="100000"/>
              </a:lnSpc>
            </a:pPr>
            <a:r>
              <a:rPr lang="el-GR" sz="2800" b="1" i="1" dirty="0">
                <a:solidFill>
                  <a:srgbClr val="800000"/>
                </a:solidFill>
              </a:rPr>
              <a:t>Ο/Η παθητικός/η ‘άλλος/η’</a:t>
            </a:r>
            <a:endParaRPr lang="el-GR" sz="2800" b="1" i="1" dirty="0">
              <a:solidFill>
                <a:srgbClr val="800000"/>
              </a:solidFill>
            </a:endParaRPr>
          </a:p>
          <a:p>
            <a:pPr algn="l">
              <a:lnSpc>
                <a:spcPct val="100000"/>
              </a:lnSpc>
            </a:pPr>
            <a:r>
              <a:rPr lang="el-GR" sz="2800" b="1" dirty="0"/>
              <a:t>3.</a:t>
            </a:r>
            <a:r>
              <a:rPr lang="el-GR" sz="2800" dirty="0"/>
              <a:t> «Ο ΔΟΜ Ελλάδος ... υποστηρίζει την προετοιμασία του ταξιδιού στη χώρα καταγωγής, </a:t>
            </a:r>
            <a:r>
              <a:rPr lang="el-GR" sz="2800" u="sng" dirty="0">
                <a:uFill>
                  <a:solidFill>
                    <a:srgbClr val="800000"/>
                  </a:solidFill>
                </a:uFill>
              </a:rPr>
              <a:t>παρέχει</a:t>
            </a:r>
            <a:r>
              <a:rPr lang="el-GR" sz="2800" dirty="0">
                <a:uFill>
                  <a:solidFill>
                    <a:srgbClr val="800000"/>
                  </a:solidFill>
                </a:uFill>
              </a:rPr>
              <a:t> </a:t>
            </a:r>
            <a:r>
              <a:rPr lang="el-GR" sz="2800" u="sng" dirty="0">
                <a:uFill>
                  <a:solidFill>
                    <a:srgbClr val="800000"/>
                  </a:solidFill>
                </a:uFill>
              </a:rPr>
              <a:t>βοήθεια</a:t>
            </a:r>
            <a:r>
              <a:rPr lang="el-GR" sz="2800" dirty="0"/>
              <a:t> στη χώρα διέλευσης καθώς και στήριξη μετά την άφιξη στον τελικό προορισμό, εξασφαλίζοντας την ασφαλή και αξιοπρεπή επιστροφή </a:t>
            </a:r>
            <a:r>
              <a:rPr lang="el-GR" sz="2800" u="sng" dirty="0">
                <a:uFill>
                  <a:solidFill>
                    <a:srgbClr val="800000"/>
                  </a:solidFill>
                </a:uFill>
              </a:rPr>
              <a:t>των επωφελούμενων</a:t>
            </a:r>
            <a:r>
              <a:rPr lang="el-GR" sz="2800" dirty="0"/>
              <a:t>.»  </a:t>
            </a:r>
            <a:r>
              <a:rPr lang="el-GR" sz="2000" dirty="0"/>
              <a:t>[Ανακοίνωση ΔΟΜ για Υποβοηθούμενες Εθελούσιες Επιστροφές &amp; Επανένταξη,  6.02.2020, </a:t>
            </a:r>
            <a:r>
              <a:rPr lang="el-GR" sz="2000" dirty="0">
                <a:hlinkClick r:id="rId3"/>
              </a:rPr>
              <a:t>https://greece.iom.int</a:t>
            </a:r>
            <a:r>
              <a:rPr lang="el-GR" sz="2000" dirty="0"/>
              <a:t> ]</a:t>
            </a:r>
            <a:endParaRPr lang="el-GR" sz="2000" dirty="0"/>
          </a:p>
          <a:p>
            <a:pPr algn="l"/>
            <a:endParaRPr lang="el-GR" sz="3200" b="1" dirty="0">
              <a:solidFill>
                <a:srgbClr val="800000"/>
              </a:solidFill>
            </a:endParaRPr>
          </a:p>
          <a:p>
            <a:pPr algn="l"/>
            <a:endParaRPr lang="el-GR" sz="3200" dirty="0"/>
          </a:p>
          <a:p>
            <a:pPr algn="l"/>
            <a:endParaRPr lang="en-GB" sz="3600" b="1" dirty="0">
              <a:solidFill>
                <a:srgbClr val="800000"/>
              </a:solidFill>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4"/>
          <a:stretch>
            <a:fillRect/>
          </a:stretch>
        </p:blipFill>
        <p:spPr>
          <a:xfrm>
            <a:off x="512294" y="8839201"/>
            <a:ext cx="2048026" cy="51929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635" y="907415"/>
            <a:ext cx="12458700" cy="5405755"/>
          </a:xfrm>
        </p:spPr>
        <p:txBody>
          <a:bodyPr wrap="square"/>
          <a:lstStyle/>
          <a:p>
            <a:r>
              <a:rPr lang="el-GR" sz="3600" b="1" i="0" dirty="0">
                <a:gradFill>
                  <a:gsLst>
                    <a:gs pos="0">
                      <a:srgbClr val="E30000"/>
                    </a:gs>
                    <a:gs pos="100000">
                      <a:srgbClr val="760303"/>
                    </a:gs>
                  </a:gsLst>
                  <a:lin scaled="0"/>
                </a:gradFill>
              </a:rPr>
              <a:t>Οι άλλοι/ες ως αποδέκτες/τριες ‘βοήθειας’:</a:t>
            </a:r>
            <a:endParaRPr lang="el-GR" sz="3600" b="1" i="0" dirty="0">
              <a:gradFill>
                <a:gsLst>
                  <a:gs pos="0">
                    <a:srgbClr val="E30000"/>
                  </a:gs>
                  <a:gs pos="100000">
                    <a:srgbClr val="760303"/>
                  </a:gs>
                </a:gsLst>
                <a:lin scaled="0"/>
              </a:gradFill>
            </a:endParaRPr>
          </a:p>
          <a:p>
            <a:r>
              <a:rPr lang="el-GR" sz="3600" b="1" i="0" dirty="0">
                <a:gradFill>
                  <a:gsLst>
                    <a:gs pos="0">
                      <a:srgbClr val="E30000"/>
                    </a:gs>
                    <a:gs pos="100000">
                      <a:srgbClr val="760303"/>
                    </a:gs>
                  </a:gsLst>
                  <a:lin scaled="0"/>
                </a:gradFill>
              </a:rPr>
              <a:t>η πατερναλιστική ‘φιλευσπλαχνία’ - </a:t>
            </a:r>
            <a:r>
              <a:rPr lang="el-GR" sz="3600" b="1" i="0" dirty="0">
                <a:gradFill>
                  <a:gsLst>
                    <a:gs pos="0">
                      <a:srgbClr val="E30000"/>
                    </a:gs>
                    <a:gs pos="100000">
                      <a:srgbClr val="760303"/>
                    </a:gs>
                  </a:gsLst>
                  <a:lin scaled="0"/>
                </a:gradFill>
                <a:sym typeface="+mn-ea"/>
              </a:rPr>
              <a:t>‘φιλοξενία’</a:t>
            </a:r>
            <a:endParaRPr lang="el-GR" sz="3600" b="1" i="0" dirty="0">
              <a:solidFill>
                <a:schemeClr val="tx1"/>
              </a:solidFill>
            </a:endParaRPr>
          </a:p>
          <a:p>
            <a:pPr algn="just"/>
            <a:endParaRPr lang="el-GR" sz="3600" i="0" dirty="0">
              <a:solidFill>
                <a:schemeClr val="tx1"/>
              </a:solidFill>
              <a:highlight>
                <a:srgbClr val="FFFF00"/>
              </a:highlight>
            </a:endParaRPr>
          </a:p>
          <a:p>
            <a:pPr algn="just"/>
            <a:r>
              <a:rPr lang="el-GR" sz="3600" i="0" dirty="0">
                <a:solidFill>
                  <a:schemeClr val="tx1"/>
                </a:solidFill>
              </a:rPr>
              <a:t>Ροζάκου (2018: 29)</a:t>
            </a:r>
            <a:endParaRPr lang="el-GR" sz="3600" i="0" dirty="0">
              <a:solidFill>
                <a:schemeClr val="tx1"/>
              </a:solidFill>
            </a:endParaRPr>
          </a:p>
          <a:p>
            <a:pPr algn="just"/>
            <a:endParaRPr lang="el-GR" sz="3600" b="1" i="0" dirty="0">
              <a:solidFill>
                <a:schemeClr val="tx1"/>
              </a:solidFill>
            </a:endParaRPr>
          </a:p>
          <a:p>
            <a:pPr algn="just"/>
            <a:endParaRPr lang="el-GR" sz="3600" b="1" dirty="0">
              <a:solidFill>
                <a:schemeClr val="tx1"/>
              </a:solidFill>
            </a:endParaRPr>
          </a:p>
          <a:p>
            <a:pPr lvl="0" algn="just"/>
            <a:endParaRPr lang="el-GR" b="1" dirty="0"/>
          </a:p>
          <a:p>
            <a:pPr algn="l"/>
            <a:endParaRPr lang="el-GR" sz="3600" b="1" dirty="0">
              <a:solidFill>
                <a:srgbClr val="800000"/>
              </a:solidFill>
            </a:endParaRPr>
          </a:p>
          <a:p>
            <a:pPr algn="l"/>
            <a:endParaRPr lang="el-GR" sz="3600" b="1" dirty="0">
              <a:solidFill>
                <a:srgbClr val="800000"/>
              </a:solidFill>
            </a:endParaRPr>
          </a:p>
          <a:p>
            <a:pPr algn="l"/>
            <a:endParaRPr lang="el-GR" sz="3600" b="1" dirty="0">
              <a:solidFill>
                <a:srgbClr val="800000"/>
              </a:solidFill>
            </a:endParaRPr>
          </a:p>
          <a:p>
            <a:pPr algn="l"/>
            <a:endParaRPr lang="en-GB" sz="3600" b="1" dirty="0">
              <a:solidFill>
                <a:srgbClr val="800000"/>
              </a:solidFill>
            </a:endParaRPr>
          </a:p>
        </p:txBody>
      </p:sp>
      <p:sp>
        <p:nvSpPr>
          <p:cNvPr id="4" name="Text Placeholder 3"/>
          <p:cNvSpPr>
            <a:spLocks noGrp="1"/>
          </p:cNvSpPr>
          <p:nvPr>
            <p:ph type="body" sz="quarter" idx="14"/>
          </p:nvPr>
        </p:nvSpPr>
        <p:spPr>
          <a:xfrm>
            <a:off x="635" y="3092450"/>
            <a:ext cx="13003530" cy="4715510"/>
          </a:xfrm>
        </p:spPr>
        <p:txBody>
          <a:bodyPr wrap="square">
            <a:noAutofit/>
          </a:bodyPr>
          <a:lstStyle/>
          <a:p>
            <a:pPr algn="just"/>
            <a:r>
              <a:rPr lang="el-GR" sz="4000" dirty="0">
                <a:sym typeface="+mn-ea"/>
              </a:rPr>
              <a:t>«</a:t>
            </a:r>
            <a:r>
              <a:rPr lang="el-GR" sz="4000" b="1" dirty="0">
                <a:sym typeface="+mn-ea"/>
              </a:rPr>
              <a:t>[Η] ‘φιλοξενία’ </a:t>
            </a:r>
            <a:r>
              <a:rPr lang="el-GR" sz="4000" dirty="0">
                <a:sym typeface="+mn-ea"/>
              </a:rPr>
              <a:t>[η οποία]</a:t>
            </a:r>
            <a:r>
              <a:rPr lang="el-GR" sz="4000" b="1" dirty="0">
                <a:sym typeface="+mn-ea"/>
              </a:rPr>
              <a:t> </a:t>
            </a:r>
            <a:r>
              <a:rPr lang="el-GR" sz="4000" dirty="0">
                <a:sym typeface="+mn-ea"/>
              </a:rPr>
              <a:t>ορίζει τα σύνορα ανάμεσα στους ξένους και τους οικείους, είναι </a:t>
            </a:r>
            <a:r>
              <a:rPr lang="el-GR" sz="4000" b="1" dirty="0">
                <a:sym typeface="+mn-ea"/>
              </a:rPr>
              <a:t>μια πρακτική κυριαρχίας και ελέγχου</a:t>
            </a:r>
            <a:r>
              <a:rPr lang="el-GR" sz="4000" dirty="0">
                <a:sym typeface="+mn-ea"/>
              </a:rPr>
              <a:t> του ξένου. (...) [Ο ‘φιλοξενούμενος’] είναι υποχρεωμένος </a:t>
            </a:r>
            <a:r>
              <a:rPr lang="el-GR" sz="4000" b="1" i="1" dirty="0">
                <a:sym typeface="+mn-ea"/>
              </a:rPr>
              <a:t>να υπακούει στους κανόνες</a:t>
            </a:r>
            <a:r>
              <a:rPr lang="el-GR" sz="4000" b="1" dirty="0">
                <a:sym typeface="+mn-ea"/>
              </a:rPr>
              <a:t> και τους αποδεκτούς τρόπους συμπεριφοράς</a:t>
            </a:r>
            <a:r>
              <a:rPr lang="el-GR" sz="4000" dirty="0">
                <a:sym typeface="+mn-ea"/>
              </a:rPr>
              <a:t>, ενώ </a:t>
            </a:r>
            <a:r>
              <a:rPr lang="el-GR" sz="4000" b="1" i="1" dirty="0">
                <a:sym typeface="+mn-ea"/>
              </a:rPr>
              <a:t>το προνόμιο της δράσης αναγνωρίζεται στον οικοδεσπότη</a:t>
            </a:r>
            <a:r>
              <a:rPr lang="el-GR" sz="4000" dirty="0">
                <a:sym typeface="+mn-ea"/>
              </a:rPr>
              <a:t>. Οι πρακτικές ‘φιλοξενίας’ τοποθετούν τον οικοδεσπότη σε </a:t>
            </a:r>
            <a:r>
              <a:rPr lang="el-GR" sz="4000" b="1" dirty="0">
                <a:sym typeface="+mn-ea"/>
              </a:rPr>
              <a:t>ιεραρχικά ανώτερη θέση</a:t>
            </a:r>
            <a:r>
              <a:rPr lang="el-GR" sz="4000" dirty="0">
                <a:sym typeface="+mn-ea"/>
              </a:rPr>
              <a:t> και καθιστούν τον ‘φιλοξενούμενο’ ηθικά υπόχρεο» (βλ. σχετικά </a:t>
            </a:r>
            <a:r>
              <a:rPr lang="en-US" sz="4000" dirty="0">
                <a:sym typeface="+mn-ea"/>
              </a:rPr>
              <a:t>Derrida 2000)</a:t>
            </a:r>
            <a:r>
              <a:rPr lang="el-GR" sz="4000" dirty="0">
                <a:sym typeface="+mn-ea"/>
              </a:rPr>
              <a:t>.</a:t>
            </a:r>
            <a:endParaRPr lang="el-GR" sz="3200" dirty="0">
              <a:sym typeface="+mn-ea"/>
            </a:endParaRPr>
          </a:p>
          <a:p>
            <a:pPr algn="just"/>
            <a:endParaRPr lang="el-GR" sz="3200" dirty="0">
              <a:sym typeface="+mn-ea"/>
            </a:endParaRPr>
          </a:p>
          <a:p>
            <a:pPr algn="just"/>
            <a:endParaRPr lang="el-GR" sz="3200" dirty="0"/>
          </a:p>
          <a:p>
            <a:pPr algn="just"/>
            <a:endParaRPr lang="el-GR" sz="3200" dirty="0"/>
          </a:p>
          <a:p>
            <a:pPr algn="l"/>
            <a:endParaRPr lang="en-GB" sz="3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217019" y="896775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ext Placeholder 5"/>
          <p:cNvSpPr>
            <a:spLocks noGrp="1"/>
          </p:cNvSpPr>
          <p:nvPr>
            <p:ph type="body" sz="quarter" idx="13"/>
          </p:nvPr>
        </p:nvSpPr>
        <p:spPr>
          <a:xfrm>
            <a:off x="207264" y="792480"/>
            <a:ext cx="12713086" cy="936592"/>
          </a:xfrm>
        </p:spPr>
        <p:txBody>
          <a:bodyPr/>
          <a:lstStyle/>
          <a:p>
            <a:r>
              <a:rPr lang="el-GR" sz="4400" b="1" i="0" dirty="0">
                <a:solidFill>
                  <a:srgbClr val="800000"/>
                </a:solidFill>
              </a:rPr>
              <a:t>ΠΑΡΑΔΟΤΕΑ του </a:t>
            </a:r>
            <a:r>
              <a:rPr lang="en-US" sz="4400" b="1" i="0" dirty="0">
                <a:solidFill>
                  <a:srgbClr val="800000"/>
                </a:solidFill>
              </a:rPr>
              <a:t>TRACE</a:t>
            </a:r>
            <a:r>
              <a:rPr lang="el-GR" sz="4400" b="1" i="0" dirty="0">
                <a:solidFill>
                  <a:srgbClr val="800000"/>
                </a:solidFill>
              </a:rPr>
              <a:t> στον </a:t>
            </a:r>
            <a:r>
              <a:rPr lang="el-GR" sz="4400" b="1" i="0" dirty="0" err="1">
                <a:solidFill>
                  <a:srgbClr val="800000"/>
                </a:solidFill>
              </a:rPr>
              <a:t>Εύδοξο</a:t>
            </a:r>
            <a:endParaRPr lang="en-US" sz="4400" b="1" i="0" dirty="0">
              <a:solidFill>
                <a:srgbClr val="800000"/>
              </a:solidFill>
            </a:endParaRPr>
          </a:p>
        </p:txBody>
      </p:sp>
      <p:sp>
        <p:nvSpPr>
          <p:cNvPr id="9" name="Text Placeholder 8"/>
          <p:cNvSpPr>
            <a:spLocks noGrp="1"/>
          </p:cNvSpPr>
          <p:nvPr>
            <p:ph type="body" sz="quarter" idx="14"/>
          </p:nvPr>
        </p:nvSpPr>
        <p:spPr>
          <a:xfrm>
            <a:off x="207264" y="2370851"/>
            <a:ext cx="12797536" cy="1034129"/>
          </a:xfrm>
        </p:spPr>
        <p:txBody>
          <a:bodyPr/>
          <a:lstStyle/>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dirty="0"/>
          </a:p>
        </p:txBody>
      </p:sp>
      <p:graphicFrame>
        <p:nvGraphicFramePr>
          <p:cNvPr id="3" name="Αντικείμενο 2"/>
          <p:cNvGraphicFramePr>
            <a:graphicFrameLocks noChangeAspect="1"/>
          </p:cNvGraphicFramePr>
          <p:nvPr/>
        </p:nvGraphicFramePr>
        <p:xfrm>
          <a:off x="3986784" y="1975997"/>
          <a:ext cx="4681728" cy="6704976"/>
        </p:xfrm>
        <a:graphic>
          <a:graphicData uri="http://schemas.openxmlformats.org/presentationml/2006/ole">
            <mc:AlternateContent xmlns:mc="http://schemas.openxmlformats.org/markup-compatibility/2006">
              <mc:Choice xmlns:v="urn:schemas-microsoft-com:vml" Requires="v">
                <p:oleObj spid="_x0000_s1028" name="Acrobat Document" r:id="rId2" imgW="4756785" imgH="6624320" progId="AcroExch.Document.DC">
                  <p:embed/>
                </p:oleObj>
              </mc:Choice>
              <mc:Fallback>
                <p:oleObj name="Acrobat Document" r:id="rId2" imgW="4756785" imgH="6624320" progId="AcroExch.Document.DC">
                  <p:embed/>
                  <p:pic>
                    <p:nvPicPr>
                      <p:cNvPr id="0" name="Αντικείμενο 4"/>
                      <p:cNvPicPr/>
                      <p:nvPr/>
                    </p:nvPicPr>
                    <p:blipFill>
                      <a:blip r:embed="rId3"/>
                      <a:stretch>
                        <a:fillRect/>
                      </a:stretch>
                    </p:blipFill>
                    <p:spPr>
                      <a:xfrm>
                        <a:off x="3986784" y="1975997"/>
                        <a:ext cx="4681728" cy="6704976"/>
                      </a:xfrm>
                      <a:prstGeom prst="rect">
                        <a:avLst/>
                      </a:prstGeom>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635" y="1193800"/>
            <a:ext cx="12458700" cy="4620895"/>
          </a:xfrm>
        </p:spPr>
        <p:txBody>
          <a:bodyPr wrap="square">
            <a:noAutofit/>
          </a:bodyPr>
          <a:lstStyle/>
          <a:p>
            <a:r>
              <a:rPr lang="el-GR" sz="3600" b="1" i="0" dirty="0">
                <a:gradFill>
                  <a:gsLst>
                    <a:gs pos="0">
                      <a:srgbClr val="E30000"/>
                    </a:gs>
                    <a:gs pos="100000">
                      <a:srgbClr val="760303"/>
                    </a:gs>
                  </a:gsLst>
                  <a:lin scaled="0"/>
                </a:gradFill>
              </a:rPr>
              <a:t>Οι άλλοι/ες ως αποδέκτες/τριες ‘βοήθειας’:</a:t>
            </a:r>
            <a:endParaRPr lang="el-GR" sz="3600" b="1" i="0" dirty="0">
              <a:gradFill>
                <a:gsLst>
                  <a:gs pos="0">
                    <a:srgbClr val="E30000"/>
                  </a:gs>
                  <a:gs pos="100000">
                    <a:srgbClr val="760303"/>
                  </a:gs>
                </a:gsLst>
                <a:lin scaled="0"/>
              </a:gradFill>
            </a:endParaRPr>
          </a:p>
          <a:p>
            <a:r>
              <a:rPr lang="el-GR" sz="3600" b="1" i="0" dirty="0">
                <a:gradFill>
                  <a:gsLst>
                    <a:gs pos="0">
                      <a:srgbClr val="E30000"/>
                    </a:gs>
                    <a:gs pos="100000">
                      <a:srgbClr val="760303"/>
                    </a:gs>
                  </a:gsLst>
                  <a:lin scaled="0"/>
                </a:gradFill>
              </a:rPr>
              <a:t>η πατερναλιστική ‘φιλευσπλαχνία’ - </a:t>
            </a:r>
            <a:r>
              <a:rPr lang="el-GR" sz="3600" b="1" i="0" dirty="0">
                <a:gradFill>
                  <a:gsLst>
                    <a:gs pos="0">
                      <a:srgbClr val="E30000"/>
                    </a:gs>
                    <a:gs pos="100000">
                      <a:srgbClr val="760303"/>
                    </a:gs>
                  </a:gsLst>
                  <a:lin scaled="0"/>
                </a:gradFill>
                <a:sym typeface="+mn-ea"/>
              </a:rPr>
              <a:t>‘φιλοξενία’</a:t>
            </a:r>
            <a:endParaRPr lang="el-GR" sz="3600" b="1" i="0" dirty="0">
              <a:solidFill>
                <a:schemeClr val="tx1"/>
              </a:solidFill>
            </a:endParaRPr>
          </a:p>
          <a:p>
            <a:pPr algn="just"/>
            <a:endParaRPr lang="el-GR" sz="3600" i="0" dirty="0">
              <a:solidFill>
                <a:schemeClr val="tx1"/>
              </a:solidFill>
              <a:highlight>
                <a:srgbClr val="FFFF00"/>
              </a:highlight>
            </a:endParaRPr>
          </a:p>
          <a:p>
            <a:pPr algn="just"/>
            <a:endParaRPr lang="el-GR" sz="3600" b="1" i="0" dirty="0">
              <a:solidFill>
                <a:schemeClr val="tx1"/>
              </a:solidFill>
            </a:endParaRPr>
          </a:p>
          <a:p>
            <a:pPr algn="just"/>
            <a:endParaRPr lang="el-GR" sz="3600" b="1" dirty="0">
              <a:solidFill>
                <a:schemeClr val="tx1"/>
              </a:solidFill>
            </a:endParaRPr>
          </a:p>
          <a:p>
            <a:pPr lvl="0" algn="just"/>
            <a:endParaRPr lang="el-GR" b="1" dirty="0"/>
          </a:p>
          <a:p>
            <a:pPr algn="l"/>
            <a:endParaRPr lang="el-GR" sz="3600" b="1" dirty="0">
              <a:solidFill>
                <a:srgbClr val="800000"/>
              </a:solidFill>
            </a:endParaRPr>
          </a:p>
          <a:p>
            <a:pPr algn="l"/>
            <a:endParaRPr lang="el-GR" sz="3600" b="1" dirty="0">
              <a:solidFill>
                <a:srgbClr val="800000"/>
              </a:solidFill>
            </a:endParaRPr>
          </a:p>
          <a:p>
            <a:pPr algn="l"/>
            <a:endParaRPr lang="el-GR" sz="3600" b="1" dirty="0">
              <a:solidFill>
                <a:srgbClr val="800000"/>
              </a:solidFill>
            </a:endParaRPr>
          </a:p>
          <a:p>
            <a:pPr algn="l"/>
            <a:endParaRPr lang="en-GB" sz="3600" b="1" dirty="0">
              <a:solidFill>
                <a:srgbClr val="800000"/>
              </a:solidFill>
            </a:endParaRPr>
          </a:p>
        </p:txBody>
      </p:sp>
      <p:sp>
        <p:nvSpPr>
          <p:cNvPr id="4" name="Text Placeholder 3"/>
          <p:cNvSpPr>
            <a:spLocks noGrp="1"/>
          </p:cNvSpPr>
          <p:nvPr>
            <p:ph type="body" sz="quarter" idx="14"/>
          </p:nvPr>
        </p:nvSpPr>
        <p:spPr>
          <a:xfrm>
            <a:off x="79375" y="2593340"/>
            <a:ext cx="12924790" cy="6087745"/>
          </a:xfrm>
        </p:spPr>
        <p:txBody>
          <a:bodyPr wrap="square">
            <a:noAutofit/>
          </a:bodyPr>
          <a:lstStyle/>
          <a:p>
            <a:pPr algn="just"/>
            <a:r>
              <a:rPr lang="en-US" sz="3600">
                <a:sym typeface="+mn-ea"/>
              </a:rPr>
              <a:t>Chouliaraki &amp; Stolic (2019: 318)</a:t>
            </a:r>
            <a:r>
              <a:rPr lang="el-GR" altLang="en-US" sz="3600">
                <a:sym typeface="+mn-ea"/>
              </a:rPr>
              <a:t>:</a:t>
            </a:r>
            <a:endParaRPr lang="el-GR" altLang="en-US" sz="3600">
              <a:sym typeface="+mn-ea"/>
            </a:endParaRPr>
          </a:p>
          <a:p>
            <a:pPr algn="just"/>
            <a:r>
              <a:rPr lang="en-US" sz="3600">
                <a:sym typeface="+mn-ea"/>
              </a:rPr>
              <a:t>«οι πράξεις δωρεάς, προστασίας, φιλοξενίας </a:t>
            </a:r>
            <a:r>
              <a:rPr lang="en-US" sz="3600" b="1">
                <a:sym typeface="+mn-ea"/>
              </a:rPr>
              <a:t>δομούν μια άνιση σχέση</a:t>
            </a:r>
            <a:r>
              <a:rPr lang="en-US" sz="3600">
                <a:sym typeface="+mn-ea"/>
              </a:rPr>
              <a:t> ανάμεσα στους/στις ευάλωτους/ες αλλά γεμάτους/ες ευγνωμοσύνη δέκτες/τριες και στη φιλανθρωπική αλλά ανελέητη γραφειοκρατία των οικοδεσποτών».</a:t>
            </a:r>
            <a:endParaRPr lang="en-US" sz="3600">
              <a:sym typeface="+mn-ea"/>
            </a:endParaRPr>
          </a:p>
          <a:p>
            <a:pPr algn="just"/>
            <a:endParaRPr lang="el-GR" sz="3600" dirty="0">
              <a:sym typeface="+mn-ea"/>
            </a:endParaRPr>
          </a:p>
          <a:p>
            <a:pPr algn="just"/>
            <a:r>
              <a:rPr lang="el-GR" sz="3600" b="1" dirty="0">
                <a:sym typeface="+mn-ea"/>
              </a:rPr>
              <a:t>--&gt;&gt;</a:t>
            </a:r>
            <a:r>
              <a:rPr lang="el-GR" sz="3600" dirty="0">
                <a:sym typeface="+mn-ea"/>
              </a:rPr>
              <a:t> Ως εκ τούτου, ο ‘φιλοξενούμενος’ έχει την ηθική υποχρέωση να καταθέσει ως αντάλλαγμα τουλάχιστον </a:t>
            </a:r>
            <a:r>
              <a:rPr lang="el-GR" sz="3600" b="1" dirty="0">
                <a:sym typeface="+mn-ea"/>
              </a:rPr>
              <a:t>την αφομοίωσή του</a:t>
            </a:r>
            <a:r>
              <a:rPr lang="el-GR" sz="3600" dirty="0">
                <a:sym typeface="+mn-ea"/>
              </a:rPr>
              <a:t>, ή, με τα λόγια της Ροζάκου (2018: 29)</a:t>
            </a:r>
            <a:r>
              <a:rPr lang="en-US" altLang="el-GR" sz="3600" dirty="0">
                <a:sym typeface="+mn-ea"/>
              </a:rPr>
              <a:t>,</a:t>
            </a:r>
            <a:r>
              <a:rPr lang="el-GR" sz="3600" dirty="0">
                <a:sym typeface="+mn-ea"/>
              </a:rPr>
              <a:t> «η κοινωνικότητα με τον ξένο στο πλαίσιο του σχήματος της ‘φιλοξενίας’ σκοπό έχει </a:t>
            </a:r>
            <a:r>
              <a:rPr lang="el-GR" sz="3600" b="1" dirty="0">
                <a:sym typeface="+mn-ea"/>
              </a:rPr>
              <a:t>τη μετατροπή της ετερότητας σε ομοιότητα</a:t>
            </a:r>
            <a:r>
              <a:rPr lang="el-GR" sz="3600" dirty="0">
                <a:sym typeface="+mn-ea"/>
              </a:rPr>
              <a:t>».</a:t>
            </a:r>
            <a:endParaRPr lang="el-GR" sz="3600" dirty="0"/>
          </a:p>
          <a:p>
            <a:pPr algn="just"/>
            <a:endParaRPr lang="el-GR" sz="4000" dirty="0">
              <a:sym typeface="+mn-ea"/>
            </a:endParaRPr>
          </a:p>
          <a:p>
            <a:pPr algn="just"/>
            <a:endParaRPr lang="el-GR" sz="3200" dirty="0"/>
          </a:p>
          <a:p>
            <a:pPr algn="l"/>
            <a:endParaRPr lang="en-GB" sz="3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217019" y="896775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 name="Text Placeholder 3"/>
          <p:cNvSpPr>
            <a:spLocks noGrp="1"/>
          </p:cNvSpPr>
          <p:nvPr>
            <p:ph type="body" sz="quarter" idx="14"/>
          </p:nvPr>
        </p:nvSpPr>
        <p:spPr>
          <a:xfrm>
            <a:off x="1270000" y="-619159"/>
            <a:ext cx="10464800" cy="10382329"/>
          </a:xfrm>
        </p:spPr>
        <p:txBody>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pPr algn="l"/>
            <a:endParaRPr lang="el-GR" sz="2000" dirty="0"/>
          </a:p>
          <a:p>
            <a:pPr algn="l"/>
            <a:endParaRPr lang="el-GR" sz="2000" dirty="0"/>
          </a:p>
          <a:p>
            <a:pPr algn="l"/>
            <a:endParaRPr lang="el-GR" sz="2000" dirty="0"/>
          </a:p>
          <a:p>
            <a:pPr marL="342900" indent="-342900" algn="l">
              <a:buFont typeface="Arial" panose="020B0604020202020204" pitchFamily="34" charset="0"/>
              <a:buChar char="•"/>
            </a:pPr>
            <a:endParaRPr lang="el-GR" sz="2000" dirty="0"/>
          </a:p>
          <a:p>
            <a:pPr marL="342900" indent="-342900" algn="l">
              <a:buFont typeface="Arial" panose="020B0604020202020204" pitchFamily="34" charset="0"/>
              <a:buChar char="•"/>
            </a:pPr>
            <a:endParaRPr lang="el-GR" sz="2000" dirty="0"/>
          </a:p>
          <a:p>
            <a:pPr marL="342900" indent="-342900" algn="l">
              <a:buFont typeface="Arial" panose="020B0604020202020204" pitchFamily="34" charset="0"/>
              <a:buChar char="•"/>
            </a:pPr>
            <a:endParaRPr lang="el-GR" sz="2000" dirty="0"/>
          </a:p>
          <a:p>
            <a:pPr marL="342900" indent="-342900" algn="l">
              <a:buFont typeface="Arial" panose="020B0604020202020204" pitchFamily="34" charset="0"/>
              <a:buChar char="•"/>
            </a:pPr>
            <a:endParaRPr lang="el-GR" sz="2000" dirty="0"/>
          </a:p>
          <a:p>
            <a:pPr algn="l"/>
            <a:endParaRPr lang="el-GR" sz="2000" dirty="0"/>
          </a:p>
          <a:p>
            <a:pPr marL="342900" indent="-342900" algn="l">
              <a:buFont typeface="Arial" panose="020B0604020202020204" pitchFamily="34" charset="0"/>
              <a:buChar char="•"/>
            </a:pPr>
            <a:endParaRPr lang="el-GR" sz="2000" dirty="0"/>
          </a:p>
          <a:p>
            <a:pPr marL="342900" indent="-342900" algn="l">
              <a:buFont typeface="Arial" panose="020B0604020202020204" pitchFamily="34" charset="0"/>
              <a:buChar char="•"/>
            </a:pPr>
            <a:endParaRPr lang="el-GR" sz="2000" dirty="0"/>
          </a:p>
          <a:p>
            <a:pPr marL="342900" indent="-342900" algn="l">
              <a:buFont typeface="Arial" panose="020B0604020202020204" pitchFamily="34" charset="0"/>
              <a:buChar char="•"/>
            </a:pPr>
            <a:endParaRPr lang="el-GR" sz="2000" dirty="0"/>
          </a:p>
          <a:p>
            <a:pPr marL="342900" indent="-342900" algn="l">
              <a:buFont typeface="Arial" panose="020B0604020202020204" pitchFamily="34" charset="0"/>
              <a:buChar char="•"/>
            </a:pPr>
            <a:endParaRPr lang="el-GR" sz="2000" dirty="0"/>
          </a:p>
          <a:p>
            <a:pPr algn="l"/>
            <a:endParaRPr lang="el-GR" sz="2000" dirty="0"/>
          </a:p>
          <a:p>
            <a:endParaRPr lang="el-GR" dirty="0"/>
          </a:p>
          <a:p>
            <a:endParaRPr lang="el-GR" dirty="0"/>
          </a:p>
          <a:p>
            <a:endParaRPr lang="el-GR" dirty="0"/>
          </a:p>
          <a:p>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Arrow: Up-Down 10"/>
          <p:cNvSpPr/>
          <p:nvPr/>
        </p:nvSpPr>
        <p:spPr>
          <a:xfrm rot="10800000">
            <a:off x="8804977" y="995907"/>
            <a:ext cx="1004688" cy="8218466"/>
          </a:xfrm>
          <a:prstGeom prst="upDown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l-GR"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2" name="Text Box 2"/>
          <p:cNvSpPr txBox="1">
            <a:spLocks noChangeArrowheads="1"/>
          </p:cNvSpPr>
          <p:nvPr/>
        </p:nvSpPr>
        <p:spPr bwMode="auto">
          <a:xfrm>
            <a:off x="9941893" y="1473941"/>
            <a:ext cx="2908475" cy="7740432"/>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3600" b="1" dirty="0">
                <a:latin typeface="Arial" panose="020B0604020202020204" pitchFamily="34" charset="0"/>
                <a:ea typeface="Calibri" panose="020F0502020204030204" pitchFamily="34" charset="0"/>
                <a:cs typeface="Times New Roman" panose="02020603050405020304" pitchFamily="18" charset="0"/>
              </a:rPr>
              <a:t>Αφομοίωση</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p:cNvGraphicFramePr/>
          <p:nvPr/>
        </p:nvGraphicFramePr>
        <p:xfrm>
          <a:off x="258657" y="2078284"/>
          <a:ext cx="8413236"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4" name="Text Placeholder 3"/>
          <p:cNvSpPr>
            <a:spLocks noGrp="1"/>
          </p:cNvSpPr>
          <p:nvPr>
            <p:ph type="body" sz="quarter" idx="14"/>
          </p:nvPr>
        </p:nvSpPr>
        <p:spPr>
          <a:xfrm>
            <a:off x="0" y="1548385"/>
            <a:ext cx="13004800" cy="8762399"/>
          </a:xfrm>
        </p:spPr>
        <p:txBody>
          <a:bodyPr/>
          <a:lstStyle/>
          <a:p>
            <a:r>
              <a:rPr lang="el-GR" sz="3600" b="1" dirty="0"/>
              <a:t>Παραδείγματα αφομοίωσης</a:t>
            </a:r>
            <a:endParaRPr lang="el-GR" sz="3600" b="1" dirty="0"/>
          </a:p>
          <a:p>
            <a:pPr algn="l"/>
            <a:endParaRPr lang="el-GR" sz="2800" b="1" i="1" dirty="0">
              <a:solidFill>
                <a:srgbClr val="800000"/>
              </a:solidFill>
            </a:endParaRPr>
          </a:p>
          <a:p>
            <a:pPr algn="l"/>
            <a:r>
              <a:rPr lang="el-GR" sz="2800" b="1" i="1" dirty="0">
                <a:solidFill>
                  <a:srgbClr val="800000"/>
                </a:solidFill>
              </a:rPr>
              <a:t>Ασθενής αφομοίωση: Διαδικασίες ένταξης-Ο/Η ‘άλλος/η’ ως ευκαιρία</a:t>
            </a:r>
            <a:endParaRPr lang="en-GB" sz="2800" b="1" i="1" dirty="0">
              <a:solidFill>
                <a:srgbClr val="800000"/>
              </a:solidFill>
            </a:endParaRPr>
          </a:p>
          <a:p>
            <a:pPr algn="just"/>
            <a:r>
              <a:rPr lang="el-GR" sz="2800" b="1" dirty="0"/>
              <a:t>4.</a:t>
            </a:r>
            <a:r>
              <a:rPr lang="el-GR" sz="2800" dirty="0"/>
              <a:t> «οι ειδικοί της Ε.Ε. προβλέπουν επισήμως πως η Ένωση θα χρειάζεται </a:t>
            </a:r>
            <a:r>
              <a:rPr lang="el-GR" sz="2800"/>
              <a:t>γύρω στους </a:t>
            </a:r>
            <a:r>
              <a:rPr lang="el-GR" sz="2800" dirty="0"/>
              <a:t>60.000.000 νέους μετανάστες τα επόμενα 30 χρόνια </a:t>
            </a:r>
            <a:r>
              <a:rPr lang="el-GR" sz="2800" u="sng" dirty="0">
                <a:uFill>
                  <a:solidFill>
                    <a:srgbClr val="800000"/>
                  </a:solidFill>
                </a:uFill>
              </a:rPr>
              <a:t>για να διατηρήσει τον ενεργό πληθυσμό της και το κοινωνικό της κράτος.</a:t>
            </a:r>
            <a:r>
              <a:rPr lang="el-GR" sz="2800" dirty="0"/>
              <a:t> </a:t>
            </a:r>
            <a:r>
              <a:rPr lang="el-GR" sz="2800" b="1" u="sng" dirty="0"/>
              <a:t>Η ένταξη </a:t>
            </a:r>
            <a:r>
              <a:rPr lang="el-GR" sz="2800" dirty="0"/>
              <a:t>των προσφύγων πολέμου, κυρίως νέων ανθρώπων, πέρα από την ανθρώπινη υποχρέωσή μας, </a:t>
            </a:r>
            <a:r>
              <a:rPr lang="el-GR" sz="2800" u="sng" dirty="0">
                <a:uFill>
                  <a:solidFill>
                    <a:srgbClr val="800000"/>
                  </a:solidFill>
                </a:uFill>
              </a:rPr>
              <a:t>λειτουργεί εξ αντικειμένου και αναζωογονητικά</a:t>
            </a:r>
            <a:r>
              <a:rPr lang="el-GR" sz="2800" dirty="0"/>
              <a:t>.» </a:t>
            </a:r>
            <a:r>
              <a:rPr lang="el-GR" sz="2000" dirty="0"/>
              <a:t>[Πρόσφυγες καλοδεχούμενοι, 21.03.2016, www.efsyn.gr]</a:t>
            </a:r>
            <a:endParaRPr lang="el-GR" sz="2000" dirty="0"/>
          </a:p>
          <a:p>
            <a:pPr algn="l"/>
            <a:endParaRPr lang="el-GR" sz="2800" dirty="0">
              <a:latin typeface="Times New Roman" panose="02020603050405020304"/>
              <a:ea typeface="Calibri" panose="020F0502020204030204"/>
            </a:endParaRPr>
          </a:p>
          <a:p>
            <a:pPr algn="l"/>
            <a:endParaRPr lang="el-GR" sz="2800" dirty="0">
              <a:latin typeface="Times New Roman" panose="02020603050405020304"/>
              <a:ea typeface="Calibri" panose="020F0502020204030204"/>
            </a:endParaRPr>
          </a:p>
          <a:p>
            <a:pPr algn="l"/>
            <a:r>
              <a:rPr lang="el-GR" sz="2800" b="1" i="1" dirty="0">
                <a:solidFill>
                  <a:srgbClr val="800000"/>
                </a:solidFill>
              </a:rPr>
              <a:t>Ισχυρή αφομοίωση: Εκμάθηση ελληνικής-Ο/Η ‘άλλος/η’ ως πρόθυμος/η να αφομοιωθεί</a:t>
            </a:r>
            <a:endParaRPr lang="el-GR" sz="2800" b="1" i="1" dirty="0">
              <a:solidFill>
                <a:srgbClr val="800000"/>
              </a:solidFill>
            </a:endParaRPr>
          </a:p>
          <a:p>
            <a:pPr algn="l"/>
            <a:r>
              <a:rPr lang="el-GR" sz="2800" b="1" dirty="0"/>
              <a:t>5.</a:t>
            </a:r>
            <a:r>
              <a:rPr lang="el-GR" sz="2800" dirty="0"/>
              <a:t> «</a:t>
            </a:r>
            <a:r>
              <a:rPr lang="el-GR" sz="2800" u="sng" dirty="0"/>
              <a:t>Θέλω</a:t>
            </a:r>
            <a:r>
              <a:rPr lang="el-GR" sz="2800" dirty="0"/>
              <a:t> να μείνω εδώ και </a:t>
            </a:r>
            <a:r>
              <a:rPr lang="el-GR" sz="2800" u="sng" dirty="0"/>
              <a:t>να εξελιχθώ</a:t>
            </a:r>
            <a:r>
              <a:rPr lang="el-GR" sz="2800" dirty="0"/>
              <a:t>. </a:t>
            </a:r>
            <a:r>
              <a:rPr lang="el-GR" sz="2800" u="sng" dirty="0"/>
              <a:t>Θέλω</a:t>
            </a:r>
            <a:r>
              <a:rPr lang="el-GR" sz="2800" dirty="0"/>
              <a:t> να φροντίσω την οικογένειά μου, να γραφτώ στο σχολείο, </a:t>
            </a:r>
            <a:r>
              <a:rPr lang="el-GR" sz="2800" u="sng" dirty="0"/>
              <a:t>να μάθω ελληνικά</a:t>
            </a:r>
            <a:r>
              <a:rPr lang="el-GR" sz="2800" dirty="0"/>
              <a:t>.» </a:t>
            </a:r>
            <a:r>
              <a:rPr lang="el-GR" sz="2000" dirty="0"/>
              <a:t>[Η ιστορία του </a:t>
            </a:r>
            <a:r>
              <a:rPr lang="el-GR" sz="2000" dirty="0" err="1"/>
              <a:t>Kareem</a:t>
            </a:r>
            <a:r>
              <a:rPr lang="el-GR" sz="2000" dirty="0"/>
              <a:t> και της οικογένειάς του, 22.10.2019, </a:t>
            </a:r>
            <a:r>
              <a:rPr lang="el-GR" sz="2000" dirty="0">
                <a:hlinkClick r:id="rId1"/>
              </a:rPr>
              <a:t>https://greece.iom.int</a:t>
            </a:r>
            <a:r>
              <a:rPr lang="el-GR" sz="2000" dirty="0"/>
              <a:t>]</a:t>
            </a:r>
            <a:endParaRPr lang="el-GR" sz="2000" dirty="0"/>
          </a:p>
          <a:p>
            <a:pPr algn="l"/>
            <a:endParaRPr lang="en-GB" sz="2800" dirty="0">
              <a:solidFill>
                <a:srgbClr val="800000"/>
              </a:solidFill>
            </a:endParaRPr>
          </a:p>
          <a:p>
            <a:pPr algn="l"/>
            <a:endParaRPr lang="el-GR" sz="3200" b="1" dirty="0">
              <a:solidFill>
                <a:srgbClr val="800000"/>
              </a:solidFill>
            </a:endParaRPr>
          </a:p>
          <a:p>
            <a:pPr algn="l"/>
            <a:endParaRPr lang="el-GR" sz="3200" dirty="0"/>
          </a:p>
          <a:p>
            <a:pPr algn="l"/>
            <a:endParaRPr lang="en-GB" sz="3600" b="1" dirty="0">
              <a:solidFill>
                <a:srgbClr val="800000"/>
              </a:solidFill>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320040" y="831850"/>
            <a:ext cx="12482830" cy="6530975"/>
          </a:xfrm>
        </p:spPr>
        <p:txBody>
          <a:bodyPr>
            <a:normAutofit fontScale="97500" lnSpcReduction="10000"/>
          </a:bodyPr>
          <a:lstStyle/>
          <a:p>
            <a:pPr marL="0" indent="0" algn="ctr">
              <a:lnSpc>
                <a:spcPct val="107000"/>
              </a:lnSpc>
              <a:spcAft>
                <a:spcPts val="800"/>
              </a:spcAft>
              <a:buNone/>
            </a:pPr>
            <a:r>
              <a:rPr lang="el-GR" sz="5335"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Ασθενής</a:t>
            </a:r>
            <a:r>
              <a:rPr lang="el-GR" sz="5335" b="1"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5335"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ισχυρή</a:t>
            </a:r>
            <a:r>
              <a:rPr lang="el-GR" sz="5335" b="1" dirty="0">
                <a:effectLst/>
                <a:latin typeface="Calibri" panose="020F0502020204030204" pitchFamily="34" charset="0"/>
                <a:ea typeface="Calibri" panose="020F0502020204030204" pitchFamily="34" charset="0"/>
                <a:cs typeface="Times New Roman" panose="02020603050405020304" pitchFamily="18" charset="0"/>
              </a:rPr>
              <a:t> αφομοίωση</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2800" dirty="0">
                <a:latin typeface="Calibri" panose="020F0502020204030204" pitchFamily="34" charset="0"/>
                <a:cs typeface="Calibri" panose="020F0502020204030204" pitchFamily="34" charset="0"/>
                <a:sym typeface="+mn-ea"/>
              </a:rPr>
              <a:t>«</a:t>
            </a:r>
            <a:r>
              <a:rPr lang="el-GR" sz="2800" dirty="0">
                <a:effectLst/>
                <a:latin typeface="Calibri" panose="020F0502020204030204" pitchFamily="34" charset="0"/>
                <a:ea typeface="Calibri" panose="020F0502020204030204" pitchFamily="34" charset="0"/>
                <a:cs typeface="Calibri" panose="020F0502020204030204" pitchFamily="34" charset="0"/>
              </a:rPr>
              <a:t>Η ενσωμάτωση στην ελληνική κοινωνία ανθρώπων με άλλο πολιτισμό και θρησκεία είναι έργο πολύπλοκο, αλλά το δημόσιο σχολείο για μικρούς και μεγάλους πρέπει να διαδραματίσει κομβικό ρόλο από την πρώτη ώρα. Σε κάθε τόπο μεταφοράς δάσκαλοι από την πρώτη μέρα. Η μελλοντική </a:t>
            </a:r>
            <a:r>
              <a:rPr lang="el-GR" sz="2800" b="1" dirty="0">
                <a:effectLst/>
                <a:latin typeface="Calibri" panose="020F0502020204030204" pitchFamily="34" charset="0"/>
                <a:ea typeface="Calibri" panose="020F0502020204030204" pitchFamily="34" charset="0"/>
                <a:cs typeface="Calibri" panose="020F0502020204030204" pitchFamily="34" charset="0"/>
              </a:rPr>
              <a:t>ειρηνική και αμοιβαία επωφελής συνύπαρξη</a:t>
            </a:r>
            <a:r>
              <a:rPr lang="el-GR" sz="2800" dirty="0">
                <a:effectLst/>
                <a:latin typeface="Calibri" panose="020F0502020204030204" pitchFamily="34" charset="0"/>
                <a:ea typeface="Calibri" panose="020F0502020204030204" pitchFamily="34" charset="0"/>
                <a:cs typeface="Calibri" panose="020F0502020204030204" pitchFamily="34" charset="0"/>
              </a:rPr>
              <a:t> εξαρτάται από το πώς θα αντιμετωπίσουμε τα μικρά παιδιά που έρχονται ή γεννιούνται στην Ελλάδα. </a:t>
            </a:r>
            <a:r>
              <a:rPr lang="el-GR" sz="2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Πρέπει να προσφέρουμε στα παιδιά των προσφύγων και, κυρίως, στα ασυνόδευτα προσφυγόπουλα, τη δυνατότητα </a:t>
            </a:r>
            <a:r>
              <a:rPr lang="el-GR" sz="2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να ενταχθούν</a:t>
            </a:r>
            <a:r>
              <a:rPr lang="el-GR" sz="2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άμεσα στο εκπαιδευτικό σύστημα, </a:t>
            </a:r>
            <a:r>
              <a:rPr lang="el-GR"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να μάθουν τη γλώσσα. Όσα ξεκινήσουν από τα θρανία αύριο θα είναι και Έλληνες, όσα χαθούν στους δρόμους θα είναι οι αυριανοί εχθροί</a:t>
            </a:r>
            <a:r>
              <a:rPr lang="el-GR" sz="2800" dirty="0">
                <a:effectLst/>
                <a:latin typeface="Calibri" panose="020F0502020204030204" pitchFamily="34" charset="0"/>
                <a:ea typeface="Calibri" panose="020F0502020204030204" pitchFamily="34" charset="0"/>
                <a:cs typeface="Calibri" panose="020F0502020204030204" pitchFamily="34" charset="0"/>
              </a:rPr>
              <a:t>. Αυτό αντίστοιχα προϋποθέτει ότι οι εισερχόμενοι θα υποστηριχθούν ώστε να πειθαρχήσουν σε όλους τους κανόνες και του νόμους της χώρας στην οποία βρίσκονται</a:t>
            </a:r>
            <a:r>
              <a:rPr lang="en-US" altLang="el-GR" sz="2800" dirty="0">
                <a:effectLst/>
                <a:latin typeface="Calibri" panose="020F0502020204030204" pitchFamily="34" charset="0"/>
                <a:ea typeface="Calibri" panose="020F0502020204030204" pitchFamily="34" charset="0"/>
                <a:cs typeface="Calibri" panose="020F0502020204030204" pitchFamily="34" charset="0"/>
              </a:rPr>
              <a:t>.</a:t>
            </a:r>
            <a:r>
              <a:rPr lang="el-GR" sz="2800" dirty="0">
                <a:latin typeface="Calibri" panose="020F0502020204030204" pitchFamily="34" charset="0"/>
                <a:cs typeface="Calibri" panose="020F0502020204030204" pitchFamily="34" charset="0"/>
                <a:sym typeface="+mn-ea"/>
              </a:rPr>
              <a:t>»</a:t>
            </a:r>
            <a:endParaRPr lang="el-GR" sz="2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l-GR" dirty="0">
              <a:latin typeface="Calibri" panose="020F0502020204030204" pitchFamily="34" charset="0"/>
              <a:cs typeface="Calibri" panose="020F0502020204030204" pitchFamily="34" charset="0"/>
            </a:endParaRPr>
          </a:p>
        </p:txBody>
      </p:sp>
      <p:sp>
        <p:nvSpPr>
          <p:cNvPr id="7" name="TextBox 6"/>
          <p:cNvSpPr txBox="1"/>
          <p:nvPr/>
        </p:nvSpPr>
        <p:spPr>
          <a:xfrm>
            <a:off x="601345" y="7362825"/>
            <a:ext cx="11927205" cy="1204595"/>
          </a:xfrm>
          <a:prstGeom prst="rect">
            <a:avLst/>
          </a:prstGeom>
          <a:noFill/>
        </p:spPr>
        <p:txBody>
          <a:bodyPr wrap="square" rtlCol="0">
            <a:noAutofit/>
          </a:bodyPr>
          <a:lstStyle/>
          <a:p>
            <a:pPr algn="r">
              <a:lnSpc>
                <a:spcPct val="107000"/>
              </a:lnSpc>
              <a:spcAft>
                <a:spcPts val="800"/>
              </a:spcAft>
            </a:pPr>
            <a:r>
              <a:rPr lang="el-GR" sz="2400" i="1" dirty="0">
                <a:effectLst/>
                <a:latin typeface="Calibri" panose="020F0502020204030204" pitchFamily="34" charset="0"/>
                <a:ea typeface="Calibri" panose="020F0502020204030204" pitchFamily="34" charset="0"/>
                <a:cs typeface="Times New Roman" panose="02020603050405020304" pitchFamily="18" charset="0"/>
              </a:rPr>
              <a:t>Άννα Διαμαντοπούλου: Φρεγάτες και θρανία – Ανάσχεση και ενσωμάτωση,</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10.11.2019, </a:t>
            </a:r>
            <a:r>
              <a:rPr lang="en-US" sz="2400" dirty="0">
                <a:effectLst/>
                <a:latin typeface="Calibri" panose="020F0502020204030204" pitchFamily="34" charset="0"/>
                <a:ea typeface="Calibri" panose="020F0502020204030204" pitchFamily="34" charset="0"/>
                <a:cs typeface="Times New Roman" panose="02020603050405020304" pitchFamily="18" charset="0"/>
              </a:rPr>
              <a:t>www.kathimerini.gr</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20"/>
          <p:cNvSpPr txBox="1">
            <a:spLocks noGrp="1"/>
          </p:cNvSpPr>
          <p:nvPr>
            <p:ph type="ctrTitle" idx="4294967295"/>
          </p:nvPr>
        </p:nvSpPr>
        <p:spPr>
          <a:xfrm>
            <a:off x="1578610" y="469900"/>
            <a:ext cx="10147300" cy="980440"/>
          </a:xfrm>
          <a:prstGeom prst="rect">
            <a:avLst/>
          </a:prstGeom>
        </p:spPr>
        <p:txBody>
          <a:bodyPr spcFirstLastPara="1" wrap="square" lIns="130026" tIns="130026" rIns="130026" bIns="130026" anchor="ctr" anchorCtr="0">
            <a:noAutofit/>
          </a:bodyPr>
          <a:lstStyle/>
          <a:p>
            <a:pPr marL="0" lvl="0" indent="0" algn="ctr" rtl="0">
              <a:spcBef>
                <a:spcPts val="0"/>
              </a:spcBef>
              <a:spcAft>
                <a:spcPts val="0"/>
              </a:spcAft>
              <a:buNone/>
            </a:pPr>
            <a:r>
              <a:rPr lang="el-GR" altLang="en-US" sz="4000" b="1" dirty="0">
                <a:effectLst/>
                <a:latin typeface="Calibri" panose="020F0502020204030204" pitchFamily="34" charset="0"/>
                <a:ea typeface="Calibri" panose="020F0502020204030204" pitchFamily="34" charset="0"/>
                <a:cs typeface="Times New Roman" panose="02020603050405020304" pitchFamily="18" charset="0"/>
                <a:sym typeface="+mn-ea"/>
              </a:rPr>
              <a:t>Διάχυση α</a:t>
            </a:r>
            <a:r>
              <a:rPr lang="el-GR" sz="4000" b="1" dirty="0">
                <a:effectLst/>
                <a:latin typeface="Calibri" panose="020F0502020204030204" pitchFamily="34" charset="0"/>
                <a:ea typeface="Calibri" panose="020F0502020204030204" pitchFamily="34" charset="0"/>
                <a:cs typeface="Times New Roman" panose="02020603050405020304" pitchFamily="18" charset="0"/>
                <a:sym typeface="+mn-ea"/>
              </a:rPr>
              <a:t>φομοιωτικών στάσεων μέσω χιουμοριστικών κειμένων</a:t>
            </a:r>
            <a:endParaRPr sz="4000" dirty="0">
              <a:latin typeface="Lora" charset="0"/>
            </a:endParaRPr>
          </a:p>
        </p:txBody>
      </p:sp>
      <p:pic>
        <p:nvPicPr>
          <p:cNvPr id="3" name="Picture 2"/>
          <p:cNvPicPr>
            <a:picLocks noChangeAspect="1"/>
          </p:cNvPicPr>
          <p:nvPr/>
        </p:nvPicPr>
        <p:blipFill>
          <a:blip r:embed="rId1"/>
          <a:stretch>
            <a:fillRect/>
          </a:stretch>
        </p:blipFill>
        <p:spPr>
          <a:xfrm>
            <a:off x="822960" y="2016760"/>
            <a:ext cx="10726420" cy="5352415"/>
          </a:xfrm>
          <a:prstGeom prst="rect">
            <a:avLst/>
          </a:prstGeom>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20"/>
          <p:cNvSpPr txBox="1">
            <a:spLocks noGrp="1"/>
          </p:cNvSpPr>
          <p:nvPr>
            <p:ph type="ctrTitle" idx="4294967295"/>
          </p:nvPr>
        </p:nvSpPr>
        <p:spPr>
          <a:xfrm>
            <a:off x="2214245" y="320675"/>
            <a:ext cx="8651240" cy="1430020"/>
          </a:xfrm>
          <a:prstGeom prst="rect">
            <a:avLst/>
          </a:prstGeom>
        </p:spPr>
        <p:txBody>
          <a:bodyPr spcFirstLastPara="1" wrap="square" lIns="130026" tIns="130026" rIns="130026" bIns="130026" anchor="ctr" anchorCtr="0">
            <a:noAutofit/>
          </a:bodyPr>
          <a:lstStyle/>
          <a:p>
            <a:pPr marL="0" lvl="0" indent="0" algn="ctr" rtl="0">
              <a:spcBef>
                <a:spcPts val="0"/>
              </a:spcBef>
              <a:spcAft>
                <a:spcPts val="0"/>
              </a:spcAft>
              <a:buNone/>
            </a:pPr>
            <a:r>
              <a:rPr lang="el-GR" altLang="en-US" sz="4000" b="1" dirty="0">
                <a:effectLst/>
                <a:latin typeface="Calibri" panose="020F0502020204030204" pitchFamily="34" charset="0"/>
                <a:ea typeface="Calibri" panose="020F0502020204030204" pitchFamily="34" charset="0"/>
                <a:cs typeface="Times New Roman" panose="02020603050405020304" pitchFamily="18" charset="0"/>
                <a:sym typeface="+mn-ea"/>
              </a:rPr>
              <a:t>Διάχυση α</a:t>
            </a:r>
            <a:r>
              <a:rPr lang="el-GR" sz="4000" b="1" dirty="0">
                <a:effectLst/>
                <a:latin typeface="Calibri" panose="020F0502020204030204" pitchFamily="34" charset="0"/>
                <a:ea typeface="Calibri" panose="020F0502020204030204" pitchFamily="34" charset="0"/>
                <a:cs typeface="Times New Roman" panose="02020603050405020304" pitchFamily="18" charset="0"/>
                <a:sym typeface="+mn-ea"/>
              </a:rPr>
              <a:t>φομοιωτικών στάσεων μέσω χιουμοριστικών κειμένων</a:t>
            </a:r>
            <a:endParaRPr sz="4000" dirty="0">
              <a:latin typeface="Lora" charset="0"/>
            </a:endParaRPr>
          </a:p>
        </p:txBody>
      </p:sp>
      <p:pic>
        <p:nvPicPr>
          <p:cNvPr id="3" name="Picture 2"/>
          <p:cNvPicPr>
            <a:picLocks noChangeAspect="1"/>
          </p:cNvPicPr>
          <p:nvPr/>
        </p:nvPicPr>
        <p:blipFill>
          <a:blip r:embed="rId1"/>
          <a:stretch>
            <a:fillRect/>
          </a:stretch>
        </p:blipFill>
        <p:spPr>
          <a:xfrm>
            <a:off x="1159510" y="2370455"/>
            <a:ext cx="9575165" cy="5588000"/>
          </a:xfrm>
          <a:prstGeom prst="rect">
            <a:avLst/>
          </a:prstGeom>
        </p:spPr>
      </p:pic>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5585" y="523240"/>
            <a:ext cx="12512675" cy="1807845"/>
          </a:xfrm>
        </p:spPr>
        <p:txBody>
          <a:bodyPr>
            <a:normAutofit/>
          </a:bodyPr>
          <a:lstStyle/>
          <a:p>
            <a:pPr algn="ctr"/>
            <a:r>
              <a:rPr lang="el-GR" sz="3840" b="0" dirty="0">
                <a:ln w="0"/>
                <a:solidFill>
                  <a:schemeClr val="accent1"/>
                </a:solidFill>
                <a:effectLst>
                  <a:outerShdw blurRad="38100" dist="25400" dir="5400000" algn="ctr" rotWithShape="0">
                    <a:srgbClr val="6E747A">
                      <a:alpha val="43000"/>
                    </a:srgbClr>
                  </a:outerShdw>
                </a:effectLst>
                <a:latin typeface="+mn-lt"/>
              </a:rPr>
              <a:t>Ο εσωτερικευμένος ρατσισμός των μεταναστών/τριών</a:t>
            </a:r>
            <a:br>
              <a:rPr lang="el-GR" sz="3840" b="0" dirty="0">
                <a:ln w="0"/>
                <a:solidFill>
                  <a:schemeClr val="accent1"/>
                </a:solidFill>
                <a:effectLst>
                  <a:outerShdw blurRad="38100" dist="25400" dir="5400000" algn="ctr" rotWithShape="0">
                    <a:srgbClr val="6E747A">
                      <a:alpha val="43000"/>
                    </a:srgbClr>
                  </a:outerShdw>
                </a:effectLst>
                <a:latin typeface="+mn-lt"/>
              </a:rPr>
            </a:br>
            <a:r>
              <a:rPr lang="el-GR" sz="3840" b="0" dirty="0">
                <a:ln w="0"/>
                <a:solidFill>
                  <a:schemeClr val="accent1"/>
                </a:solidFill>
                <a:effectLst>
                  <a:outerShdw blurRad="38100" dist="25400" dir="5400000" algn="ctr" rotWithShape="0">
                    <a:srgbClr val="6E747A">
                      <a:alpha val="43000"/>
                    </a:srgbClr>
                  </a:outerShdw>
                </a:effectLst>
                <a:latin typeface="+mn-lt"/>
              </a:rPr>
              <a:t> στο ελληνικό </a:t>
            </a:r>
            <a:r>
              <a:rPr lang="el-GR" sz="3840" b="0" dirty="0" smtClean="0">
                <a:ln w="0"/>
                <a:solidFill>
                  <a:schemeClr val="accent1"/>
                </a:solidFill>
                <a:effectLst>
                  <a:outerShdw blurRad="38100" dist="25400" dir="5400000" algn="ctr" rotWithShape="0">
                    <a:srgbClr val="6E747A">
                      <a:alpha val="43000"/>
                    </a:srgbClr>
                  </a:outerShdw>
                </a:effectLst>
                <a:latin typeface="+mn-lt"/>
              </a:rPr>
              <a:t>περιβάλλον </a:t>
            </a:r>
            <a:endParaRPr lang="el-GR" sz="3840" b="0" dirty="0">
              <a:ln w="0"/>
              <a:solidFill>
                <a:schemeClr val="accent1"/>
              </a:solidFill>
              <a:effectLst>
                <a:outerShdw blurRad="38100" dist="25400" dir="5400000" algn="ctr" rotWithShape="0">
                  <a:srgbClr val="6E747A">
                    <a:alpha val="43000"/>
                  </a:srgbClr>
                </a:outerShdw>
              </a:effectLst>
              <a:latin typeface="+mn-lt"/>
            </a:endParaRPr>
          </a:p>
        </p:txBody>
      </p:sp>
      <p:sp>
        <p:nvSpPr>
          <p:cNvPr id="3" name="Θέση περιεχομένου 2"/>
          <p:cNvSpPr>
            <a:spLocks noGrp="1"/>
          </p:cNvSpPr>
          <p:nvPr>
            <p:ph idx="1"/>
          </p:nvPr>
        </p:nvSpPr>
        <p:spPr>
          <a:xfrm>
            <a:off x="685074" y="3309258"/>
            <a:ext cx="11750766" cy="4314623"/>
          </a:xfrm>
        </p:spPr>
        <p:txBody>
          <a:bodyPr>
            <a:normAutofit/>
          </a:bodyPr>
          <a:lstStyle/>
          <a:p>
            <a:pPr algn="just"/>
            <a:endParaRPr lang="el-GR" sz="2560" dirty="0"/>
          </a:p>
          <a:p>
            <a:pPr algn="just"/>
            <a:endParaRPr lang="el-GR" sz="2560" dirty="0"/>
          </a:p>
          <a:p>
            <a:endParaRPr lang="el-GR" dirty="0"/>
          </a:p>
        </p:txBody>
      </p:sp>
      <p:sp>
        <p:nvSpPr>
          <p:cNvPr id="4" name="Θέση αριθμού διαφάνειας 3"/>
          <p:cNvSpPr>
            <a:spLocks noGrp="1"/>
          </p:cNvSpPr>
          <p:nvPr>
            <p:ph type="sldNum" sz="quarter" idx="12"/>
          </p:nvPr>
        </p:nvSpPr>
        <p:spPr/>
        <p:txBody>
          <a:bodyPr/>
          <a:lstStyle/>
          <a:p>
            <a:fld id="{0EA2DD02-FFF4-40D0-8636-D7AE4ECD0154}" type="slidenum">
              <a:rPr lang="el-GR" sz="1365" smtClean="0"/>
            </a:fld>
            <a:endParaRPr lang="el-GR" sz="1365"/>
          </a:p>
        </p:txBody>
      </p:sp>
      <p:sp>
        <p:nvSpPr>
          <p:cNvPr id="6" name="TextBox 5"/>
          <p:cNvSpPr txBox="1"/>
          <p:nvPr/>
        </p:nvSpPr>
        <p:spPr>
          <a:xfrm>
            <a:off x="123190" y="2907665"/>
            <a:ext cx="12625070" cy="5202555"/>
          </a:xfrm>
          <a:prstGeom prst="rect">
            <a:avLst/>
          </a:prstGeom>
          <a:noFill/>
        </p:spPr>
        <p:txBody>
          <a:bodyPr wrap="square">
            <a:noAutofit/>
          </a:bodyPr>
          <a:lstStyle/>
          <a:p>
            <a:pPr indent="0" algn="just">
              <a:lnSpc>
                <a:spcPct val="107000"/>
              </a:lnSpc>
              <a:spcAft>
                <a:spcPts val="800"/>
              </a:spcAft>
              <a:buFont typeface="Arial" panose="020B0604020202020204" pitchFamily="34" charset="0"/>
              <a:buNone/>
            </a:pPr>
            <a:r>
              <a:rPr lang="el-GR" sz="2985" b="1">
                <a:latin typeface="Trebuchet MS" panose="020B0603020202020204" pitchFamily="34" charset="0"/>
              </a:rPr>
              <a:t>Α</a:t>
            </a:r>
            <a:r>
              <a:rPr sz="2985" b="1">
                <a:latin typeface="Trebuchet MS" panose="020B0603020202020204" pitchFamily="34" charset="0"/>
              </a:rPr>
              <a:t>πόψεις ενός πατέρα αλβανικής καταγωγής</a:t>
            </a:r>
            <a:r>
              <a:rPr sz="2985">
                <a:latin typeface="Trebuchet MS" panose="020B0603020202020204" pitchFamily="34" charset="0"/>
              </a:rPr>
              <a:t>:</a:t>
            </a:r>
            <a:endParaRPr sz="2985">
              <a:latin typeface="Trebuchet MS" panose="020B0603020202020204" pitchFamily="34" charset="0"/>
            </a:endParaRPr>
          </a:p>
          <a:p>
            <a:pPr marL="342900" indent="-342900" algn="just">
              <a:lnSpc>
                <a:spcPct val="107000"/>
              </a:lnSpc>
              <a:spcAft>
                <a:spcPts val="800"/>
              </a:spcAft>
              <a:buFont typeface="Arial" panose="020B0604020202020204" pitchFamily="34" charset="0"/>
              <a:buChar char="•"/>
            </a:pPr>
            <a:endParaRPr sz="2985">
              <a:latin typeface="Trebuchet MS" panose="020B0603020202020204" pitchFamily="34" charset="0"/>
            </a:endParaRPr>
          </a:p>
          <a:p>
            <a:pPr indent="0" algn="just">
              <a:lnSpc>
                <a:spcPct val="107000"/>
              </a:lnSpc>
              <a:spcAft>
                <a:spcPts val="800"/>
              </a:spcAft>
              <a:buFont typeface="Arial" panose="020B0604020202020204" pitchFamily="34" charset="0"/>
              <a:buNone/>
            </a:pPr>
            <a:r>
              <a:rPr sz="2985" i="1">
                <a:latin typeface="Trebuchet MS" panose="020B0603020202020204" pitchFamily="34" charset="0"/>
              </a:rPr>
              <a:t>Εγώ θα διδάξω το παιδί </a:t>
            </a:r>
            <a:r>
              <a:rPr lang="el-GR" sz="2985" i="1">
                <a:latin typeface="Trebuchet MS" panose="020B0603020202020204" pitchFamily="34" charset="0"/>
              </a:rPr>
              <a:t>[αλβανικά] </a:t>
            </a:r>
            <a:r>
              <a:rPr sz="2985" i="1">
                <a:latin typeface="Trebuchet MS" panose="020B0603020202020204" pitchFamily="34" charset="0"/>
              </a:rPr>
              <a:t>με κάποιο τρόπο αλλά </a:t>
            </a:r>
            <a:r>
              <a:rPr sz="2985" i="1">
                <a:solidFill>
                  <a:schemeClr val="accent1">
                    <a:lumMod val="75000"/>
                  </a:schemeClr>
                </a:solidFill>
                <a:latin typeface="Trebuchet MS" panose="020B0603020202020204" pitchFamily="34" charset="0"/>
              </a:rPr>
              <a:t>χωρίς να δημιουργώ προβλήματα ή ενόχληση στον δάσκαλο στο σχολείο</a:t>
            </a:r>
            <a:r>
              <a:rPr sz="2985" i="1">
                <a:latin typeface="Trebuchet MS" panose="020B0603020202020204" pitchFamily="34" charset="0"/>
              </a:rPr>
              <a:t>. Στο σχολείο τα παιδιά δεν θα πρέπει να μιλούν αλβανικά όταν κάποιος τους μιλά ελληνικά (…) όχι να προκαλέσουμε τέτοια θέματα, εγώ θα μάθω στο παιδί (…) όχι να μιλάει και να δημιουργεί προβλήματα (…)</a:t>
            </a:r>
            <a:r>
              <a:rPr sz="2985">
                <a:latin typeface="Trebuchet MS" panose="020B0603020202020204" pitchFamily="34" charset="0"/>
              </a:rPr>
              <a:t> (Gkaintartzi κ.ά. 2016: 9).</a:t>
            </a:r>
            <a:endParaRPr lang="el-GR" sz="2560" dirty="0">
              <a:effectLst/>
              <a:latin typeface="Trebuchet MS" panose="020B060302020202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490" y="592455"/>
            <a:ext cx="12637770" cy="1464310"/>
          </a:xfrm>
        </p:spPr>
        <p:txBody>
          <a:bodyPr>
            <a:normAutofit/>
          </a:bodyPr>
          <a:lstStyle/>
          <a:p>
            <a:pPr algn="ctr"/>
            <a:r>
              <a:rPr lang="el-GR" sz="3840" b="0" dirty="0">
                <a:ln w="0"/>
                <a:solidFill>
                  <a:schemeClr val="accent1"/>
                </a:solidFill>
                <a:effectLst>
                  <a:outerShdw blurRad="38100" dist="25400" dir="5400000" algn="ctr" rotWithShape="0">
                    <a:srgbClr val="6E747A">
                      <a:alpha val="43000"/>
                    </a:srgbClr>
                  </a:outerShdw>
                </a:effectLst>
                <a:latin typeface="+mn-lt"/>
              </a:rPr>
              <a:t>Ο εσωτερικευμένος ρατσισμός των μεταναστών/τριών </a:t>
            </a:r>
            <a:br>
              <a:rPr lang="el-GR" sz="3840" b="0" dirty="0">
                <a:ln w="0"/>
                <a:solidFill>
                  <a:schemeClr val="accent1"/>
                </a:solidFill>
                <a:effectLst>
                  <a:outerShdw blurRad="38100" dist="25400" dir="5400000" algn="ctr" rotWithShape="0">
                    <a:srgbClr val="6E747A">
                      <a:alpha val="43000"/>
                    </a:srgbClr>
                  </a:outerShdw>
                </a:effectLst>
                <a:latin typeface="+mn-lt"/>
              </a:rPr>
            </a:br>
            <a:r>
              <a:rPr lang="el-GR" sz="3840" b="0" dirty="0">
                <a:ln w="0"/>
                <a:solidFill>
                  <a:schemeClr val="accent1"/>
                </a:solidFill>
                <a:effectLst>
                  <a:outerShdw blurRad="38100" dist="25400" dir="5400000" algn="ctr" rotWithShape="0">
                    <a:srgbClr val="6E747A">
                      <a:alpha val="43000"/>
                    </a:srgbClr>
                  </a:outerShdw>
                </a:effectLst>
                <a:latin typeface="+mn-lt"/>
              </a:rPr>
              <a:t>στο ελληνικό </a:t>
            </a:r>
            <a:r>
              <a:rPr lang="el-GR" sz="3840" b="0" dirty="0" smtClean="0">
                <a:ln w="0"/>
                <a:solidFill>
                  <a:schemeClr val="accent1"/>
                </a:solidFill>
                <a:effectLst>
                  <a:outerShdw blurRad="38100" dist="25400" dir="5400000" algn="ctr" rotWithShape="0">
                    <a:srgbClr val="6E747A">
                      <a:alpha val="43000"/>
                    </a:srgbClr>
                  </a:outerShdw>
                </a:effectLst>
                <a:latin typeface="+mn-lt"/>
              </a:rPr>
              <a:t>περιβάλλον </a:t>
            </a:r>
            <a:endParaRPr lang="el-GR" sz="3840" b="0" dirty="0">
              <a:ln w="0"/>
              <a:solidFill>
                <a:schemeClr val="accent1"/>
              </a:solidFill>
              <a:effectLst>
                <a:outerShdw blurRad="38100" dist="25400" dir="5400000" algn="ctr" rotWithShape="0">
                  <a:srgbClr val="6E747A">
                    <a:alpha val="43000"/>
                  </a:srgbClr>
                </a:outerShdw>
              </a:effectLst>
              <a:latin typeface="+mn-lt"/>
            </a:endParaRPr>
          </a:p>
        </p:txBody>
      </p:sp>
      <p:sp>
        <p:nvSpPr>
          <p:cNvPr id="3" name="Θέση περιεχομένου 2"/>
          <p:cNvSpPr>
            <a:spLocks noGrp="1"/>
          </p:cNvSpPr>
          <p:nvPr>
            <p:ph idx="1"/>
          </p:nvPr>
        </p:nvSpPr>
        <p:spPr>
          <a:xfrm>
            <a:off x="685074" y="3309258"/>
            <a:ext cx="11750766" cy="4314623"/>
          </a:xfrm>
        </p:spPr>
        <p:txBody>
          <a:bodyPr>
            <a:normAutofit/>
          </a:bodyPr>
          <a:lstStyle/>
          <a:p>
            <a:pPr algn="just"/>
            <a:endParaRPr lang="el-GR" sz="2560" dirty="0"/>
          </a:p>
          <a:p>
            <a:pPr algn="just"/>
            <a:endParaRPr lang="el-GR" sz="2560" dirty="0"/>
          </a:p>
          <a:p>
            <a:endParaRPr lang="el-GR" dirty="0"/>
          </a:p>
        </p:txBody>
      </p:sp>
      <p:sp>
        <p:nvSpPr>
          <p:cNvPr id="4" name="Θέση αριθμού διαφάνειας 3"/>
          <p:cNvSpPr>
            <a:spLocks noGrp="1"/>
          </p:cNvSpPr>
          <p:nvPr>
            <p:ph type="sldNum" sz="quarter" idx="12"/>
          </p:nvPr>
        </p:nvSpPr>
        <p:spPr/>
        <p:txBody>
          <a:bodyPr/>
          <a:lstStyle/>
          <a:p>
            <a:fld id="{0EA2DD02-FFF4-40D0-8636-D7AE4ECD0154}" type="slidenum">
              <a:rPr lang="el-GR" sz="1365" smtClean="0"/>
            </a:fld>
            <a:endParaRPr lang="el-GR" sz="1365"/>
          </a:p>
        </p:txBody>
      </p:sp>
      <p:sp>
        <p:nvSpPr>
          <p:cNvPr id="6" name="TextBox 5"/>
          <p:cNvSpPr txBox="1"/>
          <p:nvPr/>
        </p:nvSpPr>
        <p:spPr>
          <a:xfrm>
            <a:off x="0" y="2773045"/>
            <a:ext cx="13004165" cy="6043930"/>
          </a:xfrm>
          <a:prstGeom prst="rect">
            <a:avLst/>
          </a:prstGeom>
          <a:noFill/>
        </p:spPr>
        <p:txBody>
          <a:bodyPr wrap="square">
            <a:noAutofit/>
          </a:bodyPr>
          <a:lstStyle/>
          <a:p>
            <a:pPr indent="0" algn="just">
              <a:lnSpc>
                <a:spcPct val="107000"/>
              </a:lnSpc>
              <a:spcAft>
                <a:spcPts val="800"/>
              </a:spcAft>
              <a:buFont typeface="Arial" panose="020B0604020202020204" pitchFamily="34" charset="0"/>
              <a:buNone/>
            </a:pPr>
            <a:r>
              <a:rPr lang="el-GR" sz="2560" b="1">
                <a:latin typeface="Trebuchet MS" panose="020B0603020202020204" pitchFamily="34" charset="0"/>
              </a:rPr>
              <a:t>Αυτοβιογραφική αφήγηση μετανάστριας μαθήτριας</a:t>
            </a:r>
            <a:r>
              <a:rPr sz="2560">
                <a:latin typeface="Trebuchet MS" panose="020B0603020202020204" pitchFamily="34" charset="0"/>
              </a:rPr>
              <a:t>:</a:t>
            </a:r>
            <a:endParaRPr sz="2560">
              <a:latin typeface="Trebuchet MS" panose="020B0603020202020204" pitchFamily="34" charset="0"/>
            </a:endParaRPr>
          </a:p>
          <a:p>
            <a:pPr marL="342900" indent="-342900" algn="just">
              <a:lnSpc>
                <a:spcPct val="107000"/>
              </a:lnSpc>
              <a:spcAft>
                <a:spcPts val="800"/>
              </a:spcAft>
              <a:buFont typeface="Arial" panose="020B0604020202020204" pitchFamily="34" charset="0"/>
              <a:buChar char="•"/>
            </a:pPr>
            <a:endParaRPr sz="2560">
              <a:latin typeface="Trebuchet MS" panose="020B0603020202020204" pitchFamily="34" charset="0"/>
            </a:endParaRPr>
          </a:p>
          <a:p>
            <a:pPr indent="0" algn="just">
              <a:lnSpc>
                <a:spcPct val="107000"/>
              </a:lnSpc>
              <a:spcAft>
                <a:spcPts val="800"/>
              </a:spcAft>
              <a:buFont typeface="Arial" panose="020B0604020202020204" pitchFamily="34" charset="0"/>
              <a:buNone/>
            </a:pPr>
            <a:r>
              <a:rPr sz="2800" i="1">
                <a:latin typeface="Trebuchet MS" panose="020B0603020202020204" pitchFamily="34" charset="0"/>
              </a:rPr>
              <a:t>Λέγομαι Κ.Τ. Φοιτώ στην Γ΄ τάξη [του γυμνασίου]. Όταν πρωτοήρθα εδώ όλα για μένα ήταν άγνωστα, τόπος, άνθρωποι, κοινωνία, τα πάντα. Με το χρόνο άρχισα να μιλάω, να συννενοούμαι, να κάνω φίλους παρέες δηλαδή </a:t>
            </a:r>
            <a:r>
              <a:rPr sz="2800" i="1">
                <a:solidFill>
                  <a:schemeClr val="accent1">
                    <a:lumMod val="75000"/>
                  </a:schemeClr>
                </a:solidFill>
                <a:latin typeface="Trebuchet MS" panose="020B0603020202020204" pitchFamily="34" charset="0"/>
              </a:rPr>
              <a:t>να γίνομαι μία σαν όλους</a:t>
            </a:r>
            <a:r>
              <a:rPr sz="2800" i="1">
                <a:latin typeface="Trebuchet MS" panose="020B0603020202020204" pitchFamily="34" charset="0"/>
              </a:rPr>
              <a:t>. Δεν γνώρισα ρατσιστές και ρατσίστριες και ούτε με έβλεπαν ρατσιστικά. Σιγά-Σιγά όλα πήγαιναν προς το καλύτερο, </a:t>
            </a:r>
            <a:r>
              <a:rPr sz="2800" i="1">
                <a:solidFill>
                  <a:schemeClr val="accent1">
                    <a:lumMod val="75000"/>
                  </a:schemeClr>
                </a:solidFill>
                <a:latin typeface="Trebuchet MS" panose="020B0603020202020204" pitchFamily="34" charset="0"/>
              </a:rPr>
              <a:t>έμαθα σε ένα μήνα την Ελληνική γλώσσα</a:t>
            </a:r>
            <a:r>
              <a:rPr sz="2800" i="1">
                <a:latin typeface="Trebuchet MS" panose="020B0603020202020204" pitchFamily="34" charset="0"/>
              </a:rPr>
              <a:t>, έκανα πολλούς φίλους και παρέε</a:t>
            </a:r>
            <a:r>
              <a:rPr sz="2800" i="1">
                <a:solidFill>
                  <a:schemeClr val="tx1"/>
                </a:solidFill>
                <a:latin typeface="Trebuchet MS" panose="020B0603020202020204" pitchFamily="34" charset="0"/>
              </a:rPr>
              <a:t>ς, </a:t>
            </a:r>
            <a:r>
              <a:rPr sz="2800" i="1">
                <a:solidFill>
                  <a:schemeClr val="accent1">
                    <a:lumMod val="75000"/>
                  </a:schemeClr>
                </a:solidFill>
                <a:latin typeface="Trebuchet MS" panose="020B0603020202020204" pitchFamily="34" charset="0"/>
              </a:rPr>
              <a:t>συμπεριφέρομαι όπως πρέπει να συμπεριφέρεται ένα κορίτσι της ηλικίας μου</a:t>
            </a:r>
            <a:r>
              <a:rPr sz="2800" i="1">
                <a:solidFill>
                  <a:schemeClr val="tx1"/>
                </a:solidFill>
                <a:latin typeface="Trebuchet MS" panose="020B0603020202020204" pitchFamily="34" charset="0"/>
              </a:rPr>
              <a:t>.</a:t>
            </a:r>
            <a:r>
              <a:rPr sz="2800" i="1">
                <a:latin typeface="Trebuchet MS" panose="020B0603020202020204" pitchFamily="34" charset="0"/>
              </a:rPr>
              <a:t> </a:t>
            </a:r>
            <a:r>
              <a:rPr sz="2800" i="1">
                <a:solidFill>
                  <a:schemeClr val="tx1"/>
                </a:solidFill>
                <a:latin typeface="Trebuchet MS" panose="020B0603020202020204" pitchFamily="34" charset="0"/>
              </a:rPr>
              <a:t>Κάθε παιδί από ξένη χώρα θα αντιμετωπίσει δυσκολίες αλλά και τον ρατσισμό, εγώ δεν τον αντιμετώπισα αλλά μερικοί θα τον ξεπεράσουν με το χρόνο.</a:t>
            </a:r>
            <a:r>
              <a:rPr sz="2800" i="1">
                <a:latin typeface="Trebuchet MS" panose="020B0603020202020204" pitchFamily="34" charset="0"/>
              </a:rPr>
              <a:t> :)</a:t>
            </a:r>
            <a:r>
              <a:rPr lang="el-GR" sz="2800">
                <a:latin typeface="Trebuchet MS" panose="020B0603020202020204" pitchFamily="34" charset="0"/>
              </a:rPr>
              <a:t> (Αρχάκης 2020)</a:t>
            </a:r>
            <a:endParaRPr lang="el-GR" sz="280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
        <p:nvSpPr>
          <p:cNvPr id="2" name="TextBox 1"/>
          <p:cNvSpPr txBox="1"/>
          <p:nvPr/>
        </p:nvSpPr>
        <p:spPr>
          <a:xfrm>
            <a:off x="0" y="1035780"/>
            <a:ext cx="130048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en-US" sz="3200" b="1" i="1" u="none" strike="noStrike" cap="none" spc="0" normalizeH="0" baseline="0" dirty="0">
                <a:ln>
                  <a:noFill/>
                </a:ln>
                <a:solidFill>
                  <a:srgbClr val="941A1D"/>
                </a:solidFill>
                <a:effectLst/>
                <a:uFillTx/>
                <a:ea typeface="Helvetica Neue"/>
                <a:cs typeface="Helvetica Neue"/>
                <a:sym typeface="Helvetica Neue"/>
              </a:rPr>
              <a:t> </a:t>
            </a:r>
            <a:r>
              <a:rPr kumimoji="0" lang="el-GR" sz="3200" b="1" i="1" u="none" strike="noStrike" cap="none" spc="0" normalizeH="0" baseline="0" dirty="0">
                <a:ln>
                  <a:noFill/>
                </a:ln>
                <a:solidFill>
                  <a:srgbClr val="941A1D"/>
                </a:solidFill>
                <a:effectLst/>
                <a:uFillTx/>
                <a:ea typeface="Helvetica Neue"/>
                <a:cs typeface="Helvetica Neue"/>
                <a:sym typeface="Helvetica Neue"/>
              </a:rPr>
              <a:t>Υποκατηγορίες ρατσισμού στο αντιρατσιστικό σώμα κειμένων </a:t>
            </a:r>
            <a:endParaRPr kumimoji="0" lang="el-GR" sz="3200" b="1" i="1" u="none" strike="noStrike" cap="none" spc="0" normalizeH="0" baseline="0" dirty="0">
              <a:ln>
                <a:noFill/>
              </a:ln>
              <a:solidFill>
                <a:srgbClr val="941A1D"/>
              </a:solidFill>
              <a:effectLst/>
              <a:uFillTx/>
              <a:ea typeface="Helvetica Neue"/>
              <a:cs typeface="Helvetica Neue"/>
              <a:sym typeface="Helvetica Neue"/>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graphicFrame>
        <p:nvGraphicFramePr>
          <p:cNvPr id="11" name="Γράφημα 10"/>
          <p:cNvGraphicFramePr/>
          <p:nvPr/>
        </p:nvGraphicFramePr>
        <p:xfrm>
          <a:off x="775252" y="1989985"/>
          <a:ext cx="11589026" cy="6517911"/>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Θέση κειμένου 1"/>
          <p:cNvSpPr>
            <a:spLocks noGrp="1"/>
          </p:cNvSpPr>
          <p:nvPr>
            <p:ph type="body" sz="quarter" idx="13"/>
          </p:nvPr>
        </p:nvSpPr>
        <p:spPr>
          <a:xfrm>
            <a:off x="109220" y="2139950"/>
            <a:ext cx="12655550" cy="6076950"/>
          </a:xfrm>
        </p:spPr>
        <p:txBody>
          <a:bodyPr wrap="square">
            <a:noAutofit/>
          </a:bodyPr>
          <a:lstStyle/>
          <a:p>
            <a:pPr marL="342900" indent="-342900" algn="l">
              <a:buFont typeface="Arial" panose="020B0604020202020204" pitchFamily="34" charset="0"/>
              <a:buChar char="•"/>
            </a:pPr>
            <a:endParaRPr lang="el-GR" sz="2800" i="0" dirty="0">
              <a:cs typeface="Calibri" panose="020F0502020204030204" pitchFamily="34" charset="0"/>
            </a:endParaRPr>
          </a:p>
          <a:p>
            <a:pPr marL="342900" indent="-342900" algn="l">
              <a:buFont typeface="Arial" panose="020B0604020202020204" pitchFamily="34" charset="0"/>
              <a:buChar char="•"/>
            </a:pPr>
            <a:r>
              <a:rPr lang="el-GR" sz="2800" b="1" i="0" dirty="0">
                <a:effectLst/>
                <a:ea typeface="Calibri" panose="020F0502020204030204" pitchFamily="34" charset="0"/>
              </a:rPr>
              <a:t>Ο ρατσισμός</a:t>
            </a:r>
            <a:r>
              <a:rPr lang="el-GR" sz="2800" i="0" dirty="0">
                <a:effectLst/>
                <a:ea typeface="Calibri" panose="020F0502020204030204" pitchFamily="34" charset="0"/>
              </a:rPr>
              <a:t> για να παρεισφρήσει στα αντιρατσιστικά κείμενα </a:t>
            </a:r>
            <a:r>
              <a:rPr lang="el-GR" sz="3600" b="1" i="0" dirty="0">
                <a:effectLst/>
                <a:ea typeface="Calibri" panose="020F0502020204030204" pitchFamily="34" charset="0"/>
              </a:rPr>
              <a:t>δεν</a:t>
            </a:r>
            <a:r>
              <a:rPr lang="el-GR" sz="2800" b="1" i="0" dirty="0">
                <a:effectLst/>
                <a:ea typeface="Calibri" panose="020F0502020204030204" pitchFamily="34" charset="0"/>
              </a:rPr>
              <a:t> προκρίνει τη μορφή του που σχετίζεται με τον απαξιωτικό αποκλεισμό</a:t>
            </a:r>
            <a:r>
              <a:rPr lang="el-GR" sz="2800" i="0" dirty="0">
                <a:effectLst/>
                <a:ea typeface="Calibri" panose="020F0502020204030204" pitchFamily="34" charset="0"/>
              </a:rPr>
              <a:t>.</a:t>
            </a:r>
            <a:endParaRPr lang="el-GR" sz="2800" i="0" dirty="0">
              <a:effectLst/>
              <a:ea typeface="Calibri" panose="020F0502020204030204" pitchFamily="34" charset="0"/>
            </a:endParaRPr>
          </a:p>
          <a:p>
            <a:pPr marL="342900" indent="-342900" algn="l">
              <a:buFont typeface="Arial" panose="020B0604020202020204" pitchFamily="34" charset="0"/>
              <a:buChar char="•"/>
            </a:pPr>
            <a:endParaRPr lang="el-GR" sz="2800" i="0" dirty="0">
              <a:effectLst/>
              <a:ea typeface="Calibri" panose="020F0502020204030204" pitchFamily="34" charset="0"/>
            </a:endParaRPr>
          </a:p>
          <a:p>
            <a:pPr marL="342900" indent="-342900" algn="l">
              <a:buFont typeface="Arial" panose="020B0604020202020204" pitchFamily="34" charset="0"/>
              <a:buChar char="•"/>
            </a:pPr>
            <a:r>
              <a:rPr lang="el-GR" sz="2800" i="0" dirty="0">
                <a:effectLst/>
                <a:ea typeface="Calibri" panose="020F0502020204030204" pitchFamily="34" charset="0"/>
              </a:rPr>
              <a:t> Προτιμά να υπονομεύει την αποδοχή της διαφορετικότητας του/ης ‘άλλου/ης’ </a:t>
            </a:r>
            <a:r>
              <a:rPr lang="el-GR" sz="3600" b="1" i="0" dirty="0">
                <a:effectLst/>
                <a:ea typeface="Calibri" panose="020F0502020204030204" pitchFamily="34" charset="0"/>
              </a:rPr>
              <a:t>με ήπιο τρόπο</a:t>
            </a:r>
            <a:r>
              <a:rPr lang="el-GR" sz="2800" i="0" dirty="0">
                <a:effectLst/>
                <a:ea typeface="Calibri" panose="020F0502020204030204" pitchFamily="34" charset="0"/>
              </a:rPr>
              <a:t>, </a:t>
            </a:r>
            <a:endParaRPr lang="el-GR" sz="2800" i="0" dirty="0">
              <a:effectLst/>
              <a:ea typeface="Calibri" panose="020F0502020204030204" pitchFamily="34" charset="0"/>
            </a:endParaRPr>
          </a:p>
          <a:p>
            <a:pPr marL="1074420" lvl="1" indent="-342900"/>
            <a:r>
              <a:rPr lang="el-GR" sz="3200" i="0" dirty="0">
                <a:effectLst/>
                <a:ea typeface="Calibri" panose="020F0502020204030204" pitchFamily="34" charset="0"/>
              </a:rPr>
              <a:t>αποδίδοντάς του/ης τον ρόλο </a:t>
            </a:r>
            <a:r>
              <a:rPr lang="el-GR" sz="2960" dirty="0">
                <a:effectLst/>
                <a:ea typeface="Calibri" panose="020F0502020204030204" pitchFamily="34" charset="0"/>
              </a:rPr>
              <a:t>του/ης αδύναμου/ης και ευάλωτου/ης που δεν δρα και αποζητά τη βοήθεια του ισχυρού/ής πλειονοτικού/ής, </a:t>
            </a:r>
            <a:endParaRPr lang="el-GR" sz="2960" dirty="0">
              <a:effectLst/>
              <a:ea typeface="Calibri" panose="020F0502020204030204" pitchFamily="34" charset="0"/>
            </a:endParaRPr>
          </a:p>
          <a:p>
            <a:pPr marL="1074420" lvl="1" indent="-342900"/>
            <a:r>
              <a:rPr lang="el-GR" sz="3200" i="0" dirty="0">
                <a:effectLst/>
                <a:ea typeface="Calibri" panose="020F0502020204030204" pitchFamily="34" charset="0"/>
              </a:rPr>
              <a:t>αποδίδοντάς του/ης τον ρόλο </a:t>
            </a:r>
            <a:r>
              <a:rPr lang="el-GR" sz="2960" dirty="0">
                <a:effectLst/>
                <a:ea typeface="Calibri" panose="020F0502020204030204" pitchFamily="34" charset="0"/>
              </a:rPr>
              <a:t>του/ης απομακρυσμένου/ης, ασύμβατου/ης και μη εμπλεκόμενου/ης στην καθημερινή πλειονοτική ζωή, </a:t>
            </a:r>
            <a:endParaRPr lang="el-GR" sz="2960" dirty="0">
              <a:effectLst/>
              <a:ea typeface="Calibri" panose="020F0502020204030204" pitchFamily="34" charset="0"/>
            </a:endParaRPr>
          </a:p>
          <a:p>
            <a:pPr marL="1074420" lvl="1" indent="-342900"/>
            <a:r>
              <a:rPr lang="el-GR" sz="2960" dirty="0">
                <a:effectLst/>
                <a:ea typeface="Calibri" panose="020F0502020204030204" pitchFamily="34" charset="0"/>
              </a:rPr>
              <a:t>και, τέλος, επιδιώκοντας (έμμεσα</a:t>
            </a:r>
            <a:r>
              <a:rPr lang="en-US" sz="2960" dirty="0">
                <a:ea typeface="Calibri" panose="020F0502020204030204" pitchFamily="34" charset="0"/>
              </a:rPr>
              <a:t> </a:t>
            </a:r>
            <a:r>
              <a:rPr lang="el-GR" sz="2960" dirty="0">
                <a:ea typeface="Calibri" panose="020F0502020204030204" pitchFamily="34" charset="0"/>
              </a:rPr>
              <a:t>ή άμεσα</a:t>
            </a:r>
            <a:r>
              <a:rPr lang="el-GR" sz="2960" dirty="0">
                <a:effectLst/>
                <a:ea typeface="Calibri" panose="020F0502020204030204" pitchFamily="34" charset="0"/>
              </a:rPr>
              <a:t>) </a:t>
            </a:r>
            <a:r>
              <a:rPr lang="el-GR" sz="2960" b="1" dirty="0">
                <a:effectLst/>
                <a:ea typeface="Calibri" panose="020F0502020204030204" pitchFamily="34" charset="0"/>
              </a:rPr>
              <a:t>την αφομοίωση της διαφορετικότητας</a:t>
            </a:r>
            <a:r>
              <a:rPr lang="el-GR" sz="2960" dirty="0">
                <a:effectLst/>
                <a:ea typeface="Calibri" panose="020F0502020204030204" pitchFamily="34" charset="0"/>
              </a:rPr>
              <a:t>.</a:t>
            </a:r>
            <a:endParaRPr lang="el-GR" sz="2960" dirty="0">
              <a:cs typeface="Calibri" panose="020F0502020204030204" pitchFamily="34" charset="0"/>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TextBox 1"/>
          <p:cNvSpPr txBox="1"/>
          <p:nvPr/>
        </p:nvSpPr>
        <p:spPr>
          <a:xfrm>
            <a:off x="109220" y="1257300"/>
            <a:ext cx="12565380" cy="6921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0" marR="0" lvl="0" indent="0" defTabSz="584200" rtl="0" eaLnBrk="1" fontAlgn="auto" latinLnBrk="0" hangingPunct="0">
              <a:lnSpc>
                <a:spcPct val="100000"/>
              </a:lnSpc>
              <a:spcBef>
                <a:spcPts val="0"/>
              </a:spcBef>
              <a:spcAft>
                <a:spcPts val="0"/>
              </a:spcAft>
              <a:buClrTx/>
              <a:buSzTx/>
              <a:buFontTx/>
              <a:buNone/>
              <a:defRPr/>
            </a:pPr>
            <a:r>
              <a:rPr lang="el-GR" sz="3600" b="1" i="1" dirty="0">
                <a:solidFill>
                  <a:srgbClr val="800000"/>
                </a:solidFill>
              </a:rPr>
              <a:t>Συμπεράσματα</a:t>
            </a:r>
            <a:endParaRPr lang="el-GR" sz="3600" b="1" i="1" dirty="0">
              <a:solidFill>
                <a:srgbClr val="941A1D"/>
              </a:solidFill>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br>
              <a:rPr lang="el-GR" dirty="0">
                <a:latin typeface="Arial Black" panose="020B0A04020102020204" pitchFamily="34" charset="0"/>
              </a:rPr>
            </a:br>
            <a:endParaRPr lang="en-US" dirty="0">
              <a:latin typeface="Arial Black" panose="020B0A04020102020204" pitchFamily="34" charset="0"/>
            </a:endParaRPr>
          </a:p>
        </p:txBody>
      </p:sp>
      <p:sp>
        <p:nvSpPr>
          <p:cNvPr id="11" name="TextBox 10"/>
          <p:cNvSpPr txBox="1"/>
          <p:nvPr/>
        </p:nvSpPr>
        <p:spPr>
          <a:xfrm>
            <a:off x="-635" y="2969895"/>
            <a:ext cx="13005435" cy="3325495"/>
          </a:xfrm>
          <a:prstGeom prst="rect">
            <a:avLst/>
          </a:prstGeom>
          <a:noFill/>
        </p:spPr>
        <p:txBody>
          <a:bodyPr wrap="square">
            <a:spAutoFit/>
          </a:bodyPr>
          <a:lstStyle/>
          <a:p>
            <a:pPr algn="l"/>
            <a:endParaRPr lang="el-GR" sz="3415" dirty="0">
              <a:latin typeface="Arial" panose="020B0604020202020204" pitchFamily="34" charset="0"/>
              <a:cs typeface="Arial" panose="020B0604020202020204" pitchFamily="34" charset="0"/>
            </a:endParaRPr>
          </a:p>
          <a:p>
            <a:pPr indent="0" algn="ctr">
              <a:buFont typeface="Wingdings" panose="05000000000000000000" pitchFamily="2" charset="2"/>
              <a:buNone/>
            </a:pPr>
            <a:r>
              <a:rPr lang="el-GR" sz="4400" b="1" dirty="0">
                <a:solidFill>
                  <a:srgbClr val="800000"/>
                </a:solidFill>
                <a:latin typeface="Calibri" panose="020F0502020204030204" pitchFamily="34" charset="0"/>
                <a:cs typeface="Calibri" panose="020F0502020204030204" pitchFamily="34" charset="0"/>
                <a:sym typeface="+mn-ea"/>
              </a:rPr>
              <a:t>Ρατσιστικός και αντιρατσιστικός λόγος: </a:t>
            </a:r>
            <a:endParaRPr lang="el-GR" sz="4400" b="1" dirty="0">
              <a:solidFill>
                <a:srgbClr val="800000"/>
              </a:solidFill>
              <a:latin typeface="Calibri" panose="020F0502020204030204" pitchFamily="34" charset="0"/>
              <a:cs typeface="Calibri" panose="020F0502020204030204" pitchFamily="34" charset="0"/>
              <a:sym typeface="+mn-ea"/>
            </a:endParaRPr>
          </a:p>
          <a:p>
            <a:pPr indent="0" algn="ctr">
              <a:buFont typeface="Wingdings" panose="05000000000000000000" pitchFamily="2" charset="2"/>
              <a:buNone/>
            </a:pPr>
            <a:r>
              <a:rPr lang="el-GR" sz="4400" b="1" dirty="0">
                <a:solidFill>
                  <a:srgbClr val="800000"/>
                </a:solidFill>
                <a:latin typeface="Calibri" panose="020F0502020204030204" pitchFamily="34" charset="0"/>
                <a:cs typeface="Calibri" panose="020F0502020204030204" pitchFamily="34" charset="0"/>
                <a:sym typeface="+mn-ea"/>
              </a:rPr>
              <a:t>Από την αντιπαράθεση στη συνύπαρξη</a:t>
            </a:r>
            <a:r>
              <a:rPr lang="en-US" altLang="el-GR" sz="4400" b="1" dirty="0">
                <a:solidFill>
                  <a:srgbClr val="800000"/>
                </a:solidFill>
                <a:latin typeface="Calibri" panose="020F0502020204030204" pitchFamily="34" charset="0"/>
                <a:cs typeface="Calibri" panose="020F0502020204030204" pitchFamily="34" charset="0"/>
                <a:sym typeface="+mn-ea"/>
              </a:rPr>
              <a:t> </a:t>
            </a:r>
            <a:endParaRPr lang="en-US" altLang="el-GR" sz="4400" b="1" dirty="0">
              <a:solidFill>
                <a:srgbClr val="800000"/>
              </a:solidFill>
              <a:latin typeface="Calibri" panose="020F0502020204030204" pitchFamily="34" charset="0"/>
              <a:cs typeface="Calibri" panose="020F0502020204030204" pitchFamily="34" charset="0"/>
              <a:sym typeface="+mn-ea"/>
            </a:endParaRPr>
          </a:p>
          <a:p>
            <a:pPr indent="0" algn="ctr">
              <a:buFont typeface="Wingdings" panose="05000000000000000000" pitchFamily="2" charset="2"/>
              <a:buNone/>
            </a:pPr>
            <a:r>
              <a:rPr lang="el-GR" altLang="el-GR" sz="4400" b="1" dirty="0">
                <a:solidFill>
                  <a:srgbClr val="800000"/>
                </a:solidFill>
                <a:latin typeface="Calibri" panose="020F0502020204030204" pitchFamily="34" charset="0"/>
                <a:cs typeface="Calibri" panose="020F0502020204030204" pitchFamily="34" charset="0"/>
                <a:sym typeface="+mn-ea"/>
              </a:rPr>
              <a:t>στον ρευστό ρατσισμό</a:t>
            </a:r>
            <a:endParaRPr lang="en-US" sz="4400">
              <a:solidFill>
                <a:srgbClr val="800000"/>
              </a:solidFill>
              <a:latin typeface="Calibri" panose="020F0502020204030204" pitchFamily="34" charset="0"/>
              <a:cs typeface="Calibri" panose="020F0502020204030204" pitchFamily="34" charset="0"/>
            </a:endParaRPr>
          </a:p>
          <a:p>
            <a:pPr indent="0" algn="just">
              <a:buFont typeface="Wingdings" panose="05000000000000000000" pitchFamily="2" charset="2"/>
              <a:buNone/>
            </a:pPr>
            <a:endParaRPr lang="en-US" sz="4400" dirty="0">
              <a:solidFill>
                <a:srgbClr val="800000"/>
              </a:solidFill>
              <a:latin typeface="Calibri" panose="020F0502020204030204" pitchFamily="34" charset="0"/>
              <a:cs typeface="Calibri" panose="020F0502020204030204" pitchFamily="34" charset="0"/>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725" y="1064260"/>
            <a:ext cx="12743180" cy="515620"/>
          </a:xfrm>
        </p:spPr>
        <p:txBody>
          <a:bodyPr>
            <a:normAutofit fontScale="90000"/>
          </a:bodyPr>
          <a:lstStyle/>
          <a:p>
            <a:pPr algn="ctr"/>
            <a:r>
              <a:rPr lang="el-GR" sz="3600" b="1" i="1" dirty="0">
                <a:solidFill>
                  <a:srgbClr val="800000"/>
                </a:solidFill>
                <a:latin typeface="+mn-lt"/>
                <a:cs typeface="Arial" panose="020B0604020202020204" pitchFamily="34" charset="0"/>
              </a:rPr>
              <a:t>Ρευστός ρατσισμός και ο κανονικοποιημένος ακροδεξιός λόγος</a:t>
            </a:r>
            <a:endParaRPr lang="el-GR" sz="3600" b="1" i="1" dirty="0">
              <a:solidFill>
                <a:srgbClr val="800000"/>
              </a:solidFill>
              <a:latin typeface="+mn-lt"/>
              <a:cs typeface="Arial" panose="020B0604020202020204" pitchFamily="34" charset="0"/>
            </a:endParaRPr>
          </a:p>
        </p:txBody>
      </p:sp>
      <p:sp>
        <p:nvSpPr>
          <p:cNvPr id="5" name="TextBox 4"/>
          <p:cNvSpPr txBox="1"/>
          <p:nvPr/>
        </p:nvSpPr>
        <p:spPr>
          <a:xfrm>
            <a:off x="0" y="1873250"/>
            <a:ext cx="12914630" cy="7477760"/>
          </a:xfrm>
          <a:prstGeom prst="rect">
            <a:avLst/>
          </a:prstGeom>
          <a:noFill/>
        </p:spPr>
        <p:txBody>
          <a:bodyPr wrap="square">
            <a:spAutoFit/>
          </a:bodyPr>
          <a:lstStyle/>
          <a:p>
            <a:pPr marL="457200" indent="-457200" algn="just" defTabSz="975360" hangingPunct="1">
              <a:buFont typeface="Arial" panose="020B0604020202020204" pitchFamily="34" charset="0"/>
              <a:buChar char="•"/>
              <a:defRPr/>
            </a:pPr>
            <a:r>
              <a:rPr lang="el-GR" sz="3200" dirty="0">
                <a:cs typeface="Arial" panose="020B0604020202020204" pitchFamily="34" charset="0"/>
              </a:rPr>
              <a:t>Η </a:t>
            </a:r>
            <a:r>
              <a:rPr lang="el-GR" sz="3200" b="1" dirty="0">
                <a:cs typeface="Arial" panose="020B0604020202020204" pitchFamily="34" charset="0"/>
              </a:rPr>
              <a:t>συνύπαρξη </a:t>
            </a:r>
            <a:r>
              <a:rPr lang="el-GR" sz="3200" dirty="0">
                <a:cs typeface="Arial" panose="020B0604020202020204" pitchFamily="34" charset="0"/>
              </a:rPr>
              <a:t>ρατσιστικών θέσεων </a:t>
            </a:r>
            <a:r>
              <a:rPr lang="el-GR" sz="3600" b="1" i="1" dirty="0">
                <a:cs typeface="Arial" panose="020B0604020202020204" pitchFamily="34" charset="0"/>
              </a:rPr>
              <a:t>αποκλεισμού</a:t>
            </a:r>
            <a:r>
              <a:rPr lang="el-GR" sz="3200" dirty="0">
                <a:cs typeface="Arial" panose="020B0604020202020204" pitchFamily="34" charset="0"/>
              </a:rPr>
              <a:t> και αντιρατσιστικών θέσεων, </a:t>
            </a:r>
            <a:r>
              <a:rPr lang="el-GR" sz="3200" b="1" dirty="0">
                <a:cs typeface="Arial" panose="020B0604020202020204" pitchFamily="34" charset="0"/>
              </a:rPr>
              <a:t>ΑΝ ΚΑΙ ΠΕΡΙΟΡΙΣΜΕΝΗ</a:t>
            </a:r>
            <a:r>
              <a:rPr lang="el-GR" sz="3200" dirty="0">
                <a:cs typeface="Arial" panose="020B0604020202020204" pitchFamily="34" charset="0"/>
              </a:rPr>
              <a:t>, είναι υπαρκτή και φαίνεται να </a:t>
            </a:r>
            <a:r>
              <a:rPr lang="el-GR" sz="3200" b="1" dirty="0">
                <a:cs typeface="Arial" panose="020B0604020202020204" pitchFamily="34" charset="0"/>
              </a:rPr>
              <a:t>διευκολύνεται</a:t>
            </a:r>
            <a:r>
              <a:rPr lang="el-GR" sz="3200" dirty="0">
                <a:cs typeface="Arial" panose="020B0604020202020204" pitchFamily="34" charset="0"/>
              </a:rPr>
              <a:t> σε κάποιο βαθμό από την </a:t>
            </a:r>
            <a:r>
              <a:rPr lang="el-GR" sz="3200" b="1" i="1" dirty="0">
                <a:cs typeface="Arial" panose="020B0604020202020204" pitchFamily="34" charset="0"/>
              </a:rPr>
              <a:t>κανονικοποίηση του ακροδεξιού λόγου</a:t>
            </a:r>
            <a:r>
              <a:rPr lang="el-GR" sz="3200" dirty="0">
                <a:cs typeface="Arial" panose="020B0604020202020204" pitchFamily="34" charset="0"/>
              </a:rPr>
              <a:t>.</a:t>
            </a:r>
            <a:endParaRPr lang="el-GR" sz="3200" dirty="0">
              <a:cs typeface="Arial" panose="020B0604020202020204" pitchFamily="34" charset="0"/>
            </a:endParaRPr>
          </a:p>
          <a:p>
            <a:pPr indent="0" algn="just" defTabSz="975360" hangingPunct="1">
              <a:buFont typeface="Arial" panose="020B0604020202020204" pitchFamily="34" charset="0"/>
              <a:buNone/>
              <a:defRPr/>
            </a:pPr>
            <a:endParaRPr lang="el-GR" sz="3200" dirty="0">
              <a:cs typeface="Arial" panose="020B0604020202020204" pitchFamily="34" charset="0"/>
            </a:endParaRPr>
          </a:p>
          <a:p>
            <a:pPr marL="457200" indent="-457200" algn="just" defTabSz="975360" hangingPunct="1">
              <a:buFont typeface="Arial" panose="020B0604020202020204" pitchFamily="34" charset="0"/>
              <a:buChar char="•"/>
              <a:defRPr/>
            </a:pPr>
            <a:r>
              <a:rPr lang="el-GR" sz="3200" dirty="0">
                <a:cs typeface="Arial" panose="020B0604020202020204" pitchFamily="34" charset="0"/>
              </a:rPr>
              <a:t>Όπως παρατηρούν </a:t>
            </a:r>
            <a:r>
              <a:rPr lang="el-GR" sz="3200" dirty="0">
                <a:solidFill>
                  <a:schemeClr val="tx1"/>
                </a:solidFill>
                <a:cs typeface="Arial" panose="020B0604020202020204" pitchFamily="34" charset="0"/>
              </a:rPr>
              <a:t>οι Βασιλάκη &amp; Σουβλής (2021: 23) </a:t>
            </a:r>
            <a:r>
              <a:rPr lang="el-GR" sz="2400" dirty="0">
                <a:solidFill>
                  <a:schemeClr val="tx1"/>
                </a:solidFill>
                <a:cs typeface="Arial" panose="020B0604020202020204" pitchFamily="34" charset="0"/>
              </a:rPr>
              <a:t>(</a:t>
            </a:r>
            <a:r>
              <a:rPr lang="el-GR" altLang="el-GR" sz="2400" dirty="0">
                <a:sym typeface="+mn-ea"/>
              </a:rPr>
              <a:t>βλ. επίσης Γεωργιάδου 2019, </a:t>
            </a:r>
            <a:r>
              <a:rPr lang="en-US" altLang="en-US" sz="2400" dirty="0">
                <a:cs typeface="Arial" panose="020B0604020202020204" pitchFamily="34" charset="0"/>
                <a:sym typeface="+mn-ea"/>
              </a:rPr>
              <a:t>Boukala </a:t>
            </a:r>
            <a:r>
              <a:rPr lang="el-GR" altLang="en-US" sz="2400" dirty="0">
                <a:cs typeface="Arial" panose="020B0604020202020204" pitchFamily="34" charset="0"/>
                <a:sym typeface="+mn-ea"/>
              </a:rPr>
              <a:t>2021, </a:t>
            </a:r>
            <a:r>
              <a:rPr lang="en-US" altLang="el-GR" sz="2400" dirty="0">
                <a:cs typeface="Arial" panose="020B0604020202020204" pitchFamily="34" charset="0"/>
                <a:sym typeface="+mn-ea"/>
              </a:rPr>
              <a:t>Assimakopoulos 2020, Serafis &amp; Asimakopoulos 2022, </a:t>
            </a:r>
            <a:r>
              <a:rPr lang="en-US" sz="2400" dirty="0">
                <a:ea typeface="Calibri" panose="020F0502020204030204" pitchFamily="34" charset="0"/>
                <a:cs typeface="Arial" panose="020B0604020202020204" pitchFamily="34" charset="0"/>
                <a:sym typeface="+mn-ea"/>
              </a:rPr>
              <a:t>Gounari 2022</a:t>
            </a:r>
            <a:r>
              <a:rPr lang="en-US" altLang="el-GR" sz="2400" dirty="0">
                <a:cs typeface="Arial" panose="020B0604020202020204" pitchFamily="34" charset="0"/>
                <a:sym typeface="+mn-ea"/>
              </a:rPr>
              <a:t>)</a:t>
            </a:r>
            <a:r>
              <a:rPr lang="el-GR" altLang="en-US" sz="3200" dirty="0">
                <a:cs typeface="Arial" panose="020B0604020202020204" pitchFamily="34" charset="0"/>
                <a:sym typeface="+mn-ea"/>
              </a:rPr>
              <a:t> </a:t>
            </a:r>
            <a:r>
              <a:rPr lang="el-GR" sz="3200" dirty="0">
                <a:solidFill>
                  <a:schemeClr val="tx1"/>
                </a:solidFill>
                <a:cs typeface="Arial" panose="020B0604020202020204" pitchFamily="34" charset="0"/>
                <a:sym typeface="+mn-ea"/>
              </a:rPr>
              <a:t>«[η] νέα Άκρα Δεξιά, η ‘εναλλακτική Δεξιά (</a:t>
            </a:r>
            <a:r>
              <a:rPr lang="en-US" sz="3200" dirty="0">
                <a:solidFill>
                  <a:schemeClr val="tx1"/>
                </a:solidFill>
                <a:cs typeface="Arial" panose="020B0604020202020204" pitchFamily="34" charset="0"/>
                <a:sym typeface="+mn-ea"/>
              </a:rPr>
              <a:t>Alt-right)’ (...) </a:t>
            </a:r>
            <a:r>
              <a:rPr lang="el-GR" altLang="en-US" sz="3200" b="1" dirty="0">
                <a:solidFill>
                  <a:schemeClr val="tx1"/>
                </a:solidFill>
                <a:cs typeface="Arial" panose="020B0604020202020204" pitchFamily="34" charset="0"/>
                <a:sym typeface="+mn-ea"/>
              </a:rPr>
              <a:t>δεν προκρίνει αποκλειστικά και κατά προτεραιότητα βίαιες</a:t>
            </a:r>
            <a:r>
              <a:rPr lang="en-US" altLang="el-GR" sz="3200" b="1" dirty="0">
                <a:solidFill>
                  <a:schemeClr val="tx1"/>
                </a:solidFill>
                <a:cs typeface="Arial" panose="020B0604020202020204" pitchFamily="34" charset="0"/>
                <a:sym typeface="+mn-ea"/>
              </a:rPr>
              <a:t> </a:t>
            </a:r>
            <a:r>
              <a:rPr lang="el-GR" altLang="en-US" sz="3200" b="1" dirty="0">
                <a:solidFill>
                  <a:schemeClr val="tx1"/>
                </a:solidFill>
                <a:cs typeface="Arial" panose="020B0604020202020204" pitchFamily="34" charset="0"/>
                <a:sym typeface="+mn-ea"/>
              </a:rPr>
              <a:t>μεθόδους και αποτρόπαιες επιθέσεις εναντίον των εχθρών της</a:t>
            </a:r>
            <a:r>
              <a:rPr lang="el-GR" altLang="en-US" sz="3200" dirty="0">
                <a:solidFill>
                  <a:schemeClr val="tx1"/>
                </a:solidFill>
                <a:cs typeface="Arial" panose="020B0604020202020204" pitchFamily="34" charset="0"/>
                <a:sym typeface="+mn-ea"/>
              </a:rPr>
              <a:t>. Η στρατηγική της έχει στραφεί </a:t>
            </a:r>
            <a:r>
              <a:rPr lang="el-GR" altLang="en-US" sz="3200" b="1" dirty="0">
                <a:solidFill>
                  <a:schemeClr val="tx1"/>
                </a:solidFill>
                <a:cs typeface="Arial" panose="020B0604020202020204" pitchFamily="34" charset="0"/>
                <a:sym typeface="+mn-ea"/>
              </a:rPr>
              <a:t>στη διάβρωση των ίδιων των κρατικών θεσμών</a:t>
            </a:r>
            <a:r>
              <a:rPr lang="el-GR" altLang="en-US" sz="3200" dirty="0">
                <a:solidFill>
                  <a:schemeClr val="tx1"/>
                </a:solidFill>
                <a:cs typeface="Arial" panose="020B0604020202020204" pitchFamily="34" charset="0"/>
                <a:sym typeface="+mn-ea"/>
              </a:rPr>
              <a:t>, στη συστηματική διάδοση των ιδεών της και, υπ΄αυτήν την έννοια, </a:t>
            </a:r>
            <a:r>
              <a:rPr lang="el-GR" altLang="en-US" sz="3200" b="1" dirty="0">
                <a:solidFill>
                  <a:schemeClr val="tx1"/>
                </a:solidFill>
                <a:cs typeface="Arial" panose="020B0604020202020204" pitchFamily="34" charset="0"/>
                <a:sym typeface="+mn-ea"/>
              </a:rPr>
              <a:t>σε ένα σχέδιο μακροπρόθεσμης ιδεολεογικής ηγεμονίας</a:t>
            </a:r>
            <a:r>
              <a:rPr lang="el-GR" altLang="en-US" sz="3200" dirty="0">
                <a:solidFill>
                  <a:schemeClr val="tx1"/>
                </a:solidFill>
                <a:cs typeface="Arial" panose="020B0604020202020204" pitchFamily="34" charset="0"/>
                <a:sym typeface="+mn-ea"/>
              </a:rPr>
              <a:t> μέσω της κανονικοποίησης των ιδεών της (Αχμάντ 2021)</a:t>
            </a:r>
            <a:r>
              <a:rPr lang="el-GR" sz="3200" dirty="0">
                <a:solidFill>
                  <a:schemeClr val="tx1"/>
                </a:solidFill>
                <a:sym typeface="+mn-ea"/>
              </a:rPr>
              <a:t>».</a:t>
            </a:r>
            <a:r>
              <a:rPr lang="en-US" altLang="el-GR" sz="3200" dirty="0">
                <a:solidFill>
                  <a:schemeClr val="tx1"/>
                </a:solidFill>
                <a:sym typeface="+mn-ea"/>
              </a:rPr>
              <a:t> </a:t>
            </a:r>
            <a:endParaRPr lang="el-GR" sz="2800" dirty="0">
              <a:solidFill>
                <a:schemeClr val="accent2">
                  <a:lumMod val="75000"/>
                </a:schemeClr>
              </a:solidFill>
              <a:cs typeface="Arial" panose="020B0604020202020204" pitchFamily="34" charset="0"/>
            </a:endParaRPr>
          </a:p>
          <a:p>
            <a:pPr marL="792480" lvl="1" indent="-304800" algn="just">
              <a:buFont typeface="Arial" panose="020B0604020202020204" pitchFamily="34" charset="0"/>
              <a:buChar char="•"/>
            </a:pPr>
            <a:endParaRPr lang="el-GR" sz="2800" dirty="0">
              <a:cs typeface="Arial" panose="020B0604020202020204" pitchFamily="34" charset="0"/>
            </a:endParaRPr>
          </a:p>
        </p:txBody>
      </p:sp>
      <p:sp>
        <p:nvSpPr>
          <p:cNvPr id="8"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84748" y="8962522"/>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4150" y="1064260"/>
            <a:ext cx="12644755" cy="773430"/>
          </a:xfrm>
        </p:spPr>
        <p:txBody>
          <a:bodyPr>
            <a:normAutofit/>
          </a:bodyPr>
          <a:lstStyle/>
          <a:p>
            <a:pPr algn="ctr"/>
            <a:r>
              <a:rPr lang="el-GR" sz="3600" b="1" i="1" dirty="0">
                <a:solidFill>
                  <a:srgbClr val="800000"/>
                </a:solidFill>
                <a:latin typeface="+mn-lt"/>
                <a:cs typeface="Arial" panose="020B0604020202020204" pitchFamily="34" charset="0"/>
              </a:rPr>
              <a:t>Ρευστός ρατσισμός και ο κανονικοποιημένος ακροδεξιός λόγος</a:t>
            </a:r>
            <a:endParaRPr lang="el-GR" sz="3600" b="1" i="1" dirty="0">
              <a:solidFill>
                <a:srgbClr val="800000"/>
              </a:solidFill>
              <a:latin typeface="+mn-lt"/>
              <a:cs typeface="Arial" panose="020B0604020202020204" pitchFamily="34" charset="0"/>
            </a:endParaRPr>
          </a:p>
        </p:txBody>
      </p:sp>
      <p:sp>
        <p:nvSpPr>
          <p:cNvPr id="5" name="TextBox 4"/>
          <p:cNvSpPr txBox="1"/>
          <p:nvPr/>
        </p:nvSpPr>
        <p:spPr>
          <a:xfrm>
            <a:off x="185420" y="2089150"/>
            <a:ext cx="12643485" cy="7785735"/>
          </a:xfrm>
          <a:prstGeom prst="rect">
            <a:avLst/>
          </a:prstGeom>
          <a:noFill/>
        </p:spPr>
        <p:txBody>
          <a:bodyPr wrap="square">
            <a:spAutoFit/>
          </a:bodyPr>
          <a:lstStyle/>
          <a:p>
            <a:pPr marL="457200" indent="-457200" algn="just" defTabSz="975360" hangingPunct="1">
              <a:buFont typeface="Arial" panose="020B0604020202020204" pitchFamily="34" charset="0"/>
              <a:buChar char="•"/>
              <a:defRPr/>
            </a:pPr>
            <a:r>
              <a:rPr lang="el-GR" sz="3200" dirty="0">
                <a:cs typeface="Arial" panose="020B0604020202020204" pitchFamily="34" charset="0"/>
                <a:sym typeface="+mn-ea"/>
              </a:rPr>
              <a:t>Από τη δεκαετία του ‘90 στην Ελλάδα, βρίσκονται </a:t>
            </a:r>
            <a:r>
              <a:rPr lang="el-GR" sz="3200" b="1" dirty="0">
                <a:cs typeface="Arial" panose="020B0604020202020204" pitchFamily="34" charset="0"/>
                <a:sym typeface="+mn-ea"/>
              </a:rPr>
              <a:t>σε συστηματική κυκλοφορία, διάδοση και αποδοχή και σταδιακά κανονικοποιούνται</a:t>
            </a:r>
            <a:r>
              <a:rPr lang="el-GR" sz="3200" dirty="0">
                <a:cs typeface="Arial" panose="020B0604020202020204" pitchFamily="34" charset="0"/>
                <a:sym typeface="+mn-ea"/>
              </a:rPr>
              <a:t> </a:t>
            </a:r>
            <a:r>
              <a:rPr lang="el-GR" sz="3200" b="1" dirty="0">
                <a:cs typeface="Arial" panose="020B0604020202020204" pitchFamily="34" charset="0"/>
                <a:sym typeface="+mn-ea"/>
              </a:rPr>
              <a:t>απόψεις</a:t>
            </a:r>
            <a:r>
              <a:rPr lang="el-GR" sz="3200" dirty="0">
                <a:cs typeface="Arial" panose="020B0604020202020204" pitchFamily="34" charset="0"/>
                <a:sym typeface="+mn-ea"/>
              </a:rPr>
              <a:t>  περί ελληνικής «εθνικής ιστορικής, πολιτισμικής και γεωγραφικής </a:t>
            </a:r>
            <a:r>
              <a:rPr lang="el-GR" sz="3200" b="1" dirty="0">
                <a:cs typeface="Arial" panose="020B0604020202020204" pitchFamily="34" charset="0"/>
                <a:sym typeface="+mn-ea"/>
              </a:rPr>
              <a:t>ιδιαιτερότητας</a:t>
            </a:r>
            <a:r>
              <a:rPr lang="el-GR" sz="3200" dirty="0">
                <a:cs typeface="Arial" panose="020B0604020202020204" pitchFamily="34" charset="0"/>
                <a:sym typeface="+mn-ea"/>
              </a:rPr>
              <a:t>, περί απειλούμενης </a:t>
            </a:r>
            <a:r>
              <a:rPr lang="el-GR" sz="3200" b="1" dirty="0">
                <a:cs typeface="Arial" panose="020B0604020202020204" pitchFamily="34" charset="0"/>
                <a:sym typeface="+mn-ea"/>
              </a:rPr>
              <a:t>φυλετικής καθαρότητας</a:t>
            </a:r>
            <a:r>
              <a:rPr lang="el-GR" sz="3200" dirty="0">
                <a:cs typeface="Arial" panose="020B0604020202020204" pitchFamily="34" charset="0"/>
                <a:sym typeface="+mn-ea"/>
              </a:rPr>
              <a:t> από υποτιθέμενες </a:t>
            </a:r>
            <a:r>
              <a:rPr lang="el-GR" sz="3200" b="1" dirty="0">
                <a:cs typeface="Arial" panose="020B0604020202020204" pitchFamily="34" charset="0"/>
                <a:sym typeface="+mn-ea"/>
              </a:rPr>
              <a:t>εισβολές</a:t>
            </a:r>
            <a:r>
              <a:rPr lang="el-GR" sz="3200" dirty="0">
                <a:cs typeface="Arial" panose="020B0604020202020204" pitchFamily="34" charset="0"/>
                <a:sym typeface="+mn-ea"/>
              </a:rPr>
              <a:t> (...), περί </a:t>
            </a:r>
            <a:r>
              <a:rPr lang="el-GR" sz="3200" b="1" dirty="0">
                <a:cs typeface="Arial" panose="020B0604020202020204" pitchFamily="34" charset="0"/>
                <a:sym typeface="+mn-ea"/>
              </a:rPr>
              <a:t>πολιτιστικής ασυμβατότητας</a:t>
            </a:r>
            <a:r>
              <a:rPr lang="el-GR" sz="3200" dirty="0">
                <a:cs typeface="Arial" panose="020B0604020202020204" pitchFamily="34" charset="0"/>
                <a:sym typeface="+mn-ea"/>
              </a:rPr>
              <a:t> με συγκεκριμένες εθνικές, θρησκευτικές και φυλετικές ομάδες» (Καλλής 2021: 15).</a:t>
            </a:r>
            <a:endParaRPr lang="el-GR" sz="3200" dirty="0">
              <a:cs typeface="Arial" panose="020B0604020202020204" pitchFamily="34" charset="0"/>
              <a:sym typeface="+mn-ea"/>
            </a:endParaRPr>
          </a:p>
          <a:p>
            <a:pPr marL="457200" indent="-457200" algn="just" defTabSz="975360" hangingPunct="1">
              <a:buFont typeface="Arial" panose="020B0604020202020204" pitchFamily="34" charset="0"/>
              <a:buChar char="•"/>
              <a:defRPr/>
            </a:pPr>
            <a:endParaRPr lang="el-GR" sz="3200" dirty="0">
              <a:cs typeface="Arial" panose="020B0604020202020204" pitchFamily="34" charset="0"/>
              <a:sym typeface="+mn-ea"/>
            </a:endParaRPr>
          </a:p>
          <a:p>
            <a:pPr marL="457200" indent="-457200" algn="just" defTabSz="975360" hangingPunct="1">
              <a:buFont typeface="Arial" panose="020B0604020202020204" pitchFamily="34" charset="0"/>
              <a:buChar char="•"/>
              <a:defRPr/>
            </a:pPr>
            <a:r>
              <a:rPr lang="el-GR" altLang="en-US" sz="3200" dirty="0">
                <a:cs typeface="Arial" panose="020B0604020202020204" pitchFamily="34" charset="0"/>
                <a:sym typeface="+mn-ea"/>
              </a:rPr>
              <a:t>Έτσι ίσως φαίνεται να εξηγείται πώς </a:t>
            </a:r>
            <a:r>
              <a:rPr lang="el-GR" sz="3200" dirty="0">
                <a:cs typeface="Arial" panose="020B0604020202020204" pitchFamily="34" charset="0"/>
                <a:sym typeface="+mn-ea"/>
              </a:rPr>
              <a:t>«</a:t>
            </a:r>
            <a:r>
              <a:rPr lang="el-GR" altLang="en-US" sz="3200" b="1" dirty="0">
                <a:cs typeface="Arial" panose="020B0604020202020204" pitchFamily="34" charset="0"/>
                <a:sym typeface="+mn-ea"/>
              </a:rPr>
              <a:t>μια δημοκράτισσα δικαστικός</a:t>
            </a:r>
            <a:r>
              <a:rPr lang="el-GR" altLang="en-US" sz="3200" dirty="0">
                <a:cs typeface="Arial" panose="020B0604020202020204" pitchFamily="34" charset="0"/>
                <a:sym typeface="+mn-ea"/>
              </a:rPr>
              <a:t>, όπως η Πρόεδρος της Ελληνικής Δημοκρατίας, </a:t>
            </a:r>
            <a:r>
              <a:rPr lang="el-GR" altLang="en-US" sz="3200" b="1" dirty="0">
                <a:cs typeface="Arial" panose="020B0604020202020204" pitchFamily="34" charset="0"/>
                <a:sym typeface="+mn-ea"/>
              </a:rPr>
              <a:t>φωτογραφίζεται μπροστά στο φράχτη</a:t>
            </a:r>
            <a:r>
              <a:rPr lang="el-GR" altLang="en-US" sz="3200" dirty="0">
                <a:cs typeface="Arial" panose="020B0604020202020204" pitchFamily="34" charset="0"/>
                <a:sym typeface="+mn-ea"/>
              </a:rPr>
              <a:t> που φτιάχτηκε στον Έβρο ως εργαλείο αποτροπής εισόδου προσφύγων και μεταναστών</a:t>
            </a:r>
            <a:r>
              <a:rPr lang="el-GR" sz="3200" dirty="0">
                <a:sym typeface="+mn-ea"/>
              </a:rPr>
              <a:t>» (</a:t>
            </a:r>
            <a:r>
              <a:rPr lang="el-GR" sz="3200" dirty="0">
                <a:cs typeface="Arial" panose="020B0604020202020204" pitchFamily="34" charset="0"/>
                <a:sym typeface="+mn-ea"/>
              </a:rPr>
              <a:t>Χριστόπουλος 2021: 197).</a:t>
            </a:r>
            <a:endParaRPr lang="el-GR" sz="3200" dirty="0">
              <a:cs typeface="Arial" panose="020B0604020202020204" pitchFamily="34" charset="0"/>
            </a:endParaRPr>
          </a:p>
          <a:p>
            <a:pPr marL="457200" indent="-457200" algn="just" defTabSz="975360" hangingPunct="1">
              <a:buFont typeface="Wingdings" panose="05000000000000000000" pitchFamily="2" charset="2"/>
              <a:buNone/>
              <a:defRPr/>
            </a:pPr>
            <a:endParaRPr lang="en-US" altLang="el-GR" sz="2800" dirty="0">
              <a:sym typeface="+mn-ea"/>
            </a:endParaRPr>
          </a:p>
          <a:p>
            <a:pPr indent="0" algn="just" defTabSz="975360" hangingPunct="1">
              <a:buFont typeface="Wingdings" panose="05000000000000000000" pitchFamily="2" charset="2"/>
              <a:buNone/>
              <a:defRPr/>
            </a:pPr>
            <a:endParaRPr lang="el-GR" sz="2800" dirty="0">
              <a:solidFill>
                <a:schemeClr val="accent2">
                  <a:lumMod val="75000"/>
                </a:schemeClr>
              </a:solidFill>
              <a:cs typeface="Arial" panose="020B0604020202020204" pitchFamily="34" charset="0"/>
            </a:endParaRPr>
          </a:p>
          <a:p>
            <a:pPr marL="792480" lvl="1" indent="-304800" algn="just">
              <a:buFont typeface="Arial" panose="020B0604020202020204" pitchFamily="34" charset="0"/>
              <a:buChar char="•"/>
            </a:pPr>
            <a:endParaRPr lang="el-GR" sz="2800" dirty="0">
              <a:cs typeface="Arial" panose="020B0604020202020204" pitchFamily="34" charset="0"/>
            </a:endParaRPr>
          </a:p>
        </p:txBody>
      </p:sp>
      <p:sp>
        <p:nvSpPr>
          <p:cNvPr id="8"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84748" y="8962522"/>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Title 1"/>
          <p:cNvSpPr>
            <a:spLocks noGrp="1"/>
          </p:cNvSpPr>
          <p:nvPr>
            <p:ph type="ctrTitle"/>
          </p:nvPr>
        </p:nvSpPr>
        <p:spPr>
          <a:xfrm>
            <a:off x="361950" y="3581401"/>
            <a:ext cx="12476386" cy="1657350"/>
          </a:xfrm>
        </p:spPr>
        <p:txBody>
          <a:bodyPr>
            <a:normAutofit/>
          </a:bodyPr>
          <a:lstStyle/>
          <a:p>
            <a:r>
              <a:rPr lang="el-GR" sz="4400" b="1" dirty="0">
                <a:solidFill>
                  <a:srgbClr val="800000"/>
                </a:solidFill>
                <a:latin typeface="+mn-lt"/>
              </a:rPr>
              <a:t>Το αντιρατσιστικό σώμα κειμένων</a:t>
            </a:r>
            <a:r>
              <a:rPr lang="en-US" sz="4400" b="1" dirty="0">
                <a:solidFill>
                  <a:srgbClr val="800000"/>
                </a:solidFill>
                <a:latin typeface="+mn-lt"/>
              </a:rPr>
              <a:t> </a:t>
            </a:r>
            <a:br>
              <a:rPr lang="el-GR" sz="4400" b="1" dirty="0">
                <a:solidFill>
                  <a:srgbClr val="800000"/>
                </a:solidFill>
                <a:latin typeface="+mn-lt"/>
              </a:rPr>
            </a:br>
            <a:r>
              <a:rPr lang="el-GR" sz="4400" b="1" dirty="0">
                <a:solidFill>
                  <a:srgbClr val="800000"/>
                </a:solidFill>
                <a:latin typeface="+mn-lt"/>
              </a:rPr>
              <a:t>ως ψηφιακή βάση δεδομένων στην πλατφόρμα </a:t>
            </a:r>
            <a:r>
              <a:rPr lang="en-US" sz="4400" b="1" dirty="0">
                <a:solidFill>
                  <a:srgbClr val="800000"/>
                </a:solidFill>
                <a:latin typeface="+mn-lt"/>
              </a:rPr>
              <a:t>wiki</a:t>
            </a:r>
            <a:endParaRPr lang="en-GB" sz="4400" b="1" dirty="0">
              <a:solidFill>
                <a:srgbClr val="800000"/>
              </a:solidFill>
              <a:highlight>
                <a:srgbClr val="FFFF00"/>
              </a:highlight>
              <a:latin typeface="+mn-lt"/>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7160" y="1187115"/>
            <a:ext cx="12867279" cy="6958902"/>
          </a:xfrm>
          <a:prstGeom prst="rect">
            <a:avLst/>
          </a:prstGeom>
        </p:spPr>
      </p:pic>
      <p:sp>
        <p:nvSpPr>
          <p:cNvPr id="7" name="Οβάλ 6"/>
          <p:cNvSpPr/>
          <p:nvPr/>
        </p:nvSpPr>
        <p:spPr>
          <a:xfrm>
            <a:off x="938553" y="1256518"/>
            <a:ext cx="2304856" cy="46097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l-GR" sz="1920"/>
          </a:p>
        </p:txBody>
      </p:sp>
      <p:sp>
        <p:nvSpPr>
          <p:cNvPr id="5" name="Right Triangle 4"/>
          <p:cNvSpPr/>
          <p:nvPr/>
        </p:nvSpPr>
        <p:spPr>
          <a:xfrm flipH="1">
            <a:off x="-361" y="868680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pic>
        <p:nvPicPr>
          <p:cNvPr id="8"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Text Placeholder 8"/>
          <p:cNvSpPr>
            <a:spLocks noGrp="1"/>
          </p:cNvSpPr>
          <p:nvPr>
            <p:ph type="body" sz="quarter" idx="13"/>
          </p:nvPr>
        </p:nvSpPr>
        <p:spPr>
          <a:xfrm>
            <a:off x="1669312" y="1682024"/>
            <a:ext cx="11120271" cy="841256"/>
          </a:xfrm>
        </p:spPr>
        <p:txBody>
          <a:bodyPr/>
          <a:lstStyle/>
          <a:p>
            <a:r>
              <a:rPr lang="en-US" dirty="0">
                <a:solidFill>
                  <a:srgbClr val="800000"/>
                </a:solidFill>
              </a:rPr>
              <a:t>https://traceprojectwiki.miraheze.org/wiki/%CE%91%CF%81%CF%87%CE%B9%CE%BA%CE%AE_%CF%83%CE%B5%CE%BB%CE%AF%CE%B4%CE%B1</a:t>
            </a:r>
            <a:endParaRPr lang="en-US" dirty="0">
              <a:solidFill>
                <a:srgbClr val="800000"/>
              </a:solidFill>
            </a:endParaRPr>
          </a:p>
        </p:txBody>
      </p:sp>
      <p:sp>
        <p:nvSpPr>
          <p:cNvPr id="2" name="Text Placeholder 1"/>
          <p:cNvSpPr>
            <a:spLocks noGrp="1"/>
          </p:cNvSpPr>
          <p:nvPr>
            <p:ph type="body" sz="quarter" idx="14"/>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Text Placeholder 2"/>
          <p:cNvSpPr txBox="1"/>
          <p:nvPr/>
        </p:nvSpPr>
        <p:spPr>
          <a:xfrm>
            <a:off x="1031340" y="941004"/>
            <a:ext cx="3697430" cy="65532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Το </a:t>
            </a:r>
            <a:r>
              <a:rPr lang="en-US" sz="3600" b="1" i="0" dirty="0">
                <a:solidFill>
                  <a:schemeClr val="tx1"/>
                </a:solidFill>
                <a:latin typeface="Calibri" panose="020F0502020204030204" pitchFamily="34" charset="0"/>
                <a:cs typeface="Calibri" panose="020F0502020204030204" pitchFamily="34" charset="0"/>
              </a:rPr>
              <a:t>link </a:t>
            </a:r>
            <a:r>
              <a:rPr lang="el-GR" sz="3600" b="1" i="0" dirty="0">
                <a:solidFill>
                  <a:schemeClr val="tx1"/>
                </a:solidFill>
                <a:latin typeface="Calibri" panose="020F0502020204030204" pitchFamily="34" charset="0"/>
                <a:cs typeface="Calibri" panose="020F0502020204030204" pitchFamily="34" charset="0"/>
              </a:rPr>
              <a:t>του </a:t>
            </a:r>
            <a:r>
              <a:rPr lang="en-US" sz="3600" b="1" i="0" dirty="0">
                <a:solidFill>
                  <a:schemeClr val="tx1"/>
                </a:solidFill>
                <a:latin typeface="Calibri" panose="020F0502020204030204" pitchFamily="34" charset="0"/>
                <a:cs typeface="Calibri" panose="020F0502020204030204" pitchFamily="34" charset="0"/>
              </a:rPr>
              <a:t>wiki</a:t>
            </a:r>
            <a:endParaRPr lang="en-GB" sz="3600" b="1" i="0"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06" y="2621757"/>
            <a:ext cx="12442577" cy="6998949"/>
          </a:xfrm>
          <a:prstGeom prst="rect">
            <a:avLst/>
          </a:prstGeom>
        </p:spPr>
      </p:pic>
      <p:sp>
        <p:nvSpPr>
          <p:cNvPr id="18" name="Arrow: Curved Up 17"/>
          <p:cNvSpPr/>
          <p:nvPr/>
        </p:nvSpPr>
        <p:spPr>
          <a:xfrm rot="20052071">
            <a:off x="3397074" y="2779932"/>
            <a:ext cx="2231709" cy="776177"/>
          </a:xfrm>
          <a:prstGeom prst="curvedUpArrow">
            <a:avLst/>
          </a:prstGeom>
          <a:solidFill>
            <a:srgbClr val="E954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l-GR"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p:cNvSpPr/>
          <p:nvPr/>
        </p:nvSpPr>
        <p:spPr>
          <a:xfrm>
            <a:off x="1031340" y="2693705"/>
            <a:ext cx="2629989" cy="548640"/>
          </a:xfrm>
          <a:prstGeom prst="ellipse">
            <a:avLst/>
          </a:prstGeom>
          <a:noFill/>
          <a:ln w="12700" cap="flat">
            <a:solidFill>
              <a:srgbClr val="8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3"/>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Text Placeholder 2"/>
          <p:cNvSpPr txBox="1"/>
          <p:nvPr/>
        </p:nvSpPr>
        <p:spPr>
          <a:xfrm>
            <a:off x="1536307" y="1066597"/>
            <a:ext cx="5449284" cy="120904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Δείτε όλα τα</a:t>
            </a:r>
            <a:r>
              <a:rPr lang="en-US" altLang="el-GR" sz="3600" b="1" i="0" dirty="0">
                <a:solidFill>
                  <a:schemeClr val="tx1"/>
                </a:solidFill>
                <a:latin typeface="Calibri" panose="020F0502020204030204" pitchFamily="34" charset="0"/>
                <a:cs typeface="Calibri" panose="020F0502020204030204" pitchFamily="34" charset="0"/>
              </a:rPr>
              <a:t> </a:t>
            </a:r>
            <a:r>
              <a:rPr lang="el-GR" altLang="el-GR" sz="3600" b="1" i="0" dirty="0">
                <a:solidFill>
                  <a:schemeClr val="tx1"/>
                </a:solidFill>
                <a:latin typeface="Calibri" panose="020F0502020204030204" pitchFamily="34" charset="0"/>
                <a:cs typeface="Calibri" panose="020F0502020204030204" pitchFamily="34" charset="0"/>
              </a:rPr>
              <a:t>κείμενα</a:t>
            </a:r>
            <a:r>
              <a:rPr lang="el-GR" sz="3600" b="1" i="0" dirty="0">
                <a:solidFill>
                  <a:schemeClr val="tx1"/>
                </a:solidFill>
              </a:rPr>
              <a:t> κείμενα</a:t>
            </a:r>
            <a:endParaRPr lang="en-GB" sz="3600" b="1" i="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16" y="1748586"/>
            <a:ext cx="12212053" cy="6624673"/>
          </a:xfrm>
          <a:prstGeom prst="rect">
            <a:avLst/>
          </a:prstGeom>
        </p:spPr>
      </p:pic>
      <p:sp>
        <p:nvSpPr>
          <p:cNvPr id="4" name="Oval 3"/>
          <p:cNvSpPr/>
          <p:nvPr/>
        </p:nvSpPr>
        <p:spPr>
          <a:xfrm>
            <a:off x="462013" y="2730448"/>
            <a:ext cx="1074294" cy="184493"/>
          </a:xfrm>
          <a:prstGeom prst="ellipse">
            <a:avLst/>
          </a:prstGeom>
          <a:noFill/>
          <a:ln w="12700" cap="flat">
            <a:solidFill>
              <a:srgbClr val="8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Arrow: Curved Down 14"/>
          <p:cNvSpPr/>
          <p:nvPr/>
        </p:nvSpPr>
        <p:spPr>
          <a:xfrm rot="20135116">
            <a:off x="249582" y="591252"/>
            <a:ext cx="3953351" cy="1384043"/>
          </a:xfrm>
          <a:prstGeom prst="curvedDownArrow">
            <a:avLst/>
          </a:prstGeom>
          <a:solidFill>
            <a:srgbClr val="E954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l-GR"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p:cNvSpPr/>
          <p:nvPr/>
        </p:nvSpPr>
        <p:spPr>
          <a:xfrm>
            <a:off x="1413725" y="4331883"/>
            <a:ext cx="2629989" cy="548640"/>
          </a:xfrm>
          <a:prstGeom prst="ellipse">
            <a:avLst/>
          </a:prstGeom>
          <a:noFill/>
          <a:ln w="12700" cap="flat">
            <a:solidFill>
              <a:srgbClr val="8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Θέση αριθμού διαφάνειας 5"/>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3"/>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0842"/>
            <a:ext cx="13004800" cy="6343064"/>
          </a:xfrm>
          <a:prstGeom prst="rect">
            <a:avLst/>
          </a:prstGeom>
        </p:spPr>
      </p:pic>
      <p:sp>
        <p:nvSpPr>
          <p:cNvPr id="11" name="Text Placeholder 2"/>
          <p:cNvSpPr txBox="1"/>
          <p:nvPr/>
        </p:nvSpPr>
        <p:spPr>
          <a:xfrm>
            <a:off x="161474" y="1249755"/>
            <a:ext cx="5502167" cy="65532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Παράδειγμα: Το κείμενο</a:t>
            </a:r>
            <a:endParaRPr lang="en-GB" sz="3600" b="1" i="0" dirty="0">
              <a:solidFill>
                <a:schemeClr val="tx1"/>
              </a:solidFill>
              <a:latin typeface="Calibri" panose="020F0502020204030204" pitchFamily="34" charset="0"/>
              <a:cs typeface="Calibri" panose="020F0502020204030204" pitchFamily="34" charset="0"/>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3"/>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Text Placeholder 2"/>
          <p:cNvSpPr txBox="1"/>
          <p:nvPr/>
        </p:nvSpPr>
        <p:spPr>
          <a:xfrm>
            <a:off x="0" y="1105726"/>
            <a:ext cx="13004800" cy="105537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Παράδειγμα: </a:t>
            </a:r>
            <a:endParaRPr lang="el-GR" sz="3600" b="1" i="0" dirty="0">
              <a:solidFill>
                <a:schemeClr val="tx1"/>
              </a:solidFill>
              <a:latin typeface="Calibri" panose="020F0502020204030204" pitchFamily="34" charset="0"/>
              <a:cs typeface="Calibri" panose="020F0502020204030204" pitchFamily="34" charset="0"/>
            </a:endParaRPr>
          </a:p>
          <a:p>
            <a:pPr algn="l" hangingPunct="1"/>
            <a:r>
              <a:rPr lang="el-GR" sz="2600" b="1" i="0" dirty="0">
                <a:solidFill>
                  <a:schemeClr val="tx1"/>
                </a:solidFill>
                <a:latin typeface="Calibri" panose="020F0502020204030204" pitchFamily="34" charset="0"/>
                <a:cs typeface="Calibri" panose="020F0502020204030204" pitchFamily="34" charset="0"/>
              </a:rPr>
              <a:t>Καταχώρηση κατηγοριών ρατσισμού &amp; περιγραφικά μεταδεδομένα κειμένων</a:t>
            </a:r>
            <a:endParaRPr lang="en-GB" sz="2600" b="1" i="0" dirty="0">
              <a:solidFill>
                <a:schemeClr val="tx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014" y="3365290"/>
            <a:ext cx="11100258" cy="4077189"/>
          </a:xfrm>
          <a:prstGeom prst="rect">
            <a:avLst/>
          </a:prstGeom>
        </p:spPr>
      </p:pic>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841248" y="1237628"/>
            <a:ext cx="10621791" cy="664324"/>
          </a:xfrm>
        </p:spPr>
        <p:txBody>
          <a:bodyPr/>
          <a:lstStyle/>
          <a:p>
            <a:pPr algn="l"/>
            <a:r>
              <a:rPr lang="el-GR" sz="4000" b="1" dirty="0">
                <a:solidFill>
                  <a:srgbClr val="800000"/>
                </a:solidFill>
              </a:rPr>
              <a:t>Συζήτηση</a:t>
            </a:r>
            <a:endParaRPr lang="en-GB" sz="4000" b="1" dirty="0">
              <a:solidFill>
                <a:srgbClr val="800000"/>
              </a:solidFill>
            </a:endParaRPr>
          </a:p>
        </p:txBody>
      </p:sp>
      <p:sp>
        <p:nvSpPr>
          <p:cNvPr id="2" name="Text Placeholder 1"/>
          <p:cNvSpPr>
            <a:spLocks noGrp="1"/>
          </p:cNvSpPr>
          <p:nvPr>
            <p:ph type="body" sz="quarter" idx="14"/>
          </p:nvPr>
        </p:nvSpPr>
        <p:spPr>
          <a:xfrm>
            <a:off x="-79375" y="2180590"/>
            <a:ext cx="13084810" cy="6677660"/>
          </a:xfrm>
        </p:spPr>
        <p:txBody>
          <a:bodyPr wrap="square"/>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algn="just">
              <a:buFont typeface="Arial" panose="020B0604020202020204" pitchFamily="34" charset="0"/>
            </a:pPr>
            <a:r>
              <a:rPr lang="en-US" altLang="el-GR" sz="3200" dirty="0"/>
              <a:t>	</a:t>
            </a:r>
            <a:r>
              <a:rPr lang="el-GR" sz="3200" dirty="0"/>
              <a:t>Θεωρούμε</a:t>
            </a:r>
            <a:endParaRPr lang="el-GR" sz="3200" dirty="0"/>
          </a:p>
          <a:p>
            <a:pPr marL="1346200" lvl="1" indent="-457200" algn="just">
              <a:spcBef>
                <a:spcPts val="600"/>
              </a:spcBef>
              <a:buFont typeface="Arial" panose="020B0604020202020204" pitchFamily="34" charset="0"/>
              <a:buChar char="•"/>
            </a:pPr>
            <a:r>
              <a:rPr lang="el-GR" sz="3200" dirty="0">
                <a:solidFill>
                  <a:schemeClr val="tx1"/>
                </a:solidFill>
              </a:rPr>
              <a:t>απαραίτητη την </a:t>
            </a:r>
            <a:r>
              <a:rPr lang="el-GR" sz="3200" b="1" dirty="0">
                <a:solidFill>
                  <a:srgbClr val="800000"/>
                </a:solidFill>
              </a:rPr>
              <a:t>ευαισθητοποίηση</a:t>
            </a:r>
            <a:r>
              <a:rPr lang="el-GR" sz="3200" b="1" dirty="0">
                <a:solidFill>
                  <a:schemeClr val="tx1"/>
                </a:solidFill>
              </a:rPr>
              <a:t> </a:t>
            </a:r>
            <a:r>
              <a:rPr lang="el-GR" sz="3200" dirty="0">
                <a:solidFill>
                  <a:schemeClr val="tx1"/>
                </a:solidFill>
              </a:rPr>
              <a:t>τόσο των παραγωγών όσο και των αποδεκτών αντιρατσιστικών κειμένων σε </a:t>
            </a:r>
            <a:r>
              <a:rPr lang="el-GR" sz="3200" b="1" dirty="0">
                <a:solidFill>
                  <a:schemeClr val="tx1"/>
                </a:solidFill>
              </a:rPr>
              <a:t>ζητήματα ρευστού ρατσισμού</a:t>
            </a:r>
            <a:endParaRPr lang="el-GR" sz="3200" b="1" i="1" dirty="0">
              <a:solidFill>
                <a:schemeClr val="tx1"/>
              </a:solidFill>
            </a:endParaRPr>
          </a:p>
          <a:p>
            <a:pPr marL="1346200" lvl="1" indent="-457200" algn="just">
              <a:spcBef>
                <a:spcPts val="600"/>
              </a:spcBef>
              <a:buFont typeface="Arial" panose="020B0604020202020204" pitchFamily="34" charset="0"/>
              <a:buChar char="•"/>
            </a:pPr>
            <a:r>
              <a:rPr lang="el-GR" sz="3200" dirty="0">
                <a:solidFill>
                  <a:schemeClr val="tx1"/>
                </a:solidFill>
              </a:rPr>
              <a:t>αναγκαίο έναν </a:t>
            </a:r>
            <a:r>
              <a:rPr lang="el-GR" sz="3200" b="1" dirty="0">
                <a:solidFill>
                  <a:srgbClr val="800000"/>
                </a:solidFill>
              </a:rPr>
              <a:t>κριτικό επαναπροσδιορισμό</a:t>
            </a:r>
            <a:r>
              <a:rPr lang="el-GR" sz="3200" dirty="0">
                <a:solidFill>
                  <a:srgbClr val="800000"/>
                </a:solidFill>
              </a:rPr>
              <a:t> </a:t>
            </a:r>
            <a:r>
              <a:rPr lang="el-GR" sz="3200" dirty="0">
                <a:solidFill>
                  <a:schemeClr val="tx1"/>
                </a:solidFill>
              </a:rPr>
              <a:t>της έννοιας της </a:t>
            </a:r>
            <a:r>
              <a:rPr lang="el-GR" sz="3200" b="1" dirty="0">
                <a:solidFill>
                  <a:schemeClr val="tx1"/>
                </a:solidFill>
              </a:rPr>
              <a:t>‘αντιρατσιστικότητας’ </a:t>
            </a:r>
            <a:endParaRPr lang="el-GR" sz="3200" b="1" dirty="0">
              <a:solidFill>
                <a:schemeClr val="tx1"/>
              </a:solidFill>
            </a:endParaRPr>
          </a:p>
          <a:p>
            <a:pPr marL="889000" lvl="1" indent="0" algn="just">
              <a:spcBef>
                <a:spcPts val="600"/>
              </a:spcBef>
              <a:buNone/>
            </a:pPr>
            <a:endParaRPr lang="el-GR" sz="3200" dirty="0">
              <a:sym typeface="Wingdings" panose="05000000000000000000" pitchFamily="2" charset="2"/>
            </a:endParaRPr>
          </a:p>
          <a:p>
            <a:pPr marL="889000" lvl="1" indent="0" algn="just">
              <a:spcBef>
                <a:spcPts val="600"/>
              </a:spcBef>
              <a:buNone/>
            </a:pPr>
            <a:r>
              <a:rPr lang="el-GR" sz="3200" dirty="0">
                <a:sym typeface="Wingdings" panose="05000000000000000000" pitchFamily="2" charset="2"/>
              </a:rPr>
              <a:t> </a:t>
            </a:r>
            <a:r>
              <a:rPr lang="el-GR" sz="3600" b="1" dirty="0">
                <a:sym typeface="Wingdings" panose="05000000000000000000" pitchFamily="2" charset="2"/>
              </a:rPr>
              <a:t>κατάλληλα εκπαιδευτικά προγράμματα </a:t>
            </a:r>
            <a:endParaRPr lang="el-GR" sz="3600" b="1" dirty="0">
              <a:sym typeface="Wingdings" panose="05000000000000000000" pitchFamily="2" charset="2"/>
            </a:endParaRPr>
          </a:p>
          <a:p>
            <a:pPr marL="889000" lvl="1" indent="0" algn="just">
              <a:spcBef>
                <a:spcPts val="600"/>
              </a:spcBef>
              <a:buNone/>
            </a:pPr>
            <a:r>
              <a:rPr lang="en-US" altLang="el-GR" sz="3600" b="1" dirty="0">
                <a:sym typeface="Wingdings" panose="05000000000000000000" pitchFamily="2" charset="2"/>
              </a:rPr>
              <a:t>	    </a:t>
            </a:r>
            <a:r>
              <a:rPr lang="el-GR" sz="3600" b="1" i="1" dirty="0">
                <a:sym typeface="Wingdings" panose="05000000000000000000" pitchFamily="2" charset="2"/>
              </a:rPr>
              <a:t>κριτικού </a:t>
            </a:r>
            <a:r>
              <a:rPr lang="el-GR" sz="3600" b="1" i="1" dirty="0" err="1">
                <a:sym typeface="Wingdings" panose="05000000000000000000" pitchFamily="2" charset="2"/>
              </a:rPr>
              <a:t>γραμματισμού</a:t>
            </a:r>
            <a:endParaRPr lang="el-GR" sz="3200" b="1" i="1" dirty="0">
              <a:sym typeface="Wingdings" panose="05000000000000000000" pitchFamily="2" charset="2"/>
            </a:endParaRPr>
          </a:p>
          <a:p>
            <a:pPr algn="just"/>
            <a:endParaRPr lang="el-GR" sz="3200" b="1" dirty="0">
              <a:sym typeface="Wingdings" panose="05000000000000000000" pitchFamily="2" charset="2"/>
            </a:endParaRPr>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20882" y="8681199"/>
            <a:ext cx="2048026" cy="719045"/>
          </a:xfrm>
          <a:prstGeom prst="rect">
            <a:avLst/>
          </a:prstGeom>
          <a:ln w="12700">
            <a:miter lim="400000"/>
            <a:headEnd/>
            <a:tailEnd/>
          </a:ln>
        </p:spPr>
      </p:pic>
      <p:sp>
        <p:nvSpPr>
          <p:cNvPr id="4" name="Θέση αριθμού διαφάνειας 3"/>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Title 1"/>
          <p:cNvSpPr>
            <a:spLocks noGrp="1"/>
          </p:cNvSpPr>
          <p:nvPr>
            <p:ph type="ctrTitle"/>
          </p:nvPr>
        </p:nvSpPr>
        <p:spPr>
          <a:xfrm>
            <a:off x="361950" y="3581401"/>
            <a:ext cx="12476386" cy="1657350"/>
          </a:xfrm>
        </p:spPr>
        <p:txBody>
          <a:bodyPr>
            <a:normAutofit/>
          </a:bodyPr>
          <a:lstStyle/>
          <a:p>
            <a:r>
              <a:rPr lang="el-GR" sz="4800" b="1" dirty="0">
                <a:solidFill>
                  <a:srgbClr val="800000"/>
                </a:solidFill>
                <a:latin typeface="+mn-lt"/>
              </a:rPr>
              <a:t>Προεκτάσεις στο πλαίσιο του </a:t>
            </a:r>
            <a:br>
              <a:rPr lang="el-GR" sz="4800" b="1" dirty="0">
                <a:solidFill>
                  <a:srgbClr val="800000"/>
                </a:solidFill>
                <a:latin typeface="+mn-lt"/>
              </a:rPr>
            </a:br>
            <a:r>
              <a:rPr lang="el-GR" sz="4800" b="1" dirty="0">
                <a:solidFill>
                  <a:srgbClr val="800000"/>
                </a:solidFill>
                <a:latin typeface="+mn-lt"/>
              </a:rPr>
              <a:t>Κριτικού Γραμματισμού</a:t>
            </a:r>
            <a:endParaRPr lang="el-GR" sz="4800" b="1" dirty="0">
              <a:solidFill>
                <a:srgbClr val="800000"/>
              </a:solidFill>
              <a:latin typeface="+mn-lt"/>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490314"/>
            <a:ext cx="12903020" cy="768285"/>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Ρατσιστικός λόγος</a:t>
            </a:r>
            <a:endParaRPr lang="en-US" sz="3600" i="1" dirty="0">
              <a:solidFill>
                <a:srgbClr val="800000"/>
              </a:solidFill>
              <a:latin typeface="+mn-lt"/>
            </a:endParaRPr>
          </a:p>
        </p:txBody>
      </p:sp>
      <p:sp>
        <p:nvSpPr>
          <p:cNvPr id="14" name="Content Placeholder 13"/>
          <p:cNvSpPr>
            <a:spLocks noGrp="1"/>
          </p:cNvSpPr>
          <p:nvPr>
            <p:ph idx="1"/>
          </p:nvPr>
        </p:nvSpPr>
        <p:spPr>
          <a:xfrm>
            <a:off x="232012" y="2682316"/>
            <a:ext cx="8191101" cy="5998657"/>
          </a:xfrm>
        </p:spPr>
        <p:txBody>
          <a:bodyPr>
            <a:normAutofit/>
          </a:bodyPr>
          <a:lstStyle/>
          <a:p>
            <a:pPr marL="0" indent="0" algn="just">
              <a:buNone/>
            </a:pPr>
            <a:endParaRPr lang="el-GR" sz="256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400" dirty="0">
                <a:ea typeface="Calibri" panose="020F0502020204030204" pitchFamily="34" charset="0"/>
                <a:cs typeface="Arial" panose="020B0604020202020204" pitchFamily="34" charset="0"/>
              </a:rPr>
              <a:t>προωθεί και εκφράζει «τις κοινωνικές </a:t>
            </a:r>
            <a:r>
              <a:rPr lang="el-GR" sz="3400" dirty="0">
                <a:solidFill>
                  <a:srgbClr val="800000"/>
                </a:solidFill>
                <a:ea typeface="Calibri" panose="020F0502020204030204" pitchFamily="34" charset="0"/>
                <a:cs typeface="Arial" panose="020B0604020202020204" pitchFamily="34" charset="0"/>
              </a:rPr>
              <a:t>πρακτικές διακρίσεων </a:t>
            </a:r>
            <a:r>
              <a:rPr lang="el-GR" sz="3400" dirty="0">
                <a:ea typeface="Calibri" panose="020F0502020204030204" pitchFamily="34" charset="0"/>
                <a:cs typeface="Arial" panose="020B0604020202020204" pitchFamily="34" charset="0"/>
              </a:rPr>
              <a:t>[...] και τις σχέσεις </a:t>
            </a:r>
            <a:r>
              <a:rPr lang="el-GR" sz="3400" dirty="0">
                <a:solidFill>
                  <a:srgbClr val="800000"/>
                </a:solidFill>
                <a:ea typeface="Calibri" panose="020F0502020204030204" pitchFamily="34" charset="0"/>
                <a:cs typeface="Arial" panose="020B0604020202020204" pitchFamily="34" charset="0"/>
              </a:rPr>
              <a:t>κατάχρησης εξουσίας </a:t>
            </a:r>
            <a:r>
              <a:rPr lang="el-GR" sz="3400" dirty="0">
                <a:ea typeface="Calibri" panose="020F0502020204030204" pitchFamily="34" charset="0"/>
                <a:cs typeface="Arial" panose="020B0604020202020204" pitchFamily="34" charset="0"/>
              </a:rPr>
              <a:t>από κυρίαρχες ομάδες, οργανισμούς και θεσμούς» (</a:t>
            </a:r>
            <a:r>
              <a:rPr lang="el-GR" sz="3400" dirty="0" err="1">
                <a:ea typeface="Calibri" panose="020F0502020204030204" pitchFamily="34" charset="0"/>
                <a:cs typeface="Arial" panose="020B0604020202020204" pitchFamily="34" charset="0"/>
              </a:rPr>
              <a:t>van</a:t>
            </a:r>
            <a:r>
              <a:rPr lang="el-GR" sz="3400" dirty="0">
                <a:ea typeface="Calibri" panose="020F0502020204030204" pitchFamily="34" charset="0"/>
                <a:cs typeface="Arial" panose="020B0604020202020204" pitchFamily="34" charset="0"/>
              </a:rPr>
              <a:t> </a:t>
            </a:r>
            <a:r>
              <a:rPr lang="el-GR" sz="3400" dirty="0" err="1">
                <a:ea typeface="Calibri" panose="020F0502020204030204" pitchFamily="34" charset="0"/>
                <a:cs typeface="Arial" panose="020B0604020202020204" pitchFamily="34" charset="0"/>
              </a:rPr>
              <a:t>Dijk</a:t>
            </a:r>
            <a:r>
              <a:rPr lang="el-GR" sz="3400" dirty="0">
                <a:ea typeface="Calibri" panose="020F0502020204030204" pitchFamily="34" charset="0"/>
                <a:cs typeface="Arial" panose="020B0604020202020204" pitchFamily="34" charset="0"/>
              </a:rPr>
              <a:t> 2008: 103). </a:t>
            </a:r>
            <a:endParaRPr lang="el-GR" sz="3400" dirty="0">
              <a:ea typeface="Calibri" panose="020F0502020204030204" pitchFamily="34" charset="0"/>
              <a:cs typeface="Arial" panose="020B0604020202020204" pitchFamily="34" charset="0"/>
            </a:endParaRPr>
          </a:p>
          <a:p>
            <a:pPr lvl="1" algn="just">
              <a:buFont typeface="Arial" panose="020B0604020202020204" pitchFamily="34" charset="0"/>
              <a:buChar char="•"/>
            </a:pPr>
            <a:endParaRPr lang="el-GR" sz="3400" dirty="0">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400" dirty="0">
                <a:ea typeface="Calibri" panose="020F0502020204030204" pitchFamily="34" charset="0"/>
                <a:cs typeface="Arial" panose="020B0604020202020204" pitchFamily="34" charset="0"/>
              </a:rPr>
              <a:t>το πιο αποτελεσματικό εργαλείο για να επιτευχθεί στα δυτικά έθνη-κράτη </a:t>
            </a:r>
            <a:r>
              <a:rPr lang="el-GR" sz="3400" b="1" i="1" dirty="0">
                <a:solidFill>
                  <a:srgbClr val="800000"/>
                </a:solidFill>
                <a:ea typeface="Calibri" panose="020F0502020204030204" pitchFamily="34" charset="0"/>
                <a:cs typeface="Arial" panose="020B0604020202020204" pitchFamily="34" charset="0"/>
              </a:rPr>
              <a:t>εθνική ομοιογένεια</a:t>
            </a:r>
            <a:r>
              <a:rPr lang="el-GR" sz="3400" dirty="0">
                <a:ea typeface="Calibri" panose="020F0502020204030204" pitchFamily="34" charset="0"/>
                <a:cs typeface="Arial" panose="020B0604020202020204" pitchFamily="34" charset="0"/>
              </a:rPr>
              <a:t>:</a:t>
            </a:r>
            <a:endParaRPr lang="el-GR" sz="3400" dirty="0">
              <a:ea typeface="Calibri" panose="020F0502020204030204" pitchFamily="34" charset="0"/>
              <a:cs typeface="Arial" panose="020B0604020202020204" pitchFamily="34" charset="0"/>
            </a:endParaRPr>
          </a:p>
          <a:p>
            <a:pPr lvl="2" algn="just">
              <a:buFont typeface="Arial" panose="020B0604020202020204" pitchFamily="34" charset="0"/>
              <a:buChar char="•"/>
            </a:pPr>
            <a:r>
              <a:rPr lang="el-GR" sz="3400" dirty="0" err="1">
                <a:ea typeface="Calibri" panose="020F0502020204030204" pitchFamily="34" charset="0"/>
                <a:cs typeface="Arial" panose="020B0604020202020204" pitchFamily="34" charset="0"/>
              </a:rPr>
              <a:t>Μονοπολιτισμικότητα</a:t>
            </a:r>
            <a:r>
              <a:rPr lang="el-GR" sz="3400" dirty="0">
                <a:ea typeface="Calibri" panose="020F0502020204030204" pitchFamily="34" charset="0"/>
                <a:cs typeface="Arial" panose="020B0604020202020204" pitchFamily="34" charset="0"/>
              </a:rPr>
              <a:t> </a:t>
            </a:r>
            <a:endParaRPr lang="el-GR" sz="3400" dirty="0">
              <a:ea typeface="Calibri" panose="020F0502020204030204" pitchFamily="34" charset="0"/>
              <a:cs typeface="Arial" panose="020B0604020202020204" pitchFamily="34" charset="0"/>
            </a:endParaRPr>
          </a:p>
          <a:p>
            <a:pPr lvl="2" algn="just">
              <a:buFont typeface="Arial" panose="020B0604020202020204" pitchFamily="34" charset="0"/>
              <a:buChar char="•"/>
            </a:pPr>
            <a:r>
              <a:rPr lang="el-GR" sz="3400" dirty="0" err="1">
                <a:ea typeface="Calibri" panose="020F0502020204030204" pitchFamily="34" charset="0"/>
                <a:cs typeface="Arial" panose="020B0604020202020204" pitchFamily="34" charset="0"/>
              </a:rPr>
              <a:t>Μονογλωσσία</a:t>
            </a:r>
            <a:endParaRPr lang="el-GR" sz="3400" dirty="0">
              <a:ea typeface="Calibri" panose="020F0502020204030204" pitchFamily="34" charset="0"/>
              <a:cs typeface="Arial" panose="020B0604020202020204" pitchFamily="34" charset="0"/>
            </a:endParaRPr>
          </a:p>
          <a:p>
            <a:pPr lvl="1" algn="just">
              <a:buFont typeface="Wingdings" panose="05000000000000000000" pitchFamily="2" charset="2"/>
              <a:buChar char="Ø"/>
            </a:pPr>
            <a:endParaRPr lang="en-US" dirty="0">
              <a:effectLst/>
              <a:latin typeface="Century Gothic" panose="020B050202020202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8"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35733" y="3647544"/>
            <a:ext cx="4467287" cy="2978191"/>
          </a:xfrm>
          <a:prstGeom prst="ellipse">
            <a:avLst/>
          </a:prstGeom>
          <a:ln>
            <a:noFill/>
          </a:ln>
          <a:effectLst>
            <a:softEdge rad="112500"/>
          </a:effectLst>
        </p:spPr>
      </p:pic>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 y="1066165"/>
            <a:ext cx="12486640" cy="890905"/>
          </a:xfrm>
        </p:spPr>
        <p:txBody>
          <a:bodyPr>
            <a:normAutofit/>
          </a:bodyPr>
          <a:lstStyle/>
          <a:p>
            <a:r>
              <a:rPr lang="el-GR" sz="4000" b="1" i="1" dirty="0">
                <a:solidFill>
                  <a:srgbClr val="800000"/>
                </a:solidFill>
                <a:latin typeface="+mn-lt"/>
                <a:cs typeface="Arial" panose="020B0604020202020204" pitchFamily="34" charset="0"/>
              </a:rPr>
              <a:t>Κριτικός γραμματισμός</a:t>
            </a:r>
            <a:endParaRPr lang="el-GR" sz="4000" i="1" dirty="0">
              <a:solidFill>
                <a:srgbClr val="800000"/>
              </a:solidFill>
              <a:latin typeface="+mn-lt"/>
            </a:endParaRPr>
          </a:p>
        </p:txBody>
      </p:sp>
      <p:sp>
        <p:nvSpPr>
          <p:cNvPr id="5" name="TextBox 4"/>
          <p:cNvSpPr txBox="1"/>
          <p:nvPr/>
        </p:nvSpPr>
        <p:spPr>
          <a:xfrm>
            <a:off x="0" y="1833245"/>
            <a:ext cx="12915900" cy="7331710"/>
          </a:xfrm>
          <a:prstGeom prst="rect">
            <a:avLst/>
          </a:prstGeom>
          <a:noFill/>
        </p:spPr>
        <p:txBody>
          <a:bodyPr wrap="square">
            <a:noAutofit/>
          </a:bodyPr>
          <a:lstStyle/>
          <a:p>
            <a:pPr algn="just"/>
            <a:endParaRPr lang="el-GR" sz="2560" b="1" dirty="0">
              <a:solidFill>
                <a:schemeClr val="accent2">
                  <a:lumMod val="75000"/>
                </a:schemeClr>
              </a:solidFill>
              <a:cs typeface="Arial" panose="020B0604020202020204" pitchFamily="34" charset="0"/>
            </a:endParaRPr>
          </a:p>
          <a:p>
            <a:pPr marL="457200" indent="-457200" algn="just">
              <a:lnSpc>
                <a:spcPct val="107000"/>
              </a:lnSpc>
              <a:spcAft>
                <a:spcPts val="800"/>
              </a:spcAft>
              <a:buFont typeface="Arial" panose="020B0604020202020204" pitchFamily="34" charset="0"/>
              <a:buChar char="•"/>
            </a:pPr>
            <a:r>
              <a:rPr lang="el-GR" sz="2800" dirty="0">
                <a:effectLst/>
                <a:latin typeface="Calibri" panose="020F0502020204030204" pitchFamily="34" charset="0"/>
                <a:ea typeface="Calibri" panose="020F0502020204030204" pitchFamily="34" charset="0"/>
                <a:cs typeface="Calibri" panose="020F0502020204030204" pitchFamily="34" charset="0"/>
                <a:sym typeface="+mn-ea"/>
              </a:rPr>
              <a:t>Δεν αποτελεί μια </a:t>
            </a:r>
            <a:r>
              <a:rPr lang="el-GR" sz="2800" b="1" dirty="0">
                <a:effectLst/>
                <a:latin typeface="Calibri" panose="020F0502020204030204" pitchFamily="34" charset="0"/>
                <a:ea typeface="Calibri" panose="020F0502020204030204" pitchFamily="34" charset="0"/>
                <a:cs typeface="Calibri" panose="020F0502020204030204" pitchFamily="34" charset="0"/>
                <a:sym typeface="+mn-ea"/>
              </a:rPr>
              <a:t>ομοιογενή προσέγγιση</a:t>
            </a:r>
            <a:r>
              <a:rPr lang="el-GR" sz="2800" dirty="0">
                <a:effectLst/>
                <a:latin typeface="Calibri" panose="020F0502020204030204" pitchFamily="34" charset="0"/>
                <a:ea typeface="Calibri" panose="020F0502020204030204" pitchFamily="34" charset="0"/>
                <a:cs typeface="Calibri" panose="020F0502020204030204" pitchFamily="34" charset="0"/>
                <a:sym typeface="+mn-ea"/>
              </a:rPr>
              <a:t>, συγκροτείται από </a:t>
            </a:r>
            <a:r>
              <a:rPr lang="el-GR" sz="2800" b="1" dirty="0">
                <a:effectLst/>
                <a:latin typeface="Calibri" panose="020F0502020204030204" pitchFamily="34" charset="0"/>
                <a:ea typeface="Calibri" panose="020F0502020204030204" pitchFamily="34" charset="0"/>
                <a:cs typeface="Calibri" panose="020F0502020204030204" pitchFamily="34" charset="0"/>
                <a:sym typeface="+mn-ea"/>
              </a:rPr>
              <a:t>πλέγμα επιστημολογικών παραδόσεων</a:t>
            </a:r>
            <a:r>
              <a:rPr lang="el-GR" sz="2800" dirty="0">
                <a:effectLst/>
                <a:latin typeface="Calibri" panose="020F0502020204030204" pitchFamily="34" charset="0"/>
                <a:ea typeface="Calibri" panose="020F0502020204030204" pitchFamily="34" charset="0"/>
                <a:cs typeface="Calibri" panose="020F0502020204030204" pitchFamily="34" charset="0"/>
                <a:sym typeface="+mn-ea"/>
              </a:rPr>
              <a:t> (</a:t>
            </a:r>
            <a:r>
              <a:rPr lang="el-GR" sz="2800" i="1" dirty="0">
                <a:effectLst/>
                <a:latin typeface="Calibri" panose="020F0502020204030204" pitchFamily="34" charset="0"/>
                <a:ea typeface="Calibri" panose="020F0502020204030204" pitchFamily="34" charset="0"/>
                <a:cs typeface="Calibri" panose="020F0502020204030204" pitchFamily="34" charset="0"/>
                <a:sym typeface="+mn-ea"/>
              </a:rPr>
              <a:t>κριτική παιδαγωγική</a:t>
            </a:r>
            <a:r>
              <a:rPr lang="el-GR" sz="2800" dirty="0">
                <a:effectLst/>
                <a:latin typeface="Calibri" panose="020F0502020204030204" pitchFamily="34" charset="0"/>
                <a:ea typeface="Calibri" panose="020F0502020204030204" pitchFamily="34" charset="0"/>
                <a:cs typeface="Calibri" panose="020F0502020204030204" pitchFamily="34" charset="0"/>
                <a:sym typeface="+mn-ea"/>
              </a:rPr>
              <a:t>, </a:t>
            </a:r>
            <a:r>
              <a:rPr lang="el-GR" sz="2800" b="1" i="1" dirty="0">
                <a:effectLst/>
                <a:latin typeface="Calibri" panose="020F0502020204030204" pitchFamily="34" charset="0"/>
                <a:ea typeface="Calibri" panose="020F0502020204030204" pitchFamily="34" charset="0"/>
                <a:cs typeface="Calibri" panose="020F0502020204030204" pitchFamily="34" charset="0"/>
                <a:sym typeface="+mn-ea"/>
              </a:rPr>
              <a:t>κριτική γλωσσική επίγνωση</a:t>
            </a:r>
            <a:r>
              <a:rPr lang="el-GR" sz="2800" dirty="0">
                <a:effectLst/>
                <a:latin typeface="Calibri" panose="020F0502020204030204" pitchFamily="34" charset="0"/>
                <a:ea typeface="Calibri" panose="020F0502020204030204" pitchFamily="34" charset="0"/>
                <a:cs typeface="Calibri" panose="020F0502020204030204" pitchFamily="34" charset="0"/>
                <a:sym typeface="+mn-ea"/>
              </a:rPr>
              <a:t>, </a:t>
            </a:r>
            <a:r>
              <a:rPr lang="el-GR" sz="2800" i="1" dirty="0">
                <a:effectLst/>
                <a:latin typeface="Calibri" panose="020F0502020204030204" pitchFamily="34" charset="0"/>
                <a:ea typeface="Calibri" panose="020F0502020204030204" pitchFamily="34" charset="0"/>
                <a:cs typeface="Calibri" panose="020F0502020204030204" pitchFamily="34" charset="0"/>
                <a:sym typeface="+mn-ea"/>
              </a:rPr>
              <a:t>κοινωνιοπολιτι</a:t>
            </a:r>
            <a:r>
              <a:rPr lang="en-US" sz="2800" i="1" dirty="0">
                <a:effectLst/>
                <a:latin typeface="Calibri" panose="020F0502020204030204" pitchFamily="34" charset="0"/>
                <a:ea typeface="Calibri" panose="020F0502020204030204" pitchFamily="34" charset="0"/>
                <a:cs typeface="Calibri" panose="020F0502020204030204" pitchFamily="34" charset="0"/>
                <a:sym typeface="+mn-ea"/>
              </a:rPr>
              <a:t>(</a:t>
            </a:r>
            <a:r>
              <a:rPr lang="el-GR" sz="2800" i="1" dirty="0">
                <a:latin typeface="Calibri" panose="020F0502020204030204" pitchFamily="34" charset="0"/>
                <a:ea typeface="Calibri" panose="020F0502020204030204" pitchFamily="34" charset="0"/>
                <a:cs typeface="Calibri" panose="020F0502020204030204" pitchFamily="34" charset="0"/>
                <a:sym typeface="+mn-ea"/>
              </a:rPr>
              <a:t>σμι</a:t>
            </a:r>
            <a:r>
              <a:rPr lang="en-US" sz="2800" i="1" dirty="0">
                <a:latin typeface="Calibri" panose="020F0502020204030204" pitchFamily="34" charset="0"/>
                <a:ea typeface="Calibri" panose="020F0502020204030204" pitchFamily="34" charset="0"/>
                <a:cs typeface="Calibri" panose="020F0502020204030204" pitchFamily="34" charset="0"/>
                <a:sym typeface="+mn-ea"/>
              </a:rPr>
              <a:t>)</a:t>
            </a:r>
            <a:r>
              <a:rPr lang="el-GR" sz="2800" i="1" dirty="0">
                <a:latin typeface="Calibri" panose="020F0502020204030204" pitchFamily="34" charset="0"/>
                <a:ea typeface="Calibri" panose="020F0502020204030204" pitchFamily="34" charset="0"/>
                <a:cs typeface="Calibri" panose="020F0502020204030204" pitchFamily="34" charset="0"/>
                <a:sym typeface="+mn-ea"/>
              </a:rPr>
              <a:t>κ</a:t>
            </a:r>
            <a:r>
              <a:rPr lang="el-GR" sz="2800" i="1" dirty="0">
                <a:effectLst/>
                <a:latin typeface="Calibri" panose="020F0502020204030204" pitchFamily="34" charset="0"/>
                <a:ea typeface="Calibri" panose="020F0502020204030204" pitchFamily="34" charset="0"/>
                <a:cs typeface="Calibri" panose="020F0502020204030204" pitchFamily="34" charset="0"/>
                <a:sym typeface="+mn-ea"/>
              </a:rPr>
              <a:t>ή προσέγγιση</a:t>
            </a:r>
            <a:r>
              <a:rPr lang="el-GR" sz="2800" dirty="0">
                <a:effectLst/>
                <a:latin typeface="Calibri" panose="020F0502020204030204" pitchFamily="34" charset="0"/>
                <a:ea typeface="Calibri" panose="020F0502020204030204" pitchFamily="34" charset="0"/>
                <a:cs typeface="Calibri" panose="020F0502020204030204" pitchFamily="34" charset="0"/>
                <a:sym typeface="+mn-ea"/>
              </a:rPr>
              <a:t>, </a:t>
            </a:r>
            <a:r>
              <a:rPr lang="el-GR" sz="2800" i="1" dirty="0">
                <a:effectLst/>
                <a:latin typeface="Calibri" panose="020F0502020204030204" pitchFamily="34" charset="0"/>
                <a:ea typeface="Calibri" panose="020F0502020204030204" pitchFamily="34" charset="0"/>
                <a:cs typeface="Calibri" panose="020F0502020204030204" pitchFamily="34" charset="0"/>
                <a:sym typeface="+mn-ea"/>
              </a:rPr>
              <a:t>εθνογραφική παράδοση</a:t>
            </a:r>
            <a:r>
              <a:rPr lang="el-GR" sz="2800" dirty="0">
                <a:effectLst/>
                <a:latin typeface="Calibri" panose="020F0502020204030204" pitchFamily="34" charset="0"/>
                <a:ea typeface="Calibri" panose="020F0502020204030204" pitchFamily="34" charset="0"/>
                <a:cs typeface="Calibri" panose="020F0502020204030204" pitchFamily="34" charset="0"/>
                <a:sym typeface="+mn-ea"/>
              </a:rPr>
              <a:t>) </a:t>
            </a:r>
            <a:r>
              <a:rPr lang="el-GR" sz="2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ΚΡΙΤΙΚΟΙ ΓΡΑΜΜΑΤΙΣΜΟΙ (βλ. </a:t>
            </a:r>
            <a:r>
              <a:rPr lang="el-GR" sz="2800" dirty="0" err="1">
                <a:cs typeface="Arial" panose="020B0604020202020204" pitchFamily="34" charset="0"/>
                <a:sym typeface="+mn-ea"/>
              </a:rPr>
              <a:t>Τεντολούρης</a:t>
            </a:r>
            <a:r>
              <a:rPr lang="el-GR" sz="2800" dirty="0">
                <a:cs typeface="Arial" panose="020B0604020202020204" pitchFamily="34" charset="0"/>
                <a:sym typeface="+mn-ea"/>
              </a:rPr>
              <a:t> &amp; </a:t>
            </a:r>
            <a:r>
              <a:rPr lang="el-GR" sz="2800" dirty="0" err="1">
                <a:cs typeface="Arial" panose="020B0604020202020204" pitchFamily="34" charset="0"/>
                <a:sym typeface="+mn-ea"/>
              </a:rPr>
              <a:t>Χατζησαββίδης</a:t>
            </a:r>
            <a:r>
              <a:rPr lang="el-GR" sz="2800" dirty="0">
                <a:cs typeface="Arial" panose="020B0604020202020204" pitchFamily="34" charset="0"/>
                <a:sym typeface="+mn-ea"/>
              </a:rPr>
              <a:t> 2014</a:t>
            </a:r>
            <a:r>
              <a:rPr lang="en-US" altLang="el-GR" sz="2800" dirty="0">
                <a:cs typeface="Arial" panose="020B0604020202020204" pitchFamily="34" charset="0"/>
                <a:sym typeface="+mn-ea"/>
              </a:rPr>
              <a:t>, </a:t>
            </a:r>
            <a:r>
              <a:rPr lang="el-GR" sz="2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Στάμου, Αρχάκης &amp; Πολίτης 2016</a:t>
            </a:r>
            <a:r>
              <a:rPr lang="en-US" sz="2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31 </a:t>
            </a:r>
            <a:r>
              <a:rPr lang="el-GR" sz="2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κ.ε.</a:t>
            </a:r>
            <a:r>
              <a:rPr lang="el-GR" sz="2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l-GR" sz="2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indent="-457200" algn="just">
              <a:lnSpc>
                <a:spcPct val="107000"/>
              </a:lnSpc>
              <a:spcAft>
                <a:spcPts val="800"/>
              </a:spcAft>
              <a:buFont typeface="Arial" panose="020B0604020202020204" pitchFamily="34" charset="0"/>
              <a:buChar char="•"/>
            </a:pPr>
            <a:r>
              <a:rPr lang="el-GR" sz="2800" dirty="0">
                <a:ea typeface="Calibri" panose="020F0502020204030204" pitchFamily="34" charset="0"/>
                <a:cs typeface="Arial" panose="020B0604020202020204" pitchFamily="34" charset="0"/>
                <a:sym typeface="Wingdings" panose="05000000000000000000" pitchFamily="2" charset="2"/>
              </a:rPr>
              <a:t>Έμφαση </a:t>
            </a:r>
            <a:r>
              <a:rPr lang="el-GR" sz="2800" b="1" dirty="0">
                <a:ea typeface="Calibri" panose="020F0502020204030204" pitchFamily="34" charset="0"/>
                <a:cs typeface="Arial" panose="020B0604020202020204" pitchFamily="34" charset="0"/>
                <a:sym typeface="Wingdings" panose="05000000000000000000" pitchFamily="2" charset="2"/>
              </a:rPr>
              <a:t>όχι μόνο στην αποτελεσματική συγκρότηση </a:t>
            </a:r>
            <a:r>
              <a:rPr lang="el-GR" sz="2800" dirty="0">
                <a:ea typeface="Calibri" panose="020F0502020204030204" pitchFamily="34" charset="0"/>
                <a:cs typeface="Arial" panose="020B0604020202020204" pitchFamily="34" charset="0"/>
                <a:sym typeface="Wingdings" panose="05000000000000000000" pitchFamily="2" charset="2"/>
              </a:rPr>
              <a:t>και </a:t>
            </a:r>
            <a:r>
              <a:rPr lang="el-GR" sz="2800" b="1" dirty="0">
                <a:ea typeface="Calibri" panose="020F0502020204030204" pitchFamily="34" charset="0"/>
                <a:cs typeface="Arial" panose="020B0604020202020204" pitchFamily="34" charset="0"/>
                <a:sym typeface="Wingdings" panose="05000000000000000000" pitchFamily="2" charset="2"/>
              </a:rPr>
              <a:t>λειτουργία του κειμένου</a:t>
            </a:r>
            <a:r>
              <a:rPr lang="el-GR" sz="2800" dirty="0">
                <a:ea typeface="Calibri" panose="020F0502020204030204" pitchFamily="34" charset="0"/>
                <a:cs typeface="Arial" panose="020B0604020202020204" pitchFamily="34" charset="0"/>
                <a:sym typeface="Wingdings" panose="05000000000000000000" pitchFamily="2" charset="2"/>
              </a:rPr>
              <a:t>, </a:t>
            </a:r>
            <a:r>
              <a:rPr lang="el-GR" sz="2800" i="1" dirty="0">
                <a:ea typeface="Calibri" panose="020F0502020204030204" pitchFamily="34" charset="0"/>
                <a:cs typeface="Arial" panose="020B0604020202020204" pitchFamily="34" charset="0"/>
                <a:sym typeface="Wingdings" panose="05000000000000000000" pitchFamily="2" charset="2"/>
              </a:rPr>
              <a:t>αλ</a:t>
            </a:r>
            <a:r>
              <a:rPr lang="el-GR" sz="2800"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λά</a:t>
            </a:r>
            <a:r>
              <a:rPr lang="el-GR" sz="2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στην </a:t>
            </a:r>
            <a:r>
              <a:rPr lang="el-GR" sz="28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κριτική στάση </a:t>
            </a:r>
            <a:r>
              <a:rPr lang="el-GR" sz="2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προς αυτό, στην </a:t>
            </a:r>
            <a:r>
              <a:rPr lang="el-GR" sz="28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κριτική γλωσσική επίγνωση </a:t>
            </a:r>
            <a:r>
              <a:rPr lang="el-GR" sz="28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800" dirty="0">
                <a:effectLst/>
                <a:latin typeface="Calibri" panose="020F0502020204030204" pitchFamily="34" charset="0"/>
                <a:ea typeface="Calibri" panose="020F0502020204030204" pitchFamily="34" charset="0"/>
                <a:cs typeface="Calibri" panose="020F0502020204030204" pitchFamily="34" charset="0"/>
                <a:sym typeface="+mn-ea"/>
              </a:rPr>
              <a:t>Fairclough 1992, Janks 2012)</a:t>
            </a:r>
            <a:r>
              <a:rPr lang="el-GR" altLang="en-US" sz="2800" dirty="0">
                <a:effectLst/>
                <a:latin typeface="Calibri" panose="020F0502020204030204" pitchFamily="34" charset="0"/>
                <a:ea typeface="Calibri" panose="020F0502020204030204" pitchFamily="34" charset="0"/>
                <a:cs typeface="Calibri" panose="020F0502020204030204" pitchFamily="34" charset="0"/>
                <a:sym typeface="+mn-ea"/>
              </a:rPr>
              <a:t>.</a:t>
            </a:r>
            <a:endParaRPr lang="el-GR" sz="2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indent="-457200" algn="just">
              <a:lnSpc>
                <a:spcPct val="107000"/>
              </a:lnSpc>
              <a:spcAft>
                <a:spcPts val="800"/>
              </a:spcAft>
              <a:buFont typeface="Arial" panose="020B0604020202020204" pitchFamily="34" charset="0"/>
              <a:buChar char="•"/>
            </a:pPr>
            <a:r>
              <a:rPr lang="el-GR" sz="2800" dirty="0">
                <a:cs typeface="Arial" panose="020B0604020202020204" pitchFamily="34" charset="0"/>
              </a:rPr>
              <a:t>«Τα κείμενα δεν αποτελούν </a:t>
            </a:r>
            <a:r>
              <a:rPr lang="el-GR" sz="2800" b="1" dirty="0">
                <a:cs typeface="Arial" panose="020B0604020202020204" pitchFamily="34" charset="0"/>
              </a:rPr>
              <a:t>ουδέτερες ιδεολογικές κατασκευές </a:t>
            </a:r>
            <a:r>
              <a:rPr lang="el-GR" sz="2800" dirty="0">
                <a:cs typeface="Arial" panose="020B0604020202020204" pitchFamily="34" charset="0"/>
              </a:rPr>
              <a:t>αλλά εγκαθιδρύουν […] σχέσεις, προσπαθώντας ρητά ή άρρητα να προωθήσουν </a:t>
            </a:r>
            <a:r>
              <a:rPr lang="el-GR" sz="2800" b="1" dirty="0">
                <a:cs typeface="Arial" panose="020B0604020202020204" pitchFamily="34" charset="0"/>
              </a:rPr>
              <a:t>μια συγκεκριμένη οπτική γωνία </a:t>
            </a:r>
            <a:r>
              <a:rPr lang="el-GR" sz="2800" dirty="0">
                <a:cs typeface="Arial" panose="020B0604020202020204" pitchFamily="34" charset="0"/>
              </a:rPr>
              <a:t>και </a:t>
            </a:r>
            <a:r>
              <a:rPr lang="el-GR" sz="2800" b="1" dirty="0">
                <a:cs typeface="Arial" panose="020B0604020202020204" pitchFamily="34" charset="0"/>
              </a:rPr>
              <a:t>συγκεκριμένες σχέσεις εξουσίας</a:t>
            </a:r>
            <a:r>
              <a:rPr lang="el-GR" sz="2800" dirty="0">
                <a:cs typeface="Arial" panose="020B0604020202020204" pitchFamily="34" charset="0"/>
              </a:rPr>
              <a:t>» (</a:t>
            </a:r>
            <a:r>
              <a:rPr lang="el-GR" sz="2800" dirty="0" err="1">
                <a:cs typeface="Arial" panose="020B0604020202020204" pitchFamily="34" charset="0"/>
              </a:rPr>
              <a:t>Τεντολούρης</a:t>
            </a:r>
            <a:r>
              <a:rPr lang="el-GR" sz="2800" dirty="0">
                <a:cs typeface="Arial" panose="020B0604020202020204" pitchFamily="34" charset="0"/>
              </a:rPr>
              <a:t> &amp; </a:t>
            </a:r>
            <a:r>
              <a:rPr lang="el-GR" sz="2800" dirty="0" err="1">
                <a:cs typeface="Arial" panose="020B0604020202020204" pitchFamily="34" charset="0"/>
              </a:rPr>
              <a:t>Χατζησαββίδης</a:t>
            </a:r>
            <a:r>
              <a:rPr lang="el-GR" sz="2800" dirty="0">
                <a:cs typeface="Arial" panose="020B0604020202020204" pitchFamily="34" charset="0"/>
              </a:rPr>
              <a:t> 2014: 411).</a:t>
            </a:r>
            <a:endParaRPr lang="el-GR" sz="2800" dirty="0">
              <a:cs typeface="Arial" panose="020B0604020202020204" pitchFamily="34" charset="0"/>
            </a:endParaRPr>
          </a:p>
          <a:p>
            <a:pPr marL="304800" indent="-304800" algn="just">
              <a:lnSpc>
                <a:spcPct val="107000"/>
              </a:lnSpc>
              <a:spcAft>
                <a:spcPts val="855"/>
              </a:spcAft>
              <a:buFont typeface="Wingdings" panose="05000000000000000000" pitchFamily="2" charset="2"/>
              <a:buChar char="§"/>
            </a:pPr>
            <a:endParaRPr lang="el-GR" sz="2560" dirty="0">
              <a:latin typeface="Arial" panose="020B0604020202020204" pitchFamily="34" charset="0"/>
              <a:cs typeface="Arial" panose="020B0604020202020204" pitchFamily="34" charset="0"/>
            </a:endParaRPr>
          </a:p>
          <a:p>
            <a:pPr algn="just">
              <a:lnSpc>
                <a:spcPct val="107000"/>
              </a:lnSpc>
              <a:spcAft>
                <a:spcPts val="855"/>
              </a:spcAft>
            </a:pPr>
            <a:endParaRPr lang="el-GR" sz="2135" dirty="0">
              <a:latin typeface="Arial" panose="020B0604020202020204" pitchFamily="34" charset="0"/>
              <a:ea typeface="Calibri" panose="020F0502020204030204" pitchFamily="34" charset="0"/>
              <a:cs typeface="Arial" panose="020B0604020202020204" pitchFamily="34" charset="0"/>
            </a:endParaRPr>
          </a:p>
        </p:txBody>
      </p:sp>
      <p:sp>
        <p:nvSpPr>
          <p:cNvPr id="8"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20882" y="8681199"/>
            <a:ext cx="2048026" cy="719045"/>
          </a:xfrm>
          <a:prstGeom prst="rect">
            <a:avLst/>
          </a:prstGeom>
          <a:ln w="12700">
            <a:miter lim="400000"/>
            <a:headEnd/>
            <a:tailEnd/>
          </a:ln>
        </p:spPr>
      </p:pic>
      <p:sp>
        <p:nvSpPr>
          <p:cNvPr id="11" name="Θέση αριθμού διαφάνειας 10"/>
          <p:cNvSpPr>
            <a:spLocks noGrp="1"/>
          </p:cNvSpPr>
          <p:nvPr>
            <p:ph type="sldNum" sz="quarter" idx="12"/>
          </p:nvPr>
        </p:nvSpPr>
        <p:spPr/>
        <p:txBody>
          <a:bodyPr/>
          <a:lstStyle/>
          <a:p>
            <a:fld id="{86CB4B4D-7CA3-9044-876B-883B54F8677D}" type="slidenum">
              <a:rPr lang="el-GR" smtClean="0"/>
            </a:fld>
            <a:endParaRPr lang="el-GR"/>
          </a:p>
        </p:txBody>
      </p:sp>
      <p:sp>
        <p:nvSpPr>
          <p:cNvPr id="12" name="Θέση υποσέλιδου 11"/>
          <p:cNvSpPr>
            <a:spLocks noGrp="1"/>
          </p:cNvSpPr>
          <p:nvPr>
            <p:ph type="ftr" sz="quarter" idx="11"/>
          </p:nvPr>
        </p:nvSpPr>
        <p:spPr/>
        <p:txBody>
          <a:bodyPr/>
          <a:lstStyle/>
          <a:p>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 y="1066165"/>
            <a:ext cx="12486640" cy="890905"/>
          </a:xfrm>
        </p:spPr>
        <p:txBody>
          <a:bodyPr>
            <a:normAutofit/>
          </a:bodyPr>
          <a:lstStyle/>
          <a:p>
            <a:r>
              <a:rPr lang="el-GR" sz="4000" b="1" i="1" dirty="0">
                <a:solidFill>
                  <a:srgbClr val="800000"/>
                </a:solidFill>
                <a:latin typeface="+mn-lt"/>
                <a:cs typeface="Arial" panose="020B0604020202020204" pitchFamily="34" charset="0"/>
              </a:rPr>
              <a:t>Κριτικός γραμματισμός</a:t>
            </a:r>
            <a:endParaRPr lang="el-GR" sz="4000" i="1" dirty="0">
              <a:solidFill>
                <a:srgbClr val="800000"/>
              </a:solidFill>
              <a:latin typeface="+mn-lt"/>
            </a:endParaRPr>
          </a:p>
        </p:txBody>
      </p:sp>
      <p:sp>
        <p:nvSpPr>
          <p:cNvPr id="5" name="TextBox 4"/>
          <p:cNvSpPr txBox="1"/>
          <p:nvPr/>
        </p:nvSpPr>
        <p:spPr>
          <a:xfrm>
            <a:off x="189230" y="2030730"/>
            <a:ext cx="12616180" cy="6986905"/>
          </a:xfrm>
          <a:prstGeom prst="rect">
            <a:avLst/>
          </a:prstGeom>
          <a:noFill/>
        </p:spPr>
        <p:txBody>
          <a:bodyPr wrap="square">
            <a:spAutoFit/>
          </a:bodyPr>
          <a:lstStyle/>
          <a:p>
            <a:pPr marL="571500" indent="-571500" algn="just">
              <a:buFont typeface="Arial" panose="020B0604020202020204" pitchFamily="34" charset="0"/>
              <a:buChar char="•"/>
            </a:pPr>
            <a:r>
              <a:rPr lang="el-GR"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Η ικανότητα να διαβάζουμε, να εξετάζουμε και να καταλαβαίνουμε ένα κείμενο θέτοντάς του ερωτήσεις – δηλαδή </a:t>
            </a:r>
            <a:r>
              <a:rPr lang="el-GR" sz="3600" b="1"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αντιμιλώντας στο κείμενο, ανακρίνοντάς το</a:t>
            </a:r>
            <a:r>
              <a:rPr lang="el-GR"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Janks</a:t>
            </a:r>
            <a:r>
              <a:rPr lang="el-GR"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200</a:t>
            </a:r>
            <a:r>
              <a:rPr lang="en-US" altLang="el-GR"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0</a:t>
            </a:r>
            <a:r>
              <a:rPr lang="el-GR"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a:t>
            </a:r>
            <a:endParaRPr lang="el-GR" sz="3600" dirty="0">
              <a:solidFill>
                <a:srgbClr val="FF0000"/>
              </a:solidFill>
              <a:effectLst/>
              <a:highlight>
                <a:srgbClr val="000000">
                  <a:alpha val="0"/>
                </a:srgbClr>
              </a:highlight>
              <a:latin typeface="Calibri" panose="020F0502020204030204" pitchFamily="34" charset="0"/>
              <a:ea typeface="Calibri" panose="020F0502020204030204" pitchFamily="34" charset="0"/>
              <a:cs typeface="Calibri" panose="020F0502020204030204" pitchFamily="34" charset="0"/>
              <a:sym typeface="+mn-ea"/>
            </a:endParaRPr>
          </a:p>
          <a:p>
            <a:pPr indent="0" algn="just">
              <a:lnSpc>
                <a:spcPct val="107000"/>
              </a:lnSpc>
              <a:spcAft>
                <a:spcPts val="800"/>
              </a:spcAft>
              <a:buFont typeface="Arial" panose="020B0604020202020204" pitchFamily="34" charset="0"/>
              <a:buNone/>
            </a:pPr>
            <a:r>
              <a:rPr lang="en-US" sz="3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l-GR" sz="3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Ανάγνωση από την οπτική της αντίστασης </a:t>
            </a:r>
            <a:r>
              <a:rPr lang="el-GR" sz="32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(Fairclough 1992: 136)</a:t>
            </a:r>
            <a:endParaRPr lang="el-GR" sz="3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indent="0" algn="just">
              <a:lnSpc>
                <a:spcPct val="107000"/>
              </a:lnSpc>
              <a:spcAft>
                <a:spcPts val="800"/>
              </a:spcAft>
              <a:buFont typeface="Arial" panose="020B0604020202020204" pitchFamily="34" charset="0"/>
              <a:buNone/>
            </a:pPr>
            <a:endParaRPr lang="el-GR" sz="36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indent="-457200" algn="just">
              <a:lnSpc>
                <a:spcPct val="107000"/>
              </a:lnSpc>
              <a:spcAft>
                <a:spcPts val="800"/>
              </a:spcAft>
              <a:buFont typeface="Arial" panose="020B0604020202020204" pitchFamily="34" charset="0"/>
              <a:buChar char="•"/>
            </a:pPr>
            <a:r>
              <a:rPr lang="el-GR" sz="3600" dirty="0">
                <a:effectLst/>
                <a:ea typeface="Calibri" panose="020F0502020204030204" pitchFamily="34" charset="0"/>
                <a:cs typeface="Arial" panose="020B0604020202020204" pitchFamily="34" charset="0"/>
              </a:rPr>
              <a:t>Έμφαση στα κείμενα που μεταφέρουν </a:t>
            </a:r>
            <a:r>
              <a:rPr lang="el-GR" sz="3600" b="1" dirty="0">
                <a:effectLst/>
                <a:ea typeface="Calibri" panose="020F0502020204030204" pitchFamily="34" charset="0"/>
                <a:cs typeface="Arial" panose="020B0604020202020204" pitchFamily="34" charset="0"/>
              </a:rPr>
              <a:t>τις μη κυρίαρχες, μεταναστευτικές – προσφυγικές ‘φωνές’, τις ‘φωνές’ που αντιστέκονται </a:t>
            </a:r>
            <a:r>
              <a:rPr lang="el-GR" sz="3600" b="1" dirty="0" err="1">
                <a:effectLst/>
                <a:ea typeface="Calibri" panose="020F0502020204030204" pitchFamily="34" charset="0"/>
                <a:cs typeface="Arial" panose="020B0604020202020204" pitchFamily="34" charset="0"/>
              </a:rPr>
              <a:t>στ</a:t>
            </a:r>
            <a:r>
              <a:rPr lang="en-US" sz="3600" b="1" dirty="0">
                <a:effectLst/>
                <a:ea typeface="Calibri" panose="020F0502020204030204" pitchFamily="34" charset="0"/>
                <a:cs typeface="Arial" panose="020B0604020202020204" pitchFamily="34" charset="0"/>
              </a:rPr>
              <a:t>o</a:t>
            </a:r>
            <a:r>
              <a:rPr lang="el-GR" sz="3600" b="1" dirty="0" err="1">
                <a:effectLst/>
                <a:ea typeface="Calibri" panose="020F0502020204030204" pitchFamily="34" charset="0"/>
                <a:cs typeface="Arial" panose="020B0604020202020204" pitchFamily="34" charset="0"/>
              </a:rPr>
              <a:t>υς</a:t>
            </a:r>
            <a:r>
              <a:rPr lang="el-GR" sz="3600" b="1" dirty="0">
                <a:effectLst/>
                <a:ea typeface="Calibri" panose="020F0502020204030204" pitchFamily="34" charset="0"/>
                <a:cs typeface="Arial" panose="020B0604020202020204" pitchFamily="34" charset="0"/>
              </a:rPr>
              <a:t> </a:t>
            </a:r>
            <a:r>
              <a:rPr lang="el-GR" sz="3600" b="1" dirty="0" err="1">
                <a:effectLst/>
                <a:ea typeface="Calibri" panose="020F0502020204030204" pitchFamily="34" charset="0"/>
                <a:cs typeface="Arial" panose="020B0604020202020204" pitchFamily="34" charset="0"/>
              </a:rPr>
              <a:t>πλειονοτικούς</a:t>
            </a:r>
            <a:r>
              <a:rPr lang="el-GR" sz="3600" b="1" dirty="0">
                <a:ea typeface="Calibri" panose="020F0502020204030204" pitchFamily="34" charset="0"/>
                <a:cs typeface="Arial" panose="020B0604020202020204" pitchFamily="34" charset="0"/>
              </a:rPr>
              <a:t>, ρατσιστικούς (αφομοιωτικούς) λόγους </a:t>
            </a:r>
            <a:r>
              <a:rPr lang="el-GR" sz="3600" dirty="0">
                <a:ea typeface="Calibri" panose="020F0502020204030204" pitchFamily="34" charset="0"/>
                <a:cs typeface="Arial" panose="020B0604020202020204" pitchFamily="34" charset="0"/>
              </a:rPr>
              <a:t>(βλ. </a:t>
            </a:r>
            <a:r>
              <a:rPr lang="en-US" sz="3600" dirty="0">
                <a:ea typeface="Calibri" panose="020F0502020204030204" pitchFamily="34" charset="0"/>
                <a:cs typeface="Arial" panose="020B0604020202020204" pitchFamily="34" charset="0"/>
              </a:rPr>
              <a:t>Gounari 2022: 103 </a:t>
            </a:r>
            <a:r>
              <a:rPr lang="el-GR" sz="3600" dirty="0">
                <a:ea typeface="Calibri" panose="020F0502020204030204" pitchFamily="34" charset="0"/>
                <a:cs typeface="Arial" panose="020B0604020202020204" pitchFamily="34" charset="0"/>
              </a:rPr>
              <a:t>κ.ε.).</a:t>
            </a:r>
            <a:endParaRPr lang="el-GR" sz="3600" b="1" dirty="0">
              <a:effectLst/>
              <a:ea typeface="Calibri" panose="020F0502020204030204" pitchFamily="34" charset="0"/>
              <a:cs typeface="Arial" panose="020B0604020202020204" pitchFamily="34" charset="0"/>
            </a:endParaRPr>
          </a:p>
          <a:p>
            <a:pPr marL="304800" indent="-304800" algn="just">
              <a:lnSpc>
                <a:spcPct val="107000"/>
              </a:lnSpc>
              <a:spcAft>
                <a:spcPts val="855"/>
              </a:spcAft>
              <a:buFont typeface="Wingdings" panose="05000000000000000000" pitchFamily="2" charset="2"/>
              <a:buChar char="§"/>
            </a:pPr>
            <a:endParaRPr lang="el-GR" sz="2560" dirty="0">
              <a:latin typeface="Arial" panose="020B0604020202020204" pitchFamily="34" charset="0"/>
              <a:cs typeface="Arial" panose="020B0604020202020204" pitchFamily="34" charset="0"/>
            </a:endParaRPr>
          </a:p>
          <a:p>
            <a:pPr algn="just">
              <a:lnSpc>
                <a:spcPct val="107000"/>
              </a:lnSpc>
              <a:spcAft>
                <a:spcPts val="855"/>
              </a:spcAft>
            </a:pPr>
            <a:endParaRPr lang="el-GR" sz="2135" dirty="0">
              <a:latin typeface="Arial" panose="020B0604020202020204" pitchFamily="34" charset="0"/>
              <a:ea typeface="Calibri" panose="020F0502020204030204" pitchFamily="34" charset="0"/>
              <a:cs typeface="Arial" panose="020B0604020202020204" pitchFamily="34" charset="0"/>
            </a:endParaRPr>
          </a:p>
        </p:txBody>
      </p:sp>
      <p:sp>
        <p:nvSpPr>
          <p:cNvPr id="8"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20882" y="8681199"/>
            <a:ext cx="2048026" cy="719045"/>
          </a:xfrm>
          <a:prstGeom prst="rect">
            <a:avLst/>
          </a:prstGeom>
          <a:ln w="12700">
            <a:miter lim="400000"/>
            <a:headEnd/>
            <a:tailEnd/>
          </a:ln>
        </p:spPr>
      </p:pic>
      <p:sp>
        <p:nvSpPr>
          <p:cNvPr id="11" name="Θέση αριθμού διαφάνειας 10"/>
          <p:cNvSpPr>
            <a:spLocks noGrp="1"/>
          </p:cNvSpPr>
          <p:nvPr>
            <p:ph type="sldNum" sz="quarter" idx="12"/>
          </p:nvPr>
        </p:nvSpPr>
        <p:spPr/>
        <p:txBody>
          <a:bodyPr/>
          <a:lstStyle/>
          <a:p>
            <a:fld id="{86CB4B4D-7CA3-9044-876B-883B54F8677D}" type="slidenum">
              <a:rPr lang="el-GR" smtClean="0"/>
            </a:fld>
            <a:endParaRPr lang="el-GR"/>
          </a:p>
        </p:txBody>
      </p:sp>
      <p:sp>
        <p:nvSpPr>
          <p:cNvPr id="12" name="Θέση υποσέλιδου 11"/>
          <p:cNvSpPr>
            <a:spLocks noGrp="1"/>
          </p:cNvSpPr>
          <p:nvPr>
            <p:ph type="ftr" sz="quarter" idx="11"/>
          </p:nvPr>
        </p:nvSpPr>
        <p:spPr/>
        <p:txBody>
          <a:bodyPr/>
          <a:lstStyle/>
          <a:p>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4403" y="1511271"/>
            <a:ext cx="11880397" cy="1089096"/>
          </a:xfrm>
        </p:spPr>
        <p:txBody>
          <a:bodyPr>
            <a:normAutofit fontScale="90000"/>
          </a:bodyPr>
          <a:lstStyle/>
          <a:p>
            <a:r>
              <a:rPr lang="el-GR" b="1" dirty="0">
                <a:latin typeface="Arial Black" panose="020B0A04020102020204" pitchFamily="34" charset="0"/>
                <a:cs typeface="Arial" panose="020B0604020202020204" pitchFamily="34" charset="0"/>
              </a:rPr>
              <a:t> </a:t>
            </a:r>
            <a:br>
              <a:rPr lang="el-GR" b="1" dirty="0">
                <a:latin typeface="Arial Black" panose="020B0A04020102020204" pitchFamily="34" charset="0"/>
                <a:cs typeface="Arial" panose="020B0604020202020204" pitchFamily="34" charset="0"/>
              </a:rPr>
            </a:br>
            <a:r>
              <a:rPr lang="el-GR" b="1" dirty="0">
                <a:solidFill>
                  <a:schemeClr val="accent2"/>
                </a:solidFill>
                <a:latin typeface="Century Gothic" panose="020B0502020202020204" pitchFamily="34" charset="0"/>
                <a:cs typeface="Arial" panose="020B0604020202020204" pitchFamily="34" charset="0"/>
              </a:rPr>
              <a:t>Το μοντέλο των </a:t>
            </a:r>
            <a:r>
              <a:rPr lang="el-GR" b="1" dirty="0" err="1">
                <a:solidFill>
                  <a:schemeClr val="accent2"/>
                </a:solidFill>
                <a:latin typeface="Century Gothic" panose="020B0502020202020204" pitchFamily="34" charset="0"/>
                <a:cs typeface="Arial" panose="020B0604020202020204" pitchFamily="34" charset="0"/>
              </a:rPr>
              <a:t>Πολυγραμματισμών</a:t>
            </a:r>
            <a:endParaRPr lang="el-GR" b="1" dirty="0">
              <a:solidFill>
                <a:srgbClr val="FF0000"/>
              </a:solidFill>
              <a:latin typeface="Century Gothic" panose="020B0502020202020204" pitchFamily="34" charset="0"/>
              <a:cs typeface="Arial" panose="020B0604020202020204" pitchFamily="34" charset="0"/>
            </a:endParaRPr>
          </a:p>
        </p:txBody>
      </p:sp>
      <p:pic>
        <p:nvPicPr>
          <p:cNvPr id="5" name="Εικόνα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97708" y="3008438"/>
            <a:ext cx="5377998" cy="5377998"/>
          </a:xfrm>
          <a:prstGeom prst="rect">
            <a:avLst/>
          </a:prstGeom>
        </p:spPr>
      </p:pic>
      <p:sp>
        <p:nvSpPr>
          <p:cNvPr id="7" name="TextBox 6"/>
          <p:cNvSpPr txBox="1"/>
          <p:nvPr/>
        </p:nvSpPr>
        <p:spPr>
          <a:xfrm rot="19507327">
            <a:off x="3649653" y="3248533"/>
            <a:ext cx="1613399" cy="506730"/>
          </a:xfrm>
          <a:prstGeom prst="rect">
            <a:avLst/>
          </a:prstGeom>
          <a:noFill/>
        </p:spPr>
        <p:txBody>
          <a:bodyPr wrap="square" rtlCol="0">
            <a:spAutoFit/>
          </a:bodyPr>
          <a:lstStyle/>
          <a:p>
            <a:pPr algn="ctr">
              <a:lnSpc>
                <a:spcPct val="90000"/>
              </a:lnSpc>
            </a:pPr>
            <a:r>
              <a:rPr lang="el-GR" sz="1495" b="1" dirty="0">
                <a:solidFill>
                  <a:schemeClr val="bg1"/>
                </a:solidFill>
                <a:latin typeface="Century Gothic" panose="020B0502020202020204" pitchFamily="34" charset="0"/>
              </a:rPr>
              <a:t>Βιώνοντας (</a:t>
            </a:r>
            <a:r>
              <a:rPr lang="en-US" sz="1495" b="1" dirty="0">
                <a:solidFill>
                  <a:schemeClr val="bg1"/>
                </a:solidFill>
                <a:latin typeface="Century Gothic" panose="020B0502020202020204" pitchFamily="34" charset="0"/>
              </a:rPr>
              <a:t>experiencing</a:t>
            </a:r>
            <a:r>
              <a:rPr lang="el-GR" sz="1495" b="1" dirty="0">
                <a:solidFill>
                  <a:schemeClr val="bg1"/>
                </a:solidFill>
                <a:latin typeface="Century Gothic" panose="020B0502020202020204" pitchFamily="34" charset="0"/>
              </a:rPr>
              <a:t>)</a:t>
            </a:r>
            <a:endParaRPr lang="el-GR" sz="1495" b="1" dirty="0">
              <a:solidFill>
                <a:schemeClr val="bg1"/>
              </a:solidFill>
              <a:latin typeface="Century Gothic" panose="020B0502020202020204" pitchFamily="34" charset="0"/>
            </a:endParaRPr>
          </a:p>
        </p:txBody>
      </p:sp>
      <p:sp>
        <p:nvSpPr>
          <p:cNvPr id="8" name="TextBox 7"/>
          <p:cNvSpPr txBox="1"/>
          <p:nvPr/>
        </p:nvSpPr>
        <p:spPr>
          <a:xfrm>
            <a:off x="5616206" y="4887746"/>
            <a:ext cx="1041879" cy="622300"/>
          </a:xfrm>
          <a:prstGeom prst="rect">
            <a:avLst/>
          </a:prstGeom>
          <a:solidFill>
            <a:srgbClr val="FF0000"/>
          </a:solidFill>
        </p:spPr>
        <p:txBody>
          <a:bodyPr wrap="square" rtlCol="0">
            <a:spAutoFit/>
          </a:bodyPr>
          <a:lstStyle/>
          <a:p>
            <a:pPr algn="r">
              <a:lnSpc>
                <a:spcPct val="90000"/>
              </a:lnSpc>
            </a:pPr>
            <a:r>
              <a:rPr lang="el-GR" sz="960" b="1" dirty="0">
                <a:latin typeface="Century Gothic" panose="020B0502020202020204" pitchFamily="34" charset="0"/>
              </a:rPr>
              <a:t>Βιώνοντας</a:t>
            </a:r>
            <a:r>
              <a:rPr lang="en-US" sz="960" b="1" dirty="0">
                <a:latin typeface="Century Gothic" panose="020B0502020202020204" pitchFamily="34" charset="0"/>
              </a:rPr>
              <a:t> </a:t>
            </a:r>
            <a:r>
              <a:rPr lang="el-GR" sz="960" dirty="0">
                <a:latin typeface="Century Gothic" panose="020B0502020202020204" pitchFamily="34" charset="0"/>
              </a:rPr>
              <a:t>το γνωστό (</a:t>
            </a:r>
            <a:r>
              <a:rPr lang="en-US" sz="960" dirty="0">
                <a:latin typeface="Century Gothic" panose="020B0502020202020204" pitchFamily="34" charset="0"/>
              </a:rPr>
              <a:t>Experiencing</a:t>
            </a:r>
            <a:r>
              <a:rPr lang="el-GR" sz="960" dirty="0">
                <a:latin typeface="Century Gothic" panose="020B0502020202020204" pitchFamily="34" charset="0"/>
              </a:rPr>
              <a:t> </a:t>
            </a:r>
            <a:r>
              <a:rPr lang="en-US" sz="960" dirty="0">
                <a:latin typeface="Century Gothic" panose="020B0502020202020204" pitchFamily="34" charset="0"/>
              </a:rPr>
              <a:t>the known</a:t>
            </a:r>
            <a:r>
              <a:rPr lang="el-GR" sz="960" dirty="0">
                <a:latin typeface="Century Gothic" panose="020B0502020202020204" pitchFamily="34" charset="0"/>
              </a:rPr>
              <a:t>)</a:t>
            </a:r>
            <a:endParaRPr lang="el-GR" sz="960" dirty="0">
              <a:latin typeface="Century Gothic" panose="020B0502020202020204" pitchFamily="34" charset="0"/>
            </a:endParaRPr>
          </a:p>
        </p:txBody>
      </p:sp>
      <p:sp>
        <p:nvSpPr>
          <p:cNvPr id="9" name="TextBox 8"/>
          <p:cNvSpPr txBox="1"/>
          <p:nvPr/>
        </p:nvSpPr>
        <p:spPr>
          <a:xfrm>
            <a:off x="4446918" y="4086553"/>
            <a:ext cx="1690228" cy="489585"/>
          </a:xfrm>
          <a:prstGeom prst="rect">
            <a:avLst/>
          </a:prstGeom>
          <a:noFill/>
        </p:spPr>
        <p:txBody>
          <a:bodyPr wrap="square" rtlCol="0">
            <a:spAutoFit/>
          </a:bodyPr>
          <a:lstStyle/>
          <a:p>
            <a:pPr algn="ctr">
              <a:lnSpc>
                <a:spcPct val="90000"/>
              </a:lnSpc>
            </a:pPr>
            <a:r>
              <a:rPr lang="el-GR" sz="960" b="1" dirty="0">
                <a:solidFill>
                  <a:schemeClr val="bg1"/>
                </a:solidFill>
                <a:latin typeface="Century Gothic" panose="020B0502020202020204" pitchFamily="34" charset="0"/>
              </a:rPr>
              <a:t>Βιώνοντας</a:t>
            </a:r>
            <a:r>
              <a:rPr lang="en-US" sz="960" b="1" dirty="0">
                <a:solidFill>
                  <a:schemeClr val="bg1"/>
                </a:solidFill>
                <a:latin typeface="Century Gothic" panose="020B0502020202020204" pitchFamily="34" charset="0"/>
              </a:rPr>
              <a:t> </a:t>
            </a:r>
            <a:endParaRPr lang="en-US" sz="960" b="1" dirty="0">
              <a:solidFill>
                <a:schemeClr val="bg1"/>
              </a:solidFill>
              <a:latin typeface="Century Gothic" panose="020B0502020202020204" pitchFamily="34" charset="0"/>
            </a:endParaRPr>
          </a:p>
          <a:p>
            <a:pPr algn="ctr">
              <a:lnSpc>
                <a:spcPct val="90000"/>
              </a:lnSpc>
            </a:pPr>
            <a:r>
              <a:rPr lang="el-GR" sz="960" dirty="0">
                <a:solidFill>
                  <a:schemeClr val="bg1"/>
                </a:solidFill>
                <a:latin typeface="Century Gothic" panose="020B0502020202020204" pitchFamily="34" charset="0"/>
              </a:rPr>
              <a:t>το νέο </a:t>
            </a:r>
            <a:endParaRPr lang="en-US" sz="960" dirty="0">
              <a:solidFill>
                <a:schemeClr val="bg1"/>
              </a:solidFill>
              <a:latin typeface="Century Gothic" panose="020B0502020202020204" pitchFamily="34" charset="0"/>
            </a:endParaRPr>
          </a:p>
          <a:p>
            <a:pPr algn="ctr">
              <a:lnSpc>
                <a:spcPct val="90000"/>
              </a:lnSpc>
            </a:pPr>
            <a:r>
              <a:rPr lang="el-GR" sz="960" dirty="0">
                <a:solidFill>
                  <a:schemeClr val="bg1"/>
                </a:solidFill>
                <a:latin typeface="Century Gothic" panose="020B0502020202020204" pitchFamily="34" charset="0"/>
              </a:rPr>
              <a:t>(</a:t>
            </a:r>
            <a:r>
              <a:rPr lang="en-US" sz="960" dirty="0">
                <a:solidFill>
                  <a:schemeClr val="bg1"/>
                </a:solidFill>
                <a:latin typeface="Century Gothic" panose="020B0502020202020204" pitchFamily="34" charset="0"/>
              </a:rPr>
              <a:t>experiencing</a:t>
            </a:r>
            <a:r>
              <a:rPr lang="el-GR" sz="960" dirty="0">
                <a:solidFill>
                  <a:schemeClr val="bg1"/>
                </a:solidFill>
                <a:latin typeface="Century Gothic" panose="020B0502020202020204" pitchFamily="34" charset="0"/>
              </a:rPr>
              <a:t> </a:t>
            </a:r>
            <a:r>
              <a:rPr lang="en-US" sz="960" dirty="0">
                <a:solidFill>
                  <a:schemeClr val="bg1"/>
                </a:solidFill>
                <a:latin typeface="Century Gothic" panose="020B0502020202020204" pitchFamily="34" charset="0"/>
              </a:rPr>
              <a:t>the new</a:t>
            </a:r>
            <a:r>
              <a:rPr lang="el-GR" sz="960" dirty="0">
                <a:solidFill>
                  <a:schemeClr val="bg1"/>
                </a:solidFill>
                <a:latin typeface="Century Gothic" panose="020B0502020202020204" pitchFamily="34" charset="0"/>
              </a:rPr>
              <a:t>)</a:t>
            </a:r>
            <a:endParaRPr lang="el-GR" sz="960" dirty="0">
              <a:solidFill>
                <a:schemeClr val="bg1"/>
              </a:solidFill>
              <a:latin typeface="Century Gothic" panose="020B0502020202020204" pitchFamily="34" charset="0"/>
            </a:endParaRPr>
          </a:p>
        </p:txBody>
      </p:sp>
      <p:sp>
        <p:nvSpPr>
          <p:cNvPr id="10" name="TextBox 9"/>
          <p:cNvSpPr txBox="1"/>
          <p:nvPr/>
        </p:nvSpPr>
        <p:spPr>
          <a:xfrm rot="2179759">
            <a:off x="3528200" y="7466048"/>
            <a:ext cx="2303295" cy="506730"/>
          </a:xfrm>
          <a:prstGeom prst="rect">
            <a:avLst/>
          </a:prstGeom>
          <a:noFill/>
        </p:spPr>
        <p:txBody>
          <a:bodyPr wrap="square" rtlCol="0">
            <a:spAutoFit/>
          </a:bodyPr>
          <a:lstStyle/>
          <a:p>
            <a:pPr algn="ctr">
              <a:lnSpc>
                <a:spcPct val="90000"/>
              </a:lnSpc>
            </a:pPr>
            <a:r>
              <a:rPr lang="el-GR" sz="1495" b="1" dirty="0" err="1">
                <a:solidFill>
                  <a:schemeClr val="bg1"/>
                </a:solidFill>
                <a:latin typeface="Century Gothic" panose="020B0502020202020204" pitchFamily="34" charset="0"/>
              </a:rPr>
              <a:t>Εννοιολογώντας</a:t>
            </a:r>
            <a:r>
              <a:rPr lang="el-GR" sz="1495" b="1" dirty="0">
                <a:solidFill>
                  <a:schemeClr val="bg1"/>
                </a:solidFill>
                <a:latin typeface="Century Gothic" panose="020B0502020202020204" pitchFamily="34" charset="0"/>
              </a:rPr>
              <a:t>  (</a:t>
            </a:r>
            <a:r>
              <a:rPr lang="en-US" sz="1495" b="1" dirty="0">
                <a:solidFill>
                  <a:schemeClr val="bg1"/>
                </a:solidFill>
                <a:latin typeface="Century Gothic" panose="020B0502020202020204" pitchFamily="34" charset="0"/>
              </a:rPr>
              <a:t>conceptualizing</a:t>
            </a:r>
            <a:r>
              <a:rPr lang="el-GR" sz="1495" b="1" dirty="0">
                <a:solidFill>
                  <a:schemeClr val="bg1"/>
                </a:solidFill>
                <a:latin typeface="Century Gothic" panose="020B0502020202020204" pitchFamily="34" charset="0"/>
              </a:rPr>
              <a:t>)</a:t>
            </a:r>
            <a:endParaRPr lang="el-GR" sz="1495" b="1" dirty="0">
              <a:solidFill>
                <a:schemeClr val="bg1"/>
              </a:solidFill>
              <a:latin typeface="Century Gothic" panose="020B0502020202020204" pitchFamily="34" charset="0"/>
            </a:endParaRPr>
          </a:p>
        </p:txBody>
      </p:sp>
      <p:sp>
        <p:nvSpPr>
          <p:cNvPr id="11" name="TextBox 10"/>
          <p:cNvSpPr txBox="1"/>
          <p:nvPr/>
        </p:nvSpPr>
        <p:spPr>
          <a:xfrm rot="19131096">
            <a:off x="7341355" y="7468984"/>
            <a:ext cx="2303295" cy="506730"/>
          </a:xfrm>
          <a:prstGeom prst="rect">
            <a:avLst/>
          </a:prstGeom>
          <a:noFill/>
        </p:spPr>
        <p:txBody>
          <a:bodyPr wrap="square" rtlCol="0">
            <a:spAutoFit/>
          </a:bodyPr>
          <a:lstStyle/>
          <a:p>
            <a:pPr algn="ctr">
              <a:lnSpc>
                <a:spcPct val="90000"/>
              </a:lnSpc>
            </a:pPr>
            <a:r>
              <a:rPr lang="el-GR" sz="1495" b="1" dirty="0">
                <a:solidFill>
                  <a:schemeClr val="bg1"/>
                </a:solidFill>
                <a:latin typeface="Century Gothic" panose="020B0502020202020204" pitchFamily="34" charset="0"/>
              </a:rPr>
              <a:t>Αναλύοντας  (</a:t>
            </a:r>
            <a:r>
              <a:rPr lang="en-US" sz="1495" b="1" dirty="0" err="1">
                <a:solidFill>
                  <a:schemeClr val="bg1"/>
                </a:solidFill>
                <a:latin typeface="Century Gothic" panose="020B0502020202020204" pitchFamily="34" charset="0"/>
              </a:rPr>
              <a:t>analysing</a:t>
            </a:r>
            <a:r>
              <a:rPr lang="el-GR" sz="1495" b="1" dirty="0">
                <a:solidFill>
                  <a:schemeClr val="bg1"/>
                </a:solidFill>
                <a:latin typeface="Century Gothic" panose="020B0502020202020204" pitchFamily="34" charset="0"/>
              </a:rPr>
              <a:t>)</a:t>
            </a:r>
            <a:endParaRPr lang="el-GR" sz="1495" b="1" dirty="0">
              <a:solidFill>
                <a:schemeClr val="bg1"/>
              </a:solidFill>
              <a:latin typeface="Century Gothic" panose="020B0502020202020204" pitchFamily="34" charset="0"/>
            </a:endParaRPr>
          </a:p>
        </p:txBody>
      </p:sp>
      <p:sp>
        <p:nvSpPr>
          <p:cNvPr id="12" name="TextBox 11"/>
          <p:cNvSpPr txBox="1"/>
          <p:nvPr/>
        </p:nvSpPr>
        <p:spPr>
          <a:xfrm rot="2393167">
            <a:off x="7329161" y="3410768"/>
            <a:ext cx="2303295" cy="506730"/>
          </a:xfrm>
          <a:prstGeom prst="rect">
            <a:avLst/>
          </a:prstGeom>
          <a:noFill/>
        </p:spPr>
        <p:txBody>
          <a:bodyPr wrap="square" rtlCol="0">
            <a:spAutoFit/>
          </a:bodyPr>
          <a:lstStyle/>
          <a:p>
            <a:pPr algn="ctr">
              <a:lnSpc>
                <a:spcPct val="90000"/>
              </a:lnSpc>
            </a:pPr>
            <a:r>
              <a:rPr lang="el-GR" sz="1495" b="1" dirty="0">
                <a:solidFill>
                  <a:schemeClr val="bg1"/>
                </a:solidFill>
                <a:latin typeface="Century Gothic" panose="020B0502020202020204" pitchFamily="34" charset="0"/>
              </a:rPr>
              <a:t>Εφαρμόζοντας</a:t>
            </a:r>
            <a:endParaRPr lang="el-GR" sz="1495" b="1" dirty="0">
              <a:solidFill>
                <a:schemeClr val="bg1"/>
              </a:solidFill>
              <a:latin typeface="Century Gothic" panose="020B0502020202020204" pitchFamily="34" charset="0"/>
            </a:endParaRPr>
          </a:p>
          <a:p>
            <a:pPr algn="ctr">
              <a:lnSpc>
                <a:spcPct val="90000"/>
              </a:lnSpc>
            </a:pPr>
            <a:r>
              <a:rPr lang="el-GR" sz="1495" b="1" dirty="0">
                <a:solidFill>
                  <a:schemeClr val="bg1"/>
                </a:solidFill>
                <a:latin typeface="Century Gothic" panose="020B0502020202020204" pitchFamily="34" charset="0"/>
              </a:rPr>
              <a:t>(</a:t>
            </a:r>
            <a:r>
              <a:rPr lang="en-US" sz="1495" b="1" dirty="0">
                <a:solidFill>
                  <a:schemeClr val="bg1"/>
                </a:solidFill>
                <a:latin typeface="Century Gothic" panose="020B0502020202020204" pitchFamily="34" charset="0"/>
              </a:rPr>
              <a:t>applying</a:t>
            </a:r>
            <a:r>
              <a:rPr lang="el-GR" sz="1495" b="1" dirty="0">
                <a:solidFill>
                  <a:schemeClr val="bg1"/>
                </a:solidFill>
                <a:latin typeface="Century Gothic" panose="020B0502020202020204" pitchFamily="34" charset="0"/>
              </a:rPr>
              <a:t>)</a:t>
            </a:r>
            <a:endParaRPr lang="el-GR" sz="1495" b="1" dirty="0">
              <a:solidFill>
                <a:schemeClr val="bg1"/>
              </a:solidFill>
              <a:latin typeface="Century Gothic" panose="020B0502020202020204" pitchFamily="34" charset="0"/>
            </a:endParaRPr>
          </a:p>
        </p:txBody>
      </p:sp>
      <p:sp>
        <p:nvSpPr>
          <p:cNvPr id="13" name="TextBox 12"/>
          <p:cNvSpPr txBox="1"/>
          <p:nvPr/>
        </p:nvSpPr>
        <p:spPr>
          <a:xfrm>
            <a:off x="5366157" y="5698914"/>
            <a:ext cx="1291928" cy="622300"/>
          </a:xfrm>
          <a:prstGeom prst="rect">
            <a:avLst/>
          </a:prstGeom>
          <a:noFill/>
        </p:spPr>
        <p:txBody>
          <a:bodyPr wrap="square" rtlCol="0">
            <a:spAutoFit/>
          </a:bodyPr>
          <a:lstStyle/>
          <a:p>
            <a:pPr algn="r">
              <a:lnSpc>
                <a:spcPct val="90000"/>
              </a:lnSpc>
            </a:pPr>
            <a:r>
              <a:rPr lang="el-GR" sz="960" b="1" dirty="0">
                <a:solidFill>
                  <a:srgbClr val="FF0000"/>
                </a:solidFill>
                <a:latin typeface="Century Gothic" panose="020B0502020202020204" pitchFamily="34" charset="0"/>
              </a:rPr>
              <a:t>Ενν</a:t>
            </a:r>
            <a:r>
              <a:rPr lang="el-GR" sz="960" b="1" dirty="0" err="1">
                <a:solidFill>
                  <a:srgbClr val="FF0000"/>
                </a:solidFill>
                <a:latin typeface="Century Gothic" panose="020B0502020202020204" pitchFamily="34" charset="0"/>
              </a:rPr>
              <a:t>οιολογώντας</a:t>
            </a:r>
            <a:r>
              <a:rPr lang="el-GR" sz="960" b="1" dirty="0">
                <a:solidFill>
                  <a:srgbClr val="FF0000"/>
                </a:solidFill>
                <a:latin typeface="Century Gothic" panose="020B0502020202020204" pitchFamily="34" charset="0"/>
              </a:rPr>
              <a:t> </a:t>
            </a:r>
            <a:r>
              <a:rPr lang="el-GR" sz="960" dirty="0">
                <a:solidFill>
                  <a:srgbClr val="FF0000"/>
                </a:solidFill>
                <a:latin typeface="Century Gothic" panose="020B0502020202020204" pitchFamily="34" charset="0"/>
              </a:rPr>
              <a:t>μέσω ορολογίας (</a:t>
            </a:r>
            <a:r>
              <a:rPr lang="en-US" sz="960" dirty="0">
                <a:solidFill>
                  <a:srgbClr val="FF0000"/>
                </a:solidFill>
                <a:latin typeface="Century Gothic" panose="020B0502020202020204" pitchFamily="34" charset="0"/>
              </a:rPr>
              <a:t>Conceptualizing by naming</a:t>
            </a:r>
            <a:r>
              <a:rPr lang="el-GR" sz="960" dirty="0">
                <a:latin typeface="Century Gothic" panose="020B0502020202020204" pitchFamily="34" charset="0"/>
              </a:rPr>
              <a:t>)</a:t>
            </a:r>
            <a:endParaRPr lang="el-GR" sz="960" dirty="0">
              <a:latin typeface="Century Gothic" panose="020B0502020202020204" pitchFamily="34" charset="0"/>
            </a:endParaRPr>
          </a:p>
        </p:txBody>
      </p:sp>
      <p:sp>
        <p:nvSpPr>
          <p:cNvPr id="14" name="TextBox 13"/>
          <p:cNvSpPr txBox="1"/>
          <p:nvPr/>
        </p:nvSpPr>
        <p:spPr>
          <a:xfrm>
            <a:off x="4608412" y="6606665"/>
            <a:ext cx="1291928" cy="622300"/>
          </a:xfrm>
          <a:prstGeom prst="rect">
            <a:avLst/>
          </a:prstGeom>
          <a:noFill/>
        </p:spPr>
        <p:txBody>
          <a:bodyPr wrap="square" rtlCol="0">
            <a:spAutoFit/>
          </a:bodyPr>
          <a:lstStyle/>
          <a:p>
            <a:pPr algn="ctr">
              <a:lnSpc>
                <a:spcPct val="90000"/>
              </a:lnSpc>
            </a:pPr>
            <a:r>
              <a:rPr lang="el-GR" sz="960" b="1" dirty="0" err="1">
                <a:solidFill>
                  <a:schemeClr val="bg1"/>
                </a:solidFill>
                <a:latin typeface="Century Gothic" panose="020B0502020202020204" pitchFamily="34" charset="0"/>
              </a:rPr>
              <a:t>Εννοιολογώντας</a:t>
            </a:r>
            <a:r>
              <a:rPr lang="el-GR" sz="960" b="1" dirty="0">
                <a:solidFill>
                  <a:schemeClr val="bg1"/>
                </a:solidFill>
                <a:latin typeface="Century Gothic" panose="020B0502020202020204" pitchFamily="34" charset="0"/>
              </a:rPr>
              <a:t> </a:t>
            </a:r>
            <a:r>
              <a:rPr lang="el-GR" sz="960" dirty="0">
                <a:solidFill>
                  <a:schemeClr val="bg1"/>
                </a:solidFill>
                <a:latin typeface="Century Gothic" panose="020B0502020202020204" pitchFamily="34" charset="0"/>
              </a:rPr>
              <a:t>μέσω θεωρίας (</a:t>
            </a:r>
            <a:r>
              <a:rPr lang="en-US" sz="960" dirty="0">
                <a:solidFill>
                  <a:schemeClr val="bg1"/>
                </a:solidFill>
                <a:latin typeface="Century Gothic" panose="020B0502020202020204" pitchFamily="34" charset="0"/>
              </a:rPr>
              <a:t>Conceptualizing with theory</a:t>
            </a:r>
            <a:r>
              <a:rPr lang="el-GR" sz="960" dirty="0">
                <a:solidFill>
                  <a:schemeClr val="bg1"/>
                </a:solidFill>
                <a:latin typeface="Century Gothic" panose="020B0502020202020204" pitchFamily="34" charset="0"/>
              </a:rPr>
              <a:t>)</a:t>
            </a:r>
            <a:endParaRPr lang="el-GR" sz="960" dirty="0">
              <a:solidFill>
                <a:schemeClr val="bg1"/>
              </a:solidFill>
              <a:latin typeface="Century Gothic" panose="020B0502020202020204" pitchFamily="34" charset="0"/>
            </a:endParaRPr>
          </a:p>
        </p:txBody>
      </p:sp>
      <p:sp>
        <p:nvSpPr>
          <p:cNvPr id="15" name="TextBox 14"/>
          <p:cNvSpPr txBox="1"/>
          <p:nvPr/>
        </p:nvSpPr>
        <p:spPr>
          <a:xfrm>
            <a:off x="6630188" y="5693428"/>
            <a:ext cx="1041879" cy="622300"/>
          </a:xfrm>
          <a:prstGeom prst="rect">
            <a:avLst/>
          </a:prstGeom>
          <a:gradFill>
            <a:gsLst>
              <a:gs pos="0">
                <a:srgbClr val="FE4444"/>
              </a:gs>
              <a:gs pos="100000">
                <a:srgbClr val="832B2B"/>
              </a:gs>
            </a:gsLst>
            <a:lin scaled="0"/>
          </a:gradFill>
        </p:spPr>
        <p:txBody>
          <a:bodyPr wrap="square" rtlCol="0">
            <a:spAutoFit/>
          </a:bodyPr>
          <a:lstStyle/>
          <a:p>
            <a:pPr>
              <a:lnSpc>
                <a:spcPct val="90000"/>
              </a:lnSpc>
            </a:pPr>
            <a:r>
              <a:rPr lang="el-GR" sz="960" b="1" dirty="0">
                <a:latin typeface="Century Gothic" panose="020B0502020202020204" pitchFamily="34" charset="0"/>
              </a:rPr>
              <a:t>Αναλύοντας </a:t>
            </a:r>
            <a:r>
              <a:rPr lang="el-GR" sz="960" dirty="0">
                <a:latin typeface="Century Gothic" panose="020B0502020202020204" pitchFamily="34" charset="0"/>
              </a:rPr>
              <a:t>λειτουργικά</a:t>
            </a:r>
            <a:endParaRPr lang="el-GR" sz="960" dirty="0">
              <a:latin typeface="Century Gothic" panose="020B0502020202020204" pitchFamily="34" charset="0"/>
            </a:endParaRPr>
          </a:p>
          <a:p>
            <a:pPr>
              <a:lnSpc>
                <a:spcPct val="90000"/>
              </a:lnSpc>
            </a:pPr>
            <a:r>
              <a:rPr lang="el-GR" sz="960" dirty="0">
                <a:latin typeface="Century Gothic" panose="020B0502020202020204" pitchFamily="34" charset="0"/>
              </a:rPr>
              <a:t>(</a:t>
            </a:r>
            <a:r>
              <a:rPr lang="en-US" sz="960" dirty="0" err="1">
                <a:latin typeface="Century Gothic" panose="020B0502020202020204" pitchFamily="34" charset="0"/>
              </a:rPr>
              <a:t>Analysing</a:t>
            </a:r>
            <a:r>
              <a:rPr lang="en-US" sz="960" dirty="0">
                <a:latin typeface="Century Gothic" panose="020B0502020202020204" pitchFamily="34" charset="0"/>
              </a:rPr>
              <a:t> functionally</a:t>
            </a:r>
            <a:r>
              <a:rPr lang="el-GR" sz="960" dirty="0">
                <a:latin typeface="Century Gothic" panose="020B0502020202020204" pitchFamily="34" charset="0"/>
              </a:rPr>
              <a:t>)</a:t>
            </a:r>
            <a:endParaRPr lang="el-GR" sz="960" dirty="0">
              <a:latin typeface="Century Gothic" panose="020B0502020202020204" pitchFamily="34" charset="0"/>
            </a:endParaRPr>
          </a:p>
        </p:txBody>
      </p:sp>
      <p:sp>
        <p:nvSpPr>
          <p:cNvPr id="16" name="TextBox 15"/>
          <p:cNvSpPr txBox="1"/>
          <p:nvPr/>
        </p:nvSpPr>
        <p:spPr>
          <a:xfrm>
            <a:off x="7505160" y="6511619"/>
            <a:ext cx="1041879" cy="622300"/>
          </a:xfrm>
          <a:prstGeom prst="rect">
            <a:avLst/>
          </a:prstGeom>
          <a:noFill/>
        </p:spPr>
        <p:txBody>
          <a:bodyPr wrap="square" rtlCol="0">
            <a:spAutoFit/>
          </a:bodyPr>
          <a:lstStyle/>
          <a:p>
            <a:pPr algn="ctr">
              <a:lnSpc>
                <a:spcPct val="90000"/>
              </a:lnSpc>
            </a:pPr>
            <a:r>
              <a:rPr lang="el-GR" sz="960" b="1" dirty="0">
                <a:solidFill>
                  <a:schemeClr val="bg1"/>
                </a:solidFill>
                <a:latin typeface="Century Gothic" panose="020B0502020202020204" pitchFamily="34" charset="0"/>
              </a:rPr>
              <a:t>Αναλύοντας </a:t>
            </a:r>
            <a:r>
              <a:rPr lang="el-GR" sz="960" dirty="0">
                <a:solidFill>
                  <a:schemeClr val="bg1"/>
                </a:solidFill>
                <a:latin typeface="Century Gothic" panose="020B0502020202020204" pitchFamily="34" charset="0"/>
              </a:rPr>
              <a:t>κριτικά</a:t>
            </a:r>
            <a:endParaRPr lang="el-GR" sz="960" dirty="0">
              <a:solidFill>
                <a:schemeClr val="bg1"/>
              </a:solidFill>
              <a:latin typeface="Century Gothic" panose="020B0502020202020204" pitchFamily="34" charset="0"/>
            </a:endParaRPr>
          </a:p>
          <a:p>
            <a:pPr algn="ctr">
              <a:lnSpc>
                <a:spcPct val="90000"/>
              </a:lnSpc>
            </a:pPr>
            <a:r>
              <a:rPr lang="el-GR" sz="960" dirty="0">
                <a:solidFill>
                  <a:schemeClr val="bg1"/>
                </a:solidFill>
                <a:latin typeface="Century Gothic" panose="020B0502020202020204" pitchFamily="34" charset="0"/>
              </a:rPr>
              <a:t>(</a:t>
            </a:r>
            <a:r>
              <a:rPr lang="en-US" sz="960" dirty="0" err="1">
                <a:solidFill>
                  <a:schemeClr val="bg1"/>
                </a:solidFill>
                <a:latin typeface="Century Gothic" panose="020B0502020202020204" pitchFamily="34" charset="0"/>
              </a:rPr>
              <a:t>Analysing</a:t>
            </a:r>
            <a:r>
              <a:rPr lang="en-US" sz="960" dirty="0">
                <a:solidFill>
                  <a:schemeClr val="bg1"/>
                </a:solidFill>
                <a:latin typeface="Century Gothic" panose="020B0502020202020204" pitchFamily="34" charset="0"/>
              </a:rPr>
              <a:t> critically</a:t>
            </a:r>
            <a:r>
              <a:rPr lang="el-GR" sz="960" dirty="0">
                <a:solidFill>
                  <a:schemeClr val="bg1"/>
                </a:solidFill>
                <a:latin typeface="Century Gothic" panose="020B0502020202020204" pitchFamily="34" charset="0"/>
              </a:rPr>
              <a:t>)</a:t>
            </a:r>
            <a:endParaRPr lang="el-GR" sz="960" dirty="0">
              <a:solidFill>
                <a:schemeClr val="bg1"/>
              </a:solidFill>
              <a:latin typeface="Century Gothic" panose="020B0502020202020204" pitchFamily="34" charset="0"/>
            </a:endParaRPr>
          </a:p>
        </p:txBody>
      </p:sp>
      <p:sp>
        <p:nvSpPr>
          <p:cNvPr id="17" name="TextBox 16"/>
          <p:cNvSpPr txBox="1"/>
          <p:nvPr/>
        </p:nvSpPr>
        <p:spPr>
          <a:xfrm>
            <a:off x="6630188" y="4905651"/>
            <a:ext cx="1153501" cy="622300"/>
          </a:xfrm>
          <a:prstGeom prst="rect">
            <a:avLst/>
          </a:prstGeom>
          <a:noFill/>
        </p:spPr>
        <p:txBody>
          <a:bodyPr wrap="square" rtlCol="0">
            <a:spAutoFit/>
          </a:bodyPr>
          <a:lstStyle/>
          <a:p>
            <a:pPr>
              <a:lnSpc>
                <a:spcPct val="90000"/>
              </a:lnSpc>
            </a:pPr>
            <a:r>
              <a:rPr lang="el-GR" sz="960" b="1" dirty="0">
                <a:latin typeface="Century Gothic" panose="020B0502020202020204" pitchFamily="34" charset="0"/>
              </a:rPr>
              <a:t>Εφαρμόζοντας κατάλληλα</a:t>
            </a:r>
            <a:endParaRPr lang="el-GR" sz="960" dirty="0">
              <a:latin typeface="Century Gothic" panose="020B0502020202020204" pitchFamily="34" charset="0"/>
            </a:endParaRPr>
          </a:p>
          <a:p>
            <a:pPr>
              <a:lnSpc>
                <a:spcPct val="90000"/>
              </a:lnSpc>
            </a:pPr>
            <a:r>
              <a:rPr lang="el-GR" sz="960" dirty="0">
                <a:latin typeface="Century Gothic" panose="020B0502020202020204" pitchFamily="34" charset="0"/>
              </a:rPr>
              <a:t>(</a:t>
            </a:r>
            <a:r>
              <a:rPr lang="en-US" sz="960" dirty="0">
                <a:latin typeface="Century Gothic" panose="020B0502020202020204" pitchFamily="34" charset="0"/>
              </a:rPr>
              <a:t>Applying appropriately</a:t>
            </a:r>
            <a:r>
              <a:rPr lang="el-GR" sz="960" dirty="0">
                <a:latin typeface="Century Gothic" panose="020B0502020202020204" pitchFamily="34" charset="0"/>
              </a:rPr>
              <a:t>)</a:t>
            </a:r>
            <a:endParaRPr lang="el-GR" sz="960" dirty="0">
              <a:latin typeface="Century Gothic" panose="020B0502020202020204" pitchFamily="34" charset="0"/>
            </a:endParaRPr>
          </a:p>
        </p:txBody>
      </p:sp>
      <p:sp>
        <p:nvSpPr>
          <p:cNvPr id="18" name="TextBox 17"/>
          <p:cNvSpPr txBox="1"/>
          <p:nvPr/>
        </p:nvSpPr>
        <p:spPr>
          <a:xfrm>
            <a:off x="7206939" y="4104458"/>
            <a:ext cx="1518282" cy="489585"/>
          </a:xfrm>
          <a:prstGeom prst="rect">
            <a:avLst/>
          </a:prstGeom>
          <a:noFill/>
        </p:spPr>
        <p:txBody>
          <a:bodyPr wrap="square" rtlCol="0">
            <a:spAutoFit/>
          </a:bodyPr>
          <a:lstStyle/>
          <a:p>
            <a:pPr algn="ctr">
              <a:lnSpc>
                <a:spcPct val="90000"/>
              </a:lnSpc>
            </a:pPr>
            <a:r>
              <a:rPr lang="el-GR" sz="960" b="1" dirty="0">
                <a:solidFill>
                  <a:schemeClr val="bg1"/>
                </a:solidFill>
                <a:latin typeface="Century Gothic" panose="020B0502020202020204" pitchFamily="34" charset="0"/>
              </a:rPr>
              <a:t>Εφαρμόζοντας δημιουργικά</a:t>
            </a:r>
            <a:endParaRPr lang="el-GR" sz="960" dirty="0">
              <a:solidFill>
                <a:schemeClr val="bg1"/>
              </a:solidFill>
              <a:latin typeface="Century Gothic" panose="020B0502020202020204" pitchFamily="34" charset="0"/>
            </a:endParaRPr>
          </a:p>
          <a:p>
            <a:pPr algn="ctr">
              <a:lnSpc>
                <a:spcPct val="90000"/>
              </a:lnSpc>
            </a:pPr>
            <a:r>
              <a:rPr lang="el-GR" sz="960" dirty="0">
                <a:solidFill>
                  <a:schemeClr val="bg1"/>
                </a:solidFill>
                <a:latin typeface="Century Gothic" panose="020B0502020202020204" pitchFamily="34" charset="0"/>
              </a:rPr>
              <a:t>(</a:t>
            </a:r>
            <a:r>
              <a:rPr lang="en-US" sz="960" dirty="0">
                <a:solidFill>
                  <a:schemeClr val="bg1"/>
                </a:solidFill>
                <a:latin typeface="Century Gothic" panose="020B0502020202020204" pitchFamily="34" charset="0"/>
              </a:rPr>
              <a:t>Applying</a:t>
            </a:r>
            <a:r>
              <a:rPr lang="el-GR" sz="960" dirty="0">
                <a:solidFill>
                  <a:schemeClr val="bg1"/>
                </a:solidFill>
                <a:latin typeface="Century Gothic" panose="020B0502020202020204" pitchFamily="34" charset="0"/>
              </a:rPr>
              <a:t> </a:t>
            </a:r>
            <a:r>
              <a:rPr lang="en-US" sz="960" dirty="0">
                <a:solidFill>
                  <a:schemeClr val="bg1"/>
                </a:solidFill>
                <a:latin typeface="Century Gothic" panose="020B0502020202020204" pitchFamily="34" charset="0"/>
              </a:rPr>
              <a:t>creatively</a:t>
            </a:r>
            <a:r>
              <a:rPr lang="el-GR" sz="960" dirty="0">
                <a:solidFill>
                  <a:schemeClr val="bg1"/>
                </a:solidFill>
                <a:latin typeface="Century Gothic" panose="020B0502020202020204" pitchFamily="34" charset="0"/>
              </a:rPr>
              <a:t>)</a:t>
            </a:r>
            <a:endParaRPr lang="el-GR" sz="960" dirty="0">
              <a:solidFill>
                <a:schemeClr val="bg1"/>
              </a:solidFill>
              <a:latin typeface="Century Gothic" panose="020B0502020202020204" pitchFamily="34" charset="0"/>
            </a:endParaRPr>
          </a:p>
        </p:txBody>
      </p:sp>
      <p:sp>
        <p:nvSpPr>
          <p:cNvPr id="3" name="TextBox 2"/>
          <p:cNvSpPr txBox="1"/>
          <p:nvPr/>
        </p:nvSpPr>
        <p:spPr>
          <a:xfrm>
            <a:off x="9466839" y="6362234"/>
            <a:ext cx="3270885" cy="683895"/>
          </a:xfrm>
          <a:prstGeom prst="rect">
            <a:avLst/>
          </a:prstGeom>
          <a:noFill/>
        </p:spPr>
        <p:txBody>
          <a:bodyPr wrap="none" rtlCol="0">
            <a:spAutoFit/>
          </a:bodyPr>
          <a:lstStyle/>
          <a:p>
            <a:pPr>
              <a:lnSpc>
                <a:spcPct val="90000"/>
              </a:lnSpc>
            </a:pPr>
            <a:r>
              <a:rPr lang="en-US" sz="2135" dirty="0">
                <a:latin typeface="Century Gothic" panose="020B0502020202020204" pitchFamily="34" charset="0"/>
              </a:rPr>
              <a:t>(Cope &amp; </a:t>
            </a:r>
            <a:r>
              <a:rPr lang="en-US" sz="2135" dirty="0" err="1">
                <a:latin typeface="Century Gothic" panose="020B0502020202020204" pitchFamily="34" charset="0"/>
              </a:rPr>
              <a:t>Kalantzis</a:t>
            </a:r>
            <a:r>
              <a:rPr lang="en-US" sz="2135" dirty="0">
                <a:latin typeface="Century Gothic" panose="020B0502020202020204" pitchFamily="34" charset="0"/>
              </a:rPr>
              <a:t> 2000,</a:t>
            </a:r>
            <a:endParaRPr lang="en-US" sz="2135" dirty="0">
              <a:latin typeface="Century Gothic" panose="020B0502020202020204" pitchFamily="34" charset="0"/>
            </a:endParaRPr>
          </a:p>
          <a:p>
            <a:pPr>
              <a:lnSpc>
                <a:spcPct val="90000"/>
              </a:lnSpc>
            </a:pPr>
            <a:r>
              <a:rPr lang="el-GR" sz="2135" dirty="0">
                <a:latin typeface="Century Gothic" panose="020B0502020202020204" pitchFamily="34" charset="0"/>
              </a:rPr>
              <a:t>Κ</a:t>
            </a:r>
            <a:r>
              <a:rPr lang="en-US" sz="2135" dirty="0" err="1">
                <a:latin typeface="Century Gothic" panose="020B0502020202020204" pitchFamily="34" charset="0"/>
              </a:rPr>
              <a:t>alantzis</a:t>
            </a:r>
            <a:r>
              <a:rPr lang="en-US" sz="2135" dirty="0">
                <a:latin typeface="Century Gothic" panose="020B0502020202020204" pitchFamily="34" charset="0"/>
              </a:rPr>
              <a:t> &amp; Cope 2012)</a:t>
            </a:r>
            <a:endParaRPr lang="el-GR" sz="2135" dirty="0">
              <a:latin typeface="Century Gothic" panose="020B0502020202020204" pitchFamily="34" charset="0"/>
            </a:endParaRPr>
          </a:p>
        </p:txBody>
      </p:sp>
      <p:sp>
        <p:nvSpPr>
          <p:cNvPr id="4" name="Slide Number Placeholder 2"/>
          <p:cNvSpPr txBox="1"/>
          <p:nvPr/>
        </p:nvSpPr>
        <p:spPr>
          <a:xfrm>
            <a:off x="11726740" y="8180427"/>
            <a:ext cx="1219520" cy="294718"/>
          </a:xfrm>
          <a:prstGeom prst="rect">
            <a:avLst/>
          </a:prstGeom>
        </p:spPr>
        <p:txBody>
          <a:bodyPr vert="horz" lIns="97561" tIns="48780" rIns="97561" bIns="487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BA54BD-C84D-46CE-8B72-31BFB26ABA43}" type="slidenum">
              <a:rPr lang="el-GR" sz="1280" smtClean="0">
                <a:latin typeface="Arial Black" panose="020B0A04020102020204" pitchFamily="34" charset="0"/>
              </a:rPr>
            </a:fld>
            <a:r>
              <a:rPr lang="en-US" sz="1280">
                <a:latin typeface="Arial Black" panose="020B0A04020102020204" pitchFamily="34" charset="0"/>
              </a:rPr>
              <a:t>/</a:t>
            </a:r>
            <a:r>
              <a:rPr lang="el-GR" sz="1280">
                <a:latin typeface="Arial Black" panose="020B0A04020102020204" pitchFamily="34" charset="0"/>
              </a:rPr>
              <a:t>95</a:t>
            </a:r>
            <a:endParaRPr lang="el-GR" sz="1280" dirty="0">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846"/>
            <a:ext cx="12236669" cy="954247"/>
          </a:xfrm>
        </p:spPr>
        <p:txBody>
          <a:bodyPr>
            <a:noAutofit/>
          </a:bodyPr>
          <a:lstStyle/>
          <a:p>
            <a:r>
              <a:rPr lang="el-GR" sz="4000" b="1" i="1" dirty="0">
                <a:solidFill>
                  <a:srgbClr val="800000"/>
                </a:solidFill>
                <a:latin typeface="+mn-lt"/>
                <a:cs typeface="Arial" panose="020B0604020202020204" pitchFamily="34" charset="0"/>
              </a:rPr>
              <a:t>Κριτικός </a:t>
            </a:r>
            <a:r>
              <a:rPr lang="el-GR" sz="4000" b="1" i="1" dirty="0" err="1">
                <a:solidFill>
                  <a:srgbClr val="800000"/>
                </a:solidFill>
                <a:latin typeface="+mn-lt"/>
                <a:cs typeface="Arial" panose="020B0604020202020204" pitchFamily="34" charset="0"/>
              </a:rPr>
              <a:t>γραμματισμός</a:t>
            </a:r>
            <a:endParaRPr lang="en-US" sz="4000" b="1" i="1" dirty="0">
              <a:solidFill>
                <a:srgbClr val="800000"/>
              </a:solidFill>
              <a:latin typeface="+mn-lt"/>
              <a:cs typeface="Arial" panose="020B0604020202020204" pitchFamily="34" charset="0"/>
            </a:endParaRPr>
          </a:p>
        </p:txBody>
      </p:sp>
      <p:pic>
        <p:nvPicPr>
          <p:cNvPr id="5" name="Εικόνα 4"/>
          <p:cNvPicPr>
            <a:picLocks noChangeAspect="1"/>
          </p:cNvPicPr>
          <p:nvPr/>
        </p:nvPicPr>
        <p:blipFill>
          <a:blip r:embed="rId1"/>
          <a:stretch>
            <a:fillRect/>
          </a:stretch>
        </p:blipFill>
        <p:spPr>
          <a:xfrm>
            <a:off x="3582915" y="2637112"/>
            <a:ext cx="5838969" cy="6519079"/>
          </a:xfrm>
          <a:prstGeom prst="rect">
            <a:avLst/>
          </a:prstGeom>
        </p:spPr>
      </p:pic>
      <p:sp>
        <p:nvSpPr>
          <p:cNvPr id="6" name="Οβάλ 5"/>
          <p:cNvSpPr/>
          <p:nvPr/>
        </p:nvSpPr>
        <p:spPr>
          <a:xfrm>
            <a:off x="5503629" y="3570715"/>
            <a:ext cx="3841427" cy="1536571"/>
          </a:xfrm>
          <a:prstGeom prst="ellipse">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920"/>
          </a:p>
        </p:txBody>
      </p:sp>
      <p:sp>
        <p:nvSpPr>
          <p:cNvPr id="8" name="TextBox 7"/>
          <p:cNvSpPr txBox="1"/>
          <p:nvPr/>
        </p:nvSpPr>
        <p:spPr>
          <a:xfrm>
            <a:off x="509775" y="4031686"/>
            <a:ext cx="1229257" cy="565539"/>
          </a:xfrm>
          <a:prstGeom prst="rect">
            <a:avLst/>
          </a:prstGeom>
          <a:noFill/>
        </p:spPr>
        <p:txBody>
          <a:bodyPr wrap="square" rtlCol="0">
            <a:spAutoFit/>
          </a:bodyPr>
          <a:lstStyle/>
          <a:p>
            <a:pPr algn="ctr">
              <a:lnSpc>
                <a:spcPct val="90000"/>
              </a:lnSpc>
            </a:pPr>
            <a:r>
              <a:rPr lang="el-GR" sz="855" b="1" dirty="0">
                <a:solidFill>
                  <a:schemeClr val="bg1"/>
                </a:solidFill>
                <a:latin typeface="Century Gothic" panose="020B0502020202020204" pitchFamily="34" charset="0"/>
              </a:rPr>
              <a:t>Εφαρμόζοντας δημιουργικά </a:t>
            </a:r>
            <a:r>
              <a:rPr lang="el-GR" sz="855" dirty="0">
                <a:solidFill>
                  <a:schemeClr val="bg1"/>
                </a:solidFill>
                <a:latin typeface="Century Gothic" panose="020B0502020202020204" pitchFamily="34" charset="0"/>
              </a:rPr>
              <a:t>(</a:t>
            </a:r>
            <a:r>
              <a:rPr lang="en-US" sz="855" dirty="0">
                <a:solidFill>
                  <a:schemeClr val="bg1"/>
                </a:solidFill>
                <a:latin typeface="Century Gothic" panose="020B0502020202020204" pitchFamily="34" charset="0"/>
              </a:rPr>
              <a:t>applying creatively</a:t>
            </a:r>
            <a:r>
              <a:rPr lang="el-GR" sz="855" dirty="0">
                <a:solidFill>
                  <a:schemeClr val="bg1"/>
                </a:solidFill>
                <a:latin typeface="Century Gothic" panose="020B0502020202020204" pitchFamily="34" charset="0"/>
              </a:rPr>
              <a:t>)</a:t>
            </a:r>
            <a:endParaRPr lang="el-GR" sz="855" dirty="0">
              <a:solidFill>
                <a:schemeClr val="bg1"/>
              </a:solidFill>
              <a:latin typeface="Century Gothic" panose="020B0502020202020204" pitchFamily="34" charset="0"/>
            </a:endParaRPr>
          </a:p>
        </p:txBody>
      </p:sp>
      <p:sp>
        <p:nvSpPr>
          <p:cNvPr id="9" name="TextBox 8"/>
          <p:cNvSpPr txBox="1"/>
          <p:nvPr/>
        </p:nvSpPr>
        <p:spPr>
          <a:xfrm>
            <a:off x="9421885" y="8053046"/>
            <a:ext cx="2973156" cy="269626"/>
          </a:xfrm>
          <a:prstGeom prst="rect">
            <a:avLst/>
          </a:prstGeom>
          <a:noFill/>
        </p:spPr>
        <p:txBody>
          <a:bodyPr wrap="square" rtlCol="0">
            <a:spAutoFit/>
          </a:bodyPr>
          <a:lstStyle/>
          <a:p>
            <a:pPr algn="ctr">
              <a:lnSpc>
                <a:spcPct val="90000"/>
              </a:lnSpc>
            </a:pPr>
            <a:r>
              <a:rPr lang="el-GR" sz="1280" dirty="0" err="1">
                <a:latin typeface="Century Gothic" panose="020B0502020202020204" pitchFamily="34" charset="0"/>
              </a:rPr>
              <a:t>Τζωρτζάτου</a:t>
            </a:r>
            <a:r>
              <a:rPr lang="el-GR" sz="1280" dirty="0">
                <a:latin typeface="Century Gothic" panose="020B0502020202020204" pitchFamily="34" charset="0"/>
              </a:rPr>
              <a:t> &amp; Τσάμη (υπό </a:t>
            </a:r>
            <a:r>
              <a:rPr lang="el-GR" sz="1280" dirty="0" err="1">
                <a:latin typeface="Century Gothic" panose="020B0502020202020204" pitchFamily="34" charset="0"/>
              </a:rPr>
              <a:t>δημ</a:t>
            </a:r>
            <a:r>
              <a:rPr lang="el-GR" sz="1280" dirty="0">
                <a:latin typeface="Century Gothic" panose="020B0502020202020204" pitchFamily="34" charset="0"/>
              </a:rPr>
              <a:t>.) </a:t>
            </a:r>
            <a:endParaRPr lang="el-GR" sz="1280" dirty="0">
              <a:latin typeface="Century Gothic" panose="020B0502020202020204" pitchFamily="34" charset="0"/>
            </a:endParaRPr>
          </a:p>
        </p:txBody>
      </p:sp>
      <p:sp>
        <p:nvSpPr>
          <p:cNvPr id="11"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3"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0354"/>
            <a:ext cx="12955998" cy="1247256"/>
          </a:xfrm>
        </p:spPr>
        <p:txBody>
          <a:bodyPr>
            <a:noAutofit/>
          </a:bodyPr>
          <a:lstStyle/>
          <a:p>
            <a:r>
              <a:rPr lang="el-GR" sz="4000" b="1" i="1" dirty="0">
                <a:solidFill>
                  <a:srgbClr val="941A1D"/>
                </a:solidFill>
                <a:latin typeface="+mn-lt"/>
                <a:cs typeface="Arial" panose="020B0604020202020204" pitchFamily="34" charset="0"/>
              </a:rPr>
              <a:t>Κριτικός </a:t>
            </a:r>
            <a:r>
              <a:rPr lang="el-GR" sz="4000" b="1" i="1" dirty="0" err="1">
                <a:solidFill>
                  <a:srgbClr val="941A1D"/>
                </a:solidFill>
                <a:latin typeface="+mn-lt"/>
                <a:cs typeface="Arial" panose="020B0604020202020204" pitchFamily="34" charset="0"/>
              </a:rPr>
              <a:t>γραμματισμός</a:t>
            </a:r>
            <a:endParaRPr lang="en-US" sz="4000" b="1" i="1" dirty="0">
              <a:solidFill>
                <a:srgbClr val="941A1D"/>
              </a:solidFill>
              <a:latin typeface="+mn-lt"/>
              <a:cs typeface="Arial" panose="020B0604020202020204" pitchFamily="34" charset="0"/>
            </a:endParaRPr>
          </a:p>
        </p:txBody>
      </p:sp>
      <p:sp>
        <p:nvSpPr>
          <p:cNvPr id="6" name="TextBox 5"/>
          <p:cNvSpPr txBox="1"/>
          <p:nvPr/>
        </p:nvSpPr>
        <p:spPr>
          <a:xfrm>
            <a:off x="239575" y="3194805"/>
            <a:ext cx="12138909" cy="8350250"/>
          </a:xfrm>
          <a:prstGeom prst="rect">
            <a:avLst/>
          </a:prstGeom>
          <a:noFill/>
        </p:spPr>
        <p:txBody>
          <a:bodyPr wrap="square">
            <a:spAutoFit/>
          </a:bodyPr>
          <a:lstStyle/>
          <a:p>
            <a:r>
              <a:rPr lang="el-GR" sz="1920" dirty="0"/>
              <a:t>Ανοιχτή επιστολή </a:t>
            </a:r>
            <a:r>
              <a:rPr lang="el-GR" sz="1920" b="1" i="1" dirty="0"/>
              <a:t>προς τους δημοσιογράφους </a:t>
            </a:r>
            <a:r>
              <a:rPr lang="el-GR" sz="1920" dirty="0"/>
              <a:t>- Migratory Birds</a:t>
            </a:r>
            <a:endParaRPr lang="el-GR" sz="1920" dirty="0"/>
          </a:p>
          <a:p>
            <a:endParaRPr lang="el-GR" sz="1920" dirty="0"/>
          </a:p>
          <a:p>
            <a:pPr algn="l" fontAlgn="ctr"/>
            <a:r>
              <a:rPr lang="el-GR" sz="1920" dirty="0">
                <a:solidFill>
                  <a:srgbClr val="818181"/>
                </a:solidFill>
                <a:latin typeface="Source Sans Pro" panose="020B0604020202020204" pitchFamily="34" charset="0"/>
                <a:hlinkClick r:id="rId1"/>
              </a:rPr>
              <a:t>Μαχντιά Χοσσαϊνί</a:t>
            </a:r>
            <a:endParaRPr lang="el-GR" sz="1920" dirty="0">
              <a:solidFill>
                <a:srgbClr val="818181"/>
              </a:solidFill>
              <a:latin typeface="Source Sans Pro" panose="020B0604020202020204" pitchFamily="34" charset="0"/>
            </a:endParaRPr>
          </a:p>
          <a:p>
            <a:pPr algn="just" fontAlgn="ctr"/>
            <a:r>
              <a:rPr lang="el-GR" sz="1920" dirty="0">
                <a:latin typeface="Source Sans Pro" panose="020B0604020202020204" pitchFamily="34" charset="0"/>
              </a:rPr>
              <a:t>14 Μαρτίου, 2020</a:t>
            </a:r>
            <a:endParaRPr lang="el-GR" sz="1920" dirty="0">
              <a:latin typeface="Source Sans Pro" panose="020B0604020202020204" pitchFamily="34" charset="0"/>
            </a:endParaRPr>
          </a:p>
          <a:p>
            <a:pPr algn="just"/>
            <a:r>
              <a:rPr lang="el-GR" sz="1920" dirty="0">
                <a:latin typeface="Source Sans Pro" panose="020B0604020202020204" pitchFamily="34" charset="0"/>
              </a:rPr>
              <a:t>Χαίρετε!</a:t>
            </a:r>
            <a:endParaRPr lang="el-GR" sz="1920" dirty="0">
              <a:latin typeface="Source Sans Pro" panose="020B0604020202020204" pitchFamily="34" charset="0"/>
            </a:endParaRPr>
          </a:p>
          <a:p>
            <a:pPr algn="just"/>
            <a:r>
              <a:rPr lang="el-GR" sz="1920" dirty="0">
                <a:latin typeface="Source Sans Pro" panose="020B0604020202020204" pitchFamily="34" charset="0"/>
              </a:rPr>
              <a:t>Είμαι ένα από τα θέματα για τα οποία έχετε γράψει χιλιάδες άρθρα μέσα στην τελευταία πενταετία. Μετά τους πολιτικούς, έχετε παίξει και εσείς σημαντικό ρόλο στη ζωή μου. Με αναγνωρίσατε; </a:t>
            </a:r>
            <a:endParaRPr lang="el-GR" sz="1920" dirty="0">
              <a:latin typeface="Source Sans Pro" panose="020B0604020202020204" pitchFamily="34" charset="0"/>
            </a:endParaRPr>
          </a:p>
          <a:p>
            <a:pPr algn="just"/>
            <a:r>
              <a:rPr lang="el-GR" sz="1920" dirty="0">
                <a:latin typeface="Source Sans Pro" panose="020B0604020202020204" pitchFamily="34" charset="0"/>
              </a:rPr>
              <a:t>Να σας θυμίσω το σημαντικό ρόλο που έχετε παίξει στη ζωή μου από το 2015 και μετά. Θυμάστε τη φωτογραφία του άψυχου παιδιού στην παραλία; Μια δυνατή φωτογραφία, έπειτα από τη δημοσίευση της οποίας ο κόσμος συνειδητοποίησε πόσο σημαντικό είναι να είναι ανοιχτά τα σύνορα. Πιστεύετε στη δύναμη της πένας σας; Πιστεύετε στη δύναμη της φωτογραφίας που είναι αποθηκευμένη στην κάρτα μνήμης σας;</a:t>
            </a:r>
            <a:endParaRPr lang="el-GR" sz="1920" dirty="0">
              <a:latin typeface="Source Sans Pro" panose="020B0604020202020204" pitchFamily="34" charset="0"/>
            </a:endParaRPr>
          </a:p>
          <a:p>
            <a:pPr algn="just"/>
            <a:r>
              <a:rPr lang="el-GR" sz="1920" dirty="0">
                <a:latin typeface="Source Sans Pro" panose="020B0604020202020204" pitchFamily="34" charset="0"/>
              </a:rPr>
              <a:t>Ναι, είμαι αυτή για την οποία γράφετε τόσες ειδήσεις. Παρατηρώ την επίδραση τους στην καθημερινή μου ζωή. Θέλετε να μάθετε πώς επηρεάζουν αυτές οι ειδήσεις τη ζωή μου; </a:t>
            </a:r>
            <a:r>
              <a:rPr lang="el-GR" sz="1920" dirty="0">
                <a:solidFill>
                  <a:srgbClr val="C00000"/>
                </a:solidFill>
                <a:latin typeface="Source Sans Pro" panose="020B0604020202020204" pitchFamily="34" charset="0"/>
              </a:rPr>
              <a:t>Για παράδειγμα, εσείς μιλάτε για «πλημμύρα μεταναστών» και για «προσφυγική κρίση». Όταν αυτές οι φράσεις είναι στα άρθρα σας, δεν ξέρετε τι μου προκαλείτε. Ο κόσμος μισεί την πλημμύρα, γιατί ξέρει ότι είναι καταστροφή. Ο κόσμος φοβάται την κρίση και νιώθει ανασφάλεια. Να ξέρετε ότι είτε το θέλετε, είτε όχι (αυτό εσείς το ξέρετε καλύτερα), με τη δημοσίευση του άρθρου σας ο κόσμος αρχίζει να φοβάται εμάς, τους πρόσφυγες, ή να μας μισεί, όπως μισεί την πλημμύρα και την κρίση. </a:t>
            </a:r>
            <a:endParaRPr lang="el-GR" sz="1920" dirty="0">
              <a:solidFill>
                <a:srgbClr val="C00000"/>
              </a:solidFill>
              <a:latin typeface="Source Sans Pro" panose="020B0604020202020204" pitchFamily="34" charset="0"/>
            </a:endParaRPr>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8" name="Ορθογώνιο 7"/>
          <p:cNvSpPr/>
          <p:nvPr/>
        </p:nvSpPr>
        <p:spPr>
          <a:xfrm>
            <a:off x="811319" y="8135650"/>
            <a:ext cx="11074848" cy="29471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560" b="1" dirty="0"/>
              <a:t>Αμφισβήτηση της αναπαράστασης του/της άλλου/άλλης ως προβλήματος</a:t>
            </a:r>
            <a:endParaRPr lang="el-GR" sz="2560" b="1" dirty="0"/>
          </a:p>
        </p:txBody>
      </p:sp>
      <p:sp>
        <p:nvSpPr>
          <p:cNvPr id="10"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Εικόνα 10"/>
          <p:cNvPicPr>
            <a:picLocks noChangeAspect="1"/>
          </p:cNvPicPr>
          <p:nvPr/>
        </p:nvPicPr>
        <p:blipFill>
          <a:blip r:embed="rId2"/>
          <a:stretch>
            <a:fillRect/>
          </a:stretch>
        </p:blipFill>
        <p:spPr>
          <a:xfrm>
            <a:off x="239575" y="8686708"/>
            <a:ext cx="13003895" cy="1066892"/>
          </a:xfrm>
          <a:prstGeom prst="rect">
            <a:avLst/>
          </a:prstGeom>
        </p:spPr>
      </p:pic>
      <p:pic>
        <p:nvPicPr>
          <p:cNvPr id="12" name="Image" descr="Image"/>
          <p:cNvPicPr>
            <a:picLocks noChangeAspect="1"/>
          </p:cNvPicPr>
          <p:nvPr/>
        </p:nvPicPr>
        <p:blipFill>
          <a:blip r:embed="rId3"/>
          <a:stretch>
            <a:fillRect/>
          </a:stretch>
        </p:blipFill>
        <p:spPr>
          <a:xfrm>
            <a:off x="520882" y="8681199"/>
            <a:ext cx="2048026" cy="719045"/>
          </a:xfrm>
          <a:prstGeom prst="rect">
            <a:avLst/>
          </a:prstGeom>
          <a:ln w="12700">
            <a:miter lim="400000"/>
            <a:headEnd/>
            <a:tailEnd/>
          </a:ln>
        </p:spPr>
      </p:pic>
      <p:sp>
        <p:nvSpPr>
          <p:cNvPr id="14" name="Θέση υποσέλιδου 13"/>
          <p:cNvSpPr>
            <a:spLocks noGrp="1"/>
          </p:cNvSpPr>
          <p:nvPr>
            <p:ph type="ftr" sz="quarter" idx="11"/>
          </p:nvPr>
        </p:nvSpPr>
        <p:spPr/>
        <p:txBody>
          <a:bodyPr/>
          <a:lstStyle/>
          <a:p>
            <a:endParaRPr lang="el-GR"/>
          </a:p>
        </p:txBody>
      </p:sp>
      <p:sp>
        <p:nvSpPr>
          <p:cNvPr id="15" name="Θέση αριθμού διαφάνειας 14"/>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3369"/>
            <a:ext cx="12955998" cy="1296807"/>
          </a:xfrm>
        </p:spPr>
        <p:txBody>
          <a:bodyPr>
            <a:noAutofit/>
          </a:bodyPr>
          <a:lstStyle/>
          <a:p>
            <a:r>
              <a:rPr lang="el-GR" sz="4000" b="1" i="1" dirty="0">
                <a:solidFill>
                  <a:srgbClr val="941A1D"/>
                </a:solidFill>
                <a:latin typeface="+mn-lt"/>
                <a:cs typeface="Arial" panose="020B0604020202020204" pitchFamily="34" charset="0"/>
              </a:rPr>
              <a:t>Κριτικός </a:t>
            </a:r>
            <a:r>
              <a:rPr lang="el-GR" sz="4000" b="1" i="1" dirty="0" err="1">
                <a:solidFill>
                  <a:srgbClr val="941A1D"/>
                </a:solidFill>
                <a:latin typeface="+mn-lt"/>
                <a:cs typeface="Arial" panose="020B0604020202020204" pitchFamily="34" charset="0"/>
              </a:rPr>
              <a:t>γραμματισμός</a:t>
            </a:r>
            <a:endParaRPr lang="en-US" sz="4000" b="1" i="1" dirty="0">
              <a:solidFill>
                <a:srgbClr val="941A1D"/>
              </a:solidFill>
              <a:latin typeface="+mn-lt"/>
              <a:cs typeface="Arial" panose="020B0604020202020204" pitchFamily="34" charset="0"/>
            </a:endParaRPr>
          </a:p>
        </p:txBody>
      </p:sp>
      <p:sp>
        <p:nvSpPr>
          <p:cNvPr id="6" name="TextBox 5"/>
          <p:cNvSpPr txBox="1"/>
          <p:nvPr/>
        </p:nvSpPr>
        <p:spPr>
          <a:xfrm>
            <a:off x="125631" y="3340229"/>
            <a:ext cx="12676709" cy="7183505"/>
          </a:xfrm>
          <a:prstGeom prst="rect">
            <a:avLst/>
          </a:prstGeom>
          <a:noFill/>
        </p:spPr>
        <p:txBody>
          <a:bodyPr wrap="square">
            <a:spAutoFit/>
          </a:bodyPr>
          <a:lstStyle/>
          <a:p>
            <a:pPr algn="l"/>
            <a:r>
              <a:rPr lang="el-GR" sz="1920" dirty="0">
                <a:solidFill>
                  <a:srgbClr val="C00000"/>
                </a:solidFill>
                <a:latin typeface="Source Sans Pro" panose="020B0604020202020204" pitchFamily="34" charset="0"/>
              </a:rPr>
              <a:t>Και μια ακόμα ερώτηση: Γιατί πολλοί δημοσιογράφοι παρουσιάζετε τους πρόσφυγες σαν καταπιεσμένα, ταλαιπωρημένα και αβοήθητα άτομα;  Ως ένα βαθμό αυτή η περιγραφή είναι αποδεκτή. Αλλά όχι και να τη βλέπουμε καθημερινά! Είναι κάποια επίκληση στο συναίσθημα; Αν είναι για αυτό, τότε ως πρόσφυγας σας λέω ότι δεν χρειαζόμαστε οίκτο, αλλά κατανόηση.</a:t>
            </a:r>
            <a:endParaRPr lang="el-GR" sz="1920" dirty="0">
              <a:solidFill>
                <a:srgbClr val="C00000"/>
              </a:solidFill>
              <a:latin typeface="Source Sans Pro" panose="020B0604020202020204" pitchFamily="34" charset="0"/>
            </a:endParaRPr>
          </a:p>
          <a:p>
            <a:pPr algn="l"/>
            <a:r>
              <a:rPr lang="el-GR" sz="1920" dirty="0">
                <a:latin typeface="Source Sans Pro" panose="020B0604020202020204" pitchFamily="34" charset="0"/>
              </a:rPr>
              <a:t>Ο κόσμος έχει ανάγκη να μάθει την αλήθεια. Θα σας δώσω ένα παράδειγμα που είδα μπροστά στα μάτια μου: Μια γυναίκα με μαντήλα καθόταν στη γωνία του camp και είχε αγκαλιάσει τα γόνατά της. Ένας φωτορεπόρτερ θεώρησε ότι αυτή η εικόνα εξηγούσε πολύ καλά την κατάσταση των προσφύγων. Είδε από την οπτική του γωνία ότι η γυναίκα είχε σκύψει στα γόνατά της και έκλαιγε – μια εικόνα που θα επηρέαζε κάθε θεατή. Εγώ πήγα πιο κοντά και είδα μια άλλη εικόνα. Είδα το χαμογελαστό πρόσωπο της γυναίκας. Πράγματι είχε σκύψει, στην οθόνη του κινητού της για να φιλήσει το πρόσωπο του παιδιού της και να του δώσει τα καλά νέα ότι την επόμενη εβδομάδα θα ήταν πάλι μαζί. Σκέφτηκα «μακάρι να τραβούσε και μια φωτογραφία από μπροστά!». Η πρώτη εικόνα δεν είχε κανένα μήνυμα, παρά μόνο την κούραση και την εξάντληση. Όμως η δεύτερη εικόνα είχε ένα πολύ αισιόδοξο μήνυμα. </a:t>
            </a:r>
            <a:endParaRPr lang="el-GR" sz="1920" dirty="0">
              <a:latin typeface="Source Sans Pro" panose="020B0604020202020204" pitchFamily="34" charset="0"/>
            </a:endParaRPr>
          </a:p>
          <a:p>
            <a:pPr algn="l"/>
            <a:r>
              <a:rPr lang="el-GR" sz="1920" dirty="0">
                <a:latin typeface="Source Sans Pro" panose="020B0604020202020204" pitchFamily="34" charset="0"/>
              </a:rPr>
              <a:t>Ελάτε πιο κοντά και θα δείτε καλύτερα την πραγματικότητα! Αν ο φωτογράφος ερχόταν λίγο πιο κοντά, θα μπορούσε να καταγράψει τα χαρούμενα μάτια της και το φιλί που έστελνε η μητέρα στο παιδί, στην οθόνη του κινητού. Ο κόσμος μάς γνωρίζει μέσα από το φακό της φωτογραφικής σας μηχανής και μέσα από κάθε λέξη των άρθρων σας. </a:t>
            </a:r>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7" name="Ορθογώνιο 6"/>
          <p:cNvSpPr/>
          <p:nvPr/>
        </p:nvSpPr>
        <p:spPr>
          <a:xfrm>
            <a:off x="2096421" y="2390277"/>
            <a:ext cx="11074848" cy="9471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560" b="1" dirty="0"/>
              <a:t>Αμφισβήτηση της αναπαράστασης του/της άλλου/άλλης ως παθητικού/</a:t>
            </a:r>
            <a:r>
              <a:rPr lang="el-GR" sz="2560" b="1" dirty="0" err="1"/>
              <a:t>ής</a:t>
            </a:r>
            <a:r>
              <a:rPr lang="el-GR" sz="2560" b="1" dirty="0"/>
              <a:t> (αδρανούς, </a:t>
            </a:r>
            <a:r>
              <a:rPr lang="el-GR" sz="2560" b="1" dirty="0" err="1"/>
              <a:t>θυματοποιημένου</a:t>
            </a:r>
            <a:r>
              <a:rPr lang="el-GR" sz="2560" b="1" dirty="0"/>
              <a:t>/ης, αποδέκτη/</a:t>
            </a:r>
            <a:r>
              <a:rPr lang="el-GR" sz="2560" b="1" dirty="0" err="1"/>
              <a:t>τρια</a:t>
            </a:r>
            <a:r>
              <a:rPr lang="el-GR" sz="2560" b="1" dirty="0"/>
              <a:t> βοήθειας)</a:t>
            </a:r>
            <a:endParaRPr lang="el-GR" sz="2560" b="1" dirty="0"/>
          </a:p>
        </p:txBody>
      </p:sp>
      <p:sp>
        <p:nvSpPr>
          <p:cNvPr id="9"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Εικόνα 9"/>
          <p:cNvPicPr>
            <a:picLocks noChangeAspect="1"/>
          </p:cNvPicPr>
          <p:nvPr/>
        </p:nvPicPr>
        <p:blipFill>
          <a:blip r:embed="rId1"/>
          <a:stretch>
            <a:fillRect/>
          </a:stretch>
        </p:blipFill>
        <p:spPr>
          <a:xfrm>
            <a:off x="905" y="8686708"/>
            <a:ext cx="13003895" cy="1066892"/>
          </a:xfrm>
          <a:prstGeom prst="rect">
            <a:avLst/>
          </a:prstGeom>
        </p:spPr>
      </p:pic>
      <p:pic>
        <p:nvPicPr>
          <p:cNvPr id="11"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2" name="Θέση υποσέλιδου 11"/>
          <p:cNvSpPr>
            <a:spLocks noGrp="1"/>
          </p:cNvSpPr>
          <p:nvPr>
            <p:ph type="ftr" sz="quarter" idx="11"/>
          </p:nvPr>
        </p:nvSpPr>
        <p:spPr/>
        <p:txBody>
          <a:bodyPr/>
          <a:lstStyle/>
          <a:p>
            <a:endParaRPr lang="el-GR"/>
          </a:p>
        </p:txBody>
      </p:sp>
      <p:sp>
        <p:nvSpPr>
          <p:cNvPr id="13" name="Θέση αριθμού διαφάνειας 12"/>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 y="1026168"/>
            <a:ext cx="12887284" cy="1028208"/>
          </a:xfrm>
        </p:spPr>
        <p:txBody>
          <a:bodyPr>
            <a:noAutofit/>
          </a:bodyPr>
          <a:lstStyle/>
          <a:p>
            <a:r>
              <a:rPr lang="el-GR" sz="4000" b="1" i="1" dirty="0">
                <a:solidFill>
                  <a:srgbClr val="941A1D"/>
                </a:solidFill>
                <a:latin typeface="+mn-lt"/>
                <a:cs typeface="Arial" panose="020B0604020202020204" pitchFamily="34" charset="0"/>
              </a:rPr>
              <a:t>Κριτικός </a:t>
            </a:r>
            <a:r>
              <a:rPr lang="el-GR" sz="4000" b="1" i="1" dirty="0" err="1">
                <a:solidFill>
                  <a:srgbClr val="941A1D"/>
                </a:solidFill>
                <a:latin typeface="+mn-lt"/>
                <a:cs typeface="Arial" panose="020B0604020202020204" pitchFamily="34" charset="0"/>
              </a:rPr>
              <a:t>γραμματισμός</a:t>
            </a:r>
            <a:endParaRPr lang="en-US" sz="4000" b="1" i="1" dirty="0">
              <a:solidFill>
                <a:srgbClr val="941A1D"/>
              </a:solidFill>
              <a:latin typeface="+mn-lt"/>
              <a:cs typeface="Arial" panose="020B0604020202020204" pitchFamily="34" charset="0"/>
            </a:endParaRPr>
          </a:p>
        </p:txBody>
      </p:sp>
      <p:sp>
        <p:nvSpPr>
          <p:cNvPr id="6" name="TextBox 5"/>
          <p:cNvSpPr txBox="1"/>
          <p:nvPr/>
        </p:nvSpPr>
        <p:spPr>
          <a:xfrm>
            <a:off x="202460" y="2879259"/>
            <a:ext cx="12676709" cy="8365367"/>
          </a:xfrm>
          <a:prstGeom prst="rect">
            <a:avLst/>
          </a:prstGeom>
          <a:noFill/>
        </p:spPr>
        <p:txBody>
          <a:bodyPr wrap="square">
            <a:spAutoFit/>
          </a:bodyPr>
          <a:lstStyle/>
          <a:p>
            <a:pPr algn="just"/>
            <a:r>
              <a:rPr lang="el-GR" sz="1920" dirty="0">
                <a:latin typeface="Source Sans Pro" panose="020B0604020202020204" pitchFamily="34" charset="0"/>
              </a:rPr>
              <a:t>Δεν θα ήθελα άλλοι δημοσιογράφοι να έχουν την κατάληξη του Κέβιν Κάρτερ, του φωτογράφου που έβγαλε τη γνωστή φωτογραφία με το παιδί και τον γύπα. Εκείνος επηρεάστηκε τόσο από το σχολιασμό που έγινε για τη φωτογραφία, που υπέφερε από κατάθλιψη και αυτοκτόνησε. </a:t>
            </a:r>
            <a:r>
              <a:rPr lang="el-GR" sz="1920" dirty="0">
                <a:solidFill>
                  <a:srgbClr val="C00000"/>
                </a:solidFill>
                <a:latin typeface="Source Sans Pro" panose="020B0604020202020204" pitchFamily="34" charset="0"/>
              </a:rPr>
              <a:t>Αν όμως είχε πλησιάσει περισσότερο</a:t>
            </a:r>
            <a:r>
              <a:rPr lang="el-GR" sz="1920" dirty="0">
                <a:latin typeface="Source Sans Pro" panose="020B0604020202020204" pitchFamily="34" charset="0"/>
              </a:rPr>
              <a:t>,</a:t>
            </a:r>
            <a:r>
              <a:rPr lang="el-GR" sz="1920" dirty="0">
                <a:solidFill>
                  <a:srgbClr val="C00000"/>
                </a:solidFill>
                <a:latin typeface="Source Sans Pro" panose="020B0604020202020204" pitchFamily="34" charset="0"/>
              </a:rPr>
              <a:t> </a:t>
            </a:r>
            <a:r>
              <a:rPr lang="el-GR" sz="1920" dirty="0">
                <a:latin typeface="Source Sans Pro" panose="020B0604020202020204" pitchFamily="34" charset="0"/>
              </a:rPr>
              <a:t>όχι μόνο θα είχε σώσει το παιδί, αλλά θα είχε σωθεί και ο ίδιος. </a:t>
            </a:r>
            <a:r>
              <a:rPr lang="el-GR" sz="1920" dirty="0">
                <a:solidFill>
                  <a:srgbClr val="C00000"/>
                </a:solidFill>
                <a:latin typeface="Source Sans Pro" panose="020B0604020202020204" pitchFamily="34" charset="0"/>
              </a:rPr>
              <a:t>Ελάτε πιο κοντά και μη φοβάστε! </a:t>
            </a:r>
            <a:r>
              <a:rPr lang="el-GR" sz="1920" dirty="0">
                <a:latin typeface="Source Sans Pro" panose="020B0604020202020204" pitchFamily="34" charset="0"/>
              </a:rPr>
              <a:t>Σε εσάς απευθύνομαι, που κάνετε τόσο δρόμο ως τη Μόρια για να δείξετε την κρίσιμη κατάσταση που επικρατεί, για να δείξετε τα συσσωρευμένα σκουπίδια ή να φωτογραφίσετε τις επονομαζόμενες υγειονομικές υπηρεσίες ή τα παιδιά που δεν έχουν ρούχα και τη γυναίκα που κλαίει. </a:t>
            </a:r>
            <a:endParaRPr lang="el-GR" sz="1920" dirty="0">
              <a:latin typeface="Source Sans Pro" panose="020B0604020202020204" pitchFamily="34" charset="0"/>
            </a:endParaRPr>
          </a:p>
          <a:p>
            <a:pPr algn="just"/>
            <a:r>
              <a:rPr lang="el-GR" sz="1920" dirty="0">
                <a:latin typeface="Source Sans Pro" panose="020B0604020202020204" pitchFamily="34" charset="0"/>
              </a:rPr>
              <a:t>Αναζητήσατε στη Μόρια την αγάπη; Ρωτήσατε για το ζευγάρι που μετά από 17 χρόνια βίωσε πώς είναι να είσαι γονιός; Φέρατε καλά νέα στον κόσμο που ζει στη Μόρια; Τους δείξατε τη φωτογραφία της οικογένειας που τον προηγούμενο μήνα γλίτωσε από τη Μόρια και πήγε στην Αθήνα; Τους είπατε ότι αυτή η κόλαση κάποτε τελειώνει; Τους είπατε ότι ξέρετε πολύ κόσμο που σε αυτή την κόλαση παρέμεινε δυνατός και αισιόδοξος ή μόνο τους υπενθυμίζατε ότι εδώ είναι κόλαση; Δεν χρειάζεται να τους το υπενθυμίζετε. Χρειάζεται να θυμούνται ότι αυτή η κατάσταση δεν διαρκεί για πάντα. Πάντα γράφατε για τις φασιστικές επιθέσεις. Αλλά γιατί δεν είπατε για τον άνθρωπο που όταν γνώρισε έναν πρόσφυγα και άκουσε τις ιστορίες του, αποφάσισε να απομακρυνθεί από τις φασιστικές ομάδες;</a:t>
            </a:r>
            <a:endParaRPr lang="el-GR" sz="1920" dirty="0">
              <a:latin typeface="Source Sans Pro" panose="020B0604020202020204" pitchFamily="34" charset="0"/>
            </a:endParaRPr>
          </a:p>
          <a:p>
            <a:pPr algn="just"/>
            <a:r>
              <a:rPr lang="el-GR" sz="1920" dirty="0">
                <a:latin typeface="Source Sans Pro" panose="020B0604020202020204" pitchFamily="34" charset="0"/>
              </a:rPr>
              <a:t>Σας παρακαλώ να δημοσιεύετε αυτές τις ειδήσεις ακόμα κι αν είναι μία πρόταση, ακόμα κι αν είναι λίγες. Μη φοβάστε ότι αυτές οι ειδήσεις δεν θα διαδοθούν. Οι σημερινές κοινωνίες, όχι μόνο η κοινωνία των προσφύγων, αλλά όλων των ανθρώπων, έχουν ανάγκη από ελπίδα. Αυτές οι ειδήσεις, ανάμεσα στις άλλες, άσχημες ειδήσεις, μπορούν στις μέρες μας να κρατήσουν αναμμένη την φλόγα της ελπίδας.</a:t>
            </a:r>
            <a:endParaRPr lang="el-GR" sz="1920" dirty="0">
              <a:latin typeface="Source Sans Pro" panose="020B0604020202020204" pitchFamily="34" charset="0"/>
            </a:endParaRPr>
          </a:p>
          <a:p>
            <a:pPr algn="just"/>
            <a:r>
              <a:rPr lang="el-GR" sz="1920" dirty="0">
                <a:latin typeface="Source Sans Pro" panose="020B0604020202020204" pitchFamily="34" charset="0"/>
              </a:rPr>
              <a:t>Με εκτίμηση</a:t>
            </a:r>
            <a:endParaRPr lang="el-GR" sz="1920" dirty="0">
              <a:latin typeface="Source Sans Pro" panose="020B0604020202020204" pitchFamily="34" charset="0"/>
            </a:endParaRPr>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8" name="Ορθογώνιο 7"/>
          <p:cNvSpPr/>
          <p:nvPr/>
        </p:nvSpPr>
        <p:spPr>
          <a:xfrm>
            <a:off x="68714" y="4249545"/>
            <a:ext cx="7432457" cy="9471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560" b="1" dirty="0"/>
              <a:t>Αμφισβήτηση της αναπαράστασης του/της άλλου/άλλης ως απομακρυσμένου/ης</a:t>
            </a:r>
            <a:endParaRPr lang="el-GR" sz="2560" b="1" dirty="0"/>
          </a:p>
        </p:txBody>
      </p:sp>
      <p:sp>
        <p:nvSpPr>
          <p:cNvPr id="10"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Εικόνα 10"/>
          <p:cNvPicPr>
            <a:picLocks noChangeAspect="1"/>
          </p:cNvPicPr>
          <p:nvPr/>
        </p:nvPicPr>
        <p:blipFill>
          <a:blip r:embed="rId1"/>
          <a:stretch>
            <a:fillRect/>
          </a:stretch>
        </p:blipFill>
        <p:spPr>
          <a:xfrm>
            <a:off x="905" y="8686708"/>
            <a:ext cx="13003895" cy="1066892"/>
          </a:xfrm>
          <a:prstGeom prst="rect">
            <a:avLst/>
          </a:prstGeom>
        </p:spPr>
      </p:pic>
      <p:pic>
        <p:nvPicPr>
          <p:cNvPr id="12"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3" name="Θέση υποσέλιδου 12"/>
          <p:cNvSpPr>
            <a:spLocks noGrp="1"/>
          </p:cNvSpPr>
          <p:nvPr>
            <p:ph type="ftr" sz="quarter" idx="11"/>
          </p:nvPr>
        </p:nvSpPr>
        <p:spPr/>
        <p:txBody>
          <a:bodyPr/>
          <a:lstStyle/>
          <a:p>
            <a:endParaRPr lang="el-GR"/>
          </a:p>
        </p:txBody>
      </p:sp>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 y="1026168"/>
            <a:ext cx="12887284" cy="1028208"/>
          </a:xfrm>
        </p:spPr>
        <p:txBody>
          <a:bodyPr>
            <a:noAutofit/>
          </a:bodyPr>
          <a:lstStyle/>
          <a:p>
            <a:endParaRPr lang="el-GR" altLang="en-US" sz="4000" b="1" i="1" dirty="0">
              <a:solidFill>
                <a:srgbClr val="941A1D"/>
              </a:solidFill>
              <a:latin typeface="+mn-lt"/>
              <a:cs typeface="Arial" panose="020B0604020202020204" pitchFamily="34" charset="0"/>
            </a:endParaRPr>
          </a:p>
        </p:txBody>
      </p:sp>
      <p:sp>
        <p:nvSpPr>
          <p:cNvPr id="6" name="TextBox 5"/>
          <p:cNvSpPr txBox="1"/>
          <p:nvPr/>
        </p:nvSpPr>
        <p:spPr>
          <a:xfrm>
            <a:off x="202460" y="2879259"/>
            <a:ext cx="12676709" cy="5213735"/>
          </a:xfrm>
          <a:prstGeom prst="rect">
            <a:avLst/>
          </a:prstGeom>
          <a:noFill/>
        </p:spPr>
        <p:txBody>
          <a:bodyPr wrap="square">
            <a:spAutoFit/>
          </a:bodyPr>
          <a:lstStyle/>
          <a:p>
            <a:pPr algn="ctr"/>
            <a:r>
              <a:rPr lang="el-GR" sz="8000" dirty="0"/>
              <a:t>Ελάτε πιο κοντά </a:t>
            </a:r>
            <a:endParaRPr lang="el-GR" sz="8000" dirty="0"/>
          </a:p>
          <a:p>
            <a:pPr algn="ctr"/>
            <a:r>
              <a:rPr lang="el-GR" sz="8000" dirty="0"/>
              <a:t>και μη φοβάστε! </a:t>
            </a:r>
            <a:endParaRPr lang="el-GR" sz="800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10"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Εικόνα 10"/>
          <p:cNvPicPr>
            <a:picLocks noChangeAspect="1"/>
          </p:cNvPicPr>
          <p:nvPr/>
        </p:nvPicPr>
        <p:blipFill>
          <a:blip r:embed="rId1"/>
          <a:stretch>
            <a:fillRect/>
          </a:stretch>
        </p:blipFill>
        <p:spPr>
          <a:xfrm>
            <a:off x="905" y="8686708"/>
            <a:ext cx="13003895" cy="1066892"/>
          </a:xfrm>
          <a:prstGeom prst="rect">
            <a:avLst/>
          </a:prstGeom>
        </p:spPr>
      </p:pic>
      <p:pic>
        <p:nvPicPr>
          <p:cNvPr id="12"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3" name="Θέση υποσέλιδου 12"/>
          <p:cNvSpPr>
            <a:spLocks noGrp="1"/>
          </p:cNvSpPr>
          <p:nvPr>
            <p:ph type="ftr" sz="quarter" idx="11"/>
          </p:nvPr>
        </p:nvSpPr>
        <p:spPr/>
        <p:txBody>
          <a:bodyPr/>
          <a:lstStyle/>
          <a:p>
            <a:endParaRPr lang="el-GR"/>
          </a:p>
        </p:txBody>
      </p:sp>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altLang="en-US" dirty="0"/>
            </a:br>
            <a:br>
              <a:rPr lang="el-GR" altLang="en-US" dirty="0"/>
            </a:br>
            <a:r>
              <a:rPr lang="el-GR" altLang="en-US" dirty="0">
                <a:hlinkClick r:id="rId1"/>
              </a:rPr>
              <a:t>https://www.facebook.com/100057518466594/videos/1485204692283358?locale=el_GR</a:t>
            </a:r>
            <a:br>
              <a:rPr lang="el-GR" altLang="en-US" dirty="0"/>
            </a:br>
            <a:br>
              <a:rPr lang="el-GR" altLang="en-US" dirty="0"/>
            </a:br>
            <a:endParaRPr lang="el-GR" altLang="en-US"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163774" y="1075680"/>
            <a:ext cx="12487700" cy="590931"/>
          </a:xfrm>
        </p:spPr>
        <p:txBody>
          <a:bodyPr/>
          <a:lstStyle/>
          <a:p>
            <a:pPr algn="l"/>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0" y="1676400"/>
            <a:ext cx="13004800" cy="7625715"/>
          </a:xfrm>
        </p:spPr>
        <p:txBody>
          <a:bodyPr wrap="square"/>
          <a:lstStyle/>
          <a:p>
            <a:pPr algn="l">
              <a:lnSpc>
                <a:spcPct val="100000"/>
              </a:lnSpc>
              <a:spcAft>
                <a:spcPts val="600"/>
              </a:spcAft>
            </a:pPr>
            <a:r>
              <a:rPr lang="el-GR" sz="2400" dirty="0">
                <a:sym typeface="+mn-ea"/>
              </a:rPr>
              <a:t>Αθανασίου, Α. &amp; Παπανικολάου, Δ. (2020). “ ‘Πες το όνομά της’: Η κουήρ μνήμη ως κριτική του παρόντος”. Στο Α. Αθανασίου, Γ. Γκουγκούσης &amp; Δ. Παπανικολάου (επιμ.), </a:t>
            </a:r>
            <a:r>
              <a:rPr lang="el-GR" sz="2400" i="1" dirty="0">
                <a:sym typeface="+mn-ea"/>
              </a:rPr>
              <a:t>Κουήρ πολιτική και δημόσια μνήμη: 30 κείμενα για τον Ζακ.</a:t>
            </a:r>
            <a:r>
              <a:rPr lang="el-GR" sz="2400" dirty="0">
                <a:sym typeface="+mn-ea"/>
              </a:rPr>
              <a:t> </a:t>
            </a:r>
            <a:r>
              <a:rPr lang="en-GB" sz="2400" dirty="0">
                <a:sym typeface="+mn-ea"/>
              </a:rPr>
              <a:t>Αθήνα: Ίδρυμα Ρόζα Λούξεμπουργκ</a:t>
            </a:r>
            <a:r>
              <a:rPr lang="el-GR" altLang="en-GB" sz="2400" dirty="0">
                <a:sym typeface="+mn-ea"/>
              </a:rPr>
              <a:t>, 9-27.</a:t>
            </a:r>
            <a:endParaRPr lang="en-GB" sz="2400" dirty="0"/>
          </a:p>
          <a:p>
            <a:pPr algn="l">
              <a:lnSpc>
                <a:spcPct val="100000"/>
              </a:lnSpc>
              <a:spcAft>
                <a:spcPts val="600"/>
              </a:spcAft>
            </a:pPr>
            <a:r>
              <a:rPr lang="el-GR" sz="2400" dirty="0">
                <a:sym typeface="+mn-ea"/>
              </a:rPr>
              <a:t>Αλίαϊ, Ρ. &amp; Τσάκωνα, Β. (2020). «Αυτοί/ές είναι σαν κι εμάς»: Ταυτότητες και θετικές αναπαραστάσεις μεταναστών/τριών σε αφηγήσεις από την επίσημη ιστοσελίδα του Διεθνούς Οργανισμού Μετανάστευσης. </a:t>
            </a:r>
            <a:r>
              <a:rPr lang="el-GR" sz="2400" i="1" dirty="0">
                <a:sym typeface="+mn-ea"/>
              </a:rPr>
              <a:t>Γλωσσολογία</a:t>
            </a:r>
            <a:r>
              <a:rPr lang="el-GR" sz="2400" dirty="0">
                <a:sym typeface="+mn-ea"/>
              </a:rPr>
              <a:t> 28, 97-118.</a:t>
            </a:r>
            <a:endParaRPr lang="el-GR" sz="2400" dirty="0"/>
          </a:p>
          <a:p>
            <a:pPr algn="l">
              <a:lnSpc>
                <a:spcPct val="100000"/>
              </a:lnSpc>
              <a:spcAft>
                <a:spcPts val="600"/>
              </a:spcAft>
            </a:pPr>
            <a:r>
              <a:rPr lang="en-GB" sz="2400" dirty="0" err="1"/>
              <a:t>Anthias</a:t>
            </a:r>
            <a:r>
              <a:rPr lang="en-GB" sz="2400" dirty="0"/>
              <a:t>, F. &amp; Lloyd, C. (2002). Introduction: Fighting racisms, defining the territory. In </a:t>
            </a:r>
            <a:r>
              <a:rPr lang="en-GB" sz="2400" dirty="0" err="1"/>
              <a:t>Anthias</a:t>
            </a:r>
            <a:r>
              <a:rPr lang="en-GB" sz="2400" dirty="0"/>
              <a:t>, F. &amp; Lloyd, C. (Eds.), </a:t>
            </a:r>
            <a:r>
              <a:rPr lang="en-GB" sz="2400" i="1" dirty="0"/>
              <a:t>Rethinking Anti-Racisms. From Theory to Practice</a:t>
            </a:r>
            <a:r>
              <a:rPr lang="en-GB" sz="2400" dirty="0"/>
              <a:t>. London: Routledge, 1-21.</a:t>
            </a:r>
            <a:endParaRPr lang="en-GB" sz="2400" dirty="0"/>
          </a:p>
          <a:p>
            <a:pPr algn="l">
              <a:lnSpc>
                <a:spcPct val="100000"/>
              </a:lnSpc>
              <a:spcAft>
                <a:spcPts val="600"/>
              </a:spcAft>
            </a:pPr>
            <a:r>
              <a:rPr lang="en-GB" sz="2400" dirty="0"/>
              <a:t>Anderson</a:t>
            </a:r>
            <a:r>
              <a:rPr lang="el-GR" sz="2400" dirty="0"/>
              <a:t>, Ε. (1999). </a:t>
            </a:r>
            <a:r>
              <a:rPr lang="en-US" sz="2400" dirty="0"/>
              <a:t>What is the point of equality? </a:t>
            </a:r>
            <a:r>
              <a:rPr lang="en-US" sz="2400" i="1" dirty="0"/>
              <a:t>Ethics</a:t>
            </a:r>
            <a:r>
              <a:rPr lang="en-US" sz="2400" dirty="0"/>
              <a:t> 109: 287-337.</a:t>
            </a:r>
            <a:endParaRPr lang="en-GB" sz="2400" dirty="0"/>
          </a:p>
          <a:p>
            <a:pPr algn="l">
              <a:lnSpc>
                <a:spcPct val="100000"/>
              </a:lnSpc>
              <a:spcAft>
                <a:spcPts val="600"/>
              </a:spcAft>
            </a:pPr>
            <a:r>
              <a:rPr lang="en-GB" sz="2400" dirty="0" err="1"/>
              <a:t>Archakis</a:t>
            </a:r>
            <a:r>
              <a:rPr lang="en-GB" sz="2400" dirty="0"/>
              <a:t>, A., </a:t>
            </a:r>
            <a:r>
              <a:rPr lang="en-GB" sz="2400" dirty="0" err="1"/>
              <a:t>Lampropoulou</a:t>
            </a:r>
            <a:r>
              <a:rPr lang="en-GB" sz="2400" dirty="0"/>
              <a:t>, S. &amp; </a:t>
            </a:r>
            <a:r>
              <a:rPr lang="en-GB" sz="2400" dirty="0" err="1"/>
              <a:t>Tsakona</a:t>
            </a:r>
            <a:r>
              <a:rPr lang="en-GB" sz="2400" dirty="0"/>
              <a:t>, V. 2018. ‘I’m not racist but I expect linguistic assimilation’: The concealing power of </a:t>
            </a:r>
            <a:r>
              <a:rPr lang="en-GB" sz="2400" dirty="0" err="1"/>
              <a:t>humor</a:t>
            </a:r>
            <a:r>
              <a:rPr lang="en-GB" sz="2400" dirty="0"/>
              <a:t> in an anti-racist campaign</a:t>
            </a:r>
            <a:r>
              <a:rPr lang="en-GB" sz="2400" i="1" dirty="0"/>
              <a:t>. Discourse, Context &amp; Media </a:t>
            </a:r>
            <a:r>
              <a:rPr lang="en-GB" sz="2400" dirty="0"/>
              <a:t>23, 53-61.</a:t>
            </a:r>
            <a:endParaRPr lang="en-GB" sz="2400" dirty="0"/>
          </a:p>
          <a:p>
            <a:pPr algn="l">
              <a:lnSpc>
                <a:spcPct val="100000"/>
              </a:lnSpc>
              <a:spcAft>
                <a:spcPts val="600"/>
              </a:spcAft>
            </a:pPr>
            <a:r>
              <a:rPr lang="el-GR" sz="2400" dirty="0"/>
              <a:t>Αρχάκης, Α. (2020). </a:t>
            </a:r>
            <a:r>
              <a:rPr lang="el-GR" sz="2400" i="1" dirty="0"/>
              <a:t>Από τον εθνικό στον μετα-εθνικό λόγο: Μεταναστευτικές ταυτότητες και κριτική εκπαίδευση</a:t>
            </a:r>
            <a:r>
              <a:rPr lang="el-GR" sz="2400" dirty="0"/>
              <a:t>. Αθήνα: εκδ. Πατάκη. </a:t>
            </a:r>
            <a:endParaRPr lang="el-GR" sz="2400" dirty="0"/>
          </a:p>
          <a:p>
            <a:pPr algn="l">
              <a:lnSpc>
                <a:spcPct val="100000"/>
              </a:lnSpc>
              <a:spcAft>
                <a:spcPts val="600"/>
              </a:spcAft>
            </a:pPr>
            <a:r>
              <a:rPr lang="el-GR" sz="2400" dirty="0"/>
              <a:t>Αρχάκης, Α. (2014). «Αφηγηματικά είδη». Στο Μ. Γεωργαλίδου, Μ. Σηφιανού &amp; Β. Τσάκωνα (επιμ.), </a:t>
            </a:r>
            <a:r>
              <a:rPr lang="el-GR" sz="2400" i="1" dirty="0"/>
              <a:t>Ανάλυση Λόγου: Θεωρία και Εφαρμογές</a:t>
            </a:r>
            <a:r>
              <a:rPr lang="el-GR" sz="2400" dirty="0"/>
              <a:t>. Αθήνα: Νήσος, 441-420. </a:t>
            </a:r>
            <a:endParaRPr lang="el-GR" sz="2400" dirty="0"/>
          </a:p>
          <a:p>
            <a:pPr algn="l">
              <a:lnSpc>
                <a:spcPct val="100000"/>
              </a:lnSpc>
              <a:spcAft>
                <a:spcPts val="600"/>
              </a:spcAft>
            </a:pPr>
            <a:r>
              <a:rPr lang="el-GR" sz="2400" dirty="0"/>
              <a:t>Assimakopoulos, S. </a:t>
            </a:r>
            <a:r>
              <a:rPr lang="en-US" altLang="el-GR" sz="2400" dirty="0"/>
              <a:t>(</a:t>
            </a:r>
            <a:r>
              <a:rPr lang="el-GR" sz="2400" dirty="0"/>
              <a:t>2020</a:t>
            </a:r>
            <a:r>
              <a:rPr lang="en-US" altLang="el-GR" sz="2400" dirty="0"/>
              <a:t>)</a:t>
            </a:r>
            <a:r>
              <a:rPr lang="el-GR" sz="2400" dirty="0"/>
              <a:t>. “Incitement to discrimination hatred, illocution and perlocution”. Pragmatics and Society 11, 177-195.</a:t>
            </a:r>
            <a:endParaRPr lang="el-GR" sz="2400" dirty="0"/>
          </a:p>
          <a:p>
            <a:pPr algn="l">
              <a:lnSpc>
                <a:spcPct val="100000"/>
              </a:lnSpc>
              <a:spcAft>
                <a:spcPts val="600"/>
              </a:spcAft>
            </a:pPr>
            <a:r>
              <a:rPr lang="en-GB" sz="2400" dirty="0" err="1">
                <a:sym typeface="+mn-ea"/>
              </a:rPr>
              <a:t>Attardo</a:t>
            </a:r>
            <a:r>
              <a:rPr lang="en-GB" sz="2400" dirty="0">
                <a:sym typeface="+mn-ea"/>
              </a:rPr>
              <a:t>, S. </a:t>
            </a:r>
            <a:r>
              <a:rPr lang="el-GR" sz="2400" dirty="0">
                <a:sym typeface="+mn-ea"/>
              </a:rPr>
              <a:t>(</a:t>
            </a:r>
            <a:r>
              <a:rPr lang="en-GB" sz="2400" dirty="0">
                <a:sym typeface="+mn-ea"/>
              </a:rPr>
              <a:t>2001</a:t>
            </a:r>
            <a:r>
              <a:rPr lang="el-GR" sz="2400" dirty="0">
                <a:sym typeface="+mn-ea"/>
              </a:rPr>
              <a:t>)</a:t>
            </a:r>
            <a:r>
              <a:rPr lang="en-GB" sz="2400" dirty="0">
                <a:sym typeface="+mn-ea"/>
              </a:rPr>
              <a:t>. </a:t>
            </a:r>
            <a:r>
              <a:rPr lang="en-GB" sz="2400" i="1" dirty="0">
                <a:sym typeface="+mn-ea"/>
              </a:rPr>
              <a:t>Humorous Texts: A Semantic and Pragmatic Analysis</a:t>
            </a:r>
            <a:r>
              <a:rPr lang="en-GB" sz="2400" dirty="0">
                <a:sym typeface="+mn-ea"/>
              </a:rPr>
              <a:t>. Berlin: Mouton de </a:t>
            </a:r>
            <a:r>
              <a:rPr lang="en-GB" sz="2400" dirty="0" err="1">
                <a:sym typeface="+mn-ea"/>
              </a:rPr>
              <a:t>Gruyter</a:t>
            </a:r>
            <a:r>
              <a:rPr lang="en-GB" sz="2400" dirty="0">
                <a:sym typeface="+mn-ea"/>
              </a:rPr>
              <a:t>.</a:t>
            </a:r>
            <a:endParaRPr lang="en-GB" sz="2400" dirty="0">
              <a:sym typeface="+mn-ea"/>
            </a:endParaRPr>
          </a:p>
          <a:p>
            <a:pPr algn="l"/>
            <a:endParaRPr lang="en-GB" sz="1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0" y="9039860"/>
            <a:ext cx="2377440" cy="51943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br>
              <a:rPr lang="el-GR"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rot="10800000" flipV="1">
            <a:off x="0" y="1452606"/>
            <a:ext cx="13004800" cy="646331"/>
          </a:xfrm>
          <a:prstGeom prst="rect">
            <a:avLst/>
          </a:prstGeom>
          <a:noFill/>
        </p:spPr>
        <p:txBody>
          <a:bodyPr wrap="square">
            <a:spAutoFit/>
          </a:bodyPr>
          <a:lstStyle/>
          <a:p>
            <a:r>
              <a:rPr lang="el-GR" sz="3600" b="1" i="1" dirty="0">
                <a:solidFill>
                  <a:srgbClr val="941A1D"/>
                </a:solidFill>
                <a:ea typeface="Calibri" panose="020F0502020204030204" pitchFamily="34" charset="0"/>
                <a:cs typeface="Arial" panose="020B0604020202020204" pitchFamily="34" charset="0"/>
              </a:rPr>
              <a:t>Ρατσιστικός λόγος: Αποκλεισμός και αφομοίωση</a:t>
            </a:r>
            <a:endParaRPr lang="el-GR" sz="3600" b="1" i="1" dirty="0">
              <a:solidFill>
                <a:srgbClr val="941A1D"/>
              </a:solidFill>
            </a:endParaRPr>
          </a:p>
        </p:txBody>
      </p:sp>
      <p:sp>
        <p:nvSpPr>
          <p:cNvPr id="11" name="TextBox 10"/>
          <p:cNvSpPr txBox="1"/>
          <p:nvPr/>
        </p:nvSpPr>
        <p:spPr>
          <a:xfrm>
            <a:off x="193040" y="2726690"/>
            <a:ext cx="12630785" cy="2710180"/>
          </a:xfrm>
          <a:prstGeom prst="rect">
            <a:avLst/>
          </a:prstGeom>
          <a:noFill/>
        </p:spPr>
        <p:txBody>
          <a:bodyPr wrap="square">
            <a:spAutoFit/>
          </a:bodyPr>
          <a:lstStyle/>
          <a:p>
            <a:pPr algn="l"/>
            <a:endParaRPr lang="el-GR" sz="3415" dirty="0">
              <a:latin typeface="Arial" panose="020B0604020202020204" pitchFamily="34" charset="0"/>
              <a:cs typeface="Arial" panose="020B0604020202020204" pitchFamily="34" charset="0"/>
            </a:endParaRPr>
          </a:p>
          <a:p>
            <a:pPr marL="487680" indent="-487680" algn="just">
              <a:buFont typeface="Wingdings" panose="05000000000000000000" pitchFamily="2" charset="2"/>
              <a:buChar char="Ø"/>
            </a:pPr>
            <a:r>
              <a:rPr lang="el-GR" sz="3400" dirty="0">
                <a:cs typeface="Arial" panose="020B0604020202020204" pitchFamily="34" charset="0"/>
              </a:rPr>
              <a:t>Το εθνικό ιδανικό της ομοιογένειας επιτυγχάνεται μέσω του </a:t>
            </a:r>
            <a:r>
              <a:rPr lang="el-GR" sz="3400" dirty="0">
                <a:solidFill>
                  <a:srgbClr val="800000"/>
                </a:solidFill>
                <a:cs typeface="Arial" panose="020B0604020202020204" pitchFamily="34" charset="0"/>
              </a:rPr>
              <a:t>αποκλεισμού ή της αφομοίωσης της διαφορετικότητας του «Άλλου/ης» </a:t>
            </a:r>
            <a:r>
              <a:rPr lang="el-GR" sz="3400" i="1" dirty="0">
                <a:cs typeface="Arial" panose="020B0604020202020204" pitchFamily="34" charset="0"/>
              </a:rPr>
              <a:t>στη βάση της διάκρισης και της απαξίωσής της </a:t>
            </a:r>
            <a:r>
              <a:rPr lang="el-GR" sz="3400" dirty="0">
                <a:cs typeface="Arial" panose="020B0604020202020204" pitchFamily="34" charset="0"/>
              </a:rPr>
              <a:t>(Χριστόπουλος 2004).</a:t>
            </a:r>
            <a:endParaRPr lang="el-GR" sz="3400" dirty="0">
              <a:cs typeface="Arial" panose="020B0604020202020204" pitchFamily="34" charset="0"/>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a:xfrm>
            <a:off x="2207260" y="5721985"/>
            <a:ext cx="8863330" cy="391795"/>
          </a:xfrm>
        </p:spPr>
        <p:txBody>
          <a:bodyPr/>
          <a:lstStyle/>
          <a:p>
            <a:pPr algn="l"/>
            <a:r>
              <a:rPr lang="el-GR" sz="2800" b="1">
                <a:solidFill>
                  <a:schemeClr val="tx1"/>
                </a:solidFill>
              </a:rPr>
              <a:t>ΑΠΟΚΛΕΙΣΜΟΣ                                                      ΑΦΟΜΟΙΩΣΗ</a:t>
            </a:r>
            <a:endParaRPr lang="el-GR" sz="2800" b="1">
              <a:solidFill>
                <a:schemeClr val="tx1"/>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06625" y="6347460"/>
            <a:ext cx="2996565" cy="1713865"/>
          </a:xfrm>
          <a:prstGeom prst="rect">
            <a:avLst/>
          </a:prstGeom>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06510" y="6313805"/>
            <a:ext cx="2060575" cy="156337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6688"/>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884555"/>
            <a:ext cx="12842240" cy="645160"/>
          </a:xfrm>
        </p:spPr>
        <p:txBody>
          <a:bodyPr wrap="square"/>
          <a:lstStyle/>
          <a:p>
            <a:pPr algn="l"/>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08585" y="1593215"/>
            <a:ext cx="12896215" cy="7407275"/>
          </a:xfrm>
        </p:spPr>
        <p:txBody>
          <a:bodyPr wrap="square">
            <a:noAutofit/>
          </a:bodyPr>
          <a:lstStyle/>
          <a:p>
            <a:pPr algn="l">
              <a:lnSpc>
                <a:spcPct val="100000"/>
              </a:lnSpc>
              <a:spcAft>
                <a:spcPts val="600"/>
              </a:spcAft>
            </a:pPr>
            <a:r>
              <a:rPr lang="en-GB" sz="2400" dirty="0">
                <a:sym typeface="+mn-ea"/>
              </a:rPr>
              <a:t>Ayers, P., Matthews, C., Yate, B. (2008). </a:t>
            </a:r>
            <a:r>
              <a:rPr lang="en-GB" sz="2400" i="1" dirty="0">
                <a:sym typeface="+mn-ea"/>
              </a:rPr>
              <a:t>How Wikipedia Works: </a:t>
            </a:r>
            <a:r>
              <a:rPr lang="el-GR" sz="2400" i="1" dirty="0">
                <a:sym typeface="+mn-ea"/>
              </a:rPr>
              <a:t>Α</a:t>
            </a:r>
            <a:r>
              <a:rPr lang="en-GB" sz="2400" i="1" dirty="0" err="1">
                <a:sym typeface="+mn-ea"/>
              </a:rPr>
              <a:t>nd</a:t>
            </a:r>
            <a:r>
              <a:rPr lang="en-GB" sz="2400" i="1" dirty="0">
                <a:sym typeface="+mn-ea"/>
              </a:rPr>
              <a:t> How You Can Be a Part of It</a:t>
            </a:r>
            <a:r>
              <a:rPr lang="en-GB" sz="2400" dirty="0">
                <a:sym typeface="+mn-ea"/>
              </a:rPr>
              <a:t>. San Francisco: No Starch Press. </a:t>
            </a:r>
            <a:endParaRPr lang="en-GB" sz="2400" dirty="0">
              <a:sym typeface="+mn-ea"/>
            </a:endParaRPr>
          </a:p>
          <a:p>
            <a:pPr algn="l">
              <a:lnSpc>
                <a:spcPct val="100000"/>
              </a:lnSpc>
              <a:spcAft>
                <a:spcPts val="600"/>
              </a:spcAft>
            </a:pPr>
            <a:r>
              <a:rPr lang="el-GR" sz="2400" dirty="0">
                <a:sym typeface="+mn-ea"/>
              </a:rPr>
              <a:t>Άχμαντ, Α. (2021). </a:t>
            </a:r>
            <a:r>
              <a:rPr lang="el-GR" sz="2400" i="1" dirty="0">
                <a:sym typeface="+mn-ea"/>
              </a:rPr>
              <a:t>Φιλελεύθερη δημοκρατά και ακροδεξιά</a:t>
            </a:r>
            <a:r>
              <a:rPr lang="el-GR" sz="2400" dirty="0">
                <a:sym typeface="+mn-ea"/>
              </a:rPr>
              <a:t>. Έρασμος-σειρά: Ιδέες 48.</a:t>
            </a:r>
            <a:endParaRPr lang="en-GB" sz="2400" dirty="0"/>
          </a:p>
          <a:p>
            <a:pPr algn="l">
              <a:lnSpc>
                <a:spcPct val="100000"/>
              </a:lnSpc>
              <a:spcAft>
                <a:spcPts val="600"/>
              </a:spcAft>
            </a:pPr>
            <a:r>
              <a:rPr lang="en-GB" sz="2400" dirty="0"/>
              <a:t>Βασιλάκη, Ρ. &amp; Σουβλής, Γ. </a:t>
            </a:r>
            <a:r>
              <a:rPr lang="el-GR" altLang="en-GB" sz="2400" dirty="0"/>
              <a:t>(</a:t>
            </a:r>
            <a:r>
              <a:rPr lang="en-GB" sz="2400" dirty="0"/>
              <a:t>2021</a:t>
            </a:r>
            <a:r>
              <a:rPr lang="el-GR" altLang="en-GB" sz="2400" dirty="0"/>
              <a:t>)</a:t>
            </a:r>
            <a:r>
              <a:rPr lang="en-GB" sz="2400" i="1" dirty="0"/>
              <a:t>. </a:t>
            </a:r>
            <a:r>
              <a:rPr lang="el-GR" altLang="en-GB" sz="2400" i="1" dirty="0"/>
              <a:t>“</a:t>
            </a:r>
            <a:r>
              <a:rPr lang="el-GR" altLang="en-GB" sz="2400" dirty="0"/>
              <a:t>Εισαγωγή:</a:t>
            </a:r>
            <a:r>
              <a:rPr lang="en-GB" sz="2400" i="1" dirty="0"/>
              <a:t> </a:t>
            </a:r>
            <a:r>
              <a:rPr lang="en-GB" sz="2400" dirty="0"/>
              <a:t>Η κανονικοποίηση του ακροδεξιού λόγου στην Ελλάδα</a:t>
            </a:r>
            <a:r>
              <a:rPr lang="el-GR" altLang="en-GB" sz="2400" dirty="0"/>
              <a:t>”</a:t>
            </a:r>
            <a:r>
              <a:rPr lang="en-GB" sz="2400" dirty="0"/>
              <a:t>.</a:t>
            </a:r>
            <a:r>
              <a:rPr lang="el-GR" altLang="en-GB" sz="2400" dirty="0"/>
              <a:t> Στο Ρ. </a:t>
            </a:r>
            <a:r>
              <a:rPr lang="en-GB" sz="2400" dirty="0">
                <a:sym typeface="+mn-ea"/>
              </a:rPr>
              <a:t>Βασιλάκη &amp; </a:t>
            </a:r>
            <a:r>
              <a:rPr lang="el-GR" altLang="en-GB" sz="2400" dirty="0">
                <a:sym typeface="+mn-ea"/>
              </a:rPr>
              <a:t>Γ. </a:t>
            </a:r>
            <a:r>
              <a:rPr lang="en-GB" sz="2400" dirty="0">
                <a:sym typeface="+mn-ea"/>
              </a:rPr>
              <a:t>Σουβλής</a:t>
            </a:r>
            <a:r>
              <a:rPr lang="el-GR" altLang="en-GB" sz="2400" dirty="0">
                <a:sym typeface="+mn-ea"/>
              </a:rPr>
              <a:t> (επιμ.), </a:t>
            </a:r>
            <a:r>
              <a:rPr lang="en-GB" sz="2400" i="1" dirty="0">
                <a:sym typeface="+mn-ea"/>
              </a:rPr>
              <a:t>Η κανονικοποίηση του ακροδεξιού λόγου στην Ελλάδα</a:t>
            </a:r>
            <a:r>
              <a:rPr lang="el-GR" altLang="en-GB" sz="2400" dirty="0">
                <a:sym typeface="+mn-ea"/>
              </a:rPr>
              <a:t>. </a:t>
            </a:r>
            <a:r>
              <a:rPr lang="en-GB" sz="2400" dirty="0"/>
              <a:t>Αθήνα: Ίδρυμα Ρόζα Λούξεμπουργκ</a:t>
            </a:r>
            <a:r>
              <a:rPr lang="el-GR" altLang="en-GB" sz="2400" dirty="0"/>
              <a:t>, 21-31.</a:t>
            </a:r>
            <a:endParaRPr lang="en-GB" sz="2400" dirty="0"/>
          </a:p>
          <a:p>
            <a:pPr algn="l">
              <a:lnSpc>
                <a:spcPct val="100000"/>
              </a:lnSpc>
              <a:spcAft>
                <a:spcPts val="600"/>
              </a:spcAft>
            </a:pPr>
            <a:r>
              <a:rPr lang="en-GB" sz="2400" dirty="0"/>
              <a:t>Bell, A. (2001). “Back in Style: Reworking Audience Design”. </a:t>
            </a:r>
            <a:r>
              <a:rPr lang="el-GR" sz="2400" dirty="0"/>
              <a:t>Στο </a:t>
            </a:r>
            <a:r>
              <a:rPr lang="en-GB" sz="2400" dirty="0"/>
              <a:t>P. </a:t>
            </a:r>
            <a:r>
              <a:rPr lang="el-GR" sz="2400" dirty="0"/>
              <a:t>Ε</a:t>
            </a:r>
            <a:r>
              <a:rPr lang="en-GB" sz="2400" dirty="0" err="1"/>
              <a:t>ckert</a:t>
            </a:r>
            <a:r>
              <a:rPr lang="en-GB" sz="2400" dirty="0"/>
              <a:t> &amp; J. Rickford (</a:t>
            </a:r>
            <a:r>
              <a:rPr lang="el-GR" sz="2400" dirty="0" err="1"/>
              <a:t>επιμ</a:t>
            </a:r>
            <a:r>
              <a:rPr lang="el-GR" sz="2400" dirty="0"/>
              <a:t>.), </a:t>
            </a:r>
            <a:r>
              <a:rPr lang="en-GB" sz="2400" i="1" dirty="0"/>
              <a:t>Style and Sociolinguistic Variation</a:t>
            </a:r>
            <a:r>
              <a:rPr lang="en-GB" sz="2400" dirty="0"/>
              <a:t>. Cambridge: Cambridge University Press, 139-169.</a:t>
            </a:r>
            <a:endParaRPr lang="en-GB" sz="2400" dirty="0"/>
          </a:p>
          <a:p>
            <a:pPr algn="l">
              <a:lnSpc>
                <a:spcPct val="100000"/>
              </a:lnSpc>
              <a:spcAft>
                <a:spcPts val="600"/>
              </a:spcAft>
            </a:pPr>
            <a:r>
              <a:rPr lang="el-GR" sz="2400" dirty="0">
                <a:sym typeface="+mn-ea"/>
              </a:rPr>
              <a:t>Βεντούρα, Λ. (2004). “Εθνικισμός, ρατσισμός και μετανάστευση στη σύγχρονη Ελλάδα”. Στο Μ. Παύλου &amp; Δ. Χριστόπουλος (επιμ.), </a:t>
            </a:r>
            <a:r>
              <a:rPr lang="el-GR" sz="2400" i="1" dirty="0">
                <a:sym typeface="+mn-ea"/>
              </a:rPr>
              <a:t>Η Ελλάδα της μετανάστευσης: Κοινωνική συμμετοχή, δικαιώματα και ιδιότητα του πολίτη</a:t>
            </a:r>
            <a:r>
              <a:rPr lang="el-GR" sz="2400" dirty="0">
                <a:sym typeface="+mn-ea"/>
              </a:rPr>
              <a:t>. Αθήνα: Κριτική &amp; ΚΕΜΟ, 174-204. </a:t>
            </a:r>
            <a:endParaRPr lang="el-GR" sz="2400" dirty="0"/>
          </a:p>
          <a:p>
            <a:pPr algn="l">
              <a:lnSpc>
                <a:spcPct val="100000"/>
              </a:lnSpc>
              <a:spcAft>
                <a:spcPts val="600"/>
              </a:spcAft>
            </a:pPr>
            <a:r>
              <a:rPr lang="en-GB" sz="2400" dirty="0" err="1"/>
              <a:t>Bernardini</a:t>
            </a:r>
            <a:r>
              <a:rPr lang="en-GB" sz="2400" dirty="0"/>
              <a:t>, S., Baroni, M. &amp; Evert, S. </a:t>
            </a:r>
            <a:r>
              <a:rPr lang="el-GR" sz="2400" dirty="0"/>
              <a:t>(</a:t>
            </a:r>
            <a:r>
              <a:rPr lang="en-GB" sz="2400" dirty="0"/>
              <a:t>2006</a:t>
            </a:r>
            <a:r>
              <a:rPr lang="el-GR" sz="2400" dirty="0"/>
              <a:t>)</a:t>
            </a:r>
            <a:r>
              <a:rPr lang="en-GB" sz="2400" dirty="0"/>
              <a:t>. A </a:t>
            </a:r>
            <a:r>
              <a:rPr lang="en-GB" sz="2400" dirty="0" err="1"/>
              <a:t>WaCky</a:t>
            </a:r>
            <a:r>
              <a:rPr lang="en-GB" sz="2400" dirty="0"/>
              <a:t> introduction. </a:t>
            </a:r>
            <a:r>
              <a:rPr lang="el-GR" sz="2400" dirty="0"/>
              <a:t>Στο </a:t>
            </a:r>
            <a:r>
              <a:rPr lang="en-GB" sz="2400" dirty="0"/>
              <a:t>M. </a:t>
            </a:r>
            <a:r>
              <a:rPr lang="en-GB" sz="2400" dirty="0" err="1"/>
              <a:t>Baroni</a:t>
            </a:r>
            <a:r>
              <a:rPr lang="en-GB" sz="2400" dirty="0"/>
              <a:t> &amp; S. </a:t>
            </a:r>
            <a:r>
              <a:rPr lang="en-GB" sz="2400" dirty="0" err="1"/>
              <a:t>Bernardini</a:t>
            </a:r>
            <a:r>
              <a:rPr lang="en-GB" sz="2400" dirty="0"/>
              <a:t> (</a:t>
            </a:r>
            <a:r>
              <a:rPr lang="el-GR" sz="2400" dirty="0"/>
              <a:t>επιμ.), </a:t>
            </a:r>
            <a:r>
              <a:rPr lang="en-GB" sz="2400" i="1" dirty="0"/>
              <a:t>Wacky! Working Papers on the Web as Corpus</a:t>
            </a:r>
            <a:r>
              <a:rPr lang="en-GB" sz="2400" dirty="0"/>
              <a:t>. Bologna: GEDIT, 9-40.</a:t>
            </a:r>
            <a:endParaRPr lang="en-GB" sz="2400" dirty="0"/>
          </a:p>
          <a:p>
            <a:pPr algn="l">
              <a:lnSpc>
                <a:spcPct val="100000"/>
              </a:lnSpc>
              <a:spcAft>
                <a:spcPts val="600"/>
              </a:spcAft>
            </a:pPr>
            <a:r>
              <a:rPr lang="en-GB" sz="2400" dirty="0" err="1"/>
              <a:t>Billig</a:t>
            </a:r>
            <a:r>
              <a:rPr lang="en-GB" sz="2400" dirty="0"/>
              <a:t>, M. </a:t>
            </a:r>
            <a:r>
              <a:rPr lang="el-GR" sz="2400" dirty="0"/>
              <a:t>(</a:t>
            </a:r>
            <a:r>
              <a:rPr lang="en-GB" sz="2400" dirty="0"/>
              <a:t>2005</a:t>
            </a:r>
            <a:r>
              <a:rPr lang="el-GR" sz="2400" dirty="0"/>
              <a:t>)</a:t>
            </a:r>
            <a:r>
              <a:rPr lang="en-GB" sz="2400" i="1" dirty="0"/>
              <a:t>. Laughter and Ridicule: Towards a Social Critique of </a:t>
            </a:r>
            <a:r>
              <a:rPr lang="en-GB" sz="2400" i="1" dirty="0" err="1"/>
              <a:t>Humo</a:t>
            </a:r>
            <a:r>
              <a:rPr lang="en-GB" sz="2400" dirty="0" err="1"/>
              <a:t>r</a:t>
            </a:r>
            <a:r>
              <a:rPr lang="en-GB" sz="2400" dirty="0"/>
              <a:t>. London: Sage.</a:t>
            </a:r>
            <a:endParaRPr lang="en-GB" sz="2400" dirty="0"/>
          </a:p>
          <a:p>
            <a:pPr algn="l">
              <a:lnSpc>
                <a:spcPct val="100000"/>
              </a:lnSpc>
              <a:spcAft>
                <a:spcPts val="600"/>
              </a:spcAft>
            </a:pPr>
            <a:r>
              <a:rPr lang="en-GB" sz="2400" dirty="0" err="1"/>
              <a:t>Blackledge</a:t>
            </a:r>
            <a:r>
              <a:rPr lang="en-GB" sz="2400" dirty="0"/>
              <a:t>, A. </a:t>
            </a:r>
            <a:r>
              <a:rPr lang="el-GR" sz="2400" dirty="0"/>
              <a:t>(</a:t>
            </a:r>
            <a:r>
              <a:rPr lang="en-GB" sz="2400" dirty="0"/>
              <a:t>2005</a:t>
            </a:r>
            <a:r>
              <a:rPr lang="el-GR" sz="2400" dirty="0"/>
              <a:t>)</a:t>
            </a:r>
            <a:r>
              <a:rPr lang="en-GB" sz="2400" dirty="0"/>
              <a:t>. </a:t>
            </a:r>
            <a:r>
              <a:rPr lang="en-GB" sz="2400" i="1" dirty="0"/>
              <a:t>Discourse and Power in a Multilingual World</a:t>
            </a:r>
            <a:r>
              <a:rPr lang="en-GB" sz="2400" dirty="0"/>
              <a:t>. Amsterdam: John </a:t>
            </a:r>
            <a:r>
              <a:rPr lang="en-GB" sz="2400" dirty="0" err="1"/>
              <a:t>Benjamins</a:t>
            </a:r>
            <a:r>
              <a:rPr lang="en-GB" sz="2400" dirty="0"/>
              <a:t>.</a:t>
            </a:r>
            <a:endParaRPr lang="en-GB" sz="2400" dirty="0"/>
          </a:p>
          <a:p>
            <a:pPr algn="l">
              <a:lnSpc>
                <a:spcPct val="100000"/>
              </a:lnSpc>
              <a:spcAft>
                <a:spcPts val="600"/>
              </a:spcAft>
            </a:pPr>
            <a:r>
              <a:rPr lang="en-GB" sz="2400" dirty="0" err="1"/>
              <a:t>Blommaert</a:t>
            </a:r>
            <a:r>
              <a:rPr lang="en-GB" sz="2400" dirty="0"/>
              <a:t>, J. (2005). </a:t>
            </a:r>
            <a:r>
              <a:rPr lang="en-GB" sz="2400" i="1" dirty="0"/>
              <a:t>Discourse: A critical introduction</a:t>
            </a:r>
            <a:r>
              <a:rPr lang="en-GB" sz="2400" dirty="0"/>
              <a:t>. New York: Cambridge University Press. </a:t>
            </a:r>
            <a:endParaRPr lang="en-GB" sz="2400" dirty="0"/>
          </a:p>
          <a:p>
            <a:pPr algn="l">
              <a:lnSpc>
                <a:spcPct val="100000"/>
              </a:lnSpc>
              <a:spcAft>
                <a:spcPts val="600"/>
              </a:spcAft>
            </a:pPr>
            <a:r>
              <a:rPr lang="en-GB" sz="2400" dirty="0" err="1"/>
              <a:t>Bonnett</a:t>
            </a:r>
            <a:r>
              <a:rPr lang="en-GB" sz="2400" dirty="0"/>
              <a:t>, A. </a:t>
            </a:r>
            <a:r>
              <a:rPr lang="el-GR" sz="2400" dirty="0"/>
              <a:t>(</a:t>
            </a:r>
            <a:r>
              <a:rPr lang="en-GB" sz="2400" dirty="0"/>
              <a:t>2000</a:t>
            </a:r>
            <a:r>
              <a:rPr lang="el-GR" sz="2400" dirty="0"/>
              <a:t>)</a:t>
            </a:r>
            <a:r>
              <a:rPr lang="en-GB" sz="2400" dirty="0"/>
              <a:t>. </a:t>
            </a:r>
            <a:r>
              <a:rPr lang="en-GB" sz="2400" i="1" dirty="0"/>
              <a:t>Anti-Racism</a:t>
            </a:r>
            <a:r>
              <a:rPr lang="en-GB" sz="2400" dirty="0"/>
              <a:t>. London: Routledge.</a:t>
            </a:r>
            <a:endParaRPr lang="en-GB" sz="2400" dirty="0"/>
          </a:p>
          <a:p>
            <a:pPr algn="l"/>
            <a:endParaRPr lang="el-GR" sz="2400" dirty="0"/>
          </a:p>
        </p:txBody>
      </p:sp>
      <p:sp>
        <p:nvSpPr>
          <p:cNvPr id="17" name="Right Triangle 16"/>
          <p:cNvSpPr/>
          <p:nvPr/>
        </p:nvSpPr>
        <p:spPr>
          <a:xfrm flipV="1">
            <a:off x="0" y="-26051"/>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0" y="9039860"/>
            <a:ext cx="2047875" cy="520065"/>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1270" y="956945"/>
            <a:ext cx="12111990" cy="645160"/>
          </a:xfrm>
        </p:spPr>
        <p:txBody>
          <a:bodyPr wrap="square"/>
          <a:lstStyle/>
          <a:p>
            <a:pPr algn="l"/>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10490" y="1739265"/>
            <a:ext cx="12894310" cy="7244080"/>
          </a:xfrm>
        </p:spPr>
        <p:txBody>
          <a:bodyPr wrap="square">
            <a:noAutofit/>
          </a:bodyPr>
          <a:lstStyle/>
          <a:p>
            <a:pPr algn="l">
              <a:lnSpc>
                <a:spcPct val="100000"/>
              </a:lnSpc>
              <a:spcAft>
                <a:spcPts val="600"/>
              </a:spcAft>
            </a:pPr>
            <a:r>
              <a:rPr lang="en-US" sz="2400" dirty="0">
                <a:sym typeface="+mn-ea"/>
              </a:rPr>
              <a:t>Boukala, S. </a:t>
            </a:r>
            <a:r>
              <a:rPr lang="el-GR" sz="2400" dirty="0">
                <a:sym typeface="+mn-ea"/>
              </a:rPr>
              <a:t>(2021).</a:t>
            </a:r>
            <a:r>
              <a:rPr lang="en-US" altLang="el-GR" sz="2400" dirty="0">
                <a:sym typeface="+mn-ea"/>
              </a:rPr>
              <a:t> “</a:t>
            </a:r>
            <a:r>
              <a:rPr lang="en-GB" sz="2400" dirty="0">
                <a:sym typeface="+mn-ea"/>
              </a:rPr>
              <a:t>Far-right discourse as legitimacy? Analysing political rhetoric on the </a:t>
            </a:r>
            <a:r>
              <a:rPr lang="en-US" altLang="en-GB" sz="2400" dirty="0">
                <a:sym typeface="+mn-ea"/>
              </a:rPr>
              <a:t>‘</a:t>
            </a:r>
            <a:r>
              <a:rPr lang="en-GB" sz="2400" dirty="0">
                <a:sym typeface="+mn-ea"/>
              </a:rPr>
              <a:t>migration issue</a:t>
            </a:r>
            <a:r>
              <a:rPr lang="en-US" altLang="en-GB" sz="2400" dirty="0">
                <a:sym typeface="+mn-ea"/>
              </a:rPr>
              <a:t>’</a:t>
            </a:r>
            <a:r>
              <a:rPr lang="en-GB" sz="2400" dirty="0">
                <a:sym typeface="+mn-ea"/>
              </a:rPr>
              <a:t> in Greece</a:t>
            </a:r>
            <a:r>
              <a:rPr lang="en-US" altLang="en-GB" sz="2400" dirty="0">
                <a:sym typeface="+mn-ea"/>
              </a:rPr>
              <a:t>. Vol. 21 No. 2: </a:t>
            </a:r>
            <a:r>
              <a:rPr lang="en-US" altLang="en-GB" sz="2400" i="1" dirty="0">
                <a:sym typeface="+mn-ea"/>
              </a:rPr>
              <a:t>Studies in Communication Sciences,</a:t>
            </a:r>
            <a:r>
              <a:rPr lang="en-US" altLang="en-GB" sz="2400" dirty="0">
                <a:sym typeface="+mn-ea"/>
              </a:rPr>
              <a:t> 21 (2): 329-341.</a:t>
            </a:r>
            <a:endParaRPr lang="en-US" altLang="en-GB" sz="2400" dirty="0"/>
          </a:p>
          <a:p>
            <a:pPr algn="l">
              <a:lnSpc>
                <a:spcPct val="100000"/>
              </a:lnSpc>
              <a:spcAft>
                <a:spcPts val="600"/>
              </a:spcAft>
            </a:pPr>
            <a:r>
              <a:rPr lang="en-GB" sz="2400" dirty="0">
                <a:sym typeface="+mn-ea"/>
              </a:rPr>
              <a:t>Broughton, J. (2008). </a:t>
            </a:r>
            <a:r>
              <a:rPr lang="en-GB" sz="2400" i="1" dirty="0">
                <a:sym typeface="+mn-ea"/>
              </a:rPr>
              <a:t>Wikipedia Reader's Guide: The Missing Manual</a:t>
            </a:r>
            <a:r>
              <a:rPr lang="en-GB" sz="2400" dirty="0">
                <a:sym typeface="+mn-ea"/>
              </a:rPr>
              <a:t>. Sebastopol: O'Reilly Media. </a:t>
            </a:r>
            <a:endParaRPr lang="en-GB" sz="2400" dirty="0"/>
          </a:p>
          <a:p>
            <a:pPr algn="l">
              <a:lnSpc>
                <a:spcPct val="100000"/>
              </a:lnSpc>
              <a:spcAft>
                <a:spcPts val="600"/>
              </a:spcAft>
            </a:pPr>
            <a:r>
              <a:rPr lang="en-GB" sz="2400" dirty="0">
                <a:sym typeface="+mn-ea"/>
              </a:rPr>
              <a:t>Bruner, J. (1990</a:t>
            </a:r>
            <a:r>
              <a:rPr lang="en-GB" sz="2400" i="1" dirty="0">
                <a:sym typeface="+mn-ea"/>
              </a:rPr>
              <a:t>). Acts of Meaning</a:t>
            </a:r>
            <a:r>
              <a:rPr lang="en-GB" sz="2400" dirty="0">
                <a:sym typeface="+mn-ea"/>
              </a:rPr>
              <a:t>. Cambridge, MA: Harvard University Press. </a:t>
            </a:r>
            <a:endParaRPr lang="en-GB" sz="2400" dirty="0"/>
          </a:p>
          <a:p>
            <a:pPr algn="l">
              <a:lnSpc>
                <a:spcPct val="100000"/>
              </a:lnSpc>
              <a:spcAft>
                <a:spcPts val="600"/>
              </a:spcAft>
            </a:pPr>
            <a:r>
              <a:rPr lang="en-GB" sz="2400" dirty="0" err="1">
                <a:sym typeface="+mn-ea"/>
              </a:rPr>
              <a:t>Burnard</a:t>
            </a:r>
            <a:r>
              <a:rPr lang="en-GB" sz="2400" dirty="0">
                <a:sym typeface="+mn-ea"/>
              </a:rPr>
              <a:t>, L. (2005), Developing Linguistic Corpora: a Guide to Good Practice. Oxford: Oxbow Books</a:t>
            </a:r>
            <a:endParaRPr lang="en-GB" sz="2400" dirty="0"/>
          </a:p>
          <a:p>
            <a:pPr algn="l">
              <a:lnSpc>
                <a:spcPct val="100000"/>
              </a:lnSpc>
              <a:spcAft>
                <a:spcPts val="600"/>
              </a:spcAft>
            </a:pPr>
            <a:r>
              <a:rPr lang="en-GB" sz="2400" dirty="0" err="1">
                <a:sym typeface="+mn-ea"/>
              </a:rPr>
              <a:t>Charteris</a:t>
            </a:r>
            <a:r>
              <a:rPr lang="en-GB" sz="2400" dirty="0">
                <a:sym typeface="+mn-ea"/>
              </a:rPr>
              <a:t>-Black, J. </a:t>
            </a:r>
            <a:r>
              <a:rPr lang="el-GR" sz="2400" dirty="0">
                <a:sym typeface="+mn-ea"/>
              </a:rPr>
              <a:t>(</a:t>
            </a:r>
            <a:r>
              <a:rPr lang="en-GB" sz="2400" dirty="0">
                <a:sym typeface="+mn-ea"/>
              </a:rPr>
              <a:t>2004</a:t>
            </a:r>
            <a:r>
              <a:rPr lang="el-GR" sz="2400" dirty="0">
                <a:sym typeface="+mn-ea"/>
              </a:rPr>
              <a:t>)</a:t>
            </a:r>
            <a:r>
              <a:rPr lang="en-GB" sz="2400" dirty="0">
                <a:sym typeface="+mn-ea"/>
              </a:rPr>
              <a:t>. </a:t>
            </a:r>
            <a:r>
              <a:rPr lang="en-GB" sz="2400" i="1" dirty="0">
                <a:sym typeface="+mn-ea"/>
              </a:rPr>
              <a:t>Corpus Approaches to Critical Metaphor Analysis</a:t>
            </a:r>
            <a:r>
              <a:rPr lang="en-GB" sz="2400" dirty="0">
                <a:sym typeface="+mn-ea"/>
              </a:rPr>
              <a:t>. New York: Palgrave Macmillan.</a:t>
            </a:r>
            <a:endParaRPr lang="en-GB" sz="2400" dirty="0"/>
          </a:p>
          <a:p>
            <a:pPr algn="l">
              <a:lnSpc>
                <a:spcPct val="100000"/>
              </a:lnSpc>
              <a:spcAft>
                <a:spcPts val="600"/>
              </a:spcAft>
            </a:pPr>
            <a:r>
              <a:rPr lang="en-GB" sz="2400">
                <a:sym typeface="+mn-ea"/>
              </a:rPr>
              <a:t>Chouliaraki, L</a:t>
            </a:r>
            <a:r>
              <a:rPr lang="en-US" altLang="en-GB" sz="2400">
                <a:sym typeface="+mn-ea"/>
              </a:rPr>
              <a:t>.</a:t>
            </a:r>
            <a:r>
              <a:rPr lang="en-GB" sz="2400">
                <a:sym typeface="+mn-ea"/>
              </a:rPr>
              <a:t> </a:t>
            </a:r>
            <a:r>
              <a:rPr lang="en-US" altLang="en-GB" sz="2400">
                <a:sym typeface="+mn-ea"/>
              </a:rPr>
              <a:t>&amp;</a:t>
            </a:r>
            <a:r>
              <a:rPr lang="en-GB" sz="2400">
                <a:sym typeface="+mn-ea"/>
              </a:rPr>
              <a:t> Stolic</a:t>
            </a:r>
            <a:r>
              <a:rPr lang="en-US" altLang="en-GB" sz="2400">
                <a:sym typeface="+mn-ea"/>
              </a:rPr>
              <a:t>, T.</a:t>
            </a:r>
            <a:r>
              <a:rPr lang="en-GB" sz="2400">
                <a:sym typeface="+mn-ea"/>
              </a:rPr>
              <a:t> </a:t>
            </a:r>
            <a:r>
              <a:rPr lang="en-US" altLang="en-GB" sz="2400">
                <a:sym typeface="+mn-ea"/>
              </a:rPr>
              <a:t>(</a:t>
            </a:r>
            <a:r>
              <a:rPr lang="en-GB" sz="2400">
                <a:sym typeface="+mn-ea"/>
              </a:rPr>
              <a:t>2019</a:t>
            </a:r>
            <a:r>
              <a:rPr lang="en-US" altLang="en-GB" sz="2400">
                <a:sym typeface="+mn-ea"/>
              </a:rPr>
              <a:t>)</a:t>
            </a:r>
            <a:r>
              <a:rPr lang="en-GB" sz="2400">
                <a:sym typeface="+mn-ea"/>
              </a:rPr>
              <a:t>. Photojournalism as </a:t>
            </a:r>
            <a:r>
              <a:rPr lang="en-US" altLang="en-GB" sz="2400">
                <a:sym typeface="+mn-ea"/>
              </a:rPr>
              <a:t>p</a:t>
            </a:r>
            <a:r>
              <a:rPr lang="en-GB" sz="2400">
                <a:sym typeface="+mn-ea"/>
              </a:rPr>
              <a:t>olitical </a:t>
            </a:r>
            <a:r>
              <a:rPr lang="en-US" altLang="en-GB" sz="2400">
                <a:sym typeface="+mn-ea"/>
              </a:rPr>
              <a:t>e</a:t>
            </a:r>
            <a:r>
              <a:rPr lang="en-GB" sz="2400">
                <a:sym typeface="+mn-ea"/>
              </a:rPr>
              <a:t>ncounter: Western </a:t>
            </a:r>
            <a:r>
              <a:rPr lang="en-US" altLang="en-GB" sz="2400">
                <a:sym typeface="+mn-ea"/>
              </a:rPr>
              <a:t>n</a:t>
            </a:r>
            <a:r>
              <a:rPr lang="en-GB" sz="2400">
                <a:sym typeface="+mn-ea"/>
              </a:rPr>
              <a:t>ews </a:t>
            </a:r>
            <a:r>
              <a:rPr lang="en-US" altLang="en-GB" sz="2400">
                <a:sym typeface="+mn-ea"/>
              </a:rPr>
              <a:t>p</a:t>
            </a:r>
            <a:r>
              <a:rPr lang="en-GB" sz="2400">
                <a:sym typeface="+mn-ea"/>
              </a:rPr>
              <a:t>hotography in the 2015 Migration ‘Crisis’. </a:t>
            </a:r>
            <a:r>
              <a:rPr lang="en-GB" sz="2400" i="1">
                <a:sym typeface="+mn-ea"/>
              </a:rPr>
              <a:t>Visual </a:t>
            </a:r>
            <a:r>
              <a:rPr lang="en-GB" sz="2400">
                <a:sym typeface="+mn-ea"/>
              </a:rPr>
              <a:t>Communication</a:t>
            </a:r>
            <a:r>
              <a:rPr lang="en-US" altLang="en-GB" sz="2400">
                <a:sym typeface="+mn-ea"/>
              </a:rPr>
              <a:t>,</a:t>
            </a:r>
            <a:r>
              <a:rPr lang="en-GB" sz="2400">
                <a:sym typeface="+mn-ea"/>
              </a:rPr>
              <a:t> 18 (3): 311- 331.</a:t>
            </a:r>
            <a:endParaRPr lang="en-GB" sz="2400">
              <a:sym typeface="+mn-ea"/>
            </a:endParaRPr>
          </a:p>
          <a:p>
            <a:pPr algn="l">
              <a:lnSpc>
                <a:spcPct val="100000"/>
              </a:lnSpc>
              <a:spcAft>
                <a:spcPts val="600"/>
              </a:spcAft>
            </a:pPr>
            <a:r>
              <a:rPr lang="en-GB" sz="2400" dirty="0" err="1">
                <a:sym typeface="+mn-ea"/>
              </a:rPr>
              <a:t>Clayman</a:t>
            </a:r>
            <a:r>
              <a:rPr lang="en-GB" sz="2400" dirty="0">
                <a:sym typeface="+mn-ea"/>
              </a:rPr>
              <a:t>, S. &amp; Heritage, J. (2008). </a:t>
            </a:r>
            <a:r>
              <a:rPr lang="el-GR" sz="2400" i="1" dirty="0">
                <a:sym typeface="+mn-ea"/>
              </a:rPr>
              <a:t>Η ειδησεογραφική συνέντευξη: Δημοσιογράφοι και δημόσια πρόσωπα «στον αέρα</a:t>
            </a:r>
            <a:r>
              <a:rPr lang="el-GR" sz="2400" dirty="0">
                <a:sym typeface="+mn-ea"/>
              </a:rPr>
              <a:t>» (μτρφ. Α. Στάμου).  Αθήνα: Πατάκης.  </a:t>
            </a:r>
            <a:endParaRPr lang="el-GR" sz="2400" dirty="0"/>
          </a:p>
          <a:p>
            <a:pPr algn="l">
              <a:spcAft>
                <a:spcPts val="600"/>
              </a:spcAft>
            </a:pPr>
            <a:r>
              <a:rPr lang="el-GR" sz="2400" dirty="0" err="1"/>
              <a:t>Γαζάκης</a:t>
            </a:r>
            <a:r>
              <a:rPr lang="el-GR" sz="2400" dirty="0"/>
              <a:t>, Α., </a:t>
            </a:r>
            <a:r>
              <a:rPr lang="el-GR" sz="2400" dirty="0" err="1"/>
              <a:t>Συρρή</a:t>
            </a:r>
            <a:r>
              <a:rPr lang="el-GR" sz="2400" dirty="0"/>
              <a:t>, Δ., Τάκης, Α. (2014). </a:t>
            </a:r>
            <a:r>
              <a:rPr lang="el-GR" sz="2400" i="1" dirty="0"/>
              <a:t>Ρατσισμός και διακρίσεις στην Ελλάδα σήμερα</a:t>
            </a:r>
            <a:r>
              <a:rPr lang="el-GR" sz="2400" dirty="0"/>
              <a:t>. Θεσσαλονίκη: Εκδόσεις Ιδρύματος Χάινριχ Μπελ.</a:t>
            </a:r>
            <a:endParaRPr lang="el-GR" sz="2400" dirty="0"/>
          </a:p>
          <a:p>
            <a:pPr algn="l">
              <a:spcAft>
                <a:spcPts val="600"/>
              </a:spcAft>
            </a:pPr>
            <a:r>
              <a:rPr lang="el-GR" sz="2400" dirty="0"/>
              <a:t>Γεωργιάδου, Β. (2019). </a:t>
            </a:r>
            <a:r>
              <a:rPr lang="el-GR" sz="2400" i="1" dirty="0"/>
              <a:t>Η άκρα δεξιά στην Ελλάδα 1965-2018.</a:t>
            </a:r>
            <a:r>
              <a:rPr lang="el-GR" sz="2400" dirty="0"/>
              <a:t> Αθήνα: Καστανιώτης.</a:t>
            </a:r>
            <a:endParaRPr lang="el-GR" sz="2400" dirty="0"/>
          </a:p>
          <a:p>
            <a:pPr algn="l">
              <a:spcAft>
                <a:spcPts val="600"/>
              </a:spcAft>
            </a:pPr>
            <a:r>
              <a:rPr lang="el-GR" sz="2400" dirty="0"/>
              <a:t>Γεωργακοπούλου, </a:t>
            </a:r>
            <a:r>
              <a:rPr lang="en-GB" sz="2400" dirty="0"/>
              <a:t>A. &amp; </a:t>
            </a:r>
            <a:r>
              <a:rPr lang="el-GR" sz="2400" dirty="0"/>
              <a:t>Γούτσος, Δ. (2011).  </a:t>
            </a:r>
            <a:r>
              <a:rPr lang="el-GR" sz="2400" i="1" dirty="0"/>
              <a:t>Κείμενο και Επικοινωνία</a:t>
            </a:r>
            <a:r>
              <a:rPr lang="el-GR" sz="2400" dirty="0"/>
              <a:t>. Αθήνα: εκδ. Πατάκης. </a:t>
            </a:r>
            <a:endParaRPr lang="en-US" sz="2400" dirty="0"/>
          </a:p>
          <a:p>
            <a:pPr algn="l">
              <a:spcAft>
                <a:spcPts val="600"/>
              </a:spcAft>
            </a:pPr>
            <a:r>
              <a:rPr lang="el-GR" sz="2400" dirty="0"/>
              <a:t>Γούτσος, Δ. &amp; Φραγκάκη. Γ. (2015). </a:t>
            </a:r>
            <a:r>
              <a:rPr lang="el-GR" sz="2400" i="1" dirty="0"/>
              <a:t>Εισαγωγή στη γλωσσολογία σωμάτων κειμένων</a:t>
            </a:r>
            <a:r>
              <a:rPr lang="el-GR" sz="2400" dirty="0"/>
              <a:t>. Αθήνα: Σύνδεσμος Ελληνικών Ακαδημαϊκών Βιβλιοθηκών.</a:t>
            </a:r>
            <a:endParaRPr lang="el-GR" sz="2400" dirty="0"/>
          </a:p>
          <a:p>
            <a:pPr algn="l"/>
            <a:endParaRPr lang="el-GR" sz="1400" dirty="0"/>
          </a:p>
          <a:p>
            <a:pPr algn="l"/>
            <a:endParaRPr lang="en-GB" sz="1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10490" y="8938260"/>
            <a:ext cx="2108200" cy="62103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5667" y="1118489"/>
            <a:ext cx="12105053" cy="646331"/>
          </a:xfrm>
        </p:spPr>
        <p:txBody>
          <a:bodyPr/>
          <a:lstStyle/>
          <a:p>
            <a:pPr algn="l"/>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0" y="1913255"/>
            <a:ext cx="13004165" cy="8280400"/>
          </a:xfrm>
        </p:spPr>
        <p:txBody>
          <a:bodyPr wrap="square">
            <a:noAutofit/>
          </a:bodyPr>
          <a:lstStyle/>
          <a:p>
            <a:pPr algn="l">
              <a:spcBef>
                <a:spcPts val="600"/>
              </a:spcBef>
            </a:pPr>
            <a:r>
              <a:rPr lang="el-GR" sz="2400" dirty="0">
                <a:sym typeface="+mn-ea"/>
              </a:rPr>
              <a:t>Δαμανάκης, Μ. (2018). </a:t>
            </a:r>
            <a:r>
              <a:rPr lang="el-GR" sz="2400" i="1" dirty="0">
                <a:sym typeface="+mn-ea"/>
              </a:rPr>
              <a:t>Παιδαγωγικός λόγος και ετερότητα στις αρχές του 20ούαιώνα</a:t>
            </a:r>
            <a:r>
              <a:rPr lang="el-GR" sz="2400" dirty="0">
                <a:sym typeface="+mn-ea"/>
              </a:rPr>
              <a:t>. Αθήνα: Gutenberg.</a:t>
            </a:r>
            <a:endParaRPr lang="el-GR" sz="2400" dirty="0"/>
          </a:p>
          <a:p>
            <a:pPr algn="l">
              <a:spcBef>
                <a:spcPts val="600"/>
              </a:spcBef>
            </a:pPr>
            <a:r>
              <a:rPr lang="en-GB" sz="2400" dirty="0" err="1">
                <a:sym typeface="+mn-ea"/>
              </a:rPr>
              <a:t>Delin</a:t>
            </a:r>
            <a:r>
              <a:rPr lang="en-GB" sz="2400" dirty="0">
                <a:sym typeface="+mn-ea"/>
              </a:rPr>
              <a:t>, J. </a:t>
            </a:r>
            <a:r>
              <a:rPr lang="el-GR" sz="2400" dirty="0">
                <a:sym typeface="+mn-ea"/>
              </a:rPr>
              <a:t>(</a:t>
            </a:r>
            <a:r>
              <a:rPr lang="en-GB" sz="2400" dirty="0">
                <a:sym typeface="+mn-ea"/>
              </a:rPr>
              <a:t>2000</a:t>
            </a:r>
            <a:r>
              <a:rPr lang="el-GR" sz="2400" dirty="0">
                <a:sym typeface="+mn-ea"/>
              </a:rPr>
              <a:t>)</a:t>
            </a:r>
            <a:r>
              <a:rPr lang="en-GB" sz="2400" dirty="0">
                <a:sym typeface="+mn-ea"/>
              </a:rPr>
              <a:t>. </a:t>
            </a:r>
            <a:r>
              <a:rPr lang="en-GB" sz="2400" i="1" dirty="0">
                <a:sym typeface="+mn-ea"/>
              </a:rPr>
              <a:t>The </a:t>
            </a:r>
            <a:r>
              <a:rPr lang="en-US" sz="2400" i="1" dirty="0">
                <a:sym typeface="+mn-ea"/>
              </a:rPr>
              <a:t>L</a:t>
            </a:r>
            <a:r>
              <a:rPr lang="en-GB" sz="2400" i="1" dirty="0">
                <a:sym typeface="+mn-ea"/>
              </a:rPr>
              <a:t>anguage of Everyday Life</a:t>
            </a:r>
            <a:r>
              <a:rPr lang="en-GB" sz="2400" dirty="0">
                <a:sym typeface="+mn-ea"/>
              </a:rPr>
              <a:t>. London: Sage. </a:t>
            </a:r>
            <a:endParaRPr lang="en-GB" sz="2400" dirty="0">
              <a:sym typeface="+mn-ea"/>
            </a:endParaRPr>
          </a:p>
          <a:p>
            <a:pPr algn="l">
              <a:spcBef>
                <a:spcPts val="600"/>
              </a:spcBef>
            </a:pPr>
            <a:r>
              <a:rPr lang="el-GR" sz="2400" dirty="0">
                <a:sym typeface="+mn-ea"/>
              </a:rPr>
              <a:t>Derrida, J. (2000). </a:t>
            </a:r>
            <a:r>
              <a:rPr lang="el-GR" sz="2400" i="1" dirty="0">
                <a:sym typeface="+mn-ea"/>
              </a:rPr>
              <a:t>Of Hospitality</a:t>
            </a:r>
            <a:r>
              <a:rPr lang="el-GR" sz="2400" dirty="0">
                <a:sym typeface="+mn-ea"/>
              </a:rPr>
              <a:t>. Anne Dufourmantelle Invites Jacques Derrida to Respond. Μετάφραση Rachel Bowlby. Stanford: Stanford University Press.</a:t>
            </a:r>
            <a:endParaRPr lang="el-GR" sz="2400" dirty="0"/>
          </a:p>
          <a:p>
            <a:pPr algn="l">
              <a:spcBef>
                <a:spcPts val="600"/>
              </a:spcBef>
            </a:pPr>
            <a:r>
              <a:rPr lang="el-GR" sz="2400" dirty="0">
                <a:sym typeface="+mn-ea"/>
              </a:rPr>
              <a:t>Ε</a:t>
            </a:r>
            <a:r>
              <a:rPr lang="en-GB" sz="2400" dirty="0" err="1">
                <a:sym typeface="+mn-ea"/>
              </a:rPr>
              <a:t>rmida</a:t>
            </a:r>
            <a:r>
              <a:rPr lang="en-GB" sz="2400" dirty="0">
                <a:sym typeface="+mn-ea"/>
              </a:rPr>
              <a:t>, I. (2012). “News Satire in the Press: Linguistic Construction of Humour in Spoof News Article”. </a:t>
            </a:r>
            <a:r>
              <a:rPr lang="el-GR" sz="2400" dirty="0">
                <a:sym typeface="+mn-ea"/>
              </a:rPr>
              <a:t>Στο </a:t>
            </a:r>
            <a:r>
              <a:rPr lang="en-GB" sz="2400" dirty="0">
                <a:sym typeface="+mn-ea"/>
              </a:rPr>
              <a:t>J. </a:t>
            </a:r>
            <a:r>
              <a:rPr lang="en-GB" sz="2400" dirty="0" err="1">
                <a:sym typeface="+mn-ea"/>
              </a:rPr>
              <a:t>Chovanec</a:t>
            </a:r>
            <a:r>
              <a:rPr lang="en-GB" sz="2400" dirty="0">
                <a:sym typeface="+mn-ea"/>
              </a:rPr>
              <a:t> &amp; I. </a:t>
            </a:r>
            <a:r>
              <a:rPr lang="en-GB" sz="2400" dirty="0" err="1">
                <a:sym typeface="+mn-ea"/>
              </a:rPr>
              <a:t>Ermida</a:t>
            </a:r>
            <a:r>
              <a:rPr lang="en-GB" sz="2400" dirty="0">
                <a:sym typeface="+mn-ea"/>
              </a:rPr>
              <a:t> (</a:t>
            </a:r>
            <a:r>
              <a:rPr lang="el-GR" sz="2400" dirty="0">
                <a:sym typeface="+mn-ea"/>
              </a:rPr>
              <a:t>επιμ.), </a:t>
            </a:r>
            <a:r>
              <a:rPr lang="en-GB" sz="2400" i="1" dirty="0">
                <a:sym typeface="+mn-ea"/>
              </a:rPr>
              <a:t>Language and Humour in the Media</a:t>
            </a:r>
            <a:r>
              <a:rPr lang="en-GB" sz="2400" dirty="0">
                <a:sym typeface="+mn-ea"/>
              </a:rPr>
              <a:t>. Cambridge: Cambridge Scholars Publishing, 185-210. </a:t>
            </a:r>
            <a:endParaRPr lang="en-GB" sz="2400" dirty="0">
              <a:latin typeface="Calibri" panose="020F0502020204030204" pitchFamily="34" charset="0"/>
              <a:cs typeface="Calibri" panose="020F0502020204030204" pitchFamily="34" charset="0"/>
            </a:endParaRPr>
          </a:p>
          <a:p>
            <a:pPr algn="l">
              <a:spcAft>
                <a:spcPts val="600"/>
              </a:spcAft>
            </a:pPr>
            <a:r>
              <a:rPr lang="en-GB" sz="2400" dirty="0">
                <a:latin typeface="Calibri" panose="020F0502020204030204" pitchFamily="34" charset="0"/>
                <a:cs typeface="Calibri" panose="020F0502020204030204" pitchFamily="34" charset="0"/>
                <a:sym typeface="+mn-ea"/>
              </a:rPr>
              <a:t>Fairclough, </a:t>
            </a:r>
            <a:r>
              <a:rPr lang="el-GR" sz="2400" dirty="0">
                <a:latin typeface="Calibri" panose="020F0502020204030204" pitchFamily="34" charset="0"/>
                <a:cs typeface="Calibri" panose="020F0502020204030204" pitchFamily="34" charset="0"/>
                <a:sym typeface="+mn-ea"/>
              </a:rPr>
              <a:t>Ν. (1989/2015). </a:t>
            </a:r>
            <a:r>
              <a:rPr lang="en-GB" sz="2400" i="1" dirty="0">
                <a:latin typeface="Calibri" panose="020F0502020204030204" pitchFamily="34" charset="0"/>
                <a:cs typeface="Calibri" panose="020F0502020204030204" pitchFamily="34" charset="0"/>
                <a:sym typeface="+mn-ea"/>
              </a:rPr>
              <a:t>Language and Power</a:t>
            </a:r>
            <a:r>
              <a:rPr lang="en-GB" sz="2400" dirty="0">
                <a:latin typeface="Calibri" panose="020F0502020204030204" pitchFamily="34" charset="0"/>
                <a:cs typeface="Calibri" panose="020F0502020204030204" pitchFamily="34" charset="0"/>
                <a:sym typeface="+mn-ea"/>
              </a:rPr>
              <a:t>. London: Routledge.</a:t>
            </a:r>
            <a:endParaRPr lang="en-GB" sz="2400" dirty="0">
              <a:latin typeface="Calibri" panose="020F0502020204030204" pitchFamily="34" charset="0"/>
              <a:cs typeface="Calibri" panose="020F0502020204030204" pitchFamily="34" charset="0"/>
            </a:endParaRPr>
          </a:p>
          <a:p>
            <a:pPr algn="l">
              <a:spcAft>
                <a:spcPts val="600"/>
              </a:spcAft>
            </a:pP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Fairclough, N. (</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επιμ</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 </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1992</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 </a:t>
            </a:r>
            <a:r>
              <a:rPr lang="en-US" sz="2400" i="1" dirty="0">
                <a:effectLst/>
                <a:latin typeface="Calibri" panose="020F0502020204030204" pitchFamily="34" charset="0"/>
                <a:ea typeface="TimesNewRomanPS-ItalicMT"/>
                <a:cs typeface="Calibri" panose="020F0502020204030204" pitchFamily="34" charset="0"/>
                <a:sym typeface="+mn-ea"/>
              </a:rPr>
              <a:t>Critical Language Awareness</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 London: Longman.</a:t>
            </a:r>
            <a:endParaRPr lang="el-GR" sz="2400" dirty="0">
              <a:effectLst/>
              <a:latin typeface="Calibri" panose="020F0502020204030204" pitchFamily="34" charset="0"/>
              <a:ea typeface="Calibri" panose="020F0502020204030204" pitchFamily="34" charset="0"/>
              <a:cs typeface="Calibri" panose="020F0502020204030204" pitchFamily="34" charset="0"/>
            </a:endParaRPr>
          </a:p>
          <a:p>
            <a:pPr algn="l">
              <a:spcAft>
                <a:spcPts val="600"/>
              </a:spcAft>
            </a:pPr>
            <a:r>
              <a:rPr lang="en-GB" sz="2400" dirty="0">
                <a:sym typeface="+mn-ea"/>
              </a:rPr>
              <a:t>Fairclough, N. (2003). </a:t>
            </a:r>
            <a:r>
              <a:rPr lang="en-GB" sz="2400" i="1" dirty="0">
                <a:sym typeface="+mn-ea"/>
              </a:rPr>
              <a:t>Analysing discourse: Textual analysis for social research</a:t>
            </a:r>
            <a:r>
              <a:rPr lang="en-GB" sz="2400" dirty="0">
                <a:sym typeface="+mn-ea"/>
              </a:rPr>
              <a:t>. London: Routledge. https://doi.org/10.4324/9780203697078</a:t>
            </a:r>
            <a:endParaRPr lang="en-GB" sz="2400" dirty="0"/>
          </a:p>
          <a:p>
            <a:pPr algn="l">
              <a:spcAft>
                <a:spcPts val="600"/>
              </a:spcAft>
            </a:pPr>
            <a:r>
              <a:rPr lang="en-GB" sz="2400" dirty="0">
                <a:sym typeface="+mn-ea"/>
              </a:rPr>
              <a:t>Fairclough, N. &amp; </a:t>
            </a:r>
            <a:r>
              <a:rPr lang="en-GB" sz="2400" dirty="0" err="1">
                <a:sym typeface="+mn-ea"/>
              </a:rPr>
              <a:t>Wodak</a:t>
            </a:r>
            <a:r>
              <a:rPr lang="en-GB" sz="2400" dirty="0">
                <a:sym typeface="+mn-ea"/>
              </a:rPr>
              <a:t>, R. </a:t>
            </a:r>
            <a:r>
              <a:rPr lang="el-GR" sz="2400" dirty="0">
                <a:sym typeface="+mn-ea"/>
              </a:rPr>
              <a:t>(</a:t>
            </a:r>
            <a:r>
              <a:rPr lang="en-GB" sz="2400" dirty="0">
                <a:sym typeface="+mn-ea"/>
              </a:rPr>
              <a:t>1997</a:t>
            </a:r>
            <a:r>
              <a:rPr lang="el-GR" sz="2400" dirty="0">
                <a:sym typeface="+mn-ea"/>
              </a:rPr>
              <a:t>)</a:t>
            </a:r>
            <a:r>
              <a:rPr lang="en-GB" sz="2400" dirty="0">
                <a:sym typeface="+mn-ea"/>
              </a:rPr>
              <a:t>. Critical discourse analysis. </a:t>
            </a:r>
            <a:r>
              <a:rPr lang="el-GR" sz="2400" dirty="0">
                <a:sym typeface="+mn-ea"/>
              </a:rPr>
              <a:t>Στο</a:t>
            </a:r>
            <a:r>
              <a:rPr lang="en-GB" sz="2400" dirty="0">
                <a:sym typeface="+mn-ea"/>
              </a:rPr>
              <a:t> van </a:t>
            </a:r>
            <a:r>
              <a:rPr lang="en-GB" sz="2400" dirty="0" err="1">
                <a:sym typeface="+mn-ea"/>
              </a:rPr>
              <a:t>Dijk</a:t>
            </a:r>
            <a:r>
              <a:rPr lang="en-GB" sz="2400" dirty="0">
                <a:sym typeface="+mn-ea"/>
              </a:rPr>
              <a:t>, T. A. (</a:t>
            </a:r>
            <a:r>
              <a:rPr lang="el-GR" altLang="en-GB" sz="2400" dirty="0">
                <a:sym typeface="+mn-ea"/>
              </a:rPr>
              <a:t>επιμ.</a:t>
            </a:r>
            <a:r>
              <a:rPr lang="en-GB" sz="2400" dirty="0">
                <a:sym typeface="+mn-ea"/>
              </a:rPr>
              <a:t>)</a:t>
            </a:r>
            <a:r>
              <a:rPr lang="en-GB" sz="2400" i="1" dirty="0">
                <a:sym typeface="+mn-ea"/>
              </a:rPr>
              <a:t>, Discourse as Social Interaction</a:t>
            </a:r>
            <a:r>
              <a:rPr lang="en-GB" sz="2400" dirty="0">
                <a:sym typeface="+mn-ea"/>
              </a:rPr>
              <a:t>. London: Sage, 258-284.</a:t>
            </a:r>
            <a:endParaRPr lang="en-GB" sz="2400" dirty="0">
              <a:sym typeface="+mn-ea"/>
            </a:endParaRPr>
          </a:p>
          <a:p>
            <a:pPr algn="l">
              <a:spcAft>
                <a:spcPts val="600"/>
              </a:spcAft>
            </a:pPr>
            <a:r>
              <a:rPr lang="en-GB" sz="2400" dirty="0">
                <a:sym typeface="+mn-ea"/>
              </a:rPr>
              <a:t>Flowerdew, L. (2004). “The argument for using specialised corpora to understand academic and professional language”. </a:t>
            </a:r>
            <a:r>
              <a:rPr lang="el-GR" sz="2400" dirty="0">
                <a:sym typeface="+mn-ea"/>
              </a:rPr>
              <a:t>Στο </a:t>
            </a:r>
            <a:r>
              <a:rPr lang="en-GB" sz="2400" dirty="0">
                <a:sym typeface="+mn-ea"/>
              </a:rPr>
              <a:t>U. Connor &amp; T. Upton (</a:t>
            </a:r>
            <a:r>
              <a:rPr lang="el-GR" sz="2400" dirty="0">
                <a:sym typeface="+mn-ea"/>
              </a:rPr>
              <a:t>επιμ.), </a:t>
            </a:r>
            <a:r>
              <a:rPr lang="en-GB" sz="2400" i="1" dirty="0">
                <a:sym typeface="+mn-ea"/>
              </a:rPr>
              <a:t>Discourse in the Professions: Perspectives from Corpus Linguistics</a:t>
            </a:r>
            <a:r>
              <a:rPr lang="en-GB" sz="2400" dirty="0">
                <a:sym typeface="+mn-ea"/>
              </a:rPr>
              <a:t>. Amsterdam: John </a:t>
            </a:r>
            <a:r>
              <a:rPr lang="en-GB" sz="2400" dirty="0" err="1">
                <a:sym typeface="+mn-ea"/>
              </a:rPr>
              <a:t>Benjamins</a:t>
            </a:r>
            <a:r>
              <a:rPr lang="en-GB" sz="2400" dirty="0">
                <a:sym typeface="+mn-ea"/>
              </a:rPr>
              <a:t>, 11-33. </a:t>
            </a:r>
            <a:endParaRPr lang="en-GB" sz="2400" dirty="0"/>
          </a:p>
          <a:p>
            <a:pPr algn="l">
              <a:spcAft>
                <a:spcPts val="600"/>
              </a:spcAft>
            </a:pPr>
            <a:r>
              <a:rPr lang="en-GB" sz="2400" dirty="0"/>
              <a:t>Georgalou, M. (2017). </a:t>
            </a:r>
            <a:r>
              <a:rPr lang="en-GB" sz="2400" i="1" dirty="0"/>
              <a:t>Discourse and Identity on Facebook</a:t>
            </a:r>
            <a:r>
              <a:rPr lang="en-GB" sz="2400" dirty="0"/>
              <a:t>. London: </a:t>
            </a:r>
            <a:r>
              <a:rPr lang="en-GB" sz="2400" dirty="0" err="1"/>
              <a:t>Bloombury</a:t>
            </a:r>
            <a:r>
              <a:rPr lang="en-GB" sz="2400" dirty="0"/>
              <a:t>. </a:t>
            </a:r>
            <a:endParaRPr lang="en-GB" sz="2400" dirty="0"/>
          </a:p>
          <a:p>
            <a:pPr algn="l">
              <a:spcBef>
                <a:spcPts val="600"/>
              </a:spcBef>
            </a:pPr>
            <a:r>
              <a:rPr lang="en-US" sz="2400" dirty="0">
                <a:effectLst/>
                <a:ea typeface="Calibri" panose="020F0502020204030204" pitchFamily="34" charset="0"/>
                <a:cs typeface="Times New Roman" panose="02020603050405020304" pitchFamily="18" charset="0"/>
              </a:rPr>
              <a:t>Gramsci, A. (1971). </a:t>
            </a:r>
            <a:r>
              <a:rPr lang="en-US" sz="2400" i="1" dirty="0">
                <a:effectLst/>
                <a:ea typeface="Calibri" panose="020F0502020204030204" pitchFamily="34" charset="0"/>
                <a:cs typeface="Times New Roman" panose="02020603050405020304" pitchFamily="18" charset="0"/>
              </a:rPr>
              <a:t>Selections from the Prison Notebooks</a:t>
            </a:r>
            <a:r>
              <a:rPr lang="en-US" sz="2400" dirty="0">
                <a:effectLst/>
                <a:ea typeface="Calibri" panose="020F0502020204030204" pitchFamily="34" charset="0"/>
                <a:cs typeface="Times New Roman" panose="02020603050405020304" pitchFamily="18" charset="0"/>
              </a:rPr>
              <a:t>. London: Lawrence and Wishart.</a:t>
            </a:r>
            <a:endParaRPr lang="en-US" sz="2400" dirty="0">
              <a:effectLst/>
              <a:ea typeface="Calibri" panose="020F0502020204030204" pitchFamily="34" charset="0"/>
              <a:cs typeface="Times New Roman" panose="02020603050405020304" pitchFamily="18" charset="0"/>
            </a:endParaRPr>
          </a:p>
          <a:p>
            <a:pPr algn="l">
              <a:spcBef>
                <a:spcPts val="600"/>
              </a:spcBef>
            </a:pPr>
            <a:endParaRPr lang="el-GR" sz="1400" dirty="0"/>
          </a:p>
          <a:p>
            <a:pPr algn="l"/>
            <a:endParaRPr lang="en-GB" sz="1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13665" y="9039860"/>
            <a:ext cx="2287905" cy="51943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58790"/>
            <a:ext cx="10464800" cy="646331"/>
          </a:xfrm>
        </p:spPr>
        <p:txBody>
          <a:bodyPr/>
          <a:lstStyle/>
          <a:p>
            <a:pPr algn="l"/>
            <a:r>
              <a:rPr lang="el-GR" sz="4000" b="1" dirty="0"/>
              <a:t> </a:t>
            </a:r>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635" y="1704975"/>
            <a:ext cx="13004800" cy="8007985"/>
          </a:xfrm>
        </p:spPr>
        <p:txBody>
          <a:bodyPr wrap="square">
            <a:noAutofit/>
          </a:bodyPr>
          <a:lstStyle/>
          <a:p>
            <a:pPr algn="l"/>
            <a:r>
              <a:rPr lang="en-US" sz="2400" dirty="0">
                <a:effectLst/>
                <a:ea typeface="Calibri" panose="020F0502020204030204" pitchFamily="34" charset="0"/>
                <a:cs typeface="Times New Roman" panose="02020603050405020304" pitchFamily="18" charset="0"/>
                <a:sym typeface="+mn-ea"/>
              </a:rPr>
              <a:t>Golash-Boza, T. (2016). “A critical and comprehensive sociological theory of race and racism”. </a:t>
            </a:r>
            <a:r>
              <a:rPr lang="en-US" sz="2400" i="1" dirty="0">
                <a:effectLst/>
                <a:ea typeface="Calibri" panose="020F0502020204030204" pitchFamily="34" charset="0"/>
                <a:cs typeface="Times New Roman" panose="02020603050405020304" pitchFamily="18" charset="0"/>
                <a:sym typeface="+mn-ea"/>
              </a:rPr>
              <a:t>Sociology of Race and Ethnicity</a:t>
            </a:r>
            <a:r>
              <a:rPr lang="en-US" sz="2400" dirty="0">
                <a:effectLst/>
                <a:ea typeface="Calibri" panose="020F0502020204030204" pitchFamily="34" charset="0"/>
                <a:cs typeface="Times New Roman" panose="02020603050405020304" pitchFamily="18" charset="0"/>
                <a:sym typeface="+mn-ea"/>
              </a:rPr>
              <a:t> 2: 129-141.</a:t>
            </a:r>
            <a:endParaRPr lang="en-US" sz="2400" dirty="0">
              <a:effectLst/>
              <a:ea typeface="Calibri" panose="020F0502020204030204" pitchFamily="34" charset="0"/>
              <a:cs typeface="Times New Roman" panose="02020603050405020304" pitchFamily="18" charset="0"/>
            </a:endParaRPr>
          </a:p>
          <a:p>
            <a:pPr algn="l"/>
            <a:r>
              <a:rPr lang="en-US" sz="2400" dirty="0">
                <a:effectLst/>
                <a:ea typeface="Calibri" panose="020F0502020204030204" pitchFamily="34" charset="0"/>
                <a:cs typeface="Times New Roman" panose="02020603050405020304" pitchFamily="18" charset="0"/>
                <a:sym typeface="+mn-ea"/>
              </a:rPr>
              <a:t>Gounari, P. (2022). </a:t>
            </a:r>
            <a:r>
              <a:rPr lang="en-US" sz="2400" i="1" dirty="0">
                <a:effectLst/>
                <a:ea typeface="Calibri" panose="020F0502020204030204" pitchFamily="34" charset="0"/>
                <a:cs typeface="Times New Roman" panose="02020603050405020304" pitchFamily="18" charset="0"/>
                <a:sym typeface="+mn-ea"/>
              </a:rPr>
              <a:t>From Twitter to Capitol Hill: Far-right Authoritarian Populist Discourses, Social Media and Critical Pedagogy</a:t>
            </a:r>
            <a:r>
              <a:rPr lang="en-US" sz="2400" dirty="0">
                <a:effectLst/>
                <a:ea typeface="Calibri" panose="020F0502020204030204" pitchFamily="34" charset="0"/>
                <a:cs typeface="Times New Roman" panose="02020603050405020304" pitchFamily="18" charset="0"/>
                <a:sym typeface="+mn-ea"/>
              </a:rPr>
              <a:t>. Critical Media Literacies 10. Leiden: Brill.</a:t>
            </a:r>
            <a:endParaRPr lang="en-US" sz="2400" dirty="0">
              <a:effectLst/>
              <a:ea typeface="Calibri" panose="020F0502020204030204" pitchFamily="34" charset="0"/>
              <a:cs typeface="Times New Roman" panose="02020603050405020304" pitchFamily="18" charset="0"/>
            </a:endParaRPr>
          </a:p>
          <a:p>
            <a:pPr algn="l"/>
            <a:r>
              <a:rPr lang="en-US" sz="2400" dirty="0">
                <a:effectLst/>
                <a:ea typeface="Calibri" panose="020F0502020204030204" pitchFamily="34" charset="0"/>
                <a:cs typeface="Times New Roman" panose="02020603050405020304" pitchFamily="18" charset="0"/>
                <a:sym typeface="+mn-ea"/>
              </a:rPr>
              <a:t>Habermas J., Lennox S. &amp; Lennox F. (1974). The public sphere: An encyclopedia article (1964). </a:t>
            </a:r>
            <a:r>
              <a:rPr lang="en-US" sz="2400" i="1" dirty="0">
                <a:effectLst/>
                <a:ea typeface="Calibri" panose="020F0502020204030204" pitchFamily="34" charset="0"/>
                <a:cs typeface="Times New Roman" panose="02020603050405020304" pitchFamily="18" charset="0"/>
                <a:sym typeface="+mn-ea"/>
              </a:rPr>
              <a:t>New German Critique</a:t>
            </a:r>
            <a:r>
              <a:rPr lang="en-US" sz="2400" dirty="0">
                <a:effectLst/>
                <a:ea typeface="Calibri" panose="020F0502020204030204" pitchFamily="34" charset="0"/>
                <a:cs typeface="Times New Roman" panose="02020603050405020304" pitchFamily="18" charset="0"/>
                <a:sym typeface="+mn-ea"/>
              </a:rPr>
              <a:t> 3: 49–55.</a:t>
            </a:r>
            <a:endParaRPr lang="el-GR" sz="2400" dirty="0">
              <a:effectLst/>
              <a:ea typeface="Calibri" panose="020F0502020204030204" pitchFamily="34" charset="0"/>
              <a:cs typeface="Times New Roman" panose="02020603050405020304" pitchFamily="18" charset="0"/>
            </a:endParaRPr>
          </a:p>
          <a:p>
            <a:pPr algn="l">
              <a:spcBef>
                <a:spcPts val="600"/>
              </a:spcBef>
            </a:pPr>
            <a:r>
              <a:rPr lang="en-GB" sz="2400" dirty="0">
                <a:sym typeface="+mn-ea"/>
              </a:rPr>
              <a:t>Halliday, M. A. K. (1978</a:t>
            </a:r>
            <a:r>
              <a:rPr lang="en-GB" sz="2400" i="1" dirty="0">
                <a:sym typeface="+mn-ea"/>
              </a:rPr>
              <a:t>). Language as social semiotic: The social interpretation of language and meaning</a:t>
            </a:r>
            <a:r>
              <a:rPr lang="en-GB" sz="2400" dirty="0">
                <a:sym typeface="+mn-ea"/>
              </a:rPr>
              <a:t>. Hodder Arnold.</a:t>
            </a:r>
            <a:endParaRPr lang="en-GB" sz="2400" dirty="0"/>
          </a:p>
          <a:p>
            <a:pPr algn="l" fontAlgn="auto">
              <a:spcAft>
                <a:spcPts val="0"/>
              </a:spcAft>
            </a:pPr>
            <a:r>
              <a:rPr lang="en-GB" sz="2400" dirty="0">
                <a:sym typeface="+mn-ea"/>
              </a:rPr>
              <a:t>Halliday, M.A.K. (1994/1985). An </a:t>
            </a:r>
            <a:r>
              <a:rPr lang="en-GB" sz="2400" i="1" dirty="0">
                <a:sym typeface="+mn-ea"/>
              </a:rPr>
              <a:t>introduction to functional grammar</a:t>
            </a:r>
            <a:r>
              <a:rPr lang="en-GB" sz="2400" dirty="0">
                <a:sym typeface="+mn-ea"/>
              </a:rPr>
              <a:t>, </a:t>
            </a:r>
            <a:endParaRPr lang="en-GB" sz="2400" dirty="0"/>
          </a:p>
          <a:p>
            <a:pPr algn="l" fontAlgn="auto">
              <a:spcAft>
                <a:spcPts val="0"/>
              </a:spcAft>
            </a:pPr>
            <a:r>
              <a:rPr lang="en-GB" sz="2400" dirty="0">
                <a:sym typeface="+mn-ea"/>
              </a:rPr>
              <a:t>Halliday, M. A. K., &amp; Hasan, R. (1989/2014). </a:t>
            </a:r>
            <a:r>
              <a:rPr lang="en-GB" sz="2400" i="1" dirty="0">
                <a:sym typeface="+mn-ea"/>
              </a:rPr>
              <a:t>Cohesion in English</a:t>
            </a:r>
            <a:r>
              <a:rPr lang="en-GB" sz="2400" dirty="0">
                <a:sym typeface="+mn-ea"/>
              </a:rPr>
              <a:t>. Routledge.</a:t>
            </a:r>
            <a:endParaRPr lang="en-GB" sz="2400" dirty="0"/>
          </a:p>
          <a:p>
            <a:pPr algn="l">
              <a:spcBef>
                <a:spcPts val="600"/>
              </a:spcBef>
            </a:pPr>
            <a:r>
              <a:rPr lang="en-GB" sz="2400" dirty="0" err="1">
                <a:sym typeface="+mn-ea"/>
              </a:rPr>
              <a:t>Hatzidaki</a:t>
            </a:r>
            <a:r>
              <a:rPr lang="en-GB" sz="2400" dirty="0">
                <a:sym typeface="+mn-ea"/>
              </a:rPr>
              <a:t>, O. &amp; </a:t>
            </a:r>
            <a:r>
              <a:rPr lang="en-GB" sz="2400" dirty="0" err="1">
                <a:sym typeface="+mn-ea"/>
              </a:rPr>
              <a:t>Goutsos</a:t>
            </a:r>
            <a:r>
              <a:rPr lang="en-GB" sz="2400" dirty="0">
                <a:sym typeface="+mn-ea"/>
              </a:rPr>
              <a:t>, D. (2017) (</a:t>
            </a:r>
            <a:r>
              <a:rPr lang="en-GB" sz="2400" dirty="0" err="1">
                <a:sym typeface="+mn-ea"/>
              </a:rPr>
              <a:t>eds</a:t>
            </a:r>
            <a:r>
              <a:rPr lang="en-GB" sz="2400" dirty="0">
                <a:sym typeface="+mn-ea"/>
              </a:rPr>
              <a:t>). </a:t>
            </a:r>
            <a:r>
              <a:rPr lang="en-GB" sz="2400" i="1" dirty="0">
                <a:sym typeface="+mn-ea"/>
              </a:rPr>
              <a:t>Greece in Crisis: Combining critical discourse and corpus linguistics perspectives</a:t>
            </a:r>
            <a:r>
              <a:rPr lang="en-GB" sz="2400" dirty="0">
                <a:sym typeface="+mn-ea"/>
              </a:rPr>
              <a:t>. Amsterdam/Philadelphia: </a:t>
            </a:r>
            <a:r>
              <a:rPr lang="en-GB" sz="2400" dirty="0" err="1">
                <a:sym typeface="+mn-ea"/>
              </a:rPr>
              <a:t>Benjamins</a:t>
            </a:r>
            <a:r>
              <a:rPr lang="en-GB" sz="2400" dirty="0">
                <a:sym typeface="+mn-ea"/>
              </a:rPr>
              <a:t>.</a:t>
            </a:r>
            <a:endParaRPr lang="en-GB" sz="2400" dirty="0"/>
          </a:p>
          <a:p>
            <a:pPr algn="l">
              <a:spcBef>
                <a:spcPts val="600"/>
              </a:spcBef>
            </a:pPr>
            <a:r>
              <a:rPr lang="en-GB" sz="2400" dirty="0">
                <a:sym typeface="+mn-ea"/>
              </a:rPr>
              <a:t>Holly, W. </a:t>
            </a:r>
            <a:r>
              <a:rPr lang="en-US" altLang="en-GB" sz="2400" dirty="0">
                <a:sym typeface="+mn-ea"/>
              </a:rPr>
              <a:t>(</a:t>
            </a:r>
            <a:r>
              <a:rPr lang="en-GB" sz="2400" dirty="0">
                <a:latin typeface="Calibri" panose="020F0502020204030204" pitchFamily="34" charset="0"/>
                <a:cs typeface="Calibri" panose="020F0502020204030204" pitchFamily="34" charset="0"/>
                <a:sym typeface="+mn-ea"/>
              </a:rPr>
              <a:t>1995</a:t>
            </a:r>
            <a:r>
              <a:rPr lang="en-US" altLang="en-GB" sz="2400" dirty="0">
                <a:latin typeface="Calibri" panose="020F0502020204030204" pitchFamily="34" charset="0"/>
                <a:cs typeface="Calibri" panose="020F0502020204030204" pitchFamily="34" charset="0"/>
                <a:sym typeface="+mn-ea"/>
              </a:rPr>
              <a:t>)</a:t>
            </a:r>
            <a:r>
              <a:rPr lang="en-GB" sz="2400" dirty="0">
                <a:latin typeface="Calibri" panose="020F0502020204030204" pitchFamily="34" charset="0"/>
                <a:cs typeface="Calibri" panose="020F0502020204030204" pitchFamily="34" charset="0"/>
                <a:sym typeface="+mn-ea"/>
              </a:rPr>
              <a:t>. “Language and television”. </a:t>
            </a:r>
            <a:r>
              <a:rPr lang="el-GR" sz="2400" dirty="0">
                <a:latin typeface="Calibri" panose="020F0502020204030204" pitchFamily="34" charset="0"/>
                <a:cs typeface="Calibri" panose="020F0502020204030204" pitchFamily="34" charset="0"/>
                <a:sym typeface="+mn-ea"/>
              </a:rPr>
              <a:t>Στο </a:t>
            </a:r>
            <a:r>
              <a:rPr lang="en-GB" sz="2400" dirty="0">
                <a:latin typeface="Calibri" panose="020F0502020204030204" pitchFamily="34" charset="0"/>
                <a:cs typeface="Calibri" panose="020F0502020204030204" pitchFamily="34" charset="0"/>
                <a:sym typeface="+mn-ea"/>
              </a:rPr>
              <a:t>P. Stevenson (</a:t>
            </a:r>
            <a:r>
              <a:rPr lang="el-GR" sz="2400" dirty="0">
                <a:latin typeface="Calibri" panose="020F0502020204030204" pitchFamily="34" charset="0"/>
                <a:cs typeface="Calibri" panose="020F0502020204030204" pitchFamily="34" charset="0"/>
                <a:sym typeface="+mn-ea"/>
              </a:rPr>
              <a:t>επιμ.), Τ</a:t>
            </a:r>
            <a:r>
              <a:rPr lang="en-GB" sz="2400" i="1" dirty="0">
                <a:latin typeface="Calibri" panose="020F0502020204030204" pitchFamily="34" charset="0"/>
                <a:cs typeface="Calibri" panose="020F0502020204030204" pitchFamily="34" charset="0"/>
                <a:sym typeface="+mn-ea"/>
              </a:rPr>
              <a:t>he German Language and the Real World</a:t>
            </a:r>
            <a:r>
              <a:rPr lang="en-GB" sz="2400" dirty="0">
                <a:latin typeface="Calibri" panose="020F0502020204030204" pitchFamily="34" charset="0"/>
                <a:cs typeface="Calibri" panose="020F0502020204030204" pitchFamily="34" charset="0"/>
                <a:sym typeface="+mn-ea"/>
              </a:rPr>
              <a:t>. Oxford: Clarendon Press, 339-373. </a:t>
            </a:r>
            <a:endParaRPr lang="en-GB" sz="2400" dirty="0">
              <a:latin typeface="Calibri" panose="020F0502020204030204" pitchFamily="34" charset="0"/>
              <a:cs typeface="Calibri" panose="020F0502020204030204" pitchFamily="34" charset="0"/>
            </a:endParaRPr>
          </a:p>
          <a:p>
            <a:pPr algn="l" fontAlgn="auto">
              <a:spcAft>
                <a:spcPts val="0"/>
              </a:spcAft>
            </a:pPr>
            <a:r>
              <a:rPr lang="en-GB" sz="2400" dirty="0">
                <a:sym typeface="+mn-ea"/>
              </a:rPr>
              <a:t>Irvine, J. T., &amp; S. Gal. (2000). Language ideology and linguistic differentiation. In P. V. </a:t>
            </a:r>
            <a:r>
              <a:rPr lang="en-GB" sz="2400" dirty="0" err="1">
                <a:sym typeface="+mn-ea"/>
              </a:rPr>
              <a:t>Kroskrity</a:t>
            </a:r>
            <a:r>
              <a:rPr lang="en-GB" sz="2400" dirty="0">
                <a:sym typeface="+mn-ea"/>
              </a:rPr>
              <a:t> (Ed.), </a:t>
            </a:r>
            <a:r>
              <a:rPr lang="en-GB" sz="2400" i="1" dirty="0">
                <a:sym typeface="+mn-ea"/>
              </a:rPr>
              <a:t>Regimes of Language: Ideologies, Polities, and Identities</a:t>
            </a:r>
            <a:r>
              <a:rPr lang="en-GB" sz="2400" dirty="0">
                <a:sym typeface="+mn-ea"/>
              </a:rPr>
              <a:t> (pp. 35-84). Santa Fe: School of American Research Press.</a:t>
            </a:r>
            <a:endParaRPr lang="en-GB" sz="2400" dirty="0"/>
          </a:p>
          <a:p>
            <a:pPr algn="l" fontAlgn="auto">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Janks, H. (2000). “Domination, Αccess, Diversity and Design: Α Synthesis for Critical Literacy Education.” Educational Review 52 (2): 175-186. </a:t>
            </a:r>
            <a:endParaRPr lang="en-US" sz="2400" dirty="0">
              <a:effectLst/>
              <a:latin typeface="Calibri" panose="020F0502020204030204" pitchFamily="34" charset="0"/>
              <a:ea typeface="Calibri" panose="020F0502020204030204" pitchFamily="34" charset="0"/>
              <a:cs typeface="Calibri" panose="020F0502020204030204" pitchFamily="34" charset="0"/>
              <a:sym typeface="+mn-ea"/>
            </a:endParaRPr>
          </a:p>
          <a:p>
            <a:pPr algn="l" fontAlgn="auto">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Janks, H. </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2012</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 The importance of critical literacy. </a:t>
            </a:r>
            <a:r>
              <a:rPr lang="en-US" sz="2400" i="1" dirty="0">
                <a:effectLst/>
                <a:latin typeface="Calibri" panose="020F0502020204030204" pitchFamily="34" charset="0"/>
                <a:ea typeface="TimesNewRomanPS-ItalicMT"/>
                <a:cs typeface="Calibri" panose="020F0502020204030204" pitchFamily="34" charset="0"/>
                <a:sym typeface="+mn-ea"/>
              </a:rPr>
              <a:t>English Teaching: Practice and Critique </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11(1), 150-163.</a:t>
            </a:r>
            <a:endParaRPr lang="en-GB" sz="1200" dirty="0"/>
          </a:p>
          <a:p>
            <a:pPr algn="l"/>
            <a:endParaRPr lang="el-GR" sz="12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0" y="8843010"/>
            <a:ext cx="2304415" cy="59309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66800"/>
            <a:ext cx="10464800" cy="645160"/>
          </a:xfrm>
        </p:spPr>
        <p:txBody>
          <a:bodyPr wrap="square"/>
          <a:lstStyle/>
          <a:p>
            <a:pPr algn="l"/>
            <a:r>
              <a:rPr lang="el-GR" sz="4000" b="1" dirty="0"/>
              <a:t> </a:t>
            </a:r>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635" y="1711325"/>
            <a:ext cx="12915265" cy="9454515"/>
          </a:xfrm>
        </p:spPr>
        <p:txBody>
          <a:bodyPr wrap="square"/>
          <a:lstStyle/>
          <a:p>
            <a:pPr algn="l" fontAlgn="auto">
              <a:spcAft>
                <a:spcPts val="0"/>
              </a:spcAft>
            </a:pPr>
            <a:r>
              <a:rPr lang="en-GB" sz="2400" dirty="0" err="1">
                <a:latin typeface="Calibri" panose="020F0502020204030204" pitchFamily="34" charset="0"/>
                <a:cs typeface="Calibri" panose="020F0502020204030204" pitchFamily="34" charset="0"/>
                <a:sym typeface="+mn-ea"/>
              </a:rPr>
              <a:t>Jørgensen</a:t>
            </a:r>
            <a:r>
              <a:rPr lang="en-GB" sz="2400" dirty="0">
                <a:latin typeface="Calibri" panose="020F0502020204030204" pitchFamily="34" charset="0"/>
                <a:cs typeface="Calibri" panose="020F0502020204030204" pitchFamily="34" charset="0"/>
                <a:sym typeface="+mn-ea"/>
              </a:rPr>
              <a:t>, M</a:t>
            </a:r>
            <a:r>
              <a:rPr lang="en-GB" sz="2400" dirty="0">
                <a:sym typeface="+mn-ea"/>
              </a:rPr>
              <a:t>. W., &amp; Phillips, L. J. (2002). </a:t>
            </a:r>
            <a:r>
              <a:rPr lang="en-GB" sz="2400" i="1" dirty="0">
                <a:sym typeface="+mn-ea"/>
              </a:rPr>
              <a:t>Discourse analysis as theory and method</a:t>
            </a:r>
            <a:r>
              <a:rPr lang="en-GB" sz="2400" dirty="0">
                <a:sym typeface="+mn-ea"/>
              </a:rPr>
              <a:t>. Sage.</a:t>
            </a:r>
            <a:endParaRPr lang="en-GB" sz="2400" dirty="0"/>
          </a:p>
          <a:p>
            <a:pPr algn="l" fontAlgn="auto">
              <a:lnSpc>
                <a:spcPct val="100000"/>
              </a:lnSpc>
            </a:pPr>
            <a:r>
              <a:rPr lang="en-GB" sz="2400" dirty="0" err="1">
                <a:sym typeface="+mn-ea"/>
              </a:rPr>
              <a:t>Jost</a:t>
            </a:r>
            <a:r>
              <a:rPr lang="en-GB" sz="2400" dirty="0">
                <a:sym typeface="+mn-ea"/>
              </a:rPr>
              <a:t>, F. (2010). «</a:t>
            </a:r>
            <a:r>
              <a:rPr lang="el-GR" sz="2400" dirty="0">
                <a:sym typeface="+mn-ea"/>
              </a:rPr>
              <a:t>Μεθοδολογικές προτάσεις για την ανάλυση των τηλεοπτικών εκπομπών». Στο Ι. Βώβου (επιμ.), </a:t>
            </a:r>
            <a:r>
              <a:rPr lang="el-GR" sz="2400" i="1" dirty="0">
                <a:sym typeface="+mn-ea"/>
              </a:rPr>
              <a:t>Ο Κόσμος της Τηλεόρασης. Θεωρητικές Προσεγγίσεις, Ανάλυση Προγραμμάτων και Ελληνική Πραγματικότητα</a:t>
            </a:r>
            <a:r>
              <a:rPr lang="el-GR" sz="2400" dirty="0">
                <a:sym typeface="+mn-ea"/>
              </a:rPr>
              <a:t>. Αθήνα: Ηρόδοτος, 23-44. </a:t>
            </a:r>
            <a:endParaRPr lang="el-GR" sz="2400" dirty="0"/>
          </a:p>
          <a:p>
            <a:pPr algn="l" fontAlgn="auto">
              <a:lnSpc>
                <a:spcPct val="100000"/>
              </a:lnSpc>
            </a:pPr>
            <a:r>
              <a:rPr lang="el-GR" altLang="en-GB" sz="2400" dirty="0">
                <a:sym typeface="+mn-ea"/>
              </a:rPr>
              <a:t>Καλλής, Α.</a:t>
            </a:r>
            <a:r>
              <a:rPr lang="en-GB" sz="2400" dirty="0">
                <a:sym typeface="+mn-ea"/>
              </a:rPr>
              <a:t> </a:t>
            </a:r>
            <a:r>
              <a:rPr lang="el-GR" altLang="en-GB" sz="2400" dirty="0">
                <a:sym typeface="+mn-ea"/>
              </a:rPr>
              <a:t>(</a:t>
            </a:r>
            <a:r>
              <a:rPr lang="en-GB" sz="2400" dirty="0">
                <a:sym typeface="+mn-ea"/>
              </a:rPr>
              <a:t>2021</a:t>
            </a:r>
            <a:r>
              <a:rPr lang="el-GR" altLang="en-GB" sz="2400" dirty="0">
                <a:sym typeface="+mn-ea"/>
              </a:rPr>
              <a:t>)</a:t>
            </a:r>
            <a:r>
              <a:rPr lang="en-GB" sz="2400" i="1" dirty="0">
                <a:sym typeface="+mn-ea"/>
              </a:rPr>
              <a:t>. </a:t>
            </a:r>
            <a:r>
              <a:rPr lang="el-GR" altLang="en-GB" sz="2400" i="1" dirty="0">
                <a:sym typeface="+mn-ea"/>
              </a:rPr>
              <a:t>“</a:t>
            </a:r>
            <a:r>
              <a:rPr lang="el-GR" altLang="en-GB" sz="2400" dirty="0">
                <a:sym typeface="+mn-ea"/>
              </a:rPr>
              <a:t>Πρόλογος:</a:t>
            </a:r>
            <a:r>
              <a:rPr lang="en-GB" sz="2400" i="1" dirty="0">
                <a:sym typeface="+mn-ea"/>
              </a:rPr>
              <a:t> </a:t>
            </a:r>
            <a:r>
              <a:rPr lang="en-GB" sz="2400" dirty="0">
                <a:sym typeface="+mn-ea"/>
              </a:rPr>
              <a:t>Η </a:t>
            </a:r>
            <a:r>
              <a:rPr lang="el-GR" altLang="en-GB" sz="2400" dirty="0">
                <a:sym typeface="+mn-ea"/>
              </a:rPr>
              <a:t>κοινοτοπία των άκρων και η ‘κανονικότητα’ της Χρυσής Αυγής”</a:t>
            </a:r>
            <a:r>
              <a:rPr lang="en-GB" sz="2400" dirty="0">
                <a:sym typeface="+mn-ea"/>
              </a:rPr>
              <a:t>.</a:t>
            </a:r>
            <a:r>
              <a:rPr lang="el-GR" altLang="en-GB" sz="2400" dirty="0">
                <a:sym typeface="+mn-ea"/>
              </a:rPr>
              <a:t> Στο Ρ. </a:t>
            </a:r>
            <a:r>
              <a:rPr lang="en-GB" sz="2400" dirty="0">
                <a:sym typeface="+mn-ea"/>
              </a:rPr>
              <a:t>Βασιλάκη &amp; </a:t>
            </a:r>
            <a:r>
              <a:rPr lang="el-GR" altLang="en-GB" sz="2400" dirty="0">
                <a:sym typeface="+mn-ea"/>
              </a:rPr>
              <a:t>Γ. </a:t>
            </a:r>
            <a:r>
              <a:rPr lang="en-GB" sz="2400" dirty="0">
                <a:sym typeface="+mn-ea"/>
              </a:rPr>
              <a:t>Σουβλής</a:t>
            </a:r>
            <a:r>
              <a:rPr lang="el-GR" altLang="en-GB" sz="2400" dirty="0">
                <a:sym typeface="+mn-ea"/>
              </a:rPr>
              <a:t> (επιμ.), </a:t>
            </a:r>
            <a:r>
              <a:rPr lang="en-GB" sz="2400" i="1" dirty="0">
                <a:sym typeface="+mn-ea"/>
              </a:rPr>
              <a:t>Η κανονικοποίηση του ακροδεξιού λόγου στην Ελλάδα</a:t>
            </a:r>
            <a:r>
              <a:rPr lang="el-GR" altLang="en-GB" sz="2400" dirty="0">
                <a:sym typeface="+mn-ea"/>
              </a:rPr>
              <a:t>. </a:t>
            </a:r>
            <a:r>
              <a:rPr lang="en-GB" sz="2400" dirty="0">
                <a:sym typeface="+mn-ea"/>
              </a:rPr>
              <a:t>Αθήνα: Ίδρυμα Ρόζα Λούξεμπουργκ</a:t>
            </a:r>
            <a:r>
              <a:rPr lang="el-GR" altLang="en-GB" sz="2400" dirty="0">
                <a:sym typeface="+mn-ea"/>
              </a:rPr>
              <a:t>, 9-18.</a:t>
            </a:r>
            <a:endParaRPr lang="en-GB" sz="2400" dirty="0"/>
          </a:p>
          <a:p>
            <a:pPr algn="l">
              <a:spcAft>
                <a:spcPts val="600"/>
              </a:spcAft>
            </a:pPr>
            <a:r>
              <a:rPr lang="en-GB" sz="2400" dirty="0" err="1">
                <a:sym typeface="+mn-ea"/>
              </a:rPr>
              <a:t>Kalton</a:t>
            </a:r>
            <a:r>
              <a:rPr lang="en-GB" sz="2400" dirty="0">
                <a:sym typeface="+mn-ea"/>
              </a:rPr>
              <a:t>, G. (1983). </a:t>
            </a:r>
            <a:r>
              <a:rPr lang="en-GB" sz="2400" i="1" dirty="0">
                <a:sym typeface="+mn-ea"/>
              </a:rPr>
              <a:t>Introduction to Survey Sampling</a:t>
            </a:r>
            <a:r>
              <a:rPr lang="en-GB" sz="2400" dirty="0">
                <a:sym typeface="+mn-ea"/>
              </a:rPr>
              <a:t>. London &amp; New Delhi: Sage Publishing.</a:t>
            </a:r>
            <a:endParaRPr lang="en-GB" sz="2400" dirty="0"/>
          </a:p>
          <a:p>
            <a:pPr algn="l" fontAlgn="auto">
              <a:spcAft>
                <a:spcPts val="0"/>
              </a:spcAft>
            </a:pPr>
            <a:r>
              <a:rPr lang="en-GB" sz="2400" dirty="0" err="1">
                <a:sym typeface="+mn-ea"/>
              </a:rPr>
              <a:t>KhosraviNik</a:t>
            </a:r>
            <a:r>
              <a:rPr lang="en-GB" sz="2400" dirty="0">
                <a:sym typeface="+mn-ea"/>
              </a:rPr>
              <a:t>, M., </a:t>
            </a:r>
            <a:r>
              <a:rPr lang="en-GB" sz="2400" dirty="0" err="1">
                <a:sym typeface="+mn-ea"/>
              </a:rPr>
              <a:t>Krzyzanowski</a:t>
            </a:r>
            <a:r>
              <a:rPr lang="en-GB" sz="2400" dirty="0">
                <a:sym typeface="+mn-ea"/>
              </a:rPr>
              <a:t>, M. &amp; </a:t>
            </a:r>
            <a:r>
              <a:rPr lang="en-GB" sz="2400" dirty="0" err="1">
                <a:sym typeface="+mn-ea"/>
              </a:rPr>
              <a:t>Wodak</a:t>
            </a:r>
            <a:r>
              <a:rPr lang="en-GB" sz="2400" dirty="0">
                <a:sym typeface="+mn-ea"/>
              </a:rPr>
              <a:t>, R. (2012). Dynamics of representation in discourse: </a:t>
            </a:r>
            <a:r>
              <a:rPr lang="el-GR" sz="2400" dirty="0">
                <a:sym typeface="+mn-ea"/>
              </a:rPr>
              <a:t>Ι</a:t>
            </a:r>
            <a:r>
              <a:rPr lang="en-GB" sz="2400" dirty="0" err="1">
                <a:sym typeface="+mn-ea"/>
              </a:rPr>
              <a:t>mmigrants</a:t>
            </a:r>
            <a:r>
              <a:rPr lang="en-GB" sz="2400" dirty="0">
                <a:sym typeface="+mn-ea"/>
              </a:rPr>
              <a:t> in the </a:t>
            </a:r>
            <a:r>
              <a:rPr lang="el-GR" sz="2400" dirty="0">
                <a:sym typeface="+mn-ea"/>
              </a:rPr>
              <a:t>Β</a:t>
            </a:r>
            <a:r>
              <a:rPr lang="en-GB" sz="2400" dirty="0" err="1">
                <a:sym typeface="+mn-ea"/>
              </a:rPr>
              <a:t>ritish</a:t>
            </a:r>
            <a:r>
              <a:rPr lang="en-GB" sz="2400" dirty="0">
                <a:sym typeface="+mn-ea"/>
              </a:rPr>
              <a:t> Press. In Messer, M., Schroeder, R. &amp; </a:t>
            </a:r>
            <a:r>
              <a:rPr lang="en-GB" sz="2400" dirty="0" err="1">
                <a:sym typeface="+mn-ea"/>
              </a:rPr>
              <a:t>Wodak</a:t>
            </a:r>
            <a:r>
              <a:rPr lang="en-GB" sz="2400" dirty="0">
                <a:sym typeface="+mn-ea"/>
              </a:rPr>
              <a:t>, R. (Eds.), </a:t>
            </a:r>
            <a:r>
              <a:rPr lang="en-GB" sz="2400" i="1" dirty="0">
                <a:sym typeface="+mn-ea"/>
              </a:rPr>
              <a:t>Migrations: Interdisciplinary Perspectives</a:t>
            </a:r>
            <a:r>
              <a:rPr lang="en-GB" sz="2400" dirty="0">
                <a:sym typeface="+mn-ea"/>
              </a:rPr>
              <a:t>. </a:t>
            </a:r>
            <a:r>
              <a:rPr lang="el-GR" sz="2400" dirty="0">
                <a:sym typeface="+mn-ea"/>
              </a:rPr>
              <a:t>Β</a:t>
            </a:r>
            <a:r>
              <a:rPr lang="en-GB" sz="2400" dirty="0" err="1">
                <a:sym typeface="+mn-ea"/>
              </a:rPr>
              <a:t>erlin</a:t>
            </a:r>
            <a:r>
              <a:rPr lang="en-GB" sz="2400" dirty="0">
                <a:sym typeface="+mn-ea"/>
              </a:rPr>
              <a:t>: Springer, 283-295.</a:t>
            </a:r>
            <a:endParaRPr lang="en-GB" sz="2400" dirty="0"/>
          </a:p>
          <a:p>
            <a:pPr algn="l" fontAlgn="auto">
              <a:spcAft>
                <a:spcPts val="0"/>
              </a:spcAft>
            </a:pPr>
            <a:r>
              <a:rPr lang="en-GB" sz="2400" dirty="0">
                <a:sym typeface="+mn-ea"/>
              </a:rPr>
              <a:t>Knapp, P., &amp; Watkins, M. (1994). </a:t>
            </a:r>
            <a:r>
              <a:rPr lang="en-GB" sz="2400" i="1" dirty="0">
                <a:sym typeface="+mn-ea"/>
              </a:rPr>
              <a:t>Context, text, grammar</a:t>
            </a:r>
            <a:r>
              <a:rPr lang="en-GB" sz="2400" dirty="0">
                <a:sym typeface="+mn-ea"/>
              </a:rPr>
              <a:t>. NSW: Broadway Text Productions.</a:t>
            </a:r>
            <a:endParaRPr lang="en-GB" sz="2400" dirty="0"/>
          </a:p>
          <a:p>
            <a:pPr algn="l" fontAlgn="auto">
              <a:spcAft>
                <a:spcPts val="0"/>
              </a:spcAft>
            </a:pPr>
            <a:r>
              <a:rPr lang="en-GB" sz="2400" dirty="0">
                <a:sym typeface="+mn-ea"/>
              </a:rPr>
              <a:t>Koester, A. (2010). </a:t>
            </a:r>
            <a:r>
              <a:rPr lang="en-GB" sz="2400" i="1" dirty="0">
                <a:sym typeface="+mn-ea"/>
              </a:rPr>
              <a:t>Building small specialised corpora. The Routledge Handbook of Corpus Linguistics</a:t>
            </a:r>
            <a:r>
              <a:rPr lang="en-GB" sz="2400" dirty="0">
                <a:sym typeface="+mn-ea"/>
              </a:rPr>
              <a:t>, 1, 66-79.</a:t>
            </a:r>
            <a:endParaRPr lang="en-GB" sz="2400" dirty="0"/>
          </a:p>
          <a:p>
            <a:pPr algn="l" fontAlgn="auto">
              <a:lnSpc>
                <a:spcPct val="100000"/>
              </a:lnSpc>
              <a:spcAft>
                <a:spcPts val="0"/>
              </a:spcAft>
            </a:pPr>
            <a:r>
              <a:rPr lang="el-GR" sz="2400" dirty="0">
                <a:sym typeface="+mn-ea"/>
              </a:rPr>
              <a:t>Κουτσογιάννης, Δ. (2017). </a:t>
            </a:r>
            <a:r>
              <a:rPr lang="el-GR" sz="2400" i="1" dirty="0">
                <a:sym typeface="+mn-ea"/>
              </a:rPr>
              <a:t>Γλωσσική διδασκαλία χθες, σήμερα, αύριο: Μια πολιτική προσέγγιση</a:t>
            </a:r>
            <a:r>
              <a:rPr lang="el-GR" sz="2400" dirty="0">
                <a:sym typeface="+mn-ea"/>
              </a:rPr>
              <a:t>. Θεσσαλονίκη: Ινστιτούτο Νεοελληνικών Σπουδών (Ίδρυμα Μανόλη Τριανταφυλλίδη). </a:t>
            </a:r>
            <a:endParaRPr lang="el-GR" sz="2400" dirty="0"/>
          </a:p>
          <a:p>
            <a:pPr algn="l" fontAlgn="auto">
              <a:spcAft>
                <a:spcPts val="0"/>
              </a:spcAft>
            </a:pPr>
            <a:r>
              <a:rPr lang="el-GR" sz="2400" dirty="0">
                <a:sym typeface="+mn-ea"/>
              </a:rPr>
              <a:t>Κουτσουλέλου-Μίχου, Σ. (1997). </a:t>
            </a:r>
            <a:r>
              <a:rPr lang="el-GR" sz="2400" i="1" dirty="0">
                <a:sym typeface="+mn-ea"/>
              </a:rPr>
              <a:t>Η γλώσσα της διαφήμισης: Κειμενογλωσσική Προσέγγιση του Διαφημιστικού Κειμένου</a:t>
            </a:r>
            <a:r>
              <a:rPr lang="el-GR" sz="2400" dirty="0">
                <a:sym typeface="+mn-ea"/>
              </a:rPr>
              <a:t>. Αθήνα: </a:t>
            </a:r>
            <a:r>
              <a:rPr lang="en-GB" sz="2400" dirty="0">
                <a:sym typeface="+mn-ea"/>
              </a:rPr>
              <a:t>Gutenberg. </a:t>
            </a:r>
            <a:endParaRPr lang="en-GB" sz="2400" dirty="0"/>
          </a:p>
          <a:p>
            <a:pPr algn="l" fontAlgn="auto">
              <a:lnSpc>
                <a:spcPct val="100000"/>
              </a:lnSpc>
              <a:spcAft>
                <a:spcPts val="0"/>
              </a:spcAft>
            </a:pPr>
            <a:r>
              <a:rPr lang="en-GB" sz="2400" dirty="0" err="1">
                <a:sym typeface="+mn-ea"/>
              </a:rPr>
              <a:t>Labov</a:t>
            </a:r>
            <a:r>
              <a:rPr lang="en-GB" sz="2400" dirty="0">
                <a:sym typeface="+mn-ea"/>
              </a:rPr>
              <a:t>, W. (1972</a:t>
            </a:r>
            <a:r>
              <a:rPr lang="en-GB" sz="2400" i="1" dirty="0">
                <a:sym typeface="+mn-ea"/>
              </a:rPr>
              <a:t>). Language in the Inner City</a:t>
            </a:r>
            <a:r>
              <a:rPr lang="en-GB" sz="2400" dirty="0">
                <a:sym typeface="+mn-ea"/>
              </a:rPr>
              <a:t>. Philadelphia: University of Pennsylvania Press.  </a:t>
            </a:r>
            <a:endParaRPr lang="en-GB" sz="2400" dirty="0"/>
          </a:p>
          <a:p>
            <a:pPr algn="l">
              <a:spcAft>
                <a:spcPts val="600"/>
              </a:spcAft>
            </a:pPr>
            <a:r>
              <a:rPr lang="en-GB" sz="2400" dirty="0">
                <a:sym typeface="+mn-ea"/>
              </a:rPr>
              <a:t>Lentin, A. (2004</a:t>
            </a:r>
            <a:r>
              <a:rPr lang="en-GB" sz="2400" i="1" dirty="0">
                <a:sym typeface="+mn-ea"/>
              </a:rPr>
              <a:t>). Racism and Anti-racism in Europe</a:t>
            </a:r>
            <a:r>
              <a:rPr lang="en-GB" sz="2400" dirty="0">
                <a:sym typeface="+mn-ea"/>
              </a:rPr>
              <a:t>. London: Pluto Press.</a:t>
            </a:r>
            <a:endParaRPr lang="en-GB" sz="2400" dirty="0"/>
          </a:p>
          <a:p>
            <a:pPr algn="l">
              <a:lnSpc>
                <a:spcPct val="100000"/>
              </a:lnSpc>
              <a:spcBef>
                <a:spcPts val="600"/>
              </a:spcBef>
            </a:pPr>
            <a:endParaRPr lang="en-GB" sz="2400" dirty="0">
              <a:sym typeface="+mn-ea"/>
            </a:endParaRPr>
          </a:p>
          <a:p>
            <a:pPr algn="l">
              <a:lnSpc>
                <a:spcPct val="100000"/>
              </a:lnSpc>
              <a:spcBef>
                <a:spcPts val="600"/>
              </a:spcBef>
            </a:pPr>
            <a:endParaRPr lang="el-GR" sz="2400" dirty="0"/>
          </a:p>
          <a:p>
            <a:pPr algn="l">
              <a:lnSpc>
                <a:spcPct val="100000"/>
              </a:lnSpc>
              <a:spcBef>
                <a:spcPts val="600"/>
              </a:spcBef>
            </a:pPr>
            <a:endParaRPr lang="en-GB" sz="2400" dirty="0"/>
          </a:p>
          <a:p>
            <a:pPr algn="l">
              <a:lnSpc>
                <a:spcPct val="100000"/>
              </a:lnSpc>
              <a:spcBef>
                <a:spcPts val="600"/>
              </a:spcBef>
            </a:pPr>
            <a:endParaRPr lang="el-GR" sz="2400" dirty="0"/>
          </a:p>
          <a:p>
            <a:pPr algn="l">
              <a:lnSpc>
                <a:spcPct val="100000"/>
              </a:lnSpc>
              <a:spcBef>
                <a:spcPts val="600"/>
              </a:spcBef>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09220" y="8905240"/>
            <a:ext cx="2170430" cy="567055"/>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635" y="918845"/>
            <a:ext cx="12491720" cy="645160"/>
          </a:xfrm>
        </p:spPr>
        <p:txBody>
          <a:bodyPr wrap="square"/>
          <a:lstStyle/>
          <a:p>
            <a:pPr algn="l"/>
            <a:r>
              <a:rPr lang="el-GR" sz="4000" b="1" dirty="0"/>
              <a:t> </a:t>
            </a:r>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48590" y="1675130"/>
            <a:ext cx="12856210" cy="8526780"/>
          </a:xfrm>
        </p:spPr>
        <p:txBody>
          <a:bodyPr wrap="square"/>
          <a:lstStyle/>
          <a:p>
            <a:pPr algn="l">
              <a:spcAft>
                <a:spcPts val="600"/>
              </a:spcAft>
            </a:pPr>
            <a:r>
              <a:rPr lang="en-GB" sz="2400" dirty="0">
                <a:sym typeface="+mn-ea"/>
              </a:rPr>
              <a:t>Lentin, A. (2018). Beyond </a:t>
            </a:r>
            <a:r>
              <a:rPr lang="en-GB" sz="2400" dirty="0" err="1">
                <a:sym typeface="+mn-ea"/>
              </a:rPr>
              <a:t>denial:‘not</a:t>
            </a:r>
            <a:r>
              <a:rPr lang="en-GB" sz="2400" dirty="0">
                <a:sym typeface="+mn-ea"/>
              </a:rPr>
              <a:t> </a:t>
            </a:r>
            <a:r>
              <a:rPr lang="en-GB" sz="2400" dirty="0" err="1">
                <a:sym typeface="+mn-ea"/>
              </a:rPr>
              <a:t>racism’as</a:t>
            </a:r>
            <a:r>
              <a:rPr lang="en-GB" sz="2400" dirty="0">
                <a:sym typeface="+mn-ea"/>
              </a:rPr>
              <a:t> racist violence. </a:t>
            </a:r>
            <a:r>
              <a:rPr lang="en-GB" sz="2400" i="1" dirty="0">
                <a:sym typeface="+mn-ea"/>
              </a:rPr>
              <a:t>Continuum</a:t>
            </a:r>
            <a:r>
              <a:rPr lang="en-GB" sz="2400" dirty="0">
                <a:sym typeface="+mn-ea"/>
              </a:rPr>
              <a:t>, 32(4), 400-414.</a:t>
            </a:r>
            <a:endParaRPr lang="el-GR" sz="2400" dirty="0"/>
          </a:p>
          <a:p>
            <a:pPr algn="l">
              <a:lnSpc>
                <a:spcPct val="100000"/>
              </a:lnSpc>
              <a:spcBef>
                <a:spcPts val="600"/>
              </a:spcBef>
            </a:pPr>
            <a:r>
              <a:rPr lang="el-GR" sz="2400" dirty="0">
                <a:sym typeface="+mn-ea"/>
              </a:rPr>
              <a:t>Λιάκος</a:t>
            </a:r>
            <a:r>
              <a:rPr lang="en-US" sz="2400" dirty="0">
                <a:sym typeface="+mn-ea"/>
              </a:rPr>
              <a:t>, A. (2019). </a:t>
            </a:r>
            <a:r>
              <a:rPr lang="el-GR" sz="2400" i="1" dirty="0">
                <a:sym typeface="+mn-ea"/>
              </a:rPr>
              <a:t>Ο Ελληνικός 20ός αιώνας</a:t>
            </a:r>
            <a:r>
              <a:rPr lang="el-GR" sz="2400" dirty="0">
                <a:sym typeface="+mn-ea"/>
              </a:rPr>
              <a:t>. Αθήνα: Πόλις.</a:t>
            </a:r>
            <a:endParaRPr lang="en-GB" sz="2400" dirty="0"/>
          </a:p>
          <a:p>
            <a:pPr algn="l">
              <a:lnSpc>
                <a:spcPct val="100000"/>
              </a:lnSpc>
              <a:spcBef>
                <a:spcPts val="600"/>
              </a:spcBef>
            </a:pPr>
            <a:r>
              <a:rPr lang="el-GR" sz="2400" dirty="0" err="1">
                <a:sym typeface="+mn-ea"/>
              </a:rPr>
              <a:t>Μανιού</a:t>
            </a:r>
            <a:r>
              <a:rPr lang="el-GR" sz="2400" dirty="0">
                <a:sym typeface="+mn-ea"/>
              </a:rPr>
              <a:t>, Ε. (2016). </a:t>
            </a:r>
            <a:r>
              <a:rPr lang="el-GR" sz="2400" i="1" dirty="0">
                <a:sym typeface="+mn-ea"/>
              </a:rPr>
              <a:t>Η (</a:t>
            </a:r>
            <a:r>
              <a:rPr lang="el-GR" sz="2400" i="1" dirty="0" err="1">
                <a:sym typeface="+mn-ea"/>
              </a:rPr>
              <a:t>ανα</a:t>
            </a:r>
            <a:r>
              <a:rPr lang="el-GR" sz="2400" i="1" dirty="0">
                <a:sym typeface="+mn-ea"/>
              </a:rPr>
              <a:t>)συγκρότηση της επιστημονικής γνώσης στο σχολείο: </a:t>
            </a:r>
            <a:r>
              <a:rPr lang="el-GR" sz="2400" i="1" dirty="0" err="1">
                <a:sym typeface="+mn-ea"/>
              </a:rPr>
              <a:t>Κοινωνιογλωσσολογική</a:t>
            </a:r>
            <a:r>
              <a:rPr lang="el-GR" sz="2400" i="1" dirty="0">
                <a:sym typeface="+mn-ea"/>
              </a:rPr>
              <a:t> ανάλυση εκπαιδευτικών πρακτικών</a:t>
            </a:r>
            <a:r>
              <a:rPr lang="el-GR" sz="2400" dirty="0">
                <a:sym typeface="+mn-ea"/>
              </a:rPr>
              <a:t>. Διδακτορική Διατριβή, </a:t>
            </a:r>
            <a:r>
              <a:rPr lang="el-GR" sz="2400" dirty="0" err="1">
                <a:sym typeface="+mn-ea"/>
              </a:rPr>
              <a:t>Τ.Ε.Ε.Α.Π.Η.,Πανεπιστήμιο</a:t>
            </a:r>
            <a:r>
              <a:rPr lang="el-GR" sz="2400" dirty="0">
                <a:sym typeface="+mn-ea"/>
              </a:rPr>
              <a:t> Πατρών.</a:t>
            </a:r>
            <a:endParaRPr lang="el-GR" sz="2400" dirty="0"/>
          </a:p>
          <a:p>
            <a:pPr algn="l">
              <a:lnSpc>
                <a:spcPct val="100000"/>
              </a:lnSpc>
              <a:spcBef>
                <a:spcPts val="600"/>
              </a:spcBef>
            </a:pPr>
            <a:r>
              <a:rPr lang="en-GB" sz="2400" dirty="0">
                <a:sym typeface="+mn-ea"/>
              </a:rPr>
              <a:t>Marwick, A. &amp; </a:t>
            </a:r>
            <a:r>
              <a:rPr lang="en-US" sz="2400" dirty="0">
                <a:sym typeface="+mn-ea"/>
              </a:rPr>
              <a:t>B</a:t>
            </a:r>
            <a:r>
              <a:rPr lang="en-GB" sz="2400" dirty="0" err="1">
                <a:sym typeface="+mn-ea"/>
              </a:rPr>
              <a:t>oyd</a:t>
            </a:r>
            <a:r>
              <a:rPr lang="en-GB" sz="2400" dirty="0">
                <a:sym typeface="+mn-ea"/>
              </a:rPr>
              <a:t>, D. (2010). “I tweet honestly, I tweet passionately: Twitter users, context collapse, and the imagined audience”. </a:t>
            </a:r>
            <a:r>
              <a:rPr lang="en-GB" sz="2400" i="1" dirty="0">
                <a:sym typeface="+mn-ea"/>
              </a:rPr>
              <a:t>New Media &amp; Society</a:t>
            </a:r>
            <a:r>
              <a:rPr lang="en-GB" sz="2400" dirty="0">
                <a:sym typeface="+mn-ea"/>
              </a:rPr>
              <a:t>13 (1), 114-133. </a:t>
            </a:r>
            <a:endParaRPr lang="en-GB" sz="2400" dirty="0"/>
          </a:p>
          <a:p>
            <a:pPr algn="l">
              <a:lnSpc>
                <a:spcPct val="100000"/>
              </a:lnSpc>
              <a:spcBef>
                <a:spcPts val="600"/>
              </a:spcBef>
            </a:pPr>
            <a:r>
              <a:rPr lang="en-GB" sz="2400" dirty="0">
                <a:sym typeface="+mn-ea"/>
              </a:rPr>
              <a:t>Meyer, C. (2002). </a:t>
            </a:r>
            <a:r>
              <a:rPr lang="en-GB" sz="2400" i="1" dirty="0">
                <a:sym typeface="+mn-ea"/>
              </a:rPr>
              <a:t>English Corpus Linguistics: An Introduction</a:t>
            </a:r>
            <a:r>
              <a:rPr lang="en-GB" sz="2400" dirty="0">
                <a:sym typeface="+mn-ea"/>
              </a:rPr>
              <a:t>. Cambridge: Cambridge University Press. </a:t>
            </a:r>
            <a:endParaRPr lang="en-GB" sz="2400" dirty="0"/>
          </a:p>
          <a:p>
            <a:pPr algn="l">
              <a:lnSpc>
                <a:spcPct val="100000"/>
              </a:lnSpc>
              <a:spcBef>
                <a:spcPts val="600"/>
              </a:spcBef>
            </a:pPr>
            <a:r>
              <a:rPr lang="en-US" sz="2400" dirty="0" err="1">
                <a:effectLst/>
                <a:ea typeface="Calibri" panose="020F0502020204030204" pitchFamily="34" charset="0"/>
                <a:cs typeface="Times New Roman" panose="02020603050405020304" pitchFamily="18" charset="0"/>
                <a:sym typeface="+mn-ea"/>
              </a:rPr>
              <a:t>Maeso</a:t>
            </a:r>
            <a:r>
              <a:rPr lang="en-US" sz="2400" dirty="0">
                <a:effectLst/>
                <a:ea typeface="Calibri" panose="020F0502020204030204" pitchFamily="34" charset="0"/>
                <a:cs typeface="Times New Roman" panose="02020603050405020304" pitchFamily="18" charset="0"/>
                <a:sym typeface="+mn-ea"/>
              </a:rPr>
              <a:t>, S.R. (2014). </a:t>
            </a:r>
            <a:r>
              <a:rPr lang="el-GR" altLang="en-US" sz="2400" dirty="0">
                <a:effectLst/>
                <a:ea typeface="Calibri" panose="020F0502020204030204" pitchFamily="34" charset="0"/>
                <a:cs typeface="Times New Roman" panose="02020603050405020304" pitchFamily="18" charset="0"/>
                <a:sym typeface="+mn-ea"/>
              </a:rPr>
              <a:t>“</a:t>
            </a:r>
            <a:r>
              <a:rPr lang="en-US" sz="2400" dirty="0">
                <a:effectLst/>
                <a:ea typeface="Calibri" panose="020F0502020204030204" pitchFamily="34" charset="0"/>
                <a:cs typeface="Times New Roman" panose="02020603050405020304" pitchFamily="18" charset="0"/>
                <a:sym typeface="+mn-ea"/>
              </a:rPr>
              <a:t>‘</a:t>
            </a:r>
            <a:r>
              <a:rPr lang="en-US" sz="2400" dirty="0" err="1">
                <a:effectLst/>
                <a:ea typeface="Calibri" panose="020F0502020204030204" pitchFamily="34" charset="0"/>
                <a:cs typeface="Times New Roman" panose="02020603050405020304" pitchFamily="18" charset="0"/>
                <a:sym typeface="+mn-ea"/>
              </a:rPr>
              <a:t>Civilising</a:t>
            </a:r>
            <a:r>
              <a:rPr lang="en-US" sz="2400" dirty="0">
                <a:effectLst/>
                <a:ea typeface="Calibri" panose="020F0502020204030204" pitchFamily="34" charset="0"/>
                <a:cs typeface="Times New Roman" panose="02020603050405020304" pitchFamily="18" charset="0"/>
                <a:sym typeface="+mn-ea"/>
              </a:rPr>
              <a:t>’ the Roma? The </a:t>
            </a:r>
            <a:r>
              <a:rPr lang="en-US" sz="2400" dirty="0" err="1">
                <a:effectLst/>
                <a:ea typeface="Calibri" panose="020F0502020204030204" pitchFamily="34" charset="0"/>
                <a:cs typeface="Times New Roman" panose="02020603050405020304" pitchFamily="18" charset="0"/>
                <a:sym typeface="+mn-ea"/>
              </a:rPr>
              <a:t>depoliticisation</a:t>
            </a:r>
            <a:r>
              <a:rPr lang="en-US" sz="2400" dirty="0">
                <a:effectLst/>
                <a:ea typeface="Calibri" panose="020F0502020204030204" pitchFamily="34" charset="0"/>
                <a:cs typeface="Times New Roman" panose="02020603050405020304" pitchFamily="18" charset="0"/>
                <a:sym typeface="+mn-ea"/>
              </a:rPr>
              <a:t> of (anti-)racism within the politics of integration</a:t>
            </a:r>
            <a:r>
              <a:rPr lang="el-GR" altLang="en-US" sz="2400" dirty="0">
                <a:effectLst/>
                <a:ea typeface="Calibri" panose="020F0502020204030204" pitchFamily="34" charset="0"/>
                <a:cs typeface="Times New Roman" panose="02020603050405020304" pitchFamily="18" charset="0"/>
                <a:sym typeface="+mn-ea"/>
              </a:rPr>
              <a:t>”</a:t>
            </a:r>
            <a:r>
              <a:rPr lang="en-US" sz="2400" dirty="0">
                <a:effectLst/>
                <a:ea typeface="Calibri" panose="020F0502020204030204" pitchFamily="34" charset="0"/>
                <a:cs typeface="Times New Roman" panose="02020603050405020304" pitchFamily="18" charset="0"/>
                <a:sym typeface="+mn-ea"/>
              </a:rPr>
              <a:t>. </a:t>
            </a:r>
            <a:r>
              <a:rPr lang="en-US" sz="2400" i="1" dirty="0">
                <a:effectLst/>
                <a:ea typeface="Calibri" panose="020F0502020204030204" pitchFamily="34" charset="0"/>
                <a:cs typeface="Times New Roman" panose="02020603050405020304" pitchFamily="18" charset="0"/>
                <a:sym typeface="+mn-ea"/>
              </a:rPr>
              <a:t>Identities: Global Studies in Culture and Power</a:t>
            </a:r>
            <a:r>
              <a:rPr lang="en-US" sz="2400" dirty="0">
                <a:effectLst/>
                <a:ea typeface="Calibri" panose="020F0502020204030204" pitchFamily="34" charset="0"/>
                <a:cs typeface="Times New Roman" panose="02020603050405020304" pitchFamily="18" charset="0"/>
                <a:sym typeface="+mn-ea"/>
              </a:rPr>
              <a:t> 22 (1): 53-70</a:t>
            </a:r>
            <a:endParaRPr lang="el-GR" sz="2400" dirty="0">
              <a:effectLst/>
              <a:ea typeface="Calibri" panose="020F0502020204030204" pitchFamily="34" charset="0"/>
              <a:cs typeface="Times New Roman" panose="02020603050405020304" pitchFamily="18" charset="0"/>
            </a:endParaRPr>
          </a:p>
          <a:p>
            <a:pPr algn="l">
              <a:lnSpc>
                <a:spcPct val="100000"/>
              </a:lnSpc>
              <a:spcBef>
                <a:spcPts val="600"/>
              </a:spcBef>
            </a:pPr>
            <a:r>
              <a:rPr lang="el-GR" sz="2400" dirty="0" err="1">
                <a:sym typeface="+mn-ea"/>
              </a:rPr>
              <a:t>Μπαλιμπάρ</a:t>
            </a:r>
            <a:r>
              <a:rPr lang="el-GR" sz="2400" dirty="0">
                <a:sym typeface="+mn-ea"/>
              </a:rPr>
              <a:t> Ε. </a:t>
            </a:r>
            <a:r>
              <a:rPr lang="en-US" sz="2400" dirty="0">
                <a:sym typeface="+mn-ea"/>
              </a:rPr>
              <a:t>(</a:t>
            </a:r>
            <a:r>
              <a:rPr lang="el-GR" sz="2400" dirty="0">
                <a:sym typeface="+mn-ea"/>
              </a:rPr>
              <a:t>2017</a:t>
            </a:r>
            <a:r>
              <a:rPr lang="en-US" sz="2400" dirty="0">
                <a:sym typeface="+mn-ea"/>
              </a:rPr>
              <a:t>)</a:t>
            </a:r>
            <a:r>
              <a:rPr lang="el-GR" sz="2400" dirty="0">
                <a:sym typeface="+mn-ea"/>
              </a:rPr>
              <a:t>. Ρατσισμός και εθνικισμός. Στο </a:t>
            </a:r>
            <a:r>
              <a:rPr lang="el-GR" sz="2400" dirty="0" err="1">
                <a:sym typeface="+mn-ea"/>
              </a:rPr>
              <a:t>Μπαλιμπάρ</a:t>
            </a:r>
            <a:r>
              <a:rPr lang="el-GR" sz="2400" dirty="0">
                <a:sym typeface="+mn-ea"/>
              </a:rPr>
              <a:t> Ε. &amp; </a:t>
            </a:r>
            <a:r>
              <a:rPr lang="el-GR" sz="2400" dirty="0" err="1">
                <a:sym typeface="+mn-ea"/>
              </a:rPr>
              <a:t>Βαλλερστάιν</a:t>
            </a:r>
            <a:r>
              <a:rPr lang="el-GR" sz="2400" dirty="0">
                <a:sym typeface="+mn-ea"/>
              </a:rPr>
              <a:t> Ι. </a:t>
            </a:r>
            <a:r>
              <a:rPr lang="el-GR" sz="2400" i="1" dirty="0">
                <a:sym typeface="+mn-ea"/>
              </a:rPr>
              <a:t>Φυλή, έ</a:t>
            </a:r>
            <a:r>
              <a:rPr lang="el-GR" sz="2400" i="1" dirty="0" err="1">
                <a:sym typeface="+mn-ea"/>
              </a:rPr>
              <a:t>θνος</a:t>
            </a:r>
            <a:r>
              <a:rPr lang="el-GR" sz="2400" i="1" dirty="0">
                <a:sym typeface="+mn-ea"/>
              </a:rPr>
              <a:t>, </a:t>
            </a:r>
            <a:r>
              <a:rPr lang="el-GR" altLang="en-US" sz="2400" i="1" dirty="0">
                <a:sym typeface="+mn-ea"/>
              </a:rPr>
              <a:t>τ</a:t>
            </a:r>
            <a:r>
              <a:rPr lang="el-GR" sz="2400" i="1" dirty="0" err="1">
                <a:sym typeface="+mn-ea"/>
              </a:rPr>
              <a:t>άξη</a:t>
            </a:r>
            <a:r>
              <a:rPr lang="el-GR" sz="2400" i="1" dirty="0">
                <a:sym typeface="+mn-ea"/>
              </a:rPr>
              <a:t>: Οι δ</a:t>
            </a:r>
            <a:r>
              <a:rPr lang="el-GR" sz="2400" i="1" dirty="0" err="1">
                <a:sym typeface="+mn-ea"/>
              </a:rPr>
              <a:t>ιφορούμενες</a:t>
            </a:r>
            <a:r>
              <a:rPr lang="el-GR" sz="2400" i="1" dirty="0">
                <a:sym typeface="+mn-ea"/>
              </a:rPr>
              <a:t> τ</a:t>
            </a:r>
            <a:r>
              <a:rPr lang="el-GR" sz="2400" i="1" dirty="0" err="1">
                <a:sym typeface="+mn-ea"/>
              </a:rPr>
              <a:t>αυτότητες</a:t>
            </a:r>
            <a:r>
              <a:rPr lang="el-GR" sz="2400" dirty="0">
                <a:sym typeface="+mn-ea"/>
              </a:rPr>
              <a:t>. Μετάφραση: Ά. </a:t>
            </a:r>
            <a:r>
              <a:rPr lang="el-GR" sz="2400" dirty="0" err="1">
                <a:sym typeface="+mn-ea"/>
              </a:rPr>
              <a:t>Ελεφάντης</a:t>
            </a:r>
            <a:r>
              <a:rPr lang="el-GR" sz="2400" dirty="0">
                <a:sym typeface="+mn-ea"/>
              </a:rPr>
              <a:t> &amp; Ε. Καλαφάτη. Επιμέλεια: Β. Κουτσογιάννης. Αθήνα: Νήσος.</a:t>
            </a:r>
            <a:endParaRPr lang="el-GR" sz="2400" dirty="0"/>
          </a:p>
          <a:p>
            <a:pPr algn="l">
              <a:lnSpc>
                <a:spcPct val="100000"/>
              </a:lnSpc>
              <a:spcBef>
                <a:spcPts val="600"/>
              </a:spcBef>
            </a:pPr>
            <a:r>
              <a:rPr lang="el-GR" sz="2400" dirty="0">
                <a:sym typeface="+mn-ea"/>
              </a:rPr>
              <a:t>O’Brien, E. (2009). “From antiracism to antiracisms”. </a:t>
            </a:r>
            <a:r>
              <a:rPr lang="el-GR" sz="2400" i="1" dirty="0">
                <a:sym typeface="+mn-ea"/>
              </a:rPr>
              <a:t>Sociology Compass </a:t>
            </a:r>
            <a:r>
              <a:rPr lang="el-GR" sz="2400" dirty="0">
                <a:sym typeface="+mn-ea"/>
              </a:rPr>
              <a:t>3, 501-512.</a:t>
            </a:r>
            <a:endParaRPr lang="el-GR" sz="2400" dirty="0"/>
          </a:p>
          <a:p>
            <a:pPr algn="l">
              <a:lnSpc>
                <a:spcPct val="100000"/>
              </a:lnSpc>
              <a:spcBef>
                <a:spcPts val="600"/>
              </a:spcBef>
            </a:pPr>
            <a:r>
              <a:rPr lang="en-GB" sz="2400" dirty="0" err="1">
                <a:sym typeface="+mn-ea"/>
              </a:rPr>
              <a:t>Okulska</a:t>
            </a:r>
            <a:r>
              <a:rPr lang="en-GB" sz="2400" dirty="0">
                <a:sym typeface="+mn-ea"/>
              </a:rPr>
              <a:t>, U. &amp; Cap, P. (2010). “Analysis of political discourse: Landmarks, challenges and prospects. </a:t>
            </a:r>
            <a:r>
              <a:rPr lang="el-GR" sz="2400" dirty="0">
                <a:sym typeface="+mn-ea"/>
              </a:rPr>
              <a:t>Στο </a:t>
            </a:r>
            <a:r>
              <a:rPr lang="en-GB" sz="2400" dirty="0">
                <a:sym typeface="+mn-ea"/>
              </a:rPr>
              <a:t>U. </a:t>
            </a:r>
            <a:r>
              <a:rPr lang="en-GB" sz="2400" dirty="0" err="1">
                <a:sym typeface="+mn-ea"/>
              </a:rPr>
              <a:t>Okulska</a:t>
            </a:r>
            <a:r>
              <a:rPr lang="en-GB" sz="2400" dirty="0">
                <a:sym typeface="+mn-ea"/>
              </a:rPr>
              <a:t> &amp; P. Cap (</a:t>
            </a:r>
            <a:r>
              <a:rPr lang="el-GR" sz="2400" dirty="0">
                <a:sym typeface="+mn-ea"/>
              </a:rPr>
              <a:t>επιμ</a:t>
            </a:r>
            <a:r>
              <a:rPr lang="el-GR" sz="2400" i="1" dirty="0">
                <a:sym typeface="+mn-ea"/>
              </a:rPr>
              <a:t>.), </a:t>
            </a:r>
            <a:r>
              <a:rPr lang="en-GB" sz="2400" i="1" dirty="0">
                <a:sym typeface="+mn-ea"/>
              </a:rPr>
              <a:t>Perspectives in Politics and Discourse</a:t>
            </a:r>
            <a:r>
              <a:rPr lang="en-GB" sz="2400" dirty="0">
                <a:sym typeface="+mn-ea"/>
              </a:rPr>
              <a:t>. Amsterdam &amp; Philadelphia: John Benjamins, 399-405. </a:t>
            </a:r>
            <a:endParaRPr lang="en-GB" sz="2400" dirty="0">
              <a:sym typeface="+mn-ea"/>
            </a:endParaRPr>
          </a:p>
          <a:p>
            <a:pPr algn="l">
              <a:lnSpc>
                <a:spcPct val="100000"/>
              </a:lnSpc>
              <a:spcBef>
                <a:spcPts val="600"/>
              </a:spcBef>
            </a:pPr>
            <a:endParaRPr lang="el-GR" sz="2400" dirty="0"/>
          </a:p>
          <a:p>
            <a:pPr algn="l">
              <a:lnSpc>
                <a:spcPct val="100000"/>
              </a:lnSpc>
              <a:spcBef>
                <a:spcPts val="600"/>
              </a:spcBef>
            </a:pPr>
            <a:endParaRPr lang="en-GB" sz="2400" dirty="0"/>
          </a:p>
          <a:p>
            <a:pPr algn="l"/>
            <a:endParaRPr lang="en-GB" sz="2000" dirty="0"/>
          </a:p>
          <a:p>
            <a:pPr algn="l"/>
            <a:endParaRPr lang="el-GR" sz="12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48609" y="8997919"/>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931545"/>
            <a:ext cx="12507595" cy="645160"/>
          </a:xfrm>
        </p:spPr>
        <p:txBody>
          <a:bodyPr wrap="square"/>
          <a:lstStyle/>
          <a:p>
            <a:pPr algn="l"/>
            <a:r>
              <a:rPr lang="el-GR" sz="4000" b="1" dirty="0"/>
              <a:t> </a:t>
            </a:r>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0" y="1798320"/>
            <a:ext cx="13005435" cy="7869555"/>
          </a:xfrm>
        </p:spPr>
        <p:txBody>
          <a:bodyPr wrap="square"/>
          <a:lstStyle/>
          <a:p>
            <a:pPr algn="l" fontAlgn="auto">
              <a:spcAft>
                <a:spcPts val="0"/>
              </a:spcAft>
            </a:pPr>
            <a:r>
              <a:rPr lang="el-GR" sz="2400" dirty="0">
                <a:sym typeface="+mn-ea"/>
              </a:rPr>
              <a:t>Παπαδοπούλου, Μ. (2015). “‘Επι-μένοντας ελληνικά’: Ο σχεδιασμός ενός εκπαιδευτικού υλικού για τη διδασκαλία/μάθηση της ελληνικής γλώσσας από μετανάστες/-τριες”. Στο Γ. Ανδρουλάκης (επιμ.), </a:t>
            </a:r>
            <a:r>
              <a:rPr lang="el-GR" sz="2400" i="1" dirty="0">
                <a:sym typeface="+mn-ea"/>
              </a:rPr>
              <a:t>Γλωσσική Παιδεία: 35 Μελέτες Αφιερωμένες στον καθηγητή Ναπολέοντα Μήτση</a:t>
            </a:r>
            <a:r>
              <a:rPr lang="el-GR" sz="2400" dirty="0">
                <a:sym typeface="+mn-ea"/>
              </a:rPr>
              <a:t>. Αθήνα: </a:t>
            </a:r>
            <a:r>
              <a:rPr lang="en-GB" sz="2400" dirty="0">
                <a:sym typeface="+mn-ea"/>
              </a:rPr>
              <a:t>Gutenberg, 344-355.</a:t>
            </a:r>
            <a:endParaRPr lang="el-GR" altLang="en-GB" sz="2400" dirty="0">
              <a:sym typeface="+mn-ea"/>
            </a:endParaRPr>
          </a:p>
          <a:p>
            <a:pPr algn="l" fontAlgn="auto">
              <a:lnSpc>
                <a:spcPct val="100000"/>
              </a:lnSpc>
              <a:spcAft>
                <a:spcPts val="0"/>
              </a:spcAft>
            </a:pPr>
            <a:r>
              <a:rPr lang="el-GR" sz="2400" dirty="0">
                <a:sym typeface="+mn-ea"/>
              </a:rPr>
              <a:t>Παυλίδου, Θ.-Σ. (επιμ.). (2016). </a:t>
            </a:r>
            <a:r>
              <a:rPr lang="el-GR" sz="2400" i="1" dirty="0">
                <a:sym typeface="+mn-ea"/>
              </a:rPr>
              <a:t>Καταγράφοντας την ελληνική γλώσσα</a:t>
            </a:r>
            <a:r>
              <a:rPr lang="el-GR" sz="2400" dirty="0">
                <a:sym typeface="+mn-ea"/>
              </a:rPr>
              <a:t>. Θεσσαλονίκη: Ινστιτούτο Νεοελληνικών Σπουδών.</a:t>
            </a:r>
            <a:endParaRPr lang="el-GR" sz="2400" dirty="0"/>
          </a:p>
          <a:p>
            <a:pPr algn="l" fontAlgn="auto">
              <a:lnSpc>
                <a:spcPct val="100000"/>
              </a:lnSpc>
              <a:spcAft>
                <a:spcPts val="0"/>
              </a:spcAft>
            </a:pPr>
            <a:r>
              <a:rPr lang="el-GR" sz="2400" dirty="0">
                <a:sym typeface="+mn-ea"/>
              </a:rPr>
              <a:t>Πολίτης, Π. (2014). «Ο λόγος των ΜΜΕ». Στο Μ. Γεωργαλίδου, Μ. Σηφιανού &amp; Β. Τσάκωνα (επιμ.), Ανάλυση Λόγου: Θεωρία και Εφαρμογές. Αθήνα: Νήσος, 479-520.</a:t>
            </a:r>
            <a:endParaRPr lang="el-GR" sz="2400" dirty="0"/>
          </a:p>
          <a:p>
            <a:pPr algn="l" fontAlgn="auto">
              <a:lnSpc>
                <a:spcPct val="100000"/>
              </a:lnSpc>
              <a:spcAft>
                <a:spcPts val="0"/>
              </a:spcAft>
            </a:pPr>
            <a:r>
              <a:rPr lang="en-GB" sz="2400" dirty="0">
                <a:sym typeface="+mn-ea"/>
              </a:rPr>
              <a:t>Park, C. S. (2013). “Does </a:t>
            </a:r>
            <a:r>
              <a:rPr lang="en-US" sz="2400" dirty="0">
                <a:sym typeface="+mn-ea"/>
              </a:rPr>
              <a:t>t</a:t>
            </a:r>
            <a:r>
              <a:rPr lang="en-GB" sz="2400" dirty="0">
                <a:sym typeface="+mn-ea"/>
              </a:rPr>
              <a:t>witter motivate involvement in politics? Tweeting, opinion leadership, and political engagement”. </a:t>
            </a:r>
            <a:r>
              <a:rPr lang="en-GB" sz="2400" i="1" dirty="0">
                <a:sym typeface="+mn-ea"/>
              </a:rPr>
              <a:t>Computers in Human </a:t>
            </a:r>
            <a:r>
              <a:rPr lang="en-GB" sz="2400" i="1" dirty="0" err="1">
                <a:sym typeface="+mn-ea"/>
              </a:rPr>
              <a:t>Behavior</a:t>
            </a:r>
            <a:r>
              <a:rPr lang="en-GB" sz="2400" dirty="0">
                <a:sym typeface="+mn-ea"/>
              </a:rPr>
              <a:t>, 29(4), 1641-1648.</a:t>
            </a:r>
            <a:endParaRPr lang="en-GB" sz="2400" dirty="0"/>
          </a:p>
          <a:p>
            <a:pPr algn="l" fontAlgn="auto">
              <a:lnSpc>
                <a:spcPct val="100000"/>
              </a:lnSpc>
              <a:spcAft>
                <a:spcPts val="0"/>
              </a:spcAft>
            </a:pPr>
            <a:r>
              <a:rPr lang="en-GB" sz="2400" dirty="0" err="1">
                <a:sym typeface="+mn-ea"/>
              </a:rPr>
              <a:t>Reisigl</a:t>
            </a:r>
            <a:r>
              <a:rPr lang="en-GB" sz="2400" dirty="0">
                <a:sym typeface="+mn-ea"/>
              </a:rPr>
              <a:t>, M. &amp; </a:t>
            </a:r>
            <a:r>
              <a:rPr lang="en-GB" sz="2400" dirty="0" err="1">
                <a:sym typeface="+mn-ea"/>
              </a:rPr>
              <a:t>Wodak</a:t>
            </a:r>
            <a:r>
              <a:rPr lang="en-GB" sz="2400" dirty="0">
                <a:sym typeface="+mn-ea"/>
              </a:rPr>
              <a:t>, R. </a:t>
            </a:r>
            <a:r>
              <a:rPr lang="el-GR" sz="2400" dirty="0">
                <a:sym typeface="+mn-ea"/>
              </a:rPr>
              <a:t>(</a:t>
            </a:r>
            <a:r>
              <a:rPr lang="en-GB" sz="2400" dirty="0">
                <a:sym typeface="+mn-ea"/>
              </a:rPr>
              <a:t>2001</a:t>
            </a:r>
            <a:r>
              <a:rPr lang="el-GR" sz="2400" dirty="0">
                <a:sym typeface="+mn-ea"/>
              </a:rPr>
              <a:t>)</a:t>
            </a:r>
            <a:r>
              <a:rPr lang="en-GB" sz="2400" dirty="0">
                <a:sym typeface="+mn-ea"/>
              </a:rPr>
              <a:t>. </a:t>
            </a:r>
            <a:r>
              <a:rPr lang="en-GB" sz="2400" i="1" dirty="0">
                <a:sym typeface="+mn-ea"/>
              </a:rPr>
              <a:t>Discourse and Discrimination: Rhetoric of Racism and Antisemitism</a:t>
            </a:r>
            <a:r>
              <a:rPr lang="en-GB" sz="2400" dirty="0">
                <a:sym typeface="+mn-ea"/>
              </a:rPr>
              <a:t>. London: Routledge.</a:t>
            </a:r>
            <a:endParaRPr lang="en-GB" sz="2400" dirty="0">
              <a:sym typeface="+mn-ea"/>
            </a:endParaRPr>
          </a:p>
          <a:p>
            <a:pPr algn="l" fontAlgn="auto">
              <a:spcAft>
                <a:spcPts val="0"/>
              </a:spcAft>
            </a:pPr>
            <a:r>
              <a:rPr lang="el-GR" altLang="en-GB" sz="2400" dirty="0">
                <a:sym typeface="+mn-ea"/>
              </a:rPr>
              <a:t>Ροζάκου, Κ. (2018). </a:t>
            </a:r>
            <a:r>
              <a:rPr lang="el-GR" altLang="en-GB" sz="2400" i="1" dirty="0">
                <a:sym typeface="+mn-ea"/>
              </a:rPr>
              <a:t>Από ‘αγάπη’ και ‘αλληλλεγγύη’: Εθελοντική εργασία με πρόσφυγες στην ΑΘήνα του πρώιμου 21ου αιώνα</a:t>
            </a:r>
            <a:r>
              <a:rPr lang="el-GR" altLang="en-GB" sz="2400" dirty="0">
                <a:sym typeface="+mn-ea"/>
              </a:rPr>
              <a:t>. Αθήνα: Αλεξάνδρεια.</a:t>
            </a:r>
            <a:endParaRPr lang="en-GB" sz="2400" dirty="0"/>
          </a:p>
          <a:p>
            <a:pPr algn="l" fontAlgn="auto">
              <a:lnSpc>
                <a:spcPct val="100000"/>
              </a:lnSpc>
              <a:spcAft>
                <a:spcPts val="0"/>
              </a:spcAft>
            </a:pPr>
            <a:r>
              <a:rPr lang="en-US" sz="2400" dirty="0">
                <a:sym typeface="+mn-ea"/>
              </a:rPr>
              <a:t>Sandel, M. J. (2022). </a:t>
            </a:r>
            <a:r>
              <a:rPr lang="el-GR" sz="2400" i="1" dirty="0">
                <a:sym typeface="+mn-ea"/>
              </a:rPr>
              <a:t>Η Τυραννία της αξίας: Τι έχει απογίνει το κοινό καλό; </a:t>
            </a:r>
            <a:r>
              <a:rPr lang="el-GR" sz="2400" dirty="0" err="1">
                <a:sym typeface="+mn-ea"/>
              </a:rPr>
              <a:t>Μτφρ</a:t>
            </a:r>
            <a:r>
              <a:rPr lang="el-GR" sz="2400" dirty="0">
                <a:sym typeface="+mn-ea"/>
              </a:rPr>
              <a:t>. Μ. </a:t>
            </a:r>
            <a:r>
              <a:rPr lang="el-GR" sz="2400" dirty="0" err="1">
                <a:sym typeface="+mn-ea"/>
              </a:rPr>
              <a:t>Μητσός</a:t>
            </a:r>
            <a:r>
              <a:rPr lang="el-GR" sz="2400" dirty="0">
                <a:sym typeface="+mn-ea"/>
              </a:rPr>
              <a:t>. Αθήνα: Πόλις,</a:t>
            </a:r>
            <a:endParaRPr lang="en-GB" sz="2400" dirty="0"/>
          </a:p>
          <a:p>
            <a:pPr algn="l" fontAlgn="auto">
              <a:lnSpc>
                <a:spcPct val="100000"/>
              </a:lnSpc>
              <a:spcAft>
                <a:spcPts val="0"/>
              </a:spcAft>
            </a:pPr>
            <a:r>
              <a:rPr lang="en-GB" sz="2400" dirty="0">
                <a:sym typeface="+mn-ea"/>
              </a:rPr>
              <a:t>Searle, J. R. (1975). “Speech acts and recent linguistics”. </a:t>
            </a:r>
            <a:r>
              <a:rPr lang="el-GR" sz="2400" dirty="0">
                <a:sym typeface="+mn-ea"/>
              </a:rPr>
              <a:t>Στο </a:t>
            </a:r>
            <a:r>
              <a:rPr lang="en-GB" sz="2400" dirty="0">
                <a:sym typeface="+mn-ea"/>
              </a:rPr>
              <a:t>D. Aaronson &amp; R. </a:t>
            </a:r>
            <a:r>
              <a:rPr lang="en-GB" sz="2400" dirty="0" err="1">
                <a:sym typeface="+mn-ea"/>
              </a:rPr>
              <a:t>Rieber</a:t>
            </a:r>
            <a:r>
              <a:rPr lang="en-GB" sz="2400" dirty="0">
                <a:sym typeface="+mn-ea"/>
              </a:rPr>
              <a:t> (</a:t>
            </a:r>
            <a:r>
              <a:rPr lang="el-GR" sz="2400" dirty="0">
                <a:sym typeface="+mn-ea"/>
              </a:rPr>
              <a:t>επιμ</a:t>
            </a:r>
            <a:r>
              <a:rPr lang="el-GR" sz="2400" i="1" dirty="0">
                <a:sym typeface="+mn-ea"/>
              </a:rPr>
              <a:t>.), </a:t>
            </a:r>
            <a:r>
              <a:rPr lang="en-GB" sz="2400" i="1" dirty="0">
                <a:sym typeface="+mn-ea"/>
              </a:rPr>
              <a:t>Developmental psycholinguistics and communication disorders</a:t>
            </a:r>
            <a:r>
              <a:rPr lang="en-GB" sz="2400" dirty="0">
                <a:sym typeface="+mn-ea"/>
              </a:rPr>
              <a:t>. </a:t>
            </a:r>
            <a:r>
              <a:rPr lang="el-GR" sz="2400" dirty="0">
                <a:sym typeface="+mn-ea"/>
              </a:rPr>
              <a:t>Ν</a:t>
            </a:r>
            <a:r>
              <a:rPr lang="en-GB" sz="2400" dirty="0" err="1">
                <a:sym typeface="+mn-ea"/>
              </a:rPr>
              <a:t>ew</a:t>
            </a:r>
            <a:r>
              <a:rPr lang="en-GB" sz="2400" dirty="0">
                <a:sym typeface="+mn-ea"/>
              </a:rPr>
              <a:t> York: Annals of the New York Academy of Sciences), 27-38.</a:t>
            </a:r>
            <a:endParaRPr lang="en-GB" sz="2400" dirty="0"/>
          </a:p>
          <a:p>
            <a:pPr algn="l">
              <a:spcAft>
                <a:spcPts val="600"/>
              </a:spcAft>
            </a:pPr>
            <a:endParaRPr lang="en-GB" sz="2400" dirty="0"/>
          </a:p>
          <a:p>
            <a:pPr algn="l">
              <a:spcAft>
                <a:spcPts val="600"/>
              </a:spcAft>
            </a:pPr>
            <a:endParaRPr lang="el-GR" sz="24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635" y="9030335"/>
            <a:ext cx="2195830" cy="52832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66800"/>
            <a:ext cx="12507595" cy="645160"/>
          </a:xfrm>
        </p:spPr>
        <p:txBody>
          <a:bodyPr wrap="square"/>
          <a:lstStyle/>
          <a:p>
            <a:pPr algn="l"/>
            <a:r>
              <a:rPr lang="el-GR" sz="4000" b="1" dirty="0"/>
              <a:t> </a:t>
            </a:r>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270" y="1823085"/>
            <a:ext cx="12878435" cy="8413750"/>
          </a:xfrm>
        </p:spPr>
        <p:txBody>
          <a:bodyPr wrap="square">
            <a:noAutofit/>
          </a:bodyPr>
          <a:lstStyle/>
          <a:p>
            <a:pPr algn="l" fontAlgn="auto">
              <a:spcAft>
                <a:spcPts val="0"/>
              </a:spcAft>
            </a:pPr>
            <a:r>
              <a:rPr lang="en-GB" sz="2400" dirty="0">
                <a:sym typeface="+mn-ea"/>
              </a:rPr>
              <a:t>Serafis, D. </a:t>
            </a:r>
            <a:r>
              <a:rPr lang="el-GR" altLang="en-GB" sz="2400" dirty="0">
                <a:sym typeface="+mn-ea"/>
              </a:rPr>
              <a:t>&amp; </a:t>
            </a:r>
            <a:r>
              <a:rPr lang="en-GB" sz="2400" dirty="0">
                <a:sym typeface="+mn-ea"/>
              </a:rPr>
              <a:t>Assimakopoulos, S. (2022). </a:t>
            </a:r>
            <a:r>
              <a:rPr lang="el-GR" altLang="en-GB" sz="2400" dirty="0">
                <a:sym typeface="+mn-ea"/>
              </a:rPr>
              <a:t>“</a:t>
            </a:r>
            <a:r>
              <a:rPr lang="en-GB" sz="2400" dirty="0">
                <a:sym typeface="+mn-ea"/>
              </a:rPr>
              <a:t>Dismantling European values:‘refugee crisis’ and discriminatory attitudes in Greek online news portals</a:t>
            </a:r>
            <a:r>
              <a:rPr lang="el-GR" altLang="en-GB" sz="2400" dirty="0">
                <a:sym typeface="+mn-ea"/>
              </a:rPr>
              <a:t>”</a:t>
            </a:r>
            <a:r>
              <a:rPr lang="en-GB" sz="2400" dirty="0">
                <a:sym typeface="+mn-ea"/>
              </a:rPr>
              <a:t>. Southeastern Europe 46 (3): 297-325.</a:t>
            </a:r>
            <a:endParaRPr lang="en-GB" sz="2400" dirty="0"/>
          </a:p>
          <a:p>
            <a:pPr algn="l" fontAlgn="auto">
              <a:lnSpc>
                <a:spcPct val="100000"/>
              </a:lnSpc>
              <a:spcAft>
                <a:spcPts val="0"/>
              </a:spcAft>
            </a:pPr>
            <a:r>
              <a:rPr lang="el-GR" sz="2400" dirty="0">
                <a:sym typeface="+mn-ea"/>
              </a:rPr>
              <a:t>Στάμου, Α. Γ. (2011). Η κριτική ανάλυση λόγου των περιβαλλοντικών κειμένων: Προς μια κριτική γλωσσική επίγνωση. </a:t>
            </a:r>
            <a:r>
              <a:rPr lang="el-GR" sz="2400" i="1" dirty="0">
                <a:sym typeface="+mn-ea"/>
              </a:rPr>
              <a:t>12 κείμενα για τη γλωσσολογία: Πρακτικά των Ετήσιων Συναντήσεων του Τομέα Γλωσσολογία</a:t>
            </a:r>
            <a:r>
              <a:rPr lang="el-GR" sz="2400" dirty="0">
                <a:sym typeface="+mn-ea"/>
              </a:rPr>
              <a:t>ς, (σσ. 179-193). Πινακάτες Πηλίου: Κοντύλι.</a:t>
            </a:r>
            <a:endParaRPr lang="el-GR" sz="2400" dirty="0"/>
          </a:p>
          <a:p>
            <a:pPr algn="l" fontAlgn="auto">
              <a:spcAft>
                <a:spcPts val="0"/>
              </a:spcAft>
            </a:pPr>
            <a:r>
              <a:rPr lang="el-GR" sz="2400" dirty="0">
                <a:sym typeface="+mn-ea"/>
              </a:rPr>
              <a:t>Στάμου, Α. Γ. (2014). Η κριτική ανάλυση λόγου: Μελετώντας τον ιδεολογικό ρόλο της γλώσσας. Στο Μ. Γεωργα</a:t>
            </a:r>
            <a:r>
              <a:rPr lang="el-GR" sz="2400" dirty="0">
                <a:latin typeface="Calibri" panose="020F0502020204030204" pitchFamily="34" charset="0"/>
                <a:cs typeface="Calibri" panose="020F0502020204030204" pitchFamily="34" charset="0"/>
                <a:sym typeface="+mn-ea"/>
              </a:rPr>
              <a:t>λίδου, Μ. Σηφιανού, &amp; Β. Τσάκωνα (επιμ.), </a:t>
            </a:r>
            <a:r>
              <a:rPr lang="el-GR" sz="2400" i="1" dirty="0">
                <a:latin typeface="Calibri" panose="020F0502020204030204" pitchFamily="34" charset="0"/>
                <a:cs typeface="Calibri" panose="020F0502020204030204" pitchFamily="34" charset="0"/>
                <a:sym typeface="+mn-ea"/>
              </a:rPr>
              <a:t>Ανάλυση λόγου: Θεωρία και εφαρμογές </a:t>
            </a:r>
            <a:r>
              <a:rPr lang="el-GR" sz="2400" dirty="0">
                <a:latin typeface="Calibri" panose="020F0502020204030204" pitchFamily="34" charset="0"/>
                <a:cs typeface="Calibri" panose="020F0502020204030204" pitchFamily="34" charset="0"/>
                <a:sym typeface="+mn-ea"/>
              </a:rPr>
              <a:t>(σσ. 149-187). Αθήνα: Νήσος.</a:t>
            </a:r>
            <a:endParaRPr lang="el-GR" sz="2400" dirty="0">
              <a:latin typeface="Calibri" panose="020F0502020204030204" pitchFamily="34" charset="0"/>
              <a:cs typeface="Calibri" panose="020F0502020204030204" pitchFamily="34" charset="0"/>
            </a:endParaRPr>
          </a:p>
          <a:p>
            <a:pPr algn="l" fontAlgn="auto">
              <a:spcAft>
                <a:spcPts val="0"/>
              </a:spcAft>
            </a:pP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Στάμου, Α.Γ., Πολίτης, Π. &amp; Αρχάκης, A. (</a:t>
            </a:r>
            <a:r>
              <a:rPr lang="el-GR" sz="2400" dirty="0">
                <a:latin typeface="Calibri" panose="020F0502020204030204" pitchFamily="34" charset="0"/>
                <a:ea typeface="Calibri" panose="020F0502020204030204" pitchFamily="34" charset="0"/>
                <a:cs typeface="Calibri" panose="020F0502020204030204" pitchFamily="34" charset="0"/>
                <a:sym typeface="+mn-ea"/>
              </a:rPr>
              <a:t>ε</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πιμ.). (2016). </a:t>
            </a:r>
            <a:r>
              <a:rPr lang="el-GR" sz="2400" i="1" dirty="0">
                <a:effectLst/>
                <a:latin typeface="Calibri" panose="020F0502020204030204" pitchFamily="34" charset="0"/>
                <a:ea typeface="Calibri" panose="020F0502020204030204" pitchFamily="34" charset="0"/>
                <a:cs typeface="Calibri" panose="020F0502020204030204" pitchFamily="34" charset="0"/>
                <a:sym typeface="+mn-ea"/>
              </a:rPr>
              <a:t>Γλωσσική ποικιλότητα και κριτικοί γραμματισμοί στον λόγο της μαζικής κουλτούρας: Εκπαιδευτικές προτάσεις για το γλωσσικό μάθημα</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 Καβάλα: Σαΐτα. (Διαθέσιμο στο: </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hlinkClick r:id="rId1"/>
              </a:rPr>
              <a:t>http://www.saitapublications.gr/2016/05/ebook.202.html</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endParaRPr lang="el-GR" sz="2400" dirty="0">
              <a:effectLst/>
              <a:latin typeface="Calibri" panose="020F0502020204030204" pitchFamily="34" charset="0"/>
              <a:ea typeface="Calibri" panose="020F0502020204030204" pitchFamily="34" charset="0"/>
              <a:cs typeface="Calibri" panose="020F0502020204030204" pitchFamily="34" charset="0"/>
            </a:endParaRPr>
          </a:p>
          <a:p>
            <a:pPr algn="l" fontAlgn="auto">
              <a:spcAft>
                <a:spcPts val="0"/>
              </a:spcAft>
            </a:pPr>
            <a:r>
              <a:rPr lang="el-GR" sz="2400" dirty="0" err="1">
                <a:sym typeface="+mn-ea"/>
              </a:rPr>
              <a:t>Σκούρτου</a:t>
            </a:r>
            <a:r>
              <a:rPr lang="el-GR" sz="2400" dirty="0">
                <a:sym typeface="+mn-ea"/>
              </a:rPr>
              <a:t>, E. (2011). </a:t>
            </a:r>
            <a:r>
              <a:rPr lang="el-GR" sz="2400" i="1" dirty="0">
                <a:sym typeface="+mn-ea"/>
              </a:rPr>
              <a:t>Η διγλωσσία στο σχολείο</a:t>
            </a:r>
            <a:r>
              <a:rPr lang="el-GR" sz="2400" dirty="0">
                <a:sym typeface="+mn-ea"/>
              </a:rPr>
              <a:t>. Αθήνα: </a:t>
            </a:r>
            <a:r>
              <a:rPr lang="el-GR" sz="2400" dirty="0" err="1">
                <a:sym typeface="+mn-ea"/>
              </a:rPr>
              <a:t>Gutenberg</a:t>
            </a:r>
            <a:r>
              <a:rPr lang="el-GR" sz="2400" dirty="0">
                <a:sym typeface="+mn-ea"/>
              </a:rPr>
              <a:t>.</a:t>
            </a:r>
            <a:endParaRPr lang="el-GR" sz="2400" dirty="0"/>
          </a:p>
          <a:p>
            <a:pPr algn="l" fontAlgn="auto">
              <a:spcAft>
                <a:spcPts val="0"/>
              </a:spcAft>
            </a:pPr>
            <a:r>
              <a:rPr lang="el-GR" sz="2400" dirty="0">
                <a:sym typeface="+mn-ea"/>
              </a:rPr>
              <a:t>Στεργίου</a:t>
            </a:r>
            <a:r>
              <a:rPr lang="en-US" sz="2400" dirty="0">
                <a:sym typeface="+mn-ea"/>
              </a:rPr>
              <a:t>, </a:t>
            </a:r>
            <a:r>
              <a:rPr lang="el-GR" sz="2400" dirty="0">
                <a:sym typeface="+mn-ea"/>
              </a:rPr>
              <a:t>Λ. &amp; </a:t>
            </a:r>
            <a:r>
              <a:rPr lang="el-GR" sz="2400" dirty="0" err="1">
                <a:sym typeface="+mn-ea"/>
              </a:rPr>
              <a:t>Σιμόπουλος</a:t>
            </a:r>
            <a:r>
              <a:rPr lang="el-GR" sz="2400" dirty="0">
                <a:sym typeface="+mn-ea"/>
              </a:rPr>
              <a:t>, Γ. (2019). </a:t>
            </a:r>
            <a:r>
              <a:rPr lang="el-GR" sz="2400" i="1" dirty="0">
                <a:sym typeface="+mn-ea"/>
              </a:rPr>
              <a:t>Μετά το κοντέινερ: Διαπολιτισμική ματιά στην εκπαίδευση προσφύγων</a:t>
            </a:r>
            <a:r>
              <a:rPr lang="el-GR" sz="2400" dirty="0">
                <a:sym typeface="+mn-ea"/>
              </a:rPr>
              <a:t>. Αθήνα: </a:t>
            </a:r>
            <a:r>
              <a:rPr lang="en-US" sz="2400" dirty="0" err="1">
                <a:sym typeface="+mn-ea"/>
              </a:rPr>
              <a:t>Gutenber.</a:t>
            </a:r>
            <a:endParaRPr lang="en-US" sz="2400" dirty="0" err="1">
              <a:sym typeface="+mn-ea"/>
            </a:endParaRPr>
          </a:p>
          <a:p>
            <a:pPr algn="l" fontAlgn="auto">
              <a:spcAft>
                <a:spcPts val="0"/>
              </a:spcAft>
            </a:pPr>
            <a:r>
              <a:rPr lang="el-GR" sz="2400" dirty="0"/>
              <a:t>Taguieff, Pierre-André. 1993. “From Race to Culture: The New Right’s View of European Identity.” </a:t>
            </a:r>
            <a:r>
              <a:rPr lang="el-GR" sz="2400" i="1" dirty="0"/>
              <a:t>Telos</a:t>
            </a:r>
            <a:r>
              <a:rPr lang="el-GR" sz="2400" dirty="0"/>
              <a:t>: Critical Theory of the Contemporary 98/99: 99-125.</a:t>
            </a:r>
            <a:endParaRPr lang="el-GR" sz="2400" dirty="0"/>
          </a:p>
          <a:p>
            <a:pPr algn="l" fontAlgn="auto">
              <a:spcAft>
                <a:spcPts val="0"/>
              </a:spcAft>
            </a:pPr>
            <a:r>
              <a:rPr lang="el-GR" sz="2400" dirty="0">
                <a:sym typeface="+mn-ea"/>
              </a:rPr>
              <a:t>Τσάκωνα, Β. (2014). «Ανάλυση πολιτικού λόγου». Στο Μ. Γεωργαλίδου, Μ. Σηφιανού &amp; Β. Τσάκωνα (επιμ.), </a:t>
            </a:r>
            <a:r>
              <a:rPr lang="el-GR" sz="2400" i="1" dirty="0">
                <a:sym typeface="+mn-ea"/>
              </a:rPr>
              <a:t>Ανάλυση Λόγου: Θεωρία και Εφαρμογές</a:t>
            </a:r>
            <a:r>
              <a:rPr lang="el-GR" sz="2400" dirty="0">
                <a:sym typeface="+mn-ea"/>
              </a:rPr>
              <a:t>. Αθήνα: Νήσος, 521-552.</a:t>
            </a:r>
            <a:endParaRPr lang="el-GR" sz="2400" dirty="0"/>
          </a:p>
          <a:p>
            <a:pPr algn="l">
              <a:spcAft>
                <a:spcPts val="600"/>
              </a:spcAft>
            </a:pPr>
            <a:r>
              <a:rPr lang="el-GR" altLang="en-GB" sz="2400" dirty="0">
                <a:sym typeface="+mn-ea"/>
              </a:rPr>
              <a:t>Χριστόπουλος, Δ</a:t>
            </a:r>
            <a:r>
              <a:rPr lang="en-GB" sz="2400" dirty="0">
                <a:sym typeface="+mn-ea"/>
              </a:rPr>
              <a:t>. </a:t>
            </a:r>
            <a:r>
              <a:rPr lang="el-GR" altLang="en-GB" sz="2400" dirty="0">
                <a:sym typeface="+mn-ea"/>
              </a:rPr>
              <a:t>(</a:t>
            </a:r>
            <a:r>
              <a:rPr lang="en-GB" sz="2400" dirty="0">
                <a:sym typeface="+mn-ea"/>
              </a:rPr>
              <a:t>2021</a:t>
            </a:r>
            <a:r>
              <a:rPr lang="el-GR" altLang="en-GB" sz="2400" dirty="0">
                <a:sym typeface="+mn-ea"/>
              </a:rPr>
              <a:t>)</a:t>
            </a:r>
            <a:r>
              <a:rPr lang="en-GB" sz="2400" i="1" dirty="0">
                <a:sym typeface="+mn-ea"/>
              </a:rPr>
              <a:t>. </a:t>
            </a:r>
            <a:r>
              <a:rPr lang="el-GR" altLang="en-GB" sz="2400" i="1" dirty="0">
                <a:sym typeface="+mn-ea"/>
              </a:rPr>
              <a:t>“</a:t>
            </a:r>
            <a:r>
              <a:rPr lang="el-GR" altLang="en-GB" sz="2400" dirty="0">
                <a:sym typeface="+mn-ea"/>
              </a:rPr>
              <a:t>Επίμετρο:</a:t>
            </a:r>
            <a:r>
              <a:rPr lang="en-GB" sz="2400" i="1" dirty="0">
                <a:sym typeface="+mn-ea"/>
              </a:rPr>
              <a:t> </a:t>
            </a:r>
            <a:r>
              <a:rPr lang="el-GR" altLang="en-GB" sz="2400" dirty="0">
                <a:sym typeface="+mn-ea"/>
              </a:rPr>
              <a:t>Όποιος δεν φοβάται το πρόσωπο του τέρατος, παέι να πει ότι έχει αρχίσει να του μοιάζει”. Στο Ρ. </a:t>
            </a:r>
            <a:r>
              <a:rPr lang="en-GB" sz="2400" dirty="0">
                <a:sym typeface="+mn-ea"/>
              </a:rPr>
              <a:t>Βασιλάκη &amp; </a:t>
            </a:r>
            <a:r>
              <a:rPr lang="el-GR" altLang="en-GB" sz="2400" dirty="0">
                <a:sym typeface="+mn-ea"/>
              </a:rPr>
              <a:t>Γ. </a:t>
            </a:r>
            <a:r>
              <a:rPr lang="en-GB" sz="2400" dirty="0">
                <a:sym typeface="+mn-ea"/>
              </a:rPr>
              <a:t>Σουβλής</a:t>
            </a:r>
            <a:r>
              <a:rPr lang="el-GR" altLang="en-GB" sz="2400" dirty="0">
                <a:sym typeface="+mn-ea"/>
              </a:rPr>
              <a:t> (επιμ.), </a:t>
            </a:r>
            <a:r>
              <a:rPr lang="en-GB" sz="2400" i="1" dirty="0">
                <a:sym typeface="+mn-ea"/>
              </a:rPr>
              <a:t>Η κανονικοποίηση του ακροδεξιού λόγου στην Ελλάδα</a:t>
            </a:r>
            <a:r>
              <a:rPr lang="el-GR" altLang="en-GB" sz="2400" dirty="0">
                <a:sym typeface="+mn-ea"/>
              </a:rPr>
              <a:t>. </a:t>
            </a:r>
            <a:r>
              <a:rPr lang="en-GB" sz="2400" dirty="0">
                <a:sym typeface="+mn-ea"/>
              </a:rPr>
              <a:t>Αθήνα: Ίδρυμα Ρόζα Λούξεμπουργκ</a:t>
            </a:r>
            <a:r>
              <a:rPr lang="el-GR" altLang="en-GB" sz="2400" dirty="0">
                <a:sym typeface="+mn-ea"/>
              </a:rPr>
              <a:t>, 195-199.</a:t>
            </a:r>
            <a:endParaRPr lang="en-GB" sz="2400" dirty="0"/>
          </a:p>
          <a:p>
            <a:pPr algn="l">
              <a:spcAft>
                <a:spcPts val="600"/>
              </a:spcAft>
            </a:pPr>
            <a:endParaRPr lang="en-GB" sz="2400" dirty="0"/>
          </a:p>
          <a:p>
            <a:pPr algn="l">
              <a:spcAft>
                <a:spcPts val="600"/>
              </a:spcAft>
            </a:pPr>
            <a:endParaRPr lang="el-GR" sz="24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2"/>
          <a:stretch>
            <a:fillRect/>
          </a:stretch>
        </p:blipFill>
        <p:spPr>
          <a:xfrm>
            <a:off x="635" y="9030335"/>
            <a:ext cx="2195830" cy="52832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66800"/>
            <a:ext cx="12507595" cy="645160"/>
          </a:xfrm>
        </p:spPr>
        <p:txBody>
          <a:bodyPr wrap="square"/>
          <a:lstStyle/>
          <a:p>
            <a:pPr algn="l"/>
            <a:r>
              <a:rPr lang="el-GR" sz="4000" b="1" dirty="0"/>
              <a:t> </a:t>
            </a:r>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34620" y="1899285"/>
            <a:ext cx="12745085" cy="7246620"/>
          </a:xfrm>
        </p:spPr>
        <p:txBody>
          <a:bodyPr wrap="square"/>
          <a:lstStyle/>
          <a:p>
            <a:pPr algn="l" fontAlgn="auto">
              <a:lnSpc>
                <a:spcPct val="150000"/>
              </a:lnSpc>
              <a:spcAft>
                <a:spcPts val="0"/>
              </a:spcAft>
            </a:pPr>
            <a:r>
              <a:rPr lang="el-GR" sz="2400" dirty="0">
                <a:sym typeface="+mn-ea"/>
              </a:rPr>
              <a:t>Χριστόπουλος, Δ. (2004). “Οι μετανάστες στην ελληνική πολιτική κοινότητα”. Στο Μ. Παύλου &amp; Δ. Χριστόπουλος (επιμ.), </a:t>
            </a:r>
            <a:r>
              <a:rPr lang="el-GR" sz="2400" i="1" dirty="0">
                <a:sym typeface="+mn-ea"/>
              </a:rPr>
              <a:t>Η Ελλάδα της μετανάστευσης: Κοινωνική συμμετοχή, δικαιώματα και ιδιότητα του πολίτη</a:t>
            </a:r>
            <a:r>
              <a:rPr lang="el-GR" sz="2400" dirty="0">
                <a:sym typeface="+mn-ea"/>
              </a:rPr>
              <a:t>. Αθήνα: Κριτική &amp; ΚΕΜΟ, 338-366.</a:t>
            </a:r>
            <a:endParaRPr lang="el-GR" sz="2400" dirty="0"/>
          </a:p>
          <a:p>
            <a:pPr algn="l" fontAlgn="auto">
              <a:lnSpc>
                <a:spcPct val="150000"/>
              </a:lnSpc>
              <a:spcAft>
                <a:spcPts val="0"/>
              </a:spcAft>
            </a:pPr>
            <a:r>
              <a:rPr lang="en-GB" sz="2400" dirty="0">
                <a:sym typeface="+mn-ea"/>
              </a:rPr>
              <a:t>van Dijk, T. A. (1991). </a:t>
            </a:r>
            <a:r>
              <a:rPr lang="en-GB" sz="2400" i="1" dirty="0">
                <a:sym typeface="+mn-ea"/>
              </a:rPr>
              <a:t>Racism and the Press</a:t>
            </a:r>
            <a:r>
              <a:rPr lang="en-GB" sz="2400" dirty="0">
                <a:sym typeface="+mn-ea"/>
              </a:rPr>
              <a:t>. London: Routledge.</a:t>
            </a:r>
            <a:endParaRPr lang="en-GB" sz="2400" dirty="0"/>
          </a:p>
          <a:p>
            <a:pPr algn="l" fontAlgn="auto">
              <a:lnSpc>
                <a:spcPct val="150000"/>
              </a:lnSpc>
              <a:spcAft>
                <a:spcPts val="0"/>
              </a:spcAft>
            </a:pPr>
            <a:r>
              <a:rPr lang="en-GB" sz="2400" dirty="0">
                <a:sym typeface="+mn-ea"/>
              </a:rPr>
              <a:t>van Leeuven, Τ. </a:t>
            </a:r>
            <a:r>
              <a:rPr lang="el-GR" altLang="en-GB" sz="2400" dirty="0">
                <a:sym typeface="+mn-ea"/>
              </a:rPr>
              <a:t>(</a:t>
            </a:r>
            <a:r>
              <a:rPr lang="en-GB" sz="2400" dirty="0">
                <a:sym typeface="+mn-ea"/>
              </a:rPr>
              <a:t>2008</a:t>
            </a:r>
            <a:r>
              <a:rPr lang="el-GR" altLang="en-GB" sz="2400" dirty="0">
                <a:sym typeface="+mn-ea"/>
              </a:rPr>
              <a:t>)</a:t>
            </a:r>
            <a:r>
              <a:rPr lang="en-GB" sz="2400" dirty="0">
                <a:sym typeface="+mn-ea"/>
              </a:rPr>
              <a:t>. Discourse and Practice. New Tools for Critical Discourse Analysis. Oxford: Oxford University Press.</a:t>
            </a:r>
            <a:endParaRPr lang="en-GB" sz="2400" dirty="0"/>
          </a:p>
          <a:p>
            <a:pPr algn="l" fontAlgn="auto">
              <a:lnSpc>
                <a:spcPct val="150000"/>
              </a:lnSpc>
              <a:spcAft>
                <a:spcPts val="0"/>
              </a:spcAft>
            </a:pPr>
            <a:r>
              <a:rPr lang="en-GB" sz="2400" dirty="0"/>
              <a:t>Weaver, S. (2016</a:t>
            </a:r>
            <a:r>
              <a:rPr lang="en-GB" sz="2400" i="1" dirty="0"/>
              <a:t>). The Rhetoric of Racist Humour: US, UK and Global Race Joking</a:t>
            </a:r>
            <a:r>
              <a:rPr lang="en-GB" sz="2400" dirty="0"/>
              <a:t>. London: Routledge.</a:t>
            </a:r>
            <a:endParaRPr lang="en-GB" sz="2400" dirty="0"/>
          </a:p>
          <a:p>
            <a:pPr algn="l" fontAlgn="auto">
              <a:lnSpc>
                <a:spcPct val="150000"/>
              </a:lnSpc>
              <a:spcAft>
                <a:spcPts val="0"/>
              </a:spcAft>
            </a:pPr>
            <a:r>
              <a:rPr lang="en-GB" sz="2400" dirty="0"/>
              <a:t>Weaver, S. (2011</a:t>
            </a:r>
            <a:r>
              <a:rPr lang="en-GB" sz="2400" i="1" dirty="0"/>
              <a:t>). Liquid racism and the ambiguity of Ali G. European Journal of Cultural Studies </a:t>
            </a:r>
            <a:r>
              <a:rPr lang="en-GB" sz="2400" dirty="0"/>
              <a:t>14 (3), 249-264.</a:t>
            </a:r>
            <a:endParaRPr lang="en-GB" sz="2400" dirty="0"/>
          </a:p>
          <a:p>
            <a:pPr algn="l" fontAlgn="auto">
              <a:lnSpc>
                <a:spcPct val="150000"/>
              </a:lnSpc>
              <a:spcAft>
                <a:spcPts val="600"/>
              </a:spcAft>
            </a:pPr>
            <a:r>
              <a:rPr lang="en-GB" sz="2400" dirty="0" err="1"/>
              <a:t>Weisser</a:t>
            </a:r>
            <a:r>
              <a:rPr lang="en-GB" sz="2400" dirty="0"/>
              <a:t>, M. (2016) </a:t>
            </a:r>
            <a:r>
              <a:rPr lang="en-GB" sz="2400" i="1" dirty="0"/>
              <a:t>Practical Corpus Linguistics: An Introduction to Corpus-Based Language Analysis</a:t>
            </a:r>
            <a:r>
              <a:rPr lang="en-GB" sz="2400" dirty="0"/>
              <a:t>. Malden, MA: Wiley Blackwell. </a:t>
            </a:r>
            <a:endParaRPr lang="en-GB" sz="2400" dirty="0"/>
          </a:p>
          <a:p>
            <a:pPr algn="l">
              <a:spcAft>
                <a:spcPts val="600"/>
              </a:spcAft>
            </a:pPr>
            <a:endParaRPr lang="en-GB" sz="2400" dirty="0"/>
          </a:p>
          <a:p>
            <a:pPr algn="l">
              <a:spcAft>
                <a:spcPts val="600"/>
              </a:spcAft>
            </a:pPr>
            <a:endParaRPr lang="el-GR" sz="24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270" y="8809355"/>
            <a:ext cx="2195195" cy="66421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defRPr/>
            </a:pPr>
            <a:endParaRPr kumimoji="0" lang="en-US" sz="2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 name="Text Placeholder 5"/>
          <p:cNvSpPr>
            <a:spLocks noGrp="1"/>
          </p:cNvSpPr>
          <p:nvPr>
            <p:ph type="body" sz="quarter" idx="13"/>
          </p:nvPr>
        </p:nvSpPr>
        <p:spPr>
          <a:xfrm>
            <a:off x="1267326" y="3769895"/>
            <a:ext cx="10191249" cy="1419860"/>
          </a:xfrm>
        </p:spPr>
        <p:txBody>
          <a:bodyPr/>
          <a:lstStyle/>
          <a:p>
            <a:r>
              <a:rPr lang="el-GR" sz="4800" b="1" i="0" dirty="0">
                <a:solidFill>
                  <a:srgbClr val="800000"/>
                </a:solidFill>
              </a:rPr>
              <a:t>Σας ευχαριστώ </a:t>
            </a:r>
            <a:endParaRPr lang="el-GR" sz="4800" b="1" i="0" dirty="0">
              <a:solidFill>
                <a:srgbClr val="800000"/>
              </a:solidFill>
            </a:endParaRPr>
          </a:p>
          <a:p>
            <a:r>
              <a:rPr lang="el-GR" sz="4800" b="1" i="0" dirty="0">
                <a:solidFill>
                  <a:srgbClr val="800000"/>
                </a:solidFill>
              </a:rPr>
              <a:t>για την προσοχή σας</a:t>
            </a:r>
            <a:r>
              <a:rPr lang="en-GB" sz="4800" b="1" i="0" dirty="0">
                <a:solidFill>
                  <a:srgbClr val="800000"/>
                </a:solidFill>
              </a:rPr>
              <a:t>!</a:t>
            </a:r>
            <a:endParaRPr lang="en-US" sz="4800" b="1" i="0" dirty="0">
              <a:solidFill>
                <a:srgbClr val="800000"/>
              </a:solidFill>
            </a:endParaRPr>
          </a:p>
        </p:txBody>
      </p:sp>
      <p:sp>
        <p:nvSpPr>
          <p:cNvPr id="9" name="Text Placeholder 8"/>
          <p:cNvSpPr>
            <a:spLocks noGrp="1"/>
          </p:cNvSpPr>
          <p:nvPr>
            <p:ph type="body" sz="quarter" idx="14"/>
          </p:nvPr>
        </p:nvSpPr>
        <p:spPr>
          <a:xfrm>
            <a:off x="300038" y="4508614"/>
            <a:ext cx="12515850" cy="1918474"/>
          </a:xfrm>
        </p:spPr>
        <p:txBody>
          <a:bodyPr/>
          <a:lstStyle/>
          <a:p>
            <a:pPr algn="l"/>
            <a:endParaRPr lang="en-US" sz="2000" dirty="0"/>
          </a:p>
          <a:p>
            <a:pPr algn="l"/>
            <a:r>
              <a:rPr lang="en-GB" sz="2000" dirty="0"/>
              <a:t>.</a:t>
            </a:r>
            <a:endParaRPr lang="en-US" sz="2000" dirty="0"/>
          </a:p>
          <a:p>
            <a:pPr indent="457200" algn="l"/>
            <a:endParaRPr lang="en-US" sz="2000" dirty="0"/>
          </a:p>
          <a:p>
            <a:pPr algn="l"/>
            <a:endParaRPr lang="en-US" sz="2400" dirty="0"/>
          </a:p>
          <a:p>
            <a:endParaRPr lang="en-US"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defRPr/>
            </a:pPr>
            <a:endParaRPr kumimoji="0" lang="en-US" sz="2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880487"/>
            <a:ext cx="9756139" cy="1089096"/>
          </a:xfrm>
        </p:spPr>
        <p:txBody>
          <a:bodyPr>
            <a:normAutofit fontScale="90000"/>
          </a:bodyPr>
          <a:lstStyle/>
          <a:p>
            <a:br>
              <a:rPr lang="el-GR"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rot="10800000" flipV="1">
            <a:off x="159385" y="1067435"/>
            <a:ext cx="12845415" cy="645160"/>
          </a:xfrm>
          <a:prstGeom prst="rect">
            <a:avLst/>
          </a:prstGeom>
          <a:noFill/>
        </p:spPr>
        <p:txBody>
          <a:bodyPr wrap="square">
            <a:spAutoFit/>
          </a:bodyPr>
          <a:lstStyle/>
          <a:p>
            <a:r>
              <a:rPr lang="el-GR" sz="3600" b="1" i="1" dirty="0">
                <a:solidFill>
                  <a:srgbClr val="941A1D"/>
                </a:solidFill>
                <a:effectLst/>
                <a:ea typeface="Calibri" panose="020F0502020204030204" pitchFamily="34" charset="0"/>
              </a:rPr>
              <a:t>Ο ρατσιστικός λόγος της ελληνικής εθνικής ομοιογένειας</a:t>
            </a:r>
            <a:r>
              <a:rPr lang="el-GR" sz="3600" b="1" i="1" dirty="0">
                <a:solidFill>
                  <a:srgbClr val="941A1D"/>
                </a:solidFill>
                <a:ea typeface="Calibri" panose="020F0502020204030204" pitchFamily="34" charset="0"/>
                <a:cs typeface="Arial" panose="020B0604020202020204" pitchFamily="34" charset="0"/>
              </a:rPr>
              <a:t> </a:t>
            </a:r>
            <a:endParaRPr lang="el-GR" sz="3600" b="1" i="1" dirty="0">
              <a:solidFill>
                <a:srgbClr val="941A1D"/>
              </a:solidFill>
            </a:endParaRPr>
          </a:p>
        </p:txBody>
      </p:sp>
      <p:sp>
        <p:nvSpPr>
          <p:cNvPr id="11" name="TextBox 10"/>
          <p:cNvSpPr txBox="1"/>
          <p:nvPr/>
        </p:nvSpPr>
        <p:spPr>
          <a:xfrm>
            <a:off x="158750" y="2005330"/>
            <a:ext cx="12728575" cy="6764655"/>
          </a:xfrm>
          <a:prstGeom prst="rect">
            <a:avLst/>
          </a:prstGeom>
          <a:noFill/>
        </p:spPr>
        <p:txBody>
          <a:bodyPr wrap="square">
            <a:spAutoFit/>
          </a:bodyPr>
          <a:lstStyle/>
          <a:p>
            <a:pPr indent="0" algn="just">
              <a:spcAft>
                <a:spcPts val="1000"/>
              </a:spcAft>
              <a:buFont typeface="Wingdings" panose="05000000000000000000" pitchFamily="2" charset="2"/>
              <a:buNone/>
            </a:pPr>
            <a:r>
              <a:rPr lang="el-GR" sz="2800" dirty="0">
                <a:effectLst/>
                <a:ea typeface="Calibri" panose="020F0502020204030204" pitchFamily="34" charset="0"/>
              </a:rPr>
              <a:t> Δαμανάκης (2018: 205):</a:t>
            </a:r>
            <a:endParaRPr lang="el-GR" sz="2800" dirty="0">
              <a:effectLst/>
              <a:ea typeface="Calibri" panose="020F0502020204030204" pitchFamily="34" charset="0"/>
            </a:endParaRPr>
          </a:p>
          <a:p>
            <a:pPr indent="0" algn="just">
              <a:spcAft>
                <a:spcPts val="1000"/>
              </a:spcAft>
              <a:buFont typeface="Wingdings" panose="05000000000000000000" pitchFamily="2" charset="2"/>
              <a:buNone/>
            </a:pPr>
            <a:r>
              <a:rPr lang="el-GR" sz="2800" dirty="0">
                <a:ea typeface="Calibri" panose="020F0502020204030204" pitchFamily="34" charset="0"/>
              </a:rPr>
              <a:t>	</a:t>
            </a:r>
            <a:r>
              <a:rPr lang="el-GR" sz="2800" b="1" dirty="0">
                <a:ea typeface="Calibri" panose="020F0502020204030204" pitchFamily="34" charset="0"/>
              </a:rPr>
              <a:t>«Σ</a:t>
            </a:r>
            <a:r>
              <a:rPr lang="el-GR" sz="2800" b="1" dirty="0">
                <a:effectLst/>
                <a:ea typeface="Calibri" panose="020F0502020204030204" pitchFamily="34" charset="0"/>
              </a:rPr>
              <a:t>τις αρχές του </a:t>
            </a:r>
            <a:r>
              <a:rPr lang="el-GR" sz="2800" b="1" dirty="0">
                <a:effectLst/>
                <a:ea typeface="Calibri" panose="020F0502020204030204" pitchFamily="34" charset="0"/>
                <a:sym typeface="+mn-ea"/>
              </a:rPr>
              <a:t>20</a:t>
            </a:r>
            <a:r>
              <a:rPr lang="el-GR" sz="2800" b="1" baseline="30000" dirty="0">
                <a:effectLst/>
                <a:ea typeface="Calibri" panose="020F0502020204030204" pitchFamily="34" charset="0"/>
                <a:sym typeface="+mn-ea"/>
              </a:rPr>
              <a:t>ού </a:t>
            </a:r>
            <a:r>
              <a:rPr lang="el-GR" sz="2800" b="1" dirty="0">
                <a:effectLst/>
                <a:ea typeface="Calibri" panose="020F0502020204030204" pitchFamily="34" charset="0"/>
              </a:rPr>
              <a:t>αιώνα </a:t>
            </a:r>
            <a:r>
              <a:rPr lang="el-GR" sz="2800" dirty="0">
                <a:effectLst/>
                <a:ea typeface="Calibri" panose="020F0502020204030204" pitchFamily="34" charset="0"/>
              </a:rPr>
              <a:t>η μητρική γλώσσα των ξενόφωνων </a:t>
            </a:r>
            <a:r>
              <a:rPr lang="el-GR" sz="2800" b="1" i="1" dirty="0">
                <a:effectLst/>
                <a:ea typeface="Calibri" panose="020F0502020204030204" pitchFamily="34" charset="0"/>
              </a:rPr>
              <a:t>αμελούνταν 	πλήρως ή καταπιεζόταν</a:t>
            </a:r>
            <a:r>
              <a:rPr lang="el-GR" sz="2800" dirty="0">
                <a:effectLst/>
                <a:ea typeface="Calibri" panose="020F0502020204030204" pitchFamily="34" charset="0"/>
              </a:rPr>
              <a:t>. Το ίδιο σχήμα επαναλαμβάνεται σε ένα βαθμό και 	</a:t>
            </a:r>
            <a:r>
              <a:rPr lang="el-GR" sz="2800" b="1" dirty="0">
                <a:effectLst/>
                <a:ea typeface="Calibri" panose="020F0502020204030204" pitchFamily="34" charset="0"/>
              </a:rPr>
              <a:t>κατά τις τελευταίες δεκαετίες του 20</a:t>
            </a:r>
            <a:r>
              <a:rPr lang="el-GR" sz="2800" b="1" baseline="30000" dirty="0">
                <a:effectLst/>
                <a:ea typeface="Calibri" panose="020F0502020204030204" pitchFamily="34" charset="0"/>
              </a:rPr>
              <a:t>ού </a:t>
            </a:r>
            <a:r>
              <a:rPr lang="el-GR" sz="2800" b="1" dirty="0">
                <a:effectLst/>
                <a:ea typeface="Calibri" panose="020F0502020204030204" pitchFamily="34" charset="0"/>
              </a:rPr>
              <a:t>και τις πρώτες του 21</a:t>
            </a:r>
            <a:r>
              <a:rPr lang="el-GR" sz="2800" b="1" baseline="30000" dirty="0">
                <a:effectLst/>
                <a:ea typeface="Calibri" panose="020F0502020204030204" pitchFamily="34" charset="0"/>
              </a:rPr>
              <a:t>ου</a:t>
            </a:r>
            <a:r>
              <a:rPr lang="el-GR" sz="2800" b="1" dirty="0">
                <a:effectLst/>
                <a:ea typeface="Calibri" panose="020F0502020204030204" pitchFamily="34" charset="0"/>
              </a:rPr>
              <a:t> αιώνα</a:t>
            </a:r>
            <a:r>
              <a:rPr lang="el-GR" sz="2800" dirty="0">
                <a:effectLst/>
                <a:ea typeface="Calibri" panose="020F0502020204030204" pitchFamily="34" charset="0"/>
              </a:rPr>
              <a:t>».  </a:t>
            </a:r>
            <a:endParaRPr lang="el-GR" sz="2800" dirty="0">
              <a:effectLst/>
              <a:ea typeface="Calibri" panose="020F0502020204030204" pitchFamily="34" charset="0"/>
            </a:endParaRPr>
          </a:p>
          <a:p>
            <a:pPr indent="0" algn="just">
              <a:spcAft>
                <a:spcPts val="1000"/>
              </a:spcAft>
              <a:buFont typeface="Wingdings" panose="05000000000000000000" pitchFamily="2" charset="2"/>
              <a:buNone/>
            </a:pPr>
            <a:r>
              <a:rPr lang="el-GR" sz="2800" dirty="0" err="1">
                <a:effectLst/>
                <a:ea typeface="Calibri" panose="020F0502020204030204" pitchFamily="34" charset="0"/>
                <a:sym typeface="+mn-ea"/>
              </a:rPr>
              <a:t>Σκούρτου</a:t>
            </a:r>
            <a:r>
              <a:rPr lang="el-GR" sz="2800" dirty="0">
                <a:effectLst/>
                <a:ea typeface="Calibri" panose="020F0502020204030204" pitchFamily="34" charset="0"/>
                <a:sym typeface="+mn-ea"/>
              </a:rPr>
              <a:t> (2011: 21)</a:t>
            </a:r>
            <a:endParaRPr lang="el-GR" sz="2800" dirty="0">
              <a:effectLst/>
              <a:ea typeface="Calibri" panose="020F0502020204030204" pitchFamily="34" charset="0"/>
            </a:endParaRPr>
          </a:p>
          <a:p>
            <a:pPr algn="just">
              <a:spcAft>
                <a:spcPts val="1000"/>
              </a:spcAft>
            </a:pPr>
            <a:r>
              <a:rPr lang="el-GR" sz="2800" dirty="0">
                <a:effectLst/>
                <a:ea typeface="Calibri" panose="020F0502020204030204" pitchFamily="34" charset="0"/>
                <a:cs typeface="Times New Roman" panose="02020603050405020304" pitchFamily="18" charset="0"/>
                <a:sym typeface="+mn-ea"/>
              </a:rPr>
              <a:t>	</a:t>
            </a:r>
            <a:r>
              <a:rPr lang="el-GR" sz="2800" dirty="0">
                <a:ea typeface="Calibri" panose="020F0502020204030204" pitchFamily="34" charset="0"/>
                <a:sym typeface="+mn-ea"/>
              </a:rPr>
              <a:t>«</a:t>
            </a:r>
            <a:r>
              <a:rPr lang="el-GR" sz="2800" dirty="0">
                <a:effectLst/>
                <a:ea typeface="Calibri" panose="020F0502020204030204" pitchFamily="34" charset="0"/>
                <a:cs typeface="Times New Roman" panose="02020603050405020304" pitchFamily="18" charset="0"/>
                <a:sym typeface="+mn-ea"/>
              </a:rPr>
              <a:t>ο χάρτης του μαθητικού πληθυσμού της χώρας έχει αλλάξει σε τέτοιο βαθμό 	που </a:t>
            </a:r>
            <a:r>
              <a:rPr lang="el-GR" sz="2800" b="1" dirty="0">
                <a:effectLst/>
                <a:ea typeface="Calibri" panose="020F0502020204030204" pitchFamily="34" charset="0"/>
                <a:cs typeface="Times New Roman" panose="02020603050405020304" pitchFamily="18" charset="0"/>
                <a:sym typeface="+mn-ea"/>
              </a:rPr>
              <a:t>μία </a:t>
            </a:r>
            <a:r>
              <a:rPr lang="el-GR" sz="2800" b="1" dirty="0" err="1">
                <a:effectLst/>
                <a:ea typeface="Calibri" panose="020F0502020204030204" pitchFamily="34" charset="0"/>
                <a:cs typeface="Times New Roman" panose="02020603050405020304" pitchFamily="18" charset="0"/>
                <a:sym typeface="+mn-ea"/>
              </a:rPr>
              <a:t>μονοπολιτισμική</a:t>
            </a:r>
            <a:r>
              <a:rPr lang="el-GR" sz="2800" b="1" dirty="0">
                <a:effectLst/>
                <a:ea typeface="Calibri" panose="020F0502020204030204" pitchFamily="34" charset="0"/>
                <a:cs typeface="Times New Roman" panose="02020603050405020304" pitchFamily="18" charset="0"/>
                <a:sym typeface="+mn-ea"/>
              </a:rPr>
              <a:t>/</a:t>
            </a:r>
            <a:r>
              <a:rPr lang="el-GR" sz="2800" b="1" dirty="0" err="1">
                <a:effectLst/>
                <a:ea typeface="Calibri" panose="020F0502020204030204" pitchFamily="34" charset="0"/>
                <a:cs typeface="Times New Roman" panose="02020603050405020304" pitchFamily="18" charset="0"/>
                <a:sym typeface="+mn-ea"/>
              </a:rPr>
              <a:t>μονογλωσσική</a:t>
            </a:r>
            <a:r>
              <a:rPr lang="el-GR" sz="2800" b="1" dirty="0">
                <a:effectLst/>
                <a:ea typeface="Calibri" panose="020F0502020204030204" pitchFamily="34" charset="0"/>
                <a:cs typeface="Times New Roman" panose="02020603050405020304" pitchFamily="18" charset="0"/>
                <a:sym typeface="+mn-ea"/>
              </a:rPr>
              <a:t> τάξη να αποτελεί την εξαίρεση 	παρά τον κανόνα στο ελληνικό σχολείο </a:t>
            </a:r>
            <a:r>
              <a:rPr lang="el-GR" sz="2800" dirty="0">
                <a:effectLst/>
                <a:ea typeface="Calibri" panose="020F0502020204030204" pitchFamily="34" charset="0"/>
                <a:cs typeface="Times New Roman" panose="02020603050405020304" pitchFamily="18" charset="0"/>
                <a:sym typeface="+mn-ea"/>
              </a:rPr>
              <a:t>(…). Περίπου 10% του μαθητικού 	πληθυσμού σε όλες τις βαθμίδες έχει πρώτη γλώσσα ή γλώσσα 	καταγωγής, </a:t>
            </a:r>
            <a:r>
              <a:rPr lang="el-GR" sz="2800" b="1" i="1" dirty="0">
                <a:effectLst/>
                <a:ea typeface="Calibri" panose="020F0502020204030204" pitchFamily="34" charset="0"/>
                <a:cs typeface="Times New Roman" panose="02020603050405020304" pitchFamily="18" charset="0"/>
                <a:sym typeface="+mn-ea"/>
              </a:rPr>
              <a:t>άλλη</a:t>
            </a:r>
            <a:r>
              <a:rPr lang="el-GR" sz="2800" dirty="0">
                <a:effectLst/>
                <a:ea typeface="Calibri" panose="020F0502020204030204" pitchFamily="34" charset="0"/>
                <a:cs typeface="Times New Roman" panose="02020603050405020304" pitchFamily="18" charset="0"/>
                <a:sym typeface="+mn-ea"/>
              </a:rPr>
              <a:t> από την ελληνική</a:t>
            </a:r>
            <a:r>
              <a:rPr lang="el-GR" sz="2800" dirty="0">
                <a:effectLst/>
                <a:ea typeface="Calibri" panose="020F0502020204030204" pitchFamily="34" charset="0"/>
                <a:sym typeface="+mn-ea"/>
              </a:rPr>
              <a:t>»</a:t>
            </a:r>
            <a:r>
              <a:rPr lang="el-GR" sz="2800" dirty="0">
                <a:effectLst/>
                <a:ea typeface="Calibri" panose="020F0502020204030204" pitchFamily="34" charset="0"/>
                <a:cs typeface="Times New Roman" panose="02020603050405020304" pitchFamily="18" charset="0"/>
                <a:sym typeface="+mn-ea"/>
              </a:rPr>
              <a:t>.</a:t>
            </a:r>
            <a:endParaRPr lang="el-GR" sz="2800" dirty="0">
              <a:effectLst/>
              <a:ea typeface="Calibri" panose="020F0502020204030204" pitchFamily="34" charset="0"/>
              <a:cs typeface="Times New Roman" panose="02020603050405020304" pitchFamily="18" charset="0"/>
            </a:endParaRPr>
          </a:p>
          <a:p>
            <a:pPr algn="just">
              <a:spcAft>
                <a:spcPts val="1000"/>
              </a:spcAft>
            </a:pPr>
            <a:r>
              <a:rPr lang="el-GR" sz="2800" dirty="0">
                <a:effectLst/>
                <a:ea typeface="Calibri" panose="020F0502020204030204" pitchFamily="34" charset="0"/>
                <a:sym typeface="+mn-ea"/>
              </a:rPr>
              <a:t> Δαμανάκης (2018: 225):</a:t>
            </a:r>
            <a:endParaRPr lang="el-GR" sz="2800" dirty="0">
              <a:effectLst/>
              <a:ea typeface="Calibri" panose="020F0502020204030204" pitchFamily="34" charset="0"/>
            </a:endParaRPr>
          </a:p>
          <a:p>
            <a:pPr algn="just">
              <a:spcAft>
                <a:spcPts val="1000"/>
              </a:spcAft>
            </a:pPr>
            <a:r>
              <a:rPr lang="el-GR" sz="2800" dirty="0">
                <a:effectLst/>
                <a:ea typeface="Calibri" panose="020F0502020204030204" pitchFamily="34" charset="0"/>
              </a:rPr>
              <a:t>	Παρά την ετερογένεια, «το εθνικό παιδαγωγικό παράδειγμα που αναπτύχθηκε 	</a:t>
            </a:r>
            <a:r>
              <a:rPr lang="el-GR" sz="2800" b="1" dirty="0">
                <a:effectLst/>
                <a:ea typeface="Calibri" panose="020F0502020204030204" pitchFamily="34" charset="0"/>
              </a:rPr>
              <a:t>στις τρεις-τέσσερις πρώτες δεκαετίες του 20ού αιώνα συνεχίζει να είναι και 	σήμερα επίκαιρο, αν όχι το κυρίαρχο</a:t>
            </a:r>
            <a:r>
              <a:rPr lang="el-GR" sz="2800" dirty="0">
                <a:effectLst/>
                <a:ea typeface="Calibri" panose="020F0502020204030204" pitchFamily="34" charset="0"/>
              </a:rPr>
              <a:t>».</a:t>
            </a:r>
            <a:endParaRPr lang="el-GR" sz="2800" dirty="0">
              <a:effectLst/>
              <a:ea typeface="Calibri" panose="020F0502020204030204" pitchFamily="34" charset="0"/>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445" y="8914130"/>
            <a:ext cx="2047875" cy="457835"/>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5632" y="1177783"/>
            <a:ext cx="12753537" cy="592098"/>
          </a:xfrm>
        </p:spPr>
        <p:txBody>
          <a:bodyPr>
            <a:noAutofit/>
          </a:bodyPr>
          <a:lstStyle/>
          <a:p>
            <a:r>
              <a:rPr lang="el-GR" sz="4000" b="1" i="1" dirty="0">
                <a:solidFill>
                  <a:srgbClr val="800000"/>
                </a:solidFill>
                <a:latin typeface="+mn-lt"/>
                <a:ea typeface="Calibri" panose="020F0502020204030204" pitchFamily="34" charset="0"/>
                <a:cs typeface="Arial" panose="020B0604020202020204" pitchFamily="34" charset="0"/>
              </a:rPr>
              <a:t>Αντιρατσιστικός λόγος</a:t>
            </a:r>
            <a:endParaRPr lang="en-US" sz="4000" i="1" dirty="0">
              <a:solidFill>
                <a:srgbClr val="800000"/>
              </a:solidFill>
              <a:latin typeface="+mn-lt"/>
            </a:endParaRPr>
          </a:p>
        </p:txBody>
      </p:sp>
      <p:sp>
        <p:nvSpPr>
          <p:cNvPr id="14" name="Content Placeholder 13"/>
          <p:cNvSpPr>
            <a:spLocks noGrp="1"/>
          </p:cNvSpPr>
          <p:nvPr>
            <p:ph idx="1"/>
          </p:nvPr>
        </p:nvSpPr>
        <p:spPr>
          <a:xfrm>
            <a:off x="0" y="2077085"/>
            <a:ext cx="12879070" cy="6137910"/>
          </a:xfrm>
        </p:spPr>
        <p:txBody>
          <a:bodyPr>
            <a:normAutofit lnSpcReduction="10000"/>
          </a:bodyPr>
          <a:lstStyle/>
          <a:p>
            <a:pPr lvl="1" algn="just">
              <a:buFont typeface="Arial" panose="020B0604020202020204" pitchFamily="34" charset="0"/>
              <a:buChar char="•"/>
            </a:pPr>
            <a:endParaRPr lang="el-GR" sz="32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600" dirty="0">
                <a:ea typeface="Calibri" panose="020F0502020204030204"/>
                <a:cs typeface="Arial" panose="020B0604020202020204" pitchFamily="34" charset="0"/>
              </a:rPr>
              <a:t>Ο</a:t>
            </a:r>
            <a:r>
              <a:rPr lang="el-GR" sz="3600" b="1" i="1" dirty="0">
                <a:ea typeface="Calibri" panose="020F0502020204030204"/>
                <a:cs typeface="Arial" panose="020B0604020202020204" pitchFamily="34" charset="0"/>
              </a:rPr>
              <a:t> αντιρατσιστικός λόγος</a:t>
            </a:r>
            <a:r>
              <a:rPr lang="el-GR" sz="3600" dirty="0">
                <a:ea typeface="Calibri" panose="020F0502020204030204"/>
                <a:cs typeface="Arial" panose="020B0604020202020204" pitchFamily="34" charset="0"/>
              </a:rPr>
              <a:t> </a:t>
            </a:r>
            <a:r>
              <a:rPr lang="el-GR" sz="4400" b="1" dirty="0">
                <a:ea typeface="Calibri" panose="020F0502020204030204"/>
                <a:cs typeface="Arial" panose="020B0604020202020204" pitchFamily="34" charset="0"/>
              </a:rPr>
              <a:t>αντιτίθεται </a:t>
            </a:r>
            <a:r>
              <a:rPr lang="el-GR" sz="3600" dirty="0">
                <a:ea typeface="Calibri" panose="020F0502020204030204"/>
                <a:cs typeface="Arial" panose="020B0604020202020204" pitchFamily="34" charset="0"/>
              </a:rPr>
              <a:t>τόσο στον </a:t>
            </a:r>
            <a:r>
              <a:rPr lang="el-GR" sz="3600" i="1" dirty="0">
                <a:ea typeface="Calibri" panose="020F0502020204030204"/>
                <a:cs typeface="Arial" panose="020B0604020202020204" pitchFamily="34" charset="0"/>
              </a:rPr>
              <a:t>βιολογικό ρατσισμό</a:t>
            </a:r>
            <a:r>
              <a:rPr lang="el-GR" sz="3600" dirty="0">
                <a:ea typeface="Calibri" panose="020F0502020204030204"/>
                <a:cs typeface="Arial" panose="020B0604020202020204" pitchFamily="34" charset="0"/>
              </a:rPr>
              <a:t> όσο και «σε πολλές άλλες </a:t>
            </a:r>
            <a:r>
              <a:rPr lang="el-GR" sz="3600" b="1" dirty="0">
                <a:solidFill>
                  <a:srgbClr val="800000"/>
                </a:solidFill>
                <a:ea typeface="Calibri" panose="020F0502020204030204"/>
                <a:cs typeface="Arial" panose="020B0604020202020204" pitchFamily="34" charset="0"/>
              </a:rPr>
              <a:t>μορφές λόγου </a:t>
            </a:r>
            <a:r>
              <a:rPr lang="el-GR" sz="3600" b="1" i="1" dirty="0">
                <a:solidFill>
                  <a:srgbClr val="800000"/>
                </a:solidFill>
                <a:ea typeface="Calibri" panose="020F0502020204030204"/>
                <a:cs typeface="Arial" panose="020B0604020202020204" pitchFamily="34" charset="0"/>
              </a:rPr>
              <a:t>απαξιωτικής διάκρισης </a:t>
            </a:r>
            <a:r>
              <a:rPr lang="el-GR" sz="3600" dirty="0">
                <a:ea typeface="Calibri" panose="020F0502020204030204"/>
                <a:cs typeface="Arial" panose="020B0604020202020204" pitchFamily="34" charset="0"/>
              </a:rPr>
              <a:t>(discriminatory discourse)» οι οποίες αφορούν την </a:t>
            </a:r>
            <a:r>
              <a:rPr lang="el-GR" sz="3600" i="1" dirty="0">
                <a:ea typeface="Calibri" panose="020F0502020204030204"/>
                <a:cs typeface="Arial" panose="020B0604020202020204" pitchFamily="34" charset="0"/>
              </a:rPr>
              <a:t>εθνική, γλωσσική, πολιτισμική, θρησκευτική</a:t>
            </a:r>
            <a:r>
              <a:rPr lang="el-GR" sz="3600" dirty="0">
                <a:ea typeface="Calibri" panose="020F0502020204030204"/>
                <a:cs typeface="Arial" panose="020B0604020202020204" pitchFamily="34" charset="0"/>
              </a:rPr>
              <a:t> και άλλη διαφοροποίηση (</a:t>
            </a:r>
            <a:r>
              <a:rPr lang="en-GB" sz="3600" dirty="0" err="1">
                <a:ea typeface="Calibri" panose="020F0502020204030204"/>
                <a:cs typeface="Arial" panose="020B0604020202020204" pitchFamily="34" charset="0"/>
              </a:rPr>
              <a:t>Bonnett</a:t>
            </a:r>
            <a:r>
              <a:rPr lang="en-GB" sz="3600" dirty="0">
                <a:ea typeface="Calibri" panose="020F0502020204030204"/>
                <a:cs typeface="Arial" panose="020B0604020202020204" pitchFamily="34" charset="0"/>
              </a:rPr>
              <a:t> 2000: 177-178</a:t>
            </a:r>
            <a:r>
              <a:rPr lang="el-GR" sz="3600" dirty="0">
                <a:ea typeface="Calibri" panose="020F0502020204030204"/>
                <a:cs typeface="Arial" panose="020B0604020202020204" pitchFamily="34" charset="0"/>
              </a:rPr>
              <a:t>) </a:t>
            </a:r>
            <a:endParaRPr lang="el-GR" sz="3600" dirty="0">
              <a:ea typeface="Calibri" panose="020F0502020204030204"/>
              <a:cs typeface="Arial" panose="020B0604020202020204" pitchFamily="34" charset="0"/>
            </a:endParaRPr>
          </a:p>
          <a:p>
            <a:pPr lvl="1" algn="just">
              <a:buFont typeface="Arial" panose="020B0604020202020204" pitchFamily="34" charset="0"/>
              <a:buChar char="•"/>
            </a:pPr>
            <a:r>
              <a:rPr lang="el-GR" sz="3600" dirty="0">
                <a:effectLst/>
                <a:ea typeface="Calibri" panose="020F0502020204030204" pitchFamily="34" charset="0"/>
                <a:cs typeface="Arial" panose="020B0604020202020204" pitchFamily="34" charset="0"/>
                <a:sym typeface="+mn-ea"/>
              </a:rPr>
              <a:t>«κάθε θεωρία και/ή πρακτική που επιδιώκει να αμφισβητήσει, να μειώσει ή να εξαλείψει τις εκδηλώσεις ρατσισμού στην κοινωνία» </a:t>
            </a:r>
            <a:r>
              <a:rPr lang="en-US" sz="3600" dirty="0">
                <a:effectLst/>
                <a:ea typeface="Calibri" panose="020F0502020204030204" pitchFamily="34" charset="0"/>
                <a:cs typeface="Arial" panose="020B0604020202020204" pitchFamily="34" charset="0"/>
                <a:sym typeface="+mn-ea"/>
              </a:rPr>
              <a:t>(O’Brien 2009: 501)</a:t>
            </a:r>
            <a:endParaRPr lang="el-GR" sz="36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600" dirty="0">
                <a:ea typeface="Calibri" panose="020F0502020204030204"/>
                <a:cs typeface="Arial" panose="020B0604020202020204" pitchFamily="34" charset="0"/>
                <a:sym typeface="+mn-ea"/>
              </a:rPr>
              <a:t>επιδιώκει </a:t>
            </a:r>
            <a:r>
              <a:rPr lang="el-GR" sz="3600" dirty="0">
                <a:solidFill>
                  <a:srgbClr val="800000"/>
                </a:solidFill>
                <a:effectLst/>
                <a:ea typeface="Calibri" panose="020F0502020204030204" pitchFamily="34" charset="0"/>
                <a:cs typeface="Arial" panose="020B0604020202020204" pitchFamily="34" charset="0"/>
                <a:sym typeface="+mn-ea"/>
              </a:rPr>
              <a:t>τη μεταβολή των κυρίαρχων σχέσεων εξουσίας που παράγουν τον ρατσισμό </a:t>
            </a:r>
            <a:r>
              <a:rPr lang="el-GR" sz="3600" b="1" dirty="0">
                <a:solidFill>
                  <a:srgbClr val="800000"/>
                </a:solidFill>
                <a:effectLst/>
                <a:ea typeface="Calibri" panose="020F0502020204030204" pitchFamily="34" charset="0"/>
                <a:cs typeface="Arial" panose="020B0604020202020204" pitchFamily="34" charset="0"/>
                <a:sym typeface="+mn-ea"/>
              </a:rPr>
              <a:t>και την επιδιωκόμενη ομογενοποίηση  </a:t>
            </a:r>
            <a:r>
              <a:rPr lang="el-GR" sz="3600" dirty="0">
                <a:effectLst/>
                <a:ea typeface="Calibri" panose="020F0502020204030204" pitchFamily="34" charset="0"/>
                <a:cs typeface="Arial" panose="020B0604020202020204" pitchFamily="34" charset="0"/>
                <a:sym typeface="+mn-ea"/>
              </a:rPr>
              <a:t>(Maeso 2014: 63).</a:t>
            </a:r>
            <a:endParaRPr lang="el-GR" sz="36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endParaRPr lang="el-GR" sz="3600" dirty="0">
              <a:ea typeface="Calibri" panose="020F0502020204030204"/>
              <a:cs typeface="Arial" panose="020B0604020202020204" pitchFamily="34" charset="0"/>
            </a:endParaRPr>
          </a:p>
          <a:p>
            <a:pPr marL="585470" lvl="2" indent="0" algn="just">
              <a:buNone/>
            </a:pPr>
            <a:endParaRPr lang="en-US"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85470" lvl="2"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292735" lvl="1"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573173"/>
            <a:ext cx="9756139" cy="1089096"/>
          </a:xfrm>
        </p:spPr>
        <p:txBody>
          <a:bodyPr>
            <a:normAutofit/>
          </a:bodyPr>
          <a:lstStyle/>
          <a:p>
            <a:r>
              <a:rPr lang="el-GR" b="1" dirty="0">
                <a:latin typeface="+mn-lt"/>
              </a:rPr>
              <a:t>Από την αντιπαράθεση …</a:t>
            </a:r>
            <a:endParaRPr lang="en-US" b="1" dirty="0">
              <a:latin typeface="+mn-lt"/>
            </a:endParaRPr>
          </a:p>
        </p:txBody>
      </p:sp>
      <p:graphicFrame>
        <p:nvGraphicFramePr>
          <p:cNvPr id="7" name="Diagram 6"/>
          <p:cNvGraphicFramePr/>
          <p:nvPr/>
        </p:nvGraphicFramePr>
        <p:xfrm>
          <a:off x="2507316" y="3109743"/>
          <a:ext cx="8451139" cy="42255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6"/>
          <a:stretch>
            <a:fillRect/>
          </a:stretch>
        </p:blipFill>
        <p:spPr>
          <a:xfrm>
            <a:off x="512294" y="8680973"/>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37301</Words>
  <Application>WPS Presentation</Application>
  <PresentationFormat>Προσαρμογή</PresentationFormat>
  <Paragraphs>957</Paragraphs>
  <Slides>69</Slides>
  <Notes>17</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vt:i4>
      </vt:variant>
      <vt:variant>
        <vt:lpstr>幻灯片标题</vt:lpstr>
      </vt:variant>
      <vt:variant>
        <vt:i4>69</vt:i4>
      </vt:variant>
    </vt:vector>
  </HeadingPairs>
  <TitlesOfParts>
    <vt:vector size="91" baseType="lpstr">
      <vt:lpstr>Arial</vt:lpstr>
      <vt:lpstr>SimSun</vt:lpstr>
      <vt:lpstr>Wingdings</vt:lpstr>
      <vt:lpstr>Helvetica Neue Medium</vt:lpstr>
      <vt:lpstr>Helvetica Neue</vt:lpstr>
      <vt:lpstr>Calibri</vt:lpstr>
      <vt:lpstr>Times New Roman</vt:lpstr>
      <vt:lpstr>Arial Black</vt:lpstr>
      <vt:lpstr>Century Gothic</vt:lpstr>
      <vt:lpstr>Calibri</vt:lpstr>
      <vt:lpstr>Microsoft YaHei</vt:lpstr>
      <vt:lpstr>Arial Unicode MS</vt:lpstr>
      <vt:lpstr>Calibri Light</vt:lpstr>
      <vt:lpstr>Helvetica Neue Light</vt:lpstr>
      <vt:lpstr>Times New Roman</vt:lpstr>
      <vt:lpstr>Trebuchet MS</vt:lpstr>
      <vt:lpstr>Source Sans Pro</vt:lpstr>
      <vt:lpstr>TimesNewRomanPS-ItalicMT</vt:lpstr>
      <vt:lpstr>Segoe Print</vt:lpstr>
      <vt:lpstr>Lora</vt:lpstr>
      <vt:lpstr>Θέμα του Office</vt:lpstr>
      <vt:lpstr>AcroExch.Document.DC</vt:lpstr>
      <vt:lpstr>   Ιχνηλατώντας τη διείσδυση του ρατσισμού  σε ένα σώμα αντιρατσιστικών κειμένων: Προεκτάσεις στο πλαίσιο του κριτικού γραμματισμού. </vt:lpstr>
      <vt:lpstr>PowerPoint 演示文稿</vt:lpstr>
      <vt:lpstr>PowerPoint 演示文稿</vt:lpstr>
      <vt:lpstr> </vt:lpstr>
      <vt:lpstr>Ρατσιστικός λόγος</vt:lpstr>
      <vt:lpstr> </vt:lpstr>
      <vt:lpstr> </vt:lpstr>
      <vt:lpstr>Αντιρατσιστικός λόγος</vt:lpstr>
      <vt:lpstr>Από την αντιπαράθεση …</vt:lpstr>
      <vt:lpstr>… στη συνύπαρξη </vt:lpstr>
      <vt:lpstr>Η ανάδυση του ρευστού ρατσισμού</vt:lpstr>
      <vt:lpstr>Η ανάδυση του ρευστού ρατσισμού</vt:lpstr>
      <vt:lpstr>Η ανάδυση του ρευστού ρατσισμού</vt:lpstr>
      <vt:lpstr>Η ανάδυση του ρευστού ρατσισμού</vt:lpstr>
      <vt:lpstr>Ρευστός ρατσισμός</vt:lpstr>
      <vt:lpstr>Ευρήματα σε σχέση με τον ρευστό ρατσισμό από το ερευνητικό πρόγραμμα TRACE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Παράδειγμα (2)</vt:lpstr>
      <vt:lpstr>Παράδειγμα (4)</vt:lpstr>
      <vt:lpstr>Ο εσωτερικευμένος ρατσισμός των μεταναστών/τριών στο ελληνικό περιβάλλον </vt:lpstr>
      <vt:lpstr>Ο εσωτερικευμένος ρατσισμός των μεταναστών/τριών στο ελληνικό περιβάλλον </vt:lpstr>
      <vt:lpstr>PowerPoint 演示文稿</vt:lpstr>
      <vt:lpstr>PowerPoint 演示文稿</vt:lpstr>
      <vt:lpstr>Ρευστός ρατσισμός και ο κανονικοποιημένος ακροδεξιός λόγος</vt:lpstr>
      <vt:lpstr>Ρευστός ρατσισμός και ο κανονικοποιημένος ακροδεξιός λόγος</vt:lpstr>
      <vt:lpstr>Το αντιρατσιστικό σώμα κειμένων  ως ψηφιακή βάση δεδομένων στην πλατφόρμα wiki</vt:lpstr>
      <vt:lpstr>PowerPoint 演示文稿</vt:lpstr>
      <vt:lpstr>PowerPoint 演示文稿</vt:lpstr>
      <vt:lpstr>PowerPoint 演示文稿</vt:lpstr>
      <vt:lpstr>PowerPoint 演示文稿</vt:lpstr>
      <vt:lpstr>PowerPoint 演示文稿</vt:lpstr>
      <vt:lpstr>PowerPoint 演示文稿</vt:lpstr>
      <vt:lpstr>Προεκτάσεις στο πλαίσιο του  Κριτικού Γραμματισμού</vt:lpstr>
      <vt:lpstr>Κριτικός γραμματισμός</vt:lpstr>
      <vt:lpstr>Κριτικός γραμματισμός</vt:lpstr>
      <vt:lpstr>  Το μοντέλο των Πολυγραμματισμών</vt:lpstr>
      <vt:lpstr>Κριτικός γραμματισμός</vt:lpstr>
      <vt:lpstr>Κριτικός γραμματισμός</vt:lpstr>
      <vt:lpstr>Κριτικός γραμματισμός</vt:lpstr>
      <vt:lpstr>Κριτικός γραμματισμός</vt:lpstr>
      <vt:lpstr>PowerPoint 演示文稿</vt:lpstr>
      <vt:lpstr>  https://www.facebook.com/100057518466594/videos/1485204692283358?locale=el_GR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Aspasia.Trevlaki</dc:creator>
  <cp:lastModifiedBy>Teratech</cp:lastModifiedBy>
  <cp:revision>1238</cp:revision>
  <cp:lastPrinted>2020-08-05T13:08:00Z</cp:lastPrinted>
  <dcterms:created xsi:type="dcterms:W3CDTF">2022-09-08T07:39:00Z</dcterms:created>
  <dcterms:modified xsi:type="dcterms:W3CDTF">2023-11-22T19:41:46Z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0EC42F5F5EC8477AA5E0F0E54AB0CE7F_13</vt:lpwstr>
  </property>
  <property fmtid="{D5CDD505-2E9C-101B-9397-08002B2CF9AE}" pid="3" name="KSOProductBuildVer">
    <vt:lpwstr>1033-12.2.0.13306</vt:lpwstr>
  </property>
</Properties>
</file>