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P5eVtquMEiMMB8hzrjcrnyra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CFC59-8777-446A-9565-D9BA70129FD9}">
  <a:tblStyle styleId="{195CFC59-8777-446A-9565-D9BA70129F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2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f0045b437_0_0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g2cf0045b4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g2cf0045b437_0_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p29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sldNum" idx="12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l-G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FFFC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snVCgEA6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9xzrOa8pUj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/latest/states-of-matter_all.html?locale=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DZxwGoNI5Q" TargetMode="External"/><Relationship Id="rId5" Type="http://schemas.openxmlformats.org/officeDocument/2006/relationships/image" Target="../media/image15.gif"/><Relationship Id="rId4" Type="http://schemas.openxmlformats.org/officeDocument/2006/relationships/hyperlink" Target="https://www.youtube.com/watch?v=9GqVQPMCtY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WqoUbGx_7A" TargetMode="External"/><Relationship Id="rId5" Type="http://schemas.openxmlformats.org/officeDocument/2006/relationships/hyperlink" Target="https://blog.sciencemuseum.org.uk/a-lot-of-hot-air/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RnTlPax8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fRJVSjZ48&amp;t=2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7jW9dTJD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bIxjTn8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4213" y="549275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b="1"/>
              <a:t>Θερμικά φαινόμενα</a:t>
            </a:r>
            <a:br>
              <a:rPr lang="el-GR" sz="4000"/>
            </a:br>
            <a:r>
              <a:rPr lang="el-GR" sz="3600"/>
              <a:t>Θερμοκρασία</a:t>
            </a:r>
            <a:endParaRPr sz="3600" i="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506" y="2133599"/>
            <a:ext cx="3688270" cy="29474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84125" y="5256325"/>
            <a:ext cx="7772400" cy="10158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l-G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Ν. Σισσαμπέρη &amp; </a:t>
            </a:r>
            <a:r>
              <a:rPr lang="el-G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Δ. Κολιόπουλος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Εισαγωγή στις Φυσικές Επιστήμες &amp; την Επιστημονική Καλλιέργεια Ι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ΤΕΕΑΠΗ Παν/μίου Πατρών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9144000" cy="3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332656"/>
            <a:ext cx="3428727" cy="58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9800"/>
            <a:ext cx="9144000" cy="266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2833928" y="836712"/>
            <a:ext cx="3476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Διαστολή υγρών σωμάτων</a:t>
            </a:r>
            <a:endParaRPr sz="24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3" descr="ΦΥΣΙΚΗ ΚΕΦ. «Θερμότητα» (Βρασμός) | Ταξίδι στη γνώση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9550" y="1879600"/>
            <a:ext cx="3644900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00" y="1196752"/>
            <a:ext cx="8172400" cy="48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>
            <a:off x="575175" y="6015075"/>
            <a:ext cx="360293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1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πείραμα</a:t>
            </a:r>
            <a:endParaRPr sz="16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959825" y="0"/>
            <a:ext cx="8184300" cy="618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723899" y="851517"/>
            <a:ext cx="3848096" cy="146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000" b="1"/>
              <a:t>ΘΕΡΜΙΚΑ ΦΑΙΝΟΜΕΝΑ ΙV</a:t>
            </a:r>
            <a:br>
              <a:rPr lang="el-GR" sz="3000" b="1"/>
            </a:br>
            <a:r>
              <a:rPr lang="el-GR" sz="3000" b="1"/>
              <a:t>(Δημιουργία κίνησης)</a:t>
            </a:r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840625" y="2427125"/>
            <a:ext cx="3183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Times New Roman"/>
              <a:buChar char="•"/>
            </a:pPr>
            <a:r>
              <a:rPr lang="el-GR" sz="2400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Εκτίναξη καπακιού δοκιμαστικού σωλήνα</a:t>
            </a:r>
            <a:endParaRPr sz="2400" b="1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el-GR" sz="2100"/>
              <a:t>Ατμομηχανή</a:t>
            </a:r>
            <a:endParaRPr sz="21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</a:pPr>
            <a:r>
              <a:rPr lang="el-GR" sz="2400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Πώς λειτουργεί η μηχανή Newcomen: Animation</a:t>
            </a:r>
            <a:endParaRPr sz="2400" b="1">
              <a:solidFill>
                <a:schemeClr val="accent2"/>
              </a:solidFill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4132777" y="851518"/>
            <a:ext cx="4638605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 descr="Thomas Newcomen atmospheric en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4600" y="2105470"/>
            <a:ext cx="2226793" cy="321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/>
          <p:nvPr/>
        </p:nvSpPr>
        <p:spPr>
          <a:xfrm>
            <a:off x="5383844" y="6006482"/>
            <a:ext cx="35156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Μέλη &amp; Κολιόπουλος, 2022, κεφ. 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72500" y="55446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Λειτουργικό μοντέλο μηχανής Newcomen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ctrTitle"/>
          </p:nvPr>
        </p:nvSpPr>
        <p:spPr>
          <a:xfrm>
            <a:off x="611188" y="765175"/>
            <a:ext cx="3889375" cy="2663825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i="1"/>
              <a:t>Η μέτρηση της θερμοκρασίας και το θερμόμετρο</a:t>
            </a:r>
            <a:endParaRPr/>
          </a:p>
        </p:txBody>
      </p:sp>
      <p:pic>
        <p:nvPicPr>
          <p:cNvPr id="200" name="Google Shape;2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3" y="512763"/>
            <a:ext cx="3300412" cy="58689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>
            <a:off x="5305425" y="6381750"/>
            <a:ext cx="1709738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r>
              <a:rPr lang="el-GR" sz="9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Φωτό Εργαστήριο ΦΕ ΤΕΕΑΠΗ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ctrTitle"/>
          </p:nvPr>
        </p:nvSpPr>
        <p:spPr>
          <a:xfrm>
            <a:off x="611188" y="765175"/>
            <a:ext cx="3889375" cy="1799729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i="1"/>
              <a:t>Η εκτίμηση της θερμοκρασίας</a:t>
            </a:r>
            <a:endParaRPr/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765175"/>
            <a:ext cx="2329473" cy="349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" y="2852936"/>
            <a:ext cx="3411537" cy="275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/>
          <p:nvPr/>
        </p:nvSpPr>
        <p:spPr>
          <a:xfrm>
            <a:off x="755576" y="5602898"/>
            <a:ext cx="34115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l-GR" sz="1200" b="0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https://blog.sciencemuseum.org.uk/a-lot-of-hot-air/</a:t>
            </a:r>
            <a:endParaRPr sz="12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4842116" y="4869160"/>
            <a:ext cx="3949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θερμοσκόπιο του Κουμαρά</a:t>
            </a:r>
            <a:endParaRPr sz="24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>
            <a:spLocks noGrp="1"/>
          </p:cNvSpPr>
          <p:nvPr>
            <p:ph type="ctrTitle"/>
          </p:nvPr>
        </p:nvSpPr>
        <p:spPr>
          <a:xfrm>
            <a:off x="611188" y="765175"/>
            <a:ext cx="3889375" cy="1943745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i="1"/>
              <a:t>Από το θερμοσκόπιο στο θερμόμετρο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611188" y="3429000"/>
            <a:ext cx="1790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Λίγη ιστορία</a:t>
            </a:r>
            <a:endParaRPr sz="24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9922" y="765175"/>
            <a:ext cx="2364034" cy="52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ctrTitle"/>
          </p:nvPr>
        </p:nvSpPr>
        <p:spPr>
          <a:xfrm>
            <a:off x="611188" y="765175"/>
            <a:ext cx="3889375" cy="1943745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i="1"/>
              <a:t>Το θερμόμετρο</a:t>
            </a:r>
            <a:endParaRPr/>
          </a:p>
        </p:txBody>
      </p:sp>
      <p:pic>
        <p:nvPicPr>
          <p:cNvPr id="226" name="Google Shape;226;p20" descr="10 Best Indoor Outdoor Thermometer In 2021 🥇 | Tested and Reviewed by  Water Enthusiasts - Globo Sur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2852936"/>
            <a:ext cx="5122289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684213" y="1052513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4000" i="1"/>
              <a:t>Τα φαινόμενα</a:t>
            </a:r>
            <a:endParaRPr/>
          </a:p>
        </p:txBody>
      </p:sp>
      <p:pic>
        <p:nvPicPr>
          <p:cNvPr id="98" name="Google Shape;98;p2" descr="http://www.gastronomos.gr/images/Tips/tsa-brasto-ner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2924175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/>
          <p:nvPr/>
        </p:nvSpPr>
        <p:spPr>
          <a:xfrm>
            <a:off x="2317750" y="260350"/>
            <a:ext cx="4394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l-GR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θερμόμετρο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l-GR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Πολιτισμική διάσταση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3" name="Google Shape;233;p21"/>
          <p:cNvGraphicFramePr/>
          <p:nvPr/>
        </p:nvGraphicFramePr>
        <p:xfrm>
          <a:off x="444150" y="145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{195CFC59-8777-446A-9565-D9BA70129FD9}</a:tableStyleId>
              </a:tblPr>
              <a:tblGrid>
                <a:gridCol w="393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>
                        <a:alpha val="14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>
                        <a:alpha val="145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Τι είναι το θερμόμετρο;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Πότε εμφανίστηκε;</a:t>
                      </a: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05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rgbClr val="FF5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Όργανο μέτρησης</a:t>
                      </a: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του «θερμού» / «ψυχρού»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Το θερμοσκόπιο το Φίλωνα </a:t>
                      </a:r>
                      <a:endParaRPr sz="1800" b="1">
                        <a:solidFill>
                          <a:srgbClr val="FF505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Από τι αποτελείται το θερμόμετρο;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lang="el-GR" sz="1800" b="1">
                          <a:solidFill>
                            <a:srgbClr val="FF5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Είδη</a:t>
                      </a: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θερμομέτρων </a:t>
                      </a:r>
                      <a:r>
                        <a:rPr lang="el-GR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(υδραργυρικό θερμόμετρο, οινοπνευματικό θερμόμετρο, μεταλλικό θερμόμετρο, ηλεκτρικό θερμόμετρο, ψηφιακό υπερύθρων)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Πού χρησιμοποιούμε το θερμόμετρο;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Χρήση του θερμομέτρου στην </a:t>
                      </a:r>
                      <a:r>
                        <a:rPr lang="el-GR" sz="1800" b="1">
                          <a:solidFill>
                            <a:srgbClr val="FF5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καθημερνή ζωή</a:t>
                      </a: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και τις τεχνολογικές εφαρμογές (π.χ., ψυγεία, εργαστηριακές ασκήσεις φυσικής)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Γιατί χρησιμοποιούμε θερμόμετρο για να διαπιστώσουμε αν ένα σώμα είναι θερμό ή ψυχρό;</a:t>
                      </a:r>
                      <a:endParaRPr sz="18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1">
                          <a:solidFill>
                            <a:srgbClr val="FF5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Αναγκαιότητα χρήσης</a:t>
                      </a:r>
                      <a:r>
                        <a:rPr lang="el-GR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θερμομέτρου (ακρίβεια, αποφυγή λανθασμένων υποκειμενικών εκτιμήσεων)</a:t>
                      </a:r>
                      <a:endParaRPr sz="1800" b="1">
                        <a:solidFill>
                          <a:srgbClr val="FF505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51C7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4" name="Google Shape;2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425" y="1849900"/>
            <a:ext cx="1191625" cy="9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2846" y="4108535"/>
            <a:ext cx="25400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 descr="Θερμόμετρο Υψηλής Ακρίβειας HANNA CheckTemp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155" y="771709"/>
            <a:ext cx="2828032" cy="282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 descr="PHYSIC LESSONS: ΘΕΡΜΙΚΗ ΔΙΑΣΤΟΛΗ ΚΑΙ ΣΥΣΤΟΛΗ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495" y="3939258"/>
            <a:ext cx="2582505" cy="23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 descr="Xray stock photo. Image of computerized, negative, cage - 85422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661" y="1128483"/>
            <a:ext cx="2911434" cy="24526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3275856" y="407324"/>
            <a:ext cx="25010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Είδη θερμομέτρων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785792" y="3600704"/>
            <a:ext cx="27453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Οινοπνευματικό / υδραργυρικό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661094" y="6293968"/>
            <a:ext cx="10961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Μεταλλικό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5632846" y="6134587"/>
            <a:ext cx="22605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Υπέρυθρης ακτινοβολίας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5638534" y="3577717"/>
            <a:ext cx="10634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Ηλεκτρικό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568639" y="56054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 b="1">
                <a:solidFill>
                  <a:schemeClr val="dk1"/>
                </a:solidFill>
              </a:rPr>
              <a:t>Το θερμόμετρο</a:t>
            </a:r>
            <a:br>
              <a:rPr lang="el-GR" sz="3600" b="1">
                <a:solidFill>
                  <a:schemeClr val="dk1"/>
                </a:solidFill>
              </a:rPr>
            </a:br>
            <a:r>
              <a:rPr lang="el-GR" sz="3600">
                <a:solidFill>
                  <a:srgbClr val="FF0000"/>
                </a:solidFill>
              </a:rPr>
              <a:t>Εννοιολογική διάσταση</a:t>
            </a:r>
            <a:endParaRPr sz="3600">
              <a:solidFill>
                <a:schemeClr val="dk1"/>
              </a:solidFill>
            </a:endParaRPr>
          </a:p>
        </p:txBody>
      </p:sp>
      <p:grpSp>
        <p:nvGrpSpPr>
          <p:cNvPr id="254" name="Google Shape;254;p23"/>
          <p:cNvGrpSpPr/>
          <p:nvPr/>
        </p:nvGrpSpPr>
        <p:grpSpPr>
          <a:xfrm>
            <a:off x="0" y="1905000"/>
            <a:ext cx="9144000" cy="4953000"/>
            <a:chOff x="0" y="0"/>
            <a:chExt cx="3356" cy="3824"/>
          </a:xfrm>
        </p:grpSpPr>
        <p:grpSp>
          <p:nvGrpSpPr>
            <p:cNvPr id="255" name="Google Shape;255;p23"/>
            <p:cNvGrpSpPr/>
            <p:nvPr/>
          </p:nvGrpSpPr>
          <p:grpSpPr>
            <a:xfrm>
              <a:off x="0" y="0"/>
              <a:ext cx="1678" cy="422"/>
              <a:chOff x="0" y="0"/>
              <a:chExt cx="1678" cy="422"/>
            </a:xfrm>
          </p:grpSpPr>
          <p:sp>
            <p:nvSpPr>
              <p:cNvPr id="256" name="Google Shape;256;p23"/>
              <p:cNvSpPr/>
              <p:nvPr/>
            </p:nvSpPr>
            <p:spPr>
              <a:xfrm>
                <a:off x="0" y="0"/>
                <a:ext cx="1678" cy="42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57" name="Google Shape;257;p23"/>
              <p:cNvGrpSpPr/>
              <p:nvPr/>
            </p:nvGrpSpPr>
            <p:grpSpPr>
              <a:xfrm>
                <a:off x="0" y="0"/>
                <a:ext cx="1678" cy="422"/>
                <a:chOff x="0" y="0"/>
                <a:chExt cx="1678" cy="422"/>
              </a:xfrm>
            </p:grpSpPr>
            <p:sp>
              <p:nvSpPr>
                <p:cNvPr id="258" name="Google Shape;258;p23"/>
                <p:cNvSpPr/>
                <p:nvPr/>
              </p:nvSpPr>
              <p:spPr>
                <a:xfrm>
                  <a:off x="43" y="0"/>
                  <a:ext cx="1592" cy="422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9" name="Google Shape;259;p23"/>
                <p:cNvSpPr/>
                <p:nvPr/>
              </p:nvSpPr>
              <p:spPr>
                <a:xfrm>
                  <a:off x="0" y="0"/>
                  <a:ext cx="1678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grpSp>
          <p:nvGrpSpPr>
            <p:cNvPr id="260" name="Google Shape;260;p23"/>
            <p:cNvGrpSpPr/>
            <p:nvPr/>
          </p:nvGrpSpPr>
          <p:grpSpPr>
            <a:xfrm>
              <a:off x="1678" y="0"/>
              <a:ext cx="1678" cy="422"/>
              <a:chOff x="1678" y="0"/>
              <a:chExt cx="1678" cy="422"/>
            </a:xfrm>
          </p:grpSpPr>
          <p:sp>
            <p:nvSpPr>
              <p:cNvPr id="261" name="Google Shape;261;p23"/>
              <p:cNvSpPr/>
              <p:nvPr/>
            </p:nvSpPr>
            <p:spPr>
              <a:xfrm>
                <a:off x="1678" y="0"/>
                <a:ext cx="1678" cy="42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62" name="Google Shape;262;p23"/>
              <p:cNvGrpSpPr/>
              <p:nvPr/>
            </p:nvGrpSpPr>
            <p:grpSpPr>
              <a:xfrm>
                <a:off x="1678" y="0"/>
                <a:ext cx="1678" cy="422"/>
                <a:chOff x="1678" y="0"/>
                <a:chExt cx="1678" cy="422"/>
              </a:xfrm>
            </p:grpSpPr>
            <p:sp>
              <p:nvSpPr>
                <p:cNvPr id="263" name="Google Shape;263;p23"/>
                <p:cNvSpPr/>
                <p:nvPr/>
              </p:nvSpPr>
              <p:spPr>
                <a:xfrm>
                  <a:off x="1721" y="0"/>
                  <a:ext cx="1592" cy="422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4" name="Google Shape;264;p23"/>
                <p:cNvSpPr/>
                <p:nvPr/>
              </p:nvSpPr>
              <p:spPr>
                <a:xfrm>
                  <a:off x="1678" y="0"/>
                  <a:ext cx="1678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grpSp>
          <p:nvGrpSpPr>
            <p:cNvPr id="265" name="Google Shape;265;p23"/>
            <p:cNvGrpSpPr/>
            <p:nvPr/>
          </p:nvGrpSpPr>
          <p:grpSpPr>
            <a:xfrm>
              <a:off x="0" y="422"/>
              <a:ext cx="1678" cy="913"/>
              <a:chOff x="0" y="422"/>
              <a:chExt cx="1678" cy="913"/>
            </a:xfrm>
          </p:grpSpPr>
          <p:sp>
            <p:nvSpPr>
              <p:cNvPr id="266" name="Google Shape;266;p23"/>
              <p:cNvSpPr/>
              <p:nvPr/>
            </p:nvSpPr>
            <p:spPr>
              <a:xfrm>
                <a:off x="43" y="422"/>
                <a:ext cx="1592" cy="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Σε ποια φυσικά φαινόμενα στηρίζεται η λειτουργία των θερμομέτρων;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0" y="422"/>
                <a:ext cx="1678" cy="913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1678" y="422"/>
              <a:ext cx="1678" cy="913"/>
              <a:chOff x="1678" y="422"/>
              <a:chExt cx="1678" cy="913"/>
            </a:xfrm>
          </p:grpSpPr>
          <p:sp>
            <p:nvSpPr>
              <p:cNvPr id="269" name="Google Shape;269;p23"/>
              <p:cNvSpPr/>
              <p:nvPr/>
            </p:nvSpPr>
            <p:spPr>
              <a:xfrm>
                <a:off x="1721" y="422"/>
                <a:ext cx="1592" cy="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</a:t>
                </a:r>
                <a:r>
                  <a:rPr lang="el-GR" sz="1800" b="1" i="0" u="none" strike="noStrike" cap="none">
                    <a:solidFill>
                      <a:srgbClr val="FF505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Διαστολή</a:t>
                </a: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υγρών και στερεών σωμάτων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</a:t>
                </a:r>
                <a:r>
                  <a:rPr lang="el-GR" sz="1800" b="1" i="0" u="none" strike="noStrike" cap="none">
                    <a:solidFill>
                      <a:srgbClr val="FF505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Θερμοηλεκτρικά</a:t>
                </a: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φαινόμενα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 Αλλαγή </a:t>
                </a:r>
                <a:r>
                  <a:rPr lang="el-GR" sz="1800" b="1" i="0" u="none" strike="noStrike" cap="none">
                    <a:solidFill>
                      <a:srgbClr val="FF505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χρώματος</a:t>
                </a:r>
                <a:endParaRPr sz="1800" b="0" i="0" u="none" strike="noStrike" cap="none">
                  <a:solidFill>
                    <a:srgbClr val="FF505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1678" y="422"/>
                <a:ext cx="1678" cy="913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1" name="Google Shape;271;p23"/>
            <p:cNvGrpSpPr/>
            <p:nvPr/>
          </p:nvGrpSpPr>
          <p:grpSpPr>
            <a:xfrm>
              <a:off x="0" y="1335"/>
              <a:ext cx="1678" cy="663"/>
              <a:chOff x="0" y="1335"/>
              <a:chExt cx="1678" cy="663"/>
            </a:xfrm>
          </p:grpSpPr>
          <p:sp>
            <p:nvSpPr>
              <p:cNvPr id="272" name="Google Shape;272;p23"/>
              <p:cNvSpPr/>
              <p:nvPr/>
            </p:nvSpPr>
            <p:spPr>
              <a:xfrm>
                <a:off x="43" y="1335"/>
                <a:ext cx="1592" cy="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Πως βαθμολογούμε ένα υδραργυρικό θερμόμετρο;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0" y="1335"/>
                <a:ext cx="1678" cy="663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4" name="Google Shape;274;p23"/>
            <p:cNvGrpSpPr/>
            <p:nvPr/>
          </p:nvGrpSpPr>
          <p:grpSpPr>
            <a:xfrm>
              <a:off x="1678" y="1335"/>
              <a:ext cx="1678" cy="663"/>
              <a:chOff x="1678" y="1335"/>
              <a:chExt cx="1678" cy="663"/>
            </a:xfrm>
          </p:grpSpPr>
          <p:sp>
            <p:nvSpPr>
              <p:cNvPr id="275" name="Google Shape;275;p23"/>
              <p:cNvSpPr/>
              <p:nvPr/>
            </p:nvSpPr>
            <p:spPr>
              <a:xfrm>
                <a:off x="1721" y="1335"/>
                <a:ext cx="1592" cy="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ts val="1800"/>
                  <a:buFont typeface="Times New Roman"/>
                  <a:buNone/>
                </a:pPr>
                <a:r>
                  <a:rPr lang="el-GR" sz="1800" b="1" i="0" u="sng" strike="noStrike" cap="none">
                    <a:solidFill>
                      <a:srgbClr val="0070C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Κατασκευή κλίμακας Κελσίου</a:t>
                </a:r>
                <a:endParaRPr sz="1800" b="0" i="0" u="none" strike="noStrike" cap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1678" y="1335"/>
                <a:ext cx="1678" cy="663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77" name="Google Shape;277;p23"/>
            <p:cNvGrpSpPr/>
            <p:nvPr/>
          </p:nvGrpSpPr>
          <p:grpSpPr>
            <a:xfrm>
              <a:off x="0" y="1998"/>
              <a:ext cx="1678" cy="1038"/>
              <a:chOff x="0" y="1998"/>
              <a:chExt cx="1678" cy="1038"/>
            </a:xfrm>
          </p:grpSpPr>
          <p:sp>
            <p:nvSpPr>
              <p:cNvPr id="278" name="Google Shape;278;p23"/>
              <p:cNvSpPr/>
              <p:nvPr/>
            </p:nvSpPr>
            <p:spPr>
              <a:xfrm>
                <a:off x="43" y="1998"/>
                <a:ext cx="1592" cy="1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Τι συμβαίνει κατά τη διάρκεια της θερμομέτρησης;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0" y="1998"/>
                <a:ext cx="1678" cy="1038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0" name="Google Shape;280;p23"/>
            <p:cNvGrpSpPr/>
            <p:nvPr/>
          </p:nvGrpSpPr>
          <p:grpSpPr>
            <a:xfrm>
              <a:off x="1678" y="1998"/>
              <a:ext cx="1678" cy="1038"/>
              <a:chOff x="1678" y="1998"/>
              <a:chExt cx="1678" cy="1038"/>
            </a:xfrm>
          </p:grpSpPr>
          <p:sp>
            <p:nvSpPr>
              <p:cNvPr id="281" name="Google Shape;281;p23"/>
              <p:cNvSpPr/>
              <p:nvPr/>
            </p:nvSpPr>
            <p:spPr>
              <a:xfrm>
                <a:off x="1721" y="1998"/>
                <a:ext cx="1592" cy="1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imes New Roman"/>
                  <a:buNone/>
                </a:pPr>
                <a:r>
                  <a:rPr lang="el-GR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Μεταφορά </a:t>
                </a:r>
                <a:r>
                  <a:rPr lang="el-GR" sz="16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θερμότητας</a:t>
                </a:r>
                <a:r>
                  <a:rPr lang="el-GR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και επίτευξη </a:t>
                </a:r>
                <a:r>
                  <a:rPr lang="el-GR" sz="16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θερμικής ισορροπίας </a:t>
                </a:r>
                <a:r>
                  <a:rPr lang="el-GR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μεταξύ δύο σωμάτων (το ένα από αυτά είναι το </a:t>
                </a:r>
                <a:r>
                  <a:rPr lang="el-GR" sz="1600" b="1" i="1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θερμόμετρο</a:t>
                </a:r>
                <a:r>
                  <a:rPr lang="el-GR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1678" y="1998"/>
                <a:ext cx="1678" cy="1038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3" name="Google Shape;283;p23"/>
            <p:cNvGrpSpPr/>
            <p:nvPr/>
          </p:nvGrpSpPr>
          <p:grpSpPr>
            <a:xfrm>
              <a:off x="0" y="3036"/>
              <a:ext cx="1678" cy="788"/>
              <a:chOff x="0" y="3036"/>
              <a:chExt cx="1678" cy="788"/>
            </a:xfrm>
          </p:grpSpPr>
          <p:sp>
            <p:nvSpPr>
              <p:cNvPr id="284" name="Google Shape;284;p23"/>
              <p:cNvSpPr/>
              <p:nvPr/>
            </p:nvSpPr>
            <p:spPr>
              <a:xfrm>
                <a:off x="43" y="3036"/>
                <a:ext cx="1592" cy="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Σε τι διαφέρουν τα υδραργυρικά από τα οινοπνευματικά θερμόμετρα;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0" y="3036"/>
                <a:ext cx="1678" cy="788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86" name="Google Shape;286;p23"/>
            <p:cNvGrpSpPr/>
            <p:nvPr/>
          </p:nvGrpSpPr>
          <p:grpSpPr>
            <a:xfrm>
              <a:off x="1678" y="3036"/>
              <a:ext cx="1678" cy="788"/>
              <a:chOff x="1678" y="3036"/>
              <a:chExt cx="1678" cy="788"/>
            </a:xfrm>
          </p:grpSpPr>
          <p:sp>
            <p:nvSpPr>
              <p:cNvPr id="287" name="Google Shape;287;p23"/>
              <p:cNvSpPr/>
              <p:nvPr/>
            </p:nvSpPr>
            <p:spPr>
              <a:xfrm>
                <a:off x="1721" y="3036"/>
                <a:ext cx="1592" cy="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050"/>
                  </a:buClr>
                  <a:buSzPts val="1800"/>
                  <a:buFont typeface="Times New Roman"/>
                  <a:buNone/>
                </a:pPr>
                <a:r>
                  <a:rPr lang="el-GR" sz="1800" b="1" i="0" u="none" strike="noStrike" cap="none">
                    <a:solidFill>
                      <a:srgbClr val="FF505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Εύρος </a:t>
                </a:r>
                <a:r>
                  <a:rPr lang="el-GR" sz="18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κλίμακας</a:t>
                </a: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1678" y="3036"/>
                <a:ext cx="1678" cy="788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/>
          <p:nvPr/>
        </p:nvSpPr>
        <p:spPr>
          <a:xfrm>
            <a:off x="0" y="0"/>
            <a:ext cx="42084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 ENNOIEΣ THΣ ΦYΣIKHΣ – ΠANEΠIΣTHMIAKEΣ EKΔOΣEIΣ KPHTHΣ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700" y="455275"/>
            <a:ext cx="2260600" cy="63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/>
              <a:t>Μέτρηση θερμοκρασίας με υδραργυρικό ή οινοπνευματικό θερμόμετρο</a:t>
            </a:r>
            <a:endParaRPr/>
          </a:p>
        </p:txBody>
      </p:sp>
      <p:pic>
        <p:nvPicPr>
          <p:cNvPr id="301" name="Google Shape;301;p25" descr="ther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905000"/>
            <a:ext cx="56546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 b="1">
                <a:solidFill>
                  <a:schemeClr val="dk1"/>
                </a:solidFill>
              </a:rPr>
              <a:t>Το θερμόμετρο</a:t>
            </a:r>
            <a:br>
              <a:rPr lang="el-GR" sz="3600" b="1">
                <a:solidFill>
                  <a:schemeClr val="dk1"/>
                </a:solidFill>
              </a:rPr>
            </a:br>
            <a:r>
              <a:rPr lang="el-GR" sz="3600" b="1">
                <a:solidFill>
                  <a:srgbClr val="FF0000"/>
                </a:solidFill>
              </a:rPr>
              <a:t>Μεθοδολογική διάσταση</a:t>
            </a:r>
            <a:endParaRPr sz="3600" b="1">
              <a:solidFill>
                <a:schemeClr val="dk1"/>
              </a:solidFill>
            </a:endParaRPr>
          </a:p>
        </p:txBody>
      </p:sp>
      <p:grpSp>
        <p:nvGrpSpPr>
          <p:cNvPr id="308" name="Google Shape;308;p26"/>
          <p:cNvGrpSpPr/>
          <p:nvPr/>
        </p:nvGrpSpPr>
        <p:grpSpPr>
          <a:xfrm>
            <a:off x="239150" y="1730326"/>
            <a:ext cx="8721970" cy="5127674"/>
            <a:chOff x="0" y="0"/>
            <a:chExt cx="3478" cy="2050"/>
          </a:xfrm>
        </p:grpSpPr>
        <p:grpSp>
          <p:nvGrpSpPr>
            <p:cNvPr id="309" name="Google Shape;309;p26"/>
            <p:cNvGrpSpPr/>
            <p:nvPr/>
          </p:nvGrpSpPr>
          <p:grpSpPr>
            <a:xfrm>
              <a:off x="0" y="0"/>
              <a:ext cx="1678" cy="422"/>
              <a:chOff x="0" y="0"/>
              <a:chExt cx="1678" cy="422"/>
            </a:xfrm>
          </p:grpSpPr>
          <p:sp>
            <p:nvSpPr>
              <p:cNvPr id="310" name="Google Shape;310;p26"/>
              <p:cNvSpPr/>
              <p:nvPr/>
            </p:nvSpPr>
            <p:spPr>
              <a:xfrm>
                <a:off x="0" y="0"/>
                <a:ext cx="1678" cy="42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11" name="Google Shape;311;p26"/>
              <p:cNvGrpSpPr/>
              <p:nvPr/>
            </p:nvGrpSpPr>
            <p:grpSpPr>
              <a:xfrm>
                <a:off x="0" y="0"/>
                <a:ext cx="1678" cy="422"/>
                <a:chOff x="0" y="0"/>
                <a:chExt cx="1678" cy="422"/>
              </a:xfrm>
            </p:grpSpPr>
            <p:sp>
              <p:nvSpPr>
                <p:cNvPr id="312" name="Google Shape;312;p26"/>
                <p:cNvSpPr/>
                <p:nvPr/>
              </p:nvSpPr>
              <p:spPr>
                <a:xfrm>
                  <a:off x="43" y="0"/>
                  <a:ext cx="1592" cy="422"/>
                </a:xfrm>
                <a:prstGeom prst="rect">
                  <a:avLst/>
                </a:prstGeom>
                <a:solidFill>
                  <a:srgbClr val="DFDF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3" name="Google Shape;313;p26"/>
                <p:cNvSpPr/>
                <p:nvPr/>
              </p:nvSpPr>
              <p:spPr>
                <a:xfrm>
                  <a:off x="0" y="0"/>
                  <a:ext cx="1678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grpSp>
          <p:nvGrpSpPr>
            <p:cNvPr id="314" name="Google Shape;314;p26"/>
            <p:cNvGrpSpPr/>
            <p:nvPr/>
          </p:nvGrpSpPr>
          <p:grpSpPr>
            <a:xfrm>
              <a:off x="1678" y="0"/>
              <a:ext cx="1800" cy="422"/>
              <a:chOff x="1678" y="0"/>
              <a:chExt cx="1800" cy="422"/>
            </a:xfrm>
          </p:grpSpPr>
          <p:sp>
            <p:nvSpPr>
              <p:cNvPr id="315" name="Google Shape;315;p26"/>
              <p:cNvSpPr/>
              <p:nvPr/>
            </p:nvSpPr>
            <p:spPr>
              <a:xfrm>
                <a:off x="1678" y="0"/>
                <a:ext cx="1789" cy="422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1678" y="0"/>
                <a:ext cx="1800" cy="422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7" name="Google Shape;317;p26"/>
            <p:cNvGrpSpPr/>
            <p:nvPr/>
          </p:nvGrpSpPr>
          <p:grpSpPr>
            <a:xfrm>
              <a:off x="0" y="422"/>
              <a:ext cx="1678" cy="1628"/>
              <a:chOff x="0" y="422"/>
              <a:chExt cx="1678" cy="1628"/>
            </a:xfrm>
          </p:grpSpPr>
          <p:sp>
            <p:nvSpPr>
              <p:cNvPr id="318" name="Google Shape;318;p26"/>
              <p:cNvSpPr/>
              <p:nvPr/>
            </p:nvSpPr>
            <p:spPr>
              <a:xfrm>
                <a:off x="43" y="422"/>
                <a:ext cx="1592" cy="1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2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Πώς γίνονται και σε τι χρησιμεύουν οι μετρήσεις με το θερμόμετρο;</a:t>
                </a: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l-GR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 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9" name="Google Shape;319;p26"/>
              <p:cNvSpPr/>
              <p:nvPr/>
            </p:nvSpPr>
            <p:spPr>
              <a:xfrm>
                <a:off x="0" y="422"/>
                <a:ext cx="1678" cy="1628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0" name="Google Shape;320;p26"/>
            <p:cNvGrpSpPr/>
            <p:nvPr/>
          </p:nvGrpSpPr>
          <p:grpSpPr>
            <a:xfrm>
              <a:off x="1678" y="26"/>
              <a:ext cx="1800" cy="2024"/>
              <a:chOff x="1678" y="26"/>
              <a:chExt cx="1800" cy="2024"/>
            </a:xfrm>
          </p:grpSpPr>
          <p:sp>
            <p:nvSpPr>
              <p:cNvPr id="321" name="Google Shape;321;p26"/>
              <p:cNvSpPr/>
              <p:nvPr/>
            </p:nvSpPr>
            <p:spPr>
              <a:xfrm>
                <a:off x="1700" y="26"/>
                <a:ext cx="1728" cy="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114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114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Char char="-"/>
                </a:pPr>
                <a:r>
                  <a:rPr lang="el-GR" sz="20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Συλλογή, επεξεργασία και ερμηνεία πληροφοριών που προέρχονται από μετρήσεις με θερμόμετρο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Char char="-"/>
                </a:pPr>
                <a:r>
                  <a:rPr lang="el-GR" sz="2000" b="1" i="1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Συσχέτιση της θερμοκρασίας με άλλες φυσικές οντότητες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 i="1" u="none" strike="noStrike" cap="none">
                  <a:solidFill>
                    <a:srgbClr val="2626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Char char="-"/>
                </a:pPr>
                <a:r>
                  <a:rPr lang="el-GR" sz="2000" b="1" i="0" u="none" strike="noStrike" cap="none">
                    <a:solidFill>
                      <a:srgbClr val="262699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l-GR" sz="2000" b="1" i="0" u="sng" strike="noStrike" cap="none">
                    <a:solidFill>
                      <a:srgbClr val="262699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Τι συμβαίνει με τη θερμοκρασία κατά τη διάρκεια του βρασμού του νερού;</a:t>
                </a:r>
                <a:endParaRPr sz="2000" b="1" i="0" u="none" strike="noStrike" cap="none">
                  <a:solidFill>
                    <a:srgbClr val="2626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endParaRPr sz="1800" b="1" i="0" u="none" strike="noStrike" cap="none">
                  <a:solidFill>
                    <a:srgbClr val="FF505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1678" y="422"/>
                <a:ext cx="1800" cy="1500"/>
              </a:xfrm>
              <a:prstGeom prst="rect">
                <a:avLst/>
              </a:prstGeom>
              <a:noFill/>
              <a:ln w="9525" cap="flat" cmpd="sng">
                <a:solidFill>
                  <a:srgbClr val="A0A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/>
              <a:t>Χρήση των μετρήσεων με θερμόμετρο</a:t>
            </a:r>
            <a:endParaRPr/>
          </a:p>
        </p:txBody>
      </p:sp>
      <p:pic>
        <p:nvPicPr>
          <p:cNvPr id="329" name="Google Shape;329;p27" descr="therm,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81200"/>
            <a:ext cx="80772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479161" y="639193"/>
            <a:ext cx="2678858" cy="35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κλιματική αλλαγή – Μετρήσεις διαφοράς θερμοκρασίας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482458" y="4409267"/>
            <a:ext cx="2441321" cy="18288"/>
          </a:xfrm>
          <a:custGeom>
            <a:avLst/>
            <a:gdLst/>
            <a:ahLst/>
            <a:cxnLst/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2688" y="942535"/>
            <a:ext cx="5848995" cy="488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cf0045b437_0_0"/>
          <p:cNvSpPr txBox="1"/>
          <p:nvPr/>
        </p:nvSpPr>
        <p:spPr>
          <a:xfrm>
            <a:off x="877338" y="2364263"/>
            <a:ext cx="7696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Πιο είναι πιο ζεστό, ένα κομμάτι μέταλλο ή ένα κομμάτι ξύλο; Και τα δύο κομμάτια είναι ίδιου μεγέθους.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g2cf0045b437_0_0"/>
          <p:cNvSpPr txBox="1">
            <a:spLocks noGrp="1"/>
          </p:cNvSpPr>
          <p:nvPr>
            <p:ph type="ctrTitle" idx="4294967295"/>
          </p:nvPr>
        </p:nvSpPr>
        <p:spPr>
          <a:xfrm>
            <a:off x="839238" y="486625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lang="el-GR" sz="2600" b="1">
                <a:solidFill>
                  <a:schemeClr val="dk1"/>
                </a:solidFill>
              </a:rPr>
              <a:t>Ερώτηση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"/>
          <p:cNvSpPr txBox="1">
            <a:spLocks noGrp="1"/>
          </p:cNvSpPr>
          <p:nvPr>
            <p:ph type="ctrTitle"/>
          </p:nvPr>
        </p:nvSpPr>
        <p:spPr>
          <a:xfrm>
            <a:off x="684213" y="549275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l-GR" sz="2400" b="1">
                <a:solidFill>
                  <a:schemeClr val="dk1"/>
                </a:solidFill>
              </a:rPr>
              <a:t>Γιατί δεν χρησιμοποιούμε θερμόμετρα νερού?</a:t>
            </a:r>
            <a:endParaRPr b="1"/>
          </a:p>
        </p:txBody>
      </p:sp>
      <p:pic>
        <p:nvPicPr>
          <p:cNvPr id="351" name="Google Shape;351;p29" descr="thermomet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469" y="2776168"/>
            <a:ext cx="4895850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b="1">
                <a:solidFill>
                  <a:schemeClr val="dk1"/>
                </a:solidFill>
              </a:rPr>
              <a:t>Θερμικά φαινόμενα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85800" y="1844675"/>
            <a:ext cx="7772400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l-GR"/>
              <a:t>Σαν αποτέλεσμα της θέρμανσης ή της ψύξης των σωμάτων μπορούμε να έχουμε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l-GR"/>
              <a:t>Αλλαγή θερμοκρασίας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l-GR"/>
              <a:t>Αλλαγή φυσικής κατάστασης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l-GR"/>
              <a:t>Αλλαγή μεγέθους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l-GR"/>
              <a:t>Δημιουργία κίνησης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 b="1"/>
              <a:t>ΘΕΡΜΙΚΑ ΦΑΙΝΟΜΕΝΑ Ι</a:t>
            </a:r>
            <a:br>
              <a:rPr lang="el-GR" sz="3600" b="1"/>
            </a:br>
            <a:r>
              <a:rPr lang="el-GR" sz="2800" b="1"/>
              <a:t>(Θέρμανση και ψύξη/Αλλαγή θερμοκρασίας)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5233020" cy="39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l-GR" sz="2400"/>
              <a:t>Θέρμανση μιας ποσότητας νερού σε ένα «μάτι» κουζίνας ή μέσα στο ψυγείο (!)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l-GR" sz="2400"/>
              <a:t>Ψύξη μιας ποσότητας νερού μέσα στη συντήρηση ψυγείου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l-GR" sz="2400"/>
              <a:t>Ανάμιξη δύο ποσοτήτων νερού διαφορετικής θερμοκρασίας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l-GR" sz="2400"/>
              <a:t>Θερμική μόνωση ενός δωματίου (διατήρηση σταθερής θερμοκρασίας)</a:t>
            </a:r>
            <a:endParaRPr/>
          </a:p>
        </p:txBody>
      </p:sp>
      <p:pic>
        <p:nvPicPr>
          <p:cNvPr id="112" name="Google Shape;112;p4" descr="Wintertime Winter Background Thermometer Snow Frosty Day ⬇ Stock Photo,  Image by © leonidIkan #183471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528" y="2780928"/>
            <a:ext cx="3370784" cy="245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 b="1"/>
              <a:t>ΘΕΡΜΙΚΑ ΦΑΙΝΟΜΕΝΑ ΙΙ</a:t>
            </a:r>
            <a:br>
              <a:rPr lang="el-GR" sz="3600" b="1"/>
            </a:br>
            <a:r>
              <a:rPr lang="el-GR" sz="3600" b="1"/>
              <a:t>(Αλλαγή φυσικής κατάστασης)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382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l-GR" sz="2800"/>
              <a:t>Τήξη (λιώσιμο) πάγου μέσα σε ένα ποτήρι με πορτοκαλάδα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l-GR" sz="2800"/>
              <a:t>Εξάτμιση μιας ποσότητας οινοπνεύματος πάνω στο χέρι μας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l-GR" sz="2800"/>
              <a:t>Βρασμός (βράσιμο) μιας ποσότητας τσαγιού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l-GR" sz="2800"/>
              <a:t>Θάμπωμα τζαμιών αυτοκινήτου μια βροχερή μέρα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 descr="FinTech and the Melting Ice Cube Theory | by FinTech Sandbox | Collision |  Medium"/>
          <p:cNvPicPr preferRelativeResize="0"/>
          <p:nvPr/>
        </p:nvPicPr>
        <p:blipFill rotWithShape="1">
          <a:blip r:embed="rId3">
            <a:alphaModFix/>
          </a:blip>
          <a:srcRect t="20386" b="14686"/>
          <a:stretch/>
        </p:blipFill>
        <p:spPr>
          <a:xfrm>
            <a:off x="20" y="29446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6794678" y="404664"/>
            <a:ext cx="2340118" cy="61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Τήξη πάγου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6" descr="Melting point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4002776"/>
            <a:ext cx="2794000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 descr="Διάγραμμα φάσεων καθαρής ουσίας - Βικιπαίδει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4501" y="2708920"/>
            <a:ext cx="4984303" cy="404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628650" y="2482589"/>
            <a:ext cx="2862072" cy="369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0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Τήξη πάγου</a:t>
            </a:r>
            <a:endParaRPr sz="32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7" descr="The Greenland ice sheet is melting unusually fast | The Economist"/>
          <p:cNvPicPr preferRelativeResize="0"/>
          <p:nvPr/>
        </p:nvPicPr>
        <p:blipFill rotWithShape="1">
          <a:blip r:embed="rId4">
            <a:alphaModFix/>
          </a:blip>
          <a:srcRect r="12339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 extrusionOk="0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5" name="Google Shape;135;p7" descr="Global warming may lead to practically irreversible Antarctic melting |  Science News"/>
          <p:cNvPicPr preferRelativeResize="0"/>
          <p:nvPr/>
        </p:nvPicPr>
        <p:blipFill rotWithShape="1">
          <a:blip r:embed="rId5">
            <a:alphaModFix/>
          </a:blip>
          <a:srcRect t="3089" r="2" b="1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 extrusionOk="0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8"/>
          <p:cNvSpPr/>
          <p:nvPr/>
        </p:nvSpPr>
        <p:spPr>
          <a:xfrm rot="-2700000" flipH="1">
            <a:off x="-282117" y="-253670"/>
            <a:ext cx="137072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8"/>
          <p:cNvSpPr/>
          <p:nvPr/>
        </p:nvSpPr>
        <p:spPr>
          <a:xfrm rot="-27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8"/>
          <p:cNvSpPr/>
          <p:nvPr/>
        </p:nvSpPr>
        <p:spPr>
          <a:xfrm rot="-27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8"/>
          <p:cNvSpPr/>
          <p:nvPr/>
        </p:nvSpPr>
        <p:spPr>
          <a:xfrm rot="10800000" flipH="1">
            <a:off x="7017482" y="0"/>
            <a:ext cx="2126518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8"/>
          <p:cNvSpPr/>
          <p:nvPr/>
        </p:nvSpPr>
        <p:spPr>
          <a:xfrm flipH="1">
            <a:off x="5982258" y="6115501"/>
            <a:ext cx="1120884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8" descr="ΠΕΡΙΒΑΛΛΟΝΤΙΚΕΣ ΕΥΑΙΣΘΗΣΙΕΣ του 1ου Γυμνασίου Δράμας : Ο Κύκλος του νερού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33" y="643467"/>
            <a:ext cx="8162732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 flipH="1">
            <a:off x="5703060" y="6453143"/>
            <a:ext cx="611177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sz="3600" b="1"/>
              <a:t>ΘΕΡΜΙΚΑ ΦΑΙΝΟΜΕΝΑ ΙΙΙ</a:t>
            </a:r>
            <a:br>
              <a:rPr lang="el-GR" sz="3600" b="1"/>
            </a:br>
            <a:r>
              <a:rPr lang="el-GR" sz="3600" b="1"/>
              <a:t>(Αλλαγή μεγέθους)</a:t>
            </a:r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382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l-GR"/>
              <a:t>Διαστολή / συστολή μιας μεταλλικής ράβδου (π.χ., γραμμές τραίνου)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l-GR"/>
              <a:t>Διαστολή / συστολή ενός διμεταλλικού ελάσματος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Προβολή στην οθόνη (4:3)</PresentationFormat>
  <Paragraphs>109</Paragraphs>
  <Slides>29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Προεπιλεγμένη σχεδίαση</vt:lpstr>
      <vt:lpstr>Θερμικά φαινόμενα Θερμοκρασία</vt:lpstr>
      <vt:lpstr>Τα φαινόμενα</vt:lpstr>
      <vt:lpstr>Θερμικά φαινόμενα</vt:lpstr>
      <vt:lpstr>ΘΕΡΜΙΚΑ ΦΑΙΝΟΜΕΝΑ Ι (Θέρμανση και ψύξη/Αλλαγή θερμοκρασίας)</vt:lpstr>
      <vt:lpstr>ΘΕΡΜΙΚΑ ΦΑΙΝΟΜΕΝΑ ΙΙ (Αλλαγή φυσικής κατάστασης)</vt:lpstr>
      <vt:lpstr>Παρουσίαση του PowerPoint</vt:lpstr>
      <vt:lpstr>Παρουσίαση του PowerPoint</vt:lpstr>
      <vt:lpstr>Παρουσίαση του PowerPoint</vt:lpstr>
      <vt:lpstr>ΘΕΡΜΙΚΑ ΦΑΙΝΟΜΕΝΑ ΙΙΙ (Αλλαγή μεγέθους)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ΘΕΡΜΙΚΑ ΦΑΙΝΟΜΕΝΑ ΙV (Δημιουργία κίνησης)</vt:lpstr>
      <vt:lpstr>Η μέτρηση της θερμοκρασίας και το θερμόμετρο</vt:lpstr>
      <vt:lpstr>Η εκτίμηση της θερμοκρασίας</vt:lpstr>
      <vt:lpstr>Από το θερμοσκόπιο στο θερμόμετρο</vt:lpstr>
      <vt:lpstr>Το θερμόμετρο</vt:lpstr>
      <vt:lpstr>Παρουσίαση του PowerPoint</vt:lpstr>
      <vt:lpstr>Παρουσίαση του PowerPoint</vt:lpstr>
      <vt:lpstr>Το θερμόμετρο Εννοιολογική διάσταση</vt:lpstr>
      <vt:lpstr>Παρουσίαση του PowerPoint</vt:lpstr>
      <vt:lpstr>Μέτρηση θερμοκρασίας με υδραργυρικό ή οινοπνευματικό θερμόμετρο</vt:lpstr>
      <vt:lpstr>Το θερμόμετρο Μεθοδολογική διάσταση</vt:lpstr>
      <vt:lpstr>Χρήση των μετρήσεων με θερμόμετρο</vt:lpstr>
      <vt:lpstr>Παρουσίαση του PowerPoint</vt:lpstr>
      <vt:lpstr>Ερώτηση </vt:lpstr>
      <vt:lpstr>Γιατί δεν χρησιμοποιούμε θερμόμετρα νερού?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Θερμικά φαινόμενα Θερμοκρασία</dc:title>
  <dc:creator>KOLIOPOULOS-ARAPAKI</dc:creator>
  <cp:lastModifiedBy>Niki Sissamperi</cp:lastModifiedBy>
  <cp:revision>1</cp:revision>
  <dcterms:created xsi:type="dcterms:W3CDTF">2002-04-14T08:42:34Z</dcterms:created>
  <dcterms:modified xsi:type="dcterms:W3CDTF">2024-04-25T05:57:49Z</dcterms:modified>
</cp:coreProperties>
</file>