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310" r:id="rId12"/>
    <p:sldId id="311" r:id="rId13"/>
    <p:sldId id="312" r:id="rId14"/>
    <p:sldId id="313" r:id="rId15"/>
    <p:sldId id="314" r:id="rId16"/>
    <p:sldId id="315" r:id="rId17"/>
    <p:sldId id="316"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07" r:id="rId60"/>
    <p:sldId id="308" r:id="rId61"/>
    <p:sldId id="309" r:id="rId6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28A17D9D-D7B7-431D-A46E-FDEE67BCFAAA}" type="datetimeFigureOut">
              <a:rPr lang="el-GR" smtClean="0"/>
              <a:pPr/>
              <a:t>31/3/2022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28A17D9D-D7B7-431D-A46E-FDEE67BCFAAA}" type="datetimeFigureOut">
              <a:rPr lang="el-GR" smtClean="0"/>
              <a:pPr/>
              <a:t>31/3/2022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28A17D9D-D7B7-431D-A46E-FDEE67BCFAAA}" type="datetimeFigureOut">
              <a:rPr lang="el-GR" smtClean="0"/>
              <a:pPr/>
              <a:t>31/3/2022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28A17D9D-D7B7-431D-A46E-FDEE67BCFAAA}" type="datetimeFigureOut">
              <a:rPr lang="el-GR" smtClean="0"/>
              <a:pPr/>
              <a:t>31/3/2022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A17D9D-D7B7-431D-A46E-FDEE67BCFAAA}" type="datetimeFigureOut">
              <a:rPr lang="el-GR" smtClean="0"/>
              <a:pPr/>
              <a:t>31/3/2022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28A17D9D-D7B7-431D-A46E-FDEE67BCFAAA}" type="datetimeFigureOut">
              <a:rPr lang="el-GR" smtClean="0"/>
              <a:pPr/>
              <a:t>31/3/2022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28A17D9D-D7B7-431D-A46E-FDEE67BCFAAA}" type="datetimeFigureOut">
              <a:rPr lang="el-GR" smtClean="0"/>
              <a:pPr/>
              <a:t>31/3/2022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28A17D9D-D7B7-431D-A46E-FDEE67BCFAAA}" type="datetimeFigureOut">
              <a:rPr lang="el-GR" smtClean="0"/>
              <a:pPr/>
              <a:t>31/3/2022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A17D9D-D7B7-431D-A46E-FDEE67BCFAAA}" type="datetimeFigureOut">
              <a:rPr lang="el-GR" smtClean="0"/>
              <a:pPr/>
              <a:t>31/3/2022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A17D9D-D7B7-431D-A46E-FDEE67BCFAAA}" type="datetimeFigureOut">
              <a:rPr lang="el-GR" smtClean="0"/>
              <a:pPr/>
              <a:t>31/3/2022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A17D9D-D7B7-431D-A46E-FDEE67BCFAAA}" type="datetimeFigureOut">
              <a:rPr lang="el-GR" smtClean="0"/>
              <a:pPr/>
              <a:t>31/3/2022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AD98FC1-0BE5-4BC2-A4B9-AF5D9D72363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A17D9D-D7B7-431D-A46E-FDEE67BCFAAA}" type="datetimeFigureOut">
              <a:rPr lang="el-GR" smtClean="0"/>
              <a:pPr/>
              <a:t>31/3/2022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98FC1-0BE5-4BC2-A4B9-AF5D9D72363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3600" dirty="0"/>
              <a:t> ΔΙΚΑΙΟ ΔΙΕΘΝΩΝ ΣΥΝΑΛΛΑΓΩΝ</a:t>
            </a:r>
          </a:p>
        </p:txBody>
      </p:sp>
      <p:sp>
        <p:nvSpPr>
          <p:cNvPr id="3" name="Subtitle 2"/>
          <p:cNvSpPr>
            <a:spLocks noGrp="1"/>
          </p:cNvSpPr>
          <p:nvPr>
            <p:ph type="subTitle" idx="1"/>
          </p:nvPr>
        </p:nvSpPr>
        <p:spPr/>
        <p:txBody>
          <a:bodyPr/>
          <a:lstStyle/>
          <a:p>
            <a:r>
              <a:rPr lang="el-GR" dirty="0"/>
              <a:t>ΜΒΑ </a:t>
            </a:r>
          </a:p>
          <a:p>
            <a:r>
              <a:rPr lang="el-GR" dirty="0"/>
              <a:t>ΔΙΕΘΝΗΣ  ΕΠΙΧΕΙΡΗΜΑΤΙΚΟΤΗΤΑ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l-GR" sz="3600" dirty="0"/>
              <a:t> Πηγές δικαίου </a:t>
            </a:r>
            <a:r>
              <a:rPr lang="el-GR" sz="3600"/>
              <a:t>διεθνών συναλλαγών </a:t>
            </a:r>
            <a:endParaRPr lang="el-GR" dirty="0"/>
          </a:p>
        </p:txBody>
      </p:sp>
      <p:sp>
        <p:nvSpPr>
          <p:cNvPr id="3" name="Content Placeholder 2"/>
          <p:cNvSpPr>
            <a:spLocks noGrp="1"/>
          </p:cNvSpPr>
          <p:nvPr>
            <p:ph idx="1"/>
          </p:nvPr>
        </p:nvSpPr>
        <p:spPr/>
        <p:txBody>
          <a:bodyPr/>
          <a:lstStyle/>
          <a:p>
            <a:pPr algn="just"/>
            <a:r>
              <a:rPr lang="el-GR" dirty="0"/>
              <a:t> </a:t>
            </a:r>
            <a:r>
              <a:rPr lang="el-GR" sz="2800" dirty="0"/>
              <a:t>Διεθνές δίκαιο ( διεθνείς συμβάσεις και συνθήκες )</a:t>
            </a:r>
          </a:p>
          <a:p>
            <a:pPr algn="just"/>
            <a:r>
              <a:rPr lang="el-GR" sz="2800" dirty="0"/>
              <a:t> </a:t>
            </a:r>
            <a:r>
              <a:rPr lang="en-US" sz="2800" dirty="0"/>
              <a:t>E</a:t>
            </a:r>
            <a:r>
              <a:rPr lang="el-GR" sz="2800" dirty="0"/>
              <a:t>υρωπαΐκό δίκαιο :</a:t>
            </a:r>
          </a:p>
          <a:p>
            <a:pPr algn="just">
              <a:buNone/>
            </a:pPr>
            <a:r>
              <a:rPr lang="el-GR" sz="2800" dirty="0"/>
              <a:t> Διακρίσεις κανόνων ευρωπαΐκού δικαίου/ θεσμική συγκρότηση οργάνων/ ιδιαιτερότητα των κανόνων  δικαίου .</a:t>
            </a:r>
          </a:p>
          <a:p>
            <a:pPr algn="just"/>
            <a:r>
              <a:rPr lang="el-GR" sz="2800" dirty="0"/>
              <a:t> Ανεθνικό δίκαιο – </a:t>
            </a:r>
            <a:r>
              <a:rPr lang="en-US" sz="2800" dirty="0" err="1"/>
              <a:t>lex</a:t>
            </a:r>
            <a:r>
              <a:rPr lang="en-US" sz="2800" dirty="0"/>
              <a:t> </a:t>
            </a:r>
            <a:r>
              <a:rPr lang="en-US" sz="2800" dirty="0" err="1"/>
              <a:t>mercatoria</a:t>
            </a:r>
            <a:r>
              <a:rPr lang="en-US" sz="2800" dirty="0"/>
              <a:t> </a:t>
            </a:r>
            <a:endParaRPr lang="el-G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ΔΙΕΘΝΟΠΟΙΗΣΗ ΕΠΙΧΕΙΡΗΣΕΩΝ </a:t>
            </a:r>
          </a:p>
        </p:txBody>
      </p:sp>
      <p:sp>
        <p:nvSpPr>
          <p:cNvPr id="3" name="Content Placeholder 2"/>
          <p:cNvSpPr>
            <a:spLocks noGrp="1"/>
          </p:cNvSpPr>
          <p:nvPr>
            <p:ph idx="1"/>
          </p:nvPr>
        </p:nvSpPr>
        <p:spPr/>
        <p:txBody>
          <a:bodyPr>
            <a:normAutofit fontScale="77500" lnSpcReduction="20000"/>
          </a:bodyPr>
          <a:lstStyle/>
          <a:p>
            <a:pPr algn="just">
              <a:buFont typeface="Wingdings" pitchFamily="2" charset="2"/>
              <a:buChar char="ü"/>
            </a:pPr>
            <a:r>
              <a:rPr lang="el-GR" sz="2800" dirty="0"/>
              <a:t>   Οι επιχειρήσεις που δραστηριοποιούνται στο διεθνή επιχειρηματικό χώρο διακρίνονται:</a:t>
            </a:r>
          </a:p>
          <a:p>
            <a:pPr lvl="0" algn="just"/>
            <a:r>
              <a:rPr lang="el-GR" sz="2800" dirty="0"/>
              <a:t>Σε αυτές που μόνο εισάγουν και εξάγουν προϊόντα και υπηρεσίες.</a:t>
            </a:r>
          </a:p>
          <a:p>
            <a:pPr lvl="0" algn="just"/>
            <a:r>
              <a:rPr lang="el-GR" sz="2800" dirty="0"/>
              <a:t>Σε αυτές που επεκτείνουν τις παραγωγικές τους δραστηριότητες στο εξωτερικό .</a:t>
            </a:r>
          </a:p>
          <a:p>
            <a:pPr lvl="0" algn="just">
              <a:buNone/>
            </a:pPr>
            <a:r>
              <a:rPr lang="el-GR" sz="2800" dirty="0"/>
              <a:t>Μορφές διεθνούς επιχειρηματικότητας :</a:t>
            </a:r>
          </a:p>
          <a:p>
            <a:pPr lvl="0" algn="just">
              <a:buFont typeface="Wingdings" pitchFamily="2" charset="2"/>
              <a:buChar char="ü"/>
            </a:pPr>
            <a:r>
              <a:rPr lang="en-GB" sz="2800" dirty="0" err="1"/>
              <a:t>Το</a:t>
            </a:r>
            <a:r>
              <a:rPr lang="en-GB" sz="2800" dirty="0"/>
              <a:t> </a:t>
            </a:r>
            <a:r>
              <a:rPr lang="en-GB" sz="2800" dirty="0" err="1"/>
              <a:t>Διεθνές</a:t>
            </a:r>
            <a:r>
              <a:rPr lang="en-GB" sz="2800" dirty="0"/>
              <a:t> </a:t>
            </a:r>
            <a:r>
              <a:rPr lang="en-GB" sz="2800" dirty="0" err="1"/>
              <a:t>Εμπόριο</a:t>
            </a:r>
            <a:r>
              <a:rPr lang="en-GB" sz="2800" dirty="0"/>
              <a:t> </a:t>
            </a:r>
            <a:r>
              <a:rPr lang="en-GB" sz="2800" dirty="0" err="1"/>
              <a:t>Προϊόντων</a:t>
            </a:r>
            <a:r>
              <a:rPr lang="en-GB" sz="2800" dirty="0"/>
              <a:t> </a:t>
            </a:r>
            <a:r>
              <a:rPr lang="en-US" sz="2800" dirty="0"/>
              <a:t>(International Merchandise Trade)</a:t>
            </a:r>
            <a:r>
              <a:rPr lang="el-GR" sz="2800" dirty="0"/>
              <a:t>:  πρόκειται για εισαγωγές και εξαγωγές αγαθών και αποτελούν την πιο συνηθισμένη διεθνή δραστηριότητα.</a:t>
            </a:r>
          </a:p>
          <a:p>
            <a:pPr lvl="0" algn="just">
              <a:buFont typeface="Wingdings" pitchFamily="2" charset="2"/>
              <a:buChar char="ü"/>
            </a:pPr>
            <a:r>
              <a:rPr lang="el-GR" sz="2800" dirty="0"/>
              <a:t>Το Διεθνές Εμπόριο Υπηρεσιών (</a:t>
            </a:r>
            <a:r>
              <a:rPr lang="en-GB" sz="2800" dirty="0"/>
              <a:t>International Service Trade</a:t>
            </a:r>
            <a:r>
              <a:rPr lang="el-GR" sz="2800" dirty="0"/>
              <a:t>): εισαγωγές και εξαγωγές υπηρεσιών, οι οποίες αφορούν σε πληρωμές εκτός των συνόρων της χώρας, και σε εισπράξεις από το εξωτερικό για παροχή υπηρεσιών σε αλλοδαπούς. </a:t>
            </a:r>
          </a:p>
          <a:p>
            <a:pPr lvl="0" algn="just">
              <a:buFont typeface="Wingdings" pitchFamily="2" charset="2"/>
              <a:buChar char="ü"/>
            </a:pPr>
            <a:endParaRPr lang="el-GR" sz="2800" dirty="0"/>
          </a:p>
          <a:p>
            <a:pPr lvl="0" algn="just">
              <a:buNone/>
            </a:pPr>
            <a:endParaRPr lang="el-GR" sz="2800" dirty="0"/>
          </a:p>
          <a:p>
            <a:pPr algn="just"/>
            <a:endParaRPr lang="el-G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lvl="0" algn="just">
              <a:buFont typeface="Wingdings" pitchFamily="2" charset="2"/>
              <a:buChar char="ü"/>
            </a:pPr>
            <a:r>
              <a:rPr lang="en-GB" sz="2400" dirty="0" err="1"/>
              <a:t>Ξένες</a:t>
            </a:r>
            <a:r>
              <a:rPr lang="en-GB" sz="2400" dirty="0"/>
              <a:t> </a:t>
            </a:r>
            <a:r>
              <a:rPr lang="en-GB" sz="2400" dirty="0" err="1"/>
              <a:t>Επενδύσεις</a:t>
            </a:r>
            <a:r>
              <a:rPr lang="en-GB" sz="2400" dirty="0"/>
              <a:t> </a:t>
            </a:r>
            <a:r>
              <a:rPr lang="en-GB" sz="2400" dirty="0" err="1"/>
              <a:t>Χαρτοφυλακίου</a:t>
            </a:r>
            <a:r>
              <a:rPr lang="en-GB" sz="2400" dirty="0"/>
              <a:t> (Foreign Portfolio Equity Investment)</a:t>
            </a:r>
            <a:r>
              <a:rPr lang="el-GR" sz="2400" dirty="0"/>
              <a:t> : Οι επενδύσεις χαρτοφυλακίου έχουν τη μορφή είτε της παροχής δανείων στο εξωτερικό, είτε της κατοχής μετοχών επιχειρήσεων εισηγμένων σε χρηματιστήρια της αλλοδαπής, είτε της βραχυχρόνιας τραπεζικής τοποθέτησης σε ξένο νόμισμα με στόχο την εκμετάλλευση διαφορετικών αποδόσεων μεταξύ χωρών.</a:t>
            </a:r>
          </a:p>
          <a:p>
            <a:pPr lvl="0" algn="just">
              <a:buFont typeface="Wingdings" pitchFamily="2" charset="2"/>
              <a:buChar char="ü"/>
            </a:pPr>
            <a:r>
              <a:rPr lang="en-GB" sz="2400" dirty="0" err="1"/>
              <a:t>Άμεσες</a:t>
            </a:r>
            <a:r>
              <a:rPr lang="en-GB" sz="2400" dirty="0"/>
              <a:t> </a:t>
            </a:r>
            <a:r>
              <a:rPr lang="en-GB" sz="2400" dirty="0" err="1"/>
              <a:t>Ξένες</a:t>
            </a:r>
            <a:r>
              <a:rPr lang="en-GB" sz="2400" dirty="0"/>
              <a:t> </a:t>
            </a:r>
            <a:r>
              <a:rPr lang="en-GB" sz="2400" dirty="0" err="1"/>
              <a:t>Επενδύσεις</a:t>
            </a:r>
            <a:r>
              <a:rPr lang="en-GB" sz="2400" dirty="0"/>
              <a:t>-ΑΞΕ (Foreign Direct Investment – FDI)</a:t>
            </a:r>
            <a:r>
              <a:rPr lang="el-GR" sz="2400" dirty="0"/>
              <a:t> : ίδρυση θυγατρικών επιχειρήσεων στο εξωτερικό οι οποίες είναι μερικώς ή ολικώς ιδιοκτησία της μητρικής επιχείρησης. Οι ΑΞΕ συνοδεύονται τη μεταφορά πέρα από τα εθνικά σύνορα ενός συνόλου παραγωγικών πόρων, που μπορεί να είναι  είτε υλικές (π.χ. μετοχικό κεφάλαιο, εξοπλισμός, ενδιάμεσες και πρώτες ύλες) είτε άυλες (π.χ. τεχνογνωσία οργάνωσης της παραγωγής, ποιοτικού ελέγχου, </a:t>
            </a:r>
            <a:r>
              <a:rPr lang="en-GB" sz="2400" dirty="0"/>
              <a:t>marketing</a:t>
            </a:r>
            <a:r>
              <a:rPr lang="el-GR" sz="2400"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Μορφές εισόδου σε αγορά </a:t>
            </a:r>
          </a:p>
        </p:txBody>
      </p:sp>
      <p:sp>
        <p:nvSpPr>
          <p:cNvPr id="3" name="Content Placeholder 2"/>
          <p:cNvSpPr>
            <a:spLocks noGrp="1"/>
          </p:cNvSpPr>
          <p:nvPr>
            <p:ph idx="1"/>
          </p:nvPr>
        </p:nvSpPr>
        <p:spPr/>
        <p:txBody>
          <a:bodyPr>
            <a:normAutofit lnSpcReduction="10000"/>
          </a:bodyPr>
          <a:lstStyle/>
          <a:p>
            <a:pPr algn="just"/>
            <a:r>
              <a:rPr lang="el-GR" sz="2400" dirty="0"/>
              <a:t> Εξαγωγές :</a:t>
            </a:r>
            <a:r>
              <a:rPr lang="en-GB" sz="2400" dirty="0" err="1"/>
              <a:t>Οικονομίες</a:t>
            </a:r>
            <a:r>
              <a:rPr lang="en-GB" sz="2400" dirty="0"/>
              <a:t> </a:t>
            </a:r>
            <a:r>
              <a:rPr lang="en-GB" sz="2400" dirty="0" err="1"/>
              <a:t>κλίμακας</a:t>
            </a:r>
            <a:r>
              <a:rPr lang="en-GB" sz="2400" dirty="0"/>
              <a:t>, </a:t>
            </a:r>
            <a:r>
              <a:rPr lang="en-GB" sz="2400" dirty="0" err="1"/>
              <a:t>τοποθεσίας</a:t>
            </a:r>
            <a:r>
              <a:rPr lang="en-GB" sz="2400" dirty="0"/>
              <a:t> </a:t>
            </a:r>
            <a:r>
              <a:rPr lang="en-GB" sz="2400" dirty="0" err="1"/>
              <a:t>και</a:t>
            </a:r>
            <a:r>
              <a:rPr lang="en-GB" sz="2400" dirty="0"/>
              <a:t> </a:t>
            </a:r>
            <a:r>
              <a:rPr lang="en-GB" sz="2400" dirty="0" err="1"/>
              <a:t>εμπειρίας</a:t>
            </a:r>
            <a:r>
              <a:rPr lang="el-GR" sz="2400" dirty="0"/>
              <a:t>/</a:t>
            </a:r>
            <a:r>
              <a:rPr lang="en-GB" sz="2400" dirty="0" err="1"/>
              <a:t>Υψηλά</a:t>
            </a:r>
            <a:r>
              <a:rPr lang="en-GB" sz="2400" dirty="0"/>
              <a:t> </a:t>
            </a:r>
            <a:r>
              <a:rPr lang="en-GB" sz="2400" dirty="0" err="1"/>
              <a:t>μεταφορικά</a:t>
            </a:r>
            <a:r>
              <a:rPr lang="en-GB" sz="2400" dirty="0"/>
              <a:t> </a:t>
            </a:r>
            <a:r>
              <a:rPr lang="en-GB" sz="2400" dirty="0" err="1"/>
              <a:t>έξοδα</a:t>
            </a:r>
            <a:r>
              <a:rPr lang="en-GB" sz="2400" dirty="0"/>
              <a:t>, </a:t>
            </a:r>
            <a:r>
              <a:rPr lang="en-GB" sz="2400" dirty="0" err="1"/>
              <a:t>προβλήματα</a:t>
            </a:r>
            <a:r>
              <a:rPr lang="en-GB" sz="2400" dirty="0"/>
              <a:t> </a:t>
            </a:r>
            <a:r>
              <a:rPr lang="en-GB" sz="2400" dirty="0" err="1"/>
              <a:t>με</a:t>
            </a:r>
            <a:r>
              <a:rPr lang="en-GB" sz="2400" dirty="0"/>
              <a:t> </a:t>
            </a:r>
            <a:r>
              <a:rPr lang="en-GB" sz="2400" dirty="0" err="1"/>
              <a:t>τους</a:t>
            </a:r>
            <a:r>
              <a:rPr lang="en-GB" sz="2400" dirty="0"/>
              <a:t> </a:t>
            </a:r>
            <a:r>
              <a:rPr lang="en-GB" sz="2400" dirty="0" err="1"/>
              <a:t>τοπικούς</a:t>
            </a:r>
            <a:r>
              <a:rPr lang="en-GB" sz="2400" dirty="0"/>
              <a:t> </a:t>
            </a:r>
            <a:r>
              <a:rPr lang="en-GB" sz="2400" dirty="0" err="1"/>
              <a:t>διανομείς</a:t>
            </a:r>
            <a:r>
              <a:rPr lang="el-GR" sz="2400" dirty="0"/>
              <a:t>.</a:t>
            </a:r>
          </a:p>
          <a:p>
            <a:pPr algn="just"/>
            <a:r>
              <a:rPr lang="el-GR" sz="2400" dirty="0"/>
              <a:t>Συμβόλαια «με το κλειδί στο χέρι»:</a:t>
            </a:r>
            <a:r>
              <a:rPr lang="en-GB" sz="2400" dirty="0" err="1"/>
              <a:t>Ικανότητα</a:t>
            </a:r>
            <a:r>
              <a:rPr lang="en-GB" sz="2400" dirty="0"/>
              <a:t> </a:t>
            </a:r>
            <a:r>
              <a:rPr lang="en-GB" sz="2400" dirty="0" err="1"/>
              <a:t>να</a:t>
            </a:r>
            <a:r>
              <a:rPr lang="en-GB" sz="2400" dirty="0"/>
              <a:t> </a:t>
            </a:r>
            <a:r>
              <a:rPr lang="en-GB" sz="2400" dirty="0" err="1"/>
              <a:t>εξάγει</a:t>
            </a:r>
            <a:r>
              <a:rPr lang="en-GB" sz="2400" dirty="0"/>
              <a:t> </a:t>
            </a:r>
            <a:r>
              <a:rPr lang="en-GB" sz="2400" dirty="0" err="1"/>
              <a:t>κέρδη</a:t>
            </a:r>
            <a:r>
              <a:rPr lang="en-GB" sz="2400" dirty="0"/>
              <a:t> </a:t>
            </a:r>
            <a:r>
              <a:rPr lang="en-GB" sz="2400" dirty="0" err="1"/>
              <a:t>από</a:t>
            </a:r>
            <a:r>
              <a:rPr lang="en-GB" sz="2400" dirty="0"/>
              <a:t> </a:t>
            </a:r>
            <a:r>
              <a:rPr lang="en-GB" sz="2400" dirty="0" err="1"/>
              <a:t>μία</a:t>
            </a:r>
            <a:r>
              <a:rPr lang="en-GB" sz="2400" dirty="0"/>
              <a:t> </a:t>
            </a:r>
            <a:r>
              <a:rPr lang="en-GB" sz="2400" dirty="0" err="1"/>
              <a:t>τεχνολογία</a:t>
            </a:r>
            <a:r>
              <a:rPr lang="en-GB" sz="2400" dirty="0"/>
              <a:t> </a:t>
            </a:r>
            <a:r>
              <a:rPr lang="en-GB" sz="2400" dirty="0" err="1"/>
              <a:t>διαδικασίας</a:t>
            </a:r>
            <a:r>
              <a:rPr lang="en-GB" sz="2400" dirty="0"/>
              <a:t> </a:t>
            </a:r>
            <a:r>
              <a:rPr lang="en-GB" sz="2400" dirty="0" err="1"/>
              <a:t>ακόμη</a:t>
            </a:r>
            <a:r>
              <a:rPr lang="en-GB" sz="2400" dirty="0"/>
              <a:t> </a:t>
            </a:r>
            <a:r>
              <a:rPr lang="en-GB" sz="2400" dirty="0" err="1"/>
              <a:t>και</a:t>
            </a:r>
            <a:r>
              <a:rPr lang="en-GB" sz="2400" dirty="0"/>
              <a:t> </a:t>
            </a:r>
            <a:r>
              <a:rPr lang="en-GB" sz="2400" dirty="0" err="1"/>
              <a:t>σε</a:t>
            </a:r>
            <a:r>
              <a:rPr lang="en-GB" sz="2400" dirty="0"/>
              <a:t> </a:t>
            </a:r>
            <a:r>
              <a:rPr lang="en-GB" sz="2400" dirty="0" err="1"/>
              <a:t>κράτη</a:t>
            </a:r>
            <a:r>
              <a:rPr lang="en-GB" sz="2400" dirty="0"/>
              <a:t> </a:t>
            </a:r>
            <a:r>
              <a:rPr lang="en-GB" sz="2400" dirty="0" err="1"/>
              <a:t>όπου</a:t>
            </a:r>
            <a:r>
              <a:rPr lang="en-GB" sz="2400" dirty="0"/>
              <a:t> </a:t>
            </a:r>
            <a:r>
              <a:rPr lang="en-GB" sz="2400" dirty="0" err="1"/>
              <a:t>περιορίζονται</a:t>
            </a:r>
            <a:r>
              <a:rPr lang="en-GB" sz="2400" dirty="0"/>
              <a:t> </a:t>
            </a:r>
            <a:r>
              <a:rPr lang="en-GB" sz="2400" dirty="0" err="1"/>
              <a:t>οι</a:t>
            </a:r>
            <a:r>
              <a:rPr lang="en-GB" sz="2400" dirty="0"/>
              <a:t> </a:t>
            </a:r>
            <a:r>
              <a:rPr lang="en-GB" sz="2400" dirty="0" err="1"/>
              <a:t>ξένες</a:t>
            </a:r>
            <a:r>
              <a:rPr lang="en-GB" sz="2400" dirty="0"/>
              <a:t> </a:t>
            </a:r>
            <a:r>
              <a:rPr lang="en-GB" sz="2400" dirty="0" err="1"/>
              <a:t>επενδύσεις</a:t>
            </a:r>
            <a:r>
              <a:rPr lang="el-GR" sz="2400" dirty="0"/>
              <a:t>/</a:t>
            </a:r>
            <a:r>
              <a:rPr lang="en-GB" sz="2400" dirty="0" err="1"/>
              <a:t>Δημιουργεί</a:t>
            </a:r>
            <a:r>
              <a:rPr lang="en-GB" sz="2400" dirty="0"/>
              <a:t> </a:t>
            </a:r>
            <a:r>
              <a:rPr lang="en-GB" sz="2400" dirty="0" err="1"/>
              <a:t>αποτελεσματικούς</a:t>
            </a:r>
            <a:r>
              <a:rPr lang="en-GB" sz="2400" dirty="0"/>
              <a:t> </a:t>
            </a:r>
            <a:r>
              <a:rPr lang="en-GB" sz="2400" dirty="0" err="1"/>
              <a:t>ανταγωνιστές</a:t>
            </a:r>
            <a:r>
              <a:rPr lang="el-GR" sz="2400" dirty="0"/>
              <a:t>, έλλειψη </a:t>
            </a:r>
            <a:r>
              <a:rPr lang="en-GB" sz="2400" dirty="0"/>
              <a:t> </a:t>
            </a:r>
            <a:r>
              <a:rPr lang="en-GB" sz="2400" dirty="0" err="1"/>
              <a:t>μακροχρόνια</a:t>
            </a:r>
            <a:r>
              <a:rPr lang="el-GR" sz="2400" dirty="0"/>
              <a:t>ς</a:t>
            </a:r>
            <a:r>
              <a:rPr lang="en-GB" sz="2400" dirty="0"/>
              <a:t> </a:t>
            </a:r>
            <a:r>
              <a:rPr lang="en-GB" sz="2400" dirty="0" err="1"/>
              <a:t>παρουσία</a:t>
            </a:r>
            <a:r>
              <a:rPr lang="el-GR" sz="2400" dirty="0"/>
              <a:t>ς</a:t>
            </a:r>
          </a:p>
          <a:p>
            <a:pPr algn="just"/>
            <a:r>
              <a:rPr lang="el-GR" sz="2400" dirty="0"/>
              <a:t>Παραχώρηση άδειας παραγωγής:</a:t>
            </a:r>
            <a:r>
              <a:rPr lang="en-GB" sz="2400" dirty="0" err="1"/>
              <a:t>Χαμηλός</a:t>
            </a:r>
            <a:r>
              <a:rPr lang="en-GB" sz="2400" dirty="0"/>
              <a:t> </a:t>
            </a:r>
            <a:r>
              <a:rPr lang="el-GR" sz="2400" dirty="0"/>
              <a:t> </a:t>
            </a:r>
            <a:r>
              <a:rPr lang="en-GB" sz="2400" dirty="0" err="1"/>
              <a:t>κίνδυνος</a:t>
            </a:r>
            <a:r>
              <a:rPr lang="en-GB" sz="2400" dirty="0"/>
              <a:t> </a:t>
            </a:r>
            <a:r>
              <a:rPr lang="en-GB" sz="2400" dirty="0" err="1"/>
              <a:t>και</a:t>
            </a:r>
            <a:r>
              <a:rPr lang="en-GB" sz="2400" dirty="0"/>
              <a:t> </a:t>
            </a:r>
            <a:r>
              <a:rPr lang="en-GB" sz="2400" dirty="0" err="1"/>
              <a:t>χαμηλό</a:t>
            </a:r>
            <a:r>
              <a:rPr lang="en-GB" sz="2400" dirty="0"/>
              <a:t> </a:t>
            </a:r>
            <a:r>
              <a:rPr lang="en-GB" sz="2400" dirty="0" err="1"/>
              <a:t>κόστος</a:t>
            </a:r>
            <a:r>
              <a:rPr lang="en-GB" sz="2400" dirty="0"/>
              <a:t> </a:t>
            </a:r>
            <a:r>
              <a:rPr lang="en-GB" sz="2400" dirty="0" err="1"/>
              <a:t>ανάπτυξης</a:t>
            </a:r>
            <a:r>
              <a:rPr lang="el-GR" sz="2400" dirty="0"/>
              <a:t>/</a:t>
            </a:r>
            <a:r>
              <a:rPr lang="en-GB" sz="2400" dirty="0" err="1"/>
              <a:t>Δεν</a:t>
            </a:r>
            <a:r>
              <a:rPr lang="en-GB" sz="2400" dirty="0"/>
              <a:t> </a:t>
            </a:r>
            <a:r>
              <a:rPr lang="en-GB" sz="2400" dirty="0" err="1"/>
              <a:t>υπάρχει</a:t>
            </a:r>
            <a:r>
              <a:rPr lang="en-GB" sz="2400" dirty="0"/>
              <a:t> </a:t>
            </a:r>
            <a:r>
              <a:rPr lang="en-GB" sz="2400" dirty="0" err="1"/>
              <a:t>έλεγχος</a:t>
            </a:r>
            <a:r>
              <a:rPr lang="en-GB" sz="2400" dirty="0"/>
              <a:t> </a:t>
            </a:r>
            <a:r>
              <a:rPr lang="en-GB" sz="2400" dirty="0" err="1"/>
              <a:t>πάνω</a:t>
            </a:r>
            <a:r>
              <a:rPr lang="en-GB" sz="2400" dirty="0"/>
              <a:t> </a:t>
            </a:r>
            <a:r>
              <a:rPr lang="en-GB" sz="2400" dirty="0" err="1"/>
              <a:t>στη</a:t>
            </a:r>
            <a:r>
              <a:rPr lang="en-GB" sz="2400" dirty="0"/>
              <a:t> </a:t>
            </a:r>
            <a:r>
              <a:rPr lang="en-GB" sz="2400" dirty="0" err="1"/>
              <a:t>χρήση</a:t>
            </a:r>
            <a:r>
              <a:rPr lang="en-GB" sz="2400" dirty="0"/>
              <a:t> </a:t>
            </a:r>
            <a:r>
              <a:rPr lang="en-GB" sz="2400" dirty="0" err="1"/>
              <a:t>της</a:t>
            </a:r>
            <a:r>
              <a:rPr lang="en-GB" sz="2400" dirty="0"/>
              <a:t> </a:t>
            </a:r>
            <a:r>
              <a:rPr lang="en-GB" sz="2400" dirty="0" err="1"/>
              <a:t>τεχνολογίας</a:t>
            </a:r>
            <a:r>
              <a:rPr lang="el-GR" sz="2400" dirty="0"/>
              <a:t>,  δεν επιτυγχάνονται </a:t>
            </a:r>
            <a:r>
              <a:rPr lang="en-GB" sz="2400" dirty="0"/>
              <a:t> </a:t>
            </a:r>
            <a:r>
              <a:rPr lang="en-GB" sz="2400" dirty="0" err="1"/>
              <a:t>οικονομίες</a:t>
            </a:r>
            <a:r>
              <a:rPr lang="en-GB" sz="2400" dirty="0"/>
              <a:t> </a:t>
            </a:r>
            <a:r>
              <a:rPr lang="en-GB" sz="2400" dirty="0" err="1"/>
              <a:t>κλίμακας</a:t>
            </a:r>
            <a:r>
              <a:rPr lang="en-GB" sz="2400" dirty="0"/>
              <a:t>, </a:t>
            </a:r>
            <a:r>
              <a:rPr lang="en-GB" sz="2400" dirty="0" err="1"/>
              <a:t>τοποθεσίας</a:t>
            </a:r>
            <a:r>
              <a:rPr lang="en-GB" sz="2400" dirty="0"/>
              <a:t> </a:t>
            </a:r>
            <a:r>
              <a:rPr lang="en-GB" sz="2400" dirty="0" err="1"/>
              <a:t>και</a:t>
            </a:r>
            <a:r>
              <a:rPr lang="en-GB" sz="2400" dirty="0"/>
              <a:t> </a:t>
            </a:r>
            <a:r>
              <a:rPr lang="en-GB" sz="2400" dirty="0" err="1"/>
              <a:t>εμπειρία</a:t>
            </a:r>
            <a:r>
              <a:rPr lang="el-GR" sz="2400" dirty="0"/>
              <a:t>ς, αδυναμία διεθνούς στρατηγικού σχεδιασμού .</a:t>
            </a:r>
          </a:p>
          <a:p>
            <a:endParaRPr lang="el-GR" sz="2400" dirty="0"/>
          </a:p>
          <a:p>
            <a:pPr algn="just"/>
            <a:endParaRPr lang="el-GR" sz="2400" dirty="0"/>
          </a:p>
          <a:p>
            <a:pPr algn="just"/>
            <a:endParaRPr lang="el-G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400" dirty="0"/>
              <a:t> Συμβάσεις δικαιόχρησης :</a:t>
            </a:r>
            <a:r>
              <a:rPr lang="en-GB" sz="2400" dirty="0" err="1"/>
              <a:t>Χαμηλός</a:t>
            </a:r>
            <a:r>
              <a:rPr lang="en-GB" sz="2400" dirty="0"/>
              <a:t> </a:t>
            </a:r>
            <a:r>
              <a:rPr lang="en-GB" sz="2400" dirty="0" err="1"/>
              <a:t>κίνδυνος</a:t>
            </a:r>
            <a:r>
              <a:rPr lang="en-GB" sz="2400" dirty="0"/>
              <a:t> </a:t>
            </a:r>
            <a:r>
              <a:rPr lang="en-GB" sz="2400" dirty="0" err="1"/>
              <a:t>καθώς</a:t>
            </a:r>
            <a:r>
              <a:rPr lang="en-GB" sz="2400" dirty="0"/>
              <a:t> </a:t>
            </a:r>
            <a:r>
              <a:rPr lang="en-GB" sz="2400" dirty="0" err="1"/>
              <a:t>και</a:t>
            </a:r>
            <a:r>
              <a:rPr lang="en-GB" sz="2400" dirty="0"/>
              <a:t> </a:t>
            </a:r>
            <a:r>
              <a:rPr lang="en-GB" sz="2400" dirty="0" err="1"/>
              <a:t>κόστος</a:t>
            </a:r>
            <a:r>
              <a:rPr lang="en-GB" sz="2400" dirty="0"/>
              <a:t> </a:t>
            </a:r>
            <a:r>
              <a:rPr lang="en-GB" sz="2400" dirty="0" err="1"/>
              <a:t>ανάπτυξης</a:t>
            </a:r>
            <a:r>
              <a:rPr lang="el-GR" sz="2400" dirty="0"/>
              <a:t>/</a:t>
            </a:r>
            <a:r>
              <a:rPr lang="en-GB" sz="2400" dirty="0" err="1"/>
              <a:t>Έλλειψη</a:t>
            </a:r>
            <a:r>
              <a:rPr lang="en-GB" sz="2400" dirty="0"/>
              <a:t> </a:t>
            </a:r>
            <a:r>
              <a:rPr lang="en-GB" sz="2400" dirty="0" err="1"/>
              <a:t>κεντρικού</a:t>
            </a:r>
            <a:r>
              <a:rPr lang="en-GB" sz="2400" dirty="0"/>
              <a:t> </a:t>
            </a:r>
            <a:r>
              <a:rPr lang="en-GB" sz="2400" dirty="0" err="1"/>
              <a:t>ποιοτικού</a:t>
            </a:r>
            <a:r>
              <a:rPr lang="en-GB" sz="2400" dirty="0"/>
              <a:t> </a:t>
            </a:r>
            <a:r>
              <a:rPr lang="en-GB" sz="2400" dirty="0" err="1"/>
              <a:t>ελέγχου</a:t>
            </a:r>
            <a:r>
              <a:rPr lang="el-GR" sz="2400" dirty="0"/>
              <a:t> και </a:t>
            </a:r>
            <a:r>
              <a:rPr lang="en-GB" sz="2400" dirty="0"/>
              <a:t> </a:t>
            </a:r>
            <a:r>
              <a:rPr lang="en-GB" sz="2400" dirty="0" err="1"/>
              <a:t>διεθνούς</a:t>
            </a:r>
            <a:r>
              <a:rPr lang="en-GB" sz="2400" dirty="0"/>
              <a:t> </a:t>
            </a:r>
            <a:r>
              <a:rPr lang="en-GB" sz="2400" dirty="0" err="1"/>
              <a:t>στρατηγικού</a:t>
            </a:r>
            <a:r>
              <a:rPr lang="en-GB" sz="2400" dirty="0"/>
              <a:t> </a:t>
            </a:r>
            <a:r>
              <a:rPr lang="en-GB" sz="2400" dirty="0" err="1"/>
              <a:t>σχεδιασμού</a:t>
            </a:r>
            <a:endParaRPr lang="el-GR" sz="2400" dirty="0"/>
          </a:p>
          <a:p>
            <a:pPr algn="just"/>
            <a:r>
              <a:rPr lang="el-GR" sz="2400" dirty="0"/>
              <a:t>Κοινοπραξία :</a:t>
            </a:r>
            <a:r>
              <a:rPr lang="en-GB" sz="2400" dirty="0" err="1"/>
              <a:t>Πρόσβαση</a:t>
            </a:r>
            <a:r>
              <a:rPr lang="en-GB" sz="2400" dirty="0"/>
              <a:t> </a:t>
            </a:r>
            <a:r>
              <a:rPr lang="en-GB" sz="2400" dirty="0" err="1"/>
              <a:t>στις</a:t>
            </a:r>
            <a:r>
              <a:rPr lang="en-GB" sz="2400" dirty="0"/>
              <a:t> </a:t>
            </a:r>
            <a:r>
              <a:rPr lang="en-GB" sz="2400" dirty="0" err="1"/>
              <a:t>γνώσεις</a:t>
            </a:r>
            <a:r>
              <a:rPr lang="en-GB" sz="2400" dirty="0"/>
              <a:t> </a:t>
            </a:r>
            <a:r>
              <a:rPr lang="en-GB" sz="2400" dirty="0" err="1"/>
              <a:t>του</a:t>
            </a:r>
            <a:r>
              <a:rPr lang="en-GB" sz="2400" dirty="0"/>
              <a:t> </a:t>
            </a:r>
            <a:r>
              <a:rPr lang="en-GB" sz="2400" dirty="0" err="1"/>
              <a:t>τοπικού</a:t>
            </a:r>
            <a:r>
              <a:rPr lang="en-GB" sz="2400" dirty="0"/>
              <a:t> </a:t>
            </a:r>
            <a:r>
              <a:rPr lang="en-GB" sz="2400" dirty="0" err="1"/>
              <a:t>εταίρου</a:t>
            </a:r>
            <a:r>
              <a:rPr lang="el-GR" sz="2400" dirty="0"/>
              <a:t>, κ</a:t>
            </a:r>
            <a:r>
              <a:rPr lang="en-GB" sz="2400" dirty="0" err="1"/>
              <a:t>αταμερισμός</a:t>
            </a:r>
            <a:r>
              <a:rPr lang="en-GB" sz="2400" dirty="0"/>
              <a:t> </a:t>
            </a:r>
            <a:r>
              <a:rPr lang="en-GB" sz="2400" dirty="0" err="1"/>
              <a:t>του</a:t>
            </a:r>
            <a:r>
              <a:rPr lang="en-GB" sz="2400" dirty="0"/>
              <a:t> </a:t>
            </a:r>
            <a:r>
              <a:rPr lang="en-GB" sz="2400" dirty="0" err="1"/>
              <a:t>κόστους</a:t>
            </a:r>
            <a:r>
              <a:rPr lang="en-GB" sz="2400" dirty="0"/>
              <a:t> </a:t>
            </a:r>
            <a:r>
              <a:rPr lang="en-GB" sz="2400" dirty="0" err="1"/>
              <a:t>και</a:t>
            </a:r>
            <a:r>
              <a:rPr lang="en-GB" sz="2400" dirty="0"/>
              <a:t> </a:t>
            </a:r>
            <a:r>
              <a:rPr lang="en-GB" sz="2400" dirty="0" err="1"/>
              <a:t>των</a:t>
            </a:r>
            <a:r>
              <a:rPr lang="en-GB" sz="2400" dirty="0"/>
              <a:t> </a:t>
            </a:r>
            <a:r>
              <a:rPr lang="en-GB" sz="2400" dirty="0" err="1"/>
              <a:t>κινδύνων</a:t>
            </a:r>
            <a:r>
              <a:rPr lang="en-GB" sz="2400" dirty="0"/>
              <a:t> </a:t>
            </a:r>
            <a:r>
              <a:rPr lang="en-GB" sz="2400" dirty="0" err="1"/>
              <a:t>ανάπτυξης</a:t>
            </a:r>
            <a:r>
              <a:rPr lang="el-GR" sz="2400" dirty="0"/>
              <a:t>, μ</a:t>
            </a:r>
            <a:r>
              <a:rPr lang="en-GB" sz="2400" dirty="0" err="1"/>
              <a:t>ικρός</a:t>
            </a:r>
            <a:r>
              <a:rPr lang="en-GB" sz="2400" dirty="0"/>
              <a:t> </a:t>
            </a:r>
            <a:r>
              <a:rPr lang="en-GB" sz="2400" dirty="0" err="1"/>
              <a:t>πολιτικός</a:t>
            </a:r>
            <a:r>
              <a:rPr lang="en-GB" sz="2400" dirty="0"/>
              <a:t> </a:t>
            </a:r>
            <a:r>
              <a:rPr lang="en-GB" sz="2400" dirty="0" err="1"/>
              <a:t>κίνδυνος</a:t>
            </a:r>
            <a:r>
              <a:rPr lang="el-GR" sz="2400" dirty="0"/>
              <a:t>./</a:t>
            </a:r>
            <a:r>
              <a:rPr lang="en-GB" sz="2400" dirty="0" err="1"/>
              <a:t>Δεν</a:t>
            </a:r>
            <a:r>
              <a:rPr lang="en-GB" sz="2400" dirty="0"/>
              <a:t> </a:t>
            </a:r>
            <a:r>
              <a:rPr lang="en-GB" sz="2400" dirty="0" err="1"/>
              <a:t>μπορεί</a:t>
            </a:r>
            <a:r>
              <a:rPr lang="en-GB" sz="2400" dirty="0"/>
              <a:t> </a:t>
            </a:r>
            <a:r>
              <a:rPr lang="en-GB" sz="2400" dirty="0" err="1"/>
              <a:t>να</a:t>
            </a:r>
            <a:r>
              <a:rPr lang="en-GB" sz="2400" dirty="0"/>
              <a:t> </a:t>
            </a:r>
            <a:r>
              <a:rPr lang="en-GB" sz="2400" dirty="0" err="1"/>
              <a:t>γίνει</a:t>
            </a:r>
            <a:r>
              <a:rPr lang="en-GB" sz="2400" dirty="0"/>
              <a:t> </a:t>
            </a:r>
            <a:r>
              <a:rPr lang="en-GB" sz="2400" dirty="0" err="1"/>
              <a:t>διεθνής</a:t>
            </a:r>
            <a:r>
              <a:rPr lang="en-GB" sz="2400" dirty="0"/>
              <a:t> </a:t>
            </a:r>
            <a:r>
              <a:rPr lang="en-GB" sz="2400" dirty="0" err="1"/>
              <a:t>στρατηγικός</a:t>
            </a:r>
            <a:r>
              <a:rPr lang="en-GB" sz="2400" dirty="0"/>
              <a:t> </a:t>
            </a:r>
            <a:r>
              <a:rPr lang="en-GB" sz="2400" dirty="0" err="1"/>
              <a:t>σχεδιασμός</a:t>
            </a:r>
            <a:r>
              <a:rPr lang="el-GR" sz="2400" dirty="0"/>
              <a:t>και να  </a:t>
            </a:r>
            <a:r>
              <a:rPr lang="en-GB" sz="2400" dirty="0" err="1"/>
              <a:t>επιτευχθούν</a:t>
            </a:r>
            <a:r>
              <a:rPr lang="en-GB" sz="2400" dirty="0"/>
              <a:t> </a:t>
            </a:r>
            <a:r>
              <a:rPr lang="en-GB" sz="2400" dirty="0" err="1"/>
              <a:t>οικονομίες</a:t>
            </a:r>
            <a:r>
              <a:rPr lang="en-GB" sz="2400" dirty="0"/>
              <a:t> </a:t>
            </a:r>
            <a:r>
              <a:rPr lang="en-GB" sz="2400" dirty="0" err="1"/>
              <a:t>τοποθεσίας</a:t>
            </a:r>
            <a:r>
              <a:rPr lang="en-GB" sz="2400" dirty="0"/>
              <a:t> </a:t>
            </a:r>
            <a:r>
              <a:rPr lang="en-GB" sz="2400" dirty="0" err="1"/>
              <a:t>και</a:t>
            </a:r>
            <a:r>
              <a:rPr lang="en-GB" sz="2400" dirty="0"/>
              <a:t> </a:t>
            </a:r>
            <a:r>
              <a:rPr lang="en-GB" sz="2400" dirty="0" err="1"/>
              <a:t>εμπειρίας</a:t>
            </a:r>
            <a:r>
              <a:rPr lang="el-GR" sz="2400" dirty="0"/>
              <a:t>.</a:t>
            </a:r>
          </a:p>
          <a:p>
            <a:pPr algn="just"/>
            <a:r>
              <a:rPr lang="el-GR" sz="2400" dirty="0"/>
              <a:t> Ίδρυση θυγατρικής :</a:t>
            </a:r>
            <a:r>
              <a:rPr lang="en-GB" sz="2400" dirty="0" err="1"/>
              <a:t>Προστασία</a:t>
            </a:r>
            <a:r>
              <a:rPr lang="en-GB" sz="2400" dirty="0"/>
              <a:t> </a:t>
            </a:r>
            <a:r>
              <a:rPr lang="en-GB" sz="2400" dirty="0" err="1"/>
              <a:t>ιδιόκτητης</a:t>
            </a:r>
            <a:r>
              <a:rPr lang="en-GB" sz="2400" dirty="0"/>
              <a:t> </a:t>
            </a:r>
            <a:r>
              <a:rPr lang="en-GB" sz="2400" dirty="0" err="1"/>
              <a:t>τεχνολογίας</a:t>
            </a:r>
            <a:r>
              <a:rPr lang="el-GR" sz="2400" dirty="0"/>
              <a:t>, ύ</a:t>
            </a:r>
            <a:r>
              <a:rPr lang="en-GB" sz="2400" dirty="0" err="1"/>
              <a:t>παρξη</a:t>
            </a:r>
            <a:r>
              <a:rPr lang="en-GB" sz="2400" dirty="0"/>
              <a:t> </a:t>
            </a:r>
            <a:r>
              <a:rPr lang="en-GB" sz="2400" dirty="0" err="1"/>
              <a:t>διεθνούς</a:t>
            </a:r>
            <a:r>
              <a:rPr lang="en-GB" sz="2400" dirty="0"/>
              <a:t> </a:t>
            </a:r>
            <a:r>
              <a:rPr lang="en-GB" sz="2400" dirty="0" err="1"/>
              <a:t>στρατηγικού</a:t>
            </a:r>
            <a:r>
              <a:rPr lang="en-GB" sz="2400" dirty="0"/>
              <a:t> </a:t>
            </a:r>
            <a:r>
              <a:rPr lang="en-GB" sz="2400" dirty="0" err="1"/>
              <a:t>σχεδιασμού</a:t>
            </a:r>
            <a:r>
              <a:rPr lang="el-GR" sz="2400" dirty="0"/>
              <a:t>, ε</a:t>
            </a:r>
            <a:r>
              <a:rPr lang="en-GB" sz="2400" dirty="0" err="1"/>
              <a:t>πίτευξη</a:t>
            </a:r>
            <a:r>
              <a:rPr lang="en-GB" sz="2400" dirty="0"/>
              <a:t> </a:t>
            </a:r>
            <a:r>
              <a:rPr lang="en-GB" sz="2400" dirty="0" err="1"/>
              <a:t>οικονομιών</a:t>
            </a:r>
            <a:r>
              <a:rPr lang="en-GB" sz="2400" dirty="0"/>
              <a:t> </a:t>
            </a:r>
            <a:r>
              <a:rPr lang="en-GB" sz="2400" dirty="0" err="1"/>
              <a:t>κλίμακας</a:t>
            </a:r>
            <a:r>
              <a:rPr lang="en-GB" sz="2400" dirty="0"/>
              <a:t>, </a:t>
            </a:r>
            <a:r>
              <a:rPr lang="en-GB" sz="2400" dirty="0" err="1"/>
              <a:t>τοποθεσίας</a:t>
            </a:r>
            <a:r>
              <a:rPr lang="en-GB" sz="2400" dirty="0"/>
              <a:t> </a:t>
            </a:r>
            <a:r>
              <a:rPr lang="en-GB" sz="2400" dirty="0" err="1"/>
              <a:t>και</a:t>
            </a:r>
            <a:r>
              <a:rPr lang="en-GB" sz="2400" dirty="0"/>
              <a:t> </a:t>
            </a:r>
            <a:r>
              <a:rPr lang="en-GB" sz="2400" dirty="0" err="1"/>
              <a:t>εμπειρίας</a:t>
            </a:r>
            <a:r>
              <a:rPr lang="el-GR" sz="2400" dirty="0"/>
              <a:t>/θψηλοί κίνδυνοι και κόστος.</a:t>
            </a:r>
          </a:p>
          <a:p>
            <a:pPr algn="just"/>
            <a:endParaRPr lang="el-GR" sz="2400" dirty="0"/>
          </a:p>
          <a:p>
            <a:pPr algn="just"/>
            <a:endParaRPr lang="el-GR" sz="2400" dirty="0"/>
          </a:p>
          <a:p>
            <a:pPr algn="just"/>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Κοινοπραξίες </a:t>
            </a:r>
          </a:p>
        </p:txBody>
      </p:sp>
      <p:sp>
        <p:nvSpPr>
          <p:cNvPr id="3" name="Content Placeholder 2"/>
          <p:cNvSpPr>
            <a:spLocks noGrp="1"/>
          </p:cNvSpPr>
          <p:nvPr>
            <p:ph idx="1"/>
          </p:nvPr>
        </p:nvSpPr>
        <p:spPr/>
        <p:txBody>
          <a:bodyPr>
            <a:normAutofit/>
          </a:bodyPr>
          <a:lstStyle/>
          <a:p>
            <a:pPr algn="just"/>
            <a:r>
              <a:rPr lang="el-GR" sz="2400" dirty="0"/>
              <a:t>Οικονομική προσέγγιση : διαδικασία διαμοιρασμού του κινδύνου που φέρει μία επένδυση,  η οποία συμβάλλει στη δημιουργία νέων, πιο ανταγωνιστικών προϊόντων, δημιουργώντας οικονομίες κλίμακας. </a:t>
            </a:r>
          </a:p>
          <a:p>
            <a:pPr algn="just"/>
            <a:r>
              <a:rPr lang="el-GR" sz="2400" dirty="0"/>
              <a:t>Εννοιολογικός προσδιορισμός : νομική οντότητα  χωρίς νομική προσωπικότητα, η οποία δημιουργείται από  δύο ή  περισσότερες διακριτές επιχειρήσεις προκειμένου να αναληφθεί ένα επιχειρηματικό σχέδιο του οποίου οι συμμετέχοντες μοιράζονται τα έξοδα και τα έσοδα και αναλαμβάνουν από κοινού τις αποφάσεις.</a:t>
            </a:r>
          </a:p>
          <a:p>
            <a:pPr algn="just">
              <a:buNone/>
            </a:pPr>
            <a:endParaRPr lang="el-G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Χαρακτηριστικά γνωρίσματα : </a:t>
            </a:r>
          </a:p>
          <a:p>
            <a:pPr algn="just">
              <a:buFont typeface="Wingdings" pitchFamily="2" charset="2"/>
              <a:buChar char="ü"/>
            </a:pPr>
            <a:r>
              <a:rPr lang="el-GR" sz="2800" dirty="0"/>
              <a:t> Επιμερισμός  καθηκόντων , εξουσιών και  αρμοδιοτήτων ανάλογα με το ποσοστό  ιδιοκτησίας που κατέχει  κάθε  επιχείρηση  συμμετέχει σε αυτή και  με άλλες  άτυπες μορφές ισχύος .</a:t>
            </a:r>
          </a:p>
          <a:p>
            <a:pPr algn="just">
              <a:buFont typeface="Wingdings" pitchFamily="2" charset="2"/>
              <a:buChar char="ü"/>
            </a:pPr>
            <a:r>
              <a:rPr lang="el-GR" sz="2800" dirty="0"/>
              <a:t> Κοινή στρατηγική  των  εταίρων .</a:t>
            </a:r>
          </a:p>
          <a:p>
            <a:pPr algn="just">
              <a:buFont typeface="Wingdings" pitchFamily="2" charset="2"/>
              <a:buChar char="ü"/>
            </a:pPr>
            <a:r>
              <a:rPr lang="el-GR" sz="2800" dirty="0"/>
              <a:t> Κοινή συνεισφορά στους  στόχους της κοινοπραξίας με  πόρους, τεχνογνωσία , πληροφορίες και ανθρώπινο κεφάλαιο .</a:t>
            </a:r>
          </a:p>
          <a:p>
            <a:pPr algn="just">
              <a:buFont typeface="Wingdings" pitchFamily="2" charset="2"/>
              <a:buChar char="ü"/>
            </a:pPr>
            <a:r>
              <a:rPr lang="el-GR" sz="2800" dirty="0"/>
              <a:t> Βασικά  πλεονεκτήματα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sz="4000" dirty="0"/>
              <a:t> </a:t>
            </a:r>
            <a:r>
              <a:rPr lang="el-GR" sz="2400" dirty="0"/>
              <a:t>Βασικά  πλεονεκτήματα :</a:t>
            </a:r>
          </a:p>
          <a:p>
            <a:pPr algn="just">
              <a:buFont typeface="Wingdings" pitchFamily="2" charset="2"/>
              <a:buChar char="ü"/>
            </a:pPr>
            <a:r>
              <a:rPr lang="el-GR" sz="2400" dirty="0"/>
              <a:t>Πρόσβαση σε παραγωγικούς συντελεστές.</a:t>
            </a:r>
          </a:p>
          <a:p>
            <a:pPr algn="just">
              <a:buFont typeface="Wingdings" pitchFamily="2" charset="2"/>
              <a:buChar char="ü"/>
            </a:pPr>
            <a:r>
              <a:rPr lang="el-GR" sz="2400" dirty="0"/>
              <a:t> Μείωση του κόστους παραγωγής .</a:t>
            </a:r>
          </a:p>
          <a:p>
            <a:pPr algn="just">
              <a:buFont typeface="Wingdings" pitchFamily="2" charset="2"/>
              <a:buChar char="ü"/>
            </a:pPr>
            <a:r>
              <a:rPr lang="el-GR" sz="2400" dirty="0"/>
              <a:t>Αύξηση  όγκου παραγωγής.</a:t>
            </a:r>
          </a:p>
          <a:p>
            <a:pPr algn="just">
              <a:buFont typeface="Wingdings" pitchFamily="2" charset="2"/>
              <a:buChar char="ü"/>
            </a:pPr>
            <a:r>
              <a:rPr lang="el-GR" sz="2400" dirty="0"/>
              <a:t> Αύξηση πελατείας   σε νέες αγορές. </a:t>
            </a:r>
          </a:p>
          <a:p>
            <a:pPr lvl="0" algn="just">
              <a:buFont typeface="Wingdings" pitchFamily="2" charset="2"/>
              <a:buChar char="ü"/>
            </a:pPr>
            <a:r>
              <a:rPr lang="el-GR" sz="2400" dirty="0"/>
              <a:t>Πρόσβαση σε καινοτόμες  επιχειρηματικές πρακτικές.</a:t>
            </a:r>
          </a:p>
          <a:p>
            <a:pPr lvl="0" algn="just">
              <a:buFont typeface="Wingdings" pitchFamily="2" charset="2"/>
              <a:buChar char="ü"/>
            </a:pPr>
            <a:r>
              <a:rPr lang="el-GR" sz="2400" dirty="0"/>
              <a:t>Παρακίνηση</a:t>
            </a:r>
            <a:r>
              <a:rPr lang="en-GB" sz="2400" dirty="0"/>
              <a:t> </a:t>
            </a:r>
            <a:r>
              <a:rPr lang="en-GB" sz="2400" dirty="0" err="1"/>
              <a:t>εργαζομένων</a:t>
            </a:r>
            <a:r>
              <a:rPr lang="el-GR" sz="2400" dirty="0"/>
              <a:t>.</a:t>
            </a:r>
          </a:p>
          <a:p>
            <a:pPr lvl="0" algn="just">
              <a:buFont typeface="Wingdings" pitchFamily="2" charset="2"/>
              <a:buChar char="ü"/>
            </a:pPr>
            <a:r>
              <a:rPr lang="el-GR" sz="2400" dirty="0"/>
              <a:t>Ευκολότερη πρόσβαση σε χρηματοοικονομικούς πόρους</a:t>
            </a:r>
          </a:p>
          <a:p>
            <a:pPr algn="just">
              <a:buFont typeface="Wingdings" pitchFamily="2" charset="2"/>
              <a:buChar char="ü"/>
            </a:pPr>
            <a:r>
              <a:rPr lang="el-GR" sz="2400" dirty="0"/>
              <a:t> Δημιουργία  οικονομιών κλίμακας και επέκταση της ανταγωνιστικής  θέσης.</a:t>
            </a:r>
          </a:p>
          <a:p>
            <a:pPr algn="just">
              <a:buFont typeface="Wingdings" pitchFamily="2" charset="2"/>
              <a:buChar char="ü"/>
            </a:pPr>
            <a:r>
              <a:rPr lang="en-GB" sz="2400" dirty="0" err="1"/>
              <a:t>Είσοδος</a:t>
            </a:r>
            <a:r>
              <a:rPr lang="en-GB" sz="2400" dirty="0"/>
              <a:t> </a:t>
            </a:r>
            <a:r>
              <a:rPr lang="en-GB" sz="2400" dirty="0" err="1"/>
              <a:t>σε</a:t>
            </a:r>
            <a:r>
              <a:rPr lang="en-GB" sz="2400" dirty="0"/>
              <a:t> </a:t>
            </a:r>
            <a:r>
              <a:rPr lang="en-GB" sz="2400" dirty="0" err="1"/>
              <a:t>κράτη</a:t>
            </a:r>
            <a:r>
              <a:rPr lang="en-GB" sz="2400" dirty="0"/>
              <a:t> </a:t>
            </a:r>
            <a:r>
              <a:rPr lang="en-GB" sz="2400" dirty="0" err="1"/>
              <a:t>με</a:t>
            </a:r>
            <a:r>
              <a:rPr lang="en-GB" sz="2400" dirty="0"/>
              <a:t> </a:t>
            </a:r>
            <a:r>
              <a:rPr lang="en-GB" sz="2400" dirty="0" err="1"/>
              <a:t>αυστηρούς</a:t>
            </a:r>
            <a:r>
              <a:rPr lang="en-GB" sz="2400" dirty="0"/>
              <a:t> </a:t>
            </a:r>
            <a:r>
              <a:rPr lang="en-GB" sz="2400" dirty="0" err="1"/>
              <a:t>νομικούς</a:t>
            </a:r>
            <a:r>
              <a:rPr lang="en-GB" sz="2400" dirty="0"/>
              <a:t> </a:t>
            </a:r>
            <a:r>
              <a:rPr lang="en-GB" sz="2400" dirty="0" err="1"/>
              <a:t>και</a:t>
            </a:r>
            <a:r>
              <a:rPr lang="en-GB" sz="2400" dirty="0"/>
              <a:t> </a:t>
            </a:r>
            <a:r>
              <a:rPr lang="en-GB" sz="2400" dirty="0" err="1"/>
              <a:t>πολιτικούς</a:t>
            </a:r>
            <a:r>
              <a:rPr lang="en-GB" sz="2400" dirty="0"/>
              <a:t> </a:t>
            </a:r>
            <a:r>
              <a:rPr lang="en-GB" sz="2400" dirty="0" err="1"/>
              <a:t>περιορισμούς</a:t>
            </a:r>
            <a:r>
              <a:rPr lang="en-GB" sz="2400" dirty="0"/>
              <a:t> </a:t>
            </a:r>
            <a:r>
              <a:rPr lang="el-GR" sz="2400" dirty="0"/>
              <a:t>.</a:t>
            </a:r>
          </a:p>
          <a:p>
            <a:pPr lvl="0" algn="just">
              <a:buFont typeface="Wingdings" pitchFamily="2" charset="2"/>
              <a:buChar char="ü"/>
            </a:pPr>
            <a:endParaRPr lang="el-GR" sz="2400" dirty="0"/>
          </a:p>
          <a:p>
            <a:pPr lvl="0" algn="just">
              <a:buFont typeface="Wingdings" pitchFamily="2" charset="2"/>
              <a:buChar char="ü"/>
            </a:pPr>
            <a:endParaRPr lang="el-GR" sz="2400" dirty="0"/>
          </a:p>
          <a:p>
            <a:pPr algn="just">
              <a:buFont typeface="Wingdings" pitchFamily="2" charset="2"/>
              <a:buChar char="ü"/>
            </a:pPr>
            <a:endParaRPr lang="el-GR" sz="2400" dirty="0"/>
          </a:p>
          <a:p>
            <a:pPr algn="just"/>
            <a:endParaRPr lang="el-G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l-GR" sz="3600" dirty="0"/>
              <a:t>Νομικά ζητήματα πολυεθνικών επιχειρήσεων</a:t>
            </a:r>
            <a:endParaRPr lang="el-GR" dirty="0"/>
          </a:p>
        </p:txBody>
      </p:sp>
      <p:sp>
        <p:nvSpPr>
          <p:cNvPr id="3" name="Content Placeholder 2"/>
          <p:cNvSpPr>
            <a:spLocks noGrp="1"/>
          </p:cNvSpPr>
          <p:nvPr>
            <p:ph idx="1"/>
          </p:nvPr>
        </p:nvSpPr>
        <p:spPr/>
        <p:txBody>
          <a:bodyPr>
            <a:normAutofit fontScale="92500" lnSpcReduction="10000"/>
          </a:bodyPr>
          <a:lstStyle/>
          <a:p>
            <a:pPr algn="just"/>
            <a:r>
              <a:rPr lang="el-GR" sz="2800" dirty="0"/>
              <a:t> Έννοια – ευρύτητα  προταθεισών ορισμών  και ορολογίας : «πολυεθνική επιχείρηση», «παγκόσμια επιχείρηση», «διεθνής επιχείρηση», «διεθνική επιχείρηση».</a:t>
            </a:r>
          </a:p>
          <a:p>
            <a:pPr algn="just"/>
            <a:r>
              <a:rPr lang="el-GR" sz="2800" dirty="0"/>
              <a:t> Βασικά χαρακτηριστικά γνωρίσματα  επιχειρηματικής  φύσεως : ενοποίηση αγορών , δραστηριοποίηση – αναζήτηση επιχειρηματικών  ευκαιριών  σε άλλες  αγορές  σε παγκόσμιο  επίπεδο -  χρησιμοποίηση  τεχνογνωσίας – εξιδεικευμένων  τεχνικών, συντονισμένων  πρακτικών  </a:t>
            </a:r>
            <a:r>
              <a:rPr lang="en-US" sz="2800" dirty="0"/>
              <a:t>marketing  </a:t>
            </a:r>
            <a:r>
              <a:rPr lang="el-GR" sz="2800" dirty="0"/>
              <a:t>και  χρηματοοικονομικής  διαχείρισης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l-GR" dirty="0"/>
              <a:t> </a:t>
            </a:r>
          </a:p>
        </p:txBody>
      </p:sp>
      <p:sp>
        <p:nvSpPr>
          <p:cNvPr id="3" name="Content Placeholder 2"/>
          <p:cNvSpPr>
            <a:spLocks noGrp="1"/>
          </p:cNvSpPr>
          <p:nvPr>
            <p:ph idx="1"/>
          </p:nvPr>
        </p:nvSpPr>
        <p:spPr/>
        <p:txBody>
          <a:bodyPr>
            <a:normAutofit fontScale="92500" lnSpcReduction="20000"/>
          </a:bodyPr>
          <a:lstStyle/>
          <a:p>
            <a:pPr algn="just"/>
            <a:r>
              <a:rPr lang="el-GR" sz="2800" dirty="0"/>
              <a:t> Ανθρωποκεντρική προσέγγιση : διεθνής προσανατολισμός  των  υψηλόβαθμων στελεχών</a:t>
            </a:r>
          </a:p>
          <a:p>
            <a:pPr algn="just"/>
            <a:r>
              <a:rPr lang="el-GR" sz="2800" dirty="0"/>
              <a:t>Ορισμός  ΟΟΣΑ :  «επιχειρήσεις που δραστηριοποιούνται σε  όλους τους τομείς της  οικονομία ς, είναι εγκατεστημένες σε περισσότερες από  μία χώρες και  συνδέονται μεταξύ τους  ώστε να  μπορούν να  συντονίζουν τις δραστηριότητές τους . Μία ή περισσότερες από  τις  οντότητες  αυτές μπορεί να είναι  σε θέση  να ασκεί σημαντική επιρροή στις δραστηριότητες των υπόλοιπων , ωστόσο  ο βαθμός αυτονομίας τους στα  πλαίσια της επιχείρησης μπορεί να  διαφέρει από πολυεθνική σε πολυεθνική . Το κεφάλαιο  μπορεί να είναι  ιδιωτικό , κρατικό  ή  μικτό».</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Θεσμική συγκρότηση και πηγές του δδσ</a:t>
            </a:r>
          </a:p>
        </p:txBody>
      </p:sp>
      <p:sp>
        <p:nvSpPr>
          <p:cNvPr id="3" name="Content Placeholder 2"/>
          <p:cNvSpPr>
            <a:spLocks noGrp="1"/>
          </p:cNvSpPr>
          <p:nvPr>
            <p:ph idx="1"/>
          </p:nvPr>
        </p:nvSpPr>
        <p:spPr/>
        <p:txBody>
          <a:bodyPr>
            <a:normAutofit lnSpcReduction="10000"/>
          </a:bodyPr>
          <a:lstStyle/>
          <a:p>
            <a:pPr algn="just"/>
            <a:r>
              <a:rPr lang="el-GR" sz="2800" dirty="0"/>
              <a:t> Άξονας έντασης : ετερόνομη ρύθμιση ( κανόνες που θεσπίζονται από άλλους φορείς σε σχέση με τα υποκείμενα του δδσ- εξυπηρέτηση δημοσίου συμφέροντος )/ αυτόνομη  ρύθμιση ( κανόνες που προέρχονται από τα υποκείμενα του δδσ- ιδωτική  βούληση)</a:t>
            </a:r>
          </a:p>
          <a:p>
            <a:pPr algn="just"/>
            <a:r>
              <a:rPr lang="el-GR" sz="2800" dirty="0"/>
              <a:t> Διεθνικός χώρος : δικαιΐκός  χώρος όπου αναπτύσσονται ρυθμίσεις εκτός διεθνούς και εσωτερικού δικαίου  και παράλληλα ρυθμίσεις με ιδιαίτερους δικαιοπαραγωγικούς μηχανισμούς (κανόνες συναλλακτικές συνθήκες , έθιμα)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Ορολογική  διαφοροποίηση  ΔΙΕΘΝΗΣ ΕΠΙΧΕΙΡΗΣΗ- ΠΟΛΥΕΘΝΙΚΉ ΕΠΙΧΕΙΡΗΣΗ</a:t>
            </a:r>
          </a:p>
          <a:p>
            <a:pPr algn="just"/>
            <a:r>
              <a:rPr lang="el-GR" sz="2800" dirty="0"/>
              <a:t> Διεθνής επιχείρηση :  γενικός όρος που αναφέρεται σε  διάφορους βαθμούς  διεθνοποίησης  στις επιχειρηματικές  τους  δραστηριότητες .</a:t>
            </a:r>
          </a:p>
          <a:p>
            <a:pPr algn="just"/>
            <a:r>
              <a:rPr lang="el-GR" sz="2800" dirty="0"/>
              <a:t> Πολυεθνική επιχείρηση : υποκατηγορία της διεθνικής επιχείρησης,  που λειτουργεί σε  διάφορες χώρες μέσω υποκαταστημάτων  και θυγατρικών  εταιριών, τις οποίες ελέγχει  κεντρικά  και αποτελεσματικά με μια παγκόσμια προοπτική.</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pPr algn="just"/>
            <a:r>
              <a:rPr lang="el-GR" dirty="0"/>
              <a:t> </a:t>
            </a:r>
            <a:r>
              <a:rPr lang="el-GR" sz="2800" dirty="0"/>
              <a:t>Συστηματική – λειτουργική  έννοια της πολυεθνικής επιχείρησης  :</a:t>
            </a:r>
          </a:p>
          <a:p>
            <a:pPr algn="just">
              <a:buFont typeface="Wingdings" pitchFamily="2" charset="2"/>
              <a:buChar char="ü"/>
            </a:pPr>
            <a:r>
              <a:rPr lang="el-GR" sz="2800" dirty="0"/>
              <a:t>Διατηρεί μια παραγωγή,  τις πωλήσεις, ή   την παρουσία  υπηρεσιών σε   2 ή περισσότερες  χώρες .</a:t>
            </a:r>
          </a:p>
          <a:p>
            <a:pPr algn="just">
              <a:buFont typeface="Wingdings" pitchFamily="2" charset="2"/>
              <a:buChar char="ü"/>
            </a:pPr>
            <a:r>
              <a:rPr lang="el-GR" sz="2800" dirty="0"/>
              <a:t> Σημαντικό μερίδιο των πωλήσεων , των ακαθάριστων εσόδων και   γενικότερα των  προσόδων της προέρχονται  από τις διεθνείς  δραστηριότητες ( προτεινόμενα ποσοστά άνω του 20%ή  του 35%).</a:t>
            </a:r>
          </a:p>
          <a:p>
            <a:pPr algn="just">
              <a:buFont typeface="Wingdings" pitchFamily="2" charset="2"/>
              <a:buChar char="ü"/>
            </a:pPr>
            <a:r>
              <a:rPr lang="el-GR" sz="2800" dirty="0"/>
              <a:t> Παγκόσμια  προοπτική και προσανατολισμό  στη διευθυντική λήψη απόφασης – λήψη  διεθυντικών αποφάσεων με  κεφάλαια, τεχνολογία και  επιχειρησιακή  τεχνογνωσία σε  σφαιρική βάση</a:t>
            </a:r>
          </a:p>
          <a:p>
            <a:pPr algn="just">
              <a:buFont typeface="Wingdings" pitchFamily="2" charset="2"/>
              <a:buChar char="ü"/>
            </a:pPr>
            <a:r>
              <a:rPr lang="el-GR" sz="2800"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 Το νομικό και  ηθικό περιβάλλον  των πολυεθνικών επιχειρήσεων </a:t>
            </a:r>
          </a:p>
        </p:txBody>
      </p:sp>
      <p:sp>
        <p:nvSpPr>
          <p:cNvPr id="3" name="Content Placeholder 2"/>
          <p:cNvSpPr>
            <a:spLocks noGrp="1"/>
          </p:cNvSpPr>
          <p:nvPr>
            <p:ph idx="1"/>
          </p:nvPr>
        </p:nvSpPr>
        <p:spPr/>
        <p:txBody>
          <a:bodyPr>
            <a:normAutofit/>
          </a:bodyPr>
          <a:lstStyle/>
          <a:p>
            <a:pPr algn="just"/>
            <a:r>
              <a:rPr lang="el-GR" sz="2800" dirty="0"/>
              <a:t> Αθέμιτος  ανταγωνισμός και σωστή  διακυβέρνηση</a:t>
            </a:r>
          </a:p>
          <a:p>
            <a:pPr algn="just"/>
            <a:r>
              <a:rPr lang="el-GR" sz="2800" dirty="0"/>
              <a:t> Ζητήματα ανθρωπίνων δικαιωμάτων </a:t>
            </a:r>
          </a:p>
          <a:p>
            <a:pPr algn="just"/>
            <a:r>
              <a:rPr lang="el-GR" sz="2800" dirty="0"/>
              <a:t> Περιβαλλοντικά   ζητήματα </a:t>
            </a:r>
          </a:p>
          <a:p>
            <a:pPr algn="just"/>
            <a:r>
              <a:rPr lang="el-GR" sz="2800" dirty="0"/>
              <a:t> Ζητήματα κοινωνικής δικαιοσύνης</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n-US" sz="2800" dirty="0"/>
              <a:t> E</a:t>
            </a:r>
            <a:r>
              <a:rPr lang="el-GR" sz="2800" dirty="0"/>
              <a:t>ταιρική κοινωνική ευθύνη ( ΕΚΕ) ,  ευρεία  έννοια – ορισμός  από την ΕΕ  Πράσινη Βίβλος  2001 : « έννοια σύμφωνα με την οποία  οι εταιρίες αποφασίζουν οικειοθελώς να  συμβάλλουν σε μια καλύτερη κοινωνία και ένα καθαρότερο περιβάλλον»</a:t>
            </a:r>
          </a:p>
          <a:p>
            <a:pPr algn="just"/>
            <a:r>
              <a:rPr lang="el-GR" sz="2800" dirty="0"/>
              <a:t> Στάδια εξέλιξης  της ΕΚΕ  : </a:t>
            </a:r>
          </a:p>
          <a:p>
            <a:pPr algn="just">
              <a:buFont typeface="Wingdings" pitchFamily="2" charset="2"/>
              <a:buChar char="ü"/>
            </a:pPr>
            <a:r>
              <a:rPr lang="el-GR" sz="2800" dirty="0"/>
              <a:t> Βραχυπρόθεσμα  εταιρικά συμφέροντα και κίνητρα </a:t>
            </a:r>
          </a:p>
          <a:p>
            <a:pPr algn="just">
              <a:buFont typeface="Wingdings" pitchFamily="2" charset="2"/>
              <a:buChar char="ü"/>
            </a:pPr>
            <a:r>
              <a:rPr lang="el-GR" sz="2800" dirty="0"/>
              <a:t> Μακροπρόθεσμες  στρατηγικές εταιρικής  επιτυχίας </a:t>
            </a:r>
          </a:p>
          <a:p>
            <a:pPr algn="just">
              <a:buFont typeface="Wingdings" pitchFamily="2" charset="2"/>
              <a:buChar char="ü"/>
            </a:pPr>
            <a:r>
              <a:rPr lang="el-GR" sz="2800" dirty="0"/>
              <a:t> Εξωεταιρικός ρόλος  επιχειρήσεων στην αντιμετώπιση  θεμάτων εντός του δημόσιου τομέα, όπως η φτώχεια , η υποβάθμιση του περιβάλλοντος , η προστασία των δικαιωμάτων  των εργαζομένων.</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n-US" dirty="0"/>
              <a:t> </a:t>
            </a:r>
            <a:r>
              <a:rPr lang="el-GR" sz="2800" dirty="0"/>
              <a:t> Στο ενωσιακό δίκαιο( Πράσινη Βίβλος 2001) η ΕΕ εστιάζει σε   δύο βασικούς  τομείς της ΕΚΕ , που εντάσσονται στην εσωτερική  της διάσταση : την εργασία και το περιβάλλον .</a:t>
            </a:r>
          </a:p>
          <a:p>
            <a:pPr algn="just">
              <a:buFont typeface="Wingdings" pitchFamily="2" charset="2"/>
              <a:buChar char="ü"/>
            </a:pPr>
            <a:r>
              <a:rPr lang="el-GR" sz="2800" dirty="0"/>
              <a:t> Προστασία  εργαζόμενων – υποχρέωση μέριμνας  για ζητήματα διαχείρισης του ανθρώπινου δυναμικού , υγείας ,ασφάλειας , προσαρμογής στην αλλαγή</a:t>
            </a:r>
          </a:p>
          <a:p>
            <a:pPr algn="just">
              <a:buFont typeface="Wingdings" pitchFamily="2" charset="2"/>
              <a:buChar char="ü"/>
            </a:pPr>
            <a:r>
              <a:rPr lang="el-GR" sz="2800" dirty="0"/>
              <a:t> Προστασία περιβάλλοντος  - μείωση κατανάλωσης πόρων ,ρυπογόνων  εκπομπών και αποβλήτων , με μακροπρόθεσμο αποτέλεσμα τη μείωση του κόστους παραγωγής.</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sz="2800" dirty="0"/>
              <a:t> Εξωτερική διάσταση της ΕΚΕ : τοπικές κοινωνίες όπου δραστηριοποιείται η επιχείρηση,  οι επιχειρηματικοί εταίροι (πελάτες , προμηθευτές ,  υπεργολάβοι κ.λ.π), τα ανθρώπινα δικαιώματα ιδίως επί πολυεθνικών επιχειρήσεων που δραστηριοποιούνται άμεσα  ή έμμεσα σε χώρες  χαμηλού σεβασμού των ανθρωπίνων δικαιωμάτων , το παγκόσμιο περιβάλλον.</a:t>
            </a:r>
          </a:p>
          <a:p>
            <a:pPr algn="just"/>
            <a:endParaRPr lang="el-GR" sz="2800" dirty="0"/>
          </a:p>
          <a:p>
            <a:pPr algn="just"/>
            <a:r>
              <a:rPr lang="el-GR" sz="2800" dirty="0"/>
              <a:t>Η ΕΚΕ  οριοθετείται  εννοιολογικά   ως η ενσωμάτωση από  τις επιχειρήσεις – ιδίως  τις μεγάλες πολυεθνικές- σε  εθελοντική βάση  κοινωνικών και περιβαλλοντικών ανησυχιών  στις επιχειρηματικές  τους  δραστηριότητες και  στις επαφές με άλλα  ενδιαφερόμενα  μέρη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Διεύρυνση της εννοιολογικής  προσέγγισης στο ΕΕ  με Ανακοίνωση  της Επιτροπής  το 2011 ως « ευθύνη των επιχειρήσεων  για  τον αντίκτυπό τους  στην κοινωνία»</a:t>
            </a:r>
          </a:p>
          <a:p>
            <a:pPr algn="just"/>
            <a:r>
              <a:rPr lang="el-GR" sz="2800" dirty="0"/>
              <a:t> Διαδικασίες που οφείλουν οι επιχειρήσεις  να υιοθετούν  όχι μόνο σε κοινωνικά και περιβαλλοντικά θέματα , αλλά και σε ζητήματα δεοντολογίας,  δικαιωμάτων του ανθρώπου και του καταναλωτή, / ένταξη των σχετικών στρατηγικών στην  επιχειρηματική  δραστηριότητα  σε  στενή συνεργασία με τα ενδιαφερόμενα μέρη.</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dirty="0"/>
              <a:t> </a:t>
            </a:r>
            <a:r>
              <a:rPr lang="el-GR" sz="2800" dirty="0"/>
              <a:t> Αναγκαιότητα λήψης εθελοντικών μέτρων πολιτικής ή και  κανονιστικών  ρυθμίσεων : υποβολή νομοθετικής πρόταση ς σχετικά με τη διαφάνεια  των κοινωνικών και περιβαλλοντικών  πληροφοριών που δημοσιοποιούν οι επιχειρήσεις  (Οδηγία  2014/95/ ΕΕ).</a:t>
            </a:r>
          </a:p>
          <a:p>
            <a:pPr algn="just"/>
            <a:r>
              <a:rPr lang="el-GR" sz="2800" dirty="0"/>
              <a:t> Διεθνείς νομοθετικές και κανονιστικές  πρωτοβουλίες της ΕΚΕ :</a:t>
            </a:r>
          </a:p>
          <a:p>
            <a:pPr algn="just">
              <a:buFont typeface="Wingdings" pitchFamily="2" charset="2"/>
              <a:buChar char="ü"/>
            </a:pPr>
            <a:r>
              <a:rPr lang="el-GR" sz="2800" dirty="0"/>
              <a:t> Κατευθυντήριες Οδηγίες ΟΟΣΑ 2011 ( συστάσεις  σε επιχειρήσεις  με τη μορφή κώδικα καλής συμπεριφόράς στους τομείς της  απασχόλησης, της αντιμετώπισης της διαφθοράς, των ανθρωπίνων δικαιωμάτων ,  της προστασίας των καταναλωτών,  του ανταγωνισμού , της φορολογίας)</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Με τις κατευθυντήριες Οδηγίες καλούνται οι επιχείρησεις να επιδείξουν αυξημένη  εταιρική ευθύνη στους τομείς αυτούς.</a:t>
            </a:r>
          </a:p>
          <a:p>
            <a:pPr algn="just">
              <a:buFont typeface="Wingdings" pitchFamily="2" charset="2"/>
              <a:buChar char="ü"/>
            </a:pPr>
            <a:r>
              <a:rPr lang="el-GR" sz="2800" dirty="0"/>
              <a:t> Παγκόσμια πρωτοβουλία  εταιρικής υπευθυνότητας : το Οικουμενικό  Σύμφωνο των Ην. Εθνών ( </a:t>
            </a:r>
            <a:r>
              <a:rPr lang="en-US" sz="2800" dirty="0"/>
              <a:t>UN Global Compact) 2000- </a:t>
            </a:r>
            <a:r>
              <a:rPr lang="el-GR" sz="2800" dirty="0"/>
              <a:t>μη δεσμευτικό νομικά πλαίσιο εναρμόνισης της στρατηγικής των επιχειρήσεων με 10 παγκόσμια αποδεκτές αρχές στους τομείς των  ανθρωπίνων  δικαιωμάτων , των  συνθηκών εργασίας,  του περιβάλλοντος και της  καταπολέμησης της διαφθοράς.</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 </a:t>
            </a:r>
            <a:r>
              <a:rPr lang="el-GR" sz="2800" dirty="0"/>
              <a:t> Ενσωμάτωση συνόλου  διεθνώς αναγνωρισμένων αρχών , δεν αποτελεί  κώδικα συμπεριφοράς</a:t>
            </a:r>
          </a:p>
          <a:p>
            <a:pPr algn="just"/>
            <a:r>
              <a:rPr lang="el-GR" sz="2800" dirty="0"/>
              <a:t> Ελληνικό Δίκτυο  για το Οικουμενικό  Σύμφωνο  του ΟΗΕ (2008)</a:t>
            </a:r>
          </a:p>
          <a:p>
            <a:pPr algn="just"/>
            <a:r>
              <a:rPr lang="el-GR" sz="2800" dirty="0"/>
              <a:t> Διεθνής Οργανισμός Τυποποίησης ( Ι</a:t>
            </a:r>
            <a:r>
              <a:rPr lang="en-US" sz="2800" dirty="0"/>
              <a:t>SO)</a:t>
            </a:r>
            <a:r>
              <a:rPr lang="el-GR" sz="2800" dirty="0"/>
              <a:t>:  Ι</a:t>
            </a:r>
            <a:r>
              <a:rPr lang="en-US" sz="2800" dirty="0"/>
              <a:t>SO   26000 ( 2010) “  </a:t>
            </a:r>
            <a:r>
              <a:rPr lang="el-GR" sz="2800" dirty="0"/>
              <a:t> Οδηγός  για την κοινωνική ευθύνη  των οργανισμών»- αμιγώς καθοδηγητική λειτουργία.</a:t>
            </a:r>
          </a:p>
          <a:p>
            <a:pPr algn="just"/>
            <a:r>
              <a:rPr lang="el-GR" sz="2800" dirty="0"/>
              <a:t> </a:t>
            </a:r>
            <a:r>
              <a:rPr lang="en-US" sz="2800" dirty="0"/>
              <a:t>ISO 37001( 2016)  - </a:t>
            </a:r>
            <a:r>
              <a:rPr lang="el-GR" sz="2800" dirty="0"/>
              <a:t>πρόγραμμα συμμόρφωσης κατά της  δωροδοκίας σύμφωνα με τη 10</a:t>
            </a:r>
            <a:r>
              <a:rPr lang="el-GR" sz="2800" baseline="30000" dirty="0"/>
              <a:t>η</a:t>
            </a:r>
            <a:r>
              <a:rPr lang="el-GR" sz="2800" dirty="0"/>
              <a:t> αρχή του Οικ. Συμφώνου των ΗΝ. ΕΘΝΩΝ.</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sz="2800" dirty="0"/>
              <a:t>Χαρακτηριστικό  γνώρισμα  και  ιδιοτυπία  της θεσμικής συγκρότησης  είναι η  πολυμορφία  και ιδιοτυπία των θεσμικών οργάνων και πηγών προέλευσης   που  μπορεί να συνίστανται   σε:</a:t>
            </a:r>
          </a:p>
          <a:p>
            <a:pPr algn="just">
              <a:buFont typeface="Wingdings" pitchFamily="2" charset="2"/>
              <a:buChar char="ü"/>
            </a:pPr>
            <a:r>
              <a:rPr lang="el-GR" sz="2800" dirty="0"/>
              <a:t> Εξαναγκαστούς  εθνικούς κανόνες που ισχύουν με  τη επιφύλαξη  των κανόνων άμεσης εφαρμογής , της δημόσιας τάξης , κλ.π,  </a:t>
            </a:r>
          </a:p>
          <a:p>
            <a:pPr algn="just">
              <a:buFont typeface="Wingdings" pitchFamily="2" charset="2"/>
              <a:buChar char="ü"/>
            </a:pPr>
            <a:r>
              <a:rPr lang="el-GR" sz="2800" dirty="0"/>
              <a:t>Διεθνείς ρυθμίσεις(  διεθνείς συμβάσεις και συνθήκες),</a:t>
            </a:r>
          </a:p>
          <a:p>
            <a:pPr algn="just">
              <a:buFont typeface="Wingdings" pitchFamily="2" charset="2"/>
              <a:buChar char="ü"/>
            </a:pPr>
            <a:r>
              <a:rPr lang="el-GR" sz="2800" dirty="0"/>
              <a:t>Περιφερειακές ρυθμίσεις, </a:t>
            </a:r>
          </a:p>
          <a:p>
            <a:pPr algn="just">
              <a:buFont typeface="Wingdings" pitchFamily="2" charset="2"/>
              <a:buChar char="ü"/>
            </a:pPr>
            <a:r>
              <a:rPr lang="el-GR" sz="2800" dirty="0"/>
              <a:t>Κανόνες από ιδιωτικές επαγγελματικές οργανώσεις , όπως  το Διεθνές  Εμπορικό Επιμελητήριο του Παρισιού ,</a:t>
            </a:r>
          </a:p>
          <a:p>
            <a:pPr algn="just">
              <a:buFont typeface="Wingdings" pitchFamily="2" charset="2"/>
              <a:buChar char="ü"/>
            </a:pPr>
            <a:r>
              <a:rPr lang="el-GR" sz="2800" dirty="0"/>
              <a:t>Κώδικες συμπεριφοράς των επιχειρήσεων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None/>
            </a:pPr>
            <a:r>
              <a:rPr lang="el-GR" sz="2800" dirty="0"/>
              <a:t>Η  ΕΚΕ </a:t>
            </a:r>
            <a:r>
              <a:rPr lang="en-US" sz="2800" dirty="0"/>
              <a:t>de </a:t>
            </a:r>
            <a:r>
              <a:rPr lang="en-US" sz="2800" dirty="0" err="1"/>
              <a:t>lege</a:t>
            </a:r>
            <a:r>
              <a:rPr lang="en-US" sz="2800" dirty="0"/>
              <a:t> </a:t>
            </a:r>
            <a:r>
              <a:rPr lang="en-US" sz="2800" dirty="0" err="1"/>
              <a:t>lata</a:t>
            </a:r>
            <a:r>
              <a:rPr lang="en-US" sz="2800" dirty="0"/>
              <a:t> – </a:t>
            </a:r>
            <a:r>
              <a:rPr lang="el-GR" sz="2800" dirty="0"/>
              <a:t>νομοθετική ρύθμιση της Οδηγίας  2014/95/ ΕΕ : υποχρέωση  των μεγάλων επιχειρήσεων  δημοσίου συμφέροντος με μέσω αριθμό  εργαζόμενων άνω των  500, να  δημοσιοποιουν μια μη χρηματο-οικονομική κατάσταση  ( στις μητρικές  η δημοσιοποίηση ενοποιημένης κατάστασης)  που θα περιέχει  τουλάχιστον πληροφορίες  για περιβαλλοντικά, κοινωνικά  θέματα, θέματα για τους εργαζόμενους , το σεβασμό των δικαιωμάτων του ανθρώπου,  την καταπολέμηση της διαφθοράς και την δωροδοκία.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dirty="0"/>
              <a:t> </a:t>
            </a:r>
            <a:r>
              <a:rPr lang="el-GR" sz="2800" dirty="0"/>
              <a:t> Περιεχόμενο κατάστασης  : περιγραφή των πολιτικών , των αποτελεσμάτων , των κινδύνων , και θα πρέπει να περιέχεται στην έκθεση  διαχείρισης της επιχείρησης/  διαδικασίες δέουσας επιμέλειας ,τις αλυσίδες εφοδιασμού και υπεργολαβικής ανάθεσης  της επιχείρησηες  για τη ν πρόληψη και το μετριασμ ό των  πιθανών  αρνητικών επιπτώσεων </a:t>
            </a:r>
          </a:p>
          <a:p>
            <a:pPr algn="just"/>
            <a:r>
              <a:rPr lang="el-GR" sz="2800" dirty="0"/>
              <a:t> Κατευθυντήριες γραμμές  2017  της  ΕΕ</a:t>
            </a:r>
          </a:p>
          <a:p>
            <a:pPr algn="just"/>
            <a:r>
              <a:rPr lang="el-GR" sz="2800" dirty="0"/>
              <a:t> Εναρμόνιση στο ελληνικό δίκαιο με τα άρθρα  151, 154 ν. 4548/2018.</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7500" lnSpcReduction="20000"/>
          </a:bodyPr>
          <a:lstStyle/>
          <a:p>
            <a:pPr algn="just"/>
            <a:r>
              <a:rPr lang="el-GR" sz="2800" dirty="0"/>
              <a:t> Κατάλογος μη χρηματο-οικονομικών πληροφοριών ενδεικτικός </a:t>
            </a:r>
          </a:p>
          <a:p>
            <a:pPr algn="just"/>
            <a:r>
              <a:rPr lang="el-GR" sz="2800" dirty="0"/>
              <a:t> ΄Εκταση πληροφοριών : αναγκαιότητα για την κατανόηση της εξέλιξης , των επιδόσεων , της θέσης  και  του αντίκτυπου  των  δραστηριοτήτων της εταιρίας./ αρχή  ουσιαστικότητας ή σημαντικότητας  ( </a:t>
            </a:r>
            <a:r>
              <a:rPr lang="en-US" sz="2800" dirty="0"/>
              <a:t>materiality) / </a:t>
            </a:r>
            <a:r>
              <a:rPr lang="el-GR" sz="2800" dirty="0"/>
              <a:t>παρουσίαση πληροφοριών με αντικειμενικό και  αμερόληπτο τρόπο / προσανατολισμένες στο μέλλον και στη  στρατηγική της εταιρίας</a:t>
            </a:r>
          </a:p>
          <a:p>
            <a:pPr algn="just"/>
            <a:r>
              <a:rPr lang="el-GR" sz="2800" dirty="0"/>
              <a:t> Σύντομη περιγραφή του επιχειρηματικού μοντέλου μ  των πολιτικών και  διαδικασιών δέουσας επιμέλειας </a:t>
            </a:r>
          </a:p>
          <a:p>
            <a:pPr algn="just"/>
            <a:r>
              <a:rPr lang="el-GR" sz="2800" dirty="0"/>
              <a:t> Σαφής και αιτιολογημένη εξήγηση της έλλειψης  τέτοιων πολιτικών</a:t>
            </a:r>
          </a:p>
          <a:p>
            <a:pPr algn="just"/>
            <a:r>
              <a:rPr lang="el-GR" sz="2800" dirty="0"/>
              <a:t> Η υποβολή της μη  χρηματοοικονομικής κατάστασης αποτελεί αντκέιμενο  ελέγχου του ορκωτού ελεγκτή.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n-US" sz="2800" dirty="0"/>
              <a:t> Z</a:t>
            </a:r>
            <a:r>
              <a:rPr lang="el-GR" sz="2800" dirty="0"/>
              <a:t>ητήματα  συνδεδεμένων  επιχειρήσεων  : </a:t>
            </a:r>
            <a:r>
              <a:rPr lang="en-US" sz="2800" dirty="0" err="1"/>
              <a:t>lex</a:t>
            </a:r>
            <a:r>
              <a:rPr lang="en-US" sz="2800" dirty="0"/>
              <a:t> </a:t>
            </a:r>
            <a:r>
              <a:rPr lang="en-US" sz="2800" dirty="0" err="1"/>
              <a:t>societatis</a:t>
            </a:r>
            <a:r>
              <a:rPr lang="en-US" sz="2800" dirty="0"/>
              <a:t> </a:t>
            </a:r>
            <a:r>
              <a:rPr lang="el-GR" sz="2800" dirty="0"/>
              <a:t>θυγατρικής (π.χ. χορήγηση δανείου ελληνικής  θυγατρικής υπερ μητρικής  απαγορεύεται στην ελληνική έννομη τάξη, άρθ. 23</a:t>
            </a:r>
            <a:r>
              <a:rPr lang="el-GR" sz="2800" baseline="30000" dirty="0"/>
              <a:t>α</a:t>
            </a:r>
            <a:r>
              <a:rPr lang="el-GR" sz="2800" dirty="0"/>
              <a:t> του ν. 2190/20΄/ αντίθετη η άποψη στην περίπτωση  που η θυγατρική  έχει συσταθεί  στο Ην. Βασίλειο).</a:t>
            </a:r>
          </a:p>
          <a:p>
            <a:pPr algn="just"/>
            <a:r>
              <a:rPr lang="el-GR" sz="2800" dirty="0"/>
              <a:t> Ευθύνη μελών  και οργάνων  ( της θυγατρικής ) έναντι τρίτων : </a:t>
            </a:r>
            <a:r>
              <a:rPr lang="en-US" sz="2800" dirty="0" err="1"/>
              <a:t>lex</a:t>
            </a:r>
            <a:r>
              <a:rPr lang="en-US" sz="2800" dirty="0"/>
              <a:t> </a:t>
            </a:r>
            <a:r>
              <a:rPr lang="en-US" sz="2800" dirty="0" err="1"/>
              <a:t>societatis</a:t>
            </a:r>
            <a:r>
              <a:rPr lang="en-US" sz="2800" dirty="0"/>
              <a:t>/ </a:t>
            </a:r>
            <a:r>
              <a:rPr lang="el-GR" sz="2800" dirty="0"/>
              <a:t>κάμψη αυτοτέλειας νομικού προσώπου  : </a:t>
            </a:r>
            <a:r>
              <a:rPr lang="en-US" sz="2800" dirty="0" err="1"/>
              <a:t>lex</a:t>
            </a:r>
            <a:r>
              <a:rPr lang="en-US" sz="2800" dirty="0"/>
              <a:t> </a:t>
            </a:r>
            <a:r>
              <a:rPr lang="en-US" sz="2800" dirty="0" err="1"/>
              <a:t>societatis</a:t>
            </a:r>
            <a:r>
              <a:rPr lang="en-US" sz="2800" dirty="0"/>
              <a:t> / </a:t>
            </a:r>
            <a:r>
              <a:rPr lang="en-US" sz="2800" dirty="0" err="1"/>
              <a:t>lex</a:t>
            </a:r>
            <a:r>
              <a:rPr lang="en-US" sz="2800" dirty="0"/>
              <a:t> </a:t>
            </a:r>
            <a:r>
              <a:rPr lang="en-US" sz="2800" dirty="0" err="1"/>
              <a:t>delicti</a:t>
            </a:r>
            <a:r>
              <a:rPr lang="en-US" sz="2800" dirty="0"/>
              <a:t> – </a:t>
            </a:r>
            <a:r>
              <a:rPr lang="el-GR" sz="2800" dirty="0"/>
              <a:t>προΰποθέσεις κάμψης της αυτοτέλειας του νομικού  προσώπου. </a:t>
            </a:r>
          </a:p>
          <a:p>
            <a:pPr algn="just"/>
            <a:endParaRPr lang="el-GR"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pPr algn="just" fontAlgn="base"/>
            <a:r>
              <a:rPr lang="el-GR" sz="3400" dirty="0"/>
              <a:t>Κατά πάγια νομολογία δικαιολογείται η άρση της νομικής προσωπικότητας νομικού προσώπου όταν:</a:t>
            </a:r>
          </a:p>
          <a:p>
            <a:pPr algn="just" fontAlgn="base"/>
            <a:r>
              <a:rPr lang="el-GR" sz="3400" dirty="0"/>
              <a:t>i. το νομικό πρόσωπο χρησιμοποιείται ως παρένθετο πρόσωπο</a:t>
            </a:r>
          </a:p>
          <a:p>
            <a:pPr algn="just" fontAlgn="base"/>
            <a:r>
              <a:rPr lang="el-GR" sz="3400" dirty="0"/>
              <a:t>ii. υπάρχει κυρίαρχος μέτοχος, ο οποίος δεσπόζει με τέτοιο τρόπο, ώστε να μη λειτουργεί ως νομικό πρόσωπο και</a:t>
            </a:r>
            <a:br>
              <a:rPr lang="el-GR" sz="3400" dirty="0"/>
            </a:br>
            <a:endParaRPr lang="el-GR" sz="3400" dirty="0"/>
          </a:p>
          <a:p>
            <a:pPr algn="just" fontAlgn="base"/>
            <a:r>
              <a:rPr lang="el-GR" sz="3400" dirty="0"/>
              <a:t>iii. υπάρχει κατάχρηση θεσμού, δηλαδή περιπτώσεις όπου η επιμονή στην αρχή του χωρισμού θα οδηγούσε σε μη αποδεκτά από το δίκαιο αποτελέσματα και ο κυρίαρχος εταίρος χρησιμοποιεί το νομικό πρόσωπο είτε για καταστρατήγηση του νόμου είτε για να προκαλέσει δολίως ζημία σε τρίτο ή για να αποφύγει την εκπλήρωση των υποχρεώσεών του έναντι τρίτων.</a:t>
            </a:r>
          </a:p>
          <a:p>
            <a:pPr algn="just"/>
            <a:endParaRPr lang="el-GR"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pPr algn="just"/>
            <a:r>
              <a:rPr lang="el-GR" sz="2800" dirty="0"/>
              <a:t>Κατάχρηση του θεσμού της νομικής προσωπικότητας στο Ελληνικό εταιρικό δίκαιο υπάρχει όταν παραβιάζονται οι θεμελιώδεις κανόνες, που δικαιολογούν την ύπαρξη του νομικού προσώπου ως αυτοτελούς φορέως δικαιωμάτων και υποχρεώσεων σε σχέση με τα φυσικά πρόσωπα, που το αποτελούν. Η έννοια του νομικού προσώπου εξυπηρετεί ορισμένα έννομα συμφέροντα υπό ορισμένες νόμιμες προϋποθέσεις. Το νομικό πρόσωπο είναι η έννομη συνέπεια της συνδρομής του πραγματικού ορισμένων διατάξεων. Όταν οι διατάξεις αυτές χρησιμοποιούνται ενάντια στην καλή πίστη και τα χρηστά ήθη και καθ’ υπέρβαση του κοινωνικού και οικονομικού σκοπού τους (ΑΚ 281), τότε δεν δικαιολογείται η ύπαρξη του νομικού προσώπου (αφού έγινε κατάχρηση του θεσμού), ούτε η αυτοτέλεια του έναντι των νομικών ή φυσικών προσώπων που το αποτελούν ως μέτοχοι του και συνεπώς για χρέη του νομικού προσώπου ευθύνονται άμεσα και οι μέτοχοι που το αποτελούν με την έννοια ότι οι φερόμενες ως πράξεις της εταιρείας είναι στην πραγματικότητα πράξεις του κυρίαρχου μετόχου ή εταίρου της, που σκόπιμα παραλλάσσονται και αντιστρόφως οι πράξεις του φυσικού ή νομικού προσώπου συνέχονται με την εταιρεία από την οποία αθέμιτα επιχειρείται να αποκοπούν.</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7500" lnSpcReduction="20000"/>
          </a:bodyPr>
          <a:lstStyle/>
          <a:p>
            <a:pPr algn="just"/>
            <a:r>
              <a:rPr lang="el-GR" sz="2800" dirty="0"/>
              <a:t>Καταληκτικά, και σε κάθε περίπτωση, η άρση της αυτοτέλειας του νομικού προσώπου είναι προσωρινή και περιορισμένη, δηλαδή δεν καταλύεται η ίδια η νομική προσωπικότητα της εταιρείας, αλλά παραμερίζεται μόνο για τη συγκεκριμένη συναλλαγή η περιουσιακή αυτοτέλεια – με την έννοια ότι η εταιρεία ή αναλόγως ο βασικός μέτοχος ή εταίρος της παραμένουν οφειλέτες, που ευθύνονται πλέον από κοινού και εις ολόκληρο (άρθρο 481 ΑΚ) για τις ζημιογόνες συνέπειες (άρθρο 926 ΑΚ) της συναλλαγής τους, δηλαδή δημιουργείται ένας πρόσθετος οφειλέτης, στον οποίο επεκτείνονται (διαχέονται) οι συνέπειες αυτές με κατεύθυνση είτε από την εταιρεία προς το βασικό μέτοχο ή εταίρο είτε με αντίστροφη κατεύθυνση. Κατά πάγια δε νομολογία συντρέχει κατάχρηση νομικής προσωπικότητας σύμφωνα με τα ακόλουθα ενδεικτικά κριτήρια – με βάση τη θεωρία και την πάγια νομολογία των ελληνικών δικαστηρίων-:</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Autofit/>
          </a:bodyPr>
          <a:lstStyle/>
          <a:p>
            <a:pPr algn="just"/>
            <a:r>
              <a:rPr lang="el-GR" sz="1600" dirty="0"/>
              <a:t> Η ανεπαρκής χρηματοδότηση της εταιρείας </a:t>
            </a:r>
          </a:p>
          <a:p>
            <a:pPr algn="just"/>
            <a:r>
              <a:rPr lang="el-GR" sz="1600" dirty="0"/>
              <a:t> Η ουσιαστική  σύγχυση ή ταύτιση της εταιρικής με την προσωπική περιουσία του μετόχου </a:t>
            </a:r>
          </a:p>
          <a:p>
            <a:pPr algn="just"/>
            <a:r>
              <a:rPr lang="el-GR" sz="1600" dirty="0"/>
              <a:t> Η   επιλογή των προσώπων  της διοίκησης πευθείας από το μέτοχο με ουσιαστική κατάλυση των αρχών και κανόνων της εσωτερικής έννομης τάξης,</a:t>
            </a:r>
            <a:br>
              <a:rPr lang="el-GR" sz="1600" dirty="0"/>
            </a:br>
            <a:r>
              <a:rPr lang="el-GR" sz="1600" dirty="0"/>
              <a:t> η χρησιμοποίηση της εταιρείας ως alter ego του μετόχου </a:t>
            </a:r>
          </a:p>
          <a:p>
            <a:pPr algn="just"/>
            <a:r>
              <a:rPr lang="el-GR" sz="1600" dirty="0"/>
              <a:t> Η  άσκηση εκ μέρους του εταίρου εμπορίας με παρένθετο πρόσωπο ή η ύπαρξη φαινομένου καταστρατήγησης του νόμου, οπότε και παρακάμπτονται οι υποχρεώσεις που δεσμεύουν τον εταίρο ως φυσικό πρόσωπο </a:t>
            </a:r>
          </a:p>
          <a:p>
            <a:pPr algn="just">
              <a:buNone/>
            </a:pPr>
            <a:r>
              <a:rPr lang="el-GR" sz="1600" dirty="0"/>
              <a:t> •     Η συνολική συμπεριφορά του προσώπου προς τα έξω n οποία αποκρούει την ύπαρξη εταιρείας </a:t>
            </a:r>
          </a:p>
          <a:p>
            <a:pPr algn="just">
              <a:buNone/>
            </a:pPr>
            <a:r>
              <a:rPr lang="el-GR" sz="1600" dirty="0"/>
              <a:t>•      Η  εικονικότητα του νομικού προσώπου (Πασσιάς, Ανώνυμη εταιρία, σελ. 184),</a:t>
            </a:r>
          </a:p>
          <a:p>
            <a:pPr algn="just">
              <a:buNone/>
            </a:pPr>
            <a:r>
              <a:rPr lang="el-GR" sz="1600" dirty="0"/>
              <a:t>•    Η  συμπεριφορά του εταίρου που δημιουργεί την αντικειμενική εντύπωση της προσωπικής του ευθύνης και</a:t>
            </a:r>
          </a:p>
          <a:p>
            <a:pPr algn="just">
              <a:buNone/>
            </a:pPr>
            <a:r>
              <a:rPr lang="el-GR" sz="1600" dirty="0"/>
              <a:t>•   Η  έλλειψη εταιρικής οργάνωσης ή επιχειρηματικής δράσης της εταιρείας, η οποία στην ουσία εμφανίζεται ως παρένθετο πρόσωπο στις συναλλαγές του βασικού μετόχου ή εταίρου, αφού στην πραγματικότητα είναι αυτός ο οποίος συναλλάσσεται υπό την εταιρική επωνυμία για δικό του όφελος (ΑΠ 537/2016 ΝΟΜΟΣ).</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Μεταφορά έδρας  : δίκαιο παλαιάς έδρας (νομιμότητα απόφασης μεταφοράς)/ δίκαιο νέας έδρας  ( ανασύσταση νομικού προσώπου αν έχει προηγηθεί λύση  του ή τις απαιτούμενες ενέργειες  για τη νόμιμη λειτουργία της έδρας  υπό τις νέες συνθήκες).</a:t>
            </a:r>
          </a:p>
          <a:p>
            <a:pPr algn="just"/>
            <a:r>
              <a:rPr lang="el-GR" sz="2800" dirty="0"/>
              <a:t> Προΰποθέσεις μεταφοράς έδρας ελληνικής  εταιρίας στην αλλοδαπή : αυξημένη απαρτία και πλειοψηφία για απόφαση γ.σ .  σχετικά με μεταβολή της εθνικότητας της εταιρίας/ βάση δικαιώματος εξόδου από τους μετόχους της μειοψηφίας</a:t>
            </a:r>
          </a:p>
          <a:p>
            <a:pPr algn="just"/>
            <a:endParaRPr lang="el-GR"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dirty="0"/>
              <a:t> </a:t>
            </a:r>
            <a:r>
              <a:rPr lang="el-GR" sz="2800" dirty="0"/>
              <a:t> Η μεταφορά της έδρας δεν συνεπάγεται τη λύση της εταιρίας ( κρ. γνώμη)</a:t>
            </a:r>
          </a:p>
          <a:p>
            <a:pPr algn="just"/>
            <a:r>
              <a:rPr lang="el-GR" sz="2800" dirty="0"/>
              <a:t> Έλλειψη ειδικής ρύθμισης  για επιτρεπτό μεταφοράς  αλλοδαπής εταιρίας στην ελληνική έννομη τάξη / κρ. άποψη   εφόσον το δίκαιο της  αλλοδαπής έννομης τάξης το επιτρέπει , γίνεται  δεκτό  : διαδικασίες  τροποποίησης  καταστατικού και  δημοσιότητας στην ελληνική έννομη τάξη </a:t>
            </a:r>
          </a:p>
          <a:p>
            <a:pPr algn="just"/>
            <a:r>
              <a:rPr lang="el-GR" sz="2800" dirty="0"/>
              <a:t> Απόφαση ΔΕΚ  </a:t>
            </a:r>
            <a:r>
              <a:rPr lang="en-US" sz="2800" dirty="0" err="1"/>
              <a:t>Cartesio</a:t>
            </a:r>
            <a:r>
              <a:rPr lang="en-US" sz="2800" dirty="0"/>
              <a:t>   </a:t>
            </a:r>
            <a:r>
              <a:rPr lang="el-GR" sz="2800" dirty="0"/>
              <a:t>της 16.12.2008   : επιτρεπτό μεταφοράς έδρας , εκτός αν υφίστανται   λόγοι  δημοσίου συμφέροντος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800" dirty="0"/>
              <a:t> Δικαιοπολιτικοί λόγοι ρύθμισης   στο πεδίο του δδσ: ταχύτητα , εξιδείκευση , βεβαιότητα  δικαίου , ενοποίηση κατά τη οικονομική θεώρηση  του δικαίου </a:t>
            </a:r>
          </a:p>
          <a:p>
            <a:pPr algn="just"/>
            <a:r>
              <a:rPr lang="el-GR" sz="2800" dirty="0"/>
              <a:t>Άξονες έντασης : διαφορετικές δογματικές  και  δικαιοπολιτικές αναγκαιότητες  των ρυθμίσεων  , π.χ σε ευρωπαΐκό επίπεδο , η ενοποίηση της εσωτερικής αγοράς , σε ημεδαπό  πεδίο , η προστασία του εθνικού νομίσματος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Ε</a:t>
            </a:r>
            <a:r>
              <a:rPr lang="el-GR" sz="2800" dirty="0"/>
              <a:t>ΥΡΩΠΑΙΚΗ ΕΤΑΙΡΕΙΑ( </a:t>
            </a:r>
            <a:r>
              <a:rPr lang="en-US" sz="2800" dirty="0"/>
              <a:t>SOCIETAS EUROPAE) </a:t>
            </a:r>
          </a:p>
          <a:p>
            <a:pPr algn="just"/>
            <a:r>
              <a:rPr lang="en-US" sz="2800" dirty="0"/>
              <a:t> </a:t>
            </a:r>
            <a:r>
              <a:rPr lang="el-GR" sz="2800" dirty="0"/>
              <a:t>ΚΑΝΟΝΙΣΜΟΣ  2157/2001 </a:t>
            </a:r>
          </a:p>
          <a:p>
            <a:pPr algn="just"/>
            <a:r>
              <a:rPr lang="el-GR" sz="2800" dirty="0"/>
              <a:t> ΤΡΟΠΟΙ ΣΥΣΤΑΣΕΩΣ</a:t>
            </a:r>
          </a:p>
          <a:p>
            <a:pPr algn="just"/>
            <a:r>
              <a:rPr lang="el-GR" sz="2800" dirty="0"/>
              <a:t> ΛΕΙΤΟΥΡΓΙΑ  ΤΗΣ </a:t>
            </a:r>
            <a:r>
              <a:rPr lang="en-US" sz="2800" dirty="0"/>
              <a:t>S.E.</a:t>
            </a:r>
            <a:endParaRPr lang="el-GR" sz="2800" dirty="0"/>
          </a:p>
          <a:p>
            <a:pPr algn="just"/>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r>
              <a:rPr lang="en-US" dirty="0"/>
              <a:t> </a:t>
            </a:r>
            <a:r>
              <a:rPr lang="el-GR" dirty="0"/>
              <a:t>ΕΝΩΣΕΙΣ ΠΡΟΣΩΠΩΝ ΚΑΙ   ΠΕΡΙΟΥΣΙΑΚΑ ΣΥΝΟΛΑ </a:t>
            </a:r>
          </a:p>
          <a:p>
            <a:pPr>
              <a:buFont typeface="Wingdings" pitchFamily="2" charset="2"/>
              <a:buChar char="ü"/>
            </a:pPr>
            <a:r>
              <a:rPr lang="el-GR" dirty="0"/>
              <a:t> Αλλοδαπά εμπιστεύματα ( </a:t>
            </a:r>
            <a:r>
              <a:rPr lang="en-US" dirty="0"/>
              <a:t>trusts) </a:t>
            </a:r>
            <a:r>
              <a:rPr lang="el-GR" dirty="0"/>
              <a:t>: έννοια - λειτουργία - αναγνώριση εμπιστεύματος από ελλ. δίκαιο - εφαρμοστέο δίκαιο - νομικός χαρακτηρισμός-   διεθνής αναγνώριση</a:t>
            </a:r>
          </a:p>
          <a:p>
            <a:pPr>
              <a:buFont typeface="Wingdings" pitchFamily="2" charset="2"/>
              <a:buChar char="ü"/>
            </a:pPr>
            <a:r>
              <a:rPr lang="el-GR" dirty="0"/>
              <a:t> Ιδρύματα - σωματεία - ΜΚΟ</a:t>
            </a:r>
            <a:endParaRPr lang="en-US" dirty="0"/>
          </a:p>
          <a:p>
            <a:pPr>
              <a:buFont typeface="Wingdings" pitchFamily="2" charset="2"/>
              <a:buChar char="ü"/>
            </a:pP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ΕΓΚΑΤΑΣΤΑΣΗ ΑΛΛΟΔΑΠΩΝ ΕΤΑΙΡΙΩΝ </a:t>
            </a:r>
          </a:p>
          <a:p>
            <a:pPr algn="just">
              <a:buFont typeface="Wingdings" pitchFamily="2" charset="2"/>
              <a:buChar char="ü"/>
            </a:pPr>
            <a:r>
              <a:rPr lang="el-GR" sz="2800" dirty="0"/>
              <a:t> Η έννοια    της εγκαταστάσεως :  αστικό – μη φορολογικό ορισμό ( υλική παρουσία-  ξεχωριστή  νομιική προσωπικότητα- σχετική αυτονομία  δράσεως)</a:t>
            </a:r>
          </a:p>
          <a:p>
            <a:pPr algn="just">
              <a:buFont typeface="Wingdings" pitchFamily="2" charset="2"/>
              <a:buChar char="ü"/>
            </a:pPr>
            <a:r>
              <a:rPr lang="el-GR" sz="2800" dirty="0"/>
              <a:t> Κοινοτική ελευθερία  εγκατάστασης για τα νομικ΄΄α πρόσωπα ( άρθρα 43 και 48 ΣΛΕΕ) </a:t>
            </a:r>
          </a:p>
          <a:p>
            <a:pPr algn="just">
              <a:buFont typeface="Wingdings" pitchFamily="2" charset="2"/>
              <a:buChar char="ü"/>
            </a:pPr>
            <a:r>
              <a:rPr lang="el-GR" sz="2800" dirty="0"/>
              <a:t> Κριτήρια νομικού δεσμού </a:t>
            </a:r>
          </a:p>
          <a:p>
            <a:pPr algn="just">
              <a:buFont typeface="Wingdings" pitchFamily="2" charset="2"/>
              <a:buChar char="ü"/>
            </a:pPr>
            <a:r>
              <a:rPr lang="el-GR" sz="2800" dirty="0"/>
              <a:t>Νομολογία ΔΕΚ ( αποφάσεις  </a:t>
            </a:r>
            <a:r>
              <a:rPr lang="en-US" sz="2800" dirty="0" err="1"/>
              <a:t>Sergers</a:t>
            </a:r>
            <a:r>
              <a:rPr lang="en-US" sz="2800" dirty="0"/>
              <a:t>, </a:t>
            </a:r>
            <a:r>
              <a:rPr lang="en-US" sz="2800" dirty="0" err="1"/>
              <a:t>Centros</a:t>
            </a:r>
            <a:r>
              <a:rPr lang="en-US" sz="2800" dirty="0"/>
              <a:t> , </a:t>
            </a:r>
            <a:r>
              <a:rPr lang="en-US" sz="2800" dirty="0" err="1"/>
              <a:t>Uberseering</a:t>
            </a:r>
            <a:r>
              <a:rPr lang="en-US" sz="2800" dirty="0"/>
              <a:t>, Inspire Art , </a:t>
            </a:r>
            <a:r>
              <a:rPr lang="en-US" sz="2800" dirty="0" err="1"/>
              <a:t>Cartesio</a:t>
            </a:r>
            <a:r>
              <a:rPr lang="en-US" sz="2800" dirty="0"/>
              <a:t>).</a:t>
            </a:r>
            <a:endParaRPr lang="el-GR"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rmAutofit fontScale="25000" lnSpcReduction="20000"/>
          </a:bodyPr>
          <a:lstStyle/>
          <a:p>
            <a:pPr algn="just">
              <a:buNone/>
            </a:pPr>
            <a:r>
              <a:rPr lang="el-GR" sz="8000" b="1" dirty="0"/>
              <a:t>      Η μη κοινοτική εγκατάσταση – εγκαταστάσεις κατά το ελληνικό δίκαιο αλλοδαπών νομικών προσώπων </a:t>
            </a:r>
          </a:p>
          <a:p>
            <a:pPr fontAlgn="base"/>
            <a:r>
              <a:rPr lang="el-GR" sz="6200" dirty="0"/>
              <a:t>Σύμφωνα με την παράγραφο 3 του άρθρου 7 του νόμου 3419/2005, οι αλλοδαπές εταιρείες που αναφέρονται στο άρθρο 1 της Οδηγίας 68/151/ΕΟΚ και έχουν έδρα σε κράτος - μέλος της Ε.Ε. ή σε Τρίτη χώρα, ως προς τα υποκαταστήματα που διατηρούν στην ημεδαπή υποχρεούνται να εγγραφούν στο ΓΕΜΗ.</a:t>
            </a:r>
          </a:p>
          <a:p>
            <a:pPr fontAlgn="base"/>
            <a:r>
              <a:rPr lang="el-GR" sz="6200" dirty="0"/>
              <a:t> </a:t>
            </a:r>
          </a:p>
          <a:p>
            <a:pPr fontAlgn="base"/>
            <a:r>
              <a:rPr lang="el-GR" sz="6200" dirty="0"/>
              <a:t>Αφού ανακοινωθεί  από το ΓΕΜΗ, καταχώριση της εγκατάστασής τους στην Ελλάδα, έχουν την υποχρέωση να υποβάλλουν, κάθε χρόνο για καταχώριση στο ΓΕΜΗ, τα λογιστικά έγγραφα (Ισολογισμό κλπ) της μητρικής εταιρείας (όπου θα εμπεριέχονται και τα οικονομικά στοιχεία του Υποκαταστήματος), όπως καταρτίσθηκαν ελέχθησαν και δημοσιεύθηκαν κατά το δίκαιο του κράτους μέλους από το οποίο διέπεται η εταιρεία και σύμφωνα με τις σχετικές οδηγίες της Ε.Ε. Η υποβολή των  ετήσιων ή και ενοποιημένων χρηματοοικονομικών καταστάσεων του Κεντρικού στο ΓΕΜΗ διενεργείται εντός ενός 30 ημερών από τη δημοσίευσή τους στο αντίστοιχο επιμελητήριο της χώρας εγκατάστασης του Κεντρικού, μεταφρασμένες επίσημα στα ελληνικά.</a:t>
            </a:r>
          </a:p>
          <a:p>
            <a:pPr fontAlgn="base"/>
            <a:r>
              <a:rPr lang="el-GR" sz="6200" dirty="0"/>
              <a:t> </a:t>
            </a:r>
          </a:p>
          <a:p>
            <a:pPr fontAlgn="base"/>
            <a:r>
              <a:rPr lang="el-GR" sz="6200" b="1" dirty="0"/>
              <a:t>Τα δικαιολογητικά που πρέπει να κατατεθούν για να καταχωρηθεί το υποκατάστημα στο ΓΕΜΗ είναι τα ακόλουθα:</a:t>
            </a:r>
          </a:p>
          <a:p>
            <a:pPr fontAlgn="base"/>
            <a:endParaRPr lang="el-GR" sz="6200" dirty="0"/>
          </a:p>
          <a:p>
            <a:pPr fontAlgn="base"/>
            <a:r>
              <a:rPr lang="el-GR" sz="2800" dirty="0"/>
              <a:t> </a:t>
            </a:r>
          </a:p>
          <a:p>
            <a:pPr algn="just"/>
            <a:endParaRPr lang="el-GR"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25000" lnSpcReduction="20000"/>
          </a:bodyPr>
          <a:lstStyle/>
          <a:p>
            <a:pPr algn="just" fontAlgn="base"/>
            <a:r>
              <a:rPr lang="el-GR" sz="6400" dirty="0"/>
              <a:t>Απόφαση της αλλοδαπής εταιρείας για ίδρυση υποκαταστήματος στην Ελλάδα προσδιορίζοντας τον σκοπό (έργο), την έδρα, τις δραστηριότητες (καλό θα είναι να αντιστοιχούν σε ελληνικούς ΚΑΔ), την επωνυμία του υποκαταστήματος καθώς και τον νόμιμο εκπρόσωπο, επίσημα μεταφρασμένη.</a:t>
            </a:r>
          </a:p>
          <a:p>
            <a:pPr algn="just" fontAlgn="base"/>
            <a:r>
              <a:rPr lang="el-GR" sz="6400" dirty="0"/>
              <a:t>Καταστατικό της αλλοδαπής εταιρείας, όπως ισχύει κατά την χρονική περίοδο της αίτησης με θεώρηση από την αρμόδια αρχή της έδρας της, επίσημα μεταφρασμένο.</a:t>
            </a:r>
          </a:p>
          <a:p>
            <a:pPr algn="just" fontAlgn="base"/>
            <a:r>
              <a:rPr lang="el-GR" sz="6400" dirty="0"/>
              <a:t>Βεβαίωση της αρμόδιας αρχής της χώρας της έδρας της ότι η εταιρεία δε διαλύθηκε ούτε ανακλήθηκε η άδεια σύστασής της.</a:t>
            </a:r>
          </a:p>
          <a:p>
            <a:pPr algn="just" fontAlgn="base"/>
            <a:r>
              <a:rPr lang="el-GR" sz="6400" dirty="0"/>
              <a:t>Βεβαίωση της αρμόδιας αρχής για την έδρα της αλλοδαπής εταιρείας και για τα πρόσωπα που εκπροσωπούν την εταιρεία στην έδρα της.</a:t>
            </a:r>
          </a:p>
          <a:p>
            <a:pPr algn="just" fontAlgn="base"/>
            <a:r>
              <a:rPr lang="el-GR" sz="6400" dirty="0"/>
              <a:t>Τον αριθμό μητρώου καταχωρήσεως της εταιρείας στην έδρα της.</a:t>
            </a:r>
          </a:p>
          <a:p>
            <a:pPr algn="just" fontAlgn="base"/>
            <a:r>
              <a:rPr lang="el-GR" sz="6400" dirty="0"/>
              <a:t>Βεβαίωση αρμόδιας αρχής για το καταβλημένο κεφάλαιο της αλλοδαπής εταιρείας.</a:t>
            </a:r>
          </a:p>
          <a:p>
            <a:pPr algn="just" fontAlgn="base"/>
            <a:r>
              <a:rPr lang="el-GR" sz="6400" dirty="0"/>
              <a:t>Συμβολαιογραφική ή Προξενική πράξη διορισμού, νομίμου εκπροσώπου, πληρεξουσίου αντιπροσώπου και αντίκλητου του υποκαταστήματος της εταιρείας στην Ελλάδα, που μπορεί να είναι το ίδιο πρόσωπο. Ο νόμιμος εκπρόσωπος , πληρεξούσιος, αντιπρόσωπος και αντίκλητος, που θα οριστεί θα διαμένει στην Ελλάδα και θα είναι κάτοχος ελληνικού Αριθμού Φορολογικού Μητρώου ΑΦΜ  πρέπει να υποβάλλει, αν πρόκειται για υπήκοο κράτους της Ε.Ε., ακριβές αντίγραφο Αστυνομικής Ταυτότητας/ Διαβατηρίου.</a:t>
            </a:r>
          </a:p>
          <a:p>
            <a:pPr algn="just" fontAlgn="base"/>
            <a:r>
              <a:rPr lang="el-GR" sz="6400" dirty="0"/>
              <a:t>Βεβαίωση ΕΒΕΑ για την προέγκριση της Επωνυμίας ή/και του Διακριτικού Τίτλου του υποκαταστήματος (για την προέγκριση στο ΕΒΕΑ, καταβάλλεται τέλος 10,00 €).</a:t>
            </a:r>
          </a:p>
          <a:p>
            <a:pPr fontAlgn="base"/>
            <a:r>
              <a:rPr lang="el-GR" dirty="0"/>
              <a:t> </a:t>
            </a: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sz="1800" dirty="0"/>
              <a:t>Αίτηση ΓΕΜΗ που υπογράφεται ενώπιον της Υπηρεσίας ΓΕΜΗ, κατά την υποβολή των δικαιολογητικών, είτε από το διορισθέντα πληρεξούσιο αντιπρόσωπο και αντίκλητο, είτε από εξουσιοδοτημένο εκπρόσωπό του (με απλή εξουσιοδότηση, στην οποία είναι θεωρημένο το γνήσιο της υπογραφής του).</a:t>
            </a:r>
          </a:p>
          <a:p>
            <a:pPr algn="just"/>
            <a:r>
              <a:rPr lang="el-GR" sz="1800" dirty="0"/>
              <a:t>Αφού ολοκληρωθεί η καταχώρηση του υποκαταστήματος στο ΓΕΜΗ, θα πρέπει να ακολουθήσει έναρξη δραστηριότητας στην Εφορία. Η ύπαρξη υποκαταστήματος στην Ελλάδα θεωρείται για τη φορολογία εισοδήματος ως μόνιμη εγκατάσταση σύμφωνα με τις διατάξεις της παρ. 2, άρθρ. 6, Ν. 4172/2013. Επομένως, το εισόδημα που προκύπτει από συναλλαγές που πραγματοποιούνται στο όνομα του υποκαταστήματος φορολογείται στην Ελλάδα (εισόδημα πηγής Ελλάδος). Για το λόγο αυτό, τα υποκαταστήματα των αλλοδαπών επιχειρήσεων, οφείλουν να εγγράφονται στο φορολογικό μητρώο και να αποκτούν ΑΦΜ στην Ελλάδα (ΠΟΛ. 1006/2014). Τα υποκαταστήματα αλλοδαπών εταιρειών υπόκεινται σε όλες τις φορολογικές υποχρεώσεις της ελληνικής νομοθεσίας (υποβολή δηλώσεων ΦΠΑ, Παρακρατούμενων Φόρων, Εισοδήματος, κλπ) ανάλογα με τη δραστηριότητά τους.</a:t>
            </a:r>
          </a:p>
          <a:p>
            <a:pPr algn="just"/>
            <a:r>
              <a:rPr lang="el-GR" sz="1800" b="1" dirty="0"/>
              <a:t>Όσον αφορά τη φορολογία εισοδήματος, θα πρέπει να τονιστεί, ότι κατά την μεταφορά κερδών στο Κεντρικό στο εξωτερικό, δεν διενεργείται παρακράτηση φόρου, καθώς ένα υποκατάστημα δεν διαθέτει ανεξάρτητη ή χωριστή νομική προσωπικότητα από την μητρική του εταιρεία. Ουσιαστικά, πρόκειται για το ίδιο νομικό πρόσωπο και η συναλλαγή δεν χαρακτηρίζεται ως διανομή μερίσματος.</a:t>
            </a:r>
            <a:endParaRPr lang="el-GR" sz="1800" dirty="0"/>
          </a:p>
          <a:p>
            <a:pPr algn="just"/>
            <a:endParaRPr lang="el-GR" sz="1800" dirty="0"/>
          </a:p>
          <a:p>
            <a:pPr algn="just"/>
            <a:endParaRPr lang="el-GR" sz="1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pPr algn="just"/>
            <a:r>
              <a:rPr lang="el-GR" sz="2800" dirty="0"/>
              <a:t> Εγκατάσταση αλλοδαπών εταιριών  εγκατεστημένες με υποκατάστημα  με βάση το ν. 89/1967: προνόμια  δασμολογικής – φορολογικής φύσεως – εργασιακό καθεστώς </a:t>
            </a:r>
          </a:p>
          <a:p>
            <a:pPr algn="just"/>
            <a:r>
              <a:rPr lang="el-GR" sz="2800" dirty="0"/>
              <a:t> Προΰποθέσεις εγκαταστάσεως </a:t>
            </a:r>
          </a:p>
          <a:p>
            <a:pPr algn="just"/>
            <a:r>
              <a:rPr lang="el-GR" sz="2800" dirty="0"/>
              <a:t> Ειδικά ζητήματα  εγκατάστασης στην Ελλάδα  υπεράκτιας εταιρίας : </a:t>
            </a:r>
          </a:p>
          <a:p>
            <a:pPr algn="just">
              <a:buFont typeface="Wingdings" pitchFamily="2" charset="2"/>
              <a:buChar char="ü"/>
            </a:pPr>
            <a:r>
              <a:rPr lang="el-GR" sz="2800" dirty="0"/>
              <a:t>Πρόβλημα ισοδυναμίας των εταιρικών τύπων.</a:t>
            </a:r>
          </a:p>
          <a:p>
            <a:pPr algn="just">
              <a:buFont typeface="Wingdings" pitchFamily="2" charset="2"/>
              <a:buChar char="ü"/>
            </a:pPr>
            <a:r>
              <a:rPr lang="el-GR" sz="2800" dirty="0"/>
              <a:t> Νομιμότητα συστάσεως  κατά το δίκαιο της  πραγματικής έδρας </a:t>
            </a:r>
          </a:p>
          <a:p>
            <a:pPr algn="just">
              <a:buFont typeface="Wingdings" pitchFamily="2" charset="2"/>
              <a:buChar char="ü"/>
            </a:pPr>
            <a:r>
              <a:rPr lang="el-GR" sz="2800" dirty="0"/>
              <a:t> Δικαίωμα εγκαταστάσεως   υπεράκτιων εταιριών  κατά το κοινοτικό δίκαιο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a:t>
            </a:r>
            <a:r>
              <a:rPr lang="el-GR" sz="2800" dirty="0"/>
              <a:t>Πρόβλημα ισοδυναμίας εταιρικών τύπων  : ο ν. 4548/2018 δεν προβλέπει  τον έλεγχο κατά το δίκαο της έδρας  της νομιμότητας  της συστάσεως  , όπως ο ν.  3190/55 για τις επε. </a:t>
            </a:r>
          </a:p>
          <a:p>
            <a:pPr algn="just"/>
            <a:r>
              <a:rPr lang="el-GR" sz="2800" dirty="0"/>
              <a:t> Οι αντιστοιχίες αναφέροντα σε κοινοτικές οδηγίες ( Οδηγία 77/91/ΕΟΚ, άρθρο 1 παρ. 1 για ΑΕ,  1</a:t>
            </a:r>
            <a:r>
              <a:rPr lang="el-GR" sz="2800" baseline="30000" dirty="0"/>
              <a:t>η</a:t>
            </a:r>
            <a:r>
              <a:rPr lang="el-GR" sz="2800" dirty="0"/>
              <a:t> Οδηγία 68/151/ΕΟΚ)</a:t>
            </a:r>
          </a:p>
          <a:p>
            <a:pPr algn="just"/>
            <a:r>
              <a:rPr lang="el-GR" sz="2800" dirty="0"/>
              <a:t> </a:t>
            </a:r>
            <a:r>
              <a:rPr lang="en-US" sz="2800" dirty="0"/>
              <a:t>Public limited company ( </a:t>
            </a:r>
            <a:r>
              <a:rPr lang="el-GR" sz="2800" dirty="0"/>
              <a:t>α.ε), </a:t>
            </a:r>
            <a:r>
              <a:rPr lang="en-US" sz="2800" dirty="0"/>
              <a:t>private  limited ( </a:t>
            </a:r>
            <a:r>
              <a:rPr lang="el-GR" sz="2800" dirty="0"/>
              <a:t>επε)</a:t>
            </a:r>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Ζητήματα εφαρμογής  του ν. 89/1967   για τις υπεράκτιες εταιρίες  :</a:t>
            </a:r>
          </a:p>
          <a:p>
            <a:pPr algn="just"/>
            <a:r>
              <a:rPr lang="el-GR" sz="2800" dirty="0"/>
              <a:t> αα) έννοια εγκαταστάσεως( άρθρο 1 α.ν. 89/67)  : συνήθεις δραστηριότητες γραφείων, υποκαταστημάτων ,  παραρτημάτων . </a:t>
            </a:r>
          </a:p>
          <a:p>
            <a:pPr algn="just"/>
            <a:r>
              <a:rPr lang="el-GR" sz="2800" dirty="0"/>
              <a:t>ββ) εύρος   ρυθμιστέων εταιρικών θεμάτων  που υπάγονται  στην  εξαίρεση της ΑΚ 10 , υπερ της εφαρμογής του δικαίου της  καταστατικής έδρας  : θέματα σύστασης και ικανότητας δικαίου / νομολογία  - για τις εμποροβιομηχανικές εταιρίες διέπονται από δίκαιο  της πραγματικής έδρας.</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a:t> </a:t>
            </a:r>
            <a:r>
              <a:rPr lang="el-GR" sz="3600" dirty="0"/>
              <a:t> ΣΥΜΒΑΣΕΙΣ ΔΙΑΜΕΣΟΛΑΒΗΣΗΣ </a:t>
            </a:r>
            <a:br>
              <a:rPr lang="el-GR" sz="3600" dirty="0"/>
            </a:br>
            <a:endParaRPr lang="el-GR" dirty="0"/>
          </a:p>
        </p:txBody>
      </p:sp>
      <p:sp>
        <p:nvSpPr>
          <p:cNvPr id="3" name="Content Placeholder 2"/>
          <p:cNvSpPr>
            <a:spLocks noGrp="1"/>
          </p:cNvSpPr>
          <p:nvPr>
            <p:ph idx="1"/>
          </p:nvPr>
        </p:nvSpPr>
        <p:spPr/>
        <p:txBody>
          <a:bodyPr>
            <a:normAutofit/>
          </a:bodyPr>
          <a:lstStyle/>
          <a:p>
            <a:pPr algn="just"/>
            <a:r>
              <a:rPr lang="el-GR" sz="2800" dirty="0"/>
              <a:t> ΕΜΠΟΡΙΚΉ ΑΝΤΙΠΡΟΣΩΠΕΙΑ -  ΕΜΠΟΡΙΚΉ ΔΙΑΝΟΜΗ  ΚΑΙ  ΔΙΚΑΙΟΧΡΗΣΗ</a:t>
            </a:r>
          </a:p>
          <a:p>
            <a:pPr algn="just"/>
            <a:r>
              <a:rPr lang="el-GR" sz="2800" dirty="0"/>
              <a:t>ΚΟΙΝΑ  ΧΑΡΑΚΤΗΡΙΣΤΙΚΑ : Διαμεσολαβητικές συμβάσεις διάρκειας- ο  εμπορικός συνεργάτης  δεν περιορίζεται να εκτελεί εντολές  του παραγωγού, να μεταφέρει παραγγελίες ή να καταρτίζει συμβάσεις αλλά κατά τρόπο διαρκή και οργανωμένο  φροντίζει  για την προώθηση  των προΐόντων και επιμελείται  των  υποθέσεων του παραγωγού.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600" dirty="0"/>
              <a:t> Θεσμική συγκρότηση   του διεθνούς εμπορίου</a:t>
            </a:r>
          </a:p>
        </p:txBody>
      </p:sp>
      <p:sp>
        <p:nvSpPr>
          <p:cNvPr id="3" name="Content Placeholder 2"/>
          <p:cNvSpPr>
            <a:spLocks noGrp="1"/>
          </p:cNvSpPr>
          <p:nvPr>
            <p:ph idx="1"/>
          </p:nvPr>
        </p:nvSpPr>
        <p:spPr/>
        <p:txBody>
          <a:bodyPr>
            <a:normAutofit fontScale="92500" lnSpcReduction="10000"/>
          </a:bodyPr>
          <a:lstStyle/>
          <a:p>
            <a:pPr algn="just"/>
            <a:r>
              <a:rPr lang="el-GR" sz="2800" dirty="0"/>
              <a:t>Οργανισμοί  που επηρεάζουν άμεσα  ή έμμεσα τη ρυθμιση των  διεθνών συναλλαγών </a:t>
            </a:r>
          </a:p>
          <a:p>
            <a:pPr algn="just"/>
            <a:r>
              <a:rPr lang="el-GR" sz="2800" dirty="0"/>
              <a:t> Πολυμορφία πηγών / πεδίου εφαρμογής : π.χ. διεθνείς οργανισμοί με δημόσιο χαρακτήρα (διάκριση σε αυτούς με κανονιστικό   ή επιχειρησιακό  χαρακτήρα) , διεθνείς οργανώσεις  με ιδιωτικό χαρακτήρα  (  θέσπιση ,βελτίωση κανόνων με  γνώμονα το ιδιωτικό, επαγγελματικό ή συντεχνιακό  συμφέρον).</a:t>
            </a:r>
          </a:p>
          <a:p>
            <a:r>
              <a:rPr lang="el-GR" sz="2800" dirty="0"/>
              <a:t> Διεθνείς διακυβερνητικοί οργανισμοί  : οργανώσεις που ιδρύθηκαν από κράτη για  την επιδίωξη  κοινού  σκοπού </a:t>
            </a:r>
          </a:p>
          <a:p>
            <a:r>
              <a:rPr lang="el-GR" sz="2800" dirty="0"/>
              <a:t> Διεθνείς μη κυβερνητικοί οργανισμοί  ( ΜΚΟ)</a:t>
            </a:r>
          </a:p>
          <a:p>
            <a:endParaRPr lang="el-GR" sz="2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10000"/>
          </a:bodyPr>
          <a:lstStyle/>
          <a:p>
            <a:pPr algn="just"/>
            <a:r>
              <a:rPr lang="el-GR" sz="2800" dirty="0"/>
              <a:t>Διαρκείς συμβάσεις με κοινό σκοπό την  επιμέλεια και προαγωγή της προωθήσεως των  συμβατικών προΐοντων  ( ΑΚ 288) – Θεμελίωση  παρεπόμενων  υποχρεώσεων  επιμέλειας των συμφερόντων του προμηθευτή .</a:t>
            </a:r>
          </a:p>
          <a:p>
            <a:pPr algn="just"/>
            <a:r>
              <a:rPr lang="el-GR" sz="2800" dirty="0"/>
              <a:t> Συμβάσεις πλαίσιο  με τις οποίες θεσπίζονται οι γενικοί όροι της συνεργασίας – εκτέλεση με  επιμέρους    συμβάσεις π.χ. αγοραπωλησίας  των προΐόντων της σύμβασης , κατάρτιση διακριτών συμβάσεων , εφαρμογή διατάξεων  του ΑΚ  για τις συμβάσεις πώλησης ( ΑΚ 513), κ.λ.π.</a:t>
            </a:r>
          </a:p>
          <a:p>
            <a:pPr algn="just"/>
            <a:r>
              <a:rPr lang="el-GR" sz="2800" dirty="0"/>
              <a:t> Διάκριση μεταξύ αφενός μεν  των συμβάσεων εμπορικής αντιπροσωπείας  και αφετέρου των συμβάσεων διανομής και δικαιόχρησης : ειδοποιός διαφορά  ,ανάληψη επιχειρηματικού κινδύνου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Κοινά χαρακτηριστικά : άτυπη η  κατάρτιση  ( ΑΚ 159) –  ρητή διάταξη άρθρου 8 Π.Δ. 219/91  ( τροποπ. από  ν. 3557/2007)  - η τήρηση του τύπου έχει αποδεικτική σημασία</a:t>
            </a:r>
          </a:p>
          <a:p>
            <a:pPr algn="just"/>
            <a:r>
              <a:rPr lang="el-GR" sz="2800" dirty="0"/>
              <a:t> Διάρκεια και λύση ενοχικού δεσμού :  οι συμβάσεις παράγουν  διαρκείς ενοχές , η εκτέλεση των οποίων  εκτείνεται στο χρόνο  ( συμβάσεις πλαίσιο ).</a:t>
            </a:r>
          </a:p>
          <a:p>
            <a:pPr algn="just"/>
            <a:r>
              <a:rPr lang="el-GR" sz="2800" dirty="0"/>
              <a:t> Λύση – καταγγελία  ανάλογα με τη διάρκεια  ως ορισμένου ή αορίστου χρόνου /  σιωπηρή ανανέωση – η σύμβαση έχει καταστεί αορίστου χρόνου ( ΑΚ 769 αναλ. εφαρμ.)</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dirty="0"/>
              <a:t> </a:t>
            </a:r>
            <a:r>
              <a:rPr lang="el-GR" sz="2800" dirty="0"/>
              <a:t>Λύση των συμβάσεων διαρκείας :  τακτική – έκτακτη καταγγελία </a:t>
            </a:r>
          </a:p>
          <a:p>
            <a:pPr algn="just">
              <a:buFont typeface="Wingdings" pitchFamily="2" charset="2"/>
              <a:buChar char="ü"/>
            </a:pPr>
            <a:r>
              <a:rPr lang="el-GR" sz="2800" dirty="0"/>
              <a:t> Τακτική καταγγελία  : μονομερής απευθυντέα δήλωση  βουλήσεως, άτυπη , επιφέρει αποτελέσματα μετά  τη παρέλευση   ορισμένης προθεσμίας  ( νόμιμη- συμφωνηθείσα)/ Προθεσμία καταγγελίας στις συμβάσεις εμπορικής αντιπροσωπείας  Π.Δ 219/91, 1 μήνας – έξι μήνες ανάλογα με τη διάρκεια της σύμβασης – δυνατότητα συμβατικής ρύθμισης μεγαλύτερων προθεσμιών </a:t>
            </a:r>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Αναλογική εφαρμογή των διατάξεων άρθρου 8 Π.Δ.   219/91   σε ότι  αφορά και τη καταγγελία , στις συμβάσεις αποκλειστικής διανομής , « ...εφόσον ,ως  συνέπεια της σύμβασης αυτής  ο διανομέας ενεργεί  ως τμήμα της  εμπορικής οργάνωσης του προμηθευτή ...» (άρθρο  14 παρ.  4 ν. 3557/2007)</a:t>
            </a:r>
          </a:p>
          <a:p>
            <a:pPr algn="just"/>
            <a:r>
              <a:rPr lang="el-GR" sz="2800" dirty="0"/>
              <a:t> Έκτακτη καταγγελία  για σπουδαίο λόγο  ( άρθρο 8 παρ. 8 Π.Δ.219/91) ΄:  έννοια σπουδαίου λόγου ως περιστατικό εξαιτίας του οποίου δεν μπορεί να απαιτηθεί από τον καταγγέλοντα  η συνέχιση της σύμβασης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Ζητήματα από την άσκηση της καταγγελίας  (νομολ.) : η τακτική καταγγελία  χωρίς τη τήρηση εύλογης προθεσμίας  επιφέρει λύση σύμβασης αλλά θεμελιώνει αξίωση αποζημίωσης  (ΑΚ 914)/ κατά μετατροπή μπορεί να ισχύσει ως  τακτική καταγγελία  για την εύλογη προθεσμία  /έκτακτη καταγγελία είτε επήλθε η λύση της σύμβασης αλλά οφείλεται αποζημίωσηείτε είναι άκυρη  οπότε μπορεί να αποτελέσει σπουδαίο λόγο  για να καταγγείλει οδέκτης της καταγγελίας  τη σχέση  για σπουδαίο λόγο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Σύμβαση εμπορικής αντιπροσωπείας ( Π.Δ. 219/91 – Οδηγία 86/653/ΕΟΚ) :ο εμπορικός αντιπρόσωπος αναλαμβάνει  ως ανεξάρτητος  μεσολαβητής, σε διαρκή βάση  επ’ονόματι και για λογαριασμό άλλου προσώπου , είτε να διαπραγματεύεται μόνο είτε και να συνάπτει  συμβάσεις προώθησης εμπορευμάτων ή υπηρεσιών </a:t>
            </a:r>
          </a:p>
          <a:p>
            <a:pPr algn="just"/>
            <a:r>
              <a:rPr lang="el-GR" sz="2800" dirty="0"/>
              <a:t>Αυτοτελή επαγγελματική οργάνωση – ανεξάρτητος επιχειρηματίας</a:t>
            </a:r>
          </a:p>
          <a:p>
            <a:pPr algn="just"/>
            <a:r>
              <a:rPr lang="el-GR" sz="2800" dirty="0"/>
              <a:t> Διάκριση από μεσίτη  που ευκαιριακά  υποδεικνύει ευκαιρίες   για τη σύναψη συμβάσεως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pPr algn="just"/>
            <a:r>
              <a:rPr lang="el-GR" sz="2800" dirty="0"/>
              <a:t> Διάκριση από παραγγελιοδόχο καθόσον είτε ο παραγωγός πωλεί απευθείας είτε ο αντιπρόσωπος  καταρτίζει τη σύμβαση επ’ονόματι και  για λογ/σμό του ανιπροσωπευόμενου .</a:t>
            </a:r>
          </a:p>
          <a:p>
            <a:pPr algn="just"/>
            <a:r>
              <a:rPr lang="el-GR" sz="2800" dirty="0"/>
              <a:t> Δικαιώματα – υποχρεώσεις  του εμπορικού αντιπροσώπου :</a:t>
            </a:r>
          </a:p>
          <a:p>
            <a:pPr algn="just">
              <a:buFont typeface="Wingdings" pitchFamily="2" charset="2"/>
              <a:buChar char="ü"/>
            </a:pPr>
            <a:r>
              <a:rPr lang="el-GR" sz="2800" dirty="0"/>
              <a:t> Υποχρέωση προώθησης προΐόντων ( άρθρο 4 Π.Δ. 219/91) </a:t>
            </a:r>
          </a:p>
          <a:p>
            <a:pPr algn="just">
              <a:buFont typeface="Wingdings" pitchFamily="2" charset="2"/>
              <a:buChar char="ü"/>
            </a:pPr>
            <a:r>
              <a:rPr lang="el-GR" sz="2800" dirty="0"/>
              <a:t>Υποχρέωση μη ανταγωνισμού    στο  γεωγραφικό τομέα και  για τα προΐόντα της σύμβασης –ανώτατο όριο 1 έτος μετά τη λήξη της σύμβασης ( άρθρο 10  Π.Δ. 219/91). </a:t>
            </a:r>
          </a:p>
          <a:p>
            <a:pPr algn="just">
              <a:buNone/>
            </a:pPr>
            <a:endParaRPr lang="el-GR" sz="28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buFont typeface="Wingdings" pitchFamily="2" charset="2"/>
              <a:buChar char="ü"/>
            </a:pPr>
            <a:r>
              <a:rPr lang="el-GR" sz="2800" dirty="0"/>
              <a:t>Υποχρέωση εγγραφής στο  Εμπορικό Επιμελητήριο</a:t>
            </a:r>
          </a:p>
          <a:p>
            <a:pPr algn="just">
              <a:buFont typeface="Wingdings" pitchFamily="2" charset="2"/>
              <a:buChar char="ü"/>
            </a:pPr>
            <a:r>
              <a:rPr lang="el-GR" sz="2800" dirty="0"/>
              <a:t> Υποχρέωση διάθεσης πληροφοριών </a:t>
            </a:r>
          </a:p>
          <a:p>
            <a:pPr algn="just">
              <a:buFont typeface="Wingdings" pitchFamily="2" charset="2"/>
              <a:buChar char="ü"/>
            </a:pPr>
            <a:r>
              <a:rPr lang="el-GR" sz="2800" dirty="0"/>
              <a:t> Αμοιβή αντιπροσώπου  : συμβατικός ή νόμιμος καθορισμός  ( άρθρα 5, 6 Π.Δ. 219/91)  που συνίσταται σε ποσοστό επί της αξίας των συμβατικών  συναλλαγών – προΰποθέσεις  αμοιβής  αντιπροσώπου εάν η συναλλαγή  πραγματοποιηθεί   μετά τη λήξη της σύμβασης εντός ευλόγου χρόνου και οφείλεται σε κυρίως στη δραστηριότητα του εμπ. αντιπροσώπου.</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Σύμβαση διανομής  :  διαρκής ενοχική  σύμβαση( σύμβαση  πλαίσιο)  ,  βάσει της οποίας ο διανομέας ενεργώντας  ως ανεξάρτητος επιχειρηματίας,   για δικό του λογ/σμό και με δικο του επιχειρηματικο  κίνδυνο,  αναλαμβάνει    την προώθηση των προΐόντων  τουπαραγωγού </a:t>
            </a:r>
          </a:p>
          <a:p>
            <a:pPr algn="just"/>
            <a:r>
              <a:rPr lang="el-GR" sz="2800" dirty="0"/>
              <a:t> Νομική  φύση της σύμβασης : ιδιόρρυθμη σύμβαση, αρρύθμιστη καταρχάς  ( εφαρμογή αναλογική των διατάξεων για την παραγγελία) – πλέον αναλογική εφαρμογή των διατάξεων Π.Δ. 219/91 υπο προΰποθέσεις :  συμβάσεις αποκλειστικής διανομής</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800" dirty="0"/>
              <a:t> εφόσον « .... ο διανομέας ενεργεί ως τμήμα της  εμπορικής οργάνωσης του  προμηθευτή» - ζητήματα ερμηνείας της διάταξης</a:t>
            </a:r>
          </a:p>
          <a:p>
            <a:pPr algn="just">
              <a:buNone/>
            </a:pPr>
            <a:endParaRPr lang="el-GR" sz="2800" dirty="0"/>
          </a:p>
          <a:p>
            <a:pPr algn="just">
              <a:buFont typeface="Wingdings" pitchFamily="2" charset="2"/>
              <a:buChar char="ü"/>
            </a:pPr>
            <a:r>
              <a:rPr lang="el-GR" sz="2800" dirty="0"/>
              <a:t> Αποκλειστική διανομή :   ο διανομέας  αποκτά το δικαίωμα να προωθεί αποκλειστικά  τα προΐόντα  του παραγωγού σε καθορισμένη περιοχή / συνδυασμός με σύμβασης αποκλειστικής προμήθειας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 Διακρίσεις  στη θεσμική  συγκρότηση</a:t>
            </a:r>
          </a:p>
        </p:txBody>
      </p:sp>
      <p:sp>
        <p:nvSpPr>
          <p:cNvPr id="3" name="Content Placeholder 2"/>
          <p:cNvSpPr>
            <a:spLocks noGrp="1"/>
          </p:cNvSpPr>
          <p:nvPr>
            <p:ph idx="1"/>
          </p:nvPr>
        </p:nvSpPr>
        <p:spPr/>
        <p:txBody>
          <a:bodyPr>
            <a:normAutofit lnSpcReduction="10000"/>
          </a:bodyPr>
          <a:lstStyle/>
          <a:p>
            <a:pPr algn="just"/>
            <a:r>
              <a:rPr lang="el-GR" sz="2800" dirty="0"/>
              <a:t> Διεθνείς διακυβερνητικοί οργανισμοί  </a:t>
            </a:r>
          </a:p>
          <a:p>
            <a:pPr algn="just">
              <a:buFont typeface="Wingdings" pitchFamily="2" charset="2"/>
              <a:buChar char="ü"/>
            </a:pPr>
            <a:r>
              <a:rPr lang="el-GR" sz="2800" dirty="0"/>
              <a:t> Με  παγκόσμια εμβέλεια : επιμέρους οργανισμοί που έχουν συστήσει τα Ηνωμένα ‘Εθνη  (Παγκόσμιος Οργανισμός Εργασίας, Διεθνής Επιτροπή  για την ενοποίηση του διεθνούς  εμπορικού δικαίου ,  συνδιάσκεψη Ην. Εθνών   για  το εμπόριο και την ανάπτυξη , ο Παγκόσμιος Οργανισμός Εμπορίου, κ.λ.π.),  το  Διεθνές Νομισματικό Ταμείο , η Παγκόσμια Τράπεζα, η Τράπεζα Διεθνών Πληρωμών, ο Οργανισμός  για την οικονομική ανάπτυξη και συνεργασία (ΟΟΣΑ).</a:t>
            </a:r>
          </a:p>
          <a:p>
            <a:pPr algn="just">
              <a:buFont typeface="Wingdings" pitchFamily="2" charset="2"/>
              <a:buChar char="ü"/>
            </a:pPr>
            <a:endParaRPr lang="el-GR" sz="2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a:bodyPr>
          <a:lstStyle/>
          <a:p>
            <a:pPr algn="just"/>
            <a:r>
              <a:rPr lang="el-GR" sz="2800" dirty="0"/>
              <a:t> Δικαιώματα – υποχρεώσεις των μερών  :</a:t>
            </a:r>
          </a:p>
          <a:p>
            <a:pPr algn="just">
              <a:buFont typeface="Wingdings" pitchFamily="2" charset="2"/>
              <a:buChar char="ü"/>
            </a:pPr>
            <a:r>
              <a:rPr lang="el-GR" sz="2800" dirty="0"/>
              <a:t> Βασική υποχρέωση παραγωγού  : η προμήθεια των  συμβατικών  ειδών και  η παροχή υποστήριξης – όροι πωλήσεως των συμβατικών ειδών </a:t>
            </a:r>
          </a:p>
          <a:p>
            <a:pPr algn="just">
              <a:buFont typeface="Wingdings" pitchFamily="2" charset="2"/>
              <a:buChar char="ü"/>
            </a:pPr>
            <a:r>
              <a:rPr lang="el-GR" sz="2800" dirty="0"/>
              <a:t> Βασική  υποχρέωση διανομέα  γενικά  η προώθηση των συμβατικών  προΐόντων.</a:t>
            </a:r>
          </a:p>
          <a:p>
            <a:pPr algn="just">
              <a:buFont typeface="Wingdings" pitchFamily="2" charset="2"/>
              <a:buChar char="ü"/>
            </a:pPr>
            <a:r>
              <a:rPr lang="el-GR" sz="2800" dirty="0"/>
              <a:t>Ζητήματα συμβατικής ρύθμισης : υποχρεώσεις διανομέα για επίτευξη ελάχιστων  πωλήσεων ,  καθορισμός ανώτατων  τιμών πώλησης ,  χρήση σημάτων  του παραγωγού , ρήτρες μη ανταγωνισμού.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buNone/>
            </a:pPr>
            <a:r>
              <a:rPr lang="el-GR" sz="2800" dirty="0"/>
              <a:t>Σύμβαση δικαιόχρησης </a:t>
            </a:r>
          </a:p>
          <a:p>
            <a:pPr algn="just">
              <a:buFont typeface="Wingdings" pitchFamily="2" charset="2"/>
              <a:buChar char="ü"/>
            </a:pPr>
            <a:r>
              <a:rPr lang="el-GR" sz="2800" dirty="0"/>
              <a:t> Χαρακτηριστικά </a:t>
            </a:r>
          </a:p>
          <a:p>
            <a:pPr algn="just">
              <a:buFont typeface="Wingdings" pitchFamily="2" charset="2"/>
              <a:buChar char="ü"/>
            </a:pPr>
            <a:r>
              <a:rPr lang="el-GR" sz="2800" dirty="0"/>
              <a:t>Επιχειρηματικά γνωρίσματα </a:t>
            </a:r>
          </a:p>
          <a:p>
            <a:pPr algn="just">
              <a:buFont typeface="Wingdings" pitchFamily="2" charset="2"/>
              <a:buChar char="ü"/>
            </a:pPr>
            <a:r>
              <a:rPr lang="el-GR" sz="2800" dirty="0"/>
              <a:t> Υποχρεώσεις και δικαιώματα των μερών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10000"/>
          </a:bodyPr>
          <a:lstStyle/>
          <a:p>
            <a:pPr algn="just"/>
            <a:r>
              <a:rPr lang="el-GR" sz="2800" dirty="0"/>
              <a:t> Εξειδικευμένοι  διεθνείς οργανισμοί :  ο Παγκόσμιος Οργανισμός  Πνευματικής Ιδιοκτησίας,  η Οργάνωση   για τη  διατροφή  και την  αγροτική  οικονομία,  η Παγκόσμια Οργάνωση Εργασίας , κ.λ.π.</a:t>
            </a:r>
          </a:p>
          <a:p>
            <a:pPr algn="just"/>
            <a:r>
              <a:rPr lang="el-GR" sz="2800" dirty="0"/>
              <a:t> Διεθνείς Οργανισμοί στο χώρο των διεθνών συναλλαγών  : </a:t>
            </a:r>
          </a:p>
          <a:p>
            <a:pPr algn="just">
              <a:buFont typeface="Wingdings" pitchFamily="2" charset="2"/>
              <a:buChar char="ü"/>
            </a:pPr>
            <a:r>
              <a:rPr lang="el-GR" sz="2800" dirty="0"/>
              <a:t>    Παγκόσμιος Οργανισμός Εμπορίου (16 άρθρα  , 4 τεχνικά παραρτήματα) – διυπουργικές συσκέψεις  Σιγκαπούρης 1996, Ντόχα 2001, κ.λ.π </a:t>
            </a:r>
          </a:p>
          <a:p>
            <a:pPr algn="just">
              <a:buFont typeface="Wingdings" pitchFamily="2" charset="2"/>
              <a:buChar char="ü"/>
            </a:pPr>
            <a:r>
              <a:rPr lang="el-GR" sz="2800" dirty="0"/>
              <a:t> Συνδιάσκεψη Ηνωμ. Εθνών  για το εμπόριο και  την ανάπτυξη </a:t>
            </a:r>
          </a:p>
          <a:p>
            <a:pPr algn="just">
              <a:buFont typeface="Wingdings" pitchFamily="2" charset="2"/>
              <a:buChar char="ü"/>
            </a:pPr>
            <a:r>
              <a:rPr lang="el-GR" sz="2800" dirty="0"/>
              <a:t> Συνδιάσκεψη Ην. Εθνών  για την ενοποίηση του διεθνούς εμπορίου </a:t>
            </a:r>
          </a:p>
          <a:p>
            <a:pPr algn="just">
              <a:buFont typeface="Wingdings" pitchFamily="2" charset="2"/>
              <a:buChar char="ü"/>
            </a:pPr>
            <a:endParaRPr lang="el-G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algn="just"/>
            <a:r>
              <a:rPr lang="el-GR" sz="2800" dirty="0"/>
              <a:t> Ινστιτούτο  για την  διεθνή ενοποίηση του ιδιωτικού δικαίου </a:t>
            </a:r>
          </a:p>
          <a:p>
            <a:pPr algn="just">
              <a:buNone/>
            </a:pPr>
            <a:r>
              <a:rPr lang="el-GR" sz="2800" dirty="0"/>
              <a:t> Περιφερειακοί διεθνείς οργανισμοί  </a:t>
            </a:r>
          </a:p>
          <a:p>
            <a:pPr algn="just">
              <a:buFont typeface="Wingdings" pitchFamily="2" charset="2"/>
              <a:buChar char="ü"/>
            </a:pPr>
            <a:r>
              <a:rPr lang="el-GR" sz="2800" dirty="0"/>
              <a:t> Ευρωπαΐκή Ένωση </a:t>
            </a:r>
          </a:p>
          <a:p>
            <a:pPr algn="just">
              <a:buFont typeface="Wingdings" pitchFamily="2" charset="2"/>
              <a:buChar char="ü"/>
            </a:pPr>
            <a:r>
              <a:rPr lang="el-GR" sz="2800" dirty="0"/>
              <a:t> Ευρωπαΐκή  Ένωση  Ελεύθερων συναλλαγών </a:t>
            </a:r>
          </a:p>
          <a:p>
            <a:pPr algn="just">
              <a:buFont typeface="Wingdings" pitchFamily="2" charset="2"/>
              <a:buChar char="ü"/>
            </a:pPr>
            <a:r>
              <a:rPr lang="el-GR" sz="2800" dirty="0"/>
              <a:t> Βορειοαμερικανική Ένωση για τις ελεύθερες συναλλαγές/ Ασιατική  Συμφωνία  Ελεύθερων συναλλαγών , κ.λ.π.</a:t>
            </a:r>
          </a:p>
          <a:p>
            <a:pPr algn="just">
              <a:buFont typeface="Wingdings" pitchFamily="2" charset="2"/>
              <a:buChar char="ü"/>
            </a:pPr>
            <a:r>
              <a:rPr lang="el-GR" sz="2800" dirty="0"/>
              <a:t> Ευρωπαΐκή Τράπεζα Επενδύσεων  </a:t>
            </a:r>
          </a:p>
          <a:p>
            <a:pPr algn="just">
              <a:buFont typeface="Wingdings" pitchFamily="2" charset="2"/>
              <a:buChar char="ü"/>
            </a:pPr>
            <a:r>
              <a:rPr lang="el-GR" sz="2800"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a:bodyPr>
          <a:lstStyle/>
          <a:p>
            <a:pPr algn="just"/>
            <a:r>
              <a:rPr lang="el-GR" sz="2800" dirty="0"/>
              <a:t> Διεθνείς υπερεθνικές – μη κυβερνητικές οργανώσεις :</a:t>
            </a:r>
          </a:p>
          <a:p>
            <a:pPr algn="just">
              <a:buFont typeface="Wingdings" pitchFamily="2" charset="2"/>
              <a:buChar char="ü"/>
            </a:pPr>
            <a:r>
              <a:rPr lang="el-GR" sz="2800" dirty="0"/>
              <a:t> Διεθνές Επιμελητήριο Παρισιού </a:t>
            </a:r>
          </a:p>
          <a:p>
            <a:pPr algn="just">
              <a:buFont typeface="Wingdings" pitchFamily="2" charset="2"/>
              <a:buChar char="ü"/>
            </a:pPr>
            <a:r>
              <a:rPr lang="el-GR" sz="2800" dirty="0"/>
              <a:t> Διεθνείς επαγγελματικές ενώσεις , ανα κατηγορία προΐόντων , π.χ. </a:t>
            </a:r>
            <a:r>
              <a:rPr lang="en-US" sz="2800" dirty="0"/>
              <a:t>CFT,LBRA</a:t>
            </a:r>
            <a:endParaRPr lang="el-GR"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1020</TotalTime>
  <Words>4531</Words>
  <Application>Microsoft Office PowerPoint</Application>
  <PresentationFormat>Προβολή στην οθόνη (4:3)</PresentationFormat>
  <Paragraphs>233</Paragraphs>
  <Slides>61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61</vt:i4>
      </vt:variant>
    </vt:vector>
  </HeadingPairs>
  <TitlesOfParts>
    <vt:vector size="65" baseType="lpstr">
      <vt:lpstr>Arial</vt:lpstr>
      <vt:lpstr>Calibri</vt:lpstr>
      <vt:lpstr>Wingdings</vt:lpstr>
      <vt:lpstr>Office Theme</vt:lpstr>
      <vt:lpstr> ΔΙΚΑΙΟ ΔΙΕΘΝΩΝ ΣΥΝΑΛΛΑΓΩΝ</vt:lpstr>
      <vt:lpstr>Θεσμική συγκρότηση και πηγές του δδσ</vt:lpstr>
      <vt:lpstr>Παρουσίαση του PowerPoint</vt:lpstr>
      <vt:lpstr>Παρουσίαση του PowerPoint</vt:lpstr>
      <vt:lpstr> Θεσμική συγκρότηση   του διεθνούς εμπορίου</vt:lpstr>
      <vt:lpstr> Διακρίσεις  στη θεσμική  συγκρότηση</vt:lpstr>
      <vt:lpstr>Παρουσίαση του PowerPoint</vt:lpstr>
      <vt:lpstr>Παρουσίαση του PowerPoint</vt:lpstr>
      <vt:lpstr>Παρουσίαση του PowerPoint</vt:lpstr>
      <vt:lpstr>  Πηγές δικαίου διεθνών συναλλαγών </vt:lpstr>
      <vt:lpstr>ΔΙΕΘΝΟΠΟΙΗΣΗ ΕΠΙΧΕΙΡΗΣΕΩΝ </vt:lpstr>
      <vt:lpstr>Παρουσίαση του PowerPoint</vt:lpstr>
      <vt:lpstr>Μορφές εισόδου σε αγορά </vt:lpstr>
      <vt:lpstr>Παρουσίαση του PowerPoint</vt:lpstr>
      <vt:lpstr>Κοινοπραξίες </vt:lpstr>
      <vt:lpstr>Παρουσίαση του PowerPoint</vt:lpstr>
      <vt:lpstr>Παρουσίαση του PowerPoint</vt:lpstr>
      <vt:lpstr> Νομικά ζητήματα πολυεθνικών επιχειρήσεων</vt:lpstr>
      <vt:lpstr> </vt:lpstr>
      <vt:lpstr>Παρουσίαση του PowerPoint</vt:lpstr>
      <vt:lpstr>Παρουσίαση του PowerPoint</vt:lpstr>
      <vt:lpstr> Το νομικό και  ηθικό περιβάλλον  των πολυεθνικών επιχειρήσεων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ΣΥΜΒΑΣΕΙΣ ΔΙΑΜΕΣΟΛΑΒΗΣΗΣ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ΔΙΕΘΝΩΝ ΣΥΝΑΛΛΑΓΩΝ</dc:title>
  <dc:creator>Windows User</dc:creator>
  <cp:lastModifiedBy>Tsene</cp:lastModifiedBy>
  <cp:revision>100</cp:revision>
  <dcterms:created xsi:type="dcterms:W3CDTF">2021-03-09T13:00:46Z</dcterms:created>
  <dcterms:modified xsi:type="dcterms:W3CDTF">2022-03-31T11:59:55Z</dcterms:modified>
</cp:coreProperties>
</file>