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287" r:id="rId3"/>
    <p:sldId id="288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79" r:id="rId12"/>
    <p:sldId id="281" r:id="rId13"/>
    <p:sldId id="282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4660"/>
  </p:normalViewPr>
  <p:slideViewPr>
    <p:cSldViewPr>
      <p:cViewPr>
        <p:scale>
          <a:sx n="60" d="100"/>
          <a:sy n="60" d="100"/>
        </p:scale>
        <p:origin x="-162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C7749-40D6-3741-A45B-2CE578C71C61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E4896D-15A1-D449-986B-3E95CC54824F}">
      <dgm:prSet phldrT="[Text]" custT="1"/>
      <dgm:spPr/>
      <dgm:t>
        <a:bodyPr/>
        <a:lstStyle/>
        <a:p>
          <a:r>
            <a:rPr lang="el-GR" sz="2400" dirty="0" smtClean="0"/>
            <a:t>ήρωας</a:t>
          </a:r>
          <a:endParaRPr lang="en-US" sz="2400" dirty="0"/>
        </a:p>
      </dgm:t>
    </dgm:pt>
    <dgm:pt modelId="{33E7BEA2-BDE0-4443-B487-BE790A5449DA}" type="parTrans" cxnId="{8804EAE1-F5B2-034D-8169-8BA433B61F85}">
      <dgm:prSet/>
      <dgm:spPr/>
      <dgm:t>
        <a:bodyPr/>
        <a:lstStyle/>
        <a:p>
          <a:endParaRPr lang="en-US"/>
        </a:p>
      </dgm:t>
    </dgm:pt>
    <dgm:pt modelId="{91E02496-0588-EB4B-87CE-E1C1143B31BF}" type="sibTrans" cxnId="{8804EAE1-F5B2-034D-8169-8BA433B61F85}">
      <dgm:prSet/>
      <dgm:spPr/>
      <dgm:t>
        <a:bodyPr/>
        <a:lstStyle/>
        <a:p>
          <a:endParaRPr lang="en-US"/>
        </a:p>
      </dgm:t>
    </dgm:pt>
    <dgm:pt modelId="{93B8B3C5-D814-D848-9955-7039A1961911}">
      <dgm:prSet phldrT="[Text]" custT="1"/>
      <dgm:spPr/>
      <dgm:t>
        <a:bodyPr/>
        <a:lstStyle/>
        <a:p>
          <a:r>
            <a:rPr lang="el-GR" sz="2000" dirty="0" smtClean="0"/>
            <a:t>Πρόσωπο που εμποδίζει την πρόσβαση σε αυτό (πατέρας)</a:t>
          </a:r>
          <a:endParaRPr lang="en-US" sz="2000" dirty="0"/>
        </a:p>
      </dgm:t>
    </dgm:pt>
    <dgm:pt modelId="{799F4DB4-A079-C74E-B9EC-2DB13EA5BBFD}" type="parTrans" cxnId="{9C9DAA89-075F-EC43-AFA6-BE18F2ABAB26}">
      <dgm:prSet/>
      <dgm:spPr/>
      <dgm:t>
        <a:bodyPr/>
        <a:lstStyle/>
        <a:p>
          <a:endParaRPr lang="en-US"/>
        </a:p>
      </dgm:t>
    </dgm:pt>
    <dgm:pt modelId="{39A75D27-4310-3948-9D4E-179858999D4B}" type="sibTrans" cxnId="{9C9DAA89-075F-EC43-AFA6-BE18F2ABAB26}">
      <dgm:prSet/>
      <dgm:spPr/>
      <dgm:t>
        <a:bodyPr/>
        <a:lstStyle/>
        <a:p>
          <a:endParaRPr lang="en-US"/>
        </a:p>
      </dgm:t>
    </dgm:pt>
    <dgm:pt modelId="{A61D181E-F03F-DC4A-93A5-D64C01A6B2A9}">
      <dgm:prSet phldrT="[Text]" custT="1"/>
      <dgm:spPr/>
      <dgm:t>
        <a:bodyPr/>
        <a:lstStyle/>
        <a:p>
          <a:r>
            <a:rPr lang="el-GR" sz="2000" dirty="0" smtClean="0"/>
            <a:t>Απαγορευμένο αντικείμενο (μητέρα)</a:t>
          </a:r>
          <a:endParaRPr lang="en-US" sz="2000" dirty="0"/>
        </a:p>
      </dgm:t>
    </dgm:pt>
    <dgm:pt modelId="{FCC8F0AA-0A1A-1B4F-B85C-9A6C7C9554E5}" type="parTrans" cxnId="{F0D10EC9-34E3-1A4B-BFAB-A2306B39755C}">
      <dgm:prSet/>
      <dgm:spPr/>
      <dgm:t>
        <a:bodyPr/>
        <a:lstStyle/>
        <a:p>
          <a:endParaRPr lang="en-US"/>
        </a:p>
      </dgm:t>
    </dgm:pt>
    <dgm:pt modelId="{1049A24A-D0DA-204A-AFF7-0BB0EA38D103}" type="sibTrans" cxnId="{F0D10EC9-34E3-1A4B-BFAB-A2306B39755C}">
      <dgm:prSet/>
      <dgm:spPr/>
      <dgm:t>
        <a:bodyPr/>
        <a:lstStyle/>
        <a:p>
          <a:endParaRPr lang="en-US"/>
        </a:p>
      </dgm:t>
    </dgm:pt>
    <dgm:pt modelId="{C1385BAE-1DEC-1545-9503-C274608383DA}" type="pres">
      <dgm:prSet presAssocID="{818C7749-40D6-3741-A45B-2CE578C71C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AD361F9-EF28-404D-8D82-7D9779E15384}" type="pres">
      <dgm:prSet presAssocID="{24E4896D-15A1-D449-986B-3E95CC5482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99E6A1-AF3E-F443-A51B-02448503CFC1}" type="pres">
      <dgm:prSet presAssocID="{91E02496-0588-EB4B-87CE-E1C1143B31BF}" presName="sibTrans" presStyleLbl="sibTrans2D1" presStyleIdx="0" presStyleCnt="3"/>
      <dgm:spPr/>
      <dgm:t>
        <a:bodyPr/>
        <a:lstStyle/>
        <a:p>
          <a:endParaRPr lang="el-GR"/>
        </a:p>
      </dgm:t>
    </dgm:pt>
    <dgm:pt modelId="{BD515011-29A8-FF46-AA04-8492686898A1}" type="pres">
      <dgm:prSet presAssocID="{91E02496-0588-EB4B-87CE-E1C1143B31BF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D187C4D6-DF96-3244-A710-8B3D56EF379C}" type="pres">
      <dgm:prSet presAssocID="{93B8B3C5-D814-D848-9955-7039A196191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2FB0A-A615-6B47-9839-1C9C4E563119}" type="pres">
      <dgm:prSet presAssocID="{39A75D27-4310-3948-9D4E-179858999D4B}" presName="sibTrans" presStyleLbl="sibTrans2D1" presStyleIdx="1" presStyleCnt="3"/>
      <dgm:spPr/>
      <dgm:t>
        <a:bodyPr/>
        <a:lstStyle/>
        <a:p>
          <a:endParaRPr lang="el-GR"/>
        </a:p>
      </dgm:t>
    </dgm:pt>
    <dgm:pt modelId="{8518F4E0-85E8-BE46-BFCD-1316F57452D8}" type="pres">
      <dgm:prSet presAssocID="{39A75D27-4310-3948-9D4E-179858999D4B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5255846E-217E-6D40-B452-627A9FD1D816}" type="pres">
      <dgm:prSet presAssocID="{A61D181E-F03F-DC4A-93A5-D64C01A6B2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69E1A-2CF6-534E-9626-0FFBE98ACA8F}" type="pres">
      <dgm:prSet presAssocID="{1049A24A-D0DA-204A-AFF7-0BB0EA38D103}" presName="sibTrans" presStyleLbl="sibTrans2D1" presStyleIdx="2" presStyleCnt="3"/>
      <dgm:spPr/>
      <dgm:t>
        <a:bodyPr/>
        <a:lstStyle/>
        <a:p>
          <a:endParaRPr lang="el-GR"/>
        </a:p>
      </dgm:t>
    </dgm:pt>
    <dgm:pt modelId="{96315E7C-0622-B749-92EA-9362ACE5C62D}" type="pres">
      <dgm:prSet presAssocID="{1049A24A-D0DA-204A-AFF7-0BB0EA38D103}" presName="connectorText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637415A0-C625-4D5D-97E9-F966CF170E12}" type="presOf" srcId="{39A75D27-4310-3948-9D4E-179858999D4B}" destId="{8518F4E0-85E8-BE46-BFCD-1316F57452D8}" srcOrd="1" destOrd="0" presId="urn:microsoft.com/office/officeart/2005/8/layout/cycle7"/>
    <dgm:cxn modelId="{7D5D9779-F3FB-4FA3-8721-EEBA976D83B2}" type="presOf" srcId="{A61D181E-F03F-DC4A-93A5-D64C01A6B2A9}" destId="{5255846E-217E-6D40-B452-627A9FD1D816}" srcOrd="0" destOrd="0" presId="urn:microsoft.com/office/officeart/2005/8/layout/cycle7"/>
    <dgm:cxn modelId="{9EF4DF37-F75E-4232-A1ED-29D9204FC677}" type="presOf" srcId="{24E4896D-15A1-D449-986B-3E95CC54824F}" destId="{4AD361F9-EF28-404D-8D82-7D9779E15384}" srcOrd="0" destOrd="0" presId="urn:microsoft.com/office/officeart/2005/8/layout/cycle7"/>
    <dgm:cxn modelId="{B08B2E33-696F-4F51-9DD7-EF29FC858B01}" type="presOf" srcId="{91E02496-0588-EB4B-87CE-E1C1143B31BF}" destId="{BD515011-29A8-FF46-AA04-8492686898A1}" srcOrd="1" destOrd="0" presId="urn:microsoft.com/office/officeart/2005/8/layout/cycle7"/>
    <dgm:cxn modelId="{DFF0BE61-C360-40B5-BACC-FE8A5DB7E3C5}" type="presOf" srcId="{818C7749-40D6-3741-A45B-2CE578C71C61}" destId="{C1385BAE-1DEC-1545-9503-C274608383DA}" srcOrd="0" destOrd="0" presId="urn:microsoft.com/office/officeart/2005/8/layout/cycle7"/>
    <dgm:cxn modelId="{0CFFD144-F7F4-4D8E-85DD-3CDC4AD4782A}" type="presOf" srcId="{93B8B3C5-D814-D848-9955-7039A1961911}" destId="{D187C4D6-DF96-3244-A710-8B3D56EF379C}" srcOrd="0" destOrd="0" presId="urn:microsoft.com/office/officeart/2005/8/layout/cycle7"/>
    <dgm:cxn modelId="{C4B6A56F-48EF-4028-94AC-F5597AF13020}" type="presOf" srcId="{39A75D27-4310-3948-9D4E-179858999D4B}" destId="{1712FB0A-A615-6B47-9839-1C9C4E563119}" srcOrd="0" destOrd="0" presId="urn:microsoft.com/office/officeart/2005/8/layout/cycle7"/>
    <dgm:cxn modelId="{7500DD13-707A-4A25-B513-99CF998A480D}" type="presOf" srcId="{1049A24A-D0DA-204A-AFF7-0BB0EA38D103}" destId="{96315E7C-0622-B749-92EA-9362ACE5C62D}" srcOrd="1" destOrd="0" presId="urn:microsoft.com/office/officeart/2005/8/layout/cycle7"/>
    <dgm:cxn modelId="{8804EAE1-F5B2-034D-8169-8BA433B61F85}" srcId="{818C7749-40D6-3741-A45B-2CE578C71C61}" destId="{24E4896D-15A1-D449-986B-3E95CC54824F}" srcOrd="0" destOrd="0" parTransId="{33E7BEA2-BDE0-4443-B487-BE790A5449DA}" sibTransId="{91E02496-0588-EB4B-87CE-E1C1143B31BF}"/>
    <dgm:cxn modelId="{149CA73D-174C-4B25-B4AC-B3554C1650BA}" type="presOf" srcId="{1049A24A-D0DA-204A-AFF7-0BB0EA38D103}" destId="{0A369E1A-2CF6-534E-9626-0FFBE98ACA8F}" srcOrd="0" destOrd="0" presId="urn:microsoft.com/office/officeart/2005/8/layout/cycle7"/>
    <dgm:cxn modelId="{DD010D88-02D3-468A-879D-8D50B2E19320}" type="presOf" srcId="{91E02496-0588-EB4B-87CE-E1C1143B31BF}" destId="{CE99E6A1-AF3E-F443-A51B-02448503CFC1}" srcOrd="0" destOrd="0" presId="urn:microsoft.com/office/officeart/2005/8/layout/cycle7"/>
    <dgm:cxn modelId="{F0D10EC9-34E3-1A4B-BFAB-A2306B39755C}" srcId="{818C7749-40D6-3741-A45B-2CE578C71C61}" destId="{A61D181E-F03F-DC4A-93A5-D64C01A6B2A9}" srcOrd="2" destOrd="0" parTransId="{FCC8F0AA-0A1A-1B4F-B85C-9A6C7C9554E5}" sibTransId="{1049A24A-D0DA-204A-AFF7-0BB0EA38D103}"/>
    <dgm:cxn modelId="{9C9DAA89-075F-EC43-AFA6-BE18F2ABAB26}" srcId="{818C7749-40D6-3741-A45B-2CE578C71C61}" destId="{93B8B3C5-D814-D848-9955-7039A1961911}" srcOrd="1" destOrd="0" parTransId="{799F4DB4-A079-C74E-B9EC-2DB13EA5BBFD}" sibTransId="{39A75D27-4310-3948-9D4E-179858999D4B}"/>
    <dgm:cxn modelId="{AAC303CC-D994-420F-973C-C7EEFD1630B8}" type="presParOf" srcId="{C1385BAE-1DEC-1545-9503-C274608383DA}" destId="{4AD361F9-EF28-404D-8D82-7D9779E15384}" srcOrd="0" destOrd="0" presId="urn:microsoft.com/office/officeart/2005/8/layout/cycle7"/>
    <dgm:cxn modelId="{A67FD7C0-AEC8-42DA-AB82-EF4B0B5A3DC1}" type="presParOf" srcId="{C1385BAE-1DEC-1545-9503-C274608383DA}" destId="{CE99E6A1-AF3E-F443-A51B-02448503CFC1}" srcOrd="1" destOrd="0" presId="urn:microsoft.com/office/officeart/2005/8/layout/cycle7"/>
    <dgm:cxn modelId="{22061CF5-4795-4AF0-9542-B67A5473BBA0}" type="presParOf" srcId="{CE99E6A1-AF3E-F443-A51B-02448503CFC1}" destId="{BD515011-29A8-FF46-AA04-8492686898A1}" srcOrd="0" destOrd="0" presId="urn:microsoft.com/office/officeart/2005/8/layout/cycle7"/>
    <dgm:cxn modelId="{E20381DF-D719-4853-ACB9-89C15EA3F23D}" type="presParOf" srcId="{C1385BAE-1DEC-1545-9503-C274608383DA}" destId="{D187C4D6-DF96-3244-A710-8B3D56EF379C}" srcOrd="2" destOrd="0" presId="urn:microsoft.com/office/officeart/2005/8/layout/cycle7"/>
    <dgm:cxn modelId="{CC9C20F7-CDAC-4E53-90F5-456D74C07111}" type="presParOf" srcId="{C1385BAE-1DEC-1545-9503-C274608383DA}" destId="{1712FB0A-A615-6B47-9839-1C9C4E563119}" srcOrd="3" destOrd="0" presId="urn:microsoft.com/office/officeart/2005/8/layout/cycle7"/>
    <dgm:cxn modelId="{D69DC422-EBD3-4AAA-85C9-54F1CF4DCDE2}" type="presParOf" srcId="{1712FB0A-A615-6B47-9839-1C9C4E563119}" destId="{8518F4E0-85E8-BE46-BFCD-1316F57452D8}" srcOrd="0" destOrd="0" presId="urn:microsoft.com/office/officeart/2005/8/layout/cycle7"/>
    <dgm:cxn modelId="{6431CDFE-395C-4521-88E5-B0C8675B13BE}" type="presParOf" srcId="{C1385BAE-1DEC-1545-9503-C274608383DA}" destId="{5255846E-217E-6D40-B452-627A9FD1D816}" srcOrd="4" destOrd="0" presId="urn:microsoft.com/office/officeart/2005/8/layout/cycle7"/>
    <dgm:cxn modelId="{7638F31C-A409-48EB-83D5-2ADCB88F25AE}" type="presParOf" srcId="{C1385BAE-1DEC-1545-9503-C274608383DA}" destId="{0A369E1A-2CF6-534E-9626-0FFBE98ACA8F}" srcOrd="5" destOrd="0" presId="urn:microsoft.com/office/officeart/2005/8/layout/cycle7"/>
    <dgm:cxn modelId="{BCCE04D6-2440-4E8F-9CA2-743FED02F18A}" type="presParOf" srcId="{0A369E1A-2CF6-534E-9626-0FFBE98ACA8F}" destId="{96315E7C-0622-B749-92EA-9362ACE5C62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3E00E-996B-A74E-A4E4-0704EE3111ED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06CD4E-A653-8149-9915-71A4E48C4BAF}">
      <dgm:prSet phldrT="[Text]" custT="1"/>
      <dgm:spPr/>
      <dgm:t>
        <a:bodyPr/>
        <a:lstStyle/>
        <a:p>
          <a:r>
            <a:rPr lang="el-GR" sz="2000" dirty="0" smtClean="0"/>
            <a:t>Περσέας </a:t>
          </a:r>
          <a:endParaRPr lang="en-US" sz="2000" dirty="0"/>
        </a:p>
      </dgm:t>
    </dgm:pt>
    <dgm:pt modelId="{8D027185-F77E-5A41-BD20-7DD901DF4EFE}" type="parTrans" cxnId="{9BD15F5B-F83B-454D-B6EE-59FA1FB46A17}">
      <dgm:prSet/>
      <dgm:spPr/>
      <dgm:t>
        <a:bodyPr/>
        <a:lstStyle/>
        <a:p>
          <a:endParaRPr lang="en-US"/>
        </a:p>
      </dgm:t>
    </dgm:pt>
    <dgm:pt modelId="{A71F8BCD-06BF-2142-8FF9-D55ECD464DB3}" type="sibTrans" cxnId="{9BD15F5B-F83B-454D-B6EE-59FA1FB46A17}">
      <dgm:prSet/>
      <dgm:spPr/>
      <dgm:t>
        <a:bodyPr/>
        <a:lstStyle/>
        <a:p>
          <a:endParaRPr lang="en-US"/>
        </a:p>
      </dgm:t>
    </dgm:pt>
    <dgm:pt modelId="{639A2DA0-C274-B148-A8BE-7EAA5214F5CB}">
      <dgm:prSet phldrT="[Text]" custT="1"/>
      <dgm:spPr/>
      <dgm:t>
        <a:bodyPr/>
        <a:lstStyle/>
        <a:p>
          <a:r>
            <a:rPr lang="el-GR" sz="2000" dirty="0" smtClean="0"/>
            <a:t>Ακρίσιος </a:t>
          </a:r>
        </a:p>
        <a:p>
          <a:r>
            <a:rPr lang="el-GR" sz="2000" dirty="0" smtClean="0"/>
            <a:t>Δίχτυς</a:t>
          </a:r>
        </a:p>
        <a:p>
          <a:r>
            <a:rPr lang="el-GR" sz="2000" dirty="0" smtClean="0"/>
            <a:t>Πολυδέκτης</a:t>
          </a:r>
          <a:endParaRPr lang="en-US" sz="2000" dirty="0"/>
        </a:p>
      </dgm:t>
    </dgm:pt>
    <dgm:pt modelId="{1244C837-E203-9741-AD8F-4EC4D2E519CF}" type="parTrans" cxnId="{08CC0E36-54A8-5345-9275-E238A057235F}">
      <dgm:prSet/>
      <dgm:spPr/>
      <dgm:t>
        <a:bodyPr/>
        <a:lstStyle/>
        <a:p>
          <a:endParaRPr lang="en-US"/>
        </a:p>
      </dgm:t>
    </dgm:pt>
    <dgm:pt modelId="{A02027C6-2BBA-D043-9DD2-0C91AEAE8365}" type="sibTrans" cxnId="{08CC0E36-54A8-5345-9275-E238A057235F}">
      <dgm:prSet/>
      <dgm:spPr/>
      <dgm:t>
        <a:bodyPr/>
        <a:lstStyle/>
        <a:p>
          <a:endParaRPr lang="en-US"/>
        </a:p>
      </dgm:t>
    </dgm:pt>
    <dgm:pt modelId="{ABF1DB58-EA48-BB45-BA91-0B88975C0132}">
      <dgm:prSet phldrT="[Text]" custT="1"/>
      <dgm:spPr/>
      <dgm:t>
        <a:bodyPr/>
        <a:lstStyle/>
        <a:p>
          <a:r>
            <a:rPr lang="el-GR" sz="2000" dirty="0" smtClean="0"/>
            <a:t>Ανδρομέδα </a:t>
          </a:r>
        </a:p>
        <a:p>
          <a:r>
            <a:rPr lang="el-GR" sz="2000" dirty="0" smtClean="0"/>
            <a:t>Δανάη</a:t>
          </a:r>
          <a:endParaRPr lang="en-US" sz="2000" dirty="0"/>
        </a:p>
      </dgm:t>
    </dgm:pt>
    <dgm:pt modelId="{2AAEB47F-B830-5B41-AAF5-B661FA3C4A05}" type="parTrans" cxnId="{1244C937-1CEF-174E-B06E-4024C73B5B9D}">
      <dgm:prSet/>
      <dgm:spPr/>
      <dgm:t>
        <a:bodyPr/>
        <a:lstStyle/>
        <a:p>
          <a:endParaRPr lang="en-US"/>
        </a:p>
      </dgm:t>
    </dgm:pt>
    <dgm:pt modelId="{C94B8FD1-56B1-5041-BFE4-518E878B6669}" type="sibTrans" cxnId="{1244C937-1CEF-174E-B06E-4024C73B5B9D}">
      <dgm:prSet/>
      <dgm:spPr/>
      <dgm:t>
        <a:bodyPr/>
        <a:lstStyle/>
        <a:p>
          <a:endParaRPr lang="en-US"/>
        </a:p>
      </dgm:t>
    </dgm:pt>
    <dgm:pt modelId="{617617F7-EFCE-AA43-912A-F6297B8C2106}" type="pres">
      <dgm:prSet presAssocID="{2643E00E-996B-A74E-A4E4-0704EE3111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ED028A6-5563-014D-9C5D-EE9705FDBAE9}" type="pres">
      <dgm:prSet presAssocID="{5106CD4E-A653-8149-9915-71A4E48C4B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8D853-0843-6A41-81E9-7F40596C94FC}" type="pres">
      <dgm:prSet presAssocID="{A71F8BCD-06BF-2142-8FF9-D55ECD464DB3}" presName="sibTrans" presStyleLbl="sibTrans2D1" presStyleIdx="0" presStyleCnt="3"/>
      <dgm:spPr/>
      <dgm:t>
        <a:bodyPr/>
        <a:lstStyle/>
        <a:p>
          <a:endParaRPr lang="el-GR"/>
        </a:p>
      </dgm:t>
    </dgm:pt>
    <dgm:pt modelId="{125DE249-16D9-474B-859F-AA3671E36DCF}" type="pres">
      <dgm:prSet presAssocID="{A71F8BCD-06BF-2142-8FF9-D55ECD464DB3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2725B934-67C1-3245-8B9D-435BB24B326C}" type="pres">
      <dgm:prSet presAssocID="{639A2DA0-C274-B148-A8BE-7EAA5214F5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F15DE-9224-D444-B78B-CB1210E0079C}" type="pres">
      <dgm:prSet presAssocID="{A02027C6-2BBA-D043-9DD2-0C91AEAE8365}" presName="sibTrans" presStyleLbl="sibTrans2D1" presStyleIdx="1" presStyleCnt="3"/>
      <dgm:spPr/>
      <dgm:t>
        <a:bodyPr/>
        <a:lstStyle/>
        <a:p>
          <a:endParaRPr lang="el-GR"/>
        </a:p>
      </dgm:t>
    </dgm:pt>
    <dgm:pt modelId="{E77BECA4-5C68-9749-8A8F-B9123CA9FF5E}" type="pres">
      <dgm:prSet presAssocID="{A02027C6-2BBA-D043-9DD2-0C91AEAE8365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B279B45E-AC96-B24D-895E-2415A8A4A668}" type="pres">
      <dgm:prSet presAssocID="{ABF1DB58-EA48-BB45-BA91-0B88975C01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993D8-D559-5E40-9964-B02D32C0ECE7}" type="pres">
      <dgm:prSet presAssocID="{C94B8FD1-56B1-5041-BFE4-518E878B6669}" presName="sibTrans" presStyleLbl="sibTrans2D1" presStyleIdx="2" presStyleCnt="3"/>
      <dgm:spPr/>
      <dgm:t>
        <a:bodyPr/>
        <a:lstStyle/>
        <a:p>
          <a:endParaRPr lang="el-GR"/>
        </a:p>
      </dgm:t>
    </dgm:pt>
    <dgm:pt modelId="{00C40E67-1454-614C-8EB4-0849C233A695}" type="pres">
      <dgm:prSet presAssocID="{C94B8FD1-56B1-5041-BFE4-518E878B6669}" presName="connectorText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0E1C3405-1AF0-4429-9867-F1AD8480A66C}" type="presOf" srcId="{C94B8FD1-56B1-5041-BFE4-518E878B6669}" destId="{4F4993D8-D559-5E40-9964-B02D32C0ECE7}" srcOrd="0" destOrd="0" presId="urn:microsoft.com/office/officeart/2005/8/layout/cycle7"/>
    <dgm:cxn modelId="{435243FC-8165-4738-B98F-ED4825A6D042}" type="presOf" srcId="{5106CD4E-A653-8149-9915-71A4E48C4BAF}" destId="{5ED028A6-5563-014D-9C5D-EE9705FDBAE9}" srcOrd="0" destOrd="0" presId="urn:microsoft.com/office/officeart/2005/8/layout/cycle7"/>
    <dgm:cxn modelId="{E79C25E0-5CD2-4774-B663-1772F042B2E6}" type="presOf" srcId="{639A2DA0-C274-B148-A8BE-7EAA5214F5CB}" destId="{2725B934-67C1-3245-8B9D-435BB24B326C}" srcOrd="0" destOrd="0" presId="urn:microsoft.com/office/officeart/2005/8/layout/cycle7"/>
    <dgm:cxn modelId="{6C20482C-310A-4EA0-BE84-530F5AEC8911}" type="presOf" srcId="{A71F8BCD-06BF-2142-8FF9-D55ECD464DB3}" destId="{C8C8D853-0843-6A41-81E9-7F40596C94FC}" srcOrd="0" destOrd="0" presId="urn:microsoft.com/office/officeart/2005/8/layout/cycle7"/>
    <dgm:cxn modelId="{1244C937-1CEF-174E-B06E-4024C73B5B9D}" srcId="{2643E00E-996B-A74E-A4E4-0704EE3111ED}" destId="{ABF1DB58-EA48-BB45-BA91-0B88975C0132}" srcOrd="2" destOrd="0" parTransId="{2AAEB47F-B830-5B41-AAF5-B661FA3C4A05}" sibTransId="{C94B8FD1-56B1-5041-BFE4-518E878B6669}"/>
    <dgm:cxn modelId="{6B1C7464-6247-47F2-A1AC-C742BC370985}" type="presOf" srcId="{2643E00E-996B-A74E-A4E4-0704EE3111ED}" destId="{617617F7-EFCE-AA43-912A-F6297B8C2106}" srcOrd="0" destOrd="0" presId="urn:microsoft.com/office/officeart/2005/8/layout/cycle7"/>
    <dgm:cxn modelId="{A155D48E-50B5-47B2-BFD3-C1EE6994C3AA}" type="presOf" srcId="{A02027C6-2BBA-D043-9DD2-0C91AEAE8365}" destId="{16DF15DE-9224-D444-B78B-CB1210E0079C}" srcOrd="0" destOrd="0" presId="urn:microsoft.com/office/officeart/2005/8/layout/cycle7"/>
    <dgm:cxn modelId="{14A3C7DE-B7F2-4D7A-9396-5B8EF72BAE2B}" type="presOf" srcId="{A02027C6-2BBA-D043-9DD2-0C91AEAE8365}" destId="{E77BECA4-5C68-9749-8A8F-B9123CA9FF5E}" srcOrd="1" destOrd="0" presId="urn:microsoft.com/office/officeart/2005/8/layout/cycle7"/>
    <dgm:cxn modelId="{9DEFAB71-0467-434A-B7CD-4C0C2BBB4583}" type="presOf" srcId="{ABF1DB58-EA48-BB45-BA91-0B88975C0132}" destId="{B279B45E-AC96-B24D-895E-2415A8A4A668}" srcOrd="0" destOrd="0" presId="urn:microsoft.com/office/officeart/2005/8/layout/cycle7"/>
    <dgm:cxn modelId="{7C093E78-D6E3-47C7-8ACC-18909202EB63}" type="presOf" srcId="{C94B8FD1-56B1-5041-BFE4-518E878B6669}" destId="{00C40E67-1454-614C-8EB4-0849C233A695}" srcOrd="1" destOrd="0" presId="urn:microsoft.com/office/officeart/2005/8/layout/cycle7"/>
    <dgm:cxn modelId="{08CC0E36-54A8-5345-9275-E238A057235F}" srcId="{2643E00E-996B-A74E-A4E4-0704EE3111ED}" destId="{639A2DA0-C274-B148-A8BE-7EAA5214F5CB}" srcOrd="1" destOrd="0" parTransId="{1244C837-E203-9741-AD8F-4EC4D2E519CF}" sibTransId="{A02027C6-2BBA-D043-9DD2-0C91AEAE8365}"/>
    <dgm:cxn modelId="{9BD15F5B-F83B-454D-B6EE-59FA1FB46A17}" srcId="{2643E00E-996B-A74E-A4E4-0704EE3111ED}" destId="{5106CD4E-A653-8149-9915-71A4E48C4BAF}" srcOrd="0" destOrd="0" parTransId="{8D027185-F77E-5A41-BD20-7DD901DF4EFE}" sibTransId="{A71F8BCD-06BF-2142-8FF9-D55ECD464DB3}"/>
    <dgm:cxn modelId="{9D436BF2-089D-47E2-AEE1-BF9F5260CF1A}" type="presOf" srcId="{A71F8BCD-06BF-2142-8FF9-D55ECD464DB3}" destId="{125DE249-16D9-474B-859F-AA3671E36DCF}" srcOrd="1" destOrd="0" presId="urn:microsoft.com/office/officeart/2005/8/layout/cycle7"/>
    <dgm:cxn modelId="{C73A5671-66E6-4968-9D0C-F3BB2B34145D}" type="presParOf" srcId="{617617F7-EFCE-AA43-912A-F6297B8C2106}" destId="{5ED028A6-5563-014D-9C5D-EE9705FDBAE9}" srcOrd="0" destOrd="0" presId="urn:microsoft.com/office/officeart/2005/8/layout/cycle7"/>
    <dgm:cxn modelId="{9E8A22AE-9A73-4298-8F7C-C8A092812C14}" type="presParOf" srcId="{617617F7-EFCE-AA43-912A-F6297B8C2106}" destId="{C8C8D853-0843-6A41-81E9-7F40596C94FC}" srcOrd="1" destOrd="0" presId="urn:microsoft.com/office/officeart/2005/8/layout/cycle7"/>
    <dgm:cxn modelId="{09D532DC-3830-43DA-821E-5330CE2E283D}" type="presParOf" srcId="{C8C8D853-0843-6A41-81E9-7F40596C94FC}" destId="{125DE249-16D9-474B-859F-AA3671E36DCF}" srcOrd="0" destOrd="0" presId="urn:microsoft.com/office/officeart/2005/8/layout/cycle7"/>
    <dgm:cxn modelId="{4652A75A-689B-459D-B521-A2790078A7E5}" type="presParOf" srcId="{617617F7-EFCE-AA43-912A-F6297B8C2106}" destId="{2725B934-67C1-3245-8B9D-435BB24B326C}" srcOrd="2" destOrd="0" presId="urn:microsoft.com/office/officeart/2005/8/layout/cycle7"/>
    <dgm:cxn modelId="{0FF754C4-B513-4BF3-B262-BDA92ED1B4AD}" type="presParOf" srcId="{617617F7-EFCE-AA43-912A-F6297B8C2106}" destId="{16DF15DE-9224-D444-B78B-CB1210E0079C}" srcOrd="3" destOrd="0" presId="urn:microsoft.com/office/officeart/2005/8/layout/cycle7"/>
    <dgm:cxn modelId="{A0B0E048-E16C-4107-AFD2-63C82191B585}" type="presParOf" srcId="{16DF15DE-9224-D444-B78B-CB1210E0079C}" destId="{E77BECA4-5C68-9749-8A8F-B9123CA9FF5E}" srcOrd="0" destOrd="0" presId="urn:microsoft.com/office/officeart/2005/8/layout/cycle7"/>
    <dgm:cxn modelId="{936006C8-A451-4F50-BB06-86BE8DCA453C}" type="presParOf" srcId="{617617F7-EFCE-AA43-912A-F6297B8C2106}" destId="{B279B45E-AC96-B24D-895E-2415A8A4A668}" srcOrd="4" destOrd="0" presId="urn:microsoft.com/office/officeart/2005/8/layout/cycle7"/>
    <dgm:cxn modelId="{C0C24D80-DDCD-480A-8A84-5D5F203186F1}" type="presParOf" srcId="{617617F7-EFCE-AA43-912A-F6297B8C2106}" destId="{4F4993D8-D559-5E40-9964-B02D32C0ECE7}" srcOrd="5" destOrd="0" presId="urn:microsoft.com/office/officeart/2005/8/layout/cycle7"/>
    <dgm:cxn modelId="{10A3E48D-0168-4C42-A3E0-322799B01A12}" type="presParOf" srcId="{4F4993D8-D559-5E40-9964-B02D32C0ECE7}" destId="{00C40E67-1454-614C-8EB4-0849C233A69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361F9-EF28-404D-8D82-7D9779E15384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ήρωας</a:t>
          </a:r>
          <a:endParaRPr lang="en-US" sz="2400" kern="1200" dirty="0"/>
        </a:p>
      </dsp:txBody>
      <dsp:txXfrm>
        <a:off x="2977756" y="35837"/>
        <a:ext cx="2274087" cy="1102735"/>
      </dsp:txXfrm>
    </dsp:sp>
    <dsp:sp modelId="{CE99E6A1-AF3E-F443-A51B-02448503CFC1}">
      <dsp:nvSpPr>
        <dsp:cNvPr id="0" name=""/>
        <dsp:cNvSpPr/>
      </dsp:nvSpPr>
      <dsp:spPr>
        <a:xfrm rot="3600000">
          <a:off x="447137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594367" y="2139989"/>
        <a:ext cx="975885" cy="245983"/>
      </dsp:txXfrm>
    </dsp:sp>
    <dsp:sp modelId="{D187C4D6-DF96-3244-A710-8B3D56EF379C}">
      <dsp:nvSpPr>
        <dsp:cNvPr id="0" name=""/>
        <dsp:cNvSpPr/>
      </dsp:nvSpPr>
      <dsp:spPr>
        <a:xfrm>
          <a:off x="4878468" y="3353082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Πρόσωπο που εμποδίζει την πρόσβαση σε αυτό (πατέρας)</a:t>
          </a:r>
          <a:endParaRPr lang="en-US" sz="2000" kern="1200" dirty="0"/>
        </a:p>
      </dsp:txBody>
      <dsp:txXfrm>
        <a:off x="4912776" y="3387390"/>
        <a:ext cx="2274087" cy="1102735"/>
      </dsp:txXfrm>
    </dsp:sp>
    <dsp:sp modelId="{1712FB0A-A615-6B47-9839-1C9C4E563119}">
      <dsp:nvSpPr>
        <dsp:cNvPr id="0" name=""/>
        <dsp:cNvSpPr/>
      </dsp:nvSpPr>
      <dsp:spPr>
        <a:xfrm rot="10800000">
          <a:off x="3503865" y="3733771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626857" y="3815766"/>
        <a:ext cx="975885" cy="245983"/>
      </dsp:txXfrm>
    </dsp:sp>
    <dsp:sp modelId="{5255846E-217E-6D40-B452-627A9FD1D816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Απαγορευμένο αντικείμενο (μητέρα)</a:t>
          </a:r>
          <a:endParaRPr lang="en-US" sz="2000" kern="1200" dirty="0"/>
        </a:p>
      </dsp:txBody>
      <dsp:txXfrm>
        <a:off x="1042736" y="3387390"/>
        <a:ext cx="2274087" cy="1102735"/>
      </dsp:txXfrm>
    </dsp:sp>
    <dsp:sp modelId="{0A369E1A-2CF6-534E-9626-0FFBE98ACA8F}">
      <dsp:nvSpPr>
        <dsp:cNvPr id="0" name=""/>
        <dsp:cNvSpPr/>
      </dsp:nvSpPr>
      <dsp:spPr>
        <a:xfrm rot="18000000">
          <a:off x="253635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659347" y="2139989"/>
        <a:ext cx="975885" cy="245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028A6-5563-014D-9C5D-EE9705FDBAE9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Περσέας </a:t>
          </a:r>
          <a:endParaRPr lang="en-US" sz="2000" kern="1200" dirty="0"/>
        </a:p>
      </dsp:txBody>
      <dsp:txXfrm>
        <a:off x="2977756" y="35837"/>
        <a:ext cx="2274087" cy="1102735"/>
      </dsp:txXfrm>
    </dsp:sp>
    <dsp:sp modelId="{C8C8D853-0843-6A41-81E9-7F40596C94FC}">
      <dsp:nvSpPr>
        <dsp:cNvPr id="0" name=""/>
        <dsp:cNvSpPr/>
      </dsp:nvSpPr>
      <dsp:spPr>
        <a:xfrm rot="3600000">
          <a:off x="447137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594367" y="2139989"/>
        <a:ext cx="975885" cy="245983"/>
      </dsp:txXfrm>
    </dsp:sp>
    <dsp:sp modelId="{2725B934-67C1-3245-8B9D-435BB24B326C}">
      <dsp:nvSpPr>
        <dsp:cNvPr id="0" name=""/>
        <dsp:cNvSpPr/>
      </dsp:nvSpPr>
      <dsp:spPr>
        <a:xfrm>
          <a:off x="4878468" y="3353082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Ακρίσιος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Δίχτυς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Πολυδέκτης</a:t>
          </a:r>
          <a:endParaRPr lang="en-US" sz="2000" kern="1200" dirty="0"/>
        </a:p>
      </dsp:txBody>
      <dsp:txXfrm>
        <a:off x="4912776" y="3387390"/>
        <a:ext cx="2274087" cy="1102735"/>
      </dsp:txXfrm>
    </dsp:sp>
    <dsp:sp modelId="{16DF15DE-9224-D444-B78B-CB1210E0079C}">
      <dsp:nvSpPr>
        <dsp:cNvPr id="0" name=""/>
        <dsp:cNvSpPr/>
      </dsp:nvSpPr>
      <dsp:spPr>
        <a:xfrm rot="10800000">
          <a:off x="3503865" y="3733771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626857" y="3815766"/>
        <a:ext cx="975885" cy="245983"/>
      </dsp:txXfrm>
    </dsp:sp>
    <dsp:sp modelId="{B279B45E-AC96-B24D-895E-2415A8A4A668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Ανδρομέδα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Δανάη</a:t>
          </a:r>
          <a:endParaRPr lang="en-US" sz="2000" kern="1200" dirty="0"/>
        </a:p>
      </dsp:txBody>
      <dsp:txXfrm>
        <a:off x="1042736" y="3387390"/>
        <a:ext cx="2274087" cy="1102735"/>
      </dsp:txXfrm>
    </dsp:sp>
    <dsp:sp modelId="{4F4993D8-D559-5E40-9964-B02D32C0ECE7}">
      <dsp:nvSpPr>
        <dsp:cNvPr id="0" name=""/>
        <dsp:cNvSpPr/>
      </dsp:nvSpPr>
      <dsp:spPr>
        <a:xfrm rot="18000000">
          <a:off x="253635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659347" y="2139989"/>
        <a:ext cx="975885" cy="24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209C2-4574-4901-830D-5E622D365F04}" type="datetimeFigureOut">
              <a:rPr lang="el-GR" smtClean="0"/>
              <a:pPr/>
              <a:t>17/10/2015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BE660-95A9-49F0-B650-E8B3143BA2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13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6CC45C-6496-4809-A3C7-EB08B5C802F0}" type="slidenum">
              <a:rPr lang="el-GR" altLang="el-GR" smtClean="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l-GR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EA6-50D0-45B0-BC94-9BBE78FE1572}" type="datetimeFigureOut">
              <a:rPr lang="el-GR" smtClean="0"/>
              <a:pPr/>
              <a:t>17/10/2015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6C6-AA0C-4162-A3E2-A7EC327368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90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EA6-50D0-45B0-BC94-9BBE78FE1572}" type="datetimeFigureOut">
              <a:rPr lang="el-GR" smtClean="0"/>
              <a:pPr/>
              <a:t>17/10/2015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6C6-AA0C-4162-A3E2-A7EC327368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2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EA6-50D0-45B0-BC94-9BBE78FE1572}" type="datetimeFigureOut">
              <a:rPr lang="el-GR" smtClean="0"/>
              <a:pPr/>
              <a:t>17/10/2015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6C6-AA0C-4162-A3E2-A7EC327368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367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EA6-50D0-45B0-BC94-9BBE78FE1572}" type="datetimeFigureOut">
              <a:rPr lang="el-GR" smtClean="0"/>
              <a:pPr/>
              <a:t>17/10/2015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6C6-AA0C-4162-A3E2-A7EC327368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88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EA6-50D0-45B0-BC94-9BBE78FE1572}" type="datetimeFigureOut">
              <a:rPr lang="el-GR" smtClean="0"/>
              <a:pPr/>
              <a:t>17/10/2015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6C6-AA0C-4162-A3E2-A7EC327368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41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EA6-50D0-45B0-BC94-9BBE78FE1572}" type="datetimeFigureOut">
              <a:rPr lang="el-GR" smtClean="0"/>
              <a:pPr/>
              <a:t>17/10/2015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6C6-AA0C-4162-A3E2-A7EC327368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12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EA6-50D0-45B0-BC94-9BBE78FE1572}" type="datetimeFigureOut">
              <a:rPr lang="el-GR" smtClean="0"/>
              <a:pPr/>
              <a:t>17/10/2015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6C6-AA0C-4162-A3E2-A7EC327368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418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EA6-50D0-45B0-BC94-9BBE78FE1572}" type="datetimeFigureOut">
              <a:rPr lang="el-GR" smtClean="0"/>
              <a:pPr/>
              <a:t>17/10/2015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6C6-AA0C-4162-A3E2-A7EC327368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968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EA6-50D0-45B0-BC94-9BBE78FE1572}" type="datetimeFigureOut">
              <a:rPr lang="el-GR" smtClean="0"/>
              <a:pPr/>
              <a:t>17/10/2015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6C6-AA0C-4162-A3E2-A7EC327368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25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EA6-50D0-45B0-BC94-9BBE78FE1572}" type="datetimeFigureOut">
              <a:rPr lang="el-GR" smtClean="0"/>
              <a:pPr/>
              <a:t>17/10/2015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6C6-AA0C-4162-A3E2-A7EC327368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11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EA6-50D0-45B0-BC94-9BBE78FE1572}" type="datetimeFigureOut">
              <a:rPr lang="el-GR" smtClean="0"/>
              <a:pPr/>
              <a:t>17/10/2015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6C6-AA0C-4162-A3E2-A7EC327368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81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D7EA6-50D0-45B0-BC94-9BBE78FE1572}" type="datetimeFigureOut">
              <a:rPr lang="el-GR" smtClean="0"/>
              <a:pPr/>
              <a:t>17/10/2015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5B6C6-AA0C-4162-A3E2-A7EC327368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54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LIT186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91305" y="2006575"/>
            <a:ext cx="7866895" cy="1470025"/>
          </a:xfrm>
        </p:spPr>
        <p:txBody>
          <a:bodyPr>
            <a:normAutofit fontScale="90000"/>
          </a:bodyPr>
          <a:lstStyle/>
          <a:p>
            <a:r>
              <a:rPr lang="el-GR" sz="3800" dirty="0" err="1" smtClean="0">
                <a:solidFill>
                  <a:srgbClr val="5075BC"/>
                </a:solidFill>
              </a:rPr>
              <a:t>Μυθος</a:t>
            </a:r>
            <a:r>
              <a:rPr lang="el-GR" sz="3800" dirty="0" smtClean="0">
                <a:solidFill>
                  <a:srgbClr val="5075BC"/>
                </a:solidFill>
              </a:rPr>
              <a:t> και Τελετουργία  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στην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Αρχαία Ελλάδα </a:t>
            </a:r>
            <a:endParaRPr lang="el-GR" sz="38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776864" cy="1752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30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7</a:t>
            </a:r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r>
              <a:rPr lang="en-US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Φροϋδική ερμηνεία του μύθου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3000" dirty="0" smtClean="0"/>
              <a:t> Ευφημία Δ. </a:t>
            </a:r>
            <a:r>
              <a:rPr lang="el-GR" sz="3000" dirty="0" err="1" smtClean="0"/>
              <a:t>Καρακάντζα</a:t>
            </a:r>
            <a:endParaRPr lang="el-GR" sz="3000" dirty="0" smtClean="0"/>
          </a:p>
          <a:p>
            <a:r>
              <a:rPr lang="el-GR" sz="3000" dirty="0" smtClean="0"/>
              <a:t>Τμήμα Φιλολογίας  </a:t>
            </a:r>
            <a:endParaRPr lang="en-US" sz="30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87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0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cs typeface="Gentium"/>
              </a:rPr>
              <a:t>διαφοροποιήσεις οιδιπόδειου συμπλέγματος </a:t>
            </a:r>
            <a:endParaRPr lang="en-US" sz="3600" dirty="0">
              <a:cs typeface="Gentium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042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+mn-lt"/>
                <a:cs typeface="Gentium"/>
              </a:rPr>
              <a:t>διαφοροποιήσεις οιδιπόδειου συμπλέγματος </a:t>
            </a:r>
            <a:endParaRPr lang="en-US" dirty="0">
              <a:latin typeface="+mn-lt"/>
              <a:cs typeface="Gentium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283537"/>
              </p:ext>
            </p:extLst>
          </p:nvPr>
        </p:nvGraphicFramePr>
        <p:xfrm>
          <a:off x="457200" y="178335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83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7174" y="5223966"/>
            <a:ext cx="3240360" cy="771224"/>
          </a:xfrm>
          <a:prstGeom prst="rect">
            <a:avLst/>
          </a:prstGeom>
          <a:noFill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4" y="5821432"/>
            <a:ext cx="726005" cy="704483"/>
          </a:xfrm>
          <a:prstGeom prst="rect">
            <a:avLst/>
          </a:prstGeom>
        </p:spPr>
      </p:pic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5489" y="5332881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03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1" dirty="0" err="1" smtClean="0"/>
              <a:t>Copyright</a:t>
            </a:r>
            <a:r>
              <a:rPr lang="el-GR" sz="2000" dirty="0" smtClean="0"/>
              <a:t>: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, 2013. 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. «</a:t>
            </a:r>
            <a:r>
              <a:rPr lang="el-GR" sz="2000" dirty="0" err="1" smtClean="0"/>
              <a:t>Μυθος</a:t>
            </a:r>
            <a:r>
              <a:rPr lang="el-GR" sz="2000" dirty="0" smtClean="0"/>
              <a:t> και Τελετουργία  στην ΑΕ. Φροϋδική ερμηνεία του μύθου». </a:t>
            </a:r>
            <a:r>
              <a:rPr lang="el-GR" sz="2000" b="1" dirty="0"/>
              <a:t>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</a:t>
            </a:r>
            <a:r>
              <a:rPr lang="en-US" sz="2000" dirty="0" smtClean="0"/>
              <a:t>3</a:t>
            </a:r>
            <a:r>
              <a:rPr lang="el-GR" sz="2000" dirty="0" smtClean="0"/>
              <a:t>.  </a:t>
            </a:r>
            <a:r>
              <a:rPr lang="el-GR" sz="2000" b="1" dirty="0"/>
              <a:t>Διαθέσιμο από τη δικτυακή </a:t>
            </a:r>
            <a:r>
              <a:rPr lang="el-GR" sz="2000" b="1" dirty="0" smtClean="0"/>
              <a:t>διεύθυνση</a:t>
            </a:r>
            <a:r>
              <a:rPr lang="el-GR" sz="2000" dirty="0" smtClean="0"/>
              <a:t>: </a:t>
            </a:r>
            <a:r>
              <a:rPr lang="en-US" sz="2000" dirty="0" smtClean="0">
                <a:hlinkClick r:id="rId3"/>
              </a:rPr>
              <a:t>https://eclass.upatras.gr/courses/LIT1869/</a:t>
            </a:r>
            <a:r>
              <a:rPr lang="el-GR" sz="2000" dirty="0" smtClean="0"/>
              <a:t>.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30" y="764704"/>
            <a:ext cx="8639806" cy="14401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5744" y="2880232"/>
            <a:ext cx="8818132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230283"/>
            <a:ext cx="574884" cy="557842"/>
          </a:xfrm>
          <a:prstGeom prst="rect">
            <a:avLst/>
          </a:prstGeom>
        </p:spPr>
      </p:pic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4694" y="2404156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Αναφοράς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Αδειοδότησης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η </a:t>
            </a:r>
            <a:r>
              <a:rPr lang="en-US" sz="2400" dirty="0" err="1"/>
              <a:t>δήλωση</a:t>
            </a:r>
            <a:r>
              <a:rPr lang="en-US" sz="2400" dirty="0"/>
              <a:t> </a:t>
            </a:r>
            <a:r>
              <a:rPr lang="el-GR" sz="2400" dirty="0" err="1"/>
              <a:t>Δ</a:t>
            </a:r>
            <a:r>
              <a:rPr lang="en-US" sz="2400" dirty="0" smtClean="0"/>
              <a:t>ια</a:t>
            </a:r>
            <a:r>
              <a:rPr lang="en-US" sz="2400" dirty="0" err="1" smtClean="0"/>
              <a:t>τήρησης</a:t>
            </a:r>
            <a:r>
              <a:rPr lang="en-US" sz="2400" dirty="0" smtClean="0"/>
              <a:t> </a:t>
            </a:r>
            <a:r>
              <a:rPr lang="en-US" sz="2400" dirty="0"/>
              <a:t>Σημειωμάτων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/>
              <a:t>τ</a:t>
            </a:r>
            <a:r>
              <a:rPr lang="el-GR" sz="2400" dirty="0" smtClean="0"/>
              <a:t>ο Σημείωμα Χρήσης Έργων Τρίτων </a:t>
            </a:r>
            <a:r>
              <a:rPr lang="el-GR" sz="2400" dirty="0"/>
              <a:t>(εφόσον υπάρχει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marL="457200" lvl="1" indent="0">
              <a:buFontTx/>
              <a:buNone/>
              <a:defRPr/>
            </a:pPr>
            <a:endParaRPr lang="el-GR" sz="2000" dirty="0"/>
          </a:p>
          <a:p>
            <a:pPr marL="0" indent="0">
              <a:buFontTx/>
              <a:buNone/>
              <a:defRPr/>
            </a:pPr>
            <a:r>
              <a:rPr lang="el-GR" sz="2200" dirty="0"/>
              <a:t>μαζί με τους συνοδευόμενους </a:t>
            </a:r>
            <a:r>
              <a:rPr lang="el-GR" sz="2200" dirty="0" err="1"/>
              <a:t>υπερσυνδέσμους</a:t>
            </a:r>
            <a:r>
              <a:rPr lang="el-GR" sz="2200" dirty="0"/>
              <a:t>.</a:t>
            </a:r>
          </a:p>
          <a:p>
            <a:pPr>
              <a:defRPr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pic>
        <p:nvPicPr>
          <p:cNvPr id="3687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1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52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l-GR" sz="2800" dirty="0"/>
              <a:t>Κατανόηση και εξοικείωση µε την φροϋδική </a:t>
            </a:r>
            <a:r>
              <a:rPr lang="el-GR" sz="2800" dirty="0" err="1"/>
              <a:t>ερµηνεία</a:t>
            </a:r>
            <a:r>
              <a:rPr lang="el-GR" sz="2800" dirty="0"/>
              <a:t> των αρχαίων ελληνικών µ</a:t>
            </a:r>
            <a:r>
              <a:rPr lang="el-GR" sz="2800" dirty="0" err="1"/>
              <a:t>ύθων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3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000" dirty="0"/>
              <a:t>Φροϋδική </a:t>
            </a:r>
            <a:r>
              <a:rPr lang="el-GR" sz="3000" dirty="0" err="1"/>
              <a:t>ερµηνεία</a:t>
            </a:r>
            <a:r>
              <a:rPr lang="el-GR" sz="3000" dirty="0"/>
              <a:t> του µ</a:t>
            </a:r>
            <a:r>
              <a:rPr lang="el-GR" sz="3000" dirty="0" err="1"/>
              <a:t>ύθου</a:t>
            </a:r>
            <a:r>
              <a:rPr lang="el-GR" sz="3000" dirty="0"/>
              <a:t> </a:t>
            </a:r>
          </a:p>
          <a:p>
            <a:r>
              <a:rPr lang="el-GR" sz="3000" dirty="0"/>
              <a:t>S. </a:t>
            </a:r>
            <a:r>
              <a:rPr lang="el-GR" sz="3000" dirty="0" err="1"/>
              <a:t>Freud</a:t>
            </a:r>
            <a:endParaRPr lang="el-GR" sz="3000" dirty="0"/>
          </a:p>
          <a:p>
            <a:endParaRPr lang="el-GR" sz="2000" dirty="0"/>
          </a:p>
          <a:p>
            <a:pPr marL="0" indent="0">
              <a:buNone/>
            </a:pPr>
            <a:r>
              <a:rPr lang="el-GR" sz="2000" i="1" dirty="0">
                <a:cs typeface="Gentium"/>
              </a:rPr>
              <a:t> </a:t>
            </a:r>
            <a:r>
              <a:rPr lang="el-GR" sz="2400" i="1" dirty="0">
                <a:cs typeface="Gentium"/>
              </a:rPr>
              <a:t>Ερμηνεία των Ονείρων</a:t>
            </a:r>
          </a:p>
          <a:p>
            <a:pPr marL="0" indent="0">
              <a:buNone/>
            </a:pPr>
            <a:r>
              <a:rPr lang="el-GR" sz="2400" i="1" dirty="0">
                <a:cs typeface="Gentium"/>
              </a:rPr>
              <a:t>Τρεις πραγματείες για την Θεωρία της Σεξουαλικότητας</a:t>
            </a:r>
            <a:endParaRPr lang="en-US" sz="2400" dirty="0">
              <a:cs typeface="Gentium"/>
            </a:endParaRP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Φροϋδική ερμηνεία των μύθων</a:t>
            </a:r>
            <a:endParaRPr lang="en-US" dirty="0">
              <a:latin typeface="+mj-lt"/>
              <a:cs typeface="Gent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068960"/>
            <a:ext cx="6400800" cy="2159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l-GR" dirty="0" smtClean="0">
              <a:latin typeface="Gentium"/>
              <a:cs typeface="Gentium"/>
            </a:endParaRPr>
          </a:p>
          <a:p>
            <a:r>
              <a:rPr lang="en-US" sz="3400" dirty="0" smtClean="0">
                <a:cs typeface="Gentium"/>
              </a:rPr>
              <a:t>Sigmund Freud</a:t>
            </a:r>
          </a:p>
          <a:p>
            <a:r>
              <a:rPr lang="el-GR" sz="3400" dirty="0" smtClean="0">
                <a:cs typeface="Gentium"/>
              </a:rPr>
              <a:t>Οιδίποδας</a:t>
            </a:r>
            <a:endParaRPr lang="en-US" sz="3400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117038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dirty="0" smtClean="0"/>
              <a:t>S. Freud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60240"/>
            <a:ext cx="8229600" cy="37010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l-GR" dirty="0" smtClean="0">
              <a:latin typeface="Gentium"/>
              <a:cs typeface="Gentium"/>
            </a:endParaRPr>
          </a:p>
          <a:p>
            <a:r>
              <a:rPr lang="en-US" dirty="0" smtClean="0">
                <a:cs typeface="Gentium"/>
              </a:rPr>
              <a:t>1900: </a:t>
            </a:r>
            <a:r>
              <a:rPr lang="el-GR" i="1" dirty="0" smtClean="0">
                <a:cs typeface="Gentium"/>
              </a:rPr>
              <a:t>Ερμηνεία των Ονείρων</a:t>
            </a:r>
          </a:p>
          <a:p>
            <a:endParaRPr lang="el-GR" i="1" dirty="0" smtClean="0">
              <a:cs typeface="Gentium"/>
            </a:endParaRPr>
          </a:p>
          <a:p>
            <a:r>
              <a:rPr lang="el-GR" dirty="0" smtClean="0">
                <a:cs typeface="Gentium"/>
              </a:rPr>
              <a:t>1905: </a:t>
            </a:r>
            <a:r>
              <a:rPr lang="el-GR" i="1" dirty="0" smtClean="0">
                <a:cs typeface="Gentium"/>
              </a:rPr>
              <a:t>Τρεις πραγματείες για την Θεωρία της Σεξουαλικότητας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391102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1900: </a:t>
            </a:r>
            <a:r>
              <a:rPr lang="el-GR" i="1" dirty="0" smtClean="0">
                <a:cs typeface="Gentium"/>
              </a:rPr>
              <a:t>Ερμηνεία των Ονείρων </a:t>
            </a:r>
            <a:endParaRPr lang="en-US" i="1" dirty="0"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816224"/>
            <a:ext cx="8229600" cy="37730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l-GR" dirty="0" smtClean="0">
                <a:cs typeface="Gentium"/>
              </a:rPr>
              <a:t>Όνειρα: </a:t>
            </a:r>
          </a:p>
          <a:p>
            <a:pPr>
              <a:buNone/>
            </a:pPr>
            <a:endParaRPr lang="el-GR" dirty="0" smtClean="0">
              <a:cs typeface="Gentium"/>
            </a:endParaRPr>
          </a:p>
          <a:p>
            <a:pPr algn="ctr"/>
            <a:r>
              <a:rPr lang="el-GR" dirty="0" smtClean="0">
                <a:cs typeface="Gentium"/>
              </a:rPr>
              <a:t>Εμφανές περιεχόμενο </a:t>
            </a:r>
          </a:p>
          <a:p>
            <a:pPr algn="ctr"/>
            <a:endParaRPr lang="el-GR" dirty="0" smtClean="0">
              <a:cs typeface="Gentium"/>
            </a:endParaRPr>
          </a:p>
          <a:p>
            <a:pPr algn="ctr"/>
            <a:r>
              <a:rPr lang="el-GR" dirty="0" smtClean="0">
                <a:cs typeface="Gentium"/>
              </a:rPr>
              <a:t>Λανθάνον περιεχόμενο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245915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Gentium"/>
              </a:rPr>
              <a:t>Διεργασία του Ονείρου</a:t>
            </a:r>
            <a:endParaRPr lang="en-US" dirty="0"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277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>
                <a:cs typeface="Gentium"/>
              </a:rPr>
              <a:t>ε</a:t>
            </a:r>
            <a:r>
              <a:rPr lang="el-GR" dirty="0" smtClean="0">
                <a:cs typeface="Gentium"/>
              </a:rPr>
              <a:t>πικίνδυνες σκέψεις &amp;</a:t>
            </a:r>
          </a:p>
          <a:p>
            <a:r>
              <a:rPr lang="el-GR" dirty="0">
                <a:cs typeface="Gentium"/>
              </a:rPr>
              <a:t>ε</a:t>
            </a:r>
            <a:r>
              <a:rPr lang="el-GR" dirty="0" smtClean="0">
                <a:cs typeface="Gentium"/>
              </a:rPr>
              <a:t>νοχλητικά αισθήματα</a:t>
            </a:r>
          </a:p>
          <a:p>
            <a:pPr>
              <a:buNone/>
            </a:pPr>
            <a:endParaRPr lang="el-GR" dirty="0" smtClean="0">
              <a:cs typeface="Gentium"/>
            </a:endParaRPr>
          </a:p>
          <a:p>
            <a:pPr algn="ctr">
              <a:buNone/>
            </a:pPr>
            <a:r>
              <a:rPr lang="el-GR" b="1" dirty="0" smtClean="0">
                <a:cs typeface="Gentium"/>
              </a:rPr>
              <a:t>αναδύονται</a:t>
            </a:r>
          </a:p>
          <a:p>
            <a:pPr algn="ctr"/>
            <a:endParaRPr lang="el-GR" dirty="0" smtClean="0">
              <a:cs typeface="Gentium"/>
            </a:endParaRPr>
          </a:p>
          <a:p>
            <a:r>
              <a:rPr lang="el-GR" dirty="0">
                <a:cs typeface="Gentium"/>
              </a:rPr>
              <a:t>α</a:t>
            </a:r>
            <a:r>
              <a:rPr lang="el-GR" dirty="0" smtClean="0">
                <a:cs typeface="Gentium"/>
              </a:rPr>
              <a:t>πό το ασυνείδητο τμήμα του νου</a:t>
            </a:r>
          </a:p>
          <a:p>
            <a:r>
              <a:rPr lang="el-GR" dirty="0">
                <a:cs typeface="Gentium"/>
              </a:rPr>
              <a:t>σ</a:t>
            </a:r>
            <a:r>
              <a:rPr lang="el-GR" dirty="0" smtClean="0">
                <a:cs typeface="Gentium"/>
              </a:rPr>
              <a:t>το συνειδητό τμήμα του νου 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57011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>
                <a:latin typeface="Gentium"/>
                <a:cs typeface="Gentium"/>
              </a:rPr>
              <a:t/>
            </a:r>
            <a:br>
              <a:rPr lang="el-GR" dirty="0" smtClean="0">
                <a:latin typeface="Gentium"/>
                <a:cs typeface="Gentium"/>
              </a:rPr>
            </a:br>
            <a:r>
              <a:rPr lang="el-GR" dirty="0" smtClean="0">
                <a:latin typeface="+mj-lt"/>
                <a:cs typeface="Gentium"/>
              </a:rPr>
              <a:t>λογοκρισία</a:t>
            </a:r>
            <a:r>
              <a:rPr lang="en-US" dirty="0" smtClean="0">
                <a:latin typeface="Gentium"/>
                <a:cs typeface="Gentium"/>
              </a:rPr>
              <a:t/>
            </a:r>
            <a:br>
              <a:rPr lang="en-US" dirty="0" smtClean="0">
                <a:latin typeface="Gentium"/>
                <a:cs typeface="Gentium"/>
              </a:rPr>
            </a:br>
            <a:endParaRPr lang="en-US" dirty="0">
              <a:latin typeface="Gentium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dirty="0" smtClean="0">
              <a:cs typeface="Gentium"/>
            </a:endParaRPr>
          </a:p>
          <a:p>
            <a:pPr algn="ctr"/>
            <a:r>
              <a:rPr lang="el-GR" dirty="0">
                <a:cs typeface="Gentium"/>
              </a:rPr>
              <a:t>α</a:t>
            </a:r>
            <a:r>
              <a:rPr lang="el-GR" dirty="0" smtClean="0">
                <a:cs typeface="Gentium"/>
              </a:rPr>
              <a:t>ίρεται στιγμιαία και μερικά</a:t>
            </a:r>
          </a:p>
          <a:p>
            <a:pPr algn="ctr"/>
            <a:endParaRPr lang="el-GR" dirty="0" smtClean="0">
              <a:cs typeface="Gentium"/>
            </a:endParaRPr>
          </a:p>
          <a:p>
            <a:pPr algn="ctr"/>
            <a:r>
              <a:rPr lang="el-GR" dirty="0" smtClean="0">
                <a:cs typeface="Gentium"/>
              </a:rPr>
              <a:t>έτσι ώστε</a:t>
            </a:r>
          </a:p>
          <a:p>
            <a:pPr algn="ctr"/>
            <a:endParaRPr lang="el-GR" dirty="0" smtClean="0">
              <a:cs typeface="Gentium"/>
            </a:endParaRPr>
          </a:p>
          <a:p>
            <a:r>
              <a:rPr lang="el-GR" dirty="0">
                <a:cs typeface="Gentium"/>
              </a:rPr>
              <a:t>ε</a:t>
            </a:r>
            <a:r>
              <a:rPr lang="el-GR" dirty="0" smtClean="0">
                <a:cs typeface="Gentium"/>
              </a:rPr>
              <a:t>πιτρέπεται η ανάδυση απωθημένων ιδεών με μερική «μεταμφίεση»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393691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4000" dirty="0" smtClean="0">
                <a:latin typeface="Gentium"/>
                <a:cs typeface="Gentium"/>
              </a:rPr>
              <a:t/>
            </a:r>
            <a:br>
              <a:rPr lang="el-GR" sz="4000" dirty="0" smtClean="0">
                <a:latin typeface="Gentium"/>
                <a:cs typeface="Gentium"/>
              </a:rPr>
            </a:br>
            <a:r>
              <a:rPr lang="el-GR" sz="4000" dirty="0" smtClean="0">
                <a:latin typeface="+mj-lt"/>
                <a:cs typeface="Gentium"/>
              </a:rPr>
              <a:t>Πρώιμη σεξουαλικότητα: </a:t>
            </a:r>
            <a:br>
              <a:rPr lang="el-GR" sz="4000" dirty="0" smtClean="0">
                <a:latin typeface="+mj-lt"/>
                <a:cs typeface="Gentium"/>
              </a:rPr>
            </a:br>
            <a:r>
              <a:rPr lang="el-GR" sz="4000" dirty="0" smtClean="0">
                <a:latin typeface="+mj-lt"/>
                <a:cs typeface="Gentium"/>
              </a:rPr>
              <a:t>Ιδέες που υπόκεινται σε απώθηση</a:t>
            </a:r>
            <a:r>
              <a:rPr lang="el-GR" dirty="0" smtClean="0">
                <a:latin typeface="Gentium"/>
                <a:cs typeface="Gentium"/>
              </a:rPr>
              <a:t/>
            </a:r>
            <a:br>
              <a:rPr lang="el-GR" dirty="0" smtClean="0">
                <a:latin typeface="Gentium"/>
                <a:cs typeface="Gentium"/>
              </a:rPr>
            </a:br>
            <a:endParaRPr lang="en-US" dirty="0">
              <a:latin typeface="Gentium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l-GR" dirty="0" smtClean="0">
              <a:latin typeface="Gentium"/>
              <a:cs typeface="Gentium"/>
            </a:endParaRPr>
          </a:p>
          <a:p>
            <a:pPr algn="ctr">
              <a:buNone/>
            </a:pPr>
            <a:r>
              <a:rPr lang="el-GR" dirty="0" smtClean="0">
                <a:cs typeface="Gentium"/>
              </a:rPr>
              <a:t>Οιδιπόδειο σύμπλεγμα:</a:t>
            </a:r>
            <a:endParaRPr lang="en-US" dirty="0" smtClean="0">
              <a:cs typeface="Gentium"/>
            </a:endParaRPr>
          </a:p>
          <a:p>
            <a:pPr algn="ctr">
              <a:buNone/>
            </a:pPr>
            <a:endParaRPr lang="el-GR" dirty="0" smtClean="0">
              <a:cs typeface="Gentium"/>
            </a:endParaRPr>
          </a:p>
          <a:p>
            <a:r>
              <a:rPr lang="el-GR" dirty="0" smtClean="0">
                <a:cs typeface="Gentium"/>
              </a:rPr>
              <a:t>αισθήματα αγάπης παιδιού προς τον γονιό του άλλου φύλου</a:t>
            </a:r>
          </a:p>
          <a:p>
            <a:r>
              <a:rPr lang="el-GR" dirty="0" smtClean="0">
                <a:cs typeface="Gentium"/>
              </a:rPr>
              <a:t>αισθήματα ανταγωνισμού και εχθρότητας προς τον γονιό του ίδιου φύλου </a:t>
            </a:r>
            <a:endParaRPr lang="en-US" dirty="0"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342524866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448</Words>
  <Application>Microsoft Office PowerPoint</Application>
  <PresentationFormat>Προβολή στην οθόνη (4:3)</PresentationFormat>
  <Paragraphs>100</Paragraphs>
  <Slides>16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Μυθος και Τελετουργία   στην Αρχαία Ελλάδα </vt:lpstr>
      <vt:lpstr>Σκοποί  ενότητας</vt:lpstr>
      <vt:lpstr>Περιεχόμενα ενότητας</vt:lpstr>
      <vt:lpstr>Φροϋδική ερμηνεία των μύθων</vt:lpstr>
      <vt:lpstr>S. Freud</vt:lpstr>
      <vt:lpstr>1900: Ερμηνεία των Ονείρων </vt:lpstr>
      <vt:lpstr>Διεργασία του Ονείρου</vt:lpstr>
      <vt:lpstr> λογοκρισία </vt:lpstr>
      <vt:lpstr> Πρώιμη σεξουαλικότητα:  Ιδέες που υπόκεινται σε απώθηση </vt:lpstr>
      <vt:lpstr>διαφοροποιήσεις οιδιπόδειου συμπλέγματος </vt:lpstr>
      <vt:lpstr>διαφοροποιήσεις οιδιπόδειου συμπλέγματος </vt:lpstr>
      <vt:lpstr>Τέλος Ενότητας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Μύθος και Θρησκεία στην  Αρχαία Ελλάδα</dc:title>
  <dc:creator>-pc</dc:creator>
  <cp:lastModifiedBy>User</cp:lastModifiedBy>
  <cp:revision>8</cp:revision>
  <dcterms:created xsi:type="dcterms:W3CDTF">2015-03-10T09:21:49Z</dcterms:created>
  <dcterms:modified xsi:type="dcterms:W3CDTF">2015-10-17T08:37:02Z</dcterms:modified>
</cp:coreProperties>
</file>