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0" r:id="rId6"/>
    <p:sldId id="262" r:id="rId7"/>
    <p:sldId id="282" r:id="rId8"/>
    <p:sldId id="264" r:id="rId9"/>
    <p:sldId id="265" r:id="rId10"/>
    <p:sldId id="266" r:id="rId11"/>
    <p:sldId id="281" r:id="rId12"/>
    <p:sldId id="267" r:id="rId13"/>
    <p:sldId id="268" r:id="rId14"/>
    <p:sldId id="283" r:id="rId15"/>
    <p:sldId id="284" r:id="rId16"/>
    <p:sldId id="269" r:id="rId17"/>
    <p:sldId id="270" r:id="rId18"/>
    <p:sldId id="271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09D8-E917-4A9C-BE94-4BC5D53527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3753-E95E-4586-B8AD-6F1437E8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667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Καθορισμός ακουστικών τύπων σε τομογραφίες υποδομής πυθμένα στη θαλάσσια περιοχή του Ελαιώνα 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(Δ. Κορινθιακός κόλπος)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xfrm>
            <a:off x="616024" y="2348881"/>
            <a:ext cx="7772400" cy="10801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i="1" dirty="0" smtClean="0"/>
              <a:t>Στο πλαίσιο του μαθήματος </a:t>
            </a:r>
            <a:br>
              <a:rPr lang="el-GR" sz="2000" i="1" dirty="0" smtClean="0"/>
            </a:br>
            <a:r>
              <a:rPr lang="el-GR" sz="2000" b="1" dirty="0" smtClean="0"/>
              <a:t>«</a:t>
            </a:r>
            <a:r>
              <a:rPr lang="en-US" sz="2000" b="1" dirty="0" smtClean="0"/>
              <a:t>H </a:t>
            </a:r>
            <a:r>
              <a:rPr lang="el-GR" sz="2000" b="1" dirty="0" smtClean="0"/>
              <a:t>Τηλεπισκόπιση στη διαχείριση του θαλάσσιου περιβάλλοντος»</a:t>
            </a:r>
            <a:endParaRPr lang="el-GR" sz="2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3779912" y="4221088"/>
            <a:ext cx="162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Ονόματα/ Α.Μ.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Δημήτρης\Pictures\img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57338"/>
            <a:ext cx="6229350" cy="4525962"/>
          </a:xfrm>
          <a:noFill/>
        </p:spPr>
      </p:pic>
      <p:sp>
        <p:nvSpPr>
          <p:cNvPr id="21507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mtClean="0"/>
              <a:t>Υδρογραφικός Χάρτης Ελαιώνα</a:t>
            </a:r>
          </a:p>
        </p:txBody>
      </p:sp>
      <p:sp>
        <p:nvSpPr>
          <p:cNvPr id="21508" name="5 - TextBox"/>
          <p:cNvSpPr txBox="1">
            <a:spLocks noChangeArrowheads="1"/>
          </p:cNvSpPr>
          <p:nvPr/>
        </p:nvSpPr>
        <p:spPr bwMode="auto">
          <a:xfrm>
            <a:off x="1547813" y="6165850"/>
            <a:ext cx="3629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Συνολικό μήκος πορειών…………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3.2. Ανάλυση 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Σεισμική στρωματογραφία</a:t>
            </a:r>
          </a:p>
          <a:p>
            <a:r>
              <a:rPr lang="el-GR" dirty="0" smtClean="0"/>
              <a:t>1. Καθορισμός Ακουστικών Τύπων</a:t>
            </a:r>
          </a:p>
          <a:p>
            <a:r>
              <a:rPr lang="el-GR" dirty="0" smtClean="0"/>
              <a:t>2. Καθορισμός γεωγραφικής έκφρασης του κάθε Α.Τ.</a:t>
            </a:r>
          </a:p>
          <a:p>
            <a:r>
              <a:rPr lang="el-GR" dirty="0" smtClean="0"/>
              <a:t>Εντοπισμός άλλων φαινομένων που δεν αποτελούν Α.Τ. (π.χ. Διαφυγές στην υδάτινη στήλη)</a:t>
            </a:r>
          </a:p>
          <a:p>
            <a:r>
              <a:rPr lang="el-GR" dirty="0" smtClean="0"/>
              <a:t>Προβληματισμός – προβλήματα που αντιμετωπίσατε στη διαδικασία ανάλυσης των δεδομένων  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0" y="26368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5400" dirty="0" smtClean="0">
                <a:solidFill>
                  <a:srgbClr val="C00000"/>
                </a:solidFill>
              </a:rPr>
              <a:t>4. Παρουσίαση αποτελεσμάτων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28625" y="142875"/>
            <a:ext cx="7429500" cy="928688"/>
          </a:xfrm>
        </p:spPr>
        <p:txBody>
          <a:bodyPr/>
          <a:lstStyle/>
          <a:p>
            <a:pPr eaLnBrk="1" hangingPunct="1"/>
            <a:r>
              <a:rPr lang="el-GR" sz="2200" b="1" u="sng" dirty="0" smtClean="0"/>
              <a:t>Ακουστικός </a:t>
            </a:r>
            <a:r>
              <a:rPr lang="el-GR" sz="2200" b="1" u="sng" dirty="0" err="1" smtClean="0"/>
              <a:t>Τυπος</a:t>
            </a:r>
            <a:r>
              <a:rPr lang="el-GR" sz="2200" b="1" u="sng" dirty="0" smtClean="0"/>
              <a:t> 1</a:t>
            </a:r>
            <a:endParaRPr lang="el-GR" sz="2800" dirty="0" smtClean="0"/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357188" y="928688"/>
            <a:ext cx="2918668" cy="3857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sz="1600" dirty="0" smtClean="0"/>
              <a:t>Περιγραφή…….</a:t>
            </a:r>
          </a:p>
          <a:p>
            <a:pPr eaLnBrk="1" hangingPunct="1">
              <a:buFont typeface="Wingdings 2" pitchFamily="18" charset="2"/>
              <a:buNone/>
            </a:pPr>
            <a:endParaRPr lang="el-GR" sz="1600" dirty="0" smtClean="0"/>
          </a:p>
          <a:p>
            <a:pPr eaLnBrk="1" hangingPunct="1">
              <a:buFont typeface="Wingdings 2" pitchFamily="18" charset="2"/>
              <a:buNone/>
            </a:pPr>
            <a:endParaRPr lang="el-GR" sz="1600" dirty="0" smtClean="0"/>
          </a:p>
          <a:p>
            <a:pPr eaLnBrk="1" hangingPunct="1">
              <a:buFont typeface="Wingdings 2" pitchFamily="18" charset="2"/>
              <a:buNone/>
            </a:pPr>
            <a:endParaRPr lang="el-GR" sz="1600" dirty="0" smtClean="0"/>
          </a:p>
          <a:p>
            <a:pPr eaLnBrk="1" hangingPunct="1">
              <a:buFont typeface="Wingdings 2" pitchFamily="18" charset="2"/>
              <a:buNone/>
            </a:pPr>
            <a:endParaRPr lang="el-GR" sz="1600" dirty="0" smtClean="0"/>
          </a:p>
          <a:p>
            <a:pPr eaLnBrk="1" hangingPunct="1">
              <a:buFont typeface="Wingdings 2" pitchFamily="18" charset="2"/>
              <a:buNone/>
            </a:pPr>
            <a:endParaRPr lang="el-GR" sz="1600" dirty="0" smtClean="0"/>
          </a:p>
          <a:p>
            <a:pPr eaLnBrk="1" hangingPunct="1">
              <a:buFont typeface="Wingdings 2" pitchFamily="18" charset="2"/>
              <a:buNone/>
            </a:pPr>
            <a:endParaRPr lang="el-GR" sz="16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l-GR" sz="1600" dirty="0" smtClean="0"/>
              <a:t>Ερμηνεία……..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1600" dirty="0" smtClean="0"/>
              <a:t>Τι σημαίνει παρατεταμένη ανάκλαση?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1600" dirty="0" smtClean="0"/>
              <a:t>Τι σημαίνει ακουστικά διαφανής ανάκλαση?</a:t>
            </a:r>
          </a:p>
          <a:p>
            <a:pPr eaLnBrk="1" hangingPunct="1"/>
            <a:endParaRPr lang="el-GR" sz="1600" dirty="0" smtClean="0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7160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rot="5400000">
            <a:off x="6120172" y="1232756"/>
            <a:ext cx="1800200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499992" y="4581128"/>
            <a:ext cx="428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Μπορείτε να σημειώσετε στις τομογραφίες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apatheodorou\PRESENTATIONS\ΤΗΛΕΠΙΣΚΟΠΗΣΗ_ΘΑΛ_ΠΕΡΙΒ\Askisi_Xartografisi_scan_sbp\Final_Merge\150_140_132_131_mar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2376264"/>
          </a:xfrm>
          <a:prstGeom prst="rect">
            <a:avLst/>
          </a:prstGeom>
          <a:noFill/>
        </p:spPr>
      </p:pic>
      <p:pic>
        <p:nvPicPr>
          <p:cNvPr id="1027" name="Picture 3" descr="E:\papatheodorou\PRESENTATIONS\ΤΗΛΕΠΙΣΚΟΠΗΣΗ_ΘΑΛ_ΠΕΡΙΒ\Askisi_Xartografisi_scan_sbp\Final_Merge\150_140_132_131_e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97413"/>
            <a:ext cx="782637" cy="2160587"/>
          </a:xfrm>
          <a:prstGeom prst="rect">
            <a:avLst/>
          </a:prstGeom>
          <a:noFill/>
        </p:spPr>
      </p:pic>
      <p:pic>
        <p:nvPicPr>
          <p:cNvPr id="1028" name="Picture 4" descr="E:\papatheodorou\PRESENTATIONS\ΤΗΛΕΠΙΣΚΟΠΗΣΗ_ΘΑΛ_ΠΕΡΙΒ\Askisi_Xartografisi_scan_sbp\Final_Merge\150_140_132_131_e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819150" cy="1539875"/>
          </a:xfrm>
          <a:prstGeom prst="rect">
            <a:avLst/>
          </a:prstGeom>
          <a:noFill/>
        </p:spPr>
      </p:pic>
      <p:pic>
        <p:nvPicPr>
          <p:cNvPr id="1029" name="Picture 5" descr="E:\papatheodorou\PRESENTATIONS\ΤΗΛΕΠΙΣΚΟΠΗΣΗ_ΘΑΛ_ΠΕΡΙΒ\Askisi_Xartografisi_scan_sbp\Final_Merge\150_140_132_131_e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903787"/>
            <a:ext cx="1381125" cy="1954213"/>
          </a:xfrm>
          <a:prstGeom prst="rect">
            <a:avLst/>
          </a:prstGeom>
          <a:noFill/>
        </p:spPr>
      </p:pic>
      <p:pic>
        <p:nvPicPr>
          <p:cNvPr id="1030" name="Picture 6" descr="E:\papatheodorou\PRESENTATIONS\ΤΗΛΕΠΙΣΚΟΠΗΣΗ_ΘΑΛ_ΠΕΡΙΒ\Askisi_Xartografisi_scan_sbp\Final_Merge\150_140_132_131_et2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733925"/>
            <a:ext cx="1355725" cy="2124075"/>
          </a:xfrm>
          <a:prstGeom prst="rect">
            <a:avLst/>
          </a:prstGeom>
          <a:noFill/>
        </p:spPr>
      </p:pic>
      <p:pic>
        <p:nvPicPr>
          <p:cNvPr id="1031" name="Picture 7" descr="E:\papatheodorou\PRESENTATIONS\ΤΗΛΕΠΙΣΚΟΠΗΣΗ_ΘΑΛ_ΠΕΡΙΒ\Askisi_Xartografisi_scan_sbp\Final_Merge\150_140_132_131_et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25" y="4797152"/>
            <a:ext cx="904875" cy="1697037"/>
          </a:xfrm>
          <a:prstGeom prst="rect">
            <a:avLst/>
          </a:prstGeom>
          <a:noFill/>
        </p:spPr>
      </p:pic>
      <p:cxnSp>
        <p:nvCxnSpPr>
          <p:cNvPr id="11" name="10 - Ευθεία γραμμή σύνδεσης"/>
          <p:cNvCxnSpPr/>
          <p:nvPr/>
        </p:nvCxnSpPr>
        <p:spPr>
          <a:xfrm rot="5400000">
            <a:off x="-36512" y="3501008"/>
            <a:ext cx="2232248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rot="5400000">
            <a:off x="1907704" y="3501008"/>
            <a:ext cx="2232248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>
            <a:endCxn id="1027" idx="0"/>
          </p:cNvCxnSpPr>
          <p:nvPr/>
        </p:nvCxnSpPr>
        <p:spPr>
          <a:xfrm rot="16200000" flipH="1">
            <a:off x="3089337" y="3615518"/>
            <a:ext cx="2060501" cy="1032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5400000">
            <a:off x="5976156" y="3392996"/>
            <a:ext cx="2088232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5400000">
            <a:off x="7596336" y="3573016"/>
            <a:ext cx="2232248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491880" y="2276872"/>
            <a:ext cx="1224136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apatheodorou\PRESENTATIONS\ΤΗΛΕΠΙΣΚΟΠΗΣΗ_ΘΑΛ_ΠΕΡΙΒ\Askisi_Xartografisi_scan_sbp\Final_Merge\150_140_132_131_e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218" y="3500661"/>
            <a:ext cx="782637" cy="2160587"/>
          </a:xfrm>
          <a:prstGeom prst="rect">
            <a:avLst/>
          </a:prstGeom>
          <a:noFill/>
        </p:spPr>
      </p:pic>
      <p:pic>
        <p:nvPicPr>
          <p:cNvPr id="5" name="Picture 4" descr="E:\papatheodorou\PRESENTATIONS\ΤΗΛΕΠΙΣΚΟΠΗΣΗ_ΘΑΛ_ΠΕΡΙΒ\Askisi_Xartografisi_scan_sbp\Final_Merge\150_140_132_131_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19150" cy="1539875"/>
          </a:xfrm>
          <a:prstGeom prst="rect">
            <a:avLst/>
          </a:prstGeom>
          <a:noFill/>
        </p:spPr>
      </p:pic>
      <p:pic>
        <p:nvPicPr>
          <p:cNvPr id="6" name="Picture 5" descr="E:\papatheodorou\PRESENTATIONS\ΤΗΛΕΠΙΣΚΟΠΗΣΗ_ΘΑΛ_ΠΕΡΙΒ\Askisi_Xartografisi_scan_sbp\Final_Merge\150_140_132_131_e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186" y="2132856"/>
            <a:ext cx="1381125" cy="1954213"/>
          </a:xfrm>
          <a:prstGeom prst="rect">
            <a:avLst/>
          </a:prstGeom>
          <a:noFill/>
        </p:spPr>
      </p:pic>
      <p:pic>
        <p:nvPicPr>
          <p:cNvPr id="7" name="Picture 6" descr="E:\papatheodorou\PRESENTATIONS\ΤΗΛΕΠΙΣΚΟΠΗΣΗ_ΘΑΛ_ΠΕΡΙΒ\Askisi_Xartografisi_scan_sbp\Final_Merge\150_140_132_131_et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5370" y="1844824"/>
            <a:ext cx="1355725" cy="2124075"/>
          </a:xfrm>
          <a:prstGeom prst="rect">
            <a:avLst/>
          </a:prstGeom>
          <a:noFill/>
        </p:spPr>
      </p:pic>
      <p:pic>
        <p:nvPicPr>
          <p:cNvPr id="8" name="Picture 7" descr="E:\papatheodorou\PRESENTATIONS\ΤΗΛΕΠΙΣΚΟΠΗΣΗ_ΘΑΛ_ΠΕΡΙΒ\Askisi_Xartografisi_scan_sbp\Final_Merge\150_140_132_131_et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869160"/>
            <a:ext cx="904875" cy="1512168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1475656" y="836712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ΑΤ1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043522" y="2780928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ΑΤ2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859314" y="4004717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ΑΤ3 ή ΑΤ2α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8172400" y="4941168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ΑΤ4</a:t>
            </a:r>
            <a:endParaRPr lang="el-GR" dirty="0"/>
          </a:p>
        </p:txBody>
      </p:sp>
      <p:cxnSp>
        <p:nvCxnSpPr>
          <p:cNvPr id="14" name="13 - Ευθεία γραμμή σύνδεσης"/>
          <p:cNvCxnSpPr/>
          <p:nvPr/>
        </p:nvCxnSpPr>
        <p:spPr>
          <a:xfrm rot="5400000">
            <a:off x="2771800" y="242088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5400000">
            <a:off x="3167844" y="296094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5400000">
            <a:off x="1403648" y="2564904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rot="5400000">
            <a:off x="1691680" y="2996952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rot="5400000">
            <a:off x="4896036" y="411307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rot="5400000">
            <a:off x="7416316" y="526520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 rot="5400000">
            <a:off x="2771800" y="3573016"/>
            <a:ext cx="72008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rot="5400000">
            <a:off x="1187624" y="3501008"/>
            <a:ext cx="72008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rot="5400000">
            <a:off x="4788024" y="5085184"/>
            <a:ext cx="86409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rot="5400000">
            <a:off x="7164288" y="5949280"/>
            <a:ext cx="72008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 rot="5400000">
            <a:off x="467544" y="1268760"/>
            <a:ext cx="72008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rot="5400000">
            <a:off x="2924200" y="3725416"/>
            <a:ext cx="72008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61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4 - Εικόνα" descr="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357812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3 - Εικόνα" descr="9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5721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4 - Εικόνα" descr="img0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4214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539750" y="0"/>
            <a:ext cx="7467600" cy="417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800" dirty="0" smtClean="0"/>
              <a:t>Χάρτης Ακουστικών Τύπων περιοχής Ελαιώνα</a:t>
            </a:r>
          </a:p>
        </p:txBody>
      </p:sp>
      <p:pic>
        <p:nvPicPr>
          <p:cNvPr id="1026" name="Picture 2" descr="C:\Users\georgep\Desktop\Εικόν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572207" cy="5416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611188" y="2420938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6000" dirty="0" smtClean="0">
                <a:solidFill>
                  <a:srgbClr val="C00000"/>
                </a:solidFill>
              </a:rPr>
              <a:t>1. Εισαγωγή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>
          <a:xfrm>
            <a:off x="611188" y="2636838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6000" dirty="0" smtClean="0">
                <a:solidFill>
                  <a:srgbClr val="C00000"/>
                </a:solidFill>
              </a:rPr>
              <a:t>5. Συμπεράσματα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- TextBox"/>
          <p:cNvSpPr txBox="1">
            <a:spLocks noChangeArrowheads="1"/>
          </p:cNvSpPr>
          <p:nvPr/>
        </p:nvSpPr>
        <p:spPr bwMode="auto">
          <a:xfrm>
            <a:off x="2051050" y="188913"/>
            <a:ext cx="512921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Εντοπίστηκαν 3 Ακουστικοί Τύποι</a:t>
            </a:r>
          </a:p>
          <a:p>
            <a:endParaRPr lang="el-GR"/>
          </a:p>
          <a:p>
            <a:r>
              <a:rPr lang="el-GR"/>
              <a:t>Ακουστικός τύπος 1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r>
              <a:rPr lang="el-GR"/>
              <a:t>….</a:t>
            </a:r>
          </a:p>
          <a:p>
            <a:endParaRPr lang="el-GR"/>
          </a:p>
          <a:p>
            <a:r>
              <a:rPr lang="el-GR"/>
              <a:t>…..</a:t>
            </a:r>
          </a:p>
          <a:p>
            <a:endParaRPr lang="el-GR"/>
          </a:p>
          <a:p>
            <a:r>
              <a:rPr lang="el-GR"/>
              <a:t>Η επιφανειακή κατανομή των ακουστικών τύπων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  <p:pic>
        <p:nvPicPr>
          <p:cNvPr id="32771" name="5 - Εικόνα" descr="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836613"/>
            <a:ext cx="20970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6 - TextBox"/>
          <p:cNvSpPr txBox="1">
            <a:spLocks noChangeArrowheads="1"/>
          </p:cNvSpPr>
          <p:nvPr/>
        </p:nvSpPr>
        <p:spPr bwMode="auto">
          <a:xfrm>
            <a:off x="1908175" y="5805488"/>
            <a:ext cx="492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Τι έκταση καλύπτει ο κάθε Ακουστικός Τύπος ?</a:t>
            </a:r>
          </a:p>
        </p:txBody>
      </p:sp>
      <p:pic>
        <p:nvPicPr>
          <p:cNvPr id="6" name="Picture 2" descr="C:\Users\georgep\Desktop\Εικόν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611767" cy="2152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>
          <a:xfrm>
            <a:off x="900113" y="908050"/>
            <a:ext cx="7467600" cy="3097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800" smtClean="0"/>
              <a:t>Το κύριο φαινόμενο που διαπιστώθηκε από τη μελέτη των τομογραφιών  στον κόλπο του Ελαιώνα είναι:</a:t>
            </a:r>
            <a:br>
              <a:rPr lang="el-GR" sz="2800" smtClean="0"/>
            </a:br>
            <a:r>
              <a:rPr lang="el-GR" sz="2800" smtClean="0"/>
              <a:t/>
            </a:r>
            <a:br>
              <a:rPr lang="el-GR" sz="2800" smtClean="0"/>
            </a:br>
            <a:r>
              <a:rPr lang="el-GR" sz="2800" smtClean="0"/>
              <a:t/>
            </a:r>
            <a:br>
              <a:rPr lang="el-GR" sz="2800" smtClean="0"/>
            </a:br>
            <a:r>
              <a:rPr lang="el-GR" sz="2800" smtClean="0"/>
              <a:t>………………………..</a:t>
            </a:r>
            <a:br>
              <a:rPr lang="el-GR" sz="2800" smtClean="0"/>
            </a:br>
            <a:r>
              <a:rPr lang="el-GR" sz="2800" smtClean="0"/>
              <a:t>…………………………</a:t>
            </a:r>
            <a:br>
              <a:rPr lang="el-GR" sz="2800" smtClean="0"/>
            </a:br>
            <a:r>
              <a:rPr lang="el-GR" sz="2800" smtClean="0"/>
              <a:t>……………………………..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>
          <a:xfrm>
            <a:off x="611188" y="1341438"/>
            <a:ext cx="7467600" cy="1555750"/>
          </a:xfrm>
        </p:spPr>
        <p:txBody>
          <a:bodyPr>
            <a:normAutofit fontScale="90000"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l-GR" sz="2800" smtClean="0"/>
              <a:t>Βιβλιογραφία: Τεχνική Ωκεανογραφία</a:t>
            </a:r>
            <a:br>
              <a:rPr lang="el-GR" sz="2800" smtClean="0"/>
            </a:br>
            <a:r>
              <a:rPr lang="el-GR" sz="2800" smtClean="0"/>
              <a:t>…..</a:t>
            </a:r>
            <a:br>
              <a:rPr lang="el-GR" sz="2800" smtClean="0"/>
            </a:br>
            <a:r>
              <a:rPr lang="el-GR" sz="2800" smtClean="0"/>
              <a:t>….</a:t>
            </a:r>
            <a:br>
              <a:rPr lang="el-GR" sz="2800" smtClean="0"/>
            </a:br>
            <a:endParaRPr lang="el-GR" sz="2800" smtClean="0"/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>
          <a:xfrm>
            <a:off x="539750" y="3284538"/>
            <a:ext cx="7467600" cy="2620962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el-GR" sz="2400" smtClean="0"/>
              <a:t>Ιστοσελίδες: </a:t>
            </a:r>
            <a:r>
              <a:rPr lang="en-US" sz="2400" smtClean="0">
                <a:hlinkClick r:id="rId3"/>
              </a:rPr>
              <a:t>www.google.com</a:t>
            </a:r>
            <a:endParaRPr lang="el-GR" sz="2400" smtClean="0"/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el-GR" sz="2400" smtClean="0"/>
              <a:t>…..</a:t>
            </a:r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el-GR" sz="2400" smtClean="0"/>
              <a:t>…..</a:t>
            </a:r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el-GR" sz="2400" smtClean="0"/>
              <a:t>…..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002060"/>
                </a:solidFill>
              </a:rPr>
              <a:t>Περί Τομογράφων υποδομής πυθμένα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125273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sz="2400" dirty="0" smtClean="0"/>
              <a:t>Είναι συσκευές εκπομπής ηχητικών κυμάτων…………. </a:t>
            </a:r>
            <a:r>
              <a:rPr lang="el-GR" sz="2400" b="1" dirty="0" smtClean="0"/>
              <a:t>Τρόπος λειτουργίας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635896" y="3789040"/>
            <a:ext cx="17281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ΕΙΚΟΝΕΣ</a:t>
            </a:r>
            <a:endParaRPr lang="el-GR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Τύποι τομογράφου υποδομής πυθμένα</a:t>
            </a:r>
          </a:p>
          <a:p>
            <a:pPr eaLnBrk="1" hangingPunct="1"/>
            <a:r>
              <a:rPr lang="el-GR" dirty="0" smtClean="0"/>
              <a:t>Αναπτύξτε Διακριτική και διεισδυτική ικανότητα σε σχέση με τη συχνότητα</a:t>
            </a: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002060"/>
                </a:solidFill>
              </a:rPr>
              <a:t>Περί Τομογράφων υποδομής πυθμένα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635896" y="3789040"/>
            <a:ext cx="17281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ΕΙΚΟΝΕΣ</a:t>
            </a:r>
            <a:endParaRPr lang="el-G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Ακουστικός Τύπος/Χαρακτήρας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002060"/>
                </a:solidFill>
              </a:rPr>
              <a:t>Καθορισμός Ακουστικών Τύπων/Χαρακτήρων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Σαφήνεια</a:t>
            </a:r>
          </a:p>
          <a:p>
            <a:r>
              <a:rPr lang="el-GR" dirty="0" smtClean="0"/>
              <a:t>Συνέχεια</a:t>
            </a:r>
          </a:p>
          <a:p>
            <a:r>
              <a:rPr lang="el-GR" dirty="0" smtClean="0"/>
              <a:t>.</a:t>
            </a:r>
          </a:p>
          <a:p>
            <a:r>
              <a:rPr lang="el-GR" dirty="0" smtClean="0"/>
              <a:t>.</a:t>
            </a:r>
          </a:p>
          <a:p>
            <a:r>
              <a:rPr lang="el-GR" dirty="0" smtClean="0"/>
              <a:t>.</a:t>
            </a:r>
          </a:p>
          <a:p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292080" y="3429000"/>
            <a:ext cx="17281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ΕΙΚΟΝΕΣ</a:t>
            </a:r>
            <a:endParaRPr lang="el-G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2. Περιοχή έρευνας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l-GR" dirty="0" smtClean="0"/>
              <a:t>Γενικός χάρτης</a:t>
            </a:r>
          </a:p>
          <a:p>
            <a:r>
              <a:rPr lang="el-GR" dirty="0" smtClean="0"/>
              <a:t>Γενική Γεωλογία περιοχής</a:t>
            </a:r>
            <a:endParaRPr lang="el-G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15816" y="4941168"/>
            <a:ext cx="3707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Christodoulou D., Papatheodorou G., Ferentinos G., Masson M.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(2003): "Active seepage in two contrasting pockmark fields in Patras and Corinth Gulfs, Greece". Geo-Marine Letters 23: 194-199.</a:t>
            </a:r>
            <a:r>
              <a:rPr kumimoji="0" lang="el-G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915816" y="4653136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Προτεινόμενη Βιβλιογραφία: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467600" cy="216031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6000" dirty="0" smtClean="0">
                <a:solidFill>
                  <a:srgbClr val="C00000"/>
                </a:solidFill>
              </a:rPr>
              <a:t>3.</a:t>
            </a:r>
            <a:r>
              <a:rPr lang="el-GR" sz="6000" dirty="0" smtClean="0"/>
              <a:t> </a:t>
            </a:r>
            <a:r>
              <a:rPr lang="el-GR" sz="6700" dirty="0" smtClean="0">
                <a:solidFill>
                  <a:srgbClr val="C00000"/>
                </a:solidFill>
              </a:rPr>
              <a:t>Εργασίες πεδίου</a:t>
            </a:r>
            <a:r>
              <a:rPr lang="el-GR" sz="6000" dirty="0" smtClean="0"/>
              <a:t/>
            </a:r>
            <a:br>
              <a:rPr lang="el-GR" sz="6000" dirty="0" smtClean="0"/>
            </a:br>
            <a:r>
              <a:rPr lang="el-GR" sz="4000" dirty="0" smtClean="0"/>
              <a:t>2.1. Εργασίες πεδίου</a:t>
            </a:r>
            <a:br>
              <a:rPr lang="el-GR" sz="4000" dirty="0" smtClean="0"/>
            </a:br>
            <a:r>
              <a:rPr lang="el-GR" sz="4000" dirty="0" smtClean="0"/>
              <a:t>2.2. Ανάλυση δεδομένων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3759787" cy="3556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- Εικόνα" descr="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30" y="1202590"/>
            <a:ext cx="3662121" cy="2395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4" name="5 - TextBox"/>
          <p:cNvSpPr txBox="1">
            <a:spLocks noChangeArrowheads="1"/>
          </p:cNvSpPr>
          <p:nvPr/>
        </p:nvSpPr>
        <p:spPr bwMode="auto">
          <a:xfrm>
            <a:off x="1042988" y="5013325"/>
            <a:ext cx="496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Τομογράφος υποδομής πυθμένα (τι τύπου???)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195736" y="116632"/>
            <a:ext cx="454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/>
              <a:t>3.1. Εργασίες πεδίου</a:t>
            </a:r>
            <a:endParaRPr lang="el-GR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281</Words>
  <Application>Microsoft Office PowerPoint</Application>
  <PresentationFormat>Προβολή στην οθόνη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Office Theme</vt:lpstr>
      <vt:lpstr>Στο πλαίσιο του μαθήματος  «H Τηλεπισκόπιση στη διαχείριση του θαλάσσιου περιβάλλοντος»</vt:lpstr>
      <vt:lpstr>1. Εισαγωγή</vt:lpstr>
      <vt:lpstr>Περί Τομογράφων υποδομής πυθμένα</vt:lpstr>
      <vt:lpstr>Περί Τομογράφων υποδομής πυθμένα</vt:lpstr>
      <vt:lpstr>Ακουστικός Τύπος/Χαρακτήρας</vt:lpstr>
      <vt:lpstr>Καθορισμός Ακουστικών Τύπων/Χαρακτήρων</vt:lpstr>
      <vt:lpstr>2. Περιοχή έρευνας</vt:lpstr>
      <vt:lpstr>3. Εργασίες πεδίου 2.1. Εργασίες πεδίου 2.2. Ανάλυση δεδομένων</vt:lpstr>
      <vt:lpstr>Παρουσίαση του PowerPoint</vt:lpstr>
      <vt:lpstr>Υδρογραφικός Χάρτης Ελαιώνα</vt:lpstr>
      <vt:lpstr>3.2. Ανάλυση δεδομένων</vt:lpstr>
      <vt:lpstr>4. Παρουσίαση αποτελεσμάτων</vt:lpstr>
      <vt:lpstr>Ακουστικός Τυπος 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Χάρτης Ακουστικών Τύπων περιοχής Ελαιώνα</vt:lpstr>
      <vt:lpstr>5. Συμπεράσματα</vt:lpstr>
      <vt:lpstr>Παρουσίαση του PowerPoint</vt:lpstr>
      <vt:lpstr>Το κύριο φαινόμενο που διαπιστώθηκε από τη μελέτη των τομογραφιών  στον κόλπο του Ελαιώνα είναι:   ……………………….. ………………………… ……………………………..</vt:lpstr>
      <vt:lpstr>Βιβλιογραφία: Τεχνική Ωκεανογραφία ….. ….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DimitrisC</dc:creator>
  <cp:lastModifiedBy>gpapathe</cp:lastModifiedBy>
  <cp:revision>20</cp:revision>
  <dcterms:created xsi:type="dcterms:W3CDTF">2014-12-17T10:40:43Z</dcterms:created>
  <dcterms:modified xsi:type="dcterms:W3CDTF">2020-01-08T11:56:14Z</dcterms:modified>
</cp:coreProperties>
</file>