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50"/>
  </p:notesMasterIdLst>
  <p:handoutMasterIdLst>
    <p:handoutMasterId r:id="rId51"/>
  </p:handoutMasterIdLst>
  <p:sldIdLst>
    <p:sldId id="298" r:id="rId4"/>
    <p:sldId id="300" r:id="rId5"/>
    <p:sldId id="299" r:id="rId6"/>
    <p:sldId id="301" r:id="rId7"/>
    <p:sldId id="303" r:id="rId8"/>
    <p:sldId id="305" r:id="rId9"/>
    <p:sldId id="306" r:id="rId10"/>
    <p:sldId id="307" r:id="rId11"/>
    <p:sldId id="308" r:id="rId12"/>
    <p:sldId id="309" r:id="rId13"/>
    <p:sldId id="310" r:id="rId14"/>
    <p:sldId id="311" r:id="rId15"/>
    <p:sldId id="312" r:id="rId16"/>
    <p:sldId id="313" r:id="rId17"/>
    <p:sldId id="315" r:id="rId18"/>
    <p:sldId id="314"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6" r:id="rId39"/>
    <p:sldId id="337" r:id="rId40"/>
    <p:sldId id="338" r:id="rId41"/>
    <p:sldId id="339" r:id="rId42"/>
    <p:sldId id="340" r:id="rId43"/>
    <p:sldId id="341" r:id="rId44"/>
    <p:sldId id="371" r:id="rId45"/>
    <p:sldId id="372" r:id="rId46"/>
    <p:sldId id="375" r:id="rId47"/>
    <p:sldId id="373" r:id="rId48"/>
    <p:sldId id="374" r:id="rId4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92" d="100"/>
          <a:sy n="92" d="100"/>
        </p:scale>
        <p:origin x="-498"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Πωλήσεις</c:v>
                </c:pt>
              </c:strCache>
            </c:strRef>
          </c:tx>
          <c:spPr>
            <a:solidFill>
              <a:srgbClr val="FFFF00"/>
            </a:solidFill>
            <a:ln w="19050">
              <a:noFill/>
            </a:ln>
          </c:spPr>
          <c:dPt>
            <c:idx val="0"/>
            <c:spPr>
              <a:solidFill>
                <a:srgbClr val="FFFF00"/>
              </a:solidFill>
              <a:ln w="19050">
                <a:noFill/>
              </a:ln>
              <a:effectLst/>
            </c:spPr>
            <c:extLst xmlns:c16r2="http://schemas.microsoft.com/office/drawing/2015/06/chart">
              <c:ext xmlns:c16="http://schemas.microsoft.com/office/drawing/2014/chart" uri="{C3380CC4-5D6E-409C-BE32-E72D297353CC}">
                <c16:uniqueId val="{00000001-6140-48C7-B1EB-B5D0CCA893C5}"/>
              </c:ext>
            </c:extLst>
          </c:dPt>
          <c:dPt>
            <c:idx val="1"/>
            <c:spPr>
              <a:solidFill>
                <a:srgbClr val="FFFF00"/>
              </a:solidFill>
              <a:ln w="19050">
                <a:noFill/>
              </a:ln>
              <a:effectLst/>
            </c:spPr>
            <c:extLst xmlns:c16r2="http://schemas.microsoft.com/office/drawing/2015/06/chart">
              <c:ext xmlns:c16="http://schemas.microsoft.com/office/drawing/2014/chart" uri="{C3380CC4-5D6E-409C-BE32-E72D297353CC}">
                <c16:uniqueId val="{00000003-6140-48C7-B1EB-B5D0CCA893C5}"/>
              </c:ext>
            </c:extLst>
          </c:dPt>
          <c:dPt>
            <c:idx val="2"/>
            <c:spPr>
              <a:solidFill>
                <a:srgbClr val="FFFF00"/>
              </a:solidFill>
              <a:ln w="19050">
                <a:noFill/>
              </a:ln>
              <a:effectLst/>
            </c:spPr>
            <c:extLst xmlns:c16r2="http://schemas.microsoft.com/office/drawing/2015/06/chart">
              <c:ext xmlns:c16="http://schemas.microsoft.com/office/drawing/2014/chart" uri="{C3380CC4-5D6E-409C-BE32-E72D297353CC}">
                <c16:uniqueId val="{00000005-6140-48C7-B1EB-B5D0CCA893C5}"/>
              </c:ext>
            </c:extLst>
          </c:dPt>
          <c:dPt>
            <c:idx val="3"/>
            <c:spPr>
              <a:solidFill>
                <a:srgbClr val="FFFF00"/>
              </a:solidFill>
              <a:ln w="19050">
                <a:noFill/>
              </a:ln>
              <a:effectLst/>
            </c:spPr>
            <c:extLst xmlns:c16r2="http://schemas.microsoft.com/office/drawing/2015/06/chart">
              <c:ext xmlns:c16="http://schemas.microsoft.com/office/drawing/2014/chart" uri="{C3380CC4-5D6E-409C-BE32-E72D297353CC}">
                <c16:uniqueId val="{00000007-6140-48C7-B1EB-B5D0CCA893C5}"/>
              </c:ext>
            </c:extLst>
          </c:dPt>
          <c:cat>
            <c:strRef>
              <c:f>Sheet1!$A$2:$A$5</c:f>
              <c:strCache>
                <c:ptCount val="4"/>
                <c:pt idx="0">
                  <c:v>Μέρος 1</c:v>
                </c:pt>
                <c:pt idx="1">
                  <c:v>Μέρος 2</c:v>
                </c:pt>
                <c:pt idx="2">
                  <c:v>Μέρος 3</c:v>
                </c:pt>
                <c:pt idx="3">
                  <c:v>Μέρος 4</c:v>
                </c:pt>
              </c:strCache>
            </c:strRef>
          </c:cat>
          <c:val>
            <c:numRef>
              <c:f>Sheet1!$B$2:$B$5</c:f>
              <c:numCache>
                <c:formatCode>General</c:formatCode>
                <c:ptCount val="4"/>
                <c:pt idx="0">
                  <c:v>82000</c:v>
                </c:pt>
                <c:pt idx="1">
                  <c:v>32000</c:v>
                </c:pt>
                <c:pt idx="2">
                  <c:v>14000</c:v>
                </c:pt>
                <c:pt idx="3">
                  <c:v>12000</c:v>
                </c:pt>
              </c:numCache>
            </c:numRef>
          </c:val>
          <c:extLst xmlns:c16r2="http://schemas.microsoft.com/office/drawing/2015/06/chart">
            <c:ext xmlns:c16="http://schemas.microsoft.com/office/drawing/2014/chart" uri="{C3380CC4-5D6E-409C-BE32-E72D297353CC}">
              <c16:uniqueId val="{00000008-6140-48C7-B1EB-B5D0CCA893C5}"/>
            </c:ext>
          </c:extLst>
        </c:ser>
        <c:firstSliceAng val="16"/>
        <c:holeSize val="90"/>
      </c:doughnutChart>
      <c:spPr>
        <a:noFill/>
        <a:ln>
          <a:noFill/>
        </a:ln>
        <a:effectLst/>
      </c:spPr>
    </c:plotArea>
    <c:plotVisOnly val="1"/>
    <c:dispBlanksAs val="zero"/>
  </c:chart>
  <c:spPr>
    <a:noFill/>
    <a:ln>
      <a:noFill/>
    </a:ln>
    <a:effectLst/>
  </c:spPr>
  <c:txPr>
    <a:bodyPr/>
    <a:lstStyle/>
    <a:p>
      <a:pPr>
        <a:defRPr lang="el-GR" noProof="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doughnutChart>
        <c:varyColors val="1"/>
        <c:ser>
          <c:idx val="0"/>
          <c:order val="0"/>
          <c:tx>
            <c:strRef>
              <c:f>Sheet1!$B$1</c:f>
              <c:strCache>
                <c:ptCount val="1"/>
                <c:pt idx="0">
                  <c:v>Πωλήσεις</c:v>
                </c:pt>
              </c:strCache>
            </c:strRef>
          </c:tx>
          <c:spPr>
            <a:solidFill>
              <a:schemeClr val="accent1"/>
            </a:solidFill>
            <a:ln w="19050">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9A2F-41E4-9292-679D3FCBB01B}"/>
              </c:ext>
            </c:extLst>
          </c:dPt>
          <c:dPt>
            <c:idx val="1"/>
            <c:spPr>
              <a:solidFill>
                <a:schemeClr val="accent1"/>
              </a:solidFill>
              <a:ln w="19050">
                <a:noFill/>
              </a:ln>
              <a:effectLst/>
            </c:spPr>
            <c:extLst xmlns:c16r2="http://schemas.microsoft.com/office/drawing/2015/06/chart">
              <c:ext xmlns:c16="http://schemas.microsoft.com/office/drawing/2014/chart" uri="{C3380CC4-5D6E-409C-BE32-E72D297353CC}">
                <c16:uniqueId val="{00000003-9A2F-41E4-9292-679D3FCBB01B}"/>
              </c:ext>
            </c:extLst>
          </c:dPt>
          <c:dPt>
            <c:idx val="2"/>
            <c:spPr>
              <a:solidFill>
                <a:schemeClr val="accent1"/>
              </a:solidFill>
              <a:ln w="19050">
                <a:noFill/>
              </a:ln>
              <a:effectLst/>
            </c:spPr>
            <c:extLst xmlns:c16r2="http://schemas.microsoft.com/office/drawing/2015/06/chart">
              <c:ext xmlns:c16="http://schemas.microsoft.com/office/drawing/2014/chart" uri="{C3380CC4-5D6E-409C-BE32-E72D297353CC}">
                <c16:uniqueId val="{00000005-9A2F-41E4-9292-679D3FCBB01B}"/>
              </c:ext>
            </c:extLst>
          </c:dPt>
          <c:dPt>
            <c:idx val="3"/>
            <c:spPr>
              <a:solidFill>
                <a:schemeClr val="accent1"/>
              </a:solidFill>
              <a:ln w="19050">
                <a:noFill/>
              </a:ln>
              <a:effectLst/>
            </c:spPr>
            <c:extLst xmlns:c16r2="http://schemas.microsoft.com/office/drawing/2015/06/chart">
              <c:ext xmlns:c16="http://schemas.microsoft.com/office/drawing/2014/chart" uri="{C3380CC4-5D6E-409C-BE32-E72D297353CC}">
                <c16:uniqueId val="{00000007-9A2F-41E4-9292-679D3FCBB01B}"/>
              </c:ext>
            </c:extLst>
          </c:dPt>
          <c:cat>
            <c:strRef>
              <c:f>Sheet1!$A$2:$A$5</c:f>
              <c:strCache>
                <c:ptCount val="4"/>
                <c:pt idx="0">
                  <c:v>Μέρος 1</c:v>
                </c:pt>
                <c:pt idx="1">
                  <c:v>Μέρος 2</c:v>
                </c:pt>
                <c:pt idx="2">
                  <c:v>Μέρος 3</c:v>
                </c:pt>
                <c:pt idx="3">
                  <c:v>Μέρος 4</c:v>
                </c:pt>
              </c:strCache>
            </c:strRef>
          </c:cat>
          <c:val>
            <c:numRef>
              <c:f>Sheet1!$B$2:$B$5</c:f>
              <c:numCache>
                <c:formatCode>General</c:formatCode>
                <c:ptCount val="4"/>
                <c:pt idx="0">
                  <c:v>82000</c:v>
                </c:pt>
                <c:pt idx="1">
                  <c:v>32000</c:v>
                </c:pt>
                <c:pt idx="2">
                  <c:v>14000</c:v>
                </c:pt>
                <c:pt idx="3">
                  <c:v>12000</c:v>
                </c:pt>
              </c:numCache>
            </c:numRef>
          </c:val>
          <c:extLst xmlns:c16r2="http://schemas.microsoft.com/office/drawing/2015/06/chart">
            <c:ext xmlns:c16="http://schemas.microsoft.com/office/drawing/2014/chart" uri="{C3380CC4-5D6E-409C-BE32-E72D297353CC}">
              <c16:uniqueId val="{00000008-9A2F-41E4-9292-679D3FCBB01B}"/>
            </c:ext>
          </c:extLst>
        </c:ser>
        <c:firstSliceAng val="16"/>
        <c:holeSize val="90"/>
      </c:doughnutChart>
      <c:spPr>
        <a:noFill/>
        <a:ln>
          <a:noFill/>
        </a:ln>
        <a:effectLst/>
      </c:spPr>
    </c:plotArea>
    <c:plotVisOnly val="1"/>
    <c:dispBlanksAs val="zero"/>
  </c:chart>
  <c:spPr>
    <a:noFill/>
    <a:ln>
      <a:noFill/>
    </a:ln>
    <a:effectLst/>
  </c:spPr>
  <c:txPr>
    <a:bodyPr/>
    <a:lstStyle/>
    <a:p>
      <a:pPr>
        <a:defRPr lang="el-GR" noProof="0"/>
      </a:pPr>
      <a:endParaRPr lang="el-G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l-GR"/>
  <c:chart>
    <c:autoTitleDeleted val="1"/>
    <c:plotArea>
      <c:layout/>
      <c:doughnutChart>
        <c:varyColors val="1"/>
        <c:ser>
          <c:idx val="0"/>
          <c:order val="0"/>
          <c:tx>
            <c:strRef>
              <c:f>Sheet1!$B$1</c:f>
              <c:strCache>
                <c:ptCount val="1"/>
                <c:pt idx="0">
                  <c:v>Πωλήσεις</c:v>
                </c:pt>
              </c:strCache>
            </c:strRef>
          </c:tx>
          <c:spPr>
            <a:solidFill>
              <a:schemeClr val="accent1"/>
            </a:solidFill>
            <a:ln w="19050">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213D-47B7-958E-F5430D435135}"/>
              </c:ext>
            </c:extLst>
          </c:dPt>
          <c:dPt>
            <c:idx val="1"/>
            <c:spPr>
              <a:solidFill>
                <a:schemeClr val="accent1"/>
              </a:solidFill>
              <a:ln w="19050">
                <a:noFill/>
              </a:ln>
              <a:effectLst/>
            </c:spPr>
            <c:extLst xmlns:c16r2="http://schemas.microsoft.com/office/drawing/2015/06/chart">
              <c:ext xmlns:c16="http://schemas.microsoft.com/office/drawing/2014/chart" uri="{C3380CC4-5D6E-409C-BE32-E72D297353CC}">
                <c16:uniqueId val="{00000003-213D-47B7-958E-F5430D435135}"/>
              </c:ext>
            </c:extLst>
          </c:dPt>
          <c:dPt>
            <c:idx val="2"/>
            <c:spPr>
              <a:solidFill>
                <a:schemeClr val="accent1"/>
              </a:solidFill>
              <a:ln w="19050">
                <a:noFill/>
              </a:ln>
              <a:effectLst/>
            </c:spPr>
            <c:extLst xmlns:c16r2="http://schemas.microsoft.com/office/drawing/2015/06/chart">
              <c:ext xmlns:c16="http://schemas.microsoft.com/office/drawing/2014/chart" uri="{C3380CC4-5D6E-409C-BE32-E72D297353CC}">
                <c16:uniqueId val="{00000005-213D-47B7-958E-F5430D435135}"/>
              </c:ext>
            </c:extLst>
          </c:dPt>
          <c:dPt>
            <c:idx val="3"/>
            <c:spPr>
              <a:solidFill>
                <a:schemeClr val="accent1"/>
              </a:solidFill>
              <a:ln w="19050">
                <a:noFill/>
              </a:ln>
              <a:effectLst/>
            </c:spPr>
            <c:extLst xmlns:c16r2="http://schemas.microsoft.com/office/drawing/2015/06/chart">
              <c:ext xmlns:c16="http://schemas.microsoft.com/office/drawing/2014/chart" uri="{C3380CC4-5D6E-409C-BE32-E72D297353CC}">
                <c16:uniqueId val="{00000007-213D-47B7-958E-F5430D435135}"/>
              </c:ext>
            </c:extLst>
          </c:dPt>
          <c:cat>
            <c:strRef>
              <c:f>Sheet1!$A$2:$A$5</c:f>
              <c:strCache>
                <c:ptCount val="4"/>
                <c:pt idx="0">
                  <c:v>Μέρος 1</c:v>
                </c:pt>
                <c:pt idx="1">
                  <c:v>Μέρος 2</c:v>
                </c:pt>
                <c:pt idx="2">
                  <c:v>Μέρος 3</c:v>
                </c:pt>
                <c:pt idx="3">
                  <c:v>Μέρος 4</c:v>
                </c:pt>
              </c:strCache>
            </c:strRef>
          </c:cat>
          <c:val>
            <c:numRef>
              <c:f>Sheet1!$B$2:$B$5</c:f>
              <c:numCache>
                <c:formatCode>General</c:formatCode>
                <c:ptCount val="4"/>
                <c:pt idx="0">
                  <c:v>82000</c:v>
                </c:pt>
                <c:pt idx="1">
                  <c:v>32000</c:v>
                </c:pt>
                <c:pt idx="2">
                  <c:v>14000</c:v>
                </c:pt>
                <c:pt idx="3">
                  <c:v>12000</c:v>
                </c:pt>
              </c:numCache>
            </c:numRef>
          </c:val>
          <c:extLst xmlns:c16r2="http://schemas.microsoft.com/office/drawing/2015/06/chart">
            <c:ext xmlns:c16="http://schemas.microsoft.com/office/drawing/2014/chart" uri="{C3380CC4-5D6E-409C-BE32-E72D297353CC}">
              <c16:uniqueId val="{00000008-213D-47B7-958E-F5430D435135}"/>
            </c:ext>
          </c:extLst>
        </c:ser>
        <c:firstSliceAng val="16"/>
        <c:holeSize val="90"/>
      </c:doughnutChart>
      <c:spPr>
        <a:noFill/>
        <a:ln>
          <a:noFill/>
        </a:ln>
        <a:effectLst/>
      </c:spPr>
    </c:plotArea>
    <c:plotVisOnly val="1"/>
    <c:dispBlanksAs val="zero"/>
  </c:chart>
  <c:spPr>
    <a:noFill/>
    <a:ln>
      <a:noFill/>
    </a:ln>
    <a:effectLst/>
  </c:spPr>
  <c:txPr>
    <a:bodyPr/>
    <a:lstStyle/>
    <a:p>
      <a:pPr>
        <a:defRPr lang="el-GR" noProof="0"/>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1">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8">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1A294-9014-479C-BF61-0E9B5ADF8981}" type="doc">
      <dgm:prSet loTypeId="urn:microsoft.com/office/officeart/2005/8/layout/pyramid1#1" loCatId="pyramid" qsTypeId="urn:microsoft.com/office/officeart/2005/8/quickstyle/3d8#1" qsCatId="3D" csTypeId="urn:microsoft.com/office/officeart/2005/8/colors/accent3_5#1" csCatId="accent3" phldr="1"/>
      <dgm:spPr/>
    </dgm:pt>
    <dgm:pt modelId="{D3A9346D-234F-462E-A333-B5C17588DE2B}">
      <dgm:prSet phldrT="[Κείμενο]"/>
      <dgm:spPr/>
      <dgm:t>
        <a:bodyPr/>
        <a:lstStyle/>
        <a:p>
          <a:r>
            <a:rPr lang="el-GR" b="1" dirty="0"/>
            <a:t>Στρατηγικός</a:t>
          </a:r>
        </a:p>
      </dgm:t>
    </dgm:pt>
    <dgm:pt modelId="{97D56707-47C6-4289-9D7D-C45BF2F684FC}" type="parTrans" cxnId="{6CD7C9C9-D271-4F25-BBB2-F24FB87DA5B0}">
      <dgm:prSet/>
      <dgm:spPr/>
      <dgm:t>
        <a:bodyPr/>
        <a:lstStyle/>
        <a:p>
          <a:endParaRPr lang="el-GR" b="1"/>
        </a:p>
      </dgm:t>
    </dgm:pt>
    <dgm:pt modelId="{E668EF81-C99E-4133-A4AF-0810A873B878}" type="sibTrans" cxnId="{6CD7C9C9-D271-4F25-BBB2-F24FB87DA5B0}">
      <dgm:prSet/>
      <dgm:spPr/>
      <dgm:t>
        <a:bodyPr/>
        <a:lstStyle/>
        <a:p>
          <a:endParaRPr lang="el-GR" b="1"/>
        </a:p>
      </dgm:t>
    </dgm:pt>
    <dgm:pt modelId="{5DEAC65F-09EC-4E2E-9467-712527AE026B}">
      <dgm:prSet phldrT="[Κείμενο]"/>
      <dgm:spPr/>
      <dgm:t>
        <a:bodyPr/>
        <a:lstStyle/>
        <a:p>
          <a:r>
            <a:rPr lang="el-GR" b="1" dirty="0"/>
            <a:t>Λειτουργικός</a:t>
          </a:r>
        </a:p>
      </dgm:t>
    </dgm:pt>
    <dgm:pt modelId="{CCF753A6-5C81-40D1-8BF7-A4D6B5C53438}" type="parTrans" cxnId="{760DCEF5-56D1-43FE-97FA-319DC1947E3D}">
      <dgm:prSet/>
      <dgm:spPr/>
      <dgm:t>
        <a:bodyPr/>
        <a:lstStyle/>
        <a:p>
          <a:endParaRPr lang="el-GR" b="1"/>
        </a:p>
      </dgm:t>
    </dgm:pt>
    <dgm:pt modelId="{EDDB3F5A-2C0F-4046-8C17-8870D678B895}" type="sibTrans" cxnId="{760DCEF5-56D1-43FE-97FA-319DC1947E3D}">
      <dgm:prSet/>
      <dgm:spPr/>
      <dgm:t>
        <a:bodyPr/>
        <a:lstStyle/>
        <a:p>
          <a:endParaRPr lang="el-GR" b="1"/>
        </a:p>
      </dgm:t>
    </dgm:pt>
    <dgm:pt modelId="{16D280FD-9BF3-458F-812B-65D8F5FE3040}">
      <dgm:prSet phldrT="[Κείμενο]"/>
      <dgm:spPr/>
      <dgm:t>
        <a:bodyPr/>
        <a:lstStyle/>
        <a:p>
          <a:r>
            <a:rPr lang="el-GR" b="1" dirty="0"/>
            <a:t>Διαχειριστικός</a:t>
          </a:r>
        </a:p>
      </dgm:t>
    </dgm:pt>
    <dgm:pt modelId="{A4B584D8-3244-4B69-9B72-2AA5E5FC32C7}" type="parTrans" cxnId="{DB43C27E-FF39-4D02-B988-30C4B52A7D42}">
      <dgm:prSet/>
      <dgm:spPr/>
      <dgm:t>
        <a:bodyPr/>
        <a:lstStyle/>
        <a:p>
          <a:endParaRPr lang="el-GR" b="1"/>
        </a:p>
      </dgm:t>
    </dgm:pt>
    <dgm:pt modelId="{37F93698-BBA1-43CC-BEF1-C8F13535CE88}" type="sibTrans" cxnId="{DB43C27E-FF39-4D02-B988-30C4B52A7D42}">
      <dgm:prSet/>
      <dgm:spPr/>
      <dgm:t>
        <a:bodyPr/>
        <a:lstStyle/>
        <a:p>
          <a:endParaRPr lang="el-GR" b="1"/>
        </a:p>
      </dgm:t>
    </dgm:pt>
    <dgm:pt modelId="{44B07DF3-CF4E-4AC2-AA24-DD20F7BC3E76}" type="pres">
      <dgm:prSet presAssocID="{8F21A294-9014-479C-BF61-0E9B5ADF8981}" presName="Name0" presStyleCnt="0">
        <dgm:presLayoutVars>
          <dgm:dir/>
          <dgm:animLvl val="lvl"/>
          <dgm:resizeHandles val="exact"/>
        </dgm:presLayoutVars>
      </dgm:prSet>
      <dgm:spPr/>
    </dgm:pt>
    <dgm:pt modelId="{DDC8CE33-153D-4228-B972-DEE96C67530B}" type="pres">
      <dgm:prSet presAssocID="{D3A9346D-234F-462E-A333-B5C17588DE2B}" presName="Name8" presStyleCnt="0"/>
      <dgm:spPr/>
    </dgm:pt>
    <dgm:pt modelId="{C3821A94-BBE4-4701-BCAC-01DBECD1BFFF}" type="pres">
      <dgm:prSet presAssocID="{D3A9346D-234F-462E-A333-B5C17588DE2B}" presName="level" presStyleLbl="node1" presStyleIdx="0" presStyleCnt="3">
        <dgm:presLayoutVars>
          <dgm:chMax val="1"/>
          <dgm:bulletEnabled val="1"/>
        </dgm:presLayoutVars>
      </dgm:prSet>
      <dgm:spPr/>
      <dgm:t>
        <a:bodyPr/>
        <a:lstStyle/>
        <a:p>
          <a:endParaRPr lang="el-GR"/>
        </a:p>
      </dgm:t>
    </dgm:pt>
    <dgm:pt modelId="{307116EC-C85B-479E-BEA5-B08D5D2655F2}" type="pres">
      <dgm:prSet presAssocID="{D3A9346D-234F-462E-A333-B5C17588DE2B}" presName="levelTx" presStyleLbl="revTx" presStyleIdx="0" presStyleCnt="0">
        <dgm:presLayoutVars>
          <dgm:chMax val="1"/>
          <dgm:bulletEnabled val="1"/>
        </dgm:presLayoutVars>
      </dgm:prSet>
      <dgm:spPr/>
      <dgm:t>
        <a:bodyPr/>
        <a:lstStyle/>
        <a:p>
          <a:endParaRPr lang="el-GR"/>
        </a:p>
      </dgm:t>
    </dgm:pt>
    <dgm:pt modelId="{CD3A86CA-20BF-40FF-99E5-CA9806B3F9DD}" type="pres">
      <dgm:prSet presAssocID="{5DEAC65F-09EC-4E2E-9467-712527AE026B}" presName="Name8" presStyleCnt="0"/>
      <dgm:spPr/>
    </dgm:pt>
    <dgm:pt modelId="{F946F9C8-CD4B-42D1-BCCE-2F1EC6766052}" type="pres">
      <dgm:prSet presAssocID="{5DEAC65F-09EC-4E2E-9467-712527AE026B}" presName="level" presStyleLbl="node1" presStyleIdx="1" presStyleCnt="3">
        <dgm:presLayoutVars>
          <dgm:chMax val="1"/>
          <dgm:bulletEnabled val="1"/>
        </dgm:presLayoutVars>
      </dgm:prSet>
      <dgm:spPr/>
      <dgm:t>
        <a:bodyPr/>
        <a:lstStyle/>
        <a:p>
          <a:endParaRPr lang="el-GR"/>
        </a:p>
      </dgm:t>
    </dgm:pt>
    <dgm:pt modelId="{22692C17-EAEA-4A9F-8351-A1AD97A13EF3}" type="pres">
      <dgm:prSet presAssocID="{5DEAC65F-09EC-4E2E-9467-712527AE026B}" presName="levelTx" presStyleLbl="revTx" presStyleIdx="0" presStyleCnt="0">
        <dgm:presLayoutVars>
          <dgm:chMax val="1"/>
          <dgm:bulletEnabled val="1"/>
        </dgm:presLayoutVars>
      </dgm:prSet>
      <dgm:spPr/>
      <dgm:t>
        <a:bodyPr/>
        <a:lstStyle/>
        <a:p>
          <a:endParaRPr lang="el-GR"/>
        </a:p>
      </dgm:t>
    </dgm:pt>
    <dgm:pt modelId="{7C6E6CDA-392F-47F6-9BB2-6ECD002E911A}" type="pres">
      <dgm:prSet presAssocID="{16D280FD-9BF3-458F-812B-65D8F5FE3040}" presName="Name8" presStyleCnt="0"/>
      <dgm:spPr/>
    </dgm:pt>
    <dgm:pt modelId="{80CE71EE-6A56-4E07-B4DC-A58249465519}" type="pres">
      <dgm:prSet presAssocID="{16D280FD-9BF3-458F-812B-65D8F5FE3040}" presName="level" presStyleLbl="node1" presStyleIdx="2" presStyleCnt="3">
        <dgm:presLayoutVars>
          <dgm:chMax val="1"/>
          <dgm:bulletEnabled val="1"/>
        </dgm:presLayoutVars>
      </dgm:prSet>
      <dgm:spPr/>
      <dgm:t>
        <a:bodyPr/>
        <a:lstStyle/>
        <a:p>
          <a:endParaRPr lang="el-GR"/>
        </a:p>
      </dgm:t>
    </dgm:pt>
    <dgm:pt modelId="{A92B647F-2219-4D88-9AB4-850703CBFA4F}" type="pres">
      <dgm:prSet presAssocID="{16D280FD-9BF3-458F-812B-65D8F5FE3040}" presName="levelTx" presStyleLbl="revTx" presStyleIdx="0" presStyleCnt="0">
        <dgm:presLayoutVars>
          <dgm:chMax val="1"/>
          <dgm:bulletEnabled val="1"/>
        </dgm:presLayoutVars>
      </dgm:prSet>
      <dgm:spPr/>
      <dgm:t>
        <a:bodyPr/>
        <a:lstStyle/>
        <a:p>
          <a:endParaRPr lang="el-GR"/>
        </a:p>
      </dgm:t>
    </dgm:pt>
  </dgm:ptLst>
  <dgm:cxnLst>
    <dgm:cxn modelId="{DB43C27E-FF39-4D02-B988-30C4B52A7D42}" srcId="{8F21A294-9014-479C-BF61-0E9B5ADF8981}" destId="{16D280FD-9BF3-458F-812B-65D8F5FE3040}" srcOrd="2" destOrd="0" parTransId="{A4B584D8-3244-4B69-9B72-2AA5E5FC32C7}" sibTransId="{37F93698-BBA1-43CC-BEF1-C8F13535CE88}"/>
    <dgm:cxn modelId="{760DCEF5-56D1-43FE-97FA-319DC1947E3D}" srcId="{8F21A294-9014-479C-BF61-0E9B5ADF8981}" destId="{5DEAC65F-09EC-4E2E-9467-712527AE026B}" srcOrd="1" destOrd="0" parTransId="{CCF753A6-5C81-40D1-8BF7-A4D6B5C53438}" sibTransId="{EDDB3F5A-2C0F-4046-8C17-8870D678B895}"/>
    <dgm:cxn modelId="{41A22487-A612-4AF6-85F6-3F06AAA92D8A}" type="presOf" srcId="{D3A9346D-234F-462E-A333-B5C17588DE2B}" destId="{C3821A94-BBE4-4701-BCAC-01DBECD1BFFF}" srcOrd="0" destOrd="0" presId="urn:microsoft.com/office/officeart/2005/8/layout/pyramid1#1"/>
    <dgm:cxn modelId="{409E5C4F-C188-4E50-84EE-C68611BF17A5}" type="presOf" srcId="{16D280FD-9BF3-458F-812B-65D8F5FE3040}" destId="{A92B647F-2219-4D88-9AB4-850703CBFA4F}" srcOrd="1" destOrd="0" presId="urn:microsoft.com/office/officeart/2005/8/layout/pyramid1#1"/>
    <dgm:cxn modelId="{A8CC3A29-F54C-4DD0-9F3D-9959F2B6582B}" type="presOf" srcId="{5DEAC65F-09EC-4E2E-9467-712527AE026B}" destId="{F946F9C8-CD4B-42D1-BCCE-2F1EC6766052}" srcOrd="0" destOrd="0" presId="urn:microsoft.com/office/officeart/2005/8/layout/pyramid1#1"/>
    <dgm:cxn modelId="{16F9C848-B511-4D0F-991F-FB5D5D65139B}" type="presOf" srcId="{8F21A294-9014-479C-BF61-0E9B5ADF8981}" destId="{44B07DF3-CF4E-4AC2-AA24-DD20F7BC3E76}" srcOrd="0" destOrd="0" presId="urn:microsoft.com/office/officeart/2005/8/layout/pyramid1#1"/>
    <dgm:cxn modelId="{2B656033-59B8-490F-893F-4A9402D96306}" type="presOf" srcId="{16D280FD-9BF3-458F-812B-65D8F5FE3040}" destId="{80CE71EE-6A56-4E07-B4DC-A58249465519}" srcOrd="0" destOrd="0" presId="urn:microsoft.com/office/officeart/2005/8/layout/pyramid1#1"/>
    <dgm:cxn modelId="{C68BA5AD-184B-41B4-8074-8C9C75868DDF}" type="presOf" srcId="{5DEAC65F-09EC-4E2E-9467-712527AE026B}" destId="{22692C17-EAEA-4A9F-8351-A1AD97A13EF3}" srcOrd="1" destOrd="0" presId="urn:microsoft.com/office/officeart/2005/8/layout/pyramid1#1"/>
    <dgm:cxn modelId="{6CD7C9C9-D271-4F25-BBB2-F24FB87DA5B0}" srcId="{8F21A294-9014-479C-BF61-0E9B5ADF8981}" destId="{D3A9346D-234F-462E-A333-B5C17588DE2B}" srcOrd="0" destOrd="0" parTransId="{97D56707-47C6-4289-9D7D-C45BF2F684FC}" sibTransId="{E668EF81-C99E-4133-A4AF-0810A873B878}"/>
    <dgm:cxn modelId="{E06F1CB5-22D7-46D4-9625-B4C1F2CF79B8}" type="presOf" srcId="{D3A9346D-234F-462E-A333-B5C17588DE2B}" destId="{307116EC-C85B-479E-BEA5-B08D5D2655F2}" srcOrd="1" destOrd="0" presId="urn:microsoft.com/office/officeart/2005/8/layout/pyramid1#1"/>
    <dgm:cxn modelId="{55DA5008-B096-4639-8740-6DC73534E74E}" type="presParOf" srcId="{44B07DF3-CF4E-4AC2-AA24-DD20F7BC3E76}" destId="{DDC8CE33-153D-4228-B972-DEE96C67530B}" srcOrd="0" destOrd="0" presId="urn:microsoft.com/office/officeart/2005/8/layout/pyramid1#1"/>
    <dgm:cxn modelId="{F2555EA0-89B4-446E-9816-C754DD01F5CA}" type="presParOf" srcId="{DDC8CE33-153D-4228-B972-DEE96C67530B}" destId="{C3821A94-BBE4-4701-BCAC-01DBECD1BFFF}" srcOrd="0" destOrd="0" presId="urn:microsoft.com/office/officeart/2005/8/layout/pyramid1#1"/>
    <dgm:cxn modelId="{CF1168BD-3B35-4C8E-8246-128B88704AF7}" type="presParOf" srcId="{DDC8CE33-153D-4228-B972-DEE96C67530B}" destId="{307116EC-C85B-479E-BEA5-B08D5D2655F2}" srcOrd="1" destOrd="0" presId="urn:microsoft.com/office/officeart/2005/8/layout/pyramid1#1"/>
    <dgm:cxn modelId="{EC52F26B-E8B9-404D-A952-5C2514D49D4E}" type="presParOf" srcId="{44B07DF3-CF4E-4AC2-AA24-DD20F7BC3E76}" destId="{CD3A86CA-20BF-40FF-99E5-CA9806B3F9DD}" srcOrd="1" destOrd="0" presId="urn:microsoft.com/office/officeart/2005/8/layout/pyramid1#1"/>
    <dgm:cxn modelId="{70345F52-34D3-4432-AFA9-939DF675C1B3}" type="presParOf" srcId="{CD3A86CA-20BF-40FF-99E5-CA9806B3F9DD}" destId="{F946F9C8-CD4B-42D1-BCCE-2F1EC6766052}" srcOrd="0" destOrd="0" presId="urn:microsoft.com/office/officeart/2005/8/layout/pyramid1#1"/>
    <dgm:cxn modelId="{D5D3E119-E9F8-4395-BF11-8EE61BF5261C}" type="presParOf" srcId="{CD3A86CA-20BF-40FF-99E5-CA9806B3F9DD}" destId="{22692C17-EAEA-4A9F-8351-A1AD97A13EF3}" srcOrd="1" destOrd="0" presId="urn:microsoft.com/office/officeart/2005/8/layout/pyramid1#1"/>
    <dgm:cxn modelId="{C65989FF-15CA-4FBD-A95A-2C9A17D2572B}" type="presParOf" srcId="{44B07DF3-CF4E-4AC2-AA24-DD20F7BC3E76}" destId="{7C6E6CDA-392F-47F6-9BB2-6ECD002E911A}" srcOrd="2" destOrd="0" presId="urn:microsoft.com/office/officeart/2005/8/layout/pyramid1#1"/>
    <dgm:cxn modelId="{D61235FF-9D82-4E64-AC15-59E50B759B02}" type="presParOf" srcId="{7C6E6CDA-392F-47F6-9BB2-6ECD002E911A}" destId="{80CE71EE-6A56-4E07-B4DC-A58249465519}" srcOrd="0" destOrd="0" presId="urn:microsoft.com/office/officeart/2005/8/layout/pyramid1#1"/>
    <dgm:cxn modelId="{52E51107-C31D-495E-86E7-E8667828601A}" type="presParOf" srcId="{7C6E6CDA-392F-47F6-9BB2-6ECD002E911A}" destId="{A92B647F-2219-4D88-9AB4-850703CBFA4F}" srcOrd="1" destOrd="0" presId="urn:microsoft.com/office/officeart/2005/8/layout/pyramid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A8609-5B60-4CB8-B670-9A85E5FF1D10}" type="doc">
      <dgm:prSet loTypeId="urn:microsoft.com/office/officeart/2005/8/layout/pyramid3#1" loCatId="pyramid" qsTypeId="urn:microsoft.com/office/officeart/2005/8/quickstyle/simple5#1" qsCatId="simple" csTypeId="urn:microsoft.com/office/officeart/2005/8/colors/accent3_5#8" csCatId="accent3" phldr="1"/>
      <dgm:spPr/>
    </dgm:pt>
    <dgm:pt modelId="{101D8C87-F1B6-46F2-9240-2DE4A18DB9C1}">
      <dgm:prSet phldrT="[Κείμενο]" custT="1"/>
      <dgm:spPr/>
      <dgm:t>
        <a:bodyPr/>
        <a:lstStyle/>
        <a:p>
          <a:r>
            <a:rPr lang="el-GR" sz="1600" b="1" dirty="0"/>
            <a:t>Στρατηγικός</a:t>
          </a:r>
        </a:p>
      </dgm:t>
    </dgm:pt>
    <dgm:pt modelId="{69A8E46E-0067-4CA9-92F0-DDAC4FAFBC41}" type="parTrans" cxnId="{547E1296-DC40-4CDA-B8B9-E4CE9670AA6B}">
      <dgm:prSet/>
      <dgm:spPr/>
      <dgm:t>
        <a:bodyPr/>
        <a:lstStyle/>
        <a:p>
          <a:endParaRPr lang="el-GR" sz="2000" b="1"/>
        </a:p>
      </dgm:t>
    </dgm:pt>
    <dgm:pt modelId="{20F7EAB4-7E59-4434-BEB8-235B5FE44622}" type="sibTrans" cxnId="{547E1296-DC40-4CDA-B8B9-E4CE9670AA6B}">
      <dgm:prSet/>
      <dgm:spPr/>
      <dgm:t>
        <a:bodyPr/>
        <a:lstStyle/>
        <a:p>
          <a:endParaRPr lang="el-GR" sz="2000" b="1"/>
        </a:p>
      </dgm:t>
    </dgm:pt>
    <dgm:pt modelId="{060F3761-918C-4178-BA17-6E270518529A}">
      <dgm:prSet phldrT="[Κείμενο]" custT="1"/>
      <dgm:spPr/>
      <dgm:t>
        <a:bodyPr/>
        <a:lstStyle/>
        <a:p>
          <a:r>
            <a:rPr lang="el-GR" sz="1600" b="1" dirty="0"/>
            <a:t>Λειτουργικός</a:t>
          </a:r>
        </a:p>
      </dgm:t>
    </dgm:pt>
    <dgm:pt modelId="{2C399BBE-6ECD-4A8A-A6B4-5C328224C9CD}" type="parTrans" cxnId="{6DE8A085-EC6C-43E6-8FE7-DBC90CFE232D}">
      <dgm:prSet/>
      <dgm:spPr/>
      <dgm:t>
        <a:bodyPr/>
        <a:lstStyle/>
        <a:p>
          <a:endParaRPr lang="el-GR" sz="2000" b="1"/>
        </a:p>
      </dgm:t>
    </dgm:pt>
    <dgm:pt modelId="{7D2CAA99-C9F2-4954-B87B-367ACE2ADCB2}" type="sibTrans" cxnId="{6DE8A085-EC6C-43E6-8FE7-DBC90CFE232D}">
      <dgm:prSet/>
      <dgm:spPr/>
      <dgm:t>
        <a:bodyPr/>
        <a:lstStyle/>
        <a:p>
          <a:endParaRPr lang="el-GR" sz="2000" b="1"/>
        </a:p>
      </dgm:t>
    </dgm:pt>
    <dgm:pt modelId="{006AB6FD-F552-4FAF-90FA-3375233FE6A1}">
      <dgm:prSet phldrT="[Κείμενο]" custT="1"/>
      <dgm:spPr/>
      <dgm:t>
        <a:bodyPr/>
        <a:lstStyle/>
        <a:p>
          <a:r>
            <a:rPr lang="el-GR" sz="1600" b="1" dirty="0"/>
            <a:t>Διαχειριστικός</a:t>
          </a:r>
        </a:p>
      </dgm:t>
    </dgm:pt>
    <dgm:pt modelId="{DC6E9A0B-4A69-452B-92FF-3475DA7C4920}" type="parTrans" cxnId="{14E065E2-9D79-4C10-810B-AAD2315302FE}">
      <dgm:prSet/>
      <dgm:spPr/>
      <dgm:t>
        <a:bodyPr/>
        <a:lstStyle/>
        <a:p>
          <a:endParaRPr lang="el-GR" sz="2000" b="1"/>
        </a:p>
      </dgm:t>
    </dgm:pt>
    <dgm:pt modelId="{81C7BAF9-BFDD-4836-90E1-350E8C063061}" type="sibTrans" cxnId="{14E065E2-9D79-4C10-810B-AAD2315302FE}">
      <dgm:prSet/>
      <dgm:spPr/>
      <dgm:t>
        <a:bodyPr/>
        <a:lstStyle/>
        <a:p>
          <a:endParaRPr lang="el-GR" sz="2000" b="1"/>
        </a:p>
      </dgm:t>
    </dgm:pt>
    <dgm:pt modelId="{3116C7F2-B60F-4CB1-A874-567A2F58E5E6}" type="pres">
      <dgm:prSet presAssocID="{CC8A8609-5B60-4CB8-B670-9A85E5FF1D10}" presName="Name0" presStyleCnt="0">
        <dgm:presLayoutVars>
          <dgm:dir/>
          <dgm:animLvl val="lvl"/>
          <dgm:resizeHandles val="exact"/>
        </dgm:presLayoutVars>
      </dgm:prSet>
      <dgm:spPr/>
    </dgm:pt>
    <dgm:pt modelId="{4714460F-5C88-4BF7-8984-4A0A81ADC7B9}" type="pres">
      <dgm:prSet presAssocID="{101D8C87-F1B6-46F2-9240-2DE4A18DB9C1}" presName="Name8" presStyleCnt="0"/>
      <dgm:spPr/>
    </dgm:pt>
    <dgm:pt modelId="{B8FE8B05-9685-486D-A1C2-B31A9DC9AC2C}" type="pres">
      <dgm:prSet presAssocID="{101D8C87-F1B6-46F2-9240-2DE4A18DB9C1}" presName="level" presStyleLbl="node1" presStyleIdx="0" presStyleCnt="3">
        <dgm:presLayoutVars>
          <dgm:chMax val="1"/>
          <dgm:bulletEnabled val="1"/>
        </dgm:presLayoutVars>
      </dgm:prSet>
      <dgm:spPr/>
      <dgm:t>
        <a:bodyPr/>
        <a:lstStyle/>
        <a:p>
          <a:endParaRPr lang="el-GR"/>
        </a:p>
      </dgm:t>
    </dgm:pt>
    <dgm:pt modelId="{9C984571-7B53-4B52-A8C3-84E95E061871}" type="pres">
      <dgm:prSet presAssocID="{101D8C87-F1B6-46F2-9240-2DE4A18DB9C1}" presName="levelTx" presStyleLbl="revTx" presStyleIdx="0" presStyleCnt="0">
        <dgm:presLayoutVars>
          <dgm:chMax val="1"/>
          <dgm:bulletEnabled val="1"/>
        </dgm:presLayoutVars>
      </dgm:prSet>
      <dgm:spPr/>
      <dgm:t>
        <a:bodyPr/>
        <a:lstStyle/>
        <a:p>
          <a:endParaRPr lang="el-GR"/>
        </a:p>
      </dgm:t>
    </dgm:pt>
    <dgm:pt modelId="{423282A3-FD27-4AC5-BD4F-306295D26EE9}" type="pres">
      <dgm:prSet presAssocID="{060F3761-918C-4178-BA17-6E270518529A}" presName="Name8" presStyleCnt="0"/>
      <dgm:spPr/>
    </dgm:pt>
    <dgm:pt modelId="{623CE886-C755-4C33-B9F7-E212E4748B09}" type="pres">
      <dgm:prSet presAssocID="{060F3761-918C-4178-BA17-6E270518529A}" presName="level" presStyleLbl="node1" presStyleIdx="1" presStyleCnt="3">
        <dgm:presLayoutVars>
          <dgm:chMax val="1"/>
          <dgm:bulletEnabled val="1"/>
        </dgm:presLayoutVars>
      </dgm:prSet>
      <dgm:spPr/>
      <dgm:t>
        <a:bodyPr/>
        <a:lstStyle/>
        <a:p>
          <a:endParaRPr lang="el-GR"/>
        </a:p>
      </dgm:t>
    </dgm:pt>
    <dgm:pt modelId="{7A0BE277-0FCE-463A-9619-2A97C8256D9D}" type="pres">
      <dgm:prSet presAssocID="{060F3761-918C-4178-BA17-6E270518529A}" presName="levelTx" presStyleLbl="revTx" presStyleIdx="0" presStyleCnt="0">
        <dgm:presLayoutVars>
          <dgm:chMax val="1"/>
          <dgm:bulletEnabled val="1"/>
        </dgm:presLayoutVars>
      </dgm:prSet>
      <dgm:spPr/>
      <dgm:t>
        <a:bodyPr/>
        <a:lstStyle/>
        <a:p>
          <a:endParaRPr lang="el-GR"/>
        </a:p>
      </dgm:t>
    </dgm:pt>
    <dgm:pt modelId="{4148EBD6-1499-4F19-AEE9-E8B11413DAE5}" type="pres">
      <dgm:prSet presAssocID="{006AB6FD-F552-4FAF-90FA-3375233FE6A1}" presName="Name8" presStyleCnt="0"/>
      <dgm:spPr/>
    </dgm:pt>
    <dgm:pt modelId="{01B21AB7-4345-4370-9A7D-E5BF3248B9B5}" type="pres">
      <dgm:prSet presAssocID="{006AB6FD-F552-4FAF-90FA-3375233FE6A1}" presName="level" presStyleLbl="node1" presStyleIdx="2" presStyleCnt="3">
        <dgm:presLayoutVars>
          <dgm:chMax val="1"/>
          <dgm:bulletEnabled val="1"/>
        </dgm:presLayoutVars>
      </dgm:prSet>
      <dgm:spPr/>
      <dgm:t>
        <a:bodyPr/>
        <a:lstStyle/>
        <a:p>
          <a:endParaRPr lang="el-GR"/>
        </a:p>
      </dgm:t>
    </dgm:pt>
    <dgm:pt modelId="{E9A68EB0-2A8C-4765-9676-46616913C10F}" type="pres">
      <dgm:prSet presAssocID="{006AB6FD-F552-4FAF-90FA-3375233FE6A1}" presName="levelTx" presStyleLbl="revTx" presStyleIdx="0" presStyleCnt="0">
        <dgm:presLayoutVars>
          <dgm:chMax val="1"/>
          <dgm:bulletEnabled val="1"/>
        </dgm:presLayoutVars>
      </dgm:prSet>
      <dgm:spPr/>
      <dgm:t>
        <a:bodyPr/>
        <a:lstStyle/>
        <a:p>
          <a:endParaRPr lang="el-GR"/>
        </a:p>
      </dgm:t>
    </dgm:pt>
  </dgm:ptLst>
  <dgm:cxnLst>
    <dgm:cxn modelId="{14E065E2-9D79-4C10-810B-AAD2315302FE}" srcId="{CC8A8609-5B60-4CB8-B670-9A85E5FF1D10}" destId="{006AB6FD-F552-4FAF-90FA-3375233FE6A1}" srcOrd="2" destOrd="0" parTransId="{DC6E9A0B-4A69-452B-92FF-3475DA7C4920}" sibTransId="{81C7BAF9-BFDD-4836-90E1-350E8C063061}"/>
    <dgm:cxn modelId="{AE553BB8-A852-46A3-9806-A28D3090F5EB}" type="presOf" srcId="{060F3761-918C-4178-BA17-6E270518529A}" destId="{623CE886-C755-4C33-B9F7-E212E4748B09}" srcOrd="0" destOrd="0" presId="urn:microsoft.com/office/officeart/2005/8/layout/pyramid3#1"/>
    <dgm:cxn modelId="{77D977EB-03B2-4D82-AF63-54F1055F5ECB}" type="presOf" srcId="{060F3761-918C-4178-BA17-6E270518529A}" destId="{7A0BE277-0FCE-463A-9619-2A97C8256D9D}" srcOrd="1" destOrd="0" presId="urn:microsoft.com/office/officeart/2005/8/layout/pyramid3#1"/>
    <dgm:cxn modelId="{9880E264-90C6-43FF-9246-A51AD4ECD748}" type="presOf" srcId="{CC8A8609-5B60-4CB8-B670-9A85E5FF1D10}" destId="{3116C7F2-B60F-4CB1-A874-567A2F58E5E6}" srcOrd="0" destOrd="0" presId="urn:microsoft.com/office/officeart/2005/8/layout/pyramid3#1"/>
    <dgm:cxn modelId="{4F1E2F12-6CB0-4CF3-A8B7-F420D9812E23}" type="presOf" srcId="{006AB6FD-F552-4FAF-90FA-3375233FE6A1}" destId="{01B21AB7-4345-4370-9A7D-E5BF3248B9B5}" srcOrd="0" destOrd="0" presId="urn:microsoft.com/office/officeart/2005/8/layout/pyramid3#1"/>
    <dgm:cxn modelId="{6DE8A085-EC6C-43E6-8FE7-DBC90CFE232D}" srcId="{CC8A8609-5B60-4CB8-B670-9A85E5FF1D10}" destId="{060F3761-918C-4178-BA17-6E270518529A}" srcOrd="1" destOrd="0" parTransId="{2C399BBE-6ECD-4A8A-A6B4-5C328224C9CD}" sibTransId="{7D2CAA99-C9F2-4954-B87B-367ACE2ADCB2}"/>
    <dgm:cxn modelId="{4B2A4362-27B0-47F4-95C9-7A671862EE9E}" type="presOf" srcId="{101D8C87-F1B6-46F2-9240-2DE4A18DB9C1}" destId="{B8FE8B05-9685-486D-A1C2-B31A9DC9AC2C}" srcOrd="0" destOrd="0" presId="urn:microsoft.com/office/officeart/2005/8/layout/pyramid3#1"/>
    <dgm:cxn modelId="{8F8EFC4F-8857-4020-9D71-8869CB7968E9}" type="presOf" srcId="{006AB6FD-F552-4FAF-90FA-3375233FE6A1}" destId="{E9A68EB0-2A8C-4765-9676-46616913C10F}" srcOrd="1" destOrd="0" presId="urn:microsoft.com/office/officeart/2005/8/layout/pyramid3#1"/>
    <dgm:cxn modelId="{F784DF46-9DF7-40BC-8592-A009F1F5554E}" type="presOf" srcId="{101D8C87-F1B6-46F2-9240-2DE4A18DB9C1}" destId="{9C984571-7B53-4B52-A8C3-84E95E061871}" srcOrd="1" destOrd="0" presId="urn:microsoft.com/office/officeart/2005/8/layout/pyramid3#1"/>
    <dgm:cxn modelId="{547E1296-DC40-4CDA-B8B9-E4CE9670AA6B}" srcId="{CC8A8609-5B60-4CB8-B670-9A85E5FF1D10}" destId="{101D8C87-F1B6-46F2-9240-2DE4A18DB9C1}" srcOrd="0" destOrd="0" parTransId="{69A8E46E-0067-4CA9-92F0-DDAC4FAFBC41}" sibTransId="{20F7EAB4-7E59-4434-BEB8-235B5FE44622}"/>
    <dgm:cxn modelId="{851BE405-C153-4503-A24A-399D291C7B10}" type="presParOf" srcId="{3116C7F2-B60F-4CB1-A874-567A2F58E5E6}" destId="{4714460F-5C88-4BF7-8984-4A0A81ADC7B9}" srcOrd="0" destOrd="0" presId="urn:microsoft.com/office/officeart/2005/8/layout/pyramid3#1"/>
    <dgm:cxn modelId="{C39C19B0-F063-40A3-9DED-BBE723D1BFB4}" type="presParOf" srcId="{4714460F-5C88-4BF7-8984-4A0A81ADC7B9}" destId="{B8FE8B05-9685-486D-A1C2-B31A9DC9AC2C}" srcOrd="0" destOrd="0" presId="urn:microsoft.com/office/officeart/2005/8/layout/pyramid3#1"/>
    <dgm:cxn modelId="{640E3034-BB62-4CC9-B334-E17316C3B2BD}" type="presParOf" srcId="{4714460F-5C88-4BF7-8984-4A0A81ADC7B9}" destId="{9C984571-7B53-4B52-A8C3-84E95E061871}" srcOrd="1" destOrd="0" presId="urn:microsoft.com/office/officeart/2005/8/layout/pyramid3#1"/>
    <dgm:cxn modelId="{443A66D1-4F0C-45DE-9E2E-AA9E1F1DEC2B}" type="presParOf" srcId="{3116C7F2-B60F-4CB1-A874-567A2F58E5E6}" destId="{423282A3-FD27-4AC5-BD4F-306295D26EE9}" srcOrd="1" destOrd="0" presId="urn:microsoft.com/office/officeart/2005/8/layout/pyramid3#1"/>
    <dgm:cxn modelId="{BECAC3CA-DDF0-4138-B37D-82A3FCD69FA1}" type="presParOf" srcId="{423282A3-FD27-4AC5-BD4F-306295D26EE9}" destId="{623CE886-C755-4C33-B9F7-E212E4748B09}" srcOrd="0" destOrd="0" presId="urn:microsoft.com/office/officeart/2005/8/layout/pyramid3#1"/>
    <dgm:cxn modelId="{94AC850D-0272-4593-9231-3BBDF1245486}" type="presParOf" srcId="{423282A3-FD27-4AC5-BD4F-306295D26EE9}" destId="{7A0BE277-0FCE-463A-9619-2A97C8256D9D}" srcOrd="1" destOrd="0" presId="urn:microsoft.com/office/officeart/2005/8/layout/pyramid3#1"/>
    <dgm:cxn modelId="{3613A908-0F75-459E-8739-6674E517479A}" type="presParOf" srcId="{3116C7F2-B60F-4CB1-A874-567A2F58E5E6}" destId="{4148EBD6-1499-4F19-AEE9-E8B11413DAE5}" srcOrd="2" destOrd="0" presId="urn:microsoft.com/office/officeart/2005/8/layout/pyramid3#1"/>
    <dgm:cxn modelId="{8D2AE954-AEB9-44CC-9D98-981856AB39C6}" type="presParOf" srcId="{4148EBD6-1499-4F19-AEE9-E8B11413DAE5}" destId="{01B21AB7-4345-4370-9A7D-E5BF3248B9B5}" srcOrd="0" destOrd="0" presId="urn:microsoft.com/office/officeart/2005/8/layout/pyramid3#1"/>
    <dgm:cxn modelId="{DA2993E4-4EA7-4EC1-82C2-47AFB80AF580}" type="presParOf" srcId="{4148EBD6-1499-4F19-AEE9-E8B11413DAE5}" destId="{E9A68EB0-2A8C-4765-9676-46616913C10F}" srcOrd="1" destOrd="0" presId="urn:microsoft.com/office/officeart/2005/8/layout/pyramid3#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E5A16A-2C08-4909-BF5F-11325C58899D}" type="doc">
      <dgm:prSet loTypeId="urn:microsoft.com/office/officeart/2005/8/layout/pyramid1" loCatId="pyramid" qsTypeId="urn:microsoft.com/office/officeart/2005/8/quickstyle/simple1" qsCatId="simple" csTypeId="urn:microsoft.com/office/officeart/2005/8/colors/accent1_2" csCatId="accent1" phldr="1"/>
      <dgm:spPr/>
    </dgm:pt>
    <dgm:pt modelId="{8AD25558-E5D2-48D6-ACC6-C84AF746E9F9}">
      <dgm:prSet phldrT="[Κείμενο]" custT="1"/>
      <dgm:spPr>
        <a:solidFill>
          <a:schemeClr val="accent1">
            <a:lumMod val="20000"/>
            <a:lumOff val="80000"/>
          </a:schemeClr>
        </a:solidFill>
      </dgm:spPr>
      <dgm:t>
        <a:bodyPr/>
        <a:lstStyle/>
        <a:p>
          <a:endParaRPr lang="el-GR" sz="1400" b="1" dirty="0"/>
        </a:p>
        <a:p>
          <a:r>
            <a:rPr lang="el-GR" sz="1800" b="1" dirty="0"/>
            <a:t>6%</a:t>
          </a:r>
        </a:p>
        <a:p>
          <a:r>
            <a:rPr lang="el-GR" sz="1400" b="1" dirty="0"/>
            <a:t>Διοικητικά στελέχη</a:t>
          </a:r>
          <a:endParaRPr lang="el-GR" sz="1800" b="1" dirty="0"/>
        </a:p>
      </dgm:t>
    </dgm:pt>
    <dgm:pt modelId="{97CE8190-8ACA-4515-860D-454BAA6FDBDE}" type="parTrans" cxnId="{368D8A04-98D9-4EA2-BFAD-BC8006DAB27E}">
      <dgm:prSet/>
      <dgm:spPr/>
      <dgm:t>
        <a:bodyPr/>
        <a:lstStyle/>
        <a:p>
          <a:endParaRPr lang="el-GR" sz="1400" b="1"/>
        </a:p>
      </dgm:t>
    </dgm:pt>
    <dgm:pt modelId="{A381813B-8BBE-459A-BE2B-D168AACAA641}" type="sibTrans" cxnId="{368D8A04-98D9-4EA2-BFAD-BC8006DAB27E}">
      <dgm:prSet/>
      <dgm:spPr/>
      <dgm:t>
        <a:bodyPr/>
        <a:lstStyle/>
        <a:p>
          <a:endParaRPr lang="el-GR" sz="1400" b="1"/>
        </a:p>
      </dgm:t>
    </dgm:pt>
    <dgm:pt modelId="{095AB012-8F23-4EBA-88DD-DBE2DA59D81D}">
      <dgm:prSet phldrT="[Κείμενο]" custT="1"/>
      <dgm:spPr>
        <a:solidFill>
          <a:schemeClr val="accent1">
            <a:lumMod val="40000"/>
            <a:lumOff val="60000"/>
          </a:schemeClr>
        </a:solidFill>
      </dgm:spPr>
      <dgm:t>
        <a:bodyPr/>
        <a:lstStyle/>
        <a:p>
          <a:r>
            <a:rPr lang="el-GR" sz="1800" b="1" dirty="0"/>
            <a:t>8%</a:t>
          </a:r>
        </a:p>
        <a:p>
          <a:r>
            <a:rPr lang="el-GR" sz="1400" b="1" dirty="0"/>
            <a:t>Στελέχη επίβλεψης </a:t>
          </a:r>
        </a:p>
      </dgm:t>
    </dgm:pt>
    <dgm:pt modelId="{6E692974-BD33-4D3E-A83D-75D40F060B78}" type="parTrans" cxnId="{B32C08F6-6EB2-4713-803C-D9F2BDDDCE29}">
      <dgm:prSet/>
      <dgm:spPr/>
      <dgm:t>
        <a:bodyPr/>
        <a:lstStyle/>
        <a:p>
          <a:endParaRPr lang="el-GR" sz="1400" b="1"/>
        </a:p>
      </dgm:t>
    </dgm:pt>
    <dgm:pt modelId="{7B3B2A88-C16A-4CEF-AAD5-32B41F7CC64F}" type="sibTrans" cxnId="{B32C08F6-6EB2-4713-803C-D9F2BDDDCE29}">
      <dgm:prSet/>
      <dgm:spPr/>
      <dgm:t>
        <a:bodyPr/>
        <a:lstStyle/>
        <a:p>
          <a:endParaRPr lang="el-GR" sz="1400" b="1"/>
        </a:p>
      </dgm:t>
    </dgm:pt>
    <dgm:pt modelId="{D8C8AB97-5C10-442D-B329-364585FBE466}">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800" b="1" dirty="0"/>
            <a:t>64%</a:t>
          </a:r>
        </a:p>
        <a:p>
          <a:pPr marL="0" lvl="0" defTabSz="622300">
            <a:lnSpc>
              <a:spcPct val="90000"/>
            </a:lnSpc>
            <a:spcBef>
              <a:spcPct val="0"/>
            </a:spcBef>
            <a:spcAft>
              <a:spcPct val="35000"/>
            </a:spcAft>
            <a:buNone/>
          </a:pPr>
          <a:r>
            <a:rPr lang="el-GR" sz="1400" b="1" dirty="0"/>
            <a:t>Λειτουργικό προσωπικό</a:t>
          </a:r>
        </a:p>
        <a:p>
          <a:pPr marL="0" lvl="0" defTabSz="622300">
            <a:lnSpc>
              <a:spcPct val="90000"/>
            </a:lnSpc>
            <a:spcBef>
              <a:spcPct val="0"/>
            </a:spcBef>
            <a:spcAft>
              <a:spcPct val="35000"/>
            </a:spcAft>
            <a:buNone/>
          </a:pPr>
          <a:r>
            <a:rPr lang="el-GR" sz="1400" b="1" dirty="0" smtClean="0"/>
            <a:t>(</a:t>
          </a:r>
          <a:r>
            <a:rPr lang="el-GR" sz="1400" b="1" dirty="0" err="1" smtClean="0"/>
            <a:t>ημι</a:t>
          </a:r>
          <a:r>
            <a:rPr lang="el-GR" sz="1400" b="1" dirty="0" smtClean="0"/>
            <a:t>-ειδικευμένο </a:t>
          </a:r>
          <a:r>
            <a:rPr lang="el-GR" sz="1400" b="1" dirty="0"/>
            <a:t>&amp; ανειδίκευτο)</a:t>
          </a:r>
        </a:p>
      </dgm:t>
    </dgm:pt>
    <dgm:pt modelId="{08D1CFE9-4CC9-4AAD-BD34-0E6B96CDDA0F}" type="parTrans" cxnId="{0AC6495A-8FF7-4544-B798-6443ADD002E8}">
      <dgm:prSet/>
      <dgm:spPr/>
      <dgm:t>
        <a:bodyPr/>
        <a:lstStyle/>
        <a:p>
          <a:endParaRPr lang="el-GR" sz="1400" b="1"/>
        </a:p>
      </dgm:t>
    </dgm:pt>
    <dgm:pt modelId="{ACA94163-E675-46FF-979E-C11D8DE0C46F}" type="sibTrans" cxnId="{0AC6495A-8FF7-4544-B798-6443ADD002E8}">
      <dgm:prSet/>
      <dgm:spPr/>
      <dgm:t>
        <a:bodyPr/>
        <a:lstStyle/>
        <a:p>
          <a:endParaRPr lang="el-GR" sz="1400" b="1"/>
        </a:p>
      </dgm:t>
    </dgm:pt>
    <dgm:pt modelId="{F7566C25-BBF5-419D-A3F2-67B33B12C78A}">
      <dgm:prSet custT="1"/>
      <dgm:spPr>
        <a:solidFill>
          <a:schemeClr val="accent1">
            <a:lumMod val="60000"/>
            <a:lumOff val="40000"/>
          </a:schemeClr>
        </a:solidFill>
      </dgm:spPr>
      <dgm:t>
        <a:bodyPr/>
        <a:lstStyle/>
        <a:p>
          <a:r>
            <a:rPr lang="el-GR" sz="1800" b="1" dirty="0"/>
            <a:t>22%</a:t>
          </a:r>
        </a:p>
        <a:p>
          <a:r>
            <a:rPr lang="el-GR" sz="1400" b="1" dirty="0"/>
            <a:t>Εξειδικευμένο τεχνικό προσωπικό </a:t>
          </a:r>
        </a:p>
      </dgm:t>
    </dgm:pt>
    <dgm:pt modelId="{BFC2D33F-C032-493F-8541-740B3DE92669}" type="parTrans" cxnId="{3A318857-5DCA-4F84-91F0-985F0A6D8BFC}">
      <dgm:prSet/>
      <dgm:spPr/>
      <dgm:t>
        <a:bodyPr/>
        <a:lstStyle/>
        <a:p>
          <a:endParaRPr lang="el-GR" sz="1400" b="1"/>
        </a:p>
      </dgm:t>
    </dgm:pt>
    <dgm:pt modelId="{56193301-6D70-4D35-B801-35556903A3C1}" type="sibTrans" cxnId="{3A318857-5DCA-4F84-91F0-985F0A6D8BFC}">
      <dgm:prSet/>
      <dgm:spPr/>
      <dgm:t>
        <a:bodyPr/>
        <a:lstStyle/>
        <a:p>
          <a:endParaRPr lang="el-GR" sz="1400" b="1"/>
        </a:p>
      </dgm:t>
    </dgm:pt>
    <dgm:pt modelId="{87FC40FF-588D-4D2C-9962-F9D5C063597C}" type="pres">
      <dgm:prSet presAssocID="{3EE5A16A-2C08-4909-BF5F-11325C58899D}" presName="Name0" presStyleCnt="0">
        <dgm:presLayoutVars>
          <dgm:dir/>
          <dgm:animLvl val="lvl"/>
          <dgm:resizeHandles val="exact"/>
        </dgm:presLayoutVars>
      </dgm:prSet>
      <dgm:spPr/>
    </dgm:pt>
    <dgm:pt modelId="{4CD0C1D2-01FC-4FF8-A309-4C6297722281}" type="pres">
      <dgm:prSet presAssocID="{8AD25558-E5D2-48D6-ACC6-C84AF746E9F9}" presName="Name8" presStyleCnt="0"/>
      <dgm:spPr/>
    </dgm:pt>
    <dgm:pt modelId="{7869608F-97E6-46FB-B3EA-8F3E5A1435CB}" type="pres">
      <dgm:prSet presAssocID="{8AD25558-E5D2-48D6-ACC6-C84AF746E9F9}" presName="level" presStyleLbl="node1" presStyleIdx="0" presStyleCnt="4" custLinFactNeighborX="0" custLinFactNeighborY="-6341">
        <dgm:presLayoutVars>
          <dgm:chMax val="1"/>
          <dgm:bulletEnabled val="1"/>
        </dgm:presLayoutVars>
      </dgm:prSet>
      <dgm:spPr/>
      <dgm:t>
        <a:bodyPr/>
        <a:lstStyle/>
        <a:p>
          <a:endParaRPr lang="el-GR"/>
        </a:p>
      </dgm:t>
    </dgm:pt>
    <dgm:pt modelId="{A91D9D4C-93EE-4F13-8BD8-FA5F23D8BDEB}" type="pres">
      <dgm:prSet presAssocID="{8AD25558-E5D2-48D6-ACC6-C84AF746E9F9}" presName="levelTx" presStyleLbl="revTx" presStyleIdx="0" presStyleCnt="0">
        <dgm:presLayoutVars>
          <dgm:chMax val="1"/>
          <dgm:bulletEnabled val="1"/>
        </dgm:presLayoutVars>
      </dgm:prSet>
      <dgm:spPr/>
      <dgm:t>
        <a:bodyPr/>
        <a:lstStyle/>
        <a:p>
          <a:endParaRPr lang="el-GR"/>
        </a:p>
      </dgm:t>
    </dgm:pt>
    <dgm:pt modelId="{612A9AB6-AD41-4967-B5C9-738520DF0CC9}" type="pres">
      <dgm:prSet presAssocID="{095AB012-8F23-4EBA-88DD-DBE2DA59D81D}" presName="Name8" presStyleCnt="0"/>
      <dgm:spPr/>
    </dgm:pt>
    <dgm:pt modelId="{91517178-BF6F-49E1-BDB8-70535EA014D4}" type="pres">
      <dgm:prSet presAssocID="{095AB012-8F23-4EBA-88DD-DBE2DA59D81D}" presName="level" presStyleLbl="node1" presStyleIdx="1" presStyleCnt="4">
        <dgm:presLayoutVars>
          <dgm:chMax val="1"/>
          <dgm:bulletEnabled val="1"/>
        </dgm:presLayoutVars>
      </dgm:prSet>
      <dgm:spPr/>
      <dgm:t>
        <a:bodyPr/>
        <a:lstStyle/>
        <a:p>
          <a:endParaRPr lang="el-GR"/>
        </a:p>
      </dgm:t>
    </dgm:pt>
    <dgm:pt modelId="{11DC9851-8062-4825-AB9E-FEC4B9EB7308}" type="pres">
      <dgm:prSet presAssocID="{095AB012-8F23-4EBA-88DD-DBE2DA59D81D}" presName="levelTx" presStyleLbl="revTx" presStyleIdx="0" presStyleCnt="0">
        <dgm:presLayoutVars>
          <dgm:chMax val="1"/>
          <dgm:bulletEnabled val="1"/>
        </dgm:presLayoutVars>
      </dgm:prSet>
      <dgm:spPr/>
      <dgm:t>
        <a:bodyPr/>
        <a:lstStyle/>
        <a:p>
          <a:endParaRPr lang="el-GR"/>
        </a:p>
      </dgm:t>
    </dgm:pt>
    <dgm:pt modelId="{490736B7-5945-47D0-A1C2-2F58718AD182}" type="pres">
      <dgm:prSet presAssocID="{F7566C25-BBF5-419D-A3F2-67B33B12C78A}" presName="Name8" presStyleCnt="0"/>
      <dgm:spPr/>
    </dgm:pt>
    <dgm:pt modelId="{D4A0FA0D-1EDB-4721-889F-898B4493992C}" type="pres">
      <dgm:prSet presAssocID="{F7566C25-BBF5-419D-A3F2-67B33B12C78A}" presName="level" presStyleLbl="node1" presStyleIdx="2" presStyleCnt="4">
        <dgm:presLayoutVars>
          <dgm:chMax val="1"/>
          <dgm:bulletEnabled val="1"/>
        </dgm:presLayoutVars>
      </dgm:prSet>
      <dgm:spPr/>
      <dgm:t>
        <a:bodyPr/>
        <a:lstStyle/>
        <a:p>
          <a:endParaRPr lang="el-GR"/>
        </a:p>
      </dgm:t>
    </dgm:pt>
    <dgm:pt modelId="{134A4DCF-A55B-4DCD-A484-5DFE5894B9E7}" type="pres">
      <dgm:prSet presAssocID="{F7566C25-BBF5-419D-A3F2-67B33B12C78A}" presName="levelTx" presStyleLbl="revTx" presStyleIdx="0" presStyleCnt="0">
        <dgm:presLayoutVars>
          <dgm:chMax val="1"/>
          <dgm:bulletEnabled val="1"/>
        </dgm:presLayoutVars>
      </dgm:prSet>
      <dgm:spPr/>
      <dgm:t>
        <a:bodyPr/>
        <a:lstStyle/>
        <a:p>
          <a:endParaRPr lang="el-GR"/>
        </a:p>
      </dgm:t>
    </dgm:pt>
    <dgm:pt modelId="{973D3D4C-F429-4FEC-BB73-B36DD103DA3B}" type="pres">
      <dgm:prSet presAssocID="{D8C8AB97-5C10-442D-B329-364585FBE466}" presName="Name8" presStyleCnt="0"/>
      <dgm:spPr/>
    </dgm:pt>
    <dgm:pt modelId="{4596C299-FE12-40D8-9E8C-DA3C5CD5B78B}" type="pres">
      <dgm:prSet presAssocID="{D8C8AB97-5C10-442D-B329-364585FBE466}" presName="level" presStyleLbl="node1" presStyleIdx="3" presStyleCnt="4">
        <dgm:presLayoutVars>
          <dgm:chMax val="1"/>
          <dgm:bulletEnabled val="1"/>
        </dgm:presLayoutVars>
      </dgm:prSet>
      <dgm:spPr/>
      <dgm:t>
        <a:bodyPr/>
        <a:lstStyle/>
        <a:p>
          <a:endParaRPr lang="el-GR"/>
        </a:p>
      </dgm:t>
    </dgm:pt>
    <dgm:pt modelId="{2CCC8B7F-0812-4B80-BD22-825D3E30BEEE}" type="pres">
      <dgm:prSet presAssocID="{D8C8AB97-5C10-442D-B329-364585FBE466}" presName="levelTx" presStyleLbl="revTx" presStyleIdx="0" presStyleCnt="0">
        <dgm:presLayoutVars>
          <dgm:chMax val="1"/>
          <dgm:bulletEnabled val="1"/>
        </dgm:presLayoutVars>
      </dgm:prSet>
      <dgm:spPr/>
      <dgm:t>
        <a:bodyPr/>
        <a:lstStyle/>
        <a:p>
          <a:endParaRPr lang="el-GR"/>
        </a:p>
      </dgm:t>
    </dgm:pt>
  </dgm:ptLst>
  <dgm:cxnLst>
    <dgm:cxn modelId="{53BAE782-7C76-457A-A690-53207FEAE829}" type="presOf" srcId="{D8C8AB97-5C10-442D-B329-364585FBE466}" destId="{2CCC8B7F-0812-4B80-BD22-825D3E30BEEE}" srcOrd="1" destOrd="0" presId="urn:microsoft.com/office/officeart/2005/8/layout/pyramid1"/>
    <dgm:cxn modelId="{B32C08F6-6EB2-4713-803C-D9F2BDDDCE29}" srcId="{3EE5A16A-2C08-4909-BF5F-11325C58899D}" destId="{095AB012-8F23-4EBA-88DD-DBE2DA59D81D}" srcOrd="1" destOrd="0" parTransId="{6E692974-BD33-4D3E-A83D-75D40F060B78}" sibTransId="{7B3B2A88-C16A-4CEF-AAD5-32B41F7CC64F}"/>
    <dgm:cxn modelId="{2D1DF898-9F3D-4CDC-8FB2-45040B029BA6}" type="presOf" srcId="{095AB012-8F23-4EBA-88DD-DBE2DA59D81D}" destId="{91517178-BF6F-49E1-BDB8-70535EA014D4}" srcOrd="0" destOrd="0" presId="urn:microsoft.com/office/officeart/2005/8/layout/pyramid1"/>
    <dgm:cxn modelId="{0F9344BC-B839-487F-94BA-B67ADC1BFA9E}" type="presOf" srcId="{8AD25558-E5D2-48D6-ACC6-C84AF746E9F9}" destId="{A91D9D4C-93EE-4F13-8BD8-FA5F23D8BDEB}" srcOrd="1" destOrd="0" presId="urn:microsoft.com/office/officeart/2005/8/layout/pyramid1"/>
    <dgm:cxn modelId="{8C32ABB9-99E6-49D6-A3B6-8A707814E708}" type="presOf" srcId="{095AB012-8F23-4EBA-88DD-DBE2DA59D81D}" destId="{11DC9851-8062-4825-AB9E-FEC4B9EB7308}" srcOrd="1" destOrd="0" presId="urn:microsoft.com/office/officeart/2005/8/layout/pyramid1"/>
    <dgm:cxn modelId="{75460CE9-6EF3-4D8D-B26C-FB5FEDF24A41}" type="presOf" srcId="{D8C8AB97-5C10-442D-B329-364585FBE466}" destId="{4596C299-FE12-40D8-9E8C-DA3C5CD5B78B}" srcOrd="0" destOrd="0" presId="urn:microsoft.com/office/officeart/2005/8/layout/pyramid1"/>
    <dgm:cxn modelId="{6AA5A41A-2BCA-4F92-991E-8F5533C87BF9}" type="presOf" srcId="{F7566C25-BBF5-419D-A3F2-67B33B12C78A}" destId="{134A4DCF-A55B-4DCD-A484-5DFE5894B9E7}" srcOrd="1" destOrd="0" presId="urn:microsoft.com/office/officeart/2005/8/layout/pyramid1"/>
    <dgm:cxn modelId="{E27F460A-2333-4C8A-9D3E-EEB5EF362E11}" type="presOf" srcId="{F7566C25-BBF5-419D-A3F2-67B33B12C78A}" destId="{D4A0FA0D-1EDB-4721-889F-898B4493992C}" srcOrd="0" destOrd="0" presId="urn:microsoft.com/office/officeart/2005/8/layout/pyramid1"/>
    <dgm:cxn modelId="{0AC6495A-8FF7-4544-B798-6443ADD002E8}" srcId="{3EE5A16A-2C08-4909-BF5F-11325C58899D}" destId="{D8C8AB97-5C10-442D-B329-364585FBE466}" srcOrd="3" destOrd="0" parTransId="{08D1CFE9-4CC9-4AAD-BD34-0E6B96CDDA0F}" sibTransId="{ACA94163-E675-46FF-979E-C11D8DE0C46F}"/>
    <dgm:cxn modelId="{368D8A04-98D9-4EA2-BFAD-BC8006DAB27E}" srcId="{3EE5A16A-2C08-4909-BF5F-11325C58899D}" destId="{8AD25558-E5D2-48D6-ACC6-C84AF746E9F9}" srcOrd="0" destOrd="0" parTransId="{97CE8190-8ACA-4515-860D-454BAA6FDBDE}" sibTransId="{A381813B-8BBE-459A-BE2B-D168AACAA641}"/>
    <dgm:cxn modelId="{3A318857-5DCA-4F84-91F0-985F0A6D8BFC}" srcId="{3EE5A16A-2C08-4909-BF5F-11325C58899D}" destId="{F7566C25-BBF5-419D-A3F2-67B33B12C78A}" srcOrd="2" destOrd="0" parTransId="{BFC2D33F-C032-493F-8541-740B3DE92669}" sibTransId="{56193301-6D70-4D35-B801-35556903A3C1}"/>
    <dgm:cxn modelId="{689B5785-2C3A-44E6-BB16-46A0DD91C143}" type="presOf" srcId="{3EE5A16A-2C08-4909-BF5F-11325C58899D}" destId="{87FC40FF-588D-4D2C-9962-F9D5C063597C}" srcOrd="0" destOrd="0" presId="urn:microsoft.com/office/officeart/2005/8/layout/pyramid1"/>
    <dgm:cxn modelId="{118F548C-9EED-4783-90F1-4381B049007B}" type="presOf" srcId="{8AD25558-E5D2-48D6-ACC6-C84AF746E9F9}" destId="{7869608F-97E6-46FB-B3EA-8F3E5A1435CB}" srcOrd="0" destOrd="0" presId="urn:microsoft.com/office/officeart/2005/8/layout/pyramid1"/>
    <dgm:cxn modelId="{EABE97F2-F406-4BA2-BA1A-E4FD8D435285}" type="presParOf" srcId="{87FC40FF-588D-4D2C-9962-F9D5C063597C}" destId="{4CD0C1D2-01FC-4FF8-A309-4C6297722281}" srcOrd="0" destOrd="0" presId="urn:microsoft.com/office/officeart/2005/8/layout/pyramid1"/>
    <dgm:cxn modelId="{103148A6-3403-42A1-AFB6-F7CDD2D0B9E4}" type="presParOf" srcId="{4CD0C1D2-01FC-4FF8-A309-4C6297722281}" destId="{7869608F-97E6-46FB-B3EA-8F3E5A1435CB}" srcOrd="0" destOrd="0" presId="urn:microsoft.com/office/officeart/2005/8/layout/pyramid1"/>
    <dgm:cxn modelId="{00FA314D-A475-4C52-AE3C-4D9E291969FC}" type="presParOf" srcId="{4CD0C1D2-01FC-4FF8-A309-4C6297722281}" destId="{A91D9D4C-93EE-4F13-8BD8-FA5F23D8BDEB}" srcOrd="1" destOrd="0" presId="urn:microsoft.com/office/officeart/2005/8/layout/pyramid1"/>
    <dgm:cxn modelId="{5F271353-AF1B-4844-84D1-690D84CF9EE4}" type="presParOf" srcId="{87FC40FF-588D-4D2C-9962-F9D5C063597C}" destId="{612A9AB6-AD41-4967-B5C9-738520DF0CC9}" srcOrd="1" destOrd="0" presId="urn:microsoft.com/office/officeart/2005/8/layout/pyramid1"/>
    <dgm:cxn modelId="{B3BF27AC-5C8A-499B-A8DE-A25EB69AAC2F}" type="presParOf" srcId="{612A9AB6-AD41-4967-B5C9-738520DF0CC9}" destId="{91517178-BF6F-49E1-BDB8-70535EA014D4}" srcOrd="0" destOrd="0" presId="urn:microsoft.com/office/officeart/2005/8/layout/pyramid1"/>
    <dgm:cxn modelId="{0AAF1521-9BF6-426A-8478-B08279C92067}" type="presParOf" srcId="{612A9AB6-AD41-4967-B5C9-738520DF0CC9}" destId="{11DC9851-8062-4825-AB9E-FEC4B9EB7308}" srcOrd="1" destOrd="0" presId="urn:microsoft.com/office/officeart/2005/8/layout/pyramid1"/>
    <dgm:cxn modelId="{46DCFC57-EF98-40AD-BA86-A5076C2D5958}" type="presParOf" srcId="{87FC40FF-588D-4D2C-9962-F9D5C063597C}" destId="{490736B7-5945-47D0-A1C2-2F58718AD182}" srcOrd="2" destOrd="0" presId="urn:microsoft.com/office/officeart/2005/8/layout/pyramid1"/>
    <dgm:cxn modelId="{288959A8-8A71-4DB0-9931-D905B56A4CAA}" type="presParOf" srcId="{490736B7-5945-47D0-A1C2-2F58718AD182}" destId="{D4A0FA0D-1EDB-4721-889F-898B4493992C}" srcOrd="0" destOrd="0" presId="urn:microsoft.com/office/officeart/2005/8/layout/pyramid1"/>
    <dgm:cxn modelId="{A1A0F717-C712-4191-A228-08DDB99447C6}" type="presParOf" srcId="{490736B7-5945-47D0-A1C2-2F58718AD182}" destId="{134A4DCF-A55B-4DCD-A484-5DFE5894B9E7}" srcOrd="1" destOrd="0" presId="urn:microsoft.com/office/officeart/2005/8/layout/pyramid1"/>
    <dgm:cxn modelId="{3252B35C-4619-4E51-B192-1E2A8B6D5052}" type="presParOf" srcId="{87FC40FF-588D-4D2C-9962-F9D5C063597C}" destId="{973D3D4C-F429-4FEC-BB73-B36DD103DA3B}" srcOrd="3" destOrd="0" presId="urn:microsoft.com/office/officeart/2005/8/layout/pyramid1"/>
    <dgm:cxn modelId="{6BFB2847-4588-4020-88D3-D24C712FB040}" type="presParOf" srcId="{973D3D4C-F429-4FEC-BB73-B36DD103DA3B}" destId="{4596C299-FE12-40D8-9E8C-DA3C5CD5B78B}" srcOrd="0" destOrd="0" presId="urn:microsoft.com/office/officeart/2005/8/layout/pyramid1"/>
    <dgm:cxn modelId="{65DC8800-0744-4E5D-BF0C-40FDC0CF6BDD}" type="presParOf" srcId="{973D3D4C-F429-4FEC-BB73-B36DD103DA3B}" destId="{2CCC8B7F-0812-4B80-BD22-825D3E30BEEE}"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1">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T"/>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T"/>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1">
  <dgm:title val=""/>
  <dgm:desc val=""/>
  <dgm:catLst>
    <dgm:cat type="3D" pri="11800"/>
  </dgm:catLst>
  <dgm:scene3d>
    <a:camera prst="perspectiveHeroicExtremeRightFacing" zoom="82000">
      <a:rot lat="21300000" lon="20400000" rev="180000"/>
    </a:camera>
    <a:lightRig rig="morning" dir="t">
      <a:rot lat="0" lon="0" rev="20400000"/>
    </a:lightRig>
  </dgm:scene3d>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0.15801</cdr:x>
      <cdr:y>0.41773</cdr:y>
    </cdr:from>
    <cdr:to>
      <cdr:x>0.84199</cdr:x>
      <cdr:y>0.59599</cdr:y>
    </cdr:to>
    <cdr:sp macro="" textlink="">
      <cdr:nvSpPr>
        <cdr:cNvPr id="2" name="TextBox 13">
          <a:extLst xmlns:a="http://schemas.openxmlformats.org/drawingml/2006/main">
            <a:ext uri="{FF2B5EF4-FFF2-40B4-BE49-F238E27FC236}">
              <a16:creationId xmlns="" xmlns:a16="http://schemas.microsoft.com/office/drawing/2014/main" id="{63BB0971-4F52-48DF-BB20-7B858A19DEF1}"/>
            </a:ext>
          </a:extLst>
        </cdr:cNvPr>
        <cdr:cNvSpPr txBox="1"/>
      </cdr:nvSpPr>
      <cdr:spPr>
        <a:xfrm xmlns:a="http://schemas.openxmlformats.org/drawingml/2006/main">
          <a:off x="353029" y="937605"/>
          <a:ext cx="152815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l-GR" sz="2000" b="1" dirty="0"/>
            <a:t>Κύρωση</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11FF19-E6DB-4D62-8657-FBC56A41EFA7}" type="datetime1">
              <a:rPr lang="el-GR" smtClean="0"/>
              <a:pPr rtl="0"/>
              <a:t>27/5/2019</a:t>
            </a:fld>
            <a:endParaRPr lang="el-GR" dirty="0"/>
          </a:p>
        </p:txBody>
      </p:sp>
      <p:sp>
        <p:nvSpPr>
          <p:cNvPr id="4" name="Θέση υποσέλιδου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extLst>
      <p:ext uri="{BB962C8B-B14F-4D97-AF65-F5344CB8AC3E}">
        <p14:creationId xmlns=""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6868B1-A99F-4EE7-9D64-101CDE3DF3D3}" type="datetime1">
              <a:rPr lang="el-GR" smtClean="0"/>
              <a:pPr rtl="0"/>
              <a:t>27/5/2019</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l-GR" smtClean="0"/>
              <a:pPr rtl="0"/>
              <a:t>‹#›</a:t>
            </a:fld>
            <a:endParaRPr lang="el-GR" dirty="0"/>
          </a:p>
        </p:txBody>
      </p:sp>
    </p:spTree>
    <p:extLst>
      <p:ext uri="{BB962C8B-B14F-4D97-AF65-F5344CB8AC3E}">
        <p14:creationId xmlns=""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a:t>
            </a:fld>
            <a:endParaRPr lang="el-GR" dirty="0"/>
          </a:p>
        </p:txBody>
      </p:sp>
    </p:spTree>
    <p:extLst>
      <p:ext uri="{BB962C8B-B14F-4D97-AF65-F5344CB8AC3E}">
        <p14:creationId xmlns="" xmlns:p14="http://schemas.microsoft.com/office/powerpoint/2010/main" val="41440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10</a:t>
            </a:fld>
            <a:endParaRPr lang="el-GR" dirty="0"/>
          </a:p>
        </p:txBody>
      </p:sp>
    </p:spTree>
    <p:extLst>
      <p:ext uri="{BB962C8B-B14F-4D97-AF65-F5344CB8AC3E}">
        <p14:creationId xmlns="" xmlns:p14="http://schemas.microsoft.com/office/powerpoint/2010/main" val="245292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11</a:t>
            </a:fld>
            <a:endParaRPr lang="el-GR" dirty="0"/>
          </a:p>
        </p:txBody>
      </p:sp>
    </p:spTree>
    <p:extLst>
      <p:ext uri="{BB962C8B-B14F-4D97-AF65-F5344CB8AC3E}">
        <p14:creationId xmlns="" xmlns:p14="http://schemas.microsoft.com/office/powerpoint/2010/main" val="292191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12</a:t>
            </a:fld>
            <a:endParaRPr lang="el-GR" dirty="0"/>
          </a:p>
        </p:txBody>
      </p:sp>
    </p:spTree>
    <p:extLst>
      <p:ext uri="{BB962C8B-B14F-4D97-AF65-F5344CB8AC3E}">
        <p14:creationId xmlns="" xmlns:p14="http://schemas.microsoft.com/office/powerpoint/2010/main" val="204514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13</a:t>
            </a:fld>
            <a:endParaRPr lang="el-GR" dirty="0"/>
          </a:p>
        </p:txBody>
      </p:sp>
    </p:spTree>
    <p:extLst>
      <p:ext uri="{BB962C8B-B14F-4D97-AF65-F5344CB8AC3E}">
        <p14:creationId xmlns="" xmlns:p14="http://schemas.microsoft.com/office/powerpoint/2010/main" val="3467307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14</a:t>
            </a:fld>
            <a:endParaRPr lang="el-GR" dirty="0"/>
          </a:p>
        </p:txBody>
      </p:sp>
    </p:spTree>
    <p:extLst>
      <p:ext uri="{BB962C8B-B14F-4D97-AF65-F5344CB8AC3E}">
        <p14:creationId xmlns="" xmlns:p14="http://schemas.microsoft.com/office/powerpoint/2010/main" val="225943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15</a:t>
            </a:fld>
            <a:endParaRPr lang="el-GR" dirty="0"/>
          </a:p>
        </p:txBody>
      </p:sp>
    </p:spTree>
    <p:extLst>
      <p:ext uri="{BB962C8B-B14F-4D97-AF65-F5344CB8AC3E}">
        <p14:creationId xmlns="" xmlns:p14="http://schemas.microsoft.com/office/powerpoint/2010/main" val="76472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16</a:t>
            </a:fld>
            <a:endParaRPr lang="el-GR" dirty="0"/>
          </a:p>
        </p:txBody>
      </p:sp>
    </p:spTree>
    <p:extLst>
      <p:ext uri="{BB962C8B-B14F-4D97-AF65-F5344CB8AC3E}">
        <p14:creationId xmlns="" xmlns:p14="http://schemas.microsoft.com/office/powerpoint/2010/main" val="21144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17</a:t>
            </a:fld>
            <a:endParaRPr lang="el-GR" dirty="0"/>
          </a:p>
        </p:txBody>
      </p:sp>
    </p:spTree>
    <p:extLst>
      <p:ext uri="{BB962C8B-B14F-4D97-AF65-F5344CB8AC3E}">
        <p14:creationId xmlns="" xmlns:p14="http://schemas.microsoft.com/office/powerpoint/2010/main" val="334660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18</a:t>
            </a:fld>
            <a:endParaRPr lang="el-GR" dirty="0"/>
          </a:p>
        </p:txBody>
      </p:sp>
    </p:spTree>
    <p:extLst>
      <p:ext uri="{BB962C8B-B14F-4D97-AF65-F5344CB8AC3E}">
        <p14:creationId xmlns="" xmlns:p14="http://schemas.microsoft.com/office/powerpoint/2010/main" val="4200907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19</a:t>
            </a:fld>
            <a:endParaRPr lang="el-GR" dirty="0"/>
          </a:p>
        </p:txBody>
      </p:sp>
    </p:spTree>
    <p:extLst>
      <p:ext uri="{BB962C8B-B14F-4D97-AF65-F5344CB8AC3E}">
        <p14:creationId xmlns="" xmlns:p14="http://schemas.microsoft.com/office/powerpoint/2010/main" val="199271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a:t>
            </a:fld>
            <a:endParaRPr lang="el-GR" dirty="0"/>
          </a:p>
        </p:txBody>
      </p:sp>
    </p:spTree>
    <p:extLst>
      <p:ext uri="{BB962C8B-B14F-4D97-AF65-F5344CB8AC3E}">
        <p14:creationId xmlns="" xmlns:p14="http://schemas.microsoft.com/office/powerpoint/2010/main" val="3650284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20</a:t>
            </a:fld>
            <a:endParaRPr lang="el-GR" dirty="0"/>
          </a:p>
        </p:txBody>
      </p:sp>
    </p:spTree>
    <p:extLst>
      <p:ext uri="{BB962C8B-B14F-4D97-AF65-F5344CB8AC3E}">
        <p14:creationId xmlns="" xmlns:p14="http://schemas.microsoft.com/office/powerpoint/2010/main" val="269314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21</a:t>
            </a:fld>
            <a:endParaRPr lang="el-GR" dirty="0"/>
          </a:p>
        </p:txBody>
      </p:sp>
    </p:spTree>
    <p:extLst>
      <p:ext uri="{BB962C8B-B14F-4D97-AF65-F5344CB8AC3E}">
        <p14:creationId xmlns="" xmlns:p14="http://schemas.microsoft.com/office/powerpoint/2010/main" val="371064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22</a:t>
            </a:fld>
            <a:endParaRPr lang="el-GR" dirty="0"/>
          </a:p>
        </p:txBody>
      </p:sp>
    </p:spTree>
    <p:extLst>
      <p:ext uri="{BB962C8B-B14F-4D97-AF65-F5344CB8AC3E}">
        <p14:creationId xmlns="" xmlns:p14="http://schemas.microsoft.com/office/powerpoint/2010/main" val="3934705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23</a:t>
            </a:fld>
            <a:endParaRPr lang="el-GR" dirty="0"/>
          </a:p>
        </p:txBody>
      </p:sp>
    </p:spTree>
    <p:extLst>
      <p:ext uri="{BB962C8B-B14F-4D97-AF65-F5344CB8AC3E}">
        <p14:creationId xmlns="" xmlns:p14="http://schemas.microsoft.com/office/powerpoint/2010/main" val="3178811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24</a:t>
            </a:fld>
            <a:endParaRPr lang="el-GR" dirty="0"/>
          </a:p>
        </p:txBody>
      </p:sp>
    </p:spTree>
    <p:extLst>
      <p:ext uri="{BB962C8B-B14F-4D97-AF65-F5344CB8AC3E}">
        <p14:creationId xmlns="" xmlns:p14="http://schemas.microsoft.com/office/powerpoint/2010/main" val="59857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25</a:t>
            </a:fld>
            <a:endParaRPr lang="el-GR" dirty="0"/>
          </a:p>
        </p:txBody>
      </p:sp>
    </p:spTree>
    <p:extLst>
      <p:ext uri="{BB962C8B-B14F-4D97-AF65-F5344CB8AC3E}">
        <p14:creationId xmlns="" xmlns:p14="http://schemas.microsoft.com/office/powerpoint/2010/main" val="1970508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26</a:t>
            </a:fld>
            <a:endParaRPr lang="el-GR" dirty="0"/>
          </a:p>
        </p:txBody>
      </p:sp>
    </p:spTree>
    <p:extLst>
      <p:ext uri="{BB962C8B-B14F-4D97-AF65-F5344CB8AC3E}">
        <p14:creationId xmlns="" xmlns:p14="http://schemas.microsoft.com/office/powerpoint/2010/main" val="339483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27</a:t>
            </a:fld>
            <a:endParaRPr lang="el-GR" dirty="0"/>
          </a:p>
        </p:txBody>
      </p:sp>
    </p:spTree>
    <p:extLst>
      <p:ext uri="{BB962C8B-B14F-4D97-AF65-F5344CB8AC3E}">
        <p14:creationId xmlns="" xmlns:p14="http://schemas.microsoft.com/office/powerpoint/2010/main" val="1729551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28</a:t>
            </a:fld>
            <a:endParaRPr lang="el-GR" dirty="0"/>
          </a:p>
        </p:txBody>
      </p:sp>
    </p:spTree>
    <p:extLst>
      <p:ext uri="{BB962C8B-B14F-4D97-AF65-F5344CB8AC3E}">
        <p14:creationId xmlns="" xmlns:p14="http://schemas.microsoft.com/office/powerpoint/2010/main" val="3512061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29</a:t>
            </a:fld>
            <a:endParaRPr lang="el-GR" dirty="0"/>
          </a:p>
        </p:txBody>
      </p:sp>
    </p:spTree>
    <p:extLst>
      <p:ext uri="{BB962C8B-B14F-4D97-AF65-F5344CB8AC3E}">
        <p14:creationId xmlns="" xmlns:p14="http://schemas.microsoft.com/office/powerpoint/2010/main" val="359682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a:t>
            </a:fld>
            <a:endParaRPr lang="el-GR" dirty="0"/>
          </a:p>
        </p:txBody>
      </p:sp>
    </p:spTree>
    <p:extLst>
      <p:ext uri="{BB962C8B-B14F-4D97-AF65-F5344CB8AC3E}">
        <p14:creationId xmlns="" xmlns:p14="http://schemas.microsoft.com/office/powerpoint/2010/main" val="2157544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30</a:t>
            </a:fld>
            <a:endParaRPr lang="el-GR" dirty="0"/>
          </a:p>
        </p:txBody>
      </p:sp>
    </p:spTree>
    <p:extLst>
      <p:ext uri="{BB962C8B-B14F-4D97-AF65-F5344CB8AC3E}">
        <p14:creationId xmlns="" xmlns:p14="http://schemas.microsoft.com/office/powerpoint/2010/main" val="947917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31</a:t>
            </a:fld>
            <a:endParaRPr lang="el-GR" dirty="0"/>
          </a:p>
        </p:txBody>
      </p:sp>
    </p:spTree>
    <p:extLst>
      <p:ext uri="{BB962C8B-B14F-4D97-AF65-F5344CB8AC3E}">
        <p14:creationId xmlns="" xmlns:p14="http://schemas.microsoft.com/office/powerpoint/2010/main" val="2680196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32</a:t>
            </a:fld>
            <a:endParaRPr lang="el-GR" dirty="0"/>
          </a:p>
        </p:txBody>
      </p:sp>
    </p:spTree>
    <p:extLst>
      <p:ext uri="{BB962C8B-B14F-4D97-AF65-F5344CB8AC3E}">
        <p14:creationId xmlns="" xmlns:p14="http://schemas.microsoft.com/office/powerpoint/2010/main" val="2354713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33</a:t>
            </a:fld>
            <a:endParaRPr lang="el-GR" dirty="0"/>
          </a:p>
        </p:txBody>
      </p:sp>
    </p:spTree>
    <p:extLst>
      <p:ext uri="{BB962C8B-B14F-4D97-AF65-F5344CB8AC3E}">
        <p14:creationId xmlns="" xmlns:p14="http://schemas.microsoft.com/office/powerpoint/2010/main" val="2417244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34</a:t>
            </a:fld>
            <a:endParaRPr lang="el-GR" dirty="0"/>
          </a:p>
        </p:txBody>
      </p:sp>
    </p:spTree>
    <p:extLst>
      <p:ext uri="{BB962C8B-B14F-4D97-AF65-F5344CB8AC3E}">
        <p14:creationId xmlns="" xmlns:p14="http://schemas.microsoft.com/office/powerpoint/2010/main" val="413800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35</a:t>
            </a:fld>
            <a:endParaRPr lang="el-GR" dirty="0"/>
          </a:p>
        </p:txBody>
      </p:sp>
    </p:spTree>
    <p:extLst>
      <p:ext uri="{BB962C8B-B14F-4D97-AF65-F5344CB8AC3E}">
        <p14:creationId xmlns="" xmlns:p14="http://schemas.microsoft.com/office/powerpoint/2010/main" val="3581486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36</a:t>
            </a:fld>
            <a:endParaRPr lang="el-GR" dirty="0"/>
          </a:p>
        </p:txBody>
      </p:sp>
    </p:spTree>
    <p:extLst>
      <p:ext uri="{BB962C8B-B14F-4D97-AF65-F5344CB8AC3E}">
        <p14:creationId xmlns="" xmlns:p14="http://schemas.microsoft.com/office/powerpoint/2010/main" val="644684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37</a:t>
            </a:fld>
            <a:endParaRPr lang="el-GR" dirty="0"/>
          </a:p>
        </p:txBody>
      </p:sp>
    </p:spTree>
    <p:extLst>
      <p:ext uri="{BB962C8B-B14F-4D97-AF65-F5344CB8AC3E}">
        <p14:creationId xmlns="" xmlns:p14="http://schemas.microsoft.com/office/powerpoint/2010/main" val="158572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38</a:t>
            </a:fld>
            <a:endParaRPr lang="el-GR" dirty="0"/>
          </a:p>
        </p:txBody>
      </p:sp>
    </p:spTree>
    <p:extLst>
      <p:ext uri="{BB962C8B-B14F-4D97-AF65-F5344CB8AC3E}">
        <p14:creationId xmlns="" xmlns:p14="http://schemas.microsoft.com/office/powerpoint/2010/main" val="4121622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39</a:t>
            </a:fld>
            <a:endParaRPr lang="el-GR" dirty="0"/>
          </a:p>
        </p:txBody>
      </p:sp>
    </p:spTree>
    <p:extLst>
      <p:ext uri="{BB962C8B-B14F-4D97-AF65-F5344CB8AC3E}">
        <p14:creationId xmlns="" xmlns:p14="http://schemas.microsoft.com/office/powerpoint/2010/main" val="266970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a:t>
            </a:fld>
            <a:endParaRPr lang="el-GR" dirty="0"/>
          </a:p>
        </p:txBody>
      </p:sp>
    </p:spTree>
    <p:extLst>
      <p:ext uri="{BB962C8B-B14F-4D97-AF65-F5344CB8AC3E}">
        <p14:creationId xmlns="" xmlns:p14="http://schemas.microsoft.com/office/powerpoint/2010/main" val="202163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40</a:t>
            </a:fld>
            <a:endParaRPr lang="el-GR" dirty="0"/>
          </a:p>
        </p:txBody>
      </p:sp>
    </p:spTree>
    <p:extLst>
      <p:ext uri="{BB962C8B-B14F-4D97-AF65-F5344CB8AC3E}">
        <p14:creationId xmlns="" xmlns:p14="http://schemas.microsoft.com/office/powerpoint/2010/main" val="4124343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41</a:t>
            </a:fld>
            <a:endParaRPr lang="el-GR" dirty="0"/>
          </a:p>
        </p:txBody>
      </p:sp>
    </p:spTree>
    <p:extLst>
      <p:ext uri="{BB962C8B-B14F-4D97-AF65-F5344CB8AC3E}">
        <p14:creationId xmlns="" xmlns:p14="http://schemas.microsoft.com/office/powerpoint/2010/main" val="1831065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42</a:t>
            </a:fld>
            <a:endParaRPr lang="el-GR" noProof="0" dirty="0"/>
          </a:p>
        </p:txBody>
      </p:sp>
    </p:spTree>
    <p:extLst>
      <p:ext uri="{BB962C8B-B14F-4D97-AF65-F5344CB8AC3E}">
        <p14:creationId xmlns="" xmlns:p14="http://schemas.microsoft.com/office/powerpoint/2010/main" val="2225508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44</a:t>
            </a:fld>
            <a:endParaRPr lang="el-GR" dirty="0"/>
          </a:p>
        </p:txBody>
      </p:sp>
    </p:spTree>
    <p:extLst>
      <p:ext uri="{BB962C8B-B14F-4D97-AF65-F5344CB8AC3E}">
        <p14:creationId xmlns="" xmlns:p14="http://schemas.microsoft.com/office/powerpoint/2010/main" val="1805173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45</a:t>
            </a:fld>
            <a:endParaRPr lang="el-GR" dirty="0"/>
          </a:p>
        </p:txBody>
      </p:sp>
    </p:spTree>
    <p:extLst>
      <p:ext uri="{BB962C8B-B14F-4D97-AF65-F5344CB8AC3E}">
        <p14:creationId xmlns="" xmlns:p14="http://schemas.microsoft.com/office/powerpoint/2010/main" val="378406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a:t>
            </a:fld>
            <a:endParaRPr lang="el-GR" dirty="0"/>
          </a:p>
        </p:txBody>
      </p:sp>
    </p:spTree>
    <p:extLst>
      <p:ext uri="{BB962C8B-B14F-4D97-AF65-F5344CB8AC3E}">
        <p14:creationId xmlns="" xmlns:p14="http://schemas.microsoft.com/office/powerpoint/2010/main" val="225371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6</a:t>
            </a:fld>
            <a:endParaRPr lang="el-GR" dirty="0"/>
          </a:p>
        </p:txBody>
      </p:sp>
    </p:spTree>
    <p:extLst>
      <p:ext uri="{BB962C8B-B14F-4D97-AF65-F5344CB8AC3E}">
        <p14:creationId xmlns="" xmlns:p14="http://schemas.microsoft.com/office/powerpoint/2010/main" val="339106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7</a:t>
            </a:fld>
            <a:endParaRPr lang="el-GR" dirty="0"/>
          </a:p>
        </p:txBody>
      </p:sp>
    </p:spTree>
    <p:extLst>
      <p:ext uri="{BB962C8B-B14F-4D97-AF65-F5344CB8AC3E}">
        <p14:creationId xmlns="" xmlns:p14="http://schemas.microsoft.com/office/powerpoint/2010/main" val="256468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8</a:t>
            </a:fld>
            <a:endParaRPr lang="el-GR" dirty="0"/>
          </a:p>
        </p:txBody>
      </p:sp>
    </p:spTree>
    <p:extLst>
      <p:ext uri="{BB962C8B-B14F-4D97-AF65-F5344CB8AC3E}">
        <p14:creationId xmlns="" xmlns:p14="http://schemas.microsoft.com/office/powerpoint/2010/main" val="541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9</a:t>
            </a:fld>
            <a:endParaRPr lang="el-GR" dirty="0"/>
          </a:p>
        </p:txBody>
      </p:sp>
    </p:spTree>
    <p:extLst>
      <p:ext uri="{BB962C8B-B14F-4D97-AF65-F5344CB8AC3E}">
        <p14:creationId xmlns="" xmlns:p14="http://schemas.microsoft.com/office/powerpoint/2010/main" val="138367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Θέση κειμένου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1" name="Θέση κειμένου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3" name="Θέση κειμένου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5" name="Θέση κειμένου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7" name="Θέση κειμένου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el-GR" dirty="0"/>
              <a:t>Προσθήκη υποσέλιδου</a:t>
            </a:r>
          </a:p>
        </p:txBody>
      </p:sp>
      <p:sp>
        <p:nvSpPr>
          <p:cNvPr id="4" name="Θέση αριθμού διαφάνειας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el-GR" dirty="0"/>
              <a:t>Προσθέστε υποσέλιδο</a:t>
            </a:r>
          </a:p>
        </p:txBody>
      </p:sp>
      <p:sp>
        <p:nvSpPr>
          <p:cNvPr id="3" name="Θέση αριθμού διαφάνειας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l-GR" smtClean="0"/>
              <a:pPr rtl="0"/>
              <a:t>‹#›</a:t>
            </a:fld>
            <a:endParaRPr lang="el-GR" dirty="0"/>
          </a:p>
        </p:txBody>
      </p:sp>
      <p:sp>
        <p:nvSpPr>
          <p:cNvPr id="4" name="Τίτλος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Tree>
    <p:extLst>
      <p:ext uri="{BB962C8B-B14F-4D97-AF65-F5344CB8AC3E}">
        <p14:creationId xmlns=""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4" name="Θέση περιεχομένου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2" name="Αριστερή θέση σύγκρισης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spc="-40" baseline="0"/>
            </a:lvl1pPr>
          </a:lstStyle>
          <a:p>
            <a:pPr lvl="0" rtl="0"/>
            <a:r>
              <a:rPr lang="el-GR"/>
              <a:t>Επεξεργασία στυλ υποδείγματος κειμένου</a:t>
            </a:r>
          </a:p>
        </p:txBody>
      </p:sp>
      <p:sp>
        <p:nvSpPr>
          <p:cNvPr id="8" name="Θέση κειμένου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el-GR" dirty="0"/>
              <a:t>Προσθήκη υποσέλιδου</a:t>
            </a:r>
          </a:p>
        </p:txBody>
      </p:sp>
      <p:sp>
        <p:nvSpPr>
          <p:cNvPr id="6" name="Θέση αριθμού διαφάνειας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Tree>
    <p:extLst>
      <p:ext uri="{BB962C8B-B14F-4D97-AF65-F5344CB8AC3E}">
        <p14:creationId xmlns=""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Ορθογώνιο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l-GR" smtClean="0"/>
              <a:pPr rtl="0"/>
              <a:t>‹#›</a:t>
            </a:fld>
            <a:endParaRPr lang="el-GR" dirty="0"/>
          </a:p>
        </p:txBody>
      </p:sp>
      <p:sp>
        <p:nvSpPr>
          <p:cNvPr id="4" name="Πλαίσιο κειμένου 3">
            <a:extLst>
              <a:ext uri="{FF2B5EF4-FFF2-40B4-BE49-F238E27FC236}">
                <a16:creationId xmlns="" xmlns:a16="http://schemas.microsoft.com/office/drawing/2014/main" id="{34FDC6F9-37F9-4E25-AECA-D307B8421C73}"/>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el-GR" sz="2500" b="1" i="0" spc="-100" dirty="0">
                <a:solidFill>
                  <a:schemeClr val="accent1"/>
                </a:solidFill>
                <a:latin typeface="+mj-lt"/>
              </a:rPr>
              <a:t>TREY</a:t>
            </a:r>
            <a:r>
              <a:rPr lang="el-GR" sz="1600" b="1" i="0" spc="-100" dirty="0">
                <a:solidFill>
                  <a:schemeClr val="accent1"/>
                </a:solidFill>
                <a:latin typeface="+mj-lt"/>
              </a:rPr>
              <a:t> </a:t>
            </a:r>
            <a:r>
              <a:rPr lang="el-GR" sz="1600" b="1" i="0" spc="-100" baseline="0" dirty="0">
                <a:solidFill>
                  <a:schemeClr val="accent1"/>
                </a:solidFill>
                <a:latin typeface="+mj-lt"/>
              </a:rPr>
              <a:t/>
            </a:r>
            <a:br>
              <a:rPr lang="el-GR" sz="1600" b="1" i="0" spc="-100" baseline="0" dirty="0">
                <a:solidFill>
                  <a:schemeClr val="accent1"/>
                </a:solidFill>
                <a:latin typeface="+mj-lt"/>
              </a:rPr>
            </a:br>
            <a:r>
              <a:rPr lang="el-GR" sz="1200" b="0" i="0" spc="140" dirty="0" err="1">
                <a:solidFill>
                  <a:schemeClr val="tx1">
                    <a:lumMod val="75000"/>
                    <a:lumOff val="25000"/>
                  </a:schemeClr>
                </a:solidFill>
                <a:latin typeface="+mj-lt"/>
              </a:rPr>
              <a:t>research</a:t>
            </a:r>
            <a:endParaRPr lang="el-GR" sz="1200" b="0" i="0" spc="140" dirty="0">
              <a:solidFill>
                <a:schemeClr val="tx1">
                  <a:lumMod val="75000"/>
                  <a:lumOff val="25000"/>
                </a:schemeClr>
              </a:solidFill>
              <a:latin typeface="+mj-lt"/>
            </a:endParaRPr>
          </a:p>
        </p:txBody>
      </p:sp>
      <p:sp>
        <p:nvSpPr>
          <p:cNvPr id="9" name="Ορθογώνιο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Ορθογώνιο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8" name="Ευθεία γραμμή σύνδεσης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Χέρια που πλησιάζουν σε κύκλο">
            <a:extLst>
              <a:ext uri="{FF2B5EF4-FFF2-40B4-BE49-F238E27FC236}">
                <a16:creationId xmlns=""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a:xfrm>
            <a:off x="0" y="0"/>
            <a:ext cx="9780588" cy="6804025"/>
          </a:xfrm>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3200400" y="2811053"/>
            <a:ext cx="8991600" cy="1147172"/>
          </a:xfrm>
        </p:spPr>
        <p:txBody>
          <a:bodyPr rtlCol="0"/>
          <a:lstStyle/>
          <a:p>
            <a:pPr algn="ctr"/>
            <a:r>
              <a:rPr lang="el-GR" sz="3600" dirty="0"/>
              <a:t>Βασικές   Έννοιες  &amp;</a:t>
            </a:r>
            <a:br>
              <a:rPr lang="el-GR" sz="3600" dirty="0"/>
            </a:br>
            <a:r>
              <a:rPr lang="el-GR" sz="3600" dirty="0"/>
              <a:t> Εξέλιξη της Διαχείρισης  Ανθρωπίνων Πόρων</a:t>
            </a:r>
          </a:p>
        </p:txBody>
      </p:sp>
      <p:sp>
        <p:nvSpPr>
          <p:cNvPr id="7" name="Υπότιτλος 3">
            <a:extLst>
              <a:ext uri="{FF2B5EF4-FFF2-40B4-BE49-F238E27FC236}">
                <a16:creationId xmlns="" xmlns:a16="http://schemas.microsoft.com/office/drawing/2014/main" id="{D76D0FD4-3156-4A6F-9757-4CB0C1BCBBFD}"/>
              </a:ext>
            </a:extLst>
          </p:cNvPr>
          <p:cNvSpPr>
            <a:spLocks noGrp="1"/>
          </p:cNvSpPr>
          <p:nvPr>
            <p:ph type="subTitle" idx="1"/>
          </p:nvPr>
        </p:nvSpPr>
        <p:spPr>
          <a:xfrm>
            <a:off x="3200400" y="3960617"/>
            <a:ext cx="6580188" cy="581025"/>
          </a:xfrm>
        </p:spPr>
        <p:txBody>
          <a:bodyPr rtlCol="0"/>
          <a:lstStyle/>
          <a:p>
            <a:r>
              <a:rPr lang="el-GR" b="1" dirty="0"/>
              <a:t>Λεωνίδας Ε. Μαρούδας -  Καθηγητής</a:t>
            </a:r>
            <a:endParaRPr lang="el-GR" dirty="0"/>
          </a:p>
        </p:txBody>
      </p:sp>
      <p:pic>
        <p:nvPicPr>
          <p:cNvPr id="8" name="Picture 2" descr="ÎÏÎ¿ÏÎ­Î»ÎµÏÎ¼Î± ÎµÎ¹ÎºÏÎ½Î±Ï Î³Î¹Î± ÏÎ±Î½ÎµÏÎ¹ÏÏÎ·Î¼Î¹Î¿ ÏÎ±ÏÏÏÎ½ Î»Î¿Î³Î¿">
            <a:extLst>
              <a:ext uri="{FF2B5EF4-FFF2-40B4-BE49-F238E27FC236}">
                <a16:creationId xmlns="" xmlns:a16="http://schemas.microsoft.com/office/drawing/2014/main" id="{139B15F6-3DB5-4A23-BD28-6AF613E194C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80588" y="179152"/>
            <a:ext cx="2411412" cy="73903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DA609F2A-BA9F-463D-B34A-1CEBC29FCD57}"/>
              </a:ext>
            </a:extLst>
          </p:cNvPr>
          <p:cNvSpPr txBox="1"/>
          <p:nvPr/>
        </p:nvSpPr>
        <p:spPr>
          <a:xfrm>
            <a:off x="9244208" y="913236"/>
            <a:ext cx="2947792" cy="523220"/>
          </a:xfrm>
          <a:prstGeom prst="rect">
            <a:avLst/>
          </a:prstGeom>
          <a:solidFill>
            <a:schemeClr val="tx1"/>
          </a:solidFill>
        </p:spPr>
        <p:txBody>
          <a:bodyPr wrap="square" rtlCol="0">
            <a:spAutoFit/>
          </a:bodyPr>
          <a:lstStyle/>
          <a:p>
            <a:pPr algn="ctr"/>
            <a:r>
              <a:rPr lang="el-GR" sz="1400" b="1" dirty="0">
                <a:solidFill>
                  <a:schemeClr val="bg1"/>
                </a:solidFill>
              </a:rPr>
              <a:t>ΤΜΗΜΑ ΔΙΟΙΚΗΣΗΣ ΕΠΙΧΕΙΡΗΣΕΩΝ</a:t>
            </a:r>
            <a:r>
              <a:rPr lang="en-US" sz="1400" b="1" dirty="0">
                <a:solidFill>
                  <a:schemeClr val="bg1"/>
                </a:solidFill>
              </a:rPr>
              <a:t> </a:t>
            </a:r>
            <a:r>
              <a:rPr lang="el-GR" sz="1400" b="1" dirty="0">
                <a:solidFill>
                  <a:schemeClr val="bg1"/>
                </a:solidFill>
              </a:rPr>
              <a:t>ΑΚΑΔΗΜΑΪΚΟ ΕΤΟΣ: 2018-19 </a:t>
            </a:r>
            <a:endParaRPr lang="el-GR" sz="1400" dirty="0">
              <a:solidFill>
                <a:schemeClr val="bg1"/>
              </a:solidFill>
            </a:endParaRPr>
          </a:p>
        </p:txBody>
      </p:sp>
    </p:spTree>
    <p:extLst>
      <p:ext uri="{BB962C8B-B14F-4D97-AF65-F5344CB8AC3E}">
        <p14:creationId xmlns=""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20000" y="593016"/>
            <a:ext cx="11340000" cy="432000"/>
          </a:xfrm>
        </p:spPr>
        <p:txBody>
          <a:bodyPr rtlCol="0"/>
          <a:lstStyle/>
          <a:p>
            <a:r>
              <a:rPr lang="el-GR" dirty="0"/>
              <a:t>Καθήκοντα των στελεχών του τμήματος HRM</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dirty="0"/>
              <a:t>Εκπαίδευση και ανάπτυξη:</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950768"/>
            <a:ext cx="5472000" cy="681780"/>
          </a:xfrm>
        </p:spPr>
        <p:txBody>
          <a:bodyPr rtlCol="0"/>
          <a:lstStyle/>
          <a:p>
            <a:r>
              <a:rPr lang="el-GR" dirty="0"/>
              <a:t>διαχείριση προγραμμάτων για την ανάπτυξη ικανοτήτων</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1389505"/>
          </a:xfrm>
        </p:spPr>
        <p:txBody>
          <a:bodyPr rtlCol="0"/>
          <a:lstStyle/>
          <a:p>
            <a:pPr lvl="0"/>
            <a:r>
              <a:rPr lang="el-GR" dirty="0"/>
              <a:t>Αξιολόγηση: </a:t>
            </a:r>
          </a:p>
          <a:p>
            <a:pPr marL="266700" lvl="0" indent="-266700">
              <a:buFont typeface="Arial" panose="020B0604020202020204" pitchFamily="34" charset="0"/>
              <a:buChar char="•"/>
            </a:pPr>
            <a:r>
              <a:rPr lang="el-GR" sz="1800" b="0" dirty="0"/>
              <a:t>τεχνικές αξιολόγησης της απόδοσης του εργαζομένου, βάσει των στόχων που του έχουν ανατεθεί </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10</a:t>
            </a:fld>
            <a:endParaRPr lang="el-GR" dirty="0"/>
          </a:p>
        </p:txBody>
      </p:sp>
      <p:sp>
        <p:nvSpPr>
          <p:cNvPr id="14" name="Ορθογώνιο 13">
            <a:extLst>
              <a:ext uri="{FF2B5EF4-FFF2-40B4-BE49-F238E27FC236}">
                <a16:creationId xmlns="" xmlns:a16="http://schemas.microsoft.com/office/drawing/2014/main" id="{18922FF1-A741-4745-9E60-98004F463E3D}"/>
              </a:ext>
            </a:extLst>
          </p:cNvPr>
          <p:cNvSpPr/>
          <p:nvPr/>
        </p:nvSpPr>
        <p:spPr>
          <a:xfrm>
            <a:off x="343296" y="4148541"/>
            <a:ext cx="5471991" cy="1140184"/>
          </a:xfrm>
          <a:prstGeom prst="rect">
            <a:avLst/>
          </a:prstGeom>
        </p:spPr>
        <p:txBody>
          <a:bodyPr wrap="square">
            <a:spAutoFit/>
          </a:bodyPr>
          <a:lstStyle/>
          <a:p>
            <a:pPr lvl="0" algn="just">
              <a:lnSpc>
                <a:spcPct val="114000"/>
              </a:lnSpc>
            </a:pPr>
            <a:r>
              <a:rPr lang="el-GR" sz="2400" b="1" spc="-40" dirty="0">
                <a:solidFill>
                  <a:schemeClr val="tx1">
                    <a:lumMod val="75000"/>
                    <a:lumOff val="25000"/>
                  </a:schemeClr>
                </a:solidFill>
              </a:rPr>
              <a:t>Διοίκηση απόδοσης: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διαδικασίες που στοχεύουν στη βελτίωση της απόδοσης των εργαζομένων</a:t>
            </a:r>
          </a:p>
        </p:txBody>
      </p:sp>
      <p:sp>
        <p:nvSpPr>
          <p:cNvPr id="17" name="Ορθογώνιο 16">
            <a:extLst>
              <a:ext uri="{FF2B5EF4-FFF2-40B4-BE49-F238E27FC236}">
                <a16:creationId xmlns="" xmlns:a16="http://schemas.microsoft.com/office/drawing/2014/main" id="{57C3AE72-320A-4BC1-8C06-6A92D818584C}"/>
              </a:ext>
            </a:extLst>
          </p:cNvPr>
          <p:cNvSpPr/>
          <p:nvPr/>
        </p:nvSpPr>
        <p:spPr>
          <a:xfrm>
            <a:off x="6096000" y="4148541"/>
            <a:ext cx="6096000" cy="802271"/>
          </a:xfrm>
          <a:prstGeom prst="rect">
            <a:avLst/>
          </a:prstGeom>
        </p:spPr>
        <p:txBody>
          <a:bodyPr>
            <a:spAutoFit/>
          </a:bodyPr>
          <a:lstStyle/>
          <a:p>
            <a:pPr>
              <a:lnSpc>
                <a:spcPct val="90000"/>
              </a:lnSpc>
              <a:spcBef>
                <a:spcPts val="1000"/>
              </a:spcBef>
            </a:pPr>
            <a:r>
              <a:rPr lang="el-GR" sz="2400" b="1" spc="-40" dirty="0">
                <a:solidFill>
                  <a:schemeClr val="tx1">
                    <a:lumMod val="75000"/>
                    <a:lumOff val="25000"/>
                  </a:schemeClr>
                </a:solidFill>
              </a:rPr>
              <a:t>Ανταμοιβές: </a:t>
            </a:r>
          </a:p>
          <a:p>
            <a:pPr marL="266700" indent="-266700">
              <a:lnSpc>
                <a:spcPct val="90000"/>
              </a:lnSpc>
              <a:spcBef>
                <a:spcPts val="1000"/>
              </a:spcBef>
              <a:buFont typeface="Arial" panose="020B0604020202020204" pitchFamily="34" charset="0"/>
              <a:buChar char="•"/>
            </a:pPr>
            <a:r>
              <a:rPr lang="el-GR" spc="-40" dirty="0">
                <a:solidFill>
                  <a:schemeClr val="tx1">
                    <a:lumMod val="75000"/>
                    <a:lumOff val="25000"/>
                  </a:schemeClr>
                </a:solidFill>
              </a:rPr>
              <a:t>      υλικές και άυλες ανταμοιβές</a:t>
            </a:r>
          </a:p>
        </p:txBody>
      </p:sp>
      <p:sp>
        <p:nvSpPr>
          <p:cNvPr id="18" name="TextBox 17">
            <a:extLst>
              <a:ext uri="{FF2B5EF4-FFF2-40B4-BE49-F238E27FC236}">
                <a16:creationId xmlns="" xmlns:a16="http://schemas.microsoft.com/office/drawing/2014/main" id="{448CC9F8-5F1C-4608-AE50-67991C334C67}"/>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8831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11</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5" name="Εικόνα 4">
            <a:extLst>
              <a:ext uri="{FF2B5EF4-FFF2-40B4-BE49-F238E27FC236}">
                <a16:creationId xmlns="" xmlns:a16="http://schemas.microsoft.com/office/drawing/2014/main" id="{F51183BF-D255-430C-B911-6D42EC578BA7}"/>
              </a:ext>
            </a:extLst>
          </p:cNvPr>
          <p:cNvPicPr/>
          <p:nvPr/>
        </p:nvPicPr>
        <p:blipFill>
          <a:blip r:embed="rId3" cstate="print"/>
          <a:stretch>
            <a:fillRect/>
          </a:stretch>
        </p:blipFill>
        <p:spPr>
          <a:xfrm>
            <a:off x="3296432" y="992688"/>
            <a:ext cx="5599135" cy="4872624"/>
          </a:xfrm>
          <a:prstGeom prst="rect">
            <a:avLst/>
          </a:prstGeom>
          <a:ln w="12700">
            <a:miter lim="400000"/>
            <a:headEnd/>
            <a:tailEnd/>
          </a:ln>
        </p:spPr>
      </p:pic>
    </p:spTree>
    <p:extLst>
      <p:ext uri="{BB962C8B-B14F-4D97-AF65-F5344CB8AC3E}">
        <p14:creationId xmlns="" xmlns:p14="http://schemas.microsoft.com/office/powerpoint/2010/main" val="394790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31643"/>
            <a:ext cx="11328000" cy="432000"/>
          </a:xfrm>
        </p:spPr>
        <p:txBody>
          <a:bodyPr rtlCol="0"/>
          <a:lstStyle/>
          <a:p>
            <a:r>
              <a:rPr lang="el-GR" dirty="0"/>
              <a:t>Ο «κύκλος» της ΔΑΠ</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12</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pic>
        <p:nvPicPr>
          <p:cNvPr id="68" name="Εικόνα 67" descr="3-2.eps">
            <a:extLst>
              <a:ext uri="{FF2B5EF4-FFF2-40B4-BE49-F238E27FC236}">
                <a16:creationId xmlns="" xmlns:a16="http://schemas.microsoft.com/office/drawing/2014/main" id="{652F1200-2660-40B9-88C1-80790CF79281}"/>
              </a:ext>
            </a:extLst>
          </p:cNvPr>
          <p:cNvPicPr>
            <a:picLocks noGrp="1" noChangeAspect="1"/>
          </p:cNvPicPr>
          <p:nvPr/>
        </p:nvPicPr>
        <p:blipFill>
          <a:blip r:embed="rId3" cstate="print"/>
          <a:stretch>
            <a:fillRect/>
          </a:stretch>
        </p:blipFill>
        <p:spPr>
          <a:xfrm>
            <a:off x="1845763" y="1210628"/>
            <a:ext cx="8500473" cy="5051569"/>
          </a:xfrm>
          <a:prstGeom prst="rect">
            <a:avLst/>
          </a:prstGeom>
        </p:spPr>
      </p:pic>
    </p:spTree>
    <p:extLst>
      <p:ext uri="{BB962C8B-B14F-4D97-AF65-F5344CB8AC3E}">
        <p14:creationId xmlns="" xmlns:p14="http://schemas.microsoft.com/office/powerpoint/2010/main" val="89471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32000" y="1377863"/>
            <a:ext cx="5472000" cy="4290249"/>
          </a:xfrm>
        </p:spPr>
        <p:txBody>
          <a:bodyPr rtlCol="0"/>
          <a:lstStyle/>
          <a:p>
            <a:pPr marL="0" lvl="0" indent="0">
              <a:buNone/>
            </a:pPr>
            <a:r>
              <a:rPr lang="el-GR" sz="2800" dirty="0"/>
              <a:t>Αποφυγή λαθών που αφορούν το προσωπικό όπως:</a:t>
            </a:r>
          </a:p>
          <a:p>
            <a:pPr marL="0" lvl="0" indent="0">
              <a:buNone/>
            </a:pPr>
            <a:endParaRPr lang="el-GR" sz="800" dirty="0"/>
          </a:p>
          <a:p>
            <a:pPr marL="266700" lvl="1" indent="-266700">
              <a:spcBef>
                <a:spcPts val="1000"/>
              </a:spcBef>
            </a:pPr>
            <a:r>
              <a:rPr lang="el-GR" sz="2000" dirty="0"/>
              <a:t>Οι εργαζόμενοι να μην αποδίδουν </a:t>
            </a:r>
          </a:p>
          <a:p>
            <a:pPr marL="266700" lvl="1" indent="-266700">
              <a:spcBef>
                <a:spcPts val="1000"/>
              </a:spcBef>
            </a:pPr>
            <a:r>
              <a:rPr lang="el-GR" sz="2000" dirty="0"/>
              <a:t>Ακατάλληλος άνθρωπος σε ακατάλληλη θέση </a:t>
            </a:r>
          </a:p>
          <a:p>
            <a:pPr marL="266700" lvl="1" indent="-266700">
              <a:spcBef>
                <a:spcPts val="1000"/>
              </a:spcBef>
            </a:pPr>
            <a:r>
              <a:rPr lang="el-GR" sz="2000" dirty="0"/>
              <a:t>Μεγάλη κινητικότητα προσωπικού </a:t>
            </a:r>
          </a:p>
          <a:p>
            <a:pPr marL="266700" lvl="1" indent="-266700">
              <a:spcBef>
                <a:spcPts val="1000"/>
              </a:spcBef>
            </a:pPr>
            <a:r>
              <a:rPr lang="el-GR" sz="2000" dirty="0"/>
              <a:t>Οι εργαζόμενοι δεν δίνουν τον καλύτερο εαυτό τους </a:t>
            </a:r>
          </a:p>
          <a:p>
            <a:pPr marL="266700" lvl="1" indent="-266700">
              <a:spcBef>
                <a:spcPts val="1000"/>
              </a:spcBef>
            </a:pPr>
            <a:r>
              <a:rPr lang="el-GR" sz="2000" dirty="0"/>
              <a:t>Νομικά προβλήματα </a:t>
            </a:r>
          </a:p>
          <a:p>
            <a:pPr marL="266700" lvl="1" indent="-266700">
              <a:spcBef>
                <a:spcPts val="1000"/>
              </a:spcBef>
            </a:pPr>
            <a:r>
              <a:rPr lang="el-GR" sz="2000" dirty="0"/>
              <a:t>Η ελλιπής κατάρτιση υπονομεύει την αποδοτικότητα </a:t>
            </a:r>
          </a:p>
          <a:p>
            <a:pPr marL="266700" lvl="1" indent="-266700">
              <a:spcBef>
                <a:spcPts val="1000"/>
              </a:spcBef>
            </a:pPr>
            <a:r>
              <a:rPr lang="el-GR" sz="2000" dirty="0"/>
              <a:t>Αθέμιτες εργασιακές πρακτικές </a:t>
            </a:r>
          </a:p>
        </p:txBody>
      </p:sp>
      <p:pic>
        <p:nvPicPr>
          <p:cNvPr id="9" name="Θέση εικόνας 8" descr="Χειρισμός κινητού τηλεφώνου με αφή">
            <a:extLst>
              <a:ext uri="{FF2B5EF4-FFF2-40B4-BE49-F238E27FC236}">
                <a16:creationId xmlns=""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r>
              <a:rPr lang="el-GR" dirty="0"/>
              <a:t>Γιατί  η  Διαχείριση  ΑΠ</a:t>
            </a:r>
            <a:endParaRPr lang="el-GR" sz="50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p:txBody>
          <a:bodyPr rtlCol="0"/>
          <a:lstStyle/>
          <a:p>
            <a:pPr algn="ctr"/>
            <a:r>
              <a:rPr lang="el-GR" sz="2000" dirty="0"/>
              <a:t>είναι Σημαντική για Όλους τους Μάνατζερ;</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13</a:t>
            </a:fld>
            <a:endParaRPr lang="el-GR" dirty="0"/>
          </a:p>
        </p:txBody>
      </p:sp>
      <p:sp>
        <p:nvSpPr>
          <p:cNvPr id="8" name="TextBox 7">
            <a:extLst>
              <a:ext uri="{FF2B5EF4-FFF2-40B4-BE49-F238E27FC236}">
                <a16:creationId xmlns="" xmlns:a16="http://schemas.microsoft.com/office/drawing/2014/main" id="{8B67E321-2DD6-46C2-B051-182A695BB71C}"/>
              </a:ext>
            </a:extLst>
          </p:cNvPr>
          <p:cNvSpPr txBox="1"/>
          <p:nvPr/>
        </p:nvSpPr>
        <p:spPr>
          <a:xfrm>
            <a:off x="10409129" y="6388465"/>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29357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Οι ρόλοι του τμήματος HRM  στην επιχείρηση</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8" y="135109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563649" y="2944666"/>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568285" y="4538240"/>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14</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158732" y="1321342"/>
            <a:ext cx="6903831" cy="1179810"/>
          </a:xfrm>
          <a:prstGeom prst="rect">
            <a:avLst/>
          </a:prstGeom>
        </p:spPr>
        <p:txBody>
          <a:bodyPr wrap="square">
            <a:spAutoFit/>
          </a:bodyPr>
          <a:lstStyle/>
          <a:p>
            <a:pPr>
              <a:lnSpc>
                <a:spcPct val="90000"/>
              </a:lnSpc>
              <a:spcBef>
                <a:spcPts val="1000"/>
              </a:spcBef>
            </a:pPr>
            <a:r>
              <a:rPr lang="el-GR" sz="2400" dirty="0">
                <a:solidFill>
                  <a:schemeClr val="tx1">
                    <a:lumMod val="75000"/>
                    <a:lumOff val="25000"/>
                  </a:schemeClr>
                </a:solidFill>
              </a:rPr>
              <a:t>Διαχειριστικός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Διαδικαστική διεκπεραίωση, τήρηση αρχείων, νομικά έγγραφα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Τάση: Χρήση τεχνολογίας και </a:t>
            </a:r>
            <a:r>
              <a:rPr lang="el-GR" dirty="0" err="1">
                <a:solidFill>
                  <a:schemeClr val="tx1">
                    <a:lumMod val="75000"/>
                    <a:lumOff val="25000"/>
                  </a:schemeClr>
                </a:solidFill>
              </a:rPr>
              <a:t>outsourcing</a:t>
            </a:r>
            <a:endParaRPr lang="el-GR" dirty="0">
              <a:solidFill>
                <a:schemeClr val="tx1">
                  <a:lumMod val="75000"/>
                  <a:lumOff val="25000"/>
                </a:schemeClr>
              </a:solidFill>
            </a:endParaRP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158732" y="2905021"/>
            <a:ext cx="6396371" cy="1337802"/>
          </a:xfrm>
          <a:prstGeom prst="rect">
            <a:avLst/>
          </a:prstGeom>
        </p:spPr>
        <p:txBody>
          <a:bodyPr wrap="square">
            <a:spAutoFit/>
          </a:bodyPr>
          <a:lstStyle/>
          <a:p>
            <a:pPr lvl="0"/>
            <a:r>
              <a:rPr lang="el-GR" sz="2400" dirty="0">
                <a:solidFill>
                  <a:schemeClr val="tx1">
                    <a:lumMod val="75000"/>
                    <a:lumOff val="25000"/>
                  </a:schemeClr>
                </a:solidFill>
              </a:rPr>
              <a:t>Λειτουργικός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Εντοπίζει και εφαρμόζει αναγκαίες πολιτικές και προγράμματα-απαιτεί τη συνεργασία  HR και άλλων μάνατζερ </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158732" y="4538240"/>
            <a:ext cx="6396372" cy="1843582"/>
          </a:xfrm>
          <a:prstGeom prst="rect">
            <a:avLst/>
          </a:prstGeom>
        </p:spPr>
        <p:txBody>
          <a:bodyPr wrap="square">
            <a:spAutoFit/>
          </a:bodyPr>
          <a:lstStyle/>
          <a:p>
            <a:r>
              <a:rPr lang="el-GR" sz="2400" dirty="0">
                <a:solidFill>
                  <a:schemeClr val="tx1">
                    <a:lumMod val="75000"/>
                    <a:lumOff val="25000"/>
                  </a:schemeClr>
                </a:solidFill>
              </a:rPr>
              <a:t>Στρατηγικός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Ενσωματώνει τους στρατηγικούς στόχους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Εστιάζει στις μελλοντικές ανάγκες της επιχείρησης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Συμβάλλει στο σχεδιασμό και την εφαρμογή της στρατηγικής της επιχείρησης</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13422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Γραφείο με υπολογιστή, τηλέφωνο, βιβλία κ.λπ.">
            <a:extLst>
              <a:ext uri="{FF2B5EF4-FFF2-40B4-BE49-F238E27FC236}">
                <a16:creationId xmlns=""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6235700" y="2204793"/>
            <a:ext cx="5956300" cy="1515438"/>
          </a:xfrm>
        </p:spPr>
        <p:txBody>
          <a:bodyPr rtlCol="0"/>
          <a:lstStyle/>
          <a:p>
            <a:pPr algn="ctr"/>
            <a:r>
              <a:rPr lang="el-GR" dirty="0"/>
              <a:t>Οι  ρόλοι  του  τμήματος  HRM  </a:t>
            </a:r>
            <a:br>
              <a:rPr lang="el-GR" dirty="0"/>
            </a:br>
            <a:endParaRPr lang="el-GR" sz="4800" spc="-340" dirty="0"/>
          </a:p>
        </p:txBody>
      </p:sp>
      <p:sp>
        <p:nvSpPr>
          <p:cNvPr id="14" name="Θέση κειμένου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0" y="3733988"/>
            <a:ext cx="5956300" cy="1515438"/>
          </a:xfrm>
        </p:spPr>
        <p:txBody>
          <a:bodyPr rtlCol="0"/>
          <a:lstStyle/>
          <a:p>
            <a:pPr algn="ctr"/>
            <a:r>
              <a:rPr lang="el-GR" sz="2400" dirty="0"/>
              <a:t>στη δημιουργία</a:t>
            </a:r>
          </a:p>
          <a:p>
            <a:pPr algn="ctr"/>
            <a:r>
              <a:rPr lang="el-GR" sz="2400" dirty="0"/>
              <a:t> μιας ανταγωνιστικής επιχείρησης</a:t>
            </a:r>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15</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02288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16</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aphicFrame>
        <p:nvGraphicFramePr>
          <p:cNvPr id="3" name="Πίνακας 2">
            <a:extLst>
              <a:ext uri="{FF2B5EF4-FFF2-40B4-BE49-F238E27FC236}">
                <a16:creationId xmlns="" xmlns:a16="http://schemas.microsoft.com/office/drawing/2014/main" id="{6577039C-2942-4DC7-8B14-487EEA89BA29}"/>
              </a:ext>
            </a:extLst>
          </p:cNvPr>
          <p:cNvGraphicFramePr>
            <a:graphicFrameLocks noGrp="1"/>
          </p:cNvGraphicFramePr>
          <p:nvPr>
            <p:extLst>
              <p:ext uri="{D42A27DB-BD31-4B8C-83A1-F6EECF244321}">
                <p14:modId xmlns="" xmlns:p14="http://schemas.microsoft.com/office/powerpoint/2010/main" val="184423453"/>
              </p:ext>
            </p:extLst>
          </p:nvPr>
        </p:nvGraphicFramePr>
        <p:xfrm>
          <a:off x="3568869" y="1351939"/>
          <a:ext cx="4834611" cy="3851126"/>
        </p:xfrm>
        <a:graphic>
          <a:graphicData uri="http://schemas.openxmlformats.org/drawingml/2006/table">
            <a:tbl>
              <a:tblPr>
                <a:tableStyleId>{073A0DAA-6AF3-43AB-8588-CEC1D06C72B9}</a:tableStyleId>
              </a:tblPr>
              <a:tblGrid>
                <a:gridCol w="2349988">
                  <a:extLst>
                    <a:ext uri="{9D8B030D-6E8A-4147-A177-3AD203B41FA5}">
                      <a16:colId xmlns="" xmlns:a16="http://schemas.microsoft.com/office/drawing/2014/main" val="2625789350"/>
                    </a:ext>
                  </a:extLst>
                </a:gridCol>
                <a:gridCol w="2484623">
                  <a:extLst>
                    <a:ext uri="{9D8B030D-6E8A-4147-A177-3AD203B41FA5}">
                      <a16:colId xmlns="" xmlns:a16="http://schemas.microsoft.com/office/drawing/2014/main" val="2118351551"/>
                    </a:ext>
                  </a:extLst>
                </a:gridCol>
              </a:tblGrid>
              <a:tr h="1957931">
                <a:tc>
                  <a:txBody>
                    <a:bodyPr/>
                    <a:lstStyle/>
                    <a:p>
                      <a:pPr algn="ctr">
                        <a:lnSpc>
                          <a:spcPct val="114000"/>
                        </a:lnSpc>
                      </a:pPr>
                      <a:r>
                        <a:rPr lang="el-GR" dirty="0">
                          <a:effectLst/>
                        </a:rPr>
                        <a:t> </a:t>
                      </a:r>
                    </a:p>
                    <a:p>
                      <a:pPr algn="ctr">
                        <a:lnSpc>
                          <a:spcPct val="114000"/>
                        </a:lnSpc>
                      </a:pPr>
                      <a:r>
                        <a:rPr lang="el-GR" dirty="0">
                          <a:effectLst/>
                        </a:rPr>
                        <a:t>                                 Διαχείριση                                 Στρατηγικών                                 ανθρώπινων </a:t>
                      </a:r>
                      <a:r>
                        <a:rPr lang="el-GR" dirty="0" smtClean="0">
                          <a:effectLst/>
                        </a:rPr>
                        <a:t>πόρων</a:t>
                      </a:r>
                      <a:endParaRPr lang="el-GR" dirty="0">
                        <a:effectLst/>
                      </a:endParaRPr>
                    </a:p>
                  </a:txBody>
                  <a:tcPr/>
                </a:tc>
                <a:tc>
                  <a:txBody>
                    <a:bodyPr/>
                    <a:lstStyle/>
                    <a:p>
                      <a:pPr algn="ctr">
                        <a:lnSpc>
                          <a:spcPct val="114000"/>
                        </a:lnSpc>
                      </a:pPr>
                      <a:r>
                        <a:rPr lang="el-GR" dirty="0">
                          <a:effectLst/>
                        </a:rPr>
                        <a:t> </a:t>
                      </a:r>
                    </a:p>
                    <a:p>
                      <a:pPr algn="ctr">
                        <a:lnSpc>
                          <a:spcPct val="114000"/>
                        </a:lnSpc>
                      </a:pPr>
                      <a:r>
                        <a:rPr lang="el-GR" dirty="0">
                          <a:effectLst/>
                        </a:rPr>
                        <a:t> </a:t>
                      </a:r>
                    </a:p>
                    <a:p>
                      <a:pPr algn="ctr">
                        <a:lnSpc>
                          <a:spcPct val="114000"/>
                        </a:lnSpc>
                      </a:pPr>
                      <a:r>
                        <a:rPr lang="el-GR" dirty="0">
                          <a:effectLst/>
                        </a:rPr>
                        <a:t>  Διαχείριση του  Μετασχηματισμού</a:t>
                      </a:r>
                    </a:p>
                    <a:p>
                      <a:pPr algn="ctr">
                        <a:lnSpc>
                          <a:spcPct val="114000"/>
                        </a:lnSpc>
                      </a:pPr>
                      <a:r>
                        <a:rPr lang="el-GR" dirty="0">
                          <a:effectLst/>
                        </a:rPr>
                        <a:t>  και της αλλαγής</a:t>
                      </a:r>
                      <a:endParaRPr lang="el-GR" dirty="0">
                        <a:effectLst/>
                        <a:latin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1687592883"/>
                  </a:ext>
                </a:extLst>
              </a:tr>
              <a:tr h="1893195">
                <a:tc>
                  <a:txBody>
                    <a:bodyPr/>
                    <a:lstStyle/>
                    <a:p>
                      <a:pPr algn="ctr">
                        <a:lnSpc>
                          <a:spcPct val="114000"/>
                        </a:lnSpc>
                      </a:pPr>
                      <a:r>
                        <a:rPr lang="el-GR">
                          <a:effectLst/>
                        </a:rPr>
                        <a:t>                                 Διαχείριση της                                  πάγιας                                  υποδομής</a:t>
                      </a:r>
                    </a:p>
                    <a:p>
                      <a:pPr algn="ctr">
                        <a:lnSpc>
                          <a:spcPct val="114000"/>
                        </a:lnSpc>
                      </a:pPr>
                      <a:r>
                        <a:rPr lang="el-GR">
                          <a:effectLst/>
                        </a:rPr>
                        <a:t> </a:t>
                      </a:r>
                      <a:endParaRPr lang="el-GR">
                        <a:effectLst/>
                        <a:latin typeface="Calibri" panose="020F0502020204030204" pitchFamily="34" charset="0"/>
                        <a:cs typeface="Times New Roman" panose="02020603050405020304" pitchFamily="18" charset="0"/>
                      </a:endParaRPr>
                    </a:p>
                  </a:txBody>
                  <a:tcPr/>
                </a:tc>
                <a:tc>
                  <a:txBody>
                    <a:bodyPr/>
                    <a:lstStyle/>
                    <a:p>
                      <a:pPr algn="ctr">
                        <a:lnSpc>
                          <a:spcPct val="114000"/>
                        </a:lnSpc>
                      </a:pPr>
                      <a:r>
                        <a:rPr lang="el-GR" dirty="0">
                          <a:effectLst/>
                        </a:rPr>
                        <a:t> </a:t>
                      </a:r>
                    </a:p>
                    <a:p>
                      <a:pPr algn="ctr">
                        <a:lnSpc>
                          <a:spcPct val="114000"/>
                        </a:lnSpc>
                      </a:pPr>
                      <a:r>
                        <a:rPr lang="el-GR" dirty="0">
                          <a:effectLst/>
                        </a:rPr>
                        <a:t>  Διαχείριση της</a:t>
                      </a:r>
                    </a:p>
                    <a:p>
                      <a:pPr algn="ctr">
                        <a:lnSpc>
                          <a:spcPct val="114000"/>
                        </a:lnSpc>
                      </a:pPr>
                      <a:r>
                        <a:rPr lang="el-GR" dirty="0">
                          <a:effectLst/>
                        </a:rPr>
                        <a:t>  συνεισφοράς</a:t>
                      </a:r>
                    </a:p>
                    <a:p>
                      <a:pPr algn="ctr">
                        <a:lnSpc>
                          <a:spcPct val="114000"/>
                        </a:lnSpc>
                      </a:pPr>
                      <a:r>
                        <a:rPr lang="el-GR" dirty="0">
                          <a:effectLst/>
                        </a:rPr>
                        <a:t>  των υπαλλήλων</a:t>
                      </a:r>
                      <a:endParaRPr lang="el-GR" dirty="0">
                        <a:effectLst/>
                        <a:latin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252140740"/>
                  </a:ext>
                </a:extLst>
              </a:tr>
            </a:tbl>
          </a:graphicData>
        </a:graphic>
      </p:graphicFrame>
      <p:pic>
        <p:nvPicPr>
          <p:cNvPr id="1026" name="Picture 2" descr="C:\Users\Melina\AppData\Local\Temp\ksohtml\wps8121.tmp.png">
            <a:extLst>
              <a:ext uri="{FF2B5EF4-FFF2-40B4-BE49-F238E27FC236}">
                <a16:creationId xmlns="" xmlns:a16="http://schemas.microsoft.com/office/drawing/2014/main" id="{87B82DF0-5801-4686-814D-93ECFC0E54B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35345" y="2285855"/>
            <a:ext cx="1533525" cy="2276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Melina\AppData\Local\Temp\ksohtml\wps8142.tmp.png">
            <a:extLst>
              <a:ext uri="{FF2B5EF4-FFF2-40B4-BE49-F238E27FC236}">
                <a16:creationId xmlns="" xmlns:a16="http://schemas.microsoft.com/office/drawing/2014/main" id="{42068202-81B7-4FC6-9491-DF5B10E8F6C7}"/>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578845" y="2891947"/>
            <a:ext cx="1304925" cy="16097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Melina\AppData\Local\Temp\ksohtml\wps8143.tmp.png">
            <a:extLst>
              <a:ext uri="{FF2B5EF4-FFF2-40B4-BE49-F238E27FC236}">
                <a16:creationId xmlns="" xmlns:a16="http://schemas.microsoft.com/office/drawing/2014/main" id="{6D3B6DA1-9798-4A48-A52A-FEE194D263B6}"/>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39677" y="5571251"/>
            <a:ext cx="2971800" cy="8001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3">
            <a:extLst>
              <a:ext uri="{FF2B5EF4-FFF2-40B4-BE49-F238E27FC236}">
                <a16:creationId xmlns="" xmlns:a16="http://schemas.microsoft.com/office/drawing/2014/main" id="{488AF90B-3863-4F13-85CA-C075E7AA603F}"/>
              </a:ext>
            </a:extLst>
          </p:cNvPr>
          <p:cNvSpPr/>
          <p:nvPr/>
        </p:nvSpPr>
        <p:spPr>
          <a:xfrm>
            <a:off x="4500274" y="442735"/>
            <a:ext cx="2971800" cy="685800"/>
          </a:xfrm>
          <a:prstGeom prst="rect">
            <a:avLst/>
          </a:prstGeom>
          <a:solidFill>
            <a:srgbClr val="FFFFFF"/>
          </a:solidFill>
          <a:ln w="9525">
            <a:noFill/>
          </a:ln>
        </p:spPr>
        <p:txBody>
          <a:bodyPr upright="1"/>
          <a:lstStyle/>
          <a:p>
            <a:pPr algn="ctr">
              <a:lnSpc>
                <a:spcPct val="115000"/>
              </a:lnSpc>
              <a:spcAft>
                <a:spcPts val="1000"/>
              </a:spcAft>
            </a:pPr>
            <a:r>
              <a:rPr lang="en-US" altLang="zh-CN" sz="1800" b="1" kern="100" dirty="0" err="1">
                <a:solidFill>
                  <a:schemeClr val="tx1">
                    <a:lumMod val="65000"/>
                    <a:lumOff val="35000"/>
                  </a:schemeClr>
                </a:solidFill>
                <a:latin typeface="Calibri"/>
                <a:ea typeface="Calibri"/>
                <a:cs typeface="Times New Roman"/>
                <a:sym typeface="Times New Roman"/>
              </a:rPr>
              <a:t>Μελλοντικό</a:t>
            </a:r>
            <a:r>
              <a:rPr lang="en-US" altLang="zh-CN" sz="1800" b="1" kern="100" dirty="0">
                <a:solidFill>
                  <a:schemeClr val="tx1">
                    <a:lumMod val="65000"/>
                    <a:lumOff val="35000"/>
                  </a:schemeClr>
                </a:solidFill>
                <a:latin typeface="Calibri"/>
                <a:ea typeface="Calibri"/>
                <a:cs typeface="Times New Roman"/>
                <a:sym typeface="Times New Roman"/>
              </a:rPr>
              <a:t> / </a:t>
            </a:r>
            <a:r>
              <a:rPr lang="en-US" altLang="zh-CN" sz="1800" b="1" kern="100" dirty="0" err="1">
                <a:solidFill>
                  <a:schemeClr val="tx1">
                    <a:lumMod val="65000"/>
                    <a:lumOff val="35000"/>
                  </a:schemeClr>
                </a:solidFill>
                <a:latin typeface="Calibri"/>
                <a:ea typeface="Calibri"/>
                <a:cs typeface="Times New Roman"/>
                <a:sym typeface="Times New Roman"/>
              </a:rPr>
              <a:t>Στρ</a:t>
            </a:r>
            <a:r>
              <a:rPr lang="en-US" altLang="zh-CN" sz="1800" b="1" kern="100" dirty="0">
                <a:solidFill>
                  <a:schemeClr val="tx1">
                    <a:lumMod val="65000"/>
                    <a:lumOff val="35000"/>
                  </a:schemeClr>
                </a:solidFill>
                <a:latin typeface="Calibri"/>
                <a:ea typeface="Calibri"/>
                <a:cs typeface="Times New Roman"/>
                <a:sym typeface="Times New Roman"/>
              </a:rPr>
              <a:t>ατηγικό επίκεντρο</a:t>
            </a:r>
          </a:p>
        </p:txBody>
      </p:sp>
    </p:spTree>
    <p:extLst>
      <p:ext uri="{BB962C8B-B14F-4D97-AF65-F5344CB8AC3E}">
        <p14:creationId xmlns="" xmlns:p14="http://schemas.microsoft.com/office/powerpoint/2010/main" val="109876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31643"/>
            <a:ext cx="11328000" cy="432000"/>
          </a:xfrm>
        </p:spPr>
        <p:txBody>
          <a:bodyPr rtlCol="0"/>
          <a:lstStyle/>
          <a:p>
            <a:pPr algn="ctr"/>
            <a:r>
              <a:rPr lang="el-GR" sz="2800" dirty="0"/>
              <a:t>Προοπτική των ρόλων του τμήματος HRM</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17</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383876"/>
            <a:ext cx="1052186" cy="596865"/>
          </a:xfrm>
          <a:prstGeom prst="rect">
            <a:avLst/>
          </a:prstGeom>
          <a:solidFill>
            <a:schemeClr val="bg1"/>
          </a:solidFill>
        </p:spPr>
        <p:txBody>
          <a:bodyPr wrap="square" rtlCol="0">
            <a:spAutoFit/>
          </a:bodyPr>
          <a:lstStyle/>
          <a:p>
            <a:endParaRPr lang="el-GR" dirty="0"/>
          </a:p>
        </p:txBody>
      </p:sp>
      <p:sp>
        <p:nvSpPr>
          <p:cNvPr id="4" name="Ορθογώνιο 3">
            <a:extLst>
              <a:ext uri="{FF2B5EF4-FFF2-40B4-BE49-F238E27FC236}">
                <a16:creationId xmlns="" xmlns:a16="http://schemas.microsoft.com/office/drawing/2014/main" id="{81B6F74E-AA3B-438D-B87B-7B308186E245}"/>
              </a:ext>
            </a:extLst>
          </p:cNvPr>
          <p:cNvSpPr/>
          <p:nvPr/>
        </p:nvSpPr>
        <p:spPr>
          <a:xfrm>
            <a:off x="2601537" y="1447803"/>
            <a:ext cx="1327159" cy="423193"/>
          </a:xfrm>
          <a:prstGeom prst="rect">
            <a:avLst/>
          </a:prstGeom>
        </p:spPr>
        <p:txBody>
          <a:bodyPr wrap="none">
            <a:spAutoFit/>
          </a:bodyPr>
          <a:lstStyle/>
          <a:p>
            <a:pPr algn="ctr">
              <a:lnSpc>
                <a:spcPct val="114000"/>
              </a:lnSpc>
            </a:pPr>
            <a:r>
              <a:rPr lang="el-GR" sz="2000" b="1" dirty="0">
                <a:solidFill>
                  <a:srgbClr val="00B050"/>
                </a:solidFill>
                <a:latin typeface="Calibri" panose="020F0502020204030204" pitchFamily="34" charset="0"/>
                <a:cs typeface="Times New Roman" panose="02020603050405020304" pitchFamily="18" charset="0"/>
              </a:rPr>
              <a:t>Παρελθόν </a:t>
            </a:r>
            <a:endParaRPr lang="el-GR" sz="2000" dirty="0">
              <a:solidFill>
                <a:srgbClr val="00B050"/>
              </a:solidFill>
              <a:effectLst/>
              <a:latin typeface="Calibri" panose="020F0502020204030204" pitchFamily="34" charset="0"/>
              <a:cs typeface="Times New Roman" panose="02020603050405020304" pitchFamily="18" charset="0"/>
            </a:endParaRPr>
          </a:p>
        </p:txBody>
      </p:sp>
      <p:graphicFrame>
        <p:nvGraphicFramePr>
          <p:cNvPr id="10" name="Διάγραμμα 9">
            <a:extLst>
              <a:ext uri="{FF2B5EF4-FFF2-40B4-BE49-F238E27FC236}">
                <a16:creationId xmlns="" xmlns:a16="http://schemas.microsoft.com/office/drawing/2014/main" id="{0805A8CB-3E72-43CA-8221-B209FB0367DD}"/>
              </a:ext>
            </a:extLst>
          </p:cNvPr>
          <p:cNvGraphicFramePr/>
          <p:nvPr>
            <p:extLst>
              <p:ext uri="{D42A27DB-BD31-4B8C-83A1-F6EECF244321}">
                <p14:modId xmlns="" xmlns:p14="http://schemas.microsoft.com/office/powerpoint/2010/main" val="3589043521"/>
              </p:ext>
            </p:extLst>
          </p:nvPr>
        </p:nvGraphicFramePr>
        <p:xfrm>
          <a:off x="1352685" y="1642855"/>
          <a:ext cx="4038600" cy="4525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4">
            <a:extLst>
              <a:ext uri="{FF2B5EF4-FFF2-40B4-BE49-F238E27FC236}">
                <a16:creationId xmlns="" xmlns:a16="http://schemas.microsoft.com/office/drawing/2014/main" id="{FB4D1193-63BD-4ED3-927C-77A971335D1F}"/>
              </a:ext>
            </a:extLst>
          </p:cNvPr>
          <p:cNvSpPr/>
          <p:nvPr/>
        </p:nvSpPr>
        <p:spPr>
          <a:xfrm>
            <a:off x="8258070" y="1447802"/>
            <a:ext cx="1034642" cy="423193"/>
          </a:xfrm>
          <a:prstGeom prst="rect">
            <a:avLst/>
          </a:prstGeom>
        </p:spPr>
        <p:txBody>
          <a:bodyPr wrap="none">
            <a:spAutoFit/>
          </a:bodyPr>
          <a:lstStyle/>
          <a:p>
            <a:pPr algn="just">
              <a:lnSpc>
                <a:spcPct val="114000"/>
              </a:lnSpc>
            </a:pPr>
            <a:r>
              <a:rPr lang="el-GR" sz="2000" b="1" dirty="0">
                <a:solidFill>
                  <a:srgbClr val="00B050"/>
                </a:solidFill>
                <a:latin typeface="Calibri" panose="020F0502020204030204" pitchFamily="34" charset="0"/>
                <a:cs typeface="Times New Roman" panose="02020603050405020304" pitchFamily="18" charset="0"/>
              </a:rPr>
              <a:t>Μέλλον</a:t>
            </a:r>
            <a:endParaRPr lang="el-GR" sz="2000" dirty="0">
              <a:solidFill>
                <a:srgbClr val="00B050"/>
              </a:solidFill>
              <a:effectLst/>
              <a:latin typeface="Calibri" panose="020F0502020204030204" pitchFamily="34" charset="0"/>
              <a:cs typeface="Times New Roman" panose="02020603050405020304" pitchFamily="18" charset="0"/>
            </a:endParaRPr>
          </a:p>
        </p:txBody>
      </p:sp>
      <p:graphicFrame>
        <p:nvGraphicFramePr>
          <p:cNvPr id="12" name="Διάγραμμα 11">
            <a:extLst>
              <a:ext uri="{FF2B5EF4-FFF2-40B4-BE49-F238E27FC236}">
                <a16:creationId xmlns="" xmlns:a16="http://schemas.microsoft.com/office/drawing/2014/main" id="{475AB99B-BA04-40FF-903F-E27AD588B555}"/>
              </a:ext>
            </a:extLst>
          </p:cNvPr>
          <p:cNvGraphicFramePr/>
          <p:nvPr>
            <p:extLst>
              <p:ext uri="{D42A27DB-BD31-4B8C-83A1-F6EECF244321}">
                <p14:modId xmlns="" xmlns:p14="http://schemas.microsoft.com/office/powerpoint/2010/main" val="2786250527"/>
              </p:ext>
            </p:extLst>
          </p:nvPr>
        </p:nvGraphicFramePr>
        <p:xfrm>
          <a:off x="7196944" y="2254685"/>
          <a:ext cx="3156894" cy="3913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239736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32000" y="2163612"/>
            <a:ext cx="5753688" cy="2624287"/>
          </a:xfrm>
        </p:spPr>
        <p:txBody>
          <a:bodyPr rtlCol="0"/>
          <a:lstStyle/>
          <a:p>
            <a:pPr marL="0" indent="0">
              <a:buNone/>
            </a:pPr>
            <a:r>
              <a:rPr lang="el-GR" sz="2600" dirty="0"/>
              <a:t>Τα γραμμικά στελέχη ασχολούνται με:</a:t>
            </a:r>
          </a:p>
          <a:p>
            <a:pPr marL="0" lvl="0" indent="0">
              <a:buNone/>
            </a:pPr>
            <a:endParaRPr lang="el-GR" sz="800" dirty="0"/>
          </a:p>
          <a:p>
            <a:pPr marL="266700" lvl="1" indent="-266700">
              <a:spcBef>
                <a:spcPts val="1000"/>
              </a:spcBef>
            </a:pPr>
            <a:r>
              <a:rPr lang="el-GR" sz="2000" dirty="0"/>
              <a:t>Την προσέλκυση υποψηφίων </a:t>
            </a:r>
          </a:p>
          <a:p>
            <a:pPr marL="266700" lvl="1" indent="-266700">
              <a:spcBef>
                <a:spcPts val="1000"/>
              </a:spcBef>
            </a:pPr>
            <a:r>
              <a:rPr lang="el-GR" sz="2000" dirty="0"/>
              <a:t>Τις συνεντεύξεις υποψηφίων </a:t>
            </a:r>
          </a:p>
          <a:p>
            <a:pPr marL="266700" lvl="1" indent="-266700">
              <a:spcBef>
                <a:spcPts val="1000"/>
              </a:spcBef>
            </a:pPr>
            <a:r>
              <a:rPr lang="el-GR" sz="2000" dirty="0"/>
              <a:t>Την επιλογή εργαζομένων </a:t>
            </a:r>
          </a:p>
          <a:p>
            <a:pPr marL="266700" lvl="1" indent="-266700">
              <a:spcBef>
                <a:spcPts val="1000"/>
              </a:spcBef>
            </a:pPr>
            <a:r>
              <a:rPr lang="el-GR" sz="2000" dirty="0"/>
              <a:t>Την κατάρτιση των εργαζομένων </a:t>
            </a:r>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r>
              <a:rPr lang="el-GR" dirty="0"/>
              <a:t>Γραμμική &amp; Επιτελική</a:t>
            </a:r>
            <a:endParaRPr lang="el-GR" sz="50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p:txBody>
          <a:bodyPr rtlCol="0"/>
          <a:lstStyle/>
          <a:p>
            <a:pPr algn="ctr"/>
            <a:r>
              <a:rPr lang="el-GR" sz="2800" dirty="0"/>
              <a:t>Διάσταση της ΔΑΠ</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18</a:t>
            </a:fld>
            <a:endParaRPr lang="el-GR" dirty="0"/>
          </a:p>
        </p:txBody>
      </p:sp>
      <p:sp>
        <p:nvSpPr>
          <p:cNvPr id="12" name="TextBox 11">
            <a:extLst>
              <a:ext uri="{FF2B5EF4-FFF2-40B4-BE49-F238E27FC236}">
                <a16:creationId xmlns="" xmlns:a16="http://schemas.microsoft.com/office/drawing/2014/main" id="{24A0CD2F-B3EF-4B77-BB80-A026EAB4383E}"/>
              </a:ext>
            </a:extLst>
          </p:cNvPr>
          <p:cNvSpPr txBox="1"/>
          <p:nvPr/>
        </p:nvSpPr>
        <p:spPr>
          <a:xfrm>
            <a:off x="10384077" y="6371348"/>
            <a:ext cx="1052186" cy="596865"/>
          </a:xfrm>
          <a:prstGeom prst="rect">
            <a:avLst/>
          </a:prstGeom>
          <a:solidFill>
            <a:schemeClr val="bg1"/>
          </a:solidFill>
        </p:spPr>
        <p:txBody>
          <a:bodyPr wrap="square" rtlCol="0">
            <a:spAutoFit/>
          </a:bodyPr>
          <a:lstStyle/>
          <a:p>
            <a:endParaRPr lang="el-GR" dirty="0"/>
          </a:p>
        </p:txBody>
      </p:sp>
      <p:pic>
        <p:nvPicPr>
          <p:cNvPr id="5122" name="Picture 2" descr="Î£ÏÎµÏÎ¹ÎºÎ® ÎµÎ¹ÎºÏÎ½Î±">
            <a:extLst>
              <a:ext uri="{FF2B5EF4-FFF2-40B4-BE49-F238E27FC236}">
                <a16:creationId xmlns="" xmlns:a16="http://schemas.microsoft.com/office/drawing/2014/main" id="{442C2138-9150-438D-9160-CD0A7CED8C1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11800" y="412124"/>
            <a:ext cx="5080200" cy="32759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482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19</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19012"/>
            <a:ext cx="1052186" cy="596865"/>
          </a:xfrm>
          <a:prstGeom prst="rect">
            <a:avLst/>
          </a:prstGeom>
          <a:solidFill>
            <a:schemeClr val="bg1"/>
          </a:solidFill>
        </p:spPr>
        <p:txBody>
          <a:bodyPr wrap="square" rtlCol="0">
            <a:spAutoFit/>
          </a:bodyPr>
          <a:lstStyle/>
          <a:p>
            <a:endParaRPr lang="el-GR" dirty="0"/>
          </a:p>
        </p:txBody>
      </p:sp>
      <p:pic>
        <p:nvPicPr>
          <p:cNvPr id="6" name="Εικόνα 5">
            <a:extLst>
              <a:ext uri="{FF2B5EF4-FFF2-40B4-BE49-F238E27FC236}">
                <a16:creationId xmlns="" xmlns:a16="http://schemas.microsoft.com/office/drawing/2014/main" id="{5585180A-E5DF-4460-991E-FC49E0EFFC7D}"/>
              </a:ext>
            </a:extLst>
          </p:cNvPr>
          <p:cNvPicPr/>
          <p:nvPr/>
        </p:nvPicPr>
        <p:blipFill>
          <a:blip r:embed="rId3" cstate="print"/>
          <a:stretch>
            <a:fillRect/>
          </a:stretch>
        </p:blipFill>
        <p:spPr>
          <a:xfrm>
            <a:off x="2805741" y="1216697"/>
            <a:ext cx="6580517" cy="4975454"/>
          </a:xfrm>
          <a:prstGeom prst="rect">
            <a:avLst/>
          </a:prstGeom>
          <a:ln w="12700">
            <a:miter lim="400000"/>
            <a:headEnd/>
            <a:tailEnd/>
          </a:ln>
        </p:spPr>
      </p:pic>
    </p:spTree>
    <p:extLst>
      <p:ext uri="{BB962C8B-B14F-4D97-AF65-F5344CB8AC3E}">
        <p14:creationId xmlns="" xmlns:p14="http://schemas.microsoft.com/office/powerpoint/2010/main" val="353826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720098"/>
            <a:ext cx="11340000" cy="432000"/>
          </a:xfrm>
        </p:spPr>
        <p:txBody>
          <a:bodyPr rtlCol="0"/>
          <a:lstStyle/>
          <a:p>
            <a:r>
              <a:rPr lang="el-GR" dirty="0"/>
              <a:t>Εννοιολογικός Προσδιορισμός της Διοίκησης Ανθρώπινων Πόρων</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612566"/>
            <a:ext cx="4916604" cy="3187134"/>
          </a:xfrm>
        </p:spPr>
        <p:txBody>
          <a:bodyPr rtlCol="0"/>
          <a:lstStyle/>
          <a:p>
            <a:pPr marL="0" lvl="0" indent="0">
              <a:buNone/>
            </a:pPr>
            <a:r>
              <a:rPr lang="el-GR" sz="2000" b="1" dirty="0"/>
              <a:t>1)  </a:t>
            </a:r>
            <a:r>
              <a:rPr lang="el-GR" dirty="0"/>
              <a:t>Η </a:t>
            </a:r>
            <a:r>
              <a:rPr lang="el-GR" b="1" dirty="0"/>
              <a:t>διοικητική λειτουργία</a:t>
            </a:r>
            <a:r>
              <a:rPr lang="el-GR" dirty="0"/>
              <a:t> που </a:t>
            </a:r>
            <a:r>
              <a:rPr lang="el-GR" b="1" dirty="0"/>
              <a:t>μελετά</a:t>
            </a:r>
            <a:r>
              <a:rPr lang="el-GR" dirty="0"/>
              <a:t> </a:t>
            </a:r>
            <a:r>
              <a:rPr lang="el-GR" b="1" dirty="0"/>
              <a:t>εφαρμόζει</a:t>
            </a:r>
            <a:r>
              <a:rPr lang="el-GR" dirty="0"/>
              <a:t> και </a:t>
            </a:r>
            <a:r>
              <a:rPr lang="el-GR" b="1" dirty="0"/>
              <a:t>εποπτεύει</a:t>
            </a:r>
            <a:r>
              <a:rPr lang="el-GR" dirty="0"/>
              <a:t> μία σειρά από δραστηριότητες που έχουν άμεση σχέση με τη διοίκηση και ανάπτυξη του ανθρώπινου παράγοντα στα πλαίσια ενός οργανισμού.</a:t>
            </a:r>
          </a:p>
          <a:p>
            <a:pPr lvl="0"/>
            <a:endParaRPr lang="el-GR" dirty="0"/>
          </a:p>
          <a:p>
            <a:pPr marL="0" indent="0">
              <a:buNone/>
            </a:pPr>
            <a:r>
              <a:rPr lang="el-GR" sz="2000" b="1" dirty="0"/>
              <a:t>2) </a:t>
            </a:r>
            <a:r>
              <a:rPr lang="el-GR" b="1" dirty="0"/>
              <a:t>Περιλαμβάνει</a:t>
            </a:r>
            <a:r>
              <a:rPr lang="el-GR" dirty="0"/>
              <a:t> την </a:t>
            </a:r>
            <a:r>
              <a:rPr lang="el-GR" b="1" dirty="0"/>
              <a:t>προσέλκυση</a:t>
            </a:r>
            <a:r>
              <a:rPr lang="el-GR" dirty="0"/>
              <a:t>, </a:t>
            </a:r>
            <a:r>
              <a:rPr lang="el-GR" b="1" dirty="0"/>
              <a:t>επιλογή</a:t>
            </a:r>
            <a:r>
              <a:rPr lang="el-GR" dirty="0"/>
              <a:t>, </a:t>
            </a:r>
            <a:r>
              <a:rPr lang="el-GR" b="1" dirty="0"/>
              <a:t>ανάπτυξη</a:t>
            </a:r>
            <a:r>
              <a:rPr lang="el-GR" dirty="0"/>
              <a:t>, </a:t>
            </a:r>
            <a:r>
              <a:rPr lang="el-GR" b="1" dirty="0"/>
              <a:t>αξιοποίηση</a:t>
            </a:r>
            <a:r>
              <a:rPr lang="el-GR" dirty="0"/>
              <a:t> και </a:t>
            </a:r>
            <a:r>
              <a:rPr lang="el-GR" b="1" dirty="0"/>
              <a:t>προσαρμογή</a:t>
            </a:r>
            <a:r>
              <a:rPr lang="el-GR" dirty="0"/>
              <a:t> των ανθρώπινων πόρων με σκοπό την αύξηση της εργασιακής τους ικανοποίησης και της αποτελεσματικότητας των επιχειρήσεων.</a:t>
            </a:r>
          </a:p>
          <a:p>
            <a:pPr lvl="0"/>
            <a:endParaRPr lang="el-GR" dirty="0"/>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9" y="2609257"/>
            <a:ext cx="4823224" cy="3716388"/>
          </a:xfrm>
        </p:spPr>
        <p:txBody>
          <a:bodyPr rtlCol="0"/>
          <a:lstStyle/>
          <a:p>
            <a:pPr marL="0" indent="0">
              <a:buNone/>
            </a:pPr>
            <a:r>
              <a:rPr lang="el-GR" b="1" dirty="0"/>
              <a:t>3)  Ανθρώπινοι πόροι </a:t>
            </a:r>
            <a:r>
              <a:rPr lang="el-GR" dirty="0"/>
              <a:t>είναι το σύνολο των ταλέντων και της διάθεσης για απόδοση όλων των ανθρώπων μιας επιχείρησης που μπορεί να συντελέσουν στη δημιουργία και ολοκλήρωση της αποστολής, του οράματος, της στρατηγικής και των στόχων της.</a:t>
            </a:r>
          </a:p>
          <a:p>
            <a:endParaRPr lang="el-GR" dirty="0"/>
          </a:p>
          <a:p>
            <a:pPr marL="0" indent="0">
              <a:buNone/>
            </a:pPr>
            <a:r>
              <a:rPr lang="el-GR" b="1" dirty="0"/>
              <a:t>4)  ΔΑΠ</a:t>
            </a:r>
            <a:r>
              <a:rPr lang="el-GR" dirty="0"/>
              <a:t> είναι η </a:t>
            </a:r>
            <a:r>
              <a:rPr lang="el-GR" b="1" dirty="0"/>
              <a:t>διοικητική λειτου</a:t>
            </a:r>
            <a:r>
              <a:rPr lang="el-GR" dirty="0"/>
              <a:t>ργία της επιχείρησης που </a:t>
            </a:r>
            <a:r>
              <a:rPr lang="el-GR" b="1" dirty="0"/>
              <a:t>σχεδιάζει</a:t>
            </a:r>
            <a:r>
              <a:rPr lang="el-GR" dirty="0"/>
              <a:t> </a:t>
            </a:r>
            <a:r>
              <a:rPr lang="el-GR" b="1" dirty="0"/>
              <a:t>και εφαρμόζει </a:t>
            </a:r>
            <a:r>
              <a:rPr lang="el-GR" dirty="0"/>
              <a:t>όλες τις δραστηριότητες που αφορούν τη διαχείριση του ανθρώπινου δυναμικού, με έμφαση στη σημασία του ανθρώπινου παράγοντα ως το κύριο ανταγωνιστικό πλεονέκτημα για την επίτευξη των στόχων της επιχείρησης</a:t>
            </a:r>
          </a:p>
          <a:p>
            <a:endParaRPr lang="el-GR"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a:t>
            </a:fld>
            <a:endParaRPr lang="el-GR" dirty="0"/>
          </a:p>
        </p:txBody>
      </p:sp>
      <p:sp>
        <p:nvSpPr>
          <p:cNvPr id="18" name="TextBox 17">
            <a:extLst>
              <a:ext uri="{FF2B5EF4-FFF2-40B4-BE49-F238E27FC236}">
                <a16:creationId xmlns="" xmlns:a16="http://schemas.microsoft.com/office/drawing/2014/main" id="{E38AF9E9-1B87-429B-BFDF-ADD788F7EC10}"/>
              </a:ext>
            </a:extLst>
          </p:cNvPr>
          <p:cNvSpPr txBox="1"/>
          <p:nvPr/>
        </p:nvSpPr>
        <p:spPr>
          <a:xfrm>
            <a:off x="10509337" y="621376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95538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ÎÏÎ¿ÏÎ­Î»ÎµÏÎ¼Î± ÎµÎ¹ÎºÏÎ½Î±Ï Î³Î¹Î± administrative officer">
            <a:extLst>
              <a:ext uri="{FF2B5EF4-FFF2-40B4-BE49-F238E27FC236}">
                <a16:creationId xmlns="" xmlns:a16="http://schemas.microsoft.com/office/drawing/2014/main" id="{05D5B6E0-3858-4792-B6D1-19B1F0324895}"/>
              </a:ext>
            </a:extLst>
          </p:cNvPr>
          <p:cNvPicPr>
            <a:picLocks noChangeAspect="1" noChangeArrowheads="1"/>
          </p:cNvPicPr>
          <p:nvPr/>
        </p:nvPicPr>
        <p:blipFill>
          <a:blip r:embed="rId3">
            <a:extLst>
              <a:ext uri="{BEBA8EAE-BF5A-486C-A8C5-ECC9F3942E4B}">
                <a14:imgProps xmlns="" xmlns:a14="http://schemas.microsoft.com/office/drawing/2010/main">
                  <a14:imgLayer r:embed="rId4">
                    <a14:imgEffect>
                      <a14:saturation sat="66000"/>
                    </a14:imgEffect>
                  </a14:imgLayer>
                </a14:imgProps>
              </a:ext>
              <a:ext uri="{28A0092B-C50C-407E-A947-70E740481C1C}">
                <a14:useLocalDpi xmlns="" xmlns:a14="http://schemas.microsoft.com/office/drawing/2010/main" val="0"/>
              </a:ext>
            </a:extLst>
          </a:blip>
          <a:srcRect/>
          <a:stretch>
            <a:fillRect/>
          </a:stretch>
        </p:blipFill>
        <p:spPr bwMode="auto">
          <a:xfrm>
            <a:off x="0" y="373487"/>
            <a:ext cx="6263014" cy="584755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207824" y="-10818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686816" y="373487"/>
            <a:ext cx="6505184" cy="822746"/>
          </a:xfrm>
        </p:spPr>
        <p:txBody>
          <a:bodyPr rtlCol="0"/>
          <a:lstStyle/>
          <a:p>
            <a:pPr algn="ctr"/>
            <a:r>
              <a:rPr lang="el-GR" dirty="0"/>
              <a:t>Οι Αρμοδιότητες ΔΑΠ</a:t>
            </a:r>
            <a:endParaRPr lang="el-GR" sz="44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724394" y="1056711"/>
            <a:ext cx="6505184" cy="734511"/>
          </a:xfrm>
        </p:spPr>
        <p:txBody>
          <a:bodyPr rtlCol="0"/>
          <a:lstStyle/>
          <a:p>
            <a:pPr algn="ctr"/>
            <a:r>
              <a:rPr lang="el-GR" sz="3600" b="1" dirty="0"/>
              <a:t> των Γραμμικών Στελεχών</a:t>
            </a:r>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663846" y="2301972"/>
            <a:ext cx="4943183" cy="3726687"/>
          </a:xfrm>
        </p:spPr>
        <p:txBody>
          <a:bodyPr rtlCol="0"/>
          <a:lstStyle/>
          <a:p>
            <a:pPr marL="266700" lvl="1" indent="-266700">
              <a:spcBef>
                <a:spcPts val="1000"/>
              </a:spcBef>
            </a:pPr>
            <a:r>
              <a:rPr lang="el-GR" sz="2000" dirty="0"/>
              <a:t>Τοποθέτηση </a:t>
            </a:r>
          </a:p>
          <a:p>
            <a:pPr marL="266700" lvl="1" indent="-266700">
              <a:spcBef>
                <a:spcPts val="1000"/>
              </a:spcBef>
            </a:pPr>
            <a:r>
              <a:rPr lang="el-GR" sz="2000" dirty="0"/>
              <a:t>Εξοικείωση </a:t>
            </a:r>
          </a:p>
          <a:p>
            <a:pPr marL="266700" lvl="1" indent="-266700">
              <a:spcBef>
                <a:spcPts val="1000"/>
              </a:spcBef>
            </a:pPr>
            <a:r>
              <a:rPr lang="el-GR" sz="2000" dirty="0"/>
              <a:t>Κατάρτιση </a:t>
            </a:r>
          </a:p>
          <a:p>
            <a:pPr marL="266700" lvl="1" indent="-266700">
              <a:spcBef>
                <a:spcPts val="1000"/>
              </a:spcBef>
            </a:pPr>
            <a:r>
              <a:rPr lang="el-GR" sz="2000" dirty="0"/>
              <a:t>Εργασιακή απόδοση </a:t>
            </a:r>
          </a:p>
          <a:p>
            <a:pPr marL="266700" lvl="1" indent="-266700">
              <a:spcBef>
                <a:spcPts val="1000"/>
              </a:spcBef>
            </a:pPr>
            <a:r>
              <a:rPr lang="el-GR" sz="2000" dirty="0"/>
              <a:t>Συνεργασία </a:t>
            </a:r>
          </a:p>
          <a:p>
            <a:pPr marL="266700" lvl="1" indent="-266700">
              <a:spcBef>
                <a:spcPts val="1000"/>
              </a:spcBef>
            </a:pPr>
            <a:r>
              <a:rPr lang="el-GR" sz="2000" dirty="0"/>
              <a:t>Πολιτικές και Διαδικασίες </a:t>
            </a:r>
          </a:p>
          <a:p>
            <a:pPr marL="266700" lvl="1" indent="-266700">
              <a:spcBef>
                <a:spcPts val="1000"/>
              </a:spcBef>
            </a:pPr>
            <a:r>
              <a:rPr lang="el-GR" sz="2000" dirty="0"/>
              <a:t>Έλεγχος του εργατικού κόστους </a:t>
            </a:r>
          </a:p>
          <a:p>
            <a:pPr marL="266700" lvl="1" indent="-266700">
              <a:spcBef>
                <a:spcPts val="1000"/>
              </a:spcBef>
            </a:pPr>
            <a:r>
              <a:rPr lang="el-GR" sz="2000" dirty="0"/>
              <a:t>Ανάπτυξη ικανοτήτων εργαζομένων </a:t>
            </a:r>
          </a:p>
          <a:p>
            <a:pPr marL="266700" lvl="1" indent="-266700">
              <a:spcBef>
                <a:spcPts val="1000"/>
              </a:spcBef>
            </a:pPr>
            <a:r>
              <a:rPr lang="el-GR" sz="2000" dirty="0"/>
              <a:t>Ηθικό </a:t>
            </a:r>
          </a:p>
          <a:p>
            <a:pPr marL="266700" lvl="1" indent="-266700">
              <a:spcBef>
                <a:spcPts val="1000"/>
              </a:spcBef>
            </a:pPr>
            <a:r>
              <a:rPr lang="el-GR" sz="2000" dirty="0"/>
              <a:t>Υγεία και Ασφάλεια </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20</a:t>
            </a:fld>
            <a:endParaRPr lang="el-GR" dirty="0"/>
          </a:p>
        </p:txBody>
      </p:sp>
      <p:sp>
        <p:nvSpPr>
          <p:cNvPr id="8" name="TextBox 7">
            <a:extLst>
              <a:ext uri="{FF2B5EF4-FFF2-40B4-BE49-F238E27FC236}">
                <a16:creationId xmlns="" xmlns:a16="http://schemas.microsoft.com/office/drawing/2014/main" id="{1297F202-B1A9-4B1D-8846-604F8115F3DF}"/>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44142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 xmlns:a16="http://schemas.microsoft.com/office/drawing/2014/main" id="{0990DECD-7738-47B2-98C2-1A673DC4A485}"/>
              </a:ext>
            </a:extLst>
          </p:cNvPr>
          <p:cNvPicPr>
            <a:picLocks noChangeAspect="1" noChangeArrowheads="1"/>
          </p:cNvPicPr>
          <p:nvPr/>
        </p:nvPicPr>
        <p:blipFill>
          <a:blip r:embed="rId3" cstate="print"/>
          <a:srcRect/>
          <a:stretch>
            <a:fillRect/>
          </a:stretch>
        </p:blipFill>
        <p:spPr>
          <a:xfrm>
            <a:off x="2356808" y="1378950"/>
            <a:ext cx="9087044" cy="4992401"/>
          </a:xfrm>
          <a:prstGeom prst="rect">
            <a:avLst/>
          </a:prstGeom>
          <a:noFill/>
          <a:ln w="9525">
            <a:noFill/>
            <a:miter lim="800000"/>
            <a:headEnd/>
            <a:tailEnd/>
          </a:ln>
        </p:spPr>
      </p:pic>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21</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19012"/>
            <a:ext cx="1052186" cy="596865"/>
          </a:xfrm>
          <a:prstGeom prst="rect">
            <a:avLst/>
          </a:prstGeom>
          <a:solidFill>
            <a:schemeClr val="bg1"/>
          </a:solidFill>
        </p:spPr>
        <p:txBody>
          <a:bodyPr wrap="square" rtlCol="0">
            <a:spAutoFit/>
          </a:bodyPr>
          <a:lstStyle/>
          <a:p>
            <a:endParaRPr lang="el-GR" dirty="0"/>
          </a:p>
        </p:txBody>
      </p:sp>
      <p:sp>
        <p:nvSpPr>
          <p:cNvPr id="2" name="Ορθογώνιο 1">
            <a:extLst>
              <a:ext uri="{FF2B5EF4-FFF2-40B4-BE49-F238E27FC236}">
                <a16:creationId xmlns="" xmlns:a16="http://schemas.microsoft.com/office/drawing/2014/main" id="{7A3021DF-34FB-4B9A-B2DD-C85A9EE4B9FD}"/>
              </a:ext>
            </a:extLst>
          </p:cNvPr>
          <p:cNvSpPr/>
          <p:nvPr/>
        </p:nvSpPr>
        <p:spPr>
          <a:xfrm>
            <a:off x="371940" y="445264"/>
            <a:ext cx="6528390" cy="489365"/>
          </a:xfrm>
          <a:prstGeom prst="rect">
            <a:avLst/>
          </a:prstGeom>
        </p:spPr>
        <p:txBody>
          <a:bodyPr wrap="none">
            <a:spAutoFit/>
          </a:bodyPr>
          <a:lstStyle/>
          <a:p>
            <a:pPr>
              <a:lnSpc>
                <a:spcPct val="114000"/>
              </a:lnSpc>
            </a:pPr>
            <a:r>
              <a:rPr lang="el-GR" sz="2400" b="1" dirty="0">
                <a:solidFill>
                  <a:schemeClr val="accent1">
                    <a:lumMod val="50000"/>
                  </a:schemeClr>
                </a:solidFill>
              </a:rPr>
              <a:t>Οι Αρμοδιότητες ΔΑΠ των Γραμμικών Στελεχών</a:t>
            </a:r>
          </a:p>
        </p:txBody>
      </p:sp>
    </p:spTree>
    <p:extLst>
      <p:ext uri="{BB962C8B-B14F-4D97-AF65-F5344CB8AC3E}">
        <p14:creationId xmlns="" xmlns:p14="http://schemas.microsoft.com/office/powerpoint/2010/main" val="81851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22</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19012"/>
            <a:ext cx="1052186" cy="596865"/>
          </a:xfrm>
          <a:prstGeom prst="rect">
            <a:avLst/>
          </a:prstGeom>
          <a:solidFill>
            <a:schemeClr val="bg1"/>
          </a:solidFill>
        </p:spPr>
        <p:txBody>
          <a:bodyPr wrap="square" rtlCol="0">
            <a:spAutoFit/>
          </a:bodyPr>
          <a:lstStyle/>
          <a:p>
            <a:endParaRPr lang="el-GR" dirty="0"/>
          </a:p>
        </p:txBody>
      </p:sp>
      <p:sp>
        <p:nvSpPr>
          <p:cNvPr id="2" name="Ορθογώνιο 1">
            <a:extLst>
              <a:ext uri="{FF2B5EF4-FFF2-40B4-BE49-F238E27FC236}">
                <a16:creationId xmlns="" xmlns:a16="http://schemas.microsoft.com/office/drawing/2014/main" id="{7A3021DF-34FB-4B9A-B2DD-C85A9EE4B9FD}"/>
              </a:ext>
            </a:extLst>
          </p:cNvPr>
          <p:cNvSpPr/>
          <p:nvPr/>
        </p:nvSpPr>
        <p:spPr>
          <a:xfrm>
            <a:off x="2188292" y="125112"/>
            <a:ext cx="7815409" cy="430887"/>
          </a:xfrm>
          <a:prstGeom prst="rect">
            <a:avLst/>
          </a:prstGeom>
          <a:solidFill>
            <a:schemeClr val="bg1"/>
          </a:solidFill>
        </p:spPr>
        <p:txBody>
          <a:bodyPr wrap="none">
            <a:spAutoFit/>
          </a:bodyPr>
          <a:lstStyle/>
          <a:p>
            <a:r>
              <a:rPr lang="el-GR" sz="2200" b="1" dirty="0">
                <a:solidFill>
                  <a:schemeClr val="bg2">
                    <a:lumMod val="50000"/>
                  </a:schemeClr>
                </a:solidFill>
              </a:rPr>
              <a:t>Αναλυτική παρουσίαση των αρμοδιοτήτων του τμήματος ΔΑΠ</a:t>
            </a:r>
            <a:endParaRPr lang="el-GR" sz="2200" dirty="0">
              <a:solidFill>
                <a:schemeClr val="bg2">
                  <a:lumMod val="50000"/>
                </a:schemeClr>
              </a:solidFill>
            </a:endParaRPr>
          </a:p>
        </p:txBody>
      </p:sp>
      <p:graphicFrame>
        <p:nvGraphicFramePr>
          <p:cNvPr id="7" name="Πίνακας 6">
            <a:extLst>
              <a:ext uri="{FF2B5EF4-FFF2-40B4-BE49-F238E27FC236}">
                <a16:creationId xmlns="" xmlns:a16="http://schemas.microsoft.com/office/drawing/2014/main" id="{A36AB59D-2428-4A07-BA83-3D1E9FCABDD9}"/>
              </a:ext>
            </a:extLst>
          </p:cNvPr>
          <p:cNvGraphicFramePr>
            <a:graphicFrameLocks noGrp="1"/>
          </p:cNvGraphicFramePr>
          <p:nvPr>
            <p:extLst>
              <p:ext uri="{D42A27DB-BD31-4B8C-83A1-F6EECF244321}">
                <p14:modId xmlns="" xmlns:p14="http://schemas.microsoft.com/office/powerpoint/2010/main" val="2409677621"/>
              </p:ext>
            </p:extLst>
          </p:nvPr>
        </p:nvGraphicFramePr>
        <p:xfrm>
          <a:off x="1431444" y="1025964"/>
          <a:ext cx="9329107" cy="5491480"/>
        </p:xfrm>
        <a:graphic>
          <a:graphicData uri="http://schemas.openxmlformats.org/drawingml/2006/table">
            <a:tbl>
              <a:tblPr firstRow="1" bandRow="1">
                <a:tableStyleId>{073A0DAA-6AF3-43AB-8588-CEC1D06C72B9}</a:tableStyleId>
              </a:tblPr>
              <a:tblGrid>
                <a:gridCol w="3491979">
                  <a:extLst>
                    <a:ext uri="{9D8B030D-6E8A-4147-A177-3AD203B41FA5}">
                      <a16:colId xmlns="" xmlns:a16="http://schemas.microsoft.com/office/drawing/2014/main" val="3215316364"/>
                    </a:ext>
                  </a:extLst>
                </a:gridCol>
                <a:gridCol w="5837128">
                  <a:extLst>
                    <a:ext uri="{9D8B030D-6E8A-4147-A177-3AD203B41FA5}">
                      <a16:colId xmlns="" xmlns:a16="http://schemas.microsoft.com/office/drawing/2014/main" val="2830110565"/>
                    </a:ext>
                  </a:extLst>
                </a:gridCol>
              </a:tblGrid>
              <a:tr h="351470">
                <a:tc>
                  <a:txBody>
                    <a:bodyPr/>
                    <a:lstStyle/>
                    <a:p>
                      <a:r>
                        <a:rPr lang="el-GR" sz="1600" dirty="0"/>
                        <a:t>Απασχόληση &amp; πρόσληψη</a:t>
                      </a:r>
                    </a:p>
                  </a:txBody>
                  <a:tcPr/>
                </a:tc>
                <a:tc>
                  <a:txBody>
                    <a:bodyPr/>
                    <a:lstStyle/>
                    <a:p>
                      <a:r>
                        <a:rPr lang="el-GR" sz="1600" dirty="0"/>
                        <a:t>Συνεντεύξεις, προσλήψεις, δοκιμασίες, προσωρινή απασχόληση, συντονισμός</a:t>
                      </a:r>
                    </a:p>
                  </a:txBody>
                  <a:tcPr/>
                </a:tc>
                <a:extLst>
                  <a:ext uri="{0D108BD9-81ED-4DB2-BD59-A6C34878D82A}">
                    <a16:rowId xmlns="" xmlns:a16="http://schemas.microsoft.com/office/drawing/2014/main" val="1517360859"/>
                  </a:ext>
                </a:extLst>
              </a:tr>
              <a:tr h="370840">
                <a:tc>
                  <a:txBody>
                    <a:bodyPr/>
                    <a:lstStyle/>
                    <a:p>
                      <a:r>
                        <a:rPr lang="el-GR" sz="1600" dirty="0"/>
                        <a:t>Κατάρτιση &amp; εξέλιξη</a:t>
                      </a:r>
                    </a:p>
                  </a:txBody>
                  <a:tcPr/>
                </a:tc>
                <a:tc>
                  <a:txBody>
                    <a:bodyPr/>
                    <a:lstStyle/>
                    <a:p>
                      <a:r>
                        <a:rPr lang="el-GR" sz="1600" dirty="0"/>
                        <a:t>Προσανατολισμός, κατάρτιση για την απόκτηση διαχειριστικών δεξιοτήτων, ενίσχυση της παραγωγικότητας</a:t>
                      </a:r>
                    </a:p>
                  </a:txBody>
                  <a:tcPr/>
                </a:tc>
                <a:extLst>
                  <a:ext uri="{0D108BD9-81ED-4DB2-BD59-A6C34878D82A}">
                    <a16:rowId xmlns="" xmlns:a16="http://schemas.microsoft.com/office/drawing/2014/main" val="3929071566"/>
                  </a:ext>
                </a:extLst>
              </a:tr>
              <a:tr h="370840">
                <a:tc>
                  <a:txBody>
                    <a:bodyPr/>
                    <a:lstStyle/>
                    <a:p>
                      <a:r>
                        <a:rPr lang="el-GR" sz="1600" dirty="0"/>
                        <a:t>Αμοιβή</a:t>
                      </a:r>
                    </a:p>
                  </a:txBody>
                  <a:tcPr/>
                </a:tc>
                <a:tc>
                  <a:txBody>
                    <a:bodyPr/>
                    <a:lstStyle/>
                    <a:p>
                      <a:r>
                        <a:rPr lang="el-GR" sz="1600" dirty="0"/>
                        <a:t>Διαχείριση μισθών &amp; αποδοχών, περιγραφές της απασχόλησης, αμοιβές στελεχών, αμοιβές βάσει κινήτρων, αξιολόγηση της εργασίας</a:t>
                      </a:r>
                    </a:p>
                  </a:txBody>
                  <a:tcPr/>
                </a:tc>
                <a:extLst>
                  <a:ext uri="{0D108BD9-81ED-4DB2-BD59-A6C34878D82A}">
                    <a16:rowId xmlns="" xmlns:a16="http://schemas.microsoft.com/office/drawing/2014/main" val="2842139506"/>
                  </a:ext>
                </a:extLst>
              </a:tr>
              <a:tr h="370840">
                <a:tc>
                  <a:txBody>
                    <a:bodyPr/>
                    <a:lstStyle/>
                    <a:p>
                      <a:r>
                        <a:rPr lang="el-GR" sz="1600" dirty="0"/>
                        <a:t>Πρόσθετες παροχές</a:t>
                      </a:r>
                    </a:p>
                  </a:txBody>
                  <a:tcPr/>
                </a:tc>
                <a:tc>
                  <a:txBody>
                    <a:bodyPr/>
                    <a:lstStyle/>
                    <a:p>
                      <a:r>
                        <a:rPr lang="el-GR" sz="1600" dirty="0"/>
                        <a:t>Ασφάλιση, διαχείριση αδειών, προγράμματα συνταξιοδότησης, συμμετοχή στα κέρδη, προγράμματα αγοράς μετοχών</a:t>
                      </a:r>
                    </a:p>
                  </a:txBody>
                  <a:tcPr/>
                </a:tc>
                <a:extLst>
                  <a:ext uri="{0D108BD9-81ED-4DB2-BD59-A6C34878D82A}">
                    <a16:rowId xmlns="" xmlns:a16="http://schemas.microsoft.com/office/drawing/2014/main" val="419898579"/>
                  </a:ext>
                </a:extLst>
              </a:tr>
              <a:tr h="370840">
                <a:tc>
                  <a:txBody>
                    <a:bodyPr/>
                    <a:lstStyle/>
                    <a:p>
                      <a:r>
                        <a:rPr lang="el-GR" sz="1600" dirty="0"/>
                        <a:t>Υπηρεσίες προς υπαλλήλους</a:t>
                      </a:r>
                    </a:p>
                  </a:txBody>
                  <a:tcPr/>
                </a:tc>
                <a:tc>
                  <a:txBody>
                    <a:bodyPr/>
                    <a:lstStyle/>
                    <a:p>
                      <a:r>
                        <a:rPr lang="el-GR" sz="1600" dirty="0"/>
                        <a:t>Προγράμματα αρωγής προς τους υπαλλήλους, υπηρεσίες επανεγκατάστασης, υπηρεσίες επανατοποθέτησης</a:t>
                      </a:r>
                    </a:p>
                  </a:txBody>
                  <a:tcPr/>
                </a:tc>
                <a:extLst>
                  <a:ext uri="{0D108BD9-81ED-4DB2-BD59-A6C34878D82A}">
                    <a16:rowId xmlns="" xmlns:a16="http://schemas.microsoft.com/office/drawing/2014/main" val="3503925425"/>
                  </a:ext>
                </a:extLst>
              </a:tr>
              <a:tr h="370840">
                <a:tc>
                  <a:txBody>
                    <a:bodyPr/>
                    <a:lstStyle/>
                    <a:p>
                      <a:r>
                        <a:rPr lang="el-GR" sz="1600" dirty="0"/>
                        <a:t>Σχέσεις υπαλλήλων &amp; τοπικής κοινωνίας</a:t>
                      </a:r>
                    </a:p>
                  </a:txBody>
                  <a:tcPr/>
                </a:tc>
                <a:tc>
                  <a:txBody>
                    <a:bodyPr/>
                    <a:lstStyle/>
                    <a:p>
                      <a:r>
                        <a:rPr lang="el-GR" sz="1600" dirty="0"/>
                        <a:t>Έρευνες όσον αφορά τις στάσεις των υπαλλήλων, εργασιακές σχέσεις, ειδικές εκδόσεις, συμμόρφωση προς το εργατικό δίκαιο, πειθαρχία</a:t>
                      </a:r>
                    </a:p>
                  </a:txBody>
                  <a:tcPr/>
                </a:tc>
                <a:extLst>
                  <a:ext uri="{0D108BD9-81ED-4DB2-BD59-A6C34878D82A}">
                    <a16:rowId xmlns="" xmlns:a16="http://schemas.microsoft.com/office/drawing/2014/main" val="122771797"/>
                  </a:ext>
                </a:extLst>
              </a:tr>
              <a:tr h="370840">
                <a:tc>
                  <a:txBody>
                    <a:bodyPr/>
                    <a:lstStyle/>
                    <a:p>
                      <a:r>
                        <a:rPr lang="el-GR" sz="1600" dirty="0"/>
                        <a:t>Μητρώα προσωπικού</a:t>
                      </a:r>
                    </a:p>
                  </a:txBody>
                  <a:tcPr/>
                </a:tc>
                <a:tc>
                  <a:txBody>
                    <a:bodyPr/>
                    <a:lstStyle/>
                    <a:p>
                      <a:r>
                        <a:rPr lang="el-GR" sz="1600" dirty="0"/>
                        <a:t>Πληροφορικά συστήματα, μητρώα</a:t>
                      </a:r>
                    </a:p>
                  </a:txBody>
                  <a:tcPr/>
                </a:tc>
                <a:extLst>
                  <a:ext uri="{0D108BD9-81ED-4DB2-BD59-A6C34878D82A}">
                    <a16:rowId xmlns="" xmlns:a16="http://schemas.microsoft.com/office/drawing/2014/main" val="1670692321"/>
                  </a:ext>
                </a:extLst>
              </a:tr>
              <a:tr h="370840">
                <a:tc>
                  <a:txBody>
                    <a:bodyPr/>
                    <a:lstStyle/>
                    <a:p>
                      <a:r>
                        <a:rPr lang="el-GR" sz="1600" dirty="0"/>
                        <a:t>Υγεία &amp; ασφάλεια</a:t>
                      </a:r>
                    </a:p>
                  </a:txBody>
                  <a:tcPr/>
                </a:tc>
                <a:tc>
                  <a:txBody>
                    <a:bodyPr/>
                    <a:lstStyle/>
                    <a:p>
                      <a:r>
                        <a:rPr lang="el-GR" sz="1600" dirty="0"/>
                        <a:t>Επιθεώρηση ασφαλείας, έλεγχος χορήγησης φαρμάκων, υγεία, ευεξία</a:t>
                      </a:r>
                    </a:p>
                  </a:txBody>
                  <a:tcPr/>
                </a:tc>
                <a:extLst>
                  <a:ext uri="{0D108BD9-81ED-4DB2-BD59-A6C34878D82A}">
                    <a16:rowId xmlns="" xmlns:a16="http://schemas.microsoft.com/office/drawing/2014/main" val="3643213910"/>
                  </a:ext>
                </a:extLst>
              </a:tr>
              <a:tr h="370840">
                <a:tc>
                  <a:txBody>
                    <a:bodyPr/>
                    <a:lstStyle/>
                    <a:p>
                      <a:r>
                        <a:rPr lang="el-GR" sz="1600" dirty="0"/>
                        <a:t>Στρατηγικός σχεδιασμός</a:t>
                      </a:r>
                    </a:p>
                  </a:txBody>
                  <a:tcPr/>
                </a:tc>
                <a:tc>
                  <a:txBody>
                    <a:bodyPr/>
                    <a:lstStyle/>
                    <a:p>
                      <a:r>
                        <a:rPr lang="el-GR" sz="1600" dirty="0"/>
                        <a:t>Διεθνείς ανθρώπινοι πόροι, προβλέψεις, σχεδιασμός, συγχωνεύσεις &amp; εξαγορές</a:t>
                      </a:r>
                    </a:p>
                  </a:txBody>
                  <a:tcPr/>
                </a:tc>
                <a:extLst>
                  <a:ext uri="{0D108BD9-81ED-4DB2-BD59-A6C34878D82A}">
                    <a16:rowId xmlns="" xmlns:a16="http://schemas.microsoft.com/office/drawing/2014/main" val="2041488461"/>
                  </a:ext>
                </a:extLst>
              </a:tr>
            </a:tbl>
          </a:graphicData>
        </a:graphic>
      </p:graphicFrame>
    </p:spTree>
    <p:extLst>
      <p:ext uri="{BB962C8B-B14F-4D97-AF65-F5344CB8AC3E}">
        <p14:creationId xmlns="" xmlns:p14="http://schemas.microsoft.com/office/powerpoint/2010/main" val="2064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31643"/>
            <a:ext cx="11328000" cy="432000"/>
          </a:xfrm>
        </p:spPr>
        <p:txBody>
          <a:bodyPr rtlCol="0"/>
          <a:lstStyle/>
          <a:p>
            <a:pPr algn="ctr"/>
            <a:r>
              <a:rPr lang="el-GR" sz="2400" dirty="0">
                <a:solidFill>
                  <a:schemeClr val="accent1"/>
                </a:solidFill>
              </a:rPr>
              <a:t>Βασικοί Ρόλοι του Στελέχους Διοίκησης Ανθρώπινων Πόρων</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23</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aphicFrame>
        <p:nvGraphicFramePr>
          <p:cNvPr id="4" name="Πίνακας 3">
            <a:extLst>
              <a:ext uri="{FF2B5EF4-FFF2-40B4-BE49-F238E27FC236}">
                <a16:creationId xmlns="" xmlns:a16="http://schemas.microsoft.com/office/drawing/2014/main" id="{AC0ED4EA-0D75-4AF5-A115-F9E183830F91}"/>
              </a:ext>
            </a:extLst>
          </p:cNvPr>
          <p:cNvGraphicFramePr>
            <a:graphicFrameLocks noGrp="1"/>
          </p:cNvGraphicFramePr>
          <p:nvPr>
            <p:extLst>
              <p:ext uri="{D42A27DB-BD31-4B8C-83A1-F6EECF244321}">
                <p14:modId xmlns="" xmlns:p14="http://schemas.microsoft.com/office/powerpoint/2010/main" val="2501134626"/>
              </p:ext>
            </p:extLst>
          </p:nvPr>
        </p:nvGraphicFramePr>
        <p:xfrm>
          <a:off x="1323584" y="1136779"/>
          <a:ext cx="9544832" cy="5191320"/>
        </p:xfrm>
        <a:graphic>
          <a:graphicData uri="http://schemas.openxmlformats.org/drawingml/2006/table">
            <a:tbl>
              <a:tblPr>
                <a:tableStyleId>{073A0DAA-6AF3-43AB-8588-CEC1D06C72B9}</a:tableStyleId>
              </a:tblPr>
              <a:tblGrid>
                <a:gridCol w="2881261">
                  <a:extLst>
                    <a:ext uri="{9D8B030D-6E8A-4147-A177-3AD203B41FA5}">
                      <a16:colId xmlns="" xmlns:a16="http://schemas.microsoft.com/office/drawing/2014/main" val="950499029"/>
                    </a:ext>
                  </a:extLst>
                </a:gridCol>
                <a:gridCol w="6663571">
                  <a:extLst>
                    <a:ext uri="{9D8B030D-6E8A-4147-A177-3AD203B41FA5}">
                      <a16:colId xmlns="" xmlns:a16="http://schemas.microsoft.com/office/drawing/2014/main" val="453791502"/>
                    </a:ext>
                  </a:extLst>
                </a:gridCol>
              </a:tblGrid>
              <a:tr h="352260">
                <a:tc>
                  <a:txBody>
                    <a:bodyPr/>
                    <a:lstStyle/>
                    <a:p>
                      <a:pPr fontAlgn="base">
                        <a:lnSpc>
                          <a:spcPct val="114000"/>
                        </a:lnSpc>
                      </a:pPr>
                      <a:r>
                        <a:rPr lang="el-GR" sz="1800" b="0" dirty="0">
                          <a:effectLst/>
                        </a:rPr>
                        <a:t>Βασικός Ρόλος</a:t>
                      </a:r>
                      <a:endParaRPr lang="el-GR" sz="1800" b="0" dirty="0">
                        <a:effectLst/>
                        <a:latin typeface="Calibri" panose="020F0502020204030204" pitchFamily="34" charset="0"/>
                        <a:cs typeface="Times New Roman" panose="02020603050405020304" pitchFamily="18" charset="0"/>
                      </a:endParaRPr>
                    </a:p>
                  </a:txBody>
                  <a:tcPr marL="83375" marR="83375" marT="41688" marB="41688"/>
                </a:tc>
                <a:tc>
                  <a:txBody>
                    <a:bodyPr/>
                    <a:lstStyle/>
                    <a:p>
                      <a:pPr fontAlgn="base">
                        <a:lnSpc>
                          <a:spcPct val="114000"/>
                        </a:lnSpc>
                      </a:pPr>
                      <a:r>
                        <a:rPr lang="el-GR" sz="1800" dirty="0">
                          <a:effectLst/>
                        </a:rPr>
                        <a:t>Απαιτήσεις Εργασίας</a:t>
                      </a:r>
                      <a:endParaRPr lang="el-GR" sz="1800" dirty="0">
                        <a:effectLst/>
                        <a:latin typeface="Calibri" panose="020F0502020204030204" pitchFamily="34" charset="0"/>
                        <a:cs typeface="Times New Roman" panose="02020603050405020304" pitchFamily="18" charset="0"/>
                      </a:endParaRPr>
                    </a:p>
                  </a:txBody>
                  <a:tcPr marL="83375" marR="83375" marT="41688" marB="41688"/>
                </a:tc>
                <a:extLst>
                  <a:ext uri="{0D108BD9-81ED-4DB2-BD59-A6C34878D82A}">
                    <a16:rowId xmlns="" xmlns:a16="http://schemas.microsoft.com/office/drawing/2014/main" val="3257502750"/>
                  </a:ext>
                </a:extLst>
              </a:tr>
              <a:tr h="922569">
                <a:tc>
                  <a:txBody>
                    <a:bodyPr/>
                    <a:lstStyle/>
                    <a:p>
                      <a:pPr fontAlgn="base">
                        <a:lnSpc>
                          <a:spcPct val="114000"/>
                        </a:lnSpc>
                      </a:pPr>
                      <a:r>
                        <a:rPr lang="el-GR" sz="1800" b="0" dirty="0">
                          <a:effectLst/>
                        </a:rPr>
                        <a:t>Επιχειρηματίας</a:t>
                      </a:r>
                      <a:endParaRPr lang="el-GR" sz="1800" b="0" dirty="0">
                        <a:effectLst/>
                        <a:latin typeface="Calibri" panose="020F0502020204030204" pitchFamily="34" charset="0"/>
                        <a:cs typeface="Times New Roman" panose="02020603050405020304" pitchFamily="18" charset="0"/>
                      </a:endParaRPr>
                    </a:p>
                  </a:txBody>
                  <a:tcPr marL="83375" marR="83375" marT="41688" marB="41688"/>
                </a:tc>
                <a:tc>
                  <a:txBody>
                    <a:bodyPr/>
                    <a:lstStyle/>
                    <a:p>
                      <a:pPr fontAlgn="base">
                        <a:lnSpc>
                          <a:spcPct val="114000"/>
                        </a:lnSpc>
                      </a:pPr>
                      <a:r>
                        <a:rPr lang="el-GR" sz="1800">
                          <a:effectLst/>
                        </a:rPr>
                        <a:t>Κατανόηση του τρόπου που αποκτάται &amp; ξοδεύεται το χρήμα</a:t>
                      </a:r>
                    </a:p>
                    <a:p>
                      <a:pPr fontAlgn="base">
                        <a:lnSpc>
                          <a:spcPct val="114000"/>
                        </a:lnSpc>
                      </a:pPr>
                      <a:r>
                        <a:rPr lang="el-GR" sz="1800">
                          <a:effectLst/>
                        </a:rPr>
                        <a:t>Γνώση της αγοράς &amp; του κλάδου</a:t>
                      </a:r>
                    </a:p>
                    <a:p>
                      <a:pPr fontAlgn="base">
                        <a:lnSpc>
                          <a:spcPct val="114000"/>
                        </a:lnSpc>
                      </a:pPr>
                      <a:r>
                        <a:rPr lang="el-GR" sz="1800">
                          <a:effectLst/>
                        </a:rPr>
                        <a:t>Μακροπρόθεσμο όραμα της πορείας</a:t>
                      </a:r>
                      <a:endParaRPr lang="el-GR" sz="1800">
                        <a:effectLst/>
                        <a:latin typeface="Calibri" panose="020F0502020204030204" pitchFamily="34" charset="0"/>
                        <a:cs typeface="Times New Roman" panose="02020603050405020304" pitchFamily="18" charset="0"/>
                      </a:endParaRPr>
                    </a:p>
                  </a:txBody>
                  <a:tcPr marL="83375" marR="83375" marT="41688" marB="41688"/>
                </a:tc>
                <a:extLst>
                  <a:ext uri="{0D108BD9-81ED-4DB2-BD59-A6C34878D82A}">
                    <a16:rowId xmlns="" xmlns:a16="http://schemas.microsoft.com/office/drawing/2014/main" val="3096073949"/>
                  </a:ext>
                </a:extLst>
              </a:tr>
              <a:tr h="1207723">
                <a:tc>
                  <a:txBody>
                    <a:bodyPr/>
                    <a:lstStyle/>
                    <a:p>
                      <a:pPr fontAlgn="base">
                        <a:lnSpc>
                          <a:spcPct val="114000"/>
                        </a:lnSpc>
                      </a:pPr>
                      <a:r>
                        <a:rPr lang="el-GR" sz="1800" b="0" dirty="0">
                          <a:effectLst/>
                        </a:rPr>
                        <a:t>Σύμβουλος της επιχείρησης</a:t>
                      </a:r>
                      <a:endParaRPr lang="el-GR" sz="1800" b="0" dirty="0">
                        <a:effectLst/>
                        <a:latin typeface="Calibri" panose="020F0502020204030204" pitchFamily="34" charset="0"/>
                        <a:cs typeface="Times New Roman" panose="02020603050405020304" pitchFamily="18" charset="0"/>
                      </a:endParaRPr>
                    </a:p>
                  </a:txBody>
                  <a:tcPr marL="83375" marR="83375" marT="41688" marB="41688"/>
                </a:tc>
                <a:tc>
                  <a:txBody>
                    <a:bodyPr/>
                    <a:lstStyle/>
                    <a:p>
                      <a:pPr fontAlgn="base">
                        <a:lnSpc>
                          <a:spcPct val="114000"/>
                        </a:lnSpc>
                      </a:pPr>
                      <a:r>
                        <a:rPr lang="el-GR" sz="1800">
                          <a:effectLst/>
                        </a:rPr>
                        <a:t>Ανταποκρίνεται στις οργανωσιακές ανάγκες</a:t>
                      </a:r>
                    </a:p>
                    <a:p>
                      <a:pPr fontAlgn="base">
                        <a:lnSpc>
                          <a:spcPct val="114000"/>
                        </a:lnSpc>
                      </a:pPr>
                      <a:r>
                        <a:rPr lang="el-GR" sz="1800">
                          <a:effectLst/>
                        </a:rPr>
                        <a:t>Σημασία της ομαδικότητας, γνωρίζει τι κινητοποιεί </a:t>
                      </a:r>
                    </a:p>
                    <a:p>
                      <a:pPr fontAlgn="base">
                        <a:lnSpc>
                          <a:spcPct val="114000"/>
                        </a:lnSpc>
                      </a:pPr>
                      <a:r>
                        <a:rPr lang="el-GR" sz="1800">
                          <a:effectLst/>
                        </a:rPr>
                        <a:t>τους εργαζόμενους</a:t>
                      </a:r>
                    </a:p>
                    <a:p>
                      <a:pPr fontAlgn="base">
                        <a:lnSpc>
                          <a:spcPct val="114000"/>
                        </a:lnSpc>
                      </a:pPr>
                      <a:r>
                        <a:rPr lang="el-GR" sz="1800">
                          <a:effectLst/>
                        </a:rPr>
                        <a:t>Ικανότητα δημιουργίας σχέσεων</a:t>
                      </a:r>
                      <a:endParaRPr lang="el-GR" sz="1800">
                        <a:effectLst/>
                        <a:latin typeface="Calibri" panose="020F0502020204030204" pitchFamily="34" charset="0"/>
                        <a:cs typeface="Times New Roman" panose="02020603050405020304" pitchFamily="18" charset="0"/>
                      </a:endParaRPr>
                    </a:p>
                  </a:txBody>
                  <a:tcPr marL="83375" marR="83375" marT="41688" marB="41688"/>
                </a:tc>
                <a:extLst>
                  <a:ext uri="{0D108BD9-81ED-4DB2-BD59-A6C34878D82A}">
                    <a16:rowId xmlns="" xmlns:a16="http://schemas.microsoft.com/office/drawing/2014/main" val="3506184685"/>
                  </a:ext>
                </a:extLst>
              </a:tr>
              <a:tr h="637415">
                <a:tc>
                  <a:txBody>
                    <a:bodyPr/>
                    <a:lstStyle/>
                    <a:p>
                      <a:pPr fontAlgn="base">
                        <a:lnSpc>
                          <a:spcPct val="114000"/>
                        </a:lnSpc>
                      </a:pPr>
                      <a:r>
                        <a:rPr lang="el-GR" sz="1800" b="0" dirty="0">
                          <a:effectLst/>
                        </a:rPr>
                        <a:t>Στρατηγικός Προγραμματιστής</a:t>
                      </a:r>
                      <a:endParaRPr lang="el-GR" sz="1800" b="0" dirty="0">
                        <a:effectLst/>
                        <a:latin typeface="Calibri" panose="020F0502020204030204" pitchFamily="34" charset="0"/>
                        <a:cs typeface="Times New Roman" panose="02020603050405020304" pitchFamily="18" charset="0"/>
                      </a:endParaRPr>
                    </a:p>
                  </a:txBody>
                  <a:tcPr marL="83375" marR="83375" marT="41688" marB="41688"/>
                </a:tc>
                <a:tc>
                  <a:txBody>
                    <a:bodyPr/>
                    <a:lstStyle/>
                    <a:p>
                      <a:pPr fontAlgn="base">
                        <a:lnSpc>
                          <a:spcPct val="114000"/>
                        </a:lnSpc>
                      </a:pPr>
                      <a:r>
                        <a:rPr lang="el-GR" sz="1800">
                          <a:effectLst/>
                        </a:rPr>
                        <a:t>Γνωρίζει τα πλάνα της ανώτατης διοίκησης</a:t>
                      </a:r>
                    </a:p>
                    <a:p>
                      <a:pPr fontAlgn="base">
                        <a:lnSpc>
                          <a:spcPct val="114000"/>
                        </a:lnSpc>
                      </a:pPr>
                      <a:r>
                        <a:rPr lang="el-GR" sz="1800">
                          <a:effectLst/>
                        </a:rPr>
                        <a:t>Έχει ανάμιξη στο στρατηγικό σχεδιασμό</a:t>
                      </a:r>
                      <a:endParaRPr lang="el-GR" sz="1800">
                        <a:effectLst/>
                        <a:latin typeface="Calibri" panose="020F0502020204030204" pitchFamily="34" charset="0"/>
                        <a:cs typeface="Times New Roman" panose="02020603050405020304" pitchFamily="18" charset="0"/>
                      </a:endParaRPr>
                    </a:p>
                  </a:txBody>
                  <a:tcPr marL="83375" marR="83375" marT="41688" marB="41688"/>
                </a:tc>
                <a:extLst>
                  <a:ext uri="{0D108BD9-81ED-4DB2-BD59-A6C34878D82A}">
                    <a16:rowId xmlns="" xmlns:a16="http://schemas.microsoft.com/office/drawing/2014/main" val="2744882750"/>
                  </a:ext>
                </a:extLst>
              </a:tr>
              <a:tr h="922569">
                <a:tc>
                  <a:txBody>
                    <a:bodyPr/>
                    <a:lstStyle/>
                    <a:p>
                      <a:pPr fontAlgn="base">
                        <a:lnSpc>
                          <a:spcPct val="114000"/>
                        </a:lnSpc>
                      </a:pPr>
                      <a:r>
                        <a:rPr lang="el-GR" sz="1800" b="0" dirty="0">
                          <a:effectLst/>
                        </a:rPr>
                        <a:t>Διαχειριστής ταλέντων</a:t>
                      </a:r>
                      <a:endParaRPr lang="el-GR" sz="1800" b="0" dirty="0">
                        <a:effectLst/>
                        <a:latin typeface="Calibri" panose="020F0502020204030204" pitchFamily="34" charset="0"/>
                        <a:cs typeface="Times New Roman" panose="02020603050405020304" pitchFamily="18" charset="0"/>
                      </a:endParaRPr>
                    </a:p>
                  </a:txBody>
                  <a:tcPr marL="83375" marR="83375" marT="41688" marB="41688"/>
                </a:tc>
                <a:tc>
                  <a:txBody>
                    <a:bodyPr/>
                    <a:lstStyle/>
                    <a:p>
                      <a:pPr fontAlgn="base">
                        <a:lnSpc>
                          <a:spcPct val="114000"/>
                        </a:lnSpc>
                      </a:pPr>
                      <a:r>
                        <a:rPr lang="el-GR" sz="1800">
                          <a:effectLst/>
                        </a:rPr>
                        <a:t>Γνώση των ταλέντων &amp; των ικανοτήτων που χρειάζεται </a:t>
                      </a:r>
                    </a:p>
                    <a:p>
                      <a:pPr fontAlgn="base">
                        <a:lnSpc>
                          <a:spcPct val="114000"/>
                        </a:lnSpc>
                      </a:pPr>
                      <a:r>
                        <a:rPr lang="el-GR" sz="1800">
                          <a:effectLst/>
                        </a:rPr>
                        <a:t>η επιχείρηση για την κάλυψη των σημερινών αναγκών </a:t>
                      </a:r>
                    </a:p>
                    <a:p>
                      <a:pPr fontAlgn="base">
                        <a:lnSpc>
                          <a:spcPct val="114000"/>
                        </a:lnSpc>
                      </a:pPr>
                      <a:r>
                        <a:rPr lang="el-GR" sz="1800">
                          <a:effectLst/>
                        </a:rPr>
                        <a:t>&amp; των μελλοντικών σχεδίων</a:t>
                      </a:r>
                      <a:endParaRPr lang="el-GR" sz="1800">
                        <a:effectLst/>
                        <a:latin typeface="Calibri" panose="020F0502020204030204" pitchFamily="34" charset="0"/>
                        <a:cs typeface="Times New Roman" panose="02020603050405020304" pitchFamily="18" charset="0"/>
                      </a:endParaRPr>
                    </a:p>
                  </a:txBody>
                  <a:tcPr marL="83375" marR="83375" marT="41688" marB="41688"/>
                </a:tc>
                <a:extLst>
                  <a:ext uri="{0D108BD9-81ED-4DB2-BD59-A6C34878D82A}">
                    <a16:rowId xmlns="" xmlns:a16="http://schemas.microsoft.com/office/drawing/2014/main" val="3724725579"/>
                  </a:ext>
                </a:extLst>
              </a:tr>
              <a:tr h="637415">
                <a:tc>
                  <a:txBody>
                    <a:bodyPr/>
                    <a:lstStyle/>
                    <a:p>
                      <a:pPr fontAlgn="base">
                        <a:lnSpc>
                          <a:spcPct val="114000"/>
                        </a:lnSpc>
                      </a:pPr>
                      <a:r>
                        <a:rPr lang="el-GR" sz="1800" b="0" dirty="0">
                          <a:effectLst/>
                        </a:rPr>
                        <a:t>Διαχειριστής οικονομικών πόρων</a:t>
                      </a:r>
                      <a:endParaRPr lang="el-GR" sz="1800" b="0" dirty="0">
                        <a:effectLst/>
                        <a:latin typeface="Calibri" panose="020F0502020204030204" pitchFamily="34" charset="0"/>
                        <a:cs typeface="Times New Roman" panose="02020603050405020304" pitchFamily="18" charset="0"/>
                      </a:endParaRPr>
                    </a:p>
                  </a:txBody>
                  <a:tcPr marL="83375" marR="83375" marT="41688" marB="41688"/>
                </a:tc>
                <a:tc>
                  <a:txBody>
                    <a:bodyPr/>
                    <a:lstStyle/>
                    <a:p>
                      <a:pPr fontAlgn="base">
                        <a:lnSpc>
                          <a:spcPct val="114000"/>
                        </a:lnSpc>
                      </a:pPr>
                      <a:r>
                        <a:rPr lang="el-GR" sz="1800" dirty="0">
                          <a:effectLst/>
                        </a:rPr>
                        <a:t>Ικανότητα δημιουργικής μέτρησης της αποτελεσματικότητας </a:t>
                      </a:r>
                    </a:p>
                    <a:p>
                      <a:pPr fontAlgn="base">
                        <a:lnSpc>
                          <a:spcPct val="114000"/>
                        </a:lnSpc>
                      </a:pPr>
                      <a:r>
                        <a:rPr lang="el-GR" sz="1800" dirty="0">
                          <a:effectLst/>
                        </a:rPr>
                        <a:t>στον τομέα του &amp; σε άλλους τομείς της επιχείρησης</a:t>
                      </a:r>
                      <a:endParaRPr lang="el-GR" sz="1800" dirty="0">
                        <a:effectLst/>
                        <a:latin typeface="Calibri" panose="020F0502020204030204" pitchFamily="34" charset="0"/>
                        <a:cs typeface="Times New Roman" panose="02020603050405020304" pitchFamily="18" charset="0"/>
                      </a:endParaRPr>
                    </a:p>
                  </a:txBody>
                  <a:tcPr marL="83375" marR="83375" marT="41688" marB="41688"/>
                </a:tc>
                <a:extLst>
                  <a:ext uri="{0D108BD9-81ED-4DB2-BD59-A6C34878D82A}">
                    <a16:rowId xmlns="" xmlns:a16="http://schemas.microsoft.com/office/drawing/2014/main" val="1183923737"/>
                  </a:ext>
                </a:extLst>
              </a:tr>
            </a:tbl>
          </a:graphicData>
        </a:graphic>
      </p:graphicFrame>
    </p:spTree>
    <p:extLst>
      <p:ext uri="{BB962C8B-B14F-4D97-AF65-F5344CB8AC3E}">
        <p14:creationId xmlns="" xmlns:p14="http://schemas.microsoft.com/office/powerpoint/2010/main" val="2554196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133315" y="181539"/>
            <a:ext cx="11328000" cy="432000"/>
          </a:xfrm>
        </p:spPr>
        <p:txBody>
          <a:bodyPr rtlCol="0"/>
          <a:lstStyle/>
          <a:p>
            <a:r>
              <a:rPr lang="el-GR" sz="2400" dirty="0">
                <a:solidFill>
                  <a:schemeClr val="tx1">
                    <a:lumMod val="65000"/>
                    <a:lumOff val="35000"/>
                  </a:schemeClr>
                </a:solidFill>
              </a:rPr>
              <a:t>Οι ρόλοι και οι σκοποί της Διοίκησης Ανθρώπινων Πόρων</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24</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pic>
        <p:nvPicPr>
          <p:cNvPr id="6" name="Εικόνα 5" descr="1-1.eps">
            <a:extLst>
              <a:ext uri="{FF2B5EF4-FFF2-40B4-BE49-F238E27FC236}">
                <a16:creationId xmlns="" xmlns:a16="http://schemas.microsoft.com/office/drawing/2014/main" id="{3D819022-70ED-4760-A1D5-BAC4CC3D881F}"/>
              </a:ext>
            </a:extLst>
          </p:cNvPr>
          <p:cNvPicPr>
            <a:picLocks noGrp="1" noChangeAspect="1"/>
          </p:cNvPicPr>
          <p:nvPr/>
        </p:nvPicPr>
        <p:blipFill>
          <a:blip r:embed="rId3" cstate="print"/>
          <a:stretch>
            <a:fillRect/>
          </a:stretch>
        </p:blipFill>
        <p:spPr>
          <a:xfrm>
            <a:off x="1949885" y="1169332"/>
            <a:ext cx="8292230" cy="5312189"/>
          </a:xfrm>
          <a:prstGeom prst="rect">
            <a:avLst/>
          </a:prstGeom>
        </p:spPr>
      </p:pic>
    </p:spTree>
    <p:extLst>
      <p:ext uri="{BB962C8B-B14F-4D97-AF65-F5344CB8AC3E}">
        <p14:creationId xmlns="" xmlns:p14="http://schemas.microsoft.com/office/powerpoint/2010/main" val="96848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Ιστορική εξέλιξη ΔΑΠ</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8" y="1006044"/>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1</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563649" y="249801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2</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568285" y="438369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3</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25</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158732" y="976294"/>
            <a:ext cx="6903831" cy="1051570"/>
          </a:xfrm>
          <a:prstGeom prst="rect">
            <a:avLst/>
          </a:prstGeom>
        </p:spPr>
        <p:txBody>
          <a:bodyPr wrap="square">
            <a:spAutoFit/>
          </a:bodyPr>
          <a:lstStyle/>
          <a:p>
            <a:pPr>
              <a:lnSpc>
                <a:spcPct val="90000"/>
              </a:lnSpc>
              <a:spcBef>
                <a:spcPts val="1000"/>
              </a:spcBef>
            </a:pPr>
            <a:r>
              <a:rPr lang="el-GR" sz="2400" dirty="0">
                <a:solidFill>
                  <a:schemeClr val="tx1">
                    <a:lumMod val="75000"/>
                    <a:lumOff val="25000"/>
                  </a:schemeClr>
                </a:solidFill>
              </a:rPr>
              <a:t>Διοίκηση προσωπικού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Τεχνική/Διαχειριστική προσέγγιση στις λειτουργίες του HRM (διεκπεραίωση-παραδοσιακές γραφειοκρατικές οργανώσεις)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158732" y="2458373"/>
            <a:ext cx="6396371" cy="1678408"/>
          </a:xfrm>
          <a:prstGeom prst="rect">
            <a:avLst/>
          </a:prstGeom>
        </p:spPr>
        <p:txBody>
          <a:bodyPr wrap="square">
            <a:spAutoFit/>
          </a:bodyPr>
          <a:lstStyle/>
          <a:p>
            <a:pPr lvl="0">
              <a:lnSpc>
                <a:spcPct val="90000"/>
              </a:lnSpc>
              <a:spcBef>
                <a:spcPts val="1000"/>
              </a:spcBef>
            </a:pPr>
            <a:r>
              <a:rPr lang="el-GR" sz="2400" dirty="0">
                <a:solidFill>
                  <a:schemeClr val="tx1">
                    <a:lumMod val="75000"/>
                    <a:lumOff val="25000"/>
                  </a:schemeClr>
                </a:solidFill>
              </a:rPr>
              <a:t>Διοίκηση Ανθρωπίνων Πόρων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Ευρύτερο φάσμα αρμοδιοτήτων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Όλες οι αποφάσεις που αφορούν στη σχέση των εργαζομένων με την οργάνωση, με στόχο τη βελτίωση της απόδοσης </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158732" y="4383692"/>
            <a:ext cx="6396372" cy="1715341"/>
          </a:xfrm>
          <a:prstGeom prst="rect">
            <a:avLst/>
          </a:prstGeom>
        </p:spPr>
        <p:txBody>
          <a:bodyPr wrap="square">
            <a:spAutoFit/>
          </a:bodyPr>
          <a:lstStyle/>
          <a:p>
            <a:pPr lvl="0"/>
            <a:r>
              <a:rPr lang="el-GR" sz="2400" dirty="0">
                <a:solidFill>
                  <a:schemeClr val="tx1">
                    <a:lumMod val="75000"/>
                    <a:lumOff val="25000"/>
                  </a:schemeClr>
                </a:solidFill>
              </a:rPr>
              <a:t>Στρατηγική Διοίκηση Ανθρωπίνων Πόρων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Μακροπρόθεσμη προσέγγιση </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Στρατηγική προσέγγιση στις HR λειτουργίες για την υποστήριξη των μακροπρόθεσμων επιχειρηματικών στόχων </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558790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644942"/>
            <a:ext cx="11340000" cy="432000"/>
          </a:xfrm>
        </p:spPr>
        <p:txBody>
          <a:bodyPr rtlCol="0"/>
          <a:lstStyle/>
          <a:p>
            <a:r>
              <a:rPr lang="el-GR" dirty="0"/>
              <a:t>Βασικά χαρακτηριστικά των νέων απόψεων για την ΔΑΠ</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294214" y="2587458"/>
            <a:ext cx="5472000" cy="2711051"/>
          </a:xfrm>
        </p:spPr>
        <p:txBody>
          <a:bodyPr rtlCol="0"/>
          <a:lstStyle/>
          <a:p>
            <a:pPr marL="266700" lvl="0" indent="-266700">
              <a:buFont typeface="Arial" panose="020B0604020202020204" pitchFamily="34" charset="0"/>
              <a:buChar char="•"/>
            </a:pPr>
            <a:r>
              <a:rPr lang="el-GR" sz="2000" b="0" dirty="0"/>
              <a:t>Υπάρχει ευελιξία στη σχέση εργαζόμενου-εργοδότη</a:t>
            </a:r>
          </a:p>
          <a:p>
            <a:pPr marL="266700" lvl="0" indent="-266700">
              <a:buFont typeface="Arial" panose="020B0604020202020204" pitchFamily="34" charset="0"/>
              <a:buChar char="•"/>
            </a:pPr>
            <a:endParaRPr lang="el-GR" sz="2000" b="0" dirty="0"/>
          </a:p>
          <a:p>
            <a:pPr marL="266700" lvl="0" indent="-266700">
              <a:buFont typeface="Arial" panose="020B0604020202020204" pitchFamily="34" charset="0"/>
              <a:buChar char="•"/>
            </a:pPr>
            <a:r>
              <a:rPr lang="el-GR" sz="2000" b="0" dirty="0"/>
              <a:t>Κάθε εργαζόμενος αντιμετωπίζεται ως μία ξεχωριστή οντότητα</a:t>
            </a:r>
          </a:p>
          <a:p>
            <a:pPr marL="266700" lvl="0" indent="-266700">
              <a:buFont typeface="Arial" panose="020B0604020202020204" pitchFamily="34" charset="0"/>
              <a:buChar char="•"/>
            </a:pPr>
            <a:endParaRPr lang="el-GR" sz="2000" b="0" dirty="0"/>
          </a:p>
          <a:p>
            <a:pPr marL="266700" lvl="0" indent="-266700">
              <a:buFont typeface="Arial" panose="020B0604020202020204" pitchFamily="34" charset="0"/>
              <a:buChar char="•"/>
            </a:pPr>
            <a:r>
              <a:rPr lang="el-GR" sz="2000" b="0" dirty="0"/>
              <a:t>Οι εργαζόμενοι ενθαρρύνονται να συμμερίζονται τις ανάγκες των πελατών</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581245"/>
            <a:ext cx="5472000" cy="358775"/>
          </a:xfrm>
        </p:spPr>
        <p:txBody>
          <a:bodyPr vert="horz" lIns="0" tIns="0" rIns="0" bIns="0" rtlCol="0" anchor="t">
            <a:noAutofit/>
          </a:bodyPr>
          <a:lstStyle/>
          <a:p>
            <a:pPr marL="266700" indent="-266700">
              <a:buChar char="•"/>
            </a:pPr>
            <a:r>
              <a:rPr lang="el-GR" sz="2000" b="0" dirty="0"/>
              <a:t>Οι εργαζόμενοι αντιμετωπίζονται ως «εσωτερικοί πελάτες»</a:t>
            </a:r>
          </a:p>
          <a:p>
            <a:endParaRPr lang="el-GR" sz="2000" b="0" dirty="0"/>
          </a:p>
          <a:p>
            <a:pPr marL="266700" indent="-266700">
              <a:buChar char="•"/>
            </a:pPr>
            <a:r>
              <a:rPr lang="el-GR" sz="2000" b="0" dirty="0"/>
              <a:t>Υιοθετούνται τεχνικές του μάρκετινγκ από τη Διεύθυνση ΑΠ</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26</a:t>
            </a:fld>
            <a:endParaRPr lang="el-GR" dirty="0"/>
          </a:p>
        </p:txBody>
      </p:sp>
      <p:sp>
        <p:nvSpPr>
          <p:cNvPr id="18" name="TextBox 17">
            <a:extLst>
              <a:ext uri="{FF2B5EF4-FFF2-40B4-BE49-F238E27FC236}">
                <a16:creationId xmlns="" xmlns:a16="http://schemas.microsoft.com/office/drawing/2014/main" id="{2F42B2CA-2EF7-4991-9D6E-574D1071687C}"/>
              </a:ext>
            </a:extLst>
          </p:cNvPr>
          <p:cNvSpPr txBox="1"/>
          <p:nvPr/>
        </p:nvSpPr>
        <p:spPr>
          <a:xfrm>
            <a:off x="10409129" y="621901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423099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27</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19012"/>
            <a:ext cx="1052186" cy="596865"/>
          </a:xfrm>
          <a:prstGeom prst="rect">
            <a:avLst/>
          </a:prstGeom>
          <a:solidFill>
            <a:schemeClr val="bg1"/>
          </a:solidFill>
        </p:spPr>
        <p:txBody>
          <a:bodyPr wrap="square" rtlCol="0">
            <a:spAutoFit/>
          </a:bodyPr>
          <a:lstStyle/>
          <a:p>
            <a:endParaRPr lang="el-GR" dirty="0"/>
          </a:p>
        </p:txBody>
      </p:sp>
      <p:pic>
        <p:nvPicPr>
          <p:cNvPr id="5" name="Εικόνα 4">
            <a:extLst>
              <a:ext uri="{FF2B5EF4-FFF2-40B4-BE49-F238E27FC236}">
                <a16:creationId xmlns="" xmlns:a16="http://schemas.microsoft.com/office/drawing/2014/main" id="{A02E5BE6-E153-46C5-8847-B6792214EF89}"/>
              </a:ext>
            </a:extLst>
          </p:cNvPr>
          <p:cNvPicPr>
            <a:picLocks noChangeAspect="1" noChangeArrowheads="1"/>
          </p:cNvPicPr>
          <p:nvPr/>
        </p:nvPicPr>
        <p:blipFill>
          <a:blip r:embed="rId3" cstate="print"/>
          <a:srcRect/>
          <a:stretch>
            <a:fillRect/>
          </a:stretch>
        </p:blipFill>
        <p:spPr>
          <a:xfrm>
            <a:off x="2105999" y="936321"/>
            <a:ext cx="7980002" cy="4985358"/>
          </a:xfrm>
          <a:prstGeom prst="rect">
            <a:avLst/>
          </a:prstGeom>
          <a:noFill/>
          <a:ln w="9525">
            <a:noFill/>
            <a:miter lim="800000"/>
            <a:headEnd/>
            <a:tailEnd/>
          </a:ln>
        </p:spPr>
      </p:pic>
    </p:spTree>
    <p:extLst>
      <p:ext uri="{BB962C8B-B14F-4D97-AF65-F5344CB8AC3E}">
        <p14:creationId xmlns="" xmlns:p14="http://schemas.microsoft.com/office/powerpoint/2010/main" val="326909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58783"/>
            <a:ext cx="11328000" cy="432000"/>
          </a:xfrm>
        </p:spPr>
        <p:txBody>
          <a:bodyPr rtlCol="0"/>
          <a:lstStyle/>
          <a:p>
            <a:pPr algn="ctr"/>
            <a:r>
              <a:rPr lang="el-GR" sz="2800" dirty="0">
                <a:solidFill>
                  <a:schemeClr val="tx1">
                    <a:lumMod val="65000"/>
                    <a:lumOff val="35000"/>
                  </a:schemeClr>
                </a:solidFill>
              </a:rPr>
              <a:t>Μοντέλο συμπεριφοράς της ΔΑΠ</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28</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14" name="Oval 7">
            <a:extLst>
              <a:ext uri="{FF2B5EF4-FFF2-40B4-BE49-F238E27FC236}">
                <a16:creationId xmlns="" xmlns:a16="http://schemas.microsoft.com/office/drawing/2014/main" id="{6AFCDA8D-A9B2-44C0-9BC9-A5F7C5AC333D}"/>
              </a:ext>
            </a:extLst>
          </p:cNvPr>
          <p:cNvSpPr/>
          <p:nvPr/>
        </p:nvSpPr>
        <p:spPr>
          <a:xfrm>
            <a:off x="2229640" y="1916978"/>
            <a:ext cx="1394564" cy="1341207"/>
          </a:xfrm>
          <a:prstGeom prst="ellipse">
            <a:avLst/>
          </a:prstGeom>
          <a:solidFill>
            <a:schemeClr val="accent1">
              <a:lumMod val="75000"/>
            </a:schemeClr>
          </a:solidFill>
          <a:ln w="9525" cap="flat" cmpd="sng">
            <a:noFill/>
            <a:prstDash val="solid"/>
            <a:headEnd type="none" w="med" len="med"/>
            <a:tailEnd type="none" w="med" len="med"/>
          </a:ln>
        </p:spPr>
      </p:sp>
      <p:sp>
        <p:nvSpPr>
          <p:cNvPr id="15" name="Oval 8">
            <a:extLst>
              <a:ext uri="{FF2B5EF4-FFF2-40B4-BE49-F238E27FC236}">
                <a16:creationId xmlns="" xmlns:a16="http://schemas.microsoft.com/office/drawing/2014/main" id="{3C39E2E5-EB5C-4593-A028-56225C4053E6}"/>
              </a:ext>
            </a:extLst>
          </p:cNvPr>
          <p:cNvSpPr/>
          <p:nvPr/>
        </p:nvSpPr>
        <p:spPr>
          <a:xfrm>
            <a:off x="905848" y="3681729"/>
            <a:ext cx="1394564" cy="1341207"/>
          </a:xfrm>
          <a:prstGeom prst="ellipse">
            <a:avLst/>
          </a:prstGeom>
          <a:solidFill>
            <a:schemeClr val="accent2"/>
          </a:solidFill>
          <a:ln w="9525" cap="flat" cmpd="sng">
            <a:noFill/>
            <a:prstDash val="solid"/>
            <a:headEnd type="none" w="med" len="med"/>
            <a:tailEnd type="none" w="med" len="med"/>
          </a:ln>
        </p:spPr>
      </p:sp>
      <p:sp>
        <p:nvSpPr>
          <p:cNvPr id="16" name="Oval 9">
            <a:extLst>
              <a:ext uri="{FF2B5EF4-FFF2-40B4-BE49-F238E27FC236}">
                <a16:creationId xmlns="" xmlns:a16="http://schemas.microsoft.com/office/drawing/2014/main" id="{A47E5DAD-4944-47EF-AA42-599174236531}"/>
              </a:ext>
            </a:extLst>
          </p:cNvPr>
          <p:cNvSpPr/>
          <p:nvPr/>
        </p:nvSpPr>
        <p:spPr>
          <a:xfrm>
            <a:off x="3608398" y="3625978"/>
            <a:ext cx="1394564" cy="1341207"/>
          </a:xfrm>
          <a:prstGeom prst="ellipse">
            <a:avLst/>
          </a:prstGeom>
          <a:solidFill>
            <a:srgbClr val="FFFF00"/>
          </a:solidFill>
          <a:ln w="9525" cap="flat" cmpd="sng">
            <a:noFill/>
            <a:prstDash val="solid"/>
            <a:headEnd type="none" w="med" len="med"/>
            <a:tailEnd type="none" w="med" len="med"/>
          </a:ln>
        </p:spPr>
        <p:txBody>
          <a:bodyPr/>
          <a:lstStyle/>
          <a:p>
            <a:endParaRPr lang="el-GR" dirty="0"/>
          </a:p>
        </p:txBody>
      </p:sp>
      <p:cxnSp>
        <p:nvCxnSpPr>
          <p:cNvPr id="17" name="Line 10">
            <a:extLst>
              <a:ext uri="{FF2B5EF4-FFF2-40B4-BE49-F238E27FC236}">
                <a16:creationId xmlns="" xmlns:a16="http://schemas.microsoft.com/office/drawing/2014/main" id="{B3CC80A1-DFB7-4E75-A46E-FF56455192AB}"/>
              </a:ext>
            </a:extLst>
          </p:cNvPr>
          <p:cNvCxnSpPr>
            <a:cxnSpLocks/>
          </p:cNvCxnSpPr>
          <p:nvPr/>
        </p:nvCxnSpPr>
        <p:spPr>
          <a:xfrm flipV="1">
            <a:off x="1829642" y="3111874"/>
            <a:ext cx="604227" cy="538046"/>
          </a:xfrm>
          <a:prstGeom prst="line">
            <a:avLst/>
          </a:prstGeom>
          <a:ln w="38100" cap="flat" cmpd="sng">
            <a:solidFill>
              <a:srgbClr val="000000"/>
            </a:solidFill>
            <a:prstDash val="solid"/>
            <a:headEnd type="triangle" w="med" len="med"/>
            <a:tailEnd type="triangle" w="med" len="med"/>
          </a:ln>
        </p:spPr>
      </p:cxnSp>
      <p:cxnSp>
        <p:nvCxnSpPr>
          <p:cNvPr id="18" name="Line 11">
            <a:extLst>
              <a:ext uri="{FF2B5EF4-FFF2-40B4-BE49-F238E27FC236}">
                <a16:creationId xmlns="" xmlns:a16="http://schemas.microsoft.com/office/drawing/2014/main" id="{FAC939E4-71F3-4F98-9EFC-3001B61FE379}"/>
              </a:ext>
            </a:extLst>
          </p:cNvPr>
          <p:cNvCxnSpPr>
            <a:cxnSpLocks/>
          </p:cNvCxnSpPr>
          <p:nvPr/>
        </p:nvCxnSpPr>
        <p:spPr>
          <a:xfrm>
            <a:off x="2400620" y="4296581"/>
            <a:ext cx="1143208" cy="0"/>
          </a:xfrm>
          <a:prstGeom prst="line">
            <a:avLst/>
          </a:prstGeom>
          <a:ln w="38100" cap="flat" cmpd="sng">
            <a:solidFill>
              <a:srgbClr val="000000"/>
            </a:solidFill>
            <a:prstDash val="solid"/>
            <a:headEnd type="triangle" w="med" len="med"/>
            <a:tailEnd type="triangle" w="med" len="med"/>
          </a:ln>
        </p:spPr>
      </p:cxnSp>
      <p:cxnSp>
        <p:nvCxnSpPr>
          <p:cNvPr id="19" name="Line 12">
            <a:extLst>
              <a:ext uri="{FF2B5EF4-FFF2-40B4-BE49-F238E27FC236}">
                <a16:creationId xmlns="" xmlns:a16="http://schemas.microsoft.com/office/drawing/2014/main" id="{8DEB329B-D187-44ED-9ECF-A2F056B33F7A}"/>
              </a:ext>
            </a:extLst>
          </p:cNvPr>
          <p:cNvCxnSpPr>
            <a:cxnSpLocks/>
          </p:cNvCxnSpPr>
          <p:nvPr/>
        </p:nvCxnSpPr>
        <p:spPr>
          <a:xfrm>
            <a:off x="3443620" y="3101280"/>
            <a:ext cx="586636" cy="548640"/>
          </a:xfrm>
          <a:prstGeom prst="line">
            <a:avLst/>
          </a:prstGeom>
          <a:ln w="38100" cap="flat" cmpd="sng">
            <a:solidFill>
              <a:srgbClr val="000000"/>
            </a:solidFill>
            <a:prstDash val="solid"/>
            <a:headEnd type="triangle" w="med" len="med"/>
            <a:tailEnd type="triangle" w="med" len="med"/>
          </a:ln>
        </p:spPr>
      </p:cxnSp>
      <p:sp>
        <p:nvSpPr>
          <p:cNvPr id="23" name="TextBox 22">
            <a:extLst>
              <a:ext uri="{FF2B5EF4-FFF2-40B4-BE49-F238E27FC236}">
                <a16:creationId xmlns="" xmlns:a16="http://schemas.microsoft.com/office/drawing/2014/main" id="{D2B56A02-704F-4DDE-A904-2C385913E542}"/>
              </a:ext>
            </a:extLst>
          </p:cNvPr>
          <p:cNvSpPr txBox="1"/>
          <p:nvPr/>
        </p:nvSpPr>
        <p:spPr>
          <a:xfrm>
            <a:off x="2205530" y="3342659"/>
            <a:ext cx="1497750" cy="584775"/>
          </a:xfrm>
          <a:prstGeom prst="rect">
            <a:avLst/>
          </a:prstGeom>
          <a:noFill/>
        </p:spPr>
        <p:txBody>
          <a:bodyPr wrap="square" rtlCol="0">
            <a:spAutoFit/>
          </a:bodyPr>
          <a:lstStyle/>
          <a:p>
            <a:pPr algn="ctr"/>
            <a:r>
              <a:rPr lang="el-GR" sz="1600" dirty="0"/>
              <a:t>Σύστημα Διοίκησης</a:t>
            </a:r>
          </a:p>
        </p:txBody>
      </p:sp>
      <p:sp>
        <p:nvSpPr>
          <p:cNvPr id="33" name="TextBox 32">
            <a:extLst>
              <a:ext uri="{FF2B5EF4-FFF2-40B4-BE49-F238E27FC236}">
                <a16:creationId xmlns="" xmlns:a16="http://schemas.microsoft.com/office/drawing/2014/main" id="{D95399C3-3223-431C-8D0E-DC5F48E3BCD7}"/>
              </a:ext>
            </a:extLst>
          </p:cNvPr>
          <p:cNvSpPr txBox="1"/>
          <p:nvPr/>
        </p:nvSpPr>
        <p:spPr>
          <a:xfrm>
            <a:off x="813323" y="5081608"/>
            <a:ext cx="1579614" cy="338554"/>
          </a:xfrm>
          <a:prstGeom prst="rect">
            <a:avLst/>
          </a:prstGeom>
          <a:noFill/>
        </p:spPr>
        <p:txBody>
          <a:bodyPr wrap="square" rtlCol="0">
            <a:spAutoFit/>
          </a:bodyPr>
          <a:lstStyle/>
          <a:p>
            <a:pPr algn="ctr"/>
            <a:r>
              <a:rPr lang="el-GR" sz="1600" dirty="0"/>
              <a:t>Συμπεριφορά</a:t>
            </a:r>
          </a:p>
        </p:txBody>
      </p:sp>
      <p:sp>
        <p:nvSpPr>
          <p:cNvPr id="34" name="TextBox 33">
            <a:extLst>
              <a:ext uri="{FF2B5EF4-FFF2-40B4-BE49-F238E27FC236}">
                <a16:creationId xmlns="" xmlns:a16="http://schemas.microsoft.com/office/drawing/2014/main" id="{B9DF9857-AD54-4F67-8F52-F93B2A36E7C7}"/>
              </a:ext>
            </a:extLst>
          </p:cNvPr>
          <p:cNvSpPr txBox="1"/>
          <p:nvPr/>
        </p:nvSpPr>
        <p:spPr>
          <a:xfrm>
            <a:off x="3556805" y="5081608"/>
            <a:ext cx="1497750" cy="338554"/>
          </a:xfrm>
          <a:prstGeom prst="rect">
            <a:avLst/>
          </a:prstGeom>
          <a:noFill/>
        </p:spPr>
        <p:txBody>
          <a:bodyPr wrap="square" rtlCol="0">
            <a:spAutoFit/>
          </a:bodyPr>
          <a:lstStyle/>
          <a:p>
            <a:pPr algn="ctr"/>
            <a:r>
              <a:rPr lang="el-GR" sz="1600" dirty="0"/>
              <a:t>«Αποδόσεις»</a:t>
            </a:r>
          </a:p>
        </p:txBody>
      </p:sp>
      <p:sp>
        <p:nvSpPr>
          <p:cNvPr id="24" name="Ορθογώνιο 23">
            <a:extLst>
              <a:ext uri="{FF2B5EF4-FFF2-40B4-BE49-F238E27FC236}">
                <a16:creationId xmlns="" xmlns:a16="http://schemas.microsoft.com/office/drawing/2014/main" id="{B3C732D4-038D-4228-9FA2-51389C5A8CD0}"/>
              </a:ext>
            </a:extLst>
          </p:cNvPr>
          <p:cNvSpPr/>
          <p:nvPr/>
        </p:nvSpPr>
        <p:spPr>
          <a:xfrm>
            <a:off x="6053345" y="1105509"/>
            <a:ext cx="6096000" cy="923330"/>
          </a:xfrm>
          <a:prstGeom prst="rect">
            <a:avLst/>
          </a:prstGeom>
        </p:spPr>
        <p:txBody>
          <a:bodyPr>
            <a:spAutoFit/>
          </a:bodyPr>
          <a:lstStyle/>
          <a:p>
            <a:pPr marL="285750" indent="-285750">
              <a:buFont typeface="Arial" panose="020B0604020202020204" pitchFamily="34" charset="0"/>
              <a:buChar char="•"/>
            </a:pPr>
            <a:r>
              <a:rPr lang="el-GR" dirty="0"/>
              <a:t>Η Διαχείριση Ανθρωπίνων Πόρων τονίζει την αναζήτηση μιας απόδοσης μέσω της  επιρροής από το σύστημα της διοίκησης της επιχείρησης πάνω στις συμπεριφορές.</a:t>
            </a:r>
          </a:p>
        </p:txBody>
      </p:sp>
      <p:sp>
        <p:nvSpPr>
          <p:cNvPr id="25" name="Ορθογώνιο 24">
            <a:extLst>
              <a:ext uri="{FF2B5EF4-FFF2-40B4-BE49-F238E27FC236}">
                <a16:creationId xmlns="" xmlns:a16="http://schemas.microsoft.com/office/drawing/2014/main" id="{08199558-D750-4C1D-AB29-536DB5A9E839}"/>
              </a:ext>
            </a:extLst>
          </p:cNvPr>
          <p:cNvSpPr/>
          <p:nvPr/>
        </p:nvSpPr>
        <p:spPr>
          <a:xfrm>
            <a:off x="6096000" y="2378578"/>
            <a:ext cx="6096000" cy="1477328"/>
          </a:xfrm>
          <a:prstGeom prst="rect">
            <a:avLst/>
          </a:prstGeom>
        </p:spPr>
        <p:txBody>
          <a:bodyPr>
            <a:spAutoFit/>
          </a:bodyPr>
          <a:lstStyle/>
          <a:p>
            <a:pPr marL="285750" indent="-285750">
              <a:buFont typeface="Arial" panose="020B0604020202020204" pitchFamily="34" charset="0"/>
              <a:buChar char="•"/>
            </a:pPr>
            <a:r>
              <a:rPr lang="el-GR" dirty="0"/>
              <a:t>Αυτό που δημιουργεί την ενότητα ενός συστήματος ΔΑΠ - και γενικότερα ενός συστήματος διοίκησης των ανθρώπων μέσα στον οργανισμό - είναι η τριγωνική σχέση: </a:t>
            </a:r>
          </a:p>
          <a:p>
            <a:r>
              <a:rPr lang="el-GR" b="1" dirty="0"/>
              <a:t>      σύστημα διοίκησης - συμπεριφορών - αποδόσεων. </a:t>
            </a:r>
            <a:endParaRPr lang="el-GR" dirty="0"/>
          </a:p>
        </p:txBody>
      </p:sp>
      <p:sp>
        <p:nvSpPr>
          <p:cNvPr id="26" name="Ορθογώνιο 25">
            <a:extLst>
              <a:ext uri="{FF2B5EF4-FFF2-40B4-BE49-F238E27FC236}">
                <a16:creationId xmlns="" xmlns:a16="http://schemas.microsoft.com/office/drawing/2014/main" id="{51B96BDD-75AF-420E-BF34-5373F361F7ED}"/>
              </a:ext>
            </a:extLst>
          </p:cNvPr>
          <p:cNvSpPr/>
          <p:nvPr/>
        </p:nvSpPr>
        <p:spPr>
          <a:xfrm>
            <a:off x="6096000" y="4254418"/>
            <a:ext cx="6096000" cy="1200329"/>
          </a:xfrm>
          <a:prstGeom prst="rect">
            <a:avLst/>
          </a:prstGeom>
        </p:spPr>
        <p:txBody>
          <a:bodyPr>
            <a:spAutoFit/>
          </a:bodyPr>
          <a:lstStyle/>
          <a:p>
            <a:pPr marL="285750" indent="-285750">
              <a:buFont typeface="Arial" panose="020B0604020202020204" pitchFamily="34" charset="0"/>
              <a:buChar char="•"/>
            </a:pPr>
            <a:r>
              <a:rPr lang="el-GR" dirty="0"/>
              <a:t>Εάν αυτή δεν υπάρχει, παραμένουμε ή στον τομέα της λογιστικής και οικονομικής διοίκησης(ανάλυση του μισθολογικού κόστους) ή στον νομικό τομέα (δημιουργία κοινωνικού προϋπολογισμού)</a:t>
            </a:r>
          </a:p>
        </p:txBody>
      </p:sp>
      <p:sp>
        <p:nvSpPr>
          <p:cNvPr id="27" name="Ορθογώνιο 26">
            <a:extLst>
              <a:ext uri="{FF2B5EF4-FFF2-40B4-BE49-F238E27FC236}">
                <a16:creationId xmlns="" xmlns:a16="http://schemas.microsoft.com/office/drawing/2014/main" id="{2B87CF96-1B84-4F91-9E55-FF4AD76D794A}"/>
              </a:ext>
            </a:extLst>
          </p:cNvPr>
          <p:cNvSpPr/>
          <p:nvPr/>
        </p:nvSpPr>
        <p:spPr>
          <a:xfrm>
            <a:off x="6096000" y="5703881"/>
            <a:ext cx="6096000" cy="705899"/>
          </a:xfrm>
          <a:prstGeom prst="rect">
            <a:avLst/>
          </a:prstGeom>
        </p:spPr>
        <p:txBody>
          <a:bodyPr>
            <a:spAutoFit/>
          </a:bodyPr>
          <a:lstStyle/>
          <a:p>
            <a:pPr marL="285750" indent="-285750">
              <a:lnSpc>
                <a:spcPct val="114000"/>
              </a:lnSpc>
              <a:buFont typeface="Arial" panose="020B0604020202020204" pitchFamily="34" charset="0"/>
              <a:buChar char="•"/>
            </a:pPr>
            <a:r>
              <a:rPr lang="el-GR" dirty="0">
                <a:latin typeface="Calibri" panose="020F0502020204030204" pitchFamily="34" charset="0"/>
                <a:cs typeface="Times New Roman" panose="02020603050405020304" pitchFamily="18" charset="0"/>
              </a:rPr>
              <a:t>Αυτή η τριγωνική σχέση είναι απόρροια της επιστημονικής </a:t>
            </a:r>
            <a:r>
              <a:rPr lang="el-GR" dirty="0"/>
              <a:t>οργάνωσης</a:t>
            </a:r>
            <a:r>
              <a:rPr lang="el-GR" dirty="0">
                <a:latin typeface="Calibri" panose="020F0502020204030204" pitchFamily="34" charset="0"/>
                <a:cs typeface="Times New Roman" panose="02020603050405020304" pitchFamily="18" charset="0"/>
              </a:rPr>
              <a:t> της εργασίας</a:t>
            </a:r>
            <a:endParaRPr lang="el-GR" dirty="0">
              <a:effectLst/>
              <a:latin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898795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81149"/>
            <a:ext cx="11328000" cy="432000"/>
          </a:xfrm>
        </p:spPr>
        <p:txBody>
          <a:bodyPr rtlCol="0"/>
          <a:lstStyle/>
          <a:p>
            <a:pPr algn="ctr"/>
            <a:r>
              <a:rPr lang="el-GR" sz="2400" dirty="0">
                <a:solidFill>
                  <a:schemeClr val="tx1">
                    <a:lumMod val="65000"/>
                    <a:lumOff val="35000"/>
                  </a:schemeClr>
                </a:solidFill>
              </a:rPr>
              <a:t>Το μοντέλο υποκίνησης στην «επιστημονική» οργάνωση της εργασίας</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29</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aphicFrame>
        <p:nvGraphicFramePr>
          <p:cNvPr id="10" name="Γράφημα 9">
            <a:extLst>
              <a:ext uri="{FF2B5EF4-FFF2-40B4-BE49-F238E27FC236}">
                <a16:creationId xmlns="" xmlns:a16="http://schemas.microsoft.com/office/drawing/2014/main" id="{10DFE175-B9C6-413E-8A31-525082ACA007}"/>
              </a:ext>
            </a:extLst>
          </p:cNvPr>
          <p:cNvGraphicFramePr/>
          <p:nvPr>
            <p:extLst>
              <p:ext uri="{D42A27DB-BD31-4B8C-83A1-F6EECF244321}">
                <p14:modId xmlns="" xmlns:p14="http://schemas.microsoft.com/office/powerpoint/2010/main" val="239312259"/>
              </p:ext>
            </p:extLst>
          </p:nvPr>
        </p:nvGraphicFramePr>
        <p:xfrm>
          <a:off x="6909783" y="2279636"/>
          <a:ext cx="3023357" cy="29585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Γράφημα 10">
            <a:extLst>
              <a:ext uri="{FF2B5EF4-FFF2-40B4-BE49-F238E27FC236}">
                <a16:creationId xmlns="" xmlns:a16="http://schemas.microsoft.com/office/drawing/2014/main" id="{1A5DA6E0-0F2E-45F3-9039-359F6DF9FE29}"/>
              </a:ext>
            </a:extLst>
          </p:cNvPr>
          <p:cNvGraphicFramePr/>
          <p:nvPr>
            <p:extLst>
              <p:ext uri="{D42A27DB-BD31-4B8C-83A1-F6EECF244321}">
                <p14:modId xmlns="" xmlns:p14="http://schemas.microsoft.com/office/powerpoint/2010/main" val="136619499"/>
              </p:ext>
            </p:extLst>
          </p:nvPr>
        </p:nvGraphicFramePr>
        <p:xfrm>
          <a:off x="2776194" y="4139702"/>
          <a:ext cx="2234217" cy="2244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Γράφημα 11">
            <a:extLst>
              <a:ext uri="{FF2B5EF4-FFF2-40B4-BE49-F238E27FC236}">
                <a16:creationId xmlns="" xmlns:a16="http://schemas.microsoft.com/office/drawing/2014/main" id="{808EFF86-E989-41FB-82D8-8A9E0D594E77}"/>
              </a:ext>
            </a:extLst>
          </p:cNvPr>
          <p:cNvGraphicFramePr/>
          <p:nvPr>
            <p:extLst>
              <p:ext uri="{D42A27DB-BD31-4B8C-83A1-F6EECF244321}">
                <p14:modId xmlns="" xmlns:p14="http://schemas.microsoft.com/office/powerpoint/2010/main" val="95205412"/>
              </p:ext>
            </p:extLst>
          </p:nvPr>
        </p:nvGraphicFramePr>
        <p:xfrm>
          <a:off x="2776194" y="1492352"/>
          <a:ext cx="2234217" cy="224452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 xmlns:a16="http://schemas.microsoft.com/office/drawing/2014/main" id="{019A3798-8D89-443B-96ED-BCEF1E3AEE58}"/>
              </a:ext>
            </a:extLst>
          </p:cNvPr>
          <p:cNvSpPr txBox="1"/>
          <p:nvPr/>
        </p:nvSpPr>
        <p:spPr>
          <a:xfrm>
            <a:off x="7657373" y="3435723"/>
            <a:ext cx="1528175" cy="707886"/>
          </a:xfrm>
          <a:prstGeom prst="rect">
            <a:avLst/>
          </a:prstGeom>
          <a:noFill/>
        </p:spPr>
        <p:txBody>
          <a:bodyPr wrap="square" rtlCol="0">
            <a:spAutoFit/>
          </a:bodyPr>
          <a:lstStyle/>
          <a:p>
            <a:pPr algn="ctr"/>
            <a:r>
              <a:rPr lang="el-GR" sz="2000" b="1" dirty="0"/>
              <a:t>Βελτιωμένη Απόδοση</a:t>
            </a:r>
          </a:p>
        </p:txBody>
      </p:sp>
      <p:sp>
        <p:nvSpPr>
          <p:cNvPr id="14" name="TextBox 13">
            <a:extLst>
              <a:ext uri="{FF2B5EF4-FFF2-40B4-BE49-F238E27FC236}">
                <a16:creationId xmlns="" xmlns:a16="http://schemas.microsoft.com/office/drawing/2014/main" id="{63BB0971-4F52-48DF-BB20-7B858A19DEF1}"/>
              </a:ext>
            </a:extLst>
          </p:cNvPr>
          <p:cNvSpPr txBox="1"/>
          <p:nvPr/>
        </p:nvSpPr>
        <p:spPr>
          <a:xfrm>
            <a:off x="3129214" y="2429948"/>
            <a:ext cx="1528175" cy="400110"/>
          </a:xfrm>
          <a:prstGeom prst="rect">
            <a:avLst/>
          </a:prstGeom>
          <a:noFill/>
        </p:spPr>
        <p:txBody>
          <a:bodyPr wrap="square" rtlCol="0">
            <a:spAutoFit/>
          </a:bodyPr>
          <a:lstStyle/>
          <a:p>
            <a:pPr algn="ctr"/>
            <a:r>
              <a:rPr lang="el-GR" sz="2000" b="1" dirty="0"/>
              <a:t>Ανταμοιβή</a:t>
            </a:r>
          </a:p>
        </p:txBody>
      </p:sp>
      <p:cxnSp>
        <p:nvCxnSpPr>
          <p:cNvPr id="15" name="Straight Arrow Connector 19">
            <a:extLst>
              <a:ext uri="{FF2B5EF4-FFF2-40B4-BE49-F238E27FC236}">
                <a16:creationId xmlns="" xmlns:a16="http://schemas.microsoft.com/office/drawing/2014/main" id="{94A69D8B-2FA2-4AB9-BCCC-D5A43C5ED617}"/>
              </a:ext>
            </a:extLst>
          </p:cNvPr>
          <p:cNvCxnSpPr>
            <a:cxnSpLocks/>
          </p:cNvCxnSpPr>
          <p:nvPr/>
        </p:nvCxnSpPr>
        <p:spPr>
          <a:xfrm>
            <a:off x="5031288" y="2665725"/>
            <a:ext cx="1899372" cy="5261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9">
            <a:extLst>
              <a:ext uri="{FF2B5EF4-FFF2-40B4-BE49-F238E27FC236}">
                <a16:creationId xmlns="" xmlns:a16="http://schemas.microsoft.com/office/drawing/2014/main" id="{BDFB93F3-0F6E-4CF4-9932-B64484491AE4}"/>
              </a:ext>
            </a:extLst>
          </p:cNvPr>
          <p:cNvCxnSpPr>
            <a:cxnSpLocks/>
          </p:cNvCxnSpPr>
          <p:nvPr/>
        </p:nvCxnSpPr>
        <p:spPr>
          <a:xfrm flipV="1">
            <a:off x="5010411" y="4258849"/>
            <a:ext cx="1899372" cy="8185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1704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6713CF43-3364-44BA-B4D3-2CB19A2FA686}"/>
              </a:ext>
            </a:extLst>
          </p:cNvPr>
          <p:cNvSpPr txBox="1"/>
          <p:nvPr/>
        </p:nvSpPr>
        <p:spPr>
          <a:xfrm>
            <a:off x="10396603" y="6221186"/>
            <a:ext cx="1052186" cy="596865"/>
          </a:xfrm>
          <a:prstGeom prst="rect">
            <a:avLst/>
          </a:prstGeom>
          <a:solidFill>
            <a:schemeClr val="bg1"/>
          </a:solidFill>
        </p:spPr>
        <p:txBody>
          <a:bodyPr wrap="square" rtlCol="0">
            <a:spAutoFit/>
          </a:bodyPr>
          <a:lstStyle/>
          <a:p>
            <a:endParaRPr lang="el-GR"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175364" y="1590803"/>
            <a:ext cx="5728636" cy="5179597"/>
          </a:xfrm>
        </p:spPr>
        <p:txBody>
          <a:bodyPr rtlCol="0"/>
          <a:lstStyle/>
          <a:p>
            <a:pPr marL="0" lvl="0" indent="0" algn="ctr">
              <a:buNone/>
            </a:pPr>
            <a:r>
              <a:rPr lang="el-GR" sz="2400" b="1" dirty="0" err="1"/>
              <a:t>Οργανωσιακή</a:t>
            </a:r>
            <a:r>
              <a:rPr lang="el-GR" sz="2400" b="1" dirty="0"/>
              <a:t> ικανότητα είναι εκείνη η ικανότητα που:</a:t>
            </a:r>
          </a:p>
          <a:p>
            <a:pPr marL="0" lvl="0" indent="0">
              <a:buNone/>
            </a:pPr>
            <a:endParaRPr lang="el-GR" sz="900" dirty="0"/>
          </a:p>
          <a:p>
            <a:pPr lvl="1"/>
            <a:r>
              <a:rPr lang="el-GR" sz="2000" dirty="0"/>
              <a:t>Δημιουργεί υψηλή αξία σε μια οργάνωση </a:t>
            </a:r>
          </a:p>
          <a:p>
            <a:pPr lvl="1"/>
            <a:endParaRPr lang="el-GR" sz="2000" dirty="0"/>
          </a:p>
          <a:p>
            <a:pPr lvl="1"/>
            <a:r>
              <a:rPr lang="el-GR" sz="2000" dirty="0"/>
              <a:t>Διαφοροποιεί μια οργάνωση από το περιβάλλον της</a:t>
            </a:r>
          </a:p>
          <a:p>
            <a:pPr lvl="1"/>
            <a:endParaRPr lang="el-GR" sz="2000" dirty="0"/>
          </a:p>
          <a:p>
            <a:pPr lvl="1"/>
            <a:r>
              <a:rPr lang="el-GR" sz="2000" dirty="0"/>
              <a:t>Προσδιορίζει το ανταγωνιστικό της πλεονέκτημα </a:t>
            </a:r>
          </a:p>
          <a:p>
            <a:pPr marL="0" indent="0" rtl="0">
              <a:buNone/>
            </a:pPr>
            <a:endParaRPr lang="el-GR" dirty="0"/>
          </a:p>
          <a:p>
            <a:pPr marL="0" indent="0" rtl="0">
              <a:buNone/>
            </a:pPr>
            <a:endParaRPr lang="el-GR" dirty="0"/>
          </a:p>
          <a:p>
            <a:pPr marL="0" indent="0" algn="ctr">
              <a:buNone/>
            </a:pPr>
            <a:r>
              <a:rPr lang="el-GR" sz="2000" b="1" dirty="0"/>
              <a:t>Η Στρατηγική Διαχείριση Ανθρωπίνων Πόρων(ΣΔΑΔ): </a:t>
            </a:r>
            <a:r>
              <a:rPr lang="el-GR" sz="2000" dirty="0"/>
              <a:t>επικεντρώνεται στο να αναδείξει το ανθρώπινο δυναμικό ως κύρια </a:t>
            </a:r>
            <a:r>
              <a:rPr lang="el-GR" sz="2000" dirty="0" err="1"/>
              <a:t>οργανωσιακή</a:t>
            </a:r>
            <a:r>
              <a:rPr lang="el-GR" sz="2000" dirty="0"/>
              <a:t> ικανότητα μέσα από μια σειρά συστημάτων διοίκησης.</a:t>
            </a:r>
          </a:p>
          <a:p>
            <a:pPr rtl="0"/>
            <a:endParaRPr lang="el-GR" dirty="0"/>
          </a:p>
        </p:txBody>
      </p:sp>
      <p:pic>
        <p:nvPicPr>
          <p:cNvPr id="9" name="Θέση εικόνας 8" descr="Χειρισμός κινητού τηλεφώνου με αφή">
            <a:extLst>
              <a:ext uri="{FF2B5EF4-FFF2-40B4-BE49-F238E27FC236}">
                <a16:creationId xmlns=""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425852" y="3802899"/>
            <a:ext cx="5334148" cy="985000"/>
          </a:xfrm>
        </p:spPr>
        <p:txBody>
          <a:bodyPr rtlCol="0"/>
          <a:lstStyle/>
          <a:p>
            <a:pPr algn="ctr"/>
            <a:r>
              <a:rPr lang="el-GR" sz="3600" dirty="0"/>
              <a:t>Το   Ανθρώπινο   Δυναμικό </a:t>
            </a: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6425852" y="4787900"/>
            <a:ext cx="5334148" cy="1162800"/>
          </a:xfrm>
        </p:spPr>
        <p:txBody>
          <a:bodyPr rtlCol="0"/>
          <a:lstStyle/>
          <a:p>
            <a:r>
              <a:rPr lang="el-GR" sz="2400" b="1" dirty="0"/>
              <a:t>ως κύρια «</a:t>
            </a:r>
            <a:r>
              <a:rPr lang="el-GR" sz="2400" b="1" dirty="0" err="1"/>
              <a:t>οργανωσιακή</a:t>
            </a:r>
            <a:r>
              <a:rPr lang="el-GR" sz="2400" b="1" dirty="0"/>
              <a:t> ικανότητα»</a:t>
            </a:r>
            <a:endParaRPr lang="el-GR" sz="2400"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a:t>
            </a:fld>
            <a:endParaRPr lang="el-GR" dirty="0"/>
          </a:p>
        </p:txBody>
      </p:sp>
      <p:pic>
        <p:nvPicPr>
          <p:cNvPr id="7" name="Γραφικό 6" descr="Παζλ">
            <a:extLst>
              <a:ext uri="{FF2B5EF4-FFF2-40B4-BE49-F238E27FC236}">
                <a16:creationId xmlns="" xmlns:a16="http://schemas.microsoft.com/office/drawing/2014/main" id="{E35E9CB9-4FC7-4EAF-B68F-7F77C6CA029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809532" y="4295399"/>
            <a:ext cx="460300" cy="460300"/>
          </a:xfrm>
          <a:prstGeom prst="rect">
            <a:avLst/>
          </a:prstGeom>
        </p:spPr>
      </p:pic>
    </p:spTree>
    <p:extLst>
      <p:ext uri="{BB962C8B-B14F-4D97-AF65-F5344CB8AC3E}">
        <p14:creationId xmlns="" xmlns:p14="http://schemas.microsoft.com/office/powerpoint/2010/main" val="954800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32000" y="1056068"/>
            <a:ext cx="5472000" cy="4612044"/>
          </a:xfrm>
        </p:spPr>
        <p:txBody>
          <a:bodyPr rtlCol="0"/>
          <a:lstStyle/>
          <a:p>
            <a:r>
              <a:rPr lang="el-GR" dirty="0"/>
              <a:t>Όταν στην </a:t>
            </a:r>
            <a:r>
              <a:rPr lang="el-GR" b="1" dirty="0"/>
              <a:t>ποσοτική λογική </a:t>
            </a:r>
            <a:r>
              <a:rPr lang="el-GR" dirty="0"/>
              <a:t>του μοντέλου της συμπεριφοράς της ΔΑΠ </a:t>
            </a:r>
            <a:r>
              <a:rPr lang="el-GR" b="1" dirty="0"/>
              <a:t>προστίθεται</a:t>
            </a:r>
            <a:r>
              <a:rPr lang="el-GR" dirty="0"/>
              <a:t> μια </a:t>
            </a:r>
            <a:r>
              <a:rPr lang="el-GR" b="1" dirty="0"/>
              <a:t>πιο ποιοτική λογική</a:t>
            </a:r>
            <a:r>
              <a:rPr lang="el-GR" dirty="0"/>
              <a:t>, που συνδέεται με τα προβλήματα ευελιξίας και ικανότητας, τότε ο άξονας «οργάνωση της εργασίας» συμπληρώνεται από τον άξονα «εκπαίδευση - σταδιοδρομίες - υπηρεσίες - διοίκηση ικανοτήτων».</a:t>
            </a:r>
            <a:endParaRPr lang="en-US" dirty="0"/>
          </a:p>
          <a:p>
            <a:endParaRPr lang="en-US" dirty="0"/>
          </a:p>
          <a:p>
            <a:endParaRPr lang="el-GR" dirty="0"/>
          </a:p>
          <a:p>
            <a:r>
              <a:rPr lang="el-GR" dirty="0"/>
              <a:t>Έχοντας υπολογίσει την επιρροή στις νοοτροπίες, τις συνήθειες, τις γνώσεις, </a:t>
            </a:r>
            <a:r>
              <a:rPr lang="el-GR" b="1" dirty="0"/>
              <a:t>η προσέγγιση της συμπεριφοράς δεν μπορεί πλέον να διατηρήσει την τριγωνική σχέση</a:t>
            </a:r>
            <a:r>
              <a:rPr lang="el-GR" dirty="0"/>
              <a:t> (σύστημα διοίκησης - συμπεριφορές - αποδόσεις) με συνέπεια </a:t>
            </a:r>
            <a:r>
              <a:rPr lang="el-GR" b="1" dirty="0"/>
              <a:t>το τρίγωνο να μετατρέπεται σε τετράπλευρο</a:t>
            </a:r>
            <a:r>
              <a:rPr lang="el-GR" dirty="0"/>
              <a:t> (σύστημα διοίκησης - νοοτροπίες - συμπεριφορές - αποδόσεις)</a:t>
            </a:r>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774472" y="526635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30</a:t>
            </a:fld>
            <a:endParaRPr lang="el-GR" dirty="0"/>
          </a:p>
        </p:txBody>
      </p:sp>
      <p:sp>
        <p:nvSpPr>
          <p:cNvPr id="14" name="TextBox 13">
            <a:extLst>
              <a:ext uri="{FF2B5EF4-FFF2-40B4-BE49-F238E27FC236}">
                <a16:creationId xmlns="" xmlns:a16="http://schemas.microsoft.com/office/drawing/2014/main" id="{45E6AD38-DBFD-4548-B048-B79ED22AD2F0}"/>
              </a:ext>
            </a:extLst>
          </p:cNvPr>
          <p:cNvSpPr txBox="1"/>
          <p:nvPr/>
        </p:nvSpPr>
        <p:spPr>
          <a:xfrm>
            <a:off x="10409129" y="6208159"/>
            <a:ext cx="1052186" cy="596865"/>
          </a:xfrm>
          <a:prstGeom prst="rect">
            <a:avLst/>
          </a:prstGeom>
          <a:solidFill>
            <a:schemeClr val="bg1"/>
          </a:solidFill>
        </p:spPr>
        <p:txBody>
          <a:bodyPr wrap="square" rtlCol="0">
            <a:spAutoFit/>
          </a:bodyPr>
          <a:lstStyle/>
          <a:p>
            <a:endParaRPr lang="el-GR" dirty="0"/>
          </a:p>
        </p:txBody>
      </p:sp>
      <p:pic>
        <p:nvPicPr>
          <p:cNvPr id="4104" name="Picture 8" descr="ÎÏÎ¿ÏÎ­Î»ÎµÏÎ¼Î± ÎµÎ¹ÎºÏÎ½Î±Ï">
            <a:extLst>
              <a:ext uri="{FF2B5EF4-FFF2-40B4-BE49-F238E27FC236}">
                <a16:creationId xmlns="" xmlns:a16="http://schemas.microsoft.com/office/drawing/2014/main" id="{7342DF66-D2B5-4A06-B63D-05A3474705F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62750" y="0"/>
            <a:ext cx="5429250" cy="52609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065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81149"/>
            <a:ext cx="11328000" cy="432000"/>
          </a:xfrm>
        </p:spPr>
        <p:txBody>
          <a:bodyPr rtlCol="0"/>
          <a:lstStyle/>
          <a:p>
            <a:pPr algn="ctr"/>
            <a:r>
              <a:rPr lang="el-GR" sz="2400" dirty="0">
                <a:solidFill>
                  <a:schemeClr val="tx1">
                    <a:lumMod val="65000"/>
                    <a:lumOff val="35000"/>
                  </a:schemeClr>
                </a:solidFill>
              </a:rPr>
              <a:t>Η αλλαγή του μοντέλου συμπεριφοράς της ΔΑΠ</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31</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401344"/>
            <a:ext cx="1052186" cy="596865"/>
          </a:xfrm>
          <a:prstGeom prst="rect">
            <a:avLst/>
          </a:prstGeom>
          <a:solidFill>
            <a:schemeClr val="bg1"/>
          </a:solidFill>
        </p:spPr>
        <p:txBody>
          <a:bodyPr wrap="square" rtlCol="0">
            <a:spAutoFit/>
          </a:bodyPr>
          <a:lstStyle/>
          <a:p>
            <a:endParaRPr lang="el-GR" dirty="0"/>
          </a:p>
        </p:txBody>
      </p:sp>
      <p:sp>
        <p:nvSpPr>
          <p:cNvPr id="13" name="Oval 16">
            <a:extLst>
              <a:ext uri="{FF2B5EF4-FFF2-40B4-BE49-F238E27FC236}">
                <a16:creationId xmlns="" xmlns:a16="http://schemas.microsoft.com/office/drawing/2014/main" id="{89B24A6E-BF5C-41F8-BBCE-F50F3D285350}"/>
              </a:ext>
            </a:extLst>
          </p:cNvPr>
          <p:cNvSpPr/>
          <p:nvPr/>
        </p:nvSpPr>
        <p:spPr>
          <a:xfrm>
            <a:off x="5420467" y="1821208"/>
            <a:ext cx="1122608" cy="1099328"/>
          </a:xfrm>
          <a:prstGeom prst="ellipse">
            <a:avLst/>
          </a:prstGeom>
          <a:solidFill>
            <a:schemeClr val="accent1">
              <a:lumMod val="60000"/>
              <a:lumOff val="40000"/>
            </a:schemeClr>
          </a:solidFill>
          <a:ln w="9525" cap="flat" cmpd="sng">
            <a:noFill/>
            <a:prstDash val="solid"/>
            <a:headEnd type="none" w="med" len="med"/>
            <a:tailEnd type="none" w="med" len="med"/>
          </a:ln>
        </p:spPr>
      </p:sp>
      <p:sp>
        <p:nvSpPr>
          <p:cNvPr id="16" name="Oval 17">
            <a:extLst>
              <a:ext uri="{FF2B5EF4-FFF2-40B4-BE49-F238E27FC236}">
                <a16:creationId xmlns="" xmlns:a16="http://schemas.microsoft.com/office/drawing/2014/main" id="{89691602-8426-4D48-81E3-C23CDAA0833E}"/>
              </a:ext>
            </a:extLst>
          </p:cNvPr>
          <p:cNvSpPr/>
          <p:nvPr/>
        </p:nvSpPr>
        <p:spPr>
          <a:xfrm>
            <a:off x="5420467" y="4543114"/>
            <a:ext cx="1122608" cy="1099328"/>
          </a:xfrm>
          <a:prstGeom prst="ellipse">
            <a:avLst/>
          </a:prstGeom>
          <a:solidFill>
            <a:schemeClr val="accent2">
              <a:lumMod val="75000"/>
            </a:schemeClr>
          </a:solidFill>
          <a:ln w="9525" cap="flat" cmpd="sng">
            <a:noFill/>
            <a:prstDash val="solid"/>
            <a:headEnd type="none" w="med" len="med"/>
            <a:tailEnd type="none" w="med" len="med"/>
          </a:ln>
        </p:spPr>
      </p:sp>
      <p:sp>
        <p:nvSpPr>
          <p:cNvPr id="18" name="Oval 18">
            <a:extLst>
              <a:ext uri="{FF2B5EF4-FFF2-40B4-BE49-F238E27FC236}">
                <a16:creationId xmlns="" xmlns:a16="http://schemas.microsoft.com/office/drawing/2014/main" id="{EE7F80A3-4847-4D0B-BB84-6B6E666A0E0B}"/>
              </a:ext>
            </a:extLst>
          </p:cNvPr>
          <p:cNvSpPr/>
          <p:nvPr/>
        </p:nvSpPr>
        <p:spPr>
          <a:xfrm>
            <a:off x="3289010" y="3173261"/>
            <a:ext cx="1122608" cy="1099328"/>
          </a:xfrm>
          <a:prstGeom prst="ellipse">
            <a:avLst/>
          </a:prstGeom>
          <a:solidFill>
            <a:schemeClr val="accent4">
              <a:lumMod val="60000"/>
              <a:lumOff val="40000"/>
            </a:schemeClr>
          </a:solidFill>
          <a:ln w="9525" cap="flat" cmpd="sng">
            <a:noFill/>
            <a:prstDash val="solid"/>
            <a:headEnd type="none" w="med" len="med"/>
            <a:tailEnd type="none" w="med" len="med"/>
          </a:ln>
        </p:spPr>
        <p:txBody>
          <a:bodyPr/>
          <a:lstStyle/>
          <a:p>
            <a:endParaRPr lang="el-GR" dirty="0"/>
          </a:p>
        </p:txBody>
      </p:sp>
      <p:sp>
        <p:nvSpPr>
          <p:cNvPr id="19" name="Oval 19">
            <a:extLst>
              <a:ext uri="{FF2B5EF4-FFF2-40B4-BE49-F238E27FC236}">
                <a16:creationId xmlns="" xmlns:a16="http://schemas.microsoft.com/office/drawing/2014/main" id="{4AC66B1F-822A-4D32-917E-055B81B95D09}"/>
              </a:ext>
            </a:extLst>
          </p:cNvPr>
          <p:cNvSpPr/>
          <p:nvPr/>
        </p:nvSpPr>
        <p:spPr>
          <a:xfrm>
            <a:off x="7512003" y="3173261"/>
            <a:ext cx="1122608" cy="1099328"/>
          </a:xfrm>
          <a:prstGeom prst="ellipse">
            <a:avLst/>
          </a:prstGeom>
          <a:solidFill>
            <a:schemeClr val="accent1">
              <a:lumMod val="50000"/>
            </a:schemeClr>
          </a:solidFill>
          <a:ln w="9525" cap="flat" cmpd="sng">
            <a:noFill/>
            <a:prstDash val="solid"/>
            <a:headEnd type="none" w="med" len="med"/>
            <a:tailEnd type="none" w="med" len="med"/>
          </a:ln>
        </p:spPr>
      </p:sp>
      <p:cxnSp>
        <p:nvCxnSpPr>
          <p:cNvPr id="20" name="Line 20">
            <a:extLst>
              <a:ext uri="{FF2B5EF4-FFF2-40B4-BE49-F238E27FC236}">
                <a16:creationId xmlns="" xmlns:a16="http://schemas.microsoft.com/office/drawing/2014/main" id="{6AED4B36-98FA-42D4-B7B1-C9E7347D3207}"/>
              </a:ext>
            </a:extLst>
          </p:cNvPr>
          <p:cNvCxnSpPr>
            <a:cxnSpLocks/>
          </p:cNvCxnSpPr>
          <p:nvPr/>
        </p:nvCxnSpPr>
        <p:spPr>
          <a:xfrm>
            <a:off x="5992291" y="3081480"/>
            <a:ext cx="0" cy="1282549"/>
          </a:xfrm>
          <a:prstGeom prst="line">
            <a:avLst/>
          </a:prstGeom>
          <a:ln w="28575" cap="flat" cmpd="sng">
            <a:solidFill>
              <a:srgbClr val="000000"/>
            </a:solidFill>
            <a:prstDash val="solid"/>
            <a:headEnd type="triangle" w="med" len="med"/>
            <a:tailEnd type="triangle" w="med" len="med"/>
          </a:ln>
        </p:spPr>
      </p:cxnSp>
      <p:cxnSp>
        <p:nvCxnSpPr>
          <p:cNvPr id="21" name="Line 21">
            <a:extLst>
              <a:ext uri="{FF2B5EF4-FFF2-40B4-BE49-F238E27FC236}">
                <a16:creationId xmlns="" xmlns:a16="http://schemas.microsoft.com/office/drawing/2014/main" id="{996C9432-7CDA-4E2F-AA84-83586A251F44}"/>
              </a:ext>
            </a:extLst>
          </p:cNvPr>
          <p:cNvCxnSpPr>
            <a:cxnSpLocks/>
          </p:cNvCxnSpPr>
          <p:nvPr/>
        </p:nvCxnSpPr>
        <p:spPr>
          <a:xfrm>
            <a:off x="6710301" y="2944320"/>
            <a:ext cx="548640" cy="274320"/>
          </a:xfrm>
          <a:prstGeom prst="line">
            <a:avLst/>
          </a:prstGeom>
          <a:ln w="28575" cap="flat" cmpd="sng">
            <a:solidFill>
              <a:srgbClr val="000000"/>
            </a:solidFill>
            <a:prstDash val="solid"/>
            <a:headEnd type="triangle" w="med" len="med"/>
            <a:tailEnd type="triangle" w="med" len="med"/>
          </a:ln>
        </p:spPr>
      </p:cxnSp>
      <p:cxnSp>
        <p:nvCxnSpPr>
          <p:cNvPr id="22" name="Line 22">
            <a:extLst>
              <a:ext uri="{FF2B5EF4-FFF2-40B4-BE49-F238E27FC236}">
                <a16:creationId xmlns="" xmlns:a16="http://schemas.microsoft.com/office/drawing/2014/main" id="{ECCCDF52-E522-425E-998A-2C7ACA7812FB}"/>
              </a:ext>
            </a:extLst>
          </p:cNvPr>
          <p:cNvCxnSpPr>
            <a:cxnSpLocks/>
          </p:cNvCxnSpPr>
          <p:nvPr/>
        </p:nvCxnSpPr>
        <p:spPr>
          <a:xfrm flipH="1">
            <a:off x="6767169" y="4170777"/>
            <a:ext cx="548640" cy="457200"/>
          </a:xfrm>
          <a:prstGeom prst="line">
            <a:avLst/>
          </a:prstGeom>
          <a:ln w="28575" cap="flat" cmpd="sng">
            <a:solidFill>
              <a:srgbClr val="000000"/>
            </a:solidFill>
            <a:prstDash val="solid"/>
            <a:headEnd type="triangle" w="med" len="med"/>
            <a:tailEnd type="triangle" w="med" len="med"/>
          </a:ln>
        </p:spPr>
      </p:cxnSp>
      <p:cxnSp>
        <p:nvCxnSpPr>
          <p:cNvPr id="23" name="Line 23">
            <a:extLst>
              <a:ext uri="{FF2B5EF4-FFF2-40B4-BE49-F238E27FC236}">
                <a16:creationId xmlns="" xmlns:a16="http://schemas.microsoft.com/office/drawing/2014/main" id="{9441FB84-B23E-442F-BFE4-BC41B928BA9E}"/>
              </a:ext>
            </a:extLst>
          </p:cNvPr>
          <p:cNvCxnSpPr>
            <a:cxnSpLocks/>
          </p:cNvCxnSpPr>
          <p:nvPr/>
        </p:nvCxnSpPr>
        <p:spPr>
          <a:xfrm>
            <a:off x="4777814" y="4227793"/>
            <a:ext cx="548640" cy="365760"/>
          </a:xfrm>
          <a:prstGeom prst="line">
            <a:avLst/>
          </a:prstGeom>
          <a:ln w="28575" cap="flat" cmpd="sng">
            <a:solidFill>
              <a:srgbClr val="000000"/>
            </a:solidFill>
            <a:prstDash val="solid"/>
            <a:headEnd type="triangle" w="med" len="med"/>
            <a:tailEnd type="triangle" w="med" len="med"/>
          </a:ln>
        </p:spPr>
      </p:cxnSp>
      <p:cxnSp>
        <p:nvCxnSpPr>
          <p:cNvPr id="24" name="Line 24">
            <a:extLst>
              <a:ext uri="{FF2B5EF4-FFF2-40B4-BE49-F238E27FC236}">
                <a16:creationId xmlns="" xmlns:a16="http://schemas.microsoft.com/office/drawing/2014/main" id="{3363B1D1-46CB-4C9C-86CA-1D904EE7F1C5}"/>
              </a:ext>
            </a:extLst>
          </p:cNvPr>
          <p:cNvCxnSpPr>
            <a:cxnSpLocks/>
          </p:cNvCxnSpPr>
          <p:nvPr/>
        </p:nvCxnSpPr>
        <p:spPr>
          <a:xfrm flipH="1">
            <a:off x="4692594" y="2922230"/>
            <a:ext cx="640080" cy="365760"/>
          </a:xfrm>
          <a:prstGeom prst="line">
            <a:avLst/>
          </a:prstGeom>
          <a:ln w="28575" cap="flat" cmpd="sng">
            <a:solidFill>
              <a:srgbClr val="000000"/>
            </a:solidFill>
            <a:prstDash val="solid"/>
            <a:headEnd type="triangle" w="med" len="med"/>
            <a:tailEnd type="triangle" w="med" len="med"/>
          </a:ln>
        </p:spPr>
      </p:cxnSp>
      <p:cxnSp>
        <p:nvCxnSpPr>
          <p:cNvPr id="25" name="Line 26">
            <a:extLst>
              <a:ext uri="{FF2B5EF4-FFF2-40B4-BE49-F238E27FC236}">
                <a16:creationId xmlns="" xmlns:a16="http://schemas.microsoft.com/office/drawing/2014/main" id="{01F66969-C228-4460-9B75-4009D7774639}"/>
              </a:ext>
            </a:extLst>
          </p:cNvPr>
          <p:cNvCxnSpPr>
            <a:cxnSpLocks/>
          </p:cNvCxnSpPr>
          <p:nvPr/>
        </p:nvCxnSpPr>
        <p:spPr>
          <a:xfrm>
            <a:off x="4684932" y="3746076"/>
            <a:ext cx="2726334" cy="0"/>
          </a:xfrm>
          <a:prstGeom prst="line">
            <a:avLst/>
          </a:prstGeom>
          <a:ln w="28575" cap="flat" cmpd="sng">
            <a:solidFill>
              <a:srgbClr val="000000"/>
            </a:solidFill>
            <a:prstDash val="solid"/>
            <a:headEnd type="triangle" w="med" len="med"/>
            <a:tailEnd type="triangle" w="med" len="med"/>
          </a:ln>
        </p:spPr>
      </p:cxnSp>
      <p:sp>
        <p:nvSpPr>
          <p:cNvPr id="26" name="Text Box 27">
            <a:extLst>
              <a:ext uri="{FF2B5EF4-FFF2-40B4-BE49-F238E27FC236}">
                <a16:creationId xmlns="" xmlns:a16="http://schemas.microsoft.com/office/drawing/2014/main" id="{8C6C57D0-E3FE-4AAA-85DF-D0786F4789BF}"/>
              </a:ext>
            </a:extLst>
          </p:cNvPr>
          <p:cNvSpPr txBox="1"/>
          <p:nvPr/>
        </p:nvSpPr>
        <p:spPr>
          <a:xfrm>
            <a:off x="1849158" y="3513669"/>
            <a:ext cx="1279639" cy="732885"/>
          </a:xfrm>
          <a:prstGeom prst="rect">
            <a:avLst/>
          </a:prstGeom>
          <a:solidFill>
            <a:srgbClr val="FFFFFF"/>
          </a:solidFill>
          <a:ln w="9525">
            <a:noFill/>
          </a:ln>
        </p:spPr>
        <p:txBody>
          <a:bodyPr lIns="0" tIns="0" rIns="0" bIns="0" upright="1"/>
          <a:lstStyle/>
          <a:p>
            <a:pPr algn="ctr">
              <a:lnSpc>
                <a:spcPct val="115000"/>
              </a:lnSpc>
              <a:spcAft>
                <a:spcPts val="1000"/>
              </a:spcAft>
            </a:pPr>
            <a:r>
              <a:rPr lang="el-GR" altLang="zh-CN" sz="1600" b="1" spc="-150" dirty="0" smtClean="0">
                <a:solidFill>
                  <a:schemeClr val="tx1">
                    <a:lumMod val="85000"/>
                    <a:lumOff val="15000"/>
                  </a:schemeClr>
                </a:solidFill>
                <a:latin typeface="+mj-lt"/>
                <a:ea typeface="+mj-ea"/>
                <a:cs typeface="+mj-cs"/>
                <a:sym typeface="Times New Roman"/>
              </a:rPr>
              <a:t>Συστήματα</a:t>
            </a:r>
            <a:r>
              <a:rPr lang="en-US" altLang="zh-CN" sz="1600" b="1" spc="-150" dirty="0" smtClean="0">
                <a:solidFill>
                  <a:schemeClr val="tx1">
                    <a:lumMod val="85000"/>
                    <a:lumOff val="15000"/>
                  </a:schemeClr>
                </a:solidFill>
                <a:latin typeface="+mj-lt"/>
                <a:ea typeface="+mj-ea"/>
                <a:cs typeface="+mj-cs"/>
                <a:sym typeface="Times New Roman"/>
              </a:rPr>
              <a:t> </a:t>
            </a:r>
            <a:r>
              <a:rPr lang="en-US" altLang="zh-CN" sz="1600" b="1" spc="-150" dirty="0">
                <a:solidFill>
                  <a:schemeClr val="tx1">
                    <a:lumMod val="85000"/>
                    <a:lumOff val="15000"/>
                  </a:schemeClr>
                </a:solidFill>
                <a:latin typeface="+mj-lt"/>
                <a:ea typeface="+mj-ea"/>
                <a:cs typeface="+mj-cs"/>
                <a:sym typeface="Times New Roman"/>
              </a:rPr>
              <a:t>Διοίκησης</a:t>
            </a:r>
          </a:p>
        </p:txBody>
      </p:sp>
      <p:sp>
        <p:nvSpPr>
          <p:cNvPr id="17" name="Text Box 27">
            <a:extLst>
              <a:ext uri="{FF2B5EF4-FFF2-40B4-BE49-F238E27FC236}">
                <a16:creationId xmlns="" xmlns:a16="http://schemas.microsoft.com/office/drawing/2014/main" id="{D7C9F642-0FEB-4983-B8B6-2DDDD97B88D6}"/>
              </a:ext>
            </a:extLst>
          </p:cNvPr>
          <p:cNvSpPr txBox="1"/>
          <p:nvPr/>
        </p:nvSpPr>
        <p:spPr>
          <a:xfrm>
            <a:off x="5341951" y="1272910"/>
            <a:ext cx="1279639" cy="432000"/>
          </a:xfrm>
          <a:prstGeom prst="rect">
            <a:avLst/>
          </a:prstGeom>
          <a:solidFill>
            <a:srgbClr val="FFFFFF"/>
          </a:solidFill>
          <a:ln w="9525">
            <a:noFill/>
          </a:ln>
        </p:spPr>
        <p:txBody>
          <a:bodyPr lIns="0" tIns="0" rIns="0" bIns="0" upright="1"/>
          <a:lstStyle/>
          <a:p>
            <a:pPr algn="ctr">
              <a:lnSpc>
                <a:spcPct val="115000"/>
              </a:lnSpc>
              <a:spcAft>
                <a:spcPts val="1000"/>
              </a:spcAft>
            </a:pPr>
            <a:r>
              <a:rPr lang="el-GR" altLang="zh-CN" sz="1600" b="1" spc="-150" dirty="0">
                <a:solidFill>
                  <a:schemeClr val="tx1">
                    <a:lumMod val="85000"/>
                    <a:lumOff val="15000"/>
                  </a:schemeClr>
                </a:solidFill>
                <a:latin typeface="+mj-lt"/>
                <a:ea typeface="+mj-ea"/>
                <a:cs typeface="+mj-cs"/>
                <a:sym typeface="Times New Roman"/>
              </a:rPr>
              <a:t>Νοοτροπίες</a:t>
            </a:r>
            <a:endParaRPr lang="en-US" altLang="zh-CN" sz="1600" b="1" spc="-150" dirty="0">
              <a:solidFill>
                <a:schemeClr val="tx1">
                  <a:lumMod val="85000"/>
                  <a:lumOff val="15000"/>
                </a:schemeClr>
              </a:solidFill>
              <a:latin typeface="+mj-lt"/>
              <a:ea typeface="+mj-ea"/>
              <a:cs typeface="+mj-cs"/>
              <a:sym typeface="Times New Roman"/>
            </a:endParaRPr>
          </a:p>
        </p:txBody>
      </p:sp>
      <p:sp>
        <p:nvSpPr>
          <p:cNvPr id="27" name="Text Box 27">
            <a:extLst>
              <a:ext uri="{FF2B5EF4-FFF2-40B4-BE49-F238E27FC236}">
                <a16:creationId xmlns="" xmlns:a16="http://schemas.microsoft.com/office/drawing/2014/main" id="{E7B0DFC9-B50F-4D55-8231-6EFE6333378B}"/>
              </a:ext>
            </a:extLst>
          </p:cNvPr>
          <p:cNvSpPr txBox="1"/>
          <p:nvPr/>
        </p:nvSpPr>
        <p:spPr>
          <a:xfrm>
            <a:off x="8830805" y="3506754"/>
            <a:ext cx="1279639" cy="432000"/>
          </a:xfrm>
          <a:prstGeom prst="rect">
            <a:avLst/>
          </a:prstGeom>
          <a:solidFill>
            <a:srgbClr val="FFFFFF"/>
          </a:solidFill>
          <a:ln w="9525">
            <a:noFill/>
          </a:ln>
        </p:spPr>
        <p:txBody>
          <a:bodyPr lIns="0" tIns="0" rIns="0" bIns="0" upright="1"/>
          <a:lstStyle/>
          <a:p>
            <a:pPr algn="ctr">
              <a:lnSpc>
                <a:spcPct val="115000"/>
              </a:lnSpc>
              <a:spcAft>
                <a:spcPts val="1000"/>
              </a:spcAft>
            </a:pPr>
            <a:r>
              <a:rPr lang="el-GR" altLang="zh-CN" sz="1600" b="1" spc="-150" dirty="0">
                <a:solidFill>
                  <a:schemeClr val="tx1">
                    <a:lumMod val="85000"/>
                    <a:lumOff val="15000"/>
                  </a:schemeClr>
                </a:solidFill>
                <a:latin typeface="+mj-lt"/>
                <a:ea typeface="+mj-ea"/>
                <a:cs typeface="+mj-cs"/>
                <a:sym typeface="Times New Roman"/>
              </a:rPr>
              <a:t>Συμπεριφορά</a:t>
            </a:r>
            <a:endParaRPr lang="en-US" altLang="zh-CN" sz="1600" b="1" spc="-150" dirty="0">
              <a:solidFill>
                <a:schemeClr val="tx1">
                  <a:lumMod val="85000"/>
                  <a:lumOff val="15000"/>
                </a:schemeClr>
              </a:solidFill>
              <a:latin typeface="+mj-lt"/>
              <a:ea typeface="+mj-ea"/>
              <a:cs typeface="+mj-cs"/>
              <a:sym typeface="Times New Roman"/>
            </a:endParaRPr>
          </a:p>
        </p:txBody>
      </p:sp>
      <p:sp>
        <p:nvSpPr>
          <p:cNvPr id="28" name="Text Box 27">
            <a:extLst>
              <a:ext uri="{FF2B5EF4-FFF2-40B4-BE49-F238E27FC236}">
                <a16:creationId xmlns="" xmlns:a16="http://schemas.microsoft.com/office/drawing/2014/main" id="{3FA0EE0C-9269-4641-9333-607A5E69FEF1}"/>
              </a:ext>
            </a:extLst>
          </p:cNvPr>
          <p:cNvSpPr txBox="1"/>
          <p:nvPr/>
        </p:nvSpPr>
        <p:spPr>
          <a:xfrm>
            <a:off x="5352471" y="5789038"/>
            <a:ext cx="1279639" cy="432000"/>
          </a:xfrm>
          <a:prstGeom prst="rect">
            <a:avLst/>
          </a:prstGeom>
          <a:solidFill>
            <a:srgbClr val="FFFFFF"/>
          </a:solidFill>
          <a:ln w="9525">
            <a:noFill/>
          </a:ln>
        </p:spPr>
        <p:txBody>
          <a:bodyPr lIns="0" tIns="0" rIns="0" bIns="0" upright="1"/>
          <a:lstStyle/>
          <a:p>
            <a:pPr algn="ctr">
              <a:lnSpc>
                <a:spcPct val="115000"/>
              </a:lnSpc>
              <a:spcAft>
                <a:spcPts val="1000"/>
              </a:spcAft>
            </a:pPr>
            <a:r>
              <a:rPr lang="el-GR" altLang="zh-CN" sz="1600" b="1" spc="-150" dirty="0">
                <a:solidFill>
                  <a:schemeClr val="tx1">
                    <a:lumMod val="85000"/>
                    <a:lumOff val="15000"/>
                  </a:schemeClr>
                </a:solidFill>
                <a:latin typeface="+mj-lt"/>
                <a:ea typeface="+mj-ea"/>
                <a:cs typeface="+mj-cs"/>
                <a:sym typeface="Times New Roman"/>
              </a:rPr>
              <a:t>«Αποδόσεις»</a:t>
            </a:r>
            <a:endParaRPr lang="en-US" altLang="zh-CN" sz="1600" b="1" spc="-150" dirty="0">
              <a:solidFill>
                <a:schemeClr val="tx1">
                  <a:lumMod val="85000"/>
                  <a:lumOff val="15000"/>
                </a:schemeClr>
              </a:solidFill>
              <a:latin typeface="+mj-lt"/>
              <a:ea typeface="+mj-ea"/>
              <a:cs typeface="+mj-cs"/>
              <a:sym typeface="Times New Roman"/>
            </a:endParaRPr>
          </a:p>
        </p:txBody>
      </p:sp>
    </p:spTree>
    <p:extLst>
      <p:ext uri="{BB962C8B-B14F-4D97-AF65-F5344CB8AC3E}">
        <p14:creationId xmlns="" xmlns:p14="http://schemas.microsoft.com/office/powerpoint/2010/main" val="47326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Θέση εικόνας 22" descr="Χαμογελαστή γυναίκα με φορητό υπολογιστή">
            <a:extLst>
              <a:ext uri="{FF2B5EF4-FFF2-40B4-BE49-F238E27FC236}">
                <a16:creationId xmlns=""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0" y="3250054"/>
            <a:ext cx="4903599" cy="1958400"/>
          </a:xfrm>
        </p:spPr>
        <p:txBody>
          <a:bodyPr rtlCol="0"/>
          <a:lstStyle/>
          <a:p>
            <a:pPr algn="ctr" rtl="0"/>
            <a:r>
              <a:rPr lang="el-GR" sz="4700" dirty="0"/>
              <a:t>Καλές Πρακτικές ΔΑΠ</a:t>
            </a:r>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32</a:t>
            </a:fld>
            <a:endParaRPr lang="el-GR" dirty="0"/>
          </a:p>
        </p:txBody>
      </p:sp>
      <p:sp>
        <p:nvSpPr>
          <p:cNvPr id="6" name="TextBox 5">
            <a:extLst>
              <a:ext uri="{FF2B5EF4-FFF2-40B4-BE49-F238E27FC236}">
                <a16:creationId xmlns="" xmlns:a16="http://schemas.microsoft.com/office/drawing/2014/main" id="{F1863B1E-157E-4DC7-AC1B-A8AE5D3C76CE}"/>
              </a:ext>
            </a:extLst>
          </p:cNvPr>
          <p:cNvSpPr txBox="1"/>
          <p:nvPr/>
        </p:nvSpPr>
        <p:spPr>
          <a:xfrm>
            <a:off x="10409129" y="63964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77560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189358" y="1528175"/>
            <a:ext cx="5472000" cy="4014314"/>
          </a:xfrm>
        </p:spPr>
        <p:txBody>
          <a:bodyPr rtlCol="0"/>
          <a:lstStyle/>
          <a:p>
            <a:pPr marL="0" indent="0" algn="ctr">
              <a:buNone/>
            </a:pPr>
            <a:r>
              <a:rPr lang="el-GR" dirty="0"/>
              <a:t>Ο σχεδιασμός των καλών πρακτικών διαχείρισης ανθρώπινου δυναμικού αποσκοπεί στην ενίσχυση της συνολικής απόδοσης των εργαζομένων</a:t>
            </a:r>
          </a:p>
          <a:p>
            <a:pPr marL="0" indent="0" algn="ctr">
              <a:buNone/>
            </a:pPr>
            <a:endParaRPr lang="el-GR" dirty="0"/>
          </a:p>
          <a:p>
            <a:pPr marL="0" indent="0" algn="ctr">
              <a:buNone/>
            </a:pPr>
            <a:r>
              <a:rPr lang="el-GR" dirty="0"/>
              <a:t> </a:t>
            </a:r>
          </a:p>
          <a:p>
            <a:pPr marL="0" indent="0" algn="ctr">
              <a:buNone/>
            </a:pPr>
            <a:r>
              <a:rPr lang="el-GR" dirty="0"/>
              <a:t>μέσω της εφαρμογής μεθόδων και τεχνικών «υψηλής δέσμευσης» και ευελιξίας </a:t>
            </a:r>
          </a:p>
          <a:p>
            <a:pPr marL="0" indent="0" algn="ctr">
              <a:buNone/>
            </a:pPr>
            <a:endParaRPr lang="el-GR" dirty="0"/>
          </a:p>
          <a:p>
            <a:pPr algn="ctr"/>
            <a:endParaRPr lang="el-GR" dirty="0"/>
          </a:p>
          <a:p>
            <a:pPr marL="0" indent="0" algn="ctr">
              <a:buNone/>
            </a:pPr>
            <a:r>
              <a:rPr lang="el-GR" dirty="0"/>
              <a:t>η οποία θα έχει ως συνέπεια την αύξηση της  απόδοσης του οργανισμού και τη δημιουργία ενός βιώσιμου ανταγωνιστικού πλεονεκτήματος. </a:t>
            </a:r>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pPr rtl="0"/>
            <a:r>
              <a:rPr lang="el-GR" sz="3200" dirty="0"/>
              <a:t>Καλές Πρακτικές ΔΑΠ</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33</a:t>
            </a:fld>
            <a:endParaRPr lang="el-GR" dirty="0"/>
          </a:p>
        </p:txBody>
      </p:sp>
      <p:pic>
        <p:nvPicPr>
          <p:cNvPr id="11" name="Γραφικό 10" descr="Βέλος: Περιστροφή δεξιά">
            <a:extLst>
              <a:ext uri="{FF2B5EF4-FFF2-40B4-BE49-F238E27FC236}">
                <a16:creationId xmlns="" xmlns:a16="http://schemas.microsoft.com/office/drawing/2014/main" id="{7D24FEBD-0745-4F30-AFD5-687C35DA53E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555840" y="2589756"/>
            <a:ext cx="751031" cy="751031"/>
          </a:xfrm>
          <a:prstGeom prst="rect">
            <a:avLst/>
          </a:prstGeom>
        </p:spPr>
      </p:pic>
      <p:pic>
        <p:nvPicPr>
          <p:cNvPr id="13" name="Γραφικό 12" descr="Βέλος: Περιστροφή δεξιά">
            <a:extLst>
              <a:ext uri="{FF2B5EF4-FFF2-40B4-BE49-F238E27FC236}">
                <a16:creationId xmlns="" xmlns:a16="http://schemas.microsoft.com/office/drawing/2014/main" id="{08931119-2565-451F-AFE1-BA632B7899C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549842" y="4066122"/>
            <a:ext cx="751031" cy="751031"/>
          </a:xfrm>
          <a:prstGeom prst="rect">
            <a:avLst/>
          </a:prstGeom>
        </p:spPr>
      </p:pic>
      <p:sp>
        <p:nvSpPr>
          <p:cNvPr id="14" name="TextBox 13">
            <a:extLst>
              <a:ext uri="{FF2B5EF4-FFF2-40B4-BE49-F238E27FC236}">
                <a16:creationId xmlns="" xmlns:a16="http://schemas.microsoft.com/office/drawing/2014/main" id="{FCC9FA73-6AC0-49C5-A04F-0976DFB2FEE0}"/>
              </a:ext>
            </a:extLst>
          </p:cNvPr>
          <p:cNvSpPr txBox="1"/>
          <p:nvPr/>
        </p:nvSpPr>
        <p:spPr>
          <a:xfrm>
            <a:off x="10409129" y="6396402"/>
            <a:ext cx="1052186" cy="596865"/>
          </a:xfrm>
          <a:prstGeom prst="rect">
            <a:avLst/>
          </a:prstGeom>
          <a:solidFill>
            <a:schemeClr val="bg1"/>
          </a:solidFill>
        </p:spPr>
        <p:txBody>
          <a:bodyPr wrap="square" rtlCol="0">
            <a:spAutoFit/>
          </a:bodyPr>
          <a:lstStyle/>
          <a:p>
            <a:endParaRPr lang="el-GR" dirty="0"/>
          </a:p>
        </p:txBody>
      </p:sp>
      <p:pic>
        <p:nvPicPr>
          <p:cNvPr id="2052" name="Picture 4" descr="Î£ÏÎµÏÎ¹ÎºÎ® ÎµÎ¹ÎºÏÎ½Î±">
            <a:extLst>
              <a:ext uri="{FF2B5EF4-FFF2-40B4-BE49-F238E27FC236}">
                <a16:creationId xmlns="" xmlns:a16="http://schemas.microsoft.com/office/drawing/2014/main" id="{7185A887-F483-4BE6-B86E-A8E0B407A388}"/>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96000" y="0"/>
            <a:ext cx="6096000" cy="370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7742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Καλές πρακτικές ΔΑΠ</a:t>
              </a:r>
            </a:p>
            <a:p>
              <a:pPr algn="ctr">
                <a:lnSpc>
                  <a:spcPts val="3000"/>
                </a:lnSpc>
              </a:pPr>
              <a:endParaRPr lang="el-GR" sz="2400" spc="-70" dirty="0"/>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400" b="1" dirty="0"/>
                <a:t>1</a:t>
              </a:r>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9" y="2938477"/>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34</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450915" y="866651"/>
            <a:ext cx="6096000" cy="1969065"/>
          </a:xfrm>
          <a:prstGeom prst="rect">
            <a:avLst/>
          </a:prstGeom>
        </p:spPr>
        <p:txBody>
          <a:bodyPr>
            <a:spAutoFit/>
          </a:bodyPr>
          <a:lstStyle/>
          <a:p>
            <a:pPr>
              <a:lnSpc>
                <a:spcPct val="114000"/>
              </a:lnSpc>
            </a:pPr>
            <a:r>
              <a:rPr lang="el-GR" dirty="0"/>
              <a:t>Στη βιβλιογραφία αναφέρεται ένα ευρύ φάσμα καλών πρακτικών που σχετίζεται με όλες σχεδόν τις λειτουργίες της διαχείρισης ανθρώπινου δυναμικού, ωστόσο ορισμένοι σημαντικοί ερευνητές προτείνουν πέντε βασικές καλές πρακτικές:</a:t>
            </a:r>
          </a:p>
          <a:p>
            <a:pPr>
              <a:lnSpc>
                <a:spcPct val="114000"/>
              </a:lnSpc>
            </a:pPr>
            <a:endParaRPr lang="el-GR" dirty="0">
              <a:solidFill>
                <a:schemeClr val="tx1">
                  <a:lumMod val="75000"/>
                  <a:lumOff val="25000"/>
                </a:schemeClr>
              </a:solidFill>
            </a:endParaRPr>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234099" y="2938477"/>
            <a:ext cx="5639537" cy="2585323"/>
          </a:xfrm>
          <a:prstGeom prst="rect">
            <a:avLst/>
          </a:prstGeom>
        </p:spPr>
        <p:txBody>
          <a:bodyPr wrap="square">
            <a:spAutoFit/>
          </a:bodyPr>
          <a:lstStyle/>
          <a:p>
            <a:r>
              <a:rPr lang="el-GR" b="1" i="1" dirty="0"/>
              <a:t>Εκπαίδευση και ανάπτυξη.</a:t>
            </a:r>
            <a:r>
              <a:rPr lang="el-GR" b="1" dirty="0"/>
              <a:t> </a:t>
            </a:r>
            <a:r>
              <a:rPr lang="el-GR" dirty="0"/>
              <a:t>Η εφαρμογή αυτής της καλής πρακτικής αποσκοπεί στην παροχή των απαραίτητων δεξιοτήτων και γνώσεων στο εργατικό δυναμικό της επιχείρησης, προκειμένου να εκπληρωθούν ατομικοί και εταιρικοί στόχοι. Η μελέτη των παραγόντων που επιδρούν στην αποτελεσματικότητα των εκπαιδευτικών προγραμμάτων, αποτελεί μία από τις βασικές προϋποθέσεις επιτυχίας τους. </a:t>
            </a:r>
          </a:p>
        </p:txBody>
      </p:sp>
      <p:sp>
        <p:nvSpPr>
          <p:cNvPr id="21" name="TextBox 20">
            <a:extLst>
              <a:ext uri="{FF2B5EF4-FFF2-40B4-BE49-F238E27FC236}">
                <a16:creationId xmlns="" xmlns:a16="http://schemas.microsoft.com/office/drawing/2014/main" id="{52AD8BDC-1E45-43C7-9760-B82651659378}"/>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45983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Καλές πρακτικές ΔΑΠ</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2</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35</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974521" y="1376014"/>
            <a:ext cx="6096000" cy="2031325"/>
          </a:xfrm>
          <a:prstGeom prst="rect">
            <a:avLst/>
          </a:prstGeom>
        </p:spPr>
        <p:txBody>
          <a:bodyPr>
            <a:spAutoFit/>
          </a:bodyPr>
          <a:lstStyle/>
          <a:p>
            <a:r>
              <a:rPr lang="el-GR" b="1" i="1" dirty="0"/>
              <a:t>Ομαδική εργασία.</a:t>
            </a:r>
            <a:r>
              <a:rPr lang="el-GR" dirty="0"/>
              <a:t> Οι αποτελεσματικές ομάδες θα πρέπει να διαθέτουν  αυτογνωσία και ικανότητες για αυτοδιαχείριση, ούτως ώστε να μην είναι μόνο υπεύθυνες για τα άμεσα λειτουργικά τους καθήκοντα, αλλά και να διαθέτουν τη δυνατότητα αυτό-ρύθμισης, προκειμένου να διασφαλίζουν ότι η ομάδα λειτουργεί ως ολότητα ανά πάσα στιγμή.</a:t>
            </a:r>
          </a:p>
          <a:p>
            <a:endParaRPr lang="el-GR" dirty="0">
              <a:solidFill>
                <a:schemeClr val="tx1">
                  <a:lumMod val="75000"/>
                  <a:lumOff val="25000"/>
                </a:schemeClr>
              </a:solidFill>
            </a:endParaRPr>
          </a:p>
        </p:txBody>
      </p:sp>
      <p:sp>
        <p:nvSpPr>
          <p:cNvPr id="6" name="Ορθογώνιο 5">
            <a:extLst>
              <a:ext uri="{FF2B5EF4-FFF2-40B4-BE49-F238E27FC236}">
                <a16:creationId xmlns="" xmlns:a16="http://schemas.microsoft.com/office/drawing/2014/main" id="{FDE2817C-4E0E-475D-8423-E3C2FD5CF4DF}"/>
              </a:ext>
            </a:extLst>
          </p:cNvPr>
          <p:cNvSpPr/>
          <p:nvPr/>
        </p:nvSpPr>
        <p:spPr>
          <a:xfrm>
            <a:off x="4974521" y="3614930"/>
            <a:ext cx="6096000" cy="2308324"/>
          </a:xfrm>
          <a:prstGeom prst="rect">
            <a:avLst/>
          </a:prstGeom>
        </p:spPr>
        <p:txBody>
          <a:bodyPr>
            <a:spAutoFit/>
          </a:bodyPr>
          <a:lstStyle/>
          <a:p>
            <a:r>
              <a:rPr lang="el-GR" b="1" i="1" dirty="0"/>
              <a:t>Αξιολόγηση απόδοσης.</a:t>
            </a:r>
            <a:r>
              <a:rPr lang="el-GR" dirty="0"/>
              <a:t> Η αξιολόγηση επιτρέπει τη μέτρηση της ατομικής και ομαδικής απόδοσης και θεωρείται ως βέλτιστη πρακτική διαχείρισης ανθρωπίνων πόρων, καθώς παρέχει τους κατάλληλους δείκτες για τους εργαζομένους, που τους επιτρέπουν να βελτιώσουν τις επιδόσεις τους όσον αφορά όχι μόνο τους οργανωτικούς στόχους και τις επιχειρησιακές διαδικασίες, αλλά και τις προσωπικές τους επιδιώξεις. </a:t>
            </a:r>
          </a:p>
        </p:txBody>
      </p:sp>
      <p:sp>
        <p:nvSpPr>
          <p:cNvPr id="13" name="Έλλειψη 44">
            <a:extLst>
              <a:ext uri="{FF2B5EF4-FFF2-40B4-BE49-F238E27FC236}">
                <a16:creationId xmlns="" xmlns:a16="http://schemas.microsoft.com/office/drawing/2014/main" id="{5840227E-F868-408E-9312-9A2A1AEFFBBF}"/>
              </a:ext>
            </a:extLst>
          </p:cNvPr>
          <p:cNvSpPr/>
          <p:nvPr/>
        </p:nvSpPr>
        <p:spPr>
          <a:xfrm>
            <a:off x="4304315" y="142753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14" name="Έλλειψη 43">
            <a:extLst>
              <a:ext uri="{FF2B5EF4-FFF2-40B4-BE49-F238E27FC236}">
                <a16:creationId xmlns="" xmlns:a16="http://schemas.microsoft.com/office/drawing/2014/main" id="{645D0012-221B-4963-8B92-7E978CF18A8E}"/>
              </a:ext>
            </a:extLst>
          </p:cNvPr>
          <p:cNvSpPr/>
          <p:nvPr/>
        </p:nvSpPr>
        <p:spPr>
          <a:xfrm>
            <a:off x="4304314" y="3615963"/>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Tree>
    <p:extLst>
      <p:ext uri="{BB962C8B-B14F-4D97-AF65-F5344CB8AC3E}">
        <p14:creationId xmlns="" xmlns:p14="http://schemas.microsoft.com/office/powerpoint/2010/main" val="147698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Καλές πρακτικές ΔΑΠ</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3</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36</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974521" y="900026"/>
            <a:ext cx="6096000" cy="2585323"/>
          </a:xfrm>
          <a:prstGeom prst="rect">
            <a:avLst/>
          </a:prstGeom>
        </p:spPr>
        <p:txBody>
          <a:bodyPr>
            <a:spAutoFit/>
          </a:bodyPr>
          <a:lstStyle/>
          <a:p>
            <a:r>
              <a:rPr lang="el-GR" b="1" i="1" dirty="0"/>
              <a:t>Αποτελεσματικές στρατηγικές ανταμοιβών.</a:t>
            </a:r>
            <a:r>
              <a:rPr lang="el-GR" dirty="0"/>
              <a:t> Η εφαρμογή αυτής της καλής πρακτικής, μέσω της χρησιμοποίησης υλικών απολαβών και πρόσθετων παροχών με δίκαιο τρόπο, έχει ως αποτέλεσμα την πρόκληση «υψηλής δέσμευσης» και ευελιξίας Αυτή η πρακτική είναι άρρηκτα συνδεδεμένη με  την αξιολόγηση των επιδόσεων, δεδομένου ότι  εάν το επίπεδο απόδοσης δεν είναι γνωστό, τότε οι ανταμοιβές είναι αναιτιολόγητες. </a:t>
            </a:r>
          </a:p>
          <a:p>
            <a:endParaRPr lang="el-GR" dirty="0">
              <a:solidFill>
                <a:schemeClr val="tx1">
                  <a:lumMod val="75000"/>
                  <a:lumOff val="25000"/>
                </a:schemeClr>
              </a:solidFill>
            </a:endParaRPr>
          </a:p>
        </p:txBody>
      </p:sp>
      <p:sp>
        <p:nvSpPr>
          <p:cNvPr id="6" name="Ορθογώνιο 5">
            <a:extLst>
              <a:ext uri="{FF2B5EF4-FFF2-40B4-BE49-F238E27FC236}">
                <a16:creationId xmlns="" xmlns:a16="http://schemas.microsoft.com/office/drawing/2014/main" id="{FDE2817C-4E0E-475D-8423-E3C2FD5CF4DF}"/>
              </a:ext>
            </a:extLst>
          </p:cNvPr>
          <p:cNvSpPr/>
          <p:nvPr/>
        </p:nvSpPr>
        <p:spPr>
          <a:xfrm>
            <a:off x="4974521" y="3690086"/>
            <a:ext cx="6096000" cy="2031325"/>
          </a:xfrm>
          <a:prstGeom prst="rect">
            <a:avLst/>
          </a:prstGeom>
        </p:spPr>
        <p:txBody>
          <a:bodyPr>
            <a:spAutoFit/>
          </a:bodyPr>
          <a:lstStyle/>
          <a:p>
            <a:r>
              <a:rPr lang="el-GR" b="1" i="1" dirty="0"/>
              <a:t>Επικοινωνία</a:t>
            </a:r>
            <a:r>
              <a:rPr lang="el-GR" b="1" dirty="0"/>
              <a:t>.</a:t>
            </a:r>
            <a:r>
              <a:rPr lang="el-GR" dirty="0"/>
              <a:t> Η αύξηση της πολυπλοκότητας των οργανώσεων καθιστά απαραίτητη την αμφίδρομη επικοινωνία, αφενός μεν για την εξασφάλιση της ομαλής λειτουργίας, αφετέρου δε για την παροχή των κατάλληλων πληροφοριών που αφορούν τη συμπεριφορά, τις υποχρεώσεις και την εκτέλεση των καθηκόντων όλων των εργαζομένων. </a:t>
            </a:r>
          </a:p>
        </p:txBody>
      </p:sp>
      <p:sp>
        <p:nvSpPr>
          <p:cNvPr id="13" name="Έλλειψη 44">
            <a:extLst>
              <a:ext uri="{FF2B5EF4-FFF2-40B4-BE49-F238E27FC236}">
                <a16:creationId xmlns="" xmlns:a16="http://schemas.microsoft.com/office/drawing/2014/main" id="{5840227E-F868-408E-9312-9A2A1AEFFBBF}"/>
              </a:ext>
            </a:extLst>
          </p:cNvPr>
          <p:cNvSpPr/>
          <p:nvPr/>
        </p:nvSpPr>
        <p:spPr>
          <a:xfrm>
            <a:off x="4304315" y="951547"/>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δ</a:t>
            </a:r>
          </a:p>
        </p:txBody>
      </p:sp>
      <p:sp>
        <p:nvSpPr>
          <p:cNvPr id="14" name="Έλλειψη 43">
            <a:extLst>
              <a:ext uri="{FF2B5EF4-FFF2-40B4-BE49-F238E27FC236}">
                <a16:creationId xmlns="" xmlns:a16="http://schemas.microsoft.com/office/drawing/2014/main" id="{645D0012-221B-4963-8B92-7E978CF18A8E}"/>
              </a:ext>
            </a:extLst>
          </p:cNvPr>
          <p:cNvSpPr/>
          <p:nvPr/>
        </p:nvSpPr>
        <p:spPr>
          <a:xfrm>
            <a:off x="4304314" y="3653541"/>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ε</a:t>
            </a:r>
          </a:p>
        </p:txBody>
      </p:sp>
    </p:spTree>
    <p:extLst>
      <p:ext uri="{BB962C8B-B14F-4D97-AF65-F5344CB8AC3E}">
        <p14:creationId xmlns="" xmlns:p14="http://schemas.microsoft.com/office/powerpoint/2010/main" val="697394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32000" y="2021529"/>
            <a:ext cx="5472000" cy="4565822"/>
          </a:xfrm>
        </p:spPr>
        <p:txBody>
          <a:bodyPr rtlCol="0"/>
          <a:lstStyle/>
          <a:p>
            <a:pPr marL="0" indent="0">
              <a:buNone/>
            </a:pPr>
            <a:r>
              <a:rPr lang="el-GR" sz="2800" dirty="0"/>
              <a:t>Έρευνες έχουν καταδείξει ότι οργανισμοί που υιοθετούν «καλές» πρακτικές ΔΑΠ έχουν:</a:t>
            </a:r>
          </a:p>
          <a:p>
            <a:pPr marL="0" indent="0">
              <a:buNone/>
            </a:pPr>
            <a:endParaRPr lang="el-GR" sz="800" dirty="0"/>
          </a:p>
          <a:p>
            <a:r>
              <a:rPr lang="el-GR" dirty="0"/>
              <a:t>πιο πρόθυμους εργαζόμενους</a:t>
            </a:r>
          </a:p>
          <a:p>
            <a:pPr lvl="0"/>
            <a:r>
              <a:rPr lang="el-GR" dirty="0"/>
              <a:t>εντατικοποιούν την εργασία και αυξάνουν την αποδοτικότητα των λειτουργιών του</a:t>
            </a:r>
          </a:p>
          <a:p>
            <a:pPr lvl="0"/>
            <a:r>
              <a:rPr lang="el-GR" dirty="0"/>
              <a:t>ισχυρή εταιρική φήμη</a:t>
            </a:r>
          </a:p>
          <a:p>
            <a:pPr lvl="0"/>
            <a:r>
              <a:rPr lang="el-GR" dirty="0"/>
              <a:t>μεγαλύτερες πιθανότητες να δημιουργήσουν ανταγωνιστικό πλεονέκτημα</a:t>
            </a:r>
          </a:p>
          <a:p>
            <a:pPr lvl="0"/>
            <a:r>
              <a:rPr lang="el-GR" dirty="0"/>
              <a:t>περισσότερες πιθανότητες να πετύχουν μακροπρόθεσμα τους επιχειρηματικούς στόχους τους</a:t>
            </a:r>
          </a:p>
          <a:p>
            <a:pPr marL="0" indent="0" rtl="0">
              <a:buNone/>
            </a:pPr>
            <a:r>
              <a:rPr lang="el-GR" dirty="0"/>
              <a:t> </a:t>
            </a:r>
          </a:p>
          <a:p>
            <a:pPr marL="0" indent="0">
              <a:buNone/>
            </a:pPr>
            <a:r>
              <a:rPr lang="el-GR" sz="2000" b="1" i="1" dirty="0">
                <a:solidFill>
                  <a:schemeClr val="tx1">
                    <a:lumMod val="95000"/>
                    <a:lumOff val="5000"/>
                  </a:schemeClr>
                </a:solidFill>
              </a:rPr>
              <a:t>Όμως, οι καλές πρακτικές ΔΑΠ προϋποθέτουν την ύπαρξη και διάθεση πόρων…</a:t>
            </a:r>
          </a:p>
          <a:p>
            <a:pPr marL="0" indent="0" rtl="0">
              <a:buNone/>
            </a:pPr>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37</a:t>
            </a:fld>
            <a:endParaRPr lang="el-GR" dirty="0"/>
          </a:p>
        </p:txBody>
      </p:sp>
      <p:sp>
        <p:nvSpPr>
          <p:cNvPr id="12" name="TextBox 11">
            <a:extLst>
              <a:ext uri="{FF2B5EF4-FFF2-40B4-BE49-F238E27FC236}">
                <a16:creationId xmlns="" xmlns:a16="http://schemas.microsoft.com/office/drawing/2014/main" id="{73CA4447-DC12-4CFA-A2F7-2E341DFE3E09}"/>
              </a:ext>
            </a:extLst>
          </p:cNvPr>
          <p:cNvSpPr txBox="1"/>
          <p:nvPr/>
        </p:nvSpPr>
        <p:spPr>
          <a:xfrm>
            <a:off x="10409129" y="6383876"/>
            <a:ext cx="1052186" cy="596865"/>
          </a:xfrm>
          <a:prstGeom prst="rect">
            <a:avLst/>
          </a:prstGeom>
          <a:solidFill>
            <a:schemeClr val="bg1"/>
          </a:solidFill>
        </p:spPr>
        <p:txBody>
          <a:bodyPr wrap="square" rtlCol="0">
            <a:spAutoFit/>
          </a:bodyPr>
          <a:lstStyle/>
          <a:p>
            <a:endParaRPr lang="el-GR" dirty="0"/>
          </a:p>
        </p:txBody>
      </p:sp>
      <p:pic>
        <p:nvPicPr>
          <p:cNvPr id="3076" name="Picture 4" descr="Î£ÏÎµÏÎ¹ÎºÎ® ÎµÎ¹ÎºÏÎ½Î±">
            <a:extLst>
              <a:ext uri="{FF2B5EF4-FFF2-40B4-BE49-F238E27FC236}">
                <a16:creationId xmlns="" xmlns:a16="http://schemas.microsoft.com/office/drawing/2014/main" id="{F52F0594-97CF-4DA8-89BA-82C9EB5B46A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88690" y="0"/>
            <a:ext cx="5603310" cy="37038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552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ÎÏÎ¿ÏÎ­Î»ÎµÏÎ¼Î± ÎµÎ¹ÎºÏÎ½Î±Ï Î³Î¹Î± st john suites tsilivi">
            <a:extLst>
              <a:ext uri="{FF2B5EF4-FFF2-40B4-BE49-F238E27FC236}">
                <a16:creationId xmlns="" xmlns:a16="http://schemas.microsoft.com/office/drawing/2014/main" id="{16707BE0-5880-48D0-BE1B-8CA7D4932B0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780588" cy="637135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6235700" y="5454"/>
            <a:ext cx="5956300" cy="1171993"/>
          </a:xfrm>
        </p:spPr>
        <p:txBody>
          <a:bodyPr rtlCol="0"/>
          <a:lstStyle/>
          <a:p>
            <a:pPr algn="ctr"/>
            <a:r>
              <a:rPr lang="el-GR" sz="3200" dirty="0"/>
              <a:t>ΠΑΡΑΡΤΗΜΑ</a:t>
            </a:r>
            <a:br>
              <a:rPr lang="el-GR" sz="3200" dirty="0"/>
            </a:br>
            <a:r>
              <a:rPr lang="el-GR" sz="3200" dirty="0"/>
              <a:t>Η ευέλικτη επιχείρηση</a:t>
            </a:r>
            <a:r>
              <a:rPr lang="el-GR" dirty="0"/>
              <a:t/>
            </a:r>
            <a:br>
              <a:rPr lang="el-GR" dirty="0"/>
            </a:br>
            <a:r>
              <a:rPr lang="el-GR" dirty="0"/>
              <a:t>  </a:t>
            </a:r>
            <a:br>
              <a:rPr lang="el-GR" dirty="0"/>
            </a:br>
            <a:endParaRPr lang="el-GR" sz="4800" spc="-340" dirty="0"/>
          </a:p>
        </p:txBody>
      </p:sp>
      <p:sp>
        <p:nvSpPr>
          <p:cNvPr id="14" name="Θέση κειμένου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0" y="1177447"/>
            <a:ext cx="5956300" cy="701457"/>
          </a:xfrm>
        </p:spPr>
        <p:txBody>
          <a:bodyPr rtlCol="0"/>
          <a:lstStyle/>
          <a:p>
            <a:pPr algn="ctr"/>
            <a:r>
              <a:rPr lang="el-GR" sz="2400" dirty="0"/>
              <a:t>Το παράδειγμα του ξενοδοχειακού τομέα</a:t>
            </a:r>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38</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381850"/>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93946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9506285" y="1169770"/>
            <a:ext cx="2253715" cy="435149"/>
          </a:xfrm>
        </p:spPr>
        <p:txBody>
          <a:bodyPr rtlCol="0"/>
          <a:lstStyle/>
          <a:p>
            <a:pPr algn="ctr"/>
            <a:r>
              <a:rPr lang="el-GR" sz="1800" b="0" dirty="0">
                <a:latin typeface="+mn-lt"/>
                <a:ea typeface="+mn-ea"/>
                <a:cs typeface="+mn-cs"/>
              </a:rPr>
              <a:t>Η J. </a:t>
            </a:r>
            <a:r>
              <a:rPr lang="el-GR" sz="1800" b="0" dirty="0" err="1">
                <a:latin typeface="+mn-lt"/>
                <a:ea typeface="+mn-ea"/>
                <a:cs typeface="+mn-cs"/>
              </a:rPr>
              <a:t>Atkinson</a:t>
            </a:r>
            <a:r>
              <a:rPr lang="el-GR" sz="1800" b="0" dirty="0">
                <a:latin typeface="+mn-lt"/>
                <a:ea typeface="+mn-ea"/>
                <a:cs typeface="+mn-cs"/>
              </a:rPr>
              <a:t> (1984), πρότεινε ένα </a:t>
            </a:r>
            <a:r>
              <a:rPr lang="el-GR" sz="1800" dirty="0">
                <a:latin typeface="+mn-lt"/>
                <a:ea typeface="+mn-ea"/>
                <a:cs typeface="+mn-cs"/>
              </a:rPr>
              <a:t>μοντέλο «ευέλικτης επιχείρησης», </a:t>
            </a:r>
            <a:r>
              <a:rPr lang="el-GR" sz="1800" b="0" dirty="0">
                <a:latin typeface="+mn-lt"/>
                <a:ea typeface="+mn-ea"/>
                <a:cs typeface="+mn-cs"/>
              </a:rPr>
              <a:t>που εξηγεί τη συμπεριφορά των εργοδοτών σχετικά με την οργάνωση της εργασίας.</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39</a:t>
            </a:fld>
            <a:endParaRPr lang="el-GR" dirty="0"/>
          </a:p>
        </p:txBody>
      </p:sp>
      <p:pic>
        <p:nvPicPr>
          <p:cNvPr id="13" name="Εικόνα 12" descr="5-2.eps">
            <a:extLst>
              <a:ext uri="{FF2B5EF4-FFF2-40B4-BE49-F238E27FC236}">
                <a16:creationId xmlns="" xmlns:a16="http://schemas.microsoft.com/office/drawing/2014/main" id="{127CFA87-E4F7-45AC-8428-BF3DB8B28A18}"/>
              </a:ext>
            </a:extLst>
          </p:cNvPr>
          <p:cNvPicPr>
            <a:picLocks noGrp="1" noChangeAspect="1"/>
          </p:cNvPicPr>
          <p:nvPr/>
        </p:nvPicPr>
        <p:blipFill>
          <a:blip r:embed="rId3" cstate="print"/>
          <a:stretch>
            <a:fillRect/>
          </a:stretch>
        </p:blipFill>
        <p:spPr>
          <a:xfrm>
            <a:off x="1108700" y="103266"/>
            <a:ext cx="7578247" cy="6523002"/>
          </a:xfrm>
          <a:prstGeom prst="rect">
            <a:avLst/>
          </a:prstGeom>
        </p:spPr>
      </p:pic>
      <p:sp>
        <p:nvSpPr>
          <p:cNvPr id="16" name="TextBox 15">
            <a:extLst>
              <a:ext uri="{FF2B5EF4-FFF2-40B4-BE49-F238E27FC236}">
                <a16:creationId xmlns="" xmlns:a16="http://schemas.microsoft.com/office/drawing/2014/main" id="{CF4A56EE-2E9C-47FC-A9DF-0DDCC8EB9C15}"/>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27061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Η σημασία των ανθρώπινων πόρων</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400" b="1" dirty="0"/>
                <a:t>1</a:t>
              </a:r>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9" y="2211969"/>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563649" y="2944666"/>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563648" y="363227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4</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450915" y="591079"/>
            <a:ext cx="6096000" cy="1337482"/>
          </a:xfrm>
          <a:prstGeom prst="rect">
            <a:avLst/>
          </a:prstGeom>
        </p:spPr>
        <p:txBody>
          <a:bodyPr>
            <a:spAutoFit/>
          </a:bodyPr>
          <a:lstStyle/>
          <a:p>
            <a:pPr>
              <a:lnSpc>
                <a:spcPct val="114000"/>
              </a:lnSpc>
            </a:pPr>
            <a:r>
              <a:rPr lang="el-GR" dirty="0">
                <a:solidFill>
                  <a:schemeClr val="tx1">
                    <a:lumMod val="75000"/>
                    <a:lumOff val="25000"/>
                  </a:schemeClr>
                </a:solidFill>
              </a:rPr>
              <a:t>Οι καλύτερες επιχειρήσεις γνωρίζουν τώρα, χωρίς αμφιβολία, ότι η πραγματική και χωρίς όρια παραγωγικότητα πηγάζει από την ύπαρξη ομάδων ανθρώπων που:</a:t>
            </a:r>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409463" y="2211969"/>
            <a:ext cx="3583802" cy="390107"/>
          </a:xfrm>
          <a:prstGeom prst="rect">
            <a:avLst/>
          </a:prstGeom>
        </p:spPr>
        <p:txBody>
          <a:bodyPr wrap="none">
            <a:spAutoFit/>
          </a:bodyPr>
          <a:lstStyle/>
          <a:p>
            <a:pPr>
              <a:lnSpc>
                <a:spcPct val="114000"/>
              </a:lnSpc>
            </a:pPr>
            <a:r>
              <a:rPr lang="el-GR" dirty="0">
                <a:solidFill>
                  <a:schemeClr val="tx1">
                    <a:lumMod val="75000"/>
                    <a:lumOff val="25000"/>
                  </a:schemeClr>
                </a:solidFill>
              </a:rPr>
              <a:t>ανταποκρίνονται στις προκλήσεις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409463" y="2944666"/>
            <a:ext cx="2068195" cy="390107"/>
          </a:xfrm>
          <a:prstGeom prst="rect">
            <a:avLst/>
          </a:prstGeom>
        </p:spPr>
        <p:txBody>
          <a:bodyPr wrap="none">
            <a:spAutoFit/>
          </a:bodyPr>
          <a:lstStyle/>
          <a:p>
            <a:pPr>
              <a:lnSpc>
                <a:spcPct val="114000"/>
              </a:lnSpc>
            </a:pPr>
            <a:r>
              <a:rPr lang="el-GR" dirty="0">
                <a:solidFill>
                  <a:schemeClr val="tx1">
                    <a:lumMod val="75000"/>
                    <a:lumOff val="25000"/>
                  </a:schemeClr>
                </a:solidFill>
              </a:rPr>
              <a:t>είναι ενθουσιώδεις</a:t>
            </a:r>
          </a:p>
        </p:txBody>
      </p:sp>
      <p:sp>
        <p:nvSpPr>
          <p:cNvPr id="11" name="Ορθογώνιο 10">
            <a:extLst>
              <a:ext uri="{FF2B5EF4-FFF2-40B4-BE49-F238E27FC236}">
                <a16:creationId xmlns="" xmlns:a16="http://schemas.microsoft.com/office/drawing/2014/main" id="{540E8CBE-C5CF-46C0-8A2A-D845E203F65E}"/>
              </a:ext>
            </a:extLst>
          </p:cNvPr>
          <p:cNvSpPr/>
          <p:nvPr/>
        </p:nvSpPr>
        <p:spPr>
          <a:xfrm>
            <a:off x="5409463" y="3650629"/>
            <a:ext cx="1527982" cy="390107"/>
          </a:xfrm>
          <a:prstGeom prst="rect">
            <a:avLst/>
          </a:prstGeom>
        </p:spPr>
        <p:txBody>
          <a:bodyPr wrap="none">
            <a:spAutoFit/>
          </a:bodyPr>
          <a:lstStyle/>
          <a:p>
            <a:pPr>
              <a:lnSpc>
                <a:spcPct val="114000"/>
              </a:lnSpc>
            </a:pPr>
            <a:r>
              <a:rPr lang="el-GR" dirty="0">
                <a:solidFill>
                  <a:schemeClr val="tx1">
                    <a:lumMod val="75000"/>
                    <a:lumOff val="25000"/>
                  </a:schemeClr>
                </a:solidFill>
              </a:rPr>
              <a:t>αφοσιωμένοι</a:t>
            </a:r>
          </a:p>
        </p:txBody>
      </p:sp>
      <p:sp>
        <p:nvSpPr>
          <p:cNvPr id="47" name="Έλλειψη 43">
            <a:extLst>
              <a:ext uri="{FF2B5EF4-FFF2-40B4-BE49-F238E27FC236}">
                <a16:creationId xmlns="" xmlns:a16="http://schemas.microsoft.com/office/drawing/2014/main" id="{EFBFA8C9-A8E6-42EC-9767-B0D870872789}"/>
              </a:ext>
            </a:extLst>
          </p:cNvPr>
          <p:cNvSpPr/>
          <p:nvPr/>
        </p:nvSpPr>
        <p:spPr>
          <a:xfrm>
            <a:off x="4527267" y="4364975"/>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δ</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420760" y="4383326"/>
            <a:ext cx="2585003" cy="390107"/>
          </a:xfrm>
          <a:prstGeom prst="rect">
            <a:avLst/>
          </a:prstGeom>
        </p:spPr>
        <p:txBody>
          <a:bodyPr wrap="none">
            <a:spAutoFit/>
          </a:bodyPr>
          <a:lstStyle/>
          <a:p>
            <a:pPr>
              <a:lnSpc>
                <a:spcPct val="114000"/>
              </a:lnSpc>
            </a:pPr>
            <a:r>
              <a:rPr lang="el-GR" dirty="0">
                <a:solidFill>
                  <a:schemeClr val="tx1">
                    <a:lumMod val="75000"/>
                    <a:lumOff val="25000"/>
                  </a:schemeClr>
                </a:solidFill>
              </a:rPr>
              <a:t>κατάλληλα αμειβόμενοι</a:t>
            </a:r>
          </a:p>
        </p:txBody>
      </p:sp>
      <p:sp>
        <p:nvSpPr>
          <p:cNvPr id="19" name="Ορθογώνιο 18">
            <a:extLst>
              <a:ext uri="{FF2B5EF4-FFF2-40B4-BE49-F238E27FC236}">
                <a16:creationId xmlns="" xmlns:a16="http://schemas.microsoft.com/office/drawing/2014/main" id="{2A973EE6-AA80-4718-85AD-5A22AB2FB363}"/>
              </a:ext>
            </a:extLst>
          </p:cNvPr>
          <p:cNvSpPr/>
          <p:nvPr/>
        </p:nvSpPr>
        <p:spPr>
          <a:xfrm>
            <a:off x="4450915" y="5313763"/>
            <a:ext cx="6096000" cy="1337482"/>
          </a:xfrm>
          <a:prstGeom prst="rect">
            <a:avLst/>
          </a:prstGeom>
        </p:spPr>
        <p:txBody>
          <a:bodyPr>
            <a:spAutoFit/>
          </a:bodyPr>
          <a:lstStyle/>
          <a:p>
            <a:pPr>
              <a:lnSpc>
                <a:spcPct val="114000"/>
              </a:lnSpc>
            </a:pPr>
            <a:r>
              <a:rPr lang="el-GR" dirty="0">
                <a:solidFill>
                  <a:schemeClr val="tx1">
                    <a:lumMod val="75000"/>
                    <a:lumOff val="25000"/>
                  </a:schemeClr>
                </a:solidFill>
              </a:rPr>
              <a:t>Η πρόοδος έρχεται αν ο κάθε εργαζόμενος αξιοποιηθεί από τον οργανισμό, ενταχθεί στη δράση του και του επιτραπεί να έχει μία φωνή-ρόλο στην επιτυχία της επιχείρησης (</a:t>
            </a:r>
            <a:r>
              <a:rPr lang="el-GR" dirty="0" err="1">
                <a:solidFill>
                  <a:schemeClr val="tx1">
                    <a:lumMod val="75000"/>
                    <a:lumOff val="25000"/>
                  </a:schemeClr>
                </a:solidFill>
              </a:rPr>
              <a:t>Jack</a:t>
            </a:r>
            <a:r>
              <a:rPr lang="el-GR" dirty="0">
                <a:solidFill>
                  <a:schemeClr val="tx1">
                    <a:lumMod val="75000"/>
                    <a:lumOff val="25000"/>
                  </a:schemeClr>
                </a:solidFill>
              </a:rPr>
              <a:t> </a:t>
            </a:r>
            <a:r>
              <a:rPr lang="el-GR" dirty="0" err="1">
                <a:solidFill>
                  <a:schemeClr val="tx1">
                    <a:lumMod val="75000"/>
                    <a:lumOff val="25000"/>
                  </a:schemeClr>
                </a:solidFill>
              </a:rPr>
              <a:t>Welch</a:t>
            </a:r>
            <a:r>
              <a:rPr lang="el-GR" dirty="0">
                <a:solidFill>
                  <a:schemeClr val="tx1">
                    <a:lumMod val="75000"/>
                    <a:lumOff val="25000"/>
                  </a:schemeClr>
                </a:solidFill>
              </a:rPr>
              <a:t>, CEO GE)</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430667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703184"/>
            <a:ext cx="11340000" cy="432000"/>
          </a:xfrm>
        </p:spPr>
        <p:txBody>
          <a:bodyPr rtlCol="0"/>
          <a:lstStyle/>
          <a:p>
            <a:r>
              <a:rPr lang="el-GR" dirty="0"/>
              <a:t>Μορφές ευελιξίας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pPr lvl="0"/>
            <a:r>
              <a:rPr lang="el-GR" dirty="0"/>
              <a:t>Αριθμητική</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950768"/>
            <a:ext cx="5472000" cy="2194694"/>
          </a:xfrm>
        </p:spPr>
        <p:txBody>
          <a:bodyPr rtlCol="0"/>
          <a:lstStyle/>
          <a:p>
            <a:pPr marL="0" indent="0">
              <a:buNone/>
            </a:pPr>
            <a:r>
              <a:rPr lang="el-GR" dirty="0"/>
              <a:t>Η αριθμητική ευελιξία που αφορά την προσαρμογή του αριθμού των απασχολούμενων ή την αύξηση των ωρών εργασίας ανάλογα με τη ζήτηση, χρησιμοποιείται ευρύτατα στην ξενοδοχειακή βιομηχανία σε λειτουργικά καθήκοντα περιορισμένης ή ελάχιστης εξειδίκευσης, μέσω της χρησιμοποίησης κυρίως ενός εποχιακού ή μερικώς απασχολούμενου γυναικείου εργατικού δυναμικού. </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pPr lvl="0"/>
            <a:r>
              <a:rPr lang="el-GR" dirty="0"/>
              <a:t>Λειτουργική</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7" y="2947459"/>
            <a:ext cx="5472113" cy="2196041"/>
          </a:xfrm>
        </p:spPr>
        <p:txBody>
          <a:bodyPr rtlCol="0"/>
          <a:lstStyle/>
          <a:p>
            <a:pPr marL="0" indent="0">
              <a:buNone/>
            </a:pPr>
            <a:r>
              <a:rPr lang="el-GR" dirty="0"/>
              <a:t>Αντίθετα, η λειτουργική ευελιξία αναφέρεται  στη βελτίωση των δεξιοτήτων, ούτως ώστε ο εργαζόμενος/η να μπορεί να ανταποκριθεί σε περισσότερα λειτουργικά καθήκοντα και αφορά συνήθως το ανδρικό εργατικό δυναμικό. Η επίτευξη λειτουργικής ευελιξίας απαιτεί σταθερότητα του εργατικού δυναμικού, ούτως ώστε να επιτυγχάνεται η απόσβεση των επενδύσεων σε εκπαίδευση και κατάρτιση, η οποία όμως είναι εξαιρετικά δυσχερής λόγω της υψηλής κινητικότητας.</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40</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48899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Î£ÏÎµÏÎ¹ÎºÎ® ÎµÎ¹ÎºÏÎ½Î±">
            <a:extLst>
              <a:ext uri="{FF2B5EF4-FFF2-40B4-BE49-F238E27FC236}">
                <a16:creationId xmlns="" xmlns:a16="http://schemas.microsoft.com/office/drawing/2014/main" id="{4F17C297-7617-4F58-A21F-6334B6FC95C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726509"/>
            <a:ext cx="7778663" cy="563671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8129392" y="845006"/>
            <a:ext cx="3630608" cy="5501292"/>
          </a:xfrm>
        </p:spPr>
        <p:txBody>
          <a:bodyPr rtlCol="0"/>
          <a:lstStyle/>
          <a:p>
            <a:pPr marL="0" indent="0" algn="r">
              <a:buNone/>
            </a:pPr>
            <a:r>
              <a:rPr lang="el-GR" sz="2800" dirty="0"/>
              <a:t>Εργασιακή ευελιξία </a:t>
            </a:r>
          </a:p>
          <a:p>
            <a:pPr marL="0" indent="0" algn="r">
              <a:buNone/>
            </a:pPr>
            <a:r>
              <a:rPr lang="el-GR" sz="2800" dirty="0"/>
              <a:t>Βασικές επιλογές</a:t>
            </a:r>
          </a:p>
          <a:p>
            <a:pPr marL="0" indent="0" algn="ctr">
              <a:buNone/>
            </a:pPr>
            <a:endParaRPr lang="el-GR" sz="800" dirty="0"/>
          </a:p>
          <a:p>
            <a:pPr lvl="0"/>
            <a:r>
              <a:rPr lang="el-GR" dirty="0"/>
              <a:t>Μερική απασχόληση</a:t>
            </a:r>
          </a:p>
          <a:p>
            <a:pPr lvl="0"/>
            <a:r>
              <a:rPr lang="el-GR" dirty="0"/>
              <a:t>Ευέλικτο ωράριο</a:t>
            </a:r>
          </a:p>
          <a:p>
            <a:pPr lvl="0"/>
            <a:r>
              <a:rPr lang="el-GR" dirty="0"/>
              <a:t>Συμπιεσμένη εβδομάδα</a:t>
            </a:r>
          </a:p>
          <a:p>
            <a:pPr lvl="0"/>
            <a:r>
              <a:rPr lang="el-GR" dirty="0"/>
              <a:t>Ετήσιος αριθμός ωρών </a:t>
            </a:r>
          </a:p>
          <a:p>
            <a:pPr lvl="0"/>
            <a:r>
              <a:rPr lang="el-GR" dirty="0"/>
              <a:t>Απασχόληση ορισμένου χρόνου</a:t>
            </a:r>
          </a:p>
          <a:p>
            <a:pPr lvl="0"/>
            <a:r>
              <a:rPr lang="el-GR" dirty="0"/>
              <a:t>Εκ περιτροπής εργασία</a:t>
            </a:r>
          </a:p>
          <a:p>
            <a:pPr lvl="0"/>
            <a:r>
              <a:rPr lang="el-GR" dirty="0"/>
              <a:t>Ατομική διαχείριση χρόνου εργασίας</a:t>
            </a:r>
          </a:p>
          <a:p>
            <a:pPr lvl="0"/>
            <a:r>
              <a:rPr lang="el-GR" dirty="0"/>
              <a:t>Εναλλαγή βαρδιών</a:t>
            </a:r>
          </a:p>
          <a:p>
            <a:pPr lvl="0"/>
            <a:r>
              <a:rPr lang="el-GR" dirty="0"/>
              <a:t>Άδεια άνευ αποδοχών</a:t>
            </a:r>
          </a:p>
          <a:p>
            <a:pPr lvl="0"/>
            <a:r>
              <a:rPr lang="el-GR" dirty="0"/>
              <a:t>Εργασία από το σπίτι</a:t>
            </a:r>
          </a:p>
          <a:p>
            <a:r>
              <a:rPr lang="el-GR" dirty="0"/>
              <a:t>Άτυπη ευελιξία</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41</a:t>
            </a:fld>
            <a:endParaRPr lang="el-GR" dirty="0"/>
          </a:p>
        </p:txBody>
      </p:sp>
      <p:sp>
        <p:nvSpPr>
          <p:cNvPr id="21" name="TextBox 20">
            <a:extLst>
              <a:ext uri="{FF2B5EF4-FFF2-40B4-BE49-F238E27FC236}">
                <a16:creationId xmlns="" xmlns:a16="http://schemas.microsoft.com/office/drawing/2014/main" id="{3E15BAD7-621F-44A0-A2D5-0458DAE8727E}"/>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215786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0"/>
          </p:nvPr>
        </p:nvSpPr>
        <p:spPr>
          <a:xfrm>
            <a:off x="6330320" y="7064776"/>
            <a:ext cx="4114800" cy="206104"/>
          </a:xfrm>
        </p:spPr>
        <p:txBody>
          <a:bodyPr rtlCol="0"/>
          <a:lstStyle/>
          <a:p>
            <a:pPr rtl="0"/>
            <a:r>
              <a:rPr lang="el-GR" dirty="0"/>
              <a:t>Προσθέστε υποσέλιδο</a:t>
            </a:r>
          </a:p>
        </p:txBody>
      </p:sp>
      <p:sp>
        <p:nvSpPr>
          <p:cNvPr id="4" name="Θέση αριθμού διαφάνειας 3"/>
          <p:cNvSpPr>
            <a:spLocks noGrp="1"/>
          </p:cNvSpPr>
          <p:nvPr>
            <p:ph type="sldNum" sz="quarter" idx="11"/>
          </p:nvPr>
        </p:nvSpPr>
        <p:spPr>
          <a:xfrm>
            <a:off x="11403513" y="6211193"/>
            <a:ext cx="537262" cy="365125"/>
          </a:xfrm>
        </p:spPr>
        <p:txBody>
          <a:bodyPr rtlCol="0"/>
          <a:lstStyle/>
          <a:p>
            <a:pPr rtl="0"/>
            <a:fld id="{19B51A1E-902D-48AF-9020-955120F399B6}" type="slidenum">
              <a:rPr lang="el-GR" smtClean="0"/>
              <a:pPr rtl="0"/>
              <a:t>42</a:t>
            </a:fld>
            <a:endParaRPr lang="el-GR" dirty="0"/>
          </a:p>
        </p:txBody>
      </p:sp>
      <p:sp>
        <p:nvSpPr>
          <p:cNvPr id="55" name="TextBox 37"/>
          <p:cNvSpPr txBox="1"/>
          <p:nvPr/>
        </p:nvSpPr>
        <p:spPr>
          <a:xfrm>
            <a:off x="9819351" y="6154158"/>
            <a:ext cx="1412775" cy="646331"/>
          </a:xfrm>
          <a:prstGeom prst="rect">
            <a:avLst/>
          </a:prstGeom>
          <a:solidFill>
            <a:schemeClr val="bg1"/>
          </a:solidFill>
        </p:spPr>
        <p:txBody>
          <a:bodyPr wrap="square" rtlCol="0">
            <a:spAutoFit/>
          </a:bodyPr>
          <a:lstStyle/>
          <a:p>
            <a:r>
              <a:rPr lang="el-GR" dirty="0">
                <a:solidFill>
                  <a:schemeClr val="bg1"/>
                </a:solidFill>
              </a:rPr>
              <a:t>.</a:t>
            </a:r>
          </a:p>
          <a:p>
            <a:r>
              <a:rPr lang="el-GR" dirty="0">
                <a:solidFill>
                  <a:schemeClr val="bg1"/>
                </a:solidFill>
              </a:rPr>
              <a:t>.</a:t>
            </a:r>
          </a:p>
        </p:txBody>
      </p:sp>
      <p:graphicFrame>
        <p:nvGraphicFramePr>
          <p:cNvPr id="5" name="Διάγραμμα 4">
            <a:extLst>
              <a:ext uri="{FF2B5EF4-FFF2-40B4-BE49-F238E27FC236}">
                <a16:creationId xmlns="" xmlns:a16="http://schemas.microsoft.com/office/drawing/2014/main" id="{FD0810B5-DB36-4607-B7C4-3EE8766ABE67}"/>
              </a:ext>
            </a:extLst>
          </p:cNvPr>
          <p:cNvGraphicFramePr/>
          <p:nvPr>
            <p:extLst>
              <p:ext uri="{D42A27DB-BD31-4B8C-83A1-F6EECF244321}">
                <p14:modId xmlns="" xmlns:p14="http://schemas.microsoft.com/office/powerpoint/2010/main" val="3157052487"/>
              </p:ext>
            </p:extLst>
          </p:nvPr>
        </p:nvGraphicFramePr>
        <p:xfrm>
          <a:off x="3153893" y="1327759"/>
          <a:ext cx="6002633" cy="460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Τίτλος 2">
            <a:extLst>
              <a:ext uri="{FF2B5EF4-FFF2-40B4-BE49-F238E27FC236}">
                <a16:creationId xmlns="" xmlns:a16="http://schemas.microsoft.com/office/drawing/2014/main" id="{003781B8-1F07-4497-832B-76CC563A2DB5}"/>
              </a:ext>
            </a:extLst>
          </p:cNvPr>
          <p:cNvSpPr>
            <a:spLocks noGrp="1"/>
          </p:cNvSpPr>
          <p:nvPr>
            <p:ph type="title"/>
          </p:nvPr>
        </p:nvSpPr>
        <p:spPr>
          <a:xfrm>
            <a:off x="240005" y="327716"/>
            <a:ext cx="5747436" cy="432000"/>
          </a:xfrm>
        </p:spPr>
        <p:txBody>
          <a:bodyPr rtlCol="0"/>
          <a:lstStyle/>
          <a:p>
            <a:r>
              <a:rPr lang="el-GR" sz="2400" b="1" dirty="0">
                <a:solidFill>
                  <a:schemeClr val="bg2">
                    <a:lumMod val="50000"/>
                  </a:schemeClr>
                </a:solidFill>
              </a:rPr>
              <a:t>Μοντέλο εκτίμησης της σύνθεσης ειδικοτήτων στον ξενοδοχειακό τομέα</a:t>
            </a:r>
          </a:p>
        </p:txBody>
      </p:sp>
    </p:spTree>
    <p:extLst>
      <p:ext uri="{BB962C8B-B14F-4D97-AF65-F5344CB8AC3E}">
        <p14:creationId xmlns="" xmlns:p14="http://schemas.microsoft.com/office/powerpoint/2010/main" val="3613968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50BD1FC-F1FC-4BE7-9D9E-CB04E91FC556}"/>
              </a:ext>
            </a:extLst>
          </p:cNvPr>
          <p:cNvSpPr>
            <a:spLocks noGrp="1"/>
          </p:cNvSpPr>
          <p:nvPr>
            <p:ph type="title"/>
          </p:nvPr>
        </p:nvSpPr>
        <p:spPr>
          <a:xfrm>
            <a:off x="556816" y="170625"/>
            <a:ext cx="4036587" cy="432000"/>
          </a:xfrm>
        </p:spPr>
        <p:txBody>
          <a:bodyPr/>
          <a:lstStyle/>
          <a:p>
            <a:r>
              <a:rPr lang="el-GR" sz="2800" dirty="0"/>
              <a:t/>
            </a:r>
            <a:br>
              <a:rPr lang="el-GR" sz="2800" dirty="0"/>
            </a:br>
            <a:r>
              <a:rPr lang="el-GR" sz="2800" dirty="0"/>
              <a:t>Επαγγελματική Δομή</a:t>
            </a:r>
            <a:br>
              <a:rPr lang="el-GR" sz="2800" dirty="0"/>
            </a:br>
            <a:endParaRPr lang="el-GR" sz="2800" dirty="0"/>
          </a:p>
        </p:txBody>
      </p:sp>
      <p:sp>
        <p:nvSpPr>
          <p:cNvPr id="5" name="Θέση αριθμού διαφάνειας 4">
            <a:extLst>
              <a:ext uri="{FF2B5EF4-FFF2-40B4-BE49-F238E27FC236}">
                <a16:creationId xmlns="" xmlns:a16="http://schemas.microsoft.com/office/drawing/2014/main" id="{FAE9390A-9983-4F3B-BFFE-365C0A0338EF}"/>
              </a:ext>
            </a:extLst>
          </p:cNvPr>
          <p:cNvSpPr>
            <a:spLocks noGrp="1"/>
          </p:cNvSpPr>
          <p:nvPr>
            <p:ph type="sldNum" sz="quarter" idx="33"/>
          </p:nvPr>
        </p:nvSpPr>
        <p:spPr/>
        <p:txBody>
          <a:bodyPr/>
          <a:lstStyle/>
          <a:p>
            <a:pPr rtl="0"/>
            <a:fld id="{19B51A1E-902D-48AF-9020-955120F399B6}" type="slidenum">
              <a:rPr lang="el-GR" smtClean="0"/>
              <a:pPr rtl="0"/>
              <a:t>43</a:t>
            </a:fld>
            <a:endParaRPr lang="el-GR" dirty="0"/>
          </a:p>
        </p:txBody>
      </p:sp>
      <p:graphicFrame>
        <p:nvGraphicFramePr>
          <p:cNvPr id="6" name="Πίνακας 5">
            <a:extLst>
              <a:ext uri="{FF2B5EF4-FFF2-40B4-BE49-F238E27FC236}">
                <a16:creationId xmlns="" xmlns:a16="http://schemas.microsoft.com/office/drawing/2014/main" id="{CED1572C-C47B-40FA-9287-65767663B7BA}"/>
              </a:ext>
            </a:extLst>
          </p:cNvPr>
          <p:cNvGraphicFramePr>
            <a:graphicFrameLocks noGrp="1"/>
          </p:cNvGraphicFramePr>
          <p:nvPr>
            <p:extLst>
              <p:ext uri="{D42A27DB-BD31-4B8C-83A1-F6EECF244321}">
                <p14:modId xmlns="" xmlns:p14="http://schemas.microsoft.com/office/powerpoint/2010/main" val="3337659282"/>
              </p:ext>
            </p:extLst>
          </p:nvPr>
        </p:nvGraphicFramePr>
        <p:xfrm>
          <a:off x="789140" y="1168848"/>
          <a:ext cx="10641286" cy="5191760"/>
        </p:xfrm>
        <a:graphic>
          <a:graphicData uri="http://schemas.openxmlformats.org/drawingml/2006/table">
            <a:tbl>
              <a:tblPr firstRow="1" bandRow="1">
                <a:tableStyleId>{073A0DAA-6AF3-43AB-8588-CEC1D06C72B9}</a:tableStyleId>
              </a:tblPr>
              <a:tblGrid>
                <a:gridCol w="3848418">
                  <a:extLst>
                    <a:ext uri="{9D8B030D-6E8A-4147-A177-3AD203B41FA5}">
                      <a16:colId xmlns="" xmlns:a16="http://schemas.microsoft.com/office/drawing/2014/main" val="4144667360"/>
                    </a:ext>
                  </a:extLst>
                </a:gridCol>
                <a:gridCol w="2043725">
                  <a:extLst>
                    <a:ext uri="{9D8B030D-6E8A-4147-A177-3AD203B41FA5}">
                      <a16:colId xmlns="" xmlns:a16="http://schemas.microsoft.com/office/drawing/2014/main" val="1424475406"/>
                    </a:ext>
                  </a:extLst>
                </a:gridCol>
                <a:gridCol w="2705418">
                  <a:extLst>
                    <a:ext uri="{9D8B030D-6E8A-4147-A177-3AD203B41FA5}">
                      <a16:colId xmlns="" xmlns:a16="http://schemas.microsoft.com/office/drawing/2014/main" val="3054310594"/>
                    </a:ext>
                  </a:extLst>
                </a:gridCol>
                <a:gridCol w="2043725">
                  <a:extLst>
                    <a:ext uri="{9D8B030D-6E8A-4147-A177-3AD203B41FA5}">
                      <a16:colId xmlns="" xmlns:a16="http://schemas.microsoft.com/office/drawing/2014/main" val="2578899526"/>
                    </a:ext>
                  </a:extLst>
                </a:gridCol>
              </a:tblGrid>
              <a:tr h="370840">
                <a:tc>
                  <a:txBody>
                    <a:bodyPr/>
                    <a:lstStyle/>
                    <a:p>
                      <a:pPr algn="ctr"/>
                      <a:r>
                        <a:rPr lang="el-GR" dirty="0"/>
                        <a:t>Ξενοδοχείο</a:t>
                      </a:r>
                    </a:p>
                  </a:txBody>
                  <a:tcPr/>
                </a:tc>
                <a:tc>
                  <a:txBody>
                    <a:bodyPr/>
                    <a:lstStyle/>
                    <a:p>
                      <a:pPr algn="ctr"/>
                      <a:r>
                        <a:rPr lang="el-GR" dirty="0"/>
                        <a:t>Αναλογία (%)</a:t>
                      </a:r>
                    </a:p>
                  </a:txBody>
                  <a:tcPr/>
                </a:tc>
                <a:tc>
                  <a:txBody>
                    <a:bodyPr/>
                    <a:lstStyle/>
                    <a:p>
                      <a:pPr algn="ctr"/>
                      <a:r>
                        <a:rPr lang="el-GR" dirty="0"/>
                        <a:t>Επιχείρηση </a:t>
                      </a:r>
                      <a:r>
                        <a:rPr lang="en-US" dirty="0"/>
                        <a:t>Catering</a:t>
                      </a:r>
                      <a:endParaRPr lang="el-GR" dirty="0"/>
                    </a:p>
                  </a:txBody>
                  <a:tcPr/>
                </a:tc>
                <a:tc>
                  <a:txBody>
                    <a:bodyPr/>
                    <a:lstStyle/>
                    <a:p>
                      <a:pPr algn="ctr"/>
                      <a:r>
                        <a:rPr lang="el-GR" dirty="0"/>
                        <a:t>Αναλογία (%)</a:t>
                      </a:r>
                    </a:p>
                  </a:txBody>
                  <a:tcPr/>
                </a:tc>
                <a:extLst>
                  <a:ext uri="{0D108BD9-81ED-4DB2-BD59-A6C34878D82A}">
                    <a16:rowId xmlns="" xmlns:a16="http://schemas.microsoft.com/office/drawing/2014/main" val="2302070859"/>
                  </a:ext>
                </a:extLst>
              </a:tr>
              <a:tr h="370840">
                <a:tc>
                  <a:txBody>
                    <a:bodyPr/>
                    <a:lstStyle/>
                    <a:p>
                      <a:r>
                        <a:rPr lang="el-GR" dirty="0"/>
                        <a:t>Μάνατζερ</a:t>
                      </a:r>
                    </a:p>
                  </a:txBody>
                  <a:tcPr/>
                </a:tc>
                <a:tc>
                  <a:txBody>
                    <a:bodyPr/>
                    <a:lstStyle/>
                    <a:p>
                      <a:pPr algn="ctr"/>
                      <a:r>
                        <a:rPr lang="el-GR" dirty="0"/>
                        <a:t>7</a:t>
                      </a:r>
                    </a:p>
                  </a:txBody>
                  <a:tcPr/>
                </a:tc>
                <a:tc>
                  <a:txBody>
                    <a:bodyPr/>
                    <a:lstStyle/>
                    <a:p>
                      <a:r>
                        <a:rPr lang="el-GR" dirty="0"/>
                        <a:t>Μάνατζερ</a:t>
                      </a:r>
                    </a:p>
                  </a:txBody>
                  <a:tcPr/>
                </a:tc>
                <a:tc>
                  <a:txBody>
                    <a:bodyPr/>
                    <a:lstStyle/>
                    <a:p>
                      <a:r>
                        <a:rPr lang="el-GR" dirty="0"/>
                        <a:t>7</a:t>
                      </a:r>
                    </a:p>
                  </a:txBody>
                  <a:tcPr/>
                </a:tc>
                <a:extLst>
                  <a:ext uri="{0D108BD9-81ED-4DB2-BD59-A6C34878D82A}">
                    <a16:rowId xmlns="" xmlns:a16="http://schemas.microsoft.com/office/drawing/2014/main" val="597243195"/>
                  </a:ext>
                </a:extLst>
              </a:tr>
              <a:tr h="370840">
                <a:tc>
                  <a:txBody>
                    <a:bodyPr/>
                    <a:lstStyle/>
                    <a:p>
                      <a:r>
                        <a:rPr lang="el-GR" dirty="0"/>
                        <a:t>Σεφ</a:t>
                      </a:r>
                    </a:p>
                  </a:txBody>
                  <a:tcPr/>
                </a:tc>
                <a:tc>
                  <a:txBody>
                    <a:bodyPr/>
                    <a:lstStyle/>
                    <a:p>
                      <a:pPr algn="ctr"/>
                      <a:r>
                        <a:rPr lang="el-GR" dirty="0"/>
                        <a:t>12</a:t>
                      </a:r>
                    </a:p>
                  </a:txBody>
                  <a:tcPr/>
                </a:tc>
                <a:tc>
                  <a:txBody>
                    <a:bodyPr/>
                    <a:lstStyle/>
                    <a:p>
                      <a:r>
                        <a:rPr lang="el-GR" dirty="0"/>
                        <a:t>Σεφ</a:t>
                      </a:r>
                    </a:p>
                  </a:txBody>
                  <a:tcPr/>
                </a:tc>
                <a:tc>
                  <a:txBody>
                    <a:bodyPr/>
                    <a:lstStyle/>
                    <a:p>
                      <a:r>
                        <a:rPr lang="el-GR" dirty="0"/>
                        <a:t>18</a:t>
                      </a:r>
                    </a:p>
                  </a:txBody>
                  <a:tcPr/>
                </a:tc>
                <a:extLst>
                  <a:ext uri="{0D108BD9-81ED-4DB2-BD59-A6C34878D82A}">
                    <a16:rowId xmlns="" xmlns:a16="http://schemas.microsoft.com/office/drawing/2014/main" val="2548260237"/>
                  </a:ext>
                </a:extLst>
              </a:tr>
              <a:tr h="370840">
                <a:tc>
                  <a:txBody>
                    <a:bodyPr/>
                    <a:lstStyle/>
                    <a:p>
                      <a:r>
                        <a:rPr lang="el-GR" dirty="0"/>
                        <a:t>Βοηθοί Κουζίνας</a:t>
                      </a:r>
                    </a:p>
                  </a:txBody>
                  <a:tcPr/>
                </a:tc>
                <a:tc>
                  <a:txBody>
                    <a:bodyPr/>
                    <a:lstStyle/>
                    <a:p>
                      <a:pPr algn="ctr"/>
                      <a:r>
                        <a:rPr lang="el-GR" dirty="0"/>
                        <a:t>8</a:t>
                      </a:r>
                    </a:p>
                  </a:txBody>
                  <a:tcPr/>
                </a:tc>
                <a:tc>
                  <a:txBody>
                    <a:bodyPr/>
                    <a:lstStyle/>
                    <a:p>
                      <a:r>
                        <a:rPr lang="el-GR" dirty="0"/>
                        <a:t>Βοηθοί Κουζίνας</a:t>
                      </a:r>
                    </a:p>
                  </a:txBody>
                  <a:tcPr/>
                </a:tc>
                <a:tc>
                  <a:txBody>
                    <a:bodyPr/>
                    <a:lstStyle/>
                    <a:p>
                      <a:r>
                        <a:rPr lang="el-GR" dirty="0"/>
                        <a:t>28</a:t>
                      </a:r>
                    </a:p>
                  </a:txBody>
                  <a:tcPr/>
                </a:tc>
                <a:extLst>
                  <a:ext uri="{0D108BD9-81ED-4DB2-BD59-A6C34878D82A}">
                    <a16:rowId xmlns="" xmlns:a16="http://schemas.microsoft.com/office/drawing/2014/main" val="1226838665"/>
                  </a:ext>
                </a:extLst>
              </a:tr>
              <a:tr h="370840">
                <a:tc>
                  <a:txBody>
                    <a:bodyPr/>
                    <a:lstStyle/>
                    <a:p>
                      <a:r>
                        <a:rPr lang="el-GR" dirty="0"/>
                        <a:t>Σερβιτόροι/</a:t>
                      </a:r>
                      <a:r>
                        <a:rPr lang="el-GR" dirty="0" err="1"/>
                        <a:t>ες</a:t>
                      </a:r>
                      <a:endParaRPr lang="el-GR" dirty="0"/>
                    </a:p>
                  </a:txBody>
                  <a:tcPr/>
                </a:tc>
                <a:tc>
                  <a:txBody>
                    <a:bodyPr/>
                    <a:lstStyle/>
                    <a:p>
                      <a:pPr algn="ctr"/>
                      <a:r>
                        <a:rPr lang="el-GR" dirty="0"/>
                        <a:t>21</a:t>
                      </a:r>
                    </a:p>
                  </a:txBody>
                  <a:tcPr/>
                </a:tc>
                <a:tc>
                  <a:txBody>
                    <a:bodyPr/>
                    <a:lstStyle/>
                    <a:p>
                      <a:r>
                        <a:rPr lang="el-GR" dirty="0"/>
                        <a:t>Προσωπικό Υποστήριξης</a:t>
                      </a:r>
                    </a:p>
                  </a:txBody>
                  <a:tcPr/>
                </a:tc>
                <a:tc>
                  <a:txBody>
                    <a:bodyPr/>
                    <a:lstStyle/>
                    <a:p>
                      <a:r>
                        <a:rPr lang="el-GR" dirty="0"/>
                        <a:t>15</a:t>
                      </a:r>
                    </a:p>
                  </a:txBody>
                  <a:tcPr/>
                </a:tc>
                <a:extLst>
                  <a:ext uri="{0D108BD9-81ED-4DB2-BD59-A6C34878D82A}">
                    <a16:rowId xmlns="" xmlns:a16="http://schemas.microsoft.com/office/drawing/2014/main" val="3537561521"/>
                  </a:ext>
                </a:extLst>
              </a:tr>
              <a:tr h="370840">
                <a:tc>
                  <a:txBody>
                    <a:bodyPr/>
                    <a:lstStyle/>
                    <a:p>
                      <a:r>
                        <a:rPr lang="el-GR" dirty="0"/>
                        <a:t>Υπάλληλοι </a:t>
                      </a:r>
                      <a:r>
                        <a:rPr lang="en-US" dirty="0"/>
                        <a:t>Bar</a:t>
                      </a:r>
                      <a:endParaRPr lang="el-GR" dirty="0"/>
                    </a:p>
                  </a:txBody>
                  <a:tcPr/>
                </a:tc>
                <a:tc>
                  <a:txBody>
                    <a:bodyPr/>
                    <a:lstStyle/>
                    <a:p>
                      <a:pPr algn="ctr"/>
                      <a:r>
                        <a:rPr lang="el-GR"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Σερβιτόροι/</a:t>
                      </a:r>
                      <a:r>
                        <a:rPr lang="el-GR" dirty="0" err="1"/>
                        <a:t>ες</a:t>
                      </a:r>
                      <a:endParaRPr lang="el-GR" dirty="0"/>
                    </a:p>
                  </a:txBody>
                  <a:tcPr/>
                </a:tc>
                <a:tc>
                  <a:txBody>
                    <a:bodyPr/>
                    <a:lstStyle/>
                    <a:p>
                      <a:r>
                        <a:rPr lang="el-GR" dirty="0"/>
                        <a:t>12</a:t>
                      </a:r>
                    </a:p>
                  </a:txBody>
                  <a:tcPr/>
                </a:tc>
                <a:extLst>
                  <a:ext uri="{0D108BD9-81ED-4DB2-BD59-A6C34878D82A}">
                    <a16:rowId xmlns="" xmlns:a16="http://schemas.microsoft.com/office/drawing/2014/main" val="3136681131"/>
                  </a:ext>
                </a:extLst>
              </a:tr>
              <a:tr h="370840">
                <a:tc>
                  <a:txBody>
                    <a:bodyPr/>
                    <a:lstStyle/>
                    <a:p>
                      <a:r>
                        <a:rPr lang="el-GR" dirty="0"/>
                        <a:t>Πορτιέρηδες</a:t>
                      </a:r>
                    </a:p>
                  </a:txBody>
                  <a:tcPr/>
                </a:tc>
                <a:tc>
                  <a:txBody>
                    <a:bodyPr/>
                    <a:lstStyle/>
                    <a:p>
                      <a:pPr algn="ctr"/>
                      <a:r>
                        <a:rPr lang="el-GR" dirty="0"/>
                        <a:t>6</a:t>
                      </a:r>
                    </a:p>
                  </a:txBody>
                  <a:tcPr/>
                </a:tc>
                <a:tc>
                  <a:txBody>
                    <a:bodyPr/>
                    <a:lstStyle/>
                    <a:p>
                      <a:r>
                        <a:rPr lang="el-GR" dirty="0"/>
                        <a:t>Ταμίες</a:t>
                      </a:r>
                    </a:p>
                  </a:txBody>
                  <a:tcPr/>
                </a:tc>
                <a:tc>
                  <a:txBody>
                    <a:bodyPr/>
                    <a:lstStyle/>
                    <a:p>
                      <a:r>
                        <a:rPr lang="el-GR" dirty="0"/>
                        <a:t>3</a:t>
                      </a:r>
                    </a:p>
                  </a:txBody>
                  <a:tcPr/>
                </a:tc>
                <a:extLst>
                  <a:ext uri="{0D108BD9-81ED-4DB2-BD59-A6C34878D82A}">
                    <a16:rowId xmlns="" xmlns:a16="http://schemas.microsoft.com/office/drawing/2014/main" val="2927759940"/>
                  </a:ext>
                </a:extLst>
              </a:tr>
              <a:tr h="370840">
                <a:tc>
                  <a:txBody>
                    <a:bodyPr/>
                    <a:lstStyle/>
                    <a:p>
                      <a:r>
                        <a:rPr lang="el-GR" dirty="0"/>
                        <a:t>Επιθεωρητές</a:t>
                      </a:r>
                    </a:p>
                  </a:txBody>
                  <a:tcPr/>
                </a:tc>
                <a:tc>
                  <a:txBody>
                    <a:bodyPr/>
                    <a:lstStyle/>
                    <a:p>
                      <a:pPr algn="ctr"/>
                      <a:r>
                        <a:rPr lang="el-GR" dirty="0"/>
                        <a:t>2</a:t>
                      </a:r>
                    </a:p>
                  </a:txBody>
                  <a:tcPr/>
                </a:tc>
                <a:tc>
                  <a:txBody>
                    <a:bodyPr/>
                    <a:lstStyle/>
                    <a:p>
                      <a:r>
                        <a:rPr lang="el-GR" dirty="0"/>
                        <a:t>Άλλοι</a:t>
                      </a:r>
                    </a:p>
                  </a:txBody>
                  <a:tcPr/>
                </a:tc>
                <a:tc>
                  <a:txBody>
                    <a:bodyPr/>
                    <a:lstStyle/>
                    <a:p>
                      <a:r>
                        <a:rPr lang="el-GR" dirty="0"/>
                        <a:t>2</a:t>
                      </a:r>
                    </a:p>
                  </a:txBody>
                  <a:tcPr/>
                </a:tc>
                <a:extLst>
                  <a:ext uri="{0D108BD9-81ED-4DB2-BD59-A6C34878D82A}">
                    <a16:rowId xmlns="" xmlns:a16="http://schemas.microsoft.com/office/drawing/2014/main" val="1880677114"/>
                  </a:ext>
                </a:extLst>
              </a:tr>
              <a:tr h="370840">
                <a:tc>
                  <a:txBody>
                    <a:bodyPr/>
                    <a:lstStyle/>
                    <a:p>
                      <a:r>
                        <a:rPr lang="el-GR" dirty="0"/>
                        <a:t>Βοηθητικό Προσωπικό (καμαριέρες)</a:t>
                      </a:r>
                    </a:p>
                  </a:txBody>
                  <a:tcPr/>
                </a:tc>
                <a:tc>
                  <a:txBody>
                    <a:bodyPr/>
                    <a:lstStyle/>
                    <a:p>
                      <a:pPr algn="ctr"/>
                      <a:r>
                        <a:rPr lang="el-GR" dirty="0"/>
                        <a:t>12</a:t>
                      </a:r>
                    </a:p>
                  </a:txBody>
                  <a:tcPr/>
                </a:tc>
                <a:tc>
                  <a:txBody>
                    <a:bodyPr/>
                    <a:lstStyle/>
                    <a:p>
                      <a:endParaRPr lang="el-GR"/>
                    </a:p>
                  </a:txBody>
                  <a:tcPr/>
                </a:tc>
                <a:tc>
                  <a:txBody>
                    <a:bodyPr/>
                    <a:lstStyle/>
                    <a:p>
                      <a:endParaRPr lang="el-GR"/>
                    </a:p>
                  </a:txBody>
                  <a:tcPr/>
                </a:tc>
                <a:extLst>
                  <a:ext uri="{0D108BD9-81ED-4DB2-BD59-A6C34878D82A}">
                    <a16:rowId xmlns="" xmlns:a16="http://schemas.microsoft.com/office/drawing/2014/main" val="1860918484"/>
                  </a:ext>
                </a:extLst>
              </a:tr>
              <a:tr h="370840">
                <a:tc>
                  <a:txBody>
                    <a:bodyPr/>
                    <a:lstStyle/>
                    <a:p>
                      <a:r>
                        <a:rPr lang="el-GR" dirty="0" err="1"/>
                        <a:t>Ρεσεψιονίστ</a:t>
                      </a:r>
                      <a:endParaRPr lang="el-GR" dirty="0"/>
                    </a:p>
                  </a:txBody>
                  <a:tcPr/>
                </a:tc>
                <a:tc>
                  <a:txBody>
                    <a:bodyPr/>
                    <a:lstStyle/>
                    <a:p>
                      <a:pPr algn="ctr"/>
                      <a:r>
                        <a:rPr lang="el-GR" dirty="0"/>
                        <a:t>8</a:t>
                      </a:r>
                    </a:p>
                  </a:txBody>
                  <a:tcPr/>
                </a:tc>
                <a:tc>
                  <a:txBody>
                    <a:bodyPr/>
                    <a:lstStyle/>
                    <a:p>
                      <a:endParaRPr lang="el-GR"/>
                    </a:p>
                  </a:txBody>
                  <a:tcPr/>
                </a:tc>
                <a:tc>
                  <a:txBody>
                    <a:bodyPr/>
                    <a:lstStyle/>
                    <a:p>
                      <a:endParaRPr lang="el-GR"/>
                    </a:p>
                  </a:txBody>
                  <a:tcPr/>
                </a:tc>
                <a:extLst>
                  <a:ext uri="{0D108BD9-81ED-4DB2-BD59-A6C34878D82A}">
                    <a16:rowId xmlns="" xmlns:a16="http://schemas.microsoft.com/office/drawing/2014/main" val="3139494487"/>
                  </a:ext>
                </a:extLst>
              </a:tr>
              <a:tr h="370840">
                <a:tc>
                  <a:txBody>
                    <a:bodyPr/>
                    <a:lstStyle/>
                    <a:p>
                      <a:r>
                        <a:rPr lang="el-GR" dirty="0"/>
                        <a:t>Υπάλληλοι</a:t>
                      </a:r>
                    </a:p>
                  </a:txBody>
                  <a:tcPr/>
                </a:tc>
                <a:tc>
                  <a:txBody>
                    <a:bodyPr/>
                    <a:lstStyle/>
                    <a:p>
                      <a:pPr algn="ctr"/>
                      <a:r>
                        <a:rPr lang="el-GR" dirty="0"/>
                        <a:t>2</a:t>
                      </a:r>
                    </a:p>
                  </a:txBody>
                  <a:tcPr/>
                </a:tc>
                <a:tc>
                  <a:txBody>
                    <a:bodyPr/>
                    <a:lstStyle/>
                    <a:p>
                      <a:endParaRPr lang="el-GR"/>
                    </a:p>
                  </a:txBody>
                  <a:tcPr/>
                </a:tc>
                <a:tc>
                  <a:txBody>
                    <a:bodyPr/>
                    <a:lstStyle/>
                    <a:p>
                      <a:endParaRPr lang="el-GR"/>
                    </a:p>
                  </a:txBody>
                  <a:tcPr/>
                </a:tc>
                <a:extLst>
                  <a:ext uri="{0D108BD9-81ED-4DB2-BD59-A6C34878D82A}">
                    <a16:rowId xmlns="" xmlns:a16="http://schemas.microsoft.com/office/drawing/2014/main" val="3832235422"/>
                  </a:ext>
                </a:extLst>
              </a:tr>
              <a:tr h="370840">
                <a:tc>
                  <a:txBody>
                    <a:bodyPr/>
                    <a:lstStyle/>
                    <a:p>
                      <a:r>
                        <a:rPr lang="el-GR" dirty="0"/>
                        <a:t>Καθαριστές</a:t>
                      </a:r>
                    </a:p>
                  </a:txBody>
                  <a:tcPr/>
                </a:tc>
                <a:tc>
                  <a:txBody>
                    <a:bodyPr/>
                    <a:lstStyle/>
                    <a:p>
                      <a:pPr algn="ctr"/>
                      <a:r>
                        <a:rPr lang="el-GR" dirty="0"/>
                        <a:t>3</a:t>
                      </a:r>
                    </a:p>
                  </a:txBody>
                  <a:tcPr/>
                </a:tc>
                <a:tc>
                  <a:txBody>
                    <a:bodyPr/>
                    <a:lstStyle/>
                    <a:p>
                      <a:endParaRPr lang="el-GR"/>
                    </a:p>
                  </a:txBody>
                  <a:tcPr/>
                </a:tc>
                <a:tc>
                  <a:txBody>
                    <a:bodyPr/>
                    <a:lstStyle/>
                    <a:p>
                      <a:endParaRPr lang="el-GR"/>
                    </a:p>
                  </a:txBody>
                  <a:tcPr/>
                </a:tc>
                <a:extLst>
                  <a:ext uri="{0D108BD9-81ED-4DB2-BD59-A6C34878D82A}">
                    <a16:rowId xmlns="" xmlns:a16="http://schemas.microsoft.com/office/drawing/2014/main" val="1911829783"/>
                  </a:ext>
                </a:extLst>
              </a:tr>
              <a:tr h="370840">
                <a:tc>
                  <a:txBody>
                    <a:bodyPr/>
                    <a:lstStyle/>
                    <a:p>
                      <a:r>
                        <a:rPr lang="el-GR" dirty="0"/>
                        <a:t>Συντηρητές</a:t>
                      </a:r>
                    </a:p>
                  </a:txBody>
                  <a:tcPr/>
                </a:tc>
                <a:tc>
                  <a:txBody>
                    <a:bodyPr/>
                    <a:lstStyle/>
                    <a:p>
                      <a:pPr algn="ctr"/>
                      <a:r>
                        <a:rPr lang="el-GR" dirty="0"/>
                        <a:t>6</a:t>
                      </a:r>
                    </a:p>
                  </a:txBody>
                  <a:tcPr/>
                </a:tc>
                <a:tc>
                  <a:txBody>
                    <a:bodyPr/>
                    <a:lstStyle/>
                    <a:p>
                      <a:endParaRPr lang="el-GR"/>
                    </a:p>
                  </a:txBody>
                  <a:tcPr/>
                </a:tc>
                <a:tc>
                  <a:txBody>
                    <a:bodyPr/>
                    <a:lstStyle/>
                    <a:p>
                      <a:endParaRPr lang="el-GR"/>
                    </a:p>
                  </a:txBody>
                  <a:tcPr/>
                </a:tc>
                <a:extLst>
                  <a:ext uri="{0D108BD9-81ED-4DB2-BD59-A6C34878D82A}">
                    <a16:rowId xmlns="" xmlns:a16="http://schemas.microsoft.com/office/drawing/2014/main" val="4252518901"/>
                  </a:ext>
                </a:extLst>
              </a:tr>
              <a:tr h="370840">
                <a:tc>
                  <a:txBody>
                    <a:bodyPr/>
                    <a:lstStyle/>
                    <a:p>
                      <a:r>
                        <a:rPr lang="el-GR" dirty="0"/>
                        <a:t>Άλλοι</a:t>
                      </a:r>
                    </a:p>
                  </a:txBody>
                  <a:tcPr/>
                </a:tc>
                <a:tc>
                  <a:txBody>
                    <a:bodyPr/>
                    <a:lstStyle/>
                    <a:p>
                      <a:pPr algn="ctr"/>
                      <a:r>
                        <a:rPr lang="el-GR" dirty="0"/>
                        <a:t>2</a:t>
                      </a:r>
                    </a:p>
                  </a:txBody>
                  <a:tcPr/>
                </a:tc>
                <a:tc>
                  <a:txBody>
                    <a:bodyPr/>
                    <a:lstStyle/>
                    <a:p>
                      <a:endParaRPr lang="el-GR"/>
                    </a:p>
                  </a:txBody>
                  <a:tcPr/>
                </a:tc>
                <a:tc>
                  <a:txBody>
                    <a:bodyPr/>
                    <a:lstStyle/>
                    <a:p>
                      <a:endParaRPr lang="el-GR" dirty="0"/>
                    </a:p>
                  </a:txBody>
                  <a:tcPr/>
                </a:tc>
                <a:extLst>
                  <a:ext uri="{0D108BD9-81ED-4DB2-BD59-A6C34878D82A}">
                    <a16:rowId xmlns="" xmlns:a16="http://schemas.microsoft.com/office/drawing/2014/main" val="3964291840"/>
                  </a:ext>
                </a:extLst>
              </a:tr>
            </a:tbl>
          </a:graphicData>
        </a:graphic>
      </p:graphicFrame>
      <p:sp>
        <p:nvSpPr>
          <p:cNvPr id="11" name="Ορθογώνιο 10">
            <a:extLst>
              <a:ext uri="{FF2B5EF4-FFF2-40B4-BE49-F238E27FC236}">
                <a16:creationId xmlns="" xmlns:a16="http://schemas.microsoft.com/office/drawing/2014/main" id="{4AFE1DAC-5D9A-4637-8684-8A81972A2EAE}"/>
              </a:ext>
            </a:extLst>
          </p:cNvPr>
          <p:cNvSpPr/>
          <p:nvPr/>
        </p:nvSpPr>
        <p:spPr>
          <a:xfrm>
            <a:off x="469134" y="546904"/>
            <a:ext cx="4586512" cy="430887"/>
          </a:xfrm>
          <a:prstGeom prst="rect">
            <a:avLst/>
          </a:prstGeom>
        </p:spPr>
        <p:txBody>
          <a:bodyPr wrap="none">
            <a:spAutoFit/>
          </a:bodyPr>
          <a:lstStyle/>
          <a:p>
            <a:r>
              <a:rPr lang="el-GR" sz="2200" dirty="0"/>
              <a:t>Ξενοδοχείου &amp; Επιχείρησης </a:t>
            </a:r>
            <a:r>
              <a:rPr lang="en-US" sz="2200" dirty="0"/>
              <a:t>Catering</a:t>
            </a:r>
            <a:endParaRPr lang="el-GR" sz="2200" dirty="0"/>
          </a:p>
        </p:txBody>
      </p:sp>
      <p:sp>
        <p:nvSpPr>
          <p:cNvPr id="12" name="TextBox 11">
            <a:extLst>
              <a:ext uri="{FF2B5EF4-FFF2-40B4-BE49-F238E27FC236}">
                <a16:creationId xmlns="" xmlns:a16="http://schemas.microsoft.com/office/drawing/2014/main" id="{A11667E5-095B-46D7-B422-A72199CCF47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454964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ÎÏÎ¿ÏÎ­Î»ÎµÏÎ¼Î± ÎµÎ¹ÎºÏÎ½Î±Ï Î³Î¹Î± hotels images ">
            <a:extLst>
              <a:ext uri="{FF2B5EF4-FFF2-40B4-BE49-F238E27FC236}">
                <a16:creationId xmlns="" xmlns:a16="http://schemas.microsoft.com/office/drawing/2014/main" id="{7C3057BB-6EE2-4EFE-8113-5F90F8FB90A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63671"/>
            <a:ext cx="9757775" cy="57826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44</a:t>
            </a:fld>
            <a:endParaRPr lang="el-GR" dirty="0"/>
          </a:p>
        </p:txBody>
      </p:sp>
      <p:sp>
        <p:nvSpPr>
          <p:cNvPr id="21" name="TextBox 20">
            <a:extLst>
              <a:ext uri="{FF2B5EF4-FFF2-40B4-BE49-F238E27FC236}">
                <a16:creationId xmlns="" xmlns:a16="http://schemas.microsoft.com/office/drawing/2014/main" id="{3E15BAD7-621F-44A0-A2D5-0458DAE8727E}"/>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748976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474682"/>
            <a:ext cx="11340000" cy="432000"/>
          </a:xfrm>
        </p:spPr>
        <p:txBody>
          <a:bodyPr rtlCol="0"/>
          <a:lstStyle/>
          <a:p>
            <a:r>
              <a:rPr lang="el-GR" dirty="0"/>
              <a:t>Κύρια χαρακτηριστικά δόμησης των εσωτερικών αγορών εργασίας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281688" y="1567070"/>
            <a:ext cx="5472000" cy="360000"/>
          </a:xfrm>
        </p:spPr>
        <p:txBody>
          <a:bodyPr rtlCol="0"/>
          <a:lstStyle/>
          <a:p>
            <a:pPr rtl="0"/>
            <a:r>
              <a:rPr lang="el-GR" dirty="0">
                <a:solidFill>
                  <a:schemeClr val="accent1">
                    <a:lumMod val="75000"/>
                  </a:schemeClr>
                </a:solidFill>
              </a:rPr>
              <a:t>Ισχυρή εσωτερική αγορά εργασίας</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281688" y="2622846"/>
            <a:ext cx="5472000" cy="3475232"/>
          </a:xfrm>
        </p:spPr>
        <p:txBody>
          <a:bodyPr rtlCol="0"/>
          <a:lstStyle/>
          <a:p>
            <a:pPr rtl="0"/>
            <a:r>
              <a:rPr lang="el-GR" dirty="0"/>
              <a:t>Συγκεκριμένα στάνταρ πρόσληψης</a:t>
            </a:r>
          </a:p>
          <a:p>
            <a:pPr rtl="0"/>
            <a:r>
              <a:rPr lang="el-GR" dirty="0"/>
              <a:t>Ένας μόνο τρόπος εισόδου</a:t>
            </a:r>
          </a:p>
          <a:p>
            <a:pPr rtl="0"/>
            <a:r>
              <a:rPr lang="el-GR" dirty="0"/>
              <a:t>Προδιαγραφές υψηλών ικανοτήτων</a:t>
            </a:r>
          </a:p>
          <a:p>
            <a:pPr rtl="0"/>
            <a:r>
              <a:rPr lang="el-GR" dirty="0"/>
              <a:t>Συνεχής εκπαίδευση στο χώρο εργασίας</a:t>
            </a:r>
          </a:p>
          <a:p>
            <a:pPr rtl="0"/>
            <a:r>
              <a:rPr lang="el-GR" dirty="0"/>
              <a:t>Σταθερά και ήδη εφαρμοσμένα κριτήρια στη διαδικασία προαγωγής &amp; μετακίνησης των υπαλλήλων</a:t>
            </a:r>
          </a:p>
          <a:p>
            <a:pPr rtl="0"/>
            <a:r>
              <a:rPr lang="el-GR" dirty="0"/>
              <a:t>Τηρούνται σε μεγάλο βαθμό οι επαγγελματικές συνήθειες &amp; αρχές στις εργασιακές σχέσεις</a:t>
            </a:r>
          </a:p>
          <a:p>
            <a:pPr rtl="0"/>
            <a:r>
              <a:rPr lang="el-GR" dirty="0"/>
              <a:t>Οι μισθολογικές διαφοροποιήσεις παραμένουν σταθερές με το πέρασμα του χρόνου</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288000" y="1567070"/>
            <a:ext cx="5472000" cy="358775"/>
          </a:xfrm>
        </p:spPr>
        <p:txBody>
          <a:bodyPr rtlCol="0"/>
          <a:lstStyle/>
          <a:p>
            <a:pPr rtl="0"/>
            <a:r>
              <a:rPr lang="el-GR" dirty="0">
                <a:solidFill>
                  <a:schemeClr val="accent3">
                    <a:lumMod val="50000"/>
                  </a:schemeClr>
                </a:solidFill>
              </a:rPr>
              <a:t>Αδύναμη εσωτερική αγορά εργασίας</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45</a:t>
            </a:fld>
            <a:endParaRPr lang="el-GR" dirty="0"/>
          </a:p>
        </p:txBody>
      </p:sp>
      <p:sp>
        <p:nvSpPr>
          <p:cNvPr id="16" name="Θέση περιεχομένου 4">
            <a:extLst>
              <a:ext uri="{FF2B5EF4-FFF2-40B4-BE49-F238E27FC236}">
                <a16:creationId xmlns="" xmlns:a16="http://schemas.microsoft.com/office/drawing/2014/main" id="{62FBA8CD-E104-4D01-9E1B-48BEBAF30680}"/>
              </a:ext>
            </a:extLst>
          </p:cNvPr>
          <p:cNvSpPr txBox="1">
            <a:spLocks/>
          </p:cNvSpPr>
          <p:nvPr/>
        </p:nvSpPr>
        <p:spPr>
          <a:xfrm>
            <a:off x="6300000" y="2622846"/>
            <a:ext cx="5472000" cy="347523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Μη συγκεκριμένα στάνταρ πρόσληψης</a:t>
            </a:r>
          </a:p>
          <a:p>
            <a:r>
              <a:rPr lang="el-GR" dirty="0"/>
              <a:t>Πολλαπλοί τρόποι εισόδου</a:t>
            </a:r>
          </a:p>
          <a:p>
            <a:r>
              <a:rPr lang="el-GR" dirty="0"/>
              <a:t>Προδιαγραφές χαμηλών/μέτριων ικανοτήτων</a:t>
            </a:r>
          </a:p>
          <a:p>
            <a:r>
              <a:rPr lang="el-GR" dirty="0"/>
              <a:t>Δεν υφίσταται κάποια συνεχής εκπαίδευση στο χώρο εργασίας</a:t>
            </a:r>
          </a:p>
          <a:p>
            <a:r>
              <a:rPr lang="el-GR" dirty="0"/>
              <a:t>Ασταθή κριτήρια στη διαδικασία προαγωγής &amp; μετακίνησης των υπαλλήλων</a:t>
            </a:r>
          </a:p>
          <a:p>
            <a:r>
              <a:rPr lang="el-GR" dirty="0"/>
              <a:t>Τηρούνται σε μικρό βαθμό οι επαγγελματικές συνήθειες &amp; αρχές στις εργασιακές σχέσεις</a:t>
            </a:r>
          </a:p>
          <a:p>
            <a:r>
              <a:rPr lang="el-GR" dirty="0"/>
              <a:t>Οι μισθολογικές διαφοροποιήσεις μεταβάλλονται με το πέρασμα του χρόνου</a:t>
            </a:r>
          </a:p>
        </p:txBody>
      </p:sp>
      <p:sp>
        <p:nvSpPr>
          <p:cNvPr id="17" name="TextBox 16">
            <a:extLst>
              <a:ext uri="{FF2B5EF4-FFF2-40B4-BE49-F238E27FC236}">
                <a16:creationId xmlns="" xmlns:a16="http://schemas.microsoft.com/office/drawing/2014/main" id="{55FFD950-0806-4DDB-A371-A23268DD703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511329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50BD1FC-F1FC-4BE7-9D9E-CB04E91FC556}"/>
              </a:ext>
            </a:extLst>
          </p:cNvPr>
          <p:cNvSpPr>
            <a:spLocks noGrp="1"/>
          </p:cNvSpPr>
          <p:nvPr>
            <p:ph type="title"/>
          </p:nvPr>
        </p:nvSpPr>
        <p:spPr>
          <a:xfrm>
            <a:off x="4077706" y="235098"/>
            <a:ext cx="4036587" cy="432000"/>
          </a:xfrm>
        </p:spPr>
        <p:txBody>
          <a:bodyPr/>
          <a:lstStyle/>
          <a:p>
            <a:pPr algn="ctr"/>
            <a:r>
              <a:rPr lang="el-GR" sz="2800" dirty="0"/>
              <a:t/>
            </a:r>
            <a:br>
              <a:rPr lang="el-GR" sz="2800" dirty="0"/>
            </a:br>
            <a:r>
              <a:rPr lang="el-GR" sz="2800" dirty="0"/>
              <a:t>Κατανομή Κόστους</a:t>
            </a:r>
            <a:br>
              <a:rPr lang="el-GR" sz="2800" dirty="0"/>
            </a:br>
            <a:endParaRPr lang="el-GR" sz="2800" dirty="0"/>
          </a:p>
        </p:txBody>
      </p:sp>
      <p:sp>
        <p:nvSpPr>
          <p:cNvPr id="5" name="Θέση αριθμού διαφάνειας 4">
            <a:extLst>
              <a:ext uri="{FF2B5EF4-FFF2-40B4-BE49-F238E27FC236}">
                <a16:creationId xmlns="" xmlns:a16="http://schemas.microsoft.com/office/drawing/2014/main" id="{FAE9390A-9983-4F3B-BFFE-365C0A0338EF}"/>
              </a:ext>
            </a:extLst>
          </p:cNvPr>
          <p:cNvSpPr>
            <a:spLocks noGrp="1"/>
          </p:cNvSpPr>
          <p:nvPr>
            <p:ph type="sldNum" sz="quarter" idx="33"/>
          </p:nvPr>
        </p:nvSpPr>
        <p:spPr/>
        <p:txBody>
          <a:bodyPr/>
          <a:lstStyle/>
          <a:p>
            <a:pPr rtl="0"/>
            <a:fld id="{19B51A1E-902D-48AF-9020-955120F399B6}" type="slidenum">
              <a:rPr lang="el-GR" smtClean="0"/>
              <a:pPr rtl="0"/>
              <a:t>46</a:t>
            </a:fld>
            <a:endParaRPr lang="el-GR" dirty="0"/>
          </a:p>
        </p:txBody>
      </p:sp>
      <p:sp>
        <p:nvSpPr>
          <p:cNvPr id="12" name="TextBox 11">
            <a:extLst>
              <a:ext uri="{FF2B5EF4-FFF2-40B4-BE49-F238E27FC236}">
                <a16:creationId xmlns="" xmlns:a16="http://schemas.microsoft.com/office/drawing/2014/main" id="{A11667E5-095B-46D7-B422-A72199CCF478}"/>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graphicFrame>
        <p:nvGraphicFramePr>
          <p:cNvPr id="3" name="Πίνακας 2">
            <a:extLst>
              <a:ext uri="{FF2B5EF4-FFF2-40B4-BE49-F238E27FC236}">
                <a16:creationId xmlns="" xmlns:a16="http://schemas.microsoft.com/office/drawing/2014/main" id="{CF1B1D04-09CC-46C3-A770-595C82575293}"/>
              </a:ext>
            </a:extLst>
          </p:cNvPr>
          <p:cNvGraphicFramePr>
            <a:graphicFrameLocks noGrp="1"/>
          </p:cNvGraphicFramePr>
          <p:nvPr>
            <p:extLst>
              <p:ext uri="{D42A27DB-BD31-4B8C-83A1-F6EECF244321}">
                <p14:modId xmlns="" xmlns:p14="http://schemas.microsoft.com/office/powerpoint/2010/main" val="93683848"/>
              </p:ext>
            </p:extLst>
          </p:nvPr>
        </p:nvGraphicFramePr>
        <p:xfrm>
          <a:off x="1544180" y="1226820"/>
          <a:ext cx="9103640" cy="4678680"/>
        </p:xfrm>
        <a:graphic>
          <a:graphicData uri="http://schemas.openxmlformats.org/drawingml/2006/table">
            <a:tbl>
              <a:tblPr firstRow="1" bandRow="1">
                <a:tableStyleId>{073A0DAA-6AF3-43AB-8588-CEC1D06C72B9}</a:tableStyleId>
              </a:tblPr>
              <a:tblGrid>
                <a:gridCol w="2709333">
                  <a:extLst>
                    <a:ext uri="{9D8B030D-6E8A-4147-A177-3AD203B41FA5}">
                      <a16:colId xmlns="" xmlns:a16="http://schemas.microsoft.com/office/drawing/2014/main" val="3028745437"/>
                    </a:ext>
                  </a:extLst>
                </a:gridCol>
                <a:gridCol w="3413111">
                  <a:extLst>
                    <a:ext uri="{9D8B030D-6E8A-4147-A177-3AD203B41FA5}">
                      <a16:colId xmlns="" xmlns:a16="http://schemas.microsoft.com/office/drawing/2014/main" val="3117301649"/>
                    </a:ext>
                  </a:extLst>
                </a:gridCol>
                <a:gridCol w="2981196">
                  <a:extLst>
                    <a:ext uri="{9D8B030D-6E8A-4147-A177-3AD203B41FA5}">
                      <a16:colId xmlns="" xmlns:a16="http://schemas.microsoft.com/office/drawing/2014/main" val="1132033302"/>
                    </a:ext>
                  </a:extLst>
                </a:gridCol>
              </a:tblGrid>
              <a:tr h="370840">
                <a:tc>
                  <a:txBody>
                    <a:bodyPr/>
                    <a:lstStyle/>
                    <a:p>
                      <a:pPr algn="ctr"/>
                      <a:endParaRPr lang="el-GR" dirty="0"/>
                    </a:p>
                  </a:txBody>
                  <a:tcPr/>
                </a:tc>
                <a:tc>
                  <a:txBody>
                    <a:bodyPr/>
                    <a:lstStyle/>
                    <a:p>
                      <a:pPr algn="ctr"/>
                      <a:r>
                        <a:rPr lang="el-GR" dirty="0"/>
                        <a:t>Κόστος από το βαθμό της  κινητικότητας του ανθρώπινου δυναμικού</a:t>
                      </a:r>
                    </a:p>
                  </a:txBody>
                  <a:tcPr/>
                </a:tc>
                <a:tc>
                  <a:txBody>
                    <a:bodyPr/>
                    <a:lstStyle/>
                    <a:p>
                      <a:pPr algn="ctr"/>
                      <a:r>
                        <a:rPr lang="el-GR" dirty="0"/>
                        <a:t>Κόστος από τη συνέχιση της εργασίας</a:t>
                      </a:r>
                    </a:p>
                  </a:txBody>
                  <a:tcPr/>
                </a:tc>
                <a:extLst>
                  <a:ext uri="{0D108BD9-81ED-4DB2-BD59-A6C34878D82A}">
                    <a16:rowId xmlns="" xmlns:a16="http://schemas.microsoft.com/office/drawing/2014/main" val="689956664"/>
                  </a:ext>
                </a:extLst>
              </a:tr>
              <a:tr h="370840">
                <a:tc rowSpan="4">
                  <a:txBody>
                    <a:bodyPr/>
                    <a:lstStyle/>
                    <a:p>
                      <a:pPr algn="ctr"/>
                      <a:endParaRPr lang="el-GR" dirty="0"/>
                    </a:p>
                    <a:p>
                      <a:pPr algn="ctr"/>
                      <a:endParaRPr lang="el-GR" dirty="0"/>
                    </a:p>
                    <a:p>
                      <a:pPr algn="ctr"/>
                      <a:r>
                        <a:rPr lang="el-GR" b="1" dirty="0"/>
                        <a:t>Εύκολα μετρήσιμο κόστος</a:t>
                      </a:r>
                    </a:p>
                  </a:txBody>
                  <a:tcPr/>
                </a:tc>
                <a:tc>
                  <a:txBody>
                    <a:bodyPr/>
                    <a:lstStyle/>
                    <a:p>
                      <a:pPr algn="ctr"/>
                      <a:r>
                        <a:rPr lang="el-GR" dirty="0"/>
                        <a:t>Κόστος στρατολόγησης</a:t>
                      </a:r>
                    </a:p>
                  </a:txBody>
                  <a:tcPr/>
                </a:tc>
                <a:tc>
                  <a:txBody>
                    <a:bodyPr/>
                    <a:lstStyle/>
                    <a:p>
                      <a:pPr algn="ctr"/>
                      <a:r>
                        <a:rPr lang="el-GR" dirty="0"/>
                        <a:t>Πρόσθετες αμοιβές (υπερωρίες, μπόνους </a:t>
                      </a:r>
                      <a:r>
                        <a:rPr lang="el-GR" dirty="0" smtClean="0"/>
                        <a:t>κτλ.)</a:t>
                      </a:r>
                      <a:endParaRPr lang="el-GR" dirty="0"/>
                    </a:p>
                  </a:txBody>
                  <a:tcPr/>
                </a:tc>
                <a:extLst>
                  <a:ext uri="{0D108BD9-81ED-4DB2-BD59-A6C34878D82A}">
                    <a16:rowId xmlns="" xmlns:a16="http://schemas.microsoft.com/office/drawing/2014/main" val="859529390"/>
                  </a:ext>
                </a:extLst>
              </a:tr>
              <a:tr h="370840">
                <a:tc vMerge="1">
                  <a:txBody>
                    <a:bodyPr/>
                    <a:lstStyle/>
                    <a:p>
                      <a:pPr algn="ctr"/>
                      <a:endParaRPr lang="el-GR" dirty="0"/>
                    </a:p>
                  </a:txBody>
                  <a:tcPr/>
                </a:tc>
                <a:tc>
                  <a:txBody>
                    <a:bodyPr/>
                    <a:lstStyle/>
                    <a:p>
                      <a:pPr algn="ctr"/>
                      <a:r>
                        <a:rPr lang="el-GR" dirty="0"/>
                        <a:t>Κόστος εκπαίδευσης</a:t>
                      </a:r>
                    </a:p>
                  </a:txBody>
                  <a:tcPr/>
                </a:tc>
                <a:tc>
                  <a:txBody>
                    <a:bodyPr/>
                    <a:lstStyle/>
                    <a:p>
                      <a:pPr algn="ctr"/>
                      <a:endParaRPr lang="el-GR"/>
                    </a:p>
                  </a:txBody>
                  <a:tcPr/>
                </a:tc>
                <a:extLst>
                  <a:ext uri="{0D108BD9-81ED-4DB2-BD59-A6C34878D82A}">
                    <a16:rowId xmlns="" xmlns:a16="http://schemas.microsoft.com/office/drawing/2014/main" val="935834278"/>
                  </a:ext>
                </a:extLst>
              </a:tr>
              <a:tr h="370840">
                <a:tc vMerge="1">
                  <a:txBody>
                    <a:bodyPr/>
                    <a:lstStyle/>
                    <a:p>
                      <a:pPr algn="ctr"/>
                      <a:endParaRPr lang="el-GR" dirty="0"/>
                    </a:p>
                  </a:txBody>
                  <a:tcPr/>
                </a:tc>
                <a:tc>
                  <a:txBody>
                    <a:bodyPr/>
                    <a:lstStyle/>
                    <a:p>
                      <a:pPr algn="ctr"/>
                      <a:r>
                        <a:rPr lang="el-GR" dirty="0"/>
                        <a:t>Τεκμηρίωση για </a:t>
                      </a:r>
                      <a:r>
                        <a:rPr lang="el-GR" dirty="0" smtClean="0"/>
                        <a:t>προσέλκυση</a:t>
                      </a:r>
                      <a:endParaRPr lang="el-GR" dirty="0"/>
                    </a:p>
                  </a:txBody>
                  <a:tcPr/>
                </a:tc>
                <a:tc>
                  <a:txBody>
                    <a:bodyPr/>
                    <a:lstStyle/>
                    <a:p>
                      <a:pPr algn="ctr"/>
                      <a:endParaRPr lang="el-GR"/>
                    </a:p>
                  </a:txBody>
                  <a:tcPr/>
                </a:tc>
                <a:extLst>
                  <a:ext uri="{0D108BD9-81ED-4DB2-BD59-A6C34878D82A}">
                    <a16:rowId xmlns="" xmlns:a16="http://schemas.microsoft.com/office/drawing/2014/main" val="2833743878"/>
                  </a:ext>
                </a:extLst>
              </a:tr>
              <a:tr h="370840">
                <a:tc vMerge="1">
                  <a:txBody>
                    <a:bodyPr/>
                    <a:lstStyle/>
                    <a:p>
                      <a:pPr algn="ctr"/>
                      <a:endParaRPr lang="el-GR" dirty="0"/>
                    </a:p>
                  </a:txBody>
                  <a:tcPr/>
                </a:tc>
                <a:tc>
                  <a:txBody>
                    <a:bodyPr/>
                    <a:lstStyle/>
                    <a:p>
                      <a:pPr algn="ctr"/>
                      <a:r>
                        <a:rPr lang="el-GR" dirty="0"/>
                        <a:t>Τεκμηρίωση για εκπαίδευση</a:t>
                      </a:r>
                    </a:p>
                  </a:txBody>
                  <a:tcPr/>
                </a:tc>
                <a:tc>
                  <a:txBody>
                    <a:bodyPr/>
                    <a:lstStyle/>
                    <a:p>
                      <a:pPr algn="ctr"/>
                      <a:endParaRPr lang="el-GR"/>
                    </a:p>
                  </a:txBody>
                  <a:tcPr/>
                </a:tc>
                <a:extLst>
                  <a:ext uri="{0D108BD9-81ED-4DB2-BD59-A6C34878D82A}">
                    <a16:rowId xmlns="" xmlns:a16="http://schemas.microsoft.com/office/drawing/2014/main" val="944959352"/>
                  </a:ext>
                </a:extLst>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ctr" defTabSz="914400" rtl="0" eaLnBrk="1" fontAlgn="auto" latinLnBrk="0" hangingPunct="1">
                        <a:lnSpc>
                          <a:spcPct val="100000"/>
                        </a:lnSpc>
                        <a:spcBef>
                          <a:spcPts val="0"/>
                        </a:spcBef>
                        <a:spcAft>
                          <a:spcPts val="0"/>
                        </a:spcAft>
                        <a:buClrTx/>
                        <a:buSzTx/>
                        <a:buFontTx/>
                        <a:buNone/>
                        <a:tabLst/>
                        <a:defRPr/>
                      </a:pPr>
                      <a:r>
                        <a:rPr lang="el-GR" b="1" dirty="0"/>
                        <a:t>Δύσκολα μετρήσιμο κόστος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dirty="0"/>
                    </a:p>
                  </a:txBody>
                  <a:tcPr/>
                </a:tc>
                <a:tc>
                  <a:txBody>
                    <a:bodyPr/>
                    <a:lstStyle/>
                    <a:p>
                      <a:pPr algn="ctr"/>
                      <a:r>
                        <a:rPr lang="el-GR" dirty="0"/>
                        <a:t>Χαμηλή παραγωγικότητα νέων υπαλλήλων</a:t>
                      </a:r>
                    </a:p>
                  </a:txBody>
                  <a:tcPr/>
                </a:tc>
                <a:tc>
                  <a:txBody>
                    <a:bodyPr/>
                    <a:lstStyle/>
                    <a:p>
                      <a:pPr algn="ctr"/>
                      <a:r>
                        <a:rPr lang="el-GR" dirty="0"/>
                        <a:t>Χαμηλότερα στάνταρ</a:t>
                      </a:r>
                    </a:p>
                  </a:txBody>
                  <a:tcPr/>
                </a:tc>
                <a:extLst>
                  <a:ext uri="{0D108BD9-81ED-4DB2-BD59-A6C34878D82A}">
                    <a16:rowId xmlns="" xmlns:a16="http://schemas.microsoft.com/office/drawing/2014/main" val="2309544025"/>
                  </a:ext>
                </a:extLst>
              </a:tr>
              <a:tr h="370840">
                <a:tc vMerge="1">
                  <a:txBody>
                    <a:bodyPr/>
                    <a:lstStyle/>
                    <a:p>
                      <a:pPr algn="ctr"/>
                      <a:endParaRPr lang="el-GR" dirty="0"/>
                    </a:p>
                  </a:txBody>
                  <a:tcPr/>
                </a:tc>
                <a:tc>
                  <a:txBody>
                    <a:bodyPr/>
                    <a:lstStyle/>
                    <a:p>
                      <a:pPr algn="ctr"/>
                      <a:r>
                        <a:rPr lang="el-GR"/>
                        <a:t>Χρόνος </a:t>
                      </a:r>
                      <a:r>
                        <a:rPr lang="el-GR" smtClean="0"/>
                        <a:t>προσέλκυσης</a:t>
                      </a:r>
                      <a:endParaRPr lang="el-GR" dirty="0"/>
                    </a:p>
                  </a:txBody>
                  <a:tcPr/>
                </a:tc>
                <a:tc>
                  <a:txBody>
                    <a:bodyPr/>
                    <a:lstStyle/>
                    <a:p>
                      <a:pPr algn="ctr"/>
                      <a:r>
                        <a:rPr lang="el-GR" dirty="0"/>
                        <a:t>Προβλήματα επιθεώρησης</a:t>
                      </a:r>
                    </a:p>
                  </a:txBody>
                  <a:tcPr/>
                </a:tc>
                <a:extLst>
                  <a:ext uri="{0D108BD9-81ED-4DB2-BD59-A6C34878D82A}">
                    <a16:rowId xmlns="" xmlns:a16="http://schemas.microsoft.com/office/drawing/2014/main" val="3688833068"/>
                  </a:ext>
                </a:extLst>
              </a:tr>
              <a:tr h="370840">
                <a:tc vMerge="1">
                  <a:txBody>
                    <a:bodyPr/>
                    <a:lstStyle/>
                    <a:p>
                      <a:pPr algn="ctr"/>
                      <a:endParaRPr lang="el-GR" dirty="0"/>
                    </a:p>
                  </a:txBody>
                  <a:tcPr/>
                </a:tc>
                <a:tc>
                  <a:txBody>
                    <a:bodyPr/>
                    <a:lstStyle/>
                    <a:p>
                      <a:pPr algn="ctr"/>
                      <a:r>
                        <a:rPr lang="el-GR" dirty="0"/>
                        <a:t>Χρόνος εκπαίδευσης</a:t>
                      </a:r>
                    </a:p>
                  </a:txBody>
                  <a:tcPr/>
                </a:tc>
                <a:tc>
                  <a:txBody>
                    <a:bodyPr/>
                    <a:lstStyle/>
                    <a:p>
                      <a:pPr algn="ctr"/>
                      <a:endParaRPr lang="el-GR" dirty="0"/>
                    </a:p>
                  </a:txBody>
                  <a:tcPr/>
                </a:tc>
                <a:extLst>
                  <a:ext uri="{0D108BD9-81ED-4DB2-BD59-A6C34878D82A}">
                    <a16:rowId xmlns="" xmlns:a16="http://schemas.microsoft.com/office/drawing/2014/main" val="617940246"/>
                  </a:ext>
                </a:extLst>
              </a:tr>
            </a:tbl>
          </a:graphicData>
        </a:graphic>
      </p:graphicFrame>
    </p:spTree>
    <p:extLst>
      <p:ext uri="{BB962C8B-B14F-4D97-AF65-F5344CB8AC3E}">
        <p14:creationId xmlns="" xmlns:p14="http://schemas.microsoft.com/office/powerpoint/2010/main" val="170703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Η σημασία των ανθρώπινων πόρων</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sz="4400" b="1" dirty="0"/>
                <a:t>2</a:t>
              </a:r>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5</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517721" y="1956413"/>
            <a:ext cx="6096000" cy="1754326"/>
          </a:xfrm>
          <a:prstGeom prst="rect">
            <a:avLst/>
          </a:prstGeom>
        </p:spPr>
        <p:txBody>
          <a:bodyPr>
            <a:spAutoFit/>
          </a:bodyPr>
          <a:lstStyle/>
          <a:p>
            <a:r>
              <a:rPr lang="el-GR" dirty="0">
                <a:solidFill>
                  <a:schemeClr val="tx1">
                    <a:lumMod val="75000"/>
                    <a:lumOff val="25000"/>
                  </a:schemeClr>
                </a:solidFill>
              </a:rPr>
              <a:t>«Αν εξετάσουμε τις πηγές σταθερού ανταγωνιστικού πλεονεκτήματος κατά την τελευταία δεκαετία, η μόνη που έχει διατηρηθεί είναι η ποιότητα των ανθρώπων που δουλεύουν για σένα» </a:t>
            </a:r>
            <a:r>
              <a:rPr lang="en-US" b="1" i="1" dirty="0">
                <a:latin typeface="Calibri" panose="020F0502020204030204" pitchFamily="34" charset="0"/>
                <a:cs typeface="Times New Roman" panose="02020603050405020304" pitchFamily="18" charset="0"/>
              </a:rPr>
              <a:t>Jim </a:t>
            </a:r>
            <a:r>
              <a:rPr lang="en-US" b="1" i="1" dirty="0" err="1">
                <a:latin typeface="Calibri" panose="020F0502020204030204" pitchFamily="34" charset="0"/>
                <a:cs typeface="Times New Roman" panose="02020603050405020304" pitchFamily="18" charset="0"/>
              </a:rPr>
              <a:t>Alef</a:t>
            </a:r>
            <a:r>
              <a:rPr lang="en-US" b="1" i="1" dirty="0">
                <a:latin typeface="Calibri" panose="020F0502020204030204" pitchFamily="34" charset="0"/>
                <a:cs typeface="Times New Roman" panose="02020603050405020304" pitchFamily="18" charset="0"/>
              </a:rPr>
              <a:t>, Head of Human Resources, First Chicago Corporation</a:t>
            </a:r>
          </a:p>
          <a:p>
            <a:endParaRPr lang="el-GR" dirty="0">
              <a:solidFill>
                <a:schemeClr val="tx1">
                  <a:lumMod val="75000"/>
                  <a:lumOff val="25000"/>
                </a:schemeClr>
              </a:solidFill>
            </a:endParaRPr>
          </a:p>
        </p:txBody>
      </p:sp>
      <p:sp>
        <p:nvSpPr>
          <p:cNvPr id="6" name="Ορθογώνιο 5">
            <a:extLst>
              <a:ext uri="{FF2B5EF4-FFF2-40B4-BE49-F238E27FC236}">
                <a16:creationId xmlns="" xmlns:a16="http://schemas.microsoft.com/office/drawing/2014/main" id="{FDE2817C-4E0E-475D-8423-E3C2FD5CF4DF}"/>
              </a:ext>
            </a:extLst>
          </p:cNvPr>
          <p:cNvSpPr/>
          <p:nvPr/>
        </p:nvSpPr>
        <p:spPr>
          <a:xfrm>
            <a:off x="4517721" y="3956602"/>
            <a:ext cx="6096000" cy="2284856"/>
          </a:xfrm>
          <a:prstGeom prst="rect">
            <a:avLst/>
          </a:prstGeom>
        </p:spPr>
        <p:txBody>
          <a:bodyPr>
            <a:spAutoFit/>
          </a:bodyPr>
          <a:lstStyle/>
          <a:p>
            <a:pPr lvl="0" algn="just">
              <a:lnSpc>
                <a:spcPct val="114000"/>
              </a:lnSpc>
            </a:pPr>
            <a:r>
              <a:rPr lang="el-GR" dirty="0">
                <a:solidFill>
                  <a:schemeClr val="tx1">
                    <a:lumMod val="75000"/>
                    <a:lumOff val="25000"/>
                  </a:schemeClr>
                </a:solidFill>
              </a:rPr>
              <a:t>«Η ικανότητα προσέλκυσης, ανάπτυξης και διατήρησης ικανών ανθρώπων είναι ίσης σημασίας με την μακροπρόθεσμη αξία των επενδύσεων, την οικονομική ακεραιότητα, τη χρήση των επιχειρηματικών πόρων, την ποιότητα των προϊόντων και υπηρεσιών, την ποιότητα του μάνατζμεντ και την κοινωνική και περιβαλλοντική υπευθυνότητα» </a:t>
            </a:r>
            <a:r>
              <a:rPr lang="el-GR" b="1" i="1" dirty="0">
                <a:latin typeface="Calibri" panose="020F0502020204030204" pitchFamily="34" charset="0"/>
                <a:cs typeface="Times New Roman" panose="02020603050405020304" pitchFamily="18" charset="0"/>
              </a:rPr>
              <a:t>(</a:t>
            </a:r>
            <a:r>
              <a:rPr lang="el-GR" b="1" i="1" dirty="0" err="1">
                <a:latin typeface="Calibri" panose="020F0502020204030204" pitchFamily="34" charset="0"/>
                <a:cs typeface="Times New Roman" panose="02020603050405020304" pitchFamily="18" charset="0"/>
              </a:rPr>
              <a:t>Fortune</a:t>
            </a:r>
            <a:r>
              <a:rPr lang="el-GR" b="1" i="1" dirty="0">
                <a:latin typeface="Calibri" panose="020F0502020204030204" pitchFamily="34" charset="0"/>
                <a:cs typeface="Times New Roman" panose="02020603050405020304" pitchFamily="18" charset="0"/>
              </a:rPr>
              <a:t>). </a:t>
            </a:r>
            <a:endParaRPr lang="el-GR" i="1" dirty="0">
              <a:effectLst/>
              <a:latin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89866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23FB4D5-DA14-4F29-9320-2DE0A6B571B9}"/>
              </a:ext>
            </a:extLst>
          </p:cNvPr>
          <p:cNvSpPr>
            <a:spLocks noGrp="1"/>
          </p:cNvSpPr>
          <p:nvPr>
            <p:ph type="title"/>
          </p:nvPr>
        </p:nvSpPr>
        <p:spPr>
          <a:xfrm>
            <a:off x="432000" y="231643"/>
            <a:ext cx="11328000" cy="432000"/>
          </a:xfrm>
        </p:spPr>
        <p:txBody>
          <a:bodyPr rtlCol="0"/>
          <a:lstStyle/>
          <a:p>
            <a:r>
              <a:rPr lang="el-GR" sz="2800" dirty="0"/>
              <a:t>Περιεχόμενο της διοίκησης ανθρώπινων πόρων</a:t>
            </a:r>
          </a:p>
        </p:txBody>
      </p:sp>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6</a:t>
            </a:fld>
            <a:endParaRPr lang="el-GR" dirty="0"/>
          </a:p>
        </p:txBody>
      </p:sp>
      <p:grpSp>
        <p:nvGrpSpPr>
          <p:cNvPr id="10" name="Group 74">
            <a:extLst>
              <a:ext uri="{FF2B5EF4-FFF2-40B4-BE49-F238E27FC236}">
                <a16:creationId xmlns="" xmlns:a16="http://schemas.microsoft.com/office/drawing/2014/main" id="{AC96F883-9B09-4766-BEE7-8AC40E8E1920}"/>
              </a:ext>
            </a:extLst>
          </p:cNvPr>
          <p:cNvGrpSpPr/>
          <p:nvPr/>
        </p:nvGrpSpPr>
        <p:grpSpPr bwMode="auto">
          <a:xfrm>
            <a:off x="1792059" y="1002231"/>
            <a:ext cx="8607881" cy="5423769"/>
            <a:chOff x="295" y="709"/>
            <a:chExt cx="5174" cy="3492"/>
          </a:xfrm>
        </p:grpSpPr>
        <p:grpSp>
          <p:nvGrpSpPr>
            <p:cNvPr id="11" name="Group 20">
              <a:extLst>
                <a:ext uri="{FF2B5EF4-FFF2-40B4-BE49-F238E27FC236}">
                  <a16:creationId xmlns="" xmlns:a16="http://schemas.microsoft.com/office/drawing/2014/main" id="{D37EBF59-C321-4E9D-A078-932E5F1963D6}"/>
                </a:ext>
              </a:extLst>
            </p:cNvPr>
            <p:cNvGrpSpPr/>
            <p:nvPr/>
          </p:nvGrpSpPr>
          <p:grpSpPr bwMode="auto">
            <a:xfrm>
              <a:off x="2200" y="709"/>
              <a:ext cx="907" cy="273"/>
              <a:chOff x="2200" y="1071"/>
              <a:chExt cx="907" cy="273"/>
            </a:xfrm>
          </p:grpSpPr>
          <p:sp>
            <p:nvSpPr>
              <p:cNvPr id="66" name="Rectangle 19">
                <a:extLst>
                  <a:ext uri="{FF2B5EF4-FFF2-40B4-BE49-F238E27FC236}">
                    <a16:creationId xmlns="" xmlns:a16="http://schemas.microsoft.com/office/drawing/2014/main" id="{8BADE6CE-6ED0-4751-8EC2-BEFA5290D17A}"/>
                  </a:ext>
                </a:extLst>
              </p:cNvPr>
              <p:cNvSpPr>
                <a:spLocks noChangeArrowheads="1"/>
              </p:cNvSpPr>
              <p:nvPr/>
            </p:nvSpPr>
            <p:spPr bwMode="auto">
              <a:xfrm>
                <a:off x="2200" y="1071"/>
                <a:ext cx="907" cy="273"/>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67" name="Text Box 5">
                <a:extLst>
                  <a:ext uri="{FF2B5EF4-FFF2-40B4-BE49-F238E27FC236}">
                    <a16:creationId xmlns="" xmlns:a16="http://schemas.microsoft.com/office/drawing/2014/main" id="{61FE8708-047E-4286-9575-4BFCBFBC5C9F}"/>
                  </a:ext>
                </a:extLst>
              </p:cNvPr>
              <p:cNvSpPr txBox="1">
                <a:spLocks noChangeArrowheads="1"/>
              </p:cNvSpPr>
              <p:nvPr/>
            </p:nvSpPr>
            <p:spPr bwMode="auto">
              <a:xfrm>
                <a:off x="2323" y="1116"/>
                <a:ext cx="731"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dirty="0"/>
                  <a:t>Λειτουργίες</a:t>
                </a:r>
              </a:p>
            </p:txBody>
          </p:sp>
        </p:grpSp>
        <p:grpSp>
          <p:nvGrpSpPr>
            <p:cNvPr id="12" name="Group 22">
              <a:extLst>
                <a:ext uri="{FF2B5EF4-FFF2-40B4-BE49-F238E27FC236}">
                  <a16:creationId xmlns="" xmlns:a16="http://schemas.microsoft.com/office/drawing/2014/main" id="{8FC2406C-D9D0-44E9-B5AF-45C4691CE428}"/>
                </a:ext>
              </a:extLst>
            </p:cNvPr>
            <p:cNvGrpSpPr/>
            <p:nvPr/>
          </p:nvGrpSpPr>
          <p:grpSpPr bwMode="auto">
            <a:xfrm>
              <a:off x="340" y="1026"/>
              <a:ext cx="998" cy="409"/>
              <a:chOff x="657" y="1570"/>
              <a:chExt cx="998" cy="409"/>
            </a:xfrm>
          </p:grpSpPr>
          <p:sp>
            <p:nvSpPr>
              <p:cNvPr id="64" name="Rectangle 21">
                <a:extLst>
                  <a:ext uri="{FF2B5EF4-FFF2-40B4-BE49-F238E27FC236}">
                    <a16:creationId xmlns="" xmlns:a16="http://schemas.microsoft.com/office/drawing/2014/main" id="{0AE15722-CC72-4BBD-9DC6-1BA80C2CE953}"/>
                  </a:ext>
                </a:extLst>
              </p:cNvPr>
              <p:cNvSpPr>
                <a:spLocks noChangeArrowheads="1"/>
              </p:cNvSpPr>
              <p:nvPr/>
            </p:nvSpPr>
            <p:spPr bwMode="auto">
              <a:xfrm>
                <a:off x="657" y="1570"/>
                <a:ext cx="998" cy="409"/>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65" name="Text Box 6">
                <a:extLst>
                  <a:ext uri="{FF2B5EF4-FFF2-40B4-BE49-F238E27FC236}">
                    <a16:creationId xmlns="" xmlns:a16="http://schemas.microsoft.com/office/drawing/2014/main" id="{49C758DD-FE10-49B9-B15B-80C9FDBB806F}"/>
                  </a:ext>
                </a:extLst>
              </p:cNvPr>
              <p:cNvSpPr txBox="1">
                <a:spLocks noChangeArrowheads="1"/>
              </p:cNvSpPr>
              <p:nvPr/>
            </p:nvSpPr>
            <p:spPr bwMode="auto">
              <a:xfrm>
                <a:off x="826" y="1615"/>
                <a:ext cx="746" cy="326"/>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Εξωτερικό</a:t>
                </a:r>
              </a:p>
              <a:p>
                <a:r>
                  <a:rPr lang="el-GR" sz="1400" b="1"/>
                  <a:t>περιβάλλον</a:t>
                </a:r>
              </a:p>
            </p:txBody>
          </p:sp>
        </p:grpSp>
        <p:grpSp>
          <p:nvGrpSpPr>
            <p:cNvPr id="13" name="Group 24">
              <a:extLst>
                <a:ext uri="{FF2B5EF4-FFF2-40B4-BE49-F238E27FC236}">
                  <a16:creationId xmlns="" xmlns:a16="http://schemas.microsoft.com/office/drawing/2014/main" id="{B1F693A3-7BD7-4745-A024-F6E05299E943}"/>
                </a:ext>
              </a:extLst>
            </p:cNvPr>
            <p:cNvGrpSpPr/>
            <p:nvPr/>
          </p:nvGrpSpPr>
          <p:grpSpPr bwMode="auto">
            <a:xfrm>
              <a:off x="4196" y="1026"/>
              <a:ext cx="945" cy="409"/>
              <a:chOff x="3651" y="1570"/>
              <a:chExt cx="945" cy="409"/>
            </a:xfrm>
          </p:grpSpPr>
          <p:sp>
            <p:nvSpPr>
              <p:cNvPr id="62" name="Rectangle 23">
                <a:extLst>
                  <a:ext uri="{FF2B5EF4-FFF2-40B4-BE49-F238E27FC236}">
                    <a16:creationId xmlns="" xmlns:a16="http://schemas.microsoft.com/office/drawing/2014/main" id="{FC6E6193-EE29-41DE-B624-7741667285E9}"/>
                  </a:ext>
                </a:extLst>
              </p:cNvPr>
              <p:cNvSpPr>
                <a:spLocks noChangeArrowheads="1"/>
              </p:cNvSpPr>
              <p:nvPr/>
            </p:nvSpPr>
            <p:spPr bwMode="auto">
              <a:xfrm>
                <a:off x="3651" y="1570"/>
                <a:ext cx="907" cy="409"/>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63" name="Text Box 7">
                <a:extLst>
                  <a:ext uri="{FF2B5EF4-FFF2-40B4-BE49-F238E27FC236}">
                    <a16:creationId xmlns="" xmlns:a16="http://schemas.microsoft.com/office/drawing/2014/main" id="{98F0ACE0-3FD0-4B68-B5F0-61BF03DCFCE4}"/>
                  </a:ext>
                </a:extLst>
              </p:cNvPr>
              <p:cNvSpPr txBox="1">
                <a:spLocks noChangeArrowheads="1"/>
              </p:cNvSpPr>
              <p:nvPr/>
            </p:nvSpPr>
            <p:spPr bwMode="auto">
              <a:xfrm>
                <a:off x="3729" y="1615"/>
                <a:ext cx="867" cy="326"/>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Οργανωσιακό</a:t>
                </a:r>
              </a:p>
              <a:p>
                <a:r>
                  <a:rPr lang="el-GR" sz="1400" b="1"/>
                  <a:t>περιβάλλον</a:t>
                </a:r>
              </a:p>
            </p:txBody>
          </p:sp>
        </p:grpSp>
        <p:grpSp>
          <p:nvGrpSpPr>
            <p:cNvPr id="14" name="Group 26">
              <a:extLst>
                <a:ext uri="{FF2B5EF4-FFF2-40B4-BE49-F238E27FC236}">
                  <a16:creationId xmlns="" xmlns:a16="http://schemas.microsoft.com/office/drawing/2014/main" id="{7F59C77E-52EC-494A-A896-F80E91A5DE80}"/>
                </a:ext>
              </a:extLst>
            </p:cNvPr>
            <p:cNvGrpSpPr/>
            <p:nvPr/>
          </p:nvGrpSpPr>
          <p:grpSpPr bwMode="auto">
            <a:xfrm>
              <a:off x="1927" y="1389"/>
              <a:ext cx="1509" cy="408"/>
              <a:chOff x="1973" y="1616"/>
              <a:chExt cx="1509" cy="408"/>
            </a:xfrm>
          </p:grpSpPr>
          <p:sp>
            <p:nvSpPr>
              <p:cNvPr id="60" name="Rectangle 25">
                <a:extLst>
                  <a:ext uri="{FF2B5EF4-FFF2-40B4-BE49-F238E27FC236}">
                    <a16:creationId xmlns="" xmlns:a16="http://schemas.microsoft.com/office/drawing/2014/main" id="{BCF1B870-6331-4789-8D0E-C09B99F3F359}"/>
                  </a:ext>
                </a:extLst>
              </p:cNvPr>
              <p:cNvSpPr>
                <a:spLocks noChangeArrowheads="1"/>
              </p:cNvSpPr>
              <p:nvPr/>
            </p:nvSpPr>
            <p:spPr bwMode="auto">
              <a:xfrm>
                <a:off x="1973" y="1616"/>
                <a:ext cx="1497" cy="408"/>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61" name="Text Box 8">
                <a:extLst>
                  <a:ext uri="{FF2B5EF4-FFF2-40B4-BE49-F238E27FC236}">
                    <a16:creationId xmlns="" xmlns:a16="http://schemas.microsoft.com/office/drawing/2014/main" id="{4C58F326-FF00-46BC-AE3A-8B073F2EA271}"/>
                  </a:ext>
                </a:extLst>
              </p:cNvPr>
              <p:cNvSpPr txBox="1">
                <a:spLocks noChangeArrowheads="1"/>
              </p:cNvSpPr>
              <p:nvPr/>
            </p:nvSpPr>
            <p:spPr bwMode="auto">
              <a:xfrm>
                <a:off x="2096" y="1661"/>
                <a:ext cx="1386" cy="326"/>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dirty="0"/>
                  <a:t>Προγραμματισμός</a:t>
                </a:r>
              </a:p>
              <a:p>
                <a:r>
                  <a:rPr lang="el-GR" sz="1400" b="1" dirty="0"/>
                  <a:t>Ανθρώπινου δυναμικού</a:t>
                </a:r>
              </a:p>
            </p:txBody>
          </p:sp>
        </p:grpSp>
        <p:grpSp>
          <p:nvGrpSpPr>
            <p:cNvPr id="15" name="Group 30">
              <a:extLst>
                <a:ext uri="{FF2B5EF4-FFF2-40B4-BE49-F238E27FC236}">
                  <a16:creationId xmlns="" xmlns:a16="http://schemas.microsoft.com/office/drawing/2014/main" id="{D5AF9290-D9B4-4AA1-A779-4CEBE11CAB87}"/>
                </a:ext>
              </a:extLst>
            </p:cNvPr>
            <p:cNvGrpSpPr/>
            <p:nvPr/>
          </p:nvGrpSpPr>
          <p:grpSpPr bwMode="auto">
            <a:xfrm>
              <a:off x="295" y="1706"/>
              <a:ext cx="1138" cy="545"/>
              <a:chOff x="340" y="2205"/>
              <a:chExt cx="1138" cy="545"/>
            </a:xfrm>
          </p:grpSpPr>
          <p:sp>
            <p:nvSpPr>
              <p:cNvPr id="58" name="Rectangle 29">
                <a:extLst>
                  <a:ext uri="{FF2B5EF4-FFF2-40B4-BE49-F238E27FC236}">
                    <a16:creationId xmlns="" xmlns:a16="http://schemas.microsoft.com/office/drawing/2014/main" id="{40DBCAF0-E237-4A1A-BC32-647D54E5E4E7}"/>
                  </a:ext>
                </a:extLst>
              </p:cNvPr>
              <p:cNvSpPr>
                <a:spLocks noChangeArrowheads="1"/>
              </p:cNvSpPr>
              <p:nvPr/>
            </p:nvSpPr>
            <p:spPr bwMode="auto">
              <a:xfrm>
                <a:off x="340" y="2205"/>
                <a:ext cx="1089" cy="545"/>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59" name="Text Box 9">
                <a:extLst>
                  <a:ext uri="{FF2B5EF4-FFF2-40B4-BE49-F238E27FC236}">
                    <a16:creationId xmlns="" xmlns:a16="http://schemas.microsoft.com/office/drawing/2014/main" id="{5EB5858C-856E-4A14-ADC7-F29E9E6D23AB}"/>
                  </a:ext>
                </a:extLst>
              </p:cNvPr>
              <p:cNvSpPr txBox="1">
                <a:spLocks noChangeArrowheads="1"/>
              </p:cNvSpPr>
              <p:nvPr/>
            </p:nvSpPr>
            <p:spPr bwMode="auto">
              <a:xfrm>
                <a:off x="418" y="2250"/>
                <a:ext cx="1060" cy="460"/>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Ανάλυση &amp;</a:t>
                </a:r>
              </a:p>
              <a:p>
                <a:r>
                  <a:rPr lang="el-GR" sz="1400" b="1"/>
                  <a:t>Περιγραφή</a:t>
                </a:r>
              </a:p>
              <a:p>
                <a:r>
                  <a:rPr lang="el-GR" sz="1400" b="1"/>
                  <a:t>Θέσεων εργασίας</a:t>
                </a:r>
              </a:p>
            </p:txBody>
          </p:sp>
        </p:grpSp>
        <p:grpSp>
          <p:nvGrpSpPr>
            <p:cNvPr id="16" name="Group 28">
              <a:extLst>
                <a:ext uri="{FF2B5EF4-FFF2-40B4-BE49-F238E27FC236}">
                  <a16:creationId xmlns="" xmlns:a16="http://schemas.microsoft.com/office/drawing/2014/main" id="{6902965F-69A5-4EAB-833E-36B9A516153A}"/>
                </a:ext>
              </a:extLst>
            </p:cNvPr>
            <p:cNvGrpSpPr/>
            <p:nvPr/>
          </p:nvGrpSpPr>
          <p:grpSpPr bwMode="auto">
            <a:xfrm>
              <a:off x="2199" y="2069"/>
              <a:ext cx="862" cy="273"/>
              <a:chOff x="2109" y="2205"/>
              <a:chExt cx="862" cy="273"/>
            </a:xfrm>
          </p:grpSpPr>
          <p:sp>
            <p:nvSpPr>
              <p:cNvPr id="56" name="Rectangle 27">
                <a:extLst>
                  <a:ext uri="{FF2B5EF4-FFF2-40B4-BE49-F238E27FC236}">
                    <a16:creationId xmlns="" xmlns:a16="http://schemas.microsoft.com/office/drawing/2014/main" id="{DFD8E410-4700-444F-B9DA-05C18EE47714}"/>
                  </a:ext>
                </a:extLst>
              </p:cNvPr>
              <p:cNvSpPr>
                <a:spLocks noChangeArrowheads="1"/>
              </p:cNvSpPr>
              <p:nvPr/>
            </p:nvSpPr>
            <p:spPr bwMode="auto">
              <a:xfrm>
                <a:off x="2109" y="2205"/>
                <a:ext cx="862" cy="273"/>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57" name="Text Box 10">
                <a:extLst>
                  <a:ext uri="{FF2B5EF4-FFF2-40B4-BE49-F238E27FC236}">
                    <a16:creationId xmlns="" xmlns:a16="http://schemas.microsoft.com/office/drawing/2014/main" id="{C85957D0-273C-46C8-84FD-9BBE9A96700D}"/>
                  </a:ext>
                </a:extLst>
              </p:cNvPr>
              <p:cNvSpPr txBox="1">
                <a:spLocks noChangeArrowheads="1"/>
              </p:cNvSpPr>
              <p:nvPr/>
            </p:nvSpPr>
            <p:spPr bwMode="auto">
              <a:xfrm>
                <a:off x="2142" y="2251"/>
                <a:ext cx="796"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Προσέλκυση</a:t>
                </a:r>
              </a:p>
            </p:txBody>
          </p:sp>
        </p:grpSp>
        <p:grpSp>
          <p:nvGrpSpPr>
            <p:cNvPr id="17" name="Group 34">
              <a:extLst>
                <a:ext uri="{FF2B5EF4-FFF2-40B4-BE49-F238E27FC236}">
                  <a16:creationId xmlns="" xmlns:a16="http://schemas.microsoft.com/office/drawing/2014/main" id="{4DDFB57A-7FC1-434B-A5B1-9A2831CEFEC3}"/>
                </a:ext>
              </a:extLst>
            </p:cNvPr>
            <p:cNvGrpSpPr/>
            <p:nvPr/>
          </p:nvGrpSpPr>
          <p:grpSpPr bwMode="auto">
            <a:xfrm>
              <a:off x="2291" y="2568"/>
              <a:ext cx="680" cy="317"/>
              <a:chOff x="2064" y="2614"/>
              <a:chExt cx="680" cy="317"/>
            </a:xfrm>
          </p:grpSpPr>
          <p:sp>
            <p:nvSpPr>
              <p:cNvPr id="54" name="Rectangle 33">
                <a:extLst>
                  <a:ext uri="{FF2B5EF4-FFF2-40B4-BE49-F238E27FC236}">
                    <a16:creationId xmlns="" xmlns:a16="http://schemas.microsoft.com/office/drawing/2014/main" id="{DB444D0F-DA01-440B-8C9A-D8F558BF35BD}"/>
                  </a:ext>
                </a:extLst>
              </p:cNvPr>
              <p:cNvSpPr>
                <a:spLocks noChangeArrowheads="1"/>
              </p:cNvSpPr>
              <p:nvPr/>
            </p:nvSpPr>
            <p:spPr bwMode="auto">
              <a:xfrm>
                <a:off x="2064" y="2614"/>
                <a:ext cx="680" cy="317"/>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55" name="Text Box 11">
                <a:extLst>
                  <a:ext uri="{FF2B5EF4-FFF2-40B4-BE49-F238E27FC236}">
                    <a16:creationId xmlns="" xmlns:a16="http://schemas.microsoft.com/office/drawing/2014/main" id="{8FE1FCE3-59A5-4A21-BDC2-4E51BC00500B}"/>
                  </a:ext>
                </a:extLst>
              </p:cNvPr>
              <p:cNvSpPr txBox="1">
                <a:spLocks noChangeArrowheads="1"/>
              </p:cNvSpPr>
              <p:nvPr/>
            </p:nvSpPr>
            <p:spPr bwMode="auto">
              <a:xfrm>
                <a:off x="2142" y="2658"/>
                <a:ext cx="568"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Επιλογή</a:t>
                </a:r>
              </a:p>
            </p:txBody>
          </p:sp>
        </p:grpSp>
        <p:grpSp>
          <p:nvGrpSpPr>
            <p:cNvPr id="18" name="Group 36">
              <a:extLst>
                <a:ext uri="{FF2B5EF4-FFF2-40B4-BE49-F238E27FC236}">
                  <a16:creationId xmlns="" xmlns:a16="http://schemas.microsoft.com/office/drawing/2014/main" id="{4F5EF594-CED4-42E0-96D1-FC1D5E5A258B}"/>
                </a:ext>
              </a:extLst>
            </p:cNvPr>
            <p:cNvGrpSpPr/>
            <p:nvPr/>
          </p:nvGrpSpPr>
          <p:grpSpPr bwMode="auto">
            <a:xfrm>
              <a:off x="1837" y="3158"/>
              <a:ext cx="1587" cy="272"/>
              <a:chOff x="2200" y="3249"/>
              <a:chExt cx="1587" cy="272"/>
            </a:xfrm>
          </p:grpSpPr>
          <p:sp>
            <p:nvSpPr>
              <p:cNvPr id="52" name="Rectangle 35">
                <a:extLst>
                  <a:ext uri="{FF2B5EF4-FFF2-40B4-BE49-F238E27FC236}">
                    <a16:creationId xmlns="" xmlns:a16="http://schemas.microsoft.com/office/drawing/2014/main" id="{293573DD-0D9A-4541-BE4C-AF8BB0E4CFB5}"/>
                  </a:ext>
                </a:extLst>
              </p:cNvPr>
              <p:cNvSpPr>
                <a:spLocks noChangeArrowheads="1"/>
              </p:cNvSpPr>
              <p:nvPr/>
            </p:nvSpPr>
            <p:spPr bwMode="auto">
              <a:xfrm>
                <a:off x="2200" y="3249"/>
                <a:ext cx="1587" cy="272"/>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53" name="Text Box 12">
                <a:extLst>
                  <a:ext uri="{FF2B5EF4-FFF2-40B4-BE49-F238E27FC236}">
                    <a16:creationId xmlns="" xmlns:a16="http://schemas.microsoft.com/office/drawing/2014/main" id="{9830C95F-2013-4A01-AEBC-8C4FADD0781D}"/>
                  </a:ext>
                </a:extLst>
              </p:cNvPr>
              <p:cNvSpPr txBox="1">
                <a:spLocks noChangeArrowheads="1"/>
              </p:cNvSpPr>
              <p:nvPr/>
            </p:nvSpPr>
            <p:spPr bwMode="auto">
              <a:xfrm>
                <a:off x="2278" y="3283"/>
                <a:ext cx="1494"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Αξιολόγηση εργαζομένων</a:t>
                </a:r>
              </a:p>
            </p:txBody>
          </p:sp>
        </p:grpSp>
        <p:grpSp>
          <p:nvGrpSpPr>
            <p:cNvPr id="19" name="Group 32">
              <a:extLst>
                <a:ext uri="{FF2B5EF4-FFF2-40B4-BE49-F238E27FC236}">
                  <a16:creationId xmlns="" xmlns:a16="http://schemas.microsoft.com/office/drawing/2014/main" id="{B5B835A7-D8B8-43DA-9EE9-E24F237CC49E}"/>
                </a:ext>
              </a:extLst>
            </p:cNvPr>
            <p:cNvGrpSpPr/>
            <p:nvPr/>
          </p:nvGrpSpPr>
          <p:grpSpPr bwMode="auto">
            <a:xfrm>
              <a:off x="4059" y="2206"/>
              <a:ext cx="1260" cy="272"/>
              <a:chOff x="4195" y="2160"/>
              <a:chExt cx="1260" cy="272"/>
            </a:xfrm>
          </p:grpSpPr>
          <p:sp>
            <p:nvSpPr>
              <p:cNvPr id="50" name="Rectangle 31">
                <a:extLst>
                  <a:ext uri="{FF2B5EF4-FFF2-40B4-BE49-F238E27FC236}">
                    <a16:creationId xmlns="" xmlns:a16="http://schemas.microsoft.com/office/drawing/2014/main" id="{4B971CCA-088F-45AB-9C91-8F8F209C28DA}"/>
                  </a:ext>
                </a:extLst>
              </p:cNvPr>
              <p:cNvSpPr>
                <a:spLocks noChangeArrowheads="1"/>
              </p:cNvSpPr>
              <p:nvPr/>
            </p:nvSpPr>
            <p:spPr bwMode="auto">
              <a:xfrm>
                <a:off x="4195" y="2160"/>
                <a:ext cx="1225" cy="272"/>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51" name="Text Box 13">
                <a:extLst>
                  <a:ext uri="{FF2B5EF4-FFF2-40B4-BE49-F238E27FC236}">
                    <a16:creationId xmlns="" xmlns:a16="http://schemas.microsoft.com/office/drawing/2014/main" id="{2C462361-E8DB-4DD8-9A24-57A68E2DDED4}"/>
                  </a:ext>
                </a:extLst>
              </p:cNvPr>
              <p:cNvSpPr txBox="1">
                <a:spLocks noChangeArrowheads="1"/>
              </p:cNvSpPr>
              <p:nvPr/>
            </p:nvSpPr>
            <p:spPr bwMode="auto">
              <a:xfrm>
                <a:off x="4274" y="2204"/>
                <a:ext cx="1181"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Εργασιακές σχέσεις</a:t>
                </a:r>
              </a:p>
            </p:txBody>
          </p:sp>
        </p:grpSp>
        <p:grpSp>
          <p:nvGrpSpPr>
            <p:cNvPr id="20" name="Group 44">
              <a:extLst>
                <a:ext uri="{FF2B5EF4-FFF2-40B4-BE49-F238E27FC236}">
                  <a16:creationId xmlns="" xmlns:a16="http://schemas.microsoft.com/office/drawing/2014/main" id="{7DCDBF4C-ED5D-48DA-9053-CA25E3BECBAE}"/>
                </a:ext>
              </a:extLst>
            </p:cNvPr>
            <p:cNvGrpSpPr/>
            <p:nvPr/>
          </p:nvGrpSpPr>
          <p:grpSpPr bwMode="auto">
            <a:xfrm>
              <a:off x="4059" y="2840"/>
              <a:ext cx="1225" cy="272"/>
              <a:chOff x="4195" y="2931"/>
              <a:chExt cx="1225" cy="272"/>
            </a:xfrm>
          </p:grpSpPr>
          <p:sp>
            <p:nvSpPr>
              <p:cNvPr id="48" name="Rectangle 39">
                <a:extLst>
                  <a:ext uri="{FF2B5EF4-FFF2-40B4-BE49-F238E27FC236}">
                    <a16:creationId xmlns="" xmlns:a16="http://schemas.microsoft.com/office/drawing/2014/main" id="{32E30517-351E-4229-88F3-2A72781A83BB}"/>
                  </a:ext>
                </a:extLst>
              </p:cNvPr>
              <p:cNvSpPr>
                <a:spLocks noChangeArrowheads="1"/>
              </p:cNvSpPr>
              <p:nvPr/>
            </p:nvSpPr>
            <p:spPr bwMode="auto">
              <a:xfrm>
                <a:off x="4195" y="2931"/>
                <a:ext cx="1225" cy="272"/>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49" name="Text Box 14">
                <a:extLst>
                  <a:ext uri="{FF2B5EF4-FFF2-40B4-BE49-F238E27FC236}">
                    <a16:creationId xmlns="" xmlns:a16="http://schemas.microsoft.com/office/drawing/2014/main" id="{F340FD7A-FB65-4611-8ABA-8F3F4B1628FC}"/>
                  </a:ext>
                </a:extLst>
              </p:cNvPr>
              <p:cNvSpPr txBox="1">
                <a:spLocks noChangeArrowheads="1"/>
              </p:cNvSpPr>
              <p:nvPr/>
            </p:nvSpPr>
            <p:spPr bwMode="auto">
              <a:xfrm>
                <a:off x="4274" y="2976"/>
                <a:ext cx="1106"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Αμοιβές - παροχές</a:t>
                </a:r>
              </a:p>
            </p:txBody>
          </p:sp>
        </p:grpSp>
        <p:grpSp>
          <p:nvGrpSpPr>
            <p:cNvPr id="21" name="Group 45">
              <a:extLst>
                <a:ext uri="{FF2B5EF4-FFF2-40B4-BE49-F238E27FC236}">
                  <a16:creationId xmlns="" xmlns:a16="http://schemas.microsoft.com/office/drawing/2014/main" id="{8F8C1BBA-1CD2-445C-A619-6A34D1715897}"/>
                </a:ext>
              </a:extLst>
            </p:cNvPr>
            <p:cNvGrpSpPr/>
            <p:nvPr/>
          </p:nvGrpSpPr>
          <p:grpSpPr bwMode="auto">
            <a:xfrm>
              <a:off x="4059" y="3702"/>
              <a:ext cx="1410" cy="318"/>
              <a:chOff x="4059" y="3475"/>
              <a:chExt cx="1410" cy="318"/>
            </a:xfrm>
          </p:grpSpPr>
          <p:sp>
            <p:nvSpPr>
              <p:cNvPr id="46" name="Rectangle 40">
                <a:extLst>
                  <a:ext uri="{FF2B5EF4-FFF2-40B4-BE49-F238E27FC236}">
                    <a16:creationId xmlns="" xmlns:a16="http://schemas.microsoft.com/office/drawing/2014/main" id="{211C9271-06D0-4E80-ACAE-1A91C93B3966}"/>
                  </a:ext>
                </a:extLst>
              </p:cNvPr>
              <p:cNvSpPr>
                <a:spLocks noChangeArrowheads="1"/>
              </p:cNvSpPr>
              <p:nvPr/>
            </p:nvSpPr>
            <p:spPr bwMode="auto">
              <a:xfrm>
                <a:off x="4059" y="3475"/>
                <a:ext cx="1361" cy="318"/>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47" name="Text Box 15">
                <a:extLst>
                  <a:ext uri="{FF2B5EF4-FFF2-40B4-BE49-F238E27FC236}">
                    <a16:creationId xmlns="" xmlns:a16="http://schemas.microsoft.com/office/drawing/2014/main" id="{C439F552-FEDA-4A04-AE33-FECF221A4B1C}"/>
                  </a:ext>
                </a:extLst>
              </p:cNvPr>
              <p:cNvSpPr txBox="1">
                <a:spLocks noChangeArrowheads="1"/>
              </p:cNvSpPr>
              <p:nvPr/>
            </p:nvSpPr>
            <p:spPr bwMode="auto">
              <a:xfrm>
                <a:off x="4092" y="3520"/>
                <a:ext cx="1377" cy="192"/>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Εσωτερική επικοινωνία</a:t>
                </a:r>
              </a:p>
            </p:txBody>
          </p:sp>
        </p:grpSp>
        <p:grpSp>
          <p:nvGrpSpPr>
            <p:cNvPr id="22" name="Group 43">
              <a:extLst>
                <a:ext uri="{FF2B5EF4-FFF2-40B4-BE49-F238E27FC236}">
                  <a16:creationId xmlns="" xmlns:a16="http://schemas.microsoft.com/office/drawing/2014/main" id="{5275AC62-F753-4E31-8BA6-89109C079EC7}"/>
                </a:ext>
              </a:extLst>
            </p:cNvPr>
            <p:cNvGrpSpPr/>
            <p:nvPr/>
          </p:nvGrpSpPr>
          <p:grpSpPr bwMode="auto">
            <a:xfrm>
              <a:off x="341" y="2931"/>
              <a:ext cx="861" cy="326"/>
              <a:chOff x="295" y="3112"/>
              <a:chExt cx="861" cy="326"/>
            </a:xfrm>
          </p:grpSpPr>
          <p:sp>
            <p:nvSpPr>
              <p:cNvPr id="44" name="Rectangle 41">
                <a:extLst>
                  <a:ext uri="{FF2B5EF4-FFF2-40B4-BE49-F238E27FC236}">
                    <a16:creationId xmlns="" xmlns:a16="http://schemas.microsoft.com/office/drawing/2014/main" id="{AAEE256B-09D2-42A8-95F8-03D364B4BCFE}"/>
                  </a:ext>
                </a:extLst>
              </p:cNvPr>
              <p:cNvSpPr>
                <a:spLocks noChangeArrowheads="1"/>
              </p:cNvSpPr>
              <p:nvPr/>
            </p:nvSpPr>
            <p:spPr bwMode="auto">
              <a:xfrm>
                <a:off x="295" y="3113"/>
                <a:ext cx="861" cy="317"/>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45" name="Text Box 16">
                <a:extLst>
                  <a:ext uri="{FF2B5EF4-FFF2-40B4-BE49-F238E27FC236}">
                    <a16:creationId xmlns="" xmlns:a16="http://schemas.microsoft.com/office/drawing/2014/main" id="{F51B1BE4-B03A-4C42-AD54-5988269985B2}"/>
                  </a:ext>
                </a:extLst>
              </p:cNvPr>
              <p:cNvSpPr txBox="1">
                <a:spLocks noChangeArrowheads="1"/>
              </p:cNvSpPr>
              <p:nvPr/>
            </p:nvSpPr>
            <p:spPr bwMode="auto">
              <a:xfrm>
                <a:off x="373" y="3112"/>
                <a:ext cx="770" cy="326"/>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dirty="0"/>
                  <a:t>Εκπαίδευση</a:t>
                </a:r>
              </a:p>
              <a:p>
                <a:r>
                  <a:rPr lang="el-GR" sz="1400" b="1" dirty="0"/>
                  <a:t>ανάπτυξη</a:t>
                </a:r>
              </a:p>
            </p:txBody>
          </p:sp>
        </p:grpSp>
        <p:grpSp>
          <p:nvGrpSpPr>
            <p:cNvPr id="23" name="Group 46">
              <a:extLst>
                <a:ext uri="{FF2B5EF4-FFF2-40B4-BE49-F238E27FC236}">
                  <a16:creationId xmlns="" xmlns:a16="http://schemas.microsoft.com/office/drawing/2014/main" id="{A2998EF7-91B1-447A-BF33-9A0765C9AC53}"/>
                </a:ext>
              </a:extLst>
            </p:cNvPr>
            <p:cNvGrpSpPr/>
            <p:nvPr/>
          </p:nvGrpSpPr>
          <p:grpSpPr bwMode="auto">
            <a:xfrm>
              <a:off x="340" y="3748"/>
              <a:ext cx="1296" cy="453"/>
              <a:chOff x="340" y="3748"/>
              <a:chExt cx="1296" cy="453"/>
            </a:xfrm>
          </p:grpSpPr>
          <p:sp>
            <p:nvSpPr>
              <p:cNvPr id="42" name="Rectangle 42">
                <a:extLst>
                  <a:ext uri="{FF2B5EF4-FFF2-40B4-BE49-F238E27FC236}">
                    <a16:creationId xmlns="" xmlns:a16="http://schemas.microsoft.com/office/drawing/2014/main" id="{E1F2F985-330E-46BE-91F0-D18188880310}"/>
                  </a:ext>
                </a:extLst>
              </p:cNvPr>
              <p:cNvSpPr>
                <a:spLocks noChangeArrowheads="1"/>
              </p:cNvSpPr>
              <p:nvPr/>
            </p:nvSpPr>
            <p:spPr bwMode="auto">
              <a:xfrm>
                <a:off x="340" y="3748"/>
                <a:ext cx="1225" cy="453"/>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43" name="Text Box 17">
                <a:extLst>
                  <a:ext uri="{FF2B5EF4-FFF2-40B4-BE49-F238E27FC236}">
                    <a16:creationId xmlns="" xmlns:a16="http://schemas.microsoft.com/office/drawing/2014/main" id="{C67E412A-5CA8-4FFE-BE90-52E2BE0B9A52}"/>
                  </a:ext>
                </a:extLst>
              </p:cNvPr>
              <p:cNvSpPr txBox="1">
                <a:spLocks noChangeArrowheads="1"/>
              </p:cNvSpPr>
              <p:nvPr/>
            </p:nvSpPr>
            <p:spPr bwMode="auto">
              <a:xfrm>
                <a:off x="418" y="3792"/>
                <a:ext cx="1218" cy="326"/>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a:t>Οργανωσιακή &amp;</a:t>
                </a:r>
              </a:p>
              <a:p>
                <a:r>
                  <a:rPr lang="el-GR" sz="1400" b="1"/>
                  <a:t>Διοικητική ανάπτυξη</a:t>
                </a:r>
              </a:p>
            </p:txBody>
          </p:sp>
        </p:grpSp>
        <p:grpSp>
          <p:nvGrpSpPr>
            <p:cNvPr id="24" name="Group 38">
              <a:extLst>
                <a:ext uri="{FF2B5EF4-FFF2-40B4-BE49-F238E27FC236}">
                  <a16:creationId xmlns="" xmlns:a16="http://schemas.microsoft.com/office/drawing/2014/main" id="{5C2BADBD-EEE9-46D9-AB7A-8A2C43539C28}"/>
                </a:ext>
              </a:extLst>
            </p:cNvPr>
            <p:cNvGrpSpPr/>
            <p:nvPr/>
          </p:nvGrpSpPr>
          <p:grpSpPr bwMode="auto">
            <a:xfrm>
              <a:off x="2200" y="3656"/>
              <a:ext cx="952" cy="364"/>
              <a:chOff x="2200" y="3656"/>
              <a:chExt cx="952" cy="364"/>
            </a:xfrm>
          </p:grpSpPr>
          <p:sp>
            <p:nvSpPr>
              <p:cNvPr id="40" name="Rectangle 37">
                <a:extLst>
                  <a:ext uri="{FF2B5EF4-FFF2-40B4-BE49-F238E27FC236}">
                    <a16:creationId xmlns="" xmlns:a16="http://schemas.microsoft.com/office/drawing/2014/main" id="{EEB55408-16DD-4419-9E8F-A799DD1D3C73}"/>
                  </a:ext>
                </a:extLst>
              </p:cNvPr>
              <p:cNvSpPr>
                <a:spLocks noChangeArrowheads="1"/>
              </p:cNvSpPr>
              <p:nvPr/>
            </p:nvSpPr>
            <p:spPr bwMode="auto">
              <a:xfrm>
                <a:off x="2200" y="3657"/>
                <a:ext cx="952" cy="363"/>
              </a:xfrm>
              <a:prstGeom prst="rect">
                <a:avLst/>
              </a:prstGeom>
              <a:solidFill>
                <a:schemeClr val="accent1"/>
              </a:solidFill>
              <a:ln w="9525">
                <a:noFill/>
                <a:miter lim="800000"/>
              </a:ln>
            </p:spPr>
            <p:txBody>
              <a:bodyPr wrap="none" anchor="ct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41" name="Text Box 18">
                <a:extLst>
                  <a:ext uri="{FF2B5EF4-FFF2-40B4-BE49-F238E27FC236}">
                    <a16:creationId xmlns="" xmlns:a16="http://schemas.microsoft.com/office/drawing/2014/main" id="{F2AC4642-4CAA-4462-A75B-2FBE22A228B0}"/>
                  </a:ext>
                </a:extLst>
              </p:cNvPr>
              <p:cNvSpPr txBox="1">
                <a:spLocks noChangeArrowheads="1"/>
              </p:cNvSpPr>
              <p:nvPr/>
            </p:nvSpPr>
            <p:spPr bwMode="auto">
              <a:xfrm>
                <a:off x="2368" y="3656"/>
                <a:ext cx="678" cy="326"/>
              </a:xfrm>
              <a:prstGeom prst="rect">
                <a:avLst/>
              </a:prstGeom>
              <a:noFill/>
              <a:ln w="9525">
                <a:noFill/>
                <a:miter lim="800000"/>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r>
                  <a:rPr lang="el-GR" sz="1400" b="1" dirty="0"/>
                  <a:t>Διοίκηση</a:t>
                </a:r>
              </a:p>
              <a:p>
                <a:r>
                  <a:rPr lang="el-GR" sz="1400" b="1" dirty="0"/>
                  <a:t>απόδοσης</a:t>
                </a:r>
              </a:p>
            </p:txBody>
          </p:sp>
        </p:grpSp>
        <p:sp>
          <p:nvSpPr>
            <p:cNvPr id="25" name="Line 48">
              <a:extLst>
                <a:ext uri="{FF2B5EF4-FFF2-40B4-BE49-F238E27FC236}">
                  <a16:creationId xmlns="" xmlns:a16="http://schemas.microsoft.com/office/drawing/2014/main" id="{D99A4BDE-3542-4509-8E41-AA47CDF3E38F}"/>
                </a:ext>
              </a:extLst>
            </p:cNvPr>
            <p:cNvSpPr>
              <a:spLocks noChangeShapeType="1"/>
            </p:cNvSpPr>
            <p:nvPr/>
          </p:nvSpPr>
          <p:spPr bwMode="auto">
            <a:xfrm flipH="1">
              <a:off x="2653" y="1207"/>
              <a:ext cx="1542" cy="0"/>
            </a:xfrm>
            <a:prstGeom prst="line">
              <a:avLst/>
            </a:prstGeom>
            <a:noFill/>
            <a:ln w="19050">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26" name="Line 49">
              <a:extLst>
                <a:ext uri="{FF2B5EF4-FFF2-40B4-BE49-F238E27FC236}">
                  <a16:creationId xmlns="" xmlns:a16="http://schemas.microsoft.com/office/drawing/2014/main" id="{C36A7FE8-8A31-42FB-B640-627988501CE4}"/>
                </a:ext>
              </a:extLst>
            </p:cNvPr>
            <p:cNvSpPr>
              <a:spLocks noChangeShapeType="1"/>
            </p:cNvSpPr>
            <p:nvPr/>
          </p:nvSpPr>
          <p:spPr bwMode="auto">
            <a:xfrm>
              <a:off x="2653" y="981"/>
              <a:ext cx="0" cy="408"/>
            </a:xfrm>
            <a:prstGeom prst="line">
              <a:avLst/>
            </a:prstGeom>
            <a:noFill/>
            <a:ln w="19050">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27" name="Line 50">
              <a:extLst>
                <a:ext uri="{FF2B5EF4-FFF2-40B4-BE49-F238E27FC236}">
                  <a16:creationId xmlns="" xmlns:a16="http://schemas.microsoft.com/office/drawing/2014/main" id="{E31A421A-43CE-4265-B1A8-EBA2844B91B8}"/>
                </a:ext>
              </a:extLst>
            </p:cNvPr>
            <p:cNvSpPr>
              <a:spLocks noChangeShapeType="1"/>
            </p:cNvSpPr>
            <p:nvPr/>
          </p:nvSpPr>
          <p:spPr bwMode="auto">
            <a:xfrm>
              <a:off x="1338" y="1207"/>
              <a:ext cx="1315" cy="0"/>
            </a:xfrm>
            <a:prstGeom prst="line">
              <a:avLst/>
            </a:prstGeom>
            <a:noFill/>
            <a:ln w="19050">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cxnSp>
          <p:nvCxnSpPr>
            <p:cNvPr id="28" name="AutoShape 51">
              <a:extLst>
                <a:ext uri="{FF2B5EF4-FFF2-40B4-BE49-F238E27FC236}">
                  <a16:creationId xmlns="" xmlns:a16="http://schemas.microsoft.com/office/drawing/2014/main" id="{AB822D6B-4376-41BD-9D10-4E058D299D78}"/>
                </a:ext>
              </a:extLst>
            </p:cNvPr>
            <p:cNvCxnSpPr>
              <a:cxnSpLocks noChangeShapeType="1"/>
              <a:stCxn id="58" idx="0"/>
              <a:endCxn id="60" idx="1"/>
            </p:cNvCxnSpPr>
            <p:nvPr/>
          </p:nvCxnSpPr>
          <p:spPr bwMode="auto">
            <a:xfrm rot="-5400000">
              <a:off x="1327" y="1106"/>
              <a:ext cx="113" cy="1087"/>
            </a:xfrm>
            <a:prstGeom prst="bentConnector2">
              <a:avLst/>
            </a:prstGeom>
            <a:noFill/>
            <a:ln w="19050">
              <a:solidFill>
                <a:schemeClr val="tx2">
                  <a:lumMod val="60000"/>
                  <a:lumOff val="40000"/>
                </a:schemeClr>
              </a:solidFill>
              <a:miter lim="800000"/>
              <a:tailEnd type="triangle" w="med" len="med"/>
            </a:ln>
          </p:spPr>
        </p:cxnSp>
        <p:sp>
          <p:nvSpPr>
            <p:cNvPr id="29" name="Line 52">
              <a:extLst>
                <a:ext uri="{FF2B5EF4-FFF2-40B4-BE49-F238E27FC236}">
                  <a16:creationId xmlns="" xmlns:a16="http://schemas.microsoft.com/office/drawing/2014/main" id="{1C728C8F-84EF-4409-8B22-28875B787589}"/>
                </a:ext>
              </a:extLst>
            </p:cNvPr>
            <p:cNvSpPr>
              <a:spLocks noChangeShapeType="1"/>
            </p:cNvSpPr>
            <p:nvPr/>
          </p:nvSpPr>
          <p:spPr bwMode="auto">
            <a:xfrm>
              <a:off x="2653" y="1797"/>
              <a:ext cx="0" cy="272"/>
            </a:xfrm>
            <a:prstGeom prst="line">
              <a:avLst/>
            </a:prstGeom>
            <a:noFill/>
            <a:ln w="19050">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30" name="Line 53">
              <a:extLst>
                <a:ext uri="{FF2B5EF4-FFF2-40B4-BE49-F238E27FC236}">
                  <a16:creationId xmlns="" xmlns:a16="http://schemas.microsoft.com/office/drawing/2014/main" id="{5C585FE8-03AF-40C4-BAD6-FA68483C40B8}"/>
                </a:ext>
              </a:extLst>
            </p:cNvPr>
            <p:cNvSpPr>
              <a:spLocks noChangeShapeType="1"/>
            </p:cNvSpPr>
            <p:nvPr/>
          </p:nvSpPr>
          <p:spPr bwMode="auto">
            <a:xfrm>
              <a:off x="2653" y="2341"/>
              <a:ext cx="0" cy="227"/>
            </a:xfrm>
            <a:prstGeom prst="line">
              <a:avLst/>
            </a:prstGeom>
            <a:noFill/>
            <a:ln w="19050">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31" name="Line 54">
              <a:extLst>
                <a:ext uri="{FF2B5EF4-FFF2-40B4-BE49-F238E27FC236}">
                  <a16:creationId xmlns="" xmlns:a16="http://schemas.microsoft.com/office/drawing/2014/main" id="{4694141B-8337-451C-BAAB-78BD89E5D61D}"/>
                </a:ext>
              </a:extLst>
            </p:cNvPr>
            <p:cNvSpPr>
              <a:spLocks noChangeShapeType="1"/>
            </p:cNvSpPr>
            <p:nvPr/>
          </p:nvSpPr>
          <p:spPr bwMode="auto">
            <a:xfrm>
              <a:off x="2653" y="2886"/>
              <a:ext cx="0" cy="272"/>
            </a:xfrm>
            <a:prstGeom prst="line">
              <a:avLst/>
            </a:prstGeom>
            <a:noFill/>
            <a:ln w="28575">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32" name="Line 55">
              <a:extLst>
                <a:ext uri="{FF2B5EF4-FFF2-40B4-BE49-F238E27FC236}">
                  <a16:creationId xmlns="" xmlns:a16="http://schemas.microsoft.com/office/drawing/2014/main" id="{A3E89E36-CE5F-4944-B28B-15F7604EDB54}"/>
                </a:ext>
              </a:extLst>
            </p:cNvPr>
            <p:cNvSpPr>
              <a:spLocks noChangeShapeType="1"/>
            </p:cNvSpPr>
            <p:nvPr/>
          </p:nvSpPr>
          <p:spPr bwMode="auto">
            <a:xfrm>
              <a:off x="2653" y="3430"/>
              <a:ext cx="0" cy="227"/>
            </a:xfrm>
            <a:prstGeom prst="line">
              <a:avLst/>
            </a:prstGeom>
            <a:noFill/>
            <a:ln w="28575">
              <a:solidFill>
                <a:schemeClr val="tx2">
                  <a:lumMod val="60000"/>
                  <a:lumOff val="40000"/>
                </a:schemeClr>
              </a:solidFill>
              <a:roun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33" name="Line 56">
              <a:extLst>
                <a:ext uri="{FF2B5EF4-FFF2-40B4-BE49-F238E27FC236}">
                  <a16:creationId xmlns="" xmlns:a16="http://schemas.microsoft.com/office/drawing/2014/main" id="{B7C272CE-CA90-460C-8005-BDD5DA03D9BF}"/>
                </a:ext>
              </a:extLst>
            </p:cNvPr>
            <p:cNvSpPr>
              <a:spLocks noChangeShapeType="1"/>
            </p:cNvSpPr>
            <p:nvPr/>
          </p:nvSpPr>
          <p:spPr bwMode="auto">
            <a:xfrm flipV="1">
              <a:off x="1565" y="3838"/>
              <a:ext cx="635" cy="136"/>
            </a:xfrm>
            <a:prstGeom prst="line">
              <a:avLst/>
            </a:prstGeom>
            <a:noFill/>
            <a:ln w="19050">
              <a:solidFill>
                <a:schemeClr val="tx2">
                  <a:lumMod val="60000"/>
                  <a:lumOff val="40000"/>
                </a:schemeClr>
              </a:solidFill>
              <a:round/>
              <a:headEnd type="triangle" w="med" len="me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sp>
          <p:nvSpPr>
            <p:cNvPr id="34" name="Line 57">
              <a:extLst>
                <a:ext uri="{FF2B5EF4-FFF2-40B4-BE49-F238E27FC236}">
                  <a16:creationId xmlns="" xmlns:a16="http://schemas.microsoft.com/office/drawing/2014/main" id="{18FC3380-DC51-481E-851E-9FFD5B8D2FCF}"/>
                </a:ext>
              </a:extLst>
            </p:cNvPr>
            <p:cNvSpPr>
              <a:spLocks noChangeShapeType="1"/>
            </p:cNvSpPr>
            <p:nvPr/>
          </p:nvSpPr>
          <p:spPr bwMode="auto">
            <a:xfrm flipH="1">
              <a:off x="3152" y="3838"/>
              <a:ext cx="907" cy="0"/>
            </a:xfrm>
            <a:prstGeom prst="line">
              <a:avLst/>
            </a:prstGeom>
            <a:noFill/>
            <a:ln w="19050">
              <a:solidFill>
                <a:schemeClr val="tx2">
                  <a:lumMod val="60000"/>
                  <a:lumOff val="40000"/>
                </a:schemeClr>
              </a:solidFill>
              <a:round/>
              <a:headEnd type="triangle" w="med" len="med"/>
              <a:tailEnd type="triangle" w="med" len="med"/>
            </a:ln>
          </p:spPr>
          <p:txBody>
            <a:bodyPr/>
            <a:lstStyle>
              <a:defPPr>
                <a:defRPr lang="en-GB"/>
              </a:defPPr>
              <a:lvl1pPr algn="l" rtl="0" fontAlgn="base">
                <a:spcBef>
                  <a:spcPct val="0"/>
                </a:spcBef>
                <a:spcAft>
                  <a:spcPct val="0"/>
                </a:spcAft>
                <a:defRPr kern="1200">
                  <a:solidFill>
                    <a:schemeClr val="tx1"/>
                  </a:solidFill>
                  <a:latin typeface="Arial" panose="020B0604020202020204" pitchFamily="2" charset="0"/>
                  <a:ea typeface="+mn-ea"/>
                  <a:cs typeface="+mn-cs"/>
                </a:defRPr>
              </a:lvl1pPr>
              <a:lvl2pPr marL="457200" algn="l" rtl="0" fontAlgn="base">
                <a:spcBef>
                  <a:spcPct val="0"/>
                </a:spcBef>
                <a:spcAft>
                  <a:spcPct val="0"/>
                </a:spcAft>
                <a:defRPr kern="1200">
                  <a:solidFill>
                    <a:schemeClr val="tx1"/>
                  </a:solidFill>
                  <a:latin typeface="Arial" panose="020B0604020202020204" pitchFamily="2" charset="0"/>
                  <a:ea typeface="+mn-ea"/>
                  <a:cs typeface="+mn-cs"/>
                </a:defRPr>
              </a:lvl2pPr>
              <a:lvl3pPr marL="914400" algn="l" rtl="0" fontAlgn="base">
                <a:spcBef>
                  <a:spcPct val="0"/>
                </a:spcBef>
                <a:spcAft>
                  <a:spcPct val="0"/>
                </a:spcAft>
                <a:defRPr kern="1200">
                  <a:solidFill>
                    <a:schemeClr val="tx1"/>
                  </a:solidFill>
                  <a:latin typeface="Arial" panose="020B0604020202020204" pitchFamily="2"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2"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2" charset="0"/>
                  <a:ea typeface="+mn-ea"/>
                  <a:cs typeface="+mn-cs"/>
                </a:defRPr>
              </a:lvl5pPr>
              <a:lvl6pPr marL="2286000" algn="l" defTabSz="914400" rtl="0" eaLnBrk="1" latinLnBrk="0" hangingPunct="1">
                <a:defRPr kern="1200">
                  <a:solidFill>
                    <a:schemeClr val="tx1"/>
                  </a:solidFill>
                  <a:latin typeface="Arial" panose="020B0604020202020204" pitchFamily="2" charset="0"/>
                  <a:ea typeface="+mn-ea"/>
                  <a:cs typeface="+mn-cs"/>
                </a:defRPr>
              </a:lvl6pPr>
              <a:lvl7pPr marL="2743200" algn="l" defTabSz="914400" rtl="0" eaLnBrk="1" latinLnBrk="0" hangingPunct="1">
                <a:defRPr kern="1200">
                  <a:solidFill>
                    <a:schemeClr val="tx1"/>
                  </a:solidFill>
                  <a:latin typeface="Arial" panose="020B0604020202020204" pitchFamily="2" charset="0"/>
                  <a:ea typeface="+mn-ea"/>
                  <a:cs typeface="+mn-cs"/>
                </a:defRPr>
              </a:lvl7pPr>
              <a:lvl8pPr marL="3200400" algn="l" defTabSz="914400" rtl="0" eaLnBrk="1" latinLnBrk="0" hangingPunct="1">
                <a:defRPr kern="1200">
                  <a:solidFill>
                    <a:schemeClr val="tx1"/>
                  </a:solidFill>
                  <a:latin typeface="Arial" panose="020B0604020202020204" pitchFamily="2" charset="0"/>
                  <a:ea typeface="+mn-ea"/>
                  <a:cs typeface="+mn-cs"/>
                </a:defRPr>
              </a:lvl8pPr>
              <a:lvl9pPr marL="3657600" algn="l" defTabSz="914400" rtl="0" eaLnBrk="1" latinLnBrk="0" hangingPunct="1">
                <a:defRPr kern="1200">
                  <a:solidFill>
                    <a:schemeClr val="tx1"/>
                  </a:solidFill>
                  <a:latin typeface="Arial" panose="020B0604020202020204" pitchFamily="2" charset="0"/>
                  <a:ea typeface="+mn-ea"/>
                  <a:cs typeface="+mn-cs"/>
                </a:defRPr>
              </a:lvl9pPr>
            </a:lstStyle>
            <a:p>
              <a:endParaRPr lang="el-GR"/>
            </a:p>
          </p:txBody>
        </p:sp>
        <p:cxnSp>
          <p:nvCxnSpPr>
            <p:cNvPr id="35" name="AutoShape 63">
              <a:extLst>
                <a:ext uri="{FF2B5EF4-FFF2-40B4-BE49-F238E27FC236}">
                  <a16:creationId xmlns="" xmlns:a16="http://schemas.microsoft.com/office/drawing/2014/main" id="{1940860A-BB40-4B2D-84FB-2D50263C1C24}"/>
                </a:ext>
              </a:extLst>
            </p:cNvPr>
            <p:cNvCxnSpPr>
              <a:cxnSpLocks noChangeShapeType="1"/>
              <a:stCxn id="48" idx="2"/>
              <a:endCxn id="41" idx="0"/>
            </p:cNvCxnSpPr>
            <p:nvPr/>
          </p:nvCxnSpPr>
          <p:spPr bwMode="auto">
            <a:xfrm rot="5400000">
              <a:off x="3418" y="2401"/>
              <a:ext cx="544" cy="1965"/>
            </a:xfrm>
            <a:prstGeom prst="bentConnector3">
              <a:avLst>
                <a:gd name="adj1" fmla="val 50000"/>
              </a:avLst>
            </a:prstGeom>
            <a:noFill/>
            <a:ln w="19050">
              <a:solidFill>
                <a:schemeClr val="tx2">
                  <a:lumMod val="60000"/>
                  <a:lumOff val="40000"/>
                </a:schemeClr>
              </a:solidFill>
              <a:miter lim="800000"/>
              <a:tailEnd type="triangle" w="med" len="med"/>
            </a:ln>
          </p:spPr>
        </p:cxnSp>
        <p:cxnSp>
          <p:nvCxnSpPr>
            <p:cNvPr id="36" name="AutoShape 64">
              <a:extLst>
                <a:ext uri="{FF2B5EF4-FFF2-40B4-BE49-F238E27FC236}">
                  <a16:creationId xmlns="" xmlns:a16="http://schemas.microsoft.com/office/drawing/2014/main" id="{4120FAB5-9CF8-4A59-9A84-66F0895EB564}"/>
                </a:ext>
              </a:extLst>
            </p:cNvPr>
            <p:cNvCxnSpPr>
              <a:cxnSpLocks noChangeShapeType="1"/>
              <a:stCxn id="50" idx="2"/>
              <a:endCxn id="48" idx="0"/>
            </p:cNvCxnSpPr>
            <p:nvPr/>
          </p:nvCxnSpPr>
          <p:spPr bwMode="auto">
            <a:xfrm>
              <a:off x="4672" y="2478"/>
              <a:ext cx="0" cy="362"/>
            </a:xfrm>
            <a:prstGeom prst="straightConnector1">
              <a:avLst/>
            </a:prstGeom>
            <a:noFill/>
            <a:ln w="19050">
              <a:solidFill>
                <a:schemeClr val="tx2">
                  <a:lumMod val="60000"/>
                  <a:lumOff val="40000"/>
                </a:schemeClr>
              </a:solidFill>
              <a:round/>
              <a:tailEnd type="triangle" w="med" len="med"/>
            </a:ln>
          </p:spPr>
        </p:cxnSp>
        <p:cxnSp>
          <p:nvCxnSpPr>
            <p:cNvPr id="37" name="AutoShape 69">
              <a:extLst>
                <a:ext uri="{FF2B5EF4-FFF2-40B4-BE49-F238E27FC236}">
                  <a16:creationId xmlns="" xmlns:a16="http://schemas.microsoft.com/office/drawing/2014/main" id="{6C2E4664-9A4E-4FA1-90FD-E8DAD7C96CCC}"/>
                </a:ext>
              </a:extLst>
            </p:cNvPr>
            <p:cNvCxnSpPr>
              <a:cxnSpLocks noChangeShapeType="1"/>
              <a:stCxn id="48" idx="1"/>
              <a:endCxn id="52" idx="3"/>
            </p:cNvCxnSpPr>
            <p:nvPr/>
          </p:nvCxnSpPr>
          <p:spPr bwMode="auto">
            <a:xfrm rot="10800000" flipV="1">
              <a:off x="3424" y="2976"/>
              <a:ext cx="635" cy="318"/>
            </a:xfrm>
            <a:prstGeom prst="bentConnector3">
              <a:avLst>
                <a:gd name="adj1" fmla="val 49921"/>
              </a:avLst>
            </a:prstGeom>
            <a:noFill/>
            <a:ln w="28575">
              <a:solidFill>
                <a:schemeClr val="tx2">
                  <a:lumMod val="60000"/>
                  <a:lumOff val="40000"/>
                </a:schemeClr>
              </a:solidFill>
              <a:miter lim="800000"/>
              <a:headEnd type="triangle" w="med" len="med"/>
              <a:tailEnd type="triangle" w="med" len="med"/>
            </a:ln>
          </p:spPr>
        </p:cxnSp>
        <p:cxnSp>
          <p:nvCxnSpPr>
            <p:cNvPr id="38" name="AutoShape 72">
              <a:extLst>
                <a:ext uri="{FF2B5EF4-FFF2-40B4-BE49-F238E27FC236}">
                  <a16:creationId xmlns="" xmlns:a16="http://schemas.microsoft.com/office/drawing/2014/main" id="{21D6DCC7-2674-4DA0-A4C2-EDF83E54CC2C}"/>
                </a:ext>
              </a:extLst>
            </p:cNvPr>
            <p:cNvCxnSpPr>
              <a:cxnSpLocks noChangeShapeType="1"/>
              <a:stCxn id="44" idx="3"/>
              <a:endCxn id="52" idx="1"/>
            </p:cNvCxnSpPr>
            <p:nvPr/>
          </p:nvCxnSpPr>
          <p:spPr bwMode="auto">
            <a:xfrm>
              <a:off x="1202" y="3091"/>
              <a:ext cx="635" cy="203"/>
            </a:xfrm>
            <a:prstGeom prst="bentConnector3">
              <a:avLst>
                <a:gd name="adj1" fmla="val 49921"/>
              </a:avLst>
            </a:prstGeom>
            <a:noFill/>
            <a:ln w="19050">
              <a:solidFill>
                <a:schemeClr val="tx2">
                  <a:lumMod val="60000"/>
                  <a:lumOff val="40000"/>
                </a:schemeClr>
              </a:solidFill>
              <a:miter lim="800000"/>
              <a:headEnd type="triangle" w="med" len="med"/>
              <a:tailEnd type="triangle" w="med" len="med"/>
            </a:ln>
          </p:spPr>
        </p:cxnSp>
        <p:cxnSp>
          <p:nvCxnSpPr>
            <p:cNvPr id="39" name="AutoShape 73">
              <a:extLst>
                <a:ext uri="{FF2B5EF4-FFF2-40B4-BE49-F238E27FC236}">
                  <a16:creationId xmlns="" xmlns:a16="http://schemas.microsoft.com/office/drawing/2014/main" id="{DED541D6-94E4-4055-BC4C-8CF298AD0934}"/>
                </a:ext>
              </a:extLst>
            </p:cNvPr>
            <p:cNvCxnSpPr>
              <a:cxnSpLocks noChangeShapeType="1"/>
              <a:stCxn id="45" idx="2"/>
              <a:endCxn id="40" idx="1"/>
            </p:cNvCxnSpPr>
            <p:nvPr/>
          </p:nvCxnSpPr>
          <p:spPr bwMode="auto">
            <a:xfrm rot="16200000" flipH="1">
              <a:off x="1211" y="2850"/>
              <a:ext cx="582" cy="1396"/>
            </a:xfrm>
            <a:prstGeom prst="bentConnector2">
              <a:avLst/>
            </a:prstGeom>
            <a:noFill/>
            <a:ln w="19050">
              <a:solidFill>
                <a:schemeClr val="tx2">
                  <a:lumMod val="60000"/>
                  <a:lumOff val="40000"/>
                </a:schemeClr>
              </a:solidFill>
              <a:miter lim="800000"/>
              <a:tailEnd type="triangle" w="med" len="med"/>
            </a:ln>
          </p:spPr>
        </p:cxnSp>
      </p:gr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851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98861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 xmlns:a16="http://schemas.microsoft.com/office/drawing/2014/main" id="{41555C77-78B3-4873-9701-7090F035B64E}"/>
              </a:ext>
            </a:extLst>
          </p:cNvPr>
          <p:cNvPicPr>
            <a:picLocks noChangeAspect="1" noChangeArrowheads="1"/>
          </p:cNvPicPr>
          <p:nvPr/>
        </p:nvPicPr>
        <p:blipFill>
          <a:blip r:embed="rId3" cstate="print"/>
          <a:srcRect/>
          <a:stretch>
            <a:fillRect/>
          </a:stretch>
        </p:blipFill>
        <p:spPr>
          <a:xfrm>
            <a:off x="-1" y="551145"/>
            <a:ext cx="6096000" cy="5820204"/>
          </a:xfrm>
          <a:prstGeom prst="rect">
            <a:avLst/>
          </a:prstGeom>
          <a:noFill/>
          <a:ln w="9525">
            <a:noFill/>
            <a:miter lim="800000"/>
            <a:headEnd/>
            <a:tailEnd/>
          </a:ln>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201708" y="997983"/>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531458" y="1105709"/>
            <a:ext cx="6641900" cy="1124345"/>
          </a:xfrm>
        </p:spPr>
        <p:txBody>
          <a:bodyPr rtlCol="0"/>
          <a:lstStyle/>
          <a:p>
            <a:r>
              <a:rPr lang="el-GR" dirty="0"/>
              <a:t>Οι λειτουργίες του </a:t>
            </a:r>
            <a:r>
              <a:rPr lang="en-US" dirty="0"/>
              <a:t>HRM</a:t>
            </a:r>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288000" y="2527903"/>
            <a:ext cx="5472000" cy="2428351"/>
          </a:xfrm>
        </p:spPr>
        <p:txBody>
          <a:bodyPr rtlCol="0"/>
          <a:lstStyle/>
          <a:p>
            <a:pPr lvl="0"/>
            <a:r>
              <a:rPr lang="el-GR" sz="2000" dirty="0"/>
              <a:t>Ανάλυση εργασίας </a:t>
            </a:r>
          </a:p>
          <a:p>
            <a:pPr lvl="0"/>
            <a:r>
              <a:rPr lang="el-GR" sz="2000" dirty="0"/>
              <a:t>Σχεδιασμός αναγκών σε ανθρώπινο δυναμικό / προσέλκυση υποψήφιων εργαζομένων </a:t>
            </a:r>
          </a:p>
          <a:p>
            <a:pPr lvl="0"/>
            <a:r>
              <a:rPr lang="el-GR" sz="2000" dirty="0"/>
              <a:t>Επιλογή υποψήφιων εργαζομένων </a:t>
            </a:r>
          </a:p>
          <a:p>
            <a:pPr lvl="0"/>
            <a:r>
              <a:rPr lang="el-GR" sz="2000" dirty="0"/>
              <a:t>Παροχή κατευθύνσεων, εκπαίδευση και κατάρτιση των εργαζομένων </a:t>
            </a:r>
          </a:p>
          <a:p>
            <a:pPr lvl="0"/>
            <a:r>
              <a:rPr lang="el-GR" sz="2000" dirty="0"/>
              <a:t>Αξιολόγηση απόδοσης των εργαζομένων </a:t>
            </a:r>
          </a:p>
          <a:p>
            <a:pPr lvl="0"/>
            <a:r>
              <a:rPr lang="el-GR" sz="2000" dirty="0"/>
              <a:t>Αμοιβές </a:t>
            </a:r>
          </a:p>
          <a:p>
            <a:pPr lvl="0"/>
            <a:r>
              <a:rPr lang="el-GR" sz="2000" dirty="0"/>
              <a:t>Κίνητρα και Παροχές </a:t>
            </a:r>
          </a:p>
          <a:p>
            <a:pPr lvl="0"/>
            <a:r>
              <a:rPr lang="el-GR" sz="2000" dirty="0"/>
              <a:t>Διαχείριση εργασιακών σχέσεων </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7</a:t>
            </a:fld>
            <a:endParaRPr lang="el-GR" dirty="0"/>
          </a:p>
        </p:txBody>
      </p:sp>
      <p:sp>
        <p:nvSpPr>
          <p:cNvPr id="11" name="TextBox 10">
            <a:extLst>
              <a:ext uri="{FF2B5EF4-FFF2-40B4-BE49-F238E27FC236}">
                <a16:creationId xmlns="" xmlns:a16="http://schemas.microsoft.com/office/drawing/2014/main" id="{2DC39BD1-EC4B-4750-97D5-A7D246693B2B}"/>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6043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8</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8" name="Εικόνα 67">
            <a:extLst>
              <a:ext uri="{FF2B5EF4-FFF2-40B4-BE49-F238E27FC236}">
                <a16:creationId xmlns="" xmlns:a16="http://schemas.microsoft.com/office/drawing/2014/main" id="{B8858E8F-5013-423D-AA9E-F3AAED0FA1D7}"/>
              </a:ext>
            </a:extLst>
          </p:cNvPr>
          <p:cNvPicPr>
            <a:picLocks noChangeAspect="1" noChangeArrowheads="1"/>
          </p:cNvPicPr>
          <p:nvPr/>
        </p:nvPicPr>
        <p:blipFill>
          <a:blip r:embed="rId3" cstate="print"/>
          <a:srcRect/>
          <a:stretch>
            <a:fillRect/>
          </a:stretch>
        </p:blipFill>
        <p:spPr>
          <a:xfrm>
            <a:off x="2655518" y="309975"/>
            <a:ext cx="6601216" cy="6238050"/>
          </a:xfrm>
          <a:prstGeom prst="rect">
            <a:avLst/>
          </a:prstGeom>
          <a:noFill/>
          <a:ln w="9525">
            <a:noFill/>
            <a:miter lim="800000"/>
            <a:headEnd/>
            <a:tailEnd/>
          </a:ln>
        </p:spPr>
      </p:pic>
    </p:spTree>
    <p:extLst>
      <p:ext uri="{BB962C8B-B14F-4D97-AF65-F5344CB8AC3E}">
        <p14:creationId xmlns="" xmlns:p14="http://schemas.microsoft.com/office/powerpoint/2010/main" val="390337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207824" y="-10818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550101" y="-463"/>
            <a:ext cx="6641899" cy="1124345"/>
          </a:xfrm>
        </p:spPr>
        <p:txBody>
          <a:bodyPr rtlCol="0"/>
          <a:lstStyle/>
          <a:p>
            <a:r>
              <a:rPr lang="el-GR" sz="4400" dirty="0"/>
              <a:t>Καθήκοντα  των  στελεχών</a:t>
            </a: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550061" y="1073779"/>
            <a:ext cx="6209939" cy="692391"/>
          </a:xfrm>
        </p:spPr>
        <p:txBody>
          <a:bodyPr rtlCol="0"/>
          <a:lstStyle/>
          <a:p>
            <a:r>
              <a:rPr lang="el-GR" sz="3600" b="1" dirty="0"/>
              <a:t> του τμήματος </a:t>
            </a:r>
            <a:r>
              <a:rPr lang="en-US" sz="3600" b="1" dirty="0"/>
              <a:t>HRM</a:t>
            </a:r>
            <a:endParaRPr lang="en-US" sz="3600"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363156" y="2001347"/>
            <a:ext cx="5472000" cy="3726687"/>
          </a:xfrm>
        </p:spPr>
        <p:txBody>
          <a:bodyPr rtlCol="0"/>
          <a:lstStyle/>
          <a:p>
            <a:pPr marL="0" indent="0">
              <a:buNone/>
            </a:pPr>
            <a:r>
              <a:rPr lang="el-GR" sz="2400" dirty="0"/>
              <a:t>Ανάλυση &amp; περιγραφή θέσεων εργασίας</a:t>
            </a:r>
          </a:p>
          <a:p>
            <a:pPr marL="266700" lvl="1" indent="-266700">
              <a:spcBef>
                <a:spcPts val="1000"/>
              </a:spcBef>
            </a:pPr>
            <a:r>
              <a:rPr lang="el-GR" sz="1800" dirty="0"/>
              <a:t>περιγραφή αντικειμένου, καθηκόντων, ρόλου, απαιτήσεων, δεξιοτήτων</a:t>
            </a:r>
          </a:p>
          <a:p>
            <a:endParaRPr lang="el-GR" sz="800" dirty="0"/>
          </a:p>
          <a:p>
            <a:pPr marL="0" lvl="0" indent="0">
              <a:buNone/>
            </a:pPr>
            <a:r>
              <a:rPr lang="el-GR" sz="2400" dirty="0"/>
              <a:t>Προγραμματισμός: </a:t>
            </a:r>
          </a:p>
          <a:p>
            <a:pPr marL="266700" lvl="1" indent="-266700">
              <a:spcBef>
                <a:spcPts val="1000"/>
              </a:spcBef>
            </a:pPr>
            <a:r>
              <a:rPr lang="el-GR" sz="1800" dirty="0"/>
              <a:t>μελλοντικές ανάγκες της επιχείρησης σε ανθρώπινο δυναμικό και τρόπος κάλυψης</a:t>
            </a:r>
          </a:p>
          <a:p>
            <a:pPr marL="266700" lvl="1" indent="-266700">
              <a:spcBef>
                <a:spcPts val="1000"/>
              </a:spcBef>
            </a:pPr>
            <a:endParaRPr lang="el-GR" sz="800" dirty="0"/>
          </a:p>
          <a:p>
            <a:pPr marL="0" indent="0">
              <a:buNone/>
            </a:pPr>
            <a:r>
              <a:rPr lang="el-GR" sz="2400" dirty="0"/>
              <a:t>Προσέλκυση: </a:t>
            </a:r>
          </a:p>
          <a:p>
            <a:pPr marL="266700" lvl="1" indent="-266700">
              <a:spcBef>
                <a:spcPts val="1000"/>
              </a:spcBef>
            </a:pPr>
            <a:r>
              <a:rPr lang="el-GR" sz="1800" dirty="0"/>
              <a:t>διαδικασίες ενημέρωσης, εκδήλωση ενδιαφέροντος</a:t>
            </a:r>
          </a:p>
          <a:p>
            <a:pPr marL="266700" lvl="1" indent="0">
              <a:buNone/>
            </a:pPr>
            <a:endParaRPr lang="el-GR" sz="800" dirty="0"/>
          </a:p>
          <a:p>
            <a:pPr marL="0" lvl="0" indent="0">
              <a:buNone/>
            </a:pPr>
            <a:r>
              <a:rPr lang="el-GR" sz="2400" dirty="0"/>
              <a:t>Επιλογή: </a:t>
            </a:r>
          </a:p>
          <a:p>
            <a:pPr marL="266700" lvl="1" indent="-266700">
              <a:spcBef>
                <a:spcPts val="1000"/>
              </a:spcBef>
            </a:pPr>
            <a:r>
              <a:rPr lang="el-GR" sz="1800" dirty="0"/>
              <a:t>διαδικασία επιλογής του κατάλληλου υποψηφίου</a:t>
            </a:r>
          </a:p>
          <a:p>
            <a:pPr marL="266700" lvl="1" indent="-266700">
              <a:spcBef>
                <a:spcPts val="1000"/>
              </a:spcBef>
            </a:pPr>
            <a:endParaRPr lang="el-GR" sz="1800" dirty="0"/>
          </a:p>
          <a:p>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9</a:t>
            </a:fld>
            <a:endParaRPr lang="el-GR" dirty="0"/>
          </a:p>
        </p:txBody>
      </p:sp>
      <p:sp>
        <p:nvSpPr>
          <p:cNvPr id="8" name="TextBox 7">
            <a:extLst>
              <a:ext uri="{FF2B5EF4-FFF2-40B4-BE49-F238E27FC236}">
                <a16:creationId xmlns="" xmlns:a16="http://schemas.microsoft.com/office/drawing/2014/main" id="{1297F202-B1A9-4B1D-8846-604F8115F3DF}"/>
              </a:ext>
            </a:extLst>
          </p:cNvPr>
          <p:cNvSpPr txBox="1"/>
          <p:nvPr/>
        </p:nvSpPr>
        <p:spPr>
          <a:xfrm>
            <a:off x="10409129" y="6408928"/>
            <a:ext cx="1052186" cy="596865"/>
          </a:xfrm>
          <a:prstGeom prst="rect">
            <a:avLst/>
          </a:prstGeom>
          <a:solidFill>
            <a:schemeClr val="bg1"/>
          </a:solidFill>
        </p:spPr>
        <p:txBody>
          <a:bodyPr wrap="square" rtlCol="0">
            <a:spAutoFit/>
          </a:bodyPr>
          <a:lstStyle/>
          <a:p>
            <a:endParaRPr lang="el-GR" dirty="0"/>
          </a:p>
        </p:txBody>
      </p:sp>
      <p:pic>
        <p:nvPicPr>
          <p:cNvPr id="11" name="Picture 2" descr="Î£ÏÎµÏÎ¹ÎºÎ® ÎµÎ¹ÎºÏÎ½Î±">
            <a:extLst>
              <a:ext uri="{FF2B5EF4-FFF2-40B4-BE49-F238E27FC236}">
                <a16:creationId xmlns="" xmlns:a16="http://schemas.microsoft.com/office/drawing/2014/main" id="{245F1AF3-C1E6-48E7-9549-4F413F5918D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0777"/>
            <a:ext cx="5550100" cy="4906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5342194"/>
      </p:ext>
    </p:extLst>
  </p:cSld>
  <p:clrMapOvr>
    <a:masterClrMapping/>
  </p:clrMapOvr>
</p:sld>
</file>

<file path=ppt/theme/theme1.xml><?xml version="1.0" encoding="utf-8"?>
<a:theme xmlns:a="http://schemas.openxmlformats.org/drawingml/2006/main" name="Θέμα του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5934_TF16411250.potx" id="{3C0E6330-9B1A-4628-A4E7-3CF2811D1CCB}" vid="{3631A1C8-585C-495E-B6B7-243DB00EAD5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purl.org/dc/terms/"/>
    <ds:schemaRef ds:uri="http://purl.org/dc/dcmitype/"/>
    <ds:schemaRef ds:uri="fb0879af-3eba-417a-a55a-ffe6dcd6ca77"/>
    <ds:schemaRef ds:uri="http://purl.org/dc/elements/1.1/"/>
    <ds:schemaRef ds:uri="http://schemas.microsoft.com/office/2006/metadata/properties"/>
    <ds:schemaRef ds:uri="http://www.w3.org/XML/1998/namespa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6dc4bcd6-49db-4c07-9060-8acfc67cef9f"/>
  </ds:schemaRefs>
</ds:datastoreItem>
</file>

<file path=docProps/app.xml><?xml version="1.0" encoding="utf-8"?>
<Properties xmlns="http://schemas.openxmlformats.org/officeDocument/2006/extended-properties" xmlns:vt="http://schemas.openxmlformats.org/officeDocument/2006/docPropsVTypes">
  <Template>Έξυπνη επαγγελματική παρουσίαση</Template>
  <TotalTime>0</TotalTime>
  <Words>2367</Words>
  <Application>Microsoft Office PowerPoint</Application>
  <PresentationFormat>Προσαρμογή</PresentationFormat>
  <Paragraphs>498</Paragraphs>
  <Slides>46</Slides>
  <Notes>44</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Βασικές   Έννοιες  &amp;  Εξέλιξη της Διαχείρισης  Ανθρωπίνων Πόρων</vt:lpstr>
      <vt:lpstr>Εννοιολογικός Προσδιορισμός της Διοίκησης Ανθρώπινων Πόρων</vt:lpstr>
      <vt:lpstr>Το   Ανθρώπινο   Δυναμικό </vt:lpstr>
      <vt:lpstr>How to customize this template</vt:lpstr>
      <vt:lpstr>How to customize this template</vt:lpstr>
      <vt:lpstr>Περιεχόμενο της διοίκησης ανθρώπινων πόρων</vt:lpstr>
      <vt:lpstr>Οι λειτουργίες του HRM</vt:lpstr>
      <vt:lpstr>Διαφάνεια 8</vt:lpstr>
      <vt:lpstr>Καθήκοντα  των  στελεχών</vt:lpstr>
      <vt:lpstr>Καθήκοντα των στελεχών του τμήματος HRM</vt:lpstr>
      <vt:lpstr>Διαφάνεια 11</vt:lpstr>
      <vt:lpstr>Ο «κύκλος» της ΔΑΠ</vt:lpstr>
      <vt:lpstr>Γιατί  η  Διαχείριση  ΑΠ</vt:lpstr>
      <vt:lpstr>How to customize this template</vt:lpstr>
      <vt:lpstr>Οι  ρόλοι  του  τμήματος  HRM   </vt:lpstr>
      <vt:lpstr>Διαφάνεια 16</vt:lpstr>
      <vt:lpstr>Προοπτική των ρόλων του τμήματος HRM</vt:lpstr>
      <vt:lpstr>Γραμμική &amp; Επιτελική</vt:lpstr>
      <vt:lpstr>Διαφάνεια 19</vt:lpstr>
      <vt:lpstr>Οι Αρμοδιότητες ΔΑΠ</vt:lpstr>
      <vt:lpstr>Διαφάνεια 21</vt:lpstr>
      <vt:lpstr>Διαφάνεια 22</vt:lpstr>
      <vt:lpstr>Βασικοί Ρόλοι του Στελέχους Διοίκησης Ανθρώπινων Πόρων</vt:lpstr>
      <vt:lpstr>Οι ρόλοι και οι σκοποί της Διοίκησης Ανθρώπινων Πόρων</vt:lpstr>
      <vt:lpstr>How to customize this template</vt:lpstr>
      <vt:lpstr>Βασικά χαρακτηριστικά των νέων απόψεων για την ΔΑΠ</vt:lpstr>
      <vt:lpstr>Διαφάνεια 27</vt:lpstr>
      <vt:lpstr>Μοντέλο συμπεριφοράς της ΔΑΠ</vt:lpstr>
      <vt:lpstr>Το μοντέλο υποκίνησης στην «επιστημονική» οργάνωση της εργασίας</vt:lpstr>
      <vt:lpstr>Διαφάνεια 30</vt:lpstr>
      <vt:lpstr>Η αλλαγή του μοντέλου συμπεριφοράς της ΔΑΠ</vt:lpstr>
      <vt:lpstr>Καλές Πρακτικές ΔΑΠ</vt:lpstr>
      <vt:lpstr>Καλές Πρακτικές ΔΑΠ</vt:lpstr>
      <vt:lpstr>How to customize this template</vt:lpstr>
      <vt:lpstr>How to customize this template</vt:lpstr>
      <vt:lpstr>How to customize this template</vt:lpstr>
      <vt:lpstr>Διαφάνεια 37</vt:lpstr>
      <vt:lpstr>ΠΑΡΑΡΤΗΜΑ Η ευέλικτη επιχείρηση    </vt:lpstr>
      <vt:lpstr>Η J. Atkinson (1984), πρότεινε ένα μοντέλο «ευέλικτης επιχείρησης», που εξηγεί τη συμπεριφορά των εργοδοτών σχετικά με την οργάνωση της εργασίας.</vt:lpstr>
      <vt:lpstr>Μορφές ευελιξίας</vt:lpstr>
      <vt:lpstr>Διαφάνεια 41</vt:lpstr>
      <vt:lpstr>Μοντέλο εκτίμησης της σύνθεσης ειδικοτήτων στον ξενοδοχειακό τομέα</vt:lpstr>
      <vt:lpstr> Επαγγελματική Δομή </vt:lpstr>
      <vt:lpstr>Διαφάνεια 44</vt:lpstr>
      <vt:lpstr>Κύρια χαρακτηριστικά δόμησης των εσωτερικών αγορών εργασίας</vt:lpstr>
      <vt:lpstr> Κατανομή Κόστους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2018-12-25T15:19:00Z</dcterms:created>
  <dcterms:modified xsi:type="dcterms:W3CDTF">2019-05-27T19:29:21Z</dcterms:modified>
</cp:coreProperties>
</file>