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ECFF"/>
          </a:solidFill>
        </a:fill>
      </a:tcStyle>
    </a:wholeTbl>
    <a:band2H>
      <a:tcTxStyle b="def" i="def"/>
      <a:tcStyle>
        <a:tcBdr/>
        <a:fill>
          <a:solidFill>
            <a:srgbClr val="EAF6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66"/>
              </a:solidFill>
              <a:prstDash val="solid"/>
              <a:round/>
            </a:ln>
          </a:top>
          <a:bottom>
            <a:ln w="25400" cap="flat">
              <a:solidFill>
                <a:srgbClr val="0000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66"/>
              </a:solidFill>
              <a:prstDash val="solid"/>
              <a:round/>
            </a:ln>
          </a:top>
          <a:bottom>
            <a:ln w="25400" cap="flat">
              <a:solidFill>
                <a:srgbClr val="0000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D2"/>
          </a:solidFill>
        </a:fill>
      </a:tcStyle>
    </a:wholeTbl>
    <a:band2H>
      <a:tcTxStyle b="def" i="def"/>
      <a:tcStyle>
        <a:tcBdr/>
        <a:fill>
          <a:solidFill>
            <a:srgbClr val="E6E6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b="1" sz="1800"/>
            </a:lvl1pPr>
          </a:lstStyle>
          <a:p>
            <a:pPr/>
            <a:r>
              <a:t>Read the slide.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hape 2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b="1" sz="1800"/>
            </a:lvl1pPr>
          </a:lstStyle>
          <a:p>
            <a:pPr/>
            <a:r>
              <a:t>It is estimated that 80-90% of all Sudden Deaths are a direct result of ventricular fibrillation.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hape 2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b="1" sz="1800"/>
            </a:lvl1pPr>
          </a:lstStyle>
          <a:p>
            <a:pPr/>
            <a:r>
              <a:t>This person is what we call “suddenly dead.” (Read the slide.)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"/>
          <p:cNvGrpSpPr/>
          <p:nvPr/>
        </p:nvGrpSpPr>
        <p:grpSpPr>
          <a:xfrm>
            <a:off x="0" y="6350"/>
            <a:ext cx="9140826" cy="6851650"/>
            <a:chOff x="0" y="0"/>
            <a:chExt cx="9140825" cy="6851650"/>
          </a:xfrm>
        </p:grpSpPr>
        <p:grpSp>
          <p:nvGrpSpPr>
            <p:cNvPr id="33" name="Group"/>
            <p:cNvGrpSpPr/>
            <p:nvPr/>
          </p:nvGrpSpPr>
          <p:grpSpPr>
            <a:xfrm>
              <a:off x="0" y="1836737"/>
              <a:ext cx="9140825" cy="5014913"/>
              <a:chOff x="0" y="0"/>
              <a:chExt cx="9140825" cy="5014912"/>
            </a:xfrm>
          </p:grpSpPr>
          <p:sp>
            <p:nvSpPr>
              <p:cNvPr id="31" name="Rectangle"/>
              <p:cNvSpPr/>
              <p:nvPr/>
            </p:nvSpPr>
            <p:spPr>
              <a:xfrm>
                <a:off x="885825" y="0"/>
                <a:ext cx="8255000" cy="5014913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" name="Rectangle"/>
              <p:cNvSpPr/>
              <p:nvPr/>
            </p:nvSpPr>
            <p:spPr>
              <a:xfrm>
                <a:off x="0" y="0"/>
                <a:ext cx="885825" cy="5014913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4" name="Rectangle"/>
            <p:cNvSpPr/>
            <p:nvPr/>
          </p:nvSpPr>
          <p:spPr>
            <a:xfrm>
              <a:off x="876300" y="1503362"/>
              <a:ext cx="19050" cy="666751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50000">
                  <a:srgbClr val="FFFFCC"/>
                </a:gs>
                <a:gs pos="100000">
                  <a:schemeClr val="accent2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" name="Rectangle"/>
            <p:cNvSpPr/>
            <p:nvPr/>
          </p:nvSpPr>
          <p:spPr>
            <a:xfrm>
              <a:off x="1217612" y="1827212"/>
              <a:ext cx="400051" cy="19051"/>
            </a:xfrm>
            <a:prstGeom prst="rect">
              <a:avLst/>
            </a:prstGeom>
            <a:gradFill flip="none" rotWithShape="1">
              <a:gsLst>
                <a:gs pos="0">
                  <a:srgbClr val="000099"/>
                </a:gs>
                <a:gs pos="100000">
                  <a:schemeClr val="accent2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" name="Rectangle"/>
            <p:cNvSpPr/>
            <p:nvPr/>
          </p:nvSpPr>
          <p:spPr>
            <a:xfrm>
              <a:off x="0" y="1827212"/>
              <a:ext cx="557213" cy="19051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000099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3" name="Group"/>
            <p:cNvGrpSpPr/>
            <p:nvPr/>
          </p:nvGrpSpPr>
          <p:grpSpPr>
            <a:xfrm>
              <a:off x="552450" y="0"/>
              <a:ext cx="8588376" cy="6851650"/>
              <a:chOff x="0" y="0"/>
              <a:chExt cx="8588374" cy="6851650"/>
            </a:xfrm>
          </p:grpSpPr>
          <p:sp>
            <p:nvSpPr>
              <p:cNvPr id="37" name="Rectangle"/>
              <p:cNvSpPr/>
              <p:nvPr/>
            </p:nvSpPr>
            <p:spPr>
              <a:xfrm>
                <a:off x="323850" y="0"/>
                <a:ext cx="19050" cy="1103313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" name="Rectangle"/>
              <p:cNvSpPr/>
              <p:nvPr/>
            </p:nvSpPr>
            <p:spPr>
              <a:xfrm>
                <a:off x="323850" y="2570162"/>
                <a:ext cx="19050" cy="4281488"/>
              </a:xfrm>
              <a:prstGeom prst="rect">
                <a:avLst/>
              </a:prstGeom>
              <a:gradFill flip="none" rotWithShape="1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" name="Rectangle"/>
              <p:cNvSpPr/>
              <p:nvPr/>
            </p:nvSpPr>
            <p:spPr>
              <a:xfrm>
                <a:off x="1065212" y="1827212"/>
                <a:ext cx="7523163" cy="19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" name="Rectangle"/>
              <p:cNvSpPr/>
              <p:nvPr/>
            </p:nvSpPr>
            <p:spPr>
              <a:xfrm>
                <a:off x="323850" y="21701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" name="Rectangle"/>
              <p:cNvSpPr/>
              <p:nvPr/>
            </p:nvSpPr>
            <p:spPr>
              <a:xfrm>
                <a:off x="323850" y="11033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" name="Rectangle"/>
              <p:cNvSpPr/>
              <p:nvPr/>
            </p:nvSpPr>
            <p:spPr>
              <a:xfrm>
                <a:off x="0" y="1827212"/>
                <a:ext cx="665163" cy="190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50000">
                    <a:srgbClr val="FFFFCC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"/>
          <p:cNvGrpSpPr/>
          <p:nvPr/>
        </p:nvGrpSpPr>
        <p:grpSpPr>
          <a:xfrm>
            <a:off x="0" y="6350"/>
            <a:ext cx="9140825" cy="6851650"/>
            <a:chOff x="0" y="0"/>
            <a:chExt cx="9140825" cy="6851650"/>
          </a:xfrm>
        </p:grpSpPr>
        <p:sp>
          <p:nvSpPr>
            <p:cNvPr id="2" name="Rectangle"/>
            <p:cNvSpPr/>
            <p:nvPr/>
          </p:nvSpPr>
          <p:spPr>
            <a:xfrm>
              <a:off x="885825" y="1836737"/>
              <a:ext cx="8255000" cy="5014913"/>
            </a:xfrm>
            <a:prstGeom prst="rect">
              <a:avLst/>
            </a:prstGeom>
            <a:gradFill flip="none" rotWithShape="1">
              <a:gsLst>
                <a:gs pos="0">
                  <a:srgbClr val="000099"/>
                </a:gs>
                <a:gs pos="100000">
                  <a:srgbClr val="000066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Rectangle"/>
            <p:cNvSpPr/>
            <p:nvPr/>
          </p:nvSpPr>
          <p:spPr>
            <a:xfrm>
              <a:off x="0" y="1836737"/>
              <a:ext cx="885825" cy="5014913"/>
            </a:xfrm>
            <a:prstGeom prst="rect">
              <a:avLst/>
            </a:prstGeom>
            <a:gradFill flip="none" rotWithShape="1">
              <a:gsLst>
                <a:gs pos="0">
                  <a:srgbClr val="000099"/>
                </a:gs>
                <a:gs pos="100000">
                  <a:srgbClr val="000066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" name="Group"/>
            <p:cNvGrpSpPr/>
            <p:nvPr/>
          </p:nvGrpSpPr>
          <p:grpSpPr>
            <a:xfrm>
              <a:off x="0" y="0"/>
              <a:ext cx="9140825" cy="6851650"/>
              <a:chOff x="0" y="0"/>
              <a:chExt cx="9140825" cy="6851650"/>
            </a:xfrm>
          </p:grpSpPr>
          <p:sp>
            <p:nvSpPr>
              <p:cNvPr id="4" name="Rectangle"/>
              <p:cNvSpPr/>
              <p:nvPr/>
            </p:nvSpPr>
            <p:spPr>
              <a:xfrm>
                <a:off x="876300" y="0"/>
                <a:ext cx="19050" cy="1103313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" name="Rectangle"/>
              <p:cNvSpPr/>
              <p:nvPr/>
            </p:nvSpPr>
            <p:spPr>
              <a:xfrm>
                <a:off x="876300" y="2570162"/>
                <a:ext cx="19050" cy="4281488"/>
              </a:xfrm>
              <a:prstGeom prst="rect">
                <a:avLst/>
              </a:prstGeom>
              <a:gradFill flip="none" rotWithShape="1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" name="Rectangle"/>
              <p:cNvSpPr/>
              <p:nvPr/>
            </p:nvSpPr>
            <p:spPr>
              <a:xfrm>
                <a:off x="1617662" y="1827212"/>
                <a:ext cx="7523163" cy="19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" name="Rectangle"/>
              <p:cNvSpPr/>
              <p:nvPr/>
            </p:nvSpPr>
            <p:spPr>
              <a:xfrm>
                <a:off x="876300" y="21701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" name="Rectangle"/>
              <p:cNvSpPr/>
              <p:nvPr/>
            </p:nvSpPr>
            <p:spPr>
              <a:xfrm>
                <a:off x="876300" y="1103312"/>
                <a:ext cx="19050" cy="4000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009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" name="Rectangle"/>
              <p:cNvSpPr/>
              <p:nvPr/>
            </p:nvSpPr>
            <p:spPr>
              <a:xfrm>
                <a:off x="876300" y="1503362"/>
                <a:ext cx="19050" cy="6667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50000">
                    <a:srgbClr val="FFFFCC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" name="Rectangle"/>
              <p:cNvSpPr/>
              <p:nvPr/>
            </p:nvSpPr>
            <p:spPr>
              <a:xfrm>
                <a:off x="0" y="1827212"/>
                <a:ext cx="557213" cy="190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00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" name="Rectangle"/>
              <p:cNvSpPr/>
              <p:nvPr/>
            </p:nvSpPr>
            <p:spPr>
              <a:xfrm>
                <a:off x="1217612" y="1827212"/>
                <a:ext cx="400051" cy="19051"/>
              </a:xfrm>
              <a:prstGeom prst="rect">
                <a:avLst/>
              </a:prstGeom>
              <a:gradFill flip="none" rotWithShape="1">
                <a:gsLst>
                  <a:gs pos="0">
                    <a:srgbClr val="000099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" name="Rectangle"/>
              <p:cNvSpPr/>
              <p:nvPr/>
            </p:nvSpPr>
            <p:spPr>
              <a:xfrm>
                <a:off x="552450" y="1827212"/>
                <a:ext cx="665163" cy="190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50000">
                    <a:srgbClr val="FFFFCC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5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xfrm>
            <a:off x="8367801" y="6248400"/>
            <a:ext cx="242799" cy="243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AEAEA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irc.ahajournals.org/content/vol102/issue90001/images/large/hc33t0076010.jpeg" TargetMode="External"/><Relationship Id="rId3" Type="http://schemas.openxmlformats.org/officeDocument/2006/relationships/image" Target="../media/image20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.L.S  νεώτερες εξελίξεις"/>
          <p:cNvSpPr txBox="1"/>
          <p:nvPr>
            <p:ph type="title" idx="4294967295"/>
          </p:nvPr>
        </p:nvSpPr>
        <p:spPr>
          <a:xfrm>
            <a:off x="1066800" y="1997075"/>
            <a:ext cx="7086600" cy="143192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algn="ctr" defTabSz="365760">
              <a:defRPr sz="2880">
                <a:effectLst>
                  <a:outerShdw sx="100000" sy="100000" kx="0" ky="0" algn="b" rotWithShape="0" blurRad="5080" dist="15240" dir="2700000">
                    <a:srgbClr val="000000"/>
                  </a:outerShdw>
                </a:effectLst>
              </a:defRPr>
            </a:pPr>
            <a:r>
              <a:t>B.L.S</a:t>
            </a:r>
            <a:br/>
            <a:br/>
            <a:r>
              <a:rPr sz="1600">
                <a:effectLst>
                  <a:outerShdw sx="100000" sy="100000" kx="0" ky="0" algn="b" rotWithShape="0" blurRad="5080" dist="10160" dir="2700000">
                    <a:srgbClr val="000000"/>
                  </a:outerShdw>
                </a:effectLst>
              </a:rPr>
              <a:t>νεώτερες εξελίξεις</a:t>
            </a:r>
            <a:br>
              <a:rPr sz="1600">
                <a:effectLst>
                  <a:outerShdw sx="100000" sy="100000" kx="0" ky="0" algn="b" rotWithShape="0" blurRad="5080" dist="10160" dir="2700000">
                    <a:srgbClr val="000000"/>
                  </a:outerShdw>
                </a:effectLst>
              </a:rPr>
            </a:br>
          </a:p>
        </p:txBody>
      </p:sp>
      <p:sp>
        <p:nvSpPr>
          <p:cNvPr id="55" name="Body"/>
          <p:cNvSpPr txBox="1"/>
          <p:nvPr>
            <p:ph type="body" sz="quarter" idx="4294967295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reathing στο παρελθόν    μετά το 2005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Breathing</a:t>
            </a:r>
            <a:br/>
            <a:r>
              <a:rPr>
                <a:solidFill>
                  <a:srgbClr val="FFFF00"/>
                </a:solidFill>
              </a:rPr>
              <a:t>στο παρελθόν</a:t>
            </a:r>
            <a:r>
              <a:t>    μετά το 2005</a:t>
            </a:r>
            <a:r>
              <a:rPr sz="4400"/>
              <a:t>       </a:t>
            </a:r>
          </a:p>
        </p:txBody>
      </p:sp>
      <p:sp>
        <p:nvSpPr>
          <p:cNvPr id="84" name="Tv 800-1200 ml σε 1,5 – 2,0’’…"/>
          <p:cNvSpPr txBox="1"/>
          <p:nvPr>
            <p:ph type="body" sz="quarter" idx="4294967295"/>
          </p:nvPr>
        </p:nvSpPr>
        <p:spPr>
          <a:xfrm>
            <a:off x="1258887" y="2420937"/>
            <a:ext cx="3695701" cy="28797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500"/>
              </a:spcBef>
              <a:defRPr sz="24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Tv 800-1200 ml σε 1,5 – 2,0’’</a:t>
            </a:r>
          </a:p>
          <a:p>
            <a:pPr>
              <a:spcBef>
                <a:spcPts val="500"/>
              </a:spcBef>
              <a:defRPr sz="24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Υπέρπνοια λόγω εκπνεόμενου </a:t>
            </a:r>
            <a:r>
              <a:t>CO</a:t>
            </a:r>
            <a:r>
              <a:rPr sz="1600"/>
              <a:t>2</a:t>
            </a:r>
            <a:r>
              <a:t> (</a:t>
            </a:r>
            <a:r>
              <a:t>κίνδυνος υπερκαπνίας)</a:t>
            </a:r>
          </a:p>
          <a:p>
            <a:pPr>
              <a:spcBef>
                <a:spcPts val="500"/>
              </a:spcBef>
              <a:defRPr sz="24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Κίνδυνος εισρόφησης</a:t>
            </a:r>
          </a:p>
          <a:p>
            <a:pPr>
              <a:spcBef>
                <a:spcPts val="500"/>
              </a:spcBef>
              <a:defRPr sz="24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10-12 αναπνοές/λεπτό</a:t>
            </a:r>
          </a:p>
        </p:txBody>
      </p:sp>
      <p:sp>
        <p:nvSpPr>
          <p:cNvPr id="85" name="Tv  700 ml σε 1,5’’ (ΙΙα)…"/>
          <p:cNvSpPr txBox="1"/>
          <p:nvPr/>
        </p:nvSpPr>
        <p:spPr>
          <a:xfrm>
            <a:off x="5219700" y="2565400"/>
            <a:ext cx="3695700" cy="3538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Clr>
                <a:srgbClr val="FFFFCC"/>
              </a:buClr>
              <a:buSzPct val="70000"/>
              <a:buChar char="■"/>
              <a:def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Tv  700 ml σε 1,5’’ (ΙΙα)</a:t>
            </a:r>
          </a:p>
          <a:p>
            <a:pPr marL="342900" indent="-342900">
              <a:spcBef>
                <a:spcPts val="500"/>
              </a:spcBef>
              <a:buClr>
                <a:srgbClr val="FFFFCC"/>
              </a:buClr>
              <a:buSzPct val="70000"/>
              <a:buChar char="■"/>
              <a:def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Τ</a:t>
            </a:r>
            <a:r>
              <a:t>v 600 ml   FiO2</a:t>
            </a:r>
            <a:r>
              <a:rPr sz="2000"/>
              <a:t> &gt; 40%</a:t>
            </a:r>
            <a:r>
              <a:rPr sz="2000"/>
              <a:t> (ΙΙβ)</a:t>
            </a:r>
            <a:endParaRPr sz="2000"/>
          </a:p>
          <a:p>
            <a:pPr marL="342900" indent="-342900">
              <a:spcBef>
                <a:spcPts val="400"/>
              </a:spcBef>
              <a:buClr>
                <a:srgbClr val="FFFFCC"/>
              </a:buClr>
              <a:buSzPct val="70000"/>
              <a:buChar char="■"/>
              <a:def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2-5 αναπνοές αρχικά</a:t>
            </a:r>
          </a:p>
          <a:p>
            <a:pPr marL="342900" indent="-342900">
              <a:spcBef>
                <a:spcPts val="400"/>
              </a:spcBef>
              <a:buClr>
                <a:srgbClr val="FFFFCC"/>
              </a:buClr>
              <a:buSzPct val="70000"/>
              <a:buChar char="■"/>
              <a:def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Μετά 10-12/ λεπτό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irculation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circulation</a:t>
            </a:r>
          </a:p>
        </p:txBody>
      </p:sp>
      <p:pic>
        <p:nvPicPr>
          <p:cNvPr id="88" name="21" descr="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1037" y="1981200"/>
            <a:ext cx="3235326" cy="4114800"/>
          </a:xfrm>
          <a:prstGeom prst="rect">
            <a:avLst/>
          </a:prstGeom>
          <a:ln w="63500">
            <a:solidFill>
              <a:srgbClr val="000000"/>
            </a:solidFill>
          </a:ln>
        </p:spPr>
      </p:pic>
      <p:sp>
        <p:nvSpPr>
          <p:cNvPr id="89" name="Line"/>
          <p:cNvSpPr/>
          <p:nvPr/>
        </p:nvSpPr>
        <p:spPr>
          <a:xfrm flipV="1">
            <a:off x="2411412" y="1484312"/>
            <a:ext cx="4824413" cy="4897438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Line"/>
          <p:cNvSpPr/>
          <p:nvPr/>
        </p:nvSpPr>
        <p:spPr>
          <a:xfrm>
            <a:off x="2268537" y="1628774"/>
            <a:ext cx="4826001" cy="4824414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" grpId="1"/>
      <p:bldP build="whole" bldLvl="1" animBg="1" rev="0" advAuto="0" spid="9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Γιατί;"/>
          <p:cNvSpPr txBox="1"/>
          <p:nvPr>
            <p:ph type="title" idx="4294967295"/>
          </p:nvPr>
        </p:nvSpPr>
        <p:spPr>
          <a:xfrm>
            <a:off x="1066800" y="1997075"/>
            <a:ext cx="7086600" cy="143192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8800">
                <a:effectLst>
                  <a:outerShdw sx="100000" sy="100000" kx="0" ky="0" algn="b" rotWithShape="0" blurRad="12700" dist="63500" dir="2700000">
                    <a:srgbClr val="000000"/>
                  </a:outerShdw>
                </a:effectLst>
              </a:defRPr>
            </a:lvl1pPr>
          </a:lstStyle>
          <a:p>
            <a:pPr/>
            <a:r>
              <a:t>Γιατί;</a:t>
            </a:r>
          </a:p>
        </p:txBody>
      </p:sp>
      <p:sp>
        <p:nvSpPr>
          <p:cNvPr id="93" name="Body"/>
          <p:cNvSpPr txBox="1"/>
          <p:nvPr>
            <p:ph type="body" sz="quarter" idx="4294967295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Τα λεπτά έχουν σημασία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Τα λεπτά έχουν σημασία</a:t>
            </a:r>
          </a:p>
        </p:txBody>
      </p:sp>
      <p:sp>
        <p:nvSpPr>
          <p:cNvPr id="96" name="Όταν σταματήσει η καρδιά, εγκεφαλική βλάβη επέρχεται εντός &lt; 5 λεπτών…"/>
          <p:cNvSpPr txBox="1"/>
          <p:nvPr>
            <p:ph type="body" sz="quarter" idx="4294967295"/>
          </p:nvPr>
        </p:nvSpPr>
        <p:spPr>
          <a:xfrm>
            <a:off x="4910137" y="2625725"/>
            <a:ext cx="3700463" cy="30559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469900" indent="-469900">
              <a:spcBef>
                <a:spcPts val="600"/>
              </a:spcBef>
              <a:defRPr sz="2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Όταν σταματήσει η καρδιά, εγκεφαλική βλάβη επέρχεται εντός &lt; 5 λεπτών</a:t>
            </a:r>
          </a:p>
          <a:p>
            <a:pPr marL="469900" indent="-469900">
              <a:spcBef>
                <a:spcPts val="600"/>
              </a:spcBef>
              <a:defRPr sz="2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Ξεκινήστε </a:t>
            </a:r>
            <a:r>
              <a:rPr b="1">
                <a:solidFill>
                  <a:srgbClr val="FF0000"/>
                </a:solidFill>
              </a:rPr>
              <a:t>BLS</a:t>
            </a:r>
            <a:r>
              <a:t> </a:t>
            </a:r>
            <a:r>
              <a:t>ΑΜΕΣΩΣ</a:t>
            </a:r>
          </a:p>
        </p:txBody>
      </p:sp>
      <p:pic>
        <p:nvPicPr>
          <p:cNvPr id="97" name="j0160000" descr="j01600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7962" y="2209800"/>
            <a:ext cx="2559051" cy="3609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Ανίχνευση κυκλοφορίας με την ανίχνευση κλινικών σημείων ύπαρξης κυκλοφορίας"/>
          <p:cNvSpPr txBox="1"/>
          <p:nvPr>
            <p:ph type="title" idx="4294967295"/>
          </p:nvPr>
        </p:nvSpPr>
        <p:spPr>
          <a:xfrm>
            <a:off x="1066800" y="1997075"/>
            <a:ext cx="7086600" cy="143192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 defTabSz="667512">
              <a:defRPr sz="2920">
                <a:effectLst>
                  <a:outerShdw sx="100000" sy="100000" kx="0" ky="0" algn="b" rotWithShape="0" blurRad="9271" dist="18542" dir="2700000">
                    <a:srgbClr val="000000"/>
                  </a:outerShdw>
                </a:effectLst>
              </a:defRPr>
            </a:lvl1pPr>
          </a:lstStyle>
          <a:p>
            <a:pPr/>
            <a:r>
              <a:t>Ανίχνευση κυκλοφορίας με την ανίχνευση κλινικών σημείων ύπαρξης κυκλοφορίας </a:t>
            </a:r>
          </a:p>
        </p:txBody>
      </p:sp>
      <p:sp>
        <p:nvSpPr>
          <p:cNvPr id="100" name="Body"/>
          <p:cNvSpPr txBox="1"/>
          <p:nvPr>
            <p:ph type="body" sz="quarter" idx="4294967295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Τι προτείνει όμως σήμερα το Ευρωπαϊκό Συμβούλιο Αναζωογόνησης?"/>
          <p:cNvSpPr txBox="1"/>
          <p:nvPr>
            <p:ph type="body" sz="half" idx="4294967295"/>
          </p:nvPr>
        </p:nvSpPr>
        <p:spPr>
          <a:xfrm>
            <a:off x="250825" y="1989137"/>
            <a:ext cx="8642350" cy="28082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469900" indent="-469900" algn="ctr">
              <a:lnSpc>
                <a:spcPct val="150000"/>
              </a:lnSpc>
              <a:spcBef>
                <a:spcPts val="900"/>
              </a:spcBef>
              <a:buSzTx/>
              <a:buFont typeface="Wingdings"/>
              <a:buNone/>
              <a:defRPr b="1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Τι προτείνει όμως σήμερα το Ευρωπαϊκό Συμβούλιο</a:t>
            </a:r>
            <a:r>
              <a:rPr sz="4000"/>
              <a:t> </a:t>
            </a:r>
            <a:r>
              <a:t>Αναζωογόνησης?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ΠΡΩΪΜΗ ΑΝΑΓΝΩΡΙΣΗ – Ακρογωνιαίος λίθος"/>
          <p:cNvSpPr txBox="1"/>
          <p:nvPr>
            <p:ph type="title" idx="4294967295"/>
          </p:nvPr>
        </p:nvSpPr>
        <p:spPr>
          <a:xfrm>
            <a:off x="457200" y="0"/>
            <a:ext cx="8229600" cy="1196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b="0" sz="3200" u="sng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ΠΡΩΪΜΗ ΑΝΑΓΝΩΡΙΣΗ</a:t>
            </a:r>
            <a:r>
              <a:rPr b="1" u="none">
                <a:solidFill>
                  <a:srgbClr val="000066"/>
                </a:solidFill>
              </a:rPr>
              <a:t> </a:t>
            </a:r>
            <a:r>
              <a:rPr b="1" u="none">
                <a:solidFill>
                  <a:srgbClr val="FFFFFF"/>
                </a:solidFill>
              </a:rPr>
              <a:t>– </a:t>
            </a:r>
            <a:r>
              <a:rPr b="1" sz="2400" u="none">
                <a:solidFill>
                  <a:srgbClr val="FFFFFF"/>
                </a:solidFill>
              </a:rPr>
              <a:t>Ακρογωνιαίος λίθος</a:t>
            </a:r>
            <a:r>
              <a:rPr b="1" u="none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05" name="Ο έλεγχος του καρωτιδικού σφυγμού αποτελεί αναξιόπιστη μέθοδο επιβεβαίωσης της ύπαρξης κυκλοφορίας .…"/>
          <p:cNvSpPr txBox="1"/>
          <p:nvPr>
            <p:ph type="body" idx="4294967295"/>
          </p:nvPr>
        </p:nvSpPr>
        <p:spPr>
          <a:xfrm>
            <a:off x="250825" y="1052512"/>
            <a:ext cx="8893175" cy="50736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500"/>
              </a:spcBef>
              <a:buClr>
                <a:srgbClr val="FFFF00"/>
              </a:buClr>
              <a:buChar char="✓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Ο έλεγχος του καρωτιδικού σφυγμού αποτελεί αναξιόπιστη μέθοδο επιβεβαίωσης της ύπαρξης κυκλοφορίας .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            ( </a:t>
            </a:r>
            <a:r>
              <a:t>Bahr et al. , Resuscitation 1997 )</a:t>
            </a:r>
          </a:p>
          <a:p>
            <a:pPr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algn="just">
              <a:spcBef>
                <a:spcPts val="500"/>
              </a:spcBef>
              <a:buClr>
                <a:srgbClr val="FFFF00"/>
              </a:buClr>
              <a:buChar char="✓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Οι επιπόλαιες ρηχές αναπνοές ( gasping ) είναι συνήθεις   στα αρχικά στάδια της καρδιακής ανακοπής και περιγράφονται συχνά από τους μάρτυρες.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( </a:t>
            </a:r>
            <a:r>
              <a:t>Eisenberg MS, Ann Emerg Med 1992, 2003 )</a:t>
            </a:r>
          </a:p>
        </p:txBody>
      </p:sp>
      <p:sp>
        <p:nvSpPr>
          <p:cNvPr id="106" name="Shape"/>
          <p:cNvSpPr/>
          <p:nvPr/>
        </p:nvSpPr>
        <p:spPr>
          <a:xfrm>
            <a:off x="4067175" y="4437062"/>
            <a:ext cx="1079501" cy="64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 sz="3200">
                <a:solidFill>
                  <a:srgbClr val="FFFF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07" name="ΑΜΕΣΗ ΕΝΑΡΞΗ CPR, αν το άτομο δεν αντιδρά, δεν κινείται και δεν αναπνέει."/>
          <p:cNvSpPr txBox="1"/>
          <p:nvPr/>
        </p:nvSpPr>
        <p:spPr>
          <a:xfrm>
            <a:off x="900112" y="5373687"/>
            <a:ext cx="7704138" cy="10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900"/>
              </a:spcBef>
              <a:defRPr b="1" i="1" sz="3200">
                <a:solidFill>
                  <a:srgbClr val="FFFF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ΑΜΕΣΗ ΕΝΑΡΞΗ </a:t>
            </a:r>
            <a:r>
              <a:t>CPR</a:t>
            </a:r>
            <a:r>
              <a:t>, αν το άτομο δεν αντιδρά, δεν κινείται και δεν αναπνέει</a:t>
            </a:r>
            <a:r>
              <a:rPr b="0" i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keten overleving" descr="keten overlevi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87" y="2060575"/>
            <a:ext cx="8001001" cy="185102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Η αλυσίδα της επιβιώσεως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Η αλυσίδα της επιβιώσεως</a:t>
            </a:r>
          </a:p>
        </p:txBody>
      </p:sp>
      <p:pic>
        <p:nvPicPr>
          <p:cNvPr id="111" name="schakel hand groen1" descr="schakel hand groen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00" y="2205037"/>
            <a:ext cx="5105400" cy="3913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irculation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circulation</a:t>
            </a:r>
          </a:p>
        </p:txBody>
      </p:sp>
      <p:pic>
        <p:nvPicPr>
          <p:cNvPr id="114" name="11" descr="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2405062"/>
            <a:ext cx="4191000" cy="3267076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Locate ribcage" descr="Locate ribc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8712" y="2278062"/>
            <a:ext cx="4684713" cy="374332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Εντοπισμός κάτω ορίου πλευρών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Εντοπισμός κάτω ορίου πλευρών</a:t>
            </a:r>
          </a:p>
        </p:txBody>
      </p:sp>
      <p:sp>
        <p:nvSpPr>
          <p:cNvPr id="118" name="Line"/>
          <p:cNvSpPr/>
          <p:nvPr/>
        </p:nvSpPr>
        <p:spPr>
          <a:xfrm>
            <a:off x="3851275" y="3789362"/>
            <a:ext cx="533401" cy="228601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Στόχος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Στόχος</a:t>
            </a:r>
          </a:p>
        </p:txBody>
      </p:sp>
      <p:sp>
        <p:nvSpPr>
          <p:cNvPr id="58" name="Βασική Υποστήριξη της Ζωής (BLS) από ένα διασώστη…"/>
          <p:cNvSpPr txBox="1"/>
          <p:nvPr>
            <p:ph type="body" idx="4294967295"/>
          </p:nvPr>
        </p:nvSpPr>
        <p:spPr>
          <a:xfrm>
            <a:off x="539750" y="1916112"/>
            <a:ext cx="8208963" cy="40274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469900" indent="-469900">
              <a:spcBef>
                <a:spcPts val="600"/>
              </a:spcBef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469900" indent="-469900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Βασική Υποστήριξη της Ζωής (</a:t>
            </a:r>
            <a:r>
              <a:t>BLS</a:t>
            </a:r>
            <a:r>
              <a:t>)</a:t>
            </a:r>
            <a:r>
              <a:t> </a:t>
            </a:r>
            <a:r>
              <a:t>από ένα διασώστη </a:t>
            </a:r>
            <a:endParaRPr>
              <a:solidFill>
                <a:srgbClr val="FF0000"/>
              </a:solidFill>
            </a:endParaRPr>
          </a:p>
          <a:p>
            <a:pPr lvl="1" marL="908050" indent="-436562">
              <a:spcBef>
                <a:spcPts val="400"/>
              </a:spcBef>
              <a:buClr>
                <a:srgbClr val="FFFFFF"/>
              </a:buClr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Γρήγορη διάγνωση ανακοπής</a:t>
            </a:r>
          </a:p>
          <a:p>
            <a:pPr lvl="1" marL="908050" indent="-436562">
              <a:spcBef>
                <a:spcPts val="400"/>
              </a:spcBef>
              <a:buClr>
                <a:srgbClr val="FFFFFF"/>
              </a:buClr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Βασική Υποστήριξη της Ζωής (</a:t>
            </a:r>
            <a:r>
              <a:t>BLS</a:t>
            </a:r>
            <a:r>
              <a:t>)</a:t>
            </a:r>
            <a:r>
              <a:t> </a:t>
            </a:r>
            <a:r>
              <a:t>σύμφωνα με οδηγίες </a:t>
            </a:r>
            <a:r>
              <a:t>ERC</a:t>
            </a:r>
          </a:p>
          <a:p>
            <a:pPr lvl="1" marL="908050" indent="-436562">
              <a:spcBef>
                <a:spcPts val="400"/>
              </a:spcBef>
              <a:buClr>
                <a:srgbClr val="FFFFFF"/>
              </a:buClr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Επίγνωση συνήθων αιτίων καρδιακής ανακοπής</a:t>
            </a:r>
          </a:p>
          <a:p>
            <a:pPr lvl="1" marL="908050" indent="-436562">
              <a:spcBef>
                <a:spcPts val="400"/>
              </a:spcBef>
              <a:buClr>
                <a:srgbClr val="FFFFFF"/>
              </a:buClr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Σωστή τοποθέτηση του ασθενούς σε θέση ανανήψεως</a:t>
            </a:r>
          </a:p>
          <a:p>
            <a:pPr lvl="1" marL="908050" indent="-436562">
              <a:spcBef>
                <a:spcPts val="400"/>
              </a:spcBef>
              <a:buClr>
                <a:srgbClr val="FFFFFF"/>
              </a:buClr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Σωστή αντιμετώπιση του ασθενούς που παθαίνει πνιγμό (</a:t>
            </a:r>
            <a:r>
              <a:t>choking)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Εντοπισμός εντομής στέρνου Τοποθέτηση χεριών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841247">
              <a:defRPr sz="4048"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defRPr>
            </a:pPr>
            <a:r>
              <a:t>Εντοπισμός εντομής στέρνου</a:t>
            </a:r>
            <a:br/>
            <a:r>
              <a:rPr sz="3128"/>
              <a:t>Τοποθέτηση χεριών</a:t>
            </a:r>
          </a:p>
        </p:txBody>
      </p:sp>
      <p:pic>
        <p:nvPicPr>
          <p:cNvPr id="121" name="Locate sternal1" descr="Locate sternal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2560637"/>
            <a:ext cx="3700463" cy="2955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Locate sternal2" descr="Locate sternal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2237" y="2054225"/>
            <a:ext cx="2484438" cy="1984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Locate sternal3" descr="Locate sternal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08587" y="4038600"/>
            <a:ext cx="2555876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Line"/>
          <p:cNvSpPr/>
          <p:nvPr/>
        </p:nvSpPr>
        <p:spPr>
          <a:xfrm flipH="1">
            <a:off x="6588125" y="3068637"/>
            <a:ext cx="431800" cy="1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Oval"/>
          <p:cNvSpPr/>
          <p:nvPr/>
        </p:nvSpPr>
        <p:spPr>
          <a:xfrm>
            <a:off x="2411412" y="3860800"/>
            <a:ext cx="647701" cy="288925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Συμπίεση θώρακος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Συμπίεση θώρακος</a:t>
            </a:r>
          </a:p>
        </p:txBody>
      </p:sp>
      <p:sp>
        <p:nvSpPr>
          <p:cNvPr id="128" name="Body"/>
          <p:cNvSpPr txBox="1"/>
          <p:nvPr>
            <p:ph type="body" sz="quarter" idx="4294967295"/>
          </p:nvPr>
        </p:nvSpPr>
        <p:spPr>
          <a:xfrm>
            <a:off x="4910137" y="2625725"/>
            <a:ext cx="3702051" cy="2708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pic>
        <p:nvPicPr>
          <p:cNvPr id="129" name="Chest compression" descr="Chest compressi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1775" y="1844675"/>
            <a:ext cx="3333750" cy="426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irculation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circulation</a:t>
            </a:r>
          </a:p>
        </p:txBody>
      </p:sp>
      <p:pic>
        <p:nvPicPr>
          <p:cNvPr id="132" name="13" descr="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712" y="1989137"/>
            <a:ext cx="2235201" cy="4114801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  <p:sp>
        <p:nvSpPr>
          <p:cNvPr id="133" name="Υποχώρηση του θώρακα 4-5 cm…"/>
          <p:cNvSpPr txBox="1"/>
          <p:nvPr/>
        </p:nvSpPr>
        <p:spPr>
          <a:xfrm>
            <a:off x="5292725" y="2349500"/>
            <a:ext cx="2951163" cy="343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b="1">
                <a:solidFill>
                  <a:srgbClr val="FFFFFF"/>
                </a:solidFill>
              </a:defRPr>
            </a:pPr>
            <a:r>
              <a:t>Υποχώρηση του θώρακα 4-5 </a:t>
            </a:r>
            <a:r>
              <a:t>cm</a:t>
            </a:r>
          </a:p>
          <a:p>
            <a:pPr>
              <a:spcBef>
                <a:spcPts val="1000"/>
              </a:spcBef>
              <a:defRPr b="1">
                <a:solidFill>
                  <a:srgbClr val="FFFFFF"/>
                </a:solidFill>
              </a:defRPr>
            </a:pPr>
          </a:p>
          <a:p>
            <a:pPr>
              <a:spcBef>
                <a:spcPts val="1000"/>
              </a:spcBef>
              <a:defRPr b="1">
                <a:solidFill>
                  <a:srgbClr val="FFFFFF"/>
                </a:solidFill>
              </a:defRPr>
            </a:pPr>
            <a:r>
              <a:t>Δεν αφήνουμε τον θώρακα να εκπτυχθεί εντελώς! (οικονομία δυνάμεων)</a:t>
            </a:r>
          </a:p>
          <a:p>
            <a:pPr>
              <a:spcBef>
                <a:spcPts val="1000"/>
              </a:spcBef>
              <a:defRPr b="1">
                <a:solidFill>
                  <a:srgbClr val="FFFFFF"/>
                </a:solidFill>
              </a:defRPr>
            </a:pPr>
          </a:p>
          <a:p>
            <a:pPr>
              <a:spcBef>
                <a:spcPts val="1000"/>
              </a:spcBef>
              <a:defRPr b="1">
                <a:solidFill>
                  <a:srgbClr val="FFFFFF"/>
                </a:solidFill>
              </a:defRPr>
            </a:pPr>
            <a:r>
              <a:t>Συνεχή επαφή με το θώρακα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30 μαλάξεις"/>
          <p:cNvSpPr txBox="1"/>
          <p:nvPr>
            <p:ph type="title" idx="4294967295"/>
          </p:nvPr>
        </p:nvSpPr>
        <p:spPr>
          <a:xfrm>
            <a:off x="1258887" y="260350"/>
            <a:ext cx="7086601" cy="143192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54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30 μαλάξεις</a:t>
            </a:r>
          </a:p>
        </p:txBody>
      </p:sp>
      <p:sp>
        <p:nvSpPr>
          <p:cNvPr id="136" name="2 αναπνοές"/>
          <p:cNvSpPr txBox="1"/>
          <p:nvPr>
            <p:ph type="body" sz="quarter" idx="4294967295"/>
          </p:nvPr>
        </p:nvSpPr>
        <p:spPr>
          <a:xfrm>
            <a:off x="1331912" y="1989137"/>
            <a:ext cx="6400801" cy="175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800"/>
              </a:spcBef>
              <a:buSzTx/>
              <a:buFont typeface="Wingdings"/>
              <a:buNone/>
              <a:defRPr b="1"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2 αναπνοές</a:t>
            </a:r>
          </a:p>
        </p:txBody>
      </p:sp>
      <p:sp>
        <p:nvSpPr>
          <p:cNvPr id="137" name="100 μαλάξεις/λεπτό…"/>
          <p:cNvSpPr txBox="1"/>
          <p:nvPr/>
        </p:nvSpPr>
        <p:spPr>
          <a:xfrm>
            <a:off x="2195512" y="4508500"/>
            <a:ext cx="5019676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algn="ctr" defTabSz="640079">
              <a:defRPr sz="357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100 μαλάξεις/λεπτό</a:t>
            </a:r>
            <a:endParaRPr sz="2520"/>
          </a:p>
          <a:p>
            <a:pPr algn="ctr" defTabSz="640079">
              <a:defRPr sz="357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8-10 αναπνοές/λεπτό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Α , C μόνο  όταν ο ανανήπτης αρνείται να κάνει breathing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667512">
              <a:defRPr sz="2920">
                <a:effectLst>
                  <a:outerShdw sx="100000" sy="100000" kx="0" ky="0" algn="b" rotWithShape="0" blurRad="9271" dist="18542" dir="2700000">
                    <a:srgbClr val="000000"/>
                  </a:outerShdw>
                </a:effectLst>
              </a:defRPr>
            </a:pPr>
            <a:r>
              <a:t>Α , </a:t>
            </a:r>
            <a:r>
              <a:t>C </a:t>
            </a:r>
            <a:r>
              <a:t>μόνο </a:t>
            </a:r>
            <a:br/>
            <a:r>
              <a:t>όταν ο ανανήπτης αρνείται να κάνει </a:t>
            </a:r>
            <a:r>
              <a:t>breathing</a:t>
            </a:r>
          </a:p>
        </p:txBody>
      </p:sp>
      <p:sp>
        <p:nvSpPr>
          <p:cNvPr id="140" name="Tang W, Weil MH, Sun SJ, Kette D, Kette F, Gazmuri RJ, O’Connell F. Cardiopulmonary resuscitation by precordial compression but without mechanical ventilation. Am J Respir Crit Care Med. 1994;150:1709–1713.…"/>
          <p:cNvSpPr txBox="1"/>
          <p:nvPr>
            <p:ph type="body" idx="4294967295"/>
          </p:nvPr>
        </p:nvSpPr>
        <p:spPr>
          <a:xfrm>
            <a:off x="1042987" y="2205037"/>
            <a:ext cx="7543801" cy="411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Tang W, Weil MH, Sun SJ, Kette D, Kette F, Gazmuri RJ, O’Connell F. Cardiopulmonary resuscitation by precordial compression but without mechanical ventilation. Am J Respir Crit Care Med. 1994;150:1709–1713.</a:t>
            </a:r>
          </a:p>
          <a:p>
            <a:pPr>
              <a:lnSpc>
                <a:spcPct val="80000"/>
              </a:lnSpc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Noc M, Weil MH, Tang W, Turner T, Fukui M. Mechanical ventilation may not be essential for initial cardiopulmonary resuscitation. Chest. 1995;108:821–827.</a:t>
            </a:r>
          </a:p>
          <a:p>
            <a:pPr>
              <a:lnSpc>
                <a:spcPct val="80000"/>
              </a:lnSpc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Van Hoeyweghen RJ, Bossaert LL, Mullie A, Calle P, Martens P, Buylaert WA, Delooz H. Quality and efficiency of bystander CPR: Belgian Cerebral Resuscitation. Resuscitation. 1993;26:47–52.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987" y="0"/>
            <a:ext cx="78200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irculation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circulation</a:t>
            </a:r>
          </a:p>
        </p:txBody>
      </p:sp>
      <p:sp>
        <p:nvSpPr>
          <p:cNvPr id="147" name="Όταν παραλείπεται το breathing , δεν υπάρχει διαφορά στην επιβίωση για τα 6- 7 πρώτα λεπτά (ΙΙα)…"/>
          <p:cNvSpPr txBox="1"/>
          <p:nvPr>
            <p:ph type="body" idx="4294967295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Όταν παραλείπεται το </a:t>
            </a:r>
            <a:r>
              <a:t>breathing , </a:t>
            </a:r>
            <a:r>
              <a:t>δεν υπάρχει διαφορά στην επιβίωση για τα 6- 7 πρώτα λεπτά (ΙΙα)</a:t>
            </a:r>
          </a:p>
          <a:p>
            <a:pPr algn="ctr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algn="ctr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algn="ctr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Εξήγηση;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Απόφραξη από ξένο σώμα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Απόφραξη από ξένο σώμα</a:t>
            </a:r>
          </a:p>
        </p:txBody>
      </p:sp>
      <p:pic>
        <p:nvPicPr>
          <p:cNvPr id="150" name="14" descr="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6862" y="1981200"/>
            <a:ext cx="4002088" cy="4114800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Απόφραξη από ξένο σώμα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Απόφραξη από ξένο σώμα</a:t>
            </a:r>
          </a:p>
        </p:txBody>
      </p:sp>
      <p:pic>
        <p:nvPicPr>
          <p:cNvPr id="15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2300" y="1981200"/>
            <a:ext cx="5892800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Γιατί BLS?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Γιατί </a:t>
            </a:r>
            <a:r>
              <a:t>BLS</a:t>
            </a:r>
            <a:r>
              <a:t>?</a:t>
            </a:r>
          </a:p>
        </p:txBody>
      </p:sp>
      <p:sp>
        <p:nvSpPr>
          <p:cNvPr id="61" name="Όλα τα όργανα του σώματος χρειάζονται οξυγόνο για να διατηρηθούν στη ζωή…"/>
          <p:cNvSpPr txBox="1"/>
          <p:nvPr>
            <p:ph type="body" sz="half" idx="4294967295"/>
          </p:nvPr>
        </p:nvSpPr>
        <p:spPr>
          <a:xfrm>
            <a:off x="539750" y="1916112"/>
            <a:ext cx="8208963" cy="29527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437006" indent="-437006" defTabSz="850391">
              <a:lnSpc>
                <a:spcPct val="80000"/>
              </a:lnSpc>
              <a:spcBef>
                <a:spcPts val="600"/>
              </a:spcBef>
              <a:defRPr sz="1209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</a:p>
          <a:p>
            <a:pPr marL="437006" indent="-437006" defTabSz="850391">
              <a:lnSpc>
                <a:spcPct val="80000"/>
              </a:lnSpc>
              <a:spcBef>
                <a:spcPts val="1200"/>
              </a:spcBef>
              <a:defRPr sz="2418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  <a:r>
              <a:t>Όλα τα όργανα του σώματος χρειάζονται οξυγόνο για να διατηρηθούν στη ζωή</a:t>
            </a:r>
            <a:r>
              <a:rPr sz="3534"/>
              <a:t>  </a:t>
            </a:r>
            <a:endParaRPr sz="3534"/>
          </a:p>
          <a:p>
            <a:pPr lvl="1" marL="844486" indent="-406003" defTabSz="850391">
              <a:lnSpc>
                <a:spcPct val="80000"/>
              </a:lnSpc>
              <a:buClr>
                <a:srgbClr val="FFFFFF"/>
              </a:buClr>
              <a:defRPr sz="2046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  <a:r>
              <a:t>Airway = Ανοικτός αεραγωγός</a:t>
            </a:r>
          </a:p>
          <a:p>
            <a:pPr lvl="1" marL="844486" indent="-406003" defTabSz="850391">
              <a:lnSpc>
                <a:spcPct val="80000"/>
              </a:lnSpc>
              <a:spcBef>
                <a:spcPts val="800"/>
              </a:spcBef>
              <a:buClr>
                <a:srgbClr val="FFFFFF"/>
              </a:buClr>
              <a:defRPr sz="2046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</a:p>
          <a:p>
            <a:pPr lvl="1" marL="844486" indent="-406003" defTabSz="850391">
              <a:lnSpc>
                <a:spcPct val="80000"/>
              </a:lnSpc>
              <a:buClr>
                <a:srgbClr val="FFFFFF"/>
              </a:buClr>
              <a:defRPr sz="2046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  <a:r>
              <a:t>Breathing = Αναπνοή</a:t>
            </a:r>
          </a:p>
          <a:p>
            <a:pPr lvl="1" marL="844486" indent="-406003" defTabSz="850391">
              <a:lnSpc>
                <a:spcPct val="80000"/>
              </a:lnSpc>
              <a:spcBef>
                <a:spcPts val="800"/>
              </a:spcBef>
              <a:buClr>
                <a:srgbClr val="FFFFFF"/>
              </a:buClr>
              <a:defRPr sz="2046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</a:p>
          <a:p>
            <a:pPr lvl="1" marL="844486" indent="-406003" defTabSz="850391">
              <a:lnSpc>
                <a:spcPct val="80000"/>
              </a:lnSpc>
              <a:buClr>
                <a:srgbClr val="FFFFFF"/>
              </a:buClr>
              <a:defRPr sz="2046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  <a:r>
              <a:t>Circulation = Κυκλοφορία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Απόφραξη από ξένο σώμα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Απόφραξη από ξένο σώμα</a:t>
            </a:r>
          </a:p>
        </p:txBody>
      </p:sp>
      <p:pic>
        <p:nvPicPr>
          <p:cNvPr id="156" name="16" descr="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2798762"/>
            <a:ext cx="3695700" cy="2478088"/>
          </a:xfrm>
          <a:prstGeom prst="rect">
            <a:avLst/>
          </a:prstGeom>
          <a:ln w="57150">
            <a:solidFill>
              <a:srgbClr val="000000"/>
            </a:solidFill>
          </a:ln>
        </p:spPr>
      </p:pic>
      <p:pic>
        <p:nvPicPr>
          <p:cNvPr id="157" name="15" descr="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80025" y="1981200"/>
            <a:ext cx="2963863" cy="4114800"/>
          </a:xfrm>
          <a:prstGeom prst="rect">
            <a:avLst/>
          </a:prstGeom>
          <a:ln w="57150"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7337" y="1131887"/>
            <a:ext cx="6038851" cy="4529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Απόφραξη από ξένο σώμα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Απόφραξη από ξένο σώμα</a:t>
            </a:r>
          </a:p>
        </p:txBody>
      </p:sp>
      <p:pic>
        <p:nvPicPr>
          <p:cNvPr id="162" name="17" descr="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3712" y="1981200"/>
            <a:ext cx="3609976" cy="4114800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PR για παιδιά"/>
          <p:cNvSpPr txBox="1"/>
          <p:nvPr>
            <p:ph type="title" idx="4294967295"/>
          </p:nvPr>
        </p:nvSpPr>
        <p:spPr>
          <a:xfrm>
            <a:off x="971550" y="2924175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CPR για παιδιά</a:t>
            </a:r>
          </a:p>
        </p:txBody>
      </p:sp>
      <p:sp>
        <p:nvSpPr>
          <p:cNvPr id="165" name="Body"/>
          <p:cNvSpPr txBox="1"/>
          <p:nvPr>
            <p:ph type="body" idx="4294967295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Καλύτερη αναζωογόνηση είναι η πρόληψη!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Καλύτερη αναζωογόνηση είναι η πρόληψη!</a:t>
            </a:r>
          </a:p>
        </p:txBody>
      </p:sp>
      <p:pic>
        <p:nvPicPr>
          <p:cNvPr id="168" name="23" descr="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2257425"/>
            <a:ext cx="4191000" cy="3562350"/>
          </a:xfrm>
          <a:prstGeom prst="rect">
            <a:avLst/>
          </a:prstGeom>
          <a:ln w="57150"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171" name="“Phone first” για &lt; 1 έτους  και για πιθανή καρδιοπάθεια. Σε άλλες περιπτώσεις “phone fast” (ενδιάμεση κατηγορία)…"/>
          <p:cNvSpPr txBox="1"/>
          <p:nvPr>
            <p:ph type="body" idx="4294967295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“Phone first” για &lt; 1 έτους  και για πιθανή καρδιοπάθεια. Σε άλλες περιπτώσεις “phone fast” (ενδιάμεση κατηγορία)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Ανίχνευση σημείων κυκλοφορίας και όχι ψηλάφηση σφυγμού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Μαλάξεις με την τεχνική «παλάμης αντίχειρα» προτιμούνται σε σχέση με τους «δύο δείκτες»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822959">
              <a:defRPr sz="2520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</a:defRPr>
            </a:pPr>
            <a:r>
              <a:t>Μαλάξεις με την τεχνική «παλάμης αντίχειρα» προτιμούνται σε σχέση με τους «δύο δείκτες»</a:t>
            </a:r>
            <a:br/>
          </a:p>
        </p:txBody>
      </p:sp>
      <p:pic>
        <p:nvPicPr>
          <p:cNvPr id="17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4075" y="2492375"/>
            <a:ext cx="4775200" cy="358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177" name="Body"/>
          <p:cNvSpPr txBox="1"/>
          <p:nvPr>
            <p:ph type="body" idx="4294967295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178" name=" " descr=" 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0337" y="2205037"/>
            <a:ext cx="4191001" cy="3476626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181" name="jeno soma" descr="jeno som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5112" y="1981200"/>
            <a:ext cx="2759076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5825" y="2565400"/>
            <a:ext cx="4032250" cy="3024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185" name="17" descr="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2137" y="1989137"/>
            <a:ext cx="3609976" cy="4114801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  <p:sp>
        <p:nvSpPr>
          <p:cNvPr id="186" name="Line"/>
          <p:cNvSpPr/>
          <p:nvPr/>
        </p:nvSpPr>
        <p:spPr>
          <a:xfrm flipH="1">
            <a:off x="2195512" y="2492374"/>
            <a:ext cx="5257801" cy="3086102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7" name="Line"/>
          <p:cNvSpPr/>
          <p:nvPr/>
        </p:nvSpPr>
        <p:spPr>
          <a:xfrm>
            <a:off x="2268537" y="2276474"/>
            <a:ext cx="5257801" cy="3086102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64" name="Έλεγχος επικοινωνίας του θύματος και μετά άμεση κλήση (phone first) εκτός από…"/>
          <p:cNvSpPr txBox="1"/>
          <p:nvPr>
            <p:ph type="body" idx="4294967295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812800" indent="-8128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Έλεγχος επικοινωνίας του θύματος και μετά άμεση κλήση (</a:t>
            </a:r>
            <a:r>
              <a:t>phone first) </a:t>
            </a:r>
            <a:r>
              <a:t>εκτός από</a:t>
            </a:r>
          </a:p>
          <a:p>
            <a:pPr marL="812800" indent="-812800">
              <a:buAutoNum type="romanUcPeriod" startAt="1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Τραύμα</a:t>
            </a:r>
          </a:p>
          <a:p>
            <a:pPr marL="812800" indent="-812800">
              <a:buAutoNum type="romanUcPeriod" startAt="1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Πνιγμό</a:t>
            </a:r>
          </a:p>
          <a:p>
            <a:pPr marL="812800" indent="-812800">
              <a:buAutoNum type="romanUcPeriod" startAt="1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Δηλητηρίαση (</a:t>
            </a:r>
            <a:r>
              <a:t>phone fast – </a:t>
            </a:r>
            <a:r>
              <a:t>σε 1’</a:t>
            </a:r>
            <a:r>
              <a:t>)</a:t>
            </a:r>
          </a:p>
          <a:p>
            <a:pPr marL="812800" indent="-81280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     ενδιάμεση κατηγορία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ACLS"/>
          <p:cNvSpPr txBox="1"/>
          <p:nvPr>
            <p:ph type="title" idx="4294967295"/>
          </p:nvPr>
        </p:nvSpPr>
        <p:spPr>
          <a:xfrm>
            <a:off x="1066800" y="1997075"/>
            <a:ext cx="7086600" cy="143192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8800">
                <a:effectLst>
                  <a:outerShdw sx="100000" sy="100000" kx="0" ky="0" algn="b" rotWithShape="0" blurRad="12700" dist="63500" dir="2700000">
                    <a:srgbClr val="000000"/>
                  </a:outerShdw>
                </a:effectLst>
              </a:defRPr>
            </a:lvl1pPr>
          </a:lstStyle>
          <a:p>
            <a:pPr/>
            <a:r>
              <a:t>ACLS</a:t>
            </a:r>
          </a:p>
        </p:txBody>
      </p:sp>
      <p:sp>
        <p:nvSpPr>
          <p:cNvPr id="190" name="ADVANCED…"/>
          <p:cNvSpPr txBox="1"/>
          <p:nvPr>
            <p:ph type="body" sz="quarter" idx="4294967295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868680">
              <a:lnSpc>
                <a:spcPct val="80000"/>
              </a:lnSpc>
              <a:spcBef>
                <a:spcPts val="600"/>
              </a:spcBef>
              <a:buSzTx/>
              <a:buFont typeface="Wingdings"/>
              <a:buNone/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t>ADVANCED</a:t>
            </a:r>
          </a:p>
          <a:p>
            <a:pPr marL="0" indent="0" algn="ctr" defTabSz="868680">
              <a:lnSpc>
                <a:spcPct val="80000"/>
              </a:lnSpc>
              <a:spcBef>
                <a:spcPts val="600"/>
              </a:spcBef>
              <a:buSzTx/>
              <a:buFont typeface="Wingdings"/>
              <a:buNone/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t>CARDIAC</a:t>
            </a:r>
          </a:p>
          <a:p>
            <a:pPr marL="0" indent="0" algn="ctr" defTabSz="868680">
              <a:lnSpc>
                <a:spcPct val="80000"/>
              </a:lnSpc>
              <a:spcBef>
                <a:spcPts val="600"/>
              </a:spcBef>
              <a:buSzTx/>
              <a:buFont typeface="Wingdings"/>
              <a:buNone/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t>LIFE</a:t>
            </a:r>
          </a:p>
          <a:p>
            <a:pPr marL="0" indent="0" algn="ctr" defTabSz="868680">
              <a:lnSpc>
                <a:spcPct val="80000"/>
              </a:lnSpc>
              <a:spcBef>
                <a:spcPts val="600"/>
              </a:spcBef>
              <a:buSzTx/>
              <a:buFont typeface="Wingdings"/>
              <a:buNone/>
              <a:defRPr sz="266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t>SUPPORT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Παρακολούθηση καρδιακού ρυθμού με Η.Κ.Γ…"/>
          <p:cNvSpPr txBox="1"/>
          <p:nvPr/>
        </p:nvSpPr>
        <p:spPr>
          <a:xfrm>
            <a:off x="1042987" y="981075"/>
            <a:ext cx="7632701" cy="4828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defRPr b="1">
                <a:solidFill>
                  <a:srgbClr val="FFFFFF"/>
                </a:solidFill>
              </a:defRPr>
            </a:pPr>
          </a:p>
          <a:p>
            <a:pPr marL="342900" indent="-342900">
              <a:buSzPct val="100000"/>
              <a:buChar char="•"/>
              <a:defRPr b="1" sz="3200">
                <a:solidFill>
                  <a:srgbClr val="FFFFFF"/>
                </a:solidFill>
              </a:defRPr>
            </a:pPr>
            <a:r>
              <a:t>Παρακολούθηση καρδιακού ρυθμού με Η.Κ.Γ</a:t>
            </a:r>
          </a:p>
          <a:p>
            <a:pPr marL="342900" indent="-342900">
              <a:buSzPct val="100000"/>
              <a:buChar char="•"/>
              <a:defRPr b="1" sz="3200">
                <a:solidFill>
                  <a:srgbClr val="FFFFFF"/>
                </a:solidFill>
              </a:defRPr>
            </a:pPr>
          </a:p>
          <a:p>
            <a:pPr marL="342900" indent="-342900">
              <a:buSzPct val="100000"/>
              <a:buChar char="•"/>
              <a:defRPr b="1" sz="3200">
                <a:solidFill>
                  <a:srgbClr val="FFFFFF"/>
                </a:solidFill>
              </a:defRPr>
            </a:pPr>
            <a:r>
              <a:t>Χρήση απινίδωσης σε αρρυθμίες</a:t>
            </a:r>
          </a:p>
          <a:p>
            <a:pPr marL="342900" indent="-342900">
              <a:defRPr b="1" sz="3200">
                <a:solidFill>
                  <a:srgbClr val="FFFFFF"/>
                </a:solidFill>
              </a:defRPr>
            </a:pPr>
            <a:r>
              <a:t>    </a:t>
            </a:r>
          </a:p>
          <a:p>
            <a:pPr marL="342900" indent="-342900">
              <a:buSzPct val="100000"/>
              <a:buChar char="•"/>
              <a:defRPr b="1" sz="3200">
                <a:solidFill>
                  <a:srgbClr val="FFFFFF"/>
                </a:solidFill>
              </a:defRPr>
            </a:pPr>
            <a:r>
              <a:t>Χορήγηση φαρμάκων</a:t>
            </a:r>
          </a:p>
          <a:p>
            <a:pPr marL="342900" indent="-342900">
              <a:buSzPct val="100000"/>
              <a:buChar char="•"/>
              <a:defRPr b="1" sz="3200">
                <a:solidFill>
                  <a:srgbClr val="FFFFFF"/>
                </a:solidFill>
              </a:defRPr>
            </a:pPr>
          </a:p>
          <a:p>
            <a:pPr marL="342900" indent="-342900">
              <a:buSzPct val="100000"/>
              <a:buChar char="•"/>
              <a:defRPr b="1" sz="3200">
                <a:solidFill>
                  <a:srgbClr val="FFFFFF"/>
                </a:solidFill>
              </a:defRPr>
            </a:pPr>
            <a:r>
              <a:t>Τοποθέτηση φλεβικής οδού για χορήγηση φαρμάκων και υγρών.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Η πρώτη προσπάθεια για  απινίδωση προηγείται όλων…"/>
          <p:cNvSpPr txBox="1"/>
          <p:nvPr>
            <p:ph type="title" idx="4294967295"/>
          </p:nvPr>
        </p:nvSpPr>
        <p:spPr>
          <a:xfrm>
            <a:off x="468312" y="836612"/>
            <a:ext cx="8208963" cy="29448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 Η πρώτη προσπάθεια για  απινίδωση προηγείται όλων…</a:t>
            </a:r>
          </a:p>
        </p:txBody>
      </p:sp>
      <p:sp>
        <p:nvSpPr>
          <p:cNvPr id="195" name="Body"/>
          <p:cNvSpPr txBox="1"/>
          <p:nvPr>
            <p:ph type="body" sz="quarter" idx="4294967295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"/>
          <p:cNvSpPr txBox="1"/>
          <p:nvPr>
            <p:ph type="sldNum" sz="quarter" idx="4294967295"/>
          </p:nvPr>
        </p:nvSpPr>
        <p:spPr>
          <a:xfrm>
            <a:off x="8367801" y="6248400"/>
            <a:ext cx="242800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8" name="Πιο επικίνδυνη αναστρέψιμη κατάσταση"/>
          <p:cNvSpPr txBox="1"/>
          <p:nvPr/>
        </p:nvSpPr>
        <p:spPr>
          <a:xfrm>
            <a:off x="381000" y="1371600"/>
            <a:ext cx="8458200" cy="701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7251" dir="1136774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Πιο επικίνδυνη αναστρέψιμη κατάσταση</a:t>
            </a:r>
          </a:p>
        </p:txBody>
      </p:sp>
      <p:pic>
        <p:nvPicPr>
          <p:cNvPr id="199" name="VFstrip" descr="VFstrip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3429000"/>
            <a:ext cx="5673725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Κοιλιακή Μαρμαρυγή"/>
          <p:cNvSpPr txBox="1"/>
          <p:nvPr/>
        </p:nvSpPr>
        <p:spPr>
          <a:xfrm>
            <a:off x="1676400" y="2286000"/>
            <a:ext cx="6029325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521208">
              <a:defRPr b="1" sz="4446">
                <a:gradFill flip="none" rotWithShape="1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effectLst>
                  <a:outerShdw sx="100000" sy="100000" kx="0" ky="0" algn="b" rotWithShape="0" blurRad="36195" dist="20474" dir="2700000">
                    <a:srgbClr val="FFFFFF"/>
                  </a:outerShdw>
                </a:effectLst>
              </a:defRPr>
            </a:lvl1pPr>
          </a:lstStyle>
          <a:p>
            <a:pPr/>
            <a:r>
              <a:t>Κοιλιακή Μαρμαρυγή</a:t>
            </a:r>
          </a:p>
        </p:txBody>
      </p:sp>
      <p:sp>
        <p:nvSpPr>
          <p:cNvPr id="201" name="&quot;Ηλεκτρική Αναρχία&quot;"/>
          <p:cNvSpPr txBox="1"/>
          <p:nvPr/>
        </p:nvSpPr>
        <p:spPr>
          <a:xfrm>
            <a:off x="914400" y="4648200"/>
            <a:ext cx="7248525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384047">
              <a:defRPr b="1" sz="5544">
                <a:gradFill flip="none" rotWithShape="1">
                  <a:gsLst>
                    <a:gs pos="0">
                      <a:srgbClr val="FF0000"/>
                    </a:gs>
                    <a:gs pos="50000">
                      <a:srgbClr val="FF99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effectLst>
                  <a:outerShdw sx="100000" sy="100000" kx="0" ky="0" algn="b" rotWithShape="0" blurRad="26669" dist="41659" dir="13811666">
                    <a:srgbClr val="FFFFFF"/>
                  </a:outerShdw>
                </a:effectLst>
                <a:latin typeface="Jolt"/>
                <a:ea typeface="Jolt"/>
                <a:cs typeface="Jolt"/>
                <a:sym typeface="Jolt"/>
              </a:defRPr>
            </a:lvl1pPr>
          </a:lstStyle>
          <a:p>
            <a:pPr/>
            <a:r>
              <a:t>"Ηλεκτρική Αναρχία"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20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0650" y="2895600"/>
            <a:ext cx="3048000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8750" y="2895600"/>
            <a:ext cx="3048000" cy="228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lide Number"/>
          <p:cNvSpPr txBox="1"/>
          <p:nvPr>
            <p:ph type="sldNum" sz="quarter" idx="4294967295"/>
          </p:nvPr>
        </p:nvSpPr>
        <p:spPr>
          <a:xfrm>
            <a:off x="8367801" y="6248400"/>
            <a:ext cx="242800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14" name="Group"/>
          <p:cNvGrpSpPr/>
          <p:nvPr/>
        </p:nvGrpSpPr>
        <p:grpSpPr>
          <a:xfrm>
            <a:off x="1734132" y="307025"/>
            <a:ext cx="5606469" cy="6109012"/>
            <a:chOff x="0" y="0"/>
            <a:chExt cx="5606467" cy="6109010"/>
          </a:xfrm>
        </p:grpSpPr>
        <p:sp>
          <p:nvSpPr>
            <p:cNvPr id="210" name="Rounded Rectangle"/>
            <p:cNvSpPr/>
            <p:nvPr/>
          </p:nvSpPr>
          <p:spPr>
            <a:xfrm rot="5461519">
              <a:off x="-301414" y="401792"/>
              <a:ext cx="6015038" cy="5305426"/>
            </a:xfrm>
            <a:prstGeom prst="roundRect">
              <a:avLst>
                <a:gd name="adj" fmla="val 41403"/>
              </a:avLst>
            </a:prstGeom>
            <a:gradFill flip="none" rotWithShape="1">
              <a:gsLst>
                <a:gs pos="0">
                  <a:srgbClr val="00003B"/>
                </a:gs>
                <a:gs pos="100000">
                  <a:srgbClr val="000066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pic>
          <p:nvPicPr>
            <p:cNvPr id="211" name="VFstrip" descr="VFstrip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63067" y="4039549"/>
              <a:ext cx="2981326" cy="777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2" name="80-90%…"/>
            <p:cNvSpPr txBox="1"/>
            <p:nvPr/>
          </p:nvSpPr>
          <p:spPr>
            <a:xfrm>
              <a:off x="51804" y="1312224"/>
              <a:ext cx="5554664" cy="2707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52363" dir="9957826">
                <a:srgbClr val="FFFFFF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 sz="4800" u="sng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80-90%</a:t>
              </a:r>
            </a:p>
            <a:p>
              <a:pPr algn="ctr">
                <a:defRPr b="1" sz="3200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Berlin Sans FB Demi"/>
                  <a:ea typeface="Berlin Sans FB Demi"/>
                  <a:cs typeface="Berlin Sans FB Demi"/>
                  <a:sym typeface="Berlin Sans FB Demi"/>
                </a:defRPr>
              </a:pPr>
              <a:r>
                <a:t>Των αιφνιδίων θανάτων</a:t>
              </a:r>
              <a:r>
                <a:t> </a:t>
              </a:r>
              <a:r>
                <a:t>οφείλονται σε</a:t>
              </a:r>
            </a:p>
            <a:p>
              <a:pPr algn="ctr">
                <a:defRPr b="1" sz="6000">
                  <a:solidFill>
                    <a:srgbClr val="FF0000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Berlin Sans FB Demi"/>
                  <a:ea typeface="Berlin Sans FB Demi"/>
                  <a:cs typeface="Berlin Sans FB Demi"/>
                  <a:sym typeface="Berlin Sans FB Demi"/>
                </a:defRPr>
              </a:pPr>
              <a:r>
                <a:t>V-fib</a:t>
              </a:r>
            </a:p>
          </p:txBody>
        </p:sp>
        <p:sp>
          <p:nvSpPr>
            <p:cNvPr id="213" name="R I P"/>
            <p:cNvSpPr txBox="1"/>
            <p:nvPr/>
          </p:nvSpPr>
          <p:spPr>
            <a:xfrm>
              <a:off x="1948867" y="626424"/>
              <a:ext cx="1490663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3200">
                  <a:solidFill>
                    <a:srgbClr val="C0C0C0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Century Schoolbook"/>
                  <a:ea typeface="Century Schoolbook"/>
                  <a:cs typeface="Century Schoolbook"/>
                  <a:sym typeface="Century Schoolbook"/>
                </a:defRPr>
              </a:lvl1pPr>
            </a:lstStyle>
            <a:p>
              <a:pPr/>
              <a:r>
                <a:t>  R I P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Number"/>
          <p:cNvSpPr txBox="1"/>
          <p:nvPr>
            <p:ph type="sldNum" sz="quarter" idx="4294967295"/>
          </p:nvPr>
        </p:nvSpPr>
        <p:spPr>
          <a:xfrm>
            <a:off x="8367801" y="6248400"/>
            <a:ext cx="242800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9" name="npo000026" descr="npo0000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6400" y="2514600"/>
            <a:ext cx="3276600" cy="24574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20" name="Συμπτωματολογία Κοιλιακής Μαρμαρυγής"/>
          <p:cNvSpPr txBox="1"/>
          <p:nvPr>
            <p:ph type="title" idx="4294967295"/>
          </p:nvPr>
        </p:nvSpPr>
        <p:spPr>
          <a:xfrm>
            <a:off x="788987" y="476249"/>
            <a:ext cx="7772401" cy="1143002"/>
          </a:xfrm>
          <a:prstGeom prst="rect">
            <a:avLst/>
          </a:prstGeom>
          <a:effectLst>
            <a:outerShdw sx="100000" sy="100000" kx="0" ky="0" algn="b" rotWithShape="0" blurRad="63500" dist="45790" dir="2021404">
              <a:srgbClr val="FFFFFF"/>
            </a:outerShdw>
          </a:effectLst>
        </p:spPr>
        <p:txBody>
          <a:bodyPr>
            <a:normAutofit fontScale="100000" lnSpcReduction="0"/>
          </a:bodyPr>
          <a:lstStyle>
            <a:lvl1pPr algn="ctr" defTabSz="768095">
              <a:defRPr sz="3696"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Συμπτωματολογία Κοιλιακής Μαρμαρυγής</a:t>
            </a:r>
          </a:p>
        </p:txBody>
      </p:sp>
      <p:sp>
        <p:nvSpPr>
          <p:cNvPr id="221" name="Αναίσθητος…"/>
          <p:cNvSpPr txBox="1"/>
          <p:nvPr>
            <p:ph type="body" sz="half" idx="4294967295"/>
          </p:nvPr>
        </p:nvSpPr>
        <p:spPr>
          <a:xfrm>
            <a:off x="381000" y="2525712"/>
            <a:ext cx="7772400" cy="2971801"/>
          </a:xfrm>
          <a:prstGeom prst="rect">
            <a:avLst/>
          </a:prstGeom>
          <a:effectLst>
            <a:outerShdw sx="100000" sy="100000" kx="0" ky="0" algn="b" rotWithShape="0" blurRad="63500" dist="35921" dir="2700000">
              <a:srgbClr val="FFFFFF"/>
            </a:outerShdw>
          </a:effectLst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 sz="2400">
                <a:solidFill>
                  <a:srgbClr val="FFFF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Αναίσθητος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>
                <a:solidFill>
                  <a:srgbClr val="FFFF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Απουσία αποτελεσμτικής καρδιακής λειτουργίας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>
                <a:solidFill>
                  <a:srgbClr val="FFFF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Άπνοια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>
                <a:solidFill>
                  <a:srgbClr val="FFFF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Κυάνωση</a:t>
            </a:r>
          </a:p>
          <a:p>
            <a:pPr>
              <a:lnSpc>
                <a:spcPct val="90000"/>
              </a:lnSpc>
              <a:buSzTx/>
              <a:buFont typeface="Wingdings"/>
              <a:buNone/>
              <a:defRPr sz="700">
                <a:solidFill>
                  <a:srgbClr val="FFFF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Με συνέπεια</a:t>
            </a:r>
            <a:r>
              <a:t>…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   </a:t>
            </a:r>
          </a:p>
        </p:txBody>
      </p:sp>
      <p:sp>
        <p:nvSpPr>
          <p:cNvPr id="222" name="Η σημασία του Χρόνου"/>
          <p:cNvSpPr txBox="1"/>
          <p:nvPr/>
        </p:nvSpPr>
        <p:spPr>
          <a:xfrm>
            <a:off x="304800" y="5835650"/>
            <a:ext cx="8458200" cy="637541"/>
          </a:xfrm>
          <a:prstGeom prst="rect">
            <a:avLst/>
          </a:prstGeom>
          <a:gradFill>
            <a:gsLst>
              <a:gs pos="0">
                <a:srgbClr val="61618B"/>
              </a:gs>
              <a:gs pos="100000">
                <a:srgbClr val="D5E917"/>
              </a:gs>
            </a:gsLst>
            <a:lin ang="108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solidFill>
                  <a:srgbClr val="2B0A74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Η σημασία του Χρόνου</a:t>
            </a:r>
          </a:p>
        </p:txBody>
      </p:sp>
      <p:sp>
        <p:nvSpPr>
          <p:cNvPr id="223" name="Έλλειψη οξυγόνου στον εγκέφαλο και ζωτικά όργανα"/>
          <p:cNvSpPr txBox="1"/>
          <p:nvPr/>
        </p:nvSpPr>
        <p:spPr>
          <a:xfrm>
            <a:off x="457200" y="5106987"/>
            <a:ext cx="8202201" cy="88773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800">
                <a:solidFill>
                  <a:srgbClr val="CC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Έλλειψη οξυγόνου στον εγκέφαλο και ζωτικά όργανα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Class="entr" nodeType="with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Class="entr" nodeType="afterEffect" presetSubtype="16" presetID="23" grpId="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1" grpId="2"/>
      <p:bldP build="whole" bldLvl="1" animBg="1" rev="0" advAuto="0" spid="223" grpId="3"/>
      <p:bldP build="whole" bldLvl="1" animBg="1" rev="0" advAuto="0" spid="219" grpId="1"/>
      <p:bldP build="whole" bldLvl="1" animBg="1" rev="0" advAuto="0" spid="222" grpId="4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Ενεργοποίηση AED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Ενεργοποίηση</a:t>
            </a:r>
            <a:r>
              <a:t> AED</a:t>
            </a:r>
          </a:p>
        </p:txBody>
      </p:sp>
      <p:sp>
        <p:nvSpPr>
          <p:cNvPr id="228" name="Εάν ΔΕΝ ΥΠΑΡΧΟΥΝ σημεία κυκλοφορίας"/>
          <p:cNvSpPr txBox="1"/>
          <p:nvPr>
            <p:ph type="body" sz="half" idx="4294967295"/>
          </p:nvPr>
        </p:nvSpPr>
        <p:spPr>
          <a:xfrm>
            <a:off x="4114800" y="2054225"/>
            <a:ext cx="5029200" cy="31130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469900" indent="-469900">
              <a:lnSpc>
                <a:spcPct val="80000"/>
              </a:lnSpc>
              <a:spcBef>
                <a:spcPts val="600"/>
              </a:spcBef>
              <a:buSzTx/>
              <a:buFont typeface="Wingdings"/>
              <a:buNone/>
              <a:defRPr b="1" sz="3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469900" indent="-469900">
              <a:lnSpc>
                <a:spcPct val="80000"/>
              </a:lnSpc>
              <a:spcBef>
                <a:spcPts val="600"/>
              </a:spcBef>
              <a:buSzTx/>
              <a:buFont typeface="Wingdings"/>
              <a:buNone/>
              <a:defRPr sz="1900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469900" indent="-469900">
              <a:lnSpc>
                <a:spcPct val="80000"/>
              </a:lnSpc>
              <a:spcBef>
                <a:spcPts val="800"/>
              </a:spcBef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Εάν ΔΕΝ ΥΠΑΡΧΟΥΝ σημεία κυκλοφορίας</a:t>
            </a:r>
          </a:p>
        </p:txBody>
      </p:sp>
      <p:pic>
        <p:nvPicPr>
          <p:cNvPr id="229" name="On AED" descr="On A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7012" y="2054225"/>
            <a:ext cx="2587626" cy="39687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Group"/>
          <p:cNvGrpSpPr/>
          <p:nvPr/>
        </p:nvGrpSpPr>
        <p:grpSpPr>
          <a:xfrm>
            <a:off x="3048000" y="3124200"/>
            <a:ext cx="522733" cy="304801"/>
            <a:chOff x="0" y="0"/>
            <a:chExt cx="522732" cy="304800"/>
          </a:xfrm>
        </p:grpSpPr>
        <p:sp>
          <p:nvSpPr>
            <p:cNvPr id="230" name="Shape"/>
            <p:cNvSpPr/>
            <p:nvPr/>
          </p:nvSpPr>
          <p:spPr>
            <a:xfrm>
              <a:off x="0" y="0"/>
              <a:ext cx="522733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3454" y="0"/>
                    <a:pt x="7714" y="0"/>
                  </a:cubicBezTo>
                  <a:lnTo>
                    <a:pt x="12122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4" y="14400"/>
                  </a:lnTo>
                  <a:lnTo>
                    <a:pt x="14987" y="14400"/>
                  </a:lnTo>
                  <a:cubicBezTo>
                    <a:pt x="14165" y="7890"/>
                    <a:pt x="12282" y="2873"/>
                    <a:pt x="9918" y="900"/>
                  </a:cubicBezTo>
                  <a:lnTo>
                    <a:pt x="9918" y="900"/>
                  </a:lnTo>
                  <a:cubicBezTo>
                    <a:pt x="6649" y="3630"/>
                    <a:pt x="4408" y="12048"/>
                    <a:pt x="4408" y="216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1" name="Shape"/>
            <p:cNvSpPr/>
            <p:nvPr/>
          </p:nvSpPr>
          <p:spPr>
            <a:xfrm>
              <a:off x="0" y="0"/>
              <a:ext cx="24003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close/>
                </a:path>
              </a:pathLst>
            </a:custGeom>
            <a:solidFill>
              <a:schemeClr val="accent1">
                <a:satOff val="-45454"/>
                <a:lumOff val="-13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186690" y="0"/>
              <a:ext cx="53340" cy="1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315" y="0"/>
                    <a:pt x="14590" y="7276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thesi hlektrodion" descr="thesi hlektrodi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6500" y="971550"/>
            <a:ext cx="4724400" cy="445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Εφαρμογή ηλεκτροδίων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Εφαρμογή ηλεκτροδίων</a:t>
            </a:r>
          </a:p>
        </p:txBody>
      </p:sp>
      <p:pic>
        <p:nvPicPr>
          <p:cNvPr id="238" name="20 licht" descr="20 lich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2060575"/>
            <a:ext cx="2544763" cy="3819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21 licht" descr="21 lich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5662" y="2057400"/>
            <a:ext cx="2544763" cy="3819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22 licht" descr="22 lich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02362" y="2060575"/>
            <a:ext cx="2546351" cy="3821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67" name="12" descr="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887" y="2843212"/>
            <a:ext cx="6913563" cy="2309813"/>
          </a:xfrm>
          <a:prstGeom prst="rect">
            <a:avLst/>
          </a:prstGeom>
          <a:ln w="88900"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Η χρησιμοποιούμενη ενέργεια στην κλινική πράξη είναι…"/>
          <p:cNvSpPr txBox="1"/>
          <p:nvPr/>
        </p:nvSpPr>
        <p:spPr>
          <a:xfrm>
            <a:off x="684212" y="1598136"/>
            <a:ext cx="7754938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>
              <a:buSzPct val="100000"/>
              <a:buChar char="•"/>
              <a:defRPr b="1" sz="2400">
                <a:solidFill>
                  <a:srgbClr val="FFFFFF"/>
                </a:solidFill>
              </a:defRPr>
            </a:pPr>
            <a:r>
              <a:t>Η χρησιμοποιούμενη ενέργεια στην κλινική πράξη είναι  </a:t>
            </a:r>
          </a:p>
          <a:p>
            <a:pPr algn="just">
              <a:buSzPct val="100000"/>
              <a:buChar char="•"/>
              <a:defRPr b="1" sz="2400">
                <a:solidFill>
                  <a:srgbClr val="FFFFFF"/>
                </a:solidFill>
              </a:defRPr>
            </a:pPr>
          </a:p>
          <a:p>
            <a:pPr algn="just">
              <a:buSzPct val="100000"/>
              <a:buChar char="•"/>
              <a:defRPr b="1" sz="4800">
                <a:solidFill>
                  <a:srgbClr val="FFFFFF"/>
                </a:solidFill>
              </a:defRPr>
            </a:pPr>
            <a:r>
              <a:t>360 joules </a:t>
            </a:r>
            <a:r>
              <a:t>αμέσως </a:t>
            </a:r>
            <a:r>
              <a:rPr sz="2400"/>
              <a:t> </a:t>
            </a:r>
            <a:endParaRPr sz="2400"/>
          </a:p>
          <a:p>
            <a:pPr algn="just">
              <a:buSzPct val="100000"/>
              <a:buChar char="•"/>
              <a:defRPr b="1" sz="2400">
                <a:solidFill>
                  <a:srgbClr val="FFFFFF"/>
                </a:solidFill>
              </a:defRPr>
            </a:pPr>
          </a:p>
          <a:p>
            <a:pPr algn="just">
              <a:buSzPct val="100000"/>
              <a:buChar char="•"/>
              <a:defRPr b="1" sz="2400">
                <a:solidFill>
                  <a:srgbClr val="FFFFFF"/>
                </a:solidFill>
              </a:defRPr>
            </a:pPr>
          </a:p>
          <a:p>
            <a:pPr algn="just">
              <a:buSzPct val="100000"/>
              <a:buChar char="•"/>
              <a:defRPr b="1" sz="2400">
                <a:solidFill>
                  <a:srgbClr val="FFFF00"/>
                </a:solidFill>
              </a:defRPr>
            </a:pPr>
            <a:r>
              <a:t>Στα παιδιά η ενέργεια που χορηγείται είναι 2-4 joules/kg.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Η υποξαιμία μειώνει την αποτελεσματικότητα της απινίδωσης"/>
          <p:cNvSpPr txBox="1"/>
          <p:nvPr/>
        </p:nvSpPr>
        <p:spPr>
          <a:xfrm>
            <a:off x="539750" y="1125537"/>
            <a:ext cx="8208963" cy="435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b="1" sz="5400">
                <a:solidFill>
                  <a:srgbClr val="FFFFFF"/>
                </a:solidFill>
              </a:defRPr>
            </a:lvl1pPr>
          </a:lstStyle>
          <a:p>
            <a:pPr/>
            <a:r>
              <a:t>Η υποξαιμία μειώνει την αποτελεσματικότητα της απινίδωσης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Εάν έχουν περάσει 1-2 λεπτά από την ανακοπή"/>
          <p:cNvSpPr txBox="1"/>
          <p:nvPr>
            <p:ph type="title" idx="4294967295"/>
          </p:nvPr>
        </p:nvSpPr>
        <p:spPr>
          <a:xfrm>
            <a:off x="1476375" y="260350"/>
            <a:ext cx="7086600" cy="143192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Εάν έχουν περάσει 1-2 λεπτά από την ανακοπή</a:t>
            </a:r>
          </a:p>
        </p:txBody>
      </p:sp>
      <p:sp>
        <p:nvSpPr>
          <p:cNvPr id="247" name="CPR πριν την εφαρμογή απινίδωσης"/>
          <p:cNvSpPr txBox="1"/>
          <p:nvPr>
            <p:ph type="body" sz="half" idx="4294967295"/>
          </p:nvPr>
        </p:nvSpPr>
        <p:spPr>
          <a:xfrm>
            <a:off x="574675" y="2636837"/>
            <a:ext cx="8569325" cy="175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 defTabSz="749808">
              <a:spcBef>
                <a:spcPts val="1200"/>
              </a:spcBef>
              <a:buSzTx/>
              <a:buFont typeface="Wingdings"/>
              <a:buNone/>
              <a:defRPr b="1" sz="5412">
                <a:effectLst>
                  <a:outerShdw sx="100000" sy="100000" kx="0" ky="0" algn="b" rotWithShape="0" blurRad="10414" dist="31242" dir="2700000">
                    <a:srgbClr val="000000"/>
                  </a:outerShdw>
                </a:effectLst>
              </a:defRPr>
            </a:lvl1pPr>
          </a:lstStyle>
          <a:p>
            <a:pPr/>
            <a:r>
              <a:t>CPR πριν την εφαρμογή απινίδωσης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Table"/>
          <p:cNvGraphicFramePr/>
          <p:nvPr/>
        </p:nvGraphicFramePr>
        <p:xfrm>
          <a:off x="1042987" y="241300"/>
          <a:ext cx="7921626" cy="62833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962400"/>
                <a:gridCol w="3959225"/>
              </a:tblGrid>
              <a:tr h="157003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Επιλογή μεγέθους δίσκων επαφής</a:t>
                      </a:r>
                    </a:p>
                  </a:txBody>
                  <a:tcPr marL="45720" marR="45720" marT="45720" marB="45720" anchor="t" anchorCtr="0" horzOverflow="overflow">
                    <a:lnL w="889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889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24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Ενήλικες   10-12 cm</a:t>
                      </a:r>
                    </a:p>
                    <a:p>
                      <a:pPr algn="l">
                        <a:defRPr b="1" sz="24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Παιδιά          8 cm</a:t>
                      </a:r>
                    </a:p>
                    <a:p>
                      <a:pPr algn="l">
                        <a:defRPr b="1" sz="24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Νεογνά        4,5 cm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88900">
                      <a:solidFill>
                        <a:srgbClr val="000000"/>
                      </a:solidFill>
                    </a:lnR>
                    <a:lnT w="889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7003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Χρήση  gel</a:t>
                      </a:r>
                    </a:p>
                  </a:txBody>
                  <a:tcPr marL="45720" marR="45720" marT="45720" marB="45720" anchor="t" anchorCtr="0" horzOverflow="overflow">
                    <a:lnL w="889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Μείωση αντίστασης ηλεκτρικού ρεύματος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889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73212">
                <a:tc>
                  <a:txBody>
                    <a:bodyPr/>
                    <a:lstStyle/>
                    <a:p>
                      <a:pPr algn="l">
                        <a:defRPr b="1" sz="24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</a:t>
                      </a:r>
                    </a:p>
                    <a:p>
                      <a:pPr algn="l">
                        <a:defRPr b="1" sz="24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b="1" sz="24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Σωστή θέση δίσκων επαφής</a:t>
                      </a:r>
                    </a:p>
                  </a:txBody>
                  <a:tcPr marL="45720" marR="45720" marT="45720" marB="45720" anchor="t" anchorCtr="0" horzOverflow="overflow">
                    <a:lnL w="889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Ελαχιστοποίηση διαρροής χορηγούμενου ρεύματος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889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7003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Απελευθέρωση της ενέργειας στην τελοεκπνευστική φάση</a:t>
                      </a:r>
                    </a:p>
                  </a:txBody>
                  <a:tcPr marL="45720" marR="45720" marT="45720" marB="45720" anchor="t" anchorCtr="0" horzOverflow="overflow">
                    <a:lnL w="889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889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Μείωση της αεροβρίθιας του πνεύμονα και μείωση της διαθωρακικής αντίστασης.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889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889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4075" y="147637"/>
            <a:ext cx="5184775" cy="6648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Συνοπτικά"/>
          <p:cNvSpPr txBox="1"/>
          <p:nvPr>
            <p:ph type="title" idx="4294967295"/>
          </p:nvPr>
        </p:nvSpPr>
        <p:spPr>
          <a:xfrm>
            <a:off x="1066800" y="1997075"/>
            <a:ext cx="7086600" cy="143192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algn="ctr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Συνοπτικά </a:t>
            </a:r>
            <a:br/>
          </a:p>
        </p:txBody>
      </p:sp>
      <p:sp>
        <p:nvSpPr>
          <p:cNvPr id="254" name="100/min  μαλάξεις…"/>
          <p:cNvSpPr txBox="1"/>
          <p:nvPr>
            <p:ph type="body" sz="quarter" idx="4294967295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685800" indent="-685800" algn="ctr">
              <a:spcBef>
                <a:spcPts val="1100"/>
              </a:spcBef>
              <a:buFont typeface="Arial"/>
              <a:buChar char="•"/>
              <a:defRPr b="1" sz="4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100/min  </a:t>
            </a:r>
            <a:r>
              <a:rPr b="0" sz="3200"/>
              <a:t>μαλάξεις </a:t>
            </a:r>
            <a:r>
              <a:t>    </a:t>
            </a:r>
          </a:p>
          <a:p>
            <a:pPr marL="685800" indent="-685800" algn="ctr">
              <a:spcBef>
                <a:spcPts val="1100"/>
              </a:spcBef>
              <a:buFont typeface="Arial"/>
              <a:buChar char="•"/>
              <a:defRPr b="1" sz="4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30/2 </a:t>
            </a:r>
            <a:r>
              <a:rPr b="0" sz="3200"/>
              <a:t>μαλάξεις/αναπνοές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4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https://www.youtube.com/watch?v=MU0i76RuzaA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50391">
              <a:defRPr sz="4092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lvl1pPr>
          </a:lstStyle>
          <a:p>
            <a:pPr/>
            <a:r>
              <a:t>https://www.youtube.com/watch?v=MU0i76RuzaA</a:t>
            </a:r>
          </a:p>
        </p:txBody>
      </p:sp>
      <p:pic>
        <p:nvPicPr>
          <p:cNvPr id="25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0700" y="2286000"/>
            <a:ext cx="6096000" cy="350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Η σωστή σειρά είναι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Η σωστή σειρά είναι</a:t>
            </a:r>
          </a:p>
        </p:txBody>
      </p:sp>
      <p:sp>
        <p:nvSpPr>
          <p:cNvPr id="260" name="Απινίδωση…"/>
          <p:cNvSpPr txBox="1"/>
          <p:nvPr>
            <p:ph type="body" idx="4294967295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1000"/>
              </a:spcBef>
              <a:defRPr b="1" sz="4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Απινίδωση</a:t>
            </a:r>
          </a:p>
          <a:p>
            <a:pPr>
              <a:spcBef>
                <a:spcPts val="1000"/>
              </a:spcBef>
              <a:defRPr b="1" sz="4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Εξασφάλιση του αεραγωγού</a:t>
            </a:r>
          </a:p>
          <a:p>
            <a:pPr>
              <a:spcBef>
                <a:spcPts val="1000"/>
              </a:spcBef>
              <a:defRPr b="1" sz="4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Και τέλος εξασφάλιση ενδοφλέβιας γραμμής…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0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5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0" dur="5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0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A"/>
          <p:cNvSpPr txBox="1"/>
          <p:nvPr/>
        </p:nvSpPr>
        <p:spPr>
          <a:xfrm>
            <a:off x="3563937" y="981075"/>
            <a:ext cx="714376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9223">
              <a:defRPr sz="7242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45085" dist="25503" dir="2700000">
                    <a:srgbClr val="808080">
                      <a:alpha val="79998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63" name="B"/>
          <p:cNvSpPr txBox="1"/>
          <p:nvPr/>
        </p:nvSpPr>
        <p:spPr>
          <a:xfrm>
            <a:off x="5364162" y="981075"/>
            <a:ext cx="714376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9223">
              <a:defRPr sz="7242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45085" dist="25503" dir="2700000">
                    <a:srgbClr val="808080">
                      <a:alpha val="79998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264" name="C"/>
          <p:cNvSpPr txBox="1"/>
          <p:nvPr/>
        </p:nvSpPr>
        <p:spPr>
          <a:xfrm>
            <a:off x="7380287" y="981075"/>
            <a:ext cx="714376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9223">
              <a:defRPr sz="7242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45085" dist="25503" dir="2700000">
                    <a:srgbClr val="808080">
                      <a:alpha val="79998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265" name="A"/>
          <p:cNvSpPr txBox="1"/>
          <p:nvPr/>
        </p:nvSpPr>
        <p:spPr>
          <a:xfrm>
            <a:off x="3563937" y="4724400"/>
            <a:ext cx="714376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9223">
              <a:defRPr sz="7242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45085" dist="25503" dir="2700000">
                    <a:srgbClr val="808080">
                      <a:alpha val="79998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66" name="C"/>
          <p:cNvSpPr txBox="1"/>
          <p:nvPr/>
        </p:nvSpPr>
        <p:spPr>
          <a:xfrm>
            <a:off x="5435600" y="4724400"/>
            <a:ext cx="714375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9223">
              <a:defRPr sz="7242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45085" dist="25503" dir="2700000">
                    <a:srgbClr val="808080">
                      <a:alpha val="79998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267" name="B"/>
          <p:cNvSpPr txBox="1"/>
          <p:nvPr/>
        </p:nvSpPr>
        <p:spPr>
          <a:xfrm>
            <a:off x="7164387" y="4724400"/>
            <a:ext cx="714376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9223">
              <a:defRPr sz="7242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45085" dist="25503" dir="2700000">
                    <a:srgbClr val="808080">
                      <a:alpha val="79998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268" name="Shape"/>
          <p:cNvSpPr/>
          <p:nvPr/>
        </p:nvSpPr>
        <p:spPr>
          <a:xfrm>
            <a:off x="5580062" y="2636837"/>
            <a:ext cx="431801" cy="1584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9" name="Πιο συνοπτικά…"/>
          <p:cNvSpPr txBox="1"/>
          <p:nvPr/>
        </p:nvSpPr>
        <p:spPr>
          <a:xfrm>
            <a:off x="323850" y="2924175"/>
            <a:ext cx="2376488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Πιο συνοπτικά…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xit" nodeType="clickEffect" presetSubtype="1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up)" transition="out">
                                      <p:cBhvr>
                                        <p:cTn id="47" dur="500" fill="hold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5"/>
      <p:bldP build="whole" bldLvl="1" animBg="1" rev="0" advAuto="0" spid="269" grpId="8"/>
      <p:bldP build="whole" bldLvl="1" animBg="1" rev="0" advAuto="0" spid="263" grpId="2"/>
      <p:bldP build="whole" bldLvl="1" animBg="1" rev="0" advAuto="0" spid="266" grpId="6"/>
      <p:bldP build="whole" bldLvl="1" animBg="1" rev="0" advAuto="0" spid="264" grpId="3"/>
      <p:bldP build="whole" bldLvl="1" animBg="1" rev="0" advAuto="0" spid="262" grpId="1"/>
      <p:bldP build="whole" bldLvl="1" animBg="1" rev="0" advAuto="0" spid="268" grpId="4"/>
      <p:bldP build="whole" bldLvl="1" animBg="1" rev="0" advAuto="0" spid="267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irway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Airway </a:t>
            </a:r>
          </a:p>
        </p:txBody>
      </p:sp>
      <p:pic>
        <p:nvPicPr>
          <p:cNvPr id="70" name="1" descr="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875" y="2486025"/>
            <a:ext cx="4679950" cy="3182938"/>
          </a:xfrm>
          <a:prstGeom prst="rect">
            <a:avLst/>
          </a:prstGeom>
          <a:ln w="88900"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hin lift            jaw thrust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</a:t>
            </a:r>
            <a:r>
              <a:rPr sz="4000"/>
              <a:t>chin lift            jaw thrust</a:t>
            </a:r>
          </a:p>
        </p:txBody>
      </p:sp>
      <p:pic>
        <p:nvPicPr>
          <p:cNvPr id="73" name="2" descr="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712" y="3068637"/>
            <a:ext cx="2103438" cy="1998663"/>
          </a:xfrm>
          <a:prstGeom prst="rect">
            <a:avLst/>
          </a:prstGeom>
          <a:ln w="114300">
            <a:solidFill>
              <a:srgbClr val="000000"/>
            </a:solidFill>
          </a:ln>
        </p:spPr>
      </p:pic>
      <p:pic>
        <p:nvPicPr>
          <p:cNvPr id="74" name="3" descr="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5600" y="2970212"/>
            <a:ext cx="2592388" cy="2087563"/>
          </a:xfrm>
          <a:prstGeom prst="rect">
            <a:avLst/>
          </a:prstGeom>
          <a:ln w="114300"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triplos xirismos" descr="triplos xirismo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333375"/>
            <a:ext cx="4635500" cy="619125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Oval"/>
          <p:cNvSpPr/>
          <p:nvPr/>
        </p:nvSpPr>
        <p:spPr>
          <a:xfrm>
            <a:off x="1619250" y="188912"/>
            <a:ext cx="3097213" cy="3240089"/>
          </a:xfrm>
          <a:prstGeom prst="ellipse">
            <a:avLst/>
          </a:prstGeom>
          <a:ln w="635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reathing"/>
          <p:cNvSpPr txBox="1"/>
          <p:nvPr>
            <p:ph type="title" idx="4294967295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Breathing </a:t>
            </a:r>
          </a:p>
        </p:txBody>
      </p:sp>
      <p:pic>
        <p:nvPicPr>
          <p:cNvPr id="80" name="5" descr="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2150" y="3214687"/>
            <a:ext cx="1905000" cy="1647826"/>
          </a:xfrm>
          <a:prstGeom prst="rect">
            <a:avLst/>
          </a:prstGeom>
          <a:ln w="63500">
            <a:solidFill>
              <a:srgbClr val="000000"/>
            </a:solidFill>
          </a:ln>
        </p:spPr>
      </p:pic>
      <p:pic>
        <p:nvPicPr>
          <p:cNvPr id="81" name="6" descr="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0250" y="3186112"/>
            <a:ext cx="1905000" cy="1704976"/>
          </a:xfrm>
          <a:prstGeom prst="rect">
            <a:avLst/>
          </a:prstGeom>
          <a:ln w="63500"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Αναλαμπή">
  <a:themeElements>
    <a:clrScheme name="Αναλαμπή">
      <a:dk1>
        <a:srgbClr val="000066"/>
      </a:dk1>
      <a:lt1>
        <a:srgbClr val="000066"/>
      </a:lt1>
      <a:dk2>
        <a:srgbClr val="A7A7A7"/>
      </a:dk2>
      <a:lt2>
        <a:srgbClr val="535353"/>
      </a:lt2>
      <a:accent1>
        <a:srgbClr val="66CCFF"/>
      </a:accent1>
      <a:accent2>
        <a:srgbClr val="0066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Αναλαμπή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Αναλαμπ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Αναλαμπή">
  <a:themeElements>
    <a:clrScheme name="Αναλαμπή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CCFF"/>
      </a:accent1>
      <a:accent2>
        <a:srgbClr val="0066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Αναλαμπή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Αναλαμπ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