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0"/>
  </p:notesMasterIdLst>
  <p:sldIdLst>
    <p:sldId id="262" r:id="rId2"/>
    <p:sldId id="257" r:id="rId3"/>
    <p:sldId id="287" r:id="rId4"/>
    <p:sldId id="260" r:id="rId5"/>
    <p:sldId id="261" r:id="rId6"/>
    <p:sldId id="263" r:id="rId7"/>
    <p:sldId id="264" r:id="rId8"/>
    <p:sldId id="278" r:id="rId9"/>
    <p:sldId id="279" r:id="rId10"/>
    <p:sldId id="280" r:id="rId11"/>
    <p:sldId id="281" r:id="rId12"/>
    <p:sldId id="282" r:id="rId13"/>
    <p:sldId id="265" r:id="rId14"/>
    <p:sldId id="286" r:id="rId15"/>
    <p:sldId id="266" r:id="rId16"/>
    <p:sldId id="267" r:id="rId17"/>
    <p:sldId id="268" r:id="rId18"/>
    <p:sldId id="270" r:id="rId19"/>
    <p:sldId id="283" r:id="rId20"/>
    <p:sldId id="284" r:id="rId21"/>
    <p:sldId id="274" r:id="rId22"/>
    <p:sldId id="275" r:id="rId23"/>
    <p:sldId id="276" r:id="rId24"/>
    <p:sldId id="277" r:id="rId25"/>
    <p:sldId id="273" r:id="rId26"/>
    <p:sldId id="272" r:id="rId27"/>
    <p:sldId id="271" r:id="rId28"/>
    <p:sldId id="285" r:id="rId29"/>
  </p:sldIdLst>
  <p:sldSz cx="9144000" cy="6858000" type="screen4x3"/>
  <p:notesSz cx="6797675" cy="98742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86B18-3819-4CB7-87D2-80A58945489E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3CCF-3D14-44AE-AF8B-8D3805F5F53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4836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D4350-F839-41E2-BB6B-8436E3EB8428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9734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03CCF-3D14-44AE-AF8B-8D3805F5F53A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7248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2351B-794E-4BAC-B432-7085C56343AB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97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C48DCA-5ED6-4840-B4EF-43E17B9F9212}" type="datetimeFigureOut">
              <a:rPr lang="el-GR" smtClean="0"/>
              <a:pPr/>
              <a:t>22/6/2016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DB42BC-6396-48EF-8F3C-3D04EA24A02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anninou@ece.upatras.g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 New Meniscus Injury Diagnostic Model Using Fuzzy Cognitive Maps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743200" y="4509120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PhD </a:t>
            </a:r>
            <a:r>
              <a:rPr lang="el-GR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Candidate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Antigoni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P. </a:t>
            </a:r>
            <a:r>
              <a:rPr lang="en-US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Anninou</a:t>
            </a:r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n-US" sz="1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Laboratory for Automation and Robotics </a:t>
            </a:r>
          </a:p>
          <a:p>
            <a:pPr algn="r"/>
            <a:r>
              <a:rPr lang="en-US" sz="1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Department of Electrical and Computer Engineering</a:t>
            </a:r>
          </a:p>
          <a:p>
            <a:pPr algn="r"/>
            <a:r>
              <a:rPr lang="en-US" sz="16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University of </a:t>
            </a:r>
            <a:r>
              <a:rPr lang="en-US" sz="16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Patras</a:t>
            </a:r>
            <a:endParaRPr lang="en-US" sz="1600" i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r"/>
            <a:endParaRPr lang="el-GR" sz="24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827584" y="116632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MED'16: The 24th Mediterranean Conference on Control and Automation </a:t>
            </a:r>
          </a:p>
          <a:p>
            <a:pPr algn="ctr"/>
            <a:r>
              <a:rPr lang="en-US" sz="2400" i="1" dirty="0" smtClean="0"/>
              <a:t>Athens, Greece </a:t>
            </a:r>
          </a:p>
          <a:p>
            <a:pPr algn="ctr"/>
            <a:r>
              <a:rPr lang="en-US" sz="2400" i="1" dirty="0" smtClean="0"/>
              <a:t>June 21-24, 2016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475656" y="4509120"/>
            <a:ext cx="6048672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Fuzzy Cognitive Maps</a:t>
            </a:r>
            <a:endParaRPr lang="el-GR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value of each concept at every simulation step is calculated, computing the influence of the interconnected concepts to the specific concept, by applying the following calculation rule:</a:t>
            </a:r>
          </a:p>
          <a:p>
            <a:pPr algn="just">
              <a:buNone/>
            </a:pPr>
            <a:endParaRPr lang="en-US" dirty="0" smtClean="0"/>
          </a:p>
          <a:p>
            <a:pPr lvl="2" algn="just">
              <a:buFont typeface="Wingdings" pitchFamily="2" charset="2"/>
              <a:buChar char="§"/>
            </a:pPr>
            <a:endParaRPr lang="en-US" dirty="0" smtClean="0"/>
          </a:p>
          <a:p>
            <a:pPr lvl="2" algn="just">
              <a:buNone/>
            </a:pPr>
            <a:r>
              <a:rPr lang="en-US" dirty="0" smtClean="0"/>
              <a:t>		</a:t>
            </a:r>
          </a:p>
          <a:p>
            <a:pPr algn="ctr">
              <a:buNone/>
            </a:pPr>
            <a:endParaRPr lang="el-GR" dirty="0"/>
          </a:p>
        </p:txBody>
      </p:sp>
      <p:pic>
        <p:nvPicPr>
          <p:cNvPr id="5" name="4 - Εικόνα" descr="equ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581128"/>
            <a:ext cx="589597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6513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800" dirty="0" smtClean="0"/>
              <a:t>Fuzzy Cognitive Maps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A</a:t>
            </a:r>
            <a:r>
              <a:rPr lang="en-US" sz="1400" dirty="0" smtClean="0"/>
              <a:t>i</a:t>
            </a:r>
            <a:r>
              <a:rPr lang="en-US" sz="2400" baseline="30000" dirty="0" smtClean="0"/>
              <a:t>(k+1)</a:t>
            </a:r>
            <a:r>
              <a:rPr lang="en-US" sz="2400" dirty="0" smtClean="0"/>
              <a:t> : the value of the concept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at the </a:t>
            </a:r>
            <a:r>
              <a:rPr lang="en-US" sz="2400" dirty="0" err="1" smtClean="0"/>
              <a:t>ite</a:t>
            </a:r>
            <a:r>
              <a:rPr lang="el-GR" sz="2400" dirty="0" smtClean="0"/>
              <a:t>r</a:t>
            </a:r>
            <a:r>
              <a:rPr lang="en-US" sz="2400" dirty="0" err="1" smtClean="0"/>
              <a:t>ation</a:t>
            </a:r>
            <a:r>
              <a:rPr lang="en-US" sz="2400" dirty="0" smtClean="0"/>
              <a:t> step k+1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A</a:t>
            </a:r>
            <a:r>
              <a:rPr lang="en-US" sz="1400" dirty="0" smtClean="0"/>
              <a:t>i</a:t>
            </a:r>
            <a:r>
              <a:rPr lang="en-US" sz="2400" baseline="30000" dirty="0" smtClean="0"/>
              <a:t>(k)</a:t>
            </a:r>
            <a:r>
              <a:rPr lang="en-US" sz="2400" dirty="0" smtClean="0"/>
              <a:t>: the value of the concept C</a:t>
            </a:r>
            <a:r>
              <a:rPr lang="en-US" sz="2400" baseline="-25000" dirty="0" smtClean="0"/>
              <a:t>j</a:t>
            </a:r>
            <a:r>
              <a:rPr lang="en-US" sz="2400" dirty="0" smtClean="0"/>
              <a:t> at the iteration step k</a:t>
            </a:r>
          </a:p>
          <a:p>
            <a:pPr marL="274320" lvl="2" indent="-274320" algn="just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r>
              <a:rPr lang="en-US" sz="2400" dirty="0" smtClean="0"/>
              <a:t>W</a:t>
            </a:r>
            <a:r>
              <a:rPr lang="el-GR" sz="1400" dirty="0" smtClean="0"/>
              <a:t>i</a:t>
            </a:r>
            <a:r>
              <a:rPr lang="en-US" sz="1400" dirty="0" smtClean="0"/>
              <a:t>j</a:t>
            </a:r>
            <a:r>
              <a:rPr lang="en-US" sz="2400" dirty="0" smtClean="0"/>
              <a:t> : the weight of interconnection from concept C</a:t>
            </a:r>
            <a:r>
              <a:rPr lang="el-GR" sz="2400" dirty="0" smtClean="0"/>
              <a:t>i</a:t>
            </a:r>
            <a:r>
              <a:rPr lang="en-US" sz="2400" dirty="0" smtClean="0"/>
              <a:t> to concept Cj</a:t>
            </a:r>
          </a:p>
          <a:p>
            <a:pPr marL="274320" lvl="2" indent="-274320" algn="just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r>
              <a:rPr lang="en-US" sz="2400" dirty="0" smtClean="0"/>
              <a:t>k1: the influence of the interconnected concepts in the configuration of the new value of the concept A</a:t>
            </a:r>
            <a:r>
              <a:rPr lang="en-US" sz="2400" baseline="-25000" dirty="0" smtClean="0"/>
              <a:t>i </a:t>
            </a:r>
          </a:p>
          <a:p>
            <a:pPr marL="274320" lvl="2" indent="-274320" algn="just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r>
              <a:rPr lang="en-US" sz="2400" dirty="0" smtClean="0"/>
              <a:t>k2: the proportion of the contribution of the previous value of the concept in the computation of the new value</a:t>
            </a:r>
          </a:p>
          <a:p>
            <a:pPr marL="274320" lvl="2" indent="-274320" algn="just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r>
              <a:rPr lang="en-US" sz="2400" dirty="0" smtClean="0"/>
              <a:t>f   : the sigmoid function</a:t>
            </a:r>
          </a:p>
          <a:p>
            <a:pPr marL="274320" lvl="2" indent="-274320">
              <a:buClr>
                <a:schemeClr val="accent3"/>
              </a:buClr>
              <a:buSzPct val="95000"/>
              <a:buNone/>
            </a:pPr>
            <a:endParaRPr lang="en-US" sz="2800" dirty="0" smtClean="0"/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endParaRPr lang="en-US" sz="2800" baseline="-25000" dirty="0" smtClean="0"/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endParaRPr lang="en-US" sz="2800" baseline="-25000" dirty="0" smtClean="0"/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endParaRPr lang="en-US" sz="2600" dirty="0" smtClean="0"/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l-GR" dirty="0"/>
          </a:p>
        </p:txBody>
      </p:sp>
      <p:pic>
        <p:nvPicPr>
          <p:cNvPr id="8" name="Picture 7" descr="imag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5445224"/>
            <a:ext cx="1771650" cy="65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- Εικόνα" descr="equ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1556792"/>
            <a:ext cx="5544617" cy="967397"/>
          </a:xfrm>
          <a:prstGeom prst="rect">
            <a:avLst/>
          </a:prstGeom>
          <a:ln w="381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054758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Competitive Fuzzy Cognitive Map</a:t>
            </a:r>
            <a:r>
              <a:rPr lang="el-GR" dirty="0" smtClean="0"/>
              <a:t>s </a:t>
            </a:r>
            <a:r>
              <a:rPr lang="en-US" dirty="0" smtClean="0"/>
              <a:t>(CFCM)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altLang="el-GR" dirty="0" smtClean="0"/>
              <a:t>The output nodes of a FCM used in decision-making, in many cases, must "compete" against each other in order for only one of them to dominate and be considered the correct decision</a:t>
            </a:r>
          </a:p>
          <a:p>
            <a:pPr algn="just"/>
            <a:endParaRPr lang="el-GR" altLang="el-GR" dirty="0" smtClean="0"/>
          </a:p>
          <a:p>
            <a:pPr algn="just"/>
            <a:r>
              <a:rPr lang="en-US" altLang="el-GR" dirty="0" smtClean="0">
                <a:latin typeface="Calibri" pitchFamily="34" charset="0"/>
              </a:rPr>
              <a:t>In order to</a:t>
            </a:r>
            <a:r>
              <a:rPr lang="el-GR" altLang="el-GR" dirty="0" smtClean="0">
                <a:latin typeface="Calibri" pitchFamily="34" charset="0"/>
              </a:rPr>
              <a:t> </a:t>
            </a:r>
            <a:r>
              <a:rPr lang="en-US" altLang="el-GR" dirty="0" smtClean="0">
                <a:latin typeface="Calibri" pitchFamily="34" charset="0"/>
              </a:rPr>
              <a:t>achieve</a:t>
            </a:r>
            <a:r>
              <a:rPr lang="el-GR" altLang="el-GR" dirty="0" smtClean="0">
                <a:latin typeface="Calibri" pitchFamily="34" charset="0"/>
              </a:rPr>
              <a:t> </a:t>
            </a:r>
            <a:r>
              <a:rPr lang="el-GR" altLang="el-GR" dirty="0" err="1" smtClean="0"/>
              <a:t>this</a:t>
            </a:r>
            <a:r>
              <a:rPr lang="el-GR" altLang="el-GR" dirty="0" smtClean="0"/>
              <a:t> "competition"</a:t>
            </a:r>
            <a:r>
              <a:rPr lang="en-US" altLang="el-GR" dirty="0" smtClean="0"/>
              <a:t>, t</a:t>
            </a:r>
            <a:r>
              <a:rPr lang="el-GR" altLang="el-GR" dirty="0" smtClean="0"/>
              <a:t>he interaction of each </a:t>
            </a:r>
            <a:r>
              <a:rPr lang="el-GR" altLang="el-GR" dirty="0" err="1" smtClean="0"/>
              <a:t>of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these</a:t>
            </a:r>
            <a:r>
              <a:rPr lang="el-GR" altLang="el-GR" dirty="0" smtClean="0"/>
              <a:t> nodes with the others should have a very high negative weight. This implies that the higher the value of a given node, the lower the value of competing nodes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14F5AAB-EE90-4D30-B965-0DCC4CC5956E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62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Procedure and Methods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Patients with knee injury initially arrived at the Accident and Emergency Department or general practitioner</a:t>
            </a:r>
          </a:p>
          <a:p>
            <a:r>
              <a:rPr lang="en-US" dirty="0" smtClean="0"/>
              <a:t>Were referred to either the next available trauma clinic or the next available weekly specialist knee clinic</a:t>
            </a:r>
          </a:p>
          <a:p>
            <a:r>
              <a:rPr lang="en-US" dirty="0" smtClean="0"/>
              <a:t>Complete a copy of </a:t>
            </a:r>
            <a:r>
              <a:rPr lang="en-US" dirty="0" err="1" smtClean="0"/>
              <a:t>Tegner</a:t>
            </a:r>
            <a:r>
              <a:rPr lang="en-US" dirty="0" smtClean="0"/>
              <a:t> </a:t>
            </a:r>
            <a:r>
              <a:rPr lang="en-US" dirty="0" err="1" smtClean="0"/>
              <a:t>Lysholm</a:t>
            </a:r>
            <a:r>
              <a:rPr lang="en-US" dirty="0" smtClean="0"/>
              <a:t> Knee Scoring Scale and a Knee Injury and Osteoarthritis Outcome Score (KOOS)</a:t>
            </a:r>
          </a:p>
          <a:p>
            <a:r>
              <a:rPr lang="en-US" dirty="0" smtClean="0"/>
              <a:t>History and physical examination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 Results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Extracted and translated in Fuzzy Control Language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Convert natural language into fuzzy sets</a:t>
            </a:r>
          </a:p>
          <a:p>
            <a:pPr lvl="1"/>
            <a:r>
              <a:rPr lang="en-US" dirty="0" smtClean="0"/>
              <a:t>Fuzzy </a:t>
            </a:r>
            <a:r>
              <a:rPr lang="en-US" dirty="0"/>
              <a:t>sets yield other fuzzy </a:t>
            </a:r>
            <a:r>
              <a:rPr lang="en-US" dirty="0" smtClean="0"/>
              <a:t>propositions</a:t>
            </a:r>
          </a:p>
          <a:p>
            <a:pPr lvl="1"/>
            <a:r>
              <a:rPr lang="en-US" sz="2600" dirty="0" smtClean="0"/>
              <a:t>Converting </a:t>
            </a:r>
            <a:r>
              <a:rPr lang="en-US" sz="2600" dirty="0"/>
              <a:t>the final fuzzy sets into statements in natural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language </a:t>
            </a:r>
            <a:r>
              <a:rPr lang="en-US" sz="2600" dirty="0"/>
              <a:t>with </a:t>
            </a:r>
            <a:r>
              <a:rPr lang="en-US" sz="2600" dirty="0" err="1"/>
              <a:t>deffuzification</a:t>
            </a:r>
            <a:r>
              <a:rPr lang="en-US" sz="2600" dirty="0"/>
              <a:t> method</a:t>
            </a:r>
            <a:endParaRPr lang="el-GR" sz="2600" dirty="0"/>
          </a:p>
        </p:txBody>
      </p:sp>
    </p:spTree>
    <p:extLst>
      <p:ext uri="{BB962C8B-B14F-4D97-AF65-F5344CB8AC3E}">
        <p14:creationId xmlns:p14="http://schemas.microsoft.com/office/powerpoint/2010/main" val="270522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Checklist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537867"/>
            <a:ext cx="3320804" cy="532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Mechanisms of Injury</a:t>
            </a:r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653136"/>
            <a:ext cx="5903869" cy="168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251520" y="177281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Possible Mechanisms of Injury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323528" y="414908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Clinical Examination Results (Tests)</a:t>
            </a:r>
            <a:endParaRPr lang="el-G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76872"/>
            <a:ext cx="5389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Factors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060848"/>
            <a:ext cx="5153025" cy="981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155679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Acute Meniscal Tears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652017" y="3514239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Degenerative Meniscal Tears</a:t>
            </a:r>
            <a:endParaRPr lang="el-G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693" y="3896147"/>
            <a:ext cx="50387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Diagnostic </a:t>
            </a:r>
            <a:r>
              <a:rPr lang="en-US" dirty="0"/>
              <a:t>Procedure-First </a:t>
            </a:r>
            <a:r>
              <a:rPr lang="en-US" dirty="0" smtClean="0"/>
              <a:t>Level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Collect Mechanisms of Injury and Symptoms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 FCM Model according to experts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Output: FCM Equation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Transform to fuzzy variable (low,  medium, high)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0503" y="1864023"/>
            <a:ext cx="4353090" cy="358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38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Procedure-First Level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en-US" sz="1800" dirty="0"/>
              <a:t>Test </a:t>
            </a:r>
            <a:r>
              <a:rPr lang="en-US" sz="1800" dirty="0" smtClean="0"/>
              <a:t>Results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en-US" sz="1800" dirty="0" smtClean="0"/>
              <a:t>Fuzzy Rules:</a:t>
            </a:r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Meniscal Tear is LOW THEN the patient does </a:t>
            </a:r>
            <a:r>
              <a:rPr lang="en-US" sz="1800" dirty="0" smtClean="0"/>
              <a:t>not suffer </a:t>
            </a:r>
            <a:r>
              <a:rPr lang="en-US" sz="1800" dirty="0"/>
              <a:t>from meniscal tear regardless test </a:t>
            </a:r>
            <a:r>
              <a:rPr lang="en-US" sz="1800" dirty="0" smtClean="0"/>
              <a:t>results</a:t>
            </a:r>
            <a:endParaRPr lang="en-US" sz="1800" dirty="0"/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Meniscal Tear is Medium AND one or more </a:t>
            </a:r>
            <a:r>
              <a:rPr lang="en-US" sz="1800" dirty="0" smtClean="0"/>
              <a:t>tests from </a:t>
            </a:r>
            <a:r>
              <a:rPr lang="en-US" sz="1800" dirty="0"/>
              <a:t>the list: T1, T2, T3, T4, T5, T6 are positive </a:t>
            </a:r>
            <a:r>
              <a:rPr lang="en-US" sz="1800" dirty="0" smtClean="0"/>
              <a:t>THEN the </a:t>
            </a:r>
            <a:r>
              <a:rPr lang="en-US" sz="1800" dirty="0"/>
              <a:t>patient suffers from meniscal </a:t>
            </a:r>
            <a:r>
              <a:rPr lang="en-US" sz="1800" dirty="0" smtClean="0"/>
              <a:t>tear</a:t>
            </a:r>
            <a:endParaRPr lang="en-US" sz="1800" dirty="0"/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Meniscal Tear is Medium AND only test T7 is </a:t>
            </a:r>
            <a:r>
              <a:rPr lang="en-US" sz="1800" dirty="0" smtClean="0"/>
              <a:t>positive THEN </a:t>
            </a:r>
            <a:r>
              <a:rPr lang="en-US" sz="1800" dirty="0"/>
              <a:t>the patient does not suffer from </a:t>
            </a:r>
            <a:r>
              <a:rPr lang="en-US" sz="1800" dirty="0" smtClean="0"/>
              <a:t>meniscal tear</a:t>
            </a:r>
          </a:p>
          <a:p>
            <a:pPr lvl="1"/>
            <a:r>
              <a:rPr lang="en-US" sz="1800" dirty="0"/>
              <a:t>IF Meniscal Tear is High THEN the patient </a:t>
            </a:r>
            <a:r>
              <a:rPr lang="en-US" sz="1800" dirty="0" smtClean="0"/>
              <a:t>suffers from </a:t>
            </a:r>
            <a:r>
              <a:rPr lang="en-US" sz="1800" dirty="0"/>
              <a:t>meniscal </a:t>
            </a:r>
            <a:r>
              <a:rPr lang="en-US" sz="1800" dirty="0" smtClean="0"/>
              <a:t>tear regardless </a:t>
            </a:r>
            <a:r>
              <a:rPr lang="en-US" sz="1800" dirty="0"/>
              <a:t>test </a:t>
            </a:r>
            <a:r>
              <a:rPr lang="en-US" sz="1800" dirty="0" smtClean="0"/>
              <a:t>results</a:t>
            </a:r>
            <a:endParaRPr lang="en-US" sz="1800" dirty="0"/>
          </a:p>
          <a:p>
            <a:pPr marL="342900" indent="-342900">
              <a:buFont typeface="+mj-lt"/>
              <a:buAutoNum type="arabicPeriod" startAt="7"/>
            </a:pPr>
            <a:r>
              <a:rPr lang="en-US" sz="1800" dirty="0" smtClean="0"/>
              <a:t>OUTPUT: </a:t>
            </a:r>
            <a:r>
              <a:rPr lang="en-US" sz="1800" i="1" dirty="0" smtClean="0"/>
              <a:t>Meniscal Tear on not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2648" y="2060848"/>
            <a:ext cx="4824536" cy="139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3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Authors</a:t>
            </a:r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53400" cy="4495800"/>
          </a:xfrm>
        </p:spPr>
        <p:txBody>
          <a:bodyPr>
            <a:normAutofit/>
          </a:bodyPr>
          <a:lstStyle/>
          <a:p>
            <a:pPr algn="just"/>
            <a:r>
              <a:rPr lang="en-US" sz="2600" dirty="0" err="1" smtClean="0"/>
              <a:t>Anninou</a:t>
            </a:r>
            <a:r>
              <a:rPr lang="en-US" sz="2600" dirty="0" smtClean="0"/>
              <a:t> P. </a:t>
            </a:r>
            <a:r>
              <a:rPr lang="en-US" sz="2600" dirty="0" err="1" smtClean="0"/>
              <a:t>Antigoni</a:t>
            </a:r>
            <a:r>
              <a:rPr lang="en-US" sz="2600" dirty="0" smtClean="0"/>
              <a:t>, </a:t>
            </a:r>
            <a:r>
              <a:rPr lang="en-US" sz="2600" dirty="0" err="1" smtClean="0"/>
              <a:t>Ph.D</a:t>
            </a:r>
            <a:r>
              <a:rPr lang="en-US" sz="2600" dirty="0" smtClean="0"/>
              <a:t> Candidate, Laboratory of Automation and Robotics, Department of Electrical and Computer Engineering, University of </a:t>
            </a:r>
            <a:r>
              <a:rPr lang="en-US" sz="2600" dirty="0" err="1" smtClean="0"/>
              <a:t>Patras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Poulios</a:t>
            </a:r>
            <a:r>
              <a:rPr lang="en-US" sz="2600" dirty="0" smtClean="0"/>
              <a:t> </a:t>
            </a:r>
            <a:r>
              <a:rPr lang="en-US" sz="2600" dirty="0" err="1" smtClean="0"/>
              <a:t>Panagiotis</a:t>
            </a:r>
            <a:r>
              <a:rPr lang="en-US" sz="2600" dirty="0" smtClean="0"/>
              <a:t>, </a:t>
            </a:r>
            <a:r>
              <a:rPr lang="en-US" sz="2600" dirty="0" err="1" smtClean="0"/>
              <a:t>Orthopaedic</a:t>
            </a:r>
            <a:r>
              <a:rPr lang="en-US" sz="2600" dirty="0" smtClean="0"/>
              <a:t> Clinic, Department of Medicine, University of </a:t>
            </a:r>
            <a:r>
              <a:rPr lang="en-US" sz="2600" dirty="0" err="1" smtClean="0"/>
              <a:t>Patras,Greece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Groumpos</a:t>
            </a:r>
            <a:r>
              <a:rPr lang="en-US" sz="2600" dirty="0" smtClean="0"/>
              <a:t> P. </a:t>
            </a:r>
            <a:r>
              <a:rPr lang="en-US" sz="2600" dirty="0"/>
              <a:t>Peter, Professor, Laboratory of Automation and Robotics, Department of Electrical and Computer Engineering, University of </a:t>
            </a:r>
            <a:r>
              <a:rPr lang="en-US" sz="2600" dirty="0" err="1" smtClean="0"/>
              <a:t>Patras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Gkliatis</a:t>
            </a:r>
            <a:r>
              <a:rPr lang="en-US" sz="2600" dirty="0" smtClean="0"/>
              <a:t> </a:t>
            </a:r>
            <a:r>
              <a:rPr lang="en-US" sz="2600" dirty="0" err="1" smtClean="0"/>
              <a:t>Ioannis</a:t>
            </a:r>
            <a:r>
              <a:rPr lang="en-US" sz="2600" dirty="0" smtClean="0"/>
              <a:t>, Assistant Professor, </a:t>
            </a:r>
            <a:r>
              <a:rPr lang="en-US" sz="2600" dirty="0" err="1" smtClean="0"/>
              <a:t>Orthopaedic</a:t>
            </a:r>
            <a:r>
              <a:rPr lang="en-US" sz="2600" dirty="0" smtClean="0"/>
              <a:t> Clinic, Department of Medicine, University of </a:t>
            </a:r>
            <a:r>
              <a:rPr lang="en-US" sz="2600" dirty="0" err="1" smtClean="0"/>
              <a:t>Patras</a:t>
            </a:r>
            <a:r>
              <a:rPr lang="en-US" sz="2600" dirty="0" smtClean="0"/>
              <a:t>, Greece</a:t>
            </a:r>
          </a:p>
          <a:p>
            <a:endParaRPr lang="en-US" sz="2600" dirty="0" smtClean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40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</a:t>
            </a:r>
            <a:r>
              <a:rPr lang="en-US" dirty="0" smtClean="0"/>
              <a:t>Procedure-Second Level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4034408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Collect Risk Factors</a:t>
            </a:r>
          </a:p>
          <a:p>
            <a:r>
              <a:rPr lang="en-US" dirty="0" smtClean="0"/>
              <a:t>Construct CFCM</a:t>
            </a:r>
          </a:p>
          <a:p>
            <a:pPr lvl="1"/>
            <a:r>
              <a:rPr lang="en-US" dirty="0" smtClean="0"/>
              <a:t>Inputs: Risk Factors</a:t>
            </a:r>
          </a:p>
          <a:p>
            <a:pPr lvl="1"/>
            <a:r>
              <a:rPr lang="en-US" dirty="0" smtClean="0"/>
              <a:t>Outputs: </a:t>
            </a:r>
          </a:p>
          <a:p>
            <a:pPr lvl="2"/>
            <a:r>
              <a:rPr lang="en-US" dirty="0" smtClean="0"/>
              <a:t>Acute Injury</a:t>
            </a:r>
          </a:p>
          <a:p>
            <a:pPr lvl="2"/>
            <a:r>
              <a:rPr lang="en-US" dirty="0" smtClean="0"/>
              <a:t>Degenerative Injury</a:t>
            </a:r>
          </a:p>
          <a:p>
            <a:r>
              <a:rPr lang="en-US" dirty="0" smtClean="0"/>
              <a:t>Negative High weights between outputs (-1)</a:t>
            </a:r>
          </a:p>
          <a:p>
            <a:r>
              <a:rPr lang="en-US" dirty="0" smtClean="0"/>
              <a:t>Positive high weight </a:t>
            </a:r>
            <a:r>
              <a:rPr lang="en-US" dirty="0"/>
              <a:t>to acute </a:t>
            </a:r>
            <a:r>
              <a:rPr lang="en-US" dirty="0" smtClean="0"/>
              <a:t>injury when risk factors R12 </a:t>
            </a:r>
            <a:r>
              <a:rPr lang="en-US" dirty="0"/>
              <a:t>to R17 do not </a:t>
            </a:r>
            <a:r>
              <a:rPr lang="en-US" dirty="0" smtClean="0"/>
              <a:t>exist</a:t>
            </a:r>
          </a:p>
          <a:p>
            <a:r>
              <a:rPr lang="en-US" dirty="0" smtClean="0"/>
              <a:t>Output: Highest Value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47204" y="1916832"/>
            <a:ext cx="4543425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9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collected by </a:t>
            </a:r>
            <a:r>
              <a:rPr lang="el-GR" dirty="0" smtClean="0"/>
              <a:t>20</a:t>
            </a:r>
            <a:r>
              <a:rPr lang="en-US" dirty="0" smtClean="0"/>
              <a:t> Patients</a:t>
            </a:r>
          </a:p>
          <a:p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80" y="2356520"/>
            <a:ext cx="8522536" cy="373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Patient-1</a:t>
            </a:r>
            <a:r>
              <a:rPr lang="en-US" baseline="30000" dirty="0" smtClean="0"/>
              <a:t>st</a:t>
            </a:r>
            <a:r>
              <a:rPr lang="en-US" dirty="0" smtClean="0"/>
              <a:t> Level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Mechanisms: M3, M7</a:t>
            </a:r>
          </a:p>
          <a:p>
            <a:r>
              <a:rPr lang="en-US" dirty="0" smtClean="0"/>
              <a:t>Symptoms: C1, C4, C6, C7, C11</a:t>
            </a:r>
          </a:p>
          <a:p>
            <a:pPr marL="0" indent="0">
              <a:buNone/>
            </a:pPr>
            <a:r>
              <a:rPr lang="en-US" dirty="0" smtClean="0"/>
              <a:t>First level Output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261395"/>
            <a:ext cx="5206421" cy="2808312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724128" y="3789040"/>
            <a:ext cx="864096" cy="203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6805336" y="3607358"/>
            <a:ext cx="1894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Fuzzy Variable “HIGH”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6738678" y="3498338"/>
            <a:ext cx="1730323" cy="7850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Down Arrow 7"/>
          <p:cNvSpPr/>
          <p:nvPr/>
        </p:nvSpPr>
        <p:spPr>
          <a:xfrm>
            <a:off x="7452320" y="4362709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6170317" y="5464499"/>
            <a:ext cx="3164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Meniscal Tear regardless test results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3733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smtClean="0"/>
              <a:t>Patient-2</a:t>
            </a:r>
            <a:r>
              <a:rPr lang="en-US" baseline="30000" dirty="0" smtClean="0"/>
              <a:t>nd</a:t>
            </a:r>
            <a:r>
              <a:rPr lang="en-US" dirty="0" smtClean="0"/>
              <a:t> Level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Risk Factors: R1, R4, R5, R6, R7, R8, R10, R11</a:t>
            </a:r>
          </a:p>
          <a:p>
            <a:pPr marL="0" indent="0">
              <a:buNone/>
            </a:pPr>
            <a:r>
              <a:rPr lang="en-US" dirty="0" smtClean="0"/>
              <a:t>Second Level CFCM Output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212976"/>
            <a:ext cx="5607401" cy="2304256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5788001" y="4161495"/>
            <a:ext cx="864096" cy="203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6830144" y="3870793"/>
            <a:ext cx="1730323" cy="7850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6894814" y="3940132"/>
            <a:ext cx="1565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Degenerative Injury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686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Results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772816"/>
            <a:ext cx="6472255" cy="448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Results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7008" y="1700809"/>
            <a:ext cx="8799487" cy="4824536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/>
              <a:t>The whole procedure from </a:t>
            </a:r>
            <a:r>
              <a:rPr lang="en-US" dirty="0" smtClean="0"/>
              <a:t>the time </a:t>
            </a:r>
            <a:r>
              <a:rPr lang="en-US" dirty="0"/>
              <a:t>that damage happened to </a:t>
            </a:r>
            <a:r>
              <a:rPr lang="en-US" dirty="0" smtClean="0"/>
              <a:t>patient </a:t>
            </a:r>
            <a:r>
              <a:rPr lang="en-US" dirty="0"/>
              <a:t>to the point that </a:t>
            </a:r>
            <a:r>
              <a:rPr lang="en-US" dirty="0" smtClean="0"/>
              <a:t>final diagnosis </a:t>
            </a:r>
            <a:r>
              <a:rPr lang="en-US" dirty="0"/>
              <a:t>must be </a:t>
            </a:r>
            <a:r>
              <a:rPr lang="en-US" dirty="0" smtClean="0"/>
              <a:t>decided, </a:t>
            </a:r>
            <a:r>
              <a:rPr lang="en-US" dirty="0"/>
              <a:t>is being simulated</a:t>
            </a:r>
            <a:endParaRPr lang="en-US" dirty="0" smtClean="0"/>
          </a:p>
          <a:p>
            <a:r>
              <a:rPr lang="en-US" dirty="0" smtClean="0"/>
              <a:t>All patients suffered from meniscal tears</a:t>
            </a:r>
          </a:p>
          <a:p>
            <a:r>
              <a:rPr lang="en-US" dirty="0" smtClean="0"/>
              <a:t>In</a:t>
            </a:r>
            <a:r>
              <a:rPr lang="el-GR" dirty="0" smtClean="0"/>
              <a:t> </a:t>
            </a:r>
            <a:r>
              <a:rPr lang="en-US" dirty="0" smtClean="0"/>
              <a:t>only two cases we had to check the examination results according to fuzzy rules</a:t>
            </a:r>
          </a:p>
          <a:p>
            <a:r>
              <a:rPr lang="en-US" dirty="0" smtClean="0"/>
              <a:t>Weights decision is crucial</a:t>
            </a:r>
          </a:p>
          <a:p>
            <a:r>
              <a:rPr lang="en-US" dirty="0" smtClean="0"/>
              <a:t>Competitive FCM lead to one final diagnosis</a:t>
            </a:r>
          </a:p>
          <a:p>
            <a:r>
              <a:rPr lang="en-US" dirty="0" smtClean="0"/>
              <a:t>Simulation results from real patients</a:t>
            </a:r>
          </a:p>
          <a:p>
            <a:r>
              <a:rPr lang="en-US" dirty="0" smtClean="0"/>
              <a:t>MRI results evaluate the decision</a:t>
            </a:r>
          </a:p>
          <a:p>
            <a:r>
              <a:rPr lang="en-US" dirty="0" smtClean="0"/>
              <a:t>Physicians found them very satisfactory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07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Accurate tool</a:t>
            </a:r>
          </a:p>
          <a:p>
            <a:r>
              <a:rPr lang="en-US" dirty="0" smtClean="0"/>
              <a:t>Detection of meniscal tear</a:t>
            </a:r>
          </a:p>
          <a:p>
            <a:r>
              <a:rPr lang="en-US" dirty="0" smtClean="0"/>
              <a:t>Distinguishing between acute and degenerative injury</a:t>
            </a:r>
          </a:p>
          <a:p>
            <a:r>
              <a:rPr lang="en-US" dirty="0" smtClean="0"/>
              <a:t>Good feedback from patients</a:t>
            </a:r>
          </a:p>
          <a:p>
            <a:r>
              <a:rPr lang="en-US" dirty="0" smtClean="0"/>
              <a:t>Exploitation of experts knowledge and experience</a:t>
            </a:r>
          </a:p>
          <a:p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Cost effective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0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Research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patients and clinical data</a:t>
            </a:r>
          </a:p>
          <a:p>
            <a:r>
              <a:rPr lang="en-US" dirty="0" smtClean="0"/>
              <a:t>Model evaluation</a:t>
            </a:r>
          </a:p>
          <a:p>
            <a:r>
              <a:rPr lang="en-US" dirty="0" smtClean="0"/>
              <a:t>Learning algorithms</a:t>
            </a:r>
          </a:p>
          <a:p>
            <a:r>
              <a:rPr lang="en-US" dirty="0" smtClean="0"/>
              <a:t>Real time clinical use</a:t>
            </a:r>
          </a:p>
          <a:p>
            <a:r>
              <a:rPr lang="en-US" dirty="0" smtClean="0"/>
              <a:t>User friendly software tool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431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990" y="44836"/>
            <a:ext cx="83058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l-GR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23790" y="3356992"/>
            <a:ext cx="670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	</a:t>
            </a:r>
            <a:r>
              <a:rPr lang="en-US" sz="2800" dirty="0" err="1" smtClean="0">
                <a:solidFill>
                  <a:srgbClr val="0070C0"/>
                </a:solidFill>
              </a:rPr>
              <a:t>Antigoni</a:t>
            </a:r>
            <a:r>
              <a:rPr lang="en-US" sz="2800" dirty="0" smtClean="0">
                <a:solidFill>
                  <a:srgbClr val="0070C0"/>
                </a:solidFill>
              </a:rPr>
              <a:t> P. </a:t>
            </a:r>
            <a:r>
              <a:rPr lang="en-US" sz="2800" dirty="0" err="1" smtClean="0">
                <a:solidFill>
                  <a:srgbClr val="0070C0"/>
                </a:solidFill>
              </a:rPr>
              <a:t>Anninou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</a:rPr>
              <a:t>Email: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hlinkClick r:id="rId3"/>
              </a:rPr>
              <a:t>anninou@ece.upatras.gr</a:t>
            </a:r>
            <a:endParaRPr lang="en-US" sz="2800" dirty="0" smtClean="0">
              <a:solidFill>
                <a:srgbClr val="FFFF00"/>
              </a:solidFill>
            </a:endParaRP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9545548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cknowledgements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Elpiniki</a:t>
            </a:r>
            <a:r>
              <a:rPr lang="en-US" dirty="0" smtClean="0"/>
              <a:t> </a:t>
            </a:r>
            <a:r>
              <a:rPr lang="en-US" dirty="0"/>
              <a:t>I. </a:t>
            </a:r>
            <a:r>
              <a:rPr lang="en-US" dirty="0" err="1" smtClean="0"/>
              <a:t>Papageorgiou</a:t>
            </a:r>
            <a:endParaRPr lang="en-US" b="1" dirty="0"/>
          </a:p>
          <a:p>
            <a:pPr lvl="1"/>
            <a:r>
              <a:rPr lang="en-US" sz="2300" i="1" dirty="0"/>
              <a:t>E.I. </a:t>
            </a:r>
            <a:r>
              <a:rPr lang="en-US" sz="2300" i="1" dirty="0" err="1"/>
              <a:t>Papageorgiou</a:t>
            </a:r>
            <a:r>
              <a:rPr lang="en-US" sz="2300" i="1" dirty="0"/>
              <a:t>, &amp; P.P. </a:t>
            </a:r>
            <a:r>
              <a:rPr lang="en-US" sz="2300" i="1" dirty="0" err="1"/>
              <a:t>Groumpos</a:t>
            </a:r>
            <a:r>
              <a:rPr lang="en-US" sz="2300" i="1" dirty="0"/>
              <a:t>, “Optimization of Fuzzy Cognitive Map model in Clinical Radiotherapy Through the Differential Evolution </a:t>
            </a:r>
            <a:r>
              <a:rPr lang="en-US" sz="2300" i="1" dirty="0" err="1"/>
              <a:t>Algorithm”,Biomedical</a:t>
            </a:r>
            <a:r>
              <a:rPr lang="en-US" sz="2300" i="1" dirty="0"/>
              <a:t> Soft Computing and Human Sciences, Vol. 9, No. 2, 2004, pp. </a:t>
            </a:r>
            <a:r>
              <a:rPr lang="en-US" sz="2300" i="1" dirty="0" smtClean="0"/>
              <a:t>25-31</a:t>
            </a:r>
          </a:p>
          <a:p>
            <a:r>
              <a:rPr lang="en-US" dirty="0" err="1" smtClean="0"/>
              <a:t>Chrysostomos</a:t>
            </a:r>
            <a:r>
              <a:rPr lang="en-US" dirty="0" smtClean="0"/>
              <a:t> D. </a:t>
            </a:r>
            <a:r>
              <a:rPr lang="en-US" dirty="0" err="1" smtClean="0"/>
              <a:t>Stylios</a:t>
            </a:r>
            <a:endParaRPr lang="en-US" dirty="0" smtClean="0"/>
          </a:p>
          <a:p>
            <a:pPr lvl="1"/>
            <a:r>
              <a:rPr lang="en-US" sz="2300" i="1" dirty="0" err="1"/>
              <a:t>Stylios</a:t>
            </a:r>
            <a:r>
              <a:rPr lang="en-US" sz="2300" i="1" dirty="0"/>
              <a:t>, </a:t>
            </a:r>
            <a:r>
              <a:rPr lang="en-US" sz="2300" i="1" dirty="0" err="1"/>
              <a:t>Chrysostomos</a:t>
            </a:r>
            <a:r>
              <a:rPr lang="en-US" sz="2300" i="1" dirty="0"/>
              <a:t> D., and </a:t>
            </a:r>
            <a:r>
              <a:rPr lang="en-US" sz="2300" i="1" dirty="0" err="1"/>
              <a:t>Petros</a:t>
            </a:r>
            <a:r>
              <a:rPr lang="en-US" sz="2300" i="1" dirty="0"/>
              <a:t> P. </a:t>
            </a:r>
            <a:r>
              <a:rPr lang="en-US" sz="2300" i="1" dirty="0" err="1"/>
              <a:t>Groumpos</a:t>
            </a:r>
            <a:r>
              <a:rPr lang="en-US" sz="2300" i="1" dirty="0"/>
              <a:t>. "Modeling complex systems using fuzzy cognitive maps." IEEE Transactions on Systems, Man, and Cybernetics-Part A: Systems and Humans 34.1 (2004): </a:t>
            </a:r>
            <a:r>
              <a:rPr lang="en-US" sz="2300" i="1" dirty="0" smtClean="0"/>
              <a:t>155-162</a:t>
            </a:r>
          </a:p>
          <a:p>
            <a:r>
              <a:rPr lang="en-US" dirty="0" smtClean="0"/>
              <a:t>George </a:t>
            </a:r>
            <a:r>
              <a:rPr lang="en-US" dirty="0" err="1" smtClean="0"/>
              <a:t>Georgoulas</a:t>
            </a:r>
            <a:endParaRPr lang="en-US" dirty="0" smtClean="0"/>
          </a:p>
          <a:p>
            <a:pPr lvl="1"/>
            <a:r>
              <a:rPr lang="en-US" sz="2300" i="1" dirty="0" err="1"/>
              <a:t>Papageorgiou</a:t>
            </a:r>
            <a:r>
              <a:rPr lang="en-US" sz="2300" i="1" dirty="0"/>
              <a:t>, E., </a:t>
            </a:r>
            <a:r>
              <a:rPr lang="en-US" sz="2300" i="1" dirty="0" err="1"/>
              <a:t>Georgoulas</a:t>
            </a:r>
            <a:r>
              <a:rPr lang="en-US" sz="2300" i="1" dirty="0"/>
              <a:t>, G., </a:t>
            </a:r>
            <a:r>
              <a:rPr lang="en-US" sz="2300" i="1" dirty="0" err="1"/>
              <a:t>Stylios</a:t>
            </a:r>
            <a:r>
              <a:rPr lang="en-US" sz="2300" i="1" dirty="0"/>
              <a:t>, C., </a:t>
            </a:r>
            <a:r>
              <a:rPr lang="en-US" sz="2300" i="1" dirty="0" err="1"/>
              <a:t>Nikiforidis</a:t>
            </a:r>
            <a:r>
              <a:rPr lang="en-US" sz="2300" i="1" dirty="0"/>
              <a:t>, G., &amp; </a:t>
            </a:r>
            <a:r>
              <a:rPr lang="en-US" sz="2300" i="1" dirty="0" err="1"/>
              <a:t>Groumpos</a:t>
            </a:r>
            <a:r>
              <a:rPr lang="en-US" sz="2300" i="1" dirty="0"/>
              <a:t>, P. (2006, October). Combining fuzzy cognitive maps with support vector machines for bladder tumor grading. In International Conference on Knowledge-Based and Intelligent Information and Engineering Systems (pp. 515-523). Springer Berlin </a:t>
            </a:r>
            <a:r>
              <a:rPr lang="en-US" sz="2300" i="1" dirty="0" smtClean="0"/>
              <a:t>Heidelberg</a:t>
            </a:r>
            <a:endParaRPr lang="en-US" sz="2300" i="1" dirty="0"/>
          </a:p>
          <a:p>
            <a:pPr lvl="1"/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22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14F5AAB-EE90-4D30-B965-0DCC4CC5956E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800" dirty="0" err="1" smtClean="0"/>
              <a:t>Aim</a:t>
            </a:r>
            <a:endParaRPr lang="el-GR" sz="2800" dirty="0" smtClean="0"/>
          </a:p>
          <a:p>
            <a:r>
              <a:rPr lang="en-US" sz="2800" dirty="0" smtClean="0"/>
              <a:t>Meniscus Injury-Diagnostic Procedure</a:t>
            </a:r>
          </a:p>
          <a:p>
            <a:r>
              <a:rPr lang="en-US" sz="2800" dirty="0" smtClean="0"/>
              <a:t>Diagnostic Model Construction Using Fuzzy Cognitive Maps</a:t>
            </a:r>
            <a:endParaRPr lang="el-GR" sz="2800" dirty="0" smtClean="0"/>
          </a:p>
          <a:p>
            <a:r>
              <a:rPr lang="en-US" sz="2800" dirty="0" smtClean="0"/>
              <a:t>Case Studies</a:t>
            </a:r>
          </a:p>
          <a:p>
            <a:r>
              <a:rPr lang="en-US" sz="2800" dirty="0" smtClean="0"/>
              <a:t>Discussion of the Results</a:t>
            </a:r>
            <a:endParaRPr lang="el-GR" sz="2800" dirty="0" smtClean="0"/>
          </a:p>
          <a:p>
            <a:r>
              <a:rPr lang="el-GR" sz="2800" dirty="0" err="1" smtClean="0"/>
              <a:t>Conclusions</a:t>
            </a:r>
            <a:endParaRPr lang="en-US" sz="2800" dirty="0" smtClean="0"/>
          </a:p>
          <a:p>
            <a:r>
              <a:rPr lang="en-US" sz="2800" dirty="0" smtClean="0"/>
              <a:t>Future Research</a:t>
            </a:r>
            <a:endParaRPr lang="el-GR" sz="2800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Create an integrated meniscus injury diagnostic model, which by exploiting information about patient history and clinical examination made by physicians concludes to a final diagnosis using Fuzzy Cognitive Maps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97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Meniscal</a:t>
            </a:r>
            <a:r>
              <a:rPr lang="en-US" dirty="0" smtClean="0"/>
              <a:t> Tears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One of the most common knee disorders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Evaluation Method</a:t>
            </a:r>
          </a:p>
          <a:p>
            <a:r>
              <a:rPr lang="en-US" dirty="0" smtClean="0"/>
              <a:t>MRI</a:t>
            </a:r>
          </a:p>
          <a:p>
            <a:pPr lvl="1"/>
            <a:r>
              <a:rPr lang="en-US" dirty="0" smtClean="0"/>
              <a:t>Advantage:</a:t>
            </a:r>
          </a:p>
          <a:p>
            <a:pPr lvl="2"/>
            <a:r>
              <a:rPr lang="en-US" dirty="0" smtClean="0"/>
              <a:t>Accurate Results</a:t>
            </a:r>
          </a:p>
          <a:p>
            <a:pPr lvl="1"/>
            <a:r>
              <a:rPr lang="en-US" dirty="0" smtClean="0"/>
              <a:t>Disadvantages:</a:t>
            </a:r>
          </a:p>
          <a:p>
            <a:pPr lvl="2"/>
            <a:r>
              <a:rPr lang="en-US" dirty="0" smtClean="0"/>
              <a:t>Expensive Diagnostic Tool</a:t>
            </a:r>
          </a:p>
          <a:p>
            <a:pPr lvl="2"/>
            <a:r>
              <a:rPr lang="en-US" dirty="0" smtClean="0"/>
              <a:t>Significant amount of false positive results regarding medial meniscus pathology</a:t>
            </a:r>
          </a:p>
          <a:p>
            <a:r>
              <a:rPr lang="en-US" dirty="0" smtClean="0"/>
              <a:t>Cornerstones of Diagnosis</a:t>
            </a:r>
          </a:p>
          <a:p>
            <a:pPr lvl="2"/>
            <a:r>
              <a:rPr lang="en-US" dirty="0" smtClean="0"/>
              <a:t>Detailed history</a:t>
            </a:r>
          </a:p>
          <a:p>
            <a:pPr lvl="2"/>
            <a:r>
              <a:rPr lang="en-US" dirty="0" smtClean="0"/>
              <a:t>Physical Examination</a:t>
            </a:r>
          </a:p>
          <a:p>
            <a:pPr lvl="1"/>
            <a:r>
              <a:rPr lang="en-US" dirty="0" smtClean="0"/>
              <a:t>Disadvantage:</a:t>
            </a:r>
          </a:p>
          <a:p>
            <a:pPr lvl="2"/>
            <a:r>
              <a:rPr lang="en-US" dirty="0" smtClean="0"/>
              <a:t>Ambiguous outputs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Need for a different perspective</a:t>
            </a:r>
          </a:p>
          <a:p>
            <a:endParaRPr lang="en-US" dirty="0" smtClean="0"/>
          </a:p>
          <a:p>
            <a:r>
              <a:rPr lang="en-US" dirty="0" smtClean="0"/>
              <a:t>Proposal: The advanced </a:t>
            </a:r>
            <a:r>
              <a:rPr lang="en-US" dirty="0" err="1" smtClean="0"/>
              <a:t>modelling</a:t>
            </a:r>
            <a:r>
              <a:rPr lang="en-US" dirty="0" smtClean="0"/>
              <a:t> methodology of Fuzzy Cognitive Maps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Fuzzy Cognitive Maps (FCM)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2060848"/>
            <a:ext cx="8568952" cy="4797152"/>
          </a:xfrm>
        </p:spPr>
        <p:txBody>
          <a:bodyPr>
            <a:normAutofit/>
          </a:bodyPr>
          <a:lstStyle/>
          <a:p>
            <a:pPr algn="just"/>
            <a:r>
              <a:rPr lang="el-GR" sz="4000" dirty="0" smtClean="0"/>
              <a:t>Modeling method for describing particular domains</a:t>
            </a:r>
          </a:p>
          <a:p>
            <a:pPr algn="just"/>
            <a:r>
              <a:rPr lang="el-GR" sz="4000" dirty="0" err="1" smtClean="0"/>
              <a:t>Fyzzy-graph</a:t>
            </a:r>
            <a:r>
              <a:rPr lang="el-GR" sz="4000" dirty="0" smtClean="0"/>
              <a:t> </a:t>
            </a:r>
            <a:r>
              <a:rPr lang="el-GR" sz="4000" dirty="0" err="1" smtClean="0"/>
              <a:t>structures</a:t>
            </a:r>
            <a:r>
              <a:rPr lang="el-GR" sz="4000" dirty="0" smtClean="0"/>
              <a:t> for representing causal reasoning</a:t>
            </a:r>
          </a:p>
        </p:txBody>
      </p:sp>
    </p:spTree>
    <p:extLst>
      <p:ext uri="{BB962C8B-B14F-4D97-AF65-F5344CB8AC3E}">
        <p14:creationId xmlns:p14="http://schemas.microsoft.com/office/powerpoint/2010/main" val="94329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8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Fuzzy Cognitive Maps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22530" name="Content Placeholder 14"/>
          <p:cNvSpPr>
            <a:spLocks noGrp="1"/>
          </p:cNvSpPr>
          <p:nvPr>
            <p:ph sz="half" idx="1"/>
          </p:nvPr>
        </p:nvSpPr>
        <p:spPr>
          <a:xfrm>
            <a:off x="468313" y="1916113"/>
            <a:ext cx="4038600" cy="4826000"/>
          </a:xfrm>
        </p:spPr>
        <p:txBody>
          <a:bodyPr/>
          <a:lstStyle/>
          <a:p>
            <a:pPr algn="just" eaLnBrk="1" hangingPunct="1"/>
            <a:r>
              <a:rPr lang="en-US" sz="1900" dirty="0" smtClean="0"/>
              <a:t>Nodes</a:t>
            </a:r>
            <a:r>
              <a:rPr lang="el-GR" sz="1900" dirty="0" smtClean="0"/>
              <a:t>: </a:t>
            </a:r>
            <a:r>
              <a:rPr lang="en-US" sz="1900" dirty="0" smtClean="0"/>
              <a:t>Represent the system’s concepts or variables</a:t>
            </a:r>
          </a:p>
          <a:p>
            <a:pPr algn="just" eaLnBrk="1" hangingPunct="1"/>
            <a:endParaRPr lang="el-GR" sz="1900" dirty="0" smtClean="0"/>
          </a:p>
          <a:p>
            <a:pPr algn="just" eaLnBrk="1" hangingPunct="1"/>
            <a:r>
              <a:rPr lang="en-US" sz="1900" dirty="0" smtClean="0"/>
              <a:t>Arrows</a:t>
            </a:r>
            <a:r>
              <a:rPr lang="el-GR" sz="1900" dirty="0" smtClean="0"/>
              <a:t>:</a:t>
            </a:r>
            <a:r>
              <a:rPr lang="en-US" sz="1900" dirty="0" smtClean="0"/>
              <a:t> Interconnection between nodes</a:t>
            </a:r>
            <a:r>
              <a:rPr lang="el-GR" sz="1900" dirty="0" smtClean="0"/>
              <a:t>.</a:t>
            </a:r>
            <a:r>
              <a:rPr lang="en-US" sz="1900" dirty="0" smtClean="0"/>
              <a:t> Show the cause-effect relationship between them.</a:t>
            </a:r>
          </a:p>
          <a:p>
            <a:pPr algn="just" eaLnBrk="1" hangingPunct="1">
              <a:buNone/>
            </a:pPr>
            <a:r>
              <a:rPr lang="el-GR" sz="1900" dirty="0" smtClean="0"/>
              <a:t> </a:t>
            </a:r>
            <a:endParaRPr lang="en-US" sz="1900" dirty="0" smtClean="0"/>
          </a:p>
          <a:p>
            <a:pPr algn="just" eaLnBrk="1" hangingPunct="1"/>
            <a:r>
              <a:rPr lang="en-US" sz="1900" dirty="0" smtClean="0"/>
              <a:t>W: Weight between two nodes:</a:t>
            </a:r>
            <a:endParaRPr lang="el-GR" sz="1900" dirty="0" smtClean="0"/>
          </a:p>
          <a:p>
            <a:pPr marL="1314450" lvl="2" indent="-514350" algn="just" eaLnBrk="1" hangingPunct="1">
              <a:buFont typeface="Wingdings" pitchFamily="2" charset="2"/>
              <a:buChar char="Ø"/>
            </a:pPr>
            <a:r>
              <a:rPr lang="en-US" sz="1900" dirty="0" smtClean="0"/>
              <a:t>W</a:t>
            </a:r>
            <a:r>
              <a:rPr lang="en-US" sz="1900" dirty="0" smtClean="0">
                <a:latin typeface="+mj-lt"/>
              </a:rPr>
              <a:t>&gt;0</a:t>
            </a:r>
            <a:r>
              <a:rPr lang="en-US" sz="1900" dirty="0" smtClean="0"/>
              <a:t> positive causality</a:t>
            </a:r>
            <a:r>
              <a:rPr lang="el-GR" sz="1900" dirty="0" smtClean="0"/>
              <a:t>       </a:t>
            </a:r>
          </a:p>
          <a:p>
            <a:pPr marL="1314450" lvl="2" indent="-514350" algn="just" eaLnBrk="1" hangingPunct="1">
              <a:buFont typeface="Wingdings" pitchFamily="2" charset="2"/>
              <a:buChar char="Ø"/>
            </a:pPr>
            <a:r>
              <a:rPr lang="el-GR" sz="1900" dirty="0" smtClean="0"/>
              <a:t> </a:t>
            </a:r>
            <a:r>
              <a:rPr lang="en-US" sz="1900" dirty="0" smtClean="0"/>
              <a:t>W</a:t>
            </a:r>
            <a:r>
              <a:rPr lang="en-US" sz="1900" dirty="0" smtClean="0">
                <a:latin typeface="+mj-lt"/>
              </a:rPr>
              <a:t>&lt;0</a:t>
            </a:r>
            <a:r>
              <a:rPr lang="en-US" sz="1900" dirty="0" smtClean="0"/>
              <a:t> negative causality</a:t>
            </a:r>
            <a:endParaRPr lang="el-GR" sz="1900" dirty="0" smtClean="0"/>
          </a:p>
          <a:p>
            <a:pPr marL="1314450" lvl="2" indent="-514350" algn="just" eaLnBrk="1" hangingPunct="1">
              <a:buFont typeface="Wingdings" pitchFamily="2" charset="2"/>
              <a:buChar char="Ø"/>
            </a:pPr>
            <a:r>
              <a:rPr lang="en-US" sz="1900" dirty="0" smtClean="0"/>
              <a:t>W</a:t>
            </a:r>
            <a:r>
              <a:rPr lang="en-US" sz="1900" dirty="0" smtClean="0">
                <a:latin typeface="+mj-lt"/>
              </a:rPr>
              <a:t>=0 </a:t>
            </a:r>
            <a:r>
              <a:rPr lang="en-US" sz="1900" dirty="0" smtClean="0"/>
              <a:t>no relationship</a:t>
            </a:r>
            <a:endParaRPr lang="el-GR" sz="1900" dirty="0" smtClean="0"/>
          </a:p>
        </p:txBody>
      </p:sp>
      <p:pic>
        <p:nvPicPr>
          <p:cNvPr id="22531" name="Content Placeholder 15" descr="Χωρίς τίτλο.pn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bg1">
                <a:lumMod val="95000"/>
                <a:alpha val="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4643438" y="2420938"/>
            <a:ext cx="4038600" cy="2952750"/>
          </a:xfr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57443E8A-2C47-4AC2-B913-FF2D1574D2C7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057763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1925</TotalTime>
  <Words>1083</Words>
  <Application>Microsoft Office PowerPoint</Application>
  <PresentationFormat>On-screen Show (4:3)</PresentationFormat>
  <Paragraphs>215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Tw Cen MT</vt:lpstr>
      <vt:lpstr>Wingdings</vt:lpstr>
      <vt:lpstr>Wingdings 2</vt:lpstr>
      <vt:lpstr>Διάμεσος</vt:lpstr>
      <vt:lpstr>A New Meniscus Injury Diagnostic Model Using Fuzzy Cognitive Maps</vt:lpstr>
      <vt:lpstr>Authors</vt:lpstr>
      <vt:lpstr>Acknowledgements </vt:lpstr>
      <vt:lpstr>Layout</vt:lpstr>
      <vt:lpstr>Aim</vt:lpstr>
      <vt:lpstr>Meniscal Tears</vt:lpstr>
      <vt:lpstr>Solution</vt:lpstr>
      <vt:lpstr>Fuzzy Cognitive Maps (FCM)</vt:lpstr>
      <vt:lpstr>Fuzzy Cognitive Maps</vt:lpstr>
      <vt:lpstr>Fuzzy Cognitive Maps</vt:lpstr>
      <vt:lpstr>Fuzzy Cognitive Maps</vt:lpstr>
      <vt:lpstr>Competitive Fuzzy Cognitive Maps (CFCM)</vt:lpstr>
      <vt:lpstr>Diagnostic Procedure and Methods</vt:lpstr>
      <vt:lpstr>Physical Examination Results</vt:lpstr>
      <vt:lpstr>Symptoms Checklist</vt:lpstr>
      <vt:lpstr>Possible Mechanisms of Injury</vt:lpstr>
      <vt:lpstr>Risk Factors</vt:lpstr>
      <vt:lpstr>Diagnostic Procedure-First Level</vt:lpstr>
      <vt:lpstr>Diagnostic Procedure-First Level</vt:lpstr>
      <vt:lpstr>Diagnostic Procedure-Second Level</vt:lpstr>
      <vt:lpstr>Case Studies </vt:lpstr>
      <vt:lpstr>1st Patient-1st Level</vt:lpstr>
      <vt:lpstr>1st Patient-2nd Level</vt:lpstr>
      <vt:lpstr>Overall Results</vt:lpstr>
      <vt:lpstr>Discussion of Results</vt:lpstr>
      <vt:lpstr>Conclusions</vt:lpstr>
      <vt:lpstr>Future Research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Meniscus Injury Diagnostic Model Using Fuzzy Cognitive Maps</dc:title>
  <dc:creator>antigoni</dc:creator>
  <cp:lastModifiedBy>Innova</cp:lastModifiedBy>
  <cp:revision>75</cp:revision>
  <dcterms:created xsi:type="dcterms:W3CDTF">2016-06-13T09:13:47Z</dcterms:created>
  <dcterms:modified xsi:type="dcterms:W3CDTF">2016-06-21T23:16:29Z</dcterms:modified>
</cp:coreProperties>
</file>