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89" r:id="rId11"/>
    <p:sldId id="265" r:id="rId12"/>
    <p:sldId id="288" r:id="rId13"/>
    <p:sldId id="266" r:id="rId14"/>
    <p:sldId id="267" r:id="rId15"/>
    <p:sldId id="268" r:id="rId16"/>
    <p:sldId id="269" r:id="rId17"/>
    <p:sldId id="284" r:id="rId18"/>
    <p:sldId id="270" r:id="rId19"/>
    <p:sldId id="271" r:id="rId20"/>
    <p:sldId id="272" r:id="rId21"/>
    <p:sldId id="273" r:id="rId22"/>
    <p:sldId id="274" r:id="rId23"/>
    <p:sldId id="275" r:id="rId24"/>
    <p:sldId id="276" r:id="rId25"/>
    <p:sldId id="277" r:id="rId26"/>
    <p:sldId id="278" r:id="rId27"/>
    <p:sldId id="279" r:id="rId28"/>
    <p:sldId id="282" r:id="rId29"/>
    <p:sldId id="283"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16B9"/>
    <a:srgbClr val="ED68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AD5EFC-96D9-4E94-A93C-9612601686C9}" v="2638" dt="2023-02-04T22:36:19.524"/>
    <p1510:client id="{3415C176-2645-4651-86CA-A815D62F4439}" v="545" dt="2023-02-06T21:14:11.160"/>
    <p1510:client id="{49A9B564-7078-4415-B670-6D9962633180}" v="3297" dt="2023-02-05T09:25:32.839"/>
    <p1510:client id="{719E5206-B072-4EFB-A7B9-072DEDC2D126}" v="35" dt="2023-02-05T09:30:10.138"/>
    <p1510:client id="{72EC00AA-3BCC-43B0-963A-8C1076755BF9}" v="1293" dt="2023-02-04T20:21:36.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microsoft.com/office/2015/10/relationships/revisionInfo" Target="revisionInfo.xml" Id="rId39" /><Relationship Type="http://schemas.openxmlformats.org/officeDocument/2006/relationships/slide" Target="slides/slide20.xml" Id="rId21" /><Relationship Type="http://schemas.openxmlformats.org/officeDocument/2006/relationships/presProps" Target="presProps.xml" Id="rId34"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tableStyles" Target="tableStyles.xml" Id="rId37"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theme" Target="theme/theme1.xml"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viewProps" Target="viewProps.xml" Id="rId35" /><Relationship Type="http://schemas.openxmlformats.org/officeDocument/2006/relationships/slide" Target="slides/slide7.xml" Id="rId8" /><Relationship Type="http://schemas.openxmlformats.org/officeDocument/2006/relationships/slide" Target="slides/slide2.xml" Id="rId3"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dirty="0"/>
              <a:t>Click to edit Master title style</a:t>
            </a:r>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AB3A824-1A51-4B26-AD58-A6D8E14F6C04}" type="datetimeFigureOut">
              <a:rPr lang="en-US" dirty="0"/>
              <a:t>2/6/2023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166780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57E33E-8B18-4087-B112-809917729534}" type="datetimeFigureOut">
              <a:rPr lang="en-US" dirty="0"/>
              <a:t>2/6/2023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4682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dirty="0"/>
              <a:t>Click to edit Master title style</a:t>
            </a:r>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3FFE419-2371-464F-8239-3959401C3561}" type="datetimeFigureOut">
              <a:rPr lang="en-US" dirty="0"/>
              <a:t>2/6/2023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3924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7D162C4-EDD9-4389-A98B-B87ECEA2A816}" type="datetimeFigureOut">
              <a:rPr lang="en-US" dirty="0"/>
              <a:t>2/6/2023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095922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dirty="0"/>
              <a:t>Click to edit Master title style</a:t>
            </a:r>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2/6/2023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3459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dirty="0"/>
              <a:t>Click to edit Master title style</a:t>
            </a:r>
          </a:p>
        </p:txBody>
      </p:sp>
      <p:sp>
        <p:nvSpPr>
          <p:cNvPr id="3" name="Content Placeholder 2"/>
          <p:cNvSpPr>
            <a:spLocks noGrp="1"/>
          </p:cNvSpPr>
          <p:nvPr>
            <p:ph sz="half" idx="1"/>
          </p:nvPr>
        </p:nvSpPr>
        <p:spPr>
          <a:xfrm>
            <a:off x="2605374" y="2052116"/>
            <a:ext cx="3891960" cy="399782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66636" y="2052114"/>
            <a:ext cx="3894222" cy="39978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A954B2F-12DE-47F5-8894-472B206D2E1E}" type="datetimeFigureOut">
              <a:rPr lang="en-US" dirty="0"/>
              <a:t>2/6/2023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12454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dirty="0"/>
              <a:t>Click to edit Master title style</a:t>
            </a:r>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F30E46F-7819-4ACF-B48B-48222C2ACC88}" type="datetimeFigureOut">
              <a:rPr lang="en-US" dirty="0"/>
              <a:t>2/6/2023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5946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dirty="0"/>
              <a:t>2/6/2023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89171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2/6/2023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29808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dirty="0"/>
              <a:t>Click to edit Master title style</a:t>
            </a:r>
          </a:p>
        </p:txBody>
      </p:sp>
      <p:sp>
        <p:nvSpPr>
          <p:cNvPr id="3" name="Content Placeholder 2"/>
          <p:cNvSpPr>
            <a:spLocks noGrp="1"/>
          </p:cNvSpPr>
          <p:nvPr>
            <p:ph idx="1"/>
          </p:nvPr>
        </p:nvSpPr>
        <p:spPr>
          <a:xfrm>
            <a:off x="5120154" y="805818"/>
            <a:ext cx="5446278" cy="5244126"/>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2/6/2023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0472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dirty="0"/>
              <a:t>Click to edit Master title style</a:t>
            </a:r>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2/6/2023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06215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t="-6000" b="-6000"/>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2/6/2023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1107559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79394" y="1217081"/>
            <a:ext cx="7274898" cy="1485394"/>
          </a:xfrm>
        </p:spPr>
        <p:txBody>
          <a:bodyPr vert="horz" lIns="91440" tIns="45720" rIns="91440" bIns="45720" rtlCol="0" anchor="t">
            <a:noAutofit/>
          </a:bodyPr>
          <a:lstStyle/>
          <a:p>
            <a:pPr algn="l"/>
            <a:r>
              <a:rPr lang="en-US" sz="3600" dirty="0" err="1">
                <a:latin typeface="Times New Roman"/>
                <a:cs typeface="Arial"/>
              </a:rPr>
              <a:t>Οι</a:t>
            </a:r>
            <a:r>
              <a:rPr lang="en-US" sz="3600" dirty="0">
                <a:latin typeface="Times New Roman"/>
                <a:cs typeface="Arial"/>
              </a:rPr>
              <a:t> αναπαρα</a:t>
            </a:r>
            <a:r>
              <a:rPr lang="en-US" sz="3600" dirty="0" err="1">
                <a:latin typeface="Times New Roman"/>
                <a:cs typeface="Arial"/>
              </a:rPr>
              <a:t>στάσεις</a:t>
            </a:r>
            <a:r>
              <a:rPr lang="en-US" sz="3600" dirty="0">
                <a:latin typeface="Times New Roman"/>
                <a:cs typeface="Arial"/>
              </a:rPr>
              <a:t> </a:t>
            </a:r>
            <a:r>
              <a:rPr lang="en-US" sz="3600" dirty="0" err="1">
                <a:latin typeface="Times New Roman"/>
                <a:cs typeface="Arial"/>
              </a:rPr>
              <a:t>μετ</a:t>
            </a:r>
            <a:r>
              <a:rPr lang="en-US" sz="3600" dirty="0">
                <a:latin typeface="Times New Roman"/>
                <a:cs typeface="Arial"/>
              </a:rPr>
              <a:t>ανα</a:t>
            </a:r>
            <a:r>
              <a:rPr lang="en-US" sz="3600" dirty="0" err="1">
                <a:latin typeface="Times New Roman"/>
                <a:cs typeface="Arial"/>
              </a:rPr>
              <a:t>στών</a:t>
            </a:r>
            <a:r>
              <a:rPr lang="en-US" sz="3600" dirty="0">
                <a:latin typeface="Times New Roman"/>
                <a:cs typeface="Arial"/>
              </a:rPr>
              <a:t>/</a:t>
            </a:r>
            <a:r>
              <a:rPr lang="en-US" sz="3600" dirty="0" err="1">
                <a:latin typeface="Times New Roman"/>
                <a:cs typeface="Arial"/>
              </a:rPr>
              <a:t>τριών</a:t>
            </a:r>
            <a:r>
              <a:rPr lang="en-US" sz="3600" dirty="0">
                <a:latin typeface="Times New Roman"/>
                <a:cs typeface="Arial"/>
              </a:rPr>
              <a:t> και π</a:t>
            </a:r>
            <a:r>
              <a:rPr lang="en-US" sz="3600" dirty="0" err="1">
                <a:latin typeface="Times New Roman"/>
                <a:cs typeface="Arial"/>
              </a:rPr>
              <a:t>ροσφύγων</a:t>
            </a:r>
            <a:r>
              <a:rPr lang="en-US" sz="3600" dirty="0">
                <a:latin typeface="Times New Roman"/>
                <a:cs typeface="Arial"/>
              </a:rPr>
              <a:t>/</a:t>
            </a:r>
            <a:r>
              <a:rPr lang="en-US" sz="3600" dirty="0" err="1">
                <a:latin typeface="Times New Roman"/>
                <a:cs typeface="Arial"/>
              </a:rPr>
              <a:t>ισσών</a:t>
            </a:r>
            <a:r>
              <a:rPr lang="en-US" sz="3600" dirty="0">
                <a:latin typeface="Times New Roman"/>
                <a:cs typeface="Arial"/>
              </a:rPr>
              <a:t> </a:t>
            </a:r>
            <a:r>
              <a:rPr lang="en-US" sz="3600" dirty="0" err="1">
                <a:latin typeface="Times New Roman"/>
                <a:cs typeface="Arial"/>
              </a:rPr>
              <a:t>σε</a:t>
            </a:r>
            <a:r>
              <a:rPr lang="en-US" sz="3600" dirty="0">
                <a:latin typeface="Times New Roman"/>
                <a:cs typeface="Arial"/>
              </a:rPr>
              <a:t> </a:t>
            </a:r>
            <a:r>
              <a:rPr lang="en-US" sz="3600" dirty="0" err="1">
                <a:latin typeface="Times New Roman"/>
                <a:cs typeface="Arial"/>
              </a:rPr>
              <a:t>ειδησεογρ</a:t>
            </a:r>
            <a:r>
              <a:rPr lang="en-US" sz="3600" dirty="0">
                <a:latin typeface="Times New Roman"/>
                <a:cs typeface="Arial"/>
              </a:rPr>
              <a:t>α</a:t>
            </a:r>
            <a:r>
              <a:rPr lang="en-US" sz="3600" dirty="0" err="1">
                <a:latin typeface="Times New Roman"/>
                <a:cs typeface="Arial"/>
              </a:rPr>
              <a:t>φικά</a:t>
            </a:r>
            <a:r>
              <a:rPr lang="en-US" sz="3600" dirty="0">
                <a:latin typeface="Times New Roman"/>
                <a:cs typeface="Arial"/>
              </a:rPr>
              <a:t> και </a:t>
            </a:r>
            <a:r>
              <a:rPr lang="en-US" sz="3600" dirty="0" err="1">
                <a:latin typeface="Times New Roman"/>
                <a:cs typeface="Arial"/>
              </a:rPr>
              <a:t>ενημερωτικά</a:t>
            </a:r>
            <a:r>
              <a:rPr lang="en-US" sz="3600" dirty="0">
                <a:latin typeface="Times New Roman"/>
                <a:cs typeface="Arial"/>
              </a:rPr>
              <a:t> </a:t>
            </a:r>
            <a:r>
              <a:rPr lang="en-US" sz="3600" dirty="0" err="1">
                <a:latin typeface="Times New Roman"/>
                <a:cs typeface="Arial"/>
              </a:rPr>
              <a:t>κείμεν</a:t>
            </a:r>
            <a:r>
              <a:rPr lang="en-US" sz="3600" dirty="0">
                <a:latin typeface="Times New Roman"/>
                <a:cs typeface="Arial"/>
              </a:rPr>
              <a:t>α</a:t>
            </a:r>
            <a:endParaRPr lang="en-US" sz="3600" dirty="0">
              <a:latin typeface="Times New Roman"/>
              <a:cs typeface="Times New Roman"/>
            </a:endParaRPr>
          </a:p>
        </p:txBody>
      </p:sp>
      <p:sp>
        <p:nvSpPr>
          <p:cNvPr id="3" name="Subtitle 2"/>
          <p:cNvSpPr>
            <a:spLocks noGrp="1"/>
          </p:cNvSpPr>
          <p:nvPr>
            <p:ph type="subTitle" idx="1"/>
          </p:nvPr>
        </p:nvSpPr>
        <p:spPr>
          <a:xfrm>
            <a:off x="5545106" y="4544203"/>
            <a:ext cx="3367934" cy="2588963"/>
          </a:xfrm>
        </p:spPr>
        <p:txBody>
          <a:bodyPr>
            <a:normAutofit/>
          </a:bodyPr>
          <a:lstStyle/>
          <a:p>
            <a:pPr>
              <a:lnSpc>
                <a:spcPct val="100000"/>
              </a:lnSpc>
            </a:pPr>
            <a:r>
              <a:rPr lang="en-US" sz="1200" dirty="0">
                <a:latin typeface="Times New Roman"/>
                <a:cs typeface="Arial"/>
              </a:rPr>
              <a:t>ΠΜΣ: </a:t>
            </a:r>
            <a:r>
              <a:rPr lang="en-US" sz="1200" dirty="0" err="1">
                <a:latin typeface="Times New Roman"/>
                <a:cs typeface="Arial"/>
              </a:rPr>
              <a:t>Γλωσσολογί</a:t>
            </a:r>
            <a:r>
              <a:rPr lang="en-US" sz="1200" dirty="0">
                <a:latin typeface="Times New Roman"/>
                <a:cs typeface="Arial"/>
              </a:rPr>
              <a:t>α: </a:t>
            </a:r>
            <a:r>
              <a:rPr lang="en-US" sz="1200" dirty="0" err="1">
                <a:latin typeface="Times New Roman"/>
                <a:cs typeface="Arial"/>
              </a:rPr>
              <a:t>Γλώσσ</a:t>
            </a:r>
            <a:r>
              <a:rPr lang="en-US" sz="1200" dirty="0">
                <a:latin typeface="Times New Roman"/>
                <a:cs typeface="Arial"/>
              </a:rPr>
              <a:t>α και Επ</a:t>
            </a:r>
            <a:r>
              <a:rPr lang="en-US" sz="1200" dirty="0" err="1">
                <a:latin typeface="Times New Roman"/>
                <a:cs typeface="Arial"/>
              </a:rPr>
              <a:t>ικοινωνί</a:t>
            </a:r>
            <a:r>
              <a:rPr lang="en-US" sz="1200" dirty="0">
                <a:latin typeface="Times New Roman"/>
                <a:cs typeface="Arial"/>
              </a:rPr>
              <a:t>α</a:t>
            </a:r>
            <a:endParaRPr lang="en-US"/>
          </a:p>
          <a:p>
            <a:pPr>
              <a:lnSpc>
                <a:spcPct val="100000"/>
              </a:lnSpc>
            </a:pPr>
            <a:r>
              <a:rPr lang="en-US" sz="1200" dirty="0" err="1">
                <a:latin typeface="Times New Roman"/>
                <a:cs typeface="Arial"/>
              </a:rPr>
              <a:t>Εφ</a:t>
            </a:r>
            <a:r>
              <a:rPr lang="en-US" sz="1200" dirty="0">
                <a:latin typeface="Times New Roman"/>
                <a:cs typeface="Arial"/>
              </a:rPr>
              <a:t>α</a:t>
            </a:r>
            <a:r>
              <a:rPr lang="en-US" sz="1200" dirty="0" err="1">
                <a:latin typeface="Times New Roman"/>
                <a:cs typeface="Arial"/>
              </a:rPr>
              <a:t>ρμοσμένη</a:t>
            </a:r>
            <a:r>
              <a:rPr lang="en-US" sz="1200" dirty="0">
                <a:latin typeface="Times New Roman"/>
                <a:cs typeface="Arial"/>
              </a:rPr>
              <a:t> </a:t>
            </a:r>
            <a:r>
              <a:rPr lang="en-US" sz="1200" dirty="0" err="1">
                <a:latin typeface="Times New Roman"/>
                <a:cs typeface="Arial"/>
              </a:rPr>
              <a:t>Γλωσσολογί</a:t>
            </a:r>
            <a:r>
              <a:rPr lang="en-US" sz="1200" dirty="0">
                <a:latin typeface="Times New Roman"/>
                <a:cs typeface="Arial"/>
              </a:rPr>
              <a:t>α: </a:t>
            </a:r>
            <a:r>
              <a:rPr lang="en-US" sz="1200" dirty="0" err="1">
                <a:latin typeface="Times New Roman"/>
                <a:cs typeface="Arial"/>
              </a:rPr>
              <a:t>Μετ</a:t>
            </a:r>
            <a:r>
              <a:rPr lang="en-US" sz="1200" dirty="0">
                <a:latin typeface="Times New Roman"/>
                <a:cs typeface="Arial"/>
              </a:rPr>
              <a:t>ανα</a:t>
            </a:r>
            <a:r>
              <a:rPr lang="en-US" sz="1200" dirty="0" err="1">
                <a:latin typeface="Times New Roman"/>
                <a:cs typeface="Arial"/>
              </a:rPr>
              <a:t>στευτικές</a:t>
            </a:r>
          </a:p>
          <a:p>
            <a:pPr>
              <a:lnSpc>
                <a:spcPct val="100000"/>
              </a:lnSpc>
            </a:pPr>
            <a:r>
              <a:rPr lang="en-US" sz="1200" dirty="0">
                <a:latin typeface="Times New Roman"/>
                <a:cs typeface="Arial"/>
              </a:rPr>
              <a:t> τα</a:t>
            </a:r>
            <a:r>
              <a:rPr lang="en-US" sz="1200" dirty="0" err="1">
                <a:latin typeface="Times New Roman"/>
                <a:cs typeface="Arial"/>
              </a:rPr>
              <a:t>υτότητες</a:t>
            </a:r>
            <a:r>
              <a:rPr lang="en-US" sz="1200" dirty="0">
                <a:latin typeface="Times New Roman"/>
                <a:cs typeface="Arial"/>
              </a:rPr>
              <a:t> και </a:t>
            </a:r>
            <a:r>
              <a:rPr lang="en-US" sz="1200" dirty="0" err="1">
                <a:latin typeface="Times New Roman"/>
                <a:cs typeface="Arial"/>
              </a:rPr>
              <a:t>κριτική</a:t>
            </a:r>
            <a:r>
              <a:rPr lang="en-US" sz="1200" dirty="0">
                <a:latin typeface="Times New Roman"/>
                <a:cs typeface="Arial"/>
              </a:rPr>
              <a:t> </a:t>
            </a:r>
            <a:r>
              <a:rPr lang="en-US" sz="1200" dirty="0" err="1">
                <a:latin typeface="Times New Roman"/>
                <a:cs typeface="Arial"/>
              </a:rPr>
              <a:t>γλωσσική</a:t>
            </a:r>
            <a:r>
              <a:rPr lang="en-US" sz="1200" dirty="0">
                <a:latin typeface="Times New Roman"/>
                <a:cs typeface="Arial"/>
              </a:rPr>
              <a:t> </a:t>
            </a:r>
            <a:r>
              <a:rPr lang="en-US" sz="1200" dirty="0" err="1">
                <a:latin typeface="Times New Roman"/>
                <a:cs typeface="Arial"/>
              </a:rPr>
              <a:t>εκ</a:t>
            </a:r>
            <a:r>
              <a:rPr lang="en-US" sz="1200" dirty="0">
                <a:latin typeface="Times New Roman"/>
                <a:cs typeface="Arial"/>
              </a:rPr>
              <a:t>πα</a:t>
            </a:r>
            <a:r>
              <a:rPr lang="en-US" sz="1200" dirty="0" err="1">
                <a:latin typeface="Times New Roman"/>
                <a:cs typeface="Arial"/>
              </a:rPr>
              <a:t>ίδευση</a:t>
            </a:r>
            <a:endParaRPr lang="en-US" sz="1200" dirty="0">
              <a:latin typeface="Times New Roman"/>
              <a:cs typeface="Arial"/>
            </a:endParaRPr>
          </a:p>
          <a:p>
            <a:pPr>
              <a:lnSpc>
                <a:spcPct val="100000"/>
              </a:lnSpc>
            </a:pPr>
            <a:r>
              <a:rPr lang="en-US" sz="1200" dirty="0">
                <a:latin typeface="Times New Roman"/>
                <a:cs typeface="Arial"/>
              </a:rPr>
              <a:t>Φα</a:t>
            </a:r>
            <a:r>
              <a:rPr lang="en-US" sz="1200" dirty="0" err="1">
                <a:latin typeface="Times New Roman"/>
                <a:cs typeface="Arial"/>
              </a:rPr>
              <a:t>ίδρ</a:t>
            </a:r>
            <a:r>
              <a:rPr lang="en-US" sz="1200" dirty="0">
                <a:latin typeface="Times New Roman"/>
                <a:cs typeface="Arial"/>
              </a:rPr>
              <a:t>α </a:t>
            </a:r>
            <a:r>
              <a:rPr lang="en-US" sz="1200" dirty="0" err="1">
                <a:latin typeface="Times New Roman"/>
                <a:cs typeface="Arial"/>
              </a:rPr>
              <a:t>Γκιόκ</a:t>
            </a:r>
            <a:r>
              <a:rPr lang="en-US" sz="1200" dirty="0">
                <a:latin typeface="Times New Roman"/>
                <a:cs typeface="Arial"/>
              </a:rPr>
              <a:t>α (1104215)</a:t>
            </a:r>
          </a:p>
          <a:p>
            <a:pPr>
              <a:lnSpc>
                <a:spcPct val="100000"/>
              </a:lnSpc>
            </a:pPr>
            <a:r>
              <a:rPr lang="en-US" sz="1200" dirty="0" err="1">
                <a:latin typeface="Times New Roman"/>
                <a:cs typeface="Arial"/>
              </a:rPr>
              <a:t>Δισάσκων</a:t>
            </a:r>
            <a:r>
              <a:rPr lang="en-US" sz="1200" dirty="0">
                <a:latin typeface="Times New Roman"/>
                <a:cs typeface="Arial"/>
              </a:rPr>
              <a:t>: Α. </a:t>
            </a:r>
            <a:r>
              <a:rPr lang="en-US" sz="1200" dirty="0" err="1">
                <a:latin typeface="Times New Roman"/>
                <a:cs typeface="Arial"/>
              </a:rPr>
              <a:t>Αρχάκης</a:t>
            </a:r>
            <a:endParaRPr lang="en-US" sz="1200">
              <a:latin typeface="Times New Roman"/>
              <a:cs typeface="Arial"/>
            </a:endParaRPr>
          </a:p>
          <a:p>
            <a:endParaRPr lang="en-US" dirty="0">
              <a:cs typeface="Arial"/>
            </a:endParaRPr>
          </a:p>
        </p:txBody>
      </p:sp>
      <p:pic>
        <p:nvPicPr>
          <p:cNvPr id="4" name="Picture 4" descr="Logo&#10;&#10;Description automatically generated">
            <a:extLst>
              <a:ext uri="{FF2B5EF4-FFF2-40B4-BE49-F238E27FC236}">
                <a16:creationId xmlns:a16="http://schemas.microsoft.com/office/drawing/2014/main" id="{257B7B64-9A14-FBBB-6F30-8F0825AA45B9}"/>
              </a:ext>
            </a:extLst>
          </p:cNvPr>
          <p:cNvPicPr>
            <a:picLocks noChangeAspect="1"/>
          </p:cNvPicPr>
          <p:nvPr/>
        </p:nvPicPr>
        <p:blipFill>
          <a:blip r:embed="rId3"/>
          <a:stretch>
            <a:fillRect/>
          </a:stretch>
        </p:blipFill>
        <p:spPr>
          <a:xfrm>
            <a:off x="1009650" y="-363"/>
            <a:ext cx="2743200" cy="995560"/>
          </a:xfrm>
          <a:prstGeom prst="rect">
            <a:avLst/>
          </a:prstGeom>
        </p:spPr>
      </p:pic>
      <p:cxnSp>
        <p:nvCxnSpPr>
          <p:cNvPr id="5" name="Straight Arrow Connector 4">
            <a:extLst>
              <a:ext uri="{FF2B5EF4-FFF2-40B4-BE49-F238E27FC236}">
                <a16:creationId xmlns:a16="http://schemas.microsoft.com/office/drawing/2014/main" id="{8BD3707C-644C-C362-7F26-75FAB2D0AA95}"/>
              </a:ext>
            </a:extLst>
          </p:cNvPr>
          <p:cNvCxnSpPr/>
          <p:nvPr/>
        </p:nvCxnSpPr>
        <p:spPr>
          <a:xfrm flipV="1">
            <a:off x="1013884" y="3706284"/>
            <a:ext cx="7899399" cy="16932"/>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AFBA-998D-52BC-6C97-3214C7B70DAA}"/>
              </a:ext>
            </a:extLst>
          </p:cNvPr>
          <p:cNvSpPr>
            <a:spLocks noGrp="1"/>
          </p:cNvSpPr>
          <p:nvPr>
            <p:ph type="title"/>
          </p:nvPr>
        </p:nvSpPr>
        <p:spPr>
          <a:xfrm>
            <a:off x="1923891" y="532889"/>
            <a:ext cx="2042248" cy="749146"/>
          </a:xfrm>
        </p:spPr>
        <p:txBody>
          <a:bodyPr/>
          <a:lstStyle/>
          <a:p>
            <a:r>
              <a:rPr lang="en-US" dirty="0" err="1">
                <a:latin typeface="Times New Roman"/>
                <a:cs typeface="Arial"/>
              </a:rPr>
              <a:t>Στόχος</a:t>
            </a:r>
            <a:endParaRPr lang="en-US" dirty="0" err="1">
              <a:latin typeface="Times New Roman"/>
            </a:endParaRPr>
          </a:p>
        </p:txBody>
      </p:sp>
      <p:sp>
        <p:nvSpPr>
          <p:cNvPr id="3" name="Content Placeholder 2">
            <a:extLst>
              <a:ext uri="{FF2B5EF4-FFF2-40B4-BE49-F238E27FC236}">
                <a16:creationId xmlns:a16="http://schemas.microsoft.com/office/drawing/2014/main" id="{F57C11CC-F8B8-610F-3414-296D886487E8}"/>
              </a:ext>
            </a:extLst>
          </p:cNvPr>
          <p:cNvSpPr>
            <a:spLocks noGrp="1"/>
          </p:cNvSpPr>
          <p:nvPr>
            <p:ph idx="1"/>
          </p:nvPr>
        </p:nvSpPr>
        <p:spPr>
          <a:xfrm>
            <a:off x="1270767" y="1448866"/>
            <a:ext cx="9331122" cy="5013828"/>
          </a:xfrm>
        </p:spPr>
        <p:txBody>
          <a:bodyPr/>
          <a:lstStyle/>
          <a:p>
            <a:pPr marL="344170" indent="-344170">
              <a:buChar char="Ø"/>
            </a:pPr>
            <a:r>
              <a:rPr lang="en-US" dirty="0" err="1">
                <a:latin typeface="Times New Roman"/>
                <a:cs typeface="Times New Roman"/>
              </a:rPr>
              <a:t>Πώς</a:t>
            </a:r>
            <a:r>
              <a:rPr lang="en-US" dirty="0">
                <a:latin typeface="Times New Roman"/>
                <a:cs typeface="Times New Roman"/>
              </a:rPr>
              <a:t> αναπα</a:t>
            </a:r>
            <a:r>
              <a:rPr lang="en-US" dirty="0" err="1">
                <a:latin typeface="Times New Roman"/>
                <a:cs typeface="Times New Roman"/>
              </a:rPr>
              <a:t>ρίστ</a:t>
            </a:r>
            <a:r>
              <a:rPr lang="en-US" dirty="0">
                <a:latin typeface="Times New Roman"/>
                <a:cs typeface="Times New Roman"/>
              </a:rPr>
              <a:t>αται </a:t>
            </a:r>
            <a:r>
              <a:rPr lang="en-US" dirty="0" err="1">
                <a:latin typeface="Times New Roman"/>
                <a:cs typeface="Times New Roman"/>
              </a:rPr>
              <a:t>γλωσσικά</a:t>
            </a:r>
            <a:r>
              <a:rPr lang="en-US" dirty="0">
                <a:latin typeface="Times New Roman"/>
                <a:cs typeface="Times New Roman"/>
              </a:rPr>
              <a:t> ο/η </a:t>
            </a:r>
            <a:r>
              <a:rPr lang="en-US" dirty="0" err="1">
                <a:latin typeface="Times New Roman"/>
                <a:cs typeface="Times New Roman"/>
              </a:rPr>
              <a:t>μετ</a:t>
            </a:r>
            <a:r>
              <a:rPr lang="en-US" dirty="0">
                <a:latin typeface="Times New Roman"/>
                <a:cs typeface="Times New Roman"/>
              </a:rPr>
              <a:t>α</a:t>
            </a:r>
            <a:r>
              <a:rPr lang="en-US" dirty="0" err="1">
                <a:latin typeface="Times New Roman"/>
                <a:cs typeface="Times New Roman"/>
              </a:rPr>
              <a:t>νάστης</a:t>
            </a:r>
            <a:r>
              <a:rPr lang="en-US" dirty="0">
                <a:latin typeface="Times New Roman"/>
                <a:cs typeface="Times New Roman"/>
              </a:rPr>
              <a:t>/</a:t>
            </a:r>
            <a:r>
              <a:rPr lang="en-US" dirty="0" err="1">
                <a:latin typeface="Times New Roman"/>
                <a:cs typeface="Times New Roman"/>
              </a:rPr>
              <a:t>τρι</a:t>
            </a:r>
            <a:r>
              <a:rPr lang="en-US" dirty="0">
                <a:latin typeface="Times New Roman"/>
                <a:cs typeface="Times New Roman"/>
              </a:rPr>
              <a:t>α</a:t>
            </a:r>
          </a:p>
          <a:p>
            <a:pPr marL="0" indent="0">
              <a:buNone/>
            </a:pPr>
            <a:endParaRPr lang="en-US" dirty="0">
              <a:latin typeface="Times New Roman"/>
              <a:cs typeface="Times New Roman"/>
            </a:endParaRPr>
          </a:p>
          <a:p>
            <a:pPr marL="344170" indent="-344170">
              <a:buChar char="Ø"/>
            </a:pPr>
            <a:r>
              <a:rPr lang="en-US" dirty="0" err="1">
                <a:latin typeface="Times New Roman"/>
                <a:cs typeface="Times New Roman"/>
              </a:rPr>
              <a:t>Με</a:t>
            </a:r>
            <a:r>
              <a:rPr lang="en-US" dirty="0">
                <a:latin typeface="Times New Roman"/>
                <a:cs typeface="Times New Roman"/>
              </a:rPr>
              <a:t> π</a:t>
            </a:r>
            <a:r>
              <a:rPr lang="en-US" dirty="0" err="1">
                <a:latin typeface="Times New Roman"/>
                <a:cs typeface="Times New Roman"/>
              </a:rPr>
              <a:t>οιους</a:t>
            </a:r>
            <a:r>
              <a:rPr lang="en-US" dirty="0">
                <a:latin typeface="Times New Roman"/>
                <a:cs typeface="Times New Roman"/>
              </a:rPr>
              <a:t> </a:t>
            </a:r>
            <a:r>
              <a:rPr lang="en-US" dirty="0" err="1">
                <a:latin typeface="Times New Roman"/>
                <a:cs typeface="Times New Roman"/>
              </a:rPr>
              <a:t>όρους</a:t>
            </a:r>
            <a:r>
              <a:rPr lang="en-US" dirty="0">
                <a:latin typeface="Times New Roman"/>
                <a:cs typeface="Times New Roman"/>
              </a:rPr>
              <a:t>, χαρα</a:t>
            </a:r>
            <a:r>
              <a:rPr lang="en-US" dirty="0" err="1">
                <a:latin typeface="Times New Roman"/>
                <a:cs typeface="Times New Roman"/>
              </a:rPr>
              <a:t>κτηριστικά</a:t>
            </a:r>
            <a:r>
              <a:rPr lang="en-US" dirty="0">
                <a:latin typeface="Times New Roman"/>
                <a:cs typeface="Times New Roman"/>
              </a:rPr>
              <a:t> και </a:t>
            </a:r>
            <a:r>
              <a:rPr lang="en-US" dirty="0" err="1">
                <a:latin typeface="Times New Roman"/>
                <a:cs typeface="Times New Roman"/>
              </a:rPr>
              <a:t>γνωρίσμ</a:t>
            </a:r>
            <a:r>
              <a:rPr lang="en-US" dirty="0">
                <a:latin typeface="Times New Roman"/>
                <a:cs typeface="Times New Roman"/>
              </a:rPr>
              <a:t>ατα</a:t>
            </a:r>
          </a:p>
          <a:p>
            <a:pPr marL="0" indent="0">
              <a:buNone/>
            </a:pPr>
            <a:endParaRPr lang="en-US" dirty="0">
              <a:latin typeface="Times New Roman"/>
              <a:cs typeface="Times New Roman"/>
            </a:endParaRPr>
          </a:p>
          <a:p>
            <a:pPr marL="344170" indent="-344170">
              <a:buChar char="Ø"/>
            </a:pPr>
            <a:r>
              <a:rPr lang="en-US" dirty="0" err="1">
                <a:latin typeface="Times New Roman"/>
                <a:cs typeface="Times New Roman"/>
              </a:rPr>
              <a:t>Αν</a:t>
            </a:r>
            <a:r>
              <a:rPr lang="en-US" dirty="0">
                <a:latin typeface="Times New Roman"/>
                <a:cs typeface="Times New Roman"/>
              </a:rPr>
              <a:t>απα</a:t>
            </a:r>
            <a:r>
              <a:rPr lang="en-US" dirty="0" err="1">
                <a:latin typeface="Times New Roman"/>
                <a:cs typeface="Times New Roman"/>
              </a:rPr>
              <a:t>ράστ</a:t>
            </a:r>
            <a:r>
              <a:rPr lang="en-US" dirty="0">
                <a:latin typeface="Times New Roman"/>
                <a:cs typeface="Times New Roman"/>
              </a:rPr>
              <a:t>α</a:t>
            </a:r>
            <a:r>
              <a:rPr lang="en-US" dirty="0" err="1">
                <a:latin typeface="Times New Roman"/>
                <a:cs typeface="Times New Roman"/>
              </a:rPr>
              <a:t>ση</a:t>
            </a:r>
            <a:r>
              <a:rPr lang="en-US" dirty="0">
                <a:latin typeface="Times New Roman"/>
                <a:cs typeface="Times New Roman"/>
              </a:rPr>
              <a:t> </a:t>
            </a:r>
            <a:r>
              <a:rPr lang="en-US" dirty="0" err="1">
                <a:latin typeface="Times New Roman"/>
                <a:cs typeface="Times New Roman"/>
              </a:rPr>
              <a:t>ως</a:t>
            </a:r>
            <a:r>
              <a:rPr lang="en-US" dirty="0">
                <a:latin typeface="Times New Roman"/>
                <a:cs typeface="Times New Roman"/>
              </a:rPr>
              <a:t> </a:t>
            </a:r>
            <a:r>
              <a:rPr lang="en-US" dirty="0" err="1">
                <a:latin typeface="Times New Roman"/>
                <a:cs typeface="Times New Roman"/>
              </a:rPr>
              <a:t>δρώντες</a:t>
            </a:r>
            <a:r>
              <a:rPr lang="en-US" dirty="0">
                <a:latin typeface="Times New Roman"/>
                <a:cs typeface="Times New Roman"/>
              </a:rPr>
              <a:t>/</a:t>
            </a:r>
            <a:r>
              <a:rPr lang="en-US" dirty="0" err="1">
                <a:latin typeface="Times New Roman"/>
                <a:cs typeface="Times New Roman"/>
              </a:rPr>
              <a:t>ώσες</a:t>
            </a:r>
            <a:r>
              <a:rPr lang="en-US" dirty="0">
                <a:latin typeface="Times New Roman"/>
                <a:cs typeface="Times New Roman"/>
              </a:rPr>
              <a:t> ή </a:t>
            </a:r>
            <a:r>
              <a:rPr lang="en-US" dirty="0" err="1">
                <a:latin typeface="Times New Roman"/>
                <a:cs typeface="Times New Roman"/>
              </a:rPr>
              <a:t>μη</a:t>
            </a:r>
          </a:p>
        </p:txBody>
      </p:sp>
      <p:cxnSp>
        <p:nvCxnSpPr>
          <p:cNvPr id="5" name="Straight Arrow Connector 4">
            <a:extLst>
              <a:ext uri="{FF2B5EF4-FFF2-40B4-BE49-F238E27FC236}">
                <a16:creationId xmlns:a16="http://schemas.microsoft.com/office/drawing/2014/main" id="{2AAA4DDA-D69A-EDA6-2836-D6A12BDDAEDB}"/>
              </a:ext>
            </a:extLst>
          </p:cNvPr>
          <p:cNvCxnSpPr/>
          <p:nvPr/>
        </p:nvCxnSpPr>
        <p:spPr>
          <a:xfrm flipV="1">
            <a:off x="1023222" y="1320054"/>
            <a:ext cx="10312399" cy="27515"/>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282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3B7FF-7D76-A4BE-8284-ACA30F9FF2A6}"/>
              </a:ext>
            </a:extLst>
          </p:cNvPr>
          <p:cNvSpPr>
            <a:spLocks noGrp="1"/>
          </p:cNvSpPr>
          <p:nvPr>
            <p:ph type="title"/>
          </p:nvPr>
        </p:nvSpPr>
        <p:spPr>
          <a:xfrm>
            <a:off x="1341808" y="448222"/>
            <a:ext cx="8286414" cy="1066646"/>
          </a:xfrm>
        </p:spPr>
        <p:txBody>
          <a:bodyPr>
            <a:normAutofit/>
          </a:bodyPr>
          <a:lstStyle/>
          <a:p>
            <a:r>
              <a:rPr lang="en-US" dirty="0" err="1">
                <a:latin typeface="Times New Roman"/>
                <a:cs typeface="Arial"/>
              </a:rPr>
              <a:t>Δίλημμ</a:t>
            </a:r>
            <a:r>
              <a:rPr lang="en-US" dirty="0">
                <a:latin typeface="Times New Roman"/>
                <a:cs typeface="Arial"/>
              </a:rPr>
              <a:t>α </a:t>
            </a:r>
            <a:r>
              <a:rPr lang="en-US" dirty="0" err="1">
                <a:latin typeface="Times New Roman"/>
                <a:cs typeface="Arial"/>
              </a:rPr>
              <a:t>της</a:t>
            </a:r>
            <a:r>
              <a:rPr lang="en-US" dirty="0">
                <a:latin typeface="Times New Roman"/>
                <a:cs typeface="Arial"/>
              </a:rPr>
              <a:t> </a:t>
            </a:r>
            <a:r>
              <a:rPr lang="en-US" dirty="0" err="1">
                <a:latin typeface="Times New Roman"/>
                <a:cs typeface="Arial"/>
              </a:rPr>
              <a:t>δράσης</a:t>
            </a:r>
            <a:r>
              <a:rPr lang="en-US" dirty="0">
                <a:latin typeface="Times New Roman"/>
                <a:cs typeface="Arial"/>
              </a:rPr>
              <a:t> (agency dilemma) </a:t>
            </a:r>
            <a:r>
              <a:rPr lang="en-US" sz="2400" dirty="0">
                <a:latin typeface="Times New Roman"/>
                <a:cs typeface="Arial"/>
              </a:rPr>
              <a:t>(Bamberg, 2012)</a:t>
            </a:r>
            <a:endParaRPr lang="en-US" sz="2400" dirty="0">
              <a:latin typeface="Times New Roman"/>
              <a:cs typeface="Times New Roman"/>
            </a:endParaRPr>
          </a:p>
        </p:txBody>
      </p:sp>
      <p:sp>
        <p:nvSpPr>
          <p:cNvPr id="3" name="Content Placeholder 2">
            <a:extLst>
              <a:ext uri="{FF2B5EF4-FFF2-40B4-BE49-F238E27FC236}">
                <a16:creationId xmlns:a16="http://schemas.microsoft.com/office/drawing/2014/main" id="{6E2CEF16-BE27-94D7-E4F7-62B0525BD57E}"/>
              </a:ext>
            </a:extLst>
          </p:cNvPr>
          <p:cNvSpPr>
            <a:spLocks noGrp="1"/>
          </p:cNvSpPr>
          <p:nvPr>
            <p:ph idx="1"/>
          </p:nvPr>
        </p:nvSpPr>
        <p:spPr>
          <a:xfrm>
            <a:off x="1175516" y="1766366"/>
            <a:ext cx="10029623" cy="4982078"/>
          </a:xfrm>
        </p:spPr>
        <p:txBody>
          <a:bodyPr/>
          <a:lstStyle/>
          <a:p>
            <a:pPr marL="344170" indent="-344170">
              <a:buFont typeface="Wingdings" panose="05000000000000000000" pitchFamily="2" charset="2"/>
              <a:buChar char="Ø"/>
            </a:pPr>
            <a:r>
              <a:rPr lang="en-US" dirty="0" err="1">
                <a:latin typeface="Times New Roman"/>
                <a:cs typeface="Arial" panose="020B0604020202020204"/>
              </a:rPr>
              <a:t>Στις</a:t>
            </a:r>
            <a:r>
              <a:rPr lang="en-US" dirty="0">
                <a:latin typeface="Times New Roman"/>
                <a:cs typeface="Arial" panose="020B0604020202020204"/>
              </a:rPr>
              <a:t> α</a:t>
            </a:r>
            <a:r>
              <a:rPr lang="en-US" dirty="0" err="1">
                <a:latin typeface="Times New Roman"/>
                <a:cs typeface="Arial" panose="020B0604020202020204"/>
              </a:rPr>
              <a:t>φηγημ</a:t>
            </a:r>
            <a:r>
              <a:rPr lang="en-US" dirty="0">
                <a:latin typeface="Times New Roman"/>
                <a:cs typeface="Arial" panose="020B0604020202020204"/>
              </a:rPr>
              <a:t>α</a:t>
            </a:r>
            <a:r>
              <a:rPr lang="en-US" dirty="0" err="1">
                <a:latin typeface="Times New Roman"/>
                <a:cs typeface="Arial" panose="020B0604020202020204"/>
              </a:rPr>
              <a:t>τικές</a:t>
            </a:r>
            <a:r>
              <a:rPr lang="en-US" dirty="0">
                <a:latin typeface="Times New Roman"/>
                <a:cs typeface="Arial" panose="020B0604020202020204"/>
              </a:rPr>
              <a:t> πρα</a:t>
            </a:r>
            <a:r>
              <a:rPr lang="en-US" dirty="0" err="1">
                <a:latin typeface="Times New Roman"/>
                <a:cs typeface="Arial" panose="020B0604020202020204"/>
              </a:rPr>
              <a:t>κτικές</a:t>
            </a:r>
            <a:r>
              <a:rPr lang="en-US" dirty="0">
                <a:latin typeface="Times New Roman"/>
                <a:cs typeface="Arial" panose="020B0604020202020204"/>
              </a:rPr>
              <a:t>, η </a:t>
            </a:r>
            <a:r>
              <a:rPr lang="en-US" dirty="0" err="1">
                <a:latin typeface="Times New Roman"/>
                <a:cs typeface="Arial" panose="020B0604020202020204"/>
              </a:rPr>
              <a:t>τρίτη</a:t>
            </a:r>
            <a:r>
              <a:rPr lang="en-US" dirty="0">
                <a:latin typeface="Times New Roman"/>
                <a:cs typeface="Arial" panose="020B0604020202020204"/>
              </a:rPr>
              <a:t> </a:t>
            </a:r>
            <a:r>
              <a:rPr lang="en-US" dirty="0" err="1">
                <a:latin typeface="Times New Roman"/>
                <a:cs typeface="Arial" panose="020B0604020202020204"/>
              </a:rPr>
              <a:t>διάστ</a:t>
            </a:r>
            <a:r>
              <a:rPr lang="en-US" dirty="0">
                <a:latin typeface="Times New Roman"/>
                <a:cs typeface="Arial" panose="020B0604020202020204"/>
              </a:rPr>
              <a:t>α</a:t>
            </a:r>
            <a:r>
              <a:rPr lang="en-US" dirty="0" err="1">
                <a:latin typeface="Times New Roman"/>
                <a:cs typeface="Arial" panose="020B0604020202020204"/>
              </a:rPr>
              <a:t>ση</a:t>
            </a:r>
            <a:r>
              <a:rPr lang="en-US" dirty="0">
                <a:latin typeface="Times New Roman"/>
                <a:cs typeface="Arial" panose="020B0604020202020204"/>
              </a:rPr>
              <a:t> </a:t>
            </a:r>
            <a:r>
              <a:rPr lang="en-US" dirty="0" err="1">
                <a:latin typeface="Times New Roman"/>
                <a:cs typeface="Arial" panose="020B0604020202020204"/>
              </a:rPr>
              <a:t>στην</a:t>
            </a:r>
            <a:r>
              <a:rPr lang="en-US" dirty="0">
                <a:latin typeface="Times New Roman"/>
                <a:cs typeface="Arial" panose="020B0604020202020204"/>
              </a:rPr>
              <a:t> κατα</a:t>
            </a:r>
            <a:r>
              <a:rPr lang="en-US" dirty="0" err="1">
                <a:latin typeface="Times New Roman"/>
                <a:cs typeface="Arial" panose="020B0604020202020204"/>
              </a:rPr>
              <a:t>σκευή</a:t>
            </a:r>
            <a:r>
              <a:rPr lang="en-US" dirty="0">
                <a:latin typeface="Times New Roman"/>
                <a:cs typeface="Arial" panose="020B0604020202020204"/>
              </a:rPr>
              <a:t> τα</a:t>
            </a:r>
            <a:r>
              <a:rPr lang="en-US" dirty="0" err="1">
                <a:latin typeface="Times New Roman"/>
                <a:cs typeface="Arial" panose="020B0604020202020204"/>
              </a:rPr>
              <a:t>υτότητ</a:t>
            </a:r>
            <a:r>
              <a:rPr lang="en-US" dirty="0">
                <a:latin typeface="Times New Roman"/>
                <a:cs typeface="Arial" panose="020B0604020202020204"/>
              </a:rPr>
              <a:t>ας α</a:t>
            </a:r>
            <a:r>
              <a:rPr lang="en-US" dirty="0" err="1">
                <a:latin typeface="Times New Roman"/>
                <a:cs typeface="Arial" panose="020B0604020202020204"/>
              </a:rPr>
              <a:t>φορά</a:t>
            </a:r>
            <a:r>
              <a:rPr lang="en-US" dirty="0">
                <a:latin typeface="Times New Roman"/>
                <a:cs typeface="Arial" panose="020B0604020202020204"/>
              </a:rPr>
              <a:t> </a:t>
            </a:r>
            <a:r>
              <a:rPr lang="en-US" dirty="0" err="1">
                <a:latin typeface="Times New Roman"/>
                <a:cs typeface="Arial" panose="020B0604020202020204"/>
              </a:rPr>
              <a:t>στην</a:t>
            </a:r>
            <a:r>
              <a:rPr lang="en-US" dirty="0">
                <a:latin typeface="Times New Roman"/>
                <a:cs typeface="Arial" panose="020B0604020202020204"/>
              </a:rPr>
              <a:t> </a:t>
            </a:r>
            <a:r>
              <a:rPr lang="en-US" dirty="0" err="1">
                <a:latin typeface="Times New Roman"/>
                <a:cs typeface="Arial" panose="020B0604020202020204"/>
              </a:rPr>
              <a:t>το</a:t>
            </a:r>
            <a:r>
              <a:rPr lang="en-US" dirty="0">
                <a:latin typeface="Times New Roman"/>
                <a:cs typeface="Arial" panose="020B0604020202020204"/>
              </a:rPr>
              <a:t>π</a:t>
            </a:r>
            <a:r>
              <a:rPr lang="en-US" dirty="0" err="1">
                <a:latin typeface="Times New Roman"/>
                <a:cs typeface="Arial" panose="020B0604020202020204"/>
              </a:rPr>
              <a:t>οθέτηση</a:t>
            </a:r>
            <a:r>
              <a:rPr lang="en-US" dirty="0">
                <a:latin typeface="Times New Roman"/>
                <a:cs typeface="Arial" panose="020B0604020202020204"/>
              </a:rPr>
              <a:t> </a:t>
            </a:r>
            <a:r>
              <a:rPr lang="en-US" dirty="0" err="1">
                <a:latin typeface="Times New Roman"/>
                <a:cs typeface="Arial" panose="020B0604020202020204"/>
              </a:rPr>
              <a:t>του</a:t>
            </a:r>
            <a:r>
              <a:rPr lang="en-US" dirty="0">
                <a:latin typeface="Times New Roman"/>
                <a:cs typeface="Arial" panose="020B0604020202020204"/>
              </a:rPr>
              <a:t> υπ</a:t>
            </a:r>
            <a:r>
              <a:rPr lang="en-US" dirty="0" err="1">
                <a:latin typeface="Times New Roman"/>
                <a:cs typeface="Arial" panose="020B0604020202020204"/>
              </a:rPr>
              <a:t>οκειμένου</a:t>
            </a:r>
            <a:r>
              <a:rPr lang="en-US" dirty="0">
                <a:latin typeface="Times New Roman"/>
                <a:cs typeface="Arial" panose="020B0604020202020204"/>
              </a:rPr>
              <a:t> και </a:t>
            </a:r>
            <a:r>
              <a:rPr lang="en-US" dirty="0" err="1">
                <a:latin typeface="Times New Roman"/>
                <a:cs typeface="Arial" panose="020B0604020202020204"/>
              </a:rPr>
              <a:t>το</a:t>
            </a:r>
            <a:r>
              <a:rPr lang="en-US" dirty="0">
                <a:latin typeface="Times New Roman"/>
                <a:cs typeface="Arial" panose="020B0604020202020204"/>
              </a:rPr>
              <a:t> </a:t>
            </a:r>
            <a:r>
              <a:rPr lang="en-US" dirty="0" err="1">
                <a:latin typeface="Times New Roman"/>
                <a:cs typeface="Arial" panose="020B0604020202020204"/>
              </a:rPr>
              <a:t>δίλημμ</a:t>
            </a:r>
            <a:r>
              <a:rPr lang="en-US" dirty="0">
                <a:latin typeface="Times New Roman"/>
                <a:cs typeface="Arial" panose="020B0604020202020204"/>
              </a:rPr>
              <a:t>α </a:t>
            </a:r>
            <a:r>
              <a:rPr lang="en-US" dirty="0" err="1">
                <a:latin typeface="Times New Roman"/>
                <a:cs typeface="Arial" panose="020B0604020202020204"/>
              </a:rPr>
              <a:t>της</a:t>
            </a:r>
            <a:r>
              <a:rPr lang="en-US" dirty="0">
                <a:latin typeface="Times New Roman"/>
                <a:cs typeface="Arial" panose="020B0604020202020204"/>
              </a:rPr>
              <a:t> </a:t>
            </a:r>
            <a:r>
              <a:rPr lang="en-US" dirty="0" err="1">
                <a:latin typeface="Times New Roman"/>
                <a:cs typeface="Arial" panose="020B0604020202020204"/>
              </a:rPr>
              <a:t>δράσης</a:t>
            </a:r>
            <a:r>
              <a:rPr lang="en-US" dirty="0">
                <a:latin typeface="Times New Roman"/>
                <a:cs typeface="Arial" panose="020B0604020202020204"/>
              </a:rPr>
              <a:t>:</a:t>
            </a:r>
          </a:p>
          <a:p>
            <a:pPr marL="344170" indent="-344170">
              <a:buFont typeface="Wingdings" panose="05000000000000000000" pitchFamily="2" charset="2"/>
              <a:buChar char="Ø"/>
            </a:pPr>
            <a:endParaRPr lang="en-US" dirty="0">
              <a:latin typeface="Times New Roman"/>
              <a:cs typeface="Arial" panose="020B0604020202020204"/>
            </a:endParaRPr>
          </a:p>
          <a:p>
            <a:pPr marL="344170" indent="-344170">
              <a:buFont typeface="Courier New" panose="05000000000000000000" pitchFamily="2" charset="2"/>
              <a:buChar char="o"/>
            </a:pPr>
            <a:r>
              <a:rPr lang="en-US" dirty="0" err="1">
                <a:latin typeface="Times New Roman"/>
                <a:cs typeface="Arial" panose="020B0604020202020204"/>
              </a:rPr>
              <a:t>Αμφίδρομη</a:t>
            </a:r>
            <a:r>
              <a:rPr lang="en-US" dirty="0">
                <a:latin typeface="Times New Roman"/>
                <a:cs typeface="Arial" panose="020B0604020202020204"/>
              </a:rPr>
              <a:t> </a:t>
            </a:r>
            <a:r>
              <a:rPr lang="en-US" dirty="0" err="1">
                <a:latin typeface="Times New Roman"/>
                <a:cs typeface="Arial" panose="020B0604020202020204"/>
              </a:rPr>
              <a:t>δράση</a:t>
            </a:r>
            <a:endParaRPr lang="en-US" dirty="0">
              <a:latin typeface="Times New Roman"/>
              <a:cs typeface="Arial" panose="020B0604020202020204"/>
            </a:endParaRPr>
          </a:p>
          <a:p>
            <a:pPr marL="344170" indent="-344170">
              <a:buFont typeface="Courier New" panose="05000000000000000000" pitchFamily="2" charset="2"/>
              <a:buChar char="o"/>
            </a:pPr>
            <a:endParaRPr lang="en-US" dirty="0">
              <a:latin typeface="Times New Roman"/>
              <a:cs typeface="Arial" panose="020B0604020202020204"/>
            </a:endParaRPr>
          </a:p>
        </p:txBody>
      </p:sp>
      <p:cxnSp>
        <p:nvCxnSpPr>
          <p:cNvPr id="5" name="Straight Arrow Connector 4">
            <a:extLst>
              <a:ext uri="{FF2B5EF4-FFF2-40B4-BE49-F238E27FC236}">
                <a16:creationId xmlns:a16="http://schemas.microsoft.com/office/drawing/2014/main" id="{8A3F91A6-6792-B70E-B7D9-BF6E2A3567F3}"/>
              </a:ext>
            </a:extLst>
          </p:cNvPr>
          <p:cNvCxnSpPr/>
          <p:nvPr/>
        </p:nvCxnSpPr>
        <p:spPr>
          <a:xfrm flipV="1">
            <a:off x="1023222" y="1510554"/>
            <a:ext cx="10312399" cy="27515"/>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77C22A7D-E002-61D8-7357-4E569667A612}"/>
              </a:ext>
            </a:extLst>
          </p:cNvPr>
          <p:cNvSpPr/>
          <p:nvPr/>
        </p:nvSpPr>
        <p:spPr>
          <a:xfrm rot="-1200000">
            <a:off x="3611804" y="4469235"/>
            <a:ext cx="571499" cy="1905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0F41D528-EB80-0DE5-2284-C73F0C21CB30}"/>
              </a:ext>
            </a:extLst>
          </p:cNvPr>
          <p:cNvSpPr/>
          <p:nvPr/>
        </p:nvSpPr>
        <p:spPr>
          <a:xfrm rot="1620000">
            <a:off x="3611804" y="4913734"/>
            <a:ext cx="571499" cy="1905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DEEB970-CC5A-4C58-F544-E1241D9D0D61}"/>
              </a:ext>
            </a:extLst>
          </p:cNvPr>
          <p:cNvSpPr txBox="1"/>
          <p:nvPr/>
        </p:nvSpPr>
        <p:spPr>
          <a:xfrm>
            <a:off x="4291541" y="4003145"/>
            <a:ext cx="6164791" cy="646331"/>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a:cs typeface="Arial"/>
              </a:rPr>
              <a:t>Ομιλούντα υπ</a:t>
            </a:r>
            <a:r>
              <a:rPr lang="en-US" dirty="0" err="1">
                <a:latin typeface="Times New Roman"/>
                <a:cs typeface="Arial"/>
              </a:rPr>
              <a:t>οκείμεν</a:t>
            </a:r>
            <a:r>
              <a:rPr lang="en-US" dirty="0">
                <a:latin typeface="Times New Roman"/>
                <a:cs typeface="Arial"/>
              </a:rPr>
              <a:t>α </a:t>
            </a:r>
            <a:r>
              <a:rPr lang="en-US" dirty="0" err="1">
                <a:latin typeface="Times New Roman"/>
                <a:cs typeface="Arial"/>
              </a:rPr>
              <a:t>ως</a:t>
            </a:r>
            <a:r>
              <a:rPr lang="en-US" dirty="0">
                <a:latin typeface="Times New Roman"/>
                <a:cs typeface="Arial"/>
              </a:rPr>
              <a:t> </a:t>
            </a:r>
            <a:r>
              <a:rPr lang="en-US" dirty="0" err="1">
                <a:latin typeface="Times New Roman"/>
                <a:cs typeface="Arial"/>
              </a:rPr>
              <a:t>δέκτες</a:t>
            </a:r>
            <a:r>
              <a:rPr lang="en-US" dirty="0">
                <a:latin typeface="Times New Roman"/>
                <a:cs typeface="Arial"/>
              </a:rPr>
              <a:t>, </a:t>
            </a:r>
            <a:r>
              <a:rPr lang="en-US" dirty="0" err="1">
                <a:latin typeface="Times New Roman"/>
                <a:cs typeface="Arial"/>
              </a:rPr>
              <a:t>χωρίς</a:t>
            </a:r>
            <a:r>
              <a:rPr lang="en-US" dirty="0">
                <a:latin typeface="Times New Roman"/>
                <a:cs typeface="Arial"/>
              </a:rPr>
              <a:t> επ</a:t>
            </a:r>
            <a:r>
              <a:rPr lang="en-US" dirty="0" err="1">
                <a:latin typeface="Times New Roman"/>
                <a:cs typeface="Arial"/>
              </a:rPr>
              <a:t>ιρροή</a:t>
            </a:r>
            <a:r>
              <a:rPr lang="en-US" dirty="0">
                <a:latin typeface="Times New Roman"/>
                <a:cs typeface="Arial"/>
              </a:rPr>
              <a:t> και α</a:t>
            </a:r>
            <a:r>
              <a:rPr lang="en-US" dirty="0" err="1">
                <a:latin typeface="Times New Roman"/>
                <a:cs typeface="Arial"/>
              </a:rPr>
              <a:t>υτοέλεγχο</a:t>
            </a:r>
            <a:r>
              <a:rPr lang="en-US" dirty="0">
                <a:latin typeface="Times New Roman"/>
                <a:cs typeface="Arial"/>
              </a:rPr>
              <a:t> (low agency)</a:t>
            </a:r>
            <a:endParaRPr lang="en-US" dirty="0">
              <a:latin typeface="Times New Roman"/>
            </a:endParaRPr>
          </a:p>
        </p:txBody>
      </p:sp>
      <p:sp>
        <p:nvSpPr>
          <p:cNvPr id="9" name="TextBox 8">
            <a:extLst>
              <a:ext uri="{FF2B5EF4-FFF2-40B4-BE49-F238E27FC236}">
                <a16:creationId xmlns:a16="http://schemas.microsoft.com/office/drawing/2014/main" id="{8556E5F6-954F-5DB1-6C15-6F33C4050225}"/>
              </a:ext>
            </a:extLst>
          </p:cNvPr>
          <p:cNvSpPr txBox="1"/>
          <p:nvPr/>
        </p:nvSpPr>
        <p:spPr>
          <a:xfrm>
            <a:off x="4291540" y="5008561"/>
            <a:ext cx="6164791" cy="646331"/>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a:cs typeface="Arial"/>
              </a:rPr>
              <a:t>Ομιλούντα υπ</a:t>
            </a:r>
            <a:r>
              <a:rPr lang="en-US" dirty="0" err="1">
                <a:latin typeface="Times New Roman"/>
                <a:cs typeface="Arial"/>
              </a:rPr>
              <a:t>οκείμεν</a:t>
            </a:r>
            <a:r>
              <a:rPr lang="en-US" dirty="0">
                <a:latin typeface="Times New Roman"/>
                <a:cs typeface="Arial"/>
              </a:rPr>
              <a:t>α </a:t>
            </a:r>
            <a:r>
              <a:rPr lang="en-US" dirty="0" err="1">
                <a:latin typeface="Times New Roman"/>
                <a:cs typeface="Arial"/>
              </a:rPr>
              <a:t>ως</a:t>
            </a:r>
            <a:r>
              <a:rPr lang="en-US" dirty="0">
                <a:latin typeface="Times New Roman"/>
                <a:cs typeface="Arial"/>
              </a:rPr>
              <a:t> </a:t>
            </a:r>
            <a:r>
              <a:rPr lang="en-US" dirty="0" err="1">
                <a:latin typeface="Times New Roman"/>
                <a:cs typeface="Arial"/>
              </a:rPr>
              <a:t>δράστες</a:t>
            </a:r>
            <a:r>
              <a:rPr lang="en-US" dirty="0">
                <a:latin typeface="Times New Roman"/>
                <a:cs typeface="Arial"/>
              </a:rPr>
              <a:t>, </a:t>
            </a:r>
            <a:r>
              <a:rPr lang="en-US" dirty="0" err="1">
                <a:latin typeface="Times New Roman"/>
                <a:cs typeface="Arial"/>
              </a:rPr>
              <a:t>με</a:t>
            </a:r>
            <a:r>
              <a:rPr lang="en-US" dirty="0">
                <a:latin typeface="Times New Roman"/>
                <a:cs typeface="Arial"/>
              </a:rPr>
              <a:t> </a:t>
            </a:r>
            <a:r>
              <a:rPr lang="en-US" dirty="0" err="1">
                <a:latin typeface="Times New Roman"/>
                <a:cs typeface="Arial"/>
              </a:rPr>
              <a:t>ισχύ</a:t>
            </a:r>
            <a:r>
              <a:rPr lang="en-US" dirty="0">
                <a:latin typeface="Times New Roman"/>
                <a:cs typeface="Arial"/>
              </a:rPr>
              <a:t> και α</a:t>
            </a:r>
            <a:r>
              <a:rPr lang="en-US" dirty="0" err="1">
                <a:latin typeface="Times New Roman"/>
                <a:cs typeface="Arial"/>
              </a:rPr>
              <a:t>υτοκ</a:t>
            </a:r>
            <a:r>
              <a:rPr lang="en-US" dirty="0">
                <a:latin typeface="Times New Roman"/>
                <a:cs typeface="Arial"/>
              </a:rPr>
              <a:t>α</a:t>
            </a:r>
            <a:r>
              <a:rPr lang="en-US" dirty="0" err="1">
                <a:latin typeface="Times New Roman"/>
                <a:cs typeface="Arial"/>
              </a:rPr>
              <a:t>θοριζόμεν</a:t>
            </a:r>
            <a:r>
              <a:rPr lang="en-US" dirty="0">
                <a:latin typeface="Times New Roman"/>
                <a:cs typeface="Arial"/>
              </a:rPr>
              <a:t>α (high agency)</a:t>
            </a:r>
            <a:endParaRPr lang="en-US" dirty="0">
              <a:latin typeface="Times New Roman"/>
            </a:endParaRPr>
          </a:p>
        </p:txBody>
      </p:sp>
    </p:spTree>
    <p:extLst>
      <p:ext uri="{BB962C8B-B14F-4D97-AF65-F5344CB8AC3E}">
        <p14:creationId xmlns:p14="http://schemas.microsoft.com/office/powerpoint/2010/main" val="26972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33EEA-2F9D-3255-2D98-2EBDC5632AEB}"/>
              </a:ext>
            </a:extLst>
          </p:cNvPr>
          <p:cNvSpPr>
            <a:spLocks noGrp="1"/>
          </p:cNvSpPr>
          <p:nvPr>
            <p:ph type="title"/>
          </p:nvPr>
        </p:nvSpPr>
        <p:spPr>
          <a:xfrm>
            <a:off x="-2275" y="310640"/>
            <a:ext cx="7746664" cy="939645"/>
          </a:xfrm>
        </p:spPr>
        <p:txBody>
          <a:bodyPr>
            <a:normAutofit fontScale="90000"/>
          </a:bodyPr>
          <a:lstStyle/>
          <a:p>
            <a:r>
              <a:rPr lang="en-US" sz="4000" err="1">
                <a:latin typeface="Times New Roman"/>
                <a:ea typeface="+mj-lt"/>
                <a:cs typeface="+mj-lt"/>
              </a:rPr>
              <a:t>Δίλημμ</a:t>
            </a:r>
            <a:r>
              <a:rPr lang="en-US" sz="4000" dirty="0">
                <a:latin typeface="Times New Roman"/>
                <a:ea typeface="+mj-lt"/>
                <a:cs typeface="+mj-lt"/>
              </a:rPr>
              <a:t>α</a:t>
            </a:r>
            <a:r>
              <a:rPr lang="en-US" dirty="0">
                <a:latin typeface="Times New Roman"/>
                <a:ea typeface="+mj-lt"/>
                <a:cs typeface="+mj-lt"/>
              </a:rPr>
              <a:t> </a:t>
            </a:r>
            <a:r>
              <a:rPr lang="en-US" err="1">
                <a:latin typeface="Times New Roman"/>
                <a:ea typeface="+mj-lt"/>
                <a:cs typeface="+mj-lt"/>
              </a:rPr>
              <a:t>της</a:t>
            </a:r>
            <a:r>
              <a:rPr lang="en-US" dirty="0">
                <a:latin typeface="Times New Roman"/>
                <a:ea typeface="+mj-lt"/>
                <a:cs typeface="+mj-lt"/>
              </a:rPr>
              <a:t> </a:t>
            </a:r>
            <a:r>
              <a:rPr lang="en-US" err="1">
                <a:latin typeface="Times New Roman"/>
                <a:ea typeface="+mj-lt"/>
                <a:cs typeface="+mj-lt"/>
              </a:rPr>
              <a:t>δράσης</a:t>
            </a:r>
            <a:r>
              <a:rPr lang="en-US" dirty="0">
                <a:latin typeface="Times New Roman"/>
                <a:ea typeface="+mj-lt"/>
                <a:cs typeface="+mj-lt"/>
              </a:rPr>
              <a:t> (agency dilemma) </a:t>
            </a:r>
            <a:r>
              <a:rPr lang="en-US" sz="2400" dirty="0">
                <a:latin typeface="Times New Roman"/>
                <a:ea typeface="+mj-lt"/>
                <a:cs typeface="+mj-lt"/>
              </a:rPr>
              <a:t>(Bamberg, 2012)</a:t>
            </a:r>
            <a:endParaRPr lang="en-US" sz="2400" dirty="0">
              <a:latin typeface="Times New Roman"/>
            </a:endParaRPr>
          </a:p>
        </p:txBody>
      </p:sp>
      <p:sp>
        <p:nvSpPr>
          <p:cNvPr id="3" name="Content Placeholder 2">
            <a:extLst>
              <a:ext uri="{FF2B5EF4-FFF2-40B4-BE49-F238E27FC236}">
                <a16:creationId xmlns:a16="http://schemas.microsoft.com/office/drawing/2014/main" id="{884EF5B2-8EC1-02FB-7258-967C5BD17A46}"/>
              </a:ext>
            </a:extLst>
          </p:cNvPr>
          <p:cNvSpPr>
            <a:spLocks noGrp="1"/>
          </p:cNvSpPr>
          <p:nvPr>
            <p:ph idx="1"/>
          </p:nvPr>
        </p:nvSpPr>
        <p:spPr>
          <a:xfrm>
            <a:off x="1101433" y="1639366"/>
            <a:ext cx="10061372" cy="5098494"/>
          </a:xfrm>
        </p:spPr>
        <p:txBody>
          <a:bodyPr/>
          <a:lstStyle/>
          <a:p>
            <a:pPr marL="344170" indent="-344170">
              <a:buFont typeface="Courier New,monospace" panose="05000000000000000000" pitchFamily="2" charset="2"/>
              <a:buChar char="o"/>
            </a:pPr>
            <a:r>
              <a:rPr lang="en-US" dirty="0">
                <a:latin typeface="Times New Roman"/>
                <a:ea typeface="+mn-lt"/>
                <a:cs typeface="+mn-lt"/>
              </a:rPr>
              <a:t>High agency </a:t>
            </a:r>
            <a:r>
              <a:rPr lang="en-US" dirty="0" err="1">
                <a:latin typeface="Times New Roman"/>
                <a:ea typeface="+mn-lt"/>
                <a:cs typeface="+mn-lt"/>
              </a:rPr>
              <a:t>με</a:t>
            </a:r>
            <a:r>
              <a:rPr lang="en-US" dirty="0">
                <a:latin typeface="Times New Roman"/>
                <a:ea typeface="+mn-lt"/>
                <a:cs typeface="+mn-lt"/>
              </a:rPr>
              <a:t> </a:t>
            </a:r>
            <a:r>
              <a:rPr lang="en-US" dirty="0" err="1">
                <a:latin typeface="Times New Roman"/>
                <a:ea typeface="+mn-lt"/>
                <a:cs typeface="+mn-lt"/>
              </a:rPr>
              <a:t>όρους</a:t>
            </a:r>
            <a:r>
              <a:rPr lang="en-US" dirty="0">
                <a:latin typeface="Times New Roman"/>
                <a:ea typeface="+mn-lt"/>
                <a:cs typeface="+mn-lt"/>
              </a:rPr>
              <a:t> π</a:t>
            </a:r>
            <a:r>
              <a:rPr lang="en-US" dirty="0" err="1">
                <a:latin typeface="Times New Roman"/>
                <a:ea typeface="+mn-lt"/>
                <a:cs typeface="+mn-lt"/>
              </a:rPr>
              <a:t>ροσ</a:t>
            </a:r>
            <a:r>
              <a:rPr lang="en-US" dirty="0">
                <a:latin typeface="Times New Roman"/>
                <a:ea typeface="+mn-lt"/>
                <a:cs typeface="+mn-lt"/>
              </a:rPr>
              <a:t>α</a:t>
            </a:r>
            <a:r>
              <a:rPr lang="en-US" dirty="0" err="1">
                <a:latin typeface="Times New Roman"/>
                <a:ea typeface="+mn-lt"/>
                <a:cs typeface="+mn-lt"/>
              </a:rPr>
              <a:t>ρμογής</a:t>
            </a:r>
            <a:r>
              <a:rPr lang="en-US" dirty="0">
                <a:latin typeface="Times New Roman"/>
                <a:ea typeface="+mn-lt"/>
                <a:cs typeface="+mn-lt"/>
              </a:rPr>
              <a:t> </a:t>
            </a:r>
            <a:r>
              <a:rPr lang="en-US" sz="1600" dirty="0">
                <a:latin typeface="Times New Roman"/>
                <a:ea typeface="+mn-lt"/>
                <a:cs typeface="+mn-lt"/>
              </a:rPr>
              <a:t>(Lampropoulou &amp; Johnson, υπό </a:t>
            </a:r>
            <a:r>
              <a:rPr lang="en-US" sz="1600" dirty="0" err="1">
                <a:latin typeface="Times New Roman"/>
                <a:ea typeface="+mn-lt"/>
                <a:cs typeface="+mn-lt"/>
              </a:rPr>
              <a:t>έκδοση</a:t>
            </a:r>
            <a:r>
              <a:rPr lang="en-US" sz="1600" dirty="0">
                <a:latin typeface="Times New Roman"/>
                <a:ea typeface="+mn-lt"/>
                <a:cs typeface="+mn-lt"/>
              </a:rPr>
              <a:t>)   </a:t>
            </a:r>
            <a:r>
              <a:rPr lang="en-US" dirty="0">
                <a:latin typeface="Times New Roman"/>
                <a:ea typeface="+mn-lt"/>
                <a:cs typeface="+mn-lt"/>
              </a:rPr>
              <a:t>ΔΕΝ </a:t>
            </a:r>
            <a:r>
              <a:rPr lang="en-US" dirty="0" err="1">
                <a:latin typeface="Times New Roman"/>
                <a:ea typeface="+mn-lt"/>
                <a:cs typeface="+mn-lt"/>
              </a:rPr>
              <a:t>σημ</a:t>
            </a:r>
            <a:r>
              <a:rPr lang="en-US" dirty="0">
                <a:latin typeface="Times New Roman"/>
                <a:ea typeface="+mn-lt"/>
                <a:cs typeface="+mn-lt"/>
              </a:rPr>
              <a:t>α</a:t>
            </a:r>
            <a:r>
              <a:rPr lang="en-US" dirty="0" err="1">
                <a:latin typeface="Times New Roman"/>
                <a:ea typeface="+mn-lt"/>
                <a:cs typeface="+mn-lt"/>
              </a:rPr>
              <a:t>ίνει</a:t>
            </a:r>
            <a:r>
              <a:rPr lang="en-US" dirty="0">
                <a:latin typeface="Times New Roman"/>
                <a:ea typeface="+mn-lt"/>
                <a:cs typeface="+mn-lt"/>
              </a:rPr>
              <a:t> και α</a:t>
            </a:r>
            <a:r>
              <a:rPr lang="en-US" dirty="0" err="1">
                <a:latin typeface="Times New Roman"/>
                <a:ea typeface="+mn-lt"/>
                <a:cs typeface="+mn-lt"/>
              </a:rPr>
              <a:t>υτενέργει</a:t>
            </a:r>
            <a:r>
              <a:rPr lang="en-US" dirty="0">
                <a:latin typeface="Times New Roman"/>
                <a:ea typeface="+mn-lt"/>
                <a:cs typeface="+mn-lt"/>
              </a:rPr>
              <a:t>α</a:t>
            </a:r>
            <a:endParaRPr lang="en-US" dirty="0">
              <a:cs typeface="Arial" panose="020B0604020202020204"/>
            </a:endParaRPr>
          </a:p>
          <a:p>
            <a:pPr marL="344170" indent="-344170">
              <a:buFont typeface="Courier New,monospace" panose="05000000000000000000" pitchFamily="2" charset="2"/>
              <a:buChar char="o"/>
            </a:pPr>
            <a:r>
              <a:rPr lang="en-US" dirty="0" err="1">
                <a:latin typeface="Times New Roman"/>
                <a:ea typeface="+mn-lt"/>
                <a:cs typeface="+mn-lt"/>
              </a:rPr>
              <a:t>Δράση</a:t>
            </a:r>
            <a:r>
              <a:rPr lang="en-US" dirty="0">
                <a:latin typeface="Times New Roman"/>
                <a:ea typeface="+mn-lt"/>
                <a:cs typeface="+mn-lt"/>
              </a:rPr>
              <a:t> π</a:t>
            </a:r>
            <a:r>
              <a:rPr lang="en-US" dirty="0" err="1">
                <a:latin typeface="Times New Roman"/>
                <a:ea typeface="+mn-lt"/>
                <a:cs typeface="+mn-lt"/>
              </a:rPr>
              <a:t>ροσ</a:t>
            </a:r>
            <a:r>
              <a:rPr lang="en-US" dirty="0">
                <a:latin typeface="Times New Roman"/>
                <a:ea typeface="+mn-lt"/>
                <a:cs typeface="+mn-lt"/>
              </a:rPr>
              <a:t>α</a:t>
            </a:r>
            <a:r>
              <a:rPr lang="en-US" dirty="0" err="1">
                <a:latin typeface="Times New Roman"/>
                <a:ea typeface="+mn-lt"/>
                <a:cs typeface="+mn-lt"/>
              </a:rPr>
              <a:t>ρμογής</a:t>
            </a:r>
            <a:r>
              <a:rPr lang="en-US" dirty="0">
                <a:latin typeface="Times New Roman"/>
                <a:ea typeface="+mn-lt"/>
                <a:cs typeface="+mn-lt"/>
              </a:rPr>
              <a:t>        </a:t>
            </a:r>
            <a:r>
              <a:rPr lang="en-US" dirty="0" err="1">
                <a:latin typeface="Times New Roman"/>
                <a:ea typeface="+mn-lt"/>
                <a:cs typeface="+mn-lt"/>
              </a:rPr>
              <a:t>Δράση</a:t>
            </a:r>
            <a:r>
              <a:rPr lang="en-US" dirty="0">
                <a:latin typeface="Times New Roman"/>
                <a:ea typeface="+mn-lt"/>
                <a:cs typeface="+mn-lt"/>
              </a:rPr>
              <a:t> α</a:t>
            </a:r>
            <a:r>
              <a:rPr lang="en-US" dirty="0" err="1">
                <a:latin typeface="Times New Roman"/>
                <a:ea typeface="+mn-lt"/>
                <a:cs typeface="+mn-lt"/>
              </a:rPr>
              <a:t>ντίστ</a:t>
            </a:r>
            <a:r>
              <a:rPr lang="en-US" dirty="0">
                <a:latin typeface="Times New Roman"/>
                <a:ea typeface="+mn-lt"/>
                <a:cs typeface="+mn-lt"/>
              </a:rPr>
              <a:t>α</a:t>
            </a:r>
            <a:r>
              <a:rPr lang="en-US" dirty="0" err="1">
                <a:latin typeface="Times New Roman"/>
                <a:ea typeface="+mn-lt"/>
                <a:cs typeface="+mn-lt"/>
              </a:rPr>
              <a:t>σης</a:t>
            </a:r>
            <a:r>
              <a:rPr lang="en-US" dirty="0">
                <a:latin typeface="Times New Roman"/>
                <a:ea typeface="+mn-lt"/>
                <a:cs typeface="+mn-lt"/>
              </a:rPr>
              <a:t>/</a:t>
            </a:r>
            <a:r>
              <a:rPr lang="en-US" dirty="0" err="1">
                <a:latin typeface="Times New Roman"/>
                <a:ea typeface="+mn-lt"/>
                <a:cs typeface="+mn-lt"/>
              </a:rPr>
              <a:t>μη</a:t>
            </a:r>
            <a:r>
              <a:rPr lang="en-US" dirty="0">
                <a:latin typeface="Times New Roman"/>
                <a:ea typeface="+mn-lt"/>
                <a:cs typeface="+mn-lt"/>
              </a:rPr>
              <a:t> π</a:t>
            </a:r>
            <a:r>
              <a:rPr lang="en-US" dirty="0" err="1">
                <a:latin typeface="Times New Roman"/>
                <a:ea typeface="+mn-lt"/>
                <a:cs typeface="+mn-lt"/>
              </a:rPr>
              <a:t>ροσ</a:t>
            </a:r>
            <a:r>
              <a:rPr lang="en-US" dirty="0">
                <a:latin typeface="Times New Roman"/>
                <a:ea typeface="+mn-lt"/>
                <a:cs typeface="+mn-lt"/>
              </a:rPr>
              <a:t>α</a:t>
            </a:r>
            <a:r>
              <a:rPr lang="en-US" dirty="0" err="1">
                <a:latin typeface="Times New Roman"/>
                <a:ea typeface="+mn-lt"/>
                <a:cs typeface="+mn-lt"/>
              </a:rPr>
              <a:t>ρμογής</a:t>
            </a:r>
            <a:endParaRPr lang="en-US">
              <a:latin typeface="Times New Roman"/>
              <a:ea typeface="+mn-lt"/>
              <a:cs typeface="+mn-lt"/>
            </a:endParaRPr>
          </a:p>
          <a:p>
            <a:pPr marL="0" indent="0">
              <a:buNone/>
            </a:pPr>
            <a:endParaRPr lang="en-US" dirty="0">
              <a:latin typeface="Times New Roman"/>
              <a:ea typeface="+mn-lt"/>
              <a:cs typeface="+mn-lt"/>
            </a:endParaRPr>
          </a:p>
          <a:p>
            <a:pPr marL="0" indent="0">
              <a:buNone/>
            </a:pPr>
            <a:endParaRPr lang="en-US" dirty="0">
              <a:latin typeface="Times New Roman"/>
              <a:ea typeface="+mn-lt"/>
              <a:cs typeface="+mn-lt"/>
            </a:endParaRPr>
          </a:p>
          <a:p>
            <a:pPr marL="0" indent="0">
              <a:buNone/>
            </a:pPr>
            <a:endParaRPr lang="en-US" dirty="0">
              <a:latin typeface="Times New Roman"/>
              <a:ea typeface="+mn-lt"/>
              <a:cs typeface="+mn-lt"/>
            </a:endParaRPr>
          </a:p>
          <a:p>
            <a:pPr marL="0" indent="0">
              <a:buNone/>
            </a:pPr>
            <a:endParaRPr lang="en-US" dirty="0">
              <a:latin typeface="Times New Roman"/>
              <a:ea typeface="+mn-lt"/>
              <a:cs typeface="+mn-lt"/>
            </a:endParaRPr>
          </a:p>
          <a:p>
            <a:pPr marL="344170" indent="-344170">
              <a:buFont typeface="Courier New,monospace" panose="05000000000000000000" pitchFamily="2" charset="2"/>
              <a:buChar char="o"/>
            </a:pPr>
            <a:r>
              <a:rPr lang="en-US" dirty="0">
                <a:latin typeface="Times New Roman"/>
                <a:ea typeface="+mn-lt"/>
                <a:cs typeface="+mn-lt"/>
              </a:rPr>
              <a:t>High agency </a:t>
            </a:r>
            <a:r>
              <a:rPr lang="en-US" dirty="0" err="1">
                <a:latin typeface="Times New Roman"/>
                <a:ea typeface="+mn-lt"/>
                <a:cs typeface="+mn-lt"/>
              </a:rPr>
              <a:t>σε</a:t>
            </a:r>
            <a:r>
              <a:rPr lang="en-US" dirty="0">
                <a:latin typeface="Times New Roman"/>
                <a:ea typeface="+mn-lt"/>
                <a:cs typeface="+mn-lt"/>
              </a:rPr>
              <a:t> πλα</a:t>
            </a:r>
            <a:r>
              <a:rPr lang="en-US" dirty="0" err="1">
                <a:latin typeface="Times New Roman"/>
                <a:ea typeface="+mn-lt"/>
                <a:cs typeface="+mn-lt"/>
              </a:rPr>
              <a:t>ίσι</a:t>
            </a:r>
            <a:r>
              <a:rPr lang="en-US" dirty="0">
                <a:latin typeface="Times New Roman"/>
                <a:ea typeface="+mn-lt"/>
                <a:cs typeface="+mn-lt"/>
              </a:rPr>
              <a:t>α </a:t>
            </a:r>
            <a:r>
              <a:rPr lang="en-US" dirty="0" err="1">
                <a:latin typeface="Times New Roman"/>
                <a:ea typeface="+mn-lt"/>
                <a:cs typeface="+mn-lt"/>
              </a:rPr>
              <a:t>μη</a:t>
            </a:r>
            <a:r>
              <a:rPr lang="en-US" dirty="0">
                <a:latin typeface="Times New Roman"/>
                <a:ea typeface="+mn-lt"/>
                <a:cs typeface="+mn-lt"/>
              </a:rPr>
              <a:t> </a:t>
            </a:r>
            <a:r>
              <a:rPr lang="en-US" dirty="0" err="1">
                <a:latin typeface="Times New Roman"/>
                <a:ea typeface="+mn-lt"/>
                <a:cs typeface="+mn-lt"/>
              </a:rPr>
              <a:t>κυρί</a:t>
            </a:r>
            <a:r>
              <a:rPr lang="en-US" dirty="0">
                <a:latin typeface="Times New Roman"/>
                <a:ea typeface="+mn-lt"/>
                <a:cs typeface="+mn-lt"/>
              </a:rPr>
              <a:t>α</a:t>
            </a:r>
            <a:r>
              <a:rPr lang="en-US" dirty="0" err="1">
                <a:latin typeface="Times New Roman"/>
                <a:ea typeface="+mn-lt"/>
                <a:cs typeface="+mn-lt"/>
              </a:rPr>
              <a:t>ρχου</a:t>
            </a:r>
            <a:r>
              <a:rPr lang="en-US" dirty="0">
                <a:latin typeface="Times New Roman"/>
                <a:ea typeface="+mn-lt"/>
                <a:cs typeface="+mn-lt"/>
              </a:rPr>
              <a:t> </a:t>
            </a:r>
            <a:r>
              <a:rPr lang="en-US" dirty="0" err="1">
                <a:latin typeface="Times New Roman"/>
                <a:ea typeface="+mn-lt"/>
                <a:cs typeface="+mn-lt"/>
              </a:rPr>
              <a:t>λόγου</a:t>
            </a:r>
            <a:r>
              <a:rPr lang="en-US" dirty="0">
                <a:latin typeface="Times New Roman"/>
                <a:ea typeface="+mn-lt"/>
                <a:cs typeface="+mn-lt"/>
              </a:rPr>
              <a:t>         α</a:t>
            </a:r>
            <a:r>
              <a:rPr lang="en-US" dirty="0" err="1">
                <a:latin typeface="Times New Roman"/>
                <a:ea typeface="+mn-lt"/>
                <a:cs typeface="+mn-lt"/>
              </a:rPr>
              <a:t>ντίστ</a:t>
            </a:r>
            <a:r>
              <a:rPr lang="en-US" dirty="0">
                <a:latin typeface="Times New Roman"/>
                <a:ea typeface="+mn-lt"/>
                <a:cs typeface="+mn-lt"/>
              </a:rPr>
              <a:t>α</a:t>
            </a:r>
            <a:r>
              <a:rPr lang="en-US" dirty="0" err="1">
                <a:latin typeface="Times New Roman"/>
                <a:ea typeface="+mn-lt"/>
                <a:cs typeface="+mn-lt"/>
              </a:rPr>
              <a:t>ση</a:t>
            </a:r>
            <a:r>
              <a:rPr lang="en-US" dirty="0">
                <a:latin typeface="Times New Roman"/>
                <a:ea typeface="+mn-lt"/>
                <a:cs typeface="+mn-lt"/>
              </a:rPr>
              <a:t> π</a:t>
            </a:r>
            <a:r>
              <a:rPr lang="en-US" dirty="0" err="1">
                <a:latin typeface="Times New Roman"/>
                <a:ea typeface="+mn-lt"/>
                <a:cs typeface="+mn-lt"/>
              </a:rPr>
              <a:t>ρος</a:t>
            </a:r>
            <a:r>
              <a:rPr lang="en-US" dirty="0">
                <a:latin typeface="Times New Roman"/>
                <a:ea typeface="+mn-lt"/>
                <a:cs typeface="+mn-lt"/>
              </a:rPr>
              <a:t> </a:t>
            </a:r>
            <a:r>
              <a:rPr lang="en-US" dirty="0" err="1">
                <a:latin typeface="Times New Roman"/>
                <a:ea typeface="+mn-lt"/>
                <a:cs typeface="+mn-lt"/>
              </a:rPr>
              <a:t>το</a:t>
            </a:r>
            <a:r>
              <a:rPr lang="en-US" dirty="0">
                <a:latin typeface="Times New Roman"/>
                <a:ea typeface="+mn-lt"/>
                <a:cs typeface="+mn-lt"/>
              </a:rPr>
              <a:t> </a:t>
            </a:r>
            <a:r>
              <a:rPr lang="en-US" dirty="0" err="1">
                <a:latin typeface="Times New Roman"/>
                <a:ea typeface="+mn-lt"/>
                <a:cs typeface="+mn-lt"/>
              </a:rPr>
              <a:t>κυρί</a:t>
            </a:r>
            <a:r>
              <a:rPr lang="en-US" dirty="0">
                <a:latin typeface="Times New Roman"/>
                <a:ea typeface="+mn-lt"/>
                <a:cs typeface="+mn-lt"/>
              </a:rPr>
              <a:t>α</a:t>
            </a:r>
            <a:r>
              <a:rPr lang="en-US" dirty="0" err="1">
                <a:latin typeface="Times New Roman"/>
                <a:ea typeface="+mn-lt"/>
                <a:cs typeface="+mn-lt"/>
              </a:rPr>
              <a:t>ρχο</a:t>
            </a:r>
            <a:r>
              <a:rPr lang="en-US" dirty="0">
                <a:latin typeface="Times New Roman"/>
                <a:ea typeface="+mn-lt"/>
                <a:cs typeface="+mn-lt"/>
              </a:rPr>
              <a:t>: low agency π</a:t>
            </a:r>
            <a:r>
              <a:rPr lang="en-US" dirty="0" err="1">
                <a:latin typeface="Times New Roman"/>
                <a:ea typeface="+mn-lt"/>
                <a:cs typeface="+mn-lt"/>
              </a:rPr>
              <a:t>ρος</a:t>
            </a:r>
            <a:r>
              <a:rPr lang="en-US" dirty="0">
                <a:latin typeface="Times New Roman"/>
                <a:ea typeface="+mn-lt"/>
                <a:cs typeface="+mn-lt"/>
              </a:rPr>
              <a:t> </a:t>
            </a:r>
            <a:r>
              <a:rPr lang="en-US" dirty="0" err="1">
                <a:latin typeface="Times New Roman"/>
                <a:ea typeface="+mn-lt"/>
                <a:cs typeface="+mn-lt"/>
              </a:rPr>
              <a:t>το</a:t>
            </a:r>
            <a:r>
              <a:rPr lang="en-US" dirty="0">
                <a:latin typeface="Times New Roman"/>
                <a:ea typeface="+mn-lt"/>
                <a:cs typeface="+mn-lt"/>
              </a:rPr>
              <a:t> </a:t>
            </a:r>
            <a:r>
              <a:rPr lang="en-US" dirty="0" err="1">
                <a:latin typeface="Times New Roman"/>
                <a:ea typeface="+mn-lt"/>
                <a:cs typeface="+mn-lt"/>
              </a:rPr>
              <a:t>κυρί</a:t>
            </a:r>
            <a:r>
              <a:rPr lang="en-US" dirty="0">
                <a:latin typeface="Times New Roman"/>
                <a:ea typeface="+mn-lt"/>
                <a:cs typeface="+mn-lt"/>
              </a:rPr>
              <a:t>α</a:t>
            </a:r>
            <a:r>
              <a:rPr lang="en-US" dirty="0" err="1">
                <a:latin typeface="Times New Roman"/>
                <a:ea typeface="+mn-lt"/>
                <a:cs typeface="+mn-lt"/>
              </a:rPr>
              <a:t>ρχο</a:t>
            </a:r>
            <a:r>
              <a:rPr lang="en-US" dirty="0">
                <a:latin typeface="Times New Roman"/>
                <a:ea typeface="+mn-lt"/>
                <a:cs typeface="+mn-lt"/>
              </a:rPr>
              <a:t> </a:t>
            </a:r>
            <a:endParaRPr lang="en-US" dirty="0">
              <a:latin typeface="Times New Roman"/>
              <a:cs typeface="Times New Roman"/>
            </a:endParaRPr>
          </a:p>
        </p:txBody>
      </p:sp>
      <p:cxnSp>
        <p:nvCxnSpPr>
          <p:cNvPr id="5" name="Straight Arrow Connector 4">
            <a:extLst>
              <a:ext uri="{FF2B5EF4-FFF2-40B4-BE49-F238E27FC236}">
                <a16:creationId xmlns:a16="http://schemas.microsoft.com/office/drawing/2014/main" id="{35CB2665-9BBF-E3A6-713E-CF4A742F8ADD}"/>
              </a:ext>
            </a:extLst>
          </p:cNvPr>
          <p:cNvCxnSpPr/>
          <p:nvPr/>
        </p:nvCxnSpPr>
        <p:spPr>
          <a:xfrm flipV="1">
            <a:off x="1023222" y="1510554"/>
            <a:ext cx="10312399" cy="27515"/>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
        <p:nvSpPr>
          <p:cNvPr id="6" name="Not Equal 5">
            <a:extLst>
              <a:ext uri="{FF2B5EF4-FFF2-40B4-BE49-F238E27FC236}">
                <a16:creationId xmlns:a16="http://schemas.microsoft.com/office/drawing/2014/main" id="{3FB96F7C-DCC3-3D4D-8770-8E77657D6EF2}"/>
              </a:ext>
            </a:extLst>
          </p:cNvPr>
          <p:cNvSpPr/>
          <p:nvPr/>
        </p:nvSpPr>
        <p:spPr>
          <a:xfrm>
            <a:off x="3799417" y="2939521"/>
            <a:ext cx="275166" cy="243416"/>
          </a:xfrm>
          <a:prstGeom prst="mathNotEqual">
            <a:avLst/>
          </a:prstGeom>
          <a:solidFill>
            <a:srgbClr val="DE16B9"/>
          </a:solidFill>
          <a:ln>
            <a:solidFill>
              <a:srgbClr val="DE16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Right 7">
            <a:extLst>
              <a:ext uri="{FF2B5EF4-FFF2-40B4-BE49-F238E27FC236}">
                <a16:creationId xmlns:a16="http://schemas.microsoft.com/office/drawing/2014/main" id="{896D5A67-50F5-F8EC-7355-B4B7DA201A1B}"/>
              </a:ext>
            </a:extLst>
          </p:cNvPr>
          <p:cNvSpPr/>
          <p:nvPr/>
        </p:nvSpPr>
        <p:spPr>
          <a:xfrm rot="5400000">
            <a:off x="2439925" y="3434914"/>
            <a:ext cx="433916" cy="190500"/>
          </a:xfrm>
          <a:prstGeom prst="rightArrow">
            <a:avLst/>
          </a:prstGeom>
          <a:solidFill>
            <a:srgbClr val="DE16B9"/>
          </a:solidFill>
          <a:ln>
            <a:solidFill>
              <a:srgbClr val="DE16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0C20623F-E51F-4C16-0C4F-71C976267CA9}"/>
              </a:ext>
            </a:extLst>
          </p:cNvPr>
          <p:cNvSpPr/>
          <p:nvPr/>
        </p:nvSpPr>
        <p:spPr>
          <a:xfrm rot="5400000">
            <a:off x="5921842" y="3434914"/>
            <a:ext cx="433916" cy="190500"/>
          </a:xfrm>
          <a:prstGeom prst="rightArrow">
            <a:avLst/>
          </a:prstGeom>
          <a:solidFill>
            <a:srgbClr val="DE16B9"/>
          </a:solidFill>
          <a:ln>
            <a:solidFill>
              <a:srgbClr val="DE16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4A0FEAF-8BE6-2174-3D62-8034578F30F6}"/>
              </a:ext>
            </a:extLst>
          </p:cNvPr>
          <p:cNvSpPr txBox="1"/>
          <p:nvPr/>
        </p:nvSpPr>
        <p:spPr>
          <a:xfrm>
            <a:off x="6775979" y="4193646"/>
            <a:ext cx="2394479" cy="9525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2" name="TextBox 1">
            <a:extLst>
              <a:ext uri="{FF2B5EF4-FFF2-40B4-BE49-F238E27FC236}">
                <a16:creationId xmlns:a16="http://schemas.microsoft.com/office/drawing/2014/main" id="{44662B26-C55F-0311-FE24-629FA12E5E2D}"/>
              </a:ext>
            </a:extLst>
          </p:cNvPr>
          <p:cNvSpPr txBox="1"/>
          <p:nvPr/>
        </p:nvSpPr>
        <p:spPr>
          <a:xfrm>
            <a:off x="1333500" y="3865562"/>
            <a:ext cx="2831041" cy="646331"/>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latin typeface="Times New Roman"/>
                <a:cs typeface="Arial"/>
              </a:rPr>
              <a:t>(</a:t>
            </a:r>
            <a:r>
              <a:rPr lang="en-US" dirty="0" err="1">
                <a:latin typeface="Times New Roman"/>
                <a:cs typeface="Arial"/>
              </a:rPr>
              <a:t>υψηλή</a:t>
            </a:r>
            <a:r>
              <a:rPr lang="en-US" dirty="0">
                <a:latin typeface="Times New Roman"/>
                <a:cs typeface="Arial"/>
              </a:rPr>
              <a:t>) </a:t>
            </a:r>
            <a:r>
              <a:rPr lang="en-US" dirty="0" err="1">
                <a:latin typeface="Times New Roman"/>
                <a:cs typeface="Arial"/>
              </a:rPr>
              <a:t>έχει</a:t>
            </a:r>
            <a:r>
              <a:rPr lang="en-US" dirty="0">
                <a:latin typeface="Times New Roman"/>
                <a:cs typeface="Arial"/>
              </a:rPr>
              <a:t> </a:t>
            </a:r>
            <a:r>
              <a:rPr lang="en-US" dirty="0" err="1">
                <a:latin typeface="Times New Roman"/>
                <a:cs typeface="Arial"/>
              </a:rPr>
              <a:t>μόνο</a:t>
            </a:r>
            <a:r>
              <a:rPr lang="en-US" dirty="0">
                <a:latin typeface="Times New Roman"/>
                <a:cs typeface="Arial"/>
              </a:rPr>
              <a:t> ο/η α</a:t>
            </a:r>
            <a:r>
              <a:rPr lang="en-US" dirty="0" err="1">
                <a:latin typeface="Times New Roman"/>
                <a:cs typeface="Arial"/>
              </a:rPr>
              <a:t>φομοιωμένος</a:t>
            </a:r>
            <a:r>
              <a:rPr lang="en-US" dirty="0">
                <a:latin typeface="Times New Roman"/>
                <a:cs typeface="Arial"/>
              </a:rPr>
              <a:t>/η </a:t>
            </a:r>
            <a:endParaRPr lang="en-US" dirty="0">
              <a:latin typeface="Times New Roman"/>
              <a:cs typeface="Times New Roman"/>
            </a:endParaRPr>
          </a:p>
        </p:txBody>
      </p:sp>
      <p:sp>
        <p:nvSpPr>
          <p:cNvPr id="14" name="Arrow: Right 13">
            <a:extLst>
              <a:ext uri="{FF2B5EF4-FFF2-40B4-BE49-F238E27FC236}">
                <a16:creationId xmlns:a16="http://schemas.microsoft.com/office/drawing/2014/main" id="{2E49E651-B330-735B-75EB-10FB7A14E8E3}"/>
              </a:ext>
            </a:extLst>
          </p:cNvPr>
          <p:cNvSpPr/>
          <p:nvPr/>
        </p:nvSpPr>
        <p:spPr>
          <a:xfrm rot="5400000">
            <a:off x="2545758" y="4694330"/>
            <a:ext cx="222250" cy="190500"/>
          </a:xfrm>
          <a:prstGeom prst="rightArrow">
            <a:avLst/>
          </a:prstGeom>
          <a:solidFill>
            <a:srgbClr val="DE16B9"/>
          </a:solidFill>
          <a:ln>
            <a:solidFill>
              <a:srgbClr val="DE16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
            <a:extLst>
              <a:ext uri="{FF2B5EF4-FFF2-40B4-BE49-F238E27FC236}">
                <a16:creationId xmlns:a16="http://schemas.microsoft.com/office/drawing/2014/main" id="{E0587E6C-A745-5AEA-82A4-FD47FC99FA0B}"/>
              </a:ext>
            </a:extLst>
          </p:cNvPr>
          <p:cNvSpPr txBox="1"/>
          <p:nvPr/>
        </p:nvSpPr>
        <p:spPr>
          <a:xfrm>
            <a:off x="1238249" y="5029728"/>
            <a:ext cx="3032124" cy="646331"/>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err="1">
                <a:latin typeface="Times New Roman"/>
                <a:cs typeface="Arial"/>
              </a:rPr>
              <a:t>Πόση</a:t>
            </a:r>
            <a:r>
              <a:rPr lang="en-US" dirty="0">
                <a:latin typeface="Times New Roman"/>
                <a:cs typeface="Arial"/>
              </a:rPr>
              <a:t> </a:t>
            </a:r>
            <a:r>
              <a:rPr lang="en-US" dirty="0" err="1">
                <a:latin typeface="Times New Roman"/>
                <a:cs typeface="Arial"/>
              </a:rPr>
              <a:t>ελυθερί</a:t>
            </a:r>
            <a:r>
              <a:rPr lang="en-US" dirty="0">
                <a:latin typeface="Times New Roman"/>
                <a:cs typeface="Arial"/>
              </a:rPr>
              <a:t>α </a:t>
            </a:r>
            <a:r>
              <a:rPr lang="en-US" dirty="0" err="1">
                <a:latin typeface="Times New Roman"/>
                <a:cs typeface="Arial"/>
              </a:rPr>
              <a:t>δράσης</a:t>
            </a:r>
            <a:r>
              <a:rPr lang="en-US" dirty="0">
                <a:latin typeface="Times New Roman"/>
                <a:cs typeface="Arial"/>
              </a:rPr>
              <a:t> πα</a:t>
            </a:r>
            <a:r>
              <a:rPr lang="en-US" dirty="0" err="1">
                <a:latin typeface="Times New Roman"/>
                <a:cs typeface="Arial"/>
              </a:rPr>
              <a:t>ρέχει</a:t>
            </a:r>
            <a:r>
              <a:rPr lang="en-US" dirty="0">
                <a:latin typeface="Times New Roman"/>
                <a:cs typeface="Arial"/>
              </a:rPr>
              <a:t> η α</a:t>
            </a:r>
            <a:r>
              <a:rPr lang="en-US" dirty="0" err="1">
                <a:latin typeface="Times New Roman"/>
                <a:cs typeface="Arial"/>
              </a:rPr>
              <a:t>φομοίωση</a:t>
            </a:r>
            <a:r>
              <a:rPr lang="en-US" dirty="0">
                <a:latin typeface="Times New Roman"/>
                <a:cs typeface="Arial"/>
              </a:rPr>
              <a:t>;</a:t>
            </a:r>
          </a:p>
        </p:txBody>
      </p:sp>
      <p:sp>
        <p:nvSpPr>
          <p:cNvPr id="16" name="TextBox 1">
            <a:extLst>
              <a:ext uri="{FF2B5EF4-FFF2-40B4-BE49-F238E27FC236}">
                <a16:creationId xmlns:a16="http://schemas.microsoft.com/office/drawing/2014/main" id="{B9298E14-1703-0267-E05D-20E21AB4136E}"/>
              </a:ext>
            </a:extLst>
          </p:cNvPr>
          <p:cNvSpPr txBox="1"/>
          <p:nvPr/>
        </p:nvSpPr>
        <p:spPr>
          <a:xfrm>
            <a:off x="4720165" y="4013727"/>
            <a:ext cx="2831041" cy="1200329"/>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err="1">
                <a:latin typeface="Times New Roman"/>
                <a:cs typeface="Arial"/>
              </a:rPr>
              <a:t>Αντίθεση</a:t>
            </a:r>
            <a:r>
              <a:rPr lang="en-US" dirty="0">
                <a:latin typeface="Times New Roman"/>
                <a:cs typeface="Arial"/>
              </a:rPr>
              <a:t> </a:t>
            </a:r>
            <a:r>
              <a:rPr lang="en-US" dirty="0" err="1">
                <a:latin typeface="Times New Roman"/>
                <a:cs typeface="Arial"/>
              </a:rPr>
              <a:t>στις</a:t>
            </a:r>
            <a:r>
              <a:rPr lang="en-US" dirty="0">
                <a:latin typeface="Times New Roman"/>
                <a:cs typeface="Arial"/>
              </a:rPr>
              <a:t> </a:t>
            </a:r>
            <a:r>
              <a:rPr lang="en-US" dirty="0" err="1">
                <a:latin typeface="Times New Roman"/>
                <a:cs typeface="Arial"/>
              </a:rPr>
              <a:t>ομογενο</a:t>
            </a:r>
            <a:r>
              <a:rPr lang="en-US" dirty="0">
                <a:latin typeface="Times New Roman"/>
                <a:cs typeface="Arial"/>
              </a:rPr>
              <a:t>π</a:t>
            </a:r>
            <a:r>
              <a:rPr lang="en-US" dirty="0" err="1">
                <a:latin typeface="Times New Roman"/>
                <a:cs typeface="Arial"/>
              </a:rPr>
              <a:t>οιητικές</a:t>
            </a:r>
            <a:r>
              <a:rPr lang="en-US" dirty="0">
                <a:latin typeface="Times New Roman"/>
                <a:cs typeface="Arial"/>
              </a:rPr>
              <a:t> πρα</a:t>
            </a:r>
            <a:r>
              <a:rPr lang="en-US" dirty="0" err="1">
                <a:latin typeface="Times New Roman"/>
                <a:cs typeface="Arial"/>
              </a:rPr>
              <a:t>κτικές</a:t>
            </a:r>
            <a:r>
              <a:rPr lang="en-US" dirty="0">
                <a:latin typeface="Times New Roman"/>
                <a:cs typeface="Arial"/>
              </a:rPr>
              <a:t> και </a:t>
            </a:r>
            <a:r>
              <a:rPr lang="en-US" dirty="0" err="1">
                <a:latin typeface="Times New Roman"/>
                <a:cs typeface="Arial"/>
              </a:rPr>
              <a:t>δράση</a:t>
            </a:r>
            <a:r>
              <a:rPr lang="en-US" dirty="0">
                <a:latin typeface="Times New Roman"/>
                <a:cs typeface="Arial"/>
              </a:rPr>
              <a:t> </a:t>
            </a:r>
            <a:r>
              <a:rPr lang="en-US" dirty="0" err="1">
                <a:latin typeface="Times New Roman"/>
                <a:cs typeface="Arial"/>
              </a:rPr>
              <a:t>με</a:t>
            </a:r>
            <a:r>
              <a:rPr lang="en-US" dirty="0">
                <a:latin typeface="Times New Roman"/>
                <a:cs typeface="Arial"/>
              </a:rPr>
              <a:t> π</a:t>
            </a:r>
            <a:r>
              <a:rPr lang="en-US" dirty="0" err="1">
                <a:latin typeface="Times New Roman"/>
                <a:cs typeface="Arial"/>
              </a:rPr>
              <a:t>ροσω</a:t>
            </a:r>
            <a:r>
              <a:rPr lang="en-US" dirty="0">
                <a:latin typeface="Times New Roman"/>
                <a:cs typeface="Arial"/>
              </a:rPr>
              <a:t>π</a:t>
            </a:r>
            <a:r>
              <a:rPr lang="en-US" dirty="0" err="1">
                <a:latin typeface="Times New Roman"/>
                <a:cs typeface="Arial"/>
              </a:rPr>
              <a:t>ικούς</a:t>
            </a:r>
            <a:r>
              <a:rPr lang="en-US" dirty="0">
                <a:latin typeface="Times New Roman"/>
                <a:cs typeface="Arial"/>
              </a:rPr>
              <a:t> </a:t>
            </a:r>
            <a:r>
              <a:rPr lang="en-US" dirty="0" err="1">
                <a:latin typeface="Times New Roman"/>
                <a:cs typeface="Arial"/>
              </a:rPr>
              <a:t>όρους</a:t>
            </a:r>
          </a:p>
        </p:txBody>
      </p:sp>
      <p:sp>
        <p:nvSpPr>
          <p:cNvPr id="17" name="Arrow: Right 16">
            <a:extLst>
              <a:ext uri="{FF2B5EF4-FFF2-40B4-BE49-F238E27FC236}">
                <a16:creationId xmlns:a16="http://schemas.microsoft.com/office/drawing/2014/main" id="{952DF29A-EC7E-1E04-D5CE-0F2A31B8B5C7}"/>
              </a:ext>
            </a:extLst>
          </p:cNvPr>
          <p:cNvSpPr/>
          <p:nvPr/>
        </p:nvSpPr>
        <p:spPr>
          <a:xfrm>
            <a:off x="6228758" y="5847914"/>
            <a:ext cx="433916" cy="190500"/>
          </a:xfrm>
          <a:prstGeom prst="rightArrow">
            <a:avLst/>
          </a:prstGeom>
          <a:solidFill>
            <a:srgbClr val="DE16B9"/>
          </a:solidFill>
          <a:ln>
            <a:solidFill>
              <a:srgbClr val="DE16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820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5673-63F2-1CBD-22F7-AB11124A7DEF}"/>
              </a:ext>
            </a:extLst>
          </p:cNvPr>
          <p:cNvSpPr>
            <a:spLocks noGrp="1"/>
          </p:cNvSpPr>
          <p:nvPr>
            <p:ph type="title"/>
          </p:nvPr>
        </p:nvSpPr>
        <p:spPr>
          <a:xfrm>
            <a:off x="2463641" y="511723"/>
            <a:ext cx="7958331" cy="1077229"/>
          </a:xfrm>
        </p:spPr>
        <p:txBody>
          <a:bodyPr>
            <a:normAutofit fontScale="90000"/>
          </a:bodyPr>
          <a:lstStyle/>
          <a:p>
            <a:r>
              <a:rPr lang="en-US" dirty="0" err="1">
                <a:latin typeface="Times New Roman"/>
                <a:cs typeface="Arial"/>
              </a:rPr>
              <a:t>Γλωσσικές</a:t>
            </a:r>
            <a:r>
              <a:rPr lang="en-US" dirty="0">
                <a:latin typeface="Times New Roman"/>
                <a:cs typeface="Arial"/>
              </a:rPr>
              <a:t> </a:t>
            </a:r>
            <a:r>
              <a:rPr lang="en-US" dirty="0" err="1">
                <a:latin typeface="Times New Roman"/>
                <a:cs typeface="Arial"/>
              </a:rPr>
              <a:t>στρ</a:t>
            </a:r>
            <a:r>
              <a:rPr lang="en-US" dirty="0">
                <a:latin typeface="Times New Roman"/>
                <a:cs typeface="Arial"/>
              </a:rPr>
              <a:t>α</a:t>
            </a:r>
            <a:r>
              <a:rPr lang="en-US" dirty="0" err="1">
                <a:latin typeface="Times New Roman"/>
                <a:cs typeface="Arial"/>
              </a:rPr>
              <a:t>τηγικές</a:t>
            </a:r>
            <a:r>
              <a:rPr lang="en-US" dirty="0">
                <a:latin typeface="Times New Roman"/>
                <a:cs typeface="Arial"/>
              </a:rPr>
              <a:t>: </a:t>
            </a:r>
            <a:r>
              <a:rPr lang="en-US" dirty="0" err="1">
                <a:latin typeface="Times New Roman"/>
                <a:cs typeface="Arial"/>
              </a:rPr>
              <a:t>στρ</a:t>
            </a:r>
            <a:r>
              <a:rPr lang="en-US" dirty="0">
                <a:latin typeface="Times New Roman"/>
                <a:cs typeface="Arial"/>
              </a:rPr>
              <a:t>α</a:t>
            </a:r>
            <a:r>
              <a:rPr lang="en-US" dirty="0" err="1">
                <a:latin typeface="Times New Roman"/>
                <a:cs typeface="Arial"/>
              </a:rPr>
              <a:t>τηγικές</a:t>
            </a:r>
            <a:r>
              <a:rPr lang="en-US" dirty="0">
                <a:latin typeface="Times New Roman"/>
                <a:cs typeface="Arial"/>
              </a:rPr>
              <a:t> ανα</a:t>
            </a:r>
            <a:r>
              <a:rPr lang="en-US" dirty="0" err="1">
                <a:latin typeface="Times New Roman"/>
                <a:cs typeface="Arial"/>
              </a:rPr>
              <a:t>φοράς</a:t>
            </a:r>
            <a:r>
              <a:rPr lang="en-US" dirty="0">
                <a:latin typeface="Times New Roman"/>
                <a:cs typeface="Arial"/>
              </a:rPr>
              <a:t>-κα</a:t>
            </a:r>
            <a:r>
              <a:rPr lang="en-US" dirty="0" err="1">
                <a:latin typeface="Times New Roman"/>
                <a:cs typeface="Arial"/>
              </a:rPr>
              <a:t>τηγόρησης</a:t>
            </a:r>
            <a:r>
              <a:rPr lang="en-US" dirty="0">
                <a:latin typeface="Times New Roman"/>
                <a:cs typeface="Arial"/>
              </a:rPr>
              <a:t> </a:t>
            </a:r>
            <a:r>
              <a:rPr lang="en-US" sz="2800" dirty="0">
                <a:latin typeface="Times New Roman"/>
                <a:cs typeface="Arial"/>
              </a:rPr>
              <a:t>(</a:t>
            </a:r>
            <a:r>
              <a:rPr lang="en-US" sz="2800" dirty="0" err="1">
                <a:latin typeface="Times New Roman"/>
                <a:cs typeface="Arial"/>
              </a:rPr>
              <a:t>Reisigl</a:t>
            </a:r>
            <a:r>
              <a:rPr lang="en-US" sz="2800" dirty="0">
                <a:latin typeface="Times New Roman"/>
                <a:cs typeface="Arial"/>
              </a:rPr>
              <a:t> &amp; </a:t>
            </a:r>
            <a:r>
              <a:rPr lang="en-US" sz="2800" dirty="0" err="1">
                <a:latin typeface="Times New Roman"/>
                <a:cs typeface="Arial"/>
              </a:rPr>
              <a:t>Wodak</a:t>
            </a:r>
            <a:r>
              <a:rPr lang="en-US" sz="2800" dirty="0">
                <a:latin typeface="Times New Roman"/>
                <a:cs typeface="Arial"/>
              </a:rPr>
              <a:t>, 2001)</a:t>
            </a:r>
          </a:p>
        </p:txBody>
      </p:sp>
      <p:sp>
        <p:nvSpPr>
          <p:cNvPr id="3" name="Content Placeholder 2">
            <a:extLst>
              <a:ext uri="{FF2B5EF4-FFF2-40B4-BE49-F238E27FC236}">
                <a16:creationId xmlns:a16="http://schemas.microsoft.com/office/drawing/2014/main" id="{89695D40-D2D7-46DD-F734-594CAC1C0658}"/>
              </a:ext>
            </a:extLst>
          </p:cNvPr>
          <p:cNvSpPr>
            <a:spLocks noGrp="1"/>
          </p:cNvSpPr>
          <p:nvPr>
            <p:ph idx="1"/>
          </p:nvPr>
        </p:nvSpPr>
        <p:spPr>
          <a:xfrm>
            <a:off x="1112017" y="517533"/>
            <a:ext cx="10146038" cy="6114494"/>
          </a:xfrm>
        </p:spPr>
        <p:txBody>
          <a:bodyPr/>
          <a:lstStyle/>
          <a:p>
            <a:pPr marL="344170" indent="-344170">
              <a:buChar char="Ø"/>
            </a:pPr>
            <a:r>
              <a:rPr lang="en-US" dirty="0" err="1">
                <a:latin typeface="Times New Roman"/>
                <a:cs typeface="Arial" panose="020B0604020202020204"/>
              </a:rPr>
              <a:t>Πως</a:t>
            </a:r>
            <a:r>
              <a:rPr lang="en-US" dirty="0">
                <a:latin typeface="Times New Roman"/>
                <a:cs typeface="Arial" panose="020B0604020202020204"/>
              </a:rPr>
              <a:t> αναπα</a:t>
            </a:r>
            <a:r>
              <a:rPr lang="en-US" dirty="0" err="1">
                <a:latin typeface="Times New Roman"/>
                <a:cs typeface="Arial" panose="020B0604020202020204"/>
              </a:rPr>
              <a:t>ρίστ</a:t>
            </a:r>
            <a:r>
              <a:rPr lang="en-US" dirty="0">
                <a:latin typeface="Times New Roman"/>
                <a:cs typeface="Arial" panose="020B0604020202020204"/>
              </a:rPr>
              <a:t>αται </a:t>
            </a:r>
            <a:r>
              <a:rPr lang="en-US" dirty="0" err="1">
                <a:latin typeface="Times New Roman"/>
                <a:cs typeface="Arial" panose="020B0604020202020204"/>
              </a:rPr>
              <a:t>γλωσσικά</a:t>
            </a:r>
            <a:r>
              <a:rPr lang="en-US" dirty="0">
                <a:latin typeface="Times New Roman"/>
                <a:cs typeface="Arial" panose="020B0604020202020204"/>
              </a:rPr>
              <a:t> ο/η </a:t>
            </a:r>
            <a:r>
              <a:rPr lang="en-US" dirty="0" err="1">
                <a:latin typeface="Times New Roman"/>
                <a:cs typeface="Arial" panose="020B0604020202020204"/>
              </a:rPr>
              <a:t>εθνικός</a:t>
            </a:r>
            <a:r>
              <a:rPr lang="en-US" dirty="0">
                <a:latin typeface="Times New Roman"/>
                <a:cs typeface="Arial" panose="020B0604020202020204"/>
              </a:rPr>
              <a:t>/ή </a:t>
            </a:r>
            <a:r>
              <a:rPr lang="en-US" dirty="0" err="1">
                <a:latin typeface="Times New Roman"/>
                <a:cs typeface="Arial" panose="020B0604020202020204"/>
              </a:rPr>
              <a:t>Άλλος</a:t>
            </a:r>
            <a:r>
              <a:rPr lang="en-US" dirty="0">
                <a:latin typeface="Times New Roman"/>
                <a:cs typeface="Arial" panose="020B0604020202020204"/>
              </a:rPr>
              <a:t>/η, β</a:t>
            </a:r>
            <a:r>
              <a:rPr lang="en-US" dirty="0" err="1">
                <a:latin typeface="Times New Roman"/>
                <a:cs typeface="Arial" panose="020B0604020202020204"/>
              </a:rPr>
              <a:t>άσει</a:t>
            </a:r>
            <a:r>
              <a:rPr lang="en-US" dirty="0">
                <a:latin typeface="Times New Roman"/>
                <a:cs typeface="Arial" panose="020B0604020202020204"/>
              </a:rPr>
              <a:t> </a:t>
            </a:r>
            <a:r>
              <a:rPr lang="en-US" dirty="0" err="1">
                <a:latin typeface="Times New Roman"/>
                <a:cs typeface="Arial" panose="020B0604020202020204"/>
              </a:rPr>
              <a:t>των</a:t>
            </a:r>
            <a:r>
              <a:rPr lang="en-US" dirty="0">
                <a:latin typeface="Times New Roman"/>
                <a:cs typeface="Arial" panose="020B0604020202020204"/>
              </a:rPr>
              <a:t> </a:t>
            </a:r>
            <a:r>
              <a:rPr lang="en-US" dirty="0" err="1">
                <a:latin typeface="Times New Roman"/>
                <a:cs typeface="Arial" panose="020B0604020202020204"/>
              </a:rPr>
              <a:t>στρ</a:t>
            </a:r>
            <a:r>
              <a:rPr lang="en-US" dirty="0">
                <a:latin typeface="Times New Roman"/>
                <a:cs typeface="Arial" panose="020B0604020202020204"/>
              </a:rPr>
              <a:t>α</a:t>
            </a:r>
            <a:r>
              <a:rPr lang="en-US" dirty="0" err="1">
                <a:latin typeface="Times New Roman"/>
                <a:cs typeface="Arial" panose="020B0604020202020204"/>
              </a:rPr>
              <a:t>τηγικών</a:t>
            </a:r>
            <a:r>
              <a:rPr lang="en-US" dirty="0">
                <a:latin typeface="Times New Roman"/>
                <a:cs typeface="Arial" panose="020B0604020202020204"/>
              </a:rPr>
              <a:t> </a:t>
            </a:r>
            <a:r>
              <a:rPr lang="en-US" dirty="0" err="1">
                <a:latin typeface="Times New Roman"/>
                <a:cs typeface="Arial" panose="020B0604020202020204"/>
              </a:rPr>
              <a:t>λόγου</a:t>
            </a:r>
            <a:r>
              <a:rPr lang="en-US" dirty="0">
                <a:latin typeface="Times New Roman"/>
                <a:cs typeface="Arial" panose="020B0604020202020204"/>
              </a:rPr>
              <a:t> (discourse strategies)</a:t>
            </a:r>
          </a:p>
          <a:p>
            <a:pPr marL="344170" indent="-344170">
              <a:buChar char="Ø"/>
            </a:pPr>
            <a:r>
              <a:rPr lang="en-US" dirty="0" err="1">
                <a:latin typeface="Times New Roman"/>
                <a:cs typeface="Arial" panose="020B0604020202020204"/>
              </a:rPr>
              <a:t>Στις</a:t>
            </a:r>
            <a:r>
              <a:rPr lang="en-US" dirty="0">
                <a:latin typeface="Times New Roman"/>
                <a:cs typeface="Arial" panose="020B0604020202020204"/>
              </a:rPr>
              <a:t> αναπαρα</a:t>
            </a:r>
            <a:r>
              <a:rPr lang="en-US" dirty="0" err="1">
                <a:latin typeface="Times New Roman"/>
                <a:cs typeface="Arial" panose="020B0604020202020204"/>
              </a:rPr>
              <a:t>στάσεις</a:t>
            </a:r>
            <a:r>
              <a:rPr lang="en-US" dirty="0">
                <a:latin typeface="Times New Roman"/>
                <a:cs typeface="Arial" panose="020B0604020202020204"/>
              </a:rPr>
              <a:t> α</a:t>
            </a:r>
            <a:r>
              <a:rPr lang="en-US" dirty="0" err="1">
                <a:latin typeface="Times New Roman"/>
                <a:cs typeface="Arial" panose="020B0604020202020204"/>
              </a:rPr>
              <a:t>υτές</a:t>
            </a:r>
            <a:r>
              <a:rPr lang="en-US" dirty="0">
                <a:latin typeface="Times New Roman"/>
                <a:cs typeface="Arial" panose="020B0604020202020204"/>
              </a:rPr>
              <a:t> παρα</a:t>
            </a:r>
            <a:r>
              <a:rPr lang="en-US" dirty="0" err="1">
                <a:latin typeface="Times New Roman"/>
                <a:cs typeface="Arial" panose="020B0604020202020204"/>
              </a:rPr>
              <a:t>τηρούντ</a:t>
            </a:r>
            <a:r>
              <a:rPr lang="en-US" dirty="0">
                <a:latin typeface="Times New Roman"/>
                <a:cs typeface="Arial" panose="020B0604020202020204"/>
              </a:rPr>
              <a:t>αι υπ</a:t>
            </a:r>
            <a:r>
              <a:rPr lang="en-US" dirty="0" err="1">
                <a:latin typeface="Times New Roman"/>
                <a:cs typeface="Arial" panose="020B0604020202020204"/>
              </a:rPr>
              <a:t>ονοήμ</a:t>
            </a:r>
            <a:r>
              <a:rPr lang="en-US" dirty="0">
                <a:latin typeface="Times New Roman"/>
                <a:cs typeface="Arial" panose="020B0604020202020204"/>
              </a:rPr>
              <a:t>ατα, </a:t>
            </a:r>
            <a:r>
              <a:rPr lang="en-US" dirty="0" err="1">
                <a:latin typeface="Times New Roman"/>
                <a:cs typeface="Arial" panose="020B0604020202020204"/>
              </a:rPr>
              <a:t>κρυμμένες</a:t>
            </a:r>
            <a:r>
              <a:rPr lang="en-US" dirty="0">
                <a:latin typeface="Times New Roman"/>
                <a:cs typeface="Arial" panose="020B0604020202020204"/>
              </a:rPr>
              <a:t> α</a:t>
            </a:r>
            <a:r>
              <a:rPr lang="en-US" dirty="0" err="1">
                <a:latin typeface="Times New Roman"/>
                <a:cs typeface="Arial" panose="020B0604020202020204"/>
              </a:rPr>
              <a:t>ιτιότητες</a:t>
            </a:r>
            <a:r>
              <a:rPr lang="en-US" dirty="0">
                <a:latin typeface="Times New Roman"/>
                <a:cs typeface="Arial" panose="020B0604020202020204"/>
              </a:rPr>
              <a:t>, υπα</a:t>
            </a:r>
            <a:r>
              <a:rPr lang="en-US" dirty="0" err="1">
                <a:latin typeface="Times New Roman"/>
                <a:cs typeface="Arial" panose="020B0604020202020204"/>
              </a:rPr>
              <a:t>ινιγμοί</a:t>
            </a:r>
            <a:r>
              <a:rPr lang="en-US" dirty="0">
                <a:latin typeface="Times New Roman"/>
                <a:cs typeface="Arial" panose="020B0604020202020204"/>
              </a:rPr>
              <a:t>, π</a:t>
            </a:r>
            <a:r>
              <a:rPr lang="en-US" dirty="0" err="1">
                <a:latin typeface="Times New Roman"/>
                <a:cs typeface="Arial" panose="020B0604020202020204"/>
              </a:rPr>
              <a:t>ου</a:t>
            </a:r>
            <a:r>
              <a:rPr lang="en-US" dirty="0">
                <a:latin typeface="Times New Roman"/>
                <a:cs typeface="Arial" panose="020B0604020202020204"/>
              </a:rPr>
              <a:t> κατα</a:t>
            </a:r>
            <a:r>
              <a:rPr lang="en-US" dirty="0" err="1">
                <a:latin typeface="Times New Roman"/>
                <a:cs typeface="Arial" panose="020B0604020202020204"/>
              </a:rPr>
              <a:t>σκευάζουν</a:t>
            </a:r>
            <a:r>
              <a:rPr lang="en-US" dirty="0">
                <a:latin typeface="Times New Roman"/>
                <a:cs typeface="Arial" panose="020B0604020202020204"/>
              </a:rPr>
              <a:t> </a:t>
            </a:r>
            <a:r>
              <a:rPr lang="en-US" dirty="0" err="1">
                <a:latin typeface="Times New Roman"/>
                <a:cs typeface="Arial" panose="020B0604020202020204"/>
              </a:rPr>
              <a:t>εσω-εξω</a:t>
            </a:r>
            <a:r>
              <a:rPr lang="en-US" dirty="0">
                <a:latin typeface="Times New Roman"/>
                <a:cs typeface="Arial" panose="020B0604020202020204"/>
              </a:rPr>
              <a:t> </a:t>
            </a:r>
            <a:r>
              <a:rPr lang="en-US" dirty="0" err="1">
                <a:latin typeface="Times New Roman"/>
                <a:cs typeface="Arial" panose="020B0604020202020204"/>
              </a:rPr>
              <a:t>ομάδες</a:t>
            </a:r>
            <a:r>
              <a:rPr lang="en-US" dirty="0">
                <a:latin typeface="Times New Roman"/>
                <a:cs typeface="Arial" panose="020B0604020202020204"/>
              </a:rPr>
              <a:t>, </a:t>
            </a:r>
            <a:r>
              <a:rPr lang="en-US" dirty="0" err="1">
                <a:latin typeface="Times New Roman"/>
                <a:cs typeface="Arial" panose="020B0604020202020204"/>
              </a:rPr>
              <a:t>μέσω</a:t>
            </a:r>
            <a:r>
              <a:rPr lang="en-US" dirty="0">
                <a:latin typeface="Times New Roman"/>
                <a:cs typeface="Arial" panose="020B0604020202020204"/>
              </a:rPr>
              <a:t> </a:t>
            </a:r>
            <a:r>
              <a:rPr lang="en-US" dirty="0" err="1">
                <a:latin typeface="Times New Roman"/>
                <a:cs typeface="Arial" panose="020B0604020202020204"/>
              </a:rPr>
              <a:t>διάφορων</a:t>
            </a:r>
            <a:r>
              <a:rPr lang="en-US" i="1" dirty="0">
                <a:latin typeface="Times New Roman"/>
                <a:cs typeface="Arial" panose="020B0604020202020204"/>
              </a:rPr>
              <a:t> </a:t>
            </a:r>
            <a:r>
              <a:rPr lang="en-US" i="1" dirty="0" err="1">
                <a:latin typeface="Times New Roman"/>
                <a:cs typeface="Arial" panose="020B0604020202020204"/>
              </a:rPr>
              <a:t>στρ</a:t>
            </a:r>
            <a:r>
              <a:rPr lang="en-US" i="1" dirty="0">
                <a:latin typeface="Times New Roman"/>
                <a:cs typeface="Arial" panose="020B0604020202020204"/>
              </a:rPr>
              <a:t>α</a:t>
            </a:r>
            <a:r>
              <a:rPr lang="en-US" i="1" dirty="0" err="1">
                <a:latin typeface="Times New Roman"/>
                <a:cs typeface="Arial" panose="020B0604020202020204"/>
              </a:rPr>
              <a:t>τηγικών</a:t>
            </a:r>
            <a:endParaRPr lang="en-US" i="1">
              <a:latin typeface="Times New Roman"/>
              <a:cs typeface="Arial" panose="020B0604020202020204"/>
            </a:endParaRPr>
          </a:p>
          <a:p>
            <a:pPr marL="344170" indent="-344170">
              <a:buChar char="Ø"/>
            </a:pPr>
            <a:endParaRPr lang="en-US" dirty="0">
              <a:latin typeface="Times New Roman"/>
              <a:cs typeface="Arial" panose="020B0604020202020204"/>
            </a:endParaRPr>
          </a:p>
        </p:txBody>
      </p:sp>
      <p:cxnSp>
        <p:nvCxnSpPr>
          <p:cNvPr id="5" name="Straight Arrow Connector 4">
            <a:extLst>
              <a:ext uri="{FF2B5EF4-FFF2-40B4-BE49-F238E27FC236}">
                <a16:creationId xmlns:a16="http://schemas.microsoft.com/office/drawing/2014/main" id="{0D060F12-FD86-1DDC-116B-18B21DC8CA9E}"/>
              </a:ext>
            </a:extLst>
          </p:cNvPr>
          <p:cNvCxnSpPr/>
          <p:nvPr/>
        </p:nvCxnSpPr>
        <p:spPr>
          <a:xfrm flipV="1">
            <a:off x="1023222" y="1584637"/>
            <a:ext cx="10312399" cy="27515"/>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
        <p:nvSpPr>
          <p:cNvPr id="6" name="Arrow: Down 5">
            <a:extLst>
              <a:ext uri="{FF2B5EF4-FFF2-40B4-BE49-F238E27FC236}">
                <a16:creationId xmlns:a16="http://schemas.microsoft.com/office/drawing/2014/main" id="{952352D2-46BC-86A9-755A-299C5342CD75}"/>
              </a:ext>
            </a:extLst>
          </p:cNvPr>
          <p:cNvSpPr/>
          <p:nvPr/>
        </p:nvSpPr>
        <p:spPr>
          <a:xfrm>
            <a:off x="7548562" y="4225395"/>
            <a:ext cx="275166" cy="423333"/>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8A76EC5-D97C-FC1C-6F4C-01163823766A}"/>
              </a:ext>
            </a:extLst>
          </p:cNvPr>
          <p:cNvSpPr txBox="1"/>
          <p:nvPr/>
        </p:nvSpPr>
        <p:spPr>
          <a:xfrm>
            <a:off x="5614458" y="4820709"/>
            <a:ext cx="4815416" cy="1477328"/>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dirty="0">
                <a:latin typeface="Times New Roman"/>
                <a:cs typeface="Times New Roman"/>
              </a:rPr>
              <a:t>" ένα σχέδιο πρακτικών (περισσότερο ή λιγότερο ακριβές και εσκεμμένο), που περιλαμβάνει πρακτικές λόγου, υιοθετημένες για να επιτύχουν έναν συγκεκριμένο στόχο (κοινωνικό, πολιτικό, ψυχολογικό, γλωσσικό)" </a:t>
            </a:r>
            <a:r>
              <a:rPr lang="el-GR" sz="1600" dirty="0">
                <a:latin typeface="Times New Roman"/>
                <a:cs typeface="Times New Roman"/>
              </a:rPr>
              <a:t>(</a:t>
            </a:r>
            <a:r>
              <a:rPr lang="en-US" sz="1600" dirty="0" err="1">
                <a:latin typeface="Times New Roman"/>
                <a:cs typeface="Times New Roman"/>
              </a:rPr>
              <a:t>Wodak</a:t>
            </a:r>
            <a:r>
              <a:rPr lang="en-US" sz="1600" dirty="0">
                <a:latin typeface="Times New Roman"/>
                <a:cs typeface="Times New Roman"/>
              </a:rPr>
              <a:t>, 2011: 62)</a:t>
            </a:r>
          </a:p>
        </p:txBody>
      </p:sp>
    </p:spTree>
    <p:extLst>
      <p:ext uri="{BB962C8B-B14F-4D97-AF65-F5344CB8AC3E}">
        <p14:creationId xmlns:p14="http://schemas.microsoft.com/office/powerpoint/2010/main" val="887489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46DFB-C9F3-1C44-F5C9-0BE872FDE411}"/>
              </a:ext>
            </a:extLst>
          </p:cNvPr>
          <p:cNvSpPr>
            <a:spLocks noGrp="1"/>
          </p:cNvSpPr>
          <p:nvPr>
            <p:ph type="title"/>
          </p:nvPr>
        </p:nvSpPr>
        <p:spPr>
          <a:xfrm>
            <a:off x="1923892" y="543473"/>
            <a:ext cx="8561581" cy="1003146"/>
          </a:xfrm>
        </p:spPr>
        <p:txBody>
          <a:bodyPr>
            <a:normAutofit fontScale="90000"/>
          </a:bodyPr>
          <a:lstStyle/>
          <a:p>
            <a:r>
              <a:rPr lang="en-US" dirty="0" err="1">
                <a:latin typeface="Times New Roman"/>
                <a:ea typeface="+mj-lt"/>
                <a:cs typeface="+mj-lt"/>
              </a:rPr>
              <a:t>Γλωσσικές</a:t>
            </a:r>
            <a:r>
              <a:rPr lang="en-US" dirty="0">
                <a:latin typeface="Times New Roman"/>
                <a:ea typeface="+mj-lt"/>
                <a:cs typeface="+mj-lt"/>
              </a:rPr>
              <a:t> </a:t>
            </a:r>
            <a:r>
              <a:rPr lang="en-US" dirty="0" err="1">
                <a:latin typeface="Times New Roman"/>
                <a:ea typeface="+mj-lt"/>
                <a:cs typeface="+mj-lt"/>
              </a:rPr>
              <a:t>στρ</a:t>
            </a:r>
            <a:r>
              <a:rPr lang="en-US" dirty="0">
                <a:latin typeface="Times New Roman"/>
                <a:ea typeface="+mj-lt"/>
                <a:cs typeface="+mj-lt"/>
              </a:rPr>
              <a:t>α</a:t>
            </a:r>
            <a:r>
              <a:rPr lang="en-US" dirty="0" err="1">
                <a:latin typeface="Times New Roman"/>
                <a:ea typeface="+mj-lt"/>
                <a:cs typeface="+mj-lt"/>
              </a:rPr>
              <a:t>τηγικές</a:t>
            </a:r>
            <a:r>
              <a:rPr lang="en-US" dirty="0">
                <a:latin typeface="Times New Roman"/>
                <a:ea typeface="+mj-lt"/>
                <a:cs typeface="+mj-lt"/>
              </a:rPr>
              <a:t>: </a:t>
            </a:r>
            <a:r>
              <a:rPr lang="en-US" dirty="0" err="1">
                <a:latin typeface="Times New Roman"/>
                <a:ea typeface="+mj-lt"/>
                <a:cs typeface="+mj-lt"/>
              </a:rPr>
              <a:t>στρ</a:t>
            </a:r>
            <a:r>
              <a:rPr lang="en-US" dirty="0">
                <a:latin typeface="Times New Roman"/>
                <a:ea typeface="+mj-lt"/>
                <a:cs typeface="+mj-lt"/>
              </a:rPr>
              <a:t>α</a:t>
            </a:r>
            <a:r>
              <a:rPr lang="en-US" dirty="0" err="1">
                <a:latin typeface="Times New Roman"/>
                <a:ea typeface="+mj-lt"/>
                <a:cs typeface="+mj-lt"/>
              </a:rPr>
              <a:t>τηγικές</a:t>
            </a:r>
            <a:r>
              <a:rPr lang="en-US" dirty="0">
                <a:latin typeface="Times New Roman"/>
                <a:ea typeface="+mj-lt"/>
                <a:cs typeface="+mj-lt"/>
              </a:rPr>
              <a:t> ανα</a:t>
            </a:r>
            <a:r>
              <a:rPr lang="en-US" dirty="0" err="1">
                <a:latin typeface="Times New Roman"/>
                <a:ea typeface="+mj-lt"/>
                <a:cs typeface="+mj-lt"/>
              </a:rPr>
              <a:t>φοράς</a:t>
            </a:r>
            <a:r>
              <a:rPr lang="en-US" dirty="0">
                <a:latin typeface="Times New Roman"/>
                <a:ea typeface="+mj-lt"/>
                <a:cs typeface="+mj-lt"/>
              </a:rPr>
              <a:t>-κα</a:t>
            </a:r>
            <a:r>
              <a:rPr lang="en-US" dirty="0" err="1">
                <a:latin typeface="Times New Roman"/>
                <a:ea typeface="+mj-lt"/>
                <a:cs typeface="+mj-lt"/>
              </a:rPr>
              <a:t>τηγόρησης</a:t>
            </a:r>
            <a:r>
              <a:rPr lang="en-US" sz="2800" dirty="0">
                <a:latin typeface="Times New Roman"/>
                <a:ea typeface="+mj-lt"/>
                <a:cs typeface="+mj-lt"/>
              </a:rPr>
              <a:t> (</a:t>
            </a:r>
            <a:r>
              <a:rPr lang="en-US" sz="2800" dirty="0" err="1">
                <a:latin typeface="Times New Roman"/>
                <a:ea typeface="+mj-lt"/>
                <a:cs typeface="+mj-lt"/>
              </a:rPr>
              <a:t>Reisigl</a:t>
            </a:r>
            <a:r>
              <a:rPr lang="en-US" sz="2800" dirty="0">
                <a:latin typeface="Times New Roman"/>
                <a:ea typeface="+mj-lt"/>
                <a:cs typeface="+mj-lt"/>
              </a:rPr>
              <a:t> &amp; </a:t>
            </a:r>
            <a:r>
              <a:rPr lang="en-US" sz="2800" dirty="0" err="1">
                <a:latin typeface="Times New Roman"/>
                <a:ea typeface="+mj-lt"/>
                <a:cs typeface="+mj-lt"/>
              </a:rPr>
              <a:t>Wodak</a:t>
            </a:r>
            <a:r>
              <a:rPr lang="en-US" sz="2800" dirty="0">
                <a:latin typeface="Times New Roman"/>
                <a:ea typeface="+mj-lt"/>
                <a:cs typeface="+mj-lt"/>
              </a:rPr>
              <a:t>, 2001)</a:t>
            </a:r>
            <a:endParaRPr lang="en-US" sz="2800" dirty="0">
              <a:latin typeface="Times New Roman"/>
              <a:cs typeface="Times New Roman"/>
            </a:endParaRPr>
          </a:p>
        </p:txBody>
      </p:sp>
      <p:sp>
        <p:nvSpPr>
          <p:cNvPr id="3" name="Content Placeholder 2">
            <a:extLst>
              <a:ext uri="{FF2B5EF4-FFF2-40B4-BE49-F238E27FC236}">
                <a16:creationId xmlns:a16="http://schemas.microsoft.com/office/drawing/2014/main" id="{4E46F078-4E17-84BB-98FB-DF37324A074A}"/>
              </a:ext>
            </a:extLst>
          </p:cNvPr>
          <p:cNvSpPr>
            <a:spLocks noGrp="1"/>
          </p:cNvSpPr>
          <p:nvPr>
            <p:ph idx="1"/>
          </p:nvPr>
        </p:nvSpPr>
        <p:spPr>
          <a:xfrm>
            <a:off x="1122600" y="1300700"/>
            <a:ext cx="10114289" cy="5066744"/>
          </a:xfrm>
        </p:spPr>
        <p:txBody>
          <a:bodyPr/>
          <a:lstStyle/>
          <a:p>
            <a:pPr marL="344170" indent="-344170">
              <a:buFont typeface="Courier New" panose="05000000000000000000" pitchFamily="2" charset="2"/>
              <a:buChar char="o"/>
            </a:pPr>
            <a:r>
              <a:rPr lang="en-US" i="1" dirty="0" err="1">
                <a:latin typeface="Times New Roman"/>
                <a:cs typeface="Arial" panose="020B0604020202020204"/>
              </a:rPr>
              <a:t>Στρ</a:t>
            </a:r>
            <a:r>
              <a:rPr lang="en-US" i="1" dirty="0">
                <a:latin typeface="Times New Roman"/>
                <a:cs typeface="Arial" panose="020B0604020202020204"/>
              </a:rPr>
              <a:t>α</a:t>
            </a:r>
            <a:r>
              <a:rPr lang="en-US" i="1" dirty="0" err="1">
                <a:latin typeface="Times New Roman"/>
                <a:cs typeface="Arial" panose="020B0604020202020204"/>
              </a:rPr>
              <a:t>τηγικές</a:t>
            </a:r>
            <a:r>
              <a:rPr lang="en-US" i="1" dirty="0">
                <a:latin typeface="Times New Roman"/>
                <a:cs typeface="Arial" panose="020B0604020202020204"/>
              </a:rPr>
              <a:t> ανα</a:t>
            </a:r>
            <a:r>
              <a:rPr lang="en-US" i="1" dirty="0" err="1">
                <a:latin typeface="Times New Roman"/>
                <a:cs typeface="Arial" panose="020B0604020202020204"/>
              </a:rPr>
              <a:t>φοράς</a:t>
            </a:r>
            <a:r>
              <a:rPr lang="en-US" dirty="0">
                <a:latin typeface="Times New Roman"/>
                <a:cs typeface="Arial" panose="020B0604020202020204"/>
              </a:rPr>
              <a:t> (</a:t>
            </a:r>
            <a:r>
              <a:rPr lang="en-US" dirty="0">
                <a:latin typeface="Times New Roman"/>
                <a:ea typeface="+mn-lt"/>
                <a:cs typeface="+mn-lt"/>
              </a:rPr>
              <a:t>referential/nomination strategies)          </a:t>
            </a:r>
            <a:r>
              <a:rPr lang="en-US" dirty="0" err="1">
                <a:latin typeface="Times New Roman"/>
                <a:ea typeface="+mn-lt"/>
                <a:cs typeface="+mn-lt"/>
              </a:rPr>
              <a:t>τρό</a:t>
            </a:r>
            <a:r>
              <a:rPr lang="en-US" dirty="0">
                <a:latin typeface="Times New Roman"/>
                <a:ea typeface="+mn-lt"/>
                <a:cs typeface="+mn-lt"/>
              </a:rPr>
              <a:t>π</a:t>
            </a:r>
            <a:r>
              <a:rPr lang="en-US" dirty="0" err="1">
                <a:latin typeface="Times New Roman"/>
                <a:ea typeface="+mn-lt"/>
                <a:cs typeface="+mn-lt"/>
              </a:rPr>
              <a:t>ος</a:t>
            </a:r>
            <a:r>
              <a:rPr lang="en-US" dirty="0">
                <a:latin typeface="Times New Roman"/>
                <a:ea typeface="+mn-lt"/>
                <a:cs typeface="+mn-lt"/>
              </a:rPr>
              <a:t> ανα</a:t>
            </a:r>
            <a:r>
              <a:rPr lang="en-US" dirty="0" err="1">
                <a:latin typeface="Times New Roman"/>
                <a:ea typeface="+mn-lt"/>
                <a:cs typeface="+mn-lt"/>
              </a:rPr>
              <a:t>φοράς</a:t>
            </a:r>
            <a:r>
              <a:rPr lang="en-US" dirty="0">
                <a:latin typeface="Times New Roman"/>
                <a:ea typeface="+mn-lt"/>
                <a:cs typeface="+mn-lt"/>
              </a:rPr>
              <a:t> </a:t>
            </a:r>
            <a:r>
              <a:rPr lang="en-US" dirty="0" err="1">
                <a:latin typeface="Times New Roman"/>
                <a:ea typeface="+mn-lt"/>
                <a:cs typeface="+mn-lt"/>
              </a:rPr>
              <a:t>σε</a:t>
            </a:r>
            <a:r>
              <a:rPr lang="en-US" dirty="0">
                <a:latin typeface="Times New Roman"/>
                <a:ea typeface="+mn-lt"/>
                <a:cs typeface="+mn-lt"/>
              </a:rPr>
              <a:t> π</a:t>
            </a:r>
            <a:r>
              <a:rPr lang="en-US" dirty="0" err="1">
                <a:latin typeface="Times New Roman"/>
                <a:ea typeface="+mn-lt"/>
                <a:cs typeface="+mn-lt"/>
              </a:rPr>
              <a:t>ρόσω</a:t>
            </a:r>
            <a:r>
              <a:rPr lang="en-US" dirty="0">
                <a:latin typeface="Times New Roman"/>
                <a:ea typeface="+mn-lt"/>
                <a:cs typeface="+mn-lt"/>
              </a:rPr>
              <a:t>πα, α</a:t>
            </a:r>
            <a:r>
              <a:rPr lang="en-US" dirty="0" err="1">
                <a:latin typeface="Times New Roman"/>
                <a:ea typeface="+mn-lt"/>
                <a:cs typeface="+mn-lt"/>
              </a:rPr>
              <a:t>ντικείμεν</a:t>
            </a:r>
            <a:r>
              <a:rPr lang="en-US" dirty="0">
                <a:latin typeface="Times New Roman"/>
                <a:ea typeface="+mn-lt"/>
                <a:cs typeface="+mn-lt"/>
              </a:rPr>
              <a:t>α, φα</a:t>
            </a:r>
            <a:r>
              <a:rPr lang="en-US" dirty="0" err="1">
                <a:latin typeface="Times New Roman"/>
                <a:ea typeface="+mn-lt"/>
                <a:cs typeface="+mn-lt"/>
              </a:rPr>
              <a:t>ινόμεν</a:t>
            </a:r>
            <a:r>
              <a:rPr lang="en-US" dirty="0">
                <a:latin typeface="Times New Roman"/>
                <a:ea typeface="+mn-lt"/>
                <a:cs typeface="+mn-lt"/>
              </a:rPr>
              <a:t>α, </a:t>
            </a:r>
            <a:r>
              <a:rPr lang="en-US" dirty="0" err="1">
                <a:latin typeface="Times New Roman"/>
                <a:ea typeface="+mn-lt"/>
                <a:cs typeface="+mn-lt"/>
              </a:rPr>
              <a:t>γεγονότ</a:t>
            </a:r>
            <a:r>
              <a:rPr lang="en-US" dirty="0">
                <a:latin typeface="Times New Roman"/>
                <a:ea typeface="+mn-lt"/>
                <a:cs typeface="+mn-lt"/>
              </a:rPr>
              <a:t>α, </a:t>
            </a:r>
            <a:r>
              <a:rPr lang="en-US" dirty="0" err="1">
                <a:latin typeface="Times New Roman"/>
                <a:ea typeface="+mn-lt"/>
                <a:cs typeface="+mn-lt"/>
              </a:rPr>
              <a:t>δι</a:t>
            </a:r>
            <a:r>
              <a:rPr lang="en-US" dirty="0">
                <a:latin typeface="Times New Roman"/>
                <a:ea typeface="+mn-lt"/>
                <a:cs typeface="+mn-lt"/>
              </a:rPr>
              <a:t>α</a:t>
            </a:r>
            <a:r>
              <a:rPr lang="en-US" dirty="0" err="1">
                <a:latin typeface="Times New Roman"/>
                <a:ea typeface="+mn-lt"/>
                <a:cs typeface="+mn-lt"/>
              </a:rPr>
              <a:t>δικ</a:t>
            </a:r>
            <a:r>
              <a:rPr lang="en-US" dirty="0">
                <a:latin typeface="Times New Roman"/>
                <a:ea typeface="+mn-lt"/>
                <a:cs typeface="+mn-lt"/>
              </a:rPr>
              <a:t>α</a:t>
            </a:r>
            <a:r>
              <a:rPr lang="en-US" dirty="0" err="1">
                <a:latin typeface="Times New Roman"/>
                <a:ea typeface="+mn-lt"/>
                <a:cs typeface="+mn-lt"/>
              </a:rPr>
              <a:t>σίες</a:t>
            </a:r>
            <a:r>
              <a:rPr lang="en-US" dirty="0">
                <a:latin typeface="Times New Roman"/>
                <a:ea typeface="+mn-lt"/>
                <a:cs typeface="+mn-lt"/>
              </a:rPr>
              <a:t> και </a:t>
            </a:r>
            <a:r>
              <a:rPr lang="en-US" dirty="0" err="1">
                <a:latin typeface="Times New Roman"/>
                <a:ea typeface="+mn-lt"/>
                <a:cs typeface="+mn-lt"/>
              </a:rPr>
              <a:t>ενέργειες</a:t>
            </a:r>
            <a:r>
              <a:rPr lang="en-US" dirty="0">
                <a:latin typeface="Times New Roman"/>
                <a:ea typeface="+mn-lt"/>
                <a:cs typeface="+mn-lt"/>
              </a:rPr>
              <a:t> </a:t>
            </a:r>
            <a:r>
              <a:rPr lang="en-US" sz="1600" dirty="0">
                <a:latin typeface="Times New Roman"/>
                <a:ea typeface="+mn-lt"/>
                <a:cs typeface="+mn-lt"/>
              </a:rPr>
              <a:t>(</a:t>
            </a:r>
            <a:r>
              <a:rPr lang="en-US" sz="1600" dirty="0" err="1">
                <a:latin typeface="Times New Roman"/>
                <a:ea typeface="+mn-lt"/>
                <a:cs typeface="+mn-lt"/>
              </a:rPr>
              <a:t>Reisigl</a:t>
            </a:r>
            <a:r>
              <a:rPr lang="en-US" sz="1600" dirty="0">
                <a:latin typeface="Times New Roman"/>
                <a:ea typeface="+mn-lt"/>
                <a:cs typeface="+mn-lt"/>
              </a:rPr>
              <a:t> &amp; </a:t>
            </a:r>
            <a:r>
              <a:rPr lang="en-US" sz="1600" dirty="0" err="1">
                <a:latin typeface="Times New Roman"/>
                <a:ea typeface="+mn-lt"/>
                <a:cs typeface="+mn-lt"/>
              </a:rPr>
              <a:t>Wodak</a:t>
            </a:r>
            <a:r>
              <a:rPr lang="en-US" sz="1600" dirty="0">
                <a:latin typeface="Times New Roman"/>
                <a:ea typeface="+mn-lt"/>
                <a:cs typeface="+mn-lt"/>
              </a:rPr>
              <a:t>, 2001: 44-53)</a:t>
            </a:r>
          </a:p>
          <a:p>
            <a:pPr marL="0" indent="0">
              <a:buNone/>
            </a:pPr>
            <a:endParaRPr lang="en-US" sz="1600" dirty="0">
              <a:latin typeface="Times New Roman"/>
              <a:cs typeface="Arial" panose="020B0604020202020204"/>
            </a:endParaRPr>
          </a:p>
          <a:p>
            <a:pPr marL="344170" indent="-344170">
              <a:buFont typeface="Courier New" panose="05000000000000000000" pitchFamily="2" charset="2"/>
              <a:buChar char="o"/>
            </a:pPr>
            <a:r>
              <a:rPr lang="en-US" i="1" dirty="0" err="1">
                <a:latin typeface="Times New Roman"/>
                <a:cs typeface="Arial" panose="020B0604020202020204"/>
              </a:rPr>
              <a:t>Στρ</a:t>
            </a:r>
            <a:r>
              <a:rPr lang="en-US" i="1" dirty="0">
                <a:latin typeface="Times New Roman"/>
                <a:cs typeface="Arial" panose="020B0604020202020204"/>
              </a:rPr>
              <a:t>α</a:t>
            </a:r>
            <a:r>
              <a:rPr lang="en-US" i="1" dirty="0" err="1">
                <a:latin typeface="Times New Roman"/>
                <a:cs typeface="Arial" panose="020B0604020202020204"/>
              </a:rPr>
              <a:t>τηγικές</a:t>
            </a:r>
            <a:r>
              <a:rPr lang="en-US" i="1" dirty="0">
                <a:latin typeface="Times New Roman"/>
                <a:cs typeface="Arial" panose="020B0604020202020204"/>
              </a:rPr>
              <a:t> κα</a:t>
            </a:r>
            <a:r>
              <a:rPr lang="en-US" i="1" dirty="0" err="1">
                <a:latin typeface="Times New Roman"/>
                <a:cs typeface="Arial" panose="020B0604020202020204"/>
              </a:rPr>
              <a:t>τηγόρησης</a:t>
            </a:r>
            <a:r>
              <a:rPr lang="en-US" i="1" dirty="0">
                <a:latin typeface="Times New Roman"/>
                <a:cs typeface="Arial" panose="020B0604020202020204"/>
              </a:rPr>
              <a:t> </a:t>
            </a:r>
            <a:r>
              <a:rPr lang="en-US" dirty="0">
                <a:latin typeface="Times New Roman"/>
                <a:cs typeface="Arial" panose="020B0604020202020204"/>
              </a:rPr>
              <a:t>(</a:t>
            </a:r>
            <a:r>
              <a:rPr lang="en-US" dirty="0">
                <a:latin typeface="Times New Roman"/>
                <a:ea typeface="+mn-lt"/>
                <a:cs typeface="+mn-lt"/>
              </a:rPr>
              <a:t>predicational strategies)           </a:t>
            </a:r>
            <a:r>
              <a:rPr lang="el" dirty="0">
                <a:latin typeface="Times New Roman"/>
                <a:ea typeface="+mn-lt"/>
                <a:cs typeface="+mn-lt"/>
              </a:rPr>
              <a:t>αξιολογική απόδοση αρνητικών και θετικών χαρακτηριστικών, γνωρισμάτων, αξιών  στους/τις κοινωνικούς/</a:t>
            </a:r>
            <a:r>
              <a:rPr lang="el" dirty="0" err="1">
                <a:latin typeface="Times New Roman"/>
                <a:ea typeface="+mn-lt"/>
                <a:cs typeface="+mn-lt"/>
              </a:rPr>
              <a:t>ές</a:t>
            </a:r>
            <a:r>
              <a:rPr lang="el" dirty="0">
                <a:latin typeface="Times New Roman"/>
                <a:ea typeface="+mn-lt"/>
                <a:cs typeface="+mn-lt"/>
              </a:rPr>
              <a:t> δράστες/</a:t>
            </a:r>
            <a:r>
              <a:rPr lang="el" dirty="0" err="1">
                <a:latin typeface="Times New Roman"/>
                <a:ea typeface="+mn-lt"/>
                <a:cs typeface="+mn-lt"/>
              </a:rPr>
              <a:t>τριες</a:t>
            </a:r>
            <a:r>
              <a:rPr lang="el" dirty="0">
                <a:latin typeface="Times New Roman"/>
                <a:ea typeface="+mn-lt"/>
                <a:cs typeface="+mn-lt"/>
              </a:rPr>
              <a:t> </a:t>
            </a:r>
            <a:r>
              <a:rPr lang="el" sz="1600" dirty="0">
                <a:latin typeface="Times New Roman"/>
                <a:ea typeface="+mn-lt"/>
                <a:cs typeface="+mn-lt"/>
              </a:rPr>
              <a:t>(</a:t>
            </a:r>
            <a:r>
              <a:rPr lang="el" sz="1600" dirty="0" err="1">
                <a:latin typeface="Times New Roman"/>
                <a:ea typeface="+mn-lt"/>
                <a:cs typeface="+mn-lt"/>
              </a:rPr>
              <a:t>Wodak</a:t>
            </a:r>
            <a:r>
              <a:rPr lang="el" sz="1600" dirty="0">
                <a:latin typeface="Times New Roman"/>
                <a:ea typeface="+mn-lt"/>
                <a:cs typeface="+mn-lt"/>
              </a:rPr>
              <a:t>, 2011)</a:t>
            </a:r>
            <a:endParaRPr lang="el" sz="1600" dirty="0">
              <a:ea typeface="+mn-lt"/>
              <a:cs typeface="+mn-lt"/>
            </a:endParaRPr>
          </a:p>
        </p:txBody>
      </p:sp>
      <p:cxnSp>
        <p:nvCxnSpPr>
          <p:cNvPr id="5" name="Straight Arrow Connector 4">
            <a:extLst>
              <a:ext uri="{FF2B5EF4-FFF2-40B4-BE49-F238E27FC236}">
                <a16:creationId xmlns:a16="http://schemas.microsoft.com/office/drawing/2014/main" id="{E507BF67-2B1B-77BF-27EA-4C03BDA17DC9}"/>
              </a:ext>
            </a:extLst>
          </p:cNvPr>
          <p:cNvCxnSpPr/>
          <p:nvPr/>
        </p:nvCxnSpPr>
        <p:spPr>
          <a:xfrm flipV="1">
            <a:off x="1023222" y="1584637"/>
            <a:ext cx="10312399" cy="27515"/>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
        <p:nvSpPr>
          <p:cNvPr id="7" name="Arrow: Right 6">
            <a:extLst>
              <a:ext uri="{FF2B5EF4-FFF2-40B4-BE49-F238E27FC236}">
                <a16:creationId xmlns:a16="http://schemas.microsoft.com/office/drawing/2014/main" id="{21987824-E1D2-E227-EA9E-BA32CFD13ABF}"/>
              </a:ext>
            </a:extLst>
          </p:cNvPr>
          <p:cNvSpPr/>
          <p:nvPr/>
        </p:nvSpPr>
        <p:spPr>
          <a:xfrm>
            <a:off x="7456425" y="2556498"/>
            <a:ext cx="433916" cy="190500"/>
          </a:xfrm>
          <a:prstGeom prst="rightArrow">
            <a:avLst/>
          </a:prstGeom>
          <a:solidFill>
            <a:srgbClr val="DE16B9"/>
          </a:solidFill>
          <a:ln>
            <a:solidFill>
              <a:srgbClr val="DE16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94805C83-8E80-F13F-7A24-BA40A8171308}"/>
              </a:ext>
            </a:extLst>
          </p:cNvPr>
          <p:cNvSpPr/>
          <p:nvPr/>
        </p:nvSpPr>
        <p:spPr>
          <a:xfrm>
            <a:off x="6842591" y="4292163"/>
            <a:ext cx="433916" cy="190500"/>
          </a:xfrm>
          <a:prstGeom prst="rightArrow">
            <a:avLst/>
          </a:prstGeom>
          <a:solidFill>
            <a:srgbClr val="DE16B9"/>
          </a:solidFill>
          <a:ln>
            <a:solidFill>
              <a:srgbClr val="DE16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1894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1699C-013B-46BD-A7FC-33E28D64F8C8}"/>
              </a:ext>
            </a:extLst>
          </p:cNvPr>
          <p:cNvSpPr>
            <a:spLocks noGrp="1"/>
          </p:cNvSpPr>
          <p:nvPr>
            <p:ph type="title"/>
          </p:nvPr>
        </p:nvSpPr>
        <p:spPr>
          <a:xfrm>
            <a:off x="1500558" y="162473"/>
            <a:ext cx="7968914" cy="706813"/>
          </a:xfrm>
        </p:spPr>
        <p:txBody>
          <a:bodyPr/>
          <a:lstStyle/>
          <a:p>
            <a:r>
              <a:rPr lang="en-US" dirty="0" err="1">
                <a:latin typeface="Times New Roman"/>
                <a:cs typeface="Arial"/>
              </a:rPr>
              <a:t>Στρ</a:t>
            </a:r>
            <a:r>
              <a:rPr lang="en-US" dirty="0">
                <a:latin typeface="Times New Roman"/>
                <a:cs typeface="Arial"/>
              </a:rPr>
              <a:t>α</a:t>
            </a:r>
            <a:r>
              <a:rPr lang="en-US" dirty="0" err="1">
                <a:latin typeface="Times New Roman"/>
                <a:cs typeface="Arial"/>
              </a:rPr>
              <a:t>τηγικές</a:t>
            </a:r>
            <a:r>
              <a:rPr lang="en-US" dirty="0">
                <a:latin typeface="Times New Roman"/>
                <a:cs typeface="Arial"/>
              </a:rPr>
              <a:t> ανα</a:t>
            </a:r>
            <a:r>
              <a:rPr lang="en-US" dirty="0" err="1">
                <a:latin typeface="Times New Roman"/>
                <a:cs typeface="Arial"/>
              </a:rPr>
              <a:t>φοράς</a:t>
            </a:r>
            <a:r>
              <a:rPr lang="en-US" dirty="0">
                <a:latin typeface="Times New Roman"/>
                <a:cs typeface="Arial"/>
              </a:rPr>
              <a:t>-κα</a:t>
            </a:r>
            <a:r>
              <a:rPr lang="en-US" dirty="0" err="1">
                <a:latin typeface="Times New Roman"/>
                <a:cs typeface="Arial"/>
              </a:rPr>
              <a:t>τηγόρησης</a:t>
            </a:r>
            <a:endParaRPr lang="en-US" dirty="0" err="1">
              <a:latin typeface="Times New Roman"/>
              <a:cs typeface="Times New Roman"/>
            </a:endParaRPr>
          </a:p>
        </p:txBody>
      </p:sp>
      <p:sp>
        <p:nvSpPr>
          <p:cNvPr id="3" name="Content Placeholder 2">
            <a:extLst>
              <a:ext uri="{FF2B5EF4-FFF2-40B4-BE49-F238E27FC236}">
                <a16:creationId xmlns:a16="http://schemas.microsoft.com/office/drawing/2014/main" id="{06B57331-590F-AC78-0E40-A96EE0D32241}"/>
              </a:ext>
            </a:extLst>
          </p:cNvPr>
          <p:cNvSpPr>
            <a:spLocks noGrp="1"/>
          </p:cNvSpPr>
          <p:nvPr>
            <p:ph idx="1"/>
          </p:nvPr>
        </p:nvSpPr>
        <p:spPr>
          <a:xfrm>
            <a:off x="1027349" y="517534"/>
            <a:ext cx="9976706" cy="7299828"/>
          </a:xfrm>
        </p:spPr>
        <p:txBody>
          <a:bodyPr vert="horz" lIns="91440" tIns="45720" rIns="91440" bIns="45720" rtlCol="0" anchor="ctr">
            <a:noAutofit/>
          </a:bodyPr>
          <a:lstStyle/>
          <a:p>
            <a:pPr marL="285750" indent="-285750">
              <a:buFont typeface="Courier New" panose="05000000000000000000" pitchFamily="2" charset="2"/>
              <a:buChar char="o"/>
            </a:pPr>
            <a:r>
              <a:rPr lang="el" sz="1600" i="1" dirty="0">
                <a:solidFill>
                  <a:srgbClr val="DE16B9"/>
                </a:solidFill>
                <a:latin typeface="Times New Roman"/>
                <a:ea typeface="+mn-lt"/>
                <a:cs typeface="+mn-lt"/>
              </a:rPr>
              <a:t>Κοινωνικής </a:t>
            </a:r>
            <a:r>
              <a:rPr lang="el" sz="1600" i="1" dirty="0" err="1">
                <a:solidFill>
                  <a:srgbClr val="DE16B9"/>
                </a:solidFill>
                <a:latin typeface="Times New Roman"/>
                <a:ea typeface="+mn-lt"/>
                <a:cs typeface="+mn-lt"/>
              </a:rPr>
              <a:t>προβληματικοποίησης</a:t>
            </a:r>
            <a:r>
              <a:rPr lang="el" sz="1600" i="1" dirty="0">
                <a:latin typeface="Times New Roman"/>
                <a:ea typeface="+mn-lt"/>
                <a:cs typeface="+mn-lt"/>
              </a:rPr>
              <a:t> </a:t>
            </a:r>
            <a:r>
              <a:rPr lang="el" sz="1600" dirty="0">
                <a:latin typeface="Times New Roman"/>
                <a:ea typeface="+mn-lt"/>
                <a:cs typeface="+mn-lt"/>
              </a:rPr>
              <a:t>(</a:t>
            </a:r>
            <a:r>
              <a:rPr lang="el" sz="1600" dirty="0" err="1">
                <a:latin typeface="Times New Roman"/>
                <a:ea typeface="+mn-lt"/>
                <a:cs typeface="+mn-lt"/>
              </a:rPr>
              <a:t>social</a:t>
            </a:r>
            <a:r>
              <a:rPr lang="el" sz="1600" dirty="0">
                <a:latin typeface="Times New Roman"/>
                <a:ea typeface="+mn-lt"/>
                <a:cs typeface="+mn-lt"/>
              </a:rPr>
              <a:t> </a:t>
            </a:r>
            <a:r>
              <a:rPr lang="el" sz="1600" dirty="0" err="1">
                <a:latin typeface="Times New Roman"/>
                <a:ea typeface="+mn-lt"/>
                <a:cs typeface="+mn-lt"/>
              </a:rPr>
              <a:t>problematization</a:t>
            </a:r>
            <a:r>
              <a:rPr lang="el" sz="1600" dirty="0">
                <a:latin typeface="Times New Roman"/>
                <a:ea typeface="+mn-lt"/>
                <a:cs typeface="+mn-lt"/>
              </a:rPr>
              <a:t>)           </a:t>
            </a:r>
            <a:r>
              <a:rPr lang="el-GR" sz="1600" dirty="0">
                <a:latin typeface="Times New Roman"/>
                <a:ea typeface="+mn-lt"/>
                <a:cs typeface="+mn-lt"/>
              </a:rPr>
              <a:t>Αναπαράσταση ως πρόβλημα ή απειλή, π.χ.  παράνομοι/</a:t>
            </a:r>
            <a:r>
              <a:rPr lang="el-GR" sz="1600" dirty="0" err="1">
                <a:latin typeface="Times New Roman"/>
                <a:ea typeface="+mn-lt"/>
                <a:cs typeface="+mn-lt"/>
              </a:rPr>
              <a:t>ες</a:t>
            </a:r>
            <a:r>
              <a:rPr lang="el-GR" sz="1600" dirty="0">
                <a:latin typeface="Times New Roman"/>
                <a:ea typeface="+mn-lt"/>
                <a:cs typeface="+mn-lt"/>
              </a:rPr>
              <a:t> μετανάστες/</a:t>
            </a:r>
            <a:r>
              <a:rPr lang="el-GR" sz="1600" dirty="0" err="1">
                <a:latin typeface="Times New Roman"/>
                <a:ea typeface="+mn-lt"/>
                <a:cs typeface="+mn-lt"/>
              </a:rPr>
              <a:t>τριες</a:t>
            </a:r>
            <a:endParaRPr lang="el-GR" sz="1600" dirty="0">
              <a:latin typeface="Times New Roman"/>
              <a:ea typeface="+mn-lt"/>
              <a:cs typeface="+mn-lt"/>
            </a:endParaRPr>
          </a:p>
          <a:p>
            <a:pPr marL="285750" indent="-285750">
              <a:buFont typeface="Courier New" panose="05000000000000000000" pitchFamily="2" charset="2"/>
              <a:buChar char="o"/>
            </a:pPr>
            <a:r>
              <a:rPr lang="el-GR" sz="1600" i="1" dirty="0">
                <a:solidFill>
                  <a:srgbClr val="DE16B9"/>
                </a:solidFill>
                <a:latin typeface="Times New Roman"/>
                <a:ea typeface="+mn-lt"/>
                <a:cs typeface="+mn-lt"/>
              </a:rPr>
              <a:t>Πολιτικοποίησης</a:t>
            </a:r>
            <a:r>
              <a:rPr lang="el-GR" sz="1600" dirty="0">
                <a:latin typeface="Times New Roman"/>
                <a:ea typeface="+mn-lt"/>
                <a:cs typeface="+mn-lt"/>
              </a:rPr>
              <a:t> (</a:t>
            </a:r>
            <a:r>
              <a:rPr lang="el-GR" sz="1600" dirty="0" err="1">
                <a:latin typeface="Times New Roman"/>
                <a:ea typeface="+mn-lt"/>
                <a:cs typeface="+mn-lt"/>
              </a:rPr>
              <a:t>politicization</a:t>
            </a:r>
            <a:r>
              <a:rPr lang="el-GR" sz="1600" dirty="0">
                <a:latin typeface="Times New Roman"/>
                <a:ea typeface="+mn-lt"/>
                <a:cs typeface="+mn-lt"/>
              </a:rPr>
              <a:t>)           Αναπαράσταση με νομικούς όρους π.χ. αιτούντες άσυλο</a:t>
            </a:r>
            <a:endParaRPr lang="en-US" sz="1600" dirty="0">
              <a:latin typeface="Times New Roman"/>
              <a:ea typeface="+mn-lt"/>
              <a:cs typeface="+mn-lt"/>
            </a:endParaRPr>
          </a:p>
          <a:p>
            <a:pPr marL="285750" indent="-285750">
              <a:buFont typeface="Courier New" panose="05000000000000000000" pitchFamily="2" charset="2"/>
              <a:buChar char="o"/>
            </a:pPr>
            <a:r>
              <a:rPr lang="el-GR" sz="1600" i="1" dirty="0">
                <a:solidFill>
                  <a:srgbClr val="DE16B9"/>
                </a:solidFill>
                <a:latin typeface="Times New Roman"/>
                <a:ea typeface="+mn-lt"/>
                <a:cs typeface="+mn-lt"/>
              </a:rPr>
              <a:t>Εθνικοποίησης</a:t>
            </a:r>
            <a:r>
              <a:rPr lang="el-GR" sz="1600" dirty="0">
                <a:latin typeface="Times New Roman"/>
                <a:ea typeface="+mn-lt"/>
                <a:cs typeface="+mn-lt"/>
              </a:rPr>
              <a:t> (</a:t>
            </a:r>
            <a:r>
              <a:rPr lang="el-GR" sz="1600" dirty="0" err="1">
                <a:latin typeface="Times New Roman"/>
                <a:ea typeface="+mn-lt"/>
                <a:cs typeface="+mn-lt"/>
              </a:rPr>
              <a:t>nationalization</a:t>
            </a:r>
            <a:r>
              <a:rPr lang="el-GR" sz="1600" dirty="0">
                <a:latin typeface="Times New Roman"/>
                <a:ea typeface="+mn-lt"/>
                <a:cs typeface="+mn-lt"/>
              </a:rPr>
              <a:t>)           Αναπαράσταση ως μελών έθνους π.χ. Αφγανοί</a:t>
            </a:r>
            <a:endParaRPr lang="en-US" sz="1600" dirty="0">
              <a:latin typeface="Times New Roman"/>
              <a:ea typeface="+mn-lt"/>
              <a:cs typeface="+mn-lt"/>
            </a:endParaRPr>
          </a:p>
          <a:p>
            <a:pPr marL="285750" indent="-285750">
              <a:buFont typeface="Courier New" panose="05000000000000000000" pitchFamily="2" charset="2"/>
              <a:buChar char="o"/>
            </a:pPr>
            <a:r>
              <a:rPr lang="el-GR" sz="1600" i="1" dirty="0" err="1">
                <a:solidFill>
                  <a:srgbClr val="DE16B9"/>
                </a:solidFill>
                <a:latin typeface="Times New Roman"/>
                <a:ea typeface="+mn-lt"/>
                <a:cs typeface="+mn-lt"/>
              </a:rPr>
              <a:t>Τοπικοποίησης</a:t>
            </a:r>
            <a:r>
              <a:rPr lang="el-GR" sz="1600" dirty="0">
                <a:latin typeface="Times New Roman"/>
                <a:ea typeface="+mn-lt"/>
                <a:cs typeface="+mn-lt"/>
              </a:rPr>
              <a:t> (</a:t>
            </a:r>
            <a:r>
              <a:rPr lang="el-GR" sz="1600" dirty="0" err="1">
                <a:latin typeface="Times New Roman"/>
                <a:ea typeface="+mn-lt"/>
                <a:cs typeface="+mn-lt"/>
              </a:rPr>
              <a:t>spatialization</a:t>
            </a:r>
            <a:r>
              <a:rPr lang="el-GR" sz="1600" dirty="0">
                <a:latin typeface="Times New Roman"/>
                <a:ea typeface="+mn-lt"/>
                <a:cs typeface="+mn-lt"/>
              </a:rPr>
              <a:t>)           Χρησιμοποιούνται </a:t>
            </a:r>
            <a:r>
              <a:rPr lang="el-GR" sz="1600" dirty="0" err="1">
                <a:latin typeface="Times New Roman"/>
                <a:ea typeface="+mn-lt"/>
                <a:cs typeface="+mn-lt"/>
              </a:rPr>
              <a:t>ανθρωπωνύμια</a:t>
            </a:r>
            <a:r>
              <a:rPr lang="el-GR" sz="1600" dirty="0">
                <a:latin typeface="Times New Roman"/>
                <a:ea typeface="+mn-lt"/>
                <a:cs typeface="+mn-lt"/>
              </a:rPr>
              <a:t> για να προσδιοριστούν οι κοινωνικοί/</a:t>
            </a:r>
            <a:r>
              <a:rPr lang="el-GR" sz="1600" dirty="0" err="1">
                <a:latin typeface="Times New Roman"/>
                <a:ea typeface="+mn-lt"/>
                <a:cs typeface="+mn-lt"/>
              </a:rPr>
              <a:t>ες</a:t>
            </a:r>
            <a:r>
              <a:rPr lang="el-GR" sz="1600" dirty="0">
                <a:latin typeface="Times New Roman"/>
                <a:ea typeface="+mn-lt"/>
                <a:cs typeface="+mn-lt"/>
              </a:rPr>
              <a:t> δράστες/</a:t>
            </a:r>
            <a:r>
              <a:rPr lang="el-GR" sz="1600" dirty="0" err="1">
                <a:latin typeface="Times New Roman"/>
                <a:ea typeface="+mn-lt"/>
                <a:cs typeface="+mn-lt"/>
              </a:rPr>
              <a:t>τριες</a:t>
            </a:r>
            <a:r>
              <a:rPr lang="el-GR" sz="1600" dirty="0">
                <a:latin typeface="Times New Roman"/>
                <a:ea typeface="+mn-lt"/>
                <a:cs typeface="+mn-lt"/>
              </a:rPr>
              <a:t> σε σχέση με το μέρος όπου ζουν π.χ. αυτόχθονες</a:t>
            </a:r>
            <a:endParaRPr lang="en-US" sz="1600">
              <a:latin typeface="Times New Roman"/>
              <a:ea typeface="+mn-lt"/>
              <a:cs typeface="+mn-lt"/>
            </a:endParaRPr>
          </a:p>
          <a:p>
            <a:pPr marL="285750" indent="-285750">
              <a:buFont typeface="Courier New" panose="05000000000000000000" pitchFamily="2" charset="2"/>
              <a:buChar char="o"/>
            </a:pPr>
            <a:r>
              <a:rPr lang="el-GR" sz="1600" i="1" dirty="0" err="1">
                <a:solidFill>
                  <a:srgbClr val="DE16B9"/>
                </a:solidFill>
                <a:latin typeface="Times New Roman"/>
                <a:ea typeface="+mn-lt"/>
                <a:cs typeface="+mn-lt"/>
              </a:rPr>
              <a:t>Συλλογικοποίησης</a:t>
            </a:r>
            <a:r>
              <a:rPr lang="el-GR" sz="1600" dirty="0">
                <a:latin typeface="Times New Roman"/>
                <a:ea typeface="+mn-lt"/>
                <a:cs typeface="+mn-lt"/>
              </a:rPr>
              <a:t> (</a:t>
            </a:r>
            <a:r>
              <a:rPr lang="el-GR" sz="1600" dirty="0" err="1">
                <a:latin typeface="Times New Roman"/>
                <a:ea typeface="+mn-lt"/>
                <a:cs typeface="+mn-lt"/>
              </a:rPr>
              <a:t>collectivization</a:t>
            </a:r>
            <a:r>
              <a:rPr lang="el-GR" sz="1600" dirty="0">
                <a:latin typeface="Times New Roman"/>
                <a:ea typeface="+mn-lt"/>
                <a:cs typeface="+mn-lt"/>
              </a:rPr>
              <a:t>)           Αναπαράσταση κοινωνικών δραστών/τριών ως συλλογικής ομάδας. Επιτυγχάνεται π.χ. μέσω της χρήσης δεικτικών (</a:t>
            </a:r>
            <a:r>
              <a:rPr lang="el-GR" sz="1600" dirty="0" err="1">
                <a:latin typeface="Times New Roman"/>
                <a:ea typeface="+mn-lt"/>
                <a:cs typeface="+mn-lt"/>
              </a:rPr>
              <a:t>deictics</a:t>
            </a:r>
            <a:r>
              <a:rPr lang="el-GR" sz="1600" dirty="0">
                <a:latin typeface="Times New Roman"/>
                <a:ea typeface="+mn-lt"/>
                <a:cs typeface="+mn-lt"/>
              </a:rPr>
              <a:t>) (Εμείς, οι Άλλοι/</a:t>
            </a:r>
            <a:r>
              <a:rPr lang="el-GR" sz="1600" dirty="0" err="1">
                <a:latin typeface="Times New Roman"/>
                <a:ea typeface="+mn-lt"/>
                <a:cs typeface="+mn-lt"/>
              </a:rPr>
              <a:t>ες</a:t>
            </a:r>
            <a:r>
              <a:rPr lang="el-GR" sz="1600" dirty="0">
                <a:latin typeface="Times New Roman"/>
                <a:ea typeface="+mn-lt"/>
                <a:cs typeface="+mn-lt"/>
              </a:rPr>
              <a:t>, Αυτοί/</a:t>
            </a:r>
            <a:r>
              <a:rPr lang="el-GR" sz="1600" dirty="0" err="1">
                <a:latin typeface="Times New Roman"/>
                <a:ea typeface="+mn-lt"/>
                <a:cs typeface="+mn-lt"/>
              </a:rPr>
              <a:t>ες</a:t>
            </a:r>
            <a:r>
              <a:rPr lang="el-GR" sz="1600" dirty="0">
                <a:latin typeface="Times New Roman"/>
                <a:ea typeface="+mn-lt"/>
                <a:cs typeface="+mn-lt"/>
              </a:rPr>
              <a:t>) και περιληπτικών (</a:t>
            </a:r>
            <a:r>
              <a:rPr lang="el-GR" sz="1600" dirty="0" err="1">
                <a:latin typeface="Times New Roman"/>
                <a:ea typeface="+mn-lt"/>
                <a:cs typeface="+mn-lt"/>
              </a:rPr>
              <a:t>collectives</a:t>
            </a:r>
            <a:r>
              <a:rPr lang="el-GR" sz="1600" dirty="0">
                <a:latin typeface="Times New Roman"/>
                <a:ea typeface="+mn-lt"/>
                <a:cs typeface="+mn-lt"/>
              </a:rPr>
              <a:t>), όρων, δηλαδή, που αναφέρονται σε ομάδες ατόμων συλλογικά (φυλή, λαός, έθνος, εθνότητα) </a:t>
            </a:r>
            <a:endParaRPr lang="en-US" sz="1600">
              <a:latin typeface="Times New Roman"/>
              <a:ea typeface="+mn-lt"/>
              <a:cs typeface="+mn-lt"/>
            </a:endParaRPr>
          </a:p>
          <a:p>
            <a:pPr marL="285750" indent="-285750">
              <a:buFont typeface="Courier New" panose="05000000000000000000" pitchFamily="2" charset="2"/>
              <a:buChar char="o"/>
            </a:pPr>
            <a:r>
              <a:rPr lang="el-GR" sz="1600" i="1" dirty="0" err="1">
                <a:solidFill>
                  <a:srgbClr val="DE16B9"/>
                </a:solidFill>
                <a:latin typeface="Times New Roman"/>
                <a:ea typeface="+mn-lt"/>
                <a:cs typeface="+mn-lt"/>
              </a:rPr>
              <a:t>Θυματοποίησης</a:t>
            </a:r>
            <a:r>
              <a:rPr lang="el-GR" sz="1600" dirty="0">
                <a:latin typeface="Times New Roman"/>
                <a:ea typeface="+mn-lt"/>
                <a:cs typeface="+mn-lt"/>
              </a:rPr>
              <a:t> (</a:t>
            </a:r>
            <a:r>
              <a:rPr lang="el-GR" sz="1600" dirty="0" err="1">
                <a:latin typeface="Times New Roman"/>
                <a:ea typeface="+mn-lt"/>
                <a:cs typeface="+mn-lt"/>
              </a:rPr>
              <a:t>victimization</a:t>
            </a:r>
            <a:r>
              <a:rPr lang="el-GR" sz="1600" dirty="0">
                <a:latin typeface="Times New Roman"/>
                <a:ea typeface="+mn-lt"/>
                <a:cs typeface="+mn-lt"/>
              </a:rPr>
              <a:t>)            Αναπαράσταση ως ευάλωτα ή εξαθλιωμένα άτομα (πεινούν, σκοτώνονται) </a:t>
            </a:r>
            <a:endParaRPr lang="en-US" sz="1600" dirty="0">
              <a:latin typeface="Times New Roman"/>
              <a:ea typeface="+mn-lt"/>
              <a:cs typeface="+mn-lt"/>
            </a:endParaRPr>
          </a:p>
          <a:p>
            <a:pPr marL="285750" indent="-285750">
              <a:buFont typeface="Courier New" panose="05000000000000000000" pitchFamily="2" charset="2"/>
              <a:buChar char="o"/>
            </a:pPr>
            <a:r>
              <a:rPr lang="el-GR" sz="1600" i="1" dirty="0">
                <a:solidFill>
                  <a:srgbClr val="DE16B9"/>
                </a:solidFill>
                <a:latin typeface="Times New Roman"/>
                <a:ea typeface="+mn-lt"/>
                <a:cs typeface="+mn-lt"/>
              </a:rPr>
              <a:t>Αθροιστικής κατηγοριοποίησης</a:t>
            </a:r>
            <a:r>
              <a:rPr lang="el-GR" sz="1600" dirty="0">
                <a:latin typeface="Times New Roman"/>
                <a:ea typeface="+mn-lt"/>
                <a:cs typeface="+mn-lt"/>
              </a:rPr>
              <a:t> (</a:t>
            </a:r>
            <a:r>
              <a:rPr lang="el-GR" sz="1600" dirty="0" err="1">
                <a:latin typeface="Times New Roman"/>
                <a:ea typeface="+mn-lt"/>
                <a:cs typeface="+mn-lt"/>
              </a:rPr>
              <a:t>aggregation</a:t>
            </a:r>
            <a:r>
              <a:rPr lang="el-GR" sz="1600" dirty="0">
                <a:latin typeface="Times New Roman"/>
                <a:ea typeface="+mn-lt"/>
                <a:cs typeface="+mn-lt"/>
              </a:rPr>
              <a:t>)            Αναπαράσταση ως αριθμών και ως μετρήσιμα στατιστικά στοιχεία </a:t>
            </a:r>
            <a:endParaRPr lang="en-US" sz="1600">
              <a:latin typeface="Times New Roman"/>
              <a:ea typeface="+mn-lt"/>
              <a:cs typeface="+mn-lt"/>
            </a:endParaRPr>
          </a:p>
          <a:p>
            <a:pPr marL="285750" indent="-285750">
              <a:buFont typeface="Courier New" panose="05000000000000000000" pitchFamily="2" charset="2"/>
              <a:buChar char="o"/>
            </a:pPr>
            <a:r>
              <a:rPr lang="el-GR" sz="1600" i="1" dirty="0">
                <a:solidFill>
                  <a:srgbClr val="DE16B9"/>
                </a:solidFill>
                <a:latin typeface="Times New Roman"/>
                <a:ea typeface="+mn-lt"/>
                <a:cs typeface="+mn-lt"/>
              </a:rPr>
              <a:t>Ρητή διαφοροποίηση</a:t>
            </a:r>
            <a:r>
              <a:rPr lang="el-GR" sz="1600" dirty="0">
                <a:latin typeface="Times New Roman"/>
                <a:ea typeface="+mn-lt"/>
                <a:cs typeface="+mn-lt"/>
              </a:rPr>
              <a:t> (</a:t>
            </a:r>
            <a:r>
              <a:rPr lang="el-GR" sz="1600" dirty="0" err="1">
                <a:latin typeface="Times New Roman"/>
                <a:ea typeface="+mn-lt"/>
                <a:cs typeface="+mn-lt"/>
              </a:rPr>
              <a:t>explicit</a:t>
            </a:r>
            <a:r>
              <a:rPr lang="el-GR" sz="1600" dirty="0">
                <a:latin typeface="Times New Roman"/>
                <a:ea typeface="+mn-lt"/>
                <a:cs typeface="+mn-lt"/>
              </a:rPr>
              <a:t> </a:t>
            </a:r>
            <a:r>
              <a:rPr lang="el-GR" sz="1600" dirty="0" err="1">
                <a:latin typeface="Times New Roman"/>
                <a:ea typeface="+mn-lt"/>
                <a:cs typeface="+mn-lt"/>
              </a:rPr>
              <a:t>dissimilation</a:t>
            </a:r>
            <a:r>
              <a:rPr lang="el-GR" sz="1600" dirty="0">
                <a:latin typeface="Times New Roman"/>
                <a:ea typeface="+mn-lt"/>
                <a:cs typeface="+mn-lt"/>
              </a:rPr>
              <a:t>)           Προβάλλει ρητά και άμεσα τη διαφοροποίηση ανάμεσα στο εθνικό Εμείς και στον/ην εθνικό/ή Άλλο/η (π.χ. ξένος/η) </a:t>
            </a:r>
            <a:endParaRPr lang="en-US" sz="1600">
              <a:latin typeface="Times New Roman"/>
              <a:ea typeface="+mn-lt"/>
              <a:cs typeface="+mn-lt"/>
            </a:endParaRPr>
          </a:p>
          <a:p>
            <a:pPr marL="344170" indent="-344170"/>
            <a:endParaRPr lang="en-US" sz="1600" dirty="0">
              <a:cs typeface="Arial"/>
            </a:endParaRPr>
          </a:p>
        </p:txBody>
      </p:sp>
      <p:cxnSp>
        <p:nvCxnSpPr>
          <p:cNvPr id="5" name="Straight Arrow Connector 4">
            <a:extLst>
              <a:ext uri="{FF2B5EF4-FFF2-40B4-BE49-F238E27FC236}">
                <a16:creationId xmlns:a16="http://schemas.microsoft.com/office/drawing/2014/main" id="{3C2056C6-7015-F255-15CA-22AA7377F65C}"/>
              </a:ext>
            </a:extLst>
          </p:cNvPr>
          <p:cNvCxnSpPr/>
          <p:nvPr/>
        </p:nvCxnSpPr>
        <p:spPr>
          <a:xfrm flipV="1">
            <a:off x="1023222" y="748553"/>
            <a:ext cx="10428815" cy="27515"/>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
        <p:nvSpPr>
          <p:cNvPr id="7" name="Arrow: Right 6">
            <a:extLst>
              <a:ext uri="{FF2B5EF4-FFF2-40B4-BE49-F238E27FC236}">
                <a16:creationId xmlns:a16="http://schemas.microsoft.com/office/drawing/2014/main" id="{864ACD8C-0B00-5B76-4D86-0D707BCA42EE}"/>
              </a:ext>
            </a:extLst>
          </p:cNvPr>
          <p:cNvSpPr/>
          <p:nvPr/>
        </p:nvSpPr>
        <p:spPr>
          <a:xfrm>
            <a:off x="6334592" y="1244164"/>
            <a:ext cx="433916" cy="190500"/>
          </a:xfrm>
          <a:prstGeom prst="rightArrow">
            <a:avLst/>
          </a:prstGeom>
          <a:solidFill>
            <a:srgbClr val="DE16B9"/>
          </a:solidFill>
          <a:ln>
            <a:solidFill>
              <a:srgbClr val="DE16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FE5FDEC2-4331-A6F0-EC1F-D5E274496C92}"/>
              </a:ext>
            </a:extLst>
          </p:cNvPr>
          <p:cNvSpPr/>
          <p:nvPr/>
        </p:nvSpPr>
        <p:spPr>
          <a:xfrm>
            <a:off x="4090925" y="2006164"/>
            <a:ext cx="433916" cy="190500"/>
          </a:xfrm>
          <a:prstGeom prst="rightArrow">
            <a:avLst/>
          </a:prstGeom>
          <a:solidFill>
            <a:srgbClr val="DE16B9"/>
          </a:solidFill>
          <a:ln>
            <a:solidFill>
              <a:srgbClr val="DE16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B8BB8718-E3D0-0837-0F3D-296BF79668D1}"/>
              </a:ext>
            </a:extLst>
          </p:cNvPr>
          <p:cNvSpPr/>
          <p:nvPr/>
        </p:nvSpPr>
        <p:spPr>
          <a:xfrm>
            <a:off x="4090925" y="2503580"/>
            <a:ext cx="433916" cy="190500"/>
          </a:xfrm>
          <a:prstGeom prst="rightArrow">
            <a:avLst/>
          </a:prstGeom>
          <a:solidFill>
            <a:srgbClr val="DE16B9"/>
          </a:solidFill>
          <a:ln>
            <a:solidFill>
              <a:srgbClr val="DE16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0F5B542E-3E22-7A61-853F-340566C5A9EA}"/>
              </a:ext>
            </a:extLst>
          </p:cNvPr>
          <p:cNvSpPr/>
          <p:nvPr/>
        </p:nvSpPr>
        <p:spPr>
          <a:xfrm>
            <a:off x="3868675" y="3032747"/>
            <a:ext cx="433916" cy="190500"/>
          </a:xfrm>
          <a:prstGeom prst="rightArrow">
            <a:avLst/>
          </a:prstGeom>
          <a:solidFill>
            <a:srgbClr val="DE16B9"/>
          </a:solidFill>
          <a:ln>
            <a:solidFill>
              <a:srgbClr val="DE16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DFDE56A-0094-0FAA-AD69-FCA4CE7A3EE4}"/>
              </a:ext>
            </a:extLst>
          </p:cNvPr>
          <p:cNvSpPr/>
          <p:nvPr/>
        </p:nvSpPr>
        <p:spPr>
          <a:xfrm>
            <a:off x="4376675" y="3773580"/>
            <a:ext cx="433916" cy="190500"/>
          </a:xfrm>
          <a:prstGeom prst="rightArrow">
            <a:avLst/>
          </a:prstGeom>
          <a:solidFill>
            <a:srgbClr val="DE16B9"/>
          </a:solidFill>
          <a:ln>
            <a:solidFill>
              <a:srgbClr val="DE16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1758A94E-2C44-951D-3C3F-B20D6A1EA35C}"/>
              </a:ext>
            </a:extLst>
          </p:cNvPr>
          <p:cNvSpPr/>
          <p:nvPr/>
        </p:nvSpPr>
        <p:spPr>
          <a:xfrm>
            <a:off x="4048591" y="4853081"/>
            <a:ext cx="433916" cy="190500"/>
          </a:xfrm>
          <a:prstGeom prst="rightArrow">
            <a:avLst/>
          </a:prstGeom>
          <a:solidFill>
            <a:srgbClr val="DE16B9"/>
          </a:solidFill>
          <a:ln>
            <a:solidFill>
              <a:srgbClr val="DE16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5BAAC0AA-6122-255E-E4A3-E8E3D4943AF0}"/>
              </a:ext>
            </a:extLst>
          </p:cNvPr>
          <p:cNvSpPr/>
          <p:nvPr/>
        </p:nvSpPr>
        <p:spPr>
          <a:xfrm>
            <a:off x="5159842" y="5382248"/>
            <a:ext cx="433916" cy="190500"/>
          </a:xfrm>
          <a:prstGeom prst="rightArrow">
            <a:avLst/>
          </a:prstGeom>
          <a:solidFill>
            <a:srgbClr val="DE16B9"/>
          </a:solidFill>
          <a:ln>
            <a:solidFill>
              <a:srgbClr val="DE16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F7089359-EE98-42A1-4417-AF935159E3E9}"/>
              </a:ext>
            </a:extLst>
          </p:cNvPr>
          <p:cNvSpPr/>
          <p:nvPr/>
        </p:nvSpPr>
        <p:spPr>
          <a:xfrm>
            <a:off x="5054007" y="6133664"/>
            <a:ext cx="433916" cy="190500"/>
          </a:xfrm>
          <a:prstGeom prst="rightArrow">
            <a:avLst/>
          </a:prstGeom>
          <a:solidFill>
            <a:srgbClr val="DE16B9"/>
          </a:solidFill>
          <a:ln>
            <a:solidFill>
              <a:srgbClr val="DE16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6825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1E35-0246-B436-53D8-42CB061E1244}"/>
              </a:ext>
            </a:extLst>
          </p:cNvPr>
          <p:cNvSpPr>
            <a:spLocks noGrp="1"/>
          </p:cNvSpPr>
          <p:nvPr>
            <p:ph type="ctrTitle"/>
          </p:nvPr>
        </p:nvSpPr>
        <p:spPr>
          <a:xfrm>
            <a:off x="3004014" y="3216086"/>
            <a:ext cx="5518066" cy="2268559"/>
          </a:xfrm>
        </p:spPr>
        <p:txBody>
          <a:bodyPr>
            <a:normAutofit/>
          </a:bodyPr>
          <a:lstStyle/>
          <a:p>
            <a:r>
              <a:rPr lang="en-US" sz="5400" dirty="0" err="1">
                <a:latin typeface="Times New Roman"/>
                <a:cs typeface="Arial"/>
              </a:rPr>
              <a:t>Ανάλυση</a:t>
            </a:r>
            <a:endParaRPr lang="en-US" sz="5400" dirty="0" err="1">
              <a:latin typeface="Times New Roman"/>
            </a:endParaRPr>
          </a:p>
        </p:txBody>
      </p:sp>
      <p:sp>
        <p:nvSpPr>
          <p:cNvPr id="3" name="Content Placeholder 2">
            <a:extLst>
              <a:ext uri="{FF2B5EF4-FFF2-40B4-BE49-F238E27FC236}">
                <a16:creationId xmlns:a16="http://schemas.microsoft.com/office/drawing/2014/main" id="{C257F3AC-1658-2DDA-C07C-A5B11A351221}"/>
              </a:ext>
            </a:extLst>
          </p:cNvPr>
          <p:cNvSpPr>
            <a:spLocks noGrp="1"/>
          </p:cNvSpPr>
          <p:nvPr>
            <p:ph type="subTitle" idx="1"/>
          </p:nvPr>
        </p:nvSpPr>
        <p:spPr>
          <a:xfrm>
            <a:off x="1035362" y="-297361"/>
            <a:ext cx="5357600" cy="1160213"/>
          </a:xfrm>
        </p:spPr>
        <p:txBody>
          <a:bodyPr/>
          <a:lstStyle/>
          <a:p>
            <a:endParaRPr lang="en-US"/>
          </a:p>
        </p:txBody>
      </p:sp>
      <p:cxnSp>
        <p:nvCxnSpPr>
          <p:cNvPr id="5" name="Straight Arrow Connector 4">
            <a:extLst>
              <a:ext uri="{FF2B5EF4-FFF2-40B4-BE49-F238E27FC236}">
                <a16:creationId xmlns:a16="http://schemas.microsoft.com/office/drawing/2014/main" id="{2A906FF8-FA64-1517-775B-C59AA1BAE44C}"/>
              </a:ext>
            </a:extLst>
          </p:cNvPr>
          <p:cNvCxnSpPr/>
          <p:nvPr/>
        </p:nvCxnSpPr>
        <p:spPr>
          <a:xfrm>
            <a:off x="3426884" y="8466"/>
            <a:ext cx="25400" cy="6851651"/>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551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DB076-62C8-A6DF-3A70-C708C461691E}"/>
              </a:ext>
            </a:extLst>
          </p:cNvPr>
          <p:cNvSpPr>
            <a:spLocks noGrp="1"/>
          </p:cNvSpPr>
          <p:nvPr>
            <p:ph type="title"/>
          </p:nvPr>
        </p:nvSpPr>
        <p:spPr>
          <a:xfrm>
            <a:off x="2019141" y="532889"/>
            <a:ext cx="3799081" cy="706813"/>
          </a:xfrm>
        </p:spPr>
        <p:txBody>
          <a:bodyPr/>
          <a:lstStyle/>
          <a:p>
            <a:r>
              <a:rPr lang="en-US" dirty="0" err="1">
                <a:latin typeface="Times New Roman"/>
                <a:cs typeface="Arial"/>
              </a:rPr>
              <a:t>Υλικό</a:t>
            </a:r>
            <a:r>
              <a:rPr lang="en-US" dirty="0">
                <a:latin typeface="Times New Roman"/>
                <a:cs typeface="Arial"/>
              </a:rPr>
              <a:t> </a:t>
            </a:r>
            <a:r>
              <a:rPr lang="en-US" dirty="0" err="1">
                <a:latin typeface="Times New Roman"/>
                <a:cs typeface="Arial"/>
              </a:rPr>
              <a:t>Ανάλυσης</a:t>
            </a:r>
            <a:endParaRPr lang="en-US" dirty="0" err="1">
              <a:latin typeface="Times New Roman"/>
            </a:endParaRPr>
          </a:p>
        </p:txBody>
      </p:sp>
      <p:sp>
        <p:nvSpPr>
          <p:cNvPr id="3" name="Content Placeholder 2">
            <a:extLst>
              <a:ext uri="{FF2B5EF4-FFF2-40B4-BE49-F238E27FC236}">
                <a16:creationId xmlns:a16="http://schemas.microsoft.com/office/drawing/2014/main" id="{9B24C4E2-23A5-5783-A1C5-EABB28F5AC69}"/>
              </a:ext>
            </a:extLst>
          </p:cNvPr>
          <p:cNvSpPr>
            <a:spLocks noGrp="1"/>
          </p:cNvSpPr>
          <p:nvPr>
            <p:ph idx="1"/>
          </p:nvPr>
        </p:nvSpPr>
        <p:spPr>
          <a:xfrm>
            <a:off x="1186099" y="1501783"/>
            <a:ext cx="10146040" cy="5204327"/>
          </a:xfrm>
        </p:spPr>
        <p:txBody>
          <a:bodyPr/>
          <a:lstStyle/>
          <a:p>
            <a:pPr marL="344170" indent="-344170">
              <a:buChar char="ü"/>
            </a:pPr>
            <a:r>
              <a:rPr lang="en-US" dirty="0" err="1">
                <a:latin typeface="Times New Roman"/>
                <a:cs typeface="Arial" panose="020B0604020202020204"/>
              </a:rPr>
              <a:t>Δύο</a:t>
            </a:r>
            <a:r>
              <a:rPr lang="en-US" dirty="0">
                <a:latin typeface="Times New Roman"/>
                <a:cs typeface="Arial" panose="020B0604020202020204"/>
              </a:rPr>
              <a:t> π</a:t>
            </a:r>
            <a:r>
              <a:rPr lang="en-US" dirty="0" err="1">
                <a:latin typeface="Times New Roman"/>
                <a:cs typeface="Arial" panose="020B0604020202020204"/>
              </a:rPr>
              <a:t>ολυτρο</a:t>
            </a:r>
            <a:r>
              <a:rPr lang="en-US" dirty="0">
                <a:latin typeface="Times New Roman"/>
                <a:cs typeface="Arial" panose="020B0604020202020204"/>
              </a:rPr>
              <a:t>π</a:t>
            </a:r>
            <a:r>
              <a:rPr lang="en-US" dirty="0" err="1">
                <a:latin typeface="Times New Roman"/>
                <a:cs typeface="Arial" panose="020B0604020202020204"/>
              </a:rPr>
              <a:t>ικά</a:t>
            </a:r>
            <a:r>
              <a:rPr lang="en-US" dirty="0">
                <a:latin typeface="Times New Roman"/>
                <a:cs typeface="Arial" panose="020B0604020202020204"/>
              </a:rPr>
              <a:t> </a:t>
            </a:r>
            <a:r>
              <a:rPr lang="en-US" dirty="0" err="1">
                <a:latin typeface="Times New Roman"/>
                <a:cs typeface="Arial" panose="020B0604020202020204"/>
              </a:rPr>
              <a:t>κείμεν</a:t>
            </a:r>
            <a:r>
              <a:rPr lang="en-US" dirty="0">
                <a:latin typeface="Times New Roman"/>
                <a:cs typeface="Arial" panose="020B0604020202020204"/>
              </a:rPr>
              <a:t>α (</a:t>
            </a:r>
            <a:r>
              <a:rPr lang="en-US" dirty="0" err="1">
                <a:latin typeface="Times New Roman"/>
                <a:cs typeface="Arial" panose="020B0604020202020204"/>
              </a:rPr>
              <a:t>εικόν</a:t>
            </a:r>
            <a:r>
              <a:rPr lang="en-US" dirty="0">
                <a:latin typeface="Times New Roman"/>
                <a:cs typeface="Arial" panose="020B0604020202020204"/>
              </a:rPr>
              <a:t>α, </a:t>
            </a:r>
            <a:r>
              <a:rPr lang="en-US" dirty="0" err="1">
                <a:latin typeface="Times New Roman"/>
                <a:cs typeface="Arial" panose="020B0604020202020204"/>
              </a:rPr>
              <a:t>γρ</a:t>
            </a:r>
            <a:r>
              <a:rPr lang="en-US" dirty="0">
                <a:latin typeface="Times New Roman"/>
                <a:cs typeface="Arial" panose="020B0604020202020204"/>
              </a:rPr>
              <a:t>απ</a:t>
            </a:r>
            <a:r>
              <a:rPr lang="en-US" dirty="0" err="1">
                <a:latin typeface="Times New Roman"/>
                <a:cs typeface="Arial" panose="020B0604020202020204"/>
              </a:rPr>
              <a:t>τό</a:t>
            </a:r>
            <a:r>
              <a:rPr lang="en-US" dirty="0">
                <a:latin typeface="Times New Roman"/>
                <a:cs typeface="Arial" panose="020B0604020202020204"/>
              </a:rPr>
              <a:t> </a:t>
            </a:r>
            <a:r>
              <a:rPr lang="en-US" dirty="0" err="1">
                <a:latin typeface="Times New Roman"/>
                <a:cs typeface="Arial" panose="020B0604020202020204"/>
              </a:rPr>
              <a:t>κείμενο</a:t>
            </a:r>
            <a:r>
              <a:rPr lang="en-US" dirty="0">
                <a:latin typeface="Times New Roman"/>
                <a:cs typeface="Arial" panose="020B0604020202020204"/>
              </a:rPr>
              <a:t>) από </a:t>
            </a:r>
            <a:r>
              <a:rPr lang="en-US" dirty="0" err="1">
                <a:latin typeface="Times New Roman"/>
                <a:cs typeface="Arial" panose="020B0604020202020204"/>
              </a:rPr>
              <a:t>τον</a:t>
            </a:r>
            <a:r>
              <a:rPr lang="en-US" dirty="0">
                <a:latin typeface="Times New Roman"/>
                <a:cs typeface="Arial" panose="020B0604020202020204"/>
              </a:rPr>
              <a:t> </a:t>
            </a:r>
            <a:r>
              <a:rPr lang="en-US" dirty="0" err="1">
                <a:latin typeface="Times New Roman"/>
                <a:cs typeface="Arial" panose="020B0604020202020204"/>
              </a:rPr>
              <a:t>τομέ</a:t>
            </a:r>
            <a:r>
              <a:rPr lang="en-US" dirty="0">
                <a:latin typeface="Times New Roman"/>
                <a:cs typeface="Arial" panose="020B0604020202020204"/>
              </a:rPr>
              <a:t>α </a:t>
            </a:r>
            <a:r>
              <a:rPr lang="en-US" dirty="0" err="1">
                <a:latin typeface="Times New Roman"/>
                <a:cs typeface="Arial" panose="020B0604020202020204"/>
              </a:rPr>
              <a:t>της</a:t>
            </a:r>
            <a:r>
              <a:rPr lang="en-US" dirty="0">
                <a:latin typeface="Times New Roman"/>
                <a:cs typeface="Arial" panose="020B0604020202020204"/>
              </a:rPr>
              <a:t> </a:t>
            </a:r>
            <a:r>
              <a:rPr lang="en-US" dirty="0" err="1">
                <a:latin typeface="Times New Roman"/>
                <a:cs typeface="Arial" panose="020B0604020202020204"/>
              </a:rPr>
              <a:t>δημόσι</a:t>
            </a:r>
            <a:r>
              <a:rPr lang="en-US" dirty="0">
                <a:latin typeface="Times New Roman"/>
                <a:cs typeface="Arial" panose="020B0604020202020204"/>
              </a:rPr>
              <a:t>ας </a:t>
            </a:r>
            <a:r>
              <a:rPr lang="en-US" dirty="0" err="1">
                <a:latin typeface="Times New Roman"/>
                <a:cs typeface="Arial" panose="020B0604020202020204"/>
              </a:rPr>
              <a:t>σφ</a:t>
            </a:r>
            <a:r>
              <a:rPr lang="en-US" dirty="0">
                <a:latin typeface="Times New Roman"/>
                <a:cs typeface="Arial" panose="020B0604020202020204"/>
              </a:rPr>
              <a:t>α</a:t>
            </a:r>
            <a:r>
              <a:rPr lang="en-US" dirty="0" err="1">
                <a:latin typeface="Times New Roman"/>
                <a:cs typeface="Arial" panose="020B0604020202020204"/>
              </a:rPr>
              <a:t>ίρ</a:t>
            </a:r>
            <a:r>
              <a:rPr lang="en-US" dirty="0">
                <a:latin typeface="Times New Roman"/>
                <a:cs typeface="Arial" panose="020B0604020202020204"/>
              </a:rPr>
              <a:t>ας (επ</a:t>
            </a:r>
            <a:r>
              <a:rPr lang="en-US" dirty="0" err="1">
                <a:latin typeface="Times New Roman"/>
                <a:cs typeface="Arial" panose="020B0604020202020204"/>
              </a:rPr>
              <a:t>ικ</a:t>
            </a:r>
            <a:r>
              <a:rPr lang="en-US" dirty="0">
                <a:latin typeface="Times New Roman"/>
                <a:cs typeface="Arial" panose="020B0604020202020204"/>
              </a:rPr>
              <a:t>α</a:t>
            </a:r>
            <a:r>
              <a:rPr lang="en-US" dirty="0" err="1">
                <a:latin typeface="Times New Roman"/>
                <a:cs typeface="Arial" panose="020B0604020202020204"/>
              </a:rPr>
              <a:t>ιρότητ</a:t>
            </a:r>
            <a:r>
              <a:rPr lang="en-US" dirty="0">
                <a:latin typeface="Times New Roman"/>
                <a:cs typeface="Arial" panose="020B0604020202020204"/>
              </a:rPr>
              <a:t>α </a:t>
            </a:r>
            <a:r>
              <a:rPr lang="en-US" dirty="0" err="1">
                <a:latin typeface="Times New Roman"/>
                <a:cs typeface="Arial" panose="020B0604020202020204"/>
              </a:rPr>
              <a:t>σε</a:t>
            </a:r>
            <a:r>
              <a:rPr lang="en-US" dirty="0">
                <a:latin typeface="Times New Roman"/>
                <a:cs typeface="Arial" panose="020B0604020202020204"/>
              </a:rPr>
              <a:t> </a:t>
            </a:r>
            <a:r>
              <a:rPr lang="en-US" dirty="0" err="1">
                <a:latin typeface="Times New Roman"/>
                <a:cs typeface="Arial" panose="020B0604020202020204"/>
              </a:rPr>
              <a:t>σχέση</a:t>
            </a:r>
            <a:r>
              <a:rPr lang="en-US" dirty="0">
                <a:latin typeface="Times New Roman"/>
                <a:cs typeface="Arial" panose="020B0604020202020204"/>
              </a:rPr>
              <a:t> </a:t>
            </a:r>
            <a:r>
              <a:rPr lang="en-US" dirty="0" err="1">
                <a:latin typeface="Times New Roman"/>
                <a:cs typeface="Arial" panose="020B0604020202020204"/>
              </a:rPr>
              <a:t>με</a:t>
            </a:r>
            <a:r>
              <a:rPr lang="en-US" dirty="0">
                <a:latin typeface="Times New Roman"/>
                <a:cs typeface="Arial" panose="020B0604020202020204"/>
              </a:rPr>
              <a:t> π</a:t>
            </a:r>
            <a:r>
              <a:rPr lang="en-US" dirty="0" err="1">
                <a:latin typeface="Times New Roman"/>
                <a:cs typeface="Arial" panose="020B0604020202020204"/>
              </a:rPr>
              <a:t>ροσφυγικά</a:t>
            </a:r>
            <a:r>
              <a:rPr lang="en-US" dirty="0">
                <a:latin typeface="Times New Roman"/>
                <a:cs typeface="Arial" panose="020B0604020202020204"/>
              </a:rPr>
              <a:t>/</a:t>
            </a:r>
            <a:r>
              <a:rPr lang="en-US" dirty="0" err="1">
                <a:latin typeface="Times New Roman"/>
                <a:cs typeface="Arial" panose="020B0604020202020204"/>
              </a:rPr>
              <a:t>μετ</a:t>
            </a:r>
            <a:r>
              <a:rPr lang="en-US" dirty="0">
                <a:latin typeface="Times New Roman"/>
                <a:cs typeface="Arial" panose="020B0604020202020204"/>
              </a:rPr>
              <a:t>ανα</a:t>
            </a:r>
            <a:r>
              <a:rPr lang="en-US" dirty="0" err="1">
                <a:latin typeface="Times New Roman"/>
                <a:cs typeface="Arial" panose="020B0604020202020204"/>
              </a:rPr>
              <a:t>στευτικά</a:t>
            </a:r>
            <a:r>
              <a:rPr lang="en-US" dirty="0">
                <a:latin typeface="Times New Roman"/>
                <a:cs typeface="Arial" panose="020B0604020202020204"/>
              </a:rPr>
              <a:t> </a:t>
            </a:r>
            <a:r>
              <a:rPr lang="en-US" dirty="0" err="1">
                <a:latin typeface="Times New Roman"/>
                <a:cs typeface="Arial" panose="020B0604020202020204"/>
              </a:rPr>
              <a:t>θέμ</a:t>
            </a:r>
            <a:r>
              <a:rPr lang="en-US" dirty="0">
                <a:latin typeface="Times New Roman"/>
                <a:cs typeface="Arial" panose="020B0604020202020204"/>
              </a:rPr>
              <a:t>ατα)</a:t>
            </a:r>
          </a:p>
          <a:p>
            <a:pPr marL="344170" indent="-344170">
              <a:buChar char="ü"/>
            </a:pPr>
            <a:endParaRPr lang="en-US" dirty="0">
              <a:latin typeface="Times New Roman"/>
              <a:cs typeface="Arial" panose="020B0604020202020204"/>
            </a:endParaRPr>
          </a:p>
          <a:p>
            <a:pPr marL="344170" indent="-344170">
              <a:buChar char="ü"/>
            </a:pPr>
            <a:r>
              <a:rPr lang="en-US" dirty="0" err="1">
                <a:latin typeface="Times New Roman"/>
                <a:cs typeface="Arial" panose="020B0604020202020204"/>
              </a:rPr>
              <a:t>Αντλημέν</a:t>
            </a:r>
            <a:r>
              <a:rPr lang="en-US" dirty="0">
                <a:latin typeface="Times New Roman"/>
                <a:cs typeface="Arial" panose="020B0604020202020204"/>
              </a:rPr>
              <a:t>α από </a:t>
            </a:r>
            <a:r>
              <a:rPr lang="en-US" dirty="0" err="1">
                <a:latin typeface="Times New Roman"/>
                <a:cs typeface="Arial" panose="020B0604020202020204"/>
              </a:rPr>
              <a:t>ιστοσελίδες</a:t>
            </a:r>
            <a:r>
              <a:rPr lang="en-US" dirty="0">
                <a:latin typeface="Times New Roman"/>
                <a:cs typeface="Arial" panose="020B0604020202020204"/>
              </a:rPr>
              <a:t> </a:t>
            </a:r>
            <a:r>
              <a:rPr lang="en-US" dirty="0" err="1">
                <a:latin typeface="Times New Roman"/>
                <a:cs typeface="Arial" panose="020B0604020202020204"/>
              </a:rPr>
              <a:t>δι</a:t>
            </a:r>
            <a:r>
              <a:rPr lang="en-US" dirty="0">
                <a:latin typeface="Times New Roman"/>
                <a:cs typeface="Arial" panose="020B0604020202020204"/>
              </a:rPr>
              <a:t>α</a:t>
            </a:r>
            <a:r>
              <a:rPr lang="en-US" dirty="0" err="1">
                <a:latin typeface="Times New Roman"/>
                <a:cs typeface="Arial" panose="020B0604020202020204"/>
              </a:rPr>
              <a:t>δικτυ</a:t>
            </a:r>
            <a:r>
              <a:rPr lang="en-US" dirty="0">
                <a:latin typeface="Times New Roman"/>
                <a:cs typeface="Arial" panose="020B0604020202020204"/>
              </a:rPr>
              <a:t>α</a:t>
            </a:r>
            <a:r>
              <a:rPr lang="en-US" dirty="0" err="1">
                <a:latin typeface="Times New Roman"/>
                <a:cs typeface="Arial" panose="020B0604020202020204"/>
              </a:rPr>
              <a:t>κών</a:t>
            </a:r>
            <a:r>
              <a:rPr lang="en-US" dirty="0">
                <a:latin typeface="Times New Roman"/>
                <a:cs typeface="Arial" panose="020B0604020202020204"/>
              </a:rPr>
              <a:t> </a:t>
            </a:r>
            <a:r>
              <a:rPr lang="en-US" dirty="0" err="1">
                <a:latin typeface="Times New Roman"/>
                <a:cs typeface="Arial" panose="020B0604020202020204"/>
              </a:rPr>
              <a:t>εφημερίδων</a:t>
            </a:r>
            <a:r>
              <a:rPr lang="en-US" dirty="0">
                <a:latin typeface="Times New Roman"/>
                <a:cs typeface="Arial" panose="020B0604020202020204"/>
              </a:rPr>
              <a:t> π</a:t>
            </a:r>
            <a:r>
              <a:rPr lang="en-US" dirty="0" err="1">
                <a:latin typeface="Times New Roman"/>
                <a:cs typeface="Arial" panose="020B0604020202020204"/>
              </a:rPr>
              <a:t>ου</a:t>
            </a:r>
            <a:r>
              <a:rPr lang="en-US" dirty="0">
                <a:latin typeface="Times New Roman"/>
                <a:cs typeface="Arial" panose="020B0604020202020204"/>
              </a:rPr>
              <a:t> </a:t>
            </a:r>
            <a:r>
              <a:rPr lang="en-US" dirty="0" err="1">
                <a:latin typeface="Times New Roman"/>
                <a:cs typeface="Arial" panose="020B0604020202020204"/>
              </a:rPr>
              <a:t>κυκλοφορούν</a:t>
            </a:r>
            <a:r>
              <a:rPr lang="en-US" dirty="0">
                <a:latin typeface="Times New Roman"/>
                <a:cs typeface="Arial" panose="020B0604020202020204"/>
              </a:rPr>
              <a:t> και </a:t>
            </a:r>
            <a:r>
              <a:rPr lang="en-US" dirty="0" err="1">
                <a:latin typeface="Times New Roman"/>
                <a:cs typeface="Arial" panose="020B0604020202020204"/>
              </a:rPr>
              <a:t>σε</a:t>
            </a:r>
            <a:r>
              <a:rPr lang="en-US" dirty="0">
                <a:latin typeface="Times New Roman"/>
                <a:cs typeface="Arial" panose="020B0604020202020204"/>
              </a:rPr>
              <a:t> </a:t>
            </a:r>
            <a:r>
              <a:rPr lang="en-US" dirty="0" err="1">
                <a:latin typeface="Times New Roman"/>
                <a:cs typeface="Arial" panose="020B0604020202020204"/>
              </a:rPr>
              <a:t>έντυ</a:t>
            </a:r>
            <a:r>
              <a:rPr lang="en-US" dirty="0">
                <a:latin typeface="Times New Roman"/>
                <a:cs typeface="Arial" panose="020B0604020202020204"/>
              </a:rPr>
              <a:t>πη </a:t>
            </a:r>
            <a:r>
              <a:rPr lang="en-US" dirty="0" err="1">
                <a:latin typeface="Times New Roman"/>
                <a:cs typeface="Arial" panose="020B0604020202020204"/>
              </a:rPr>
              <a:t>μορφή</a:t>
            </a:r>
          </a:p>
          <a:p>
            <a:pPr marL="344170" indent="-344170">
              <a:buChar char="ü"/>
            </a:pPr>
            <a:endParaRPr lang="en-US" dirty="0">
              <a:latin typeface="Times New Roman"/>
              <a:cs typeface="Arial" panose="020B0604020202020204"/>
            </a:endParaRPr>
          </a:p>
          <a:p>
            <a:pPr marL="344170" indent="-344170">
              <a:buChar char="ü"/>
            </a:pPr>
            <a:r>
              <a:rPr lang="en-US" dirty="0" err="1">
                <a:latin typeface="Times New Roman"/>
                <a:cs typeface="Arial" panose="020B0604020202020204"/>
              </a:rPr>
              <a:t>Ειδησεογρ</a:t>
            </a:r>
            <a:r>
              <a:rPr lang="en-US" dirty="0">
                <a:latin typeface="Times New Roman"/>
                <a:cs typeface="Arial" panose="020B0604020202020204"/>
              </a:rPr>
              <a:t>α</a:t>
            </a:r>
            <a:r>
              <a:rPr lang="en-US" dirty="0" err="1">
                <a:latin typeface="Times New Roman"/>
                <a:cs typeface="Arial" panose="020B0604020202020204"/>
              </a:rPr>
              <a:t>φικά</a:t>
            </a:r>
            <a:r>
              <a:rPr lang="en-US" dirty="0">
                <a:latin typeface="Times New Roman"/>
                <a:cs typeface="Arial" panose="020B0604020202020204"/>
              </a:rPr>
              <a:t> - </a:t>
            </a:r>
            <a:r>
              <a:rPr lang="en-US" dirty="0" err="1">
                <a:latin typeface="Times New Roman"/>
                <a:cs typeface="Arial" panose="020B0604020202020204"/>
              </a:rPr>
              <a:t>ενημερωτικά</a:t>
            </a:r>
            <a:r>
              <a:rPr lang="en-US" dirty="0">
                <a:latin typeface="Times New Roman"/>
                <a:cs typeface="Arial" panose="020B0604020202020204"/>
              </a:rPr>
              <a:t> </a:t>
            </a:r>
            <a:r>
              <a:rPr lang="en-US" dirty="0" err="1">
                <a:latin typeface="Times New Roman"/>
                <a:cs typeface="Arial" panose="020B0604020202020204"/>
              </a:rPr>
              <a:t>κείμεν</a:t>
            </a:r>
            <a:r>
              <a:rPr lang="en-US" dirty="0">
                <a:latin typeface="Times New Roman"/>
                <a:cs typeface="Arial" panose="020B0604020202020204"/>
              </a:rPr>
              <a:t>α </a:t>
            </a:r>
            <a:r>
              <a:rPr lang="en-US" dirty="0" err="1">
                <a:latin typeface="Times New Roman"/>
                <a:cs typeface="Arial" panose="020B0604020202020204"/>
              </a:rPr>
              <a:t>με</a:t>
            </a:r>
            <a:r>
              <a:rPr lang="en-US" dirty="0">
                <a:latin typeface="Times New Roman"/>
                <a:cs typeface="Arial" panose="020B0604020202020204"/>
              </a:rPr>
              <a:t> α</a:t>
            </a:r>
            <a:r>
              <a:rPr lang="en-US" dirty="0" err="1">
                <a:latin typeface="Times New Roman"/>
                <a:cs typeface="Arial" panose="020B0604020202020204"/>
              </a:rPr>
              <a:t>ντιρ</a:t>
            </a:r>
            <a:r>
              <a:rPr lang="en-US" dirty="0">
                <a:latin typeface="Times New Roman"/>
                <a:cs typeface="Arial" panose="020B0604020202020204"/>
              </a:rPr>
              <a:t>α</a:t>
            </a:r>
            <a:r>
              <a:rPr lang="en-US" dirty="0" err="1">
                <a:latin typeface="Times New Roman"/>
                <a:cs typeface="Arial" panose="020B0604020202020204"/>
              </a:rPr>
              <a:t>τσιστικό</a:t>
            </a:r>
            <a:r>
              <a:rPr lang="en-US" dirty="0">
                <a:latin typeface="Times New Roman"/>
                <a:cs typeface="Arial" panose="020B0604020202020204"/>
              </a:rPr>
              <a:t> π</a:t>
            </a:r>
            <a:r>
              <a:rPr lang="en-US" dirty="0" err="1">
                <a:latin typeface="Times New Roman"/>
                <a:cs typeface="Arial" panose="020B0604020202020204"/>
              </a:rPr>
              <a:t>ροσ</a:t>
            </a:r>
            <a:r>
              <a:rPr lang="en-US" dirty="0">
                <a:latin typeface="Times New Roman"/>
                <a:cs typeface="Arial" panose="020B0604020202020204"/>
              </a:rPr>
              <a:t>ανα</a:t>
            </a:r>
            <a:r>
              <a:rPr lang="en-US" dirty="0" err="1">
                <a:latin typeface="Times New Roman"/>
                <a:cs typeface="Arial" panose="020B0604020202020204"/>
              </a:rPr>
              <a:t>τολισμό</a:t>
            </a:r>
          </a:p>
          <a:p>
            <a:pPr marL="344170" indent="-344170">
              <a:buChar char="ü"/>
            </a:pPr>
            <a:endParaRPr lang="en-US" dirty="0">
              <a:latin typeface="Times New Roman"/>
              <a:cs typeface="Arial" panose="020B0604020202020204"/>
            </a:endParaRPr>
          </a:p>
          <a:p>
            <a:pPr marL="344170" indent="-344170">
              <a:buChar char="ü"/>
            </a:pPr>
            <a:r>
              <a:rPr lang="en-US" dirty="0" err="1">
                <a:latin typeface="Times New Roman"/>
                <a:cs typeface="Arial" panose="020B0604020202020204"/>
              </a:rPr>
              <a:t>Δεν</a:t>
            </a:r>
            <a:r>
              <a:rPr lang="en-US" dirty="0">
                <a:latin typeface="Times New Roman"/>
                <a:cs typeface="Arial" panose="020B0604020202020204"/>
              </a:rPr>
              <a:t> θα α</a:t>
            </a:r>
            <a:r>
              <a:rPr lang="en-US" dirty="0" err="1">
                <a:latin typeface="Times New Roman"/>
                <a:cs typeface="Arial" panose="020B0604020202020204"/>
              </a:rPr>
              <a:t>ξιο</a:t>
            </a:r>
            <a:r>
              <a:rPr lang="en-US" dirty="0">
                <a:latin typeface="Times New Roman"/>
                <a:cs typeface="Arial" panose="020B0604020202020204"/>
              </a:rPr>
              <a:t>π</a:t>
            </a:r>
            <a:r>
              <a:rPr lang="en-US" dirty="0" err="1">
                <a:latin typeface="Times New Roman"/>
                <a:cs typeface="Arial" panose="020B0604020202020204"/>
              </a:rPr>
              <a:t>οιήσουμε</a:t>
            </a:r>
            <a:r>
              <a:rPr lang="en-US" dirty="0">
                <a:latin typeface="Times New Roman"/>
                <a:cs typeface="Arial" panose="020B0604020202020204"/>
              </a:rPr>
              <a:t> </a:t>
            </a:r>
            <a:r>
              <a:rPr lang="en-US" dirty="0" err="1">
                <a:latin typeface="Times New Roman"/>
                <a:cs typeface="Arial" panose="020B0604020202020204"/>
              </a:rPr>
              <a:t>την</a:t>
            </a:r>
            <a:r>
              <a:rPr lang="en-US" dirty="0">
                <a:latin typeface="Times New Roman"/>
                <a:cs typeface="Arial" panose="020B0604020202020204"/>
              </a:rPr>
              <a:t> </a:t>
            </a:r>
            <a:r>
              <a:rPr lang="en-US" dirty="0" err="1">
                <a:latin typeface="Times New Roman"/>
                <a:cs typeface="Arial" panose="020B0604020202020204"/>
              </a:rPr>
              <a:t>εικόν</a:t>
            </a:r>
            <a:r>
              <a:rPr lang="en-US" dirty="0">
                <a:latin typeface="Times New Roman"/>
                <a:cs typeface="Arial" panose="020B0604020202020204"/>
              </a:rPr>
              <a:t>α</a:t>
            </a:r>
          </a:p>
        </p:txBody>
      </p:sp>
      <p:cxnSp>
        <p:nvCxnSpPr>
          <p:cNvPr id="5" name="Straight Arrow Connector 4">
            <a:extLst>
              <a:ext uri="{FF2B5EF4-FFF2-40B4-BE49-F238E27FC236}">
                <a16:creationId xmlns:a16="http://schemas.microsoft.com/office/drawing/2014/main" id="{37862A89-C69D-1A9A-9A17-C9C2340C5371}"/>
              </a:ext>
            </a:extLst>
          </p:cNvPr>
          <p:cNvCxnSpPr/>
          <p:nvPr/>
        </p:nvCxnSpPr>
        <p:spPr>
          <a:xfrm flipV="1">
            <a:off x="1012638" y="1298887"/>
            <a:ext cx="10428815" cy="27515"/>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434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57C6E9-CA27-ACE3-064E-AE6629DFCFC1}"/>
              </a:ext>
            </a:extLst>
          </p:cNvPr>
          <p:cNvSpPr>
            <a:spLocks noGrp="1"/>
          </p:cNvSpPr>
          <p:nvPr>
            <p:ph idx="1"/>
          </p:nvPr>
        </p:nvSpPr>
        <p:spPr>
          <a:xfrm>
            <a:off x="1101432" y="602200"/>
            <a:ext cx="9976707" cy="5564160"/>
          </a:xfrm>
        </p:spPr>
        <p:txBody>
          <a:bodyPr vert="horz" lIns="91440" tIns="45720" rIns="91440" bIns="45720" rtlCol="0" anchor="ctr">
            <a:noAutofit/>
          </a:bodyPr>
          <a:lstStyle/>
          <a:p>
            <a:pPr marL="0" indent="0">
              <a:buNone/>
            </a:pPr>
            <a:endParaRPr lang="el" sz="1600" dirty="0">
              <a:latin typeface="Times New Roman"/>
              <a:ea typeface="+mn-lt"/>
              <a:cs typeface="+mn-lt"/>
            </a:endParaRPr>
          </a:p>
          <a:p>
            <a:pPr marL="0" indent="0">
              <a:buNone/>
            </a:pPr>
            <a:r>
              <a:rPr lang="el" sz="1600" dirty="0">
                <a:latin typeface="Times New Roman"/>
                <a:ea typeface="+mn-lt"/>
                <a:cs typeface="+mn-lt"/>
              </a:rPr>
              <a:t>«Η Ελλάδα δεν μπορεί να δεχτεί απεριόριστο αριθμό μεταναστών και προσφύγων» υπογράμμισε σήμερα ο Τάκης </a:t>
            </a:r>
            <a:r>
              <a:rPr lang="el" sz="1600" dirty="0" err="1">
                <a:latin typeface="Times New Roman"/>
                <a:ea typeface="+mn-lt"/>
                <a:cs typeface="+mn-lt"/>
              </a:rPr>
              <a:t>Θεοδωρικάκος</a:t>
            </a:r>
            <a:r>
              <a:rPr lang="el" sz="1600" dirty="0">
                <a:latin typeface="Times New Roman"/>
                <a:ea typeface="+mn-lt"/>
                <a:cs typeface="+mn-lt"/>
              </a:rPr>
              <a:t>, μιλώντας στο ΣΚΑΙ και την εκπομπή «Καλημέρα» με τον Γιώργο Αυτιά. Αναφορικά με τις αντιδράσεις που έχουν σημειωθεί σε διάφορες περιοχές για την προώθηση μεταναστών στην ενδοχώρα, προκειμένου να υπάρξει αποσυμφόρηση στα νησιά, ο υπουργός Εσωτερικών σχολίασε ότι πρέπει να «βάλουμε όλοι πλάτη» για να αντιμετωπιστεί το πρόβλημα.</a:t>
            </a:r>
            <a:endParaRPr lang="en-US" sz="1600">
              <a:latin typeface="Times New Roman"/>
              <a:ea typeface="+mn-lt"/>
              <a:cs typeface="+mn-lt"/>
            </a:endParaRPr>
          </a:p>
          <a:p>
            <a:pPr marL="0" indent="0">
              <a:buNone/>
            </a:pPr>
            <a:r>
              <a:rPr lang="el" sz="1600" dirty="0">
                <a:latin typeface="Times New Roman"/>
                <a:ea typeface="+mn-lt"/>
                <a:cs typeface="+mn-lt"/>
              </a:rPr>
              <a:t>Όπως εξήγησε: «Γίνεται μία πολύ συντονισμένη προσπάθεια να </a:t>
            </a:r>
            <a:r>
              <a:rPr lang="el" sz="1600" dirty="0" err="1">
                <a:latin typeface="Times New Roman"/>
                <a:ea typeface="+mn-lt"/>
                <a:cs typeface="+mn-lt"/>
              </a:rPr>
              <a:t>αποσυμφορηθεί</a:t>
            </a:r>
            <a:r>
              <a:rPr lang="el" sz="1600" dirty="0">
                <a:latin typeface="Times New Roman"/>
                <a:ea typeface="+mn-lt"/>
                <a:cs typeface="+mn-lt"/>
              </a:rPr>
              <a:t> η κατάσταση στη Μυτιλήνη και στη Σάμο γιατί δεν μπορεί να συνεχιστεί η διαρκής ροή μεταναστών προς τα νησιά μας και προς την πατρίδα μας. Αυτό σημαίνει ότι όλοι μαζί θα αντιμετωπίσουμε αυτό το μεγάλο πρόβλημα. Συντονισμένα και οργανωμένα θα υπάρξει μετακίνηση ενός αριθμού μεταναστών προς κέντρα στην Ηπειρωτική Ελλάδα. Η προσπάθεια που γίνεται είναι η κατανομή να είναι όσο γίνεται πιο αναλογική. Όλοι μαζί θα επωμιστούμε το βάρος γιατί όλοι μαζί πονάμε γι’ αυτό που συμβαίνει στη Μυτιλήνη και τη Σάμο. Δεν θα αφήσουμε αβοήθητους τους συμπατριώτες μας εκεί».</a:t>
            </a:r>
            <a:endParaRPr lang="en-US" sz="1600">
              <a:latin typeface="Times New Roman"/>
              <a:ea typeface="+mn-lt"/>
              <a:cs typeface="+mn-lt"/>
            </a:endParaRPr>
          </a:p>
          <a:p>
            <a:pPr marL="0" indent="0">
              <a:buNone/>
            </a:pPr>
            <a:r>
              <a:rPr lang="el" sz="1600" dirty="0">
                <a:latin typeface="Times New Roman"/>
                <a:ea typeface="+mn-lt"/>
                <a:cs typeface="+mn-lt"/>
              </a:rPr>
              <a:t>«Οι Έλληνες δεν είμαστε ρατσιστές, είμαστε φιλόξενοι άνθρωποι, άρα θα κάνουμε ό,τι πρέπει για να αντιμετωπίσουμε σωστά το πρόβλημα. Ωστόσο θέλω να προσθέσω ότι συμμερίζομαι τους μεγάλους προβληματισμούς που υπάρχουν στην ελληνική κοινωνία. Θέλω ξεκάθαρα να πω, και αυτό λέει η κυβέρνησή μας, ότι η Ελλάδα δεν μπορεί να δεχτεί απεριόριστο αριθμό μεταναστών. Ήδη παίρνονται πολύ σοβαρά μέτρα με τις οδηγίες του πρωθυπουργού και το καινούργιο νομοσχέδιο που ψηφίστηκε στη Βουλή, προκειμένου να υπάρξει η καλύτερη δυνατή φύλαξη των συνόρων μας και στη στεριά και στη θάλασσα. Δεύτερον, να γίνεται πολύ πιο γρήγορα η αξιολόγηση για το αν αυτοί οι άνθρωποι είναι πρόσφυγες ή μετανάστες και επομένως όσοι από αυτούς δεν είναι πρόσφυγες θα πρέπει να </a:t>
            </a:r>
            <a:r>
              <a:rPr lang="el" sz="1600" dirty="0" err="1">
                <a:latin typeface="Times New Roman"/>
                <a:ea typeface="+mn-lt"/>
                <a:cs typeface="+mn-lt"/>
              </a:rPr>
              <a:t>επαναπροωθούνται</a:t>
            </a:r>
            <a:r>
              <a:rPr lang="el" sz="1600" dirty="0">
                <a:latin typeface="Times New Roman"/>
                <a:ea typeface="+mn-lt"/>
                <a:cs typeface="+mn-lt"/>
              </a:rPr>
              <a:t> πίσω από την χώρα από την οποία ήρθαν. Επίσης θα πρέπει να είναι ξεκάθαρο ότι όσο κρατάει αυτή η διαδικασία οι άνθρωποι αυτοί θα φυλάσσονται όσο γίνεται περισσότερο σε κλειστά κέντρα, διότι θα πρέπει το ελληνικό κράτος να λειτουργήσει σωστά και αποτελεσματικά», συμπλήρωσε ο υπουργός.</a:t>
            </a:r>
            <a:endParaRPr lang="en-US" sz="1600">
              <a:latin typeface="Times New Roman"/>
              <a:ea typeface="+mn-lt"/>
              <a:cs typeface="+mn-lt"/>
            </a:endParaRPr>
          </a:p>
          <a:p>
            <a:pPr marL="344170" indent="-344170"/>
            <a:endParaRPr lang="en-US" dirty="0">
              <a:cs typeface="Arial"/>
            </a:endParaRPr>
          </a:p>
        </p:txBody>
      </p:sp>
      <p:sp>
        <p:nvSpPr>
          <p:cNvPr id="7" name="Title 6">
            <a:extLst>
              <a:ext uri="{FF2B5EF4-FFF2-40B4-BE49-F238E27FC236}">
                <a16:creationId xmlns:a16="http://schemas.microsoft.com/office/drawing/2014/main" id="{FDE0A4EC-B6D8-8292-AF41-9C6B1582760A}"/>
              </a:ext>
            </a:extLst>
          </p:cNvPr>
          <p:cNvSpPr>
            <a:spLocks noGrp="1"/>
          </p:cNvSpPr>
          <p:nvPr>
            <p:ph type="title"/>
          </p:nvPr>
        </p:nvSpPr>
        <p:spPr>
          <a:xfrm>
            <a:off x="11268974" y="77806"/>
            <a:ext cx="920415" cy="61229"/>
          </a:xfrm>
        </p:spPr>
        <p:txBody>
          <a:bodyPr>
            <a:normAutofit fontScale="90000"/>
          </a:bodyPr>
          <a:lstStyle/>
          <a:p>
            <a:endParaRPr lang="en-US"/>
          </a:p>
        </p:txBody>
      </p:sp>
      <p:sp>
        <p:nvSpPr>
          <p:cNvPr id="8" name="TextBox 7">
            <a:extLst>
              <a:ext uri="{FF2B5EF4-FFF2-40B4-BE49-F238E27FC236}">
                <a16:creationId xmlns:a16="http://schemas.microsoft.com/office/drawing/2014/main" id="{ADD263BC-8547-CE0E-ED06-8559B96FC03A}"/>
              </a:ext>
            </a:extLst>
          </p:cNvPr>
          <p:cNvSpPr txBox="1"/>
          <p:nvPr/>
        </p:nvSpPr>
        <p:spPr>
          <a:xfrm>
            <a:off x="2645" y="746125"/>
            <a:ext cx="947208" cy="646331"/>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latin typeface="Times New Roman"/>
                <a:cs typeface="Arial"/>
              </a:rPr>
              <a:t>Κείμενο</a:t>
            </a:r>
            <a:r>
              <a:rPr lang="en-US" dirty="0">
                <a:latin typeface="Times New Roman"/>
                <a:cs typeface="Arial"/>
              </a:rPr>
              <a:t> </a:t>
            </a:r>
            <a:r>
              <a:rPr lang="en-US" dirty="0" err="1">
                <a:latin typeface="Times New Roman"/>
                <a:cs typeface="Arial"/>
              </a:rPr>
              <a:t>Πρώτο</a:t>
            </a:r>
          </a:p>
        </p:txBody>
      </p:sp>
    </p:spTree>
    <p:extLst>
      <p:ext uri="{BB962C8B-B14F-4D97-AF65-F5344CB8AC3E}">
        <p14:creationId xmlns:p14="http://schemas.microsoft.com/office/powerpoint/2010/main" val="1607998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D78B-2111-D7DF-5793-E438D1E8CBBE}"/>
              </a:ext>
            </a:extLst>
          </p:cNvPr>
          <p:cNvSpPr>
            <a:spLocks noGrp="1"/>
          </p:cNvSpPr>
          <p:nvPr>
            <p:ph type="title"/>
          </p:nvPr>
        </p:nvSpPr>
        <p:spPr>
          <a:xfrm>
            <a:off x="2548308" y="342389"/>
            <a:ext cx="9207165" cy="1119564"/>
          </a:xfrm>
        </p:spPr>
        <p:txBody>
          <a:bodyPr>
            <a:normAutofit/>
          </a:bodyPr>
          <a:lstStyle/>
          <a:p>
            <a:pPr algn="l"/>
            <a:r>
              <a:rPr lang="en-US" sz="2400" dirty="0" err="1">
                <a:latin typeface="Times New Roman"/>
                <a:ea typeface="+mj-lt"/>
                <a:cs typeface="+mj-lt"/>
              </a:rPr>
              <a:t>Θεοδωρικάκος</a:t>
            </a:r>
            <a:r>
              <a:rPr lang="en-US" sz="2400" dirty="0">
                <a:latin typeface="Times New Roman"/>
                <a:ea typeface="+mj-lt"/>
                <a:cs typeface="+mj-lt"/>
              </a:rPr>
              <a:t>: </a:t>
            </a:r>
            <a:r>
              <a:rPr lang="en-US" sz="2400" dirty="0" err="1">
                <a:latin typeface="Times New Roman"/>
                <a:ea typeface="+mj-lt"/>
                <a:cs typeface="+mj-lt"/>
              </a:rPr>
              <a:t>Δεν</a:t>
            </a:r>
            <a:r>
              <a:rPr lang="en-US" sz="2400" dirty="0">
                <a:latin typeface="Times New Roman"/>
                <a:ea typeface="+mj-lt"/>
                <a:cs typeface="+mj-lt"/>
              </a:rPr>
              <a:t> μπ</a:t>
            </a:r>
            <a:r>
              <a:rPr lang="en-US" sz="2400" dirty="0" err="1">
                <a:latin typeface="Times New Roman"/>
                <a:ea typeface="+mj-lt"/>
                <a:cs typeface="+mj-lt"/>
              </a:rPr>
              <a:t>ορoύμε</a:t>
            </a:r>
            <a:r>
              <a:rPr lang="en-US" sz="2400" dirty="0">
                <a:latin typeface="Times New Roman"/>
                <a:ea typeface="+mj-lt"/>
                <a:cs typeface="+mj-lt"/>
              </a:rPr>
              <a:t> να </a:t>
            </a:r>
            <a:r>
              <a:rPr lang="en-US" sz="2400" dirty="0" err="1">
                <a:latin typeface="Times New Roman"/>
                <a:ea typeface="+mj-lt"/>
                <a:cs typeface="+mj-lt"/>
              </a:rPr>
              <a:t>δεχτούμε</a:t>
            </a:r>
            <a:r>
              <a:rPr lang="en-US" sz="2400" dirty="0">
                <a:latin typeface="Times New Roman"/>
                <a:ea typeface="+mj-lt"/>
                <a:cs typeface="+mj-lt"/>
              </a:rPr>
              <a:t> απ</a:t>
            </a:r>
            <a:r>
              <a:rPr lang="en-US" sz="2400" dirty="0" err="1">
                <a:latin typeface="Times New Roman"/>
                <a:ea typeface="+mj-lt"/>
                <a:cs typeface="+mj-lt"/>
              </a:rPr>
              <a:t>εριόριστο</a:t>
            </a:r>
            <a:r>
              <a:rPr lang="en-US" sz="2400" dirty="0">
                <a:latin typeface="Times New Roman"/>
                <a:ea typeface="+mj-lt"/>
                <a:cs typeface="+mj-lt"/>
              </a:rPr>
              <a:t> α</a:t>
            </a:r>
            <a:r>
              <a:rPr lang="en-US" sz="2400" dirty="0" err="1">
                <a:latin typeface="Times New Roman"/>
                <a:ea typeface="+mj-lt"/>
                <a:cs typeface="+mj-lt"/>
              </a:rPr>
              <a:t>ριθμό</a:t>
            </a:r>
            <a:r>
              <a:rPr lang="en-US" sz="2400" dirty="0">
                <a:latin typeface="Times New Roman"/>
                <a:ea typeface="+mj-lt"/>
                <a:cs typeface="+mj-lt"/>
              </a:rPr>
              <a:t> </a:t>
            </a:r>
            <a:r>
              <a:rPr lang="en-US" sz="2400" dirty="0" err="1">
                <a:latin typeface="Times New Roman"/>
                <a:ea typeface="+mj-lt"/>
                <a:cs typeface="+mj-lt"/>
              </a:rPr>
              <a:t>μετ</a:t>
            </a:r>
            <a:r>
              <a:rPr lang="en-US" sz="2400" dirty="0">
                <a:latin typeface="Times New Roman"/>
                <a:ea typeface="+mj-lt"/>
                <a:cs typeface="+mj-lt"/>
              </a:rPr>
              <a:t>ανα</a:t>
            </a:r>
            <a:r>
              <a:rPr lang="en-US" sz="2400" dirty="0" err="1">
                <a:latin typeface="Times New Roman"/>
                <a:ea typeface="+mj-lt"/>
                <a:cs typeface="+mj-lt"/>
              </a:rPr>
              <a:t>στών</a:t>
            </a:r>
            <a:r>
              <a:rPr lang="en-US" sz="2400" dirty="0">
                <a:latin typeface="Times New Roman"/>
                <a:ea typeface="+mj-lt"/>
                <a:cs typeface="+mj-lt"/>
              </a:rPr>
              <a:t>: </a:t>
            </a:r>
            <a:r>
              <a:rPr lang="en-US" sz="3200" dirty="0" err="1">
                <a:latin typeface="Times New Roman"/>
                <a:ea typeface="+mj-lt"/>
                <a:cs typeface="+mj-lt"/>
              </a:rPr>
              <a:t>Στρ</a:t>
            </a:r>
            <a:r>
              <a:rPr lang="en-US" sz="3200" dirty="0">
                <a:latin typeface="Times New Roman"/>
                <a:ea typeface="+mj-lt"/>
                <a:cs typeface="+mj-lt"/>
              </a:rPr>
              <a:t>α</a:t>
            </a:r>
            <a:r>
              <a:rPr lang="en-US" sz="3200" dirty="0" err="1">
                <a:latin typeface="Times New Roman"/>
                <a:ea typeface="+mj-lt"/>
                <a:cs typeface="+mj-lt"/>
              </a:rPr>
              <a:t>τηγικές</a:t>
            </a:r>
            <a:r>
              <a:rPr lang="en-US" sz="3200" dirty="0">
                <a:latin typeface="Times New Roman"/>
                <a:ea typeface="+mj-lt"/>
                <a:cs typeface="+mj-lt"/>
              </a:rPr>
              <a:t> ανα</a:t>
            </a:r>
            <a:r>
              <a:rPr lang="en-US" sz="3200" dirty="0" err="1">
                <a:latin typeface="Times New Roman"/>
                <a:ea typeface="+mj-lt"/>
                <a:cs typeface="+mj-lt"/>
              </a:rPr>
              <a:t>φοράς</a:t>
            </a:r>
            <a:r>
              <a:rPr lang="en-US" sz="3200" dirty="0">
                <a:latin typeface="Times New Roman"/>
                <a:ea typeface="+mj-lt"/>
                <a:cs typeface="+mj-lt"/>
              </a:rPr>
              <a:t>/κα</a:t>
            </a:r>
            <a:r>
              <a:rPr lang="en-US" sz="3200" dirty="0" err="1">
                <a:latin typeface="Times New Roman"/>
                <a:ea typeface="+mj-lt"/>
                <a:cs typeface="+mj-lt"/>
              </a:rPr>
              <a:t>τηγόρσης</a:t>
            </a:r>
            <a:endParaRPr lang="en-US" sz="3200">
              <a:latin typeface="Times New Roman"/>
              <a:cs typeface="Arial" panose="020B0604020202020204"/>
            </a:endParaRPr>
          </a:p>
        </p:txBody>
      </p:sp>
      <p:sp>
        <p:nvSpPr>
          <p:cNvPr id="3" name="Content Placeholder 2">
            <a:extLst>
              <a:ext uri="{FF2B5EF4-FFF2-40B4-BE49-F238E27FC236}">
                <a16:creationId xmlns:a16="http://schemas.microsoft.com/office/drawing/2014/main" id="{0E2E2704-518D-11D2-7F9B-91830032EC3C}"/>
              </a:ext>
            </a:extLst>
          </p:cNvPr>
          <p:cNvSpPr>
            <a:spLocks noGrp="1"/>
          </p:cNvSpPr>
          <p:nvPr>
            <p:ph idx="1"/>
          </p:nvPr>
        </p:nvSpPr>
        <p:spPr>
          <a:xfrm>
            <a:off x="1207266" y="1544116"/>
            <a:ext cx="10040206" cy="5193744"/>
          </a:xfrm>
        </p:spPr>
        <p:txBody>
          <a:bodyPr/>
          <a:lstStyle/>
          <a:p>
            <a:pPr marL="344170" indent="-344170">
              <a:buFont typeface="Courier New" panose="05000000000000000000" pitchFamily="2" charset="2"/>
              <a:buChar char="o"/>
            </a:pPr>
            <a:r>
              <a:rPr lang="el" dirty="0">
                <a:latin typeface="Times New Roman"/>
                <a:ea typeface="+mn-lt"/>
                <a:cs typeface="+mn-lt"/>
              </a:rPr>
              <a:t>Αριθμητική αναπαράσταση-</a:t>
            </a:r>
            <a:r>
              <a:rPr lang="el" i="1" dirty="0">
                <a:solidFill>
                  <a:srgbClr val="DE16B9"/>
                </a:solidFill>
                <a:latin typeface="Times New Roman"/>
                <a:ea typeface="+mn-lt"/>
                <a:cs typeface="+mn-lt"/>
              </a:rPr>
              <a:t>αθροιστική κατηγοριοποίηση</a:t>
            </a:r>
            <a:r>
              <a:rPr lang="el" dirty="0">
                <a:latin typeface="Times New Roman"/>
                <a:ea typeface="+mn-lt"/>
                <a:cs typeface="+mn-lt"/>
              </a:rPr>
              <a:t>, </a:t>
            </a:r>
            <a:r>
              <a:rPr lang="el" dirty="0" err="1">
                <a:latin typeface="Times New Roman"/>
                <a:ea typeface="+mn-lt"/>
                <a:cs typeface="+mn-lt"/>
              </a:rPr>
              <a:t>αντικειμενικοποιώντας</a:t>
            </a:r>
            <a:r>
              <a:rPr lang="el" dirty="0">
                <a:latin typeface="Times New Roman"/>
                <a:ea typeface="+mn-lt"/>
                <a:cs typeface="+mn-lt"/>
              </a:rPr>
              <a:t> τους </a:t>
            </a:r>
            <a:r>
              <a:rPr lang="el" i="1" dirty="0">
                <a:latin typeface="Times New Roman"/>
                <a:ea typeface="+mn-lt"/>
                <a:cs typeface="+mn-lt"/>
              </a:rPr>
              <a:t>(απεριόριστο αριθμό μεταναστών και προσφύγων) </a:t>
            </a:r>
            <a:r>
              <a:rPr lang="el" sz="1800" i="1" dirty="0">
                <a:latin typeface="Times New Roman"/>
                <a:ea typeface="+mn-lt"/>
                <a:cs typeface="+mn-lt"/>
              </a:rPr>
              <a:t>(...ότι η Ελλάδα δεν μπορεί να δεχτεί απεριόριστο αριθμό μεταναστών)</a:t>
            </a:r>
          </a:p>
          <a:p>
            <a:pPr marL="344170" indent="-344170">
              <a:buFont typeface="Courier New" panose="05000000000000000000" pitchFamily="2" charset="2"/>
              <a:buChar char="o"/>
            </a:pPr>
            <a:r>
              <a:rPr lang="el" i="1" dirty="0">
                <a:solidFill>
                  <a:srgbClr val="DE16B9"/>
                </a:solidFill>
                <a:latin typeface="Times New Roman"/>
                <a:cs typeface="Arial"/>
              </a:rPr>
              <a:t>Ρητή διαφοροποίηση</a:t>
            </a:r>
            <a:r>
              <a:rPr lang="el" i="1" dirty="0">
                <a:latin typeface="Times New Roman"/>
                <a:cs typeface="Arial"/>
              </a:rPr>
              <a:t> </a:t>
            </a:r>
            <a:r>
              <a:rPr lang="el" sz="1800" i="1" dirty="0">
                <a:latin typeface="Times New Roman"/>
                <a:cs typeface="Arial"/>
              </a:rPr>
              <a:t>(</a:t>
            </a:r>
            <a:r>
              <a:rPr lang="el" sz="1800" i="1" dirty="0">
                <a:latin typeface="Times New Roman"/>
                <a:ea typeface="+mn-lt"/>
                <a:cs typeface="+mn-lt"/>
              </a:rPr>
              <a:t>Ελλάδας - μεταναστών και προσφύγων)</a:t>
            </a:r>
          </a:p>
          <a:p>
            <a:pPr marL="344170" indent="-344170">
              <a:buFont typeface="Courier New" panose="05000000000000000000" pitchFamily="2" charset="2"/>
              <a:buChar char="o"/>
            </a:pPr>
            <a:endParaRPr lang="el" i="1" dirty="0">
              <a:latin typeface="Times New Roman"/>
              <a:cs typeface="Arial"/>
            </a:endParaRPr>
          </a:p>
          <a:p>
            <a:pPr marL="0" indent="0">
              <a:buNone/>
            </a:pPr>
            <a:r>
              <a:rPr lang="el" dirty="0">
                <a:latin typeface="Times New Roman"/>
                <a:cs typeface="Arial"/>
              </a:rPr>
              <a:t>                                         </a:t>
            </a:r>
            <a:r>
              <a:rPr lang="el" dirty="0" err="1">
                <a:latin typeface="Times New Roman"/>
                <a:cs typeface="Arial"/>
              </a:rPr>
              <a:t>εσω</a:t>
            </a:r>
            <a:r>
              <a:rPr lang="el" dirty="0">
                <a:latin typeface="Times New Roman"/>
                <a:cs typeface="Arial"/>
              </a:rPr>
              <a:t>-ομάδα </a:t>
            </a:r>
            <a:r>
              <a:rPr lang="el" i="1" dirty="0">
                <a:latin typeface="Times New Roman"/>
                <a:cs typeface="Arial"/>
              </a:rPr>
              <a:t>              </a:t>
            </a:r>
            <a:r>
              <a:rPr lang="el" dirty="0" err="1">
                <a:latin typeface="Times New Roman"/>
                <a:cs typeface="Arial"/>
              </a:rPr>
              <a:t>εξω</a:t>
            </a:r>
            <a:r>
              <a:rPr lang="el" dirty="0">
                <a:latin typeface="Times New Roman"/>
                <a:cs typeface="Arial"/>
              </a:rPr>
              <a:t>-ομάδα</a:t>
            </a:r>
          </a:p>
          <a:p>
            <a:pPr marL="344170" indent="-344170">
              <a:buChar char="Ø"/>
            </a:pPr>
            <a:r>
              <a:rPr lang="el" dirty="0">
                <a:latin typeface="Times New Roman"/>
                <a:cs typeface="Arial"/>
              </a:rPr>
              <a:t>Η διαφοροποίηση αφορά και τους/τις ίδιους/</a:t>
            </a:r>
            <a:r>
              <a:rPr lang="el" dirty="0" err="1">
                <a:latin typeface="Times New Roman"/>
                <a:cs typeface="Arial"/>
              </a:rPr>
              <a:t>ες</a:t>
            </a:r>
            <a:r>
              <a:rPr lang="el" dirty="0">
                <a:latin typeface="Times New Roman"/>
                <a:cs typeface="Arial"/>
              </a:rPr>
              <a:t> μετανάστες/</a:t>
            </a:r>
            <a:r>
              <a:rPr lang="el" dirty="0" err="1">
                <a:latin typeface="Times New Roman"/>
                <a:cs typeface="Arial"/>
              </a:rPr>
              <a:t>τριες</a:t>
            </a:r>
            <a:r>
              <a:rPr lang="el" dirty="0">
                <a:latin typeface="Times New Roman"/>
                <a:cs typeface="Arial"/>
              </a:rPr>
              <a:t> </a:t>
            </a:r>
            <a:r>
              <a:rPr lang="el" sz="1800" i="1" dirty="0">
                <a:latin typeface="Times New Roman"/>
                <a:ea typeface="+mn-lt"/>
                <a:cs typeface="+mn-lt"/>
              </a:rPr>
              <a:t>(...η αξιολόγηση για το αν αυτοί οι άνθρωποι είναι πρόσφυγες ή μετανάστες και επομένως όσοι από αυτούς δεν είναι πρόσφυγες θα πρέπει να </a:t>
            </a:r>
            <a:r>
              <a:rPr lang="el" sz="1800" i="1" dirty="0" err="1">
                <a:latin typeface="Times New Roman"/>
                <a:ea typeface="+mn-lt"/>
                <a:cs typeface="+mn-lt"/>
              </a:rPr>
              <a:t>επαναπροωθούνται</a:t>
            </a:r>
            <a:r>
              <a:rPr lang="el" sz="1800" i="1" dirty="0">
                <a:latin typeface="Times New Roman"/>
                <a:ea typeface="+mn-lt"/>
                <a:cs typeface="+mn-lt"/>
              </a:rPr>
              <a:t> πίσω από την χώρα από την οποία ήρθαν)          </a:t>
            </a:r>
            <a:r>
              <a:rPr lang="el" sz="1800" dirty="0">
                <a:latin typeface="Times New Roman"/>
                <a:ea typeface="+mn-lt"/>
                <a:cs typeface="+mn-lt"/>
              </a:rPr>
              <a:t>δεν αφορά μόνο το εθνικό Εμείς, με το εθνικό μειονοτικό Αυτοί/</a:t>
            </a:r>
            <a:r>
              <a:rPr lang="el" sz="1800" dirty="0" err="1">
                <a:latin typeface="Times New Roman"/>
                <a:ea typeface="+mn-lt"/>
                <a:cs typeface="+mn-lt"/>
              </a:rPr>
              <a:t>ες</a:t>
            </a:r>
            <a:r>
              <a:rPr lang="el" sz="1800" dirty="0">
                <a:latin typeface="Times New Roman"/>
                <a:ea typeface="+mn-lt"/>
                <a:cs typeface="+mn-lt"/>
              </a:rPr>
              <a:t>, αλλά και με τους/τις ίδιους/</a:t>
            </a:r>
            <a:r>
              <a:rPr lang="el" sz="1800" dirty="0" err="1">
                <a:latin typeface="Times New Roman"/>
                <a:ea typeface="+mn-lt"/>
                <a:cs typeface="+mn-lt"/>
              </a:rPr>
              <a:t>ες</a:t>
            </a:r>
            <a:r>
              <a:rPr lang="el" sz="1800" dirty="0">
                <a:latin typeface="Times New Roman"/>
                <a:ea typeface="+mn-lt"/>
                <a:cs typeface="+mn-lt"/>
              </a:rPr>
              <a:t> τους/τις Άλλους/</a:t>
            </a:r>
            <a:r>
              <a:rPr lang="el" sz="1800" dirty="0" err="1">
                <a:latin typeface="Times New Roman"/>
                <a:ea typeface="+mn-lt"/>
                <a:cs typeface="+mn-lt"/>
              </a:rPr>
              <a:t>ες</a:t>
            </a:r>
            <a:r>
              <a:rPr lang="el" sz="1800" dirty="0">
                <a:latin typeface="Times New Roman"/>
                <a:ea typeface="+mn-lt"/>
                <a:cs typeface="+mn-lt"/>
              </a:rPr>
              <a:t>, βάσει της ταυτότητας τους ως μετανάστες/</a:t>
            </a:r>
            <a:r>
              <a:rPr lang="el" sz="1800" dirty="0" err="1">
                <a:latin typeface="Times New Roman"/>
                <a:ea typeface="+mn-lt"/>
                <a:cs typeface="+mn-lt"/>
              </a:rPr>
              <a:t>τριες</a:t>
            </a:r>
            <a:r>
              <a:rPr lang="el" sz="1800" dirty="0">
                <a:latin typeface="Times New Roman"/>
                <a:ea typeface="+mn-lt"/>
                <a:cs typeface="+mn-lt"/>
              </a:rPr>
              <a:t> ή πρόσφυγες/</a:t>
            </a:r>
            <a:r>
              <a:rPr lang="el" sz="1800" dirty="0" err="1">
                <a:latin typeface="Times New Roman"/>
                <a:ea typeface="+mn-lt"/>
                <a:cs typeface="+mn-lt"/>
              </a:rPr>
              <a:t>ισσες</a:t>
            </a:r>
            <a:endParaRPr lang="el" sz="1800" i="1" dirty="0" err="1">
              <a:latin typeface="Times New Roman"/>
              <a:cs typeface="Arial"/>
            </a:endParaRPr>
          </a:p>
          <a:p>
            <a:pPr marL="344170" indent="-344170">
              <a:buFont typeface="Courier New" panose="05000000000000000000" pitchFamily="2" charset="2"/>
              <a:buChar char="o"/>
            </a:pPr>
            <a:endParaRPr lang="el" i="1" dirty="0">
              <a:latin typeface="Times New Roman"/>
              <a:cs typeface="Arial"/>
            </a:endParaRPr>
          </a:p>
        </p:txBody>
      </p:sp>
      <p:cxnSp>
        <p:nvCxnSpPr>
          <p:cNvPr id="5" name="Straight Arrow Connector 4">
            <a:extLst>
              <a:ext uri="{FF2B5EF4-FFF2-40B4-BE49-F238E27FC236}">
                <a16:creationId xmlns:a16="http://schemas.microsoft.com/office/drawing/2014/main" id="{81A367BE-2A3D-124B-1610-938BE5BD4582}"/>
              </a:ext>
            </a:extLst>
          </p:cNvPr>
          <p:cNvCxnSpPr/>
          <p:nvPr/>
        </p:nvCxnSpPr>
        <p:spPr>
          <a:xfrm flipV="1">
            <a:off x="970305" y="1341220"/>
            <a:ext cx="10428815" cy="27515"/>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
        <p:nvSpPr>
          <p:cNvPr id="7" name="Arrow: Down 6">
            <a:extLst>
              <a:ext uri="{FF2B5EF4-FFF2-40B4-BE49-F238E27FC236}">
                <a16:creationId xmlns:a16="http://schemas.microsoft.com/office/drawing/2014/main" id="{2F127599-BE3B-73E8-6B5B-52A457E95AAA}"/>
              </a:ext>
            </a:extLst>
          </p:cNvPr>
          <p:cNvSpPr/>
          <p:nvPr/>
        </p:nvSpPr>
        <p:spPr>
          <a:xfrm>
            <a:off x="4193645" y="3156478"/>
            <a:ext cx="275166" cy="423333"/>
          </a:xfrm>
          <a:prstGeom prst="downArrow">
            <a:avLst/>
          </a:prstGeom>
          <a:solidFill>
            <a:srgbClr val="DE16B9"/>
          </a:solidFill>
          <a:ln>
            <a:solidFill>
              <a:srgbClr val="DE16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D1FD4185-4246-EAED-3FF3-8E9007E2A83F}"/>
              </a:ext>
            </a:extLst>
          </p:cNvPr>
          <p:cNvSpPr/>
          <p:nvPr/>
        </p:nvSpPr>
        <p:spPr>
          <a:xfrm>
            <a:off x="6267979" y="3219978"/>
            <a:ext cx="275166" cy="423333"/>
          </a:xfrm>
          <a:prstGeom prst="downArrow">
            <a:avLst/>
          </a:prstGeom>
          <a:solidFill>
            <a:srgbClr val="DE16B9"/>
          </a:solidFill>
          <a:ln>
            <a:solidFill>
              <a:srgbClr val="DE16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0C9E2BE5-1CAA-E93B-C444-155D83A59861}"/>
              </a:ext>
            </a:extLst>
          </p:cNvPr>
          <p:cNvSpPr/>
          <p:nvPr/>
        </p:nvSpPr>
        <p:spPr>
          <a:xfrm>
            <a:off x="7594009" y="5276414"/>
            <a:ext cx="433916" cy="190500"/>
          </a:xfrm>
          <a:prstGeom prst="rightArrow">
            <a:avLst/>
          </a:prstGeom>
          <a:solidFill>
            <a:srgbClr val="DE16B9"/>
          </a:solidFill>
          <a:ln>
            <a:solidFill>
              <a:srgbClr val="DE16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394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7D9D5-F0BF-1276-E4C3-38A5B16552D2}"/>
              </a:ext>
            </a:extLst>
          </p:cNvPr>
          <p:cNvSpPr>
            <a:spLocks noGrp="1"/>
          </p:cNvSpPr>
          <p:nvPr>
            <p:ph type="title"/>
          </p:nvPr>
        </p:nvSpPr>
        <p:spPr>
          <a:xfrm>
            <a:off x="1627558" y="575223"/>
            <a:ext cx="2052831" cy="1225395"/>
          </a:xfrm>
        </p:spPr>
        <p:txBody>
          <a:bodyPr/>
          <a:lstStyle/>
          <a:p>
            <a:r>
              <a:rPr lang="en-US" dirty="0" err="1">
                <a:latin typeface="Times New Roman"/>
                <a:cs typeface="Arial"/>
              </a:rPr>
              <a:t>Δομή</a:t>
            </a:r>
            <a:endParaRPr lang="en-US" dirty="0" err="1">
              <a:latin typeface="Times New Roman"/>
              <a:cs typeface="Times New Roman"/>
            </a:endParaRPr>
          </a:p>
        </p:txBody>
      </p:sp>
      <p:sp>
        <p:nvSpPr>
          <p:cNvPr id="3" name="Content Placeholder 2">
            <a:extLst>
              <a:ext uri="{FF2B5EF4-FFF2-40B4-BE49-F238E27FC236}">
                <a16:creationId xmlns:a16="http://schemas.microsoft.com/office/drawing/2014/main" id="{8299B468-5B1F-D381-6DF3-4A05EEBC3A14}"/>
              </a:ext>
            </a:extLst>
          </p:cNvPr>
          <p:cNvSpPr>
            <a:spLocks noGrp="1"/>
          </p:cNvSpPr>
          <p:nvPr>
            <p:ph idx="1"/>
          </p:nvPr>
        </p:nvSpPr>
        <p:spPr>
          <a:xfrm>
            <a:off x="1249599" y="729200"/>
            <a:ext cx="11363123" cy="5786410"/>
          </a:xfrm>
        </p:spPr>
        <p:txBody>
          <a:bodyPr/>
          <a:lstStyle/>
          <a:p>
            <a:pPr marL="344170" indent="-344170">
              <a:buFont typeface="Wingdings"/>
              <a:buChar char="q"/>
            </a:pPr>
            <a:r>
              <a:rPr lang="en-US" dirty="0" err="1">
                <a:latin typeface="Times New Roman"/>
                <a:cs typeface="Arial" panose="020B0604020202020204"/>
              </a:rPr>
              <a:t>Εισ</a:t>
            </a:r>
            <a:r>
              <a:rPr lang="en-US" dirty="0">
                <a:latin typeface="Times New Roman"/>
                <a:cs typeface="Arial" panose="020B0604020202020204"/>
              </a:rPr>
              <a:t>α</a:t>
            </a:r>
            <a:r>
              <a:rPr lang="en-US" dirty="0" err="1">
                <a:latin typeface="Times New Roman"/>
                <a:cs typeface="Arial" panose="020B0604020202020204"/>
              </a:rPr>
              <a:t>γωγή</a:t>
            </a:r>
          </a:p>
          <a:p>
            <a:pPr marL="342900" indent="-342900">
              <a:buChar char="q"/>
            </a:pPr>
            <a:r>
              <a:rPr lang="en-US" dirty="0" err="1">
                <a:latin typeface="Times New Roman"/>
                <a:cs typeface="Arial" panose="020B0604020202020204"/>
              </a:rPr>
              <a:t>Θεωρητικό</a:t>
            </a:r>
            <a:r>
              <a:rPr lang="en-US" dirty="0">
                <a:latin typeface="Times New Roman"/>
                <a:cs typeface="Arial" panose="020B0604020202020204"/>
              </a:rPr>
              <a:t> </a:t>
            </a:r>
            <a:r>
              <a:rPr lang="en-US" dirty="0" err="1">
                <a:latin typeface="Times New Roman"/>
                <a:cs typeface="Arial" panose="020B0604020202020204"/>
              </a:rPr>
              <a:t>Πλ</a:t>
            </a:r>
            <a:r>
              <a:rPr lang="en-US" dirty="0">
                <a:latin typeface="Times New Roman"/>
                <a:cs typeface="Arial" panose="020B0604020202020204"/>
              </a:rPr>
              <a:t>α</a:t>
            </a:r>
            <a:r>
              <a:rPr lang="en-US" dirty="0" err="1">
                <a:latin typeface="Times New Roman"/>
                <a:cs typeface="Arial" panose="020B0604020202020204"/>
              </a:rPr>
              <a:t>ίσιο</a:t>
            </a:r>
          </a:p>
          <a:p>
            <a:pPr marL="342900" indent="-342900">
              <a:buChar char="q"/>
            </a:pPr>
            <a:r>
              <a:rPr lang="en-US" dirty="0" err="1">
                <a:latin typeface="Times New Roman"/>
                <a:cs typeface="Arial" panose="020B0604020202020204"/>
              </a:rPr>
              <a:t>Μεθοδολογικά</a:t>
            </a:r>
            <a:r>
              <a:rPr lang="en-US" dirty="0">
                <a:latin typeface="Times New Roman"/>
                <a:cs typeface="Arial" panose="020B0604020202020204"/>
              </a:rPr>
              <a:t> </a:t>
            </a:r>
            <a:r>
              <a:rPr lang="en-US" dirty="0" err="1">
                <a:latin typeface="Times New Roman"/>
                <a:cs typeface="Arial" panose="020B0604020202020204"/>
              </a:rPr>
              <a:t>Εργ</a:t>
            </a:r>
            <a:r>
              <a:rPr lang="en-US" dirty="0">
                <a:latin typeface="Times New Roman"/>
                <a:cs typeface="Arial" panose="020B0604020202020204"/>
              </a:rPr>
              <a:t>α</a:t>
            </a:r>
            <a:r>
              <a:rPr lang="en-US" dirty="0" err="1">
                <a:latin typeface="Times New Roman"/>
                <a:cs typeface="Arial" panose="020B0604020202020204"/>
              </a:rPr>
              <a:t>λεί</a:t>
            </a:r>
            <a:r>
              <a:rPr lang="en-US" dirty="0">
                <a:latin typeface="Times New Roman"/>
                <a:cs typeface="Arial" panose="020B0604020202020204"/>
              </a:rPr>
              <a:t>α</a:t>
            </a:r>
          </a:p>
          <a:p>
            <a:pPr marL="342900" indent="-342900">
              <a:buChar char="q"/>
            </a:pPr>
            <a:r>
              <a:rPr lang="en-US" dirty="0" err="1">
                <a:latin typeface="Times New Roman"/>
                <a:cs typeface="Arial" panose="020B0604020202020204"/>
              </a:rPr>
              <a:t>Ανάλυση</a:t>
            </a:r>
            <a:endParaRPr lang="en-US" dirty="0">
              <a:latin typeface="Times New Roman"/>
              <a:cs typeface="Arial" panose="020B0604020202020204"/>
            </a:endParaRPr>
          </a:p>
          <a:p>
            <a:pPr marL="342900" indent="-342900">
              <a:buChar char="q"/>
            </a:pPr>
            <a:r>
              <a:rPr lang="en-US" dirty="0" err="1">
                <a:latin typeface="Times New Roman"/>
                <a:cs typeface="Arial" panose="020B0604020202020204"/>
              </a:rPr>
              <a:t>Συμ</a:t>
            </a:r>
            <a:r>
              <a:rPr lang="en-US" dirty="0">
                <a:latin typeface="Times New Roman"/>
                <a:cs typeface="Arial" panose="020B0604020202020204"/>
              </a:rPr>
              <a:t>π</a:t>
            </a:r>
            <a:r>
              <a:rPr lang="en-US" dirty="0" err="1">
                <a:latin typeface="Times New Roman"/>
                <a:cs typeface="Arial" panose="020B0604020202020204"/>
              </a:rPr>
              <a:t>εράσμ</a:t>
            </a:r>
            <a:r>
              <a:rPr lang="en-US" dirty="0">
                <a:latin typeface="Times New Roman"/>
                <a:cs typeface="Arial" panose="020B0604020202020204"/>
              </a:rPr>
              <a:t>ατα</a:t>
            </a:r>
          </a:p>
        </p:txBody>
      </p:sp>
      <p:cxnSp>
        <p:nvCxnSpPr>
          <p:cNvPr id="5" name="Straight Arrow Connector 4">
            <a:extLst>
              <a:ext uri="{FF2B5EF4-FFF2-40B4-BE49-F238E27FC236}">
                <a16:creationId xmlns:a16="http://schemas.microsoft.com/office/drawing/2014/main" id="{76023FB4-394C-D05F-4486-1B14B338E8D5}"/>
              </a:ext>
            </a:extLst>
          </p:cNvPr>
          <p:cNvCxnSpPr/>
          <p:nvPr/>
        </p:nvCxnSpPr>
        <p:spPr>
          <a:xfrm flipV="1">
            <a:off x="1013884" y="1420284"/>
            <a:ext cx="10312399" cy="27515"/>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663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D78B-2111-D7DF-5793-E438D1E8CBBE}"/>
              </a:ext>
            </a:extLst>
          </p:cNvPr>
          <p:cNvSpPr>
            <a:spLocks noGrp="1"/>
          </p:cNvSpPr>
          <p:nvPr>
            <p:ph type="title"/>
          </p:nvPr>
        </p:nvSpPr>
        <p:spPr>
          <a:xfrm>
            <a:off x="2548308" y="342389"/>
            <a:ext cx="9207165" cy="1119564"/>
          </a:xfrm>
        </p:spPr>
        <p:txBody>
          <a:bodyPr>
            <a:normAutofit/>
          </a:bodyPr>
          <a:lstStyle/>
          <a:p>
            <a:pPr algn="l"/>
            <a:r>
              <a:rPr lang="en-US" sz="2400" dirty="0" err="1">
                <a:latin typeface="Times New Roman"/>
                <a:ea typeface="+mj-lt"/>
                <a:cs typeface="+mj-lt"/>
              </a:rPr>
              <a:t>Θεοδωρικάκος</a:t>
            </a:r>
            <a:r>
              <a:rPr lang="en-US" sz="2400" dirty="0">
                <a:latin typeface="Times New Roman"/>
                <a:ea typeface="+mj-lt"/>
                <a:cs typeface="+mj-lt"/>
              </a:rPr>
              <a:t>: </a:t>
            </a:r>
            <a:r>
              <a:rPr lang="en-US" sz="2400" dirty="0" err="1">
                <a:latin typeface="Times New Roman"/>
                <a:ea typeface="+mj-lt"/>
                <a:cs typeface="+mj-lt"/>
              </a:rPr>
              <a:t>Δεν</a:t>
            </a:r>
            <a:r>
              <a:rPr lang="en-US" sz="2400" dirty="0">
                <a:latin typeface="Times New Roman"/>
                <a:ea typeface="+mj-lt"/>
                <a:cs typeface="+mj-lt"/>
              </a:rPr>
              <a:t> μπ</a:t>
            </a:r>
            <a:r>
              <a:rPr lang="en-US" sz="2400" dirty="0" err="1">
                <a:latin typeface="Times New Roman"/>
                <a:ea typeface="+mj-lt"/>
                <a:cs typeface="+mj-lt"/>
              </a:rPr>
              <a:t>ορoύμε</a:t>
            </a:r>
            <a:r>
              <a:rPr lang="en-US" sz="2400" dirty="0">
                <a:latin typeface="Times New Roman"/>
                <a:ea typeface="+mj-lt"/>
                <a:cs typeface="+mj-lt"/>
              </a:rPr>
              <a:t> να </a:t>
            </a:r>
            <a:r>
              <a:rPr lang="en-US" sz="2400" dirty="0" err="1">
                <a:latin typeface="Times New Roman"/>
                <a:ea typeface="+mj-lt"/>
                <a:cs typeface="+mj-lt"/>
              </a:rPr>
              <a:t>δεχτούμε</a:t>
            </a:r>
            <a:r>
              <a:rPr lang="en-US" sz="2400" dirty="0">
                <a:latin typeface="Times New Roman"/>
                <a:ea typeface="+mj-lt"/>
                <a:cs typeface="+mj-lt"/>
              </a:rPr>
              <a:t> απ</a:t>
            </a:r>
            <a:r>
              <a:rPr lang="en-US" sz="2400" dirty="0" err="1">
                <a:latin typeface="Times New Roman"/>
                <a:ea typeface="+mj-lt"/>
                <a:cs typeface="+mj-lt"/>
              </a:rPr>
              <a:t>εριόριστο</a:t>
            </a:r>
            <a:r>
              <a:rPr lang="en-US" sz="2400" dirty="0">
                <a:latin typeface="Times New Roman"/>
                <a:ea typeface="+mj-lt"/>
                <a:cs typeface="+mj-lt"/>
              </a:rPr>
              <a:t> α</a:t>
            </a:r>
            <a:r>
              <a:rPr lang="en-US" sz="2400" dirty="0" err="1">
                <a:latin typeface="Times New Roman"/>
                <a:ea typeface="+mj-lt"/>
                <a:cs typeface="+mj-lt"/>
              </a:rPr>
              <a:t>ριθμό</a:t>
            </a:r>
            <a:r>
              <a:rPr lang="en-US" sz="2400" dirty="0">
                <a:latin typeface="Times New Roman"/>
                <a:ea typeface="+mj-lt"/>
                <a:cs typeface="+mj-lt"/>
              </a:rPr>
              <a:t> </a:t>
            </a:r>
            <a:r>
              <a:rPr lang="en-US" sz="2400" dirty="0" err="1">
                <a:latin typeface="Times New Roman"/>
                <a:ea typeface="+mj-lt"/>
                <a:cs typeface="+mj-lt"/>
              </a:rPr>
              <a:t>μετ</a:t>
            </a:r>
            <a:r>
              <a:rPr lang="en-US" sz="2400" dirty="0">
                <a:latin typeface="Times New Roman"/>
                <a:ea typeface="+mj-lt"/>
                <a:cs typeface="+mj-lt"/>
              </a:rPr>
              <a:t>ανα</a:t>
            </a:r>
            <a:r>
              <a:rPr lang="en-US" sz="2400" dirty="0" err="1">
                <a:latin typeface="Times New Roman"/>
                <a:ea typeface="+mj-lt"/>
                <a:cs typeface="+mj-lt"/>
              </a:rPr>
              <a:t>στών</a:t>
            </a:r>
            <a:r>
              <a:rPr lang="en-US" sz="2400" dirty="0">
                <a:latin typeface="Times New Roman"/>
                <a:ea typeface="+mj-lt"/>
                <a:cs typeface="+mj-lt"/>
              </a:rPr>
              <a:t>:</a:t>
            </a:r>
            <a:r>
              <a:rPr lang="en-US" dirty="0">
                <a:latin typeface="Times New Roman"/>
                <a:ea typeface="+mj-lt"/>
                <a:cs typeface="+mj-lt"/>
              </a:rPr>
              <a:t> </a:t>
            </a:r>
            <a:r>
              <a:rPr lang="en-US" sz="3200" dirty="0" err="1">
                <a:latin typeface="Times New Roman"/>
                <a:ea typeface="+mj-lt"/>
                <a:cs typeface="+mj-lt"/>
              </a:rPr>
              <a:t>Στρ</a:t>
            </a:r>
            <a:r>
              <a:rPr lang="en-US" sz="3200" dirty="0">
                <a:latin typeface="Times New Roman"/>
                <a:ea typeface="+mj-lt"/>
                <a:cs typeface="+mj-lt"/>
              </a:rPr>
              <a:t>α</a:t>
            </a:r>
            <a:r>
              <a:rPr lang="en-US" sz="3200" dirty="0" err="1">
                <a:latin typeface="Times New Roman"/>
                <a:ea typeface="+mj-lt"/>
                <a:cs typeface="+mj-lt"/>
              </a:rPr>
              <a:t>τηγικές</a:t>
            </a:r>
            <a:r>
              <a:rPr lang="en-US" sz="3200" dirty="0">
                <a:latin typeface="Times New Roman"/>
                <a:ea typeface="+mj-lt"/>
                <a:cs typeface="+mj-lt"/>
              </a:rPr>
              <a:t> ανα</a:t>
            </a:r>
            <a:r>
              <a:rPr lang="en-US" sz="3200" dirty="0" err="1">
                <a:latin typeface="Times New Roman"/>
                <a:ea typeface="+mj-lt"/>
                <a:cs typeface="+mj-lt"/>
              </a:rPr>
              <a:t>φοράς</a:t>
            </a:r>
            <a:r>
              <a:rPr lang="en-US" sz="3200" dirty="0">
                <a:latin typeface="Times New Roman"/>
                <a:ea typeface="+mj-lt"/>
                <a:cs typeface="+mj-lt"/>
              </a:rPr>
              <a:t>/κα</a:t>
            </a:r>
            <a:r>
              <a:rPr lang="en-US" sz="3200" dirty="0" err="1">
                <a:latin typeface="Times New Roman"/>
                <a:ea typeface="+mj-lt"/>
                <a:cs typeface="+mj-lt"/>
              </a:rPr>
              <a:t>τηγόρσης</a:t>
            </a:r>
            <a:endParaRPr lang="en-US" sz="3200">
              <a:latin typeface="Times New Roman"/>
              <a:cs typeface="Arial" panose="020B0604020202020204"/>
            </a:endParaRPr>
          </a:p>
        </p:txBody>
      </p:sp>
      <p:sp>
        <p:nvSpPr>
          <p:cNvPr id="3" name="Content Placeholder 2">
            <a:extLst>
              <a:ext uri="{FF2B5EF4-FFF2-40B4-BE49-F238E27FC236}">
                <a16:creationId xmlns:a16="http://schemas.microsoft.com/office/drawing/2014/main" id="{0E2E2704-518D-11D2-7F9B-91830032EC3C}"/>
              </a:ext>
            </a:extLst>
          </p:cNvPr>
          <p:cNvSpPr>
            <a:spLocks noGrp="1"/>
          </p:cNvSpPr>
          <p:nvPr>
            <p:ph idx="1"/>
          </p:nvPr>
        </p:nvSpPr>
        <p:spPr>
          <a:xfrm>
            <a:off x="1207266" y="1544116"/>
            <a:ext cx="10040206" cy="5193744"/>
          </a:xfrm>
        </p:spPr>
        <p:txBody>
          <a:bodyPr/>
          <a:lstStyle/>
          <a:p>
            <a:pPr marL="344170" indent="-344170">
              <a:buFont typeface="Courier New" panose="05000000000000000000" pitchFamily="2" charset="2"/>
              <a:buChar char="o"/>
            </a:pPr>
            <a:r>
              <a:rPr lang="el" i="1" dirty="0">
                <a:solidFill>
                  <a:srgbClr val="DE16B9"/>
                </a:solidFill>
                <a:latin typeface="Times New Roman"/>
                <a:cs typeface="Arial"/>
              </a:rPr>
              <a:t>Κοινωνική </a:t>
            </a:r>
            <a:r>
              <a:rPr lang="el" i="1" dirty="0" err="1">
                <a:solidFill>
                  <a:srgbClr val="DE16B9"/>
                </a:solidFill>
                <a:latin typeface="Times New Roman"/>
                <a:cs typeface="Arial"/>
              </a:rPr>
              <a:t>προβληματικοποίηση</a:t>
            </a:r>
            <a:r>
              <a:rPr lang="el" i="1" dirty="0">
                <a:latin typeface="Times New Roman"/>
                <a:cs typeface="Arial"/>
              </a:rPr>
              <a:t> </a:t>
            </a:r>
            <a:r>
              <a:rPr lang="el" dirty="0">
                <a:ea typeface="+mn-lt"/>
                <a:cs typeface="+mn-lt"/>
              </a:rPr>
              <a:t> </a:t>
            </a:r>
            <a:r>
              <a:rPr lang="el" sz="1800" i="1" dirty="0">
                <a:latin typeface="Times New Roman"/>
                <a:ea typeface="+mn-lt"/>
                <a:cs typeface="+mn-lt"/>
              </a:rPr>
              <a:t>(...ο υπουργός Εσωτερικών σχολίασε ότι πρέπει να «βάλουμε όλοι πλάτη» για να αντιμετωπιστεί το πρόβλημα) (...θα αντιμετωπίσουμε αυτό το μεγάλο πρόβλημα) (Όλοι μαζί θα επωμιστούμε το βάρος)           </a:t>
            </a:r>
            <a:r>
              <a:rPr lang="el" dirty="0">
                <a:latin typeface="Times New Roman"/>
                <a:ea typeface="+mn-lt"/>
                <a:cs typeface="+mn-lt"/>
              </a:rPr>
              <a:t>αναφορά ως βάρος και πρόβλημα, ενώ, στην ίδια πρόταση,</a:t>
            </a:r>
          </a:p>
          <a:p>
            <a:pPr marL="344170" indent="-344170">
              <a:buFont typeface="Courier New" panose="05000000000000000000" pitchFamily="2" charset="2"/>
              <a:buChar char="o"/>
            </a:pPr>
            <a:r>
              <a:rPr lang="el" dirty="0">
                <a:latin typeface="Times New Roman"/>
                <a:cs typeface="Arial"/>
              </a:rPr>
              <a:t>Όροι </a:t>
            </a:r>
            <a:r>
              <a:rPr lang="el" i="1" dirty="0">
                <a:solidFill>
                  <a:srgbClr val="DE16B9"/>
                </a:solidFill>
                <a:latin typeface="Times New Roman"/>
                <a:cs typeface="Arial"/>
              </a:rPr>
              <a:t>εθνικοποίησης</a:t>
            </a:r>
            <a:r>
              <a:rPr lang="el" dirty="0">
                <a:latin typeface="Times New Roman"/>
                <a:cs typeface="Arial"/>
              </a:rPr>
              <a:t> για τους </a:t>
            </a:r>
            <a:r>
              <a:rPr lang="el" dirty="0" err="1">
                <a:latin typeface="Times New Roman"/>
                <a:cs typeface="Arial"/>
              </a:rPr>
              <a:t>πλειονοτικούς</a:t>
            </a:r>
            <a:r>
              <a:rPr lang="el" dirty="0">
                <a:latin typeface="Times New Roman"/>
                <a:cs typeface="Arial"/>
              </a:rPr>
              <a:t> </a:t>
            </a:r>
            <a:r>
              <a:rPr lang="el" sz="1800" i="1" dirty="0">
                <a:latin typeface="Times New Roman"/>
                <a:ea typeface="+mn-lt"/>
                <a:cs typeface="+mn-lt"/>
              </a:rPr>
              <a:t>(Οι Έλληνες δεν είμαστε ρατσιστές...)</a:t>
            </a:r>
          </a:p>
          <a:p>
            <a:pPr marL="344170" indent="-344170">
              <a:buFont typeface="Courier New" panose="05000000000000000000" pitchFamily="2" charset="2"/>
              <a:buChar char="o"/>
            </a:pPr>
            <a:r>
              <a:rPr lang="el" dirty="0">
                <a:latin typeface="Times New Roman"/>
                <a:ea typeface="+mn-lt"/>
                <a:cs typeface="+mn-lt"/>
              </a:rPr>
              <a:t>Όροι </a:t>
            </a:r>
            <a:r>
              <a:rPr lang="el" i="1" dirty="0" err="1">
                <a:solidFill>
                  <a:srgbClr val="DE16B9"/>
                </a:solidFill>
                <a:latin typeface="Times New Roman"/>
                <a:ea typeface="+mn-lt"/>
                <a:cs typeface="+mn-lt"/>
              </a:rPr>
              <a:t>θυματοποίησης</a:t>
            </a:r>
            <a:r>
              <a:rPr lang="el" dirty="0">
                <a:latin typeface="Times New Roman"/>
                <a:ea typeface="+mn-lt"/>
                <a:cs typeface="+mn-lt"/>
              </a:rPr>
              <a:t> για τους/τις </a:t>
            </a:r>
            <a:r>
              <a:rPr lang="el" dirty="0" err="1">
                <a:latin typeface="Times New Roman"/>
                <a:ea typeface="+mn-lt"/>
                <a:cs typeface="+mn-lt"/>
              </a:rPr>
              <a:t>πλειονοτικούς</a:t>
            </a:r>
            <a:r>
              <a:rPr lang="el" dirty="0">
                <a:latin typeface="Times New Roman"/>
                <a:ea typeface="+mn-lt"/>
                <a:cs typeface="+mn-lt"/>
              </a:rPr>
              <a:t>/</a:t>
            </a:r>
            <a:r>
              <a:rPr lang="el" dirty="0" err="1">
                <a:latin typeface="Times New Roman"/>
                <a:ea typeface="+mn-lt"/>
                <a:cs typeface="+mn-lt"/>
              </a:rPr>
              <a:t>ες</a:t>
            </a:r>
            <a:r>
              <a:rPr lang="el" dirty="0">
                <a:latin typeface="Times New Roman"/>
                <a:ea typeface="+mn-lt"/>
                <a:cs typeface="+mn-lt"/>
              </a:rPr>
              <a:t> </a:t>
            </a:r>
            <a:r>
              <a:rPr lang="el" sz="1800" i="1" dirty="0">
                <a:latin typeface="Times New Roman"/>
                <a:ea typeface="+mn-lt"/>
                <a:cs typeface="+mn-lt"/>
              </a:rPr>
              <a:t>(Δεν θα αφήσουμε αβοήθητους τους συμπατριώτες μας εκεί)</a:t>
            </a:r>
            <a:r>
              <a:rPr lang="el" dirty="0">
                <a:latin typeface="Times New Roman"/>
                <a:ea typeface="+mn-lt"/>
                <a:cs typeface="+mn-lt"/>
              </a:rPr>
              <a:t>, </a:t>
            </a:r>
            <a:r>
              <a:rPr lang="el" dirty="0" err="1">
                <a:latin typeface="Times New Roman"/>
                <a:ea typeface="+mn-lt"/>
                <a:cs typeface="+mn-lt"/>
              </a:rPr>
              <a:t>παρουσιάζόντας</a:t>
            </a:r>
            <a:r>
              <a:rPr lang="el" dirty="0">
                <a:latin typeface="Times New Roman"/>
                <a:ea typeface="+mn-lt"/>
                <a:cs typeface="+mn-lt"/>
              </a:rPr>
              <a:t> ως θύματα τους Έλληνες και τις Ελληνίδες που επωμίζονται το “βάρος” των μεταναστών/τριών και των προσφύγων/</a:t>
            </a:r>
            <a:r>
              <a:rPr lang="el" dirty="0" err="1">
                <a:latin typeface="Times New Roman"/>
                <a:ea typeface="+mn-lt"/>
                <a:cs typeface="+mn-lt"/>
              </a:rPr>
              <a:t>ισσών</a:t>
            </a:r>
            <a:r>
              <a:rPr lang="el" dirty="0">
                <a:latin typeface="Times New Roman"/>
                <a:ea typeface="+mn-lt"/>
                <a:cs typeface="+mn-lt"/>
              </a:rPr>
              <a:t>, τονίζοντας τη σοβαρότητα της κατάστασης που επείγει να αντιμετωπιστεί</a:t>
            </a:r>
            <a:endParaRPr lang="el" dirty="0">
              <a:ea typeface="+mn-lt"/>
              <a:cs typeface="+mn-lt"/>
            </a:endParaRPr>
          </a:p>
          <a:p>
            <a:pPr marL="344170" indent="-344170">
              <a:buFont typeface="Courier New" panose="05000000000000000000" pitchFamily="2" charset="2"/>
              <a:buChar char="o"/>
            </a:pPr>
            <a:endParaRPr lang="el" dirty="0">
              <a:latin typeface="Times New Roman"/>
              <a:cs typeface="Arial"/>
            </a:endParaRPr>
          </a:p>
        </p:txBody>
      </p:sp>
      <p:cxnSp>
        <p:nvCxnSpPr>
          <p:cNvPr id="5" name="Straight Arrow Connector 4">
            <a:extLst>
              <a:ext uri="{FF2B5EF4-FFF2-40B4-BE49-F238E27FC236}">
                <a16:creationId xmlns:a16="http://schemas.microsoft.com/office/drawing/2014/main" id="{81A367BE-2A3D-124B-1610-938BE5BD4582}"/>
              </a:ext>
            </a:extLst>
          </p:cNvPr>
          <p:cNvCxnSpPr/>
          <p:nvPr/>
        </p:nvCxnSpPr>
        <p:spPr>
          <a:xfrm flipV="1">
            <a:off x="970305" y="1341220"/>
            <a:ext cx="10428815" cy="27515"/>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
        <p:nvSpPr>
          <p:cNvPr id="11" name="Arrow: Right 10">
            <a:extLst>
              <a:ext uri="{FF2B5EF4-FFF2-40B4-BE49-F238E27FC236}">
                <a16:creationId xmlns:a16="http://schemas.microsoft.com/office/drawing/2014/main" id="{0C9E2BE5-1CAA-E93B-C444-155D83A59861}"/>
              </a:ext>
            </a:extLst>
          </p:cNvPr>
          <p:cNvSpPr/>
          <p:nvPr/>
        </p:nvSpPr>
        <p:spPr>
          <a:xfrm>
            <a:off x="4588342" y="2990414"/>
            <a:ext cx="433916" cy="190500"/>
          </a:xfrm>
          <a:prstGeom prst="rightArrow">
            <a:avLst/>
          </a:prstGeom>
          <a:solidFill>
            <a:srgbClr val="DE16B9"/>
          </a:solidFill>
          <a:ln>
            <a:solidFill>
              <a:srgbClr val="DE16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327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68CE-E6BC-9B9C-3C88-908965551A9D}"/>
              </a:ext>
            </a:extLst>
          </p:cNvPr>
          <p:cNvSpPr>
            <a:spLocks noGrp="1"/>
          </p:cNvSpPr>
          <p:nvPr>
            <p:ph type="title"/>
          </p:nvPr>
        </p:nvSpPr>
        <p:spPr>
          <a:xfrm>
            <a:off x="2696475" y="384723"/>
            <a:ext cx="8127664" cy="1151313"/>
          </a:xfrm>
        </p:spPr>
        <p:txBody>
          <a:bodyPr>
            <a:normAutofit/>
          </a:bodyPr>
          <a:lstStyle/>
          <a:p>
            <a:pPr algn="l"/>
            <a:r>
              <a:rPr lang="en-US" sz="2400" dirty="0" err="1">
                <a:latin typeface="Times New Roman"/>
                <a:ea typeface="+mj-lt"/>
                <a:cs typeface="+mj-lt"/>
              </a:rPr>
              <a:t>Θεοδωρικάκος</a:t>
            </a:r>
            <a:r>
              <a:rPr lang="en-US" sz="2400" dirty="0">
                <a:latin typeface="Times New Roman"/>
                <a:ea typeface="+mj-lt"/>
                <a:cs typeface="+mj-lt"/>
              </a:rPr>
              <a:t>: </a:t>
            </a:r>
            <a:r>
              <a:rPr lang="en-US" sz="2400" dirty="0" err="1">
                <a:latin typeface="Times New Roman"/>
                <a:ea typeface="+mj-lt"/>
                <a:cs typeface="+mj-lt"/>
              </a:rPr>
              <a:t>Δεν</a:t>
            </a:r>
            <a:r>
              <a:rPr lang="en-US" sz="2400" dirty="0">
                <a:latin typeface="Times New Roman"/>
                <a:ea typeface="+mj-lt"/>
                <a:cs typeface="+mj-lt"/>
              </a:rPr>
              <a:t> μπ</a:t>
            </a:r>
            <a:r>
              <a:rPr lang="en-US" sz="2400" dirty="0" err="1">
                <a:latin typeface="Times New Roman"/>
                <a:ea typeface="+mj-lt"/>
                <a:cs typeface="+mj-lt"/>
              </a:rPr>
              <a:t>ορoύμε</a:t>
            </a:r>
            <a:r>
              <a:rPr lang="en-US" sz="2400" dirty="0">
                <a:latin typeface="Times New Roman"/>
                <a:ea typeface="+mj-lt"/>
                <a:cs typeface="+mj-lt"/>
              </a:rPr>
              <a:t> να </a:t>
            </a:r>
            <a:r>
              <a:rPr lang="en-US" sz="2400" dirty="0" err="1">
                <a:latin typeface="Times New Roman"/>
                <a:ea typeface="+mj-lt"/>
                <a:cs typeface="+mj-lt"/>
              </a:rPr>
              <a:t>δεχτούμε</a:t>
            </a:r>
            <a:r>
              <a:rPr lang="en-US" sz="2400" dirty="0">
                <a:latin typeface="Times New Roman"/>
                <a:ea typeface="+mj-lt"/>
                <a:cs typeface="+mj-lt"/>
              </a:rPr>
              <a:t> απ</a:t>
            </a:r>
            <a:r>
              <a:rPr lang="en-US" sz="2400" dirty="0" err="1">
                <a:latin typeface="Times New Roman"/>
                <a:ea typeface="+mj-lt"/>
                <a:cs typeface="+mj-lt"/>
              </a:rPr>
              <a:t>εριόριστο</a:t>
            </a:r>
            <a:r>
              <a:rPr lang="en-US" sz="2400" dirty="0">
                <a:latin typeface="Times New Roman"/>
                <a:ea typeface="+mj-lt"/>
                <a:cs typeface="+mj-lt"/>
              </a:rPr>
              <a:t> α</a:t>
            </a:r>
            <a:r>
              <a:rPr lang="en-US" sz="2400" dirty="0" err="1">
                <a:latin typeface="Times New Roman"/>
                <a:ea typeface="+mj-lt"/>
                <a:cs typeface="+mj-lt"/>
              </a:rPr>
              <a:t>ριθμό</a:t>
            </a:r>
            <a:r>
              <a:rPr lang="en-US" sz="2400" dirty="0">
                <a:latin typeface="Times New Roman"/>
                <a:ea typeface="+mj-lt"/>
                <a:cs typeface="+mj-lt"/>
              </a:rPr>
              <a:t> </a:t>
            </a:r>
            <a:r>
              <a:rPr lang="en-US" sz="2400" dirty="0" err="1">
                <a:latin typeface="Times New Roman"/>
                <a:ea typeface="+mj-lt"/>
                <a:cs typeface="+mj-lt"/>
              </a:rPr>
              <a:t>μετ</a:t>
            </a:r>
            <a:r>
              <a:rPr lang="en-US" sz="2400" dirty="0">
                <a:latin typeface="Times New Roman"/>
                <a:ea typeface="+mj-lt"/>
                <a:cs typeface="+mj-lt"/>
              </a:rPr>
              <a:t>ανα</a:t>
            </a:r>
            <a:r>
              <a:rPr lang="en-US" sz="2400" dirty="0" err="1">
                <a:latin typeface="Times New Roman"/>
                <a:ea typeface="+mj-lt"/>
                <a:cs typeface="+mj-lt"/>
              </a:rPr>
              <a:t>στών</a:t>
            </a:r>
            <a:r>
              <a:rPr lang="en-US" sz="2400" dirty="0">
                <a:latin typeface="Times New Roman"/>
                <a:ea typeface="+mj-lt"/>
                <a:cs typeface="+mj-lt"/>
              </a:rPr>
              <a:t>:</a:t>
            </a:r>
            <a:r>
              <a:rPr lang="en-US" dirty="0">
                <a:latin typeface="Times New Roman"/>
                <a:ea typeface="+mj-lt"/>
                <a:cs typeface="+mj-lt"/>
              </a:rPr>
              <a:t> </a:t>
            </a:r>
            <a:r>
              <a:rPr lang="en-US" sz="3200" dirty="0">
                <a:latin typeface="Times New Roman"/>
                <a:ea typeface="+mj-lt"/>
                <a:cs typeface="+mj-lt"/>
              </a:rPr>
              <a:t>Επ</a:t>
            </a:r>
            <a:r>
              <a:rPr lang="en-US" sz="3200" dirty="0" err="1">
                <a:latin typeface="Times New Roman"/>
                <a:ea typeface="+mj-lt"/>
                <a:cs typeface="+mj-lt"/>
              </a:rPr>
              <a:t>ισήμ</a:t>
            </a:r>
            <a:r>
              <a:rPr lang="en-US" sz="3200" dirty="0">
                <a:latin typeface="Times New Roman"/>
                <a:ea typeface="+mj-lt"/>
                <a:cs typeface="+mj-lt"/>
              </a:rPr>
              <a:t>α</a:t>
            </a:r>
            <a:r>
              <a:rPr lang="en-US" sz="3200" dirty="0" err="1">
                <a:latin typeface="Times New Roman"/>
                <a:ea typeface="+mj-lt"/>
                <a:cs typeface="+mj-lt"/>
              </a:rPr>
              <a:t>νση</a:t>
            </a:r>
            <a:endParaRPr lang="en-US" sz="3200" dirty="0" err="1">
              <a:latin typeface="Times New Roman"/>
              <a:cs typeface="Times New Roman"/>
            </a:endParaRPr>
          </a:p>
        </p:txBody>
      </p:sp>
      <p:sp>
        <p:nvSpPr>
          <p:cNvPr id="3" name="Content Placeholder 2">
            <a:extLst>
              <a:ext uri="{FF2B5EF4-FFF2-40B4-BE49-F238E27FC236}">
                <a16:creationId xmlns:a16="http://schemas.microsoft.com/office/drawing/2014/main" id="{22485EE7-8700-F8EA-8371-59FB4DAC04BD}"/>
              </a:ext>
            </a:extLst>
          </p:cNvPr>
          <p:cNvSpPr>
            <a:spLocks noGrp="1"/>
          </p:cNvSpPr>
          <p:nvPr>
            <p:ph idx="1"/>
          </p:nvPr>
        </p:nvSpPr>
        <p:spPr>
          <a:xfrm>
            <a:off x="1112017" y="708033"/>
            <a:ext cx="10103705" cy="6241494"/>
          </a:xfrm>
        </p:spPr>
        <p:txBody>
          <a:bodyPr/>
          <a:lstStyle/>
          <a:p>
            <a:pPr marL="344170" indent="-344170">
              <a:buFont typeface="Courier New" panose="05000000000000000000" pitchFamily="2" charset="2"/>
              <a:buChar char="o"/>
            </a:pPr>
            <a:r>
              <a:rPr lang="en-US" dirty="0">
                <a:latin typeface="Times New Roman"/>
                <a:cs typeface="Arial" panose="020B0604020202020204"/>
              </a:rPr>
              <a:t>Πα</a:t>
            </a:r>
            <a:r>
              <a:rPr lang="en-US" dirty="0" err="1">
                <a:latin typeface="Times New Roman"/>
                <a:cs typeface="Arial" panose="020B0604020202020204"/>
              </a:rPr>
              <a:t>ρουσί</a:t>
            </a:r>
            <a:r>
              <a:rPr lang="en-US" dirty="0">
                <a:latin typeface="Times New Roman"/>
                <a:cs typeface="Arial" panose="020B0604020202020204"/>
              </a:rPr>
              <a:t>α</a:t>
            </a:r>
            <a:r>
              <a:rPr lang="en-US" dirty="0" err="1">
                <a:latin typeface="Times New Roman"/>
                <a:cs typeface="Arial" panose="020B0604020202020204"/>
              </a:rPr>
              <a:t>ση</a:t>
            </a:r>
            <a:r>
              <a:rPr lang="en-US" dirty="0">
                <a:latin typeface="Times New Roman"/>
                <a:cs typeface="Arial" panose="020B0604020202020204"/>
              </a:rPr>
              <a:t> </a:t>
            </a:r>
            <a:r>
              <a:rPr lang="en-US" dirty="0" err="1">
                <a:latin typeface="Times New Roman"/>
                <a:cs typeface="Arial" panose="020B0604020202020204"/>
              </a:rPr>
              <a:t>μι</a:t>
            </a:r>
            <a:r>
              <a:rPr lang="en-US" dirty="0">
                <a:latin typeface="Times New Roman"/>
                <a:cs typeface="Arial" panose="020B0604020202020204"/>
              </a:rPr>
              <a:t>ας </a:t>
            </a:r>
            <a:r>
              <a:rPr lang="en-US" dirty="0" err="1">
                <a:latin typeface="Times New Roman"/>
                <a:cs typeface="Arial" panose="020B0604020202020204"/>
              </a:rPr>
              <a:t>ουσιο</a:t>
            </a:r>
            <a:r>
              <a:rPr lang="en-US" dirty="0">
                <a:latin typeface="Times New Roman"/>
                <a:cs typeface="Arial" panose="020B0604020202020204"/>
              </a:rPr>
              <a:t>π</a:t>
            </a:r>
            <a:r>
              <a:rPr lang="en-US" dirty="0" err="1">
                <a:latin typeface="Times New Roman"/>
                <a:cs typeface="Arial" panose="020B0604020202020204"/>
              </a:rPr>
              <a:t>οιητικής</a:t>
            </a:r>
            <a:r>
              <a:rPr lang="en-US" dirty="0">
                <a:latin typeface="Times New Roman"/>
                <a:cs typeface="Arial" panose="020B0604020202020204"/>
              </a:rPr>
              <a:t> </a:t>
            </a:r>
            <a:r>
              <a:rPr lang="en-US" dirty="0" err="1">
                <a:latin typeface="Times New Roman"/>
                <a:cs typeface="Arial" panose="020B0604020202020204"/>
              </a:rPr>
              <a:t>εικόν</a:t>
            </a:r>
            <a:r>
              <a:rPr lang="en-US" dirty="0">
                <a:latin typeface="Times New Roman"/>
                <a:cs typeface="Arial" panose="020B0604020202020204"/>
              </a:rPr>
              <a:t>ας </a:t>
            </a:r>
            <a:r>
              <a:rPr lang="en-US" dirty="0" err="1">
                <a:latin typeface="Times New Roman"/>
                <a:cs typeface="Arial" panose="020B0604020202020204"/>
              </a:rPr>
              <a:t>των</a:t>
            </a:r>
            <a:r>
              <a:rPr lang="en-US" dirty="0">
                <a:latin typeface="Times New Roman"/>
                <a:cs typeface="Arial" panose="020B0604020202020204"/>
              </a:rPr>
              <a:t> </a:t>
            </a:r>
            <a:r>
              <a:rPr lang="en-US" dirty="0" err="1">
                <a:latin typeface="Times New Roman"/>
                <a:cs typeface="Arial" panose="020B0604020202020204"/>
              </a:rPr>
              <a:t>Ελλήνων</a:t>
            </a:r>
            <a:r>
              <a:rPr lang="en-US" dirty="0">
                <a:latin typeface="Times New Roman"/>
                <a:cs typeface="Arial" panose="020B0604020202020204"/>
              </a:rPr>
              <a:t>/</a:t>
            </a:r>
            <a:r>
              <a:rPr lang="en-US" dirty="0" err="1">
                <a:latin typeface="Times New Roman"/>
                <a:cs typeface="Arial" panose="020B0604020202020204"/>
              </a:rPr>
              <a:t>ίδων</a:t>
            </a:r>
            <a:r>
              <a:rPr lang="en-US" dirty="0">
                <a:latin typeface="Times New Roman"/>
                <a:cs typeface="Arial" panose="020B0604020202020204"/>
              </a:rPr>
              <a:t> </a:t>
            </a:r>
            <a:r>
              <a:rPr lang="el" sz="1800" i="1" dirty="0">
                <a:latin typeface="Times New Roman"/>
                <a:ea typeface="+mn-lt"/>
                <a:cs typeface="+mn-lt"/>
              </a:rPr>
              <a:t>(Οι Έλληνες δεν είμαστε ρατσιστές, είμαστε φιλόξενοι άνθρωποι...)</a:t>
            </a:r>
          </a:p>
          <a:p>
            <a:pPr marL="344170" indent="-344170">
              <a:buFont typeface="Courier New" panose="05000000000000000000" pitchFamily="2" charset="2"/>
              <a:buChar char="o"/>
            </a:pPr>
            <a:r>
              <a:rPr lang="el" dirty="0">
                <a:latin typeface="Times New Roman"/>
                <a:ea typeface="+mn-lt"/>
                <a:cs typeface="+mn-lt"/>
              </a:rPr>
              <a:t>η φιλοξενία προς τους μειονοτικούς οφείλεται στο εγγενές χαρακτηριστικό τους, στην ουσία τους, δηλαδή, να είναι φιλόξενοι, επειδή έτσι γεννήθηκαν</a:t>
            </a:r>
          </a:p>
          <a:p>
            <a:pPr marL="344170" indent="-344170">
              <a:buFont typeface="Courier New" panose="05000000000000000000" pitchFamily="2" charset="2"/>
              <a:buChar char="o"/>
            </a:pPr>
            <a:r>
              <a:rPr lang="el" dirty="0">
                <a:latin typeface="Times New Roman"/>
                <a:cs typeface="Arial" panose="020B0604020202020204"/>
              </a:rPr>
              <a:t>Ωστόσο, λίγο πιο κάτω: </a:t>
            </a:r>
            <a:r>
              <a:rPr lang="el" sz="1800" i="1" dirty="0">
                <a:latin typeface="Times New Roman"/>
                <a:cs typeface="Arial" panose="020B0604020202020204"/>
              </a:rPr>
              <a:t>"</a:t>
            </a:r>
            <a:r>
              <a:rPr lang="el" sz="1800" i="1" dirty="0">
                <a:latin typeface="Times New Roman"/>
                <a:ea typeface="+mn-lt"/>
                <a:cs typeface="+mn-lt"/>
              </a:rPr>
              <a:t>Δεύτερον, να γίνεται πολύ πιο γρήγορα η αξιολόγηση για το αν αυτοί οι άνθρωποι είναι πρόσφυγες ή μετανάστες και επομένως όσοι από αυτούς δεν είναι πρόσφυγες θα πρέπει να </a:t>
            </a:r>
            <a:r>
              <a:rPr lang="el" sz="1800" i="1" dirty="0" err="1">
                <a:latin typeface="Times New Roman"/>
                <a:ea typeface="+mn-lt"/>
                <a:cs typeface="+mn-lt"/>
              </a:rPr>
              <a:t>επαναπροωθούνται</a:t>
            </a:r>
            <a:r>
              <a:rPr lang="el" sz="1800" i="1" dirty="0">
                <a:latin typeface="Times New Roman"/>
                <a:ea typeface="+mn-lt"/>
                <a:cs typeface="+mn-lt"/>
              </a:rPr>
              <a:t> πίσω από την χώρα από την οποία ήρθαν”           </a:t>
            </a:r>
            <a:r>
              <a:rPr lang="el" dirty="0">
                <a:latin typeface="Times New Roman"/>
                <a:ea typeface="+mn-lt"/>
                <a:cs typeface="+mn-lt"/>
              </a:rPr>
              <a:t>ξαφνικά διακρίνονται και αποκλείονται όσοι δεν είναι πρόσφυγες, αλλά μετανάστες</a:t>
            </a:r>
            <a:r>
              <a:rPr lang="el" sz="1800" i="1" dirty="0">
                <a:latin typeface="Times New Roman"/>
                <a:ea typeface="+mn-lt"/>
                <a:cs typeface="+mn-lt"/>
              </a:rPr>
              <a:t> </a:t>
            </a:r>
          </a:p>
        </p:txBody>
      </p:sp>
      <p:cxnSp>
        <p:nvCxnSpPr>
          <p:cNvPr id="5" name="Straight Arrow Connector 4">
            <a:extLst>
              <a:ext uri="{FF2B5EF4-FFF2-40B4-BE49-F238E27FC236}">
                <a16:creationId xmlns:a16="http://schemas.microsoft.com/office/drawing/2014/main" id="{DFB25122-B480-37FD-2A6D-26BA6479FE41}"/>
              </a:ext>
            </a:extLst>
          </p:cNvPr>
          <p:cNvCxnSpPr/>
          <p:nvPr/>
        </p:nvCxnSpPr>
        <p:spPr>
          <a:xfrm flipV="1">
            <a:off x="970305" y="1341220"/>
            <a:ext cx="10428815" cy="27515"/>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
        <p:nvSpPr>
          <p:cNvPr id="7" name="Arrow: Right 6">
            <a:extLst>
              <a:ext uri="{FF2B5EF4-FFF2-40B4-BE49-F238E27FC236}">
                <a16:creationId xmlns:a16="http://schemas.microsoft.com/office/drawing/2014/main" id="{6536A4FD-EEA6-92D9-E2B1-4C9ABE130CCA}"/>
              </a:ext>
            </a:extLst>
          </p:cNvPr>
          <p:cNvSpPr/>
          <p:nvPr/>
        </p:nvSpPr>
        <p:spPr>
          <a:xfrm>
            <a:off x="7308259" y="4842498"/>
            <a:ext cx="433916" cy="190500"/>
          </a:xfrm>
          <a:prstGeom prst="rightArrow">
            <a:avLst/>
          </a:prstGeom>
          <a:solidFill>
            <a:srgbClr val="DE16B9"/>
          </a:solidFill>
          <a:ln>
            <a:solidFill>
              <a:srgbClr val="DE16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905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F7EF-D855-D601-ED44-2BBED20BA445}"/>
              </a:ext>
            </a:extLst>
          </p:cNvPr>
          <p:cNvSpPr>
            <a:spLocks noGrp="1"/>
          </p:cNvSpPr>
          <p:nvPr>
            <p:ph type="title"/>
          </p:nvPr>
        </p:nvSpPr>
        <p:spPr>
          <a:xfrm>
            <a:off x="2738808" y="321221"/>
            <a:ext cx="7132831" cy="960812"/>
          </a:xfrm>
        </p:spPr>
        <p:txBody>
          <a:bodyPr>
            <a:normAutofit/>
          </a:bodyPr>
          <a:lstStyle/>
          <a:p>
            <a:pPr algn="l"/>
            <a:r>
              <a:rPr lang="en-US" sz="2400" dirty="0" err="1">
                <a:latin typeface="Times New Roman"/>
                <a:ea typeface="+mj-lt"/>
                <a:cs typeface="+mj-lt"/>
              </a:rPr>
              <a:t>Θεοδωρικάκος</a:t>
            </a:r>
            <a:r>
              <a:rPr lang="en-US" sz="2400" dirty="0">
                <a:latin typeface="Times New Roman"/>
                <a:ea typeface="+mj-lt"/>
                <a:cs typeface="+mj-lt"/>
              </a:rPr>
              <a:t>: </a:t>
            </a:r>
            <a:r>
              <a:rPr lang="en-US" sz="2400" dirty="0" err="1">
                <a:latin typeface="Times New Roman"/>
                <a:ea typeface="+mj-lt"/>
                <a:cs typeface="+mj-lt"/>
              </a:rPr>
              <a:t>Δεν</a:t>
            </a:r>
            <a:r>
              <a:rPr lang="en-US" sz="2400" dirty="0">
                <a:latin typeface="Times New Roman"/>
                <a:ea typeface="+mj-lt"/>
                <a:cs typeface="+mj-lt"/>
              </a:rPr>
              <a:t> μπ</a:t>
            </a:r>
            <a:r>
              <a:rPr lang="en-US" sz="2400" dirty="0" err="1">
                <a:latin typeface="Times New Roman"/>
                <a:ea typeface="+mj-lt"/>
                <a:cs typeface="+mj-lt"/>
              </a:rPr>
              <a:t>ορoύμε</a:t>
            </a:r>
            <a:r>
              <a:rPr lang="en-US" sz="2400" dirty="0">
                <a:latin typeface="Times New Roman"/>
                <a:ea typeface="+mj-lt"/>
                <a:cs typeface="+mj-lt"/>
              </a:rPr>
              <a:t> να </a:t>
            </a:r>
            <a:r>
              <a:rPr lang="en-US" sz="2400" dirty="0" err="1">
                <a:latin typeface="Times New Roman"/>
                <a:ea typeface="+mj-lt"/>
                <a:cs typeface="+mj-lt"/>
              </a:rPr>
              <a:t>δεχτούμε</a:t>
            </a:r>
            <a:r>
              <a:rPr lang="en-US" sz="2400" dirty="0">
                <a:latin typeface="Times New Roman"/>
                <a:ea typeface="+mj-lt"/>
                <a:cs typeface="+mj-lt"/>
              </a:rPr>
              <a:t> απ</a:t>
            </a:r>
            <a:r>
              <a:rPr lang="en-US" sz="2400" dirty="0" err="1">
                <a:latin typeface="Times New Roman"/>
                <a:ea typeface="+mj-lt"/>
                <a:cs typeface="+mj-lt"/>
              </a:rPr>
              <a:t>εριόριστο</a:t>
            </a:r>
            <a:r>
              <a:rPr lang="en-US" sz="2400" dirty="0">
                <a:latin typeface="Times New Roman"/>
                <a:ea typeface="+mj-lt"/>
                <a:cs typeface="+mj-lt"/>
              </a:rPr>
              <a:t> α</a:t>
            </a:r>
            <a:r>
              <a:rPr lang="en-US" sz="2400" dirty="0" err="1">
                <a:latin typeface="Times New Roman"/>
                <a:ea typeface="+mj-lt"/>
                <a:cs typeface="+mj-lt"/>
              </a:rPr>
              <a:t>ριθμό</a:t>
            </a:r>
            <a:r>
              <a:rPr lang="en-US" sz="2400" dirty="0">
                <a:latin typeface="Times New Roman"/>
                <a:ea typeface="+mj-lt"/>
                <a:cs typeface="+mj-lt"/>
              </a:rPr>
              <a:t> </a:t>
            </a:r>
            <a:r>
              <a:rPr lang="en-US" sz="2400" dirty="0" err="1">
                <a:latin typeface="Times New Roman"/>
                <a:ea typeface="+mj-lt"/>
                <a:cs typeface="+mj-lt"/>
              </a:rPr>
              <a:t>μετ</a:t>
            </a:r>
            <a:r>
              <a:rPr lang="en-US" sz="2400" dirty="0">
                <a:latin typeface="Times New Roman"/>
                <a:ea typeface="+mj-lt"/>
                <a:cs typeface="+mj-lt"/>
              </a:rPr>
              <a:t>ανα</a:t>
            </a:r>
            <a:r>
              <a:rPr lang="en-US" sz="2400" dirty="0" err="1">
                <a:latin typeface="Times New Roman"/>
                <a:ea typeface="+mj-lt"/>
                <a:cs typeface="+mj-lt"/>
              </a:rPr>
              <a:t>στών</a:t>
            </a:r>
            <a:r>
              <a:rPr lang="en-US" sz="2400" dirty="0">
                <a:latin typeface="Times New Roman"/>
                <a:ea typeface="+mj-lt"/>
                <a:cs typeface="+mj-lt"/>
              </a:rPr>
              <a:t>:</a:t>
            </a:r>
            <a:r>
              <a:rPr lang="en-US" dirty="0">
                <a:latin typeface="Times New Roman"/>
                <a:ea typeface="+mj-lt"/>
                <a:cs typeface="+mj-lt"/>
              </a:rPr>
              <a:t> </a:t>
            </a:r>
            <a:r>
              <a:rPr lang="en-US" sz="3200" dirty="0">
                <a:latin typeface="Times New Roman"/>
                <a:ea typeface="+mj-lt"/>
                <a:cs typeface="+mj-lt"/>
              </a:rPr>
              <a:t>Agency</a:t>
            </a:r>
            <a:endParaRPr lang="en-US" sz="3200">
              <a:latin typeface="Times New Roman"/>
              <a:cs typeface="Times New Roman"/>
            </a:endParaRPr>
          </a:p>
        </p:txBody>
      </p:sp>
      <p:sp>
        <p:nvSpPr>
          <p:cNvPr id="3" name="Content Placeholder 2">
            <a:extLst>
              <a:ext uri="{FF2B5EF4-FFF2-40B4-BE49-F238E27FC236}">
                <a16:creationId xmlns:a16="http://schemas.microsoft.com/office/drawing/2014/main" id="{0CE8EA4A-865B-B92C-8B60-A62BB551FAB5}"/>
              </a:ext>
            </a:extLst>
          </p:cNvPr>
          <p:cNvSpPr>
            <a:spLocks noGrp="1"/>
          </p:cNvSpPr>
          <p:nvPr>
            <p:ph idx="1"/>
          </p:nvPr>
        </p:nvSpPr>
        <p:spPr>
          <a:xfrm>
            <a:off x="974433" y="1141949"/>
            <a:ext cx="10421206" cy="6167411"/>
          </a:xfrm>
        </p:spPr>
        <p:txBody>
          <a:bodyPr/>
          <a:lstStyle/>
          <a:p>
            <a:pPr marL="344170" indent="-344170">
              <a:buFont typeface="Courier New" panose="05000000000000000000" pitchFamily="2" charset="2"/>
              <a:buChar char="o"/>
            </a:pPr>
            <a:r>
              <a:rPr lang="en-US" dirty="0" err="1">
                <a:latin typeface="Times New Roman"/>
                <a:cs typeface="Arial" panose="020B0604020202020204"/>
              </a:rPr>
              <a:t>Σε</a:t>
            </a:r>
            <a:r>
              <a:rPr lang="en-US" dirty="0">
                <a:latin typeface="Times New Roman"/>
                <a:cs typeface="Arial" panose="020B0604020202020204"/>
              </a:rPr>
              <a:t> </a:t>
            </a:r>
            <a:r>
              <a:rPr lang="en-US" dirty="0" err="1">
                <a:latin typeface="Times New Roman"/>
                <a:cs typeface="Arial" panose="020B0604020202020204"/>
              </a:rPr>
              <a:t>όλο</a:t>
            </a:r>
            <a:r>
              <a:rPr lang="en-US" dirty="0">
                <a:latin typeface="Times New Roman"/>
                <a:cs typeface="Arial" panose="020B0604020202020204"/>
              </a:rPr>
              <a:t> </a:t>
            </a:r>
            <a:r>
              <a:rPr lang="en-US" dirty="0" err="1">
                <a:latin typeface="Times New Roman"/>
                <a:cs typeface="Arial" panose="020B0604020202020204"/>
              </a:rPr>
              <a:t>το</a:t>
            </a:r>
            <a:r>
              <a:rPr lang="en-US" dirty="0">
                <a:latin typeface="Times New Roman"/>
                <a:cs typeface="Arial" panose="020B0604020202020204"/>
              </a:rPr>
              <a:t> </a:t>
            </a:r>
            <a:r>
              <a:rPr lang="en-US" dirty="0" err="1">
                <a:latin typeface="Times New Roman"/>
                <a:cs typeface="Arial" panose="020B0604020202020204"/>
              </a:rPr>
              <a:t>κείμενο</a:t>
            </a:r>
            <a:r>
              <a:rPr lang="en-US" dirty="0">
                <a:latin typeface="Times New Roman"/>
                <a:cs typeface="Arial" panose="020B0604020202020204"/>
              </a:rPr>
              <a:t> </a:t>
            </a:r>
            <a:r>
              <a:rPr lang="en-US" dirty="0" err="1">
                <a:latin typeface="Times New Roman"/>
                <a:cs typeface="Arial" panose="020B0604020202020204"/>
              </a:rPr>
              <a:t>οι</a:t>
            </a:r>
            <a:r>
              <a:rPr lang="en-US" dirty="0">
                <a:latin typeface="Times New Roman"/>
                <a:cs typeface="Arial" panose="020B0604020202020204"/>
              </a:rPr>
              <a:t> </a:t>
            </a:r>
            <a:r>
              <a:rPr lang="en-US" dirty="0" err="1">
                <a:latin typeface="Times New Roman"/>
                <a:cs typeface="Arial" panose="020B0604020202020204"/>
              </a:rPr>
              <a:t>μετ</a:t>
            </a:r>
            <a:r>
              <a:rPr lang="en-US" dirty="0">
                <a:latin typeface="Times New Roman"/>
                <a:cs typeface="Arial" panose="020B0604020202020204"/>
              </a:rPr>
              <a:t>α</a:t>
            </a:r>
            <a:r>
              <a:rPr lang="en-US" dirty="0" err="1">
                <a:latin typeface="Times New Roman"/>
                <a:cs typeface="Arial" panose="020B0604020202020204"/>
              </a:rPr>
              <a:t>νάστες</a:t>
            </a:r>
            <a:r>
              <a:rPr lang="en-US" dirty="0">
                <a:latin typeface="Times New Roman"/>
                <a:cs typeface="Arial" panose="020B0604020202020204"/>
              </a:rPr>
              <a:t>/</a:t>
            </a:r>
            <a:r>
              <a:rPr lang="en-US" dirty="0" err="1">
                <a:latin typeface="Times New Roman"/>
                <a:cs typeface="Arial" panose="020B0604020202020204"/>
              </a:rPr>
              <a:t>τριες</a:t>
            </a:r>
            <a:r>
              <a:rPr lang="en-US" dirty="0">
                <a:latin typeface="Times New Roman"/>
                <a:cs typeface="Arial" panose="020B0604020202020204"/>
              </a:rPr>
              <a:t> φα</a:t>
            </a:r>
            <a:r>
              <a:rPr lang="en-US" dirty="0" err="1">
                <a:latin typeface="Times New Roman"/>
                <a:cs typeface="Arial" panose="020B0604020202020204"/>
              </a:rPr>
              <a:t>ίνετ</a:t>
            </a:r>
            <a:r>
              <a:rPr lang="en-US" dirty="0">
                <a:latin typeface="Times New Roman"/>
                <a:cs typeface="Arial" panose="020B0604020202020204"/>
              </a:rPr>
              <a:t>αι να </a:t>
            </a:r>
            <a:r>
              <a:rPr lang="en-US" dirty="0" err="1">
                <a:latin typeface="Times New Roman"/>
                <a:cs typeface="Arial" panose="020B0604020202020204"/>
              </a:rPr>
              <a:t>έχουν</a:t>
            </a:r>
            <a:r>
              <a:rPr lang="en-US" dirty="0">
                <a:latin typeface="Times New Roman"/>
                <a:cs typeface="Arial" panose="020B0604020202020204"/>
              </a:rPr>
              <a:t> low agency </a:t>
            </a:r>
            <a:endParaRPr lang="en-US">
              <a:cs typeface="Arial" panose="020B0604020202020204"/>
            </a:endParaRPr>
          </a:p>
          <a:p>
            <a:pPr marL="0" indent="0">
              <a:buNone/>
            </a:pPr>
            <a:endParaRPr lang="en-US" dirty="0">
              <a:latin typeface="Times New Roman"/>
              <a:cs typeface="Arial" panose="020B0604020202020204"/>
            </a:endParaRPr>
          </a:p>
          <a:p>
            <a:pPr marL="344170" indent="-344170">
              <a:buFont typeface="Courier New" panose="05000000000000000000" pitchFamily="2" charset="2"/>
              <a:buChar char="o"/>
            </a:pPr>
            <a:r>
              <a:rPr lang="en-US" dirty="0">
                <a:latin typeface="Times New Roman"/>
                <a:cs typeface="Arial" panose="020B0604020202020204"/>
              </a:rPr>
              <a:t>Πα</a:t>
            </a:r>
            <a:r>
              <a:rPr lang="en-US" dirty="0" err="1">
                <a:latin typeface="Times New Roman"/>
                <a:cs typeface="Arial" panose="020B0604020202020204"/>
              </a:rPr>
              <a:t>ρεμ</a:t>
            </a:r>
            <a:r>
              <a:rPr lang="en-US" dirty="0">
                <a:latin typeface="Times New Roman"/>
                <a:cs typeface="Arial" panose="020B0604020202020204"/>
              </a:rPr>
              <a:t>βα</a:t>
            </a:r>
            <a:r>
              <a:rPr lang="en-US" dirty="0" err="1">
                <a:latin typeface="Times New Roman"/>
                <a:cs typeface="Arial" panose="020B0604020202020204"/>
              </a:rPr>
              <a:t>τικές</a:t>
            </a:r>
            <a:r>
              <a:rPr lang="en-US" dirty="0">
                <a:latin typeface="Times New Roman"/>
                <a:cs typeface="Arial" panose="020B0604020202020204"/>
              </a:rPr>
              <a:t> πρα</a:t>
            </a:r>
            <a:r>
              <a:rPr lang="en-US" dirty="0" err="1">
                <a:latin typeface="Times New Roman"/>
                <a:cs typeface="Arial" panose="020B0604020202020204"/>
              </a:rPr>
              <a:t>κτικές</a:t>
            </a:r>
            <a:r>
              <a:rPr lang="en-US" dirty="0">
                <a:latin typeface="Times New Roman"/>
                <a:cs typeface="Arial" panose="020B0604020202020204"/>
              </a:rPr>
              <a:t> από </a:t>
            </a:r>
            <a:r>
              <a:rPr lang="en-US" dirty="0" err="1">
                <a:latin typeface="Times New Roman"/>
                <a:cs typeface="Arial" panose="020B0604020202020204"/>
              </a:rPr>
              <a:t>τρίτους</a:t>
            </a:r>
            <a:r>
              <a:rPr lang="en-US" dirty="0">
                <a:latin typeface="Times New Roman"/>
                <a:cs typeface="Arial" panose="020B0604020202020204"/>
              </a:rPr>
              <a:t>, "π</a:t>
            </a:r>
            <a:r>
              <a:rPr lang="en-US" dirty="0" err="1">
                <a:latin typeface="Times New Roman"/>
                <a:cs typeface="Arial" panose="020B0604020202020204"/>
              </a:rPr>
              <a:t>ροωθούντ</a:t>
            </a:r>
            <a:r>
              <a:rPr lang="en-US" dirty="0">
                <a:latin typeface="Times New Roman"/>
                <a:cs typeface="Arial" panose="020B0604020202020204"/>
              </a:rPr>
              <a:t>αι", </a:t>
            </a:r>
            <a:r>
              <a:rPr lang="en-US" dirty="0" err="1">
                <a:latin typeface="Times New Roman"/>
                <a:cs typeface="Arial" panose="020B0604020202020204"/>
              </a:rPr>
              <a:t>μετ</a:t>
            </a:r>
            <a:r>
              <a:rPr lang="en-US" dirty="0">
                <a:latin typeface="Times New Roman"/>
                <a:cs typeface="Arial" panose="020B0604020202020204"/>
              </a:rPr>
              <a:t>α</a:t>
            </a:r>
            <a:r>
              <a:rPr lang="en-US" dirty="0" err="1">
                <a:latin typeface="Times New Roman"/>
                <a:cs typeface="Arial" panose="020B0604020202020204"/>
              </a:rPr>
              <a:t>φέροντ</a:t>
            </a:r>
            <a:r>
              <a:rPr lang="en-US" dirty="0">
                <a:latin typeface="Times New Roman"/>
                <a:cs typeface="Arial" panose="020B0604020202020204"/>
              </a:rPr>
              <a:t>αι και κατα</a:t>
            </a:r>
            <a:r>
              <a:rPr lang="en-US" dirty="0" err="1">
                <a:latin typeface="Times New Roman"/>
                <a:cs typeface="Arial" panose="020B0604020202020204"/>
              </a:rPr>
              <a:t>νέμοντ</a:t>
            </a:r>
            <a:r>
              <a:rPr lang="en-US" dirty="0">
                <a:latin typeface="Times New Roman"/>
                <a:cs typeface="Arial" panose="020B0604020202020204"/>
              </a:rPr>
              <a:t>αι ανα</a:t>
            </a:r>
            <a:r>
              <a:rPr lang="en-US" dirty="0" err="1">
                <a:latin typeface="Times New Roman"/>
                <a:cs typeface="Arial" panose="020B0604020202020204"/>
              </a:rPr>
              <a:t>λογικά</a:t>
            </a:r>
            <a:r>
              <a:rPr lang="en-US" dirty="0">
                <a:latin typeface="Times New Roman"/>
                <a:cs typeface="Arial" panose="020B0604020202020204"/>
              </a:rPr>
              <a:t> </a:t>
            </a:r>
            <a:r>
              <a:rPr lang="en-US" dirty="0" err="1">
                <a:latin typeface="Times New Roman"/>
                <a:cs typeface="Arial" panose="020B0604020202020204"/>
              </a:rPr>
              <a:t>οι</a:t>
            </a:r>
            <a:r>
              <a:rPr lang="en-US" dirty="0">
                <a:latin typeface="Times New Roman"/>
                <a:cs typeface="Arial" panose="020B0604020202020204"/>
              </a:rPr>
              <a:t> </a:t>
            </a:r>
            <a:r>
              <a:rPr lang="en-US" dirty="0" err="1">
                <a:latin typeface="Times New Roman"/>
                <a:cs typeface="Arial" panose="020B0604020202020204"/>
              </a:rPr>
              <a:t>μειονοτικοί</a:t>
            </a:r>
            <a:r>
              <a:rPr lang="en-US" dirty="0">
                <a:latin typeface="Times New Roman"/>
                <a:cs typeface="Arial" panose="020B0604020202020204"/>
              </a:rPr>
              <a:t>/</a:t>
            </a:r>
            <a:r>
              <a:rPr lang="en-US" dirty="0" err="1">
                <a:latin typeface="Times New Roman"/>
                <a:cs typeface="Arial" panose="020B0604020202020204"/>
              </a:rPr>
              <a:t>ες</a:t>
            </a:r>
            <a:r>
              <a:rPr lang="en-US" dirty="0">
                <a:latin typeface="Times New Roman"/>
                <a:cs typeface="Arial" panose="020B0604020202020204"/>
              </a:rPr>
              <a:t> </a:t>
            </a:r>
            <a:r>
              <a:rPr lang="en-US" dirty="0" err="1">
                <a:latin typeface="Times New Roman"/>
                <a:cs typeface="Arial" panose="020B0604020202020204"/>
              </a:rPr>
              <a:t>με</a:t>
            </a:r>
            <a:r>
              <a:rPr lang="en-US" dirty="0">
                <a:latin typeface="Times New Roman"/>
                <a:cs typeface="Arial" panose="020B0604020202020204"/>
              </a:rPr>
              <a:t> </a:t>
            </a:r>
            <a:r>
              <a:rPr lang="en-US" dirty="0" err="1">
                <a:latin typeface="Times New Roman"/>
                <a:cs typeface="Arial" panose="020B0604020202020204"/>
              </a:rPr>
              <a:t>τρό</a:t>
            </a:r>
            <a:r>
              <a:rPr lang="en-US" dirty="0">
                <a:latin typeface="Times New Roman"/>
                <a:cs typeface="Arial" panose="020B0604020202020204"/>
              </a:rPr>
              <a:t>πο </a:t>
            </a:r>
            <a:r>
              <a:rPr lang="en-US" dirty="0" err="1">
                <a:latin typeface="Times New Roman"/>
                <a:cs typeface="Arial" panose="020B0604020202020204"/>
              </a:rPr>
              <a:t>ώστε</a:t>
            </a:r>
            <a:r>
              <a:rPr lang="en-US" dirty="0">
                <a:latin typeface="Times New Roman"/>
                <a:cs typeface="Arial" panose="020B0604020202020204"/>
              </a:rPr>
              <a:t> να </a:t>
            </a:r>
            <a:r>
              <a:rPr lang="en-US" dirty="0" err="1">
                <a:latin typeface="Times New Roman"/>
                <a:cs typeface="Arial" panose="020B0604020202020204"/>
              </a:rPr>
              <a:t>μην</a:t>
            </a:r>
            <a:r>
              <a:rPr lang="en-US" dirty="0">
                <a:latin typeface="Times New Roman"/>
                <a:cs typeface="Arial" panose="020B0604020202020204"/>
              </a:rPr>
              <a:t> π</a:t>
            </a:r>
            <a:r>
              <a:rPr lang="en-US" dirty="0" err="1">
                <a:latin typeface="Times New Roman"/>
                <a:cs typeface="Arial" panose="020B0604020202020204"/>
              </a:rPr>
              <a:t>ροκ</a:t>
            </a:r>
            <a:r>
              <a:rPr lang="en-US" dirty="0">
                <a:latin typeface="Times New Roman"/>
                <a:cs typeface="Arial" panose="020B0604020202020204"/>
              </a:rPr>
              <a:t>α</a:t>
            </a:r>
            <a:r>
              <a:rPr lang="en-US" dirty="0" err="1">
                <a:latin typeface="Times New Roman"/>
                <a:cs typeface="Arial" panose="020B0604020202020204"/>
              </a:rPr>
              <a:t>λούν</a:t>
            </a:r>
            <a:r>
              <a:rPr lang="en-US" dirty="0">
                <a:latin typeface="Times New Roman"/>
                <a:cs typeface="Arial" panose="020B0604020202020204"/>
              </a:rPr>
              <a:t> π</a:t>
            </a:r>
            <a:r>
              <a:rPr lang="en-US" dirty="0" err="1">
                <a:latin typeface="Times New Roman"/>
                <a:cs typeface="Arial" panose="020B0604020202020204"/>
              </a:rPr>
              <a:t>ρό</a:t>
            </a:r>
            <a:r>
              <a:rPr lang="en-US" dirty="0">
                <a:latin typeface="Times New Roman"/>
                <a:cs typeface="Arial" panose="020B0604020202020204"/>
              </a:rPr>
              <a:t>β</a:t>
            </a:r>
            <a:r>
              <a:rPr lang="en-US" dirty="0" err="1">
                <a:latin typeface="Times New Roman"/>
                <a:cs typeface="Arial" panose="020B0604020202020204"/>
              </a:rPr>
              <a:t>λημ</a:t>
            </a:r>
            <a:r>
              <a:rPr lang="en-US" dirty="0">
                <a:latin typeface="Times New Roman"/>
                <a:cs typeface="Arial" panose="020B0604020202020204"/>
              </a:rPr>
              <a:t>α </a:t>
            </a:r>
            <a:r>
              <a:rPr lang="en-US" sz="1800" i="1" dirty="0">
                <a:latin typeface="Times New Roman"/>
                <a:cs typeface="Arial" panose="020B0604020202020204"/>
              </a:rPr>
              <a:t>(</a:t>
            </a:r>
            <a:r>
              <a:rPr lang="el" sz="1800" i="1" dirty="0">
                <a:latin typeface="Times New Roman"/>
                <a:ea typeface="+mn-lt"/>
                <a:cs typeface="+mn-lt"/>
              </a:rPr>
              <a:t>...προώθηση μεταναστών στην ενδοχώρα...), (...θα υπάρξει μετακίνηση ενός αριθμού μεταναστών προς κέντρα στην Ηπειρωτική Ελλάδα. Η προσπάθεια που γίνεται είναι η κατανομή να είναι όσο γίνεται πιο αναλογική...)</a:t>
            </a:r>
          </a:p>
          <a:p>
            <a:pPr marL="0" indent="0">
              <a:buNone/>
            </a:pPr>
            <a:endParaRPr lang="el" sz="1800" i="1" dirty="0">
              <a:latin typeface="Times New Roman"/>
              <a:ea typeface="+mn-lt"/>
              <a:cs typeface="+mn-lt"/>
            </a:endParaRPr>
          </a:p>
          <a:p>
            <a:pPr marL="344170" indent="-344170">
              <a:buFont typeface="Courier New" panose="05000000000000000000" pitchFamily="2" charset="2"/>
              <a:buChar char="o"/>
            </a:pPr>
            <a:r>
              <a:rPr lang="el" sz="1800" i="1" dirty="0">
                <a:latin typeface="Times New Roman"/>
                <a:ea typeface="+mn-lt"/>
                <a:cs typeface="+mn-lt"/>
              </a:rPr>
              <a:t>“οι άνθρωποι αυτοί θα φυλάσσονται όσο γίνεται περισσότερο σε κλειστά κέντρα”</a:t>
            </a:r>
            <a:r>
              <a:rPr lang="el" sz="1800" dirty="0">
                <a:latin typeface="Times New Roman"/>
                <a:ea typeface="+mn-lt"/>
                <a:cs typeface="+mn-lt"/>
              </a:rPr>
              <a:t>: </a:t>
            </a:r>
            <a:r>
              <a:rPr lang="el" dirty="0">
                <a:latin typeface="Times New Roman"/>
                <a:ea typeface="+mn-lt"/>
                <a:cs typeface="+mn-lt"/>
              </a:rPr>
              <a:t>παρουσιάζονται σαν να βρίσκονται σε μια “προσωρινή φυλακή” κατά την αξιολόγησή τους σε πρόσφυγες/</a:t>
            </a:r>
            <a:r>
              <a:rPr lang="el" dirty="0" err="1">
                <a:latin typeface="Times New Roman"/>
                <a:ea typeface="+mn-lt"/>
                <a:cs typeface="+mn-lt"/>
              </a:rPr>
              <a:t>ισσες</a:t>
            </a:r>
            <a:r>
              <a:rPr lang="el" dirty="0">
                <a:latin typeface="Times New Roman"/>
                <a:ea typeface="+mn-lt"/>
                <a:cs typeface="+mn-lt"/>
              </a:rPr>
              <a:t> - μετανάστες/</a:t>
            </a:r>
            <a:r>
              <a:rPr lang="el" dirty="0" err="1">
                <a:latin typeface="Times New Roman"/>
                <a:ea typeface="+mn-lt"/>
                <a:cs typeface="+mn-lt"/>
              </a:rPr>
              <a:t>τριες</a:t>
            </a:r>
            <a:r>
              <a:rPr lang="el" dirty="0">
                <a:latin typeface="Times New Roman"/>
                <a:ea typeface="+mn-lt"/>
                <a:cs typeface="+mn-lt"/>
              </a:rPr>
              <a:t>, μηδενικός αυτοέλεγχος, </a:t>
            </a:r>
            <a:r>
              <a:rPr lang="el" dirty="0" err="1">
                <a:latin typeface="Times New Roman"/>
                <a:ea typeface="+mn-lt"/>
                <a:cs typeface="+mn-lt"/>
              </a:rPr>
              <a:t>ετεροπροσδιοριζόμενοι</a:t>
            </a:r>
            <a:r>
              <a:rPr lang="el" dirty="0">
                <a:latin typeface="Times New Roman"/>
                <a:ea typeface="+mn-lt"/>
                <a:cs typeface="+mn-lt"/>
              </a:rPr>
              <a:t>/</a:t>
            </a:r>
            <a:r>
              <a:rPr lang="el" dirty="0" err="1">
                <a:latin typeface="Times New Roman"/>
                <a:ea typeface="+mn-lt"/>
                <a:cs typeface="+mn-lt"/>
              </a:rPr>
              <a:t>ες</a:t>
            </a:r>
            <a:r>
              <a:rPr lang="el" dirty="0">
                <a:latin typeface="Times New Roman"/>
                <a:ea typeface="+mn-lt"/>
                <a:cs typeface="+mn-lt"/>
              </a:rPr>
              <a:t> από φορείς εξουσίας βάσει των αξιώσεων του έθνους-κράτους , και τοποθετούνται ως αδρανείς, με χαμηλή  παρέμβαση</a:t>
            </a:r>
            <a:endParaRPr lang="el" i="1" dirty="0">
              <a:latin typeface="Times New Roman"/>
              <a:cs typeface="Arial" panose="020B0604020202020204"/>
            </a:endParaRPr>
          </a:p>
        </p:txBody>
      </p:sp>
      <p:cxnSp>
        <p:nvCxnSpPr>
          <p:cNvPr id="5" name="Straight Arrow Connector 4">
            <a:extLst>
              <a:ext uri="{FF2B5EF4-FFF2-40B4-BE49-F238E27FC236}">
                <a16:creationId xmlns:a16="http://schemas.microsoft.com/office/drawing/2014/main" id="{D1795A03-6A5A-EECB-02BA-74B4C51DC142}"/>
              </a:ext>
            </a:extLst>
          </p:cNvPr>
          <p:cNvCxnSpPr/>
          <p:nvPr/>
        </p:nvCxnSpPr>
        <p:spPr>
          <a:xfrm flipV="1">
            <a:off x="970305" y="1341220"/>
            <a:ext cx="10428815" cy="27515"/>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990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A0B08-EF06-78FE-5000-32B6FBCC3A57}"/>
              </a:ext>
            </a:extLst>
          </p:cNvPr>
          <p:cNvSpPr>
            <a:spLocks noGrp="1"/>
          </p:cNvSpPr>
          <p:nvPr>
            <p:ph type="title"/>
          </p:nvPr>
        </p:nvSpPr>
        <p:spPr>
          <a:xfrm rot="-10800000" flipV="1">
            <a:off x="145892" y="1452"/>
            <a:ext cx="10773498" cy="552604"/>
          </a:xfrm>
        </p:spPr>
        <p:txBody>
          <a:bodyPr vert="horz" lIns="91440" tIns="45720" rIns="91440" bIns="45720" rtlCol="0" anchor="t">
            <a:noAutofit/>
          </a:bodyPr>
          <a:lstStyle/>
          <a:p>
            <a:r>
              <a:rPr lang="el" sz="2800" dirty="0">
                <a:latin typeface="Times New Roman"/>
                <a:ea typeface="+mj-lt"/>
                <a:cs typeface="+mj-lt"/>
              </a:rPr>
              <a:t>Οι μετανάστες είναι ισότιμοι πολίτες, όχι αντικείμενα καταστολής</a:t>
            </a:r>
            <a:br>
              <a:rPr lang="el" sz="2800" dirty="0">
                <a:latin typeface="Times New Roman"/>
                <a:ea typeface="+mj-lt"/>
                <a:cs typeface="+mj-lt"/>
              </a:rPr>
            </a:br>
            <a:endParaRPr lang="en-US">
              <a:ea typeface="+mj-lt"/>
              <a:cs typeface="+mj-lt"/>
            </a:endParaRPr>
          </a:p>
        </p:txBody>
      </p:sp>
      <p:sp>
        <p:nvSpPr>
          <p:cNvPr id="3" name="Content Placeholder 2">
            <a:extLst>
              <a:ext uri="{FF2B5EF4-FFF2-40B4-BE49-F238E27FC236}">
                <a16:creationId xmlns:a16="http://schemas.microsoft.com/office/drawing/2014/main" id="{A015CB5A-F180-A7CA-C799-4C6DB7D946D7}"/>
              </a:ext>
            </a:extLst>
          </p:cNvPr>
          <p:cNvSpPr>
            <a:spLocks noGrp="1"/>
          </p:cNvSpPr>
          <p:nvPr>
            <p:ph idx="1"/>
          </p:nvPr>
        </p:nvSpPr>
        <p:spPr>
          <a:xfrm>
            <a:off x="1101432" y="771533"/>
            <a:ext cx="10124873" cy="6389660"/>
          </a:xfrm>
        </p:spPr>
        <p:txBody>
          <a:bodyPr vert="horz" lIns="91440" tIns="45720" rIns="91440" bIns="45720" rtlCol="0" anchor="ctr">
            <a:noAutofit/>
          </a:bodyPr>
          <a:lstStyle/>
          <a:p>
            <a:pPr marL="0" indent="0">
              <a:buNone/>
            </a:pPr>
            <a:r>
              <a:rPr lang="el" sz="1600" dirty="0">
                <a:latin typeface="Times New Roman"/>
                <a:ea typeface="+mn-lt"/>
                <a:cs typeface="+mn-lt"/>
              </a:rPr>
              <a:t>Αντιδράσεις από οργανώσεις</a:t>
            </a:r>
            <a:endParaRPr lang="en-US" sz="1600">
              <a:latin typeface="Times New Roman"/>
              <a:ea typeface="+mn-lt"/>
              <a:cs typeface="+mn-lt"/>
            </a:endParaRPr>
          </a:p>
          <a:p>
            <a:pPr marL="0" indent="0">
              <a:buNone/>
            </a:pPr>
            <a:r>
              <a:rPr lang="el" sz="1600" dirty="0">
                <a:latin typeface="Times New Roman"/>
                <a:ea typeface="+mn-lt"/>
                <a:cs typeface="+mn-lt"/>
              </a:rPr>
              <a:t>Τον προβληματισμό της εκφράζει η οργάνωση </a:t>
            </a:r>
            <a:r>
              <a:rPr lang="el" sz="1600" dirty="0" err="1">
                <a:latin typeface="Times New Roman"/>
                <a:ea typeface="+mn-lt"/>
                <a:cs typeface="+mn-lt"/>
              </a:rPr>
              <a:t>Generation</a:t>
            </a:r>
            <a:r>
              <a:rPr lang="el" sz="1600" dirty="0">
                <a:latin typeface="Times New Roman"/>
                <a:ea typeface="+mn-lt"/>
                <a:cs typeface="+mn-lt"/>
              </a:rPr>
              <a:t> 2.0 RED για τη συγχώνευση του υπουργείου Μεταναστευτικής Πολιτικής με το υπουργείο Προστασίας του Πολίτη.</a:t>
            </a:r>
            <a:endParaRPr lang="en-US" sz="1600">
              <a:latin typeface="Times New Roman"/>
              <a:ea typeface="+mn-lt"/>
              <a:cs typeface="+mn-lt"/>
            </a:endParaRPr>
          </a:p>
          <a:p>
            <a:pPr marL="0" indent="0">
              <a:buNone/>
            </a:pPr>
            <a:r>
              <a:rPr lang="el" sz="1600" dirty="0">
                <a:latin typeface="Times New Roman"/>
                <a:ea typeface="+mn-lt"/>
                <a:cs typeface="+mn-lt"/>
              </a:rPr>
              <a:t>Όπως σημειώνουν, κατά την προεκλογική περίοδο λίγα ακούστηκαν συνολικά σχετικά με την ένταξη των μεταναστών και προσφύγων και η όποια συζήτηση σχετικά με το μεταναστευτικό έγινε με φόντο τη διαφύλαξη των εθνικών συνόρων. «Για τον λόγο αυτό μάλιστα συντάξαμε ερωτηματολόγιο σχετικά με την ένταξη των μεταναστών και προσφύγων το οποίο και απευθύναμε στα υποψήφια κόμματα. Οι αποκρίσεις ήταν ελάχιστες και το κυβερνών κόμμα δεν συμπεριλαμβάνεται σε αυτές» τονίζουν και συμπληρώνουν ότι «δύο μέρες μετά τις εκλογές, η σύνδεση της μεταναστευτικής πολιτικής με τη δημόσια τάξη δίνει έναν σαφή συμβολισμό στη μετανάστευση και δεν αφήνει πολλά περιθώρια υποθέσεων για τον προσανατολισμό που θα ακολουθηθεί στον τομέα αυτό. Οι τηλεοπτικές δηλώσεις του αναπληρωτή υπουργού για το μεταναστευτικό ως πρόβλημα επιβεβαιώνουν τον συγκεκριμένο συμβολισμό. Δηλαδή, επιβεβαιώνουν μια διάθεση αντιμετώπισης του μετανάστη και του πρόσφυγα ως μια πιθανή απειλή για το κοινωνικό σύνολο, η οποία πρέπει να κατασταλεί».</a:t>
            </a:r>
            <a:endParaRPr lang="en-US" sz="1600">
              <a:latin typeface="Times New Roman"/>
              <a:ea typeface="+mn-lt"/>
              <a:cs typeface="+mn-lt"/>
            </a:endParaRPr>
          </a:p>
          <a:p>
            <a:pPr marL="0" indent="0">
              <a:buNone/>
            </a:pPr>
            <a:r>
              <a:rPr lang="el" sz="1600" dirty="0">
                <a:latin typeface="Times New Roman"/>
                <a:ea typeface="+mn-lt"/>
                <a:cs typeface="+mn-lt"/>
              </a:rPr>
              <a:t>«Οι μετανάστες ζουν και εργάζονται στην Ελλάδα εδώ και τέσσερις δεκαετίες τουλάχιστον, συμβάλλοντας καθοριστικά στην ανάπτυξη και στον πλούτο αυτής της χώρας. Στα χρόνια αυτά έχουν γίνει αγώνες και σημαντικά βήματα, ώστε, εκτός από υποχρεώσεις, να κατοχυρώσουν κάποια δικαιώματα στην Ελλάδα με σαφή περιθώρια βελτίωσης» υπενθυμίζει η οργάνωση, επισημαίνοντας ότι «προσβλέπουμε στον σχεδιασμό και στην υλοποίηση μιας πολιτικής ένταξης που θα αντιμετωπίζει τους πολίτες τρίτων χωρών όχι ως αντικείμενα καταστολής, αλλά ως ισότιμους πολίτες με κατοχυρωμένα δικαιώματα, τα οποία χρήζουν διαφύλαξης και επέκτασης».</a:t>
            </a:r>
            <a:endParaRPr lang="en-US" sz="1600">
              <a:latin typeface="Times New Roman"/>
              <a:ea typeface="+mn-lt"/>
              <a:cs typeface="+mn-lt"/>
            </a:endParaRPr>
          </a:p>
          <a:p>
            <a:pPr marL="0" indent="0">
              <a:buNone/>
            </a:pPr>
            <a:endParaRPr lang="en-US" sz="1200" dirty="0">
              <a:latin typeface="Times New Roman"/>
              <a:ea typeface="+mn-lt"/>
              <a:cs typeface="+mn-lt"/>
            </a:endParaRPr>
          </a:p>
        </p:txBody>
      </p:sp>
      <p:cxnSp>
        <p:nvCxnSpPr>
          <p:cNvPr id="5" name="Straight Arrow Connector 4">
            <a:extLst>
              <a:ext uri="{FF2B5EF4-FFF2-40B4-BE49-F238E27FC236}">
                <a16:creationId xmlns:a16="http://schemas.microsoft.com/office/drawing/2014/main" id="{34255D10-713E-72DE-CCAA-A110047514ED}"/>
              </a:ext>
            </a:extLst>
          </p:cNvPr>
          <p:cNvCxnSpPr/>
          <p:nvPr/>
        </p:nvCxnSpPr>
        <p:spPr>
          <a:xfrm flipV="1">
            <a:off x="1023222" y="536887"/>
            <a:ext cx="10428815" cy="27515"/>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61A3EF6-4D50-2C23-877A-3470C4C2F44C}"/>
              </a:ext>
            </a:extLst>
          </p:cNvPr>
          <p:cNvSpPr txBox="1"/>
          <p:nvPr/>
        </p:nvSpPr>
        <p:spPr>
          <a:xfrm>
            <a:off x="2645" y="767291"/>
            <a:ext cx="1010708" cy="646331"/>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latin typeface="Times New Roman"/>
                <a:cs typeface="Arial"/>
              </a:rPr>
              <a:t>Κείμενο</a:t>
            </a:r>
            <a:r>
              <a:rPr lang="en-US" dirty="0">
                <a:latin typeface="Times New Roman"/>
                <a:cs typeface="Arial"/>
              </a:rPr>
              <a:t> </a:t>
            </a:r>
            <a:r>
              <a:rPr lang="en-US" dirty="0" err="1">
                <a:latin typeface="Times New Roman"/>
                <a:cs typeface="Arial"/>
              </a:rPr>
              <a:t>Δεύτερο</a:t>
            </a:r>
          </a:p>
        </p:txBody>
      </p:sp>
    </p:spTree>
    <p:extLst>
      <p:ext uri="{BB962C8B-B14F-4D97-AF65-F5344CB8AC3E}">
        <p14:creationId xmlns:p14="http://schemas.microsoft.com/office/powerpoint/2010/main" val="3746539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2E739-251A-97DF-52FE-BBF7970347EF}"/>
              </a:ext>
            </a:extLst>
          </p:cNvPr>
          <p:cNvSpPr>
            <a:spLocks noGrp="1"/>
          </p:cNvSpPr>
          <p:nvPr>
            <p:ph type="title"/>
          </p:nvPr>
        </p:nvSpPr>
        <p:spPr>
          <a:xfrm>
            <a:off x="1384142" y="56640"/>
            <a:ext cx="9683414" cy="643312"/>
          </a:xfrm>
        </p:spPr>
        <p:txBody>
          <a:bodyPr vert="horz" lIns="91440" tIns="45720" rIns="91440" bIns="45720" rtlCol="0" anchor="t">
            <a:noAutofit/>
          </a:bodyPr>
          <a:lstStyle/>
          <a:p>
            <a:r>
              <a:rPr lang="en-US" sz="2800" dirty="0" err="1">
                <a:latin typeface="Times New Roman"/>
                <a:ea typeface="+mj-lt"/>
                <a:cs typeface="+mj-lt"/>
              </a:rPr>
              <a:t>Οι</a:t>
            </a:r>
            <a:r>
              <a:rPr lang="en-US" sz="2800" dirty="0">
                <a:latin typeface="Times New Roman"/>
                <a:ea typeface="+mj-lt"/>
                <a:cs typeface="+mj-lt"/>
              </a:rPr>
              <a:t> </a:t>
            </a:r>
            <a:r>
              <a:rPr lang="en-US" sz="2800" dirty="0" err="1">
                <a:latin typeface="Times New Roman"/>
                <a:ea typeface="+mj-lt"/>
                <a:cs typeface="+mj-lt"/>
              </a:rPr>
              <a:t>μετ</a:t>
            </a:r>
            <a:r>
              <a:rPr lang="en-US" sz="2800" dirty="0">
                <a:latin typeface="Times New Roman"/>
                <a:ea typeface="+mj-lt"/>
                <a:cs typeface="+mj-lt"/>
              </a:rPr>
              <a:t>α</a:t>
            </a:r>
            <a:r>
              <a:rPr lang="en-US" sz="2800" dirty="0" err="1">
                <a:latin typeface="Times New Roman"/>
                <a:ea typeface="+mj-lt"/>
                <a:cs typeface="+mj-lt"/>
              </a:rPr>
              <a:t>νάστες</a:t>
            </a:r>
            <a:r>
              <a:rPr lang="en-US" sz="2800" dirty="0">
                <a:latin typeface="Times New Roman"/>
                <a:ea typeface="+mj-lt"/>
                <a:cs typeface="+mj-lt"/>
              </a:rPr>
              <a:t> </a:t>
            </a:r>
            <a:r>
              <a:rPr lang="en-US" sz="2800" dirty="0" err="1">
                <a:latin typeface="Times New Roman"/>
                <a:ea typeface="+mj-lt"/>
                <a:cs typeface="+mj-lt"/>
              </a:rPr>
              <a:t>είν</a:t>
            </a:r>
            <a:r>
              <a:rPr lang="en-US" sz="2800" dirty="0">
                <a:latin typeface="Times New Roman"/>
                <a:ea typeface="+mj-lt"/>
                <a:cs typeface="+mj-lt"/>
              </a:rPr>
              <a:t>αι </a:t>
            </a:r>
            <a:r>
              <a:rPr lang="en-US" sz="2800" dirty="0" err="1">
                <a:latin typeface="Times New Roman"/>
                <a:ea typeface="+mj-lt"/>
                <a:cs typeface="+mj-lt"/>
              </a:rPr>
              <a:t>ισότιμοι</a:t>
            </a:r>
            <a:r>
              <a:rPr lang="en-US" sz="2800" dirty="0">
                <a:latin typeface="Times New Roman"/>
                <a:ea typeface="+mj-lt"/>
                <a:cs typeface="+mj-lt"/>
              </a:rPr>
              <a:t> π</a:t>
            </a:r>
            <a:r>
              <a:rPr lang="en-US" sz="2800" dirty="0" err="1">
                <a:latin typeface="Times New Roman"/>
                <a:ea typeface="+mj-lt"/>
                <a:cs typeface="+mj-lt"/>
              </a:rPr>
              <a:t>ολίτες</a:t>
            </a:r>
            <a:r>
              <a:rPr lang="en-US" sz="2800" dirty="0">
                <a:latin typeface="Times New Roman"/>
                <a:ea typeface="+mj-lt"/>
                <a:cs typeface="+mj-lt"/>
              </a:rPr>
              <a:t>, </a:t>
            </a:r>
            <a:r>
              <a:rPr lang="en-US" sz="2800" dirty="0" err="1">
                <a:latin typeface="Times New Roman"/>
                <a:ea typeface="+mj-lt"/>
                <a:cs typeface="+mj-lt"/>
              </a:rPr>
              <a:t>όχι</a:t>
            </a:r>
            <a:r>
              <a:rPr lang="en-US" sz="2800" dirty="0">
                <a:latin typeface="Times New Roman"/>
                <a:ea typeface="+mj-lt"/>
                <a:cs typeface="+mj-lt"/>
              </a:rPr>
              <a:t> α</a:t>
            </a:r>
            <a:r>
              <a:rPr lang="en-US" sz="2800" dirty="0" err="1">
                <a:latin typeface="Times New Roman"/>
                <a:ea typeface="+mj-lt"/>
                <a:cs typeface="+mj-lt"/>
              </a:rPr>
              <a:t>ντικείμεν</a:t>
            </a:r>
            <a:r>
              <a:rPr lang="en-US" sz="2800" dirty="0">
                <a:latin typeface="Times New Roman"/>
                <a:ea typeface="+mj-lt"/>
                <a:cs typeface="+mj-lt"/>
              </a:rPr>
              <a:t>α κατα</a:t>
            </a:r>
            <a:r>
              <a:rPr lang="en-US" sz="2800" dirty="0" err="1">
                <a:latin typeface="Times New Roman"/>
                <a:ea typeface="+mj-lt"/>
                <a:cs typeface="+mj-lt"/>
              </a:rPr>
              <a:t>στολής</a:t>
            </a:r>
            <a:endParaRPr lang="en-US" sz="2800" dirty="0" err="1">
              <a:latin typeface="Times New Roman"/>
            </a:endParaRPr>
          </a:p>
        </p:txBody>
      </p:sp>
      <p:sp>
        <p:nvSpPr>
          <p:cNvPr id="3" name="Content Placeholder 2">
            <a:extLst>
              <a:ext uri="{FF2B5EF4-FFF2-40B4-BE49-F238E27FC236}">
                <a16:creationId xmlns:a16="http://schemas.microsoft.com/office/drawing/2014/main" id="{A2EE1C87-503C-EBA9-B43D-A43FDDC4A23C}"/>
              </a:ext>
            </a:extLst>
          </p:cNvPr>
          <p:cNvSpPr>
            <a:spLocks noGrp="1"/>
          </p:cNvSpPr>
          <p:nvPr>
            <p:ph idx="1"/>
          </p:nvPr>
        </p:nvSpPr>
        <p:spPr>
          <a:xfrm>
            <a:off x="1101433" y="1226617"/>
            <a:ext cx="10061372" cy="6315576"/>
          </a:xfrm>
        </p:spPr>
        <p:txBody>
          <a:bodyPr>
            <a:normAutofit fontScale="92500" lnSpcReduction="10000"/>
          </a:bodyPr>
          <a:lstStyle/>
          <a:p>
            <a:pPr marL="0" indent="0">
              <a:buNone/>
            </a:pPr>
            <a:r>
              <a:rPr lang="el" dirty="0">
                <a:latin typeface="Times New Roman"/>
                <a:ea typeface="+mn-lt"/>
                <a:cs typeface="+mn-lt"/>
              </a:rPr>
              <a:t>HRW: "Σταματήστε την κράτηση ανηλίκων και τον εγκλωβισμό των προσφύγων στα νησιά"</a:t>
            </a:r>
            <a:endParaRPr lang="en-US">
              <a:latin typeface="Times New Roman"/>
              <a:ea typeface="+mn-lt"/>
              <a:cs typeface="+mn-lt"/>
            </a:endParaRPr>
          </a:p>
          <a:p>
            <a:pPr marL="0" indent="0">
              <a:buNone/>
            </a:pPr>
            <a:r>
              <a:rPr lang="el" dirty="0">
                <a:latin typeface="Times New Roman"/>
                <a:ea typeface="+mn-lt"/>
                <a:cs typeface="+mn-lt"/>
              </a:rPr>
              <a:t>Στο μεταξύ, το Παρατηρητήριο Ανθρωπίνων Δικαιωμάτων (Human Rights </a:t>
            </a:r>
            <a:r>
              <a:rPr lang="el" dirty="0" err="1">
                <a:latin typeface="Times New Roman"/>
                <a:ea typeface="+mn-lt"/>
                <a:cs typeface="+mn-lt"/>
              </a:rPr>
              <a:t>Watch</a:t>
            </a:r>
            <a:r>
              <a:rPr lang="el" dirty="0">
                <a:latin typeface="Times New Roman"/>
                <a:ea typeface="+mn-lt"/>
                <a:cs typeface="+mn-lt"/>
              </a:rPr>
              <a:t>) απηύθυνε χθες ανοιχτή επιστολή προς τον πρωθυπουργό, ζητώντας τον τερματισμό της κακομεταχείρισης των ασυνόδευτων παιδιών, των άλλων αιτούντων άσυλο και των μεταναστών, όπως και των παιδιών με αναπηρίες.</a:t>
            </a:r>
            <a:endParaRPr lang="en-US">
              <a:latin typeface="Times New Roman"/>
              <a:ea typeface="+mn-lt"/>
              <a:cs typeface="+mn-lt"/>
            </a:endParaRPr>
          </a:p>
          <a:p>
            <a:pPr marL="0" indent="0">
              <a:buNone/>
            </a:pPr>
            <a:r>
              <a:rPr lang="el" dirty="0">
                <a:latin typeface="Times New Roman"/>
                <a:ea typeface="+mn-lt"/>
                <a:cs typeface="+mn-lt"/>
              </a:rPr>
              <a:t>Συγκεκριμένα, η οργάνωση ζητά από τη νέα κυβέρνηση να τερματίσει «την παράνομη πρακτική της κράτησης ασυνόδευτων παιδιών με τη λεγόμενη προστατευτική κράτηση σε κελιά αστυνομικών τμημάτων και </a:t>
            </a:r>
            <a:r>
              <a:rPr lang="el" dirty="0" err="1">
                <a:latin typeface="Times New Roman"/>
                <a:ea typeface="+mn-lt"/>
                <a:cs typeface="+mn-lt"/>
              </a:rPr>
              <a:t>προαναχωρησιακά</a:t>
            </a:r>
            <a:r>
              <a:rPr lang="el" dirty="0">
                <a:latin typeface="Times New Roman"/>
                <a:ea typeface="+mn-lt"/>
                <a:cs typeface="+mn-lt"/>
              </a:rPr>
              <a:t> κέντρα σε όλη τη χώρα» και να βρει χώρους σε ανοιχτές εγκαταστάσεις με αξιοπρεπείς συνθήκες διαβίωσης, να σταματήσει την πολιτική περιορισμού των αιτούντων άσυλο στα νησιά του Αιγαίου και να διατάξει την άμεση παύση των </a:t>
            </a:r>
            <a:r>
              <a:rPr lang="el" dirty="0" err="1">
                <a:latin typeface="Times New Roman"/>
                <a:ea typeface="+mn-lt"/>
                <a:cs typeface="+mn-lt"/>
              </a:rPr>
              <a:t>επαναπροωθήσεων</a:t>
            </a:r>
            <a:r>
              <a:rPr lang="el" dirty="0">
                <a:latin typeface="Times New Roman"/>
                <a:ea typeface="+mn-lt"/>
                <a:cs typeface="+mn-lt"/>
              </a:rPr>
              <a:t> και άλλων επιστροφών στην Τουρκία από την περιοχή του Έβρου. Επίσης, προτρέπει την κυβέρνηση να σταματήσει την </a:t>
            </a:r>
            <a:r>
              <a:rPr lang="el" dirty="0" err="1">
                <a:latin typeface="Times New Roman"/>
                <a:ea typeface="+mn-lt"/>
                <a:cs typeface="+mn-lt"/>
              </a:rPr>
              <a:t>ιδρυματοποίηση</a:t>
            </a:r>
            <a:r>
              <a:rPr lang="el" dirty="0">
                <a:latin typeface="Times New Roman"/>
                <a:ea typeface="+mn-lt"/>
                <a:cs typeface="+mn-lt"/>
              </a:rPr>
              <a:t> των παιδιών με αναπηρίες και να διασφαλιστεί η συστηματική μετάβαση στην οικογενειακή φροντίδα και την ανεξάρτητη διαβίωσή τους.</a:t>
            </a:r>
            <a:endParaRPr lang="en-US">
              <a:latin typeface="Times New Roman"/>
              <a:ea typeface="+mn-lt"/>
              <a:cs typeface="+mn-lt"/>
            </a:endParaRPr>
          </a:p>
          <a:p>
            <a:pPr marL="0" indent="0">
              <a:buNone/>
            </a:pPr>
            <a:r>
              <a:rPr lang="el" dirty="0">
                <a:latin typeface="Times New Roman"/>
                <a:ea typeface="+mn-lt"/>
                <a:cs typeface="+mn-lt"/>
              </a:rPr>
              <a:t>Τέλος, οι επιμελητές ανηλίκων διαμαρτύρονται με ανακοίνωσή τους για την υπαγωγή τους στο υπουργείο Προστασίας του Πολίτη και ζητούν να παραμείνουν στο υπουργείο Δικαιοσύνης, όπως ίσχυε μέχρι τώρα.</a:t>
            </a:r>
            <a:endParaRPr lang="en-US" dirty="0">
              <a:latin typeface="Times New Roman"/>
              <a:ea typeface="+mn-lt"/>
              <a:cs typeface="+mn-lt"/>
            </a:endParaRPr>
          </a:p>
          <a:p>
            <a:pPr marL="344170" indent="-344170"/>
            <a:endParaRPr lang="en-US" dirty="0">
              <a:ea typeface="+mn-lt"/>
              <a:cs typeface="+mn-lt"/>
            </a:endParaRPr>
          </a:p>
          <a:p>
            <a:pPr marL="344170" indent="-344170"/>
            <a:endParaRPr lang="en-US" dirty="0">
              <a:cs typeface="Arial"/>
            </a:endParaRPr>
          </a:p>
        </p:txBody>
      </p:sp>
      <p:cxnSp>
        <p:nvCxnSpPr>
          <p:cNvPr id="5" name="Straight Arrow Connector 4">
            <a:extLst>
              <a:ext uri="{FF2B5EF4-FFF2-40B4-BE49-F238E27FC236}">
                <a16:creationId xmlns:a16="http://schemas.microsoft.com/office/drawing/2014/main" id="{B0DA7CC8-ECDD-FB92-F8C3-9103CB1E2D81}"/>
              </a:ext>
            </a:extLst>
          </p:cNvPr>
          <p:cNvCxnSpPr/>
          <p:nvPr/>
        </p:nvCxnSpPr>
        <p:spPr>
          <a:xfrm flipV="1">
            <a:off x="1012639" y="579220"/>
            <a:ext cx="10428815" cy="27515"/>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551ECC2-A2D9-F0CC-3D22-AB71695BE4BA}"/>
              </a:ext>
            </a:extLst>
          </p:cNvPr>
          <p:cNvSpPr txBox="1"/>
          <p:nvPr/>
        </p:nvSpPr>
        <p:spPr>
          <a:xfrm>
            <a:off x="2645" y="767291"/>
            <a:ext cx="1010708" cy="646331"/>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latin typeface="Times New Roman"/>
                <a:cs typeface="Arial"/>
              </a:rPr>
              <a:t>Κείμενο</a:t>
            </a:r>
            <a:r>
              <a:rPr lang="en-US" dirty="0">
                <a:latin typeface="Times New Roman"/>
                <a:cs typeface="Arial"/>
              </a:rPr>
              <a:t> </a:t>
            </a:r>
            <a:r>
              <a:rPr lang="en-US" dirty="0" err="1">
                <a:latin typeface="Times New Roman"/>
                <a:cs typeface="Arial"/>
              </a:rPr>
              <a:t>Δεύτερο</a:t>
            </a:r>
          </a:p>
        </p:txBody>
      </p:sp>
    </p:spTree>
    <p:extLst>
      <p:ext uri="{BB962C8B-B14F-4D97-AF65-F5344CB8AC3E}">
        <p14:creationId xmlns:p14="http://schemas.microsoft.com/office/powerpoint/2010/main" val="119924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B311A-2101-362D-94C6-B12ACDE67682}"/>
              </a:ext>
            </a:extLst>
          </p:cNvPr>
          <p:cNvSpPr>
            <a:spLocks noGrp="1"/>
          </p:cNvSpPr>
          <p:nvPr>
            <p:ph type="title"/>
          </p:nvPr>
        </p:nvSpPr>
        <p:spPr>
          <a:xfrm>
            <a:off x="2611807" y="215390"/>
            <a:ext cx="10297247" cy="1161896"/>
          </a:xfrm>
        </p:spPr>
        <p:txBody>
          <a:bodyPr>
            <a:normAutofit/>
          </a:bodyPr>
          <a:lstStyle/>
          <a:p>
            <a:pPr algn="l"/>
            <a:r>
              <a:rPr lang="en-US" sz="2400" dirty="0" err="1">
                <a:latin typeface="Times New Roman"/>
                <a:ea typeface="+mj-lt"/>
                <a:cs typeface="+mj-lt"/>
              </a:rPr>
              <a:t>Οι</a:t>
            </a:r>
            <a:r>
              <a:rPr lang="en-US" sz="2400" dirty="0">
                <a:latin typeface="Times New Roman"/>
                <a:ea typeface="+mj-lt"/>
                <a:cs typeface="+mj-lt"/>
              </a:rPr>
              <a:t> </a:t>
            </a:r>
            <a:r>
              <a:rPr lang="en-US" sz="2400" dirty="0" err="1">
                <a:latin typeface="Times New Roman"/>
                <a:ea typeface="+mj-lt"/>
                <a:cs typeface="+mj-lt"/>
              </a:rPr>
              <a:t>μετ</a:t>
            </a:r>
            <a:r>
              <a:rPr lang="en-US" sz="2400" dirty="0">
                <a:latin typeface="Times New Roman"/>
                <a:ea typeface="+mj-lt"/>
                <a:cs typeface="+mj-lt"/>
              </a:rPr>
              <a:t>α</a:t>
            </a:r>
            <a:r>
              <a:rPr lang="en-US" sz="2400" dirty="0" err="1">
                <a:latin typeface="Times New Roman"/>
                <a:ea typeface="+mj-lt"/>
                <a:cs typeface="+mj-lt"/>
              </a:rPr>
              <a:t>νάστες</a:t>
            </a:r>
            <a:r>
              <a:rPr lang="en-US" sz="2400" dirty="0">
                <a:latin typeface="Times New Roman"/>
                <a:ea typeface="+mj-lt"/>
                <a:cs typeface="+mj-lt"/>
              </a:rPr>
              <a:t> </a:t>
            </a:r>
            <a:r>
              <a:rPr lang="en-US" sz="2400" dirty="0" err="1">
                <a:latin typeface="Times New Roman"/>
                <a:ea typeface="+mj-lt"/>
                <a:cs typeface="+mj-lt"/>
              </a:rPr>
              <a:t>είν</a:t>
            </a:r>
            <a:r>
              <a:rPr lang="en-US" sz="2400" dirty="0">
                <a:latin typeface="Times New Roman"/>
                <a:ea typeface="+mj-lt"/>
                <a:cs typeface="+mj-lt"/>
              </a:rPr>
              <a:t>αι </a:t>
            </a:r>
            <a:r>
              <a:rPr lang="en-US" sz="2400" dirty="0" err="1">
                <a:latin typeface="Times New Roman"/>
                <a:ea typeface="+mj-lt"/>
                <a:cs typeface="+mj-lt"/>
              </a:rPr>
              <a:t>ισότιμοι</a:t>
            </a:r>
            <a:r>
              <a:rPr lang="en-US" sz="2400" dirty="0">
                <a:latin typeface="Times New Roman"/>
                <a:ea typeface="+mj-lt"/>
                <a:cs typeface="+mj-lt"/>
              </a:rPr>
              <a:t> π</a:t>
            </a:r>
            <a:r>
              <a:rPr lang="en-US" sz="2400" dirty="0" err="1">
                <a:latin typeface="Times New Roman"/>
                <a:ea typeface="+mj-lt"/>
                <a:cs typeface="+mj-lt"/>
              </a:rPr>
              <a:t>ολίτες</a:t>
            </a:r>
            <a:r>
              <a:rPr lang="en-US" sz="2400" dirty="0">
                <a:latin typeface="Times New Roman"/>
                <a:ea typeface="+mj-lt"/>
                <a:cs typeface="+mj-lt"/>
              </a:rPr>
              <a:t>, </a:t>
            </a:r>
            <a:r>
              <a:rPr lang="en-US" sz="2400" dirty="0" err="1">
                <a:latin typeface="Times New Roman"/>
                <a:ea typeface="+mj-lt"/>
                <a:cs typeface="+mj-lt"/>
              </a:rPr>
              <a:t>όχι</a:t>
            </a:r>
            <a:r>
              <a:rPr lang="en-US" sz="2400" dirty="0">
                <a:latin typeface="Times New Roman"/>
                <a:ea typeface="+mj-lt"/>
                <a:cs typeface="+mj-lt"/>
              </a:rPr>
              <a:t> α</a:t>
            </a:r>
            <a:r>
              <a:rPr lang="en-US" sz="2400" dirty="0" err="1">
                <a:latin typeface="Times New Roman"/>
                <a:ea typeface="+mj-lt"/>
                <a:cs typeface="+mj-lt"/>
              </a:rPr>
              <a:t>ντικείμεν</a:t>
            </a:r>
            <a:r>
              <a:rPr lang="en-US" sz="2400" dirty="0">
                <a:latin typeface="Times New Roman"/>
                <a:ea typeface="+mj-lt"/>
                <a:cs typeface="+mj-lt"/>
              </a:rPr>
              <a:t>α κατα</a:t>
            </a:r>
            <a:r>
              <a:rPr lang="en-US" sz="2400" dirty="0" err="1">
                <a:latin typeface="Times New Roman"/>
                <a:ea typeface="+mj-lt"/>
                <a:cs typeface="+mj-lt"/>
              </a:rPr>
              <a:t>στολής</a:t>
            </a:r>
            <a:r>
              <a:rPr lang="en-US" sz="2400" dirty="0">
                <a:latin typeface="Times New Roman"/>
                <a:ea typeface="+mj-lt"/>
                <a:cs typeface="+mj-lt"/>
              </a:rPr>
              <a:t>:</a:t>
            </a:r>
            <a:r>
              <a:rPr lang="en-US" sz="3200" dirty="0">
                <a:latin typeface="Times New Roman"/>
                <a:ea typeface="+mj-lt"/>
                <a:cs typeface="+mj-lt"/>
              </a:rPr>
              <a:t> </a:t>
            </a:r>
            <a:r>
              <a:rPr lang="en-US" sz="3200" dirty="0" err="1">
                <a:latin typeface="Times New Roman"/>
                <a:ea typeface="+mj-lt"/>
                <a:cs typeface="+mj-lt"/>
              </a:rPr>
              <a:t>Στρ</a:t>
            </a:r>
            <a:r>
              <a:rPr lang="en-US" sz="3200" dirty="0">
                <a:latin typeface="Times New Roman"/>
                <a:ea typeface="+mj-lt"/>
                <a:cs typeface="+mj-lt"/>
              </a:rPr>
              <a:t>α</a:t>
            </a:r>
            <a:r>
              <a:rPr lang="en-US" sz="3200" dirty="0" err="1">
                <a:latin typeface="Times New Roman"/>
                <a:ea typeface="+mj-lt"/>
                <a:cs typeface="+mj-lt"/>
              </a:rPr>
              <a:t>τηγικές</a:t>
            </a:r>
            <a:r>
              <a:rPr lang="en-US" sz="3200" dirty="0">
                <a:latin typeface="Times New Roman"/>
                <a:ea typeface="+mj-lt"/>
                <a:cs typeface="+mj-lt"/>
              </a:rPr>
              <a:t> ανα</a:t>
            </a:r>
            <a:r>
              <a:rPr lang="en-US" sz="3200" dirty="0" err="1">
                <a:latin typeface="Times New Roman"/>
                <a:ea typeface="+mj-lt"/>
                <a:cs typeface="+mj-lt"/>
              </a:rPr>
              <a:t>φοράς</a:t>
            </a:r>
            <a:r>
              <a:rPr lang="en-US" sz="3200" dirty="0">
                <a:latin typeface="Times New Roman"/>
                <a:ea typeface="+mj-lt"/>
                <a:cs typeface="+mj-lt"/>
              </a:rPr>
              <a:t>/κα</a:t>
            </a:r>
            <a:r>
              <a:rPr lang="en-US" sz="3200" dirty="0" err="1">
                <a:latin typeface="Times New Roman"/>
                <a:ea typeface="+mj-lt"/>
                <a:cs typeface="+mj-lt"/>
              </a:rPr>
              <a:t>τηγόρησης</a:t>
            </a:r>
            <a:endParaRPr lang="en-US" sz="3200" dirty="0" err="1">
              <a:latin typeface="Times New Roman"/>
              <a:cs typeface="Times New Roman"/>
            </a:endParaRPr>
          </a:p>
        </p:txBody>
      </p:sp>
      <p:sp>
        <p:nvSpPr>
          <p:cNvPr id="3" name="Content Placeholder 2">
            <a:extLst>
              <a:ext uri="{FF2B5EF4-FFF2-40B4-BE49-F238E27FC236}">
                <a16:creationId xmlns:a16="http://schemas.microsoft.com/office/drawing/2014/main" id="{86B09CB4-F796-9DB6-1250-D9BF5A0A614B}"/>
              </a:ext>
            </a:extLst>
          </p:cNvPr>
          <p:cNvSpPr>
            <a:spLocks noGrp="1"/>
          </p:cNvSpPr>
          <p:nvPr>
            <p:ph idx="1"/>
          </p:nvPr>
        </p:nvSpPr>
        <p:spPr>
          <a:xfrm>
            <a:off x="1112016" y="1374783"/>
            <a:ext cx="10114289" cy="5225494"/>
          </a:xfrm>
        </p:spPr>
        <p:txBody>
          <a:bodyPr/>
          <a:lstStyle/>
          <a:p>
            <a:pPr marL="344170" indent="-344170">
              <a:buFont typeface="Courier New" panose="05000000000000000000" pitchFamily="2" charset="2"/>
              <a:buChar char="o"/>
            </a:pPr>
            <a:r>
              <a:rPr lang="en-US" i="1" dirty="0" err="1">
                <a:solidFill>
                  <a:srgbClr val="DE16B9"/>
                </a:solidFill>
                <a:latin typeface="Times New Roman"/>
                <a:cs typeface="Arial" panose="020B0604020202020204"/>
              </a:rPr>
              <a:t>Ρητή</a:t>
            </a:r>
            <a:r>
              <a:rPr lang="en-US" i="1" dirty="0">
                <a:solidFill>
                  <a:srgbClr val="DE16B9"/>
                </a:solidFill>
                <a:latin typeface="Times New Roman"/>
                <a:cs typeface="Arial" panose="020B0604020202020204"/>
              </a:rPr>
              <a:t> </a:t>
            </a:r>
            <a:r>
              <a:rPr lang="en-US" i="1" dirty="0" err="1">
                <a:solidFill>
                  <a:srgbClr val="DE16B9"/>
                </a:solidFill>
                <a:latin typeface="Times New Roman"/>
                <a:cs typeface="Arial" panose="020B0604020202020204"/>
              </a:rPr>
              <a:t>δι</a:t>
            </a:r>
            <a:r>
              <a:rPr lang="en-US" i="1" dirty="0">
                <a:solidFill>
                  <a:srgbClr val="DE16B9"/>
                </a:solidFill>
                <a:latin typeface="Times New Roman"/>
                <a:cs typeface="Arial" panose="020B0604020202020204"/>
              </a:rPr>
              <a:t>α</a:t>
            </a:r>
            <a:r>
              <a:rPr lang="en-US" i="1" dirty="0" err="1">
                <a:solidFill>
                  <a:srgbClr val="DE16B9"/>
                </a:solidFill>
                <a:latin typeface="Times New Roman"/>
                <a:cs typeface="Arial" panose="020B0604020202020204"/>
              </a:rPr>
              <a:t>φορο</a:t>
            </a:r>
            <a:r>
              <a:rPr lang="en-US" i="1" dirty="0">
                <a:solidFill>
                  <a:srgbClr val="DE16B9"/>
                </a:solidFill>
                <a:latin typeface="Times New Roman"/>
                <a:cs typeface="Arial" panose="020B0604020202020204"/>
              </a:rPr>
              <a:t>π</a:t>
            </a:r>
            <a:r>
              <a:rPr lang="en-US" i="1" dirty="0" err="1">
                <a:solidFill>
                  <a:srgbClr val="DE16B9"/>
                </a:solidFill>
                <a:latin typeface="Times New Roman"/>
                <a:cs typeface="Arial" panose="020B0604020202020204"/>
              </a:rPr>
              <a:t>οίηση</a:t>
            </a:r>
            <a:r>
              <a:rPr lang="en-US" i="1" dirty="0">
                <a:latin typeface="Times New Roman"/>
                <a:cs typeface="Arial" panose="020B0604020202020204"/>
              </a:rPr>
              <a:t> </a:t>
            </a:r>
            <a:r>
              <a:rPr lang="en-US" dirty="0" err="1">
                <a:latin typeface="Times New Roman"/>
                <a:cs typeface="Arial" panose="020B0604020202020204"/>
              </a:rPr>
              <a:t>των</a:t>
            </a:r>
            <a:r>
              <a:rPr lang="en-US" dirty="0">
                <a:latin typeface="Times New Roman"/>
                <a:cs typeface="Arial" panose="020B0604020202020204"/>
              </a:rPr>
              <a:t> </a:t>
            </a:r>
            <a:r>
              <a:rPr lang="en-US" dirty="0" err="1">
                <a:latin typeface="Times New Roman"/>
                <a:cs typeface="Arial" panose="020B0604020202020204"/>
              </a:rPr>
              <a:t>μειονοτικών</a:t>
            </a:r>
            <a:r>
              <a:rPr lang="en-US" dirty="0">
                <a:latin typeface="Times New Roman"/>
                <a:cs typeface="Arial" panose="020B0604020202020204"/>
              </a:rPr>
              <a:t> </a:t>
            </a:r>
            <a:r>
              <a:rPr lang="en-US" dirty="0" err="1">
                <a:latin typeface="Times New Roman"/>
                <a:ea typeface="+mn-lt"/>
                <a:cs typeface="+mn-lt"/>
              </a:rPr>
              <a:t>σε</a:t>
            </a:r>
            <a:r>
              <a:rPr lang="en-US" dirty="0">
                <a:latin typeface="Times New Roman"/>
                <a:ea typeface="+mn-lt"/>
                <a:cs typeface="+mn-lt"/>
              </a:rPr>
              <a:t> π</a:t>
            </a:r>
            <a:r>
              <a:rPr lang="en-US" dirty="0" err="1">
                <a:latin typeface="Times New Roman"/>
                <a:ea typeface="+mn-lt"/>
                <a:cs typeface="+mn-lt"/>
              </a:rPr>
              <a:t>ολίτες</a:t>
            </a:r>
            <a:r>
              <a:rPr lang="en-US" dirty="0">
                <a:latin typeface="Times New Roman"/>
                <a:ea typeface="+mn-lt"/>
                <a:cs typeface="+mn-lt"/>
              </a:rPr>
              <a:t> </a:t>
            </a:r>
            <a:r>
              <a:rPr lang="en-US" dirty="0" err="1">
                <a:latin typeface="Times New Roman"/>
                <a:ea typeface="+mn-lt"/>
                <a:cs typeface="+mn-lt"/>
              </a:rPr>
              <a:t>τριτοκοσμικών</a:t>
            </a:r>
            <a:r>
              <a:rPr lang="en-US" dirty="0">
                <a:latin typeface="Times New Roman"/>
                <a:ea typeface="+mn-lt"/>
                <a:cs typeface="+mn-lt"/>
              </a:rPr>
              <a:t> </a:t>
            </a:r>
            <a:r>
              <a:rPr lang="en-US" dirty="0" err="1">
                <a:latin typeface="Times New Roman"/>
                <a:ea typeface="+mn-lt"/>
                <a:cs typeface="+mn-lt"/>
              </a:rPr>
              <a:t>χωρών</a:t>
            </a:r>
            <a:r>
              <a:rPr lang="en-US" dirty="0">
                <a:latin typeface="Times New Roman"/>
                <a:ea typeface="+mn-lt"/>
                <a:cs typeface="+mn-lt"/>
              </a:rPr>
              <a:t> </a:t>
            </a:r>
            <a:r>
              <a:rPr lang="en-US" sz="1800" i="1" dirty="0">
                <a:latin typeface="Times New Roman"/>
                <a:ea typeface="+mn-lt"/>
                <a:cs typeface="+mn-lt"/>
              </a:rPr>
              <a:t>(...</a:t>
            </a:r>
            <a:r>
              <a:rPr lang="el" sz="1800" i="1" dirty="0">
                <a:latin typeface="Times New Roman"/>
                <a:ea typeface="+mn-lt"/>
                <a:cs typeface="+mn-lt"/>
              </a:rPr>
              <a:t>θα αντιμετωπίζει τους πολίτες τρίτων χωρών...)</a:t>
            </a:r>
          </a:p>
          <a:p>
            <a:pPr marL="0" indent="0">
              <a:buNone/>
            </a:pPr>
            <a:endParaRPr lang="el" sz="1800" i="1" dirty="0">
              <a:solidFill>
                <a:srgbClr val="FFFFFF"/>
              </a:solidFill>
              <a:latin typeface="Times New Roman"/>
              <a:cs typeface="Arial" panose="020B0604020202020204"/>
            </a:endParaRPr>
          </a:p>
          <a:p>
            <a:pPr marL="344170" indent="-344170">
              <a:buFont typeface="Courier New" panose="05000000000000000000" pitchFamily="2" charset="2"/>
              <a:buChar char="o"/>
            </a:pPr>
            <a:r>
              <a:rPr lang="el" i="1" dirty="0" err="1">
                <a:solidFill>
                  <a:srgbClr val="DE16B9"/>
                </a:solidFill>
                <a:latin typeface="Times New Roman"/>
                <a:cs typeface="Arial" panose="020B0604020202020204"/>
              </a:rPr>
              <a:t>Θυματοποίηση</a:t>
            </a:r>
            <a:r>
              <a:rPr lang="el" i="1" dirty="0">
                <a:latin typeface="Times New Roman"/>
                <a:cs typeface="Arial" panose="020B0604020202020204"/>
              </a:rPr>
              <a:t> </a:t>
            </a:r>
            <a:r>
              <a:rPr lang="el" dirty="0">
                <a:latin typeface="Times New Roman"/>
                <a:cs typeface="Arial" panose="020B0604020202020204"/>
              </a:rPr>
              <a:t>παιδιών ως ευάλωτα που χρειάζονται βοήθεια</a:t>
            </a:r>
            <a:r>
              <a:rPr lang="el" sz="1800" i="1" dirty="0">
                <a:latin typeface="Times New Roman"/>
                <a:cs typeface="Arial" panose="020B0604020202020204"/>
              </a:rPr>
              <a:t> </a:t>
            </a:r>
            <a:r>
              <a:rPr lang="el" sz="1800" i="1" dirty="0">
                <a:latin typeface="Times New Roman"/>
                <a:ea typeface="+mn-lt"/>
                <a:cs typeface="+mn-lt"/>
              </a:rPr>
              <a:t>(...ασυνόδευτων παιδιών... όπως και των παιδιών με αναπηρίες)</a:t>
            </a:r>
          </a:p>
          <a:p>
            <a:pPr marL="0" indent="0">
              <a:buNone/>
            </a:pPr>
            <a:endParaRPr lang="el" sz="1800" i="1" dirty="0">
              <a:solidFill>
                <a:srgbClr val="FFFFFF"/>
              </a:solidFill>
              <a:latin typeface="Times New Roman"/>
              <a:ea typeface="+mn-lt"/>
              <a:cs typeface="+mn-lt"/>
            </a:endParaRPr>
          </a:p>
          <a:p>
            <a:pPr marL="344170" indent="-344170">
              <a:buFont typeface="Courier New" panose="05000000000000000000" pitchFamily="2" charset="2"/>
              <a:buChar char="o"/>
            </a:pPr>
            <a:r>
              <a:rPr lang="el" i="1" dirty="0">
                <a:solidFill>
                  <a:srgbClr val="DE16B9"/>
                </a:solidFill>
                <a:latin typeface="Times New Roman"/>
                <a:ea typeface="+mn-lt"/>
                <a:cs typeface="+mn-lt"/>
              </a:rPr>
              <a:t>Πολιτικοποίηση </a:t>
            </a:r>
            <a:r>
              <a:rPr lang="el" dirty="0">
                <a:solidFill>
                  <a:srgbClr val="FFFFFF"/>
                </a:solidFill>
                <a:latin typeface="Times New Roman"/>
                <a:ea typeface="+mn-lt"/>
                <a:cs typeface="+mn-lt"/>
              </a:rPr>
              <a:t>,δηλαδή, αναπαράσταση</a:t>
            </a:r>
            <a:r>
              <a:rPr lang="el" dirty="0">
                <a:latin typeface="Times New Roman"/>
                <a:ea typeface="+mn-lt"/>
                <a:cs typeface="+mn-lt"/>
              </a:rPr>
              <a:t> με πολιτικούς όρους </a:t>
            </a:r>
            <a:r>
              <a:rPr lang="el" sz="1800" i="1" dirty="0">
                <a:latin typeface="Times New Roman"/>
                <a:ea typeface="+mn-lt"/>
                <a:cs typeface="+mn-lt"/>
              </a:rPr>
              <a:t>(...των άλλων αιτούντων άσυλο...)</a:t>
            </a:r>
          </a:p>
        </p:txBody>
      </p:sp>
      <p:cxnSp>
        <p:nvCxnSpPr>
          <p:cNvPr id="5" name="Straight Arrow Connector 4">
            <a:extLst>
              <a:ext uri="{FF2B5EF4-FFF2-40B4-BE49-F238E27FC236}">
                <a16:creationId xmlns:a16="http://schemas.microsoft.com/office/drawing/2014/main" id="{1F1BCEEC-128A-45E7-8C15-31C9FCFD6D04}"/>
              </a:ext>
            </a:extLst>
          </p:cNvPr>
          <p:cNvCxnSpPr/>
          <p:nvPr/>
        </p:nvCxnSpPr>
        <p:spPr>
          <a:xfrm flipV="1">
            <a:off x="959722" y="1309470"/>
            <a:ext cx="10428815" cy="27515"/>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380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A90F-ABF5-9737-868D-15D06A104789}"/>
              </a:ext>
            </a:extLst>
          </p:cNvPr>
          <p:cNvSpPr>
            <a:spLocks noGrp="1"/>
          </p:cNvSpPr>
          <p:nvPr>
            <p:ph type="title"/>
          </p:nvPr>
        </p:nvSpPr>
        <p:spPr>
          <a:xfrm>
            <a:off x="2590642" y="310639"/>
            <a:ext cx="8709747" cy="1119562"/>
          </a:xfrm>
        </p:spPr>
        <p:txBody>
          <a:bodyPr>
            <a:normAutofit/>
          </a:bodyPr>
          <a:lstStyle/>
          <a:p>
            <a:pPr algn="l"/>
            <a:r>
              <a:rPr lang="en-US" sz="2400" dirty="0" err="1">
                <a:latin typeface="Times New Roman"/>
                <a:ea typeface="+mj-lt"/>
                <a:cs typeface="+mj-lt"/>
              </a:rPr>
              <a:t>Οι</a:t>
            </a:r>
            <a:r>
              <a:rPr lang="en-US" sz="2400" dirty="0">
                <a:latin typeface="Times New Roman"/>
                <a:ea typeface="+mj-lt"/>
                <a:cs typeface="+mj-lt"/>
              </a:rPr>
              <a:t> </a:t>
            </a:r>
            <a:r>
              <a:rPr lang="en-US" sz="2400" dirty="0" err="1">
                <a:latin typeface="Times New Roman"/>
                <a:ea typeface="+mj-lt"/>
                <a:cs typeface="+mj-lt"/>
              </a:rPr>
              <a:t>μετ</a:t>
            </a:r>
            <a:r>
              <a:rPr lang="en-US" sz="2400" dirty="0">
                <a:latin typeface="Times New Roman"/>
                <a:ea typeface="+mj-lt"/>
                <a:cs typeface="+mj-lt"/>
              </a:rPr>
              <a:t>α</a:t>
            </a:r>
            <a:r>
              <a:rPr lang="en-US" sz="2400" dirty="0" err="1">
                <a:latin typeface="Times New Roman"/>
                <a:ea typeface="+mj-lt"/>
                <a:cs typeface="+mj-lt"/>
              </a:rPr>
              <a:t>νάστες</a:t>
            </a:r>
            <a:r>
              <a:rPr lang="en-US" sz="2400" dirty="0">
                <a:latin typeface="Times New Roman"/>
                <a:ea typeface="+mj-lt"/>
                <a:cs typeface="+mj-lt"/>
              </a:rPr>
              <a:t> </a:t>
            </a:r>
            <a:r>
              <a:rPr lang="en-US" sz="2400" dirty="0" err="1">
                <a:latin typeface="Times New Roman"/>
                <a:ea typeface="+mj-lt"/>
                <a:cs typeface="+mj-lt"/>
              </a:rPr>
              <a:t>είν</a:t>
            </a:r>
            <a:r>
              <a:rPr lang="en-US" sz="2400" dirty="0">
                <a:latin typeface="Times New Roman"/>
                <a:ea typeface="+mj-lt"/>
                <a:cs typeface="+mj-lt"/>
              </a:rPr>
              <a:t>αι </a:t>
            </a:r>
            <a:r>
              <a:rPr lang="en-US" sz="2400" dirty="0" err="1">
                <a:latin typeface="Times New Roman"/>
                <a:ea typeface="+mj-lt"/>
                <a:cs typeface="+mj-lt"/>
              </a:rPr>
              <a:t>ισότιμοι</a:t>
            </a:r>
            <a:r>
              <a:rPr lang="en-US" sz="2400" dirty="0">
                <a:latin typeface="Times New Roman"/>
                <a:ea typeface="+mj-lt"/>
                <a:cs typeface="+mj-lt"/>
              </a:rPr>
              <a:t> π</a:t>
            </a:r>
            <a:r>
              <a:rPr lang="en-US" sz="2400" dirty="0" err="1">
                <a:latin typeface="Times New Roman"/>
                <a:ea typeface="+mj-lt"/>
                <a:cs typeface="+mj-lt"/>
              </a:rPr>
              <a:t>ολίτες</a:t>
            </a:r>
            <a:r>
              <a:rPr lang="en-US" sz="2400" dirty="0">
                <a:latin typeface="Times New Roman"/>
                <a:ea typeface="+mj-lt"/>
                <a:cs typeface="+mj-lt"/>
              </a:rPr>
              <a:t>, </a:t>
            </a:r>
            <a:r>
              <a:rPr lang="en-US" sz="2400" dirty="0" err="1">
                <a:latin typeface="Times New Roman"/>
                <a:ea typeface="+mj-lt"/>
                <a:cs typeface="+mj-lt"/>
              </a:rPr>
              <a:t>όχι</a:t>
            </a:r>
            <a:r>
              <a:rPr lang="en-US" sz="2400" dirty="0">
                <a:latin typeface="Times New Roman"/>
                <a:ea typeface="+mj-lt"/>
                <a:cs typeface="+mj-lt"/>
              </a:rPr>
              <a:t> α</a:t>
            </a:r>
            <a:r>
              <a:rPr lang="en-US" sz="2400" dirty="0" err="1">
                <a:latin typeface="Times New Roman"/>
                <a:ea typeface="+mj-lt"/>
                <a:cs typeface="+mj-lt"/>
              </a:rPr>
              <a:t>ντικείμεν</a:t>
            </a:r>
            <a:r>
              <a:rPr lang="en-US" sz="2400" dirty="0">
                <a:latin typeface="Times New Roman"/>
                <a:ea typeface="+mj-lt"/>
                <a:cs typeface="+mj-lt"/>
              </a:rPr>
              <a:t>α κατα</a:t>
            </a:r>
            <a:r>
              <a:rPr lang="en-US" sz="2400" dirty="0" err="1">
                <a:latin typeface="Times New Roman"/>
                <a:ea typeface="+mj-lt"/>
                <a:cs typeface="+mj-lt"/>
              </a:rPr>
              <a:t>στολής</a:t>
            </a:r>
            <a:r>
              <a:rPr lang="en-US" sz="2400" dirty="0">
                <a:latin typeface="Times New Roman"/>
                <a:ea typeface="+mj-lt"/>
                <a:cs typeface="+mj-lt"/>
              </a:rPr>
              <a:t>:</a:t>
            </a:r>
            <a:r>
              <a:rPr lang="en-US" dirty="0">
                <a:latin typeface="Times New Roman"/>
                <a:ea typeface="+mj-lt"/>
                <a:cs typeface="+mj-lt"/>
              </a:rPr>
              <a:t> </a:t>
            </a:r>
            <a:r>
              <a:rPr lang="en-US" sz="3200" dirty="0">
                <a:latin typeface="Times New Roman"/>
                <a:ea typeface="+mj-lt"/>
                <a:cs typeface="+mj-lt"/>
              </a:rPr>
              <a:t>Agency</a:t>
            </a:r>
            <a:r>
              <a:rPr lang="en-US" dirty="0">
                <a:latin typeface="Times New Roman"/>
                <a:ea typeface="+mj-lt"/>
                <a:cs typeface="+mj-lt"/>
              </a:rPr>
              <a:t> </a:t>
            </a:r>
            <a:endParaRPr lang="en-US">
              <a:latin typeface="Times New Roman"/>
              <a:ea typeface="+mj-lt"/>
              <a:cs typeface="+mj-lt"/>
            </a:endParaRPr>
          </a:p>
          <a:p>
            <a:endParaRPr lang="en-US" dirty="0">
              <a:cs typeface="Arial"/>
            </a:endParaRPr>
          </a:p>
        </p:txBody>
      </p:sp>
      <p:sp>
        <p:nvSpPr>
          <p:cNvPr id="3" name="Content Placeholder 2">
            <a:extLst>
              <a:ext uri="{FF2B5EF4-FFF2-40B4-BE49-F238E27FC236}">
                <a16:creationId xmlns:a16="http://schemas.microsoft.com/office/drawing/2014/main" id="{7F389F1D-F0B6-9617-7DAA-285D66E61741}"/>
              </a:ext>
            </a:extLst>
          </p:cNvPr>
          <p:cNvSpPr>
            <a:spLocks noGrp="1"/>
          </p:cNvSpPr>
          <p:nvPr>
            <p:ph idx="1"/>
          </p:nvPr>
        </p:nvSpPr>
        <p:spPr>
          <a:xfrm>
            <a:off x="963850" y="2083866"/>
            <a:ext cx="10336538" cy="5310161"/>
          </a:xfrm>
        </p:spPr>
        <p:txBody>
          <a:bodyPr vert="horz" lIns="91440" tIns="45720" rIns="91440" bIns="45720" rtlCol="0" anchor="t">
            <a:normAutofit/>
          </a:bodyPr>
          <a:lstStyle/>
          <a:p>
            <a:pPr marL="344170" indent="-344170">
              <a:buFont typeface="Courier New" panose="05000000000000000000" pitchFamily="2" charset="2"/>
              <a:buChar char="o"/>
            </a:pPr>
            <a:r>
              <a:rPr lang="en-US" sz="1800" dirty="0" err="1">
                <a:latin typeface="Times New Roman"/>
                <a:cs typeface="Arial" panose="020B0604020202020204"/>
              </a:rPr>
              <a:t>Οι</a:t>
            </a:r>
            <a:r>
              <a:rPr lang="en-US" sz="1800" dirty="0">
                <a:latin typeface="Times New Roman"/>
                <a:cs typeface="Arial" panose="020B0604020202020204"/>
              </a:rPr>
              <a:t> </a:t>
            </a:r>
            <a:r>
              <a:rPr lang="en-US" sz="1800" dirty="0" err="1">
                <a:latin typeface="Times New Roman"/>
                <a:cs typeface="Arial" panose="020B0604020202020204"/>
              </a:rPr>
              <a:t>μειονοτικοί</a:t>
            </a:r>
            <a:r>
              <a:rPr lang="en-US" sz="1800" dirty="0">
                <a:latin typeface="Times New Roman"/>
                <a:cs typeface="Arial" panose="020B0604020202020204"/>
              </a:rPr>
              <a:t>/</a:t>
            </a:r>
            <a:r>
              <a:rPr lang="en-US" sz="1800" dirty="0" err="1">
                <a:latin typeface="Times New Roman"/>
                <a:cs typeface="Arial" panose="020B0604020202020204"/>
              </a:rPr>
              <a:t>ες</a:t>
            </a:r>
            <a:r>
              <a:rPr lang="en-US" sz="1800" dirty="0">
                <a:latin typeface="Times New Roman"/>
                <a:cs typeface="Arial" panose="020B0604020202020204"/>
              </a:rPr>
              <a:t> </a:t>
            </a:r>
            <a:r>
              <a:rPr lang="en-US" sz="1800" dirty="0" err="1">
                <a:latin typeface="Times New Roman"/>
                <a:cs typeface="Arial" panose="020B0604020202020204"/>
              </a:rPr>
              <a:t>με</a:t>
            </a:r>
            <a:r>
              <a:rPr lang="en-US" sz="1800" dirty="0">
                <a:latin typeface="Times New Roman"/>
                <a:cs typeface="Arial" panose="020B0604020202020204"/>
              </a:rPr>
              <a:t> </a:t>
            </a:r>
            <a:r>
              <a:rPr lang="en-US" sz="1800" dirty="0" err="1">
                <a:latin typeface="Times New Roman"/>
                <a:cs typeface="Arial" panose="020B0604020202020204"/>
              </a:rPr>
              <a:t>υψηλή</a:t>
            </a:r>
            <a:r>
              <a:rPr lang="en-US" sz="1800" dirty="0">
                <a:latin typeface="Times New Roman"/>
                <a:cs typeface="Arial" panose="020B0604020202020204"/>
              </a:rPr>
              <a:t> </a:t>
            </a:r>
            <a:r>
              <a:rPr lang="en-US" sz="1800" dirty="0" err="1">
                <a:latin typeface="Times New Roman"/>
                <a:cs typeface="Arial" panose="020B0604020202020204"/>
              </a:rPr>
              <a:t>δράση</a:t>
            </a:r>
            <a:r>
              <a:rPr lang="en-US" sz="1800" dirty="0">
                <a:latin typeface="Times New Roman"/>
                <a:cs typeface="Arial" panose="020B0604020202020204"/>
              </a:rPr>
              <a:t> (high agency) π</a:t>
            </a:r>
            <a:r>
              <a:rPr lang="en-US" sz="1800" dirty="0" err="1">
                <a:latin typeface="Times New Roman"/>
                <a:cs typeface="Arial" panose="020B0604020202020204"/>
              </a:rPr>
              <a:t>ροσ</a:t>
            </a:r>
            <a:r>
              <a:rPr lang="en-US" sz="1800" dirty="0">
                <a:latin typeface="Times New Roman"/>
                <a:cs typeface="Arial" panose="020B0604020202020204"/>
              </a:rPr>
              <a:t>α</a:t>
            </a:r>
            <a:r>
              <a:rPr lang="en-US" sz="1800" dirty="0" err="1">
                <a:latin typeface="Times New Roman"/>
                <a:cs typeface="Arial" panose="020B0604020202020204"/>
              </a:rPr>
              <a:t>ρμογής</a:t>
            </a:r>
            <a:r>
              <a:rPr lang="en-US" sz="1800" dirty="0">
                <a:latin typeface="Times New Roman"/>
                <a:cs typeface="Arial" panose="020B0604020202020204"/>
              </a:rPr>
              <a:t> </a:t>
            </a:r>
            <a:r>
              <a:rPr lang="en-US" sz="1600" dirty="0">
                <a:latin typeface="Times New Roman"/>
                <a:ea typeface="+mn-lt"/>
                <a:cs typeface="+mn-lt"/>
              </a:rPr>
              <a:t>(Lampropoulou &amp; Johnson, υπό </a:t>
            </a:r>
            <a:r>
              <a:rPr lang="en-US" sz="1600" dirty="0" err="1">
                <a:latin typeface="Times New Roman"/>
                <a:ea typeface="+mn-lt"/>
                <a:cs typeface="+mn-lt"/>
              </a:rPr>
              <a:t>έκδοση</a:t>
            </a:r>
            <a:r>
              <a:rPr lang="en-US" sz="1600" dirty="0">
                <a:latin typeface="Times New Roman"/>
                <a:ea typeface="+mn-lt"/>
                <a:cs typeface="+mn-lt"/>
              </a:rPr>
              <a:t>)</a:t>
            </a:r>
            <a:r>
              <a:rPr lang="en-US" sz="1800" dirty="0">
                <a:latin typeface="Times New Roman"/>
                <a:ea typeface="+mn-lt"/>
                <a:cs typeface="+mn-lt"/>
              </a:rPr>
              <a:t> </a:t>
            </a:r>
            <a:r>
              <a:rPr lang="el" sz="1800" i="1" dirty="0">
                <a:latin typeface="Times New Roman"/>
                <a:ea typeface="+mn-lt"/>
                <a:cs typeface="+mn-lt"/>
              </a:rPr>
              <a:t>(Οι μετανάστες ζουν και εργάζονται στην Ελλάδα εδώ και τέσσερις δεκαετίες τουλάχιστον, συμβάλλοντας καθοριστικά στην ανάπτυξη και στον πλούτο αυτής της χώρας...) </a:t>
            </a:r>
          </a:p>
          <a:p>
            <a:pPr marL="457200" indent="-344170">
              <a:buFont typeface="Wingdings" panose="05000000000000000000" pitchFamily="2" charset="2"/>
              <a:buChar char="Ø"/>
            </a:pPr>
            <a:r>
              <a:rPr lang="el" dirty="0">
                <a:latin typeface="Times New Roman"/>
                <a:cs typeface="Arial" panose="020B0604020202020204"/>
              </a:rPr>
              <a:t>Από τη δική μας οπτική: </a:t>
            </a:r>
            <a:r>
              <a:rPr lang="el" dirty="0" err="1">
                <a:latin typeface="Times New Roman"/>
                <a:cs typeface="Arial" panose="020B0604020202020204"/>
              </a:rPr>
              <a:t>low</a:t>
            </a:r>
            <a:r>
              <a:rPr lang="el" dirty="0">
                <a:latin typeface="Times New Roman"/>
                <a:cs typeface="Arial" panose="020B0604020202020204"/>
              </a:rPr>
              <a:t> </a:t>
            </a:r>
            <a:r>
              <a:rPr lang="el" dirty="0" err="1">
                <a:latin typeface="Times New Roman"/>
                <a:cs typeface="Arial" panose="020B0604020202020204"/>
              </a:rPr>
              <a:t>agency</a:t>
            </a:r>
            <a:r>
              <a:rPr lang="el" dirty="0">
                <a:latin typeface="Times New Roman"/>
                <a:cs typeface="Arial" panose="020B0604020202020204"/>
              </a:rPr>
              <a:t>, αφού η απόκτηση εργασίας είναι προϋπόθεση αποδοχής και ένταξης στο ελληνικό πλαίσιο, άρα, η δράση αυτή δεν προέρχεται από δική τους πρωτοβουλία</a:t>
            </a:r>
          </a:p>
          <a:p>
            <a:pPr marL="457200" indent="-344170">
              <a:buFont typeface="Arial" panose="05000000000000000000" pitchFamily="2" charset="2"/>
              <a:buChar char="•"/>
            </a:pPr>
            <a:r>
              <a:rPr lang="el" sz="1800" dirty="0">
                <a:latin typeface="Times New Roman"/>
                <a:cs typeface="Arial" panose="020B0604020202020204"/>
              </a:rPr>
              <a:t>Παρενθετικά, αξίζει να προβληματιστούμε για την τελευταία φράση ,που, βάσει της </a:t>
            </a:r>
            <a:r>
              <a:rPr lang="el" sz="1800" dirty="0" err="1">
                <a:latin typeface="Times New Roman"/>
                <a:cs typeface="Arial" panose="020B0604020202020204"/>
              </a:rPr>
              <a:t>λογοϊστορικής</a:t>
            </a:r>
            <a:r>
              <a:rPr lang="el" sz="1800" dirty="0">
                <a:latin typeface="Times New Roman"/>
                <a:cs typeface="Arial" panose="020B0604020202020204"/>
              </a:rPr>
              <a:t> προσέγγισης των </a:t>
            </a:r>
            <a:r>
              <a:rPr lang="el" sz="1800" dirty="0" err="1">
                <a:latin typeface="Times New Roman"/>
                <a:cs typeface="Arial" panose="020B0604020202020204"/>
              </a:rPr>
              <a:t>Reisigl</a:t>
            </a:r>
            <a:r>
              <a:rPr lang="el" sz="1800" dirty="0">
                <a:latin typeface="Times New Roman"/>
                <a:cs typeface="Arial" panose="020B0604020202020204"/>
              </a:rPr>
              <a:t> &amp; </a:t>
            </a:r>
            <a:r>
              <a:rPr lang="el" sz="1800" dirty="0" err="1">
                <a:latin typeface="Times New Roman"/>
                <a:cs typeface="Arial" panose="020B0604020202020204"/>
              </a:rPr>
              <a:t>Wodak</a:t>
            </a:r>
            <a:r>
              <a:rPr lang="el" sz="1800" dirty="0">
                <a:latin typeface="Times New Roman"/>
                <a:cs typeface="Arial" panose="020B0604020202020204"/>
              </a:rPr>
              <a:t> (2001), σχετικά με τις </a:t>
            </a:r>
            <a:r>
              <a:rPr lang="el" sz="1800" dirty="0" err="1">
                <a:latin typeface="Times New Roman"/>
                <a:cs typeface="Arial" panose="020B0604020202020204"/>
              </a:rPr>
              <a:t>επιχειρηματολογικές</a:t>
            </a:r>
            <a:r>
              <a:rPr lang="el" sz="1800" dirty="0">
                <a:latin typeface="Times New Roman"/>
                <a:cs typeface="Arial" panose="020B0604020202020204"/>
              </a:rPr>
              <a:t> στρατηγικές, θυμίζει τον </a:t>
            </a:r>
            <a:r>
              <a:rPr lang="el" sz="1800" i="1" dirty="0">
                <a:latin typeface="Times New Roman"/>
                <a:cs typeface="Arial" panose="020B0604020202020204"/>
              </a:rPr>
              <a:t>τόπο του πλεονεκτήματος/χρησιμότητας</a:t>
            </a:r>
            <a:r>
              <a:rPr lang="el" sz="1800" dirty="0">
                <a:latin typeface="Times New Roman"/>
                <a:cs typeface="Arial" panose="020B0604020202020204"/>
              </a:rPr>
              <a:t>, παρατηρούμε, δηλαδή, να παρουσιάζονται θετικά αφού έχουν αφομοιωθεί και συμβάλλουν στην τόνωση της εθνικής οικονομίας μέσω της εργασίας τους, και άρα είναι χρήσιμοι και αξιοποιήσιμοι</a:t>
            </a:r>
          </a:p>
        </p:txBody>
      </p:sp>
      <p:cxnSp>
        <p:nvCxnSpPr>
          <p:cNvPr id="5" name="Straight Arrow Connector 4">
            <a:extLst>
              <a:ext uri="{FF2B5EF4-FFF2-40B4-BE49-F238E27FC236}">
                <a16:creationId xmlns:a16="http://schemas.microsoft.com/office/drawing/2014/main" id="{AB4D6C22-EBC3-4BB6-23CA-5C89B70C7340}"/>
              </a:ext>
            </a:extLst>
          </p:cNvPr>
          <p:cNvCxnSpPr/>
          <p:nvPr/>
        </p:nvCxnSpPr>
        <p:spPr>
          <a:xfrm flipV="1">
            <a:off x="959722" y="1309470"/>
            <a:ext cx="10428815" cy="27515"/>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380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D6D9D-26C8-4EF7-1DFA-CB6067D699D0}"/>
              </a:ext>
            </a:extLst>
          </p:cNvPr>
          <p:cNvSpPr>
            <a:spLocks noGrp="1"/>
          </p:cNvSpPr>
          <p:nvPr>
            <p:ph type="title"/>
          </p:nvPr>
        </p:nvSpPr>
        <p:spPr>
          <a:xfrm>
            <a:off x="2664725" y="289473"/>
            <a:ext cx="6857664" cy="1087812"/>
          </a:xfrm>
        </p:spPr>
        <p:txBody>
          <a:bodyPr/>
          <a:lstStyle/>
          <a:p>
            <a:pPr algn="l"/>
            <a:r>
              <a:rPr lang="en-US" sz="2400" dirty="0" err="1">
                <a:latin typeface="Times New Roman"/>
                <a:ea typeface="+mj-lt"/>
                <a:cs typeface="+mj-lt"/>
              </a:rPr>
              <a:t>Οι</a:t>
            </a:r>
            <a:r>
              <a:rPr lang="en-US" sz="2400" dirty="0">
                <a:latin typeface="Times New Roman"/>
                <a:ea typeface="+mj-lt"/>
                <a:cs typeface="+mj-lt"/>
              </a:rPr>
              <a:t> </a:t>
            </a:r>
            <a:r>
              <a:rPr lang="en-US" sz="2400" dirty="0" err="1">
                <a:latin typeface="Times New Roman"/>
                <a:ea typeface="+mj-lt"/>
                <a:cs typeface="+mj-lt"/>
              </a:rPr>
              <a:t>μετ</a:t>
            </a:r>
            <a:r>
              <a:rPr lang="en-US" sz="2400" dirty="0">
                <a:latin typeface="Times New Roman"/>
                <a:ea typeface="+mj-lt"/>
                <a:cs typeface="+mj-lt"/>
              </a:rPr>
              <a:t>α</a:t>
            </a:r>
            <a:r>
              <a:rPr lang="en-US" sz="2400" dirty="0" err="1">
                <a:latin typeface="Times New Roman"/>
                <a:ea typeface="+mj-lt"/>
                <a:cs typeface="+mj-lt"/>
              </a:rPr>
              <a:t>νάστες</a:t>
            </a:r>
            <a:r>
              <a:rPr lang="en-US" sz="2400" dirty="0">
                <a:latin typeface="Times New Roman"/>
                <a:ea typeface="+mj-lt"/>
                <a:cs typeface="+mj-lt"/>
              </a:rPr>
              <a:t> </a:t>
            </a:r>
            <a:r>
              <a:rPr lang="en-US" sz="2400" dirty="0" err="1">
                <a:latin typeface="Times New Roman"/>
                <a:ea typeface="+mj-lt"/>
                <a:cs typeface="+mj-lt"/>
              </a:rPr>
              <a:t>είν</a:t>
            </a:r>
            <a:r>
              <a:rPr lang="en-US" sz="2400" dirty="0">
                <a:latin typeface="Times New Roman"/>
                <a:ea typeface="+mj-lt"/>
                <a:cs typeface="+mj-lt"/>
              </a:rPr>
              <a:t>αι </a:t>
            </a:r>
            <a:r>
              <a:rPr lang="en-US" sz="2400" dirty="0" err="1">
                <a:latin typeface="Times New Roman"/>
                <a:ea typeface="+mj-lt"/>
                <a:cs typeface="+mj-lt"/>
              </a:rPr>
              <a:t>ισότιμοι</a:t>
            </a:r>
            <a:r>
              <a:rPr lang="en-US" sz="2400" dirty="0">
                <a:latin typeface="Times New Roman"/>
                <a:ea typeface="+mj-lt"/>
                <a:cs typeface="+mj-lt"/>
              </a:rPr>
              <a:t> π</a:t>
            </a:r>
            <a:r>
              <a:rPr lang="en-US" sz="2400" dirty="0" err="1">
                <a:latin typeface="Times New Roman"/>
                <a:ea typeface="+mj-lt"/>
                <a:cs typeface="+mj-lt"/>
              </a:rPr>
              <a:t>ολίτες</a:t>
            </a:r>
            <a:r>
              <a:rPr lang="en-US" sz="2400" dirty="0">
                <a:latin typeface="Times New Roman"/>
                <a:ea typeface="+mj-lt"/>
                <a:cs typeface="+mj-lt"/>
              </a:rPr>
              <a:t>, </a:t>
            </a:r>
            <a:r>
              <a:rPr lang="en-US" sz="2400" dirty="0" err="1">
                <a:latin typeface="Times New Roman"/>
                <a:ea typeface="+mj-lt"/>
                <a:cs typeface="+mj-lt"/>
              </a:rPr>
              <a:t>όχι</a:t>
            </a:r>
            <a:r>
              <a:rPr lang="en-US" sz="2400" dirty="0">
                <a:latin typeface="Times New Roman"/>
                <a:ea typeface="+mj-lt"/>
                <a:cs typeface="+mj-lt"/>
              </a:rPr>
              <a:t> α</a:t>
            </a:r>
            <a:r>
              <a:rPr lang="en-US" sz="2400" dirty="0" err="1">
                <a:latin typeface="Times New Roman"/>
                <a:ea typeface="+mj-lt"/>
                <a:cs typeface="+mj-lt"/>
              </a:rPr>
              <a:t>ντικείμεν</a:t>
            </a:r>
            <a:r>
              <a:rPr lang="en-US" sz="2400" dirty="0">
                <a:latin typeface="Times New Roman"/>
                <a:ea typeface="+mj-lt"/>
                <a:cs typeface="+mj-lt"/>
              </a:rPr>
              <a:t>α κατα</a:t>
            </a:r>
            <a:r>
              <a:rPr lang="en-US" sz="2400" dirty="0" err="1">
                <a:latin typeface="Times New Roman"/>
                <a:ea typeface="+mj-lt"/>
                <a:cs typeface="+mj-lt"/>
              </a:rPr>
              <a:t>στολής</a:t>
            </a:r>
            <a:r>
              <a:rPr lang="en-US" sz="2400" dirty="0">
                <a:latin typeface="Times New Roman"/>
                <a:ea typeface="+mj-lt"/>
                <a:cs typeface="+mj-lt"/>
              </a:rPr>
              <a:t>:</a:t>
            </a:r>
            <a:r>
              <a:rPr lang="en-US" dirty="0">
                <a:latin typeface="Times New Roman"/>
                <a:ea typeface="+mj-lt"/>
                <a:cs typeface="+mj-lt"/>
              </a:rPr>
              <a:t> </a:t>
            </a:r>
            <a:r>
              <a:rPr lang="en-US" sz="3200" dirty="0">
                <a:latin typeface="Times New Roman"/>
                <a:ea typeface="+mj-lt"/>
                <a:cs typeface="+mj-lt"/>
              </a:rPr>
              <a:t>Agency</a:t>
            </a:r>
            <a:endParaRPr lang="en-US" sz="3200">
              <a:latin typeface="Times New Roman"/>
              <a:cs typeface="Times New Roman"/>
            </a:endParaRPr>
          </a:p>
        </p:txBody>
      </p:sp>
      <p:sp>
        <p:nvSpPr>
          <p:cNvPr id="3" name="Content Placeholder 2">
            <a:extLst>
              <a:ext uri="{FF2B5EF4-FFF2-40B4-BE49-F238E27FC236}">
                <a16:creationId xmlns:a16="http://schemas.microsoft.com/office/drawing/2014/main" id="{278A79D2-898D-C72E-7B8D-E927C07AA7C0}"/>
              </a:ext>
            </a:extLst>
          </p:cNvPr>
          <p:cNvSpPr>
            <a:spLocks noGrp="1"/>
          </p:cNvSpPr>
          <p:nvPr>
            <p:ph idx="1"/>
          </p:nvPr>
        </p:nvSpPr>
        <p:spPr>
          <a:xfrm>
            <a:off x="1080267" y="1321866"/>
            <a:ext cx="10188372" cy="5839327"/>
          </a:xfrm>
        </p:spPr>
        <p:txBody>
          <a:bodyPr>
            <a:normAutofit/>
          </a:bodyPr>
          <a:lstStyle/>
          <a:p>
            <a:pPr marL="344170" indent="-344170">
              <a:buFont typeface="Courier New" panose="05000000000000000000" pitchFamily="2" charset="2"/>
              <a:buChar char="o"/>
            </a:pPr>
            <a:r>
              <a:rPr lang="el" sz="1800" i="1" dirty="0">
                <a:latin typeface="Times New Roman"/>
                <a:ea typeface="+mn-lt"/>
                <a:cs typeface="+mn-lt"/>
              </a:rPr>
              <a:t>«προσβλέπουμε στον σχεδιασμό και στην υλοποίηση μιας πολιτικής ένταξης που θα αντιμετωπίζει τους πολίτες τρίτων χωρών όχι ως αντικείμενα καταστολής, αλλά ως ισότιμους πολίτες με κατοχυρωμένα δικαιώματα, τα οποία χρήζουν διαφύλαξης και επέκτασης»              </a:t>
            </a:r>
            <a:r>
              <a:rPr lang="el" dirty="0" err="1">
                <a:latin typeface="Times New Roman"/>
                <a:ea typeface="+mn-lt"/>
                <a:cs typeface="+mn-lt"/>
              </a:rPr>
              <a:t>low</a:t>
            </a:r>
            <a:r>
              <a:rPr lang="el" dirty="0">
                <a:latin typeface="Times New Roman"/>
                <a:ea typeface="+mn-lt"/>
                <a:cs typeface="+mn-lt"/>
              </a:rPr>
              <a:t> </a:t>
            </a:r>
            <a:r>
              <a:rPr lang="el" dirty="0" err="1">
                <a:latin typeface="Times New Roman"/>
                <a:ea typeface="+mn-lt"/>
                <a:cs typeface="+mn-lt"/>
              </a:rPr>
              <a:t>agency</a:t>
            </a:r>
            <a:r>
              <a:rPr lang="el" dirty="0">
                <a:latin typeface="Times New Roman"/>
                <a:ea typeface="+mn-lt"/>
                <a:cs typeface="+mn-lt"/>
              </a:rPr>
              <a:t>, υπό την έννοια ότι, ναι μεν χαίρουν αποδοχής και γίνονται προσπάθειες κατοχύρωσης δικαιωμάτων, αλλά, πάλι, γίνεται αναφορά σε πρακτική "ένταξης", και άρα, πάλι, έχουν χαμηλή δράση </a:t>
            </a:r>
          </a:p>
          <a:p>
            <a:pPr marL="0" indent="0">
              <a:buNone/>
            </a:pPr>
            <a:endParaRPr lang="el" dirty="0">
              <a:solidFill>
                <a:srgbClr val="FFFFFF"/>
              </a:solidFill>
              <a:latin typeface="Times New Roman"/>
              <a:cs typeface="Arial" panose="020B0604020202020204"/>
            </a:endParaRPr>
          </a:p>
          <a:p>
            <a:pPr marL="0" indent="0">
              <a:buNone/>
            </a:pPr>
            <a:endParaRPr lang="el" dirty="0">
              <a:solidFill>
                <a:srgbClr val="FFFFFF"/>
              </a:solidFill>
              <a:latin typeface="Times New Roman"/>
              <a:cs typeface="Arial" panose="020B0604020202020204"/>
            </a:endParaRPr>
          </a:p>
        </p:txBody>
      </p:sp>
      <p:cxnSp>
        <p:nvCxnSpPr>
          <p:cNvPr id="5" name="Straight Arrow Connector 4">
            <a:extLst>
              <a:ext uri="{FF2B5EF4-FFF2-40B4-BE49-F238E27FC236}">
                <a16:creationId xmlns:a16="http://schemas.microsoft.com/office/drawing/2014/main" id="{3B92D655-0A7D-D39E-2055-B61360A3A842}"/>
              </a:ext>
            </a:extLst>
          </p:cNvPr>
          <p:cNvCxnSpPr/>
          <p:nvPr/>
        </p:nvCxnSpPr>
        <p:spPr>
          <a:xfrm flipV="1">
            <a:off x="959722" y="1309470"/>
            <a:ext cx="10428815" cy="27515"/>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
        <p:nvSpPr>
          <p:cNvPr id="7" name="Arrow: Right 6">
            <a:extLst>
              <a:ext uri="{FF2B5EF4-FFF2-40B4-BE49-F238E27FC236}">
                <a16:creationId xmlns:a16="http://schemas.microsoft.com/office/drawing/2014/main" id="{CCF79BAF-BFDF-61AD-BA0B-BADC03778898}"/>
              </a:ext>
            </a:extLst>
          </p:cNvPr>
          <p:cNvSpPr/>
          <p:nvPr/>
        </p:nvSpPr>
        <p:spPr>
          <a:xfrm>
            <a:off x="6958541" y="3500436"/>
            <a:ext cx="529166" cy="296333"/>
          </a:xfrm>
          <a:prstGeom prst="rightArrow">
            <a:avLst/>
          </a:prstGeom>
          <a:solidFill>
            <a:srgbClr val="DE16B9"/>
          </a:solidFill>
          <a:ln>
            <a:solidFill>
              <a:srgbClr val="DE16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6741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EBFF-B6E5-7DE3-058E-0F16ABCE6AD2}"/>
              </a:ext>
            </a:extLst>
          </p:cNvPr>
          <p:cNvSpPr>
            <a:spLocks noGrp="1"/>
          </p:cNvSpPr>
          <p:nvPr>
            <p:ph type="ctrTitle"/>
          </p:nvPr>
        </p:nvSpPr>
        <p:spPr>
          <a:xfrm>
            <a:off x="3497072" y="3047998"/>
            <a:ext cx="5193096" cy="1047118"/>
          </a:xfrm>
        </p:spPr>
        <p:txBody>
          <a:bodyPr/>
          <a:lstStyle/>
          <a:p>
            <a:r>
              <a:rPr lang="en-US" sz="5400" dirty="0" err="1">
                <a:latin typeface="Times New Roman"/>
                <a:cs typeface="Arial"/>
              </a:rPr>
              <a:t>Συμ</a:t>
            </a:r>
            <a:r>
              <a:rPr lang="en-US" sz="5400" dirty="0">
                <a:latin typeface="Times New Roman"/>
                <a:cs typeface="Arial"/>
              </a:rPr>
              <a:t>π</a:t>
            </a:r>
            <a:r>
              <a:rPr lang="en-US" sz="5400" dirty="0" err="1">
                <a:latin typeface="Times New Roman"/>
                <a:cs typeface="Arial"/>
              </a:rPr>
              <a:t>εράσμ</a:t>
            </a:r>
            <a:r>
              <a:rPr lang="en-US" sz="5400" dirty="0">
                <a:latin typeface="Times New Roman"/>
                <a:cs typeface="Arial"/>
              </a:rPr>
              <a:t>ατα</a:t>
            </a:r>
            <a:endParaRPr lang="en-US" sz="5400" dirty="0">
              <a:latin typeface="Times New Roman"/>
            </a:endParaRPr>
          </a:p>
        </p:txBody>
      </p:sp>
      <p:sp>
        <p:nvSpPr>
          <p:cNvPr id="3" name="Content Placeholder 2">
            <a:extLst>
              <a:ext uri="{FF2B5EF4-FFF2-40B4-BE49-F238E27FC236}">
                <a16:creationId xmlns:a16="http://schemas.microsoft.com/office/drawing/2014/main" id="{16592C71-E121-C3BD-1B70-31F7E19A19F0}"/>
              </a:ext>
            </a:extLst>
          </p:cNvPr>
          <p:cNvSpPr>
            <a:spLocks noGrp="1"/>
          </p:cNvSpPr>
          <p:nvPr>
            <p:ph type="subTitle" idx="1"/>
          </p:nvPr>
        </p:nvSpPr>
        <p:spPr>
          <a:xfrm>
            <a:off x="941357" y="-228881"/>
            <a:ext cx="5357600" cy="1160213"/>
          </a:xfrm>
        </p:spPr>
        <p:txBody>
          <a:bodyPr/>
          <a:lstStyle/>
          <a:p>
            <a:endParaRPr lang="en-US"/>
          </a:p>
        </p:txBody>
      </p:sp>
      <p:cxnSp>
        <p:nvCxnSpPr>
          <p:cNvPr id="5" name="Straight Arrow Connector 4">
            <a:extLst>
              <a:ext uri="{FF2B5EF4-FFF2-40B4-BE49-F238E27FC236}">
                <a16:creationId xmlns:a16="http://schemas.microsoft.com/office/drawing/2014/main" id="{2548D82D-2807-E5DC-C495-F0EBD89ECF9E}"/>
              </a:ext>
            </a:extLst>
          </p:cNvPr>
          <p:cNvCxnSpPr/>
          <p:nvPr/>
        </p:nvCxnSpPr>
        <p:spPr>
          <a:xfrm>
            <a:off x="3426884" y="8466"/>
            <a:ext cx="25400" cy="6851651"/>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75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C64CE-999D-FD55-CBF3-9227266F16BE}"/>
              </a:ext>
            </a:extLst>
          </p:cNvPr>
          <p:cNvSpPr>
            <a:spLocks noGrp="1"/>
          </p:cNvSpPr>
          <p:nvPr>
            <p:ph type="title"/>
          </p:nvPr>
        </p:nvSpPr>
        <p:spPr>
          <a:xfrm>
            <a:off x="2378974" y="543472"/>
            <a:ext cx="3185248" cy="706813"/>
          </a:xfrm>
        </p:spPr>
        <p:txBody>
          <a:bodyPr/>
          <a:lstStyle/>
          <a:p>
            <a:r>
              <a:rPr lang="en-US" dirty="0" err="1">
                <a:latin typeface="Times New Roman"/>
                <a:cs typeface="Arial"/>
              </a:rPr>
              <a:t>Συμ</a:t>
            </a:r>
            <a:r>
              <a:rPr lang="en-US" dirty="0">
                <a:latin typeface="Times New Roman"/>
                <a:cs typeface="Arial"/>
              </a:rPr>
              <a:t>π</a:t>
            </a:r>
            <a:r>
              <a:rPr lang="en-US" dirty="0" err="1">
                <a:latin typeface="Times New Roman"/>
                <a:cs typeface="Arial"/>
              </a:rPr>
              <a:t>εράσμ</a:t>
            </a:r>
            <a:r>
              <a:rPr lang="en-US" dirty="0">
                <a:latin typeface="Times New Roman"/>
                <a:cs typeface="Arial"/>
              </a:rPr>
              <a:t>ατα</a:t>
            </a:r>
            <a:endParaRPr lang="en-US" dirty="0">
              <a:latin typeface="Times New Roman"/>
            </a:endParaRPr>
          </a:p>
        </p:txBody>
      </p:sp>
      <p:sp>
        <p:nvSpPr>
          <p:cNvPr id="3" name="Content Placeholder 2">
            <a:extLst>
              <a:ext uri="{FF2B5EF4-FFF2-40B4-BE49-F238E27FC236}">
                <a16:creationId xmlns:a16="http://schemas.microsoft.com/office/drawing/2014/main" id="{1226B354-B693-B2F0-560B-7F489A700D8E}"/>
              </a:ext>
            </a:extLst>
          </p:cNvPr>
          <p:cNvSpPr>
            <a:spLocks noGrp="1"/>
          </p:cNvSpPr>
          <p:nvPr>
            <p:ph idx="1"/>
          </p:nvPr>
        </p:nvSpPr>
        <p:spPr>
          <a:xfrm>
            <a:off x="1101433" y="1554700"/>
            <a:ext cx="10114289" cy="5140827"/>
          </a:xfrm>
        </p:spPr>
        <p:txBody>
          <a:bodyPr/>
          <a:lstStyle/>
          <a:p>
            <a:pPr marL="344170" indent="-344170">
              <a:buChar char="ü"/>
            </a:pPr>
            <a:r>
              <a:rPr lang="en-US" dirty="0" err="1">
                <a:latin typeface="Times New Roman"/>
                <a:cs typeface="Arial" panose="020B0604020202020204"/>
              </a:rPr>
              <a:t>Στ</a:t>
            </a:r>
            <a:r>
              <a:rPr lang="en-US" dirty="0">
                <a:latin typeface="Times New Roman"/>
                <a:cs typeface="Arial" panose="020B0604020202020204"/>
              </a:rPr>
              <a:t>α πλα</a:t>
            </a:r>
            <a:r>
              <a:rPr lang="en-US" dirty="0" err="1">
                <a:latin typeface="Times New Roman"/>
                <a:cs typeface="Arial" panose="020B0604020202020204"/>
              </a:rPr>
              <a:t>ίσι</a:t>
            </a:r>
            <a:r>
              <a:rPr lang="en-US" dirty="0">
                <a:latin typeface="Times New Roman"/>
                <a:cs typeface="Arial" panose="020B0604020202020204"/>
              </a:rPr>
              <a:t>α </a:t>
            </a:r>
            <a:r>
              <a:rPr lang="en-US" dirty="0" err="1">
                <a:latin typeface="Times New Roman"/>
                <a:cs typeface="Arial" panose="020B0604020202020204"/>
              </a:rPr>
              <a:t>της</a:t>
            </a:r>
            <a:r>
              <a:rPr lang="en-US" dirty="0">
                <a:latin typeface="Times New Roman"/>
                <a:cs typeface="Arial" panose="020B0604020202020204"/>
              </a:rPr>
              <a:t> ΚΑΛ, ανα</a:t>
            </a:r>
            <a:r>
              <a:rPr lang="en-US" dirty="0" err="1">
                <a:latin typeface="Times New Roman"/>
                <a:cs typeface="Arial" panose="020B0604020202020204"/>
              </a:rPr>
              <a:t>δείξ</a:t>
            </a:r>
            <a:r>
              <a:rPr lang="en-US" dirty="0">
                <a:latin typeface="Times New Roman"/>
                <a:cs typeface="Arial" panose="020B0604020202020204"/>
              </a:rPr>
              <a:t>α</a:t>
            </a:r>
            <a:r>
              <a:rPr lang="en-US" dirty="0" err="1">
                <a:latin typeface="Times New Roman"/>
                <a:cs typeface="Arial" panose="020B0604020202020204"/>
              </a:rPr>
              <a:t>με</a:t>
            </a:r>
            <a:r>
              <a:rPr lang="en-US" dirty="0">
                <a:latin typeface="Times New Roman"/>
                <a:cs typeface="Arial" panose="020B0604020202020204"/>
              </a:rPr>
              <a:t> π</a:t>
            </a:r>
            <a:r>
              <a:rPr lang="en-US" dirty="0" err="1">
                <a:latin typeface="Times New Roman"/>
                <a:cs typeface="Arial" panose="020B0604020202020204"/>
              </a:rPr>
              <a:t>ως</a:t>
            </a:r>
            <a:r>
              <a:rPr lang="en-US" dirty="0">
                <a:latin typeface="Times New Roman"/>
                <a:cs typeface="Arial" panose="020B0604020202020204"/>
              </a:rPr>
              <a:t> ο ρα</a:t>
            </a:r>
            <a:r>
              <a:rPr lang="en-US" dirty="0" err="1">
                <a:latin typeface="Times New Roman"/>
                <a:cs typeface="Arial" panose="020B0604020202020204"/>
              </a:rPr>
              <a:t>τσιστικός</a:t>
            </a:r>
            <a:r>
              <a:rPr lang="en-US" dirty="0">
                <a:latin typeface="Times New Roman"/>
                <a:cs typeface="Arial" panose="020B0604020202020204"/>
              </a:rPr>
              <a:t> </a:t>
            </a:r>
            <a:r>
              <a:rPr lang="en-US" dirty="0" err="1">
                <a:latin typeface="Times New Roman"/>
                <a:cs typeface="Arial" panose="020B0604020202020204"/>
              </a:rPr>
              <a:t>λόγος</a:t>
            </a:r>
            <a:r>
              <a:rPr lang="en-US" dirty="0">
                <a:latin typeface="Times New Roman"/>
                <a:cs typeface="Arial" panose="020B0604020202020204"/>
              </a:rPr>
              <a:t> </a:t>
            </a:r>
            <a:r>
              <a:rPr lang="en-US" dirty="0" err="1">
                <a:latin typeface="Times New Roman"/>
                <a:cs typeface="Arial" panose="020B0604020202020204"/>
              </a:rPr>
              <a:t>διεισδύει</a:t>
            </a:r>
            <a:r>
              <a:rPr lang="en-US" dirty="0">
                <a:latin typeface="Times New Roman"/>
                <a:cs typeface="Arial" panose="020B0604020202020204"/>
              </a:rPr>
              <a:t> </a:t>
            </a:r>
            <a:r>
              <a:rPr lang="en-US" dirty="0" err="1">
                <a:latin typeface="Times New Roman"/>
                <a:cs typeface="Arial" panose="020B0604020202020204"/>
              </a:rPr>
              <a:t>σε</a:t>
            </a:r>
            <a:r>
              <a:rPr lang="en-US" dirty="0">
                <a:latin typeface="Times New Roman"/>
                <a:cs typeface="Arial" panose="020B0604020202020204"/>
              </a:rPr>
              <a:t> π</a:t>
            </a:r>
            <a:r>
              <a:rPr lang="en-US" dirty="0" err="1">
                <a:latin typeface="Times New Roman"/>
                <a:cs typeface="Arial" panose="020B0604020202020204"/>
              </a:rPr>
              <a:t>ρογρ</a:t>
            </a:r>
            <a:r>
              <a:rPr lang="en-US" dirty="0">
                <a:latin typeface="Times New Roman"/>
                <a:cs typeface="Arial" panose="020B0604020202020204"/>
              </a:rPr>
              <a:t>α</a:t>
            </a:r>
            <a:r>
              <a:rPr lang="en-US" dirty="0" err="1">
                <a:latin typeface="Times New Roman"/>
                <a:cs typeface="Arial" panose="020B0604020202020204"/>
              </a:rPr>
              <a:t>μμ</a:t>
            </a:r>
            <a:r>
              <a:rPr lang="en-US" dirty="0">
                <a:latin typeface="Times New Roman"/>
                <a:cs typeface="Arial" panose="020B0604020202020204"/>
              </a:rPr>
              <a:t>α</a:t>
            </a:r>
            <a:r>
              <a:rPr lang="en-US" dirty="0" err="1">
                <a:latin typeface="Times New Roman"/>
                <a:cs typeface="Arial" panose="020B0604020202020204"/>
              </a:rPr>
              <a:t>τικά</a:t>
            </a:r>
            <a:r>
              <a:rPr lang="en-US" dirty="0">
                <a:latin typeface="Times New Roman"/>
                <a:cs typeface="Arial" panose="020B0604020202020204"/>
              </a:rPr>
              <a:t> και φα</a:t>
            </a:r>
            <a:r>
              <a:rPr lang="en-US" dirty="0" err="1">
                <a:latin typeface="Times New Roman"/>
                <a:cs typeface="Arial" panose="020B0604020202020204"/>
              </a:rPr>
              <a:t>ινομενικά</a:t>
            </a:r>
            <a:r>
              <a:rPr lang="en-US" dirty="0">
                <a:latin typeface="Times New Roman"/>
                <a:cs typeface="Arial" panose="020B0604020202020204"/>
              </a:rPr>
              <a:t> α</a:t>
            </a:r>
            <a:r>
              <a:rPr lang="en-US" dirty="0" err="1">
                <a:latin typeface="Times New Roman"/>
                <a:cs typeface="Arial" panose="020B0604020202020204"/>
              </a:rPr>
              <a:t>ντιρ</a:t>
            </a:r>
            <a:r>
              <a:rPr lang="en-US" dirty="0">
                <a:latin typeface="Times New Roman"/>
                <a:cs typeface="Arial" panose="020B0604020202020204"/>
              </a:rPr>
              <a:t>α</a:t>
            </a:r>
            <a:r>
              <a:rPr lang="en-US" dirty="0" err="1">
                <a:latin typeface="Times New Roman"/>
                <a:cs typeface="Arial" panose="020B0604020202020204"/>
              </a:rPr>
              <a:t>τσιστικά</a:t>
            </a:r>
            <a:r>
              <a:rPr lang="en-US" dirty="0">
                <a:latin typeface="Times New Roman"/>
                <a:cs typeface="Arial" panose="020B0604020202020204"/>
              </a:rPr>
              <a:t> </a:t>
            </a:r>
            <a:r>
              <a:rPr lang="en-US" dirty="0" err="1">
                <a:latin typeface="Times New Roman"/>
                <a:cs typeface="Arial" panose="020B0604020202020204"/>
              </a:rPr>
              <a:t>κείμεν</a:t>
            </a:r>
            <a:r>
              <a:rPr lang="en-US" dirty="0">
                <a:latin typeface="Times New Roman"/>
                <a:cs typeface="Arial" panose="020B0604020202020204"/>
              </a:rPr>
              <a:t>α, </a:t>
            </a:r>
            <a:r>
              <a:rPr lang="en-US" dirty="0" err="1">
                <a:latin typeface="Times New Roman"/>
                <a:cs typeface="Arial" panose="020B0604020202020204"/>
              </a:rPr>
              <a:t>μέσω</a:t>
            </a:r>
            <a:endParaRPr lang="en-US" dirty="0">
              <a:latin typeface="Times New Roman"/>
              <a:cs typeface="Arial" panose="020B0604020202020204"/>
            </a:endParaRPr>
          </a:p>
          <a:p>
            <a:pPr marL="344170" indent="-344170">
              <a:buChar char="ü"/>
            </a:pPr>
            <a:r>
              <a:rPr lang="en-US" dirty="0" err="1">
                <a:latin typeface="Times New Roman"/>
                <a:cs typeface="Arial" panose="020B0604020202020204"/>
              </a:rPr>
              <a:t>στρ</a:t>
            </a:r>
            <a:r>
              <a:rPr lang="en-US" dirty="0">
                <a:latin typeface="Times New Roman"/>
                <a:cs typeface="Arial" panose="020B0604020202020204"/>
              </a:rPr>
              <a:t>α</a:t>
            </a:r>
            <a:r>
              <a:rPr lang="en-US" dirty="0" err="1">
                <a:latin typeface="Times New Roman"/>
                <a:cs typeface="Arial" panose="020B0604020202020204"/>
              </a:rPr>
              <a:t>τηγικών</a:t>
            </a:r>
            <a:r>
              <a:rPr lang="en-US" dirty="0">
                <a:latin typeface="Times New Roman"/>
                <a:cs typeface="Arial" panose="020B0604020202020204"/>
              </a:rPr>
              <a:t> ανα</a:t>
            </a:r>
            <a:r>
              <a:rPr lang="en-US" dirty="0" err="1">
                <a:latin typeface="Times New Roman"/>
                <a:cs typeface="Arial" panose="020B0604020202020204"/>
              </a:rPr>
              <a:t>φοράς</a:t>
            </a:r>
            <a:r>
              <a:rPr lang="en-US" dirty="0">
                <a:latin typeface="Times New Roman"/>
                <a:cs typeface="Arial" panose="020B0604020202020204"/>
              </a:rPr>
              <a:t> και κα</a:t>
            </a:r>
            <a:r>
              <a:rPr lang="en-US" dirty="0" err="1">
                <a:latin typeface="Times New Roman"/>
                <a:cs typeface="Arial" panose="020B0604020202020204"/>
              </a:rPr>
              <a:t>τηγόρησης</a:t>
            </a:r>
            <a:r>
              <a:rPr lang="en-US" dirty="0">
                <a:latin typeface="Times New Roman"/>
                <a:cs typeface="Arial" panose="020B0604020202020204"/>
              </a:rPr>
              <a:t>:  </a:t>
            </a:r>
            <a:r>
              <a:rPr lang="en-US" dirty="0" err="1">
                <a:latin typeface="Times New Roman"/>
                <a:cs typeface="Arial" panose="020B0604020202020204"/>
              </a:rPr>
              <a:t>γλωσσική</a:t>
            </a:r>
            <a:r>
              <a:rPr lang="en-US" dirty="0">
                <a:latin typeface="Times New Roman"/>
                <a:cs typeface="Arial" panose="020B0604020202020204"/>
              </a:rPr>
              <a:t> αναπα</a:t>
            </a:r>
            <a:r>
              <a:rPr lang="en-US" dirty="0" err="1">
                <a:latin typeface="Times New Roman"/>
                <a:cs typeface="Arial" panose="020B0604020202020204"/>
              </a:rPr>
              <a:t>ράστ</a:t>
            </a:r>
            <a:r>
              <a:rPr lang="en-US" dirty="0">
                <a:latin typeface="Times New Roman"/>
                <a:cs typeface="Arial" panose="020B0604020202020204"/>
              </a:rPr>
              <a:t>α</a:t>
            </a:r>
            <a:r>
              <a:rPr lang="en-US" dirty="0" err="1">
                <a:latin typeface="Times New Roman"/>
                <a:cs typeface="Arial" panose="020B0604020202020204"/>
              </a:rPr>
              <a:t>ση</a:t>
            </a:r>
            <a:r>
              <a:rPr lang="en-US" dirty="0">
                <a:latin typeface="Times New Roman"/>
                <a:cs typeface="Arial" panose="020B0604020202020204"/>
              </a:rPr>
              <a:t> </a:t>
            </a:r>
            <a:r>
              <a:rPr lang="en-US" dirty="0" err="1">
                <a:latin typeface="Times New Roman"/>
                <a:cs typeface="Arial" panose="020B0604020202020204"/>
              </a:rPr>
              <a:t>των</a:t>
            </a:r>
            <a:r>
              <a:rPr lang="en-US" dirty="0">
                <a:latin typeface="Times New Roman"/>
                <a:cs typeface="Arial" panose="020B0604020202020204"/>
              </a:rPr>
              <a:t> </a:t>
            </a:r>
            <a:r>
              <a:rPr lang="en-US" dirty="0" err="1">
                <a:latin typeface="Times New Roman"/>
                <a:cs typeface="Arial" panose="020B0604020202020204"/>
              </a:rPr>
              <a:t>μειονοτικών</a:t>
            </a:r>
            <a:r>
              <a:rPr lang="en-US" dirty="0">
                <a:latin typeface="Times New Roman"/>
                <a:cs typeface="Arial" panose="020B0604020202020204"/>
              </a:rPr>
              <a:t> </a:t>
            </a:r>
            <a:r>
              <a:rPr lang="en-US" dirty="0" err="1">
                <a:latin typeface="Times New Roman"/>
                <a:cs typeface="Arial" panose="020B0604020202020204"/>
              </a:rPr>
              <a:t>σε</a:t>
            </a:r>
            <a:r>
              <a:rPr lang="en-US" dirty="0">
                <a:latin typeface="Times New Roman"/>
                <a:cs typeface="Arial" panose="020B0604020202020204"/>
              </a:rPr>
              <a:t> </a:t>
            </a:r>
            <a:r>
              <a:rPr lang="en-US" dirty="0" err="1">
                <a:latin typeface="Times New Roman"/>
                <a:cs typeface="Arial" panose="020B0604020202020204"/>
              </a:rPr>
              <a:t>σχέση</a:t>
            </a:r>
            <a:r>
              <a:rPr lang="en-US" dirty="0">
                <a:latin typeface="Times New Roman"/>
                <a:cs typeface="Arial" panose="020B0604020202020204"/>
              </a:rPr>
              <a:t> </a:t>
            </a:r>
            <a:r>
              <a:rPr lang="en-US" dirty="0" err="1">
                <a:latin typeface="Times New Roman"/>
                <a:cs typeface="Arial" panose="020B0604020202020204"/>
              </a:rPr>
              <a:t>με</a:t>
            </a:r>
            <a:r>
              <a:rPr lang="en-US" dirty="0">
                <a:latin typeface="Times New Roman"/>
                <a:cs typeface="Arial" panose="020B0604020202020204"/>
              </a:rPr>
              <a:t> </a:t>
            </a:r>
            <a:r>
              <a:rPr lang="en-US" dirty="0" err="1">
                <a:latin typeface="Times New Roman"/>
                <a:cs typeface="Arial" panose="020B0604020202020204"/>
              </a:rPr>
              <a:t>τους</a:t>
            </a:r>
            <a:r>
              <a:rPr lang="en-US" dirty="0">
                <a:latin typeface="Times New Roman"/>
                <a:cs typeface="Arial" panose="020B0604020202020204"/>
              </a:rPr>
              <a:t>/</a:t>
            </a:r>
            <a:r>
              <a:rPr lang="en-US" dirty="0" err="1">
                <a:latin typeface="Times New Roman"/>
                <a:cs typeface="Arial" panose="020B0604020202020204"/>
              </a:rPr>
              <a:t>τις</a:t>
            </a:r>
            <a:r>
              <a:rPr lang="en-US" dirty="0">
                <a:latin typeface="Times New Roman"/>
                <a:cs typeface="Arial" panose="020B0604020202020204"/>
              </a:rPr>
              <a:t> π</a:t>
            </a:r>
            <a:r>
              <a:rPr lang="en-US" dirty="0" err="1">
                <a:latin typeface="Times New Roman"/>
                <a:cs typeface="Arial" panose="020B0604020202020204"/>
              </a:rPr>
              <a:t>λειονοτικούς</a:t>
            </a:r>
            <a:r>
              <a:rPr lang="en-US" dirty="0">
                <a:latin typeface="Times New Roman"/>
                <a:cs typeface="Arial" panose="020B0604020202020204"/>
              </a:rPr>
              <a:t>/</a:t>
            </a:r>
            <a:r>
              <a:rPr lang="en-US" dirty="0" err="1">
                <a:latin typeface="Times New Roman"/>
                <a:cs typeface="Arial" panose="020B0604020202020204"/>
              </a:rPr>
              <a:t>ες</a:t>
            </a:r>
            <a:endParaRPr lang="en-US" dirty="0">
              <a:latin typeface="Times New Roman"/>
              <a:cs typeface="Arial" panose="020B0604020202020204"/>
            </a:endParaRPr>
          </a:p>
          <a:p>
            <a:pPr marL="344170" indent="-344170">
              <a:buChar char="ü"/>
            </a:pPr>
            <a:r>
              <a:rPr lang="en-US" dirty="0" err="1">
                <a:latin typeface="Times New Roman"/>
                <a:cs typeface="Arial" panose="020B0604020202020204"/>
              </a:rPr>
              <a:t>του</a:t>
            </a:r>
            <a:r>
              <a:rPr lang="en-US" dirty="0">
                <a:latin typeface="Times New Roman"/>
                <a:cs typeface="Arial" panose="020B0604020202020204"/>
              </a:rPr>
              <a:t> </a:t>
            </a:r>
            <a:r>
              <a:rPr lang="en-US" dirty="0" err="1">
                <a:latin typeface="Times New Roman"/>
                <a:cs typeface="Arial" panose="020B0604020202020204"/>
              </a:rPr>
              <a:t>διλήμμ</a:t>
            </a:r>
            <a:r>
              <a:rPr lang="en-US" dirty="0">
                <a:latin typeface="Times New Roman"/>
                <a:cs typeface="Arial" panose="020B0604020202020204"/>
              </a:rPr>
              <a:t>α</a:t>
            </a:r>
            <a:r>
              <a:rPr lang="en-US" dirty="0" err="1">
                <a:latin typeface="Times New Roman"/>
                <a:cs typeface="Arial" panose="020B0604020202020204"/>
              </a:rPr>
              <a:t>τος</a:t>
            </a:r>
            <a:r>
              <a:rPr lang="en-US" dirty="0">
                <a:latin typeface="Times New Roman"/>
                <a:cs typeface="Arial" panose="020B0604020202020204"/>
              </a:rPr>
              <a:t> </a:t>
            </a:r>
            <a:r>
              <a:rPr lang="en-US" dirty="0" err="1">
                <a:latin typeface="Times New Roman"/>
                <a:cs typeface="Arial" panose="020B0604020202020204"/>
              </a:rPr>
              <a:t>της</a:t>
            </a:r>
            <a:r>
              <a:rPr lang="en-US" dirty="0">
                <a:latin typeface="Times New Roman"/>
                <a:cs typeface="Arial" panose="020B0604020202020204"/>
              </a:rPr>
              <a:t> </a:t>
            </a:r>
            <a:r>
              <a:rPr lang="en-US" dirty="0" err="1">
                <a:latin typeface="Times New Roman"/>
                <a:cs typeface="Arial" panose="020B0604020202020204"/>
              </a:rPr>
              <a:t>δράσης</a:t>
            </a:r>
            <a:r>
              <a:rPr lang="en-US" dirty="0">
                <a:latin typeface="Times New Roman"/>
                <a:cs typeface="Arial" panose="020B0604020202020204"/>
              </a:rPr>
              <a:t> (agency) </a:t>
            </a:r>
            <a:r>
              <a:rPr lang="en-US" dirty="0" err="1">
                <a:latin typeface="Times New Roman"/>
                <a:cs typeface="Arial" panose="020B0604020202020204"/>
              </a:rPr>
              <a:t>γι</a:t>
            </a:r>
            <a:r>
              <a:rPr lang="en-US" dirty="0">
                <a:latin typeface="Times New Roman"/>
                <a:cs typeface="Arial" panose="020B0604020202020204"/>
              </a:rPr>
              <a:t>α </a:t>
            </a:r>
            <a:r>
              <a:rPr lang="en-US" dirty="0" err="1">
                <a:latin typeface="Times New Roman"/>
                <a:cs typeface="Arial" panose="020B0604020202020204"/>
              </a:rPr>
              <a:t>την</a:t>
            </a:r>
            <a:r>
              <a:rPr lang="en-US" dirty="0">
                <a:latin typeface="Times New Roman"/>
                <a:cs typeface="Arial" panose="020B0604020202020204"/>
              </a:rPr>
              <a:t> αναπα</a:t>
            </a:r>
            <a:r>
              <a:rPr lang="en-US" dirty="0" err="1">
                <a:latin typeface="Times New Roman"/>
                <a:cs typeface="Arial" panose="020B0604020202020204"/>
              </a:rPr>
              <a:t>ράστ</a:t>
            </a:r>
            <a:r>
              <a:rPr lang="en-US" dirty="0">
                <a:latin typeface="Times New Roman"/>
                <a:cs typeface="Arial" panose="020B0604020202020204"/>
              </a:rPr>
              <a:t>α</a:t>
            </a:r>
            <a:r>
              <a:rPr lang="en-US" dirty="0" err="1">
                <a:latin typeface="Times New Roman"/>
                <a:cs typeface="Arial" panose="020B0604020202020204"/>
              </a:rPr>
              <a:t>ση</a:t>
            </a:r>
            <a:r>
              <a:rPr lang="en-US" dirty="0">
                <a:latin typeface="Times New Roman"/>
                <a:cs typeface="Arial" panose="020B0604020202020204"/>
              </a:rPr>
              <a:t> </a:t>
            </a:r>
            <a:r>
              <a:rPr lang="en-US" dirty="0" err="1">
                <a:latin typeface="Times New Roman"/>
                <a:cs typeface="Arial" panose="020B0604020202020204"/>
              </a:rPr>
              <a:t>τους</a:t>
            </a:r>
            <a:r>
              <a:rPr lang="en-US" dirty="0">
                <a:latin typeface="Times New Roman"/>
                <a:cs typeface="Arial" panose="020B0604020202020204"/>
              </a:rPr>
              <a:t> </a:t>
            </a:r>
            <a:r>
              <a:rPr lang="en-US" dirty="0" err="1">
                <a:latin typeface="Times New Roman"/>
                <a:cs typeface="Arial" panose="020B0604020202020204"/>
              </a:rPr>
              <a:t>ως</a:t>
            </a:r>
            <a:r>
              <a:rPr lang="en-US" dirty="0">
                <a:latin typeface="Times New Roman"/>
                <a:cs typeface="Arial" panose="020B0604020202020204"/>
              </a:rPr>
              <a:t> </a:t>
            </a:r>
            <a:r>
              <a:rPr lang="en-US" dirty="0" err="1">
                <a:latin typeface="Times New Roman"/>
                <a:cs typeface="Arial" panose="020B0604020202020204"/>
              </a:rPr>
              <a:t>δρώντες</a:t>
            </a:r>
            <a:r>
              <a:rPr lang="en-US" dirty="0">
                <a:latin typeface="Times New Roman"/>
                <a:cs typeface="Arial" panose="020B0604020202020204"/>
              </a:rPr>
              <a:t> ή </a:t>
            </a:r>
            <a:r>
              <a:rPr lang="en-US" dirty="0" err="1">
                <a:latin typeface="Times New Roman"/>
                <a:cs typeface="Arial" panose="020B0604020202020204"/>
              </a:rPr>
              <a:t>μη</a:t>
            </a:r>
            <a:r>
              <a:rPr lang="en-US" dirty="0">
                <a:latin typeface="Times New Roman"/>
                <a:cs typeface="Arial" panose="020B0604020202020204"/>
              </a:rPr>
              <a:t> </a:t>
            </a:r>
            <a:r>
              <a:rPr lang="en-US" dirty="0" err="1">
                <a:latin typeface="Times New Roman"/>
                <a:cs typeface="Arial" panose="020B0604020202020204"/>
              </a:rPr>
              <a:t>δρώντες</a:t>
            </a:r>
            <a:endParaRPr lang="en-US" dirty="0">
              <a:latin typeface="Times New Roman"/>
              <a:cs typeface="Arial" panose="020B0604020202020204"/>
            </a:endParaRPr>
          </a:p>
          <a:p>
            <a:pPr marL="344170" indent="-344170">
              <a:buChar char="ü"/>
            </a:pPr>
            <a:r>
              <a:rPr lang="en-US" dirty="0" err="1">
                <a:latin typeface="Times New Roman"/>
                <a:cs typeface="Arial" panose="020B0604020202020204"/>
              </a:rPr>
              <a:t>Ξεκάθ</a:t>
            </a:r>
            <a:r>
              <a:rPr lang="en-US" dirty="0">
                <a:latin typeface="Times New Roman"/>
                <a:cs typeface="Arial" panose="020B0604020202020204"/>
              </a:rPr>
              <a:t>α</a:t>
            </a:r>
            <a:r>
              <a:rPr lang="en-US" dirty="0" err="1">
                <a:latin typeface="Times New Roman"/>
                <a:cs typeface="Arial" panose="020B0604020202020204"/>
              </a:rPr>
              <a:t>ρη</a:t>
            </a:r>
            <a:r>
              <a:rPr lang="en-US" dirty="0">
                <a:latin typeface="Times New Roman"/>
                <a:cs typeface="Arial" panose="020B0604020202020204"/>
              </a:rPr>
              <a:t> </a:t>
            </a:r>
            <a:r>
              <a:rPr lang="en-US" dirty="0" err="1">
                <a:latin typeface="Times New Roman"/>
                <a:cs typeface="Arial" panose="020B0604020202020204"/>
              </a:rPr>
              <a:t>θετική</a:t>
            </a:r>
            <a:r>
              <a:rPr lang="en-US" dirty="0">
                <a:latin typeface="Times New Roman"/>
                <a:cs typeface="Arial" panose="020B0604020202020204"/>
              </a:rPr>
              <a:t> αναπα</a:t>
            </a:r>
            <a:r>
              <a:rPr lang="en-US" dirty="0" err="1">
                <a:latin typeface="Times New Roman"/>
                <a:cs typeface="Arial" panose="020B0604020202020204"/>
              </a:rPr>
              <a:t>ράστ</a:t>
            </a:r>
            <a:r>
              <a:rPr lang="en-US" dirty="0">
                <a:latin typeface="Times New Roman"/>
                <a:cs typeface="Arial" panose="020B0604020202020204"/>
              </a:rPr>
              <a:t>α</a:t>
            </a:r>
            <a:r>
              <a:rPr lang="en-US" dirty="0" err="1">
                <a:latin typeface="Times New Roman"/>
                <a:cs typeface="Arial" panose="020B0604020202020204"/>
              </a:rPr>
              <a:t>ση</a:t>
            </a:r>
            <a:r>
              <a:rPr lang="en-US" dirty="0">
                <a:latin typeface="Times New Roman"/>
                <a:cs typeface="Arial" panose="020B0604020202020204"/>
              </a:rPr>
              <a:t> </a:t>
            </a:r>
            <a:r>
              <a:rPr lang="en-US" dirty="0" err="1">
                <a:latin typeface="Times New Roman"/>
                <a:cs typeface="Arial" panose="020B0604020202020204"/>
              </a:rPr>
              <a:t>του</a:t>
            </a:r>
            <a:r>
              <a:rPr lang="en-US" dirty="0">
                <a:latin typeface="Times New Roman"/>
                <a:cs typeface="Arial" panose="020B0604020202020204"/>
              </a:rPr>
              <a:t> π</a:t>
            </a:r>
            <a:r>
              <a:rPr lang="en-US" dirty="0" err="1">
                <a:latin typeface="Times New Roman"/>
                <a:cs typeface="Arial" panose="020B0604020202020204"/>
              </a:rPr>
              <a:t>λειονοτικού</a:t>
            </a:r>
            <a:r>
              <a:rPr lang="en-US" dirty="0">
                <a:latin typeface="Times New Roman"/>
                <a:cs typeface="Arial" panose="020B0604020202020204"/>
              </a:rPr>
              <a:t> </a:t>
            </a:r>
            <a:r>
              <a:rPr lang="en-US" dirty="0" err="1">
                <a:latin typeface="Times New Roman"/>
                <a:cs typeface="Arial" panose="020B0604020202020204"/>
              </a:rPr>
              <a:t>Εμείς</a:t>
            </a:r>
            <a:r>
              <a:rPr lang="en-US" dirty="0">
                <a:latin typeface="Times New Roman"/>
                <a:cs typeface="Arial" panose="020B0604020202020204"/>
              </a:rPr>
              <a:t> &amp; α</a:t>
            </a:r>
            <a:r>
              <a:rPr lang="en-US" dirty="0" err="1">
                <a:latin typeface="Times New Roman"/>
                <a:cs typeface="Arial" panose="020B0604020202020204"/>
              </a:rPr>
              <a:t>ρνητική</a:t>
            </a:r>
            <a:r>
              <a:rPr lang="en-US" dirty="0">
                <a:latin typeface="Times New Roman"/>
                <a:cs typeface="Arial" panose="020B0604020202020204"/>
              </a:rPr>
              <a:t> </a:t>
            </a:r>
            <a:r>
              <a:rPr lang="en-US" dirty="0" err="1">
                <a:latin typeface="Times New Roman"/>
                <a:cs typeface="Arial" panose="020B0604020202020204"/>
              </a:rPr>
              <a:t>του</a:t>
            </a:r>
            <a:r>
              <a:rPr lang="en-US" dirty="0">
                <a:latin typeface="Times New Roman"/>
                <a:cs typeface="Arial" panose="020B0604020202020204"/>
              </a:rPr>
              <a:t>/</a:t>
            </a:r>
            <a:r>
              <a:rPr lang="en-US" dirty="0" err="1">
                <a:latin typeface="Times New Roman"/>
                <a:cs typeface="Arial" panose="020B0604020202020204"/>
              </a:rPr>
              <a:t>της</a:t>
            </a:r>
            <a:r>
              <a:rPr lang="en-US" dirty="0">
                <a:latin typeface="Times New Roman"/>
                <a:cs typeface="Arial" panose="020B0604020202020204"/>
              </a:rPr>
              <a:t> π</a:t>
            </a:r>
            <a:r>
              <a:rPr lang="en-US" dirty="0" err="1">
                <a:latin typeface="Times New Roman"/>
                <a:cs typeface="Arial" panose="020B0604020202020204"/>
              </a:rPr>
              <a:t>ολιτισμικά</a:t>
            </a:r>
            <a:r>
              <a:rPr lang="en-US" dirty="0">
                <a:latin typeface="Times New Roman"/>
                <a:cs typeface="Arial" panose="020B0604020202020204"/>
              </a:rPr>
              <a:t> </a:t>
            </a:r>
            <a:r>
              <a:rPr lang="en-US" dirty="0" err="1">
                <a:latin typeface="Times New Roman"/>
                <a:cs typeface="Arial" panose="020B0604020202020204"/>
              </a:rPr>
              <a:t>Άλλου</a:t>
            </a:r>
            <a:r>
              <a:rPr lang="en-US" dirty="0">
                <a:latin typeface="Times New Roman"/>
                <a:cs typeface="Arial" panose="020B0604020202020204"/>
              </a:rPr>
              <a:t>/</a:t>
            </a:r>
            <a:r>
              <a:rPr lang="en-US" dirty="0" err="1">
                <a:latin typeface="Times New Roman"/>
                <a:cs typeface="Arial" panose="020B0604020202020204"/>
              </a:rPr>
              <a:t>ης</a:t>
            </a:r>
            <a:endParaRPr lang="en-US" dirty="0">
              <a:latin typeface="Times New Roman"/>
              <a:cs typeface="Arial" panose="020B0604020202020204"/>
            </a:endParaRPr>
          </a:p>
          <a:p>
            <a:pPr marL="344170" indent="-344170">
              <a:buChar char="ü"/>
            </a:pPr>
            <a:r>
              <a:rPr lang="en-US" dirty="0">
                <a:latin typeface="Times New Roman"/>
                <a:cs typeface="Arial" panose="020B0604020202020204"/>
              </a:rPr>
              <a:t>Η </a:t>
            </a:r>
            <a:r>
              <a:rPr lang="en-US" dirty="0" err="1">
                <a:latin typeface="Times New Roman"/>
                <a:cs typeface="Arial" panose="020B0604020202020204"/>
              </a:rPr>
              <a:t>δράση</a:t>
            </a:r>
            <a:r>
              <a:rPr lang="en-US" dirty="0">
                <a:latin typeface="Times New Roman"/>
                <a:cs typeface="Arial" panose="020B0604020202020204"/>
              </a:rPr>
              <a:t> </a:t>
            </a:r>
            <a:r>
              <a:rPr lang="en-US" dirty="0" err="1">
                <a:latin typeface="Times New Roman"/>
                <a:cs typeface="Arial" panose="020B0604020202020204"/>
              </a:rPr>
              <a:t>των</a:t>
            </a:r>
            <a:r>
              <a:rPr lang="en-US" dirty="0">
                <a:latin typeface="Times New Roman"/>
                <a:cs typeface="Arial" panose="020B0604020202020204"/>
              </a:rPr>
              <a:t> </a:t>
            </a:r>
            <a:r>
              <a:rPr lang="en-US" dirty="0" err="1">
                <a:latin typeface="Times New Roman"/>
                <a:cs typeface="Arial" panose="020B0604020202020204"/>
              </a:rPr>
              <a:t>μειονοτικών</a:t>
            </a:r>
            <a:r>
              <a:rPr lang="en-US" dirty="0">
                <a:latin typeface="Times New Roman"/>
                <a:cs typeface="Arial" panose="020B0604020202020204"/>
              </a:rPr>
              <a:t> πα</a:t>
            </a:r>
            <a:r>
              <a:rPr lang="en-US" dirty="0" err="1">
                <a:latin typeface="Times New Roman"/>
                <a:cs typeface="Arial" panose="020B0604020202020204"/>
              </a:rPr>
              <a:t>ρουσιάζετ</a:t>
            </a:r>
            <a:r>
              <a:rPr lang="en-US" dirty="0">
                <a:latin typeface="Times New Roman"/>
                <a:cs typeface="Arial" panose="020B0604020202020204"/>
              </a:rPr>
              <a:t>αι χα</a:t>
            </a:r>
            <a:r>
              <a:rPr lang="en-US" dirty="0" err="1">
                <a:latin typeface="Times New Roman"/>
                <a:cs typeface="Arial" panose="020B0604020202020204"/>
              </a:rPr>
              <a:t>μηλή</a:t>
            </a:r>
            <a:r>
              <a:rPr lang="en-US" dirty="0">
                <a:latin typeface="Times New Roman"/>
                <a:cs typeface="Arial" panose="020B0604020202020204"/>
              </a:rPr>
              <a:t>, </a:t>
            </a:r>
            <a:r>
              <a:rPr lang="en-US" dirty="0" err="1">
                <a:latin typeface="Times New Roman"/>
                <a:cs typeface="Arial" panose="020B0604020202020204"/>
              </a:rPr>
              <a:t>δρουν</a:t>
            </a:r>
            <a:r>
              <a:rPr lang="en-US" dirty="0">
                <a:latin typeface="Times New Roman"/>
                <a:cs typeface="Arial" panose="020B0604020202020204"/>
              </a:rPr>
              <a:t> </a:t>
            </a:r>
            <a:r>
              <a:rPr lang="en-US" dirty="0" err="1">
                <a:latin typeface="Times New Roman"/>
                <a:cs typeface="Arial" panose="020B0604020202020204"/>
              </a:rPr>
              <a:t>άλλοι</a:t>
            </a:r>
            <a:r>
              <a:rPr lang="en-US" dirty="0">
                <a:latin typeface="Times New Roman"/>
                <a:cs typeface="Arial" panose="020B0604020202020204"/>
              </a:rPr>
              <a:t> </a:t>
            </a:r>
            <a:r>
              <a:rPr lang="en-US" dirty="0" err="1">
                <a:latin typeface="Times New Roman"/>
                <a:cs typeface="Arial" panose="020B0604020202020204"/>
              </a:rPr>
              <a:t>γι</a:t>
            </a:r>
            <a:r>
              <a:rPr lang="en-US" dirty="0">
                <a:latin typeface="Times New Roman"/>
                <a:cs typeface="Arial" panose="020B0604020202020204"/>
              </a:rPr>
              <a:t>α α</a:t>
            </a:r>
            <a:r>
              <a:rPr lang="en-US" dirty="0" err="1">
                <a:latin typeface="Times New Roman"/>
                <a:cs typeface="Arial" panose="020B0604020202020204"/>
              </a:rPr>
              <a:t>υτούς</a:t>
            </a:r>
            <a:r>
              <a:rPr lang="en-US" dirty="0">
                <a:latin typeface="Times New Roman"/>
                <a:cs typeface="Arial" panose="020B0604020202020204"/>
              </a:rPr>
              <a:t> </a:t>
            </a:r>
            <a:r>
              <a:rPr lang="en-US" dirty="0" err="1">
                <a:latin typeface="Times New Roman"/>
                <a:cs typeface="Arial" panose="020B0604020202020204"/>
              </a:rPr>
              <a:t>με</a:t>
            </a:r>
            <a:r>
              <a:rPr lang="en-US" dirty="0">
                <a:latin typeface="Times New Roman"/>
                <a:cs typeface="Arial" panose="020B0604020202020204"/>
              </a:rPr>
              <a:t> απ</a:t>
            </a:r>
            <a:r>
              <a:rPr lang="en-US" dirty="0" err="1">
                <a:latin typeface="Times New Roman"/>
                <a:cs typeface="Arial" panose="020B0604020202020204"/>
              </a:rPr>
              <a:t>ώτερο</a:t>
            </a:r>
            <a:r>
              <a:rPr lang="en-US" dirty="0">
                <a:latin typeface="Times New Roman"/>
                <a:cs typeface="Arial" panose="020B0604020202020204"/>
              </a:rPr>
              <a:t> </a:t>
            </a:r>
            <a:r>
              <a:rPr lang="en-US" dirty="0" err="1">
                <a:latin typeface="Times New Roman"/>
                <a:cs typeface="Arial" panose="020B0604020202020204"/>
              </a:rPr>
              <a:t>σκο</a:t>
            </a:r>
            <a:r>
              <a:rPr lang="en-US" dirty="0">
                <a:latin typeface="Times New Roman"/>
                <a:cs typeface="Arial" panose="020B0604020202020204"/>
              </a:rPr>
              <a:t>πό </a:t>
            </a:r>
            <a:r>
              <a:rPr lang="en-US" dirty="0" err="1">
                <a:latin typeface="Times New Roman"/>
                <a:cs typeface="Arial" panose="020B0604020202020204"/>
              </a:rPr>
              <a:t>την</a:t>
            </a:r>
            <a:r>
              <a:rPr lang="en-US" dirty="0">
                <a:latin typeface="Times New Roman"/>
                <a:cs typeface="Arial" panose="020B0604020202020204"/>
              </a:rPr>
              <a:t> α</a:t>
            </a:r>
            <a:r>
              <a:rPr lang="en-US" dirty="0" err="1">
                <a:latin typeface="Times New Roman"/>
                <a:cs typeface="Arial" panose="020B0604020202020204"/>
              </a:rPr>
              <a:t>φομοίωση</a:t>
            </a:r>
            <a:r>
              <a:rPr lang="en-US" dirty="0">
                <a:latin typeface="Times New Roman"/>
                <a:cs typeface="Arial" panose="020B0604020202020204"/>
              </a:rPr>
              <a:t> </a:t>
            </a:r>
            <a:r>
              <a:rPr lang="en-US" dirty="0" err="1">
                <a:latin typeface="Times New Roman"/>
                <a:cs typeface="Arial" panose="020B0604020202020204"/>
              </a:rPr>
              <a:t>τους</a:t>
            </a:r>
            <a:endParaRPr lang="en-US" dirty="0">
              <a:latin typeface="Times New Roman"/>
              <a:cs typeface="Arial" panose="020B0604020202020204"/>
            </a:endParaRPr>
          </a:p>
          <a:p>
            <a:pPr marL="0" indent="0">
              <a:buNone/>
            </a:pPr>
            <a:endParaRPr lang="en-US" dirty="0">
              <a:latin typeface="Times New Roman"/>
              <a:cs typeface="Arial" panose="020B0604020202020204"/>
            </a:endParaRPr>
          </a:p>
        </p:txBody>
      </p:sp>
      <p:cxnSp>
        <p:nvCxnSpPr>
          <p:cNvPr id="5" name="Straight Arrow Connector 4">
            <a:extLst>
              <a:ext uri="{FF2B5EF4-FFF2-40B4-BE49-F238E27FC236}">
                <a16:creationId xmlns:a16="http://schemas.microsoft.com/office/drawing/2014/main" id="{7D9CBECB-7914-B69C-EC2E-C6316F72985D}"/>
              </a:ext>
            </a:extLst>
          </p:cNvPr>
          <p:cNvCxnSpPr/>
          <p:nvPr/>
        </p:nvCxnSpPr>
        <p:spPr>
          <a:xfrm flipV="1">
            <a:off x="1002055" y="1245970"/>
            <a:ext cx="10428815" cy="27515"/>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156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5F938-B8D5-4667-63C4-6F8C1A6EE911}"/>
              </a:ext>
            </a:extLst>
          </p:cNvPr>
          <p:cNvSpPr>
            <a:spLocks noGrp="1"/>
          </p:cNvSpPr>
          <p:nvPr>
            <p:ph type="ctrTitle"/>
          </p:nvPr>
        </p:nvSpPr>
        <p:spPr>
          <a:xfrm>
            <a:off x="4135807" y="2846915"/>
            <a:ext cx="4332733" cy="966809"/>
          </a:xfrm>
        </p:spPr>
        <p:txBody>
          <a:bodyPr/>
          <a:lstStyle/>
          <a:p>
            <a:r>
              <a:rPr lang="en-US" sz="5400" dirty="0" err="1">
                <a:latin typeface="Times New Roman"/>
                <a:cs typeface="Arial"/>
              </a:rPr>
              <a:t>Εισ</a:t>
            </a:r>
            <a:r>
              <a:rPr lang="en-US" sz="5400" dirty="0">
                <a:latin typeface="Times New Roman"/>
                <a:cs typeface="Arial"/>
              </a:rPr>
              <a:t>α</a:t>
            </a:r>
            <a:r>
              <a:rPr lang="en-US" sz="5400" dirty="0" err="1">
                <a:latin typeface="Times New Roman"/>
                <a:cs typeface="Arial"/>
              </a:rPr>
              <a:t>γωγή</a:t>
            </a:r>
            <a:endParaRPr lang="en-US" sz="5400" dirty="0" err="1">
              <a:latin typeface="Times New Roman"/>
            </a:endParaRPr>
          </a:p>
        </p:txBody>
      </p:sp>
      <p:sp>
        <p:nvSpPr>
          <p:cNvPr id="3" name="Content Placeholder 2">
            <a:extLst>
              <a:ext uri="{FF2B5EF4-FFF2-40B4-BE49-F238E27FC236}">
                <a16:creationId xmlns:a16="http://schemas.microsoft.com/office/drawing/2014/main" id="{B8C04F6B-73E1-93B3-2492-366B1430BC88}"/>
              </a:ext>
            </a:extLst>
          </p:cNvPr>
          <p:cNvSpPr>
            <a:spLocks noGrp="1"/>
          </p:cNvSpPr>
          <p:nvPr>
            <p:ph type="subTitle" idx="1"/>
          </p:nvPr>
        </p:nvSpPr>
        <p:spPr>
          <a:xfrm>
            <a:off x="740274" y="-355881"/>
            <a:ext cx="5357600" cy="1160213"/>
          </a:xfrm>
        </p:spPr>
        <p:txBody>
          <a:bodyPr/>
          <a:lstStyle/>
          <a:p>
            <a:endParaRPr lang="en-US"/>
          </a:p>
        </p:txBody>
      </p:sp>
      <p:cxnSp>
        <p:nvCxnSpPr>
          <p:cNvPr id="5" name="Straight Arrow Connector 4">
            <a:extLst>
              <a:ext uri="{FF2B5EF4-FFF2-40B4-BE49-F238E27FC236}">
                <a16:creationId xmlns:a16="http://schemas.microsoft.com/office/drawing/2014/main" id="{ADD5C7C3-662F-58B7-6BFF-722C63C33CAC}"/>
              </a:ext>
            </a:extLst>
          </p:cNvPr>
          <p:cNvCxnSpPr/>
          <p:nvPr/>
        </p:nvCxnSpPr>
        <p:spPr>
          <a:xfrm>
            <a:off x="3426884" y="8466"/>
            <a:ext cx="25400" cy="6851651"/>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545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B2114-5F3C-3AD2-941A-C8E6AAF9E96D}"/>
              </a:ext>
            </a:extLst>
          </p:cNvPr>
          <p:cNvSpPr>
            <a:spLocks noGrp="1"/>
          </p:cNvSpPr>
          <p:nvPr>
            <p:ph type="ctrTitle"/>
          </p:nvPr>
        </p:nvSpPr>
        <p:spPr>
          <a:xfrm>
            <a:off x="1362976" y="2550582"/>
            <a:ext cx="7232565" cy="2437892"/>
          </a:xfrm>
        </p:spPr>
        <p:txBody>
          <a:bodyPr>
            <a:normAutofit/>
          </a:bodyPr>
          <a:lstStyle/>
          <a:p>
            <a:pPr algn="ctr"/>
            <a:r>
              <a:rPr lang="en-US" sz="5400" dirty="0">
                <a:solidFill>
                  <a:srgbClr val="ED6815"/>
                </a:solidFill>
                <a:latin typeface="Times New Roman"/>
                <a:cs typeface="Arial"/>
              </a:rPr>
              <a:t>Σας </a:t>
            </a:r>
            <a:r>
              <a:rPr lang="en-US" sz="5400" dirty="0" err="1">
                <a:solidFill>
                  <a:srgbClr val="ED6815"/>
                </a:solidFill>
                <a:latin typeface="Times New Roman"/>
                <a:cs typeface="Arial"/>
              </a:rPr>
              <a:t>ευχ</a:t>
            </a:r>
            <a:r>
              <a:rPr lang="en-US" sz="5400" dirty="0">
                <a:solidFill>
                  <a:srgbClr val="ED6815"/>
                </a:solidFill>
                <a:latin typeface="Times New Roman"/>
                <a:cs typeface="Arial"/>
              </a:rPr>
              <a:t>α</a:t>
            </a:r>
            <a:r>
              <a:rPr lang="en-US" sz="5400" dirty="0" err="1">
                <a:solidFill>
                  <a:srgbClr val="ED6815"/>
                </a:solidFill>
                <a:latin typeface="Times New Roman"/>
                <a:cs typeface="Arial"/>
              </a:rPr>
              <a:t>ριστώ</a:t>
            </a:r>
            <a:r>
              <a:rPr lang="en-US" sz="5400" dirty="0">
                <a:solidFill>
                  <a:srgbClr val="ED6815"/>
                </a:solidFill>
                <a:latin typeface="Times New Roman"/>
                <a:cs typeface="Arial"/>
              </a:rPr>
              <a:t> π</a:t>
            </a:r>
            <a:r>
              <a:rPr lang="en-US" sz="5400" dirty="0" err="1">
                <a:solidFill>
                  <a:srgbClr val="ED6815"/>
                </a:solidFill>
                <a:latin typeface="Times New Roman"/>
                <a:cs typeface="Arial"/>
              </a:rPr>
              <a:t>ολύ</a:t>
            </a:r>
            <a:r>
              <a:rPr lang="en-US" sz="5400" dirty="0">
                <a:solidFill>
                  <a:srgbClr val="ED6815"/>
                </a:solidFill>
                <a:latin typeface="Times New Roman"/>
                <a:cs typeface="Arial"/>
              </a:rPr>
              <a:t> </a:t>
            </a:r>
            <a:r>
              <a:rPr lang="en-US" sz="5400" dirty="0" err="1">
                <a:solidFill>
                  <a:srgbClr val="ED6815"/>
                </a:solidFill>
                <a:latin typeface="Times New Roman"/>
                <a:cs typeface="Arial"/>
              </a:rPr>
              <a:t>γι</a:t>
            </a:r>
            <a:r>
              <a:rPr lang="en-US" sz="5400" dirty="0">
                <a:solidFill>
                  <a:srgbClr val="ED6815"/>
                </a:solidFill>
                <a:latin typeface="Times New Roman"/>
                <a:cs typeface="Arial"/>
              </a:rPr>
              <a:t>α </a:t>
            </a:r>
            <a:r>
              <a:rPr lang="en-US" sz="5400" dirty="0" err="1">
                <a:solidFill>
                  <a:srgbClr val="ED6815"/>
                </a:solidFill>
                <a:latin typeface="Times New Roman"/>
                <a:cs typeface="Arial"/>
              </a:rPr>
              <a:t>την</a:t>
            </a:r>
            <a:r>
              <a:rPr lang="en-US" sz="5400" dirty="0">
                <a:solidFill>
                  <a:srgbClr val="ED6815"/>
                </a:solidFill>
                <a:latin typeface="Times New Roman"/>
                <a:cs typeface="Arial"/>
              </a:rPr>
              <a:t> π</a:t>
            </a:r>
            <a:r>
              <a:rPr lang="en-US" sz="5400" dirty="0" err="1">
                <a:solidFill>
                  <a:srgbClr val="ED6815"/>
                </a:solidFill>
                <a:latin typeface="Times New Roman"/>
                <a:cs typeface="Arial"/>
              </a:rPr>
              <a:t>ροσοχή</a:t>
            </a:r>
            <a:r>
              <a:rPr lang="en-US" sz="5400" dirty="0">
                <a:solidFill>
                  <a:srgbClr val="ED6815"/>
                </a:solidFill>
                <a:latin typeface="Times New Roman"/>
                <a:cs typeface="Arial"/>
              </a:rPr>
              <a:t> σας!</a:t>
            </a:r>
            <a:endParaRPr lang="en-US" sz="5400" dirty="0">
              <a:solidFill>
                <a:srgbClr val="ED6815"/>
              </a:solidFill>
              <a:latin typeface="Times New Roman"/>
              <a:cs typeface="Times New Roman"/>
            </a:endParaRPr>
          </a:p>
        </p:txBody>
      </p:sp>
      <p:sp>
        <p:nvSpPr>
          <p:cNvPr id="3" name="Content Placeholder 2">
            <a:extLst>
              <a:ext uri="{FF2B5EF4-FFF2-40B4-BE49-F238E27FC236}">
                <a16:creationId xmlns:a16="http://schemas.microsoft.com/office/drawing/2014/main" id="{4A9D181B-A05A-7897-DED9-EB4D58895065}"/>
              </a:ext>
            </a:extLst>
          </p:cNvPr>
          <p:cNvSpPr>
            <a:spLocks noGrp="1"/>
          </p:cNvSpPr>
          <p:nvPr>
            <p:ph type="subTitle" idx="1"/>
          </p:nvPr>
        </p:nvSpPr>
        <p:spPr>
          <a:xfrm>
            <a:off x="-254559" y="205035"/>
            <a:ext cx="4976600" cy="408797"/>
          </a:xfrm>
        </p:spPr>
        <p:txBody>
          <a:bodyPr/>
          <a:lstStyle/>
          <a:p>
            <a:endParaRPr lang="en-US"/>
          </a:p>
        </p:txBody>
      </p:sp>
    </p:spTree>
    <p:extLst>
      <p:ext uri="{BB962C8B-B14F-4D97-AF65-F5344CB8AC3E}">
        <p14:creationId xmlns:p14="http://schemas.microsoft.com/office/powerpoint/2010/main" val="338225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2D99-382B-0406-E44A-10DCBD29C454}"/>
              </a:ext>
            </a:extLst>
          </p:cNvPr>
          <p:cNvSpPr>
            <a:spLocks noGrp="1"/>
          </p:cNvSpPr>
          <p:nvPr>
            <p:ph type="title"/>
          </p:nvPr>
        </p:nvSpPr>
        <p:spPr>
          <a:xfrm>
            <a:off x="2326058" y="522306"/>
            <a:ext cx="2984165" cy="653896"/>
          </a:xfrm>
        </p:spPr>
        <p:txBody>
          <a:bodyPr/>
          <a:lstStyle/>
          <a:p>
            <a:r>
              <a:rPr lang="en-US" dirty="0" err="1">
                <a:latin typeface="Times New Roman"/>
                <a:cs typeface="Arial"/>
              </a:rPr>
              <a:t>Βι</a:t>
            </a:r>
            <a:r>
              <a:rPr lang="en-US" dirty="0">
                <a:latin typeface="Times New Roman"/>
                <a:cs typeface="Arial"/>
              </a:rPr>
              <a:t>β</a:t>
            </a:r>
            <a:r>
              <a:rPr lang="en-US" dirty="0" err="1">
                <a:latin typeface="Times New Roman"/>
                <a:cs typeface="Arial"/>
              </a:rPr>
              <a:t>λιογρ</a:t>
            </a:r>
            <a:r>
              <a:rPr lang="en-US" dirty="0">
                <a:latin typeface="Times New Roman"/>
                <a:cs typeface="Arial"/>
              </a:rPr>
              <a:t>α</a:t>
            </a:r>
            <a:r>
              <a:rPr lang="en-US" dirty="0" err="1">
                <a:latin typeface="Times New Roman"/>
                <a:cs typeface="Arial"/>
              </a:rPr>
              <a:t>φί</a:t>
            </a:r>
            <a:r>
              <a:rPr lang="en-US" dirty="0">
                <a:latin typeface="Times New Roman"/>
                <a:cs typeface="Arial"/>
              </a:rPr>
              <a:t>α</a:t>
            </a:r>
            <a:endParaRPr lang="en-US" dirty="0">
              <a:latin typeface="Times New Roman"/>
            </a:endParaRPr>
          </a:p>
        </p:txBody>
      </p:sp>
      <p:sp>
        <p:nvSpPr>
          <p:cNvPr id="3" name="Content Placeholder 2">
            <a:extLst>
              <a:ext uri="{FF2B5EF4-FFF2-40B4-BE49-F238E27FC236}">
                <a16:creationId xmlns:a16="http://schemas.microsoft.com/office/drawing/2014/main" id="{E2AC44E9-F5D3-86D7-20A1-C78933C84770}"/>
              </a:ext>
            </a:extLst>
          </p:cNvPr>
          <p:cNvSpPr>
            <a:spLocks noGrp="1"/>
          </p:cNvSpPr>
          <p:nvPr>
            <p:ph idx="1"/>
          </p:nvPr>
        </p:nvSpPr>
        <p:spPr>
          <a:xfrm>
            <a:off x="1059100" y="1787534"/>
            <a:ext cx="10315373" cy="7246910"/>
          </a:xfrm>
        </p:spPr>
        <p:txBody>
          <a:bodyPr vert="horz" lIns="91440" tIns="45720" rIns="91440" bIns="45720" rtlCol="0" anchor="ctr">
            <a:noAutofit/>
          </a:bodyPr>
          <a:lstStyle/>
          <a:p>
            <a:pPr marL="0" indent="0">
              <a:buNone/>
            </a:pPr>
            <a:r>
              <a:rPr lang="en-US" sz="1600" dirty="0" err="1">
                <a:latin typeface="Times New Roman"/>
                <a:ea typeface="+mn-lt"/>
                <a:cs typeface="+mn-lt"/>
              </a:rPr>
              <a:t>Αρχάκης</a:t>
            </a:r>
            <a:r>
              <a:rPr lang="en-US" sz="1600" dirty="0">
                <a:latin typeface="Times New Roman"/>
                <a:ea typeface="+mn-lt"/>
                <a:cs typeface="+mn-lt"/>
              </a:rPr>
              <a:t>, Α. 2020α. </a:t>
            </a:r>
            <a:r>
              <a:rPr lang="en-US" sz="1600" i="1" dirty="0">
                <a:latin typeface="Times New Roman"/>
                <a:ea typeface="+mn-lt"/>
                <a:cs typeface="+mn-lt"/>
              </a:rPr>
              <a:t>Από </a:t>
            </a:r>
            <a:r>
              <a:rPr lang="en-US" sz="1600" i="1" dirty="0" err="1">
                <a:latin typeface="Times New Roman"/>
                <a:ea typeface="+mn-lt"/>
                <a:cs typeface="+mn-lt"/>
              </a:rPr>
              <a:t>τον</a:t>
            </a:r>
            <a:r>
              <a:rPr lang="en-US" sz="1600" i="1" dirty="0">
                <a:latin typeface="Times New Roman"/>
                <a:ea typeface="+mn-lt"/>
                <a:cs typeface="+mn-lt"/>
              </a:rPr>
              <a:t> </a:t>
            </a:r>
            <a:r>
              <a:rPr lang="en-US" sz="1600" i="1" dirty="0" err="1">
                <a:latin typeface="Times New Roman"/>
                <a:ea typeface="+mn-lt"/>
                <a:cs typeface="+mn-lt"/>
              </a:rPr>
              <a:t>εθνικό</a:t>
            </a:r>
            <a:r>
              <a:rPr lang="en-US" sz="1600" i="1" dirty="0">
                <a:latin typeface="Times New Roman"/>
                <a:ea typeface="+mn-lt"/>
                <a:cs typeface="+mn-lt"/>
              </a:rPr>
              <a:t> </a:t>
            </a:r>
            <a:r>
              <a:rPr lang="en-US" sz="1600" i="1" dirty="0" err="1">
                <a:latin typeface="Times New Roman"/>
                <a:ea typeface="+mn-lt"/>
                <a:cs typeface="+mn-lt"/>
              </a:rPr>
              <a:t>στον</a:t>
            </a:r>
            <a:r>
              <a:rPr lang="en-US" sz="1600" i="1" dirty="0">
                <a:latin typeface="Times New Roman"/>
                <a:ea typeface="+mn-lt"/>
                <a:cs typeface="+mn-lt"/>
              </a:rPr>
              <a:t> </a:t>
            </a:r>
            <a:r>
              <a:rPr lang="en-US" sz="1600" i="1" dirty="0" err="1">
                <a:latin typeface="Times New Roman"/>
                <a:ea typeface="+mn-lt"/>
                <a:cs typeface="+mn-lt"/>
              </a:rPr>
              <a:t>μετ</a:t>
            </a:r>
            <a:r>
              <a:rPr lang="en-US" sz="1600" i="1" dirty="0">
                <a:latin typeface="Times New Roman"/>
                <a:ea typeface="+mn-lt"/>
                <a:cs typeface="+mn-lt"/>
              </a:rPr>
              <a:t>α-</a:t>
            </a:r>
            <a:r>
              <a:rPr lang="en-US" sz="1600" i="1" dirty="0" err="1">
                <a:latin typeface="Times New Roman"/>
                <a:ea typeface="+mn-lt"/>
                <a:cs typeface="+mn-lt"/>
              </a:rPr>
              <a:t>εθνικό</a:t>
            </a:r>
            <a:r>
              <a:rPr lang="en-US" sz="1600" i="1" dirty="0">
                <a:latin typeface="Times New Roman"/>
                <a:ea typeface="+mn-lt"/>
                <a:cs typeface="+mn-lt"/>
              </a:rPr>
              <a:t> </a:t>
            </a:r>
            <a:r>
              <a:rPr lang="en-US" sz="1600" i="1" dirty="0" err="1">
                <a:latin typeface="Times New Roman"/>
                <a:ea typeface="+mn-lt"/>
                <a:cs typeface="+mn-lt"/>
              </a:rPr>
              <a:t>λόγο</a:t>
            </a:r>
            <a:r>
              <a:rPr lang="en-US" sz="1600" i="1" dirty="0">
                <a:latin typeface="Times New Roman"/>
                <a:ea typeface="+mn-lt"/>
                <a:cs typeface="+mn-lt"/>
              </a:rPr>
              <a:t>: </a:t>
            </a:r>
            <a:r>
              <a:rPr lang="en-US" sz="1600" i="1" dirty="0" err="1">
                <a:latin typeface="Times New Roman"/>
                <a:ea typeface="+mn-lt"/>
                <a:cs typeface="+mn-lt"/>
              </a:rPr>
              <a:t>Μετ</a:t>
            </a:r>
            <a:r>
              <a:rPr lang="en-US" sz="1600" i="1" dirty="0">
                <a:latin typeface="Times New Roman"/>
                <a:ea typeface="+mn-lt"/>
                <a:cs typeface="+mn-lt"/>
              </a:rPr>
              <a:t>ανα</a:t>
            </a:r>
            <a:r>
              <a:rPr lang="en-US" sz="1600" i="1" dirty="0" err="1">
                <a:latin typeface="Times New Roman"/>
                <a:ea typeface="+mn-lt"/>
                <a:cs typeface="+mn-lt"/>
              </a:rPr>
              <a:t>στευτικές</a:t>
            </a:r>
            <a:r>
              <a:rPr lang="en-US" sz="1600" i="1" dirty="0">
                <a:latin typeface="Times New Roman"/>
                <a:ea typeface="+mn-lt"/>
                <a:cs typeface="+mn-lt"/>
              </a:rPr>
              <a:t> τα</a:t>
            </a:r>
            <a:r>
              <a:rPr lang="en-US" sz="1600" i="1" dirty="0" err="1">
                <a:latin typeface="Times New Roman"/>
                <a:ea typeface="+mn-lt"/>
                <a:cs typeface="+mn-lt"/>
              </a:rPr>
              <a:t>υτότητες</a:t>
            </a:r>
            <a:r>
              <a:rPr lang="en-US" sz="1600" i="1" dirty="0">
                <a:latin typeface="Times New Roman"/>
                <a:ea typeface="+mn-lt"/>
                <a:cs typeface="+mn-lt"/>
              </a:rPr>
              <a:t> και </a:t>
            </a:r>
            <a:r>
              <a:rPr lang="en-US" sz="1600" i="1" dirty="0" err="1">
                <a:latin typeface="Times New Roman"/>
                <a:ea typeface="+mn-lt"/>
                <a:cs typeface="+mn-lt"/>
              </a:rPr>
              <a:t>κριτική</a:t>
            </a:r>
            <a:r>
              <a:rPr lang="en-US" sz="1600" i="1" dirty="0">
                <a:latin typeface="Times New Roman"/>
                <a:ea typeface="+mn-lt"/>
                <a:cs typeface="+mn-lt"/>
              </a:rPr>
              <a:t> </a:t>
            </a:r>
            <a:r>
              <a:rPr lang="en-US" sz="1600" i="1" dirty="0" err="1">
                <a:latin typeface="Times New Roman"/>
                <a:ea typeface="+mn-lt"/>
                <a:cs typeface="+mn-lt"/>
              </a:rPr>
              <a:t>εκ</a:t>
            </a:r>
            <a:r>
              <a:rPr lang="en-US" sz="1600" i="1" dirty="0">
                <a:latin typeface="Times New Roman"/>
                <a:ea typeface="+mn-lt"/>
                <a:cs typeface="+mn-lt"/>
              </a:rPr>
              <a:t>πα</a:t>
            </a:r>
            <a:r>
              <a:rPr lang="en-US" sz="1600" i="1" dirty="0" err="1">
                <a:latin typeface="Times New Roman"/>
                <a:ea typeface="+mn-lt"/>
                <a:cs typeface="+mn-lt"/>
              </a:rPr>
              <a:t>ίδευση</a:t>
            </a:r>
            <a:r>
              <a:rPr lang="en-US" sz="1600" dirty="0">
                <a:latin typeface="Times New Roman"/>
                <a:ea typeface="+mn-lt"/>
                <a:cs typeface="+mn-lt"/>
              </a:rPr>
              <a:t>. </a:t>
            </a:r>
            <a:r>
              <a:rPr lang="en-US" sz="1600" dirty="0" err="1">
                <a:latin typeface="Times New Roman"/>
                <a:ea typeface="+mn-lt"/>
                <a:cs typeface="+mn-lt"/>
              </a:rPr>
              <a:t>Αθήν</a:t>
            </a:r>
            <a:r>
              <a:rPr lang="en-US" sz="1600" dirty="0">
                <a:latin typeface="Times New Roman"/>
                <a:ea typeface="+mn-lt"/>
                <a:cs typeface="+mn-lt"/>
              </a:rPr>
              <a:t>α: Πα</a:t>
            </a:r>
            <a:r>
              <a:rPr lang="en-US" sz="1600" dirty="0" err="1">
                <a:latin typeface="Times New Roman"/>
                <a:ea typeface="+mn-lt"/>
                <a:cs typeface="+mn-lt"/>
              </a:rPr>
              <a:t>τάκης</a:t>
            </a:r>
            <a:r>
              <a:rPr lang="en-US" sz="1600" dirty="0">
                <a:latin typeface="Times New Roman"/>
                <a:ea typeface="+mn-lt"/>
                <a:cs typeface="+mn-lt"/>
              </a:rPr>
              <a:t>.</a:t>
            </a:r>
          </a:p>
          <a:p>
            <a:pPr marL="0" indent="0">
              <a:buNone/>
            </a:pPr>
            <a:r>
              <a:rPr lang="en-US" sz="1600" dirty="0" err="1">
                <a:latin typeface="Times New Roman"/>
                <a:ea typeface="+mn-lt"/>
                <a:cs typeface="+mn-lt"/>
              </a:rPr>
              <a:t>Στάμου</a:t>
            </a:r>
            <a:r>
              <a:rPr lang="en-US" sz="1600" dirty="0">
                <a:latin typeface="Times New Roman"/>
                <a:ea typeface="+mn-lt"/>
                <a:cs typeface="+mn-lt"/>
              </a:rPr>
              <a:t>, Α. Γ. 2014. Η </a:t>
            </a:r>
            <a:r>
              <a:rPr lang="en-US" sz="1600" dirty="0" err="1">
                <a:latin typeface="Times New Roman"/>
                <a:ea typeface="+mn-lt"/>
                <a:cs typeface="+mn-lt"/>
              </a:rPr>
              <a:t>κριτική</a:t>
            </a:r>
            <a:r>
              <a:rPr lang="en-US" sz="1600" dirty="0">
                <a:latin typeface="Times New Roman"/>
                <a:ea typeface="+mn-lt"/>
                <a:cs typeface="+mn-lt"/>
              </a:rPr>
              <a:t> α</a:t>
            </a:r>
            <a:r>
              <a:rPr lang="en-US" sz="1600" dirty="0" err="1">
                <a:latin typeface="Times New Roman"/>
                <a:ea typeface="+mn-lt"/>
                <a:cs typeface="+mn-lt"/>
              </a:rPr>
              <a:t>νάλυση</a:t>
            </a:r>
            <a:r>
              <a:rPr lang="en-US" sz="1600" dirty="0">
                <a:latin typeface="Times New Roman"/>
                <a:ea typeface="+mn-lt"/>
                <a:cs typeface="+mn-lt"/>
              </a:rPr>
              <a:t> </a:t>
            </a:r>
            <a:r>
              <a:rPr lang="en-US" sz="1600" dirty="0" err="1">
                <a:latin typeface="Times New Roman"/>
                <a:ea typeface="+mn-lt"/>
                <a:cs typeface="+mn-lt"/>
              </a:rPr>
              <a:t>λόγου</a:t>
            </a:r>
            <a:r>
              <a:rPr lang="en-US" sz="1600" dirty="0">
                <a:latin typeface="Times New Roman"/>
                <a:ea typeface="+mn-lt"/>
                <a:cs typeface="+mn-lt"/>
              </a:rPr>
              <a:t>: </a:t>
            </a:r>
            <a:r>
              <a:rPr lang="en-US" sz="1600" dirty="0" err="1">
                <a:latin typeface="Times New Roman"/>
                <a:ea typeface="+mn-lt"/>
                <a:cs typeface="+mn-lt"/>
              </a:rPr>
              <a:t>Μελετώντ</a:t>
            </a:r>
            <a:r>
              <a:rPr lang="en-US" sz="1600" dirty="0">
                <a:latin typeface="Times New Roman"/>
                <a:ea typeface="+mn-lt"/>
                <a:cs typeface="+mn-lt"/>
              </a:rPr>
              <a:t>ας </a:t>
            </a:r>
            <a:r>
              <a:rPr lang="en-US" sz="1600" dirty="0" err="1">
                <a:latin typeface="Times New Roman"/>
                <a:ea typeface="+mn-lt"/>
                <a:cs typeface="+mn-lt"/>
              </a:rPr>
              <a:t>τον</a:t>
            </a:r>
            <a:r>
              <a:rPr lang="en-US" sz="1600" dirty="0">
                <a:latin typeface="Times New Roman"/>
                <a:ea typeface="+mn-lt"/>
                <a:cs typeface="+mn-lt"/>
              </a:rPr>
              <a:t> </a:t>
            </a:r>
            <a:r>
              <a:rPr lang="en-US" sz="1600" dirty="0" err="1">
                <a:latin typeface="Times New Roman"/>
                <a:ea typeface="+mn-lt"/>
                <a:cs typeface="+mn-lt"/>
              </a:rPr>
              <a:t>ιδεολογικό</a:t>
            </a:r>
            <a:r>
              <a:rPr lang="en-US" sz="1600" dirty="0">
                <a:latin typeface="Times New Roman"/>
                <a:ea typeface="+mn-lt"/>
                <a:cs typeface="+mn-lt"/>
              </a:rPr>
              <a:t> </a:t>
            </a:r>
            <a:r>
              <a:rPr lang="en-US" sz="1600" dirty="0" err="1">
                <a:latin typeface="Times New Roman"/>
                <a:ea typeface="+mn-lt"/>
                <a:cs typeface="+mn-lt"/>
              </a:rPr>
              <a:t>ρόλο</a:t>
            </a:r>
            <a:r>
              <a:rPr lang="en-US" sz="1600" dirty="0">
                <a:latin typeface="Times New Roman"/>
                <a:ea typeface="+mn-lt"/>
                <a:cs typeface="+mn-lt"/>
              </a:rPr>
              <a:t> </a:t>
            </a:r>
            <a:r>
              <a:rPr lang="en-US" sz="1600" dirty="0" err="1">
                <a:latin typeface="Times New Roman"/>
                <a:ea typeface="+mn-lt"/>
                <a:cs typeface="+mn-lt"/>
              </a:rPr>
              <a:t>της</a:t>
            </a:r>
            <a:r>
              <a:rPr lang="en-US" sz="1600" dirty="0">
                <a:latin typeface="Times New Roman"/>
                <a:ea typeface="+mn-lt"/>
                <a:cs typeface="+mn-lt"/>
              </a:rPr>
              <a:t> </a:t>
            </a:r>
            <a:r>
              <a:rPr lang="en-US" sz="1600" dirty="0" err="1">
                <a:latin typeface="Times New Roman"/>
                <a:ea typeface="+mn-lt"/>
                <a:cs typeface="+mn-lt"/>
              </a:rPr>
              <a:t>γλώσσ</a:t>
            </a:r>
            <a:r>
              <a:rPr lang="en-US" sz="1600" dirty="0">
                <a:latin typeface="Times New Roman"/>
                <a:ea typeface="+mn-lt"/>
                <a:cs typeface="+mn-lt"/>
              </a:rPr>
              <a:t>ας. </a:t>
            </a:r>
            <a:r>
              <a:rPr lang="en-US" sz="1600" dirty="0" err="1">
                <a:latin typeface="Times New Roman"/>
                <a:ea typeface="+mn-lt"/>
                <a:cs typeface="+mn-lt"/>
              </a:rPr>
              <a:t>Στο</a:t>
            </a:r>
            <a:r>
              <a:rPr lang="en-US" sz="1600" dirty="0">
                <a:latin typeface="Times New Roman"/>
                <a:ea typeface="+mn-lt"/>
                <a:cs typeface="+mn-lt"/>
              </a:rPr>
              <a:t> Μ. </a:t>
            </a:r>
            <a:r>
              <a:rPr lang="en-US" sz="1600" dirty="0" err="1">
                <a:latin typeface="Times New Roman"/>
                <a:ea typeface="+mn-lt"/>
                <a:cs typeface="+mn-lt"/>
              </a:rPr>
              <a:t>Γεωργ</a:t>
            </a:r>
            <a:r>
              <a:rPr lang="en-US" sz="1600" dirty="0">
                <a:latin typeface="Times New Roman"/>
                <a:ea typeface="+mn-lt"/>
                <a:cs typeface="+mn-lt"/>
              </a:rPr>
              <a:t>α</a:t>
            </a:r>
            <a:r>
              <a:rPr lang="en-US" sz="1600" dirty="0" err="1">
                <a:latin typeface="Times New Roman"/>
                <a:ea typeface="+mn-lt"/>
                <a:cs typeface="+mn-lt"/>
              </a:rPr>
              <a:t>λίδου</a:t>
            </a:r>
            <a:r>
              <a:rPr lang="en-US" sz="1600" dirty="0">
                <a:latin typeface="Times New Roman"/>
                <a:ea typeface="+mn-lt"/>
                <a:cs typeface="+mn-lt"/>
              </a:rPr>
              <a:t>, Μ. </a:t>
            </a:r>
            <a:r>
              <a:rPr lang="en-US" sz="1600" dirty="0" err="1">
                <a:latin typeface="Times New Roman"/>
                <a:ea typeface="+mn-lt"/>
                <a:cs typeface="+mn-lt"/>
              </a:rPr>
              <a:t>Σηφι</a:t>
            </a:r>
            <a:r>
              <a:rPr lang="en-US" sz="1600" dirty="0">
                <a:latin typeface="Times New Roman"/>
                <a:ea typeface="+mn-lt"/>
                <a:cs typeface="+mn-lt"/>
              </a:rPr>
              <a:t>α</a:t>
            </a:r>
            <a:r>
              <a:rPr lang="en-US" sz="1600" dirty="0" err="1">
                <a:latin typeface="Times New Roman"/>
                <a:ea typeface="+mn-lt"/>
                <a:cs typeface="+mn-lt"/>
              </a:rPr>
              <a:t>νού</a:t>
            </a:r>
            <a:r>
              <a:rPr lang="en-US" sz="1600" dirty="0">
                <a:latin typeface="Times New Roman"/>
                <a:ea typeface="+mn-lt"/>
                <a:cs typeface="+mn-lt"/>
              </a:rPr>
              <a:t> &amp; Β. </a:t>
            </a:r>
            <a:r>
              <a:rPr lang="en-US" sz="1600" dirty="0" err="1">
                <a:latin typeface="Times New Roman"/>
                <a:ea typeface="+mn-lt"/>
                <a:cs typeface="+mn-lt"/>
              </a:rPr>
              <a:t>Τσάκων</a:t>
            </a:r>
            <a:r>
              <a:rPr lang="en-US" sz="1600" dirty="0">
                <a:latin typeface="Times New Roman"/>
                <a:ea typeface="+mn-lt"/>
                <a:cs typeface="+mn-lt"/>
              </a:rPr>
              <a:t>α (επ</a:t>
            </a:r>
            <a:r>
              <a:rPr lang="en-US" sz="1600" dirty="0" err="1">
                <a:latin typeface="Times New Roman"/>
                <a:ea typeface="+mn-lt"/>
                <a:cs typeface="+mn-lt"/>
              </a:rPr>
              <a:t>ιμ</a:t>
            </a:r>
            <a:r>
              <a:rPr lang="en-US" sz="1600" dirty="0">
                <a:latin typeface="Times New Roman"/>
                <a:ea typeface="+mn-lt"/>
                <a:cs typeface="+mn-lt"/>
              </a:rPr>
              <a:t>.) </a:t>
            </a:r>
            <a:r>
              <a:rPr lang="en-US" sz="1600" i="1" dirty="0" err="1">
                <a:latin typeface="Times New Roman"/>
                <a:ea typeface="+mn-lt"/>
                <a:cs typeface="+mn-lt"/>
              </a:rPr>
              <a:t>Ανάλυση</a:t>
            </a:r>
            <a:r>
              <a:rPr lang="en-US" sz="1600" i="1" dirty="0">
                <a:latin typeface="Times New Roman"/>
                <a:ea typeface="+mn-lt"/>
                <a:cs typeface="+mn-lt"/>
              </a:rPr>
              <a:t> </a:t>
            </a:r>
            <a:r>
              <a:rPr lang="en-US" sz="1600" i="1" dirty="0" err="1">
                <a:latin typeface="Times New Roman"/>
                <a:ea typeface="+mn-lt"/>
                <a:cs typeface="+mn-lt"/>
              </a:rPr>
              <a:t>λόγου</a:t>
            </a:r>
            <a:r>
              <a:rPr lang="en-US" sz="1600" i="1" dirty="0">
                <a:latin typeface="Times New Roman"/>
                <a:ea typeface="+mn-lt"/>
                <a:cs typeface="+mn-lt"/>
              </a:rPr>
              <a:t>: Θεωρία και </a:t>
            </a:r>
            <a:r>
              <a:rPr lang="en-US" sz="1600" i="1" dirty="0" err="1">
                <a:latin typeface="Times New Roman"/>
                <a:ea typeface="+mn-lt"/>
                <a:cs typeface="+mn-lt"/>
              </a:rPr>
              <a:t>εφ</a:t>
            </a:r>
            <a:r>
              <a:rPr lang="en-US" sz="1600" i="1" dirty="0">
                <a:latin typeface="Times New Roman"/>
                <a:ea typeface="+mn-lt"/>
                <a:cs typeface="+mn-lt"/>
              </a:rPr>
              <a:t>α</a:t>
            </a:r>
            <a:r>
              <a:rPr lang="en-US" sz="1600" i="1" dirty="0" err="1">
                <a:latin typeface="Times New Roman"/>
                <a:ea typeface="+mn-lt"/>
                <a:cs typeface="+mn-lt"/>
              </a:rPr>
              <a:t>ρμογές</a:t>
            </a:r>
            <a:r>
              <a:rPr lang="en-US" sz="1600" i="1" dirty="0">
                <a:latin typeface="Times New Roman"/>
                <a:ea typeface="+mn-lt"/>
                <a:cs typeface="+mn-lt"/>
              </a:rPr>
              <a:t>.</a:t>
            </a:r>
            <a:r>
              <a:rPr lang="en-US" sz="1600" dirty="0">
                <a:latin typeface="Times New Roman"/>
                <a:ea typeface="+mn-lt"/>
                <a:cs typeface="+mn-lt"/>
              </a:rPr>
              <a:t> </a:t>
            </a:r>
            <a:r>
              <a:rPr lang="en-US" sz="1600" dirty="0" err="1">
                <a:latin typeface="Times New Roman"/>
                <a:ea typeface="+mn-lt"/>
                <a:cs typeface="+mn-lt"/>
              </a:rPr>
              <a:t>Νήσος</a:t>
            </a:r>
            <a:r>
              <a:rPr lang="en-US" sz="1600" dirty="0">
                <a:latin typeface="Times New Roman"/>
                <a:ea typeface="+mn-lt"/>
                <a:cs typeface="+mn-lt"/>
              </a:rPr>
              <a:t>: </a:t>
            </a:r>
            <a:r>
              <a:rPr lang="en-US" sz="1600" dirty="0" err="1">
                <a:latin typeface="Times New Roman"/>
                <a:ea typeface="+mn-lt"/>
                <a:cs typeface="+mn-lt"/>
              </a:rPr>
              <a:t>Αθήν</a:t>
            </a:r>
            <a:r>
              <a:rPr lang="en-US" sz="1600" dirty="0">
                <a:latin typeface="Times New Roman"/>
                <a:ea typeface="+mn-lt"/>
                <a:cs typeface="+mn-lt"/>
              </a:rPr>
              <a:t>α, 149-187.</a:t>
            </a:r>
          </a:p>
          <a:p>
            <a:pPr marL="0" indent="0">
              <a:lnSpc>
                <a:spcPct val="100000"/>
              </a:lnSpc>
              <a:buNone/>
            </a:pPr>
            <a:r>
              <a:rPr lang="en-US" sz="1600" dirty="0">
                <a:latin typeface="Times New Roman"/>
                <a:ea typeface="+mn-lt"/>
                <a:cs typeface="+mn-lt"/>
              </a:rPr>
              <a:t>Bamberg, M. 2012. Narrative Practice and Identity Navigation.</a:t>
            </a:r>
            <a:r>
              <a:rPr lang="en-US" sz="1600" i="1" dirty="0">
                <a:latin typeface="Times New Roman"/>
                <a:ea typeface="+mn-lt"/>
                <a:cs typeface="+mn-lt"/>
              </a:rPr>
              <a:t> In Varieties of </a:t>
            </a:r>
            <a:r>
              <a:rPr lang="en-US" sz="1600" i="1" dirty="0" err="1">
                <a:latin typeface="Times New Roman"/>
                <a:ea typeface="+mn-lt"/>
                <a:cs typeface="+mn-lt"/>
              </a:rPr>
              <a:t>Narrarive</a:t>
            </a:r>
            <a:r>
              <a:rPr lang="en-US" sz="1600" i="1" dirty="0">
                <a:latin typeface="Times New Roman"/>
                <a:ea typeface="+mn-lt"/>
                <a:cs typeface="+mn-lt"/>
              </a:rPr>
              <a:t> Analysis</a:t>
            </a:r>
            <a:r>
              <a:rPr lang="en-US" sz="1600" dirty="0">
                <a:latin typeface="Times New Roman"/>
                <a:ea typeface="+mn-lt"/>
                <a:cs typeface="+mn-lt"/>
              </a:rPr>
              <a:t>, ed. by James A. Holstein, and Jaber F. </a:t>
            </a:r>
            <a:r>
              <a:rPr lang="en-US" sz="1600" dirty="0" err="1">
                <a:latin typeface="Times New Roman"/>
                <a:ea typeface="+mn-lt"/>
                <a:cs typeface="+mn-lt"/>
              </a:rPr>
              <a:t>Gubrium</a:t>
            </a:r>
            <a:r>
              <a:rPr lang="en-US" sz="1600" dirty="0">
                <a:latin typeface="Times New Roman"/>
                <a:ea typeface="+mn-lt"/>
                <a:cs typeface="+mn-lt"/>
              </a:rPr>
              <a:t>, 99-124. Los Angeles: Sage. </a:t>
            </a:r>
            <a:endParaRPr lang="en-US" sz="1600">
              <a:latin typeface="Times New Roman"/>
              <a:cs typeface="Times New Roman"/>
            </a:endParaRPr>
          </a:p>
          <a:p>
            <a:pPr marL="0" indent="0">
              <a:buNone/>
            </a:pPr>
            <a:r>
              <a:rPr lang="en-US" sz="1600" dirty="0">
                <a:latin typeface="Times New Roman"/>
                <a:ea typeface="+mn-lt"/>
                <a:cs typeface="+mn-lt"/>
              </a:rPr>
              <a:t>Fairclough, N. 2003. </a:t>
            </a:r>
            <a:r>
              <a:rPr lang="en-US" sz="1600" i="1" dirty="0" err="1">
                <a:latin typeface="Times New Roman"/>
                <a:ea typeface="+mn-lt"/>
                <a:cs typeface="+mn-lt"/>
              </a:rPr>
              <a:t>Analysing</a:t>
            </a:r>
            <a:r>
              <a:rPr lang="en-US" sz="1600" i="1" dirty="0">
                <a:latin typeface="Times New Roman"/>
                <a:ea typeface="+mn-lt"/>
                <a:cs typeface="+mn-lt"/>
              </a:rPr>
              <a:t> discourse: Textual analysis for social research.</a:t>
            </a:r>
            <a:r>
              <a:rPr lang="en-US" sz="1600" dirty="0">
                <a:latin typeface="Times New Roman"/>
                <a:ea typeface="+mn-lt"/>
                <a:cs typeface="+mn-lt"/>
              </a:rPr>
              <a:t> London: Routledge.</a:t>
            </a:r>
          </a:p>
          <a:p>
            <a:pPr marL="0" indent="0">
              <a:buNone/>
            </a:pPr>
            <a:r>
              <a:rPr lang="en-US" sz="1600" dirty="0">
                <a:latin typeface="Times New Roman"/>
                <a:ea typeface="+mn-lt"/>
                <a:cs typeface="+mn-lt"/>
              </a:rPr>
              <a:t>Gilroy, P. 2000. </a:t>
            </a:r>
            <a:r>
              <a:rPr lang="en-US" sz="1600" i="1" dirty="0">
                <a:latin typeface="Times New Roman"/>
                <a:ea typeface="+mn-lt"/>
                <a:cs typeface="+mn-lt"/>
              </a:rPr>
              <a:t>Between Camps: Nations, Cultures and the Allure of Race</a:t>
            </a:r>
            <a:r>
              <a:rPr lang="en-US" sz="1600" dirty="0">
                <a:latin typeface="Times New Roman"/>
                <a:ea typeface="+mn-lt"/>
                <a:cs typeface="+mn-lt"/>
              </a:rPr>
              <a:t>. London: Allen Lane</a:t>
            </a:r>
            <a:endParaRPr lang="en-US" sz="1600">
              <a:latin typeface="Times New Roman"/>
              <a:cs typeface="Times New Roman"/>
            </a:endParaRPr>
          </a:p>
          <a:p>
            <a:pPr marL="0" indent="0">
              <a:buNone/>
            </a:pPr>
            <a:r>
              <a:rPr lang="en-US" sz="1600" dirty="0">
                <a:latin typeface="Times New Roman"/>
                <a:ea typeface="+mn-lt"/>
                <a:cs typeface="+mn-lt"/>
              </a:rPr>
              <a:t>Lampropoulou, S. &amp; Johnson, P. (υπό </a:t>
            </a:r>
            <a:r>
              <a:rPr lang="en-US" sz="1600" dirty="0" err="1">
                <a:latin typeface="Times New Roman"/>
                <a:ea typeface="+mn-lt"/>
                <a:cs typeface="+mn-lt"/>
              </a:rPr>
              <a:t>έκδοση</a:t>
            </a:r>
            <a:r>
              <a:rPr lang="en-US" sz="1600" dirty="0">
                <a:latin typeface="Times New Roman"/>
                <a:ea typeface="+mn-lt"/>
                <a:cs typeface="+mn-lt"/>
              </a:rPr>
              <a:t>). “Wouldn’t it be better for me to earn my own money and pay taxes?”: Liquid racism and the ‘ideal’ refugee in UK charity representations of migrant stories. </a:t>
            </a:r>
            <a:r>
              <a:rPr lang="en-US" sz="1600" i="1" dirty="0">
                <a:latin typeface="Times New Roman"/>
                <a:ea typeface="+mn-lt"/>
                <a:cs typeface="+mn-lt"/>
              </a:rPr>
              <a:t>The ‘ideal refugee’ in UK charity narratives.</a:t>
            </a:r>
          </a:p>
          <a:p>
            <a:pPr marL="0" indent="0">
              <a:buNone/>
            </a:pPr>
            <a:r>
              <a:rPr lang="en-US" sz="1600" dirty="0">
                <a:latin typeface="Times New Roman"/>
                <a:ea typeface="+mn-lt"/>
                <a:cs typeface="+mn-lt"/>
              </a:rPr>
              <a:t>Lentin, A. 2004. </a:t>
            </a:r>
            <a:r>
              <a:rPr lang="en-US" sz="1600" i="1" dirty="0">
                <a:latin typeface="Times New Roman"/>
                <a:ea typeface="+mn-lt"/>
                <a:cs typeface="+mn-lt"/>
              </a:rPr>
              <a:t>Racism and Anti-racism in Europe.</a:t>
            </a:r>
            <a:r>
              <a:rPr lang="en-US" sz="1600" dirty="0">
                <a:latin typeface="Times New Roman"/>
                <a:ea typeface="+mn-lt"/>
                <a:cs typeface="+mn-lt"/>
              </a:rPr>
              <a:t> London: Pluto Press.</a:t>
            </a:r>
            <a:endParaRPr lang="en-US" sz="1600">
              <a:latin typeface="Times New Roman"/>
              <a:cs typeface="Arial" panose="020B0604020202020204"/>
            </a:endParaRPr>
          </a:p>
          <a:p>
            <a:pPr marL="0" indent="0">
              <a:buNone/>
            </a:pPr>
            <a:r>
              <a:rPr lang="en-US" sz="1600" dirty="0" err="1">
                <a:latin typeface="Times New Roman"/>
                <a:ea typeface="+mn-lt"/>
                <a:cs typeface="+mn-lt"/>
              </a:rPr>
              <a:t>Maeso</a:t>
            </a:r>
            <a:r>
              <a:rPr lang="en-US" sz="1600" dirty="0">
                <a:latin typeface="Times New Roman"/>
                <a:ea typeface="+mn-lt"/>
                <a:cs typeface="+mn-lt"/>
              </a:rPr>
              <a:t>, S. R. 2014. ‘Civilizing’ the Roma? The depoliticization of (anti-) racism within the politics of integration. </a:t>
            </a:r>
            <a:r>
              <a:rPr lang="en-US" sz="1600" i="1" dirty="0">
                <a:latin typeface="Times New Roman"/>
                <a:ea typeface="+mn-lt"/>
                <a:cs typeface="+mn-lt"/>
              </a:rPr>
              <a:t>Identities: Global Studies in Culture and Power</a:t>
            </a:r>
            <a:r>
              <a:rPr lang="en-US" sz="1600" dirty="0">
                <a:latin typeface="Times New Roman"/>
                <a:ea typeface="+mn-lt"/>
                <a:cs typeface="+mn-lt"/>
              </a:rPr>
              <a:t> 22, 53-70.</a:t>
            </a:r>
          </a:p>
          <a:p>
            <a:pPr marL="0" indent="0">
              <a:buNone/>
            </a:pPr>
            <a:endParaRPr lang="en-US" sz="1600" dirty="0">
              <a:latin typeface="Times New Roman"/>
              <a:cs typeface="Arial" panose="020B0604020202020204"/>
            </a:endParaRPr>
          </a:p>
          <a:p>
            <a:pPr marL="344170" indent="-344170">
              <a:buNone/>
            </a:pPr>
            <a:endParaRPr lang="en-US" sz="1600" dirty="0">
              <a:latin typeface="Times New Roman"/>
              <a:ea typeface="+mn-lt"/>
              <a:cs typeface="+mn-lt"/>
            </a:endParaRPr>
          </a:p>
          <a:p>
            <a:pPr marL="0" indent="0">
              <a:buNone/>
            </a:pPr>
            <a:endParaRPr lang="en-US" dirty="0">
              <a:latin typeface="Times New Roman"/>
              <a:ea typeface="+mn-lt"/>
              <a:cs typeface="+mn-lt"/>
            </a:endParaRPr>
          </a:p>
          <a:p>
            <a:pPr marL="0" indent="0">
              <a:buNone/>
            </a:pPr>
            <a:endParaRPr lang="en-US" dirty="0">
              <a:latin typeface="Times New Roman"/>
              <a:cs typeface="Arial" panose="020B0604020202020204"/>
            </a:endParaRPr>
          </a:p>
          <a:p>
            <a:pPr marL="0" indent="0">
              <a:buNone/>
            </a:pPr>
            <a:endParaRPr lang="en-US" dirty="0">
              <a:latin typeface="Times New Roman"/>
              <a:ea typeface="+mn-lt"/>
              <a:cs typeface="+mn-lt"/>
            </a:endParaRPr>
          </a:p>
        </p:txBody>
      </p:sp>
      <p:cxnSp>
        <p:nvCxnSpPr>
          <p:cNvPr id="5" name="Straight Arrow Connector 4">
            <a:extLst>
              <a:ext uri="{FF2B5EF4-FFF2-40B4-BE49-F238E27FC236}">
                <a16:creationId xmlns:a16="http://schemas.microsoft.com/office/drawing/2014/main" id="{5263AEF4-4A11-238F-4E67-BE86EE66865F}"/>
              </a:ext>
            </a:extLst>
          </p:cNvPr>
          <p:cNvCxnSpPr/>
          <p:nvPr/>
        </p:nvCxnSpPr>
        <p:spPr>
          <a:xfrm flipV="1">
            <a:off x="1002055" y="1055470"/>
            <a:ext cx="10428815" cy="27515"/>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737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2D99-382B-0406-E44A-10DCBD29C454}"/>
              </a:ext>
            </a:extLst>
          </p:cNvPr>
          <p:cNvSpPr>
            <a:spLocks noGrp="1"/>
          </p:cNvSpPr>
          <p:nvPr>
            <p:ph type="title"/>
          </p:nvPr>
        </p:nvSpPr>
        <p:spPr>
          <a:xfrm>
            <a:off x="2326058" y="522306"/>
            <a:ext cx="2984165" cy="653896"/>
          </a:xfrm>
        </p:spPr>
        <p:txBody>
          <a:bodyPr/>
          <a:lstStyle/>
          <a:p>
            <a:r>
              <a:rPr lang="en-US" dirty="0" err="1">
                <a:latin typeface="Times New Roman"/>
                <a:cs typeface="Arial"/>
              </a:rPr>
              <a:t>Βι</a:t>
            </a:r>
            <a:r>
              <a:rPr lang="en-US" dirty="0">
                <a:latin typeface="Times New Roman"/>
                <a:cs typeface="Arial"/>
              </a:rPr>
              <a:t>β</a:t>
            </a:r>
            <a:r>
              <a:rPr lang="en-US" dirty="0" err="1">
                <a:latin typeface="Times New Roman"/>
                <a:cs typeface="Arial"/>
              </a:rPr>
              <a:t>λιογρ</a:t>
            </a:r>
            <a:r>
              <a:rPr lang="en-US" dirty="0">
                <a:latin typeface="Times New Roman"/>
                <a:cs typeface="Arial"/>
              </a:rPr>
              <a:t>α</a:t>
            </a:r>
            <a:r>
              <a:rPr lang="en-US" dirty="0" err="1">
                <a:latin typeface="Times New Roman"/>
                <a:cs typeface="Arial"/>
              </a:rPr>
              <a:t>φί</a:t>
            </a:r>
            <a:r>
              <a:rPr lang="en-US" dirty="0">
                <a:latin typeface="Times New Roman"/>
                <a:cs typeface="Arial"/>
              </a:rPr>
              <a:t>α</a:t>
            </a:r>
            <a:endParaRPr lang="en-US" dirty="0">
              <a:latin typeface="Times New Roman"/>
            </a:endParaRPr>
          </a:p>
        </p:txBody>
      </p:sp>
      <p:sp>
        <p:nvSpPr>
          <p:cNvPr id="3" name="Content Placeholder 2">
            <a:extLst>
              <a:ext uri="{FF2B5EF4-FFF2-40B4-BE49-F238E27FC236}">
                <a16:creationId xmlns:a16="http://schemas.microsoft.com/office/drawing/2014/main" id="{E2AC44E9-F5D3-86D7-20A1-C78933C84770}"/>
              </a:ext>
            </a:extLst>
          </p:cNvPr>
          <p:cNvSpPr>
            <a:spLocks noGrp="1"/>
          </p:cNvSpPr>
          <p:nvPr>
            <p:ph idx="1"/>
          </p:nvPr>
        </p:nvSpPr>
        <p:spPr>
          <a:xfrm>
            <a:off x="1186100" y="1258367"/>
            <a:ext cx="10156623" cy="5458327"/>
          </a:xfrm>
        </p:spPr>
        <p:txBody>
          <a:bodyPr>
            <a:normAutofit/>
          </a:bodyPr>
          <a:lstStyle/>
          <a:p>
            <a:pPr marL="0" indent="0">
              <a:buNone/>
            </a:pPr>
            <a:endParaRPr lang="en-US" sz="1800" dirty="0">
              <a:latin typeface="Times New Roman"/>
              <a:ea typeface="+mn-lt"/>
              <a:cs typeface="+mn-lt"/>
            </a:endParaRPr>
          </a:p>
          <a:p>
            <a:pPr marL="0" indent="0">
              <a:buNone/>
            </a:pPr>
            <a:r>
              <a:rPr lang="en-US" sz="1800" dirty="0">
                <a:latin typeface="Times New Roman"/>
                <a:ea typeface="+mn-lt"/>
                <a:cs typeface="+mn-lt"/>
              </a:rPr>
              <a:t>O’Brien, E. 2009. From antiracism to </a:t>
            </a:r>
            <a:r>
              <a:rPr lang="en-US" sz="1800" dirty="0" err="1">
                <a:latin typeface="Times New Roman"/>
                <a:ea typeface="+mn-lt"/>
                <a:cs typeface="+mn-lt"/>
              </a:rPr>
              <a:t>antiracisms</a:t>
            </a:r>
            <a:r>
              <a:rPr lang="en-US" sz="1800" dirty="0">
                <a:latin typeface="Times New Roman"/>
                <a:ea typeface="+mn-lt"/>
                <a:cs typeface="+mn-lt"/>
              </a:rPr>
              <a:t>. </a:t>
            </a:r>
            <a:r>
              <a:rPr lang="en-US" sz="1800" i="1" dirty="0">
                <a:latin typeface="Times New Roman"/>
                <a:ea typeface="+mn-lt"/>
                <a:cs typeface="+mn-lt"/>
              </a:rPr>
              <a:t>Sociology Compass</a:t>
            </a:r>
            <a:r>
              <a:rPr lang="en-US" sz="1800" dirty="0">
                <a:latin typeface="Times New Roman"/>
                <a:ea typeface="+mn-lt"/>
                <a:cs typeface="+mn-lt"/>
              </a:rPr>
              <a:t> 3, 501-512.</a:t>
            </a:r>
            <a:endParaRPr lang="en-US" dirty="0">
              <a:latin typeface="Times New Roman"/>
            </a:endParaRPr>
          </a:p>
          <a:p>
            <a:pPr marL="0" indent="0">
              <a:buNone/>
            </a:pPr>
            <a:r>
              <a:rPr lang="en-US" sz="1800" dirty="0" err="1">
                <a:latin typeface="Times New Roman"/>
                <a:ea typeface="+mn-lt"/>
                <a:cs typeface="+mn-lt"/>
              </a:rPr>
              <a:t>Reisigl</a:t>
            </a:r>
            <a:r>
              <a:rPr lang="en-US" sz="1800" dirty="0">
                <a:latin typeface="Times New Roman"/>
                <a:ea typeface="+mn-lt"/>
                <a:cs typeface="+mn-lt"/>
              </a:rPr>
              <a:t>, M. &amp; </a:t>
            </a:r>
            <a:r>
              <a:rPr lang="en-US" sz="1800" dirty="0" err="1">
                <a:latin typeface="Times New Roman"/>
                <a:ea typeface="+mn-lt"/>
                <a:cs typeface="+mn-lt"/>
              </a:rPr>
              <a:t>Wodak</a:t>
            </a:r>
            <a:r>
              <a:rPr lang="en-US" sz="1800" dirty="0">
                <a:latin typeface="Times New Roman"/>
                <a:ea typeface="+mn-lt"/>
                <a:cs typeface="+mn-lt"/>
              </a:rPr>
              <a:t>, R. 2001. </a:t>
            </a:r>
            <a:r>
              <a:rPr lang="en-US" sz="1800" i="1" dirty="0">
                <a:latin typeface="Times New Roman"/>
                <a:ea typeface="+mn-lt"/>
                <a:cs typeface="+mn-lt"/>
              </a:rPr>
              <a:t>Discourse and Discrimination: Rhetoric of Racism and Antisemitism.</a:t>
            </a:r>
            <a:r>
              <a:rPr lang="en-US" sz="1800" dirty="0">
                <a:latin typeface="Times New Roman"/>
                <a:ea typeface="+mn-lt"/>
                <a:cs typeface="+mn-lt"/>
              </a:rPr>
              <a:t> London: Routledge.</a:t>
            </a:r>
            <a:endParaRPr lang="en-US">
              <a:latin typeface="Times New Roman"/>
              <a:cs typeface="Times New Roman"/>
            </a:endParaRPr>
          </a:p>
          <a:p>
            <a:pPr marL="0" indent="0">
              <a:buNone/>
            </a:pPr>
            <a:r>
              <a:rPr lang="en-US" sz="1800" dirty="0">
                <a:latin typeface="Times New Roman"/>
                <a:ea typeface="+mn-lt"/>
                <a:cs typeface="+mn-lt"/>
              </a:rPr>
              <a:t>van Dijk, T. A. 1991. </a:t>
            </a:r>
            <a:r>
              <a:rPr lang="en-US" sz="1800" i="1" dirty="0">
                <a:latin typeface="Times New Roman"/>
                <a:ea typeface="+mn-lt"/>
                <a:cs typeface="+mn-lt"/>
              </a:rPr>
              <a:t>Racism and the Press</a:t>
            </a:r>
            <a:r>
              <a:rPr lang="en-US" sz="1800" dirty="0">
                <a:latin typeface="Times New Roman"/>
                <a:ea typeface="+mn-lt"/>
                <a:cs typeface="+mn-lt"/>
              </a:rPr>
              <a:t>. London: Routledge.</a:t>
            </a:r>
            <a:endParaRPr lang="en-US" sz="1800">
              <a:latin typeface="Times New Roman"/>
              <a:cs typeface="Times New Roman"/>
            </a:endParaRPr>
          </a:p>
          <a:p>
            <a:pPr marL="0" indent="0">
              <a:buNone/>
            </a:pPr>
            <a:r>
              <a:rPr lang="en-US" sz="1800" dirty="0">
                <a:latin typeface="Times New Roman"/>
                <a:ea typeface="+mn-lt"/>
                <a:cs typeface="+mn-lt"/>
              </a:rPr>
              <a:t>van Dijk, T. A. 1992. Discourse and the denial of racism. Discourse and Society 3, 87-118.</a:t>
            </a:r>
          </a:p>
          <a:p>
            <a:pPr marL="0" indent="0">
              <a:buNone/>
            </a:pPr>
            <a:r>
              <a:rPr lang="en-US" sz="1800" dirty="0">
                <a:latin typeface="Times New Roman"/>
                <a:ea typeface="+mn-lt"/>
                <a:cs typeface="+mn-lt"/>
              </a:rPr>
              <a:t>van Dijk, T. A. 2021. Antiracist Discourse: Theory and History of a </a:t>
            </a:r>
            <a:r>
              <a:rPr lang="en-US" sz="1800" dirty="0" err="1">
                <a:latin typeface="Times New Roman"/>
                <a:ea typeface="+mn-lt"/>
                <a:cs typeface="+mn-lt"/>
              </a:rPr>
              <a:t>Macromovement</a:t>
            </a:r>
            <a:r>
              <a:rPr lang="en-US" sz="1800" dirty="0">
                <a:latin typeface="Times New Roman"/>
                <a:ea typeface="+mn-lt"/>
                <a:cs typeface="+mn-lt"/>
              </a:rPr>
              <a:t>. Cambridge: Cambridge University Press.</a:t>
            </a:r>
          </a:p>
          <a:p>
            <a:pPr marL="0" indent="0">
              <a:buNone/>
            </a:pPr>
            <a:r>
              <a:rPr lang="en-US" sz="1800" dirty="0">
                <a:latin typeface="Times New Roman"/>
                <a:ea typeface="+mn-lt"/>
                <a:cs typeface="+mn-lt"/>
              </a:rPr>
              <a:t>Weaver, S. 2016. </a:t>
            </a:r>
            <a:r>
              <a:rPr lang="en-US" sz="1800" i="1" dirty="0">
                <a:latin typeface="Times New Roman"/>
                <a:ea typeface="+mn-lt"/>
                <a:cs typeface="+mn-lt"/>
              </a:rPr>
              <a:t>The rhetoric of racist </a:t>
            </a:r>
            <a:r>
              <a:rPr lang="en-US" sz="1800" i="1" dirty="0" err="1">
                <a:latin typeface="Times New Roman"/>
                <a:ea typeface="+mn-lt"/>
                <a:cs typeface="+mn-lt"/>
              </a:rPr>
              <a:t>humour</a:t>
            </a:r>
            <a:r>
              <a:rPr lang="en-US" sz="1800" i="1" dirty="0">
                <a:latin typeface="Times New Roman"/>
                <a:ea typeface="+mn-lt"/>
                <a:cs typeface="+mn-lt"/>
              </a:rPr>
              <a:t>: US, UK and global race joking.</a:t>
            </a:r>
            <a:r>
              <a:rPr lang="en-US" sz="1800" dirty="0">
                <a:latin typeface="Times New Roman"/>
                <a:ea typeface="+mn-lt"/>
                <a:cs typeface="+mn-lt"/>
              </a:rPr>
              <a:t> London: Routledge.</a:t>
            </a:r>
            <a:endParaRPr lang="en-US" sz="1800">
              <a:latin typeface="Times New Roman"/>
              <a:cs typeface="Times New Roman"/>
            </a:endParaRPr>
          </a:p>
          <a:p>
            <a:pPr marL="0" indent="0">
              <a:buNone/>
            </a:pPr>
            <a:r>
              <a:rPr lang="en-US" sz="1800" dirty="0" err="1">
                <a:latin typeface="Times New Roman"/>
                <a:ea typeface="+mn-lt"/>
                <a:cs typeface="+mn-lt"/>
              </a:rPr>
              <a:t>Wodak</a:t>
            </a:r>
            <a:r>
              <a:rPr lang="en-US" sz="1800" dirty="0">
                <a:latin typeface="Times New Roman"/>
                <a:ea typeface="+mn-lt"/>
                <a:cs typeface="+mn-lt"/>
              </a:rPr>
              <a:t>, R. 2011. ‘Us’ and ‘Them’: inclusion and exclusion – discrimination via discourse. </a:t>
            </a:r>
            <a:r>
              <a:rPr lang="en-US" sz="1800" dirty="0" err="1">
                <a:latin typeface="Times New Roman"/>
                <a:ea typeface="+mn-lt"/>
                <a:cs typeface="+mn-lt"/>
              </a:rPr>
              <a:t>Στο</a:t>
            </a:r>
            <a:r>
              <a:rPr lang="en-US" sz="1800" dirty="0">
                <a:latin typeface="Times New Roman"/>
                <a:ea typeface="+mn-lt"/>
                <a:cs typeface="+mn-lt"/>
              </a:rPr>
              <a:t> G. Delanty, R. </a:t>
            </a:r>
            <a:r>
              <a:rPr lang="en-US" sz="1800" dirty="0" err="1">
                <a:latin typeface="Times New Roman"/>
                <a:ea typeface="+mn-lt"/>
                <a:cs typeface="+mn-lt"/>
              </a:rPr>
              <a:t>Wodak</a:t>
            </a:r>
            <a:r>
              <a:rPr lang="en-US" sz="1800" dirty="0">
                <a:latin typeface="Times New Roman"/>
                <a:ea typeface="+mn-lt"/>
                <a:cs typeface="+mn-lt"/>
              </a:rPr>
              <a:t> &amp; P. Jones (επ</a:t>
            </a:r>
            <a:r>
              <a:rPr lang="en-US" sz="1800" dirty="0" err="1">
                <a:latin typeface="Times New Roman"/>
                <a:ea typeface="+mn-lt"/>
                <a:cs typeface="+mn-lt"/>
              </a:rPr>
              <a:t>ιμ</a:t>
            </a:r>
            <a:r>
              <a:rPr lang="en-US" sz="1800" dirty="0">
                <a:latin typeface="Times New Roman"/>
                <a:ea typeface="+mn-lt"/>
                <a:cs typeface="+mn-lt"/>
              </a:rPr>
              <a:t>.),</a:t>
            </a:r>
            <a:r>
              <a:rPr lang="en-US" sz="1800" i="1" dirty="0">
                <a:latin typeface="Times New Roman"/>
                <a:ea typeface="+mn-lt"/>
                <a:cs typeface="+mn-lt"/>
              </a:rPr>
              <a:t> Identity, Belonging and Migration</a:t>
            </a:r>
            <a:r>
              <a:rPr lang="en-US" sz="1800" dirty="0">
                <a:latin typeface="Times New Roman"/>
                <a:ea typeface="+mn-lt"/>
                <a:cs typeface="+mn-lt"/>
              </a:rPr>
              <a:t>, 54-77. Liverpool: Liverpool University Press.</a:t>
            </a:r>
          </a:p>
        </p:txBody>
      </p:sp>
      <p:cxnSp>
        <p:nvCxnSpPr>
          <p:cNvPr id="5" name="Straight Arrow Connector 4">
            <a:extLst>
              <a:ext uri="{FF2B5EF4-FFF2-40B4-BE49-F238E27FC236}">
                <a16:creationId xmlns:a16="http://schemas.microsoft.com/office/drawing/2014/main" id="{5263AEF4-4A11-238F-4E67-BE86EE66865F}"/>
              </a:ext>
            </a:extLst>
          </p:cNvPr>
          <p:cNvCxnSpPr/>
          <p:nvPr/>
        </p:nvCxnSpPr>
        <p:spPr>
          <a:xfrm flipV="1">
            <a:off x="1002055" y="1245970"/>
            <a:ext cx="10428815" cy="27515"/>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716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8124-B10A-556D-2E28-23CCDF047B62}"/>
              </a:ext>
            </a:extLst>
          </p:cNvPr>
          <p:cNvSpPr>
            <a:spLocks noGrp="1"/>
          </p:cNvSpPr>
          <p:nvPr>
            <p:ph type="title"/>
          </p:nvPr>
        </p:nvSpPr>
        <p:spPr>
          <a:xfrm>
            <a:off x="1108974" y="575222"/>
            <a:ext cx="3777915" cy="706813"/>
          </a:xfrm>
        </p:spPr>
        <p:txBody>
          <a:bodyPr/>
          <a:lstStyle/>
          <a:p>
            <a:r>
              <a:rPr lang="en-US" dirty="0" err="1">
                <a:latin typeface="Times New Roman"/>
                <a:cs typeface="Arial"/>
              </a:rPr>
              <a:t>Εισ</a:t>
            </a:r>
            <a:r>
              <a:rPr lang="en-US" dirty="0">
                <a:latin typeface="Times New Roman"/>
                <a:cs typeface="Arial"/>
              </a:rPr>
              <a:t>α</a:t>
            </a:r>
            <a:r>
              <a:rPr lang="en-US" dirty="0" err="1">
                <a:latin typeface="Times New Roman"/>
                <a:cs typeface="Arial"/>
              </a:rPr>
              <a:t>γωγικά</a:t>
            </a:r>
            <a:endParaRPr lang="en-US" dirty="0" err="1">
              <a:latin typeface="Times New Roman"/>
              <a:cs typeface="Times New Roman"/>
            </a:endParaRPr>
          </a:p>
        </p:txBody>
      </p:sp>
      <p:sp>
        <p:nvSpPr>
          <p:cNvPr id="3" name="Content Placeholder 2">
            <a:extLst>
              <a:ext uri="{FF2B5EF4-FFF2-40B4-BE49-F238E27FC236}">
                <a16:creationId xmlns:a16="http://schemas.microsoft.com/office/drawing/2014/main" id="{65BEE14B-C79D-D472-2AD9-27F4613ADEC1}"/>
              </a:ext>
            </a:extLst>
          </p:cNvPr>
          <p:cNvSpPr>
            <a:spLocks noGrp="1"/>
          </p:cNvSpPr>
          <p:nvPr>
            <p:ph idx="1"/>
          </p:nvPr>
        </p:nvSpPr>
        <p:spPr>
          <a:xfrm>
            <a:off x="1228433" y="1163117"/>
            <a:ext cx="10188372" cy="5945160"/>
          </a:xfrm>
        </p:spPr>
        <p:txBody>
          <a:bodyPr/>
          <a:lstStyle/>
          <a:p>
            <a:pPr marL="344170" indent="-344170">
              <a:buFont typeface="Wingdings"/>
              <a:buChar char="Ø"/>
            </a:pPr>
            <a:r>
              <a:rPr lang="en-US" dirty="0" err="1">
                <a:latin typeface="Times New Roman"/>
                <a:cs typeface="Arial" panose="020B0604020202020204"/>
              </a:rPr>
              <a:t>Οι</a:t>
            </a:r>
            <a:r>
              <a:rPr lang="en-US" dirty="0">
                <a:latin typeface="Times New Roman"/>
                <a:cs typeface="Arial" panose="020B0604020202020204"/>
              </a:rPr>
              <a:t> </a:t>
            </a:r>
            <a:r>
              <a:rPr lang="en-US" dirty="0" err="1">
                <a:latin typeface="Times New Roman"/>
                <a:cs typeface="Arial" panose="020B0604020202020204"/>
              </a:rPr>
              <a:t>μετ</a:t>
            </a:r>
            <a:r>
              <a:rPr lang="en-US" dirty="0">
                <a:latin typeface="Times New Roman"/>
                <a:cs typeface="Arial" panose="020B0604020202020204"/>
              </a:rPr>
              <a:t>α</a:t>
            </a:r>
            <a:r>
              <a:rPr lang="en-US" dirty="0" err="1">
                <a:latin typeface="Times New Roman"/>
                <a:cs typeface="Arial" panose="020B0604020202020204"/>
              </a:rPr>
              <a:t>κινήσεις</a:t>
            </a:r>
            <a:r>
              <a:rPr lang="en-US" dirty="0">
                <a:latin typeface="Times New Roman"/>
                <a:cs typeface="Arial" panose="020B0604020202020204"/>
              </a:rPr>
              <a:t> </a:t>
            </a:r>
            <a:r>
              <a:rPr lang="en-US" dirty="0" err="1">
                <a:latin typeface="Times New Roman"/>
                <a:cs typeface="Arial" panose="020B0604020202020204"/>
              </a:rPr>
              <a:t>μετ</a:t>
            </a:r>
            <a:r>
              <a:rPr lang="en-US" dirty="0">
                <a:latin typeface="Times New Roman"/>
                <a:cs typeface="Arial" panose="020B0604020202020204"/>
              </a:rPr>
              <a:t>ανα</a:t>
            </a:r>
            <a:r>
              <a:rPr lang="en-US" dirty="0" err="1">
                <a:latin typeface="Times New Roman"/>
                <a:cs typeface="Arial" panose="020B0604020202020204"/>
              </a:rPr>
              <a:t>στών</a:t>
            </a:r>
            <a:r>
              <a:rPr lang="en-US" dirty="0">
                <a:latin typeface="Times New Roman"/>
                <a:cs typeface="Arial" panose="020B0604020202020204"/>
              </a:rPr>
              <a:t>/</a:t>
            </a:r>
            <a:r>
              <a:rPr lang="en-US" dirty="0" err="1">
                <a:latin typeface="Times New Roman"/>
                <a:cs typeface="Arial" panose="020B0604020202020204"/>
              </a:rPr>
              <a:t>τριων</a:t>
            </a:r>
            <a:r>
              <a:rPr lang="en-US" dirty="0">
                <a:latin typeface="Times New Roman"/>
                <a:cs typeface="Arial" panose="020B0604020202020204"/>
              </a:rPr>
              <a:t> από </a:t>
            </a:r>
            <a:r>
              <a:rPr lang="en-US" dirty="0" err="1">
                <a:latin typeface="Times New Roman"/>
                <a:cs typeface="Arial" panose="020B0604020202020204"/>
              </a:rPr>
              <a:t>το</a:t>
            </a:r>
            <a:r>
              <a:rPr lang="en-US" dirty="0">
                <a:latin typeface="Times New Roman"/>
                <a:cs typeface="Arial" panose="020B0604020202020204"/>
              </a:rPr>
              <a:t> 1990-2010 &amp; από </a:t>
            </a:r>
            <a:r>
              <a:rPr lang="en-US" dirty="0" err="1">
                <a:latin typeface="Times New Roman"/>
                <a:cs typeface="Arial" panose="020B0604020202020204"/>
              </a:rPr>
              <a:t>το</a:t>
            </a:r>
            <a:r>
              <a:rPr lang="en-US" dirty="0">
                <a:latin typeface="Times New Roman"/>
                <a:cs typeface="Arial" panose="020B0604020202020204"/>
              </a:rPr>
              <a:t> 2015 </a:t>
            </a:r>
            <a:r>
              <a:rPr lang="en-US" dirty="0" err="1">
                <a:latin typeface="Times New Roman"/>
                <a:cs typeface="Arial" panose="020B0604020202020204"/>
              </a:rPr>
              <a:t>κ.ε</a:t>
            </a:r>
            <a:r>
              <a:rPr lang="en-US" dirty="0">
                <a:latin typeface="Times New Roman"/>
                <a:cs typeface="Arial" panose="020B0604020202020204"/>
              </a:rPr>
              <a:t>. π</a:t>
            </a:r>
            <a:r>
              <a:rPr lang="en-US" dirty="0" err="1">
                <a:latin typeface="Times New Roman"/>
                <a:cs typeface="Arial" panose="020B0604020202020204"/>
              </a:rPr>
              <a:t>υροδοτούν</a:t>
            </a:r>
            <a:r>
              <a:rPr lang="en-US" dirty="0">
                <a:latin typeface="Times New Roman"/>
                <a:cs typeface="Arial" panose="020B0604020202020204"/>
              </a:rPr>
              <a:t> π</a:t>
            </a:r>
            <a:r>
              <a:rPr lang="en-US" dirty="0" err="1">
                <a:latin typeface="Times New Roman"/>
                <a:cs typeface="Arial" panose="020B0604020202020204"/>
              </a:rPr>
              <a:t>ρο</a:t>
            </a:r>
            <a:r>
              <a:rPr lang="en-US" dirty="0">
                <a:latin typeface="Times New Roman"/>
                <a:cs typeface="Arial" panose="020B0604020202020204"/>
              </a:rPr>
              <a:t>β</a:t>
            </a:r>
            <a:r>
              <a:rPr lang="en-US" dirty="0" err="1">
                <a:latin typeface="Times New Roman"/>
                <a:cs typeface="Arial" panose="020B0604020202020204"/>
              </a:rPr>
              <a:t>λήμ</a:t>
            </a:r>
            <a:r>
              <a:rPr lang="en-US" dirty="0">
                <a:latin typeface="Times New Roman"/>
                <a:cs typeface="Arial" panose="020B0604020202020204"/>
              </a:rPr>
              <a:t>ατα </a:t>
            </a:r>
            <a:r>
              <a:rPr lang="en-US" dirty="0" err="1">
                <a:latin typeface="Times New Roman"/>
                <a:cs typeface="Arial" panose="020B0604020202020204"/>
              </a:rPr>
              <a:t>δι</a:t>
            </a:r>
            <a:r>
              <a:rPr lang="en-US" dirty="0">
                <a:latin typeface="Times New Roman"/>
                <a:cs typeface="Arial" panose="020B0604020202020204"/>
              </a:rPr>
              <a:t>α</a:t>
            </a:r>
            <a:r>
              <a:rPr lang="en-US" dirty="0" err="1">
                <a:latin typeface="Times New Roman"/>
                <a:cs typeface="Arial" panose="020B0604020202020204"/>
              </a:rPr>
              <a:t>χείρισης</a:t>
            </a:r>
            <a:r>
              <a:rPr lang="en-US" dirty="0">
                <a:latin typeface="Times New Roman"/>
                <a:cs typeface="Arial" panose="020B0604020202020204"/>
              </a:rPr>
              <a:t>, </a:t>
            </a:r>
            <a:r>
              <a:rPr lang="en-US" dirty="0" err="1">
                <a:latin typeface="Times New Roman"/>
                <a:cs typeface="Arial" panose="020B0604020202020204"/>
              </a:rPr>
              <a:t>ενώ</a:t>
            </a:r>
            <a:r>
              <a:rPr lang="en-US" dirty="0">
                <a:latin typeface="Times New Roman"/>
                <a:cs typeface="Arial" panose="020B0604020202020204"/>
              </a:rPr>
              <a:t> </a:t>
            </a:r>
            <a:r>
              <a:rPr lang="en-US" dirty="0" err="1">
                <a:latin typeface="Times New Roman"/>
                <a:cs typeface="Arial" panose="020B0604020202020204"/>
              </a:rPr>
              <a:t>την</a:t>
            </a:r>
            <a:r>
              <a:rPr lang="en-US" dirty="0">
                <a:latin typeface="Times New Roman"/>
                <a:cs typeface="Arial" panose="020B0604020202020204"/>
              </a:rPr>
              <a:t> </a:t>
            </a:r>
            <a:r>
              <a:rPr lang="en-US" dirty="0" err="1">
                <a:latin typeface="Times New Roman"/>
                <a:cs typeface="Arial" panose="020B0604020202020204"/>
              </a:rPr>
              <a:t>ίδι</a:t>
            </a:r>
            <a:r>
              <a:rPr lang="en-US" dirty="0">
                <a:latin typeface="Times New Roman"/>
                <a:cs typeface="Arial" panose="020B0604020202020204"/>
              </a:rPr>
              <a:t>α </a:t>
            </a:r>
            <a:r>
              <a:rPr lang="en-US" dirty="0" err="1">
                <a:latin typeface="Times New Roman"/>
                <a:cs typeface="Arial" panose="020B0604020202020204"/>
              </a:rPr>
              <a:t>στιγμή</a:t>
            </a:r>
            <a:r>
              <a:rPr lang="en-US" dirty="0">
                <a:latin typeface="Times New Roman"/>
                <a:cs typeface="Arial" panose="020B0604020202020204"/>
              </a:rPr>
              <a:t> </a:t>
            </a:r>
            <a:r>
              <a:rPr lang="en-US" dirty="0" err="1">
                <a:latin typeface="Times New Roman"/>
                <a:cs typeface="Arial" panose="020B0604020202020204"/>
              </a:rPr>
              <a:t>εγείροντ</a:t>
            </a:r>
            <a:r>
              <a:rPr lang="en-US" dirty="0">
                <a:latin typeface="Times New Roman"/>
                <a:cs typeface="Arial" panose="020B0604020202020204"/>
              </a:rPr>
              <a:t>αι ρα</a:t>
            </a:r>
            <a:r>
              <a:rPr lang="en-US" dirty="0" err="1">
                <a:latin typeface="Times New Roman"/>
                <a:cs typeface="Arial" panose="020B0604020202020204"/>
              </a:rPr>
              <a:t>τσιστικές</a:t>
            </a:r>
            <a:r>
              <a:rPr lang="en-US" dirty="0">
                <a:latin typeface="Times New Roman"/>
                <a:cs typeface="Arial" panose="020B0604020202020204"/>
              </a:rPr>
              <a:t> α</a:t>
            </a:r>
            <a:r>
              <a:rPr lang="en-US" dirty="0" err="1">
                <a:latin typeface="Times New Roman"/>
                <a:cs typeface="Arial" panose="020B0604020202020204"/>
              </a:rPr>
              <a:t>ντιλήψεις</a:t>
            </a:r>
            <a:r>
              <a:rPr lang="en-US" dirty="0">
                <a:latin typeface="Times New Roman"/>
                <a:cs typeface="Arial" panose="020B0604020202020204"/>
              </a:rPr>
              <a:t> π</a:t>
            </a:r>
            <a:r>
              <a:rPr lang="en-US" dirty="0" err="1">
                <a:latin typeface="Times New Roman"/>
                <a:cs typeface="Arial" panose="020B0604020202020204"/>
              </a:rPr>
              <a:t>ου</a:t>
            </a:r>
            <a:r>
              <a:rPr lang="en-US" dirty="0">
                <a:latin typeface="Times New Roman"/>
                <a:cs typeface="Arial" panose="020B0604020202020204"/>
              </a:rPr>
              <a:t> π</a:t>
            </a:r>
            <a:r>
              <a:rPr lang="en-US" dirty="0" err="1">
                <a:latin typeface="Times New Roman"/>
                <a:cs typeface="Arial" panose="020B0604020202020204"/>
              </a:rPr>
              <a:t>ροκύ</a:t>
            </a:r>
            <a:r>
              <a:rPr lang="en-US" dirty="0">
                <a:latin typeface="Times New Roman"/>
                <a:cs typeface="Arial" panose="020B0604020202020204"/>
              </a:rPr>
              <a:t>π</a:t>
            </a:r>
            <a:r>
              <a:rPr lang="en-US" dirty="0" err="1">
                <a:latin typeface="Times New Roman"/>
                <a:cs typeface="Arial" panose="020B0604020202020204"/>
              </a:rPr>
              <a:t>τουν</a:t>
            </a:r>
            <a:r>
              <a:rPr lang="en-US" dirty="0">
                <a:latin typeface="Times New Roman"/>
                <a:cs typeface="Arial" panose="020B0604020202020204"/>
              </a:rPr>
              <a:t> από </a:t>
            </a:r>
            <a:r>
              <a:rPr lang="en-US" dirty="0" err="1">
                <a:latin typeface="Times New Roman"/>
                <a:cs typeface="Arial" panose="020B0604020202020204"/>
              </a:rPr>
              <a:t>εθνικές</a:t>
            </a:r>
            <a:r>
              <a:rPr lang="en-US" dirty="0">
                <a:latin typeface="Times New Roman"/>
                <a:cs typeface="Arial" panose="020B0604020202020204"/>
              </a:rPr>
              <a:t> βεβα</a:t>
            </a:r>
            <a:r>
              <a:rPr lang="en-US" dirty="0" err="1">
                <a:latin typeface="Times New Roman"/>
                <a:cs typeface="Arial" panose="020B0604020202020204"/>
              </a:rPr>
              <a:t>ιότητες</a:t>
            </a:r>
            <a:r>
              <a:rPr lang="en-US" dirty="0">
                <a:latin typeface="Times New Roman"/>
                <a:cs typeface="Arial" panose="020B0604020202020204"/>
              </a:rPr>
              <a:t> και παρα</a:t>
            </a:r>
            <a:r>
              <a:rPr lang="en-US" dirty="0" err="1">
                <a:latin typeface="Times New Roman"/>
                <a:cs typeface="Arial" panose="020B0604020202020204"/>
              </a:rPr>
              <a:t>δοχές</a:t>
            </a:r>
            <a:r>
              <a:rPr lang="en-US" dirty="0">
                <a:latin typeface="Times New Roman"/>
                <a:cs typeface="Arial" panose="020B0604020202020204"/>
              </a:rPr>
              <a:t> </a:t>
            </a:r>
            <a:r>
              <a:rPr lang="en-US" sz="1600" dirty="0">
                <a:latin typeface="Times New Roman"/>
                <a:cs typeface="Arial" panose="020B0604020202020204"/>
              </a:rPr>
              <a:t>(</a:t>
            </a:r>
            <a:r>
              <a:rPr lang="en-US" sz="1600" dirty="0" err="1">
                <a:latin typeface="Times New Roman"/>
                <a:cs typeface="Arial" panose="020B0604020202020204"/>
              </a:rPr>
              <a:t>Αρχάκης</a:t>
            </a:r>
            <a:r>
              <a:rPr lang="en-US" sz="1600" dirty="0">
                <a:latin typeface="Times New Roman"/>
                <a:cs typeface="Arial" panose="020B0604020202020204"/>
              </a:rPr>
              <a:t>, 2020α)</a:t>
            </a:r>
          </a:p>
          <a:p>
            <a:pPr marL="344170" indent="-344170">
              <a:buFont typeface="Wingdings"/>
              <a:buChar char="Ø"/>
            </a:pPr>
            <a:r>
              <a:rPr lang="en-US" dirty="0" err="1">
                <a:latin typeface="Times New Roman"/>
                <a:cs typeface="Arial" panose="020B0604020202020204"/>
              </a:rPr>
              <a:t>Σχετίζοντ</a:t>
            </a:r>
            <a:r>
              <a:rPr lang="en-US" dirty="0">
                <a:latin typeface="Times New Roman"/>
                <a:cs typeface="Arial" panose="020B0604020202020204"/>
              </a:rPr>
              <a:t>αι </a:t>
            </a:r>
            <a:r>
              <a:rPr lang="en-US" dirty="0" err="1">
                <a:latin typeface="Times New Roman"/>
                <a:cs typeface="Arial" panose="020B0604020202020204"/>
              </a:rPr>
              <a:t>με</a:t>
            </a:r>
            <a:r>
              <a:rPr lang="en-US" dirty="0">
                <a:latin typeface="Times New Roman"/>
                <a:cs typeface="Arial" panose="020B0604020202020204"/>
              </a:rPr>
              <a:t> α</a:t>
            </a:r>
            <a:r>
              <a:rPr lang="en-US" dirty="0" err="1">
                <a:latin typeface="Times New Roman"/>
                <a:cs typeface="Arial" panose="020B0604020202020204"/>
              </a:rPr>
              <a:t>ξιώσεις</a:t>
            </a:r>
            <a:r>
              <a:rPr lang="en-US" dirty="0">
                <a:latin typeface="Times New Roman"/>
                <a:cs typeface="Arial" panose="020B0604020202020204"/>
              </a:rPr>
              <a:t> "καθα</a:t>
            </a:r>
            <a:r>
              <a:rPr lang="en-US" dirty="0" err="1">
                <a:latin typeface="Times New Roman"/>
                <a:cs typeface="Arial" panose="020B0604020202020204"/>
              </a:rPr>
              <a:t>ρότητ</a:t>
            </a:r>
            <a:r>
              <a:rPr lang="en-US" dirty="0">
                <a:latin typeface="Times New Roman"/>
                <a:cs typeface="Arial" panose="020B0604020202020204"/>
              </a:rPr>
              <a:t>ας" και </a:t>
            </a:r>
            <a:r>
              <a:rPr lang="en-US" dirty="0" err="1">
                <a:latin typeface="Times New Roman"/>
                <a:cs typeface="Arial" panose="020B0604020202020204"/>
              </a:rPr>
              <a:t>ομοιομορφί</a:t>
            </a:r>
            <a:r>
              <a:rPr lang="en-US" dirty="0">
                <a:latin typeface="Times New Roman"/>
                <a:cs typeface="Arial" panose="020B0604020202020204"/>
              </a:rPr>
              <a:t>ας, απ</a:t>
            </a:r>
            <a:r>
              <a:rPr lang="en-US" dirty="0" err="1">
                <a:latin typeface="Times New Roman"/>
                <a:cs typeface="Arial" panose="020B0604020202020204"/>
              </a:rPr>
              <a:t>ορρί</a:t>
            </a:r>
            <a:r>
              <a:rPr lang="en-US" dirty="0">
                <a:latin typeface="Times New Roman"/>
                <a:cs typeface="Arial" panose="020B0604020202020204"/>
              </a:rPr>
              <a:t>π</a:t>
            </a:r>
            <a:r>
              <a:rPr lang="en-US" dirty="0" err="1">
                <a:latin typeface="Times New Roman"/>
                <a:cs typeface="Arial" panose="020B0604020202020204"/>
              </a:rPr>
              <a:t>τωντ</a:t>
            </a:r>
            <a:r>
              <a:rPr lang="en-US" dirty="0">
                <a:latin typeface="Times New Roman"/>
                <a:cs typeface="Arial" panose="020B0604020202020204"/>
              </a:rPr>
              <a:t>ας οπ</a:t>
            </a:r>
            <a:r>
              <a:rPr lang="en-US" dirty="0" err="1">
                <a:latin typeface="Times New Roman"/>
                <a:cs typeface="Arial" panose="020B0604020202020204"/>
              </a:rPr>
              <a:t>οι</a:t>
            </a:r>
            <a:r>
              <a:rPr lang="en-US" dirty="0">
                <a:latin typeface="Times New Roman"/>
                <a:cs typeface="Arial" panose="020B0604020202020204"/>
              </a:rPr>
              <a:t>α</a:t>
            </a:r>
            <a:r>
              <a:rPr lang="en-US" dirty="0" err="1">
                <a:latin typeface="Times New Roman"/>
                <a:cs typeface="Arial" panose="020B0604020202020204"/>
              </a:rPr>
              <a:t>δή</a:t>
            </a:r>
            <a:r>
              <a:rPr lang="en-US" dirty="0">
                <a:latin typeface="Times New Roman"/>
                <a:cs typeface="Arial" panose="020B0604020202020204"/>
              </a:rPr>
              <a:t>π</a:t>
            </a:r>
            <a:r>
              <a:rPr lang="en-US" dirty="0" err="1">
                <a:latin typeface="Times New Roman"/>
                <a:cs typeface="Arial" panose="020B0604020202020204"/>
              </a:rPr>
              <a:t>οτε</a:t>
            </a:r>
            <a:r>
              <a:rPr lang="en-US" dirty="0">
                <a:latin typeface="Times New Roman"/>
                <a:cs typeface="Arial" panose="020B0604020202020204"/>
              </a:rPr>
              <a:t> </a:t>
            </a:r>
            <a:r>
              <a:rPr lang="en-US" dirty="0" err="1">
                <a:latin typeface="Times New Roman"/>
                <a:cs typeface="Arial" panose="020B0604020202020204"/>
              </a:rPr>
              <a:t>άλλ</a:t>
            </a:r>
            <a:r>
              <a:rPr lang="en-US" dirty="0">
                <a:latin typeface="Times New Roman"/>
                <a:cs typeface="Arial" panose="020B0604020202020204"/>
              </a:rPr>
              <a:t>α </a:t>
            </a:r>
            <a:r>
              <a:rPr lang="en-US" dirty="0" err="1">
                <a:latin typeface="Times New Roman"/>
                <a:cs typeface="Arial" panose="020B0604020202020204"/>
              </a:rPr>
              <a:t>γλωσσικά</a:t>
            </a:r>
            <a:r>
              <a:rPr lang="en-US" dirty="0">
                <a:latin typeface="Times New Roman"/>
                <a:cs typeface="Arial" panose="020B0604020202020204"/>
              </a:rPr>
              <a:t>, π</a:t>
            </a:r>
            <a:r>
              <a:rPr lang="en-US" dirty="0" err="1">
                <a:latin typeface="Times New Roman"/>
                <a:cs typeface="Arial" panose="020B0604020202020204"/>
              </a:rPr>
              <a:t>ολιτισμικά</a:t>
            </a:r>
            <a:r>
              <a:rPr lang="en-US" dirty="0">
                <a:latin typeface="Times New Roman"/>
                <a:cs typeface="Arial" panose="020B0604020202020204"/>
              </a:rPr>
              <a:t>, </a:t>
            </a:r>
            <a:r>
              <a:rPr lang="en-US" dirty="0" err="1">
                <a:latin typeface="Times New Roman"/>
                <a:cs typeface="Arial" panose="020B0604020202020204"/>
              </a:rPr>
              <a:t>θρησκευτικά</a:t>
            </a:r>
            <a:r>
              <a:rPr lang="en-US" dirty="0">
                <a:latin typeface="Times New Roman"/>
                <a:cs typeface="Arial" panose="020B0604020202020204"/>
              </a:rPr>
              <a:t> π</a:t>
            </a:r>
            <a:r>
              <a:rPr lang="en-US" dirty="0" err="1">
                <a:latin typeface="Times New Roman"/>
                <a:cs typeface="Arial" panose="020B0604020202020204"/>
              </a:rPr>
              <a:t>ρότυ</a:t>
            </a:r>
            <a:r>
              <a:rPr lang="en-US" dirty="0">
                <a:latin typeface="Times New Roman"/>
                <a:cs typeface="Arial" panose="020B0604020202020204"/>
              </a:rPr>
              <a:t>πα   </a:t>
            </a:r>
          </a:p>
          <a:p>
            <a:pPr marL="344170" indent="-344170">
              <a:buFont typeface="Wingdings"/>
              <a:buChar char="Ø"/>
            </a:pPr>
            <a:r>
              <a:rPr lang="en-US" dirty="0" err="1">
                <a:latin typeface="Times New Roman"/>
                <a:cs typeface="Arial" panose="020B0604020202020204"/>
              </a:rPr>
              <a:t>Συνεχές</a:t>
            </a:r>
            <a:r>
              <a:rPr lang="en-US" dirty="0">
                <a:latin typeface="Times New Roman"/>
                <a:cs typeface="Arial" panose="020B0604020202020204"/>
              </a:rPr>
              <a:t> α</a:t>
            </a:r>
            <a:r>
              <a:rPr lang="en-US" dirty="0" err="1">
                <a:latin typeface="Times New Roman"/>
                <a:cs typeface="Arial" panose="020B0604020202020204"/>
              </a:rPr>
              <a:t>λληλέγγυων</a:t>
            </a:r>
            <a:r>
              <a:rPr lang="en-US" dirty="0">
                <a:latin typeface="Times New Roman"/>
                <a:cs typeface="Arial" panose="020B0604020202020204"/>
              </a:rPr>
              <a:t> και </a:t>
            </a:r>
            <a:r>
              <a:rPr lang="en-US" dirty="0" err="1">
                <a:latin typeface="Times New Roman"/>
                <a:cs typeface="Arial" panose="020B0604020202020204"/>
              </a:rPr>
              <a:t>ξενοφο</a:t>
            </a:r>
            <a:r>
              <a:rPr lang="en-US" dirty="0">
                <a:latin typeface="Times New Roman"/>
                <a:cs typeface="Arial" panose="020B0604020202020204"/>
              </a:rPr>
              <a:t>β</a:t>
            </a:r>
            <a:r>
              <a:rPr lang="en-US" dirty="0" err="1">
                <a:latin typeface="Times New Roman"/>
                <a:cs typeface="Arial" panose="020B0604020202020204"/>
              </a:rPr>
              <a:t>ικών</a:t>
            </a:r>
            <a:r>
              <a:rPr lang="en-US" dirty="0">
                <a:latin typeface="Times New Roman"/>
                <a:cs typeface="Arial" panose="020B0604020202020204"/>
              </a:rPr>
              <a:t> πρα</a:t>
            </a:r>
            <a:r>
              <a:rPr lang="en-US" dirty="0" err="1">
                <a:latin typeface="Times New Roman"/>
                <a:cs typeface="Arial" panose="020B0604020202020204"/>
              </a:rPr>
              <a:t>κτικών</a:t>
            </a:r>
            <a:r>
              <a:rPr lang="en-US" dirty="0">
                <a:latin typeface="Times New Roman"/>
                <a:cs typeface="Arial" panose="020B0604020202020204"/>
              </a:rPr>
              <a:t> και απ</a:t>
            </a:r>
            <a:r>
              <a:rPr lang="en-US" dirty="0" err="1">
                <a:latin typeface="Times New Roman"/>
                <a:cs typeface="Arial" panose="020B0604020202020204"/>
              </a:rPr>
              <a:t>όψεων</a:t>
            </a:r>
            <a:endParaRPr lang="en-US" dirty="0">
              <a:latin typeface="Times New Roman"/>
              <a:cs typeface="Arial" panose="020B0604020202020204"/>
            </a:endParaRPr>
          </a:p>
          <a:p>
            <a:pPr marL="344170" indent="-344170">
              <a:buFont typeface="Wingdings"/>
              <a:buChar char="Ø"/>
            </a:pPr>
            <a:r>
              <a:rPr lang="en-US" dirty="0">
                <a:latin typeface="Times New Roman"/>
                <a:cs typeface="Arial" panose="020B0604020202020204"/>
              </a:rPr>
              <a:t>Από </a:t>
            </a:r>
            <a:r>
              <a:rPr lang="en-US" dirty="0" err="1">
                <a:latin typeface="Times New Roman"/>
                <a:cs typeface="Arial" panose="020B0604020202020204"/>
              </a:rPr>
              <a:t>τη</a:t>
            </a:r>
            <a:r>
              <a:rPr lang="en-US" dirty="0">
                <a:latin typeface="Times New Roman"/>
                <a:cs typeface="Arial" panose="020B0604020202020204"/>
              </a:rPr>
              <a:t> </a:t>
            </a:r>
            <a:r>
              <a:rPr lang="en-US" dirty="0" err="1">
                <a:latin typeface="Times New Roman"/>
                <a:cs typeface="Arial" panose="020B0604020202020204"/>
              </a:rPr>
              <a:t>συνύ</a:t>
            </a:r>
            <a:r>
              <a:rPr lang="en-US" dirty="0">
                <a:latin typeface="Times New Roman"/>
                <a:cs typeface="Arial" panose="020B0604020202020204"/>
              </a:rPr>
              <a:t>πα</a:t>
            </a:r>
            <a:r>
              <a:rPr lang="en-US" dirty="0" err="1">
                <a:latin typeface="Times New Roman"/>
                <a:cs typeface="Arial" panose="020B0604020202020204"/>
              </a:rPr>
              <a:t>ρξη</a:t>
            </a:r>
            <a:r>
              <a:rPr lang="en-US" dirty="0">
                <a:latin typeface="Times New Roman"/>
                <a:cs typeface="Arial" panose="020B0604020202020204"/>
              </a:rPr>
              <a:t> </a:t>
            </a:r>
            <a:r>
              <a:rPr lang="en-US" dirty="0" err="1">
                <a:latin typeface="Times New Roman"/>
                <a:cs typeface="Arial" panose="020B0604020202020204"/>
              </a:rPr>
              <a:t>των</a:t>
            </a:r>
            <a:r>
              <a:rPr lang="en-US" dirty="0">
                <a:latin typeface="Times New Roman"/>
                <a:cs typeface="Arial" panose="020B0604020202020204"/>
              </a:rPr>
              <a:t> </a:t>
            </a:r>
            <a:r>
              <a:rPr lang="en-US" dirty="0" err="1">
                <a:latin typeface="Times New Roman"/>
                <a:cs typeface="Arial" panose="020B0604020202020204"/>
              </a:rPr>
              <a:t>δύο</a:t>
            </a:r>
            <a:r>
              <a:rPr lang="en-US" dirty="0">
                <a:latin typeface="Times New Roman"/>
                <a:cs typeface="Arial" panose="020B0604020202020204"/>
              </a:rPr>
              <a:t>          </a:t>
            </a:r>
            <a:r>
              <a:rPr lang="en-US" dirty="0" err="1">
                <a:latin typeface="Times New Roman"/>
                <a:cs typeface="Arial" panose="020B0604020202020204"/>
              </a:rPr>
              <a:t>ρευστός</a:t>
            </a:r>
            <a:r>
              <a:rPr lang="en-US" dirty="0">
                <a:latin typeface="Times New Roman"/>
                <a:cs typeface="Arial" panose="020B0604020202020204"/>
              </a:rPr>
              <a:t> ρα</a:t>
            </a:r>
            <a:r>
              <a:rPr lang="en-US" dirty="0" err="1">
                <a:latin typeface="Times New Roman"/>
                <a:cs typeface="Arial" panose="020B0604020202020204"/>
              </a:rPr>
              <a:t>τσισμός</a:t>
            </a:r>
            <a:r>
              <a:rPr lang="en-US" dirty="0">
                <a:latin typeface="Times New Roman"/>
                <a:cs typeface="Arial" panose="020B0604020202020204"/>
              </a:rPr>
              <a:t> (liquid racism) </a:t>
            </a:r>
            <a:r>
              <a:rPr lang="en-US" sz="1600" dirty="0">
                <a:latin typeface="Times New Roman"/>
                <a:cs typeface="Arial" panose="020B0604020202020204"/>
              </a:rPr>
              <a:t>(Weaver, 2016)</a:t>
            </a:r>
            <a:r>
              <a:rPr lang="en-US" dirty="0">
                <a:latin typeface="Times New Roman"/>
                <a:cs typeface="Arial" panose="020B0604020202020204"/>
              </a:rPr>
              <a:t>, α</a:t>
            </a:r>
            <a:r>
              <a:rPr lang="en-US" dirty="0" err="1">
                <a:latin typeface="Times New Roman"/>
                <a:cs typeface="Arial" panose="020B0604020202020204"/>
              </a:rPr>
              <a:t>μφίσημη</a:t>
            </a:r>
            <a:r>
              <a:rPr lang="en-US" dirty="0">
                <a:latin typeface="Times New Roman"/>
                <a:cs typeface="Arial" panose="020B0604020202020204"/>
              </a:rPr>
              <a:t> </a:t>
            </a:r>
            <a:r>
              <a:rPr lang="en-US" dirty="0" err="1">
                <a:latin typeface="Times New Roman"/>
                <a:cs typeface="Arial" panose="020B0604020202020204"/>
              </a:rPr>
              <a:t>μορφή</a:t>
            </a:r>
            <a:r>
              <a:rPr lang="en-US" dirty="0">
                <a:latin typeface="Times New Roman"/>
                <a:cs typeface="Arial" panose="020B0604020202020204"/>
              </a:rPr>
              <a:t> ρα</a:t>
            </a:r>
            <a:r>
              <a:rPr lang="en-US" dirty="0" err="1">
                <a:latin typeface="Times New Roman"/>
                <a:cs typeface="Arial" panose="020B0604020202020204"/>
              </a:rPr>
              <a:t>τσισμού</a:t>
            </a:r>
            <a:r>
              <a:rPr lang="en-US" dirty="0">
                <a:latin typeface="Times New Roman"/>
                <a:cs typeface="Arial" panose="020B0604020202020204"/>
              </a:rPr>
              <a:t> π</a:t>
            </a:r>
            <a:r>
              <a:rPr lang="en-US" dirty="0" err="1">
                <a:latin typeface="Times New Roman"/>
                <a:cs typeface="Arial" panose="020B0604020202020204"/>
              </a:rPr>
              <a:t>ου</a:t>
            </a:r>
            <a:r>
              <a:rPr lang="en-US" dirty="0">
                <a:latin typeface="Times New Roman"/>
                <a:cs typeface="Arial" panose="020B0604020202020204"/>
              </a:rPr>
              <a:t> </a:t>
            </a:r>
            <a:r>
              <a:rPr lang="en-US" dirty="0" err="1">
                <a:latin typeface="Times New Roman"/>
                <a:cs typeface="Arial" panose="020B0604020202020204"/>
              </a:rPr>
              <a:t>κάνει</a:t>
            </a:r>
            <a:r>
              <a:rPr lang="en-US" dirty="0">
                <a:latin typeface="Times New Roman"/>
                <a:cs typeface="Arial" panose="020B0604020202020204"/>
              </a:rPr>
              <a:t> </a:t>
            </a:r>
            <a:r>
              <a:rPr lang="en-US" dirty="0" err="1">
                <a:latin typeface="Times New Roman"/>
                <a:cs typeface="Arial" panose="020B0604020202020204"/>
              </a:rPr>
              <a:t>την</a:t>
            </a:r>
            <a:r>
              <a:rPr lang="en-US" dirty="0">
                <a:latin typeface="Times New Roman"/>
                <a:cs typeface="Arial" panose="020B0604020202020204"/>
              </a:rPr>
              <a:t> </a:t>
            </a:r>
            <a:r>
              <a:rPr lang="en-US" dirty="0" err="1">
                <a:latin typeface="Times New Roman"/>
                <a:cs typeface="Arial" panose="020B0604020202020204"/>
              </a:rPr>
              <a:t>εμφάνιση</a:t>
            </a:r>
            <a:r>
              <a:rPr lang="en-US" dirty="0">
                <a:latin typeface="Times New Roman"/>
                <a:cs typeface="Arial" panose="020B0604020202020204"/>
              </a:rPr>
              <a:t> </a:t>
            </a:r>
            <a:r>
              <a:rPr lang="en-US" dirty="0" err="1">
                <a:latin typeface="Times New Roman"/>
                <a:cs typeface="Arial" panose="020B0604020202020204"/>
              </a:rPr>
              <a:t>της</a:t>
            </a:r>
            <a:r>
              <a:rPr lang="en-US" dirty="0">
                <a:latin typeface="Times New Roman"/>
                <a:cs typeface="Arial" panose="020B0604020202020204"/>
              </a:rPr>
              <a:t> </a:t>
            </a:r>
            <a:r>
              <a:rPr lang="en-US" dirty="0" err="1">
                <a:latin typeface="Times New Roman"/>
                <a:cs typeface="Arial" panose="020B0604020202020204"/>
              </a:rPr>
              <a:t>εκεί</a:t>
            </a:r>
            <a:r>
              <a:rPr lang="en-US" dirty="0">
                <a:latin typeface="Times New Roman"/>
                <a:cs typeface="Arial" panose="020B0604020202020204"/>
              </a:rPr>
              <a:t> όπ</a:t>
            </a:r>
            <a:r>
              <a:rPr lang="en-US" dirty="0" err="1">
                <a:latin typeface="Times New Roman"/>
                <a:cs typeface="Arial" panose="020B0604020202020204"/>
              </a:rPr>
              <a:t>ου</a:t>
            </a:r>
            <a:r>
              <a:rPr lang="en-US" dirty="0">
                <a:latin typeface="Times New Roman"/>
                <a:cs typeface="Arial" panose="020B0604020202020204"/>
              </a:rPr>
              <a:t> απα</a:t>
            </a:r>
            <a:r>
              <a:rPr lang="en-US" dirty="0" err="1">
                <a:latin typeface="Times New Roman"/>
                <a:cs typeface="Arial" panose="020B0604020202020204"/>
              </a:rPr>
              <a:t>γορεύοντ</a:t>
            </a:r>
            <a:r>
              <a:rPr lang="en-US" dirty="0">
                <a:latin typeface="Times New Roman"/>
                <a:cs typeface="Arial" panose="020B0604020202020204"/>
              </a:rPr>
              <a:t>αι </a:t>
            </a:r>
            <a:r>
              <a:rPr lang="en-US" dirty="0" err="1">
                <a:latin typeface="Times New Roman"/>
                <a:cs typeface="Arial" panose="020B0604020202020204"/>
              </a:rPr>
              <a:t>οι</a:t>
            </a:r>
            <a:r>
              <a:rPr lang="en-US" dirty="0">
                <a:latin typeface="Times New Roman"/>
                <a:cs typeface="Arial" panose="020B0604020202020204"/>
              </a:rPr>
              <a:t> κα</a:t>
            </a:r>
            <a:r>
              <a:rPr lang="en-US" dirty="0" err="1">
                <a:latin typeface="Times New Roman"/>
                <a:cs typeface="Arial" panose="020B0604020202020204"/>
              </a:rPr>
              <a:t>τάφωρες</a:t>
            </a:r>
            <a:r>
              <a:rPr lang="en-US" dirty="0">
                <a:latin typeface="Times New Roman"/>
                <a:cs typeface="Arial" panose="020B0604020202020204"/>
              </a:rPr>
              <a:t> </a:t>
            </a:r>
            <a:r>
              <a:rPr lang="en-US" dirty="0" err="1">
                <a:latin typeface="Times New Roman"/>
                <a:cs typeface="Arial" panose="020B0604020202020204"/>
              </a:rPr>
              <a:t>εκφράσεις</a:t>
            </a:r>
            <a:r>
              <a:rPr lang="en-US" dirty="0">
                <a:latin typeface="Times New Roman"/>
                <a:cs typeface="Arial" panose="020B0604020202020204"/>
              </a:rPr>
              <a:t> </a:t>
            </a:r>
            <a:r>
              <a:rPr lang="en-US" dirty="0" err="1">
                <a:latin typeface="Times New Roman"/>
                <a:cs typeface="Arial" panose="020B0604020202020204"/>
              </a:rPr>
              <a:t>μίσους</a:t>
            </a:r>
            <a:r>
              <a:rPr lang="en-US" dirty="0">
                <a:latin typeface="Times New Roman"/>
                <a:cs typeface="Arial" panose="020B0604020202020204"/>
              </a:rPr>
              <a:t> </a:t>
            </a:r>
          </a:p>
        </p:txBody>
      </p:sp>
      <p:cxnSp>
        <p:nvCxnSpPr>
          <p:cNvPr id="5" name="Straight Arrow Connector 4">
            <a:extLst>
              <a:ext uri="{FF2B5EF4-FFF2-40B4-BE49-F238E27FC236}">
                <a16:creationId xmlns:a16="http://schemas.microsoft.com/office/drawing/2014/main" id="{56350262-EAC8-2212-837B-D510D38A33A6}"/>
              </a:ext>
            </a:extLst>
          </p:cNvPr>
          <p:cNvCxnSpPr/>
          <p:nvPr/>
        </p:nvCxnSpPr>
        <p:spPr>
          <a:xfrm flipV="1">
            <a:off x="1013884" y="1420284"/>
            <a:ext cx="10312399" cy="27515"/>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2DC0DF60-B318-CE69-2B29-F32FA9885573}"/>
              </a:ext>
            </a:extLst>
          </p:cNvPr>
          <p:cNvSpPr/>
          <p:nvPr/>
        </p:nvSpPr>
        <p:spPr>
          <a:xfrm>
            <a:off x="4595813" y="5117042"/>
            <a:ext cx="433916" cy="190500"/>
          </a:xfrm>
          <a:prstGeom prst="rightArrow">
            <a:avLst/>
          </a:prstGeom>
          <a:solidFill>
            <a:srgbClr val="DE16B9"/>
          </a:solidFill>
          <a:ln>
            <a:solidFill>
              <a:srgbClr val="DE16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4846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29FFD-C616-CD6C-F2D0-6733A8435115}"/>
              </a:ext>
            </a:extLst>
          </p:cNvPr>
          <p:cNvSpPr>
            <a:spLocks noGrp="1"/>
          </p:cNvSpPr>
          <p:nvPr>
            <p:ph type="ctrTitle"/>
          </p:nvPr>
        </p:nvSpPr>
        <p:spPr>
          <a:xfrm>
            <a:off x="2959190" y="2554939"/>
            <a:ext cx="5518066" cy="2268559"/>
          </a:xfrm>
        </p:spPr>
        <p:txBody>
          <a:bodyPr/>
          <a:lstStyle/>
          <a:p>
            <a:r>
              <a:rPr lang="en-US" sz="5400" dirty="0" err="1">
                <a:latin typeface="Times New Roman"/>
                <a:cs typeface="Arial"/>
              </a:rPr>
              <a:t>Θεωρητικό</a:t>
            </a:r>
            <a:r>
              <a:rPr lang="en-US" sz="5400" dirty="0">
                <a:latin typeface="Times New Roman"/>
                <a:cs typeface="Arial"/>
              </a:rPr>
              <a:t> </a:t>
            </a:r>
            <a:r>
              <a:rPr lang="en-US" sz="5400" dirty="0" err="1">
                <a:latin typeface="Times New Roman"/>
                <a:cs typeface="Arial"/>
              </a:rPr>
              <a:t>Πλ</a:t>
            </a:r>
            <a:r>
              <a:rPr lang="en-US" sz="5400" dirty="0">
                <a:latin typeface="Times New Roman"/>
                <a:cs typeface="Arial"/>
              </a:rPr>
              <a:t>α</a:t>
            </a:r>
            <a:r>
              <a:rPr lang="en-US" sz="5400" dirty="0" err="1">
                <a:latin typeface="Times New Roman"/>
                <a:cs typeface="Arial"/>
              </a:rPr>
              <a:t>ίσιο</a:t>
            </a:r>
            <a:endParaRPr lang="en-US" sz="5400" dirty="0" err="1">
              <a:latin typeface="Times New Roman"/>
            </a:endParaRPr>
          </a:p>
        </p:txBody>
      </p:sp>
      <p:sp>
        <p:nvSpPr>
          <p:cNvPr id="3" name="Content Placeholder 2">
            <a:extLst>
              <a:ext uri="{FF2B5EF4-FFF2-40B4-BE49-F238E27FC236}">
                <a16:creationId xmlns:a16="http://schemas.microsoft.com/office/drawing/2014/main" id="{ED122438-8DEA-EB5B-928E-B2DC988CE081}"/>
              </a:ext>
            </a:extLst>
          </p:cNvPr>
          <p:cNvSpPr>
            <a:spLocks noGrp="1"/>
          </p:cNvSpPr>
          <p:nvPr>
            <p:ph type="subTitle" idx="1"/>
          </p:nvPr>
        </p:nvSpPr>
        <p:spPr>
          <a:xfrm>
            <a:off x="369857" y="-239464"/>
            <a:ext cx="5357600" cy="1160213"/>
          </a:xfrm>
        </p:spPr>
        <p:txBody>
          <a:bodyPr/>
          <a:lstStyle/>
          <a:p>
            <a:endParaRPr lang="en-US"/>
          </a:p>
        </p:txBody>
      </p:sp>
      <p:cxnSp>
        <p:nvCxnSpPr>
          <p:cNvPr id="5" name="Straight Arrow Connector 4">
            <a:extLst>
              <a:ext uri="{FF2B5EF4-FFF2-40B4-BE49-F238E27FC236}">
                <a16:creationId xmlns:a16="http://schemas.microsoft.com/office/drawing/2014/main" id="{A973A7B0-0C15-63AD-5373-7FE97D254C02}"/>
              </a:ext>
            </a:extLst>
          </p:cNvPr>
          <p:cNvCxnSpPr/>
          <p:nvPr/>
        </p:nvCxnSpPr>
        <p:spPr>
          <a:xfrm>
            <a:off x="3426884" y="8466"/>
            <a:ext cx="25400" cy="6851651"/>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907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8469-1CED-5A8B-F5E6-B2B32BBABE53}"/>
              </a:ext>
            </a:extLst>
          </p:cNvPr>
          <p:cNvSpPr>
            <a:spLocks noGrp="1"/>
          </p:cNvSpPr>
          <p:nvPr>
            <p:ph type="title"/>
          </p:nvPr>
        </p:nvSpPr>
        <p:spPr>
          <a:xfrm>
            <a:off x="3317779" y="415850"/>
            <a:ext cx="5112037" cy="1155670"/>
          </a:xfrm>
        </p:spPr>
        <p:txBody>
          <a:bodyPr>
            <a:normAutofit/>
          </a:bodyPr>
          <a:lstStyle/>
          <a:p>
            <a:r>
              <a:rPr lang="en-US" dirty="0" err="1">
                <a:latin typeface="Times New Roman"/>
                <a:cs typeface="Arial"/>
              </a:rPr>
              <a:t>Λόγος</a:t>
            </a:r>
            <a:r>
              <a:rPr lang="en-US" dirty="0">
                <a:latin typeface="Times New Roman"/>
                <a:cs typeface="Arial"/>
              </a:rPr>
              <a:t> (discourse), Ρα</a:t>
            </a:r>
            <a:r>
              <a:rPr lang="en-US" dirty="0" err="1">
                <a:latin typeface="Times New Roman"/>
                <a:cs typeface="Arial"/>
              </a:rPr>
              <a:t>τσιστικός-Εθνικός</a:t>
            </a:r>
            <a:r>
              <a:rPr lang="en-US" dirty="0">
                <a:latin typeface="Times New Roman"/>
                <a:cs typeface="Arial"/>
              </a:rPr>
              <a:t> </a:t>
            </a:r>
            <a:r>
              <a:rPr lang="en-US" dirty="0" err="1">
                <a:latin typeface="Times New Roman"/>
                <a:cs typeface="Arial"/>
              </a:rPr>
              <a:t>λόγος</a:t>
            </a:r>
            <a:endParaRPr lang="en-US" dirty="0" err="1">
              <a:latin typeface="Times New Roman"/>
            </a:endParaRPr>
          </a:p>
        </p:txBody>
      </p:sp>
      <p:sp>
        <p:nvSpPr>
          <p:cNvPr id="3" name="Content Placeholder 2">
            <a:extLst>
              <a:ext uri="{FF2B5EF4-FFF2-40B4-BE49-F238E27FC236}">
                <a16:creationId xmlns:a16="http://schemas.microsoft.com/office/drawing/2014/main" id="{28FD86E7-7F05-94C2-D714-DB15FE793D6B}"/>
              </a:ext>
            </a:extLst>
          </p:cNvPr>
          <p:cNvSpPr>
            <a:spLocks noGrp="1"/>
          </p:cNvSpPr>
          <p:nvPr>
            <p:ph idx="1"/>
          </p:nvPr>
        </p:nvSpPr>
        <p:spPr>
          <a:xfrm>
            <a:off x="1217227" y="1892744"/>
            <a:ext cx="10177166" cy="5854891"/>
          </a:xfrm>
        </p:spPr>
        <p:txBody>
          <a:bodyPr/>
          <a:lstStyle/>
          <a:p>
            <a:pPr marL="0" indent="-344170">
              <a:buFont typeface="Courier New" panose="05000000000000000000" pitchFamily="2" charset="2"/>
              <a:buChar char="o"/>
            </a:pPr>
            <a:r>
              <a:rPr lang="en-US" i="1" dirty="0" err="1">
                <a:latin typeface="Times New Roman"/>
                <a:cs typeface="Arial" panose="020B0604020202020204"/>
              </a:rPr>
              <a:t>Λόγοι</a:t>
            </a:r>
            <a:r>
              <a:rPr lang="en-US" dirty="0">
                <a:latin typeface="Times New Roman"/>
                <a:cs typeface="Arial" panose="020B0604020202020204"/>
              </a:rPr>
              <a:t> (discourses)           </a:t>
            </a:r>
            <a:r>
              <a:rPr lang="en-US" dirty="0" err="1">
                <a:latin typeface="Times New Roman"/>
                <a:cs typeface="Arial" panose="020B0604020202020204"/>
              </a:rPr>
              <a:t>δι</a:t>
            </a:r>
            <a:r>
              <a:rPr lang="en-US" dirty="0">
                <a:latin typeface="Times New Roman"/>
                <a:cs typeface="Arial" panose="020B0604020202020204"/>
              </a:rPr>
              <a:t>α</a:t>
            </a:r>
            <a:r>
              <a:rPr lang="en-US" dirty="0" err="1">
                <a:latin typeface="Times New Roman"/>
                <a:cs typeface="Arial" panose="020B0604020202020204"/>
              </a:rPr>
              <a:t>φορετικές</a:t>
            </a:r>
            <a:r>
              <a:rPr lang="en-US" dirty="0">
                <a:latin typeface="Times New Roman"/>
                <a:cs typeface="Arial" panose="020B0604020202020204"/>
              </a:rPr>
              <a:t> οπ</a:t>
            </a:r>
            <a:r>
              <a:rPr lang="en-US" dirty="0" err="1">
                <a:latin typeface="Times New Roman"/>
                <a:cs typeface="Arial" panose="020B0604020202020204"/>
              </a:rPr>
              <a:t>τικές</a:t>
            </a:r>
            <a:r>
              <a:rPr lang="en-US" dirty="0">
                <a:latin typeface="Times New Roman"/>
                <a:cs typeface="Arial" panose="020B0604020202020204"/>
              </a:rPr>
              <a:t> και αναπαρα</a:t>
            </a:r>
            <a:r>
              <a:rPr lang="en-US" dirty="0" err="1">
                <a:latin typeface="Times New Roman"/>
                <a:cs typeface="Arial" panose="020B0604020202020204"/>
              </a:rPr>
              <a:t>στάσεις</a:t>
            </a:r>
            <a:r>
              <a:rPr lang="en-US" dirty="0">
                <a:latin typeface="Times New Roman"/>
                <a:cs typeface="Arial" panose="020B0604020202020204"/>
              </a:rPr>
              <a:t> </a:t>
            </a:r>
            <a:r>
              <a:rPr lang="en-US" dirty="0" err="1">
                <a:latin typeface="Times New Roman"/>
                <a:cs typeface="Arial" panose="020B0604020202020204"/>
              </a:rPr>
              <a:t>της</a:t>
            </a:r>
            <a:r>
              <a:rPr lang="en-US" dirty="0">
                <a:latin typeface="Times New Roman"/>
                <a:cs typeface="Arial" panose="020B0604020202020204"/>
              </a:rPr>
              <a:t> πρα</a:t>
            </a:r>
            <a:r>
              <a:rPr lang="en-US" dirty="0" err="1">
                <a:latin typeface="Times New Roman"/>
                <a:cs typeface="Arial" panose="020B0604020202020204"/>
              </a:rPr>
              <a:t>γμ</a:t>
            </a:r>
            <a:r>
              <a:rPr lang="en-US" dirty="0">
                <a:latin typeface="Times New Roman"/>
                <a:cs typeface="Arial" panose="020B0604020202020204"/>
              </a:rPr>
              <a:t>α</a:t>
            </a:r>
            <a:r>
              <a:rPr lang="en-US" dirty="0" err="1">
                <a:latin typeface="Times New Roman"/>
                <a:cs typeface="Arial" panose="020B0604020202020204"/>
              </a:rPr>
              <a:t>τικότητ</a:t>
            </a:r>
            <a:r>
              <a:rPr lang="en-US" dirty="0">
                <a:latin typeface="Times New Roman"/>
                <a:cs typeface="Arial" panose="020B0604020202020204"/>
              </a:rPr>
              <a:t>ας </a:t>
            </a:r>
            <a:r>
              <a:rPr lang="en-US" sz="1600" dirty="0">
                <a:latin typeface="Times New Roman"/>
                <a:cs typeface="Arial" panose="020B0604020202020204"/>
              </a:rPr>
              <a:t>(Fairclough, 2003: 124)</a:t>
            </a:r>
            <a:endParaRPr lang="en-US" sz="1600" dirty="0">
              <a:latin typeface="Arial" panose="020B0604020202020204"/>
              <a:cs typeface="Arial" panose="020B0604020202020204"/>
            </a:endParaRPr>
          </a:p>
          <a:p>
            <a:pPr marL="457200" indent="-344170">
              <a:buFont typeface="Wingdings" panose="05000000000000000000" pitchFamily="2" charset="2"/>
              <a:buChar char="ü"/>
            </a:pPr>
            <a:r>
              <a:rPr lang="en-US" sz="1800" dirty="0" err="1">
                <a:latin typeface="Times New Roman"/>
                <a:cs typeface="Arial" panose="020B0604020202020204"/>
              </a:rPr>
              <a:t>Δεν</a:t>
            </a:r>
            <a:r>
              <a:rPr lang="en-US" sz="1800" dirty="0">
                <a:latin typeface="Times New Roman"/>
                <a:cs typeface="Arial" panose="020B0604020202020204"/>
              </a:rPr>
              <a:t> υπ</a:t>
            </a:r>
            <a:r>
              <a:rPr lang="en-US" sz="1800" dirty="0" err="1">
                <a:latin typeface="Times New Roman"/>
                <a:cs typeface="Arial" panose="020B0604020202020204"/>
              </a:rPr>
              <a:t>άρχει</a:t>
            </a:r>
            <a:r>
              <a:rPr lang="en-US" sz="1800" dirty="0">
                <a:latin typeface="Times New Roman"/>
                <a:cs typeface="Arial" panose="020B0604020202020204"/>
              </a:rPr>
              <a:t> α</a:t>
            </a:r>
            <a:r>
              <a:rPr lang="en-US" sz="1800" dirty="0" err="1">
                <a:latin typeface="Times New Roman"/>
                <a:cs typeface="Arial" panose="020B0604020202020204"/>
              </a:rPr>
              <a:t>ντικειμενικός</a:t>
            </a:r>
            <a:r>
              <a:rPr lang="en-US" sz="1800" dirty="0">
                <a:latin typeface="Times New Roman"/>
                <a:cs typeface="Arial" panose="020B0604020202020204"/>
              </a:rPr>
              <a:t> ή </a:t>
            </a:r>
            <a:r>
              <a:rPr lang="en-US" sz="1800" dirty="0" err="1">
                <a:latin typeface="Times New Roman"/>
                <a:cs typeface="Arial" panose="020B0604020202020204"/>
              </a:rPr>
              <a:t>φυσικός</a:t>
            </a:r>
            <a:r>
              <a:rPr lang="en-US" sz="1800" dirty="0">
                <a:latin typeface="Times New Roman"/>
                <a:cs typeface="Arial" panose="020B0604020202020204"/>
              </a:rPr>
              <a:t> </a:t>
            </a:r>
            <a:r>
              <a:rPr lang="en-US" sz="1800" dirty="0" err="1">
                <a:latin typeface="Times New Roman"/>
                <a:cs typeface="Arial" panose="020B0604020202020204"/>
              </a:rPr>
              <a:t>κόσμος</a:t>
            </a:r>
            <a:r>
              <a:rPr lang="en-US" sz="1800" dirty="0">
                <a:latin typeface="Times New Roman"/>
                <a:cs typeface="Arial" panose="020B0604020202020204"/>
              </a:rPr>
              <a:t>, α</a:t>
            </a:r>
            <a:r>
              <a:rPr lang="en-US" sz="1800" dirty="0" err="1">
                <a:latin typeface="Times New Roman"/>
                <a:cs typeface="Arial" panose="020B0604020202020204"/>
              </a:rPr>
              <a:t>λλά</a:t>
            </a:r>
            <a:r>
              <a:rPr lang="en-US" sz="1800" dirty="0">
                <a:latin typeface="Times New Roman"/>
                <a:cs typeface="Arial" panose="020B0604020202020204"/>
              </a:rPr>
              <a:t> κατα</a:t>
            </a:r>
            <a:r>
              <a:rPr lang="en-US" sz="1800" dirty="0" err="1">
                <a:latin typeface="Times New Roman"/>
                <a:cs typeface="Arial" panose="020B0604020202020204"/>
              </a:rPr>
              <a:t>σκευάζετ</a:t>
            </a:r>
            <a:r>
              <a:rPr lang="en-US" sz="1800" dirty="0">
                <a:latin typeface="Times New Roman"/>
                <a:cs typeface="Arial" panose="020B0604020202020204"/>
              </a:rPr>
              <a:t>αι </a:t>
            </a:r>
            <a:r>
              <a:rPr lang="en-US" sz="1800" dirty="0" err="1">
                <a:latin typeface="Times New Roman"/>
                <a:cs typeface="Arial" panose="020B0604020202020204"/>
              </a:rPr>
              <a:t>κάθε</a:t>
            </a:r>
            <a:r>
              <a:rPr lang="en-US" sz="1800" dirty="0">
                <a:latin typeface="Times New Roman"/>
                <a:cs typeface="Arial" panose="020B0604020202020204"/>
              </a:rPr>
              <a:t> </a:t>
            </a:r>
            <a:r>
              <a:rPr lang="en-US" sz="1800" dirty="0" err="1">
                <a:latin typeface="Times New Roman"/>
                <a:cs typeface="Arial" panose="020B0604020202020204"/>
              </a:rPr>
              <a:t>φορά</a:t>
            </a:r>
            <a:r>
              <a:rPr lang="en-US" sz="1800" dirty="0">
                <a:latin typeface="Times New Roman"/>
                <a:cs typeface="Arial" panose="020B0604020202020204"/>
              </a:rPr>
              <a:t> β</a:t>
            </a:r>
            <a:r>
              <a:rPr lang="en-US" sz="1800" dirty="0" err="1">
                <a:latin typeface="Times New Roman"/>
                <a:cs typeface="Arial" panose="020B0604020202020204"/>
              </a:rPr>
              <a:t>άσει</a:t>
            </a:r>
            <a:r>
              <a:rPr lang="en-US" sz="1800" dirty="0">
                <a:latin typeface="Times New Roman"/>
                <a:cs typeface="Arial" panose="020B0604020202020204"/>
              </a:rPr>
              <a:t> </a:t>
            </a:r>
            <a:r>
              <a:rPr lang="en-US" sz="1800" dirty="0" err="1">
                <a:latin typeface="Times New Roman"/>
                <a:cs typeface="Arial" panose="020B0604020202020204"/>
              </a:rPr>
              <a:t>σκο</a:t>
            </a:r>
            <a:r>
              <a:rPr lang="en-US" sz="1800" dirty="0">
                <a:latin typeface="Times New Roman"/>
                <a:cs typeface="Arial" panose="020B0604020202020204"/>
              </a:rPr>
              <a:t>π</a:t>
            </a:r>
            <a:r>
              <a:rPr lang="en-US" sz="1800" dirty="0" err="1">
                <a:latin typeface="Times New Roman"/>
                <a:cs typeface="Arial" panose="020B0604020202020204"/>
              </a:rPr>
              <a:t>ιμοτήτων</a:t>
            </a:r>
            <a:r>
              <a:rPr lang="en-US" sz="1800" dirty="0">
                <a:latin typeface="Times New Roman"/>
                <a:cs typeface="Arial" panose="020B0604020202020204"/>
              </a:rPr>
              <a:t>, π</a:t>
            </a:r>
            <a:r>
              <a:rPr lang="en-US" sz="1800" dirty="0" err="1">
                <a:latin typeface="Times New Roman"/>
                <a:cs typeface="Arial" panose="020B0604020202020204"/>
              </a:rPr>
              <a:t>εριστάσεων</a:t>
            </a:r>
            <a:r>
              <a:rPr lang="en-US" sz="1800" dirty="0">
                <a:latin typeface="Times New Roman"/>
                <a:cs typeface="Arial" panose="020B0604020202020204"/>
              </a:rPr>
              <a:t> και </a:t>
            </a:r>
            <a:r>
              <a:rPr lang="en-US" sz="1800" dirty="0" err="1">
                <a:latin typeface="Times New Roman"/>
                <a:cs typeface="Arial" panose="020B0604020202020204"/>
              </a:rPr>
              <a:t>ιδεολογί</a:t>
            </a:r>
            <a:r>
              <a:rPr lang="en-US" sz="1800" dirty="0">
                <a:latin typeface="Times New Roman"/>
                <a:cs typeface="Arial" panose="020B0604020202020204"/>
              </a:rPr>
              <a:t>ας</a:t>
            </a:r>
          </a:p>
          <a:p>
            <a:pPr marL="457200" indent="-344170">
              <a:buFont typeface="Wingdings" panose="05000000000000000000" pitchFamily="2" charset="2"/>
              <a:buChar char="ü"/>
            </a:pPr>
            <a:r>
              <a:rPr lang="en-US" sz="1800" dirty="0" err="1">
                <a:latin typeface="Times New Roman"/>
                <a:cs typeface="Arial" panose="020B0604020202020204"/>
              </a:rPr>
              <a:t>Αντ</a:t>
            </a:r>
            <a:r>
              <a:rPr lang="en-US" sz="1800" dirty="0">
                <a:latin typeface="Times New Roman"/>
                <a:cs typeface="Arial" panose="020B0604020202020204"/>
              </a:rPr>
              <a:t>α</a:t>
            </a:r>
            <a:r>
              <a:rPr lang="en-US" sz="1800" dirty="0" err="1">
                <a:latin typeface="Times New Roman"/>
                <a:cs typeface="Arial" panose="020B0604020202020204"/>
              </a:rPr>
              <a:t>γωνίζετ</a:t>
            </a:r>
            <a:r>
              <a:rPr lang="en-US" sz="1800" dirty="0">
                <a:latin typeface="Times New Roman"/>
                <a:cs typeface="Arial" panose="020B0604020202020204"/>
              </a:rPr>
              <a:t>αι ο </a:t>
            </a:r>
            <a:r>
              <a:rPr lang="en-US" sz="1800" dirty="0" err="1">
                <a:latin typeface="Times New Roman"/>
                <a:cs typeface="Arial" panose="020B0604020202020204"/>
              </a:rPr>
              <a:t>έν</a:t>
            </a:r>
            <a:r>
              <a:rPr lang="en-US" sz="1800" dirty="0">
                <a:latin typeface="Times New Roman"/>
                <a:cs typeface="Arial" panose="020B0604020202020204"/>
              </a:rPr>
              <a:t>ας </a:t>
            </a:r>
            <a:r>
              <a:rPr lang="en-US" sz="1800" dirty="0" err="1">
                <a:latin typeface="Times New Roman"/>
                <a:cs typeface="Arial" panose="020B0604020202020204"/>
              </a:rPr>
              <a:t>τον</a:t>
            </a:r>
            <a:r>
              <a:rPr lang="en-US" sz="1800" dirty="0">
                <a:latin typeface="Times New Roman"/>
                <a:cs typeface="Arial" panose="020B0604020202020204"/>
              </a:rPr>
              <a:t> </a:t>
            </a:r>
            <a:r>
              <a:rPr lang="en-US" sz="1800" dirty="0" err="1">
                <a:latin typeface="Times New Roman"/>
                <a:cs typeface="Arial" panose="020B0604020202020204"/>
              </a:rPr>
              <a:t>άλλον</a:t>
            </a:r>
            <a:r>
              <a:rPr lang="en-US" sz="1800" dirty="0">
                <a:latin typeface="Times New Roman"/>
                <a:cs typeface="Arial" panose="020B0604020202020204"/>
              </a:rPr>
              <a:t>, </a:t>
            </a:r>
            <a:r>
              <a:rPr lang="en-US" sz="1800" dirty="0" err="1">
                <a:latin typeface="Times New Roman"/>
                <a:cs typeface="Arial" panose="020B0604020202020204"/>
              </a:rPr>
              <a:t>μέχρι</a:t>
            </a:r>
            <a:r>
              <a:rPr lang="en-US" sz="1800" dirty="0">
                <a:latin typeface="Times New Roman"/>
                <a:cs typeface="Arial" panose="020B0604020202020204"/>
              </a:rPr>
              <a:t> </a:t>
            </a:r>
            <a:r>
              <a:rPr lang="en-US" sz="1800" dirty="0" err="1">
                <a:latin typeface="Times New Roman"/>
                <a:cs typeface="Arial" panose="020B0604020202020204"/>
              </a:rPr>
              <a:t>κά</a:t>
            </a:r>
            <a:r>
              <a:rPr lang="en-US" sz="1800" dirty="0">
                <a:latin typeface="Times New Roman"/>
                <a:cs typeface="Arial" panose="020B0604020202020204"/>
              </a:rPr>
              <a:t>π</a:t>
            </a:r>
            <a:r>
              <a:rPr lang="en-US" sz="1800" dirty="0" err="1">
                <a:latin typeface="Times New Roman"/>
                <a:cs typeface="Arial" panose="020B0604020202020204"/>
              </a:rPr>
              <a:t>οιος</a:t>
            </a:r>
            <a:r>
              <a:rPr lang="en-US" sz="1800" dirty="0">
                <a:latin typeface="Times New Roman"/>
                <a:cs typeface="Arial" panose="020B0604020202020204"/>
              </a:rPr>
              <a:t> να </a:t>
            </a:r>
            <a:r>
              <a:rPr lang="en-US" sz="1800" dirty="0" err="1">
                <a:latin typeface="Times New Roman"/>
                <a:cs typeface="Arial" panose="020B0604020202020204"/>
              </a:rPr>
              <a:t>φυσικο</a:t>
            </a:r>
            <a:r>
              <a:rPr lang="en-US" sz="1800" dirty="0">
                <a:latin typeface="Times New Roman"/>
                <a:cs typeface="Arial" panose="020B0604020202020204"/>
              </a:rPr>
              <a:t>π</a:t>
            </a:r>
            <a:r>
              <a:rPr lang="en-US" sz="1800" dirty="0" err="1">
                <a:latin typeface="Times New Roman"/>
                <a:cs typeface="Arial" panose="020B0604020202020204"/>
              </a:rPr>
              <a:t>οιηθεί</a:t>
            </a:r>
            <a:r>
              <a:rPr lang="en-US" sz="1800" dirty="0">
                <a:latin typeface="Times New Roman"/>
                <a:cs typeface="Arial" panose="020B0604020202020204"/>
              </a:rPr>
              <a:t> και να </a:t>
            </a:r>
            <a:r>
              <a:rPr lang="en-US" sz="1800" dirty="0" err="1">
                <a:latin typeface="Times New Roman"/>
                <a:cs typeface="Arial" panose="020B0604020202020204"/>
              </a:rPr>
              <a:t>κυρι</a:t>
            </a:r>
            <a:r>
              <a:rPr lang="en-US" sz="1800" dirty="0">
                <a:latin typeface="Times New Roman"/>
                <a:cs typeface="Arial" panose="020B0604020202020204"/>
              </a:rPr>
              <a:t>α</a:t>
            </a:r>
            <a:r>
              <a:rPr lang="en-US" sz="1800" dirty="0" err="1">
                <a:latin typeface="Times New Roman"/>
                <a:cs typeface="Arial" panose="020B0604020202020204"/>
              </a:rPr>
              <a:t>ρχήσει</a:t>
            </a:r>
            <a:r>
              <a:rPr lang="en-US" dirty="0">
                <a:latin typeface="Times New Roman"/>
                <a:cs typeface="Arial" panose="020B0604020202020204"/>
              </a:rPr>
              <a:t> </a:t>
            </a:r>
          </a:p>
          <a:p>
            <a:pPr marL="0" indent="-342900">
              <a:buFont typeface="Courier New" panose="05000000000000000000" pitchFamily="2" charset="2"/>
              <a:buChar char="o"/>
            </a:pPr>
            <a:r>
              <a:rPr lang="en-US" i="1" dirty="0">
                <a:latin typeface="Times New Roman"/>
                <a:cs typeface="Arial" panose="020B0604020202020204"/>
              </a:rPr>
              <a:t>Ρα</a:t>
            </a:r>
            <a:r>
              <a:rPr lang="en-US" i="1" dirty="0" err="1">
                <a:latin typeface="Times New Roman"/>
                <a:cs typeface="Arial" panose="020B0604020202020204"/>
              </a:rPr>
              <a:t>τσιστικός</a:t>
            </a:r>
            <a:r>
              <a:rPr lang="en-US" i="1" dirty="0">
                <a:latin typeface="Times New Roman"/>
                <a:cs typeface="Arial" panose="020B0604020202020204"/>
              </a:rPr>
              <a:t> </a:t>
            </a:r>
            <a:r>
              <a:rPr lang="en-US" i="1" dirty="0" err="1">
                <a:latin typeface="Times New Roman"/>
                <a:cs typeface="Arial" panose="020B0604020202020204"/>
              </a:rPr>
              <a:t>λόγος</a:t>
            </a:r>
            <a:r>
              <a:rPr lang="en-US" i="1" dirty="0">
                <a:latin typeface="Times New Roman"/>
                <a:cs typeface="Arial" panose="020B0604020202020204"/>
              </a:rPr>
              <a:t>            </a:t>
            </a:r>
            <a:r>
              <a:rPr lang="en-US" dirty="0" err="1">
                <a:latin typeface="Times New Roman"/>
                <a:cs typeface="Arial" panose="020B0604020202020204"/>
              </a:rPr>
              <a:t>κυρί</a:t>
            </a:r>
            <a:r>
              <a:rPr lang="en-US" dirty="0">
                <a:latin typeface="Times New Roman"/>
                <a:cs typeface="Arial" panose="020B0604020202020204"/>
              </a:rPr>
              <a:t>α</a:t>
            </a:r>
            <a:r>
              <a:rPr lang="en-US" dirty="0" err="1">
                <a:latin typeface="Times New Roman"/>
                <a:cs typeface="Arial" panose="020B0604020202020204"/>
              </a:rPr>
              <a:t>ρχος</a:t>
            </a:r>
            <a:r>
              <a:rPr lang="en-US" dirty="0">
                <a:latin typeface="Times New Roman"/>
                <a:cs typeface="Arial" panose="020B0604020202020204"/>
              </a:rPr>
              <a:t> </a:t>
            </a:r>
            <a:r>
              <a:rPr lang="en-US" dirty="0" err="1">
                <a:latin typeface="Times New Roman"/>
                <a:cs typeface="Arial" panose="020B0604020202020204"/>
              </a:rPr>
              <a:t>λόγος</a:t>
            </a:r>
            <a:r>
              <a:rPr lang="en-US" dirty="0">
                <a:latin typeface="Times New Roman"/>
                <a:cs typeface="Arial" panose="020B0604020202020204"/>
              </a:rPr>
              <a:t>,</a:t>
            </a:r>
          </a:p>
          <a:p>
            <a:pPr marL="457200" indent="-342900">
              <a:buFont typeface="Wingdings" panose="05000000000000000000" pitchFamily="2" charset="2"/>
              <a:buChar char="ü"/>
            </a:pPr>
            <a:r>
              <a:rPr lang="en-US" sz="1800" dirty="0">
                <a:latin typeface="Times New Roman"/>
                <a:cs typeface="Arial" panose="020B0604020202020204"/>
              </a:rPr>
              <a:t>“</a:t>
            </a:r>
            <a:r>
              <a:rPr lang="el-GR" sz="1800" dirty="0">
                <a:latin typeface="Times New Roman"/>
                <a:ea typeface="+mn-lt"/>
                <a:cs typeface="+mn-lt"/>
              </a:rPr>
              <a:t>κοινωνικές πρακτικές διάκρισης (…) και σχέσεις κατάχρησης της εξουσίας από κυρίαρχες ομάδες, οργανισμούς και θεσμούς” που στηρίζονται “σε κοινωνικά διαδεδομένες και αρνητικά προσανατολισμένες αναπαραστάσεις από Εμάς για Αυτούς/</a:t>
            </a:r>
            <a:r>
              <a:rPr lang="el-GR" sz="1800" dirty="0" err="1">
                <a:latin typeface="Times New Roman"/>
                <a:ea typeface="+mn-lt"/>
                <a:cs typeface="+mn-lt"/>
              </a:rPr>
              <a:t>ές</a:t>
            </a:r>
            <a:r>
              <a:rPr lang="el-GR" sz="1800" dirty="0">
                <a:latin typeface="Times New Roman"/>
                <a:ea typeface="+mn-lt"/>
                <a:cs typeface="+mn-lt"/>
              </a:rPr>
              <a:t>.” </a:t>
            </a:r>
            <a:r>
              <a:rPr lang="el-GR" sz="1600" dirty="0">
                <a:latin typeface="Times New Roman"/>
                <a:ea typeface="+mn-lt"/>
                <a:cs typeface="+mn-lt"/>
              </a:rPr>
              <a:t>(βλ. επίσης </a:t>
            </a:r>
            <a:r>
              <a:rPr lang="el-GR" sz="1600" dirty="0" err="1">
                <a:latin typeface="Times New Roman"/>
                <a:ea typeface="+mn-lt"/>
                <a:cs typeface="+mn-lt"/>
              </a:rPr>
              <a:t>van</a:t>
            </a:r>
            <a:r>
              <a:rPr lang="el-GR" sz="1600" dirty="0">
                <a:latin typeface="Times New Roman"/>
                <a:ea typeface="+mn-lt"/>
                <a:cs typeface="+mn-lt"/>
              </a:rPr>
              <a:t> </a:t>
            </a:r>
            <a:r>
              <a:rPr lang="el-GR" sz="1600" dirty="0" err="1">
                <a:latin typeface="Times New Roman"/>
                <a:ea typeface="+mn-lt"/>
                <a:cs typeface="+mn-lt"/>
              </a:rPr>
              <a:t>Dijk</a:t>
            </a:r>
            <a:r>
              <a:rPr lang="el-GR" sz="1600" dirty="0">
                <a:latin typeface="Times New Roman"/>
                <a:ea typeface="+mn-lt"/>
                <a:cs typeface="+mn-lt"/>
              </a:rPr>
              <a:t> 1991</a:t>
            </a:r>
            <a:r>
              <a:rPr lang="en-US" sz="1600" dirty="0">
                <a:latin typeface="Times New Roman"/>
                <a:ea typeface="+mn-lt"/>
                <a:cs typeface="+mn-lt"/>
              </a:rPr>
              <a:t>·</a:t>
            </a:r>
            <a:r>
              <a:rPr lang="el-GR" sz="1600" dirty="0">
                <a:latin typeface="Times New Roman"/>
                <a:ea typeface="+mn-lt"/>
                <a:cs typeface="+mn-lt"/>
              </a:rPr>
              <a:t>1992)</a:t>
            </a:r>
            <a:endParaRPr lang="el-GR" sz="1600" dirty="0">
              <a:latin typeface="Times New Roman"/>
              <a:cs typeface="Arial" panose="020B0604020202020204"/>
            </a:endParaRPr>
          </a:p>
          <a:p>
            <a:pPr marL="457200" indent="-342900">
              <a:buFont typeface="Wingdings" panose="05000000000000000000" pitchFamily="2" charset="2"/>
              <a:buChar char="ü"/>
            </a:pPr>
            <a:r>
              <a:rPr lang="el-GR" sz="1800" dirty="0">
                <a:latin typeface="Times New Roman"/>
                <a:cs typeface="Arial" panose="020B0604020202020204"/>
              </a:rPr>
              <a:t>Όργανο του </a:t>
            </a:r>
            <a:r>
              <a:rPr lang="el-GR" sz="1800" i="1" dirty="0">
                <a:latin typeface="Times New Roman"/>
                <a:cs typeface="Arial" panose="020B0604020202020204"/>
              </a:rPr>
              <a:t>εθνικού λόγου, </a:t>
            </a:r>
            <a:r>
              <a:rPr lang="el-GR" sz="1800" dirty="0">
                <a:latin typeface="Times New Roman"/>
                <a:cs typeface="Arial" panose="020B0604020202020204"/>
              </a:rPr>
              <a:t>δόγμα του οποίου αποτελεί το "ένα έθνος-μία γλώσσα", </a:t>
            </a:r>
            <a:r>
              <a:rPr lang="el-GR" sz="1800" dirty="0" err="1">
                <a:latin typeface="Times New Roman"/>
                <a:cs typeface="Arial" panose="020B0604020202020204"/>
              </a:rPr>
              <a:t>φυσικοποιώντας</a:t>
            </a:r>
            <a:r>
              <a:rPr lang="el-GR" sz="1800" dirty="0">
                <a:latin typeface="Times New Roman"/>
                <a:cs typeface="Arial" panose="020B0604020202020204"/>
              </a:rPr>
              <a:t> έτσι την γλωσσική, και όχι μόνο, ομοιογένεια </a:t>
            </a:r>
          </a:p>
          <a:p>
            <a:pPr marL="344170" indent="-344170">
              <a:buFont typeface="Arial" panose="05000000000000000000" pitchFamily="2" charset="2"/>
              <a:buChar char="•"/>
            </a:pPr>
            <a:endParaRPr lang="en-US" dirty="0">
              <a:latin typeface="Times New Roman"/>
              <a:cs typeface="Arial" panose="020B0604020202020204"/>
            </a:endParaRPr>
          </a:p>
          <a:p>
            <a:pPr marL="0" indent="0">
              <a:buNone/>
            </a:pPr>
            <a:endParaRPr lang="en-US" dirty="0">
              <a:cs typeface="Arial" panose="020B0604020202020204"/>
            </a:endParaRPr>
          </a:p>
        </p:txBody>
      </p:sp>
      <p:cxnSp>
        <p:nvCxnSpPr>
          <p:cNvPr id="5" name="Straight Arrow Connector 4">
            <a:extLst>
              <a:ext uri="{FF2B5EF4-FFF2-40B4-BE49-F238E27FC236}">
                <a16:creationId xmlns:a16="http://schemas.microsoft.com/office/drawing/2014/main" id="{510DA06A-B124-D093-DA47-D23C5F96CDBD}"/>
              </a:ext>
            </a:extLst>
          </p:cNvPr>
          <p:cNvCxnSpPr/>
          <p:nvPr/>
        </p:nvCxnSpPr>
        <p:spPr>
          <a:xfrm flipV="1">
            <a:off x="991472" y="1521137"/>
            <a:ext cx="10312399" cy="27515"/>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
        <p:nvSpPr>
          <p:cNvPr id="7" name="Arrow: Right 6">
            <a:extLst>
              <a:ext uri="{FF2B5EF4-FFF2-40B4-BE49-F238E27FC236}">
                <a16:creationId xmlns:a16="http://schemas.microsoft.com/office/drawing/2014/main" id="{657A1B06-D3E5-427B-FCF6-0AA1B78E0677}"/>
              </a:ext>
            </a:extLst>
          </p:cNvPr>
          <p:cNvSpPr/>
          <p:nvPr/>
        </p:nvSpPr>
        <p:spPr>
          <a:xfrm>
            <a:off x="3699342" y="2004297"/>
            <a:ext cx="433916" cy="1905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CB5640B2-5B2A-BFF7-171D-5E312D60733D}"/>
              </a:ext>
            </a:extLst>
          </p:cNvPr>
          <p:cNvSpPr/>
          <p:nvPr/>
        </p:nvSpPr>
        <p:spPr>
          <a:xfrm>
            <a:off x="3699342" y="4281580"/>
            <a:ext cx="433916" cy="1905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075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41E91-7B2D-5B11-8965-570DDFEB83A8}"/>
              </a:ext>
            </a:extLst>
          </p:cNvPr>
          <p:cNvSpPr>
            <a:spLocks noGrp="1"/>
          </p:cNvSpPr>
          <p:nvPr>
            <p:ph type="title"/>
          </p:nvPr>
        </p:nvSpPr>
        <p:spPr>
          <a:xfrm>
            <a:off x="2474225" y="585806"/>
            <a:ext cx="7979497" cy="622146"/>
          </a:xfrm>
        </p:spPr>
        <p:txBody>
          <a:bodyPr/>
          <a:lstStyle/>
          <a:p>
            <a:r>
              <a:rPr lang="en-US" dirty="0" err="1">
                <a:latin typeface="Times New Roman"/>
                <a:cs typeface="Arial"/>
              </a:rPr>
              <a:t>Αντιρ</a:t>
            </a:r>
            <a:r>
              <a:rPr lang="en-US" dirty="0">
                <a:latin typeface="Times New Roman"/>
                <a:cs typeface="Arial"/>
              </a:rPr>
              <a:t>α</a:t>
            </a:r>
            <a:r>
              <a:rPr lang="en-US" dirty="0" err="1">
                <a:latin typeface="Times New Roman"/>
                <a:cs typeface="Arial"/>
              </a:rPr>
              <a:t>τσιστικός</a:t>
            </a:r>
            <a:r>
              <a:rPr lang="en-US" dirty="0">
                <a:latin typeface="Times New Roman"/>
                <a:cs typeface="Arial"/>
              </a:rPr>
              <a:t> </a:t>
            </a:r>
            <a:r>
              <a:rPr lang="en-US" dirty="0" err="1">
                <a:latin typeface="Times New Roman"/>
                <a:cs typeface="Arial"/>
              </a:rPr>
              <a:t>λόγος</a:t>
            </a:r>
            <a:r>
              <a:rPr lang="en-US" dirty="0">
                <a:latin typeface="Times New Roman"/>
                <a:cs typeface="Arial"/>
              </a:rPr>
              <a:t>, </a:t>
            </a:r>
            <a:r>
              <a:rPr lang="en-US" dirty="0" err="1">
                <a:latin typeface="Times New Roman"/>
                <a:cs typeface="Arial"/>
              </a:rPr>
              <a:t>Ρευστός</a:t>
            </a:r>
            <a:r>
              <a:rPr lang="en-US" dirty="0">
                <a:latin typeface="Times New Roman"/>
                <a:cs typeface="Arial"/>
              </a:rPr>
              <a:t> ρα</a:t>
            </a:r>
            <a:r>
              <a:rPr lang="en-US" dirty="0" err="1">
                <a:latin typeface="Times New Roman"/>
                <a:cs typeface="Arial"/>
              </a:rPr>
              <a:t>τσισμός</a:t>
            </a:r>
            <a:endParaRPr lang="en-US" dirty="0" err="1">
              <a:latin typeface="Times New Roman"/>
            </a:endParaRPr>
          </a:p>
        </p:txBody>
      </p:sp>
      <p:sp>
        <p:nvSpPr>
          <p:cNvPr id="3" name="Content Placeholder 2">
            <a:extLst>
              <a:ext uri="{FF2B5EF4-FFF2-40B4-BE49-F238E27FC236}">
                <a16:creationId xmlns:a16="http://schemas.microsoft.com/office/drawing/2014/main" id="{BDEF545C-FD07-CD6E-7222-6922468FA058}"/>
              </a:ext>
            </a:extLst>
          </p:cNvPr>
          <p:cNvSpPr>
            <a:spLocks noGrp="1"/>
          </p:cNvSpPr>
          <p:nvPr>
            <p:ph idx="1"/>
          </p:nvPr>
        </p:nvSpPr>
        <p:spPr>
          <a:xfrm>
            <a:off x="1122600" y="1808700"/>
            <a:ext cx="10114289" cy="5225494"/>
          </a:xfrm>
        </p:spPr>
        <p:txBody>
          <a:bodyPr/>
          <a:lstStyle/>
          <a:p>
            <a:pPr marL="0" indent="-344170">
              <a:buFont typeface="Courier New" panose="05000000000000000000" pitchFamily="2" charset="2"/>
              <a:buChar char="o"/>
            </a:pPr>
            <a:r>
              <a:rPr lang="en-US" i="1" dirty="0" err="1">
                <a:latin typeface="Times New Roman"/>
                <a:cs typeface="Times New Roman"/>
              </a:rPr>
              <a:t>Αντιρ</a:t>
            </a:r>
            <a:r>
              <a:rPr lang="en-US" i="1" dirty="0">
                <a:latin typeface="Times New Roman"/>
                <a:cs typeface="Times New Roman"/>
              </a:rPr>
              <a:t>α</a:t>
            </a:r>
            <a:r>
              <a:rPr lang="en-US" i="1" dirty="0" err="1">
                <a:latin typeface="Times New Roman"/>
                <a:cs typeface="Times New Roman"/>
              </a:rPr>
              <a:t>τσιστικός</a:t>
            </a:r>
            <a:r>
              <a:rPr lang="en-US" i="1" dirty="0">
                <a:latin typeface="Times New Roman"/>
                <a:cs typeface="Times New Roman"/>
              </a:rPr>
              <a:t> </a:t>
            </a:r>
            <a:r>
              <a:rPr lang="en-US" i="1" dirty="0" err="1">
                <a:latin typeface="Times New Roman"/>
                <a:cs typeface="Times New Roman"/>
              </a:rPr>
              <a:t>λόγος</a:t>
            </a:r>
            <a:r>
              <a:rPr lang="en-US" dirty="0">
                <a:latin typeface="Times New Roman"/>
                <a:cs typeface="Times New Roman"/>
              </a:rPr>
              <a:t>          </a:t>
            </a:r>
            <a:r>
              <a:rPr lang="en-US" dirty="0" err="1">
                <a:latin typeface="Times New Roman"/>
                <a:cs typeface="Times New Roman"/>
              </a:rPr>
              <a:t>μη</a:t>
            </a:r>
            <a:r>
              <a:rPr lang="en-US" dirty="0">
                <a:latin typeface="Times New Roman"/>
                <a:cs typeface="Times New Roman"/>
              </a:rPr>
              <a:t> </a:t>
            </a:r>
            <a:r>
              <a:rPr lang="en-US" dirty="0" err="1">
                <a:latin typeface="Times New Roman"/>
                <a:cs typeface="Times New Roman"/>
              </a:rPr>
              <a:t>κυρί</a:t>
            </a:r>
            <a:r>
              <a:rPr lang="en-US" dirty="0">
                <a:latin typeface="Times New Roman"/>
                <a:cs typeface="Times New Roman"/>
              </a:rPr>
              <a:t>α</a:t>
            </a:r>
            <a:r>
              <a:rPr lang="en-US" dirty="0" err="1">
                <a:latin typeface="Times New Roman"/>
                <a:cs typeface="Times New Roman"/>
              </a:rPr>
              <a:t>ρχος</a:t>
            </a:r>
            <a:r>
              <a:rPr lang="en-US" dirty="0">
                <a:latin typeface="Times New Roman"/>
                <a:cs typeface="Times New Roman"/>
              </a:rPr>
              <a:t> </a:t>
            </a:r>
            <a:r>
              <a:rPr lang="en-US" dirty="0" err="1">
                <a:latin typeface="Times New Roman"/>
                <a:cs typeface="Times New Roman"/>
              </a:rPr>
              <a:t>λόγος</a:t>
            </a:r>
            <a:r>
              <a:rPr lang="en-US" dirty="0">
                <a:latin typeface="Times New Roman"/>
                <a:cs typeface="Times New Roman"/>
              </a:rPr>
              <a:t> </a:t>
            </a:r>
            <a:r>
              <a:rPr lang="en-US" sz="1600" dirty="0">
                <a:latin typeface="Times New Roman"/>
                <a:cs typeface="Times New Roman"/>
              </a:rPr>
              <a:t>(van Dijk, 2021: 2, 4)</a:t>
            </a:r>
            <a:endParaRPr lang="en-US"/>
          </a:p>
          <a:p>
            <a:pPr marL="457200" indent="-344170">
              <a:buFont typeface="Wingdings" panose="05000000000000000000" pitchFamily="2" charset="2"/>
              <a:buChar char="ü"/>
            </a:pPr>
            <a:r>
              <a:rPr lang="en-US" sz="1800" dirty="0" err="1">
                <a:latin typeface="Times New Roman"/>
                <a:cs typeface="Times New Roman"/>
              </a:rPr>
              <a:t>Αντιμάχετ</a:t>
            </a:r>
            <a:r>
              <a:rPr lang="en-US" sz="1800" dirty="0">
                <a:latin typeface="Times New Roman"/>
                <a:cs typeface="Times New Roman"/>
              </a:rPr>
              <a:t>αι </a:t>
            </a:r>
            <a:r>
              <a:rPr lang="en-US" sz="1800" dirty="0" err="1">
                <a:latin typeface="Times New Roman"/>
                <a:cs typeface="Times New Roman"/>
              </a:rPr>
              <a:t>τις</a:t>
            </a:r>
            <a:r>
              <a:rPr lang="en-US" sz="1800" dirty="0">
                <a:latin typeface="Times New Roman"/>
                <a:cs typeface="Times New Roman"/>
              </a:rPr>
              <a:t> </a:t>
            </a:r>
            <a:r>
              <a:rPr lang="en-US" sz="1800" dirty="0" err="1">
                <a:latin typeface="Times New Roman"/>
                <a:cs typeface="Times New Roman"/>
              </a:rPr>
              <a:t>κυρί</a:t>
            </a:r>
            <a:r>
              <a:rPr lang="en-US" sz="1800" dirty="0">
                <a:latin typeface="Times New Roman"/>
                <a:cs typeface="Times New Roman"/>
              </a:rPr>
              <a:t>α</a:t>
            </a:r>
            <a:r>
              <a:rPr lang="en-US" sz="1800" dirty="0" err="1">
                <a:latin typeface="Times New Roman"/>
                <a:cs typeface="Times New Roman"/>
              </a:rPr>
              <a:t>ρχες</a:t>
            </a:r>
            <a:r>
              <a:rPr lang="en-US" sz="1800" dirty="0">
                <a:latin typeface="Times New Roman"/>
                <a:cs typeface="Times New Roman"/>
              </a:rPr>
              <a:t> </a:t>
            </a:r>
            <a:r>
              <a:rPr lang="en-US" sz="1800" dirty="0" err="1">
                <a:latin typeface="Times New Roman"/>
                <a:cs typeface="Times New Roman"/>
              </a:rPr>
              <a:t>θέσεις</a:t>
            </a:r>
            <a:r>
              <a:rPr lang="en-US" sz="1800" dirty="0">
                <a:latin typeface="Times New Roman"/>
                <a:cs typeface="Times New Roman"/>
              </a:rPr>
              <a:t> </a:t>
            </a:r>
            <a:r>
              <a:rPr lang="en-US" sz="1800" dirty="0" err="1">
                <a:latin typeface="Times New Roman"/>
                <a:cs typeface="Times New Roman"/>
              </a:rPr>
              <a:t>εξουσί</a:t>
            </a:r>
            <a:r>
              <a:rPr lang="en-US" sz="1800" dirty="0">
                <a:latin typeface="Times New Roman"/>
                <a:cs typeface="Times New Roman"/>
              </a:rPr>
              <a:t>ας, α</a:t>
            </a:r>
            <a:r>
              <a:rPr lang="en-US" sz="1800" dirty="0" err="1">
                <a:latin typeface="Times New Roman"/>
                <a:cs typeface="Times New Roman"/>
              </a:rPr>
              <a:t>μφισ</a:t>
            </a:r>
            <a:r>
              <a:rPr lang="en-US" sz="1800" dirty="0">
                <a:latin typeface="Times New Roman"/>
                <a:cs typeface="Times New Roman"/>
              </a:rPr>
              <a:t>β</a:t>
            </a:r>
            <a:r>
              <a:rPr lang="en-US" sz="1800" dirty="0" err="1">
                <a:latin typeface="Times New Roman"/>
                <a:cs typeface="Times New Roman"/>
              </a:rPr>
              <a:t>ητώντ</a:t>
            </a:r>
            <a:r>
              <a:rPr lang="en-US" sz="1800" dirty="0">
                <a:latin typeface="Times New Roman"/>
                <a:cs typeface="Times New Roman"/>
              </a:rPr>
              <a:t>ας και </a:t>
            </a:r>
            <a:r>
              <a:rPr lang="en-US" sz="1800" dirty="0" err="1">
                <a:latin typeface="Times New Roman"/>
                <a:cs typeface="Times New Roman"/>
              </a:rPr>
              <a:t>εξ</a:t>
            </a:r>
            <a:r>
              <a:rPr lang="en-US" sz="1800" dirty="0">
                <a:latin typeface="Times New Roman"/>
                <a:cs typeface="Times New Roman"/>
              </a:rPr>
              <a:t>α</a:t>
            </a:r>
            <a:r>
              <a:rPr lang="en-US" sz="1800" dirty="0" err="1">
                <a:latin typeface="Times New Roman"/>
                <a:cs typeface="Times New Roman"/>
              </a:rPr>
              <a:t>λέιφοντ</a:t>
            </a:r>
            <a:r>
              <a:rPr lang="en-US" sz="1800" dirty="0">
                <a:latin typeface="Times New Roman"/>
                <a:cs typeface="Times New Roman"/>
              </a:rPr>
              <a:t>ας </a:t>
            </a:r>
            <a:r>
              <a:rPr lang="en-US" sz="1800" dirty="0" err="1">
                <a:latin typeface="Times New Roman"/>
                <a:cs typeface="Times New Roman"/>
              </a:rPr>
              <a:t>τις</a:t>
            </a:r>
            <a:r>
              <a:rPr lang="en-US" sz="1800" dirty="0">
                <a:latin typeface="Times New Roman"/>
                <a:cs typeface="Times New Roman"/>
              </a:rPr>
              <a:t> </a:t>
            </a:r>
            <a:r>
              <a:rPr lang="en-US" sz="1800" dirty="0" err="1">
                <a:latin typeface="Times New Roman"/>
                <a:cs typeface="Times New Roman"/>
              </a:rPr>
              <a:t>εκδηλώσεις</a:t>
            </a:r>
            <a:r>
              <a:rPr lang="en-US" sz="1800" dirty="0">
                <a:latin typeface="Times New Roman"/>
                <a:cs typeface="Times New Roman"/>
              </a:rPr>
              <a:t> ρα</a:t>
            </a:r>
            <a:r>
              <a:rPr lang="en-US" sz="1800" dirty="0" err="1">
                <a:latin typeface="Times New Roman"/>
                <a:cs typeface="Times New Roman"/>
              </a:rPr>
              <a:t>τσισμού</a:t>
            </a:r>
            <a:r>
              <a:rPr lang="en-US" sz="1800" dirty="0">
                <a:latin typeface="Times New Roman"/>
                <a:cs typeface="Times New Roman"/>
              </a:rPr>
              <a:t> </a:t>
            </a:r>
            <a:r>
              <a:rPr lang="el-GR" sz="1600" dirty="0">
                <a:latin typeface="Times New Roman"/>
                <a:cs typeface="Arial"/>
              </a:rPr>
              <a:t>(</a:t>
            </a:r>
            <a:r>
              <a:rPr lang="el-GR" sz="1600" dirty="0" err="1">
                <a:latin typeface="Times New Roman"/>
                <a:ea typeface="+mn-lt"/>
                <a:cs typeface="+mn-lt"/>
              </a:rPr>
              <a:t>Lentin</a:t>
            </a:r>
            <a:r>
              <a:rPr lang="el-GR" sz="1600" dirty="0">
                <a:latin typeface="Times New Roman"/>
                <a:ea typeface="+mn-lt"/>
                <a:cs typeface="+mn-lt"/>
              </a:rPr>
              <a:t>, 2004</a:t>
            </a:r>
            <a:r>
              <a:rPr lang="en-US" sz="1600" dirty="0">
                <a:latin typeface="Times New Roman"/>
                <a:ea typeface="+mn-lt"/>
                <a:cs typeface="+mn-lt"/>
              </a:rPr>
              <a:t>· </a:t>
            </a:r>
            <a:r>
              <a:rPr lang="en-US" sz="1600" dirty="0" err="1">
                <a:latin typeface="Times New Roman"/>
                <a:ea typeface="+mn-lt"/>
                <a:cs typeface="+mn-lt"/>
              </a:rPr>
              <a:t>Maeso</a:t>
            </a:r>
            <a:r>
              <a:rPr lang="en-US" sz="1600" dirty="0">
                <a:latin typeface="Times New Roman"/>
                <a:ea typeface="+mn-lt"/>
                <a:cs typeface="+mn-lt"/>
              </a:rPr>
              <a:t>, 2014: 63· O’Brien, 2009: 501)</a:t>
            </a:r>
          </a:p>
          <a:p>
            <a:pPr marL="457200" indent="-344170">
              <a:buChar char="ü"/>
            </a:pPr>
            <a:r>
              <a:rPr lang="en-US" sz="1800" dirty="0" err="1">
                <a:latin typeface="Times New Roman"/>
                <a:cs typeface="Arial"/>
              </a:rPr>
              <a:t>Μετριάζοντ</a:t>
            </a:r>
            <a:r>
              <a:rPr lang="en-US" sz="1800" dirty="0">
                <a:latin typeface="Times New Roman"/>
                <a:cs typeface="Arial"/>
              </a:rPr>
              <a:t>αι </a:t>
            </a:r>
            <a:r>
              <a:rPr lang="en-US" sz="1800" dirty="0" err="1">
                <a:latin typeface="Times New Roman"/>
                <a:cs typeface="Arial"/>
              </a:rPr>
              <a:t>οι</a:t>
            </a:r>
            <a:r>
              <a:rPr lang="en-US" sz="1800" dirty="0">
                <a:latin typeface="Times New Roman"/>
                <a:cs typeface="Arial"/>
              </a:rPr>
              <a:t> </a:t>
            </a:r>
            <a:r>
              <a:rPr lang="en-US" sz="1800" dirty="0" err="1">
                <a:latin typeface="Times New Roman"/>
                <a:cs typeface="Arial"/>
              </a:rPr>
              <a:t>κρ</a:t>
            </a:r>
            <a:r>
              <a:rPr lang="en-US" sz="1800" dirty="0">
                <a:latin typeface="Times New Roman"/>
                <a:cs typeface="Arial"/>
              </a:rPr>
              <a:t>α</a:t>
            </a:r>
            <a:r>
              <a:rPr lang="en-US" sz="1800" dirty="0" err="1">
                <a:latin typeface="Times New Roman"/>
                <a:cs typeface="Arial"/>
              </a:rPr>
              <a:t>υγ</a:t>
            </a:r>
            <a:r>
              <a:rPr lang="en-US" sz="1800" dirty="0">
                <a:latin typeface="Times New Roman"/>
                <a:cs typeface="Arial"/>
              </a:rPr>
              <a:t>α</a:t>
            </a:r>
            <a:r>
              <a:rPr lang="en-US" sz="1800" dirty="0" err="1">
                <a:latin typeface="Times New Roman"/>
                <a:cs typeface="Arial"/>
              </a:rPr>
              <a:t>λέες</a:t>
            </a:r>
            <a:r>
              <a:rPr lang="en-US" sz="1800" dirty="0">
                <a:latin typeface="Times New Roman"/>
                <a:cs typeface="Arial"/>
              </a:rPr>
              <a:t> </a:t>
            </a:r>
            <a:r>
              <a:rPr lang="en-US" sz="1800" dirty="0" err="1">
                <a:latin typeface="Times New Roman"/>
                <a:cs typeface="Arial"/>
              </a:rPr>
              <a:t>εκδηλώσεις</a:t>
            </a:r>
            <a:r>
              <a:rPr lang="en-US" sz="1800" dirty="0">
                <a:latin typeface="Times New Roman"/>
                <a:cs typeface="Arial"/>
              </a:rPr>
              <a:t> </a:t>
            </a:r>
            <a:r>
              <a:rPr lang="en-US" sz="1800" dirty="0" err="1">
                <a:latin typeface="Times New Roman"/>
                <a:cs typeface="Arial"/>
              </a:rPr>
              <a:t>μίσους</a:t>
            </a:r>
            <a:r>
              <a:rPr lang="en-US" sz="1800" dirty="0">
                <a:latin typeface="Times New Roman"/>
                <a:cs typeface="Arial"/>
              </a:rPr>
              <a:t> και </a:t>
            </a:r>
            <a:r>
              <a:rPr lang="en-US" sz="1800" dirty="0" err="1">
                <a:latin typeface="Times New Roman"/>
                <a:cs typeface="Arial"/>
              </a:rPr>
              <a:t>θεσμικοί</a:t>
            </a:r>
            <a:r>
              <a:rPr lang="en-US" sz="1800" dirty="0">
                <a:latin typeface="Times New Roman"/>
                <a:cs typeface="Arial"/>
              </a:rPr>
              <a:t> </a:t>
            </a:r>
            <a:r>
              <a:rPr lang="en-US" sz="1800" dirty="0" err="1">
                <a:latin typeface="Times New Roman"/>
                <a:cs typeface="Arial"/>
              </a:rPr>
              <a:t>φορείς</a:t>
            </a:r>
            <a:r>
              <a:rPr lang="en-US" sz="1800" dirty="0">
                <a:latin typeface="Times New Roman"/>
                <a:cs typeface="Arial"/>
              </a:rPr>
              <a:t> ασπ</a:t>
            </a:r>
            <a:r>
              <a:rPr lang="en-US" sz="1800" dirty="0" err="1">
                <a:latin typeface="Times New Roman"/>
                <a:cs typeface="Arial"/>
              </a:rPr>
              <a:t>άζοντ</a:t>
            </a:r>
            <a:r>
              <a:rPr lang="en-US" sz="1800" dirty="0">
                <a:latin typeface="Times New Roman"/>
                <a:cs typeface="Arial"/>
              </a:rPr>
              <a:t>αι </a:t>
            </a:r>
            <a:r>
              <a:rPr lang="en-US" sz="1800" dirty="0" err="1">
                <a:latin typeface="Times New Roman"/>
                <a:cs typeface="Arial"/>
              </a:rPr>
              <a:t>τον</a:t>
            </a:r>
            <a:r>
              <a:rPr lang="en-US" sz="1800" dirty="0">
                <a:latin typeface="Times New Roman"/>
                <a:cs typeface="Arial"/>
              </a:rPr>
              <a:t> α</a:t>
            </a:r>
            <a:r>
              <a:rPr lang="en-US" sz="1800" dirty="0" err="1">
                <a:latin typeface="Times New Roman"/>
                <a:cs typeface="Arial"/>
              </a:rPr>
              <a:t>ντιρ</a:t>
            </a:r>
            <a:r>
              <a:rPr lang="en-US" sz="1800" dirty="0">
                <a:latin typeface="Times New Roman"/>
                <a:cs typeface="Arial"/>
              </a:rPr>
              <a:t>α</a:t>
            </a:r>
            <a:r>
              <a:rPr lang="en-US" sz="1800" dirty="0" err="1">
                <a:latin typeface="Times New Roman"/>
                <a:cs typeface="Arial"/>
              </a:rPr>
              <a:t>τσιστικό</a:t>
            </a:r>
            <a:r>
              <a:rPr lang="en-US" sz="1800" dirty="0">
                <a:latin typeface="Times New Roman"/>
                <a:cs typeface="Arial"/>
              </a:rPr>
              <a:t> </a:t>
            </a:r>
            <a:r>
              <a:rPr lang="en-US" sz="1800" dirty="0" err="1">
                <a:latin typeface="Times New Roman"/>
                <a:cs typeface="Arial"/>
              </a:rPr>
              <a:t>λόγο</a:t>
            </a:r>
            <a:r>
              <a:rPr lang="en-US" sz="1800" dirty="0">
                <a:latin typeface="Times New Roman"/>
                <a:cs typeface="Arial"/>
              </a:rPr>
              <a:t>, </a:t>
            </a:r>
            <a:r>
              <a:rPr lang="en-US" sz="1800" dirty="0" err="1">
                <a:latin typeface="Times New Roman"/>
                <a:cs typeface="Arial"/>
              </a:rPr>
              <a:t>ωστόσο</a:t>
            </a:r>
            <a:r>
              <a:rPr lang="en-US" sz="1800" dirty="0">
                <a:latin typeface="Times New Roman"/>
                <a:cs typeface="Arial"/>
              </a:rPr>
              <a:t>, </a:t>
            </a:r>
            <a:r>
              <a:rPr lang="en-US" sz="1800" dirty="0" err="1">
                <a:latin typeface="Times New Roman"/>
                <a:cs typeface="Arial"/>
              </a:rPr>
              <a:t>τελικά</a:t>
            </a:r>
            <a:r>
              <a:rPr lang="en-US" sz="1800" dirty="0">
                <a:latin typeface="Times New Roman"/>
                <a:cs typeface="Arial"/>
              </a:rPr>
              <a:t>, </a:t>
            </a:r>
            <a:r>
              <a:rPr lang="en-US" sz="1800" dirty="0" err="1">
                <a:latin typeface="Times New Roman"/>
                <a:cs typeface="Arial"/>
              </a:rPr>
              <a:t>συντηρείτ</a:t>
            </a:r>
            <a:r>
              <a:rPr lang="en-US" sz="1800" dirty="0">
                <a:latin typeface="Times New Roman"/>
                <a:cs typeface="Arial"/>
              </a:rPr>
              <a:t>αι η </a:t>
            </a:r>
            <a:r>
              <a:rPr lang="en-US" sz="1800" dirty="0" err="1">
                <a:latin typeface="Times New Roman"/>
                <a:cs typeface="Arial"/>
              </a:rPr>
              <a:t>κοινωνική</a:t>
            </a:r>
            <a:r>
              <a:rPr lang="en-US" sz="1800" dirty="0">
                <a:latin typeface="Times New Roman"/>
                <a:cs typeface="Arial"/>
              </a:rPr>
              <a:t> α</a:t>
            </a:r>
            <a:r>
              <a:rPr lang="en-US" sz="1800" dirty="0" err="1">
                <a:latin typeface="Times New Roman"/>
                <a:cs typeface="Arial"/>
              </a:rPr>
              <a:t>νισότητ</a:t>
            </a:r>
            <a:r>
              <a:rPr lang="en-US" sz="1800" dirty="0">
                <a:latin typeface="Times New Roman"/>
                <a:cs typeface="Arial"/>
              </a:rPr>
              <a:t>α </a:t>
            </a:r>
            <a:r>
              <a:rPr lang="en-US" sz="1800" dirty="0" err="1">
                <a:latin typeface="Times New Roman"/>
                <a:cs typeface="Arial"/>
              </a:rPr>
              <a:t>στ</a:t>
            </a:r>
            <a:r>
              <a:rPr lang="en-US" sz="1800" dirty="0">
                <a:latin typeface="Times New Roman"/>
                <a:cs typeface="Arial"/>
              </a:rPr>
              <a:t>α πλα</a:t>
            </a:r>
            <a:r>
              <a:rPr lang="en-US" sz="1800" dirty="0" err="1">
                <a:latin typeface="Times New Roman"/>
                <a:cs typeface="Arial"/>
              </a:rPr>
              <a:t>ίσι</a:t>
            </a:r>
            <a:r>
              <a:rPr lang="en-US" sz="1800" dirty="0">
                <a:latin typeface="Times New Roman"/>
                <a:cs typeface="Arial"/>
              </a:rPr>
              <a:t>α </a:t>
            </a:r>
            <a:r>
              <a:rPr lang="en-US" sz="1800" dirty="0" err="1">
                <a:latin typeface="Times New Roman"/>
                <a:cs typeface="Arial"/>
              </a:rPr>
              <a:t>ενός</a:t>
            </a:r>
            <a:r>
              <a:rPr lang="en-US" sz="1800" dirty="0">
                <a:latin typeface="Times New Roman"/>
                <a:cs typeface="Arial"/>
              </a:rPr>
              <a:t> "</a:t>
            </a:r>
            <a:r>
              <a:rPr lang="en-US" sz="1800" dirty="0" err="1">
                <a:latin typeface="Times New Roman"/>
                <a:cs typeface="Arial"/>
              </a:rPr>
              <a:t>ψευδοουμ</a:t>
            </a:r>
            <a:r>
              <a:rPr lang="en-US" sz="1800" dirty="0">
                <a:latin typeface="Times New Roman"/>
                <a:cs typeface="Arial"/>
              </a:rPr>
              <a:t>α</a:t>
            </a:r>
            <a:r>
              <a:rPr lang="en-US" sz="1800" dirty="0" err="1">
                <a:latin typeface="Times New Roman"/>
                <a:cs typeface="Arial"/>
              </a:rPr>
              <a:t>νισμού</a:t>
            </a:r>
            <a:r>
              <a:rPr lang="en-US" sz="1800" dirty="0">
                <a:latin typeface="Times New Roman"/>
                <a:cs typeface="Arial"/>
              </a:rPr>
              <a:t>"</a:t>
            </a:r>
            <a:r>
              <a:rPr lang="el-GR" sz="1600" dirty="0">
                <a:latin typeface="Times New Roman"/>
                <a:ea typeface="+mn-lt"/>
                <a:cs typeface="+mn-lt"/>
              </a:rPr>
              <a:t>(</a:t>
            </a:r>
            <a:r>
              <a:rPr lang="el-GR" sz="1600" dirty="0" err="1">
                <a:latin typeface="Times New Roman"/>
                <a:ea typeface="+mn-lt"/>
                <a:cs typeface="+mn-lt"/>
              </a:rPr>
              <a:t>Gilroy</a:t>
            </a:r>
            <a:r>
              <a:rPr lang="el-GR" sz="1600" dirty="0">
                <a:latin typeface="Times New Roman"/>
                <a:ea typeface="+mn-lt"/>
                <a:cs typeface="+mn-lt"/>
              </a:rPr>
              <a:t>, 2000: 62</a:t>
            </a:r>
            <a:r>
              <a:rPr lang="en-US" sz="1600" dirty="0">
                <a:latin typeface="Times New Roman"/>
                <a:ea typeface="+mn-lt"/>
                <a:cs typeface="+mn-lt"/>
              </a:rPr>
              <a:t>· Lentin, 2004: 69)</a:t>
            </a:r>
            <a:r>
              <a:rPr lang="en-US" sz="1600" dirty="0">
                <a:latin typeface="Times New Roman"/>
                <a:cs typeface="Arial"/>
              </a:rPr>
              <a:t> </a:t>
            </a:r>
          </a:p>
          <a:p>
            <a:pPr marL="0" indent="-344170">
              <a:buFont typeface="Courier New" panose="05000000000000000000" pitchFamily="2" charset="2"/>
              <a:buChar char="o"/>
            </a:pPr>
            <a:r>
              <a:rPr lang="en-US" dirty="0" err="1">
                <a:latin typeface="Times New Roman"/>
                <a:cs typeface="Arial"/>
              </a:rPr>
              <a:t>Οι</a:t>
            </a:r>
            <a:r>
              <a:rPr lang="en-US" dirty="0">
                <a:latin typeface="Times New Roman"/>
                <a:cs typeface="Arial"/>
              </a:rPr>
              <a:t> α</a:t>
            </a:r>
            <a:r>
              <a:rPr lang="en-US" dirty="0" err="1">
                <a:latin typeface="Times New Roman"/>
                <a:cs typeface="Arial"/>
              </a:rPr>
              <a:t>μφισημίες</a:t>
            </a:r>
            <a:r>
              <a:rPr lang="en-US" dirty="0">
                <a:latin typeface="Times New Roman"/>
                <a:cs typeface="Arial"/>
              </a:rPr>
              <a:t> α</a:t>
            </a:r>
            <a:r>
              <a:rPr lang="en-US" dirty="0" err="1">
                <a:latin typeface="Times New Roman"/>
                <a:cs typeface="Arial"/>
              </a:rPr>
              <a:t>υτές</a:t>
            </a:r>
            <a:r>
              <a:rPr lang="en-US" dirty="0">
                <a:latin typeface="Times New Roman"/>
                <a:cs typeface="Arial"/>
              </a:rPr>
              <a:t> </a:t>
            </a:r>
            <a:r>
              <a:rPr lang="en-US" dirty="0" err="1">
                <a:latin typeface="Times New Roman"/>
                <a:cs typeface="Arial"/>
              </a:rPr>
              <a:t>συνιστούν</a:t>
            </a:r>
            <a:r>
              <a:rPr lang="en-US" dirty="0">
                <a:latin typeface="Times New Roman"/>
                <a:cs typeface="Arial"/>
              </a:rPr>
              <a:t> </a:t>
            </a:r>
            <a:r>
              <a:rPr lang="en-US" dirty="0" err="1">
                <a:latin typeface="Times New Roman"/>
                <a:cs typeface="Arial"/>
              </a:rPr>
              <a:t>τον</a:t>
            </a:r>
            <a:r>
              <a:rPr lang="en-US" dirty="0">
                <a:latin typeface="Times New Roman"/>
                <a:cs typeface="Arial"/>
              </a:rPr>
              <a:t> </a:t>
            </a:r>
            <a:r>
              <a:rPr lang="en-US" i="1" dirty="0" err="1">
                <a:latin typeface="Times New Roman"/>
                <a:cs typeface="Arial"/>
              </a:rPr>
              <a:t>ρευστό</a:t>
            </a:r>
            <a:r>
              <a:rPr lang="en-US" i="1" dirty="0">
                <a:latin typeface="Times New Roman"/>
                <a:cs typeface="Arial"/>
              </a:rPr>
              <a:t> ρα</a:t>
            </a:r>
            <a:r>
              <a:rPr lang="en-US" i="1" dirty="0" err="1">
                <a:latin typeface="Times New Roman"/>
                <a:cs typeface="Arial"/>
              </a:rPr>
              <a:t>τσισμό</a:t>
            </a:r>
            <a:r>
              <a:rPr lang="en-US" dirty="0">
                <a:latin typeface="Times New Roman"/>
                <a:cs typeface="Arial"/>
              </a:rPr>
              <a:t> (liquid racism) (Weaver, 2016), ο οπ</a:t>
            </a:r>
            <a:r>
              <a:rPr lang="en-US" dirty="0" err="1">
                <a:latin typeface="Times New Roman"/>
                <a:cs typeface="Arial"/>
              </a:rPr>
              <a:t>οίος</a:t>
            </a:r>
            <a:r>
              <a:rPr lang="en-US" dirty="0">
                <a:latin typeface="Times New Roman"/>
                <a:cs typeface="Arial"/>
              </a:rPr>
              <a:t> </a:t>
            </a:r>
            <a:r>
              <a:rPr lang="en-US" dirty="0">
                <a:latin typeface="Times New Roman"/>
                <a:ea typeface="+mn-lt"/>
                <a:cs typeface="+mn-lt"/>
              </a:rPr>
              <a:t>"</a:t>
            </a:r>
            <a:r>
              <a:rPr lang="el-GR" dirty="0">
                <a:latin typeface="Times New Roman"/>
                <a:ea typeface="+mn-lt"/>
                <a:cs typeface="+mn-lt"/>
              </a:rPr>
              <a:t>είναι ρέων, δύσκολος να συγκεντρωθεί και να αναγνωριστεί επειδή έχει τη δυνατότητα να δραπετεύει ή να διαλύεται προτού περιοριστεί […]. Είναι ένας κρυμμένος ή λαθραίος ρατσισμός” </a:t>
            </a:r>
            <a:r>
              <a:rPr lang="el-GR" sz="1600" dirty="0">
                <a:latin typeface="Times New Roman"/>
                <a:ea typeface="+mn-lt"/>
                <a:cs typeface="+mn-lt"/>
              </a:rPr>
              <a:t>(</a:t>
            </a:r>
            <a:r>
              <a:rPr lang="el-GR" sz="1600" dirty="0" err="1">
                <a:latin typeface="Times New Roman"/>
                <a:ea typeface="+mn-lt"/>
                <a:cs typeface="+mn-lt"/>
              </a:rPr>
              <a:t>Weaver</a:t>
            </a:r>
            <a:r>
              <a:rPr lang="el-GR" sz="1600" dirty="0">
                <a:latin typeface="Times New Roman"/>
                <a:ea typeface="+mn-lt"/>
                <a:cs typeface="+mn-lt"/>
              </a:rPr>
              <a:t>, 2016: 153)</a:t>
            </a:r>
            <a:endParaRPr lang="en-US" sz="1600">
              <a:latin typeface="Times New Roman"/>
              <a:ea typeface="+mn-lt"/>
              <a:cs typeface="+mn-lt"/>
            </a:endParaRPr>
          </a:p>
          <a:p>
            <a:pPr marL="344170" indent="-344170">
              <a:buFont typeface="Wingdings" panose="05000000000000000000" pitchFamily="2" charset="2"/>
              <a:buChar char="ü"/>
            </a:pPr>
            <a:endParaRPr lang="en-US" sz="1600" dirty="0">
              <a:latin typeface="Times New Roman"/>
              <a:cs typeface="Arial"/>
            </a:endParaRPr>
          </a:p>
        </p:txBody>
      </p:sp>
      <p:cxnSp>
        <p:nvCxnSpPr>
          <p:cNvPr id="5" name="Straight Arrow Connector 4">
            <a:extLst>
              <a:ext uri="{FF2B5EF4-FFF2-40B4-BE49-F238E27FC236}">
                <a16:creationId xmlns:a16="http://schemas.microsoft.com/office/drawing/2014/main" id="{E337987C-4DB3-A07E-A1D3-67BF0F0F73B3}"/>
              </a:ext>
            </a:extLst>
          </p:cNvPr>
          <p:cNvCxnSpPr/>
          <p:nvPr/>
        </p:nvCxnSpPr>
        <p:spPr>
          <a:xfrm flipV="1">
            <a:off x="1023222" y="1320054"/>
            <a:ext cx="10312399" cy="27515"/>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
        <p:nvSpPr>
          <p:cNvPr id="7" name="Arrow: Right 6">
            <a:extLst>
              <a:ext uri="{FF2B5EF4-FFF2-40B4-BE49-F238E27FC236}">
                <a16:creationId xmlns:a16="http://schemas.microsoft.com/office/drawing/2014/main" id="{6B2E256B-1AC3-6783-75F9-6061AEF7F3DF}"/>
              </a:ext>
            </a:extLst>
          </p:cNvPr>
          <p:cNvSpPr/>
          <p:nvPr/>
        </p:nvSpPr>
        <p:spPr>
          <a:xfrm>
            <a:off x="3911009" y="2260164"/>
            <a:ext cx="433916" cy="1905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059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1856-157C-370D-D69E-9E8972C05EE4}"/>
              </a:ext>
            </a:extLst>
          </p:cNvPr>
          <p:cNvSpPr>
            <a:spLocks noGrp="1"/>
          </p:cNvSpPr>
          <p:nvPr>
            <p:ph type="title"/>
          </p:nvPr>
        </p:nvSpPr>
        <p:spPr>
          <a:xfrm>
            <a:off x="717391" y="511723"/>
            <a:ext cx="7799581" cy="600979"/>
          </a:xfrm>
        </p:spPr>
        <p:txBody>
          <a:bodyPr/>
          <a:lstStyle/>
          <a:p>
            <a:r>
              <a:rPr lang="en-US" dirty="0" err="1">
                <a:latin typeface="Times New Roman"/>
                <a:cs typeface="Arial"/>
              </a:rPr>
              <a:t>Κριτική</a:t>
            </a:r>
            <a:r>
              <a:rPr lang="en-US" dirty="0">
                <a:latin typeface="Times New Roman"/>
                <a:cs typeface="Arial"/>
              </a:rPr>
              <a:t> </a:t>
            </a:r>
            <a:r>
              <a:rPr lang="en-US" dirty="0" err="1">
                <a:latin typeface="Times New Roman"/>
                <a:cs typeface="Arial"/>
              </a:rPr>
              <a:t>Ανάλυση</a:t>
            </a:r>
            <a:r>
              <a:rPr lang="en-US" dirty="0">
                <a:latin typeface="Times New Roman"/>
                <a:cs typeface="Arial"/>
              </a:rPr>
              <a:t> </a:t>
            </a:r>
            <a:r>
              <a:rPr lang="en-US" dirty="0" err="1">
                <a:latin typeface="Times New Roman"/>
                <a:cs typeface="Arial"/>
              </a:rPr>
              <a:t>Λόγου</a:t>
            </a:r>
            <a:r>
              <a:rPr lang="en-US" dirty="0">
                <a:latin typeface="Times New Roman"/>
                <a:cs typeface="Arial"/>
              </a:rPr>
              <a:t> (ΚΑΛ)</a:t>
            </a:r>
            <a:endParaRPr lang="en-US" dirty="0">
              <a:latin typeface="Times New Roman"/>
              <a:cs typeface="Times New Roman"/>
            </a:endParaRPr>
          </a:p>
        </p:txBody>
      </p:sp>
      <p:sp>
        <p:nvSpPr>
          <p:cNvPr id="3" name="Content Placeholder 2">
            <a:extLst>
              <a:ext uri="{FF2B5EF4-FFF2-40B4-BE49-F238E27FC236}">
                <a16:creationId xmlns:a16="http://schemas.microsoft.com/office/drawing/2014/main" id="{E1C59400-4F3A-3126-4738-7DFC63B04B29}"/>
              </a:ext>
            </a:extLst>
          </p:cNvPr>
          <p:cNvSpPr>
            <a:spLocks noGrp="1"/>
          </p:cNvSpPr>
          <p:nvPr>
            <p:ph idx="1"/>
          </p:nvPr>
        </p:nvSpPr>
        <p:spPr>
          <a:xfrm>
            <a:off x="1164932" y="1501784"/>
            <a:ext cx="10050790" cy="5818160"/>
          </a:xfrm>
        </p:spPr>
        <p:txBody>
          <a:bodyPr/>
          <a:lstStyle/>
          <a:p>
            <a:pPr marL="344170" indent="-344170">
              <a:buFont typeface="Courier New" panose="05000000000000000000" pitchFamily="2" charset="2"/>
              <a:buChar char="o"/>
            </a:pPr>
            <a:r>
              <a:rPr lang="en-US" dirty="0" err="1">
                <a:latin typeface="Times New Roman"/>
                <a:cs typeface="Arial" panose="020B0604020202020204"/>
              </a:rPr>
              <a:t>Στόχος</a:t>
            </a:r>
            <a:r>
              <a:rPr lang="en-US" dirty="0">
                <a:latin typeface="Times New Roman"/>
                <a:cs typeface="Arial" panose="020B0604020202020204"/>
              </a:rPr>
              <a:t>           π</a:t>
            </a:r>
            <a:r>
              <a:rPr lang="en-US" dirty="0" err="1">
                <a:latin typeface="Times New Roman"/>
                <a:cs typeface="Arial" panose="020B0604020202020204"/>
              </a:rPr>
              <a:t>ως</a:t>
            </a:r>
            <a:r>
              <a:rPr lang="en-US" dirty="0">
                <a:latin typeface="Times New Roman"/>
                <a:cs typeface="Arial" panose="020B0604020202020204"/>
              </a:rPr>
              <a:t> κα</a:t>
            </a:r>
            <a:r>
              <a:rPr lang="en-US" dirty="0" err="1">
                <a:latin typeface="Times New Roman"/>
                <a:cs typeface="Arial" panose="020B0604020202020204"/>
              </a:rPr>
              <a:t>λύ</a:t>
            </a:r>
            <a:r>
              <a:rPr lang="en-US" dirty="0">
                <a:latin typeface="Times New Roman"/>
                <a:cs typeface="Arial" panose="020B0604020202020204"/>
              </a:rPr>
              <a:t>π</a:t>
            </a:r>
            <a:r>
              <a:rPr lang="en-US" dirty="0" err="1">
                <a:latin typeface="Times New Roman"/>
                <a:cs typeface="Arial" panose="020B0604020202020204"/>
              </a:rPr>
              <a:t>τοντ</a:t>
            </a:r>
            <a:r>
              <a:rPr lang="en-US" dirty="0">
                <a:latin typeface="Times New Roman"/>
                <a:cs typeface="Arial" panose="020B0604020202020204"/>
              </a:rPr>
              <a:t>αι, αναπα</a:t>
            </a:r>
            <a:r>
              <a:rPr lang="en-US" dirty="0" err="1">
                <a:latin typeface="Times New Roman"/>
                <a:cs typeface="Arial" panose="020B0604020202020204"/>
              </a:rPr>
              <a:t>ράγοντ</a:t>
            </a:r>
            <a:r>
              <a:rPr lang="en-US" dirty="0">
                <a:latin typeface="Times New Roman"/>
                <a:cs typeface="Arial" panose="020B0604020202020204"/>
              </a:rPr>
              <a:t>αι και </a:t>
            </a:r>
            <a:r>
              <a:rPr lang="en-US" dirty="0" err="1">
                <a:latin typeface="Times New Roman"/>
                <a:cs typeface="Arial" panose="020B0604020202020204"/>
              </a:rPr>
              <a:t>συντηρούντ</a:t>
            </a:r>
            <a:r>
              <a:rPr lang="en-US" dirty="0">
                <a:latin typeface="Times New Roman"/>
                <a:cs typeface="Arial" panose="020B0604020202020204"/>
              </a:rPr>
              <a:t>αι </a:t>
            </a:r>
            <a:r>
              <a:rPr lang="en-US" dirty="0" err="1">
                <a:latin typeface="Times New Roman"/>
                <a:cs typeface="Arial" panose="020B0604020202020204"/>
              </a:rPr>
              <a:t>κοινωνικές</a:t>
            </a:r>
            <a:r>
              <a:rPr lang="en-US" dirty="0">
                <a:latin typeface="Times New Roman"/>
                <a:cs typeface="Arial" panose="020B0604020202020204"/>
              </a:rPr>
              <a:t> α</a:t>
            </a:r>
            <a:r>
              <a:rPr lang="en-US" dirty="0" err="1">
                <a:latin typeface="Times New Roman"/>
                <a:cs typeface="Arial" panose="020B0604020202020204"/>
              </a:rPr>
              <a:t>νισότητες</a:t>
            </a:r>
            <a:r>
              <a:rPr lang="en-US" dirty="0">
                <a:latin typeface="Times New Roman"/>
                <a:cs typeface="Arial" panose="020B0604020202020204"/>
              </a:rPr>
              <a:t> </a:t>
            </a:r>
            <a:r>
              <a:rPr lang="en-US" dirty="0" err="1">
                <a:latin typeface="Times New Roman"/>
                <a:cs typeface="Arial" panose="020B0604020202020204"/>
              </a:rPr>
              <a:t>μέσω</a:t>
            </a:r>
            <a:r>
              <a:rPr lang="en-US" dirty="0">
                <a:latin typeface="Times New Roman"/>
                <a:cs typeface="Arial" panose="020B0604020202020204"/>
              </a:rPr>
              <a:t> </a:t>
            </a:r>
            <a:r>
              <a:rPr lang="en-US" dirty="0" err="1">
                <a:latin typeface="Times New Roman"/>
                <a:cs typeface="Arial" panose="020B0604020202020204"/>
              </a:rPr>
              <a:t>της</a:t>
            </a:r>
            <a:r>
              <a:rPr lang="en-US" dirty="0">
                <a:latin typeface="Times New Roman"/>
                <a:cs typeface="Arial" panose="020B0604020202020204"/>
              </a:rPr>
              <a:t> </a:t>
            </a:r>
            <a:r>
              <a:rPr lang="en-US" dirty="0" err="1">
                <a:latin typeface="Times New Roman"/>
                <a:cs typeface="Arial" panose="020B0604020202020204"/>
              </a:rPr>
              <a:t>γλωσσικής</a:t>
            </a:r>
            <a:r>
              <a:rPr lang="en-US" dirty="0">
                <a:latin typeface="Times New Roman"/>
                <a:cs typeface="Arial" panose="020B0604020202020204"/>
              </a:rPr>
              <a:t> </a:t>
            </a:r>
            <a:r>
              <a:rPr lang="en-US" dirty="0" err="1">
                <a:latin typeface="Times New Roman"/>
                <a:cs typeface="Arial" panose="020B0604020202020204"/>
              </a:rPr>
              <a:t>χρήσης</a:t>
            </a:r>
          </a:p>
          <a:p>
            <a:pPr marL="344170" indent="-344170">
              <a:buFont typeface="Courier New" panose="05000000000000000000" pitchFamily="2" charset="2"/>
              <a:buChar char="o"/>
            </a:pPr>
            <a:r>
              <a:rPr lang="en-US" dirty="0" err="1">
                <a:latin typeface="Times New Roman"/>
                <a:cs typeface="Arial" panose="020B0604020202020204"/>
              </a:rPr>
              <a:t>Σύνδεση</a:t>
            </a:r>
            <a:r>
              <a:rPr lang="en-US" dirty="0">
                <a:latin typeface="Times New Roman"/>
                <a:cs typeface="Arial" panose="020B0604020202020204"/>
              </a:rPr>
              <a:t> </a:t>
            </a:r>
            <a:r>
              <a:rPr lang="en-US" dirty="0" err="1">
                <a:latin typeface="Times New Roman"/>
                <a:cs typeface="Arial" panose="020B0604020202020204"/>
              </a:rPr>
              <a:t>ιδεολογί</a:t>
            </a:r>
            <a:r>
              <a:rPr lang="en-US" dirty="0">
                <a:latin typeface="Times New Roman"/>
                <a:cs typeface="Arial" panose="020B0604020202020204"/>
              </a:rPr>
              <a:t>ας, </a:t>
            </a:r>
            <a:r>
              <a:rPr lang="en-US" dirty="0" err="1">
                <a:latin typeface="Times New Roman"/>
                <a:cs typeface="Arial" panose="020B0604020202020204"/>
              </a:rPr>
              <a:t>γλώσσ</a:t>
            </a:r>
            <a:r>
              <a:rPr lang="en-US" dirty="0">
                <a:latin typeface="Times New Roman"/>
                <a:cs typeface="Arial" panose="020B0604020202020204"/>
              </a:rPr>
              <a:t>ας, </a:t>
            </a:r>
            <a:r>
              <a:rPr lang="en-US" dirty="0" err="1">
                <a:latin typeface="Times New Roman"/>
                <a:cs typeface="Arial" panose="020B0604020202020204"/>
              </a:rPr>
              <a:t>κοινωνί</a:t>
            </a:r>
            <a:r>
              <a:rPr lang="en-US" dirty="0">
                <a:latin typeface="Times New Roman"/>
                <a:cs typeface="Arial" panose="020B0604020202020204"/>
              </a:rPr>
              <a:t>ας</a:t>
            </a:r>
            <a:r>
              <a:rPr lang="en-US" sz="1600" dirty="0">
                <a:latin typeface="Times New Roman"/>
                <a:cs typeface="Arial" panose="020B0604020202020204"/>
              </a:rPr>
              <a:t> </a:t>
            </a:r>
            <a:r>
              <a:rPr lang="el-GR" sz="1600" dirty="0">
                <a:latin typeface="Times New Roman"/>
                <a:ea typeface="+mn-lt"/>
                <a:cs typeface="+mn-lt"/>
              </a:rPr>
              <a:t>(Στάμου, 2014: 149)</a:t>
            </a:r>
          </a:p>
          <a:p>
            <a:pPr marL="0" indent="-344170">
              <a:buFont typeface="Courier New" panose="05000000000000000000" pitchFamily="2" charset="2"/>
              <a:buChar char="o"/>
            </a:pPr>
            <a:r>
              <a:rPr lang="el-GR" dirty="0">
                <a:latin typeface="Times New Roman"/>
                <a:cs typeface="Arial" panose="020B0604020202020204"/>
              </a:rPr>
              <a:t>Δύο επίπεδα ανάλυσης:</a:t>
            </a:r>
          </a:p>
          <a:p>
            <a:pPr marL="457200" indent="-457200">
              <a:buAutoNum type="arabicParenR"/>
            </a:pPr>
            <a:r>
              <a:rPr lang="el-GR" sz="1800" dirty="0" err="1">
                <a:latin typeface="Times New Roman"/>
                <a:cs typeface="Arial" panose="020B0604020202020204"/>
              </a:rPr>
              <a:t>Μικρο</a:t>
            </a:r>
            <a:r>
              <a:rPr lang="el-GR" sz="1800" dirty="0">
                <a:latin typeface="Times New Roman"/>
                <a:cs typeface="Arial" panose="020B0604020202020204"/>
              </a:rPr>
              <a:t>-επίπεδο: γλωσσικές επιλογές</a:t>
            </a:r>
          </a:p>
          <a:p>
            <a:pPr marL="457200" indent="-457200">
              <a:buAutoNum type="arabicParenR"/>
            </a:pPr>
            <a:r>
              <a:rPr lang="el-GR" sz="1800" dirty="0" err="1">
                <a:latin typeface="Times New Roman"/>
                <a:cs typeface="Arial" panose="020B0604020202020204"/>
              </a:rPr>
              <a:t>Μακρο</a:t>
            </a:r>
            <a:r>
              <a:rPr lang="el-GR" sz="1800" dirty="0">
                <a:latin typeface="Times New Roman"/>
                <a:cs typeface="Arial" panose="020B0604020202020204"/>
              </a:rPr>
              <a:t>-επίπεδο: κυρίαρχοι λόγοι</a:t>
            </a:r>
          </a:p>
          <a:p>
            <a:pPr marL="344170" indent="-344170">
              <a:buFont typeface="Courier New" panose="05000000000000000000" pitchFamily="2" charset="2"/>
              <a:buChar char="o"/>
            </a:pPr>
            <a:endParaRPr lang="el-GR" sz="1600" dirty="0">
              <a:latin typeface="Times New Roman"/>
              <a:cs typeface="Arial" panose="020B0604020202020204"/>
            </a:endParaRPr>
          </a:p>
        </p:txBody>
      </p:sp>
      <p:cxnSp>
        <p:nvCxnSpPr>
          <p:cNvPr id="5" name="Straight Arrow Connector 4">
            <a:extLst>
              <a:ext uri="{FF2B5EF4-FFF2-40B4-BE49-F238E27FC236}">
                <a16:creationId xmlns:a16="http://schemas.microsoft.com/office/drawing/2014/main" id="{430242A5-0F15-1B45-F601-8D698FEE764A}"/>
              </a:ext>
            </a:extLst>
          </p:cNvPr>
          <p:cNvCxnSpPr/>
          <p:nvPr/>
        </p:nvCxnSpPr>
        <p:spPr>
          <a:xfrm flipV="1">
            <a:off x="1023222" y="1320054"/>
            <a:ext cx="10312399" cy="27515"/>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
        <p:nvSpPr>
          <p:cNvPr id="7" name="Arrow: Right 6">
            <a:extLst>
              <a:ext uri="{FF2B5EF4-FFF2-40B4-BE49-F238E27FC236}">
                <a16:creationId xmlns:a16="http://schemas.microsoft.com/office/drawing/2014/main" id="{D5746943-F9B4-ACF5-9111-53753A5A4B82}"/>
              </a:ext>
            </a:extLst>
          </p:cNvPr>
          <p:cNvSpPr/>
          <p:nvPr/>
        </p:nvSpPr>
        <p:spPr>
          <a:xfrm>
            <a:off x="2471676" y="2799914"/>
            <a:ext cx="433916" cy="1905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Brace 7">
            <a:extLst>
              <a:ext uri="{FF2B5EF4-FFF2-40B4-BE49-F238E27FC236}">
                <a16:creationId xmlns:a16="http://schemas.microsoft.com/office/drawing/2014/main" id="{8ED76DB1-BC59-C64F-5946-D8DBDF6A258D}"/>
              </a:ext>
            </a:extLst>
          </p:cNvPr>
          <p:cNvSpPr/>
          <p:nvPr/>
        </p:nvSpPr>
        <p:spPr>
          <a:xfrm>
            <a:off x="5246687" y="4897437"/>
            <a:ext cx="317499" cy="656167"/>
          </a:xfrm>
          <a:prstGeom prst="rightBrace">
            <a:avLst/>
          </a:prstGeom>
          <a:ln>
            <a:solidFill>
              <a:srgbClr val="DE16B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DFD46159-2DA4-C932-2A02-050441900DB1}"/>
              </a:ext>
            </a:extLst>
          </p:cNvPr>
          <p:cNvSpPr txBox="1"/>
          <p:nvPr/>
        </p:nvSpPr>
        <p:spPr>
          <a:xfrm>
            <a:off x="5916084" y="5045603"/>
            <a:ext cx="4071936" cy="369332"/>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latin typeface="Times New Roman"/>
                <a:cs typeface="Arial"/>
              </a:rPr>
              <a:t>Δι</a:t>
            </a:r>
            <a:r>
              <a:rPr lang="en-US" dirty="0">
                <a:latin typeface="Times New Roman"/>
                <a:cs typeface="Arial"/>
              </a:rPr>
              <a:t>α</a:t>
            </a:r>
            <a:r>
              <a:rPr lang="en-US" dirty="0" err="1">
                <a:latin typeface="Times New Roman"/>
                <a:cs typeface="Arial"/>
              </a:rPr>
              <a:t>λεκτικές</a:t>
            </a:r>
            <a:r>
              <a:rPr lang="en-US" dirty="0">
                <a:latin typeface="Times New Roman"/>
                <a:cs typeface="Arial"/>
              </a:rPr>
              <a:t> </a:t>
            </a:r>
            <a:r>
              <a:rPr lang="en-US" dirty="0" err="1">
                <a:latin typeface="Times New Roman"/>
                <a:cs typeface="Arial"/>
              </a:rPr>
              <a:t>σχέσεις</a:t>
            </a:r>
            <a:r>
              <a:rPr lang="en-US" dirty="0">
                <a:latin typeface="Times New Roman"/>
                <a:cs typeface="Arial"/>
              </a:rPr>
              <a:t> </a:t>
            </a:r>
            <a:r>
              <a:rPr lang="en-US" dirty="0" err="1">
                <a:latin typeface="Times New Roman"/>
                <a:cs typeface="Arial"/>
              </a:rPr>
              <a:t>κοινωνί</a:t>
            </a:r>
            <a:r>
              <a:rPr lang="en-US" dirty="0">
                <a:latin typeface="Times New Roman"/>
                <a:cs typeface="Arial"/>
              </a:rPr>
              <a:t>ας - </a:t>
            </a:r>
            <a:r>
              <a:rPr lang="en-US" dirty="0" err="1">
                <a:latin typeface="Times New Roman"/>
                <a:cs typeface="Arial"/>
              </a:rPr>
              <a:t>γλώσσ</a:t>
            </a:r>
            <a:r>
              <a:rPr lang="en-US" dirty="0">
                <a:latin typeface="Times New Roman"/>
                <a:cs typeface="Arial"/>
              </a:rPr>
              <a:t>ας</a:t>
            </a:r>
            <a:endParaRPr lang="en-US" dirty="0">
              <a:latin typeface="Times New Roman"/>
              <a:cs typeface="Times New Roman"/>
            </a:endParaRPr>
          </a:p>
        </p:txBody>
      </p:sp>
    </p:spTree>
    <p:extLst>
      <p:ext uri="{BB962C8B-B14F-4D97-AF65-F5344CB8AC3E}">
        <p14:creationId xmlns:p14="http://schemas.microsoft.com/office/powerpoint/2010/main" val="90912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D0FCE-E582-1BC1-5216-9329124A7838}"/>
              </a:ext>
            </a:extLst>
          </p:cNvPr>
          <p:cNvSpPr>
            <a:spLocks noGrp="1"/>
          </p:cNvSpPr>
          <p:nvPr>
            <p:ph type="ctrTitle"/>
          </p:nvPr>
        </p:nvSpPr>
        <p:spPr>
          <a:xfrm>
            <a:off x="3447892" y="2868081"/>
            <a:ext cx="5158233" cy="1009143"/>
          </a:xfrm>
        </p:spPr>
        <p:txBody>
          <a:bodyPr>
            <a:normAutofit fontScale="90000"/>
          </a:bodyPr>
          <a:lstStyle/>
          <a:p>
            <a:r>
              <a:rPr lang="en-US" sz="5400" dirty="0" err="1">
                <a:latin typeface="Times New Roman"/>
                <a:cs typeface="Arial"/>
              </a:rPr>
              <a:t>Μεθοδολογικά</a:t>
            </a:r>
            <a:r>
              <a:rPr lang="en-US" sz="5400" dirty="0">
                <a:latin typeface="Times New Roman"/>
                <a:cs typeface="Arial"/>
              </a:rPr>
              <a:t> </a:t>
            </a:r>
            <a:r>
              <a:rPr lang="en-US" sz="5400" dirty="0" err="1">
                <a:latin typeface="Times New Roman"/>
                <a:cs typeface="Arial"/>
              </a:rPr>
              <a:t>Εργ</a:t>
            </a:r>
            <a:r>
              <a:rPr lang="en-US" sz="5400" dirty="0">
                <a:latin typeface="Times New Roman"/>
                <a:cs typeface="Arial"/>
              </a:rPr>
              <a:t>α</a:t>
            </a:r>
            <a:r>
              <a:rPr lang="en-US" sz="5400" dirty="0" err="1">
                <a:latin typeface="Times New Roman"/>
                <a:cs typeface="Arial"/>
              </a:rPr>
              <a:t>λεί</a:t>
            </a:r>
            <a:r>
              <a:rPr lang="en-US" sz="5400" dirty="0">
                <a:latin typeface="Times New Roman"/>
                <a:cs typeface="Arial"/>
              </a:rPr>
              <a:t>α</a:t>
            </a:r>
          </a:p>
        </p:txBody>
      </p:sp>
      <p:sp>
        <p:nvSpPr>
          <p:cNvPr id="3" name="Content Placeholder 2">
            <a:extLst>
              <a:ext uri="{FF2B5EF4-FFF2-40B4-BE49-F238E27FC236}">
                <a16:creationId xmlns:a16="http://schemas.microsoft.com/office/drawing/2014/main" id="{3541A4E9-9C73-92EC-F3C7-2280E0F66663}"/>
              </a:ext>
            </a:extLst>
          </p:cNvPr>
          <p:cNvSpPr>
            <a:spLocks noGrp="1"/>
          </p:cNvSpPr>
          <p:nvPr>
            <p:ph type="subTitle" idx="1"/>
          </p:nvPr>
        </p:nvSpPr>
        <p:spPr>
          <a:xfrm>
            <a:off x="1113803" y="50021"/>
            <a:ext cx="5357600" cy="1160213"/>
          </a:xfrm>
        </p:spPr>
        <p:txBody>
          <a:bodyPr/>
          <a:lstStyle/>
          <a:p>
            <a:endParaRPr lang="en-US"/>
          </a:p>
        </p:txBody>
      </p:sp>
      <p:cxnSp>
        <p:nvCxnSpPr>
          <p:cNvPr id="5" name="Straight Arrow Connector 4">
            <a:extLst>
              <a:ext uri="{FF2B5EF4-FFF2-40B4-BE49-F238E27FC236}">
                <a16:creationId xmlns:a16="http://schemas.microsoft.com/office/drawing/2014/main" id="{9D645CB1-D913-5427-149A-7CDB491F7592}"/>
              </a:ext>
            </a:extLst>
          </p:cNvPr>
          <p:cNvCxnSpPr/>
          <p:nvPr/>
        </p:nvCxnSpPr>
        <p:spPr>
          <a:xfrm>
            <a:off x="3426884" y="8466"/>
            <a:ext cx="25400" cy="6851651"/>
          </a:xfrm>
          <a:prstGeom prst="straightConnector1">
            <a:avLst/>
          </a:prstGeom>
          <a:ln>
            <a:solidFill>
              <a:srgbClr val="DE16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2787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Madison</vt:lpstr>
      <vt:lpstr>Οι αναπαραστάσεις μεταναστών/τριών και προσφύγων/ισσών σε ειδησεογραφικά και ενημερωτικά κείμενα</vt:lpstr>
      <vt:lpstr>Δομή</vt:lpstr>
      <vt:lpstr>Εισαγωγή</vt:lpstr>
      <vt:lpstr>Εισαγωγικά</vt:lpstr>
      <vt:lpstr>Θεωρητικό Πλαίσιο</vt:lpstr>
      <vt:lpstr>Λόγος (discourse), Ρατσιστικός-Εθνικός λόγος</vt:lpstr>
      <vt:lpstr>Αντιρατσιστικός λόγος, Ρευστός ρατσισμός</vt:lpstr>
      <vt:lpstr>Κριτική Ανάλυση Λόγου (ΚΑΛ)</vt:lpstr>
      <vt:lpstr>Μεθοδολογικά Εργαλεία</vt:lpstr>
      <vt:lpstr>Στόχος</vt:lpstr>
      <vt:lpstr>Δίλημμα της δράσης (agency dilemma) (Bamberg, 2012)</vt:lpstr>
      <vt:lpstr>Δίλημμα της δράσης (agency dilemma) (Bamberg, 2012)</vt:lpstr>
      <vt:lpstr>Γλωσσικές στρατηγικές: στρατηγικές αναφοράς-κατηγόρησης (Reisigl &amp; Wodak, 2001)</vt:lpstr>
      <vt:lpstr>Γλωσσικές στρατηγικές: στρατηγικές αναφοράς-κατηγόρησης (Reisigl &amp; Wodak, 2001)</vt:lpstr>
      <vt:lpstr>Στρατηγικές αναφοράς-κατηγόρησης</vt:lpstr>
      <vt:lpstr>Ανάλυση</vt:lpstr>
      <vt:lpstr>Υλικό Ανάλυσης</vt:lpstr>
      <vt:lpstr>PowerPoint Presentation</vt:lpstr>
      <vt:lpstr>Θεοδωρικάκος: Δεν μπορoύμε να δεχτούμε απεριόριστο αριθμό μεταναστών: Στρατηγικές αναφοράς/κατηγόρσης</vt:lpstr>
      <vt:lpstr>Θεοδωρικάκος: Δεν μπορoύμε να δεχτούμε απεριόριστο αριθμό μεταναστών: Στρατηγικές αναφοράς/κατηγόρσης</vt:lpstr>
      <vt:lpstr>Θεοδωρικάκος: Δεν μπορoύμε να δεχτούμε απεριόριστο αριθμό μεταναστών: Επισήμανση</vt:lpstr>
      <vt:lpstr>Θεοδωρικάκος: Δεν μπορoύμε να δεχτούμε απεριόριστο αριθμό μεταναστών: Agency</vt:lpstr>
      <vt:lpstr>Οι μετανάστες είναι ισότιμοι πολίτες, όχι αντικείμενα καταστολής </vt:lpstr>
      <vt:lpstr>Οι μετανάστες είναι ισότιμοι πολίτες, όχι αντικείμενα καταστολής</vt:lpstr>
      <vt:lpstr>Οι μετανάστες είναι ισότιμοι πολίτες, όχι αντικείμενα καταστολής: Στρατηγικές αναφοράς/κατηγόρησης</vt:lpstr>
      <vt:lpstr>Οι μετανάστες είναι ισότιμοι πολίτες, όχι αντικείμενα καταστολής: Agency  </vt:lpstr>
      <vt:lpstr>Οι μετανάστες είναι ισότιμοι πολίτες, όχι αντικείμενα καταστολής: Agency</vt:lpstr>
      <vt:lpstr>Συμπεράσματα</vt:lpstr>
      <vt:lpstr>Συμπεράσματα</vt:lpstr>
      <vt:lpstr>Σας ευχαριστώ πολύ για την προσοχή σας!</vt:lpstr>
      <vt:lpstr>Βιβλιογραφία</vt:lpstr>
      <vt:lpstr>Βιβλιογραφία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2054</cp:revision>
  <dcterms:created xsi:type="dcterms:W3CDTF">2023-02-04T19:19:15Z</dcterms:created>
  <dcterms:modified xsi:type="dcterms:W3CDTF">2023-02-06T21:14:12Z</dcterms:modified>
</cp:coreProperties>
</file>