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58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1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4215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9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75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77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43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1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8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9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9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9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1CD27-FC4F-453C-8811-25A2500881C0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2481FA-0BB7-4E38-83C4-E06F7FEE0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7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finance.yahoo.com/" TargetMode="External"/><Relationship Id="rId2" Type="http://schemas.openxmlformats.org/officeDocument/2006/relationships/hyperlink" Target="http://www.smartmone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hhe.com/bma" TargetMode="External"/><Relationship Id="rId4" Type="http://schemas.openxmlformats.org/officeDocument/2006/relationships/hyperlink" Target="http://www.in.gov/ifa/files/TollRoadFinancialAnalysi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CF31C-BFD3-43F5-3B7E-D21AD08927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Οικονομικά Μαθηματικά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434B7-3FD0-1F3A-D26E-7FC3DAE00B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Ενότητα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0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C30A-3CEE-33AC-EE07-D34B371A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Αυξανόμενη Ράντα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8274-C59F-A384-A18A-A3093F1B3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277" y="2084702"/>
            <a:ext cx="8915400" cy="3777622"/>
          </a:xfrm>
        </p:spPr>
        <p:txBody>
          <a:bodyPr/>
          <a:lstStyle/>
          <a:p>
            <a:r>
              <a:rPr lang="el-GR" sz="1800" dirty="0"/>
              <a:t>Μια αυξανόμενη σειρά ταμειακών ροών με σταθερή ημερομηνία λήξης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B0623FF7-7FC6-B013-78C3-A45F6D2A4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5519" y="3152775"/>
            <a:ext cx="5715000" cy="0"/>
          </a:xfrm>
          <a:prstGeom prst="line">
            <a:avLst/>
          </a:prstGeom>
          <a:noFill/>
          <a:ln w="38100">
            <a:solidFill>
              <a:srgbClr val="644A1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5F0B5921-F5D2-2B1F-090A-98BACA6FB4D4}"/>
              </a:ext>
            </a:extLst>
          </p:cNvPr>
          <p:cNvGrpSpPr>
            <a:grpSpLocks/>
          </p:cNvGrpSpPr>
          <p:nvPr/>
        </p:nvGrpSpPr>
        <p:grpSpPr bwMode="auto">
          <a:xfrm>
            <a:off x="2946919" y="2921000"/>
            <a:ext cx="361950" cy="1052513"/>
            <a:chOff x="624" y="2544"/>
            <a:chExt cx="228" cy="663"/>
          </a:xfrm>
        </p:grpSpPr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EE9EE010-64BF-35C9-549C-32995F62BB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3659727-D853-C122-DD93-6F1F2E9BA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0</a:t>
              </a:r>
            </a:p>
          </p:txBody>
        </p:sp>
      </p:grpSp>
      <p:graphicFrame>
        <p:nvGraphicFramePr>
          <p:cNvPr id="8" name="Object 21">
            <a:extLst>
              <a:ext uri="{FF2B5EF4-FFF2-40B4-BE49-F238E27FC236}">
                <a16:creationId xmlns:a16="http://schemas.microsoft.com/office/drawing/2014/main" id="{98C8EA2A-F3A2-CF54-0B80-771263ACF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948828"/>
              </p:ext>
            </p:extLst>
          </p:nvPr>
        </p:nvGraphicFramePr>
        <p:xfrm>
          <a:off x="2794519" y="4038600"/>
          <a:ext cx="7593013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73800" imgH="570960" progId="Equation.3">
                  <p:embed/>
                </p:oleObj>
              </mc:Choice>
              <mc:Fallback>
                <p:oleObj name="Equation" r:id="rId2" imgW="3673800" imgH="570960" progId="Equation.3">
                  <p:embed/>
                  <p:pic>
                    <p:nvPicPr>
                      <p:cNvPr id="1607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519" y="4038600"/>
                        <a:ext cx="7593013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2">
            <a:extLst>
              <a:ext uri="{FF2B5EF4-FFF2-40B4-BE49-F238E27FC236}">
                <a16:creationId xmlns:a16="http://schemas.microsoft.com/office/drawing/2014/main" id="{4FD84BFD-CDCE-2C48-20A0-3CC2671184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275358"/>
              </p:ext>
            </p:extLst>
          </p:nvPr>
        </p:nvGraphicFramePr>
        <p:xfrm>
          <a:off x="2794519" y="5322888"/>
          <a:ext cx="4600575" cy="153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11840" imgH="723240" progId="Equation.3">
                  <p:embed/>
                </p:oleObj>
              </mc:Choice>
              <mc:Fallback>
                <p:oleObj name="Equation" r:id="rId4" imgW="2211840" imgH="723240" progId="Equation.3">
                  <p:embed/>
                  <p:pic>
                    <p:nvPicPr>
                      <p:cNvPr id="1607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519" y="5322888"/>
                        <a:ext cx="4600575" cy="153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8">
            <a:extLst>
              <a:ext uri="{FF2B5EF4-FFF2-40B4-BE49-F238E27FC236}">
                <a16:creationId xmlns:a16="http://schemas.microsoft.com/office/drawing/2014/main" id="{36587442-9101-1664-3469-1968D2A7D7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342134"/>
              </p:ext>
            </p:extLst>
          </p:nvPr>
        </p:nvGraphicFramePr>
        <p:xfrm>
          <a:off x="9119119" y="3048000"/>
          <a:ext cx="4873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6000" imgH="76320" progId="Equation.3">
                  <p:embed/>
                </p:oleObj>
              </mc:Choice>
              <mc:Fallback>
                <p:oleObj name="Equation" r:id="rId6" imgW="216000" imgH="76320" progId="Equation.3">
                  <p:embed/>
                  <p:pic>
                    <p:nvPicPr>
                      <p:cNvPr id="16079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9119" y="3048000"/>
                        <a:ext cx="48736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2">
            <a:extLst>
              <a:ext uri="{FF2B5EF4-FFF2-40B4-BE49-F238E27FC236}">
                <a16:creationId xmlns:a16="http://schemas.microsoft.com/office/drawing/2014/main" id="{D2A38439-3E7B-D99C-1EEC-CFB16A389459}"/>
              </a:ext>
            </a:extLst>
          </p:cNvPr>
          <p:cNvGrpSpPr>
            <a:grpSpLocks/>
          </p:cNvGrpSpPr>
          <p:nvPr/>
        </p:nvGrpSpPr>
        <p:grpSpPr bwMode="auto">
          <a:xfrm>
            <a:off x="8640066" y="2305843"/>
            <a:ext cx="2373313" cy="1700213"/>
            <a:chOff x="4288" y="2049"/>
            <a:chExt cx="1495" cy="1071"/>
          </a:xfrm>
        </p:grpSpPr>
        <p:sp>
          <p:nvSpPr>
            <p:cNvPr id="12" name="Line 43">
              <a:extLst>
                <a:ext uri="{FF2B5EF4-FFF2-40B4-BE49-F238E27FC236}">
                  <a16:creationId xmlns:a16="http://schemas.microsoft.com/office/drawing/2014/main" id="{50ECCA41-24C8-DB07-3BC2-EDB6B8222A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4" y="2585"/>
              <a:ext cx="144" cy="0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Line 44">
              <a:extLst>
                <a:ext uri="{FF2B5EF4-FFF2-40B4-BE49-F238E27FC236}">
                  <a16:creationId xmlns:a16="http://schemas.microsoft.com/office/drawing/2014/main" id="{1E4D663F-88AA-102A-02F6-4F9CC0DAF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8" y="2457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Rectangle 45">
              <a:extLst>
                <a:ext uri="{FF2B5EF4-FFF2-40B4-BE49-F238E27FC236}">
                  <a16:creationId xmlns:a16="http://schemas.microsoft.com/office/drawing/2014/main" id="{EFC2D519-BF5E-5F6F-4604-AEC25B94D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0" y="2793"/>
              <a:ext cx="297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T </a:t>
              </a:r>
            </a:p>
          </p:txBody>
        </p:sp>
        <p:sp>
          <p:nvSpPr>
            <p:cNvPr id="15" name="Rectangle 46">
              <a:extLst>
                <a:ext uri="{FF2B5EF4-FFF2-40B4-BE49-F238E27FC236}">
                  <a16:creationId xmlns:a16="http://schemas.microsoft.com/office/drawing/2014/main" id="{407A2DD0-4112-5312-CA49-BEB074BBF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2049"/>
              <a:ext cx="149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dirty="0"/>
                <a:t>       C</a:t>
              </a:r>
              <a:r>
                <a:rPr lang="en-US" sz="2800" dirty="0">
                  <a:cs typeface="Times New Roman" pitchFamily="18" charset="0"/>
                </a:rPr>
                <a:t>×(1+</a:t>
              </a:r>
              <a:r>
                <a:rPr lang="en-US" sz="2800" i="1" dirty="0">
                  <a:cs typeface="Times New Roman" pitchFamily="18" charset="0"/>
                </a:rPr>
                <a:t>g</a:t>
              </a:r>
              <a:r>
                <a:rPr lang="en-US" sz="2800" dirty="0">
                  <a:cs typeface="Times New Roman" pitchFamily="18" charset="0"/>
                </a:rPr>
                <a:t>)</a:t>
              </a:r>
              <a:r>
                <a:rPr lang="en-US" sz="2800" i="1" baseline="30000" dirty="0">
                  <a:cs typeface="Times New Roman" pitchFamily="18" charset="0"/>
                </a:rPr>
                <a:t>T</a:t>
              </a:r>
              <a:r>
                <a:rPr lang="en-US" sz="2800" baseline="30000" dirty="0">
                  <a:cs typeface="Times New Roman" pitchFamily="18" charset="0"/>
                </a:rPr>
                <a:t>-1</a:t>
              </a:r>
            </a:p>
          </p:txBody>
        </p:sp>
      </p:grpSp>
      <p:grpSp>
        <p:nvGrpSpPr>
          <p:cNvPr id="22" name="Group 33">
            <a:extLst>
              <a:ext uri="{FF2B5EF4-FFF2-40B4-BE49-F238E27FC236}">
                <a16:creationId xmlns:a16="http://schemas.microsoft.com/office/drawing/2014/main" id="{788B2EE7-00A8-1EF2-5DEF-77858B348649}"/>
              </a:ext>
            </a:extLst>
          </p:cNvPr>
          <p:cNvGrpSpPr>
            <a:grpSpLocks/>
          </p:cNvGrpSpPr>
          <p:nvPr/>
        </p:nvGrpSpPr>
        <p:grpSpPr bwMode="auto">
          <a:xfrm>
            <a:off x="7539138" y="2286000"/>
            <a:ext cx="1624013" cy="1700213"/>
            <a:chOff x="3873" y="1104"/>
            <a:chExt cx="1023" cy="1071"/>
          </a:xfrm>
        </p:grpSpPr>
        <p:sp>
          <p:nvSpPr>
            <p:cNvPr id="23" name="Line 34">
              <a:extLst>
                <a:ext uri="{FF2B5EF4-FFF2-40B4-BE49-F238E27FC236}">
                  <a16:creationId xmlns:a16="http://schemas.microsoft.com/office/drawing/2014/main" id="{E8CBA376-1E94-4F03-2FFE-FEC8C5BD0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512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Rectangle 35">
              <a:extLst>
                <a:ext uri="{FF2B5EF4-FFF2-40B4-BE49-F238E27FC236}">
                  <a16:creationId xmlns:a16="http://schemas.microsoft.com/office/drawing/2014/main" id="{E36F418C-C8FA-39AF-D566-2FB79DF55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0" y="1848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3</a:t>
              </a:r>
            </a:p>
          </p:txBody>
        </p:sp>
        <p:sp>
          <p:nvSpPr>
            <p:cNvPr id="25" name="Rectangle 36">
              <a:extLst>
                <a:ext uri="{FF2B5EF4-FFF2-40B4-BE49-F238E27FC236}">
                  <a16:creationId xmlns:a16="http://schemas.microsoft.com/office/drawing/2014/main" id="{BA4B528F-D207-13B6-7B46-DF843D498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3" y="1104"/>
              <a:ext cx="1023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 dirty="0"/>
                <a:t>C </a:t>
              </a:r>
              <a:r>
                <a:rPr lang="en-US" sz="2800" dirty="0">
                  <a:cs typeface="Times New Roman" pitchFamily="18" charset="0"/>
                </a:rPr>
                <a:t>×(1+</a:t>
              </a:r>
              <a:r>
                <a:rPr lang="en-US" sz="2800" i="1" dirty="0">
                  <a:cs typeface="Times New Roman" pitchFamily="18" charset="0"/>
                </a:rPr>
                <a:t>g</a:t>
              </a:r>
              <a:r>
                <a:rPr lang="en-US" sz="2800" dirty="0">
                  <a:cs typeface="Times New Roman" pitchFamily="18" charset="0"/>
                </a:rPr>
                <a:t>)</a:t>
              </a:r>
              <a:r>
                <a:rPr lang="en-US" sz="2800" baseline="30000" dirty="0"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26" name="Group 29">
            <a:extLst>
              <a:ext uri="{FF2B5EF4-FFF2-40B4-BE49-F238E27FC236}">
                <a16:creationId xmlns:a16="http://schemas.microsoft.com/office/drawing/2014/main" id="{B244D2E5-140B-0A05-0DDF-6F27DCD5E786}"/>
              </a:ext>
            </a:extLst>
          </p:cNvPr>
          <p:cNvGrpSpPr>
            <a:grpSpLocks/>
          </p:cNvGrpSpPr>
          <p:nvPr/>
        </p:nvGrpSpPr>
        <p:grpSpPr bwMode="auto">
          <a:xfrm>
            <a:off x="5760099" y="2286000"/>
            <a:ext cx="1414463" cy="1700213"/>
            <a:chOff x="2736" y="1104"/>
            <a:chExt cx="891" cy="1071"/>
          </a:xfrm>
        </p:grpSpPr>
        <p:sp>
          <p:nvSpPr>
            <p:cNvPr id="27" name="Line 30">
              <a:extLst>
                <a:ext uri="{FF2B5EF4-FFF2-40B4-BE49-F238E27FC236}">
                  <a16:creationId xmlns:a16="http://schemas.microsoft.com/office/drawing/2014/main" id="{5536DBC9-D63D-88E2-5A5B-7A88362E7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" y="1512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Rectangle 31">
              <a:extLst>
                <a:ext uri="{FF2B5EF4-FFF2-40B4-BE49-F238E27FC236}">
                  <a16:creationId xmlns:a16="http://schemas.microsoft.com/office/drawing/2014/main" id="{DC7906CA-6218-4258-AD50-939335FF3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5" y="1848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2</a:t>
              </a:r>
            </a:p>
          </p:txBody>
        </p:sp>
        <p:sp>
          <p:nvSpPr>
            <p:cNvPr id="29" name="Rectangle 32">
              <a:extLst>
                <a:ext uri="{FF2B5EF4-FFF2-40B4-BE49-F238E27FC236}">
                  <a16:creationId xmlns:a16="http://schemas.microsoft.com/office/drawing/2014/main" id="{6C4EB861-771A-1EAC-40DA-FAE51D336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104"/>
              <a:ext cx="891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 dirty="0"/>
                <a:t>C</a:t>
              </a:r>
              <a:r>
                <a:rPr lang="en-US" sz="2800" dirty="0">
                  <a:cs typeface="Times New Roman" pitchFamily="18" charset="0"/>
                </a:rPr>
                <a:t>×(1+</a:t>
              </a:r>
              <a:r>
                <a:rPr lang="en-US" sz="2800" i="1" dirty="0">
                  <a:cs typeface="Times New Roman" pitchFamily="18" charset="0"/>
                </a:rPr>
                <a:t>g</a:t>
              </a:r>
              <a:r>
                <a:rPr lang="en-US" sz="2800" dirty="0">
                  <a:cs typeface="Times New Roman" pitchFamily="18" charset="0"/>
                </a:rPr>
                <a:t>)</a:t>
              </a:r>
              <a:endParaRPr lang="en-US" sz="2800" dirty="0"/>
            </a:p>
          </p:txBody>
        </p:sp>
      </p:grpSp>
      <p:grpSp>
        <p:nvGrpSpPr>
          <p:cNvPr id="30" name="Group 8">
            <a:extLst>
              <a:ext uri="{FF2B5EF4-FFF2-40B4-BE49-F238E27FC236}">
                <a16:creationId xmlns:a16="http://schemas.microsoft.com/office/drawing/2014/main" id="{0F9D0EB4-1E0F-B255-60BA-C63642F97D2B}"/>
              </a:ext>
            </a:extLst>
          </p:cNvPr>
          <p:cNvGrpSpPr>
            <a:grpSpLocks/>
          </p:cNvGrpSpPr>
          <p:nvPr/>
        </p:nvGrpSpPr>
        <p:grpSpPr bwMode="auto">
          <a:xfrm>
            <a:off x="4583893" y="2286000"/>
            <a:ext cx="447675" cy="1700213"/>
            <a:chOff x="1567" y="2136"/>
            <a:chExt cx="282" cy="1071"/>
          </a:xfrm>
        </p:grpSpPr>
        <p:sp>
          <p:nvSpPr>
            <p:cNvPr id="31" name="Line 9">
              <a:extLst>
                <a:ext uri="{FF2B5EF4-FFF2-40B4-BE49-F238E27FC236}">
                  <a16:creationId xmlns:a16="http://schemas.microsoft.com/office/drawing/2014/main" id="{1FD988CF-13BF-C51D-B6A2-946CAAE6E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1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Rectangle 10">
              <a:extLst>
                <a:ext uri="{FF2B5EF4-FFF2-40B4-BE49-F238E27FC236}">
                  <a16:creationId xmlns:a16="http://schemas.microsoft.com/office/drawing/2014/main" id="{C515096C-6E38-CFF9-FB9A-415A72CD4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1</a:t>
              </a:r>
            </a:p>
          </p:txBody>
        </p:sp>
        <p:sp>
          <p:nvSpPr>
            <p:cNvPr id="33" name="Rectangle 11">
              <a:extLst>
                <a:ext uri="{FF2B5EF4-FFF2-40B4-BE49-F238E27FC236}">
                  <a16:creationId xmlns:a16="http://schemas.microsoft.com/office/drawing/2014/main" id="{E2BBA0CF-4B73-20E2-AAD2-8DEC31776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36"/>
              <a:ext cx="26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23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9E08-4A84-A653-1A56-0B435F0C9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Αυξανόμενης Ράντας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A4D76-5768-B931-B7C0-807D6925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dirty="0"/>
              <a:t>Ένα καθορισμένου οφέλους συνταξιοδοτικό σχέδιο προσφέρεται να σας πληρώνει $20.000 ανά έτος για 40 έτη και αύξηση της ετήσιας πληρωμής κατά 3% κάθε έτος. </a:t>
            </a:r>
            <a:r>
              <a:rPr lang="el-GR" sz="1800" dirty="0" err="1"/>
              <a:t>Ποιά</a:t>
            </a:r>
            <a:r>
              <a:rPr lang="el-GR" sz="1800" dirty="0"/>
              <a:t> είναι η παρούσα αξία της συνταξιοδότησης εάν το προεξοφλητικό επιτόκιο είναι 10%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25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72BFA-46A1-4403-5945-FD469280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graphicFrame>
        <p:nvGraphicFramePr>
          <p:cNvPr id="4" name="Object 12">
            <a:extLst>
              <a:ext uri="{FF2B5EF4-FFF2-40B4-BE49-F238E27FC236}">
                <a16:creationId xmlns:a16="http://schemas.microsoft.com/office/drawing/2014/main" id="{75CB9C7F-CC6D-DE26-D5EE-F0A9C305665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990411"/>
              </p:ext>
            </p:extLst>
          </p:nvPr>
        </p:nvGraphicFramePr>
        <p:xfrm>
          <a:off x="3256385" y="2855167"/>
          <a:ext cx="5563766" cy="1510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46720" imgH="685440" progId="Equation.3">
                  <p:embed/>
                </p:oleObj>
              </mc:Choice>
              <mc:Fallback>
                <p:oleObj name="Equation" r:id="rId2" imgW="3546720" imgH="685440" progId="Equation.3">
                  <p:embed/>
                  <p:pic>
                    <p:nvPicPr>
                      <p:cNvPr id="1986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385" y="2855167"/>
                        <a:ext cx="5563766" cy="15104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750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40F19-A70E-5986-1379-CC808DEF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Εύκολη</a:t>
            </a:r>
            <a:r>
              <a:rPr lang="en-US" altLang="el-GR" dirty="0"/>
              <a:t> </a:t>
            </a:r>
            <a:r>
              <a:rPr lang="en-US" altLang="el-GR" dirty="0" err="1"/>
              <a:t>λύση</a:t>
            </a:r>
            <a:r>
              <a:rPr lang="en-US" altLang="el-GR" dirty="0"/>
              <a:t> </a:t>
            </a:r>
            <a:r>
              <a:rPr lang="en-US" altLang="el-GR" dirty="0" err="1"/>
              <a:t>μελλοντικής</a:t>
            </a:r>
            <a:r>
              <a:rPr lang="en-US" altLang="el-GR" dirty="0"/>
              <a:t> α</a:t>
            </a:r>
            <a:r>
              <a:rPr lang="en-US" altLang="el-GR" dirty="0" err="1"/>
              <a:t>ξί</a:t>
            </a:r>
            <a:r>
              <a:rPr lang="en-US" altLang="el-GR" dirty="0"/>
              <a:t>ας ράντας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959CE3-ED52-CAA3-C5E2-C6319FF490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l-GR" sz="2800" b="1" i="1" u="sng" dirty="0" err="1"/>
              <a:t>Μελλοντική</a:t>
            </a:r>
            <a:r>
              <a:rPr lang="en-US" altLang="el-GR" sz="2800" b="1" i="1" u="sng" dirty="0"/>
              <a:t> α</a:t>
            </a:r>
            <a:r>
              <a:rPr lang="en-US" altLang="el-GR" sz="2800" b="1" i="1" u="sng" dirty="0" err="1"/>
              <a:t>ξί</a:t>
            </a:r>
            <a:r>
              <a:rPr lang="en-US" altLang="el-GR" sz="2800" b="1" i="1" u="sng" dirty="0"/>
              <a:t>α ράντας</a:t>
            </a:r>
            <a:r>
              <a:rPr lang="en-US" altLang="el-GR" sz="2800" dirty="0"/>
              <a:t> – Η μελλοντική αξία ενός στοιχείου ενεργητικού που αποφέρει ένα σταθερό ποσό κάθε χρονιά για συγκεκριμένο αριθμό ετών.</a:t>
            </a:r>
            <a:endParaRPr lang="el-GR" altLang="el-GR" sz="2800" dirty="0"/>
          </a:p>
          <a:p>
            <a:pPr>
              <a:buFont typeface="Times New Roman" panose="02020603050405020304" pitchFamily="18" charset="0"/>
              <a:buNone/>
            </a:pPr>
            <a:endParaRPr lang="en-US" altLang="el-GR" sz="28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ED2B56-8B11-1423-618A-7C2C110E0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286572"/>
              </p:ext>
            </p:extLst>
          </p:nvPr>
        </p:nvGraphicFramePr>
        <p:xfrm>
          <a:off x="3929905" y="4104466"/>
          <a:ext cx="5083175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548728" imgH="444307" progId="Equation.3">
                  <p:embed/>
                </p:oleObj>
              </mc:Choice>
              <mc:Fallback>
                <p:oleObj name="Εξίσωση" r:id="rId2" imgW="1548728" imgH="444307" progId="Equation.3">
                  <p:embed/>
                  <p:pic>
                    <p:nvPicPr>
                      <p:cNvPr id="47108" name="Object 4">
                        <a:extLst>
                          <a:ext uri="{FF2B5EF4-FFF2-40B4-BE49-F238E27FC236}">
                            <a16:creationId xmlns:a16="http://schemas.microsoft.com/office/drawing/2014/main" id="{8CCB3E5B-1918-3D5F-C138-E420F4DB45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905" y="4104466"/>
                        <a:ext cx="5083175" cy="145256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CCFF33"/>
                          </a:gs>
                          <a:gs pos="100000">
                            <a:srgbClr val="FFFFFF"/>
                          </a:gs>
                        </a:gsLst>
                        <a:lin ang="2700000" scaled="1"/>
                      </a:gra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513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4D0F-A372-9CB3-D9F8-9B157B80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Εύκολη</a:t>
            </a:r>
            <a:r>
              <a:rPr lang="en-US" altLang="el-GR" dirty="0"/>
              <a:t> </a:t>
            </a:r>
            <a:r>
              <a:rPr lang="en-US" altLang="el-GR" dirty="0" err="1"/>
              <a:t>λύση</a:t>
            </a:r>
            <a:r>
              <a:rPr lang="en-US" altLang="el-GR" dirty="0"/>
              <a:t> </a:t>
            </a:r>
            <a:r>
              <a:rPr lang="en-US" altLang="el-GR" dirty="0" err="1"/>
              <a:t>ράντ</a:t>
            </a:r>
            <a:r>
              <a:rPr lang="en-US" altLang="el-GR" dirty="0"/>
              <a:t>ας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3316F-94CB-D200-D8FF-EAE302447E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24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24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2400" b="1" i="1" u="sng" dirty="0">
                <a:solidFill>
                  <a:srgbClr val="000000"/>
                </a:solidFill>
              </a:rPr>
              <a:t>α</a:t>
            </a:r>
          </a:p>
          <a:p>
            <a:pPr>
              <a:buFontTx/>
              <a:buNone/>
            </a:pPr>
            <a:r>
              <a:rPr lang="en-US" altLang="el-GR" sz="2400" i="1" dirty="0">
                <a:solidFill>
                  <a:srgbClr val="000000"/>
                </a:solidFill>
              </a:rPr>
              <a:t>	</a:t>
            </a:r>
            <a:r>
              <a:rPr lang="en-US" altLang="el-GR" sz="2400" i="1" dirty="0" err="1">
                <a:solidFill>
                  <a:srgbClr val="000000"/>
                </a:solidFill>
              </a:rPr>
              <a:t>Ποι</a:t>
            </a:r>
            <a:r>
              <a:rPr lang="en-US" altLang="el-GR" sz="2400" i="1" dirty="0">
                <a:solidFill>
                  <a:srgbClr val="000000"/>
                </a:solidFill>
              </a:rPr>
              <a:t>α είναι η μελλοντική αξία 20.000 $ που καταβάλλονται στο τέλος καθενός από τα επόμενα 5 έτη, με βάση την παραδοχή ότι η επένδυσή σας έχει απόδοση 8% ετησίως;</a:t>
            </a:r>
          </a:p>
        </p:txBody>
      </p:sp>
    </p:spTree>
    <p:extLst>
      <p:ext uri="{BB962C8B-B14F-4D97-AF65-F5344CB8AC3E}">
        <p14:creationId xmlns:p14="http://schemas.microsoft.com/office/powerpoint/2010/main" val="46395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7EEE-FDD9-260A-E76E-D1049FDE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graphicFrame>
        <p:nvGraphicFramePr>
          <p:cNvPr id="5" name="Object 8">
            <a:extLst>
              <a:ext uri="{FF2B5EF4-FFF2-40B4-BE49-F238E27FC236}">
                <a16:creationId xmlns:a16="http://schemas.microsoft.com/office/drawing/2014/main" id="{EA9984FF-79A1-C62F-1139-8303CBE467A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718516"/>
              </p:ext>
            </p:extLst>
          </p:nvPr>
        </p:nvGraphicFramePr>
        <p:xfrm>
          <a:off x="4152122" y="2887967"/>
          <a:ext cx="3688541" cy="1445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586811" imgH="622030" progId="Equation.3">
                  <p:embed/>
                </p:oleObj>
              </mc:Choice>
              <mc:Fallback>
                <p:oleObj name="Εξίσωση" r:id="rId2" imgW="1586811" imgH="622030" progId="Equation.3">
                  <p:embed/>
                  <p:pic>
                    <p:nvPicPr>
                      <p:cNvPr id="48132" name="Object 8">
                        <a:extLst>
                          <a:ext uri="{FF2B5EF4-FFF2-40B4-BE49-F238E27FC236}">
                            <a16:creationId xmlns:a16="http://schemas.microsoft.com/office/drawing/2014/main" id="{CE8AB460-1602-8BF4-D813-AF171768AC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122" y="2887967"/>
                        <a:ext cx="3688541" cy="144590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CCFF33"/>
                          </a:gs>
                          <a:gs pos="100000">
                            <a:srgbClr val="FFFFFF"/>
                          </a:gs>
                        </a:gsLst>
                        <a:lin ang="2700000" scaled="1"/>
                      </a:gra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157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839A-0FDE-0060-70E3-633F2BF5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C4BB3-A401-22D2-740E-AD8C7CEC2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b="1" i="1" u="sng" dirty="0" err="1"/>
              <a:t>Ράντ</a:t>
            </a:r>
            <a:r>
              <a:rPr lang="en-US" altLang="el-GR" b="1" i="1" u="sng" dirty="0"/>
              <a:t>α</a:t>
            </a:r>
            <a:r>
              <a:rPr lang="en-US" altLang="el-GR" dirty="0"/>
              <a:t> - Στοιχείο ενεργητικού που αποφέρει ένα σταθερό ποσό κάθε χρονιά για συγκεκριμένο αριθμό ετών.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26B821BD-032E-988F-FCBC-5F156BD2FA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97703"/>
              </p:ext>
            </p:extLst>
          </p:nvPr>
        </p:nvGraphicFramePr>
        <p:xfrm>
          <a:off x="4119758" y="3429000"/>
          <a:ext cx="5375275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637589" imgH="444307" progId="Equation.3">
                  <p:embed/>
                </p:oleObj>
              </mc:Choice>
              <mc:Fallback>
                <p:oleObj name="Εξίσωση" r:id="rId2" imgW="1637589" imgH="444307" progId="Equation.3">
                  <p:embed/>
                  <p:pic>
                    <p:nvPicPr>
                      <p:cNvPr id="49156" name="Object 4">
                        <a:extLst>
                          <a:ext uri="{FF2B5EF4-FFF2-40B4-BE49-F238E27FC236}">
                            <a16:creationId xmlns:a16="http://schemas.microsoft.com/office/drawing/2014/main" id="{8B2095D4-9336-AC65-8A41-AA9451F3C1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758" y="3429000"/>
                        <a:ext cx="5375275" cy="145256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CCFF33"/>
                          </a:gs>
                          <a:gs pos="100000">
                            <a:srgbClr val="FFFFFF"/>
                          </a:gs>
                        </a:gsLst>
                        <a:lin ang="2700000" scaled="1"/>
                      </a:gra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204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21581-ED8F-CF91-8F14-ABA117D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Εύκολη</a:t>
            </a:r>
            <a:r>
              <a:rPr lang="en-US" altLang="el-GR" dirty="0"/>
              <a:t> </a:t>
            </a:r>
            <a:r>
              <a:rPr lang="en-US" altLang="el-GR" dirty="0" err="1"/>
              <a:t>λύση</a:t>
            </a:r>
            <a:r>
              <a:rPr lang="en-US" altLang="el-GR" dirty="0"/>
              <a:t> </a:t>
            </a:r>
            <a:r>
              <a:rPr lang="en-US" altLang="el-GR" dirty="0" err="1"/>
              <a:t>ράντ</a:t>
            </a:r>
            <a:r>
              <a:rPr lang="en-US" altLang="el-GR" dirty="0"/>
              <a:t>ας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2BB7F-669B-D132-D208-EC49326C53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2400" b="1" i="1" u="sng">
                <a:solidFill>
                  <a:srgbClr val="000000"/>
                </a:solidFill>
              </a:rPr>
              <a:t>Παράδειγμα</a:t>
            </a:r>
          </a:p>
          <a:p>
            <a:pPr>
              <a:buFontTx/>
              <a:buNone/>
            </a:pPr>
            <a:r>
              <a:rPr lang="en-US" altLang="el-GR" sz="2400" i="1">
                <a:solidFill>
                  <a:srgbClr val="000000"/>
                </a:solidFill>
              </a:rPr>
              <a:t>	Το κρατικό λαχείο διαφημίζει ένα τζακ ποτ 295,7 εκατ. $, που καταβάλλεται σε 25 ετήσιες δόσεις 11,828 εκατ. $, για διάστημα 25 ετών, στο τέλος κάθε έτους. Αν το επιτόκιο είναι 5,9%, ποια είναι η πραγματική αξία του πρώτου λαχνού;</a:t>
            </a:r>
          </a:p>
        </p:txBody>
      </p:sp>
    </p:spTree>
    <p:extLst>
      <p:ext uri="{BB962C8B-B14F-4D97-AF65-F5344CB8AC3E}">
        <p14:creationId xmlns:p14="http://schemas.microsoft.com/office/powerpoint/2010/main" val="1698389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0F414-9845-E96D-2C5D-AD1CD967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graphicFrame>
        <p:nvGraphicFramePr>
          <p:cNvPr id="50181" name="Object 6">
            <a:extLst>
              <a:ext uri="{FF2B5EF4-FFF2-40B4-BE49-F238E27FC236}">
                <a16:creationId xmlns:a16="http://schemas.microsoft.com/office/drawing/2014/main" id="{39398A2C-0B17-5D56-6F62-B59481C32A4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716542"/>
              </p:ext>
            </p:extLst>
          </p:nvPr>
        </p:nvGraphicFramePr>
        <p:xfrm>
          <a:off x="2875884" y="2625641"/>
          <a:ext cx="7082671" cy="160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2743200" imgH="622300" progId="Equation.3">
                  <p:embed/>
                </p:oleObj>
              </mc:Choice>
              <mc:Fallback>
                <p:oleObj name="Εξίσωση" r:id="rId2" imgW="2743200" imgH="622300" progId="Equation.3">
                  <p:embed/>
                  <p:pic>
                    <p:nvPicPr>
                      <p:cNvPr id="50181" name="Object 6">
                        <a:extLst>
                          <a:ext uri="{FF2B5EF4-FFF2-40B4-BE49-F238E27FC236}">
                            <a16:creationId xmlns:a16="http://schemas.microsoft.com/office/drawing/2014/main" id="{39398A2C-0B17-5D56-6F62-B59481C32A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5884" y="2625641"/>
                        <a:ext cx="7082671" cy="160671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CC00"/>
                          </a:gs>
                          <a:gs pos="100000">
                            <a:srgbClr val="FFFFFF"/>
                          </a:gs>
                        </a:gsLst>
                        <a:lin ang="2700000" scaled="1"/>
                      </a:gra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2085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577B-CC82-E6D9-8CEB-716EAD01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1A8E1-BE0D-9D43-274E-993202D71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 err="1"/>
              <a:t>Μερικές</a:t>
            </a:r>
            <a:r>
              <a:rPr lang="en-US" altLang="el-GR" dirty="0"/>
              <a:t> </a:t>
            </a:r>
            <a:r>
              <a:rPr lang="en-US" altLang="el-GR" dirty="0" err="1"/>
              <a:t>φορές</a:t>
            </a:r>
            <a:r>
              <a:rPr lang="en-US" altLang="el-GR" dirty="0"/>
              <a:t> υπ</a:t>
            </a:r>
            <a:r>
              <a:rPr lang="en-US" altLang="el-GR" dirty="0" err="1"/>
              <a:t>άρχουν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r>
              <a:rPr lang="en-US" altLang="el-GR" dirty="0"/>
              <a:t> π</a:t>
            </a:r>
            <a:r>
              <a:rPr lang="en-US" altLang="el-GR" dirty="0" err="1"/>
              <a:t>ου</a:t>
            </a:r>
            <a:r>
              <a:rPr lang="en-US" altLang="el-GR" dirty="0"/>
              <a:t> </a:t>
            </a:r>
            <a:r>
              <a:rPr lang="en-US" altLang="el-GR" dirty="0" err="1"/>
              <a:t>διευκολύνουν</a:t>
            </a:r>
            <a:r>
              <a:rPr lang="en-US" altLang="el-GR" dirty="0"/>
              <a:t> κα</a:t>
            </a:r>
            <a:r>
              <a:rPr lang="en-US" altLang="el-GR" dirty="0" err="1"/>
              <a:t>τά</a:t>
            </a:r>
            <a:r>
              <a:rPr lang="en-US" altLang="el-GR" dirty="0"/>
              <a:t> π</a:t>
            </a:r>
            <a:r>
              <a:rPr lang="en-US" altLang="el-GR" dirty="0" err="1"/>
              <a:t>ολύ</a:t>
            </a:r>
            <a:r>
              <a:rPr lang="en-US" altLang="el-GR" dirty="0"/>
              <a:t> </a:t>
            </a:r>
            <a:r>
              <a:rPr lang="en-US" altLang="el-GR" dirty="0" err="1"/>
              <a:t>τον</a:t>
            </a:r>
            <a:r>
              <a:rPr lang="en-US" altLang="el-GR" dirty="0"/>
              <a:t> υπ</a:t>
            </a:r>
            <a:r>
              <a:rPr lang="en-US" altLang="el-GR" dirty="0" err="1"/>
              <a:t>ολογισμό</a:t>
            </a:r>
            <a:r>
              <a:rPr lang="en-US" altLang="el-GR" dirty="0"/>
              <a:t> </a:t>
            </a:r>
            <a:r>
              <a:rPr lang="en-US" altLang="el-GR" dirty="0" err="1"/>
              <a:t>της</a:t>
            </a:r>
            <a:r>
              <a:rPr lang="en-US" altLang="el-GR" dirty="0"/>
              <a:t> πα</a:t>
            </a:r>
            <a:r>
              <a:rPr lang="en-US" altLang="el-GR" dirty="0" err="1"/>
              <a:t>ρούσ</a:t>
            </a:r>
            <a:r>
              <a:rPr lang="en-US" altLang="el-GR" dirty="0"/>
              <a:t>ας αξίας στοιχείου που αποδίδει σε διαφορετικές περιόδους.  Τα </a:t>
            </a:r>
            <a:r>
              <a:rPr lang="en-US" altLang="el-GR" dirty="0" err="1"/>
              <a:t>εργ</a:t>
            </a:r>
            <a:r>
              <a:rPr lang="en-US" altLang="el-GR" dirty="0"/>
              <a:t>αλεία αυτά μας επιτρέπουν να συντομεύουμε τους υπολογισμούς.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2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C141-3975-E2D2-7664-6725EC0AB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Περιεχόμενο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00F1C-3688-BDEA-757B-60E1B035B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 err="1"/>
              <a:t>Αν</a:t>
            </a:r>
            <a:r>
              <a:rPr lang="en-US" altLang="el-GR" dirty="0"/>
              <a:t>αζητώντας εύκολες λύσεις—Διηνεκείς ράντες και ράντες</a:t>
            </a:r>
          </a:p>
          <a:p>
            <a:r>
              <a:rPr lang="en-US" altLang="el-GR" dirty="0" err="1"/>
              <a:t>Κι</a:t>
            </a:r>
            <a:r>
              <a:rPr lang="en-US" altLang="el-GR" dirty="0"/>
              <a:t> </a:t>
            </a:r>
            <a:r>
              <a:rPr lang="en-US" altLang="el-GR" dirty="0" err="1"/>
              <a:t>άλλες</a:t>
            </a:r>
            <a:r>
              <a:rPr lang="en-US" altLang="el-GR" dirty="0"/>
              <a:t> </a:t>
            </a:r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r>
              <a:rPr lang="en-US" altLang="el-GR" dirty="0"/>
              <a:t>—</a:t>
            </a:r>
            <a:r>
              <a:rPr lang="en-US" altLang="el-GR" dirty="0" err="1"/>
              <a:t>Αυξ</a:t>
            </a:r>
            <a:r>
              <a:rPr lang="en-US" altLang="el-GR" dirty="0"/>
              <a:t>ανόμενες διηνεκείς ράντες και αυξανόμενες ράντες</a:t>
            </a:r>
          </a:p>
          <a:p>
            <a:r>
              <a:rPr lang="en-US" altLang="el-GR" dirty="0" err="1"/>
              <a:t>Πώς</a:t>
            </a:r>
            <a:r>
              <a:rPr lang="en-US" altLang="el-GR" dirty="0"/>
              <a:t> καταβ</a:t>
            </a:r>
            <a:r>
              <a:rPr lang="en-US" altLang="el-GR" dirty="0" err="1"/>
              <a:t>άλλοντ</a:t>
            </a:r>
            <a:r>
              <a:rPr lang="en-US" altLang="el-GR" dirty="0"/>
              <a:t>αι και καθορίζονται οι τόκοι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49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DE91-00BB-16CC-1208-6128F252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AA680-3925-8193-9F73-63F0EBF1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b="1" i="1" u="sng" dirty="0" err="1"/>
              <a:t>Διηνεκής</a:t>
            </a:r>
            <a:r>
              <a:rPr lang="en-US" altLang="el-GR" b="1" i="1" u="sng" dirty="0"/>
              <a:t> </a:t>
            </a:r>
            <a:r>
              <a:rPr lang="en-US" altLang="el-GR" b="1" i="1" u="sng" dirty="0" err="1"/>
              <a:t>ράντ</a:t>
            </a:r>
            <a:r>
              <a:rPr lang="en-US" altLang="el-GR" b="1" i="1" u="sng" dirty="0"/>
              <a:t>α</a:t>
            </a:r>
            <a:r>
              <a:rPr lang="en-US" altLang="el-GR" dirty="0"/>
              <a:t> - Χρηματοοικονομική έννοια, όπου, θεωρητικά, μια χρηματοροή εισπράττεται για πάντα. </a:t>
            </a:r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AE21BB4F-4150-B974-C54A-AE0B5BF89C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203210"/>
              </p:ext>
            </p:extLst>
          </p:nvPr>
        </p:nvGraphicFramePr>
        <p:xfrm>
          <a:off x="4121735" y="3247357"/>
          <a:ext cx="4592637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396394" imgH="723586" progId="Equation.3">
                  <p:embed/>
                </p:oleObj>
              </mc:Choice>
              <mc:Fallback>
                <p:oleObj name="Εξίσωση" r:id="rId2" imgW="1396394" imgH="723586" progId="Equation.3">
                  <p:embed/>
                  <p:pic>
                    <p:nvPicPr>
                      <p:cNvPr id="52228" name="Object 4">
                        <a:extLst>
                          <a:ext uri="{FF2B5EF4-FFF2-40B4-BE49-F238E27FC236}">
                            <a16:creationId xmlns:a16="http://schemas.microsoft.com/office/drawing/2014/main" id="{076A5B7F-2233-4857-9D7F-DA74DBDEC7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735" y="3247357"/>
                        <a:ext cx="4592637" cy="23780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672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EC0B8-BE1F-79A9-6757-CAEF9BB8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D67D8-D460-958D-A949-71C725B8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b="1" i="1" u="sng" dirty="0" err="1"/>
              <a:t>Διηνεκής</a:t>
            </a:r>
            <a:r>
              <a:rPr lang="en-US" altLang="el-GR" b="1" i="1" u="sng" dirty="0"/>
              <a:t> </a:t>
            </a:r>
            <a:r>
              <a:rPr lang="en-US" altLang="el-GR" b="1" i="1" u="sng" dirty="0" err="1"/>
              <a:t>ράντ</a:t>
            </a:r>
            <a:r>
              <a:rPr lang="en-US" altLang="el-GR" b="1" i="1" u="sng" dirty="0"/>
              <a:t>α</a:t>
            </a:r>
            <a:r>
              <a:rPr lang="en-US" altLang="el-GR" dirty="0"/>
              <a:t> - Χρηματοοικονομική έννοια, όπου, θεωρητικά, μια χρηματοροή εισπράττεται για πάντα. (</a:t>
            </a:r>
            <a:r>
              <a:rPr lang="el-GR" altLang="el-GR" dirty="0"/>
              <a:t>σταθερής καταβολής)</a:t>
            </a:r>
            <a:endParaRPr lang="en-US" altLang="el-GR" dirty="0"/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2EEE6DF5-AD01-80B0-DA20-A88B781021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318497"/>
              </p:ext>
            </p:extLst>
          </p:nvPr>
        </p:nvGraphicFramePr>
        <p:xfrm>
          <a:off x="3276183" y="3202405"/>
          <a:ext cx="6094412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854200" imgH="723900" progId="Equation.3">
                  <p:embed/>
                </p:oleObj>
              </mc:Choice>
              <mc:Fallback>
                <p:oleObj name="Εξίσωση" r:id="rId2" imgW="1854200" imgH="723900" progId="Equation.3">
                  <p:embed/>
                  <p:pic>
                    <p:nvPicPr>
                      <p:cNvPr id="53252" name="Object 4">
                        <a:extLst>
                          <a:ext uri="{FF2B5EF4-FFF2-40B4-BE49-F238E27FC236}">
                            <a16:creationId xmlns:a16="http://schemas.microsoft.com/office/drawing/2014/main" id="{A38BFF38-6F7F-03C2-2DF1-7CED0440C6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183" y="3202405"/>
                        <a:ext cx="6094412" cy="23749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8746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EC69-6905-06F9-AAAC-07E197D2F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Πα</a:t>
            </a:r>
            <a:r>
              <a:rPr lang="en-US" altLang="el-GR" dirty="0" err="1"/>
              <a:t>ρούσες</a:t>
            </a:r>
            <a:r>
              <a:rPr lang="en-US" altLang="el-GR" dirty="0"/>
              <a:t> </a:t>
            </a:r>
            <a:r>
              <a:rPr lang="en-US" altLang="el-GR" dirty="0" err="1"/>
              <a:t>Αξίες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5E385-429C-9492-7370-C5944FB89E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24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24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2400" b="1" i="1" u="sng" dirty="0">
                <a:solidFill>
                  <a:srgbClr val="000000"/>
                </a:solidFill>
              </a:rPr>
              <a:t>α</a:t>
            </a:r>
          </a:p>
          <a:p>
            <a:pPr>
              <a:buFontTx/>
              <a:buNone/>
            </a:pPr>
            <a:r>
              <a:rPr lang="en-US" altLang="el-GR" sz="2400" i="1" dirty="0">
                <a:solidFill>
                  <a:srgbClr val="000000"/>
                </a:solidFill>
              </a:rPr>
              <a:t>	</a:t>
            </a:r>
            <a:r>
              <a:rPr lang="en-US" altLang="el-GR" sz="2400" i="1" dirty="0" err="1">
                <a:solidFill>
                  <a:srgbClr val="000000"/>
                </a:solidFill>
              </a:rPr>
              <a:t>Ποι</a:t>
            </a:r>
            <a:r>
              <a:rPr lang="en-US" altLang="el-GR" sz="2400" i="1" dirty="0">
                <a:solidFill>
                  <a:srgbClr val="000000"/>
                </a:solidFill>
              </a:rPr>
              <a:t>α είναι η παρούσα αξία 1 δις $ που καταβάλλονται κάθε χρόνο, αιωνίως, αν εκτιμήσετε το διηνεκές προεξοφλητικό επιτόκιο στο 10%;</a:t>
            </a:r>
          </a:p>
          <a:p>
            <a:pPr>
              <a:buFontTx/>
              <a:buNone/>
            </a:pPr>
            <a:endParaRPr lang="en-US" altLang="el-GR" sz="2400" i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altLang="el-GR" sz="2400" i="1" dirty="0">
              <a:solidFill>
                <a:srgbClr val="000000"/>
              </a:solidFill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3698057-5B14-AD78-3A19-3045E1A3F9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575775"/>
              </p:ext>
            </p:extLst>
          </p:nvPr>
        </p:nvGraphicFramePr>
        <p:xfrm>
          <a:off x="3944143" y="3970588"/>
          <a:ext cx="43037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181229" imgH="209726" progId="Equation.3">
                  <p:embed/>
                </p:oleObj>
              </mc:Choice>
              <mc:Fallback>
                <p:oleObj name="Εξίσωση" r:id="rId2" imgW="1181229" imgH="209726" progId="Equation.3">
                  <p:embed/>
                  <p:pic>
                    <p:nvPicPr>
                      <p:cNvPr id="44036" name="Object 4">
                        <a:extLst>
                          <a:ext uri="{FF2B5EF4-FFF2-40B4-BE49-F238E27FC236}">
                            <a16:creationId xmlns:a16="http://schemas.microsoft.com/office/drawing/2014/main" id="{F52DA3ED-AEFA-EC36-DEEB-2790AAB3AC2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143" y="3970588"/>
                        <a:ext cx="4303713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020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E099-8791-1D41-B8E1-975A576CF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Πα</a:t>
            </a:r>
            <a:r>
              <a:rPr lang="en-US" altLang="el-GR" dirty="0" err="1"/>
              <a:t>ρούσες</a:t>
            </a:r>
            <a:r>
              <a:rPr lang="en-US" altLang="el-GR" dirty="0"/>
              <a:t> </a:t>
            </a:r>
            <a:r>
              <a:rPr lang="en-US" altLang="el-GR" dirty="0" err="1"/>
              <a:t>Αξίες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842F9-A0DD-1E59-7310-BD377AD3B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18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18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1800" b="1" i="1" u="sng" dirty="0">
                <a:solidFill>
                  <a:srgbClr val="000000"/>
                </a:solidFill>
              </a:rPr>
              <a:t>α - συνέχεια</a:t>
            </a:r>
          </a:p>
          <a:p>
            <a:pPr>
              <a:buFontTx/>
              <a:buNone/>
            </a:pPr>
            <a:r>
              <a:rPr lang="en-US" altLang="el-GR" sz="1800" i="1" dirty="0">
                <a:solidFill>
                  <a:srgbClr val="000000"/>
                </a:solidFill>
              </a:rPr>
              <a:t>	</a:t>
            </a:r>
            <a:r>
              <a:rPr lang="en-US" altLang="el-GR" sz="1800" i="1" dirty="0" err="1">
                <a:solidFill>
                  <a:srgbClr val="000000"/>
                </a:solidFill>
              </a:rPr>
              <a:t>Τι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γίνετ</a:t>
            </a:r>
            <a:r>
              <a:rPr lang="en-US" altLang="el-GR" sz="1800" i="1" dirty="0">
                <a:solidFill>
                  <a:srgbClr val="000000"/>
                </a:solidFill>
              </a:rPr>
              <a:t>αι αν η επένδυση δεν αρχίσει να αποφέρει κέρδη προτού περάσουν 3 χρόνια;</a:t>
            </a:r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441ADE08-1514-678A-7AEB-1FEEB089C8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025727"/>
              </p:ext>
            </p:extLst>
          </p:nvPr>
        </p:nvGraphicFramePr>
        <p:xfrm>
          <a:off x="3009106" y="4022411"/>
          <a:ext cx="61737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704900" imgH="228465" progId="Equation.3">
                  <p:embed/>
                </p:oleObj>
              </mc:Choice>
              <mc:Fallback>
                <p:oleObj name="Εξίσωση" r:id="rId2" imgW="1704900" imgH="228465" progId="Equation.3">
                  <p:embed/>
                  <p:pic>
                    <p:nvPicPr>
                      <p:cNvPr id="44036" name="Object 4">
                        <a:extLst>
                          <a:ext uri="{FF2B5EF4-FFF2-40B4-BE49-F238E27FC236}">
                            <a16:creationId xmlns:a16="http://schemas.microsoft.com/office/drawing/2014/main" id="{AFAFBDE5-42FA-8DFB-8E98-3F738EA57E5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106" y="4022411"/>
                        <a:ext cx="6173787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85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6D78-C340-D31D-7DA6-D70758B1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Εύκολες</a:t>
            </a:r>
            <a:r>
              <a:rPr lang="en-US" altLang="el-GR" dirty="0"/>
              <a:t> </a:t>
            </a:r>
            <a:r>
              <a:rPr lang="en-US" altLang="el-GR" dirty="0" err="1"/>
              <a:t>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2ACA8-5D51-02CA-0CCA-7B08CB67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sz="1800" b="1" i="1" u="sng" dirty="0" err="1"/>
              <a:t>Ράντ</a:t>
            </a:r>
            <a:r>
              <a:rPr lang="en-US" altLang="el-GR" sz="1800" b="1" i="1" u="sng" dirty="0"/>
              <a:t>α</a:t>
            </a:r>
            <a:r>
              <a:rPr lang="en-US" altLang="el-GR" sz="1800" dirty="0"/>
              <a:t> - Στοιχείο ενεργητικού που αποφέρει ένα σταθερό ποσό κάθε χρονιά για συγκεκριμένο αριθμό ετών.</a:t>
            </a:r>
          </a:p>
          <a:p>
            <a:endParaRPr lang="en-US" dirty="0"/>
          </a:p>
        </p:txBody>
      </p:sp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8762F979-78F7-77A8-ACC3-FFF1E61370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899439"/>
              </p:ext>
            </p:extLst>
          </p:nvPr>
        </p:nvGraphicFramePr>
        <p:xfrm>
          <a:off x="8967537" y="3276600"/>
          <a:ext cx="309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646" imgH="393359" progId="Equation.3">
                  <p:embed/>
                </p:oleObj>
              </mc:Choice>
              <mc:Fallback>
                <p:oleObj name="Equation" r:id="rId2" imgW="177646" imgH="393359" progId="Equation.3">
                  <p:embed/>
                  <p:pic>
                    <p:nvPicPr>
                      <p:cNvPr id="56330" name="Object 10">
                        <a:extLst>
                          <a:ext uri="{FF2B5EF4-FFF2-40B4-BE49-F238E27FC236}">
                            <a16:creationId xmlns:a16="http://schemas.microsoft.com/office/drawing/2014/main" id="{05515A91-24F0-78D6-8375-3FE944A8D3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7537" y="3276600"/>
                        <a:ext cx="3095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1">
            <a:extLst>
              <a:ext uri="{FF2B5EF4-FFF2-40B4-BE49-F238E27FC236}">
                <a16:creationId xmlns:a16="http://schemas.microsoft.com/office/drawing/2014/main" id="{CBB7EA59-19D3-C321-0F12-22163E027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737" y="3276600"/>
            <a:ext cx="2057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1400">
                <a:solidFill>
                  <a:srgbClr val="000000"/>
                </a:solidFill>
                <a:cs typeface="Times New Roman" panose="02020603050405020304" pitchFamily="18" charset="0"/>
              </a:rPr>
              <a:t>Διηνεκής ράντα</a:t>
            </a:r>
            <a:r>
              <a:rPr lang="el-GR" altLang="el-GR" sz="1400">
                <a:solidFill>
                  <a:srgbClr val="000000"/>
                </a:solidFill>
                <a:cs typeface="Times New Roman" panose="02020603050405020304" pitchFamily="18" charset="0"/>
              </a:rPr>
              <a:t> σταθερής καταβολής</a:t>
            </a:r>
            <a:r>
              <a:rPr lang="en-US" altLang="el-GR" sz="1400">
                <a:solidFill>
                  <a:srgbClr val="000000"/>
                </a:solidFill>
                <a:cs typeface="Times New Roman" panose="02020603050405020304" pitchFamily="18" charset="0"/>
              </a:rPr>
              <a:t> (πρώτη πληρωμή το έτος 1)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ECD0AAF2-4BEE-8622-9D69-F567C0678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137" y="4343400"/>
            <a:ext cx="251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Διηνεκής ράντα (πρώτη πληρωμή το έτος t + 1)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C35722DC-7623-9CFB-D13E-9EC914657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737" y="5257800"/>
            <a:ext cx="198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Ράντα από το έτος 1 μέχρι το έτος t</a:t>
            </a:r>
          </a:p>
        </p:txBody>
      </p:sp>
      <p:graphicFrame>
        <p:nvGraphicFramePr>
          <p:cNvPr id="8" name="Object 17">
            <a:extLst>
              <a:ext uri="{FF2B5EF4-FFF2-40B4-BE49-F238E27FC236}">
                <a16:creationId xmlns:a16="http://schemas.microsoft.com/office/drawing/2014/main" id="{C15261F0-312A-D3FA-FF0C-71CE23E46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916179"/>
              </p:ext>
            </p:extLst>
          </p:nvPr>
        </p:nvGraphicFramePr>
        <p:xfrm>
          <a:off x="8281737" y="4191000"/>
          <a:ext cx="1295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4" imgH="431613" progId="Equation.3">
                  <p:embed/>
                </p:oleObj>
              </mc:Choice>
              <mc:Fallback>
                <p:oleObj name="Equation" r:id="rId4" imgW="774364" imgH="431613" progId="Equation.3">
                  <p:embed/>
                  <p:pic>
                    <p:nvPicPr>
                      <p:cNvPr id="56337" name="Object 17">
                        <a:extLst>
                          <a:ext uri="{FF2B5EF4-FFF2-40B4-BE49-F238E27FC236}">
                            <a16:creationId xmlns:a16="http://schemas.microsoft.com/office/drawing/2014/main" id="{4F22F42B-B6E9-9A9D-B47A-DBCFC4D102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737" y="4191000"/>
                        <a:ext cx="12954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8">
            <a:extLst>
              <a:ext uri="{FF2B5EF4-FFF2-40B4-BE49-F238E27FC236}">
                <a16:creationId xmlns:a16="http://schemas.microsoft.com/office/drawing/2014/main" id="{ADFA487C-87CD-94F1-E81E-59B7C9EE15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478959"/>
              </p:ext>
            </p:extLst>
          </p:nvPr>
        </p:nvGraphicFramePr>
        <p:xfrm>
          <a:off x="8053137" y="5257800"/>
          <a:ext cx="17018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20800" imgH="457200" progId="Equation.3">
                  <p:embed/>
                </p:oleObj>
              </mc:Choice>
              <mc:Fallback>
                <p:oleObj name="Equation" r:id="rId6" imgW="1320800" imgH="457200" progId="Equation.3">
                  <p:embed/>
                  <p:pic>
                    <p:nvPicPr>
                      <p:cNvPr id="56338" name="Object 18">
                        <a:extLst>
                          <a:ext uri="{FF2B5EF4-FFF2-40B4-BE49-F238E27FC236}">
                            <a16:creationId xmlns:a16="http://schemas.microsoft.com/office/drawing/2014/main" id="{4630083C-EADE-07CF-7DAE-328820DFF8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137" y="5257800"/>
                        <a:ext cx="17018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19">
            <a:extLst>
              <a:ext uri="{FF2B5EF4-FFF2-40B4-BE49-F238E27FC236}">
                <a16:creationId xmlns:a16="http://schemas.microsoft.com/office/drawing/2014/main" id="{7E4D95BA-F1CA-348B-3C8D-198A3DF77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6137" y="3733800"/>
            <a:ext cx="2133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>
            <a:extLst>
              <a:ext uri="{FF2B5EF4-FFF2-40B4-BE49-F238E27FC236}">
                <a16:creationId xmlns:a16="http://schemas.microsoft.com/office/drawing/2014/main" id="{F0A929AF-7A54-37A9-B406-C7D956107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9137" y="4572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1">
            <a:extLst>
              <a:ext uri="{FF2B5EF4-FFF2-40B4-BE49-F238E27FC236}">
                <a16:creationId xmlns:a16="http://schemas.microsoft.com/office/drawing/2014/main" id="{2B2685E9-B8FD-08DE-919A-A876DFBF7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6137" y="5562600"/>
            <a:ext cx="914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DE79BB90-AAE5-85A1-9090-D562D4D31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937" y="2577306"/>
            <a:ext cx="3048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Έτος</a:t>
            </a: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π</a:t>
            </a:r>
            <a:r>
              <a:rPr lang="en-US" altLang="el-GR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ληρωμής</a:t>
            </a:r>
            <a:endParaRPr lang="en-US" altLang="el-GR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1     2…..t     </a:t>
            </a:r>
            <a:r>
              <a:rPr lang="en-US" altLang="el-GR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</a:t>
            </a: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+ 1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77A3A3A9-C92B-C05D-1BDD-4618DF0A4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2957" y="2562225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Πα</a:t>
            </a:r>
            <a:r>
              <a:rPr lang="en-US" altLang="el-GR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ρούσ</a:t>
            </a: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α Αξία</a:t>
            </a:r>
          </a:p>
        </p:txBody>
      </p:sp>
    </p:spTree>
    <p:extLst>
      <p:ext uri="{BB962C8B-B14F-4D97-AF65-F5344CB8AC3E}">
        <p14:creationId xmlns:p14="http://schemas.microsoft.com/office/powerpoint/2010/main" val="2126473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1E71-D46E-ED35-5835-8FD275331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dirty="0"/>
              <a:t>Πα</a:t>
            </a:r>
            <a:r>
              <a:rPr lang="en-US" altLang="el-GR" sz="3600" dirty="0" err="1"/>
              <a:t>ρούσες</a:t>
            </a:r>
            <a:r>
              <a:rPr lang="en-US" altLang="el-GR" sz="3600" dirty="0"/>
              <a:t> </a:t>
            </a:r>
            <a:r>
              <a:rPr lang="en-US" altLang="el-GR" sz="3600" dirty="0" err="1"/>
              <a:t>Αξίες</a:t>
            </a:r>
            <a:endParaRPr lang="en-US" dirty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D02879F8-9979-8FF3-553C-C6FD768824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24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24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2400" b="1" i="1" u="sng" dirty="0">
                <a:solidFill>
                  <a:srgbClr val="000000"/>
                </a:solidFill>
              </a:rPr>
              <a:t>α </a:t>
            </a:r>
          </a:p>
          <a:p>
            <a:pPr>
              <a:buFontTx/>
              <a:buNone/>
            </a:pPr>
            <a:r>
              <a:rPr lang="en-US" altLang="el-GR" sz="2400" i="1" dirty="0">
                <a:solidFill>
                  <a:srgbClr val="000000"/>
                </a:solidFill>
              </a:rPr>
              <a:t>	</a:t>
            </a:r>
            <a:r>
              <a:rPr lang="en-US" altLang="el-GR" sz="2000" i="1" dirty="0">
                <a:solidFill>
                  <a:srgbClr val="000000"/>
                </a:solidFill>
              </a:rPr>
              <a:t>Η Tiburon Autos σ</a:t>
            </a:r>
            <a:r>
              <a:rPr lang="el-GR" altLang="el-GR" sz="2000" i="1" dirty="0">
                <a:solidFill>
                  <a:srgbClr val="000000"/>
                </a:solidFill>
              </a:rPr>
              <a:t>ά</a:t>
            </a:r>
            <a:r>
              <a:rPr lang="en-US" altLang="el-GR" sz="2000" i="1" dirty="0">
                <a:solidFill>
                  <a:srgbClr val="000000"/>
                </a:solidFill>
              </a:rPr>
              <a:t>ς π</a:t>
            </a:r>
            <a:r>
              <a:rPr lang="en-US" altLang="el-GR" sz="2000" i="1" dirty="0" err="1">
                <a:solidFill>
                  <a:srgbClr val="000000"/>
                </a:solidFill>
              </a:rPr>
              <a:t>ροσφέρει</a:t>
            </a:r>
            <a:r>
              <a:rPr lang="en-US" altLang="el-GR" sz="2000" i="1" dirty="0">
                <a:solidFill>
                  <a:srgbClr val="000000"/>
                </a:solidFill>
              </a:rPr>
              <a:t> «</a:t>
            </a:r>
            <a:r>
              <a:rPr lang="en-US" altLang="el-GR" sz="2000" i="1" dirty="0" err="1">
                <a:solidFill>
                  <a:srgbClr val="000000"/>
                </a:solidFill>
              </a:rPr>
              <a:t>εύκολες</a:t>
            </a:r>
            <a:r>
              <a:rPr lang="en-US" altLang="el-GR" sz="2000" i="1" dirty="0">
                <a:solidFill>
                  <a:srgbClr val="000000"/>
                </a:solidFill>
              </a:rPr>
              <a:t> π</a:t>
            </a:r>
            <a:r>
              <a:rPr lang="en-US" altLang="el-GR" sz="2000" i="1" dirty="0" err="1">
                <a:solidFill>
                  <a:srgbClr val="000000"/>
                </a:solidFill>
              </a:rPr>
              <a:t>ληρωμές</a:t>
            </a:r>
            <a:r>
              <a:rPr lang="en-US" altLang="el-GR" sz="2000" i="1" dirty="0">
                <a:solidFill>
                  <a:srgbClr val="000000"/>
                </a:solidFill>
              </a:rPr>
              <a:t>» 5.000 $ </a:t>
            </a:r>
            <a:r>
              <a:rPr lang="en-US" altLang="el-GR" sz="2000" i="1" dirty="0" err="1">
                <a:solidFill>
                  <a:srgbClr val="000000"/>
                </a:solidFill>
              </a:rPr>
              <a:t>ετησίως</a:t>
            </a:r>
            <a:r>
              <a:rPr lang="en-US" altLang="el-GR" sz="2000" i="1" dirty="0">
                <a:solidFill>
                  <a:srgbClr val="000000"/>
                </a:solidFill>
              </a:rPr>
              <a:t>, </a:t>
            </a:r>
            <a:r>
              <a:rPr lang="en-US" altLang="el-GR" sz="2000" i="1" dirty="0" err="1">
                <a:solidFill>
                  <a:srgbClr val="000000"/>
                </a:solidFill>
              </a:rPr>
              <a:t>στο</a:t>
            </a:r>
            <a:r>
              <a:rPr lang="en-US" altLang="el-GR" sz="2000" i="1" dirty="0">
                <a:solidFill>
                  <a:srgbClr val="000000"/>
                </a:solidFill>
              </a:rPr>
              <a:t> </a:t>
            </a:r>
            <a:r>
              <a:rPr lang="en-US" altLang="el-GR" sz="2000" i="1" dirty="0" err="1">
                <a:solidFill>
                  <a:srgbClr val="000000"/>
                </a:solidFill>
              </a:rPr>
              <a:t>τέλος</a:t>
            </a:r>
            <a:r>
              <a:rPr lang="en-US" altLang="el-GR" sz="2000" i="1" dirty="0">
                <a:solidFill>
                  <a:srgbClr val="000000"/>
                </a:solidFill>
              </a:rPr>
              <a:t> κα</a:t>
            </a:r>
            <a:r>
              <a:rPr lang="en-US" altLang="el-GR" sz="2000" i="1" dirty="0" err="1">
                <a:solidFill>
                  <a:srgbClr val="000000"/>
                </a:solidFill>
              </a:rPr>
              <a:t>θενός</a:t>
            </a:r>
            <a:r>
              <a:rPr lang="en-US" altLang="el-GR" sz="2000" i="1" dirty="0">
                <a:solidFill>
                  <a:srgbClr val="000000"/>
                </a:solidFill>
              </a:rPr>
              <a:t> από τα επ</a:t>
            </a:r>
            <a:r>
              <a:rPr lang="en-US" altLang="el-GR" sz="2000" i="1" dirty="0" err="1">
                <a:solidFill>
                  <a:srgbClr val="000000"/>
                </a:solidFill>
              </a:rPr>
              <a:t>όμεν</a:t>
            </a:r>
            <a:r>
              <a:rPr lang="en-US" altLang="el-GR" sz="2000" i="1" dirty="0">
                <a:solidFill>
                  <a:srgbClr val="000000"/>
                </a:solidFill>
              </a:rPr>
              <a:t>α πέντε χρόνια. </a:t>
            </a:r>
            <a:r>
              <a:rPr lang="en-US" altLang="el-GR" sz="2000" i="1" dirty="0" err="1">
                <a:solidFill>
                  <a:srgbClr val="000000"/>
                </a:solidFill>
              </a:rPr>
              <a:t>Αν</a:t>
            </a:r>
            <a:r>
              <a:rPr lang="en-US" altLang="el-GR" sz="2000" i="1" dirty="0">
                <a:solidFill>
                  <a:srgbClr val="000000"/>
                </a:solidFill>
              </a:rPr>
              <a:t> </a:t>
            </a:r>
            <a:r>
              <a:rPr lang="en-US" altLang="el-GR" sz="2000" i="1" dirty="0" err="1">
                <a:solidFill>
                  <a:srgbClr val="000000"/>
                </a:solidFill>
              </a:rPr>
              <a:t>το</a:t>
            </a:r>
            <a:r>
              <a:rPr lang="en-US" altLang="el-GR" sz="2000" i="1" dirty="0">
                <a:solidFill>
                  <a:srgbClr val="000000"/>
                </a:solidFill>
              </a:rPr>
              <a:t> επ</a:t>
            </a:r>
            <a:r>
              <a:rPr lang="en-US" altLang="el-GR" sz="2000" i="1" dirty="0" err="1">
                <a:solidFill>
                  <a:srgbClr val="000000"/>
                </a:solidFill>
              </a:rPr>
              <a:t>ιτόκιο</a:t>
            </a:r>
            <a:r>
              <a:rPr lang="en-US" altLang="el-GR" sz="2000" i="1" dirty="0">
                <a:solidFill>
                  <a:srgbClr val="000000"/>
                </a:solidFill>
              </a:rPr>
              <a:t> </a:t>
            </a:r>
            <a:r>
              <a:rPr lang="en-US" altLang="el-GR" sz="2000" i="1" dirty="0" err="1">
                <a:solidFill>
                  <a:srgbClr val="000000"/>
                </a:solidFill>
              </a:rPr>
              <a:t>είν</a:t>
            </a:r>
            <a:r>
              <a:rPr lang="en-US" altLang="el-GR" sz="2000" i="1" dirty="0">
                <a:solidFill>
                  <a:srgbClr val="000000"/>
                </a:solidFill>
              </a:rPr>
              <a:t>αι 7% ετησίως, ποιο είναι το κόστος του αυτοκινήτου; </a:t>
            </a:r>
          </a:p>
        </p:txBody>
      </p:sp>
    </p:spTree>
    <p:extLst>
      <p:ext uri="{BB962C8B-B14F-4D97-AF65-F5344CB8AC3E}">
        <p14:creationId xmlns:p14="http://schemas.microsoft.com/office/powerpoint/2010/main" val="3671516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B965A-C91E-A0B0-AE1B-0FB41FA4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F1E027E5-7EFA-E185-9214-9BAAF3F93F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4087" y="3216445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BA0F26C0-337F-B003-1FA4-6E08377B98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9487" y="29878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005D4806-7E27-70E3-4ED4-DD1CA38D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1887" y="298784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Έτος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3CBE6A96-7157-A86E-B2F5-C437C9BEF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887" y="3292645"/>
            <a:ext cx="533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1400">
                <a:solidFill>
                  <a:srgbClr val="000000"/>
                </a:solidFill>
                <a:cs typeface="Times New Roman" panose="02020603050405020304" pitchFamily="18" charset="0"/>
              </a:rPr>
              <a:t>0                       1	       2	       3	       4                5 </a:t>
            </a:r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BCE0FC2D-31CB-1E2B-7B82-047EA9E60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0287" y="367364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9D79A671-824A-272B-AE9D-8ABD606BF6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5087" y="413084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1F163ADC-DEEC-1343-17D3-24DAFF719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9487" y="359744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6">
            <a:extLst>
              <a:ext uri="{FF2B5EF4-FFF2-40B4-BE49-F238E27FC236}">
                <a16:creationId xmlns:a16="http://schemas.microsoft.com/office/drawing/2014/main" id="{D499D3F3-E1F8-53C9-1C03-C3643ABDB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7087" y="3673645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275433E0-F835-1053-DD42-0B593A732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13887" y="29878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8761357F-EAFC-3FB9-0850-4FA02D160D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8287" y="29878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2">
            <a:extLst>
              <a:ext uri="{FF2B5EF4-FFF2-40B4-BE49-F238E27FC236}">
                <a16:creationId xmlns:a16="http://schemas.microsoft.com/office/drawing/2014/main" id="{D388D5BD-4CF3-7978-4EAA-89C6A9B003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42687" y="29878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4">
            <a:extLst>
              <a:ext uri="{FF2B5EF4-FFF2-40B4-BE49-F238E27FC236}">
                <a16:creationId xmlns:a16="http://schemas.microsoft.com/office/drawing/2014/main" id="{665CF3F6-3CFC-883C-32A4-BE87BA9849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57087" y="29878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" name="Object 26">
            <a:extLst>
              <a:ext uri="{FF2B5EF4-FFF2-40B4-BE49-F238E27FC236}">
                <a16:creationId xmlns:a16="http://schemas.microsoft.com/office/drawing/2014/main" id="{5FA6850F-4437-FFC7-5A92-100BFCDCF1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04997"/>
              </p:ext>
            </p:extLst>
          </p:nvPr>
        </p:nvGraphicFramePr>
        <p:xfrm>
          <a:off x="2851487" y="3986383"/>
          <a:ext cx="2208213" cy="226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1409700" imgH="1447800" progId="Equation.3">
                  <p:embed/>
                </p:oleObj>
              </mc:Choice>
              <mc:Fallback>
                <p:oleObj name="Εξίσωση" r:id="rId2" imgW="1409700" imgH="1447800" progId="Equation.3">
                  <p:embed/>
                  <p:pic>
                    <p:nvPicPr>
                      <p:cNvPr id="17" name="Object 26">
                        <a:extLst>
                          <a:ext uri="{FF2B5EF4-FFF2-40B4-BE49-F238E27FC236}">
                            <a16:creationId xmlns:a16="http://schemas.microsoft.com/office/drawing/2014/main" id="{5FA6850F-4437-FFC7-5A92-100BFCDCF1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487" y="3986383"/>
                        <a:ext cx="2208213" cy="226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8">
            <a:extLst>
              <a:ext uri="{FF2B5EF4-FFF2-40B4-BE49-F238E27FC236}">
                <a16:creationId xmlns:a16="http://schemas.microsoft.com/office/drawing/2014/main" id="{F98F1C6C-12D4-D219-D564-CCA6E4EC6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1487" y="3140245"/>
            <a:ext cx="167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Πα</a:t>
            </a:r>
            <a:r>
              <a:rPr lang="en-US" altLang="el-GR" sz="2000" dirty="0" err="1">
                <a:solidFill>
                  <a:srgbClr val="000000"/>
                </a:solidFill>
              </a:rPr>
              <a:t>ρούσ</a:t>
            </a:r>
            <a:r>
              <a:rPr lang="en-US" altLang="el-GR" sz="2000" dirty="0">
                <a:solidFill>
                  <a:srgbClr val="000000"/>
                </a:solidFill>
              </a:rPr>
              <a:t>α αξία </a:t>
            </a:r>
            <a:r>
              <a:rPr lang="en-US" altLang="el-GR" sz="2000" u="sng" dirty="0">
                <a:solidFill>
                  <a:srgbClr val="000000"/>
                </a:solidFill>
              </a:rPr>
              <a:t>το έτος 0</a:t>
            </a:r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B1E6201E-1394-F55F-29E5-4625F558CB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5087" y="451184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0">
            <a:extLst>
              <a:ext uri="{FF2B5EF4-FFF2-40B4-BE49-F238E27FC236}">
                <a16:creationId xmlns:a16="http://schemas.microsoft.com/office/drawing/2014/main" id="{E5A58883-B6AB-7048-9F49-D0593FABF3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5087" y="4892845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1">
            <a:extLst>
              <a:ext uri="{FF2B5EF4-FFF2-40B4-BE49-F238E27FC236}">
                <a16:creationId xmlns:a16="http://schemas.microsoft.com/office/drawing/2014/main" id="{9DB8B5DE-5E24-D1F1-D93A-B7B99EB3B2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5087" y="5273845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2">
            <a:extLst>
              <a:ext uri="{FF2B5EF4-FFF2-40B4-BE49-F238E27FC236}">
                <a16:creationId xmlns:a16="http://schemas.microsoft.com/office/drawing/2014/main" id="{F5506337-9451-30DB-18D4-E379CB4A94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85087" y="5731045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3">
            <a:extLst>
              <a:ext uri="{FF2B5EF4-FFF2-40B4-BE49-F238E27FC236}">
                <a16:creationId xmlns:a16="http://schemas.microsoft.com/office/drawing/2014/main" id="{3569646E-FE54-93FB-8A99-2D76ACD0F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3887" y="367364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4">
            <a:extLst>
              <a:ext uri="{FF2B5EF4-FFF2-40B4-BE49-F238E27FC236}">
                <a16:creationId xmlns:a16="http://schemas.microsoft.com/office/drawing/2014/main" id="{203AC57B-6492-2F91-0403-D09E7FB7B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8287" y="367364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5">
            <a:extLst>
              <a:ext uri="{FF2B5EF4-FFF2-40B4-BE49-F238E27FC236}">
                <a16:creationId xmlns:a16="http://schemas.microsoft.com/office/drawing/2014/main" id="{078F18AA-B9E5-CA20-F89D-E3BAF166377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2687" y="367364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76456730-8161-B54A-8F7F-27EC4749F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787" y="2570162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5.000</a:t>
            </a:r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BB96BE27-8ADF-E6AC-3277-BCC6B5D81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187" y="2552529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5.000</a:t>
            </a:r>
          </a:p>
        </p:txBody>
      </p:sp>
      <p:sp>
        <p:nvSpPr>
          <p:cNvPr id="27" name="Text Box 8">
            <a:extLst>
              <a:ext uri="{FF2B5EF4-FFF2-40B4-BE49-F238E27FC236}">
                <a16:creationId xmlns:a16="http://schemas.microsoft.com/office/drawing/2014/main" id="{89D2DCB7-DB34-5FA7-9769-B6F0D70EB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587" y="2587794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5.000</a:t>
            </a:r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5C4D3C2E-9FF9-4769-A599-738D0359F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987" y="253064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5.000</a:t>
            </a: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A009885E-D139-BAD0-22D5-FDFE879F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9386" y="2492546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5.000</a:t>
            </a:r>
          </a:p>
        </p:txBody>
      </p:sp>
    </p:spTree>
    <p:extLst>
      <p:ext uri="{BB962C8B-B14F-4D97-AF65-F5344CB8AC3E}">
        <p14:creationId xmlns:p14="http://schemas.microsoft.com/office/powerpoint/2010/main" val="3323040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D1749-2A39-CAAC-6EAE-ECA98F324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Εύκολη</a:t>
            </a:r>
            <a:r>
              <a:rPr lang="en-US" altLang="el-GR" dirty="0"/>
              <a:t> </a:t>
            </a:r>
            <a:r>
              <a:rPr lang="en-US" altLang="el-GR" dirty="0" err="1"/>
              <a:t>λύση</a:t>
            </a:r>
            <a:r>
              <a:rPr lang="en-US" altLang="el-GR" dirty="0"/>
              <a:t> </a:t>
            </a:r>
            <a:r>
              <a:rPr lang="en-US" altLang="el-GR" dirty="0" err="1"/>
              <a:t>ράντ</a:t>
            </a:r>
            <a:r>
              <a:rPr lang="en-US" altLang="el-GR" dirty="0"/>
              <a:t>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D54DB-35A6-919E-AD46-6B015E8FF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18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18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1800" b="1" i="1" u="sng" dirty="0">
                <a:solidFill>
                  <a:srgbClr val="000000"/>
                </a:solidFill>
              </a:rPr>
              <a:t>α</a:t>
            </a:r>
          </a:p>
          <a:p>
            <a:pPr>
              <a:buFontTx/>
              <a:buNone/>
            </a:pPr>
            <a:r>
              <a:rPr lang="en-US" altLang="el-GR" sz="1800" i="1" dirty="0">
                <a:solidFill>
                  <a:srgbClr val="000000"/>
                </a:solidFill>
              </a:rPr>
              <a:t>	</a:t>
            </a:r>
            <a:r>
              <a:rPr lang="en-US" altLang="el-GR" sz="1800" i="1" dirty="0" err="1">
                <a:solidFill>
                  <a:srgbClr val="000000"/>
                </a:solidFill>
              </a:rPr>
              <a:t>Συμφωνείτε</a:t>
            </a:r>
            <a:r>
              <a:rPr lang="en-US" altLang="el-GR" sz="1800" i="1" dirty="0">
                <a:solidFill>
                  <a:srgbClr val="000000"/>
                </a:solidFill>
              </a:rPr>
              <a:t> να </a:t>
            </a:r>
            <a:r>
              <a:rPr lang="en-US" altLang="el-GR" sz="1800" i="1" dirty="0" err="1">
                <a:solidFill>
                  <a:srgbClr val="000000"/>
                </a:solidFill>
              </a:rPr>
              <a:t>μισθώσετε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έν</a:t>
            </a:r>
            <a:r>
              <a:rPr lang="en-US" altLang="el-GR" sz="1800" i="1" dirty="0">
                <a:solidFill>
                  <a:srgbClr val="000000"/>
                </a:solidFill>
              </a:rPr>
              <a:t>α αυτοκίνητο για 4 χρόνια προς 300 $ το μήνα. </a:t>
            </a:r>
            <a:r>
              <a:rPr lang="en-US" altLang="el-GR" sz="1800" i="1" dirty="0" err="1">
                <a:solidFill>
                  <a:srgbClr val="000000"/>
                </a:solidFill>
              </a:rPr>
              <a:t>Δεν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είστε</a:t>
            </a:r>
            <a:r>
              <a:rPr lang="en-US" altLang="el-GR" sz="1800" i="1" dirty="0">
                <a:solidFill>
                  <a:srgbClr val="000000"/>
                </a:solidFill>
              </a:rPr>
              <a:t> υπ</a:t>
            </a:r>
            <a:r>
              <a:rPr lang="en-US" altLang="el-GR" sz="1800" i="1" dirty="0" err="1">
                <a:solidFill>
                  <a:srgbClr val="000000"/>
                </a:solidFill>
              </a:rPr>
              <a:t>οχρεωμένοι</a:t>
            </a:r>
            <a:r>
              <a:rPr lang="en-US" altLang="el-GR" sz="1800" i="1" dirty="0">
                <a:solidFill>
                  <a:srgbClr val="000000"/>
                </a:solidFill>
              </a:rPr>
              <a:t> να π</a:t>
            </a:r>
            <a:r>
              <a:rPr lang="en-US" altLang="el-GR" sz="1800" i="1" dirty="0" err="1">
                <a:solidFill>
                  <a:srgbClr val="000000"/>
                </a:solidFill>
              </a:rPr>
              <a:t>ληρώσετε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κάτι</a:t>
            </a:r>
            <a:r>
              <a:rPr lang="en-US" altLang="el-GR" sz="1800" i="1" dirty="0">
                <a:solidFill>
                  <a:srgbClr val="000000"/>
                </a:solidFill>
              </a:rPr>
              <a:t> π</a:t>
            </a:r>
            <a:r>
              <a:rPr lang="en-US" altLang="el-GR" sz="1800" i="1" dirty="0" err="1">
                <a:solidFill>
                  <a:srgbClr val="000000"/>
                </a:solidFill>
              </a:rPr>
              <a:t>ροκ</a:t>
            </a:r>
            <a:r>
              <a:rPr lang="en-US" altLang="el-GR" sz="1800" i="1" dirty="0">
                <a:solidFill>
                  <a:srgbClr val="000000"/>
                </a:solidFill>
              </a:rPr>
              <a:t>αταβολικά ή στο τέλος της συμφωνίας.   </a:t>
            </a:r>
            <a:r>
              <a:rPr lang="en-US" altLang="el-GR" sz="1800" i="1" dirty="0" err="1">
                <a:solidFill>
                  <a:srgbClr val="000000"/>
                </a:solidFill>
              </a:rPr>
              <a:t>Αν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το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κόστος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ευκ</a:t>
            </a:r>
            <a:r>
              <a:rPr lang="en-US" altLang="el-GR" sz="1800" i="1" dirty="0">
                <a:solidFill>
                  <a:srgbClr val="000000"/>
                </a:solidFill>
              </a:rPr>
              <a:t>αιρίας του κεφαλαίου σας είναι 0,5% μηνιαίως, ποιο είναι το κόστος της μίσθωσης;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83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F1B0-8595-0B31-7CC5-0DEDD733B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Εύκολη</a:t>
            </a:r>
            <a:r>
              <a:rPr lang="en-US" altLang="el-GR" dirty="0"/>
              <a:t> </a:t>
            </a:r>
            <a:r>
              <a:rPr lang="en-US" altLang="el-GR" dirty="0" err="1"/>
              <a:t>λύση</a:t>
            </a:r>
            <a:r>
              <a:rPr lang="en-US" altLang="el-GR" dirty="0"/>
              <a:t> </a:t>
            </a:r>
            <a:r>
              <a:rPr lang="en-US" altLang="el-GR" dirty="0" err="1"/>
              <a:t>ράντ</a:t>
            </a:r>
            <a:r>
              <a:rPr lang="en-US" altLang="el-GR" dirty="0"/>
              <a:t>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10C63-98F1-8964-2ABD-E8D519CC5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20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20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2000" b="1" i="1" u="sng" dirty="0">
                <a:solidFill>
                  <a:srgbClr val="000000"/>
                </a:solidFill>
              </a:rPr>
              <a:t>α - συνέχεια</a:t>
            </a:r>
          </a:p>
          <a:p>
            <a:pPr>
              <a:buFontTx/>
              <a:buNone/>
            </a:pPr>
            <a:r>
              <a:rPr lang="en-US" altLang="el-GR" sz="1800" i="1" dirty="0">
                <a:solidFill>
                  <a:srgbClr val="000000"/>
                </a:solidFill>
              </a:rPr>
              <a:t>	</a:t>
            </a:r>
            <a:r>
              <a:rPr lang="en-US" altLang="el-GR" sz="1800" i="1" dirty="0" err="1">
                <a:solidFill>
                  <a:srgbClr val="000000"/>
                </a:solidFill>
              </a:rPr>
              <a:t>Συμφωνείτε</a:t>
            </a:r>
            <a:r>
              <a:rPr lang="en-US" altLang="el-GR" sz="1800" i="1" dirty="0">
                <a:solidFill>
                  <a:srgbClr val="000000"/>
                </a:solidFill>
              </a:rPr>
              <a:t> να </a:t>
            </a:r>
            <a:r>
              <a:rPr lang="en-US" altLang="el-GR" sz="1800" i="1" dirty="0" err="1">
                <a:solidFill>
                  <a:srgbClr val="000000"/>
                </a:solidFill>
              </a:rPr>
              <a:t>μισθώσετε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έν</a:t>
            </a:r>
            <a:r>
              <a:rPr lang="en-US" altLang="el-GR" sz="1800" i="1" dirty="0">
                <a:solidFill>
                  <a:srgbClr val="000000"/>
                </a:solidFill>
              </a:rPr>
              <a:t>α αυτοκίνητο για 4 χρόνια προς 300 $ το μήνα. </a:t>
            </a:r>
            <a:r>
              <a:rPr lang="en-US" altLang="el-GR" sz="1800" i="1" dirty="0" err="1">
                <a:solidFill>
                  <a:srgbClr val="000000"/>
                </a:solidFill>
              </a:rPr>
              <a:t>Δεν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είστε</a:t>
            </a:r>
            <a:r>
              <a:rPr lang="en-US" altLang="el-GR" sz="1800" i="1" dirty="0">
                <a:solidFill>
                  <a:srgbClr val="000000"/>
                </a:solidFill>
              </a:rPr>
              <a:t> υπ</a:t>
            </a:r>
            <a:r>
              <a:rPr lang="en-US" altLang="el-GR" sz="1800" i="1" dirty="0" err="1">
                <a:solidFill>
                  <a:srgbClr val="000000"/>
                </a:solidFill>
              </a:rPr>
              <a:t>οχρεωμένοι</a:t>
            </a:r>
            <a:r>
              <a:rPr lang="en-US" altLang="el-GR" sz="1800" i="1" dirty="0">
                <a:solidFill>
                  <a:srgbClr val="000000"/>
                </a:solidFill>
              </a:rPr>
              <a:t> να π</a:t>
            </a:r>
            <a:r>
              <a:rPr lang="en-US" altLang="el-GR" sz="1800" i="1" dirty="0" err="1">
                <a:solidFill>
                  <a:srgbClr val="000000"/>
                </a:solidFill>
              </a:rPr>
              <a:t>ληρώσετε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κάτι</a:t>
            </a:r>
            <a:r>
              <a:rPr lang="en-US" altLang="el-GR" sz="1800" i="1" dirty="0">
                <a:solidFill>
                  <a:srgbClr val="000000"/>
                </a:solidFill>
              </a:rPr>
              <a:t> π</a:t>
            </a:r>
            <a:r>
              <a:rPr lang="en-US" altLang="el-GR" sz="1800" i="1" dirty="0" err="1">
                <a:solidFill>
                  <a:srgbClr val="000000"/>
                </a:solidFill>
              </a:rPr>
              <a:t>ροκ</a:t>
            </a:r>
            <a:r>
              <a:rPr lang="en-US" altLang="el-GR" sz="1800" i="1" dirty="0">
                <a:solidFill>
                  <a:srgbClr val="000000"/>
                </a:solidFill>
              </a:rPr>
              <a:t>αταβολικά ή στο τέλος της συμφωνίας.   </a:t>
            </a:r>
            <a:r>
              <a:rPr lang="en-US" altLang="el-GR" sz="1800" i="1" dirty="0" err="1">
                <a:solidFill>
                  <a:srgbClr val="000000"/>
                </a:solidFill>
              </a:rPr>
              <a:t>Αν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το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κόστος</a:t>
            </a:r>
            <a:r>
              <a:rPr lang="en-US" altLang="el-GR" sz="1800" i="1" dirty="0">
                <a:solidFill>
                  <a:srgbClr val="000000"/>
                </a:solidFill>
              </a:rPr>
              <a:t> </a:t>
            </a:r>
            <a:r>
              <a:rPr lang="en-US" altLang="el-GR" sz="1800" i="1" dirty="0" err="1">
                <a:solidFill>
                  <a:srgbClr val="000000"/>
                </a:solidFill>
              </a:rPr>
              <a:t>ευκ</a:t>
            </a:r>
            <a:r>
              <a:rPr lang="en-US" altLang="el-GR" sz="1800" i="1" dirty="0">
                <a:solidFill>
                  <a:srgbClr val="000000"/>
                </a:solidFill>
              </a:rPr>
              <a:t>αιρίας του κεφαλαίου σας είναι 0,5% μηνιαίως, ποιο είναι το κόστος της μίσθωσης;</a:t>
            </a:r>
          </a:p>
          <a:p>
            <a:endParaRPr lang="en-US" dirty="0"/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ABEBE493-9B20-5F89-2711-3B6D5EEAA7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71399"/>
              </p:ext>
            </p:extLst>
          </p:nvPr>
        </p:nvGraphicFramePr>
        <p:xfrm>
          <a:off x="2778960" y="4193547"/>
          <a:ext cx="7813675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2832100" imgH="622300" progId="Equation.3">
                  <p:embed/>
                </p:oleObj>
              </mc:Choice>
              <mc:Fallback>
                <p:oleObj name="Εξίσωση" r:id="rId2" imgW="2832100" imgH="622300" progId="Equation.3">
                  <p:embed/>
                  <p:pic>
                    <p:nvPicPr>
                      <p:cNvPr id="59397" name="Object 5">
                        <a:extLst>
                          <a:ext uri="{FF2B5EF4-FFF2-40B4-BE49-F238E27FC236}">
                            <a16:creationId xmlns:a16="http://schemas.microsoft.com/office/drawing/2014/main" id="{8E7477E5-D243-E008-1707-B5655047E5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960" y="4193547"/>
                        <a:ext cx="7813675" cy="17176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CC00"/>
                          </a:gs>
                          <a:gs pos="100000">
                            <a:srgbClr val="FFFFFF"/>
                          </a:gs>
                        </a:gsLst>
                        <a:lin ang="2700000" scaled="1"/>
                      </a:gradFill>
                      <a:ln w="38100" cmpd="dbl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48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4470F-DA4C-34BF-0DAC-491DBFDE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Ράντες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E8A3-C059-2D88-C387-907D98C1E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Σχήμα απόσβεσης δανείου: Δάνεια που αποπληρώνονται με ισόποσες περιοδικές καταβολές.</a:t>
            </a:r>
          </a:p>
          <a:p>
            <a:r>
              <a:rPr lang="el-GR" altLang="el-GR" dirty="0"/>
              <a:t>Απόσβεση δανείου: ανάλυση της τοκοχρεολυτικής δόσης ενός δανείου σε κεφάλαιο και τόκο. Διαδικασία αποπληρωμής ενός δανείου σε ισόποσες πληρωμές.</a:t>
            </a:r>
          </a:p>
          <a:p>
            <a:r>
              <a:rPr lang="el-GR" altLang="el-GR" dirty="0"/>
              <a:t>Οι πληρωμές του δανείου είναι μια ράντα</a:t>
            </a:r>
            <a:endParaRPr lang="en-US" alt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25E0-FEE8-F682-6617-7B6A0CCE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Περιπτώσεις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88676-C960-B958-218E-D637CA41C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eaLnBrk="1" hangingPunct="1"/>
            <a:r>
              <a:rPr lang="el-GR" sz="2400" dirty="0"/>
              <a:t>Διηνεκής ράντα</a:t>
            </a:r>
            <a:endParaRPr lang="en-US" sz="2400" dirty="0"/>
          </a:p>
          <a:p>
            <a:pPr lvl="1" eaLnBrk="1" hangingPunct="1"/>
            <a:r>
              <a:rPr lang="el-GR" sz="2400" dirty="0"/>
              <a:t>Μία διηνεκής ράντα είναι μία σταθερή ροή ταμειακών ροών χωρίς τέλος</a:t>
            </a:r>
          </a:p>
          <a:p>
            <a:pPr eaLnBrk="1" hangingPunct="1"/>
            <a:r>
              <a:rPr lang="el-GR" sz="2400" dirty="0"/>
              <a:t>Αυξανόμενη διηνεκής ράντα</a:t>
            </a:r>
            <a:endParaRPr lang="en-US" sz="2400" dirty="0"/>
          </a:p>
          <a:p>
            <a:pPr lvl="1" eaLnBrk="1" hangingPunct="1"/>
            <a:r>
              <a:rPr lang="el-GR" sz="2400" dirty="0"/>
              <a:t>Μια σειρά ταμειακών ροών που αυξάνεται με σταθερό ρυθμό για πάντα</a:t>
            </a:r>
            <a:endParaRPr lang="en-US" sz="2400" dirty="0"/>
          </a:p>
          <a:p>
            <a:pPr eaLnBrk="1" hangingPunct="1"/>
            <a:r>
              <a:rPr lang="el-GR" sz="2400" dirty="0"/>
              <a:t>Ράντα</a:t>
            </a:r>
            <a:endParaRPr lang="en-US" sz="2400" dirty="0"/>
          </a:p>
          <a:p>
            <a:pPr lvl="1" eaLnBrk="1" hangingPunct="1"/>
            <a:r>
              <a:rPr lang="el-GR" sz="2400" dirty="0"/>
              <a:t>Μία ράντα είναι ένα επίπεδο ροών τακτικών πληρωμών που διαρκεί για ένα σταθερό αριθμό περιόδων</a:t>
            </a:r>
          </a:p>
          <a:p>
            <a:pPr eaLnBrk="1" hangingPunct="1"/>
            <a:r>
              <a:rPr lang="el-GR" sz="2400" dirty="0"/>
              <a:t>Αυξανόμενη Ράντα</a:t>
            </a:r>
            <a:endParaRPr lang="en-US" sz="2400" dirty="0"/>
          </a:p>
          <a:p>
            <a:pPr lvl="1" eaLnBrk="1" hangingPunct="1"/>
            <a:r>
              <a:rPr lang="el-GR" sz="2400" dirty="0"/>
              <a:t>Μια σειρά ταμειακών ροών που αυξάνεται με σταθερό ρυθμός για σταθερό αριθμό περιόδων.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22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2B57-186A-CCF8-E6B2-939BC8E5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Απόσβεση Δανείου με μηνιαίες δόσεις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3C74A-2D08-FCFC-FFD4-3E6753E7A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Αποπληρωμή δανείου σε ισόποσες πληρωμές</a:t>
            </a:r>
          </a:p>
          <a:p>
            <a:r>
              <a:rPr lang="el-GR" altLang="el-GR" dirty="0"/>
              <a:t>Παρούσα αξία το ποσό δανεισμού</a:t>
            </a:r>
          </a:p>
          <a:p>
            <a:r>
              <a:rPr lang="en-US" altLang="el-GR" dirty="0"/>
              <a:t>t </a:t>
            </a:r>
            <a:r>
              <a:rPr lang="el-GR" altLang="el-GR" dirty="0"/>
              <a:t>η διάρκεια του δανείου</a:t>
            </a:r>
          </a:p>
          <a:p>
            <a:r>
              <a:rPr lang="en-US" altLang="el-GR" dirty="0"/>
              <a:t>r </a:t>
            </a:r>
            <a:r>
              <a:rPr lang="el-GR" altLang="el-GR" dirty="0"/>
              <a:t>το επιτόκιο περιόδου</a:t>
            </a:r>
          </a:p>
          <a:p>
            <a:r>
              <a:rPr lang="el-GR" altLang="el-GR" dirty="0"/>
              <a:t>Καταβολή ή δόση: η πληρωμή που λαμβάνει χώρα στο τέλος κάθε περιόδου</a:t>
            </a:r>
          </a:p>
          <a:p>
            <a:r>
              <a:rPr lang="el-GR" altLang="el-GR" dirty="0"/>
              <a:t>Μελλοντική αξία μηδέν γιατί το δάνειο αποπληρώνεται στο τέλος των </a:t>
            </a:r>
            <a:r>
              <a:rPr lang="en-US" altLang="el-GR" dirty="0"/>
              <a:t>t </a:t>
            </a:r>
            <a:r>
              <a:rPr lang="el-GR" altLang="el-GR" dirty="0"/>
              <a:t>περιόδων</a:t>
            </a:r>
            <a:endParaRPr lang="en-US" alt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04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6803-ED7A-7B9A-0FB4-59213B5A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Απόσβεση Δανείου με μηνιαίες δόσεις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79C07-ED9F-398B-B4FB-1F5251767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Δάνεια σπιτιού, αυτοκινήτου συνήθως απαιτούν μηνιαίες δόσεις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l-G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Παράδειγμα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l-GR" dirty="0"/>
              <a:t>Ενυπόθηκο στεγαστικό δάνειο $150000 30ετούς διάρκειας με μηνιαίες δόσεις και επιτόκιο 6%.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l-GR" dirty="0"/>
              <a:t>Ποια η μηνιαία δόση του δανείου; $899,33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69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A532-18CF-88FA-C355-EE5D6D4F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Απόσβεση Δανείου με μηνιαίες δόσεις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CFDA4C9-682A-F6EC-07D9-D07C47C66580}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89213" y="2133600"/>
            <a:ext cx="8915400" cy="37782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9652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E20E-2976-E37B-5993-44075CB8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Απόσβεση Δανείου με μηνιαίες δόσεις</a:t>
            </a:r>
            <a:endParaRPr lang="en-US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23F6EE44-2053-EFF5-B069-537989E7BC71}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89213" y="2133600"/>
            <a:ext cx="8915400" cy="3778250"/>
          </a:xfrm>
          <a:blipFill>
            <a:blip r:embed="rId2"/>
            <a:stretch>
              <a:fillRect l="-3083" r="-2417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197885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B327-3049-39BA-F632-CE3AE1A2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Απόσβεση Δανείου με μηνιαίες δόσεις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D77F9-607F-2D89-03A1-F4DA4544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Διαιρώ το ετήσιο επιτόκιο 6% του προηγούμενου παραδείγματος με 12 για να υπολογίσω το μηνιαίο επιτόκιο.</a:t>
            </a:r>
            <a:endParaRPr lang="en-US" alt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94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3161-E2A4-9830-2071-BC0F8F86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dirty="0" err="1"/>
              <a:t>Αυξ</a:t>
            </a:r>
            <a:r>
              <a:rPr lang="en-US" altLang="el-GR" sz="3600" dirty="0"/>
              <a:t>ανόμενη διηνεκής ράντα</a:t>
            </a:r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1FDF76F3-09E9-2FEB-0D6A-78EE0B01133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25104"/>
              </p:ext>
            </p:extLst>
          </p:nvPr>
        </p:nvGraphicFramePr>
        <p:xfrm>
          <a:off x="4572002" y="1668379"/>
          <a:ext cx="2610518" cy="150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52575" imgH="380895" progId="Equation.3">
                  <p:embed/>
                </p:oleObj>
              </mc:Choice>
              <mc:Fallback>
                <p:oleObj name="Equation" r:id="rId2" imgW="752575" imgH="380895" progId="Equation.3">
                  <p:embed/>
                  <p:pic>
                    <p:nvPicPr>
                      <p:cNvPr id="65539" name="Object 4">
                        <a:extLst>
                          <a:ext uri="{FF2B5EF4-FFF2-40B4-BE49-F238E27FC236}">
                            <a16:creationId xmlns:a16="http://schemas.microsoft.com/office/drawing/2014/main" id="{8DF2D5AA-7ED5-12C9-7B46-779522D6EC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2" y="1668379"/>
                        <a:ext cx="2610518" cy="1502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8E0A538-1322-D634-AA78-EED21076A45D}"/>
              </a:ext>
            </a:extLst>
          </p:cNvPr>
          <p:cNvSpPr txBox="1"/>
          <p:nvPr/>
        </p:nvSpPr>
        <p:spPr>
          <a:xfrm>
            <a:off x="3048000" y="32483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l-GR" sz="1800" dirty="0">
                <a:solidFill>
                  <a:srgbClr val="000000"/>
                </a:solidFill>
              </a:rPr>
              <a:t>g = ο </a:t>
            </a:r>
            <a:r>
              <a:rPr lang="en-US" altLang="el-GR" sz="1800" dirty="0" err="1">
                <a:solidFill>
                  <a:srgbClr val="000000"/>
                </a:solidFill>
              </a:rPr>
              <a:t>ετήσιος</a:t>
            </a:r>
            <a:r>
              <a:rPr lang="en-US" altLang="el-GR" sz="1800" dirty="0">
                <a:solidFill>
                  <a:srgbClr val="000000"/>
                </a:solidFill>
              </a:rPr>
              <a:t> </a:t>
            </a:r>
            <a:r>
              <a:rPr lang="en-US" altLang="el-GR" sz="1800" dirty="0" err="1">
                <a:solidFill>
                  <a:srgbClr val="000000"/>
                </a:solidFill>
              </a:rPr>
              <a:t>ρυθμός</a:t>
            </a:r>
            <a:r>
              <a:rPr lang="en-US" altLang="el-GR" sz="1800" dirty="0">
                <a:solidFill>
                  <a:srgbClr val="000000"/>
                </a:solidFill>
              </a:rPr>
              <a:t> α</a:t>
            </a:r>
            <a:r>
              <a:rPr lang="en-US" altLang="el-GR" sz="1800" dirty="0" err="1">
                <a:solidFill>
                  <a:srgbClr val="000000"/>
                </a:solidFill>
              </a:rPr>
              <a:t>ύξησης</a:t>
            </a:r>
            <a:r>
              <a:rPr lang="en-US" altLang="el-GR" sz="1800" dirty="0">
                <a:solidFill>
                  <a:srgbClr val="000000"/>
                </a:solidFill>
              </a:rPr>
              <a:t> </a:t>
            </a:r>
            <a:r>
              <a:rPr lang="en-US" altLang="el-GR" sz="1800" dirty="0" err="1">
                <a:solidFill>
                  <a:srgbClr val="000000"/>
                </a:solidFill>
              </a:rPr>
              <a:t>της</a:t>
            </a:r>
            <a:r>
              <a:rPr lang="en-US" altLang="el-GR" sz="1800" dirty="0">
                <a:solidFill>
                  <a:srgbClr val="000000"/>
                </a:solidFill>
              </a:rPr>
              <a:t> </a:t>
            </a:r>
            <a:r>
              <a:rPr lang="en-US" altLang="el-GR" sz="1800" dirty="0" err="1">
                <a:solidFill>
                  <a:srgbClr val="000000"/>
                </a:solidFill>
              </a:rPr>
              <a:t>χρημ</a:t>
            </a:r>
            <a:r>
              <a:rPr lang="en-US" altLang="el-GR" sz="1800" dirty="0">
                <a:solidFill>
                  <a:srgbClr val="000000"/>
                </a:solidFill>
              </a:rPr>
              <a:t>ατοροής</a:t>
            </a:r>
          </a:p>
        </p:txBody>
      </p:sp>
    </p:spTree>
    <p:extLst>
      <p:ext uri="{BB962C8B-B14F-4D97-AF65-F5344CB8AC3E}">
        <p14:creationId xmlns:p14="http://schemas.microsoft.com/office/powerpoint/2010/main" val="19333427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0AC08-C375-9639-C21F-16945CB5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dirty="0" err="1"/>
              <a:t>Αυξ</a:t>
            </a:r>
            <a:r>
              <a:rPr lang="en-US" altLang="el-GR" sz="3600" dirty="0"/>
              <a:t>ανόμενη διηνεκής ράντα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7BB7D-F158-2E7E-D2C9-BB1ACFE64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sz="1800" b="1" dirty="0">
                <a:solidFill>
                  <a:srgbClr val="000000"/>
                </a:solidFill>
              </a:rPr>
              <a:t>ΣΗΜΕΙΩΣΗ: Ο </a:t>
            </a:r>
            <a:r>
              <a:rPr lang="en-US" altLang="el-GR" sz="1800" b="1" dirty="0" err="1">
                <a:solidFill>
                  <a:srgbClr val="000000"/>
                </a:solidFill>
              </a:rPr>
              <a:t>τύ</a:t>
            </a:r>
            <a:r>
              <a:rPr lang="en-US" altLang="el-GR" sz="1800" b="1" dirty="0">
                <a:solidFill>
                  <a:srgbClr val="000000"/>
                </a:solidFill>
              </a:rPr>
              <a:t>πος αυτός μπορεί να χρησιμοποιηθεί για την αποτίμηση μιας διηνεκούς ράντας σε οποιαδήποτε χρονική στιγμή.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A14961FC-BA29-7B5B-D991-7D0AC3054D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924058"/>
              </p:ext>
            </p:extLst>
          </p:nvPr>
        </p:nvGraphicFramePr>
        <p:xfrm>
          <a:off x="2931690" y="4114800"/>
          <a:ext cx="1752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52575" imgH="380895" progId="Equation.3">
                  <p:embed/>
                </p:oleObj>
              </mc:Choice>
              <mc:Fallback>
                <p:oleObj name="Equation" r:id="rId2" imgW="752575" imgH="380895" progId="Equation.3">
                  <p:embed/>
                  <p:pic>
                    <p:nvPicPr>
                      <p:cNvPr id="66563" name="Object 4">
                        <a:extLst>
                          <a:ext uri="{FF2B5EF4-FFF2-40B4-BE49-F238E27FC236}">
                            <a16:creationId xmlns:a16="http://schemas.microsoft.com/office/drawing/2014/main" id="{43CDBB02-D348-C669-F48F-EF736EBEDA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1690" y="4114800"/>
                        <a:ext cx="1752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6">
            <a:extLst>
              <a:ext uri="{FF2B5EF4-FFF2-40B4-BE49-F238E27FC236}">
                <a16:creationId xmlns:a16="http://schemas.microsoft.com/office/drawing/2014/main" id="{1A3F1A5F-D12E-1442-EA35-A6B38A45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690" y="5181600"/>
            <a:ext cx="3810000" cy="762000"/>
          </a:xfrm>
          <a:prstGeom prst="curvedUpArrow">
            <a:avLst>
              <a:gd name="adj1" fmla="val 100000"/>
              <a:gd name="adj2" fmla="val 200000"/>
              <a:gd name="adj3" fmla="val 3333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2400">
              <a:solidFill>
                <a:schemeClr val="tx1"/>
              </a:solidFill>
            </a:endParaRPr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DBD31AB2-1116-9097-CA16-0E90725EAC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230067"/>
              </p:ext>
            </p:extLst>
          </p:nvPr>
        </p:nvGraphicFramePr>
        <p:xfrm>
          <a:off x="6232358" y="2963779"/>
          <a:ext cx="37496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2857" imgH="380895" progId="Equation.3">
                  <p:embed/>
                </p:oleObj>
              </mc:Choice>
              <mc:Fallback>
                <p:oleObj name="Equation" r:id="rId4" imgW="742857" imgH="380895" progId="Equation.3">
                  <p:embed/>
                  <p:pic>
                    <p:nvPicPr>
                      <p:cNvPr id="66566" name="Object 7">
                        <a:extLst>
                          <a:ext uri="{FF2B5EF4-FFF2-40B4-BE49-F238E27FC236}">
                            <a16:creationId xmlns:a16="http://schemas.microsoft.com/office/drawing/2014/main" id="{71A7AF1B-CE35-8F42-C78F-8A7ABC2290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358" y="2963779"/>
                        <a:ext cx="3749675" cy="2057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76200" cmpd="tri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0834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CD4CE-68C6-2F83-E65C-F89DA7EB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Αυξ</a:t>
            </a:r>
            <a:r>
              <a:rPr lang="en-US" altLang="el-GR" dirty="0"/>
              <a:t>ανόμενη διηνεκής ράντα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87D40-3E18-8486-53D2-F44972173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1800" b="1" i="1" u="sng" dirty="0">
                <a:solidFill>
                  <a:srgbClr val="000000"/>
                </a:solidFill>
              </a:rPr>
              <a:t>Πα</a:t>
            </a:r>
            <a:r>
              <a:rPr lang="en-US" altLang="el-GR" sz="1800" b="1" i="1" u="sng" dirty="0" err="1">
                <a:solidFill>
                  <a:srgbClr val="000000"/>
                </a:solidFill>
              </a:rPr>
              <a:t>ράδειγμ</a:t>
            </a:r>
            <a:r>
              <a:rPr lang="en-US" altLang="el-GR" sz="1800" b="1" i="1" u="sng" dirty="0">
                <a:solidFill>
                  <a:srgbClr val="000000"/>
                </a:solidFill>
              </a:rPr>
              <a:t>α</a:t>
            </a:r>
          </a:p>
          <a:p>
            <a:pPr>
              <a:buFontTx/>
              <a:buNone/>
            </a:pPr>
            <a:r>
              <a:rPr lang="en-US" altLang="el-GR" sz="1800" i="1" dirty="0">
                <a:solidFill>
                  <a:srgbClr val="000000"/>
                </a:solidFill>
              </a:rPr>
              <a:t>	</a:t>
            </a:r>
            <a:r>
              <a:rPr lang="en-US" altLang="el-GR" sz="1800" i="1" dirty="0" err="1">
                <a:solidFill>
                  <a:srgbClr val="000000"/>
                </a:solidFill>
              </a:rPr>
              <a:t>Ποι</a:t>
            </a:r>
            <a:r>
              <a:rPr lang="en-US" altLang="el-GR" sz="1800" i="1" dirty="0">
                <a:solidFill>
                  <a:srgbClr val="000000"/>
                </a:solidFill>
              </a:rPr>
              <a:t>α είναι η παρούσα αξία 1 δις $ που καταβάλλονται στο τέλος κάθε έτους στο διηνεκές, με βάση την παραδοχή ότι ο συντελεστής απόδοσης είναι 10% και ο σταθερός ρυθμός αύξησης είναι 4%;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189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1865-90BD-8006-66A9-829C2114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C3D511F3-4758-AFAC-5DB3-85E1398D495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373521"/>
              </p:ext>
            </p:extLst>
          </p:nvPr>
        </p:nvGraphicFramePr>
        <p:xfrm>
          <a:off x="4684295" y="2727158"/>
          <a:ext cx="2834105" cy="154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942968" imgH="495127" progId="Equation.3">
                  <p:embed/>
                </p:oleObj>
              </mc:Choice>
              <mc:Fallback>
                <p:oleObj name="Εξίσωση" r:id="rId2" imgW="942968" imgH="495127" progId="Equation.3">
                  <p:embed/>
                  <p:pic>
                    <p:nvPicPr>
                      <p:cNvPr id="67589" name="Object 6">
                        <a:extLst>
                          <a:ext uri="{FF2B5EF4-FFF2-40B4-BE49-F238E27FC236}">
                            <a16:creationId xmlns:a16="http://schemas.microsoft.com/office/drawing/2014/main" id="{50F837BF-CE00-866D-D792-68204A3B35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295" y="2727158"/>
                        <a:ext cx="2834105" cy="1543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6620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BA217-96C0-7F29-7B75-9C2D8E12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Πρ</a:t>
            </a:r>
            <a:r>
              <a:rPr lang="en-US" altLang="el-GR" dirty="0"/>
              <a:t>αγματικά επιτόκια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49FD01-7F1C-9215-8679-BE7C74B9D1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 w="76200" cmpd="tri">
            <a:solidFill>
              <a:schemeClr val="hlink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l-GR" sz="2000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</a:t>
            </a:r>
            <a:r>
              <a:rPr lang="en-US" altLang="el-GR" sz="2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αγματικό ετήσιο επιτόκιο</a:t>
            </a:r>
            <a:r>
              <a:rPr lang="en-US" altLang="el-G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l-GR" sz="2000" dirty="0">
                <a:solidFill>
                  <a:srgbClr val="000000"/>
                </a:solidFill>
              </a:rPr>
              <a:t>- Επιτόκιο που ετησιοποιείται με χρήση ανατοκισμού.</a:t>
            </a:r>
            <a:r>
              <a:rPr lang="el-GR" altLang="el-GR" sz="2000" dirty="0">
                <a:solidFill>
                  <a:srgbClr val="000000"/>
                </a:solidFill>
              </a:rPr>
              <a:t> Το ετησίως </a:t>
            </a:r>
            <a:r>
              <a:rPr lang="el-GR" altLang="el-GR" sz="2000" dirty="0" err="1">
                <a:solidFill>
                  <a:srgbClr val="000000"/>
                </a:solidFill>
              </a:rPr>
              <a:t>ανατοκιζόμενο</a:t>
            </a:r>
            <a:r>
              <a:rPr lang="el-GR" altLang="el-GR" sz="2000" dirty="0">
                <a:solidFill>
                  <a:srgbClr val="000000"/>
                </a:solidFill>
              </a:rPr>
              <a:t> επιτόκιο που παράγει την ίδια απόδοση με το ονομαστικό ή δηλωθέν επιτόκιο.</a:t>
            </a:r>
            <a:endParaRPr lang="en-US" altLang="el-GR" sz="2000" dirty="0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FE7356-DA7D-82BF-822A-9F30D9D72FB5}"/>
              </a:ext>
            </a:extLst>
          </p:cNvPr>
          <p:cNvSpPr txBox="1">
            <a:spLocks noChangeArrowheads="1"/>
          </p:cNvSpPr>
          <p:nvPr/>
        </p:nvSpPr>
        <p:spPr>
          <a:xfrm>
            <a:off x="2589213" y="3501693"/>
            <a:ext cx="7715250" cy="1114425"/>
          </a:xfrm>
          <a:prstGeom prst="rect">
            <a:avLst/>
          </a:prstGeom>
          <a:ln w="57150" cap="flat" cmpd="thinThick">
            <a:solidFill>
              <a:schemeClr val="hlink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Times New Roman" panose="02020603050405020304" pitchFamily="18" charset="0"/>
              <a:buNone/>
              <a:defRPr/>
            </a:pPr>
            <a:r>
              <a:rPr lang="en-US" altLang="el-GR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Ετήσιο ποσοστό επιβάρυνσης</a:t>
            </a:r>
            <a:r>
              <a:rPr lang="en-US" altLang="el-GR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l-GR" sz="2400"/>
              <a:t>- Επιτόκιο που ετησιοποιείται με χρήση απλού τοκισμού.</a:t>
            </a:r>
            <a:r>
              <a:rPr lang="el-GR" altLang="el-GR" sz="2400"/>
              <a:t> Καταβάλλεται ή κερδίζεται εντός ενός έτους χωρίς ανατοκισμό. </a:t>
            </a:r>
          </a:p>
          <a:p>
            <a:pPr>
              <a:lnSpc>
                <a:spcPct val="90000"/>
              </a:lnSpc>
              <a:buFont typeface="Times New Roman" panose="02020603050405020304" pitchFamily="18" charset="0"/>
              <a:buNone/>
              <a:defRPr/>
            </a:pPr>
            <a:r>
              <a:rPr lang="el-GR" altLang="el-GR" sz="2800" i="1"/>
              <a:t>Υπολογίζεται ως το επιτόκιο περιόδου επί των αριθμό των περιόδων στο έτος.</a:t>
            </a:r>
            <a:endParaRPr lang="en-US" altLang="el-GR" sz="28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DC858A-3864-989B-98D9-DB7DBACAC500}"/>
              </a:ext>
            </a:extLst>
          </p:cNvPr>
          <p:cNvSpPr txBox="1"/>
          <p:nvPr/>
        </p:nvSpPr>
        <p:spPr>
          <a:xfrm>
            <a:off x="2589213" y="4922352"/>
            <a:ext cx="891539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Times New Roman" panose="02020603050405020304" pitchFamily="18" charset="0"/>
              <a:buNone/>
              <a:defRPr/>
            </a:pPr>
            <a:r>
              <a:rPr lang="el-GR" altLang="el-GR" sz="1800" i="1" dirty="0"/>
              <a:t>Υπολογίζεται ως το επιτόκιο περιόδου επί των αριθμό των περιόδων στο έτος.</a:t>
            </a:r>
            <a:endParaRPr lang="en-US" altLang="el-GR" sz="1800" i="1" dirty="0"/>
          </a:p>
        </p:txBody>
      </p:sp>
    </p:spTree>
    <p:extLst>
      <p:ext uri="{BB962C8B-B14F-4D97-AF65-F5344CB8AC3E}">
        <p14:creationId xmlns:p14="http://schemas.microsoft.com/office/powerpoint/2010/main" val="53342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A958-55C4-4416-876A-44F83A89A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Ράντες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2F59E-0882-8411-F951-1352556D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Ράντα: Μια σειρά από ισόποσες καταβολές για προσδιορισμένη χρονική περίοδο</a:t>
            </a:r>
          </a:p>
          <a:p>
            <a:r>
              <a:rPr lang="el-GR" altLang="el-GR" dirty="0"/>
              <a:t>Παραδοσιακές ή ληξιπρόθεσμες ράντες: Μια ράντα της οποίας οι καταβολές λαμβάνουν χώρα στο τέλος της κάθε περιόδου.</a:t>
            </a:r>
          </a:p>
          <a:p>
            <a:r>
              <a:rPr lang="el-GR" altLang="el-GR" dirty="0"/>
              <a:t>Προκαταβλητέες ράντες: Μια ράντα της οποίας οι καταβολές λαμβάνουν χώρα στην αρχή της κάθε περιόδου.</a:t>
            </a:r>
            <a:endParaRPr lang="en-US" alt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46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2C0CA-62D5-A17D-9917-78345B2B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Ετήσιο Αποτελεσματικό Επιτόκιο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21B67F-B840-51C6-BA2D-59D19FCDC8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89213" y="2133600"/>
            <a:ext cx="8915400" cy="377825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627958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6BED-5EEE-116E-0914-F7D59FCA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Πρ</a:t>
            </a:r>
            <a:r>
              <a:rPr lang="en-US" altLang="el-GR" dirty="0"/>
              <a:t>αγματικά επιτόκια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37794-52CF-C187-C556-D48D3F93E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l-GR" sz="1800" i="1" u="sng" dirty="0"/>
              <a:t>πα</a:t>
            </a:r>
            <a:r>
              <a:rPr lang="en-US" altLang="el-GR" sz="1800" i="1" u="sng" dirty="0" err="1"/>
              <a:t>ράδειγμ</a:t>
            </a:r>
            <a:r>
              <a:rPr lang="en-US" altLang="el-GR" sz="1800" i="1" u="sng" dirty="0"/>
              <a:t>α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l-GR" sz="1800" i="1" dirty="0"/>
              <a:t>	</a:t>
            </a:r>
            <a:r>
              <a:rPr lang="en-US" altLang="el-GR" sz="1800" i="1" dirty="0" err="1"/>
              <a:t>Με</a:t>
            </a:r>
            <a:r>
              <a:rPr lang="en-US" altLang="el-GR" sz="1800" i="1" dirty="0"/>
              <a:t> </a:t>
            </a:r>
            <a:r>
              <a:rPr lang="en-US" altLang="el-GR" sz="1800" i="1" dirty="0" err="1"/>
              <a:t>δεδομένο</a:t>
            </a:r>
            <a:r>
              <a:rPr lang="en-US" altLang="el-GR" sz="1800" i="1" dirty="0"/>
              <a:t> </a:t>
            </a:r>
            <a:r>
              <a:rPr lang="en-US" altLang="el-GR" sz="1800" i="1" dirty="0" err="1"/>
              <a:t>έν</a:t>
            </a:r>
            <a:r>
              <a:rPr lang="en-US" altLang="el-GR" sz="1800" i="1" dirty="0"/>
              <a:t>α μηνιαίο επιτόκιο 1%, ποιο είναι το πραγματικό ετήσιο επιτόκιο; Ποιο είναι το Ετήσιο Ποσοστό Επιβάρυνσης (ΕΠΕ);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41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11CB9-BE68-1E45-A8FD-E29AA7CE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Πρ</a:t>
            </a:r>
            <a:r>
              <a:rPr lang="en-US" altLang="el-GR" dirty="0"/>
              <a:t>αγματικά επιτόκια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E65A95-722C-6CAF-7A97-2EA1BEA21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  <a:noFill/>
        </p:spPr>
        <p:txBody>
          <a:bodyPr/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l-GR" sz="2800" i="1" u="sng" dirty="0"/>
              <a:t>πα</a:t>
            </a:r>
            <a:r>
              <a:rPr lang="en-US" altLang="el-GR" sz="2800" i="1" u="sng" dirty="0" err="1"/>
              <a:t>ράδειγμ</a:t>
            </a:r>
            <a:r>
              <a:rPr lang="en-US" altLang="el-GR" sz="2800" i="1" u="sng" dirty="0"/>
              <a:t>α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l-GR" sz="2800" i="1" dirty="0">
                <a:solidFill>
                  <a:srgbClr val="0000FF"/>
                </a:solidFill>
              </a:rPr>
              <a:t>	</a:t>
            </a:r>
            <a:r>
              <a:rPr lang="en-US" altLang="el-GR" sz="2800" i="1" dirty="0" err="1">
                <a:solidFill>
                  <a:srgbClr val="0000FF"/>
                </a:solidFill>
              </a:rPr>
              <a:t>Με</a:t>
            </a:r>
            <a:r>
              <a:rPr lang="en-US" altLang="el-GR" sz="2800" i="1" dirty="0">
                <a:solidFill>
                  <a:srgbClr val="0000FF"/>
                </a:solidFill>
              </a:rPr>
              <a:t> </a:t>
            </a:r>
            <a:r>
              <a:rPr lang="en-US" altLang="el-GR" sz="2800" i="1" dirty="0" err="1">
                <a:solidFill>
                  <a:srgbClr val="0000FF"/>
                </a:solidFill>
              </a:rPr>
              <a:t>δεδομένο</a:t>
            </a:r>
            <a:r>
              <a:rPr lang="en-US" altLang="el-GR" sz="2800" i="1" dirty="0">
                <a:solidFill>
                  <a:srgbClr val="0000FF"/>
                </a:solidFill>
              </a:rPr>
              <a:t> </a:t>
            </a:r>
            <a:r>
              <a:rPr lang="en-US" altLang="el-GR" sz="2800" i="1" dirty="0" err="1">
                <a:solidFill>
                  <a:srgbClr val="0000FF"/>
                </a:solidFill>
              </a:rPr>
              <a:t>έν</a:t>
            </a:r>
            <a:r>
              <a:rPr lang="en-US" altLang="el-GR" sz="2800" i="1" dirty="0">
                <a:solidFill>
                  <a:srgbClr val="0000FF"/>
                </a:solidFill>
              </a:rPr>
              <a:t>α μηνιαίο επιτόκιο 1%, ποιο είναι το πραγματικό ετήσιο επιτόκιο</a:t>
            </a:r>
            <a:r>
              <a:rPr lang="el-GR" altLang="el-GR" sz="2800" i="1" dirty="0">
                <a:solidFill>
                  <a:srgbClr val="0000FF"/>
                </a:solidFill>
              </a:rPr>
              <a:t> (ΠΕΕ)</a:t>
            </a:r>
            <a:r>
              <a:rPr lang="en-US" altLang="el-GR" sz="2800" i="1" dirty="0">
                <a:solidFill>
                  <a:srgbClr val="0000FF"/>
                </a:solidFill>
              </a:rPr>
              <a:t>; </a:t>
            </a:r>
            <a:r>
              <a:rPr lang="en-US" altLang="el-GR" sz="2800" i="1" dirty="0" err="1">
                <a:solidFill>
                  <a:srgbClr val="0000FF"/>
                </a:solidFill>
              </a:rPr>
              <a:t>Ποιο</a:t>
            </a:r>
            <a:r>
              <a:rPr lang="en-US" altLang="el-GR" sz="2800" i="1" dirty="0">
                <a:solidFill>
                  <a:srgbClr val="0000FF"/>
                </a:solidFill>
              </a:rPr>
              <a:t> </a:t>
            </a:r>
            <a:r>
              <a:rPr lang="en-US" altLang="el-GR" sz="2800" i="1" dirty="0" err="1">
                <a:solidFill>
                  <a:srgbClr val="0000FF"/>
                </a:solidFill>
              </a:rPr>
              <a:t>είν</a:t>
            </a:r>
            <a:r>
              <a:rPr lang="en-US" altLang="el-GR" sz="2800" i="1" dirty="0">
                <a:solidFill>
                  <a:srgbClr val="0000FF"/>
                </a:solidFill>
              </a:rPr>
              <a:t>αι το Ετήσιο Ποσοστό Επιβάρυνσης (ΕΠΕ);</a:t>
            </a:r>
          </a:p>
          <a:p>
            <a:pPr>
              <a:buFont typeface="Times New Roman" panose="02020603050405020304" pitchFamily="18" charset="0"/>
              <a:buNone/>
            </a:pPr>
            <a:endParaRPr lang="en-US" altLang="el-GR" sz="2800" i="1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229457D3-7735-A8DA-6AD7-973569D6F1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4717"/>
              </p:ext>
            </p:extLst>
          </p:nvPr>
        </p:nvGraphicFramePr>
        <p:xfrm>
          <a:off x="3331369" y="4022725"/>
          <a:ext cx="5529262" cy="210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2171700" imgH="825500" progId="Equation.3">
                  <p:embed/>
                </p:oleObj>
              </mc:Choice>
              <mc:Fallback>
                <p:oleObj name="Εξίσωση" r:id="rId2" imgW="2171700" imgH="825500" progId="Equation.3">
                  <p:embed/>
                  <p:pic>
                    <p:nvPicPr>
                      <p:cNvPr id="73734" name="Object 2">
                        <a:extLst>
                          <a:ext uri="{FF2B5EF4-FFF2-40B4-BE49-F238E27FC236}">
                            <a16:creationId xmlns:a16="http://schemas.microsoft.com/office/drawing/2014/main" id="{FB51BE45-188C-AE5F-1D6A-5F4BAAF671C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369" y="4022725"/>
                        <a:ext cx="5529262" cy="210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38150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44C22-16BA-6D6D-71F3-1083C4035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err="1"/>
              <a:t>Πηγές</a:t>
            </a:r>
            <a:r>
              <a:rPr lang="en-US" altLang="el-GR" dirty="0"/>
              <a:t> </a:t>
            </a:r>
            <a:r>
              <a:rPr lang="en-US" altLang="el-GR" dirty="0" err="1"/>
              <a:t>στο</a:t>
            </a:r>
            <a:r>
              <a:rPr lang="en-US" altLang="el-GR" dirty="0"/>
              <a:t> </a:t>
            </a:r>
            <a:r>
              <a:rPr lang="en-US" altLang="el-GR" dirty="0" err="1"/>
              <a:t>δι</a:t>
            </a:r>
            <a:r>
              <a:rPr lang="en-US" altLang="el-GR" dirty="0"/>
              <a:t>αδίκτυο</a:t>
            </a:r>
            <a:endParaRPr lang="en-US" dirty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6ED1434-AE16-28E8-B7F0-5119A67DC21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2589213" y="2133600"/>
            <a:ext cx="89154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1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1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1800" b="1">
                <a:solidFill>
                  <a:srgbClr val="000000"/>
                </a:solidFill>
                <a:hlinkClick r:id="rId2"/>
              </a:rPr>
              <a:t>www.smartmoney.com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00"/>
                </a:solidFill>
                <a:hlinkClick r:id="rId3"/>
              </a:rPr>
              <a:t>http://finance.yahoo.com</a:t>
            </a:r>
            <a:r>
              <a:rPr lang="en-US" altLang="el-GR" sz="1800" b="1">
                <a:solidFill>
                  <a:srgbClr val="000000"/>
                </a:solidFill>
              </a:rPr>
              <a:t>    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00"/>
                </a:solidFill>
                <a:hlinkClick r:id="rId4"/>
              </a:rPr>
              <a:t>www.in.gov/ifa/files/TollRoadFinancialAnalysis.pdf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00"/>
                </a:solidFill>
                <a:hlinkClick r:id="rId5"/>
              </a:rPr>
              <a:t>www.mhhe.com/bma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8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l-GR" sz="18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58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676EF-7302-854B-80CA-352CDE5AA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Εύκολες Λύσεις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24D9-650C-FAB9-4DAE-ABD3A642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dirty="0"/>
              <a:t>Ράντα: Μια σταθερή σειρά ταμειακών ροών με σταθερή ημερομηνία λήξης.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1D1DFCE-7E36-A203-4453-4749AA519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930" y="3302071"/>
            <a:ext cx="5715000" cy="0"/>
          </a:xfrm>
          <a:prstGeom prst="line">
            <a:avLst/>
          </a:prstGeom>
          <a:noFill/>
          <a:ln w="38100">
            <a:solidFill>
              <a:srgbClr val="644A1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9112A0E4-88BF-C83E-5DD7-839C7B9B2E12}"/>
              </a:ext>
            </a:extLst>
          </p:cNvPr>
          <p:cNvGrpSpPr>
            <a:grpSpLocks/>
          </p:cNvGrpSpPr>
          <p:nvPr/>
        </p:nvGrpSpPr>
        <p:grpSpPr bwMode="auto">
          <a:xfrm>
            <a:off x="3071330" y="3070296"/>
            <a:ext cx="361950" cy="1052513"/>
            <a:chOff x="624" y="2544"/>
            <a:chExt cx="228" cy="663"/>
          </a:xfrm>
        </p:grpSpPr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FCE3DDA4-CED3-112C-CD4A-6EEB3D8066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28568473-AF42-71F6-106C-06330E111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 dirty="0"/>
                <a:t>0</a:t>
              </a:r>
            </a:p>
          </p:txBody>
        </p:sp>
      </p:grpSp>
      <p:grpSp>
        <p:nvGrpSpPr>
          <p:cNvPr id="8" name="Group 9">
            <a:extLst>
              <a:ext uri="{FF2B5EF4-FFF2-40B4-BE49-F238E27FC236}">
                <a16:creationId xmlns:a16="http://schemas.microsoft.com/office/drawing/2014/main" id="{974CCD1F-FE49-5A0D-0F7B-F8BADAE15D70}"/>
              </a:ext>
            </a:extLst>
          </p:cNvPr>
          <p:cNvGrpSpPr>
            <a:grpSpLocks/>
          </p:cNvGrpSpPr>
          <p:nvPr/>
        </p:nvGrpSpPr>
        <p:grpSpPr bwMode="auto">
          <a:xfrm>
            <a:off x="4568343" y="2435296"/>
            <a:ext cx="447675" cy="1700213"/>
            <a:chOff x="1567" y="2136"/>
            <a:chExt cx="282" cy="1071"/>
          </a:xfrm>
        </p:grpSpPr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62E0C23A-1B22-2D5D-6904-F750E07941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1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A7F365B1-3C6A-C6EA-6FDC-E4AD1A5AF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1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882DD669-1298-53A2-D9E7-3B770FEEF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36"/>
              <a:ext cx="26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C</a:t>
              </a:r>
            </a:p>
          </p:txBody>
        </p:sp>
      </p:grpSp>
      <p:grpSp>
        <p:nvGrpSpPr>
          <p:cNvPr id="12" name="Group 13">
            <a:extLst>
              <a:ext uri="{FF2B5EF4-FFF2-40B4-BE49-F238E27FC236}">
                <a16:creationId xmlns:a16="http://schemas.microsoft.com/office/drawing/2014/main" id="{6A29D0DF-CCC2-E7E3-4DC8-DB3217135ED6}"/>
              </a:ext>
            </a:extLst>
          </p:cNvPr>
          <p:cNvGrpSpPr>
            <a:grpSpLocks/>
          </p:cNvGrpSpPr>
          <p:nvPr/>
        </p:nvGrpSpPr>
        <p:grpSpPr bwMode="auto">
          <a:xfrm>
            <a:off x="6076468" y="2435296"/>
            <a:ext cx="423862" cy="1700213"/>
            <a:chOff x="2517" y="2136"/>
            <a:chExt cx="267" cy="1071"/>
          </a:xfrm>
        </p:grpSpPr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E4AFE6B3-75FD-B0C3-404E-34FB5758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1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Rectangle 15">
              <a:extLst>
                <a:ext uri="{FF2B5EF4-FFF2-40B4-BE49-F238E27FC236}">
                  <a16:creationId xmlns:a16="http://schemas.microsoft.com/office/drawing/2014/main" id="{1EE2BC15-9A96-AE21-B085-0D77BADD3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2</a:t>
              </a: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8211C0CE-C2FD-A993-7A0F-B8CBAAC07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9" y="2136"/>
              <a:ext cx="26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C</a:t>
              </a:r>
            </a:p>
          </p:txBody>
        </p:sp>
      </p:grpSp>
      <p:grpSp>
        <p:nvGrpSpPr>
          <p:cNvPr id="16" name="Group 17">
            <a:extLst>
              <a:ext uri="{FF2B5EF4-FFF2-40B4-BE49-F238E27FC236}">
                <a16:creationId xmlns:a16="http://schemas.microsoft.com/office/drawing/2014/main" id="{51A4F41F-5281-9C9F-7E4C-B78D331DC136}"/>
              </a:ext>
            </a:extLst>
          </p:cNvPr>
          <p:cNvGrpSpPr>
            <a:grpSpLocks/>
          </p:cNvGrpSpPr>
          <p:nvPr/>
        </p:nvGrpSpPr>
        <p:grpSpPr bwMode="auto">
          <a:xfrm>
            <a:off x="7614755" y="2436884"/>
            <a:ext cx="420688" cy="1700212"/>
            <a:chOff x="3486" y="2136"/>
            <a:chExt cx="265" cy="1071"/>
          </a:xfrm>
        </p:grpSpPr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30167707-973C-D18E-B244-6FBBFAB571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8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3612275E-0932-6AE2-57E1-19528932C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880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3</a:t>
              </a:r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71F9156C-DAB6-AF26-6C29-50CFBA455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2136"/>
              <a:ext cx="26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C</a:t>
              </a:r>
            </a:p>
          </p:txBody>
        </p:sp>
      </p:grpSp>
      <p:graphicFrame>
        <p:nvGraphicFramePr>
          <p:cNvPr id="20" name="Object 22">
            <a:extLst>
              <a:ext uri="{FF2B5EF4-FFF2-40B4-BE49-F238E27FC236}">
                <a16:creationId xmlns:a16="http://schemas.microsoft.com/office/drawing/2014/main" id="{4ED26069-806A-60DE-1A19-3A2DCED9EB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648692"/>
              </p:ext>
            </p:extLst>
          </p:nvPr>
        </p:nvGraphicFramePr>
        <p:xfrm>
          <a:off x="3071330" y="4340296"/>
          <a:ext cx="7419975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84880" imgH="533160" progId="Equation.3">
                  <p:embed/>
                </p:oleObj>
              </mc:Choice>
              <mc:Fallback>
                <p:oleObj name="Equation" r:id="rId2" imgW="3584880" imgH="533160" progId="Equation.3">
                  <p:embed/>
                  <p:pic>
                    <p:nvPicPr>
                      <p:cNvPr id="1597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330" y="4340296"/>
                        <a:ext cx="7419975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4">
            <a:extLst>
              <a:ext uri="{FF2B5EF4-FFF2-40B4-BE49-F238E27FC236}">
                <a16:creationId xmlns:a16="http://schemas.microsoft.com/office/drawing/2014/main" id="{806BB1F0-73EA-3497-D6E8-0B74DCBC8161}"/>
              </a:ext>
            </a:extLst>
          </p:cNvPr>
          <p:cNvGrpSpPr>
            <a:grpSpLocks/>
          </p:cNvGrpSpPr>
          <p:nvPr/>
        </p:nvGrpSpPr>
        <p:grpSpPr bwMode="auto">
          <a:xfrm>
            <a:off x="9965843" y="2436884"/>
            <a:ext cx="420687" cy="1700212"/>
            <a:chOff x="3486" y="2136"/>
            <a:chExt cx="265" cy="1071"/>
          </a:xfrm>
        </p:grpSpPr>
        <p:sp>
          <p:nvSpPr>
            <p:cNvPr id="22" name="Line 25">
              <a:extLst>
                <a:ext uri="{FF2B5EF4-FFF2-40B4-BE49-F238E27FC236}">
                  <a16:creationId xmlns:a16="http://schemas.microsoft.com/office/drawing/2014/main" id="{D6633A3D-E0A8-6266-3003-A551870A9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8" y="2544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Rectangle 26">
              <a:extLst>
                <a:ext uri="{FF2B5EF4-FFF2-40B4-BE49-F238E27FC236}">
                  <a16:creationId xmlns:a16="http://schemas.microsoft.com/office/drawing/2014/main" id="{A61A2B9D-8AA8-5099-C8E1-03C0CBFDA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880"/>
              <a:ext cx="241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T</a:t>
              </a:r>
            </a:p>
          </p:txBody>
        </p: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BA901B7E-C086-4EEB-B7D7-D7EAE7037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2136"/>
              <a:ext cx="265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C</a:t>
              </a:r>
            </a:p>
          </p:txBody>
        </p:sp>
      </p:grpSp>
      <p:sp>
        <p:nvSpPr>
          <p:cNvPr id="25" name="Line 28">
            <a:extLst>
              <a:ext uri="{FF2B5EF4-FFF2-40B4-BE49-F238E27FC236}">
                <a16:creationId xmlns:a16="http://schemas.microsoft.com/office/drawing/2014/main" id="{729CB14B-F83D-18A9-23FB-2DC31BCDB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29330" y="3302071"/>
            <a:ext cx="228600" cy="0"/>
          </a:xfrm>
          <a:prstGeom prst="line">
            <a:avLst/>
          </a:prstGeom>
          <a:noFill/>
          <a:ln w="38100">
            <a:solidFill>
              <a:srgbClr val="644A1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26" name="Object 29">
            <a:extLst>
              <a:ext uri="{FF2B5EF4-FFF2-40B4-BE49-F238E27FC236}">
                <a16:creationId xmlns:a16="http://schemas.microsoft.com/office/drawing/2014/main" id="{DD56BB47-4D52-3A60-E730-BD0C6F7BE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872668"/>
              </p:ext>
            </p:extLst>
          </p:nvPr>
        </p:nvGraphicFramePr>
        <p:xfrm>
          <a:off x="9243530" y="3197296"/>
          <a:ext cx="4873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6000" imgH="76320" progId="Equation.3">
                  <p:embed/>
                </p:oleObj>
              </mc:Choice>
              <mc:Fallback>
                <p:oleObj name="Equation" r:id="rId4" imgW="216000" imgH="76320" progId="Equation.3">
                  <p:embed/>
                  <p:pic>
                    <p:nvPicPr>
                      <p:cNvPr id="15977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3530" y="3197296"/>
                        <a:ext cx="48736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3">
            <a:extLst>
              <a:ext uri="{FF2B5EF4-FFF2-40B4-BE49-F238E27FC236}">
                <a16:creationId xmlns:a16="http://schemas.microsoft.com/office/drawing/2014/main" id="{C6B25E09-AE18-96C7-2A31-9067A682E4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840071"/>
              </p:ext>
            </p:extLst>
          </p:nvPr>
        </p:nvGraphicFramePr>
        <p:xfrm>
          <a:off x="3100699" y="5411953"/>
          <a:ext cx="3659188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54280" imgH="583920" progId="Equation.3">
                  <p:embed/>
                </p:oleObj>
              </mc:Choice>
              <mc:Fallback>
                <p:oleObj name="Equation" r:id="rId6" imgW="1754280" imgH="583920" progId="Equation.3">
                  <p:embed/>
                  <p:pic>
                    <p:nvPicPr>
                      <p:cNvPr id="159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699" y="5411953"/>
                        <a:ext cx="3659188" cy="125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83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78FC-1B81-97EF-E26E-14CA232C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Ράντα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03FC4D-D079-4CC7-2516-CD502C5785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dirty="0"/>
              <a:t>Εάν μπορείτε να αντέξετε οικονομικά μια μηνιαία πληρωμή αυτοκινήτου  </a:t>
            </a:r>
            <a:r>
              <a:rPr lang="en-US" sz="2800" dirty="0"/>
              <a:t>$400, </a:t>
            </a:r>
            <a:r>
              <a:rPr lang="el-GR" sz="2800" dirty="0"/>
              <a:t>πόσο μπορείτε να αντέξετε εάν τα επιτόκια είναι 7% σε ένα δάνειο 36 μηνών;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410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0DC8-455E-5D27-92F6-3398E0B0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D5AB5A4-3BA1-F713-F12D-E928B7974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1555" y="3535328"/>
            <a:ext cx="5715000" cy="0"/>
          </a:xfrm>
          <a:prstGeom prst="line">
            <a:avLst/>
          </a:prstGeom>
          <a:noFill/>
          <a:ln w="38100">
            <a:solidFill>
              <a:srgbClr val="644A1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5" name="Group 30">
            <a:extLst>
              <a:ext uri="{FF2B5EF4-FFF2-40B4-BE49-F238E27FC236}">
                <a16:creationId xmlns:a16="http://schemas.microsoft.com/office/drawing/2014/main" id="{F2B8C320-51DD-44A3-4F17-2E5EA9E8D082}"/>
              </a:ext>
            </a:extLst>
          </p:cNvPr>
          <p:cNvGrpSpPr>
            <a:grpSpLocks/>
          </p:cNvGrpSpPr>
          <p:nvPr/>
        </p:nvGrpSpPr>
        <p:grpSpPr bwMode="auto">
          <a:xfrm>
            <a:off x="4878355" y="2668553"/>
            <a:ext cx="895350" cy="1700213"/>
            <a:chOff x="1536" y="1280"/>
            <a:chExt cx="564" cy="1071"/>
          </a:xfrm>
        </p:grpSpPr>
        <p:sp>
          <p:nvSpPr>
            <p:cNvPr id="6" name="Line 9">
              <a:extLst>
                <a:ext uri="{FF2B5EF4-FFF2-40B4-BE49-F238E27FC236}">
                  <a16:creationId xmlns:a16="http://schemas.microsoft.com/office/drawing/2014/main" id="{8CCF6F8C-C287-93C8-61B7-A491BB88F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7" y="1688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FA8909EE-4E39-EF04-83FB-5E6EBD750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" y="2024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1</a:t>
              </a:r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9768AD0A-3137-D21C-D6A2-0CECEBB53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280"/>
              <a:ext cx="56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/>
                <a:t>$400</a:t>
              </a:r>
            </a:p>
          </p:txBody>
        </p: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67D83287-A195-4779-6BBA-1310FD2339BA}"/>
              </a:ext>
            </a:extLst>
          </p:cNvPr>
          <p:cNvGrpSpPr>
            <a:grpSpLocks/>
          </p:cNvGrpSpPr>
          <p:nvPr/>
        </p:nvGrpSpPr>
        <p:grpSpPr bwMode="auto">
          <a:xfrm>
            <a:off x="6402355" y="2668553"/>
            <a:ext cx="895350" cy="1700213"/>
            <a:chOff x="2496" y="1280"/>
            <a:chExt cx="564" cy="1071"/>
          </a:xfrm>
        </p:grpSpPr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0EB8FD42-7B2A-A231-E63D-9B8BDD429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8" y="1688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5C7F2485-BD31-DF02-F8D8-D6FBF42A9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2024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2</a:t>
              </a:r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F49A29B2-9F63-FD30-EAD7-03E3F425E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280"/>
              <a:ext cx="56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/>
                <a:t>$400</a:t>
              </a:r>
            </a:p>
          </p:txBody>
        </p:sp>
      </p:grpSp>
      <p:grpSp>
        <p:nvGrpSpPr>
          <p:cNvPr id="13" name="Group 31">
            <a:extLst>
              <a:ext uri="{FF2B5EF4-FFF2-40B4-BE49-F238E27FC236}">
                <a16:creationId xmlns:a16="http://schemas.microsoft.com/office/drawing/2014/main" id="{01A9F4C3-8E0E-E0C0-A741-CF5C6B6D5B58}"/>
              </a:ext>
            </a:extLst>
          </p:cNvPr>
          <p:cNvGrpSpPr>
            <a:grpSpLocks/>
          </p:cNvGrpSpPr>
          <p:nvPr/>
        </p:nvGrpSpPr>
        <p:grpSpPr bwMode="auto">
          <a:xfrm>
            <a:off x="8002555" y="2670141"/>
            <a:ext cx="895350" cy="1700212"/>
            <a:chOff x="3504" y="1281"/>
            <a:chExt cx="564" cy="1071"/>
          </a:xfrm>
        </p:grpSpPr>
        <p:sp>
          <p:nvSpPr>
            <p:cNvPr id="14" name="Line 17">
              <a:extLst>
                <a:ext uri="{FF2B5EF4-FFF2-40B4-BE49-F238E27FC236}">
                  <a16:creationId xmlns:a16="http://schemas.microsoft.com/office/drawing/2014/main" id="{9E2959B9-92F4-5B3B-BD7B-B50D75FBD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6" y="1689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32DF223E-DDE6-0B8A-F40C-FA4F8D8C7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2" y="2025"/>
              <a:ext cx="228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3</a:t>
              </a: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FE4C68B9-CDD2-1F7E-9B4F-21AB84933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281"/>
              <a:ext cx="56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/>
                <a:t>$400</a:t>
              </a:r>
            </a:p>
          </p:txBody>
        </p:sp>
      </p:grpSp>
      <p:grpSp>
        <p:nvGrpSpPr>
          <p:cNvPr id="17" name="Group 32">
            <a:extLst>
              <a:ext uri="{FF2B5EF4-FFF2-40B4-BE49-F238E27FC236}">
                <a16:creationId xmlns:a16="http://schemas.microsoft.com/office/drawing/2014/main" id="{68603CDD-0069-5C82-F675-C85AC42D5A01}"/>
              </a:ext>
            </a:extLst>
          </p:cNvPr>
          <p:cNvGrpSpPr>
            <a:grpSpLocks/>
          </p:cNvGrpSpPr>
          <p:nvPr/>
        </p:nvGrpSpPr>
        <p:grpSpPr bwMode="auto">
          <a:xfrm>
            <a:off x="10212355" y="2670141"/>
            <a:ext cx="895350" cy="1700212"/>
            <a:chOff x="5196" y="1281"/>
            <a:chExt cx="564" cy="1071"/>
          </a:xfrm>
        </p:grpSpPr>
        <p:sp>
          <p:nvSpPr>
            <p:cNvPr id="18" name="Line 24">
              <a:extLst>
                <a:ext uri="{FF2B5EF4-FFF2-40B4-BE49-F238E27FC236}">
                  <a16:creationId xmlns:a16="http://schemas.microsoft.com/office/drawing/2014/main" id="{1B673239-C026-F828-871D-13B7A3B67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8" y="1689"/>
              <a:ext cx="0" cy="288"/>
            </a:xfrm>
            <a:prstGeom prst="line">
              <a:avLst/>
            </a:prstGeom>
            <a:noFill/>
            <a:ln w="38100">
              <a:solidFill>
                <a:srgbClr val="644A1A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8D88DFBB-302A-AD81-7784-F96BF9AF9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8" y="2025"/>
              <a:ext cx="340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i="1"/>
                <a:t>36</a:t>
              </a:r>
            </a:p>
          </p:txBody>
        </p:sp>
        <p:sp>
          <p:nvSpPr>
            <p:cNvPr id="20" name="Rectangle 26">
              <a:extLst>
                <a:ext uri="{FF2B5EF4-FFF2-40B4-BE49-F238E27FC236}">
                  <a16:creationId xmlns:a16="http://schemas.microsoft.com/office/drawing/2014/main" id="{137ACC06-8B3F-E647-7A1B-A088CF224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1281"/>
              <a:ext cx="56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/>
                <a:t>$400</a:t>
              </a:r>
            </a:p>
          </p:txBody>
        </p:sp>
      </p:grpSp>
      <p:sp>
        <p:nvSpPr>
          <p:cNvPr id="21" name="Line 27">
            <a:extLst>
              <a:ext uri="{FF2B5EF4-FFF2-40B4-BE49-F238E27FC236}">
                <a16:creationId xmlns:a16="http://schemas.microsoft.com/office/drawing/2014/main" id="{67232406-48A4-838D-BA26-9437D0E5F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40955" y="3535328"/>
            <a:ext cx="228600" cy="0"/>
          </a:xfrm>
          <a:prstGeom prst="line">
            <a:avLst/>
          </a:prstGeom>
          <a:noFill/>
          <a:ln w="38100">
            <a:solidFill>
              <a:srgbClr val="644A1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22" name="Object 28">
            <a:extLst>
              <a:ext uri="{FF2B5EF4-FFF2-40B4-BE49-F238E27FC236}">
                <a16:creationId xmlns:a16="http://schemas.microsoft.com/office/drawing/2014/main" id="{D615CFFB-6BD9-6DE1-BD07-4553B9933D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480574"/>
              </p:ext>
            </p:extLst>
          </p:nvPr>
        </p:nvGraphicFramePr>
        <p:xfrm>
          <a:off x="9755155" y="3430553"/>
          <a:ext cx="4873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6000" imgH="76320" progId="Equation.3">
                  <p:embed/>
                </p:oleObj>
              </mc:Choice>
              <mc:Fallback>
                <p:oleObj name="Equation" r:id="rId2" imgW="216000" imgH="76320" progId="Equation.3">
                  <p:embed/>
                  <p:pic>
                    <p:nvPicPr>
                      <p:cNvPr id="16386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5155" y="3430553"/>
                        <a:ext cx="48736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05B4D68E-939B-CFF4-FC28-42C6258E2B3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197121"/>
              </p:ext>
            </p:extLst>
          </p:nvPr>
        </p:nvGraphicFramePr>
        <p:xfrm>
          <a:off x="4627984" y="4683090"/>
          <a:ext cx="5127171" cy="1031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24920" imgH="621720" progId="Equation.3">
                  <p:embed/>
                </p:oleObj>
              </mc:Choice>
              <mc:Fallback>
                <p:oleObj name="Equation" r:id="rId4" imgW="3724920" imgH="621720" progId="Equation.3">
                  <p:embed/>
                  <p:pic>
                    <p:nvPicPr>
                      <p:cNvPr id="1638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984" y="4683090"/>
                        <a:ext cx="5127171" cy="10318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58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8D6F-EFDC-A167-6B62-ACA8EE88B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41E1D-53AB-BCAC-975A-BBE619497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cs typeface="Arial" charset="0"/>
              </a:rPr>
              <a:t>Ποια είναι η παρούσα αξία μιας τετραετούς ράντα $100 ανά έτος που πραγματοποιεί την πρώτη πληρωμή σε δύο χρόνια από σήμερα εάν το προεξοφλητικό επιτόκιο είναι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 9%</a:t>
            </a:r>
            <a:r>
              <a:rPr lang="el-GR" dirty="0">
                <a:solidFill>
                  <a:schemeClr val="tx1"/>
                </a:solidFill>
                <a:cs typeface="Arial" charset="0"/>
              </a:rPr>
              <a:t>?</a:t>
            </a:r>
          </a:p>
          <a:p>
            <a:endParaRPr lang="en-US" dirty="0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EE24C61E-D4DE-3921-7E84-3915129D3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7331" y="5519092"/>
            <a:ext cx="73152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7C83BEC5-76CF-1BF7-ACA5-F3A752DF4C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7331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93779156-4338-08D9-A0FB-3B5D823BD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9419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9CA63EB5-9386-EAFF-2B71-DC69647C69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3094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4AAF8715-4978-513C-6597-9EF228654A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5181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0E0F26DE-548F-6B24-C469-BEFE43715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8856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03095ED0-7CB3-8F08-A449-DEA55117E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2531" y="5176192"/>
            <a:ext cx="0" cy="7620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D32A7258-738D-BF4B-3543-78DBB4D0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531" y="4680892"/>
            <a:ext cx="53293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dirty="0"/>
              <a:t>$100	        </a:t>
            </a:r>
            <a:r>
              <a:rPr lang="el-GR" i="1" dirty="0"/>
              <a:t>  </a:t>
            </a:r>
            <a:r>
              <a:rPr lang="en-US" i="1" dirty="0"/>
              <a:t> $100	   </a:t>
            </a:r>
            <a:r>
              <a:rPr lang="el-GR" i="1" dirty="0"/>
              <a:t>           </a:t>
            </a:r>
            <a:r>
              <a:rPr lang="en-US" i="1" dirty="0"/>
              <a:t>$100</a:t>
            </a:r>
            <a:r>
              <a:rPr lang="el-GR" i="1" dirty="0"/>
              <a:t>             $</a:t>
            </a:r>
            <a:r>
              <a:rPr lang="en-US" i="1" dirty="0"/>
              <a:t>100</a:t>
            </a:r>
          </a:p>
        </p:txBody>
      </p:sp>
      <p:sp>
        <p:nvSpPr>
          <p:cNvPr id="13" name="AutoShape 15">
            <a:extLst>
              <a:ext uri="{FF2B5EF4-FFF2-40B4-BE49-F238E27FC236}">
                <a16:creationId xmlns:a16="http://schemas.microsoft.com/office/drawing/2014/main" id="{29247D2F-D526-7647-77D9-020F0BA4294E}"/>
              </a:ext>
            </a:extLst>
          </p:cNvPr>
          <p:cNvSpPr>
            <a:spLocks/>
          </p:cNvSpPr>
          <p:nvPr/>
        </p:nvSpPr>
        <p:spPr bwMode="auto">
          <a:xfrm rot="16200000">
            <a:off x="7781731" y="2166292"/>
            <a:ext cx="457200" cy="4572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186BEC85-0D90-E4D7-ECD1-2BBFCAFA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731" y="4680892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</a:rPr>
              <a:t>$323.97</a:t>
            </a:r>
          </a:p>
        </p:txBody>
      </p:sp>
      <p:sp>
        <p:nvSpPr>
          <p:cNvPr id="15" name="Arc 19">
            <a:extLst>
              <a:ext uri="{FF2B5EF4-FFF2-40B4-BE49-F238E27FC236}">
                <a16:creationId xmlns:a16="http://schemas.microsoft.com/office/drawing/2014/main" id="{0D4BAD9A-9CD4-ACF3-3900-27FEEB682C05}"/>
              </a:ext>
            </a:extLst>
          </p:cNvPr>
          <p:cNvSpPr>
            <a:spLocks/>
          </p:cNvSpPr>
          <p:nvPr/>
        </p:nvSpPr>
        <p:spPr bwMode="auto">
          <a:xfrm flipH="1" flipV="1">
            <a:off x="3168456" y="3995092"/>
            <a:ext cx="1247775" cy="989012"/>
          </a:xfrm>
          <a:custGeom>
            <a:avLst/>
            <a:gdLst>
              <a:gd name="T0" fmla="*/ 38070776 w 40896"/>
              <a:gd name="T1" fmla="*/ 15516225 h 21600"/>
              <a:gd name="T2" fmla="*/ 0 w 40896"/>
              <a:gd name="T3" fmla="*/ 13595847 h 21600"/>
              <a:gd name="T4" fmla="*/ 19180605 w 4089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896" h="21600" fill="none" extrusionOk="0">
                <a:moveTo>
                  <a:pt x="40896" y="7401"/>
                </a:moveTo>
                <a:cubicBezTo>
                  <a:pt x="37786" y="15927"/>
                  <a:pt x="29679" y="21599"/>
                  <a:pt x="20604" y="21600"/>
                </a:cubicBezTo>
                <a:cubicBezTo>
                  <a:pt x="11172" y="21600"/>
                  <a:pt x="2831" y="15481"/>
                  <a:pt x="0" y="6484"/>
                </a:cubicBezTo>
              </a:path>
              <a:path w="40896" h="21600" stroke="0" extrusionOk="0">
                <a:moveTo>
                  <a:pt x="40896" y="7401"/>
                </a:moveTo>
                <a:cubicBezTo>
                  <a:pt x="37786" y="15927"/>
                  <a:pt x="29679" y="21599"/>
                  <a:pt x="20604" y="21600"/>
                </a:cubicBezTo>
                <a:cubicBezTo>
                  <a:pt x="11172" y="21600"/>
                  <a:pt x="2831" y="15481"/>
                  <a:pt x="0" y="6484"/>
                </a:cubicBezTo>
                <a:lnTo>
                  <a:pt x="20604" y="0"/>
                </a:lnTo>
                <a:lnTo>
                  <a:pt x="40896" y="7401"/>
                </a:lnTo>
                <a:close/>
              </a:path>
            </a:pathLst>
          </a:custGeom>
          <a:noFill/>
          <a:ln w="38100">
            <a:solidFill>
              <a:srgbClr val="339933"/>
            </a:solidFill>
            <a:prstDash val="lg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B729ADEE-8ADC-3826-2925-A353D6682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468" y="5903202"/>
            <a:ext cx="73960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dirty="0"/>
              <a:t>0	        </a:t>
            </a:r>
            <a:r>
              <a:rPr lang="el-GR" i="1" dirty="0"/>
              <a:t>       </a:t>
            </a:r>
            <a:r>
              <a:rPr lang="en-US" i="1" dirty="0"/>
              <a:t>1		 </a:t>
            </a:r>
            <a:r>
              <a:rPr lang="el-GR" i="1" dirty="0"/>
              <a:t>      </a:t>
            </a:r>
            <a:r>
              <a:rPr lang="en-US" i="1" dirty="0"/>
              <a:t>  2	          </a:t>
            </a:r>
            <a:r>
              <a:rPr lang="el-GR" i="1" dirty="0"/>
              <a:t>         </a:t>
            </a:r>
            <a:r>
              <a:rPr lang="en-US" i="1" dirty="0"/>
              <a:t>3                  4               </a:t>
            </a:r>
            <a:r>
              <a:rPr lang="el-GR" i="1" dirty="0"/>
              <a:t>     </a:t>
            </a:r>
            <a:r>
              <a:rPr lang="en-US" i="1" dirty="0"/>
              <a:t>5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71C920B3-8FE8-0E3C-9F5A-D9CC07B5A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634" y="469407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339933"/>
                </a:solidFill>
              </a:rPr>
              <a:t>$297.22</a:t>
            </a:r>
          </a:p>
        </p:txBody>
      </p:sp>
      <p:sp>
        <p:nvSpPr>
          <p:cNvPr id="19" name="Arc 16">
            <a:extLst>
              <a:ext uri="{FF2B5EF4-FFF2-40B4-BE49-F238E27FC236}">
                <a16:creationId xmlns:a16="http://schemas.microsoft.com/office/drawing/2014/main" id="{7B62AA30-DA2A-435F-4591-E0726CD6AFE4}"/>
              </a:ext>
            </a:extLst>
          </p:cNvPr>
          <p:cNvSpPr>
            <a:spLocks/>
          </p:cNvSpPr>
          <p:nvPr/>
        </p:nvSpPr>
        <p:spPr bwMode="auto">
          <a:xfrm flipH="1" flipV="1">
            <a:off x="4443219" y="2825121"/>
            <a:ext cx="3567112" cy="1371600"/>
          </a:xfrm>
          <a:custGeom>
            <a:avLst/>
            <a:gdLst>
              <a:gd name="T0" fmla="*/ 295666140 w 43036"/>
              <a:gd name="T1" fmla="*/ 10592753 h 21600"/>
              <a:gd name="T2" fmla="*/ 0 w 43036"/>
              <a:gd name="T3" fmla="*/ 1641158 h 21600"/>
              <a:gd name="T4" fmla="*/ 148368933 w 4303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036" h="21600" fill="none" extrusionOk="0">
                <a:moveTo>
                  <a:pt x="43035" y="2626"/>
                </a:moveTo>
                <a:cubicBezTo>
                  <a:pt x="41708" y="13459"/>
                  <a:pt x="32509" y="21599"/>
                  <a:pt x="21596" y="21600"/>
                </a:cubicBezTo>
                <a:cubicBezTo>
                  <a:pt x="9825" y="21600"/>
                  <a:pt x="221" y="12175"/>
                  <a:pt x="-1" y="407"/>
                </a:cubicBezTo>
              </a:path>
              <a:path w="43036" h="21600" stroke="0" extrusionOk="0">
                <a:moveTo>
                  <a:pt x="43035" y="2626"/>
                </a:moveTo>
                <a:cubicBezTo>
                  <a:pt x="41708" y="13459"/>
                  <a:pt x="32509" y="21599"/>
                  <a:pt x="21596" y="21600"/>
                </a:cubicBezTo>
                <a:cubicBezTo>
                  <a:pt x="9825" y="21600"/>
                  <a:pt x="221" y="12175"/>
                  <a:pt x="-1" y="407"/>
                </a:cubicBezTo>
                <a:lnTo>
                  <a:pt x="21596" y="0"/>
                </a:lnTo>
                <a:lnTo>
                  <a:pt x="43035" y="2626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prstDash val="lg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54B6C9A3-9F8B-AC6D-CA13-69088501FB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5738" y="5980113"/>
          <a:ext cx="3605212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46600" imgH="482400" progId="Equation.3">
                  <p:embed/>
                </p:oleObj>
              </mc:Choice>
              <mc:Fallback>
                <p:oleObj name="Equation" r:id="rId2" imgW="2046600" imgH="482400" progId="Equation.3">
                  <p:embed/>
                  <p:pic>
                    <p:nvPicPr>
                      <p:cNvPr id="177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5980113"/>
                        <a:ext cx="3605212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167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utoUpdateAnimBg="0"/>
      <p:bldP spid="15" grpId="0" animBg="1"/>
      <p:bldP spid="18" grpId="0" autoUpdateAnimBg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A463-46FE-5501-6D29-ABF26AB4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graphicFrame>
        <p:nvGraphicFramePr>
          <p:cNvPr id="4" name="Object 20">
            <a:extLst>
              <a:ext uri="{FF2B5EF4-FFF2-40B4-BE49-F238E27FC236}">
                <a16:creationId xmlns:a16="http://schemas.microsoft.com/office/drawing/2014/main" id="{64EB73D7-52FA-4722-B55A-0F0385C8D91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859386"/>
              </p:ext>
            </p:extLst>
          </p:nvPr>
        </p:nvGraphicFramePr>
        <p:xfrm>
          <a:off x="2733869" y="2676039"/>
          <a:ext cx="7255993" cy="150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26560" imgH="545760" progId="Equation.3">
                  <p:embed/>
                </p:oleObj>
              </mc:Choice>
              <mc:Fallback>
                <p:oleObj name="Equation" r:id="rId2" imgW="5326560" imgH="545760" progId="Equation.3">
                  <p:embed/>
                  <p:pic>
                    <p:nvPicPr>
                      <p:cNvPr id="4" name="Object 20">
                        <a:extLst>
                          <a:ext uri="{FF2B5EF4-FFF2-40B4-BE49-F238E27FC236}">
                            <a16:creationId xmlns:a16="http://schemas.microsoft.com/office/drawing/2014/main" id="{64EB73D7-52FA-4722-B55A-0F0385C8D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869" y="2676039"/>
                        <a:ext cx="7255993" cy="15059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94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1244</Words>
  <Application>Microsoft Office PowerPoint</Application>
  <PresentationFormat>Widescreen</PresentationFormat>
  <Paragraphs>160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Century Gothic</vt:lpstr>
      <vt:lpstr>Times New Roman</vt:lpstr>
      <vt:lpstr>Wingdings</vt:lpstr>
      <vt:lpstr>Wingdings 3</vt:lpstr>
      <vt:lpstr>Wisp</vt:lpstr>
      <vt:lpstr>Equation</vt:lpstr>
      <vt:lpstr>Εξίσωση</vt:lpstr>
      <vt:lpstr>Οικονομικά Μαθηματικά </vt:lpstr>
      <vt:lpstr>Περιεχόμενο </vt:lpstr>
      <vt:lpstr>Περιπτώσεις</vt:lpstr>
      <vt:lpstr>Ράντες</vt:lpstr>
      <vt:lpstr>Εύκολες Λύσεις</vt:lpstr>
      <vt:lpstr>Ράντα</vt:lpstr>
      <vt:lpstr>Λύση</vt:lpstr>
      <vt:lpstr>Παράδειγμα</vt:lpstr>
      <vt:lpstr>Λύση</vt:lpstr>
      <vt:lpstr>Αυξανόμενη Ράντα</vt:lpstr>
      <vt:lpstr>Παράδειγμα Αυξανόμενης Ράντας</vt:lpstr>
      <vt:lpstr>Λύση</vt:lpstr>
      <vt:lpstr>Εύκολη λύση μελλοντικής αξίας ράντας</vt:lpstr>
      <vt:lpstr>Εύκολη λύση ράντας</vt:lpstr>
      <vt:lpstr>Λύση</vt:lpstr>
      <vt:lpstr>Εύκολες λύσεις</vt:lpstr>
      <vt:lpstr>Εύκολη λύση ράντας</vt:lpstr>
      <vt:lpstr>Λύση</vt:lpstr>
      <vt:lpstr>Εύκολες λύσεις</vt:lpstr>
      <vt:lpstr>Εύκολες λύσεις</vt:lpstr>
      <vt:lpstr>Εύκολες λύσεις</vt:lpstr>
      <vt:lpstr>Παρούσες Αξίες</vt:lpstr>
      <vt:lpstr>Παρούσες Αξίες</vt:lpstr>
      <vt:lpstr>Εύκολες λύσεις</vt:lpstr>
      <vt:lpstr>Παρούσες Αξίες</vt:lpstr>
      <vt:lpstr>Λύση</vt:lpstr>
      <vt:lpstr>Εύκολη λύση ράντας</vt:lpstr>
      <vt:lpstr>Εύκολη λύση ράντας</vt:lpstr>
      <vt:lpstr>Ράντες</vt:lpstr>
      <vt:lpstr>Απόσβεση Δανείου με μηνιαίες δόσεις</vt:lpstr>
      <vt:lpstr>Απόσβεση Δανείου με μηνιαίες δόσεις</vt:lpstr>
      <vt:lpstr>Απόσβεση Δανείου με μηνιαίες δόσεις</vt:lpstr>
      <vt:lpstr>Απόσβεση Δανείου με μηνιαίες δόσεις</vt:lpstr>
      <vt:lpstr>Απόσβεση Δανείου με μηνιαίες δόσεις</vt:lpstr>
      <vt:lpstr>Αυξανόμενη διηνεκής ράντα</vt:lpstr>
      <vt:lpstr>Αυξανόμενη διηνεκής ράντα</vt:lpstr>
      <vt:lpstr>Αυξανόμενη διηνεκής ράντα</vt:lpstr>
      <vt:lpstr>Λύση</vt:lpstr>
      <vt:lpstr>Πραγματικά επιτόκια</vt:lpstr>
      <vt:lpstr>Ετήσιο Αποτελεσματικό Επιτόκιο</vt:lpstr>
      <vt:lpstr>Πραγματικά επιτόκια</vt:lpstr>
      <vt:lpstr>Πραγματικά επιτόκια</vt:lpstr>
      <vt:lpstr>Πηγές στο διαδίκτυο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Οικονομικά Μαθηματικά </dc:title>
  <dc:creator>Mary Tantoula</dc:creator>
  <cp:lastModifiedBy>Mary Tantoula</cp:lastModifiedBy>
  <cp:revision>47</cp:revision>
  <dcterms:created xsi:type="dcterms:W3CDTF">2024-03-05T06:55:55Z</dcterms:created>
  <dcterms:modified xsi:type="dcterms:W3CDTF">2024-03-07T14:11:43Z</dcterms:modified>
</cp:coreProperties>
</file>