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B76B5F-58A4-45B2-874A-B12A466E34E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88E6020-FCD6-43B5-AD00-0C6A5DFD1A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CF63B57-371D-4F65-94D6-DCFDEE617209}"/>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5" name="Θέση υποσέλιδου 4">
            <a:extLst>
              <a:ext uri="{FF2B5EF4-FFF2-40B4-BE49-F238E27FC236}">
                <a16:creationId xmlns:a16="http://schemas.microsoft.com/office/drawing/2014/main" id="{56ACCBC7-1EC1-472E-AC02-8AFCA657A0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7A4E191-EBB1-4ABF-B432-FB310FB144EB}"/>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1957595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EFD819-761F-40A6-8440-812A5903C6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08DA6EC-0431-448F-BB6D-6AA6CDBCBA2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B1A740C-3D7F-4FD6-ABEE-D0B70D9C94F0}"/>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5" name="Θέση υποσέλιδου 4">
            <a:extLst>
              <a:ext uri="{FF2B5EF4-FFF2-40B4-BE49-F238E27FC236}">
                <a16:creationId xmlns:a16="http://schemas.microsoft.com/office/drawing/2014/main" id="{60A75BD9-91A6-4BAF-9101-1BC78ED67A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5AE918-4594-40BF-AA59-D8FC8D03BD9F}"/>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414496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517AC6D-B6B0-4C45-B08F-A2C345D8480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C183E41-EB49-4974-A021-2227186E840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7222DE3-C5E2-4804-90B8-B1C32BCCB1A8}"/>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5" name="Θέση υποσέλιδου 4">
            <a:extLst>
              <a:ext uri="{FF2B5EF4-FFF2-40B4-BE49-F238E27FC236}">
                <a16:creationId xmlns:a16="http://schemas.microsoft.com/office/drawing/2014/main" id="{DAADA1AA-91D1-4526-BC54-81A007849CB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15A990-530D-4BFF-B796-CB732F6493FB}"/>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54917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38370D-8FC1-4323-BB0D-5054011DA7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DB4D92E-8740-4F46-9B29-CC889B37C55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E29222-6461-4D12-9BD1-12454EE1898B}"/>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5" name="Θέση υποσέλιδου 4">
            <a:extLst>
              <a:ext uri="{FF2B5EF4-FFF2-40B4-BE49-F238E27FC236}">
                <a16:creationId xmlns:a16="http://schemas.microsoft.com/office/drawing/2014/main" id="{B24A976A-503C-40AA-BE5C-AA3E3E7306D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2A37FDB-EC55-4A37-9FA1-9767A120FE0A}"/>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382852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1E4268-0126-4C70-A735-9D6D6A47CB7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D6FFCD4-4273-4B95-A6B8-8D63F13B7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EB6AE3D-59E2-4E27-B2D3-63FCD5EC8D77}"/>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5" name="Θέση υποσέλιδου 4">
            <a:extLst>
              <a:ext uri="{FF2B5EF4-FFF2-40B4-BE49-F238E27FC236}">
                <a16:creationId xmlns:a16="http://schemas.microsoft.com/office/drawing/2014/main" id="{99C25AD4-287E-4D93-B1A5-527703384DF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CAAD4D-BBBF-4E7D-A2F7-45365516DE7E}"/>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379013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AC505D-0CFF-44E9-B0AC-E1DACF3910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7921376-B914-457E-955F-E5865E87541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53CBB16-1B25-4445-AD76-BF446FD8D15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A3F9176-54B7-4392-89AC-0F90721AEF78}"/>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6" name="Θέση υποσέλιδου 5">
            <a:extLst>
              <a:ext uri="{FF2B5EF4-FFF2-40B4-BE49-F238E27FC236}">
                <a16:creationId xmlns:a16="http://schemas.microsoft.com/office/drawing/2014/main" id="{2889A286-6F43-4C5A-978E-1B88970FB5C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C62E1D5-2A91-4425-8C54-129F79E4D24A}"/>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4086451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07267F-C7AD-46F4-931C-51696C7E87E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9E85EE-E183-419A-8761-B925F468CF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CF0A0A1-67B1-46F6-9305-9FD38A987C8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24AB7E0-31A7-4F28-8A07-86E53EFCBC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D923469-0DA2-4A66-AEE2-15AE688EC35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90CAC2D-A959-42EF-8CE3-84EB42CF5A39}"/>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8" name="Θέση υποσέλιδου 7">
            <a:extLst>
              <a:ext uri="{FF2B5EF4-FFF2-40B4-BE49-F238E27FC236}">
                <a16:creationId xmlns:a16="http://schemas.microsoft.com/office/drawing/2014/main" id="{71B966C2-823C-4CE4-AC98-D11BACD8BA7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BAEC787-79F1-401B-98EC-795068DAD757}"/>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406112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92DC13-6F53-470D-B203-4380F2788E1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DC642B5-228A-467B-9B5C-90BB494EA937}"/>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4" name="Θέση υποσέλιδου 3">
            <a:extLst>
              <a:ext uri="{FF2B5EF4-FFF2-40B4-BE49-F238E27FC236}">
                <a16:creationId xmlns:a16="http://schemas.microsoft.com/office/drawing/2014/main" id="{B81710FD-A0DD-4E3E-9CAF-40EE8263DA8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4D93F50-ADFF-4438-9382-426A8EC0B915}"/>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404672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C5E97F5-FA74-4A3E-BBC1-D4EA0795159F}"/>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3" name="Θέση υποσέλιδου 2">
            <a:extLst>
              <a:ext uri="{FF2B5EF4-FFF2-40B4-BE49-F238E27FC236}">
                <a16:creationId xmlns:a16="http://schemas.microsoft.com/office/drawing/2014/main" id="{D8B90087-3011-41C1-B0D5-A01E2686AD8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75AC28F-8E8E-4BE7-A621-0B7F2F680A70}"/>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3622659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1E7C1B-5590-4219-B179-97826663C39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C632ABE-1CB5-4BFB-A9B6-AC968DED5E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B6EC7FF-CF43-4D65-A16D-89E31C079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7B9906-6839-4162-A198-996FBAD6FDE4}"/>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6" name="Θέση υποσέλιδου 5">
            <a:extLst>
              <a:ext uri="{FF2B5EF4-FFF2-40B4-BE49-F238E27FC236}">
                <a16:creationId xmlns:a16="http://schemas.microsoft.com/office/drawing/2014/main" id="{F6E1120F-CDAB-461C-9A48-AAA2BE8F76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4FF3850-F1BF-4609-994E-77B634DE63D5}"/>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166130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147FC8-1A76-47BE-8F17-A99171EE482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935BA01-9CCE-46E7-A719-806EC0E943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52FBDFB-9402-4F61-AF3D-4630615F7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7DE22C1-CF44-4ABB-B6C7-510019CD7933}"/>
              </a:ext>
            </a:extLst>
          </p:cNvPr>
          <p:cNvSpPr>
            <a:spLocks noGrp="1"/>
          </p:cNvSpPr>
          <p:nvPr>
            <p:ph type="dt" sz="half" idx="10"/>
          </p:nvPr>
        </p:nvSpPr>
        <p:spPr/>
        <p:txBody>
          <a:bodyPr/>
          <a:lstStyle/>
          <a:p>
            <a:fld id="{8D3C42F4-3FCF-4616-A3CB-5E4A210ECA85}" type="datetimeFigureOut">
              <a:rPr lang="el-GR" smtClean="0"/>
              <a:t>4/6/2019</a:t>
            </a:fld>
            <a:endParaRPr lang="el-GR"/>
          </a:p>
        </p:txBody>
      </p:sp>
      <p:sp>
        <p:nvSpPr>
          <p:cNvPr id="6" name="Θέση υποσέλιδου 5">
            <a:extLst>
              <a:ext uri="{FF2B5EF4-FFF2-40B4-BE49-F238E27FC236}">
                <a16:creationId xmlns:a16="http://schemas.microsoft.com/office/drawing/2014/main" id="{DBBB7737-FBB1-4D09-A656-EBDC9C9D59C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8F5AA6-63E5-47E7-B0BC-59B4F78EF5B6}"/>
              </a:ext>
            </a:extLst>
          </p:cNvPr>
          <p:cNvSpPr>
            <a:spLocks noGrp="1"/>
          </p:cNvSpPr>
          <p:nvPr>
            <p:ph type="sldNum" sz="quarter" idx="12"/>
          </p:nvPr>
        </p:nvSpPr>
        <p:spPr/>
        <p:txBody>
          <a:bodyPr/>
          <a:lstStyle/>
          <a:p>
            <a:fld id="{799E7AA0-5345-49FF-86F5-B4FEAB113219}" type="slidenum">
              <a:rPr lang="el-GR" smtClean="0"/>
              <a:t>‹#›</a:t>
            </a:fld>
            <a:endParaRPr lang="el-GR"/>
          </a:p>
        </p:txBody>
      </p:sp>
    </p:spTree>
    <p:extLst>
      <p:ext uri="{BB962C8B-B14F-4D97-AF65-F5344CB8AC3E}">
        <p14:creationId xmlns:p14="http://schemas.microsoft.com/office/powerpoint/2010/main" val="144625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6D821E5-C11D-401C-905E-25A91DBE03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26F2917-E3D2-416A-BDC2-EC89AF6298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80A1EEE-01BF-452E-86DE-DCE61AFA39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C42F4-3FCF-4616-A3CB-5E4A210ECA85}" type="datetimeFigureOut">
              <a:rPr lang="el-GR" smtClean="0"/>
              <a:t>4/6/2019</a:t>
            </a:fld>
            <a:endParaRPr lang="el-GR"/>
          </a:p>
        </p:txBody>
      </p:sp>
      <p:sp>
        <p:nvSpPr>
          <p:cNvPr id="5" name="Θέση υποσέλιδου 4">
            <a:extLst>
              <a:ext uri="{FF2B5EF4-FFF2-40B4-BE49-F238E27FC236}">
                <a16:creationId xmlns:a16="http://schemas.microsoft.com/office/drawing/2014/main" id="{6FEFDFE5-F752-44F0-8A90-C67B51275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5673DA6-3333-41D0-90BE-A5B18C8061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E7AA0-5345-49FF-86F5-B4FEAB113219}" type="slidenum">
              <a:rPr lang="el-GR" smtClean="0"/>
              <a:t>‹#›</a:t>
            </a:fld>
            <a:endParaRPr lang="el-GR"/>
          </a:p>
        </p:txBody>
      </p:sp>
    </p:spTree>
    <p:extLst>
      <p:ext uri="{BB962C8B-B14F-4D97-AF65-F5344CB8AC3E}">
        <p14:creationId xmlns:p14="http://schemas.microsoft.com/office/powerpoint/2010/main" val="107835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A08FDC-E693-4E06-886F-0DCECC41D40F}"/>
              </a:ext>
            </a:extLst>
          </p:cNvPr>
          <p:cNvSpPr>
            <a:spLocks noGrp="1"/>
          </p:cNvSpPr>
          <p:nvPr>
            <p:ph type="title"/>
          </p:nvPr>
        </p:nvSpPr>
        <p:spPr>
          <a:xfrm>
            <a:off x="838200" y="365125"/>
            <a:ext cx="10515600" cy="765843"/>
          </a:xfrm>
        </p:spPr>
        <p:txBody>
          <a:bodyPr/>
          <a:lstStyle/>
          <a:p>
            <a:pPr algn="ctr"/>
            <a:r>
              <a:rPr lang="el-GR" i="1" dirty="0"/>
              <a:t>Η ΣΥΝΕΙΔΗΣΗ ΤΗΣ ΓΗΣ ΜΟΥ </a:t>
            </a:r>
            <a:r>
              <a:rPr lang="el-GR" dirty="0"/>
              <a:t>(1915)</a:t>
            </a:r>
          </a:p>
        </p:txBody>
      </p:sp>
      <p:sp>
        <p:nvSpPr>
          <p:cNvPr id="3" name="Θέση περιεχομένου 2">
            <a:extLst>
              <a:ext uri="{FF2B5EF4-FFF2-40B4-BE49-F238E27FC236}">
                <a16:creationId xmlns:a16="http://schemas.microsoft.com/office/drawing/2014/main" id="{E4316546-BFB0-4BD6-8806-346C68B72471}"/>
              </a:ext>
            </a:extLst>
          </p:cNvPr>
          <p:cNvSpPr>
            <a:spLocks noGrp="1"/>
          </p:cNvSpPr>
          <p:nvPr>
            <p:ph idx="1"/>
          </p:nvPr>
        </p:nvSpPr>
        <p:spPr>
          <a:xfrm>
            <a:off x="168812" y="1130968"/>
            <a:ext cx="11830930" cy="5494915"/>
          </a:xfrm>
        </p:spPr>
        <p:txBody>
          <a:bodyPr>
            <a:normAutofit fontScale="92500" lnSpcReduction="10000"/>
          </a:bodyPr>
          <a:lstStyle/>
          <a:p>
            <a:r>
              <a:rPr lang="el-GR" dirty="0"/>
              <a:t>Εφτά ποιήματα μύησης και διάπλασης. </a:t>
            </a:r>
          </a:p>
          <a:p>
            <a:r>
              <a:rPr lang="el-GR" dirty="0"/>
              <a:t>Ο Σικελιανός συναρτά τη διαμόρφωση της ποιητικής του ταυτότητας από τη νεότητα στην άνδρωση, απηχώντας τη ρομαντική ποιητική. Το αυτοβιογραφικό στοιχείο είναι συχνά ευδιάκριτο.</a:t>
            </a:r>
          </a:p>
          <a:p>
            <a:r>
              <a:rPr lang="el-GR" dirty="0"/>
              <a:t>Κεντρική θέση κατέχει το ποίημα «Τα χώματα», το οποίο αναφέρεται στην απομάκρυνση του αφηγητή από τη Λευκάδα και στην περιήγησή του σε ολόκληρη την ελληνική επικράτεια με τελευταίο σταθμό την Αθήνα. Στην ουσία πρόκειται για μια εορταστική διακήρυξη της μετατροπής του Σικελιανού από τοπικό σε εθνικό ποιητή. </a:t>
            </a:r>
          </a:p>
          <a:p>
            <a:r>
              <a:rPr lang="el-GR" dirty="0"/>
              <a:t>Η δημιουργική πορεία απεικονίζεται όχι μόνο με γεωγραφικούς, αλλά και με αρχαιολογικούς όρους. Η γλυπτική ενδιαφέρει τον Σικελιανό καθώς την αντιλαμβάνεται ως συγγενική με την ποίησή του. Η λογοτεχνική σχέση του ποιητή με τη γη του παραλληλίζεται με τη σχέση του γλύπτη προς τον πηλό. Το χώμα ανάγεται σε πρώτη ύλη τόσο της γλυπτικής όσο και της ποίησης και οι δύο τέχνες αποδύονται σε έναν κοινό αγώνα για τη μορφοποίησή του. </a:t>
            </a:r>
          </a:p>
        </p:txBody>
      </p:sp>
    </p:spTree>
    <p:extLst>
      <p:ext uri="{BB962C8B-B14F-4D97-AF65-F5344CB8AC3E}">
        <p14:creationId xmlns:p14="http://schemas.microsoft.com/office/powerpoint/2010/main" val="2247656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11980A-ED1C-4A03-BEA5-8D5E1D139A1F}"/>
              </a:ext>
            </a:extLst>
          </p:cNvPr>
          <p:cNvSpPr>
            <a:spLocks noGrp="1"/>
          </p:cNvSpPr>
          <p:nvPr>
            <p:ph type="title"/>
          </p:nvPr>
        </p:nvSpPr>
        <p:spPr>
          <a:xfrm>
            <a:off x="838200" y="434828"/>
            <a:ext cx="10515600" cy="661817"/>
          </a:xfrm>
        </p:spPr>
        <p:txBody>
          <a:bodyPr>
            <a:normAutofit fontScale="90000"/>
          </a:bodyPr>
          <a:lstStyle/>
          <a:p>
            <a:pPr algn="ctr"/>
            <a:r>
              <a:rPr lang="el-GR" i="1" dirty="0"/>
              <a:t>Η ΣΥΝΕΙΔΗΣΗ ΤΗΣ ΦΥΛΗΣ ΜΟΥ </a:t>
            </a:r>
            <a:r>
              <a:rPr lang="el-GR" dirty="0"/>
              <a:t>(1915)</a:t>
            </a:r>
          </a:p>
        </p:txBody>
      </p:sp>
      <p:sp>
        <p:nvSpPr>
          <p:cNvPr id="3" name="Θέση περιεχομένου 2">
            <a:extLst>
              <a:ext uri="{FF2B5EF4-FFF2-40B4-BE49-F238E27FC236}">
                <a16:creationId xmlns:a16="http://schemas.microsoft.com/office/drawing/2014/main" id="{F95A82BB-527B-49E5-94E9-624316403A91}"/>
              </a:ext>
            </a:extLst>
          </p:cNvPr>
          <p:cNvSpPr>
            <a:spLocks noGrp="1"/>
          </p:cNvSpPr>
          <p:nvPr>
            <p:ph idx="1"/>
          </p:nvPr>
        </p:nvSpPr>
        <p:spPr>
          <a:xfrm>
            <a:off x="253218" y="1181686"/>
            <a:ext cx="11633981" cy="5416061"/>
          </a:xfrm>
        </p:spPr>
        <p:txBody>
          <a:bodyPr>
            <a:normAutofit fontScale="92500" lnSpcReduction="10000"/>
          </a:bodyPr>
          <a:lstStyle/>
          <a:p>
            <a:r>
              <a:rPr lang="el-GR" dirty="0"/>
              <a:t>Στον απόηχο των Βαλκανικών Πολέμων, η </a:t>
            </a:r>
            <a:r>
              <a:rPr lang="el-GR" i="1" dirty="0"/>
              <a:t>Συνείδηση της Φυλής μου </a:t>
            </a:r>
            <a:r>
              <a:rPr lang="el-GR" dirty="0"/>
              <a:t>αποτελεί μια απεύθυνση στους λίγους και εκλεκτούς (δημοσιεύεται σε περιορισμένα αντίτυπα), μια συνθετική πρόταση για την επίτευξη της εθνικής παλιγγενεσίας. Συνδιαλέγεται με την ιστορική συγκυρία έμμεσα, μέσα από τον αρχαιοελληνικό μύθο και την αρχαιοελληνική ιστορία, ενώ ακόμη και στις περιπτώσεις που αναφέρεται στο ιστορικό παρόν, το ιδεολογικό κάλεσμα φιλτράρεται, μέσα από αρχαιοελληνικές μυθικές και ιστορικές αναφορές. </a:t>
            </a:r>
          </a:p>
          <a:p>
            <a:r>
              <a:rPr lang="el-GR" dirty="0"/>
              <a:t>Καχυποψία απέναντι στη Μεγάλη Ιδέα, με την έννοια της εδαφικής επέκτασης της Ελλάδας σε ολόκληρο τον χώρο της Βυζαντινής Αυτοκρατορίας. Αντί για τις εδαφικές προσαρτήσεις προκρίνει μια συντηρητικότερη πολιτική, ένα είδος «</a:t>
            </a:r>
            <a:r>
              <a:rPr lang="el-GR" dirty="0" err="1"/>
              <a:t>προμοντέρνου</a:t>
            </a:r>
            <a:r>
              <a:rPr lang="el-GR" dirty="0"/>
              <a:t> αρχαϊσμού», βάσει του οποίου ολόκληρος ο ελληνισμός, όχι ως κράτος αλλά ως έθνος, θα συσπειρωνόταν πνευματικά γύρω από τον δελφικό «ομφαλό». Η κορύφωση του αρχαιοελληνικού πολιτισμού δεν εντοπίζεται, κατά την άποψή του, στον χρυσό αιώνα αλλά λίγο πριν, στην περίοδο άνθησης του θεσμού των δελφικών </a:t>
            </a:r>
            <a:r>
              <a:rPr lang="el-GR" dirty="0" err="1"/>
              <a:t>αμφικτυονιών</a:t>
            </a:r>
            <a:r>
              <a:rPr lang="el-GR" dirty="0"/>
              <a:t>, τότε που οι δεσμοί των πολιτών με τη Μάνα -Γη ήταν ακόμη αδιάρρηκτοι. </a:t>
            </a:r>
          </a:p>
        </p:txBody>
      </p:sp>
    </p:spTree>
    <p:extLst>
      <p:ext uri="{BB962C8B-B14F-4D97-AF65-F5344CB8AC3E}">
        <p14:creationId xmlns:p14="http://schemas.microsoft.com/office/powerpoint/2010/main" val="150937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B169C-BBA2-4C88-89E3-8FE872F27F34}"/>
              </a:ext>
            </a:extLst>
          </p:cNvPr>
          <p:cNvSpPr>
            <a:spLocks noGrp="1"/>
          </p:cNvSpPr>
          <p:nvPr>
            <p:ph type="title"/>
          </p:nvPr>
        </p:nvSpPr>
        <p:spPr>
          <a:xfrm>
            <a:off x="838200" y="365126"/>
            <a:ext cx="10515600" cy="577410"/>
          </a:xfrm>
        </p:spPr>
        <p:txBody>
          <a:bodyPr>
            <a:normAutofit fontScale="90000"/>
          </a:bodyPr>
          <a:lstStyle/>
          <a:p>
            <a:pPr algn="ctr"/>
            <a:r>
              <a:rPr lang="el-GR" i="1" dirty="0"/>
              <a:t>Η ΣΥΝΕΙΔΗΣΗ ΤΗΣ ΓΥΝΑΙΚΑΣ </a:t>
            </a:r>
            <a:r>
              <a:rPr lang="el-GR" dirty="0"/>
              <a:t>(1916)</a:t>
            </a:r>
          </a:p>
        </p:txBody>
      </p:sp>
      <p:sp>
        <p:nvSpPr>
          <p:cNvPr id="3" name="Θέση περιεχομένου 2">
            <a:extLst>
              <a:ext uri="{FF2B5EF4-FFF2-40B4-BE49-F238E27FC236}">
                <a16:creationId xmlns:a16="http://schemas.microsoft.com/office/drawing/2014/main" id="{21D06A12-BF22-4290-8EB8-BF67D056B311}"/>
              </a:ext>
            </a:extLst>
          </p:cNvPr>
          <p:cNvSpPr>
            <a:spLocks noGrp="1"/>
          </p:cNvSpPr>
          <p:nvPr>
            <p:ph idx="1"/>
          </p:nvPr>
        </p:nvSpPr>
        <p:spPr>
          <a:xfrm>
            <a:off x="154745" y="1125415"/>
            <a:ext cx="11901267" cy="5542671"/>
          </a:xfrm>
        </p:spPr>
        <p:txBody>
          <a:bodyPr>
            <a:normAutofit lnSpcReduction="10000"/>
          </a:bodyPr>
          <a:lstStyle/>
          <a:p>
            <a:r>
              <a:rPr lang="el-GR" dirty="0"/>
              <a:t>Ο Σικελιανός θεωρείται από τους ερωτικότερους ποιητές. Το αίσθημα του πόθου όμως στο έργο του έχει ως κατεξοχήν αντικείμενο όχι τη γυναίκα αλλά την ποιητική δημιουργία. Σε πολλά ποιήματά του ακολουθεί την παράδοση των </a:t>
            </a:r>
            <a:r>
              <a:rPr lang="el-GR" dirty="0" err="1"/>
              <a:t>άγγλων</a:t>
            </a:r>
            <a:r>
              <a:rPr lang="el-GR" dirty="0"/>
              <a:t> ρομαντικών  όπου «ο άντρας εραστής, αντί να εγκολπωθεί τη γυναίκα ως ένα πολύτιμο έτερον, την απαλείφει σε μια ναρκισσιστική προβολή του εαυτού του». </a:t>
            </a:r>
          </a:p>
          <a:p>
            <a:r>
              <a:rPr lang="el-GR" dirty="0"/>
              <a:t>Ναρκισσιστικός χαρακτήρας στη </a:t>
            </a:r>
            <a:r>
              <a:rPr lang="el-GR" i="1" dirty="0"/>
              <a:t>Συνείδηση της γυναίκας: </a:t>
            </a:r>
            <a:r>
              <a:rPr lang="el-GR" dirty="0"/>
              <a:t>εκτρέπεται με κάθε ευκαιρία προς το ποιητικό </a:t>
            </a:r>
            <a:r>
              <a:rPr lang="el-GR" dirty="0" err="1"/>
              <a:t>αυτοσχόλιο</a:t>
            </a:r>
            <a:r>
              <a:rPr lang="el-GR" dirty="0"/>
              <a:t> ή και </a:t>
            </a:r>
            <a:r>
              <a:rPr lang="el-GR" dirty="0" err="1"/>
              <a:t>αυτοεγκώμιο</a:t>
            </a:r>
            <a:r>
              <a:rPr lang="el-GR" dirty="0"/>
              <a:t>. Δεν είναι η βίωση, αλλά η δημιουργική συνείδηση του ερωτικού πόθου που ενδιαφέρει τον ποιητή, ο τρόπος δηλαδή με τον οποίο ο ερωτικός πόθος μεταστοιχειώνεται σε πόθο ποιητικό. Η λέξη «πόθος» συσχετίζεται συστηματικά στις </a:t>
            </a:r>
            <a:r>
              <a:rPr lang="el-GR" i="1" dirty="0"/>
              <a:t>Συνειδήσεις</a:t>
            </a:r>
            <a:r>
              <a:rPr lang="el-GR" dirty="0"/>
              <a:t> όχι με το ερωτικό πάθος, αλλά με την επιθυμία της ποιητικής δημιουργίας. </a:t>
            </a:r>
          </a:p>
          <a:p>
            <a:r>
              <a:rPr lang="el-GR" dirty="0"/>
              <a:t>Η γυναίκα λιγότερο ως ενεργητική ερωτική σύντροφος και περισσότερο ως ένα είδος ενδοτικής Μούσας του ποιητή. Η ερωτική πράξη προσλαμβάνει τη μεταφορική διάσταση της συνεύρεσης του ποιητή με τη Μούσα του. </a:t>
            </a:r>
          </a:p>
        </p:txBody>
      </p:sp>
    </p:spTree>
    <p:extLst>
      <p:ext uri="{BB962C8B-B14F-4D97-AF65-F5344CB8AC3E}">
        <p14:creationId xmlns:p14="http://schemas.microsoft.com/office/powerpoint/2010/main" val="48330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EA192D-3C52-4AC1-AFB4-7C619501785D}"/>
              </a:ext>
            </a:extLst>
          </p:cNvPr>
          <p:cNvSpPr>
            <a:spLocks noGrp="1"/>
          </p:cNvSpPr>
          <p:nvPr>
            <p:ph type="title"/>
          </p:nvPr>
        </p:nvSpPr>
        <p:spPr>
          <a:xfrm>
            <a:off x="838200" y="365126"/>
            <a:ext cx="10515600" cy="774358"/>
          </a:xfrm>
        </p:spPr>
        <p:txBody>
          <a:bodyPr/>
          <a:lstStyle/>
          <a:p>
            <a:pPr algn="ctr"/>
            <a:r>
              <a:rPr lang="el-GR" i="1" dirty="0"/>
              <a:t>Η ΣΥΝΕΙΔΗΣΗ ΤΗΣ ΠΙΣΤΗΣ </a:t>
            </a:r>
            <a:r>
              <a:rPr lang="el-GR" dirty="0"/>
              <a:t>(1917)</a:t>
            </a:r>
          </a:p>
        </p:txBody>
      </p:sp>
      <p:sp>
        <p:nvSpPr>
          <p:cNvPr id="3" name="Θέση περιεχομένου 2">
            <a:extLst>
              <a:ext uri="{FF2B5EF4-FFF2-40B4-BE49-F238E27FC236}">
                <a16:creationId xmlns:a16="http://schemas.microsoft.com/office/drawing/2014/main" id="{272B1517-9B92-44C7-8EFB-F81BBA5E610D}"/>
              </a:ext>
            </a:extLst>
          </p:cNvPr>
          <p:cNvSpPr>
            <a:spLocks noGrp="1"/>
          </p:cNvSpPr>
          <p:nvPr>
            <p:ph idx="1"/>
          </p:nvPr>
        </p:nvSpPr>
        <p:spPr>
          <a:xfrm>
            <a:off x="196948" y="1139484"/>
            <a:ext cx="11802794" cy="5528602"/>
          </a:xfrm>
        </p:spPr>
        <p:txBody>
          <a:bodyPr>
            <a:normAutofit fontScale="77500" lnSpcReduction="20000"/>
          </a:bodyPr>
          <a:lstStyle/>
          <a:p>
            <a:r>
              <a:rPr lang="el-GR" dirty="0"/>
              <a:t>Μια εκδοχή του </a:t>
            </a:r>
            <a:r>
              <a:rPr lang="el-GR" dirty="0" err="1"/>
              <a:t>σικελιανικού</a:t>
            </a:r>
            <a:r>
              <a:rPr lang="el-GR" dirty="0"/>
              <a:t> χριστιανισμού. </a:t>
            </a:r>
          </a:p>
          <a:p>
            <a:r>
              <a:rPr lang="el-GR" dirty="0"/>
              <a:t>Τα εφτά ποιήματα αρθρώνουν μια εμπειρική θεολογία, καθώς αφηγούνται, ως αυτοβιογραφικό οδοιπορικό, την πορεία της θρησκευτικής συνειδητοποίησης του αφηγητή τους.</a:t>
            </a:r>
          </a:p>
          <a:p>
            <a:r>
              <a:rPr lang="el-GR" dirty="0"/>
              <a:t>Πρωταγωνιστής: όχι μόνο βοηθά στη γέννα των Θεών, αλλά και αναμετράται, ως ισόθεος δημιουργός, με τις μορφές του Διόνυσου και του Ιησού. </a:t>
            </a:r>
          </a:p>
          <a:p>
            <a:r>
              <a:rPr lang="el-GR" dirty="0"/>
              <a:t>Σαφέστερη διάρθρωση από τις υπόλοιπες Συνειδήσεις: καταγράφει με αρκετή ευκρίνεια τα στάδια της εσωτερικής πορείας του Σικελιανού από τον αρχαίο κόσμο προς τον Χριστιανισμό. Στα πρώτα ποιήματα συνοψίζεται η παγανιστική κοσμοαντίληψη του ποιητή και επισημαίνεται η σταδιακή απομάκρυνση από τους αρχαίους θεούς, στο τέταρτο και κεντρικό ποίημα, το «Αντρίκειο βάφτισμα» ο αφηγητής εμβαπτίζεται στον χριστιανικό κόσμο με την καταλυτική μεσολάβηση της φύσης, ενώ στα τρία τελευταία ποιήματα «Μάνα του γιου του ανθρώπου», «Διόνυσος -Ιησούς», «Δέκατη Μούσα» υμνούνται οι κυριότερες μορφές και σύμβολα αυτού του κόσμου. Ωστόσο ο δημιουργός των χριστιανικών ποιημάτων παραμένει κατ’ </a:t>
            </a:r>
            <a:r>
              <a:rPr lang="el-GR" dirty="0" err="1"/>
              <a:t>ουσίαν</a:t>
            </a:r>
            <a:r>
              <a:rPr lang="el-GR" dirty="0"/>
              <a:t> παγανιστής. Διονυσιακοί και αισθησιακοί είναι οι κυρίαρχοι τόνοι στις περιγραφές του Χριστού και της Παναγίας. Οι ίδιες οι χριστιανικές θεότητες αναδεικνύονται φορείς μιας βακχικής ποιητικής, καθώς διασυνδέονται με τον Διόνυσο. Έτσι η Παναγία αντικαθιστά τις Μούσες και ο ίδιος ο αφηγητής του Διόνυσου -Ιησού εμφανίζεται ως ένα είδος Διόνυσου-Ιησού που προσφέρει το κρασί της δημιουργίας του στην πάσχουσα ανθρωπότητα κατά τη διάρκεια μιας γεμάτης από βακχική ζωτικότητα Θείας Κοινωνίας. </a:t>
            </a:r>
          </a:p>
          <a:p>
            <a:r>
              <a:rPr lang="el-GR" dirty="0"/>
              <a:t>Επίσης, ο Σικελιανός διερευνά την ορθόδοξη λαϊκή πίστη, της προσδίδει μυστικιστικές προεκτάσεις και οδηγείται, βαθμιαία, σε μια τολμηρή σύζευξη Χριστιανισμού και παγανισμού.</a:t>
            </a:r>
          </a:p>
        </p:txBody>
      </p:sp>
    </p:spTree>
    <p:extLst>
      <p:ext uri="{BB962C8B-B14F-4D97-AF65-F5344CB8AC3E}">
        <p14:creationId xmlns:p14="http://schemas.microsoft.com/office/powerpoint/2010/main" val="4245508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778B1A-A5CB-4005-9C4B-BC49C2C017B1}"/>
              </a:ext>
            </a:extLst>
          </p:cNvPr>
          <p:cNvSpPr>
            <a:spLocks noGrp="1"/>
          </p:cNvSpPr>
          <p:nvPr>
            <p:ph type="title"/>
          </p:nvPr>
        </p:nvSpPr>
        <p:spPr>
          <a:xfrm>
            <a:off x="393895" y="365126"/>
            <a:ext cx="11465170" cy="760290"/>
          </a:xfrm>
        </p:spPr>
        <p:txBody>
          <a:bodyPr>
            <a:normAutofit fontScale="90000"/>
          </a:bodyPr>
          <a:lstStyle/>
          <a:p>
            <a:pPr algn="ctr"/>
            <a:r>
              <a:rPr lang="el-GR" i="1" dirty="0"/>
              <a:t>Η ΣΥΝΕΙΔΗΣΗ ΤΗΣ ΠΡΟΣΩΠΙΚΗΣ ΔΗΜΙΟΥΡΓΙΑΣ </a:t>
            </a:r>
            <a:r>
              <a:rPr lang="el-GR" dirty="0"/>
              <a:t>(1947)</a:t>
            </a:r>
          </a:p>
        </p:txBody>
      </p:sp>
      <p:sp>
        <p:nvSpPr>
          <p:cNvPr id="3" name="Θέση περιεχομένου 2">
            <a:extLst>
              <a:ext uri="{FF2B5EF4-FFF2-40B4-BE49-F238E27FC236}">
                <a16:creationId xmlns:a16="http://schemas.microsoft.com/office/drawing/2014/main" id="{97F12C82-E91D-493B-91CA-E441C0086ECA}"/>
              </a:ext>
            </a:extLst>
          </p:cNvPr>
          <p:cNvSpPr>
            <a:spLocks noGrp="1"/>
          </p:cNvSpPr>
          <p:nvPr>
            <p:ph idx="1"/>
          </p:nvPr>
        </p:nvSpPr>
        <p:spPr>
          <a:xfrm>
            <a:off x="196948" y="1125416"/>
            <a:ext cx="11802794" cy="5514535"/>
          </a:xfrm>
        </p:spPr>
        <p:txBody>
          <a:bodyPr>
            <a:normAutofit fontScale="85000" lnSpcReduction="20000"/>
          </a:bodyPr>
          <a:lstStyle/>
          <a:p>
            <a:r>
              <a:rPr lang="el-GR" dirty="0"/>
              <a:t>Διαφέρει τόσο εκφραστικά όσο και υφολογικά και θεματικά από τις προηγούμενες </a:t>
            </a:r>
            <a:r>
              <a:rPr lang="el-GR" i="1" dirty="0"/>
              <a:t>Συνειδήσεις</a:t>
            </a:r>
            <a:r>
              <a:rPr lang="el-GR" dirty="0"/>
              <a:t>. </a:t>
            </a:r>
          </a:p>
          <a:p>
            <a:r>
              <a:rPr lang="el-GR" dirty="0"/>
              <a:t>Έντονη ανομοιογένεια σε σχέση με τις υπόλοιπες που δυναμιτίζει την ενότητα που ευαγγελιζόταν ο Σικελιανός. </a:t>
            </a:r>
          </a:p>
          <a:p>
            <a:r>
              <a:rPr lang="el-GR" dirty="0"/>
              <a:t>Εκτός από την ιστορία και τον χρόνο, τον ώριμο Σικελιανό τον απασχολεί και ο θάνατος, όπως φαίνεται από το πρώτο ποίημα που είναι μια μελέτη θανάτου, ενώ και η επιθυμία της μεταφυσικής αναγέννησης αποτυπώνεται στην πέμπτη </a:t>
            </a:r>
            <a:r>
              <a:rPr lang="el-GR" i="1" dirty="0"/>
              <a:t>Συνείδηση</a:t>
            </a:r>
            <a:r>
              <a:rPr lang="el-GR" dirty="0"/>
              <a:t>. </a:t>
            </a:r>
          </a:p>
          <a:p>
            <a:r>
              <a:rPr lang="el-GR" dirty="0"/>
              <a:t>Επιχειρεί να υπερβεί τον ίδιο του τον εαυτό. Η έμμονη χρήση της έκφρασης «ο εαυτός μου» δεν φαίνεται να υπαγορεύεται από ποιητικό ναρκισσισμό αλλά από ώριμη διάθεση αυτογνωσίας.</a:t>
            </a:r>
          </a:p>
          <a:p>
            <a:r>
              <a:rPr lang="el-GR" dirty="0"/>
              <a:t>Ο ποιητής-γλύπτης των πρώτων </a:t>
            </a:r>
            <a:r>
              <a:rPr lang="el-GR" i="1" dirty="0"/>
              <a:t>Συνειδήσεων</a:t>
            </a:r>
            <a:r>
              <a:rPr lang="el-GR" dirty="0"/>
              <a:t> έχει αντικατασταθεί από τον ποιητή-σιδηρουργό, αφού πρώτη ύλη του δεν είναι το μάρμαρο και ο πηλός, αλλά ο μπρούτζος στον οποίο αγωνίζεται να δώσει σχήμα (απηχεί τον Γύφτο του Παλαμά). Ταπεινότητα και μοναξιά διαχωρίζουν τον αφηγητή της πέμπτης από τις υπόλοιπες </a:t>
            </a:r>
            <a:r>
              <a:rPr lang="el-GR" i="1" dirty="0"/>
              <a:t>Συνειδήσεις</a:t>
            </a:r>
            <a:r>
              <a:rPr lang="el-GR" dirty="0"/>
              <a:t>. </a:t>
            </a:r>
          </a:p>
          <a:p>
            <a:r>
              <a:rPr lang="el-GR" dirty="0"/>
              <a:t>Όχι μόνο ο αφηγητής, αλλά και οι αφηγηματικοί τρόποι έχουν αλλάξει. Τα έξι ποιήματα της σύνθεσης δεν έχουν καν θέμα. Απουσιάζει ο αφηγηματικός σκελετός, τα ποιήματα συγκροτούνται από εξαγγελίες, αναφωνήσεις και </a:t>
            </a:r>
            <a:r>
              <a:rPr lang="el-GR" dirty="0" err="1"/>
              <a:t>αυτοπροτροπές</a:t>
            </a:r>
            <a:r>
              <a:rPr lang="el-GR" dirty="0"/>
              <a:t>, το λεξιλόγιο γίνεται πιο αφηρημένο και φιλοσοφικό, υπάρχει συντακτική </a:t>
            </a:r>
            <a:r>
              <a:rPr lang="el-GR" dirty="0" err="1"/>
              <a:t>επαναληπτικότητα</a:t>
            </a:r>
            <a:r>
              <a:rPr lang="el-GR" dirty="0"/>
              <a:t> και ρητορικός τόνος.</a:t>
            </a:r>
          </a:p>
        </p:txBody>
      </p:sp>
    </p:spTree>
    <p:extLst>
      <p:ext uri="{BB962C8B-B14F-4D97-AF65-F5344CB8AC3E}">
        <p14:creationId xmlns:p14="http://schemas.microsoft.com/office/powerpoint/2010/main" val="87547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E795CD-D265-4E55-A634-2F8196333F30}"/>
              </a:ext>
            </a:extLst>
          </p:cNvPr>
          <p:cNvSpPr>
            <a:spLocks noGrp="1"/>
          </p:cNvSpPr>
          <p:nvPr>
            <p:ph type="title"/>
          </p:nvPr>
        </p:nvSpPr>
        <p:spPr/>
        <p:txBody>
          <a:bodyPr/>
          <a:lstStyle/>
          <a:p>
            <a:pPr algn="ctr"/>
            <a:r>
              <a:rPr lang="el-GR" dirty="0"/>
              <a:t>Βιβλιογραφία</a:t>
            </a:r>
          </a:p>
        </p:txBody>
      </p:sp>
      <p:sp>
        <p:nvSpPr>
          <p:cNvPr id="3" name="Θέση περιεχομένου 2">
            <a:extLst>
              <a:ext uri="{FF2B5EF4-FFF2-40B4-BE49-F238E27FC236}">
                <a16:creationId xmlns:a16="http://schemas.microsoft.com/office/drawing/2014/main" id="{E47D4AB5-1E4B-48DE-9950-0B8639F6FBA1}"/>
              </a:ext>
            </a:extLst>
          </p:cNvPr>
          <p:cNvSpPr>
            <a:spLocks noGrp="1"/>
          </p:cNvSpPr>
          <p:nvPr>
            <p:ph idx="1"/>
          </p:nvPr>
        </p:nvSpPr>
        <p:spPr/>
        <p:txBody>
          <a:bodyPr/>
          <a:lstStyle/>
          <a:p>
            <a:pPr marL="0" indent="0">
              <a:buNone/>
            </a:pPr>
            <a:r>
              <a:rPr lang="el-GR" dirty="0" err="1"/>
              <a:t>ΒογιατζόγλουΑθηνά</a:t>
            </a:r>
            <a:r>
              <a:rPr lang="el-GR" dirty="0"/>
              <a:t>, </a:t>
            </a:r>
            <a:r>
              <a:rPr lang="el-GR" i="1" dirty="0"/>
              <a:t>Η Μεγάλη Ιδέα του λυρισμού. Μελέτη του «Προλόγου στη Ζωή» του Σικελιανού</a:t>
            </a:r>
            <a:r>
              <a:rPr lang="el-GR" dirty="0"/>
              <a:t>, Ηράκλειο, Πανεπιστημιακές Εκδόσεις Κρήτης, 1999.</a:t>
            </a:r>
          </a:p>
        </p:txBody>
      </p:sp>
    </p:spTree>
    <p:extLst>
      <p:ext uri="{BB962C8B-B14F-4D97-AF65-F5344CB8AC3E}">
        <p14:creationId xmlns:p14="http://schemas.microsoft.com/office/powerpoint/2010/main" val="87031317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1052</Words>
  <Application>Microsoft Office PowerPoint</Application>
  <PresentationFormat>Ευρεία οθόνη</PresentationFormat>
  <Paragraphs>27</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Calibri</vt:lpstr>
      <vt:lpstr>Calibri Light</vt:lpstr>
      <vt:lpstr>Θέμα του Office</vt:lpstr>
      <vt:lpstr>Η ΣΥΝΕΙΔΗΣΗ ΤΗΣ ΓΗΣ ΜΟΥ (1915)</vt:lpstr>
      <vt:lpstr>Η ΣΥΝΕΙΔΗΣΗ ΤΗΣ ΦΥΛΗΣ ΜΟΥ (1915)</vt:lpstr>
      <vt:lpstr>Η ΣΥΝΕΙΔΗΣΗ ΤΗΣ ΓΥΝΑΙΚΑΣ (1916)</vt:lpstr>
      <vt:lpstr>Η ΣΥΝΕΙΔΗΣΗ ΤΗΣ ΠΙΣΤΗΣ (1917)</vt:lpstr>
      <vt:lpstr>Η ΣΥΝΕΙΔΗΣΗ ΤΗΣ ΠΡΟΣΩΠΙΚΗΣ ΔΗΜΙΟΥΡΓΙΑΣ (1947)</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ΣΥΝΕΙΔΗΣΗ ΤΗΣ ΓΗΣ ΜΟΥ</dc:title>
  <dc:creator>Θάλεια Ιερωνυμάκη</dc:creator>
  <cp:lastModifiedBy>Θάλεια Ιερωνυμάκη</cp:lastModifiedBy>
  <cp:revision>3</cp:revision>
  <dcterms:created xsi:type="dcterms:W3CDTF">2019-06-04T20:50:14Z</dcterms:created>
  <dcterms:modified xsi:type="dcterms:W3CDTF">2019-06-04T21:10:04Z</dcterms:modified>
</cp:coreProperties>
</file>