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70" r:id="rId5"/>
    <p:sldId id="268" r:id="rId6"/>
    <p:sldId id="269" r:id="rId7"/>
    <p:sldId id="271" r:id="rId8"/>
    <p:sldId id="272" r:id="rId9"/>
    <p:sldId id="273" r:id="rId10"/>
    <p:sldId id="274" r:id="rId11"/>
    <p:sldId id="275" r:id="rId12"/>
    <p:sldId id="276" r:id="rId13"/>
    <p:sldId id="277" r:id="rId14"/>
    <p:sldId id="278" r:id="rId1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150080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AD50E85-037C-47DB-AE0F-FDBF5B50DCFD}" type="datetimeFigureOut">
              <a:rPr lang="el-GR" smtClean="0"/>
              <a:t>22/10/2016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927800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2213364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742048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950521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10275217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568906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19175908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287840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2419680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781779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9AD50E85-037C-47DB-AE0F-FDBF5B50DCFD}" type="datetimeFigureOut">
              <a:rPr lang="el-GR" smtClean="0"/>
              <a:t>22/10/2016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197446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9AD50E85-037C-47DB-AE0F-FDBF5B50DCFD}" type="datetimeFigureOut">
              <a:rPr lang="el-GR" smtClean="0"/>
              <a:t>22/10/2016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5770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571152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928497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7" name="Date Placeholder 4"/>
          <p:cNvSpPr>
            <a:spLocks noGrp="1"/>
          </p:cNvSpPr>
          <p:nvPr>
            <p:ph type="dt" sz="half" idx="10"/>
          </p:nvPr>
        </p:nvSpPr>
        <p:spPr/>
        <p:txBody>
          <a:bodyPr/>
          <a:lstStyle/>
          <a:p>
            <a:fld id="{9AD50E85-037C-47DB-AE0F-FDBF5B50DCFD}" type="datetimeFigureOut">
              <a:rPr lang="el-GR" smtClean="0"/>
              <a:t>22/10/2016</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182773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9AD50E85-037C-47DB-AE0F-FDBF5B50DCFD}" type="datetimeFigureOut">
              <a:rPr lang="el-GR" smtClean="0"/>
              <a:t>22/10/2016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5FF22F0-B172-4D0C-BCB3-1661F34F73E2}" type="slidenum">
              <a:rPr lang="el-GR" smtClean="0"/>
              <a:t>‹#›</a:t>
            </a:fld>
            <a:endParaRPr lang="el-GR"/>
          </a:p>
        </p:txBody>
      </p:sp>
    </p:spTree>
    <p:extLst>
      <p:ext uri="{BB962C8B-B14F-4D97-AF65-F5344CB8AC3E}">
        <p14:creationId xmlns:p14="http://schemas.microsoft.com/office/powerpoint/2010/main" val="3723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AD50E85-037C-47DB-AE0F-FDBF5B50DCFD}" type="datetimeFigureOut">
              <a:rPr lang="el-GR" smtClean="0"/>
              <a:t>22/10/2016</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5FF22F0-B172-4D0C-BCB3-1661F34F73E2}" type="slidenum">
              <a:rPr lang="el-GR" smtClean="0"/>
              <a:t>‹#›</a:t>
            </a:fld>
            <a:endParaRPr lang="el-GR"/>
          </a:p>
        </p:txBody>
      </p:sp>
    </p:spTree>
    <p:extLst>
      <p:ext uri="{BB962C8B-B14F-4D97-AF65-F5344CB8AC3E}">
        <p14:creationId xmlns:p14="http://schemas.microsoft.com/office/powerpoint/2010/main" val="39748435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3600" dirty="0" smtClean="0"/>
              <a:t>ΠΑΕ, 1.3.α</a:t>
            </a:r>
            <a:r>
              <a:rPr lang="el-GR" sz="3600" b="1" dirty="0"/>
              <a:t> Παντελής </a:t>
            </a:r>
            <a:r>
              <a:rPr lang="el-GR" sz="3600" b="1" dirty="0" smtClean="0"/>
              <a:t>Κυπριανός</a:t>
            </a:r>
            <a:br>
              <a:rPr lang="el-GR" sz="3600" b="1" dirty="0" smtClean="0"/>
            </a:br>
            <a:r>
              <a:rPr lang="el-GR" sz="3600" b="1" dirty="0" smtClean="0"/>
              <a:t>΄Υπόμνηση. Τι είναι το Π. Πότε εμφανίστηκε. Λόγοι εμφάνισης. Χαρακτηριστικά. </a:t>
            </a:r>
            <a:r>
              <a:rPr lang="el-GR" sz="3600" b="1" dirty="0" err="1" smtClean="0"/>
              <a:t>Εέλιξη</a:t>
            </a:r>
            <a:r>
              <a:rPr lang="el-GR" sz="3600" b="1" dirty="0" smtClean="0"/>
              <a:t>. Τέλος  </a:t>
            </a:r>
            <a:endParaRPr lang="el-GR" sz="3600" dirty="0"/>
          </a:p>
        </p:txBody>
      </p:sp>
      <p:sp>
        <p:nvSpPr>
          <p:cNvPr id="3" name="Υπότιτλος 2"/>
          <p:cNvSpPr>
            <a:spLocks noGrp="1"/>
          </p:cNvSpPr>
          <p:nvPr>
            <p:ph type="subTitle" idx="1"/>
          </p:nvPr>
        </p:nvSpPr>
        <p:spPr/>
        <p:txBody>
          <a:bodyPr/>
          <a:lstStyle/>
          <a:p>
            <a:r>
              <a:rPr lang="el-GR" dirty="0" smtClean="0"/>
              <a:t>23 Οκτωβρίου 2016</a:t>
            </a:r>
            <a:endParaRPr lang="el-GR" dirty="0"/>
          </a:p>
        </p:txBody>
      </p:sp>
    </p:spTree>
    <p:extLst>
      <p:ext uri="{BB962C8B-B14F-4D97-AF65-F5344CB8AC3E}">
        <p14:creationId xmlns:p14="http://schemas.microsoft.com/office/powerpoint/2010/main" val="757348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Ίδια εικόνα και μετά τον 17</a:t>
            </a:r>
            <a:r>
              <a:rPr lang="el-GR" baseline="30000" dirty="0"/>
              <a:t>ο</a:t>
            </a:r>
            <a:r>
              <a:rPr lang="el-GR" dirty="0"/>
              <a:t> αιώνα ως τη Γαλλική Επανάσταση, το 1789</a:t>
            </a:r>
          </a:p>
        </p:txBody>
      </p:sp>
      <p:sp>
        <p:nvSpPr>
          <p:cNvPr id="3" name="Θέση περιεχομένου 2"/>
          <p:cNvSpPr>
            <a:spLocks noGrp="1"/>
          </p:cNvSpPr>
          <p:nvPr>
            <p:ph idx="1"/>
          </p:nvPr>
        </p:nvSpPr>
        <p:spPr/>
        <p:txBody>
          <a:bodyPr/>
          <a:lstStyle/>
          <a:p>
            <a:r>
              <a:rPr lang="el-GR" dirty="0" smtClean="0"/>
              <a:t>Σε </a:t>
            </a:r>
            <a:r>
              <a:rPr lang="el-GR" dirty="0"/>
              <a:t>πολλές χώρες τα πανεπιστήμια χάνουν σε δυναμισμό  και ανανεωτικό πνεύμα σε μία συγκυρία σημαδεμένη από σημαντικά εκπαιδευτικά και πολιτισμικά κινήματα, όπως ο Ρεαλισμός, ο Ευσεβισμός, το </a:t>
            </a:r>
            <a:r>
              <a:rPr lang="en-US" dirty="0"/>
              <a:t>Port Royal</a:t>
            </a:r>
            <a:r>
              <a:rPr lang="el-GR" dirty="0"/>
              <a:t>, παράγωγα εν πολλοίς της θρησκευτικής διαμάχης, τα οποία δίνουν ώθηση στην εκπαίδευση, ιδιαίτερα την πρωτοβάθμια, τα γράμματα και τον πολιτισμό. Είναι η εποχή του Μολιέρου, του Σαίξπηρ, αργότερα του </a:t>
            </a:r>
            <a:r>
              <a:rPr lang="el-GR" dirty="0" err="1"/>
              <a:t>Γκαίτε</a:t>
            </a:r>
            <a:r>
              <a:rPr lang="el-GR" dirty="0"/>
              <a:t>. </a:t>
            </a:r>
          </a:p>
        </p:txBody>
      </p:sp>
    </p:spTree>
    <p:extLst>
      <p:ext uri="{BB962C8B-B14F-4D97-AF65-F5344CB8AC3E}">
        <p14:creationId xmlns:p14="http://schemas.microsoft.com/office/powerpoint/2010/main" val="3935418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800" dirty="0" smtClean="0"/>
              <a:t>Ι</a:t>
            </a:r>
            <a:r>
              <a:rPr lang="en-US" sz="2800" dirty="0" smtClean="0"/>
              <a:t>V.</a:t>
            </a:r>
            <a:r>
              <a:rPr lang="en-US" dirty="0" smtClean="0"/>
              <a:t> </a:t>
            </a:r>
            <a:r>
              <a:rPr lang="el-GR" sz="3200" dirty="0" smtClean="0"/>
              <a:t>Ανταγωνιστές</a:t>
            </a:r>
            <a:r>
              <a:rPr lang="el-GR" sz="3200" dirty="0"/>
              <a:t>: Κ</a:t>
            </a:r>
            <a:r>
              <a:rPr lang="el-GR" sz="3200" dirty="0" smtClean="0"/>
              <a:t>έντρα </a:t>
            </a:r>
            <a:r>
              <a:rPr lang="el-GR" sz="3200" dirty="0"/>
              <a:t>Αριστείας, </a:t>
            </a:r>
            <a:r>
              <a:rPr lang="el-GR" sz="3200" dirty="0" smtClean="0"/>
              <a:t>Ακαδημίες</a:t>
            </a:r>
            <a:r>
              <a:rPr lang="el-GR" sz="3200" dirty="0"/>
              <a:t>, </a:t>
            </a:r>
            <a:r>
              <a:rPr lang="el-GR" sz="3200" dirty="0" smtClean="0"/>
              <a:t>Κολέγια, Τεχνικές επαγγελματικές σχολές</a:t>
            </a:r>
            <a:r>
              <a:rPr lang="el-GR" sz="3200" dirty="0"/>
              <a:t>.</a:t>
            </a:r>
            <a:br>
              <a:rPr lang="el-GR" sz="3200" dirty="0"/>
            </a:br>
            <a:endParaRPr lang="el-GR" sz="3200" dirty="0"/>
          </a:p>
        </p:txBody>
      </p:sp>
      <p:sp>
        <p:nvSpPr>
          <p:cNvPr id="3" name="Θέση περιεχομένου 2"/>
          <p:cNvSpPr>
            <a:spLocks noGrp="1"/>
          </p:cNvSpPr>
          <p:nvPr>
            <p:ph idx="1"/>
          </p:nvPr>
        </p:nvSpPr>
        <p:spPr/>
        <p:txBody>
          <a:bodyPr/>
          <a:lstStyle/>
          <a:p>
            <a:r>
              <a:rPr lang="el-GR" dirty="0" smtClean="0"/>
              <a:t>1. Ένας </a:t>
            </a:r>
            <a:r>
              <a:rPr lang="el-GR" dirty="0"/>
              <a:t>από αυτούς είναι το βασιλικό Κολλέγιο στη Γαλλία (Κολλέγιο της Γαλλίας μετά τη Γαλλική Επανάσταση) το οποίο ιδρύεται το 1530 από τον βασιλιά Φρανσουά τον 1</a:t>
            </a:r>
            <a:r>
              <a:rPr lang="el-GR" baseline="30000" dirty="0"/>
              <a:t>ο</a:t>
            </a:r>
            <a:r>
              <a:rPr lang="el-GR" dirty="0"/>
              <a:t> με τη συνδρομή επιφανών ουμανιστών, ακολούθων του Έρασμου. Αποκηρύσσεται από το Πανεπιστήμιο, δεν παρέχει πτυχίο, αλλά γίνεται τόπος διαλέξεων και ανταμώματος επιστημόνων και διανοητών. </a:t>
            </a:r>
            <a:endParaRPr lang="el-GR" dirty="0" smtClean="0"/>
          </a:p>
          <a:p>
            <a:r>
              <a:rPr lang="el-GR" dirty="0" smtClean="0"/>
              <a:t>Σύντομα </a:t>
            </a:r>
            <a:r>
              <a:rPr lang="el-GR" dirty="0"/>
              <a:t>η γαλλική βασιλική αυλή πρωτοστατεί και χρηματοδοτεί ανάλογα νέα ιδρύματα σε συγκεκριμένα επιστημονικά πεδία, όπως ο Βασιλικός Κήπος, (1635), και το παρισινό Παρατηρητήριο (1667) (</a:t>
            </a:r>
            <a:r>
              <a:rPr lang="en-US" dirty="0"/>
              <a:t>Charles</a:t>
            </a:r>
            <a:r>
              <a:rPr lang="el-GR" dirty="0"/>
              <a:t>, </a:t>
            </a:r>
            <a:r>
              <a:rPr lang="en-US" dirty="0"/>
              <a:t>Verger</a:t>
            </a:r>
            <a:r>
              <a:rPr lang="el-GR" dirty="0"/>
              <a:t>, 2004: 60). </a:t>
            </a:r>
          </a:p>
        </p:txBody>
      </p:sp>
    </p:spTree>
    <p:extLst>
      <p:ext uri="{BB962C8B-B14F-4D97-AF65-F5344CB8AC3E}">
        <p14:creationId xmlns:p14="http://schemas.microsoft.com/office/powerpoint/2010/main" val="3338209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2. Ιταλία Ακαδημίες </a:t>
            </a:r>
            <a:endParaRPr lang="el-GR" dirty="0"/>
          </a:p>
        </p:txBody>
      </p:sp>
      <p:sp>
        <p:nvSpPr>
          <p:cNvPr id="3" name="Θέση περιεχομένου 2"/>
          <p:cNvSpPr>
            <a:spLocks noGrp="1"/>
          </p:cNvSpPr>
          <p:nvPr>
            <p:ph idx="1"/>
          </p:nvPr>
        </p:nvSpPr>
        <p:spPr/>
        <p:txBody>
          <a:bodyPr/>
          <a:lstStyle/>
          <a:p>
            <a:pPr algn="just"/>
            <a:r>
              <a:rPr lang="el-GR" dirty="0" smtClean="0"/>
              <a:t>Σε </a:t>
            </a:r>
            <a:r>
              <a:rPr lang="el-GR" dirty="0"/>
              <a:t>εύπορα σπίτια σε διάφορες ιταλικές πόλεις συνέρχονται τακτικά καλλιεργημένοι άνθρωποι ή επιστήμονες που ανταλλάσσουν απόψεις. Στη λογική αυτή συγκροτείται η Φλωρεντινή ή Πλατωνική Ακαδημία από ομάδα ουμανιστών φιλοσόφων που διατηρούν σχέσεις με την αυλή του </a:t>
            </a:r>
            <a:r>
              <a:rPr lang="el-GR" dirty="0" err="1"/>
              <a:t>Λορένζου</a:t>
            </a:r>
            <a:r>
              <a:rPr lang="el-GR" dirty="0"/>
              <a:t> των Μεδίκων. Με το χρόνο οι άτυπες αυτές Ακαδημίες πολλαπλασιάζονται από «</a:t>
            </a:r>
            <a:r>
              <a:rPr lang="en-US" dirty="0" err="1"/>
              <a:t>curiosi</a:t>
            </a:r>
            <a:r>
              <a:rPr lang="el-GR" dirty="0"/>
              <a:t>” και “</a:t>
            </a:r>
            <a:r>
              <a:rPr lang="en-US" dirty="0" err="1"/>
              <a:t>dilletanti</a:t>
            </a:r>
            <a:r>
              <a:rPr lang="el-GR" dirty="0"/>
              <a:t>” αρχικά, από επιστήμονες στη συνέχεια και, τελικά, από τις επίσημες αρχές. Έτσι, βλέπουν το φως η Γαλλική Ακαδημία (1636), η βρετανική </a:t>
            </a:r>
            <a:r>
              <a:rPr lang="en-US" dirty="0"/>
              <a:t>Royal Society </a:t>
            </a:r>
            <a:r>
              <a:rPr lang="el-GR" dirty="0"/>
              <a:t>(1662), η Ακαδημία των Επιστημών του Βερολίνου (1700), της Αγίας Πετρούπολης (1725), της Στοκχόλμης (1741) και της Κοπεγχάγης (1742) οι οποίες εστιάζουν κυρίως στην έρευνα (</a:t>
            </a:r>
            <a:r>
              <a:rPr lang="en-US" dirty="0"/>
              <a:t>Pedersen</a:t>
            </a:r>
            <a:r>
              <a:rPr lang="el-GR" dirty="0"/>
              <a:t>, 1996: 480-487).</a:t>
            </a:r>
          </a:p>
          <a:p>
            <a:endParaRPr lang="el-GR" dirty="0"/>
          </a:p>
        </p:txBody>
      </p:sp>
    </p:spTree>
    <p:extLst>
      <p:ext uri="{BB962C8B-B14F-4D97-AF65-F5344CB8AC3E}">
        <p14:creationId xmlns:p14="http://schemas.microsoft.com/office/powerpoint/2010/main" val="1392397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3. Κολέγια </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Πιο </a:t>
            </a:r>
            <a:r>
              <a:rPr lang="el-GR" dirty="0" smtClean="0"/>
              <a:t>σύνθετη </a:t>
            </a:r>
            <a:r>
              <a:rPr lang="el-GR" dirty="0"/>
              <a:t>η κατάσταση με τα κολέγια </a:t>
            </a:r>
            <a:r>
              <a:rPr lang="el-GR" dirty="0" smtClean="0"/>
              <a:t>. Αυτό αποτυπώνεται </a:t>
            </a:r>
            <a:r>
              <a:rPr lang="el-GR" dirty="0"/>
              <a:t>και στο διαφορετικό σημαινόμενό τους σήμερα σε διάφορες γλώσσες. </a:t>
            </a:r>
            <a:endParaRPr lang="el-GR" dirty="0" smtClean="0"/>
          </a:p>
          <a:p>
            <a:r>
              <a:rPr lang="el-GR" dirty="0" smtClean="0"/>
              <a:t>Τον </a:t>
            </a:r>
            <a:r>
              <a:rPr lang="el-GR" dirty="0"/>
              <a:t>16</a:t>
            </a:r>
            <a:r>
              <a:rPr lang="el-GR" baseline="30000" dirty="0"/>
              <a:t>ο</a:t>
            </a:r>
            <a:r>
              <a:rPr lang="el-GR" dirty="0"/>
              <a:t> αιώνα ήδη τα πανεπιστήμια είχαν χωριστεί σε δύο κομμάτια. Τα κολέγια που δίδασκαν τις ανθρωπιστικές σπουδές και τα πανεπιστήμια </a:t>
            </a:r>
            <a:r>
              <a:rPr lang="en-US" i="1" dirty="0"/>
              <a:t>strict</a:t>
            </a:r>
            <a:r>
              <a:rPr lang="el-GR" i="1" dirty="0"/>
              <a:t>ο </a:t>
            </a:r>
            <a:r>
              <a:rPr lang="en-US" i="1" dirty="0" err="1"/>
              <a:t>sensu</a:t>
            </a:r>
            <a:r>
              <a:rPr lang="en-US" dirty="0"/>
              <a:t> </a:t>
            </a:r>
            <a:r>
              <a:rPr lang="el-GR" dirty="0"/>
              <a:t>τα οποία μυούσαν στις επιστήμες ή κατάρτιζαν σε επαγγέλματα (</a:t>
            </a:r>
            <a:r>
              <a:rPr lang="en-US" dirty="0" err="1"/>
              <a:t>Frijhoff</a:t>
            </a:r>
            <a:r>
              <a:rPr lang="el-GR" b="1" dirty="0"/>
              <a:t>,</a:t>
            </a:r>
            <a:r>
              <a:rPr lang="el-GR" dirty="0"/>
              <a:t> 2004: 54). Αυτό πια αλλάζει. Στη Γαλλία τα κολέγια που είχαν από τον Μεσαίωνα προσαρτηθεί στα πανεπιστήμια, ως μέσο προσέλκυσης νέων στην υπηρεσία της εκκλησίας, συγχωνεύονται με τα σχολεία της δευτεροβάθμιας εκπαίδευσης. Στην Αγγλία, αντίθετα, και στις αγγλοσαξονικές χώρες στην συνέχεια, τα κολέγια αναδεικνύονται, από τον 16</a:t>
            </a:r>
            <a:r>
              <a:rPr lang="el-GR" baseline="30000" dirty="0"/>
              <a:t>ο</a:t>
            </a:r>
            <a:r>
              <a:rPr lang="el-GR" dirty="0"/>
              <a:t> αιώνα, σε κέντρα διδασκαλίας στην Οξφόρδη και το </a:t>
            </a:r>
            <a:r>
              <a:rPr lang="el-GR" dirty="0" err="1"/>
              <a:t>Καίμπριτζ</a:t>
            </a:r>
            <a:r>
              <a:rPr lang="el-GR" dirty="0"/>
              <a:t>. </a:t>
            </a:r>
            <a:endParaRPr lang="el-GR" dirty="0" smtClean="0"/>
          </a:p>
          <a:p>
            <a:r>
              <a:rPr lang="el-GR" dirty="0" smtClean="0"/>
              <a:t>Ανάλογη </a:t>
            </a:r>
            <a:r>
              <a:rPr lang="el-GR" dirty="0"/>
              <a:t>με την Αγγλία </a:t>
            </a:r>
            <a:r>
              <a:rPr lang="el-GR" dirty="0" smtClean="0"/>
              <a:t>η </a:t>
            </a:r>
            <a:r>
              <a:rPr lang="el-GR" dirty="0"/>
              <a:t>κατάσταση σε ιταλικά, ισπανικά πανεπιστήμια όπως και σε αυτό της </a:t>
            </a:r>
            <a:r>
              <a:rPr lang="el-GR" dirty="0" err="1"/>
              <a:t>Λουβαίν</a:t>
            </a:r>
            <a:r>
              <a:rPr lang="el-GR" dirty="0"/>
              <a:t> στο </a:t>
            </a:r>
            <a:r>
              <a:rPr lang="el-GR" dirty="0" smtClean="0"/>
              <a:t>Βέλγιο</a:t>
            </a:r>
            <a:r>
              <a:rPr lang="el-GR" dirty="0"/>
              <a:t>, χωρίς ωστόσο, εδώ τα κολέγια να οικειοποιηθούν τη διδασκαλία. </a:t>
            </a:r>
            <a:endParaRPr lang="el-GR" dirty="0" smtClean="0"/>
          </a:p>
          <a:p>
            <a:r>
              <a:rPr lang="el-GR" dirty="0" smtClean="0"/>
              <a:t>Τα </a:t>
            </a:r>
            <a:r>
              <a:rPr lang="el-GR" dirty="0"/>
              <a:t>κολέγια αποδυναμώνουν τα πανεπιστήμια και περιπλέκουν το ρόλο τους καθώς περιορίζουν το ρόλο του στην </a:t>
            </a:r>
            <a:r>
              <a:rPr lang="el-GR" dirty="0" smtClean="0"/>
              <a:t>εκπαίδευση </a:t>
            </a:r>
            <a:r>
              <a:rPr lang="el-GR" dirty="0"/>
              <a:t>ενώ στην περίπτωση της Γαλλίας τους αφαιρούν ένα μέρος των σπουδαστών (</a:t>
            </a:r>
            <a:r>
              <a:rPr lang="en-US" dirty="0"/>
              <a:t>Anderson</a:t>
            </a:r>
            <a:r>
              <a:rPr lang="el-GR" dirty="0"/>
              <a:t>, 2003: 8-9). </a:t>
            </a:r>
          </a:p>
          <a:p>
            <a:r>
              <a:rPr lang="el-GR" dirty="0"/>
              <a:t>	</a:t>
            </a:r>
          </a:p>
        </p:txBody>
      </p:sp>
    </p:spTree>
    <p:extLst>
      <p:ext uri="{BB962C8B-B14F-4D97-AF65-F5344CB8AC3E}">
        <p14:creationId xmlns:p14="http://schemas.microsoft.com/office/powerpoint/2010/main" val="10168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4. Ανώτερες τεχνικές </a:t>
            </a:r>
            <a:r>
              <a:rPr lang="el-GR" smtClean="0"/>
              <a:t>και επαγγελματικές </a:t>
            </a:r>
            <a:r>
              <a:rPr lang="el-GR" dirty="0" smtClean="0"/>
              <a:t>σχολές </a:t>
            </a:r>
            <a:endParaRPr lang="el-GR" dirty="0"/>
          </a:p>
        </p:txBody>
      </p:sp>
      <p:sp>
        <p:nvSpPr>
          <p:cNvPr id="3" name="Θέση περιεχομένου 2"/>
          <p:cNvSpPr>
            <a:spLocks noGrp="1"/>
          </p:cNvSpPr>
          <p:nvPr>
            <p:ph idx="1"/>
          </p:nvPr>
        </p:nvSpPr>
        <p:spPr/>
        <p:txBody>
          <a:bodyPr>
            <a:normAutofit/>
          </a:bodyPr>
          <a:lstStyle/>
          <a:p>
            <a:pPr algn="just"/>
            <a:r>
              <a:rPr lang="el-GR" dirty="0" smtClean="0"/>
              <a:t>Από </a:t>
            </a:r>
            <a:r>
              <a:rPr lang="el-GR" dirty="0"/>
              <a:t>τον 18</a:t>
            </a:r>
            <a:r>
              <a:rPr lang="el-GR" baseline="30000" dirty="0"/>
              <a:t>ο</a:t>
            </a:r>
            <a:r>
              <a:rPr lang="el-GR" dirty="0"/>
              <a:t> αιώνα και μετά, εμφανίζονται, κυρίως στη Γαλλία, και από εκεί σ’ άλλες χώρες (Ρωσία, Ισπανία, Ιταλία, Αγγλία, λιγότερο στις χώρες της βόρειας Ευρώπης), ανώτερες τεχνικές και επαγγελματικές σχολές οι οποίες αφαιρούν από το πανεπιστήμιο μεγάλο μέρος της τεχνικής εκπαίδευσης. Πρόκειται </a:t>
            </a:r>
            <a:r>
              <a:rPr lang="el-GR" dirty="0" err="1"/>
              <a:t>γι</a:t>
            </a:r>
            <a:r>
              <a:rPr lang="el-GR" dirty="0"/>
              <a:t> αυτό που αργότερα θ’ αποκληθεί το γαλλικό πανεπιστημιακό μοντέλο. Πράγματι, από το 1748 και μετά τη Γαλλική επανάσταση ιδρύονται σχολές μηχανικών όπως η πιο σημαντική από αυτές η Πολυτεχνική Σχολή (</a:t>
            </a:r>
            <a:r>
              <a:rPr lang="en-US" dirty="0" err="1"/>
              <a:t>Ecole</a:t>
            </a:r>
            <a:r>
              <a:rPr lang="en-US" dirty="0"/>
              <a:t> </a:t>
            </a:r>
            <a:r>
              <a:rPr lang="en-US" dirty="0" err="1"/>
              <a:t>Polyt</a:t>
            </a:r>
            <a:r>
              <a:rPr lang="el-GR" dirty="0"/>
              <a:t>é</a:t>
            </a:r>
            <a:r>
              <a:rPr lang="en-US" dirty="0" err="1"/>
              <a:t>chnique</a:t>
            </a:r>
            <a:r>
              <a:rPr lang="el-GR" dirty="0"/>
              <a:t>, 1784) με στόχο την κατάρτιση τεχνικού προσωπικού για το στρατό, τις δημόσιες υπηρεσίες αλλά και τις μεγάλες επιχειρήσεις (</a:t>
            </a:r>
            <a:r>
              <a:rPr lang="en-US" dirty="0"/>
              <a:t>Prost</a:t>
            </a:r>
            <a:r>
              <a:rPr lang="el-GR" dirty="0"/>
              <a:t>, 1968: 303-305).</a:t>
            </a:r>
            <a:r>
              <a:rPr lang="el-GR" b="1" dirty="0"/>
              <a:t> </a:t>
            </a:r>
            <a:endParaRPr lang="el-GR" dirty="0"/>
          </a:p>
          <a:p>
            <a:r>
              <a:rPr lang="el-GR" dirty="0" smtClean="0"/>
              <a:t> </a:t>
            </a:r>
            <a:r>
              <a:rPr lang="el-GR" dirty="0" err="1"/>
              <a:t>Ισ</a:t>
            </a:r>
            <a:endParaRPr lang="el-GR" dirty="0"/>
          </a:p>
          <a:p>
            <a:endParaRPr lang="el-GR" dirty="0"/>
          </a:p>
        </p:txBody>
      </p:sp>
    </p:spTree>
    <p:extLst>
      <p:ext uri="{BB962C8B-B14F-4D97-AF65-F5344CB8AC3E}">
        <p14:creationId xmlns:p14="http://schemas.microsoft.com/office/powerpoint/2010/main" val="2471328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ΘΕ:1</a:t>
            </a:r>
            <a:r>
              <a:rPr lang="en-US" b="1" dirty="0" smtClean="0"/>
              <a:t>.</a:t>
            </a:r>
            <a:r>
              <a:rPr lang="el-GR" b="1" dirty="0" smtClean="0"/>
              <a:t>3.α. </a:t>
            </a:r>
            <a:r>
              <a:rPr lang="el-GR" sz="3600" b="1" dirty="0" smtClean="0"/>
              <a:t>Οι μεταβολές του Πανεπιστημίου μέσα στην ιστορία </a:t>
            </a:r>
            <a:r>
              <a:rPr lang="el-GR" sz="3600" b="1" smtClean="0"/>
              <a:t>του</a:t>
            </a:r>
            <a:r>
              <a:rPr lang="el-GR" sz="3600" smtClean="0"/>
              <a:t>.</a:t>
            </a:r>
            <a:endParaRPr lang="el-GR" sz="3600" dirty="0"/>
          </a:p>
        </p:txBody>
      </p:sp>
      <p:sp>
        <p:nvSpPr>
          <p:cNvPr id="3" name="Θέση περιεχομένου 2"/>
          <p:cNvSpPr>
            <a:spLocks noGrp="1"/>
          </p:cNvSpPr>
          <p:nvPr>
            <p:ph idx="1"/>
          </p:nvPr>
        </p:nvSpPr>
        <p:spPr/>
        <p:txBody>
          <a:bodyPr>
            <a:noAutofit/>
          </a:bodyPr>
          <a:lstStyle/>
          <a:p>
            <a:pPr marL="0" indent="0">
              <a:buNone/>
            </a:pPr>
            <a:r>
              <a:rPr lang="el-GR" dirty="0" smtClean="0"/>
              <a:t> </a:t>
            </a:r>
            <a:r>
              <a:rPr lang="el-GR" sz="1200" dirty="0"/>
              <a:t>Αντικείμενο </a:t>
            </a:r>
            <a:r>
              <a:rPr lang="el-GR" sz="1200" dirty="0" smtClean="0"/>
              <a:t>εισήγησης</a:t>
            </a:r>
            <a:endParaRPr lang="el-GR" sz="1200" dirty="0"/>
          </a:p>
          <a:p>
            <a:r>
              <a:rPr lang="el-GR" sz="1200" dirty="0"/>
              <a:t>Στόχος της τρίωρης εισήγησης είναι να δείξει ότι από τις απαρχές του στον 12ο αιώνα μέχρι τη γέννηση του σύγχρονου Πανεπιστημίου του Βερολίνου το 1810, στο πανεπιστήμιο δεν υπάρχει μία συγκεκριμένη κυρίαρχη αντίληψη για τη γνώση.  Προοδευτικά, ωστόσο, διαμορφώνεται μία νέα αντίληψη, απαλλαγμένη από τις θεολογικές δοξασίες,  εστιασμένη όλο και περισσότερο στον ορθολογισμό και τη  γνώση και την κατάρτιση σε συγκεκριμένα επαγγέλματα. </a:t>
            </a:r>
          </a:p>
          <a:p>
            <a:r>
              <a:rPr lang="el-GR" sz="1200" dirty="0" smtClean="0"/>
              <a:t>Επιδιωκόμενοι </a:t>
            </a:r>
            <a:r>
              <a:rPr lang="el-GR" sz="1200" dirty="0"/>
              <a:t>μαθησιακοί στόχοι </a:t>
            </a:r>
          </a:p>
          <a:p>
            <a:r>
              <a:rPr lang="el-GR" sz="1200" dirty="0"/>
              <a:t>Οι φοιτητές να αποκτήσου εικόνα του περιεχομένου του Πανεπιστημίου και της προοδευτικής μετάβασής του  </a:t>
            </a:r>
            <a:r>
              <a:rPr lang="el-GR" sz="1200" dirty="0" err="1"/>
              <a:t>σ΄αυτό</a:t>
            </a:r>
            <a:r>
              <a:rPr lang="el-GR" sz="1200" dirty="0"/>
              <a:t> του 19</a:t>
            </a:r>
            <a:r>
              <a:rPr lang="el-GR" sz="1200" baseline="30000" dirty="0"/>
              <a:t>ου</a:t>
            </a:r>
            <a:r>
              <a:rPr lang="el-GR" sz="1200" dirty="0"/>
              <a:t> αιώνα που βασίζεται στην κριτική γνώση και την ελευθερία διδασκόντων και διδασκομένων, </a:t>
            </a:r>
          </a:p>
          <a:p>
            <a:r>
              <a:rPr lang="el-GR" sz="1200" dirty="0" smtClean="0"/>
              <a:t>Βασική </a:t>
            </a:r>
            <a:r>
              <a:rPr lang="el-GR" sz="1200" dirty="0"/>
              <a:t>βιβλιογραφία</a:t>
            </a:r>
          </a:p>
          <a:p>
            <a:r>
              <a:rPr lang="el-GR" sz="1200" dirty="0">
                <a:effectLst>
                  <a:outerShdw blurRad="38100" dist="38100" dir="2700000" algn="tl">
                    <a:srgbClr val="000000"/>
                  </a:outerShdw>
                </a:effectLst>
              </a:rPr>
              <a:t>Κυπριανός Π., (2009), Συγκριτική Ιστορία της Ελληνικής Εκπαίδευσης, </a:t>
            </a:r>
            <a:r>
              <a:rPr lang="el-GR" sz="1200" dirty="0" err="1">
                <a:effectLst>
                  <a:outerShdw blurRad="38100" dist="38100" dir="2700000" algn="tl">
                    <a:srgbClr val="000000"/>
                  </a:outerShdw>
                </a:effectLst>
              </a:rPr>
              <a:t>Βιβλιόραμα</a:t>
            </a:r>
            <a:r>
              <a:rPr lang="el-GR" sz="1200" dirty="0">
                <a:effectLst>
                  <a:outerShdw blurRad="38100" dist="38100" dir="2700000" algn="tl">
                    <a:srgbClr val="000000"/>
                  </a:outerShdw>
                </a:effectLst>
              </a:rPr>
              <a:t>, Αθήνα. </a:t>
            </a:r>
            <a:endParaRPr lang="el-GR" sz="1200" dirty="0"/>
          </a:p>
          <a:p>
            <a:r>
              <a:rPr lang="fr-FR" sz="1200" dirty="0">
                <a:effectLst>
                  <a:outerShdw blurRad="38100" dist="38100" dir="2700000" algn="tl">
                    <a:srgbClr val="000000"/>
                  </a:outerShdw>
                </a:effectLst>
              </a:rPr>
              <a:t>Le Goff</a:t>
            </a:r>
            <a:r>
              <a:rPr lang="el-GR" sz="1200" dirty="0">
                <a:effectLst>
                  <a:outerShdw blurRad="38100" dist="38100" dir="2700000" algn="tl">
                    <a:srgbClr val="000000"/>
                  </a:outerShdw>
                </a:effectLst>
              </a:rPr>
              <a:t>, </a:t>
            </a:r>
            <a:r>
              <a:rPr lang="fr-FR" sz="1200" dirty="0">
                <a:effectLst>
                  <a:outerShdw blurRad="38100" dist="38100" dir="2700000" algn="tl">
                    <a:srgbClr val="000000"/>
                  </a:outerShdw>
                </a:effectLst>
              </a:rPr>
              <a:t>J</a:t>
            </a:r>
            <a:r>
              <a:rPr lang="el-GR" sz="1200" dirty="0">
                <a:effectLst>
                  <a:outerShdw blurRad="38100" dist="38100" dir="2700000" algn="tl">
                    <a:srgbClr val="000000"/>
                  </a:outerShdw>
                </a:effectLst>
              </a:rPr>
              <a:t>. , (2002) Οι Διανοούμενοι στο Μεσαίωνα, Κέδρος, Αθήνα. </a:t>
            </a:r>
            <a:endParaRPr lang="el-GR" sz="1200" dirty="0"/>
          </a:p>
          <a:p>
            <a:r>
              <a:rPr lang="el-GR" sz="1200" dirty="0" err="1">
                <a:effectLst>
                  <a:outerShdw blurRad="38100" dist="38100" dir="2700000" algn="tl">
                    <a:srgbClr val="000000"/>
                  </a:outerShdw>
                </a:effectLst>
              </a:rPr>
              <a:t>Ράσης</a:t>
            </a:r>
            <a:r>
              <a:rPr lang="el-GR" sz="1200" dirty="0">
                <a:effectLst>
                  <a:outerShdw blurRad="38100" dist="38100" dir="2700000" algn="tl">
                    <a:srgbClr val="000000"/>
                  </a:outerShdw>
                </a:effectLst>
              </a:rPr>
              <a:t>, Σ., (2004) Τα Πανεπιστήμια χθες και σήμερα. Συμβολή στην Ιστορία της Εκπαίδευσης: Η Αγγλοσαξονική Εμπειρία, </a:t>
            </a:r>
            <a:r>
              <a:rPr lang="el-GR" sz="1200" dirty="0" err="1">
                <a:effectLst>
                  <a:outerShdw blurRad="38100" dist="38100" dir="2700000" algn="tl">
                    <a:srgbClr val="000000"/>
                  </a:outerShdw>
                </a:effectLst>
              </a:rPr>
              <a:t>Παπαζήσης</a:t>
            </a:r>
            <a:r>
              <a:rPr lang="el-GR" sz="1200" dirty="0">
                <a:effectLst>
                  <a:outerShdw blurRad="38100" dist="38100" dir="2700000" algn="tl">
                    <a:srgbClr val="000000"/>
                  </a:outerShdw>
                </a:effectLst>
              </a:rPr>
              <a:t>, Αθήνα. </a:t>
            </a:r>
            <a:endParaRPr lang="el-GR" sz="1200" dirty="0"/>
          </a:p>
          <a:p>
            <a:r>
              <a:rPr lang="el-GR" sz="1200" dirty="0" err="1" smtClean="0">
                <a:effectLst>
                  <a:outerShdw blurRad="38100" dist="38100" dir="2700000" algn="tl">
                    <a:srgbClr val="000000"/>
                  </a:outerShdw>
                </a:effectLst>
              </a:rPr>
              <a:t>Ρενώ</a:t>
            </a:r>
            <a:r>
              <a:rPr lang="el-GR" sz="1200" dirty="0" smtClean="0">
                <a:effectLst>
                  <a:outerShdw blurRad="38100" dist="38100" dir="2700000" algn="tl">
                    <a:srgbClr val="000000"/>
                  </a:outerShdw>
                </a:effectLst>
              </a:rPr>
              <a:t>, </a:t>
            </a:r>
            <a:r>
              <a:rPr lang="el-GR" sz="1200" dirty="0">
                <a:effectLst>
                  <a:outerShdw blurRad="38100" dist="38100" dir="2700000" algn="tl">
                    <a:srgbClr val="000000"/>
                  </a:outerShdw>
                </a:effectLst>
              </a:rPr>
              <a:t>Α.,  (2002), Οι Επαναστάσεις του Πανεπιστημίου, </a:t>
            </a:r>
            <a:r>
              <a:rPr lang="el-GR" sz="1200" dirty="0" err="1">
                <a:effectLst>
                  <a:outerShdw blurRad="38100" dist="38100" dir="2700000" algn="tl">
                    <a:srgbClr val="000000"/>
                  </a:outerShdw>
                </a:effectLst>
              </a:rPr>
              <a:t>εκδ</a:t>
            </a:r>
            <a:r>
              <a:rPr lang="el-GR" sz="1200" dirty="0">
                <a:effectLst>
                  <a:outerShdw blurRad="38100" dist="38100" dir="2700000" algn="tl">
                    <a:srgbClr val="000000"/>
                  </a:outerShdw>
                </a:effectLst>
              </a:rPr>
              <a:t>. </a:t>
            </a:r>
            <a:r>
              <a:rPr lang="en-US" sz="1200" dirty="0">
                <a:effectLst>
                  <a:outerShdw blurRad="38100" dist="38100" dir="2700000" algn="tl">
                    <a:srgbClr val="000000"/>
                  </a:outerShdw>
                </a:effectLst>
              </a:rPr>
              <a:t>Gutenberg</a:t>
            </a:r>
            <a:r>
              <a:rPr lang="el-GR" sz="1200" dirty="0">
                <a:effectLst>
                  <a:outerShdw blurRad="38100" dist="38100" dir="2700000" algn="tl">
                    <a:srgbClr val="000000"/>
                  </a:outerShdw>
                </a:effectLst>
              </a:rPr>
              <a:t>. </a:t>
            </a:r>
            <a:endParaRPr lang="el-GR" sz="1200" dirty="0"/>
          </a:p>
          <a:p>
            <a:r>
              <a:rPr lang="el-GR" sz="1200" dirty="0">
                <a:effectLst>
                  <a:outerShdw blurRad="38100" dist="38100" dir="2700000" algn="tl">
                    <a:srgbClr val="000000"/>
                  </a:outerShdw>
                </a:effectLst>
              </a:rPr>
              <a:t>Ρήγος, Α. (2000) Πανεπιστήμιο, ιδεολογικός ρόλος και ρόλος: από το Μεσαίωνα στη </a:t>
            </a:r>
            <a:r>
              <a:rPr lang="el-GR" sz="1200" dirty="0" err="1">
                <a:effectLst>
                  <a:outerShdw blurRad="38100" dist="38100" dir="2700000" algn="tl">
                    <a:srgbClr val="000000"/>
                  </a:outerShdw>
                </a:effectLst>
              </a:rPr>
              <a:t>Νεωτερικότητα</a:t>
            </a:r>
            <a:r>
              <a:rPr lang="el-GR" sz="1200" dirty="0">
                <a:effectLst>
                  <a:outerShdw blurRad="38100" dist="38100" dir="2700000" algn="tl">
                    <a:srgbClr val="000000"/>
                  </a:outerShdw>
                </a:effectLst>
              </a:rPr>
              <a:t>. </a:t>
            </a:r>
            <a:r>
              <a:rPr lang="el-GR" sz="1200" dirty="0" err="1">
                <a:effectLst>
                  <a:outerShdw blurRad="38100" dist="38100" dir="2700000" algn="tl">
                    <a:srgbClr val="000000"/>
                  </a:outerShdw>
                </a:effectLst>
              </a:rPr>
              <a:t>εκδ</a:t>
            </a:r>
            <a:r>
              <a:rPr lang="el-GR" sz="1200" dirty="0">
                <a:effectLst>
                  <a:outerShdw blurRad="38100" dist="38100" dir="2700000" algn="tl">
                    <a:srgbClr val="000000"/>
                  </a:outerShdw>
                </a:effectLst>
              </a:rPr>
              <a:t>. </a:t>
            </a:r>
            <a:r>
              <a:rPr lang="el-GR" sz="1200" dirty="0" err="1">
                <a:effectLst>
                  <a:outerShdw blurRad="38100" dist="38100" dir="2700000" algn="tl">
                    <a:srgbClr val="000000"/>
                  </a:outerShdw>
                </a:effectLst>
              </a:rPr>
              <a:t>Παπαζήσης</a:t>
            </a:r>
            <a:r>
              <a:rPr lang="el-GR" sz="1200" dirty="0">
                <a:effectLst>
                  <a:outerShdw blurRad="38100" dist="38100" dir="2700000" algn="tl">
                    <a:srgbClr val="000000"/>
                  </a:outerShdw>
                </a:effectLst>
              </a:rPr>
              <a:t>, Αθήνα </a:t>
            </a:r>
            <a:endParaRPr lang="el-GR" sz="1200" dirty="0"/>
          </a:p>
        </p:txBody>
      </p:sp>
    </p:spTree>
    <p:extLst>
      <p:ext uri="{BB962C8B-B14F-4D97-AF65-F5344CB8AC3E}">
        <p14:creationId xmlns:p14="http://schemas.microsoft.com/office/powerpoint/2010/main" val="57383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Προηγούμενη συνάντηση (1 Οκτώβρη) </a:t>
            </a:r>
            <a:endParaRPr lang="el-GR" dirty="0"/>
          </a:p>
        </p:txBody>
      </p:sp>
      <p:sp>
        <p:nvSpPr>
          <p:cNvPr id="3" name="Θέση περιεχομένου 2"/>
          <p:cNvSpPr>
            <a:spLocks noGrp="1"/>
          </p:cNvSpPr>
          <p:nvPr>
            <p:ph idx="1"/>
          </p:nvPr>
        </p:nvSpPr>
        <p:spPr/>
        <p:txBody>
          <a:bodyPr>
            <a:noAutofit/>
          </a:bodyPr>
          <a:lstStyle/>
          <a:p>
            <a:r>
              <a:rPr lang="el-GR" sz="2800" b="1" dirty="0"/>
              <a:t>Υπόμνηση. </a:t>
            </a:r>
            <a:endParaRPr lang="el-GR" sz="2800" b="1" dirty="0" smtClean="0"/>
          </a:p>
          <a:p>
            <a:r>
              <a:rPr lang="el-GR" sz="2800" b="1" dirty="0" smtClean="0"/>
              <a:t>Τι </a:t>
            </a:r>
            <a:r>
              <a:rPr lang="el-GR" sz="2800" b="1" dirty="0"/>
              <a:t>είναι το Π. </a:t>
            </a:r>
            <a:endParaRPr lang="el-GR" sz="2800" b="1" dirty="0" smtClean="0"/>
          </a:p>
          <a:p>
            <a:r>
              <a:rPr lang="el-GR" sz="2800" b="1" dirty="0" smtClean="0"/>
              <a:t>Πότε </a:t>
            </a:r>
            <a:r>
              <a:rPr lang="el-GR" sz="2800" b="1" dirty="0"/>
              <a:t>εμφανίστηκε. </a:t>
            </a:r>
            <a:endParaRPr lang="el-GR" sz="2800" b="1" dirty="0" smtClean="0"/>
          </a:p>
          <a:p>
            <a:r>
              <a:rPr lang="el-GR" sz="2800" b="1" dirty="0" smtClean="0"/>
              <a:t>Λόγοι </a:t>
            </a:r>
            <a:r>
              <a:rPr lang="el-GR" sz="2800" b="1" dirty="0"/>
              <a:t>εμφάνισης. </a:t>
            </a:r>
            <a:endParaRPr lang="el-GR" sz="2800" b="1" dirty="0" smtClean="0"/>
          </a:p>
          <a:p>
            <a:r>
              <a:rPr lang="el-GR" sz="2800" b="1" dirty="0" smtClean="0"/>
              <a:t>Βασικά Χαρακτηριστικά</a:t>
            </a:r>
            <a:r>
              <a:rPr lang="el-GR" sz="2800" b="1" dirty="0"/>
              <a:t>. </a:t>
            </a:r>
            <a:endParaRPr lang="el-GR" sz="2800" b="1" dirty="0" smtClean="0"/>
          </a:p>
          <a:p>
            <a:r>
              <a:rPr lang="el-GR" sz="2800" b="1" dirty="0" smtClean="0"/>
              <a:t>Εξέλιξη</a:t>
            </a:r>
            <a:r>
              <a:rPr lang="el-GR" sz="2800" b="1" dirty="0"/>
              <a:t>. </a:t>
            </a:r>
            <a:endParaRPr lang="el-GR" sz="2800" b="1" dirty="0" smtClean="0"/>
          </a:p>
          <a:p>
            <a:r>
              <a:rPr lang="el-GR" sz="2800" b="1" dirty="0" smtClean="0"/>
              <a:t>Τέλος, Γαλλική Επανάσταση και Πανεπιστήμιο Βερολίνου</a:t>
            </a:r>
            <a:endParaRPr lang="el-GR" sz="2800" dirty="0"/>
          </a:p>
        </p:txBody>
      </p:sp>
    </p:spTree>
    <p:extLst>
      <p:ext uri="{BB962C8B-B14F-4D97-AF65-F5344CB8AC3E}">
        <p14:creationId xmlns:p14="http://schemas.microsoft.com/office/powerpoint/2010/main" val="3796127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I. </a:t>
            </a:r>
            <a:r>
              <a:rPr lang="el-GR" dirty="0" smtClean="0"/>
              <a:t>Σήμερα ερωτήματα. </a:t>
            </a:r>
            <a:endParaRPr lang="el-GR" dirty="0"/>
          </a:p>
        </p:txBody>
      </p:sp>
      <p:sp>
        <p:nvSpPr>
          <p:cNvPr id="3" name="Θέση περιεχομένου 2"/>
          <p:cNvSpPr>
            <a:spLocks noGrp="1"/>
          </p:cNvSpPr>
          <p:nvPr>
            <p:ph idx="1"/>
          </p:nvPr>
        </p:nvSpPr>
        <p:spPr/>
        <p:txBody>
          <a:bodyPr>
            <a:normAutofit/>
          </a:bodyPr>
          <a:lstStyle/>
          <a:p>
            <a:r>
              <a:rPr lang="el-GR" sz="2800" dirty="0" smtClean="0"/>
              <a:t>Σε ποιο βαθμό η γνώση (έρευνα) συνιστά μέρος της λειτουργίας του Πανεπιστημίου ; </a:t>
            </a:r>
          </a:p>
          <a:p>
            <a:r>
              <a:rPr lang="el-GR" sz="2800" dirty="0" smtClean="0"/>
              <a:t>Ποιο το βάρος του Πανεπιστημίου στην αναπαραγωγή και παραγωγή της γνώσης; </a:t>
            </a:r>
          </a:p>
          <a:p>
            <a:r>
              <a:rPr lang="el-GR" sz="2800" dirty="0" smtClean="0"/>
              <a:t>Υπάρχουν άλλοι θεσμοί προαγωγής και διάχυσης της γνώσης; </a:t>
            </a:r>
          </a:p>
          <a:p>
            <a:r>
              <a:rPr lang="el-GR" sz="2800" dirty="0" smtClean="0"/>
              <a:t>Τι μαθαίνουν, τέλος, οι άνθρωποι στο Πανεπιστήμιο; </a:t>
            </a:r>
          </a:p>
          <a:p>
            <a:pPr marL="0" indent="0">
              <a:buNone/>
            </a:pPr>
            <a:endParaRPr lang="el-GR" sz="2800" dirty="0"/>
          </a:p>
        </p:txBody>
      </p:sp>
    </p:spTree>
    <p:extLst>
      <p:ext uri="{BB962C8B-B14F-4D97-AF65-F5344CB8AC3E}">
        <p14:creationId xmlns:p14="http://schemas.microsoft.com/office/powerpoint/2010/main" val="1936957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Ερώτημα που θέσαμε. Τι είναι το μεσαιωνικό πανεπιστήμιο;</a:t>
            </a:r>
            <a:endParaRPr lang="el-GR" dirty="0"/>
          </a:p>
        </p:txBody>
      </p:sp>
      <p:sp>
        <p:nvSpPr>
          <p:cNvPr id="3" name="Θέση περιεχομένου 2"/>
          <p:cNvSpPr>
            <a:spLocks noGrp="1"/>
          </p:cNvSpPr>
          <p:nvPr>
            <p:ph idx="1"/>
          </p:nvPr>
        </p:nvSpPr>
        <p:spPr/>
        <p:txBody>
          <a:bodyPr/>
          <a:lstStyle/>
          <a:p>
            <a:pPr algn="just"/>
            <a:r>
              <a:rPr lang="en-US" dirty="0" smtClean="0"/>
              <a:t> </a:t>
            </a:r>
            <a:r>
              <a:rPr lang="el-GR" sz="2800" dirty="0"/>
              <a:t>(</a:t>
            </a:r>
            <a:r>
              <a:rPr lang="en-US" sz="2800" dirty="0"/>
              <a:t>W</a:t>
            </a:r>
            <a:r>
              <a:rPr lang="el-GR" sz="2800" dirty="0"/>
              <a:t>. </a:t>
            </a:r>
            <a:r>
              <a:rPr lang="en-US" sz="2800" dirty="0" err="1"/>
              <a:t>Frijhoff</a:t>
            </a:r>
            <a:r>
              <a:rPr lang="el-GR" sz="2800" dirty="0"/>
              <a:t>). θεσμός ετερογενής από πολλές πτυχές: τη σχέση του με τις κάθε λογής εξουσίες, το δομή και τη λειτουργία του, τους σκοπούς. </a:t>
            </a:r>
            <a:endParaRPr lang="el-GR" sz="2800" dirty="0" smtClean="0"/>
          </a:p>
          <a:p>
            <a:pPr algn="just"/>
            <a:r>
              <a:rPr lang="el-GR" sz="2800" dirty="0" smtClean="0"/>
              <a:t>Έχει </a:t>
            </a:r>
            <a:r>
              <a:rPr lang="el-GR" sz="2800" dirty="0"/>
              <a:t>ωστόσο, δύο κοινά χαρακτηριστικά. Είναι αναγνωρισμένο από την αρμόδια αρχή, θρησκευτική βασικά αρχικά και με το χρόνο όλο και περισσότερο κοσμική, ως τέτοιο και διαδραματίζει σημαντικό ρόλο είτε στην εκπαίδευση, είτε στην έρευνα, είτε και στα δύο. </a:t>
            </a:r>
          </a:p>
          <a:p>
            <a:endParaRPr lang="el-GR" dirty="0"/>
          </a:p>
          <a:p>
            <a:endParaRPr lang="el-GR" dirty="0"/>
          </a:p>
        </p:txBody>
      </p:sp>
    </p:spTree>
    <p:extLst>
      <p:ext uri="{BB962C8B-B14F-4D97-AF65-F5344CB8AC3E}">
        <p14:creationId xmlns:p14="http://schemas.microsoft.com/office/powerpoint/2010/main" val="82167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II. </a:t>
            </a:r>
            <a:r>
              <a:rPr lang="el-GR" dirty="0" smtClean="0"/>
              <a:t>Άλλος τρόπος σχηματίσουμε μεγάλη εικόνα</a:t>
            </a: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dirty="0" smtClean="0"/>
              <a:t>Ι. </a:t>
            </a:r>
            <a:r>
              <a:rPr lang="el-GR" dirty="0" err="1" smtClean="0"/>
              <a:t>Καντ</a:t>
            </a:r>
            <a:r>
              <a:rPr lang="el-GR" dirty="0" smtClean="0"/>
              <a:t> Η </a:t>
            </a:r>
            <a:r>
              <a:rPr lang="el-GR" i="1" dirty="0" smtClean="0"/>
              <a:t>Διένεξη </a:t>
            </a:r>
            <a:r>
              <a:rPr lang="el-GR" i="1" dirty="0"/>
              <a:t>των Σχολών</a:t>
            </a:r>
            <a:r>
              <a:rPr lang="el-GR" dirty="0"/>
              <a:t>  </a:t>
            </a:r>
            <a:r>
              <a:rPr lang="el-GR" dirty="0" smtClean="0"/>
              <a:t>(1798). </a:t>
            </a:r>
          </a:p>
          <a:p>
            <a:pPr marL="0" indent="0" algn="just">
              <a:buNone/>
            </a:pPr>
            <a:r>
              <a:rPr lang="el-GR" sz="2600" dirty="0" smtClean="0"/>
              <a:t>«</a:t>
            </a:r>
            <a:r>
              <a:rPr lang="el-GR" sz="2600" dirty="0"/>
              <a:t>Στη δημόσια οργάνωση της γνώσης θα πρέπει οπωσδήποτε να υπάρχει στο πανεπιστήμιο ακόμη μια σχολή, η οποία όσον αφορά τις διδασκαλίες της, να είναι ανεξάρτητη από τις διαταγές της κυβέρνησης και να έχει την ελευθερία όχι μεν να δίνει διαταγές, αλλά να κρίνει όλες τις διαταγές, να ασχολείται με το επιστημονικό συμφέρον, δηλαδή με εκείνο της αλήθειας, και στην οποία ο ορθός Λόγος θα έχει το δικαίωμα να μιλάς δημοσίως. διότι χωρίς μια τέτοια σχολή η αλήθεια (προς βλάβη της ίδιας κυβέρνησης) δεν θα αναδεικνυόταν, ενώ ο ορθός Λόγος είναι σύμφωνα με τη φύση του ελεύθερος και δεν δέχεται διαταγές να θεωρήσει κάτι αληθές (δεν δέχεται ένα </a:t>
            </a:r>
            <a:r>
              <a:rPr lang="en-US" sz="2600" dirty="0" err="1"/>
              <a:t>crede</a:t>
            </a:r>
            <a:r>
              <a:rPr lang="el-GR" sz="2600" dirty="0"/>
              <a:t> [πίστεψε!] αλλά απλώς ένα ελεύθερο </a:t>
            </a:r>
            <a:r>
              <a:rPr lang="en-US" sz="2600" dirty="0"/>
              <a:t>credo</a:t>
            </a:r>
            <a:r>
              <a:rPr lang="el-GR" sz="2600" dirty="0"/>
              <a:t> [πιστεύω]. (</a:t>
            </a:r>
            <a:r>
              <a:rPr lang="el-GR" sz="2600" dirty="0" err="1"/>
              <a:t>Καντ</a:t>
            </a:r>
            <a:r>
              <a:rPr lang="el-GR" sz="2600" dirty="0"/>
              <a:t> 107-109</a:t>
            </a:r>
            <a:r>
              <a:rPr lang="el-GR" sz="2600" dirty="0" smtClean="0"/>
              <a:t>].</a:t>
            </a:r>
            <a:endParaRPr lang="el-GR" sz="2600" dirty="0"/>
          </a:p>
        </p:txBody>
      </p:sp>
    </p:spTree>
    <p:extLst>
      <p:ext uri="{BB962C8B-B14F-4D97-AF65-F5344CB8AC3E}">
        <p14:creationId xmlns:p14="http://schemas.microsoft.com/office/powerpoint/2010/main" val="1369962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2000" dirty="0"/>
              <a:t>Καναδός καθηγητής</a:t>
            </a:r>
            <a:r>
              <a:rPr lang="el-GR" sz="2000" dirty="0" smtClean="0"/>
              <a:t>, </a:t>
            </a:r>
            <a:r>
              <a:rPr lang="en-US" sz="2000" dirty="0"/>
              <a:t>Bill </a:t>
            </a:r>
            <a:r>
              <a:rPr lang="en-US" sz="2000" dirty="0" smtClean="0"/>
              <a:t>Readings</a:t>
            </a:r>
            <a:r>
              <a:rPr lang="el-GR" sz="2000" dirty="0" smtClean="0"/>
              <a:t>, (</a:t>
            </a:r>
            <a:r>
              <a:rPr lang="en-US" sz="2000" dirty="0" smtClean="0"/>
              <a:t>Harvard University Press</a:t>
            </a:r>
            <a:r>
              <a:rPr lang="el-GR" sz="2000" dirty="0" smtClean="0"/>
              <a:t>) </a:t>
            </a:r>
            <a:r>
              <a:rPr lang="el-GR" sz="2000" dirty="0" err="1"/>
              <a:t>Τ</a:t>
            </a:r>
            <a:r>
              <a:rPr lang="el-GR" sz="2000" dirty="0" err="1" smtClean="0"/>
              <a:t>he</a:t>
            </a:r>
            <a:r>
              <a:rPr lang="el-GR" sz="2000" dirty="0" smtClean="0"/>
              <a:t> </a:t>
            </a:r>
            <a:r>
              <a:rPr lang="el-GR" sz="2000" dirty="0" err="1"/>
              <a:t>University</a:t>
            </a:r>
            <a:r>
              <a:rPr lang="el-GR" sz="2000" dirty="0"/>
              <a:t> in </a:t>
            </a:r>
            <a:r>
              <a:rPr lang="en-US" sz="2000" dirty="0" err="1" smtClean="0"/>
              <a:t>R</a:t>
            </a:r>
            <a:r>
              <a:rPr lang="el-GR" sz="2000" dirty="0" err="1" smtClean="0"/>
              <a:t>uins</a:t>
            </a:r>
            <a:r>
              <a:rPr lang="el-GR" sz="2000" dirty="0" smtClean="0"/>
              <a:t>. </a:t>
            </a:r>
            <a:r>
              <a:rPr lang="el-GR" sz="2000" dirty="0"/>
              <a:t>Δ</a:t>
            </a:r>
            <a:r>
              <a:rPr lang="el-GR" sz="2000" dirty="0" smtClean="0"/>
              <a:t>ιακρίνει </a:t>
            </a:r>
            <a:r>
              <a:rPr lang="el-GR" sz="2000" dirty="0"/>
              <a:t>3 φάσεις στη ζωή των </a:t>
            </a:r>
            <a:r>
              <a:rPr lang="el-GR" sz="2000" dirty="0" smtClean="0"/>
              <a:t>πανεπιστημίων. </a:t>
            </a:r>
            <a:r>
              <a:rPr lang="el-GR" sz="2000" dirty="0"/>
              <a:t>Το πανεπιστήμιο του Διαφωτισμού, το πανεπιστήμιο </a:t>
            </a:r>
            <a:r>
              <a:rPr lang="el-GR" sz="2000" dirty="0" smtClean="0"/>
              <a:t>των </a:t>
            </a:r>
            <a:r>
              <a:rPr lang="el-GR" sz="2000" dirty="0"/>
              <a:t>εθνικών κρατών και το </a:t>
            </a:r>
            <a:r>
              <a:rPr lang="el-GR" sz="2000" dirty="0" smtClean="0"/>
              <a:t>σημερινό</a:t>
            </a:r>
            <a:r>
              <a:rPr lang="en-US" sz="2000" dirty="0" smtClean="0"/>
              <a:t> </a:t>
            </a:r>
            <a:r>
              <a:rPr lang="el-GR" sz="2000" dirty="0" smtClean="0"/>
              <a:t>πανεπιστήμιο </a:t>
            </a:r>
            <a:r>
              <a:rPr lang="el-GR" sz="2000" dirty="0"/>
              <a:t>στην υπηρεσία </a:t>
            </a:r>
            <a:r>
              <a:rPr lang="el-GR" sz="2000" dirty="0" smtClean="0"/>
              <a:t>των πολυεθνικών </a:t>
            </a:r>
            <a:r>
              <a:rPr lang="el-GR" sz="2000" dirty="0"/>
              <a:t>επιχειρήσεων</a:t>
            </a:r>
            <a:r>
              <a:rPr lang="el-GR" dirty="0"/>
              <a:t>,</a:t>
            </a:r>
          </a:p>
        </p:txBody>
      </p:sp>
      <p:sp>
        <p:nvSpPr>
          <p:cNvPr id="3" name="Θέση περιεχομένου 2"/>
          <p:cNvSpPr>
            <a:spLocks noGrp="1"/>
          </p:cNvSpPr>
          <p:nvPr>
            <p:ph idx="1"/>
          </p:nvPr>
        </p:nvSpPr>
        <p:spPr/>
        <p:txBody>
          <a:bodyPr>
            <a:normAutofit/>
          </a:bodyPr>
          <a:lstStyle/>
          <a:p>
            <a:pPr algn="just"/>
            <a:r>
              <a:rPr lang="el-GR" sz="2400" dirty="0" smtClean="0"/>
              <a:t>  σ 14. «</a:t>
            </a:r>
            <a:r>
              <a:rPr lang="en-US" sz="2400" dirty="0" smtClean="0"/>
              <a:t>The modern University has had three </a:t>
            </a:r>
            <a:r>
              <a:rPr lang="en-US" sz="2400" dirty="0"/>
              <a:t>i</a:t>
            </a:r>
            <a:r>
              <a:rPr lang="en-US" sz="2400" dirty="0" smtClean="0"/>
              <a:t>deas “the Kantian concept of reason, the </a:t>
            </a:r>
            <a:r>
              <a:rPr lang="en-US" sz="2400" dirty="0" err="1" smtClean="0"/>
              <a:t>Humboltian</a:t>
            </a:r>
            <a:r>
              <a:rPr lang="en-US" sz="2400" dirty="0" smtClean="0"/>
              <a:t> idea of culture, and now the techno-bureaucratic idea of excellence. The historical narrative that I propose (reason-culture-excellence) is not simply a sequential one, however”.  </a:t>
            </a:r>
            <a:endParaRPr lang="el-GR" sz="2400" dirty="0" smtClean="0"/>
          </a:p>
          <a:p>
            <a:pPr algn="just"/>
            <a:endParaRPr lang="el-GR" sz="2400" dirty="0"/>
          </a:p>
          <a:p>
            <a:pPr algn="just"/>
            <a:r>
              <a:rPr lang="el-GR" sz="2400" dirty="0" smtClean="0"/>
              <a:t>Συνέπειες από τα δύο Παραθέματα</a:t>
            </a:r>
            <a:r>
              <a:rPr lang="en-US" sz="2400" dirty="0" smtClean="0"/>
              <a:t> </a:t>
            </a:r>
            <a:endParaRPr lang="el-GR" sz="2400" dirty="0"/>
          </a:p>
        </p:txBody>
      </p:sp>
    </p:spTree>
    <p:extLst>
      <p:ext uri="{BB962C8B-B14F-4D97-AF65-F5344CB8AC3E}">
        <p14:creationId xmlns:p14="http://schemas.microsoft.com/office/powerpoint/2010/main" val="554630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sz="3200" dirty="0" smtClean="0"/>
              <a:t>II. </a:t>
            </a:r>
            <a:r>
              <a:rPr lang="el-GR" sz="3200" dirty="0" smtClean="0"/>
              <a:t>Σημαίνει αυτό ότι το μεσαιωνικό πανεπιστήμιο δεν είχε συνεισφορά στη γνώση; Όχι </a:t>
            </a:r>
            <a:endParaRPr lang="el-GR" sz="3200" dirty="0"/>
          </a:p>
        </p:txBody>
      </p:sp>
      <p:sp>
        <p:nvSpPr>
          <p:cNvPr id="3" name="Θέση περιεχομένου 2"/>
          <p:cNvSpPr>
            <a:spLocks noGrp="1"/>
          </p:cNvSpPr>
          <p:nvPr>
            <p:ph idx="1"/>
          </p:nvPr>
        </p:nvSpPr>
        <p:spPr/>
        <p:txBody>
          <a:bodyPr/>
          <a:lstStyle/>
          <a:p>
            <a:r>
              <a:rPr lang="el-GR" dirty="0" smtClean="0"/>
              <a:t>Τρίτη εξουσία. </a:t>
            </a:r>
            <a:r>
              <a:rPr lang="en-US" dirty="0" err="1" smtClean="0"/>
              <a:t>Studium</a:t>
            </a:r>
            <a:r>
              <a:rPr lang="el-GR" dirty="0" smtClean="0"/>
              <a:t> δίπλα στο </a:t>
            </a:r>
            <a:r>
              <a:rPr lang="en-US" dirty="0" smtClean="0"/>
              <a:t> </a:t>
            </a:r>
            <a:r>
              <a:rPr lang="en-US" dirty="0" err="1" smtClean="0"/>
              <a:t>Sacerdocium</a:t>
            </a:r>
            <a:r>
              <a:rPr lang="en-US" dirty="0" smtClean="0"/>
              <a:t>, </a:t>
            </a:r>
            <a:r>
              <a:rPr lang="el-GR" dirty="0" smtClean="0"/>
              <a:t>και το </a:t>
            </a:r>
            <a:r>
              <a:rPr lang="en-US" dirty="0" smtClean="0"/>
              <a:t>Regnum</a:t>
            </a:r>
            <a:endParaRPr lang="el-GR" dirty="0" smtClean="0"/>
          </a:p>
          <a:p>
            <a:r>
              <a:rPr lang="el-GR" dirty="0" smtClean="0"/>
              <a:t>Τι μάθαιναν; </a:t>
            </a:r>
            <a:r>
              <a:rPr lang="el-GR" dirty="0" smtClean="0"/>
              <a:t>Δύο </a:t>
            </a:r>
            <a:r>
              <a:rPr lang="el-GR" dirty="0" err="1" smtClean="0"/>
              <a:t>μέγαλοι</a:t>
            </a:r>
            <a:r>
              <a:rPr lang="el-GR" dirty="0" smtClean="0"/>
              <a:t> περίοδοι. Μέχρι το 14</a:t>
            </a:r>
            <a:r>
              <a:rPr lang="el-GR" baseline="30000" dirty="0" smtClean="0"/>
              <a:t>ο</a:t>
            </a:r>
            <a:r>
              <a:rPr lang="el-GR" dirty="0" smtClean="0"/>
              <a:t> αιώνα και μετά  </a:t>
            </a:r>
          </a:p>
          <a:p>
            <a:r>
              <a:rPr lang="el-GR" dirty="0" smtClean="0"/>
              <a:t>1</a:t>
            </a:r>
            <a:r>
              <a:rPr lang="el-GR" baseline="30000" dirty="0" smtClean="0"/>
              <a:t>η</a:t>
            </a:r>
            <a:r>
              <a:rPr lang="el-GR" dirty="0" smtClean="0"/>
              <a:t> Περίοδος. Πανεπιστήμια (τέσσερεις- συνήθως μία)</a:t>
            </a:r>
          </a:p>
          <a:p>
            <a:r>
              <a:rPr lang="el-GR" dirty="0" smtClean="0"/>
              <a:t>Κορωνίδα των Επιστημών η Θεολογία – </a:t>
            </a:r>
          </a:p>
          <a:p>
            <a:r>
              <a:rPr lang="el-GR" dirty="0" smtClean="0"/>
              <a:t>Ενδιαφέρουσα η σχολή των Ελευθέριων τεχνών</a:t>
            </a:r>
          </a:p>
          <a:p>
            <a:r>
              <a:rPr lang="el-GR" dirty="0" smtClean="0"/>
              <a:t>Στηριζόταν σε αυθεντίες </a:t>
            </a:r>
          </a:p>
          <a:p>
            <a:r>
              <a:rPr lang="el-GR" dirty="0" smtClean="0"/>
              <a:t> Ανάπτυξη κυρίως του Δικαίου και της Γλωσσολογίας </a:t>
            </a:r>
          </a:p>
          <a:p>
            <a:r>
              <a:rPr lang="el-GR" dirty="0" smtClean="0"/>
              <a:t>Μετά το 1400 και κυρίως μετά τη Μεταρρύθμιση στον έλεγχο </a:t>
            </a:r>
            <a:r>
              <a:rPr lang="el-GR" smtClean="0"/>
              <a:t>των κρατών </a:t>
            </a:r>
            <a:endParaRPr lang="el-GR" dirty="0" smtClean="0"/>
          </a:p>
          <a:p>
            <a:endParaRPr lang="el-GR" dirty="0"/>
          </a:p>
        </p:txBody>
      </p:sp>
    </p:spTree>
    <p:extLst>
      <p:ext uri="{BB962C8B-B14F-4D97-AF65-F5344CB8AC3E}">
        <p14:creationId xmlns:p14="http://schemas.microsoft.com/office/powerpoint/2010/main" val="1426388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sz="3200" dirty="0" smtClean="0"/>
              <a:t>III. </a:t>
            </a:r>
            <a:r>
              <a:rPr lang="el-GR" sz="2400" dirty="0" smtClean="0"/>
              <a:t>Αποδυνάμωση Πανεπιστημίων και άλλοι (συχνά ανταγωνιστικοί θεσμοί) γνώσης </a:t>
            </a:r>
            <a:endParaRPr lang="el-GR" sz="2400" dirty="0"/>
          </a:p>
        </p:txBody>
      </p:sp>
      <p:sp>
        <p:nvSpPr>
          <p:cNvPr id="3" name="Θέση περιεχομένου 2"/>
          <p:cNvSpPr>
            <a:spLocks noGrp="1"/>
          </p:cNvSpPr>
          <p:nvPr>
            <p:ph idx="1"/>
          </p:nvPr>
        </p:nvSpPr>
        <p:spPr/>
        <p:txBody>
          <a:bodyPr>
            <a:noAutofit/>
          </a:bodyPr>
          <a:lstStyle/>
          <a:p>
            <a:pPr algn="just"/>
            <a:r>
              <a:rPr lang="en-US" sz="1600" dirty="0" smtClean="0"/>
              <a:t>M</a:t>
            </a:r>
            <a:r>
              <a:rPr lang="el-GR" sz="1600" dirty="0" err="1" smtClean="0"/>
              <a:t>ετά</a:t>
            </a:r>
            <a:r>
              <a:rPr lang="el-GR" sz="1600" dirty="0" smtClean="0"/>
              <a:t> </a:t>
            </a:r>
            <a:r>
              <a:rPr lang="el-GR" sz="1600" dirty="0"/>
              <a:t>τον 15</a:t>
            </a:r>
            <a:r>
              <a:rPr lang="el-GR" sz="1600" baseline="30000" dirty="0"/>
              <a:t>ο</a:t>
            </a:r>
            <a:r>
              <a:rPr lang="el-GR" sz="1600" dirty="0"/>
              <a:t> αιώνα το Πανεπιστήμιο δεν λειτουργεί ως αποκλειστικός τόπος προαγωγής των γραμμάτων, της επιστήμης και της τεχνικής. Τον ανταγωνίζονται σειρά από κινήματα όπως η Αναγέννηση, ο Ουμανισμός, η Μεταρρύθμιση και η Αντιμεταρρύθμιση. Τα κινήματα αυτά αλλού </a:t>
            </a:r>
            <a:r>
              <a:rPr lang="el-GR" sz="1600" dirty="0" err="1"/>
              <a:t>αλληλοτέμνονται</a:t>
            </a:r>
            <a:r>
              <a:rPr lang="el-GR" sz="1600" dirty="0"/>
              <a:t> και επιδρούν στα πανεπιστήμια αλλού λειτουργούν ανταγωνιστικά. </a:t>
            </a:r>
            <a:endParaRPr lang="en-US" sz="1600" dirty="0" smtClean="0"/>
          </a:p>
          <a:p>
            <a:pPr algn="just"/>
            <a:r>
              <a:rPr lang="en-US" sz="1600" dirty="0" smtClean="0"/>
              <a:t>H </a:t>
            </a:r>
            <a:r>
              <a:rPr lang="el-GR" sz="1600" dirty="0" smtClean="0"/>
              <a:t>αντιπαράθεση Μεταρρύθμιση </a:t>
            </a:r>
            <a:r>
              <a:rPr lang="en-US" sz="1600" dirty="0" smtClean="0"/>
              <a:t>/</a:t>
            </a:r>
            <a:r>
              <a:rPr lang="el-GR" sz="1600" dirty="0" smtClean="0"/>
              <a:t> Αντιμεταρρύθμιση </a:t>
            </a:r>
            <a:r>
              <a:rPr lang="el-GR" sz="1600" dirty="0"/>
              <a:t>Οδηγεί στη μεγαλύτερη εμπλοκή της κοσμικής εξουσίας στα δρώμενα και στην προϊούσα αντικατάσταση της λατινικής γλώσσας από τις τοπικές. </a:t>
            </a:r>
            <a:r>
              <a:rPr lang="el-GR" sz="1600" dirty="0" smtClean="0"/>
              <a:t>Περιορίζεται η αυτονομία και ο </a:t>
            </a:r>
            <a:r>
              <a:rPr lang="el-GR" sz="1600" dirty="0"/>
              <a:t>κοσμοπολίτικος χαρακτήρας τους, καθώς οι τοπικές γλώσσες ορθώνουν εμπόδια στη διατοπική κινητικότητα.</a:t>
            </a:r>
          </a:p>
          <a:p>
            <a:pPr algn="just"/>
            <a:r>
              <a:rPr lang="el-GR" sz="1600" dirty="0" smtClean="0"/>
              <a:t>Καθολική εκκλησία Ιησουίτες.  </a:t>
            </a:r>
          </a:p>
          <a:p>
            <a:pPr algn="just"/>
            <a:r>
              <a:rPr lang="el-GR" sz="1600" dirty="0" smtClean="0"/>
              <a:t>Προτεσταντικές. </a:t>
            </a:r>
            <a:r>
              <a:rPr lang="el-GR" sz="1600" dirty="0"/>
              <a:t>Στις Σκανδιναβικές χώρες ιδρύονται πανεπιστήμια από τους Λουθηρανούς μονάρχες. Στην Αγγλία, η μοναρχία εκκαθαρίζει τα πανεπιστήμια της Οξφόρδης και του </a:t>
            </a:r>
            <a:r>
              <a:rPr lang="el-GR" sz="1600" dirty="0" err="1" smtClean="0"/>
              <a:t>Καίμπριτζ</a:t>
            </a:r>
            <a:r>
              <a:rPr lang="el-GR" sz="1600" dirty="0" smtClean="0"/>
              <a:t> </a:t>
            </a:r>
            <a:r>
              <a:rPr lang="el-GR" sz="1600" dirty="0"/>
              <a:t>για να ακολουθήσουν την αγγλικανική εκκλησία</a:t>
            </a:r>
            <a:r>
              <a:rPr lang="el-GR" sz="1600" dirty="0" smtClean="0"/>
              <a:t>. </a:t>
            </a:r>
            <a:r>
              <a:rPr lang="el-GR" sz="1600" dirty="0"/>
              <a:t>Σ</a:t>
            </a:r>
            <a:r>
              <a:rPr lang="el-GR" sz="1600" dirty="0" smtClean="0"/>
              <a:t>κωτσέζικα </a:t>
            </a:r>
            <a:r>
              <a:rPr lang="el-GR" sz="1600" dirty="0"/>
              <a:t>πανεπιστήμια </a:t>
            </a:r>
            <a:r>
              <a:rPr lang="el-GR" sz="1600" dirty="0" smtClean="0"/>
              <a:t>θρησκευτικές </a:t>
            </a:r>
            <a:r>
              <a:rPr lang="el-GR" sz="1600" dirty="0"/>
              <a:t>συγκρούσεις μέχρι την επικράτηση, το 1688, του </a:t>
            </a:r>
            <a:r>
              <a:rPr lang="el-GR" sz="1600" dirty="0" smtClean="0"/>
              <a:t>πρεσβυτεριανισμού. </a:t>
            </a:r>
            <a:r>
              <a:rPr lang="el-GR" sz="1600" dirty="0"/>
              <a:t>Στην Ολλανδία και την </a:t>
            </a:r>
            <a:r>
              <a:rPr lang="el-GR" sz="1600" dirty="0" smtClean="0"/>
              <a:t>Ελβετία </a:t>
            </a:r>
            <a:r>
              <a:rPr lang="el-GR" sz="1600" dirty="0"/>
              <a:t>τα πανεπιστήμια ελέγχονταν από τις ελίτ των πόλεων, </a:t>
            </a:r>
            <a:r>
              <a:rPr lang="el-GR" sz="1600" dirty="0" smtClean="0"/>
              <a:t>έτσι μακριά από </a:t>
            </a:r>
            <a:r>
              <a:rPr lang="el-GR" sz="1600" dirty="0"/>
              <a:t>τις θρησκευτικές </a:t>
            </a:r>
            <a:r>
              <a:rPr lang="el-GR" sz="1600" dirty="0" smtClean="0"/>
              <a:t>διαμάχες. Του </a:t>
            </a:r>
            <a:r>
              <a:rPr lang="el-GR" sz="1600" dirty="0" err="1"/>
              <a:t>Λάιντεν</a:t>
            </a:r>
            <a:r>
              <a:rPr lang="el-GR" sz="1600" dirty="0"/>
              <a:t> και της Ουτρέχτης </a:t>
            </a:r>
            <a:r>
              <a:rPr lang="el-GR" sz="1600" dirty="0" smtClean="0"/>
              <a:t>σύμβολα </a:t>
            </a:r>
            <a:r>
              <a:rPr lang="el-GR" sz="1600" dirty="0"/>
              <a:t>ανοχής και </a:t>
            </a:r>
            <a:r>
              <a:rPr lang="el-GR" sz="1600" dirty="0" smtClean="0"/>
              <a:t>υψηλό </a:t>
            </a:r>
            <a:r>
              <a:rPr lang="el-GR" sz="1600" dirty="0"/>
              <a:t>κύρος (</a:t>
            </a:r>
            <a:r>
              <a:rPr lang="el-GR" sz="1600" dirty="0" err="1"/>
              <a:t>Anderson</a:t>
            </a:r>
            <a:r>
              <a:rPr lang="el-GR" sz="1600" dirty="0"/>
              <a:t>, 2003: 6-7). </a:t>
            </a:r>
          </a:p>
        </p:txBody>
      </p:sp>
    </p:spTree>
    <p:extLst>
      <p:ext uri="{BB962C8B-B14F-4D97-AF65-F5344CB8AC3E}">
        <p14:creationId xmlns:p14="http://schemas.microsoft.com/office/powerpoint/2010/main" val="25732746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393</TotalTime>
  <Words>1590</Words>
  <Application>Microsoft Office PowerPoint</Application>
  <PresentationFormat>Ευρεία οθόνη</PresentationFormat>
  <Paragraphs>66</Paragraphs>
  <Slides>14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Century Gothic</vt:lpstr>
      <vt:lpstr>Wingdings 3</vt:lpstr>
      <vt:lpstr>Ιόν</vt:lpstr>
      <vt:lpstr>ΠΑΕ, 1.3.α Παντελής Κυπριανός ΄Υπόμνηση. Τι είναι το Π. Πότε εμφανίστηκε. Λόγοι εμφάνισης. Χαρακτηριστικά. Εέλιξη. Τέλος  </vt:lpstr>
      <vt:lpstr>ΘΕ:1.3.α. Οι μεταβολές του Πανεπιστημίου μέσα στην ιστορία του.</vt:lpstr>
      <vt:lpstr>Προηγούμενη συνάντηση (1 Οκτώβρη) </vt:lpstr>
      <vt:lpstr>I. Σήμερα ερωτήματα. </vt:lpstr>
      <vt:lpstr>Ερώτημα που θέσαμε. Τι είναι το μεσαιωνικό πανεπιστήμιο;</vt:lpstr>
      <vt:lpstr>II. Άλλος τρόπος σχηματίσουμε μεγάλη εικόνα</vt:lpstr>
      <vt:lpstr>Καναδός καθηγητής, Bill Readings, (Harvard University Press) Τhe University in Ruins. Διακρίνει 3 φάσεις στη ζωή των πανεπιστημίων. Το πανεπιστήμιο του Διαφωτισμού, το πανεπιστήμιο των εθνικών κρατών και το σημερινό πανεπιστήμιο στην υπηρεσία των πολυεθνικών επιχειρήσεων,</vt:lpstr>
      <vt:lpstr>II. Σημαίνει αυτό ότι το μεσαιωνικό πανεπιστήμιο δεν είχε συνεισφορά στη γνώση; Όχι </vt:lpstr>
      <vt:lpstr>III. Αποδυνάμωση Πανεπιστημίων και άλλοι (συχνά ανταγωνιστικοί θεσμοί) γνώσης </vt:lpstr>
      <vt:lpstr>Ίδια εικόνα και μετά τον 17ο αιώνα ως τη Γαλλική Επανάσταση, το 1789</vt:lpstr>
      <vt:lpstr>ΙV. Ανταγωνιστές: Κέντρα Αριστείας, Ακαδημίες, Κολέγια, Τεχνικές επαγγελματικές σχολές. </vt:lpstr>
      <vt:lpstr>2. Ιταλία Ακαδημίες </vt:lpstr>
      <vt:lpstr>3. Κολέγια </vt:lpstr>
      <vt:lpstr>4. Ανώτερες τεχνικές και επαγγελματικές σχολές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Καλή αρχή και καλό μήνα</dc:title>
  <dc:creator>pandelis kiprianos</dc:creator>
  <cp:lastModifiedBy>pandelis kiprianos</cp:lastModifiedBy>
  <cp:revision>30</cp:revision>
  <dcterms:created xsi:type="dcterms:W3CDTF">2016-09-29T17:43:34Z</dcterms:created>
  <dcterms:modified xsi:type="dcterms:W3CDTF">2016-10-22T16:20:57Z</dcterms:modified>
</cp:coreProperties>
</file>