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03CB8-7246-4FDC-9A50-300F2A9963DC}" type="datetimeFigureOut">
              <a:rPr lang="el-GR" smtClean="0"/>
              <a:pPr/>
              <a:t>19/5/2015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FCF5F-BC2D-4F0A-9FDE-6799D2F101C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8073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62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608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487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931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367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8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29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93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413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06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60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02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99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47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67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89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30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Υπολογιστική </a:t>
            </a:r>
            <a:r>
              <a:rPr lang="el-GR" b="1" dirty="0" err="1" smtClean="0"/>
              <a:t>Ρευστομηχανική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5800" y="3382471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Ενότητα </a:t>
            </a:r>
            <a:r>
              <a:rPr lang="en-US" sz="2800" b="1" dirty="0">
                <a:solidFill>
                  <a:schemeClr val="tx1"/>
                </a:solidFill>
              </a:rPr>
              <a:t>1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	Εισαγωγή στην Υπολογιστική </a:t>
            </a:r>
            <a:r>
              <a:rPr lang="el-GR" sz="2800" dirty="0" err="1" smtClean="0">
                <a:solidFill>
                  <a:schemeClr val="tx1"/>
                </a:solidFill>
              </a:rPr>
              <a:t>Ρευστομηχανική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Βασίλειος </a:t>
            </a:r>
            <a:r>
              <a:rPr lang="el-GR" sz="2800" dirty="0" err="1" smtClean="0">
                <a:solidFill>
                  <a:schemeClr val="tx1"/>
                </a:solidFill>
              </a:rPr>
              <a:t>Λουκόπουλος</a:t>
            </a:r>
            <a:r>
              <a:rPr lang="el-GR" sz="2800" dirty="0" smtClean="0">
                <a:solidFill>
                  <a:schemeClr val="tx1"/>
                </a:solidFill>
              </a:rPr>
              <a:t>, Επίκουρος Καθηγητής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Φυσικής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18317" y="5825738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2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prstClr val="black"/>
                </a:solidFill>
              </a:rPr>
              <a:t>Γραφή Κώδικα – Σφάλματα κατά τον Προγραμματισμό </a:t>
            </a:r>
            <a:r>
              <a:rPr lang="el-GR" sz="3600" b="1" dirty="0" smtClean="0">
                <a:solidFill>
                  <a:prstClr val="black"/>
                </a:solidFill>
              </a:rPr>
              <a:t>(2)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l-GR" dirty="0" smtClean="0"/>
              <a:t>Συντακτικά</a:t>
            </a:r>
          </a:p>
          <a:p>
            <a:pPr marL="514350" indent="-514350">
              <a:buAutoNum type="arabicPeriod"/>
            </a:pPr>
            <a:r>
              <a:rPr lang="el-GR" dirty="0" smtClean="0"/>
              <a:t>Λογικά</a:t>
            </a:r>
          </a:p>
          <a:p>
            <a:pPr marL="514350" indent="-514350">
              <a:buAutoNum type="arabicPeriod"/>
            </a:pPr>
            <a:r>
              <a:rPr lang="el-GR" dirty="0" smtClean="0"/>
              <a:t>Εκτέλεσης</a:t>
            </a:r>
          </a:p>
          <a:p>
            <a:pPr marL="514350" indent="-514350">
              <a:buAutoNum type="arabicPeriod"/>
            </a:pPr>
            <a:r>
              <a:rPr lang="el-GR" dirty="0" smtClean="0"/>
              <a:t>Σφάλματα Εισόδου</a:t>
            </a:r>
            <a:r>
              <a:rPr lang="en-US" dirty="0" smtClean="0"/>
              <a:t>:</a:t>
            </a:r>
          </a:p>
          <a:p>
            <a:r>
              <a:rPr lang="el-GR" dirty="0" smtClean="0"/>
              <a:t>Αρχικές Εκτιμήσεις</a:t>
            </a:r>
          </a:p>
          <a:p>
            <a:r>
              <a:rPr lang="el-GR" dirty="0" smtClean="0"/>
              <a:t>Αποτελέσματα πειραμάτων</a:t>
            </a:r>
          </a:p>
          <a:p>
            <a:r>
              <a:rPr lang="el-GR" dirty="0" smtClean="0"/>
              <a:t>Αποτελέσματα προσεγγιστικών υπολογισμών</a:t>
            </a:r>
          </a:p>
          <a:p>
            <a:pPr marL="0" indent="0">
              <a:buNone/>
            </a:pPr>
            <a:r>
              <a:rPr lang="el-GR" dirty="0" smtClean="0"/>
              <a:t>5. Σφάλματα αποκοπής</a:t>
            </a:r>
          </a:p>
          <a:p>
            <a:pPr marL="0" indent="0">
              <a:buNone/>
            </a:pPr>
            <a:r>
              <a:rPr lang="el-GR" dirty="0" smtClean="0"/>
              <a:t>6. Σφάλματα στρογγυλοποίησης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1435127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prstClr val="black"/>
                </a:solidFill>
              </a:rPr>
              <a:t>Μέθοδοι για την επίλυση Μερικών Διαφορικών </a:t>
            </a:r>
            <a:r>
              <a:rPr lang="el-GR" sz="3600" b="1" dirty="0" smtClean="0">
                <a:solidFill>
                  <a:prstClr val="black"/>
                </a:solidFill>
              </a:rPr>
              <a:t>Εξισώσεων (1)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6743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Μέθοδος των Πεπερασμένων Διαφορών</a:t>
            </a:r>
            <a:r>
              <a:rPr lang="en-US" dirty="0" smtClean="0"/>
              <a:t>: </a:t>
            </a:r>
          </a:p>
          <a:p>
            <a:pPr marL="363538" indent="0">
              <a:buNone/>
            </a:pPr>
            <a:r>
              <a:rPr lang="el-GR" dirty="0" smtClean="0"/>
              <a:t>Κατανοητή και απλή αλλά </a:t>
            </a:r>
            <a:r>
              <a:rPr lang="el-GR" dirty="0" smtClean="0"/>
              <a:t>η εφαρμογή της παρουσιάζει δυσκολία σε γεωμετρίες τυχαίου </a:t>
            </a:r>
            <a:r>
              <a:rPr lang="el-GR" dirty="0" smtClean="0"/>
              <a:t>σχήματος.</a:t>
            </a:r>
          </a:p>
          <a:p>
            <a:r>
              <a:rPr lang="el-GR" dirty="0" smtClean="0"/>
              <a:t>Μέθοδος των Πεπερασμένων Στοιχείων</a:t>
            </a:r>
            <a:r>
              <a:rPr lang="en-US" dirty="0" smtClean="0"/>
              <a:t>:</a:t>
            </a:r>
            <a:endParaRPr lang="el-GR" dirty="0" smtClean="0"/>
          </a:p>
          <a:p>
            <a:pPr marL="363538" indent="-95250">
              <a:buNone/>
            </a:pPr>
            <a:r>
              <a:rPr lang="el-GR" dirty="0" smtClean="0"/>
              <a:t> Εφαρμόζεται σε οποιαδήποτε γεωμετρία όμως δεν εμφανίζει την απλότητα της παραπάνω μεθόδου.</a:t>
            </a:r>
          </a:p>
          <a:p>
            <a:pPr marL="363538" indent="-363538"/>
            <a:r>
              <a:rPr lang="el-GR" dirty="0" smtClean="0"/>
              <a:t>Μέθοδος των Πεπερασμένων Όγκων</a:t>
            </a:r>
            <a:r>
              <a:rPr lang="en-US" dirty="0" smtClean="0"/>
              <a:t>:</a:t>
            </a:r>
          </a:p>
          <a:p>
            <a:pPr marL="363538" indent="0">
              <a:buNone/>
            </a:pPr>
            <a:r>
              <a:rPr lang="el-GR" dirty="0" smtClean="0"/>
              <a:t>Εφαρμόζεται σε πολύπλοκες γεωμετρίες και όσο αναφορά τη δυσκολία κινείται μεταξύ της πρώτης και δεύτερης μεθόδου.</a:t>
            </a:r>
          </a:p>
          <a:p>
            <a:pPr marL="363538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550345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prstClr val="black"/>
                </a:solidFill>
              </a:rPr>
              <a:t>Μέθοδοι για την επίλυση Μερικών Διαφορικών Εξισώσεων </a:t>
            </a:r>
            <a:r>
              <a:rPr lang="el-GR" b="1" dirty="0" smtClean="0">
                <a:solidFill>
                  <a:prstClr val="black"/>
                </a:solidFill>
              </a:rPr>
              <a:t>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55694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Boundary Elements Method:</a:t>
            </a:r>
          </a:p>
          <a:p>
            <a:pPr marL="363538" indent="0">
              <a:buNone/>
            </a:pPr>
            <a:r>
              <a:rPr lang="el-GR" dirty="0" smtClean="0"/>
              <a:t>Ροή, μεταφορά θερμότητας αντλώντας πληροφορίες μόνο από τα όρια και όχι από το εσωτερικό.</a:t>
            </a:r>
          </a:p>
          <a:p>
            <a:r>
              <a:rPr lang="el-GR" dirty="0" smtClean="0"/>
              <a:t>Φασματικές Μέθοδοι</a:t>
            </a:r>
            <a:r>
              <a:rPr lang="en-US" dirty="0" smtClean="0"/>
              <a:t>:</a:t>
            </a:r>
          </a:p>
          <a:p>
            <a:pPr marL="363538" indent="0">
              <a:buNone/>
            </a:pPr>
            <a:r>
              <a:rPr lang="el-GR" dirty="0" smtClean="0"/>
              <a:t>Προτιμούνται σε </a:t>
            </a:r>
            <a:r>
              <a:rPr lang="el-GR" dirty="0" smtClean="0"/>
              <a:t>προβλήματα κυματικής ή μελέτη ευστάθειας.</a:t>
            </a:r>
          </a:p>
          <a:p>
            <a:r>
              <a:rPr lang="el-GR" dirty="0" err="1" smtClean="0"/>
              <a:t>Απλεγματικές</a:t>
            </a:r>
            <a:r>
              <a:rPr lang="el-GR" dirty="0" smtClean="0"/>
              <a:t> Μέθοδοι</a:t>
            </a:r>
            <a:r>
              <a:rPr lang="en-US" dirty="0" smtClean="0"/>
              <a:t>:</a:t>
            </a:r>
          </a:p>
          <a:p>
            <a:pPr marL="363538" indent="0">
              <a:buNone/>
            </a:pPr>
            <a:r>
              <a:rPr lang="el-GR" dirty="0" smtClean="0"/>
              <a:t>Πρόκειται για νέα μέθοδος η οποία φιλοδοξεί να αντιμετωπίσει προβλήματα που παρουσιάζονται σε άλλες μεθόδους.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30808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Σημείωμα Χρήσης Έργων Τρίτων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94329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 smtClean="0"/>
              <a:t>1</a:t>
            </a:r>
            <a:r>
              <a:rPr lang="en-US" dirty="0" smtClean="0"/>
              <a:t>. </a:t>
            </a:r>
            <a:r>
              <a:rPr lang="el-GR" dirty="0"/>
              <a:t>Υ</a:t>
            </a:r>
            <a:r>
              <a:rPr lang="el-GR" dirty="0" smtClean="0"/>
              <a:t>πολογιστική </a:t>
            </a:r>
            <a:r>
              <a:rPr lang="el-GR" dirty="0" err="1" smtClean="0"/>
              <a:t>Ρευστοδυναμική</a:t>
            </a:r>
            <a:r>
              <a:rPr lang="el-GR" dirty="0" smtClean="0"/>
              <a:t>, Ν. Μαρκάτου και Δ. Ασημακόπουλου, </a:t>
            </a:r>
            <a:r>
              <a:rPr lang="el-GR" dirty="0" err="1" smtClean="0"/>
              <a:t>Εκδ</a:t>
            </a:r>
            <a:r>
              <a:rPr lang="el-GR" dirty="0" smtClean="0"/>
              <a:t>. Παπασωτηρίου</a:t>
            </a:r>
          </a:p>
          <a:p>
            <a:pPr marL="0" indent="0">
              <a:buNone/>
            </a:pPr>
            <a:r>
              <a:rPr lang="el-GR" dirty="0" smtClean="0"/>
              <a:t>2</a:t>
            </a:r>
            <a:r>
              <a:rPr lang="el-GR" dirty="0" smtClean="0"/>
              <a:t>. </a:t>
            </a:r>
            <a:r>
              <a:rPr lang="el-GR" dirty="0" smtClean="0"/>
              <a:t>Υπολογιστική </a:t>
            </a:r>
            <a:r>
              <a:rPr lang="el-GR" dirty="0" err="1" smtClean="0"/>
              <a:t>Ρευστομηχανική</a:t>
            </a:r>
            <a:r>
              <a:rPr lang="el-GR" dirty="0" smtClean="0"/>
              <a:t>, Μπεργελές Γ., Τόμος 182, </a:t>
            </a:r>
            <a:r>
              <a:rPr lang="el-GR" dirty="0" err="1" smtClean="0"/>
              <a:t>Εκδ</a:t>
            </a:r>
            <a:r>
              <a:rPr lang="el-GR" dirty="0" smtClean="0"/>
              <a:t>. Συμεών</a:t>
            </a:r>
          </a:p>
          <a:p>
            <a:pPr marL="0" indent="0">
              <a:buNone/>
            </a:pPr>
            <a:r>
              <a:rPr lang="el-GR" dirty="0" smtClean="0"/>
              <a:t>3</a:t>
            </a:r>
            <a:r>
              <a:rPr lang="el-GR" dirty="0" smtClean="0"/>
              <a:t>. </a:t>
            </a:r>
            <a:r>
              <a:rPr lang="el-GR" dirty="0" smtClean="0"/>
              <a:t>Υπολογιστική </a:t>
            </a:r>
            <a:r>
              <a:rPr lang="el-GR" dirty="0" err="1" smtClean="0"/>
              <a:t>Ρευστοδυναμική</a:t>
            </a:r>
            <a:r>
              <a:rPr lang="el-GR" dirty="0" smtClean="0"/>
              <a:t>, Παύλου Χατζηκωνσταντίνου, Πανεπιστημιακές Παρ</a:t>
            </a:r>
            <a:r>
              <a:rPr lang="el-GR" dirty="0"/>
              <a:t>α</a:t>
            </a:r>
            <a:r>
              <a:rPr lang="el-GR" dirty="0" smtClean="0"/>
              <a:t>δόσεις</a:t>
            </a:r>
          </a:p>
          <a:p>
            <a:pPr marL="0" indent="0" algn="just">
              <a:buNone/>
            </a:pPr>
            <a:r>
              <a:rPr lang="el-GR" dirty="0" smtClean="0"/>
              <a:t>4</a:t>
            </a:r>
            <a:r>
              <a:rPr lang="el-GR" dirty="0" smtClean="0"/>
              <a:t>. </a:t>
            </a:r>
            <a:r>
              <a:rPr lang="en-US" dirty="0" smtClean="0"/>
              <a:t>Computational Techniques for Fluid Dynamics, C.A.J. Fletcher, Springer 2000</a:t>
            </a:r>
          </a:p>
          <a:p>
            <a:pPr marL="0" indent="0" algn="just">
              <a:buNone/>
            </a:pPr>
            <a:r>
              <a:rPr lang="el-GR" dirty="0" smtClean="0"/>
              <a:t>5</a:t>
            </a:r>
            <a:r>
              <a:rPr lang="en-US" dirty="0" smtClean="0"/>
              <a:t>. </a:t>
            </a:r>
            <a:r>
              <a:rPr lang="en-US" dirty="0" smtClean="0"/>
              <a:t>Computational Methods for Fluid Dynamics, J.H. </a:t>
            </a:r>
            <a:r>
              <a:rPr lang="en-US" dirty="0" err="1" smtClean="0"/>
              <a:t>Ferziger</a:t>
            </a:r>
            <a:r>
              <a:rPr lang="en-US" dirty="0" smtClean="0"/>
              <a:t>, M. </a:t>
            </a:r>
            <a:r>
              <a:rPr lang="en-US" dirty="0" err="1" smtClean="0"/>
              <a:t>Peric</a:t>
            </a:r>
            <a:r>
              <a:rPr lang="en-US" dirty="0" smtClean="0"/>
              <a:t>, Springer 2002</a:t>
            </a:r>
          </a:p>
          <a:p>
            <a:pPr marL="0" indent="0" algn="just">
              <a:buNone/>
            </a:pPr>
            <a:r>
              <a:rPr lang="el-GR" dirty="0" smtClean="0"/>
              <a:t>6</a:t>
            </a:r>
            <a:r>
              <a:rPr lang="en-US" dirty="0" smtClean="0"/>
              <a:t>. </a:t>
            </a:r>
            <a:r>
              <a:rPr lang="en-US" dirty="0" smtClean="0"/>
              <a:t>Basics of Fluid Mechanics and Introduction to Computational Fluid Dynamics, T. </a:t>
            </a:r>
            <a:r>
              <a:rPr lang="en-US" dirty="0" err="1" smtClean="0"/>
              <a:t>Petrila</a:t>
            </a:r>
            <a:r>
              <a:rPr lang="en-US" dirty="0" smtClean="0"/>
              <a:t>, D. </a:t>
            </a:r>
            <a:r>
              <a:rPr lang="en-US" dirty="0" err="1" smtClean="0"/>
              <a:t>Trif</a:t>
            </a:r>
            <a:r>
              <a:rPr lang="en-US" dirty="0" smtClean="0"/>
              <a:t>, Springer, 2005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2656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Σημείωμα Αναφοράς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“Computational Fluid Dynamics”,</a:t>
            </a:r>
          </a:p>
          <a:p>
            <a:pPr marL="0" indent="0">
              <a:buNone/>
            </a:pPr>
            <a:r>
              <a:rPr lang="en-US" dirty="0" smtClean="0"/>
              <a:t>Chung,</a:t>
            </a:r>
          </a:p>
          <a:p>
            <a:pPr marL="0" indent="0">
              <a:buNone/>
            </a:pPr>
            <a:r>
              <a:rPr lang="en-US" dirty="0" smtClean="0"/>
              <a:t>2006</a:t>
            </a:r>
          </a:p>
          <a:p>
            <a:pPr marL="0" indent="0">
              <a:buNone/>
            </a:pPr>
            <a:r>
              <a:rPr lang="el-GR" dirty="0" smtClean="0"/>
              <a:t>Διαθέσιμο στο Νηρέα της Κεντρικής Βιβλιοθήκης του Πανεπιστημίου Πατρών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/>
              <a:t>http://hippothoe.lis.upatras.gr/cgi-bin-EL/egwcgi/326948/showfull.egw/2+0+1+full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624352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8317" y="5825738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999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latin typeface="+mn-lt"/>
              </a:rPr>
              <a:t>Άδειες Χρήσης</a:t>
            </a:r>
            <a:endParaRPr lang="el-GR" sz="3600" b="1" dirty="0"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5589" y="5568379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31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Χρηματοδότηση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8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Σκοποί  ενότητας</a:t>
            </a:r>
            <a:r>
              <a:rPr lang="en-US" sz="3600" b="1" dirty="0" smtClean="0"/>
              <a:t> 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3879"/>
            <a:ext cx="8229600" cy="499715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Γενικά περί Υπολογιστικής </a:t>
            </a:r>
            <a:r>
              <a:rPr lang="el-GR" sz="2800" dirty="0" err="1" smtClean="0"/>
              <a:t>Ρευστομηχανικής</a:t>
            </a:r>
            <a:endParaRPr lang="el-GR" sz="2800" dirty="0" smtClean="0"/>
          </a:p>
          <a:p>
            <a:r>
              <a:rPr lang="el-GR" sz="2800" dirty="0" smtClean="0"/>
              <a:t>Εφαρμογές της Υπολογιστικής </a:t>
            </a:r>
            <a:r>
              <a:rPr lang="el-GR" sz="2800" dirty="0" err="1" smtClean="0"/>
              <a:t>Ρευστομηχανικής</a:t>
            </a:r>
            <a:endParaRPr lang="el-GR" sz="2800" dirty="0" smtClean="0"/>
          </a:p>
          <a:p>
            <a:r>
              <a:rPr lang="el-GR" sz="2800" dirty="0" smtClean="0"/>
              <a:t>Πλεονεκτήματα της Υπολογιστικής </a:t>
            </a:r>
            <a:r>
              <a:rPr lang="el-GR" sz="2800" dirty="0" err="1" smtClean="0"/>
              <a:t>Ρευστομηχανικής</a:t>
            </a:r>
            <a:endParaRPr lang="el-GR" sz="2800" dirty="0" smtClean="0"/>
          </a:p>
          <a:p>
            <a:r>
              <a:rPr lang="el-GR" sz="2800" dirty="0" smtClean="0"/>
              <a:t>Γραφή Κώδικα – Σφάλματα κατά τον Προγραμματισμό</a:t>
            </a:r>
          </a:p>
          <a:p>
            <a:r>
              <a:rPr lang="el-GR" sz="2800" dirty="0" smtClean="0"/>
              <a:t>Μέθοδοι για την επίλυση Μερικών Διαφορικών Εξισώσεων</a:t>
            </a:r>
            <a:r>
              <a:rPr lang="el-GR" dirty="0"/>
              <a:t>	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814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l-GR" sz="4000" b="1" dirty="0">
                <a:solidFill>
                  <a:prstClr val="black"/>
                </a:solidFill>
              </a:rPr>
              <a:t>Γενικά περί Υπολογιστικής </a:t>
            </a:r>
            <a:r>
              <a:rPr lang="el-GR" sz="4000" b="1" dirty="0" err="1">
                <a:solidFill>
                  <a:prstClr val="black"/>
                </a:solidFill>
              </a:rPr>
              <a:t>Ρευστομηχανικής</a:t>
            </a:r>
            <a:r>
              <a:rPr lang="el-GR" sz="2800" dirty="0">
                <a:solidFill>
                  <a:prstClr val="black"/>
                </a:solidFill>
              </a:rPr>
              <a:t/>
            </a:r>
            <a:br>
              <a:rPr lang="el-GR" sz="2800" dirty="0">
                <a:solidFill>
                  <a:prstClr val="black"/>
                </a:solidFill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01906"/>
            <a:ext cx="8229600" cy="4525963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Επίλυση Μερικών Διαφορικών Εξισώσεων (ΜΔΕ) με αριθμητικές μεθόδους για τον ακριβή προσδιορισμό της ροής και των φαινομένων μεταφοράς σε φυσικά συστήματα.</a:t>
            </a:r>
          </a:p>
          <a:p>
            <a:r>
              <a:rPr lang="el-GR" sz="2800" dirty="0" smtClean="0"/>
              <a:t>Επίλυση εξισώσεων συνέχειας, ορμής, θερμοκρασίας, συγκέντρωσης υλικών κτλ.</a:t>
            </a:r>
          </a:p>
        </p:txBody>
      </p:sp>
    </p:spTree>
    <p:extLst>
      <p:ext uri="{BB962C8B-B14F-4D97-AF65-F5344CB8AC3E}">
        <p14:creationId xmlns:p14="http://schemas.microsoft.com/office/powerpoint/2010/main" xmlns="" val="389760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l-GR" sz="4000" b="1" dirty="0">
                <a:solidFill>
                  <a:prstClr val="black"/>
                </a:solidFill>
              </a:rPr>
              <a:t>Εφαρμογές της Υπολογιστικής </a:t>
            </a:r>
            <a:r>
              <a:rPr lang="el-GR" sz="4000" b="1" dirty="0" err="1" smtClean="0">
                <a:solidFill>
                  <a:prstClr val="black"/>
                </a:solidFill>
              </a:rPr>
              <a:t>Ρευστομηχανικής</a:t>
            </a:r>
            <a:r>
              <a:rPr lang="el-GR" sz="4000" b="1" dirty="0" smtClean="0">
                <a:solidFill>
                  <a:prstClr val="black"/>
                </a:solidFill>
              </a:rPr>
              <a:t> (1)</a:t>
            </a:r>
            <a:r>
              <a:rPr lang="el-GR" sz="2800" dirty="0">
                <a:solidFill>
                  <a:prstClr val="black"/>
                </a:solidFill>
              </a:rPr>
              <a:t/>
            </a:r>
            <a:br>
              <a:rPr lang="el-GR" sz="2800" dirty="0">
                <a:solidFill>
                  <a:prstClr val="black"/>
                </a:solidFill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55694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l-GR" sz="2800" dirty="0" smtClean="0"/>
              <a:t> Αεροναυπηγική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l-GR" sz="2800" dirty="0" smtClean="0"/>
              <a:t>Διαστημική</a:t>
            </a:r>
            <a:endParaRPr lang="el-GR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l-GR" sz="2800" dirty="0" smtClean="0"/>
              <a:t>Ναυπηγική</a:t>
            </a:r>
            <a:endParaRPr lang="el-GR" sz="2800" dirty="0" smtClean="0"/>
          </a:p>
          <a:p>
            <a:pPr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21743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2122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sz="2800" dirty="0" smtClean="0"/>
              <a:t>Παραγωγής </a:t>
            </a:r>
            <a:r>
              <a:rPr lang="el-GR" sz="2800" dirty="0" smtClean="0"/>
              <a:t>τροφίμων και φαρμάκων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800" dirty="0" smtClean="0"/>
              <a:t>Επεξεργασίας υγρών, ελαιών και αερίων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800" dirty="0" smtClean="0"/>
              <a:t>Διυλιστηρίων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800" dirty="0" smtClean="0"/>
              <a:t>Επεξεργασίας Μετάλλων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800" dirty="0" smtClean="0"/>
              <a:t>Βιοτεχνολογία</a:t>
            </a:r>
            <a:endParaRPr lang="el-GR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l-GR" sz="2800" dirty="0" smtClean="0"/>
              <a:t>Μετεωρολογία</a:t>
            </a:r>
            <a:endParaRPr lang="el-GR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l-GR" sz="2800" dirty="0" smtClean="0"/>
              <a:t>Φυσικής του Περιβάλλοντος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800" dirty="0" smtClean="0"/>
              <a:t>Φυσικής του Πλάσματος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800" dirty="0" err="1" smtClean="0"/>
              <a:t>Μαγνητουδροδυναμικής</a:t>
            </a:r>
            <a:endParaRPr lang="el-GR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l-GR" sz="2800" dirty="0" err="1" smtClean="0"/>
              <a:t>Εμβιομηχανική</a:t>
            </a:r>
            <a:endParaRPr lang="el-GR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l-GR" sz="2800" dirty="0" smtClean="0"/>
              <a:t>Αστρικών σωμάτων και των ατμοσφαιρών τους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l-GR" sz="4000" b="1" dirty="0">
                <a:solidFill>
                  <a:prstClr val="black"/>
                </a:solidFill>
              </a:rPr>
              <a:t>Εφαρμογές της Υπολογιστικής </a:t>
            </a:r>
            <a:r>
              <a:rPr lang="el-GR" sz="4000" b="1" dirty="0" err="1" smtClean="0">
                <a:solidFill>
                  <a:prstClr val="black"/>
                </a:solidFill>
              </a:rPr>
              <a:t>Ρευστομηχανικής</a:t>
            </a:r>
            <a:r>
              <a:rPr lang="el-GR" sz="4000" b="1" dirty="0" smtClean="0">
                <a:solidFill>
                  <a:prstClr val="black"/>
                </a:solidFill>
              </a:rPr>
              <a:t> (2)</a:t>
            </a:r>
            <a:r>
              <a:rPr lang="el-GR" sz="2800" dirty="0">
                <a:solidFill>
                  <a:prstClr val="black"/>
                </a:solidFill>
              </a:rPr>
              <a:t/>
            </a:r>
            <a:br>
              <a:rPr lang="el-GR" sz="2800" dirty="0">
                <a:solidFill>
                  <a:prstClr val="black"/>
                </a:solidFill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22362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l-GR" sz="4000" b="1" dirty="0">
                <a:solidFill>
                  <a:prstClr val="black"/>
                </a:solidFill>
              </a:rPr>
              <a:t>Πλεονεκτήματα της Υπολογιστικής </a:t>
            </a:r>
            <a:r>
              <a:rPr lang="el-GR" sz="4000" b="1" dirty="0" err="1">
                <a:solidFill>
                  <a:prstClr val="black"/>
                </a:solidFill>
              </a:rPr>
              <a:t>Ρευστομηχανικής</a:t>
            </a:r>
            <a:r>
              <a:rPr lang="el-GR" sz="2800" dirty="0">
                <a:solidFill>
                  <a:prstClr val="black"/>
                </a:solidFill>
              </a:rPr>
              <a:t/>
            </a:r>
            <a:br>
              <a:rPr lang="el-GR" sz="2800" dirty="0">
                <a:solidFill>
                  <a:prstClr val="black"/>
                </a:solidFill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61565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Δραστική μείωση του χρόνου εξαγωγής συμπερασμάτων και του οικονομικού κόστους.</a:t>
            </a:r>
          </a:p>
          <a:p>
            <a:r>
              <a:rPr lang="el-GR" dirty="0" smtClean="0"/>
              <a:t>Μικρός χρόνος στο σχεδιασμό και την ανάπτυξη μίας τεχνολογικής εφαρμογής.</a:t>
            </a:r>
          </a:p>
          <a:p>
            <a:r>
              <a:rPr lang="el-GR" dirty="0" smtClean="0"/>
              <a:t>Δυνατότητα προσημείωσης μίας ροής κάτω από φυσικές συνθήκες οι οποίες δεν μπορούν να αναπαραχθούν πειραματικά.</a:t>
            </a:r>
          </a:p>
          <a:p>
            <a:r>
              <a:rPr lang="el-GR" dirty="0" smtClean="0"/>
              <a:t>Η Υπολογιστική </a:t>
            </a:r>
            <a:r>
              <a:rPr lang="el-GR" dirty="0" err="1" smtClean="0"/>
              <a:t>Ρευστομηχανική</a:t>
            </a:r>
            <a:r>
              <a:rPr lang="el-GR" dirty="0" smtClean="0"/>
              <a:t> μας δίνει λεπτομέρειες και </a:t>
            </a:r>
            <a:r>
              <a:rPr lang="el-GR" dirty="0" smtClean="0"/>
              <a:t>πληροφορίες </a:t>
            </a:r>
            <a:r>
              <a:rPr lang="el-GR" dirty="0" smtClean="0"/>
              <a:t>για την εξέλιξη ενός φαινομένου.</a:t>
            </a:r>
          </a:p>
          <a:p>
            <a:r>
              <a:rPr lang="el-GR" dirty="0" smtClean="0"/>
              <a:t>Έχουμε αποτελέσματα με εξαιρετική μείωση του χρόνου.</a:t>
            </a:r>
          </a:p>
          <a:p>
            <a:r>
              <a:rPr lang="el-GR" dirty="0" smtClean="0"/>
              <a:t>Εξοικονόμηση ενέργειας.</a:t>
            </a:r>
          </a:p>
          <a:p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4122743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l-GR" sz="4000" b="1" dirty="0">
                <a:solidFill>
                  <a:prstClr val="black"/>
                </a:solidFill>
              </a:rPr>
              <a:t>Γραφή Κώδικα – Σφάλματα κατά τον </a:t>
            </a:r>
            <a:r>
              <a:rPr lang="el-GR" sz="4000" b="1" dirty="0" smtClean="0">
                <a:solidFill>
                  <a:prstClr val="black"/>
                </a:solidFill>
              </a:rPr>
              <a:t>Προγραμματισμό (1)</a:t>
            </a:r>
            <a:r>
              <a:rPr lang="el-GR" sz="2800" dirty="0">
                <a:solidFill>
                  <a:prstClr val="black"/>
                </a:solidFill>
              </a:rPr>
              <a:t/>
            </a:r>
            <a:br>
              <a:rPr lang="el-GR" sz="2800" dirty="0">
                <a:solidFill>
                  <a:prstClr val="black"/>
                </a:solidFill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Στη γραφή κώδικα μας ενδιαφέρει</a:t>
            </a:r>
            <a:r>
              <a:rPr lang="en-US" sz="2800" dirty="0" smtClean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800" dirty="0"/>
              <a:t> </a:t>
            </a:r>
            <a:r>
              <a:rPr lang="el-GR" sz="2800" dirty="0" smtClean="0"/>
              <a:t>Η ταχύτητα επεξεργασίας των δεδομένων.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800" dirty="0"/>
              <a:t> </a:t>
            </a:r>
            <a:r>
              <a:rPr lang="el-GR" sz="2800" dirty="0" smtClean="0"/>
              <a:t>Η χωρητικότητα της κεντρικής μνήμης.</a:t>
            </a:r>
          </a:p>
        </p:txBody>
      </p:sp>
    </p:spTree>
    <p:extLst>
      <p:ext uri="{BB962C8B-B14F-4D97-AF65-F5344CB8AC3E}">
        <p14:creationId xmlns:p14="http://schemas.microsoft.com/office/powerpoint/2010/main" xmlns="" val="2088692174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609</Words>
  <Application>Microsoft Office PowerPoint</Application>
  <PresentationFormat>Προβολή στην οθόνη (4:3)</PresentationFormat>
  <Paragraphs>94</Paragraphs>
  <Slides>15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1_Θέμα του Office</vt:lpstr>
      <vt:lpstr>Υπολογιστική Ρευστομηχανική</vt:lpstr>
      <vt:lpstr>Άδειες Χρήσης</vt:lpstr>
      <vt:lpstr>Χρηματοδότηση</vt:lpstr>
      <vt:lpstr>Σκοποί  ενότητας </vt:lpstr>
      <vt:lpstr>Γενικά περί Υπολογιστικής Ρευστομηχανικής </vt:lpstr>
      <vt:lpstr>Εφαρμογές της Υπολογιστικής Ρευστομηχανικής (1) </vt:lpstr>
      <vt:lpstr>Εφαρμογές της Υπολογιστικής Ρευστομηχανικής (2) </vt:lpstr>
      <vt:lpstr>Πλεονεκτήματα της Υπολογιστικής Ρευστομηχανικής </vt:lpstr>
      <vt:lpstr>Γραφή Κώδικα – Σφάλματα κατά τον Προγραμματισμό (1) </vt:lpstr>
      <vt:lpstr>Γραφή Κώδικα – Σφάλματα κατά τον Προγραμματισμό (2)</vt:lpstr>
      <vt:lpstr>Μέθοδοι για την επίλυση Μερικών Διαφορικών Εξισώσεων (1)</vt:lpstr>
      <vt:lpstr>Μέθοδοι για την επίλυση Μερικών Διαφορικών Εξισώσεων (2)</vt:lpstr>
      <vt:lpstr>Σημείωμα Χρήσης Έργων Τρίτων</vt:lpstr>
      <vt:lpstr>Σημείωμα Αναφοράς</vt:lpstr>
      <vt:lpstr>Τέλος Ενότητας</vt:lpstr>
    </vt:vector>
  </TitlesOfParts>
  <Company>ΕΠΠtools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Υπολογιστική Ρευστομηχανική</dc:title>
  <dc:creator>user</dc:creator>
  <cp:lastModifiedBy>pc</cp:lastModifiedBy>
  <cp:revision>19</cp:revision>
  <dcterms:created xsi:type="dcterms:W3CDTF">2015-05-09T17:07:58Z</dcterms:created>
  <dcterms:modified xsi:type="dcterms:W3CDTF">2015-05-19T17:31:26Z</dcterms:modified>
</cp:coreProperties>
</file>