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f" ContentType="image/tiff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drawings/drawing2.xml" ContentType="application/vnd.openxmlformats-officedocument.drawingml.chartshapes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9"/>
  </p:notesMasterIdLst>
  <p:sldIdLst>
    <p:sldId id="337" r:id="rId2"/>
    <p:sldId id="338" r:id="rId3"/>
    <p:sldId id="347" r:id="rId4"/>
    <p:sldId id="348" r:id="rId5"/>
    <p:sldId id="349" r:id="rId6"/>
    <p:sldId id="350" r:id="rId7"/>
    <p:sldId id="351" r:id="rId8"/>
    <p:sldId id="352" r:id="rId9"/>
    <p:sldId id="353" r:id="rId10"/>
    <p:sldId id="354" r:id="rId11"/>
    <p:sldId id="355" r:id="rId12"/>
    <p:sldId id="356" r:id="rId13"/>
    <p:sldId id="357" r:id="rId14"/>
    <p:sldId id="358" r:id="rId15"/>
    <p:sldId id="359" r:id="rId16"/>
    <p:sldId id="360" r:id="rId17"/>
    <p:sldId id="361" r:id="rId18"/>
    <p:sldId id="362" r:id="rId19"/>
    <p:sldId id="363" r:id="rId20"/>
    <p:sldId id="364" r:id="rId21"/>
    <p:sldId id="365" r:id="rId22"/>
    <p:sldId id="366" r:id="rId23"/>
    <p:sldId id="367" r:id="rId24"/>
    <p:sldId id="368" r:id="rId25"/>
    <p:sldId id="369" r:id="rId26"/>
    <p:sldId id="370" r:id="rId27"/>
    <p:sldId id="371" r:id="rId28"/>
    <p:sldId id="372" r:id="rId29"/>
    <p:sldId id="373" r:id="rId30"/>
    <p:sldId id="374" r:id="rId31"/>
    <p:sldId id="375" r:id="rId32"/>
    <p:sldId id="376" r:id="rId33"/>
    <p:sldId id="377" r:id="rId34"/>
    <p:sldId id="378" r:id="rId35"/>
    <p:sldId id="379" r:id="rId36"/>
    <p:sldId id="380" r:id="rId37"/>
    <p:sldId id="381" r:id="rId38"/>
    <p:sldId id="382" r:id="rId39"/>
    <p:sldId id="383" r:id="rId40"/>
    <p:sldId id="384" r:id="rId41"/>
    <p:sldId id="385" r:id="rId42"/>
    <p:sldId id="386" r:id="rId43"/>
    <p:sldId id="387" r:id="rId44"/>
    <p:sldId id="388" r:id="rId45"/>
    <p:sldId id="389" r:id="rId46"/>
    <p:sldId id="390" r:id="rId47"/>
    <p:sldId id="391" r:id="rId48"/>
    <p:sldId id="392" r:id="rId49"/>
    <p:sldId id="393" r:id="rId50"/>
    <p:sldId id="394" r:id="rId51"/>
    <p:sldId id="395" r:id="rId52"/>
    <p:sldId id="396" r:id="rId53"/>
    <p:sldId id="397" r:id="rId54"/>
    <p:sldId id="398" r:id="rId55"/>
    <p:sldId id="399" r:id="rId56"/>
    <p:sldId id="400" r:id="rId57"/>
    <p:sldId id="401" r:id="rId58"/>
    <p:sldId id="402" r:id="rId59"/>
    <p:sldId id="403" r:id="rId60"/>
    <p:sldId id="404" r:id="rId61"/>
    <p:sldId id="405" r:id="rId62"/>
    <p:sldId id="406" r:id="rId63"/>
    <p:sldId id="407" r:id="rId64"/>
    <p:sldId id="408" r:id="rId65"/>
    <p:sldId id="409" r:id="rId66"/>
    <p:sldId id="410" r:id="rId67"/>
    <p:sldId id="411" r:id="rId68"/>
    <p:sldId id="412" r:id="rId69"/>
    <p:sldId id="413" r:id="rId70"/>
    <p:sldId id="414" r:id="rId71"/>
    <p:sldId id="415" r:id="rId72"/>
    <p:sldId id="416" r:id="rId73"/>
    <p:sldId id="417" r:id="rId74"/>
    <p:sldId id="418" r:id="rId75"/>
    <p:sldId id="344" r:id="rId76"/>
    <p:sldId id="346" r:id="rId77"/>
    <p:sldId id="343" r:id="rId78"/>
  </p:sldIdLst>
  <p:sldSz cx="9144000" cy="6858000" type="screen4x3"/>
  <p:notesSz cx="6858000" cy="9144000"/>
  <p:defaultTextStyle>
    <a:defPPr>
      <a:defRPr lang="el-GR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ocs2014\PhysPharm2014\CMCplot01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D:\Docs2014\PhysPharm2014\CMCplot01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D:\Docs2014\PhysPharm2014\CMCplot01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ocs2014\PhysPharm2014\CMCplot01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ocs2012\PhysPharm2012\PPlab2012\CTAB_cmc_thermodynamics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ocs2012\PhysPharm2012\PPlab2012\SDS_cmc_thermodynamic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marker>
            <c:spPr>
              <a:solidFill>
                <a:srgbClr val="FF0000"/>
              </a:solidFill>
            </c:spPr>
          </c:marker>
          <c:xVal>
            <c:numRef>
              <c:f>Φύλλο1!$A$4:$A$9</c:f>
              <c:numCache>
                <c:formatCode>General</c:formatCode>
                <c:ptCount val="6"/>
                <c:pt idx="0">
                  <c:v>8</c:v>
                </c:pt>
                <c:pt idx="1">
                  <c:v>10</c:v>
                </c:pt>
                <c:pt idx="2">
                  <c:v>12</c:v>
                </c:pt>
                <c:pt idx="3">
                  <c:v>14</c:v>
                </c:pt>
                <c:pt idx="4">
                  <c:v>16</c:v>
                </c:pt>
                <c:pt idx="5">
                  <c:v>18</c:v>
                </c:pt>
              </c:numCache>
            </c:numRef>
          </c:xVal>
          <c:yVal>
            <c:numRef>
              <c:f>Φύλλο1!$B$4:$B$9</c:f>
              <c:numCache>
                <c:formatCode>General</c:formatCode>
                <c:ptCount val="6"/>
                <c:pt idx="0">
                  <c:v>140</c:v>
                </c:pt>
                <c:pt idx="1">
                  <c:v>33</c:v>
                </c:pt>
                <c:pt idx="2">
                  <c:v>8.6</c:v>
                </c:pt>
                <c:pt idx="3">
                  <c:v>2.2000000000000002</c:v>
                </c:pt>
                <c:pt idx="4">
                  <c:v>0.58000000000000063</c:v>
                </c:pt>
                <c:pt idx="5">
                  <c:v>0.23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3442560"/>
        <c:axId val="153445120"/>
      </c:scatterChart>
      <c:valAx>
        <c:axId val="153442560"/>
        <c:scaling>
          <c:orientation val="minMax"/>
          <c:max val="20"/>
          <c:min val="6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l-GR"/>
                  <a:t>Αριθμός Ατόμων Άνθρακα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53445120"/>
        <c:crossesAt val="0.1"/>
        <c:crossBetween val="midCat"/>
        <c:majorUnit val="2"/>
      </c:valAx>
      <c:valAx>
        <c:axId val="153445120"/>
        <c:scaling>
          <c:logBase val="10"/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CMC / mM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53442560"/>
        <c:crossesAt val="6"/>
        <c:crossBetween val="midCat"/>
      </c:valAx>
      <c:spPr>
        <a:ln>
          <a:solidFill>
            <a:schemeClr val="accent1"/>
          </a:solidFill>
        </a:ln>
      </c:spPr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marker>
            <c:spPr>
              <a:solidFill>
                <a:schemeClr val="tx1"/>
              </a:solidFill>
            </c:spPr>
          </c:marker>
          <c:xVal>
            <c:numRef>
              <c:f>Φύλλο1!$A$24:$A$28</c:f>
              <c:numCache>
                <c:formatCode>General</c:formatCode>
                <c:ptCount val="5"/>
                <c:pt idx="0">
                  <c:v>0</c:v>
                </c:pt>
                <c:pt idx="1">
                  <c:v>1.0000000000000005E-2</c:v>
                </c:pt>
                <c:pt idx="2">
                  <c:v>3.0000000000000002E-2</c:v>
                </c:pt>
                <c:pt idx="3">
                  <c:v>0.1</c:v>
                </c:pt>
                <c:pt idx="4">
                  <c:v>0.30000000000000032</c:v>
                </c:pt>
              </c:numCache>
            </c:numRef>
          </c:xVal>
          <c:yVal>
            <c:numRef>
              <c:f>Φύλλο1!$B$24:$B$28</c:f>
              <c:numCache>
                <c:formatCode>General</c:formatCode>
                <c:ptCount val="5"/>
                <c:pt idx="0">
                  <c:v>8.1</c:v>
                </c:pt>
                <c:pt idx="1">
                  <c:v>5.6</c:v>
                </c:pt>
                <c:pt idx="2">
                  <c:v>3.1</c:v>
                </c:pt>
                <c:pt idx="3">
                  <c:v>1.5</c:v>
                </c:pt>
                <c:pt idx="4">
                  <c:v>0.70000000000000062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3632768"/>
        <c:axId val="153635072"/>
      </c:scatterChart>
      <c:valAx>
        <c:axId val="15363276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l-GR"/>
                  <a:t>Συγκέντρωση</a:t>
                </a:r>
                <a:r>
                  <a:rPr lang="el-GR" baseline="0"/>
                  <a:t> </a:t>
                </a:r>
                <a:r>
                  <a:rPr lang="en-US" baseline="0"/>
                  <a:t>NaCl / M</a:t>
                </a:r>
                <a:endParaRPr lang="el-GR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53635072"/>
        <c:crosses val="autoZero"/>
        <c:crossBetween val="midCat"/>
      </c:valAx>
      <c:valAx>
        <c:axId val="153635072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CMC / mM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53632768"/>
        <c:crosses val="autoZero"/>
        <c:crossBetween val="midCat"/>
      </c:valAx>
      <c:spPr>
        <a:ln>
          <a:solidFill>
            <a:srgbClr val="4F81BD"/>
          </a:solidFill>
        </a:ln>
      </c:spPr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7978709436325271"/>
          <c:y val="4.8501555382735255E-2"/>
          <c:w val="0.77030834957731953"/>
          <c:h val="0.75512581935340695"/>
        </c:manualLayout>
      </c:layout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marker>
            <c:spPr>
              <a:solidFill>
                <a:schemeClr val="tx1"/>
              </a:solidFill>
            </c:spPr>
          </c:marker>
          <c:xVal>
            <c:numRef>
              <c:f>Φύλλο1!$A$42:$A$45</c:f>
              <c:numCache>
                <c:formatCode>General</c:formatCode>
                <c:ptCount val="4"/>
                <c:pt idx="0">
                  <c:v>25</c:v>
                </c:pt>
                <c:pt idx="1">
                  <c:v>30</c:v>
                </c:pt>
                <c:pt idx="2">
                  <c:v>35</c:v>
                </c:pt>
                <c:pt idx="3">
                  <c:v>40</c:v>
                </c:pt>
              </c:numCache>
            </c:numRef>
          </c:xVal>
          <c:yVal>
            <c:numRef>
              <c:f>Φύλλο1!$B$42:$B$45</c:f>
              <c:numCache>
                <c:formatCode>General</c:formatCode>
                <c:ptCount val="4"/>
                <c:pt idx="0">
                  <c:v>3.86</c:v>
                </c:pt>
                <c:pt idx="1">
                  <c:v>3.9299999999999997</c:v>
                </c:pt>
                <c:pt idx="2">
                  <c:v>4.08</c:v>
                </c:pt>
                <c:pt idx="3">
                  <c:v>4.22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4023424"/>
        <c:axId val="154025984"/>
      </c:scatterChart>
      <c:valAx>
        <c:axId val="154023424"/>
        <c:scaling>
          <c:orientation val="minMax"/>
          <c:max val="45"/>
          <c:min val="2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l-GR"/>
                  <a:t>Θερμοκρασία / </a:t>
                </a:r>
                <a:r>
                  <a:rPr lang="el-GR" baseline="30000"/>
                  <a:t>ο</a:t>
                </a:r>
                <a:r>
                  <a:rPr lang="en-US"/>
                  <a:t>C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54025984"/>
        <c:crosses val="autoZero"/>
        <c:crossBetween val="midCat"/>
        <c:majorUnit val="5"/>
      </c:valAx>
      <c:valAx>
        <c:axId val="154025984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CMC / mM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54023424"/>
        <c:crosses val="autoZero"/>
        <c:crossBetween val="midCat"/>
      </c:valAx>
      <c:spPr>
        <a:ln>
          <a:solidFill>
            <a:schemeClr val="accent1"/>
          </a:solidFill>
        </a:ln>
      </c:spPr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4300212302799706"/>
          <c:y val="5.1400648100173967E-2"/>
          <c:w val="0.793833753921522"/>
          <c:h val="0.78169364246135964"/>
        </c:manualLayout>
      </c:layout>
      <c:scatterChart>
        <c:scatterStyle val="lineMarker"/>
        <c:varyColors val="0"/>
        <c:ser>
          <c:idx val="0"/>
          <c:order val="0"/>
          <c:tx>
            <c:v>TWEEN20</c:v>
          </c:tx>
          <c:spPr>
            <a:ln w="28575">
              <a:noFill/>
            </a:ln>
          </c:spPr>
          <c:marker>
            <c:spPr>
              <a:solidFill>
                <a:schemeClr val="tx1"/>
              </a:solidFill>
            </c:spPr>
          </c:marker>
          <c:xVal>
            <c:numRef>
              <c:f>Φύλλο1!$A$61:$A$64</c:f>
              <c:numCache>
                <c:formatCode>General</c:formatCode>
                <c:ptCount val="4"/>
                <c:pt idx="0">
                  <c:v>25</c:v>
                </c:pt>
                <c:pt idx="1">
                  <c:v>40</c:v>
                </c:pt>
                <c:pt idx="2">
                  <c:v>55</c:v>
                </c:pt>
                <c:pt idx="3">
                  <c:v>65</c:v>
                </c:pt>
              </c:numCache>
            </c:numRef>
          </c:xVal>
          <c:yVal>
            <c:numRef>
              <c:f>Φύλλο1!$B$61:$B$64</c:f>
              <c:numCache>
                <c:formatCode>General</c:formatCode>
                <c:ptCount val="4"/>
                <c:pt idx="0">
                  <c:v>4.9900000000000014E-2</c:v>
                </c:pt>
                <c:pt idx="1">
                  <c:v>3.4200000000000001E-2</c:v>
                </c:pt>
                <c:pt idx="2">
                  <c:v>1.6100000000000021E-2</c:v>
                </c:pt>
                <c:pt idx="3">
                  <c:v>1.7100000000000001E-2</c:v>
                </c:pt>
              </c:numCache>
            </c:numRef>
          </c:yVal>
          <c:smooth val="0"/>
        </c:ser>
        <c:ser>
          <c:idx val="1"/>
          <c:order val="1"/>
          <c:tx>
            <c:v>TWEEN21</c:v>
          </c:tx>
          <c:spPr>
            <a:ln w="28575">
              <a:noFill/>
            </a:ln>
          </c:spPr>
          <c:xVal>
            <c:numRef>
              <c:f>Φύλλο1!$A$61:$A$64</c:f>
              <c:numCache>
                <c:formatCode>General</c:formatCode>
                <c:ptCount val="4"/>
                <c:pt idx="0">
                  <c:v>25</c:v>
                </c:pt>
                <c:pt idx="1">
                  <c:v>40</c:v>
                </c:pt>
                <c:pt idx="2">
                  <c:v>55</c:v>
                </c:pt>
                <c:pt idx="3">
                  <c:v>65</c:v>
                </c:pt>
              </c:numCache>
            </c:numRef>
          </c:xVal>
          <c:yVal>
            <c:numRef>
              <c:f>Φύλλο1!$C$61:$C$64</c:f>
              <c:numCache>
                <c:formatCode>General</c:formatCode>
                <c:ptCount val="4"/>
                <c:pt idx="0">
                  <c:v>6.3E-2</c:v>
                </c:pt>
                <c:pt idx="1">
                  <c:v>3.5600000000000041E-2</c:v>
                </c:pt>
                <c:pt idx="2">
                  <c:v>2.5000000000000001E-2</c:v>
                </c:pt>
                <c:pt idx="3">
                  <c:v>2.3199999999999988E-2</c:v>
                </c:pt>
              </c:numCache>
            </c:numRef>
          </c:yVal>
          <c:smooth val="0"/>
        </c:ser>
        <c:ser>
          <c:idx val="2"/>
          <c:order val="2"/>
          <c:tx>
            <c:v>TWEEN40</c:v>
          </c:tx>
          <c:spPr>
            <a:ln w="28575">
              <a:noFill/>
            </a:ln>
          </c:spPr>
          <c:xVal>
            <c:numRef>
              <c:f>Φύλλο1!$A$61:$A$64</c:f>
              <c:numCache>
                <c:formatCode>General</c:formatCode>
                <c:ptCount val="4"/>
                <c:pt idx="0">
                  <c:v>25</c:v>
                </c:pt>
                <c:pt idx="1">
                  <c:v>40</c:v>
                </c:pt>
                <c:pt idx="2">
                  <c:v>55</c:v>
                </c:pt>
                <c:pt idx="3">
                  <c:v>65</c:v>
                </c:pt>
              </c:numCache>
            </c:numRef>
          </c:xVal>
          <c:yVal>
            <c:numRef>
              <c:f>Φύλλο1!$D$61:$D$64</c:f>
              <c:numCache>
                <c:formatCode>General</c:formatCode>
                <c:ptCount val="4"/>
                <c:pt idx="0">
                  <c:v>3.3300000000000003E-2</c:v>
                </c:pt>
                <c:pt idx="1">
                  <c:v>2.81E-2</c:v>
                </c:pt>
                <c:pt idx="2">
                  <c:v>1.8599999999999998E-2</c:v>
                </c:pt>
                <c:pt idx="3">
                  <c:v>1.9599999999999999E-2</c:v>
                </c:pt>
              </c:numCache>
            </c:numRef>
          </c:yVal>
          <c:smooth val="0"/>
        </c:ser>
        <c:ser>
          <c:idx val="3"/>
          <c:order val="3"/>
          <c:tx>
            <c:v>TWEEN60</c:v>
          </c:tx>
          <c:spPr>
            <a:ln w="28575">
              <a:noFill/>
            </a:ln>
          </c:spPr>
          <c:marker>
            <c:symbol val="diamond"/>
            <c:size val="7"/>
            <c:spPr>
              <a:solidFill>
                <a:srgbClr val="00B050"/>
              </a:solidFill>
            </c:spPr>
          </c:marker>
          <c:xVal>
            <c:numRef>
              <c:f>Φύλλο1!$A$61:$A$64</c:f>
              <c:numCache>
                <c:formatCode>General</c:formatCode>
                <c:ptCount val="4"/>
                <c:pt idx="0">
                  <c:v>25</c:v>
                </c:pt>
                <c:pt idx="1">
                  <c:v>40</c:v>
                </c:pt>
                <c:pt idx="2">
                  <c:v>55</c:v>
                </c:pt>
                <c:pt idx="3">
                  <c:v>65</c:v>
                </c:pt>
              </c:numCache>
            </c:numRef>
          </c:xVal>
          <c:yVal>
            <c:numRef>
              <c:f>Φύλλο1!$E$61:$E$64</c:f>
              <c:numCache>
                <c:formatCode>General</c:formatCode>
                <c:ptCount val="4"/>
                <c:pt idx="0">
                  <c:v>1.670000000000002E-2</c:v>
                </c:pt>
                <c:pt idx="1">
                  <c:v>1.5299999999999998E-2</c:v>
                </c:pt>
                <c:pt idx="2">
                  <c:v>1.5400000000000013E-2</c:v>
                </c:pt>
                <c:pt idx="3">
                  <c:v>1.6100000000000021E-2</c:v>
                </c:pt>
              </c:numCache>
            </c:numRef>
          </c:yVal>
          <c:smooth val="0"/>
        </c:ser>
        <c:ser>
          <c:idx val="4"/>
          <c:order val="4"/>
          <c:tx>
            <c:v>TWEEN80</c:v>
          </c:tx>
          <c:spPr>
            <a:ln w="28575">
              <a:noFill/>
            </a:ln>
          </c:spPr>
          <c:marker>
            <c:symbol val="triangle"/>
            <c:size val="7"/>
            <c:spPr>
              <a:solidFill>
                <a:srgbClr val="FF0000"/>
              </a:solidFill>
            </c:spPr>
          </c:marker>
          <c:xVal>
            <c:numRef>
              <c:f>Φύλλο1!$A$61:$A$64</c:f>
              <c:numCache>
                <c:formatCode>General</c:formatCode>
                <c:ptCount val="4"/>
                <c:pt idx="0">
                  <c:v>25</c:v>
                </c:pt>
                <c:pt idx="1">
                  <c:v>40</c:v>
                </c:pt>
                <c:pt idx="2">
                  <c:v>55</c:v>
                </c:pt>
                <c:pt idx="3">
                  <c:v>65</c:v>
                </c:pt>
              </c:numCache>
            </c:numRef>
          </c:xVal>
          <c:yVal>
            <c:numRef>
              <c:f>Φύλλο1!$F$61:$F$64</c:f>
              <c:numCache>
                <c:formatCode>General</c:formatCode>
                <c:ptCount val="4"/>
                <c:pt idx="0">
                  <c:v>1.4999999999999998E-2</c:v>
                </c:pt>
                <c:pt idx="1">
                  <c:v>1.3899999999999999E-2</c:v>
                </c:pt>
                <c:pt idx="2">
                  <c:v>1.5100000000000013E-2</c:v>
                </c:pt>
                <c:pt idx="3">
                  <c:v>1.6100000000000021E-2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4036864"/>
        <c:axId val="154068096"/>
      </c:scatterChart>
      <c:valAx>
        <c:axId val="154036864"/>
        <c:scaling>
          <c:orientation val="minMax"/>
          <c:min val="2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l-GR"/>
                  <a:t>Θερμοκρασία / </a:t>
                </a:r>
                <a:r>
                  <a:rPr lang="el-GR" baseline="30000"/>
                  <a:t>ο</a:t>
                </a:r>
                <a:r>
                  <a:rPr lang="en-US"/>
                  <a:t>C</a:t>
                </a:r>
              </a:p>
            </c:rich>
          </c:tx>
          <c:layout>
            <c:manualLayout>
              <c:xMode val="edge"/>
              <c:yMode val="edge"/>
              <c:x val="0.43293569553805822"/>
              <c:y val="0.9166666666666665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154068096"/>
        <c:crosses val="autoZero"/>
        <c:crossBetween val="midCat"/>
        <c:majorUnit val="10"/>
      </c:valAx>
      <c:valAx>
        <c:axId val="154068096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CMC / Mm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54036864"/>
        <c:crosses val="autoZero"/>
        <c:crossBetween val="midCat"/>
      </c:valAx>
      <c:spPr>
        <a:ln>
          <a:solidFill>
            <a:srgbClr val="4F81BD"/>
          </a:solidFill>
        </a:ln>
      </c:spPr>
    </c:plotArea>
    <c:legend>
      <c:legendPos val="r"/>
      <c:layout>
        <c:manualLayout>
          <c:xMode val="edge"/>
          <c:yMode val="edge"/>
          <c:x val="0.75244575678040371"/>
          <c:y val="7.7743875765529311E-2"/>
          <c:w val="0.15866535433070891"/>
          <c:h val="0.41858595800524989"/>
        </c:manualLayout>
      </c:layout>
      <c:overlay val="0"/>
      <c:txPr>
        <a:bodyPr/>
        <a:lstStyle/>
        <a:p>
          <a:pPr>
            <a:defRPr sz="900"/>
          </a:pPr>
          <a:endParaRPr lang="el-GR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6724624683873537"/>
          <c:y val="2.871410736579276E-2"/>
          <c:w val="0.7824499727966806"/>
          <c:h val="0.80755708907173029"/>
        </c:manualLayout>
      </c:layout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marker>
            <c:spPr>
              <a:solidFill>
                <a:schemeClr val="tx1"/>
              </a:solidFill>
            </c:spPr>
          </c:marker>
          <c:trendline>
            <c:trendlineType val="poly"/>
            <c:order val="2"/>
            <c:dispRSqr val="0"/>
            <c:dispEq val="0"/>
          </c:trendline>
          <c:xVal>
            <c:numRef>
              <c:f>Φύλλο1!$F$19:$F$23</c:f>
              <c:numCache>
                <c:formatCode>General</c:formatCode>
                <c:ptCount val="5"/>
                <c:pt idx="0">
                  <c:v>25</c:v>
                </c:pt>
                <c:pt idx="1">
                  <c:v>30</c:v>
                </c:pt>
                <c:pt idx="2">
                  <c:v>35</c:v>
                </c:pt>
                <c:pt idx="3">
                  <c:v>40</c:v>
                </c:pt>
                <c:pt idx="4">
                  <c:v>45</c:v>
                </c:pt>
              </c:numCache>
            </c:numRef>
          </c:xVal>
          <c:yVal>
            <c:numRef>
              <c:f>Φύλλο1!$H$19:$H$23</c:f>
              <c:numCache>
                <c:formatCode>General</c:formatCode>
                <c:ptCount val="5"/>
                <c:pt idx="0">
                  <c:v>0.94640000000000002</c:v>
                </c:pt>
                <c:pt idx="1">
                  <c:v>0.98829999999999996</c:v>
                </c:pt>
                <c:pt idx="2">
                  <c:v>1.034</c:v>
                </c:pt>
                <c:pt idx="3">
                  <c:v>1.085</c:v>
                </c:pt>
                <c:pt idx="4">
                  <c:v>1.1499999999999986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4210304"/>
        <c:axId val="154212224"/>
      </c:scatterChart>
      <c:valAx>
        <c:axId val="154210304"/>
        <c:scaling>
          <c:orientation val="minMax"/>
          <c:min val="2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Temperature / </a:t>
                </a:r>
                <a:r>
                  <a:rPr lang="en-US" baseline="30000"/>
                  <a:t>o</a:t>
                </a:r>
                <a:r>
                  <a:rPr lang="en-US"/>
                  <a:t>C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54212224"/>
        <c:crosses val="autoZero"/>
        <c:crossBetween val="midCat"/>
      </c:valAx>
      <c:valAx>
        <c:axId val="154212224"/>
        <c:scaling>
          <c:orientation val="minMax"/>
          <c:min val="0.9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CMC / mM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54210304"/>
        <c:crosses val="autoZero"/>
        <c:crossBetween val="midCat"/>
      </c:valAx>
      <c:spPr>
        <a:ln>
          <a:solidFill>
            <a:schemeClr val="tx1"/>
          </a:solidFill>
        </a:ln>
      </c:spPr>
    </c:plotArea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smoothMarker"/>
        <c:varyColors val="0"/>
        <c:ser>
          <c:idx val="0"/>
          <c:order val="0"/>
          <c:spPr>
            <a:ln>
              <a:solidFill>
                <a:srgbClr val="000000"/>
              </a:solidFill>
              <a:prstDash val="sysDash"/>
            </a:ln>
          </c:spPr>
          <c:marker>
            <c:symbol val="diamond"/>
            <c:size val="11"/>
            <c:spPr>
              <a:solidFill>
                <a:schemeClr val="tx1"/>
              </a:solidFill>
            </c:spPr>
          </c:marker>
          <c:xVal>
            <c:numRef>
              <c:f>Φύλλο1!$A$23:$A$28</c:f>
              <c:numCache>
                <c:formatCode>General</c:formatCode>
                <c:ptCount val="6"/>
                <c:pt idx="0">
                  <c:v>15.1</c:v>
                </c:pt>
                <c:pt idx="1">
                  <c:v>20.2</c:v>
                </c:pt>
                <c:pt idx="2">
                  <c:v>25.3</c:v>
                </c:pt>
                <c:pt idx="3">
                  <c:v>30.1</c:v>
                </c:pt>
                <c:pt idx="4">
                  <c:v>35.200000000000003</c:v>
                </c:pt>
                <c:pt idx="5">
                  <c:v>40.200000000000003</c:v>
                </c:pt>
              </c:numCache>
            </c:numRef>
          </c:xVal>
          <c:yVal>
            <c:numRef>
              <c:f>Φύλλο1!$C$23:$C$28</c:f>
              <c:numCache>
                <c:formatCode>General</c:formatCode>
                <c:ptCount val="6"/>
                <c:pt idx="0">
                  <c:v>8.4430000000000026E-3</c:v>
                </c:pt>
                <c:pt idx="1">
                  <c:v>8.3390000000000165E-3</c:v>
                </c:pt>
                <c:pt idx="2">
                  <c:v>8.36500000000002E-3</c:v>
                </c:pt>
                <c:pt idx="3">
                  <c:v>8.4560000000000225E-3</c:v>
                </c:pt>
                <c:pt idx="4">
                  <c:v>8.6000000000000104E-3</c:v>
                </c:pt>
                <c:pt idx="5">
                  <c:v>8.7390000000000002E-3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4163456"/>
        <c:axId val="154169728"/>
      </c:scatterChart>
      <c:valAx>
        <c:axId val="154163456"/>
        <c:scaling>
          <c:orientation val="minMax"/>
          <c:max val="45"/>
          <c:min val="1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l-GR"/>
                  <a:t>Θερμοκρασία / </a:t>
                </a:r>
                <a:r>
                  <a:rPr lang="el-GR" baseline="30000"/>
                  <a:t>ο</a:t>
                </a:r>
                <a:r>
                  <a:rPr lang="en-US"/>
                  <a:t>C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54169728"/>
        <c:crosses val="autoZero"/>
        <c:crossBetween val="midCat"/>
        <c:majorUnit val="5"/>
      </c:valAx>
      <c:valAx>
        <c:axId val="154169728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CMC / mM</a:t>
                </a:r>
              </a:p>
            </c:rich>
          </c:tx>
          <c:layout/>
          <c:overlay val="0"/>
        </c:title>
        <c:numFmt formatCode="0.00E+00" sourceLinked="0"/>
        <c:majorTickMark val="out"/>
        <c:minorTickMark val="none"/>
        <c:tickLblPos val="nextTo"/>
        <c:crossAx val="154163456"/>
        <c:crosses val="autoZero"/>
        <c:crossBetween val="midCat"/>
        <c:majorUnit val="1.0000000000000025E-4"/>
      </c:valAx>
      <c:spPr>
        <a:ln>
          <a:solidFill>
            <a:schemeClr val="tx1"/>
          </a:solidFill>
        </a:ln>
      </c:spPr>
    </c:plotArea>
    <c:plotVisOnly val="1"/>
    <c:dispBlanksAs val="gap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33.wmf"/><Relationship Id="rId1" Type="http://schemas.openxmlformats.org/officeDocument/2006/relationships/image" Target="../media/image32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36.wmf"/><Relationship Id="rId1" Type="http://schemas.openxmlformats.org/officeDocument/2006/relationships/image" Target="../media/image35.wmf"/><Relationship Id="rId4" Type="http://schemas.openxmlformats.org/officeDocument/2006/relationships/image" Target="../media/image38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image" Target="../media/image42.png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9.wmf"/><Relationship Id="rId2" Type="http://schemas.openxmlformats.org/officeDocument/2006/relationships/image" Target="../media/image48.wmf"/><Relationship Id="rId1" Type="http://schemas.openxmlformats.org/officeDocument/2006/relationships/image" Target="../media/image47.wmf"/><Relationship Id="rId4" Type="http://schemas.openxmlformats.org/officeDocument/2006/relationships/image" Target="../media/image50.w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57.wmf"/><Relationship Id="rId1" Type="http://schemas.openxmlformats.org/officeDocument/2006/relationships/image" Target="../media/image56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60.wmf"/><Relationship Id="rId2" Type="http://schemas.openxmlformats.org/officeDocument/2006/relationships/image" Target="../media/image59.wmf"/><Relationship Id="rId1" Type="http://schemas.openxmlformats.org/officeDocument/2006/relationships/image" Target="../media/image58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63.wmf"/><Relationship Id="rId2" Type="http://schemas.openxmlformats.org/officeDocument/2006/relationships/image" Target="../media/image62.wmf"/><Relationship Id="rId1" Type="http://schemas.openxmlformats.org/officeDocument/2006/relationships/image" Target="../media/image61.wmf"/><Relationship Id="rId5" Type="http://schemas.openxmlformats.org/officeDocument/2006/relationships/image" Target="../media/image65.wmf"/><Relationship Id="rId4" Type="http://schemas.openxmlformats.org/officeDocument/2006/relationships/image" Target="../media/image64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Relationship Id="rId4" Type="http://schemas.openxmlformats.org/officeDocument/2006/relationships/image" Target="../media/image11.w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68.wmf"/><Relationship Id="rId2" Type="http://schemas.openxmlformats.org/officeDocument/2006/relationships/image" Target="../media/image67.wmf"/><Relationship Id="rId1" Type="http://schemas.openxmlformats.org/officeDocument/2006/relationships/image" Target="../media/image66.wmf"/><Relationship Id="rId5" Type="http://schemas.openxmlformats.org/officeDocument/2006/relationships/image" Target="../media/image70.wmf"/><Relationship Id="rId4" Type="http://schemas.openxmlformats.org/officeDocument/2006/relationships/image" Target="../media/image6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image" Target="../media/image26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image" Target="../media/image30.w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0.5945</cdr:x>
      <cdr:y>0.185</cdr:y>
    </cdr:from>
    <cdr:to>
      <cdr:x>0.7945</cdr:x>
      <cdr:y>0.51834</cdr:y>
    </cdr:to>
    <cdr:sp macro="" textlink="">
      <cdr:nvSpPr>
        <cdr:cNvPr id="2" name="1 - TextBox"/>
        <cdr:cNvSpPr txBox="1"/>
      </cdr:nvSpPr>
      <cdr:spPr>
        <a:xfrm xmlns:a="http://schemas.openxmlformats.org/drawingml/2006/main">
          <a:off x="2718048" y="507504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600" b="1" dirty="0" smtClean="0"/>
            <a:t>SDS</a:t>
          </a:r>
          <a:endParaRPr lang="el-GR" sz="1600" b="1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0.23225</cdr:x>
      <cdr:y>0.13251</cdr:y>
    </cdr:from>
    <cdr:to>
      <cdr:x>0.43225</cdr:x>
      <cdr:y>0.46584</cdr:y>
    </cdr:to>
    <cdr:sp macro="" textlink="">
      <cdr:nvSpPr>
        <cdr:cNvPr id="2" name="1 - TextBox"/>
        <cdr:cNvSpPr txBox="1"/>
      </cdr:nvSpPr>
      <cdr:spPr>
        <a:xfrm xmlns:a="http://schemas.openxmlformats.org/drawingml/2006/main">
          <a:off x="1061864" y="363488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l-GR" sz="1800" dirty="0" smtClean="0"/>
            <a:t>ΤΤΑΒ</a:t>
          </a:r>
          <a:endParaRPr lang="el-GR" sz="18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16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83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983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83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F2274DF-F177-4B99-809F-900B7FF75CD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97193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330233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77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D13AC8-7C0D-48DC-AE3C-5487180CE0C8}" type="datetime1">
              <a:rPr lang="el-GR"/>
              <a:pPr>
                <a:defRPr/>
              </a:pPr>
              <a:t>17/4/2015</a:t>
            </a:fld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Φυσικοφαρμακευτική : Κεφάλαιο 4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8C46D7-82E9-42FC-A993-FE138B7F64DD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D60EFF-E3DE-4063-85AB-F4A6B3748790}" type="datetime1">
              <a:rPr lang="el-GR"/>
              <a:pPr>
                <a:defRPr/>
              </a:pPr>
              <a:t>17/4/2015</a:t>
            </a:fld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Φυσικοφαρμακευτική : Κεφάλαιο 4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AFAC17-0F04-47D7-98D2-1AC9C22AB18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4FBEF1-7292-4BB9-8A50-1F2CE4995E96}" type="datetime1">
              <a:rPr lang="el-GR"/>
              <a:pPr>
                <a:defRPr/>
              </a:pPr>
              <a:t>17/4/2015</a:t>
            </a:fld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Φυσικοφαρμακευτική : Κεφάλαιο 4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312EE4-C2AD-4466-BC5A-99D866169E97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Τίτλος, Κείμενο και 2 Αντικεί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85F64C-DBB4-41B9-9419-3EDB582F1C38}" type="datetime1">
              <a:rPr lang="el-GR"/>
              <a:pPr>
                <a:defRPr/>
              </a:pPr>
              <a:t>17/4/2015</a:t>
            </a:fld>
            <a:endParaRPr lang="el-G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Φυσικοφαρμακευτική : Κεφάλαιο 4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39C4E3-9C41-46CE-912D-F26A6504CBA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Τίτλος, Κείμενο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7301FF-CA0E-4E27-83FC-1C24C2A01FED}" type="datetime1">
              <a:rPr lang="el-GR"/>
              <a:pPr>
                <a:defRPr/>
              </a:pPr>
              <a:t>17/4/2015</a:t>
            </a:fld>
            <a:endParaRPr lang="el-G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Φυσικοφαρμακευτική : Κεφάλαιο 4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3AE3E5-99AA-4018-99C7-2E6B89E4E69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Τίτλος και Κείμενο επάνω από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77A663-6615-4CA8-8C46-D66DC571CA38}" type="datetime1">
              <a:rPr lang="el-GR"/>
              <a:pPr>
                <a:defRPr/>
              </a:pPr>
              <a:t>17/4/2015</a:t>
            </a:fld>
            <a:endParaRPr lang="el-G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Φυσικοφαρμακευτική : Κεφάλαιο 4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B037E7-AED8-439E-8F97-770B779CACF5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περιεχομένου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423200-D05D-45F2-8C17-AE4BAF3B5EB9}" type="datetime1">
              <a:rPr lang="el-GR"/>
              <a:pPr>
                <a:defRPr/>
              </a:pPr>
              <a:t>17/4/2015</a:t>
            </a:fld>
            <a:endParaRPr lang="el-G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Φυσικοφαρμακευτική : Κεφάλαιο 4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8623B4-8FD6-4393-8D00-889A6966238B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Τίτλος, Αντικείμενο και 2 Αντικεί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C707EA-6560-4AA2-BE71-BC1BDBBA45C6}" type="datetime1">
              <a:rPr lang="el-GR"/>
              <a:pPr>
                <a:defRPr/>
              </a:pPr>
              <a:t>17/4/2015</a:t>
            </a:fld>
            <a:endParaRPr lang="el-G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Φυσικοφαρμακευτική : Κεφάλαιο 4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37774B-83B8-4E79-8387-D957A5758DA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Τίτλος και Πίνακ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ίνακα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l-GR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F1BA03-E1D4-4898-98A0-914881817123}" type="datetime1">
              <a:rPr lang="el-GR"/>
              <a:pPr>
                <a:defRPr/>
              </a:pPr>
              <a:t>17/4/2015</a:t>
            </a:fld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Φυσικοφαρμακευτική : Κεφάλαιο 4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3E4694-054A-4D91-A624-41E445DE28D5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4DF538-ED45-4145-A0D5-6E2BDF429A16}" type="datetime1">
              <a:rPr lang="el-GR"/>
              <a:pPr>
                <a:defRPr/>
              </a:pPr>
              <a:t>17/4/2015</a:t>
            </a:fld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Φυσικοφαρμακευτική : Κεφάλαιο 4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AA1B4F-5D4A-438B-B903-85CD493E575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B95338-1820-490E-B4A9-08BD32C74E56}" type="datetime1">
              <a:rPr lang="el-GR"/>
              <a:pPr>
                <a:defRPr/>
              </a:pPr>
              <a:t>17/4/2015</a:t>
            </a:fld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Φυσικοφαρμακευτική : Κεφάλαιο 4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AA81C5-4EE5-4169-9D3A-9867F35A0971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9DED9F-4D09-4FB1-B327-CF3707416F10}" type="datetime1">
              <a:rPr lang="el-GR"/>
              <a:pPr>
                <a:defRPr/>
              </a:pPr>
              <a:t>17/4/2015</a:t>
            </a:fld>
            <a:endParaRPr lang="el-G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Φυσικοφαρμακευτική : Κεφάλαιο 4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F031BE-F1B4-47C2-8DDE-0F95FCCE8973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11F6F5-9A01-4100-86E5-6183B17ADA1E}" type="datetime1">
              <a:rPr lang="el-GR"/>
              <a:pPr>
                <a:defRPr/>
              </a:pPr>
              <a:t>17/4/2015</a:t>
            </a:fld>
            <a:endParaRPr lang="el-G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Φυσικοφαρμακευτική : Κεφάλαιο 4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2A78E2-B86D-4C15-90C5-10F1E286D7F7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4A03A0-03BC-4B86-AE00-12AFD1998329}" type="datetime1">
              <a:rPr lang="el-GR"/>
              <a:pPr>
                <a:defRPr/>
              </a:pPr>
              <a:t>17/4/2015</a:t>
            </a:fld>
            <a:endParaRPr lang="el-G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Φυσικοφαρμακευτική : Κεφάλαιο 4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5656BF-1810-4C87-8A3E-4B52A41FB7CE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B0FE8E-1585-46E2-BD94-EB9382F31BC7}" type="datetime1">
              <a:rPr lang="el-GR"/>
              <a:pPr>
                <a:defRPr/>
              </a:pPr>
              <a:t>17/4/2015</a:t>
            </a:fld>
            <a:endParaRPr lang="el-G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Φυσικοφαρμακευτική : Κεφάλαιο 4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83E968-ACE5-4E65-8EFA-A13636880FD0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40E163-71FB-49EF-8BA3-910211732062}" type="datetime1">
              <a:rPr lang="el-GR"/>
              <a:pPr>
                <a:defRPr/>
              </a:pPr>
              <a:t>17/4/2015</a:t>
            </a:fld>
            <a:endParaRPr lang="el-G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Φυσικοφαρμακευτική : Κεφάλαιο 4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1C1A98-947C-406C-8B74-08112E1B65C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 smtClean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B17F93-CE03-46A4-84BE-94D9C117AD26}" type="datetime1">
              <a:rPr lang="el-GR"/>
              <a:pPr>
                <a:defRPr/>
              </a:pPr>
              <a:t>17/4/2015</a:t>
            </a:fld>
            <a:endParaRPr lang="el-G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Φυσικοφαρμακευτική : Κεφάλαιο 4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B98BE8-CD16-43E7-84C9-03A84D3675C0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Κάντε κλικ για επεξεργασία του τίτλου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>
              <a:defRPr/>
            </a:pPr>
            <a:fld id="{481FF163-950F-4428-9646-AD19B21EB77C}" type="datetime1">
              <a:rPr lang="el-GR"/>
              <a:pPr>
                <a:defRPr/>
              </a:pPr>
              <a:t>17/4/2015</a:t>
            </a:fld>
            <a:endParaRPr lang="el-G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r>
              <a:rPr lang="el-GR"/>
              <a:t>Φυσικοφαρμακευτική : Κεφάλαιο 4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A2952D72-7249-4999-B9DE-AF4D894E2243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3.bin"/><Relationship Id="rId10" Type="http://schemas.openxmlformats.org/officeDocument/2006/relationships/image" Target="../media/image11.wmf"/><Relationship Id="rId4" Type="http://schemas.openxmlformats.org/officeDocument/2006/relationships/image" Target="../media/image8.wmf"/><Relationship Id="rId9" Type="http://schemas.openxmlformats.org/officeDocument/2006/relationships/oleObject" Target="../embeddings/oleObject5.bin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f"/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tif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7.w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9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18.wmf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3" Type="http://schemas.openxmlformats.org/officeDocument/2006/relationships/oleObject" Target="../embeddings/oleObject9.bin"/><Relationship Id="rId7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1.w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20.wmf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3" Type="http://schemas.openxmlformats.org/officeDocument/2006/relationships/oleObject" Target="../embeddings/oleObject12.bin"/><Relationship Id="rId7" Type="http://schemas.openxmlformats.org/officeDocument/2006/relationships/oleObject" Target="../embeddings/oleObject14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4.w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23.w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7.wmf"/><Relationship Id="rId5" Type="http://schemas.openxmlformats.org/officeDocument/2006/relationships/oleObject" Target="../embeddings/oleObject16.bin"/><Relationship Id="rId4" Type="http://schemas.openxmlformats.org/officeDocument/2006/relationships/image" Target="../media/image26.w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29.png"/><Relationship Id="rId4" Type="http://schemas.openxmlformats.org/officeDocument/2006/relationships/image" Target="../media/image28.w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31.wmf"/><Relationship Id="rId5" Type="http://schemas.openxmlformats.org/officeDocument/2006/relationships/oleObject" Target="../embeddings/oleObject19.bin"/><Relationship Id="rId4" Type="http://schemas.openxmlformats.org/officeDocument/2006/relationships/image" Target="../media/image30.w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wmf"/><Relationship Id="rId3" Type="http://schemas.openxmlformats.org/officeDocument/2006/relationships/oleObject" Target="../embeddings/oleObject20.bin"/><Relationship Id="rId7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33.wmf"/><Relationship Id="rId5" Type="http://schemas.openxmlformats.org/officeDocument/2006/relationships/oleObject" Target="../embeddings/oleObject21.bin"/><Relationship Id="rId4" Type="http://schemas.openxmlformats.org/officeDocument/2006/relationships/image" Target="../media/image32.wmf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wmf"/><Relationship Id="rId3" Type="http://schemas.openxmlformats.org/officeDocument/2006/relationships/oleObject" Target="../embeddings/oleObject23.bin"/><Relationship Id="rId7" Type="http://schemas.openxmlformats.org/officeDocument/2006/relationships/oleObject" Target="../embeddings/oleObject2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36.wmf"/><Relationship Id="rId5" Type="http://schemas.openxmlformats.org/officeDocument/2006/relationships/oleObject" Target="../embeddings/oleObject24.bin"/><Relationship Id="rId10" Type="http://schemas.openxmlformats.org/officeDocument/2006/relationships/image" Target="../media/image38.wmf"/><Relationship Id="rId4" Type="http://schemas.openxmlformats.org/officeDocument/2006/relationships/image" Target="../media/image35.wmf"/><Relationship Id="rId9" Type="http://schemas.openxmlformats.org/officeDocument/2006/relationships/oleObject" Target="../embeddings/oleObject26.bin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40.png"/><Relationship Id="rId4" Type="http://schemas.openxmlformats.org/officeDocument/2006/relationships/image" Target="../media/image39.wmf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41.wm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43.png"/><Relationship Id="rId5" Type="http://schemas.openxmlformats.org/officeDocument/2006/relationships/oleObject" Target="../embeddings/oleObject30.bin"/><Relationship Id="rId4" Type="http://schemas.openxmlformats.org/officeDocument/2006/relationships/image" Target="../media/image42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wm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46.wmf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wmf"/><Relationship Id="rId3" Type="http://schemas.openxmlformats.org/officeDocument/2006/relationships/oleObject" Target="../embeddings/Microsoft_Word_97_-_2003_Document1.doc"/><Relationship Id="rId7" Type="http://schemas.openxmlformats.org/officeDocument/2006/relationships/oleObject" Target="../embeddings/Microsoft_Word_97_-_2003_Document2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48.wmf"/><Relationship Id="rId5" Type="http://schemas.openxmlformats.org/officeDocument/2006/relationships/oleObject" Target="../embeddings/oleObject32.bin"/><Relationship Id="rId10" Type="http://schemas.openxmlformats.org/officeDocument/2006/relationships/image" Target="../media/image50.wmf"/><Relationship Id="rId4" Type="http://schemas.openxmlformats.org/officeDocument/2006/relationships/image" Target="../media/image47.wmf"/><Relationship Id="rId9" Type="http://schemas.openxmlformats.org/officeDocument/2006/relationships/oleObject" Target="../embeddings/oleObject33.bin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4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4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3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4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3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57.wmf"/><Relationship Id="rId5" Type="http://schemas.openxmlformats.org/officeDocument/2006/relationships/oleObject" Target="../embeddings/oleObject35.bin"/><Relationship Id="rId4" Type="http://schemas.openxmlformats.org/officeDocument/2006/relationships/image" Target="../media/image56.wmf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wmf"/><Relationship Id="rId3" Type="http://schemas.openxmlformats.org/officeDocument/2006/relationships/oleObject" Target="../embeddings/oleObject36.bin"/><Relationship Id="rId7" Type="http://schemas.openxmlformats.org/officeDocument/2006/relationships/oleObject" Target="../embeddings/oleObject3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59.wmf"/><Relationship Id="rId5" Type="http://schemas.openxmlformats.org/officeDocument/2006/relationships/oleObject" Target="../embeddings/oleObject37.bin"/><Relationship Id="rId4" Type="http://schemas.openxmlformats.org/officeDocument/2006/relationships/image" Target="../media/image58.wmf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wmf"/><Relationship Id="rId3" Type="http://schemas.openxmlformats.org/officeDocument/2006/relationships/oleObject" Target="../embeddings/oleObject39.bin"/><Relationship Id="rId7" Type="http://schemas.openxmlformats.org/officeDocument/2006/relationships/oleObject" Target="../embeddings/oleObject41.bin"/><Relationship Id="rId12" Type="http://schemas.openxmlformats.org/officeDocument/2006/relationships/image" Target="../media/image6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62.wmf"/><Relationship Id="rId11" Type="http://schemas.openxmlformats.org/officeDocument/2006/relationships/oleObject" Target="../embeddings/oleObject43.bin"/><Relationship Id="rId5" Type="http://schemas.openxmlformats.org/officeDocument/2006/relationships/oleObject" Target="../embeddings/oleObject40.bin"/><Relationship Id="rId10" Type="http://schemas.openxmlformats.org/officeDocument/2006/relationships/image" Target="../media/image64.wmf"/><Relationship Id="rId4" Type="http://schemas.openxmlformats.org/officeDocument/2006/relationships/image" Target="../media/image61.wmf"/><Relationship Id="rId9" Type="http://schemas.openxmlformats.org/officeDocument/2006/relationships/oleObject" Target="../embeddings/oleObject42.bin"/></Relationships>
</file>

<file path=ppt/slides/_rels/slide7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wmf"/><Relationship Id="rId3" Type="http://schemas.openxmlformats.org/officeDocument/2006/relationships/oleObject" Target="../embeddings/oleObject44.bin"/><Relationship Id="rId7" Type="http://schemas.openxmlformats.org/officeDocument/2006/relationships/oleObject" Target="../embeddings/oleObject46.bin"/><Relationship Id="rId12" Type="http://schemas.openxmlformats.org/officeDocument/2006/relationships/image" Target="../media/image7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67.wmf"/><Relationship Id="rId11" Type="http://schemas.openxmlformats.org/officeDocument/2006/relationships/oleObject" Target="../embeddings/oleObject48.bin"/><Relationship Id="rId5" Type="http://schemas.openxmlformats.org/officeDocument/2006/relationships/oleObject" Target="../embeddings/oleObject45.bin"/><Relationship Id="rId10" Type="http://schemas.openxmlformats.org/officeDocument/2006/relationships/image" Target="../media/image69.wmf"/><Relationship Id="rId4" Type="http://schemas.openxmlformats.org/officeDocument/2006/relationships/image" Target="../media/image66.wmf"/><Relationship Id="rId9" Type="http://schemas.openxmlformats.org/officeDocument/2006/relationships/oleObject" Target="../embeddings/oleObject47.bin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hyperlink" Target="https://eclass.upatras.gr/courses/PHA1615/" TargetMode="Externa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hyperlink" Target="%5b1%5d%20http:/creativecommons.org/licenses/by-nc-sa/4.0/" TargetMode="Externa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/>
              <a:t>Φυσικοφαρμακευτική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476600"/>
            <a:ext cx="7776864" cy="1752600"/>
          </a:xfrm>
        </p:spPr>
        <p:txBody>
          <a:bodyPr>
            <a:noAutofit/>
          </a:bodyPr>
          <a:lstStyle/>
          <a:p>
            <a:r>
              <a:rPr lang="el-GR" sz="2800" b="1" dirty="0" smtClean="0"/>
              <a:t>Κεφάλαιο 4</a:t>
            </a:r>
            <a:r>
              <a:rPr lang="el-GR" sz="2800" b="1" baseline="30000" dirty="0" smtClean="0"/>
              <a:t>ο</a:t>
            </a:r>
            <a:r>
              <a:rPr lang="el-GR" sz="2800" b="1" dirty="0" smtClean="0"/>
              <a:t>: </a:t>
            </a:r>
            <a:r>
              <a:rPr lang="el-GR" sz="2800" dirty="0" smtClean="0"/>
              <a:t>ΚΟΛΛΟΕΙΔΗ </a:t>
            </a:r>
            <a:r>
              <a:rPr lang="el-GR" sz="2800" dirty="0"/>
              <a:t>ΣΥΣΤΗΜΑΤΑ</a:t>
            </a:r>
            <a:endParaRPr lang="en-US" sz="2800" dirty="0" smtClean="0"/>
          </a:p>
          <a:p>
            <a:r>
              <a:rPr lang="el-GR" sz="2800" dirty="0" smtClean="0"/>
              <a:t>Κλεπετσάνης Παύλος, Επίκουρος Καθηγητής</a:t>
            </a:r>
          </a:p>
          <a:p>
            <a:r>
              <a:rPr lang="el-GR" sz="2800" dirty="0" smtClean="0"/>
              <a:t>Τμήμα Φαρμακευτικής</a:t>
            </a:r>
          </a:p>
        </p:txBody>
      </p:sp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91138" y="5591694"/>
            <a:ext cx="4310289" cy="1025873"/>
          </a:xfrm>
          <a:prstGeom prst="rect">
            <a:avLst/>
          </a:prstGeom>
          <a:noFill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704322"/>
            <a:ext cx="246856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Εικόνα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709667"/>
            <a:ext cx="4437830" cy="919133"/>
          </a:xfrm>
          <a:prstGeom prst="rect">
            <a:avLst/>
          </a:prstGeom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603" y="5681912"/>
            <a:ext cx="2416384" cy="845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7564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Rectangle 4"/>
          <p:cNvSpPr>
            <a:spLocks noGrp="1" noChangeArrowheads="1"/>
          </p:cNvSpPr>
          <p:nvPr>
            <p:ph type="title"/>
          </p:nvPr>
        </p:nvSpPr>
        <p:spPr>
          <a:xfrm>
            <a:off x="250825" y="274638"/>
            <a:ext cx="8713788" cy="850900"/>
          </a:xfrm>
        </p:spPr>
        <p:txBody>
          <a:bodyPr/>
          <a:lstStyle/>
          <a:p>
            <a:pPr eaLnBrk="1" hangingPunct="1"/>
            <a:r>
              <a:rPr lang="el-GR" sz="2400" b="1" dirty="0" smtClean="0"/>
              <a:t>Μέθοδοι διαχωρισμού Κολλοειδών και Μοριακών Διασπορών</a:t>
            </a:r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67544" y="1340768"/>
            <a:ext cx="5051425" cy="4391694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l-GR" sz="2000" dirty="0" smtClean="0"/>
              <a:t>Α. Διαπίδυση</a:t>
            </a:r>
          </a:p>
          <a:p>
            <a:pPr marL="0" indent="0" eaLnBrk="1" hangingPunct="1">
              <a:buFontTx/>
              <a:buNone/>
            </a:pPr>
            <a:r>
              <a:rPr lang="el-GR" sz="2000" dirty="0" smtClean="0"/>
              <a:t>Β. </a:t>
            </a:r>
            <a:r>
              <a:rPr lang="el-GR" sz="2000" dirty="0" err="1" smtClean="0"/>
              <a:t>Υπερδιήθηση</a:t>
            </a:r>
            <a:r>
              <a:rPr lang="el-GR" sz="2000" dirty="0" smtClean="0"/>
              <a:t> </a:t>
            </a:r>
          </a:p>
          <a:p>
            <a:pPr marL="0" indent="0" eaLnBrk="1" hangingPunct="1">
              <a:buFontTx/>
              <a:buNone/>
            </a:pPr>
            <a:r>
              <a:rPr lang="el-GR" sz="1600" dirty="0" smtClean="0"/>
              <a:t>Εφαρμογή εξωτερικής πίεσης ή </a:t>
            </a:r>
            <a:r>
              <a:rPr lang="el-GR" sz="1600" dirty="0" err="1" smtClean="0"/>
              <a:t>υποπίεσης</a:t>
            </a:r>
            <a:endParaRPr lang="el-GR" sz="1600" dirty="0" smtClean="0"/>
          </a:p>
          <a:p>
            <a:pPr marL="0" indent="0" eaLnBrk="1" hangingPunct="1">
              <a:buFontTx/>
              <a:buNone/>
            </a:pPr>
            <a:r>
              <a:rPr lang="el-GR" sz="2000" dirty="0" smtClean="0"/>
              <a:t>Γ. </a:t>
            </a:r>
            <a:r>
              <a:rPr lang="el-GR" sz="2000" dirty="0" err="1" smtClean="0"/>
              <a:t>Ηλεκτροδιάλυση</a:t>
            </a:r>
            <a:r>
              <a:rPr lang="el-GR" sz="2000" dirty="0" smtClean="0"/>
              <a:t> </a:t>
            </a:r>
          </a:p>
          <a:p>
            <a:pPr marL="0" indent="0" eaLnBrk="1" hangingPunct="1">
              <a:buFontTx/>
              <a:buNone/>
            </a:pPr>
            <a:r>
              <a:rPr lang="el-GR" sz="1600" dirty="0" smtClean="0"/>
              <a:t>Εφαρμογή συνεχούς δυναμικού 110-140</a:t>
            </a:r>
            <a:r>
              <a:rPr lang="en-US" sz="1600" dirty="0" smtClean="0"/>
              <a:t>V</a:t>
            </a:r>
            <a:r>
              <a:rPr lang="el-GR" sz="1600" dirty="0" smtClean="0"/>
              <a:t> -</a:t>
            </a:r>
            <a:r>
              <a:rPr lang="en-US" sz="1600" dirty="0" smtClean="0"/>
              <a:t> </a:t>
            </a:r>
            <a:r>
              <a:rPr lang="el-GR" sz="1600" dirty="0" smtClean="0"/>
              <a:t>απομάκρυνση των ιόντων από κολλοειδές αιώρημα</a:t>
            </a:r>
          </a:p>
          <a:p>
            <a:pPr marL="0" indent="0" eaLnBrk="1" hangingPunct="1">
              <a:buFontTx/>
              <a:buNone/>
            </a:pPr>
            <a:endParaRPr lang="el-GR" sz="1800" dirty="0" smtClean="0"/>
          </a:p>
          <a:p>
            <a:pPr marL="0" indent="0" eaLnBrk="1" hangingPunct="1">
              <a:buFontTx/>
              <a:buNone/>
            </a:pPr>
            <a:r>
              <a:rPr lang="el-GR" sz="1600" dirty="0" smtClean="0"/>
              <a:t>Η διαπίδυση χρησιμοποιείται στα τεχνητά νεφρά (αιμοκάθαρση) (απομάκρυνση ενώσεων μικρού ΜΒ μέσω </a:t>
            </a:r>
            <a:r>
              <a:rPr lang="el-GR" sz="1600" dirty="0" err="1" smtClean="0"/>
              <a:t>ημιπερατών</a:t>
            </a:r>
            <a:r>
              <a:rPr lang="el-GR" sz="1600" dirty="0" smtClean="0"/>
              <a:t> μεμβρανών)</a:t>
            </a:r>
          </a:p>
        </p:txBody>
      </p:sp>
      <p:pic>
        <p:nvPicPr>
          <p:cNvPr id="30726" name="Picture 7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508625" y="1844675"/>
            <a:ext cx="3368675" cy="3422650"/>
          </a:xfrm>
          <a:noFill/>
        </p:spPr>
      </p:pic>
      <p:sp>
        <p:nvSpPr>
          <p:cNvPr id="7" name="6 - TextBox"/>
          <p:cNvSpPr txBox="1"/>
          <p:nvPr/>
        </p:nvSpPr>
        <p:spPr>
          <a:xfrm>
            <a:off x="5868144" y="1412776"/>
            <a:ext cx="14262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200" dirty="0" smtClean="0"/>
              <a:t>Καθαρός διαλύτης</a:t>
            </a:r>
            <a:endParaRPr lang="el-GR" sz="1200" dirty="0"/>
          </a:p>
        </p:txBody>
      </p:sp>
      <p:cxnSp>
        <p:nvCxnSpPr>
          <p:cNvPr id="9" name="8 - Ευθύγραμμο βέλος σύνδεσης"/>
          <p:cNvCxnSpPr/>
          <p:nvPr/>
        </p:nvCxnSpPr>
        <p:spPr bwMode="auto">
          <a:xfrm flipH="1">
            <a:off x="6660232" y="1772816"/>
            <a:ext cx="360040" cy="1584176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9 - Ευθύγραμμο βέλος σύνδεσης"/>
          <p:cNvCxnSpPr/>
          <p:nvPr/>
        </p:nvCxnSpPr>
        <p:spPr bwMode="auto">
          <a:xfrm flipH="1" flipV="1">
            <a:off x="6372200" y="4293096"/>
            <a:ext cx="864096" cy="1224136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2" name="11 - TextBox"/>
          <p:cNvSpPr txBox="1"/>
          <p:nvPr/>
        </p:nvSpPr>
        <p:spPr>
          <a:xfrm>
            <a:off x="6372200" y="5517232"/>
            <a:ext cx="16321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200" dirty="0" err="1" smtClean="0"/>
              <a:t>Ημιπερατή</a:t>
            </a:r>
            <a:r>
              <a:rPr lang="el-GR" sz="1200" dirty="0" smtClean="0"/>
              <a:t> μεμβράνη</a:t>
            </a:r>
            <a:endParaRPr lang="el-GR" sz="1200" dirty="0"/>
          </a:p>
        </p:txBody>
      </p:sp>
    </p:spTree>
    <p:extLst>
      <p:ext uri="{BB962C8B-B14F-4D97-AF65-F5344CB8AC3E}">
        <p14:creationId xmlns:p14="http://schemas.microsoft.com/office/powerpoint/2010/main" val="1516275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pPr eaLnBrk="1" hangingPunct="1"/>
            <a:r>
              <a:rPr lang="el-GR" sz="2400" b="1" dirty="0" smtClean="0"/>
              <a:t>Φαρμακευτικές Ιδιότητες Κολλοειδών</a:t>
            </a:r>
          </a:p>
        </p:txBody>
      </p:sp>
      <p:sp>
        <p:nvSpPr>
          <p:cNvPr id="3174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25538"/>
            <a:ext cx="8229600" cy="5000625"/>
          </a:xfrm>
        </p:spPr>
        <p:txBody>
          <a:bodyPr/>
          <a:lstStyle/>
          <a:p>
            <a:pPr marL="0" indent="0" eaLnBrk="1" hangingPunct="1">
              <a:spcBef>
                <a:spcPct val="30000"/>
              </a:spcBef>
              <a:spcAft>
                <a:spcPct val="15000"/>
              </a:spcAft>
              <a:buFontTx/>
              <a:buNone/>
            </a:pPr>
            <a:r>
              <a:rPr lang="el-GR" sz="1800" smtClean="0"/>
              <a:t>Αλογονούχα άλατα του Αργύρου : σπερματοκτόνα</a:t>
            </a:r>
          </a:p>
          <a:p>
            <a:pPr marL="0" indent="0" eaLnBrk="1" hangingPunct="1">
              <a:spcBef>
                <a:spcPct val="30000"/>
              </a:spcBef>
              <a:spcAft>
                <a:spcPct val="15000"/>
              </a:spcAft>
              <a:buFontTx/>
              <a:buNone/>
            </a:pPr>
            <a:r>
              <a:rPr lang="el-GR" sz="1800" smtClean="0"/>
              <a:t>Κολλοειδές Θείο : γεωργία – αντιμετώπιση ασθενειών</a:t>
            </a:r>
          </a:p>
          <a:p>
            <a:pPr marL="0" indent="0" eaLnBrk="1" hangingPunct="1">
              <a:spcBef>
                <a:spcPct val="30000"/>
              </a:spcBef>
              <a:spcAft>
                <a:spcPct val="15000"/>
              </a:spcAft>
              <a:buFontTx/>
              <a:buNone/>
            </a:pPr>
            <a:r>
              <a:rPr lang="el-GR" sz="1800" smtClean="0"/>
              <a:t>Κολλοειδής Χρυσός : διαγνωστικό στην πάρεση</a:t>
            </a:r>
          </a:p>
          <a:p>
            <a:pPr marL="0" indent="0" eaLnBrk="1" hangingPunct="1">
              <a:spcBef>
                <a:spcPct val="30000"/>
              </a:spcBef>
              <a:spcAft>
                <a:spcPct val="15000"/>
              </a:spcAft>
              <a:buFontTx/>
              <a:buNone/>
            </a:pPr>
            <a:r>
              <a:rPr lang="el-GR" sz="1800" smtClean="0"/>
              <a:t>Κολλοειδής Χαλκός : θεραπεία καρκίνου</a:t>
            </a:r>
          </a:p>
          <a:p>
            <a:pPr marL="0" indent="0" eaLnBrk="1" hangingPunct="1">
              <a:spcBef>
                <a:spcPct val="30000"/>
              </a:spcBef>
              <a:spcAft>
                <a:spcPct val="15000"/>
              </a:spcAft>
              <a:buFontTx/>
              <a:buNone/>
            </a:pPr>
            <a:r>
              <a:rPr lang="el-GR" sz="1800" smtClean="0"/>
              <a:t>Κολλοειδής Υδράργυρος : θεραπεία σύφιλης</a:t>
            </a:r>
          </a:p>
          <a:p>
            <a:pPr marL="0" indent="0" eaLnBrk="1" hangingPunct="1">
              <a:spcBef>
                <a:spcPct val="30000"/>
              </a:spcBef>
              <a:spcAft>
                <a:spcPct val="15000"/>
              </a:spcAft>
              <a:buFontTx/>
              <a:buNone/>
            </a:pPr>
            <a:r>
              <a:rPr lang="el-GR" sz="1800" smtClean="0"/>
              <a:t>Φυσικά και Συνθετικά Κολλοειδή</a:t>
            </a:r>
          </a:p>
          <a:p>
            <a:pPr marL="0" indent="0" eaLnBrk="1" hangingPunct="1">
              <a:spcBef>
                <a:spcPct val="30000"/>
              </a:spcBef>
              <a:spcAft>
                <a:spcPct val="15000"/>
              </a:spcAft>
              <a:buFontTx/>
              <a:buNone/>
            </a:pPr>
            <a:r>
              <a:rPr lang="el-GR" sz="1800" smtClean="0"/>
              <a:t>Πρωτεϊνες πλάσματος</a:t>
            </a:r>
          </a:p>
          <a:p>
            <a:pPr marL="0" indent="0" eaLnBrk="1" hangingPunct="1">
              <a:spcBef>
                <a:spcPct val="30000"/>
              </a:spcBef>
              <a:spcAft>
                <a:spcPct val="15000"/>
              </a:spcAft>
              <a:buFontTx/>
              <a:buNone/>
            </a:pPr>
            <a:r>
              <a:rPr lang="el-GR" sz="1800" smtClean="0"/>
              <a:t>Φυτικά μακρομόρια (κυτταρίνη, άμυλο) : πρόσθετα</a:t>
            </a:r>
          </a:p>
          <a:p>
            <a:pPr marL="0" indent="0" eaLnBrk="1" hangingPunct="1">
              <a:spcBef>
                <a:spcPct val="30000"/>
              </a:spcBef>
              <a:spcAft>
                <a:spcPct val="15000"/>
              </a:spcAft>
              <a:buFontTx/>
              <a:buNone/>
            </a:pPr>
            <a:r>
              <a:rPr lang="el-GR" sz="1800" smtClean="0"/>
              <a:t>Συνθετικά πολυμερή : επικαλύψεις στερεών μορφών</a:t>
            </a:r>
          </a:p>
          <a:p>
            <a:pPr marL="0" indent="0" eaLnBrk="1" hangingPunct="1">
              <a:spcBef>
                <a:spcPct val="30000"/>
              </a:spcBef>
              <a:spcAft>
                <a:spcPct val="15000"/>
              </a:spcAft>
              <a:buFontTx/>
              <a:buNone/>
            </a:pPr>
            <a:r>
              <a:rPr lang="el-GR" sz="1800" smtClean="0"/>
              <a:t>Επιφανειοδραστικές ενώσεις : βελτίωση διαλυτότητας, σταθερότητας και οργανοληπτικών ιδιοτήτων σε υδατικά και ελαιώδη φαρμακευτικά σκευάσματα</a:t>
            </a:r>
          </a:p>
        </p:txBody>
      </p:sp>
    </p:spTree>
    <p:extLst>
      <p:ext uri="{BB962C8B-B14F-4D97-AF65-F5344CB8AC3E}">
        <p14:creationId xmlns:p14="http://schemas.microsoft.com/office/powerpoint/2010/main" val="1201396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548680"/>
            <a:ext cx="8229600" cy="2376264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l-GR" sz="2000" b="1" dirty="0" smtClean="0"/>
              <a:t>Κατάταξη Κολλοειδών Συστημάτων</a:t>
            </a:r>
          </a:p>
          <a:p>
            <a:pPr eaLnBrk="1" hangingPunct="1">
              <a:buFontTx/>
              <a:buNone/>
            </a:pPr>
            <a:endParaRPr lang="en-US" sz="1100" dirty="0" smtClean="0"/>
          </a:p>
          <a:p>
            <a:pPr eaLnBrk="1" hangingPunct="1">
              <a:buFontTx/>
              <a:buNone/>
            </a:pPr>
            <a:r>
              <a:rPr lang="el-GR" sz="1800" dirty="0" smtClean="0"/>
              <a:t>Με βάση τις αλληλεπιδράσεις σωματιδίων και μέσου διασποράς</a:t>
            </a:r>
            <a:r>
              <a:rPr lang="en-US" sz="1800" dirty="0" smtClean="0"/>
              <a:t> </a:t>
            </a:r>
            <a:r>
              <a:rPr lang="el-GR" sz="1800" dirty="0" smtClean="0"/>
              <a:t>: </a:t>
            </a:r>
          </a:p>
          <a:p>
            <a:pPr eaLnBrk="1" hangingPunct="1">
              <a:spcAft>
                <a:spcPct val="15000"/>
              </a:spcAft>
              <a:buFontTx/>
              <a:buNone/>
            </a:pPr>
            <a:r>
              <a:rPr lang="el-GR" sz="1800" dirty="0" smtClean="0"/>
              <a:t>		α) </a:t>
            </a:r>
            <a:r>
              <a:rPr lang="el-GR" sz="2000" dirty="0" err="1" smtClean="0"/>
              <a:t>Λυόφοβα</a:t>
            </a:r>
            <a:endParaRPr lang="el-GR" sz="2000" dirty="0" smtClean="0"/>
          </a:p>
          <a:p>
            <a:pPr eaLnBrk="1" hangingPunct="1">
              <a:spcAft>
                <a:spcPct val="15000"/>
              </a:spcAft>
              <a:buFontTx/>
              <a:buNone/>
            </a:pPr>
            <a:r>
              <a:rPr lang="el-GR" sz="2000" dirty="0" smtClean="0"/>
              <a:t>		β) </a:t>
            </a:r>
            <a:r>
              <a:rPr lang="el-GR" sz="2000" dirty="0" err="1" smtClean="0"/>
              <a:t>Λυόφιλα</a:t>
            </a:r>
            <a:r>
              <a:rPr lang="el-GR" sz="2000" dirty="0" smtClean="0"/>
              <a:t> και</a:t>
            </a:r>
          </a:p>
          <a:p>
            <a:pPr eaLnBrk="1" hangingPunct="1">
              <a:spcAft>
                <a:spcPct val="15000"/>
              </a:spcAft>
              <a:buFontTx/>
              <a:buNone/>
            </a:pPr>
            <a:r>
              <a:rPr lang="el-GR" sz="2000" dirty="0" smtClean="0"/>
              <a:t>		γ) </a:t>
            </a:r>
            <a:r>
              <a:rPr lang="el-GR" sz="2000" dirty="0" err="1" smtClean="0"/>
              <a:t>Αμφίφιλα</a:t>
            </a:r>
            <a:endParaRPr lang="el-GR" sz="2000" dirty="0" smtClean="0"/>
          </a:p>
          <a:p>
            <a:pPr eaLnBrk="1" hangingPunct="1">
              <a:buFontTx/>
              <a:buNone/>
            </a:pPr>
            <a:endParaRPr lang="el-GR" sz="1800" dirty="0" smtClean="0"/>
          </a:p>
          <a:p>
            <a:pPr eaLnBrk="1" hangingPunct="1">
              <a:buFontTx/>
              <a:buNone/>
            </a:pPr>
            <a:endParaRPr lang="el-GR" sz="1800" dirty="0" smtClean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323528" y="3140968"/>
            <a:ext cx="8424936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el-GR" sz="2400" dirty="0" err="1" smtClean="0"/>
              <a:t>Λυόφοβα</a:t>
            </a:r>
            <a:r>
              <a:rPr lang="el-GR" sz="2400" dirty="0" smtClean="0"/>
              <a:t> Κολλοειδή</a:t>
            </a:r>
          </a:p>
          <a:p>
            <a:pPr marL="342900" lvl="0" indent="-342900">
              <a:spcBef>
                <a:spcPct val="20000"/>
              </a:spcBef>
            </a:pPr>
            <a:endParaRPr kumimoji="0" lang="en-US" sz="11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indent="0" algn="l" eaLnBrk="1" hangingPunct="1">
              <a:spcBef>
                <a:spcPts val="600"/>
              </a:spcBef>
              <a:buFontTx/>
              <a:buNone/>
            </a:pPr>
            <a:r>
              <a:rPr lang="el-GR" sz="1800" dirty="0" smtClean="0"/>
              <a:t>Η διεσπαρμένη φάση και το μέσο διασποράς αποτελούν διαφορετικές φάσεις – </a:t>
            </a:r>
            <a:r>
              <a:rPr lang="el-GR" sz="1800" dirty="0" err="1" smtClean="0"/>
              <a:t>μικροετερογενή</a:t>
            </a:r>
            <a:r>
              <a:rPr lang="el-GR" sz="1800" dirty="0" smtClean="0"/>
              <a:t> συστήματα – δεν είναι σταθερά κολλοειδή</a:t>
            </a:r>
          </a:p>
          <a:p>
            <a:pPr marL="0" indent="0" algn="l" eaLnBrk="1" hangingPunct="1">
              <a:spcBef>
                <a:spcPts val="600"/>
              </a:spcBef>
              <a:buFontTx/>
              <a:buNone/>
            </a:pPr>
            <a:r>
              <a:rPr lang="el-GR" sz="1800" dirty="0" smtClean="0"/>
              <a:t>Διακριτή </a:t>
            </a:r>
            <a:r>
              <a:rPr lang="el-GR" sz="1800" dirty="0" err="1" smtClean="0"/>
              <a:t>διαφασική</a:t>
            </a:r>
            <a:r>
              <a:rPr lang="el-GR" sz="1800" dirty="0" smtClean="0"/>
              <a:t> περιοχή</a:t>
            </a:r>
          </a:p>
          <a:p>
            <a:pPr marL="0" indent="0" algn="l" eaLnBrk="1" hangingPunct="1">
              <a:spcBef>
                <a:spcPts val="600"/>
              </a:spcBef>
              <a:buFontTx/>
              <a:buNone/>
            </a:pPr>
            <a:r>
              <a:rPr lang="el-GR" sz="1800" dirty="0" smtClean="0"/>
              <a:t>Δεν μεταβάλλονται οι ιδιότητες  του διαλύτη στα </a:t>
            </a:r>
            <a:r>
              <a:rPr lang="el-GR" sz="1800" dirty="0" err="1" smtClean="0"/>
              <a:t>λυόφοβα</a:t>
            </a:r>
            <a:r>
              <a:rPr lang="el-GR" sz="1800" dirty="0" smtClean="0"/>
              <a:t> κολλοειδή (ιξώδες, επιφανειακή τάση, </a:t>
            </a:r>
            <a:r>
              <a:rPr lang="el-GR" sz="1800" dirty="0" err="1" smtClean="0"/>
              <a:t>κ.λ</a:t>
            </a:r>
            <a:r>
              <a:rPr lang="el-GR" sz="1800" dirty="0" smtClean="0"/>
              <a:t>.)</a:t>
            </a:r>
          </a:p>
          <a:p>
            <a:pPr marL="0" indent="0" algn="l" eaLnBrk="1" hangingPunct="1">
              <a:spcBef>
                <a:spcPts val="600"/>
              </a:spcBef>
              <a:buFontTx/>
              <a:buNone/>
            </a:pPr>
            <a:r>
              <a:rPr lang="el-GR" sz="1800" dirty="0" err="1" smtClean="0"/>
              <a:t>Λυόφοβο</a:t>
            </a:r>
            <a:r>
              <a:rPr lang="el-GR" sz="1800" dirty="0" smtClean="0"/>
              <a:t> κολλοειδές : δεν συνεπάγεται μη-συγγένεια με το μέσο διασποράς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2353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pPr eaLnBrk="1" hangingPunct="1"/>
            <a:r>
              <a:rPr lang="el-GR" sz="2400" b="1" dirty="0" err="1" smtClean="0"/>
              <a:t>Λυόφιλα</a:t>
            </a:r>
            <a:r>
              <a:rPr lang="el-GR" sz="2400" b="1" dirty="0" smtClean="0"/>
              <a:t> Κολλοειδή</a:t>
            </a:r>
          </a:p>
        </p:txBody>
      </p:sp>
      <p:sp>
        <p:nvSpPr>
          <p:cNvPr id="3379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25538"/>
            <a:ext cx="8229600" cy="5000625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l-GR" sz="1800" dirty="0" smtClean="0"/>
              <a:t>Η διεσπαρμένη φάση και το μέσο διασποράς αποτελούν ομογενή φάση χωρίς διακριτή </a:t>
            </a:r>
            <a:r>
              <a:rPr lang="el-GR" sz="1800" dirty="0" err="1" smtClean="0"/>
              <a:t>διαφασική</a:t>
            </a:r>
            <a:r>
              <a:rPr lang="el-GR" sz="1800" dirty="0" smtClean="0"/>
              <a:t> περιοχή – παράγονται αυθόρμητα – σταθερά κολλοειδή (πραγματικά διαλύματα)</a:t>
            </a:r>
          </a:p>
          <a:p>
            <a:pPr marL="0" indent="0" eaLnBrk="1" hangingPunct="1">
              <a:buFontTx/>
              <a:buNone/>
            </a:pPr>
            <a:r>
              <a:rPr lang="el-GR" sz="1800" dirty="0" smtClean="0"/>
              <a:t>Ισχυρές αλληλεπιδράσεις ανάμεσα στα σωματίδια και τα μόρια της συνεχούς φάσης</a:t>
            </a:r>
          </a:p>
          <a:p>
            <a:pPr marL="0" indent="0" eaLnBrk="1" hangingPunct="1">
              <a:buFontTx/>
              <a:buNone/>
            </a:pPr>
            <a:r>
              <a:rPr lang="el-GR" sz="1800" dirty="0" smtClean="0"/>
              <a:t>Ζελατίνη, Ακακία, Ινσουλίνη και </a:t>
            </a:r>
            <a:r>
              <a:rPr lang="el-GR" sz="1800" dirty="0" err="1" smtClean="0"/>
              <a:t>Αλβουμίνη</a:t>
            </a:r>
            <a:r>
              <a:rPr lang="el-GR" sz="1800" dirty="0" smtClean="0"/>
              <a:t> σε υδατικό μέσο</a:t>
            </a:r>
          </a:p>
          <a:p>
            <a:pPr marL="0" indent="0" eaLnBrk="1" hangingPunct="1">
              <a:buFontTx/>
              <a:buNone/>
            </a:pPr>
            <a:r>
              <a:rPr lang="el-GR" sz="1800" dirty="0" err="1" smtClean="0"/>
              <a:t>Πολυστυρένιο</a:t>
            </a:r>
            <a:r>
              <a:rPr lang="el-GR" sz="1800" dirty="0" smtClean="0"/>
              <a:t> σε μη-υδατικούς οργανικούς διαλύτες (</a:t>
            </a:r>
            <a:r>
              <a:rPr lang="el-GR" sz="1800" dirty="0" err="1" smtClean="0"/>
              <a:t>λιπόφιλα</a:t>
            </a:r>
            <a:r>
              <a:rPr lang="el-GR" sz="1800" dirty="0" smtClean="0"/>
              <a:t> κολλοειδή)</a:t>
            </a:r>
          </a:p>
          <a:p>
            <a:pPr marL="0" indent="0" eaLnBrk="1" hangingPunct="1">
              <a:buFontTx/>
              <a:buNone/>
            </a:pPr>
            <a:r>
              <a:rPr lang="el-GR" sz="1800" dirty="0" err="1" smtClean="0"/>
              <a:t>Πρωτεϊνες</a:t>
            </a:r>
            <a:r>
              <a:rPr lang="el-GR" sz="1800" dirty="0" smtClean="0"/>
              <a:t> (μόρια με </a:t>
            </a:r>
            <a:r>
              <a:rPr lang="el-GR" sz="1800" dirty="0" err="1" smtClean="0"/>
              <a:t>λυόφιλες</a:t>
            </a:r>
            <a:r>
              <a:rPr lang="el-GR" sz="1800" dirty="0" smtClean="0"/>
              <a:t> και </a:t>
            </a:r>
            <a:r>
              <a:rPr lang="el-GR" sz="1800" dirty="0" err="1" smtClean="0"/>
              <a:t>λυόφοβες</a:t>
            </a:r>
            <a:r>
              <a:rPr lang="el-GR" sz="1800" dirty="0" smtClean="0"/>
              <a:t> περιοχές) – </a:t>
            </a:r>
            <a:r>
              <a:rPr lang="el-GR" sz="1800" dirty="0" err="1" smtClean="0"/>
              <a:t>Νουκλεϊνικά</a:t>
            </a:r>
            <a:r>
              <a:rPr lang="el-GR" sz="1800" dirty="0" smtClean="0"/>
              <a:t> Οξέα</a:t>
            </a:r>
          </a:p>
          <a:p>
            <a:pPr marL="0" indent="0" eaLnBrk="1" hangingPunct="1">
              <a:buFontTx/>
              <a:buNone/>
            </a:pPr>
            <a:r>
              <a:rPr lang="el-GR" sz="1800" dirty="0" smtClean="0"/>
              <a:t>Παρασκευάζονται με απλή διάλυση του στερεού στον διαλύτη</a:t>
            </a:r>
          </a:p>
          <a:p>
            <a:pPr marL="0" indent="0" eaLnBrk="1" hangingPunct="1">
              <a:buFontTx/>
              <a:buNone/>
            </a:pPr>
            <a:r>
              <a:rPr lang="el-GR" sz="1800" dirty="0" smtClean="0"/>
              <a:t>Επηρεάζουν σημαντικά τις ιδιότητες των διαλυμάτων (ιξώδες, επιφανειακή τάση, σημείο βρασμού, </a:t>
            </a:r>
            <a:r>
              <a:rPr lang="el-GR" sz="1800" dirty="0" err="1" smtClean="0"/>
              <a:t>κ.λ</a:t>
            </a:r>
            <a:r>
              <a:rPr lang="el-GR" sz="1800" dirty="0" smtClean="0"/>
              <a:t>.)</a:t>
            </a:r>
          </a:p>
          <a:p>
            <a:pPr marL="0" indent="0" eaLnBrk="1" hangingPunct="1">
              <a:buFontTx/>
              <a:buNone/>
            </a:pPr>
            <a:r>
              <a:rPr lang="el-GR" sz="1800" dirty="0" smtClean="0"/>
              <a:t>Μεταβολή επιφάνειας από </a:t>
            </a:r>
            <a:r>
              <a:rPr lang="el-GR" sz="1800" dirty="0" err="1" smtClean="0"/>
              <a:t>Λυόφιλη</a:t>
            </a:r>
            <a:r>
              <a:rPr lang="el-GR" sz="1800" dirty="0" smtClean="0"/>
              <a:t> σε </a:t>
            </a:r>
            <a:r>
              <a:rPr lang="el-GR" sz="1800" dirty="0" err="1" smtClean="0"/>
              <a:t>Λυόφοβη</a:t>
            </a:r>
            <a:r>
              <a:rPr lang="el-GR" sz="1800" dirty="0" smtClean="0"/>
              <a:t> και αντίστροφα :</a:t>
            </a:r>
          </a:p>
          <a:p>
            <a:pPr marL="0" indent="0" eaLnBrk="1" hangingPunct="1">
              <a:buFontTx/>
              <a:buNone/>
            </a:pPr>
            <a:r>
              <a:rPr lang="el-GR" sz="1800" dirty="0" smtClean="0"/>
              <a:t>	Παραφίνη σε γυαλί</a:t>
            </a:r>
          </a:p>
          <a:p>
            <a:pPr marL="0" indent="0" eaLnBrk="1" hangingPunct="1">
              <a:buFontTx/>
              <a:buNone/>
            </a:pPr>
            <a:r>
              <a:rPr lang="el-GR" sz="1800" dirty="0" smtClean="0"/>
              <a:t>	Σταγόνες ελαίου σε νερό με την προσθήκη </a:t>
            </a:r>
            <a:r>
              <a:rPr lang="el-GR" sz="1800" dirty="0" err="1" smtClean="0"/>
              <a:t>γαλακτωματοποιητών</a:t>
            </a:r>
            <a:endParaRPr lang="el-GR" sz="1800" dirty="0" smtClean="0"/>
          </a:p>
          <a:p>
            <a:pPr marL="0" indent="0" eaLnBrk="1" hangingPunct="1">
              <a:buFontTx/>
              <a:buNone/>
            </a:pPr>
            <a:r>
              <a:rPr lang="el-GR" sz="1800" dirty="0" smtClean="0"/>
              <a:t>Διαφορές </a:t>
            </a:r>
            <a:r>
              <a:rPr lang="el-GR" sz="1800" dirty="0" err="1" smtClean="0"/>
              <a:t>λυόφιλων</a:t>
            </a:r>
            <a:r>
              <a:rPr lang="el-GR" sz="1800" dirty="0" smtClean="0"/>
              <a:t> και </a:t>
            </a:r>
            <a:r>
              <a:rPr lang="el-GR" sz="1800" dirty="0" err="1" smtClean="0"/>
              <a:t>λυόφοβων</a:t>
            </a:r>
            <a:r>
              <a:rPr lang="el-GR" sz="1800" dirty="0" smtClean="0"/>
              <a:t> κολλοειδών</a:t>
            </a:r>
          </a:p>
        </p:txBody>
      </p:sp>
    </p:spTree>
    <p:extLst>
      <p:ext uri="{BB962C8B-B14F-4D97-AF65-F5344CB8AC3E}">
        <p14:creationId xmlns:p14="http://schemas.microsoft.com/office/powerpoint/2010/main" val="3765767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1916832"/>
            <a:ext cx="8229600" cy="706438"/>
          </a:xfrm>
        </p:spPr>
        <p:txBody>
          <a:bodyPr/>
          <a:lstStyle/>
          <a:p>
            <a:pPr eaLnBrk="1" hangingPunct="1"/>
            <a:r>
              <a:rPr lang="el-GR" sz="2400" dirty="0" smtClean="0"/>
              <a:t>Μέθοδοι Διαμερισμού</a:t>
            </a:r>
          </a:p>
        </p:txBody>
      </p:sp>
      <p:sp>
        <p:nvSpPr>
          <p:cNvPr id="3686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2708920"/>
            <a:ext cx="8229600" cy="3384153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l-GR" sz="1800" dirty="0" err="1" smtClean="0"/>
              <a:t>Λειοτρίβηση</a:t>
            </a:r>
            <a:r>
              <a:rPr lang="el-GR" sz="1800" dirty="0" smtClean="0"/>
              <a:t> με μύλους (</a:t>
            </a:r>
            <a:r>
              <a:rPr lang="el-GR" sz="1800" dirty="0" err="1" smtClean="0"/>
              <a:t>σφαιρόμυλοι</a:t>
            </a:r>
            <a:r>
              <a:rPr lang="el-GR" sz="1800" dirty="0" smtClean="0"/>
              <a:t>) – Κολλοειδείς Μύλοι (μύλος </a:t>
            </a:r>
            <a:r>
              <a:rPr lang="en-US" sz="1800" dirty="0" err="1" smtClean="0"/>
              <a:t>Plauson</a:t>
            </a:r>
            <a:r>
              <a:rPr lang="en-US" sz="1800" dirty="0" smtClean="0"/>
              <a:t>) </a:t>
            </a:r>
            <a:r>
              <a:rPr lang="el-GR" sz="1800" dirty="0" smtClean="0"/>
              <a:t>ταχύτητα περιστροφής 10000 – 20000 </a:t>
            </a:r>
            <a:r>
              <a:rPr lang="en-US" sz="1800" dirty="0" smtClean="0"/>
              <a:t>rpm</a:t>
            </a:r>
            <a:endParaRPr lang="el-GR" sz="1800" dirty="0" smtClean="0"/>
          </a:p>
          <a:p>
            <a:pPr marL="0" indent="0" eaLnBrk="1" hangingPunct="1">
              <a:buFontTx/>
              <a:buNone/>
            </a:pPr>
            <a:r>
              <a:rPr lang="el-GR" sz="1800" dirty="0" smtClean="0"/>
              <a:t>Διαμερισμός με ανάδευση</a:t>
            </a:r>
          </a:p>
          <a:p>
            <a:pPr marL="0" indent="0" eaLnBrk="1" hangingPunct="1">
              <a:buFontTx/>
              <a:buNone/>
            </a:pPr>
            <a:r>
              <a:rPr lang="el-GR" sz="1800" dirty="0" smtClean="0"/>
              <a:t>	Απλή μηχανική ανάδευση</a:t>
            </a:r>
          </a:p>
          <a:p>
            <a:pPr marL="0" indent="0" eaLnBrk="1" hangingPunct="1">
              <a:buFontTx/>
              <a:buNone/>
            </a:pPr>
            <a:r>
              <a:rPr lang="el-GR" sz="1800" dirty="0" smtClean="0"/>
              <a:t>	Εφαρμογή Υπερήχων</a:t>
            </a:r>
          </a:p>
          <a:p>
            <a:pPr marL="0" indent="0" eaLnBrk="1" hangingPunct="1">
              <a:buFontTx/>
              <a:buNone/>
            </a:pPr>
            <a:r>
              <a:rPr lang="el-GR" sz="1800" dirty="0" smtClean="0"/>
              <a:t>Ηλεκτροχημικός Διαμερισμός : ηλεκτρόλυση κράματος μετάλλου με νάτριο</a:t>
            </a:r>
          </a:p>
          <a:p>
            <a:pPr marL="0" indent="0" eaLnBrk="1" hangingPunct="1">
              <a:buFontTx/>
              <a:buNone/>
            </a:pPr>
            <a:r>
              <a:rPr lang="el-GR" sz="1800" dirty="0" smtClean="0"/>
              <a:t>Διαμερισμός με ψεκασμό</a:t>
            </a:r>
          </a:p>
          <a:p>
            <a:pPr marL="0" indent="0" eaLnBrk="1" hangingPunct="1">
              <a:buFontTx/>
              <a:buNone/>
            </a:pPr>
            <a:r>
              <a:rPr lang="el-GR" sz="1800" dirty="0" err="1" smtClean="0"/>
              <a:t>Γαλακτωματοποίηση</a:t>
            </a:r>
            <a:r>
              <a:rPr lang="el-GR" sz="1800" dirty="0" smtClean="0"/>
              <a:t> / Αιώρηση σε διάλυμα</a:t>
            </a:r>
          </a:p>
          <a:p>
            <a:pPr marL="0" indent="0" eaLnBrk="1" hangingPunct="1">
              <a:buFontTx/>
              <a:buNone/>
            </a:pPr>
            <a:r>
              <a:rPr lang="el-GR" sz="1800" dirty="0" smtClean="0"/>
              <a:t>	Προσθήκη </a:t>
            </a:r>
            <a:r>
              <a:rPr lang="el-GR" sz="1800" dirty="0" err="1" smtClean="0"/>
              <a:t>γαλακτωματοποιητών</a:t>
            </a:r>
            <a:endParaRPr lang="el-GR" sz="1800" dirty="0" smtClean="0"/>
          </a:p>
          <a:p>
            <a:pPr marL="0" indent="0" eaLnBrk="1" hangingPunct="1">
              <a:buFontTx/>
              <a:buNone/>
            </a:pPr>
            <a:r>
              <a:rPr lang="el-GR" sz="1800" dirty="0" smtClean="0"/>
              <a:t>	Μεταβολή της επιφανειακής τάσης</a:t>
            </a:r>
          </a:p>
        </p:txBody>
      </p:sp>
      <p:sp>
        <p:nvSpPr>
          <p:cNvPr id="6" name="5 - Ορθογώνιο"/>
          <p:cNvSpPr/>
          <p:nvPr/>
        </p:nvSpPr>
        <p:spPr>
          <a:xfrm>
            <a:off x="467544" y="476672"/>
            <a:ext cx="7992888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b="1" dirty="0" smtClean="0"/>
              <a:t>Μέθοδοι Παρασκευής </a:t>
            </a:r>
            <a:r>
              <a:rPr lang="el-GR" sz="2400" b="1" dirty="0" err="1" smtClean="0"/>
              <a:t>Λυόφοβων</a:t>
            </a:r>
            <a:r>
              <a:rPr lang="el-GR" sz="2400" b="1" dirty="0" smtClean="0"/>
              <a:t> Κολλοειδών</a:t>
            </a:r>
          </a:p>
          <a:p>
            <a:pPr marL="0" indent="0" eaLnBrk="1" hangingPunct="1">
              <a:buFontTx/>
              <a:buNone/>
            </a:pPr>
            <a:endParaRPr lang="el-GR" sz="1400" dirty="0" smtClean="0"/>
          </a:p>
          <a:p>
            <a:pPr marL="0" indent="0" algn="l" eaLnBrk="1" hangingPunct="1">
              <a:buFontTx/>
              <a:buAutoNum type="arabicPeriod"/>
            </a:pPr>
            <a:r>
              <a:rPr lang="el-GR" sz="2000" dirty="0" smtClean="0"/>
              <a:t>Μέθοδοι Συσσωμάτωσης</a:t>
            </a:r>
          </a:p>
          <a:p>
            <a:pPr marL="0" indent="0" algn="l" eaLnBrk="1" hangingPunct="1">
              <a:buFontTx/>
              <a:buAutoNum type="arabicPeriod"/>
            </a:pPr>
            <a:r>
              <a:rPr lang="el-GR" sz="2000" dirty="0" smtClean="0"/>
              <a:t>Μέθοδοι Διασποράς</a:t>
            </a:r>
          </a:p>
        </p:txBody>
      </p:sp>
    </p:spTree>
    <p:extLst>
      <p:ext uri="{BB962C8B-B14F-4D97-AF65-F5344CB8AC3E}">
        <p14:creationId xmlns:p14="http://schemas.microsoft.com/office/powerpoint/2010/main" val="795137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525963"/>
          </a:xfrm>
        </p:spPr>
        <p:txBody>
          <a:bodyPr/>
          <a:lstStyle/>
          <a:p>
            <a:pPr eaLnBrk="1" hangingPunct="1">
              <a:spcBef>
                <a:spcPts val="600"/>
              </a:spcBef>
              <a:buFontTx/>
              <a:buNone/>
            </a:pPr>
            <a:r>
              <a:rPr lang="el-GR" sz="1800" dirty="0" smtClean="0"/>
              <a:t>Δημιουργία πυρήνων, αύξηση και σταθεροποίηση των πυρήνων</a:t>
            </a:r>
          </a:p>
          <a:p>
            <a:pPr eaLnBrk="1" hangingPunct="1">
              <a:spcBef>
                <a:spcPts val="600"/>
              </a:spcBef>
              <a:buFontTx/>
              <a:buNone/>
            </a:pPr>
            <a:r>
              <a:rPr lang="el-GR" sz="1800" dirty="0" smtClean="0"/>
              <a:t>Συσσωμάτωση </a:t>
            </a:r>
            <a:r>
              <a:rPr lang="el-GR" sz="1800" dirty="0" err="1" smtClean="0"/>
              <a:t>μικροσωματιδίων</a:t>
            </a:r>
            <a:r>
              <a:rPr lang="el-GR" sz="1800" dirty="0" smtClean="0"/>
              <a:t> σε μεγαλύτερα σωματίδια</a:t>
            </a:r>
          </a:p>
          <a:p>
            <a:pPr eaLnBrk="1" hangingPunct="1">
              <a:spcBef>
                <a:spcPts val="600"/>
              </a:spcBef>
              <a:buFontTx/>
              <a:buNone/>
            </a:pPr>
            <a:r>
              <a:rPr lang="el-GR" sz="1800" dirty="0" smtClean="0"/>
              <a:t>Ρυθμός συσσωμάτωσης – παραγωγής πυρήνων</a:t>
            </a:r>
          </a:p>
          <a:p>
            <a:pPr eaLnBrk="1" hangingPunct="1">
              <a:spcBef>
                <a:spcPts val="600"/>
              </a:spcBef>
              <a:buFontTx/>
              <a:buNone/>
            </a:pPr>
            <a:r>
              <a:rPr lang="el-GR" sz="1800" dirty="0" smtClean="0"/>
              <a:t>Παραδείγματα :</a:t>
            </a:r>
          </a:p>
          <a:p>
            <a:pPr eaLnBrk="1" hangingPunct="1">
              <a:spcBef>
                <a:spcPts val="600"/>
              </a:spcBef>
              <a:buFontTx/>
              <a:buNone/>
            </a:pPr>
            <a:r>
              <a:rPr lang="el-GR" sz="1800" dirty="0" smtClean="0"/>
              <a:t>	Κολλοειδές Θείο</a:t>
            </a:r>
          </a:p>
          <a:p>
            <a:pPr eaLnBrk="1" hangingPunct="1">
              <a:spcBef>
                <a:spcPts val="600"/>
              </a:spcBef>
              <a:buFontTx/>
              <a:buNone/>
            </a:pPr>
            <a:r>
              <a:rPr lang="el-GR" sz="1800" dirty="0" smtClean="0"/>
              <a:t>	Κολλοειδής Χρυσός</a:t>
            </a:r>
          </a:p>
          <a:p>
            <a:pPr eaLnBrk="1" hangingPunct="1">
              <a:spcBef>
                <a:spcPts val="600"/>
              </a:spcBef>
              <a:buFontTx/>
              <a:buNone/>
            </a:pPr>
            <a:r>
              <a:rPr lang="el-GR" sz="1800" dirty="0" smtClean="0"/>
              <a:t>	</a:t>
            </a:r>
            <a:r>
              <a:rPr lang="el-GR" sz="1800" dirty="0" err="1" smtClean="0"/>
              <a:t>Υδρόλυμα</a:t>
            </a:r>
            <a:r>
              <a:rPr lang="el-GR" sz="1800" dirty="0" smtClean="0"/>
              <a:t> υδροξειδίου του σιδήρου (διέρχεται από ηθμό χάρτου)</a:t>
            </a:r>
          </a:p>
          <a:p>
            <a:pPr eaLnBrk="1" hangingPunct="1">
              <a:spcBef>
                <a:spcPts val="600"/>
              </a:spcBef>
              <a:buFontTx/>
              <a:buNone/>
            </a:pPr>
            <a:r>
              <a:rPr lang="el-GR" sz="1800" dirty="0" smtClean="0"/>
              <a:t>	</a:t>
            </a:r>
            <a:r>
              <a:rPr lang="el-GR" sz="1800" dirty="0" err="1" smtClean="0"/>
              <a:t>Υδρόλυμα</a:t>
            </a:r>
            <a:r>
              <a:rPr lang="el-GR" sz="1800" dirty="0" smtClean="0"/>
              <a:t> </a:t>
            </a:r>
            <a:r>
              <a:rPr lang="el-GR" sz="1800" dirty="0" err="1" smtClean="0"/>
              <a:t>βρωμιούχου</a:t>
            </a:r>
            <a:r>
              <a:rPr lang="el-GR" sz="1800" dirty="0" smtClean="0"/>
              <a:t> αργύρου</a:t>
            </a:r>
          </a:p>
          <a:p>
            <a:pPr eaLnBrk="1" hangingPunct="1">
              <a:spcBef>
                <a:spcPts val="600"/>
              </a:spcBef>
              <a:buFontTx/>
              <a:buNone/>
            </a:pPr>
            <a:r>
              <a:rPr lang="el-GR" sz="1800" dirty="0" smtClean="0"/>
              <a:t>	</a:t>
            </a:r>
            <a:r>
              <a:rPr lang="el-GR" sz="1800" dirty="0" err="1" smtClean="0"/>
              <a:t>Υδρολύματα</a:t>
            </a:r>
            <a:r>
              <a:rPr lang="el-GR" sz="1800" dirty="0" smtClean="0"/>
              <a:t> με μείωση της διαλυτότητας – προσθήκη νερού σε αλκοολικά διαλύματα ενώσεων (</a:t>
            </a:r>
            <a:r>
              <a:rPr lang="el-GR" sz="1800" dirty="0" err="1" smtClean="0"/>
              <a:t>ανηθόλη</a:t>
            </a:r>
            <a:r>
              <a:rPr lang="el-GR" sz="1800" dirty="0" smtClean="0"/>
              <a:t> σε νερό)</a:t>
            </a:r>
          </a:p>
          <a:p>
            <a:pPr eaLnBrk="1" hangingPunct="1">
              <a:spcBef>
                <a:spcPts val="600"/>
              </a:spcBef>
              <a:buFontTx/>
              <a:buNone/>
            </a:pPr>
            <a:r>
              <a:rPr lang="el-GR" sz="1800" dirty="0" smtClean="0"/>
              <a:t>	Κολλοειδή με συμπύκνωση ατμών – συμπύκνωση ατμών μετάλλου με ηλεκτρικό τόξο</a:t>
            </a:r>
          </a:p>
          <a:p>
            <a:pPr eaLnBrk="1" hangingPunct="1">
              <a:spcBef>
                <a:spcPts val="600"/>
              </a:spcBef>
              <a:buFontTx/>
              <a:buNone/>
            </a:pPr>
            <a:r>
              <a:rPr lang="el-GR" sz="1800" dirty="0" smtClean="0"/>
              <a:t>	Πολυμερισμός γαλακτώματος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pPr eaLnBrk="1" hangingPunct="1"/>
            <a:r>
              <a:rPr lang="el-GR" sz="2400" b="1" dirty="0" smtClean="0"/>
              <a:t>Μέθοδοι Συσσωμάτωσης</a:t>
            </a:r>
          </a:p>
        </p:txBody>
      </p:sp>
    </p:spTree>
    <p:extLst>
      <p:ext uri="{BB962C8B-B14F-4D97-AF65-F5344CB8AC3E}">
        <p14:creationId xmlns:p14="http://schemas.microsoft.com/office/powerpoint/2010/main" val="3635102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pPr eaLnBrk="1" hangingPunct="1"/>
            <a:r>
              <a:rPr lang="el-GR" sz="2400" b="1" dirty="0" smtClean="0"/>
              <a:t>Αμφίφιλα Κολλοειδή</a:t>
            </a:r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67544" y="1052736"/>
            <a:ext cx="8229600" cy="288032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l-GR" sz="1800" dirty="0" smtClean="0"/>
              <a:t>Σχηματισμός </a:t>
            </a:r>
            <a:r>
              <a:rPr lang="el-GR" sz="1800" dirty="0" err="1" smtClean="0"/>
              <a:t>μικυλλίων</a:t>
            </a:r>
            <a:r>
              <a:rPr lang="el-GR" sz="1800" dirty="0" smtClean="0"/>
              <a:t> – Κολλοειδής σύζευξη</a:t>
            </a:r>
          </a:p>
          <a:p>
            <a:pPr marL="0" indent="0" eaLnBrk="1" hangingPunct="1">
              <a:buFontTx/>
              <a:buNone/>
            </a:pPr>
            <a:r>
              <a:rPr lang="el-GR" sz="1800" dirty="0" smtClean="0"/>
              <a:t>Προσανατολισμός μορίων </a:t>
            </a:r>
            <a:r>
              <a:rPr lang="el-GR" sz="1800" dirty="0" err="1" smtClean="0"/>
              <a:t>αμφίφιλων</a:t>
            </a:r>
            <a:r>
              <a:rPr lang="el-GR" sz="1800" dirty="0" smtClean="0"/>
              <a:t> κολλοειδών</a:t>
            </a:r>
          </a:p>
          <a:p>
            <a:pPr marL="0" indent="0" eaLnBrk="1" hangingPunct="1">
              <a:buFontTx/>
              <a:buNone/>
            </a:pPr>
            <a:r>
              <a:rPr lang="el-GR" sz="1800" dirty="0" smtClean="0"/>
              <a:t>Αραιό διάλυμα : κανονικό διάλυμα</a:t>
            </a:r>
          </a:p>
          <a:p>
            <a:pPr marL="0" indent="0" eaLnBrk="1" hangingPunct="1">
              <a:buFontTx/>
              <a:buNone/>
            </a:pPr>
            <a:r>
              <a:rPr lang="el-GR" sz="1800" dirty="0" smtClean="0"/>
              <a:t>Αύξηση της συγκέντρωσης πάνω από ορισμένη τιμή μεταβάλλει σημαντικά τις ιδιότητες του διαλύματος (αγωγιμότητα, επιφανειακή τάση, </a:t>
            </a:r>
            <a:r>
              <a:rPr lang="el-GR" sz="1800" dirty="0" err="1" smtClean="0"/>
              <a:t>κ.λ</a:t>
            </a:r>
            <a:r>
              <a:rPr lang="el-GR" sz="1800" dirty="0" smtClean="0"/>
              <a:t>.)</a:t>
            </a:r>
          </a:p>
          <a:p>
            <a:pPr marL="0" indent="0" eaLnBrk="1" hangingPunct="1">
              <a:buFontTx/>
              <a:buNone/>
            </a:pPr>
            <a:r>
              <a:rPr lang="el-GR" sz="1800" dirty="0" smtClean="0"/>
              <a:t>Κρίσιμη συγκέντρωση </a:t>
            </a:r>
            <a:r>
              <a:rPr lang="el-GR" sz="1800" dirty="0" err="1" smtClean="0"/>
              <a:t>μικυλλιοποίησης</a:t>
            </a:r>
            <a:r>
              <a:rPr lang="el-GR" sz="1800" dirty="0" smtClean="0"/>
              <a:t> : </a:t>
            </a:r>
            <a:r>
              <a:rPr lang="en-US" sz="1800" dirty="0" smtClean="0"/>
              <a:t>CMC</a:t>
            </a:r>
          </a:p>
          <a:p>
            <a:pPr marL="0" indent="0" eaLnBrk="1" hangingPunct="1">
              <a:buFontTx/>
              <a:buNone/>
            </a:pPr>
            <a:r>
              <a:rPr lang="el-GR" sz="1600" dirty="0" smtClean="0">
                <a:latin typeface="Calibri" pitchFamily="34" charset="0"/>
                <a:cs typeface="Calibri" pitchFamily="34" charset="0"/>
              </a:rPr>
              <a:t>Συγκέντρωση μονομερών : αυξάνει πριν το 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CMC – </a:t>
            </a:r>
            <a:r>
              <a:rPr lang="el-GR" sz="1600" dirty="0" smtClean="0">
                <a:latin typeface="Calibri" pitchFamily="34" charset="0"/>
                <a:cs typeface="Calibri" pitchFamily="34" charset="0"/>
              </a:rPr>
              <a:t>σταθερή μετά το 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CMC</a:t>
            </a:r>
          </a:p>
          <a:p>
            <a:pPr marL="0" indent="0" eaLnBrk="1" hangingPunct="1">
              <a:buFontTx/>
              <a:buNone/>
            </a:pPr>
            <a:r>
              <a:rPr lang="el-GR" sz="1600" dirty="0" smtClean="0">
                <a:latin typeface="Calibri" pitchFamily="34" charset="0"/>
                <a:cs typeface="Calibri" pitchFamily="34" charset="0"/>
              </a:rPr>
              <a:t>Συγκέντρωση </a:t>
            </a:r>
            <a:r>
              <a:rPr lang="el-GR" sz="1600" dirty="0" err="1" smtClean="0">
                <a:latin typeface="Calibri" pitchFamily="34" charset="0"/>
                <a:cs typeface="Calibri" pitchFamily="34" charset="0"/>
              </a:rPr>
              <a:t>μικυλλίων</a:t>
            </a:r>
            <a:r>
              <a:rPr lang="el-GR" sz="1600" dirty="0" smtClean="0">
                <a:latin typeface="Calibri" pitchFamily="34" charset="0"/>
                <a:cs typeface="Calibri" pitchFamily="34" charset="0"/>
              </a:rPr>
              <a:t> : μηδενική πριν το 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CMC </a:t>
            </a:r>
            <a:r>
              <a:rPr lang="el-GR" sz="1600" dirty="0" smtClean="0">
                <a:latin typeface="Calibri" pitchFamily="34" charset="0"/>
                <a:cs typeface="Calibri" pitchFamily="34" charset="0"/>
              </a:rPr>
              <a:t>– αυξάνει μετά το 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CMC</a:t>
            </a:r>
          </a:p>
          <a:p>
            <a:pPr marL="0" indent="0" eaLnBrk="1" hangingPunct="1">
              <a:buFontTx/>
              <a:buNone/>
            </a:pPr>
            <a:endParaRPr lang="el-GR" sz="1800" dirty="0" smtClean="0"/>
          </a:p>
        </p:txBody>
      </p:sp>
      <p:pic>
        <p:nvPicPr>
          <p:cNvPr id="37894" name="Picture 7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979712" y="3789040"/>
            <a:ext cx="5229225" cy="2187575"/>
          </a:xfrm>
          <a:noFill/>
        </p:spPr>
      </p:pic>
    </p:spTree>
    <p:extLst>
      <p:ext uri="{BB962C8B-B14F-4D97-AF65-F5344CB8AC3E}">
        <p14:creationId xmlns:p14="http://schemas.microsoft.com/office/powerpoint/2010/main" val="3459141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περιεχομένου"/>
          <p:cNvSpPr>
            <a:spLocks noGrp="1"/>
          </p:cNvSpPr>
          <p:nvPr>
            <p:ph/>
          </p:nvPr>
        </p:nvSpPr>
        <p:spPr/>
        <p:txBody>
          <a:bodyPr/>
          <a:lstStyle/>
          <a:p>
            <a:pPr algn="ctr">
              <a:buNone/>
            </a:pPr>
            <a:r>
              <a:rPr lang="el-GR" sz="2000" b="1" dirty="0" smtClean="0"/>
              <a:t>Μεταβολή ιδιοτήτων πριν και μετά το </a:t>
            </a:r>
            <a:r>
              <a:rPr lang="en-US" sz="2000" b="1" dirty="0" smtClean="0"/>
              <a:t>CMC</a:t>
            </a:r>
          </a:p>
          <a:p>
            <a:pPr marL="0" indent="0">
              <a:buNone/>
            </a:pPr>
            <a:r>
              <a:rPr lang="el-GR" sz="1600" dirty="0" smtClean="0"/>
              <a:t>Η μεταβολή μιας ιδιότητας πριν και μετά το </a:t>
            </a:r>
            <a:r>
              <a:rPr lang="en-US" sz="1600" dirty="0" smtClean="0"/>
              <a:t>CMC</a:t>
            </a:r>
            <a:r>
              <a:rPr lang="el-GR" sz="1600" dirty="0" smtClean="0"/>
              <a:t> καθορίζεται από ποία μορφή της </a:t>
            </a:r>
            <a:r>
              <a:rPr lang="el-GR" sz="1600" dirty="0" err="1" smtClean="0"/>
              <a:t>επιφανειοδραστικής</a:t>
            </a:r>
            <a:r>
              <a:rPr lang="el-GR" sz="1600" dirty="0" smtClean="0"/>
              <a:t> ιδιότητας εξαρτάται η συγκεκριμένη ιδιότητα</a:t>
            </a:r>
            <a:r>
              <a:rPr lang="en-US" sz="1600" dirty="0" smtClean="0"/>
              <a:t>.</a:t>
            </a:r>
            <a:endParaRPr lang="el-GR" sz="1600" dirty="0" smtClean="0"/>
          </a:p>
          <a:p>
            <a:pPr marL="0" indent="0">
              <a:buNone/>
            </a:pPr>
            <a:r>
              <a:rPr lang="el-GR" sz="1600" dirty="0" smtClean="0"/>
              <a:t>(μονομερή, </a:t>
            </a:r>
            <a:r>
              <a:rPr lang="el-GR" sz="1600" dirty="0" err="1" smtClean="0"/>
              <a:t>μικύλλια</a:t>
            </a:r>
            <a:r>
              <a:rPr lang="el-GR" sz="1600" dirty="0" smtClean="0"/>
              <a:t> ή και από τις δύο μορφές)</a:t>
            </a:r>
          </a:p>
          <a:p>
            <a:pPr marL="0" indent="0">
              <a:buNone/>
            </a:pPr>
            <a:r>
              <a:rPr lang="el-GR" sz="1600" dirty="0" smtClean="0"/>
              <a:t>Α) Εάν η ιδιότητα εξαρτάται μόνο από τα μονομερή τότε μεταβάλλεται πριν το </a:t>
            </a:r>
            <a:r>
              <a:rPr lang="en-US" sz="1600" dirty="0" smtClean="0"/>
              <a:t>CMC </a:t>
            </a:r>
            <a:r>
              <a:rPr lang="el-GR" sz="1600" dirty="0" smtClean="0"/>
              <a:t>(συνήθως αυξάνει) ενώ μετά το </a:t>
            </a:r>
            <a:r>
              <a:rPr lang="en-US" sz="1600" dirty="0" smtClean="0"/>
              <a:t>CMC </a:t>
            </a:r>
            <a:r>
              <a:rPr lang="el-GR" sz="1600" dirty="0" smtClean="0"/>
              <a:t>παραμένει σταθερή.</a:t>
            </a:r>
          </a:p>
          <a:p>
            <a:pPr marL="0" indent="0">
              <a:buNone/>
            </a:pPr>
            <a:r>
              <a:rPr lang="el-GR" sz="1600" dirty="0" smtClean="0"/>
              <a:t>Β) Εάν η ιδιότητα εξαρτάται μόνο από τα </a:t>
            </a:r>
            <a:r>
              <a:rPr lang="el-GR" sz="1600" dirty="0" err="1" smtClean="0"/>
              <a:t>μικύλλια</a:t>
            </a:r>
            <a:r>
              <a:rPr lang="el-GR" sz="1600" dirty="0" smtClean="0"/>
              <a:t> τότε είναι σταθερή πριν το </a:t>
            </a:r>
            <a:r>
              <a:rPr lang="en-US" sz="1600" dirty="0" smtClean="0"/>
              <a:t>CMC </a:t>
            </a:r>
            <a:r>
              <a:rPr lang="el-GR" sz="1600" dirty="0" smtClean="0"/>
              <a:t>ενώ μεταβάλλεται μετά από το </a:t>
            </a:r>
            <a:r>
              <a:rPr lang="en-US" sz="1600" dirty="0" smtClean="0"/>
              <a:t>CMC (</a:t>
            </a:r>
            <a:r>
              <a:rPr lang="el-GR" sz="1600" dirty="0" smtClean="0"/>
              <a:t>συνήθως αυξάνει).</a:t>
            </a:r>
          </a:p>
          <a:p>
            <a:pPr marL="0" indent="0">
              <a:buNone/>
            </a:pPr>
            <a:r>
              <a:rPr lang="el-GR" sz="1600" dirty="0" smtClean="0"/>
              <a:t>Γ) Εάν η ιδιότητα εξαρτάται και από τις δύο μορφές τότε μεταβάλλεται πριν το </a:t>
            </a:r>
            <a:r>
              <a:rPr lang="en-US" sz="1600" dirty="0" smtClean="0"/>
              <a:t>CMC </a:t>
            </a:r>
            <a:r>
              <a:rPr lang="el-GR" sz="1600" dirty="0" smtClean="0"/>
              <a:t>και μετά από αυτό αλλά με διαφορετική ρυθμό.</a:t>
            </a:r>
          </a:p>
          <a:p>
            <a:pPr marL="0" indent="0">
              <a:buNone/>
            </a:pPr>
            <a:r>
              <a:rPr lang="el-GR" sz="1600" dirty="0" smtClean="0"/>
              <a:t>Παραδείγματα μεταβολών : </a:t>
            </a:r>
          </a:p>
          <a:p>
            <a:pPr>
              <a:buAutoNum type="arabicPeriod"/>
            </a:pPr>
            <a:r>
              <a:rPr lang="el-GR" sz="1600" dirty="0" smtClean="0"/>
              <a:t>Επιφανειακή τάση (εξάρτηση από τα μονομερή) : μειώνεται πριν το </a:t>
            </a:r>
            <a:r>
              <a:rPr lang="en-US" sz="1600" dirty="0" smtClean="0"/>
              <a:t>CMC </a:t>
            </a:r>
            <a:r>
              <a:rPr lang="el-GR" sz="1600" dirty="0" smtClean="0"/>
              <a:t>– σταθερή μετά το </a:t>
            </a:r>
            <a:r>
              <a:rPr lang="en-US" sz="1600" dirty="0" smtClean="0"/>
              <a:t>CMC</a:t>
            </a:r>
          </a:p>
          <a:p>
            <a:pPr>
              <a:buAutoNum type="arabicPeriod"/>
            </a:pPr>
            <a:r>
              <a:rPr lang="el-GR" sz="1600" dirty="0" smtClean="0"/>
              <a:t>Απορρυπαντική δράση (εξάρτηση από τα μονομερή) : αυξάνεται πριν το </a:t>
            </a:r>
            <a:r>
              <a:rPr lang="en-US" sz="1600" dirty="0" smtClean="0"/>
              <a:t>CMC </a:t>
            </a:r>
            <a:r>
              <a:rPr lang="el-GR" sz="1600" dirty="0" smtClean="0"/>
              <a:t>– σταθερή μετά το </a:t>
            </a:r>
            <a:r>
              <a:rPr lang="en-US" sz="1600" dirty="0" smtClean="0"/>
              <a:t>CMC</a:t>
            </a:r>
          </a:p>
          <a:p>
            <a:pPr>
              <a:buAutoNum type="arabicPeriod"/>
            </a:pPr>
            <a:r>
              <a:rPr lang="el-GR" sz="1600" dirty="0" smtClean="0"/>
              <a:t>Θολερότητα (εξάρτηση από τα </a:t>
            </a:r>
            <a:r>
              <a:rPr lang="el-GR" sz="1600" dirty="0" err="1" smtClean="0"/>
              <a:t>μικύλλια</a:t>
            </a:r>
            <a:r>
              <a:rPr lang="el-GR" sz="1600" dirty="0" smtClean="0"/>
              <a:t>) : σταθερή (μηδενική) πριν το </a:t>
            </a:r>
            <a:r>
              <a:rPr lang="en-US" sz="1600" dirty="0" smtClean="0"/>
              <a:t>CMC </a:t>
            </a:r>
            <a:r>
              <a:rPr lang="el-GR" sz="1600" dirty="0" smtClean="0"/>
              <a:t>– αυξάνεται μετά το </a:t>
            </a:r>
            <a:r>
              <a:rPr lang="en-US" sz="1600" dirty="0" smtClean="0"/>
              <a:t>CMC</a:t>
            </a:r>
            <a:endParaRPr lang="el-GR" sz="1600" dirty="0" smtClean="0"/>
          </a:p>
          <a:p>
            <a:pPr>
              <a:buAutoNum type="arabicPeriod"/>
            </a:pPr>
            <a:r>
              <a:rPr lang="el-GR" sz="1600" dirty="0" smtClean="0"/>
              <a:t>Αγωγιμότητα (εξάρτηση και από τις δύο μορφές) : αυξάνεται πριν και μετά το </a:t>
            </a:r>
            <a:r>
              <a:rPr lang="en-US" sz="1600" dirty="0" smtClean="0"/>
              <a:t>CMC </a:t>
            </a:r>
            <a:r>
              <a:rPr lang="el-GR" sz="1600" dirty="0" smtClean="0"/>
              <a:t>αλλά με διαφορετικό ρυθμό</a:t>
            </a:r>
            <a:r>
              <a:rPr lang="en-US" sz="1600" dirty="0" smtClean="0"/>
              <a:t> (</a:t>
            </a:r>
            <a:r>
              <a:rPr lang="el-GR" sz="1600" dirty="0" smtClean="0"/>
              <a:t>μόνο για ιονικές </a:t>
            </a:r>
            <a:r>
              <a:rPr lang="el-GR" sz="1600" dirty="0" err="1" smtClean="0"/>
              <a:t>επιφανειοδραστικές</a:t>
            </a:r>
            <a:r>
              <a:rPr lang="el-GR" sz="1600" dirty="0" smtClean="0"/>
              <a:t> ενώσεις)</a:t>
            </a:r>
          </a:p>
          <a:p>
            <a:pPr>
              <a:buAutoNum type="arabicPeriod"/>
            </a:pPr>
            <a:r>
              <a:rPr lang="el-GR" sz="1600" dirty="0" smtClean="0"/>
              <a:t>Διαλυτότητα δυσδιάλυτης ένωσης (εξάρτηση από τα </a:t>
            </a:r>
            <a:r>
              <a:rPr lang="el-GR" sz="1600" dirty="0" err="1" smtClean="0"/>
              <a:t>μικύλλια</a:t>
            </a:r>
            <a:r>
              <a:rPr lang="el-GR" sz="1600" dirty="0" smtClean="0"/>
              <a:t>) : σταθερή πριν το </a:t>
            </a:r>
            <a:r>
              <a:rPr lang="en-US" sz="1600" dirty="0" smtClean="0"/>
              <a:t>CMC </a:t>
            </a:r>
            <a:r>
              <a:rPr lang="el-GR" sz="1600" dirty="0" smtClean="0"/>
              <a:t>– αυξάνεται μετά το </a:t>
            </a:r>
            <a:r>
              <a:rPr lang="en-US" sz="1600" dirty="0" smtClean="0"/>
              <a:t>CMC</a:t>
            </a:r>
          </a:p>
          <a:p>
            <a:pPr>
              <a:buAutoNum type="arabicPeriod"/>
            </a:pPr>
            <a:endParaRPr lang="en-US" sz="1600" dirty="0" smtClean="0"/>
          </a:p>
          <a:p>
            <a:pPr>
              <a:buNone/>
            </a:pPr>
            <a:endParaRPr lang="el-GR" sz="1600" dirty="0"/>
          </a:p>
        </p:txBody>
      </p:sp>
    </p:spTree>
    <p:extLst>
      <p:ext uri="{BB962C8B-B14F-4D97-AF65-F5344CB8AC3E}">
        <p14:creationId xmlns:p14="http://schemas.microsoft.com/office/powerpoint/2010/main" val="4176960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z="2400" b="1" dirty="0" smtClean="0"/>
              <a:t>Κατηγορίες </a:t>
            </a:r>
            <a:r>
              <a:rPr lang="el-GR" sz="2400" b="1" dirty="0" err="1" smtClean="0"/>
              <a:t>Αμφίφιλων</a:t>
            </a:r>
            <a:r>
              <a:rPr lang="el-GR" sz="2400" b="1" dirty="0" smtClean="0"/>
              <a:t> Ενώσεων</a:t>
            </a:r>
          </a:p>
        </p:txBody>
      </p:sp>
      <p:graphicFrame>
        <p:nvGraphicFramePr>
          <p:cNvPr id="22589" name="Group 61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3268664"/>
        </p:xfrm>
        <a:graphic>
          <a:graphicData uri="http://schemas.openxmlformats.org/drawingml/2006/table">
            <a:tbl>
              <a:tblPr/>
              <a:tblGrid>
                <a:gridCol w="1306513"/>
                <a:gridCol w="2952750"/>
                <a:gridCol w="2951162"/>
                <a:gridCol w="1019175"/>
              </a:tblGrid>
              <a:tr h="460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90000"/>
                        </a:spcBef>
                        <a:spcAft>
                          <a:spcPct val="2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Τύπος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90000"/>
                        </a:spcBef>
                        <a:spcAft>
                          <a:spcPct val="2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Ένωση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90000"/>
                        </a:spcBef>
                        <a:spcAft>
                          <a:spcPct val="2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Αμφίφιλο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90000"/>
                        </a:spcBef>
                        <a:spcAft>
                          <a:spcPct val="2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Ιόν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7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90000"/>
                        </a:spcBef>
                        <a:spcAft>
                          <a:spcPct val="2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Ανιονικά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90000"/>
                        </a:spcBef>
                        <a:spcAft>
                          <a:spcPct val="2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Sodium lauryl</a:t>
                      </a: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sulfate</a:t>
                      </a: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90000"/>
                        </a:spcBef>
                        <a:spcAft>
                          <a:spcPct val="2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90000"/>
                        </a:spcBef>
                        <a:spcAft>
                          <a:spcPct val="2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Na</a:t>
                      </a:r>
                      <a:r>
                        <a:rPr kumimoji="0" lang="en-US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+</a:t>
                      </a: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92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90000"/>
                        </a:spcBef>
                        <a:spcAft>
                          <a:spcPct val="2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Κατιονικά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90000"/>
                        </a:spcBef>
                        <a:spcAft>
                          <a:spcPct val="2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Cetyl trimethylammonium bromide</a:t>
                      </a: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90000"/>
                        </a:spcBef>
                        <a:spcAft>
                          <a:spcPct val="2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90000"/>
                        </a:spcBef>
                        <a:spcAft>
                          <a:spcPct val="2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Br</a:t>
                      </a:r>
                      <a:r>
                        <a:rPr kumimoji="0" lang="en-US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6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90000"/>
                        </a:spcBef>
                        <a:spcAft>
                          <a:spcPct val="2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Μη-Ιονικά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90000"/>
                        </a:spcBef>
                        <a:spcAft>
                          <a:spcPct val="2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Polyoxyethylene lauryl ether</a:t>
                      </a: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90000"/>
                        </a:spcBef>
                        <a:spcAft>
                          <a:spcPct val="2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90000"/>
                        </a:spcBef>
                        <a:spcAft>
                          <a:spcPct val="2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92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90000"/>
                        </a:spcBef>
                        <a:spcAft>
                          <a:spcPct val="2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Αμφολύτες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90000"/>
                        </a:spcBef>
                        <a:spcAft>
                          <a:spcPct val="2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Dimethyldodecylammonio-propane sulfonate</a:t>
                      </a: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90000"/>
                        </a:spcBef>
                        <a:spcAft>
                          <a:spcPct val="2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90000"/>
                        </a:spcBef>
                        <a:spcAft>
                          <a:spcPct val="2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089" name="Rectangle 48"/>
          <p:cNvSpPr>
            <a:spLocks noChangeArrowheads="1"/>
          </p:cNvSpPr>
          <p:nvPr/>
        </p:nvSpPr>
        <p:spPr bwMode="auto">
          <a:xfrm>
            <a:off x="0" y="33194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l-GR"/>
          </a:p>
        </p:txBody>
      </p:sp>
      <p:graphicFrame>
        <p:nvGraphicFramePr>
          <p:cNvPr id="2050" name="Object 47"/>
          <p:cNvGraphicFramePr>
            <a:graphicFrameLocks noChangeAspect="1"/>
          </p:cNvGraphicFramePr>
          <p:nvPr/>
        </p:nvGraphicFramePr>
        <p:xfrm>
          <a:off x="4932363" y="2205038"/>
          <a:ext cx="2016125" cy="433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6" name="Εξίσωση" r:id="rId3" imgW="1167893" imgH="253890" progId="Equation.3">
                  <p:embed/>
                </p:oleObj>
              </mc:Choice>
              <mc:Fallback>
                <p:oleObj name="Εξίσωση" r:id="rId3" imgW="1167893" imgH="25389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2363" y="2205038"/>
                        <a:ext cx="2016125" cy="4333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90" name="Rectangle 50"/>
          <p:cNvSpPr>
            <a:spLocks noChangeArrowheads="1"/>
          </p:cNvSpPr>
          <p:nvPr/>
        </p:nvSpPr>
        <p:spPr bwMode="auto">
          <a:xfrm>
            <a:off x="0" y="32845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l-GR"/>
          </a:p>
        </p:txBody>
      </p:sp>
      <p:graphicFrame>
        <p:nvGraphicFramePr>
          <p:cNvPr id="2051" name="Object 49"/>
          <p:cNvGraphicFramePr>
            <a:graphicFrameLocks noChangeAspect="1"/>
          </p:cNvGraphicFramePr>
          <p:nvPr/>
        </p:nvGraphicFramePr>
        <p:xfrm>
          <a:off x="4859338" y="2852738"/>
          <a:ext cx="2232025" cy="385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7" name="Εξίσωση" r:id="rId5" imgW="1447172" imgH="253890" progId="Equation.3">
                  <p:embed/>
                </p:oleObj>
              </mc:Choice>
              <mc:Fallback>
                <p:oleObj name="Εξίσωση" r:id="rId5" imgW="1447172" imgH="25389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9338" y="2852738"/>
                        <a:ext cx="2232025" cy="3857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91" name="Rectangle 56"/>
          <p:cNvSpPr>
            <a:spLocks noChangeArrowheads="1"/>
          </p:cNvSpPr>
          <p:nvPr/>
        </p:nvSpPr>
        <p:spPr bwMode="auto">
          <a:xfrm>
            <a:off x="0" y="33194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l-GR"/>
          </a:p>
        </p:txBody>
      </p:sp>
      <p:graphicFrame>
        <p:nvGraphicFramePr>
          <p:cNvPr id="2052" name="Object 55"/>
          <p:cNvGraphicFramePr>
            <a:graphicFrameLocks noChangeAspect="1"/>
          </p:cNvGraphicFramePr>
          <p:nvPr/>
        </p:nvGraphicFramePr>
        <p:xfrm>
          <a:off x="4787900" y="3573463"/>
          <a:ext cx="2808288" cy="319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8" name="Εξίσωση" r:id="rId7" imgW="2197100" imgH="254000" progId="Equation.3">
                  <p:embed/>
                </p:oleObj>
              </mc:Choice>
              <mc:Fallback>
                <p:oleObj name="Εξίσωση" r:id="rId7" imgW="2197100" imgH="254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7900" y="3573463"/>
                        <a:ext cx="2808288" cy="3190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92" name="Rectangle 60"/>
          <p:cNvSpPr>
            <a:spLocks noChangeArrowheads="1"/>
          </p:cNvSpPr>
          <p:nvPr/>
        </p:nvSpPr>
        <p:spPr bwMode="auto">
          <a:xfrm>
            <a:off x="0" y="33194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l-GR"/>
          </a:p>
        </p:txBody>
      </p:sp>
      <p:graphicFrame>
        <p:nvGraphicFramePr>
          <p:cNvPr id="2053" name="Object 59"/>
          <p:cNvGraphicFramePr>
            <a:graphicFrameLocks noChangeAspect="1"/>
          </p:cNvGraphicFramePr>
          <p:nvPr/>
        </p:nvGraphicFramePr>
        <p:xfrm>
          <a:off x="4787900" y="4149725"/>
          <a:ext cx="2879725" cy="32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9" name="Εξίσωση" r:id="rId9" imgW="2273300" imgH="254000" progId="Equation.3">
                  <p:embed/>
                </p:oleObj>
              </mc:Choice>
              <mc:Fallback>
                <p:oleObj name="Εξίσωση" r:id="rId9" imgW="2273300" imgH="254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7900" y="4149725"/>
                        <a:ext cx="2879725" cy="320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28591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pPr eaLnBrk="1" hangingPunct="1"/>
            <a:r>
              <a:rPr lang="el-GR" sz="2400" b="1" dirty="0" smtClean="0"/>
              <a:t>Επίδραση της χημικής δομής στην τιμή του </a:t>
            </a:r>
            <a:r>
              <a:rPr lang="en-US" sz="2400" b="1" dirty="0" smtClean="0"/>
              <a:t>CMC (1)</a:t>
            </a:r>
            <a:endParaRPr lang="el-GR" sz="2400" b="1" dirty="0" smtClean="0"/>
          </a:p>
        </p:txBody>
      </p:sp>
      <p:sp>
        <p:nvSpPr>
          <p:cNvPr id="3994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25538"/>
            <a:ext cx="8229600" cy="500062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l-GR" sz="1800" dirty="0" smtClean="0"/>
              <a:t>Α) Ευνοείται από τις έλξεις των </a:t>
            </a:r>
            <a:r>
              <a:rPr lang="el-GR" sz="1800" dirty="0" err="1" smtClean="0"/>
              <a:t>υδρογονανθρακικών</a:t>
            </a:r>
            <a:r>
              <a:rPr lang="el-GR" sz="1800" dirty="0" smtClean="0"/>
              <a:t> αλυσίδων στο εσωτερικό του </a:t>
            </a:r>
            <a:r>
              <a:rPr lang="el-GR" sz="1800" dirty="0" err="1" smtClean="0"/>
              <a:t>μικυλλίου</a:t>
            </a:r>
            <a:endParaRPr lang="el-GR" sz="1800" dirty="0" smtClean="0"/>
          </a:p>
          <a:p>
            <a:pPr eaLnBrk="1" hangingPunct="1">
              <a:buFontTx/>
              <a:buNone/>
            </a:pPr>
            <a:r>
              <a:rPr lang="el-GR" sz="1800" dirty="0" smtClean="0"/>
              <a:t>Β) Υδροφοβικός παράγοντας : αποκλεισμός μορίων νερού από τον πυρήνα του </a:t>
            </a:r>
            <a:r>
              <a:rPr lang="el-GR" sz="1800" dirty="0" err="1" smtClean="0"/>
              <a:t>μικυλλίου</a:t>
            </a:r>
            <a:endParaRPr lang="el-GR" sz="1800" dirty="0" smtClean="0"/>
          </a:p>
          <a:p>
            <a:pPr eaLnBrk="1" hangingPunct="1">
              <a:buFontTx/>
              <a:buNone/>
            </a:pPr>
            <a:r>
              <a:rPr lang="el-GR" sz="1800" dirty="0" smtClean="0"/>
              <a:t>Γ) Αύξηση του υδρόφοβου τμήματος : </a:t>
            </a:r>
          </a:p>
          <a:p>
            <a:pPr eaLnBrk="1" hangingPunct="1">
              <a:buFontTx/>
              <a:buNone/>
            </a:pPr>
            <a:r>
              <a:rPr lang="el-GR" sz="1800" dirty="0" smtClean="0"/>
              <a:t>	υποδιπλασιασμός του </a:t>
            </a:r>
            <a:r>
              <a:rPr lang="en-US" sz="1800" dirty="0" smtClean="0"/>
              <a:t>CMC </a:t>
            </a:r>
            <a:r>
              <a:rPr lang="el-GR" sz="1800" dirty="0" smtClean="0"/>
              <a:t>για κάθε επιπλέον </a:t>
            </a:r>
            <a:r>
              <a:rPr lang="el-GR" sz="1800" dirty="0" err="1" smtClean="0"/>
              <a:t>μεθυλενομάδα</a:t>
            </a:r>
            <a:r>
              <a:rPr lang="el-GR" sz="1800" dirty="0" smtClean="0"/>
              <a:t> για τα ιονικά </a:t>
            </a:r>
            <a:r>
              <a:rPr lang="el-GR" sz="1800" dirty="0" err="1" smtClean="0"/>
              <a:t>τασιενεργά</a:t>
            </a:r>
            <a:r>
              <a:rPr lang="el-GR" sz="1800" dirty="0" smtClean="0"/>
              <a:t> </a:t>
            </a:r>
          </a:p>
          <a:p>
            <a:pPr eaLnBrk="1" hangingPunct="1">
              <a:buFontTx/>
              <a:buNone/>
            </a:pPr>
            <a:r>
              <a:rPr lang="el-GR" sz="1800" dirty="0" smtClean="0"/>
              <a:t>	</a:t>
            </a:r>
            <a:r>
              <a:rPr lang="el-GR" sz="1800" dirty="0" err="1" smtClean="0"/>
              <a:t>υποδεκαπλασιασμός</a:t>
            </a:r>
            <a:r>
              <a:rPr lang="el-GR" sz="1800" dirty="0" smtClean="0"/>
              <a:t> του </a:t>
            </a:r>
            <a:r>
              <a:rPr lang="en-US" sz="1800" dirty="0" smtClean="0"/>
              <a:t>CMC </a:t>
            </a:r>
            <a:r>
              <a:rPr lang="el-GR" sz="1800" dirty="0" smtClean="0"/>
              <a:t>για κάθε επιπλέον </a:t>
            </a:r>
            <a:r>
              <a:rPr lang="el-GR" sz="1800" dirty="0" err="1" smtClean="0"/>
              <a:t>μεθυλενομάδα</a:t>
            </a:r>
            <a:r>
              <a:rPr lang="el-GR" sz="1800" dirty="0" smtClean="0"/>
              <a:t> για τα μη-ιονικά </a:t>
            </a:r>
            <a:r>
              <a:rPr lang="el-GR" sz="1800" dirty="0" err="1" smtClean="0"/>
              <a:t>τασιενεργά</a:t>
            </a:r>
            <a:r>
              <a:rPr lang="el-GR" sz="1800" dirty="0" smtClean="0"/>
              <a:t> </a:t>
            </a:r>
          </a:p>
          <a:p>
            <a:pPr eaLnBrk="1" hangingPunct="1">
              <a:buFontTx/>
              <a:buNone/>
            </a:pPr>
            <a:r>
              <a:rPr lang="el-GR" sz="1800" dirty="0" smtClean="0"/>
              <a:t>	αύξηση του μεγέθους των </a:t>
            </a:r>
            <a:r>
              <a:rPr lang="el-GR" sz="1800" dirty="0" err="1" smtClean="0"/>
              <a:t>μικυλλίων</a:t>
            </a:r>
            <a:r>
              <a:rPr lang="el-GR" sz="1800" dirty="0" smtClean="0"/>
              <a:t> : </a:t>
            </a:r>
            <a:r>
              <a:rPr lang="en-US" sz="1800" dirty="0" smtClean="0"/>
              <a:t>log[CMC] = A – B</a:t>
            </a:r>
            <a:r>
              <a:rPr lang="el-GR" sz="1800" dirty="0" smtClean="0"/>
              <a:t>*</a:t>
            </a:r>
            <a:r>
              <a:rPr lang="en-US" sz="1800" dirty="0" smtClean="0"/>
              <a:t>m</a:t>
            </a:r>
            <a:r>
              <a:rPr lang="el-GR" sz="1800" dirty="0" smtClean="0"/>
              <a:t> (</a:t>
            </a:r>
            <a:r>
              <a:rPr lang="el-GR" sz="1800" dirty="0" err="1" smtClean="0"/>
              <a:t>ημιεμπειρική</a:t>
            </a:r>
            <a:r>
              <a:rPr lang="el-GR" sz="1800" dirty="0" smtClean="0"/>
              <a:t> σχέση)</a:t>
            </a:r>
          </a:p>
          <a:p>
            <a:pPr eaLnBrk="1" hangingPunct="1">
              <a:buFontTx/>
              <a:buNone/>
            </a:pPr>
            <a:r>
              <a:rPr lang="el-GR" sz="1800" dirty="0" smtClean="0"/>
              <a:t>Ενώσεις με δύσκαμπτη δομή δεν σχηματίζουν </a:t>
            </a:r>
            <a:r>
              <a:rPr lang="el-GR" sz="1800" dirty="0" err="1" smtClean="0"/>
              <a:t>μικύλλια</a:t>
            </a:r>
            <a:r>
              <a:rPr lang="el-GR" sz="1800" dirty="0" smtClean="0"/>
              <a:t> αλλά στρώματα μορίων</a:t>
            </a:r>
          </a:p>
          <a:p>
            <a:pPr eaLnBrk="1" hangingPunct="1">
              <a:buFontTx/>
              <a:buNone/>
            </a:pPr>
            <a:r>
              <a:rPr lang="en-US" sz="1800" dirty="0" smtClean="0"/>
              <a:t>CMC </a:t>
            </a:r>
            <a:r>
              <a:rPr lang="el-GR" sz="1800" dirty="0" smtClean="0"/>
              <a:t>για τις μη-ιονικές </a:t>
            </a:r>
            <a:r>
              <a:rPr lang="el-GR" sz="1800" dirty="0" err="1" smtClean="0"/>
              <a:t>επιφανειοδραστικές</a:t>
            </a:r>
            <a:r>
              <a:rPr lang="el-GR" sz="1800" dirty="0" smtClean="0"/>
              <a:t> ενώσεις &lt; </a:t>
            </a:r>
            <a:r>
              <a:rPr lang="en-US" sz="1800" dirty="0" smtClean="0"/>
              <a:t>CMC </a:t>
            </a:r>
            <a:r>
              <a:rPr lang="el-GR" sz="1800" dirty="0" smtClean="0"/>
              <a:t>για τις ιονικές </a:t>
            </a:r>
            <a:r>
              <a:rPr lang="el-GR" sz="1800" dirty="0" err="1" smtClean="0"/>
              <a:t>επιφανειοδραστικές</a:t>
            </a:r>
            <a:r>
              <a:rPr lang="el-GR" sz="1800" dirty="0" smtClean="0"/>
              <a:t> ενώσεις </a:t>
            </a:r>
          </a:p>
          <a:p>
            <a:pPr eaLnBrk="1" hangingPunct="1">
              <a:buFontTx/>
              <a:buNone/>
            </a:pPr>
            <a:endParaRPr lang="el-GR" sz="1800" dirty="0" smtClean="0"/>
          </a:p>
        </p:txBody>
      </p:sp>
    </p:spTree>
    <p:extLst>
      <p:ext uri="{BB962C8B-B14F-4D97-AF65-F5344CB8AC3E}">
        <p14:creationId xmlns:p14="http://schemas.microsoft.com/office/powerpoint/2010/main" val="1778093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400" dirty="0" smtClean="0"/>
              <a:t>Το παρόν εκπαιδευτικό υλικό έχει αναπτυχθεί στα πλαίσια του εκπαιδευτικού έργου του διδάσκοντα.</a:t>
            </a:r>
            <a:endParaRPr lang="en-US" sz="2400" dirty="0" smtClean="0"/>
          </a:p>
          <a:p>
            <a:r>
              <a:rPr lang="el-GR" sz="2400" dirty="0" smtClean="0"/>
              <a:t>Το έργο «</a:t>
            </a:r>
            <a:r>
              <a:rPr lang="el-GR" sz="2400" b="1" dirty="0" smtClean="0"/>
              <a:t>Ανοικτά Ακαδημαϊκά Μαθήματα στο Πανεπιστήμιο Πατρών</a:t>
            </a:r>
            <a:r>
              <a:rPr lang="el-GR" sz="2400" dirty="0" smtClean="0"/>
              <a:t>» έχει χρηματοδοτήσει μόνο τη αναδιαμόρφωση του εκπαιδευτικού υλικού. </a:t>
            </a:r>
          </a:p>
          <a:p>
            <a:r>
              <a:rPr lang="el-GR" sz="24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2312" y="5055064"/>
            <a:ext cx="6480048" cy="15422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1634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1 - Γράφημα"/>
          <p:cNvGraphicFramePr/>
          <p:nvPr/>
        </p:nvGraphicFramePr>
        <p:xfrm>
          <a:off x="2286000" y="20574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z="2400" b="1" dirty="0" smtClean="0"/>
              <a:t>Επίδραση της χημικής δομής στην τιμή του </a:t>
            </a:r>
            <a:r>
              <a:rPr lang="en-US" sz="2400" b="1" dirty="0" smtClean="0"/>
              <a:t>CMC (2)</a:t>
            </a:r>
            <a:endParaRPr lang="el-GR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3857424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22337"/>
          </a:xfrm>
        </p:spPr>
        <p:txBody>
          <a:bodyPr/>
          <a:lstStyle/>
          <a:p>
            <a:pPr eaLnBrk="1" hangingPunct="1"/>
            <a:r>
              <a:rPr lang="el-GR" sz="2400" b="1" dirty="0" smtClean="0"/>
              <a:t>Επίδραση ηλεκτρολυτών στην τιμή του </a:t>
            </a:r>
            <a:r>
              <a:rPr lang="en-US" sz="2400" b="1" dirty="0" smtClean="0"/>
              <a:t>CMC (1)</a:t>
            </a:r>
            <a:endParaRPr lang="el-GR" sz="2400" b="1" dirty="0" smtClean="0"/>
          </a:p>
        </p:txBody>
      </p:sp>
      <p:sp>
        <p:nvSpPr>
          <p:cNvPr id="4096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052513"/>
            <a:ext cx="8569325" cy="4968875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l-GR" sz="1800" dirty="0" smtClean="0"/>
              <a:t>Προσθήκη ηλεκτρολυτών μειώνει το </a:t>
            </a:r>
            <a:r>
              <a:rPr lang="en-US" sz="1800" dirty="0" smtClean="0"/>
              <a:t>CMC </a:t>
            </a:r>
            <a:r>
              <a:rPr lang="el-GR" sz="1800" dirty="0" smtClean="0"/>
              <a:t>για τα ιονικά </a:t>
            </a:r>
            <a:r>
              <a:rPr lang="el-GR" sz="1800" dirty="0" err="1" smtClean="0"/>
              <a:t>αμφίφιλα</a:t>
            </a:r>
            <a:r>
              <a:rPr lang="el-GR" sz="1800" dirty="0" smtClean="0"/>
              <a:t> – αυξάνει το μέγεθος των </a:t>
            </a:r>
            <a:r>
              <a:rPr lang="el-GR" sz="1800" dirty="0" err="1" smtClean="0"/>
              <a:t>μικυλλίων</a:t>
            </a:r>
            <a:endParaRPr lang="el-GR" sz="1800" dirty="0" smtClean="0"/>
          </a:p>
          <a:p>
            <a:pPr marL="0" indent="0" eaLnBrk="1" hangingPunct="1">
              <a:buFontTx/>
              <a:buNone/>
            </a:pPr>
            <a:r>
              <a:rPr lang="el-GR" sz="1800" dirty="0" smtClean="0"/>
              <a:t>		</a:t>
            </a:r>
            <a:r>
              <a:rPr lang="en-US" sz="1800" dirty="0" smtClean="0"/>
              <a:t>log[CMC] = -a*</a:t>
            </a:r>
            <a:r>
              <a:rPr lang="en-US" sz="1800" dirty="0" err="1" smtClean="0"/>
              <a:t>logC</a:t>
            </a:r>
            <a:r>
              <a:rPr lang="en-US" sz="1800" baseline="-25000" dirty="0" err="1" smtClean="0"/>
              <a:t>e</a:t>
            </a:r>
            <a:r>
              <a:rPr lang="en-US" sz="1800" dirty="0" smtClean="0"/>
              <a:t> + b  </a:t>
            </a:r>
            <a:r>
              <a:rPr lang="el-GR" sz="1800" dirty="0" smtClean="0"/>
              <a:t>(</a:t>
            </a:r>
            <a:r>
              <a:rPr lang="el-GR" sz="1800" dirty="0" err="1" smtClean="0"/>
              <a:t>ημιεμπειρική</a:t>
            </a:r>
            <a:r>
              <a:rPr lang="el-GR" sz="1800" dirty="0" smtClean="0"/>
              <a:t> σχέση) </a:t>
            </a:r>
          </a:p>
          <a:p>
            <a:pPr marL="0" indent="0" eaLnBrk="1" hangingPunct="1">
              <a:buFontTx/>
              <a:buNone/>
            </a:pPr>
            <a:r>
              <a:rPr lang="el-GR" sz="1800" dirty="0" smtClean="0"/>
              <a:t>Επίδραση των </a:t>
            </a:r>
            <a:r>
              <a:rPr lang="en-US" sz="1800" dirty="0" err="1" smtClean="0"/>
              <a:t>gegenions</a:t>
            </a:r>
            <a:r>
              <a:rPr lang="en-US" sz="1800" dirty="0" smtClean="0"/>
              <a:t> </a:t>
            </a:r>
            <a:r>
              <a:rPr lang="el-GR" sz="1800" dirty="0" smtClean="0"/>
              <a:t>στο μέγεθος των </a:t>
            </a:r>
            <a:r>
              <a:rPr lang="el-GR" sz="1800" dirty="0" err="1" smtClean="0"/>
              <a:t>μικυλλίων</a:t>
            </a:r>
            <a:endParaRPr lang="el-GR" sz="1800" dirty="0" smtClean="0"/>
          </a:p>
          <a:p>
            <a:pPr marL="0" indent="0" eaLnBrk="1" hangingPunct="1">
              <a:buFontTx/>
              <a:buAutoNum type="arabicPeriod"/>
            </a:pPr>
            <a:r>
              <a:rPr lang="el-GR" sz="1800" dirty="0" smtClean="0"/>
              <a:t> Για κατιονική </a:t>
            </a:r>
            <a:r>
              <a:rPr lang="el-GR" sz="1800" dirty="0" err="1" smtClean="0"/>
              <a:t>επιφανειοδραστική</a:t>
            </a:r>
            <a:r>
              <a:rPr lang="el-GR" sz="1800" dirty="0" smtClean="0"/>
              <a:t> ένωση : </a:t>
            </a:r>
            <a:r>
              <a:rPr lang="en-US" sz="1800" dirty="0" err="1" smtClean="0"/>
              <a:t>Cl</a:t>
            </a:r>
            <a:r>
              <a:rPr lang="en-US" sz="1800" baseline="30000" dirty="0" smtClean="0"/>
              <a:t>-</a:t>
            </a:r>
            <a:r>
              <a:rPr lang="en-US" sz="1800" dirty="0" smtClean="0"/>
              <a:t> &lt; Br</a:t>
            </a:r>
            <a:r>
              <a:rPr lang="en-US" sz="1800" baseline="30000" dirty="0" smtClean="0"/>
              <a:t>-</a:t>
            </a:r>
            <a:r>
              <a:rPr lang="en-US" sz="1800" dirty="0" smtClean="0"/>
              <a:t> &lt; I</a:t>
            </a:r>
            <a:r>
              <a:rPr lang="en-US" sz="1800" baseline="30000" dirty="0" smtClean="0"/>
              <a:t>-</a:t>
            </a:r>
            <a:endParaRPr lang="en-US" sz="1800" dirty="0" smtClean="0"/>
          </a:p>
          <a:p>
            <a:pPr marL="0" indent="0" eaLnBrk="1" hangingPunct="1">
              <a:buFontTx/>
              <a:buAutoNum type="arabicPeriod"/>
            </a:pPr>
            <a:r>
              <a:rPr lang="el-GR" sz="1800" dirty="0" smtClean="0"/>
              <a:t> Για </a:t>
            </a:r>
            <a:r>
              <a:rPr lang="el-GR" sz="1800" dirty="0" err="1" smtClean="0"/>
              <a:t>ανιονική</a:t>
            </a:r>
            <a:r>
              <a:rPr lang="el-GR" sz="1800" dirty="0" smtClean="0"/>
              <a:t> </a:t>
            </a:r>
            <a:r>
              <a:rPr lang="el-GR" sz="1800" dirty="0" err="1" smtClean="0"/>
              <a:t>επιφανειοδραστική</a:t>
            </a:r>
            <a:r>
              <a:rPr lang="el-GR" sz="1800" dirty="0" smtClean="0"/>
              <a:t> ένωση : </a:t>
            </a:r>
            <a:r>
              <a:rPr lang="en-US" sz="1800" dirty="0" smtClean="0"/>
              <a:t>Na</a:t>
            </a:r>
            <a:r>
              <a:rPr lang="en-US" sz="1800" baseline="30000" dirty="0" smtClean="0"/>
              <a:t>+</a:t>
            </a:r>
            <a:r>
              <a:rPr lang="en-US" sz="1800" dirty="0" smtClean="0"/>
              <a:t> &lt; K</a:t>
            </a:r>
            <a:r>
              <a:rPr lang="en-US" sz="1800" baseline="30000" dirty="0" smtClean="0"/>
              <a:t>+</a:t>
            </a:r>
            <a:r>
              <a:rPr lang="en-US" sz="1800" dirty="0" smtClean="0"/>
              <a:t> &lt; Cs</a:t>
            </a:r>
            <a:r>
              <a:rPr lang="en-US" sz="1800" baseline="30000" dirty="0" smtClean="0"/>
              <a:t>+</a:t>
            </a:r>
            <a:endParaRPr lang="en-US" sz="1800" dirty="0" smtClean="0"/>
          </a:p>
          <a:p>
            <a:pPr marL="0" indent="0" eaLnBrk="1" hangingPunct="1">
              <a:buFontTx/>
              <a:buAutoNum type="arabicPeriod"/>
            </a:pPr>
            <a:endParaRPr lang="en-US" sz="1800" dirty="0" smtClean="0"/>
          </a:p>
          <a:p>
            <a:pPr marL="0" indent="0" eaLnBrk="1" hangingPunct="1">
              <a:buFontTx/>
              <a:buNone/>
            </a:pPr>
            <a:r>
              <a:rPr lang="el-GR" sz="1800" dirty="0" smtClean="0"/>
              <a:t>Μίγμα </a:t>
            </a:r>
            <a:r>
              <a:rPr lang="el-GR" sz="1800" dirty="0" err="1" smtClean="0"/>
              <a:t>επιφανειοδραστικών</a:t>
            </a:r>
            <a:r>
              <a:rPr lang="el-GR" sz="1800" dirty="0" smtClean="0"/>
              <a:t> ενώσεων : (1</a:t>
            </a:r>
            <a:r>
              <a:rPr lang="en-US" sz="1800" dirty="0" smtClean="0"/>
              <a:t>/CMC) = (x</a:t>
            </a:r>
            <a:r>
              <a:rPr lang="en-US" sz="1800" baseline="-25000" dirty="0" smtClean="0"/>
              <a:t>1</a:t>
            </a:r>
            <a:r>
              <a:rPr lang="en-US" sz="1800" dirty="0" smtClean="0"/>
              <a:t>/CMC</a:t>
            </a:r>
            <a:r>
              <a:rPr lang="en-US" sz="1800" baseline="-25000" dirty="0" smtClean="0"/>
              <a:t>1</a:t>
            </a:r>
            <a:r>
              <a:rPr lang="en-US" sz="1800" dirty="0" smtClean="0"/>
              <a:t>) + (x</a:t>
            </a:r>
            <a:r>
              <a:rPr lang="en-US" sz="1800" baseline="-25000" dirty="0" smtClean="0"/>
              <a:t>2</a:t>
            </a:r>
            <a:r>
              <a:rPr lang="en-US" sz="1800" dirty="0" smtClean="0"/>
              <a:t>/CMC</a:t>
            </a:r>
            <a:r>
              <a:rPr lang="en-US" sz="1800" baseline="-25000" dirty="0" smtClean="0"/>
              <a:t>2</a:t>
            </a:r>
            <a:r>
              <a:rPr lang="en-US" sz="1800" dirty="0" smtClean="0"/>
              <a:t>)</a:t>
            </a:r>
          </a:p>
          <a:p>
            <a:pPr marL="0" indent="0" eaLnBrk="1" hangingPunct="1">
              <a:buFontTx/>
              <a:buNone/>
            </a:pPr>
            <a:endParaRPr lang="en-US" sz="1800" dirty="0" smtClean="0"/>
          </a:p>
          <a:p>
            <a:pPr marL="0" indent="0" eaLnBrk="1" hangingPunct="1">
              <a:buFontTx/>
              <a:buNone/>
            </a:pPr>
            <a:r>
              <a:rPr lang="el-GR" sz="1800" dirty="0" smtClean="0"/>
              <a:t>Σημείο Νέφωσης (</a:t>
            </a:r>
            <a:r>
              <a:rPr lang="en-US" sz="1800" dirty="0" smtClean="0"/>
              <a:t>cloud point) </a:t>
            </a:r>
            <a:r>
              <a:rPr lang="el-GR" sz="1800" dirty="0" smtClean="0"/>
              <a:t>: μείωση της διαλυτότητας – αποβολή της </a:t>
            </a:r>
            <a:r>
              <a:rPr lang="el-GR" sz="1800" dirty="0" err="1" smtClean="0"/>
              <a:t>επιφανειοδραστικής</a:t>
            </a:r>
            <a:r>
              <a:rPr lang="el-GR" sz="1800" dirty="0" smtClean="0"/>
              <a:t> ένωσης από το διάλυμα – αντιστρεπτό φαινόμενο</a:t>
            </a:r>
          </a:p>
          <a:p>
            <a:pPr marL="0" indent="0" eaLnBrk="1" hangingPunct="1">
              <a:buFontTx/>
              <a:buNone/>
            </a:pPr>
            <a:r>
              <a:rPr lang="el-GR" sz="1800" dirty="0" smtClean="0"/>
              <a:t>Αύξηση του μεγέθους και μείωση του </a:t>
            </a:r>
            <a:r>
              <a:rPr lang="en-US" sz="1800" dirty="0" smtClean="0"/>
              <a:t>CMC </a:t>
            </a:r>
            <a:r>
              <a:rPr lang="el-GR" sz="1800" dirty="0" smtClean="0"/>
              <a:t>με την αύξηση της θερμοκρασίας για τις μη-ιονικές </a:t>
            </a:r>
            <a:r>
              <a:rPr lang="el-GR" sz="1800" dirty="0" err="1" smtClean="0"/>
              <a:t>επιφανειοδραστικές</a:t>
            </a:r>
            <a:r>
              <a:rPr lang="el-GR" sz="1800" dirty="0" smtClean="0"/>
              <a:t> ενώσεις</a:t>
            </a:r>
          </a:p>
          <a:p>
            <a:pPr marL="0" indent="0" eaLnBrk="1" hangingPunct="1">
              <a:buFontTx/>
              <a:buNone/>
            </a:pPr>
            <a:r>
              <a:rPr lang="el-GR" sz="1800" dirty="0" smtClean="0"/>
              <a:t>Μικρή επίδραση στα αντίστοιχα μεγέθη για τις ιονικές </a:t>
            </a:r>
            <a:r>
              <a:rPr lang="el-GR" sz="1800" dirty="0" err="1" smtClean="0"/>
              <a:t>επιφανειοδραστικές</a:t>
            </a:r>
            <a:r>
              <a:rPr lang="el-GR" sz="1800" dirty="0" smtClean="0"/>
              <a:t> ενώσεις</a:t>
            </a:r>
          </a:p>
        </p:txBody>
      </p:sp>
    </p:spTree>
    <p:extLst>
      <p:ext uri="{BB962C8B-B14F-4D97-AF65-F5344CB8AC3E}">
        <p14:creationId xmlns:p14="http://schemas.microsoft.com/office/powerpoint/2010/main" val="4228117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z="2400" b="1" dirty="0" smtClean="0"/>
              <a:t>Επίδραση ηλεκτρολυτών στην τιμή του </a:t>
            </a:r>
            <a:r>
              <a:rPr lang="en-US" sz="2400" b="1" dirty="0" smtClean="0"/>
              <a:t>CMC (2)</a:t>
            </a:r>
            <a:endParaRPr lang="el-GR" sz="2400" b="1" dirty="0" smtClean="0"/>
          </a:p>
        </p:txBody>
      </p:sp>
      <p:graphicFrame>
        <p:nvGraphicFramePr>
          <p:cNvPr id="7" name="2 - Γράφημα"/>
          <p:cNvGraphicFramePr/>
          <p:nvPr/>
        </p:nvGraphicFramePr>
        <p:xfrm>
          <a:off x="2051720" y="1700808"/>
          <a:ext cx="5166320" cy="3171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82792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400" b="1" dirty="0" smtClean="0"/>
              <a:t>Επίδραση Θερμοκρασίας στην τιμή του </a:t>
            </a:r>
            <a:r>
              <a:rPr lang="en-US" sz="2400" b="1" dirty="0" smtClean="0"/>
              <a:t>CMC (</a:t>
            </a:r>
            <a:r>
              <a:rPr lang="el-GR" sz="2400" b="1" dirty="0" smtClean="0"/>
              <a:t>1</a:t>
            </a:r>
            <a:r>
              <a:rPr lang="en-US" sz="2400" b="1" dirty="0" smtClean="0"/>
              <a:t>)</a:t>
            </a:r>
            <a:endParaRPr lang="el-GR" sz="2400" b="1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23528" y="1600200"/>
            <a:ext cx="8568952" cy="4525963"/>
          </a:xfrm>
        </p:spPr>
        <p:txBody>
          <a:bodyPr/>
          <a:lstStyle/>
          <a:p>
            <a:pPr>
              <a:buNone/>
            </a:pPr>
            <a:r>
              <a:rPr lang="el-GR" sz="2000" dirty="0" smtClean="0"/>
              <a:t>Σχηματισμός </a:t>
            </a:r>
            <a:r>
              <a:rPr lang="el-GR" sz="2000" dirty="0" err="1" smtClean="0"/>
              <a:t>μικυλλίων</a:t>
            </a:r>
            <a:r>
              <a:rPr lang="el-GR" sz="2000" dirty="0" smtClean="0"/>
              <a:t> : αυθόρμητη διεργασία, Δ</a:t>
            </a:r>
            <a:r>
              <a:rPr lang="en-US" sz="2000" dirty="0" smtClean="0"/>
              <a:t>G &lt; 0</a:t>
            </a:r>
          </a:p>
          <a:p>
            <a:pPr>
              <a:buNone/>
            </a:pPr>
            <a:r>
              <a:rPr lang="el-GR" sz="2000" dirty="0" smtClean="0"/>
              <a:t>Άρα   		Δ</a:t>
            </a:r>
            <a:r>
              <a:rPr lang="en-US" sz="2000" dirty="0" smtClean="0"/>
              <a:t>H – T*</a:t>
            </a:r>
            <a:r>
              <a:rPr lang="el-GR" sz="2000" dirty="0" smtClean="0"/>
              <a:t>Δ</a:t>
            </a:r>
            <a:r>
              <a:rPr lang="en-US" sz="2000" dirty="0" smtClean="0"/>
              <a:t>S &lt; 0</a:t>
            </a:r>
          </a:p>
          <a:p>
            <a:pPr>
              <a:buNone/>
            </a:pPr>
            <a:r>
              <a:rPr lang="el-GR" sz="1600" dirty="0" smtClean="0"/>
              <a:t>Για ορισμένες </a:t>
            </a:r>
            <a:r>
              <a:rPr lang="el-GR" sz="1600" dirty="0" err="1" smtClean="0"/>
              <a:t>επιφανειοδραστικές</a:t>
            </a:r>
            <a:r>
              <a:rPr lang="el-GR" sz="1600" dirty="0" smtClean="0"/>
              <a:t> ενώσεις </a:t>
            </a:r>
            <a:r>
              <a:rPr lang="en-US" sz="1600" dirty="0" smtClean="0"/>
              <a:t>(SDS) </a:t>
            </a:r>
            <a:r>
              <a:rPr lang="el-GR" sz="1600" dirty="0" smtClean="0"/>
              <a:t>σε χαμηλές θερμοκρασίες ο όρος Δ</a:t>
            </a:r>
            <a:r>
              <a:rPr lang="en-US" sz="1600" dirty="0" smtClean="0"/>
              <a:t>S &gt; 0</a:t>
            </a:r>
          </a:p>
          <a:p>
            <a:pPr>
              <a:buNone/>
            </a:pPr>
            <a:r>
              <a:rPr lang="el-GR" sz="1600" dirty="0" smtClean="0"/>
              <a:t>Με την αύξηση της θερμοκρασίας ο όρος Δ</a:t>
            </a:r>
            <a:r>
              <a:rPr lang="en-US" sz="1600" dirty="0" smtClean="0"/>
              <a:t>S</a:t>
            </a:r>
            <a:r>
              <a:rPr lang="el-GR" sz="1600" dirty="0" smtClean="0"/>
              <a:t> μειώνεται </a:t>
            </a:r>
          </a:p>
          <a:p>
            <a:pPr marL="0" indent="0">
              <a:buNone/>
            </a:pPr>
            <a:r>
              <a:rPr lang="el-GR" sz="1600" dirty="0" smtClean="0"/>
              <a:t>Υπάρχει θετική συνεισφορά στην ολική μεταβολή της εντροπίας από την αναδιάταξη των μορίων του νερού (μικρότερος βαθμός οργάνωσης) - που υπερκαλύπτει  την μείωση της εντροπίας λόγω της μείωσης των βαθμών ελευθερίας των μορίων της </a:t>
            </a:r>
            <a:r>
              <a:rPr lang="el-GR" sz="1600" dirty="0" err="1" smtClean="0"/>
              <a:t>επιφανειοδραστικής</a:t>
            </a:r>
            <a:r>
              <a:rPr lang="el-GR" sz="1600" dirty="0" smtClean="0"/>
              <a:t> στα </a:t>
            </a:r>
            <a:r>
              <a:rPr lang="el-GR" sz="1600" dirty="0" err="1" smtClean="0"/>
              <a:t>μικύλλια</a:t>
            </a:r>
            <a:endParaRPr lang="el-GR" sz="1600" dirty="0" smtClean="0"/>
          </a:p>
          <a:p>
            <a:pPr marL="0" indent="0">
              <a:buNone/>
            </a:pPr>
            <a:r>
              <a:rPr lang="el-GR" sz="1600" dirty="0" smtClean="0"/>
              <a:t>Σχηματισμός </a:t>
            </a:r>
            <a:r>
              <a:rPr lang="el-GR" sz="1600" dirty="0" err="1" smtClean="0"/>
              <a:t>μικυλλίων</a:t>
            </a:r>
            <a:r>
              <a:rPr lang="el-GR" sz="1600" dirty="0" smtClean="0"/>
              <a:t> (οργανωμένη δομή ) : Δ</a:t>
            </a:r>
            <a:r>
              <a:rPr lang="en-US" sz="1600" dirty="0" smtClean="0"/>
              <a:t>S &lt; 0</a:t>
            </a:r>
          </a:p>
          <a:p>
            <a:pPr marL="0" indent="0">
              <a:buNone/>
            </a:pPr>
            <a:r>
              <a:rPr lang="el-GR" sz="1600" dirty="0" smtClean="0"/>
              <a:t>Η αύξηση της θερμοκρασίας οδηγεί σε μείωση της δομής </a:t>
            </a:r>
            <a:r>
              <a:rPr lang="el-GR" sz="1600" dirty="0" err="1" smtClean="0"/>
              <a:t>επιδιαλύτωσης</a:t>
            </a:r>
            <a:r>
              <a:rPr lang="el-GR" sz="1600" dirty="0" smtClean="0"/>
              <a:t> των μονομερών  και επιπλέον σε μείωση της τιμής του ΔΗ (δεν είναι σταθερή – εξαρτάται από την θερμοκρασία)</a:t>
            </a:r>
            <a:endParaRPr lang="en-US" sz="1600" dirty="0" smtClean="0"/>
          </a:p>
          <a:p>
            <a:pPr marL="0" indent="0">
              <a:buNone/>
            </a:pPr>
            <a:endParaRPr lang="el-GR" sz="1600" dirty="0" smtClean="0"/>
          </a:p>
          <a:p>
            <a:pPr marL="0" indent="0">
              <a:buNone/>
            </a:pPr>
            <a:r>
              <a:rPr lang="el-GR" sz="1600" dirty="0" smtClean="0"/>
              <a:t>Εξίσωση :  	</a:t>
            </a:r>
            <a:r>
              <a:rPr lang="en-US" sz="1600" dirty="0" err="1" smtClean="0"/>
              <a:t>ln</a:t>
            </a:r>
            <a:r>
              <a:rPr lang="en-US" sz="1600" dirty="0" smtClean="0"/>
              <a:t> CMC = A + B*T + (C/T)</a:t>
            </a:r>
            <a:endParaRPr lang="el-GR" sz="1600" dirty="0" smtClean="0"/>
          </a:p>
        </p:txBody>
      </p:sp>
    </p:spTree>
    <p:extLst>
      <p:ext uri="{BB962C8B-B14F-4D97-AF65-F5344CB8AC3E}">
        <p14:creationId xmlns:p14="http://schemas.microsoft.com/office/powerpoint/2010/main" val="376954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400" b="1" dirty="0" smtClean="0"/>
              <a:t>Επίδραση Θερμοκρασίας στην τιμή του </a:t>
            </a:r>
            <a:r>
              <a:rPr lang="en-US" sz="2400" b="1" dirty="0" smtClean="0"/>
              <a:t>CMC (</a:t>
            </a:r>
            <a:r>
              <a:rPr lang="el-GR" sz="2400" b="1" dirty="0" smtClean="0"/>
              <a:t>2</a:t>
            </a:r>
            <a:r>
              <a:rPr lang="en-US" sz="2400" b="1" dirty="0" smtClean="0"/>
              <a:t>)</a:t>
            </a:r>
            <a:endParaRPr lang="el-GR" sz="2400" b="1" dirty="0"/>
          </a:p>
        </p:txBody>
      </p:sp>
      <p:graphicFrame>
        <p:nvGraphicFramePr>
          <p:cNvPr id="7" name="3 - Γράφημα"/>
          <p:cNvGraphicFramePr/>
          <p:nvPr/>
        </p:nvGraphicFramePr>
        <p:xfrm>
          <a:off x="251520" y="1556792"/>
          <a:ext cx="3960440" cy="2880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4 - Γράφημα"/>
          <p:cNvGraphicFramePr/>
          <p:nvPr/>
        </p:nvGraphicFramePr>
        <p:xfrm>
          <a:off x="4355976" y="1556792"/>
          <a:ext cx="4608512" cy="2808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66437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400" b="1" dirty="0" smtClean="0"/>
              <a:t>Επίδραση Θερμοκρασίας στην τιμή του </a:t>
            </a:r>
            <a:r>
              <a:rPr lang="en-US" sz="2400" b="1" dirty="0" smtClean="0"/>
              <a:t>CMC (</a:t>
            </a:r>
            <a:r>
              <a:rPr lang="el-GR" sz="2400" b="1" dirty="0" smtClean="0"/>
              <a:t>3</a:t>
            </a:r>
            <a:r>
              <a:rPr lang="en-US" sz="2400" b="1" dirty="0" smtClean="0"/>
              <a:t>)</a:t>
            </a:r>
            <a:endParaRPr lang="el-GR" sz="2400" b="1" dirty="0"/>
          </a:p>
        </p:txBody>
      </p:sp>
      <p:graphicFrame>
        <p:nvGraphicFramePr>
          <p:cNvPr id="7" name="9 - Γράφημα"/>
          <p:cNvGraphicFramePr/>
          <p:nvPr/>
        </p:nvGraphicFramePr>
        <p:xfrm>
          <a:off x="179512" y="1772816"/>
          <a:ext cx="4181475" cy="2543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7 - TextBox"/>
          <p:cNvSpPr txBox="1"/>
          <p:nvPr/>
        </p:nvSpPr>
        <p:spPr>
          <a:xfrm>
            <a:off x="1314718" y="2132856"/>
            <a:ext cx="6506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CTAB</a:t>
            </a:r>
            <a:endParaRPr lang="el-GR" sz="1400" dirty="0"/>
          </a:p>
        </p:txBody>
      </p:sp>
      <p:graphicFrame>
        <p:nvGraphicFramePr>
          <p:cNvPr id="9" name="8 - Γράφημα"/>
          <p:cNvGraphicFramePr/>
          <p:nvPr/>
        </p:nvGraphicFramePr>
        <p:xfrm>
          <a:off x="4355976" y="16288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9 - TextBox"/>
          <p:cNvSpPr txBox="1"/>
          <p:nvPr/>
        </p:nvSpPr>
        <p:spPr>
          <a:xfrm>
            <a:off x="5560201" y="2060848"/>
            <a:ext cx="5549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SDS</a:t>
            </a:r>
            <a:endParaRPr lang="el-GR" sz="1400" dirty="0"/>
          </a:p>
        </p:txBody>
      </p:sp>
    </p:spTree>
    <p:extLst>
      <p:ext uri="{BB962C8B-B14F-4D97-AF65-F5344CB8AC3E}">
        <p14:creationId xmlns:p14="http://schemas.microsoft.com/office/powerpoint/2010/main" val="493476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pPr eaLnBrk="1" hangingPunct="1"/>
            <a:r>
              <a:rPr lang="el-GR" sz="2400" b="1" dirty="0" smtClean="0"/>
              <a:t>Οπτικές Ιδιότητες Κολλοειδών (1)</a:t>
            </a:r>
          </a:p>
        </p:txBody>
      </p:sp>
      <p:sp>
        <p:nvSpPr>
          <p:cNvPr id="419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981075"/>
            <a:ext cx="8642350" cy="1655837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l-GR" sz="2000" b="1" dirty="0" smtClean="0"/>
              <a:t>Φαινόμενο </a:t>
            </a:r>
            <a:r>
              <a:rPr lang="en-US" sz="2000" b="1" dirty="0" smtClean="0"/>
              <a:t>Faraday</a:t>
            </a:r>
            <a:r>
              <a:rPr lang="el-GR" sz="2000" b="1" dirty="0" smtClean="0"/>
              <a:t> – </a:t>
            </a:r>
            <a:r>
              <a:rPr lang="en-US" sz="2000" b="1" dirty="0" smtClean="0"/>
              <a:t>Tyndall</a:t>
            </a:r>
            <a:endParaRPr lang="el-GR" sz="2000" dirty="0" smtClean="0"/>
          </a:p>
          <a:p>
            <a:pPr marL="0" indent="0" eaLnBrk="1" hangingPunct="1">
              <a:buFontTx/>
              <a:buNone/>
            </a:pPr>
            <a:r>
              <a:rPr lang="el-GR" sz="1800" dirty="0" smtClean="0"/>
              <a:t>Δημιουργία κώνου από την σκέδαση του φωτός σε κολλοειδές διάλυμα</a:t>
            </a:r>
          </a:p>
          <a:p>
            <a:pPr marL="0" indent="0" eaLnBrk="1" hangingPunct="1">
              <a:buFontTx/>
              <a:buNone/>
            </a:pPr>
            <a:r>
              <a:rPr lang="el-GR" sz="1800" dirty="0" err="1" smtClean="0"/>
              <a:t>Υπερμικροσκοπία</a:t>
            </a:r>
            <a:r>
              <a:rPr lang="el-GR" sz="1800" dirty="0" smtClean="0"/>
              <a:t>: μελέτη των σωματιδίων ως φωτεινά σημεία στον κώνο </a:t>
            </a:r>
            <a:r>
              <a:rPr lang="en-US" sz="1800" dirty="0" smtClean="0"/>
              <a:t>Tyndall</a:t>
            </a:r>
            <a:r>
              <a:rPr lang="el-GR" sz="1800" dirty="0" smtClean="0"/>
              <a:t>, δεν χρησιμοποιείται στα </a:t>
            </a:r>
            <a:r>
              <a:rPr lang="el-GR" sz="1800" dirty="0" err="1" smtClean="0"/>
              <a:t>λυόφιλα</a:t>
            </a:r>
            <a:r>
              <a:rPr lang="el-GR" sz="1800" dirty="0" smtClean="0"/>
              <a:t> κολλοειδή</a:t>
            </a:r>
            <a:endParaRPr lang="el-GR" sz="1800" b="1" dirty="0" smtClean="0"/>
          </a:p>
          <a:p>
            <a:pPr marL="0" indent="0" eaLnBrk="1" hangingPunct="1">
              <a:buFontTx/>
              <a:buNone/>
            </a:pPr>
            <a:endParaRPr lang="el-GR" sz="1200" b="1" dirty="0" smtClean="0"/>
          </a:p>
        </p:txBody>
      </p:sp>
      <p:pic>
        <p:nvPicPr>
          <p:cNvPr id="44034" name="Picture 2" descr="http://2.bp.blogspot.com/_bYfrU_K5v6o/TBoBxf0E0tI/AAAAAAAAAFg/2SV17it20wM/s1600/uesc_03_img01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2636912"/>
            <a:ext cx="2632170" cy="25922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68169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pPr eaLnBrk="1" hangingPunct="1"/>
            <a:r>
              <a:rPr lang="el-GR" sz="2400" b="1" dirty="0" smtClean="0"/>
              <a:t>Οπτικές Ιδιότητες Κολλοειδών (</a:t>
            </a:r>
            <a:r>
              <a:rPr lang="en-US" sz="2400" b="1" dirty="0" smtClean="0"/>
              <a:t>2</a:t>
            </a:r>
            <a:r>
              <a:rPr lang="el-GR" sz="2400" b="1" dirty="0" smtClean="0"/>
              <a:t>)</a:t>
            </a:r>
          </a:p>
        </p:txBody>
      </p:sp>
      <p:sp>
        <p:nvSpPr>
          <p:cNvPr id="7" name="6 - Ορθογώνιο"/>
          <p:cNvSpPr/>
          <p:nvPr/>
        </p:nvSpPr>
        <p:spPr>
          <a:xfrm>
            <a:off x="395536" y="1124744"/>
            <a:ext cx="8352928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just" eaLnBrk="1" hangingPunct="1">
              <a:spcBef>
                <a:spcPts val="1200"/>
              </a:spcBef>
              <a:buFontTx/>
              <a:buNone/>
            </a:pPr>
            <a:r>
              <a:rPr lang="el-GR" sz="2000" b="1" dirty="0" smtClean="0"/>
              <a:t>Ηλεκτρονική Μικροσκοπία</a:t>
            </a:r>
          </a:p>
          <a:p>
            <a:pPr marL="0" indent="0" algn="just" eaLnBrk="1" hangingPunct="1">
              <a:spcBef>
                <a:spcPts val="1200"/>
              </a:spcBef>
              <a:buFontTx/>
              <a:buNone/>
            </a:pPr>
            <a:r>
              <a:rPr lang="el-GR" dirty="0" smtClean="0"/>
              <a:t>Μέγεθος, σχήμα και δομή των κολλοειδών σωματιδίων</a:t>
            </a:r>
            <a:endParaRPr lang="en-US" dirty="0" smtClean="0"/>
          </a:p>
          <a:p>
            <a:pPr marL="0" indent="0" algn="just" eaLnBrk="1" hangingPunct="1">
              <a:spcBef>
                <a:spcPts val="1200"/>
              </a:spcBef>
              <a:buFontTx/>
              <a:buNone/>
            </a:pPr>
            <a:r>
              <a:rPr lang="en-US" dirty="0" smtClean="0"/>
              <a:t>d</a:t>
            </a:r>
            <a:r>
              <a:rPr lang="el-GR" dirty="0" smtClean="0"/>
              <a:t>: διαχωριστική ικανότητα μικροσκοπίου</a:t>
            </a:r>
          </a:p>
          <a:p>
            <a:pPr marL="0" indent="0" algn="just" eaLnBrk="1" hangingPunct="1">
              <a:spcBef>
                <a:spcPts val="1200"/>
              </a:spcBef>
              <a:buFontTx/>
              <a:buNone/>
            </a:pPr>
            <a:r>
              <a:rPr lang="el-GR" dirty="0" smtClean="0"/>
              <a:t>ελάχιστη απόσταση ανάμεσα σε δύο σωματίδια ώστε να φαίνονται ξεχωριστά</a:t>
            </a:r>
          </a:p>
          <a:p>
            <a:pPr marL="0" indent="0" algn="just" eaLnBrk="1" hangingPunct="1">
              <a:spcBef>
                <a:spcPts val="1200"/>
              </a:spcBef>
              <a:buFontTx/>
              <a:buNone/>
            </a:pPr>
            <a:r>
              <a:rPr lang="el-GR" dirty="0" smtClean="0"/>
              <a:t>μείωση του μήκους κύματος της ακτινοβολίας </a:t>
            </a:r>
            <a:r>
              <a:rPr lang="el-GR" dirty="0" smtClean="0">
                <a:sym typeface="Symbol" pitchFamily="18" charset="2"/>
              </a:rPr>
              <a:t></a:t>
            </a:r>
            <a:r>
              <a:rPr lang="el-GR" dirty="0" smtClean="0"/>
              <a:t> αύξηση της διακριτικής ικανότητας</a:t>
            </a:r>
          </a:p>
          <a:p>
            <a:pPr marL="0" indent="0" algn="just" eaLnBrk="1" hangingPunct="1">
              <a:spcBef>
                <a:spcPts val="1200"/>
              </a:spcBef>
              <a:buFontTx/>
              <a:buNone/>
            </a:pPr>
            <a:r>
              <a:rPr lang="el-GR" dirty="0" smtClean="0"/>
              <a:t>Οπτικά μικροσκόπια (ορατό φως) : 200Α - Ηλεκτρονικό μικροσκόπιο : 0.1Α  (δέσμη ηλεκτρονίων)</a:t>
            </a:r>
            <a:endParaRPr lang="el-GR" i="1" dirty="0" smtClean="0"/>
          </a:p>
          <a:p>
            <a:pPr marL="0" indent="0" algn="just" eaLnBrk="1" hangingPunct="1">
              <a:spcBef>
                <a:spcPts val="1200"/>
              </a:spcBef>
              <a:buFontTx/>
              <a:buNone/>
            </a:pPr>
            <a:r>
              <a:rPr lang="el-GR" i="1" dirty="0" smtClean="0"/>
              <a:t>Μήκος κύματος ακτινοβολίας για την παρατήρηση κολλοειδών σωματιδίων : 2 – 4 τάξεις μεγέθους μικρότερο από το αντίστοιχο του ορατού φωτός</a:t>
            </a:r>
            <a:endParaRPr lang="el-GR" dirty="0" smtClean="0"/>
          </a:p>
          <a:p>
            <a:pPr marL="0" indent="0" algn="just" eaLnBrk="1" hangingPunct="1">
              <a:spcBef>
                <a:spcPts val="1200"/>
              </a:spcBef>
              <a:buFontTx/>
              <a:buNone/>
            </a:pPr>
            <a:r>
              <a:rPr lang="el-GR" dirty="0" smtClean="0"/>
              <a:t>Ηλεκτρονικό μικροσκόπιο: ηλεκτρικά και μαγνητικά πεδία αντί φακών</a:t>
            </a:r>
            <a:endParaRPr lang="en-US" dirty="0" smtClean="0"/>
          </a:p>
          <a:p>
            <a:pPr marL="0" indent="0" algn="just" eaLnBrk="1" hangingPunct="1">
              <a:spcBef>
                <a:spcPts val="600"/>
              </a:spcBef>
              <a:buFontTx/>
              <a:buNone/>
            </a:pPr>
            <a:r>
              <a:rPr lang="el-GR" dirty="0" smtClean="0"/>
              <a:t>Ηλεκτρονική Μικροσκοπία Σάρωσης (</a:t>
            </a:r>
            <a:r>
              <a:rPr lang="en-US" dirty="0" smtClean="0"/>
              <a:t>SEM)</a:t>
            </a:r>
            <a:endParaRPr lang="el-GR" dirty="0" smtClean="0"/>
          </a:p>
          <a:p>
            <a:pPr marL="0" indent="0" algn="just" eaLnBrk="1" hangingPunct="1">
              <a:spcBef>
                <a:spcPts val="600"/>
              </a:spcBef>
              <a:buFontTx/>
              <a:buNone/>
            </a:pPr>
            <a:r>
              <a:rPr lang="el-GR" dirty="0" smtClean="0"/>
              <a:t>Ηλεκτρονική Μικροσκοπία Διαπερατότητας (</a:t>
            </a:r>
            <a:r>
              <a:rPr lang="en-US" dirty="0" smtClean="0"/>
              <a:t>TEM)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56456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pPr eaLnBrk="1" hangingPunct="1"/>
            <a:r>
              <a:rPr lang="el-GR" sz="2400" b="1" dirty="0" smtClean="0"/>
              <a:t>Οπτικές Ιδιότητες Κολλοειδών (</a:t>
            </a:r>
            <a:r>
              <a:rPr lang="en-US" sz="2400" b="1" dirty="0" smtClean="0"/>
              <a:t>3</a:t>
            </a:r>
            <a:r>
              <a:rPr lang="el-GR" sz="2400" b="1" dirty="0" smtClean="0"/>
              <a:t>)</a:t>
            </a:r>
          </a:p>
        </p:txBody>
      </p:sp>
      <p:sp>
        <p:nvSpPr>
          <p:cNvPr id="4301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052513"/>
            <a:ext cx="8569325" cy="5184799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spcBef>
                <a:spcPts val="1200"/>
              </a:spcBef>
              <a:buFontTx/>
              <a:buNone/>
            </a:pPr>
            <a:r>
              <a:rPr lang="en-US" sz="1800" b="1" dirty="0" smtClean="0">
                <a:latin typeface="+mj-lt"/>
              </a:rPr>
              <a:t>S</a:t>
            </a:r>
            <a:r>
              <a:rPr lang="en-US" sz="1800" dirty="0" smtClean="0">
                <a:latin typeface="+mj-lt"/>
              </a:rPr>
              <a:t>canning</a:t>
            </a:r>
            <a:r>
              <a:rPr lang="en-US" sz="1800" b="1" dirty="0" smtClean="0">
                <a:latin typeface="+mj-lt"/>
              </a:rPr>
              <a:t> E</a:t>
            </a:r>
            <a:r>
              <a:rPr lang="en-US" sz="1800" dirty="0" smtClean="0">
                <a:latin typeface="+mj-lt"/>
              </a:rPr>
              <a:t>lectron</a:t>
            </a:r>
            <a:r>
              <a:rPr lang="en-US" sz="1800" b="1" dirty="0" smtClean="0">
                <a:latin typeface="+mj-lt"/>
              </a:rPr>
              <a:t> M</a:t>
            </a:r>
            <a:r>
              <a:rPr lang="en-US" sz="1800" dirty="0" smtClean="0">
                <a:latin typeface="+mj-lt"/>
              </a:rPr>
              <a:t>icroscopy</a:t>
            </a:r>
            <a:r>
              <a:rPr lang="en-US" sz="1800" b="1" dirty="0" smtClean="0">
                <a:latin typeface="+mj-lt"/>
              </a:rPr>
              <a:t> </a:t>
            </a:r>
            <a:r>
              <a:rPr lang="el-GR" sz="1800" b="1" dirty="0" smtClean="0">
                <a:latin typeface="+mj-lt"/>
              </a:rPr>
              <a:t>: Ηλεκτρονική μικροσκοπία σάρωσης</a:t>
            </a:r>
            <a:endParaRPr lang="el-GR" sz="1800" dirty="0" smtClean="0">
              <a:latin typeface="+mj-lt"/>
            </a:endParaRPr>
          </a:p>
          <a:p>
            <a:pPr marL="0" indent="0" eaLnBrk="1" hangingPunct="1">
              <a:lnSpc>
                <a:spcPct val="80000"/>
              </a:lnSpc>
              <a:spcBef>
                <a:spcPts val="1200"/>
              </a:spcBef>
              <a:buFontTx/>
              <a:buNone/>
            </a:pPr>
            <a:r>
              <a:rPr lang="el-GR" sz="1800" dirty="0" smtClean="0">
                <a:latin typeface="+mj-lt"/>
                <a:cs typeface="Calibri" pitchFamily="34" charset="0"/>
              </a:rPr>
              <a:t>Παραγωγή δέσμης ηλεκτρονίων από θερμαινόμενο νήμα </a:t>
            </a:r>
            <a:r>
              <a:rPr lang="en-US" sz="1800" dirty="0" smtClean="0">
                <a:latin typeface="+mj-lt"/>
                <a:cs typeface="Calibri" pitchFamily="34" charset="0"/>
              </a:rPr>
              <a:t>W</a:t>
            </a:r>
            <a:r>
              <a:rPr lang="el-GR" sz="1800" dirty="0" smtClean="0">
                <a:latin typeface="+mj-lt"/>
                <a:cs typeface="Calibri" pitchFamily="34" charset="0"/>
              </a:rPr>
              <a:t>, εστίαση με σύστημα μαγνητικών και ηλεκτρικών φακών σε επιφάνεια διαμέτρου 5 – 15 </a:t>
            </a:r>
            <a:r>
              <a:rPr lang="en-US" sz="1800" dirty="0" smtClean="0">
                <a:latin typeface="+mj-lt"/>
                <a:cs typeface="Calibri" pitchFamily="34" charset="0"/>
              </a:rPr>
              <a:t>nm</a:t>
            </a:r>
            <a:endParaRPr lang="el-GR" sz="1800" dirty="0" smtClean="0">
              <a:latin typeface="+mj-lt"/>
              <a:cs typeface="Calibri" pitchFamily="34" charset="0"/>
            </a:endParaRPr>
          </a:p>
          <a:p>
            <a:pPr marL="0" indent="0" eaLnBrk="1" hangingPunct="1">
              <a:lnSpc>
                <a:spcPct val="80000"/>
              </a:lnSpc>
              <a:spcBef>
                <a:spcPts val="1200"/>
              </a:spcBef>
              <a:buFontTx/>
              <a:buNone/>
            </a:pPr>
            <a:r>
              <a:rPr lang="el-GR" sz="1800" dirty="0" smtClean="0">
                <a:latin typeface="+mj-lt"/>
                <a:cs typeface="Calibri" pitchFamily="34" charset="0"/>
              </a:rPr>
              <a:t>Δείγμα σε θάλαμο υπό κενό, σάρωση με δέσμη ηλεκτρονίων, χρήση κατάλληλου ανιχνευτή, απεικόνιση σε οθόνη</a:t>
            </a:r>
          </a:p>
          <a:p>
            <a:pPr marL="0" indent="0" eaLnBrk="1" hangingPunct="1">
              <a:lnSpc>
                <a:spcPct val="80000"/>
              </a:lnSpc>
              <a:spcBef>
                <a:spcPts val="1200"/>
              </a:spcBef>
              <a:buFontTx/>
              <a:buNone/>
            </a:pPr>
            <a:r>
              <a:rPr lang="el-GR" sz="1800" dirty="0" smtClean="0">
                <a:latin typeface="+mj-lt"/>
                <a:cs typeface="Calibri" pitchFamily="34" charset="0"/>
              </a:rPr>
              <a:t>Μικρότερη μεγέθυνση σε σχέση με το ΤΕΜ</a:t>
            </a:r>
          </a:p>
          <a:p>
            <a:pPr marL="0" indent="0" eaLnBrk="1" hangingPunct="1">
              <a:lnSpc>
                <a:spcPct val="80000"/>
              </a:lnSpc>
              <a:spcBef>
                <a:spcPts val="1200"/>
              </a:spcBef>
              <a:buFontTx/>
              <a:buNone/>
            </a:pPr>
            <a:r>
              <a:rPr lang="el-GR" sz="1800" dirty="0" smtClean="0">
                <a:latin typeface="+mj-lt"/>
                <a:cs typeface="Calibri" pitchFamily="34" charset="0"/>
              </a:rPr>
              <a:t>Πλεονέκτημα: μεγάλο βάθος εστίασης</a:t>
            </a:r>
          </a:p>
          <a:p>
            <a:pPr marL="0" indent="0" eaLnBrk="1" hangingPunct="1">
              <a:lnSpc>
                <a:spcPct val="80000"/>
              </a:lnSpc>
              <a:spcBef>
                <a:spcPts val="1200"/>
              </a:spcBef>
              <a:buFontTx/>
              <a:buNone/>
            </a:pPr>
            <a:r>
              <a:rPr lang="el-GR" sz="1800" dirty="0" smtClean="0">
                <a:latin typeface="+mj-lt"/>
                <a:cs typeface="Calibri" pitchFamily="34" charset="0"/>
              </a:rPr>
              <a:t>Κάλυψη δείγματος με στρώμα μετάλλου (</a:t>
            </a:r>
            <a:r>
              <a:rPr lang="en-US" sz="1800" dirty="0" smtClean="0">
                <a:latin typeface="+mj-lt"/>
                <a:cs typeface="Calibri" pitchFamily="34" charset="0"/>
              </a:rPr>
              <a:t>Au</a:t>
            </a:r>
            <a:r>
              <a:rPr lang="el-GR" sz="1800" dirty="0" smtClean="0">
                <a:latin typeface="+mj-lt"/>
                <a:cs typeface="Calibri" pitchFamily="34" charset="0"/>
              </a:rPr>
              <a:t>, </a:t>
            </a:r>
            <a:r>
              <a:rPr lang="en-US" sz="1800" dirty="0" smtClean="0">
                <a:latin typeface="+mj-lt"/>
                <a:cs typeface="Calibri" pitchFamily="34" charset="0"/>
              </a:rPr>
              <a:t>Ag</a:t>
            </a:r>
            <a:r>
              <a:rPr lang="el-GR" sz="1800" dirty="0" smtClean="0">
                <a:latin typeface="+mj-lt"/>
                <a:cs typeface="Calibri" pitchFamily="34" charset="0"/>
              </a:rPr>
              <a:t>, </a:t>
            </a:r>
            <a:r>
              <a:rPr lang="en-US" sz="1800" dirty="0" smtClean="0">
                <a:latin typeface="+mj-lt"/>
                <a:cs typeface="Calibri" pitchFamily="34" charset="0"/>
              </a:rPr>
              <a:t>Al</a:t>
            </a:r>
            <a:r>
              <a:rPr lang="el-GR" sz="1800" dirty="0" smtClean="0">
                <a:latin typeface="+mj-lt"/>
                <a:cs typeface="Calibri" pitchFamily="34" charset="0"/>
              </a:rPr>
              <a:t>) για να γίνει αγώγιμο (σε κενό)</a:t>
            </a:r>
          </a:p>
          <a:p>
            <a:pPr marL="0" indent="0" eaLnBrk="1" hangingPunct="1">
              <a:lnSpc>
                <a:spcPct val="80000"/>
              </a:lnSpc>
              <a:spcBef>
                <a:spcPts val="1200"/>
              </a:spcBef>
              <a:buFontTx/>
              <a:buNone/>
            </a:pPr>
            <a:r>
              <a:rPr lang="el-GR" sz="1800" dirty="0" smtClean="0">
                <a:latin typeface="+mj-lt"/>
                <a:cs typeface="Calibri" pitchFamily="34" charset="0"/>
              </a:rPr>
              <a:t>Κίνδυνος σοβαρής αλλοίωσης από το υψηλό κενό και καταστροφής από την πρόσπτωση της δέσμης ηλεκτρονίων υψηλής ενέργειας</a:t>
            </a:r>
          </a:p>
          <a:p>
            <a:pPr marL="0" indent="0" eaLnBrk="1" hangingPunct="1">
              <a:lnSpc>
                <a:spcPct val="80000"/>
              </a:lnSpc>
              <a:spcBef>
                <a:spcPts val="1200"/>
              </a:spcBef>
              <a:buFontTx/>
              <a:buNone/>
            </a:pPr>
            <a:r>
              <a:rPr lang="el-GR" sz="1800" dirty="0" smtClean="0">
                <a:latin typeface="+mj-lt"/>
                <a:cs typeface="Calibri" pitchFamily="34" charset="0"/>
              </a:rPr>
              <a:t>Χρήση ηλεκτρονικών μικροσκοπίων που λειτουργούν σε μερική πίεση της ατμοσφαιρικής (25%)</a:t>
            </a:r>
          </a:p>
        </p:txBody>
      </p:sp>
    </p:spTree>
    <p:extLst>
      <p:ext uri="{BB962C8B-B14F-4D97-AF65-F5344CB8AC3E}">
        <p14:creationId xmlns:p14="http://schemas.microsoft.com/office/powerpoint/2010/main" val="286785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2" descr="D:\DOCS2009\ThrasyvoulosMaster\28112007risperidone\risp03_02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88640"/>
            <a:ext cx="4032448" cy="3024336"/>
          </a:xfrm>
          <a:prstGeom prst="rect">
            <a:avLst/>
          </a:prstGeom>
          <a:noFill/>
        </p:spPr>
      </p:pic>
      <p:pic>
        <p:nvPicPr>
          <p:cNvPr id="89091" name="Picture 3" descr="D:\DOCS2008\MasterGkegka\03102008\cpc3c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284984"/>
            <a:ext cx="4032448" cy="3024336"/>
          </a:xfrm>
          <a:prstGeom prst="rect">
            <a:avLst/>
          </a:prstGeom>
          <a:noFill/>
        </p:spPr>
      </p:pic>
      <p:pic>
        <p:nvPicPr>
          <p:cNvPr id="89092" name="Picture 4" descr="D:\DOCS2009\ThrasyvoulosMaster\28112007risperidone\risp04_02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88640"/>
            <a:ext cx="4032448" cy="3024336"/>
          </a:xfrm>
          <a:prstGeom prst="rect">
            <a:avLst/>
          </a:prstGeom>
          <a:noFill/>
        </p:spPr>
      </p:pic>
      <p:pic>
        <p:nvPicPr>
          <p:cNvPr id="9" name="8 - Εικόνα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040" y="3284984"/>
            <a:ext cx="3456384" cy="29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9 - TextBox"/>
          <p:cNvSpPr txBox="1"/>
          <p:nvPr/>
        </p:nvSpPr>
        <p:spPr>
          <a:xfrm>
            <a:off x="4283968" y="3501008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SEM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88692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el-GR" sz="2800" b="1" smtClean="0"/>
              <a:t>ΠΕΡΙΕΧΟΜΕΝΑ</a:t>
            </a:r>
            <a:endParaRPr lang="el-GR" sz="2800" b="1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pPr>
              <a:spcBef>
                <a:spcPts val="1200"/>
              </a:spcBef>
              <a:buNone/>
            </a:pPr>
            <a:r>
              <a:rPr lang="el-GR" sz="1600" smtClean="0"/>
              <a:t>Γενικά για τα κολλοειδή συστήματα</a:t>
            </a:r>
          </a:p>
          <a:p>
            <a:pPr>
              <a:spcBef>
                <a:spcPts val="1200"/>
              </a:spcBef>
              <a:buNone/>
            </a:pPr>
            <a:r>
              <a:rPr lang="el-GR" sz="1600" smtClean="0"/>
              <a:t>Μέγεθος, σχήμα και καθαρισμός κολλοειδών συστημάτων</a:t>
            </a:r>
          </a:p>
          <a:p>
            <a:pPr>
              <a:spcBef>
                <a:spcPts val="1200"/>
              </a:spcBef>
              <a:buNone/>
            </a:pPr>
            <a:r>
              <a:rPr lang="el-GR" sz="1600" smtClean="0"/>
              <a:t>Φαρμακολογικές ιδιότητες κολλοειδών</a:t>
            </a:r>
          </a:p>
          <a:p>
            <a:pPr>
              <a:spcBef>
                <a:spcPts val="1200"/>
              </a:spcBef>
              <a:buNone/>
            </a:pPr>
            <a:r>
              <a:rPr lang="el-GR" sz="1600" smtClean="0"/>
              <a:t>Τύποι κολλοειδών συστημάτων</a:t>
            </a:r>
          </a:p>
          <a:p>
            <a:pPr>
              <a:spcBef>
                <a:spcPts val="1200"/>
              </a:spcBef>
              <a:buNone/>
            </a:pPr>
            <a:r>
              <a:rPr lang="el-GR" sz="1600" smtClean="0"/>
              <a:t>Οπτικές Ιδιότητες Κολλοειδών</a:t>
            </a:r>
          </a:p>
          <a:p>
            <a:pPr>
              <a:spcBef>
                <a:spcPts val="1200"/>
              </a:spcBef>
              <a:buNone/>
            </a:pPr>
            <a:r>
              <a:rPr lang="el-GR" sz="1600" smtClean="0"/>
              <a:t>Κινητικές Ιδιότητες Κολλοειδών</a:t>
            </a:r>
          </a:p>
          <a:p>
            <a:pPr>
              <a:spcBef>
                <a:spcPts val="1200"/>
              </a:spcBef>
              <a:buNone/>
            </a:pPr>
            <a:r>
              <a:rPr lang="el-GR" sz="1600" smtClean="0"/>
              <a:t>Ηλεκτρικές Ιδιότητες Κολλοειδών</a:t>
            </a:r>
          </a:p>
          <a:p>
            <a:pPr>
              <a:spcBef>
                <a:spcPts val="1200"/>
              </a:spcBef>
              <a:buNone/>
            </a:pPr>
            <a:r>
              <a:rPr lang="el-GR" sz="1600" smtClean="0"/>
              <a:t>Σταθερότητα κολλοειδών συστημάτων</a:t>
            </a:r>
          </a:p>
          <a:p>
            <a:pPr>
              <a:spcBef>
                <a:spcPts val="1200"/>
              </a:spcBef>
              <a:buNone/>
            </a:pPr>
            <a:r>
              <a:rPr lang="el-GR" sz="1600" smtClean="0"/>
              <a:t>Διαλυτοποίηση</a:t>
            </a:r>
          </a:p>
          <a:p>
            <a:pPr>
              <a:spcBef>
                <a:spcPts val="1200"/>
              </a:spcBef>
              <a:buNone/>
            </a:pPr>
            <a:r>
              <a:rPr lang="el-GR" sz="1600" smtClean="0"/>
              <a:t>Παράγοντες που επηρεάζουν την διαλυτοποίηση</a:t>
            </a:r>
          </a:p>
          <a:p>
            <a:pPr>
              <a:spcBef>
                <a:spcPts val="1200"/>
              </a:spcBef>
              <a:buNone/>
            </a:pPr>
            <a:r>
              <a:rPr lang="el-GR" sz="1600" smtClean="0"/>
              <a:t>Θερμοδυναμική της διαλυτοποίησης</a:t>
            </a:r>
            <a:endParaRPr lang="el-GR" sz="1600" dirty="0"/>
          </a:p>
        </p:txBody>
      </p:sp>
    </p:spTree>
    <p:extLst>
      <p:ext uri="{BB962C8B-B14F-4D97-AF65-F5344CB8AC3E}">
        <p14:creationId xmlns:p14="http://schemas.microsoft.com/office/powerpoint/2010/main" val="3684795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el-GR" sz="2400" b="1" dirty="0" smtClean="0"/>
              <a:t>Οπτικές Ιδιότητες Κολλοειδών (</a:t>
            </a:r>
            <a:r>
              <a:rPr lang="en-US" sz="2400" b="1" dirty="0" smtClean="0"/>
              <a:t>4</a:t>
            </a:r>
            <a:r>
              <a:rPr lang="el-GR" sz="2400" b="1" dirty="0" smtClean="0"/>
              <a:t>)</a:t>
            </a:r>
            <a:endParaRPr lang="el-GR" sz="2400" b="1" dirty="0"/>
          </a:p>
        </p:txBody>
      </p:sp>
      <p:sp>
        <p:nvSpPr>
          <p:cNvPr id="6" name="5 - Ορθογώνιο"/>
          <p:cNvSpPr/>
          <p:nvPr/>
        </p:nvSpPr>
        <p:spPr>
          <a:xfrm>
            <a:off x="179512" y="1412776"/>
            <a:ext cx="8640960" cy="1883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just" eaLnBrk="1" hangingPunct="1">
              <a:lnSpc>
                <a:spcPct val="80000"/>
              </a:lnSpc>
              <a:spcBef>
                <a:spcPts val="1200"/>
              </a:spcBef>
              <a:buFontTx/>
              <a:buNone/>
            </a:pPr>
            <a:r>
              <a:rPr lang="en-US" b="1" dirty="0" smtClean="0"/>
              <a:t>T</a:t>
            </a:r>
            <a:r>
              <a:rPr lang="en-US" dirty="0" smtClean="0"/>
              <a:t>ransmission</a:t>
            </a:r>
            <a:r>
              <a:rPr lang="en-US" b="1" dirty="0" smtClean="0"/>
              <a:t> E</a:t>
            </a:r>
            <a:r>
              <a:rPr lang="en-US" dirty="0" smtClean="0"/>
              <a:t>lectron </a:t>
            </a:r>
            <a:r>
              <a:rPr lang="en-US" b="1" dirty="0" smtClean="0"/>
              <a:t>M</a:t>
            </a:r>
            <a:r>
              <a:rPr lang="en-US" dirty="0" smtClean="0"/>
              <a:t>icroscopy</a:t>
            </a:r>
            <a:r>
              <a:rPr lang="el-GR" b="1" dirty="0" smtClean="0"/>
              <a:t>: </a:t>
            </a:r>
            <a:endParaRPr lang="en-US" b="1" dirty="0" smtClean="0"/>
          </a:p>
          <a:p>
            <a:pPr marL="0" indent="0" algn="just" eaLnBrk="1" hangingPunct="1">
              <a:lnSpc>
                <a:spcPct val="80000"/>
              </a:lnSpc>
              <a:spcBef>
                <a:spcPts val="1200"/>
              </a:spcBef>
              <a:buFontTx/>
              <a:buNone/>
            </a:pPr>
            <a:r>
              <a:rPr lang="el-GR" b="1" dirty="0" smtClean="0"/>
              <a:t>Ηλεκτρονική μικροσκοπία διαπερατότητας</a:t>
            </a:r>
            <a:endParaRPr lang="en-US" dirty="0" smtClean="0"/>
          </a:p>
          <a:p>
            <a:pPr marL="0" indent="0" algn="just" eaLnBrk="1" hangingPunct="1">
              <a:lnSpc>
                <a:spcPct val="80000"/>
              </a:lnSpc>
              <a:spcBef>
                <a:spcPts val="1200"/>
              </a:spcBef>
              <a:buFontTx/>
              <a:buNone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T</a:t>
            </a:r>
            <a:r>
              <a:rPr lang="el-GR" dirty="0" smtClean="0">
                <a:latin typeface="Calibri" pitchFamily="34" charset="0"/>
                <a:cs typeface="Calibri" pitchFamily="34" charset="0"/>
              </a:rPr>
              <a:t>ο δείγμα τοποθετείται σε πλαστικό υπόστρωμα ή μεμβράνη άνθρακα (10 – 20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nm</a:t>
            </a:r>
            <a:r>
              <a:rPr lang="el-GR" dirty="0" smtClean="0">
                <a:latin typeface="Calibri" pitchFamily="34" charset="0"/>
                <a:cs typeface="Calibri" pitchFamily="34" charset="0"/>
              </a:rPr>
              <a:t>) σε πολύ λεπτό πλέγμα χαλκού</a:t>
            </a:r>
          </a:p>
          <a:p>
            <a:pPr marL="0" indent="0" algn="just" eaLnBrk="1" hangingPunct="1">
              <a:lnSpc>
                <a:spcPct val="80000"/>
              </a:lnSpc>
              <a:spcBef>
                <a:spcPts val="1200"/>
              </a:spcBef>
              <a:buFontTx/>
              <a:buNone/>
            </a:pPr>
            <a:r>
              <a:rPr lang="el-GR" dirty="0" smtClean="0">
                <a:latin typeface="Calibri" pitchFamily="34" charset="0"/>
                <a:cs typeface="Calibri" pitchFamily="34" charset="0"/>
              </a:rPr>
              <a:t>Σκέδαση ηλεκτρονίων από το δείγμα εκτός πεδίου παρατήρησης και η τελική εικόνα σε φθορίζουσα οθόνη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- </a:t>
            </a:r>
            <a:r>
              <a:rPr lang="el-GR" dirty="0" smtClean="0">
                <a:latin typeface="Calibri" pitchFamily="34" charset="0"/>
                <a:cs typeface="Calibri" pitchFamily="34" charset="0"/>
              </a:rPr>
              <a:t>Κατάλληλο για την μελέτη ιστών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93994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pPr eaLnBrk="1" hangingPunct="1"/>
            <a:r>
              <a:rPr lang="el-GR" sz="2400" b="1" dirty="0" smtClean="0"/>
              <a:t>Οπτικές Ιδιότητες Κολλοειδών (</a:t>
            </a:r>
            <a:r>
              <a:rPr lang="en-US" sz="2400" b="1" dirty="0" smtClean="0"/>
              <a:t>5</a:t>
            </a:r>
            <a:r>
              <a:rPr lang="el-GR" sz="2400" b="1" dirty="0" smtClean="0"/>
              <a:t>)</a:t>
            </a:r>
          </a:p>
        </p:txBody>
      </p:sp>
      <p:sp>
        <p:nvSpPr>
          <p:cNvPr id="30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81075"/>
            <a:ext cx="8229600" cy="194310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l-GR" sz="1800" b="1" smtClean="0"/>
              <a:t>Σκέδαση Φωτός</a:t>
            </a:r>
            <a:endParaRPr lang="el-GR" sz="1800" smtClean="0"/>
          </a:p>
          <a:p>
            <a:pPr marL="0" indent="0" eaLnBrk="1" hangingPunct="1">
              <a:buFontTx/>
              <a:buNone/>
            </a:pPr>
            <a:r>
              <a:rPr lang="el-GR" sz="1600" smtClean="0"/>
              <a:t>Βασίζεται στο φαινόμενο </a:t>
            </a:r>
            <a:r>
              <a:rPr lang="en-US" sz="1600" smtClean="0"/>
              <a:t>Faraday</a:t>
            </a:r>
            <a:r>
              <a:rPr lang="el-GR" sz="1600" smtClean="0"/>
              <a:t> – </a:t>
            </a:r>
            <a:r>
              <a:rPr lang="en-US" sz="1600" smtClean="0"/>
              <a:t>Tyndall</a:t>
            </a:r>
            <a:endParaRPr lang="el-GR" sz="1600" smtClean="0"/>
          </a:p>
          <a:p>
            <a:pPr marL="0" indent="0" eaLnBrk="1" hangingPunct="1">
              <a:buFontTx/>
              <a:buNone/>
            </a:pPr>
            <a:r>
              <a:rPr lang="el-GR" sz="1600" smtClean="0"/>
              <a:t>Προσδιορισμός ΜΒ και αριθμού συσσωμάτωσης κολλοειδών σωματιδίων, μεγέθους – κατανομής μεγέθους και σχήματος</a:t>
            </a:r>
          </a:p>
          <a:p>
            <a:pPr marL="0" indent="0" eaLnBrk="1" hangingPunct="1">
              <a:buFontTx/>
              <a:buNone/>
            </a:pPr>
            <a:r>
              <a:rPr lang="el-GR" sz="1600" smtClean="0"/>
              <a:t>Θολερότητα, τ: κλασματική μείωση της έντασης του φωτός σε διάλυμα πάχους 1 </a:t>
            </a:r>
            <a:r>
              <a:rPr lang="en-US" sz="1600" smtClean="0"/>
              <a:t>cm</a:t>
            </a:r>
            <a:r>
              <a:rPr lang="el-GR" sz="1600" smtClean="0"/>
              <a:t>, σκέδαση σε όλες τις κατευθύνσεις</a:t>
            </a:r>
          </a:p>
        </p:txBody>
      </p:sp>
      <p:sp>
        <p:nvSpPr>
          <p:cNvPr id="3079" name="Rectangle 5"/>
          <p:cNvSpPr>
            <a:spLocks noChangeArrowheads="1"/>
          </p:cNvSpPr>
          <p:nvPr/>
        </p:nvSpPr>
        <p:spPr bwMode="auto">
          <a:xfrm>
            <a:off x="0" y="31765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l-GR"/>
          </a:p>
        </p:txBody>
      </p:sp>
      <p:graphicFrame>
        <p:nvGraphicFramePr>
          <p:cNvPr id="3074" name="Object 4"/>
          <p:cNvGraphicFramePr>
            <a:graphicFrameLocks noChangeAspect="1"/>
          </p:cNvGraphicFramePr>
          <p:nvPr/>
        </p:nvGraphicFramePr>
        <p:xfrm>
          <a:off x="3924300" y="2781300"/>
          <a:ext cx="717550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27" name="Εξίσωση" r:id="rId3" imgW="406048" imgH="444114" progId="Equation.3">
                  <p:embed/>
                </p:oleObj>
              </mc:Choice>
              <mc:Fallback>
                <p:oleObj name="Εξίσωση" r:id="rId3" imgW="406048" imgH="44411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4300" y="2781300"/>
                        <a:ext cx="717550" cy="7921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80" name="Rectangle 6"/>
          <p:cNvSpPr>
            <a:spLocks noChangeArrowheads="1"/>
          </p:cNvSpPr>
          <p:nvPr/>
        </p:nvSpPr>
        <p:spPr bwMode="auto">
          <a:xfrm>
            <a:off x="395288" y="3644900"/>
            <a:ext cx="8497887" cy="25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>
              <a:spcBef>
                <a:spcPct val="20000"/>
              </a:spcBef>
            </a:pPr>
            <a:r>
              <a:rPr lang="el-GR" sz="1600"/>
              <a:t>Ανάλογη του ΜΒ του λυόφιλου κολλοειδούς σε ορισμένη περιοχή συγκεντρώσεων, ευκολότερη η μέτρηση του σκεδαζόμενου φωτός σε σύγκριση με το διερχόμενο σε χαμηλές συγκεντρώσεις</a:t>
            </a:r>
          </a:p>
          <a:p>
            <a:pPr algn="l">
              <a:spcBef>
                <a:spcPct val="20000"/>
              </a:spcBef>
            </a:pPr>
            <a:r>
              <a:rPr lang="el-GR" sz="1600"/>
              <a:t>Μέτρηση του σκεδαζόμενου φωτός σε γωνία 90</a:t>
            </a:r>
            <a:r>
              <a:rPr lang="el-GR" sz="1600">
                <a:sym typeface="Symbol" pitchFamily="18" charset="2"/>
              </a:rPr>
              <a:t></a:t>
            </a:r>
            <a:r>
              <a:rPr lang="el-GR" sz="1600"/>
              <a:t> (ευκολότερη μαθηματική επεξεργασία)</a:t>
            </a:r>
          </a:p>
          <a:p>
            <a:pPr algn="l">
              <a:spcBef>
                <a:spcPct val="20000"/>
              </a:spcBef>
            </a:pPr>
            <a:r>
              <a:rPr lang="el-GR" sz="1600"/>
              <a:t>Σε νεώτερες συσκευές μετρείται και σε άλλες γωνίες – χρήση ΗΥ για την επεξεργασία των μετρήσεων</a:t>
            </a:r>
          </a:p>
          <a:p>
            <a:pPr algn="l">
              <a:spcBef>
                <a:spcPct val="20000"/>
              </a:spcBef>
            </a:pPr>
            <a:r>
              <a:rPr lang="el-GR" sz="1600"/>
              <a:t>Διαστάσεις των σωματιδίων &lt;&lt; μήκος κύματος της ακτινοβολίας</a:t>
            </a:r>
          </a:p>
          <a:p>
            <a:pPr algn="l">
              <a:spcBef>
                <a:spcPct val="20000"/>
              </a:spcBef>
            </a:pPr>
            <a:r>
              <a:rPr lang="el-GR" sz="1600"/>
              <a:t>Δέσμη </a:t>
            </a:r>
            <a:r>
              <a:rPr lang="en-US" sz="1600"/>
              <a:t>Laser</a:t>
            </a:r>
            <a:r>
              <a:rPr lang="el-GR" sz="1600"/>
              <a:t>: μονοχρωματική ακτινοβολία</a:t>
            </a:r>
          </a:p>
        </p:txBody>
      </p:sp>
    </p:spTree>
    <p:extLst>
      <p:ext uri="{BB962C8B-B14F-4D97-AF65-F5344CB8AC3E}">
        <p14:creationId xmlns:p14="http://schemas.microsoft.com/office/powerpoint/2010/main" val="2199168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pPr eaLnBrk="1" hangingPunct="1"/>
            <a:r>
              <a:rPr lang="el-GR" sz="2400" b="1" dirty="0" smtClean="0"/>
              <a:t>Οπτικές Ιδιότητες Κολλοειδών (</a:t>
            </a:r>
            <a:r>
              <a:rPr lang="en-US" sz="2400" b="1" dirty="0" smtClean="0"/>
              <a:t>6</a:t>
            </a:r>
            <a:r>
              <a:rPr lang="el-GR" sz="2400" b="1" dirty="0" smtClean="0"/>
              <a:t>)</a:t>
            </a:r>
          </a:p>
        </p:txBody>
      </p:sp>
      <p:sp>
        <p:nvSpPr>
          <p:cNvPr id="4103" name="Rectangle 5"/>
          <p:cNvSpPr>
            <a:spLocks noGrp="1" noChangeArrowheads="1"/>
          </p:cNvSpPr>
          <p:nvPr>
            <p:ph sz="half" idx="1"/>
          </p:nvPr>
        </p:nvSpPr>
        <p:spPr>
          <a:xfrm>
            <a:off x="323850" y="981075"/>
            <a:ext cx="6480175" cy="5472113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l-GR" sz="1800" dirty="0" smtClean="0"/>
              <a:t>Υπολογισμός του ΜΒ:</a:t>
            </a:r>
            <a:r>
              <a:rPr lang="el-GR" sz="2800" dirty="0" smtClean="0"/>
              <a:t> </a:t>
            </a:r>
          </a:p>
          <a:p>
            <a:pPr marL="0" indent="0" eaLnBrk="1" hangingPunct="1">
              <a:buFontTx/>
              <a:buNone/>
            </a:pPr>
            <a:r>
              <a:rPr lang="el-GR" sz="1800" dirty="0" smtClean="0"/>
              <a:t>Β: δεύτερος δυναμικός συντελεστής (από μετρήσεις ωσμωτικής πίεσης)</a:t>
            </a:r>
          </a:p>
          <a:p>
            <a:pPr marL="0" indent="0" eaLnBrk="1" hangingPunct="1">
              <a:buFontTx/>
              <a:buNone/>
            </a:pPr>
            <a:r>
              <a:rPr lang="el-GR" sz="1800" dirty="0" smtClean="0"/>
              <a:t>Η: σταθερά για κάθε σύστημα</a:t>
            </a:r>
          </a:p>
          <a:p>
            <a:pPr marL="0" indent="0" eaLnBrk="1" hangingPunct="1">
              <a:buFontTx/>
              <a:buNone/>
            </a:pPr>
            <a:r>
              <a:rPr lang="en-US" sz="1800" dirty="0" smtClean="0"/>
              <a:t>n</a:t>
            </a:r>
            <a:r>
              <a:rPr lang="el-GR" sz="1800" dirty="0" smtClean="0"/>
              <a:t>: δείκτης διάθλασης, </a:t>
            </a:r>
            <a:endParaRPr lang="en-US" sz="1800" dirty="0" smtClean="0"/>
          </a:p>
          <a:p>
            <a:pPr marL="0" indent="0" eaLnBrk="1" hangingPunct="1">
              <a:buFontTx/>
              <a:buNone/>
            </a:pPr>
            <a:r>
              <a:rPr lang="en-US" sz="1800" dirty="0" err="1" smtClean="0"/>
              <a:t>dn</a:t>
            </a:r>
            <a:r>
              <a:rPr lang="el-GR" sz="1800" dirty="0" smtClean="0"/>
              <a:t>/</a:t>
            </a:r>
            <a:r>
              <a:rPr lang="en-US" sz="1800" dirty="0" smtClean="0"/>
              <a:t>dc</a:t>
            </a:r>
            <a:r>
              <a:rPr lang="el-GR" sz="1800" dirty="0" smtClean="0"/>
              <a:t>: μεταβολή του δείκτη διάθλασης με την συγκέντρωση</a:t>
            </a:r>
          </a:p>
          <a:p>
            <a:pPr marL="0" indent="0" eaLnBrk="1" hangingPunct="1">
              <a:buFontTx/>
              <a:buNone/>
            </a:pPr>
            <a:r>
              <a:rPr lang="el-GR" sz="1800" dirty="0" smtClean="0"/>
              <a:t/>
            </a:r>
            <a:br>
              <a:rPr lang="el-GR" sz="1800" dirty="0" smtClean="0"/>
            </a:br>
            <a:r>
              <a:rPr lang="el-GR" sz="1800" dirty="0" smtClean="0"/>
              <a:t>Γραφική παράσταση του όρου </a:t>
            </a:r>
            <a:r>
              <a:rPr lang="en-US" sz="1800" dirty="0" err="1" smtClean="0"/>
              <a:t>Hc</a:t>
            </a:r>
            <a:r>
              <a:rPr lang="el-GR" sz="1800" dirty="0" smtClean="0"/>
              <a:t>/τ έναντι της συγκέντρωσης </a:t>
            </a:r>
            <a:r>
              <a:rPr lang="el-GR" sz="1800" dirty="0" smtClean="0">
                <a:sym typeface="Symbol" pitchFamily="18" charset="2"/>
              </a:rPr>
              <a:t>δίνει </a:t>
            </a:r>
            <a:r>
              <a:rPr lang="el-GR" sz="1800" dirty="0" smtClean="0"/>
              <a:t>ευθεία γραμμή με κλίση = 2Β και τεταγμένη επί την αρχή = 1/ΜΒ</a:t>
            </a:r>
          </a:p>
          <a:p>
            <a:pPr marL="0" indent="0" eaLnBrk="1" hangingPunct="1">
              <a:buFontTx/>
              <a:buNone/>
            </a:pPr>
            <a:r>
              <a:rPr lang="el-GR" sz="1800" dirty="0" smtClean="0"/>
              <a:t>σε ασύμμετρο μόριο η ένταση του </a:t>
            </a:r>
            <a:r>
              <a:rPr lang="el-GR" sz="1800" dirty="0" err="1" smtClean="0"/>
              <a:t>σκεδαζόμενου</a:t>
            </a:r>
            <a:r>
              <a:rPr lang="el-GR" sz="1800" dirty="0" smtClean="0"/>
              <a:t> φωτός αλλάζει με την γωνία παρατήρησης : εκτίμηση σχήματος και μεγέθους των σωματιδίων</a:t>
            </a:r>
          </a:p>
          <a:p>
            <a:pPr marL="0" indent="0" eaLnBrk="1" hangingPunct="1">
              <a:buFontTx/>
              <a:buNone/>
            </a:pPr>
            <a:r>
              <a:rPr lang="el-GR" sz="1800" dirty="0" smtClean="0"/>
              <a:t>προσδιορισμός ΜΒ πρωτεϊνών, συνθετικών πολυμερών, συζευγμένων κολλοειδών </a:t>
            </a:r>
            <a:r>
              <a:rPr lang="el-GR" sz="1800" dirty="0" err="1" smtClean="0"/>
              <a:t>κ.λ</a:t>
            </a:r>
            <a:r>
              <a:rPr lang="el-GR" sz="1800" dirty="0" smtClean="0"/>
              <a:t>.</a:t>
            </a:r>
          </a:p>
        </p:txBody>
      </p:sp>
      <p:sp>
        <p:nvSpPr>
          <p:cNvPr id="410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l-GR"/>
          </a:p>
        </p:txBody>
      </p:sp>
      <p:graphicFrame>
        <p:nvGraphicFramePr>
          <p:cNvPr id="4098" name="Object 8"/>
          <p:cNvGraphicFramePr>
            <a:graphicFrameLocks noChangeAspect="1"/>
          </p:cNvGraphicFramePr>
          <p:nvPr/>
        </p:nvGraphicFramePr>
        <p:xfrm>
          <a:off x="6804025" y="1196975"/>
          <a:ext cx="1871663" cy="708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2" name="Εξίσωση" r:id="rId3" imgW="1040948" imgH="393529" progId="Equation.3">
                  <p:embed/>
                </p:oleObj>
              </mc:Choice>
              <mc:Fallback>
                <p:oleObj name="Εξίσωση" r:id="rId3" imgW="1040948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04025" y="1196975"/>
                        <a:ext cx="1871663" cy="708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5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l-GR"/>
          </a:p>
        </p:txBody>
      </p:sp>
      <p:graphicFrame>
        <p:nvGraphicFramePr>
          <p:cNvPr id="4099" name="Object 10"/>
          <p:cNvGraphicFramePr>
            <a:graphicFrameLocks noChangeAspect="1"/>
          </p:cNvGraphicFramePr>
          <p:nvPr/>
        </p:nvGraphicFramePr>
        <p:xfrm>
          <a:off x="6588125" y="2276475"/>
          <a:ext cx="2303463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3" name="Εξίσωση" r:id="rId5" imgW="1282700" imgH="431800" progId="Equation.3">
                  <p:embed/>
                </p:oleObj>
              </mc:Choice>
              <mc:Fallback>
                <p:oleObj name="Εξίσωση" r:id="rId5" imgW="12827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88125" y="2276475"/>
                        <a:ext cx="2303463" cy="771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99972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pPr eaLnBrk="1" hangingPunct="1"/>
            <a:r>
              <a:rPr lang="el-GR" sz="2400" b="1" dirty="0" smtClean="0"/>
              <a:t>Οπτικές Ιδιότητες Κολλοειδών (</a:t>
            </a:r>
            <a:r>
              <a:rPr lang="en-US" sz="2400" b="1" dirty="0" smtClean="0"/>
              <a:t>7</a:t>
            </a:r>
            <a:r>
              <a:rPr lang="el-GR" sz="2400" b="1" dirty="0" smtClean="0"/>
              <a:t>)</a:t>
            </a:r>
          </a:p>
        </p:txBody>
      </p:sp>
      <p:sp>
        <p:nvSpPr>
          <p:cNvPr id="51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052513"/>
            <a:ext cx="6769100" cy="5329237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l-GR" sz="1800" b="1" dirty="0" smtClean="0"/>
              <a:t>Προσδιορισμός ΜΒ και αριθμού συσσωμάτωσης μικυλλίων</a:t>
            </a:r>
            <a:endParaRPr lang="el-GR" sz="1800" dirty="0" smtClean="0"/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l-GR" sz="1800" dirty="0" smtClean="0"/>
              <a:t>Κατάλληλη τροποποίηση της προηγούμενης εξίσωσης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l-GR" sz="1800" dirty="0" smtClean="0"/>
              <a:t>Τα μικύλλια είναι σε ισορροπία με τα μονομερή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l-GR" sz="1800" dirty="0" smtClean="0"/>
              <a:t>Θολερότητα μικυλλίων # θολερότητα του διαλύματος των μονομερών</a:t>
            </a:r>
            <a:endParaRPr lang="en-US" sz="1800" dirty="0" smtClean="0"/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US" sz="1800" dirty="0" smtClean="0"/>
              <a:t>C</a:t>
            </a:r>
            <a:r>
              <a:rPr lang="el-GR" sz="1800" dirty="0" smtClean="0"/>
              <a:t> &lt; </a:t>
            </a:r>
            <a:r>
              <a:rPr lang="en-US" sz="1800" dirty="0" smtClean="0"/>
              <a:t>CMC</a:t>
            </a:r>
            <a:r>
              <a:rPr lang="el-GR" sz="1800" dirty="0" smtClean="0"/>
              <a:t>: αύξηση της συγκέντρωσης των μονομερών</a:t>
            </a:r>
            <a:endParaRPr lang="en-US" sz="1800" dirty="0" smtClean="0"/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US" sz="1800" dirty="0" smtClean="0"/>
              <a:t>C</a:t>
            </a:r>
            <a:r>
              <a:rPr lang="el-GR" sz="1800" dirty="0" smtClean="0"/>
              <a:t> &gt; </a:t>
            </a:r>
            <a:r>
              <a:rPr lang="en-US" sz="1800" dirty="0" smtClean="0"/>
              <a:t>CMC</a:t>
            </a:r>
            <a:r>
              <a:rPr lang="el-GR" sz="1800" dirty="0" smtClean="0"/>
              <a:t>: περίπου σταθερή η συγκέντρωση των μονομερών και η συγκέντρωση  των μικυλλίων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l-GR" sz="1800" dirty="0" smtClean="0"/>
              <a:t>αφαιρείται η θολερότητα των μονομερών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l-GR" sz="1800" dirty="0" smtClean="0"/>
              <a:t>και λαμβάνει την μορφή: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l-GR" sz="1800" dirty="0" smtClean="0"/>
              <a:t>ΜΒ (από την κλίση) και Β (από την τεταγμένη επί την αρχή)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el-GR" sz="1800" dirty="0" smtClean="0"/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el-GR" sz="1800" dirty="0" smtClean="0"/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el-GR" sz="1800" dirty="0" smtClean="0"/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el-GR" sz="1600" dirty="0" smtClean="0"/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l-GR" sz="1600" dirty="0" smtClean="0"/>
              <a:t>Β = 0: όταν δεν αλληλεπιδρούν τα μικύλλια μεταξύ τους, π.χ. για τα μη ιονικά και </a:t>
            </a:r>
            <a:r>
              <a:rPr lang="en-US" sz="1600" dirty="0" err="1" smtClean="0"/>
              <a:t>zwitterionic</a:t>
            </a:r>
            <a:r>
              <a:rPr lang="el-GR" sz="1600" dirty="0" smtClean="0"/>
              <a:t> συστήματα μικυλλίων με στενή κατανομή μεγέθους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l-GR" sz="1600" dirty="0" smtClean="0"/>
              <a:t>Β &gt; 0: όταν η συγκέντρωση των μικυλλίων αυξάνει </a:t>
            </a:r>
            <a:r>
              <a:rPr lang="el-GR" sz="1600" dirty="0" smtClean="0">
                <a:sym typeface="Symbol" pitchFamily="18" charset="2"/>
              </a:rPr>
              <a:t></a:t>
            </a:r>
            <a:r>
              <a:rPr lang="el-GR" sz="1600" dirty="0" smtClean="0"/>
              <a:t> αύξηση των ενδομικυλλιακών αλληλεπιδράσεων - Ιοντικά μικύλλια	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l-GR" sz="1600" dirty="0" smtClean="0"/>
              <a:t>Β &lt; 0: πολυδιεσπαρμένο σύστημα μικυλλίων</a:t>
            </a:r>
          </a:p>
        </p:txBody>
      </p:sp>
      <p:sp>
        <p:nvSpPr>
          <p:cNvPr id="5129" name="Rectangle 5"/>
          <p:cNvSpPr>
            <a:spLocks noChangeArrowheads="1"/>
          </p:cNvSpPr>
          <p:nvPr/>
        </p:nvSpPr>
        <p:spPr bwMode="auto">
          <a:xfrm>
            <a:off x="0" y="3114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l-GR"/>
          </a:p>
        </p:txBody>
      </p:sp>
      <p:graphicFrame>
        <p:nvGraphicFramePr>
          <p:cNvPr id="5122" name="Object 4"/>
          <p:cNvGraphicFramePr>
            <a:graphicFrameLocks noChangeAspect="1"/>
          </p:cNvGraphicFramePr>
          <p:nvPr/>
        </p:nvGraphicFramePr>
        <p:xfrm>
          <a:off x="6948488" y="1557338"/>
          <a:ext cx="1798637" cy="89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77" name="Εξίσωση" r:id="rId3" imgW="927100" imgH="457200" progId="Equation.3">
                  <p:embed/>
                </p:oleObj>
              </mc:Choice>
              <mc:Fallback>
                <p:oleObj name="Εξίσωση" r:id="rId3" imgW="9271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48488" y="1557338"/>
                        <a:ext cx="1798637" cy="892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30" name="Rectangle 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l-GR"/>
          </a:p>
        </p:txBody>
      </p:sp>
      <p:graphicFrame>
        <p:nvGraphicFramePr>
          <p:cNvPr id="5123" name="Object 6"/>
          <p:cNvGraphicFramePr>
            <a:graphicFrameLocks noChangeAspect="1"/>
          </p:cNvGraphicFramePr>
          <p:nvPr/>
        </p:nvGraphicFramePr>
        <p:xfrm>
          <a:off x="7235825" y="3068638"/>
          <a:ext cx="1368425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78" name="Εξίσωση" r:id="rId5" imgW="736600" imgH="241300" progId="Equation.3">
                  <p:embed/>
                </p:oleObj>
              </mc:Choice>
              <mc:Fallback>
                <p:oleObj name="Εξίσωση" r:id="rId5" imgW="7366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5825" y="3068638"/>
                        <a:ext cx="1368425" cy="444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31" name="Rectangle 9"/>
          <p:cNvSpPr>
            <a:spLocks noChangeArrowheads="1"/>
          </p:cNvSpPr>
          <p:nvPr/>
        </p:nvSpPr>
        <p:spPr bwMode="auto">
          <a:xfrm>
            <a:off x="0" y="31813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l-GR"/>
          </a:p>
        </p:txBody>
      </p:sp>
      <p:graphicFrame>
        <p:nvGraphicFramePr>
          <p:cNvPr id="5124" name="Object 8"/>
          <p:cNvGraphicFramePr>
            <a:graphicFrameLocks noChangeAspect="1"/>
          </p:cNvGraphicFramePr>
          <p:nvPr/>
        </p:nvGraphicFramePr>
        <p:xfrm>
          <a:off x="5435600" y="4149725"/>
          <a:ext cx="3419475" cy="722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79" name="Εξίσωση" r:id="rId7" imgW="2019300" imgH="431800" progId="Equation.3">
                  <p:embed/>
                </p:oleObj>
              </mc:Choice>
              <mc:Fallback>
                <p:oleObj name="Εξίσωση" r:id="rId7" imgW="20193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5600" y="4149725"/>
                        <a:ext cx="3419475" cy="7223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53952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z="2400" b="1" dirty="0" smtClean="0"/>
              <a:t>Κινητικές Ιδιότητες Κολλοειδών</a:t>
            </a:r>
          </a:p>
        </p:txBody>
      </p:sp>
      <p:sp>
        <p:nvSpPr>
          <p:cNvPr id="4403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l-GR" sz="2000" smtClean="0"/>
              <a:t>Θερμική : κίνηση </a:t>
            </a:r>
            <a:r>
              <a:rPr lang="en-US" sz="2000" smtClean="0"/>
              <a:t>Brown, </a:t>
            </a:r>
            <a:r>
              <a:rPr lang="el-GR" sz="2000" smtClean="0"/>
              <a:t>διάχυση, ώσμωση</a:t>
            </a:r>
          </a:p>
          <a:p>
            <a:pPr eaLnBrk="1" hangingPunct="1">
              <a:buFontTx/>
              <a:buNone/>
            </a:pPr>
            <a:r>
              <a:rPr lang="el-GR" sz="2000" smtClean="0"/>
              <a:t>Βαρυτική : καθίζηση</a:t>
            </a:r>
          </a:p>
          <a:p>
            <a:pPr eaLnBrk="1" hangingPunct="1">
              <a:buFontTx/>
              <a:buNone/>
            </a:pPr>
            <a:r>
              <a:rPr lang="el-GR" sz="2000" smtClean="0"/>
              <a:t>Εξωτερικό αίτιο : ιξώδες</a:t>
            </a:r>
          </a:p>
          <a:p>
            <a:pPr eaLnBrk="1" hangingPunct="1">
              <a:buFontTx/>
              <a:buNone/>
            </a:pPr>
            <a:endParaRPr lang="el-GR" sz="2000" smtClean="0"/>
          </a:p>
          <a:p>
            <a:pPr eaLnBrk="1" hangingPunct="1">
              <a:buFontTx/>
              <a:buNone/>
            </a:pPr>
            <a:r>
              <a:rPr lang="el-GR" sz="2000" smtClean="0"/>
              <a:t>Υδροδυναμικές Ιδιότητες</a:t>
            </a:r>
          </a:p>
          <a:p>
            <a:pPr eaLnBrk="1" hangingPunct="1">
              <a:buFontTx/>
              <a:buNone/>
            </a:pPr>
            <a:endParaRPr lang="el-GR" sz="2000" smtClean="0"/>
          </a:p>
        </p:txBody>
      </p:sp>
    </p:spTree>
    <p:extLst>
      <p:ext uri="{BB962C8B-B14F-4D97-AF65-F5344CB8AC3E}">
        <p14:creationId xmlns:p14="http://schemas.microsoft.com/office/powerpoint/2010/main" val="3462917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pPr eaLnBrk="1" hangingPunct="1"/>
            <a:r>
              <a:rPr lang="el-GR" sz="2400" b="1" dirty="0" smtClean="0"/>
              <a:t>Κίνηση </a:t>
            </a:r>
            <a:r>
              <a:rPr lang="en-US" sz="2400" b="1" dirty="0" smtClean="0"/>
              <a:t>Brown</a:t>
            </a:r>
            <a:endParaRPr lang="el-GR" sz="2400" b="1" dirty="0" smtClean="0"/>
          </a:p>
        </p:txBody>
      </p:sp>
      <p:sp>
        <p:nvSpPr>
          <p:cNvPr id="4506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lnSpc>
                <a:spcPct val="80000"/>
              </a:lnSpc>
              <a:spcAft>
                <a:spcPct val="35000"/>
              </a:spcAft>
              <a:buFontTx/>
              <a:buNone/>
            </a:pPr>
            <a:r>
              <a:rPr lang="el-GR" sz="2000" smtClean="0"/>
              <a:t>Ακανόνιστη κίνηση – συνεχής πρόσκρουση των μορίων του μέσου διασποράς στα κολλοειδή σωματίδια (ορατά λόγω μεγέθους)</a:t>
            </a:r>
          </a:p>
          <a:p>
            <a:pPr marL="0" indent="0" eaLnBrk="1" hangingPunct="1">
              <a:lnSpc>
                <a:spcPct val="80000"/>
              </a:lnSpc>
              <a:spcAft>
                <a:spcPct val="35000"/>
              </a:spcAft>
              <a:buFontTx/>
              <a:buNone/>
            </a:pPr>
            <a:r>
              <a:rPr lang="el-GR" sz="2000" smtClean="0"/>
              <a:t>Μείωση μεγέθους των κολλοειδών σωματιδίων </a:t>
            </a:r>
            <a:r>
              <a:rPr lang="el-GR" sz="2000" smtClean="0">
                <a:sym typeface="Symbol" pitchFamily="18" charset="2"/>
              </a:rPr>
              <a:t></a:t>
            </a:r>
            <a:r>
              <a:rPr lang="el-GR" sz="2000" smtClean="0"/>
              <a:t> αύξηση της κίνησης </a:t>
            </a:r>
            <a:r>
              <a:rPr lang="en-US" sz="2000" smtClean="0"/>
              <a:t>Brown</a:t>
            </a:r>
            <a:r>
              <a:rPr lang="el-GR" sz="2000" smtClean="0"/>
              <a:t> </a:t>
            </a:r>
          </a:p>
          <a:p>
            <a:pPr marL="0" indent="0" eaLnBrk="1" hangingPunct="1">
              <a:lnSpc>
                <a:spcPct val="80000"/>
              </a:lnSpc>
              <a:spcAft>
                <a:spcPct val="35000"/>
              </a:spcAft>
              <a:buFontTx/>
              <a:buNone/>
            </a:pPr>
            <a:r>
              <a:rPr lang="el-GR" sz="2000" smtClean="0"/>
              <a:t>Αύξηση ιξώδους </a:t>
            </a:r>
            <a:r>
              <a:rPr lang="el-GR" sz="2000" smtClean="0">
                <a:sym typeface="Symbol" pitchFamily="18" charset="2"/>
              </a:rPr>
              <a:t></a:t>
            </a:r>
            <a:r>
              <a:rPr lang="el-GR" sz="2000" smtClean="0"/>
              <a:t> μείωση της κίνησης </a:t>
            </a:r>
            <a:r>
              <a:rPr lang="en-US" sz="2000" smtClean="0"/>
              <a:t>Brown</a:t>
            </a:r>
            <a:r>
              <a:rPr lang="el-GR" sz="2000" smtClean="0"/>
              <a:t> (μέχρι μηδενισμού της)</a:t>
            </a:r>
          </a:p>
          <a:p>
            <a:pPr marL="0" indent="0" eaLnBrk="1" hangingPunct="1">
              <a:lnSpc>
                <a:spcPct val="80000"/>
              </a:lnSpc>
              <a:spcAft>
                <a:spcPct val="35000"/>
              </a:spcAft>
              <a:buFontTx/>
              <a:buNone/>
            </a:pPr>
            <a:r>
              <a:rPr lang="el-GR" sz="2000" smtClean="0"/>
              <a:t>Για σφαιρικό κολλοειδές σωματίδιο: μεταφορική κίνηση</a:t>
            </a:r>
          </a:p>
          <a:p>
            <a:pPr marL="0" indent="0" eaLnBrk="1" hangingPunct="1">
              <a:lnSpc>
                <a:spcPct val="80000"/>
              </a:lnSpc>
              <a:spcAft>
                <a:spcPct val="35000"/>
              </a:spcAft>
              <a:buFontTx/>
              <a:buNone/>
            </a:pPr>
            <a:r>
              <a:rPr lang="el-GR" sz="2000" smtClean="0"/>
              <a:t>Για μη σφαιρικό κολλοειδές σωματίδιο: μεταφορική – περιστροφική κίνηση</a:t>
            </a:r>
          </a:p>
        </p:txBody>
      </p:sp>
    </p:spTree>
    <p:extLst>
      <p:ext uri="{BB962C8B-B14F-4D97-AF65-F5344CB8AC3E}">
        <p14:creationId xmlns:p14="http://schemas.microsoft.com/office/powerpoint/2010/main" val="1494941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pPr eaLnBrk="1" hangingPunct="1"/>
            <a:r>
              <a:rPr lang="el-GR" sz="2400" b="1" dirty="0" smtClean="0"/>
              <a:t>Διάχυση</a:t>
            </a:r>
          </a:p>
        </p:txBody>
      </p:sp>
      <p:sp>
        <p:nvSpPr>
          <p:cNvPr id="6152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125538"/>
            <a:ext cx="6275388" cy="5000625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l-GR" sz="1800" smtClean="0"/>
              <a:t>Αυθόρμητη κίνηση από υψηλή προς χαμηλή συγκέντρωση</a:t>
            </a:r>
          </a:p>
          <a:p>
            <a:pPr marL="0" indent="0" eaLnBrk="1" hangingPunct="1">
              <a:buFontTx/>
              <a:buNone/>
            </a:pPr>
            <a:r>
              <a:rPr lang="el-GR" sz="1800" smtClean="0"/>
              <a:t>Άμεσο αποτέλεσμα της κίνησης </a:t>
            </a:r>
            <a:r>
              <a:rPr lang="en-US" sz="1800" smtClean="0"/>
              <a:t>Brown</a:t>
            </a:r>
            <a:endParaRPr lang="el-GR" sz="1800" smtClean="0"/>
          </a:p>
          <a:p>
            <a:pPr marL="0" indent="0" eaLnBrk="1" hangingPunct="1">
              <a:buFontTx/>
              <a:buNone/>
            </a:pPr>
            <a:r>
              <a:rPr lang="el-GR" sz="1800" smtClean="0"/>
              <a:t>Πρώτος Νόμος του </a:t>
            </a:r>
            <a:r>
              <a:rPr lang="en-US" sz="1800" smtClean="0"/>
              <a:t>Fick</a:t>
            </a:r>
            <a:endParaRPr lang="el-GR" sz="1800" smtClean="0"/>
          </a:p>
          <a:p>
            <a:pPr marL="0" indent="0" eaLnBrk="1" hangingPunct="1">
              <a:buFontTx/>
              <a:buNone/>
            </a:pPr>
            <a:r>
              <a:rPr lang="en-US" sz="1800" smtClean="0"/>
              <a:t>D</a:t>
            </a:r>
            <a:r>
              <a:rPr lang="el-GR" sz="1800" smtClean="0"/>
              <a:t>: συντελεστής διάχυσης, προσδιορίζεται πειραματικά (μέσω πορώδους διαφράγματος)</a:t>
            </a:r>
            <a:endParaRPr lang="en-US" sz="1800" smtClean="0"/>
          </a:p>
          <a:p>
            <a:pPr marL="0" indent="0" eaLnBrk="1" hangingPunct="1">
              <a:buFontTx/>
              <a:buNone/>
            </a:pPr>
            <a:r>
              <a:rPr lang="en-US" sz="1800" smtClean="0"/>
              <a:t>dc</a:t>
            </a:r>
            <a:r>
              <a:rPr lang="el-GR" sz="1800" smtClean="0"/>
              <a:t>/</a:t>
            </a:r>
            <a:r>
              <a:rPr lang="en-US" sz="1800" smtClean="0"/>
              <a:t>dx</a:t>
            </a:r>
            <a:r>
              <a:rPr lang="el-GR" sz="1800" smtClean="0"/>
              <a:t>: βάθμωση συγκέντρωσης</a:t>
            </a:r>
          </a:p>
          <a:p>
            <a:pPr marL="0" indent="0" eaLnBrk="1" hangingPunct="1">
              <a:buFontTx/>
              <a:buNone/>
            </a:pPr>
            <a:r>
              <a:rPr lang="el-GR" sz="1800" smtClean="0"/>
              <a:t>Υπολογισμός ακτίνας και του ΜΒ σωματιδίου</a:t>
            </a:r>
          </a:p>
          <a:p>
            <a:pPr marL="0" indent="0" eaLnBrk="1" hangingPunct="1">
              <a:buFontTx/>
              <a:buNone/>
            </a:pPr>
            <a:r>
              <a:rPr lang="el-GR" sz="1800" smtClean="0"/>
              <a:t>για σφαιρικό κολλοειδές σωματίδιο (εξίσωση </a:t>
            </a:r>
            <a:r>
              <a:rPr lang="en-US" sz="1800" smtClean="0"/>
              <a:t>Sutherland</a:t>
            </a:r>
            <a:r>
              <a:rPr lang="el-GR" sz="1800" smtClean="0"/>
              <a:t>-</a:t>
            </a:r>
            <a:r>
              <a:rPr lang="en-US" sz="1800" smtClean="0"/>
              <a:t>Einstein</a:t>
            </a:r>
            <a:r>
              <a:rPr lang="el-GR" sz="1800" smtClean="0"/>
              <a:t>)</a:t>
            </a:r>
          </a:p>
          <a:p>
            <a:pPr marL="0" indent="0" eaLnBrk="1" hangingPunct="1">
              <a:buFontTx/>
              <a:buNone/>
            </a:pPr>
            <a:endParaRPr lang="el-GR" sz="1800" smtClean="0"/>
          </a:p>
          <a:p>
            <a:pPr marL="0" indent="0" eaLnBrk="1" hangingPunct="1">
              <a:buFontTx/>
              <a:buNone/>
            </a:pPr>
            <a:endParaRPr lang="el-GR" sz="1800" smtClean="0"/>
          </a:p>
          <a:p>
            <a:pPr marL="0" indent="0" eaLnBrk="1" hangingPunct="1">
              <a:buFontTx/>
              <a:buNone/>
            </a:pPr>
            <a:r>
              <a:rPr lang="el-GR" sz="1800" smtClean="0"/>
              <a:t>Υπολογισμός του ΜΒ σχεδόν σφαιρικών μορίων </a:t>
            </a:r>
          </a:p>
          <a:p>
            <a:pPr marL="0" indent="0" eaLnBrk="1" hangingPunct="1">
              <a:buFontTx/>
              <a:buNone/>
            </a:pPr>
            <a:r>
              <a:rPr lang="el-GR" sz="1800" smtClean="0"/>
              <a:t>(αλβουμίνη αυγών, αιμογλοβίνη) – </a:t>
            </a:r>
            <a:endParaRPr lang="en-US" sz="1800" smtClean="0"/>
          </a:p>
          <a:p>
            <a:pPr marL="0" indent="0" eaLnBrk="1" hangingPunct="1">
              <a:buFontTx/>
              <a:buNone/>
            </a:pPr>
            <a:r>
              <a:rPr lang="en-US" sz="1800" smtClean="0"/>
              <a:t>u : </a:t>
            </a:r>
            <a:r>
              <a:rPr lang="el-GR" sz="1800" smtClean="0"/>
              <a:t>μερικός ειδικός όγκος του συστατικού</a:t>
            </a:r>
          </a:p>
        </p:txBody>
      </p:sp>
      <p:sp>
        <p:nvSpPr>
          <p:cNvPr id="6153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l-GR"/>
          </a:p>
        </p:txBody>
      </p:sp>
      <p:graphicFrame>
        <p:nvGraphicFramePr>
          <p:cNvPr id="6146" name="Object 9"/>
          <p:cNvGraphicFramePr>
            <a:graphicFrameLocks noChangeAspect="1"/>
          </p:cNvGraphicFramePr>
          <p:nvPr/>
        </p:nvGraphicFramePr>
        <p:xfrm>
          <a:off x="6659563" y="1557338"/>
          <a:ext cx="1944687" cy="798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1" name="Εξίσωση" r:id="rId3" imgW="952087" imgH="393529" progId="Equation.3">
                  <p:embed/>
                </p:oleObj>
              </mc:Choice>
              <mc:Fallback>
                <p:oleObj name="Εξίσωση" r:id="rId3" imgW="952087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59563" y="1557338"/>
                        <a:ext cx="1944687" cy="7985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4" name="Rectangle 12"/>
          <p:cNvSpPr>
            <a:spLocks noChangeArrowheads="1"/>
          </p:cNvSpPr>
          <p:nvPr/>
        </p:nvSpPr>
        <p:spPr bwMode="auto">
          <a:xfrm>
            <a:off x="0" y="31765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l-GR"/>
          </a:p>
        </p:txBody>
      </p:sp>
      <p:graphicFrame>
        <p:nvGraphicFramePr>
          <p:cNvPr id="6147" name="Object 11"/>
          <p:cNvGraphicFramePr>
            <a:graphicFrameLocks noChangeAspect="1"/>
          </p:cNvGraphicFramePr>
          <p:nvPr/>
        </p:nvGraphicFramePr>
        <p:xfrm>
          <a:off x="5435600" y="3789363"/>
          <a:ext cx="3241675" cy="763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2" name="Εξίσωση" r:id="rId5" imgW="1651000" imgH="393700" progId="Equation.3">
                  <p:embed/>
                </p:oleObj>
              </mc:Choice>
              <mc:Fallback>
                <p:oleObj name="Εξίσωση" r:id="rId5" imgW="16510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5600" y="3789363"/>
                        <a:ext cx="3241675" cy="763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5" name="Rectangle 14"/>
          <p:cNvSpPr>
            <a:spLocks noChangeArrowheads="1"/>
          </p:cNvSpPr>
          <p:nvPr/>
        </p:nvSpPr>
        <p:spPr bwMode="auto">
          <a:xfrm>
            <a:off x="0" y="30718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l-GR"/>
          </a:p>
        </p:txBody>
      </p:sp>
      <p:graphicFrame>
        <p:nvGraphicFramePr>
          <p:cNvPr id="6148" name="Object 13"/>
          <p:cNvGraphicFramePr>
            <a:graphicFrameLocks noChangeAspect="1"/>
          </p:cNvGraphicFramePr>
          <p:nvPr/>
        </p:nvGraphicFramePr>
        <p:xfrm>
          <a:off x="5867400" y="5229225"/>
          <a:ext cx="2663825" cy="1050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3" name="Εξίσωση" r:id="rId7" imgW="1320227" imgH="520474" progId="Equation.3">
                  <p:embed/>
                </p:oleObj>
              </mc:Choice>
              <mc:Fallback>
                <p:oleObj name="Εξίσωση" r:id="rId7" imgW="1320227" imgH="52047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5229225"/>
                        <a:ext cx="2663825" cy="1050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41286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/>
          <a:lstStyle/>
          <a:p>
            <a:pPr eaLnBrk="1" hangingPunct="1"/>
            <a:r>
              <a:rPr lang="el-GR" sz="2400" b="1" dirty="0" smtClean="0"/>
              <a:t>Ωσμωτική Πίεση (1)</a:t>
            </a:r>
          </a:p>
        </p:txBody>
      </p:sp>
      <p:sp>
        <p:nvSpPr>
          <p:cNvPr id="71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6613"/>
            <a:ext cx="7067550" cy="528955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l-GR" sz="1800" smtClean="0"/>
              <a:t>Εξίσωση </a:t>
            </a:r>
            <a:r>
              <a:rPr lang="en-US" sz="1800" smtClean="0"/>
              <a:t>Van</a:t>
            </a:r>
            <a:r>
              <a:rPr lang="el-GR" sz="1800" smtClean="0"/>
              <a:t>’</a:t>
            </a:r>
            <a:r>
              <a:rPr lang="en-US" sz="1800" smtClean="0"/>
              <a:t>t Hoff</a:t>
            </a:r>
            <a:r>
              <a:rPr lang="el-GR" sz="1800" smtClean="0"/>
              <a:t> : προσδιορισμός ΜΒ κολλοειδούς σε αραιό διάλυμα του (π = </a:t>
            </a:r>
            <a:r>
              <a:rPr lang="en-US" sz="1800" smtClean="0"/>
              <a:t>cRT</a:t>
            </a:r>
            <a:r>
              <a:rPr lang="el-GR" sz="1800" smtClean="0"/>
              <a:t>)</a:t>
            </a:r>
          </a:p>
          <a:p>
            <a:pPr marL="0" indent="0" eaLnBrk="1" hangingPunct="1">
              <a:buFontTx/>
              <a:buNone/>
            </a:pPr>
            <a:r>
              <a:rPr lang="el-GR" sz="1800" smtClean="0"/>
              <a:t>Αντικατάσταση της </a:t>
            </a:r>
            <a:r>
              <a:rPr lang="en-US" sz="1800" smtClean="0"/>
              <a:t>c</a:t>
            </a:r>
            <a:r>
              <a:rPr lang="el-GR" sz="1800" smtClean="0"/>
              <a:t> με τον όρο </a:t>
            </a:r>
            <a:r>
              <a:rPr lang="en-US" sz="1800" smtClean="0"/>
              <a:t>cg</a:t>
            </a:r>
            <a:r>
              <a:rPr lang="el-GR" sz="1800" smtClean="0"/>
              <a:t>/</a:t>
            </a:r>
            <a:r>
              <a:rPr lang="en-US" sz="1800" smtClean="0"/>
              <a:t>MB</a:t>
            </a:r>
            <a:r>
              <a:rPr lang="el-GR" sz="1800" smtClean="0"/>
              <a:t> (ισχύει για αραιά διαλύματα)</a:t>
            </a:r>
          </a:p>
          <a:p>
            <a:pPr marL="0" indent="0" eaLnBrk="1" hangingPunct="1">
              <a:buFontTx/>
              <a:buNone/>
            </a:pPr>
            <a:endParaRPr lang="el-GR" sz="1800" smtClean="0"/>
          </a:p>
          <a:p>
            <a:pPr marL="0" indent="0" eaLnBrk="1" hangingPunct="1">
              <a:buFontTx/>
              <a:buNone/>
            </a:pPr>
            <a:endParaRPr lang="el-GR" sz="1800" smtClean="0"/>
          </a:p>
          <a:p>
            <a:pPr marL="0" indent="0" eaLnBrk="1" hangingPunct="1">
              <a:buFontTx/>
              <a:buNone/>
            </a:pPr>
            <a:r>
              <a:rPr lang="el-GR" sz="1800" smtClean="0"/>
              <a:t>Για πολυμερές με ΜΒ = 50000, ο όρος (π/</a:t>
            </a:r>
            <a:r>
              <a:rPr lang="en-US" sz="1800" smtClean="0"/>
              <a:t>cg</a:t>
            </a:r>
            <a:r>
              <a:rPr lang="el-GR" sz="1800" smtClean="0"/>
              <a:t>) είναι γραμμική συνάρτηση της συγκέντρωσης</a:t>
            </a:r>
          </a:p>
          <a:p>
            <a:pPr marL="0" indent="0" eaLnBrk="1" hangingPunct="1">
              <a:buFontTx/>
              <a:buNone/>
            </a:pPr>
            <a:endParaRPr lang="el-GR" sz="1800" smtClean="0"/>
          </a:p>
          <a:p>
            <a:pPr marL="0" indent="0" eaLnBrk="1" hangingPunct="1">
              <a:buFontTx/>
              <a:buNone/>
            </a:pPr>
            <a:endParaRPr lang="el-GR" sz="1800" smtClean="0"/>
          </a:p>
          <a:p>
            <a:pPr marL="0" indent="0" eaLnBrk="1" hangingPunct="1">
              <a:buFontTx/>
              <a:buNone/>
            </a:pPr>
            <a:r>
              <a:rPr lang="el-GR" sz="1800" smtClean="0"/>
              <a:t>Β: σταθερά για το σύστημα διαλύτη / ουσίας και εξαρτάται από την αλληλεπίδραση τους (δεύτερος δυναμικός συντελεστής)</a:t>
            </a:r>
          </a:p>
          <a:p>
            <a:pPr marL="0" indent="0" eaLnBrk="1" hangingPunct="1">
              <a:buFontTx/>
              <a:buNone/>
            </a:pPr>
            <a:r>
              <a:rPr lang="el-GR" sz="1800" smtClean="0"/>
              <a:t>Για γραμμικά λυόφιλα μόρια: επιδιαλύτωση των μορίων της ουσίας </a:t>
            </a:r>
            <a:r>
              <a:rPr lang="el-GR" sz="1800" smtClean="0">
                <a:sym typeface="Symbol" pitchFamily="18" charset="2"/>
              </a:rPr>
              <a:t></a:t>
            </a:r>
            <a:r>
              <a:rPr lang="el-GR" sz="1800" smtClean="0"/>
              <a:t> μείωση της συγκέντρωσης του ελεύθερου διαλύτη </a:t>
            </a:r>
            <a:r>
              <a:rPr lang="el-GR" sz="1800" smtClean="0">
                <a:sym typeface="Symbol" pitchFamily="18" charset="2"/>
              </a:rPr>
              <a:t></a:t>
            </a:r>
            <a:r>
              <a:rPr lang="el-GR" sz="1800" smtClean="0"/>
              <a:t> φαινομενική αύξηση της συγκέντρωσης της ουσίας</a:t>
            </a:r>
          </a:p>
          <a:p>
            <a:pPr marL="0" indent="0" eaLnBrk="1" hangingPunct="1">
              <a:buFontTx/>
              <a:buNone/>
            </a:pPr>
            <a:r>
              <a:rPr lang="el-GR" sz="1800" smtClean="0"/>
              <a:t>Β: χρησιμοποιείται για τον προσδιορισμό της ασυμμετρίας των σωματιδίων και των αλληλεπιδράσεων τους με τον διαλύτη, συνδέεται με τις παραμέτρους της εξίσωσης </a:t>
            </a:r>
            <a:r>
              <a:rPr lang="en-US" sz="1800" smtClean="0"/>
              <a:t>Van der Waals</a:t>
            </a:r>
            <a:r>
              <a:rPr lang="el-GR" sz="1800" smtClean="0"/>
              <a:t> (a, b)</a:t>
            </a:r>
          </a:p>
        </p:txBody>
      </p:sp>
      <p:sp>
        <p:nvSpPr>
          <p:cNvPr id="7176" name="Rectangle 5"/>
          <p:cNvSpPr>
            <a:spLocks noChangeArrowheads="1"/>
          </p:cNvSpPr>
          <p:nvPr/>
        </p:nvSpPr>
        <p:spPr bwMode="auto">
          <a:xfrm>
            <a:off x="0" y="31289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l-GR"/>
          </a:p>
        </p:txBody>
      </p:sp>
      <p:graphicFrame>
        <p:nvGraphicFramePr>
          <p:cNvPr id="7170" name="Object 4"/>
          <p:cNvGraphicFramePr>
            <a:graphicFrameLocks noChangeAspect="1"/>
          </p:cNvGraphicFramePr>
          <p:nvPr/>
        </p:nvGraphicFramePr>
        <p:xfrm>
          <a:off x="6227763" y="1989138"/>
          <a:ext cx="2663825" cy="776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6" name="Εξίσωση" r:id="rId3" imgW="1587500" imgH="469900" progId="Equation.3">
                  <p:embed/>
                </p:oleObj>
              </mc:Choice>
              <mc:Fallback>
                <p:oleObj name="Εξίσωση" r:id="rId3" imgW="1587500" imgH="469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27763" y="1989138"/>
                        <a:ext cx="2663825" cy="7762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7" name="Rectangle 7"/>
          <p:cNvSpPr>
            <a:spLocks noChangeArrowheads="1"/>
          </p:cNvSpPr>
          <p:nvPr/>
        </p:nvSpPr>
        <p:spPr bwMode="auto">
          <a:xfrm>
            <a:off x="0" y="3114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l-GR"/>
          </a:p>
        </p:txBody>
      </p:sp>
      <p:graphicFrame>
        <p:nvGraphicFramePr>
          <p:cNvPr id="7171" name="Object 6"/>
          <p:cNvGraphicFramePr>
            <a:graphicFrameLocks noChangeAspect="1"/>
          </p:cNvGraphicFramePr>
          <p:nvPr/>
        </p:nvGraphicFramePr>
        <p:xfrm>
          <a:off x="6300788" y="2924175"/>
          <a:ext cx="2303462" cy="766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7" name="Εξίσωση" r:id="rId5" imgW="1358900" imgH="457200" progId="Equation.3">
                  <p:embed/>
                </p:oleObj>
              </mc:Choice>
              <mc:Fallback>
                <p:oleObj name="Εξίσωση" r:id="rId5" imgW="13589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00788" y="2924175"/>
                        <a:ext cx="2303462" cy="7667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28316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pPr eaLnBrk="1" hangingPunct="1"/>
            <a:r>
              <a:rPr lang="el-GR" sz="2400" b="1" dirty="0" smtClean="0"/>
              <a:t>Ωσμωτική Πίεση (2)</a:t>
            </a:r>
          </a:p>
        </p:txBody>
      </p:sp>
      <p:sp>
        <p:nvSpPr>
          <p:cNvPr id="8198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981075"/>
            <a:ext cx="5400675" cy="5145088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spcAft>
                <a:spcPct val="15000"/>
              </a:spcAft>
              <a:buFontTx/>
              <a:buNone/>
            </a:pPr>
            <a:r>
              <a:rPr lang="el-GR" sz="1800" smtClean="0"/>
              <a:t>Γραφική Παράσταση του όρου π/</a:t>
            </a:r>
            <a:r>
              <a:rPr lang="en-US" sz="1800" smtClean="0"/>
              <a:t>cg</a:t>
            </a:r>
            <a:r>
              <a:rPr lang="el-GR" sz="1800" smtClean="0"/>
              <a:t> έναντι της συγκέντρωσης</a:t>
            </a:r>
          </a:p>
          <a:p>
            <a:pPr marL="0" indent="0" eaLnBrk="1" hangingPunct="1">
              <a:lnSpc>
                <a:spcPct val="90000"/>
              </a:lnSpc>
              <a:spcAft>
                <a:spcPct val="15000"/>
              </a:spcAft>
              <a:buFontTx/>
              <a:buNone/>
            </a:pPr>
            <a:r>
              <a:rPr lang="el-GR" sz="1800" smtClean="0"/>
              <a:t>Ι: ιδανικό διάλυμα, Β = 0, αραιά σφαιροκολλοειδή συστήματα</a:t>
            </a:r>
          </a:p>
          <a:p>
            <a:pPr marL="0" indent="0" eaLnBrk="1" hangingPunct="1">
              <a:lnSpc>
                <a:spcPct val="90000"/>
              </a:lnSpc>
              <a:spcAft>
                <a:spcPct val="15000"/>
              </a:spcAft>
              <a:buFontTx/>
              <a:buNone/>
            </a:pPr>
            <a:r>
              <a:rPr lang="el-GR" sz="1800" smtClean="0"/>
              <a:t>ΙΙ και ΙΙΙ: πραγματικά διαλύματα, Β &gt; 0</a:t>
            </a:r>
          </a:p>
          <a:p>
            <a:pPr marL="0" indent="0" eaLnBrk="1" hangingPunct="1">
              <a:lnSpc>
                <a:spcPct val="90000"/>
              </a:lnSpc>
              <a:spcAft>
                <a:spcPct val="15000"/>
              </a:spcAft>
              <a:buFontTx/>
              <a:buNone/>
            </a:pPr>
            <a:r>
              <a:rPr lang="el-GR" sz="1800" smtClean="0"/>
              <a:t>Αύξηση της απόκλισης από την ιδανική συμπεριφορά </a:t>
            </a:r>
            <a:r>
              <a:rPr lang="el-GR" sz="1800" smtClean="0">
                <a:sym typeface="Symbol" pitchFamily="18" charset="2"/>
              </a:rPr>
              <a:t></a:t>
            </a:r>
            <a:r>
              <a:rPr lang="el-GR" sz="1800" smtClean="0"/>
              <a:t> Β </a:t>
            </a:r>
            <a:r>
              <a:rPr lang="el-GR" sz="1800" smtClean="0">
                <a:sym typeface="Symbol" pitchFamily="18" charset="2"/>
              </a:rPr>
              <a:t></a:t>
            </a:r>
            <a:endParaRPr lang="el-GR" sz="1800" smtClean="0"/>
          </a:p>
          <a:p>
            <a:pPr marL="0" indent="0" eaLnBrk="1" hangingPunct="1">
              <a:lnSpc>
                <a:spcPct val="90000"/>
              </a:lnSpc>
              <a:spcAft>
                <a:spcPct val="15000"/>
              </a:spcAft>
              <a:buFontTx/>
              <a:buNone/>
            </a:pPr>
            <a:r>
              <a:rPr lang="el-GR" sz="1800" smtClean="0"/>
              <a:t>ΙΙ: κολλοειδή με μικρή συγγένεια προς τον διαλύτη</a:t>
            </a:r>
          </a:p>
          <a:p>
            <a:pPr marL="0" indent="0" eaLnBrk="1" hangingPunct="1">
              <a:lnSpc>
                <a:spcPct val="90000"/>
              </a:lnSpc>
              <a:spcAft>
                <a:spcPct val="15000"/>
              </a:spcAft>
              <a:buFontTx/>
              <a:buNone/>
            </a:pPr>
            <a:r>
              <a:rPr lang="el-GR" sz="1800" smtClean="0"/>
              <a:t>ΙΙΙ: γραμμικά κολλοειδή με μεγάλη συγγένεια με τον διαλύτη</a:t>
            </a:r>
          </a:p>
          <a:p>
            <a:pPr marL="0" indent="0" eaLnBrk="1" hangingPunct="1">
              <a:lnSpc>
                <a:spcPct val="90000"/>
              </a:lnSpc>
              <a:spcAft>
                <a:spcPct val="15000"/>
              </a:spcAft>
              <a:buFontTx/>
              <a:buNone/>
            </a:pPr>
            <a:r>
              <a:rPr lang="el-GR" sz="1800" smtClean="0"/>
              <a:t>Κοινή τεταγμένη επί την αρχή </a:t>
            </a:r>
            <a:r>
              <a:rPr lang="el-GR" sz="1800" smtClean="0">
                <a:sym typeface="Symbol" pitchFamily="18" charset="2"/>
              </a:rPr>
              <a:t></a:t>
            </a:r>
            <a:r>
              <a:rPr lang="el-GR" sz="1800" smtClean="0"/>
              <a:t> ΜΒ ανεξάρτητο του διαλύτη</a:t>
            </a:r>
          </a:p>
          <a:p>
            <a:pPr marL="0" indent="0" eaLnBrk="1" hangingPunct="1">
              <a:lnSpc>
                <a:spcPct val="90000"/>
              </a:lnSpc>
              <a:spcAft>
                <a:spcPct val="15000"/>
              </a:spcAft>
              <a:buFontTx/>
              <a:buNone/>
            </a:pPr>
            <a:r>
              <a:rPr lang="el-GR" sz="1800" smtClean="0"/>
              <a:t>Σε υψηλές συγκεντρώσεις </a:t>
            </a:r>
            <a:r>
              <a:rPr lang="el-GR" sz="1800" smtClean="0">
                <a:sym typeface="Symbol" pitchFamily="18" charset="2"/>
              </a:rPr>
              <a:t></a:t>
            </a:r>
            <a:r>
              <a:rPr lang="el-GR" sz="1800" smtClean="0"/>
              <a:t> αύξηση αλληλεπιδράσεων και η ΙΙΙ γίνεται μη γραμμική</a:t>
            </a:r>
          </a:p>
          <a:p>
            <a:pPr marL="0" indent="0" eaLnBrk="1" hangingPunct="1">
              <a:lnSpc>
                <a:spcPct val="90000"/>
              </a:lnSpc>
              <a:spcAft>
                <a:spcPct val="15000"/>
              </a:spcAft>
              <a:buFontTx/>
              <a:buNone/>
            </a:pPr>
            <a:r>
              <a:rPr lang="en-US" sz="1800" smtClean="0"/>
              <a:t>C</a:t>
            </a:r>
            <a:r>
              <a:rPr lang="el-GR" sz="1800" smtClean="0"/>
              <a:t>: δυναμικός συντελεστής</a:t>
            </a:r>
          </a:p>
        </p:txBody>
      </p:sp>
      <p:sp>
        <p:nvSpPr>
          <p:cNvPr id="8200" name="Rectangle 9"/>
          <p:cNvSpPr>
            <a:spLocks noChangeArrowheads="1"/>
          </p:cNvSpPr>
          <p:nvPr/>
        </p:nvSpPr>
        <p:spPr bwMode="auto">
          <a:xfrm>
            <a:off x="0" y="3114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l-GR"/>
          </a:p>
        </p:txBody>
      </p:sp>
      <p:graphicFrame>
        <p:nvGraphicFramePr>
          <p:cNvPr id="8194" name="Object 8"/>
          <p:cNvGraphicFramePr>
            <a:graphicFrameLocks noChangeAspect="1"/>
          </p:cNvGraphicFramePr>
          <p:nvPr/>
        </p:nvGraphicFramePr>
        <p:xfrm>
          <a:off x="5508625" y="4724400"/>
          <a:ext cx="3457575" cy="784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48" name="Εξίσωση" r:id="rId3" imgW="1993900" imgH="457200" progId="Equation.3">
                  <p:embed/>
                </p:oleObj>
              </mc:Choice>
              <mc:Fallback>
                <p:oleObj name="Εξίσωση" r:id="rId3" imgW="19939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8625" y="4724400"/>
                        <a:ext cx="3457575" cy="784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80112" y="1484784"/>
            <a:ext cx="3286125" cy="290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0937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/>
          <a:lstStyle/>
          <a:p>
            <a:pPr eaLnBrk="1" hangingPunct="1"/>
            <a:r>
              <a:rPr lang="el-GR" sz="2400" b="1" dirty="0" smtClean="0"/>
              <a:t>Καταβύθιση (</a:t>
            </a:r>
            <a:r>
              <a:rPr lang="en-US" sz="2400" b="1" dirty="0" smtClean="0"/>
              <a:t>Sedimentation</a:t>
            </a:r>
            <a:r>
              <a:rPr lang="el-GR" sz="2400" b="1" dirty="0" smtClean="0"/>
              <a:t>)</a:t>
            </a:r>
            <a:r>
              <a:rPr lang="en-US" sz="2400" b="1" dirty="0" smtClean="0"/>
              <a:t> – (1)</a:t>
            </a:r>
            <a:r>
              <a:rPr lang="el-GR" sz="4000" b="1" dirty="0" smtClean="0"/>
              <a:t> </a:t>
            </a:r>
          </a:p>
        </p:txBody>
      </p:sp>
      <p:sp>
        <p:nvSpPr>
          <p:cNvPr id="92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052736"/>
            <a:ext cx="6778625" cy="338455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l-GR" sz="1800" dirty="0" smtClean="0"/>
              <a:t>Νόμος </a:t>
            </a:r>
            <a:r>
              <a:rPr lang="en-US" sz="1800" dirty="0" smtClean="0"/>
              <a:t>Stokes</a:t>
            </a:r>
          </a:p>
          <a:p>
            <a:pPr marL="0" indent="0" eaLnBrk="1" hangingPunct="1">
              <a:buFontTx/>
              <a:buNone/>
            </a:pPr>
            <a:r>
              <a:rPr lang="el-GR" sz="1600" dirty="0" smtClean="0"/>
              <a:t>(οριακή ταχύτητα πτώσης των σωματιδίων – απλή εξαγωγή της σχέσης)</a:t>
            </a:r>
          </a:p>
          <a:p>
            <a:pPr marL="0" indent="0" eaLnBrk="1" hangingPunct="1">
              <a:buFontTx/>
              <a:buNone/>
            </a:pPr>
            <a:r>
              <a:rPr lang="el-GR" sz="1800" dirty="0" smtClean="0"/>
              <a:t>μέγεθος σωματιδίων : 0.5 μ</a:t>
            </a:r>
            <a:r>
              <a:rPr lang="en-US" sz="1800" dirty="0" smtClean="0"/>
              <a:t>m</a:t>
            </a:r>
            <a:r>
              <a:rPr lang="el-GR" sz="1800" dirty="0" smtClean="0"/>
              <a:t> και μικρότερο ακολουθούν τον νόμο του </a:t>
            </a:r>
            <a:r>
              <a:rPr lang="en-US" sz="1800" dirty="0" smtClean="0"/>
              <a:t>Stokes</a:t>
            </a:r>
            <a:r>
              <a:rPr lang="el-GR" sz="1800" dirty="0" smtClean="0"/>
              <a:t> – αντιστάθμιση από την κίνηση </a:t>
            </a:r>
            <a:r>
              <a:rPr lang="en-US" sz="1800" dirty="0" smtClean="0"/>
              <a:t>Brown</a:t>
            </a:r>
            <a:r>
              <a:rPr lang="el-GR" sz="1800" dirty="0" smtClean="0"/>
              <a:t> (ευνοεί την ανάμιξη)</a:t>
            </a:r>
          </a:p>
          <a:p>
            <a:pPr marL="0" indent="0" eaLnBrk="1" hangingPunct="1">
              <a:buFontTx/>
              <a:buNone/>
            </a:pPr>
            <a:r>
              <a:rPr lang="el-GR" sz="1800" dirty="0" smtClean="0"/>
              <a:t>Καταβύθιση: αργή διαδικασία</a:t>
            </a:r>
          </a:p>
          <a:p>
            <a:pPr marL="0" indent="0" eaLnBrk="1" hangingPunct="1">
              <a:buFontTx/>
              <a:buNone/>
            </a:pPr>
            <a:r>
              <a:rPr lang="el-GR" sz="1800" dirty="0" smtClean="0"/>
              <a:t>Εφαρμογή πολλαπλάσιας επιτάχυνσης της βαρύτητας – Φυγόκεντροι και </a:t>
            </a:r>
            <a:r>
              <a:rPr lang="el-GR" sz="1800" dirty="0" err="1" smtClean="0"/>
              <a:t>Υπερφυγόκεντροι</a:t>
            </a:r>
            <a:endParaRPr lang="el-GR" sz="1800" dirty="0" smtClean="0"/>
          </a:p>
          <a:p>
            <a:pPr marL="0" indent="0" eaLnBrk="1" hangingPunct="1">
              <a:buFontTx/>
              <a:buNone/>
            </a:pPr>
            <a:r>
              <a:rPr lang="el-GR" sz="1800" dirty="0" smtClean="0"/>
              <a:t>Αντικατάσταση της επιτάχυνσης της βαρύτητας με τον όρο ω</a:t>
            </a:r>
            <a:r>
              <a:rPr lang="el-GR" sz="1800" baseline="30000" dirty="0" smtClean="0"/>
              <a:t>2</a:t>
            </a:r>
            <a:r>
              <a:rPr lang="en-US" sz="1800" dirty="0" smtClean="0"/>
              <a:t>x</a:t>
            </a:r>
          </a:p>
          <a:p>
            <a:pPr marL="0" indent="0" eaLnBrk="1" hangingPunct="1">
              <a:buFontTx/>
              <a:buNone/>
            </a:pPr>
            <a:r>
              <a:rPr lang="en-US" sz="1800" dirty="0" smtClean="0"/>
              <a:t>rpm</a:t>
            </a:r>
            <a:r>
              <a:rPr lang="el-GR" sz="1800" dirty="0" smtClean="0"/>
              <a:t>: περιστροφές ανά λεπτό</a:t>
            </a:r>
          </a:p>
        </p:txBody>
      </p:sp>
      <p:sp>
        <p:nvSpPr>
          <p:cNvPr id="9224" name="Rectangle 5"/>
          <p:cNvSpPr>
            <a:spLocks noChangeArrowheads="1"/>
          </p:cNvSpPr>
          <p:nvPr/>
        </p:nvSpPr>
        <p:spPr bwMode="auto">
          <a:xfrm>
            <a:off x="0" y="31194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l-GR"/>
          </a:p>
        </p:txBody>
      </p:sp>
      <p:graphicFrame>
        <p:nvGraphicFramePr>
          <p:cNvPr id="9218" name="Object 4"/>
          <p:cNvGraphicFramePr>
            <a:graphicFrameLocks noChangeAspect="1"/>
          </p:cNvGraphicFramePr>
          <p:nvPr/>
        </p:nvGraphicFramePr>
        <p:xfrm>
          <a:off x="7092950" y="981075"/>
          <a:ext cx="1871663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4" name="Εξίσωση" r:id="rId3" imgW="1066800" imgH="457200" progId="Equation.3">
                  <p:embed/>
                </p:oleObj>
              </mc:Choice>
              <mc:Fallback>
                <p:oleObj name="Εξίσωση" r:id="rId3" imgW="10668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92950" y="981075"/>
                        <a:ext cx="1871663" cy="800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5" name="Rectangle 7"/>
          <p:cNvSpPr>
            <a:spLocks noChangeArrowheads="1"/>
          </p:cNvSpPr>
          <p:nvPr/>
        </p:nvSpPr>
        <p:spPr bwMode="auto">
          <a:xfrm>
            <a:off x="0" y="31194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l-GR"/>
          </a:p>
        </p:txBody>
      </p:sp>
      <p:graphicFrame>
        <p:nvGraphicFramePr>
          <p:cNvPr id="9219" name="Object 6"/>
          <p:cNvGraphicFramePr>
            <a:graphicFrameLocks noChangeAspect="1"/>
          </p:cNvGraphicFramePr>
          <p:nvPr/>
        </p:nvGraphicFramePr>
        <p:xfrm>
          <a:off x="2771775" y="4437063"/>
          <a:ext cx="3240088" cy="904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5" name="Εξίσωση" r:id="rId5" imgW="1638300" imgH="457200" progId="Equation.3">
                  <p:embed/>
                </p:oleObj>
              </mc:Choice>
              <mc:Fallback>
                <p:oleObj name="Εξίσωση" r:id="rId5" imgW="16383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1775" y="4437063"/>
                        <a:ext cx="3240088" cy="904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6" name="Rectangle 9"/>
          <p:cNvSpPr>
            <a:spLocks noChangeArrowheads="1"/>
          </p:cNvSpPr>
          <p:nvPr/>
        </p:nvSpPr>
        <p:spPr bwMode="auto">
          <a:xfrm>
            <a:off x="0" y="3162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l-GR"/>
          </a:p>
        </p:txBody>
      </p:sp>
      <p:sp>
        <p:nvSpPr>
          <p:cNvPr id="9227" name="Rectangle 11"/>
          <p:cNvSpPr>
            <a:spLocks noChangeArrowheads="1"/>
          </p:cNvSpPr>
          <p:nvPr/>
        </p:nvSpPr>
        <p:spPr bwMode="auto">
          <a:xfrm>
            <a:off x="0" y="29622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15645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800" b="1" dirty="0" smtClean="0"/>
              <a:t>ΣΚΟΠΟΣ</a:t>
            </a:r>
            <a:endParaRPr lang="el-GR" sz="2800" b="1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l-GR" sz="1800" dirty="0" smtClean="0"/>
              <a:t>Αφορά την κατανόηση  </a:t>
            </a:r>
          </a:p>
          <a:p>
            <a:pPr>
              <a:spcBef>
                <a:spcPts val="1200"/>
              </a:spcBef>
              <a:buNone/>
            </a:pPr>
            <a:r>
              <a:rPr lang="el-GR" sz="1800" dirty="0" smtClean="0"/>
              <a:t>Α) της φυσικής κατάστασης ενός κολλοειδούς συστήματος</a:t>
            </a:r>
          </a:p>
          <a:p>
            <a:pPr>
              <a:spcBef>
                <a:spcPts val="1200"/>
              </a:spcBef>
              <a:buNone/>
            </a:pPr>
            <a:r>
              <a:rPr lang="el-GR" sz="1800" dirty="0" smtClean="0"/>
              <a:t>Β) την διάκριση σε επιμέρους συστήματα ανάλογα με τις αλληλεπιδράσεις με τα μόρια του διαλύτη</a:t>
            </a:r>
          </a:p>
          <a:p>
            <a:pPr>
              <a:spcBef>
                <a:spcPts val="1200"/>
              </a:spcBef>
              <a:buNone/>
            </a:pPr>
            <a:r>
              <a:rPr lang="el-GR" sz="1800" dirty="0" smtClean="0"/>
              <a:t>Γ) των οπτικών, κινητικών και ηλεκτρικών ιδιοτήτων ενός κολλοειδούς συστήματος και την αντίστοιχη χρησιμότητας τους</a:t>
            </a:r>
          </a:p>
          <a:p>
            <a:pPr>
              <a:spcBef>
                <a:spcPts val="1200"/>
              </a:spcBef>
              <a:buNone/>
            </a:pPr>
            <a:r>
              <a:rPr lang="el-GR" sz="1800" dirty="0" smtClean="0"/>
              <a:t>Δ) της σταθερότητας των κολλοειδών συστημάτων και </a:t>
            </a:r>
          </a:p>
          <a:p>
            <a:pPr>
              <a:spcBef>
                <a:spcPts val="1200"/>
              </a:spcBef>
              <a:buNone/>
            </a:pPr>
            <a:r>
              <a:rPr lang="el-GR" sz="1800" dirty="0"/>
              <a:t>Ε</a:t>
            </a:r>
            <a:r>
              <a:rPr lang="el-GR" sz="1800" dirty="0" smtClean="0"/>
              <a:t>) της αύξηση της διαλυτότητας δυσδιάλυτων στο νερό βιοδραστικών ενώσεων με την χρήση κολλοειδών συστημάτων.</a:t>
            </a:r>
          </a:p>
          <a:p>
            <a:pPr>
              <a:buNone/>
            </a:pPr>
            <a:endParaRPr lang="el-GR" sz="1800" dirty="0"/>
          </a:p>
        </p:txBody>
      </p:sp>
    </p:spTree>
    <p:extLst>
      <p:ext uri="{BB962C8B-B14F-4D97-AF65-F5344CB8AC3E}">
        <p14:creationId xmlns:p14="http://schemas.microsoft.com/office/powerpoint/2010/main" val="2826971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pPr eaLnBrk="1" hangingPunct="1"/>
            <a:r>
              <a:rPr lang="el-GR" sz="2400" b="1" dirty="0" smtClean="0"/>
              <a:t>Καταβύθιση (</a:t>
            </a:r>
            <a:r>
              <a:rPr lang="en-US" sz="2400" b="1" dirty="0" smtClean="0"/>
              <a:t>Sedimentation</a:t>
            </a:r>
            <a:r>
              <a:rPr lang="el-GR" sz="2400" b="1" dirty="0" smtClean="0"/>
              <a:t>)</a:t>
            </a:r>
            <a:r>
              <a:rPr lang="en-US" sz="2400" b="1" dirty="0" smtClean="0"/>
              <a:t> – (2)</a:t>
            </a:r>
            <a:endParaRPr lang="el-GR" sz="2400" b="1" dirty="0" smtClean="0"/>
          </a:p>
        </p:txBody>
      </p:sp>
      <p:sp>
        <p:nvSpPr>
          <p:cNvPr id="102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52513"/>
            <a:ext cx="6994525" cy="507365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l-GR" sz="1800" dirty="0" smtClean="0"/>
              <a:t>Συντελεστής καταβύθισης </a:t>
            </a:r>
            <a:r>
              <a:rPr lang="en-US" sz="1800" dirty="0" smtClean="0"/>
              <a:t>Svedberg</a:t>
            </a:r>
            <a:r>
              <a:rPr lang="el-GR" sz="1800" dirty="0" smtClean="0"/>
              <a:t> </a:t>
            </a:r>
            <a:endParaRPr lang="en-US" sz="1800" dirty="0" smtClean="0"/>
          </a:p>
          <a:p>
            <a:pPr marL="0" indent="0" eaLnBrk="1" hangingPunct="1">
              <a:buFontTx/>
              <a:buNone/>
            </a:pPr>
            <a:r>
              <a:rPr lang="el-GR" sz="1800" dirty="0" smtClean="0"/>
              <a:t>(στιγμιαία ταχύτητα του σωματιδίου στην μονάδα του φυγοκεντρικού πεδίου)</a:t>
            </a:r>
            <a:endParaRPr lang="en-US" sz="1800" dirty="0" smtClean="0"/>
          </a:p>
          <a:p>
            <a:pPr marL="0" indent="0" eaLnBrk="1" hangingPunct="1">
              <a:buFontTx/>
              <a:buNone/>
            </a:pPr>
            <a:r>
              <a:rPr lang="en-US" sz="1800" dirty="0" smtClean="0"/>
              <a:t>O</a:t>
            </a:r>
            <a:r>
              <a:rPr lang="el-GR" sz="1800" dirty="0" smtClean="0"/>
              <a:t>ι αποστάσεις αντιστοιχούν στις θέσεις του ορίου του διαλύτη και του συστατικού με ορισμένο ΜΒ</a:t>
            </a:r>
            <a:endParaRPr lang="en-US" sz="1800" dirty="0" smtClean="0"/>
          </a:p>
          <a:p>
            <a:pPr marL="0" indent="0" eaLnBrk="1" hangingPunct="1">
              <a:buFontTx/>
              <a:buNone/>
            </a:pPr>
            <a:endParaRPr lang="en-US" sz="1800" dirty="0" smtClean="0"/>
          </a:p>
          <a:p>
            <a:pPr marL="0" indent="0" eaLnBrk="1" hangingPunct="1">
              <a:buFontTx/>
              <a:buNone/>
            </a:pPr>
            <a:r>
              <a:rPr lang="el-GR" sz="1800" dirty="0" smtClean="0"/>
              <a:t>Ηλεκτρονικός προσδιορισμός της θέσης κάθε κλάσματος με ορισμένο ΜΒ – δείκτης διάθλασης</a:t>
            </a:r>
          </a:p>
          <a:p>
            <a:pPr marL="0" indent="0" eaLnBrk="1" hangingPunct="1">
              <a:buFontTx/>
              <a:buNone/>
            </a:pPr>
            <a:r>
              <a:rPr lang="el-GR" sz="1800" dirty="0" smtClean="0"/>
              <a:t>Φάσμα ανάλογο του </a:t>
            </a:r>
            <a:r>
              <a:rPr lang="el-GR" sz="1800" dirty="0" err="1" smtClean="0"/>
              <a:t>χρωματογραφήματος</a:t>
            </a:r>
            <a:endParaRPr lang="el-GR" sz="1800" dirty="0" smtClean="0"/>
          </a:p>
          <a:p>
            <a:pPr marL="0" indent="0" eaLnBrk="1" hangingPunct="1">
              <a:buFontTx/>
              <a:buNone/>
            </a:pPr>
            <a:r>
              <a:rPr lang="el-GR" sz="1800" dirty="0" smtClean="0"/>
              <a:t>Προσδιορισμός του ΜΒ αλλά και της ομοιογένειας του δείγματος</a:t>
            </a:r>
          </a:p>
          <a:p>
            <a:pPr marL="0" indent="0" eaLnBrk="1" hangingPunct="1">
              <a:buFontTx/>
              <a:buNone/>
            </a:pPr>
            <a:r>
              <a:rPr lang="el-GR" sz="1800" dirty="0" smtClean="0"/>
              <a:t>Ζελατίνη: ΜΒ = 10 – 100 </a:t>
            </a:r>
            <a:r>
              <a:rPr lang="en-US" sz="1800" dirty="0" err="1" smtClean="0"/>
              <a:t>kD</a:t>
            </a:r>
            <a:r>
              <a:rPr lang="en-US" sz="1800" dirty="0" smtClean="0"/>
              <a:t>, </a:t>
            </a:r>
            <a:r>
              <a:rPr lang="el-GR" sz="1800" dirty="0" smtClean="0"/>
              <a:t>Ινσουλίνη: 2 </a:t>
            </a:r>
            <a:r>
              <a:rPr lang="el-GR" sz="1800" dirty="0" err="1" smtClean="0"/>
              <a:t>πεπτιδικές</a:t>
            </a:r>
            <a:r>
              <a:rPr lang="el-GR" sz="1800" dirty="0" smtClean="0"/>
              <a:t> αλυσίδες, ΜΒ = ~ 60 </a:t>
            </a:r>
            <a:r>
              <a:rPr lang="en-US" sz="1800" dirty="0" err="1" smtClean="0"/>
              <a:t>kD</a:t>
            </a:r>
            <a:endParaRPr lang="el-GR" sz="1800" dirty="0" smtClean="0"/>
          </a:p>
          <a:p>
            <a:pPr marL="0" indent="0" eaLnBrk="1" hangingPunct="1">
              <a:buFontTx/>
              <a:buNone/>
            </a:pPr>
            <a:r>
              <a:rPr lang="el-GR" sz="1800" dirty="0" smtClean="0"/>
              <a:t>Υπολογισμός του ΜΒ:</a:t>
            </a:r>
          </a:p>
          <a:p>
            <a:pPr marL="0" indent="0" eaLnBrk="1" hangingPunct="1">
              <a:buFontTx/>
              <a:buNone/>
            </a:pPr>
            <a:r>
              <a:rPr lang="en-US" sz="1800" dirty="0" smtClean="0"/>
              <a:t>1. </a:t>
            </a:r>
            <a:r>
              <a:rPr lang="el-GR" sz="1800" dirty="0" smtClean="0"/>
              <a:t>πειραματικός προσδιορισμός του συντελεστή </a:t>
            </a:r>
            <a:r>
              <a:rPr lang="en-US" sz="1800" dirty="0" smtClean="0"/>
              <a:t>Svedberg</a:t>
            </a:r>
            <a:endParaRPr lang="el-GR" sz="1800" dirty="0" smtClean="0"/>
          </a:p>
          <a:p>
            <a:pPr marL="0" indent="0" eaLnBrk="1" hangingPunct="1">
              <a:buFontTx/>
              <a:buNone/>
            </a:pPr>
            <a:r>
              <a:rPr lang="en-US" sz="1800" dirty="0" smtClean="0"/>
              <a:t>2. </a:t>
            </a:r>
            <a:r>
              <a:rPr lang="el-GR" sz="1800" dirty="0" smtClean="0"/>
              <a:t>προσδιορισμός του συντελεστή διάχυσης </a:t>
            </a:r>
            <a:r>
              <a:rPr lang="en-US" sz="1800" dirty="0" smtClean="0"/>
              <a:t>D</a:t>
            </a:r>
            <a:endParaRPr lang="el-GR" sz="1800" dirty="0" smtClean="0"/>
          </a:p>
        </p:txBody>
      </p:sp>
      <p:sp>
        <p:nvSpPr>
          <p:cNvPr id="10249" name="Rectangle 5"/>
          <p:cNvSpPr>
            <a:spLocks noChangeArrowheads="1"/>
          </p:cNvSpPr>
          <p:nvPr/>
        </p:nvSpPr>
        <p:spPr bwMode="auto">
          <a:xfrm>
            <a:off x="0" y="3162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l-GR"/>
          </a:p>
        </p:txBody>
      </p:sp>
      <p:graphicFrame>
        <p:nvGraphicFramePr>
          <p:cNvPr id="10242" name="Object 4"/>
          <p:cNvGraphicFramePr>
            <a:graphicFrameLocks noChangeAspect="1"/>
          </p:cNvGraphicFramePr>
          <p:nvPr/>
        </p:nvGraphicFramePr>
        <p:xfrm>
          <a:off x="7092950" y="836613"/>
          <a:ext cx="1655763" cy="976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00" name="Εξίσωση" r:id="rId3" imgW="660113" imgH="393529" progId="Equation.3">
                  <p:embed/>
                </p:oleObj>
              </mc:Choice>
              <mc:Fallback>
                <p:oleObj name="Εξίσωση" r:id="rId3" imgW="660113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92950" y="836613"/>
                        <a:ext cx="1655763" cy="9763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50" name="Rectangle 7"/>
          <p:cNvSpPr>
            <a:spLocks noChangeArrowheads="1"/>
          </p:cNvSpPr>
          <p:nvPr/>
        </p:nvSpPr>
        <p:spPr bwMode="auto">
          <a:xfrm>
            <a:off x="0" y="29622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l-GR"/>
          </a:p>
        </p:txBody>
      </p:sp>
      <p:graphicFrame>
        <p:nvGraphicFramePr>
          <p:cNvPr id="10243" name="Object 6"/>
          <p:cNvGraphicFramePr>
            <a:graphicFrameLocks noChangeAspect="1"/>
          </p:cNvGraphicFramePr>
          <p:nvPr/>
        </p:nvGraphicFramePr>
        <p:xfrm>
          <a:off x="7092950" y="1844675"/>
          <a:ext cx="1728788" cy="1389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01" name="Εξίσωση" r:id="rId5" imgW="850900" imgH="685800" progId="Equation.3">
                  <p:embed/>
                </p:oleObj>
              </mc:Choice>
              <mc:Fallback>
                <p:oleObj name="Εξίσωση" r:id="rId5" imgW="850900" imgH="685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92950" y="1844675"/>
                        <a:ext cx="1728788" cy="1389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51" name="Rectangle 9"/>
          <p:cNvSpPr>
            <a:spLocks noChangeArrowheads="1"/>
          </p:cNvSpPr>
          <p:nvPr/>
        </p:nvSpPr>
        <p:spPr bwMode="auto">
          <a:xfrm>
            <a:off x="0" y="3038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l-GR"/>
          </a:p>
        </p:txBody>
      </p:sp>
      <p:graphicFrame>
        <p:nvGraphicFramePr>
          <p:cNvPr id="10244" name="Object 8"/>
          <p:cNvGraphicFramePr>
            <a:graphicFrameLocks noChangeAspect="1"/>
          </p:cNvGraphicFramePr>
          <p:nvPr/>
        </p:nvGraphicFramePr>
        <p:xfrm>
          <a:off x="6948488" y="4941888"/>
          <a:ext cx="2016125" cy="1157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02" name="Εξίσωση" r:id="rId7" imgW="1117115" imgH="634725" progId="Equation.3">
                  <p:embed/>
                </p:oleObj>
              </mc:Choice>
              <mc:Fallback>
                <p:oleObj name="Εξίσωση" r:id="rId7" imgW="1117115" imgH="63472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48488" y="4941888"/>
                        <a:ext cx="2016125" cy="11572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31295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/>
          <a:lstStyle/>
          <a:p>
            <a:pPr eaLnBrk="1" hangingPunct="1"/>
            <a:r>
              <a:rPr lang="el-GR" sz="2400" b="1" dirty="0" smtClean="0"/>
              <a:t>Ιξώδες (1)</a:t>
            </a:r>
          </a:p>
        </p:txBody>
      </p:sp>
      <p:sp>
        <p:nvSpPr>
          <p:cNvPr id="1127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052513"/>
            <a:ext cx="8351838" cy="720725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l-GR" sz="1800" smtClean="0"/>
              <a:t>Αντίσταση στην ροή όταν εφαρμόζεται εξωτερική δύναμη</a:t>
            </a:r>
          </a:p>
          <a:p>
            <a:pPr marL="0" indent="0" eaLnBrk="1" hangingPunct="1">
              <a:buFontTx/>
              <a:buNone/>
            </a:pPr>
            <a:r>
              <a:rPr lang="el-GR" sz="1800" smtClean="0"/>
              <a:t>Εξίσωση </a:t>
            </a:r>
            <a:r>
              <a:rPr lang="en-US" sz="1800" smtClean="0"/>
              <a:t>Einstein </a:t>
            </a:r>
            <a:r>
              <a:rPr lang="el-GR" sz="1800" smtClean="0"/>
              <a:t>για αραιά διαλύματα διασπορών σφαιρικών σωματιδίων</a:t>
            </a:r>
          </a:p>
        </p:txBody>
      </p:sp>
      <p:sp>
        <p:nvSpPr>
          <p:cNvPr id="11274" name="Rectangle 5"/>
          <p:cNvSpPr>
            <a:spLocks noChangeArrowheads="1"/>
          </p:cNvSpPr>
          <p:nvPr/>
        </p:nvSpPr>
        <p:spPr bwMode="auto">
          <a:xfrm>
            <a:off x="0" y="32670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l-GR"/>
          </a:p>
        </p:txBody>
      </p:sp>
      <p:graphicFrame>
        <p:nvGraphicFramePr>
          <p:cNvPr id="11266" name="Object 4"/>
          <p:cNvGraphicFramePr>
            <a:graphicFrameLocks noChangeAspect="1"/>
          </p:cNvGraphicFramePr>
          <p:nvPr/>
        </p:nvGraphicFramePr>
        <p:xfrm>
          <a:off x="3492500" y="1844675"/>
          <a:ext cx="1800225" cy="411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26" name="Εξίσωση" r:id="rId3" imgW="1002865" imgH="228501" progId="Equation.3">
                  <p:embed/>
                </p:oleObj>
              </mc:Choice>
              <mc:Fallback>
                <p:oleObj name="Εξίσωση" r:id="rId3" imgW="1002865" imgH="22850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2500" y="1844675"/>
                        <a:ext cx="1800225" cy="4111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75" name="Rectangle 6"/>
          <p:cNvSpPr>
            <a:spLocks noChangeArrowheads="1"/>
          </p:cNvSpPr>
          <p:nvPr/>
        </p:nvSpPr>
        <p:spPr bwMode="auto">
          <a:xfrm>
            <a:off x="323850" y="2349500"/>
            <a:ext cx="8434388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>
              <a:spcBef>
                <a:spcPct val="20000"/>
              </a:spcBef>
            </a:pPr>
            <a:r>
              <a:rPr lang="el-GR" dirty="0"/>
              <a:t>Προσδιορισμός των </a:t>
            </a:r>
            <a:r>
              <a:rPr lang="en-US" dirty="0"/>
              <a:t>n</a:t>
            </a:r>
            <a:r>
              <a:rPr lang="el-GR" dirty="0"/>
              <a:t> και </a:t>
            </a:r>
            <a:r>
              <a:rPr lang="en-US" dirty="0"/>
              <a:t>n</a:t>
            </a:r>
            <a:r>
              <a:rPr lang="el-GR" baseline="-25000" dirty="0"/>
              <a:t>0</a:t>
            </a:r>
            <a:r>
              <a:rPr lang="el-GR" dirty="0"/>
              <a:t> με κατάλληλο ιξωδόμετρο</a:t>
            </a:r>
          </a:p>
          <a:p>
            <a:pPr algn="just">
              <a:lnSpc>
                <a:spcPct val="45000"/>
              </a:lnSpc>
              <a:spcBef>
                <a:spcPct val="20000"/>
              </a:spcBef>
            </a:pPr>
            <a:r>
              <a:rPr lang="en-US" dirty="0"/>
              <a:t>c</a:t>
            </a:r>
            <a:r>
              <a:rPr lang="el-GR" dirty="0"/>
              <a:t> (</a:t>
            </a:r>
            <a:r>
              <a:rPr lang="en-US" dirty="0"/>
              <a:t>g</a:t>
            </a:r>
            <a:r>
              <a:rPr lang="el-GR" dirty="0"/>
              <a:t> κολλοειδούς ανά 100</a:t>
            </a:r>
            <a:r>
              <a:rPr lang="en-US" dirty="0"/>
              <a:t>ml</a:t>
            </a:r>
            <a:r>
              <a:rPr lang="el-GR" dirty="0"/>
              <a:t> όγκου ολικής διασποράς)</a:t>
            </a:r>
            <a:r>
              <a:rPr lang="el-GR" sz="3200" dirty="0"/>
              <a:t> </a:t>
            </a:r>
          </a:p>
        </p:txBody>
      </p:sp>
      <p:sp>
        <p:nvSpPr>
          <p:cNvPr id="11276" name="Rectangle 8"/>
          <p:cNvSpPr>
            <a:spLocks noChangeArrowheads="1"/>
          </p:cNvSpPr>
          <p:nvPr/>
        </p:nvSpPr>
        <p:spPr bwMode="auto">
          <a:xfrm>
            <a:off x="0" y="31670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l-GR"/>
          </a:p>
        </p:txBody>
      </p:sp>
      <p:graphicFrame>
        <p:nvGraphicFramePr>
          <p:cNvPr id="11267" name="Object 7"/>
          <p:cNvGraphicFramePr>
            <a:graphicFrameLocks noChangeAspect="1"/>
          </p:cNvGraphicFramePr>
          <p:nvPr/>
        </p:nvGraphicFramePr>
        <p:xfrm>
          <a:off x="2339975" y="3141663"/>
          <a:ext cx="4176713" cy="706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27" name="Εξίσωση" r:id="rId5" imgW="2527300" imgH="431800" progId="Equation.3">
                  <p:embed/>
                </p:oleObj>
              </mc:Choice>
              <mc:Fallback>
                <p:oleObj name="Εξίσωση" r:id="rId5" imgW="25273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9975" y="3141663"/>
                        <a:ext cx="4176713" cy="7064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77" name="Rectangle 10"/>
          <p:cNvSpPr>
            <a:spLocks noChangeArrowheads="1"/>
          </p:cNvSpPr>
          <p:nvPr/>
        </p:nvSpPr>
        <p:spPr bwMode="auto">
          <a:xfrm>
            <a:off x="0" y="3143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l-GR"/>
          </a:p>
        </p:txBody>
      </p:sp>
      <p:graphicFrame>
        <p:nvGraphicFramePr>
          <p:cNvPr id="11268" name="Object 9"/>
          <p:cNvGraphicFramePr>
            <a:graphicFrameLocks noChangeAspect="1"/>
          </p:cNvGraphicFramePr>
          <p:nvPr/>
        </p:nvGraphicFramePr>
        <p:xfrm>
          <a:off x="3059113" y="3933825"/>
          <a:ext cx="2376487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28" name="Εξίσωση" r:id="rId7" imgW="1498600" imgH="419100" progId="Equation.3">
                  <p:embed/>
                </p:oleObj>
              </mc:Choice>
              <mc:Fallback>
                <p:oleObj name="Εξίσωση" r:id="rId7" imgW="1498600" imgH="419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9113" y="3933825"/>
                        <a:ext cx="2376487" cy="660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78" name="Rectangle 11"/>
          <p:cNvSpPr>
            <a:spLocks noChangeArrowheads="1"/>
          </p:cNvSpPr>
          <p:nvPr/>
        </p:nvSpPr>
        <p:spPr bwMode="auto">
          <a:xfrm>
            <a:off x="250825" y="4652963"/>
            <a:ext cx="8507413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>
              <a:spcBef>
                <a:spcPct val="20000"/>
              </a:spcBef>
            </a:pPr>
            <a:r>
              <a:rPr lang="el-GR" dirty="0"/>
              <a:t>Για πολυμερή μεγάλου ΜΒ και σε ενδιάμεσες συγκεντρώσεις</a:t>
            </a:r>
          </a:p>
          <a:p>
            <a:pPr algn="just">
              <a:lnSpc>
                <a:spcPct val="65000"/>
              </a:lnSpc>
              <a:spcBef>
                <a:spcPct val="20000"/>
              </a:spcBef>
            </a:pPr>
            <a:r>
              <a:rPr lang="el-GR" dirty="0"/>
              <a:t>από την γραφική παράσταση του όρου </a:t>
            </a:r>
            <a:r>
              <a:rPr lang="en-US" dirty="0"/>
              <a:t>n</a:t>
            </a:r>
            <a:r>
              <a:rPr lang="el-GR" baseline="-25000" dirty="0"/>
              <a:t>ειδ.</a:t>
            </a:r>
            <a:r>
              <a:rPr lang="el-GR" dirty="0"/>
              <a:t>/</a:t>
            </a:r>
            <a:r>
              <a:rPr lang="en-US" dirty="0"/>
              <a:t>c</a:t>
            </a:r>
            <a:r>
              <a:rPr lang="el-GR" dirty="0"/>
              <a:t> έναντι της συγκέντρωσης </a:t>
            </a:r>
            <a:r>
              <a:rPr lang="en-US" dirty="0"/>
              <a:t>c</a:t>
            </a:r>
            <a:r>
              <a:rPr lang="el-GR" dirty="0"/>
              <a:t> προσδιορίζετε η σταθερά </a:t>
            </a:r>
            <a:r>
              <a:rPr lang="en-US" dirty="0"/>
              <a:t>k</a:t>
            </a:r>
            <a:r>
              <a:rPr lang="el-GR" baseline="-25000" dirty="0"/>
              <a:t>1</a:t>
            </a:r>
            <a:r>
              <a:rPr lang="el-GR" dirty="0"/>
              <a:t> = τεταγμένη επί την αρχή</a:t>
            </a:r>
            <a:r>
              <a:rPr lang="el-GR" sz="3200" dirty="0"/>
              <a:t> </a:t>
            </a:r>
          </a:p>
        </p:txBody>
      </p:sp>
      <p:sp>
        <p:nvSpPr>
          <p:cNvPr id="11279" name="Rectangle 13"/>
          <p:cNvSpPr>
            <a:spLocks noChangeArrowheads="1"/>
          </p:cNvSpPr>
          <p:nvPr/>
        </p:nvSpPr>
        <p:spPr bwMode="auto">
          <a:xfrm>
            <a:off x="0" y="31718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l-GR"/>
          </a:p>
        </p:txBody>
      </p:sp>
      <p:graphicFrame>
        <p:nvGraphicFramePr>
          <p:cNvPr id="11269" name="Object 12"/>
          <p:cNvGraphicFramePr>
            <a:graphicFrameLocks noChangeAspect="1"/>
          </p:cNvGraphicFramePr>
          <p:nvPr/>
        </p:nvGraphicFramePr>
        <p:xfrm>
          <a:off x="2987675" y="5589588"/>
          <a:ext cx="2952750" cy="725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29" name="Εξίσωση" r:id="rId9" imgW="1675673" imgH="406224" progId="Equation.3">
                  <p:embed/>
                </p:oleObj>
              </mc:Choice>
              <mc:Fallback>
                <p:oleObj name="Εξίσωση" r:id="rId9" imgW="1675673" imgH="40622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7675" y="5589588"/>
                        <a:ext cx="2952750" cy="7254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55344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pPr eaLnBrk="1" hangingPunct="1"/>
            <a:r>
              <a:rPr lang="el-GR" sz="2400" b="1" dirty="0" smtClean="0"/>
              <a:t>Ιξώδες (2)</a:t>
            </a:r>
          </a:p>
        </p:txBody>
      </p:sp>
      <p:sp>
        <p:nvSpPr>
          <p:cNvPr id="122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4076700"/>
            <a:ext cx="8229600" cy="720725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l-GR" sz="1800" dirty="0" smtClean="0"/>
              <a:t>Η σταθερά </a:t>
            </a:r>
            <a:r>
              <a:rPr lang="en-US" sz="1800" dirty="0" smtClean="0"/>
              <a:t>k</a:t>
            </a:r>
            <a:r>
              <a:rPr lang="el-GR" sz="1800" baseline="-25000" dirty="0" smtClean="0"/>
              <a:t>1</a:t>
            </a:r>
            <a:r>
              <a:rPr lang="el-GR" sz="1800" dirty="0" smtClean="0"/>
              <a:t> ονομάζεται εσωτερικό ιξώδες [</a:t>
            </a:r>
            <a:r>
              <a:rPr lang="en-US" sz="1800" dirty="0" smtClean="0"/>
              <a:t>n</a:t>
            </a:r>
            <a:r>
              <a:rPr lang="el-GR" sz="1800" dirty="0" smtClean="0"/>
              <a:t>] – προσδιορίζεται το ΜΒ του </a:t>
            </a:r>
            <a:r>
              <a:rPr lang="el-GR" sz="1800" dirty="0" err="1" smtClean="0"/>
              <a:t>μακρομορίου</a:t>
            </a:r>
            <a:r>
              <a:rPr lang="el-GR" sz="1800" dirty="0" smtClean="0"/>
              <a:t> (εξίσωση </a:t>
            </a:r>
            <a:r>
              <a:rPr lang="en-US" sz="1800" dirty="0" smtClean="0"/>
              <a:t>Mark</a:t>
            </a:r>
            <a:r>
              <a:rPr lang="el-GR" sz="1800" dirty="0" smtClean="0"/>
              <a:t> – </a:t>
            </a:r>
            <a:r>
              <a:rPr lang="en-US" sz="1800" dirty="0" err="1" smtClean="0"/>
              <a:t>Houwink</a:t>
            </a:r>
            <a:r>
              <a:rPr lang="el-GR" sz="1800" dirty="0" smtClean="0"/>
              <a:t>)</a:t>
            </a:r>
          </a:p>
        </p:txBody>
      </p:sp>
      <p:sp>
        <p:nvSpPr>
          <p:cNvPr id="12295" name="Rectangle 5"/>
          <p:cNvSpPr>
            <a:spLocks noChangeArrowheads="1"/>
          </p:cNvSpPr>
          <p:nvPr/>
        </p:nvSpPr>
        <p:spPr bwMode="auto">
          <a:xfrm>
            <a:off x="0" y="32670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l-GR"/>
          </a:p>
        </p:txBody>
      </p:sp>
      <p:graphicFrame>
        <p:nvGraphicFramePr>
          <p:cNvPr id="12290" name="Object 4"/>
          <p:cNvGraphicFramePr>
            <a:graphicFrameLocks noChangeAspect="1"/>
          </p:cNvGraphicFramePr>
          <p:nvPr/>
        </p:nvGraphicFramePr>
        <p:xfrm>
          <a:off x="3924300" y="4868863"/>
          <a:ext cx="1225550" cy="449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44" name="Εξίσωση" r:id="rId3" imgW="622030" imgH="228501" progId="Equation.3">
                  <p:embed/>
                </p:oleObj>
              </mc:Choice>
              <mc:Fallback>
                <p:oleObj name="Εξίσωση" r:id="rId3" imgW="622030" imgH="22850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4300" y="4868863"/>
                        <a:ext cx="1225550" cy="4492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6" name="Rectangle 6"/>
          <p:cNvSpPr>
            <a:spLocks noChangeArrowheads="1"/>
          </p:cNvSpPr>
          <p:nvPr/>
        </p:nvSpPr>
        <p:spPr bwMode="auto">
          <a:xfrm>
            <a:off x="539750" y="5445125"/>
            <a:ext cx="8424863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>
              <a:spcBef>
                <a:spcPct val="20000"/>
              </a:spcBef>
            </a:pPr>
            <a:r>
              <a:rPr lang="el-GR" dirty="0"/>
              <a:t>σταθερές </a:t>
            </a:r>
            <a:r>
              <a:rPr lang="en-US" dirty="0"/>
              <a:t>k</a:t>
            </a:r>
            <a:r>
              <a:rPr lang="el-GR" dirty="0"/>
              <a:t>, </a:t>
            </a:r>
            <a:r>
              <a:rPr lang="en-US" dirty="0"/>
              <a:t>a</a:t>
            </a:r>
            <a:r>
              <a:rPr lang="el-GR" dirty="0"/>
              <a:t> : χαρακτηριστικές για κάθε μακρομόριο, προσδιορίζονται από κλάσματα γνωστού ΜΒ, εξαρτώνται από τον διαλύτη και την θερμοκρασία</a:t>
            </a:r>
          </a:p>
          <a:p>
            <a:pPr algn="l">
              <a:spcBef>
                <a:spcPct val="20000"/>
              </a:spcBef>
            </a:pPr>
            <a:endParaRPr lang="el-GR" dirty="0"/>
          </a:p>
        </p:txBody>
      </p:sp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23728" y="908720"/>
            <a:ext cx="4905375" cy="294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54803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pPr eaLnBrk="1" hangingPunct="1"/>
            <a:r>
              <a:rPr lang="el-GR" sz="2400" b="1" dirty="0" smtClean="0"/>
              <a:t>Ιξώδες (3)</a:t>
            </a:r>
          </a:p>
        </p:txBody>
      </p:sp>
      <p:sp>
        <p:nvSpPr>
          <p:cNvPr id="460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25538"/>
            <a:ext cx="8229600" cy="500062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l-GR" sz="1800" smtClean="0"/>
              <a:t>Εξάρτηση του ιξώδους από το σχήμα των κολλοειδών σωματιδίων</a:t>
            </a:r>
          </a:p>
          <a:p>
            <a:pPr eaLnBrk="1" hangingPunct="1">
              <a:buFontTx/>
              <a:buNone/>
            </a:pPr>
            <a:r>
              <a:rPr lang="el-GR" sz="1800" smtClean="0"/>
              <a:t>Η σχέση σχήματος – ιξώδους δείχνει τον βαθμό επιδιαλύτωσης των σωματιδίων</a:t>
            </a:r>
          </a:p>
          <a:p>
            <a:pPr eaLnBrk="1" hangingPunct="1">
              <a:buFontTx/>
              <a:buNone/>
            </a:pPr>
            <a:r>
              <a:rPr lang="el-GR" sz="1800" smtClean="0"/>
              <a:t>Χρήση πολυμερών ως υποκατάστατα πλάσματος</a:t>
            </a:r>
          </a:p>
          <a:p>
            <a:pPr eaLnBrk="1" hangingPunct="1">
              <a:buFontTx/>
              <a:buNone/>
            </a:pPr>
            <a:r>
              <a:rPr lang="el-GR" sz="1800" smtClean="0"/>
              <a:t>Μερική εξάρτηση των χαρακτηριστικών τους από το ΜΒ τους</a:t>
            </a:r>
          </a:p>
          <a:p>
            <a:pPr eaLnBrk="1" hangingPunct="1">
              <a:buFontTx/>
              <a:buNone/>
            </a:pPr>
            <a:r>
              <a:rPr lang="el-GR" sz="1800" smtClean="0"/>
              <a:t>		1. μέγεθος και σχήμα των μακρομορίων,</a:t>
            </a:r>
          </a:p>
          <a:p>
            <a:pPr eaLnBrk="1" hangingPunct="1">
              <a:buFontTx/>
              <a:buNone/>
            </a:pPr>
            <a:r>
              <a:rPr lang="el-GR" sz="1800" smtClean="0"/>
              <a:t>		2. κατάλληλο ιξώδες και</a:t>
            </a:r>
          </a:p>
          <a:p>
            <a:pPr eaLnBrk="1" hangingPunct="1">
              <a:buFontTx/>
              <a:buNone/>
            </a:pPr>
            <a:r>
              <a:rPr lang="el-GR" sz="1800" smtClean="0"/>
              <a:t>		3. ωσμωτική πίεση του αίματος</a:t>
            </a:r>
          </a:p>
          <a:p>
            <a:pPr eaLnBrk="1" hangingPunct="1">
              <a:buFontTx/>
              <a:buNone/>
            </a:pPr>
            <a:r>
              <a:rPr lang="el-GR" sz="1800" smtClean="0"/>
              <a:t>Χρησιμοποιούμενα πολυμερή:</a:t>
            </a:r>
          </a:p>
          <a:p>
            <a:pPr eaLnBrk="1" hangingPunct="1">
              <a:buFontTx/>
              <a:buNone/>
            </a:pPr>
            <a:r>
              <a:rPr lang="el-GR" sz="1800" smtClean="0"/>
              <a:t>Δεξτρίνες, παρασκευάσματα ζελατίνης, Υδροξυαιθυλενικό άμυλο</a:t>
            </a:r>
          </a:p>
        </p:txBody>
      </p:sp>
    </p:spTree>
    <p:extLst>
      <p:ext uri="{BB962C8B-B14F-4D97-AF65-F5344CB8AC3E}">
        <p14:creationId xmlns:p14="http://schemas.microsoft.com/office/powerpoint/2010/main" val="2504903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z="2400" b="1" dirty="0" smtClean="0"/>
              <a:t>Ηλεκτρικές Ιδιότητες Κολλοειδών (1)</a:t>
            </a:r>
          </a:p>
        </p:txBody>
      </p:sp>
      <p:sp>
        <p:nvSpPr>
          <p:cNvPr id="4710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l-GR" sz="2000" dirty="0" err="1" smtClean="0">
                <a:latin typeface="Calibri" pitchFamily="34" charset="0"/>
                <a:cs typeface="Calibri" pitchFamily="34" charset="0"/>
              </a:rPr>
              <a:t>Ηλεκτροκινητικά</a:t>
            </a:r>
            <a:r>
              <a:rPr lang="el-GR" sz="2000" dirty="0" smtClean="0">
                <a:latin typeface="Calibri" pitchFamily="34" charset="0"/>
                <a:cs typeface="Calibri" pitchFamily="34" charset="0"/>
              </a:rPr>
              <a:t> Φαινόμενα:</a:t>
            </a:r>
          </a:p>
          <a:p>
            <a:pPr marL="609600" indent="-609600" eaLnBrk="1" hangingPunct="1">
              <a:buFontTx/>
              <a:buNone/>
            </a:pPr>
            <a:r>
              <a:rPr lang="el-GR" sz="2000" dirty="0" smtClean="0">
                <a:latin typeface="Calibri" pitchFamily="34" charset="0"/>
                <a:cs typeface="Calibri" pitchFamily="34" charset="0"/>
              </a:rPr>
              <a:t>	1. </a:t>
            </a:r>
            <a:r>
              <a:rPr lang="el-GR" sz="2000" dirty="0" err="1" smtClean="0">
                <a:latin typeface="Calibri" pitchFamily="34" charset="0"/>
                <a:cs typeface="Calibri" pitchFamily="34" charset="0"/>
              </a:rPr>
              <a:t>Ηλεκτροφόρηση</a:t>
            </a:r>
            <a:r>
              <a:rPr lang="el-GR" sz="2000" dirty="0" smtClean="0">
                <a:latin typeface="Calibri" pitchFamily="34" charset="0"/>
                <a:cs typeface="Calibri" pitchFamily="34" charset="0"/>
              </a:rPr>
              <a:t>,</a:t>
            </a:r>
          </a:p>
          <a:p>
            <a:pPr marL="609600" indent="-609600" eaLnBrk="1" hangingPunct="1">
              <a:buFontTx/>
              <a:buNone/>
            </a:pPr>
            <a:r>
              <a:rPr lang="el-GR" sz="2000" dirty="0" smtClean="0">
                <a:latin typeface="Calibri" pitchFamily="34" charset="0"/>
                <a:cs typeface="Calibri" pitchFamily="34" charset="0"/>
              </a:rPr>
              <a:t>	2. </a:t>
            </a:r>
            <a:r>
              <a:rPr lang="el-GR" sz="2000" dirty="0" err="1" smtClean="0">
                <a:latin typeface="Calibri" pitchFamily="34" charset="0"/>
                <a:cs typeface="Calibri" pitchFamily="34" charset="0"/>
              </a:rPr>
              <a:t>Ηλεκτρο</a:t>
            </a:r>
            <a:r>
              <a:rPr lang="el-GR" sz="2000" dirty="0" smtClean="0">
                <a:latin typeface="Calibri" pitchFamily="34" charset="0"/>
                <a:cs typeface="Calibri" pitchFamily="34" charset="0"/>
              </a:rPr>
              <a:t>-όσμωση,</a:t>
            </a:r>
          </a:p>
          <a:p>
            <a:pPr marL="609600" indent="-609600" eaLnBrk="1" hangingPunct="1">
              <a:buFontTx/>
              <a:buNone/>
            </a:pPr>
            <a:r>
              <a:rPr lang="el-GR" sz="2000" dirty="0" smtClean="0">
                <a:latin typeface="Calibri" pitchFamily="34" charset="0"/>
                <a:cs typeface="Calibri" pitchFamily="34" charset="0"/>
              </a:rPr>
              <a:t>	3. Δυναμικό Ροής και</a:t>
            </a:r>
          </a:p>
          <a:p>
            <a:pPr marL="609600" indent="-609600" eaLnBrk="1" hangingPunct="1">
              <a:buFontTx/>
              <a:buNone/>
            </a:pPr>
            <a:r>
              <a:rPr lang="el-GR" sz="2000" dirty="0" smtClean="0">
                <a:latin typeface="Calibri" pitchFamily="34" charset="0"/>
                <a:cs typeface="Calibri" pitchFamily="34" charset="0"/>
              </a:rPr>
              <a:t>	4. Δυναμικό Καταβύθισης.</a:t>
            </a:r>
          </a:p>
          <a:p>
            <a:pPr marL="609600" indent="-609600" eaLnBrk="1" hangingPunct="1">
              <a:buFontTx/>
              <a:buNone/>
            </a:pPr>
            <a:endParaRPr lang="el-GR" sz="2000" dirty="0" smtClean="0">
              <a:latin typeface="Calibri" pitchFamily="34" charset="0"/>
              <a:cs typeface="Calibri" pitchFamily="34" charset="0"/>
            </a:endParaRPr>
          </a:p>
          <a:p>
            <a:pPr marL="609600" indent="-609600" eaLnBrk="1" hangingPunct="1">
              <a:buFontTx/>
              <a:buNone/>
            </a:pPr>
            <a:r>
              <a:rPr lang="el-GR" sz="2000" dirty="0" smtClean="0">
                <a:latin typeface="Calibri" pitchFamily="34" charset="0"/>
                <a:cs typeface="Calibri" pitchFamily="34" charset="0"/>
              </a:rPr>
              <a:t>Ηλεκτρικά </a:t>
            </a:r>
            <a:r>
              <a:rPr lang="el-GR" sz="2000" dirty="0" smtClean="0">
                <a:latin typeface="Calibri" pitchFamily="34" charset="0"/>
                <a:cs typeface="Calibri" pitchFamily="34" charset="0"/>
                <a:sym typeface="Symbol" pitchFamily="18" charset="2"/>
              </a:rPr>
              <a:t></a:t>
            </a:r>
            <a:r>
              <a:rPr lang="el-GR" sz="2000" dirty="0" smtClean="0">
                <a:latin typeface="Calibri" pitchFamily="34" charset="0"/>
                <a:cs typeface="Calibri" pitchFamily="34" charset="0"/>
              </a:rPr>
              <a:t> Κινητικά : ηλεκτρική </a:t>
            </a:r>
            <a:r>
              <a:rPr lang="el-GR" sz="2000" dirty="0" err="1" smtClean="0">
                <a:latin typeface="Calibri" pitchFamily="34" charset="0"/>
                <a:cs typeface="Calibri" pitchFamily="34" charset="0"/>
              </a:rPr>
              <a:t>διπλοστοιβάδα</a:t>
            </a:r>
            <a:endParaRPr lang="el-GR" sz="2000" dirty="0" smtClean="0">
              <a:latin typeface="Calibri" pitchFamily="34" charset="0"/>
              <a:cs typeface="Calibri" pitchFamily="34" charset="0"/>
            </a:endParaRPr>
          </a:p>
          <a:p>
            <a:pPr marL="609600" indent="-609600" eaLnBrk="1" hangingPunct="1">
              <a:buFontTx/>
              <a:buNone/>
            </a:pPr>
            <a:r>
              <a:rPr lang="el-GR" sz="2000" dirty="0" smtClean="0">
                <a:latin typeface="Calibri" pitchFamily="34" charset="0"/>
                <a:cs typeface="Calibri" pitchFamily="34" charset="0"/>
              </a:rPr>
              <a:t>Εφαρμογή εξωτερικού δυναμικού </a:t>
            </a:r>
            <a:r>
              <a:rPr lang="el-GR" sz="2000" dirty="0" smtClean="0">
                <a:latin typeface="Calibri" pitchFamily="34" charset="0"/>
                <a:cs typeface="Calibri" pitchFamily="34" charset="0"/>
                <a:sym typeface="Symbol" pitchFamily="18" charset="2"/>
              </a:rPr>
              <a:t></a:t>
            </a:r>
            <a:r>
              <a:rPr lang="el-GR" sz="2000" dirty="0" smtClean="0">
                <a:latin typeface="Calibri" pitchFamily="34" charset="0"/>
                <a:cs typeface="Calibri" pitchFamily="34" charset="0"/>
              </a:rPr>
              <a:t> Κίνηση</a:t>
            </a:r>
          </a:p>
          <a:p>
            <a:pPr marL="609600" indent="-609600" eaLnBrk="1" hangingPunct="1">
              <a:lnSpc>
                <a:spcPct val="55000"/>
              </a:lnSpc>
              <a:buFontTx/>
              <a:buNone/>
            </a:pPr>
            <a:r>
              <a:rPr lang="el-GR" sz="2000" dirty="0" smtClean="0">
                <a:latin typeface="Calibri" pitchFamily="34" charset="0"/>
                <a:cs typeface="Calibri" pitchFamily="34" charset="0"/>
              </a:rPr>
              <a:t>Εξαναγκασμένη κίνηση </a:t>
            </a:r>
            <a:r>
              <a:rPr lang="el-GR" sz="2000" dirty="0" smtClean="0">
                <a:latin typeface="Calibri" pitchFamily="34" charset="0"/>
                <a:cs typeface="Calibri" pitchFamily="34" charset="0"/>
                <a:sym typeface="Symbol" pitchFamily="18" charset="2"/>
              </a:rPr>
              <a:t></a:t>
            </a:r>
            <a:r>
              <a:rPr lang="el-GR" sz="2000" dirty="0" smtClean="0">
                <a:latin typeface="Calibri" pitchFamily="34" charset="0"/>
                <a:cs typeface="Calibri" pitchFamily="34" charset="0"/>
              </a:rPr>
              <a:t> Δυναμικό</a:t>
            </a:r>
            <a:r>
              <a:rPr lang="el-GR" dirty="0" smtClean="0">
                <a:latin typeface="Calibri" pitchFamily="34" charset="0"/>
                <a:cs typeface="Calibri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28898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pPr eaLnBrk="1" hangingPunct="1"/>
            <a:r>
              <a:rPr lang="el-GR" sz="2400" b="1" dirty="0" smtClean="0"/>
              <a:t>Ηλεκτρικές Ιδιότητες Κολλοειδών (2)</a:t>
            </a:r>
          </a:p>
        </p:txBody>
      </p:sp>
      <p:sp>
        <p:nvSpPr>
          <p:cNvPr id="4813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52513"/>
            <a:ext cx="8229600" cy="507365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l-GR" sz="1800" b="1" smtClean="0"/>
              <a:t>Ηλεκτροφόρηση</a:t>
            </a:r>
          </a:p>
          <a:p>
            <a:pPr marL="609600" indent="-609600" eaLnBrk="1" hangingPunct="1">
              <a:buFontTx/>
              <a:buNone/>
            </a:pPr>
            <a:r>
              <a:rPr lang="el-GR" sz="1800" smtClean="0"/>
              <a:t>Κίνηση σωματιδίων σε υγρό υπό την επίδραση εξωτερικού ηλεκτρικού πεδίου</a:t>
            </a:r>
          </a:p>
          <a:p>
            <a:pPr marL="609600" indent="-609600" eaLnBrk="1" hangingPunct="1">
              <a:buFontTx/>
              <a:buNone/>
            </a:pPr>
            <a:r>
              <a:rPr lang="el-GR" sz="1800" smtClean="0"/>
              <a:t>Τεχνικές :</a:t>
            </a:r>
          </a:p>
          <a:p>
            <a:pPr marL="609600" indent="-609600" eaLnBrk="1" hangingPunct="1">
              <a:buFontTx/>
              <a:buNone/>
            </a:pPr>
            <a:r>
              <a:rPr lang="el-GR" sz="1800" smtClean="0"/>
              <a:t>	1. Μικροηλεκτροφόρηση,</a:t>
            </a:r>
          </a:p>
          <a:p>
            <a:pPr marL="609600" indent="-609600" eaLnBrk="1" hangingPunct="1">
              <a:buFontTx/>
              <a:buNone/>
            </a:pPr>
            <a:r>
              <a:rPr lang="el-GR" sz="1800" smtClean="0"/>
              <a:t>	2. Ηλεκτροφόρηση κινούμενου διαχωριστικού στρώματος,</a:t>
            </a:r>
          </a:p>
          <a:p>
            <a:pPr marL="609600" indent="-609600" eaLnBrk="1" hangingPunct="1">
              <a:buFontTx/>
              <a:buNone/>
            </a:pPr>
            <a:r>
              <a:rPr lang="el-GR" sz="1800" smtClean="0"/>
              <a:t>	3. Ηλεκτροφόρηση κατά ζώνες</a:t>
            </a:r>
          </a:p>
          <a:p>
            <a:pPr marL="609600" indent="-609600" eaLnBrk="1" hangingPunct="1">
              <a:buFontTx/>
              <a:buNone/>
            </a:pPr>
            <a:endParaRPr lang="el-GR" sz="1800" smtClean="0"/>
          </a:p>
          <a:p>
            <a:pPr marL="609600" indent="-609600" eaLnBrk="1" hangingPunct="1">
              <a:buFontTx/>
              <a:buNone/>
            </a:pPr>
            <a:r>
              <a:rPr lang="el-GR" sz="1800" b="1" smtClean="0"/>
              <a:t>Μικροηλεκτροφόρηση</a:t>
            </a:r>
          </a:p>
          <a:p>
            <a:pPr marL="609600" indent="-609600" eaLnBrk="1" hangingPunct="1">
              <a:buFontTx/>
              <a:buNone/>
            </a:pPr>
            <a:r>
              <a:rPr lang="el-GR" sz="1800" smtClean="0"/>
              <a:t>Φορτισμένα σωματίδια – στάσιμο υγρό</a:t>
            </a:r>
          </a:p>
          <a:p>
            <a:pPr marL="609600" indent="-609600" eaLnBrk="1" hangingPunct="1">
              <a:buFontTx/>
              <a:buNone/>
            </a:pPr>
            <a:r>
              <a:rPr lang="el-GR" sz="1800" smtClean="0"/>
              <a:t>Κελλίο ηλεκτροφόρησης</a:t>
            </a:r>
          </a:p>
          <a:p>
            <a:pPr marL="609600" indent="-609600" eaLnBrk="1" hangingPunct="1">
              <a:buFontTx/>
              <a:buNone/>
            </a:pPr>
            <a:r>
              <a:rPr lang="el-GR" sz="1800" smtClean="0"/>
              <a:t>Προσδιορισμός ζ-δυναμικού</a:t>
            </a:r>
          </a:p>
          <a:p>
            <a:pPr marL="609600" indent="-609600" eaLnBrk="1" hangingPunct="1">
              <a:buFontTx/>
              <a:buNone/>
            </a:pPr>
            <a:r>
              <a:rPr lang="el-GR" sz="1800" smtClean="0"/>
              <a:t>	Προσδιορισμός ταχύτητας μετατόπισης :</a:t>
            </a:r>
          </a:p>
          <a:p>
            <a:pPr marL="609600" indent="-609600" eaLnBrk="1" hangingPunct="1">
              <a:buFontTx/>
              <a:buNone/>
            </a:pPr>
            <a:r>
              <a:rPr lang="el-GR" sz="1800" smtClean="0"/>
              <a:t>	1. Υπερμικροσκοπία</a:t>
            </a:r>
          </a:p>
          <a:p>
            <a:pPr marL="609600" indent="-609600" eaLnBrk="1" hangingPunct="1">
              <a:buFontTx/>
              <a:buNone/>
            </a:pPr>
            <a:r>
              <a:rPr lang="el-GR" sz="1800" smtClean="0"/>
              <a:t>	2. Φασματοσκοπία συσχέτισης φωτονίων (</a:t>
            </a:r>
            <a:r>
              <a:rPr lang="en-US" sz="1800" smtClean="0"/>
              <a:t>PCS</a:t>
            </a:r>
            <a:r>
              <a:rPr lang="el-GR" sz="180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48270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pPr eaLnBrk="1" hangingPunct="1"/>
            <a:r>
              <a:rPr lang="el-GR" sz="2400" b="1" dirty="0" smtClean="0"/>
              <a:t>Ηλεκτρικές Ιδιότητες Κολλοειδών (3)</a:t>
            </a:r>
          </a:p>
        </p:txBody>
      </p:sp>
      <p:sp>
        <p:nvSpPr>
          <p:cNvPr id="143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25538"/>
            <a:ext cx="8229600" cy="5000625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spcAft>
                <a:spcPct val="20000"/>
              </a:spcAft>
              <a:buFontTx/>
              <a:buNone/>
            </a:pPr>
            <a:r>
              <a:rPr lang="el-GR" sz="1800" dirty="0" smtClean="0"/>
              <a:t>Φασματοσκοπία συσχέτισης φωτονίων : ταχεία, μέτρηση μεγάλου αριθμού σωματιδίων, χρήση Η/Υ για την επεξεργασία των μετρήσεων</a:t>
            </a:r>
          </a:p>
          <a:p>
            <a:pPr marL="0" indent="0" eaLnBrk="1" hangingPunct="1">
              <a:lnSpc>
                <a:spcPct val="80000"/>
              </a:lnSpc>
              <a:spcAft>
                <a:spcPct val="20000"/>
              </a:spcAft>
              <a:buFontTx/>
              <a:buNone/>
            </a:pPr>
            <a:r>
              <a:rPr lang="el-GR" sz="1800" dirty="0" smtClean="0"/>
              <a:t>Φαινόμενο </a:t>
            </a:r>
            <a:r>
              <a:rPr lang="en-US" sz="1800" dirty="0" smtClean="0"/>
              <a:t>Doppler</a:t>
            </a:r>
            <a:r>
              <a:rPr lang="el-GR" sz="1800" dirty="0" smtClean="0"/>
              <a:t> – χρήση δύο δεσμών </a:t>
            </a:r>
            <a:r>
              <a:rPr lang="en-US" sz="1800" dirty="0" smtClean="0"/>
              <a:t>Laser</a:t>
            </a:r>
            <a:r>
              <a:rPr lang="el-GR" sz="1800" dirty="0" smtClean="0"/>
              <a:t> (σταθερή – διαμορφωμένη)</a:t>
            </a:r>
          </a:p>
          <a:p>
            <a:pPr marL="0" indent="0" eaLnBrk="1" hangingPunct="1">
              <a:lnSpc>
                <a:spcPct val="80000"/>
              </a:lnSpc>
              <a:spcAft>
                <a:spcPct val="20000"/>
              </a:spcAft>
              <a:buFontTx/>
              <a:buNone/>
            </a:pPr>
            <a:r>
              <a:rPr lang="el-GR" sz="1800" dirty="0" smtClean="0"/>
              <a:t>Μέτρηση στο στάσιμο επίπεδο (14.7% διαμέτρου για κυλινδρικές κυψελίδες και 20% για επίπεδες κυψελίδες)</a:t>
            </a:r>
          </a:p>
          <a:p>
            <a:pPr marL="0" indent="0" eaLnBrk="1" hangingPunct="1">
              <a:lnSpc>
                <a:spcPct val="80000"/>
              </a:lnSpc>
              <a:spcAft>
                <a:spcPct val="20000"/>
              </a:spcAft>
              <a:buFontTx/>
              <a:buNone/>
            </a:pPr>
            <a:r>
              <a:rPr lang="el-GR" sz="1800" dirty="0" smtClean="0"/>
              <a:t>Στάσιμο επίπεδο : κίνηση λόγω του εξ. πεδίου και λόγω της </a:t>
            </a:r>
            <a:r>
              <a:rPr lang="el-GR" sz="1800" dirty="0" err="1" smtClean="0"/>
              <a:t>ηλεκτρο</a:t>
            </a:r>
            <a:r>
              <a:rPr lang="el-GR" sz="1800" dirty="0" smtClean="0"/>
              <a:t>-όσμωσης</a:t>
            </a:r>
          </a:p>
          <a:p>
            <a:pPr marL="0" indent="0" eaLnBrk="1" hangingPunct="1">
              <a:lnSpc>
                <a:spcPct val="80000"/>
              </a:lnSpc>
              <a:spcAft>
                <a:spcPct val="20000"/>
              </a:spcAft>
              <a:buFontTx/>
              <a:buNone/>
            </a:pPr>
            <a:r>
              <a:rPr lang="el-GR" sz="1800" dirty="0" smtClean="0"/>
              <a:t>Εξάρτηση του εφαρμοζόμενου δυναμικού από την αγωγιμότητα του διαλύματος – αποφυγή θέρμανσης (μείωση της κίνησης </a:t>
            </a:r>
            <a:r>
              <a:rPr lang="en-US" sz="1800" dirty="0" smtClean="0"/>
              <a:t>Brown</a:t>
            </a:r>
            <a:r>
              <a:rPr lang="el-GR" sz="1800" dirty="0" smtClean="0"/>
              <a:t>)</a:t>
            </a:r>
            <a:endParaRPr lang="en-US" sz="1800" dirty="0" smtClean="0"/>
          </a:p>
          <a:p>
            <a:pPr marL="0" indent="0" eaLnBrk="1" hangingPunct="1">
              <a:lnSpc>
                <a:spcPct val="80000"/>
              </a:lnSpc>
              <a:spcAft>
                <a:spcPct val="20000"/>
              </a:spcAft>
              <a:buFontTx/>
              <a:buNone/>
            </a:pPr>
            <a:r>
              <a:rPr lang="el-GR" sz="1800" dirty="0" smtClean="0"/>
              <a:t>Εφαρμόζεται εναλλασσόμενο δυναμικό (αποφυγή ηλεκτρόλυσης)</a:t>
            </a:r>
          </a:p>
          <a:p>
            <a:pPr marL="0" indent="0" eaLnBrk="1" hangingPunct="1">
              <a:lnSpc>
                <a:spcPct val="80000"/>
              </a:lnSpc>
              <a:spcAft>
                <a:spcPct val="20000"/>
              </a:spcAft>
              <a:buFontTx/>
              <a:buNone/>
            </a:pPr>
            <a:r>
              <a:rPr lang="el-GR" sz="1800" dirty="0" smtClean="0"/>
              <a:t>Προσδιορισμός ζ-δυναμικού και φορτίου του σωματιδίου </a:t>
            </a:r>
          </a:p>
          <a:p>
            <a:pPr marL="0" indent="0" eaLnBrk="1" hangingPunct="1">
              <a:lnSpc>
                <a:spcPct val="80000"/>
              </a:lnSpc>
              <a:spcAft>
                <a:spcPct val="20000"/>
              </a:spcAft>
              <a:buFontTx/>
              <a:buNone/>
            </a:pPr>
            <a:r>
              <a:rPr lang="el-GR" sz="1800" dirty="0" smtClean="0"/>
              <a:t>Ταχύτητα μετατόπισης ανάλογη του ζ-δυναμικού</a:t>
            </a:r>
          </a:p>
          <a:p>
            <a:pPr marL="0" indent="0" eaLnBrk="1" hangingPunct="1">
              <a:lnSpc>
                <a:spcPct val="80000"/>
              </a:lnSpc>
              <a:spcAft>
                <a:spcPct val="20000"/>
              </a:spcAft>
              <a:buFontTx/>
              <a:buNone/>
            </a:pPr>
            <a:r>
              <a:rPr lang="el-GR" sz="1800" dirty="0" smtClean="0"/>
              <a:t>Εξίσωση </a:t>
            </a:r>
            <a:r>
              <a:rPr lang="en-US" sz="1800" dirty="0" smtClean="0"/>
              <a:t>Helmholtz</a:t>
            </a:r>
            <a:r>
              <a:rPr lang="el-GR" sz="1800" dirty="0" smtClean="0"/>
              <a:t> – </a:t>
            </a:r>
            <a:r>
              <a:rPr lang="en-US" sz="1800" dirty="0" err="1" smtClean="0"/>
              <a:t>Smoluchowski</a:t>
            </a:r>
            <a:r>
              <a:rPr lang="el-GR" sz="1800" dirty="0" smtClean="0"/>
              <a:t> (</a:t>
            </a:r>
            <a:r>
              <a:rPr lang="en-US" sz="1800" dirty="0" smtClean="0"/>
              <a:t>E : </a:t>
            </a:r>
            <a:r>
              <a:rPr lang="el-GR" sz="1800" dirty="0" err="1" smtClean="0"/>
              <a:t>βάθμωση</a:t>
            </a:r>
            <a:r>
              <a:rPr lang="el-GR" sz="1800" dirty="0" smtClean="0"/>
              <a:t> του ηλεκτρικού πεδίου)</a:t>
            </a:r>
          </a:p>
        </p:txBody>
      </p:sp>
      <p:sp>
        <p:nvSpPr>
          <p:cNvPr id="14343" name="Rectangle 6"/>
          <p:cNvSpPr>
            <a:spLocks noChangeArrowheads="1"/>
          </p:cNvSpPr>
          <p:nvPr/>
        </p:nvSpPr>
        <p:spPr bwMode="auto">
          <a:xfrm>
            <a:off x="0" y="31765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l-GR"/>
          </a:p>
        </p:txBody>
      </p:sp>
      <p:graphicFrame>
        <p:nvGraphicFramePr>
          <p:cNvPr id="14338" name="Object 5"/>
          <p:cNvGraphicFramePr>
            <a:graphicFrameLocks noChangeAspect="1"/>
          </p:cNvGraphicFramePr>
          <p:nvPr/>
        </p:nvGraphicFramePr>
        <p:xfrm>
          <a:off x="4067944" y="4869160"/>
          <a:ext cx="792163" cy="700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68" name="Εξίσωση" r:id="rId3" imgW="444307" imgH="393529" progId="Equation.3">
                  <p:embed/>
                </p:oleObj>
              </mc:Choice>
              <mc:Fallback>
                <p:oleObj name="Εξίσωση" r:id="rId3" imgW="444307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7944" y="4869160"/>
                        <a:ext cx="792163" cy="7000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05500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6" name="Rectangle 9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pPr eaLnBrk="1" hangingPunct="1"/>
            <a:r>
              <a:rPr lang="el-GR" sz="2400" b="1" dirty="0" smtClean="0"/>
              <a:t>Ηλεκτρικές Ιδιότητες Κολλοειδών (4)</a:t>
            </a:r>
          </a:p>
        </p:txBody>
      </p:sp>
      <p:sp>
        <p:nvSpPr>
          <p:cNvPr id="1536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179512" y="1125538"/>
            <a:ext cx="4824535" cy="1871414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sz="1800" dirty="0" err="1" smtClean="0"/>
              <a:t>Επίδραση</a:t>
            </a:r>
            <a:r>
              <a:rPr lang="en-US" sz="1800" dirty="0" smtClean="0"/>
              <a:t> </a:t>
            </a:r>
            <a:r>
              <a:rPr lang="en-US" sz="1800" dirty="0" err="1" smtClean="0"/>
              <a:t>της</a:t>
            </a:r>
            <a:r>
              <a:rPr lang="en-US" sz="1800" dirty="0" smtClean="0"/>
              <a:t> </a:t>
            </a:r>
            <a:r>
              <a:rPr lang="en-US" sz="1800" dirty="0" err="1" smtClean="0"/>
              <a:t>ηλεκτρo-ώσμωσης</a:t>
            </a:r>
            <a:r>
              <a:rPr lang="en-US" sz="1800" dirty="0" smtClean="0"/>
              <a:t> </a:t>
            </a:r>
            <a:r>
              <a:rPr lang="en-US" sz="1800" dirty="0" err="1" smtClean="0"/>
              <a:t>στην</a:t>
            </a:r>
            <a:r>
              <a:rPr lang="en-US" sz="1800" dirty="0" smtClean="0"/>
              <a:t> </a:t>
            </a:r>
            <a:r>
              <a:rPr lang="en-US" sz="1800" dirty="0" err="1" smtClean="0"/>
              <a:t>μέτρηση</a:t>
            </a:r>
            <a:r>
              <a:rPr lang="en-US" sz="1800" dirty="0" smtClean="0"/>
              <a:t> </a:t>
            </a:r>
            <a:r>
              <a:rPr lang="en-US" sz="1800" dirty="0" err="1" smtClean="0"/>
              <a:t>του</a:t>
            </a:r>
            <a:r>
              <a:rPr lang="en-US" sz="1800" dirty="0" smtClean="0"/>
              <a:t> ζ-</a:t>
            </a:r>
            <a:r>
              <a:rPr lang="en-US" sz="1800" dirty="0" err="1" smtClean="0"/>
              <a:t>δυναμικού</a:t>
            </a:r>
            <a:r>
              <a:rPr lang="en-US" sz="1800" dirty="0" smtClean="0"/>
              <a:t> </a:t>
            </a:r>
            <a:r>
              <a:rPr lang="en-US" sz="1800" dirty="0" err="1" smtClean="0"/>
              <a:t>με</a:t>
            </a:r>
            <a:r>
              <a:rPr lang="en-US" sz="1800" dirty="0" smtClean="0"/>
              <a:t> </a:t>
            </a:r>
            <a:r>
              <a:rPr lang="en-US" sz="1800" dirty="0" err="1" smtClean="0"/>
              <a:t>μικρο</a:t>
            </a:r>
            <a:r>
              <a:rPr lang="el-GR" sz="1800" dirty="0" smtClean="0"/>
              <a:t>-</a:t>
            </a:r>
            <a:r>
              <a:rPr lang="en-US" sz="1800" dirty="0" err="1" smtClean="0"/>
              <a:t>ηλεκτροφόρηση</a:t>
            </a:r>
            <a:endParaRPr lang="en-US" sz="1800" dirty="0" smtClean="0"/>
          </a:p>
          <a:p>
            <a:pPr marL="0" indent="0" eaLnBrk="1" hangingPunct="1">
              <a:buFontTx/>
              <a:buNone/>
            </a:pPr>
            <a:r>
              <a:rPr lang="en-US" sz="1800" dirty="0" smtClean="0"/>
              <a:t>Η </a:t>
            </a:r>
            <a:r>
              <a:rPr lang="en-US" sz="1800" dirty="0" err="1" smtClean="0"/>
              <a:t>ηλεκτρο-ώσμωση</a:t>
            </a:r>
            <a:r>
              <a:rPr lang="en-US" sz="1800" dirty="0" smtClean="0"/>
              <a:t> </a:t>
            </a:r>
            <a:r>
              <a:rPr lang="en-US" sz="1800" dirty="0" err="1" smtClean="0"/>
              <a:t>γίνεται</a:t>
            </a:r>
            <a:r>
              <a:rPr lang="en-US" sz="1800" dirty="0" smtClean="0"/>
              <a:t> </a:t>
            </a:r>
            <a:r>
              <a:rPr lang="en-US" sz="1800" dirty="0" err="1" smtClean="0"/>
              <a:t>αμελητέα</a:t>
            </a:r>
            <a:r>
              <a:rPr lang="en-US" sz="1800" dirty="0" smtClean="0"/>
              <a:t> </a:t>
            </a:r>
            <a:r>
              <a:rPr lang="en-US" sz="1800" dirty="0" err="1" smtClean="0"/>
              <a:t>εάν</a:t>
            </a:r>
            <a:r>
              <a:rPr lang="en-US" sz="1800" dirty="0" smtClean="0"/>
              <a:t> </a:t>
            </a:r>
            <a:r>
              <a:rPr lang="en-US" sz="1800" dirty="0" err="1" smtClean="0"/>
              <a:t>το</a:t>
            </a:r>
            <a:r>
              <a:rPr lang="en-US" sz="1800" dirty="0" smtClean="0"/>
              <a:t> </a:t>
            </a:r>
            <a:r>
              <a:rPr lang="en-US" sz="1800" dirty="0" err="1" smtClean="0"/>
              <a:t>εφαρμοζόμενο</a:t>
            </a:r>
            <a:r>
              <a:rPr lang="en-US" sz="1800" dirty="0" smtClean="0"/>
              <a:t> </a:t>
            </a:r>
            <a:r>
              <a:rPr lang="en-US" sz="1800" dirty="0" err="1" smtClean="0"/>
              <a:t>ηλεκτρικό</a:t>
            </a:r>
            <a:r>
              <a:rPr lang="en-US" sz="1800" dirty="0" smtClean="0"/>
              <a:t> </a:t>
            </a:r>
            <a:r>
              <a:rPr lang="en-US" sz="1800" dirty="0" err="1" smtClean="0"/>
              <a:t>πεδίο</a:t>
            </a:r>
            <a:r>
              <a:rPr lang="en-US" sz="1800" dirty="0" smtClean="0"/>
              <a:t> (</a:t>
            </a:r>
            <a:r>
              <a:rPr lang="en-US" sz="1800" dirty="0" err="1" smtClean="0"/>
              <a:t>τετραγωνικής</a:t>
            </a:r>
            <a:r>
              <a:rPr lang="en-US" sz="1800" dirty="0" smtClean="0"/>
              <a:t> </a:t>
            </a:r>
            <a:r>
              <a:rPr lang="en-US" sz="1800" dirty="0" err="1" smtClean="0"/>
              <a:t>μορφής</a:t>
            </a:r>
            <a:r>
              <a:rPr lang="en-US" sz="1800" dirty="0" smtClean="0"/>
              <a:t>) </a:t>
            </a:r>
            <a:r>
              <a:rPr lang="en-US" sz="1800" dirty="0" err="1" smtClean="0"/>
              <a:t>έχει</a:t>
            </a:r>
            <a:r>
              <a:rPr lang="en-US" sz="1800" dirty="0" smtClean="0"/>
              <a:t> </a:t>
            </a:r>
            <a:r>
              <a:rPr lang="en-US" sz="1800" dirty="0" err="1" smtClean="0"/>
              <a:t>συχνότητα</a:t>
            </a:r>
            <a:r>
              <a:rPr lang="en-US" sz="1800" dirty="0" smtClean="0"/>
              <a:t> 50Hz</a:t>
            </a:r>
            <a:endParaRPr lang="el-GR" sz="1800" dirty="0" smtClean="0"/>
          </a:p>
        </p:txBody>
      </p:sp>
      <p:graphicFrame>
        <p:nvGraphicFramePr>
          <p:cNvPr id="15362" name="Object 7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1258888" y="3716338"/>
          <a:ext cx="7056437" cy="2266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94" name="Photo Editor Photo" r:id="rId3" imgW="8869013" imgH="2847619" progId="">
                  <p:embed/>
                </p:oleObj>
              </mc:Choice>
              <mc:Fallback>
                <p:oleObj name="Photo Editor Photo" r:id="rId3" imgW="8869013" imgH="2847619" progId="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8888" y="3716338"/>
                        <a:ext cx="7056437" cy="2266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3" name="Object 8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5004048" y="1412776"/>
          <a:ext cx="3887787" cy="1495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95" name="Photo Editor Photo" r:id="rId5" imgW="3591426" imgH="1380952" progId="">
                  <p:embed/>
                </p:oleObj>
              </mc:Choice>
              <mc:Fallback>
                <p:oleObj name="Photo Editor Photo" r:id="rId5" imgW="3591426" imgH="1380952" progId="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4048" y="1412776"/>
                        <a:ext cx="3887787" cy="1495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7 - Ορθογώνιο"/>
          <p:cNvSpPr/>
          <p:nvPr/>
        </p:nvSpPr>
        <p:spPr bwMode="auto">
          <a:xfrm>
            <a:off x="4932040" y="1844824"/>
            <a:ext cx="1080120" cy="43204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Σταθερά επίπεδα</a:t>
            </a:r>
          </a:p>
        </p:txBody>
      </p:sp>
      <p:cxnSp>
        <p:nvCxnSpPr>
          <p:cNvPr id="12" name="11 - Ευθύγραμμο βέλος σύνδεσης"/>
          <p:cNvCxnSpPr/>
          <p:nvPr/>
        </p:nvCxnSpPr>
        <p:spPr bwMode="auto">
          <a:xfrm>
            <a:off x="5796136" y="2132856"/>
            <a:ext cx="936104" cy="14401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12 - Ευθύγραμμο βέλος σύνδεσης"/>
          <p:cNvCxnSpPr/>
          <p:nvPr/>
        </p:nvCxnSpPr>
        <p:spPr bwMode="auto">
          <a:xfrm flipV="1">
            <a:off x="5796136" y="1916832"/>
            <a:ext cx="936104" cy="14401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162512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000" dirty="0" err="1" smtClean="0"/>
              <a:t>Επίδραση</a:t>
            </a:r>
            <a:r>
              <a:rPr lang="en-US" sz="2000" dirty="0" smtClean="0"/>
              <a:t> </a:t>
            </a:r>
            <a:r>
              <a:rPr lang="en-US" sz="2000" dirty="0" err="1" smtClean="0"/>
              <a:t>της</a:t>
            </a:r>
            <a:r>
              <a:rPr lang="en-US" sz="2000" dirty="0" smtClean="0"/>
              <a:t> </a:t>
            </a:r>
            <a:r>
              <a:rPr lang="en-US" sz="2000" dirty="0" err="1" smtClean="0"/>
              <a:t>ηλεκτρo-ώσμωσης</a:t>
            </a:r>
            <a:r>
              <a:rPr lang="en-US" sz="2000" dirty="0" smtClean="0"/>
              <a:t> </a:t>
            </a:r>
            <a:r>
              <a:rPr lang="en-US" sz="2000" dirty="0" err="1" smtClean="0"/>
              <a:t>στην</a:t>
            </a:r>
            <a:r>
              <a:rPr lang="en-US" sz="2000" dirty="0" smtClean="0"/>
              <a:t> </a:t>
            </a:r>
            <a:r>
              <a:rPr lang="en-US" sz="2000" dirty="0" err="1" smtClean="0"/>
              <a:t>μέτρηση</a:t>
            </a:r>
            <a:r>
              <a:rPr lang="en-US" sz="2000" dirty="0" smtClean="0"/>
              <a:t> </a:t>
            </a:r>
            <a:r>
              <a:rPr lang="en-US" sz="2000" dirty="0" err="1" smtClean="0"/>
              <a:t>του</a:t>
            </a:r>
            <a:r>
              <a:rPr lang="en-US" sz="2000" dirty="0" smtClean="0"/>
              <a:t> ζ-</a:t>
            </a:r>
            <a:r>
              <a:rPr lang="en-US" sz="2000" dirty="0" err="1" smtClean="0"/>
              <a:t>δυναμικού</a:t>
            </a:r>
            <a:r>
              <a:rPr lang="en-US" sz="2000" dirty="0" smtClean="0"/>
              <a:t> </a:t>
            </a:r>
            <a:r>
              <a:rPr lang="en-US" sz="2000" dirty="0" err="1" smtClean="0"/>
              <a:t>με</a:t>
            </a:r>
            <a:r>
              <a:rPr lang="en-US" sz="2000" dirty="0" smtClean="0"/>
              <a:t> </a:t>
            </a:r>
            <a:r>
              <a:rPr lang="en-US" sz="2000" dirty="0" err="1" smtClean="0"/>
              <a:t>μικροηλεκτροφόρηση</a:t>
            </a:r>
            <a:endParaRPr lang="el-GR" sz="2000" dirty="0" smtClean="0"/>
          </a:p>
        </p:txBody>
      </p:sp>
      <p:pic>
        <p:nvPicPr>
          <p:cNvPr id="49157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73163" y="1600200"/>
            <a:ext cx="6796087" cy="4525963"/>
          </a:xfrm>
          <a:noFill/>
        </p:spPr>
      </p:pic>
      <p:sp>
        <p:nvSpPr>
          <p:cNvPr id="6" name="5 - TextBox"/>
          <p:cNvSpPr txBox="1"/>
          <p:nvPr/>
        </p:nvSpPr>
        <p:spPr>
          <a:xfrm>
            <a:off x="7823232" y="1916832"/>
            <a:ext cx="5950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2</a:t>
            </a:r>
            <a:r>
              <a:rPr lang="en-US" dirty="0" smtClean="0"/>
              <a:t>Hz</a:t>
            </a:r>
            <a:endParaRPr lang="el-GR" dirty="0"/>
          </a:p>
        </p:txBody>
      </p:sp>
      <p:sp>
        <p:nvSpPr>
          <p:cNvPr id="7" name="6 - TextBox"/>
          <p:cNvSpPr txBox="1"/>
          <p:nvPr/>
        </p:nvSpPr>
        <p:spPr>
          <a:xfrm>
            <a:off x="8172400" y="3068960"/>
            <a:ext cx="723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50Hz</a:t>
            </a:r>
            <a:endParaRPr lang="el-GR" dirty="0"/>
          </a:p>
        </p:txBody>
      </p:sp>
      <p:cxnSp>
        <p:nvCxnSpPr>
          <p:cNvPr id="9" name="8 - Ευθύγραμμο βέλος σύνδεσης"/>
          <p:cNvCxnSpPr/>
          <p:nvPr/>
        </p:nvCxnSpPr>
        <p:spPr bwMode="auto">
          <a:xfrm flipH="1">
            <a:off x="6012160" y="2132856"/>
            <a:ext cx="1811072" cy="67943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12 - Ευθύγραμμο βέλος σύνδεσης"/>
          <p:cNvCxnSpPr/>
          <p:nvPr/>
        </p:nvCxnSpPr>
        <p:spPr bwMode="auto">
          <a:xfrm flipH="1">
            <a:off x="6156176" y="3356992"/>
            <a:ext cx="2088232" cy="64807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878084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400" b="1" dirty="0" err="1" smtClean="0"/>
              <a:t>Σχηματικό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διάγραμμα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της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συσκευής</a:t>
            </a:r>
            <a:r>
              <a:rPr lang="el-GR" sz="2400" b="1" dirty="0" smtClean="0"/>
              <a:t> μέτρησης ζ-δυναμικού με </a:t>
            </a:r>
            <a:r>
              <a:rPr lang="en-US" sz="2400" b="1" dirty="0" smtClean="0"/>
              <a:t>Laser Doppler </a:t>
            </a:r>
            <a:r>
              <a:rPr lang="en-US" sz="2400" b="1" dirty="0" err="1" smtClean="0"/>
              <a:t>Velocimetry</a:t>
            </a:r>
            <a:r>
              <a:rPr lang="en-US" sz="2400" b="1" dirty="0" smtClean="0"/>
              <a:t> </a:t>
            </a:r>
            <a:endParaRPr lang="el-GR" sz="2400" b="1" dirty="0" smtClean="0"/>
          </a:p>
        </p:txBody>
      </p:sp>
      <p:pic>
        <p:nvPicPr>
          <p:cNvPr id="50181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43608" y="1412776"/>
            <a:ext cx="7143750" cy="4525963"/>
          </a:xfrm>
          <a:noFill/>
        </p:spPr>
      </p:pic>
      <p:sp>
        <p:nvSpPr>
          <p:cNvPr id="6" name="5 - TextBox"/>
          <p:cNvSpPr txBox="1"/>
          <p:nvPr/>
        </p:nvSpPr>
        <p:spPr>
          <a:xfrm>
            <a:off x="5724128" y="1700808"/>
            <a:ext cx="2659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Zetasizer</a:t>
            </a:r>
            <a:r>
              <a:rPr lang="en-US" dirty="0" smtClean="0"/>
              <a:t> 5000, Malvern</a:t>
            </a:r>
            <a:endParaRPr lang="el-GR" dirty="0"/>
          </a:p>
        </p:txBody>
      </p:sp>
      <p:sp>
        <p:nvSpPr>
          <p:cNvPr id="7" name="6 - Ορθογώνιο"/>
          <p:cNvSpPr/>
          <p:nvPr/>
        </p:nvSpPr>
        <p:spPr bwMode="auto">
          <a:xfrm>
            <a:off x="827584" y="3861048"/>
            <a:ext cx="1296144" cy="64807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/>
              <a:t>Διαχωριστής δέσμης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7 - Ορθογώνιο"/>
          <p:cNvSpPr/>
          <p:nvPr/>
        </p:nvSpPr>
        <p:spPr bwMode="auto">
          <a:xfrm>
            <a:off x="755576" y="1772816"/>
            <a:ext cx="1152128" cy="28803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/>
              <a:t>Πηγή </a:t>
            </a:r>
            <a:r>
              <a:rPr lang="en-US" sz="1400" dirty="0" smtClean="0"/>
              <a:t>Laser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10 - Ορθογώνιο"/>
          <p:cNvSpPr/>
          <p:nvPr/>
        </p:nvSpPr>
        <p:spPr bwMode="auto">
          <a:xfrm>
            <a:off x="3203848" y="1700808"/>
            <a:ext cx="1224136" cy="504056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/>
              <a:t>Σταθερός καθρέπτης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11 - Ορθογώνιο"/>
          <p:cNvSpPr/>
          <p:nvPr/>
        </p:nvSpPr>
        <p:spPr bwMode="auto">
          <a:xfrm>
            <a:off x="3203848" y="5445224"/>
            <a:ext cx="1224136" cy="504056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/>
              <a:t>Κινούμενος καθρέπτης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12 - Ορθογώνιο"/>
          <p:cNvSpPr/>
          <p:nvPr/>
        </p:nvSpPr>
        <p:spPr bwMode="auto">
          <a:xfrm>
            <a:off x="6084168" y="2708920"/>
            <a:ext cx="1296144" cy="504056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smtClean="0"/>
              <a:t>Οπτικό σύστημα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13 - Ορθογώνιο"/>
          <p:cNvSpPr/>
          <p:nvPr/>
        </p:nvSpPr>
        <p:spPr bwMode="auto">
          <a:xfrm>
            <a:off x="5004048" y="5373216"/>
            <a:ext cx="1440160" cy="504056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l-GR" sz="1400" dirty="0" smtClean="0"/>
              <a:t>Επίπεδο μέτρησης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14 - Ορθογώνιο"/>
          <p:cNvSpPr/>
          <p:nvPr/>
        </p:nvSpPr>
        <p:spPr bwMode="auto">
          <a:xfrm>
            <a:off x="5076056" y="2420888"/>
            <a:ext cx="720080" cy="36004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err="1" smtClean="0"/>
              <a:t>Κελλίο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15 - Ορθογώνιο"/>
          <p:cNvSpPr/>
          <p:nvPr/>
        </p:nvSpPr>
        <p:spPr bwMode="auto">
          <a:xfrm>
            <a:off x="6516216" y="5013176"/>
            <a:ext cx="2160240" cy="36004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400" dirty="0" err="1" smtClean="0"/>
              <a:t>Φωτοπολλαπλασιαστής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6022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z="2800" b="1" dirty="0" smtClean="0"/>
              <a:t>ΣΥΣΤΗΜΑΤΑ ΔΙΑΣΠΟΡΑΣ</a:t>
            </a:r>
          </a:p>
        </p:txBody>
      </p:sp>
      <p:sp>
        <p:nvSpPr>
          <p:cNvPr id="266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412776"/>
            <a:ext cx="8496944" cy="316835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l-GR" sz="2000" dirty="0" smtClean="0"/>
              <a:t>Συνεχής Φάση – Ασυνεχής Φάση</a:t>
            </a:r>
          </a:p>
          <a:p>
            <a:pPr marL="0" indent="0" eaLnBrk="1" hangingPunct="1">
              <a:spcAft>
                <a:spcPct val="80000"/>
              </a:spcAft>
              <a:buFontTx/>
              <a:buNone/>
            </a:pPr>
            <a:r>
              <a:rPr lang="el-GR" sz="2000" dirty="0" smtClean="0"/>
              <a:t>Κατάταξη με βάση την μέση διάμετρο των σωματιδίων</a:t>
            </a:r>
            <a:r>
              <a:rPr lang="en-US" sz="2000" dirty="0" smtClean="0"/>
              <a:t> </a:t>
            </a:r>
            <a:r>
              <a:rPr lang="el-GR" sz="2000" dirty="0" smtClean="0"/>
              <a:t>της διεσπαρμένης φάσης</a:t>
            </a:r>
          </a:p>
          <a:p>
            <a:pPr eaLnBrk="1" hangingPunct="1">
              <a:buFontTx/>
              <a:buNone/>
            </a:pPr>
            <a:r>
              <a:rPr lang="el-GR" sz="2000" dirty="0" smtClean="0"/>
              <a:t>	1. Μοριακές Διασπορές (&lt; 1 </a:t>
            </a:r>
            <a:r>
              <a:rPr lang="en-US" sz="2000" dirty="0" smtClean="0"/>
              <a:t>nm)</a:t>
            </a:r>
            <a:endParaRPr lang="el-GR" sz="2000" dirty="0" smtClean="0"/>
          </a:p>
          <a:p>
            <a:pPr eaLnBrk="1" hangingPunct="1">
              <a:buFontTx/>
              <a:buNone/>
            </a:pPr>
            <a:r>
              <a:rPr lang="el-GR" sz="2000" dirty="0" smtClean="0"/>
              <a:t>	2. Κολλοειδείς Διασπορές (1</a:t>
            </a:r>
            <a:r>
              <a:rPr lang="en-US" sz="2000" dirty="0" smtClean="0"/>
              <a:t> – 500 nm)</a:t>
            </a:r>
          </a:p>
          <a:p>
            <a:pPr eaLnBrk="1" hangingPunct="1">
              <a:buFontTx/>
              <a:buNone/>
            </a:pPr>
            <a:r>
              <a:rPr lang="en-US" sz="2000" dirty="0" smtClean="0"/>
              <a:t>	3. </a:t>
            </a:r>
            <a:r>
              <a:rPr lang="el-GR" sz="2000" dirty="0" smtClean="0"/>
              <a:t>Αδρομερείς Διασπορές ( &gt; 500 </a:t>
            </a:r>
            <a:r>
              <a:rPr lang="en-US" sz="2000" dirty="0" smtClean="0"/>
              <a:t>nm</a:t>
            </a:r>
            <a:r>
              <a:rPr lang="el-GR" sz="2000" dirty="0" smtClean="0"/>
              <a:t>)</a:t>
            </a:r>
          </a:p>
          <a:p>
            <a:pPr eaLnBrk="1" hangingPunct="1">
              <a:buFontTx/>
              <a:buNone/>
            </a:pPr>
            <a:endParaRPr lang="el-GR" sz="2000" dirty="0" smtClean="0"/>
          </a:p>
          <a:p>
            <a:pPr eaLnBrk="1" hangingPunct="1">
              <a:buFontTx/>
              <a:buNone/>
            </a:pPr>
            <a:r>
              <a:rPr lang="el-GR" sz="1800" dirty="0" smtClean="0"/>
              <a:t>Αυθαίρετα όρια - </a:t>
            </a:r>
            <a:r>
              <a:rPr lang="el-GR" sz="1800" dirty="0" err="1" smtClean="0"/>
              <a:t>Αλληλεπικάλυψη</a:t>
            </a:r>
            <a:r>
              <a:rPr lang="el-GR" sz="1800" dirty="0" smtClean="0"/>
              <a:t> περιοχών μεγέθους</a:t>
            </a:r>
          </a:p>
          <a:p>
            <a:pPr eaLnBrk="1" hangingPunct="1">
              <a:buFontTx/>
              <a:buNone/>
            </a:pPr>
            <a:endParaRPr lang="el-GR" sz="2000" dirty="0" smtClean="0"/>
          </a:p>
        </p:txBody>
      </p:sp>
    </p:spTree>
    <p:extLst>
      <p:ext uri="{BB962C8B-B14F-4D97-AF65-F5344CB8AC3E}">
        <p14:creationId xmlns:p14="http://schemas.microsoft.com/office/powerpoint/2010/main" val="1437495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400" b="1" dirty="0" err="1" smtClean="0"/>
              <a:t>Μειονεκτήμ</a:t>
            </a:r>
            <a:r>
              <a:rPr lang="en-US" sz="2400" b="1" dirty="0" smtClean="0"/>
              <a:t>ατα της μεθόδου της οπτικής μικροσκοπίας</a:t>
            </a:r>
            <a:r>
              <a:rPr lang="el-GR" sz="2400" b="1" dirty="0" smtClean="0"/>
              <a:t> </a:t>
            </a:r>
            <a:r>
              <a:rPr lang="en-US" sz="2400" b="1" dirty="0" err="1" smtClean="0"/>
              <a:t>γι</a:t>
            </a:r>
            <a:r>
              <a:rPr lang="en-US" sz="2400" b="1" dirty="0" smtClean="0"/>
              <a:t>α την μέτρηση της ηλεκτροφορητικής κινητικότητας</a:t>
            </a:r>
            <a:r>
              <a:rPr lang="el-GR" sz="2400" b="1" dirty="0" smtClean="0"/>
              <a:t> </a:t>
            </a:r>
            <a:r>
              <a:rPr lang="en-US" sz="2400" b="1" dirty="0" err="1" smtClean="0"/>
              <a:t>σε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σχέση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με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την</a:t>
            </a:r>
            <a:r>
              <a:rPr lang="en-US" sz="2400" b="1" dirty="0" smtClean="0"/>
              <a:t> LDV</a:t>
            </a:r>
            <a:endParaRPr lang="el-GR" sz="2400" b="1" dirty="0" smtClean="0"/>
          </a:p>
        </p:txBody>
      </p:sp>
      <p:sp>
        <p:nvSpPr>
          <p:cNvPr id="51205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68313" y="1700213"/>
            <a:ext cx="8229600" cy="4525962"/>
          </a:xfrm>
          <a:noFill/>
        </p:spPr>
        <p:txBody>
          <a:bodyPr/>
          <a:lstStyle/>
          <a:p>
            <a:pPr marL="758825" lvl="2" indent="-282575" eaLnBrk="1" hangingPunct="1">
              <a:buFontTx/>
              <a:buNone/>
            </a:pPr>
            <a:r>
              <a:rPr lang="en-US" sz="1800" smtClean="0"/>
              <a:t>1) αργή, μονότονη και χρονοβόρα μέθοδος,</a:t>
            </a:r>
          </a:p>
          <a:p>
            <a:pPr marL="758825" lvl="2" indent="-282575" eaLnBrk="1" hangingPunct="1">
              <a:buFontTx/>
              <a:buNone/>
            </a:pPr>
            <a:r>
              <a:rPr lang="en-US" sz="1800" smtClean="0"/>
              <a:t>2) μικρός αριθμός σωματιδίων μπορεί να μετρηθεί,</a:t>
            </a:r>
          </a:p>
          <a:p>
            <a:pPr marL="758825" lvl="2" indent="-282575" eaLnBrk="1" hangingPunct="1">
              <a:buFontTx/>
              <a:buNone/>
            </a:pPr>
            <a:r>
              <a:rPr lang="en-US" sz="1800" smtClean="0"/>
              <a:t>3) δίνει αποτελέσματα με μικρή στατιστική σημασία,</a:t>
            </a:r>
          </a:p>
          <a:p>
            <a:pPr marL="758825" lvl="2" indent="-282575" eaLnBrk="1" hangingPunct="1">
              <a:buFontTx/>
              <a:buNone/>
            </a:pPr>
            <a:r>
              <a:rPr lang="en-US" sz="1800" smtClean="0"/>
              <a:t>4) περιορίζεται μόνο στα σωματίδια που είναι ορατά στο οπτικό μικροσκόπιο,</a:t>
            </a:r>
          </a:p>
          <a:p>
            <a:pPr marL="758825" lvl="2" indent="-282575" eaLnBrk="1" hangingPunct="1">
              <a:buFontTx/>
              <a:buNone/>
            </a:pPr>
            <a:r>
              <a:rPr lang="en-US" sz="1800" smtClean="0"/>
              <a:t>5) δεν μπορεί να χρησιμοποιηθεί για τον προσδιορισμό της κατανομής της κινητικότητας,</a:t>
            </a:r>
          </a:p>
          <a:p>
            <a:pPr marL="758825" lvl="2" indent="-282575" eaLnBrk="1" hangingPunct="1">
              <a:buFontTx/>
              <a:buNone/>
            </a:pPr>
            <a:r>
              <a:rPr lang="en-US" sz="1800" smtClean="0"/>
              <a:t>6) δεν μπορεί να ξεχωρίσει περίπλοκες διασπορές,</a:t>
            </a:r>
          </a:p>
          <a:p>
            <a:pPr marL="758825" lvl="2" indent="-282575" eaLnBrk="1" hangingPunct="1">
              <a:buFontTx/>
              <a:buNone/>
            </a:pPr>
            <a:r>
              <a:rPr lang="en-US" sz="1800" smtClean="0"/>
              <a:t>7) υπάρχει η τάση για την καταγραφή των ευκολότερα ορατών σωματιδίων,</a:t>
            </a:r>
          </a:p>
          <a:p>
            <a:pPr marL="758825" lvl="2" indent="-282575" eaLnBrk="1" hangingPunct="1">
              <a:buFontTx/>
              <a:buNone/>
            </a:pPr>
            <a:r>
              <a:rPr lang="en-US" sz="1800" smtClean="0"/>
              <a:t>8) κουραστική για τα μάτια του χρήστη μετά από σύντομο χρονικό διάστημα.</a:t>
            </a:r>
            <a:endParaRPr lang="el-GR" sz="1400" smtClean="0"/>
          </a:p>
        </p:txBody>
      </p:sp>
    </p:spTree>
    <p:extLst>
      <p:ext uri="{BB962C8B-B14F-4D97-AF65-F5344CB8AC3E}">
        <p14:creationId xmlns:p14="http://schemas.microsoft.com/office/powerpoint/2010/main" val="2194172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400" b="1" dirty="0" err="1" smtClean="0"/>
              <a:t>Μειονεκτήμ</a:t>
            </a:r>
            <a:r>
              <a:rPr lang="en-US" sz="2400" b="1" dirty="0" smtClean="0"/>
              <a:t>ατα της μεθόδου της LDV</a:t>
            </a:r>
            <a:r>
              <a:rPr lang="el-GR" sz="2400" b="1" dirty="0" smtClean="0"/>
              <a:t> </a:t>
            </a:r>
            <a:r>
              <a:rPr lang="en-US" sz="2400" b="1" dirty="0" err="1" smtClean="0"/>
              <a:t>γι</a:t>
            </a:r>
            <a:r>
              <a:rPr lang="en-US" sz="2400" b="1" dirty="0" smtClean="0"/>
              <a:t>α την μέτρηση της ηλεκτροφορητικής κινητικότητας</a:t>
            </a:r>
            <a:endParaRPr lang="el-GR" sz="2400" b="1" dirty="0" smtClean="0"/>
          </a:p>
        </p:txBody>
      </p:sp>
      <p:sp>
        <p:nvSpPr>
          <p:cNvPr id="52229" name="Rectangle 4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271463" indent="-271463" eaLnBrk="1" hangingPunct="1">
              <a:spcBef>
                <a:spcPct val="45000"/>
              </a:spcBef>
              <a:spcAft>
                <a:spcPct val="15000"/>
              </a:spcAft>
              <a:buFontTx/>
              <a:buNone/>
            </a:pPr>
            <a:r>
              <a:rPr lang="en-US" sz="1800" smtClean="0"/>
              <a:t>1. Mπορεί να χρησιμοποιηθεί μόνο σε διαφανή ή ημιδιαφανή στην χρησιμοποιούμενη ακτινοβολία δείγματα,</a:t>
            </a:r>
          </a:p>
          <a:p>
            <a:pPr marL="271463" indent="-271463" eaLnBrk="1" hangingPunct="1">
              <a:spcBef>
                <a:spcPct val="45000"/>
              </a:spcBef>
              <a:spcAft>
                <a:spcPct val="15000"/>
              </a:spcAft>
              <a:buFontTx/>
              <a:buNone/>
            </a:pPr>
            <a:r>
              <a:rPr lang="en-US" sz="1800" smtClean="0"/>
              <a:t>2. </a:t>
            </a:r>
            <a:r>
              <a:rPr lang="el-GR" sz="1800" smtClean="0"/>
              <a:t>Δ</a:t>
            </a:r>
            <a:r>
              <a:rPr lang="en-US" sz="1800" smtClean="0"/>
              <a:t>εν μπορεί να χρησιμοποιηθεί σε πυκνά ή αδιαφανή αιωρήματα,</a:t>
            </a:r>
          </a:p>
          <a:p>
            <a:pPr marL="271463" indent="-271463" eaLnBrk="1" hangingPunct="1">
              <a:spcBef>
                <a:spcPct val="45000"/>
              </a:spcBef>
              <a:spcAft>
                <a:spcPct val="15000"/>
              </a:spcAft>
              <a:buFontTx/>
              <a:buNone/>
            </a:pPr>
            <a:r>
              <a:rPr lang="en-US" sz="1800" smtClean="0"/>
              <a:t>3. </a:t>
            </a:r>
            <a:r>
              <a:rPr lang="el-GR" sz="1800" smtClean="0"/>
              <a:t>Δ</a:t>
            </a:r>
            <a:r>
              <a:rPr lang="en-US" sz="1800" smtClean="0"/>
              <a:t>εν μπορεί να χρησιμοποιηθεί σε on-line μετρήσεις</a:t>
            </a:r>
          </a:p>
          <a:p>
            <a:pPr marL="271463" indent="-271463" eaLnBrk="1" hangingPunct="1">
              <a:buFontTx/>
              <a:buAutoNum type="arabicPeriod"/>
            </a:pPr>
            <a:endParaRPr lang="el-GR" sz="1800" smtClean="0"/>
          </a:p>
        </p:txBody>
      </p:sp>
    </p:spTree>
    <p:extLst>
      <p:ext uri="{BB962C8B-B14F-4D97-AF65-F5344CB8AC3E}">
        <p14:creationId xmlns:p14="http://schemas.microsoft.com/office/powerpoint/2010/main" val="824455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pPr eaLnBrk="1" hangingPunct="1"/>
            <a:r>
              <a:rPr lang="el-GR" sz="2400" b="1" dirty="0" smtClean="0"/>
              <a:t>Ηλεκτρικές Ιδιότητες Κολλοειδών (</a:t>
            </a:r>
            <a:r>
              <a:rPr lang="en-US" sz="2400" b="1" dirty="0" smtClean="0"/>
              <a:t>6</a:t>
            </a:r>
            <a:r>
              <a:rPr lang="el-GR" sz="2400" b="1" dirty="0" smtClean="0"/>
              <a:t>)</a:t>
            </a:r>
          </a:p>
        </p:txBody>
      </p:sp>
      <p:sp>
        <p:nvSpPr>
          <p:cNvPr id="174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981075"/>
            <a:ext cx="8229600" cy="25193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l-GR" sz="1800" dirty="0" smtClean="0"/>
              <a:t>Προσδιορίζεται πειραματικά η </a:t>
            </a:r>
            <a:r>
              <a:rPr lang="el-GR" sz="1800" dirty="0" err="1" smtClean="0"/>
              <a:t>ηλεκτροφορητική</a:t>
            </a:r>
            <a:r>
              <a:rPr lang="el-GR" sz="1800" dirty="0" smtClean="0"/>
              <a:t> ικανότητα, </a:t>
            </a:r>
            <a:r>
              <a:rPr lang="en-US" sz="1800" b="1" dirty="0" smtClean="0"/>
              <a:t>u</a:t>
            </a:r>
            <a:r>
              <a:rPr lang="el-GR" sz="1800" b="1" dirty="0" smtClean="0"/>
              <a:t>/Ε</a:t>
            </a:r>
          </a:p>
          <a:p>
            <a:pPr eaLnBrk="1" hangingPunct="1">
              <a:buFontTx/>
              <a:buNone/>
            </a:pPr>
            <a:r>
              <a:rPr lang="el-GR" sz="1800" dirty="0" smtClean="0"/>
              <a:t>Ε</a:t>
            </a:r>
            <a:r>
              <a:rPr lang="en-US" sz="1800" dirty="0" smtClean="0"/>
              <a:t> : </a:t>
            </a:r>
            <a:r>
              <a:rPr lang="el-GR" sz="1800" dirty="0" smtClean="0"/>
              <a:t>ένταση ηλεκτρικού πεδίου, </a:t>
            </a:r>
            <a:r>
              <a:rPr lang="en-US" sz="1800" dirty="0" smtClean="0"/>
              <a:t>u </a:t>
            </a:r>
            <a:r>
              <a:rPr lang="el-GR" sz="1800" dirty="0" smtClean="0"/>
              <a:t>: ταχύτητα σωματιδίου</a:t>
            </a:r>
          </a:p>
          <a:p>
            <a:pPr eaLnBrk="1" hangingPunct="1">
              <a:buFontTx/>
              <a:buNone/>
            </a:pPr>
            <a:r>
              <a:rPr lang="el-GR" sz="1800" dirty="0" smtClean="0"/>
              <a:t>Αξιόπιστο μέγεθος (σχήμα, μέγεθος σωματιδίων: άγνωστα)</a:t>
            </a:r>
          </a:p>
          <a:p>
            <a:pPr eaLnBrk="1" hangingPunct="1">
              <a:buFontTx/>
              <a:buNone/>
            </a:pPr>
            <a:r>
              <a:rPr lang="el-GR" sz="1800" dirty="0" smtClean="0"/>
              <a:t>Για μη αγώγιμο σωματίδιο όπου κα &gt; 1</a:t>
            </a:r>
          </a:p>
          <a:p>
            <a:pPr eaLnBrk="1" hangingPunct="1">
              <a:buFontTx/>
              <a:buNone/>
            </a:pPr>
            <a:r>
              <a:rPr lang="el-GR" sz="1800" dirty="0" smtClean="0"/>
              <a:t>(1/κ: πάχος ηλεκτρικής </a:t>
            </a:r>
            <a:r>
              <a:rPr lang="el-GR" sz="1800" dirty="0" err="1" smtClean="0"/>
              <a:t>διπλοστοιβάδος</a:t>
            </a:r>
            <a:r>
              <a:rPr lang="el-GR" sz="1800" dirty="0" smtClean="0"/>
              <a:t>, α: ακτίνα καμπυλότητας)</a:t>
            </a:r>
          </a:p>
          <a:p>
            <a:pPr eaLnBrk="1" hangingPunct="1">
              <a:buFontTx/>
              <a:buNone/>
            </a:pPr>
            <a:r>
              <a:rPr lang="el-GR" sz="1800" dirty="0" smtClean="0"/>
              <a:t>ζ-δυναμικό ανεξάρτητο μεγέθους και σχήματος</a:t>
            </a:r>
          </a:p>
          <a:p>
            <a:pPr eaLnBrk="1" hangingPunct="1">
              <a:buFontTx/>
              <a:buNone/>
            </a:pPr>
            <a:r>
              <a:rPr lang="el-GR" sz="1800" dirty="0" smtClean="0"/>
              <a:t>Για μη αγώγιμο σωματίδιο όπου 100 &gt; κα &gt; 1 (εξίσωση </a:t>
            </a:r>
            <a:r>
              <a:rPr lang="en-US" sz="1800" dirty="0" err="1" smtClean="0"/>
              <a:t>Huckel</a:t>
            </a:r>
            <a:r>
              <a:rPr lang="el-GR" sz="1800" dirty="0" smtClean="0"/>
              <a:t>)</a:t>
            </a:r>
          </a:p>
          <a:p>
            <a:pPr eaLnBrk="1" hangingPunct="1">
              <a:buFontTx/>
              <a:buNone/>
            </a:pPr>
            <a:r>
              <a:rPr lang="el-GR" sz="1800" dirty="0" smtClean="0"/>
              <a:t>Περισσότερο περίπλοκη σχέση για αγώγιμα σωματίδια</a:t>
            </a:r>
          </a:p>
        </p:txBody>
      </p:sp>
      <p:sp>
        <p:nvSpPr>
          <p:cNvPr id="17415" name="Rectangle 5"/>
          <p:cNvSpPr>
            <a:spLocks noChangeArrowheads="1"/>
          </p:cNvSpPr>
          <p:nvPr/>
        </p:nvSpPr>
        <p:spPr bwMode="auto">
          <a:xfrm>
            <a:off x="0" y="31765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l-GR"/>
          </a:p>
        </p:txBody>
      </p:sp>
      <p:graphicFrame>
        <p:nvGraphicFramePr>
          <p:cNvPr id="17410" name="Object 4"/>
          <p:cNvGraphicFramePr>
            <a:graphicFrameLocks noChangeAspect="1"/>
          </p:cNvGraphicFramePr>
          <p:nvPr/>
        </p:nvGraphicFramePr>
        <p:xfrm>
          <a:off x="3779912" y="3717032"/>
          <a:ext cx="107950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16" name="Εξίσωση" r:id="rId3" imgW="583947" imgH="393529" progId="Equation.3">
                  <p:embed/>
                </p:oleObj>
              </mc:Choice>
              <mc:Fallback>
                <p:oleObj name="Εξίσωση" r:id="rId3" imgW="583947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9912" y="3717032"/>
                        <a:ext cx="1079500" cy="723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6" name="Rectangle 6"/>
          <p:cNvSpPr>
            <a:spLocks noChangeArrowheads="1"/>
          </p:cNvSpPr>
          <p:nvPr/>
        </p:nvSpPr>
        <p:spPr bwMode="auto">
          <a:xfrm>
            <a:off x="468313" y="4508500"/>
            <a:ext cx="8229600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>
              <a:spcBef>
                <a:spcPct val="20000"/>
              </a:spcBef>
              <a:tabLst>
                <a:tab pos="0" algn="l"/>
              </a:tabLst>
            </a:pPr>
            <a:r>
              <a:rPr lang="el-GR" b="1" dirty="0" err="1"/>
              <a:t>Ηλεκτρο</a:t>
            </a:r>
            <a:r>
              <a:rPr lang="el-GR" b="1" dirty="0"/>
              <a:t>-όσμωση</a:t>
            </a:r>
          </a:p>
          <a:p>
            <a:pPr algn="l">
              <a:spcBef>
                <a:spcPct val="20000"/>
              </a:spcBef>
              <a:tabLst>
                <a:tab pos="0" algn="l"/>
              </a:tabLst>
            </a:pPr>
            <a:r>
              <a:rPr lang="el-GR" dirty="0"/>
              <a:t>Εφαρμογή ηλεκτρικού πεδίου </a:t>
            </a:r>
            <a:r>
              <a:rPr lang="el-GR" dirty="0">
                <a:sym typeface="Symbol" pitchFamily="18" charset="2"/>
              </a:rPr>
              <a:t></a:t>
            </a:r>
            <a:r>
              <a:rPr lang="el-GR" dirty="0"/>
              <a:t> Κίνηση υγρού σε φορτισμένη επιφάνεια (τριχοειδές ή πορώδες διάφραγμα)</a:t>
            </a:r>
          </a:p>
          <a:p>
            <a:pPr algn="l">
              <a:spcBef>
                <a:spcPct val="20000"/>
              </a:spcBef>
              <a:tabLst>
                <a:tab pos="0" algn="l"/>
              </a:tabLst>
            </a:pPr>
            <a:r>
              <a:rPr lang="el-GR" dirty="0"/>
              <a:t>Προσδιορισμός ζ-δυναμικού (διαφορετική θεώρηση)</a:t>
            </a:r>
          </a:p>
          <a:p>
            <a:pPr algn="l">
              <a:spcBef>
                <a:spcPct val="20000"/>
              </a:spcBef>
              <a:tabLst>
                <a:tab pos="0" algn="l"/>
              </a:tabLst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43028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40" name="Rectangle 4"/>
          <p:cNvSpPr>
            <a:spLocks noGrp="1" noChangeArrowheads="1"/>
          </p:cNvSpPr>
          <p:nvPr>
            <p:ph type="title"/>
          </p:nvPr>
        </p:nvSpPr>
        <p:spPr>
          <a:xfrm>
            <a:off x="684213" y="404813"/>
            <a:ext cx="7772400" cy="739775"/>
          </a:xfrm>
          <a:noFill/>
        </p:spPr>
        <p:txBody>
          <a:bodyPr/>
          <a:lstStyle/>
          <a:p>
            <a:pPr eaLnBrk="1" hangingPunct="1"/>
            <a:r>
              <a:rPr lang="el-GR" sz="2400" b="1" dirty="0" smtClean="0"/>
              <a:t>Ηλεκτρικές Ιδιότητες Κολλοειδών (</a:t>
            </a:r>
            <a:r>
              <a:rPr lang="en-US" sz="2400" b="1" dirty="0" smtClean="0"/>
              <a:t>7</a:t>
            </a:r>
            <a:r>
              <a:rPr lang="el-GR" sz="2400" b="1" dirty="0" smtClean="0"/>
              <a:t>)</a:t>
            </a:r>
          </a:p>
        </p:txBody>
      </p:sp>
      <p:graphicFrame>
        <p:nvGraphicFramePr>
          <p:cNvPr id="18434" name="Object 5"/>
          <p:cNvGraphicFramePr>
            <a:graphicFrameLocks noChangeAspect="1"/>
          </p:cNvGraphicFramePr>
          <p:nvPr/>
        </p:nvGraphicFramePr>
        <p:xfrm>
          <a:off x="611188" y="1628775"/>
          <a:ext cx="4271962" cy="1293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46" name="Έγγραφο" r:id="rId3" imgW="4277360" imgH="1305560" progId="Word.Document.8">
                  <p:embed/>
                </p:oleObj>
              </mc:Choice>
              <mc:Fallback>
                <p:oleObj name="Έγγραφο" r:id="rId3" imgW="4277360" imgH="130556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1628775"/>
                        <a:ext cx="4271962" cy="1293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5" name="Object 6"/>
          <p:cNvGraphicFramePr>
            <a:graphicFrameLocks noChangeAspect="1"/>
          </p:cNvGraphicFramePr>
          <p:nvPr/>
        </p:nvGraphicFramePr>
        <p:xfrm>
          <a:off x="6084888" y="1700213"/>
          <a:ext cx="1757362" cy="142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47" name="Εξίσωση" r:id="rId5" imgW="533169" imgH="431613" progId="Equation.3">
                  <p:embed/>
                </p:oleObj>
              </mc:Choice>
              <mc:Fallback>
                <p:oleObj name="Εξίσωση" r:id="rId5" imgW="533169" imgH="4316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4888" y="1700213"/>
                        <a:ext cx="1757362" cy="1422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6" name="Object 7"/>
          <p:cNvGraphicFramePr>
            <a:graphicFrameLocks noChangeAspect="1"/>
          </p:cNvGraphicFramePr>
          <p:nvPr/>
        </p:nvGraphicFramePr>
        <p:xfrm>
          <a:off x="611188" y="3573463"/>
          <a:ext cx="3721100" cy="1979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48" name="Έγγραφο" r:id="rId7" imgW="3721100" imgH="1981200" progId="Word.Document.8">
                  <p:embed/>
                </p:oleObj>
              </mc:Choice>
              <mc:Fallback>
                <p:oleObj name="Έγγραφο" r:id="rId7" imgW="3721100" imgH="198120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3573463"/>
                        <a:ext cx="3721100" cy="1979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7" name="Object 8"/>
          <p:cNvGraphicFramePr>
            <a:graphicFrameLocks noChangeAspect="1"/>
          </p:cNvGraphicFramePr>
          <p:nvPr/>
        </p:nvGraphicFramePr>
        <p:xfrm>
          <a:off x="6011863" y="3573463"/>
          <a:ext cx="2160587" cy="1530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49" name="Εξίσωση" r:id="rId9" imgW="609336" imgH="431613" progId="Equation.3">
                  <p:embed/>
                </p:oleObj>
              </mc:Choice>
              <mc:Fallback>
                <p:oleObj name="Εξίσωση" r:id="rId9" imgW="609336" imgH="4316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1863" y="3573463"/>
                        <a:ext cx="2160587" cy="1530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69248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1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pPr eaLnBrk="1" hangingPunct="1"/>
            <a:r>
              <a:rPr lang="el-GR" sz="2400" b="1" dirty="0" smtClean="0"/>
              <a:t>Ηλεκτρικές Ιδιότητες Κολλοειδών (</a:t>
            </a:r>
            <a:r>
              <a:rPr lang="en-US" sz="2400" b="1" dirty="0" smtClean="0"/>
              <a:t>8</a:t>
            </a:r>
            <a:r>
              <a:rPr lang="el-GR" sz="2400" b="1" dirty="0" smtClean="0"/>
              <a:t>)</a:t>
            </a:r>
          </a:p>
        </p:txBody>
      </p:sp>
      <p:sp>
        <p:nvSpPr>
          <p:cNvPr id="19462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125538"/>
            <a:ext cx="8229600" cy="388937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sz="1800" smtClean="0"/>
              <a:t>Γραφική προσέγγιση των εξισώσεων</a:t>
            </a:r>
            <a:r>
              <a:rPr lang="el-GR" sz="1800" smtClean="0"/>
              <a:t> Huckel </a:t>
            </a:r>
            <a:r>
              <a:rPr lang="en-US" sz="1800" smtClean="0"/>
              <a:t>και</a:t>
            </a:r>
            <a:r>
              <a:rPr lang="el-GR" sz="1800" smtClean="0"/>
              <a:t> Smoluchowski</a:t>
            </a:r>
          </a:p>
        </p:txBody>
      </p:sp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988840"/>
            <a:ext cx="6026655" cy="3239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94875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/>
          <a:lstStyle/>
          <a:p>
            <a:pPr eaLnBrk="1" hangingPunct="1"/>
            <a:r>
              <a:rPr lang="el-GR" sz="2400" b="1" dirty="0" smtClean="0"/>
              <a:t>Ζ-Δυναμικό και </a:t>
            </a:r>
            <a:r>
              <a:rPr lang="en-US" sz="2400" b="1" dirty="0" smtClean="0"/>
              <a:t>pH</a:t>
            </a:r>
            <a:endParaRPr lang="el-GR" sz="2400" b="1" dirty="0" smtClean="0"/>
          </a:p>
        </p:txBody>
      </p:sp>
      <p:sp>
        <p:nvSpPr>
          <p:cNvPr id="53253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539750" y="981075"/>
            <a:ext cx="8208963" cy="1655763"/>
          </a:xfrm>
        </p:spPr>
        <p:txBody>
          <a:bodyPr/>
          <a:lstStyle/>
          <a:p>
            <a:pPr marL="271463" indent="-271463" eaLnBrk="1" hangingPunct="1">
              <a:lnSpc>
                <a:spcPct val="90000"/>
              </a:lnSpc>
              <a:buFontTx/>
              <a:buNone/>
            </a:pPr>
            <a:r>
              <a:rPr lang="el-GR" sz="1800" dirty="0" smtClean="0"/>
              <a:t>Παράγοντες που επηρεάζουν το ζ-δυναμικό</a:t>
            </a:r>
            <a:endParaRPr lang="en-US" sz="1800" dirty="0" smtClean="0"/>
          </a:p>
          <a:p>
            <a:pPr marL="271463" indent="-271463" eaLnBrk="1" hangingPunct="1">
              <a:lnSpc>
                <a:spcPct val="90000"/>
              </a:lnSpc>
              <a:buFontTx/>
              <a:buNone/>
            </a:pPr>
            <a:r>
              <a:rPr lang="el-GR" sz="1800" dirty="0" smtClean="0"/>
              <a:t>Α) μεταβολές του </a:t>
            </a:r>
            <a:r>
              <a:rPr lang="en-US" sz="1800" dirty="0" smtClean="0"/>
              <a:t>pH</a:t>
            </a:r>
          </a:p>
          <a:p>
            <a:pPr marL="271463" indent="-271463" eaLnBrk="1" hangingPunct="1">
              <a:lnSpc>
                <a:spcPct val="90000"/>
              </a:lnSpc>
              <a:buFontTx/>
              <a:buNone/>
            </a:pPr>
            <a:r>
              <a:rPr lang="el-GR" sz="1800" dirty="0" smtClean="0"/>
              <a:t>Β) Αγωγιμότητα</a:t>
            </a:r>
            <a:r>
              <a:rPr lang="en-US" sz="1800" dirty="0" smtClean="0"/>
              <a:t> (</a:t>
            </a:r>
            <a:r>
              <a:rPr lang="el-GR" sz="1800" dirty="0" smtClean="0"/>
              <a:t>συγκέντρωση και/ή τύπος του άλατος</a:t>
            </a:r>
            <a:r>
              <a:rPr lang="en-US" sz="1800" dirty="0" smtClean="0"/>
              <a:t>)</a:t>
            </a:r>
          </a:p>
          <a:p>
            <a:pPr marL="271463" indent="-271463" eaLnBrk="1" hangingPunct="1">
              <a:lnSpc>
                <a:spcPct val="90000"/>
              </a:lnSpc>
              <a:buFontTx/>
              <a:buNone/>
            </a:pPr>
            <a:r>
              <a:rPr lang="el-GR" sz="1800" dirty="0" smtClean="0"/>
              <a:t>Γ) Μεταβολές της συγκέντρωσης του αντιδραστηρίου μορφοποίησης</a:t>
            </a:r>
            <a:r>
              <a:rPr lang="en-US" sz="1800" dirty="0" smtClean="0"/>
              <a:t> (</a:t>
            </a:r>
            <a:r>
              <a:rPr lang="el-GR" sz="1800" dirty="0" smtClean="0"/>
              <a:t>πολυμερές</a:t>
            </a:r>
            <a:r>
              <a:rPr lang="en-US" sz="1800" dirty="0" smtClean="0"/>
              <a:t>, </a:t>
            </a:r>
            <a:r>
              <a:rPr lang="el-GR" sz="1800" dirty="0" err="1" smtClean="0"/>
              <a:t>επιφανειοδραστική</a:t>
            </a:r>
            <a:r>
              <a:rPr lang="el-GR" sz="1800" dirty="0" smtClean="0"/>
              <a:t> ένωση</a:t>
            </a:r>
            <a:r>
              <a:rPr lang="en-US" sz="1800" dirty="0" smtClean="0"/>
              <a:t>)</a:t>
            </a:r>
          </a:p>
          <a:p>
            <a:pPr marL="271463" indent="-271463" eaLnBrk="1" hangingPunct="1">
              <a:lnSpc>
                <a:spcPct val="90000"/>
              </a:lnSpc>
              <a:buFontTx/>
              <a:buNone/>
            </a:pPr>
            <a:endParaRPr lang="el-GR" sz="1800" dirty="0" smtClean="0"/>
          </a:p>
        </p:txBody>
      </p:sp>
      <p:pic>
        <p:nvPicPr>
          <p:cNvPr id="8601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2564904"/>
            <a:ext cx="5181600" cy="348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12621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pPr eaLnBrk="1" hangingPunct="1"/>
            <a:r>
              <a:rPr lang="el-GR" sz="2400" b="1" dirty="0" smtClean="0"/>
              <a:t>Ηλεκτρικές Ιδιότητες Κολλοειδών (</a:t>
            </a:r>
            <a:r>
              <a:rPr lang="en-US" sz="2400" b="1" dirty="0" smtClean="0"/>
              <a:t>9</a:t>
            </a:r>
            <a:r>
              <a:rPr lang="el-GR" sz="2400" b="1" dirty="0" smtClean="0"/>
              <a:t>)</a:t>
            </a:r>
          </a:p>
        </p:txBody>
      </p:sp>
      <p:sp>
        <p:nvSpPr>
          <p:cNvPr id="5427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908721"/>
            <a:ext cx="8640763" cy="5688930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l-GR" sz="1800" b="1" dirty="0" smtClean="0"/>
              <a:t>Δυναμικό Καταβύθισης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l-GR" sz="1800" dirty="0" smtClean="0"/>
              <a:t>Δημιουργία δυναμικού όταν τα σωματίδια κινούνται μέσα σε υγρό λόγω βαρύτητας ή από άλλο εξωτερικό αίτιο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l-GR" sz="1800" dirty="0" smtClean="0"/>
              <a:t>Φόρτιση των σωματιδίων (τριβή) – ισοδυναμεί με ηλεκτρικό ρεύμα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l-GR" sz="1800" dirty="0" smtClean="0"/>
              <a:t>Κίνδυνος στην μεταφορά εύφλεκτων υλικών (περιορισμοί στον ρυθμό μεταφοράς)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el-GR" sz="1800" b="1" dirty="0" smtClean="0"/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l-GR" sz="1800" b="1" dirty="0" smtClean="0"/>
              <a:t>Δυναμικό Ροής</a:t>
            </a:r>
          </a:p>
          <a:p>
            <a:pPr marL="0" indent="0" eaLnBrk="1" hangingPunct="1">
              <a:lnSpc>
                <a:spcPct val="80000"/>
              </a:lnSpc>
              <a:spcBef>
                <a:spcPts val="600"/>
              </a:spcBef>
              <a:buFontTx/>
              <a:buNone/>
            </a:pPr>
            <a:r>
              <a:rPr lang="el-GR" sz="1800" dirty="0" smtClean="0"/>
              <a:t>Δημιουργία δυναμικού όταν εξαναγκάζεται υγρό να διέλθει από τριχοειδές διάφραγμα ή κλίνη σωματιδίων</a:t>
            </a:r>
          </a:p>
          <a:p>
            <a:pPr marL="0" indent="0" eaLnBrk="1" hangingPunct="1">
              <a:lnSpc>
                <a:spcPct val="80000"/>
              </a:lnSpc>
              <a:spcBef>
                <a:spcPts val="600"/>
              </a:spcBef>
              <a:buFontTx/>
              <a:buNone/>
            </a:pPr>
            <a:r>
              <a:rPr lang="el-GR" sz="1800" dirty="0" smtClean="0"/>
              <a:t>Μετακίνηση του κινητού μέρους της ηλεκτρικής </a:t>
            </a:r>
            <a:r>
              <a:rPr lang="el-GR" sz="1800" dirty="0" err="1" smtClean="0"/>
              <a:t>διπλοστοιβάδος</a:t>
            </a:r>
            <a:r>
              <a:rPr lang="el-GR" sz="1800" dirty="0" smtClean="0"/>
              <a:t> του στερεού υλικού</a:t>
            </a:r>
          </a:p>
          <a:p>
            <a:pPr marL="0" indent="0" eaLnBrk="1" hangingPunct="1">
              <a:lnSpc>
                <a:spcPct val="80000"/>
              </a:lnSpc>
              <a:spcBef>
                <a:spcPts val="600"/>
              </a:spcBef>
              <a:buFontTx/>
              <a:buNone/>
            </a:pPr>
            <a:r>
              <a:rPr lang="el-GR" sz="1800" dirty="0" smtClean="0"/>
              <a:t>Το δυναμικό αντιτίθεται στην κίνηση του υγρού</a:t>
            </a:r>
          </a:p>
          <a:p>
            <a:pPr marL="0" indent="0" eaLnBrk="1" hangingPunct="1">
              <a:lnSpc>
                <a:spcPct val="80000"/>
              </a:lnSpc>
              <a:spcBef>
                <a:spcPts val="600"/>
              </a:spcBef>
              <a:buFontTx/>
              <a:buNone/>
            </a:pPr>
            <a:r>
              <a:rPr lang="el-GR" sz="1800" dirty="0" smtClean="0"/>
              <a:t>Προσδιορισμός ζ-δυναμικού</a:t>
            </a:r>
          </a:p>
          <a:p>
            <a:pPr marL="0" indent="0" eaLnBrk="1" hangingPunct="1">
              <a:lnSpc>
                <a:spcPct val="80000"/>
              </a:lnSpc>
              <a:spcBef>
                <a:spcPts val="600"/>
              </a:spcBef>
              <a:buFontTx/>
              <a:buNone/>
            </a:pPr>
            <a:r>
              <a:rPr lang="el-GR" sz="1800" dirty="0" smtClean="0"/>
              <a:t>Φορτίο σωματιδίων : </a:t>
            </a:r>
            <a:r>
              <a:rPr lang="en-US" sz="1800" dirty="0" smtClean="0"/>
              <a:t>pH</a:t>
            </a:r>
            <a:r>
              <a:rPr lang="el-GR" sz="1800" dirty="0" smtClean="0"/>
              <a:t>, ιοντική ισχύ του διαλύματος</a:t>
            </a:r>
          </a:p>
          <a:p>
            <a:pPr marL="0" indent="0" eaLnBrk="1" hangingPunct="1">
              <a:lnSpc>
                <a:spcPct val="80000"/>
              </a:lnSpc>
              <a:spcBef>
                <a:spcPts val="600"/>
              </a:spcBef>
              <a:buFontTx/>
              <a:buNone/>
            </a:pPr>
            <a:r>
              <a:rPr lang="el-GR" sz="1800" dirty="0" smtClean="0"/>
              <a:t>Αύξηση της ιοντικής ισχύος </a:t>
            </a:r>
            <a:r>
              <a:rPr lang="el-GR" sz="1800" dirty="0" smtClean="0">
                <a:sym typeface="Symbol" pitchFamily="18" charset="2"/>
              </a:rPr>
              <a:t></a:t>
            </a:r>
            <a:r>
              <a:rPr lang="el-GR" sz="1800" dirty="0" smtClean="0"/>
              <a:t> μείωση της κινητικότητας των βακτηρίων : </a:t>
            </a:r>
            <a:r>
              <a:rPr lang="en-US" sz="1800" dirty="0" smtClean="0"/>
              <a:t>Streptococcus </a:t>
            </a:r>
            <a:r>
              <a:rPr lang="en-US" sz="1800" dirty="0" err="1" smtClean="0"/>
              <a:t>Faecalis</a:t>
            </a:r>
            <a:r>
              <a:rPr lang="el-GR" sz="1800" dirty="0" smtClean="0"/>
              <a:t> (</a:t>
            </a:r>
            <a:r>
              <a:rPr lang="en-US" sz="1800" dirty="0" smtClean="0"/>
              <a:t>gram</a:t>
            </a:r>
            <a:r>
              <a:rPr lang="el-GR" sz="1800" dirty="0" smtClean="0"/>
              <a:t> + ), </a:t>
            </a:r>
            <a:r>
              <a:rPr lang="en-US" sz="1800" dirty="0" smtClean="0"/>
              <a:t>Escherichia coli</a:t>
            </a:r>
            <a:r>
              <a:rPr lang="el-GR" sz="1800" dirty="0" smtClean="0"/>
              <a:t> (</a:t>
            </a:r>
            <a:r>
              <a:rPr lang="en-US" sz="1800" dirty="0" smtClean="0"/>
              <a:t>gram</a:t>
            </a:r>
            <a:r>
              <a:rPr lang="el-GR" sz="1800" dirty="0" smtClean="0"/>
              <a:t> - ) – αρνητικά φορτισμένα σε μεγάλη περιοχή τιμών </a:t>
            </a:r>
            <a:r>
              <a:rPr lang="en-US" sz="1800" dirty="0" smtClean="0"/>
              <a:t>pH</a:t>
            </a:r>
            <a:r>
              <a:rPr lang="el-GR" sz="1800" dirty="0" smtClean="0"/>
              <a:t> (υπεύθυνη: –</a:t>
            </a:r>
            <a:r>
              <a:rPr lang="en-US" sz="1800" dirty="0" smtClean="0"/>
              <a:t>COOH</a:t>
            </a:r>
            <a:r>
              <a:rPr lang="el-GR" sz="1800" dirty="0" smtClean="0"/>
              <a:t>)</a:t>
            </a:r>
          </a:p>
          <a:p>
            <a:pPr marL="0" indent="0" eaLnBrk="1" hangingPunct="1">
              <a:lnSpc>
                <a:spcPct val="80000"/>
              </a:lnSpc>
              <a:spcBef>
                <a:spcPts val="600"/>
              </a:spcBef>
              <a:buFontTx/>
              <a:buNone/>
            </a:pPr>
            <a:r>
              <a:rPr lang="el-GR" sz="1800" dirty="0" smtClean="0"/>
              <a:t>Μέγεθος και πρόσημο φορτίου </a:t>
            </a:r>
            <a:r>
              <a:rPr lang="el-GR" sz="1800" dirty="0" err="1" smtClean="0"/>
              <a:t>αμφολυτικών</a:t>
            </a:r>
            <a:r>
              <a:rPr lang="el-GR" sz="1800" dirty="0" smtClean="0"/>
              <a:t> </a:t>
            </a:r>
            <a:r>
              <a:rPr lang="el-GR" sz="1800" dirty="0" err="1" smtClean="0"/>
              <a:t>β.ε</a:t>
            </a:r>
            <a:r>
              <a:rPr lang="el-GR" sz="1800" dirty="0" smtClean="0"/>
              <a:t>. </a:t>
            </a:r>
            <a:r>
              <a:rPr lang="el-GR" sz="1800" dirty="0" smtClean="0">
                <a:sym typeface="Symbol" pitchFamily="18" charset="2"/>
              </a:rPr>
              <a:t></a:t>
            </a:r>
            <a:r>
              <a:rPr lang="el-GR" sz="1800" dirty="0" smtClean="0"/>
              <a:t> μεταβολή της απορρόφηση τους από τον γαστρεντερικό σωλήνα και της διαπερατότητας των κυτταρικών μεμβρανών</a:t>
            </a:r>
          </a:p>
        </p:txBody>
      </p:sp>
    </p:spTree>
    <p:extLst>
      <p:ext uri="{BB962C8B-B14F-4D97-AF65-F5344CB8AC3E}">
        <p14:creationId xmlns:p14="http://schemas.microsoft.com/office/powerpoint/2010/main" val="4177681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pPr eaLnBrk="1" hangingPunct="1"/>
            <a:r>
              <a:rPr lang="el-GR" sz="2400" b="1" dirty="0" smtClean="0"/>
              <a:t>Σταθερότητα Κολλοειδών Συστημάτων (1)</a:t>
            </a:r>
          </a:p>
        </p:txBody>
      </p:sp>
      <p:sp>
        <p:nvSpPr>
          <p:cNvPr id="553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25538"/>
            <a:ext cx="8229600" cy="5000625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spcAft>
                <a:spcPct val="25000"/>
              </a:spcAft>
              <a:buFontTx/>
              <a:buNone/>
            </a:pPr>
            <a:r>
              <a:rPr lang="el-GR" sz="1800" smtClean="0"/>
              <a:t>Σημαντικός παράγοντας : παρουσία, μέγεθος ηλεκτρικού φορτίου</a:t>
            </a:r>
          </a:p>
          <a:p>
            <a:pPr marL="0" indent="0" eaLnBrk="1" hangingPunct="1">
              <a:lnSpc>
                <a:spcPct val="80000"/>
              </a:lnSpc>
              <a:spcAft>
                <a:spcPct val="25000"/>
              </a:spcAft>
              <a:buFontTx/>
              <a:buNone/>
            </a:pPr>
            <a:r>
              <a:rPr lang="el-GR" sz="1800" smtClean="0"/>
              <a:t>Δημιουργία ηλεκτροστατικών απώσεων </a:t>
            </a:r>
          </a:p>
          <a:p>
            <a:pPr marL="0" indent="0" eaLnBrk="1" hangingPunct="1">
              <a:lnSpc>
                <a:spcPct val="80000"/>
              </a:lnSpc>
              <a:spcAft>
                <a:spcPct val="25000"/>
              </a:spcAft>
              <a:buFontTx/>
              <a:buNone/>
            </a:pPr>
            <a:r>
              <a:rPr lang="el-GR" sz="1800" smtClean="0"/>
              <a:t>Σχηματισμός στοιβάδας μορίων διαλύτη γύρω από τα σωματίδια (πρόληψη προσκόλλησης όταν συγκρούονται λόγω κίνησης </a:t>
            </a:r>
            <a:r>
              <a:rPr lang="en-US" sz="1800" smtClean="0"/>
              <a:t>Brown</a:t>
            </a:r>
            <a:r>
              <a:rPr lang="el-GR" sz="1800" smtClean="0"/>
              <a:t>)</a:t>
            </a:r>
          </a:p>
          <a:p>
            <a:pPr marL="0" indent="0" eaLnBrk="1" hangingPunct="1">
              <a:lnSpc>
                <a:spcPct val="80000"/>
              </a:lnSpc>
              <a:spcAft>
                <a:spcPct val="25000"/>
              </a:spcAft>
              <a:buFontTx/>
              <a:buNone/>
            </a:pPr>
            <a:r>
              <a:rPr lang="el-GR" sz="1800" smtClean="0"/>
              <a:t>Κύρια αιτία συσσωμάτωσης : δυνάμεις </a:t>
            </a:r>
            <a:r>
              <a:rPr lang="en-US" sz="1800" smtClean="0"/>
              <a:t>van der Waals</a:t>
            </a:r>
            <a:r>
              <a:rPr lang="el-GR" sz="1800" smtClean="0"/>
              <a:t> (ελκτικές)</a:t>
            </a:r>
          </a:p>
          <a:p>
            <a:pPr marL="0" indent="0" eaLnBrk="1" hangingPunct="1">
              <a:lnSpc>
                <a:spcPct val="80000"/>
              </a:lnSpc>
              <a:spcAft>
                <a:spcPct val="25000"/>
              </a:spcAft>
              <a:buFontTx/>
              <a:buNone/>
            </a:pPr>
            <a:r>
              <a:rPr lang="el-GR" sz="1800" smtClean="0"/>
              <a:t>Προσθήκη μικρής ποσότητας ηλεκτρολύτη : σταθεροποίηση κολλοειδούς (παροχή φορτίου) </a:t>
            </a:r>
          </a:p>
          <a:p>
            <a:pPr marL="0" indent="0" eaLnBrk="1" hangingPunct="1">
              <a:lnSpc>
                <a:spcPct val="80000"/>
              </a:lnSpc>
              <a:spcAft>
                <a:spcPct val="25000"/>
              </a:spcAft>
              <a:buFontTx/>
              <a:buNone/>
            </a:pPr>
            <a:r>
              <a:rPr lang="el-GR" sz="1800" smtClean="0"/>
              <a:t>Προσθήκη μεγάλης ποσότητας ηλεκτρολύτη : συσσωμάτωση κολλοειδούς λόγω μείωσης του ζ-δυναμικού</a:t>
            </a:r>
          </a:p>
          <a:p>
            <a:pPr marL="0" indent="0" eaLnBrk="1" hangingPunct="1">
              <a:lnSpc>
                <a:spcPct val="80000"/>
              </a:lnSpc>
              <a:spcAft>
                <a:spcPct val="25000"/>
              </a:spcAft>
              <a:buFontTx/>
              <a:buNone/>
            </a:pPr>
            <a:r>
              <a:rPr lang="el-GR" sz="1800" smtClean="0"/>
              <a:t>Περιοχή τιμών ζ-δυναμικού για την σταθεροποίηση κολλοειδούς</a:t>
            </a:r>
          </a:p>
          <a:p>
            <a:pPr marL="0" indent="0" eaLnBrk="1" hangingPunct="1">
              <a:lnSpc>
                <a:spcPct val="80000"/>
              </a:lnSpc>
              <a:spcAft>
                <a:spcPct val="25000"/>
              </a:spcAft>
              <a:buFontTx/>
              <a:buNone/>
            </a:pPr>
            <a:r>
              <a:rPr lang="el-GR" sz="1800" smtClean="0"/>
              <a:t>Τιμή ζ-δυναμικού για την σταθεροποίηση του κολλοειδούς : εξαρτάται από το σύστημα (~ 0</a:t>
            </a:r>
            <a:r>
              <a:rPr lang="en-US" sz="1800" smtClean="0"/>
              <a:t>mV</a:t>
            </a:r>
            <a:r>
              <a:rPr lang="el-GR" sz="1800" smtClean="0"/>
              <a:t> για τον κολλοειδή χρυσό, -40</a:t>
            </a:r>
            <a:r>
              <a:rPr lang="en-US" sz="1800" smtClean="0"/>
              <a:t>mV</a:t>
            </a:r>
            <a:r>
              <a:rPr lang="el-GR" sz="1800" smtClean="0"/>
              <a:t> για την διασπορά σταγόνων ελαίου σε νερό)</a:t>
            </a:r>
          </a:p>
        </p:txBody>
      </p:sp>
    </p:spTree>
    <p:extLst>
      <p:ext uri="{BB962C8B-B14F-4D97-AF65-F5344CB8AC3E}">
        <p14:creationId xmlns:p14="http://schemas.microsoft.com/office/powerpoint/2010/main" val="4216955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pPr eaLnBrk="1" hangingPunct="1"/>
            <a:r>
              <a:rPr lang="el-GR" sz="2400" b="1" dirty="0" smtClean="0"/>
              <a:t>Σταθερότητα Κολλοειδών Συστημάτων (2)</a:t>
            </a:r>
          </a:p>
        </p:txBody>
      </p:sp>
      <p:sp>
        <p:nvSpPr>
          <p:cNvPr id="56325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323528" y="980728"/>
            <a:ext cx="8136904" cy="1296144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l-GR" sz="1800" dirty="0" smtClean="0"/>
              <a:t>Κανόνας </a:t>
            </a:r>
            <a:r>
              <a:rPr lang="de-DE" sz="1800" dirty="0" smtClean="0"/>
              <a:t>Schulze</a:t>
            </a:r>
            <a:r>
              <a:rPr lang="el-GR" sz="1800" dirty="0" smtClean="0"/>
              <a:t> – </a:t>
            </a:r>
            <a:r>
              <a:rPr lang="de-DE" sz="1800" dirty="0" smtClean="0"/>
              <a:t>Hardy</a:t>
            </a:r>
            <a:r>
              <a:rPr lang="el-GR" sz="1800" dirty="0" smtClean="0"/>
              <a:t>: μείωση της σταθερότητας με την αύξηση του σθένους και του φορτίου των ιόντων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l-GR" sz="1800" dirty="0" err="1" smtClean="0"/>
              <a:t>Περικινητική</a:t>
            </a:r>
            <a:r>
              <a:rPr lang="el-GR" sz="1800" dirty="0" smtClean="0"/>
              <a:t> συσσωμάτωση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l-GR" sz="1800" dirty="0" smtClean="0"/>
              <a:t>Θεωρία </a:t>
            </a:r>
            <a:r>
              <a:rPr lang="en-US" sz="1800" dirty="0" smtClean="0"/>
              <a:t>DVLO</a:t>
            </a:r>
            <a:r>
              <a:rPr lang="el-GR" sz="1800" dirty="0" smtClean="0"/>
              <a:t> (</a:t>
            </a:r>
            <a:r>
              <a:rPr lang="en-US" sz="1800" dirty="0" err="1" smtClean="0"/>
              <a:t>Deryagin</a:t>
            </a:r>
            <a:r>
              <a:rPr lang="el-GR" sz="1800" dirty="0" smtClean="0"/>
              <a:t>-</a:t>
            </a:r>
            <a:r>
              <a:rPr lang="en-US" sz="1800" dirty="0" smtClean="0"/>
              <a:t>Landau</a:t>
            </a:r>
            <a:r>
              <a:rPr lang="el-GR" sz="1800" dirty="0" smtClean="0"/>
              <a:t>-</a:t>
            </a:r>
            <a:r>
              <a:rPr lang="en-US" sz="1800" dirty="0" err="1" smtClean="0"/>
              <a:t>Verwey</a:t>
            </a:r>
            <a:r>
              <a:rPr lang="el-GR" sz="1800" dirty="0" smtClean="0"/>
              <a:t>-</a:t>
            </a:r>
            <a:r>
              <a:rPr lang="en-US" sz="1800" dirty="0" err="1" smtClean="0"/>
              <a:t>Overbeek</a:t>
            </a:r>
            <a:r>
              <a:rPr lang="el-GR" sz="1800" dirty="0" smtClean="0"/>
              <a:t>)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el-GR" sz="1800" dirty="0" smtClean="0"/>
          </a:p>
        </p:txBody>
      </p:sp>
      <p:pic>
        <p:nvPicPr>
          <p:cNvPr id="8294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2276872"/>
            <a:ext cx="5314950" cy="390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4"/>
          <p:cNvSpPr txBox="1">
            <a:spLocks noChangeArrowheads="1"/>
          </p:cNvSpPr>
          <p:nvPr/>
        </p:nvSpPr>
        <p:spPr bwMode="auto">
          <a:xfrm>
            <a:off x="251520" y="3284984"/>
            <a:ext cx="3096344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Δυναμική ενέργεια έλξης – Δυναμική ενέργεια άπωσης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Ενεργειακά ελάχιστα (δύο σε διαφορετικές αποστάσεις διαχωρισμού)</a:t>
            </a:r>
          </a:p>
        </p:txBody>
      </p:sp>
    </p:spTree>
    <p:extLst>
      <p:ext uri="{BB962C8B-B14F-4D97-AF65-F5344CB8AC3E}">
        <p14:creationId xmlns:p14="http://schemas.microsoft.com/office/powerpoint/2010/main" val="2700014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333375"/>
            <a:ext cx="8229600" cy="633413"/>
          </a:xfrm>
        </p:spPr>
        <p:txBody>
          <a:bodyPr/>
          <a:lstStyle/>
          <a:p>
            <a:pPr eaLnBrk="1" hangingPunct="1"/>
            <a:r>
              <a:rPr lang="el-GR" sz="2400" b="1" dirty="0" smtClean="0"/>
              <a:t>Σταθερότητα Κολλοειδών Συστημάτων (3)</a:t>
            </a:r>
          </a:p>
        </p:txBody>
      </p:sp>
      <p:sp>
        <p:nvSpPr>
          <p:cNvPr id="5734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268413"/>
            <a:ext cx="8353425" cy="4536851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spcAft>
                <a:spcPct val="30000"/>
              </a:spcAft>
              <a:buFontTx/>
              <a:buNone/>
            </a:pPr>
            <a:r>
              <a:rPr lang="el-GR" sz="1800" dirty="0" smtClean="0"/>
              <a:t>Ανάμιξη αντίθετα φορτισμένων κολλοειδών </a:t>
            </a:r>
            <a:r>
              <a:rPr lang="el-GR" sz="1800" dirty="0" smtClean="0">
                <a:sym typeface="Symbol" pitchFamily="18" charset="2"/>
              </a:rPr>
              <a:t></a:t>
            </a:r>
            <a:r>
              <a:rPr lang="el-GR" sz="1800" dirty="0" smtClean="0"/>
              <a:t> αμοιβαία συσσωμάτωση</a:t>
            </a:r>
          </a:p>
          <a:p>
            <a:pPr marL="0" indent="0" eaLnBrk="1" hangingPunct="1">
              <a:lnSpc>
                <a:spcPct val="80000"/>
              </a:lnSpc>
              <a:spcAft>
                <a:spcPct val="30000"/>
              </a:spcAft>
              <a:buFontTx/>
              <a:buNone/>
            </a:pPr>
            <a:r>
              <a:rPr lang="el-GR" sz="1800" dirty="0" smtClean="0"/>
              <a:t>Προσθήκη μεγάλης ποσότητας άλατος </a:t>
            </a:r>
            <a:r>
              <a:rPr lang="el-GR" sz="1800" dirty="0" smtClean="0">
                <a:sym typeface="Symbol" pitchFamily="18" charset="2"/>
              </a:rPr>
              <a:t></a:t>
            </a:r>
            <a:r>
              <a:rPr lang="el-GR" sz="1800" dirty="0" smtClean="0"/>
              <a:t> συσσωμάτωση και καταβύθιση των σωματιδίων : εξαλάτωση</a:t>
            </a:r>
          </a:p>
          <a:p>
            <a:pPr marL="0" indent="0" eaLnBrk="1" hangingPunct="1">
              <a:lnSpc>
                <a:spcPct val="80000"/>
              </a:lnSpc>
              <a:spcAft>
                <a:spcPct val="30000"/>
              </a:spcAft>
              <a:buFontTx/>
              <a:buNone/>
            </a:pPr>
            <a:r>
              <a:rPr lang="el-GR" sz="1800" dirty="0" smtClean="0"/>
              <a:t>Δυνατότητα καταβύθισης ιόντων : ενυδάτωση ιόντος και την ικανότητα απομάκρυνσης μορίων νερού από τα κολλοειδή</a:t>
            </a:r>
          </a:p>
          <a:p>
            <a:pPr marL="0" indent="0" eaLnBrk="1" hangingPunct="1">
              <a:lnSpc>
                <a:spcPct val="80000"/>
              </a:lnSpc>
              <a:spcAft>
                <a:spcPct val="30000"/>
              </a:spcAft>
              <a:buFontTx/>
              <a:buNone/>
            </a:pPr>
            <a:r>
              <a:rPr lang="el-GR" sz="1800" dirty="0" smtClean="0"/>
              <a:t>Προσθήκη αλκοόλης, ακετόνης </a:t>
            </a:r>
            <a:r>
              <a:rPr lang="el-GR" sz="1800" dirty="0" smtClean="0">
                <a:sym typeface="Symbol" pitchFamily="18" charset="2"/>
              </a:rPr>
              <a:t></a:t>
            </a:r>
            <a:r>
              <a:rPr lang="el-GR" sz="1800" dirty="0" smtClean="0"/>
              <a:t> μείωση της ποσότητας ηλεκτρολύτη για την συσσωμάτωση κολλοειδούς </a:t>
            </a:r>
            <a:endParaRPr lang="el-GR" sz="1800" b="1" dirty="0" smtClean="0"/>
          </a:p>
          <a:p>
            <a:pPr marL="0" indent="0" eaLnBrk="1" hangingPunct="1">
              <a:lnSpc>
                <a:spcPct val="80000"/>
              </a:lnSpc>
              <a:spcAft>
                <a:spcPct val="30000"/>
              </a:spcAft>
              <a:buFontTx/>
              <a:buNone/>
            </a:pPr>
            <a:r>
              <a:rPr lang="el-GR" sz="1800" b="1" dirty="0" smtClean="0"/>
              <a:t>Διαχωρισμός Φάσεων</a:t>
            </a:r>
            <a:r>
              <a:rPr lang="el-GR" sz="1800" dirty="0" smtClean="0"/>
              <a:t> : διαχωρισμός διαλυμάτων </a:t>
            </a:r>
            <a:r>
              <a:rPr lang="el-GR" sz="1800" dirty="0" err="1" smtClean="0"/>
              <a:t>μακρομορίων</a:t>
            </a:r>
            <a:r>
              <a:rPr lang="el-GR" sz="1800" dirty="0" smtClean="0"/>
              <a:t> όταν αναμιγνύονται αντίθετα φορτισμένα υδρόφιλα κολλοειδή</a:t>
            </a:r>
          </a:p>
          <a:p>
            <a:pPr marL="0" indent="0" eaLnBrk="1" hangingPunct="1">
              <a:lnSpc>
                <a:spcPct val="80000"/>
              </a:lnSpc>
              <a:spcAft>
                <a:spcPct val="30000"/>
              </a:spcAft>
              <a:buFontTx/>
              <a:buNone/>
            </a:pPr>
            <a:r>
              <a:rPr lang="el-GR" sz="1800" dirty="0" smtClean="0"/>
              <a:t>Ανάμειξη Ζελατίνης (θετικά φορτισμένη σε </a:t>
            </a:r>
            <a:r>
              <a:rPr lang="en-US" sz="1800" dirty="0" smtClean="0"/>
              <a:t>pH</a:t>
            </a:r>
            <a:r>
              <a:rPr lang="el-GR" sz="1800" dirty="0" smtClean="0"/>
              <a:t> &lt; 4.7) και ακακίας (αρνητικά φορτισμένη) σε ορισμένη αναλογία </a:t>
            </a:r>
            <a:r>
              <a:rPr lang="el-GR" sz="1800" dirty="0" smtClean="0">
                <a:sym typeface="Symbol" pitchFamily="18" charset="2"/>
              </a:rPr>
              <a:t></a:t>
            </a:r>
            <a:r>
              <a:rPr lang="el-GR" sz="1800" dirty="0" smtClean="0"/>
              <a:t> διαχωρισμός φάσεων (Φυσική Ασυμβατότητα)</a:t>
            </a:r>
          </a:p>
          <a:p>
            <a:pPr marL="0" indent="0" eaLnBrk="1" hangingPunct="1">
              <a:lnSpc>
                <a:spcPct val="80000"/>
              </a:lnSpc>
              <a:spcAft>
                <a:spcPct val="30000"/>
              </a:spcAft>
              <a:buFontTx/>
              <a:buNone/>
            </a:pPr>
            <a:r>
              <a:rPr lang="el-GR" sz="1800" dirty="0" smtClean="0"/>
              <a:t>Μπορεί να γίνει και με την προσθήκη κατάλληλου (τρίτου) συστατικού (δεν χρειάζεται να αλληλεπιδρούν τα συστατικά)</a:t>
            </a:r>
          </a:p>
        </p:txBody>
      </p:sp>
    </p:spTree>
    <p:extLst>
      <p:ext uri="{BB962C8B-B14F-4D97-AF65-F5344CB8AC3E}">
        <p14:creationId xmlns:p14="http://schemas.microsoft.com/office/powerpoint/2010/main" val="2633773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20713"/>
            <a:ext cx="8229600" cy="550545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l-GR" sz="2000" b="1" dirty="0" smtClean="0"/>
              <a:t>Μοριακές Διασπορές</a:t>
            </a:r>
            <a:r>
              <a:rPr lang="el-GR" sz="2000" dirty="0" smtClean="0"/>
              <a:t> (&lt; 1 </a:t>
            </a:r>
            <a:r>
              <a:rPr lang="en-US" sz="2000" dirty="0" smtClean="0"/>
              <a:t>nm</a:t>
            </a:r>
            <a:r>
              <a:rPr lang="el-GR" sz="2000" dirty="0" smtClean="0"/>
              <a:t>)</a:t>
            </a:r>
          </a:p>
          <a:p>
            <a:pPr eaLnBrk="1" hangingPunct="1">
              <a:buFontTx/>
              <a:buNone/>
            </a:pPr>
            <a:r>
              <a:rPr lang="el-GR" sz="2000" dirty="0" smtClean="0"/>
              <a:t>	</a:t>
            </a:r>
            <a:r>
              <a:rPr lang="el-GR" sz="1800" dirty="0" smtClean="0"/>
              <a:t>Σωματίδια αόρατα στο ηλεκτρονικό μικροσκόπιο, διαπερνούν </a:t>
            </a:r>
            <a:r>
              <a:rPr lang="el-GR" sz="1800" dirty="0" err="1" smtClean="0"/>
              <a:t>ημιπερατές</a:t>
            </a:r>
            <a:r>
              <a:rPr lang="el-GR" sz="1800" dirty="0" smtClean="0"/>
              <a:t> μεμβράνες, γρήγορη διάχυση</a:t>
            </a:r>
          </a:p>
          <a:p>
            <a:pPr eaLnBrk="1" hangingPunct="1">
              <a:buFontTx/>
              <a:buNone/>
            </a:pPr>
            <a:r>
              <a:rPr lang="el-GR" sz="1800" dirty="0" smtClean="0"/>
              <a:t>	π.χ. ιόντα, μόρια οξυγόνου, γλυκόζη</a:t>
            </a:r>
          </a:p>
          <a:p>
            <a:pPr eaLnBrk="1" hangingPunct="1">
              <a:buFontTx/>
              <a:buNone/>
            </a:pPr>
            <a:endParaRPr lang="el-GR" sz="2000" dirty="0" smtClean="0"/>
          </a:p>
          <a:p>
            <a:pPr eaLnBrk="1" hangingPunct="1">
              <a:buFontTx/>
              <a:buNone/>
            </a:pPr>
            <a:r>
              <a:rPr lang="el-GR" sz="2000" b="1" dirty="0" smtClean="0"/>
              <a:t>Κολλοειδείς Διασπορές</a:t>
            </a:r>
            <a:r>
              <a:rPr lang="el-GR" sz="2000" dirty="0" smtClean="0"/>
              <a:t> (1 – 500 </a:t>
            </a:r>
            <a:r>
              <a:rPr lang="en-US" sz="2000" dirty="0" smtClean="0"/>
              <a:t>nm</a:t>
            </a:r>
            <a:r>
              <a:rPr lang="el-GR" sz="2000" dirty="0" smtClean="0"/>
              <a:t>)</a:t>
            </a:r>
          </a:p>
          <a:p>
            <a:pPr eaLnBrk="1" hangingPunct="1">
              <a:buFontTx/>
              <a:buNone/>
            </a:pPr>
            <a:r>
              <a:rPr lang="el-GR" sz="2000" dirty="0" smtClean="0"/>
              <a:t>	</a:t>
            </a:r>
            <a:r>
              <a:rPr lang="el-GR" sz="1800" dirty="0" smtClean="0"/>
              <a:t>Σωματίδια ορατά στο ηλεκτρονικό μικροσκόπιο – αόρατα στο οπτικό, δεν διαπερνούν </a:t>
            </a:r>
            <a:r>
              <a:rPr lang="el-GR" sz="1800" dirty="0" err="1" smtClean="0"/>
              <a:t>ημιπερατές</a:t>
            </a:r>
            <a:r>
              <a:rPr lang="el-GR" sz="1800" dirty="0" smtClean="0"/>
              <a:t> μεμβράνες – μόνο ηθμούς χάρτου, αργή διάχυση</a:t>
            </a:r>
          </a:p>
          <a:p>
            <a:pPr eaLnBrk="1" hangingPunct="1">
              <a:buFontTx/>
              <a:buNone/>
            </a:pPr>
            <a:r>
              <a:rPr lang="el-GR" sz="1800" dirty="0" smtClean="0"/>
              <a:t>	π.χ. φυσικά και συνθετικά πολυμερή, αιωρήματα κολλοειδούς </a:t>
            </a:r>
            <a:r>
              <a:rPr lang="en-US" sz="1800" dirty="0" smtClean="0"/>
              <a:t>Ag</a:t>
            </a:r>
            <a:endParaRPr lang="el-GR" sz="1800" dirty="0" smtClean="0"/>
          </a:p>
          <a:p>
            <a:pPr eaLnBrk="1" hangingPunct="1">
              <a:buFontTx/>
              <a:buNone/>
            </a:pPr>
            <a:endParaRPr lang="el-GR" sz="1800" dirty="0" smtClean="0"/>
          </a:p>
          <a:p>
            <a:pPr eaLnBrk="1" hangingPunct="1">
              <a:buFontTx/>
              <a:buNone/>
            </a:pPr>
            <a:r>
              <a:rPr lang="el-GR" sz="2000" b="1" dirty="0" smtClean="0"/>
              <a:t>Αδρομερείς Διασπορές</a:t>
            </a:r>
            <a:r>
              <a:rPr lang="el-GR" sz="2000" dirty="0" smtClean="0"/>
              <a:t> (&gt; 500 </a:t>
            </a:r>
            <a:r>
              <a:rPr lang="en-US" sz="2000" dirty="0" smtClean="0"/>
              <a:t>nm</a:t>
            </a:r>
            <a:r>
              <a:rPr lang="el-GR" sz="2000" dirty="0" smtClean="0"/>
              <a:t>)</a:t>
            </a:r>
          </a:p>
          <a:p>
            <a:pPr eaLnBrk="1" hangingPunct="1">
              <a:buFontTx/>
              <a:buNone/>
            </a:pPr>
            <a:r>
              <a:rPr lang="el-GR" sz="2000" dirty="0" smtClean="0"/>
              <a:t>	</a:t>
            </a:r>
            <a:r>
              <a:rPr lang="el-GR" sz="1800" dirty="0" smtClean="0"/>
              <a:t>Σωματίδια στο οπτικό, δεν διαπερνούν ηθμούς χάρτου, δεν διαχέονται</a:t>
            </a:r>
          </a:p>
          <a:p>
            <a:pPr eaLnBrk="1" hangingPunct="1">
              <a:buFontTx/>
              <a:buNone/>
            </a:pPr>
            <a:r>
              <a:rPr lang="el-GR" sz="1800" dirty="0" smtClean="0"/>
              <a:t>	π.χ. φαρμακευτικά αιωρήματα και γαλακτώματα</a:t>
            </a:r>
          </a:p>
          <a:p>
            <a:pPr eaLnBrk="1" hangingPunct="1">
              <a:buFontTx/>
              <a:buNone/>
            </a:pPr>
            <a:endParaRPr lang="el-GR" sz="1800" dirty="0" smtClean="0"/>
          </a:p>
          <a:p>
            <a:pPr eaLnBrk="1" hangingPunct="1">
              <a:buFontTx/>
              <a:buNone/>
            </a:pPr>
            <a:r>
              <a:rPr lang="el-GR" sz="1800" dirty="0" smtClean="0"/>
              <a:t>Μοριακές Διασπορές : ομογενή συστήματα (πραγματικά διαλύματα)</a:t>
            </a:r>
          </a:p>
          <a:p>
            <a:pPr eaLnBrk="1" hangingPunct="1">
              <a:buFontTx/>
              <a:buNone/>
            </a:pPr>
            <a:r>
              <a:rPr lang="el-GR" sz="1800" dirty="0" smtClean="0"/>
              <a:t>Κολλοειδείς – Αδρομερείς Διασπορές : ετερογενή συστήματα</a:t>
            </a:r>
          </a:p>
        </p:txBody>
      </p:sp>
    </p:spTree>
    <p:extLst>
      <p:ext uri="{BB962C8B-B14F-4D97-AF65-F5344CB8AC3E}">
        <p14:creationId xmlns:p14="http://schemas.microsoft.com/office/powerpoint/2010/main" val="2283027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pPr eaLnBrk="1" hangingPunct="1"/>
            <a:r>
              <a:rPr lang="el-GR" sz="2400" b="1" dirty="0" smtClean="0"/>
              <a:t>Σταθερότητα Κολλοειδών Συστημάτων (4)</a:t>
            </a:r>
          </a:p>
        </p:txBody>
      </p:sp>
      <p:sp>
        <p:nvSpPr>
          <p:cNvPr id="5837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340768"/>
            <a:ext cx="8229600" cy="4525963"/>
          </a:xfrm>
        </p:spPr>
        <p:txBody>
          <a:bodyPr/>
          <a:lstStyle/>
          <a:p>
            <a:pPr marL="0" indent="0" eaLnBrk="1" hangingPunct="1">
              <a:spcAft>
                <a:spcPct val="30000"/>
              </a:spcAft>
              <a:buFontTx/>
              <a:buNone/>
            </a:pPr>
            <a:r>
              <a:rPr lang="el-GR" sz="1800" b="1" dirty="0" smtClean="0"/>
              <a:t>Προστατευτικά κολλοειδή </a:t>
            </a:r>
            <a:r>
              <a:rPr lang="el-GR" sz="1800" dirty="0" smtClean="0"/>
              <a:t>: έχουν αντίθετο φορτίο, αυξάνουν την σταθερότητα των συστημάτων σε μικρές ποσότητες (προσρόφηση στην επιφάνεια </a:t>
            </a:r>
            <a:r>
              <a:rPr lang="el-GR" sz="1800" dirty="0" smtClean="0">
                <a:sym typeface="Symbol" pitchFamily="18" charset="2"/>
              </a:rPr>
              <a:t></a:t>
            </a:r>
            <a:r>
              <a:rPr lang="el-GR" sz="1800" dirty="0" smtClean="0"/>
              <a:t> αύξηση του πάχους του ακίνητου τμήματος της </a:t>
            </a:r>
            <a:r>
              <a:rPr lang="el-GR" sz="1800" dirty="0" err="1" smtClean="0"/>
              <a:t>διπλοστοιβάδος</a:t>
            </a:r>
            <a:r>
              <a:rPr lang="el-GR" sz="1800" dirty="0" smtClean="0"/>
              <a:t>) </a:t>
            </a:r>
          </a:p>
          <a:p>
            <a:pPr marL="0" indent="0" eaLnBrk="1" hangingPunct="1">
              <a:spcAft>
                <a:spcPct val="30000"/>
              </a:spcAft>
              <a:buFontTx/>
              <a:buNone/>
            </a:pPr>
            <a:r>
              <a:rPr lang="el-GR" sz="1800" dirty="0" smtClean="0"/>
              <a:t>Σε ορισμένες περιπτώσεις λόγω μείωσης του ζ-δυναμικού </a:t>
            </a:r>
            <a:r>
              <a:rPr lang="el-GR" sz="1800" dirty="0" smtClean="0">
                <a:sym typeface="Symbol" pitchFamily="18" charset="2"/>
              </a:rPr>
              <a:t></a:t>
            </a:r>
            <a:r>
              <a:rPr lang="el-GR" sz="1800" dirty="0" smtClean="0"/>
              <a:t> συσσωμάτωση</a:t>
            </a:r>
            <a:endParaRPr lang="el-GR" sz="1800" b="1" dirty="0" smtClean="0"/>
          </a:p>
          <a:p>
            <a:pPr marL="0" indent="0" eaLnBrk="1" hangingPunct="1">
              <a:lnSpc>
                <a:spcPct val="80000"/>
              </a:lnSpc>
              <a:spcAft>
                <a:spcPct val="30000"/>
              </a:spcAft>
              <a:buFontTx/>
              <a:buNone/>
            </a:pPr>
            <a:endParaRPr lang="el-GR" sz="1800" b="1" dirty="0" smtClean="0"/>
          </a:p>
          <a:p>
            <a:pPr marL="0" indent="0" eaLnBrk="1" hangingPunct="1">
              <a:spcAft>
                <a:spcPct val="30000"/>
              </a:spcAft>
              <a:buFontTx/>
              <a:buNone/>
            </a:pPr>
            <a:r>
              <a:rPr lang="el-GR" sz="1800" b="1" dirty="0" smtClean="0"/>
              <a:t>Αριθμός Χρυσού</a:t>
            </a:r>
            <a:r>
              <a:rPr lang="el-GR" sz="1800" dirty="0" smtClean="0"/>
              <a:t> : ελάχιστο βάρος του προστατευτικού κολλοειδούς (</a:t>
            </a:r>
            <a:r>
              <a:rPr lang="en-US" sz="1800" dirty="0" smtClean="0"/>
              <a:t>mg</a:t>
            </a:r>
            <a:r>
              <a:rPr lang="el-GR" sz="1800" dirty="0" smtClean="0"/>
              <a:t>) που χρειάζεται για να εμποδίσει την αλλαγή χρώματος (κόκκινο </a:t>
            </a:r>
            <a:r>
              <a:rPr lang="el-GR" sz="1800" dirty="0" smtClean="0">
                <a:sym typeface="Symbol" pitchFamily="18" charset="2"/>
              </a:rPr>
              <a:t></a:t>
            </a:r>
            <a:r>
              <a:rPr lang="el-GR" sz="1800" dirty="0" smtClean="0"/>
              <a:t> βιολετί) 10</a:t>
            </a:r>
            <a:r>
              <a:rPr lang="en-US" sz="1800" dirty="0" smtClean="0"/>
              <a:t>ml</a:t>
            </a:r>
            <a:r>
              <a:rPr lang="el-GR" sz="1800" dirty="0" smtClean="0"/>
              <a:t> διαλύματος κολλοειδούς χρυσού (0.0053 – 0.0058% </a:t>
            </a:r>
            <a:r>
              <a:rPr lang="el-GR" sz="1800" dirty="0" err="1" smtClean="0"/>
              <a:t>κ.ό</a:t>
            </a:r>
            <a:r>
              <a:rPr lang="el-GR" sz="1800" dirty="0" smtClean="0"/>
              <a:t>.) όταν προστεθεί 1 </a:t>
            </a:r>
            <a:r>
              <a:rPr lang="en-US" sz="1800" dirty="0" smtClean="0"/>
              <a:t>ml</a:t>
            </a:r>
            <a:r>
              <a:rPr lang="el-GR" sz="1800" dirty="0" smtClean="0"/>
              <a:t> διαλύματος </a:t>
            </a:r>
            <a:r>
              <a:rPr lang="en-US" sz="1800" dirty="0" err="1" smtClean="0"/>
              <a:t>NaCl</a:t>
            </a:r>
            <a:r>
              <a:rPr lang="el-GR" sz="1800" dirty="0" smtClean="0"/>
              <a:t> 10% </a:t>
            </a:r>
            <a:r>
              <a:rPr lang="el-GR" sz="1800" dirty="0" err="1" smtClean="0"/>
              <a:t>κ.ό</a:t>
            </a:r>
            <a:r>
              <a:rPr lang="el-GR" sz="1800" dirty="0" smtClean="0"/>
              <a:t>.</a:t>
            </a:r>
          </a:p>
          <a:p>
            <a:pPr marL="0" indent="0" eaLnBrk="1" hangingPunct="1">
              <a:lnSpc>
                <a:spcPct val="150000"/>
              </a:lnSpc>
              <a:spcAft>
                <a:spcPct val="30000"/>
              </a:spcAft>
              <a:buFontTx/>
              <a:buNone/>
            </a:pPr>
            <a:r>
              <a:rPr lang="el-GR" sz="1800" dirty="0" smtClean="0"/>
              <a:t>Ζελατίνη : 0.005</a:t>
            </a:r>
            <a:r>
              <a:rPr lang="en-US" sz="1800" dirty="0" smtClean="0"/>
              <a:t> </a:t>
            </a:r>
            <a:r>
              <a:rPr lang="el-GR" sz="1800" dirty="0" smtClean="0"/>
              <a:t>-</a:t>
            </a:r>
            <a:r>
              <a:rPr lang="en-US" sz="1800" dirty="0" smtClean="0"/>
              <a:t> </a:t>
            </a:r>
            <a:r>
              <a:rPr lang="el-GR" sz="1800" dirty="0" smtClean="0"/>
              <a:t>0.01, </a:t>
            </a:r>
            <a:r>
              <a:rPr lang="el-GR" sz="1800" dirty="0" err="1" smtClean="0"/>
              <a:t>Αλβουμίνη</a:t>
            </a:r>
            <a:r>
              <a:rPr lang="el-GR" sz="1800" dirty="0" smtClean="0"/>
              <a:t> αυγού : 0.1</a:t>
            </a:r>
            <a:r>
              <a:rPr lang="en-US" sz="1800" dirty="0" smtClean="0"/>
              <a:t> </a:t>
            </a:r>
            <a:r>
              <a:rPr lang="el-GR" sz="1800" dirty="0" smtClean="0"/>
              <a:t>-</a:t>
            </a:r>
            <a:r>
              <a:rPr lang="en-US" sz="1800" dirty="0" smtClean="0"/>
              <a:t> </a:t>
            </a:r>
            <a:r>
              <a:rPr lang="el-GR" sz="1800" dirty="0" smtClean="0"/>
              <a:t>1, άμυλο πατάτας : 25</a:t>
            </a:r>
          </a:p>
          <a:p>
            <a:pPr marL="0" indent="0" eaLnBrk="1" hangingPunct="1">
              <a:lnSpc>
                <a:spcPct val="80000"/>
              </a:lnSpc>
            </a:pPr>
            <a:endParaRPr lang="el-GR" sz="2400" dirty="0" smtClean="0"/>
          </a:p>
        </p:txBody>
      </p:sp>
    </p:spTree>
    <p:extLst>
      <p:ext uri="{BB962C8B-B14F-4D97-AF65-F5344CB8AC3E}">
        <p14:creationId xmlns:p14="http://schemas.microsoft.com/office/powerpoint/2010/main" val="3069227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pPr eaLnBrk="1" hangingPunct="1"/>
            <a:r>
              <a:rPr lang="el-GR" sz="2400" b="1" dirty="0" smtClean="0"/>
              <a:t>Στερική Σταθεροποίηση (1)</a:t>
            </a:r>
          </a:p>
        </p:txBody>
      </p:sp>
      <p:sp>
        <p:nvSpPr>
          <p:cNvPr id="5939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125538"/>
            <a:ext cx="8229600" cy="5183187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spcAft>
                <a:spcPct val="25000"/>
              </a:spcAft>
              <a:buFontTx/>
              <a:buNone/>
            </a:pPr>
            <a:r>
              <a:rPr lang="el-GR" sz="1800" dirty="0" smtClean="0"/>
              <a:t>Προσρόφηση </a:t>
            </a:r>
            <a:r>
              <a:rPr lang="el-GR" sz="1800" dirty="0" err="1" smtClean="0"/>
              <a:t>μακρομορίων</a:t>
            </a:r>
            <a:r>
              <a:rPr lang="el-GR" sz="1800" dirty="0" smtClean="0"/>
              <a:t> στην επιφάνεια των σωματιδίων</a:t>
            </a:r>
          </a:p>
          <a:p>
            <a:pPr marL="0" indent="0" eaLnBrk="1" hangingPunct="1">
              <a:lnSpc>
                <a:spcPct val="80000"/>
              </a:lnSpc>
              <a:spcAft>
                <a:spcPct val="25000"/>
              </a:spcAft>
              <a:buFontTx/>
              <a:buNone/>
            </a:pPr>
            <a:r>
              <a:rPr lang="el-GR" sz="1800" dirty="0" err="1" smtClean="0"/>
              <a:t>Συσταδικά</a:t>
            </a:r>
            <a:r>
              <a:rPr lang="el-GR" sz="1800" dirty="0" smtClean="0"/>
              <a:t> (</a:t>
            </a:r>
            <a:r>
              <a:rPr lang="en-US" sz="1800" dirty="0" smtClean="0"/>
              <a:t>block</a:t>
            </a:r>
            <a:r>
              <a:rPr lang="el-GR" sz="1800" dirty="0" smtClean="0"/>
              <a:t> ή </a:t>
            </a:r>
            <a:r>
              <a:rPr lang="en-US" sz="1800" dirty="0" smtClean="0"/>
              <a:t>graft</a:t>
            </a:r>
            <a:r>
              <a:rPr lang="el-GR" sz="1800" dirty="0" smtClean="0"/>
              <a:t>) </a:t>
            </a:r>
            <a:r>
              <a:rPr lang="el-GR" sz="1800" dirty="0" err="1" smtClean="0"/>
              <a:t>συμπολυμερή</a:t>
            </a:r>
            <a:r>
              <a:rPr lang="el-GR" sz="1800" dirty="0" smtClean="0"/>
              <a:t> : </a:t>
            </a:r>
            <a:r>
              <a:rPr lang="el-GR" sz="1800" dirty="0" err="1" smtClean="0"/>
              <a:t>επιφανειοδραστικές</a:t>
            </a:r>
            <a:r>
              <a:rPr lang="el-GR" sz="1800" dirty="0" smtClean="0"/>
              <a:t> ενώσεις του </a:t>
            </a:r>
            <a:r>
              <a:rPr lang="el-GR" sz="1800" dirty="0" err="1" smtClean="0"/>
              <a:t>πολυοξυαιθυλενίου</a:t>
            </a:r>
            <a:r>
              <a:rPr lang="el-GR" sz="1800" dirty="0" smtClean="0"/>
              <a:t> (προσαρμογή στην επιφάνεια με το ένα μέρος του μορίου) και το άλλο μέρος στον κύριο όγκο του διαλύματος</a:t>
            </a:r>
          </a:p>
          <a:p>
            <a:pPr marL="0" indent="0" eaLnBrk="1" hangingPunct="1">
              <a:lnSpc>
                <a:spcPct val="80000"/>
              </a:lnSpc>
              <a:spcAft>
                <a:spcPct val="25000"/>
              </a:spcAft>
              <a:buFontTx/>
              <a:buNone/>
            </a:pPr>
            <a:r>
              <a:rPr lang="el-GR" sz="1800" dirty="0" smtClean="0"/>
              <a:t>Επιλογή με βάση τον αριθμό </a:t>
            </a:r>
            <a:r>
              <a:rPr lang="en-US" sz="1800" dirty="0" smtClean="0"/>
              <a:t>HLB</a:t>
            </a:r>
            <a:endParaRPr lang="el-GR" sz="1800" dirty="0" smtClean="0"/>
          </a:p>
          <a:p>
            <a:pPr marL="0" indent="0" eaLnBrk="1" hangingPunct="1">
              <a:lnSpc>
                <a:spcPct val="80000"/>
              </a:lnSpc>
              <a:spcAft>
                <a:spcPct val="25000"/>
              </a:spcAft>
              <a:buFontTx/>
              <a:buNone/>
            </a:pPr>
            <a:r>
              <a:rPr lang="el-GR" sz="1800" dirty="0" smtClean="0"/>
              <a:t>Μηχανισμοί </a:t>
            </a:r>
            <a:r>
              <a:rPr lang="el-GR" sz="1800" dirty="0" err="1" smtClean="0"/>
              <a:t>στερικής</a:t>
            </a:r>
            <a:r>
              <a:rPr lang="el-GR" sz="1800" dirty="0" smtClean="0"/>
              <a:t> σταθεροποίησης:</a:t>
            </a:r>
          </a:p>
          <a:p>
            <a:pPr marL="0" indent="0" eaLnBrk="1" hangingPunct="1">
              <a:lnSpc>
                <a:spcPct val="80000"/>
              </a:lnSpc>
              <a:spcAft>
                <a:spcPct val="25000"/>
              </a:spcAft>
              <a:buFontTx/>
              <a:buNone/>
            </a:pPr>
            <a:r>
              <a:rPr lang="el-GR" sz="1800" dirty="0" smtClean="0"/>
              <a:t>	1. αυθόρμητη ενεργειακά ευνοούμενη διεργασία, </a:t>
            </a:r>
            <a:r>
              <a:rPr lang="el-GR" sz="1800" dirty="0" err="1" smtClean="0"/>
              <a:t>εκρόφηση</a:t>
            </a:r>
            <a:r>
              <a:rPr lang="el-GR" sz="1800" dirty="0" smtClean="0"/>
              <a:t> </a:t>
            </a:r>
            <a:r>
              <a:rPr lang="el-GR" sz="1800" dirty="0" smtClean="0">
                <a:sym typeface="Symbol" pitchFamily="18" charset="2"/>
              </a:rPr>
              <a:t></a:t>
            </a:r>
            <a:r>
              <a:rPr lang="el-GR" sz="1800" dirty="0" smtClean="0"/>
              <a:t> αύξηση 	της ενέργειας του συστήματος (άπωση των σωματιδίων και ενίσχυση 	της σταθερότητας) – κατά την σύγκρουση δύο σωματιδίων</a:t>
            </a:r>
          </a:p>
          <a:p>
            <a:pPr marL="0" indent="0" eaLnBrk="1" hangingPunct="1">
              <a:lnSpc>
                <a:spcPct val="80000"/>
              </a:lnSpc>
              <a:spcAft>
                <a:spcPct val="25000"/>
              </a:spcAft>
              <a:buFontTx/>
              <a:buNone/>
            </a:pPr>
            <a:r>
              <a:rPr lang="el-GR" sz="1800" dirty="0" smtClean="0"/>
              <a:t>	2. συμπίεση των προσροφημένων στρωμάτων αλλά δεν εισχωρούν – 	συμπίεση </a:t>
            </a:r>
            <a:r>
              <a:rPr lang="el-GR" sz="1800" dirty="0" smtClean="0">
                <a:sym typeface="Symbol" pitchFamily="18" charset="2"/>
              </a:rPr>
              <a:t></a:t>
            </a:r>
            <a:r>
              <a:rPr lang="el-GR" sz="1800" dirty="0" smtClean="0"/>
              <a:t> περιορισμό των διαμορφώσεων του </a:t>
            </a:r>
            <a:r>
              <a:rPr lang="el-GR" sz="1800" dirty="0" err="1" smtClean="0"/>
              <a:t>μακρομορίου</a:t>
            </a:r>
            <a:r>
              <a:rPr lang="el-GR" sz="1800" dirty="0" smtClean="0"/>
              <a:t> : 	μείωση της εντροπίας και αύξηση της ενέργειας του συστήματος άρα 	και την σταθερότητα</a:t>
            </a:r>
          </a:p>
          <a:p>
            <a:pPr marL="0" indent="0" eaLnBrk="1" hangingPunct="1">
              <a:lnSpc>
                <a:spcPct val="80000"/>
              </a:lnSpc>
              <a:spcAft>
                <a:spcPct val="25000"/>
              </a:spcAft>
              <a:buFontTx/>
              <a:buNone/>
            </a:pPr>
            <a:r>
              <a:rPr lang="el-GR" sz="1800" dirty="0" smtClean="0"/>
              <a:t>	3. τοπική αύξηση των δομικών μονάδων κατά την εισχώρηση των 	προσροφημένων στρωμάτων – ανάλογα με τις αλληλεπιδράσεις (π-π 	και π-δ) </a:t>
            </a:r>
            <a:r>
              <a:rPr lang="el-GR" sz="1800" dirty="0" smtClean="0">
                <a:sym typeface="Symbol" pitchFamily="18" charset="2"/>
              </a:rPr>
              <a:t></a:t>
            </a:r>
            <a:r>
              <a:rPr lang="el-GR" sz="1800" dirty="0" smtClean="0"/>
              <a:t> αύξηση της άπωσης ή έλξης – ελαστική άπωση των 	σωματιδίων</a:t>
            </a:r>
          </a:p>
        </p:txBody>
      </p:sp>
    </p:spTree>
    <p:extLst>
      <p:ext uri="{BB962C8B-B14F-4D97-AF65-F5344CB8AC3E}">
        <p14:creationId xmlns:p14="http://schemas.microsoft.com/office/powerpoint/2010/main" val="1983375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pPr eaLnBrk="1" hangingPunct="1"/>
            <a:r>
              <a:rPr lang="el-GR" sz="2400" b="1" dirty="0" smtClean="0"/>
              <a:t>Στερική Σταθεροποίηση (2)</a:t>
            </a:r>
          </a:p>
        </p:txBody>
      </p:sp>
      <p:sp>
        <p:nvSpPr>
          <p:cNvPr id="60421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125538"/>
            <a:ext cx="8229600" cy="892175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l-GR" sz="1800" smtClean="0"/>
              <a:t>Άριστη σταθεροποίηση : πλήρης κάλυψη της επιφάνειας των σωματιδίων με σχετικά παχύ στρώμα και χωρίς κενά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l-GR" sz="1800" smtClean="0"/>
              <a:t>Δ</a:t>
            </a:r>
            <a:r>
              <a:rPr lang="en-US" sz="1800" smtClean="0"/>
              <a:t>G</a:t>
            </a:r>
            <a:r>
              <a:rPr lang="el-GR" sz="1800" smtClean="0"/>
              <a:t> &gt; 0 στην συσσωμάτωση όταν πρόκειται για στερική σταθεροποίηση</a:t>
            </a:r>
          </a:p>
        </p:txBody>
      </p:sp>
      <p:sp>
        <p:nvSpPr>
          <p:cNvPr id="60423" name="Rectangle 9"/>
          <p:cNvSpPr>
            <a:spLocks noChangeArrowheads="1"/>
          </p:cNvSpPr>
          <p:nvPr/>
        </p:nvSpPr>
        <p:spPr bwMode="auto">
          <a:xfrm>
            <a:off x="1331640" y="5445224"/>
            <a:ext cx="6408738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>
              <a:lnSpc>
                <a:spcPct val="90000"/>
              </a:lnSpc>
              <a:spcBef>
                <a:spcPct val="20000"/>
              </a:spcBef>
            </a:pPr>
            <a:r>
              <a:rPr lang="el-GR" dirty="0" err="1"/>
              <a:t>Στερική</a:t>
            </a:r>
            <a:r>
              <a:rPr lang="el-GR" dirty="0"/>
              <a:t> Σταθεροποίηση        Ηλεκτροστατική Σταθεροποίηση</a:t>
            </a:r>
          </a:p>
        </p:txBody>
      </p:sp>
      <p:pic>
        <p:nvPicPr>
          <p:cNvPr id="7680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4425" y="1937661"/>
            <a:ext cx="6481911" cy="3196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22679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pPr eaLnBrk="1" hangingPunct="1"/>
            <a:r>
              <a:rPr lang="el-GR" sz="2400" b="1" dirty="0" smtClean="0"/>
              <a:t>Στερική Σταθεροποίηση (3)</a:t>
            </a:r>
          </a:p>
        </p:txBody>
      </p:sp>
      <p:sp>
        <p:nvSpPr>
          <p:cNvPr id="614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52513"/>
            <a:ext cx="8229600" cy="5073650"/>
          </a:xfrm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  <a:buFontTx/>
              <a:buNone/>
            </a:pPr>
            <a:endParaRPr lang="el-GR" sz="1800" smtClean="0"/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l-GR" sz="1800" smtClean="0"/>
              <a:t>Σύγκριση στερικής και ηλεκτροστατικής σταθεροποίησης:</a:t>
            </a:r>
          </a:p>
          <a:p>
            <a:pPr marL="609600" indent="-609600" eaLnBrk="1" hangingPunct="1">
              <a:lnSpc>
                <a:spcPct val="80000"/>
              </a:lnSpc>
              <a:spcBef>
                <a:spcPct val="55000"/>
              </a:spcBef>
              <a:buFontTx/>
              <a:buNone/>
            </a:pPr>
            <a:r>
              <a:rPr lang="el-GR" sz="1800" smtClean="0"/>
              <a:t>Α. Στερική σταθεροποίηση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l-GR" sz="1800" smtClean="0"/>
              <a:t>	1. δεν επηρεάζεται από την ύπαρξη ηλεκτρολυτών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l-GR" sz="1800" smtClean="0"/>
              <a:t>	2. αποτελεσματική σε υδατικά και μη υδατικά κολλοειδή συστήματα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l-GR" sz="1800" smtClean="0"/>
              <a:t>	3. αραιά και πυκνά κολλοειδή συστήματα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l-GR" sz="1800" smtClean="0"/>
              <a:t>	4. αντιστρεπτή συσσωμάτωση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l-GR" sz="1800" smtClean="0"/>
              <a:t>	5. ανθεκτική στην θερμική καταπόνηση (κύκλοι ψύξης/απόψυξης)</a:t>
            </a:r>
          </a:p>
          <a:p>
            <a:pPr marL="609600" indent="-609600" eaLnBrk="1" hangingPunct="1">
              <a:lnSpc>
                <a:spcPct val="80000"/>
              </a:lnSpc>
              <a:spcBef>
                <a:spcPct val="55000"/>
              </a:spcBef>
              <a:buFontTx/>
              <a:buNone/>
            </a:pPr>
            <a:r>
              <a:rPr lang="el-GR" sz="1800" smtClean="0"/>
              <a:t>Β. Ηλεκτροστατική σταθεροποίηση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l-GR" sz="1800" smtClean="0"/>
              <a:t>	1. επηρεάζεται από την ύπαρξη ηλεκτρολυτών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l-GR" sz="1800" smtClean="0"/>
              <a:t>	2. αποτελεσματική μόνο σε υδατικά κολλοειδή συστήματα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l-GR" sz="1800" smtClean="0"/>
              <a:t>	3. αραιά κολλοειδή συστήματα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l-GR" sz="1800" smtClean="0"/>
              <a:t>	4. μη αντιστρεπτή συσσωμάτωση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l-GR" sz="1800" smtClean="0"/>
              <a:t>	5. κατάψυξη </a:t>
            </a:r>
            <a:r>
              <a:rPr lang="el-GR" sz="1800" smtClean="0">
                <a:sym typeface="Symbol" pitchFamily="18" charset="2"/>
              </a:rPr>
              <a:t></a:t>
            </a:r>
            <a:r>
              <a:rPr lang="el-GR" sz="1800" smtClean="0"/>
              <a:t> μη αντιστρεπτή συσσωμάτωση</a:t>
            </a:r>
          </a:p>
        </p:txBody>
      </p:sp>
    </p:spTree>
    <p:extLst>
      <p:ext uri="{BB962C8B-B14F-4D97-AF65-F5344CB8AC3E}">
        <p14:creationId xmlns:p14="http://schemas.microsoft.com/office/powerpoint/2010/main" val="465443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pPr eaLnBrk="1" hangingPunct="1"/>
            <a:r>
              <a:rPr lang="el-GR" sz="2400" b="1" dirty="0" smtClean="0"/>
              <a:t>Διαλυτοποίηση (1)</a:t>
            </a:r>
          </a:p>
        </p:txBody>
      </p:sp>
      <p:sp>
        <p:nvSpPr>
          <p:cNvPr id="62469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179512" y="1916832"/>
            <a:ext cx="3528392" cy="2664296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spcAft>
                <a:spcPct val="35000"/>
              </a:spcAft>
              <a:buFontTx/>
              <a:buNone/>
            </a:pPr>
            <a:r>
              <a:rPr lang="el-GR" sz="1400" dirty="0" smtClean="0"/>
              <a:t>Αύξηση της διαλυτότητας αδιάλυτων ή ελάχιστα διαλυτών ενώσεων με κατανομή τους στον πυρήνα των </a:t>
            </a:r>
            <a:r>
              <a:rPr lang="el-GR" sz="1400" dirty="0" err="1" smtClean="0"/>
              <a:t>μικυλλίων</a:t>
            </a:r>
            <a:endParaRPr lang="el-GR" sz="1400" dirty="0" smtClean="0"/>
          </a:p>
          <a:p>
            <a:pPr marL="0" indent="0" eaLnBrk="1" hangingPunct="1">
              <a:lnSpc>
                <a:spcPct val="90000"/>
              </a:lnSpc>
              <a:spcAft>
                <a:spcPct val="35000"/>
              </a:spcAft>
              <a:buFontTx/>
              <a:buNone/>
            </a:pPr>
            <a:r>
              <a:rPr lang="el-GR" sz="1400" dirty="0" smtClean="0"/>
              <a:t>Φαρμακευτική μορφοποίηση : διάλυση </a:t>
            </a:r>
            <a:r>
              <a:rPr lang="el-GR" sz="1400" dirty="0" err="1" smtClean="0"/>
              <a:t>βιοδραστικών</a:t>
            </a:r>
            <a:r>
              <a:rPr lang="el-GR" sz="1400" dirty="0" smtClean="0"/>
              <a:t> ενώσεων σε υδατικούς φορείς</a:t>
            </a:r>
          </a:p>
          <a:p>
            <a:pPr marL="0" indent="0" eaLnBrk="1" hangingPunct="1">
              <a:lnSpc>
                <a:spcPct val="90000"/>
              </a:lnSpc>
              <a:spcAft>
                <a:spcPct val="35000"/>
              </a:spcAft>
              <a:buFontTx/>
              <a:buNone/>
            </a:pPr>
            <a:r>
              <a:rPr lang="el-GR" sz="1400" dirty="0" smtClean="0"/>
              <a:t>Θέση – κατανομή – προσανατολισμός των μορίων στα </a:t>
            </a:r>
            <a:r>
              <a:rPr lang="el-GR" sz="1400" dirty="0" err="1" smtClean="0"/>
              <a:t>μικύλλια</a:t>
            </a:r>
            <a:r>
              <a:rPr lang="el-GR" sz="1400" dirty="0" smtClean="0"/>
              <a:t> και επηρεάζουν την σταθερότητα και την βιοδιαθεσιμότητα της </a:t>
            </a:r>
            <a:r>
              <a:rPr lang="el-GR" sz="1400" dirty="0" err="1" smtClean="0"/>
              <a:t>βιοδραστικής</a:t>
            </a:r>
            <a:r>
              <a:rPr lang="el-GR" sz="1400" dirty="0" smtClean="0"/>
              <a:t> ένωσης</a:t>
            </a:r>
          </a:p>
          <a:p>
            <a:pPr marL="0" indent="0" eaLnBrk="1" hangingPunct="1">
              <a:lnSpc>
                <a:spcPct val="90000"/>
              </a:lnSpc>
            </a:pPr>
            <a:endParaRPr lang="el-GR" sz="2400" dirty="0" smtClean="0"/>
          </a:p>
        </p:txBody>
      </p:sp>
      <p:pic>
        <p:nvPicPr>
          <p:cNvPr id="7475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2" y="1124744"/>
            <a:ext cx="5207787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31609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pPr eaLnBrk="1" hangingPunct="1"/>
            <a:r>
              <a:rPr lang="el-GR" sz="2400" b="1" dirty="0" smtClean="0"/>
              <a:t>Διαλυτοποίηση (2)</a:t>
            </a:r>
          </a:p>
        </p:txBody>
      </p:sp>
      <p:sp>
        <p:nvSpPr>
          <p:cNvPr id="6349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52513"/>
            <a:ext cx="8363272" cy="5073650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spcAft>
                <a:spcPct val="35000"/>
              </a:spcAft>
              <a:buFontTx/>
              <a:buNone/>
            </a:pPr>
            <a:r>
              <a:rPr lang="el-GR" sz="1800" dirty="0" smtClean="0"/>
              <a:t>Θέση καθορίζεται από το πολικό και μη πολικό τμήμα του μορίου</a:t>
            </a:r>
          </a:p>
          <a:p>
            <a:pPr marL="0" indent="0" eaLnBrk="1" hangingPunct="1">
              <a:lnSpc>
                <a:spcPct val="80000"/>
              </a:lnSpc>
              <a:spcAft>
                <a:spcPct val="35000"/>
              </a:spcAft>
              <a:buFontTx/>
              <a:buNone/>
            </a:pPr>
            <a:r>
              <a:rPr lang="el-GR" sz="1800" dirty="0" smtClean="0"/>
              <a:t>Πυρήνας : μη πολικά μόρια</a:t>
            </a:r>
          </a:p>
          <a:p>
            <a:pPr marL="0" indent="0" eaLnBrk="1" hangingPunct="1">
              <a:lnSpc>
                <a:spcPct val="80000"/>
              </a:lnSpc>
              <a:spcAft>
                <a:spcPct val="35000"/>
              </a:spcAft>
              <a:buFontTx/>
              <a:buNone/>
            </a:pPr>
            <a:r>
              <a:rPr lang="el-GR" sz="1800" dirty="0" smtClean="0"/>
              <a:t>Επιφάνεια : πολικά μόρια</a:t>
            </a:r>
          </a:p>
          <a:p>
            <a:pPr marL="0" indent="0" eaLnBrk="1" hangingPunct="1">
              <a:lnSpc>
                <a:spcPct val="80000"/>
              </a:lnSpc>
              <a:spcAft>
                <a:spcPct val="35000"/>
              </a:spcAft>
              <a:buFontTx/>
              <a:buNone/>
            </a:pPr>
            <a:r>
              <a:rPr lang="el-GR" sz="1800" dirty="0" smtClean="0"/>
              <a:t>Κατάλληλος προσανατολισμός των τμημάτων του μορίου</a:t>
            </a:r>
          </a:p>
          <a:p>
            <a:pPr marL="0" indent="0" eaLnBrk="1" hangingPunct="1">
              <a:lnSpc>
                <a:spcPct val="80000"/>
              </a:lnSpc>
              <a:spcAft>
                <a:spcPct val="35000"/>
              </a:spcAft>
              <a:buFontTx/>
              <a:buNone/>
            </a:pPr>
            <a:r>
              <a:rPr lang="el-GR" sz="1800" dirty="0" smtClean="0"/>
              <a:t>Τοποθέτηση των μορίων και σε ενδιάμεσες θέσεις</a:t>
            </a:r>
          </a:p>
          <a:p>
            <a:pPr marL="0" indent="0" eaLnBrk="1" hangingPunct="1">
              <a:lnSpc>
                <a:spcPct val="80000"/>
              </a:lnSpc>
              <a:spcAft>
                <a:spcPct val="35000"/>
              </a:spcAft>
              <a:buFontTx/>
              <a:buNone/>
            </a:pPr>
            <a:r>
              <a:rPr lang="el-GR" sz="1800" dirty="0" smtClean="0"/>
              <a:t>Μη ιονικά </a:t>
            </a:r>
            <a:r>
              <a:rPr lang="el-GR" sz="1800" dirty="0" err="1" smtClean="0"/>
              <a:t>επιφανειοδραστικά</a:t>
            </a:r>
            <a:r>
              <a:rPr lang="el-GR" sz="1800" dirty="0" smtClean="0"/>
              <a:t> : μικρή τοξικότητα, φαρμακευτικό ενδιαφέρον</a:t>
            </a:r>
          </a:p>
          <a:p>
            <a:pPr marL="0" indent="0" eaLnBrk="1" hangingPunct="1">
              <a:lnSpc>
                <a:spcPct val="80000"/>
              </a:lnSpc>
              <a:spcAft>
                <a:spcPct val="35000"/>
              </a:spcAft>
              <a:buFontTx/>
              <a:buNone/>
            </a:pPr>
            <a:r>
              <a:rPr lang="el-GR" sz="1800" dirty="0" err="1" smtClean="0"/>
              <a:t>Βάθμωση</a:t>
            </a:r>
            <a:r>
              <a:rPr lang="el-GR" sz="1800" dirty="0" smtClean="0"/>
              <a:t> της πολικότητας (αύξηση) από τον πυρήνα στο κέλυφος</a:t>
            </a:r>
          </a:p>
          <a:p>
            <a:pPr marL="0" indent="0" eaLnBrk="1" hangingPunct="1">
              <a:lnSpc>
                <a:spcPct val="80000"/>
              </a:lnSpc>
              <a:spcAft>
                <a:spcPct val="35000"/>
              </a:spcAft>
              <a:buFontTx/>
              <a:buNone/>
            </a:pPr>
            <a:r>
              <a:rPr lang="el-GR" sz="1800" dirty="0" smtClean="0"/>
              <a:t>Η θέση των μορίων προσδιορίζεται με </a:t>
            </a:r>
            <a:r>
              <a:rPr lang="en-US" sz="1800" dirty="0" smtClean="0"/>
              <a:t>NMR</a:t>
            </a:r>
            <a:r>
              <a:rPr lang="el-GR" sz="1800" dirty="0" smtClean="0"/>
              <a:t> και άλλες φασματοσκοπικές τεχνικές</a:t>
            </a:r>
          </a:p>
          <a:p>
            <a:pPr marL="0" indent="0" eaLnBrk="1" hangingPunct="1">
              <a:lnSpc>
                <a:spcPct val="80000"/>
              </a:lnSpc>
              <a:spcAft>
                <a:spcPct val="35000"/>
              </a:spcAft>
              <a:buFontTx/>
              <a:buNone/>
            </a:pPr>
            <a:r>
              <a:rPr lang="el-GR" sz="1800" dirty="0" err="1" smtClean="0"/>
              <a:t>Έγκλειση</a:t>
            </a:r>
            <a:r>
              <a:rPr lang="el-GR" sz="1800" dirty="0" smtClean="0"/>
              <a:t> των ενώσεων στο εξωτερικό τμήμα του </a:t>
            </a:r>
            <a:r>
              <a:rPr lang="el-GR" sz="1800" dirty="0" err="1" smtClean="0"/>
              <a:t>μικυλλίου</a:t>
            </a:r>
            <a:r>
              <a:rPr lang="el-GR" sz="1800" dirty="0" smtClean="0"/>
              <a:t> και όχι προσρόφηση στην επιφάνεια του – κατακράτηση των ενώσεων ανάμεσα στις αλυσίδες των </a:t>
            </a:r>
            <a:r>
              <a:rPr lang="el-GR" sz="1800" dirty="0" err="1" smtClean="0"/>
              <a:t>μακρομορίων</a:t>
            </a:r>
            <a:endParaRPr lang="el-GR" sz="1800" dirty="0" smtClean="0"/>
          </a:p>
        </p:txBody>
      </p:sp>
    </p:spTree>
    <p:extLst>
      <p:ext uri="{BB962C8B-B14F-4D97-AF65-F5344CB8AC3E}">
        <p14:creationId xmlns:p14="http://schemas.microsoft.com/office/powerpoint/2010/main" val="855064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pPr eaLnBrk="1" hangingPunct="1"/>
            <a:r>
              <a:rPr lang="el-GR" sz="2400" b="1" dirty="0" smtClean="0"/>
              <a:t>Διαλυτοποίηση (3)</a:t>
            </a:r>
          </a:p>
        </p:txBody>
      </p:sp>
      <p:sp>
        <p:nvSpPr>
          <p:cNvPr id="204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908050"/>
            <a:ext cx="7705725" cy="5616575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l-GR" sz="1800" dirty="0" smtClean="0"/>
              <a:t>Πρότυπο δύο καταστάσεων για την διαλυτοποίηση :</a:t>
            </a:r>
          </a:p>
          <a:p>
            <a:pPr marL="0" indent="0" eaLnBrk="1" hangingPunct="1">
              <a:buFontTx/>
              <a:buNone/>
            </a:pPr>
            <a:r>
              <a:rPr lang="el-GR" sz="1800" dirty="0" smtClean="0"/>
              <a:t>	1. πυρήνας: λιγότερο πολική περιοχή : διαλυμένη κατάσταση</a:t>
            </a:r>
          </a:p>
          <a:p>
            <a:pPr marL="0" indent="0" eaLnBrk="1" hangingPunct="1">
              <a:buFontTx/>
              <a:buNone/>
            </a:pPr>
            <a:r>
              <a:rPr lang="el-GR" sz="1800" dirty="0" smtClean="0"/>
              <a:t>	2. διεπιφάνεια μικυλλίου – νερού : περισσότερο πολική : 	προσροφημένη κατάσταση</a:t>
            </a:r>
          </a:p>
          <a:p>
            <a:pPr marL="0" indent="0" eaLnBrk="1" hangingPunct="1">
              <a:spcAft>
                <a:spcPct val="35000"/>
              </a:spcAft>
              <a:buFontTx/>
              <a:buNone/>
            </a:pPr>
            <a:r>
              <a:rPr lang="el-GR" sz="1800" dirty="0" smtClean="0"/>
              <a:t>Ολική διαλυτοποιητική δύναμη = προσροφημένο κλάσμα + διαλυμένο κλάσμα της ουσίας</a:t>
            </a:r>
          </a:p>
          <a:p>
            <a:pPr marL="0" indent="0" eaLnBrk="1" hangingPunct="1">
              <a:spcAft>
                <a:spcPct val="35000"/>
              </a:spcAft>
              <a:buFontTx/>
              <a:buNone/>
            </a:pPr>
            <a:r>
              <a:rPr lang="el-GR" sz="1800" dirty="0" smtClean="0"/>
              <a:t>Ισορροπία προσροφημένης – διαλυμένης κατάστασης : δωδεκάνιο – νερό</a:t>
            </a:r>
          </a:p>
          <a:p>
            <a:pPr marL="0" indent="0" eaLnBrk="1" hangingPunct="1">
              <a:spcAft>
                <a:spcPct val="35000"/>
              </a:spcAft>
              <a:buFontTx/>
              <a:buNone/>
            </a:pPr>
            <a:r>
              <a:rPr lang="el-GR" sz="1800" dirty="0" smtClean="0"/>
              <a:t>Πυρήνας : σημαντική πίεση </a:t>
            </a:r>
            <a:r>
              <a:rPr lang="en-US" sz="1800" dirty="0" smtClean="0"/>
              <a:t>Laplace </a:t>
            </a:r>
            <a:r>
              <a:rPr lang="el-GR" sz="1800" dirty="0" smtClean="0">
                <a:sym typeface="Symbol" pitchFamily="18" charset="2"/>
              </a:rPr>
              <a:t></a:t>
            </a:r>
            <a:r>
              <a:rPr lang="el-GR" sz="1800" dirty="0" smtClean="0"/>
              <a:t> μείωση της διαλυτοποιού ισχύος σε σύγκριση με το δωδεκάνιο</a:t>
            </a:r>
          </a:p>
          <a:p>
            <a:pPr marL="0" indent="0" eaLnBrk="1" hangingPunct="1">
              <a:lnSpc>
                <a:spcPct val="75000"/>
              </a:lnSpc>
              <a:buFontTx/>
              <a:buNone/>
            </a:pPr>
            <a:r>
              <a:rPr lang="el-GR" sz="1800" dirty="0" smtClean="0"/>
              <a:t>Πίεση </a:t>
            </a:r>
            <a:r>
              <a:rPr lang="en-US" sz="1800" dirty="0" smtClean="0"/>
              <a:t>Laplace</a:t>
            </a:r>
            <a:r>
              <a:rPr lang="el-GR" sz="1800" dirty="0" smtClean="0"/>
              <a:t> (καμπύλη διεπιφάνεια) :</a:t>
            </a:r>
          </a:p>
          <a:p>
            <a:pPr marL="0" indent="0" eaLnBrk="1" hangingPunct="1">
              <a:buFontTx/>
              <a:buNone/>
            </a:pPr>
            <a:r>
              <a:rPr lang="el-GR" sz="1800" dirty="0" smtClean="0"/>
              <a:t>αντιστέκεται στην είσοδο των μορίων στον πυρήνα του μικυλλίου</a:t>
            </a:r>
          </a:p>
          <a:p>
            <a:pPr marL="0" indent="0" eaLnBrk="1" hangingPunct="1">
              <a:buFontTx/>
              <a:buNone/>
            </a:pPr>
            <a:endParaRPr lang="el-GR" sz="1600" dirty="0" smtClean="0"/>
          </a:p>
          <a:p>
            <a:pPr marL="0" indent="0" eaLnBrk="1" hangingPunct="1">
              <a:buFontTx/>
              <a:buNone/>
            </a:pPr>
            <a:endParaRPr lang="el-GR" sz="1600" dirty="0" smtClean="0"/>
          </a:p>
          <a:p>
            <a:pPr marL="0" indent="0" eaLnBrk="1" hangingPunct="1">
              <a:buFontTx/>
              <a:buNone/>
            </a:pPr>
            <a:r>
              <a:rPr lang="el-GR" sz="1600" dirty="0" smtClean="0"/>
              <a:t>χ: μείωση της διαλυτότητας λόγω της πίεσης </a:t>
            </a:r>
            <a:r>
              <a:rPr lang="en-US" sz="1600" dirty="0" smtClean="0"/>
              <a:t>Laplace</a:t>
            </a:r>
            <a:r>
              <a:rPr lang="el-GR" sz="1600" dirty="0" smtClean="0"/>
              <a:t> και εκθετική εξάρτηση από την Ρ και την 1/</a:t>
            </a:r>
            <a:r>
              <a:rPr lang="en-US" sz="1600" dirty="0" smtClean="0"/>
              <a:t>r</a:t>
            </a:r>
            <a:r>
              <a:rPr lang="el-GR" sz="1600" dirty="0" smtClean="0"/>
              <a:t> (γ: σταθερή)</a:t>
            </a:r>
          </a:p>
          <a:p>
            <a:pPr marL="0" indent="0" eaLnBrk="1" hangingPunct="1">
              <a:buFontTx/>
              <a:buNone/>
            </a:pPr>
            <a:r>
              <a:rPr lang="el-GR" sz="1600" dirty="0" smtClean="0"/>
              <a:t>Κ: σταθερά κατανομής στο σύστημα δωδεκάνιο-νερό </a:t>
            </a:r>
            <a:r>
              <a:rPr lang="el-GR" sz="1600" dirty="0" smtClean="0">
                <a:sym typeface="Symbol" pitchFamily="18" charset="2"/>
              </a:rPr>
              <a:t></a:t>
            </a:r>
            <a:r>
              <a:rPr lang="el-GR" sz="1600" dirty="0" smtClean="0"/>
              <a:t> εκτίμηση ικανότητας κατανομής ουσίας (πυρήνα / υδατική φάση)  </a:t>
            </a:r>
          </a:p>
          <a:p>
            <a:pPr marL="0" indent="0" eaLnBrk="1" hangingPunct="1">
              <a:buFontTx/>
              <a:buNone/>
            </a:pPr>
            <a:endParaRPr lang="el-GR" sz="1600" dirty="0" smtClean="0"/>
          </a:p>
        </p:txBody>
      </p:sp>
      <p:sp>
        <p:nvSpPr>
          <p:cNvPr id="20488" name="Rectangle 5"/>
          <p:cNvSpPr>
            <a:spLocks noChangeArrowheads="1"/>
          </p:cNvSpPr>
          <p:nvPr/>
        </p:nvSpPr>
        <p:spPr bwMode="auto">
          <a:xfrm>
            <a:off x="0" y="3162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l-GR"/>
          </a:p>
        </p:txBody>
      </p:sp>
      <p:graphicFrame>
        <p:nvGraphicFramePr>
          <p:cNvPr id="20482" name="Object 4"/>
          <p:cNvGraphicFramePr>
            <a:graphicFrameLocks noChangeAspect="1"/>
          </p:cNvGraphicFramePr>
          <p:nvPr/>
        </p:nvGraphicFramePr>
        <p:xfrm>
          <a:off x="7812088" y="3716338"/>
          <a:ext cx="935037" cy="793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66" name="Εξίσωση" r:id="rId3" imgW="457002" imgH="393529" progId="Equation.3">
                  <p:embed/>
                </p:oleObj>
              </mc:Choice>
              <mc:Fallback>
                <p:oleObj name="Εξίσωση" r:id="rId3" imgW="457002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12088" y="3716338"/>
                        <a:ext cx="935037" cy="793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9" name="Rectangle 7"/>
          <p:cNvSpPr>
            <a:spLocks noChangeArrowheads="1"/>
          </p:cNvSpPr>
          <p:nvPr/>
        </p:nvSpPr>
        <p:spPr bwMode="auto">
          <a:xfrm>
            <a:off x="0" y="3228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l-GR"/>
          </a:p>
        </p:txBody>
      </p:sp>
      <p:graphicFrame>
        <p:nvGraphicFramePr>
          <p:cNvPr id="20483" name="Object 6"/>
          <p:cNvGraphicFramePr>
            <a:graphicFrameLocks noChangeAspect="1"/>
          </p:cNvGraphicFramePr>
          <p:nvPr/>
        </p:nvGraphicFramePr>
        <p:xfrm>
          <a:off x="3419475" y="4581525"/>
          <a:ext cx="1584325" cy="633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67" name="Εξίσωση" r:id="rId5" imgW="774364" imgH="304668" progId="Equation.3">
                  <p:embed/>
                </p:oleObj>
              </mc:Choice>
              <mc:Fallback>
                <p:oleObj name="Εξίσωση" r:id="rId5" imgW="774364" imgH="304668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9475" y="4581525"/>
                        <a:ext cx="1584325" cy="6334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85582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pPr eaLnBrk="1" hangingPunct="1"/>
            <a:r>
              <a:rPr lang="el-GR" sz="2400" b="1" dirty="0" smtClean="0"/>
              <a:t>Διαλυτοποίηση (4)</a:t>
            </a:r>
          </a:p>
        </p:txBody>
      </p:sp>
      <p:sp>
        <p:nvSpPr>
          <p:cNvPr id="6451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981075"/>
            <a:ext cx="8642350" cy="5400675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spcAft>
                <a:spcPct val="10000"/>
              </a:spcAft>
              <a:buFontTx/>
              <a:buNone/>
            </a:pPr>
            <a:r>
              <a:rPr lang="el-GR" sz="1800" dirty="0" err="1" smtClean="0"/>
              <a:t>Διαλυτοποίηση</a:t>
            </a:r>
            <a:r>
              <a:rPr lang="el-GR" sz="1800" dirty="0" smtClean="0"/>
              <a:t> </a:t>
            </a:r>
            <a:r>
              <a:rPr lang="el-GR" sz="1800" dirty="0" err="1" smtClean="0"/>
              <a:t>βιοδραστικής</a:t>
            </a:r>
            <a:r>
              <a:rPr lang="el-GR" sz="1800" dirty="0" smtClean="0"/>
              <a:t> ένωσης σε </a:t>
            </a:r>
            <a:r>
              <a:rPr lang="el-GR" sz="1800" dirty="0" err="1" smtClean="0"/>
              <a:t>μικύλλιο</a:t>
            </a:r>
            <a:r>
              <a:rPr lang="el-GR" sz="1800" dirty="0" smtClean="0"/>
              <a:t> </a:t>
            </a:r>
            <a:r>
              <a:rPr lang="el-GR" sz="1800" dirty="0" smtClean="0">
                <a:sym typeface="Symbol" pitchFamily="18" charset="2"/>
              </a:rPr>
              <a:t></a:t>
            </a:r>
            <a:r>
              <a:rPr lang="el-GR" sz="1800" dirty="0" smtClean="0"/>
              <a:t> αύξηση μεγέθους </a:t>
            </a:r>
            <a:r>
              <a:rPr lang="el-GR" sz="1800" dirty="0" err="1" smtClean="0"/>
              <a:t>μικυλλίου</a:t>
            </a:r>
            <a:endParaRPr lang="el-GR" sz="1800" dirty="0" smtClean="0"/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l-GR" sz="1800" dirty="0" smtClean="0"/>
              <a:t>	1. είσοδος της ένωσης στον πυρήνα, αύξηση των μονομερών που   	  	σχηματίζουν το </a:t>
            </a:r>
            <a:r>
              <a:rPr lang="el-GR" sz="1800" dirty="0" err="1" smtClean="0"/>
              <a:t>μικύλλιο</a:t>
            </a:r>
            <a:endParaRPr lang="el-GR" sz="1800" dirty="0" smtClean="0"/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l-GR" sz="1800" dirty="0" smtClean="0"/>
              <a:t>	2. συσσωμάτωση της ένωσης στην επιφάνεια του </a:t>
            </a:r>
            <a:r>
              <a:rPr lang="el-GR" sz="1800" dirty="0" err="1" smtClean="0"/>
              <a:t>μικυλλίου</a:t>
            </a:r>
            <a:endParaRPr lang="el-GR" sz="1800" dirty="0" smtClean="0"/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l-GR" sz="1800" dirty="0" smtClean="0"/>
              <a:t>	3. αλλαγές στο σχήμα των </a:t>
            </a:r>
            <a:r>
              <a:rPr lang="el-GR" sz="1800" dirty="0" err="1" smtClean="0"/>
              <a:t>μικυλλίων</a:t>
            </a:r>
            <a:r>
              <a:rPr lang="el-GR" sz="1800" dirty="0" smtClean="0"/>
              <a:t>: αύξηση της ποσότητας της ένωσης  	</a:t>
            </a:r>
            <a:r>
              <a:rPr lang="el-GR" sz="1800" dirty="0" smtClean="0">
                <a:sym typeface="Symbol" pitchFamily="18" charset="2"/>
              </a:rPr>
              <a:t>οδηγεί σε</a:t>
            </a:r>
            <a:r>
              <a:rPr lang="el-GR" sz="1800" dirty="0" smtClean="0"/>
              <a:t> απομάκρυνση από το σφαιρικό σχήμα</a:t>
            </a:r>
            <a:endParaRPr lang="el-GR" sz="1800" b="1" dirty="0" smtClean="0"/>
          </a:p>
          <a:p>
            <a:pPr marL="0" indent="0" eaLnBrk="1" hangingPunct="1">
              <a:lnSpc>
                <a:spcPct val="80000"/>
              </a:lnSpc>
              <a:spcBef>
                <a:spcPct val="50000"/>
              </a:spcBef>
              <a:spcAft>
                <a:spcPct val="10000"/>
              </a:spcAft>
              <a:buFontTx/>
              <a:buNone/>
            </a:pPr>
            <a:r>
              <a:rPr lang="el-GR" sz="1800" b="1" dirty="0" smtClean="0"/>
              <a:t>Φαρμακευτική μορφοποίηση</a:t>
            </a:r>
            <a:r>
              <a:rPr lang="el-GR" sz="1800" dirty="0" smtClean="0"/>
              <a:t>: 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l-GR" sz="1800" dirty="0" smtClean="0"/>
              <a:t>	1. Συγκέντρωση </a:t>
            </a:r>
            <a:r>
              <a:rPr lang="el-GR" sz="1800" dirty="0" err="1" smtClean="0"/>
              <a:t>επιφανειοδραστικής</a:t>
            </a:r>
            <a:r>
              <a:rPr lang="el-GR" sz="1800" dirty="0" smtClean="0"/>
              <a:t> ένωσης – σε μη τοξικά επίπεδα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l-GR" sz="1800" dirty="0" smtClean="0"/>
              <a:t>	2. Αναμίξιμη με τον διαλύτη (συνήθως νερό)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l-GR" sz="1800" dirty="0" smtClean="0"/>
              <a:t>	3. Συμβατή με την ένωση που </a:t>
            </a:r>
            <a:r>
              <a:rPr lang="el-GR" sz="1800" dirty="0" err="1" smtClean="0"/>
              <a:t>διαλυτοποιείται</a:t>
            </a:r>
            <a:endParaRPr lang="el-GR" sz="1800" dirty="0" smtClean="0"/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l-GR" sz="1800" dirty="0" smtClean="0"/>
              <a:t>	4. Ελεύθερη από δυσάρεστη οσμή και γεύση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l-GR" sz="1800" dirty="0" smtClean="0"/>
              <a:t>	5. Σχετικά μη πτητική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l-GR" sz="1800" dirty="0" smtClean="0"/>
              <a:t>	6. Χρήση μη ιονικών </a:t>
            </a:r>
            <a:r>
              <a:rPr lang="el-GR" sz="1800" dirty="0" err="1" smtClean="0"/>
              <a:t>επιφανειοδραστικών</a:t>
            </a:r>
            <a:endParaRPr lang="el-GR" sz="1800" dirty="0" smtClean="0"/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l-GR" sz="1800" dirty="0" smtClean="0"/>
              <a:t>	7. Επιλογή κατάλληλης ποσότητας </a:t>
            </a:r>
            <a:r>
              <a:rPr lang="el-GR" sz="1800" dirty="0" err="1" smtClean="0"/>
              <a:t>επιφανειοδραστικού</a:t>
            </a:r>
            <a:r>
              <a:rPr lang="el-GR" sz="1800" dirty="0" smtClean="0"/>
              <a:t> (τοξικότητα σε 	μεγάλη περίσσεια – καταβύθιση ένωσης σε μικρή ποσότητα)</a:t>
            </a:r>
          </a:p>
          <a:p>
            <a:pPr marL="0" indent="0" eaLnBrk="1" hangingPunct="1">
              <a:lnSpc>
                <a:spcPct val="80000"/>
              </a:lnSpc>
              <a:spcBef>
                <a:spcPct val="45000"/>
              </a:spcBef>
              <a:spcAft>
                <a:spcPct val="10000"/>
              </a:spcAft>
              <a:buFontTx/>
              <a:buNone/>
            </a:pPr>
            <a:r>
              <a:rPr lang="el-GR" sz="1800" dirty="0" err="1" smtClean="0"/>
              <a:t>Διαλυτοποίηση</a:t>
            </a:r>
            <a:r>
              <a:rPr lang="el-GR" sz="1800" dirty="0" smtClean="0"/>
              <a:t> ένωσης σε </a:t>
            </a:r>
            <a:r>
              <a:rPr lang="el-GR" sz="1800" dirty="0" err="1" smtClean="0"/>
              <a:t>μικύλλια</a:t>
            </a:r>
            <a:r>
              <a:rPr lang="el-GR" sz="1800" dirty="0" smtClean="0"/>
              <a:t> </a:t>
            </a:r>
            <a:r>
              <a:rPr lang="el-GR" sz="1800" dirty="0" smtClean="0">
                <a:sym typeface="Symbol" pitchFamily="18" charset="2"/>
              </a:rPr>
              <a:t></a:t>
            </a:r>
            <a:r>
              <a:rPr lang="el-GR" sz="1800" dirty="0" smtClean="0"/>
              <a:t> μεταβολές στην 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l-GR" sz="1800" dirty="0" smtClean="0"/>
              <a:t>	1. προσρόφηση,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l-GR" sz="1800" dirty="0" smtClean="0"/>
              <a:t>	2. βιολογική διαθεσιμότητα 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l-GR" sz="1800" dirty="0" smtClean="0"/>
              <a:t>	3. </a:t>
            </a:r>
            <a:r>
              <a:rPr lang="el-GR" sz="1800" dirty="0" err="1" smtClean="0"/>
              <a:t>ενεργότητα</a:t>
            </a:r>
            <a:endParaRPr lang="el-GR" sz="1800" dirty="0" smtClean="0"/>
          </a:p>
        </p:txBody>
      </p:sp>
    </p:spTree>
    <p:extLst>
      <p:ext uri="{BB962C8B-B14F-4D97-AF65-F5344CB8AC3E}">
        <p14:creationId xmlns:p14="http://schemas.microsoft.com/office/powerpoint/2010/main" val="1570246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pPr eaLnBrk="1" hangingPunct="1"/>
            <a:r>
              <a:rPr lang="el-GR" sz="2400" b="1" dirty="0" smtClean="0"/>
              <a:t>Διαλυτοποίηση (6)</a:t>
            </a:r>
          </a:p>
        </p:txBody>
      </p:sp>
      <p:sp>
        <p:nvSpPr>
          <p:cNvPr id="6656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81075"/>
            <a:ext cx="8229600" cy="5145088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spcBef>
                <a:spcPct val="30000"/>
              </a:spcBef>
              <a:spcAft>
                <a:spcPct val="20000"/>
              </a:spcAft>
              <a:buFontTx/>
              <a:buNone/>
            </a:pPr>
            <a:r>
              <a:rPr lang="el-GR" sz="1800" dirty="0" smtClean="0"/>
              <a:t>Παράγοντες που επηρεάζουν την </a:t>
            </a:r>
            <a:r>
              <a:rPr lang="el-GR" sz="1800" dirty="0" err="1" smtClean="0"/>
              <a:t>διαλυτοποίηση</a:t>
            </a:r>
            <a:endParaRPr lang="el-GR" sz="1800" dirty="0" smtClean="0"/>
          </a:p>
          <a:p>
            <a:pPr marL="0" indent="0" eaLnBrk="1" hangingPunct="1">
              <a:lnSpc>
                <a:spcPct val="80000"/>
              </a:lnSpc>
              <a:spcAft>
                <a:spcPct val="10000"/>
              </a:spcAft>
              <a:buFontTx/>
              <a:buNone/>
            </a:pPr>
            <a:r>
              <a:rPr lang="el-GR" sz="1800" dirty="0" smtClean="0"/>
              <a:t>	1. χημική σύσταση </a:t>
            </a:r>
            <a:r>
              <a:rPr lang="el-GR" sz="1800" dirty="0" err="1" smtClean="0"/>
              <a:t>επιφανειοδραστικού</a:t>
            </a:r>
            <a:endParaRPr lang="el-GR" sz="1800" dirty="0" smtClean="0"/>
          </a:p>
          <a:p>
            <a:pPr marL="0" indent="0" eaLnBrk="1" hangingPunct="1">
              <a:lnSpc>
                <a:spcPct val="80000"/>
              </a:lnSpc>
              <a:spcAft>
                <a:spcPct val="10000"/>
              </a:spcAft>
              <a:buFontTx/>
              <a:buNone/>
            </a:pPr>
            <a:r>
              <a:rPr lang="el-GR" sz="1800" dirty="0" smtClean="0"/>
              <a:t>	2. χημική σύσταση </a:t>
            </a:r>
            <a:r>
              <a:rPr lang="el-GR" sz="1800" dirty="0" err="1" smtClean="0"/>
              <a:t>βιοδραστικής</a:t>
            </a:r>
            <a:r>
              <a:rPr lang="el-GR" sz="1800" dirty="0" smtClean="0"/>
              <a:t> ένωσης</a:t>
            </a:r>
          </a:p>
          <a:p>
            <a:pPr marL="0" indent="0" eaLnBrk="1" hangingPunct="1">
              <a:lnSpc>
                <a:spcPct val="80000"/>
              </a:lnSpc>
              <a:spcAft>
                <a:spcPct val="10000"/>
              </a:spcAft>
              <a:buFontTx/>
              <a:buNone/>
            </a:pPr>
            <a:r>
              <a:rPr lang="el-GR" sz="1800" dirty="0" smtClean="0"/>
              <a:t>	3. θέση της ένωσης στο </a:t>
            </a:r>
            <a:r>
              <a:rPr lang="el-GR" sz="1800" dirty="0" err="1" smtClean="0"/>
              <a:t>μικύλλιο</a:t>
            </a:r>
            <a:endParaRPr lang="el-GR" sz="1800" dirty="0" smtClean="0"/>
          </a:p>
          <a:p>
            <a:pPr marL="0" indent="0" eaLnBrk="1" hangingPunct="1">
              <a:lnSpc>
                <a:spcPct val="80000"/>
              </a:lnSpc>
              <a:spcAft>
                <a:spcPct val="10000"/>
              </a:spcAft>
              <a:buFontTx/>
              <a:buNone/>
            </a:pPr>
            <a:r>
              <a:rPr lang="el-GR" sz="1800" dirty="0" smtClean="0"/>
              <a:t>	4. θερμοκρασία </a:t>
            </a:r>
            <a:r>
              <a:rPr lang="el-GR" sz="1800" dirty="0" err="1" smtClean="0"/>
              <a:t>διαλυτοποίησης</a:t>
            </a:r>
            <a:endParaRPr lang="el-GR" sz="1800" dirty="0" smtClean="0"/>
          </a:p>
          <a:p>
            <a:pPr marL="0" indent="0" eaLnBrk="1" hangingPunct="1">
              <a:lnSpc>
                <a:spcPct val="80000"/>
              </a:lnSpc>
              <a:spcAft>
                <a:spcPct val="10000"/>
              </a:spcAft>
              <a:buFontTx/>
              <a:buNone/>
            </a:pPr>
            <a:r>
              <a:rPr lang="el-GR" sz="1800" dirty="0" smtClean="0"/>
              <a:t>	5. παρουσία ηλεκτρολυτών και μη ηλεκτρολυτών στο σύστημα</a:t>
            </a:r>
          </a:p>
          <a:p>
            <a:pPr marL="0" indent="0" eaLnBrk="1" hangingPunct="1">
              <a:lnSpc>
                <a:spcPct val="80000"/>
              </a:lnSpc>
              <a:spcBef>
                <a:spcPct val="40000"/>
              </a:spcBef>
              <a:spcAft>
                <a:spcPct val="10000"/>
              </a:spcAft>
              <a:buFontTx/>
              <a:buNone/>
            </a:pPr>
            <a:endParaRPr lang="el-GR" sz="1600" dirty="0" smtClean="0"/>
          </a:p>
          <a:p>
            <a:pPr marL="0" indent="0" eaLnBrk="1" hangingPunct="1">
              <a:lnSpc>
                <a:spcPct val="80000"/>
              </a:lnSpc>
              <a:spcBef>
                <a:spcPct val="40000"/>
              </a:spcBef>
              <a:spcAft>
                <a:spcPct val="10000"/>
              </a:spcAft>
              <a:buFontTx/>
              <a:buNone/>
            </a:pPr>
            <a:r>
              <a:rPr lang="el-GR" sz="1600" dirty="0" smtClean="0"/>
              <a:t>Αύξηση του μήκους της </a:t>
            </a:r>
            <a:r>
              <a:rPr lang="el-GR" sz="1600" dirty="0" err="1" smtClean="0"/>
              <a:t>λιπόφιλης</a:t>
            </a:r>
            <a:r>
              <a:rPr lang="el-GR" sz="1600" dirty="0" smtClean="0"/>
              <a:t> αλυσίδας: βοηθά την </a:t>
            </a:r>
            <a:r>
              <a:rPr lang="el-GR" sz="1600" dirty="0" err="1" smtClean="0"/>
              <a:t>διαλυτοποίηση</a:t>
            </a:r>
            <a:r>
              <a:rPr lang="el-GR" sz="1600" dirty="0" smtClean="0"/>
              <a:t> όταν η </a:t>
            </a:r>
            <a:r>
              <a:rPr lang="el-GR" sz="1600" dirty="0" err="1" smtClean="0"/>
              <a:t>βιοδραστική</a:t>
            </a:r>
            <a:r>
              <a:rPr lang="el-GR" sz="1600" dirty="0" smtClean="0"/>
              <a:t> ένωση διαλύεται στον πυρήνα</a:t>
            </a:r>
          </a:p>
          <a:p>
            <a:pPr marL="0" indent="0" eaLnBrk="1" hangingPunct="1">
              <a:lnSpc>
                <a:spcPct val="80000"/>
              </a:lnSpc>
              <a:spcBef>
                <a:spcPct val="40000"/>
              </a:spcBef>
              <a:spcAft>
                <a:spcPct val="10000"/>
              </a:spcAft>
              <a:buFontTx/>
              <a:buNone/>
            </a:pPr>
            <a:r>
              <a:rPr lang="el-GR" sz="1600" dirty="0" smtClean="0"/>
              <a:t>Αύξηση του μήκους της </a:t>
            </a:r>
            <a:r>
              <a:rPr lang="el-GR" sz="1600" dirty="0" err="1" smtClean="0"/>
              <a:t>λιπόφιλης</a:t>
            </a:r>
            <a:r>
              <a:rPr lang="el-GR" sz="1600" dirty="0" smtClean="0"/>
              <a:t> αλυσίδας </a:t>
            </a:r>
            <a:r>
              <a:rPr lang="el-GR" sz="1600" dirty="0" smtClean="0">
                <a:sym typeface="Symbol" pitchFamily="18" charset="2"/>
              </a:rPr>
              <a:t></a:t>
            </a:r>
            <a:r>
              <a:rPr lang="el-GR" sz="1600" dirty="0" smtClean="0"/>
              <a:t> αύξηση της ακτίνας του </a:t>
            </a:r>
            <a:r>
              <a:rPr lang="el-GR" sz="1600" dirty="0" err="1" smtClean="0"/>
              <a:t>μικυλλίου</a:t>
            </a:r>
            <a:r>
              <a:rPr lang="el-GR" sz="1600" dirty="0" smtClean="0"/>
              <a:t> </a:t>
            </a:r>
            <a:r>
              <a:rPr lang="el-GR" sz="1600" dirty="0" smtClean="0">
                <a:sym typeface="Symbol" pitchFamily="18" charset="2"/>
              </a:rPr>
              <a:t></a:t>
            </a:r>
            <a:r>
              <a:rPr lang="el-GR" sz="1600" dirty="0" smtClean="0"/>
              <a:t> μείωση της πίεσης </a:t>
            </a:r>
            <a:r>
              <a:rPr lang="en-US" sz="1600" dirty="0" smtClean="0"/>
              <a:t>Laplace </a:t>
            </a:r>
            <a:r>
              <a:rPr lang="el-GR" sz="1600" dirty="0" smtClean="0">
                <a:sym typeface="Symbol" pitchFamily="18" charset="2"/>
              </a:rPr>
              <a:t></a:t>
            </a:r>
            <a:r>
              <a:rPr lang="el-GR" sz="1600" dirty="0" smtClean="0"/>
              <a:t> είσοδος του φαρμάκου στο </a:t>
            </a:r>
            <a:r>
              <a:rPr lang="el-GR" sz="1600" dirty="0" err="1" smtClean="0"/>
              <a:t>μικύλλιο</a:t>
            </a:r>
            <a:endParaRPr lang="el-GR" sz="1600" dirty="0" smtClean="0"/>
          </a:p>
          <a:p>
            <a:pPr marL="0" indent="0" eaLnBrk="1" hangingPunct="1">
              <a:lnSpc>
                <a:spcPct val="80000"/>
              </a:lnSpc>
              <a:spcBef>
                <a:spcPct val="40000"/>
              </a:spcBef>
              <a:spcAft>
                <a:spcPct val="10000"/>
              </a:spcAft>
              <a:buFontTx/>
              <a:buNone/>
            </a:pPr>
            <a:r>
              <a:rPr lang="el-GR" sz="1600" dirty="0" smtClean="0"/>
              <a:t>Για μη ιονικά </a:t>
            </a:r>
            <a:r>
              <a:rPr lang="el-GR" sz="1600" dirty="0" err="1" smtClean="0"/>
              <a:t>επιφανειοδραστικά</a:t>
            </a:r>
            <a:r>
              <a:rPr lang="el-GR" sz="1600" dirty="0" smtClean="0"/>
              <a:t>: αύξηση του μήκους της </a:t>
            </a:r>
            <a:r>
              <a:rPr lang="el-GR" sz="1600" dirty="0" err="1" smtClean="0"/>
              <a:t>λιπόφιλης</a:t>
            </a:r>
            <a:r>
              <a:rPr lang="el-GR" sz="1600" dirty="0" smtClean="0"/>
              <a:t> αλυσίδας </a:t>
            </a:r>
            <a:r>
              <a:rPr lang="el-GR" sz="1600" dirty="0" smtClean="0">
                <a:sym typeface="Symbol" pitchFamily="18" charset="2"/>
              </a:rPr>
              <a:t></a:t>
            </a:r>
            <a:r>
              <a:rPr lang="el-GR" sz="1600" dirty="0" smtClean="0"/>
              <a:t> βελτίωση της </a:t>
            </a:r>
            <a:r>
              <a:rPr lang="el-GR" sz="1600" dirty="0" err="1" smtClean="0"/>
              <a:t>διαλυτοποίησης</a:t>
            </a:r>
            <a:endParaRPr lang="el-GR" sz="1600" dirty="0" smtClean="0"/>
          </a:p>
          <a:p>
            <a:pPr marL="0" indent="0" eaLnBrk="1" hangingPunct="1">
              <a:lnSpc>
                <a:spcPct val="80000"/>
              </a:lnSpc>
              <a:spcBef>
                <a:spcPct val="40000"/>
              </a:spcBef>
              <a:spcAft>
                <a:spcPct val="10000"/>
              </a:spcAft>
              <a:buFontTx/>
              <a:buNone/>
            </a:pPr>
            <a:r>
              <a:rPr lang="el-GR" sz="1600" dirty="0" smtClean="0"/>
              <a:t>Για </a:t>
            </a:r>
            <a:r>
              <a:rPr lang="el-GR" sz="1600" dirty="0" err="1" smtClean="0"/>
              <a:t>λιπόφιλη</a:t>
            </a:r>
            <a:r>
              <a:rPr lang="el-GR" sz="1600" dirty="0" smtClean="0"/>
              <a:t> αλυσίδα &gt; 16 άτομα </a:t>
            </a:r>
            <a:r>
              <a:rPr lang="en-US" sz="1600" dirty="0" smtClean="0"/>
              <a:t>C</a:t>
            </a:r>
            <a:r>
              <a:rPr lang="el-GR" sz="1600" dirty="0" smtClean="0"/>
              <a:t> : δεν επηρεάζεται η </a:t>
            </a:r>
            <a:r>
              <a:rPr lang="el-GR" sz="1600" dirty="0" err="1" smtClean="0"/>
              <a:t>διαλυτοποίηση</a:t>
            </a:r>
            <a:endParaRPr lang="el-GR" sz="1600" dirty="0" smtClean="0"/>
          </a:p>
          <a:p>
            <a:pPr marL="0" indent="0" eaLnBrk="1" hangingPunct="1">
              <a:lnSpc>
                <a:spcPct val="80000"/>
              </a:lnSpc>
              <a:spcBef>
                <a:spcPct val="40000"/>
              </a:spcBef>
              <a:spcAft>
                <a:spcPct val="10000"/>
              </a:spcAft>
              <a:buFontTx/>
              <a:buNone/>
            </a:pPr>
            <a:r>
              <a:rPr lang="el-GR" sz="1600" dirty="0" err="1" smtClean="0"/>
              <a:t>Επανεισαγωγή</a:t>
            </a:r>
            <a:r>
              <a:rPr lang="el-GR" sz="1600" dirty="0" smtClean="0"/>
              <a:t> πολυμερών αλυσίδων στον πυρήνα: διαταραχή στο συμπαγές του πυρήνα</a:t>
            </a:r>
          </a:p>
        </p:txBody>
      </p:sp>
    </p:spTree>
    <p:extLst>
      <p:ext uri="{BB962C8B-B14F-4D97-AF65-F5344CB8AC3E}">
        <p14:creationId xmlns:p14="http://schemas.microsoft.com/office/powerpoint/2010/main" val="3174438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pPr eaLnBrk="1" hangingPunct="1"/>
            <a:r>
              <a:rPr lang="el-GR" sz="2400" b="1" dirty="0" smtClean="0"/>
              <a:t>Διαλυτοποίηση (7)</a:t>
            </a:r>
          </a:p>
        </p:txBody>
      </p:sp>
      <p:sp>
        <p:nvSpPr>
          <p:cNvPr id="675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52513"/>
            <a:ext cx="8229600" cy="507365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l-GR" sz="1800" dirty="0" smtClean="0"/>
              <a:t>Επίδραση ιδιοτήτων </a:t>
            </a:r>
            <a:r>
              <a:rPr lang="el-GR" sz="1800" dirty="0" err="1" smtClean="0"/>
              <a:t>βιοδραστικής</a:t>
            </a:r>
            <a:r>
              <a:rPr lang="el-GR" sz="1800" dirty="0" smtClean="0"/>
              <a:t> ένωσης στην </a:t>
            </a:r>
            <a:r>
              <a:rPr lang="el-GR" sz="1800" dirty="0" err="1" smtClean="0"/>
              <a:t>διαλυτοποίηση</a:t>
            </a:r>
            <a:r>
              <a:rPr lang="el-GR" sz="1800" dirty="0" smtClean="0"/>
              <a:t> του</a:t>
            </a:r>
          </a:p>
          <a:p>
            <a:pPr marL="0" indent="0" eaLnBrk="1" hangingPunct="1">
              <a:buFontTx/>
              <a:buNone/>
            </a:pPr>
            <a:r>
              <a:rPr lang="el-GR" sz="1800" dirty="0" smtClean="0"/>
              <a:t>	1. μοριακός όγκος,</a:t>
            </a:r>
          </a:p>
          <a:p>
            <a:pPr marL="0" indent="0" eaLnBrk="1" hangingPunct="1">
              <a:buFontTx/>
              <a:buNone/>
            </a:pPr>
            <a:r>
              <a:rPr lang="el-GR" sz="1800" dirty="0" smtClean="0"/>
              <a:t>	2. πολικότητα,</a:t>
            </a:r>
          </a:p>
          <a:p>
            <a:pPr marL="0" indent="0" eaLnBrk="1" hangingPunct="1">
              <a:buFontTx/>
              <a:buNone/>
            </a:pPr>
            <a:r>
              <a:rPr lang="el-GR" sz="1800" dirty="0" smtClean="0"/>
              <a:t>	3. </a:t>
            </a:r>
            <a:r>
              <a:rPr lang="el-GR" sz="1800" dirty="0" err="1" smtClean="0"/>
              <a:t>πολωσιμότητα</a:t>
            </a:r>
            <a:endParaRPr lang="el-GR" sz="1800" dirty="0" smtClean="0"/>
          </a:p>
          <a:p>
            <a:pPr marL="0" indent="0" eaLnBrk="1" hangingPunct="1">
              <a:buFontTx/>
              <a:buNone/>
            </a:pPr>
            <a:r>
              <a:rPr lang="el-GR" sz="1800" dirty="0" smtClean="0"/>
              <a:t>	4. μήκος </a:t>
            </a:r>
            <a:r>
              <a:rPr lang="el-GR" sz="1800" dirty="0" err="1" smtClean="0"/>
              <a:t>λιπόφιλης</a:t>
            </a:r>
            <a:r>
              <a:rPr lang="el-GR" sz="1800" dirty="0" smtClean="0"/>
              <a:t> αλυσίδας</a:t>
            </a:r>
          </a:p>
          <a:p>
            <a:pPr marL="0" indent="0" eaLnBrk="1" hangingPunct="1">
              <a:buFontTx/>
              <a:buNone/>
            </a:pPr>
            <a:r>
              <a:rPr lang="el-GR" sz="1800" dirty="0" smtClean="0"/>
              <a:t>Επίδραση του </a:t>
            </a:r>
            <a:r>
              <a:rPr lang="en-US" sz="1800" dirty="0" smtClean="0"/>
              <a:t>pH</a:t>
            </a:r>
            <a:r>
              <a:rPr lang="el-GR" sz="1800" dirty="0" smtClean="0"/>
              <a:t> στην </a:t>
            </a:r>
            <a:r>
              <a:rPr lang="el-GR" sz="1800" dirty="0" err="1" smtClean="0"/>
              <a:t>διαλυτοποίηση</a:t>
            </a:r>
            <a:r>
              <a:rPr lang="el-GR" sz="1800" dirty="0" smtClean="0"/>
              <a:t> </a:t>
            </a:r>
            <a:r>
              <a:rPr lang="el-GR" sz="1800" dirty="0" err="1" smtClean="0"/>
              <a:t>βιοδραστικής</a:t>
            </a:r>
            <a:r>
              <a:rPr lang="el-GR" sz="1800" dirty="0" smtClean="0"/>
              <a:t> ένωσης : </a:t>
            </a:r>
          </a:p>
          <a:p>
            <a:pPr marL="0" indent="0" eaLnBrk="1" hangingPunct="1">
              <a:buFontTx/>
              <a:buNone/>
            </a:pPr>
            <a:r>
              <a:rPr lang="el-GR" sz="1800" dirty="0" smtClean="0"/>
              <a:t>μεταβολή λόγου ιονισμένης / </a:t>
            </a:r>
            <a:r>
              <a:rPr lang="el-GR" sz="1800" dirty="0" err="1" smtClean="0"/>
              <a:t>αδιάστατης</a:t>
            </a:r>
            <a:r>
              <a:rPr lang="el-GR" sz="1800" dirty="0" smtClean="0"/>
              <a:t> μορφής – επίδραση στην διαλυτότητα στο νερό</a:t>
            </a:r>
          </a:p>
          <a:p>
            <a:pPr marL="0" indent="0" eaLnBrk="1" hangingPunct="1">
              <a:buFontTx/>
              <a:buNone/>
            </a:pPr>
            <a:endParaRPr lang="el-GR" sz="1800" dirty="0" smtClean="0"/>
          </a:p>
        </p:txBody>
      </p:sp>
    </p:spTree>
    <p:extLst>
      <p:ext uri="{BB962C8B-B14F-4D97-AF65-F5344CB8AC3E}">
        <p14:creationId xmlns:p14="http://schemas.microsoft.com/office/powerpoint/2010/main" val="3277623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476250"/>
            <a:ext cx="8496300" cy="5761038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l-GR" sz="2000" b="1" dirty="0" smtClean="0"/>
              <a:t>Κολλοειδή Συστήματα</a:t>
            </a:r>
            <a:r>
              <a:rPr lang="el-GR" sz="2000" dirty="0" smtClean="0"/>
              <a:t> : διεσπαρμένη φάση σε λεπτό διαμερισμό ομοιόμορφα κατανεμημένη σε συνεχές μέσο διασποράς</a:t>
            </a:r>
          </a:p>
          <a:p>
            <a:pPr marL="0" indent="0" eaLnBrk="1" hangingPunct="1">
              <a:buFontTx/>
              <a:buNone/>
            </a:pPr>
            <a:endParaRPr lang="el-GR" sz="1100" dirty="0" smtClean="0"/>
          </a:p>
          <a:p>
            <a:pPr marL="0" indent="0" eaLnBrk="1" hangingPunct="1">
              <a:buFontTx/>
              <a:buNone/>
            </a:pPr>
            <a:r>
              <a:rPr lang="el-GR" sz="1800" dirty="0" smtClean="0"/>
              <a:t>Υπάρχουν εννέα (9) συνδυασμοί συνεχούς και ασυνεχούς φάσης</a:t>
            </a:r>
          </a:p>
          <a:p>
            <a:pPr marL="0" indent="0" eaLnBrk="1" hangingPunct="1">
              <a:spcBef>
                <a:spcPct val="60000"/>
              </a:spcBef>
              <a:buFontTx/>
              <a:buNone/>
            </a:pPr>
            <a:r>
              <a:rPr lang="el-GR" sz="1800" dirty="0" smtClean="0"/>
              <a:t>Περιπτώσεις Κολλοειδών Συστημάτων</a:t>
            </a:r>
          </a:p>
          <a:p>
            <a:pPr marL="0" indent="0" eaLnBrk="1" hangingPunct="1">
              <a:buFontTx/>
              <a:buNone/>
            </a:pPr>
            <a:r>
              <a:rPr lang="en-US" sz="1800" dirty="0" smtClean="0"/>
              <a:t>Aerosols </a:t>
            </a:r>
            <a:r>
              <a:rPr lang="el-GR" sz="1800" dirty="0" smtClean="0"/>
              <a:t>: Ομίχλη (υγρές σταγόνες – αέρας), Καπνός (στερεά σωματίδια – αέρας)</a:t>
            </a:r>
          </a:p>
          <a:p>
            <a:pPr marL="0" indent="0" eaLnBrk="1" hangingPunct="1">
              <a:buFontTx/>
              <a:buNone/>
            </a:pPr>
            <a:r>
              <a:rPr lang="el-GR" sz="1800" dirty="0" smtClean="0"/>
              <a:t>Γαλακτώματα : ελαιώδης διασπορά σε υδατική συνεχή φάση</a:t>
            </a:r>
          </a:p>
          <a:p>
            <a:pPr marL="0" indent="0" eaLnBrk="1" hangingPunct="1">
              <a:buFontTx/>
              <a:buNone/>
            </a:pPr>
            <a:r>
              <a:rPr lang="en-US" sz="1800" dirty="0" smtClean="0"/>
              <a:t>Sols </a:t>
            </a:r>
            <a:r>
              <a:rPr lang="el-GR" sz="1800" dirty="0" smtClean="0"/>
              <a:t>: Λάσπη (στερεό σε υγρό), Χρώματα</a:t>
            </a:r>
          </a:p>
          <a:p>
            <a:pPr marL="0" indent="0" eaLnBrk="1" hangingPunct="1">
              <a:buFontTx/>
              <a:buNone/>
            </a:pPr>
            <a:r>
              <a:rPr lang="el-GR" sz="1800" dirty="0" err="1" smtClean="0"/>
              <a:t>Αφροπλαστικά</a:t>
            </a:r>
            <a:r>
              <a:rPr lang="el-GR" sz="1800" dirty="0" smtClean="0"/>
              <a:t> : αέριο σε στερεό άμορφο πλαστικό</a:t>
            </a:r>
          </a:p>
          <a:p>
            <a:pPr marL="0" indent="0" eaLnBrk="1" hangingPunct="1">
              <a:buFontTx/>
              <a:buNone/>
            </a:pPr>
            <a:r>
              <a:rPr lang="el-GR" sz="1800" dirty="0" smtClean="0"/>
              <a:t>Αίμα : κυτταρικά σωματίδια στον ορό του αίματος</a:t>
            </a:r>
          </a:p>
          <a:p>
            <a:pPr marL="0" indent="0" eaLnBrk="1" hangingPunct="1">
              <a:buFontTx/>
              <a:buNone/>
            </a:pPr>
            <a:r>
              <a:rPr lang="el-GR" sz="1800" dirty="0" smtClean="0"/>
              <a:t>Οστά : </a:t>
            </a:r>
            <a:r>
              <a:rPr lang="el-GR" sz="1800" dirty="0" err="1" smtClean="0"/>
              <a:t>υδροξυαπατίτης</a:t>
            </a:r>
            <a:r>
              <a:rPr lang="el-GR" sz="1800" dirty="0" smtClean="0"/>
              <a:t> σε κολλαγόνο</a:t>
            </a:r>
          </a:p>
          <a:p>
            <a:pPr marL="0" indent="0" eaLnBrk="1" hangingPunct="1">
              <a:buFontTx/>
              <a:buNone/>
            </a:pPr>
            <a:r>
              <a:rPr lang="el-GR" sz="1800" dirty="0" smtClean="0"/>
              <a:t>Μαργαριτάρι : διασπορά στερεού σε στερεό</a:t>
            </a:r>
          </a:p>
          <a:p>
            <a:pPr marL="0" indent="0" eaLnBrk="1" hangingPunct="1">
              <a:buFontTx/>
              <a:buNone/>
            </a:pPr>
            <a:endParaRPr lang="el-GR" sz="1600" dirty="0" smtClean="0"/>
          </a:p>
          <a:p>
            <a:pPr marL="0" indent="0" eaLnBrk="1" hangingPunct="1">
              <a:buFontTx/>
              <a:buNone/>
            </a:pPr>
            <a:r>
              <a:rPr lang="el-GR" sz="1800" b="1" dirty="0" smtClean="0"/>
              <a:t>Πολλαπλά Κολλοειδή</a:t>
            </a:r>
            <a:r>
              <a:rPr lang="el-GR" sz="1800" dirty="0" smtClean="0"/>
              <a:t> </a:t>
            </a:r>
          </a:p>
          <a:p>
            <a:pPr marL="0" indent="0" eaLnBrk="1" hangingPunct="1">
              <a:buFontTx/>
              <a:buNone/>
            </a:pPr>
            <a:r>
              <a:rPr lang="el-GR" sz="1800" dirty="0" smtClean="0"/>
              <a:t>Κορεσμένος ατμός και υγρό σε πορώδες μέσο</a:t>
            </a:r>
          </a:p>
          <a:p>
            <a:pPr marL="0" indent="0" eaLnBrk="1" hangingPunct="1">
              <a:buFontTx/>
              <a:buNone/>
            </a:pPr>
            <a:r>
              <a:rPr lang="el-GR" sz="1800" dirty="0" smtClean="0"/>
              <a:t>Πολλαπλά γαλακτώματα</a:t>
            </a:r>
          </a:p>
          <a:p>
            <a:pPr marL="0" indent="0" eaLnBrk="1" hangingPunct="1">
              <a:buFontTx/>
              <a:buNone/>
            </a:pPr>
            <a:endParaRPr lang="el-GR" sz="1800" dirty="0" smtClean="0"/>
          </a:p>
        </p:txBody>
      </p:sp>
    </p:spTree>
    <p:extLst>
      <p:ext uri="{BB962C8B-B14F-4D97-AF65-F5344CB8AC3E}">
        <p14:creationId xmlns:p14="http://schemas.microsoft.com/office/powerpoint/2010/main" val="3196992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pPr eaLnBrk="1" hangingPunct="1"/>
            <a:r>
              <a:rPr lang="el-GR" sz="2400" b="1" dirty="0" smtClean="0"/>
              <a:t>Θερμοδυναμική της Διαλυτοποίησης (1)</a:t>
            </a:r>
          </a:p>
        </p:txBody>
      </p:sp>
      <p:sp>
        <p:nvSpPr>
          <p:cNvPr id="215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412875"/>
            <a:ext cx="8424862" cy="118110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l-GR" sz="1800" dirty="0" smtClean="0"/>
              <a:t>Το πρόσημο και το μέγεθος των θερμοδυναμικών μεγεθών ΔΗ</a:t>
            </a:r>
            <a:r>
              <a:rPr lang="el-GR" sz="1800" baseline="30000" dirty="0" smtClean="0"/>
              <a:t>0</a:t>
            </a:r>
            <a:r>
              <a:rPr lang="el-GR" sz="1800" dirty="0" smtClean="0"/>
              <a:t> και Δ</a:t>
            </a:r>
            <a:r>
              <a:rPr lang="en-US" sz="1800" dirty="0" smtClean="0"/>
              <a:t>S</a:t>
            </a:r>
            <a:r>
              <a:rPr lang="el-GR" sz="1800" baseline="30000" dirty="0" smtClean="0"/>
              <a:t>0</a:t>
            </a:r>
            <a:r>
              <a:rPr lang="en-US" sz="1800" dirty="0" smtClean="0"/>
              <a:t> </a:t>
            </a:r>
            <a:r>
              <a:rPr lang="el-GR" sz="1800" dirty="0" smtClean="0"/>
              <a:t>καθορίζουν την θέση της </a:t>
            </a:r>
            <a:r>
              <a:rPr lang="el-GR" sz="1800" dirty="0" err="1" smtClean="0"/>
              <a:t>διαλυτοποιημένης</a:t>
            </a:r>
            <a:r>
              <a:rPr lang="el-GR" sz="1800" dirty="0" smtClean="0"/>
              <a:t> </a:t>
            </a:r>
            <a:r>
              <a:rPr lang="el-GR" sz="1800" dirty="0" err="1" smtClean="0"/>
              <a:t>βιοδραστικής</a:t>
            </a:r>
            <a:r>
              <a:rPr lang="el-GR" sz="1800" dirty="0" smtClean="0"/>
              <a:t> ένωσης στο </a:t>
            </a:r>
            <a:r>
              <a:rPr lang="el-GR" sz="1800" dirty="0" err="1" smtClean="0"/>
              <a:t>μικύλλιο</a:t>
            </a:r>
            <a:endParaRPr lang="el-GR" sz="1800" dirty="0" smtClean="0"/>
          </a:p>
          <a:p>
            <a:pPr marL="0" indent="0" eaLnBrk="1" hangingPunct="1">
              <a:buFontTx/>
              <a:buNone/>
            </a:pPr>
            <a:r>
              <a:rPr lang="el-GR" sz="1800" dirty="0" smtClean="0"/>
              <a:t>Κ: συντελεστής κατανομής</a:t>
            </a:r>
          </a:p>
        </p:txBody>
      </p:sp>
      <p:sp>
        <p:nvSpPr>
          <p:cNvPr id="21513" name="Rectangle 5"/>
          <p:cNvSpPr>
            <a:spLocks noChangeArrowheads="1"/>
          </p:cNvSpPr>
          <p:nvPr/>
        </p:nvSpPr>
        <p:spPr bwMode="auto">
          <a:xfrm>
            <a:off x="0" y="3286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l-GR"/>
          </a:p>
        </p:txBody>
      </p:sp>
      <p:graphicFrame>
        <p:nvGraphicFramePr>
          <p:cNvPr id="21506" name="Object 4"/>
          <p:cNvGraphicFramePr>
            <a:graphicFrameLocks noChangeAspect="1"/>
          </p:cNvGraphicFramePr>
          <p:nvPr/>
        </p:nvGraphicFramePr>
        <p:xfrm>
          <a:off x="3419475" y="2708275"/>
          <a:ext cx="1727200" cy="417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92" name="Εξίσωση" r:id="rId3" imgW="990170" imgH="241195" progId="Equation.3">
                  <p:embed/>
                </p:oleObj>
              </mc:Choice>
              <mc:Fallback>
                <p:oleObj name="Εξίσωση" r:id="rId3" imgW="990170" imgH="24119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9475" y="2708275"/>
                        <a:ext cx="1727200" cy="4175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14" name="Rectangle 7"/>
          <p:cNvSpPr>
            <a:spLocks noChangeArrowheads="1"/>
          </p:cNvSpPr>
          <p:nvPr/>
        </p:nvSpPr>
        <p:spPr bwMode="auto">
          <a:xfrm>
            <a:off x="0" y="3190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l-GR"/>
          </a:p>
        </p:txBody>
      </p:sp>
      <p:graphicFrame>
        <p:nvGraphicFramePr>
          <p:cNvPr id="21507" name="Object 6"/>
          <p:cNvGraphicFramePr>
            <a:graphicFrameLocks noChangeAspect="1"/>
          </p:cNvGraphicFramePr>
          <p:nvPr/>
        </p:nvGraphicFramePr>
        <p:xfrm>
          <a:off x="3203575" y="3213100"/>
          <a:ext cx="2592388" cy="674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93" name="Εξίσωση" r:id="rId5" imgW="1600200" imgH="419100" progId="Equation.3">
                  <p:embed/>
                </p:oleObj>
              </mc:Choice>
              <mc:Fallback>
                <p:oleObj name="Εξίσωση" r:id="rId5" imgW="1600200" imgH="419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3575" y="3213100"/>
                        <a:ext cx="2592388" cy="6746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15" name="Rectangle 9"/>
          <p:cNvSpPr>
            <a:spLocks noChangeArrowheads="1"/>
          </p:cNvSpPr>
          <p:nvPr/>
        </p:nvSpPr>
        <p:spPr bwMode="auto">
          <a:xfrm>
            <a:off x="0" y="3286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l-GR"/>
          </a:p>
        </p:txBody>
      </p:sp>
      <p:graphicFrame>
        <p:nvGraphicFramePr>
          <p:cNvPr id="21508" name="Object 8"/>
          <p:cNvGraphicFramePr>
            <a:graphicFrameLocks noChangeAspect="1"/>
          </p:cNvGraphicFramePr>
          <p:nvPr/>
        </p:nvGraphicFramePr>
        <p:xfrm>
          <a:off x="3348038" y="4076700"/>
          <a:ext cx="2305050" cy="417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94" name="Εξίσωση" r:id="rId7" imgW="1308100" imgH="241300" progId="Equation.3">
                  <p:embed/>
                </p:oleObj>
              </mc:Choice>
              <mc:Fallback>
                <p:oleObj name="Εξίσωση" r:id="rId7" imgW="13081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8038" y="4076700"/>
                        <a:ext cx="2305050" cy="4175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30103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pPr eaLnBrk="1" hangingPunct="1"/>
            <a:r>
              <a:rPr lang="el-GR" sz="2400" b="1" dirty="0" smtClean="0"/>
              <a:t>Θερμοδυναμική της Διαλυτοποίησης (2)</a:t>
            </a:r>
          </a:p>
        </p:txBody>
      </p:sp>
      <p:graphicFrame>
        <p:nvGraphicFramePr>
          <p:cNvPr id="71844" name="Group 164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332250035"/>
              </p:ext>
            </p:extLst>
          </p:nvPr>
        </p:nvGraphicFramePr>
        <p:xfrm>
          <a:off x="468313" y="1268413"/>
          <a:ext cx="8229600" cy="4753612"/>
        </p:xfrm>
        <a:graphic>
          <a:graphicData uri="http://schemas.openxmlformats.org/drawingml/2006/table">
            <a:tbl>
              <a:tblPr/>
              <a:tblGrid>
                <a:gridCol w="1511399"/>
                <a:gridCol w="1781076"/>
                <a:gridCol w="1644650"/>
                <a:gridCol w="1646237"/>
                <a:gridCol w="1646238"/>
              </a:tblGrid>
              <a:tr h="503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Ουσία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Οργανικό Μέσο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Δ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</a:t>
                      </a:r>
                      <a:r>
                        <a:rPr kumimoji="0" lang="en-US" sz="16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(</a:t>
                      </a: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cal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/</a:t>
                      </a: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mol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</a:t>
                      </a:r>
                      <a:endParaRPr kumimoji="0" lang="el-G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Δ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</a:t>
                      </a:r>
                      <a:r>
                        <a:rPr kumimoji="0" lang="en-US" sz="16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(</a:t>
                      </a: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cal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/</a:t>
                      </a: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mol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</a:t>
                      </a:r>
                      <a:endParaRPr kumimoji="0" lang="el-G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Δ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</a:t>
                      </a:r>
                      <a:r>
                        <a:rPr kumimoji="0" lang="en-US" sz="16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[</a:t>
                      </a: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cal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/(</a:t>
                      </a: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mol.deg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)]</a:t>
                      </a:r>
                      <a:endParaRPr kumimoji="0" lang="el-G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3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Χλωριούχο Αμμώνιο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Αιθανόλη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+5010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-2830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-26.3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16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Μεθάνιο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Κυκλοεξάνιο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-2280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+380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+5.6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3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Amobarbital</a:t>
                      </a:r>
                      <a:endParaRPr kumimoji="0" lang="el-G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Μικυλλιακό Διάλυμα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-2340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-1700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+2.1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3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Barbital</a:t>
                      </a:r>
                      <a:endParaRPr kumimoji="0" lang="el-G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&gt;&gt;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-790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-2600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6.0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3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Benzoic Acid</a:t>
                      </a:r>
                      <a:endParaRPr kumimoji="0" lang="el-G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&gt;&gt;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-2320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-3700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-4.7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16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Αιθάνιο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&gt;&gt;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-3450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+2000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-18.3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3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Phenobarbital</a:t>
                      </a:r>
                      <a:endParaRPr kumimoji="0" lang="el-G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&gt;&gt;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-1850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-3800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-6.5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3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Προπάνιο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&gt;&gt;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-4230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+1000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-17.5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42290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6" name="Rectangle 4"/>
          <p:cNvSpPr>
            <a:spLocks noGrp="1" noChangeArrowheads="1"/>
          </p:cNvSpPr>
          <p:nvPr>
            <p:ph type="title"/>
          </p:nvPr>
        </p:nvSpPr>
        <p:spPr>
          <a:xfrm>
            <a:off x="467544" y="332656"/>
            <a:ext cx="8229600" cy="561975"/>
          </a:xfrm>
        </p:spPr>
        <p:txBody>
          <a:bodyPr/>
          <a:lstStyle/>
          <a:p>
            <a:pPr eaLnBrk="1" hangingPunct="1"/>
            <a:r>
              <a:rPr lang="el-GR" sz="2400" b="1" dirty="0" smtClean="0"/>
              <a:t>Σημείο </a:t>
            </a:r>
            <a:r>
              <a:rPr lang="en-US" sz="2400" b="1" dirty="0" err="1" smtClean="0"/>
              <a:t>Krafft</a:t>
            </a:r>
            <a:r>
              <a:rPr lang="en-US" sz="2400" b="1" dirty="0" smtClean="0"/>
              <a:t> - </a:t>
            </a:r>
            <a:r>
              <a:rPr lang="el-GR" sz="2400" b="1" dirty="0" smtClean="0"/>
              <a:t>Σημείο Νέφωσης</a:t>
            </a:r>
          </a:p>
        </p:txBody>
      </p:sp>
      <p:sp>
        <p:nvSpPr>
          <p:cNvPr id="6963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395536" y="1052737"/>
            <a:ext cx="8280920" cy="3384376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spcBef>
                <a:spcPct val="40000"/>
              </a:spcBef>
              <a:spcAft>
                <a:spcPct val="15000"/>
              </a:spcAft>
              <a:buFontTx/>
              <a:buNone/>
            </a:pPr>
            <a:r>
              <a:rPr lang="el-GR" sz="1800" dirty="0" smtClean="0"/>
              <a:t>Θερμοκρασία όπου η διαλυτότητα του </a:t>
            </a:r>
            <a:r>
              <a:rPr lang="el-GR" sz="1800" dirty="0" err="1" smtClean="0"/>
              <a:t>επιφανειοδραστικού</a:t>
            </a:r>
            <a:r>
              <a:rPr lang="el-GR" sz="1800" dirty="0" smtClean="0"/>
              <a:t> είναι ίση με το </a:t>
            </a:r>
            <a:r>
              <a:rPr lang="en-US" sz="1800" dirty="0" err="1" smtClean="0"/>
              <a:t>cmc</a:t>
            </a:r>
            <a:r>
              <a:rPr lang="el-GR" sz="1800" dirty="0" smtClean="0"/>
              <a:t>, απότομη αύξηση της διαλυτότητας σε υψηλότερες θερμοκρασίες – καταβύθιση και μη </a:t>
            </a:r>
            <a:r>
              <a:rPr lang="el-GR" sz="1800" dirty="0" err="1" smtClean="0"/>
              <a:t>μικυλλιοποίηση</a:t>
            </a:r>
            <a:r>
              <a:rPr lang="el-GR" sz="1800" dirty="0" smtClean="0"/>
              <a:t> σε χαμηλότερες θερμοκρασίες</a:t>
            </a:r>
          </a:p>
          <a:p>
            <a:pPr marL="0" indent="0" eaLnBrk="1" hangingPunct="1">
              <a:lnSpc>
                <a:spcPct val="80000"/>
              </a:lnSpc>
              <a:spcBef>
                <a:spcPct val="40000"/>
              </a:spcBef>
              <a:spcAft>
                <a:spcPct val="15000"/>
              </a:spcAft>
              <a:buFontTx/>
              <a:buNone/>
            </a:pPr>
            <a:r>
              <a:rPr lang="el-GR" sz="1800" dirty="0" smtClean="0"/>
              <a:t>Έχει μικρή διαλυτότητα και κάτω από το σημείο </a:t>
            </a:r>
            <a:r>
              <a:rPr lang="en-US" sz="1800" dirty="0" err="1" smtClean="0"/>
              <a:t>Krafft</a:t>
            </a:r>
            <a:r>
              <a:rPr lang="el-GR" sz="1800" dirty="0" smtClean="0"/>
              <a:t> δεν έχει αρκετή συγκέντρωση για την </a:t>
            </a:r>
            <a:r>
              <a:rPr lang="el-GR" sz="1800" dirty="0" err="1" smtClean="0"/>
              <a:t>μικυλλιοποίηση</a:t>
            </a:r>
            <a:endParaRPr lang="el-GR" sz="1800" dirty="0" smtClean="0"/>
          </a:p>
          <a:p>
            <a:pPr marL="0" indent="0" eaLnBrk="1" hangingPunct="1">
              <a:lnSpc>
                <a:spcPct val="80000"/>
              </a:lnSpc>
              <a:spcBef>
                <a:spcPct val="40000"/>
              </a:spcBef>
              <a:spcAft>
                <a:spcPct val="15000"/>
              </a:spcAft>
              <a:buFontTx/>
              <a:buNone/>
            </a:pPr>
            <a:r>
              <a:rPr lang="el-GR" sz="1800" dirty="0" err="1" smtClean="0"/>
              <a:t>Μικύλλια</a:t>
            </a:r>
            <a:r>
              <a:rPr lang="el-GR" sz="1800" dirty="0" smtClean="0"/>
              <a:t> : πολύ διαλυτά – αύξηση της θερμοκρασίας </a:t>
            </a:r>
            <a:r>
              <a:rPr lang="el-GR" sz="1800" dirty="0" smtClean="0">
                <a:sym typeface="Symbol" pitchFamily="18" charset="2"/>
              </a:rPr>
              <a:t></a:t>
            </a:r>
            <a:r>
              <a:rPr lang="el-GR" sz="1800" dirty="0" smtClean="0"/>
              <a:t> αύξηση της διαλυτότητας</a:t>
            </a:r>
          </a:p>
          <a:p>
            <a:pPr marL="0" indent="0" eaLnBrk="1" hangingPunct="1">
              <a:lnSpc>
                <a:spcPct val="80000"/>
              </a:lnSpc>
              <a:spcBef>
                <a:spcPct val="40000"/>
              </a:spcBef>
              <a:spcAft>
                <a:spcPct val="15000"/>
              </a:spcAft>
              <a:buFontTx/>
              <a:buNone/>
            </a:pPr>
            <a:r>
              <a:rPr lang="el-GR" sz="1800" dirty="0" smtClean="0"/>
              <a:t>Ορισμένα ιονικά και μη ιονικά </a:t>
            </a:r>
            <a:r>
              <a:rPr lang="el-GR" sz="1800" dirty="0" err="1" smtClean="0"/>
              <a:t>επιφανειοδραστικά</a:t>
            </a:r>
            <a:r>
              <a:rPr lang="el-GR" sz="1800" dirty="0" smtClean="0"/>
              <a:t> </a:t>
            </a:r>
          </a:p>
          <a:p>
            <a:pPr marL="0" indent="0" eaLnBrk="1" hangingPunct="1">
              <a:lnSpc>
                <a:spcPct val="80000"/>
              </a:lnSpc>
              <a:spcBef>
                <a:spcPct val="40000"/>
              </a:spcBef>
              <a:spcAft>
                <a:spcPct val="15000"/>
              </a:spcAft>
              <a:buFontTx/>
              <a:buNone/>
            </a:pPr>
            <a:r>
              <a:rPr lang="el-GR" sz="1800" dirty="0" smtClean="0"/>
              <a:t>Αυξάνει με την αύξηση του μήκους της </a:t>
            </a:r>
            <a:r>
              <a:rPr lang="el-GR" sz="1800" dirty="0" err="1" smtClean="0"/>
              <a:t>λιπόφιλης</a:t>
            </a:r>
            <a:r>
              <a:rPr lang="el-GR" sz="1800" dirty="0" smtClean="0"/>
              <a:t> αλυσίδας σε μία ομόλογη σειρά </a:t>
            </a:r>
            <a:r>
              <a:rPr lang="el-GR" sz="1800" dirty="0" err="1" smtClean="0"/>
              <a:t>επιφανειο</a:t>
            </a:r>
            <a:r>
              <a:rPr lang="el-GR" sz="1800" dirty="0" smtClean="0"/>
              <a:t>-δραστικών ενώσεων</a:t>
            </a:r>
          </a:p>
          <a:p>
            <a:pPr marL="0" indent="0" eaLnBrk="1" hangingPunct="1">
              <a:lnSpc>
                <a:spcPct val="80000"/>
              </a:lnSpc>
              <a:spcBef>
                <a:spcPct val="40000"/>
              </a:spcBef>
              <a:spcAft>
                <a:spcPct val="15000"/>
              </a:spcAft>
              <a:buFontTx/>
              <a:buNone/>
            </a:pPr>
            <a:r>
              <a:rPr lang="el-GR" sz="1800" dirty="0" smtClean="0"/>
              <a:t>Προσδιορισμός του σημείου </a:t>
            </a:r>
            <a:r>
              <a:rPr lang="en-US" sz="1800" dirty="0" err="1" smtClean="0"/>
              <a:t>Krafft</a:t>
            </a:r>
            <a:endParaRPr lang="el-GR" sz="1800" dirty="0" smtClean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323528" y="4437112"/>
            <a:ext cx="8229600" cy="1396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Θερμοκρασία πάνω από την οποία εμφανίζεται απότομα θολερότητα στο διάλυμα – αντιστρεπτό φαινόμενο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Διαχωρισμός της επιφανειοδραστικής ουσίας ως ίζημα ή σε μεγάλη συγκέντρωση ως γέλη από υδατικά διαλύματα</a:t>
            </a:r>
            <a:endParaRPr kumimoji="0" lang="el-GR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6579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pPr eaLnBrk="1" hangingPunct="1"/>
            <a:r>
              <a:rPr lang="el-GR" sz="2400" b="1" dirty="0" smtClean="0"/>
              <a:t>Θερμοδυναμική της Μικυλλιοποίησης (1)</a:t>
            </a:r>
          </a:p>
        </p:txBody>
      </p:sp>
      <p:sp>
        <p:nvSpPr>
          <p:cNvPr id="225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349500"/>
            <a:ext cx="8229600" cy="7921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1800" smtClean="0"/>
              <a:t>R</a:t>
            </a:r>
            <a:r>
              <a:rPr lang="el-GR" sz="1800" smtClean="0"/>
              <a:t>: μονομερές, </a:t>
            </a:r>
            <a:r>
              <a:rPr lang="en-US" sz="1800" smtClean="0"/>
              <a:t>R</a:t>
            </a:r>
            <a:r>
              <a:rPr lang="en-US" sz="1800" baseline="-25000" smtClean="0"/>
              <a:t>m</a:t>
            </a:r>
            <a:r>
              <a:rPr lang="el-GR" sz="1800" smtClean="0"/>
              <a:t>: μικύλλιο</a:t>
            </a:r>
          </a:p>
          <a:p>
            <a:pPr eaLnBrk="1" hangingPunct="1">
              <a:buFontTx/>
              <a:buNone/>
            </a:pPr>
            <a:r>
              <a:rPr lang="el-GR" sz="1800" smtClean="0"/>
              <a:t>Η σταθερά ισορροπίας ορίζεται ως:</a:t>
            </a:r>
          </a:p>
        </p:txBody>
      </p:sp>
      <p:sp>
        <p:nvSpPr>
          <p:cNvPr id="22539" name="Rectangle 5"/>
          <p:cNvSpPr>
            <a:spLocks noChangeArrowheads="1"/>
          </p:cNvSpPr>
          <p:nvPr/>
        </p:nvSpPr>
        <p:spPr bwMode="auto">
          <a:xfrm>
            <a:off x="0" y="32718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l-GR"/>
          </a:p>
        </p:txBody>
      </p:sp>
      <p:graphicFrame>
        <p:nvGraphicFramePr>
          <p:cNvPr id="22530" name="Object 4"/>
          <p:cNvGraphicFramePr>
            <a:graphicFrameLocks noChangeAspect="1"/>
          </p:cNvGraphicFramePr>
          <p:nvPr/>
        </p:nvGraphicFramePr>
        <p:xfrm>
          <a:off x="3924300" y="1125538"/>
          <a:ext cx="1584325" cy="474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15" name="Εξίσωση" r:id="rId3" imgW="723586" imgH="215806" progId="Equation.3">
                  <p:embed/>
                </p:oleObj>
              </mc:Choice>
              <mc:Fallback>
                <p:oleObj name="Εξίσωση" r:id="rId3" imgW="723586" imgH="21580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4300" y="1125538"/>
                        <a:ext cx="1584325" cy="4746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40" name="Rectangle 7"/>
          <p:cNvSpPr>
            <a:spLocks noChangeArrowheads="1"/>
          </p:cNvSpPr>
          <p:nvPr/>
        </p:nvSpPr>
        <p:spPr bwMode="auto">
          <a:xfrm>
            <a:off x="0" y="33004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l-GR"/>
          </a:p>
        </p:txBody>
      </p:sp>
      <p:graphicFrame>
        <p:nvGraphicFramePr>
          <p:cNvPr id="22531" name="Object 6"/>
          <p:cNvGraphicFramePr>
            <a:graphicFrameLocks noChangeAspect="1"/>
          </p:cNvGraphicFramePr>
          <p:nvPr/>
        </p:nvGraphicFramePr>
        <p:xfrm>
          <a:off x="3851275" y="1700213"/>
          <a:ext cx="1655763" cy="307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16" name="Εξίσωση" r:id="rId5" imgW="1054100" imgH="203200" progId="Equation.3">
                  <p:embed/>
                </p:oleObj>
              </mc:Choice>
              <mc:Fallback>
                <p:oleObj name="Εξίσωση" r:id="rId5" imgW="10541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1275" y="1700213"/>
                        <a:ext cx="1655763" cy="307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41" name="Rectangle 9"/>
          <p:cNvSpPr>
            <a:spLocks noChangeArrowheads="1"/>
          </p:cNvSpPr>
          <p:nvPr/>
        </p:nvSpPr>
        <p:spPr bwMode="auto">
          <a:xfrm>
            <a:off x="0" y="3162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l-GR"/>
          </a:p>
        </p:txBody>
      </p:sp>
      <p:graphicFrame>
        <p:nvGraphicFramePr>
          <p:cNvPr id="22532" name="Object 8"/>
          <p:cNvGraphicFramePr>
            <a:graphicFrameLocks noChangeAspect="1"/>
          </p:cNvGraphicFramePr>
          <p:nvPr/>
        </p:nvGraphicFramePr>
        <p:xfrm>
          <a:off x="4356100" y="2420938"/>
          <a:ext cx="2592388" cy="858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17" name="Εξίσωση" r:id="rId7" imgW="1384300" imgH="457200" progId="Equation.3">
                  <p:embed/>
                </p:oleObj>
              </mc:Choice>
              <mc:Fallback>
                <p:oleObj name="Εξίσωση" r:id="rId7" imgW="13843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6100" y="2420938"/>
                        <a:ext cx="2592388" cy="8588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42" name="Rectangle 10"/>
          <p:cNvSpPr>
            <a:spLocks noChangeArrowheads="1"/>
          </p:cNvSpPr>
          <p:nvPr/>
        </p:nvSpPr>
        <p:spPr bwMode="auto">
          <a:xfrm>
            <a:off x="395288" y="3500438"/>
            <a:ext cx="8424862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>
              <a:spcBef>
                <a:spcPct val="20000"/>
              </a:spcBef>
            </a:pPr>
            <a:r>
              <a:rPr lang="el-GR"/>
              <a:t>Ιονικές επιφανειοδραστικές ενώσεις παρουσιάζουν φορτίο </a:t>
            </a:r>
            <a:r>
              <a:rPr lang="en-US"/>
              <a:t>z</a:t>
            </a:r>
            <a:r>
              <a:rPr lang="el-GR"/>
              <a:t> διαφορετικό από το συνολικό φορτίο των μορίων που το αποτελούν</a:t>
            </a:r>
          </a:p>
          <a:p>
            <a:pPr algn="l">
              <a:spcBef>
                <a:spcPct val="20000"/>
              </a:spcBef>
            </a:pPr>
            <a:r>
              <a:rPr lang="el-GR"/>
              <a:t>Σε ηλεκτρολύτη 1:1 - όπου </a:t>
            </a:r>
            <a:r>
              <a:rPr lang="en-US"/>
              <a:t>z</a:t>
            </a:r>
            <a:r>
              <a:rPr lang="el-GR"/>
              <a:t> = </a:t>
            </a:r>
            <a:r>
              <a:rPr lang="en-US"/>
              <a:t>m</a:t>
            </a:r>
            <a:r>
              <a:rPr lang="el-GR"/>
              <a:t> – </a:t>
            </a:r>
            <a:r>
              <a:rPr lang="en-US"/>
              <a:t>n</a:t>
            </a:r>
            <a:endParaRPr lang="el-GR"/>
          </a:p>
        </p:txBody>
      </p:sp>
      <p:sp>
        <p:nvSpPr>
          <p:cNvPr id="22543" name="Rectangle 12"/>
          <p:cNvSpPr>
            <a:spLocks noChangeArrowheads="1"/>
          </p:cNvSpPr>
          <p:nvPr/>
        </p:nvSpPr>
        <p:spPr bwMode="auto">
          <a:xfrm>
            <a:off x="0" y="3286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l-GR"/>
          </a:p>
        </p:txBody>
      </p:sp>
      <p:graphicFrame>
        <p:nvGraphicFramePr>
          <p:cNvPr id="22533" name="Object 11"/>
          <p:cNvGraphicFramePr>
            <a:graphicFrameLocks noChangeAspect="1"/>
          </p:cNvGraphicFramePr>
          <p:nvPr/>
        </p:nvGraphicFramePr>
        <p:xfrm>
          <a:off x="3276600" y="4365625"/>
          <a:ext cx="3024188" cy="442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18" name="Εξίσωση" r:id="rId9" imgW="1612900" imgH="241300" progId="Equation.3">
                  <p:embed/>
                </p:oleObj>
              </mc:Choice>
              <mc:Fallback>
                <p:oleObj name="Εξίσωση" r:id="rId9" imgW="16129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4365625"/>
                        <a:ext cx="3024188" cy="4429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44" name="Rectangle 14"/>
          <p:cNvSpPr>
            <a:spLocks noChangeArrowheads="1"/>
          </p:cNvSpPr>
          <p:nvPr/>
        </p:nvSpPr>
        <p:spPr bwMode="auto">
          <a:xfrm>
            <a:off x="0" y="31194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l-GR"/>
          </a:p>
        </p:txBody>
      </p:sp>
      <p:graphicFrame>
        <p:nvGraphicFramePr>
          <p:cNvPr id="22534" name="Object 13"/>
          <p:cNvGraphicFramePr>
            <a:graphicFrameLocks noChangeAspect="1"/>
          </p:cNvGraphicFramePr>
          <p:nvPr/>
        </p:nvGraphicFramePr>
        <p:xfrm>
          <a:off x="3779838" y="4941888"/>
          <a:ext cx="1943100" cy="928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19" name="Εξίσωση" r:id="rId11" imgW="1040948" imgH="495085" progId="Equation.3">
                  <p:embed/>
                </p:oleObj>
              </mc:Choice>
              <mc:Fallback>
                <p:oleObj name="Εξίσωση" r:id="rId11" imgW="1040948" imgH="49508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9838" y="4941888"/>
                        <a:ext cx="1943100" cy="9286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1134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6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pPr eaLnBrk="1" hangingPunct="1"/>
            <a:r>
              <a:rPr lang="el-GR" sz="2400" b="1" dirty="0" smtClean="0"/>
              <a:t>Θερμοδυναμική της Μικυλλιοποίησης (2)</a:t>
            </a:r>
          </a:p>
        </p:txBody>
      </p:sp>
      <p:sp>
        <p:nvSpPr>
          <p:cNvPr id="235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989138"/>
            <a:ext cx="8229600" cy="431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l-GR" sz="1800" smtClean="0"/>
              <a:t>στο </a:t>
            </a:r>
            <a:r>
              <a:rPr lang="en-US" sz="1800" smtClean="0"/>
              <a:t>cmc</a:t>
            </a:r>
            <a:r>
              <a:rPr lang="el-GR" sz="1800" smtClean="0"/>
              <a:t>: </a:t>
            </a:r>
            <a:r>
              <a:rPr lang="en-US" sz="1800" smtClean="0"/>
              <a:t>x</a:t>
            </a:r>
            <a:r>
              <a:rPr lang="el-GR" sz="1800" smtClean="0"/>
              <a:t> = 0 και </a:t>
            </a:r>
            <a:r>
              <a:rPr lang="en-US" sz="1800" smtClean="0"/>
              <a:t>m</a:t>
            </a:r>
            <a:r>
              <a:rPr lang="el-GR" sz="1800" smtClean="0"/>
              <a:t> σχετικά μεγάλο και έτσι</a:t>
            </a:r>
          </a:p>
        </p:txBody>
      </p:sp>
      <p:sp>
        <p:nvSpPr>
          <p:cNvPr id="23563" name="Rectangle 5"/>
          <p:cNvSpPr>
            <a:spLocks noChangeArrowheads="1"/>
          </p:cNvSpPr>
          <p:nvPr/>
        </p:nvSpPr>
        <p:spPr bwMode="auto">
          <a:xfrm>
            <a:off x="0" y="31718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l-GR"/>
          </a:p>
        </p:txBody>
      </p:sp>
      <p:graphicFrame>
        <p:nvGraphicFramePr>
          <p:cNvPr id="23554" name="Object 4"/>
          <p:cNvGraphicFramePr>
            <a:graphicFrameLocks noChangeAspect="1"/>
          </p:cNvGraphicFramePr>
          <p:nvPr/>
        </p:nvGraphicFramePr>
        <p:xfrm>
          <a:off x="2411413" y="1125538"/>
          <a:ext cx="4679950" cy="687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39" name="Εξίσωση" r:id="rId3" imgW="2895600" imgH="431800" progId="Equation.3">
                  <p:embed/>
                </p:oleObj>
              </mc:Choice>
              <mc:Fallback>
                <p:oleObj name="Εξίσωση" r:id="rId3" imgW="28956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1413" y="1125538"/>
                        <a:ext cx="4679950" cy="6873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64" name="Rectangle 7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l-GR"/>
          </a:p>
        </p:txBody>
      </p:sp>
      <p:graphicFrame>
        <p:nvGraphicFramePr>
          <p:cNvPr id="23555" name="Object 6"/>
          <p:cNvGraphicFramePr>
            <a:graphicFrameLocks noChangeAspect="1"/>
          </p:cNvGraphicFramePr>
          <p:nvPr/>
        </p:nvGraphicFramePr>
        <p:xfrm>
          <a:off x="3276600" y="2420938"/>
          <a:ext cx="1943100" cy="398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40" name="Εξίσωση" r:id="rId5" imgW="1143000" imgH="228600" progId="Equation.3">
                  <p:embed/>
                </p:oleObj>
              </mc:Choice>
              <mc:Fallback>
                <p:oleObj name="Εξίσωση" r:id="rId5" imgW="11430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2420938"/>
                        <a:ext cx="1943100" cy="3984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65" name="Rectangle 9"/>
          <p:cNvSpPr>
            <a:spLocks noChangeArrowheads="1"/>
          </p:cNvSpPr>
          <p:nvPr/>
        </p:nvSpPr>
        <p:spPr bwMode="auto">
          <a:xfrm>
            <a:off x="0" y="31813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l-GR"/>
          </a:p>
        </p:txBody>
      </p:sp>
      <p:graphicFrame>
        <p:nvGraphicFramePr>
          <p:cNvPr id="23556" name="Object 8"/>
          <p:cNvGraphicFramePr>
            <a:graphicFrameLocks noChangeAspect="1"/>
          </p:cNvGraphicFramePr>
          <p:nvPr/>
        </p:nvGraphicFramePr>
        <p:xfrm>
          <a:off x="2484438" y="2924175"/>
          <a:ext cx="4103687" cy="642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41" name="Εξίσωση" r:id="rId7" imgW="2667000" imgH="419100" progId="Equation.3">
                  <p:embed/>
                </p:oleObj>
              </mc:Choice>
              <mc:Fallback>
                <p:oleObj name="Εξίσωση" r:id="rId7" imgW="2667000" imgH="419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4438" y="2924175"/>
                        <a:ext cx="4103687" cy="6429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190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l-GR"/>
          </a:p>
        </p:txBody>
      </p:sp>
      <p:graphicFrame>
        <p:nvGraphicFramePr>
          <p:cNvPr id="23557" name="Object 10"/>
          <p:cNvGraphicFramePr>
            <a:graphicFrameLocks noChangeAspect="1"/>
          </p:cNvGraphicFramePr>
          <p:nvPr/>
        </p:nvGraphicFramePr>
        <p:xfrm>
          <a:off x="2339975" y="3644900"/>
          <a:ext cx="4248150" cy="668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42" name="Εξίσωση" r:id="rId9" imgW="2451100" imgH="393700" progId="Equation.3">
                  <p:embed/>
                </p:oleObj>
              </mc:Choice>
              <mc:Fallback>
                <p:oleObj name="Εξίσωση" r:id="rId9" imgW="24511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9975" y="3644900"/>
                        <a:ext cx="4248150" cy="668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323850" y="4581525"/>
            <a:ext cx="3240088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</a:pPr>
            <a:r>
              <a:rPr lang="el-GR"/>
              <a:t>στα φορτισμένα μικύλλια: </a:t>
            </a:r>
          </a:p>
        </p:txBody>
      </p:sp>
      <p:sp>
        <p:nvSpPr>
          <p:cNvPr id="23568" name="Rectangle 14"/>
          <p:cNvSpPr>
            <a:spLocks noChangeArrowheads="1"/>
          </p:cNvSpPr>
          <p:nvPr/>
        </p:nvSpPr>
        <p:spPr bwMode="auto">
          <a:xfrm>
            <a:off x="0" y="31480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l-GR"/>
          </a:p>
        </p:txBody>
      </p:sp>
      <p:graphicFrame>
        <p:nvGraphicFramePr>
          <p:cNvPr id="23558" name="Object 13"/>
          <p:cNvGraphicFramePr>
            <a:graphicFrameLocks noChangeAspect="1"/>
          </p:cNvGraphicFramePr>
          <p:nvPr/>
        </p:nvGraphicFramePr>
        <p:xfrm>
          <a:off x="3419475" y="4365625"/>
          <a:ext cx="2952750" cy="80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43" name="Εξίσωση" r:id="rId11" imgW="1587500" imgH="431800" progId="Equation.3">
                  <p:embed/>
                </p:oleObj>
              </mc:Choice>
              <mc:Fallback>
                <p:oleObj name="Εξίσωση" r:id="rId11" imgW="15875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9475" y="4365625"/>
                        <a:ext cx="2952750" cy="806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69" name="Rectangle 15"/>
          <p:cNvSpPr>
            <a:spLocks noChangeArrowheads="1"/>
          </p:cNvSpPr>
          <p:nvPr/>
        </p:nvSpPr>
        <p:spPr bwMode="auto">
          <a:xfrm>
            <a:off x="323850" y="5300663"/>
            <a:ext cx="8351838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>
              <a:spcBef>
                <a:spcPct val="20000"/>
              </a:spcBef>
            </a:pPr>
            <a:r>
              <a:rPr lang="el-GR"/>
              <a:t>Η μικυλλιοποίηση είναι εξώθερμο φαινόμενο και το </a:t>
            </a:r>
            <a:r>
              <a:rPr lang="en-US"/>
              <a:t>cmc</a:t>
            </a:r>
            <a:r>
              <a:rPr lang="el-GR"/>
              <a:t> αυξάνει με την αύξηση της θερμοκρασίας</a:t>
            </a:r>
          </a:p>
        </p:txBody>
      </p:sp>
    </p:spTree>
    <p:extLst>
      <p:ext uri="{BB962C8B-B14F-4D97-AF65-F5344CB8AC3E}">
        <p14:creationId xmlns:p14="http://schemas.microsoft.com/office/powerpoint/2010/main" val="1248996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907704" y="548680"/>
            <a:ext cx="5328592" cy="794352"/>
          </a:xfrm>
        </p:spPr>
        <p:txBody>
          <a:bodyPr>
            <a:normAutofit fontScale="90000"/>
          </a:bodyPr>
          <a:lstStyle/>
          <a:p>
            <a:r>
              <a:rPr lang="el-GR" sz="4400" b="1" dirty="0" smtClean="0"/>
              <a:t>Σημείωμα Αναφοράς</a:t>
            </a:r>
            <a:endParaRPr lang="el-GR" sz="4400" b="1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251520" y="1700808"/>
            <a:ext cx="8568952" cy="4248472"/>
          </a:xfrm>
        </p:spPr>
        <p:txBody>
          <a:bodyPr/>
          <a:lstStyle/>
          <a:p>
            <a:pPr>
              <a:buNone/>
              <a:defRPr/>
            </a:pPr>
            <a:r>
              <a:rPr lang="el-GR" dirty="0" smtClean="0"/>
              <a:t>   Copyright </a:t>
            </a:r>
            <a:r>
              <a:rPr lang="el-GR" dirty="0"/>
              <a:t>Πανεπιστήμιο Πατρών</a:t>
            </a:r>
            <a:r>
              <a:rPr lang="en-US" dirty="0" smtClean="0"/>
              <a:t>,</a:t>
            </a:r>
            <a:r>
              <a:rPr lang="el-GR" dirty="0" smtClean="0"/>
              <a:t> Κλεπετσάνης Παύλος </a:t>
            </a:r>
            <a:r>
              <a:rPr lang="el-GR" smtClean="0"/>
              <a:t/>
            </a:r>
            <a:br>
              <a:rPr lang="el-GR" smtClean="0"/>
            </a:br>
            <a:r>
              <a:rPr lang="el-GR" smtClean="0"/>
              <a:t>«</a:t>
            </a:r>
            <a:r>
              <a:rPr lang="el-GR"/>
              <a:t>ΚΟΛΛΟΕΙΔΗ ΣΥΣΤΗΜΑΤΑ</a:t>
            </a:r>
            <a:r>
              <a:rPr lang="el-GR" smtClean="0"/>
              <a:t>». 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>Έκδοση</a:t>
            </a:r>
            <a:r>
              <a:rPr lang="el-GR" dirty="0"/>
              <a:t>: 1.0. Πάτρα </a:t>
            </a:r>
            <a:r>
              <a:rPr lang="el-GR" dirty="0" smtClean="0"/>
              <a:t>2015. </a:t>
            </a:r>
            <a:endParaRPr lang="en-US" dirty="0" smtClean="0"/>
          </a:p>
          <a:p>
            <a:pPr>
              <a:buNone/>
              <a:defRPr/>
            </a:pPr>
            <a:endParaRPr lang="el-GR" dirty="0" smtClean="0"/>
          </a:p>
          <a:p>
            <a:pPr>
              <a:buNone/>
              <a:defRPr/>
            </a:pPr>
            <a:r>
              <a:rPr lang="el-GR" dirty="0" smtClean="0"/>
              <a:t>   Διαθέσιμο </a:t>
            </a:r>
            <a:r>
              <a:rPr lang="el-GR" dirty="0"/>
              <a:t>από τη δικτυακή </a:t>
            </a:r>
            <a:r>
              <a:rPr lang="el-GR" dirty="0" smtClean="0"/>
              <a:t>διεύθυνση:</a:t>
            </a:r>
            <a:endParaRPr lang="en-US" dirty="0" smtClean="0"/>
          </a:p>
          <a:p>
            <a:pPr>
              <a:buNone/>
              <a:defRPr/>
            </a:pPr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://eclass.upatras.gr/courses/PHA1615</a:t>
            </a:r>
            <a:r>
              <a:rPr lang="en-US" dirty="0" smtClean="0">
                <a:hlinkClick r:id="rId2"/>
              </a:rPr>
              <a:t>/</a:t>
            </a:r>
            <a:r>
              <a:rPr lang="en-US" dirty="0" smtClean="0"/>
              <a:t> 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68264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404664"/>
            <a:ext cx="7772400" cy="720080"/>
          </a:xfrm>
        </p:spPr>
        <p:txBody>
          <a:bodyPr/>
          <a:lstStyle/>
          <a:p>
            <a:r>
              <a:rPr lang="el-GR" b="1" dirty="0"/>
              <a:t>Σημείωμα </a:t>
            </a:r>
            <a:r>
              <a:rPr lang="el-GR" b="1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968552"/>
          </a:xfrm>
        </p:spPr>
        <p:txBody>
          <a:bodyPr/>
          <a:lstStyle/>
          <a:p>
            <a:pPr algn="just">
              <a:buNone/>
              <a:defRPr/>
            </a:pPr>
            <a:r>
              <a:rPr lang="el-GR" sz="1600" dirty="0">
                <a:solidFill>
                  <a:prstClr val="black"/>
                </a:solidFill>
              </a:rPr>
              <a:t>Το παρόν υλικό διατίθεται με τους όρους της άδειας χρήσης Creative </a:t>
            </a:r>
            <a:r>
              <a:rPr lang="el-GR" sz="1600" dirty="0" smtClean="0">
                <a:solidFill>
                  <a:prstClr val="black"/>
                </a:solidFill>
              </a:rPr>
              <a:t>Commons</a:t>
            </a:r>
          </a:p>
          <a:p>
            <a:pPr algn="just">
              <a:buNone/>
              <a:defRPr/>
            </a:pPr>
            <a:r>
              <a:rPr lang="el-GR" sz="1600" dirty="0" smtClean="0">
                <a:solidFill>
                  <a:prstClr val="black"/>
                </a:solidFill>
              </a:rPr>
              <a:t>Αναφορά</a:t>
            </a:r>
            <a:r>
              <a:rPr lang="el-GR" sz="1600" dirty="0">
                <a:solidFill>
                  <a:prstClr val="black"/>
                </a:solidFill>
              </a:rPr>
              <a:t>, Μη Εμπορική Χρήση Παρόμοια Διανομή 4.0 [1] ή μεταγενέστερη, </a:t>
            </a:r>
            <a:r>
              <a:rPr lang="el-GR" sz="1600" dirty="0" smtClean="0">
                <a:solidFill>
                  <a:prstClr val="black"/>
                </a:solidFill>
              </a:rPr>
              <a:t>Διεθνής</a:t>
            </a:r>
          </a:p>
          <a:p>
            <a:pPr algn="just">
              <a:buNone/>
              <a:defRPr/>
            </a:pPr>
            <a:r>
              <a:rPr lang="el-GR" sz="1600" dirty="0" smtClean="0">
                <a:solidFill>
                  <a:prstClr val="black"/>
                </a:solidFill>
              </a:rPr>
              <a:t>Έκδοση</a:t>
            </a:r>
            <a:r>
              <a:rPr lang="el-GR" sz="1600" dirty="0">
                <a:solidFill>
                  <a:prstClr val="black"/>
                </a:solidFill>
              </a:rPr>
              <a:t>.   Εξαιρούνται τα αυτοτελή έργα τρίτων π.χ. φωτογραφίες, διαγράμματα κ.λ.π</a:t>
            </a:r>
            <a:r>
              <a:rPr lang="el-GR" sz="1600" dirty="0" smtClean="0">
                <a:solidFill>
                  <a:prstClr val="black"/>
                </a:solidFill>
              </a:rPr>
              <a:t>.,</a:t>
            </a:r>
          </a:p>
          <a:p>
            <a:pPr algn="just">
              <a:buNone/>
              <a:defRPr/>
            </a:pPr>
            <a:r>
              <a:rPr lang="el-GR" sz="1600" dirty="0" smtClean="0">
                <a:solidFill>
                  <a:prstClr val="black"/>
                </a:solidFill>
              </a:rPr>
              <a:t>τα </a:t>
            </a:r>
            <a:r>
              <a:rPr lang="el-GR" sz="1600" dirty="0">
                <a:solidFill>
                  <a:prstClr val="black"/>
                </a:solidFill>
              </a:rPr>
              <a:t>οποία εμπεριέχονται σε αυτό και τα οποία αναφέρονται μαζί με τους όρους </a:t>
            </a:r>
            <a:r>
              <a:rPr lang="el-GR" sz="1600" dirty="0" smtClean="0">
                <a:solidFill>
                  <a:prstClr val="black"/>
                </a:solidFill>
              </a:rPr>
              <a:t>χρήσης</a:t>
            </a:r>
          </a:p>
          <a:p>
            <a:pPr algn="just">
              <a:buNone/>
              <a:defRPr/>
            </a:pPr>
            <a:r>
              <a:rPr lang="el-GR" sz="1600" dirty="0" smtClean="0">
                <a:solidFill>
                  <a:prstClr val="black"/>
                </a:solidFill>
              </a:rPr>
              <a:t>τους </a:t>
            </a:r>
            <a:r>
              <a:rPr lang="el-GR" sz="1600" dirty="0">
                <a:solidFill>
                  <a:prstClr val="black"/>
                </a:solidFill>
              </a:rPr>
              <a:t>στο «Σημείωμα Χρήσης Έργων Τρίτων».    </a:t>
            </a:r>
          </a:p>
          <a:p>
            <a:pPr>
              <a:buNone/>
              <a:defRPr/>
            </a:pPr>
            <a:endParaRPr lang="en-US" sz="1600" dirty="0" smtClean="0">
              <a:solidFill>
                <a:prstClr val="black"/>
              </a:solidFill>
            </a:endParaRPr>
          </a:p>
          <a:p>
            <a:pPr>
              <a:buNone/>
              <a:defRPr/>
            </a:pPr>
            <a:r>
              <a:rPr lang="el-GR" sz="1600" dirty="0" smtClean="0">
                <a:solidFill>
                  <a:prstClr val="black"/>
                </a:solidFill>
              </a:rPr>
              <a:t> [</a:t>
            </a:r>
            <a:r>
              <a:rPr lang="el-GR" sz="1600" dirty="0">
                <a:solidFill>
                  <a:prstClr val="black"/>
                </a:solidFill>
              </a:rPr>
              <a:t>1] http://creativecommons.org/licenses/by-nc-sa/4.0/ </a:t>
            </a:r>
            <a:endParaRPr lang="en-US" sz="1600" dirty="0">
              <a:solidFill>
                <a:prstClr val="black"/>
              </a:solidFill>
            </a:endParaRPr>
          </a:p>
          <a:p>
            <a:pPr marL="0" indent="0">
              <a:buNone/>
              <a:defRPr/>
            </a:pPr>
            <a:endParaRPr lang="en-US" sz="1600" dirty="0" smtClean="0">
              <a:solidFill>
                <a:prstClr val="black"/>
              </a:solidFill>
            </a:endParaRPr>
          </a:p>
          <a:p>
            <a:pPr marL="0" indent="0">
              <a:buNone/>
              <a:defRPr/>
            </a:pPr>
            <a:r>
              <a:rPr lang="el-GR" sz="1600" dirty="0" smtClean="0">
                <a:solidFill>
                  <a:prstClr val="black"/>
                </a:solidFill>
              </a:rPr>
              <a:t>Ως </a:t>
            </a:r>
            <a:r>
              <a:rPr lang="el-GR" sz="1600" b="1" dirty="0">
                <a:solidFill>
                  <a:prstClr val="black"/>
                </a:solidFill>
              </a:rPr>
              <a:t>Μη Εμπορική</a:t>
            </a:r>
            <a:r>
              <a:rPr lang="el-GR" sz="1600" dirty="0">
                <a:solidFill>
                  <a:prstClr val="black"/>
                </a:solidFill>
              </a:rPr>
              <a:t> ορίζεται η χρήση: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l-GR" sz="1600" dirty="0">
                <a:solidFill>
                  <a:prstClr val="black"/>
                </a:solidFill>
              </a:rPr>
              <a:t>που δεν περιλαμβάνει άμεσο ή έμμεσο οικονομικό όφελος από την χρήση του έργου, για το διανομέα του έργου και αδειοδόχο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l-GR" sz="1600" dirty="0">
                <a:solidFill>
                  <a:prstClr val="black"/>
                </a:solidFill>
              </a:rPr>
              <a:t>που</a:t>
            </a:r>
            <a:r>
              <a:rPr lang="en-GB" sz="1600" dirty="0">
                <a:solidFill>
                  <a:prstClr val="black"/>
                </a:solidFill>
              </a:rPr>
              <a:t> </a:t>
            </a:r>
            <a:r>
              <a:rPr lang="el-GR" sz="1600" dirty="0">
                <a:solidFill>
                  <a:prstClr val="black"/>
                </a:solidFill>
              </a:rPr>
              <a:t>δεν περιλαμβάνει οικονομική συναλλαγή ως προϋπόθεση για τη χρήση ή πρόσβαση στο έργο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l-GR" sz="1600" dirty="0">
                <a:solidFill>
                  <a:prstClr val="black"/>
                </a:solidFill>
              </a:rPr>
              <a:t>που</a:t>
            </a:r>
            <a:r>
              <a:rPr lang="en-GB" sz="1600" dirty="0">
                <a:solidFill>
                  <a:prstClr val="black"/>
                </a:solidFill>
              </a:rPr>
              <a:t> </a:t>
            </a:r>
            <a:r>
              <a:rPr lang="el-GR" sz="1600" dirty="0">
                <a:solidFill>
                  <a:prstClr val="black"/>
                </a:solidFill>
              </a:rPr>
              <a:t>δεν προσπορίζει στο διανομέα του έργου και</a:t>
            </a:r>
            <a:r>
              <a:rPr lang="en-GB" sz="1600" dirty="0">
                <a:solidFill>
                  <a:prstClr val="black"/>
                </a:solidFill>
              </a:rPr>
              <a:t> </a:t>
            </a:r>
            <a:r>
              <a:rPr lang="el-GR" sz="1600" dirty="0">
                <a:solidFill>
                  <a:prstClr val="black"/>
                </a:solidFill>
              </a:rPr>
              <a:t>αδειοδόχο</a:t>
            </a:r>
            <a:r>
              <a:rPr lang="en-GB" sz="1600" dirty="0">
                <a:solidFill>
                  <a:prstClr val="black"/>
                </a:solidFill>
              </a:rPr>
              <a:t> </a:t>
            </a:r>
            <a:r>
              <a:rPr lang="el-GR" sz="1600" dirty="0">
                <a:solidFill>
                  <a:prstClr val="black"/>
                </a:solidFill>
              </a:rPr>
              <a:t>έμμεσο οικονομικό όφελος (π.χ. διαφημίσεις) από την προβολή του έργου σε διαδικτυακό </a:t>
            </a:r>
            <a:r>
              <a:rPr lang="el-GR" sz="1600" dirty="0" smtClean="0">
                <a:solidFill>
                  <a:prstClr val="black"/>
                </a:solidFill>
              </a:rPr>
              <a:t>τόπο</a:t>
            </a:r>
            <a:endParaRPr lang="el-GR" sz="1600" dirty="0">
              <a:solidFill>
                <a:prstClr val="black"/>
              </a:solidFill>
            </a:endParaRPr>
          </a:p>
          <a:p>
            <a:pPr>
              <a:defRPr/>
            </a:pPr>
            <a:r>
              <a:rPr lang="el-GR" sz="1600" dirty="0">
                <a:solidFill>
                  <a:prstClr val="black"/>
                </a:solidFill>
              </a:rPr>
              <a:t>Ο δικαιούχος μπορεί να παρέχει στον αδειοδόχο ξεχωριστή άδεια να χρησιμοποιεί το έργο για εμπορική χρήση, εφόσον αυτό του ζητηθεί</a:t>
            </a:r>
          </a:p>
          <a:p>
            <a:pPr marL="0" indent="0">
              <a:buNone/>
            </a:pPr>
            <a:endParaRPr lang="el-GR" sz="1600" dirty="0"/>
          </a:p>
        </p:txBody>
      </p:sp>
      <p:pic>
        <p:nvPicPr>
          <p:cNvPr id="8" name="Picture 22" descr="Λογότυπο για Άδειες χρήσης Creative Commons BY-NC-ND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2705787"/>
            <a:ext cx="1237059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30181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pic>
        <p:nvPicPr>
          <p:cNvPr id="10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62562" y="5733256"/>
            <a:ext cx="3240360" cy="771224"/>
          </a:xfrm>
          <a:prstGeom prst="rect">
            <a:avLst/>
          </a:prstGeom>
          <a:noFill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5715766"/>
            <a:ext cx="2304256" cy="806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2982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pPr eaLnBrk="1" hangingPunct="1"/>
            <a:r>
              <a:rPr lang="el-GR" sz="2800" b="1" dirty="0" smtClean="0"/>
              <a:t>Κολλοειδή συστήματα – Διεπιφανειακά φαινόμενα</a:t>
            </a:r>
          </a:p>
        </p:txBody>
      </p:sp>
      <p:sp>
        <p:nvSpPr>
          <p:cNvPr id="297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52513"/>
            <a:ext cx="8229600" cy="5184799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l-GR" sz="1800" dirty="0" smtClean="0"/>
              <a:t>Κύβος ακμής 1</a:t>
            </a:r>
            <a:r>
              <a:rPr lang="en-US" sz="1800" dirty="0" smtClean="0"/>
              <a:t>cm </a:t>
            </a:r>
            <a:r>
              <a:rPr lang="el-GR" sz="1800" dirty="0" smtClean="0"/>
              <a:t>έχει όγκο 1</a:t>
            </a:r>
            <a:r>
              <a:rPr lang="en-US" sz="1800" dirty="0" smtClean="0"/>
              <a:t>cm</a:t>
            </a:r>
            <a:r>
              <a:rPr lang="en-US" sz="1800" baseline="30000" dirty="0" smtClean="0"/>
              <a:t>3</a:t>
            </a:r>
            <a:r>
              <a:rPr lang="en-US" sz="1800" dirty="0" smtClean="0"/>
              <a:t> </a:t>
            </a:r>
            <a:r>
              <a:rPr lang="el-GR" sz="1800" dirty="0" smtClean="0"/>
              <a:t>και ολική επιφάνεια 6</a:t>
            </a:r>
            <a:r>
              <a:rPr lang="en-US" sz="1800" dirty="0" smtClean="0"/>
              <a:t>cm</a:t>
            </a:r>
            <a:r>
              <a:rPr lang="en-US" sz="1800" baseline="30000" dirty="0" smtClean="0"/>
              <a:t>2</a:t>
            </a:r>
            <a:endParaRPr lang="en-US" sz="1800" dirty="0" smtClean="0"/>
          </a:p>
          <a:p>
            <a:pPr marL="0" indent="0" eaLnBrk="1" hangingPunct="1">
              <a:buFontTx/>
              <a:buNone/>
            </a:pPr>
            <a:r>
              <a:rPr lang="el-GR" sz="1800" dirty="0" smtClean="0"/>
              <a:t>Διαίρεση σε κύβους με ακμή </a:t>
            </a:r>
            <a:r>
              <a:rPr lang="el-GR" sz="1800" b="1" dirty="0" smtClean="0"/>
              <a:t>100μ</a:t>
            </a:r>
            <a:r>
              <a:rPr lang="en-US" sz="1800" b="1" dirty="0" smtClean="0"/>
              <a:t>m</a:t>
            </a:r>
            <a:r>
              <a:rPr lang="en-US" sz="1800" dirty="0" smtClean="0"/>
              <a:t> (10</a:t>
            </a:r>
            <a:r>
              <a:rPr lang="en-US" sz="1800" baseline="30000" dirty="0" smtClean="0"/>
              <a:t>-4</a:t>
            </a:r>
            <a:r>
              <a:rPr lang="en-US" sz="1800" dirty="0" smtClean="0"/>
              <a:t>m)</a:t>
            </a:r>
            <a:r>
              <a:rPr lang="el-GR" sz="1800" dirty="0" smtClean="0"/>
              <a:t> : 5000 μόρια ανά ακμή – στην επιφάνεια του 1.5*10</a:t>
            </a:r>
            <a:r>
              <a:rPr lang="el-GR" sz="1800" baseline="30000" dirty="0" smtClean="0"/>
              <a:t>8</a:t>
            </a:r>
            <a:r>
              <a:rPr lang="el-GR" sz="1800" dirty="0" smtClean="0"/>
              <a:t> μόρια (6</a:t>
            </a:r>
            <a:r>
              <a:rPr lang="en-US" sz="1800" dirty="0" smtClean="0"/>
              <a:t>x5000x5000) </a:t>
            </a:r>
            <a:r>
              <a:rPr lang="el-GR" sz="1800" dirty="0" smtClean="0"/>
              <a:t>ενώ συνολικά στον κύβο υπάρχουν 1.25*10</a:t>
            </a:r>
            <a:r>
              <a:rPr lang="el-GR" sz="1800" baseline="30000" dirty="0" smtClean="0"/>
              <a:t>11</a:t>
            </a:r>
            <a:r>
              <a:rPr lang="el-GR" sz="1800" dirty="0" smtClean="0"/>
              <a:t> μόρια (5000</a:t>
            </a:r>
            <a:r>
              <a:rPr lang="en-US" sz="1800" dirty="0" smtClean="0"/>
              <a:t>x5000x5000)</a:t>
            </a:r>
          </a:p>
          <a:p>
            <a:pPr marL="0" indent="0" eaLnBrk="1" hangingPunct="1">
              <a:buFontTx/>
              <a:buNone/>
            </a:pPr>
            <a:r>
              <a:rPr lang="en-US" sz="1800" dirty="0" smtClean="0"/>
              <a:t>	</a:t>
            </a:r>
            <a:r>
              <a:rPr lang="el-GR" sz="1800" dirty="0" smtClean="0"/>
              <a:t>Αναλογία Επιφανειακών / Συνολικών μορίων ~ </a:t>
            </a:r>
            <a:r>
              <a:rPr lang="el-GR" sz="1800" b="1" dirty="0" smtClean="0"/>
              <a:t>0.1%</a:t>
            </a:r>
          </a:p>
          <a:p>
            <a:pPr marL="0" indent="0" eaLnBrk="1" hangingPunct="1">
              <a:buFontTx/>
              <a:buNone/>
            </a:pPr>
            <a:r>
              <a:rPr lang="el-GR" sz="1800" dirty="0" smtClean="0"/>
              <a:t>Διαίρεση σε κύβους με ακμή </a:t>
            </a:r>
            <a:r>
              <a:rPr lang="el-GR" sz="1800" b="1" dirty="0" smtClean="0"/>
              <a:t>10μ</a:t>
            </a:r>
            <a:r>
              <a:rPr lang="en-US" sz="1800" b="1" dirty="0" smtClean="0"/>
              <a:t>m</a:t>
            </a:r>
            <a:r>
              <a:rPr lang="en-US" sz="1800" dirty="0" smtClean="0"/>
              <a:t> (10</a:t>
            </a:r>
            <a:r>
              <a:rPr lang="en-US" sz="1800" baseline="30000" dirty="0" smtClean="0"/>
              <a:t>-</a:t>
            </a:r>
            <a:r>
              <a:rPr lang="el-GR" sz="1800" baseline="30000" dirty="0" smtClean="0"/>
              <a:t>5</a:t>
            </a:r>
            <a:r>
              <a:rPr lang="en-US" sz="1800" dirty="0" smtClean="0"/>
              <a:t>m)</a:t>
            </a:r>
            <a:r>
              <a:rPr lang="el-GR" sz="1800" dirty="0" smtClean="0"/>
              <a:t> : 500 μόρια ανά ακμή – στην επιφάνεια του 1.5*10</a:t>
            </a:r>
            <a:r>
              <a:rPr lang="el-GR" sz="1800" baseline="30000" dirty="0" smtClean="0"/>
              <a:t>6</a:t>
            </a:r>
            <a:r>
              <a:rPr lang="el-GR" sz="1800" dirty="0" smtClean="0"/>
              <a:t> μόρια (6</a:t>
            </a:r>
            <a:r>
              <a:rPr lang="en-US" sz="1800" dirty="0" smtClean="0"/>
              <a:t>x500x500) </a:t>
            </a:r>
            <a:r>
              <a:rPr lang="el-GR" sz="1800" dirty="0" smtClean="0"/>
              <a:t>ενώ συνολικά στον κύβο υπάρχουν 1.25*10</a:t>
            </a:r>
            <a:r>
              <a:rPr lang="el-GR" sz="1800" baseline="30000" dirty="0" smtClean="0"/>
              <a:t>8</a:t>
            </a:r>
            <a:r>
              <a:rPr lang="el-GR" sz="1800" dirty="0" smtClean="0"/>
              <a:t> μόρια (500</a:t>
            </a:r>
            <a:r>
              <a:rPr lang="en-US" sz="1800" dirty="0" smtClean="0"/>
              <a:t>x500x500)</a:t>
            </a:r>
          </a:p>
          <a:p>
            <a:pPr marL="0" indent="0" eaLnBrk="1" hangingPunct="1">
              <a:buFontTx/>
              <a:buNone/>
            </a:pPr>
            <a:r>
              <a:rPr lang="en-US" sz="1800" dirty="0" smtClean="0"/>
              <a:t>	</a:t>
            </a:r>
            <a:r>
              <a:rPr lang="el-GR" sz="1800" dirty="0" smtClean="0"/>
              <a:t>Αναλογία Επιφανειακών / Συνολικών μορίων ~ </a:t>
            </a:r>
            <a:r>
              <a:rPr lang="el-GR" sz="1800" b="1" dirty="0" smtClean="0"/>
              <a:t>1%</a:t>
            </a:r>
          </a:p>
          <a:p>
            <a:pPr marL="0" indent="0" eaLnBrk="1" hangingPunct="1">
              <a:buFontTx/>
              <a:buNone/>
            </a:pPr>
            <a:r>
              <a:rPr lang="el-GR" sz="1800" dirty="0" smtClean="0"/>
              <a:t>Για κύβους ακμής </a:t>
            </a:r>
            <a:r>
              <a:rPr lang="el-GR" sz="1800" b="1" dirty="0" smtClean="0"/>
              <a:t>1μ</a:t>
            </a:r>
            <a:r>
              <a:rPr lang="en-US" sz="1800" b="1" dirty="0" smtClean="0"/>
              <a:t>m</a:t>
            </a:r>
            <a:r>
              <a:rPr lang="en-US" sz="1800" dirty="0" smtClean="0"/>
              <a:t> </a:t>
            </a:r>
            <a:r>
              <a:rPr lang="el-GR" sz="1800" dirty="0" smtClean="0"/>
              <a:t>: αναλογία Επιφανειακών / Συνολικών μορίων ~ </a:t>
            </a:r>
            <a:r>
              <a:rPr lang="el-GR" sz="1800" b="1" dirty="0" smtClean="0"/>
              <a:t>12%</a:t>
            </a:r>
          </a:p>
          <a:p>
            <a:pPr marL="0" indent="0" eaLnBrk="1" hangingPunct="1">
              <a:buFontTx/>
              <a:buNone/>
            </a:pPr>
            <a:r>
              <a:rPr lang="el-GR" sz="1800" dirty="0" smtClean="0"/>
              <a:t>Για κύβους ακμής </a:t>
            </a:r>
            <a:r>
              <a:rPr lang="el-GR" sz="1800" b="1" dirty="0" smtClean="0"/>
              <a:t>100</a:t>
            </a:r>
            <a:r>
              <a:rPr lang="en-US" sz="1800" b="1" dirty="0" smtClean="0"/>
              <a:t>nm </a:t>
            </a:r>
            <a:r>
              <a:rPr lang="el-GR" sz="1800" dirty="0" smtClean="0"/>
              <a:t>: αναλογία Επιφανειακών / Συνολικών μορίων ~ </a:t>
            </a:r>
            <a:r>
              <a:rPr lang="en-US" sz="1800" b="1" dirty="0" smtClean="0"/>
              <a:t>80</a:t>
            </a:r>
            <a:r>
              <a:rPr lang="el-GR" sz="1800" b="1" dirty="0" smtClean="0"/>
              <a:t>%</a:t>
            </a:r>
            <a:endParaRPr lang="en-US" sz="1800" b="1" dirty="0" smtClean="0"/>
          </a:p>
          <a:p>
            <a:pPr marL="0" indent="0" eaLnBrk="1" hangingPunct="1">
              <a:buFontTx/>
              <a:buNone/>
            </a:pPr>
            <a:endParaRPr lang="en-US" sz="1000" dirty="0" smtClean="0"/>
          </a:p>
          <a:p>
            <a:pPr marL="0" indent="0" eaLnBrk="1" hangingPunct="1">
              <a:buFontTx/>
              <a:buNone/>
            </a:pPr>
            <a:r>
              <a:rPr lang="el-GR" sz="1600" dirty="0" smtClean="0"/>
              <a:t>Αντίστοιχη μεταβολή στην ολική επιφάνεια – αυξάνει κατά 1000 φορές για μείωση της ακμής από 100μ</a:t>
            </a:r>
            <a:r>
              <a:rPr lang="en-US" sz="1600" dirty="0" smtClean="0"/>
              <a:t>m </a:t>
            </a:r>
            <a:r>
              <a:rPr lang="el-GR" sz="1600" dirty="0" smtClean="0"/>
              <a:t>στα 100</a:t>
            </a:r>
            <a:r>
              <a:rPr lang="en-US" sz="1600" dirty="0" smtClean="0"/>
              <a:t>nm</a:t>
            </a:r>
            <a:endParaRPr lang="el-GR" sz="1600" dirty="0" smtClean="0"/>
          </a:p>
          <a:p>
            <a:pPr marL="0" indent="0" eaLnBrk="1" hangingPunct="1">
              <a:buFontTx/>
              <a:buNone/>
            </a:pPr>
            <a:r>
              <a:rPr lang="el-GR" sz="1600" dirty="0" smtClean="0"/>
              <a:t>Επιπλέον μείωση οδηγεί σε μοριακή διασπορά : όλα τα μόρια σε επαφή με το μέσο διασποράς</a:t>
            </a:r>
          </a:p>
          <a:p>
            <a:pPr marL="0" indent="0" eaLnBrk="1" hangingPunct="1">
              <a:buFontTx/>
              <a:buNone/>
            </a:pPr>
            <a:r>
              <a:rPr lang="el-GR" sz="1600" dirty="0" smtClean="0"/>
              <a:t>Ισχυρότερη έκφραση μιας ορισμένης ιδιότητας (κολλοειδές θείο)</a:t>
            </a:r>
          </a:p>
        </p:txBody>
      </p:sp>
    </p:spTree>
    <p:extLst>
      <p:ext uri="{BB962C8B-B14F-4D97-AF65-F5344CB8AC3E}">
        <p14:creationId xmlns:p14="http://schemas.microsoft.com/office/powerpoint/2010/main" val="2340286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7544" y="404664"/>
            <a:ext cx="3960440" cy="5832648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l-GR" sz="1800" b="1" dirty="0" smtClean="0"/>
              <a:t>Ειδική επιφάνεια</a:t>
            </a:r>
            <a:r>
              <a:rPr lang="el-GR" sz="1800" dirty="0" smtClean="0"/>
              <a:t> : εμβαδό επιφάνειας ανά μονάδα μάζας σε </a:t>
            </a:r>
            <a:r>
              <a:rPr lang="en-US" sz="1800" dirty="0" smtClean="0"/>
              <a:t>m</a:t>
            </a:r>
            <a:r>
              <a:rPr lang="en-US" sz="1800" baseline="30000" dirty="0" smtClean="0"/>
              <a:t>2</a:t>
            </a:r>
            <a:r>
              <a:rPr lang="en-US" sz="1800" dirty="0" smtClean="0"/>
              <a:t>/g</a:t>
            </a:r>
          </a:p>
          <a:p>
            <a:pPr marL="0" indent="0" eaLnBrk="1" hangingPunct="1">
              <a:buFontTx/>
              <a:buNone/>
            </a:pPr>
            <a:endParaRPr lang="el-GR" sz="1800" dirty="0" smtClean="0"/>
          </a:p>
          <a:p>
            <a:pPr marL="0" indent="0" eaLnBrk="1" hangingPunct="1">
              <a:buFontTx/>
              <a:buNone/>
            </a:pPr>
            <a:r>
              <a:rPr lang="el-GR" sz="1800" dirty="0" smtClean="0"/>
              <a:t>Ειδική επιφάνεια : αντιστρόφως ανάλογη της γραμμικής διάστασης των σωματιδίων του κολλοειδούς</a:t>
            </a:r>
          </a:p>
          <a:p>
            <a:pPr marL="0" indent="0" eaLnBrk="1" hangingPunct="1">
              <a:buFontTx/>
              <a:buNone/>
            </a:pPr>
            <a:r>
              <a:rPr lang="el-GR" sz="1600" dirty="0" smtClean="0"/>
              <a:t>Περισσότερο περίπλοκα σχήματα (</a:t>
            </a:r>
            <a:r>
              <a:rPr lang="el-GR" sz="1600" dirty="0" err="1" smtClean="0"/>
              <a:t>πρωτεϊνες</a:t>
            </a:r>
            <a:r>
              <a:rPr lang="el-GR" sz="1600" dirty="0" smtClean="0"/>
              <a:t>)</a:t>
            </a:r>
          </a:p>
          <a:p>
            <a:pPr marL="0" indent="0" eaLnBrk="1" hangingPunct="1">
              <a:buFontTx/>
              <a:buNone/>
            </a:pPr>
            <a:endParaRPr lang="el-GR" sz="1800" dirty="0" smtClean="0"/>
          </a:p>
          <a:p>
            <a:pPr marL="0" indent="0" eaLnBrk="1" hangingPunct="1">
              <a:buFontTx/>
              <a:buNone/>
            </a:pPr>
            <a:r>
              <a:rPr lang="el-GR" sz="1800" b="1" dirty="0" smtClean="0"/>
              <a:t>Σχήμα Κολλοειδών</a:t>
            </a:r>
          </a:p>
          <a:p>
            <a:pPr marL="0" indent="0" eaLnBrk="1" hangingPunct="1">
              <a:buFontTx/>
              <a:buNone/>
            </a:pPr>
            <a:r>
              <a:rPr lang="el-GR" sz="1800" dirty="0" smtClean="0"/>
              <a:t>Εξαρτάται από την συγγένεια των σωματιδίων με το μέσο διασποράς</a:t>
            </a:r>
          </a:p>
          <a:p>
            <a:pPr marL="0" indent="0" eaLnBrk="1" hangingPunct="1">
              <a:buFontTx/>
              <a:buNone/>
            </a:pPr>
            <a:r>
              <a:rPr lang="el-GR" sz="1800" dirty="0" smtClean="0"/>
              <a:t>Αλλαγές στην δομή : ροή, καταβύθιση, ωσμωτική πίεση </a:t>
            </a:r>
          </a:p>
          <a:p>
            <a:pPr marL="0" indent="0" eaLnBrk="1" hangingPunct="1">
              <a:buFontTx/>
              <a:buNone/>
            </a:pPr>
            <a:r>
              <a:rPr lang="el-GR" sz="1400" dirty="0" smtClean="0"/>
              <a:t>(</a:t>
            </a:r>
            <a:r>
              <a:rPr lang="en-US" sz="1400" dirty="0" err="1" smtClean="0"/>
              <a:t>Cromoglycic</a:t>
            </a:r>
            <a:r>
              <a:rPr lang="en-US" sz="1400" dirty="0" smtClean="0"/>
              <a:t> acid </a:t>
            </a:r>
            <a:r>
              <a:rPr lang="el-GR" sz="1400" dirty="0" smtClean="0"/>
              <a:t>: έλεγχος κρίσης άσθματος)</a:t>
            </a:r>
          </a:p>
          <a:p>
            <a:pPr marL="0" indent="0" algn="ctr" eaLnBrk="1" hangingPunct="1">
              <a:buFontTx/>
              <a:buNone/>
            </a:pPr>
            <a:endParaRPr lang="el-GR" sz="1800" dirty="0" smtClean="0"/>
          </a:p>
        </p:txBody>
      </p:sp>
      <p:graphicFrame>
        <p:nvGraphicFramePr>
          <p:cNvPr id="1026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5004048" y="836712"/>
          <a:ext cx="2808288" cy="1887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79" name="Εξίσωση" r:id="rId3" imgW="1587500" imgH="1066800" progId="Equation.3">
                  <p:embed/>
                </p:oleObj>
              </mc:Choice>
              <mc:Fallback>
                <p:oleObj name="Εξίσωση" r:id="rId3" imgW="1587500" imgH="1066800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4048" y="836712"/>
                        <a:ext cx="2808288" cy="18875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5 - Ορθογώνιο"/>
          <p:cNvSpPr/>
          <p:nvPr/>
        </p:nvSpPr>
        <p:spPr>
          <a:xfrm>
            <a:off x="4427984" y="4581128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indent="0" algn="just" eaLnBrk="1" hangingPunct="1">
              <a:buFontTx/>
              <a:buNone/>
            </a:pPr>
            <a:r>
              <a:rPr lang="el-GR" sz="1600" dirty="0" smtClean="0"/>
              <a:t>Μεταβολή στην διαμόρφωση των πρωτεϊνών λόγω αλλαγής του </a:t>
            </a:r>
            <a:r>
              <a:rPr lang="en-US" sz="1600" dirty="0" smtClean="0"/>
              <a:t>pH </a:t>
            </a:r>
            <a:r>
              <a:rPr lang="el-GR" sz="1600" dirty="0" smtClean="0"/>
              <a:t>της υδατικής φάσης, από γραμμικό σε χαμηλές και υψηλές τιμές </a:t>
            </a:r>
            <a:r>
              <a:rPr lang="en-US" sz="1600" dirty="0" smtClean="0"/>
              <a:t>pH </a:t>
            </a:r>
            <a:r>
              <a:rPr lang="el-GR" sz="1600" dirty="0" smtClean="0"/>
              <a:t>και σφαιρικό σχήμα στο </a:t>
            </a:r>
            <a:r>
              <a:rPr lang="el-GR" sz="1600" dirty="0" err="1" smtClean="0"/>
              <a:t>ισοηλεκτρικό</a:t>
            </a:r>
            <a:r>
              <a:rPr lang="el-GR" sz="1600" dirty="0" smtClean="0"/>
              <a:t> σημείο</a:t>
            </a: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3622291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Προεπιλεγμένη σχεδίαση">
  <a:themeElements>
    <a:clrScheme name="Προεπιλεγμένη σχεδίαση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Προεπιλεγμένη σχεδίαση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l-G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l-G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Προεπιλεγμένη σχεδίαση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1049</TotalTime>
  <Words>4350</Words>
  <Application>Microsoft Office PowerPoint</Application>
  <PresentationFormat>On-screen Show (4:3)</PresentationFormat>
  <Paragraphs>707</Paragraphs>
  <Slides>77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77</vt:i4>
      </vt:variant>
    </vt:vector>
  </HeadingPairs>
  <TitlesOfParts>
    <vt:vector size="81" baseType="lpstr">
      <vt:lpstr>Προεπιλεγμένη σχεδίαση</vt:lpstr>
      <vt:lpstr>Εξίσωση</vt:lpstr>
      <vt:lpstr>Photo Editor Photo</vt:lpstr>
      <vt:lpstr>Έγγραφο</vt:lpstr>
      <vt:lpstr>Φυσικοφαρμακευτική</vt:lpstr>
      <vt:lpstr>Χρηματοδότηση</vt:lpstr>
      <vt:lpstr>ΠΕΡΙΕΧΟΜΕΝΑ</vt:lpstr>
      <vt:lpstr>ΣΚΟΠΟΣ</vt:lpstr>
      <vt:lpstr>ΣΥΣΤΗΜΑΤΑ ΔΙΑΣΠΟΡΑΣ</vt:lpstr>
      <vt:lpstr>PowerPoint Presentation</vt:lpstr>
      <vt:lpstr>PowerPoint Presentation</vt:lpstr>
      <vt:lpstr>Κολλοειδή συστήματα – Διεπιφανειακά φαινόμενα</vt:lpstr>
      <vt:lpstr>PowerPoint Presentation</vt:lpstr>
      <vt:lpstr>Μέθοδοι διαχωρισμού Κολλοειδών και Μοριακών Διασπορών</vt:lpstr>
      <vt:lpstr>Φαρμακευτικές Ιδιότητες Κολλοειδών</vt:lpstr>
      <vt:lpstr>PowerPoint Presentation</vt:lpstr>
      <vt:lpstr>Λυόφιλα Κολλοειδή</vt:lpstr>
      <vt:lpstr>Μέθοδοι Διαμερισμού</vt:lpstr>
      <vt:lpstr>Μέθοδοι Συσσωμάτωσης</vt:lpstr>
      <vt:lpstr>Αμφίφιλα Κολλοειδή</vt:lpstr>
      <vt:lpstr>PowerPoint Presentation</vt:lpstr>
      <vt:lpstr>Κατηγορίες Αμφίφιλων Ενώσεων</vt:lpstr>
      <vt:lpstr>Επίδραση της χημικής δομής στην τιμή του CMC (1)</vt:lpstr>
      <vt:lpstr>Επίδραση της χημικής δομής στην τιμή του CMC (2)</vt:lpstr>
      <vt:lpstr>Επίδραση ηλεκτρολυτών στην τιμή του CMC (1)</vt:lpstr>
      <vt:lpstr>Επίδραση ηλεκτρολυτών στην τιμή του CMC (2)</vt:lpstr>
      <vt:lpstr>Επίδραση Θερμοκρασίας στην τιμή του CMC (1)</vt:lpstr>
      <vt:lpstr>Επίδραση Θερμοκρασίας στην τιμή του CMC (2)</vt:lpstr>
      <vt:lpstr>Επίδραση Θερμοκρασίας στην τιμή του CMC (3)</vt:lpstr>
      <vt:lpstr>Οπτικές Ιδιότητες Κολλοειδών (1)</vt:lpstr>
      <vt:lpstr>Οπτικές Ιδιότητες Κολλοειδών (2)</vt:lpstr>
      <vt:lpstr>Οπτικές Ιδιότητες Κολλοειδών (3)</vt:lpstr>
      <vt:lpstr>PowerPoint Presentation</vt:lpstr>
      <vt:lpstr>Οπτικές Ιδιότητες Κολλοειδών (4)</vt:lpstr>
      <vt:lpstr>Οπτικές Ιδιότητες Κολλοειδών (5)</vt:lpstr>
      <vt:lpstr>Οπτικές Ιδιότητες Κολλοειδών (6)</vt:lpstr>
      <vt:lpstr>Οπτικές Ιδιότητες Κολλοειδών (7)</vt:lpstr>
      <vt:lpstr>Κινητικές Ιδιότητες Κολλοειδών</vt:lpstr>
      <vt:lpstr>Κίνηση Brown</vt:lpstr>
      <vt:lpstr>Διάχυση</vt:lpstr>
      <vt:lpstr>Ωσμωτική Πίεση (1)</vt:lpstr>
      <vt:lpstr>Ωσμωτική Πίεση (2)</vt:lpstr>
      <vt:lpstr>Καταβύθιση (Sedimentation) – (1) </vt:lpstr>
      <vt:lpstr>Καταβύθιση (Sedimentation) – (2)</vt:lpstr>
      <vt:lpstr>Ιξώδες (1)</vt:lpstr>
      <vt:lpstr>Ιξώδες (2)</vt:lpstr>
      <vt:lpstr>Ιξώδες (3)</vt:lpstr>
      <vt:lpstr>Ηλεκτρικές Ιδιότητες Κολλοειδών (1)</vt:lpstr>
      <vt:lpstr>Ηλεκτρικές Ιδιότητες Κολλοειδών (2)</vt:lpstr>
      <vt:lpstr>Ηλεκτρικές Ιδιότητες Κολλοειδών (3)</vt:lpstr>
      <vt:lpstr>Ηλεκτρικές Ιδιότητες Κολλοειδών (4)</vt:lpstr>
      <vt:lpstr>Επίδραση της ηλεκτρo-ώσμωσης στην μέτρηση του ζ-δυναμικού με μικροηλεκτροφόρηση</vt:lpstr>
      <vt:lpstr>Σχηματικό διάγραμμα της συσκευής μέτρησης ζ-δυναμικού με Laser Doppler Velocimetry </vt:lpstr>
      <vt:lpstr>Μειονεκτήματα της μεθόδου της οπτικής μικροσκοπίας για την μέτρηση της ηλεκτροφορητικής κινητικότητας σε σχέση με την LDV</vt:lpstr>
      <vt:lpstr>Μειονεκτήματα της μεθόδου της LDV για την μέτρηση της ηλεκτροφορητικής κινητικότητας</vt:lpstr>
      <vt:lpstr>Ηλεκτρικές Ιδιότητες Κολλοειδών (6)</vt:lpstr>
      <vt:lpstr>Ηλεκτρικές Ιδιότητες Κολλοειδών (7)</vt:lpstr>
      <vt:lpstr>Ηλεκτρικές Ιδιότητες Κολλοειδών (8)</vt:lpstr>
      <vt:lpstr>Ζ-Δυναμικό και pH</vt:lpstr>
      <vt:lpstr>Ηλεκτρικές Ιδιότητες Κολλοειδών (9)</vt:lpstr>
      <vt:lpstr>Σταθερότητα Κολλοειδών Συστημάτων (1)</vt:lpstr>
      <vt:lpstr>Σταθερότητα Κολλοειδών Συστημάτων (2)</vt:lpstr>
      <vt:lpstr>Σταθερότητα Κολλοειδών Συστημάτων (3)</vt:lpstr>
      <vt:lpstr>Σταθερότητα Κολλοειδών Συστημάτων (4)</vt:lpstr>
      <vt:lpstr>Στερική Σταθεροποίηση (1)</vt:lpstr>
      <vt:lpstr>Στερική Σταθεροποίηση (2)</vt:lpstr>
      <vt:lpstr>Στερική Σταθεροποίηση (3)</vt:lpstr>
      <vt:lpstr>Διαλυτοποίηση (1)</vt:lpstr>
      <vt:lpstr>Διαλυτοποίηση (2)</vt:lpstr>
      <vt:lpstr>Διαλυτοποίηση (3)</vt:lpstr>
      <vt:lpstr>Διαλυτοποίηση (4)</vt:lpstr>
      <vt:lpstr>Διαλυτοποίηση (6)</vt:lpstr>
      <vt:lpstr>Διαλυτοποίηση (7)</vt:lpstr>
      <vt:lpstr>Θερμοδυναμική της Διαλυτοποίησης (1)</vt:lpstr>
      <vt:lpstr>Θερμοδυναμική της Διαλυτοποίησης (2)</vt:lpstr>
      <vt:lpstr>Σημείο Krafft - Σημείο Νέφωσης</vt:lpstr>
      <vt:lpstr>Θερμοδυναμική της Μικυλλιοποίησης (1)</vt:lpstr>
      <vt:lpstr>Θερμοδυναμική της Μικυλλιοποίησης (2)</vt:lpstr>
      <vt:lpstr>Σημείωμα Αναφοράς</vt:lpstr>
      <vt:lpstr>Σημείωμα Αδειοδότησης</vt:lpstr>
      <vt:lpstr>Τέλος Ενότητας</vt:lpstr>
    </vt:vector>
  </TitlesOfParts>
  <Company>UoP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ΚΟΛΛΟΕΙΔΗ ΣΥΣΤΗΜΑΤΑ</dc:title>
  <dc:creator>Pavlos Klepetsanis</dc:creator>
  <cp:lastModifiedBy>admin</cp:lastModifiedBy>
  <cp:revision>96</cp:revision>
  <cp:lastPrinted>2012-05-08T18:56:07Z</cp:lastPrinted>
  <dcterms:created xsi:type="dcterms:W3CDTF">2008-04-13T12:01:55Z</dcterms:created>
  <dcterms:modified xsi:type="dcterms:W3CDTF">2015-04-17T13:26:07Z</dcterms:modified>
</cp:coreProperties>
</file>