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75" r:id="rId3"/>
    <p:sldId id="258" r:id="rId4"/>
    <p:sldId id="257" r:id="rId5"/>
    <p:sldId id="259" r:id="rId6"/>
    <p:sldId id="263" r:id="rId7"/>
    <p:sldId id="260" r:id="rId8"/>
    <p:sldId id="264" r:id="rId9"/>
    <p:sldId id="262" r:id="rId10"/>
    <p:sldId id="265" r:id="rId11"/>
    <p:sldId id="266" r:id="rId12"/>
    <p:sldId id="278" r:id="rId13"/>
    <p:sldId id="279" r:id="rId14"/>
    <p:sldId id="280" r:id="rId15"/>
    <p:sldId id="267" r:id="rId16"/>
    <p:sldId id="269" r:id="rId17"/>
    <p:sldId id="270" r:id="rId18"/>
    <p:sldId id="271" r:id="rId19"/>
    <p:sldId id="272" r:id="rId20"/>
    <p:sldId id="273" r:id="rId21"/>
    <p:sldId id="274" r:id="rId22"/>
    <p:sldId id="276"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81" d="100"/>
          <a:sy n="81" d="100"/>
        </p:scale>
        <p:origin x="147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E2D9B-8947-41C4-90D0-454032065998}" type="datetimeFigureOut">
              <a:rPr lang="el-GR" smtClean="0"/>
              <a:t>1/7/2019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FCFCD-8D2D-45DD-B4C1-BD6F1B1CA7FF}" type="slidenum">
              <a:rPr lang="el-GR" smtClean="0"/>
              <a:t>‹#›</a:t>
            </a:fld>
            <a:endParaRPr lang="el-GR"/>
          </a:p>
        </p:txBody>
      </p:sp>
    </p:spTree>
    <p:extLst>
      <p:ext uri="{BB962C8B-B14F-4D97-AF65-F5344CB8AC3E}">
        <p14:creationId xmlns:p14="http://schemas.microsoft.com/office/powerpoint/2010/main" val="45245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Πολλές αν όχι όλες οι εταιρίες που ερευνούμε έχουν βραβευτεί από το </a:t>
            </a:r>
            <a:r>
              <a:rPr lang="en-US" dirty="0"/>
              <a:t>CRI</a:t>
            </a:r>
            <a:r>
              <a:rPr lang="el-GR" dirty="0"/>
              <a:t>.</a:t>
            </a:r>
          </a:p>
        </p:txBody>
      </p:sp>
      <p:sp>
        <p:nvSpPr>
          <p:cNvPr id="4" name="Θέση αριθμού διαφάνειας 3"/>
          <p:cNvSpPr>
            <a:spLocks noGrp="1"/>
          </p:cNvSpPr>
          <p:nvPr>
            <p:ph type="sldNum" sz="quarter" idx="10"/>
          </p:nvPr>
        </p:nvSpPr>
        <p:spPr/>
        <p:txBody>
          <a:bodyPr/>
          <a:lstStyle/>
          <a:p>
            <a:fld id="{8885790E-DCCE-432B-A92F-F9FC4DF028BD}" type="slidenum">
              <a:rPr lang="el-GR" smtClean="0"/>
              <a:t>17</a:t>
            </a:fld>
            <a:endParaRPr lang="el-GR"/>
          </a:p>
        </p:txBody>
      </p:sp>
    </p:spTree>
    <p:extLst>
      <p:ext uri="{BB962C8B-B14F-4D97-AF65-F5344CB8AC3E}">
        <p14:creationId xmlns:p14="http://schemas.microsoft.com/office/powerpoint/2010/main" val="400055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Τίτλος 13"/>
          <p:cNvSpPr>
            <a:spLocks noGrp="1"/>
          </p:cNvSpPr>
          <p:nvPr>
            <p:ph type="ctrTitle"/>
          </p:nvPr>
        </p:nvSpPr>
        <p:spPr>
          <a:xfrm>
            <a:off x="1432560" y="359898"/>
            <a:ext cx="7406640" cy="1472184"/>
          </a:xfrm>
        </p:spPr>
        <p:txBody>
          <a:bodyPr anchor="b"/>
          <a:lstStyle>
            <a:lvl1pPr algn="l">
              <a:defRPr/>
            </a:lvl1pPr>
            <a:extLst/>
          </a:lstStyle>
          <a:p>
            <a:r>
              <a:rPr kumimoji="0" lang="el-GR"/>
              <a:t>Στυλ κύριου τίτλου</a:t>
            </a:r>
            <a:endParaRPr kumimoji="0" lang="en-US"/>
          </a:p>
        </p:txBody>
      </p:sp>
      <p:sp>
        <p:nvSpPr>
          <p:cNvPr id="22" name="Υπότιτλο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Στυλ κύριου υπότιτλου</a:t>
            </a:r>
            <a:endParaRPr kumimoji="0" lang="en-US"/>
          </a:p>
        </p:txBody>
      </p:sp>
      <p:sp>
        <p:nvSpPr>
          <p:cNvPr id="7" name="Θέση ημερομηνίας 6"/>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20" name="Θέση υποσέλιδου 19"/>
          <p:cNvSpPr>
            <a:spLocks noGrp="1"/>
          </p:cNvSpPr>
          <p:nvPr>
            <p:ph type="ftr" sz="quarter" idx="11"/>
          </p:nvPr>
        </p:nvSpPr>
        <p:spPr/>
        <p:txBody>
          <a:bodyPr/>
          <a:lstStyle/>
          <a:p>
            <a:endParaRPr lang="el-GR" dirty="0"/>
          </a:p>
        </p:txBody>
      </p:sp>
      <p:sp>
        <p:nvSpPr>
          <p:cNvPr id="10" name="Θέση αριθμού διαφάνειας 9"/>
          <p:cNvSpPr>
            <a:spLocks noGrp="1"/>
          </p:cNvSpPr>
          <p:nvPr>
            <p:ph type="sldNum" sz="quarter" idx="12"/>
          </p:nvPr>
        </p:nvSpPr>
        <p:spPr/>
        <p:txBody>
          <a:bodyPr/>
          <a:lstStyle/>
          <a:p>
            <a:fld id="{3DF53439-851E-44AD-84B1-B6BFC3D0C743}" type="slidenum">
              <a:rPr lang="el-GR" smtClean="0"/>
              <a:t>‹#›</a:t>
            </a:fld>
            <a:endParaRPr lang="el-GR" dirty="0"/>
          </a:p>
        </p:txBody>
      </p:sp>
      <p:sp>
        <p:nvSpPr>
          <p:cNvPr id="8" name="Έλλειψη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Έλλειψη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274639"/>
            <a:ext cx="18288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1143000" y="274640"/>
            <a:ext cx="55626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Ορθογώνιο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dirty="0"/>
          </a:p>
        </p:txBody>
      </p:sp>
      <p:sp>
        <p:nvSpPr>
          <p:cNvPr id="10" name="Ορθογώνιο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Έλλειψη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Έλλειψη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320"/>
            <a:ext cx="7498080" cy="1143000"/>
          </a:xfrm>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320"/>
            <a:ext cx="7498080" cy="1143000"/>
          </a:xfrm>
        </p:spPr>
        <p:txBody>
          <a:bodyPr anchor="ct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Ορθογώνιο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Θέση ημερομηνίας 1"/>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a:t>
            </a:fld>
            <a:endParaRPr lang="el-GR" dirty="0"/>
          </a:p>
        </p:txBody>
      </p:sp>
      <p:sp>
        <p:nvSpPr>
          <p:cNvPr id="6" name="Ορθογώνιο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a:t>Στυλ κύριου τίτλου</a:t>
            </a:r>
            <a:endParaRPr kumimoji="0" lang="en-US"/>
          </a:p>
        </p:txBody>
      </p:sp>
      <p:sp>
        <p:nvSpPr>
          <p:cNvPr id="3" name="Θέση κειμένου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a:t>Στυλ κύριου τίτλου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t>1/7/2019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dirty="0"/>
          </a:p>
        </p:txBody>
      </p:sp>
      <p:sp>
        <p:nvSpPr>
          <p:cNvPr id="8" name="Ορθογώνιο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Θέση εικόνας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a:t>Κάντε κλικ στο εικονίδιο για να προσθέσετε μια εικόνα</a:t>
            </a:r>
            <a:endParaRPr kumimoji="0" lang="en-US" dirty="0"/>
          </a:p>
        </p:txBody>
      </p:sp>
      <p:sp>
        <p:nvSpPr>
          <p:cNvPr id="9" name="Διάγραμμα ροής: Διεργασία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Διάγραμμα ροής: Διεργασία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Θέση κειμένου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Πίτα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Έλλειψη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Κουλούρα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Θέση τίτλου 4"/>
          <p:cNvSpPr>
            <a:spLocks noGrp="1"/>
          </p:cNvSpPr>
          <p:nvPr>
            <p:ph type="title"/>
          </p:nvPr>
        </p:nvSpPr>
        <p:spPr>
          <a:xfrm>
            <a:off x="1435608" y="274638"/>
            <a:ext cx="7498080" cy="1143000"/>
          </a:xfrm>
          <a:prstGeom prst="rect">
            <a:avLst/>
          </a:prstGeom>
        </p:spPr>
        <p:txBody>
          <a:bodyPr anchor="ctr">
            <a:normAutofit/>
          </a:bodyPr>
          <a:lstStyle/>
          <a:p>
            <a:r>
              <a:rPr kumimoji="0" lang="el-GR"/>
              <a:t>Στυλ κύριου τίτλου</a:t>
            </a:r>
            <a:endParaRPr kumimoji="0" lang="en-US"/>
          </a:p>
        </p:txBody>
      </p:sp>
      <p:sp>
        <p:nvSpPr>
          <p:cNvPr id="9" name="Θέση κειμένου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Θέση ημερομηνίας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2853615-BFDE-46DE-814C-47EC6EF6D371}" type="datetimeFigureOut">
              <a:rPr lang="el-GR" smtClean="0"/>
              <a:t>1/7/2019</a:t>
            </a:fld>
            <a:endParaRPr lang="el-GR" dirty="0"/>
          </a:p>
        </p:txBody>
      </p:sp>
      <p:sp>
        <p:nvSpPr>
          <p:cNvPr id="10" name="Θέση υποσέλιδου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dirty="0"/>
          </a:p>
        </p:txBody>
      </p:sp>
      <p:sp>
        <p:nvSpPr>
          <p:cNvPr id="22" name="Θέση αριθμού διαφάνειας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F53439-851E-44AD-84B1-B6BFC3D0C743}" type="slidenum">
              <a:rPr lang="el-GR" smtClean="0"/>
              <a:t>‹#›</a:t>
            </a:fld>
            <a:endParaRPr lang="el-GR" dirty="0"/>
          </a:p>
        </p:txBody>
      </p:sp>
      <p:sp>
        <p:nvSpPr>
          <p:cNvPr id="15" name="Ορθογώνιο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ri.org.g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43608" y="1340768"/>
            <a:ext cx="7848872" cy="1802631"/>
          </a:xfrm>
        </p:spPr>
        <p:txBody>
          <a:bodyPr>
            <a:normAutofit/>
          </a:bodyPr>
          <a:lstStyle/>
          <a:p>
            <a:r>
              <a:rPr lang="en-US" dirty="0">
                <a:latin typeface="Arial Black" panose="020B0A04020102020204" pitchFamily="34" charset="0"/>
                <a:cs typeface="Aharoni" panose="02010803020104030203" pitchFamily="2" charset="-79"/>
              </a:rPr>
              <a:t>Marketing</a:t>
            </a:r>
            <a:r>
              <a:rPr lang="el-GR" dirty="0">
                <a:latin typeface="Arial Black" panose="020B0A04020102020204" pitchFamily="34" charset="0"/>
                <a:cs typeface="Aharoni" panose="02010803020104030203" pitchFamily="2" charset="-79"/>
              </a:rPr>
              <a:t> &amp; </a:t>
            </a:r>
            <a:br>
              <a:rPr lang="en-US" dirty="0">
                <a:latin typeface="Arial Black" panose="020B0A04020102020204" pitchFamily="34" charset="0"/>
                <a:cs typeface="Aharoni" panose="02010803020104030203" pitchFamily="2" charset="-79"/>
              </a:rPr>
            </a:br>
            <a:r>
              <a:rPr lang="el-GR" sz="4000" dirty="0">
                <a:latin typeface="Arial Black" panose="020B0A04020102020204" pitchFamily="34" charset="0"/>
                <a:cs typeface="Aharoni" panose="02010803020104030203" pitchFamily="2" charset="-79"/>
              </a:rPr>
              <a:t>Εταιρική Κοινωνική Ευθύνη</a:t>
            </a:r>
            <a:endParaRPr lang="el-GR" sz="2800" dirty="0">
              <a:latin typeface="Arial Black" panose="020B0A04020102020204" pitchFamily="34" charset="0"/>
              <a:cs typeface="Aharoni" panose="02010803020104030203" pitchFamily="2" charset="-79"/>
            </a:endParaRPr>
          </a:p>
        </p:txBody>
      </p:sp>
      <p:sp>
        <p:nvSpPr>
          <p:cNvPr id="3" name="Υπότιτλος 2"/>
          <p:cNvSpPr>
            <a:spLocks noGrp="1"/>
          </p:cNvSpPr>
          <p:nvPr>
            <p:ph type="subTitle" idx="1"/>
          </p:nvPr>
        </p:nvSpPr>
        <p:spPr>
          <a:xfrm>
            <a:off x="1371600" y="3886200"/>
            <a:ext cx="6584776" cy="1752600"/>
          </a:xfrm>
        </p:spPr>
        <p:txBody>
          <a:bodyPr>
            <a:normAutofit/>
          </a:bodyPr>
          <a:lstStyle/>
          <a:p>
            <a:r>
              <a:rPr lang="el-GR" b="1" i="1" dirty="0"/>
              <a:t>Θερινό Σχολείο 2019</a:t>
            </a:r>
          </a:p>
          <a:p>
            <a:r>
              <a:rPr lang="el-GR" b="1" i="1" dirty="0"/>
              <a:t>Τμήμα Διοίκησης Επιχειρήσεων</a:t>
            </a:r>
          </a:p>
          <a:p>
            <a:r>
              <a:rPr lang="el-GR" b="1" i="1" dirty="0"/>
              <a:t>Δραγώτης Ευθύμιος, </a:t>
            </a:r>
            <a:r>
              <a:rPr lang="el-GR" i="1" dirty="0"/>
              <a:t>Υποψήφιος Διδάκτωρ</a:t>
            </a:r>
          </a:p>
        </p:txBody>
      </p:sp>
    </p:spTree>
    <p:extLst>
      <p:ext uri="{BB962C8B-B14F-4D97-AF65-F5344CB8AC3E}">
        <p14:creationId xmlns:p14="http://schemas.microsoft.com/office/powerpoint/2010/main" val="216565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Times New Roman" pitchFamily="18" charset="0"/>
                <a:cs typeface="Times New Roman" pitchFamily="18" charset="0"/>
              </a:rPr>
              <a:t>Εταιρική Κοινωνική Ευθύνη</a:t>
            </a:r>
            <a:endParaRPr lang="el-GR" dirty="0"/>
          </a:p>
        </p:txBody>
      </p:sp>
      <p:sp>
        <p:nvSpPr>
          <p:cNvPr id="3" name="Θέση περιεχομένου 2"/>
          <p:cNvSpPr>
            <a:spLocks noGrp="1"/>
          </p:cNvSpPr>
          <p:nvPr>
            <p:ph idx="1"/>
          </p:nvPr>
        </p:nvSpPr>
        <p:spPr>
          <a:xfrm>
            <a:off x="251520" y="1600200"/>
            <a:ext cx="8892480" cy="4525963"/>
          </a:xfrm>
        </p:spPr>
        <p:txBody>
          <a:bodyPr>
            <a:normAutofit fontScale="92500" lnSpcReduction="10000"/>
          </a:bodyPr>
          <a:lstStyle/>
          <a:p>
            <a:pPr algn="just"/>
            <a:r>
              <a:rPr lang="el-GR" dirty="0"/>
              <a:t>Σύνολο ενεργειών των επιχειρήσεων που αποσκοπούν στην συμβολή αντιμετώπισης κοινωνικών και ηθικών ζητημάτων. </a:t>
            </a:r>
          </a:p>
          <a:p>
            <a:r>
              <a:rPr lang="el-GR" sz="3000" b="1" dirty="0"/>
              <a:t>Τομείς</a:t>
            </a:r>
            <a:r>
              <a:rPr lang="en-US" sz="3000" dirty="0"/>
              <a:t>:</a:t>
            </a:r>
            <a:r>
              <a:rPr lang="en-US" sz="2200" dirty="0"/>
              <a:t> </a:t>
            </a:r>
          </a:p>
          <a:p>
            <a:pPr marL="914400" lvl="1" indent="-514350">
              <a:buFont typeface="+mj-lt"/>
              <a:buAutoNum type="arabicPeriod"/>
            </a:pPr>
            <a:r>
              <a:rPr lang="el-GR" sz="2400" dirty="0"/>
              <a:t>Όραμα Επιχείρησης – Αξίες</a:t>
            </a:r>
            <a:r>
              <a:rPr lang="en-US" sz="2400" dirty="0"/>
              <a:t> </a:t>
            </a:r>
          </a:p>
          <a:p>
            <a:pPr marL="914400" lvl="1" indent="-514350">
              <a:buFont typeface="+mj-lt"/>
              <a:buAutoNum type="arabicPeriod"/>
            </a:pPr>
            <a:r>
              <a:rPr lang="el-GR" sz="2400" dirty="0"/>
              <a:t>Αγορά –Προϊόν / Υπηρεσία</a:t>
            </a:r>
          </a:p>
          <a:p>
            <a:pPr marL="914400" lvl="1" indent="-514350">
              <a:buFont typeface="+mj-lt"/>
              <a:buAutoNum type="arabicPeriod"/>
            </a:pPr>
            <a:r>
              <a:rPr lang="el-GR" sz="2400" dirty="0"/>
              <a:t>Εργαζόμενοι – εργασιακό περιβάλλον</a:t>
            </a:r>
          </a:p>
          <a:p>
            <a:pPr marL="914400" lvl="1" indent="-514350">
              <a:buFont typeface="+mj-lt"/>
              <a:buAutoNum type="arabicPeriod"/>
            </a:pPr>
            <a:r>
              <a:rPr lang="el-GR" sz="2400" dirty="0"/>
              <a:t>Εφοδιαστική αλυσίδα  </a:t>
            </a:r>
          </a:p>
          <a:p>
            <a:pPr marL="914400" lvl="1" indent="-514350">
              <a:buFont typeface="+mj-lt"/>
              <a:buAutoNum type="arabicPeriod"/>
            </a:pPr>
            <a:r>
              <a:rPr lang="el-GR" sz="2400" dirty="0"/>
              <a:t>Δράσεις στην τοπική κοινότητα  (δωρεές &amp;πράξεις φιλανθρωπίας)</a:t>
            </a:r>
            <a:endParaRPr lang="en-US" sz="2400" dirty="0"/>
          </a:p>
          <a:p>
            <a:pPr marL="914400" lvl="1" indent="-514350">
              <a:buFont typeface="+mj-lt"/>
              <a:buAutoNum type="arabicPeriod"/>
            </a:pPr>
            <a:r>
              <a:rPr lang="el-GR" sz="2400" dirty="0"/>
              <a:t>Φυσικό περιβάλλον</a:t>
            </a:r>
            <a:endParaRPr lang="en-US" sz="2400" dirty="0"/>
          </a:p>
          <a:p>
            <a:pPr marL="914400" lvl="1" indent="-514350">
              <a:buFont typeface="+mj-lt"/>
              <a:buAutoNum type="arabicPeriod"/>
            </a:pPr>
            <a:r>
              <a:rPr lang="el-GR" sz="2400" dirty="0"/>
              <a:t>Φορείς ενδιαφέροντος - εταιρική διακυβέρνηση</a:t>
            </a:r>
            <a:endParaRPr lang="en-US" sz="2400" dirty="0"/>
          </a:p>
          <a:p>
            <a:endParaRPr lang="el-GR" dirty="0"/>
          </a:p>
        </p:txBody>
      </p:sp>
    </p:spTree>
    <p:extLst>
      <p:ext uri="{BB962C8B-B14F-4D97-AF65-F5344CB8AC3E}">
        <p14:creationId xmlns:p14="http://schemas.microsoft.com/office/powerpoint/2010/main" val="350290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Φορείς ενδιαφέροντος</a:t>
            </a:r>
          </a:p>
        </p:txBody>
      </p:sp>
      <p:sp>
        <p:nvSpPr>
          <p:cNvPr id="3" name="Θέση περιεχομένου 2"/>
          <p:cNvSpPr>
            <a:spLocks noGrp="1"/>
          </p:cNvSpPr>
          <p:nvPr>
            <p:ph idx="1"/>
          </p:nvPr>
        </p:nvSpPr>
        <p:spPr/>
        <p:txBody>
          <a:bodyPr/>
          <a:lstStyle/>
          <a:p>
            <a:pPr marL="0" indent="0">
              <a:buNone/>
            </a:pPr>
            <a:r>
              <a:rPr lang="en-US" dirty="0"/>
              <a:t> </a:t>
            </a:r>
            <a:endParaRPr lang="el-GR" dirty="0"/>
          </a:p>
        </p:txBody>
      </p:sp>
      <p:grpSp>
        <p:nvGrpSpPr>
          <p:cNvPr id="4" name="Group 4"/>
          <p:cNvGrpSpPr>
            <a:grpSpLocks noChangeAspect="1"/>
          </p:cNvGrpSpPr>
          <p:nvPr/>
        </p:nvGrpSpPr>
        <p:grpSpPr bwMode="auto">
          <a:xfrm>
            <a:off x="631332" y="1628800"/>
            <a:ext cx="7757018" cy="4925371"/>
            <a:chOff x="1707" y="1332"/>
            <a:chExt cx="8460" cy="5940"/>
          </a:xfrm>
        </p:grpSpPr>
        <p:sp>
          <p:nvSpPr>
            <p:cNvPr id="5" name="AutoShape 5"/>
            <p:cNvSpPr>
              <a:spLocks noChangeAspect="1" noChangeArrowheads="1"/>
            </p:cNvSpPr>
            <p:nvPr/>
          </p:nvSpPr>
          <p:spPr bwMode="auto">
            <a:xfrm>
              <a:off x="1707" y="1332"/>
              <a:ext cx="8460" cy="5940"/>
            </a:xfrm>
            <a:prstGeom prst="rect">
              <a:avLst/>
            </a:prstGeom>
            <a:noFill/>
            <a:ln w="9525">
              <a:noFill/>
              <a:miter lim="800000"/>
              <a:headEnd/>
              <a:tailEnd/>
            </a:ln>
          </p:spPr>
          <p:txBody>
            <a:bodyPr/>
            <a:lstStyle/>
            <a:p>
              <a:endParaRPr lang="en-US">
                <a:cs typeface="Arial" charset="0"/>
              </a:endParaRPr>
            </a:p>
          </p:txBody>
        </p:sp>
        <p:sp>
          <p:nvSpPr>
            <p:cNvPr id="6" name="Oval 6"/>
            <p:cNvSpPr>
              <a:spLocks noChangeArrowheads="1"/>
            </p:cNvSpPr>
            <p:nvPr/>
          </p:nvSpPr>
          <p:spPr bwMode="auto">
            <a:xfrm>
              <a:off x="1707" y="1332"/>
              <a:ext cx="8460" cy="5940"/>
            </a:xfrm>
            <a:prstGeom prst="ellipse">
              <a:avLst/>
            </a:prstGeom>
            <a:solidFill>
              <a:srgbClr val="FFFFCC"/>
            </a:solidFill>
            <a:ln w="9525">
              <a:solidFill>
                <a:srgbClr val="000000"/>
              </a:solidFill>
              <a:round/>
              <a:headEnd/>
              <a:tailEnd/>
            </a:ln>
          </p:spPr>
          <p:txBody>
            <a:bodyPr/>
            <a:lstStyle/>
            <a:p>
              <a:endParaRPr lang="en-US">
                <a:cs typeface="Arial" charset="0"/>
              </a:endParaRPr>
            </a:p>
          </p:txBody>
        </p:sp>
        <p:sp>
          <p:nvSpPr>
            <p:cNvPr id="7" name="Oval 7"/>
            <p:cNvSpPr>
              <a:spLocks noChangeArrowheads="1"/>
            </p:cNvSpPr>
            <p:nvPr/>
          </p:nvSpPr>
          <p:spPr bwMode="auto">
            <a:xfrm>
              <a:off x="4047" y="2952"/>
              <a:ext cx="3960" cy="3060"/>
            </a:xfrm>
            <a:prstGeom prst="ellipse">
              <a:avLst/>
            </a:prstGeom>
            <a:solidFill>
              <a:srgbClr val="FFFF99"/>
            </a:solidFill>
            <a:ln w="9525">
              <a:solidFill>
                <a:srgbClr val="000000"/>
              </a:solidFill>
              <a:round/>
              <a:headEnd/>
              <a:tailEnd/>
            </a:ln>
          </p:spPr>
          <p:txBody>
            <a:bodyPr/>
            <a:lstStyle/>
            <a:p>
              <a:endParaRPr lang="en-US">
                <a:cs typeface="Arial" charset="0"/>
              </a:endParaRPr>
            </a:p>
          </p:txBody>
        </p:sp>
        <p:sp>
          <p:nvSpPr>
            <p:cNvPr id="8" name="Line 8"/>
            <p:cNvSpPr>
              <a:spLocks noChangeShapeType="1"/>
            </p:cNvSpPr>
            <p:nvPr/>
          </p:nvSpPr>
          <p:spPr bwMode="auto">
            <a:xfrm>
              <a:off x="6027" y="1332"/>
              <a:ext cx="1" cy="2880"/>
            </a:xfrm>
            <a:prstGeom prst="line">
              <a:avLst/>
            </a:prstGeom>
            <a:noFill/>
            <a:ln w="9525">
              <a:solidFill>
                <a:srgbClr val="000000"/>
              </a:solidFill>
              <a:round/>
              <a:headEnd/>
              <a:tailEnd/>
            </a:ln>
          </p:spPr>
          <p:txBody>
            <a:bodyPr/>
            <a:lstStyle/>
            <a:p>
              <a:endParaRPr lang="el-GR"/>
            </a:p>
          </p:txBody>
        </p:sp>
        <p:sp>
          <p:nvSpPr>
            <p:cNvPr id="9" name="Line 9"/>
            <p:cNvSpPr>
              <a:spLocks noChangeShapeType="1"/>
            </p:cNvSpPr>
            <p:nvPr/>
          </p:nvSpPr>
          <p:spPr bwMode="auto">
            <a:xfrm>
              <a:off x="6027" y="4572"/>
              <a:ext cx="1" cy="2700"/>
            </a:xfrm>
            <a:prstGeom prst="line">
              <a:avLst/>
            </a:prstGeom>
            <a:noFill/>
            <a:ln w="9525">
              <a:solidFill>
                <a:srgbClr val="000000"/>
              </a:solidFill>
              <a:round/>
              <a:headEnd/>
              <a:tailEnd/>
            </a:ln>
          </p:spPr>
          <p:txBody>
            <a:bodyPr/>
            <a:lstStyle/>
            <a:p>
              <a:endParaRPr lang="el-GR"/>
            </a:p>
          </p:txBody>
        </p:sp>
        <p:sp>
          <p:nvSpPr>
            <p:cNvPr id="10" name="Line 10"/>
            <p:cNvSpPr>
              <a:spLocks noChangeShapeType="1"/>
            </p:cNvSpPr>
            <p:nvPr/>
          </p:nvSpPr>
          <p:spPr bwMode="auto">
            <a:xfrm>
              <a:off x="6747" y="4392"/>
              <a:ext cx="3420" cy="1"/>
            </a:xfrm>
            <a:prstGeom prst="line">
              <a:avLst/>
            </a:prstGeom>
            <a:noFill/>
            <a:ln w="9525">
              <a:solidFill>
                <a:srgbClr val="000000"/>
              </a:solidFill>
              <a:round/>
              <a:headEnd/>
              <a:tailEnd/>
            </a:ln>
          </p:spPr>
          <p:txBody>
            <a:bodyPr/>
            <a:lstStyle/>
            <a:p>
              <a:endParaRPr lang="el-GR"/>
            </a:p>
          </p:txBody>
        </p:sp>
        <p:sp>
          <p:nvSpPr>
            <p:cNvPr id="11" name="Line 11"/>
            <p:cNvSpPr>
              <a:spLocks noChangeShapeType="1"/>
            </p:cNvSpPr>
            <p:nvPr/>
          </p:nvSpPr>
          <p:spPr bwMode="auto">
            <a:xfrm flipH="1">
              <a:off x="1707" y="4392"/>
              <a:ext cx="3600" cy="1"/>
            </a:xfrm>
            <a:prstGeom prst="line">
              <a:avLst/>
            </a:prstGeom>
            <a:noFill/>
            <a:ln w="9525">
              <a:solidFill>
                <a:srgbClr val="000000"/>
              </a:solidFill>
              <a:round/>
              <a:headEnd/>
              <a:tailEnd/>
            </a:ln>
          </p:spPr>
          <p:txBody>
            <a:bodyPr/>
            <a:lstStyle/>
            <a:p>
              <a:endParaRPr lang="el-GR"/>
            </a:p>
          </p:txBody>
        </p:sp>
        <p:sp>
          <p:nvSpPr>
            <p:cNvPr id="12" name="Text Box 12"/>
            <p:cNvSpPr txBox="1">
              <a:spLocks noChangeArrowheads="1"/>
            </p:cNvSpPr>
            <p:nvPr/>
          </p:nvSpPr>
          <p:spPr bwMode="auto">
            <a:xfrm>
              <a:off x="5947" y="3492"/>
              <a:ext cx="1530" cy="720"/>
            </a:xfrm>
            <a:prstGeom prst="rect">
              <a:avLst/>
            </a:prstGeom>
            <a:solidFill>
              <a:srgbClr val="FFFF99"/>
            </a:solidFill>
            <a:ln w="9525">
              <a:noFill/>
              <a:miter lim="800000"/>
              <a:headEnd/>
              <a:tailEnd/>
            </a:ln>
          </p:spPr>
          <p:txBody>
            <a:bodyPr/>
            <a:lstStyle/>
            <a:p>
              <a:pPr algn="ctr"/>
              <a:r>
                <a:rPr lang="el-GR" sz="900" b="1" dirty="0">
                  <a:latin typeface="Times New Roman" pitchFamily="18" charset="0"/>
                  <a:cs typeface="Arial" charset="0"/>
                </a:rPr>
                <a:t>ΕΠΙΧΗΡΗΜΑΤΙΚΟΙ ΣΥΝΕΡΓΑΤΕΣ</a:t>
              </a:r>
              <a:endParaRPr lang="en-GB" sz="900" b="1" dirty="0">
                <a:cs typeface="Arial" charset="0"/>
              </a:endParaRPr>
            </a:p>
          </p:txBody>
        </p:sp>
        <p:sp>
          <p:nvSpPr>
            <p:cNvPr id="13" name="Text Box 13"/>
            <p:cNvSpPr txBox="1">
              <a:spLocks noChangeArrowheads="1"/>
            </p:cNvSpPr>
            <p:nvPr/>
          </p:nvSpPr>
          <p:spPr bwMode="auto">
            <a:xfrm>
              <a:off x="4407" y="4752"/>
              <a:ext cx="1260" cy="720"/>
            </a:xfrm>
            <a:prstGeom prst="rect">
              <a:avLst/>
            </a:prstGeom>
            <a:solidFill>
              <a:srgbClr val="FFFF99"/>
            </a:solidFill>
            <a:ln w="9525">
              <a:noFill/>
              <a:miter lim="800000"/>
              <a:headEnd/>
              <a:tailEnd/>
            </a:ln>
          </p:spPr>
          <p:txBody>
            <a:bodyPr/>
            <a:lstStyle/>
            <a:p>
              <a:pPr algn="ctr"/>
              <a:r>
                <a:rPr lang="el-GR" sz="1200" b="1" dirty="0">
                  <a:latin typeface="Times New Roman" pitchFamily="18" charset="0"/>
                  <a:cs typeface="Arial" charset="0"/>
                </a:rPr>
                <a:t>ΤΜΗΜΑΤΑ ΠΕΛΑΤΩΝ</a:t>
              </a:r>
              <a:endParaRPr lang="en-GB" sz="1200" b="1" dirty="0">
                <a:cs typeface="Arial" charset="0"/>
              </a:endParaRPr>
            </a:p>
          </p:txBody>
        </p:sp>
        <p:sp>
          <p:nvSpPr>
            <p:cNvPr id="14" name="Text Box 14"/>
            <p:cNvSpPr txBox="1">
              <a:spLocks noChangeArrowheads="1"/>
            </p:cNvSpPr>
            <p:nvPr/>
          </p:nvSpPr>
          <p:spPr bwMode="auto">
            <a:xfrm>
              <a:off x="6387" y="4752"/>
              <a:ext cx="1260" cy="540"/>
            </a:xfrm>
            <a:prstGeom prst="rect">
              <a:avLst/>
            </a:prstGeom>
            <a:solidFill>
              <a:srgbClr val="FFFF99"/>
            </a:solidFill>
            <a:ln w="9525">
              <a:noFill/>
              <a:miter lim="800000"/>
              <a:headEnd/>
              <a:tailEnd/>
            </a:ln>
          </p:spPr>
          <p:txBody>
            <a:bodyPr/>
            <a:lstStyle/>
            <a:p>
              <a:r>
                <a:rPr lang="el-GR" sz="1200" b="1" dirty="0">
                  <a:latin typeface="Times New Roman" pitchFamily="18" charset="0"/>
                  <a:cs typeface="Arial" charset="0"/>
                </a:rPr>
                <a:t>ΕΞΩΤΕΡΙΚΗ ΕΠΙΡΡΟΗ</a:t>
              </a:r>
              <a:endParaRPr lang="en-GB" sz="1200" b="1" dirty="0">
                <a:cs typeface="Arial" charset="0"/>
              </a:endParaRPr>
            </a:p>
          </p:txBody>
        </p:sp>
        <p:sp>
          <p:nvSpPr>
            <p:cNvPr id="15" name="Text Box 15"/>
            <p:cNvSpPr txBox="1">
              <a:spLocks noChangeArrowheads="1"/>
            </p:cNvSpPr>
            <p:nvPr/>
          </p:nvSpPr>
          <p:spPr bwMode="auto">
            <a:xfrm>
              <a:off x="6387" y="2142"/>
              <a:ext cx="1980" cy="540"/>
            </a:xfrm>
            <a:prstGeom prst="rect">
              <a:avLst/>
            </a:prstGeom>
            <a:solidFill>
              <a:srgbClr val="FFFFCC"/>
            </a:solidFill>
            <a:ln w="9525">
              <a:noFill/>
              <a:miter lim="800000"/>
              <a:headEnd/>
              <a:tailEnd/>
            </a:ln>
          </p:spPr>
          <p:txBody>
            <a:bodyPr/>
            <a:lstStyle/>
            <a:p>
              <a:pPr algn="r"/>
              <a:r>
                <a:rPr lang="el-GR" sz="1200" b="1" dirty="0">
                  <a:latin typeface="Times New Roman" pitchFamily="18" charset="0"/>
                  <a:cs typeface="Arial" charset="0"/>
                </a:rPr>
                <a:t>Εργατικά σωματεία</a:t>
              </a:r>
              <a:endParaRPr lang="en-GB" sz="1200" b="1" dirty="0">
                <a:cs typeface="Arial" charset="0"/>
              </a:endParaRPr>
            </a:p>
          </p:txBody>
        </p:sp>
        <p:sp>
          <p:nvSpPr>
            <p:cNvPr id="16" name="Text Box 16"/>
            <p:cNvSpPr txBox="1">
              <a:spLocks noChangeArrowheads="1"/>
            </p:cNvSpPr>
            <p:nvPr/>
          </p:nvSpPr>
          <p:spPr bwMode="auto">
            <a:xfrm>
              <a:off x="6207" y="1692"/>
              <a:ext cx="1260" cy="54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Εργαζόμενοι</a:t>
              </a:r>
              <a:endParaRPr lang="en-GB" sz="1200" b="1" dirty="0">
                <a:cs typeface="Arial" charset="0"/>
              </a:endParaRPr>
            </a:p>
          </p:txBody>
        </p:sp>
        <p:sp>
          <p:nvSpPr>
            <p:cNvPr id="17" name="Text Box 17"/>
            <p:cNvSpPr txBox="1">
              <a:spLocks noChangeArrowheads="1"/>
            </p:cNvSpPr>
            <p:nvPr/>
          </p:nvSpPr>
          <p:spPr bwMode="auto">
            <a:xfrm>
              <a:off x="8187" y="3672"/>
              <a:ext cx="1800" cy="540"/>
            </a:xfrm>
            <a:prstGeom prst="rect">
              <a:avLst/>
            </a:prstGeom>
            <a:solidFill>
              <a:srgbClr val="FFFFCC"/>
            </a:solidFill>
            <a:ln w="9525">
              <a:noFill/>
              <a:miter lim="800000"/>
              <a:headEnd/>
              <a:tailEnd/>
            </a:ln>
          </p:spPr>
          <p:txBody>
            <a:bodyPr/>
            <a:lstStyle/>
            <a:p>
              <a:pPr algn="r"/>
              <a:r>
                <a:rPr lang="el-GR" sz="1200" b="1" dirty="0" err="1">
                  <a:latin typeface="Times New Roman" pitchFamily="18" charset="0"/>
                  <a:cs typeface="Arial" charset="0"/>
                </a:rPr>
                <a:t>Πάροχοι</a:t>
              </a:r>
              <a:endParaRPr lang="en-GB" sz="1200" b="1" dirty="0">
                <a:cs typeface="Arial" charset="0"/>
              </a:endParaRPr>
            </a:p>
          </p:txBody>
        </p:sp>
        <p:sp>
          <p:nvSpPr>
            <p:cNvPr id="18" name="Text Box 18"/>
            <p:cNvSpPr txBox="1">
              <a:spLocks noChangeArrowheads="1"/>
            </p:cNvSpPr>
            <p:nvPr/>
          </p:nvSpPr>
          <p:spPr bwMode="auto">
            <a:xfrm>
              <a:off x="8187" y="3132"/>
              <a:ext cx="1260" cy="36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Διανομείς</a:t>
              </a:r>
              <a:endParaRPr lang="en-GB" sz="1200" b="1" dirty="0">
                <a:cs typeface="Arial" charset="0"/>
              </a:endParaRPr>
            </a:p>
          </p:txBody>
        </p:sp>
        <p:sp>
          <p:nvSpPr>
            <p:cNvPr id="19" name="Text Box 19"/>
            <p:cNvSpPr txBox="1">
              <a:spLocks noChangeArrowheads="1"/>
            </p:cNvSpPr>
            <p:nvPr/>
          </p:nvSpPr>
          <p:spPr bwMode="auto">
            <a:xfrm>
              <a:off x="7287" y="2592"/>
              <a:ext cx="1440" cy="540"/>
            </a:xfrm>
            <a:prstGeom prst="rect">
              <a:avLst/>
            </a:prstGeom>
            <a:solidFill>
              <a:srgbClr val="FFFFCC"/>
            </a:solidFill>
            <a:ln w="9525">
              <a:noFill/>
              <a:miter lim="800000"/>
              <a:headEnd/>
              <a:tailEnd/>
            </a:ln>
          </p:spPr>
          <p:txBody>
            <a:bodyPr/>
            <a:lstStyle/>
            <a:p>
              <a:pPr algn="r"/>
              <a:r>
                <a:rPr lang="el-GR" sz="1200" b="1" dirty="0">
                  <a:latin typeface="Times New Roman" pitchFamily="18" charset="0"/>
                  <a:cs typeface="Arial" charset="0"/>
                </a:rPr>
                <a:t>Προμηθευτές</a:t>
              </a:r>
              <a:endParaRPr lang="en-GB" sz="1200" b="1" dirty="0">
                <a:cs typeface="Arial" charset="0"/>
              </a:endParaRPr>
            </a:p>
          </p:txBody>
        </p:sp>
        <p:sp>
          <p:nvSpPr>
            <p:cNvPr id="20" name="Text Box 20"/>
            <p:cNvSpPr txBox="1">
              <a:spLocks noChangeArrowheads="1"/>
            </p:cNvSpPr>
            <p:nvPr/>
          </p:nvSpPr>
          <p:spPr bwMode="auto">
            <a:xfrm>
              <a:off x="8727" y="4932"/>
              <a:ext cx="900" cy="36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Μέσα</a:t>
              </a:r>
              <a:endParaRPr lang="en-GB" sz="1200" b="1" dirty="0">
                <a:cs typeface="Arial" charset="0"/>
              </a:endParaRPr>
            </a:p>
          </p:txBody>
        </p:sp>
        <p:sp>
          <p:nvSpPr>
            <p:cNvPr id="21" name="Text Box 21"/>
            <p:cNvSpPr txBox="1">
              <a:spLocks noChangeArrowheads="1"/>
            </p:cNvSpPr>
            <p:nvPr/>
          </p:nvSpPr>
          <p:spPr bwMode="auto">
            <a:xfrm>
              <a:off x="7647" y="5652"/>
              <a:ext cx="1260" cy="54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Κοινότητα</a:t>
              </a:r>
              <a:endParaRPr lang="en-GB" sz="1200" b="1" dirty="0">
                <a:cs typeface="Arial" charset="0"/>
              </a:endParaRPr>
            </a:p>
          </p:txBody>
        </p:sp>
        <p:sp>
          <p:nvSpPr>
            <p:cNvPr id="22" name="Text Box 22"/>
            <p:cNvSpPr txBox="1">
              <a:spLocks noChangeArrowheads="1"/>
            </p:cNvSpPr>
            <p:nvPr/>
          </p:nvSpPr>
          <p:spPr bwMode="auto">
            <a:xfrm>
              <a:off x="6207" y="6192"/>
              <a:ext cx="1620" cy="72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Ειδικές ομάδες π.χ. ΜΚΟ</a:t>
              </a:r>
            </a:p>
          </p:txBody>
        </p:sp>
        <p:sp>
          <p:nvSpPr>
            <p:cNvPr id="23" name="Text Box 23"/>
            <p:cNvSpPr txBox="1">
              <a:spLocks noChangeArrowheads="1"/>
            </p:cNvSpPr>
            <p:nvPr/>
          </p:nvSpPr>
          <p:spPr bwMode="auto">
            <a:xfrm>
              <a:off x="3507" y="6192"/>
              <a:ext cx="2340" cy="54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Μερίδα καταναλωτών Γ</a:t>
              </a:r>
              <a:endParaRPr lang="en-GB" sz="1200" b="1" dirty="0">
                <a:cs typeface="Arial" charset="0"/>
              </a:endParaRPr>
            </a:p>
          </p:txBody>
        </p:sp>
        <p:sp>
          <p:nvSpPr>
            <p:cNvPr id="24" name="Text Box 24"/>
            <p:cNvSpPr txBox="1">
              <a:spLocks noChangeArrowheads="1"/>
            </p:cNvSpPr>
            <p:nvPr/>
          </p:nvSpPr>
          <p:spPr bwMode="auto">
            <a:xfrm>
              <a:off x="2247" y="5112"/>
              <a:ext cx="2129" cy="505"/>
            </a:xfrm>
            <a:prstGeom prst="rect">
              <a:avLst/>
            </a:prstGeom>
            <a:solidFill>
              <a:srgbClr val="FFFFCC"/>
            </a:solidFill>
            <a:ln w="9525">
              <a:noFill/>
              <a:miter lim="800000"/>
              <a:headEnd/>
              <a:tailEnd/>
            </a:ln>
          </p:spPr>
          <p:txBody>
            <a:bodyPr/>
            <a:lstStyle/>
            <a:p>
              <a:r>
                <a:rPr lang="el-GR" sz="1100" b="1" dirty="0">
                  <a:latin typeface="Times New Roman" pitchFamily="18" charset="0"/>
                  <a:cs typeface="Arial" charset="0"/>
                </a:rPr>
                <a:t>Μερίδα</a:t>
              </a:r>
              <a:r>
                <a:rPr lang="el-GR" sz="1200" b="1" dirty="0">
                  <a:latin typeface="Times New Roman" pitchFamily="18" charset="0"/>
                  <a:cs typeface="Arial" charset="0"/>
                </a:rPr>
                <a:t> καταναλωτών Β</a:t>
              </a:r>
              <a:endParaRPr lang="en-GB" sz="1200" b="1" dirty="0">
                <a:cs typeface="Arial" charset="0"/>
              </a:endParaRPr>
            </a:p>
          </p:txBody>
        </p:sp>
        <p:sp>
          <p:nvSpPr>
            <p:cNvPr id="25" name="Text Box 25"/>
            <p:cNvSpPr txBox="1">
              <a:spLocks noChangeArrowheads="1"/>
            </p:cNvSpPr>
            <p:nvPr/>
          </p:nvSpPr>
          <p:spPr bwMode="auto">
            <a:xfrm>
              <a:off x="1871" y="4572"/>
              <a:ext cx="2186" cy="54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Μερίδα καταναλωτών Α</a:t>
              </a:r>
              <a:endParaRPr lang="en-GB" sz="1200" b="1" dirty="0">
                <a:cs typeface="Arial" charset="0"/>
              </a:endParaRPr>
            </a:p>
          </p:txBody>
        </p:sp>
        <p:sp>
          <p:nvSpPr>
            <p:cNvPr id="26" name="Text Box 26"/>
            <p:cNvSpPr txBox="1">
              <a:spLocks noChangeArrowheads="1"/>
            </p:cNvSpPr>
            <p:nvPr/>
          </p:nvSpPr>
          <p:spPr bwMode="auto">
            <a:xfrm>
              <a:off x="4407" y="1692"/>
              <a:ext cx="1440" cy="36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Κυβέρνηση</a:t>
              </a:r>
              <a:endParaRPr lang="en-GB" sz="1200" b="1" dirty="0">
                <a:cs typeface="Arial" charset="0"/>
              </a:endParaRPr>
            </a:p>
          </p:txBody>
        </p:sp>
        <p:sp>
          <p:nvSpPr>
            <p:cNvPr id="27" name="Text Box 27"/>
            <p:cNvSpPr txBox="1">
              <a:spLocks noChangeArrowheads="1"/>
            </p:cNvSpPr>
            <p:nvPr/>
          </p:nvSpPr>
          <p:spPr bwMode="auto">
            <a:xfrm>
              <a:off x="3507" y="2052"/>
              <a:ext cx="2160" cy="54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Ρυθμιστικές αρχές</a:t>
              </a:r>
              <a:endParaRPr lang="en-GB" sz="1200" b="1" dirty="0">
                <a:cs typeface="Arial" charset="0"/>
              </a:endParaRPr>
            </a:p>
          </p:txBody>
        </p:sp>
        <p:sp>
          <p:nvSpPr>
            <p:cNvPr id="28" name="Text Box 28"/>
            <p:cNvSpPr txBox="1">
              <a:spLocks noChangeArrowheads="1"/>
            </p:cNvSpPr>
            <p:nvPr/>
          </p:nvSpPr>
          <p:spPr bwMode="auto">
            <a:xfrm>
              <a:off x="2967" y="2412"/>
              <a:ext cx="1980" cy="36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Εμπορικοί σύλλογοι</a:t>
              </a:r>
              <a:endParaRPr lang="en-GB" sz="1200" b="1" dirty="0">
                <a:cs typeface="Arial" charset="0"/>
              </a:endParaRPr>
            </a:p>
          </p:txBody>
        </p:sp>
        <p:sp>
          <p:nvSpPr>
            <p:cNvPr id="29" name="Text Box 29"/>
            <p:cNvSpPr txBox="1">
              <a:spLocks noChangeArrowheads="1"/>
            </p:cNvSpPr>
            <p:nvPr/>
          </p:nvSpPr>
          <p:spPr bwMode="auto">
            <a:xfrm>
              <a:off x="2427" y="2952"/>
              <a:ext cx="2160" cy="36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Επαγγελματικές ενώσεις</a:t>
              </a:r>
              <a:endParaRPr lang="en-GB" sz="1200" b="1" dirty="0">
                <a:cs typeface="Arial" charset="0"/>
              </a:endParaRPr>
            </a:p>
          </p:txBody>
        </p:sp>
        <p:sp>
          <p:nvSpPr>
            <p:cNvPr id="30" name="Text Box 30"/>
            <p:cNvSpPr txBox="1">
              <a:spLocks noChangeArrowheads="1"/>
            </p:cNvSpPr>
            <p:nvPr/>
          </p:nvSpPr>
          <p:spPr bwMode="auto">
            <a:xfrm>
              <a:off x="2247" y="3492"/>
              <a:ext cx="1440" cy="36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Μέτοχοι</a:t>
              </a:r>
              <a:endParaRPr lang="en-GB" sz="1200" b="1" dirty="0">
                <a:cs typeface="Arial" charset="0"/>
              </a:endParaRPr>
            </a:p>
          </p:txBody>
        </p:sp>
        <p:sp>
          <p:nvSpPr>
            <p:cNvPr id="31" name="Text Box 31"/>
            <p:cNvSpPr txBox="1">
              <a:spLocks noChangeArrowheads="1"/>
            </p:cNvSpPr>
            <p:nvPr/>
          </p:nvSpPr>
          <p:spPr bwMode="auto">
            <a:xfrm>
              <a:off x="2067" y="3852"/>
              <a:ext cx="1800" cy="360"/>
            </a:xfrm>
            <a:prstGeom prst="rect">
              <a:avLst/>
            </a:prstGeom>
            <a:solidFill>
              <a:srgbClr val="FFFFCC"/>
            </a:solidFill>
            <a:ln w="9525">
              <a:noFill/>
              <a:miter lim="800000"/>
              <a:headEnd/>
              <a:tailEnd/>
            </a:ln>
          </p:spPr>
          <p:txBody>
            <a:bodyPr/>
            <a:lstStyle/>
            <a:p>
              <a:r>
                <a:rPr lang="el-GR" sz="1200" b="1" dirty="0">
                  <a:latin typeface="Times New Roman" pitchFamily="18" charset="0"/>
                  <a:cs typeface="Arial" charset="0"/>
                </a:rPr>
                <a:t>Διευθυντές</a:t>
              </a:r>
              <a:endParaRPr lang="en-GB" sz="1200" b="1" dirty="0">
                <a:cs typeface="Arial" charset="0"/>
              </a:endParaRPr>
            </a:p>
          </p:txBody>
        </p:sp>
        <p:sp>
          <p:nvSpPr>
            <p:cNvPr id="32" name="Oval 32"/>
            <p:cNvSpPr>
              <a:spLocks noChangeArrowheads="1"/>
            </p:cNvSpPr>
            <p:nvPr/>
          </p:nvSpPr>
          <p:spPr bwMode="auto">
            <a:xfrm>
              <a:off x="5307" y="4032"/>
              <a:ext cx="1440" cy="720"/>
            </a:xfrm>
            <a:prstGeom prst="ellipse">
              <a:avLst/>
            </a:prstGeom>
            <a:solidFill>
              <a:srgbClr val="FFFF00"/>
            </a:solidFill>
            <a:ln w="9525">
              <a:solidFill>
                <a:srgbClr val="000000"/>
              </a:solidFill>
              <a:round/>
              <a:headEnd/>
              <a:tailEnd/>
            </a:ln>
          </p:spPr>
          <p:txBody>
            <a:bodyPr/>
            <a:lstStyle/>
            <a:p>
              <a:endParaRPr lang="en-US">
                <a:cs typeface="Arial" charset="0"/>
              </a:endParaRPr>
            </a:p>
          </p:txBody>
        </p:sp>
        <p:sp>
          <p:nvSpPr>
            <p:cNvPr id="33" name="Text Box 33"/>
            <p:cNvSpPr txBox="1">
              <a:spLocks noChangeArrowheads="1"/>
            </p:cNvSpPr>
            <p:nvPr/>
          </p:nvSpPr>
          <p:spPr bwMode="auto">
            <a:xfrm>
              <a:off x="5667" y="4212"/>
              <a:ext cx="900" cy="360"/>
            </a:xfrm>
            <a:prstGeom prst="rect">
              <a:avLst/>
            </a:prstGeom>
            <a:solidFill>
              <a:srgbClr val="FFFF00"/>
            </a:solidFill>
            <a:ln w="9525">
              <a:noFill/>
              <a:miter lim="800000"/>
              <a:headEnd/>
              <a:tailEnd/>
            </a:ln>
          </p:spPr>
          <p:txBody>
            <a:bodyPr/>
            <a:lstStyle/>
            <a:p>
              <a:r>
                <a:rPr lang="el-GR" sz="1200" b="1" dirty="0">
                  <a:latin typeface="Times New Roman" pitchFamily="18" charset="0"/>
                  <a:cs typeface="Arial" charset="0"/>
                </a:rPr>
                <a:t>ΕΤΑΙΡΙΑ</a:t>
              </a:r>
              <a:endParaRPr lang="en-GB" sz="1600" b="1" dirty="0">
                <a:cs typeface="Arial" charset="0"/>
              </a:endParaRPr>
            </a:p>
          </p:txBody>
        </p:sp>
        <p:sp>
          <p:nvSpPr>
            <p:cNvPr id="34" name="Text Box 34"/>
            <p:cNvSpPr txBox="1">
              <a:spLocks noChangeArrowheads="1"/>
            </p:cNvSpPr>
            <p:nvPr/>
          </p:nvSpPr>
          <p:spPr bwMode="auto">
            <a:xfrm>
              <a:off x="4587" y="3492"/>
              <a:ext cx="1272" cy="360"/>
            </a:xfrm>
            <a:prstGeom prst="rect">
              <a:avLst/>
            </a:prstGeom>
            <a:solidFill>
              <a:srgbClr val="FFFF99"/>
            </a:solidFill>
            <a:ln w="9525">
              <a:noFill/>
              <a:miter lim="800000"/>
              <a:headEnd/>
              <a:tailEnd/>
            </a:ln>
          </p:spPr>
          <p:txBody>
            <a:bodyPr/>
            <a:lstStyle/>
            <a:p>
              <a:r>
                <a:rPr lang="el-GR" sz="1200" b="1" dirty="0">
                  <a:latin typeface="Times New Roman" pitchFamily="18" charset="0"/>
                  <a:cs typeface="Arial" charset="0"/>
                </a:rPr>
                <a:t>ΑΡΧΕΣ</a:t>
              </a:r>
              <a:endParaRPr lang="en-GB" sz="1200" b="1" dirty="0">
                <a:cs typeface="Arial" charset="0"/>
              </a:endParaRPr>
            </a:p>
          </p:txBody>
        </p:sp>
      </p:grpSp>
    </p:spTree>
    <p:extLst>
      <p:ext uri="{BB962C8B-B14F-4D97-AF65-F5344CB8AC3E}">
        <p14:creationId xmlns:p14="http://schemas.microsoft.com/office/powerpoint/2010/main" val="70592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2428" y="1447800"/>
            <a:ext cx="528469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31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(2)</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268759"/>
            <a:ext cx="4104456" cy="539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50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(3)</a:t>
            </a:r>
          </a:p>
        </p:txBody>
      </p:sp>
      <p:sp>
        <p:nvSpPr>
          <p:cNvPr id="3" name="Θέση περιεχομένου 2"/>
          <p:cNvSpPr>
            <a:spLocks noGrp="1"/>
          </p:cNvSpPr>
          <p:nvPr>
            <p:ph idx="1"/>
          </p:nvPr>
        </p:nvSpPr>
        <p:spPr/>
        <p:txBody>
          <a:bodyPr/>
          <a:lstStyle/>
          <a:p>
            <a:pPr marL="82296" indent="0">
              <a:buNone/>
            </a:pPr>
            <a:r>
              <a:rPr lang="el-GR"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7572614" cy="483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4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Τομείς της Ε.Κ.Ε.</a:t>
            </a:r>
          </a:p>
        </p:txBody>
      </p:sp>
      <p:sp>
        <p:nvSpPr>
          <p:cNvPr id="3" name="Θέση περιεχομένου 2"/>
          <p:cNvSpPr>
            <a:spLocks noGrp="1"/>
          </p:cNvSpPr>
          <p:nvPr>
            <p:ph idx="1"/>
          </p:nvPr>
        </p:nvSpPr>
        <p:spPr>
          <a:xfrm>
            <a:off x="323528" y="1600200"/>
            <a:ext cx="8363272" cy="5141168"/>
          </a:xfrm>
        </p:spPr>
        <p:txBody>
          <a:bodyPr>
            <a:normAutofit fontScale="70000" lnSpcReduction="20000"/>
          </a:bodyPr>
          <a:lstStyle/>
          <a:p>
            <a:r>
              <a:rPr lang="el-GR" dirty="0"/>
              <a:t>Που </a:t>
            </a:r>
            <a:r>
              <a:rPr lang="el-GR" b="1" dirty="0"/>
              <a:t>εφαρμόζεται</a:t>
            </a:r>
            <a:r>
              <a:rPr lang="el-GR" dirty="0"/>
              <a:t> της Ε.Κ.Ε.</a:t>
            </a:r>
          </a:p>
          <a:p>
            <a:r>
              <a:rPr lang="el-GR" b="1" dirty="0"/>
              <a:t>Δεν υπάρχει παγκόσμια αποδεκτός </a:t>
            </a:r>
            <a:r>
              <a:rPr lang="el-GR" dirty="0"/>
              <a:t>καθορισμός τους.</a:t>
            </a:r>
          </a:p>
          <a:p>
            <a:r>
              <a:rPr lang="el-GR" dirty="0"/>
              <a:t>Δράσεις (προγράμματα) και πολιτικές της Εταιρίας</a:t>
            </a:r>
          </a:p>
          <a:p>
            <a:r>
              <a:rPr lang="el-GR" dirty="0"/>
              <a:t>Διαφοροποιήσεις στο </a:t>
            </a:r>
            <a:r>
              <a:rPr lang="el-GR" b="1" dirty="0"/>
              <a:t>περιεχόμενο</a:t>
            </a:r>
            <a:r>
              <a:rPr lang="el-GR" dirty="0"/>
              <a:t> ανά τομέα βιομηχανίας</a:t>
            </a:r>
          </a:p>
          <a:p>
            <a:pPr marL="411480" lvl="1" indent="0">
              <a:buNone/>
            </a:pPr>
            <a:r>
              <a:rPr lang="el-GR" dirty="0"/>
              <a:t>(π.χ. ασφάλεια εργαζομένων σε εργοτάξιο και γραφείο)</a:t>
            </a:r>
          </a:p>
          <a:p>
            <a:r>
              <a:rPr lang="el-GR" dirty="0"/>
              <a:t>Διαφοροποιήσεις στη </a:t>
            </a:r>
            <a:r>
              <a:rPr lang="el-GR" b="1" dirty="0"/>
              <a:t>σημαντικότητα</a:t>
            </a:r>
            <a:r>
              <a:rPr lang="el-GR" dirty="0"/>
              <a:t> ανά τομέα βιομηχανίας</a:t>
            </a:r>
          </a:p>
          <a:p>
            <a:pPr marL="411480" lvl="1" indent="0">
              <a:buNone/>
            </a:pPr>
            <a:r>
              <a:rPr lang="el-GR" sz="2600" dirty="0"/>
              <a:t>(π.χ. επίδραση </a:t>
            </a:r>
            <a:r>
              <a:rPr lang="el-GR" sz="2600" dirty="0" err="1"/>
              <a:t>πετρελαιοβιομηχανίας</a:t>
            </a:r>
            <a:r>
              <a:rPr lang="el-GR" sz="2600" dirty="0"/>
              <a:t> και φαρμακοβιομηχανίας σε περιβάλλον)</a:t>
            </a:r>
          </a:p>
          <a:p>
            <a:r>
              <a:rPr lang="el-GR" dirty="0"/>
              <a:t>Διαφοροποιήσεις στις </a:t>
            </a:r>
            <a:r>
              <a:rPr lang="el-GR" b="1" dirty="0"/>
              <a:t>απαιτήσεις</a:t>
            </a:r>
            <a:r>
              <a:rPr lang="el-GR" dirty="0"/>
              <a:t> ανά τομέα βιομηχανίας</a:t>
            </a:r>
          </a:p>
          <a:p>
            <a:r>
              <a:rPr lang="en-US" b="1" dirty="0"/>
              <a:t>Greenwashing </a:t>
            </a:r>
          </a:p>
          <a:p>
            <a:r>
              <a:rPr lang="el-GR" dirty="0"/>
              <a:t>Που δίνουν </a:t>
            </a:r>
            <a:r>
              <a:rPr lang="el-GR" b="1" dirty="0"/>
              <a:t>βάρος</a:t>
            </a:r>
            <a:r>
              <a:rPr lang="el-GR" dirty="0"/>
              <a:t> οι εταιρίες </a:t>
            </a:r>
            <a:r>
              <a:rPr lang="en-US" dirty="0"/>
              <a:t>;</a:t>
            </a:r>
            <a:r>
              <a:rPr lang="el-GR" dirty="0"/>
              <a:t> Που οι καταναλωτές</a:t>
            </a:r>
            <a:r>
              <a:rPr lang="en-US" dirty="0"/>
              <a:t>; </a:t>
            </a:r>
            <a:r>
              <a:rPr lang="el-GR" dirty="0"/>
              <a:t>Που η κοινωνία</a:t>
            </a:r>
            <a:r>
              <a:rPr lang="en-US" dirty="0"/>
              <a:t>;</a:t>
            </a:r>
          </a:p>
          <a:p>
            <a:r>
              <a:rPr lang="el-GR" dirty="0"/>
              <a:t>Τελικά η Ε.Κ.Ε. </a:t>
            </a:r>
            <a:r>
              <a:rPr lang="el-GR" b="1" dirty="0"/>
              <a:t>δεν είναι </a:t>
            </a:r>
            <a:r>
              <a:rPr lang="el-GR" dirty="0"/>
              <a:t>ένας κατάλογος αλλά μια έννοια άρρηκτα συνυφασμένη με την εταιρική κουλτούρα, ολοκληρωμένη σε κάθε δράση της εταιρίας.</a:t>
            </a:r>
          </a:p>
          <a:p>
            <a:endParaRPr lang="el-GR" dirty="0"/>
          </a:p>
        </p:txBody>
      </p:sp>
    </p:spTree>
    <p:extLst>
      <p:ext uri="{BB962C8B-B14F-4D97-AF65-F5344CB8AC3E}">
        <p14:creationId xmlns:p14="http://schemas.microsoft.com/office/powerpoint/2010/main" val="311832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67544" y="570156"/>
            <a:ext cx="8424936" cy="1054250"/>
          </a:xfrm>
        </p:spPr>
        <p:txBody>
          <a:bodyPr>
            <a:normAutofit/>
          </a:bodyPr>
          <a:lstStyle/>
          <a:p>
            <a:r>
              <a:rPr lang="el-GR" sz="5000" dirty="0"/>
              <a:t>Αποτελέσματα έρευνας 2014</a:t>
            </a:r>
          </a:p>
        </p:txBody>
      </p:sp>
      <p:sp>
        <p:nvSpPr>
          <p:cNvPr id="5" name="Θέση περιεχομένου 4"/>
          <p:cNvSpPr>
            <a:spLocks noGrp="1"/>
          </p:cNvSpPr>
          <p:nvPr>
            <p:ph idx="1"/>
          </p:nvPr>
        </p:nvSpPr>
        <p:spPr/>
        <p:txBody>
          <a:bodyPr/>
          <a:lstStyle/>
          <a:p>
            <a:pPr marL="0" indent="0">
              <a:buNone/>
            </a:pPr>
            <a:r>
              <a:rPr lang="el-GR" dirty="0"/>
              <a:t> </a:t>
            </a:r>
          </a:p>
        </p:txBody>
      </p:sp>
      <p:sp>
        <p:nvSpPr>
          <p:cNvPr id="6" name="6 - Θέση περιεχομένου"/>
          <p:cNvSpPr txBox="1">
            <a:spLocks/>
          </p:cNvSpPr>
          <p:nvPr/>
        </p:nvSpPr>
        <p:spPr>
          <a:xfrm>
            <a:off x="899592" y="5589239"/>
            <a:ext cx="6822504" cy="1183367"/>
          </a:xfrm>
          <a:prstGeom prst="rect">
            <a:avLst/>
          </a:prstGeom>
        </p:spPr>
        <p:txBody>
          <a:bodyPr vert="horz" lIns="91440" tIns="45720" rIns="91440" bIns="45720" rtlCol="0">
            <a:normAutofit fontScale="77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1">
              <a:buFont typeface="Wingdings" pitchFamily="2" charset="2"/>
              <a:buChar char="Ø"/>
            </a:pPr>
            <a:r>
              <a:rPr lang="el-GR" sz="1800" dirty="0"/>
              <a:t>Κλάδος τροφίμων </a:t>
            </a:r>
            <a:r>
              <a:rPr lang="en-US" sz="1800" dirty="0"/>
              <a:t>: 41%</a:t>
            </a:r>
          </a:p>
          <a:p>
            <a:pPr lvl="1">
              <a:buFont typeface="Wingdings" pitchFamily="2" charset="2"/>
              <a:buChar char="Ø"/>
            </a:pPr>
            <a:r>
              <a:rPr lang="el-GR" sz="1800" dirty="0"/>
              <a:t>Πετρελαϊκές εταιρίες </a:t>
            </a:r>
            <a:r>
              <a:rPr lang="en-US" sz="1800" dirty="0"/>
              <a:t>: </a:t>
            </a:r>
            <a:r>
              <a:rPr lang="el-GR" sz="1800" dirty="0"/>
              <a:t>10</a:t>
            </a:r>
            <a:r>
              <a:rPr lang="en-US" sz="1800" dirty="0"/>
              <a:t>%</a:t>
            </a:r>
            <a:endParaRPr lang="el-GR" sz="1800" dirty="0"/>
          </a:p>
          <a:p>
            <a:pPr lvl="1">
              <a:buFont typeface="Wingdings" pitchFamily="2" charset="2"/>
              <a:buChar char="Ø"/>
            </a:pPr>
            <a:r>
              <a:rPr lang="el-GR" sz="1800" dirty="0"/>
              <a:t>Κατασκευαστικός κλάδος </a:t>
            </a:r>
            <a:r>
              <a:rPr lang="en-US" sz="1800" dirty="0"/>
              <a:t>: 8%</a:t>
            </a:r>
          </a:p>
          <a:p>
            <a:pPr lvl="1">
              <a:buFont typeface="Wingdings" pitchFamily="2" charset="2"/>
              <a:buChar char="Ø"/>
            </a:pPr>
            <a:r>
              <a:rPr lang="el-GR" sz="1800" dirty="0"/>
              <a:t>Φαρμακευτικές </a:t>
            </a:r>
            <a:r>
              <a:rPr lang="en-US" sz="1800" dirty="0"/>
              <a:t>: </a:t>
            </a:r>
            <a:r>
              <a:rPr lang="el-GR" sz="1800" dirty="0"/>
              <a:t>6</a:t>
            </a:r>
            <a:r>
              <a:rPr lang="en-US" sz="1800" dirty="0"/>
              <a:t>%</a:t>
            </a:r>
          </a:p>
          <a:p>
            <a:pPr algn="ctr">
              <a:buFont typeface="Wingdings" pitchFamily="2" charset="2"/>
              <a:buNone/>
            </a:pPr>
            <a:r>
              <a:rPr lang="el-GR" sz="2000" u="sng" dirty="0"/>
              <a:t>Μονάχα ποιοτικά στοιχεία στο 30-35% των περιπτώσεων</a:t>
            </a:r>
            <a:endParaRPr lang="en-US" sz="2000" u="sng" dirty="0"/>
          </a:p>
          <a:p>
            <a:endParaRPr lang="en-US" dirty="0"/>
          </a:p>
        </p:txBody>
      </p:sp>
      <p:pic>
        <p:nvPicPr>
          <p:cNvPr id="8" name="table"/>
          <p:cNvPicPr>
            <a:picLocks noChangeAspect="1"/>
          </p:cNvPicPr>
          <p:nvPr/>
        </p:nvPicPr>
        <p:blipFill>
          <a:blip r:embed="rId2"/>
          <a:stretch>
            <a:fillRect/>
          </a:stretch>
        </p:blipFill>
        <p:spPr>
          <a:xfrm>
            <a:off x="755576" y="2133924"/>
            <a:ext cx="7452828" cy="3389461"/>
          </a:xfrm>
          <a:prstGeom prst="rect">
            <a:avLst/>
          </a:prstGeom>
        </p:spPr>
      </p:pic>
    </p:spTree>
    <p:extLst>
      <p:ext uri="{BB962C8B-B14F-4D97-AF65-F5344CB8AC3E}">
        <p14:creationId xmlns:p14="http://schemas.microsoft.com/office/powerpoint/2010/main" val="267663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548680"/>
            <a:ext cx="8265241" cy="1054250"/>
          </a:xfrm>
        </p:spPr>
        <p:txBody>
          <a:bodyPr>
            <a:normAutofit/>
          </a:bodyPr>
          <a:lstStyle/>
          <a:p>
            <a:r>
              <a:rPr lang="el-GR" dirty="0"/>
              <a:t>Ινστιτούτο Εταιρικής Ευθύνης</a:t>
            </a:r>
          </a:p>
        </p:txBody>
      </p:sp>
      <p:sp>
        <p:nvSpPr>
          <p:cNvPr id="3" name="Θέση περιεχομένου 2"/>
          <p:cNvSpPr>
            <a:spLocks noGrp="1"/>
          </p:cNvSpPr>
          <p:nvPr>
            <p:ph idx="1"/>
          </p:nvPr>
        </p:nvSpPr>
        <p:spPr>
          <a:xfrm>
            <a:off x="457200" y="2050843"/>
            <a:ext cx="8370791" cy="4608512"/>
          </a:xfrm>
        </p:spPr>
        <p:txBody>
          <a:bodyPr>
            <a:normAutofit fontScale="92500"/>
          </a:bodyPr>
          <a:lstStyle/>
          <a:p>
            <a:r>
              <a:rPr lang="el-GR" sz="2800" dirty="0"/>
              <a:t>Λειτουργεί από το 2008 στην Ελλάδα </a:t>
            </a:r>
          </a:p>
          <a:p>
            <a:r>
              <a:rPr lang="el-GR" sz="2800" dirty="0"/>
              <a:t>Βασίζεται στο διεθνή δείκτη </a:t>
            </a:r>
            <a:r>
              <a:rPr lang="en-US" sz="2800" dirty="0"/>
              <a:t>CR Index (CRI) o </a:t>
            </a:r>
            <a:r>
              <a:rPr lang="el-GR" sz="2800" dirty="0"/>
              <a:t>οποίος μετράει την απόδοση των επιχειρήσεων σε 4 τομείς</a:t>
            </a:r>
            <a:r>
              <a:rPr lang="en-US" sz="2800" dirty="0"/>
              <a:t>:</a:t>
            </a:r>
          </a:p>
          <a:p>
            <a:pPr lvl="1"/>
            <a:r>
              <a:rPr lang="el-GR" sz="2000" dirty="0"/>
              <a:t>Κοινότητα (</a:t>
            </a:r>
            <a:r>
              <a:rPr lang="en-US" sz="2000" dirty="0"/>
              <a:t>community)</a:t>
            </a:r>
            <a:endParaRPr lang="el-GR" sz="2000" dirty="0"/>
          </a:p>
          <a:p>
            <a:pPr lvl="1"/>
            <a:r>
              <a:rPr lang="el-GR" sz="2000" dirty="0"/>
              <a:t>Περιβάλλον</a:t>
            </a:r>
            <a:r>
              <a:rPr lang="en-US" sz="2000" dirty="0"/>
              <a:t> (environment)</a:t>
            </a:r>
            <a:endParaRPr lang="el-GR" sz="2000" dirty="0"/>
          </a:p>
          <a:p>
            <a:pPr lvl="1"/>
            <a:r>
              <a:rPr lang="el-GR" sz="2000" dirty="0"/>
              <a:t>Αγορά</a:t>
            </a:r>
            <a:r>
              <a:rPr lang="en-US" sz="2000" dirty="0"/>
              <a:t> (marketplace)</a:t>
            </a:r>
            <a:endParaRPr lang="el-GR" sz="2000" dirty="0"/>
          </a:p>
          <a:p>
            <a:pPr lvl="1"/>
            <a:r>
              <a:rPr lang="el-GR" sz="2000" dirty="0"/>
              <a:t>Εργαζόμενοι</a:t>
            </a:r>
            <a:r>
              <a:rPr lang="en-US" sz="2000" dirty="0"/>
              <a:t> (workplace)</a:t>
            </a:r>
          </a:p>
          <a:p>
            <a:pPr marL="400050"/>
            <a:r>
              <a:rPr lang="el-GR" sz="2400" dirty="0"/>
              <a:t>Ετήσια βραβεία</a:t>
            </a:r>
          </a:p>
          <a:p>
            <a:pPr marL="400050"/>
            <a:endParaRPr lang="el-GR" sz="2400" dirty="0"/>
          </a:p>
          <a:p>
            <a:pPr marL="400050"/>
            <a:endParaRPr lang="el-GR" sz="2400" dirty="0"/>
          </a:p>
          <a:p>
            <a:pPr marL="57150" indent="0">
              <a:buNone/>
            </a:pPr>
            <a:r>
              <a:rPr lang="en-US" sz="2400" dirty="0">
                <a:hlinkClick r:id="rId3"/>
              </a:rPr>
              <a:t>http://www.cri.org.gr</a:t>
            </a:r>
            <a:r>
              <a:rPr lang="el-GR" sz="2400" dirty="0"/>
              <a:t> </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417" y="4725144"/>
            <a:ext cx="4904063" cy="1934211"/>
          </a:xfrm>
          <a:prstGeom prst="roundRect">
            <a:avLst>
              <a:gd name="adj" fmla="val 16667"/>
            </a:avLst>
          </a:prstGeom>
          <a:ln>
            <a:solidFill>
              <a:schemeClr val="tx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445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1143000"/>
          </a:xfrm>
        </p:spPr>
        <p:txBody>
          <a:bodyPr>
            <a:noAutofit/>
          </a:bodyPr>
          <a:lstStyle/>
          <a:p>
            <a:r>
              <a:rPr lang="el-GR" sz="3800" b="1" dirty="0">
                <a:latin typeface="Times New Roman" pitchFamily="18" charset="0"/>
                <a:cs typeface="Times New Roman" pitchFamily="18" charset="0"/>
              </a:rPr>
              <a:t>Πως οι ηθικές αξίες εφαρμόζονται στο </a:t>
            </a:r>
            <a:r>
              <a:rPr lang="en-US" sz="3800" b="1" dirty="0">
                <a:latin typeface="Times New Roman" pitchFamily="18" charset="0"/>
                <a:cs typeface="Times New Roman" pitchFamily="18" charset="0"/>
              </a:rPr>
              <a:t>Marketing</a:t>
            </a:r>
            <a:endParaRPr lang="el-GR" sz="3800" b="1"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323528" y="1988840"/>
            <a:ext cx="8568952" cy="4608512"/>
          </a:xfrm>
        </p:spPr>
        <p:txBody>
          <a:bodyPr>
            <a:normAutofit fontScale="92500" lnSpcReduction="10000"/>
          </a:bodyPr>
          <a:lstStyle/>
          <a:p>
            <a:pPr>
              <a:buNone/>
            </a:pPr>
            <a:r>
              <a:rPr lang="el-GR" b="1" u="sng" dirty="0"/>
              <a:t>Γιατί μελετάμε την </a:t>
            </a:r>
            <a:r>
              <a:rPr lang="en-US" b="1" u="sng" dirty="0"/>
              <a:t>EKE ;</a:t>
            </a:r>
          </a:p>
          <a:p>
            <a:r>
              <a:rPr lang="el-GR" b="1" dirty="0"/>
              <a:t>Αντίκτυπο </a:t>
            </a:r>
            <a:r>
              <a:rPr lang="el-GR" dirty="0"/>
              <a:t>στην</a:t>
            </a:r>
            <a:r>
              <a:rPr lang="el-GR" b="1" dirty="0"/>
              <a:t> Οικονομική Επίδοση.</a:t>
            </a:r>
          </a:p>
          <a:p>
            <a:r>
              <a:rPr lang="el-GR" b="1" dirty="0"/>
              <a:t>Καταναλωτική συμπεριφορά</a:t>
            </a:r>
            <a:r>
              <a:rPr lang="el-GR" dirty="0"/>
              <a:t>.</a:t>
            </a:r>
          </a:p>
          <a:p>
            <a:pPr marL="857250" lvl="1" indent="-457200">
              <a:buFont typeface="+mj-lt"/>
              <a:buAutoNum type="arabicPeriod"/>
            </a:pPr>
            <a:r>
              <a:rPr lang="el-GR" sz="2000" dirty="0"/>
              <a:t>Αντιλήψεις – προκαταλήψεις – πεποιθήσεις καταναλωτών για το</a:t>
            </a:r>
            <a:r>
              <a:rPr lang="en-US" sz="2000" dirty="0"/>
              <a:t> </a:t>
            </a:r>
            <a:r>
              <a:rPr lang="el-GR" sz="2000" dirty="0"/>
              <a:t>χρόνο, λόγο και κίνητρα εφαρμογής (</a:t>
            </a:r>
            <a:r>
              <a:rPr lang="en-US" sz="2000" dirty="0"/>
              <a:t>pro-active) </a:t>
            </a:r>
            <a:endParaRPr lang="el-GR" sz="2000" dirty="0"/>
          </a:p>
          <a:p>
            <a:pPr marL="857250" lvl="1" indent="-457200">
              <a:buFont typeface="+mj-lt"/>
              <a:buAutoNum type="arabicPeriod"/>
            </a:pPr>
            <a:r>
              <a:rPr lang="el-GR" sz="2000" dirty="0"/>
              <a:t>Τιμωρούν ή Ανταμείβουν με την συμπεριφορά τους την επιχείρηση (</a:t>
            </a:r>
            <a:r>
              <a:rPr lang="en-US" sz="2000" dirty="0"/>
              <a:t>boycott e.g. Coca</a:t>
            </a:r>
            <a:r>
              <a:rPr lang="el-GR" sz="2000" dirty="0"/>
              <a:t>-</a:t>
            </a:r>
            <a:r>
              <a:rPr lang="en-US" sz="2000" dirty="0"/>
              <a:t>cola, BP - buycott e.g. Lidl )</a:t>
            </a:r>
          </a:p>
          <a:p>
            <a:pPr marL="857250" lvl="1" indent="-457200">
              <a:buFont typeface="+mj-lt"/>
              <a:buAutoNum type="arabicPeriod"/>
            </a:pPr>
            <a:r>
              <a:rPr lang="el-GR" sz="2000" dirty="0"/>
              <a:t>Κατηγορίες καταναλωτών</a:t>
            </a:r>
          </a:p>
          <a:p>
            <a:pPr marL="914400" lvl="1" indent="-514350">
              <a:buFont typeface="+mj-lt"/>
              <a:buAutoNum type="arabicPeriod"/>
            </a:pPr>
            <a:r>
              <a:rPr lang="el-GR" dirty="0"/>
              <a:t>Πριν – Κατά τη διάρκεια – Μετά Αγορά</a:t>
            </a:r>
            <a:r>
              <a:rPr lang="en-US" dirty="0"/>
              <a:t> (ethics: </a:t>
            </a:r>
            <a:r>
              <a:rPr lang="el-GR" dirty="0"/>
              <a:t>βασικά μετά την αγορά).</a:t>
            </a:r>
            <a:endParaRPr lang="en-US" dirty="0"/>
          </a:p>
          <a:p>
            <a:r>
              <a:rPr lang="el-GR" b="1" dirty="0"/>
              <a:t>Ανταγωνιστικό πλεονέκτημα</a:t>
            </a:r>
            <a:endParaRPr lang="en-US" dirty="0"/>
          </a:p>
          <a:p>
            <a:endParaRPr lang="en-US" dirty="0"/>
          </a:p>
          <a:p>
            <a:endParaRPr lang="en-US" dirty="0"/>
          </a:p>
        </p:txBody>
      </p:sp>
    </p:spTree>
    <p:extLst>
      <p:ext uri="{BB962C8B-B14F-4D97-AF65-F5344CB8AC3E}">
        <p14:creationId xmlns:p14="http://schemas.microsoft.com/office/powerpoint/2010/main" val="19714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latin typeface="Times New Roman" pitchFamily="18" charset="0"/>
                <a:cs typeface="Times New Roman" pitchFamily="18" charset="0"/>
              </a:rPr>
              <a:t>Ανταγωνιστικό πλεονέκτημα</a:t>
            </a:r>
            <a:endParaRPr lang="el-GR" dirty="0"/>
          </a:p>
        </p:txBody>
      </p:sp>
      <p:sp>
        <p:nvSpPr>
          <p:cNvPr id="3" name="2 - Θέση περιεχομένου"/>
          <p:cNvSpPr>
            <a:spLocks noGrp="1"/>
          </p:cNvSpPr>
          <p:nvPr>
            <p:ph idx="1"/>
          </p:nvPr>
        </p:nvSpPr>
        <p:spPr>
          <a:xfrm>
            <a:off x="457200" y="2060848"/>
            <a:ext cx="8229600" cy="4608512"/>
          </a:xfrm>
        </p:spPr>
        <p:txBody>
          <a:bodyPr>
            <a:normAutofit fontScale="70000" lnSpcReduction="20000"/>
          </a:bodyPr>
          <a:lstStyle/>
          <a:p>
            <a:pPr>
              <a:lnSpc>
                <a:spcPct val="80000"/>
              </a:lnSpc>
            </a:pPr>
            <a:r>
              <a:rPr lang="el-GR" sz="2800" b="1" dirty="0">
                <a:latin typeface="Times New Roman" pitchFamily="18" charset="0"/>
                <a:cs typeface="Times New Roman" pitchFamily="18" charset="0"/>
              </a:rPr>
              <a:t>Προσλήψεις εργαζομένων, </a:t>
            </a:r>
            <a:r>
              <a:rPr lang="el-GR" sz="2800" dirty="0">
                <a:latin typeface="Times New Roman" pitchFamily="18" charset="0"/>
                <a:cs typeface="Times New Roman" pitchFamily="18" charset="0"/>
              </a:rPr>
              <a:t>κίνητρα για την πορεία τους στην εταιρία, να μείνουν στην εταιρία.</a:t>
            </a:r>
          </a:p>
          <a:p>
            <a:pPr>
              <a:lnSpc>
                <a:spcPct val="80000"/>
              </a:lnSpc>
            </a:pPr>
            <a:endParaRPr lang="en-GB" sz="2800" dirty="0">
              <a:latin typeface="Times New Roman" pitchFamily="18" charset="0"/>
              <a:cs typeface="Times New Roman" pitchFamily="18" charset="0"/>
            </a:endParaRPr>
          </a:p>
          <a:p>
            <a:pPr>
              <a:lnSpc>
                <a:spcPct val="80000"/>
              </a:lnSpc>
            </a:pPr>
            <a:r>
              <a:rPr lang="el-GR" sz="2800" b="1" dirty="0">
                <a:latin typeface="Times New Roman" pitchFamily="18" charset="0"/>
                <a:cs typeface="Times New Roman" pitchFamily="18" charset="0"/>
              </a:rPr>
              <a:t>Φήμη</a:t>
            </a:r>
            <a:r>
              <a:rPr lang="en-GB" sz="2800" dirty="0">
                <a:latin typeface="Times New Roman" pitchFamily="18" charset="0"/>
                <a:cs typeface="Times New Roman" pitchFamily="18" charset="0"/>
              </a:rPr>
              <a:t> </a:t>
            </a:r>
            <a:r>
              <a:rPr lang="el-GR" sz="2800" dirty="0">
                <a:latin typeface="Times New Roman" pitchFamily="18" charset="0"/>
                <a:cs typeface="Times New Roman" pitchFamily="18" charset="0"/>
              </a:rPr>
              <a:t>εταιρίας  , Αξία εμπορικού σήματος, </a:t>
            </a:r>
            <a:r>
              <a:rPr lang="el-GR" sz="2800" dirty="0" err="1">
                <a:latin typeface="Times New Roman" pitchFamily="18" charset="0"/>
                <a:cs typeface="Times New Roman" pitchFamily="18" charset="0"/>
              </a:rPr>
              <a:t>Αναγνωρισιμότητα</a:t>
            </a:r>
            <a:endParaRPr lang="en-GB" sz="2800" dirty="0">
              <a:latin typeface="Times New Roman" pitchFamily="18" charset="0"/>
              <a:cs typeface="Times New Roman" pitchFamily="18" charset="0"/>
            </a:endParaRPr>
          </a:p>
          <a:p>
            <a:pPr lvl="1">
              <a:lnSpc>
                <a:spcPct val="80000"/>
              </a:lnSpc>
            </a:pPr>
            <a:r>
              <a:rPr lang="en-GB" dirty="0">
                <a:latin typeface="Times New Roman" pitchFamily="18" charset="0"/>
                <a:cs typeface="Times New Roman" pitchFamily="18" charset="0"/>
              </a:rPr>
              <a:t>Potential for ethical/eco-marketing</a:t>
            </a:r>
            <a:endParaRPr lang="el-GR" dirty="0">
              <a:latin typeface="Times New Roman" pitchFamily="18" charset="0"/>
              <a:cs typeface="Times New Roman" pitchFamily="18" charset="0"/>
            </a:endParaRPr>
          </a:p>
          <a:p>
            <a:pPr lvl="1">
              <a:lnSpc>
                <a:spcPct val="80000"/>
              </a:lnSpc>
            </a:pPr>
            <a:endParaRPr lang="en-GB" dirty="0">
              <a:latin typeface="Times New Roman" pitchFamily="18" charset="0"/>
              <a:cs typeface="Times New Roman" pitchFamily="18" charset="0"/>
            </a:endParaRPr>
          </a:p>
          <a:p>
            <a:pPr>
              <a:lnSpc>
                <a:spcPct val="80000"/>
              </a:lnSpc>
            </a:pPr>
            <a:r>
              <a:rPr lang="el-GR" sz="2800" b="1" dirty="0">
                <a:latin typeface="Times New Roman" pitchFamily="18" charset="0"/>
                <a:cs typeface="Times New Roman" pitchFamily="18" charset="0"/>
              </a:rPr>
              <a:t>Ανταγωνιστικότητα</a:t>
            </a:r>
            <a:r>
              <a:rPr lang="en-GB" sz="2800" dirty="0">
                <a:latin typeface="Times New Roman" pitchFamily="18" charset="0"/>
                <a:cs typeface="Times New Roman" pitchFamily="18" charset="0"/>
              </a:rPr>
              <a:t> </a:t>
            </a:r>
            <a:r>
              <a:rPr lang="el-GR" sz="2800" dirty="0">
                <a:latin typeface="Times New Roman" pitchFamily="18" charset="0"/>
                <a:cs typeface="Times New Roman" pitchFamily="18" charset="0"/>
              </a:rPr>
              <a:t>και θέση στην αγορά (</a:t>
            </a:r>
            <a:r>
              <a:rPr lang="en-GB" sz="2800" dirty="0">
                <a:latin typeface="Times New Roman" pitchFamily="18" charset="0"/>
                <a:cs typeface="Times New Roman" pitchFamily="18" charset="0"/>
              </a:rPr>
              <a:t>market positioning</a:t>
            </a:r>
            <a:r>
              <a:rPr lang="el-GR" sz="2800" dirty="0">
                <a:latin typeface="Times New Roman" pitchFamily="18" charset="0"/>
                <a:cs typeface="Times New Roman" pitchFamily="18" charset="0"/>
              </a:rPr>
              <a:t>)</a:t>
            </a:r>
          </a:p>
          <a:p>
            <a:pPr>
              <a:lnSpc>
                <a:spcPct val="80000"/>
              </a:lnSpc>
            </a:pPr>
            <a:endParaRPr lang="en-GB" sz="2800" dirty="0">
              <a:latin typeface="Times New Roman" pitchFamily="18" charset="0"/>
              <a:cs typeface="Times New Roman" pitchFamily="18" charset="0"/>
            </a:endParaRPr>
          </a:p>
          <a:p>
            <a:pPr>
              <a:lnSpc>
                <a:spcPct val="80000"/>
              </a:lnSpc>
            </a:pPr>
            <a:r>
              <a:rPr lang="el-GR" sz="2800" dirty="0">
                <a:latin typeface="Times New Roman" pitchFamily="18" charset="0"/>
                <a:cs typeface="Times New Roman" pitchFamily="18" charset="0"/>
              </a:rPr>
              <a:t>«Άδεια λειτουργίας» </a:t>
            </a:r>
            <a:r>
              <a:rPr lang="en-US" sz="2800" dirty="0">
                <a:latin typeface="Times New Roman" pitchFamily="18" charset="0"/>
                <a:cs typeface="Times New Roman" pitchFamily="18" charset="0"/>
              </a:rPr>
              <a:t>~ </a:t>
            </a:r>
            <a:r>
              <a:rPr lang="el-GR" sz="2800" b="1" dirty="0">
                <a:latin typeface="Times New Roman" pitchFamily="18" charset="0"/>
                <a:cs typeface="Times New Roman" pitchFamily="18" charset="0"/>
              </a:rPr>
              <a:t>Κοινωνικό Συμβόλαιο ανάμεσα σε Επιχείρηση και Κοινωνία</a:t>
            </a:r>
          </a:p>
          <a:p>
            <a:pPr>
              <a:lnSpc>
                <a:spcPct val="80000"/>
              </a:lnSpc>
            </a:pPr>
            <a:endParaRPr lang="en-GB" sz="2800" dirty="0">
              <a:latin typeface="Times New Roman" pitchFamily="18" charset="0"/>
              <a:cs typeface="Times New Roman" pitchFamily="18" charset="0"/>
            </a:endParaRPr>
          </a:p>
          <a:p>
            <a:pPr>
              <a:lnSpc>
                <a:spcPct val="80000"/>
              </a:lnSpc>
            </a:pPr>
            <a:r>
              <a:rPr lang="el-GR" sz="2800" b="1" dirty="0">
                <a:latin typeface="Times New Roman" pitchFamily="18" charset="0"/>
                <a:cs typeface="Times New Roman" pitchFamily="18" charset="0"/>
              </a:rPr>
              <a:t>Λειτουργική αποδοτικότητα</a:t>
            </a:r>
            <a:endParaRPr lang="en-GB" sz="2800" b="1" dirty="0">
              <a:latin typeface="Times New Roman" pitchFamily="18" charset="0"/>
              <a:cs typeface="Times New Roman" pitchFamily="18" charset="0"/>
            </a:endParaRPr>
          </a:p>
          <a:p>
            <a:pPr lvl="1">
              <a:lnSpc>
                <a:spcPct val="80000"/>
              </a:lnSpc>
            </a:pPr>
            <a:r>
              <a:rPr lang="el-GR" dirty="0">
                <a:latin typeface="Times New Roman" pitchFamily="18" charset="0"/>
                <a:cs typeface="Times New Roman" pitchFamily="18" charset="0"/>
              </a:rPr>
              <a:t>Λιγότερα απόβλητα</a:t>
            </a:r>
            <a:r>
              <a:rPr lang="en-GB" dirty="0">
                <a:latin typeface="Times New Roman" pitchFamily="18" charset="0"/>
                <a:cs typeface="Times New Roman" pitchFamily="18" charset="0"/>
              </a:rPr>
              <a:t>, </a:t>
            </a:r>
            <a:r>
              <a:rPr lang="el-GR" dirty="0">
                <a:latin typeface="Times New Roman" pitchFamily="18" charset="0"/>
                <a:cs typeface="Times New Roman" pitchFamily="18" charset="0"/>
              </a:rPr>
              <a:t> υψηλότερη παραγωγικότητα </a:t>
            </a:r>
          </a:p>
          <a:p>
            <a:pPr lvl="1">
              <a:lnSpc>
                <a:spcPct val="80000"/>
              </a:lnSpc>
            </a:pPr>
            <a:endParaRPr lang="en-GB" dirty="0">
              <a:latin typeface="Times New Roman" pitchFamily="18" charset="0"/>
              <a:cs typeface="Times New Roman" pitchFamily="18" charset="0"/>
            </a:endParaRPr>
          </a:p>
          <a:p>
            <a:pPr>
              <a:lnSpc>
                <a:spcPct val="80000"/>
              </a:lnSpc>
            </a:pPr>
            <a:r>
              <a:rPr lang="el-GR" sz="2800" dirty="0">
                <a:latin typeface="Times New Roman" pitchFamily="18" charset="0"/>
                <a:cs typeface="Times New Roman" pitchFamily="18" charset="0"/>
              </a:rPr>
              <a:t>Η επίδραση στην κερδοφορία είναι υπό προϋποθέσεις</a:t>
            </a:r>
          </a:p>
          <a:p>
            <a:pPr>
              <a:lnSpc>
                <a:spcPct val="80000"/>
              </a:lnSpc>
            </a:pPr>
            <a:endParaRPr lang="en-GB" sz="2800" dirty="0">
              <a:latin typeface="Times New Roman" pitchFamily="18" charset="0"/>
              <a:cs typeface="Times New Roman" pitchFamily="18" charset="0"/>
            </a:endParaRPr>
          </a:p>
          <a:p>
            <a:pPr>
              <a:lnSpc>
                <a:spcPct val="80000"/>
              </a:lnSpc>
            </a:pPr>
            <a:r>
              <a:rPr lang="el-GR" sz="2800" b="1" dirty="0">
                <a:latin typeface="Times New Roman" pitchFamily="18" charset="0"/>
                <a:cs typeface="Times New Roman" pitchFamily="18" charset="0"/>
              </a:rPr>
              <a:t>Στρατηγική Εταιρική Κοινωνική Ευθύνη </a:t>
            </a:r>
          </a:p>
          <a:p>
            <a:pPr lvl="1">
              <a:lnSpc>
                <a:spcPct val="80000"/>
              </a:lnSpc>
            </a:pPr>
            <a:r>
              <a:rPr lang="en-GB" sz="2300" dirty="0">
                <a:latin typeface="Times New Roman" pitchFamily="18" charset="0"/>
                <a:cs typeface="Times New Roman" pitchFamily="18" charset="0"/>
              </a:rPr>
              <a:t>Competitive advantage –</a:t>
            </a:r>
            <a:r>
              <a:rPr lang="el-GR" sz="2300" dirty="0">
                <a:latin typeface="Times New Roman" pitchFamily="18" charset="0"/>
                <a:cs typeface="Times New Roman" pitchFamily="18" charset="0"/>
              </a:rPr>
              <a:t>&gt;</a:t>
            </a:r>
            <a:r>
              <a:rPr lang="en-GB" sz="2300" dirty="0">
                <a:latin typeface="Times New Roman" pitchFamily="18" charset="0"/>
                <a:cs typeface="Times New Roman" pitchFamily="18" charset="0"/>
              </a:rPr>
              <a:t> added value</a:t>
            </a:r>
            <a:r>
              <a:rPr lang="el-GR" sz="2300" dirty="0">
                <a:latin typeface="Times New Roman" pitchFamily="18" charset="0"/>
                <a:cs typeface="Times New Roman" pitchFamily="18" charset="0"/>
              </a:rPr>
              <a:t> (πρόσθετη αξία)</a:t>
            </a:r>
            <a:endParaRPr lang="el-GR" sz="2300" dirty="0"/>
          </a:p>
        </p:txBody>
      </p:sp>
    </p:spTree>
    <p:extLst>
      <p:ext uri="{BB962C8B-B14F-4D97-AF65-F5344CB8AC3E}">
        <p14:creationId xmlns:p14="http://schemas.microsoft.com/office/powerpoint/2010/main" val="252133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Εισαγωγικές έννοιες</a:t>
            </a:r>
          </a:p>
        </p:txBody>
      </p:sp>
      <p:sp>
        <p:nvSpPr>
          <p:cNvPr id="14" name="Θέση περιεχομένου 13"/>
          <p:cNvSpPr>
            <a:spLocks noGrp="1"/>
          </p:cNvSpPr>
          <p:nvPr>
            <p:ph idx="1"/>
          </p:nvPr>
        </p:nvSpPr>
        <p:spPr/>
        <p:txBody>
          <a:bodyPr/>
          <a:lstStyle/>
          <a:p>
            <a:pPr marL="0" indent="0">
              <a:buNone/>
            </a:pPr>
            <a:r>
              <a:rPr lang="en-US" dirty="0"/>
              <a:t> </a:t>
            </a:r>
            <a:endParaRPr lang="el-GR" dirty="0"/>
          </a:p>
        </p:txBody>
      </p:sp>
      <p:sp>
        <p:nvSpPr>
          <p:cNvPr id="4" name="Έλλειψη 3"/>
          <p:cNvSpPr/>
          <p:nvPr/>
        </p:nvSpPr>
        <p:spPr>
          <a:xfrm>
            <a:off x="683568" y="1844824"/>
            <a:ext cx="3600400" cy="244827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3200" b="1" i="1" dirty="0">
                <a:latin typeface="Arial Black" panose="020B0A04020102020204" pitchFamily="34" charset="0"/>
              </a:rPr>
              <a:t>Οικονομία</a:t>
            </a:r>
          </a:p>
        </p:txBody>
      </p:sp>
      <p:sp>
        <p:nvSpPr>
          <p:cNvPr id="5" name="Έλλειψη 4"/>
          <p:cNvSpPr/>
          <p:nvPr/>
        </p:nvSpPr>
        <p:spPr>
          <a:xfrm>
            <a:off x="5292080" y="1484784"/>
            <a:ext cx="3600400" cy="24482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400" b="1" i="1" dirty="0">
                <a:latin typeface="Arial Black" panose="020B0A04020102020204" pitchFamily="34" charset="0"/>
              </a:rPr>
              <a:t>Διοίκηση Επιχειρήσεων</a:t>
            </a:r>
          </a:p>
        </p:txBody>
      </p:sp>
      <p:sp>
        <p:nvSpPr>
          <p:cNvPr id="6" name="Έλλειψη 5"/>
          <p:cNvSpPr/>
          <p:nvPr/>
        </p:nvSpPr>
        <p:spPr>
          <a:xfrm>
            <a:off x="2987824" y="4149080"/>
            <a:ext cx="3600400" cy="24482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i="1" dirty="0">
                <a:latin typeface="Arial Black" panose="020B0A04020102020204" pitchFamily="34" charset="0"/>
              </a:rPr>
              <a:t>Marketing</a:t>
            </a:r>
            <a:endParaRPr lang="el-GR" sz="3200" b="1" i="1" dirty="0">
              <a:latin typeface="Arial Black" panose="020B0A04020102020204" pitchFamily="34" charset="0"/>
            </a:endParaRPr>
          </a:p>
        </p:txBody>
      </p:sp>
      <p:cxnSp>
        <p:nvCxnSpPr>
          <p:cNvPr id="8" name="Ευθύγραμμο βέλος σύνδεσης 7"/>
          <p:cNvCxnSpPr/>
          <p:nvPr/>
        </p:nvCxnSpPr>
        <p:spPr>
          <a:xfrm flipV="1">
            <a:off x="6588224" y="4797152"/>
            <a:ext cx="10081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6588224" y="5373216"/>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Έλλειψη 10"/>
          <p:cNvSpPr/>
          <p:nvPr/>
        </p:nvSpPr>
        <p:spPr>
          <a:xfrm>
            <a:off x="7596336" y="3933056"/>
            <a:ext cx="1547664"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Ρόλος </a:t>
            </a:r>
            <a:r>
              <a:rPr lang="en-US" dirty="0"/>
              <a:t>Marketer</a:t>
            </a:r>
            <a:endParaRPr lang="el-GR" dirty="0"/>
          </a:p>
        </p:txBody>
      </p:sp>
      <p:sp>
        <p:nvSpPr>
          <p:cNvPr id="13" name="Έλλειψη 12"/>
          <p:cNvSpPr/>
          <p:nvPr/>
        </p:nvSpPr>
        <p:spPr>
          <a:xfrm>
            <a:off x="7524328" y="5406961"/>
            <a:ext cx="1547664"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 </a:t>
            </a:r>
            <a:r>
              <a:rPr lang="el-GR" dirty="0"/>
              <a:t>Σκέψεις ;</a:t>
            </a:r>
          </a:p>
        </p:txBody>
      </p:sp>
    </p:spTree>
    <p:extLst>
      <p:ext uri="{BB962C8B-B14F-4D97-AF65-F5344CB8AC3E}">
        <p14:creationId xmlns:p14="http://schemas.microsoft.com/office/powerpoint/2010/main" val="221575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274638"/>
            <a:ext cx="7962088" cy="1143000"/>
          </a:xfrm>
        </p:spPr>
        <p:txBody>
          <a:bodyPr>
            <a:normAutofit/>
          </a:bodyPr>
          <a:lstStyle/>
          <a:p>
            <a:r>
              <a:rPr lang="el-GR" b="1" dirty="0">
                <a:latin typeface="Times New Roman" pitchFamily="18" charset="0"/>
                <a:cs typeface="Times New Roman" pitchFamily="18" charset="0"/>
              </a:rPr>
              <a:t>Πρόσθετη αξία στην επιχείρηση</a:t>
            </a:r>
            <a:endParaRPr lang="el-GR" dirty="0"/>
          </a:p>
        </p:txBody>
      </p:sp>
      <p:sp>
        <p:nvSpPr>
          <p:cNvPr id="3" name="2 - Θέση περιεχομένου"/>
          <p:cNvSpPr>
            <a:spLocks noGrp="1"/>
          </p:cNvSpPr>
          <p:nvPr>
            <p:ph idx="1"/>
          </p:nvPr>
        </p:nvSpPr>
        <p:spPr>
          <a:xfrm>
            <a:off x="457200" y="1556792"/>
            <a:ext cx="8291264" cy="5184576"/>
          </a:xfrm>
        </p:spPr>
        <p:txBody>
          <a:bodyPr>
            <a:normAutofit fontScale="55000" lnSpcReduction="20000"/>
          </a:bodyPr>
          <a:lstStyle/>
          <a:p>
            <a:pPr marL="514350" indent="-514350">
              <a:buFont typeface="Wingdings" pitchFamily="2" charset="2"/>
              <a:buChar char="ü"/>
            </a:pPr>
            <a:r>
              <a:rPr lang="el-GR" dirty="0"/>
              <a:t>Βελτιώνει την </a:t>
            </a:r>
            <a:r>
              <a:rPr lang="el-GR" b="1" dirty="0"/>
              <a:t>εικόνα</a:t>
            </a:r>
            <a:r>
              <a:rPr lang="el-GR" dirty="0"/>
              <a:t> &amp; </a:t>
            </a:r>
            <a:r>
              <a:rPr lang="el-GR" b="1" dirty="0"/>
              <a:t>φήμη</a:t>
            </a:r>
            <a:r>
              <a:rPr lang="el-GR" dirty="0"/>
              <a:t> της εταιρίας</a:t>
            </a:r>
          </a:p>
          <a:p>
            <a:pPr marL="514350" indent="-514350">
              <a:buFont typeface="Wingdings" pitchFamily="2" charset="2"/>
              <a:buChar char="ü"/>
            </a:pPr>
            <a:endParaRPr lang="en-US" dirty="0"/>
          </a:p>
          <a:p>
            <a:pPr marL="514350" indent="-514350">
              <a:buFont typeface="Wingdings" pitchFamily="2" charset="2"/>
              <a:buChar char="ü"/>
            </a:pPr>
            <a:r>
              <a:rPr lang="el-GR" dirty="0"/>
              <a:t>Αύξηση </a:t>
            </a:r>
            <a:r>
              <a:rPr lang="el-GR" b="1" dirty="0"/>
              <a:t>πωλήσεων</a:t>
            </a:r>
            <a:r>
              <a:rPr lang="el-GR" dirty="0"/>
              <a:t> </a:t>
            </a:r>
          </a:p>
          <a:p>
            <a:pPr marL="514350" indent="-514350">
              <a:buFont typeface="Wingdings" pitchFamily="2" charset="2"/>
              <a:buChar char="ü"/>
            </a:pPr>
            <a:endParaRPr lang="el-GR" dirty="0"/>
          </a:p>
          <a:p>
            <a:pPr marL="514350" indent="-514350">
              <a:buFont typeface="Wingdings" pitchFamily="2" charset="2"/>
              <a:buChar char="ü"/>
            </a:pPr>
            <a:r>
              <a:rPr lang="el-GR" dirty="0"/>
              <a:t>Αύξηση </a:t>
            </a:r>
            <a:r>
              <a:rPr lang="el-GR" b="1" dirty="0"/>
              <a:t>αφοσίωση</a:t>
            </a:r>
            <a:r>
              <a:rPr lang="el-GR" dirty="0"/>
              <a:t> πελατών</a:t>
            </a:r>
          </a:p>
          <a:p>
            <a:pPr marL="514350" indent="-514350">
              <a:buFont typeface="Wingdings" pitchFamily="2" charset="2"/>
              <a:buChar char="ü"/>
            </a:pPr>
            <a:endParaRPr lang="el-GR" dirty="0"/>
          </a:p>
          <a:p>
            <a:pPr marL="514350" indent="-514350">
              <a:buFont typeface="Wingdings" pitchFamily="2" charset="2"/>
              <a:buChar char="ü"/>
            </a:pPr>
            <a:r>
              <a:rPr lang="el-GR" dirty="0"/>
              <a:t>Αύξηση αποδοτικότητας στην </a:t>
            </a:r>
            <a:r>
              <a:rPr lang="el-GR" b="1" dirty="0"/>
              <a:t>εφοδιαστική αλυσίδα </a:t>
            </a:r>
            <a:r>
              <a:rPr lang="el-GR" dirty="0"/>
              <a:t>(π.χ. καλύτερες σχέσεις με παραγωγούς).</a:t>
            </a:r>
          </a:p>
          <a:p>
            <a:pPr marL="514350" indent="-514350">
              <a:buFont typeface="Wingdings" pitchFamily="2" charset="2"/>
              <a:buChar char="ü"/>
            </a:pPr>
            <a:endParaRPr lang="en-US" dirty="0"/>
          </a:p>
          <a:p>
            <a:pPr marL="514350" indent="-514350">
              <a:buFont typeface="Wingdings" pitchFamily="2" charset="2"/>
              <a:buChar char="ü"/>
            </a:pPr>
            <a:r>
              <a:rPr lang="el-GR" dirty="0"/>
              <a:t>Βελτιώνει την πρόσβαση στα κεφάλαια από «υπεύθυνους» επενδυτές που θέλουν να επενδύσουν στο έργο της επιχείρησης.</a:t>
            </a:r>
          </a:p>
          <a:p>
            <a:pPr marL="514350" indent="-514350">
              <a:buFont typeface="Wingdings" pitchFamily="2" charset="2"/>
              <a:buChar char="ü"/>
            </a:pPr>
            <a:endParaRPr lang="en-US" dirty="0"/>
          </a:p>
          <a:p>
            <a:pPr marL="514350" indent="-514350">
              <a:buFont typeface="Wingdings" pitchFamily="2" charset="2"/>
              <a:buChar char="ü"/>
            </a:pPr>
            <a:r>
              <a:rPr lang="el-GR" dirty="0"/>
              <a:t>Λιγότερο </a:t>
            </a:r>
            <a:r>
              <a:rPr lang="el-GR" b="1" dirty="0"/>
              <a:t>ρίσκο</a:t>
            </a:r>
            <a:r>
              <a:rPr lang="el-GR" dirty="0"/>
              <a:t> στην εταιρική διακυβέρνηση λόγω συμμετοχής περισσότερων ομάδων.</a:t>
            </a:r>
          </a:p>
          <a:p>
            <a:pPr marL="514350" indent="-514350">
              <a:buFont typeface="Wingdings" pitchFamily="2" charset="2"/>
              <a:buChar char="ü"/>
            </a:pPr>
            <a:endParaRPr lang="en-US" dirty="0"/>
          </a:p>
          <a:p>
            <a:pPr marL="514350" indent="-514350">
              <a:buFont typeface="Wingdings" pitchFamily="2" charset="2"/>
              <a:buChar char="ü"/>
            </a:pPr>
            <a:r>
              <a:rPr lang="el-GR" dirty="0"/>
              <a:t>Πρόσβαση σε </a:t>
            </a:r>
            <a:r>
              <a:rPr lang="el-GR" b="1" dirty="0"/>
              <a:t>νέες αγορές </a:t>
            </a:r>
            <a:r>
              <a:rPr lang="el-GR" dirty="0"/>
              <a:t>(</a:t>
            </a:r>
            <a:r>
              <a:rPr lang="en-US" dirty="0"/>
              <a:t>ethical products)</a:t>
            </a:r>
            <a:r>
              <a:rPr lang="el-GR" dirty="0"/>
              <a:t>.</a:t>
            </a:r>
          </a:p>
          <a:p>
            <a:pPr marL="514350" indent="-514350">
              <a:buFont typeface="Wingdings" pitchFamily="2" charset="2"/>
              <a:buChar char="ü"/>
            </a:pPr>
            <a:endParaRPr lang="en-US" dirty="0"/>
          </a:p>
          <a:p>
            <a:pPr marL="514350" indent="-514350">
              <a:buFont typeface="Wingdings" pitchFamily="2" charset="2"/>
              <a:buChar char="ü"/>
            </a:pPr>
            <a:r>
              <a:rPr lang="el-GR" dirty="0"/>
              <a:t>Η επιχείρηση εκλαμβάνεται ως «η καλή του τομέα».</a:t>
            </a:r>
            <a:endParaRPr lang="en-US" dirty="0"/>
          </a:p>
        </p:txBody>
      </p:sp>
    </p:spTree>
    <p:extLst>
      <p:ext uri="{BB962C8B-B14F-4D97-AF65-F5344CB8AC3E}">
        <p14:creationId xmlns:p14="http://schemas.microsoft.com/office/powerpoint/2010/main" val="81493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74638"/>
            <a:ext cx="7818072" cy="1143000"/>
          </a:xfrm>
        </p:spPr>
        <p:txBody>
          <a:bodyPr/>
          <a:lstStyle/>
          <a:p>
            <a:pPr marL="514350" indent="-514350"/>
            <a:r>
              <a:rPr lang="el-GR" b="1" dirty="0">
                <a:latin typeface="Times New Roman" pitchFamily="18" charset="0"/>
                <a:cs typeface="Times New Roman" pitchFamily="18" charset="0"/>
              </a:rPr>
              <a:t>Τι μπορεί να πάει λάθος…;</a:t>
            </a:r>
            <a:endParaRPr lang="en-US" b="1"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1115616" y="1700808"/>
            <a:ext cx="7818072" cy="4752528"/>
          </a:xfrm>
        </p:spPr>
        <p:txBody>
          <a:bodyPr>
            <a:normAutofit fontScale="85000" lnSpcReduction="20000"/>
          </a:bodyPr>
          <a:lstStyle/>
          <a:p>
            <a:pPr marL="514350" indent="-514350">
              <a:buFont typeface="Wingdings" pitchFamily="2" charset="2"/>
              <a:buChar char="ü"/>
            </a:pPr>
            <a:r>
              <a:rPr lang="en-US" dirty="0"/>
              <a:t>Boycotts </a:t>
            </a:r>
            <a:r>
              <a:rPr lang="el-GR" dirty="0"/>
              <a:t>(τοπικό ή παγκόσμιο επίπεδο)</a:t>
            </a:r>
          </a:p>
          <a:p>
            <a:pPr marL="514350" indent="-514350">
              <a:buFont typeface="Wingdings" pitchFamily="2" charset="2"/>
              <a:buChar char="ü"/>
            </a:pPr>
            <a:endParaRPr lang="en-US" dirty="0"/>
          </a:p>
          <a:p>
            <a:pPr marL="514350" indent="-514350">
              <a:buFont typeface="Wingdings" pitchFamily="2" charset="2"/>
              <a:buChar char="ü"/>
            </a:pPr>
            <a:r>
              <a:rPr lang="el-GR" dirty="0"/>
              <a:t>Διαμαρτυρίες σε εργοστάσια / σημεία πώλησης</a:t>
            </a:r>
          </a:p>
          <a:p>
            <a:pPr marL="514350" indent="-514350">
              <a:buFont typeface="Wingdings" pitchFamily="2" charset="2"/>
              <a:buChar char="ü"/>
            </a:pPr>
            <a:endParaRPr lang="en-US" dirty="0"/>
          </a:p>
          <a:p>
            <a:pPr marL="514350" indent="-514350">
              <a:buFont typeface="Wingdings" pitchFamily="2" charset="2"/>
              <a:buChar char="ü"/>
            </a:pPr>
            <a:r>
              <a:rPr lang="el-GR" dirty="0"/>
              <a:t>Αποτυχία να εμπνεύσει εργαζόμενους</a:t>
            </a:r>
          </a:p>
          <a:p>
            <a:pPr marL="514350" indent="-514350">
              <a:buFont typeface="Wingdings" pitchFamily="2" charset="2"/>
              <a:buChar char="ü"/>
            </a:pPr>
            <a:endParaRPr lang="en-US" dirty="0"/>
          </a:p>
          <a:p>
            <a:pPr marL="514350" indent="-514350">
              <a:buFont typeface="Wingdings" pitchFamily="2" charset="2"/>
              <a:buChar char="ü"/>
            </a:pPr>
            <a:r>
              <a:rPr lang="el-GR" dirty="0"/>
              <a:t>Κακή διαχείριση</a:t>
            </a:r>
          </a:p>
          <a:p>
            <a:pPr marL="514350" indent="-514350">
              <a:buFont typeface="Wingdings" pitchFamily="2" charset="2"/>
              <a:buChar char="ü"/>
            </a:pPr>
            <a:endParaRPr lang="en-US" dirty="0"/>
          </a:p>
          <a:p>
            <a:pPr marL="514350" indent="-514350">
              <a:buFont typeface="Wingdings" pitchFamily="2" charset="2"/>
              <a:buChar char="ü"/>
            </a:pPr>
            <a:r>
              <a:rPr lang="el-GR" dirty="0"/>
              <a:t>Εμπόδια στην αύξηση χρηματοδότησης</a:t>
            </a:r>
          </a:p>
          <a:p>
            <a:pPr marL="514350" indent="-514350">
              <a:buFont typeface="Wingdings" pitchFamily="2" charset="2"/>
              <a:buChar char="ü"/>
            </a:pPr>
            <a:endParaRPr lang="en-US" dirty="0"/>
          </a:p>
          <a:p>
            <a:pPr marL="514350" indent="-514350">
              <a:buFont typeface="Wingdings" pitchFamily="2" charset="2"/>
              <a:buChar char="ü"/>
            </a:pPr>
            <a:r>
              <a:rPr lang="en-US" dirty="0"/>
              <a:t> </a:t>
            </a:r>
            <a:r>
              <a:rPr lang="el-GR" dirty="0"/>
              <a:t>Κανονισμοί λειτουργίας - Νομοθεσία</a:t>
            </a:r>
          </a:p>
          <a:p>
            <a:endParaRPr lang="el-GR" dirty="0"/>
          </a:p>
        </p:txBody>
      </p:sp>
    </p:spTree>
    <p:extLst>
      <p:ext uri="{BB962C8B-B14F-4D97-AF65-F5344CB8AC3E}">
        <p14:creationId xmlns:p14="http://schemas.microsoft.com/office/powerpoint/2010/main" val="265313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Ανοιχτά ερωτήματα για ΕΚΕ</a:t>
            </a:r>
          </a:p>
        </p:txBody>
      </p:sp>
      <p:sp>
        <p:nvSpPr>
          <p:cNvPr id="3" name="Θέση περιεχομένου 2"/>
          <p:cNvSpPr>
            <a:spLocks noGrp="1"/>
          </p:cNvSpPr>
          <p:nvPr>
            <p:ph idx="1"/>
          </p:nvPr>
        </p:nvSpPr>
        <p:spPr>
          <a:xfrm>
            <a:off x="971600" y="1844824"/>
            <a:ext cx="7920880" cy="4281339"/>
          </a:xfrm>
        </p:spPr>
        <p:txBody>
          <a:bodyPr/>
          <a:lstStyle/>
          <a:p>
            <a:r>
              <a:rPr lang="el-GR" dirty="0"/>
              <a:t>Οι πιο «υπεύθυνες» επιχειρήσεις έχουν καλύτερη οικονομική απόδοση ;</a:t>
            </a:r>
          </a:p>
          <a:p>
            <a:endParaRPr lang="el-GR" dirty="0"/>
          </a:p>
          <a:p>
            <a:r>
              <a:rPr lang="el-GR" dirty="0"/>
              <a:t>Οι πιο «υπεύθυνες» επιχειρήσεις προτιμώνται περισσότερο από τους καταναλωτές ;</a:t>
            </a:r>
          </a:p>
          <a:p>
            <a:pPr marL="82296" indent="0">
              <a:buNone/>
            </a:pPr>
            <a:endParaRPr lang="el-GR" dirty="0"/>
          </a:p>
        </p:txBody>
      </p:sp>
    </p:spTree>
    <p:extLst>
      <p:ext uri="{BB962C8B-B14F-4D97-AF65-F5344CB8AC3E}">
        <p14:creationId xmlns:p14="http://schemas.microsoft.com/office/powerpoint/2010/main" val="267941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Εργασία</a:t>
            </a:r>
          </a:p>
        </p:txBody>
      </p:sp>
      <p:sp>
        <p:nvSpPr>
          <p:cNvPr id="3" name="Θέση περιεχομένου 2"/>
          <p:cNvSpPr>
            <a:spLocks noGrp="1"/>
          </p:cNvSpPr>
          <p:nvPr>
            <p:ph idx="1"/>
          </p:nvPr>
        </p:nvSpPr>
        <p:spPr>
          <a:xfrm>
            <a:off x="1259632" y="1447800"/>
            <a:ext cx="7674056" cy="4800600"/>
          </a:xfrm>
        </p:spPr>
        <p:txBody>
          <a:bodyPr>
            <a:normAutofit/>
          </a:bodyPr>
          <a:lstStyle/>
          <a:p>
            <a:pPr marL="82296" indent="0" algn="ctr">
              <a:buNone/>
            </a:pPr>
            <a:r>
              <a:rPr lang="el-GR" sz="2000" b="1" u="sng" dirty="0"/>
              <a:t>Ελληνικές επιχειρήσεις &amp; εταιρική κοινωνική ευθύνη</a:t>
            </a:r>
          </a:p>
          <a:p>
            <a:pPr marL="82296" indent="0" algn="ctr">
              <a:buNone/>
            </a:pPr>
            <a:endParaRPr lang="el-GR" sz="2000" b="1" u="sng" dirty="0"/>
          </a:p>
          <a:p>
            <a:pPr algn="just">
              <a:buFont typeface="Wingdings" panose="05000000000000000000" pitchFamily="2" charset="2"/>
              <a:buChar char="v"/>
            </a:pPr>
            <a:r>
              <a:rPr lang="el-GR" sz="2000" dirty="0"/>
              <a:t>Βρείτε και παρουσιάστε </a:t>
            </a:r>
            <a:r>
              <a:rPr lang="el-GR" sz="2000" b="1" dirty="0"/>
              <a:t>10 παραδείγματα </a:t>
            </a:r>
            <a:r>
              <a:rPr lang="el-GR" sz="2000" dirty="0"/>
              <a:t>από διαφορετικούς τομείς εφαρμογής πολιτικών και πρακτικών Εταιρικής Κοινωνικής Ευθύνης Ελληνικών επιχειρήσεων. Συμπεριλάβετε στην απάντησή σας, τους λόγους που οδήγησαν στη συγκεκριμένη ενέργεια και τι κατάφεραν οι επιχειρήσεις με τη δράση τους; Οι τομείς που θα αναζητήσετε τα παραδείγματα είναι :</a:t>
            </a:r>
          </a:p>
          <a:p>
            <a:pPr marL="539496" indent="-457200" algn="just">
              <a:buAutoNum type="arabicPeriod"/>
            </a:pPr>
            <a:r>
              <a:rPr lang="el-GR" sz="2000" dirty="0"/>
              <a:t>Περιβάλλον και Περιβαλλοντολογική ευθύνη</a:t>
            </a:r>
          </a:p>
          <a:p>
            <a:pPr marL="539496" indent="-457200" algn="just">
              <a:buAutoNum type="arabicPeriod"/>
            </a:pPr>
            <a:r>
              <a:rPr lang="el-GR" sz="2000" dirty="0"/>
              <a:t>Εργαζόμενοι και Εργασιακή ευθύνη </a:t>
            </a:r>
          </a:p>
          <a:p>
            <a:pPr marL="539496" indent="-457200" algn="just">
              <a:buAutoNum type="arabicPeriod"/>
            </a:pPr>
            <a:r>
              <a:rPr lang="el-GR" sz="2000" dirty="0"/>
              <a:t>Αγορά – Προϊόν</a:t>
            </a:r>
          </a:p>
          <a:p>
            <a:pPr marL="539496" indent="-457200" algn="just">
              <a:buAutoNum type="arabicPeriod"/>
            </a:pPr>
            <a:r>
              <a:rPr lang="el-GR" sz="2000" dirty="0"/>
              <a:t>Δωρεές - Φιλανθρωπίες</a:t>
            </a:r>
          </a:p>
          <a:p>
            <a:pPr marL="539496" indent="-457200" algn="just">
              <a:buAutoNum type="arabicPeriod"/>
            </a:pPr>
            <a:r>
              <a:rPr lang="el-GR" sz="2000" dirty="0"/>
              <a:t>Τοπική Κοινότητα</a:t>
            </a:r>
          </a:p>
          <a:p>
            <a:pPr marL="539496" indent="-457200" algn="just">
              <a:buAutoNum type="arabicPeriod"/>
            </a:pPr>
            <a:endParaRPr lang="el-GR" sz="2000" b="1" u="sng" dirty="0"/>
          </a:p>
        </p:txBody>
      </p:sp>
    </p:spTree>
    <p:extLst>
      <p:ext uri="{BB962C8B-B14F-4D97-AF65-F5344CB8AC3E}">
        <p14:creationId xmlns:p14="http://schemas.microsoft.com/office/powerpoint/2010/main" val="33308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του Μάρκετινγκ</a:t>
            </a:r>
          </a:p>
        </p:txBody>
      </p:sp>
      <p:sp>
        <p:nvSpPr>
          <p:cNvPr id="3" name="Θέση περιεχομένου 2"/>
          <p:cNvSpPr>
            <a:spLocks noGrp="1"/>
          </p:cNvSpPr>
          <p:nvPr>
            <p:ph idx="1"/>
          </p:nvPr>
        </p:nvSpPr>
        <p:spPr/>
        <p:txBody>
          <a:bodyPr/>
          <a:lstStyle/>
          <a:p>
            <a:pPr marL="0" indent="0">
              <a:buNone/>
            </a:pPr>
            <a:r>
              <a:rPr lang="en-US" dirty="0"/>
              <a:t>Lush (2004)</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70762"/>
            <a:ext cx="769079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30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784976" cy="1143000"/>
          </a:xfrm>
        </p:spPr>
        <p:txBody>
          <a:bodyPr>
            <a:normAutofit fontScale="90000"/>
          </a:bodyPr>
          <a:lstStyle/>
          <a:p>
            <a:r>
              <a:rPr lang="el-GR" dirty="0"/>
              <a:t>Ορισμοί (</a:t>
            </a:r>
            <a:r>
              <a:rPr lang="en-US" dirty="0"/>
              <a:t>American Marketing Academy)</a:t>
            </a:r>
            <a:endParaRPr lang="el-GR" dirty="0"/>
          </a:p>
        </p:txBody>
      </p:sp>
      <p:sp>
        <p:nvSpPr>
          <p:cNvPr id="3" name="Θέση περιεχομένου 2"/>
          <p:cNvSpPr>
            <a:spLocks noGrp="1"/>
          </p:cNvSpPr>
          <p:nvPr>
            <p:ph idx="1"/>
          </p:nvPr>
        </p:nvSpPr>
        <p:spPr>
          <a:xfrm>
            <a:off x="107504" y="1124744"/>
            <a:ext cx="8856984" cy="5733256"/>
          </a:xfrm>
        </p:spPr>
        <p:txBody>
          <a:bodyPr>
            <a:noAutofit/>
          </a:bodyPr>
          <a:lstStyle/>
          <a:p>
            <a:pPr>
              <a:lnSpc>
                <a:spcPct val="80000"/>
              </a:lnSpc>
            </a:pPr>
            <a:r>
              <a:rPr lang="el-GR" sz="2000" dirty="0">
                <a:latin typeface="Arial" panose="020B0604020202020204" pitchFamily="34" charset="0"/>
                <a:cs typeface="Arial" panose="020B0604020202020204" pitchFamily="34" charset="0"/>
              </a:rPr>
              <a:t>1935 – 1960: Η απόδοση των επιχειρηματικών δραστηριοτήτων που οδηγούν τη ροή των αγαθών και υπηρεσιών από τους παραγωγούς στους καταναλωτές. </a:t>
            </a:r>
          </a:p>
          <a:p>
            <a:pPr>
              <a:lnSpc>
                <a:spcPct val="80000"/>
              </a:lnSpc>
            </a:pPr>
            <a:endParaRPr lang="el-GR" sz="2000" dirty="0">
              <a:latin typeface="Arial" panose="020B0604020202020204" pitchFamily="34" charset="0"/>
              <a:cs typeface="Arial" panose="020B0604020202020204" pitchFamily="34" charset="0"/>
            </a:endParaRPr>
          </a:p>
          <a:p>
            <a:pPr>
              <a:lnSpc>
                <a:spcPct val="80000"/>
              </a:lnSpc>
            </a:pPr>
            <a:r>
              <a:rPr lang="el-GR" sz="2000" dirty="0">
                <a:latin typeface="Arial" panose="020B0604020202020204" pitchFamily="34" charset="0"/>
                <a:cs typeface="Arial" panose="020B0604020202020204" pitchFamily="34" charset="0"/>
              </a:rPr>
              <a:t>1985: Είναι </a:t>
            </a:r>
            <a:r>
              <a:rPr lang="en-US" sz="2000" dirty="0">
                <a:latin typeface="Arial" panose="020B0604020202020204" pitchFamily="34" charset="0"/>
                <a:cs typeface="Arial" panose="020B0604020202020204" pitchFamily="34" charset="0"/>
              </a:rPr>
              <a:t>η διαδικασία σχεδιασμού και υλοποίησης της σύλληψης ιδεών, τιμολόγησης, προώθησης και διανομής αγαθών, υπηρεσιών και ιδεών, με σκοπό να δημιουργήσει ανταλλαγές με συγκεκριμένα τμήματα αγοράς που ικανοποιούν τόσο τις ανάγκες των πελατών όσο και τους στόχους της επιχειρήσης.</a:t>
            </a:r>
            <a:r>
              <a:rPr lang="el-GR" sz="2000" dirty="0">
                <a:latin typeface="Arial" panose="020B0604020202020204" pitchFamily="34" charset="0"/>
                <a:cs typeface="Arial" panose="020B0604020202020204" pitchFamily="34" charset="0"/>
              </a:rPr>
              <a:t> </a:t>
            </a:r>
          </a:p>
          <a:p>
            <a:pPr>
              <a:lnSpc>
                <a:spcPct val="80000"/>
              </a:lnSpc>
            </a:pPr>
            <a:endParaRPr lang="el-GR" sz="2000" dirty="0">
              <a:latin typeface="Arial" panose="020B0604020202020204" pitchFamily="34" charset="0"/>
              <a:cs typeface="Arial" panose="020B0604020202020204" pitchFamily="34" charset="0"/>
            </a:endParaRPr>
          </a:p>
          <a:p>
            <a:pPr>
              <a:lnSpc>
                <a:spcPct val="80000"/>
              </a:lnSpc>
            </a:pPr>
            <a:r>
              <a:rPr lang="el-GR" sz="2000" dirty="0">
                <a:latin typeface="Arial" panose="020B0604020202020204" pitchFamily="34" charset="0"/>
                <a:cs typeface="Arial" panose="020B0604020202020204" pitchFamily="34" charset="0"/>
              </a:rPr>
              <a:t>2004: Το Μάρκετινγκ είναι μια οργανωσιακή λειτουργία και διαδικασίες που έχουν ως σκοπό τη δημιουργία, επικοινωνία και παράδοση αξίας στους πελάτες και τη διοίκηση σχέσεων πελατών με τέτοιο τρόπο ώστε να ωφεληθεί ο οργανισμός και οι μέτοχοί του. </a:t>
            </a:r>
          </a:p>
          <a:p>
            <a:pPr>
              <a:lnSpc>
                <a:spcPct val="80000"/>
              </a:lnSpc>
            </a:pPr>
            <a:endParaRPr lang="el-GR" sz="2000" dirty="0">
              <a:latin typeface="Arial" panose="020B0604020202020204" pitchFamily="34" charset="0"/>
              <a:cs typeface="Arial" panose="020B0604020202020204" pitchFamily="34" charset="0"/>
            </a:endParaRPr>
          </a:p>
          <a:p>
            <a:pPr>
              <a:lnSpc>
                <a:spcPct val="80000"/>
              </a:lnSpc>
            </a:pPr>
            <a:r>
              <a:rPr lang="el-GR" sz="2000" dirty="0">
                <a:latin typeface="Arial" panose="020B0604020202020204" pitchFamily="34" charset="0"/>
                <a:cs typeface="Arial" panose="020B0604020202020204" pitchFamily="34" charset="0"/>
              </a:rPr>
              <a:t>2013: Το μάρκετινγκ είναι η δραστηριότητα, το σύνολο θεσμών και διαδικασιών για τη δημιουργία, την επικοινωνία, την παράδοση και την ανταλλαγή προσφορών που έχουν αξία για τους πελάτες, τους συνεργάτες και την κοινωνία γενικότερα.</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45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το </a:t>
            </a:r>
            <a:r>
              <a:rPr lang="en-US" dirty="0"/>
              <a:t>Marketing </a:t>
            </a:r>
            <a:r>
              <a:rPr lang="el-GR" dirty="0"/>
              <a:t>?</a:t>
            </a:r>
          </a:p>
        </p:txBody>
      </p:sp>
      <p:sp>
        <p:nvSpPr>
          <p:cNvPr id="3" name="Θέση περιεχομένου 2"/>
          <p:cNvSpPr>
            <a:spLocks noGrp="1"/>
          </p:cNvSpPr>
          <p:nvPr>
            <p:ph idx="1"/>
          </p:nvPr>
        </p:nvSpPr>
        <p:spPr>
          <a:xfrm>
            <a:off x="971600" y="1600200"/>
            <a:ext cx="7920880" cy="4781128"/>
          </a:xfrm>
        </p:spPr>
        <p:txBody>
          <a:bodyPr>
            <a:normAutofit/>
          </a:bodyPr>
          <a:lstStyle/>
          <a:p>
            <a:pPr>
              <a:lnSpc>
                <a:spcPct val="80000"/>
              </a:lnSpc>
            </a:pPr>
            <a:r>
              <a:rPr lang="el-GR" altLang="el-GR" dirty="0"/>
              <a:t>Έρευνα αγοράς </a:t>
            </a:r>
          </a:p>
          <a:p>
            <a:pPr>
              <a:lnSpc>
                <a:spcPct val="80000"/>
              </a:lnSpc>
            </a:pPr>
            <a:r>
              <a:rPr lang="el-GR" altLang="el-GR" dirty="0"/>
              <a:t>Προϊόν </a:t>
            </a:r>
          </a:p>
          <a:p>
            <a:pPr>
              <a:lnSpc>
                <a:spcPct val="80000"/>
              </a:lnSpc>
            </a:pPr>
            <a:r>
              <a:rPr lang="el-GR" altLang="el-GR" dirty="0"/>
              <a:t>Τιμολόγηση</a:t>
            </a:r>
          </a:p>
          <a:p>
            <a:pPr>
              <a:lnSpc>
                <a:spcPct val="80000"/>
              </a:lnSpc>
            </a:pPr>
            <a:r>
              <a:rPr lang="el-GR" altLang="el-GR" dirty="0"/>
              <a:t>Επικοινωνία </a:t>
            </a:r>
          </a:p>
          <a:p>
            <a:pPr>
              <a:lnSpc>
                <a:spcPct val="80000"/>
              </a:lnSpc>
            </a:pPr>
            <a:r>
              <a:rPr lang="el-GR" altLang="el-GR" dirty="0"/>
              <a:t>Πωλήσεις</a:t>
            </a:r>
          </a:p>
          <a:p>
            <a:pPr>
              <a:lnSpc>
                <a:spcPct val="80000"/>
              </a:lnSpc>
            </a:pPr>
            <a:r>
              <a:rPr lang="el-GR" altLang="el-GR" dirty="0"/>
              <a:t>Σημεία </a:t>
            </a:r>
            <a:r>
              <a:rPr lang="el-GR" altLang="el-GR"/>
              <a:t>πώλησης, Διανομή </a:t>
            </a:r>
            <a:r>
              <a:rPr lang="el-GR" altLang="el-GR" dirty="0"/>
              <a:t>&amp; </a:t>
            </a:r>
            <a:r>
              <a:rPr lang="en-US" altLang="el-GR" dirty="0"/>
              <a:t>logistics</a:t>
            </a:r>
            <a:endParaRPr lang="el-GR" altLang="el-GR" dirty="0"/>
          </a:p>
          <a:p>
            <a:pPr>
              <a:lnSpc>
                <a:spcPct val="80000"/>
              </a:lnSpc>
            </a:pPr>
            <a:r>
              <a:rPr lang="el-GR" altLang="el-GR" dirty="0"/>
              <a:t>Εξυπηρέτηση πελατών </a:t>
            </a:r>
            <a:r>
              <a:rPr lang="el-GR" altLang="el-GR" sz="2400" i="1" dirty="0"/>
              <a:t>(πριν/μετά πώληση)</a:t>
            </a:r>
            <a:endParaRPr lang="el-GR" altLang="el-GR" i="1" dirty="0"/>
          </a:p>
          <a:p>
            <a:pPr>
              <a:lnSpc>
                <a:spcPct val="80000"/>
              </a:lnSpc>
            </a:pPr>
            <a:endParaRPr lang="el-GR" dirty="0"/>
          </a:p>
          <a:p>
            <a:pPr lvl="1">
              <a:lnSpc>
                <a:spcPct val="80000"/>
              </a:lnSpc>
              <a:buFont typeface="Wingdings" panose="05000000000000000000" pitchFamily="2" charset="2"/>
              <a:buChar char="Ø"/>
            </a:pPr>
            <a:r>
              <a:rPr lang="el-GR" dirty="0"/>
              <a:t>Ικανοποίηση συναλλαγών</a:t>
            </a:r>
          </a:p>
        </p:txBody>
      </p:sp>
    </p:spTree>
    <p:extLst>
      <p:ext uri="{BB962C8B-B14F-4D97-AF65-F5344CB8AC3E}">
        <p14:creationId xmlns:p14="http://schemas.microsoft.com/office/powerpoint/2010/main" val="373084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dirty="0"/>
              <a:t>4</a:t>
            </a:r>
            <a:r>
              <a:rPr lang="el-GR" dirty="0"/>
              <a:t> </a:t>
            </a:r>
            <a:r>
              <a:rPr lang="en-US" dirty="0"/>
              <a:t>P’s </a:t>
            </a:r>
            <a:r>
              <a:rPr lang="el-GR" dirty="0"/>
              <a:t>του Μάρκετινγκ</a:t>
            </a:r>
          </a:p>
        </p:txBody>
      </p:sp>
      <p:sp>
        <p:nvSpPr>
          <p:cNvPr id="3" name="Θέση περιεχομένου 2"/>
          <p:cNvSpPr>
            <a:spLocks noGrp="1"/>
          </p:cNvSpPr>
          <p:nvPr>
            <p:ph idx="1"/>
          </p:nvPr>
        </p:nvSpPr>
        <p:spPr>
          <a:xfrm>
            <a:off x="971600" y="1412776"/>
            <a:ext cx="7715200" cy="5445224"/>
          </a:xfrm>
        </p:spPr>
        <p:txBody>
          <a:bodyPr>
            <a:normAutofit fontScale="62500" lnSpcReduction="20000"/>
          </a:bodyPr>
          <a:lstStyle/>
          <a:p>
            <a:r>
              <a:rPr lang="en-US" dirty="0"/>
              <a:t>Product (</a:t>
            </a:r>
            <a:r>
              <a:rPr lang="el-GR" dirty="0"/>
              <a:t>Προϊόν)</a:t>
            </a:r>
          </a:p>
          <a:p>
            <a:pPr lvl="1"/>
            <a:r>
              <a:rPr lang="el-GR" dirty="0"/>
              <a:t>Ιδέα </a:t>
            </a:r>
          </a:p>
          <a:p>
            <a:pPr lvl="1"/>
            <a:r>
              <a:rPr lang="el-GR" dirty="0"/>
              <a:t>Όνομα</a:t>
            </a:r>
          </a:p>
          <a:p>
            <a:pPr lvl="1"/>
            <a:r>
              <a:rPr lang="el-GR" dirty="0"/>
              <a:t>Ποιότητα</a:t>
            </a:r>
          </a:p>
          <a:p>
            <a:pPr lvl="1"/>
            <a:r>
              <a:rPr lang="en-US" dirty="0"/>
              <a:t>Design</a:t>
            </a:r>
            <a:endParaRPr lang="el-GR" dirty="0"/>
          </a:p>
          <a:p>
            <a:pPr lvl="1"/>
            <a:r>
              <a:rPr lang="el-GR" dirty="0"/>
              <a:t>Χαρακτηριστικά</a:t>
            </a:r>
          </a:p>
          <a:p>
            <a:pPr lvl="1"/>
            <a:r>
              <a:rPr lang="el-GR" dirty="0"/>
              <a:t>Συσκευασία</a:t>
            </a:r>
            <a:endParaRPr lang="en-US" dirty="0"/>
          </a:p>
          <a:p>
            <a:r>
              <a:rPr lang="en-US" dirty="0"/>
              <a:t>Price </a:t>
            </a:r>
            <a:r>
              <a:rPr lang="el-GR" dirty="0"/>
              <a:t>(Τιμή)</a:t>
            </a:r>
          </a:p>
          <a:p>
            <a:pPr lvl="1"/>
            <a:r>
              <a:rPr lang="el-GR" dirty="0"/>
              <a:t>Εκπτώσεις</a:t>
            </a:r>
          </a:p>
          <a:p>
            <a:pPr lvl="1"/>
            <a:r>
              <a:rPr lang="el-GR" dirty="0"/>
              <a:t>Προσφορές</a:t>
            </a:r>
          </a:p>
          <a:p>
            <a:r>
              <a:rPr lang="en-US" dirty="0"/>
              <a:t>Place</a:t>
            </a:r>
            <a:r>
              <a:rPr lang="el-GR" dirty="0"/>
              <a:t> (Τοποθεσία)</a:t>
            </a:r>
          </a:p>
          <a:p>
            <a:pPr lvl="1"/>
            <a:r>
              <a:rPr lang="el-GR" dirty="0"/>
              <a:t>Διανομή</a:t>
            </a:r>
          </a:p>
          <a:p>
            <a:pPr lvl="1"/>
            <a:r>
              <a:rPr lang="el-GR" dirty="0"/>
              <a:t>Κάλυψη</a:t>
            </a:r>
          </a:p>
          <a:p>
            <a:pPr lvl="1"/>
            <a:r>
              <a:rPr lang="en-US" dirty="0"/>
              <a:t>Logistics</a:t>
            </a:r>
          </a:p>
          <a:p>
            <a:pPr lvl="1"/>
            <a:r>
              <a:rPr lang="el-GR" dirty="0"/>
              <a:t>Μεταφορές</a:t>
            </a:r>
            <a:endParaRPr lang="en-US" dirty="0"/>
          </a:p>
          <a:p>
            <a:r>
              <a:rPr lang="en-US" dirty="0"/>
              <a:t>Promotion</a:t>
            </a:r>
            <a:r>
              <a:rPr lang="el-GR" dirty="0"/>
              <a:t> (Προώθηση)</a:t>
            </a:r>
          </a:p>
          <a:p>
            <a:pPr lvl="1"/>
            <a:r>
              <a:rPr lang="el-GR" dirty="0"/>
              <a:t>Διαφήμιση</a:t>
            </a:r>
          </a:p>
          <a:p>
            <a:pPr lvl="1"/>
            <a:r>
              <a:rPr lang="el-GR" dirty="0"/>
              <a:t>Πωλητές</a:t>
            </a:r>
          </a:p>
          <a:p>
            <a:pPr lvl="1"/>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412776"/>
            <a:ext cx="3804284" cy="2736304"/>
          </a:xfrm>
          <a:prstGeom prst="rect">
            <a:avLst/>
          </a:prstGeom>
        </p:spPr>
      </p:pic>
    </p:spTree>
    <p:extLst>
      <p:ext uri="{BB962C8B-B14F-4D97-AF65-F5344CB8AC3E}">
        <p14:creationId xmlns:p14="http://schemas.microsoft.com/office/powerpoint/2010/main" val="390573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Ερωτήματα </a:t>
            </a:r>
            <a:r>
              <a:rPr lang="en-US" dirty="0"/>
              <a:t>Marketing</a:t>
            </a:r>
            <a:endParaRPr lang="el-GR" dirty="0"/>
          </a:p>
        </p:txBody>
      </p:sp>
      <p:sp>
        <p:nvSpPr>
          <p:cNvPr id="3" name="Θέση περιεχομένου 2"/>
          <p:cNvSpPr>
            <a:spLocks noGrp="1"/>
          </p:cNvSpPr>
          <p:nvPr>
            <p:ph idx="1"/>
          </p:nvPr>
        </p:nvSpPr>
        <p:spPr>
          <a:xfrm>
            <a:off x="1187624" y="1447800"/>
            <a:ext cx="7746064" cy="5410200"/>
          </a:xfrm>
        </p:spPr>
        <p:txBody>
          <a:bodyPr>
            <a:normAutofit/>
          </a:bodyPr>
          <a:lstStyle/>
          <a:p>
            <a:pPr>
              <a:lnSpc>
                <a:spcPct val="90000"/>
              </a:lnSpc>
            </a:pPr>
            <a:r>
              <a:rPr lang="el-GR" altLang="el-GR" sz="2000" dirty="0"/>
              <a:t>Ποιους αγοραστές μπορούμε να καλύψουμε;</a:t>
            </a:r>
          </a:p>
          <a:p>
            <a:pPr>
              <a:lnSpc>
                <a:spcPct val="90000"/>
              </a:lnSpc>
            </a:pPr>
            <a:r>
              <a:rPr lang="el-GR" altLang="el-GR" sz="2000" dirty="0"/>
              <a:t>Ποιες είναι οι συγκεκριμένες ανάγκες τους και το προφίλ τους;</a:t>
            </a:r>
          </a:p>
          <a:p>
            <a:pPr>
              <a:lnSpc>
                <a:spcPct val="90000"/>
              </a:lnSpc>
            </a:pPr>
            <a:r>
              <a:rPr lang="el-GR" altLang="el-GR" sz="2000" dirty="0"/>
              <a:t>Ποιες ομάδες αγοραστών;</a:t>
            </a:r>
          </a:p>
          <a:p>
            <a:pPr>
              <a:lnSpc>
                <a:spcPct val="90000"/>
              </a:lnSpc>
            </a:pPr>
            <a:r>
              <a:rPr lang="el-GR" altLang="el-GR" sz="2000" dirty="0"/>
              <a:t>Ποια προϊόντα ή υπηρεσίες θα πρέπει να παραχθούν για το σκοπό αυτό</a:t>
            </a:r>
          </a:p>
          <a:p>
            <a:pPr>
              <a:lnSpc>
                <a:spcPct val="90000"/>
              </a:lnSpc>
            </a:pPr>
            <a:r>
              <a:rPr lang="el-GR" altLang="el-GR" sz="2000" dirty="0"/>
              <a:t>Από ποιόν θα πρέπει να παραχθούν;</a:t>
            </a:r>
          </a:p>
          <a:p>
            <a:pPr>
              <a:lnSpc>
                <a:spcPct val="90000"/>
              </a:lnSpc>
            </a:pPr>
            <a:r>
              <a:rPr lang="el-GR" altLang="el-GR" sz="2000" dirty="0"/>
              <a:t>Ποιες συνεργασίες θα πρέπει να συνάψουμε;</a:t>
            </a:r>
          </a:p>
          <a:p>
            <a:pPr>
              <a:lnSpc>
                <a:spcPct val="90000"/>
              </a:lnSpc>
            </a:pPr>
            <a:r>
              <a:rPr lang="el-GR" altLang="el-GR" sz="2000" dirty="0"/>
              <a:t>Με ποια παραγωγική διαδικασία;</a:t>
            </a:r>
          </a:p>
          <a:p>
            <a:pPr>
              <a:lnSpc>
                <a:spcPct val="90000"/>
              </a:lnSpc>
            </a:pPr>
            <a:r>
              <a:rPr lang="el-GR" altLang="el-GR" sz="2000" dirty="0"/>
              <a:t>Πως θα γίνει η διανομή;</a:t>
            </a:r>
          </a:p>
          <a:p>
            <a:pPr>
              <a:lnSpc>
                <a:spcPct val="90000"/>
              </a:lnSpc>
            </a:pPr>
            <a:r>
              <a:rPr lang="el-GR" altLang="el-GR" sz="2000" dirty="0"/>
              <a:t>Πως θα επικοινωνεί η επιχείρηση με τους πελάτες της ;</a:t>
            </a:r>
          </a:p>
          <a:p>
            <a:pPr>
              <a:lnSpc>
                <a:spcPct val="90000"/>
              </a:lnSpc>
            </a:pPr>
            <a:endParaRPr lang="el-GR" altLang="el-GR" dirty="0"/>
          </a:p>
          <a:p>
            <a:endParaRPr lang="el-GR" dirty="0"/>
          </a:p>
        </p:txBody>
      </p:sp>
    </p:spTree>
    <p:extLst>
      <p:ext uri="{BB962C8B-B14F-4D97-AF65-F5344CB8AC3E}">
        <p14:creationId xmlns:p14="http://schemas.microsoft.com/office/powerpoint/2010/main" val="8250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Γιατί υπάρχει το </a:t>
            </a:r>
            <a:r>
              <a:rPr lang="en-US" dirty="0"/>
              <a:t>marketing?</a:t>
            </a:r>
            <a:endParaRPr lang="el-GR" dirty="0"/>
          </a:p>
        </p:txBody>
      </p:sp>
      <p:sp>
        <p:nvSpPr>
          <p:cNvPr id="3" name="Θέση περιεχομένου 2"/>
          <p:cNvSpPr>
            <a:spLocks noGrp="1"/>
          </p:cNvSpPr>
          <p:nvPr>
            <p:ph idx="1"/>
          </p:nvPr>
        </p:nvSpPr>
        <p:spPr/>
        <p:txBody>
          <a:bodyPr/>
          <a:lstStyle/>
          <a:p>
            <a:r>
              <a:rPr lang="el-GR" dirty="0"/>
              <a:t>Πωλήσεις ;</a:t>
            </a:r>
          </a:p>
          <a:p>
            <a:r>
              <a:rPr lang="el-GR" dirty="0"/>
              <a:t>Εικόνα για την επιχείρηση ;</a:t>
            </a:r>
          </a:p>
          <a:p>
            <a:r>
              <a:rPr lang="el-GR" dirty="0"/>
              <a:t>Νέα προϊόντα &amp; υπηρεσίες ;</a:t>
            </a:r>
          </a:p>
          <a:p>
            <a:r>
              <a:rPr lang="el-GR" dirty="0"/>
              <a:t>Μερίδιο αγοράς ;</a:t>
            </a:r>
          </a:p>
          <a:p>
            <a:r>
              <a:rPr lang="el-GR" dirty="0"/>
              <a:t>Ανταγωνισμός ;</a:t>
            </a:r>
          </a:p>
          <a:p>
            <a:r>
              <a:rPr lang="el-GR"/>
              <a:t>Αναγκαιότητα ;</a:t>
            </a:r>
            <a:endParaRPr lang="el-GR" dirty="0"/>
          </a:p>
          <a:p>
            <a:endParaRPr lang="el-GR" dirty="0"/>
          </a:p>
        </p:txBody>
      </p:sp>
    </p:spTree>
    <p:extLst>
      <p:ext uri="{BB962C8B-B14F-4D97-AF65-F5344CB8AC3E}">
        <p14:creationId xmlns:p14="http://schemas.microsoft.com/office/powerpoint/2010/main" val="379130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ηθική στο </a:t>
            </a:r>
            <a:r>
              <a:rPr lang="en-US" dirty="0"/>
              <a:t>Marketing</a:t>
            </a:r>
            <a:endParaRPr lang="el-GR" dirty="0"/>
          </a:p>
        </p:txBody>
      </p:sp>
      <p:sp>
        <p:nvSpPr>
          <p:cNvPr id="3" name="Θέση περιεχομένου 2"/>
          <p:cNvSpPr>
            <a:spLocks noGrp="1"/>
          </p:cNvSpPr>
          <p:nvPr>
            <p:ph idx="1"/>
          </p:nvPr>
        </p:nvSpPr>
        <p:spPr>
          <a:xfrm>
            <a:off x="1187624" y="1447800"/>
            <a:ext cx="7746064" cy="4800600"/>
          </a:xfrm>
        </p:spPr>
        <p:txBody>
          <a:bodyPr>
            <a:normAutofit fontScale="70000" lnSpcReduction="20000"/>
          </a:bodyPr>
          <a:lstStyle/>
          <a:p>
            <a:r>
              <a:rPr lang="el-GR" sz="4800" b="1" u="sng" dirty="0">
                <a:latin typeface="Times New Roman" pitchFamily="18" charset="0"/>
                <a:cs typeface="Times New Roman" pitchFamily="18" charset="0"/>
              </a:rPr>
              <a:t>Παράδειγμα</a:t>
            </a:r>
          </a:p>
          <a:p>
            <a:pPr>
              <a:buFont typeface="Wingdings" pitchFamily="2" charset="2"/>
              <a:buChar char="ü"/>
            </a:pPr>
            <a:r>
              <a:rPr lang="el-GR" dirty="0"/>
              <a:t>Θέλουμε να αγοράσουμε ένα αναψυκτικό που κοστίζει 75σέντ</a:t>
            </a:r>
          </a:p>
          <a:p>
            <a:pPr>
              <a:buFont typeface="Wingdings" pitchFamily="2" charset="2"/>
              <a:buChar char="ü"/>
            </a:pPr>
            <a:r>
              <a:rPr lang="el-GR" dirty="0"/>
              <a:t>Έχουμε νόμισμα του 1 ευρώ</a:t>
            </a:r>
          </a:p>
          <a:p>
            <a:pPr>
              <a:buFont typeface="Wingdings" pitchFamily="2" charset="2"/>
              <a:buChar char="ü"/>
            </a:pPr>
            <a:r>
              <a:rPr lang="el-GR" dirty="0"/>
              <a:t>Ο ιδιοκτήτης μας δίνει το αναψυκτικό και τα ρέστα (25σέντ)</a:t>
            </a:r>
          </a:p>
          <a:p>
            <a:pPr>
              <a:buFont typeface="Wingdings" pitchFamily="2" charset="2"/>
              <a:buChar char="ü"/>
            </a:pPr>
            <a:endParaRPr lang="el-GR" dirty="0"/>
          </a:p>
          <a:p>
            <a:r>
              <a:rPr lang="el-GR" sz="3600" b="1" u="sng" dirty="0">
                <a:latin typeface="Times New Roman" pitchFamily="18" charset="0"/>
                <a:cs typeface="Times New Roman" pitchFamily="18" charset="0"/>
              </a:rPr>
              <a:t>Ηθικά ζητήματα στη συναλλαγή</a:t>
            </a:r>
            <a:r>
              <a:rPr lang="en-US" sz="3600" b="1" u="sng" dirty="0">
                <a:latin typeface="Times New Roman" pitchFamily="18" charset="0"/>
                <a:cs typeface="Times New Roman" pitchFamily="18" charset="0"/>
              </a:rPr>
              <a:t>;</a:t>
            </a:r>
          </a:p>
          <a:p>
            <a:pPr>
              <a:buFont typeface="Wingdings" pitchFamily="2" charset="2"/>
              <a:buChar char="ü"/>
            </a:pPr>
            <a:r>
              <a:rPr lang="el-GR" dirty="0"/>
              <a:t>Αγοράζουμε </a:t>
            </a:r>
            <a:r>
              <a:rPr lang="el-GR" b="1" dirty="0"/>
              <a:t>νόμιμα</a:t>
            </a:r>
            <a:r>
              <a:rPr lang="el-GR" dirty="0"/>
              <a:t> το αναψυκτικό</a:t>
            </a:r>
          </a:p>
          <a:p>
            <a:pPr>
              <a:buFont typeface="Wingdings" pitchFamily="2" charset="2"/>
              <a:buChar char="ü"/>
            </a:pPr>
            <a:r>
              <a:rPr lang="el-GR" dirty="0"/>
              <a:t>Δίνουμε νόμισμα 1ευρώ, </a:t>
            </a:r>
            <a:r>
              <a:rPr lang="el-GR" b="1" dirty="0"/>
              <a:t>αυθεντικό</a:t>
            </a:r>
            <a:r>
              <a:rPr lang="el-GR" dirty="0"/>
              <a:t> όχι ψεύτικο.</a:t>
            </a:r>
          </a:p>
          <a:p>
            <a:pPr>
              <a:buFont typeface="Wingdings" pitchFamily="2" charset="2"/>
              <a:buChar char="ü"/>
            </a:pPr>
            <a:r>
              <a:rPr lang="el-GR" dirty="0"/>
              <a:t>Ο ιδιοκτήτης μας δίνει τα </a:t>
            </a:r>
            <a:r>
              <a:rPr lang="el-GR" b="1" dirty="0"/>
              <a:t>ρέστα</a:t>
            </a:r>
            <a:r>
              <a:rPr lang="el-GR" dirty="0"/>
              <a:t> </a:t>
            </a:r>
            <a:r>
              <a:rPr lang="el-GR" b="1" dirty="0"/>
              <a:t>σωστά</a:t>
            </a:r>
          </a:p>
          <a:p>
            <a:pPr>
              <a:buFont typeface="Wingdings" pitchFamily="2" charset="2"/>
              <a:buChar char="ü"/>
            </a:pPr>
            <a:r>
              <a:rPr lang="el-GR" dirty="0"/>
              <a:t>Ο ιδιοκτήτης μας δίνει το </a:t>
            </a:r>
            <a:r>
              <a:rPr lang="el-GR" b="1" dirty="0"/>
              <a:t>σωστό αναψυκτικό</a:t>
            </a:r>
            <a:r>
              <a:rPr lang="el-GR" dirty="0"/>
              <a:t>, όχι ψεύτικο ή άδειο</a:t>
            </a:r>
          </a:p>
          <a:p>
            <a:endParaRPr lang="el-GR" dirty="0"/>
          </a:p>
        </p:txBody>
      </p:sp>
    </p:spTree>
    <p:extLst>
      <p:ext uri="{BB962C8B-B14F-4D97-AF65-F5344CB8AC3E}">
        <p14:creationId xmlns:p14="http://schemas.microsoft.com/office/powerpoint/2010/main" val="3640690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562</TotalTime>
  <Words>1112</Words>
  <Application>Microsoft Office PowerPoint</Application>
  <PresentationFormat>Προβολή στην οθόνη (4:3)</PresentationFormat>
  <Paragraphs>215</Paragraphs>
  <Slides>23</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23</vt:i4>
      </vt:variant>
    </vt:vector>
  </HeadingPairs>
  <TitlesOfParts>
    <vt:vector size="33" baseType="lpstr">
      <vt:lpstr>Arial</vt:lpstr>
      <vt:lpstr>Arial Black</vt:lpstr>
      <vt:lpstr>Calibri</vt:lpstr>
      <vt:lpstr>Corbel</vt:lpstr>
      <vt:lpstr>Gill Sans MT</vt:lpstr>
      <vt:lpstr>Times New Roman</vt:lpstr>
      <vt:lpstr>Verdana</vt:lpstr>
      <vt:lpstr>Wingdings</vt:lpstr>
      <vt:lpstr>Wingdings 2</vt:lpstr>
      <vt:lpstr>Ηλιοστάσιο</vt:lpstr>
      <vt:lpstr>Marketing &amp;  Εταιρική Κοινωνική Ευθύνη</vt:lpstr>
      <vt:lpstr>Εισαγωγικές έννοιες</vt:lpstr>
      <vt:lpstr>Εξέλιξη του Μάρκετινγκ</vt:lpstr>
      <vt:lpstr>Ορισμοί (American Marketing Academy)</vt:lpstr>
      <vt:lpstr>Τι είναι το Marketing ?</vt:lpstr>
      <vt:lpstr>4 P’s του Μάρκετινγκ</vt:lpstr>
      <vt:lpstr>Ερωτήματα Marketing</vt:lpstr>
      <vt:lpstr>Γιατί υπάρχει το marketing?</vt:lpstr>
      <vt:lpstr>Η ηθική στο Marketing</vt:lpstr>
      <vt:lpstr>Εταιρική Κοινωνική Ευθύνη</vt:lpstr>
      <vt:lpstr>Φορείς ενδιαφέροντος</vt:lpstr>
      <vt:lpstr>Παραδείγματα</vt:lpstr>
      <vt:lpstr>Παραδείγματα (2)</vt:lpstr>
      <vt:lpstr>Παραδείγματα (3)</vt:lpstr>
      <vt:lpstr>Τομείς της Ε.Κ.Ε.</vt:lpstr>
      <vt:lpstr>Αποτελέσματα έρευνας 2014</vt:lpstr>
      <vt:lpstr>Ινστιτούτο Εταιρικής Ευθύνης</vt:lpstr>
      <vt:lpstr>Πως οι ηθικές αξίες εφαρμόζονται στο Marketing</vt:lpstr>
      <vt:lpstr>Ανταγωνιστικό πλεονέκτημα</vt:lpstr>
      <vt:lpstr>Πρόσθετη αξία στην επιχείρηση</vt:lpstr>
      <vt:lpstr>Τι μπορεί να πάει λάθος…;</vt:lpstr>
      <vt:lpstr>Ανοιχτά ερωτήματα για ΕΚΕ</vt:lpstr>
      <vt:lpstr>Εργασία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Ermolaos</dc:creator>
  <cp:lastModifiedBy> </cp:lastModifiedBy>
  <cp:revision>19</cp:revision>
  <dcterms:created xsi:type="dcterms:W3CDTF">2018-07-02T09:08:22Z</dcterms:created>
  <dcterms:modified xsi:type="dcterms:W3CDTF">2019-07-01T19:54:13Z</dcterms:modified>
</cp:coreProperties>
</file>