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ia filippopoulou" initials="nf" lastIdx="2" clrIdx="0">
    <p:extLst>
      <p:ext uri="{19B8F6BF-5375-455C-9EA6-DF929625EA0E}">
        <p15:presenceInfo xmlns:p15="http://schemas.microsoft.com/office/powerpoint/2012/main" userId="0d944b42477f632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112106002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346238491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0EF691-28CA-47CD-B5FA-F14D77B64937}" type="slidenum">
              <a:rPr lang="el-GR" smtClean="0"/>
              <a:t>‹#›</a:t>
            </a:fld>
            <a:endParaRPr lang="el-GR"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5477706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31007271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0EF691-28CA-47CD-B5FA-F14D77B64937}" type="slidenum">
              <a:rPr lang="el-GR" smtClean="0"/>
              <a:t>‹#›</a:t>
            </a:fld>
            <a:endParaRPr lang="el-GR"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143151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183732828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244941894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192375760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98296217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132541826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220701817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421506417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83320192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82121845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184496330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18B6AEE-49AE-498C-BF24-A93003D2BE5E}" type="datetimeFigureOut">
              <a:rPr lang="el-GR" smtClean="0"/>
              <a:t>22/11/2021</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0EF691-28CA-47CD-B5FA-F14D77B64937}" type="slidenum">
              <a:rPr lang="el-GR" smtClean="0"/>
              <a:t>‹#›</a:t>
            </a:fld>
            <a:endParaRPr lang="el-GR" dirty="0"/>
          </a:p>
        </p:txBody>
      </p:sp>
    </p:spTree>
    <p:extLst>
      <p:ext uri="{BB962C8B-B14F-4D97-AF65-F5344CB8AC3E}">
        <p14:creationId xmlns:p14="http://schemas.microsoft.com/office/powerpoint/2010/main" val="188004720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18B6AEE-49AE-498C-BF24-A93003D2BE5E}" type="datetimeFigureOut">
              <a:rPr lang="el-GR" smtClean="0"/>
              <a:t>22/11/2021</a:t>
            </a:fld>
            <a:endParaRPr lang="el-GR"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50EF691-28CA-47CD-B5FA-F14D77B64937}" type="slidenum">
              <a:rPr lang="el-GR" smtClean="0"/>
              <a:t>‹#›</a:t>
            </a:fld>
            <a:endParaRPr lang="el-GR" dirty="0"/>
          </a:p>
        </p:txBody>
      </p:sp>
    </p:spTree>
    <p:extLst>
      <p:ext uri="{BB962C8B-B14F-4D97-AF65-F5344CB8AC3E}">
        <p14:creationId xmlns:p14="http://schemas.microsoft.com/office/powerpoint/2010/main" val="241253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package" Target="../embeddings/Microsoft_Word_Document1.docx"/></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D69B776-52DD-4073-ABCE-E5AF49441861}"/>
              </a:ext>
            </a:extLst>
          </p:cNvPr>
          <p:cNvSpPr>
            <a:spLocks noGrp="1"/>
          </p:cNvSpPr>
          <p:nvPr>
            <p:ph type="title"/>
          </p:nvPr>
        </p:nvSpPr>
        <p:spPr/>
        <p:txBody>
          <a:bodyPr>
            <a:normAutofit/>
          </a:bodyPr>
          <a:lstStyle/>
          <a:p>
            <a:r>
              <a:rPr lang="el-GR" sz="2800" b="1" dirty="0">
                <a:latin typeface="Times New Roman" panose="02020603050405020304" pitchFamily="18" charset="0"/>
                <a:cs typeface="Times New Roman" panose="02020603050405020304" pitchFamily="18" charset="0"/>
              </a:rPr>
              <a:t>ΔΙΔΑΚΤΙΚΟ ΣΕΝΑΡΙΟ ΦΥΣΙΚΩΝ ΕΠΙΣΤΗΜΩΝ</a:t>
            </a:r>
          </a:p>
        </p:txBody>
      </p:sp>
      <p:pic>
        <p:nvPicPr>
          <p:cNvPr id="5" name="Εικόνα 4">
            <a:extLst>
              <a:ext uri="{FF2B5EF4-FFF2-40B4-BE49-F238E27FC236}">
                <a16:creationId xmlns:a16="http://schemas.microsoft.com/office/drawing/2014/main" xmlns="" id="{7136EE16-307D-40DE-B0BD-8AB0C1104D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7015" y="2512244"/>
            <a:ext cx="3282563" cy="27338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415204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90D155C-F087-4337-B2F6-88B593D971E7}"/>
              </a:ext>
            </a:extLst>
          </p:cNvPr>
          <p:cNvSpPr>
            <a:spLocks noGrp="1"/>
          </p:cNvSpPr>
          <p:nvPr>
            <p:ph type="ctrTitle"/>
          </p:nvPr>
        </p:nvSpPr>
        <p:spPr>
          <a:xfrm>
            <a:off x="1391478" y="1"/>
            <a:ext cx="9276522" cy="901148"/>
          </a:xfrm>
        </p:spPr>
        <p:txBody>
          <a:bodyPr>
            <a:normAutofit/>
          </a:bodyPr>
          <a:lstStyle/>
          <a:p>
            <a:r>
              <a:rPr lang="el-GR" sz="2400" b="1" dirty="0">
                <a:latin typeface="Times New Roman" panose="02020603050405020304" pitchFamily="18" charset="0"/>
                <a:cs typeface="Times New Roman" panose="02020603050405020304" pitchFamily="18" charset="0"/>
              </a:rPr>
              <a:t>ΒΗΜΑ 1</a:t>
            </a:r>
            <a:r>
              <a:rPr lang="en-US" sz="2400" b="1" dirty="0">
                <a:latin typeface="Times New Roman" panose="02020603050405020304" pitchFamily="18" charset="0"/>
                <a:cs typeface="Times New Roman" panose="02020603050405020304" pitchFamily="18" charset="0"/>
              </a:rPr>
              <a:t>:</a:t>
            </a:r>
            <a:r>
              <a:rPr lang="el-GR" sz="2400" b="1" dirty="0">
                <a:latin typeface="Times New Roman" panose="02020603050405020304" pitchFamily="18" charset="0"/>
                <a:cs typeface="Times New Roman" panose="02020603050405020304" pitchFamily="18" charset="0"/>
              </a:rPr>
              <a:t>ΕΙΣΑΓΩΓΙΚΟ ΤΜΗΜΑ ΚΑΙ ΠΡΟΠΑΡΑΣΚΕΥΑΣΤΙΚΟ ΣΤΑΔΙΟ</a:t>
            </a:r>
          </a:p>
        </p:txBody>
      </p:sp>
      <p:sp>
        <p:nvSpPr>
          <p:cNvPr id="3" name="Υπότιτλος 2">
            <a:extLst>
              <a:ext uri="{FF2B5EF4-FFF2-40B4-BE49-F238E27FC236}">
                <a16:creationId xmlns:a16="http://schemas.microsoft.com/office/drawing/2014/main" xmlns="" id="{39E9EE93-454D-4DAD-982D-13E1C6E7BCFF}"/>
              </a:ext>
            </a:extLst>
          </p:cNvPr>
          <p:cNvSpPr>
            <a:spLocks noGrp="1"/>
          </p:cNvSpPr>
          <p:nvPr>
            <p:ph type="subTitle" idx="1"/>
          </p:nvPr>
        </p:nvSpPr>
        <p:spPr>
          <a:xfrm>
            <a:off x="1523999" y="768626"/>
            <a:ext cx="9806610" cy="4823791"/>
          </a:xfrm>
        </p:spPr>
        <p:txBody>
          <a:bodyPr>
            <a:noAutofit/>
          </a:bodyPr>
          <a:lstStyle/>
          <a:p>
            <a:pPr marL="342900" lvl="0" indent="-342900">
              <a:buFont typeface="Arial" panose="020B0604020202020204" pitchFamily="34" charset="0"/>
              <a:buChar char="•"/>
            </a:pPr>
            <a:r>
              <a:rPr lang="el-GR" sz="2000" i="1" u="sng" dirty="0">
                <a:solidFill>
                  <a:schemeClr val="tx1"/>
                </a:solidFill>
                <a:latin typeface="Times New Roman" panose="02020603050405020304" pitchFamily="18" charset="0"/>
                <a:cs typeface="Times New Roman" panose="02020603050405020304" pitchFamily="18" charset="0"/>
              </a:rPr>
              <a:t>ΤΙΤΛΟΣ ΔΙΔΑΚΤΙΚΟΥ ΣΕΝΑΡΙΟΥ</a:t>
            </a:r>
            <a:r>
              <a:rPr lang="el-GR" sz="2000" dirty="0">
                <a:solidFill>
                  <a:schemeClr val="tx1"/>
                </a:solidFill>
                <a:latin typeface="Times New Roman" panose="02020603050405020304" pitchFamily="18" charset="0"/>
                <a:cs typeface="Times New Roman" panose="02020603050405020304" pitchFamily="18" charset="0"/>
              </a:rPr>
              <a:t>: ΘΕΡΜΟΚΡΑΣΙΑ-ΘΕΡΜΟΤΗΤΑ.</a:t>
            </a:r>
          </a:p>
          <a:p>
            <a:pPr marL="342900" lvl="0" indent="-342900">
              <a:buFont typeface="Arial" panose="020B0604020202020204" pitchFamily="34" charset="0"/>
              <a:buChar char="•"/>
            </a:pPr>
            <a:r>
              <a:rPr lang="el-GR" sz="2000" i="1" u="sng" dirty="0">
                <a:solidFill>
                  <a:schemeClr val="tx1"/>
                </a:solidFill>
                <a:latin typeface="Times New Roman" panose="02020603050405020304" pitchFamily="18" charset="0"/>
                <a:cs typeface="Times New Roman" panose="02020603050405020304" pitchFamily="18" charset="0"/>
              </a:rPr>
              <a:t>ΓΝΩΣΤΙΚΗ ΠΕΡΙΟΧΗ</a:t>
            </a:r>
            <a:r>
              <a:rPr lang="el-GR" sz="2000" dirty="0">
                <a:solidFill>
                  <a:schemeClr val="tx1"/>
                </a:solidFill>
                <a:latin typeface="Times New Roman" panose="02020603050405020304" pitchFamily="18" charset="0"/>
                <a:cs typeface="Times New Roman" panose="02020603050405020304" pitchFamily="18" charset="0"/>
              </a:rPr>
              <a:t>: ΚΑΛΟΙ ΚΑΙ ΚΑΚΟΙ ΑΓΩΓΟΙ  ΤΗΣ ΘΕΡΜΟΤΗΤΑΣ.</a:t>
            </a:r>
          </a:p>
          <a:p>
            <a:pPr marL="342900" lvl="0" indent="-342900">
              <a:buFont typeface="Arial" panose="020B0604020202020204" pitchFamily="34" charset="0"/>
              <a:buChar char="•"/>
            </a:pPr>
            <a:r>
              <a:rPr lang="el-GR" sz="2000" i="1" u="sng" dirty="0">
                <a:solidFill>
                  <a:schemeClr val="tx1"/>
                </a:solidFill>
                <a:latin typeface="Times New Roman" panose="02020603050405020304" pitchFamily="18" charset="0"/>
                <a:cs typeface="Times New Roman" panose="02020603050405020304" pitchFamily="18" charset="0"/>
              </a:rPr>
              <a:t>ΤΑΞΗ ΣΤΗΝ ΟΠΟΙΑ ΑΠΕΥΘΥΝΕΤΑΙ</a:t>
            </a:r>
            <a:r>
              <a:rPr lang="el-GR" sz="2000" dirty="0">
                <a:solidFill>
                  <a:schemeClr val="tx1"/>
                </a:solidFill>
                <a:latin typeface="Times New Roman" panose="02020603050405020304" pitchFamily="18" charset="0"/>
                <a:cs typeface="Times New Roman" panose="02020603050405020304" pitchFamily="18" charset="0"/>
              </a:rPr>
              <a:t>: ΣΤ’ ΔΗΜΟΤΙΚΟΥ.</a:t>
            </a:r>
          </a:p>
          <a:p>
            <a:pPr marL="342900" lvl="0" indent="-342900">
              <a:buFont typeface="Arial" panose="020B0604020202020204" pitchFamily="34" charset="0"/>
              <a:buChar char="•"/>
            </a:pPr>
            <a:r>
              <a:rPr lang="el-GR" sz="2000" i="1" u="sng" dirty="0">
                <a:solidFill>
                  <a:schemeClr val="tx1"/>
                </a:solidFill>
                <a:latin typeface="Times New Roman" panose="02020603050405020304" pitchFamily="18" charset="0"/>
                <a:cs typeface="Times New Roman" panose="02020603050405020304" pitchFamily="18" charset="0"/>
              </a:rPr>
              <a:t>ΕΧΕΙ ΣΥΜΒΑΤΟΤΗΤΑ ΜΕ ΤΟ ΑΝΑΛΥΤΙΚΟ ΠΡΟΓΡΑΜΜΑ. </a:t>
            </a:r>
            <a:endParaRPr lang="el-GR" sz="2000" u="sng" dirty="0">
              <a:solidFill>
                <a:schemeClr val="tx1"/>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l-GR" sz="2000" i="1" u="sng" dirty="0">
                <a:solidFill>
                  <a:schemeClr val="tx1"/>
                </a:solidFill>
                <a:latin typeface="Times New Roman" panose="02020603050405020304" pitchFamily="18" charset="0"/>
                <a:cs typeface="Times New Roman" panose="02020603050405020304" pitchFamily="18" charset="0"/>
              </a:rPr>
              <a:t>ΟΡΓΑΝΩΣΗ ΤΗΣ ΔΙΔΑΣΚΑΛΙΑΣ</a:t>
            </a:r>
            <a:r>
              <a:rPr lang="el-GR" sz="2000" dirty="0">
                <a:solidFill>
                  <a:schemeClr val="tx1"/>
                </a:solidFill>
                <a:latin typeface="Times New Roman" panose="02020603050405020304" pitchFamily="18" charset="0"/>
                <a:cs typeface="Times New Roman" panose="02020603050405020304" pitchFamily="18" charset="0"/>
              </a:rPr>
              <a:t>: ΟΙ ΜΑΘΗΤΕΣ ΧΩΡΙΖΟΝΤΑΙ ΣΕ ΟΜΑΔΕΣ ΤΩΝ 4-5 ΑΤΟΜΩΝ.ΚΑΘΕ ΟΜΑΔΑ ΟΡΙΖΕΙ ΕΝΑΝ ΕΚΠΡΟΣΩΠΟ.</a:t>
            </a:r>
          </a:p>
          <a:p>
            <a:pPr marL="342900" lvl="0" indent="-342900">
              <a:buFont typeface="Arial" panose="020B0604020202020204" pitchFamily="34" charset="0"/>
              <a:buChar char="•"/>
            </a:pPr>
            <a:r>
              <a:rPr lang="el-GR" sz="2000" i="1" u="sng" dirty="0">
                <a:solidFill>
                  <a:schemeClr val="tx1"/>
                </a:solidFill>
                <a:latin typeface="Times New Roman" panose="02020603050405020304" pitchFamily="18" charset="0"/>
                <a:cs typeface="Times New Roman" panose="02020603050405020304" pitchFamily="18" charset="0"/>
              </a:rPr>
              <a:t>ΑΠΑΙΤΟΥΜΕΝΗ ΥΛΙΚΟΤΕΧΝΙΚΗ ΥΠΟΔΟΜΗ</a:t>
            </a:r>
            <a:r>
              <a:rPr lang="el-GR" sz="2000" i="1" dirty="0">
                <a:solidFill>
                  <a:schemeClr val="tx1"/>
                </a:solidFill>
                <a:latin typeface="Times New Roman" panose="02020603050405020304" pitchFamily="18" charset="0"/>
                <a:cs typeface="Times New Roman" panose="02020603050405020304" pitchFamily="18" charset="0"/>
              </a:rPr>
              <a:t>: </a:t>
            </a:r>
            <a:r>
              <a:rPr lang="el-GR" sz="2000" dirty="0">
                <a:solidFill>
                  <a:schemeClr val="tx1"/>
                </a:solidFill>
                <a:latin typeface="Times New Roman" panose="02020603050405020304" pitchFamily="18" charset="0"/>
                <a:cs typeface="Times New Roman" panose="02020603050405020304" pitchFamily="18" charset="0"/>
              </a:rPr>
              <a:t>ΧΡΗΣΗ Η/Υ, ΒΙΝΤΕΟΠΡΟΒΟΛΕΑ , ΧΡΗΣΗ ΤΟΥ ΛΟΓΙΣΜΙΚΟΥ ‘ΦΩΤΟΔΕΝΤΡΟ’ ΤΑ ΟΠΟΙΑ ΘΑ ΠΡΑΓΜΑΤΟΠΟΙΗΘΟΥΝ ΣΤΗΝ ΑΙΘΟΥΣΑ ΔΙΔΑΣΚΑΛΙΑΣ.</a:t>
            </a:r>
          </a:p>
          <a:p>
            <a:pPr marL="342900" lvl="0" indent="-342900">
              <a:buFont typeface="Arial" panose="020B0604020202020204" pitchFamily="34" charset="0"/>
              <a:buChar char="•"/>
            </a:pPr>
            <a:r>
              <a:rPr lang="el-GR" sz="2000" i="1" u="sng" dirty="0">
                <a:solidFill>
                  <a:schemeClr val="tx1"/>
                </a:solidFill>
                <a:latin typeface="Times New Roman" panose="02020603050405020304" pitchFamily="18" charset="0"/>
                <a:cs typeface="Times New Roman" panose="02020603050405020304" pitchFamily="18" charset="0"/>
              </a:rPr>
              <a:t>ΔΙΔΑΚΤΙΚΟΙ ΣΤΟΧΟΙ</a:t>
            </a:r>
            <a:r>
              <a:rPr lang="el-GR" sz="2000" u="sng" dirty="0">
                <a:solidFill>
                  <a:schemeClr val="tx1"/>
                </a:solidFill>
                <a:latin typeface="Times New Roman" panose="02020603050405020304" pitchFamily="18" charset="0"/>
                <a:cs typeface="Times New Roman" panose="02020603050405020304" pitchFamily="18" charset="0"/>
              </a:rPr>
              <a:t>:</a:t>
            </a:r>
          </a:p>
          <a:p>
            <a:pPr marL="457200" lvl="0" indent="-457200">
              <a:buFont typeface="+mj-lt"/>
              <a:buAutoNum type="arabicPeriod"/>
            </a:pPr>
            <a:r>
              <a:rPr lang="el-GR" sz="2000" dirty="0">
                <a:solidFill>
                  <a:schemeClr val="tx1"/>
                </a:solidFill>
                <a:latin typeface="Times New Roman" panose="02020603050405020304" pitchFamily="18" charset="0"/>
                <a:cs typeface="Times New Roman" panose="02020603050405020304" pitchFamily="18" charset="0"/>
              </a:rPr>
              <a:t>ΝΑ ΔΙΑΚΡΙΝΟΥΝ ΤΑ ΣΤΕΡΕΑ ΣΩΜΑΤΑ ΣΕ ΚΑΛΟΥΣ ΚΑΙ ΚΑΚΟΥΣ ΑΓΩΓΟΥΣ ΤΗΣ ΘΕΡΜΟΤΗΤΑΣ</a:t>
            </a:r>
          </a:p>
          <a:p>
            <a:pPr marL="457200" lvl="0" indent="-457200">
              <a:buFont typeface="+mj-lt"/>
              <a:buAutoNum type="arabicPeriod"/>
            </a:pPr>
            <a:r>
              <a:rPr lang="el-GR" sz="2000" dirty="0">
                <a:solidFill>
                  <a:schemeClr val="tx1"/>
                </a:solidFill>
                <a:latin typeface="Times New Roman" panose="02020603050405020304" pitchFamily="18" charset="0"/>
                <a:cs typeface="Times New Roman" panose="02020603050405020304" pitchFamily="18" charset="0"/>
              </a:rPr>
              <a:t>ΝΑ ΔΙΑΠΙΣΤΩΣΟΥΝ ΟΙ ΜΑΘΗΤΕΣ ΟΤΙ ΣΤΑ ΣΤΕΡΕΑ ΣΩΜΑΤΑ Η ΘΕΡΜΑΝΣΗ ΓΙΝΕΤΑΙ ΜΕ ΜΕΤΑΔΟΣΗ ΤΗΣ ΕΝΕΡΓΕΙΑΣ ΑΠΟ ΣΗΜΕΙΟ ΣΕ ΣΗΜΕΙΟ ΧΩΡΙΣ ΜΕΤΑΚΙΝΗΣΗ ΤΗΣ ΥΛΗΣ.</a:t>
            </a:r>
          </a:p>
          <a:p>
            <a:pPr marL="342900" indent="-342900">
              <a:buFont typeface="Arial" panose="020B0604020202020204" pitchFamily="34" charset="0"/>
              <a:buChar char="•"/>
            </a:pPr>
            <a:r>
              <a:rPr lang="el-GR" sz="2000" i="1" u="sng" dirty="0">
                <a:solidFill>
                  <a:schemeClr val="tx1"/>
                </a:solidFill>
                <a:latin typeface="Times New Roman" panose="02020603050405020304" pitchFamily="18" charset="0"/>
                <a:cs typeface="Times New Roman" panose="02020603050405020304" pitchFamily="18" charset="0"/>
              </a:rPr>
              <a:t>ΕΚΤΙΜΩΜΕΝΗ ΔΙΑΡΚΕΙΑ</a:t>
            </a:r>
            <a:r>
              <a:rPr lang="el-GR" sz="2000" u="sng"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:2 </a:t>
            </a:r>
            <a:r>
              <a:rPr lang="el-GR" sz="2000" dirty="0">
                <a:solidFill>
                  <a:schemeClr val="tx1"/>
                </a:solidFill>
                <a:latin typeface="Times New Roman" panose="02020603050405020304" pitchFamily="18" charset="0"/>
                <a:cs typeface="Times New Roman" panose="02020603050405020304" pitchFamily="18" charset="0"/>
              </a:rPr>
              <a:t>ΔΙΔΑΚΤΙΚΕΣ ΩΡΕΣ. </a:t>
            </a:r>
          </a:p>
        </p:txBody>
      </p:sp>
    </p:spTree>
    <p:extLst>
      <p:ext uri="{BB962C8B-B14F-4D97-AF65-F5344CB8AC3E}">
        <p14:creationId xmlns:p14="http://schemas.microsoft.com/office/powerpoint/2010/main" val="217590499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32B1560-D6E1-4E4C-A5A3-B1F9204A9B5C}"/>
              </a:ext>
            </a:extLst>
          </p:cNvPr>
          <p:cNvSpPr>
            <a:spLocks noGrp="1"/>
          </p:cNvSpPr>
          <p:nvPr>
            <p:ph type="ctrTitle"/>
          </p:nvPr>
        </p:nvSpPr>
        <p:spPr>
          <a:xfrm>
            <a:off x="1404730" y="198784"/>
            <a:ext cx="9144000" cy="940904"/>
          </a:xfrm>
        </p:spPr>
        <p:txBody>
          <a:bodyPr>
            <a:normAutofit/>
          </a:bodyPr>
          <a:lstStyle/>
          <a:p>
            <a:r>
              <a:rPr lang="el-GR" sz="2400" b="1" dirty="0">
                <a:latin typeface="Times New Roman" panose="02020603050405020304" pitchFamily="18" charset="0"/>
                <a:cs typeface="Times New Roman" panose="02020603050405020304" pitchFamily="18" charset="0"/>
              </a:rPr>
              <a:t>ΒΗΜΑ 2</a:t>
            </a:r>
            <a:r>
              <a:rPr lang="en-US" sz="2400" b="1" dirty="0">
                <a:latin typeface="Times New Roman" panose="02020603050405020304" pitchFamily="18" charset="0"/>
                <a:cs typeface="Times New Roman" panose="02020603050405020304" pitchFamily="18" charset="0"/>
              </a:rPr>
              <a:t>:</a:t>
            </a:r>
            <a:r>
              <a:rPr lang="el-GR" sz="2400" b="1" dirty="0">
                <a:latin typeface="Times New Roman" panose="02020603050405020304" pitchFamily="18" charset="0"/>
                <a:cs typeface="Times New Roman" panose="02020603050405020304" pitchFamily="18" charset="0"/>
              </a:rPr>
              <a:t>ΔΙΔΑΚΤΙΚΕΣ ΠΡΟΣΕΓΓΙΣΕΙΣ/ ΠΕΡΙΓΡΑΦΗ ΔΡΑΣΤΗΡΙΟΤΗΤΩΝ ΤΟΥ ΣΕΝΑΡΙΟΥ</a:t>
            </a:r>
          </a:p>
        </p:txBody>
      </p:sp>
      <p:sp>
        <p:nvSpPr>
          <p:cNvPr id="3" name="Υπότιτλος 2">
            <a:extLst>
              <a:ext uri="{FF2B5EF4-FFF2-40B4-BE49-F238E27FC236}">
                <a16:creationId xmlns:a16="http://schemas.microsoft.com/office/drawing/2014/main" xmlns="" id="{7D4A8386-E00C-4FD1-9AE3-8D889F0612F3}"/>
              </a:ext>
            </a:extLst>
          </p:cNvPr>
          <p:cNvSpPr>
            <a:spLocks noGrp="1"/>
          </p:cNvSpPr>
          <p:nvPr>
            <p:ph type="subTitle" idx="1"/>
          </p:nvPr>
        </p:nvSpPr>
        <p:spPr>
          <a:xfrm>
            <a:off x="1524000" y="1510748"/>
            <a:ext cx="9144000" cy="4929809"/>
          </a:xfrm>
        </p:spPr>
        <p:txBody>
          <a:bodyPr>
            <a:normAutofit/>
          </a:bodyPr>
          <a:lstStyle/>
          <a:p>
            <a:r>
              <a:rPr lang="el-GR" sz="2300" dirty="0">
                <a:solidFill>
                  <a:schemeClr val="tx1"/>
                </a:solidFill>
                <a:highlight>
                  <a:srgbClr val="00FFFF"/>
                </a:highlight>
                <a:latin typeface="Times New Roman" panose="02020603050405020304" pitchFamily="18" charset="0"/>
                <a:cs typeface="Times New Roman" panose="02020603050405020304" pitchFamily="18" charset="0"/>
              </a:rPr>
              <a:t>ΦΑΣΗ 1: ΠΡΟΣΑΝΑΤΟΛΙΣΜΟΣ ΤΩΝ ΜΑΘΗΤΩΝ-ΠΡΟΚΛΗΣΗ ΕΝΔΙΑΦΕΡΟΝΤΟΣ</a:t>
            </a:r>
            <a:endParaRPr lang="en-US" sz="2300" dirty="0">
              <a:solidFill>
                <a:schemeClr val="tx1"/>
              </a:solidFill>
              <a:highlight>
                <a:srgbClr val="00FFFF"/>
              </a:highligh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l-GR" dirty="0">
                <a:solidFill>
                  <a:schemeClr val="tx1"/>
                </a:solidFill>
                <a:latin typeface="Times New Roman" panose="02020603050405020304" pitchFamily="18" charset="0"/>
                <a:cs typeface="Times New Roman" panose="02020603050405020304" pitchFamily="18" charset="0"/>
              </a:rPr>
              <a:t>ΠΡΟΒΟΛΗ/ΕΚΤΕΛΕΣΗ ΑΠΟ ΤΟΝ ΔΑΣΚΑΛΟ ΕΝΟΣ ΜΙΚΡΟΥ ΠΕΙΡΑΜΑΤΟΣ ΑΠΟ ΤΗΝ ΕΦΑΡΜΟΓΗ “ΦΩΤΟΔΕΝΤΡΟ” ΜΕ ΤΙΤΛΟ “ΜΕΤΑΦΟΡΑ ΘΕΡΜΟΤΗΤΑΣ ΜΕ ΑΓΩΓΗ” .</a:t>
            </a:r>
          </a:p>
          <a:p>
            <a:pPr marL="342900" lvl="0" indent="-342900">
              <a:buFont typeface="Arial" panose="020B0604020202020204" pitchFamily="34" charset="0"/>
              <a:buChar char="•"/>
            </a:pPr>
            <a:r>
              <a:rPr lang="el-GR" dirty="0">
                <a:solidFill>
                  <a:schemeClr val="tx1"/>
                </a:solidFill>
                <a:latin typeface="Times New Roman" panose="02020603050405020304" pitchFamily="18" charset="0"/>
                <a:cs typeface="Times New Roman" panose="02020603050405020304" pitchFamily="18" charset="0"/>
              </a:rPr>
              <a:t>Ο ΕΚΠΑΙΔΕΥΤΙΚΟΣ ΥΠΟΒΑΛΛΕΙ ΓΡΑΠΤΕΣ ΕΡΩΤΗΣΕΙΣ ΣΤΟΥΣ ΜΑΘΗΤΕΣ ΣΧΕΤΙΚΑ ΜΕ ΤΟ ΠΕΙΡΑΜΑ ΠΟΥ ΠΑΡΑΚΟΛΟΥΘΗΣΑΝ. ΟΙ ΜΑΘΗΤΕΣ ΜΕΣΑ ΑΠΟ ΤΗΝ ΑΛΛΗΛΕΠΙΔΡΑΣΗ ΤΟΥΣ ΚΑΛΟΥΝΤΑΙ ΝΑ ΔΙΑΤΥΠΩΣΟΥΝ ΜΕ ΔΙΚΑ ΤΟΥΣ ΛΟΓΙΑ ΥΠΟΘΕΣΕΙΣ/ΠΡΟΒΛΕΨΕΙΣ ΣΤΟ</a:t>
            </a:r>
            <a:r>
              <a:rPr lang="el-GR" b="1" dirty="0">
                <a:solidFill>
                  <a:schemeClr val="tx1"/>
                </a:solidFill>
                <a:latin typeface="Times New Roman" panose="02020603050405020304" pitchFamily="18" charset="0"/>
                <a:cs typeface="Times New Roman" panose="02020603050405020304" pitchFamily="18" charset="0"/>
              </a:rPr>
              <a:t> ΦΥΛΛΟ ΕΡΓΑΣΙΑΣ 1</a:t>
            </a:r>
            <a:r>
              <a:rPr lang="el-GR" dirty="0">
                <a:solidFill>
                  <a:schemeClr val="tx1"/>
                </a:solidFill>
                <a:latin typeface="Times New Roman" panose="02020603050405020304" pitchFamily="18" charset="0"/>
                <a:cs typeface="Times New Roman" panose="02020603050405020304" pitchFamily="18" charset="0"/>
              </a:rPr>
              <a:t>.</a:t>
            </a:r>
            <a:r>
              <a:rPr lang="el-GR" dirty="0">
                <a:solidFill>
                  <a:schemeClr val="tx1"/>
                </a:solidFill>
              </a:rPr>
              <a:t> </a:t>
            </a:r>
          </a:p>
          <a:p>
            <a:endParaRPr lang="el-GR" dirty="0"/>
          </a:p>
        </p:txBody>
      </p:sp>
      <p:graphicFrame>
        <p:nvGraphicFramePr>
          <p:cNvPr id="6" name="Αντικείμενο 5">
            <a:extLst>
              <a:ext uri="{FF2B5EF4-FFF2-40B4-BE49-F238E27FC236}">
                <a16:creationId xmlns:a16="http://schemas.microsoft.com/office/drawing/2014/main" xmlns="" id="{837A6693-C9C7-427E-9A14-4DD0971C9FC1}"/>
              </a:ext>
            </a:extLst>
          </p:cNvPr>
          <p:cNvGraphicFramePr>
            <a:graphicFrameLocks noChangeAspect="1"/>
          </p:cNvGraphicFramePr>
          <p:nvPr>
            <p:extLst>
              <p:ext uri="{D42A27DB-BD31-4B8C-83A1-F6EECF244321}">
                <p14:modId xmlns:p14="http://schemas.microsoft.com/office/powerpoint/2010/main" val="635101616"/>
              </p:ext>
            </p:extLst>
          </p:nvPr>
        </p:nvGraphicFramePr>
        <p:xfrm>
          <a:off x="10389706" y="5565912"/>
          <a:ext cx="1802294" cy="1457739"/>
        </p:xfrm>
        <a:graphic>
          <a:graphicData uri="http://schemas.openxmlformats.org/presentationml/2006/ole">
            <mc:AlternateContent xmlns:mc="http://schemas.openxmlformats.org/markup-compatibility/2006">
              <mc:Choice xmlns:v="urn:schemas-microsoft-com:vml" Requires="v">
                <p:oleObj spid="_x0000_s1050"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10389706" y="5565912"/>
                        <a:ext cx="1802294" cy="1457739"/>
                      </a:xfrm>
                      <a:prstGeom prst="rect">
                        <a:avLst/>
                      </a:prstGeom>
                    </p:spPr>
                  </p:pic>
                </p:oleObj>
              </mc:Fallback>
            </mc:AlternateContent>
          </a:graphicData>
        </a:graphic>
      </p:graphicFrame>
    </p:spTree>
    <p:extLst>
      <p:ext uri="{BB962C8B-B14F-4D97-AF65-F5344CB8AC3E}">
        <p14:creationId xmlns:p14="http://schemas.microsoft.com/office/powerpoint/2010/main" val="425294118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C605D8B-DBCD-4A5D-BCF7-EDCB8E4C07D5}"/>
              </a:ext>
            </a:extLst>
          </p:cNvPr>
          <p:cNvSpPr>
            <a:spLocks noGrp="1"/>
          </p:cNvSpPr>
          <p:nvPr>
            <p:ph type="title"/>
          </p:nvPr>
        </p:nvSpPr>
        <p:spPr>
          <a:xfrm>
            <a:off x="838200" y="365126"/>
            <a:ext cx="10515600" cy="946840"/>
          </a:xfrm>
        </p:spPr>
        <p:txBody>
          <a:bodyPr>
            <a:normAutofit fontScale="90000"/>
          </a:bodyPr>
          <a:lstStyle/>
          <a:p>
            <a:r>
              <a:rPr lang="el-GR" sz="2400" dirty="0">
                <a:highlight>
                  <a:srgbClr val="00FFFF"/>
                </a:highlight>
                <a:latin typeface="Times New Roman" panose="02020603050405020304" pitchFamily="18" charset="0"/>
                <a:cs typeface="Times New Roman" panose="02020603050405020304" pitchFamily="18" charset="0"/>
              </a:rPr>
              <a:t>ΦΑΣΗ 2: ΠΕΙΡΑΜΑ/ ΠΑΡΑΤΗΡΗΣΗ</a:t>
            </a:r>
            <a:r>
              <a:rPr lang="el-GR" u="sng" dirty="0"/>
              <a:t/>
            </a:r>
            <a:br>
              <a:rPr lang="el-GR" u="sng" dirty="0"/>
            </a:br>
            <a:endParaRPr lang="el-GR" dirty="0"/>
          </a:p>
        </p:txBody>
      </p:sp>
      <p:sp>
        <p:nvSpPr>
          <p:cNvPr id="3" name="Θέση περιεχομένου 2">
            <a:extLst>
              <a:ext uri="{FF2B5EF4-FFF2-40B4-BE49-F238E27FC236}">
                <a16:creationId xmlns:a16="http://schemas.microsoft.com/office/drawing/2014/main" xmlns="" id="{2361D8B6-651E-417C-8B0E-2E5D8B18064C}"/>
              </a:ext>
            </a:extLst>
          </p:cNvPr>
          <p:cNvSpPr>
            <a:spLocks noGrp="1"/>
          </p:cNvSpPr>
          <p:nvPr>
            <p:ph idx="1"/>
          </p:nvPr>
        </p:nvSpPr>
        <p:spPr>
          <a:xfrm>
            <a:off x="838199" y="1152939"/>
            <a:ext cx="10651435" cy="4850296"/>
          </a:xfrm>
        </p:spPr>
        <p:txBody>
          <a:bodyPr>
            <a:normAutofit/>
          </a:bodyPr>
          <a:lstStyle/>
          <a:p>
            <a:r>
              <a:rPr lang="el-GR" sz="2000" dirty="0">
                <a:solidFill>
                  <a:schemeClr val="tx1"/>
                </a:solidFill>
                <a:highlight>
                  <a:srgbClr val="808080"/>
                </a:highlight>
                <a:latin typeface="Times New Roman" panose="02020603050405020304" pitchFamily="18" charset="0"/>
                <a:cs typeface="Times New Roman" panose="02020603050405020304" pitchFamily="18" charset="0"/>
              </a:rPr>
              <a:t>ΠΕΙΡΑΜΑ 1</a:t>
            </a:r>
            <a:r>
              <a:rPr lang="el-GR" sz="2000" baseline="30000" dirty="0">
                <a:solidFill>
                  <a:schemeClr val="tx1"/>
                </a:solidFill>
                <a:highlight>
                  <a:srgbClr val="808080"/>
                </a:highlight>
                <a:latin typeface="Times New Roman" panose="02020603050405020304" pitchFamily="18" charset="0"/>
                <a:cs typeface="Times New Roman" panose="02020603050405020304" pitchFamily="18" charset="0"/>
              </a:rPr>
              <a:t>0</a:t>
            </a:r>
            <a:r>
              <a:rPr lang="en-US" sz="2000" dirty="0">
                <a:solidFill>
                  <a:schemeClr val="tx1"/>
                </a:solidFill>
                <a:latin typeface="Times New Roman" panose="02020603050405020304" pitchFamily="18" charset="0"/>
                <a:cs typeface="Times New Roman" panose="02020603050405020304" pitchFamily="18" charset="0"/>
              </a:rPr>
              <a:t>:</a:t>
            </a:r>
            <a:r>
              <a:rPr lang="el-GR" sz="2000" dirty="0">
                <a:solidFill>
                  <a:schemeClr val="tx1"/>
                </a:solidFill>
                <a:latin typeface="Times New Roman" panose="02020603050405020304" pitchFamily="18" charset="0"/>
                <a:cs typeface="Times New Roman" panose="02020603050405020304" pitchFamily="18" charset="0"/>
              </a:rPr>
              <a:t>ΟΙ ΜΑΘΗΤΕΣ ΜΕ ΜΕΓΑΛΗ ΠΡΟΣΟΧΗ ΑΝΑΒΟΥΝ ΈΝΑ ΚΕΡΙ.ΣΤΗΝ ΣΥΝΕΧΕΙΑ ΣΤΑΖΟΥΝΕ ΣΤΑΓΟΝΕΣ ΚΕΡΙΟΥ ΣΕ ΙΣΕΣ ΑΠΟΣΤΑΣΕΙΣ ΠΑΝΩ ΣΕ ΜΙΑ ΜΕΤΑΛΛΙΚΗ ΒΕΛΟΝΑ ΠΛΕΞΙΜΑΤΟΣ Η ΟΠΟΙΑ ΕΧΕΙ ΩΣ ΛΑΒΗ ΈΝΑ ΞΥΛΙΝΟ ΜΑΝΤΑΛΑΚΙ.ΑΦΟΥ ΟΙ ΣΤΑΓΟΝΕΣ ΚΕΡΙΟΥ ΕΧΟΥΝ ΣΤΕΓΝΩΣΕΙ,ΤΟΠΟΘΕΤΟΥΝ ΤΗΝ ΜΥΤΗ ΤΗΣ ΜΕΤΑΛΛΙΚΗΣ ΒΕΛΟΝΑΣ ΠΑΝΩ ΣΤΟ ΑΝΑΜΜΕΝΟ ΚΕΡΙ.</a:t>
            </a:r>
            <a:r>
              <a:rPr lang="el-GR" dirty="0">
                <a:solidFill>
                  <a:schemeClr val="tx1"/>
                </a:solidFill>
              </a:rPr>
              <a:t> </a:t>
            </a:r>
            <a:r>
              <a:rPr lang="el-GR" sz="2000" dirty="0">
                <a:solidFill>
                  <a:schemeClr val="tx1"/>
                </a:solidFill>
                <a:latin typeface="Times New Roman" panose="02020603050405020304" pitchFamily="18" charset="0"/>
                <a:cs typeface="Times New Roman" panose="02020603050405020304" pitchFamily="18" charset="0"/>
              </a:rPr>
              <a:t>ΟΙ ΜΑΘΗΤΕΣ ΚΑΤΑΓΡΑΦΟΥΝ ΤΙΣ ΠΑΡΑΤΗΡΗΣΕΙΣ ΤΟΥΣ ΚΑΙ ΤΑ ΣΥΜΠΕΡΑΣΜΑΤΑ ΤΟΥΣ ΣΤΟ </a:t>
            </a:r>
            <a:r>
              <a:rPr lang="el-GR" sz="2000" b="1" dirty="0">
                <a:solidFill>
                  <a:schemeClr val="tx1"/>
                </a:solidFill>
                <a:latin typeface="Times New Roman" panose="02020603050405020304" pitchFamily="18" charset="0"/>
                <a:cs typeface="Times New Roman" panose="02020603050405020304" pitchFamily="18" charset="0"/>
              </a:rPr>
              <a:t>2</a:t>
            </a:r>
            <a:r>
              <a:rPr lang="el-GR" sz="2000" b="1" baseline="30000" dirty="0">
                <a:solidFill>
                  <a:schemeClr val="tx1"/>
                </a:solidFill>
                <a:latin typeface="Times New Roman" panose="02020603050405020304" pitchFamily="18" charset="0"/>
                <a:cs typeface="Times New Roman" panose="02020603050405020304" pitchFamily="18" charset="0"/>
              </a:rPr>
              <a:t>Ο </a:t>
            </a:r>
            <a:r>
              <a:rPr lang="el-GR" sz="2000" b="1" dirty="0">
                <a:solidFill>
                  <a:schemeClr val="tx1"/>
                </a:solidFill>
                <a:latin typeface="Times New Roman" panose="02020603050405020304" pitchFamily="18" charset="0"/>
                <a:cs typeface="Times New Roman" panose="02020603050405020304" pitchFamily="18" charset="0"/>
              </a:rPr>
              <a:t>ΦΥΛΛΟ ΕΡΓΑΣΙΑΣ.</a:t>
            </a:r>
          </a:p>
          <a:p>
            <a:r>
              <a:rPr lang="el-GR" sz="2000" dirty="0">
                <a:solidFill>
                  <a:schemeClr val="tx1"/>
                </a:solidFill>
                <a:highlight>
                  <a:srgbClr val="808080"/>
                </a:highlight>
                <a:latin typeface="Times New Roman" panose="02020603050405020304" pitchFamily="18" charset="0"/>
                <a:cs typeface="Times New Roman" panose="02020603050405020304" pitchFamily="18" charset="0"/>
              </a:rPr>
              <a:t>ΠΕΙΡΑΜΑ 2</a:t>
            </a:r>
            <a:r>
              <a:rPr lang="el-GR" sz="2000" baseline="30000" dirty="0">
                <a:solidFill>
                  <a:schemeClr val="tx1"/>
                </a:solidFill>
                <a:highlight>
                  <a:srgbClr val="808080"/>
                </a:highlight>
                <a:latin typeface="Times New Roman" panose="02020603050405020304" pitchFamily="18" charset="0"/>
                <a:cs typeface="Times New Roman" panose="02020603050405020304" pitchFamily="18" charset="0"/>
              </a:rPr>
              <a:t>0</a:t>
            </a:r>
            <a:r>
              <a:rPr lang="en-US" sz="2000" dirty="0">
                <a:solidFill>
                  <a:schemeClr val="tx1"/>
                </a:solidFill>
                <a:latin typeface="Times New Roman" panose="02020603050405020304" pitchFamily="18" charset="0"/>
                <a:cs typeface="Times New Roman" panose="02020603050405020304" pitchFamily="18" charset="0"/>
              </a:rPr>
              <a:t>:</a:t>
            </a:r>
            <a:r>
              <a:rPr lang="el-GR" sz="2000" dirty="0">
                <a:solidFill>
                  <a:schemeClr val="tx1"/>
                </a:solidFill>
                <a:latin typeface="Times New Roman" panose="02020603050405020304" pitchFamily="18" charset="0"/>
                <a:cs typeface="Times New Roman" panose="02020603050405020304" pitchFamily="18" charset="0"/>
              </a:rPr>
              <a:t>ΟΙ ΜΑΘΗΤΕΣ ΚΑΛΟΥΝΤΑΙ ΝΑ ΤΥΛΙΞΟΥΝ  ΈΝΑ ΠΑΓΑΚΙ ΜΕ ΜΑΛΛΙΝΟ ΥΦΑΣΜΑ, ΜΕ ΑΛΟΥΜΙΝΟΧΑΡΤΟ,ΜΕ ΜΙΑ ΠΛΑΣΤΙΚΗ ΣΑΚΟΥΛΑ ΚΑΙ ΜΕ ΈΝΑ ΧΑΡΤΟΝΙ .ΕΠΕΙΤΑ ΤΑ ΤΟΠΟΘΕΤΟΥΝ ΣΕ ΔΙΑΦΟΡΕΤΙΚΑ ΠΛΑΣΤΙΚΑ ΠΙΑΤΑ ΕΛΕΓΧΟΝΤΑΣ ΚΆΘΕ 20 ΛΕΠΤΑ ΤΑ ΠΑΓΑΚΙΑ ΜΕ ΣΚΟΠΟ ΝΑ ΜΕΤΡΗΣΟΥΝ ΤΟ ΧΡΟΝΙΚΟ ΔΙΑΣΤΗΜΑ ΠΟΥ ΘΑ ΚΑΝΟΥΝ ΝΑ ΛΙΩΣΟΥΝ ΣΤΗΝ ΚΑΘΕ ΠΕΡΙΠΤΩΣΗ. ΟΙ ΜΑΘΗΤΕΣ ΚΑΤΑΓΡΑΦΟΥΝ ΤΙΣ ΠΑΡΑΤΗΡΗΣΕΙΣ ΤΟΥΣ ΚΑΙ ΤΑ ΣΥΜΠΕΡΑΣΜΑΤΑ ΤΟΥΣ ΣΤΟ </a:t>
            </a:r>
            <a:r>
              <a:rPr lang="el-GR" sz="2000" b="1" dirty="0">
                <a:solidFill>
                  <a:schemeClr val="tx1"/>
                </a:solidFill>
                <a:latin typeface="Times New Roman" panose="02020603050405020304" pitchFamily="18" charset="0"/>
                <a:cs typeface="Times New Roman" panose="02020603050405020304" pitchFamily="18" charset="0"/>
              </a:rPr>
              <a:t>2</a:t>
            </a:r>
            <a:r>
              <a:rPr lang="el-GR" sz="2000" b="1" baseline="30000" dirty="0">
                <a:solidFill>
                  <a:schemeClr val="tx1"/>
                </a:solidFill>
                <a:latin typeface="Times New Roman" panose="02020603050405020304" pitchFamily="18" charset="0"/>
                <a:cs typeface="Times New Roman" panose="02020603050405020304" pitchFamily="18" charset="0"/>
              </a:rPr>
              <a:t>Ο </a:t>
            </a:r>
            <a:r>
              <a:rPr lang="el-GR" sz="2000" b="1" dirty="0">
                <a:solidFill>
                  <a:schemeClr val="tx1"/>
                </a:solidFill>
                <a:latin typeface="Times New Roman" panose="02020603050405020304" pitchFamily="18" charset="0"/>
                <a:cs typeface="Times New Roman" panose="02020603050405020304" pitchFamily="18" charset="0"/>
              </a:rPr>
              <a:t>ΦΥΛΛΟ ΕΡΓΑΣΙΑΣ</a:t>
            </a:r>
            <a:r>
              <a:rPr lang="el-GR" sz="2000" dirty="0">
                <a:solidFill>
                  <a:schemeClr val="tx1"/>
                </a:solidFill>
                <a:latin typeface="Times New Roman" panose="02020603050405020304" pitchFamily="18" charset="0"/>
                <a:cs typeface="Times New Roman" panose="02020603050405020304" pitchFamily="18" charset="0"/>
              </a:rPr>
              <a:t>.</a:t>
            </a:r>
          </a:p>
          <a:p>
            <a:endParaRPr lang="el-GR" sz="2000" dirty="0">
              <a:latin typeface="Times New Roman" panose="02020603050405020304" pitchFamily="18" charset="0"/>
              <a:cs typeface="Times New Roman" panose="02020603050405020304" pitchFamily="18" charset="0"/>
            </a:endParaRPr>
          </a:p>
        </p:txBody>
      </p:sp>
      <p:graphicFrame>
        <p:nvGraphicFramePr>
          <p:cNvPr id="4" name="Αντικείμενο 3">
            <a:extLst>
              <a:ext uri="{FF2B5EF4-FFF2-40B4-BE49-F238E27FC236}">
                <a16:creationId xmlns:a16="http://schemas.microsoft.com/office/drawing/2014/main" xmlns="" id="{24420B38-FDEE-4BCD-BD6C-423DE4C39518}"/>
              </a:ext>
            </a:extLst>
          </p:cNvPr>
          <p:cNvGraphicFramePr>
            <a:graphicFrameLocks noChangeAspect="1"/>
          </p:cNvGraphicFramePr>
          <p:nvPr>
            <p:extLst>
              <p:ext uri="{D42A27DB-BD31-4B8C-83A1-F6EECF244321}">
                <p14:modId xmlns:p14="http://schemas.microsoft.com/office/powerpoint/2010/main" val="3433688946"/>
              </p:ext>
            </p:extLst>
          </p:nvPr>
        </p:nvGraphicFramePr>
        <p:xfrm>
          <a:off x="10164417" y="5705061"/>
          <a:ext cx="1696278" cy="1231760"/>
        </p:xfrm>
        <a:graphic>
          <a:graphicData uri="http://schemas.openxmlformats.org/presentationml/2006/ole">
            <mc:AlternateContent xmlns:mc="http://schemas.openxmlformats.org/markup-compatibility/2006">
              <mc:Choice xmlns:v="urn:schemas-microsoft-com:vml" Requires="v">
                <p:oleObj spid="_x0000_s2072" name="Document" showAsIcon="1" r:id="rId3" imgW="914400" imgH="771480" progId="Word.OpenDocumentText.12">
                  <p:embed/>
                </p:oleObj>
              </mc:Choice>
              <mc:Fallback>
                <p:oleObj name="Document" showAsIcon="1" r:id="rId3" imgW="914400" imgH="771480" progId="Word.OpenDocumentText.12">
                  <p:embed/>
                  <p:pic>
                    <p:nvPicPr>
                      <p:cNvPr id="0" name=""/>
                      <p:cNvPicPr/>
                      <p:nvPr/>
                    </p:nvPicPr>
                    <p:blipFill>
                      <a:blip r:embed="rId4"/>
                      <a:stretch>
                        <a:fillRect/>
                      </a:stretch>
                    </p:blipFill>
                    <p:spPr>
                      <a:xfrm>
                        <a:off x="10164417" y="5705061"/>
                        <a:ext cx="1696278" cy="1231760"/>
                      </a:xfrm>
                      <a:prstGeom prst="rect">
                        <a:avLst/>
                      </a:prstGeom>
                    </p:spPr>
                  </p:pic>
                </p:oleObj>
              </mc:Fallback>
            </mc:AlternateContent>
          </a:graphicData>
        </a:graphic>
      </p:graphicFrame>
    </p:spTree>
    <p:extLst>
      <p:ext uri="{BB962C8B-B14F-4D97-AF65-F5344CB8AC3E}">
        <p14:creationId xmlns:p14="http://schemas.microsoft.com/office/powerpoint/2010/main" val="343629702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20A0CB4-D892-406B-A91F-2886C990928B}"/>
              </a:ext>
            </a:extLst>
          </p:cNvPr>
          <p:cNvSpPr>
            <a:spLocks noGrp="1"/>
          </p:cNvSpPr>
          <p:nvPr>
            <p:ph type="title"/>
          </p:nvPr>
        </p:nvSpPr>
        <p:spPr>
          <a:xfrm>
            <a:off x="1311964" y="365125"/>
            <a:ext cx="10041835" cy="986597"/>
          </a:xfrm>
        </p:spPr>
        <p:txBody>
          <a:bodyPr>
            <a:normAutofit fontScale="90000"/>
          </a:bodyPr>
          <a:lstStyle/>
          <a:p>
            <a:r>
              <a:rPr lang="el-GR" sz="2400" dirty="0">
                <a:solidFill>
                  <a:schemeClr val="tx1"/>
                </a:solidFill>
                <a:highlight>
                  <a:srgbClr val="00FFFF"/>
                </a:highlight>
                <a:latin typeface="Times New Roman" panose="02020603050405020304" pitchFamily="18" charset="0"/>
                <a:cs typeface="Times New Roman" panose="02020603050405020304" pitchFamily="18" charset="0"/>
              </a:rPr>
              <a:t> ΦΑΣΗ 3: ΕΜΠΕΔΩΣΗ-ΓΕΝΙΚΕΥΣΗ</a:t>
            </a:r>
            <a:r>
              <a:rPr lang="el-GR" u="sng" dirty="0"/>
              <a:t/>
            </a:r>
            <a:br>
              <a:rPr lang="el-GR" u="sng" dirty="0"/>
            </a:br>
            <a:endParaRPr lang="el-GR" dirty="0"/>
          </a:p>
        </p:txBody>
      </p:sp>
      <p:sp>
        <p:nvSpPr>
          <p:cNvPr id="3" name="Θέση περιεχομένου 2">
            <a:extLst>
              <a:ext uri="{FF2B5EF4-FFF2-40B4-BE49-F238E27FC236}">
                <a16:creationId xmlns:a16="http://schemas.microsoft.com/office/drawing/2014/main" xmlns="" id="{8F88D2F7-E088-4A46-91C5-3B3FC9CF4B72}"/>
              </a:ext>
            </a:extLst>
          </p:cNvPr>
          <p:cNvSpPr>
            <a:spLocks noGrp="1"/>
          </p:cNvSpPr>
          <p:nvPr>
            <p:ph idx="1"/>
          </p:nvPr>
        </p:nvSpPr>
        <p:spPr>
          <a:xfrm>
            <a:off x="838200" y="1205948"/>
            <a:ext cx="10515600" cy="4971015"/>
          </a:xfrm>
        </p:spPr>
        <p:txBody>
          <a:bodyPr>
            <a:normAutofit/>
          </a:bodyPr>
          <a:lstStyle/>
          <a:p>
            <a:r>
              <a:rPr lang="el-GR" sz="2400" dirty="0">
                <a:solidFill>
                  <a:schemeClr val="tx1"/>
                </a:solidFill>
                <a:latin typeface="Times New Roman" panose="02020603050405020304" pitchFamily="18" charset="0"/>
                <a:cs typeface="Times New Roman" panose="02020603050405020304" pitchFamily="18" charset="0"/>
              </a:rPr>
              <a:t>ΣΤΗΝ ΠΑΡΟΥΣΑ ΦΑΣΗ ΓΙΝΕΤΑΙ ΣΥΝΔΕΣΗ ΜΕ ΤΗΝ ΚΑΘΗΜΕΡΙΝΟΤΗΤΑ. ΚΑΘΕ ΟΜΑΔΑ ΣΤΟ </a:t>
            </a:r>
            <a:r>
              <a:rPr lang="el-GR" sz="2400" b="1" dirty="0">
                <a:solidFill>
                  <a:schemeClr val="tx1"/>
                </a:solidFill>
                <a:latin typeface="Times New Roman" panose="02020603050405020304" pitchFamily="18" charset="0"/>
                <a:cs typeface="Times New Roman" panose="02020603050405020304" pitchFamily="18" charset="0"/>
              </a:rPr>
              <a:t>ΦΥΛΛΟ ΕΡΓΑΣΙΑΣ 3</a:t>
            </a:r>
            <a:r>
              <a:rPr lang="el-GR" sz="2400" b="1" baseline="30000" dirty="0">
                <a:solidFill>
                  <a:schemeClr val="tx1"/>
                </a:solidFill>
                <a:latin typeface="Times New Roman" panose="02020603050405020304" pitchFamily="18" charset="0"/>
                <a:cs typeface="Times New Roman" panose="02020603050405020304" pitchFamily="18" charset="0"/>
              </a:rPr>
              <a:t>Ο</a:t>
            </a:r>
            <a:r>
              <a:rPr lang="el-GR" sz="2400" dirty="0">
                <a:solidFill>
                  <a:schemeClr val="tx1"/>
                </a:solidFill>
                <a:latin typeface="Times New Roman" panose="02020603050405020304" pitchFamily="18" charset="0"/>
                <a:cs typeface="Times New Roman" panose="02020603050405020304" pitchFamily="18" charset="0"/>
              </a:rPr>
              <a:t>ΕΜΠΛΕΚΕΤΑΙ ΣΕ 2 ΕΡΩΤΗΣΕΙΣ ΟΙ ΟΠΟΙΕΣ ΘΑ ΒΟΗΘΗΣΟΥΝ ΤΟΥΣ ΜΑΘΗΤΕΣ ΝΑ ΑΝΑΣΧΟΛΗΘΟΥΝ ΜΕ ΘΕΜΑΤΑ ΠΟΥ ΣΥΝΑΝΤΟΥΝ ΣΤΗΝ ΚΑΘΗΜΕΡΙΝΗ ΤΟΥΣ ΖΩΗ. ΣΤΗ ΣΥΝΕΧΕΙΑ ΣΥΓΚΕΝΤΡΩΝΟΥΝ ΤΙΣ ΙΔΕΕΣ ΤΟΥΣ, ΤΙΣ ΣΥΖΗΤΟΥΝ ΚΑΙ ΕΞΑΓΟΥΝ ΤΑ ΤΕΛΙΚΑ ΣΥΜΠΕΡΑΣΜΑΤΑ ΤΟΥΣ ΚΑΙ ΤΑ ΚΑΤΑΓΡΑΦΟΥΝ.</a:t>
            </a:r>
          </a:p>
          <a:p>
            <a:r>
              <a:rPr lang="el-GR" sz="2400" dirty="0">
                <a:solidFill>
                  <a:schemeClr val="tx1"/>
                </a:solidFill>
                <a:latin typeface="Times New Roman" panose="02020603050405020304" pitchFamily="18" charset="0"/>
                <a:cs typeface="Times New Roman" panose="02020603050405020304" pitchFamily="18" charset="0"/>
              </a:rPr>
              <a:t>ΣΤΟ ΙΔΙΟ ΦΥΛΛΟ ΠΑΡΑΤΗΡΗΣΗΣ ΚΑΛΟΥΝΤΑΙ ΝΑ ΣΥΜΠΛΗΡΩΣΟΥΝ ΚΑΙ ΚΛΕΙΣΤΟΥ ΤΥΠΟΥ ΕΡΩΤΗΣΕΙΣ </a:t>
            </a:r>
            <a:r>
              <a:rPr lang="en-US" sz="2400" dirty="0">
                <a:solidFill>
                  <a:schemeClr val="tx1"/>
                </a:solidFill>
                <a:latin typeface="Times New Roman" panose="02020603050405020304" pitchFamily="18" charset="0"/>
                <a:cs typeface="Times New Roman" panose="02020603050405020304" pitchFamily="18" charset="0"/>
              </a:rPr>
              <a:t>:</a:t>
            </a:r>
            <a:r>
              <a:rPr lang="el-GR" sz="2400" dirty="0">
                <a:solidFill>
                  <a:schemeClr val="tx1"/>
                </a:solidFill>
                <a:latin typeface="Times New Roman" panose="02020603050405020304" pitchFamily="18" charset="0"/>
                <a:cs typeface="Times New Roman" panose="02020603050405020304" pitchFamily="18" charset="0"/>
              </a:rPr>
              <a:t> ΣΥΜΠΛΗΡΩΣΗ ΚΕΝΩΝ ΚΑΙ ΕΠΙΛΟΓΗΣ.</a:t>
            </a:r>
          </a:p>
        </p:txBody>
      </p:sp>
      <p:graphicFrame>
        <p:nvGraphicFramePr>
          <p:cNvPr id="4" name="Αντικείμενο 3">
            <a:extLst>
              <a:ext uri="{FF2B5EF4-FFF2-40B4-BE49-F238E27FC236}">
                <a16:creationId xmlns:a16="http://schemas.microsoft.com/office/drawing/2014/main" xmlns="" id="{3460BCE3-A4BE-4A5D-8E38-594F8D939190}"/>
              </a:ext>
            </a:extLst>
          </p:cNvPr>
          <p:cNvGraphicFramePr>
            <a:graphicFrameLocks noChangeAspect="1"/>
          </p:cNvGraphicFramePr>
          <p:nvPr>
            <p:extLst>
              <p:ext uri="{D42A27DB-BD31-4B8C-83A1-F6EECF244321}">
                <p14:modId xmlns:p14="http://schemas.microsoft.com/office/powerpoint/2010/main" val="2654439489"/>
              </p:ext>
            </p:extLst>
          </p:nvPr>
        </p:nvGraphicFramePr>
        <p:xfrm>
          <a:off x="9607827" y="5179461"/>
          <a:ext cx="1888434" cy="1313414"/>
        </p:xfrm>
        <a:graphic>
          <a:graphicData uri="http://schemas.openxmlformats.org/presentationml/2006/ole">
            <mc:AlternateContent xmlns:mc="http://schemas.openxmlformats.org/markup-compatibility/2006">
              <mc:Choice xmlns:v="urn:schemas-microsoft-com:vml" Requires="v">
                <p:oleObj spid="_x0000_s3096" name="Document" showAsIcon="1" r:id="rId3" imgW="914400" imgH="771480" progId="Word.OpenDocumentText.12">
                  <p:embed/>
                </p:oleObj>
              </mc:Choice>
              <mc:Fallback>
                <p:oleObj name="Document" showAsIcon="1" r:id="rId3" imgW="914400" imgH="771480" progId="Word.OpenDocumentText.12">
                  <p:embed/>
                  <p:pic>
                    <p:nvPicPr>
                      <p:cNvPr id="0" name=""/>
                      <p:cNvPicPr/>
                      <p:nvPr/>
                    </p:nvPicPr>
                    <p:blipFill>
                      <a:blip r:embed="rId4"/>
                      <a:stretch>
                        <a:fillRect/>
                      </a:stretch>
                    </p:blipFill>
                    <p:spPr>
                      <a:xfrm>
                        <a:off x="9607827" y="5179461"/>
                        <a:ext cx="1888434" cy="1313414"/>
                      </a:xfrm>
                      <a:prstGeom prst="rect">
                        <a:avLst/>
                      </a:prstGeom>
                    </p:spPr>
                  </p:pic>
                </p:oleObj>
              </mc:Fallback>
            </mc:AlternateContent>
          </a:graphicData>
        </a:graphic>
      </p:graphicFrame>
    </p:spTree>
    <p:extLst>
      <p:ext uri="{BB962C8B-B14F-4D97-AF65-F5344CB8AC3E}">
        <p14:creationId xmlns:p14="http://schemas.microsoft.com/office/powerpoint/2010/main" val="241916468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874288A-30E6-4390-8CBF-35F71BC03AD4}"/>
              </a:ext>
            </a:extLst>
          </p:cNvPr>
          <p:cNvSpPr>
            <a:spLocks noGrp="1"/>
          </p:cNvSpPr>
          <p:nvPr>
            <p:ph type="title"/>
          </p:nvPr>
        </p:nvSpPr>
        <p:spPr>
          <a:xfrm>
            <a:off x="1364974" y="365126"/>
            <a:ext cx="9988826" cy="960092"/>
          </a:xfrm>
        </p:spPr>
        <p:txBody>
          <a:bodyPr/>
          <a:lstStyle/>
          <a:p>
            <a:r>
              <a:rPr lang="el-GR" sz="2400" b="1" dirty="0">
                <a:solidFill>
                  <a:schemeClr val="tx1"/>
                </a:solidFill>
                <a:latin typeface="Times New Roman" panose="02020603050405020304" pitchFamily="18" charset="0"/>
                <a:cs typeface="Times New Roman" panose="02020603050405020304" pitchFamily="18" charset="0"/>
              </a:rPr>
              <a:t>ΒΙΒΛΙΟΓΡΑΦΙΑ</a:t>
            </a:r>
            <a:r>
              <a:rPr lang="el-GR" dirty="0"/>
              <a:t> </a:t>
            </a:r>
          </a:p>
        </p:txBody>
      </p:sp>
      <p:sp>
        <p:nvSpPr>
          <p:cNvPr id="3" name="Θέση περιεχομένου 2">
            <a:extLst>
              <a:ext uri="{FF2B5EF4-FFF2-40B4-BE49-F238E27FC236}">
                <a16:creationId xmlns:a16="http://schemas.microsoft.com/office/drawing/2014/main" xmlns="" id="{09504FAA-A400-42A4-A50D-4BB360F2E877}"/>
              </a:ext>
            </a:extLst>
          </p:cNvPr>
          <p:cNvSpPr>
            <a:spLocks noGrp="1"/>
          </p:cNvSpPr>
          <p:nvPr>
            <p:ph idx="1"/>
          </p:nvPr>
        </p:nvSpPr>
        <p:spPr>
          <a:xfrm>
            <a:off x="838200" y="1325218"/>
            <a:ext cx="10515600" cy="4851745"/>
          </a:xfrm>
        </p:spPr>
        <p:txBody>
          <a:bodyPr/>
          <a:lstStyle/>
          <a:p>
            <a:r>
              <a:rPr lang="el-GR" sz="2400" dirty="0">
                <a:solidFill>
                  <a:schemeClr val="tx1"/>
                </a:solidFill>
                <a:latin typeface="Times New Roman" panose="02020603050405020304" pitchFamily="18" charset="0"/>
                <a:cs typeface="Times New Roman" panose="02020603050405020304" pitchFamily="18" charset="0"/>
              </a:rPr>
              <a:t>Χαλκιά, Κ., (2018). ΔΙΔΑΣΚΟΝΤΑΣ ΦΥΣΙΚΕΣ ΕΠΙΣΤΗΜΕΣ : Θεωρητικά ζητήματα, προβληματισμοί, προτάσεις. Αθήνα. Πατάκη</a:t>
            </a:r>
          </a:p>
          <a:p>
            <a:r>
              <a:rPr lang="el-GR" sz="2400" dirty="0">
                <a:solidFill>
                  <a:schemeClr val="tx1"/>
                </a:solidFill>
                <a:latin typeface="Times New Roman" panose="02020603050405020304" pitchFamily="18" charset="0"/>
                <a:cs typeface="Times New Roman" panose="02020603050405020304" pitchFamily="18" charset="0"/>
              </a:rPr>
              <a:t>Τετράδιο Εργασιών Της Στ'΄</a:t>
            </a:r>
            <a:r>
              <a:rPr lang="en-US" sz="2400" dirty="0">
                <a:solidFill>
                  <a:schemeClr val="tx1"/>
                </a:solidFill>
                <a:latin typeface="Times New Roman" panose="02020603050405020304" pitchFamily="18" charset="0"/>
                <a:cs typeface="Times New Roman" panose="02020603050405020304" pitchFamily="18" charset="0"/>
              </a:rPr>
              <a:t> </a:t>
            </a:r>
            <a:r>
              <a:rPr lang="el-GR" sz="2400" dirty="0">
                <a:solidFill>
                  <a:schemeClr val="tx1"/>
                </a:solidFill>
                <a:latin typeface="Times New Roman" panose="02020603050405020304" pitchFamily="18" charset="0"/>
                <a:cs typeface="Times New Roman" panose="02020603050405020304" pitchFamily="18" charset="0"/>
              </a:rPr>
              <a:t>Δημοτικού </a:t>
            </a:r>
            <a:r>
              <a:rPr lang="en-US" sz="2400" dirty="0">
                <a:solidFill>
                  <a:schemeClr val="tx1"/>
                </a:solidFill>
                <a:latin typeface="Times New Roman" panose="02020603050405020304" pitchFamily="18" charset="0"/>
                <a:cs typeface="Times New Roman" panose="02020603050405020304" pitchFamily="18" charset="0"/>
              </a:rPr>
              <a:t>“</a:t>
            </a:r>
            <a:r>
              <a:rPr lang="el-GR" sz="2400" dirty="0">
                <a:solidFill>
                  <a:schemeClr val="tx1"/>
                </a:solidFill>
                <a:latin typeface="Times New Roman" panose="02020603050405020304" pitchFamily="18" charset="0"/>
                <a:cs typeface="Times New Roman" panose="02020603050405020304" pitchFamily="18" charset="0"/>
              </a:rPr>
              <a:t>Φυσικά Ερευνώ Και Ανακαλύπτω</a:t>
            </a:r>
            <a:r>
              <a:rPr lang="en-US" sz="2400" dirty="0">
                <a:latin typeface="Times New Roman" panose="02020603050405020304" pitchFamily="18" charset="0"/>
                <a:cs typeface="Times New Roman" panose="02020603050405020304" pitchFamily="18" charset="0"/>
              </a:rPr>
              <a:t>”</a:t>
            </a:r>
            <a:r>
              <a:rPr lang="el-G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3468053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2B1D766B-7E5B-49C7-B0D4-28A1BD521F5B}"/>
              </a:ext>
            </a:extLst>
          </p:cNvPr>
          <p:cNvSpPr>
            <a:spLocks noGrp="1"/>
          </p:cNvSpPr>
          <p:nvPr>
            <p:ph type="title"/>
          </p:nvPr>
        </p:nvSpPr>
        <p:spPr>
          <a:xfrm>
            <a:off x="1603512" y="2055344"/>
            <a:ext cx="9753601" cy="1893803"/>
          </a:xfrm>
        </p:spPr>
        <p:txBody>
          <a:bodyPr>
            <a:normAutofit/>
          </a:bodyPr>
          <a:lstStyle/>
          <a:p>
            <a:r>
              <a:rPr lang="el-GR" sz="3200" dirty="0">
                <a:solidFill>
                  <a:schemeClr val="tx1"/>
                </a:solidFill>
                <a:latin typeface="Times New Roman" panose="02020603050405020304" pitchFamily="18" charset="0"/>
                <a:ea typeface="+mn-ea"/>
                <a:cs typeface="Times New Roman" panose="02020603050405020304" pitchFamily="18" charset="0"/>
              </a:rPr>
              <a:t>ΣΑΣ ΕΥΧΑΡΙΣΤΟΥΜΕ ΓΙΑ ΤΗΝ ΠΡΟΣΟΧΗ ΣΑΣ!</a:t>
            </a:r>
          </a:p>
        </p:txBody>
      </p:sp>
    </p:spTree>
    <p:extLst>
      <p:ext uri="{BB962C8B-B14F-4D97-AF65-F5344CB8AC3E}">
        <p14:creationId xmlns:p14="http://schemas.microsoft.com/office/powerpoint/2010/main" val="2553723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50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277</TotalTime>
  <Words>328</Words>
  <Application>Microsoft Office PowerPoint</Application>
  <PresentationFormat>Ευρεία οθόνη</PresentationFormat>
  <Paragraphs>27</Paragraphs>
  <Slides>7</Slides>
  <Notes>0</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7</vt:i4>
      </vt:variant>
    </vt:vector>
  </HeadingPairs>
  <TitlesOfParts>
    <vt:vector size="13" baseType="lpstr">
      <vt:lpstr>Arial</vt:lpstr>
      <vt:lpstr>Century Gothic</vt:lpstr>
      <vt:lpstr>Times New Roman</vt:lpstr>
      <vt:lpstr>Wingdings 3</vt:lpstr>
      <vt:lpstr>Θρόισμα</vt:lpstr>
      <vt:lpstr>Document</vt:lpstr>
      <vt:lpstr>ΔΙΔΑΚΤΙΚΟ ΣΕΝΑΡΙΟ ΦΥΣΙΚΩΝ ΕΠΙΣΤΗΜΩΝ</vt:lpstr>
      <vt:lpstr>ΒΗΜΑ 1:ΕΙΣΑΓΩΓΙΚΟ ΤΜΗΜΑ ΚΑΙ ΠΡΟΠΑΡΑΣΚΕΥΑΣΤΙΚΟ ΣΤΑΔΙΟ</vt:lpstr>
      <vt:lpstr>ΒΗΜΑ 2:ΔΙΔΑΚΤΙΚΕΣ ΠΡΟΣΕΓΓΙΣΕΙΣ/ ΠΕΡΙΓΡΑΦΗ ΔΡΑΣΤΗΡΙΟΤΗΤΩΝ ΤΟΥ ΣΕΝΑΡΙΟΥ</vt:lpstr>
      <vt:lpstr>ΦΑΣΗ 2: ΠΕΙΡΑΜΑ/ ΠΑΡΑΤΗΡΗΣΗ </vt:lpstr>
      <vt:lpstr> ΦΑΣΗ 3: ΕΜΠΕΔΩΣΗ-ΓΕΝΙΚΕΥΣΗ </vt:lpstr>
      <vt:lpstr>ΒΙΒΛΙΟΓΡΑΦΙΑ </vt:lpstr>
      <vt:lpstr>ΣΑΣ ΕΥΧΑΡΙΣΤΟΥΜΕ ΓΙΑ ΤΗΝ ΠΡΟΣΟΧΗ ΣΑΣ!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ΒΗΜΑ 1:ΕΙΣΑΓΩΓΙΚΟ ΤΜΗΜΑ ΚΑΙ ΠΡΟΠΑΡΑΣΚΕΥΑΣΤΙΚΟ ΣΤΑΔΙΟ</dc:title>
  <dc:creator>natalia filippopoulou</dc:creator>
  <cp:lastModifiedBy>Admin</cp:lastModifiedBy>
  <cp:revision>45</cp:revision>
  <dcterms:created xsi:type="dcterms:W3CDTF">2019-01-03T16:44:07Z</dcterms:created>
  <dcterms:modified xsi:type="dcterms:W3CDTF">2021-11-22T10:16:15Z</dcterms:modified>
</cp:coreProperties>
</file>