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1" r:id="rId1"/>
  </p:sldMasterIdLst>
  <p:sldIdLst>
    <p:sldId id="257" r:id="rId2"/>
    <p:sldId id="358" r:id="rId3"/>
    <p:sldId id="360" r:id="rId4"/>
    <p:sldId id="359" r:id="rId5"/>
    <p:sldId id="361" r:id="rId6"/>
    <p:sldId id="391" r:id="rId7"/>
    <p:sldId id="362" r:id="rId8"/>
    <p:sldId id="363" r:id="rId9"/>
    <p:sldId id="364" r:id="rId10"/>
    <p:sldId id="365" r:id="rId11"/>
    <p:sldId id="366" r:id="rId12"/>
    <p:sldId id="367" r:id="rId13"/>
    <p:sldId id="368" r:id="rId14"/>
    <p:sldId id="369" r:id="rId15"/>
    <p:sldId id="370" r:id="rId16"/>
    <p:sldId id="371" r:id="rId17"/>
    <p:sldId id="372" r:id="rId18"/>
    <p:sldId id="374" r:id="rId19"/>
    <p:sldId id="375" r:id="rId20"/>
    <p:sldId id="376" r:id="rId21"/>
    <p:sldId id="377" r:id="rId22"/>
    <p:sldId id="379" r:id="rId23"/>
    <p:sldId id="380" r:id="rId24"/>
    <p:sldId id="381" r:id="rId25"/>
    <p:sldId id="382" r:id="rId26"/>
    <p:sldId id="383" r:id="rId27"/>
    <p:sldId id="384" r:id="rId28"/>
    <p:sldId id="385" r:id="rId29"/>
    <p:sldId id="386" r:id="rId30"/>
    <p:sldId id="388" r:id="rId31"/>
    <p:sldId id="387" r:id="rId32"/>
    <p:sldId id="389" r:id="rId33"/>
    <p:sldId id="390" r:id="rId34"/>
    <p:sldId id="392" r:id="rId35"/>
    <p:sldId id="393" r:id="rId36"/>
    <p:sldId id="395" r:id="rId37"/>
    <p:sldId id="396" r:id="rId38"/>
    <p:sldId id="397" r:id="rId39"/>
    <p:sldId id="399" r:id="rId40"/>
    <p:sldId id="400" r:id="rId41"/>
    <p:sldId id="401" r:id="rId42"/>
    <p:sldId id="402" r:id="rId43"/>
    <p:sldId id="403" r:id="rId44"/>
    <p:sldId id="404" r:id="rId45"/>
    <p:sldId id="406" r:id="rId46"/>
    <p:sldId id="408" r:id="rId47"/>
    <p:sldId id="410" r:id="rId48"/>
    <p:sldId id="411" r:id="rId49"/>
    <p:sldId id="412" r:id="rId50"/>
    <p:sldId id="413" r:id="rId51"/>
    <p:sldId id="414" r:id="rId52"/>
    <p:sldId id="415" r:id="rId53"/>
    <p:sldId id="416" r:id="rId54"/>
    <p:sldId id="417" r:id="rId55"/>
    <p:sldId id="418" r:id="rId56"/>
    <p:sldId id="419" r:id="rId57"/>
    <p:sldId id="420" r:id="rId58"/>
    <p:sldId id="421" r:id="rId59"/>
    <p:sldId id="422" r:id="rId60"/>
    <p:sldId id="423" r:id="rId61"/>
    <p:sldId id="426" r:id="rId62"/>
    <p:sldId id="425" r:id="rId63"/>
    <p:sldId id="427" r:id="rId64"/>
    <p:sldId id="428" r:id="rId65"/>
    <p:sldId id="429" r:id="rId66"/>
    <p:sldId id="430" r:id="rId67"/>
    <p:sldId id="431" r:id="rId68"/>
    <p:sldId id="432" r:id="rId69"/>
    <p:sldId id="433" r:id="rId70"/>
    <p:sldId id="434" r:id="rId71"/>
    <p:sldId id="435" r:id="rId72"/>
    <p:sldId id="436" r:id="rId73"/>
    <p:sldId id="438" r:id="rId74"/>
    <p:sldId id="437" r:id="rId75"/>
    <p:sldId id="439" r:id="rId76"/>
    <p:sldId id="440" r:id="rId7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428091-1054-4142-B9F7-73927A689A0F}" v="1" dt="2022-12-13T09:18:29.8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8" autoAdjust="0"/>
    <p:restoredTop sz="94660"/>
  </p:normalViewPr>
  <p:slideViewPr>
    <p:cSldViewPr snapToGrid="0">
      <p:cViewPr varScale="1">
        <p:scale>
          <a:sx n="106" d="100"/>
          <a:sy n="106" d="100"/>
        </p:scale>
        <p:origin x="61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microsoft.com/office/2016/11/relationships/changesInfo" Target="changesInfos/changesInfo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nis papag" userId="d8d070b02d23e76d" providerId="LiveId" clId="{03428091-1054-4142-B9F7-73927A689A0F}"/>
    <pc:docChg chg="modSld">
      <pc:chgData name="fanis papag" userId="d8d070b02d23e76d" providerId="LiveId" clId="{03428091-1054-4142-B9F7-73927A689A0F}" dt="2022-12-13T09:18:40.868" v="1" actId="207"/>
      <pc:docMkLst>
        <pc:docMk/>
      </pc:docMkLst>
      <pc:sldChg chg="modSp mod">
        <pc:chgData name="fanis papag" userId="d8d070b02d23e76d" providerId="LiveId" clId="{03428091-1054-4142-B9F7-73927A689A0F}" dt="2022-12-13T09:18:40.868" v="1" actId="207"/>
        <pc:sldMkLst>
          <pc:docMk/>
          <pc:sldMk cId="2443158740" sldId="257"/>
        </pc:sldMkLst>
        <pc:spChg chg="mod">
          <ac:chgData name="fanis papag" userId="d8d070b02d23e76d" providerId="LiveId" clId="{03428091-1054-4142-B9F7-73927A689A0F}" dt="2022-12-13T09:18:29.884" v="0"/>
          <ac:spMkLst>
            <pc:docMk/>
            <pc:sldMk cId="2443158740" sldId="257"/>
            <ac:spMk id="2" creationId="{00000000-0000-0000-0000-000000000000}"/>
          </ac:spMkLst>
        </pc:spChg>
        <pc:spChg chg="mod">
          <ac:chgData name="fanis papag" userId="d8d070b02d23e76d" providerId="LiveId" clId="{03428091-1054-4142-B9F7-73927A689A0F}" dt="2022-12-13T09:18:40.868" v="1" actId="207"/>
          <ac:spMkLst>
            <pc:docMk/>
            <pc:sldMk cId="2443158740" sldId="257"/>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12/13/2022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083440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509A250-FF31-4206-8172-F9D3106AACB1}" type="datetimeFigureOut">
              <a:rPr lang="en-US" smtClean="0"/>
              <a:t>12/13/2022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592281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l-GR"/>
              <a:t>Κάντε κλικ για να επεξεργαστείτε τον τίτλο υποδείγματος</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509A250-FF31-4206-8172-F9D3106AACB1}" type="datetimeFigureOut">
              <a:rPr lang="en-US" smtClean="0"/>
              <a:t>12/13/2022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25676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l-GR"/>
              <a:t>Κάντε κλικ για να επεξεργαστείτε τον τίτλο υποδείγματος</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l-GR"/>
              <a:t>Στυλ κειμένου υποδείγματος</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509A250-FF31-4206-8172-F9D3106AACB1}" type="datetimeFigureOut">
              <a:rPr lang="en-US" smtClean="0"/>
              <a:t>12/13/2022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409131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509A250-FF31-4206-8172-F9D3106AACB1}" type="datetimeFigureOut">
              <a:rPr lang="en-US" smtClean="0"/>
              <a:t>12/13/2022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320628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12/13/2022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1186544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12/13/2022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8426824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nchorCtr="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12/13/2022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6768610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12/13/2022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207205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smtClean="0"/>
              <a:t>12/13/2022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589447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9796027F-7875-4030-9381-8BD8C4F21935}" type="datetimeFigureOut">
              <a:rPr lang="en-US" smtClean="0"/>
              <a:t>12/13/2022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786011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t>12/13/2022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236664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12/13/2022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97681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smtClean="0"/>
              <a:t>12/13/2022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993111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smtClean="0"/>
              <a:t>12/13/2022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141726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7" name="Date Placeholder 4"/>
          <p:cNvSpPr>
            <a:spLocks noGrp="1"/>
          </p:cNvSpPr>
          <p:nvPr>
            <p:ph type="dt" sz="half" idx="10"/>
          </p:nvPr>
        </p:nvSpPr>
        <p:spPr/>
        <p:txBody>
          <a:bodyPr/>
          <a:lstStyle/>
          <a:p>
            <a:fld id="{4509A250-FF31-4206-8172-F9D3106AACB1}" type="datetimeFigureOut">
              <a:rPr lang="en-US" smtClean="0"/>
              <a:t>12/13/2022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642717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509A250-FF31-4206-8172-F9D3106AACB1}" type="datetimeFigureOut">
              <a:rPr lang="en-US" smtClean="0"/>
              <a:t>12/13/2022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637240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80">
          <a:fgClr>
            <a:schemeClr val="bg2">
              <a:lumMod val="40000"/>
              <a:lumOff val="60000"/>
            </a:schemeClr>
          </a:fgClr>
          <a:bgClr>
            <a:schemeClr val="bg2">
              <a:lumMod val="20000"/>
              <a:lumOff val="80000"/>
            </a:schemeClr>
          </a:bgClr>
        </a:patt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l-GR"/>
              <a:t>Στυλ κύριου τίτλου</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smtClean="0"/>
              <a:t>12/13/2022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341489605"/>
      </p:ext>
    </p:extLst>
  </p:cSld>
  <p:clrMap bg1="dk1" tx1="lt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 id="2147483687" r:id="rId16"/>
    <p:sldLayoutId id="2147483688"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sz="4000" dirty="0">
                <a:effectLst>
                  <a:outerShdw blurRad="38100" dist="38100" dir="2700000" algn="tl">
                    <a:srgbClr val="000000">
                      <a:alpha val="43137"/>
                    </a:srgbClr>
                  </a:outerShdw>
                </a:effectLst>
                <a:latin typeface="Bahnschrift SemiBold" panose="020B0502040204020203" pitchFamily="34" charset="0"/>
              </a:rPr>
              <a:t>Θεωρία των Οικονομικών Διακυμάνσεων και της Τεχνολογίας</a:t>
            </a:r>
            <a:br>
              <a:rPr lang="en-US" dirty="0">
                <a:latin typeface="Book Antiqua" panose="02040602050305030304" pitchFamily="18" charset="0"/>
              </a:rPr>
            </a:br>
            <a:endParaRPr lang="el-GR" dirty="0">
              <a:latin typeface="Book Antiqua" panose="02040602050305030304" pitchFamily="18" charset="0"/>
            </a:endParaRPr>
          </a:p>
        </p:txBody>
      </p:sp>
      <p:sp>
        <p:nvSpPr>
          <p:cNvPr id="3" name="Υπότιτλος 2"/>
          <p:cNvSpPr>
            <a:spLocks noGrp="1"/>
          </p:cNvSpPr>
          <p:nvPr>
            <p:ph type="subTitle" idx="1"/>
          </p:nvPr>
        </p:nvSpPr>
        <p:spPr/>
        <p:txBody>
          <a:bodyPr/>
          <a:lstStyle/>
          <a:p>
            <a:pPr algn="r"/>
            <a:r>
              <a:rPr lang="el-GR" cap="none" dirty="0">
                <a:solidFill>
                  <a:schemeClr val="accent1">
                    <a:lumMod val="75000"/>
                  </a:schemeClr>
                </a:solidFill>
                <a:latin typeface="Bahnschrift SemiBold" panose="020B0502040204020203" pitchFamily="34" charset="0"/>
              </a:rPr>
              <a:t>Παπαγεωργίου Θεοφάνης</a:t>
            </a:r>
          </a:p>
          <a:p>
            <a:pPr algn="r"/>
            <a:r>
              <a:rPr lang="el-GR" cap="none" dirty="0">
                <a:solidFill>
                  <a:schemeClr val="accent1">
                    <a:lumMod val="75000"/>
                  </a:schemeClr>
                </a:solidFill>
                <a:latin typeface="Bahnschrift SemiBold" panose="020B0502040204020203" pitchFamily="34" charset="0"/>
              </a:rPr>
              <a:t>Επίκουρος Καθηγητής Πανεπιστήμιου Πατρών</a:t>
            </a:r>
          </a:p>
        </p:txBody>
      </p:sp>
    </p:spTree>
    <p:extLst>
      <p:ext uri="{BB962C8B-B14F-4D97-AF65-F5344CB8AC3E}">
        <p14:creationId xmlns:p14="http://schemas.microsoft.com/office/powerpoint/2010/main" val="2443158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Η προσέγγιση του </a:t>
            </a:r>
            <a:r>
              <a:rPr lang="el-GR" b="1" dirty="0" err="1">
                <a:latin typeface="Bahnschrift SemiBold" panose="020B0502040204020203" pitchFamily="34" charset="0"/>
              </a:rPr>
              <a:t>Κέυνς</a:t>
            </a:r>
            <a:r>
              <a:rPr lang="el-GR" b="1" dirty="0">
                <a:latin typeface="Bahnschrift SemiBold" panose="020B0502040204020203" pitchFamily="34" charset="0"/>
              </a:rPr>
              <a:t> </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Ακόμα, άπαξ και ο συνεπαγόμενος μηχανισμός τιμών των χρηματοοικονομικών παγίων θα είναι «δημιουργημένος σαν αποτέλεσμα της μαζικής ψυχολογίας ενός μεγάλου αριθμού αδαών ατόμων», θα είναι «επιρρεπής σε βίαιες αλλαγές ως αποτέλεσμα απότομων μεταβολών στις γνώμες εξαιτίας παραγόντων οι οποίοι δεν κάνουν μεγάλες διαφορές στην αναμενόμενη απόδοση» (</a:t>
            </a:r>
            <a:r>
              <a:rPr lang="en-US" dirty="0">
                <a:latin typeface="Bahnschrift SemiBold" panose="020B0502040204020203" pitchFamily="34" charset="0"/>
              </a:rPr>
              <a:t>Keynes</a:t>
            </a:r>
            <a:r>
              <a:rPr lang="el-GR" dirty="0">
                <a:latin typeface="Bahnschrift SemiBold" panose="020B0502040204020203" pitchFamily="34" charset="0"/>
              </a:rPr>
              <a:t> 1964, σελ. 154). Έτσι, οι χρηματαγορές μπορούν να υπόκεινται σε «κύματα αισιόδοξου ή απαισιόδοξου συναισθήματος» (</a:t>
            </a:r>
            <a:r>
              <a:rPr lang="en-US" dirty="0">
                <a:latin typeface="Bahnschrift SemiBold" panose="020B0502040204020203" pitchFamily="34" charset="0"/>
              </a:rPr>
              <a:t>Keynes</a:t>
            </a:r>
            <a:r>
              <a:rPr lang="el-GR" dirty="0">
                <a:latin typeface="Bahnschrift SemiBold" panose="020B0502040204020203" pitchFamily="34" charset="0"/>
              </a:rPr>
              <a:t> 1964, σελ. 154).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816041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Η προσέγγιση του </a:t>
            </a:r>
            <a:r>
              <a:rPr lang="el-GR" b="1" dirty="0" err="1">
                <a:latin typeface="Bahnschrift SemiBold" panose="020B0502040204020203" pitchFamily="34" charset="0"/>
              </a:rPr>
              <a:t>Κέυνς</a:t>
            </a:r>
            <a:r>
              <a:rPr lang="el-GR" b="1" dirty="0">
                <a:latin typeface="Bahnschrift SemiBold" panose="020B0502040204020203" pitchFamily="34" charset="0"/>
              </a:rPr>
              <a:t> </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Σε ότι αφορά, λοιπόν, τη θεωρία των οικονομικών κύκλων του </a:t>
            </a:r>
            <a:r>
              <a:rPr lang="en-US" dirty="0">
                <a:latin typeface="Bahnschrift SemiBold" panose="020B0502040204020203" pitchFamily="34" charset="0"/>
              </a:rPr>
              <a:t>Keynes</a:t>
            </a:r>
            <a:r>
              <a:rPr lang="el-GR" dirty="0">
                <a:latin typeface="Bahnschrift SemiBold" panose="020B0502040204020203" pitchFamily="34" charset="0"/>
              </a:rPr>
              <a:t>, υπάρχουν δύο σχετικά ανεξάρτητες δυνάμεις που επενεργούν: από τη μια η οριακή αποδοτικότητα κεφαλαίου και από την άλλη η ψυχολογία της αγοράς που δημιουργείται εσωτερικά στην οικονομία από τη σύνθεση και την κυριαρχία των αγορών και η οποία μπορεί να επενεργεί «αλλοπρόσαλλα» στην φύση του οικονομικού κύκλου, βαθαίνοντας τις φάσεις ή επιμηκύνοντας τις. «Οι όψιμες φάσεις της άνθισης χαρακτηρίζονται από αισιόδοξες προσδοκίες σχετικά με τις μελλοντικές αποδόσεις των κεφαλαιουχικών αγαθών αρκετά ισχυρές για να αντισταθμίσουν την διογκωμένη αφθονία και τα ανερχόμενα κόστη της παραγωγής και πιθανότατα μια αύξηση στο επιτόκιο» (</a:t>
            </a:r>
            <a:r>
              <a:rPr lang="en-US" dirty="0">
                <a:latin typeface="Bahnschrift SemiBold" panose="020B0502040204020203" pitchFamily="34" charset="0"/>
              </a:rPr>
              <a:t>Keynes</a:t>
            </a:r>
            <a:r>
              <a:rPr lang="el-GR" dirty="0">
                <a:latin typeface="Bahnschrift SemiBold" panose="020B0502040204020203" pitchFamily="34" charset="0"/>
              </a:rPr>
              <a:t> 1964, σελ. 315).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845531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Η προσέγγιση του </a:t>
            </a:r>
            <a:r>
              <a:rPr lang="el-GR" b="1" dirty="0" err="1">
                <a:latin typeface="Bahnschrift SemiBold" panose="020B0502040204020203" pitchFamily="34" charset="0"/>
              </a:rPr>
              <a:t>Κέυνς</a:t>
            </a:r>
            <a:r>
              <a:rPr lang="el-GR" b="1" dirty="0">
                <a:latin typeface="Bahnschrift SemiBold" panose="020B0502040204020203" pitchFamily="34" charset="0"/>
              </a:rPr>
              <a:t> </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Έτσι, η αντίθεση μεταξύ προσδοκιών και πραγματικού διογκώνεται, και με τη σειρά τους «οι κερδοσκόποι που είναι απασχολημένοι με την πρόβλεψη του επόμενου σημείου καμπής της αγοράς και όχι με τον υπολογισμό της μελλοντικής απόδοσης των κεφαλαιουχικών παγίων, με το που εμφανιστούν οι πρώτες όψεις διάλυσης της πλάνης θα πρέπει να πέσουν με μια απότομη και καταστροφική ορμή» (</a:t>
            </a:r>
            <a:r>
              <a:rPr lang="en-US" dirty="0">
                <a:latin typeface="Bahnschrift SemiBold" panose="020B0502040204020203" pitchFamily="34" charset="0"/>
              </a:rPr>
              <a:t>Keynes</a:t>
            </a:r>
            <a:r>
              <a:rPr lang="el-GR" dirty="0">
                <a:latin typeface="Bahnschrift SemiBold" panose="020B0502040204020203" pitchFamily="34" charset="0"/>
              </a:rPr>
              <a:t> 1964, σελ. 315-316). Η υπεραισιοδοξία μπορεί να αντικατασταθεί από το αντίθετο της ένα «σφάλμα απαισιοδοξίας» (</a:t>
            </a:r>
            <a:r>
              <a:rPr lang="en-US" dirty="0">
                <a:latin typeface="Bahnschrift SemiBold" panose="020B0502040204020203" pitchFamily="34" charset="0"/>
              </a:rPr>
              <a:t>Keynes</a:t>
            </a:r>
            <a:r>
              <a:rPr lang="el-GR" dirty="0">
                <a:latin typeface="Bahnschrift SemiBold" panose="020B0502040204020203" pitchFamily="34" charset="0"/>
              </a:rPr>
              <a:t> 1964, σελ. 321-322).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9973947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Κεϋνσιανές προσεγγίσεις του οικονομικού κύκλου</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Η </a:t>
            </a:r>
            <a:r>
              <a:rPr lang="el-GR" dirty="0" err="1">
                <a:latin typeface="Bahnschrift SemiBold" panose="020B0502040204020203" pitchFamily="34" charset="0"/>
              </a:rPr>
              <a:t>κεϋνσιανή</a:t>
            </a:r>
            <a:r>
              <a:rPr lang="el-GR" dirty="0">
                <a:latin typeface="Bahnschrift SemiBold" panose="020B0502040204020203" pitchFamily="34" charset="0"/>
              </a:rPr>
              <a:t> βιβλιογραφία χωρίζεται, κατά βάση, σε τρεις αναγνώσεις του έργου του </a:t>
            </a:r>
            <a:r>
              <a:rPr lang="en-US" dirty="0">
                <a:latin typeface="Bahnschrift SemiBold" panose="020B0502040204020203" pitchFamily="34" charset="0"/>
              </a:rPr>
              <a:t>Keynes</a:t>
            </a:r>
            <a:r>
              <a:rPr lang="el-GR" dirty="0">
                <a:latin typeface="Bahnschrift SemiBold" panose="020B0502040204020203" pitchFamily="34" charset="0"/>
              </a:rPr>
              <a:t>, στους Μετά- και Νέο- </a:t>
            </a:r>
            <a:r>
              <a:rPr lang="el-GR" dirty="0" err="1">
                <a:latin typeface="Bahnschrift SemiBold" panose="020B0502040204020203" pitchFamily="34" charset="0"/>
              </a:rPr>
              <a:t>Κεϋνσιανούς</a:t>
            </a:r>
            <a:r>
              <a:rPr lang="el-GR" dirty="0">
                <a:latin typeface="Bahnschrift SemiBold" panose="020B0502040204020203" pitchFamily="34" charset="0"/>
              </a:rPr>
              <a:t> αλλά και στους Νέους </a:t>
            </a:r>
            <a:r>
              <a:rPr lang="el-GR" dirty="0" err="1">
                <a:latin typeface="Bahnschrift SemiBold" panose="020B0502040204020203" pitchFamily="34" charset="0"/>
              </a:rPr>
              <a:t>Κεϋνσιανούς</a:t>
            </a:r>
            <a:r>
              <a:rPr lang="el-GR" dirty="0">
                <a:latin typeface="Bahnschrift SemiBold" panose="020B0502040204020203" pitchFamily="34" charset="0"/>
              </a:rPr>
              <a:t> θεωρητικούς. </a:t>
            </a:r>
          </a:p>
          <a:p>
            <a:pPr algn="just"/>
            <a:r>
              <a:rPr lang="el-GR" dirty="0">
                <a:latin typeface="Bahnschrift SemiBold" panose="020B0502040204020203" pitchFamily="34" charset="0"/>
              </a:rPr>
              <a:t>Η μεν μετά- </a:t>
            </a:r>
            <a:r>
              <a:rPr lang="el-GR" dirty="0" err="1">
                <a:latin typeface="Bahnschrift SemiBold" panose="020B0502040204020203" pitchFamily="34" charset="0"/>
              </a:rPr>
              <a:t>κεϋνσιανή</a:t>
            </a:r>
            <a:r>
              <a:rPr lang="el-GR" dirty="0">
                <a:latin typeface="Bahnschrift SemiBold" panose="020B0502040204020203" pitchFamily="34" charset="0"/>
              </a:rPr>
              <a:t> προσέγγιση, βασίζεται στο έργο του </a:t>
            </a:r>
            <a:r>
              <a:rPr lang="en-US" dirty="0">
                <a:latin typeface="Bahnschrift SemiBold" panose="020B0502040204020203" pitchFamily="34" charset="0"/>
              </a:rPr>
              <a:t>Keynes</a:t>
            </a:r>
            <a:r>
              <a:rPr lang="el-GR" dirty="0">
                <a:latin typeface="Bahnschrift SemiBold" panose="020B0502040204020203" pitchFamily="34" charset="0"/>
              </a:rPr>
              <a:t> μετά το 1936, μετά δηλαδή το βιβλίο με τίτλο “</a:t>
            </a:r>
            <a:r>
              <a:rPr lang="en-US" dirty="0">
                <a:latin typeface="Bahnschrift SemiBold" panose="020B0502040204020203" pitchFamily="34" charset="0"/>
              </a:rPr>
              <a:t>The General Theory</a:t>
            </a:r>
            <a:r>
              <a:rPr lang="el-GR" dirty="0">
                <a:latin typeface="Bahnschrift SemiBold" panose="020B0502040204020203" pitchFamily="34" charset="0"/>
              </a:rPr>
              <a:t>” και παίρνει σε σημεία, θέσεις ακόμα πιο ριζοσπαστικές και προοδευτικές από τον ίδιο τον </a:t>
            </a:r>
            <a:r>
              <a:rPr lang="en-US" dirty="0">
                <a:latin typeface="Bahnschrift SemiBold" panose="020B0502040204020203" pitchFamily="34" charset="0"/>
              </a:rPr>
              <a:t>Keynes</a:t>
            </a:r>
            <a:r>
              <a:rPr lang="el-GR" dirty="0">
                <a:latin typeface="Bahnschrift SemiBold" panose="020B0502040204020203" pitchFamily="34" charset="0"/>
              </a:rPr>
              <a:t>, αναλύοντας το ρόλο του χρήματος, εξειδικεύοντας περισσότερο το ρόλο της επένδυσης μεταξύ των διαφορετικών ειδών της, ενώ απορρίπτει και την υπόθεση των άκαμπτων τιμών και μισθών.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16632425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Κεϋνσιανές προσεγγίσεις του οικονομικού κύκλου</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Η δε νέο-</a:t>
            </a:r>
            <a:r>
              <a:rPr lang="el-GR" dirty="0" err="1">
                <a:latin typeface="Bahnschrift SemiBold" panose="020B0502040204020203" pitchFamily="34" charset="0"/>
              </a:rPr>
              <a:t>κεϋνσιανή</a:t>
            </a:r>
            <a:r>
              <a:rPr lang="el-GR" dirty="0">
                <a:latin typeface="Bahnschrift SemiBold" panose="020B0502040204020203" pitchFamily="34" charset="0"/>
              </a:rPr>
              <a:t> προσέγγιση, ενσωματώνει πολλά στοιχεία της νέο-κλασσικής σχολής, η οποία σταδιακά ηγεμόνευσε από τη δεκαετία του ‘80 στην οικονομική σκέψη, μέχρι την κρίση του ’07. Η Νέο-</a:t>
            </a:r>
            <a:r>
              <a:rPr lang="el-GR" dirty="0" err="1">
                <a:latin typeface="Bahnschrift SemiBold" panose="020B0502040204020203" pitchFamily="34" charset="0"/>
              </a:rPr>
              <a:t>Κεϋνσιανή</a:t>
            </a:r>
            <a:r>
              <a:rPr lang="el-GR" dirty="0">
                <a:latin typeface="Bahnschrift SemiBold" panose="020B0502040204020203" pitchFamily="34" charset="0"/>
              </a:rPr>
              <a:t> προσέγγιση, ενώ αποτελεί συνέχεια της </a:t>
            </a:r>
            <a:r>
              <a:rPr lang="el-GR" dirty="0" err="1">
                <a:latin typeface="Bahnschrift SemiBold" panose="020B0502040204020203" pitchFamily="34" charset="0"/>
              </a:rPr>
              <a:t>κεϋνσιανής</a:t>
            </a:r>
            <a:r>
              <a:rPr lang="el-GR" dirty="0">
                <a:latin typeface="Bahnschrift SemiBold" panose="020B0502040204020203" pitchFamily="34" charset="0"/>
              </a:rPr>
              <a:t>, προσπαθεί να αποδείξει μικροοικονομικά την ισχύ των </a:t>
            </a:r>
            <a:r>
              <a:rPr lang="el-GR" dirty="0" err="1">
                <a:latin typeface="Bahnschrift SemiBold" panose="020B0502040204020203" pitchFamily="34" charset="0"/>
              </a:rPr>
              <a:t>Κεϋνσιανών</a:t>
            </a:r>
            <a:r>
              <a:rPr lang="el-GR" dirty="0">
                <a:latin typeface="Bahnschrift SemiBold" panose="020B0502040204020203" pitchFamily="34" charset="0"/>
              </a:rPr>
              <a:t> θεωρητικών σχημάτων. Επίσης, αποδέχεται τις ορθολογικές προσδοκίες της νέο-κλασσικής σχολής, ενώ την ίδια στιγμή αποδέχεται τη δυνατότητα λάθους της αγοράς. Τέλος, υποθέτει ότι στην αγορά υπάρχει ατελής ανταγωνισμός για να εξηγήσει την αιτία που οι τιμές και οι μισθοί είναι άκαμπτοι.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6718585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Κεϋνσιανές προσεγγίσεις του οικονομικού κύκλου</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Η νέα </a:t>
            </a:r>
            <a:r>
              <a:rPr lang="el-GR" dirty="0" err="1">
                <a:latin typeface="Bahnschrift SemiBold" panose="020B0502040204020203" pitchFamily="34" charset="0"/>
              </a:rPr>
              <a:t>κεϋνσιανή</a:t>
            </a:r>
            <a:r>
              <a:rPr lang="el-GR" dirty="0">
                <a:latin typeface="Bahnschrift SemiBold" panose="020B0502040204020203" pitchFamily="34" charset="0"/>
              </a:rPr>
              <a:t> προσέγγιση βασίζεται στην υπόθεση των άκαμπτων τιμών, στην αποδοχή του μοντέλου </a:t>
            </a:r>
            <a:r>
              <a:rPr lang="en-US" dirty="0">
                <a:latin typeface="Bahnschrift SemiBold" panose="020B0502040204020203" pitchFamily="34" charset="0"/>
              </a:rPr>
              <a:t>IS</a:t>
            </a:r>
            <a:r>
              <a:rPr lang="el-GR" dirty="0">
                <a:latin typeface="Bahnschrift SemiBold" panose="020B0502040204020203" pitchFamily="34" charset="0"/>
              </a:rPr>
              <a:t>-</a:t>
            </a:r>
            <a:r>
              <a:rPr lang="en-US" dirty="0">
                <a:latin typeface="Bahnschrift SemiBold" panose="020B0502040204020203" pitchFamily="34" charset="0"/>
              </a:rPr>
              <a:t>LM</a:t>
            </a:r>
            <a:r>
              <a:rPr lang="el-GR" dirty="0">
                <a:latin typeface="Bahnschrift SemiBold" panose="020B0502040204020203" pitchFamily="34" charset="0"/>
              </a:rPr>
              <a:t> ως ικανού επεξηγηματικού εργαλείου και στην έμφαση στις διακυμάνσεις των μισθών στη βραχυχρόνια περίοδο. Αντιλαμβάνεται το χρήμα ως εξωγενές στην οικονομία, όπως άλλωστε και τις προσδοκίες αλλά και την επένδυση του κράτους. Επίσης, βασικό αναλυτικό εργαλείο σταδιακά γίνεται η καμπύλη </a:t>
            </a:r>
            <a:r>
              <a:rPr lang="en-US" dirty="0">
                <a:latin typeface="Bahnschrift SemiBold" panose="020B0502040204020203" pitchFamily="34" charset="0"/>
              </a:rPr>
              <a:t>Phillips</a:t>
            </a:r>
            <a:r>
              <a:rPr lang="el-GR" dirty="0">
                <a:latin typeface="Bahnschrift SemiBold" panose="020B0502040204020203" pitchFamily="34" charset="0"/>
              </a:rPr>
              <a:t> που αποτυπώνει την αντίστροφη σχέση μεταξύ πληθωρισμού και ανεργίας.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590230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Κεϋνσιανές προσεγγίσεις του οικονομικού κύκλου</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Στη δεκαετία του 30’ εμφανίζονται τρεις μεγάλες εξελίξεις στις επιστήμες: πρώτον η δημιουργία και η σύλληψη ολοκληρωμένων μαθηματικών μοντέλων σε επίπεδο συνολικής οικονομίας (</a:t>
            </a:r>
            <a:r>
              <a:rPr lang="en-US" dirty="0">
                <a:latin typeface="Bahnschrift SemiBold" panose="020B0502040204020203" pitchFamily="34" charset="0"/>
              </a:rPr>
              <a:t>Frisch</a:t>
            </a:r>
            <a:r>
              <a:rPr lang="el-GR" dirty="0">
                <a:latin typeface="Bahnschrift SemiBold" panose="020B0502040204020203" pitchFamily="34" charset="0"/>
              </a:rPr>
              <a:t> 1933, </a:t>
            </a:r>
            <a:r>
              <a:rPr lang="en-US" dirty="0" err="1">
                <a:latin typeface="Bahnschrift SemiBold" panose="020B0502040204020203" pitchFamily="34" charset="0"/>
              </a:rPr>
              <a:t>Kalecki</a:t>
            </a:r>
            <a:r>
              <a:rPr lang="el-GR" dirty="0">
                <a:latin typeface="Bahnschrift SemiBold" panose="020B0502040204020203" pitchFamily="34" charset="0"/>
              </a:rPr>
              <a:t> 1935 και </a:t>
            </a:r>
            <a:r>
              <a:rPr lang="en-US" dirty="0">
                <a:latin typeface="Bahnschrift SemiBold" panose="020B0502040204020203" pitchFamily="34" charset="0"/>
              </a:rPr>
              <a:t>Samuelson</a:t>
            </a:r>
            <a:r>
              <a:rPr lang="el-GR" dirty="0">
                <a:latin typeface="Bahnschrift SemiBold" panose="020B0502040204020203" pitchFamily="34" charset="0"/>
              </a:rPr>
              <a:t> 1939). Δεύτερον, η </a:t>
            </a:r>
            <a:r>
              <a:rPr lang="el-GR" dirty="0" err="1">
                <a:latin typeface="Bahnschrift SemiBold" panose="020B0502040204020203" pitchFamily="34" charset="0"/>
              </a:rPr>
              <a:t>επαναθεμελίωση</a:t>
            </a:r>
            <a:r>
              <a:rPr lang="el-GR" dirty="0">
                <a:latin typeface="Bahnschrift SemiBold" panose="020B0502040204020203" pitchFamily="34" charset="0"/>
              </a:rPr>
              <a:t> της μακροοικονομικής θεωρίας από τον </a:t>
            </a:r>
            <a:r>
              <a:rPr lang="en-US" dirty="0">
                <a:latin typeface="Bahnschrift SemiBold" panose="020B0502040204020203" pitchFamily="34" charset="0"/>
              </a:rPr>
              <a:t>Keynes</a:t>
            </a:r>
            <a:r>
              <a:rPr lang="el-GR" dirty="0">
                <a:latin typeface="Bahnschrift SemiBold" panose="020B0502040204020203" pitchFamily="34" charset="0"/>
              </a:rPr>
              <a:t> (</a:t>
            </a:r>
            <a:r>
              <a:rPr lang="en-US" dirty="0">
                <a:latin typeface="Bahnschrift SemiBold" panose="020B0502040204020203" pitchFamily="34" charset="0"/>
              </a:rPr>
              <a:t>Keynes</a:t>
            </a:r>
            <a:r>
              <a:rPr lang="el-GR" dirty="0">
                <a:latin typeface="Bahnschrift SemiBold" panose="020B0502040204020203" pitchFamily="34" charset="0"/>
              </a:rPr>
              <a:t> 1936),  και τρίτον, η δημιουργία οικονομετρικών μοντέλων του κύκλου (</a:t>
            </a:r>
            <a:r>
              <a:rPr lang="en-US" dirty="0" err="1">
                <a:latin typeface="Bahnschrift SemiBold" panose="020B0502040204020203" pitchFamily="34" charset="0"/>
              </a:rPr>
              <a:t>Timbergen</a:t>
            </a:r>
            <a:r>
              <a:rPr lang="el-GR" dirty="0">
                <a:latin typeface="Bahnschrift SemiBold" panose="020B0502040204020203" pitchFamily="34" charset="0"/>
              </a:rPr>
              <a:t> 1938-39).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1551853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Κεϋνσιανές προσεγγίσεις του οικονομικού κύκλου</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Ο </a:t>
            </a:r>
            <a:r>
              <a:rPr lang="en-US" dirty="0">
                <a:latin typeface="Bahnschrift SemiBold" panose="020B0502040204020203" pitchFamily="34" charset="0"/>
              </a:rPr>
              <a:t>Hansen</a:t>
            </a:r>
            <a:r>
              <a:rPr lang="el-GR" dirty="0">
                <a:latin typeface="Bahnschrift SemiBold" panose="020B0502040204020203" pitchFamily="34" charset="0"/>
              </a:rPr>
              <a:t>, Αμερικάνος οικονομολόγος, αναλύει οικονομικό κύκλο, στον οποίο εντοπίζει τέσσερεις φάσεις: πρώτον, τη φάση της ανόδου όπου η ανενεργή παραγωγική δυνατότητα χρησιμοποιείται (</a:t>
            </a:r>
            <a:r>
              <a:rPr lang="en-US" dirty="0">
                <a:latin typeface="Bahnschrift SemiBold" panose="020B0502040204020203" pitchFamily="34" charset="0"/>
              </a:rPr>
              <a:t>idle capacity use</a:t>
            </a:r>
            <a:r>
              <a:rPr lang="el-GR" dirty="0">
                <a:latin typeface="Bahnschrift SemiBold" panose="020B0502040204020203" pitchFamily="34" charset="0"/>
              </a:rPr>
              <a:t>), δεύτερον, τη φάση της επιταχυνόμενης αντικατάστασης κεφαλαίου, τρίτον τη φάση που η αυτόνομη επένδυση λαμβάνει χώρα προκειμένου για τη διεύρυνση της κεφαλαιακής βάσης, ενώ η μη αυτόνομη αυξάνεται προκειμένου για την εμβάθυνση της κεφαλαιακής βάσης. Τέταρτον, τη φάση που η πραγματοποίηση της επένδυσης επιφέρει ύφεση, εάν δε, η επένδυση έχει επιφέρει αύξηση της παραγωγικής δυναμικότητας, τότε η ύφεση θα είναι μόνιμη, μέχρις ότου η περαιτέρω παραγωγική δυναμικότητα να εκκαθαριστεί. </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Η συμβολή του μπορεί να συνοψιστεί στα «τρία βήματα»: πρώτον, την αιτία της επένδυσης, δεύτερον, τον πολλαπλασιαστή της επένδυσης και, τρίτον, την αρχή της επιτάχυνσης.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14142608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Κεϋνσιανές προσεγγίσεις του οικονομικού κύκλου</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Ο </a:t>
            </a:r>
            <a:r>
              <a:rPr lang="en-US" dirty="0" err="1">
                <a:latin typeface="Bahnschrift SemiBold" panose="020B0502040204020203" pitchFamily="34" charset="0"/>
              </a:rPr>
              <a:t>Kaldor</a:t>
            </a:r>
            <a:r>
              <a:rPr lang="el-GR" dirty="0">
                <a:latin typeface="Bahnschrift SemiBold" panose="020B0502040204020203" pitchFamily="34" charset="0"/>
              </a:rPr>
              <a:t> αντιλαμβάνεται τους οικονομικούς κύκλους με κριτήριο την αρχή του ποσοστού κέρδους. Έτσι, η ακαθάριστη επένδυση εξαρτάται από το επίπεδο του προϊόντος και του κεφαλαιακού αποθέματος αλλά και από το αναμενόμενο ποσοστό κέρδους. Μη γραμμικές συναρτήσεις επένδυσης και αποταμίευσης. Έμεινε γνωστός και ως κύκλος του </a:t>
            </a:r>
            <a:r>
              <a:rPr lang="en-US" dirty="0" err="1">
                <a:latin typeface="Bahnschrift SemiBold" panose="020B0502040204020203" pitchFamily="34" charset="0"/>
              </a:rPr>
              <a:t>Kaldor</a:t>
            </a:r>
            <a:r>
              <a:rPr lang="el-GR" dirty="0">
                <a:latin typeface="Bahnschrift SemiBold" panose="020B0502040204020203" pitchFamily="34" charset="0"/>
              </a:rPr>
              <a:t>, που σε αντίθεση με τον </a:t>
            </a:r>
            <a:r>
              <a:rPr lang="en-US" dirty="0">
                <a:latin typeface="Bahnschrift SemiBold" panose="020B0502040204020203" pitchFamily="34" charset="0"/>
              </a:rPr>
              <a:t>Keynes</a:t>
            </a:r>
            <a:r>
              <a:rPr lang="el-GR" dirty="0">
                <a:latin typeface="Bahnschrift SemiBold" panose="020B0502040204020203" pitchFamily="34" charset="0"/>
              </a:rPr>
              <a:t>, υποθέτει </a:t>
            </a:r>
            <a:r>
              <a:rPr lang="en-US" i="1" dirty="0">
                <a:latin typeface="Bahnschrift SemiBold" panose="020B0502040204020203" pitchFamily="34" charset="0"/>
              </a:rPr>
              <a:t>ex ante</a:t>
            </a:r>
            <a:r>
              <a:rPr lang="el-GR" dirty="0">
                <a:latin typeface="Bahnschrift SemiBold" panose="020B0502040204020203" pitchFamily="34" charset="0"/>
              </a:rPr>
              <a:t> και όχι </a:t>
            </a:r>
            <a:r>
              <a:rPr lang="en-US" i="1" dirty="0">
                <a:latin typeface="Bahnschrift SemiBold" panose="020B0502040204020203" pitchFamily="34" charset="0"/>
              </a:rPr>
              <a:t>ex post </a:t>
            </a:r>
            <a:r>
              <a:rPr lang="el-GR" dirty="0">
                <a:latin typeface="Bahnschrift SemiBold" panose="020B0502040204020203" pitchFamily="34" charset="0"/>
              </a:rPr>
              <a:t>ισότητα της επένδυσης και της αποταμίευσης. Έτσι, στην περίοδο ανάλυσης οι διαφορές μεταξύ επένδυσης και αποταμίευσης προκαλούν τις οικονομικές διαταραχές. Βραχυχρόνια, υπάρχουν σημεία εύθραυστης ισορροπίας που σημαίνει ότι όσο η οικονομική δραστηριότητα κινείται, τα σημεία θα γίνονται όλο και πιο ασταθή με αποτέλεσμα να χαθεί η ισορροπία. 6 φάσεις.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953779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Κεϋνσιανές προσεγγίσεις του οικονομικού κύκλου</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Στη Φάση 1, άνθιση, η επένδυση είναι μεγάλη και η ποσότητα των προϊόντων που παράγονται είναι επίσης μεγάλη, η διαθεσιμότητα για επενδύσεις είναι χαμηλή και έτσι η επένδυση σταδιακά μειώνεται στο επίπεδο απλής αναπαραγωγής του κεφαλαίου. Τότε, η ισορροπία μετακινείται προς μια τιμή χαμηλότερη, και στην καμπύλη αποταμίευσης και στην καμπύλη επένδυσης (Φάση 2). Αντίθετα, στη Φάση 3, που είναι μια περίοδος χαμηλής δραστηριότητας, η επένδυση δεν επαρκεί για να καλύψει την ανάγκη για αντικατάσταση του υπάρχοντος κεφαλαίου, έτσι που η καθαρή επένδυση είναι αρνητική, ενώ σταδιακά η επένδυση βαίνει ανερχόμενη καθώς συγκεντρώνονται επενδυτικές ευκαιρίες. Η άνοδος της επένδυσης θα προκαλέσει την πτώση της πραγματικής αμοιβής ανά μονάδα προϊόντος, κάτι που θα μειώσει, με την σειρά της, την καμπύλη της αποταμίευσης.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55749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Η προσέγγιση του </a:t>
            </a:r>
            <a:r>
              <a:rPr lang="el-GR" b="1" dirty="0" err="1">
                <a:latin typeface="Bahnschrift SemiBold" panose="020B0502040204020203" pitchFamily="34" charset="0"/>
              </a:rPr>
              <a:t>Κέυνς</a:t>
            </a:r>
            <a:r>
              <a:rPr lang="el-GR" b="1" dirty="0">
                <a:latin typeface="Bahnschrift SemiBold" panose="020B0502040204020203" pitchFamily="34" charset="0"/>
              </a:rPr>
              <a:t> </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Για τον </a:t>
            </a:r>
            <a:r>
              <a:rPr lang="en-US" dirty="0">
                <a:latin typeface="Bahnschrift SemiBold" panose="020B0502040204020203" pitchFamily="34" charset="0"/>
              </a:rPr>
              <a:t>Keynes</a:t>
            </a:r>
            <a:r>
              <a:rPr lang="el-GR" dirty="0">
                <a:latin typeface="Bahnschrift SemiBold" panose="020B0502040204020203" pitchFamily="34" charset="0"/>
              </a:rPr>
              <a:t>, η επένδυση είναι η βασική μεταβλητή που εξηγεί τις μακροοικονομικές διακυμάνσεις. Ο οικονομικός κύκλος «</a:t>
            </a:r>
            <a:r>
              <a:rPr lang="el-GR" dirty="0" err="1">
                <a:latin typeface="Bahnschrift SemiBold" panose="020B0502040204020203" pitchFamily="34" charset="0"/>
              </a:rPr>
              <a:t>προξενείται</a:t>
            </a:r>
            <a:r>
              <a:rPr lang="el-GR" dirty="0">
                <a:latin typeface="Bahnschrift SemiBold" panose="020B0502040204020203" pitchFamily="34" charset="0"/>
              </a:rPr>
              <a:t> από μια κυκλική μεταβολή στην οριακή αποδοτικότητα του κεφαλαίου, παρότι εκείνος γίνεται πιο περίπλοκος και οξύνεται από τις συνδεδεμένες μεταβολές στις υπόλοιπες βραχυχρόνιες μεταβλητές του «οικονομικού κυκλώματος» (</a:t>
            </a:r>
            <a:r>
              <a:rPr lang="en-US" dirty="0">
                <a:latin typeface="Bahnschrift SemiBold" panose="020B0502040204020203" pitchFamily="34" charset="0"/>
              </a:rPr>
              <a:t>Keynes</a:t>
            </a:r>
            <a:r>
              <a:rPr lang="el-GR" dirty="0">
                <a:latin typeface="Bahnschrift SemiBold" panose="020B0502040204020203" pitchFamily="34" charset="0"/>
              </a:rPr>
              <a:t> 1936, σελ. 313). Η οριακή αποδοτικότητα του κεφαλαίου είναι η αναμενόμενη απόδοση της αμοιβής του κεφαλαίου ενώ, σε όρους των οικονομικών του 19</a:t>
            </a:r>
            <a:r>
              <a:rPr lang="el-GR" baseline="30000" dirty="0">
                <a:latin typeface="Bahnschrift SemiBold" panose="020B0502040204020203" pitchFamily="34" charset="0"/>
              </a:rPr>
              <a:t>ου</a:t>
            </a:r>
            <a:r>
              <a:rPr lang="el-GR" dirty="0">
                <a:latin typeface="Bahnschrift SemiBold" panose="020B0502040204020203" pitchFamily="34" charset="0"/>
              </a:rPr>
              <a:t> αιώνα, είναι το αναμενόμενο κέρδος και εξαρτάται όχι μόνο από την υπάρχουσα πληθώρα ή έλλειψη των κεφαλαιακών αγαθών και από το υφιστάμενο κόστος παραγωγής των κεφαλαιουχικών αγαθών αλλά και από τις προσδοκίες σχετικά με την μελλοντική αμοιβή των κεφαλαιουχικών αγαθών (</a:t>
            </a:r>
            <a:r>
              <a:rPr lang="en-US" dirty="0">
                <a:latin typeface="Bahnschrift SemiBold" panose="020B0502040204020203" pitchFamily="34" charset="0"/>
              </a:rPr>
              <a:t>Keynes</a:t>
            </a:r>
            <a:r>
              <a:rPr lang="el-GR" dirty="0">
                <a:latin typeface="Bahnschrift SemiBold" panose="020B0502040204020203" pitchFamily="34" charset="0"/>
              </a:rPr>
              <a:t> 1936, σελ. 315).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0895566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Κεϋνσιανές προσεγγίσεις του οικονομικού κύκλου</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Η θεωρία του </a:t>
            </a:r>
            <a:r>
              <a:rPr lang="en-US" dirty="0">
                <a:latin typeface="Bahnschrift SemiBold" panose="020B0502040204020203" pitchFamily="34" charset="0"/>
              </a:rPr>
              <a:t>Hicks</a:t>
            </a:r>
            <a:r>
              <a:rPr lang="el-GR" dirty="0">
                <a:latin typeface="Bahnschrift SemiBold" panose="020B0502040204020203" pitchFamily="34" charset="0"/>
              </a:rPr>
              <a:t> βασίζεται στις έννοιες του πολλαπλασιαστή επένδυσης και του επιταχυντή. Η επένδυση διακρίνεται σε δύο συνιστώσες: τη σχεδιαζόμενη (</a:t>
            </a:r>
            <a:r>
              <a:rPr lang="en-US" dirty="0">
                <a:latin typeface="Bahnschrift SemiBold" panose="020B0502040204020203" pitchFamily="34" charset="0"/>
              </a:rPr>
              <a:t>induced</a:t>
            </a:r>
            <a:r>
              <a:rPr lang="el-GR" dirty="0">
                <a:latin typeface="Bahnschrift SemiBold" panose="020B0502040204020203" pitchFamily="34" charset="0"/>
              </a:rPr>
              <a:t>) που αποτελεί το μεγαλύτερο μέρος της δαπάνης και την αυτόνομη (</a:t>
            </a:r>
            <a:r>
              <a:rPr lang="en-US" dirty="0">
                <a:latin typeface="Bahnschrift SemiBold" panose="020B0502040204020203" pitchFamily="34" charset="0"/>
              </a:rPr>
              <a:t>autonomous</a:t>
            </a:r>
            <a:r>
              <a:rPr lang="el-GR" dirty="0">
                <a:latin typeface="Bahnschrift SemiBold" panose="020B0502040204020203" pitchFamily="34" charset="0"/>
              </a:rPr>
              <a:t>). Η σχεδιαζόμενη επένδυση εξαρτάται από την επένδυση της προηγούμενης περιόδου αλλά και από το προϊόν, το εισόδημα και την κατανάλωση, ενώ η αυτόνομη επένδυση είναι, εν πολλοίς, τυχαία (μικρή σχετικά).</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1209062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Κεϋνσιανές προσεγγίσεις του οικονομικού κύκλου</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Η επίδραση του πολλαπλασιαστή έχει να κάνει με την αύξηση της κατανάλωσης, ενώ ο επιταχυντής σχετίζεται με την αύξηση της επένδυσης. Ο επιταχυντής σχετίζεται με σχεδιαζόμενη επένδυση, ενώ ο πολλαπλασιαστής με την αυτόνομη, έτσι που μια διαταραχή (αύξηση) στην αυτόνομη να προκαλεί κυκλικές διακυμάνσεις, καθώς η αύξηση της αυτόνομης επένδυσης θα επιφέρει αύξηση του προϊόντος και του εισοδήματος ανάλογη του πολλαπλασιαστή, η οποία με τη σειρά της θα επιφέρει αύξηση της σχεδιαζόμενης επένδυσης. Η μεθοδολογική τομή του </a:t>
            </a:r>
            <a:r>
              <a:rPr lang="en-US" dirty="0">
                <a:latin typeface="Bahnschrift SemiBold" panose="020B0502040204020203" pitchFamily="34" charset="0"/>
              </a:rPr>
              <a:t>Hicks</a:t>
            </a:r>
            <a:r>
              <a:rPr lang="el-GR" dirty="0">
                <a:latin typeface="Bahnschrift SemiBold" panose="020B0502040204020203" pitchFamily="34" charset="0"/>
              </a:rPr>
              <a:t> συνίσταται στο γεγονός ότι εντοπίζει όρια στην οικονομική δραστηριότητα, (την οροφή πλήρους απασχόλησης και το δάπεδο μηδενικής επένδυσης).</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13120302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Κεϋνσιανές προσεγγίσεις του οικονομικού κύκλου</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Οι χρονικές φάσεις μπορούν να </a:t>
            </a:r>
            <a:r>
              <a:rPr lang="el-GR" dirty="0" err="1">
                <a:latin typeface="Bahnschrift SemiBold" panose="020B0502040204020203" pitchFamily="34" charset="0"/>
              </a:rPr>
              <a:t>περιγραφούν</a:t>
            </a:r>
            <a:r>
              <a:rPr lang="el-GR" dirty="0">
                <a:latin typeface="Bahnschrift SemiBold" panose="020B0502040204020203" pitchFamily="34" charset="0"/>
              </a:rPr>
              <a:t> ως «παλινδρομήσεις» μεταξύ μιας οροφής και ενός δαπέδου γύρω από μια σταθερά μεγεθυνόμενη ισορροπία (</a:t>
            </a:r>
            <a:r>
              <a:rPr lang="en-US" dirty="0">
                <a:latin typeface="Bahnschrift SemiBold" panose="020B0502040204020203" pitchFamily="34" charset="0"/>
              </a:rPr>
              <a:t>Hicks</a:t>
            </a:r>
            <a:r>
              <a:rPr lang="el-GR" dirty="0">
                <a:latin typeface="Bahnschrift SemiBold" panose="020B0502040204020203" pitchFamily="34" charset="0"/>
              </a:rPr>
              <a:t> 1950, </a:t>
            </a:r>
            <a:r>
              <a:rPr lang="en-US" dirty="0">
                <a:latin typeface="Bahnschrift SemiBold" panose="020B0502040204020203" pitchFamily="34" charset="0"/>
              </a:rPr>
              <a:t>Gandolfo</a:t>
            </a:r>
            <a:r>
              <a:rPr lang="el-GR" dirty="0">
                <a:latin typeface="Bahnschrift SemiBold" panose="020B0502040204020203" pitchFamily="34" charset="0"/>
              </a:rPr>
              <a:t> 1985). Η συνάρτηση της επένδυσης λαμβάνει υπ’ </a:t>
            </a:r>
            <a:r>
              <a:rPr lang="el-GR" dirty="0" err="1">
                <a:latin typeface="Bahnschrift SemiBold" panose="020B0502040204020203" pitchFamily="34" charset="0"/>
              </a:rPr>
              <a:t>όψιν</a:t>
            </a:r>
            <a:r>
              <a:rPr lang="el-GR" dirty="0">
                <a:latin typeface="Bahnschrift SemiBold" panose="020B0502040204020203" pitchFamily="34" charset="0"/>
              </a:rPr>
              <a:t> διάφορες υστερήσεις: εκείνες της παραγωγής, της κατανάλωσης, αλλά και της ίδιας της συνάρτησης επένδυσης, ενώ ο επιταχυντής αδρανοποιείται στη φάση της ύφεσης, καθιστώντας έτσι την ύφεση μεγαλύτερης διάρκειας από τη φάση της ανάπτυξης με αργή απαξίωση του «υπερβολικού» συνολικού κεφαλαίου, μέχρις ότου αυτό να ανταποκρίνεται στο χαμηλό επίπεδο της παραγωγής (</a:t>
            </a:r>
            <a:r>
              <a:rPr lang="en-US" dirty="0" err="1">
                <a:latin typeface="Bahnschrift SemiBold" panose="020B0502040204020203" pitchFamily="34" charset="0"/>
              </a:rPr>
              <a:t>Zarnowitz</a:t>
            </a:r>
            <a:r>
              <a:rPr lang="el-GR" dirty="0">
                <a:latin typeface="Bahnschrift SemiBold" panose="020B0502040204020203" pitchFamily="34" charset="0"/>
              </a:rPr>
              <a:t> 1992, σελ. 38). </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Εξάντληση των παραγωγικών πόρων δεν συμβαίνει στον ίδιο χρόνο σε όλους τους κλάδους.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4893879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Κεϋνσιανές προσεγγίσεις του οικονομικού κύκλου</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Ο </a:t>
            </a:r>
            <a:r>
              <a:rPr lang="en-US" dirty="0">
                <a:latin typeface="Bahnschrift SemiBold" panose="020B0502040204020203" pitchFamily="34" charset="0"/>
              </a:rPr>
              <a:t>Samuelson</a:t>
            </a:r>
            <a:r>
              <a:rPr lang="el-GR" dirty="0">
                <a:latin typeface="Bahnschrift SemiBold" panose="020B0502040204020203" pitchFamily="34" charset="0"/>
              </a:rPr>
              <a:t> μοιράζεται τις Κεϋνσιανές υποθέσεις: πρώτον, η οικονομία δεν είναι τέλεια και δεν είναι χωρίς τριβές, δυνατότητα για ανεργία και υπό-χρησιμοποίηση παραγωγικών συντελεστών. Δεύτερον, υπάρχει η πιθανότητα – αν όχι η βέβαιη τάση – προς τροχιές ανισορροπίας, τρίτον, ακόμα και στην τελειότερη αγορά κεφαλαίου, το επιτόκιο δεν μπορεί να ισορροπεί τη ζήτηση και την προσφορά στην αγορά εργασίας ενώ, τέλος, η μέση τάση για κατανάλωση είναι μικρότερη του ένα, τουλάχιστον σε ότι αφορά υψηλά επίπεδα εισοδήματος (</a:t>
            </a:r>
            <a:r>
              <a:rPr lang="en-US" dirty="0">
                <a:latin typeface="Bahnschrift SemiBold" panose="020B0502040204020203" pitchFamily="34" charset="0"/>
              </a:rPr>
              <a:t>Samuelson</a:t>
            </a:r>
            <a:r>
              <a:rPr lang="el-GR" dirty="0">
                <a:latin typeface="Bahnschrift SemiBold" panose="020B0502040204020203" pitchFamily="34" charset="0"/>
              </a:rPr>
              <a:t> 1940, σελ. 492-494).</a:t>
            </a:r>
          </a:p>
          <a:p>
            <a:pPr algn="just"/>
            <a:r>
              <a:rPr lang="el-GR" dirty="0">
                <a:latin typeface="Bahnschrift SemiBold" panose="020B0502040204020203" pitchFamily="34" charset="0"/>
              </a:rPr>
              <a:t> </a:t>
            </a:r>
          </a:p>
          <a:p>
            <a:pPr algn="just"/>
            <a:r>
              <a:rPr lang="el-GR" dirty="0">
                <a:latin typeface="Bahnschrift SemiBold" panose="020B0502040204020203" pitchFamily="34" charset="0"/>
              </a:rPr>
              <a:t>Οι περίοδοι της ύφεσης ή της καθοδικής πορείας της οικονομίας χωρίζονται σε δύο κατηγορίες: (α) κάμψη που οφείλεται σε εξάντληση των ευκαιριών επένδυσης και (β) κάμψη που οφείλεται σε συσσώρευση αποθεμάτων και παγίων που βασίζεται σε αναμενόμενα αλλά όχι πραγματοποιημένα κέρδη (</a:t>
            </a:r>
            <a:r>
              <a:rPr lang="en-US" dirty="0">
                <a:latin typeface="Bahnschrift SemiBold" panose="020B0502040204020203" pitchFamily="34" charset="0"/>
              </a:rPr>
              <a:t>Hammond</a:t>
            </a:r>
            <a:r>
              <a:rPr lang="el-GR" dirty="0">
                <a:latin typeface="Bahnschrift SemiBold" panose="020B0502040204020203" pitchFamily="34" charset="0"/>
              </a:rPr>
              <a:t> 2011, σελ. 650).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5193812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Κεϋνσιανές προσεγγίσεις του οικονομικού κύκλου</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Ο </a:t>
            </a:r>
            <a:r>
              <a:rPr lang="en-US" dirty="0">
                <a:latin typeface="Bahnschrift SemiBold" panose="020B0502040204020203" pitchFamily="34" charset="0"/>
              </a:rPr>
              <a:t>Samuelson</a:t>
            </a:r>
            <a:r>
              <a:rPr lang="el-GR" dirty="0">
                <a:latin typeface="Bahnschrift SemiBold" panose="020B0502040204020203" pitchFamily="34" charset="0"/>
              </a:rPr>
              <a:t> θα συναρτήσει την εμφάνιση περιόδων άνθισης και ύφεσης με τη σχέση μεταξύ ανεργίας και πληθωρισμού, γνωστή και ως καμπύλη </a:t>
            </a:r>
            <a:r>
              <a:rPr lang="en-US" dirty="0">
                <a:latin typeface="Bahnschrift SemiBold" panose="020B0502040204020203" pitchFamily="34" charset="0"/>
              </a:rPr>
              <a:t>Phillips</a:t>
            </a:r>
            <a:r>
              <a:rPr lang="el-GR" dirty="0">
                <a:latin typeface="Bahnschrift SemiBold" panose="020B0502040204020203" pitchFamily="34" charset="0"/>
              </a:rPr>
              <a:t>. Έτσι, την περίοδο μεταξύ 1933 και 1941, η καμπύλη </a:t>
            </a:r>
            <a:r>
              <a:rPr lang="en-US" dirty="0">
                <a:latin typeface="Bahnschrift SemiBold" panose="020B0502040204020203" pitchFamily="34" charset="0"/>
              </a:rPr>
              <a:t>Phillips</a:t>
            </a:r>
            <a:r>
              <a:rPr lang="el-GR" dirty="0">
                <a:latin typeface="Bahnschrift SemiBold" panose="020B0502040204020203" pitchFamily="34" charset="0"/>
              </a:rPr>
              <a:t> έχει θετική κλίση, ενώ τις δεκαετίες του ‘40 και του ‘50 το φυσικό ποσοστό ανεργίας μεταβάλλεται, και έτσι η σχέση (</a:t>
            </a:r>
            <a:r>
              <a:rPr lang="en-US" dirty="0">
                <a:latin typeface="Bahnschrift SemiBold" panose="020B0502040204020203" pitchFamily="34" charset="0"/>
              </a:rPr>
              <a:t>trade</a:t>
            </a:r>
            <a:r>
              <a:rPr lang="el-GR" dirty="0">
                <a:latin typeface="Bahnschrift SemiBold" panose="020B0502040204020203" pitchFamily="34" charset="0"/>
              </a:rPr>
              <a:t>-</a:t>
            </a:r>
            <a:r>
              <a:rPr lang="en-US" dirty="0">
                <a:latin typeface="Bahnschrift SemiBold" panose="020B0502040204020203" pitchFamily="34" charset="0"/>
              </a:rPr>
              <a:t>off</a:t>
            </a:r>
            <a:r>
              <a:rPr lang="el-GR" dirty="0">
                <a:latin typeface="Bahnschrift SemiBold" panose="020B0502040204020203" pitchFamily="34" charset="0"/>
              </a:rPr>
              <a:t>) μεταξύ ανεργίας και πληθωρισμού μεταβάλλεται και αυτή (</a:t>
            </a:r>
            <a:r>
              <a:rPr lang="en-US" dirty="0">
                <a:latin typeface="Bahnschrift SemiBold" panose="020B0502040204020203" pitchFamily="34" charset="0"/>
              </a:rPr>
              <a:t>Samuelson</a:t>
            </a:r>
            <a:r>
              <a:rPr lang="el-GR" dirty="0">
                <a:latin typeface="Bahnschrift SemiBold" panose="020B0502040204020203" pitchFamily="34" charset="0"/>
              </a:rPr>
              <a:t> και </a:t>
            </a:r>
            <a:r>
              <a:rPr lang="en-US" dirty="0">
                <a:latin typeface="Bahnschrift SemiBold" panose="020B0502040204020203" pitchFamily="34" charset="0"/>
              </a:rPr>
              <a:t>Solow</a:t>
            </a:r>
            <a:r>
              <a:rPr lang="el-GR" dirty="0">
                <a:latin typeface="Bahnschrift SemiBold" panose="020B0502040204020203" pitchFamily="34" charset="0"/>
              </a:rPr>
              <a:t> 1960, σελ. 188). Έτσι, η δημοσιονομική αρχή, επιλέγοντας την ίδια πολιτική μπορεί να κινείται κατά μήκος της καμπύλης βραχυχρόνια, την ίδια στιγμή που η σχέση ανταλλαγής μπορεί να αλλάζει και έτσι να </a:t>
            </a:r>
            <a:r>
              <a:rPr lang="el-GR" dirty="0" err="1">
                <a:latin typeface="Bahnschrift SemiBold" panose="020B0502040204020203" pitchFamily="34" charset="0"/>
              </a:rPr>
              <a:t>εκφεύγει</a:t>
            </a:r>
            <a:r>
              <a:rPr lang="el-GR" dirty="0">
                <a:latin typeface="Bahnschrift SemiBold" panose="020B0502040204020203" pitchFamily="34" charset="0"/>
              </a:rPr>
              <a:t> της καμπύλης εντείνοντας την ύφεση ή την άνθιση.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8814549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Κεϋνσιανές προσεγγίσεις του οικονομικού κύκλου</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Από τις αρχές της δεκαετίας του ’60, </a:t>
            </a:r>
            <a:r>
              <a:rPr lang="el-GR" dirty="0" err="1">
                <a:latin typeface="Bahnschrift SemiBold" panose="020B0502040204020203" pitchFamily="34" charset="0"/>
              </a:rPr>
              <a:t>μαθηματικοποίηση</a:t>
            </a:r>
            <a:r>
              <a:rPr lang="el-GR" dirty="0">
                <a:latin typeface="Bahnschrift SemiBold" panose="020B0502040204020203" pitchFamily="34" charset="0"/>
              </a:rPr>
              <a:t> της μελέτης των οικονομικών, και ιδιαίτερα αυτής του οικονομικού κύκλου, που ανάμεσα στα άλλα σημαίνει το τέλος των γραμμικών μοντέλων. Για να αποκαλυφθεί το πραγματικό νόημα των σημείων καμπής (</a:t>
            </a:r>
            <a:r>
              <a:rPr lang="en-US" dirty="0">
                <a:latin typeface="Bahnschrift SemiBold" panose="020B0502040204020203" pitchFamily="34" charset="0"/>
              </a:rPr>
              <a:t>turning points</a:t>
            </a:r>
            <a:r>
              <a:rPr lang="el-GR" dirty="0">
                <a:latin typeface="Bahnschrift SemiBold" panose="020B0502040204020203" pitchFamily="34" charset="0"/>
              </a:rPr>
              <a:t>), έπρεπε να προσδιοριστούν επιλεγμένα «ελάχιστα και μέγιστα», έτσι που να προκύπτει ενός είδους εξωγενής μη γραμμικότητα στην ενδογενή θεωρία της δυναμικής εξέλιξης του καπιταλισμού</a:t>
            </a:r>
            <a:r>
              <a:rPr lang="el-GR" dirty="0"/>
              <a:t>.</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622010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Μετά-</a:t>
            </a:r>
            <a:r>
              <a:rPr lang="el-GR" b="1" dirty="0" err="1">
                <a:latin typeface="Bahnschrift SemiBold" panose="020B0502040204020203" pitchFamily="34" charset="0"/>
              </a:rPr>
              <a:t>κεϋνσιανές</a:t>
            </a:r>
            <a:r>
              <a:rPr lang="el-GR" b="1" dirty="0">
                <a:latin typeface="Bahnschrift SemiBold" panose="020B0502040204020203" pitchFamily="34" charset="0"/>
              </a:rPr>
              <a:t> προσεγγίσεις του οικονομικού κύκλου</a:t>
            </a:r>
            <a:endParaRPr lang="el-GR" dirty="0">
              <a:latin typeface="Bahnschrift SemiBold" panose="020B0502040204020203" pitchFamily="34" charset="0"/>
            </a:endParaRP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Η μετά-</a:t>
            </a:r>
            <a:r>
              <a:rPr lang="el-GR" dirty="0" err="1">
                <a:latin typeface="Bahnschrift SemiBold" panose="020B0502040204020203" pitchFamily="34" charset="0"/>
              </a:rPr>
              <a:t>Κεϋνσιανή</a:t>
            </a:r>
            <a:r>
              <a:rPr lang="el-GR" dirty="0">
                <a:latin typeface="Bahnschrift SemiBold" panose="020B0502040204020203" pitchFamily="34" charset="0"/>
              </a:rPr>
              <a:t> ανάλυση του οικονομικού κύκλου δίνει έμφαση στην «</a:t>
            </a:r>
            <a:r>
              <a:rPr lang="el-GR" dirty="0" err="1">
                <a:latin typeface="Bahnschrift SemiBold" panose="020B0502040204020203" pitchFamily="34" charset="0"/>
              </a:rPr>
              <a:t>ενδογένεια</a:t>
            </a:r>
            <a:r>
              <a:rPr lang="el-GR" dirty="0">
                <a:latin typeface="Bahnschrift SemiBold" panose="020B0502040204020203" pitchFamily="34" charset="0"/>
              </a:rPr>
              <a:t>» του χρήματος και στην αλληλεπίδραση αυτού με την επένδυση. Ο </a:t>
            </a:r>
            <a:r>
              <a:rPr lang="en-US" dirty="0">
                <a:latin typeface="Bahnschrift SemiBold" panose="020B0502040204020203" pitchFamily="34" charset="0"/>
              </a:rPr>
              <a:t>Hyman Minsky</a:t>
            </a:r>
            <a:r>
              <a:rPr lang="el-GR" dirty="0">
                <a:latin typeface="Bahnschrift SemiBold" panose="020B0502040204020203" pitchFamily="34" charset="0"/>
              </a:rPr>
              <a:t> έθεσε το ζήτημα του οικονομικού κύκλου στο πλαίσιο της λειτουργίας των χρηματοπιστωτικών αγορών διατυπώνοντας την «υπόθεση της χρηματοπιστωτικής αστάθειας» (</a:t>
            </a:r>
            <a:r>
              <a:rPr lang="en-US" dirty="0">
                <a:latin typeface="Bahnschrift SemiBold" panose="020B0502040204020203" pitchFamily="34" charset="0"/>
              </a:rPr>
              <a:t>financial fragility hypothesis</a:t>
            </a:r>
            <a:r>
              <a:rPr lang="el-GR" dirty="0">
                <a:latin typeface="Bahnschrift SemiBold" panose="020B0502040204020203" pitchFamily="34" charset="0"/>
              </a:rPr>
              <a:t>). Έτσι, η λειτουργία των χρηματοπιστωτικών αγορών πρέπει να μη θεωρείται αποκομμένη από την υπόλοιπη οικονομία, αλλά να σχετίζεται με άλλες μεταβλητές, όπως η απασχόληση και το γενικό εισόδημα (βλ. και </a:t>
            </a:r>
            <a:r>
              <a:rPr lang="en-US" dirty="0">
                <a:latin typeface="Bahnschrift SemiBold" panose="020B0502040204020203" pitchFamily="34" charset="0"/>
              </a:rPr>
              <a:t>Minsky</a:t>
            </a:r>
            <a:r>
              <a:rPr lang="el-GR" dirty="0">
                <a:latin typeface="Bahnschrift SemiBold" panose="020B0502040204020203" pitchFamily="34" charset="0"/>
              </a:rPr>
              <a:t> 1975).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3922045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Μετά-</a:t>
            </a:r>
            <a:r>
              <a:rPr lang="el-GR" b="1" dirty="0" err="1">
                <a:latin typeface="Bahnschrift SemiBold" panose="020B0502040204020203" pitchFamily="34" charset="0"/>
              </a:rPr>
              <a:t>κεϋνσιανές</a:t>
            </a:r>
            <a:r>
              <a:rPr lang="el-GR" b="1" dirty="0">
                <a:latin typeface="Bahnschrift SemiBold" panose="020B0502040204020203" pitchFamily="34" charset="0"/>
              </a:rPr>
              <a:t> προσεγγίσεις του οικονομικού κύκλου</a:t>
            </a:r>
            <a:endParaRPr lang="el-GR" dirty="0">
              <a:latin typeface="Bahnschrift SemiBold" panose="020B0502040204020203" pitchFamily="34" charset="0"/>
            </a:endParaRP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Το κλειδί για τις διακυμάνσεις του οικονομικού κύκλου, σύμφωνα με αυτή τη θεώρηση, βρίσκεται αφ’ ενός μεν στο δανεισμό από τις επιχειρήσεις, αφ’ ετέρου δε στην ιδιοκτησία των κεφαλαιουχικών παγίων. Κρίσιμο ζήτημα αν η μελλοντική κερδοφορία θα μπορέσει να υποστηρίξει τις μελλοντικές υποχρεώσεις, ενώ το κρίσιμο μέγεθος είναι τα ακαθάριστα έσοδα μετά φόρων, χωρίς να έχουν αφαιρεθεί τα έξοδα του δανεισμού.</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Η ανάλυση του </a:t>
            </a:r>
            <a:r>
              <a:rPr lang="en-US" dirty="0">
                <a:latin typeface="Bahnschrift SemiBold" panose="020B0502040204020203" pitchFamily="34" charset="0"/>
              </a:rPr>
              <a:t>Minsky</a:t>
            </a:r>
            <a:r>
              <a:rPr lang="el-GR" dirty="0">
                <a:latin typeface="Bahnschrift SemiBold" panose="020B0502040204020203" pitchFamily="34" charset="0"/>
              </a:rPr>
              <a:t> (1975) δομείται πάνω σε τρία στάδια: πρώτον, υπάρχουν τρεις δυνατότητες στις επιχειρήσεις για την αποπληρωμή των υποχρεώσεων τους. Αυτές είναι η κεκαλυμμένη (</a:t>
            </a:r>
            <a:r>
              <a:rPr lang="en-US" dirty="0">
                <a:latin typeface="Bahnschrift SemiBold" panose="020B0502040204020203" pitchFamily="34" charset="0"/>
              </a:rPr>
              <a:t>hedge</a:t>
            </a:r>
            <a:r>
              <a:rPr lang="el-GR" dirty="0">
                <a:latin typeface="Bahnschrift SemiBold" panose="020B0502040204020203" pitchFamily="34" charset="0"/>
              </a:rPr>
              <a:t>), η κερδοσκοπική (</a:t>
            </a:r>
            <a:r>
              <a:rPr lang="en-US" dirty="0">
                <a:latin typeface="Bahnschrift SemiBold" panose="020B0502040204020203" pitchFamily="34" charset="0"/>
              </a:rPr>
              <a:t>speculative</a:t>
            </a:r>
            <a:r>
              <a:rPr lang="el-GR" dirty="0">
                <a:latin typeface="Bahnschrift SemiBold" panose="020B0502040204020203" pitchFamily="34" charset="0"/>
              </a:rPr>
              <a:t>) και η </a:t>
            </a:r>
            <a:r>
              <a:rPr lang="en-US" dirty="0">
                <a:latin typeface="Bahnschrift SemiBold" panose="020B0502040204020203" pitchFamily="34" charset="0"/>
              </a:rPr>
              <a:t>Ponzi</a:t>
            </a:r>
            <a:r>
              <a:rPr lang="el-GR" dirty="0">
                <a:latin typeface="Bahnschrift SemiBold" panose="020B0502040204020203" pitchFamily="34" charset="0"/>
              </a:rPr>
              <a:t> πίστη.</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21091933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Μετά-</a:t>
            </a:r>
            <a:r>
              <a:rPr lang="el-GR" b="1" dirty="0" err="1">
                <a:latin typeface="Bahnschrift SemiBold" panose="020B0502040204020203" pitchFamily="34" charset="0"/>
              </a:rPr>
              <a:t>κεϋνσιανές</a:t>
            </a:r>
            <a:r>
              <a:rPr lang="el-GR" b="1" dirty="0">
                <a:latin typeface="Bahnschrift SemiBold" panose="020B0502040204020203" pitchFamily="34" charset="0"/>
              </a:rPr>
              <a:t> προσεγγίσεις του οικονομικού κύκλου</a:t>
            </a:r>
            <a:endParaRPr lang="el-GR" dirty="0">
              <a:latin typeface="Bahnschrift SemiBold" panose="020B0502040204020203" pitchFamily="34" charset="0"/>
            </a:endParaRP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Κεκαλυμμένη πίστη έχει λάβει μια επιχείρηση όταν τα ακαθάριστα έσοδα αναμένεται να ξεπεράσουν τις υποχρεώσεις που έχει αναλάβει η επιχείρηση. Μια επιχείρηση έχει λάβει κερδοσκοπική πίστη όταν μεν τα συνολικά αναμενόμενα ακαθάριστα έσοδα ξεπερνούν τις συνολικές υποχρεώσεις, αλλά που βραχυπρόθεσμα τα ακαθάριστα έσοδα, ενώ επαρκούν για την κάλυψη των δανειακών υποχρεώσεων, δεν επαρκούν για την κάλυψη του συνόλου των υποχρεώσεων της επιχείρησης. Έτσι, η επιχείρηση χρησιμοποιεί βραχυπρόθεσμο δανεισμό για να καλύψει τις μακροχρόνιες μελλοντικές της υποχρεώσεις και η κερδοσκοπική πίστη βασίζεται στην υπόθεση ότι οι επιχειρήσεις θα μπορέσουν να </a:t>
            </a:r>
            <a:r>
              <a:rPr lang="el-GR" dirty="0" err="1">
                <a:latin typeface="Bahnschrift SemiBold" panose="020B0502040204020203" pitchFamily="34" charset="0"/>
              </a:rPr>
              <a:t>αναχρηματοδοτήσουν</a:t>
            </a:r>
            <a:r>
              <a:rPr lang="el-GR" dirty="0">
                <a:latin typeface="Bahnschrift SemiBold" panose="020B0502040204020203" pitchFamily="34" charset="0"/>
              </a:rPr>
              <a:t> μέρος των υποχρεώσεων τους που ωριμάζουν. Από τη στιγμή που μπορούν να αποπληρώνουν κανονικά τις δανειακές τους υποχρεώσεις, η συνολική πίστη δεν θα αυξάνεται.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22850938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Μετά-</a:t>
            </a:r>
            <a:r>
              <a:rPr lang="el-GR" b="1" dirty="0" err="1">
                <a:latin typeface="Bahnschrift SemiBold" panose="020B0502040204020203" pitchFamily="34" charset="0"/>
              </a:rPr>
              <a:t>κεϋνσιανές</a:t>
            </a:r>
            <a:r>
              <a:rPr lang="el-GR" b="1" dirty="0">
                <a:latin typeface="Bahnschrift SemiBold" panose="020B0502040204020203" pitchFamily="34" charset="0"/>
              </a:rPr>
              <a:t> προσεγγίσεις του οικονομικού κύκλου</a:t>
            </a:r>
            <a:endParaRPr lang="el-GR" dirty="0">
              <a:latin typeface="Bahnschrift SemiBold" panose="020B0502040204020203" pitchFamily="34" charset="0"/>
            </a:endParaRP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Τέλος, οι επιχειρήσεις που έχουν λάβει </a:t>
            </a:r>
            <a:r>
              <a:rPr lang="en-US" dirty="0">
                <a:latin typeface="Bahnschrift SemiBold" panose="020B0502040204020203" pitchFamily="34" charset="0"/>
              </a:rPr>
              <a:t>Ponzi</a:t>
            </a:r>
            <a:r>
              <a:rPr lang="el-GR" dirty="0">
                <a:latin typeface="Bahnschrift SemiBold" panose="020B0502040204020203" pitchFamily="34" charset="0"/>
              </a:rPr>
              <a:t> πίστη είναι αυτές των οποίων τα ακαθάριστα έσοδα δεν αναμένεται να ξεπεράσουν ούτε και τις δανειακές υποχρεώσεις, ενώ την ίδια στιγμή, έχουν συσσωρεύσει ένα πολύ μεγάλο χρέος το οποίο θα μεγαλώνει. Όσο μεγαλύτερη είναι η κεκαλυμμένη (</a:t>
            </a:r>
            <a:r>
              <a:rPr lang="en-US" dirty="0">
                <a:latin typeface="Bahnschrift SemiBold" panose="020B0502040204020203" pitchFamily="34" charset="0"/>
              </a:rPr>
              <a:t>hedge</a:t>
            </a:r>
            <a:r>
              <a:rPr lang="el-GR" dirty="0">
                <a:latin typeface="Bahnschrift SemiBold" panose="020B0502040204020203" pitchFamily="34" charset="0"/>
              </a:rPr>
              <a:t>) πίστη στην οικονομία, σαν ποσοστό επί της συνολικής, τόσο πιο σταθερή αναμένεται να είναι αυτή. </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Το δεύτερο στάδιο σχετίζεται με την αιτία της επένδυσης. Τα κέρδη χρησιμεύουν ως ένα μέσο ενθάρρυνσης των επιχειρήσεων για αύξηση της επένδυσης και, δεύτερον, για να ενθαρρύνουν τους χρηματοπιστωτικούς οργανισμούς να δανείσουν στις επιχειρήσεις περισσότερο χρήμα. Στη διάρκεια της φάσης της άνθισης, υπάρχει μια αυτό-τροφοδοτούμενη διαδικασία που εμπλέκει κέρδη, επένδυση και δανεισμό ενώ, ταυτόχρονα, δημιουργεί και μια υπερβολική αισιοδοξία στους δανειστές και τους δανειζόμενους που τους καθιστά λιγότερο προσεκτικούς, με αποτέλεσμα το χρέος να αυξάνεται πιο γρήγορα από ότι το κεφαλαιακό απόθεμα ή τα κέρδη.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2733752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Η προσέγγιση του </a:t>
            </a:r>
            <a:r>
              <a:rPr lang="el-GR" b="1" dirty="0" err="1">
                <a:latin typeface="Bahnschrift SemiBold" panose="020B0502040204020203" pitchFamily="34" charset="0"/>
              </a:rPr>
              <a:t>Κέυνς</a:t>
            </a:r>
            <a:r>
              <a:rPr lang="el-GR" b="1" dirty="0">
                <a:latin typeface="Bahnschrift SemiBold" panose="020B0502040204020203" pitchFamily="34" charset="0"/>
              </a:rPr>
              <a:t> </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Η καρδιά του προβλήματος βρίσκεται στο γεγονός ότι οι οικονομικοί δρώντες γίνονται αναπόφευκτα πολύ αισιόδοξοι καθώς η οικονομία διογκώνεται και αναπτύσσεται, για να απογοητευτούν όταν τα </a:t>
            </a:r>
            <a:r>
              <a:rPr lang="el-GR" dirty="0" err="1">
                <a:latin typeface="Bahnschrift SemiBold" panose="020B0502040204020203" pitchFamily="34" charset="0"/>
              </a:rPr>
              <a:t>πραγμοποιούμενα</a:t>
            </a:r>
            <a:r>
              <a:rPr lang="el-GR" dirty="0">
                <a:latin typeface="Bahnschrift SemiBold" panose="020B0502040204020203" pitchFamily="34" charset="0"/>
              </a:rPr>
              <a:t> κέρδη δεν ανταποκρίνονται στα αναμενόμενα υπό κανονικές συνθήκες κέρδη (</a:t>
            </a:r>
            <a:r>
              <a:rPr lang="en-US" dirty="0">
                <a:latin typeface="Bahnschrift SemiBold" panose="020B0502040204020203" pitchFamily="34" charset="0"/>
              </a:rPr>
              <a:t>Harvey</a:t>
            </a:r>
            <a:r>
              <a:rPr lang="el-GR" dirty="0">
                <a:latin typeface="Bahnschrift SemiBold" panose="020B0502040204020203" pitchFamily="34" charset="0"/>
              </a:rPr>
              <a:t> 2010, σελ. 2). Σύμφωνα με τον </a:t>
            </a:r>
            <a:r>
              <a:rPr lang="en-US" dirty="0">
                <a:latin typeface="Bahnschrift SemiBold" panose="020B0502040204020203" pitchFamily="34" charset="0"/>
              </a:rPr>
              <a:t>Keynes</a:t>
            </a:r>
            <a:r>
              <a:rPr lang="el-GR" dirty="0">
                <a:latin typeface="Bahnschrift SemiBold" panose="020B0502040204020203" pitchFamily="34" charset="0"/>
              </a:rPr>
              <a:t>: «…οι ανθρώπινες επιλογές που επηρεάζουν το μέλλον, είτε είναι προσωπικό είτε είναι πολιτικό είτε οικονομικό δεν μπορούν να εξαρτώνται σε αυστηρή μαθηματική επεξήγηση καθώς η βάση για τη διενέργεια τέτοιων υπολογισμών απλά δεν υφίσταται» (</a:t>
            </a:r>
            <a:r>
              <a:rPr lang="en-US" dirty="0">
                <a:latin typeface="Bahnschrift SemiBold" panose="020B0502040204020203" pitchFamily="34" charset="0"/>
              </a:rPr>
              <a:t>Keynes</a:t>
            </a:r>
            <a:r>
              <a:rPr lang="el-GR" dirty="0">
                <a:latin typeface="Bahnschrift SemiBold" panose="020B0502040204020203" pitchFamily="34" charset="0"/>
              </a:rPr>
              <a:t> 1964, σελ. 162-163).</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8268058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Μετά-</a:t>
            </a:r>
            <a:r>
              <a:rPr lang="el-GR" b="1" dirty="0" err="1">
                <a:latin typeface="Bahnschrift SemiBold" panose="020B0502040204020203" pitchFamily="34" charset="0"/>
              </a:rPr>
              <a:t>κεϋνσιανές</a:t>
            </a:r>
            <a:r>
              <a:rPr lang="el-GR" b="1" dirty="0">
                <a:latin typeface="Bahnschrift SemiBold" panose="020B0502040204020203" pitchFamily="34" charset="0"/>
              </a:rPr>
              <a:t> προσεγγίσεις του οικονομικού κύκλου</a:t>
            </a:r>
            <a:endParaRPr lang="el-GR" dirty="0">
              <a:latin typeface="Bahnschrift SemiBold" panose="020B0502040204020203" pitchFamily="34" charset="0"/>
            </a:endParaRP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Αυτή η εξέλιξη προκαλεί αύξηση του δείκτη των δανειακών υποχρεώσεων προς κέρδη ενώ, επίσης, οι επιχειρήσεις που έχουν λάβει κεκαλυμμένη πίστη τείνουν να στρέφονται σε κερδοσκοπική πίστη και αυτές που έχουν λάβει κερδοσκοπική πίστη στρέφονται σε </a:t>
            </a:r>
            <a:r>
              <a:rPr lang="en-US" dirty="0">
                <a:latin typeface="Bahnschrift SemiBold" panose="020B0502040204020203" pitchFamily="34" charset="0"/>
              </a:rPr>
              <a:t>Ponzi</a:t>
            </a:r>
            <a:r>
              <a:rPr lang="el-GR" dirty="0">
                <a:latin typeface="Bahnschrift SemiBold" panose="020B0502040204020203" pitchFamily="34" charset="0"/>
              </a:rPr>
              <a:t> πίστη, ενώ ακόμα, τα χρέη σταδιακά μετατρέπονται σε βραχυπρόθεσμα. </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Τέλος, το τρίτο στάδιο της θεωρητικής δομής του </a:t>
            </a:r>
            <a:r>
              <a:rPr lang="en-US" dirty="0">
                <a:latin typeface="Bahnschrift SemiBold" panose="020B0502040204020203" pitchFamily="34" charset="0"/>
              </a:rPr>
              <a:t>Minsky</a:t>
            </a:r>
            <a:r>
              <a:rPr lang="el-GR" dirty="0">
                <a:latin typeface="Bahnschrift SemiBold" panose="020B0502040204020203" pitchFamily="34" charset="0"/>
              </a:rPr>
              <a:t> σχετίζεται με το ξέσπασμα του χρηματοπιστωτικού κραχ. Το τέλος της περιόδου άνθισης προκύπτει λόγω της αύξησης των επιτοκίων, το οποίο με τη σειρά του μπορεί να προκύψει είτε ως αποτέλεσμα της πολιτικής της κεντρικής τράπεζας, είτε επειδή η ζήτηση για πίστη υπερκαλύπτει την υπάρχουσα προσφορά.</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20843760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Μετά-</a:t>
            </a:r>
            <a:r>
              <a:rPr lang="el-GR" b="1" dirty="0" err="1">
                <a:latin typeface="Bahnschrift SemiBold" panose="020B0502040204020203" pitchFamily="34" charset="0"/>
              </a:rPr>
              <a:t>κεϋνσιανές</a:t>
            </a:r>
            <a:r>
              <a:rPr lang="el-GR" b="1" dirty="0">
                <a:latin typeface="Bahnschrift SemiBold" panose="020B0502040204020203" pitchFamily="34" charset="0"/>
              </a:rPr>
              <a:t> προσεγγίσεις του οικονομικού κύκλου</a:t>
            </a:r>
            <a:endParaRPr lang="el-GR" dirty="0">
              <a:latin typeface="Bahnschrift SemiBold" panose="020B0502040204020203" pitchFamily="34" charset="0"/>
            </a:endParaRP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Σε μια αγορά πίστης που κυριαρχείται από κεκαλυμμένη πίστη η αύξηση αυτή δεν θα είχε μεγάλη επίδραση στην οικονομία, ενώ σε μια αγορά πίστης που η κερδοσκοπική και η </a:t>
            </a:r>
            <a:r>
              <a:rPr lang="en-US" dirty="0">
                <a:latin typeface="Bahnschrift SemiBold" panose="020B0502040204020203" pitchFamily="34" charset="0"/>
              </a:rPr>
              <a:t>Ponzi</a:t>
            </a:r>
            <a:r>
              <a:rPr lang="el-GR" dirty="0">
                <a:latin typeface="Bahnschrift SemiBold" panose="020B0502040204020203" pitchFamily="34" charset="0"/>
              </a:rPr>
              <a:t> πίστη αποτελούν ένα μεγάλο μέρος της συνολικής πίστης η κατάσταση είναι διαφορετική. Πρώτον, η ζήτηση για πίστη από επιχειρήσεις που έχουν ήδη λάβει </a:t>
            </a:r>
            <a:r>
              <a:rPr lang="en-US" dirty="0">
                <a:latin typeface="Bahnschrift SemiBold" panose="020B0502040204020203" pitchFamily="34" charset="0"/>
              </a:rPr>
              <a:t>Ponzi</a:t>
            </a:r>
            <a:r>
              <a:rPr lang="el-GR" dirty="0">
                <a:latin typeface="Bahnschrift SemiBold" panose="020B0502040204020203" pitchFamily="34" charset="0"/>
              </a:rPr>
              <a:t> πίστη είναι, εν πολλοίς, ανελαστική σε σχέση με το επιτόκιο, έτσι που αυξανόμενα επιτόκια δεν θα μειώσουν τη ζήτηση για πίστη και στην περίπτωση της </a:t>
            </a:r>
            <a:r>
              <a:rPr lang="en-US" dirty="0">
                <a:latin typeface="Bahnschrift SemiBold" panose="020B0502040204020203" pitchFamily="34" charset="0"/>
              </a:rPr>
              <a:t>Ponzi</a:t>
            </a:r>
            <a:r>
              <a:rPr lang="el-GR" dirty="0">
                <a:latin typeface="Bahnschrift SemiBold" panose="020B0502040204020203" pitchFamily="34" charset="0"/>
              </a:rPr>
              <a:t> πίστης μια αύξηση της πίστης θα αναμένουμε να επιφέρει άνοδο της ζητούμενης ποσότητας για πίστη. Δεύτερον, αν η ανελαστικότητα σε σχέση με το επιτόκιο ιδωθεί από την πλευρά των περιορισμών, το αποτέλεσμα θα είναι μια μεγάλη αύξηση στο επίπεδο του επιτοκίου. Το αποτέλεσμα μιας μεγάλης αύξησης των επιτοκίων μπορεί να γίνει ακόμα πιο εμφανές σε μια οικονομία που πολλές επιχειρήσεις έχουν λάβει </a:t>
            </a:r>
            <a:r>
              <a:rPr lang="en-US" dirty="0">
                <a:latin typeface="Bahnschrift SemiBold" panose="020B0502040204020203" pitchFamily="34" charset="0"/>
              </a:rPr>
              <a:t>Ponzi</a:t>
            </a:r>
            <a:r>
              <a:rPr lang="el-GR" dirty="0">
                <a:latin typeface="Bahnschrift SemiBold" panose="020B0502040204020203" pitchFamily="34" charset="0"/>
              </a:rPr>
              <a:t> πίστη.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4915648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Μετά-</a:t>
            </a:r>
            <a:r>
              <a:rPr lang="el-GR" b="1" dirty="0" err="1">
                <a:latin typeface="Bahnschrift SemiBold" panose="020B0502040204020203" pitchFamily="34" charset="0"/>
              </a:rPr>
              <a:t>κεϋνσιανές</a:t>
            </a:r>
            <a:r>
              <a:rPr lang="el-GR" b="1" dirty="0">
                <a:latin typeface="Bahnschrift SemiBold" panose="020B0502040204020203" pitchFamily="34" charset="0"/>
              </a:rPr>
              <a:t> προσεγγίσεις του οικονομικού κύκλου</a:t>
            </a:r>
            <a:endParaRPr lang="el-GR" dirty="0">
              <a:latin typeface="Bahnschrift SemiBold" panose="020B0502040204020203" pitchFamily="34" charset="0"/>
            </a:endParaRP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Σύμφωνα με τον </a:t>
            </a:r>
            <a:r>
              <a:rPr lang="en-US" dirty="0">
                <a:latin typeface="Bahnschrift SemiBold" panose="020B0502040204020203" pitchFamily="34" charset="0"/>
              </a:rPr>
              <a:t>Minsky</a:t>
            </a:r>
            <a:r>
              <a:rPr lang="el-GR" dirty="0">
                <a:latin typeface="Bahnschrift SemiBold" panose="020B0502040204020203" pitchFamily="34" charset="0"/>
              </a:rPr>
              <a:t>, οι επιχειρήσεις μπορούν να λάβουν περαιτέρω δάνεια προεξοφλώντας τα μελλοντικά τους κέρδη, όταν αναμένονται μεγαλύτερα από τις μελλοντικές τους υποχρεώσεις. Αν όμως το επίπεδο του επιτοκίου αυξηθεί σημαντικά, η προεξόφληση των κερδών θα μειωθεί δραστικά κάτι που θα κάνει τις επιχειρήσεις να αντιληφθούν ότι η καθαρή τους </a:t>
            </a:r>
            <a:r>
              <a:rPr lang="el-GR" dirty="0" err="1">
                <a:latin typeface="Bahnschrift SemiBold" panose="020B0502040204020203" pitchFamily="34" charset="0"/>
              </a:rPr>
              <a:t>προεξοφλημένη</a:t>
            </a:r>
            <a:r>
              <a:rPr lang="el-GR" dirty="0">
                <a:latin typeface="Bahnschrift SemiBold" panose="020B0502040204020203" pitchFamily="34" charset="0"/>
              </a:rPr>
              <a:t> αξία από θετική έχει γίνει αρνητική (βλ. και </a:t>
            </a:r>
            <a:r>
              <a:rPr lang="en-US" dirty="0">
                <a:latin typeface="Bahnschrift SemiBold" panose="020B0502040204020203" pitchFamily="34" charset="0"/>
              </a:rPr>
              <a:t>Minsky</a:t>
            </a:r>
            <a:r>
              <a:rPr lang="el-GR" dirty="0">
                <a:latin typeface="Bahnschrift SemiBold" panose="020B0502040204020203" pitchFamily="34" charset="0"/>
              </a:rPr>
              <a:t> 1980, σελ. 26-28).</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27939085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Μετά-</a:t>
            </a:r>
            <a:r>
              <a:rPr lang="el-GR" b="1" dirty="0" err="1">
                <a:latin typeface="Bahnschrift SemiBold" panose="020B0502040204020203" pitchFamily="34" charset="0"/>
              </a:rPr>
              <a:t>κεϋνσιανές</a:t>
            </a:r>
            <a:r>
              <a:rPr lang="el-GR" b="1" dirty="0">
                <a:latin typeface="Bahnschrift SemiBold" panose="020B0502040204020203" pitchFamily="34" charset="0"/>
              </a:rPr>
              <a:t> προσεγγίσεις του οικονομικού κύκλου</a:t>
            </a:r>
            <a:endParaRPr lang="el-GR" dirty="0">
              <a:latin typeface="Bahnschrift SemiBold" panose="020B0502040204020203" pitchFamily="34" charset="0"/>
            </a:endParaRP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Δύο τρόποι έχουν </a:t>
            </a:r>
            <a:r>
              <a:rPr lang="el-GR" dirty="0" err="1">
                <a:latin typeface="Bahnschrift SemiBold" panose="020B0502040204020203" pitchFamily="34" charset="0"/>
              </a:rPr>
              <a:t>περιγραφεί</a:t>
            </a:r>
            <a:r>
              <a:rPr lang="el-GR" dirty="0">
                <a:latin typeface="Bahnschrift SemiBold" panose="020B0502040204020203" pitchFamily="34" charset="0"/>
              </a:rPr>
              <a:t> από τον </a:t>
            </a:r>
            <a:r>
              <a:rPr lang="en-US" dirty="0">
                <a:latin typeface="Bahnschrift SemiBold" panose="020B0502040204020203" pitchFamily="34" charset="0"/>
              </a:rPr>
              <a:t>Minsky</a:t>
            </a:r>
            <a:r>
              <a:rPr lang="el-GR" dirty="0">
                <a:latin typeface="Bahnschrift SemiBold" panose="020B0502040204020203" pitchFamily="34" charset="0"/>
              </a:rPr>
              <a:t> προκειμένου αυτή η κατάσταση να φτάσει στο αποκορύφωμά της: πρώτον η επίδραση της χρηματοπιστωτικής αγοράς (</a:t>
            </a:r>
            <a:r>
              <a:rPr lang="en-US" dirty="0">
                <a:latin typeface="Bahnschrift SemiBold" panose="020B0502040204020203" pitchFamily="34" charset="0"/>
              </a:rPr>
              <a:t>financial market effect</a:t>
            </a:r>
            <a:r>
              <a:rPr lang="el-GR" dirty="0">
                <a:latin typeface="Bahnschrift SemiBold" panose="020B0502040204020203" pitchFamily="34" charset="0"/>
              </a:rPr>
              <a:t>) και, δεύτερον, η επίδραση της ταμειακής ροής (</a:t>
            </a:r>
            <a:r>
              <a:rPr lang="en-US" dirty="0">
                <a:latin typeface="Bahnschrift SemiBold" panose="020B0502040204020203" pitchFamily="34" charset="0"/>
              </a:rPr>
              <a:t>cash flow effect</a:t>
            </a:r>
            <a:r>
              <a:rPr lang="el-GR" dirty="0">
                <a:latin typeface="Bahnschrift SemiBold" panose="020B0502040204020203" pitchFamily="34" charset="0"/>
              </a:rPr>
              <a:t>). Η επίδραση της χρηματοπιστωτικής αγοράς είναι το φαινόμενο, κατά το οποίο το βάρος από τις δανειακές υποχρεώσεις οδηγεί στην κατάρρευση των τιμών των κεφαλαιουχικών παγίων, καθώς οι επιχειρήσεις πωλούν ή προσπαθούν να πωλήσουν πάγια προκειμένου να αποπληρώσουν μέρος των οφειλών τους. Η επίδραση της ταμειακής ροής είναι το φαινόμενο κατά το οποίο τα ακαθάριστα έσοδα μειώνονται, με αποτέλεσμα, το πηλίκο των δανειακών υποχρεώσεων προς τα ακαθάριστα κέρδη να αυξάνεται. Οποιαδήποτε από τις προαναφερθείσες επιδράσεις είναι αναγκαία προϋπόθεση για το πέρασμα στη φάση της βαθιάς ύφεσης.</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40045369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Μετά-</a:t>
            </a:r>
            <a:r>
              <a:rPr lang="el-GR" b="1" dirty="0" err="1">
                <a:latin typeface="Bahnschrift SemiBold" panose="020B0502040204020203" pitchFamily="34" charset="0"/>
              </a:rPr>
              <a:t>κεϋνσιανές</a:t>
            </a:r>
            <a:r>
              <a:rPr lang="el-GR" b="1" dirty="0">
                <a:latin typeface="Bahnschrift SemiBold" panose="020B0502040204020203" pitchFamily="34" charset="0"/>
              </a:rPr>
              <a:t> προσεγγίσεις του οικονομικού κύκλου</a:t>
            </a:r>
            <a:endParaRPr lang="el-GR" dirty="0">
              <a:latin typeface="Bahnschrift SemiBold" panose="020B0502040204020203" pitchFamily="34" charset="0"/>
            </a:endParaRP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Ένας άλλος μετά-</a:t>
            </a:r>
            <a:r>
              <a:rPr lang="el-GR" dirty="0" err="1">
                <a:latin typeface="Bahnschrift SemiBold" panose="020B0502040204020203" pitchFamily="34" charset="0"/>
              </a:rPr>
              <a:t>Κεϋνσιανός</a:t>
            </a:r>
            <a:r>
              <a:rPr lang="el-GR" dirty="0">
                <a:latin typeface="Bahnschrift SemiBold" panose="020B0502040204020203" pitchFamily="34" charset="0"/>
              </a:rPr>
              <a:t> με σημαντική συμβολή στη μελέτη των οικονομικών κύκλων είναι ο </a:t>
            </a:r>
            <a:r>
              <a:rPr lang="en-US" dirty="0">
                <a:latin typeface="Bahnschrift SemiBold" panose="020B0502040204020203" pitchFamily="34" charset="0"/>
              </a:rPr>
              <a:t>Albert </a:t>
            </a:r>
            <a:r>
              <a:rPr lang="en-US" dirty="0" err="1">
                <a:latin typeface="Bahnschrift SemiBold" panose="020B0502040204020203" pitchFamily="34" charset="0"/>
              </a:rPr>
              <a:t>Wojnilower</a:t>
            </a:r>
            <a:r>
              <a:rPr lang="el-GR" dirty="0">
                <a:latin typeface="Bahnschrift SemiBold" panose="020B0502040204020203" pitchFamily="34" charset="0"/>
              </a:rPr>
              <a:t>, ο οποίος μελέτησε τους μεταπολεμικούς οικονομικούς κύκλους στις ΗΠΑ. Τρεις βασικές θέσεις: </a:t>
            </a:r>
            <a:r>
              <a:rPr lang="el-GR" dirty="0">
                <a:solidFill>
                  <a:schemeClr val="accent6">
                    <a:lumMod val="60000"/>
                    <a:lumOff val="40000"/>
                  </a:schemeClr>
                </a:solidFill>
                <a:latin typeface="Bahnschrift SemiBold" panose="020B0502040204020203" pitchFamily="34" charset="0"/>
              </a:rPr>
              <a:t>πρώτον, η ζήτηση για πίστη είναι ανελαστική σε σχέση με το επιτόκιο, ιδίως στα τελικά στάδια της ανοδικής φάσης του οικονομικού κύκλου</a:t>
            </a:r>
            <a:r>
              <a:rPr lang="el-GR" dirty="0">
                <a:latin typeface="Bahnschrift SemiBold" panose="020B0502040204020203" pitchFamily="34" charset="0"/>
              </a:rPr>
              <a:t>, μόνη προϋπόθεση η ύπαρξη πίστης. </a:t>
            </a:r>
            <a:r>
              <a:rPr lang="el-GR" dirty="0">
                <a:solidFill>
                  <a:schemeClr val="accent6">
                    <a:lumMod val="60000"/>
                    <a:lumOff val="40000"/>
                  </a:schemeClr>
                </a:solidFill>
                <a:latin typeface="Bahnschrift SemiBold" panose="020B0502040204020203" pitchFamily="34" charset="0"/>
              </a:rPr>
              <a:t>Δεύτερον, οι διαταραχές στην προσφορά πίστης (</a:t>
            </a:r>
            <a:r>
              <a:rPr lang="en-US" dirty="0">
                <a:solidFill>
                  <a:schemeClr val="accent6">
                    <a:lumMod val="60000"/>
                    <a:lumOff val="40000"/>
                  </a:schemeClr>
                </a:solidFill>
                <a:latin typeface="Bahnschrift SemiBold" panose="020B0502040204020203" pitchFamily="34" charset="0"/>
              </a:rPr>
              <a:t>credit crunches</a:t>
            </a:r>
            <a:r>
              <a:rPr lang="el-GR" dirty="0">
                <a:solidFill>
                  <a:schemeClr val="accent6">
                    <a:lumMod val="60000"/>
                    <a:lumOff val="40000"/>
                  </a:schemeClr>
                </a:solidFill>
                <a:latin typeface="Bahnschrift SemiBold" panose="020B0502040204020203" pitchFamily="34" charset="0"/>
              </a:rPr>
              <a:t>) είναι υπεύθυνες για την αλλαγή της κατεύθυνσης του οικονομικού κύκλου και την ύφεση. </a:t>
            </a:r>
            <a:r>
              <a:rPr lang="el-GR" dirty="0">
                <a:latin typeface="Bahnschrift SemiBold" panose="020B0502040204020203" pitchFamily="34" charset="0"/>
              </a:rPr>
              <a:t>Υπάρχουν δύο τρόποι για να εμφανισθούν διαταραχές στην προσφορά της πίστης: είτε εκείνες θα είναι </a:t>
            </a:r>
            <a:r>
              <a:rPr lang="el-GR" dirty="0">
                <a:solidFill>
                  <a:schemeClr val="accent6">
                    <a:lumMod val="60000"/>
                    <a:lumOff val="40000"/>
                  </a:schemeClr>
                </a:solidFill>
                <a:latin typeface="Bahnschrift SemiBold" panose="020B0502040204020203" pitchFamily="34" charset="0"/>
              </a:rPr>
              <a:t>αποτέλεσμα ρυθμιστικών περιορισμών</a:t>
            </a:r>
            <a:r>
              <a:rPr lang="el-GR" dirty="0">
                <a:latin typeface="Bahnschrift SemiBold" panose="020B0502040204020203" pitchFamily="34" charset="0"/>
              </a:rPr>
              <a:t> (πλαφόν στο επιτόκιο), είτε αποτέλεσμα κάποιας </a:t>
            </a:r>
            <a:r>
              <a:rPr lang="el-GR" dirty="0">
                <a:solidFill>
                  <a:schemeClr val="accent6">
                    <a:lumMod val="60000"/>
                    <a:lumOff val="40000"/>
                  </a:schemeClr>
                </a:solidFill>
                <a:latin typeface="Bahnschrift SemiBold" panose="020B0502040204020203" pitchFamily="34" charset="0"/>
              </a:rPr>
              <a:t>σοβαρής χρηματοπιστωτικής αστοχίας.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14536484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Μετά-</a:t>
            </a:r>
            <a:r>
              <a:rPr lang="el-GR" b="1" dirty="0" err="1">
                <a:latin typeface="Bahnschrift SemiBold" panose="020B0502040204020203" pitchFamily="34" charset="0"/>
              </a:rPr>
              <a:t>κεϋνσιανές</a:t>
            </a:r>
            <a:r>
              <a:rPr lang="el-GR" b="1" dirty="0">
                <a:latin typeface="Bahnschrift SemiBold" panose="020B0502040204020203" pitchFamily="34" charset="0"/>
              </a:rPr>
              <a:t> προσεγγίσεις του οικονομικού κύκλου</a:t>
            </a:r>
            <a:endParaRPr lang="el-GR" dirty="0">
              <a:latin typeface="Bahnschrift SemiBold" panose="020B0502040204020203" pitchFamily="34" charset="0"/>
            </a:endParaRP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Πλαφόν </a:t>
            </a:r>
            <a:r>
              <a:rPr lang="el-GR" dirty="0">
                <a:latin typeface="Bahnschrift SemiBold" panose="020B0502040204020203" pitchFamily="34" charset="0"/>
                <a:sym typeface="Wingdings" panose="05000000000000000000" pitchFamily="2" charset="2"/>
              </a:rPr>
              <a:t> η</a:t>
            </a:r>
            <a:r>
              <a:rPr lang="el-GR" dirty="0">
                <a:solidFill>
                  <a:schemeClr val="accent6">
                    <a:lumMod val="60000"/>
                    <a:lumOff val="40000"/>
                  </a:schemeClr>
                </a:solidFill>
                <a:latin typeface="Bahnschrift SemiBold" panose="020B0502040204020203" pitchFamily="34" charset="0"/>
              </a:rPr>
              <a:t> περικοπή της πίστης κατευθύνεται πρωταρχικά στις μικρές επιχειρήσεις καθώς οι δεσμοί των τραπεζών είναι πιο ισχυροί με τους μεγάλους πελάτες</a:t>
            </a:r>
            <a:r>
              <a:rPr lang="el-GR" dirty="0">
                <a:latin typeface="Bahnschrift SemiBold" panose="020B0502040204020203" pitchFamily="34" charset="0"/>
              </a:rPr>
              <a:t> </a:t>
            </a:r>
            <a:r>
              <a:rPr lang="el-GR" dirty="0">
                <a:latin typeface="Bahnschrift SemiBold" panose="020B0502040204020203" pitchFamily="34" charset="0"/>
                <a:sym typeface="Wingdings" panose="05000000000000000000" pitchFamily="2" charset="2"/>
              </a:rPr>
              <a:t> </a:t>
            </a:r>
            <a:r>
              <a:rPr lang="el-GR" dirty="0">
                <a:latin typeface="Bahnschrift SemiBold" panose="020B0502040204020203" pitchFamily="34" charset="0"/>
              </a:rPr>
              <a:t>επιφέρει ύφεση οικονομικής δραστηριότητας. Η τρίτη θέση που υποστήριξε είναι αυτή περί της παρέμβασης των αρχών και των χρηματοπιστωτικών ιδρυμάτων μετά την εμφάνιση μιας κρίσης. Μ</a:t>
            </a:r>
            <a:r>
              <a:rPr lang="el-GR" dirty="0">
                <a:solidFill>
                  <a:schemeClr val="accent6">
                    <a:lumMod val="60000"/>
                    <a:lumOff val="40000"/>
                  </a:schemeClr>
                </a:solidFill>
                <a:latin typeface="Bahnschrift SemiBold" panose="020B0502040204020203" pitchFamily="34" charset="0"/>
              </a:rPr>
              <a:t>ετά από κάθε κρίση, οι αρχές αναλαμβάνουν δράση </a:t>
            </a:r>
            <a:r>
              <a:rPr lang="el-GR" dirty="0">
                <a:solidFill>
                  <a:schemeClr val="accent6">
                    <a:lumMod val="60000"/>
                    <a:lumOff val="40000"/>
                  </a:schemeClr>
                </a:solidFill>
                <a:latin typeface="Bahnschrift SemiBold" panose="020B0502040204020203" pitchFamily="34" charset="0"/>
                <a:sym typeface="Wingdings" panose="05000000000000000000" pitchFamily="2" charset="2"/>
              </a:rPr>
              <a:t> </a:t>
            </a:r>
            <a:r>
              <a:rPr lang="el-GR" dirty="0">
                <a:solidFill>
                  <a:schemeClr val="accent6">
                    <a:lumMod val="60000"/>
                    <a:lumOff val="40000"/>
                  </a:schemeClr>
                </a:solidFill>
                <a:latin typeface="Bahnschrift SemiBold" panose="020B0502040204020203" pitchFamily="34" charset="0"/>
              </a:rPr>
              <a:t>γενναία αύξηση της πίστης </a:t>
            </a:r>
            <a:r>
              <a:rPr lang="el-GR" dirty="0">
                <a:solidFill>
                  <a:schemeClr val="tx1"/>
                </a:solidFill>
                <a:latin typeface="Bahnschrift SemiBold" panose="020B0502040204020203" pitchFamily="34" charset="0"/>
                <a:sym typeface="Wingdings" panose="05000000000000000000" pitchFamily="2" charset="2"/>
              </a:rPr>
              <a:t> </a:t>
            </a:r>
            <a:r>
              <a:rPr lang="el-GR" dirty="0">
                <a:solidFill>
                  <a:schemeClr val="tx1"/>
                </a:solidFill>
                <a:latin typeface="Bahnschrift SemiBold" panose="020B0502040204020203" pitchFamily="34" charset="0"/>
              </a:rPr>
              <a:t>μεγάλη αύξηση του πληθωρισμού.</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4288657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Μετά-</a:t>
            </a:r>
            <a:r>
              <a:rPr lang="el-GR" b="1" dirty="0" err="1">
                <a:latin typeface="Bahnschrift SemiBold" panose="020B0502040204020203" pitchFamily="34" charset="0"/>
              </a:rPr>
              <a:t>κεϋνσιανές</a:t>
            </a:r>
            <a:r>
              <a:rPr lang="el-GR" b="1" dirty="0">
                <a:latin typeface="Bahnschrift SemiBold" panose="020B0502040204020203" pitchFamily="34" charset="0"/>
              </a:rPr>
              <a:t> προσεγγίσεις του οικονομικού κύκλου</a:t>
            </a:r>
            <a:endParaRPr lang="el-GR" dirty="0">
              <a:latin typeface="Bahnschrift SemiBold" panose="020B0502040204020203" pitchFamily="34" charset="0"/>
            </a:endParaRPr>
          </a:p>
          <a:p>
            <a:pPr algn="just"/>
            <a:endParaRPr lang="el-GR" dirty="0">
              <a:latin typeface="Bahnschrift SemiBold" panose="020B0502040204020203" pitchFamily="34" charset="0"/>
            </a:endParaRPr>
          </a:p>
          <a:p>
            <a:pPr algn="just"/>
            <a:r>
              <a:rPr lang="en-US" dirty="0">
                <a:latin typeface="Bahnschrift SemiBold" panose="020B0502040204020203" pitchFamily="34" charset="0"/>
              </a:rPr>
              <a:t>Otto Eckstein</a:t>
            </a:r>
            <a:r>
              <a:rPr lang="el-GR" dirty="0">
                <a:latin typeface="Bahnschrift SemiBold" panose="020B0502040204020203" pitchFamily="34" charset="0"/>
              </a:rPr>
              <a:t> και </a:t>
            </a:r>
            <a:r>
              <a:rPr lang="en-US" dirty="0">
                <a:latin typeface="Bahnschrift SemiBold" panose="020B0502040204020203" pitchFamily="34" charset="0"/>
              </a:rPr>
              <a:t>Allen Sinai</a:t>
            </a:r>
            <a:r>
              <a:rPr lang="el-GR" dirty="0">
                <a:latin typeface="Bahnschrift SemiBold" panose="020B0502040204020203" pitchFamily="34" charset="0"/>
              </a:rPr>
              <a:t> συμβολή: περιγραφή και ομαδοποίηση των φάσεων του οικονομικού κύκλου.</a:t>
            </a:r>
            <a:r>
              <a:rPr lang="el-GR" dirty="0">
                <a:solidFill>
                  <a:schemeClr val="accent6">
                    <a:lumMod val="60000"/>
                    <a:lumOff val="40000"/>
                  </a:schemeClr>
                </a:solidFill>
                <a:latin typeface="Bahnschrift SemiBold" panose="020B0502040204020203" pitchFamily="34" charset="0"/>
              </a:rPr>
              <a:t> αιτία οικονομικών κύκλων βρίσκεται στη διά-δράση μεταξύ πραγματικού και χρηματοπιστωτικού τομέα. </a:t>
            </a:r>
            <a:r>
              <a:rPr lang="el-GR" dirty="0">
                <a:latin typeface="Bahnschrift SemiBold" panose="020B0502040204020203" pitchFamily="34" charset="0"/>
              </a:rPr>
              <a:t>Οι φάσεις του κύκλου που προκύπτουν είναι οι εξής: πρώτον, άνθιση, δεύτερον, έκρηξη, τρίτον, πριν την διαταραχή, τέταρτον, ύφεση και </a:t>
            </a:r>
            <a:r>
              <a:rPr lang="el-GR" dirty="0" err="1">
                <a:latin typeface="Bahnschrift SemiBold" panose="020B0502040204020203" pitchFamily="34" charset="0"/>
              </a:rPr>
              <a:t>πέμπτον</a:t>
            </a:r>
            <a:r>
              <a:rPr lang="el-GR" dirty="0">
                <a:latin typeface="Bahnschrift SemiBold" panose="020B0502040204020203" pitchFamily="34" charset="0"/>
              </a:rPr>
              <a:t> </a:t>
            </a:r>
            <a:r>
              <a:rPr lang="el-GR" dirty="0" err="1">
                <a:latin typeface="Bahnschrift SemiBold" panose="020B0502040204020203" pitchFamily="34" charset="0"/>
              </a:rPr>
              <a:t>επαναρευστοποίηση</a:t>
            </a:r>
            <a:r>
              <a:rPr lang="el-GR" dirty="0">
                <a:latin typeface="Bahnschrift SemiBold" panose="020B0502040204020203" pitchFamily="34" charset="0"/>
              </a:rPr>
              <a:t> (</a:t>
            </a:r>
            <a:r>
              <a:rPr lang="en-US" dirty="0" err="1">
                <a:latin typeface="Bahnschrift SemiBold" panose="020B0502040204020203" pitchFamily="34" charset="0"/>
              </a:rPr>
              <a:t>reliquification</a:t>
            </a:r>
            <a:r>
              <a:rPr lang="el-GR" dirty="0">
                <a:latin typeface="Bahnschrift SemiBold" panose="020B0502040204020203" pitchFamily="34" charset="0"/>
              </a:rPr>
              <a:t>), </a:t>
            </a:r>
            <a:r>
              <a:rPr lang="el-GR" dirty="0">
                <a:solidFill>
                  <a:schemeClr val="accent6">
                    <a:lumMod val="60000"/>
                    <a:lumOff val="40000"/>
                  </a:schemeClr>
                </a:solidFill>
                <a:latin typeface="Bahnschrift SemiBold" panose="020B0502040204020203" pitchFamily="34" charset="0"/>
              </a:rPr>
              <a:t>η διάρκεια των οποίων όπως άλλωστε και του πλήρους κύκλου μπορεί να ποικίλλει, ενώ ενδέχεται κάποιες από τις ανωτέρω φάσεις να μην εμφανίζονται καθόλου κατά τη διάρκεια ενός πλήρους κύκλου</a:t>
            </a:r>
            <a:r>
              <a:rPr lang="el-GR" dirty="0">
                <a:latin typeface="Bahnschrift SemiBold" panose="020B0502040204020203" pitchFamily="34" charset="0"/>
              </a:rPr>
              <a:t>. Η άνθιση, είναι το στάδιο εκείνο, όπου η οικονομική δραστηριότητα αρχίζει να ανέρχεται από το κάτω ελάχιστο σημείο, </a:t>
            </a:r>
            <a:r>
              <a:rPr lang="el-GR" dirty="0">
                <a:solidFill>
                  <a:schemeClr val="accent6">
                    <a:lumMod val="60000"/>
                    <a:lumOff val="40000"/>
                  </a:schemeClr>
                </a:solidFill>
                <a:latin typeface="Bahnschrift SemiBold" panose="020B0502040204020203" pitchFamily="34" charset="0"/>
              </a:rPr>
              <a:t>του οποίου ο ακριβής χρονικός προσδιορισμός εξαρτάται από το ποια μεταβλητή θεωρείται ως η πιο σημαντική τη δεδομένη στιγμή (απασχόληση, παραγωγή, κοκ).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8818684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Μετά-</a:t>
            </a:r>
            <a:r>
              <a:rPr lang="el-GR" b="1" dirty="0" err="1">
                <a:latin typeface="Bahnschrift SemiBold" panose="020B0502040204020203" pitchFamily="34" charset="0"/>
              </a:rPr>
              <a:t>κεϋνσιανές</a:t>
            </a:r>
            <a:r>
              <a:rPr lang="el-GR" b="1" dirty="0">
                <a:latin typeface="Bahnschrift SemiBold" panose="020B0502040204020203" pitchFamily="34" charset="0"/>
              </a:rPr>
              <a:t> προσεγγίσεις του οικονομικού κύκλου</a:t>
            </a:r>
            <a:endParaRPr lang="el-GR" dirty="0">
              <a:latin typeface="Bahnschrift SemiBold" panose="020B0502040204020203" pitchFamily="34" charset="0"/>
            </a:endParaRPr>
          </a:p>
          <a:p>
            <a:pPr algn="just"/>
            <a:endParaRPr lang="el-GR" dirty="0">
              <a:latin typeface="Bahnschrift SemiBold" panose="020B0502040204020203" pitchFamily="34" charset="0"/>
            </a:endParaRPr>
          </a:p>
          <a:p>
            <a:pPr algn="just"/>
            <a:r>
              <a:rPr lang="el-GR" dirty="0">
                <a:solidFill>
                  <a:schemeClr val="accent6">
                    <a:lumMod val="60000"/>
                    <a:lumOff val="40000"/>
                  </a:schemeClr>
                </a:solidFill>
                <a:latin typeface="Bahnschrift SemiBold" panose="020B0502040204020203" pitchFamily="34" charset="0"/>
              </a:rPr>
              <a:t>Κατά τη διάρκεια των φάσεων της ανάκαμψης και της άνθισης της πραγματικής οικονομίας, επισυμβαίνει η φάση της συσσώρευσης της χρηματοπιστωτικής σφαίρας. </a:t>
            </a:r>
          </a:p>
          <a:p>
            <a:pPr algn="just"/>
            <a:r>
              <a:rPr lang="el-GR" dirty="0">
                <a:latin typeface="Bahnschrift SemiBold" panose="020B0502040204020203" pitchFamily="34" charset="0"/>
              </a:rPr>
              <a:t>Φάση άνθισης = αύξηση απασχόλησης, επένδυσης και οικονομικής δραστηριότητας, </a:t>
            </a:r>
          </a:p>
          <a:p>
            <a:pPr algn="just"/>
            <a:r>
              <a:rPr lang="el-GR" dirty="0">
                <a:latin typeface="Bahnschrift SemiBold" panose="020B0502040204020203" pitchFamily="34" charset="0"/>
              </a:rPr>
              <a:t>Φάση συσσώρευσης = αγορές παγίων τόσο από τα νοικοκυριά όσο και από τις επιχειρήσεις πραγματικών και χρηματοπιστωτικών. </a:t>
            </a:r>
          </a:p>
          <a:p>
            <a:pPr algn="just"/>
            <a:r>
              <a:rPr lang="el-GR" dirty="0">
                <a:latin typeface="Bahnschrift SemiBold" panose="020B0502040204020203" pitchFamily="34" charset="0"/>
              </a:rPr>
              <a:t>Ελάχιστοι χρηματοπιστωτικοί περιορισμοί + οι χρηματοπιστωτικοί οργανισμοί έχουν μεγάλη διαθεσιμότητα χρημάτων ώστε αναζητούν τρόπους να δανείσουν. </a:t>
            </a:r>
          </a:p>
          <a:p>
            <a:pPr algn="just"/>
            <a:r>
              <a:rPr lang="el-GR" dirty="0">
                <a:latin typeface="Bahnschrift SemiBold" panose="020B0502040204020203" pitchFamily="34" charset="0"/>
              </a:rPr>
              <a:t>Η έκρηξη είναι </a:t>
            </a:r>
            <a:r>
              <a:rPr lang="el-GR" dirty="0">
                <a:solidFill>
                  <a:schemeClr val="accent6">
                    <a:lumMod val="60000"/>
                    <a:lumOff val="40000"/>
                  </a:schemeClr>
                </a:solidFill>
                <a:latin typeface="Bahnschrift SemiBold" panose="020B0502040204020203" pitchFamily="34" charset="0"/>
              </a:rPr>
              <a:t>μια περίοδος μη διατηρήσιμης ανάπτυξης, όπου τα επίπεδα του προϊόντος είναι κοντά στα όρια της δυναμικότητας του συστήματος.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7392836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Μετά-</a:t>
            </a:r>
            <a:r>
              <a:rPr lang="el-GR" b="1" dirty="0" err="1">
                <a:latin typeface="Bahnschrift SemiBold" panose="020B0502040204020203" pitchFamily="34" charset="0"/>
              </a:rPr>
              <a:t>κεϋνσιανές</a:t>
            </a:r>
            <a:r>
              <a:rPr lang="el-GR" b="1" dirty="0">
                <a:latin typeface="Bahnschrift SemiBold" panose="020B0502040204020203" pitchFamily="34" charset="0"/>
              </a:rPr>
              <a:t> προσεγγίσεις του οικονομικού κύκλου</a:t>
            </a:r>
            <a:endParaRPr lang="el-GR" dirty="0">
              <a:latin typeface="Bahnschrift SemiBold" panose="020B0502040204020203" pitchFamily="34" charset="0"/>
            </a:endParaRP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Την προ της διαταραχής περίοδο = αυξημένη ζήτηση για ρευστότητα, η οποία πιέζει προς τα πάνω τα επιτόκια. </a:t>
            </a:r>
            <a:r>
              <a:rPr lang="el-GR" dirty="0">
                <a:solidFill>
                  <a:schemeClr val="accent6">
                    <a:lumMod val="60000"/>
                    <a:lumOff val="40000"/>
                  </a:schemeClr>
                </a:solidFill>
                <a:latin typeface="Bahnschrift SemiBold" panose="020B0502040204020203" pitchFamily="34" charset="0"/>
              </a:rPr>
              <a:t>Την ίδια στιγμή, οι παρεμβάσεις και οι περιορισμοί από τις νομισματικές αρχές περιορίζουν ακόμα περισσότερο την κυκλοφορία του χρήματος, με αποτέλεσμα την περαιτέρω αύξηση του επιτοκίου</a:t>
            </a:r>
            <a:r>
              <a:rPr lang="el-GR" dirty="0">
                <a:latin typeface="Bahnschrift SemiBold" panose="020B0502040204020203" pitchFamily="34" charset="0"/>
              </a:rPr>
              <a:t>. Η διαταραχή συμβαίνει σαν αποτέλεσμα της αναντιστοιχίας μεταξύ της </a:t>
            </a:r>
            <a:r>
              <a:rPr lang="el-GR" dirty="0" err="1">
                <a:latin typeface="Bahnschrift SemiBold" panose="020B0502040204020203" pitchFamily="34" charset="0"/>
              </a:rPr>
              <a:t>ανθούσας</a:t>
            </a:r>
            <a:r>
              <a:rPr lang="el-GR" dirty="0">
                <a:latin typeface="Bahnschrift SemiBold" panose="020B0502040204020203" pitchFamily="34" charset="0"/>
              </a:rPr>
              <a:t> οικονομίας και της χαμηλής διαθεσιμότητας κεφαλαίου. </a:t>
            </a:r>
            <a:r>
              <a:rPr lang="el-GR" dirty="0">
                <a:solidFill>
                  <a:schemeClr val="accent2">
                    <a:lumMod val="60000"/>
                    <a:lumOff val="40000"/>
                  </a:schemeClr>
                </a:solidFill>
                <a:latin typeface="Bahnschrift SemiBold" panose="020B0502040204020203" pitchFamily="34" charset="0"/>
              </a:rPr>
              <a:t>Η διαταραχή χαρακτηρίζεται από σημαντική αύξηση στα επιτόκια και σημαντική μείωση στις τιμές των δευτερογενών και χρηματιστηριακών αγορών, </a:t>
            </a:r>
            <a:r>
              <a:rPr lang="el-GR" dirty="0">
                <a:solidFill>
                  <a:schemeClr val="accent6">
                    <a:lumMod val="60000"/>
                    <a:lumOff val="40000"/>
                  </a:schemeClr>
                </a:solidFill>
                <a:latin typeface="Bahnschrift SemiBold" panose="020B0502040204020203" pitchFamily="34" charset="0"/>
              </a:rPr>
              <a:t>καθώς οι επενδυτές πωλούν γιατί φοβούνται μελλοντικές κεφαλαιακές ζημίες. </a:t>
            </a:r>
          </a:p>
          <a:p>
            <a:pPr algn="just"/>
            <a:r>
              <a:rPr lang="el-GR" dirty="0">
                <a:latin typeface="Bahnschrift SemiBold" panose="020B0502040204020203" pitchFamily="34" charset="0"/>
              </a:rPr>
              <a:t>Την ίδια στιγμή, τα νοικοκυριά μειώνουν την δαπάνη, ιδίως σε διαρκή αγαθά, οι επιχειρήσεις απολύουν εργαζόμενους και περιορίζουν τις επενδύσεις σε πάγιο κεφάλαιο. </a:t>
            </a:r>
            <a:r>
              <a:rPr lang="el-GR" dirty="0">
                <a:solidFill>
                  <a:schemeClr val="accent6">
                    <a:lumMod val="60000"/>
                    <a:lumOff val="40000"/>
                  </a:schemeClr>
                </a:solidFill>
                <a:latin typeface="Bahnschrift SemiBold" panose="020B0502040204020203" pitchFamily="34" charset="0"/>
              </a:rPr>
              <a:t>Τέλος, η </a:t>
            </a:r>
            <a:r>
              <a:rPr lang="el-GR" dirty="0" err="1">
                <a:solidFill>
                  <a:schemeClr val="accent6">
                    <a:lumMod val="60000"/>
                    <a:lumOff val="40000"/>
                  </a:schemeClr>
                </a:solidFill>
                <a:latin typeface="Bahnschrift SemiBold" panose="020B0502040204020203" pitchFamily="34" charset="0"/>
              </a:rPr>
              <a:t>επαναρευστοποίηση</a:t>
            </a:r>
            <a:r>
              <a:rPr lang="el-GR" dirty="0">
                <a:solidFill>
                  <a:schemeClr val="accent6">
                    <a:lumMod val="60000"/>
                    <a:lumOff val="40000"/>
                  </a:schemeClr>
                </a:solidFill>
                <a:latin typeface="Bahnschrift SemiBold" panose="020B0502040204020203" pitchFamily="34" charset="0"/>
              </a:rPr>
              <a:t>, είναι η φάση εκείνη που συγκεντρώνεται κεφάλαιο και αυξάνεται η αποταμίευση </a:t>
            </a:r>
            <a:r>
              <a:rPr lang="el-GR" dirty="0">
                <a:solidFill>
                  <a:schemeClr val="accent6">
                    <a:lumMod val="60000"/>
                    <a:lumOff val="40000"/>
                  </a:schemeClr>
                </a:solidFill>
                <a:latin typeface="Bahnschrift SemiBold" panose="020B0502040204020203" pitchFamily="34" charset="0"/>
                <a:sym typeface="Wingdings" panose="05000000000000000000" pitchFamily="2" charset="2"/>
              </a:rPr>
              <a:t> ανάσχεση. </a:t>
            </a:r>
            <a:r>
              <a:rPr lang="el-GR" dirty="0">
                <a:solidFill>
                  <a:schemeClr val="accent2">
                    <a:lumMod val="60000"/>
                    <a:lumOff val="40000"/>
                  </a:schemeClr>
                </a:solidFill>
                <a:latin typeface="Bahnschrift SemiBold" panose="020B0502040204020203" pitchFamily="34" charset="0"/>
              </a:rPr>
              <a:t>Αναγκαία φάση.</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42120892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Μετά-</a:t>
            </a:r>
            <a:r>
              <a:rPr lang="el-GR" b="1" dirty="0" err="1">
                <a:latin typeface="Bahnschrift SemiBold" panose="020B0502040204020203" pitchFamily="34" charset="0"/>
              </a:rPr>
              <a:t>κεϋνσιανές</a:t>
            </a:r>
            <a:r>
              <a:rPr lang="el-GR" b="1" dirty="0">
                <a:latin typeface="Bahnschrift SemiBold" panose="020B0502040204020203" pitchFamily="34" charset="0"/>
              </a:rPr>
              <a:t> προσεγγίσεις του οικονομικού κύκλου</a:t>
            </a:r>
            <a:endParaRPr lang="el-GR" dirty="0">
              <a:latin typeface="Bahnschrift SemiBold" panose="020B0502040204020203" pitchFamily="34" charset="0"/>
            </a:endParaRP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Το εισόδημα για τον </a:t>
            </a:r>
            <a:r>
              <a:rPr lang="en-US" dirty="0">
                <a:latin typeface="Bahnschrift SemiBold" panose="020B0502040204020203" pitchFamily="34" charset="0"/>
              </a:rPr>
              <a:t>Pasinetti</a:t>
            </a:r>
            <a:r>
              <a:rPr lang="el-GR" dirty="0">
                <a:latin typeface="Bahnschrift SemiBold" panose="020B0502040204020203" pitchFamily="34" charset="0"/>
              </a:rPr>
              <a:t>, είναι ο βασικός προσδιοριστικός παράγοντας της κατανάλωσης, + διαχωρισμός μεταξύ κανονικής και κυκλικής συνάρτησης κατανάλωσης. Στην πραγματικότητα, σύμφωνα με τον </a:t>
            </a:r>
            <a:r>
              <a:rPr lang="en-US" dirty="0">
                <a:latin typeface="Bahnschrift SemiBold" panose="020B0502040204020203" pitchFamily="34" charset="0"/>
              </a:rPr>
              <a:t>Pasinetti</a:t>
            </a:r>
            <a:r>
              <a:rPr lang="el-GR" dirty="0">
                <a:latin typeface="Bahnschrift SemiBold" panose="020B0502040204020203" pitchFamily="34" charset="0"/>
              </a:rPr>
              <a:t>, στη φάση της ανόδου, στην αύξηση του εισοδήματος τείνει να αντιστοιχεί μια ανάλογη αύξηση της κατανάλωσης, αυτής που προέρχεται από την κανονική συνάρτηση κατανάλωσης. </a:t>
            </a:r>
            <a:r>
              <a:rPr lang="el-GR" dirty="0">
                <a:solidFill>
                  <a:prstClr val="white"/>
                </a:solidFill>
                <a:latin typeface="Bahnschrift SemiBold" panose="020B0502040204020203" pitchFamily="34" charset="0"/>
              </a:rPr>
              <a:t>Μολαταύτα, καθώς εμφανίζεται στον ορίζοντα η φάση της ύφεσης και το εισόδημα μειώνεται, </a:t>
            </a:r>
            <a:r>
              <a:rPr lang="el-GR" dirty="0">
                <a:solidFill>
                  <a:schemeClr val="accent6">
                    <a:lumMod val="60000"/>
                    <a:lumOff val="40000"/>
                  </a:schemeClr>
                </a:solidFill>
                <a:latin typeface="Bahnschrift SemiBold" panose="020B0502040204020203" pitchFamily="34" charset="0"/>
              </a:rPr>
              <a:t>η κατανάλωση μειώνεται πραγματικά κι αυτή, όχι όμως με την αναλογία που αυξάνεται στη φάση της άνθισης. </a:t>
            </a:r>
            <a:r>
              <a:rPr lang="el-GR" dirty="0">
                <a:solidFill>
                  <a:prstClr val="white"/>
                </a:solidFill>
                <a:latin typeface="Bahnschrift SemiBold" panose="020B0502040204020203" pitchFamily="34" charset="0"/>
              </a:rPr>
              <a:t>Αντίθετα, ενώ μειώνεται η κατανάλωση, παραμένει σε ψηλότερο επίπεδο από εκείνο που θα ήταν με βάση την κανονική συνάρτηση κατανάλωσης (κυκλική συνάρτηση κατανάλωσης) (</a:t>
            </a:r>
            <a:r>
              <a:rPr lang="en-US" dirty="0">
                <a:solidFill>
                  <a:prstClr val="white"/>
                </a:solidFill>
                <a:latin typeface="Bahnschrift SemiBold" panose="020B0502040204020203" pitchFamily="34" charset="0"/>
              </a:rPr>
              <a:t>Pasinetti</a:t>
            </a:r>
            <a:r>
              <a:rPr lang="el-GR" dirty="0">
                <a:solidFill>
                  <a:prstClr val="white"/>
                </a:solidFill>
                <a:latin typeface="Bahnschrift SemiBold" panose="020B0502040204020203" pitchFamily="34" charset="0"/>
              </a:rPr>
              <a:t> 1955). </a:t>
            </a:r>
            <a:endParaRPr lang="el-GR" dirty="0">
              <a:latin typeface="Bahnschrift SemiBold" panose="020B0502040204020203" pitchFamily="34" charset="0"/>
            </a:endParaRP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1135720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Η προσέγγιση του </a:t>
            </a:r>
            <a:r>
              <a:rPr lang="el-GR" b="1" dirty="0" err="1">
                <a:latin typeface="Bahnschrift SemiBold" panose="020B0502040204020203" pitchFamily="34" charset="0"/>
              </a:rPr>
              <a:t>Κέυνς</a:t>
            </a:r>
            <a:r>
              <a:rPr lang="el-GR" b="1" dirty="0">
                <a:latin typeface="Bahnschrift SemiBold" panose="020B0502040204020203" pitchFamily="34" charset="0"/>
              </a:rPr>
              <a:t> </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Έτσι, η κρίση γίνεται αντιληπτή ως μια απροσδόκητη πτώση στην οριακή αποδοτικότητα του κεφαλαίου και όχι ως μια μεταβολή στο επιτόκιο. Η απότομη πτώση της αποδοτικότητας του κεφαλαίου συμβαίνει ενώ η φάση της ανόδου «συνεχίζεται, καθώς το μεγαλύτερο μέρος από τη νέα επένδυση έχει εμφανίσει μια διόλου ευκαταφρόνητη αμοιβή. Η πλάνη γίνεται εμφανής καθώς αμφιβολίες εμφανίζονται σχετικά με την ικανότητα πραγματοποίησης της αναμενόμενης αμοιβής, πιθανόν επειδή η παρούσα πραγματική αμοιβή δείχνει σημεία πτώσης (…) Μόλις η αμφιβολία εμφανιστεί, απλώνεται τάχιστα» (</a:t>
            </a:r>
            <a:r>
              <a:rPr lang="en-US" dirty="0">
                <a:latin typeface="Bahnschrift SemiBold" panose="020B0502040204020203" pitchFamily="34" charset="0"/>
              </a:rPr>
              <a:t>Keynes</a:t>
            </a:r>
            <a:r>
              <a:rPr lang="el-GR" dirty="0">
                <a:latin typeface="Bahnschrift SemiBold" panose="020B0502040204020203" pitchFamily="34" charset="0"/>
              </a:rPr>
              <a:t> 1936, σελ. 317).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14911773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Μετά-</a:t>
            </a:r>
            <a:r>
              <a:rPr lang="el-GR" b="1" dirty="0" err="1">
                <a:latin typeface="Bahnschrift SemiBold" panose="020B0502040204020203" pitchFamily="34" charset="0"/>
              </a:rPr>
              <a:t>κεϋνσιανές</a:t>
            </a:r>
            <a:r>
              <a:rPr lang="el-GR" b="1" dirty="0">
                <a:latin typeface="Bahnschrift SemiBold" panose="020B0502040204020203" pitchFamily="34" charset="0"/>
              </a:rPr>
              <a:t> προσεγγίσεις του οικονομικού κύκλου</a:t>
            </a:r>
            <a:endParaRPr lang="el-GR" dirty="0">
              <a:latin typeface="Bahnschrift SemiBold" panose="020B0502040204020203" pitchFamily="34" charset="0"/>
            </a:endParaRP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Η καθοριζόμενη από την επένδυση ζήτηση είναι ο λόγος για τον οποίο το κεφάλαιο παρουσιάζει διακυμάνσεις ανάλογες με αυτές του εισοδήματος (</a:t>
            </a:r>
            <a:r>
              <a:rPr lang="en-US" dirty="0">
                <a:latin typeface="Bahnschrift SemiBold" panose="020B0502040204020203" pitchFamily="34" charset="0"/>
              </a:rPr>
              <a:t>Pasinetti</a:t>
            </a:r>
            <a:r>
              <a:rPr lang="el-GR" dirty="0">
                <a:latin typeface="Bahnschrift SemiBold" panose="020B0502040204020203" pitchFamily="34" charset="0"/>
              </a:rPr>
              <a:t> 1962, [1959], σελ. 8). </a:t>
            </a:r>
            <a:r>
              <a:rPr lang="el-GR" dirty="0">
                <a:solidFill>
                  <a:schemeClr val="accent6">
                    <a:lumMod val="60000"/>
                    <a:lumOff val="40000"/>
                  </a:schemeClr>
                </a:solidFill>
                <a:latin typeface="Bahnschrift SemiBold" panose="020B0502040204020203" pitchFamily="34" charset="0"/>
              </a:rPr>
              <a:t>Σταδιακά, θα προσθέσει σειρά άλλων παραμέτρων, όπως η </a:t>
            </a:r>
            <a:r>
              <a:rPr lang="el-GR" dirty="0">
                <a:solidFill>
                  <a:schemeClr val="accent2">
                    <a:lumMod val="60000"/>
                    <a:lumOff val="40000"/>
                  </a:schemeClr>
                </a:solidFill>
                <a:latin typeface="Bahnschrift SemiBold" panose="020B0502040204020203" pitchFamily="34" charset="0"/>
              </a:rPr>
              <a:t>σχέση μεταξύ ζήτησης αγαθών και ζήτησης ελεύθερου χρόνου</a:t>
            </a:r>
            <a:r>
              <a:rPr lang="el-GR" dirty="0">
                <a:solidFill>
                  <a:schemeClr val="accent6">
                    <a:lumMod val="60000"/>
                    <a:lumOff val="40000"/>
                  </a:schemeClr>
                </a:solidFill>
                <a:latin typeface="Bahnschrift SemiBold" panose="020B0502040204020203" pitchFamily="34" charset="0"/>
              </a:rPr>
              <a:t>, </a:t>
            </a:r>
            <a:r>
              <a:rPr lang="el-GR" dirty="0">
                <a:solidFill>
                  <a:schemeClr val="accent6">
                    <a:lumMod val="60000"/>
                    <a:lumOff val="40000"/>
                  </a:schemeClr>
                </a:solidFill>
                <a:latin typeface="Bahnschrift SemiBold" panose="020B0502040204020203" pitchFamily="34" charset="0"/>
                <a:sym typeface="Wingdings" panose="05000000000000000000" pitchFamily="2" charset="2"/>
              </a:rPr>
              <a:t> </a:t>
            </a:r>
            <a:r>
              <a:rPr lang="el-GR" dirty="0">
                <a:solidFill>
                  <a:schemeClr val="accent6">
                    <a:lumMod val="60000"/>
                    <a:lumOff val="40000"/>
                  </a:schemeClr>
                </a:solidFill>
                <a:latin typeface="Bahnschrift SemiBold" panose="020B0502040204020203" pitchFamily="34" charset="0"/>
              </a:rPr>
              <a:t>κατασκευή ενός μη γραμμικού δυναμικού συστήματος όπου αναδεικνύεται η αστάθεια του καπιταλιστικού τρόπου παραγωγής.</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29446464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Νέο-</a:t>
            </a:r>
            <a:r>
              <a:rPr lang="el-GR" b="1" dirty="0" err="1">
                <a:latin typeface="Bahnschrift SemiBold" panose="020B0502040204020203" pitchFamily="34" charset="0"/>
              </a:rPr>
              <a:t>Κεϋνσιανές</a:t>
            </a:r>
            <a:r>
              <a:rPr lang="el-GR" b="1" dirty="0">
                <a:latin typeface="Bahnschrift SemiBold" panose="020B0502040204020203" pitchFamily="34" charset="0"/>
              </a:rPr>
              <a:t> προσεγγίσεις του οικονομικού κύκλου</a:t>
            </a:r>
            <a:endParaRPr lang="el-GR" dirty="0">
              <a:latin typeface="Bahnschrift SemiBold" panose="020B0502040204020203" pitchFamily="34" charset="0"/>
            </a:endParaRP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Η Νέο-</a:t>
            </a:r>
            <a:r>
              <a:rPr lang="el-GR" dirty="0" err="1">
                <a:latin typeface="Bahnschrift SemiBold" panose="020B0502040204020203" pitchFamily="34" charset="0"/>
              </a:rPr>
              <a:t>Κεϋνσιανή</a:t>
            </a:r>
            <a:r>
              <a:rPr lang="el-GR" dirty="0">
                <a:latin typeface="Bahnschrift SemiBold" panose="020B0502040204020203" pitchFamily="34" charset="0"/>
              </a:rPr>
              <a:t> προσέγγιση, γνωστή και ως νέα Νέο-Κλασική Σύνθεση του οικονομικού κύκλου, είναι το κυρίαρχο αναλυτικό εργαλείο. Δομούμενη από κοινού πάνω στην νέο-κλασική και στην </a:t>
            </a:r>
            <a:r>
              <a:rPr lang="el-GR" dirty="0" err="1">
                <a:latin typeface="Bahnschrift SemiBold" panose="020B0502040204020203" pitchFamily="34" charset="0"/>
              </a:rPr>
              <a:t>Κεϋνσιανή</a:t>
            </a:r>
            <a:r>
              <a:rPr lang="el-GR" dirty="0">
                <a:latin typeface="Bahnschrift SemiBold" panose="020B0502040204020203" pitchFamily="34" charset="0"/>
              </a:rPr>
              <a:t> παράδοση, αναζητά ένα θεωρητικά αποδεκτό και εμπειρικά εφαρμόσιμο σχήμα μέσα στο οποίο να εξηγήσει αφ’ ενός τον οικονομικό κύκλο αλλά και, αφ’ ετέρου, να οδηγήσει στο άριστο εκείνο μείγμα πολιτικών (</a:t>
            </a:r>
            <a:r>
              <a:rPr lang="en-US" dirty="0" err="1">
                <a:latin typeface="Bahnschrift SemiBold" panose="020B0502040204020203" pitchFamily="34" charset="0"/>
              </a:rPr>
              <a:t>Saroliya</a:t>
            </a:r>
            <a:r>
              <a:rPr lang="el-GR" dirty="0">
                <a:latin typeface="Bahnschrift SemiBold" panose="020B0502040204020203" pitchFamily="34" charset="0"/>
              </a:rPr>
              <a:t> 2007, σελ. 1). </a:t>
            </a:r>
            <a:r>
              <a:rPr lang="el-GR" dirty="0">
                <a:solidFill>
                  <a:schemeClr val="accent6">
                    <a:lumMod val="60000"/>
                    <a:lumOff val="40000"/>
                  </a:schemeClr>
                </a:solidFill>
                <a:latin typeface="Bahnschrift SemiBold" panose="020B0502040204020203" pitchFamily="34" charset="0"/>
              </a:rPr>
              <a:t>Δανείζεται από την πρώτη την ανάλυση των προσδοκιών και την ανάλυση της συμπεριφοράς των δρώντων σε αβέβαιο περιβάλλον, ενώ από τη δεύτερη δανείζεται τις πραγματικές επιδράσεις της νομισματικής πολιτικής, την ακαμψία τιμών και μισθών καθώς και την έννοια του παραγωγικού κενού</a:t>
            </a:r>
            <a:r>
              <a:rPr lang="el-GR" dirty="0">
                <a:latin typeface="Bahnschrift SemiBold" panose="020B0502040204020203" pitchFamily="34" charset="0"/>
              </a:rPr>
              <a:t>.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7040530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Νέο-</a:t>
            </a:r>
            <a:r>
              <a:rPr lang="el-GR" b="1" dirty="0" err="1">
                <a:latin typeface="Bahnschrift SemiBold" panose="020B0502040204020203" pitchFamily="34" charset="0"/>
              </a:rPr>
              <a:t>Κεϋνσιανές</a:t>
            </a:r>
            <a:r>
              <a:rPr lang="el-GR" b="1" dirty="0">
                <a:latin typeface="Bahnschrift SemiBold" panose="020B0502040204020203" pitchFamily="34" charset="0"/>
              </a:rPr>
              <a:t> προσεγγίσεις του οικονομικού κύκλου</a:t>
            </a:r>
            <a:endParaRPr lang="el-GR" dirty="0">
              <a:latin typeface="Bahnschrift SemiBold" panose="020B0502040204020203" pitchFamily="34" charset="0"/>
            </a:endParaRP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Η Νέο-</a:t>
            </a:r>
            <a:r>
              <a:rPr lang="el-GR" dirty="0" err="1">
                <a:latin typeface="Bahnschrift SemiBold" panose="020B0502040204020203" pitchFamily="34" charset="0"/>
              </a:rPr>
              <a:t>Κεϋνσιανή</a:t>
            </a:r>
            <a:r>
              <a:rPr lang="el-GR" dirty="0">
                <a:latin typeface="Bahnschrift SemiBold" panose="020B0502040204020203" pitchFamily="34" charset="0"/>
              </a:rPr>
              <a:t> προσέγγιση εμπερικλείει μια σειρά εξωγενών διαταραχών περιλαμβανομένων των νομισματικών διαταραχών, των διαταραχών της παραγωγικότητας και των διαταραχών προτίμησης, ενώ δίνει έμφαση στις διαταραχές που προέρχονται από νομισματικές πολιτικές ως τη βασική αιτία για τον οικονομικό κύκλο. Έτσι, η Νέο-</a:t>
            </a:r>
            <a:r>
              <a:rPr lang="el-GR" dirty="0" err="1">
                <a:latin typeface="Bahnschrift SemiBold" panose="020B0502040204020203" pitchFamily="34" charset="0"/>
              </a:rPr>
              <a:t>Κεϋνσιανή</a:t>
            </a:r>
            <a:r>
              <a:rPr lang="el-GR" dirty="0">
                <a:latin typeface="Bahnschrift SemiBold" panose="020B0502040204020203" pitchFamily="34" charset="0"/>
              </a:rPr>
              <a:t> προσέγγιση τίθεται </a:t>
            </a:r>
            <a:r>
              <a:rPr lang="el-GR" dirty="0">
                <a:solidFill>
                  <a:schemeClr val="accent6">
                    <a:lumMod val="60000"/>
                    <a:lumOff val="40000"/>
                  </a:schemeClr>
                </a:solidFill>
                <a:latin typeface="Bahnschrift SemiBold" panose="020B0502040204020203" pitchFamily="34" charset="0"/>
              </a:rPr>
              <a:t>από την πλευρά της ζήτησης και από την πλευρά των εξωγενών διαταραχών, ενώ κεντρικές έννοιες είναι η ακαμψία των τιμών, τα </a:t>
            </a:r>
            <a:r>
              <a:rPr lang="el-GR" dirty="0" err="1">
                <a:solidFill>
                  <a:schemeClr val="accent6">
                    <a:lumMod val="60000"/>
                    <a:lumOff val="40000"/>
                  </a:schemeClr>
                </a:solidFill>
                <a:latin typeface="Bahnschrift SemiBold" panose="020B0502040204020203" pitchFamily="34" charset="0"/>
              </a:rPr>
              <a:t>συναθροιστικά</a:t>
            </a:r>
            <a:r>
              <a:rPr lang="el-GR" dirty="0">
                <a:solidFill>
                  <a:schemeClr val="accent6">
                    <a:lumMod val="60000"/>
                    <a:lumOff val="40000"/>
                  </a:schemeClr>
                </a:solidFill>
                <a:latin typeface="Bahnschrift SemiBold" panose="020B0502040204020203" pitchFamily="34" charset="0"/>
              </a:rPr>
              <a:t> μεγέθη αλλά και ο ρόλος της ακαμψίας μισθών, έτσι που η καμπύλη </a:t>
            </a:r>
            <a:r>
              <a:rPr lang="en-US" dirty="0">
                <a:solidFill>
                  <a:schemeClr val="accent6">
                    <a:lumMod val="60000"/>
                    <a:lumOff val="40000"/>
                  </a:schemeClr>
                </a:solidFill>
                <a:latin typeface="Bahnschrift SemiBold" panose="020B0502040204020203" pitchFamily="34" charset="0"/>
              </a:rPr>
              <a:t>Phillips</a:t>
            </a:r>
            <a:r>
              <a:rPr lang="el-GR" dirty="0">
                <a:solidFill>
                  <a:schemeClr val="accent6">
                    <a:lumMod val="60000"/>
                    <a:lumOff val="40000"/>
                  </a:schemeClr>
                </a:solidFill>
                <a:latin typeface="Bahnschrift SemiBold" panose="020B0502040204020203" pitchFamily="34" charset="0"/>
              </a:rPr>
              <a:t> </a:t>
            </a:r>
            <a:r>
              <a:rPr lang="el-GR" dirty="0" err="1">
                <a:solidFill>
                  <a:schemeClr val="accent6">
                    <a:lumMod val="60000"/>
                    <a:lumOff val="40000"/>
                  </a:schemeClr>
                </a:solidFill>
                <a:latin typeface="Bahnschrift SemiBold" panose="020B0502040204020203" pitchFamily="34" charset="0"/>
              </a:rPr>
              <a:t>ανανοηματοδοτείται</a:t>
            </a:r>
            <a:r>
              <a:rPr lang="el-GR" dirty="0">
                <a:latin typeface="Bahnschrift SemiBold" panose="020B0502040204020203" pitchFamily="34" charset="0"/>
              </a:rPr>
              <a:t>. Την ίδια στιγμή, η προσέγγιση αυτή θεμελιώνεται στην ιδέα του </a:t>
            </a:r>
            <a:r>
              <a:rPr lang="en-US" dirty="0">
                <a:latin typeface="Bahnschrift SemiBold" panose="020B0502040204020203" pitchFamily="34" charset="0"/>
              </a:rPr>
              <a:t>Keynes</a:t>
            </a:r>
            <a:r>
              <a:rPr lang="el-GR" dirty="0">
                <a:latin typeface="Bahnschrift SemiBold" panose="020B0502040204020203" pitchFamily="34" charset="0"/>
              </a:rPr>
              <a:t> ότι στην βραχυχρόνια περίοδο οι ονομαστικές τιμές είναι άκαμπτες, δηλαδή δεν μεταβάλλονται.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5753873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Νέο-</a:t>
            </a:r>
            <a:r>
              <a:rPr lang="el-GR" b="1" dirty="0" err="1">
                <a:latin typeface="Bahnschrift SemiBold" panose="020B0502040204020203" pitchFamily="34" charset="0"/>
              </a:rPr>
              <a:t>Κεϋνσιανές</a:t>
            </a:r>
            <a:r>
              <a:rPr lang="el-GR" b="1" dirty="0">
                <a:latin typeface="Bahnschrift SemiBold" panose="020B0502040204020203" pitchFamily="34" charset="0"/>
              </a:rPr>
              <a:t> προσεγγίσεις του οικονομικού κύκλου</a:t>
            </a:r>
            <a:endParaRPr lang="el-GR" dirty="0">
              <a:latin typeface="Bahnschrift SemiBold" panose="020B0502040204020203" pitchFamily="34" charset="0"/>
            </a:endParaRP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Τα δυναμικά στοχαστικά μοντέλα γενικής ισορροπίας (</a:t>
            </a:r>
            <a:r>
              <a:rPr lang="en-US" dirty="0">
                <a:latin typeface="Bahnschrift SemiBold" panose="020B0502040204020203" pitchFamily="34" charset="0"/>
              </a:rPr>
              <a:t>DSGE</a:t>
            </a:r>
            <a:r>
              <a:rPr lang="el-GR" dirty="0">
                <a:latin typeface="Bahnschrift SemiBold" panose="020B0502040204020203" pitchFamily="34" charset="0"/>
              </a:rPr>
              <a:t>) προσπαθούν να εξηγήσουν την συμπεριφορά της οικονομίας αναλύοντας την αλληλεπίδραση δρώντων που αφορούν μεταβλητές όπως είναι η κατανάλωση, η επένδυση, η αποταμίευση, η προσφορά εργασίας αλλά και η ζήτηση εργασίας. Είναι δυναμικά, υπό την έννοια, ότι εμπεριέχουν την μεταβολή της οικονομίας στο χρόνο και είναι στοχαστικά, υπό την έννοια, ότι η οικονομία δεν λειτουργεί καθαρά ντετερμινιστικά. Η ισορροπία δομείται πάνω στην ορθολογική και άριστη συμπεριφορά των δρώντων (επιχειρήσεων και καταναλωτών) και είναι συνυφασμένη με την ταυτόχρονη εκκαθάριση όλων των αγορών (</a:t>
            </a:r>
            <a:r>
              <a:rPr lang="en-US" dirty="0">
                <a:latin typeface="Bahnschrift SemiBold" panose="020B0502040204020203" pitchFamily="34" charset="0"/>
              </a:rPr>
              <a:t>market clearing</a:t>
            </a:r>
            <a:r>
              <a:rPr lang="el-GR" dirty="0">
                <a:latin typeface="Bahnschrift SemiBold" panose="020B0502040204020203" pitchFamily="34" charset="0"/>
              </a:rPr>
              <a:t>). Έμφαση στις ονομαστικές ακαμψίες ως έκφανση της νομισματικής μη-ουδετερότητας. Σύμφωνα με την </a:t>
            </a:r>
            <a:r>
              <a:rPr lang="en-US" dirty="0" err="1">
                <a:latin typeface="Bahnschrift SemiBold" panose="020B0502040204020203" pitchFamily="34" charset="0"/>
              </a:rPr>
              <a:t>Romer</a:t>
            </a:r>
            <a:r>
              <a:rPr lang="el-GR" dirty="0">
                <a:latin typeface="Bahnschrift SemiBold" panose="020B0502040204020203" pitchFamily="34" charset="0"/>
              </a:rPr>
              <a:t> (2009), η νομισματική πολιτική της Κεντρικής Τράπεζας των Η.Π.Α. δεν είναι μόνο μια αντίδραση στις υφέσεις αλλά μπορεί ταυτόχρονα να δημιουργεί υφέσεις.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18645437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Νέο-</a:t>
            </a:r>
            <a:r>
              <a:rPr lang="el-GR" b="1" dirty="0" err="1">
                <a:latin typeface="Bahnschrift SemiBold" panose="020B0502040204020203" pitchFamily="34" charset="0"/>
              </a:rPr>
              <a:t>Κεϋνσιανές</a:t>
            </a:r>
            <a:r>
              <a:rPr lang="el-GR" b="1" dirty="0">
                <a:latin typeface="Bahnschrift SemiBold" panose="020B0502040204020203" pitchFamily="34" charset="0"/>
              </a:rPr>
              <a:t> προσεγγίσεις του οικονομικού κύκλου</a:t>
            </a:r>
            <a:endParaRPr lang="el-GR" dirty="0">
              <a:latin typeface="Bahnschrift SemiBold" panose="020B0502040204020203" pitchFamily="34" charset="0"/>
            </a:endParaRP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Η συμβολή αυτής της προσέγγισης μπορεί να συνοψιστεί σε μια σειρά επίπεδα (βλ. και </a:t>
            </a:r>
            <a:r>
              <a:rPr lang="en-US" dirty="0" err="1">
                <a:latin typeface="Bahnschrift SemiBold" panose="020B0502040204020203" pitchFamily="34" charset="0"/>
              </a:rPr>
              <a:t>Gali</a:t>
            </a:r>
            <a:r>
              <a:rPr lang="el-GR" dirty="0">
                <a:latin typeface="Bahnschrift SemiBold" panose="020B0502040204020203" pitchFamily="34" charset="0"/>
              </a:rPr>
              <a:t>, 2002, σελ. 2-4): </a:t>
            </a:r>
            <a:r>
              <a:rPr lang="el-GR" dirty="0">
                <a:solidFill>
                  <a:schemeClr val="accent6">
                    <a:lumMod val="60000"/>
                    <a:lumOff val="40000"/>
                  </a:schemeClr>
                </a:solidFill>
                <a:latin typeface="Bahnschrift SemiBold" panose="020B0502040204020203" pitchFamily="34" charset="0"/>
              </a:rPr>
              <a:t>πρώτον, την </a:t>
            </a:r>
            <a:r>
              <a:rPr lang="el-GR" dirty="0" err="1">
                <a:solidFill>
                  <a:schemeClr val="accent6">
                    <a:lumMod val="60000"/>
                    <a:lumOff val="40000"/>
                  </a:schemeClr>
                </a:solidFill>
                <a:latin typeface="Bahnschrift SemiBold" panose="020B0502040204020203" pitchFamily="34" charset="0"/>
              </a:rPr>
              <a:t>επαναπρόσληψη</a:t>
            </a:r>
            <a:r>
              <a:rPr lang="el-GR" dirty="0">
                <a:solidFill>
                  <a:schemeClr val="accent6">
                    <a:lumMod val="60000"/>
                    <a:lumOff val="40000"/>
                  </a:schemeClr>
                </a:solidFill>
                <a:latin typeface="Bahnschrift SemiBold" panose="020B0502040204020203" pitchFamily="34" charset="0"/>
              </a:rPr>
              <a:t> της φύσης του πληθωρισμού (</a:t>
            </a:r>
            <a:r>
              <a:rPr lang="en-US" dirty="0">
                <a:solidFill>
                  <a:schemeClr val="accent6">
                    <a:lumMod val="60000"/>
                    <a:lumOff val="40000"/>
                  </a:schemeClr>
                </a:solidFill>
                <a:latin typeface="Bahnschrift SemiBold" panose="020B0502040204020203" pitchFamily="34" charset="0"/>
              </a:rPr>
              <a:t>forward looking nature of inflation</a:t>
            </a:r>
            <a:r>
              <a:rPr lang="el-GR" dirty="0">
                <a:solidFill>
                  <a:schemeClr val="accent6">
                    <a:lumMod val="60000"/>
                    <a:lumOff val="40000"/>
                  </a:schemeClr>
                </a:solidFill>
                <a:latin typeface="Bahnschrift SemiBold" panose="020B0502040204020203" pitchFamily="34" charset="0"/>
              </a:rPr>
              <a:t>). </a:t>
            </a:r>
            <a:r>
              <a:rPr lang="el-GR" dirty="0">
                <a:latin typeface="Bahnschrift SemiBold" panose="020B0502040204020203" pitchFamily="34" charset="0"/>
              </a:rPr>
              <a:t>Ο πληθωρισμός εξαρτάται από τις τιμολογιακές αποφάσεις στο σήμερα, ενώ την ίδια στιγμή είναι δύσκολο για εκείνους που καθορίζουν τις τιμές (</a:t>
            </a:r>
            <a:r>
              <a:rPr lang="en-US" dirty="0">
                <a:latin typeface="Bahnschrift SemiBold" panose="020B0502040204020203" pitchFamily="34" charset="0"/>
              </a:rPr>
              <a:t>price setters</a:t>
            </a:r>
            <a:r>
              <a:rPr lang="el-GR" dirty="0">
                <a:latin typeface="Bahnschrift SemiBold" panose="020B0502040204020203" pitchFamily="34" charset="0"/>
              </a:rPr>
              <a:t>) να τις μεταβάλουν πάνω από μια φορά σε μια περίοδο, έτσι που οι τιμές παραμένουν αμετάβλητες για τουλάχιστον μια περίοδο. Ακόμα, ο πληθωρισμός επηρεάζεται από τις επιπλέον τιμολογήσεις σε σχέση με τα οριακά κόστη, γνωστά ως «καπέλα» (</a:t>
            </a:r>
            <a:r>
              <a:rPr lang="en-US" dirty="0">
                <a:latin typeface="Bahnschrift SemiBold" panose="020B0502040204020203" pitchFamily="34" charset="0"/>
              </a:rPr>
              <a:t>price markups</a:t>
            </a:r>
            <a:r>
              <a:rPr lang="el-GR" dirty="0">
                <a:latin typeface="Bahnschrift SemiBold" panose="020B0502040204020203" pitchFamily="34" charset="0"/>
              </a:rPr>
              <a:t>), ή ισοδύναμα από τα πραγματικά οριακά κόστη.</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10060349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Νέο-</a:t>
            </a:r>
            <a:r>
              <a:rPr lang="el-GR" b="1" dirty="0" err="1">
                <a:latin typeface="Bahnschrift SemiBold" panose="020B0502040204020203" pitchFamily="34" charset="0"/>
              </a:rPr>
              <a:t>Κεϋνσιανές</a:t>
            </a:r>
            <a:r>
              <a:rPr lang="el-GR" b="1" dirty="0">
                <a:latin typeface="Bahnschrift SemiBold" panose="020B0502040204020203" pitchFamily="34" charset="0"/>
              </a:rPr>
              <a:t> προσεγγίσεις του οικονομικού κύκλου</a:t>
            </a:r>
            <a:endParaRPr lang="el-GR" dirty="0">
              <a:latin typeface="Bahnschrift SemiBold" panose="020B0502040204020203" pitchFamily="34" charset="0"/>
            </a:endParaRPr>
          </a:p>
          <a:p>
            <a:pPr algn="just"/>
            <a:endParaRPr lang="el-GR" dirty="0">
              <a:latin typeface="Bahnschrift SemiBold" panose="020B0502040204020203" pitchFamily="34" charset="0"/>
            </a:endParaRPr>
          </a:p>
          <a:p>
            <a:pPr algn="just"/>
            <a:r>
              <a:rPr lang="el-GR" dirty="0">
                <a:solidFill>
                  <a:schemeClr val="accent6">
                    <a:lumMod val="60000"/>
                    <a:lumOff val="40000"/>
                  </a:schemeClr>
                </a:solidFill>
                <a:latin typeface="Bahnschrift SemiBold" panose="020B0502040204020203" pitchFamily="34" charset="0"/>
              </a:rPr>
              <a:t>Δεύτερον, η έννοια του παραγωγικού κενού, δηλαδή η διαφορά μεταξύ της «δυνητικής» παραγωγικής δυνατότητας της οικονομίας και της πραγματικής, έχει κεντρικό ρόλο στα μοντέλα άκαμπτων τιμών, τόσο ως μια δύναμη που επηρεάζει την εξέλιξη του πληθωρισμού όσο και ως ένας στόχος για το μείγμα πολιτικών. </a:t>
            </a:r>
            <a:r>
              <a:rPr lang="el-GR" dirty="0">
                <a:latin typeface="Bahnschrift SemiBold" panose="020B0502040204020203" pitchFamily="34" charset="0"/>
              </a:rPr>
              <a:t>Τρίτον, η μετάδοση των διαταραχών της νομισματικής πολιτικής στις μεταβλητές της πραγματικής οικονομίας γίνεται μέσω του παραδοσιακού καναλιού του επιτοκίου, ενώ δεν περιλαμβάνει αναγκαστικά κάποιο φαινόμενο ρευστοποίησης, αντίθετα με ότι η καμπύλη αγοράς χρήματος/αγαθών θα υποδήλωνε. </a:t>
            </a:r>
            <a:r>
              <a:rPr lang="el-GR" dirty="0">
                <a:solidFill>
                  <a:schemeClr val="accent6">
                    <a:lumMod val="60000"/>
                    <a:lumOff val="40000"/>
                  </a:schemeClr>
                </a:solidFill>
                <a:latin typeface="Bahnschrift SemiBold" panose="020B0502040204020203" pitchFamily="34" charset="0"/>
              </a:rPr>
              <a:t>Τέταρτον, η ύπαρξη ακαμψιών στις τιμές έχει επίσης ισχυρές επιδράσεις στην αντίδραση της οικονομίας σε μη νομισματικές διαταραχές.</a:t>
            </a:r>
            <a:r>
              <a:rPr lang="el-GR" dirty="0">
                <a:latin typeface="Bahnschrift SemiBold" panose="020B0502040204020203" pitchFamily="34" charset="0"/>
              </a:rPr>
              <a:t> Η απασχόληση είναι πιθανόν να μειωθεί μετά από μια θετική τεχνολογική διαταραχή, εκτός και αν η νομισματική πολιτική προσαρμόζεται επαρκώς. </a:t>
            </a:r>
            <a:r>
              <a:rPr lang="el-GR" dirty="0" err="1">
                <a:latin typeface="Bahnschrift SemiBold" panose="020B0502040204020203" pitchFamily="34" charset="0"/>
              </a:rPr>
              <a:t>Πέμπτον</a:t>
            </a:r>
            <a:r>
              <a:rPr lang="el-GR" dirty="0">
                <a:latin typeface="Bahnschrift SemiBold" panose="020B0502040204020203" pitchFamily="34" charset="0"/>
              </a:rPr>
              <a:t>, η έννοια της γενικής ισορροπίας επιτρέπει ανάλυση της ευημερίας των συνεπειών, των εναλλακτικών νομισματικών πολιτικών.</a:t>
            </a:r>
            <a:endParaRPr lang="el-GR" dirty="0">
              <a:solidFill>
                <a:schemeClr val="accent6">
                  <a:lumMod val="60000"/>
                  <a:lumOff val="40000"/>
                </a:schemeClr>
              </a:solidFill>
              <a:latin typeface="Bahnschrift SemiBold" panose="020B0502040204020203" pitchFamily="34" charset="0"/>
            </a:endParaRP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971206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Νέο-</a:t>
            </a:r>
            <a:r>
              <a:rPr lang="el-GR" b="1" dirty="0" err="1">
                <a:latin typeface="Bahnschrift SemiBold" panose="020B0502040204020203" pitchFamily="34" charset="0"/>
              </a:rPr>
              <a:t>Κεϋνσιανές</a:t>
            </a:r>
            <a:r>
              <a:rPr lang="el-GR" b="1" dirty="0">
                <a:latin typeface="Bahnschrift SemiBold" panose="020B0502040204020203" pitchFamily="34" charset="0"/>
              </a:rPr>
              <a:t> προσεγγίσεις του οικονομικού κύκλου</a:t>
            </a:r>
            <a:endParaRPr lang="el-GR" dirty="0">
              <a:latin typeface="Bahnschrift SemiBold" panose="020B0502040204020203" pitchFamily="34" charset="0"/>
            </a:endParaRP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Η άριστη νομισματική πολιτική, εκ κατασκευής, σταθεροποιεί τόσο τις τιμές όσο και το παραγωγικό κενό πλήρως, καθώς η κεντρική τράπεζα, βρίσκεται μπροστά από την ανάγκη ενός συμβιβασμού (</a:t>
            </a:r>
            <a:r>
              <a:rPr lang="en-US" dirty="0">
                <a:latin typeface="Bahnschrift SemiBold" panose="020B0502040204020203" pitchFamily="34" charset="0"/>
              </a:rPr>
              <a:t>trade</a:t>
            </a:r>
            <a:r>
              <a:rPr lang="el-GR" dirty="0">
                <a:latin typeface="Bahnschrift SemiBold" panose="020B0502040204020203" pitchFamily="34" charset="0"/>
              </a:rPr>
              <a:t>-</a:t>
            </a:r>
            <a:r>
              <a:rPr lang="en-US" dirty="0">
                <a:latin typeface="Bahnschrift SemiBold" panose="020B0502040204020203" pitchFamily="34" charset="0"/>
              </a:rPr>
              <a:t>off</a:t>
            </a:r>
            <a:r>
              <a:rPr lang="el-GR" dirty="0">
                <a:latin typeface="Bahnschrift SemiBold" panose="020B0502040204020203" pitchFamily="34" charset="0"/>
              </a:rPr>
              <a:t>) μεταξύ πληθωρισμού και παραγωγικού κενού. </a:t>
            </a:r>
            <a:r>
              <a:rPr lang="el-GR" dirty="0" err="1">
                <a:solidFill>
                  <a:schemeClr val="accent6">
                    <a:lumMod val="60000"/>
                    <a:lumOff val="40000"/>
                  </a:schemeClr>
                </a:solidFill>
                <a:latin typeface="Bahnschrift SemiBold" panose="020B0502040204020203" pitchFamily="34" charset="0"/>
              </a:rPr>
              <a:t>Έκτον</a:t>
            </a:r>
            <a:r>
              <a:rPr lang="el-GR" dirty="0">
                <a:solidFill>
                  <a:schemeClr val="accent6">
                    <a:lumMod val="60000"/>
                    <a:lumOff val="40000"/>
                  </a:schemeClr>
                </a:solidFill>
                <a:latin typeface="Bahnschrift SemiBold" panose="020B0502040204020203" pitchFamily="34" charset="0"/>
              </a:rPr>
              <a:t>, ένας απλός κανόνας με βάση τον οποίο θα εφαρμόζεται από την κεντρική τράπεζα, μεταβάλλει με επαρκή τρόπο το επιτόκιο ως αποτέλεσμα μεταβολών στον πληθωρισμό ή/και το παραγωγικό κενό. </a:t>
            </a:r>
            <a:r>
              <a:rPr lang="el-GR" dirty="0">
                <a:latin typeface="Bahnschrift SemiBold" panose="020B0502040204020203" pitchFamily="34" charset="0"/>
              </a:rPr>
              <a:t>Η άριστη πολιτική θα αναζητά να πετύχει μια ισορροπία μεταξύ παραγωγικού κενού, πληθωρισμού τιμών και πληθωρισμού μισθών.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17171556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solidFill>
                  <a:schemeClr val="accent2">
                    <a:lumMod val="60000"/>
                    <a:lumOff val="40000"/>
                  </a:schemeClr>
                </a:solidFill>
                <a:latin typeface="Bahnschrift SemiBold" panose="020B0502040204020203" pitchFamily="34" charset="0"/>
              </a:rPr>
              <a:t>Άλλες προσεγγίσεις του οικονομικού κύκλου</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Στα μέσα της δεκαετίας του ’20, δημιουργείται μια επιτροπή μελέτης και καταγραφής των οικονομικών στοιχείων και δημιουργίας προβλέψεων σχετικά με την μελλοντική εξέλιξη του παραγόμενου προϊόντος γνωστή και ως </a:t>
            </a:r>
            <a:r>
              <a:rPr lang="en-US" dirty="0">
                <a:latin typeface="Bahnschrift SemiBold" panose="020B0502040204020203" pitchFamily="34" charset="0"/>
              </a:rPr>
              <a:t>NBER</a:t>
            </a:r>
            <a:r>
              <a:rPr lang="el-GR" dirty="0">
                <a:latin typeface="Bahnschrift SemiBold" panose="020B0502040204020203" pitchFamily="34" charset="0"/>
              </a:rPr>
              <a:t> (</a:t>
            </a:r>
            <a:r>
              <a:rPr lang="en-US" dirty="0">
                <a:latin typeface="Bahnschrift SemiBold" panose="020B0502040204020203" pitchFamily="34" charset="0"/>
              </a:rPr>
              <a:t>National Bureau of Economic Research</a:t>
            </a:r>
            <a:r>
              <a:rPr lang="el-GR" dirty="0">
                <a:latin typeface="Bahnschrift SemiBold" panose="020B0502040204020203" pitchFamily="34" charset="0"/>
              </a:rPr>
              <a:t>) με πρωτεργάτη τον </a:t>
            </a:r>
            <a:r>
              <a:rPr lang="en-US" dirty="0">
                <a:latin typeface="Bahnschrift SemiBold" panose="020B0502040204020203" pitchFamily="34" charset="0"/>
              </a:rPr>
              <a:t>Wesley Mitchell</a:t>
            </a:r>
            <a:r>
              <a:rPr lang="el-GR" dirty="0">
                <a:latin typeface="Bahnschrift SemiBold" panose="020B0502040204020203" pitchFamily="34" charset="0"/>
              </a:rPr>
              <a:t> </a:t>
            </a:r>
            <a:r>
              <a:rPr lang="el-GR" dirty="0">
                <a:solidFill>
                  <a:schemeClr val="accent2">
                    <a:lumMod val="60000"/>
                    <a:lumOff val="40000"/>
                  </a:schemeClr>
                </a:solidFill>
                <a:latin typeface="Bahnschrift SemiBold" panose="020B0502040204020203" pitchFamily="34" charset="0"/>
              </a:rPr>
              <a:t>με έμφαση στον οικονομικό κύκλο</a:t>
            </a:r>
            <a:r>
              <a:rPr lang="el-GR" dirty="0">
                <a:latin typeface="Bahnschrift SemiBold" panose="020B0502040204020203" pitchFamily="34" charset="0"/>
              </a:rPr>
              <a:t>. Στο πρώιμο έργο του </a:t>
            </a:r>
            <a:r>
              <a:rPr lang="en-US" dirty="0">
                <a:latin typeface="Bahnschrift SemiBold" panose="020B0502040204020203" pitchFamily="34" charset="0"/>
              </a:rPr>
              <a:t>Mitchell</a:t>
            </a:r>
            <a:r>
              <a:rPr lang="el-GR" dirty="0">
                <a:latin typeface="Bahnschrift SemiBold" panose="020B0502040204020203" pitchFamily="34" charset="0"/>
              </a:rPr>
              <a:t> κυριαρχεί η θέση της «συρρίκνωσης των κερδών» (</a:t>
            </a:r>
            <a:r>
              <a:rPr lang="en-US" dirty="0">
                <a:latin typeface="Bahnschrift SemiBold" panose="020B0502040204020203" pitchFamily="34" charset="0"/>
              </a:rPr>
              <a:t>profit squeeze</a:t>
            </a:r>
            <a:r>
              <a:rPr lang="el-GR" dirty="0">
                <a:latin typeface="Bahnschrift SemiBold" panose="020B0502040204020203" pitchFamily="34" charset="0"/>
              </a:rPr>
              <a:t>) και η οποία οφείλεται στην υπέρ-επένδυση, «ένα φαινόμενο που αφορά την προσφορά όσο αφορά τη ζήτηση» (</a:t>
            </a:r>
            <a:r>
              <a:rPr lang="en-US" dirty="0" err="1">
                <a:latin typeface="Bahnschrift SemiBold" panose="020B0502040204020203" pitchFamily="34" charset="0"/>
              </a:rPr>
              <a:t>Zarnowitz</a:t>
            </a:r>
            <a:r>
              <a:rPr lang="el-GR" dirty="0">
                <a:latin typeface="Bahnschrift SemiBold" panose="020B0502040204020203" pitchFamily="34" charset="0"/>
              </a:rPr>
              <a:t> 1992, σελ. 15).</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5863808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Άλλες προσεγγίσεις του οικονομικού κύκλου</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Ο </a:t>
            </a:r>
            <a:r>
              <a:rPr lang="en-US" dirty="0">
                <a:latin typeface="Bahnschrift SemiBold" panose="020B0502040204020203" pitchFamily="34" charset="0"/>
              </a:rPr>
              <a:t>Tinbergen</a:t>
            </a:r>
            <a:r>
              <a:rPr lang="el-GR" dirty="0">
                <a:latin typeface="Bahnschrift SemiBold" panose="020B0502040204020203" pitchFamily="34" charset="0"/>
              </a:rPr>
              <a:t> προσπαθεί στα μοντέλα του να επανασυνδέσει τη συνάρτηση της επένδυσης με το ποσοστό κέρδους ή με το εισόδημα εκτός εργασίας (</a:t>
            </a:r>
            <a:r>
              <a:rPr lang="en-US" dirty="0">
                <a:latin typeface="Bahnschrift SemiBold" panose="020B0502040204020203" pitchFamily="34" charset="0"/>
              </a:rPr>
              <a:t>Tinbergen</a:t>
            </a:r>
            <a:r>
              <a:rPr lang="el-GR" dirty="0">
                <a:latin typeface="Bahnschrift SemiBold" panose="020B0502040204020203" pitchFamily="34" charset="0"/>
              </a:rPr>
              <a:t> 1938-1939), την ίδια στιγμή που η μελέτη του οικονομικού κύκλου περνάει μέσα από την μελέτη της </a:t>
            </a:r>
            <a:r>
              <a:rPr lang="el-GR" dirty="0" err="1">
                <a:latin typeface="Bahnschrift SemiBold" panose="020B0502040204020203" pitchFamily="34" charset="0"/>
              </a:rPr>
              <a:t>συναθροιστικής</a:t>
            </a:r>
            <a:r>
              <a:rPr lang="el-GR" dirty="0">
                <a:latin typeface="Bahnschrift SemiBold" panose="020B0502040204020203" pitchFamily="34" charset="0"/>
              </a:rPr>
              <a:t> (συνολικής) οικονομίας </a:t>
            </a:r>
            <a:r>
              <a:rPr lang="el-GR" dirty="0">
                <a:solidFill>
                  <a:schemeClr val="accent2">
                    <a:lumMod val="60000"/>
                    <a:lumOff val="40000"/>
                  </a:schemeClr>
                </a:solidFill>
                <a:latin typeface="Bahnschrift SemiBold" panose="020B0502040204020203" pitchFamily="34" charset="0"/>
                <a:sym typeface="Wingdings" panose="05000000000000000000" pitchFamily="2" charset="2"/>
              </a:rPr>
              <a:t> μελέτη </a:t>
            </a:r>
            <a:r>
              <a:rPr lang="el-GR" dirty="0">
                <a:latin typeface="Bahnschrift SemiBold" panose="020B0502040204020203" pitchFamily="34" charset="0"/>
              </a:rPr>
              <a:t>μέσα από ένα σύνολο δυναμικών μεγεθών, αποτυπώνοντας τις επιμέρους σχέσεις των εκάστοτε μεταβλητών σε ένα συνολικό σύστημα όλων των μεταβλητών, κάτι άλλωστε το οποίο είναι και η οικονομία (</a:t>
            </a:r>
            <a:r>
              <a:rPr lang="en-US" dirty="0">
                <a:latin typeface="Bahnschrift SemiBold" panose="020B0502040204020203" pitchFamily="34" charset="0"/>
              </a:rPr>
              <a:t>De Wolff</a:t>
            </a:r>
            <a:r>
              <a:rPr lang="el-GR" dirty="0">
                <a:latin typeface="Bahnschrift SemiBold" panose="020B0502040204020203" pitchFamily="34" charset="0"/>
              </a:rPr>
              <a:t> 1970, σελ. 120). </a:t>
            </a:r>
            <a:r>
              <a:rPr lang="el-GR" dirty="0">
                <a:solidFill>
                  <a:schemeClr val="accent6">
                    <a:lumMod val="60000"/>
                    <a:lumOff val="40000"/>
                  </a:schemeClr>
                </a:solidFill>
                <a:latin typeface="Bahnschrift SemiBold" panose="020B0502040204020203" pitchFamily="34" charset="0"/>
              </a:rPr>
              <a:t>Το αποτέλεσμα ήταν ένα σύστημα εξισώσεων που προέβλεπε περιοδικές διακυμάνσεις κάθε τέσσερα ή οχτώ χρόνια, ενώ ταυτόχρονα με τις ενδογενείς αιτίες εμφανίζονταν και εξωγενείς διαταραχές και, σε αυτήν την περίπτωση, οι διακυμάνσεις έπρεπε να διαρκούν περισσότερο</a:t>
            </a:r>
            <a:r>
              <a:rPr lang="el-GR" dirty="0">
                <a:latin typeface="Bahnschrift SemiBold" panose="020B0502040204020203" pitchFamily="34" charset="0"/>
              </a:rPr>
              <a:t>.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29693497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Άλλες προσεγγίσεις του οικονομικού κύκλου</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Η προσέγγιση του </a:t>
            </a:r>
            <a:r>
              <a:rPr lang="en-US" dirty="0">
                <a:latin typeface="Bahnschrift SemiBold" panose="020B0502040204020203" pitchFamily="34" charset="0"/>
              </a:rPr>
              <a:t>Robert Lucas</a:t>
            </a:r>
            <a:r>
              <a:rPr lang="el-GR" dirty="0">
                <a:latin typeface="Bahnschrift SemiBold" panose="020B0502040204020203" pitchFamily="34" charset="0"/>
              </a:rPr>
              <a:t> σχετικά με τον οικονομικό κύκλο δομείται γύρω από την υπόθεση των ορθολογικών προσδοκιών (</a:t>
            </a:r>
            <a:r>
              <a:rPr lang="en-US" dirty="0">
                <a:latin typeface="Bahnschrift SemiBold" panose="020B0502040204020203" pitchFamily="34" charset="0"/>
              </a:rPr>
              <a:t>Rational Expectations Hypothesis</a:t>
            </a:r>
            <a:r>
              <a:rPr lang="el-GR" dirty="0">
                <a:latin typeface="Bahnschrift SemiBold" panose="020B0502040204020203" pitchFamily="34" charset="0"/>
              </a:rPr>
              <a:t>). Στόχο έχει να εξηγήσει τις οικονομικές διακυμάνσεις με μια γενική θεωρία του οικονομικού κύκλου που να βασίζεται στη </a:t>
            </a:r>
            <a:r>
              <a:rPr lang="el-GR" dirty="0">
                <a:solidFill>
                  <a:schemeClr val="accent2">
                    <a:lumMod val="60000"/>
                    <a:lumOff val="40000"/>
                  </a:schemeClr>
                </a:solidFill>
                <a:latin typeface="Bahnschrift SemiBold" panose="020B0502040204020203" pitchFamily="34" charset="0"/>
              </a:rPr>
              <a:t>μικροοικονομική ισορροπία και στις βασικές αρχές της: δηλαδή, τη συνεχή επιδίωξη του ατομικού συμφέροντος του μεμονωμένου ατόμου και τη συνεχή εκκαθάριση (</a:t>
            </a:r>
            <a:r>
              <a:rPr lang="en-US" dirty="0">
                <a:solidFill>
                  <a:schemeClr val="accent2">
                    <a:lumMod val="60000"/>
                    <a:lumOff val="40000"/>
                  </a:schemeClr>
                </a:solidFill>
                <a:latin typeface="Bahnschrift SemiBold" panose="020B0502040204020203" pitchFamily="34" charset="0"/>
              </a:rPr>
              <a:t>clearing</a:t>
            </a:r>
            <a:r>
              <a:rPr lang="el-GR" dirty="0">
                <a:solidFill>
                  <a:schemeClr val="accent2">
                    <a:lumMod val="60000"/>
                    <a:lumOff val="40000"/>
                  </a:schemeClr>
                </a:solidFill>
                <a:latin typeface="Bahnschrift SemiBold" panose="020B0502040204020203" pitchFamily="34" charset="0"/>
              </a:rPr>
              <a:t>) των αγορών από τις σχετικές τιμές.</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1379689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Η προσέγγιση του </a:t>
            </a:r>
            <a:r>
              <a:rPr lang="el-GR" b="1" dirty="0" err="1">
                <a:latin typeface="Bahnschrift SemiBold" panose="020B0502040204020203" pitchFamily="34" charset="0"/>
              </a:rPr>
              <a:t>Κέυνς</a:t>
            </a:r>
            <a:r>
              <a:rPr lang="el-GR" b="1" dirty="0">
                <a:latin typeface="Bahnschrift SemiBold" panose="020B0502040204020203" pitchFamily="34" charset="0"/>
              </a:rPr>
              <a:t> </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«Κατά τη διάρκεια της κρίσης δεν είναι εύκολο να ανορθωθεί η οριακή αποδοτικότητα του κεφαλαίου, οριζόμενη όπως είναι, από την ατιθάσευτη και ανυπάκουη ψυχολογία του επιχειρηματικού κόσμου. Είναι η επιστροφή της εμπιστοσύνης, για να μιλήσουμε με καθημερινούς όρους, η οποία είναι τόσο αδύνατο να κοντρολαριστεί σε μια οικονομία του </a:t>
            </a:r>
            <a:r>
              <a:rPr lang="el-GR" dirty="0" err="1">
                <a:latin typeface="Bahnschrift SemiBold" panose="020B0502040204020203" pitchFamily="34" charset="0"/>
              </a:rPr>
              <a:t>ατομικίστικου</a:t>
            </a:r>
            <a:r>
              <a:rPr lang="el-GR" dirty="0">
                <a:latin typeface="Bahnschrift SemiBold" panose="020B0502040204020203" pitchFamily="34" charset="0"/>
              </a:rPr>
              <a:t> καπιταλισμού. Αυτή είναι η όψη της πτώσης στην οποία οι βιομήχανοι και οι τραπεζίτες δικαίως είχαν δώσει έμφαση και την οποία οι οικονομολόγοι είχαν υποβαθμίσει, έχοντας τοποθετήσει όλη τους την πίστη στην εκδοχή της απόλυτα νομισματικής φύσης του φαινομένου» (</a:t>
            </a:r>
            <a:r>
              <a:rPr lang="en-US" dirty="0">
                <a:latin typeface="Bahnschrift SemiBold" panose="020B0502040204020203" pitchFamily="34" charset="0"/>
              </a:rPr>
              <a:t>Keynes</a:t>
            </a:r>
            <a:r>
              <a:rPr lang="el-GR" dirty="0">
                <a:latin typeface="Bahnschrift SemiBold" panose="020B0502040204020203" pitchFamily="34" charset="0"/>
              </a:rPr>
              <a:t> 1936, σελ. 317).</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226022939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Άλλες προσεγγίσεις του οικονομικού κύκλου</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Οι διαταραχές νοούνται ως παθολογικές μεταβολές σε όλες τις οικονομικές μεταβλητές και συμβαίνουν για λόγους που δεν γίνονται αντιληπτοί, ενώ συχνά οδηγούν σε υφέσεις.  Ο οικονομικός κύκλος ορίζεται ως η επαναλαμβανόμενη διαταραχή στο προϊόν που δεν μπορεί να εξηγηθεί με βάση τα επίπεδα εκμετάλλευσης των συντελεστών της παραγωγής (</a:t>
            </a:r>
            <a:r>
              <a:rPr lang="en-US" dirty="0">
                <a:latin typeface="Bahnschrift SemiBold" panose="020B0502040204020203" pitchFamily="34" charset="0"/>
              </a:rPr>
              <a:t>Lucas</a:t>
            </a:r>
            <a:r>
              <a:rPr lang="el-GR" dirty="0">
                <a:latin typeface="Bahnschrift SemiBold" panose="020B0502040204020203" pitchFamily="34" charset="0"/>
              </a:rPr>
              <a:t> 1975, σελ. 1113). </a:t>
            </a:r>
            <a:r>
              <a:rPr lang="el-GR" dirty="0">
                <a:solidFill>
                  <a:schemeClr val="accent2">
                    <a:lumMod val="60000"/>
                    <a:lumOff val="40000"/>
                  </a:schemeClr>
                </a:solidFill>
                <a:latin typeface="Bahnschrift SemiBold" panose="020B0502040204020203" pitchFamily="34" charset="0"/>
              </a:rPr>
              <a:t>Διαταραχές, μπορεί να συμβούν είτε, πρώτον, λόγω μη συστηματικών νομισματικών-δημοσιονομικών διακυμάνσεων, τα αποτελέσματα των οποίων μεταδίδονται μέσω των υστερήσεων πληροφόρησης ή μέσω του επιταχυντή της επένδυσης είτε, δεύτερον, με γνώμονα τις αναμενόμενες τιμές των επόμενων περιόδων είτε, τρίτον με </a:t>
            </a:r>
            <a:r>
              <a:rPr lang="el-GR" dirty="0" err="1">
                <a:solidFill>
                  <a:schemeClr val="accent2">
                    <a:lumMod val="60000"/>
                    <a:lumOff val="40000"/>
                  </a:schemeClr>
                </a:solidFill>
                <a:latin typeface="Bahnschrift SemiBold" panose="020B0502040204020203" pitchFamily="34" charset="0"/>
              </a:rPr>
              <a:t>προκυκλικές</a:t>
            </a:r>
            <a:r>
              <a:rPr lang="el-GR" dirty="0">
                <a:solidFill>
                  <a:schemeClr val="accent2">
                    <a:lumMod val="60000"/>
                    <a:lumOff val="40000"/>
                  </a:schemeClr>
                </a:solidFill>
                <a:latin typeface="Bahnschrift SemiBold" panose="020B0502040204020203" pitchFamily="34" charset="0"/>
              </a:rPr>
              <a:t> μεταβολές στην επένδυση είτε, τέλος, – αν και σε μικρότερο βαθμό – με </a:t>
            </a:r>
            <a:r>
              <a:rPr lang="el-GR" dirty="0" err="1">
                <a:solidFill>
                  <a:schemeClr val="accent2">
                    <a:lumMod val="60000"/>
                    <a:lumOff val="40000"/>
                  </a:schemeClr>
                </a:solidFill>
                <a:latin typeface="Bahnschrift SemiBold" panose="020B0502040204020203" pitchFamily="34" charset="0"/>
              </a:rPr>
              <a:t>προκυκλικές</a:t>
            </a:r>
            <a:r>
              <a:rPr lang="el-GR" dirty="0">
                <a:solidFill>
                  <a:schemeClr val="accent2">
                    <a:lumMod val="60000"/>
                    <a:lumOff val="40000"/>
                  </a:schemeClr>
                </a:solidFill>
                <a:latin typeface="Bahnschrift SemiBold" panose="020B0502040204020203" pitchFamily="34" charset="0"/>
              </a:rPr>
              <a:t> μεταβολές στο επίπεδο των ονομαστικών επιτοκίων (</a:t>
            </a:r>
            <a:r>
              <a:rPr lang="en-US" dirty="0">
                <a:solidFill>
                  <a:schemeClr val="accent2">
                    <a:lumMod val="60000"/>
                    <a:lumOff val="40000"/>
                  </a:schemeClr>
                </a:solidFill>
                <a:latin typeface="Bahnschrift SemiBold" panose="020B0502040204020203" pitchFamily="34" charset="0"/>
              </a:rPr>
              <a:t>Lucas</a:t>
            </a:r>
            <a:r>
              <a:rPr lang="el-GR" dirty="0">
                <a:solidFill>
                  <a:schemeClr val="accent2">
                    <a:lumMod val="60000"/>
                    <a:lumOff val="40000"/>
                  </a:schemeClr>
                </a:solidFill>
                <a:latin typeface="Bahnschrift SemiBold" panose="020B0502040204020203" pitchFamily="34" charset="0"/>
              </a:rPr>
              <a:t> 1975, σελ. 1113).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10913466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Άλλες προσεγγίσεις του οικονομικού κύκλου</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Η διαταραχή προκαλεί αύξηση τιμών, μεγαλύτερη από την αύξηση των προσδοκιών λόγω της υστέρησης στη συμπεριφορά των δρώντων ατόμων στις διαταραχές. </a:t>
            </a:r>
            <a:r>
              <a:rPr lang="el-GR" dirty="0">
                <a:solidFill>
                  <a:schemeClr val="accent6">
                    <a:lumMod val="60000"/>
                    <a:lumOff val="40000"/>
                  </a:schemeClr>
                </a:solidFill>
                <a:latin typeface="Bahnschrift SemiBold" panose="020B0502040204020203" pitchFamily="34" charset="0"/>
              </a:rPr>
              <a:t>Οι δρώντες είναι γνώστες της ύπαρξης επαναλαμβανόμενων διαταραχών στην οικονομία, οι οποίες στρεβλώνουν τις πραγματοποιούμενες αποδόσεις, την ίδια στιγμή που η φύση της επένδυσης τους αναγκάζει να σταθμίσουν το ρίσκο από την επένδυση σε λανθασμένα σήματα των τιμών και της αγοράς απέναντι στο ρίσκο της μη επένδυσης, στα σωστά σήματα των τιμών και της αγοράς </a:t>
            </a:r>
            <a:r>
              <a:rPr lang="el-GR" dirty="0">
                <a:latin typeface="Bahnschrift SemiBold" panose="020B0502040204020203" pitchFamily="34" charset="0"/>
              </a:rPr>
              <a:t>(</a:t>
            </a:r>
            <a:r>
              <a:rPr lang="en-US" dirty="0">
                <a:latin typeface="Bahnschrift SemiBold" panose="020B0502040204020203" pitchFamily="34" charset="0"/>
              </a:rPr>
              <a:t>Lucas</a:t>
            </a:r>
            <a:r>
              <a:rPr lang="el-GR" dirty="0">
                <a:latin typeface="Bahnschrift SemiBold" panose="020B0502040204020203" pitchFamily="34" charset="0"/>
              </a:rPr>
              <a:t> 1975, σελ. 1140).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6888105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bwMode="invGray">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Άλλες προσεγγίσεις του οικονομικού κύκλου</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Όσο μεγαλύτερη η δυνατότητα μεταβολής των τιμών, με άλλα λόγια, όσο πιο μικρή είναι η ακαμψία των τιμών και </a:t>
            </a:r>
            <a:r>
              <a:rPr lang="el-GR" dirty="0">
                <a:solidFill>
                  <a:schemeClr val="accent2">
                    <a:lumMod val="60000"/>
                    <a:lumOff val="40000"/>
                  </a:schemeClr>
                </a:solidFill>
                <a:latin typeface="Bahnschrift SemiBold" panose="020B0502040204020203" pitchFamily="34" charset="0"/>
              </a:rPr>
              <a:t>άρα μεγαλύτερος ο πληθωρισμός, τόσο πιο εύκολα θα προσαρμόζονται οι τιμές, και άρα οι διακυμάνσεις του προϊόντος θα είναι μικρότερες </a:t>
            </a:r>
            <a:r>
              <a:rPr lang="el-GR" dirty="0">
                <a:latin typeface="Bahnschrift SemiBold" panose="020B0502040204020203" pitchFamily="34" charset="0"/>
              </a:rPr>
              <a:t>(</a:t>
            </a:r>
            <a:r>
              <a:rPr lang="en-US" dirty="0">
                <a:latin typeface="Bahnschrift SemiBold" panose="020B0502040204020203" pitchFamily="34" charset="0"/>
              </a:rPr>
              <a:t>Lucas</a:t>
            </a:r>
            <a:r>
              <a:rPr lang="el-GR" dirty="0">
                <a:latin typeface="Bahnschrift SemiBold" panose="020B0502040204020203" pitchFamily="34" charset="0"/>
              </a:rPr>
              <a:t> 1973, 1987, βλ. και </a:t>
            </a:r>
            <a:r>
              <a:rPr lang="en-US" dirty="0">
                <a:latin typeface="Bahnschrift SemiBold" panose="020B0502040204020203" pitchFamily="34" charset="0"/>
              </a:rPr>
              <a:t>Kiley</a:t>
            </a:r>
            <a:r>
              <a:rPr lang="el-GR" dirty="0">
                <a:latin typeface="Bahnschrift SemiBold" panose="020B0502040204020203" pitchFamily="34" charset="0"/>
              </a:rPr>
              <a:t> 2004, σελ. 1, 26). Η  θεώρηση του </a:t>
            </a:r>
            <a:r>
              <a:rPr lang="en-US" dirty="0">
                <a:latin typeface="Bahnschrift SemiBold" panose="020B0502040204020203" pitchFamily="34" charset="0"/>
              </a:rPr>
              <a:t>Lucas</a:t>
            </a:r>
            <a:r>
              <a:rPr lang="el-GR" dirty="0">
                <a:latin typeface="Bahnschrift SemiBold" panose="020B0502040204020203" pitchFamily="34" charset="0"/>
              </a:rPr>
              <a:t>, τοποθετεί τις μεταβολές στην αγορά χρήματος ως μη διαμορφούμενες από το γενικό οικονομικό περιβάλλον και, υπ’ αυτήν την έννοια, καθίσταται η </a:t>
            </a:r>
            <a:r>
              <a:rPr lang="el-GR" dirty="0">
                <a:solidFill>
                  <a:schemeClr val="accent2">
                    <a:lumMod val="60000"/>
                    <a:lumOff val="40000"/>
                  </a:schemeClr>
                </a:solidFill>
                <a:latin typeface="Bahnschrift SemiBold" panose="020B0502040204020203" pitchFamily="34" charset="0"/>
              </a:rPr>
              <a:t>θεώρηση εξωγενής</a:t>
            </a:r>
            <a:r>
              <a:rPr lang="el-GR" dirty="0">
                <a:latin typeface="Bahnschrift SemiBold" panose="020B0502040204020203" pitchFamily="34" charset="0"/>
              </a:rPr>
              <a:t>.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11297921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bwMode="invGray">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indent="-457200"/>
            <a:r>
              <a:rPr lang="el-GR" b="1" dirty="0">
                <a:latin typeface="Bahnschrift SemiBold" panose="020B0502040204020203" pitchFamily="34" charset="0"/>
              </a:rPr>
              <a:t>Η θεωρία του Πραγματικού Οικονομικού Κύκλου</a:t>
            </a:r>
            <a:endParaRPr lang="el-GR" dirty="0">
              <a:latin typeface="Bahnschrift SemiBold" panose="020B0502040204020203" pitchFamily="34" charset="0"/>
            </a:endParaRPr>
          </a:p>
          <a:p>
            <a:endParaRPr lang="el-GR" dirty="0">
              <a:latin typeface="Bahnschrift SemiBold" panose="020B0502040204020203" pitchFamily="34" charset="0"/>
            </a:endParaRPr>
          </a:p>
          <a:p>
            <a:pPr algn="just"/>
            <a:r>
              <a:rPr lang="el-GR" dirty="0">
                <a:latin typeface="Bahnschrift SemiBold" panose="020B0502040204020203" pitchFamily="34" charset="0"/>
              </a:rPr>
              <a:t>Τα μοντέλα του πραγματικού οικονομικού κύκλου αντιμετωπίζουν τις </a:t>
            </a:r>
            <a:r>
              <a:rPr lang="el-GR" dirty="0" err="1">
                <a:latin typeface="Bahnschrift SemiBold" panose="020B0502040204020203" pitchFamily="34" charset="0"/>
              </a:rPr>
              <a:t>συναθροιστικές</a:t>
            </a:r>
            <a:r>
              <a:rPr lang="el-GR" dirty="0">
                <a:latin typeface="Bahnschrift SemiBold" panose="020B0502040204020203" pitchFamily="34" charset="0"/>
              </a:rPr>
              <a:t> οικονομικές μεταβλητές σαν αποτελέσματα επιλογών που λαμβάνονται </a:t>
            </a:r>
            <a:r>
              <a:rPr lang="el-GR" dirty="0">
                <a:solidFill>
                  <a:schemeClr val="accent1">
                    <a:lumMod val="60000"/>
                    <a:lumOff val="40000"/>
                  </a:schemeClr>
                </a:solidFill>
                <a:latin typeface="Bahnschrift SemiBold" panose="020B0502040204020203" pitchFamily="34" charset="0"/>
              </a:rPr>
              <a:t>από πολλούς μεμονωμένους δρώντες </a:t>
            </a:r>
            <a:r>
              <a:rPr lang="el-GR" dirty="0">
                <a:latin typeface="Bahnschrift SemiBold" panose="020B0502040204020203" pitchFamily="34" charset="0"/>
              </a:rPr>
              <a:t>και οι οποίοι λειτουργούν με γνώμονα την μεγιστοποίηση της ωφέλειάς τους, υποκείμενοι στις δυνατότητες και στους περιορισμούς των παραγωγικών πόρων (</a:t>
            </a:r>
            <a:r>
              <a:rPr lang="en-US" dirty="0" err="1">
                <a:latin typeface="Bahnschrift SemiBold" panose="020B0502040204020203" pitchFamily="34" charset="0"/>
              </a:rPr>
              <a:t>Plosser</a:t>
            </a:r>
            <a:r>
              <a:rPr lang="el-GR" dirty="0">
                <a:latin typeface="Bahnschrift SemiBold" panose="020B0502040204020203" pitchFamily="34" charset="0"/>
              </a:rPr>
              <a:t> 1989, σελ. 53). Έτσι, τα μοντέλα αυτά έχουν ισχυρή </a:t>
            </a:r>
            <a:r>
              <a:rPr lang="el-GR" dirty="0" err="1">
                <a:latin typeface="Bahnschrift SemiBold" panose="020B0502040204020203" pitchFamily="34" charset="0"/>
              </a:rPr>
              <a:t>έδραση</a:t>
            </a:r>
            <a:r>
              <a:rPr lang="el-GR" dirty="0">
                <a:latin typeface="Bahnschrift SemiBold" panose="020B0502040204020203" pitchFamily="34" charset="0"/>
              </a:rPr>
              <a:t> στη μικροοικονομική, με τη ρητή αναφορά στην οικονομία του </a:t>
            </a:r>
            <a:r>
              <a:rPr lang="el-GR" dirty="0" err="1">
                <a:latin typeface="Bahnschrift SemiBold" panose="020B0502040204020203" pitchFamily="34" charset="0"/>
              </a:rPr>
              <a:t>Ροβινσώνα</a:t>
            </a:r>
            <a:r>
              <a:rPr lang="el-GR" dirty="0">
                <a:latin typeface="Bahnschrift SemiBold" panose="020B0502040204020203" pitchFamily="34" charset="0"/>
              </a:rPr>
              <a:t> Κρούσου. </a:t>
            </a:r>
            <a:r>
              <a:rPr lang="el-GR" dirty="0">
                <a:solidFill>
                  <a:schemeClr val="accent1">
                    <a:lumMod val="60000"/>
                    <a:lumOff val="40000"/>
                  </a:schemeClr>
                </a:solidFill>
                <a:latin typeface="Bahnschrift SemiBold" panose="020B0502040204020203" pitchFamily="34" charset="0"/>
              </a:rPr>
              <a:t>Οι επιλογές του </a:t>
            </a:r>
            <a:r>
              <a:rPr lang="el-GR" dirty="0" err="1">
                <a:solidFill>
                  <a:schemeClr val="accent1">
                    <a:lumMod val="60000"/>
                    <a:lumOff val="40000"/>
                  </a:schemeClr>
                </a:solidFill>
                <a:latin typeface="Bahnschrift SemiBold" panose="020B0502040204020203" pitchFamily="34" charset="0"/>
              </a:rPr>
              <a:t>Ροβινσώνα</a:t>
            </a:r>
            <a:r>
              <a:rPr lang="el-GR" dirty="0">
                <a:solidFill>
                  <a:schemeClr val="accent1">
                    <a:lumMod val="60000"/>
                    <a:lumOff val="40000"/>
                  </a:schemeClr>
                </a:solidFill>
                <a:latin typeface="Bahnschrift SemiBold" panose="020B0502040204020203" pitchFamily="34" charset="0"/>
              </a:rPr>
              <a:t> Κρούσου μεγιστοποιούν τη χρησιμότητα στην κατανάλωση, στην επένδυση και στην εργασιακή προσπάθεια που καταβάλλεται και γίνονται αντιληπτές σαν κατά κεφαλήν αποτελέσματα μιας ανταγωνιστικής αγοράς </a:t>
            </a:r>
            <a:r>
              <a:rPr lang="el-GR" dirty="0">
                <a:latin typeface="Bahnschrift SemiBold" panose="020B0502040204020203" pitchFamily="34" charset="0"/>
              </a:rPr>
              <a:t>(βλ. και </a:t>
            </a:r>
            <a:r>
              <a:rPr lang="en-US" dirty="0" err="1">
                <a:latin typeface="Bahnschrift SemiBold" panose="020B0502040204020203" pitchFamily="34" charset="0"/>
              </a:rPr>
              <a:t>Plosser</a:t>
            </a:r>
            <a:r>
              <a:rPr lang="el-GR" dirty="0">
                <a:latin typeface="Bahnschrift SemiBold" panose="020B0502040204020203" pitchFamily="34" charset="0"/>
              </a:rPr>
              <a:t> 1989, σελ. 55-56). Τα μοντέλα αυτά αποτελούν τη βασική εκδοχή της </a:t>
            </a:r>
            <a:r>
              <a:rPr lang="el-GR" dirty="0">
                <a:solidFill>
                  <a:schemeClr val="accent1">
                    <a:lumMod val="60000"/>
                    <a:lumOff val="40000"/>
                  </a:schemeClr>
                </a:solidFill>
                <a:latin typeface="Bahnschrift SemiBold" panose="020B0502040204020203" pitchFamily="34" charset="0"/>
              </a:rPr>
              <a:t>νέο-κλασσικής οικονομικής σκέψης</a:t>
            </a:r>
            <a:r>
              <a:rPr lang="el-GR" dirty="0">
                <a:latin typeface="Bahnschrift SemiBold" panose="020B0502040204020203" pitchFamily="34" charset="0"/>
              </a:rPr>
              <a:t> στην εξήγηση των οικονομικών διακυμάνσεων.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5: Νεότερες προσεγγίσεις</a:t>
            </a:r>
          </a:p>
        </p:txBody>
      </p:sp>
    </p:spTree>
    <p:extLst>
      <p:ext uri="{BB962C8B-B14F-4D97-AF65-F5344CB8AC3E}">
        <p14:creationId xmlns:p14="http://schemas.microsoft.com/office/powerpoint/2010/main" val="387777125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bwMode="invGray">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indent="-457200"/>
            <a:r>
              <a:rPr lang="el-GR" b="1" dirty="0">
                <a:latin typeface="Bahnschrift SemiBold" panose="020B0502040204020203" pitchFamily="34" charset="0"/>
              </a:rPr>
              <a:t>Η θεωρία του Πραγματικού Οικονομικού Κύκλου</a:t>
            </a:r>
          </a:p>
          <a:p>
            <a:pPr lvl="1"/>
            <a:endParaRPr lang="el-GR" dirty="0">
              <a:latin typeface="Bahnschrift SemiBold" panose="020B0502040204020203" pitchFamily="34" charset="0"/>
            </a:endParaRPr>
          </a:p>
          <a:p>
            <a:pPr algn="just"/>
            <a:r>
              <a:rPr lang="el-GR" dirty="0">
                <a:latin typeface="Bahnschrift SemiBold" panose="020B0502040204020203" pitchFamily="34" charset="0"/>
              </a:rPr>
              <a:t>Στη θεωρία του πραγματικού οικονομικού κύκλου, οι βασικές υποθέσεις είναι </a:t>
            </a:r>
            <a:r>
              <a:rPr lang="el-GR" dirty="0">
                <a:solidFill>
                  <a:schemeClr val="accent1">
                    <a:lumMod val="60000"/>
                    <a:lumOff val="40000"/>
                  </a:schemeClr>
                </a:solidFill>
                <a:latin typeface="Bahnschrift SemiBold" panose="020B0502040204020203" pitchFamily="34" charset="0"/>
              </a:rPr>
              <a:t>η ευκαμψία των τιμών και η υπόθεση ότι το επίπεδο παραγωγής αυξάνεται με την πάροδο του χρόνου </a:t>
            </a:r>
            <a:r>
              <a:rPr lang="el-GR" dirty="0">
                <a:latin typeface="Bahnschrift SemiBold" panose="020B0502040204020203" pitchFamily="34" charset="0"/>
              </a:rPr>
              <a:t>και τρίτον, πως οι διαταραχές είναι άριστες κατά </a:t>
            </a:r>
            <a:r>
              <a:rPr lang="en-US" dirty="0">
                <a:latin typeface="Bahnschrift SemiBold" panose="020B0502040204020203" pitchFamily="34" charset="0"/>
              </a:rPr>
              <a:t>Pareto.</a:t>
            </a:r>
            <a:endParaRPr lang="el-GR" dirty="0">
              <a:latin typeface="Bahnschrift SemiBold" panose="020B0502040204020203" pitchFamily="34" charset="0"/>
            </a:endParaRP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 </a:t>
            </a:r>
            <a:r>
              <a:rPr lang="el-GR" dirty="0">
                <a:solidFill>
                  <a:schemeClr val="accent1">
                    <a:lumMod val="60000"/>
                    <a:lumOff val="40000"/>
                  </a:schemeClr>
                </a:solidFill>
                <a:latin typeface="Bahnschrift SemiBold" panose="020B0502040204020203" pitchFamily="34" charset="0"/>
              </a:rPr>
              <a:t>Σύμφωνα με την υπόθεση της πλήρους ευκαμψίας των τιμών, οι ονομαστικές μεταβλητές όπως η προσφορά χρήματος και το επίπεδο τιμών, δεν επηρεάζουν τις πραγματικές μεταβλητές όπως η παραγωγή και η απασχόληση </a:t>
            </a:r>
            <a:r>
              <a:rPr lang="el-GR" dirty="0">
                <a:latin typeface="Bahnschrift SemiBold" panose="020B0502040204020203" pitchFamily="34" charset="0"/>
              </a:rPr>
              <a:t>(βλ. και  </a:t>
            </a:r>
            <a:r>
              <a:rPr lang="en-US" dirty="0" err="1">
                <a:latin typeface="Bahnschrift SemiBold" panose="020B0502040204020203" pitchFamily="34" charset="0"/>
              </a:rPr>
              <a:t>Mankiw</a:t>
            </a:r>
            <a:r>
              <a:rPr lang="el-GR" dirty="0">
                <a:latin typeface="Bahnschrift SemiBold" panose="020B0502040204020203" pitchFamily="34" charset="0"/>
              </a:rPr>
              <a:t> 2002, [1998], σελ. 741). Η υπόθεση για την ευκαμψία των μισθών διευκολύνει την υπόθεση της εκκαθάρισης των αγορών (</a:t>
            </a:r>
            <a:r>
              <a:rPr lang="en-US" dirty="0">
                <a:latin typeface="Bahnschrift SemiBold" panose="020B0502040204020203" pitchFamily="34" charset="0"/>
              </a:rPr>
              <a:t>market clearing</a:t>
            </a:r>
            <a:r>
              <a:rPr lang="el-GR" dirty="0">
                <a:latin typeface="Bahnschrift SemiBold" panose="020B0502040204020203" pitchFamily="34" charset="0"/>
              </a:rPr>
              <a:t>). Ταυτόχρονα, η πρόσδεση της θεωρίας στην αυτόματη μεταβολή των τιμών προκειμένου να διευθετείται η ισορροπία μεταξύ προσφοράς και ζήτησης. Το σύστημα της ισορροπίας ορίζει τις ποσότητες κάθε αγαθού και υπηρεσίας καθώς και τις σχετικές τους τιμές, </a:t>
            </a:r>
            <a:r>
              <a:rPr lang="el-GR" dirty="0">
                <a:solidFill>
                  <a:schemeClr val="accent1">
                    <a:lumMod val="60000"/>
                    <a:lumOff val="40000"/>
                  </a:schemeClr>
                </a:solidFill>
                <a:latin typeface="Bahnschrift SemiBold" panose="020B0502040204020203" pitchFamily="34" charset="0"/>
              </a:rPr>
              <a:t>υπονοώντας την ύπαρξη του «αόρατου χεριού», καθώς και την κατά </a:t>
            </a:r>
            <a:r>
              <a:rPr lang="en-US" dirty="0">
                <a:solidFill>
                  <a:schemeClr val="accent1">
                    <a:lumMod val="60000"/>
                    <a:lumOff val="40000"/>
                  </a:schemeClr>
                </a:solidFill>
                <a:latin typeface="Bahnschrift SemiBold" panose="020B0502040204020203" pitchFamily="34" charset="0"/>
              </a:rPr>
              <a:t>Pareto</a:t>
            </a:r>
            <a:r>
              <a:rPr lang="el-GR" dirty="0">
                <a:solidFill>
                  <a:schemeClr val="accent1">
                    <a:lumMod val="60000"/>
                    <a:lumOff val="40000"/>
                  </a:schemeClr>
                </a:solidFill>
                <a:latin typeface="Bahnschrift SemiBold" panose="020B0502040204020203" pitchFamily="34" charset="0"/>
              </a:rPr>
              <a:t> άριστη φύση των μεταβολών</a:t>
            </a:r>
            <a:r>
              <a:rPr lang="el-GR" dirty="0">
                <a:latin typeface="Bahnschrift SemiBold" panose="020B0502040204020203" pitchFamily="34" charset="0"/>
              </a:rPr>
              <a:t>.</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5: Νεότερες προσεγγίσεις</a:t>
            </a:r>
          </a:p>
        </p:txBody>
      </p:sp>
    </p:spTree>
    <p:extLst>
      <p:ext uri="{BB962C8B-B14F-4D97-AF65-F5344CB8AC3E}">
        <p14:creationId xmlns:p14="http://schemas.microsoft.com/office/powerpoint/2010/main" val="28715529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bwMode="invGray">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indent="-457200"/>
            <a:r>
              <a:rPr lang="el-GR" b="1" dirty="0">
                <a:latin typeface="Bahnschrift SemiBold" panose="020B0502040204020203" pitchFamily="34" charset="0"/>
              </a:rPr>
              <a:t>Η θεωρία του Πραγματικού Οικονομικού Κύκλου</a:t>
            </a:r>
          </a:p>
          <a:p>
            <a:pPr lvl="1"/>
            <a:endParaRPr lang="el-GR" dirty="0">
              <a:latin typeface="Bahnschrift SemiBold" panose="020B0502040204020203" pitchFamily="34" charset="0"/>
            </a:endParaRPr>
          </a:p>
          <a:p>
            <a:pPr algn="just"/>
            <a:r>
              <a:rPr lang="el-GR" dirty="0">
                <a:solidFill>
                  <a:schemeClr val="accent1">
                    <a:lumMod val="60000"/>
                    <a:lumOff val="40000"/>
                  </a:schemeClr>
                </a:solidFill>
                <a:latin typeface="Bahnschrift SemiBold" panose="020B0502040204020203" pitchFamily="34" charset="0"/>
              </a:rPr>
              <a:t>Οι οικονομικοί κύκλοι, οριζόμενοι ως διακυμάνσεις των πραγματικών μεταβλητών, εξηγούνται με βάση τις «πραγματικές» μεταβολές που συμβαίνουν στην οικονομία, όπως οι μεταβολές στις τεχνολογίες παραγωγής και οι οποίες μπορούν να μετατοπίσουν το φυσικό επίπεδο παραγωγής.</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Πραγματικές είναι οι μεταβολές οι οποίες δεν αφορούν μεγέθη που μεταβάλλονται ονομαστικά.</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Οι προσπάθειες της κυβέρνησης να μεταβάλουν την κατανομή των πόρων της αγοράς, όπως πολιτικές σταθεροποίησης της απασχόλησης, στην καλύτερη περίπτωση είναι αναποτελεσματικές και στην χειρότερη μπορεί να είναι καταστροφικές υπονομεύοντας το «αόρατο χέρι», σύμφωνα με την άριστη κατά </a:t>
            </a:r>
            <a:r>
              <a:rPr lang="en-US" dirty="0">
                <a:latin typeface="Bahnschrift SemiBold" panose="020B0502040204020203" pitchFamily="34" charset="0"/>
              </a:rPr>
              <a:t>Pareto</a:t>
            </a:r>
            <a:r>
              <a:rPr lang="el-GR" dirty="0">
                <a:latin typeface="Bahnschrift SemiBold" panose="020B0502040204020203" pitchFamily="34" charset="0"/>
              </a:rPr>
              <a:t> υπόθεση.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5: Νεότερες προσεγγίσεις</a:t>
            </a:r>
          </a:p>
        </p:txBody>
      </p:sp>
    </p:spTree>
    <p:extLst>
      <p:ext uri="{BB962C8B-B14F-4D97-AF65-F5344CB8AC3E}">
        <p14:creationId xmlns:p14="http://schemas.microsoft.com/office/powerpoint/2010/main" val="283651893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bwMode="invGray">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indent="-457200"/>
            <a:r>
              <a:rPr lang="el-GR" b="1" dirty="0">
                <a:latin typeface="Bahnschrift SemiBold" panose="020B0502040204020203" pitchFamily="34" charset="0"/>
              </a:rPr>
              <a:t>Η θεωρία του Πραγματικού Οικονομικού Κύκλου</a:t>
            </a:r>
          </a:p>
          <a:p>
            <a:pPr lvl="1"/>
            <a:endParaRPr lang="el-GR" dirty="0">
              <a:latin typeface="Bahnschrift SemiBold" panose="020B0502040204020203" pitchFamily="34" charset="0"/>
            </a:endParaRPr>
          </a:p>
          <a:p>
            <a:pPr algn="just"/>
            <a:r>
              <a:rPr lang="el-GR" dirty="0">
                <a:latin typeface="Bahnschrift SemiBold" panose="020B0502040204020203" pitchFamily="34" charset="0"/>
              </a:rPr>
              <a:t>Η τεχνολογία είναι δύσκολο να υποτεθεί ότι παρουσιάζει αρνητικές μεταβολές, με την έννοια ότι πρακτικά δεν μπορούν να υπάρξουν τεχνολογικές μεταβολές που να καθιστούν το επίπεδο παραγωγής χαμηλότερο. </a:t>
            </a:r>
            <a:r>
              <a:rPr lang="el-GR" dirty="0">
                <a:solidFill>
                  <a:schemeClr val="accent1">
                    <a:lumMod val="60000"/>
                    <a:lumOff val="40000"/>
                  </a:schemeClr>
                </a:solidFill>
                <a:latin typeface="Bahnschrift SemiBold" panose="020B0502040204020203" pitchFamily="34" charset="0"/>
              </a:rPr>
              <a:t>Έτσι, η τεχνολογική μεταβολή </a:t>
            </a:r>
            <a:r>
              <a:rPr lang="el-GR" dirty="0" err="1">
                <a:solidFill>
                  <a:schemeClr val="accent1">
                    <a:lumMod val="60000"/>
                    <a:lumOff val="40000"/>
                  </a:schemeClr>
                </a:solidFill>
                <a:latin typeface="Bahnschrift SemiBold" panose="020B0502040204020203" pitchFamily="34" charset="0"/>
              </a:rPr>
              <a:t>εννοιολογείται</a:t>
            </a:r>
            <a:r>
              <a:rPr lang="el-GR" dirty="0">
                <a:solidFill>
                  <a:schemeClr val="accent1">
                    <a:lumMod val="60000"/>
                    <a:lumOff val="40000"/>
                  </a:schemeClr>
                </a:solidFill>
                <a:latin typeface="Bahnschrift SemiBold" panose="020B0502040204020203" pitchFamily="34" charset="0"/>
              </a:rPr>
              <a:t> σε ένα μεγαλύτερο επίπεδο αφαίρεσης περιλαμβάνοντας οτιδήποτε μπορεί να καταστήσει την παραγωγή δυσχερέστερη, όπως οι καιρικές συνθήκες, η ψήφιση αυστηρών νόμων για την προστασία του περιβάλλοντος, ή οι αυξήσεις στις τιμές του πετρελαίου. </a:t>
            </a:r>
            <a:r>
              <a:rPr lang="el-GR" dirty="0">
                <a:latin typeface="Bahnschrift SemiBold" panose="020B0502040204020203" pitchFamily="34" charset="0"/>
              </a:rPr>
              <a:t>Με αυτόν τον τρόπο, δυσμενής τεχνολογική μεταβολή σημαίνει μεγαλύτερη δυσκολία να μετατραπεί το κεφάλαιο και η εργασία σε αγαθά και υπηρεσίες (</a:t>
            </a:r>
            <a:r>
              <a:rPr lang="en-US" dirty="0" err="1">
                <a:latin typeface="Bahnschrift SemiBold" panose="020B0502040204020203" pitchFamily="34" charset="0"/>
              </a:rPr>
              <a:t>Mankiw</a:t>
            </a:r>
            <a:r>
              <a:rPr lang="el-GR" dirty="0">
                <a:latin typeface="Bahnschrift SemiBold" panose="020B0502040204020203" pitchFamily="34" charset="0"/>
              </a:rPr>
              <a:t> 2002, [1998], σελ. 748). Μέτρο αυτών των μεταβολών είναι το γνωστό και ως κατάλοιπο του </a:t>
            </a:r>
            <a:r>
              <a:rPr lang="en-US" dirty="0">
                <a:latin typeface="Bahnschrift SemiBold" panose="020B0502040204020203" pitchFamily="34" charset="0"/>
              </a:rPr>
              <a:t>Solow</a:t>
            </a:r>
            <a:r>
              <a:rPr lang="el-GR" dirty="0">
                <a:latin typeface="Bahnschrift SemiBold" panose="020B0502040204020203" pitchFamily="34" charset="0"/>
              </a:rPr>
              <a:t>, ή </a:t>
            </a:r>
            <a:r>
              <a:rPr lang="en-US" dirty="0">
                <a:latin typeface="Bahnschrift SemiBold" panose="020B0502040204020203" pitchFamily="34" charset="0"/>
              </a:rPr>
              <a:t>TFP</a:t>
            </a:r>
            <a:r>
              <a:rPr lang="el-GR" dirty="0">
                <a:latin typeface="Bahnschrift SemiBold" panose="020B0502040204020203" pitchFamily="34" charset="0"/>
              </a:rPr>
              <a:t> (</a:t>
            </a:r>
            <a:r>
              <a:rPr lang="en-US" dirty="0">
                <a:latin typeface="Bahnschrift SemiBold" panose="020B0502040204020203" pitchFamily="34" charset="0"/>
              </a:rPr>
              <a:t>total factor productivity</a:t>
            </a:r>
            <a:r>
              <a:rPr lang="el-GR" dirty="0">
                <a:latin typeface="Bahnschrift SemiBold" panose="020B0502040204020203" pitchFamily="34" charset="0"/>
              </a:rPr>
              <a:t>) που πρακτικά αναφέρεται στο τμήμα του προϊόντος που δεν μπορεί να εξηγηθεί με βάση τη συνάρτηση παραγωγής.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5: Νεότερες προσεγγίσεις</a:t>
            </a:r>
          </a:p>
        </p:txBody>
      </p:sp>
    </p:spTree>
    <p:extLst>
      <p:ext uri="{BB962C8B-B14F-4D97-AF65-F5344CB8AC3E}">
        <p14:creationId xmlns:p14="http://schemas.microsoft.com/office/powerpoint/2010/main" val="421195230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bwMode="invGray">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indent="-457200" algn="just"/>
            <a:r>
              <a:rPr lang="el-GR" b="1" dirty="0">
                <a:latin typeface="Bahnschrift SemiBold" panose="020B0502040204020203" pitchFamily="34" charset="0"/>
              </a:rPr>
              <a:t>Η θεωρία του Πραγματικού Οικονομικού Κύκλου</a:t>
            </a:r>
          </a:p>
          <a:p>
            <a:pPr lvl="1" algn="just"/>
            <a:endParaRPr lang="el-GR" dirty="0">
              <a:latin typeface="Bahnschrift SemiBold" panose="020B0502040204020203" pitchFamily="34" charset="0"/>
            </a:endParaRPr>
          </a:p>
          <a:p>
            <a:pPr algn="just"/>
            <a:r>
              <a:rPr lang="el-GR" dirty="0">
                <a:solidFill>
                  <a:schemeClr val="accent1">
                    <a:lumMod val="60000"/>
                    <a:lumOff val="40000"/>
                  </a:schemeClr>
                </a:solidFill>
                <a:latin typeface="Bahnschrift SemiBold" panose="020B0502040204020203" pitchFamily="34" charset="0"/>
              </a:rPr>
              <a:t>Όταν βελτιώνεται η διαθέσιμη τεχνολογία, η οικονομία παράγει περισσότερο προϊόν και οι πραγματικοί μισθοί ανεβαίνουν, ενώ ταυτόχρονα η βελτίωση της τεχνολογίας οδηγεί σε μεγαλύτερη απασχόληση.</a:t>
            </a:r>
          </a:p>
          <a:p>
            <a:pPr algn="just"/>
            <a:r>
              <a:rPr lang="el-GR" dirty="0">
                <a:solidFill>
                  <a:schemeClr val="accent1">
                    <a:lumMod val="60000"/>
                    <a:lumOff val="40000"/>
                  </a:schemeClr>
                </a:solidFill>
                <a:latin typeface="Bahnschrift SemiBold" panose="020B0502040204020203" pitchFamily="34" charset="0"/>
              </a:rPr>
              <a:t> </a:t>
            </a:r>
          </a:p>
          <a:p>
            <a:pPr algn="just"/>
            <a:r>
              <a:rPr lang="el-GR" dirty="0">
                <a:latin typeface="Bahnschrift SemiBold" panose="020B0502040204020203" pitchFamily="34" charset="0"/>
              </a:rPr>
              <a:t>Σε αυτά το μοντέλα οι διαταραχές μπορεί να επισυμβούν είτε στις προτιμήσεις, είτε στις τεχνολογικές ευκαιρίες, είτε στις πρώτες ύλες, είτε τέλος στις εγκαταστάσεις. Δυστυχώς, αυτές οι διαταραχές δεν μεταφράζονται εύκολα ούτε σε διαταραχές της προσφοράς ούτε και σε διαταραχές της ζήτησης. </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Σε αντίθεση με μια από τις βασικές θέσεις της Νέο-</a:t>
            </a:r>
            <a:r>
              <a:rPr lang="el-GR" dirty="0" err="1">
                <a:latin typeface="Bahnschrift SemiBold" panose="020B0502040204020203" pitchFamily="34" charset="0"/>
              </a:rPr>
              <a:t>Κεϋνσιανής</a:t>
            </a:r>
            <a:r>
              <a:rPr lang="el-GR" dirty="0">
                <a:latin typeface="Bahnschrift SemiBold" panose="020B0502040204020203" pitchFamily="34" charset="0"/>
              </a:rPr>
              <a:t> προσέγγισης όπου η βελτίωση της τεχνολογίας μπορεί να οδηγήσει σε μειωμένη απασχόληση, η θεωρία του πραγματικού κύκλου στηριζόμενη στη θέση περί διαχρονικής υποκατάστασης της εργασίας, θεωρεί ότι βελτίωση της τεχνολογίας οδηγεί σε αύξηση της απασχόλησης. </a:t>
            </a:r>
            <a:r>
              <a:rPr lang="el-GR" dirty="0">
                <a:solidFill>
                  <a:schemeClr val="accent1">
                    <a:lumMod val="60000"/>
                    <a:lumOff val="40000"/>
                  </a:schemeClr>
                </a:solidFill>
                <a:latin typeface="Bahnschrift SemiBold" panose="020B0502040204020203" pitchFamily="34" charset="0"/>
              </a:rPr>
              <a:t>Ακόμα, το κανάλι μέσω του οποίου οι διακυμάνσεις στην απασχόληση λαμβάνουν χώρα, είναι η υποκατάσταση μεταξύ σχόλης και αγαθών. Στη διάρκεια της ύφεσης, η αξία της σχόλης μειώνεται σε σχέση με την αξία των αγαθών, άρα μειώνεται ο πραγματικός μισθός.</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5: Νεότερες προσεγγίσεις</a:t>
            </a:r>
          </a:p>
        </p:txBody>
      </p:sp>
    </p:spTree>
    <p:extLst>
      <p:ext uri="{BB962C8B-B14F-4D97-AF65-F5344CB8AC3E}">
        <p14:creationId xmlns:p14="http://schemas.microsoft.com/office/powerpoint/2010/main" val="17221735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bwMode="invGray">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indent="-457200" algn="just"/>
            <a:r>
              <a:rPr lang="el-GR" b="1" dirty="0">
                <a:latin typeface="Bahnschrift SemiBold" panose="020B0502040204020203" pitchFamily="34" charset="0"/>
              </a:rPr>
              <a:t>Η θεωρία του Πραγματικού Οικονομικού Κύκλου</a:t>
            </a:r>
          </a:p>
          <a:p>
            <a:pPr lvl="1" algn="just"/>
            <a:endParaRPr lang="el-GR" dirty="0">
              <a:latin typeface="Bahnschrift SemiBold" panose="020B0502040204020203" pitchFamily="34" charset="0"/>
            </a:endParaRPr>
          </a:p>
          <a:p>
            <a:pPr algn="just"/>
            <a:r>
              <a:rPr lang="el-GR" dirty="0">
                <a:latin typeface="Bahnschrift SemiBold" panose="020B0502040204020203" pitchFamily="34" charset="0"/>
              </a:rPr>
              <a:t>Η θεμελίωση της προσέγγισης του πραγματικού οικονομικού κύκλου πάνω στη </a:t>
            </a:r>
            <a:r>
              <a:rPr lang="el-GR" dirty="0" err="1">
                <a:latin typeface="Bahnschrift SemiBold" panose="020B0502040204020203" pitchFamily="34" charset="0"/>
              </a:rPr>
              <a:t>νεοκλασσική</a:t>
            </a:r>
            <a:r>
              <a:rPr lang="el-GR" dirty="0">
                <a:latin typeface="Bahnschrift SemiBold" panose="020B0502040204020203" pitchFamily="34" charset="0"/>
              </a:rPr>
              <a:t> θεωρία της μεγέθυνσης του </a:t>
            </a:r>
            <a:r>
              <a:rPr lang="en-US" dirty="0">
                <a:latin typeface="Bahnschrift SemiBold" panose="020B0502040204020203" pitchFamily="34" charset="0"/>
              </a:rPr>
              <a:t>Solow</a:t>
            </a:r>
            <a:r>
              <a:rPr lang="el-GR" dirty="0">
                <a:latin typeface="Bahnschrift SemiBold" panose="020B0502040204020203" pitchFamily="34" charset="0"/>
              </a:rPr>
              <a:t> (</a:t>
            </a:r>
            <a:r>
              <a:rPr lang="en-US" dirty="0">
                <a:latin typeface="Bahnschrift SemiBold" panose="020B0502040204020203" pitchFamily="34" charset="0"/>
              </a:rPr>
              <a:t>growth theory</a:t>
            </a:r>
            <a:r>
              <a:rPr lang="el-GR" dirty="0">
                <a:latin typeface="Bahnschrift SemiBold" panose="020B0502040204020203" pitchFamily="34" charset="0"/>
              </a:rPr>
              <a:t>) έχει σημαντικές συνέπειες σε ό,τι αφορά τη θεώρηση των διαταραχών, καθ’ εαυτών. </a:t>
            </a:r>
          </a:p>
          <a:p>
            <a:pPr algn="just"/>
            <a:r>
              <a:rPr lang="el-GR" dirty="0">
                <a:latin typeface="Bahnschrift SemiBold" panose="020B0502040204020203" pitchFamily="34" charset="0"/>
              </a:rPr>
              <a:t>Οι </a:t>
            </a:r>
            <a:r>
              <a:rPr lang="en-US" dirty="0">
                <a:latin typeface="Bahnschrift SemiBold" panose="020B0502040204020203" pitchFamily="34" charset="0"/>
              </a:rPr>
              <a:t>Nelson</a:t>
            </a:r>
            <a:r>
              <a:rPr lang="el-GR" dirty="0">
                <a:latin typeface="Bahnschrift SemiBold" panose="020B0502040204020203" pitchFamily="34" charset="0"/>
              </a:rPr>
              <a:t> και </a:t>
            </a:r>
            <a:r>
              <a:rPr lang="en-US" dirty="0" err="1">
                <a:latin typeface="Bahnschrift SemiBold" panose="020B0502040204020203" pitchFamily="34" charset="0"/>
              </a:rPr>
              <a:t>Plosser</a:t>
            </a:r>
            <a:r>
              <a:rPr lang="el-GR" dirty="0">
                <a:latin typeface="Bahnschrift SemiBold" panose="020B0502040204020203" pitchFamily="34" charset="0"/>
              </a:rPr>
              <a:t> (1982) παρατηρούν πως το κατά κεφαλήν προϊόν, καθώς και σειρά άλλων μεταβλητών, συμπεριφέρονται σαν να ακολουθούν τυχαίο περίπατο (</a:t>
            </a:r>
            <a:r>
              <a:rPr lang="en-US" dirty="0">
                <a:latin typeface="Bahnschrift SemiBold" panose="020B0502040204020203" pitchFamily="34" charset="0"/>
              </a:rPr>
              <a:t>random walk</a:t>
            </a:r>
            <a:r>
              <a:rPr lang="el-GR" dirty="0">
                <a:latin typeface="Bahnschrift SemiBold" panose="020B0502040204020203" pitchFamily="34" charset="0"/>
              </a:rPr>
              <a:t>).</a:t>
            </a:r>
            <a:r>
              <a:rPr lang="el-GR" dirty="0">
                <a:solidFill>
                  <a:schemeClr val="accent1">
                    <a:lumMod val="60000"/>
                    <a:lumOff val="40000"/>
                  </a:schemeClr>
                </a:solidFill>
                <a:latin typeface="Bahnschrift SemiBold" panose="020B0502040204020203" pitchFamily="34" charset="0"/>
              </a:rPr>
              <a:t> Η ιδιότητα αυτή σημαίνει πρακτικά ότι δεν υπάρχει καμία τάση επιστροφής της διαδικασίας σε κανένα σημείο της γραμμής τάσης άπαξ και διαταραχθεί, έτσι που διαταραχές στην παραγωγικότητα, την αλλάζουν με μόνιμο τρόπο. </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Η προβληματική που αντιμετωπίζει η παρούσα εκδοχή των μοντέλων πολλαπλής ισορροπίας έχει να κάνει με το γεγονός ότι οι προσδοκίες διακυμαίνονται μεν ανάμεσα στους δρώντες αλλά είναι και ομοιογενείς για τους μεμονωμένους δρώντες, μια υπόθεση που απαιτεί μια γνήσια </a:t>
            </a:r>
            <a:r>
              <a:rPr lang="el-GR" dirty="0" err="1">
                <a:latin typeface="Bahnschrift SemiBold" panose="020B0502040204020203" pitchFamily="34" charset="0"/>
              </a:rPr>
              <a:t>συμεπριφορίστικη</a:t>
            </a:r>
            <a:r>
              <a:rPr lang="el-GR" dirty="0">
                <a:latin typeface="Bahnschrift SemiBold" panose="020B0502040204020203" pitchFamily="34" charset="0"/>
              </a:rPr>
              <a:t> ματιά. Με άλλα λόγια, οι δρώντες μπορούν να μεταβάλουν τις προσδοκίες τους για το μέλλον, αλλά πρέπει να το κάνουν με έναν συντονισμένο τρόπο.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5: Νεότερες προσεγγίσεις</a:t>
            </a:r>
          </a:p>
        </p:txBody>
      </p:sp>
    </p:spTree>
    <p:extLst>
      <p:ext uri="{BB962C8B-B14F-4D97-AF65-F5344CB8AC3E}">
        <p14:creationId xmlns:p14="http://schemas.microsoft.com/office/powerpoint/2010/main" val="257938989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bwMode="invGray">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indent="-457200" algn="just"/>
            <a:r>
              <a:rPr lang="el-GR" b="1" dirty="0">
                <a:latin typeface="Bahnschrift SemiBold" panose="020B0502040204020203" pitchFamily="34" charset="0"/>
              </a:rPr>
              <a:t>Η Νέο-</a:t>
            </a:r>
            <a:r>
              <a:rPr lang="el-GR" b="1" dirty="0" err="1">
                <a:latin typeface="Bahnschrift SemiBold" panose="020B0502040204020203" pitchFamily="34" charset="0"/>
              </a:rPr>
              <a:t>Σουμπετεριανή</a:t>
            </a:r>
            <a:r>
              <a:rPr lang="el-GR" b="1" dirty="0">
                <a:latin typeface="Bahnschrift SemiBold" panose="020B0502040204020203" pitchFamily="34" charset="0"/>
              </a:rPr>
              <a:t> Προσέγγιση για τον Οικονομικό Κύκλο</a:t>
            </a:r>
          </a:p>
          <a:p>
            <a:pPr lvl="1" indent="-457200" algn="just"/>
            <a:endParaRPr lang="el-GR" dirty="0">
              <a:latin typeface="Bahnschrift SemiBold" panose="020B0502040204020203" pitchFamily="34" charset="0"/>
            </a:endParaRPr>
          </a:p>
          <a:p>
            <a:pPr algn="just"/>
            <a:r>
              <a:rPr lang="el-GR" dirty="0">
                <a:latin typeface="Bahnschrift SemiBold" panose="020B0502040204020203" pitchFamily="34" charset="0"/>
              </a:rPr>
              <a:t>Από τη δεκαετία του 1980 και έπειτα, παρατηρείται αναζωπύρωση γύρω από τις θεωρίες του </a:t>
            </a:r>
            <a:r>
              <a:rPr lang="en-US" dirty="0">
                <a:latin typeface="Bahnschrift SemiBold" panose="020B0502040204020203" pitchFamily="34" charset="0"/>
              </a:rPr>
              <a:t>Schumpeter</a:t>
            </a:r>
            <a:r>
              <a:rPr lang="el-GR" dirty="0">
                <a:latin typeface="Bahnschrift SemiBold" panose="020B0502040204020203" pitchFamily="34" charset="0"/>
              </a:rPr>
              <a:t> </a:t>
            </a:r>
            <a:r>
              <a:rPr lang="el-GR" dirty="0">
                <a:latin typeface="Bahnschrift SemiBold" panose="020B0502040204020203" pitchFamily="34" charset="0"/>
                <a:sym typeface="Wingdings" panose="05000000000000000000" pitchFamily="2" charset="2"/>
              </a:rPr>
              <a:t> </a:t>
            </a:r>
            <a:r>
              <a:rPr lang="el-GR" dirty="0">
                <a:latin typeface="Bahnschrift SemiBold" panose="020B0502040204020203" pitchFamily="34" charset="0"/>
              </a:rPr>
              <a:t>δημιουργία αυτού που ονομάζουμε σήμερα Νέο-</a:t>
            </a:r>
            <a:r>
              <a:rPr lang="el-GR" dirty="0" err="1">
                <a:latin typeface="Bahnschrift SemiBold" panose="020B0502040204020203" pitchFamily="34" charset="0"/>
              </a:rPr>
              <a:t>Σουμπετεριανή</a:t>
            </a:r>
            <a:r>
              <a:rPr lang="el-GR" dirty="0">
                <a:latin typeface="Bahnschrift SemiBold" panose="020B0502040204020203" pitchFamily="34" charset="0"/>
              </a:rPr>
              <a:t> Πολιτική Οικονομία. </a:t>
            </a:r>
            <a:r>
              <a:rPr lang="el-GR" dirty="0">
                <a:solidFill>
                  <a:schemeClr val="accent1">
                    <a:lumMod val="60000"/>
                    <a:lumOff val="40000"/>
                  </a:schemeClr>
                </a:solidFill>
                <a:latin typeface="Bahnschrift SemiBold" panose="020B0502040204020203" pitchFamily="34" charset="0"/>
              </a:rPr>
              <a:t>Αυτή η προσέγγιση δίνει έμφαση,</a:t>
            </a:r>
            <a:r>
              <a:rPr lang="en-US" dirty="0">
                <a:solidFill>
                  <a:schemeClr val="accent1">
                    <a:lumMod val="60000"/>
                    <a:lumOff val="40000"/>
                  </a:schemeClr>
                </a:solidFill>
                <a:latin typeface="Bahnschrift SemiBold" panose="020B0502040204020203" pitchFamily="34" charset="0"/>
              </a:rPr>
              <a:t>  </a:t>
            </a:r>
            <a:r>
              <a:rPr lang="el-GR" dirty="0">
                <a:solidFill>
                  <a:schemeClr val="accent1">
                    <a:lumMod val="60000"/>
                    <a:lumOff val="40000"/>
                  </a:schemeClr>
                </a:solidFill>
                <a:latin typeface="Bahnschrift SemiBold" panose="020B0502040204020203" pitchFamily="34" charset="0"/>
              </a:rPr>
              <a:t>πρωτίστως, στις δομές, στους θεσμούς και στις διαδικασίες που καθορίζουν την έκταση της καινοτομίας που δημιουργείται, καθώς και στη συνεισφορά τους</a:t>
            </a:r>
            <a:r>
              <a:rPr lang="en-US" dirty="0">
                <a:solidFill>
                  <a:schemeClr val="accent1">
                    <a:lumMod val="60000"/>
                    <a:lumOff val="40000"/>
                  </a:schemeClr>
                </a:solidFill>
                <a:latin typeface="Bahnschrift SemiBold" panose="020B0502040204020203" pitchFamily="34" charset="0"/>
              </a:rPr>
              <a:t> </a:t>
            </a:r>
            <a:r>
              <a:rPr lang="el-GR" dirty="0">
                <a:solidFill>
                  <a:schemeClr val="accent1">
                    <a:lumMod val="60000"/>
                    <a:lumOff val="40000"/>
                  </a:schemeClr>
                </a:solidFill>
                <a:latin typeface="Bahnschrift SemiBold" panose="020B0502040204020203" pitchFamily="34" charset="0"/>
              </a:rPr>
              <a:t>στην οικονομική ευημερία και, </a:t>
            </a:r>
            <a:r>
              <a:rPr lang="el-GR" dirty="0" err="1">
                <a:solidFill>
                  <a:schemeClr val="accent1">
                    <a:lumMod val="60000"/>
                    <a:lumOff val="40000"/>
                  </a:schemeClr>
                </a:solidFill>
                <a:latin typeface="Bahnschrift SemiBold" panose="020B0502040204020203" pitchFamily="34" charset="0"/>
              </a:rPr>
              <a:t>δευτερεύνοντως</a:t>
            </a:r>
            <a:r>
              <a:rPr lang="el-GR" dirty="0">
                <a:solidFill>
                  <a:schemeClr val="accent1">
                    <a:lumMod val="60000"/>
                    <a:lumOff val="40000"/>
                  </a:schemeClr>
                </a:solidFill>
                <a:latin typeface="Bahnschrift SemiBold" panose="020B0502040204020203" pitchFamily="34" charset="0"/>
              </a:rPr>
              <a:t>, στις προκαλούμενες οικονομικές</a:t>
            </a:r>
            <a:r>
              <a:rPr lang="en-US" dirty="0">
                <a:solidFill>
                  <a:schemeClr val="accent1">
                    <a:lumMod val="60000"/>
                    <a:lumOff val="40000"/>
                  </a:schemeClr>
                </a:solidFill>
                <a:latin typeface="Bahnschrift SemiBold" panose="020B0502040204020203" pitchFamily="34" charset="0"/>
              </a:rPr>
              <a:t> </a:t>
            </a:r>
            <a:r>
              <a:rPr lang="el-GR" dirty="0">
                <a:solidFill>
                  <a:schemeClr val="accent1">
                    <a:lumMod val="60000"/>
                    <a:lumOff val="40000"/>
                  </a:schemeClr>
                </a:solidFill>
                <a:latin typeface="Bahnschrift SemiBold" panose="020B0502040204020203" pitchFamily="34" charset="0"/>
              </a:rPr>
              <a:t>διαταραχές (Μιχαηλίδης 2010). </a:t>
            </a:r>
          </a:p>
          <a:p>
            <a:pPr algn="just"/>
            <a:endParaRPr lang="el-GR" dirty="0">
              <a:solidFill>
                <a:schemeClr val="accent1">
                  <a:lumMod val="60000"/>
                  <a:lumOff val="40000"/>
                </a:schemeClr>
              </a:solidFill>
              <a:latin typeface="Bahnschrift SemiBold" panose="020B0502040204020203" pitchFamily="34" charset="0"/>
            </a:endParaRPr>
          </a:p>
          <a:p>
            <a:pPr algn="just"/>
            <a:r>
              <a:rPr lang="el-GR" dirty="0">
                <a:latin typeface="Bahnschrift SemiBold" panose="020B0502040204020203" pitchFamily="34" charset="0"/>
              </a:rPr>
              <a:t>Σύμφωνα με τους </a:t>
            </a:r>
            <a:r>
              <a:rPr lang="en-US" dirty="0" err="1">
                <a:latin typeface="Bahnschrift SemiBold" panose="020B0502040204020203" pitchFamily="34" charset="0"/>
              </a:rPr>
              <a:t>Hanusch</a:t>
            </a:r>
            <a:r>
              <a:rPr lang="el-GR" dirty="0">
                <a:latin typeface="Bahnschrift SemiBold" panose="020B0502040204020203" pitchFamily="34" charset="0"/>
              </a:rPr>
              <a:t> και </a:t>
            </a:r>
            <a:r>
              <a:rPr lang="en-US" dirty="0" err="1">
                <a:latin typeface="Bahnschrift SemiBold" panose="020B0502040204020203" pitchFamily="34" charset="0"/>
              </a:rPr>
              <a:t>Pyka</a:t>
            </a:r>
            <a:r>
              <a:rPr lang="el-GR" dirty="0">
                <a:latin typeface="Bahnschrift SemiBold" panose="020B0502040204020203" pitchFamily="34" charset="0"/>
              </a:rPr>
              <a:t> (2005) αντικείμενο της Νέο-</a:t>
            </a:r>
            <a:r>
              <a:rPr lang="el-GR" dirty="0" err="1">
                <a:latin typeface="Bahnschrift SemiBold" panose="020B0502040204020203" pitchFamily="34" charset="0"/>
              </a:rPr>
              <a:t>Σουμπετεριανής</a:t>
            </a:r>
            <a:r>
              <a:rPr lang="el-GR" dirty="0">
                <a:latin typeface="Bahnschrift SemiBold" panose="020B0502040204020203" pitchFamily="34" charset="0"/>
              </a:rPr>
              <a:t> προσέγγισης είναι η ανάλυση κοινωνικό-οικονομικών συστημάτων καινοτομίας, δίνοντας έμφαση όχι μόνο στην τεχνολογική, </a:t>
            </a:r>
            <a:r>
              <a:rPr lang="el-GR" dirty="0">
                <a:solidFill>
                  <a:schemeClr val="accent1">
                    <a:lumMod val="60000"/>
                    <a:lumOff val="40000"/>
                  </a:schemeClr>
                </a:solidFill>
                <a:latin typeface="Bahnschrift SemiBold" panose="020B0502040204020203" pitchFamily="34" charset="0"/>
              </a:rPr>
              <a:t>αλλά κυρίως στην οργανωτική, θεσμική και κοινωνική τους συνιστώσα, </a:t>
            </a:r>
            <a:r>
              <a:rPr lang="el-GR" dirty="0">
                <a:latin typeface="Bahnschrift SemiBold" panose="020B0502040204020203" pitchFamily="34" charset="0"/>
              </a:rPr>
              <a:t>στο </a:t>
            </a:r>
            <a:r>
              <a:rPr lang="el-GR" dirty="0" err="1">
                <a:latin typeface="Bahnschrift SemiBold" panose="020B0502040204020203" pitchFamily="34" charset="0"/>
              </a:rPr>
              <a:t>μίκρο</a:t>
            </a:r>
            <a:r>
              <a:rPr lang="el-GR" dirty="0">
                <a:latin typeface="Bahnschrift SemiBold" panose="020B0502040204020203" pitchFamily="34" charset="0"/>
              </a:rPr>
              <a:t>-επίπεδο εστιάζει στη σχέση της μαθησιακής συμπεριφοράς και καινοτομίας, στο μέσο-επίπεδο, στην </a:t>
            </a:r>
            <a:r>
              <a:rPr lang="el-GR" dirty="0" err="1">
                <a:latin typeface="Bahnschrift SemiBold" panose="020B0502040204020203" pitchFamily="34" charset="0"/>
              </a:rPr>
              <a:t>διάδραση</a:t>
            </a:r>
            <a:r>
              <a:rPr lang="el-GR" dirty="0">
                <a:latin typeface="Bahnschrift SemiBold" panose="020B0502040204020203" pitchFamily="34" charset="0"/>
              </a:rPr>
              <a:t> της κλαδικής δυναμικής και της καινοτομίας και στο </a:t>
            </a:r>
            <a:r>
              <a:rPr lang="el-GR" dirty="0" err="1">
                <a:latin typeface="Bahnschrift SemiBold" panose="020B0502040204020203" pitchFamily="34" charset="0"/>
              </a:rPr>
              <a:t>μάκρο</a:t>
            </a:r>
            <a:r>
              <a:rPr lang="el-GR" dirty="0">
                <a:latin typeface="Bahnschrift SemiBold" panose="020B0502040204020203" pitchFamily="34" charset="0"/>
              </a:rPr>
              <a:t>-επίπεδο στην </a:t>
            </a:r>
            <a:r>
              <a:rPr lang="el-GR" dirty="0" err="1">
                <a:latin typeface="Bahnschrift SemiBold" panose="020B0502040204020203" pitchFamily="34" charset="0"/>
              </a:rPr>
              <a:t>διάδραση</a:t>
            </a:r>
            <a:r>
              <a:rPr lang="el-GR" dirty="0">
                <a:latin typeface="Bahnschrift SemiBold" panose="020B0502040204020203" pitchFamily="34" charset="0"/>
              </a:rPr>
              <a:t> της μεγέθυνσης και της διεθνούς ανταγωνιστικότητας με την καινοτομία.</a:t>
            </a:r>
            <a:endParaRPr lang="el-GR" dirty="0">
              <a:solidFill>
                <a:schemeClr val="accent1">
                  <a:lumMod val="60000"/>
                  <a:lumOff val="40000"/>
                </a:schemeClr>
              </a:solidFill>
              <a:latin typeface="Bahnschrift SemiBold" panose="020B0502040204020203" pitchFamily="34" charset="0"/>
            </a:endParaRPr>
          </a:p>
          <a:p>
            <a:pPr algn="just"/>
            <a:endParaRPr lang="el-GR" dirty="0">
              <a:solidFill>
                <a:schemeClr val="accent1">
                  <a:lumMod val="60000"/>
                  <a:lumOff val="40000"/>
                </a:schemeClr>
              </a:solidFill>
              <a:latin typeface="Bahnschrift SemiBold" panose="020B0502040204020203" pitchFamily="34" charset="0"/>
            </a:endParaRP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5: Νεότερες προσεγγίσεις</a:t>
            </a:r>
          </a:p>
        </p:txBody>
      </p:sp>
    </p:spTree>
    <p:extLst>
      <p:ext uri="{BB962C8B-B14F-4D97-AF65-F5344CB8AC3E}">
        <p14:creationId xmlns:p14="http://schemas.microsoft.com/office/powerpoint/2010/main" val="829184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Η προσέγγιση του </a:t>
            </a:r>
            <a:r>
              <a:rPr lang="el-GR" b="1" dirty="0" err="1">
                <a:latin typeface="Bahnschrift SemiBold" panose="020B0502040204020203" pitchFamily="34" charset="0"/>
              </a:rPr>
              <a:t>Κέυνς</a:t>
            </a:r>
            <a:r>
              <a:rPr lang="el-GR" b="1" dirty="0">
                <a:latin typeface="Bahnschrift SemiBold" panose="020B0502040204020203" pitchFamily="34" charset="0"/>
              </a:rPr>
              <a:t> </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Ο </a:t>
            </a:r>
            <a:r>
              <a:rPr lang="en-US" dirty="0">
                <a:latin typeface="Bahnschrift SemiBold" panose="020B0502040204020203" pitchFamily="34" charset="0"/>
              </a:rPr>
              <a:t>Keynes</a:t>
            </a:r>
            <a:r>
              <a:rPr lang="el-GR" dirty="0">
                <a:latin typeface="Bahnschrift SemiBold" panose="020B0502040204020203" pitchFamily="34" charset="0"/>
              </a:rPr>
              <a:t> συμπεράνει ότι σε κατάσταση «ελευθερίας της αγοράς η αποφυγή μεγάλων διακυμάνσεων στην απασχόληση μπορεί, συνεπώς, να φαίνεται αδύνατη χωρίς μια μεγάλη αλλαγή στην ψυχολογία των επενδυτικών αγορών τέτοια που δεν υπάρχει κανένας λόγος να αναμένουμε» (</a:t>
            </a:r>
            <a:r>
              <a:rPr lang="en-US" dirty="0">
                <a:latin typeface="Bahnschrift SemiBold" panose="020B0502040204020203" pitchFamily="34" charset="0"/>
              </a:rPr>
              <a:t>Keynes</a:t>
            </a:r>
            <a:r>
              <a:rPr lang="el-GR" dirty="0">
                <a:latin typeface="Bahnschrift SemiBold" panose="020B0502040204020203" pitchFamily="34" charset="0"/>
              </a:rPr>
              <a:t> 1936, σελ. 320).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109436482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bwMode="invGray">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indent="-457200" algn="just"/>
            <a:r>
              <a:rPr lang="el-GR" b="1" dirty="0">
                <a:latin typeface="Bahnschrift SemiBold" panose="020B0502040204020203" pitchFamily="34" charset="0"/>
              </a:rPr>
              <a:t>Η Νέο-</a:t>
            </a:r>
            <a:r>
              <a:rPr lang="el-GR" b="1" dirty="0" err="1">
                <a:latin typeface="Bahnschrift SemiBold" panose="020B0502040204020203" pitchFamily="34" charset="0"/>
              </a:rPr>
              <a:t>Σουμπετεριανή</a:t>
            </a:r>
            <a:r>
              <a:rPr lang="el-GR" b="1" dirty="0">
                <a:latin typeface="Bahnschrift SemiBold" panose="020B0502040204020203" pitchFamily="34" charset="0"/>
              </a:rPr>
              <a:t> Προσέγγιση για τον Οικονομικό Κύκλο</a:t>
            </a:r>
          </a:p>
          <a:p>
            <a:pPr lvl="1" indent="-457200" algn="just"/>
            <a:endParaRPr lang="el-GR" dirty="0">
              <a:latin typeface="Bahnschrift SemiBold" panose="020B0502040204020203" pitchFamily="34" charset="0"/>
            </a:endParaRPr>
          </a:p>
          <a:p>
            <a:pPr algn="just"/>
            <a:r>
              <a:rPr lang="el-GR" dirty="0">
                <a:latin typeface="Bahnschrift SemiBold" panose="020B0502040204020203" pitchFamily="34" charset="0"/>
              </a:rPr>
              <a:t>Παρά το γεγονός ότι ο </a:t>
            </a:r>
            <a:r>
              <a:rPr lang="en-US" dirty="0">
                <a:latin typeface="Bahnschrift SemiBold" panose="020B0502040204020203" pitchFamily="34" charset="0"/>
              </a:rPr>
              <a:t>Schumpeter</a:t>
            </a:r>
            <a:r>
              <a:rPr lang="el-GR" dirty="0">
                <a:latin typeface="Bahnschrift SemiBold" panose="020B0502040204020203" pitchFamily="34" charset="0"/>
              </a:rPr>
              <a:t> ασκεί κριτική στην νέο-κλασσική σχολή, οι συνεχιστές του, γνωστοί και ως Νέο-</a:t>
            </a:r>
            <a:r>
              <a:rPr lang="el-GR" dirty="0" err="1">
                <a:latin typeface="Bahnschrift SemiBold" panose="020B0502040204020203" pitchFamily="34" charset="0"/>
              </a:rPr>
              <a:t>Σουμπετεριανοί</a:t>
            </a:r>
            <a:r>
              <a:rPr lang="el-GR" dirty="0">
                <a:latin typeface="Bahnschrift SemiBold" panose="020B0502040204020203" pitchFamily="34" charset="0"/>
              </a:rPr>
              <a:t>, συχνά εντάσσονται στις προσεγγίσεις των νέο-κλασσικών αποτυπώνοντας - σε ένα βαθμό - το κλίμα κυριαρχίας της νέο-κλασσικής σχολής επί των υπολοίπων. </a:t>
            </a:r>
          </a:p>
          <a:p>
            <a:pPr algn="just"/>
            <a:endParaRPr lang="el-GR" dirty="0">
              <a:solidFill>
                <a:schemeClr val="tx1"/>
              </a:solidFill>
              <a:latin typeface="Bahnschrift SemiBold" panose="020B0502040204020203" pitchFamily="34" charset="0"/>
            </a:endParaRPr>
          </a:p>
          <a:p>
            <a:pPr algn="just"/>
            <a:r>
              <a:rPr lang="el-GR" dirty="0">
                <a:solidFill>
                  <a:schemeClr val="tx1"/>
                </a:solidFill>
                <a:latin typeface="Bahnschrift SemiBold" panose="020B0502040204020203" pitchFamily="34" charset="0"/>
              </a:rPr>
              <a:t>Υπόθεση ότι η παραγωγική δομή μιας χώρας συναρτάται με διαφορετικά κύματα των τεχνολογικών συστημάτων. Δύο βασικές υποκατηγορίες έχουν αναπτυχθεί εντός της Νέο-</a:t>
            </a:r>
            <a:r>
              <a:rPr lang="el-GR" dirty="0" err="1">
                <a:solidFill>
                  <a:schemeClr val="tx1"/>
                </a:solidFill>
                <a:latin typeface="Bahnschrift SemiBold" panose="020B0502040204020203" pitchFamily="34" charset="0"/>
              </a:rPr>
              <a:t>Σουμπετεριανής</a:t>
            </a:r>
            <a:r>
              <a:rPr lang="el-GR" dirty="0">
                <a:solidFill>
                  <a:schemeClr val="tx1"/>
                </a:solidFill>
                <a:latin typeface="Bahnschrift SemiBold" panose="020B0502040204020203" pitchFamily="34" charset="0"/>
              </a:rPr>
              <a:t> προσέγγισης οικονομικών κύκλων: </a:t>
            </a:r>
            <a:r>
              <a:rPr lang="el-GR" dirty="0">
                <a:solidFill>
                  <a:schemeClr val="accent1">
                    <a:lumMod val="60000"/>
                    <a:lumOff val="40000"/>
                  </a:schemeClr>
                </a:solidFill>
                <a:latin typeface="Bahnschrift SemiBold" panose="020B0502040204020203" pitchFamily="34" charset="0"/>
              </a:rPr>
              <a:t>τα γενικά μοντέλα περιγραφής οικονομικών διακυμάνσεων που βασίζονται στον ρόλο της πίστης και της τεχνολογίας (π.χ. </a:t>
            </a:r>
            <a:r>
              <a:rPr lang="en-US" dirty="0">
                <a:solidFill>
                  <a:schemeClr val="accent1">
                    <a:lumMod val="60000"/>
                    <a:lumOff val="40000"/>
                  </a:schemeClr>
                </a:solidFill>
                <a:latin typeface="Bahnschrift SemiBold" panose="020B0502040204020203" pitchFamily="34" charset="0"/>
              </a:rPr>
              <a:t>Perez</a:t>
            </a:r>
            <a:r>
              <a:rPr lang="el-GR" dirty="0">
                <a:solidFill>
                  <a:schemeClr val="accent1">
                    <a:lumMod val="60000"/>
                    <a:lumOff val="40000"/>
                  </a:schemeClr>
                </a:solidFill>
                <a:latin typeface="Bahnschrift SemiBold" panose="020B0502040204020203" pitchFamily="34" charset="0"/>
              </a:rPr>
              <a:t> 2002 και 2004 και </a:t>
            </a:r>
            <a:r>
              <a:rPr lang="en-US" dirty="0">
                <a:solidFill>
                  <a:schemeClr val="accent1">
                    <a:lumMod val="60000"/>
                    <a:lumOff val="40000"/>
                  </a:schemeClr>
                </a:solidFill>
                <a:latin typeface="Bahnschrift SemiBold" panose="020B0502040204020203" pitchFamily="34" charset="0"/>
              </a:rPr>
              <a:t>Freeman</a:t>
            </a:r>
            <a:r>
              <a:rPr lang="el-GR" dirty="0">
                <a:solidFill>
                  <a:schemeClr val="accent1">
                    <a:lumMod val="60000"/>
                    <a:lumOff val="40000"/>
                  </a:schemeClr>
                </a:solidFill>
                <a:latin typeface="Bahnschrift SemiBold" panose="020B0502040204020203" pitchFamily="34" charset="0"/>
              </a:rPr>
              <a:t> 1982 και 1994), και τα </a:t>
            </a:r>
            <a:r>
              <a:rPr lang="el-GR" dirty="0" err="1">
                <a:solidFill>
                  <a:schemeClr val="accent1">
                    <a:lumMod val="60000"/>
                    <a:lumOff val="40000"/>
                  </a:schemeClr>
                </a:solidFill>
                <a:latin typeface="Bahnschrift SemiBold" panose="020B0502040204020203" pitchFamily="34" charset="0"/>
              </a:rPr>
              <a:t>παιγνιοθεωρητικά</a:t>
            </a:r>
            <a:r>
              <a:rPr lang="el-GR" dirty="0">
                <a:solidFill>
                  <a:schemeClr val="accent1">
                    <a:lumMod val="60000"/>
                    <a:lumOff val="40000"/>
                  </a:schemeClr>
                </a:solidFill>
                <a:latin typeface="Bahnschrift SemiBold" panose="020B0502040204020203" pitchFamily="34" charset="0"/>
              </a:rPr>
              <a:t> μοντέλα καινοτομίας, πολλαπλών δρώντων. </a:t>
            </a:r>
            <a:r>
              <a:rPr lang="el-GR" dirty="0">
                <a:solidFill>
                  <a:schemeClr val="tx1"/>
                </a:solidFill>
                <a:latin typeface="Bahnschrift SemiBold" panose="020B0502040204020203" pitchFamily="34" charset="0"/>
              </a:rPr>
              <a:t>Η πρώτη εκδοχή της Νέο-</a:t>
            </a:r>
            <a:r>
              <a:rPr lang="el-GR" dirty="0" err="1">
                <a:solidFill>
                  <a:schemeClr val="tx1"/>
                </a:solidFill>
                <a:latin typeface="Bahnschrift SemiBold" panose="020B0502040204020203" pitchFamily="34" charset="0"/>
              </a:rPr>
              <a:t>Σουμπετεριανής</a:t>
            </a:r>
            <a:r>
              <a:rPr lang="el-GR" dirty="0">
                <a:solidFill>
                  <a:schemeClr val="tx1"/>
                </a:solidFill>
                <a:latin typeface="Bahnschrift SemiBold" panose="020B0502040204020203" pitchFamily="34" charset="0"/>
              </a:rPr>
              <a:t> προσέγγισης, γνωστή και ως οικονομική θεωρία της οικονομικής μεταβολής, ασχολείται με την τεχνολογική μεταβολή, ως τον κατ’ εξοχήν προσδιοριστικό παράγοντα της ανθρώπινης εξέλιξης (</a:t>
            </a:r>
            <a:r>
              <a:rPr lang="en-US" dirty="0" err="1">
                <a:solidFill>
                  <a:schemeClr val="tx1"/>
                </a:solidFill>
                <a:latin typeface="Bahnschrift SemiBold" panose="020B0502040204020203" pitchFamily="34" charset="0"/>
              </a:rPr>
              <a:t>Bazhal</a:t>
            </a:r>
            <a:r>
              <a:rPr lang="el-GR" dirty="0">
                <a:solidFill>
                  <a:schemeClr val="tx1"/>
                </a:solidFill>
                <a:latin typeface="Bahnschrift SemiBold" panose="020B0502040204020203" pitchFamily="34" charset="0"/>
              </a:rPr>
              <a:t> 2013 σελ. 10).</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5: Νεότερες προσεγγίσεις</a:t>
            </a:r>
          </a:p>
        </p:txBody>
      </p:sp>
    </p:spTree>
    <p:extLst>
      <p:ext uri="{BB962C8B-B14F-4D97-AF65-F5344CB8AC3E}">
        <p14:creationId xmlns:p14="http://schemas.microsoft.com/office/powerpoint/2010/main" val="229637654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bwMode="invGray">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indent="-457200" algn="just"/>
            <a:r>
              <a:rPr lang="el-GR" b="1" dirty="0">
                <a:latin typeface="Bahnschrift SemiBold" panose="020B0502040204020203" pitchFamily="34" charset="0"/>
              </a:rPr>
              <a:t>Η Νέο-</a:t>
            </a:r>
            <a:r>
              <a:rPr lang="el-GR" b="1" dirty="0" err="1">
                <a:latin typeface="Bahnschrift SemiBold" panose="020B0502040204020203" pitchFamily="34" charset="0"/>
              </a:rPr>
              <a:t>Σουμπετεριανή</a:t>
            </a:r>
            <a:r>
              <a:rPr lang="el-GR" b="1" dirty="0">
                <a:latin typeface="Bahnschrift SemiBold" panose="020B0502040204020203" pitchFamily="34" charset="0"/>
              </a:rPr>
              <a:t> Προσέγγιση για τον Οικονομικό Κύκλο</a:t>
            </a:r>
          </a:p>
          <a:p>
            <a:pPr lvl="1" indent="-457200" algn="just"/>
            <a:endParaRPr lang="el-GR" b="1" dirty="0">
              <a:latin typeface="Bahnschrift SemiBold" panose="020B0502040204020203" pitchFamily="34" charset="0"/>
            </a:endParaRPr>
          </a:p>
          <a:p>
            <a:pPr algn="just"/>
            <a:r>
              <a:rPr lang="el-GR" dirty="0">
                <a:latin typeface="Bahnschrift SemiBold" panose="020B0502040204020203" pitchFamily="34" charset="0"/>
              </a:rPr>
              <a:t>Κομβική είναι και η έννοια του συστήματος τεχνολογίας, του συνόλου δηλαδή των καινοτομιών οικονομικών και τεχνολογικών, η αλλαγή του οποίου εμφανίζεται με τη μορφή τεχνολογικών επαναστάσεων (</a:t>
            </a:r>
            <a:r>
              <a:rPr lang="en-US" dirty="0">
                <a:latin typeface="Bahnschrift SemiBold" panose="020B0502040204020203" pitchFamily="34" charset="0"/>
              </a:rPr>
              <a:t>Freeman</a:t>
            </a:r>
            <a:r>
              <a:rPr lang="el-GR" dirty="0">
                <a:latin typeface="Bahnschrift SemiBold" panose="020B0502040204020203" pitchFamily="34" charset="0"/>
              </a:rPr>
              <a:t> κ.α. 1982). Στο πλαίσιο του τεχνολογικού συστήματος, οι κυκλικές διακυμάνσεις αποκτούν διαφορετική σημασία, καθώς τείνουν, σύμφωνα με την προσέγγιση αυτή, στη χρηματοοικονομική σφαίρα, ενώ </a:t>
            </a:r>
            <a:r>
              <a:rPr lang="el-GR" dirty="0">
                <a:solidFill>
                  <a:schemeClr val="accent1">
                    <a:lumMod val="60000"/>
                    <a:lumOff val="40000"/>
                  </a:schemeClr>
                </a:solidFill>
                <a:latin typeface="Bahnschrift SemiBold" panose="020B0502040204020203" pitchFamily="34" charset="0"/>
              </a:rPr>
              <a:t>η διέξοδος από την κρίση ταυτίζεται με καινούρια χρηματοοικονομικά εργαλεία, τέτοια που να εντοπίζουν διεξόδους στην υπερβάλλουσα προσφορά χρήματος και τα οποία δεν εμφανίζονται στην παραδοσιακή παραγωγική δομή μιας οικονομίας </a:t>
            </a:r>
            <a:r>
              <a:rPr lang="el-GR" dirty="0">
                <a:latin typeface="Bahnschrift SemiBold" panose="020B0502040204020203" pitchFamily="34" charset="0"/>
              </a:rPr>
              <a:t>(</a:t>
            </a:r>
            <a:r>
              <a:rPr lang="en-US" dirty="0" err="1">
                <a:latin typeface="Bahnschrift SemiBold" panose="020B0502040204020203" pitchFamily="34" charset="0"/>
              </a:rPr>
              <a:t>Bazhal</a:t>
            </a:r>
            <a:r>
              <a:rPr lang="el-GR" dirty="0">
                <a:latin typeface="Bahnschrift SemiBold" panose="020B0502040204020203" pitchFamily="34" charset="0"/>
              </a:rPr>
              <a:t> 2013 σελ. 12). </a:t>
            </a:r>
          </a:p>
          <a:p>
            <a:pPr algn="just"/>
            <a:endParaRPr lang="el-GR" dirty="0">
              <a:latin typeface="Bahnschrift SemiBold" panose="020B0502040204020203" pitchFamily="34" charset="0"/>
            </a:endParaRPr>
          </a:p>
          <a:p>
            <a:pPr algn="just"/>
            <a:r>
              <a:rPr lang="en-US" dirty="0" err="1">
                <a:latin typeface="Bahnschrift SemiBold" panose="020B0502040204020203" pitchFamily="34" charset="0"/>
              </a:rPr>
              <a:t>Στο</a:t>
            </a:r>
            <a:r>
              <a:rPr lang="en-US" dirty="0">
                <a:latin typeface="Bahnschrift SemiBold" panose="020B0502040204020203" pitchFamily="34" charset="0"/>
              </a:rPr>
              <a:t> </a:t>
            </a:r>
            <a:r>
              <a:rPr lang="en-US" dirty="0" err="1">
                <a:latin typeface="Bahnschrift SemiBold" panose="020B0502040204020203" pitchFamily="34" charset="0"/>
              </a:rPr>
              <a:t>τεχνοοικονομικό</a:t>
            </a:r>
            <a:r>
              <a:rPr lang="en-US" dirty="0">
                <a:latin typeface="Bahnschrift SemiBold" panose="020B0502040204020203" pitchFamily="34" charset="0"/>
              </a:rPr>
              <a:t> πα</a:t>
            </a:r>
            <a:r>
              <a:rPr lang="en-US" dirty="0" err="1">
                <a:latin typeface="Bahnschrift SemiBold" panose="020B0502040204020203" pitchFamily="34" charset="0"/>
              </a:rPr>
              <a:t>ράδειγμ</a:t>
            </a:r>
            <a:r>
              <a:rPr lang="en-US" dirty="0">
                <a:latin typeface="Bahnschrift SemiBold" panose="020B0502040204020203" pitchFamily="34" charset="0"/>
              </a:rPr>
              <a:t>α δίνεται προσδιοριστικός χαρακτήρας για ολόκληρη την εξέλιξη και την ανθρώπινη συμπεριφορά, καθώς επηρεάζει τη συμπεριφορά των επιχειρηματιών και χρηματοδοτών τους, των μάνατζερ, των επενδυτών και των καταναλωτών (Perez 2004).</a:t>
            </a:r>
            <a:endParaRPr lang="el-GR" dirty="0">
              <a:latin typeface="Bahnschrift SemiBold" panose="020B0502040204020203" pitchFamily="34" charset="0"/>
            </a:endParaRP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5: Νεότερες προσεγγίσεις</a:t>
            </a:r>
          </a:p>
        </p:txBody>
      </p:sp>
    </p:spTree>
    <p:extLst>
      <p:ext uri="{BB962C8B-B14F-4D97-AF65-F5344CB8AC3E}">
        <p14:creationId xmlns:p14="http://schemas.microsoft.com/office/powerpoint/2010/main" val="220202037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bwMode="invGray">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indent="-457200" algn="just"/>
            <a:r>
              <a:rPr lang="el-GR" b="1" dirty="0">
                <a:latin typeface="Bahnschrift SemiBold" panose="020B0502040204020203" pitchFamily="34" charset="0"/>
              </a:rPr>
              <a:t>Η Νέο-</a:t>
            </a:r>
            <a:r>
              <a:rPr lang="el-GR" b="1" dirty="0" err="1">
                <a:latin typeface="Bahnschrift SemiBold" panose="020B0502040204020203" pitchFamily="34" charset="0"/>
              </a:rPr>
              <a:t>Σουμπετεριανή</a:t>
            </a:r>
            <a:r>
              <a:rPr lang="el-GR" b="1" dirty="0">
                <a:latin typeface="Bahnschrift SemiBold" panose="020B0502040204020203" pitchFamily="34" charset="0"/>
              </a:rPr>
              <a:t> Προσέγγιση για τον Οικονομικό Κύκλο</a:t>
            </a:r>
          </a:p>
          <a:p>
            <a:pPr lvl="1" indent="-457200" algn="just"/>
            <a:endParaRPr lang="el-GR" b="1" dirty="0">
              <a:latin typeface="Bahnschrift SemiBold" panose="020B0502040204020203" pitchFamily="34" charset="0"/>
            </a:endParaRPr>
          </a:p>
          <a:p>
            <a:pPr algn="just"/>
            <a:r>
              <a:rPr lang="el-GR" dirty="0">
                <a:latin typeface="Bahnschrift SemiBold" panose="020B0502040204020203" pitchFamily="34" charset="0"/>
              </a:rPr>
              <a:t>Στόχοι αυτής, της πρώτης προσέγγισης είναι α) η ερμηνεία για την συγκέντρωση της τεχνολογικής καινοτομίας και της εμφάνισης της αλλαγής με όρους ‘τεχνολογικών επαναστάσεων’, β) η ερμηνεία για την εμφάνιση συγκεντρωμένων τεχνολογικών χρηματοπιστωτικών καινοτομιών, γ) η κατανόηση των μεγάλων χρηματοπιστωτικών κρίσεων ως μαζικές περιπτώσεις μεγάλης παραγωγής πίστης συνδεδεμένης με την συσσώρευση που επιφέρουν οι μεγάλες τεχνολογικές καινοτομίες της παραγωγής (</a:t>
            </a:r>
            <a:r>
              <a:rPr lang="en-US" dirty="0">
                <a:latin typeface="Bahnschrift SemiBold" panose="020B0502040204020203" pitchFamily="34" charset="0"/>
              </a:rPr>
              <a:t>Perez</a:t>
            </a:r>
            <a:r>
              <a:rPr lang="el-GR" dirty="0">
                <a:latin typeface="Bahnschrift SemiBold" panose="020B0502040204020203" pitchFamily="34" charset="0"/>
              </a:rPr>
              <a:t> 2004). </a:t>
            </a:r>
            <a:endParaRPr lang="en-US" dirty="0">
              <a:latin typeface="Bahnschrift SemiBold" panose="020B0502040204020203" pitchFamily="34" charset="0"/>
            </a:endParaRPr>
          </a:p>
          <a:p>
            <a:pPr algn="just"/>
            <a:endParaRPr lang="en-US" dirty="0">
              <a:latin typeface="Bahnschrift SemiBold" panose="020B0502040204020203" pitchFamily="34" charset="0"/>
            </a:endParaRPr>
          </a:p>
          <a:p>
            <a:pPr algn="just"/>
            <a:r>
              <a:rPr lang="el-GR" dirty="0">
                <a:latin typeface="Bahnschrift SemiBold" panose="020B0502040204020203" pitchFamily="34" charset="0"/>
              </a:rPr>
              <a:t>Στη δεύτερη κατηγορία γίνεται προσπάθεια μικροοικονομικής ερμηνείας της διάδοσης και ανάπτυξης της καινοτομίας μέσω της θεωρίας των παιγνίων και της </a:t>
            </a:r>
            <a:r>
              <a:rPr lang="el-GR" dirty="0" err="1">
                <a:latin typeface="Bahnschrift SemiBold" panose="020B0502040204020203" pitchFamily="34" charset="0"/>
              </a:rPr>
              <a:t>μοντελοποίησης</a:t>
            </a:r>
            <a:r>
              <a:rPr lang="el-GR" dirty="0">
                <a:latin typeface="Bahnschrift SemiBold" panose="020B0502040204020203" pitchFamily="34" charset="0"/>
              </a:rPr>
              <a:t> της «άριστης» ανθρώπινης συμπεριφοράς </a:t>
            </a:r>
            <a:r>
              <a:rPr lang="el-GR" dirty="0">
                <a:solidFill>
                  <a:schemeClr val="accent1">
                    <a:lumMod val="60000"/>
                    <a:lumOff val="40000"/>
                  </a:schemeClr>
                </a:solidFill>
                <a:latin typeface="Bahnschrift SemiBold" panose="020B0502040204020203" pitchFamily="34" charset="0"/>
              </a:rPr>
              <a:t>σε κατάσταση αλληλεπίδρασης πολλαπλών δρώντων, όπως επιχειρήσεις, θεσμοί, πανεπιστήμια, ερευνητικά κέντρα και κρατικοί φορείς. </a:t>
            </a:r>
            <a:r>
              <a:rPr lang="el-GR" dirty="0">
                <a:latin typeface="Bahnschrift SemiBold" panose="020B0502040204020203" pitchFamily="34" charset="0"/>
              </a:rPr>
              <a:t>Ακόμα, στα πλαίσια της Νέο-</a:t>
            </a:r>
            <a:r>
              <a:rPr lang="el-GR" dirty="0" err="1">
                <a:latin typeface="Bahnschrift SemiBold" panose="020B0502040204020203" pitchFamily="34" charset="0"/>
              </a:rPr>
              <a:t>Σουμπετεριανής</a:t>
            </a:r>
            <a:r>
              <a:rPr lang="el-GR" dirty="0">
                <a:latin typeface="Bahnschrift SemiBold" panose="020B0502040204020203" pitchFamily="34" charset="0"/>
              </a:rPr>
              <a:t> προσέγγισης έχει δημιουργηθεί η θεωρία του «κύκλου ζωής της βιομηχανίας» (</a:t>
            </a:r>
            <a:r>
              <a:rPr lang="en-US" dirty="0">
                <a:latin typeface="Bahnschrift SemiBold" panose="020B0502040204020203" pitchFamily="34" charset="0"/>
              </a:rPr>
              <a:t>industrial life cycles</a:t>
            </a:r>
            <a:r>
              <a:rPr lang="el-GR" dirty="0">
                <a:latin typeface="Bahnschrift SemiBold" panose="020B0502040204020203" pitchFamily="34" charset="0"/>
              </a:rPr>
              <a:t>), η οποία θεμελιώνει νόμους για τον κύκλο ζωής μιας βιομηχανίας σε συνάρτηση με τις τεχνολογικές επαναστάσεις (π.χ. </a:t>
            </a:r>
            <a:r>
              <a:rPr lang="en-US" dirty="0" err="1">
                <a:latin typeface="Bahnschrift SemiBold" panose="020B0502040204020203" pitchFamily="34" charset="0"/>
              </a:rPr>
              <a:t>Utterback</a:t>
            </a:r>
            <a:r>
              <a:rPr lang="el-GR" dirty="0">
                <a:latin typeface="Bahnschrift SemiBold" panose="020B0502040204020203" pitchFamily="34" charset="0"/>
              </a:rPr>
              <a:t> και </a:t>
            </a:r>
            <a:r>
              <a:rPr lang="en-US" dirty="0">
                <a:latin typeface="Bahnschrift SemiBold" panose="020B0502040204020203" pitchFamily="34" charset="0"/>
              </a:rPr>
              <a:t>Abernathy</a:t>
            </a:r>
            <a:r>
              <a:rPr lang="el-GR" dirty="0">
                <a:latin typeface="Bahnschrift SemiBold" panose="020B0502040204020203" pitchFamily="34" charset="0"/>
              </a:rPr>
              <a:t> 1975, </a:t>
            </a:r>
            <a:r>
              <a:rPr lang="en-US" dirty="0" err="1">
                <a:latin typeface="Bahnschrift SemiBold" panose="020B0502040204020203" pitchFamily="34" charset="0"/>
              </a:rPr>
              <a:t>Gort</a:t>
            </a:r>
            <a:r>
              <a:rPr lang="el-GR" dirty="0">
                <a:latin typeface="Bahnschrift SemiBold" panose="020B0502040204020203" pitchFamily="34" charset="0"/>
              </a:rPr>
              <a:t> και </a:t>
            </a:r>
            <a:r>
              <a:rPr lang="en-US" dirty="0" err="1">
                <a:latin typeface="Bahnschrift SemiBold" panose="020B0502040204020203" pitchFamily="34" charset="0"/>
              </a:rPr>
              <a:t>Klepper</a:t>
            </a:r>
            <a:r>
              <a:rPr lang="el-GR" dirty="0">
                <a:latin typeface="Bahnschrift SemiBold" panose="020B0502040204020203" pitchFamily="34" charset="0"/>
              </a:rPr>
              <a:t> 1982, </a:t>
            </a:r>
            <a:r>
              <a:rPr lang="en-US" dirty="0" err="1">
                <a:latin typeface="Bahnschrift SemiBold" panose="020B0502040204020203" pitchFamily="34" charset="0"/>
              </a:rPr>
              <a:t>Jovanovic</a:t>
            </a:r>
            <a:r>
              <a:rPr lang="el-GR" dirty="0">
                <a:latin typeface="Bahnschrift SemiBold" panose="020B0502040204020203" pitchFamily="34" charset="0"/>
              </a:rPr>
              <a:t> και </a:t>
            </a:r>
            <a:r>
              <a:rPr lang="en-US" dirty="0">
                <a:latin typeface="Bahnschrift SemiBold" panose="020B0502040204020203" pitchFamily="34" charset="0"/>
              </a:rPr>
              <a:t>McDonald</a:t>
            </a:r>
            <a:r>
              <a:rPr lang="el-GR" dirty="0">
                <a:latin typeface="Bahnschrift SemiBold" panose="020B0502040204020203" pitchFamily="34" charset="0"/>
              </a:rPr>
              <a:t> 1994 και </a:t>
            </a:r>
            <a:r>
              <a:rPr lang="en-US" dirty="0" err="1">
                <a:latin typeface="Bahnschrift SemiBold" panose="020B0502040204020203" pitchFamily="34" charset="0"/>
              </a:rPr>
              <a:t>Klepper</a:t>
            </a:r>
            <a:r>
              <a:rPr lang="el-GR" dirty="0">
                <a:latin typeface="Bahnschrift SemiBold" panose="020B0502040204020203" pitchFamily="34" charset="0"/>
              </a:rPr>
              <a:t> 1997).</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5: Νεότερες προσεγγίσεις</a:t>
            </a:r>
          </a:p>
        </p:txBody>
      </p:sp>
    </p:spTree>
    <p:extLst>
      <p:ext uri="{BB962C8B-B14F-4D97-AF65-F5344CB8AC3E}">
        <p14:creationId xmlns:p14="http://schemas.microsoft.com/office/powerpoint/2010/main" val="132825997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bwMode="invGray">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indent="-457200" algn="just"/>
            <a:r>
              <a:rPr lang="el-GR" b="1" dirty="0">
                <a:latin typeface="Bahnschrift SemiBold" panose="020B0502040204020203" pitchFamily="34" charset="0"/>
              </a:rPr>
              <a:t>Η Νέο-</a:t>
            </a:r>
            <a:r>
              <a:rPr lang="el-GR" b="1" dirty="0" err="1">
                <a:latin typeface="Bahnschrift SemiBold" panose="020B0502040204020203" pitchFamily="34" charset="0"/>
              </a:rPr>
              <a:t>Σουμπετεριανή</a:t>
            </a:r>
            <a:r>
              <a:rPr lang="el-GR" b="1" dirty="0">
                <a:latin typeface="Bahnschrift SemiBold" panose="020B0502040204020203" pitchFamily="34" charset="0"/>
              </a:rPr>
              <a:t> Προσέγγιση για τον Οικονομικό Κύκλο</a:t>
            </a:r>
          </a:p>
          <a:p>
            <a:pPr lvl="1" indent="-457200" algn="just"/>
            <a:endParaRPr lang="el-GR" b="1" dirty="0">
              <a:latin typeface="Bahnschrift SemiBold" panose="020B0502040204020203" pitchFamily="34" charset="0"/>
            </a:endParaRPr>
          </a:p>
          <a:p>
            <a:pPr algn="just"/>
            <a:r>
              <a:rPr lang="el-GR" dirty="0">
                <a:latin typeface="Bahnschrift SemiBold" panose="020B0502040204020203" pitchFamily="34" charset="0"/>
              </a:rPr>
              <a:t>Ο όρος τεχνολογικό σύστημα (</a:t>
            </a:r>
            <a:r>
              <a:rPr lang="en-US" dirty="0">
                <a:latin typeface="Bahnschrift SemiBold" panose="020B0502040204020203" pitchFamily="34" charset="0"/>
              </a:rPr>
              <a:t>Freeman</a:t>
            </a:r>
            <a:r>
              <a:rPr lang="el-GR" dirty="0">
                <a:latin typeface="Bahnschrift SemiBold" panose="020B0502040204020203" pitchFamily="34" charset="0"/>
              </a:rPr>
              <a:t> κ.α. 1982) έρχεται να αποτυπώσει την έμφαση στη διαδικασία, </a:t>
            </a:r>
            <a:r>
              <a:rPr lang="el-GR" dirty="0">
                <a:solidFill>
                  <a:schemeClr val="accent1">
                    <a:lumMod val="60000"/>
                    <a:lumOff val="40000"/>
                  </a:schemeClr>
                </a:solidFill>
                <a:latin typeface="Bahnschrift SemiBold" panose="020B0502040204020203" pitchFamily="34" charset="0"/>
              </a:rPr>
              <a:t>καθώς οι τεχνολογικές μεταβολές έρχονται ως ένα σύνολο δομικά προσδιορισμένων </a:t>
            </a:r>
            <a:r>
              <a:rPr lang="el-GR" dirty="0" err="1">
                <a:solidFill>
                  <a:schemeClr val="accent1">
                    <a:lumMod val="60000"/>
                    <a:lumOff val="40000"/>
                  </a:schemeClr>
                </a:solidFill>
                <a:latin typeface="Bahnschrift SemiBold" panose="020B0502040204020203" pitchFamily="34" charset="0"/>
              </a:rPr>
              <a:t>αλληλό</a:t>
            </a:r>
            <a:r>
              <a:rPr lang="el-GR" dirty="0">
                <a:solidFill>
                  <a:schemeClr val="accent1">
                    <a:lumMod val="60000"/>
                    <a:lumOff val="40000"/>
                  </a:schemeClr>
                </a:solidFill>
                <a:latin typeface="Bahnschrift SemiBold" panose="020B0502040204020203" pitchFamily="34" charset="0"/>
              </a:rPr>
              <a:t>-συνδέσεων και εσωτερικών σχέσεων μεταξύ των μερών και ανακαθορίζουν τις ήδη διαμορφωθείσες σχέσεις του όλου της εξέλιξης</a:t>
            </a:r>
            <a:r>
              <a:rPr lang="el-GR" dirty="0">
                <a:latin typeface="Bahnschrift SemiBold" panose="020B0502040204020203" pitchFamily="34" charset="0"/>
              </a:rPr>
              <a:t>. Κάτι τέτοιο συνεπάγεται ότι κάθε τεχνολογικό σύστημα εντάσσεται σε κάποιου είδους ‘συλλογικής τροχιάς’, ενώ, την ίδια στιγμή επιφέρει δυνητικά τεχνολογικές και επιστημονικές αλλαγές που συμβάλλουν στην συνολική μετατόπιση του συνόλου της οικονομίας. </a:t>
            </a:r>
            <a:r>
              <a:rPr lang="el-GR" dirty="0">
                <a:solidFill>
                  <a:schemeClr val="accent1">
                    <a:lumMod val="60000"/>
                    <a:lumOff val="40000"/>
                  </a:schemeClr>
                </a:solidFill>
                <a:latin typeface="Bahnschrift SemiBold" panose="020B0502040204020203" pitchFamily="34" charset="0"/>
              </a:rPr>
              <a:t>Η τεχνολογική επανάσταση επιτυγχάνεται στην περίπτωση που τα «σμήνη» της καινοτομίας αντικαθιστούν καπιταλιστικές δομές που έχουν εξουθενωθεί και εξαντληθεί.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5: Νεότερες προσεγγίσεις</a:t>
            </a:r>
          </a:p>
        </p:txBody>
      </p:sp>
    </p:spTree>
    <p:extLst>
      <p:ext uri="{BB962C8B-B14F-4D97-AF65-F5344CB8AC3E}">
        <p14:creationId xmlns:p14="http://schemas.microsoft.com/office/powerpoint/2010/main" val="35805889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bwMode="invGray">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indent="-457200" algn="just"/>
            <a:r>
              <a:rPr lang="el-GR" b="1" dirty="0">
                <a:latin typeface="Bahnschrift SemiBold" panose="020B0502040204020203" pitchFamily="34" charset="0"/>
              </a:rPr>
              <a:t>Η Νέο-</a:t>
            </a:r>
            <a:r>
              <a:rPr lang="el-GR" b="1" dirty="0" err="1">
                <a:latin typeface="Bahnschrift SemiBold" panose="020B0502040204020203" pitchFamily="34" charset="0"/>
              </a:rPr>
              <a:t>Σουμπετεριανή</a:t>
            </a:r>
            <a:r>
              <a:rPr lang="el-GR" b="1" dirty="0">
                <a:latin typeface="Bahnschrift SemiBold" panose="020B0502040204020203" pitchFamily="34" charset="0"/>
              </a:rPr>
              <a:t> Προσέγγιση για τον Οικονομικό Κύκλο</a:t>
            </a:r>
          </a:p>
          <a:p>
            <a:pPr algn="just"/>
            <a:endParaRPr lang="en-US" dirty="0">
              <a:latin typeface="Bahnschrift SemiBold" panose="020B0502040204020203" pitchFamily="34" charset="0"/>
            </a:endParaRPr>
          </a:p>
          <a:p>
            <a:pPr algn="just"/>
            <a:r>
              <a:rPr lang="el-GR" dirty="0">
                <a:latin typeface="Bahnschrift SemiBold" panose="020B0502040204020203" pitchFamily="34" charset="0"/>
              </a:rPr>
              <a:t>Η τεχνολογική επανάσταση οδηγεί σε δραστικές μεταβολές στις κυρίαρχες τάσεις του συστήματος των τεχνολογικών παραδειγμάτων που επηρεάζουν όλες τις σημαντικές πλευρές της λειτουργίας της οικονομίας (</a:t>
            </a:r>
            <a:r>
              <a:rPr lang="en-US" dirty="0">
                <a:latin typeface="Bahnschrift SemiBold" panose="020B0502040204020203" pitchFamily="34" charset="0"/>
              </a:rPr>
              <a:t>Perez</a:t>
            </a:r>
            <a:r>
              <a:rPr lang="el-GR" dirty="0">
                <a:latin typeface="Bahnschrift SemiBold" panose="020B0502040204020203" pitchFamily="34" charset="0"/>
              </a:rPr>
              <a:t> 2002). </a:t>
            </a:r>
            <a:r>
              <a:rPr lang="el-GR" dirty="0">
                <a:solidFill>
                  <a:schemeClr val="accent1">
                    <a:lumMod val="60000"/>
                    <a:lumOff val="40000"/>
                  </a:schemeClr>
                </a:solidFill>
                <a:latin typeface="Bahnschrift SemiBold" panose="020B0502040204020203" pitchFamily="34" charset="0"/>
              </a:rPr>
              <a:t>Πρόκειται για αλλαγές που συμπαρασύρουν την κοινωνικό-θεσμική σφαίρα αλλά και το τεχνοοικονομικό σύμπαν (</a:t>
            </a:r>
            <a:r>
              <a:rPr lang="en-US" dirty="0">
                <a:solidFill>
                  <a:schemeClr val="accent1">
                    <a:lumMod val="60000"/>
                    <a:lumOff val="40000"/>
                  </a:schemeClr>
                </a:solidFill>
                <a:latin typeface="Bahnschrift SemiBold" panose="020B0502040204020203" pitchFamily="34" charset="0"/>
              </a:rPr>
              <a:t>Perez</a:t>
            </a:r>
            <a:r>
              <a:rPr lang="el-GR" dirty="0">
                <a:solidFill>
                  <a:schemeClr val="accent1">
                    <a:lumMod val="60000"/>
                    <a:lumOff val="40000"/>
                  </a:schemeClr>
                </a:solidFill>
                <a:latin typeface="Bahnschrift SemiBold" panose="020B0502040204020203" pitchFamily="34" charset="0"/>
              </a:rPr>
              <a:t> 2004). </a:t>
            </a:r>
            <a:r>
              <a:rPr lang="el-GR" dirty="0">
                <a:latin typeface="Bahnschrift SemiBold" panose="020B0502040204020203" pitchFamily="34" charset="0"/>
              </a:rPr>
              <a:t>Στο τέλος, η αλλαγή της έμφασης στις σφαίρες ενός κοινωνικού σχηματισμού αναδεικνύει τη μη δυνατότητα διαχωρισμού τους στο πλαίσιο της οικονομικής εξέλιξης, </a:t>
            </a:r>
            <a:r>
              <a:rPr lang="el-GR" dirty="0">
                <a:solidFill>
                  <a:schemeClr val="accent1">
                    <a:lumMod val="60000"/>
                    <a:lumOff val="40000"/>
                  </a:schemeClr>
                </a:solidFill>
                <a:latin typeface="Bahnschrift SemiBold" panose="020B0502040204020203" pitchFamily="34" charset="0"/>
              </a:rPr>
              <a:t>καθώς η κοινωνία ορίζει και ορίζεται από την τεχνολογική αλλαγή</a:t>
            </a:r>
            <a:r>
              <a:rPr lang="el-GR" dirty="0">
                <a:latin typeface="Bahnschrift SemiBold" panose="020B0502040204020203" pitchFamily="34" charset="0"/>
              </a:rPr>
              <a:t> (</a:t>
            </a:r>
            <a:r>
              <a:rPr lang="en-US" dirty="0">
                <a:latin typeface="Bahnschrift SemiBold" panose="020B0502040204020203" pitchFamily="34" charset="0"/>
              </a:rPr>
              <a:t>Freeman</a:t>
            </a:r>
            <a:r>
              <a:rPr lang="el-GR" dirty="0">
                <a:latin typeface="Bahnschrift SemiBold" panose="020B0502040204020203" pitchFamily="34" charset="0"/>
              </a:rPr>
              <a:t> και </a:t>
            </a:r>
            <a:r>
              <a:rPr lang="en-US" dirty="0">
                <a:latin typeface="Bahnschrift SemiBold" panose="020B0502040204020203" pitchFamily="34" charset="0"/>
              </a:rPr>
              <a:t>Perez</a:t>
            </a:r>
            <a:r>
              <a:rPr lang="el-GR" dirty="0">
                <a:latin typeface="Bahnschrift SemiBold" panose="020B0502040204020203" pitchFamily="34" charset="0"/>
              </a:rPr>
              <a:t> 1988). Η εξέλιξη αυτή συστηματοποιείται, στη Νέο-</a:t>
            </a:r>
            <a:r>
              <a:rPr lang="el-GR" dirty="0" err="1">
                <a:latin typeface="Bahnschrift SemiBold" panose="020B0502040204020203" pitchFamily="34" charset="0"/>
              </a:rPr>
              <a:t>Σουμπετεριανή</a:t>
            </a:r>
            <a:r>
              <a:rPr lang="el-GR" dirty="0">
                <a:latin typeface="Bahnschrift SemiBold" panose="020B0502040204020203" pitchFamily="34" charset="0"/>
              </a:rPr>
              <a:t> προσέγγιση, με το πέρασμα από τα κύματα (</a:t>
            </a:r>
            <a:r>
              <a:rPr lang="en-US" dirty="0">
                <a:latin typeface="Bahnschrift SemiBold" panose="020B0502040204020203" pitchFamily="34" charset="0"/>
              </a:rPr>
              <a:t>waves</a:t>
            </a:r>
            <a:r>
              <a:rPr lang="el-GR" dirty="0">
                <a:latin typeface="Bahnschrift SemiBold" panose="020B0502040204020203" pitchFamily="34" charset="0"/>
              </a:rPr>
              <a:t>) στα μέγα-</a:t>
            </a:r>
            <a:r>
              <a:rPr lang="el-GR" dirty="0" err="1">
                <a:latin typeface="Bahnschrift SemiBold" panose="020B0502040204020203" pitchFamily="34" charset="0"/>
              </a:rPr>
              <a:t>κύμματα</a:t>
            </a:r>
            <a:r>
              <a:rPr lang="el-GR" dirty="0">
                <a:latin typeface="Bahnschrift SemiBold" panose="020B0502040204020203" pitchFamily="34" charset="0"/>
              </a:rPr>
              <a:t> (</a:t>
            </a:r>
            <a:r>
              <a:rPr lang="en-US" dirty="0">
                <a:latin typeface="Bahnschrift SemiBold" panose="020B0502040204020203" pitchFamily="34" charset="0"/>
              </a:rPr>
              <a:t>surges</a:t>
            </a:r>
            <a:r>
              <a:rPr lang="el-GR" dirty="0">
                <a:latin typeface="Bahnschrift SemiBold" panose="020B0502040204020203" pitchFamily="34" charset="0"/>
              </a:rPr>
              <a:t>) (</a:t>
            </a:r>
            <a:r>
              <a:rPr lang="en-US" dirty="0">
                <a:latin typeface="Bahnschrift SemiBold" panose="020B0502040204020203" pitchFamily="34" charset="0"/>
              </a:rPr>
              <a:t>Freeman</a:t>
            </a:r>
            <a:r>
              <a:rPr lang="el-GR" dirty="0">
                <a:latin typeface="Bahnschrift SemiBold" panose="020B0502040204020203" pitchFamily="34" charset="0"/>
              </a:rPr>
              <a:t> και </a:t>
            </a:r>
            <a:r>
              <a:rPr lang="en-US" dirty="0">
                <a:latin typeface="Bahnschrift SemiBold" panose="020B0502040204020203" pitchFamily="34" charset="0"/>
              </a:rPr>
              <a:t>Perez</a:t>
            </a:r>
            <a:r>
              <a:rPr lang="el-GR" dirty="0">
                <a:latin typeface="Bahnschrift SemiBold" panose="020B0502040204020203" pitchFamily="34" charset="0"/>
              </a:rPr>
              <a:t> 1988).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5: Νεότερες προσεγγίσεις</a:t>
            </a:r>
          </a:p>
        </p:txBody>
      </p:sp>
    </p:spTree>
    <p:extLst>
      <p:ext uri="{BB962C8B-B14F-4D97-AF65-F5344CB8AC3E}">
        <p14:creationId xmlns:p14="http://schemas.microsoft.com/office/powerpoint/2010/main" val="401872376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bwMode="invGray">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indent="-457200" algn="just"/>
            <a:r>
              <a:rPr lang="el-GR" b="1" dirty="0">
                <a:latin typeface="Bahnschrift SemiBold" panose="020B0502040204020203" pitchFamily="34" charset="0"/>
              </a:rPr>
              <a:t>Η Νέο-</a:t>
            </a:r>
            <a:r>
              <a:rPr lang="el-GR" b="1" dirty="0" err="1">
                <a:latin typeface="Bahnschrift SemiBold" panose="020B0502040204020203" pitchFamily="34" charset="0"/>
              </a:rPr>
              <a:t>Σουμπετεριανή</a:t>
            </a:r>
            <a:r>
              <a:rPr lang="el-GR" b="1" dirty="0">
                <a:latin typeface="Bahnschrift SemiBold" panose="020B0502040204020203" pitchFamily="34" charset="0"/>
              </a:rPr>
              <a:t> Προσέγγιση για τον Οικονομικό Κύκλο</a:t>
            </a:r>
          </a:p>
          <a:p>
            <a:pPr algn="just"/>
            <a:endParaRPr lang="en-US" dirty="0">
              <a:latin typeface="Bahnschrift SemiBold" panose="020B0502040204020203" pitchFamily="34" charset="0"/>
            </a:endParaRPr>
          </a:p>
          <a:p>
            <a:pPr algn="just"/>
            <a:r>
              <a:rPr lang="el-GR" dirty="0">
                <a:latin typeface="Bahnschrift SemiBold" panose="020B0502040204020203" pitchFamily="34" charset="0"/>
              </a:rPr>
              <a:t>Η ανάλυση των οικονομικών διακυμάνσεων λαμβάνει </a:t>
            </a:r>
            <a:r>
              <a:rPr lang="el-GR" dirty="0">
                <a:solidFill>
                  <a:schemeClr val="accent1">
                    <a:lumMod val="60000"/>
                    <a:lumOff val="40000"/>
                  </a:schemeClr>
                </a:solidFill>
                <a:latin typeface="Bahnschrift SemiBold" panose="020B0502040204020203" pitchFamily="34" charset="0"/>
              </a:rPr>
              <a:t>χώρα κυρίως σε μακρές περιόδους, συνήθως 50 ετών </a:t>
            </a:r>
            <a:r>
              <a:rPr lang="el-GR" dirty="0">
                <a:latin typeface="Bahnschrift SemiBold" panose="020B0502040204020203" pitchFamily="34" charset="0"/>
              </a:rPr>
              <a:t>(</a:t>
            </a:r>
            <a:r>
              <a:rPr lang="en-US" dirty="0">
                <a:latin typeface="Bahnschrift SemiBold" panose="020B0502040204020203" pitchFamily="34" charset="0"/>
              </a:rPr>
              <a:t>Perez</a:t>
            </a:r>
            <a:r>
              <a:rPr lang="el-GR" dirty="0">
                <a:latin typeface="Bahnschrift SemiBold" panose="020B0502040204020203" pitchFamily="34" charset="0"/>
              </a:rPr>
              <a:t> 2004). </a:t>
            </a:r>
            <a:endParaRPr lang="en-US" dirty="0">
              <a:latin typeface="Bahnschrift SemiBold" panose="020B0502040204020203" pitchFamily="34" charset="0"/>
            </a:endParaRP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Η περίοδος του κύκλου εξαρτάται από την συχνότητα εμφάνισης των καινοτομιών, η οποία οδηγεί και στην δημιουργία κλάδων-</a:t>
            </a:r>
            <a:r>
              <a:rPr lang="el-GR" dirty="0" err="1">
                <a:latin typeface="Bahnschrift SemiBold" panose="020B0502040204020203" pitchFamily="34" charset="0"/>
              </a:rPr>
              <a:t>λοκομοτίβων</a:t>
            </a:r>
            <a:r>
              <a:rPr lang="el-GR" dirty="0">
                <a:latin typeface="Bahnschrift SemiBold" panose="020B0502040204020203" pitchFamily="34" charset="0"/>
              </a:rPr>
              <a:t> και στην περαιτέρω διάδοσή τους στην οικονομία. Δύο στάδια αναγνωρίζονται στην διάχυση του νέου τεχνολογικού συστήματος: η εγκατάσταση (</a:t>
            </a:r>
            <a:r>
              <a:rPr lang="en-US" dirty="0">
                <a:latin typeface="Bahnschrift SemiBold" panose="020B0502040204020203" pitchFamily="34" charset="0"/>
              </a:rPr>
              <a:t>installation</a:t>
            </a:r>
            <a:r>
              <a:rPr lang="el-GR" dirty="0">
                <a:latin typeface="Bahnschrift SemiBold" panose="020B0502040204020203" pitchFamily="34" charset="0"/>
              </a:rPr>
              <a:t>) και η ανάπτυξη (</a:t>
            </a:r>
            <a:r>
              <a:rPr lang="en-US" dirty="0">
                <a:latin typeface="Bahnschrift SemiBold" panose="020B0502040204020203" pitchFamily="34" charset="0"/>
              </a:rPr>
              <a:t>development</a:t>
            </a:r>
            <a:r>
              <a:rPr lang="el-GR" dirty="0">
                <a:latin typeface="Bahnschrift SemiBold" panose="020B0502040204020203" pitchFamily="34" charset="0"/>
              </a:rPr>
              <a:t>) καθένα διάρκειας από 20 έως 30 χρόνια (</a:t>
            </a:r>
            <a:r>
              <a:rPr lang="en-US" dirty="0">
                <a:latin typeface="Bahnschrift SemiBold" panose="020B0502040204020203" pitchFamily="34" charset="0"/>
              </a:rPr>
              <a:t>Perez</a:t>
            </a:r>
            <a:r>
              <a:rPr lang="el-GR" dirty="0">
                <a:latin typeface="Bahnschrift SemiBold" panose="020B0502040204020203" pitchFamily="34" charset="0"/>
              </a:rPr>
              <a:t> 2002, 2004). </a:t>
            </a:r>
            <a:r>
              <a:rPr lang="el-GR" dirty="0">
                <a:solidFill>
                  <a:schemeClr val="accent1">
                    <a:lumMod val="60000"/>
                    <a:lumOff val="40000"/>
                  </a:schemeClr>
                </a:solidFill>
                <a:latin typeface="Bahnschrift SemiBold" panose="020B0502040204020203" pitchFamily="34" charset="0"/>
              </a:rPr>
              <a:t>Το στάδιο της εγκατάστασης περιλαμβάνει τη διαπάλη μεταξύ του παλιού τεχνολογικού συστήματος απέναντι στο καινούριο. </a:t>
            </a:r>
            <a:r>
              <a:rPr lang="el-GR" dirty="0">
                <a:latin typeface="Bahnschrift SemiBold" panose="020B0502040204020203" pitchFamily="34" charset="0"/>
              </a:rPr>
              <a:t>Η πρωτοβουλία περνάει σταδιακά στα χέρια του χρηματοπιστωτικού κεφαλαίου, το οποίο μπορεί να σπάει τα δεσμά της υπάρχουσας νόρμας ευκολότερα λόγω της μη πρόσδεσης του σε κάποια παραγωγική διαδικασία (</a:t>
            </a:r>
            <a:r>
              <a:rPr lang="en-US" dirty="0">
                <a:latin typeface="Bahnschrift SemiBold" panose="020B0502040204020203" pitchFamily="34" charset="0"/>
              </a:rPr>
              <a:t>Perez</a:t>
            </a:r>
            <a:r>
              <a:rPr lang="el-GR" dirty="0">
                <a:latin typeface="Bahnschrift SemiBold" panose="020B0502040204020203" pitchFamily="34" charset="0"/>
              </a:rPr>
              <a:t> 2004</a:t>
            </a:r>
            <a:r>
              <a:rPr lang="en-US" dirty="0">
                <a:latin typeface="Bahnschrift SemiBold" panose="020B0502040204020203" pitchFamily="34" charset="0"/>
              </a:rPr>
              <a:t>).</a:t>
            </a:r>
            <a:endParaRPr lang="el-GR" dirty="0">
              <a:latin typeface="Bahnschrift SemiBold" panose="020B0502040204020203" pitchFamily="34" charset="0"/>
            </a:endParaRP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5: Νεότερες προσεγγίσεις</a:t>
            </a:r>
          </a:p>
        </p:txBody>
      </p:sp>
    </p:spTree>
    <p:extLst>
      <p:ext uri="{BB962C8B-B14F-4D97-AF65-F5344CB8AC3E}">
        <p14:creationId xmlns:p14="http://schemas.microsoft.com/office/powerpoint/2010/main" val="147430380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bwMode="invGray">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indent="-457200" algn="just"/>
            <a:r>
              <a:rPr lang="el-GR" b="1" dirty="0">
                <a:latin typeface="Bahnschrift SemiBold" panose="020B0502040204020203" pitchFamily="34" charset="0"/>
              </a:rPr>
              <a:t>Η Νέο-</a:t>
            </a:r>
            <a:r>
              <a:rPr lang="el-GR" b="1" dirty="0" err="1">
                <a:latin typeface="Bahnschrift SemiBold" panose="020B0502040204020203" pitchFamily="34" charset="0"/>
              </a:rPr>
              <a:t>Σουμπετεριανή</a:t>
            </a:r>
            <a:r>
              <a:rPr lang="el-GR" b="1" dirty="0">
                <a:latin typeface="Bahnschrift SemiBold" panose="020B0502040204020203" pitchFamily="34" charset="0"/>
              </a:rPr>
              <a:t> Προσέγγιση για τον Οικονομικό Κύκλο</a:t>
            </a:r>
          </a:p>
          <a:p>
            <a:pPr algn="just"/>
            <a:endParaRPr lang="en-US" dirty="0">
              <a:latin typeface="Bahnschrift SemiBold" panose="020B0502040204020203" pitchFamily="34" charset="0"/>
            </a:endParaRPr>
          </a:p>
          <a:p>
            <a:pPr algn="just"/>
            <a:r>
              <a:rPr lang="el-GR" dirty="0">
                <a:solidFill>
                  <a:schemeClr val="accent1">
                    <a:lumMod val="60000"/>
                    <a:lumOff val="40000"/>
                  </a:schemeClr>
                </a:solidFill>
                <a:latin typeface="Bahnschrift SemiBold" panose="020B0502040204020203" pitchFamily="34" charset="0"/>
              </a:rPr>
              <a:t>Μια χρηματοπιστωτική «φούσκα», συνήθως, εμφανίζεται στα τελευταία στάδια της εγκατάστασης, σηματοδοτώντας το πέρασμα στο στάδιο της ανάπτυξης μέσα στο οποίο, λόγω της μείωσης της ρευστότητας, επιτυγχάνεται η καταστροφή του παλιού κεφαλαίου. </a:t>
            </a:r>
            <a:r>
              <a:rPr lang="el-GR" dirty="0">
                <a:latin typeface="Bahnschrift SemiBold" panose="020B0502040204020203" pitchFamily="34" charset="0"/>
              </a:rPr>
              <a:t>Έτσι, μεταξύ των δυο σταδίων, πιθανότητα θα προκύπτει μια κατάσταση οικονομικής ύφεσης, ακαθόριστης διάρκειας, δημιουργώντας συνθήκες πίεσης για ριζοσπαστικές μεταβολές στις ασκούμενες πολιτικές, κυρίως στην κατεύθυνση της ρύθμισης της χρηματοπιστωτικής σφαίρας, της αύξησης της ζήτησης και της αναδιανομής χρήματος. Πρόκειται για ένα «σημείο καμπής», στο οποίο η πρωτοβουλία επιστρέφει στην παραγωγική οικονομία, καθώς η χρηματοπιστωτική σφαίρα χάνει μέρος της ηγεμονίας της (</a:t>
            </a:r>
            <a:r>
              <a:rPr lang="en-US" dirty="0">
                <a:latin typeface="Bahnschrift SemiBold" panose="020B0502040204020203" pitchFamily="34" charset="0"/>
              </a:rPr>
              <a:t>Perez</a:t>
            </a:r>
            <a:r>
              <a:rPr lang="el-GR" dirty="0">
                <a:latin typeface="Bahnschrift SemiBold" panose="020B0502040204020203" pitchFamily="34" charset="0"/>
              </a:rPr>
              <a:t> 2002).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5: Νεότερες προσεγγίσεις</a:t>
            </a:r>
          </a:p>
        </p:txBody>
      </p:sp>
    </p:spTree>
    <p:extLst>
      <p:ext uri="{BB962C8B-B14F-4D97-AF65-F5344CB8AC3E}">
        <p14:creationId xmlns:p14="http://schemas.microsoft.com/office/powerpoint/2010/main" val="189959616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bwMode="invGray">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indent="-457200" algn="just"/>
            <a:r>
              <a:rPr lang="el-GR" b="1" dirty="0">
                <a:latin typeface="Bahnschrift SemiBold" panose="020B0502040204020203" pitchFamily="34" charset="0"/>
              </a:rPr>
              <a:t>Η Νέο-</a:t>
            </a:r>
            <a:r>
              <a:rPr lang="el-GR" b="1" dirty="0" err="1">
                <a:latin typeface="Bahnschrift SemiBold" panose="020B0502040204020203" pitchFamily="34" charset="0"/>
              </a:rPr>
              <a:t>Σουμπετεριανή</a:t>
            </a:r>
            <a:r>
              <a:rPr lang="el-GR" b="1" dirty="0">
                <a:latin typeface="Bahnschrift SemiBold" panose="020B0502040204020203" pitchFamily="34" charset="0"/>
              </a:rPr>
              <a:t> Προσέγγιση για τον Οικονομικό Κύκλο</a:t>
            </a:r>
          </a:p>
          <a:p>
            <a:pPr algn="just"/>
            <a:endParaRPr lang="en-US" dirty="0">
              <a:latin typeface="Bahnschrift SemiBold" panose="020B0502040204020203" pitchFamily="34" charset="0"/>
            </a:endParaRPr>
          </a:p>
          <a:p>
            <a:pPr algn="just"/>
            <a:r>
              <a:rPr lang="el-GR" dirty="0">
                <a:latin typeface="Bahnschrift SemiBold" panose="020B0502040204020203" pitchFamily="34" charset="0"/>
              </a:rPr>
              <a:t>Εκείνες οι καινοτομίες που δεν είναι συμβατές με το νέο τεχνολογικό σύστημα περιθωριοποιούνται, ενώ το στάδιο της ανάπτυξης εξαντλείται </a:t>
            </a:r>
            <a:r>
              <a:rPr lang="el-GR" dirty="0">
                <a:solidFill>
                  <a:schemeClr val="accent1">
                    <a:lumMod val="60000"/>
                    <a:lumOff val="40000"/>
                  </a:schemeClr>
                </a:solidFill>
                <a:latin typeface="Bahnschrift SemiBold" panose="020B0502040204020203" pitchFamily="34" charset="0"/>
              </a:rPr>
              <a:t>όταν εξαντληθούν όλες οι πιθανές διασυνδέσεις με άλλους κλάδους και όψεις της καθημερινής ζωής, κάτι που γίνεται αντιληπτό από την συμπίεση του περιθωρίου κερδοφορίας και παραγωγικότητας</a:t>
            </a:r>
            <a:r>
              <a:rPr lang="el-GR" dirty="0">
                <a:latin typeface="Bahnschrift SemiBold" panose="020B0502040204020203" pitchFamily="34" charset="0"/>
              </a:rPr>
              <a:t>. </a:t>
            </a:r>
            <a:endParaRPr lang="en-US" dirty="0">
              <a:latin typeface="Bahnschrift SemiBold" panose="020B0502040204020203" pitchFamily="34" charset="0"/>
            </a:endParaRP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Η Νέο-</a:t>
            </a:r>
            <a:r>
              <a:rPr lang="el-GR" dirty="0" err="1">
                <a:latin typeface="Bahnschrift SemiBold" panose="020B0502040204020203" pitchFamily="34" charset="0"/>
              </a:rPr>
              <a:t>Σουμπετεριανή</a:t>
            </a:r>
            <a:r>
              <a:rPr lang="el-GR" dirty="0">
                <a:latin typeface="Bahnschrift SemiBold" panose="020B0502040204020203" pitchFamily="34" charset="0"/>
              </a:rPr>
              <a:t> προσέγγιση δίνει έμφαση στο ρόλο του χρηματοπιστωτικού κεφαλαίου για την έλευση και την διάδοση της καινοτομίας, ενώ αναδεικνύει τη χρηματοπιστωτική σφαίρα ως αυτοτελή χώρο δημιουργίας καινοτομίας</a:t>
            </a:r>
            <a:r>
              <a:rPr lang="en-US" dirty="0">
                <a:latin typeface="Bahnschrift SemiBold" panose="020B0502040204020203" pitchFamily="34" charset="0"/>
              </a:rPr>
              <a:t>. </a:t>
            </a:r>
            <a:r>
              <a:rPr lang="el-GR" dirty="0">
                <a:latin typeface="Bahnschrift SemiBold" panose="020B0502040204020203" pitchFamily="34" charset="0"/>
              </a:rPr>
              <a:t>Συνολικά, μπορούμε να ισχυριστούμε πως </a:t>
            </a:r>
            <a:r>
              <a:rPr lang="el-GR" dirty="0">
                <a:solidFill>
                  <a:schemeClr val="accent1">
                    <a:lumMod val="60000"/>
                    <a:lumOff val="40000"/>
                  </a:schemeClr>
                </a:solidFill>
                <a:latin typeface="Bahnschrift SemiBold" panose="020B0502040204020203" pitchFamily="34" charset="0"/>
              </a:rPr>
              <a:t>η αλλαγή τεχνολογικού συστήματος προσομοιάζει σε έναν μηχανισμό ελαχιστοποίησης του ρίσκου.  Το νέο κεφάλαιο εισέρχεται σε χώρους που δεν χρειάζεται απαραιτήτως γνώση για την επένδυση.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5: Νεότερες προσεγγίσεις</a:t>
            </a:r>
          </a:p>
        </p:txBody>
      </p:sp>
    </p:spTree>
    <p:extLst>
      <p:ext uri="{BB962C8B-B14F-4D97-AF65-F5344CB8AC3E}">
        <p14:creationId xmlns:p14="http://schemas.microsoft.com/office/powerpoint/2010/main" val="215131184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bwMode="invGray">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indent="-457200" algn="just"/>
            <a:r>
              <a:rPr lang="el-GR" b="1" dirty="0">
                <a:latin typeface="Bahnschrift SemiBold" panose="020B0502040204020203" pitchFamily="34" charset="0"/>
              </a:rPr>
              <a:t>Η Νέο-</a:t>
            </a:r>
            <a:r>
              <a:rPr lang="el-GR" b="1" dirty="0" err="1">
                <a:latin typeface="Bahnschrift SemiBold" panose="020B0502040204020203" pitchFamily="34" charset="0"/>
              </a:rPr>
              <a:t>Σουμπετεριανή</a:t>
            </a:r>
            <a:r>
              <a:rPr lang="el-GR" b="1" dirty="0">
                <a:latin typeface="Bahnschrift SemiBold" panose="020B0502040204020203" pitchFamily="34" charset="0"/>
              </a:rPr>
              <a:t> Προσέγγιση για τον Οικονομικό Κύκλο</a:t>
            </a:r>
          </a:p>
          <a:p>
            <a:pPr algn="just"/>
            <a:endParaRPr lang="en-US" dirty="0">
              <a:latin typeface="Bahnschrift SemiBold" panose="020B0502040204020203" pitchFamily="34" charset="0"/>
            </a:endParaRPr>
          </a:p>
          <a:p>
            <a:pPr algn="just"/>
            <a:r>
              <a:rPr lang="el-GR" dirty="0">
                <a:latin typeface="Bahnschrift SemiBold" panose="020B0502040204020203" pitchFamily="34" charset="0"/>
              </a:rPr>
              <a:t>Το δυνητικό κέρδος συγκεντρώνει όλο το διαθέσιμο χρήμα δημιουργώντας μια χρηματοπιστωτική δίνη, συνήθως μέσω των χρηματοπιστωτικών αγορών (</a:t>
            </a:r>
            <a:r>
              <a:rPr lang="en-US" dirty="0">
                <a:latin typeface="Bahnschrift SemiBold" panose="020B0502040204020203" pitchFamily="34" charset="0"/>
              </a:rPr>
              <a:t>Perez</a:t>
            </a:r>
            <a:r>
              <a:rPr lang="el-GR" dirty="0">
                <a:latin typeface="Bahnschrift SemiBold" panose="020B0502040204020203" pitchFamily="34" charset="0"/>
              </a:rPr>
              <a:t> 2004). Η ίδια η χρηματοπιστωτική δίνη θα δημιουργήσει τρόπους προκειμένου οι χρηματοπιστωτικές αγορές να μπορέσουν να μεγιστοποιήσουν την ελευθερία τους σε σχέση με την «πραγματική» οικονομία, δημιουργώντας έτσι τους όρους για την ανάδειξη της χρηματοπιστωτικής καινοτομίας. Θα εντάξει οποιαδήποτε άλλη σφαίρα παραδοσιακά τείνει να γίνει χώρος κερδοσκοπίας, όπως την αγορά κατοικίας ή τον χρυσό (</a:t>
            </a:r>
            <a:r>
              <a:rPr lang="en-US" dirty="0">
                <a:latin typeface="Bahnschrift SemiBold" panose="020B0502040204020203" pitchFamily="34" charset="0"/>
              </a:rPr>
              <a:t>Perez</a:t>
            </a:r>
            <a:r>
              <a:rPr lang="el-GR" dirty="0">
                <a:latin typeface="Bahnschrift SemiBold" panose="020B0502040204020203" pitchFamily="34" charset="0"/>
              </a:rPr>
              <a:t> 2004), αυξάνοντας τις προσδοκίες για αυτά εν μέσω ενός αγοραστικού πανικού για το νέο τεχνολογικό σύστημα. </a:t>
            </a:r>
            <a:r>
              <a:rPr lang="el-GR" dirty="0">
                <a:solidFill>
                  <a:schemeClr val="accent1">
                    <a:lumMod val="60000"/>
                    <a:lumOff val="40000"/>
                  </a:schemeClr>
                </a:solidFill>
                <a:latin typeface="Bahnschrift SemiBold" panose="020B0502040204020203" pitchFamily="34" charset="0"/>
              </a:rPr>
              <a:t>Έτσι, το αναμενόμενο κέρδος θα ορίζει συνολικά και για μεγαλύτερο χρονικό διάστημα μια σειρά από κλάδους της οικονομίας, φαινομενικά άσχετους με την τεχνολογική μεταβολή.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5: Νεότερες προσεγγίσεις</a:t>
            </a:r>
          </a:p>
        </p:txBody>
      </p:sp>
    </p:spTree>
    <p:extLst>
      <p:ext uri="{BB962C8B-B14F-4D97-AF65-F5344CB8AC3E}">
        <p14:creationId xmlns:p14="http://schemas.microsoft.com/office/powerpoint/2010/main" val="225633012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bwMode="invGray">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indent="-457200" algn="just"/>
            <a:r>
              <a:rPr lang="el-GR" b="1" dirty="0">
                <a:latin typeface="Bahnschrift SemiBold" panose="020B0502040204020203" pitchFamily="34" charset="0"/>
              </a:rPr>
              <a:t>Η Νέο-</a:t>
            </a:r>
            <a:r>
              <a:rPr lang="el-GR" b="1" dirty="0" err="1">
                <a:latin typeface="Bahnschrift SemiBold" panose="020B0502040204020203" pitchFamily="34" charset="0"/>
              </a:rPr>
              <a:t>Σουμπετεριανή</a:t>
            </a:r>
            <a:r>
              <a:rPr lang="el-GR" b="1" dirty="0">
                <a:latin typeface="Bahnschrift SemiBold" panose="020B0502040204020203" pitchFamily="34" charset="0"/>
              </a:rPr>
              <a:t> Προσέγγιση για τον Οικονομικό Κύκλο</a:t>
            </a:r>
          </a:p>
          <a:p>
            <a:pPr algn="just"/>
            <a:endParaRPr lang="en-US" dirty="0">
              <a:latin typeface="Bahnschrift SemiBold" panose="020B0502040204020203" pitchFamily="34" charset="0"/>
            </a:endParaRPr>
          </a:p>
          <a:p>
            <a:pPr algn="just"/>
            <a:r>
              <a:rPr lang="el-GR" dirty="0">
                <a:latin typeface="Bahnschrift SemiBold" panose="020B0502040204020203" pitchFamily="34" charset="0"/>
              </a:rPr>
              <a:t>Συμφώνα με τους </a:t>
            </a:r>
            <a:r>
              <a:rPr lang="el-GR" dirty="0" err="1">
                <a:latin typeface="Bahnschrift SemiBold" panose="020B0502040204020203" pitchFamily="34" charset="0"/>
              </a:rPr>
              <a:t>Leathers</a:t>
            </a:r>
            <a:r>
              <a:rPr lang="el-GR" dirty="0">
                <a:latin typeface="Bahnschrift SemiBold" panose="020B0502040204020203" pitchFamily="34" charset="0"/>
              </a:rPr>
              <a:t> και </a:t>
            </a:r>
            <a:r>
              <a:rPr lang="el-GR" dirty="0" err="1">
                <a:latin typeface="Bahnschrift SemiBold" panose="020B0502040204020203" pitchFamily="34" charset="0"/>
              </a:rPr>
              <a:t>Raines</a:t>
            </a:r>
            <a:r>
              <a:rPr lang="el-GR" dirty="0">
                <a:latin typeface="Bahnschrift SemiBold" panose="020B0502040204020203" pitchFamily="34" charset="0"/>
              </a:rPr>
              <a:t> (2004), η χρηματοοικονομική καινοτομία </a:t>
            </a:r>
            <a:r>
              <a:rPr lang="el-GR" dirty="0">
                <a:solidFill>
                  <a:schemeClr val="accent1">
                    <a:lumMod val="60000"/>
                    <a:lumOff val="40000"/>
                  </a:schemeClr>
                </a:solidFill>
                <a:latin typeface="Bahnschrift SemiBold" panose="020B0502040204020203" pitchFamily="34" charset="0"/>
              </a:rPr>
              <a:t>λαμβάνει τη μορφή χρηματοοικονομικών παραγώγων και βοηθάει το «ξεδίπλωμα» της δεύτερης φάσης του κύκλου του </a:t>
            </a:r>
            <a:r>
              <a:rPr lang="el-GR" dirty="0" err="1">
                <a:solidFill>
                  <a:schemeClr val="accent1">
                    <a:lumMod val="60000"/>
                    <a:lumOff val="40000"/>
                  </a:schemeClr>
                </a:solidFill>
                <a:latin typeface="Bahnschrift SemiBold" panose="020B0502040204020203" pitchFamily="34" charset="0"/>
              </a:rPr>
              <a:t>Schumpeter</a:t>
            </a:r>
            <a:r>
              <a:rPr lang="el-GR" dirty="0">
                <a:solidFill>
                  <a:schemeClr val="accent1">
                    <a:lumMod val="60000"/>
                    <a:lumOff val="40000"/>
                  </a:schemeClr>
                </a:solidFill>
                <a:latin typeface="Bahnschrift SemiBold" panose="020B0502040204020203" pitchFamily="34" charset="0"/>
              </a:rPr>
              <a:t>, καθώς μετασχηματίζει το «αδρανές» κεφάλαιο και τονώνει τις κερδοσκοπικές ροές χρήματος</a:t>
            </a:r>
            <a:r>
              <a:rPr lang="el-GR" dirty="0">
                <a:latin typeface="Bahnschrift SemiBold" panose="020B0502040204020203" pitchFamily="34" charset="0"/>
              </a:rPr>
              <a:t>. Οι εμπειρικές όψεις της καινοτομίας είναι ξεκάθαρες στο </a:t>
            </a:r>
            <a:r>
              <a:rPr lang="el-GR" dirty="0" err="1">
                <a:latin typeface="Bahnschrift SemiBold" panose="020B0502040204020203" pitchFamily="34" charset="0"/>
              </a:rPr>
              <a:t>μάκρο</a:t>
            </a:r>
            <a:r>
              <a:rPr lang="el-GR" dirty="0">
                <a:latin typeface="Bahnschrift SemiBold" panose="020B0502040204020203" pitchFamily="34" charset="0"/>
              </a:rPr>
              <a:t>-επίπεδο, αλλά δεν μπορούν να </a:t>
            </a:r>
            <a:r>
              <a:rPr lang="el-GR" dirty="0" err="1">
                <a:latin typeface="Bahnschrift SemiBold" panose="020B0502040204020203" pitchFamily="34" charset="0"/>
              </a:rPr>
              <a:t>μελετούνται</a:t>
            </a:r>
            <a:r>
              <a:rPr lang="el-GR" dirty="0">
                <a:latin typeface="Bahnschrift SemiBold" panose="020B0502040204020203" pitchFamily="34" charset="0"/>
              </a:rPr>
              <a:t> και να κατανοούνται σε αυτό το επίπεδο (</a:t>
            </a:r>
            <a:r>
              <a:rPr lang="el-GR" dirty="0" err="1">
                <a:latin typeface="Bahnschrift SemiBold" panose="020B0502040204020203" pitchFamily="34" charset="0"/>
              </a:rPr>
              <a:t>Carlsson</a:t>
            </a:r>
            <a:r>
              <a:rPr lang="el-GR" dirty="0">
                <a:latin typeface="Bahnschrift SemiBold" panose="020B0502040204020203" pitchFamily="34" charset="0"/>
              </a:rPr>
              <a:t> </a:t>
            </a:r>
            <a:r>
              <a:rPr lang="el-GR" dirty="0" err="1">
                <a:latin typeface="Bahnschrift SemiBold" panose="020B0502040204020203" pitchFamily="34" charset="0"/>
              </a:rPr>
              <a:t>kai</a:t>
            </a:r>
            <a:r>
              <a:rPr lang="el-GR" dirty="0">
                <a:latin typeface="Bahnschrift SemiBold" panose="020B0502040204020203" pitchFamily="34" charset="0"/>
              </a:rPr>
              <a:t> </a:t>
            </a:r>
            <a:r>
              <a:rPr lang="el-GR" dirty="0" err="1">
                <a:latin typeface="Bahnschrift SemiBold" panose="020B0502040204020203" pitchFamily="34" charset="0"/>
              </a:rPr>
              <a:t>Eliasson</a:t>
            </a:r>
            <a:r>
              <a:rPr lang="el-GR" dirty="0">
                <a:latin typeface="Bahnschrift SemiBold" panose="020B0502040204020203" pitchFamily="34" charset="0"/>
              </a:rPr>
              <a:t> 2003), καθώς οι αιτίες τους βρίσκονται στο μέσο-επίπεδο της κλαδικής ανάλυσης (</a:t>
            </a:r>
            <a:r>
              <a:rPr lang="el-GR" dirty="0" err="1">
                <a:latin typeface="Bahnschrift SemiBold" panose="020B0502040204020203" pitchFamily="34" charset="0"/>
              </a:rPr>
              <a:t>Savioti</a:t>
            </a:r>
            <a:r>
              <a:rPr lang="el-GR" dirty="0">
                <a:latin typeface="Bahnschrift SemiBold" panose="020B0502040204020203" pitchFamily="34" charset="0"/>
              </a:rPr>
              <a:t> και </a:t>
            </a:r>
            <a:r>
              <a:rPr lang="el-GR" dirty="0" err="1">
                <a:latin typeface="Bahnschrift SemiBold" panose="020B0502040204020203" pitchFamily="34" charset="0"/>
              </a:rPr>
              <a:t>Pyka</a:t>
            </a:r>
            <a:r>
              <a:rPr lang="el-GR" dirty="0">
                <a:latin typeface="Bahnschrift SemiBold" panose="020B0502040204020203" pitchFamily="34" charset="0"/>
              </a:rPr>
              <a:t> 2004), οι οποίες με τη σειρά τους καθορίζονται από τους νεωτερισμούς και τις επιχειρηματικές επιλογές στο </a:t>
            </a:r>
            <a:r>
              <a:rPr lang="el-GR" dirty="0" err="1">
                <a:latin typeface="Bahnschrift SemiBold" panose="020B0502040204020203" pitchFamily="34" charset="0"/>
              </a:rPr>
              <a:t>μίκρο</a:t>
            </a:r>
            <a:r>
              <a:rPr lang="el-GR" dirty="0">
                <a:latin typeface="Bahnschrift SemiBold" panose="020B0502040204020203" pitchFamily="34" charset="0"/>
              </a:rPr>
              <a:t>-επίπεδο της οικονομίας. </a:t>
            </a:r>
            <a:r>
              <a:rPr lang="el-GR" dirty="0">
                <a:solidFill>
                  <a:schemeClr val="accent1">
                    <a:lumMod val="60000"/>
                    <a:lumOff val="40000"/>
                  </a:schemeClr>
                </a:solidFill>
                <a:latin typeface="Bahnschrift SemiBold" panose="020B0502040204020203" pitchFamily="34" charset="0"/>
              </a:rPr>
              <a:t>Παρόλα αυτά, δεν γίνεται όλα να αναχθούν στο </a:t>
            </a:r>
            <a:r>
              <a:rPr lang="el-GR" dirty="0" err="1">
                <a:solidFill>
                  <a:schemeClr val="accent1">
                    <a:lumMod val="60000"/>
                    <a:lumOff val="40000"/>
                  </a:schemeClr>
                </a:solidFill>
                <a:latin typeface="Bahnschrift SemiBold" panose="020B0502040204020203" pitchFamily="34" charset="0"/>
              </a:rPr>
              <a:t>μίκρο</a:t>
            </a:r>
            <a:r>
              <a:rPr lang="el-GR" dirty="0">
                <a:solidFill>
                  <a:schemeClr val="accent1">
                    <a:lumMod val="60000"/>
                    <a:lumOff val="40000"/>
                  </a:schemeClr>
                </a:solidFill>
                <a:latin typeface="Bahnschrift SemiBold" panose="020B0502040204020203" pitchFamily="34" charset="0"/>
              </a:rPr>
              <a:t>-επίπεδο</a:t>
            </a:r>
            <a:r>
              <a:rPr lang="el-GR" dirty="0">
                <a:latin typeface="Bahnschrift SemiBold" panose="020B0502040204020203" pitchFamily="34" charset="0"/>
              </a:rPr>
              <a:t>, καθώς, σύμφωνα με τους </a:t>
            </a:r>
            <a:r>
              <a:rPr lang="el-GR" dirty="0" err="1">
                <a:latin typeface="Bahnschrift SemiBold" panose="020B0502040204020203" pitchFamily="34" charset="0"/>
              </a:rPr>
              <a:t>Hanusch</a:t>
            </a:r>
            <a:r>
              <a:rPr lang="el-GR" dirty="0">
                <a:latin typeface="Bahnschrift SemiBold" panose="020B0502040204020203" pitchFamily="34" charset="0"/>
              </a:rPr>
              <a:t> και </a:t>
            </a:r>
            <a:r>
              <a:rPr lang="el-GR" dirty="0" err="1">
                <a:latin typeface="Bahnschrift SemiBold" panose="020B0502040204020203" pitchFamily="34" charset="0"/>
              </a:rPr>
              <a:t>Pyka</a:t>
            </a:r>
            <a:r>
              <a:rPr lang="el-GR" dirty="0">
                <a:latin typeface="Bahnschrift SemiBold" panose="020B0502040204020203" pitchFamily="34" charset="0"/>
              </a:rPr>
              <a:t> (2005), το μακρό-επίπεδο δεν εμφανίζεται σαν απλό άθροισμα των μέσο- και </a:t>
            </a:r>
            <a:r>
              <a:rPr lang="el-GR" dirty="0" err="1">
                <a:latin typeface="Bahnschrift SemiBold" panose="020B0502040204020203" pitchFamily="34" charset="0"/>
              </a:rPr>
              <a:t>μίκρο</a:t>
            </a:r>
            <a:r>
              <a:rPr lang="el-GR" dirty="0">
                <a:latin typeface="Bahnschrift SemiBold" panose="020B0502040204020203" pitchFamily="34" charset="0"/>
              </a:rPr>
              <a:t>-επιπέδων αλλά ενέχει τη δική του δυναμική, καθιστώντας την ανάλυση σε κάθε επίπεδο απαραίτητη.</a:t>
            </a:r>
            <a:endParaRPr lang="el-GR" dirty="0">
              <a:solidFill>
                <a:schemeClr val="accent1">
                  <a:lumMod val="60000"/>
                  <a:lumOff val="40000"/>
                </a:schemeClr>
              </a:solidFill>
              <a:latin typeface="Bahnschrift SemiBold" panose="020B0502040204020203" pitchFamily="34" charset="0"/>
            </a:endParaRP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5: Νεότερες προσεγγίσεις</a:t>
            </a:r>
          </a:p>
        </p:txBody>
      </p:sp>
    </p:spTree>
    <p:extLst>
      <p:ext uri="{BB962C8B-B14F-4D97-AF65-F5344CB8AC3E}">
        <p14:creationId xmlns:p14="http://schemas.microsoft.com/office/powerpoint/2010/main" val="1854849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Η προσέγγιση του </a:t>
            </a:r>
            <a:r>
              <a:rPr lang="el-GR" b="1" dirty="0" err="1">
                <a:latin typeface="Bahnschrift SemiBold" panose="020B0502040204020203" pitchFamily="34" charset="0"/>
              </a:rPr>
              <a:t>Κέυνς</a:t>
            </a:r>
            <a:r>
              <a:rPr lang="el-GR" b="1" dirty="0">
                <a:latin typeface="Bahnschrift SemiBold" panose="020B0502040204020203" pitchFamily="34" charset="0"/>
              </a:rPr>
              <a:t> </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Άλλωστε, η ελεύθερη αγορά είναι ευεπίφορη στις κρίσεις και χωρίς σημαντικές μεταρρυθμίσεις και παρεμβάσεις του δημόσιου τομέα θα βρισκόταν σε ένα συνεχές καθεστώς στασιμότητας. Μια από τις βασικές παρεμβάσεις του κράτους καλύπτουν την αδυναμία της ελεύθερης αγοράς να επενδύσει την απαραίτητη ποσότητα κεφαλαίου έτσι ώστε να προσεγγίσει την κατάσταση πλήρους απασχόλησης. </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Η απογοήτευση και η αβεβαιότητα σε ότι αφορά το μέλλον η οποία συνοδεύει την κατάρρευση της οριακής αποδοτικότητας του κεφαλαίου φυσικά προκαλεί μία σημαντική αύξηση στην προτίμηση ρευστότητας και έτσι μια αύξηση στο επίπεδο του επιτοκίου (</a:t>
            </a:r>
            <a:r>
              <a:rPr lang="en-US" dirty="0">
                <a:latin typeface="Bahnschrift SemiBold" panose="020B0502040204020203" pitchFamily="34" charset="0"/>
              </a:rPr>
              <a:t>Keynes</a:t>
            </a:r>
            <a:r>
              <a:rPr lang="el-GR" dirty="0">
                <a:latin typeface="Bahnschrift SemiBold" panose="020B0502040204020203" pitchFamily="34" charset="0"/>
              </a:rPr>
              <a:t> 1964, σελ. 316).</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166574924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bwMode="invGray">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just"/>
            <a:r>
              <a:rPr lang="el-GR" b="1" dirty="0">
                <a:latin typeface="Bahnschrift SemiBold" panose="020B0502040204020203" pitchFamily="34" charset="0"/>
              </a:rPr>
              <a:t>Σύμφωνα με το Διεθνές Νομισματικό Ταμείο (2005), οι παράγοντες που ευθύνονται για τη διακύμανση του Α.Ε.Π. μπορούν να ομαδοποιηθούν σε τέσσερεις  κατηγορίες: </a:t>
            </a:r>
            <a:r>
              <a:rPr lang="el-GR" b="1" dirty="0">
                <a:solidFill>
                  <a:schemeClr val="accent1">
                    <a:lumMod val="60000"/>
                    <a:lumOff val="40000"/>
                  </a:schemeClr>
                </a:solidFill>
                <a:latin typeface="Bahnschrift SemiBold" panose="020B0502040204020203" pitchFamily="34" charset="0"/>
              </a:rPr>
              <a:t>μη σταθερότητα δημοσιονομικών πολιτικών</a:t>
            </a:r>
            <a:r>
              <a:rPr lang="el-GR" b="1" dirty="0">
                <a:latin typeface="Bahnschrift SemiBold" panose="020B0502040204020203" pitchFamily="34" charset="0"/>
              </a:rPr>
              <a:t> (</a:t>
            </a:r>
            <a:r>
              <a:rPr lang="el-GR" b="1" dirty="0" err="1">
                <a:latin typeface="Bahnschrift SemiBold" panose="020B0502040204020203" pitchFamily="34" charset="0"/>
              </a:rPr>
              <a:t>Fatas</a:t>
            </a:r>
            <a:r>
              <a:rPr lang="el-GR" b="1" dirty="0">
                <a:latin typeface="Bahnschrift SemiBold" panose="020B0502040204020203" pitchFamily="34" charset="0"/>
              </a:rPr>
              <a:t> και </a:t>
            </a:r>
            <a:r>
              <a:rPr lang="el-GR" b="1" dirty="0" err="1">
                <a:latin typeface="Bahnschrift SemiBold" panose="020B0502040204020203" pitchFamily="34" charset="0"/>
              </a:rPr>
              <a:t>Mihov</a:t>
            </a:r>
            <a:r>
              <a:rPr lang="el-GR" b="1" dirty="0">
                <a:latin typeface="Bahnschrift SemiBold" panose="020B0502040204020203" pitchFamily="34" charset="0"/>
              </a:rPr>
              <a:t> 2003), </a:t>
            </a:r>
            <a:r>
              <a:rPr lang="el-GR" b="1" dirty="0">
                <a:solidFill>
                  <a:schemeClr val="accent1">
                    <a:lumMod val="60000"/>
                    <a:lumOff val="40000"/>
                  </a:schemeClr>
                </a:solidFill>
                <a:latin typeface="Bahnschrift SemiBold" panose="020B0502040204020203" pitchFamily="34" charset="0"/>
              </a:rPr>
              <a:t>εμπορική και χρηματοοικονομική ολοκλήρωση, ανάπτυξη του χρηματοπιστωτικού τομέα </a:t>
            </a:r>
            <a:r>
              <a:rPr lang="el-GR" b="1" dirty="0">
                <a:latin typeface="Bahnschrift SemiBold" panose="020B0502040204020203" pitchFamily="34" charset="0"/>
              </a:rPr>
              <a:t>(</a:t>
            </a:r>
            <a:r>
              <a:rPr lang="el-GR" b="1" dirty="0" err="1">
                <a:latin typeface="Bahnschrift SemiBold" panose="020B0502040204020203" pitchFamily="34" charset="0"/>
              </a:rPr>
              <a:t>Easterly</a:t>
            </a:r>
            <a:r>
              <a:rPr lang="el-GR" b="1" dirty="0">
                <a:latin typeface="Bahnschrift SemiBold" panose="020B0502040204020203" pitchFamily="34" charset="0"/>
              </a:rPr>
              <a:t> κ.α. 2000, </a:t>
            </a:r>
            <a:r>
              <a:rPr lang="el-GR" b="1" dirty="0" err="1">
                <a:latin typeface="Bahnschrift SemiBold" panose="020B0502040204020203" pitchFamily="34" charset="0"/>
              </a:rPr>
              <a:t>Kose</a:t>
            </a:r>
            <a:r>
              <a:rPr lang="el-GR" b="1" dirty="0">
                <a:latin typeface="Bahnschrift SemiBold" panose="020B0502040204020203" pitchFamily="34" charset="0"/>
              </a:rPr>
              <a:t> κ.α. 2003, </a:t>
            </a:r>
            <a:r>
              <a:rPr lang="el-GR" b="1" dirty="0" err="1">
                <a:latin typeface="Bahnschrift SemiBold" panose="020B0502040204020203" pitchFamily="34" charset="0"/>
              </a:rPr>
              <a:t>Raddatz</a:t>
            </a:r>
            <a:r>
              <a:rPr lang="el-GR" b="1" dirty="0">
                <a:latin typeface="Bahnschrift SemiBold" panose="020B0502040204020203" pitchFamily="34" charset="0"/>
              </a:rPr>
              <a:t> 2003), και τέλος, η </a:t>
            </a:r>
            <a:r>
              <a:rPr lang="el-GR" b="1" dirty="0">
                <a:solidFill>
                  <a:schemeClr val="accent1">
                    <a:lumMod val="60000"/>
                    <a:lumOff val="40000"/>
                  </a:schemeClr>
                </a:solidFill>
                <a:latin typeface="Bahnschrift SemiBold" panose="020B0502040204020203" pitchFamily="34" charset="0"/>
              </a:rPr>
              <a:t>ποιότητα των θεσμών </a:t>
            </a:r>
            <a:r>
              <a:rPr lang="el-GR" b="1" dirty="0">
                <a:latin typeface="Bahnschrift SemiBold" panose="020B0502040204020203" pitchFamily="34" charset="0"/>
              </a:rPr>
              <a:t>(</a:t>
            </a:r>
            <a:r>
              <a:rPr lang="el-GR" b="1" dirty="0" err="1">
                <a:latin typeface="Bahnschrift SemiBold" panose="020B0502040204020203" pitchFamily="34" charset="0"/>
              </a:rPr>
              <a:t>Acemoglu</a:t>
            </a:r>
            <a:r>
              <a:rPr lang="el-GR" b="1" dirty="0">
                <a:latin typeface="Bahnschrift SemiBold" panose="020B0502040204020203" pitchFamily="34" charset="0"/>
              </a:rPr>
              <a:t> κ.α. 2003). Την ίδια στιγμή, μεταβλητές και παράγοντες συνδεδεμένοι με τις διακυμάνσεις του οικονομικού κύκλου μπορούν να βρεθούν στην </a:t>
            </a:r>
            <a:r>
              <a:rPr lang="el-GR" b="1" dirty="0">
                <a:solidFill>
                  <a:schemeClr val="accent1">
                    <a:lumMod val="60000"/>
                    <a:lumOff val="40000"/>
                  </a:schemeClr>
                </a:solidFill>
                <a:latin typeface="Bahnschrift SemiBold" panose="020B0502040204020203" pitchFamily="34" charset="0"/>
              </a:rPr>
              <a:t>εμπορική </a:t>
            </a:r>
            <a:r>
              <a:rPr lang="el-GR" b="1" dirty="0" err="1">
                <a:solidFill>
                  <a:schemeClr val="accent1">
                    <a:lumMod val="60000"/>
                    <a:lumOff val="40000"/>
                  </a:schemeClr>
                </a:solidFill>
                <a:latin typeface="Bahnschrift SemiBold" panose="020B0502040204020203" pitchFamily="34" charset="0"/>
              </a:rPr>
              <a:t>ανοιχτότητα</a:t>
            </a:r>
            <a:r>
              <a:rPr lang="el-GR" b="1" dirty="0">
                <a:solidFill>
                  <a:schemeClr val="accent1">
                    <a:lumMod val="60000"/>
                    <a:lumOff val="40000"/>
                  </a:schemeClr>
                </a:solidFill>
                <a:latin typeface="Bahnschrift SemiBold" panose="020B0502040204020203" pitchFamily="34" charset="0"/>
              </a:rPr>
              <a:t> </a:t>
            </a:r>
            <a:r>
              <a:rPr lang="el-GR" b="1" dirty="0">
                <a:latin typeface="Bahnschrift SemiBold" panose="020B0502040204020203" pitchFamily="34" charset="0"/>
              </a:rPr>
              <a:t>(</a:t>
            </a:r>
            <a:r>
              <a:rPr lang="el-GR" b="1" dirty="0" err="1">
                <a:latin typeface="Bahnschrift SemiBold" panose="020B0502040204020203" pitchFamily="34" charset="0"/>
              </a:rPr>
              <a:t>trade</a:t>
            </a:r>
            <a:r>
              <a:rPr lang="el-GR" b="1" dirty="0">
                <a:latin typeface="Bahnschrift SemiBold" panose="020B0502040204020203" pitchFamily="34" charset="0"/>
              </a:rPr>
              <a:t> </a:t>
            </a:r>
            <a:r>
              <a:rPr lang="el-GR" b="1" dirty="0" err="1">
                <a:latin typeface="Bahnschrift SemiBold" panose="020B0502040204020203" pitchFamily="34" charset="0"/>
              </a:rPr>
              <a:t>openness</a:t>
            </a:r>
            <a:r>
              <a:rPr lang="el-GR" b="1" dirty="0">
                <a:latin typeface="Bahnschrift SemiBold" panose="020B0502040204020203" pitchFamily="34" charset="0"/>
              </a:rPr>
              <a:t>) (</a:t>
            </a:r>
            <a:r>
              <a:rPr lang="el-GR" b="1" dirty="0" err="1">
                <a:latin typeface="Bahnschrift SemiBold" panose="020B0502040204020203" pitchFamily="34" charset="0"/>
              </a:rPr>
              <a:t>Rodrick</a:t>
            </a:r>
            <a:r>
              <a:rPr lang="el-GR" b="1" dirty="0">
                <a:latin typeface="Bahnschrift SemiBold" panose="020B0502040204020203" pitchFamily="34" charset="0"/>
              </a:rPr>
              <a:t> 1998, </a:t>
            </a:r>
            <a:r>
              <a:rPr lang="el-GR" b="1" dirty="0" err="1">
                <a:latin typeface="Bahnschrift SemiBold" panose="020B0502040204020203" pitchFamily="34" charset="0"/>
              </a:rPr>
              <a:t>Easterly</a:t>
            </a:r>
            <a:r>
              <a:rPr lang="el-GR" b="1" dirty="0">
                <a:latin typeface="Bahnschrift SemiBold" panose="020B0502040204020203" pitchFamily="34" charset="0"/>
              </a:rPr>
              <a:t> κ.α. 2001, </a:t>
            </a:r>
            <a:r>
              <a:rPr lang="el-GR" b="1" dirty="0" err="1">
                <a:latin typeface="Bahnschrift SemiBold" panose="020B0502040204020203" pitchFamily="34" charset="0"/>
              </a:rPr>
              <a:t>Kose</a:t>
            </a:r>
            <a:r>
              <a:rPr lang="el-GR" b="1" dirty="0">
                <a:latin typeface="Bahnschrift SemiBold" panose="020B0502040204020203" pitchFamily="34" charset="0"/>
              </a:rPr>
              <a:t> κ.α. 2003, </a:t>
            </a:r>
            <a:r>
              <a:rPr lang="el-GR" b="1" dirty="0" err="1">
                <a:latin typeface="Bahnschrift SemiBold" panose="020B0502040204020203" pitchFamily="34" charset="0"/>
              </a:rPr>
              <a:t>Bejan</a:t>
            </a:r>
            <a:r>
              <a:rPr lang="el-GR" b="1" dirty="0">
                <a:latin typeface="Bahnschrift SemiBold" panose="020B0502040204020203" pitchFamily="34" charset="0"/>
              </a:rPr>
              <a:t> 2006, </a:t>
            </a:r>
            <a:r>
              <a:rPr lang="el-GR" b="1" dirty="0" err="1">
                <a:latin typeface="Bahnschrift SemiBold" panose="020B0502040204020203" pitchFamily="34" charset="0"/>
              </a:rPr>
              <a:t>Bekaert</a:t>
            </a:r>
            <a:r>
              <a:rPr lang="el-GR" b="1" dirty="0">
                <a:latin typeface="Bahnschrift SemiBold" panose="020B0502040204020203" pitchFamily="34" charset="0"/>
              </a:rPr>
              <a:t> κ.α. 2006), στη </a:t>
            </a:r>
            <a:r>
              <a:rPr lang="el-GR" b="1" dirty="0">
                <a:solidFill>
                  <a:schemeClr val="accent1">
                    <a:lumMod val="60000"/>
                    <a:lumOff val="40000"/>
                  </a:schemeClr>
                </a:solidFill>
                <a:latin typeface="Bahnschrift SemiBold" panose="020B0502040204020203" pitchFamily="34" charset="0"/>
              </a:rPr>
              <a:t>χρηματοοικονομική ολοκλήρωση και με εμπορικές διαταραχές </a:t>
            </a:r>
            <a:r>
              <a:rPr lang="el-GR" b="1" dirty="0">
                <a:latin typeface="Bahnschrift SemiBold" panose="020B0502040204020203" pitchFamily="34" charset="0"/>
              </a:rPr>
              <a:t>(</a:t>
            </a:r>
            <a:r>
              <a:rPr lang="el-GR" b="1" dirty="0" err="1">
                <a:latin typeface="Bahnschrift SemiBold" panose="020B0502040204020203" pitchFamily="34" charset="0"/>
              </a:rPr>
              <a:t>Kose</a:t>
            </a:r>
            <a:r>
              <a:rPr lang="el-GR" b="1" dirty="0">
                <a:latin typeface="Bahnschrift SemiBold" panose="020B0502040204020203" pitchFamily="34" charset="0"/>
              </a:rPr>
              <a:t> 2001). Οι </a:t>
            </a:r>
            <a:r>
              <a:rPr lang="el-GR" b="1" dirty="0" err="1">
                <a:latin typeface="Bahnschrift SemiBold" panose="020B0502040204020203" pitchFamily="34" charset="0"/>
              </a:rPr>
              <a:t>Furceri</a:t>
            </a:r>
            <a:r>
              <a:rPr lang="el-GR" b="1" dirty="0">
                <a:latin typeface="Bahnschrift SemiBold" panose="020B0502040204020203" pitchFamily="34" charset="0"/>
              </a:rPr>
              <a:t> και </a:t>
            </a:r>
            <a:r>
              <a:rPr lang="el-GR" b="1" dirty="0" err="1">
                <a:latin typeface="Bahnschrift SemiBold" panose="020B0502040204020203" pitchFamily="34" charset="0"/>
              </a:rPr>
              <a:t>Karras</a:t>
            </a:r>
            <a:r>
              <a:rPr lang="el-GR" b="1" dirty="0">
                <a:latin typeface="Bahnschrift SemiBold" panose="020B0502040204020203" pitchFamily="34" charset="0"/>
              </a:rPr>
              <a:t> (2007) αποδίδουν τις διαταραχές του οικονομικού κύκλου στο </a:t>
            </a:r>
            <a:r>
              <a:rPr lang="el-GR" b="1" dirty="0">
                <a:solidFill>
                  <a:schemeClr val="accent1">
                    <a:lumMod val="60000"/>
                    <a:lumOff val="40000"/>
                  </a:schemeClr>
                </a:solidFill>
                <a:latin typeface="Bahnschrift SemiBold" panose="020B0502040204020203" pitchFamily="34" charset="0"/>
              </a:rPr>
              <a:t>μέγεθος του πληθυσμού της χώρας </a:t>
            </a:r>
            <a:r>
              <a:rPr lang="el-GR" b="1" dirty="0">
                <a:latin typeface="Bahnschrift SemiBold" panose="020B0502040204020203" pitchFamily="34" charset="0"/>
              </a:rPr>
              <a:t>(οικονομίες κλίμακας) ενώ οι </a:t>
            </a:r>
            <a:r>
              <a:rPr lang="el-GR" b="1" dirty="0" err="1">
                <a:latin typeface="Bahnschrift SemiBold" panose="020B0502040204020203" pitchFamily="34" charset="0"/>
              </a:rPr>
              <a:t>Kose</a:t>
            </a:r>
            <a:r>
              <a:rPr lang="el-GR" b="1" dirty="0">
                <a:latin typeface="Bahnschrift SemiBold" panose="020B0502040204020203" pitchFamily="34" charset="0"/>
              </a:rPr>
              <a:t> κ.α. (2003) υποστηρίζουν ότι το εύρος της διακύμανσης ποικίλλει μεταξύ αναπτυσσόμενων και ανεπτυγμένων χωρών. Τέλος, οι οικονομικές διακυμάνσεις αποδίδονται συχνά στην λειτουργία των </a:t>
            </a:r>
            <a:r>
              <a:rPr lang="el-GR" b="1" dirty="0">
                <a:solidFill>
                  <a:schemeClr val="accent1">
                    <a:lumMod val="60000"/>
                    <a:lumOff val="40000"/>
                  </a:schemeClr>
                </a:solidFill>
                <a:latin typeface="Bahnschrift SemiBold" panose="020B0502040204020203" pitchFamily="34" charset="0"/>
              </a:rPr>
              <a:t>δημοσιονομικών μεταβλητών </a:t>
            </a:r>
            <a:r>
              <a:rPr lang="el-GR" b="1" dirty="0">
                <a:latin typeface="Bahnschrift SemiBold" panose="020B0502040204020203" pitchFamily="34" charset="0"/>
              </a:rPr>
              <a:t>(π.χ. </a:t>
            </a:r>
            <a:r>
              <a:rPr lang="el-GR" b="1" dirty="0" err="1">
                <a:latin typeface="Bahnschrift SemiBold" panose="020B0502040204020203" pitchFamily="34" charset="0"/>
              </a:rPr>
              <a:t>Lane</a:t>
            </a:r>
            <a:r>
              <a:rPr lang="el-GR" b="1" dirty="0">
                <a:latin typeface="Bahnschrift SemiBold" panose="020B0502040204020203" pitchFamily="34" charset="0"/>
              </a:rPr>
              <a:t> 2003, </a:t>
            </a:r>
            <a:r>
              <a:rPr lang="el-GR" b="1" dirty="0" err="1">
                <a:latin typeface="Bahnschrift SemiBold" panose="020B0502040204020203" pitchFamily="34" charset="0"/>
              </a:rPr>
              <a:t>Galli</a:t>
            </a:r>
            <a:r>
              <a:rPr lang="el-GR" b="1" dirty="0">
                <a:latin typeface="Bahnschrift SemiBold" panose="020B0502040204020203" pitchFamily="34" charset="0"/>
              </a:rPr>
              <a:t> και </a:t>
            </a:r>
            <a:r>
              <a:rPr lang="el-GR" b="1" dirty="0" err="1">
                <a:latin typeface="Bahnschrift SemiBold" panose="020B0502040204020203" pitchFamily="34" charset="0"/>
              </a:rPr>
              <a:t>Perotti</a:t>
            </a:r>
            <a:r>
              <a:rPr lang="el-GR" b="1" dirty="0">
                <a:latin typeface="Bahnschrift SemiBold" panose="020B0502040204020203" pitchFamily="34" charset="0"/>
              </a:rPr>
              <a:t> 2003 και </a:t>
            </a:r>
            <a:r>
              <a:rPr lang="el-GR" b="1" dirty="0" err="1">
                <a:latin typeface="Bahnschrift SemiBold" panose="020B0502040204020203" pitchFamily="34" charset="0"/>
              </a:rPr>
              <a:t>Alesina</a:t>
            </a:r>
            <a:r>
              <a:rPr lang="el-GR" b="1" dirty="0">
                <a:latin typeface="Bahnschrift SemiBold" panose="020B0502040204020203" pitchFamily="34" charset="0"/>
              </a:rPr>
              <a:t> κ.α. 2008).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5: Νεότερες προσεγγίσεις</a:t>
            </a:r>
          </a:p>
        </p:txBody>
      </p:sp>
    </p:spTree>
    <p:extLst>
      <p:ext uri="{BB962C8B-B14F-4D97-AF65-F5344CB8AC3E}">
        <p14:creationId xmlns:p14="http://schemas.microsoft.com/office/powerpoint/2010/main" val="920184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bwMode="invGray">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just"/>
            <a:r>
              <a:rPr lang="el-GR" b="1" dirty="0">
                <a:latin typeface="Bahnschrift SemiBold" panose="020B0502040204020203" pitchFamily="34" charset="0"/>
              </a:rPr>
              <a:t>Η θεωρία του Πολιτικού Οικονομικού Κύκλου</a:t>
            </a:r>
          </a:p>
          <a:p>
            <a:pPr marL="0" lvl="1" algn="just"/>
            <a:endParaRPr lang="el-GR" b="1" dirty="0">
              <a:latin typeface="Bahnschrift SemiBold" panose="020B0502040204020203" pitchFamily="34" charset="0"/>
            </a:endParaRPr>
          </a:p>
          <a:p>
            <a:pPr marL="0" lvl="1" algn="just"/>
            <a:r>
              <a:rPr lang="el-GR" b="1" dirty="0">
                <a:latin typeface="Bahnschrift SemiBold" panose="020B0502040204020203" pitchFamily="34" charset="0"/>
              </a:rPr>
              <a:t>Θα μπορούσαμε να ορίσουμε τον πολιτικό οικονομικό κύκλο ως το φαινόμενο εκείνο που συνδέει την πολιτική συμπεριφορά με άξονα, συνήθως, τις εκλογές και έχει αποτυπώσεις στο επίπεδο των δημοσιονομικών μεταβλητών. </a:t>
            </a:r>
            <a:r>
              <a:rPr lang="el-GR" b="1" dirty="0">
                <a:solidFill>
                  <a:schemeClr val="accent1">
                    <a:lumMod val="60000"/>
                    <a:lumOff val="40000"/>
                  </a:schemeClr>
                </a:solidFill>
                <a:latin typeface="Bahnschrift SemiBold" panose="020B0502040204020203" pitchFamily="34" charset="0"/>
              </a:rPr>
              <a:t>Ενώ, ένας συστηματικός ορισμός του πολιτικού οικονομικού κύκλου θα διατυπωνόταν περιγραφικά ως εξής: η τόνωση της οικονομίας αμέσως πριν τις εκλογές με χειραγώγηση εργαλείων οικονομικής πολιτικής (δημοσιονομικής και νομισματικής) που αποσκοπεί στην ενίσχυση της θέσης του κυβερνώντος κόμματος. </a:t>
            </a:r>
            <a:r>
              <a:rPr lang="el-GR" b="1" dirty="0">
                <a:latin typeface="Bahnschrift SemiBold" panose="020B0502040204020203" pitchFamily="34" charset="0"/>
              </a:rPr>
              <a:t>Προϋπόθεση για την ύπαρξη πολιτικών οικονομικών κύκλων είναι </a:t>
            </a:r>
            <a:r>
              <a:rPr lang="el-GR" b="1" dirty="0">
                <a:solidFill>
                  <a:schemeClr val="accent1">
                    <a:lumMod val="60000"/>
                    <a:lumOff val="40000"/>
                  </a:schemeClr>
                </a:solidFill>
                <a:latin typeface="Bahnschrift SemiBold" panose="020B0502040204020203" pitchFamily="34" charset="0"/>
              </a:rPr>
              <a:t>η ευαισθησία των ψηφοφόρων στα μακροοικονομικά μεγέθη</a:t>
            </a:r>
            <a:r>
              <a:rPr lang="el-GR" b="1" dirty="0">
                <a:latin typeface="Bahnschrift SemiBold" panose="020B0502040204020203" pitchFamily="34" charset="0"/>
              </a:rPr>
              <a:t>. Η διερεύνηση των σχέσεων μεταξύ μακροοικονομικής πολιτικής και συμπεριφοράς της κυβέρνησης και οι υλικές τους αποτυπώσεις με οικονομικές διακυμάνσεις έχει συγκεντρώσει την προσοχή τα τελευταία 30 χρόνια (π.χ. </a:t>
            </a:r>
            <a:r>
              <a:rPr lang="el-GR" b="1" dirty="0" err="1">
                <a:latin typeface="Bahnschrift SemiBold" panose="020B0502040204020203" pitchFamily="34" charset="0"/>
              </a:rPr>
              <a:t>Efthyvoulou</a:t>
            </a:r>
            <a:r>
              <a:rPr lang="el-GR" b="1" dirty="0">
                <a:latin typeface="Bahnschrift SemiBold" panose="020B0502040204020203" pitchFamily="34" charset="0"/>
              </a:rPr>
              <a:t> 2011, </a:t>
            </a:r>
            <a:r>
              <a:rPr lang="el-GR" b="1" dirty="0" err="1">
                <a:latin typeface="Bahnschrift SemiBold" panose="020B0502040204020203" pitchFamily="34" charset="0"/>
              </a:rPr>
              <a:t>Katsimi</a:t>
            </a:r>
            <a:r>
              <a:rPr lang="el-GR" b="1" dirty="0">
                <a:latin typeface="Bahnschrift SemiBold" panose="020B0502040204020203" pitchFamily="34" charset="0"/>
              </a:rPr>
              <a:t> και </a:t>
            </a:r>
            <a:r>
              <a:rPr lang="el-GR" b="1" dirty="0" err="1">
                <a:latin typeface="Bahnschrift SemiBold" panose="020B0502040204020203" pitchFamily="34" charset="0"/>
              </a:rPr>
              <a:t>Sarantides</a:t>
            </a:r>
            <a:r>
              <a:rPr lang="el-GR" b="1" dirty="0">
                <a:latin typeface="Bahnschrift SemiBold" panose="020B0502040204020203" pitchFamily="34" charset="0"/>
              </a:rPr>
              <a:t> 2011).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5: Νεότερες προσεγγίσεις</a:t>
            </a:r>
          </a:p>
        </p:txBody>
      </p:sp>
    </p:spTree>
    <p:extLst>
      <p:ext uri="{BB962C8B-B14F-4D97-AF65-F5344CB8AC3E}">
        <p14:creationId xmlns:p14="http://schemas.microsoft.com/office/powerpoint/2010/main" val="391644359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bwMode="invGray">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just"/>
            <a:r>
              <a:rPr lang="el-GR" b="1" dirty="0">
                <a:latin typeface="Bahnschrift SemiBold" panose="020B0502040204020203" pitchFamily="34" charset="0"/>
              </a:rPr>
              <a:t>Η θεωρία του Πολιτικού Οικονομικού Κύκλου</a:t>
            </a:r>
          </a:p>
          <a:p>
            <a:pPr marL="0" lvl="1" algn="just"/>
            <a:endParaRPr lang="el-GR" b="1" dirty="0">
              <a:latin typeface="Bahnschrift SemiBold" panose="020B0502040204020203" pitchFamily="34" charset="0"/>
            </a:endParaRPr>
          </a:p>
          <a:p>
            <a:pPr marL="0" lvl="1" algn="just"/>
            <a:r>
              <a:rPr lang="el-GR" b="1" dirty="0">
                <a:latin typeface="Bahnschrift SemiBold" panose="020B0502040204020203" pitchFamily="34" charset="0"/>
              </a:rPr>
              <a:t>Τα μεγέθη που συγκεντρώνουν την προσοχή είναι εκείνα που η εκάστοτε κυβέρνηση </a:t>
            </a:r>
            <a:r>
              <a:rPr lang="el-GR" b="1" dirty="0">
                <a:solidFill>
                  <a:schemeClr val="accent1">
                    <a:lumMod val="60000"/>
                    <a:lumOff val="40000"/>
                  </a:schemeClr>
                </a:solidFill>
                <a:latin typeface="Bahnschrift SemiBold" panose="020B0502040204020203" pitchFamily="34" charset="0"/>
              </a:rPr>
              <a:t>μπορεί να χειραγωγήσει πιο εύκολα </a:t>
            </a:r>
            <a:r>
              <a:rPr lang="el-GR" b="1" dirty="0">
                <a:latin typeface="Bahnschrift SemiBold" panose="020B0502040204020203" pitchFamily="34" charset="0"/>
              </a:rPr>
              <a:t>με την αίρεση ότι μπορούν να κινητοποιούν με ικανοποιητικό τρόπο τους ψηφοφόρους. Εντός της ηγεμονίας των </a:t>
            </a:r>
            <a:r>
              <a:rPr lang="el-GR" b="1" dirty="0" err="1">
                <a:latin typeface="Bahnschrift SemiBold" panose="020B0502040204020203" pitchFamily="34" charset="0"/>
              </a:rPr>
              <a:t>Κεϋνσιανών</a:t>
            </a:r>
            <a:r>
              <a:rPr lang="el-GR" b="1" dirty="0">
                <a:latin typeface="Bahnschrift SemiBold" panose="020B0502040204020203" pitchFamily="34" charset="0"/>
              </a:rPr>
              <a:t> οικονομικών τη δεκαετία του ’70, το ενδιαφέρον δόθηκε </a:t>
            </a:r>
            <a:r>
              <a:rPr lang="el-GR" b="1" dirty="0">
                <a:solidFill>
                  <a:schemeClr val="accent1">
                    <a:lumMod val="60000"/>
                    <a:lumOff val="40000"/>
                  </a:schemeClr>
                </a:solidFill>
                <a:latin typeface="Bahnschrift SemiBold" panose="020B0502040204020203" pitchFamily="34" charset="0"/>
              </a:rPr>
              <a:t>στα μεγέθη της καμπύλης </a:t>
            </a:r>
            <a:r>
              <a:rPr lang="el-GR" b="1" dirty="0" err="1">
                <a:solidFill>
                  <a:schemeClr val="accent1">
                    <a:lumMod val="60000"/>
                    <a:lumOff val="40000"/>
                  </a:schemeClr>
                </a:solidFill>
                <a:latin typeface="Bahnschrift SemiBold" panose="020B0502040204020203" pitchFamily="34" charset="0"/>
              </a:rPr>
              <a:t>Phillips</a:t>
            </a:r>
            <a:r>
              <a:rPr lang="el-GR" b="1" dirty="0">
                <a:solidFill>
                  <a:schemeClr val="accent1">
                    <a:lumMod val="60000"/>
                    <a:lumOff val="40000"/>
                  </a:schemeClr>
                </a:solidFill>
                <a:latin typeface="Bahnschrift SemiBold" panose="020B0502040204020203" pitchFamily="34" charset="0"/>
              </a:rPr>
              <a:t> </a:t>
            </a:r>
            <a:r>
              <a:rPr lang="el-GR" b="1" dirty="0">
                <a:latin typeface="Bahnschrift SemiBold" panose="020B0502040204020203" pitchFamily="34" charset="0"/>
              </a:rPr>
              <a:t>(</a:t>
            </a:r>
            <a:r>
              <a:rPr lang="el-GR" b="1" dirty="0" err="1">
                <a:latin typeface="Bahnschrift SemiBold" panose="020B0502040204020203" pitchFamily="34" charset="0"/>
              </a:rPr>
              <a:t>Nordhaus</a:t>
            </a:r>
            <a:r>
              <a:rPr lang="el-GR" b="1" dirty="0">
                <a:latin typeface="Bahnschrift SemiBold" panose="020B0502040204020203" pitchFamily="34" charset="0"/>
              </a:rPr>
              <a:t> 1975, και </a:t>
            </a:r>
            <a:r>
              <a:rPr lang="el-GR" b="1" dirty="0" err="1">
                <a:latin typeface="Bahnschrift SemiBold" panose="020B0502040204020203" pitchFamily="34" charset="0"/>
              </a:rPr>
              <a:t>Lindbeck</a:t>
            </a:r>
            <a:r>
              <a:rPr lang="el-GR" b="1" dirty="0">
                <a:latin typeface="Bahnschrift SemiBold" panose="020B0502040204020203" pitchFamily="34" charset="0"/>
              </a:rPr>
              <a:t> 1976, </a:t>
            </a:r>
            <a:r>
              <a:rPr lang="el-GR" b="1" dirty="0" err="1">
                <a:latin typeface="Bahnschrift SemiBold" panose="020B0502040204020203" pitchFamily="34" charset="0"/>
              </a:rPr>
              <a:t>Alesina</a:t>
            </a:r>
            <a:r>
              <a:rPr lang="el-GR" b="1" dirty="0">
                <a:latin typeface="Bahnschrift SemiBold" panose="020B0502040204020203" pitchFamily="34" charset="0"/>
              </a:rPr>
              <a:t> 1978 και </a:t>
            </a:r>
            <a:r>
              <a:rPr lang="el-GR" b="1" dirty="0" err="1">
                <a:latin typeface="Bahnschrift SemiBold" panose="020B0502040204020203" pitchFamily="34" charset="0"/>
              </a:rPr>
              <a:t>Efthyvoulou</a:t>
            </a:r>
            <a:r>
              <a:rPr lang="el-GR" b="1" dirty="0">
                <a:latin typeface="Bahnschrift SemiBold" panose="020B0502040204020203" pitchFamily="34" charset="0"/>
              </a:rPr>
              <a:t> 2011). Αντίθετα, ο </a:t>
            </a:r>
            <a:r>
              <a:rPr lang="el-GR" b="1" dirty="0" err="1">
                <a:latin typeface="Bahnschrift SemiBold" panose="020B0502040204020203" pitchFamily="34" charset="0"/>
              </a:rPr>
              <a:t>Rogoff</a:t>
            </a:r>
            <a:r>
              <a:rPr lang="el-GR" b="1" dirty="0">
                <a:latin typeface="Bahnschrift SemiBold" panose="020B0502040204020203" pitchFamily="34" charset="0"/>
              </a:rPr>
              <a:t> (1990) έστρεψε το ενδιαφέρον στη</a:t>
            </a:r>
            <a:r>
              <a:rPr lang="el-GR" b="1" dirty="0">
                <a:solidFill>
                  <a:schemeClr val="accent1">
                    <a:lumMod val="60000"/>
                    <a:lumOff val="40000"/>
                  </a:schemeClr>
                </a:solidFill>
                <a:latin typeface="Bahnschrift SemiBold" panose="020B0502040204020203" pitchFamily="34" charset="0"/>
              </a:rPr>
              <a:t> σχέση μεταξύ φόρων, μεταβιβάσεων και κρατικών δαπανών </a:t>
            </a:r>
            <a:r>
              <a:rPr lang="el-GR" b="1" dirty="0">
                <a:latin typeface="Bahnschrift SemiBold" panose="020B0502040204020203" pitchFamily="34" charset="0"/>
              </a:rPr>
              <a:t>πριν και μετά τις εκλογές. Ακόμα, υπάρχει η πρόσφατη προσέγγιση της </a:t>
            </a:r>
            <a:r>
              <a:rPr lang="el-GR" b="1" dirty="0">
                <a:solidFill>
                  <a:schemeClr val="accent1">
                    <a:lumMod val="60000"/>
                    <a:lumOff val="40000"/>
                  </a:schemeClr>
                </a:solidFill>
                <a:latin typeface="Bahnschrift SemiBold" panose="020B0502040204020203" pitchFamily="34" charset="0"/>
              </a:rPr>
              <a:t>στρατηγικής δημιουργίας χρέους </a:t>
            </a:r>
            <a:r>
              <a:rPr lang="el-GR" b="1" dirty="0">
                <a:latin typeface="Bahnschrift SemiBold" panose="020B0502040204020203" pitchFamily="34" charset="0"/>
              </a:rPr>
              <a:t>(</a:t>
            </a:r>
            <a:r>
              <a:rPr lang="el-GR" b="1" dirty="0" err="1">
                <a:latin typeface="Bahnschrift SemiBold" panose="020B0502040204020203" pitchFamily="34" charset="0"/>
              </a:rPr>
              <a:t>strategic</a:t>
            </a:r>
            <a:r>
              <a:rPr lang="el-GR" b="1" dirty="0">
                <a:latin typeface="Bahnschrift SemiBold" panose="020B0502040204020203" pitchFamily="34" charset="0"/>
              </a:rPr>
              <a:t> </a:t>
            </a:r>
            <a:r>
              <a:rPr lang="el-GR" b="1" dirty="0" err="1">
                <a:latin typeface="Bahnschrift SemiBold" panose="020B0502040204020203" pitchFamily="34" charset="0"/>
              </a:rPr>
              <a:t>debt</a:t>
            </a:r>
            <a:r>
              <a:rPr lang="el-GR" b="1" dirty="0">
                <a:latin typeface="Bahnschrift SemiBold" panose="020B0502040204020203" pitchFamily="34" charset="0"/>
              </a:rPr>
              <a:t> </a:t>
            </a:r>
            <a:r>
              <a:rPr lang="el-GR" b="1" dirty="0" err="1">
                <a:latin typeface="Bahnschrift SemiBold" panose="020B0502040204020203" pitchFamily="34" charset="0"/>
              </a:rPr>
              <a:t>formation</a:t>
            </a:r>
            <a:r>
              <a:rPr lang="el-GR" b="1" dirty="0">
                <a:latin typeface="Bahnschrift SemiBold" panose="020B0502040204020203" pitchFamily="34" charset="0"/>
              </a:rPr>
              <a:t>) που συνδέει τη συσσώρευση χρέους με τις διακυμάνσεις στις οικονομικές μεταβλητές. Τέλος, έχουν μελετηθεί ο ρόλος της </a:t>
            </a:r>
            <a:r>
              <a:rPr lang="el-GR" b="1" dirty="0">
                <a:solidFill>
                  <a:schemeClr val="accent1">
                    <a:lumMod val="60000"/>
                    <a:lumOff val="40000"/>
                  </a:schemeClr>
                </a:solidFill>
                <a:latin typeface="Bahnschrift SemiBold" panose="020B0502040204020203" pitchFamily="34" charset="0"/>
              </a:rPr>
              <a:t>αυτονομίας ή μη της κεντρικής τράπεζας </a:t>
            </a:r>
            <a:r>
              <a:rPr lang="el-GR" b="1" dirty="0">
                <a:latin typeface="Bahnschrift SemiBold" panose="020B0502040204020203" pitchFamily="34" charset="0"/>
              </a:rPr>
              <a:t>ως πηγή χειραγώγησης νομισματικών πολιτικών και οι αποτυπώσεις της αυτονομίας αυτής στις οικονομικές διακυμάνσεις.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5: Νεότερες προσεγγίσεις</a:t>
            </a:r>
          </a:p>
        </p:txBody>
      </p:sp>
    </p:spTree>
    <p:extLst>
      <p:ext uri="{BB962C8B-B14F-4D97-AF65-F5344CB8AC3E}">
        <p14:creationId xmlns:p14="http://schemas.microsoft.com/office/powerpoint/2010/main" val="400352498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bwMode="invGray">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just"/>
            <a:r>
              <a:rPr lang="el-GR" b="1" dirty="0">
                <a:latin typeface="Bahnschrift SemiBold" panose="020B0502040204020203" pitchFamily="34" charset="0"/>
              </a:rPr>
              <a:t>Η θεωρία του Πολιτικού Οικονομικού Κύκλου</a:t>
            </a:r>
          </a:p>
          <a:p>
            <a:pPr marL="0" lvl="1" algn="just"/>
            <a:endParaRPr lang="el-GR" b="1" dirty="0">
              <a:latin typeface="Bahnschrift SemiBold" panose="020B0502040204020203" pitchFamily="34" charset="0"/>
            </a:endParaRPr>
          </a:p>
          <a:p>
            <a:pPr marL="0" lvl="1" algn="just"/>
            <a:r>
              <a:rPr lang="el-GR" b="1" dirty="0">
                <a:latin typeface="Bahnschrift SemiBold" panose="020B0502040204020203" pitchFamily="34" charset="0"/>
              </a:rPr>
              <a:t>Δυο μεγάλες κατηγορίες μοντέλων με τις αντίστοιχες υποθέσεις έχουν δημιουργηθεί: τα οπορτουνιστικά (</a:t>
            </a:r>
            <a:r>
              <a:rPr lang="el-GR" b="1" dirty="0" err="1">
                <a:latin typeface="Bahnschrift SemiBold" panose="020B0502040204020203" pitchFamily="34" charset="0"/>
              </a:rPr>
              <a:t>opportunistic</a:t>
            </a:r>
            <a:r>
              <a:rPr lang="el-GR" b="1" dirty="0">
                <a:latin typeface="Bahnschrift SemiBold" panose="020B0502040204020203" pitchFamily="34" charset="0"/>
              </a:rPr>
              <a:t>) και τα πιστά στην ιδεολογία (</a:t>
            </a:r>
            <a:r>
              <a:rPr lang="el-GR" b="1" dirty="0" err="1">
                <a:latin typeface="Bahnschrift SemiBold" panose="020B0502040204020203" pitchFamily="34" charset="0"/>
              </a:rPr>
              <a:t>partisan</a:t>
            </a:r>
            <a:r>
              <a:rPr lang="el-GR" b="1" dirty="0">
                <a:latin typeface="Bahnschrift SemiBold" panose="020B0502040204020203" pitchFamily="34" charset="0"/>
              </a:rPr>
              <a:t>). </a:t>
            </a:r>
            <a:r>
              <a:rPr lang="el-GR" b="1" dirty="0">
                <a:solidFill>
                  <a:schemeClr val="accent1">
                    <a:lumMod val="60000"/>
                    <a:lumOff val="40000"/>
                  </a:schemeClr>
                </a:solidFill>
                <a:latin typeface="Bahnschrift SemiBold" panose="020B0502040204020203" pitchFamily="34" charset="0"/>
              </a:rPr>
              <a:t>Στην πρώτη κατηγορία, το ιδεολογικό και πολιτικό υπόβαθρο του κυβερνώντος δεν παίζει κανένα ρόλο</a:t>
            </a:r>
            <a:r>
              <a:rPr lang="el-GR" b="1" dirty="0">
                <a:latin typeface="Bahnschrift SemiBold" panose="020B0502040204020203" pitchFamily="34" charset="0"/>
              </a:rPr>
              <a:t>, καθώς οι «ταυτότητες» τους έχουν καταρρεύσει και η πολιτική τους πρακτική είναι τελικά κοινή. </a:t>
            </a:r>
            <a:r>
              <a:rPr lang="el-GR" b="1" dirty="0">
                <a:solidFill>
                  <a:schemeClr val="accent1">
                    <a:lumMod val="60000"/>
                    <a:lumOff val="40000"/>
                  </a:schemeClr>
                </a:solidFill>
                <a:latin typeface="Bahnschrift SemiBold" panose="020B0502040204020203" pitchFamily="34" charset="0"/>
              </a:rPr>
              <a:t>Στη δεύτερη κατηγορία, το ιδεολογικό και πολιτικό υπόβαθρο του κάθε κόμματος έχει αποτύπωση στις πολιτικές επιλογές που αυτό λαμβάνει. </a:t>
            </a:r>
            <a:r>
              <a:rPr lang="el-GR" b="1" dirty="0">
                <a:latin typeface="Bahnschrift SemiBold" panose="020B0502040204020203" pitchFamily="34" charset="0"/>
              </a:rPr>
              <a:t>Έτσι, κάθε κόμμα ανάλογα με το πολιτικό-ιδεολογικό του πλαίσιο θα σταθμίζει διαφορετικά την ανεργία και τον πληθωρισμό ή τις κρατικές δαπάνες και τους φόρους.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5: Νεότερες προσεγγίσεις</a:t>
            </a:r>
          </a:p>
        </p:txBody>
      </p:sp>
    </p:spTree>
    <p:extLst>
      <p:ext uri="{BB962C8B-B14F-4D97-AF65-F5344CB8AC3E}">
        <p14:creationId xmlns:p14="http://schemas.microsoft.com/office/powerpoint/2010/main" val="40089037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bwMode="invGray">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just"/>
            <a:r>
              <a:rPr lang="el-GR" b="1" dirty="0">
                <a:latin typeface="Bahnschrift SemiBold" panose="020B0502040204020203" pitchFamily="34" charset="0"/>
              </a:rPr>
              <a:t>Η θεωρία του Πολιτικού Οικονομικού Κύκλου</a:t>
            </a:r>
          </a:p>
          <a:p>
            <a:pPr marL="0" lvl="1" algn="just"/>
            <a:endParaRPr lang="el-GR" b="1" dirty="0">
              <a:latin typeface="Bahnschrift SemiBold" panose="020B0502040204020203" pitchFamily="34" charset="0"/>
            </a:endParaRPr>
          </a:p>
          <a:p>
            <a:pPr marL="0" lvl="1" algn="just"/>
            <a:r>
              <a:rPr lang="el-GR" b="1" dirty="0">
                <a:latin typeface="Bahnschrift SemiBold" panose="020B0502040204020203" pitchFamily="34" charset="0"/>
              </a:rPr>
              <a:t>Σύμφωνα με τον </a:t>
            </a:r>
            <a:r>
              <a:rPr lang="el-GR" b="1" dirty="0" err="1">
                <a:latin typeface="Bahnschrift SemiBold" panose="020B0502040204020203" pitchFamily="34" charset="0"/>
              </a:rPr>
              <a:t>Efthyvoulou</a:t>
            </a:r>
            <a:r>
              <a:rPr lang="el-GR" b="1" dirty="0">
                <a:latin typeface="Bahnschrift SemiBold" panose="020B0502040204020203" pitchFamily="34" charset="0"/>
              </a:rPr>
              <a:t> (2011), τα μοντέλα των πιστών στην ιδεολογία κομμάτων αντανακλούν τις προτιμήσεις των ταξικά προσδιορισμένων ακροατηρίων του κάθε κόμματος και έτσι τα κόμματα είναι δέσμια της βάσης τους και των ακροατηρίων τους, σε ότι αφορά τις ασκούμενες πολιτικές. </a:t>
            </a:r>
          </a:p>
          <a:p>
            <a:pPr marL="0" lvl="1" algn="just"/>
            <a:endParaRPr lang="el-GR" b="1" dirty="0">
              <a:latin typeface="Bahnschrift SemiBold" panose="020B0502040204020203" pitchFamily="34" charset="0"/>
            </a:endParaRPr>
          </a:p>
          <a:p>
            <a:pPr marL="0" lvl="1" algn="just"/>
            <a:r>
              <a:rPr lang="el-GR" b="1">
                <a:latin typeface="Bahnschrift SemiBold" panose="020B0502040204020203" pitchFamily="34" charset="0"/>
              </a:rPr>
              <a:t>Σημασία σε</a:t>
            </a:r>
            <a:r>
              <a:rPr lang="el-GR" b="1">
                <a:solidFill>
                  <a:schemeClr val="accent1">
                    <a:lumMod val="60000"/>
                    <a:lumOff val="40000"/>
                  </a:schemeClr>
                </a:solidFill>
                <a:latin typeface="Bahnschrift SemiBold" panose="020B0502040204020203" pitchFamily="34" charset="0"/>
              </a:rPr>
              <a:t> </a:t>
            </a:r>
            <a:r>
              <a:rPr lang="el-GR" b="1" dirty="0">
                <a:solidFill>
                  <a:schemeClr val="accent1">
                    <a:lumMod val="60000"/>
                    <a:lumOff val="40000"/>
                  </a:schemeClr>
                </a:solidFill>
                <a:latin typeface="Bahnschrift SemiBold" panose="020B0502040204020203" pitchFamily="34" charset="0"/>
              </a:rPr>
              <a:t>βαθμό της ασυμμετρίας στην πληροφόρηση</a:t>
            </a:r>
            <a:r>
              <a:rPr lang="el-GR" b="1" dirty="0">
                <a:latin typeface="Bahnschrift SemiBold" panose="020B0502040204020203" pitchFamily="34" charset="0"/>
              </a:rPr>
              <a:t>.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5: Νεότερες προσεγγίσεις</a:t>
            </a:r>
          </a:p>
        </p:txBody>
      </p:sp>
    </p:spTree>
    <p:extLst>
      <p:ext uri="{BB962C8B-B14F-4D97-AF65-F5344CB8AC3E}">
        <p14:creationId xmlns:p14="http://schemas.microsoft.com/office/powerpoint/2010/main" val="107376865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bwMode="invGray">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just"/>
            <a:r>
              <a:rPr lang="el-GR" b="1" dirty="0">
                <a:latin typeface="Bahnschrift SemiBold" panose="020B0502040204020203" pitchFamily="34" charset="0"/>
              </a:rPr>
              <a:t>Η θεωρία του Πολιτικού Οικονομικού Κύκλου</a:t>
            </a:r>
          </a:p>
          <a:p>
            <a:pPr marL="0" lvl="1" algn="just"/>
            <a:endParaRPr lang="el-GR" b="1" dirty="0">
              <a:latin typeface="Bahnschrift SemiBold" panose="020B0502040204020203" pitchFamily="34" charset="0"/>
            </a:endParaRPr>
          </a:p>
          <a:p>
            <a:pPr marL="0" lvl="1" algn="just"/>
            <a:r>
              <a:rPr lang="el-GR" b="1" dirty="0">
                <a:latin typeface="Bahnschrift SemiBold" panose="020B0502040204020203" pitchFamily="34" charset="0"/>
              </a:rPr>
              <a:t>Το πρώτο σημαντικό μοντέλο είναι αυτό του </a:t>
            </a:r>
            <a:r>
              <a:rPr lang="el-GR" b="1" dirty="0" err="1">
                <a:latin typeface="Bahnschrift SemiBold" panose="020B0502040204020203" pitchFamily="34" charset="0"/>
              </a:rPr>
              <a:t>Nordhaus</a:t>
            </a:r>
            <a:r>
              <a:rPr lang="el-GR" b="1" dirty="0">
                <a:latin typeface="Bahnschrift SemiBold" panose="020B0502040204020203" pitchFamily="34" charset="0"/>
              </a:rPr>
              <a:t> (1975), και έχει ως βασικά συμπεράσματα ότι αφ’ ενός σε δημοκρατικά καθεστώτα </a:t>
            </a:r>
            <a:r>
              <a:rPr lang="el-GR" b="1" dirty="0">
                <a:solidFill>
                  <a:schemeClr val="accent1">
                    <a:lumMod val="60000"/>
                    <a:lumOff val="40000"/>
                  </a:schemeClr>
                </a:solidFill>
                <a:latin typeface="Bahnschrift SemiBold" panose="020B0502040204020203" pitchFamily="34" charset="0"/>
              </a:rPr>
              <a:t>θα επιλέγονται πολιτικές με χαμηλότερη ανεργία και ψηλότερο πληθωρισμό και αφετέρου ότι η ανεργία πρέπει να αυξάνεται κατά τη διάρκεια της διακυβέρνησης και αντίστοιχα πρέπει να μειώνεται ο πληθωρισμός. </a:t>
            </a:r>
            <a:r>
              <a:rPr lang="el-GR" b="1" dirty="0">
                <a:latin typeface="Bahnschrift SemiBold" panose="020B0502040204020203" pitchFamily="34" charset="0"/>
              </a:rPr>
              <a:t>Οι υποθέσεις πάνω στις οποίες δομείται, είναι ότι η ανεργία είναι μια μεταβλητή πλήρως ελεγχόμενη από το κράτος, τα άτομα είναι ορθολογικά και άρα προτιμούν τις χαμηλές τιμές και την χαμηλή ανεργία, ενώ την ίδια στιγμή αγνοούν τη μακροοικονομική σχέση ανταλλαγής (</a:t>
            </a:r>
            <a:r>
              <a:rPr lang="el-GR" b="1" dirty="0" err="1">
                <a:latin typeface="Bahnschrift SemiBold" panose="020B0502040204020203" pitchFamily="34" charset="0"/>
              </a:rPr>
              <a:t>trade-off</a:t>
            </a:r>
            <a:r>
              <a:rPr lang="el-GR" b="1" dirty="0">
                <a:latin typeface="Bahnschrift SemiBold" panose="020B0502040204020203" pitchFamily="34" charset="0"/>
              </a:rPr>
              <a:t>) μεταξύ ανεργίας και πληθωρισμού. Ακόμα, τα άτομα έχουν σαφώς ορισμένες προτιμήσεις σε ότι αφορά τις οικονομικές μεταβλητές, τις οποίες τα κόμματα γνωρίζουν επακριβώς, ενώ τέλος οι προσδοκίες των ατόμων εξαρτούνται από προηγούμενα συμβάντα (</a:t>
            </a:r>
            <a:r>
              <a:rPr lang="el-GR" b="1" dirty="0" err="1">
                <a:latin typeface="Bahnschrift SemiBold" panose="020B0502040204020203" pitchFamily="34" charset="0"/>
              </a:rPr>
              <a:t>adaptive</a:t>
            </a:r>
            <a:r>
              <a:rPr lang="el-GR" b="1" dirty="0">
                <a:latin typeface="Bahnschrift SemiBold" panose="020B0502040204020203" pitchFamily="34" charset="0"/>
              </a:rPr>
              <a:t> </a:t>
            </a:r>
            <a:r>
              <a:rPr lang="el-GR" b="1" dirty="0" err="1">
                <a:latin typeface="Bahnschrift SemiBold" panose="020B0502040204020203" pitchFamily="34" charset="0"/>
              </a:rPr>
              <a:t>expectations</a:t>
            </a:r>
            <a:r>
              <a:rPr lang="el-GR" b="1" dirty="0">
                <a:latin typeface="Bahnschrift SemiBold" panose="020B0502040204020203" pitchFamily="34" charset="0"/>
              </a:rPr>
              <a:t>). </a:t>
            </a:r>
            <a:r>
              <a:rPr lang="el-GR" b="1" dirty="0">
                <a:solidFill>
                  <a:schemeClr val="accent1">
                    <a:lumMod val="60000"/>
                    <a:lumOff val="40000"/>
                  </a:schemeClr>
                </a:solidFill>
                <a:latin typeface="Bahnschrift SemiBold" panose="020B0502040204020203" pitchFamily="34" charset="0"/>
              </a:rPr>
              <a:t>Οικονομικοί κύκλοι θα προκύπτουν λοιπόν, από την παρέμβαση του κράτους πριν τις εκλογές, παρέμβαση που θα μειώνει την ανεργία και θα αυξάνει τον πληθωρισμό.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5: Νεότερες προσεγγίσεις</a:t>
            </a:r>
          </a:p>
        </p:txBody>
      </p:sp>
    </p:spTree>
    <p:extLst>
      <p:ext uri="{BB962C8B-B14F-4D97-AF65-F5344CB8AC3E}">
        <p14:creationId xmlns:p14="http://schemas.microsoft.com/office/powerpoint/2010/main" val="164673054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bwMode="invGray">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just"/>
            <a:r>
              <a:rPr lang="el-GR" b="1" dirty="0">
                <a:latin typeface="Bahnschrift SemiBold" panose="020B0502040204020203" pitchFamily="34" charset="0"/>
              </a:rPr>
              <a:t>Θέματα εξετάσεων:</a:t>
            </a:r>
          </a:p>
          <a:p>
            <a:pPr marL="0" lvl="1" algn="just"/>
            <a:endParaRPr lang="el-GR" dirty="0">
              <a:solidFill>
                <a:schemeClr val="tx1"/>
              </a:solidFill>
              <a:latin typeface="Bahnschrift SemiBold" panose="020B0502040204020203" pitchFamily="34" charset="0"/>
            </a:endParaRPr>
          </a:p>
          <a:p>
            <a:pPr marL="342900" lvl="1" indent="-342900" algn="just">
              <a:buAutoNum type="arabicPeriod"/>
            </a:pPr>
            <a:r>
              <a:rPr lang="el-GR" dirty="0">
                <a:solidFill>
                  <a:schemeClr val="tx1"/>
                </a:solidFill>
                <a:latin typeface="Bahnschrift SemiBold" panose="020B0502040204020203" pitchFamily="34" charset="0"/>
              </a:rPr>
              <a:t>Ποια είναι τα χαρακτηριστικά που ορίζουν τον οικονομικό κύκλο; Συνοψίστε τις εκδοχές εμφάνισης οικονομικών διακυμάνσεων και κύκλων. </a:t>
            </a:r>
          </a:p>
          <a:p>
            <a:pPr marL="342900" lvl="1" indent="-342900" algn="just">
              <a:buAutoNum type="arabicPeriod"/>
            </a:pPr>
            <a:r>
              <a:rPr lang="el-GR" dirty="0">
                <a:solidFill>
                  <a:schemeClr val="tx1"/>
                </a:solidFill>
                <a:latin typeface="Bahnschrift SemiBold" panose="020B0502040204020203" pitchFamily="34" charset="0"/>
              </a:rPr>
              <a:t>Συνοψίστε τη θεωρία του </a:t>
            </a:r>
            <a:r>
              <a:rPr lang="en-US" dirty="0">
                <a:solidFill>
                  <a:schemeClr val="tx1"/>
                </a:solidFill>
                <a:latin typeface="Bahnschrift SemiBold" panose="020B0502040204020203" pitchFamily="34" charset="0"/>
              </a:rPr>
              <a:t>Juglar </a:t>
            </a:r>
            <a:r>
              <a:rPr lang="el-GR" dirty="0">
                <a:solidFill>
                  <a:schemeClr val="tx1"/>
                </a:solidFill>
                <a:latin typeface="Bahnschrift SemiBold" panose="020B0502040204020203" pitchFamily="34" charset="0"/>
              </a:rPr>
              <a:t>για τον οικονομικό κύκλο.</a:t>
            </a:r>
          </a:p>
          <a:p>
            <a:pPr marL="342900" lvl="1" indent="-342900" algn="just">
              <a:buAutoNum type="arabicPeriod"/>
            </a:pPr>
            <a:r>
              <a:rPr lang="el-GR" dirty="0">
                <a:solidFill>
                  <a:schemeClr val="tx1"/>
                </a:solidFill>
                <a:latin typeface="Bahnschrift SemiBold" panose="020B0502040204020203" pitchFamily="34" charset="0"/>
              </a:rPr>
              <a:t>Συνοψίστε τη θεωρία του </a:t>
            </a:r>
            <a:r>
              <a:rPr lang="en-US" dirty="0">
                <a:solidFill>
                  <a:schemeClr val="tx1"/>
                </a:solidFill>
                <a:latin typeface="Bahnschrift SemiBold" panose="020B0502040204020203" pitchFamily="34" charset="0"/>
              </a:rPr>
              <a:t>Schumpeter </a:t>
            </a:r>
            <a:r>
              <a:rPr lang="el-GR" dirty="0">
                <a:solidFill>
                  <a:schemeClr val="tx1"/>
                </a:solidFill>
                <a:latin typeface="Bahnschrift SemiBold" panose="020B0502040204020203" pitchFamily="34" charset="0"/>
              </a:rPr>
              <a:t>για τον οικονομικό κύκλο. Πως σχετίζεται με το έργο του </a:t>
            </a:r>
            <a:r>
              <a:rPr lang="en-US" dirty="0">
                <a:solidFill>
                  <a:schemeClr val="tx1"/>
                </a:solidFill>
                <a:latin typeface="Bahnschrift SemiBold" panose="020B0502040204020203" pitchFamily="34" charset="0"/>
              </a:rPr>
              <a:t>Kondratieff</a:t>
            </a:r>
            <a:r>
              <a:rPr lang="el-GR" dirty="0">
                <a:solidFill>
                  <a:schemeClr val="tx1"/>
                </a:solidFill>
                <a:latin typeface="Bahnschrift SemiBold" panose="020B0502040204020203" pitchFamily="34" charset="0"/>
              </a:rPr>
              <a:t>;</a:t>
            </a:r>
          </a:p>
          <a:p>
            <a:pPr marL="342900" lvl="1" indent="-342900" algn="just">
              <a:buAutoNum type="arabicPeriod"/>
            </a:pPr>
            <a:r>
              <a:rPr lang="el-GR" dirty="0">
                <a:solidFill>
                  <a:schemeClr val="tx1"/>
                </a:solidFill>
                <a:latin typeface="Bahnschrift SemiBold" panose="020B0502040204020203" pitchFamily="34" charset="0"/>
              </a:rPr>
              <a:t>Συνοψίστε τη θεωρία της Αυστριακής Σχολής για τις οικονομικές διακυμάνσεις.</a:t>
            </a:r>
          </a:p>
          <a:p>
            <a:pPr marL="342900" lvl="1" indent="-342900" algn="just">
              <a:buAutoNum type="arabicPeriod"/>
            </a:pPr>
            <a:r>
              <a:rPr lang="el-GR" dirty="0">
                <a:solidFill>
                  <a:schemeClr val="tx1"/>
                </a:solidFill>
                <a:latin typeface="Bahnschrift SemiBold" panose="020B0502040204020203" pitchFamily="34" charset="0"/>
              </a:rPr>
              <a:t>Υπάρχει μια </a:t>
            </a:r>
            <a:r>
              <a:rPr lang="el-GR" dirty="0" err="1">
                <a:solidFill>
                  <a:schemeClr val="tx1"/>
                </a:solidFill>
                <a:latin typeface="Bahnschrift SemiBold" panose="020B0502040204020203" pitchFamily="34" charset="0"/>
              </a:rPr>
              <a:t>Μαρξική</a:t>
            </a:r>
            <a:r>
              <a:rPr lang="el-GR" dirty="0">
                <a:solidFill>
                  <a:schemeClr val="tx1"/>
                </a:solidFill>
                <a:latin typeface="Bahnschrift SemiBold" panose="020B0502040204020203" pitchFamily="34" charset="0"/>
              </a:rPr>
              <a:t> θεωρία για τον οικονομικό κύκλο;</a:t>
            </a:r>
          </a:p>
          <a:p>
            <a:pPr marL="342900" lvl="1" indent="-342900" algn="just">
              <a:buAutoNum type="arabicPeriod"/>
            </a:pPr>
            <a:r>
              <a:rPr lang="el-GR" dirty="0">
                <a:solidFill>
                  <a:schemeClr val="tx1"/>
                </a:solidFill>
                <a:latin typeface="Bahnschrift SemiBold" panose="020B0502040204020203" pitchFamily="34" charset="0"/>
              </a:rPr>
              <a:t>Συνοψίστε τα βασικά σημεία των μαρξιστικών προσεγγίσεων για τον οικονομικό κύκλο.</a:t>
            </a:r>
          </a:p>
          <a:p>
            <a:pPr marL="342900" lvl="1" indent="-342900" algn="just">
              <a:buAutoNum type="arabicPeriod"/>
            </a:pPr>
            <a:r>
              <a:rPr lang="el-GR" dirty="0">
                <a:solidFill>
                  <a:schemeClr val="tx1"/>
                </a:solidFill>
                <a:latin typeface="Bahnschrift SemiBold" panose="020B0502040204020203" pitchFamily="34" charset="0"/>
              </a:rPr>
              <a:t>Συνοψίστε τα βασικά σημεία της ανάλυσης του </a:t>
            </a:r>
            <a:r>
              <a:rPr lang="el-GR" dirty="0" err="1">
                <a:solidFill>
                  <a:schemeClr val="tx1"/>
                </a:solidFill>
                <a:latin typeface="Bahnschrift SemiBold" panose="020B0502040204020203" pitchFamily="34" charset="0"/>
              </a:rPr>
              <a:t>Κέυνς</a:t>
            </a:r>
            <a:r>
              <a:rPr lang="el-GR" dirty="0">
                <a:solidFill>
                  <a:schemeClr val="tx1"/>
                </a:solidFill>
                <a:latin typeface="Bahnschrift SemiBold" panose="020B0502040204020203" pitchFamily="34" charset="0"/>
              </a:rPr>
              <a:t> για την εμφάνιση οικονομικών κύκλων.</a:t>
            </a:r>
          </a:p>
          <a:p>
            <a:pPr marL="342900" lvl="1" indent="-342900" algn="just">
              <a:buAutoNum type="arabicPeriod"/>
            </a:pPr>
            <a:r>
              <a:rPr lang="el-GR" dirty="0">
                <a:solidFill>
                  <a:schemeClr val="tx1"/>
                </a:solidFill>
                <a:latin typeface="Bahnschrift SemiBold" panose="020B0502040204020203" pitchFamily="34" charset="0"/>
              </a:rPr>
              <a:t>Συνοψίστε τα βασικά σημεία της μετά-</a:t>
            </a:r>
            <a:r>
              <a:rPr lang="el-GR" dirty="0" err="1">
                <a:solidFill>
                  <a:schemeClr val="tx1"/>
                </a:solidFill>
                <a:latin typeface="Bahnschrift SemiBold" panose="020B0502040204020203" pitchFamily="34" charset="0"/>
              </a:rPr>
              <a:t>Κεϋνσιανής</a:t>
            </a:r>
            <a:r>
              <a:rPr lang="el-GR" dirty="0">
                <a:solidFill>
                  <a:schemeClr val="tx1"/>
                </a:solidFill>
                <a:latin typeface="Bahnschrift SemiBold" panose="020B0502040204020203" pitchFamily="34" charset="0"/>
              </a:rPr>
              <a:t> προσέγγισης.</a:t>
            </a:r>
          </a:p>
          <a:p>
            <a:pPr marL="342900" lvl="1" indent="-342900" algn="just">
              <a:buAutoNum type="arabicPeriod"/>
            </a:pPr>
            <a:r>
              <a:rPr lang="el-GR" dirty="0">
                <a:solidFill>
                  <a:schemeClr val="tx1"/>
                </a:solidFill>
                <a:latin typeface="Bahnschrift SemiBold" panose="020B0502040204020203" pitchFamily="34" charset="0"/>
              </a:rPr>
              <a:t>Συνοψίστε τα βασικά σημεία της Νέο-</a:t>
            </a:r>
            <a:r>
              <a:rPr lang="el-GR" dirty="0" err="1">
                <a:solidFill>
                  <a:schemeClr val="tx1"/>
                </a:solidFill>
                <a:latin typeface="Bahnschrift SemiBold" panose="020B0502040204020203" pitchFamily="34" charset="0"/>
              </a:rPr>
              <a:t>Κευσιανής</a:t>
            </a:r>
            <a:r>
              <a:rPr lang="el-GR" dirty="0">
                <a:solidFill>
                  <a:schemeClr val="tx1"/>
                </a:solidFill>
                <a:latin typeface="Bahnschrift SemiBold" panose="020B0502040204020203" pitchFamily="34" charset="0"/>
              </a:rPr>
              <a:t> προσέγγισης</a:t>
            </a:r>
          </a:p>
          <a:p>
            <a:pPr marL="342900" lvl="1" indent="-342900" algn="just">
              <a:buAutoNum type="arabicPeriod"/>
            </a:pPr>
            <a:r>
              <a:rPr lang="el-GR" dirty="0">
                <a:solidFill>
                  <a:schemeClr val="tx1"/>
                </a:solidFill>
                <a:latin typeface="Bahnschrift SemiBold" panose="020B0502040204020203" pitchFamily="34" charset="0"/>
              </a:rPr>
              <a:t>Συνοψίστε τα βασικά σημεία της Νέο-</a:t>
            </a:r>
            <a:r>
              <a:rPr lang="el-GR" dirty="0" err="1">
                <a:solidFill>
                  <a:schemeClr val="tx1"/>
                </a:solidFill>
                <a:latin typeface="Bahnschrift SemiBold" panose="020B0502040204020203" pitchFamily="34" charset="0"/>
              </a:rPr>
              <a:t>Σουμπετεριανής</a:t>
            </a:r>
            <a:r>
              <a:rPr lang="el-GR" dirty="0">
                <a:solidFill>
                  <a:schemeClr val="tx1"/>
                </a:solidFill>
                <a:latin typeface="Bahnschrift SemiBold" panose="020B0502040204020203" pitchFamily="34" charset="0"/>
              </a:rPr>
              <a:t> προσέγγισης για τον οικονομικό κύκλο.</a:t>
            </a:r>
          </a:p>
          <a:p>
            <a:pPr marL="342900" lvl="1" indent="-342900" algn="just">
              <a:buAutoNum type="arabicPeriod"/>
            </a:pPr>
            <a:endParaRPr lang="el-GR" dirty="0">
              <a:solidFill>
                <a:schemeClr val="tx1"/>
              </a:solidFill>
              <a:latin typeface="Bahnschrift SemiBold" panose="020B0502040204020203" pitchFamily="34" charset="0"/>
            </a:endParaRPr>
          </a:p>
          <a:p>
            <a:pPr marL="342900" lvl="1" indent="-342900" algn="just">
              <a:buAutoNum type="arabicPeriod"/>
            </a:pPr>
            <a:endParaRPr lang="el-GR" b="1" dirty="0">
              <a:solidFill>
                <a:schemeClr val="accent1">
                  <a:lumMod val="60000"/>
                  <a:lumOff val="40000"/>
                </a:schemeClr>
              </a:solidFill>
              <a:latin typeface="Bahnschrift SemiBold" panose="020B0502040204020203" pitchFamily="34" charset="0"/>
            </a:endParaRP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5: Νεότερες προσεγγίσεις</a:t>
            </a:r>
          </a:p>
        </p:txBody>
      </p:sp>
    </p:spTree>
    <p:extLst>
      <p:ext uri="{BB962C8B-B14F-4D97-AF65-F5344CB8AC3E}">
        <p14:creationId xmlns:p14="http://schemas.microsoft.com/office/powerpoint/2010/main" val="942891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Η προσέγγιση του </a:t>
            </a:r>
            <a:r>
              <a:rPr lang="el-GR" b="1" dirty="0" err="1">
                <a:latin typeface="Bahnschrift SemiBold" panose="020B0502040204020203" pitchFamily="34" charset="0"/>
              </a:rPr>
              <a:t>Κέυνς</a:t>
            </a:r>
            <a:r>
              <a:rPr lang="el-GR" b="1" dirty="0">
                <a:latin typeface="Bahnschrift SemiBold" panose="020B0502040204020203" pitchFamily="34" charset="0"/>
              </a:rPr>
              <a:t> </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Η δομική αισιοδοξία είναι η έννοια που θα γίνει γνωστή στον </a:t>
            </a:r>
            <a:r>
              <a:rPr lang="en-US" dirty="0">
                <a:latin typeface="Bahnschrift SemiBold" panose="020B0502040204020203" pitchFamily="34" charset="0"/>
              </a:rPr>
              <a:t>Keynes</a:t>
            </a:r>
            <a:r>
              <a:rPr lang="el-GR" dirty="0">
                <a:latin typeface="Bahnschrift SemiBold" panose="020B0502040204020203" pitchFamily="34" charset="0"/>
              </a:rPr>
              <a:t> ως «ζωώδη ένστικτα» (</a:t>
            </a:r>
            <a:r>
              <a:rPr lang="en-US" dirty="0">
                <a:latin typeface="Bahnschrift SemiBold" panose="020B0502040204020203" pitchFamily="34" charset="0"/>
              </a:rPr>
              <a:t>animal spirits</a:t>
            </a:r>
            <a:r>
              <a:rPr lang="el-GR" dirty="0">
                <a:latin typeface="Bahnschrift SemiBold" panose="020B0502040204020203" pitchFamily="34" charset="0"/>
              </a:rPr>
              <a:t>), «η εγγενής παρόρμηση για δράση που κάνει τις ρόδες να περιστρέφονται, το ορθολογικό μας είναι που επιλέγει μεταξύ των εναλλακτικών με το καλύτερο τρόπο που μπορεί, υπολογίζοντας όπου μπορεί, αλλά συχνά στρεφόμενο στο κίνητρο της τύχης, του καπρίτσιου και του συναισθήματος» (</a:t>
            </a:r>
            <a:r>
              <a:rPr lang="en-US" dirty="0">
                <a:latin typeface="Bahnschrift SemiBold" panose="020B0502040204020203" pitchFamily="34" charset="0"/>
              </a:rPr>
              <a:t>Keynes</a:t>
            </a:r>
            <a:r>
              <a:rPr lang="el-GR" dirty="0">
                <a:latin typeface="Bahnschrift SemiBold" panose="020B0502040204020203" pitchFamily="34" charset="0"/>
              </a:rPr>
              <a:t> 1964, σελ.163). Η πιο ακραία εκδοχή των ζωωδών ενστίκτων εμφανίζεται στις δευτερογενείς χρηματοοικονομικές αγορές όπου οι συναλλαγές διαρκούν λίγα δευτερόλεπτα, πράγμα που σημαίνει ότι δεν χρειάζεται κάποια εις βάθος γνώση για τα σχέδια της επένδυσης προς πώληση, το προσωπικό, την ιστορία, τον ανταγωνισμό, κοκ (</a:t>
            </a:r>
            <a:r>
              <a:rPr lang="en-US" dirty="0">
                <a:latin typeface="Bahnschrift SemiBold" panose="020B0502040204020203" pitchFamily="34" charset="0"/>
              </a:rPr>
              <a:t>Harvey</a:t>
            </a:r>
            <a:r>
              <a:rPr lang="el-GR" dirty="0">
                <a:latin typeface="Bahnschrift SemiBold" panose="020B0502040204020203" pitchFamily="34" charset="0"/>
              </a:rPr>
              <a:t> 2010, σελ. 11). Μόλις πέσουν οι τιμές είναι πολύ εύκολο να πωλήσεις άμεσα την επένδυση με πολύ μικρό κόστος και να επενδύσεις σε κάποια άλλη πιο ακίνδυνη επένδυση. Ούτε και φυσικά μια καλύτερη μελέτη της επένδυσης εξασφαλίζει τον επενδυτή, καθώς οι βραχυχρόνιοι κερδοσκόποι καθορίζουν την κίνηση της αγοράς.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490896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7886" y="1493611"/>
            <a:ext cx="10234710" cy="4391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a:latin typeface="Bahnschrift SemiBold" panose="020B0502040204020203" pitchFamily="34" charset="0"/>
              </a:rPr>
              <a:t>Η προσέγγιση του </a:t>
            </a:r>
            <a:r>
              <a:rPr lang="el-GR" b="1" dirty="0" err="1">
                <a:latin typeface="Bahnschrift SemiBold" panose="020B0502040204020203" pitchFamily="34" charset="0"/>
              </a:rPr>
              <a:t>Κέυνς</a:t>
            </a:r>
            <a:r>
              <a:rPr lang="el-GR" b="1" dirty="0">
                <a:latin typeface="Bahnschrift SemiBold" panose="020B0502040204020203" pitchFamily="34" charset="0"/>
              </a:rPr>
              <a:t> </a:t>
            </a:r>
          </a:p>
          <a:p>
            <a:pPr algn="just"/>
            <a:endParaRPr lang="el-GR" dirty="0">
              <a:latin typeface="Bahnschrift SemiBold" panose="020B0502040204020203" pitchFamily="34" charset="0"/>
            </a:endParaRPr>
          </a:p>
          <a:p>
            <a:pPr algn="just"/>
            <a:r>
              <a:rPr lang="el-GR" dirty="0">
                <a:latin typeface="Bahnschrift SemiBold" panose="020B0502040204020203" pitchFamily="34" charset="0"/>
              </a:rPr>
              <a:t>Αυτό απαρέγκλιτα δίνει σε όσους μετέχουν σε χρηματοοικονομικές επενδύσεις ένα πολύ μικρό χρονικό ορίζοντα και επιτρέπει ένα μεγάλο «ποσοστό από την ποσότητα του συνολικού επενδυμένου κεφαλαίου της κοινωνίας [να] ανήκει σε ανθρώπους που δεν διευθύνουν και δεν έχουν καμία ειδική γνώση των καταστάσεων, είτε τωρινή, είτε μελλοντική της επιχείρησης υπό εξέταση» (</a:t>
            </a:r>
            <a:r>
              <a:rPr lang="en-US" dirty="0">
                <a:latin typeface="Bahnschrift SemiBold" panose="020B0502040204020203" pitchFamily="34" charset="0"/>
              </a:rPr>
              <a:t>Keynes</a:t>
            </a:r>
            <a:r>
              <a:rPr lang="el-GR" dirty="0">
                <a:latin typeface="Bahnschrift SemiBold" panose="020B0502040204020203" pitchFamily="34" charset="0"/>
              </a:rPr>
              <a:t> 1964, σελ.153). Έτσι, οι «από μέρα σε μέρα διακυμάνσεις στα κέρδη των υπαρχουσών επενδύσεων, τα οποία είναι προφανώς ενός εφήμερου και όχι σημαντικού χαρακτήρα τείνουν να έχουν όλες μαζί μια υπερβολική και πολλές φορές εξωφρενική επίπτωση στις χρηματαγορές» (</a:t>
            </a:r>
            <a:r>
              <a:rPr lang="en-US" dirty="0">
                <a:latin typeface="Bahnschrift SemiBold" panose="020B0502040204020203" pitchFamily="34" charset="0"/>
              </a:rPr>
              <a:t>Keynes</a:t>
            </a:r>
            <a:r>
              <a:rPr lang="el-GR" dirty="0">
                <a:latin typeface="Bahnschrift SemiBold" panose="020B0502040204020203" pitchFamily="34" charset="0"/>
              </a:rPr>
              <a:t> 1964, σελ.153-154). </a:t>
            </a:r>
          </a:p>
        </p:txBody>
      </p:sp>
      <p:cxnSp>
        <p:nvCxnSpPr>
          <p:cNvPr id="3" name="Ευθεία γραμμή σύνδεσης 2"/>
          <p:cNvCxnSpPr/>
          <p:nvPr/>
        </p:nvCxnSpPr>
        <p:spPr>
          <a:xfrm flipV="1">
            <a:off x="4555127" y="145463"/>
            <a:ext cx="4934139" cy="21185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81482" y="6070347"/>
            <a:ext cx="4237022" cy="25349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11156017" y="1801639"/>
            <a:ext cx="6906" cy="36442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6234545" y="570368"/>
            <a:ext cx="962960" cy="1367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6717671" y="506994"/>
            <a:ext cx="914400" cy="1301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7129604" y="352193"/>
            <a:ext cx="886783" cy="1271003"/>
          </a:xfrm>
          <a:prstGeom prst="line">
            <a:avLst/>
          </a:prstGeom>
        </p:spPr>
        <p:style>
          <a:lnRef idx="1">
            <a:schemeClr val="accent1"/>
          </a:lnRef>
          <a:fillRef idx="0">
            <a:schemeClr val="accent1"/>
          </a:fillRef>
          <a:effectRef idx="0">
            <a:schemeClr val="accent1"/>
          </a:effectRef>
          <a:fontRef idx="minor">
            <a:schemeClr val="tx1"/>
          </a:fontRef>
        </p:style>
      </p:cxnSp>
      <p:sp>
        <p:nvSpPr>
          <p:cNvPr id="2" name="Ελεύθερη σχεδίαση 1"/>
          <p:cNvSpPr/>
          <p:nvPr/>
        </p:nvSpPr>
        <p:spPr>
          <a:xfrm>
            <a:off x="443620" y="5516923"/>
            <a:ext cx="2118511" cy="1120138"/>
          </a:xfrm>
          <a:custGeom>
            <a:avLst/>
            <a:gdLst>
              <a:gd name="connsiteX0" fmla="*/ 0 w 2118511"/>
              <a:gd name="connsiteY0" fmla="*/ 585113 h 1120138"/>
              <a:gd name="connsiteX1" fmla="*/ 253497 w 2118511"/>
              <a:gd name="connsiteY1" fmla="*/ 14744 h 1120138"/>
              <a:gd name="connsiteX2" fmla="*/ 606582 w 2118511"/>
              <a:gd name="connsiteY2" fmla="*/ 1119267 h 1120138"/>
              <a:gd name="connsiteX3" fmla="*/ 1032095 w 2118511"/>
              <a:gd name="connsiteY3" fmla="*/ 213921 h 1120138"/>
              <a:gd name="connsiteX4" fmla="*/ 1367073 w 2118511"/>
              <a:gd name="connsiteY4" fmla="*/ 1046839 h 1120138"/>
              <a:gd name="connsiteX5" fmla="*/ 1638677 w 2118511"/>
              <a:gd name="connsiteY5" fmla="*/ 394990 h 1120138"/>
              <a:gd name="connsiteX6" fmla="*/ 1964602 w 2118511"/>
              <a:gd name="connsiteY6" fmla="*/ 911037 h 1120138"/>
              <a:gd name="connsiteX7" fmla="*/ 2118511 w 2118511"/>
              <a:gd name="connsiteY7" fmla="*/ 720915 h 112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8511" h="1120138">
                <a:moveTo>
                  <a:pt x="0" y="585113"/>
                </a:moveTo>
                <a:cubicBezTo>
                  <a:pt x="76200" y="255415"/>
                  <a:pt x="152400" y="-74282"/>
                  <a:pt x="253497" y="14744"/>
                </a:cubicBezTo>
                <a:cubicBezTo>
                  <a:pt x="354594" y="103770"/>
                  <a:pt x="476816" y="1086071"/>
                  <a:pt x="606582" y="1119267"/>
                </a:cubicBezTo>
                <a:cubicBezTo>
                  <a:pt x="736348" y="1152463"/>
                  <a:pt x="905347" y="225992"/>
                  <a:pt x="1032095" y="213921"/>
                </a:cubicBezTo>
                <a:cubicBezTo>
                  <a:pt x="1158843" y="201850"/>
                  <a:pt x="1265976" y="1016661"/>
                  <a:pt x="1367073" y="1046839"/>
                </a:cubicBezTo>
                <a:cubicBezTo>
                  <a:pt x="1468170" y="1077017"/>
                  <a:pt x="1539089" y="417624"/>
                  <a:pt x="1638677" y="394990"/>
                </a:cubicBezTo>
                <a:cubicBezTo>
                  <a:pt x="1738265" y="372356"/>
                  <a:pt x="1884630" y="856716"/>
                  <a:pt x="1964602" y="911037"/>
                </a:cubicBezTo>
                <a:cubicBezTo>
                  <a:pt x="2044574" y="965358"/>
                  <a:pt x="2081542" y="843136"/>
                  <a:pt x="2118511" y="72091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81482" y="62493"/>
            <a:ext cx="4680184" cy="646331"/>
          </a:xfrm>
          <a:prstGeom prst="rect">
            <a:avLst/>
          </a:prstGeom>
        </p:spPr>
        <p:txBody>
          <a:bodyPr wrap="square">
            <a:spAutoFit/>
          </a:bodyPr>
          <a:lstStyle/>
          <a:p>
            <a:pPr algn="just"/>
            <a:r>
              <a:rPr lang="el-GR" u="sng" dirty="0">
                <a:solidFill>
                  <a:schemeClr val="accent6">
                    <a:lumMod val="60000"/>
                    <a:lumOff val="40000"/>
                  </a:schemeClr>
                </a:solidFill>
                <a:latin typeface="Bahnschrift SemiBold" panose="020B0502040204020203" pitchFamily="34" charset="0"/>
              </a:rPr>
              <a:t>Μέρος Β’ Σχολές Σκέψης</a:t>
            </a:r>
          </a:p>
          <a:p>
            <a:pPr algn="just"/>
            <a:r>
              <a:rPr lang="en-US" u="sng" dirty="0" err="1">
                <a:solidFill>
                  <a:schemeClr val="accent6">
                    <a:lumMod val="60000"/>
                    <a:lumOff val="40000"/>
                  </a:schemeClr>
                </a:solidFill>
                <a:latin typeface="Bahnschrift SemiBold" panose="020B0502040204020203" pitchFamily="34" charset="0"/>
              </a:rPr>
              <a:t>Κεφάλ</a:t>
            </a:r>
            <a:r>
              <a:rPr lang="en-US" u="sng" dirty="0">
                <a:solidFill>
                  <a:schemeClr val="accent6">
                    <a:lumMod val="60000"/>
                    <a:lumOff val="40000"/>
                  </a:schemeClr>
                </a:solidFill>
                <a:latin typeface="Bahnschrift SemiBold" panose="020B0502040204020203" pitchFamily="34" charset="0"/>
              </a:rPr>
              <a:t>αιο </a:t>
            </a:r>
            <a:r>
              <a:rPr lang="el-GR" u="sng" dirty="0">
                <a:solidFill>
                  <a:schemeClr val="accent6">
                    <a:lumMod val="60000"/>
                    <a:lumOff val="40000"/>
                  </a:schemeClr>
                </a:solidFill>
                <a:latin typeface="Bahnschrift SemiBold" panose="020B0502040204020203" pitchFamily="34" charset="0"/>
              </a:rPr>
              <a:t>4 </a:t>
            </a:r>
            <a:r>
              <a:rPr lang="el-GR" u="sng" dirty="0" err="1">
                <a:solidFill>
                  <a:schemeClr val="accent6">
                    <a:lumMod val="60000"/>
                    <a:lumOff val="40000"/>
                  </a:schemeClr>
                </a:solidFill>
                <a:latin typeface="Bahnschrift SemiBold" panose="020B0502040204020203" pitchFamily="34" charset="0"/>
              </a:rPr>
              <a:t>Κευνσιανές</a:t>
            </a:r>
            <a:r>
              <a:rPr lang="el-GR" u="sng" dirty="0">
                <a:solidFill>
                  <a:schemeClr val="accent6">
                    <a:lumMod val="60000"/>
                    <a:lumOff val="40000"/>
                  </a:schemeClr>
                </a:solidFill>
                <a:latin typeface="Bahnschrift SemiBold" panose="020B0502040204020203" pitchFamily="34" charset="0"/>
              </a:rPr>
              <a:t> Προσεγγίσεις</a:t>
            </a:r>
          </a:p>
        </p:txBody>
      </p:sp>
    </p:spTree>
    <p:extLst>
      <p:ext uri="{BB962C8B-B14F-4D97-AF65-F5344CB8AC3E}">
        <p14:creationId xmlns:p14="http://schemas.microsoft.com/office/powerpoint/2010/main" val="3826995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Θέμα1">
  <a:themeElements>
    <a:clrScheme name="Ιό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Ιό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Ιό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Θέμα1" id="{8057C8B4-32D5-4CA6-9920-BD7E8429E123}" vid="{6E2C705E-CB81-47A9-A4D4-0968D21CC341}"/>
    </a:ext>
  </a:extLst>
</a:theme>
</file>

<file path=docProps/app.xml><?xml version="1.0" encoding="utf-8"?>
<Properties xmlns="http://schemas.openxmlformats.org/officeDocument/2006/extended-properties" xmlns:vt="http://schemas.openxmlformats.org/officeDocument/2006/docPropsVTypes">
  <Template>Θέμα1</Template>
  <TotalTime>3096</TotalTime>
  <Words>10006</Words>
  <Application>Microsoft Office PowerPoint</Application>
  <PresentationFormat>Ευρεία οθόνη</PresentationFormat>
  <Paragraphs>432</Paragraphs>
  <Slides>76</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76</vt:i4>
      </vt:variant>
    </vt:vector>
  </HeadingPairs>
  <TitlesOfParts>
    <vt:vector size="82" baseType="lpstr">
      <vt:lpstr>Arial</vt:lpstr>
      <vt:lpstr>Bahnschrift SemiBold</vt:lpstr>
      <vt:lpstr>Book Antiqua</vt:lpstr>
      <vt:lpstr>Century Gothic</vt:lpstr>
      <vt:lpstr>Wingdings 3</vt:lpstr>
      <vt:lpstr>Θέμα1</vt:lpstr>
      <vt:lpstr>Θεωρία των Οικονομικών Διακυμάνσεων και της Τεχνολογίας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PC</dc:creator>
  <cp:lastModifiedBy>fanis papag</cp:lastModifiedBy>
  <cp:revision>205</cp:revision>
  <dcterms:created xsi:type="dcterms:W3CDTF">2021-10-12T07:52:12Z</dcterms:created>
  <dcterms:modified xsi:type="dcterms:W3CDTF">2022-12-13T09:18:50Z</dcterms:modified>
</cp:coreProperties>
</file>