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39"/>
  </p:notesMasterIdLst>
  <p:sldIdLst>
    <p:sldId id="256" r:id="rId2"/>
    <p:sldId id="263" r:id="rId3"/>
    <p:sldId id="264" r:id="rId4"/>
    <p:sldId id="265" r:id="rId5"/>
    <p:sldId id="266" r:id="rId6"/>
    <p:sldId id="267" r:id="rId7"/>
    <p:sldId id="268" r:id="rId8"/>
    <p:sldId id="272" r:id="rId9"/>
    <p:sldId id="269" r:id="rId10"/>
    <p:sldId id="257" r:id="rId11"/>
    <p:sldId id="273" r:id="rId12"/>
    <p:sldId id="275" r:id="rId13"/>
    <p:sldId id="276" r:id="rId14"/>
    <p:sldId id="270" r:id="rId15"/>
    <p:sldId id="271" r:id="rId16"/>
    <p:sldId id="277" r:id="rId17"/>
    <p:sldId id="259" r:id="rId18"/>
    <p:sldId id="260" r:id="rId19"/>
    <p:sldId id="274" r:id="rId20"/>
    <p:sldId id="278" r:id="rId21"/>
    <p:sldId id="279" r:id="rId22"/>
    <p:sldId id="280" r:id="rId23"/>
    <p:sldId id="281" r:id="rId24"/>
    <p:sldId id="282" r:id="rId25"/>
    <p:sldId id="292" r:id="rId26"/>
    <p:sldId id="294" r:id="rId27"/>
    <p:sldId id="293" r:id="rId28"/>
    <p:sldId id="283" r:id="rId29"/>
    <p:sldId id="291" r:id="rId30"/>
    <p:sldId id="284" r:id="rId31"/>
    <p:sldId id="285" r:id="rId32"/>
    <p:sldId id="286" r:id="rId33"/>
    <p:sldId id="287" r:id="rId34"/>
    <p:sldId id="288" r:id="rId35"/>
    <p:sldId id="289" r:id="rId36"/>
    <p:sldId id="290" r:id="rId37"/>
    <p:sldId id="26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Μεσαίο στυλ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2D46F-1F80-4A23-8096-1A8B454A0A0E}" type="datetimeFigureOut">
              <a:rPr lang="el-GR" smtClean="0"/>
              <a:t>17/4/2024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A785F-B6BC-4F0F-B2B1-6CF6B518D572}" type="slidenum">
              <a:rPr lang="el-GR" smtClean="0"/>
              <a:t>‹#›</a:t>
            </a:fld>
            <a:endParaRPr lang="el-GR"/>
          </a:p>
        </p:txBody>
      </p:sp>
    </p:spTree>
    <p:extLst>
      <p:ext uri="{BB962C8B-B14F-4D97-AF65-F5344CB8AC3E}">
        <p14:creationId xmlns:p14="http://schemas.microsoft.com/office/powerpoint/2010/main" val="117306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4EE0346-1AC1-4BBF-8C8E-C2838B610343}"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188634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E23A858-DD1F-49D8-B218-53BCA6F99E1B}"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2733297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26BDE84-3A7C-49DE-A6F0-602C9D3E1903}"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7B037C3-B7AA-45E8-8525-F17348A882A4}"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Century Gothic" panose="020B0502020202020204" pitchFamily="34" charset="0"/>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Century Gothic" panose="020B0502020202020204" pitchFamily="34" charset="0"/>
              </a:rPr>
              <a:t>”</a:t>
            </a:r>
          </a:p>
        </p:txBody>
      </p:sp>
    </p:spTree>
    <p:extLst>
      <p:ext uri="{BB962C8B-B14F-4D97-AF65-F5344CB8AC3E}">
        <p14:creationId xmlns:p14="http://schemas.microsoft.com/office/powerpoint/2010/main" val="1187711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2FCF4371-A9E3-4AEA-A3D8-2C2ACE2DD409}"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24728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43918BEE-7C1B-4F14-92D2-64B5B0E54E72}"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7B037C3-B7AA-45E8-8525-F17348A882A4}"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Century Gothic" panose="020B0502020202020204" pitchFamily="34" charset="0"/>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Century Gothic" panose="020B0502020202020204" pitchFamily="34" charset="0"/>
              </a:rPr>
              <a:t>”</a:t>
            </a:r>
          </a:p>
        </p:txBody>
      </p:sp>
    </p:spTree>
    <p:extLst>
      <p:ext uri="{BB962C8B-B14F-4D97-AF65-F5344CB8AC3E}">
        <p14:creationId xmlns:p14="http://schemas.microsoft.com/office/powerpoint/2010/main" val="326388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46232DA-32C3-44AE-9034-4B3DF5FDFC47}"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3631166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438CEA9-3F8E-467A-AA28-9D2400DFEB3E}"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2449056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138D5FC-A665-488B-A79F-B85E1C7C2D01}"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340263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2814C74-7AD4-4466-8131-584BD920C6EE}"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1517370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E0B4C886-463C-452F-AEAE-7438EF923FE2}" type="datetime1">
              <a:rPr lang="el-GR" smtClean="0"/>
              <a:t>17/4/2024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63738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5F61A0C-3FF1-4FFC-85A7-72E2D1FBC565}"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19649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606C5F1-0681-4DAE-8886-0B96361EE982}" type="datetime1">
              <a:rPr lang="el-GR" smtClean="0"/>
              <a:t>17/4/2024</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351891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0B014635-512E-4F3C-8E37-52BBD106813B}" type="datetime1">
              <a:rPr lang="el-GR" smtClean="0"/>
              <a:t>17/4/2024</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2995159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D8925-8FEC-4C12-A1C4-CF15A4CA25BE}" type="datetime1">
              <a:rPr lang="el-GR" smtClean="0"/>
              <a:t>17/4/2024</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340790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385275D-4A47-48ED-AECE-D40212B3FD53}"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306118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A6C5A93-E8C5-451B-9158-64F008924EED}" type="datetime1">
              <a:rPr lang="el-GR" smtClean="0"/>
              <a:t>17/4/2024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7B037C3-B7AA-45E8-8525-F17348A882A4}" type="slidenum">
              <a:rPr lang="el-GR" smtClean="0"/>
              <a:t>‹#›</a:t>
            </a:fld>
            <a:endParaRPr lang="el-GR"/>
          </a:p>
        </p:txBody>
      </p:sp>
    </p:spTree>
    <p:extLst>
      <p:ext uri="{BB962C8B-B14F-4D97-AF65-F5344CB8AC3E}">
        <p14:creationId xmlns:p14="http://schemas.microsoft.com/office/powerpoint/2010/main" val="4279943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22F62AE-F696-482A-9A37-C9AB8DC9BE75}" type="datetime1">
              <a:rPr lang="el-GR" smtClean="0"/>
              <a:t>17/4/2024</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7B037C3-B7AA-45E8-8525-F17348A882A4}" type="slidenum">
              <a:rPr lang="el-GR" smtClean="0"/>
              <a:t>‹#›</a:t>
            </a:fld>
            <a:endParaRPr lang="el-GR"/>
          </a:p>
        </p:txBody>
      </p:sp>
    </p:spTree>
    <p:extLst>
      <p:ext uri="{BB962C8B-B14F-4D97-AF65-F5344CB8AC3E}">
        <p14:creationId xmlns:p14="http://schemas.microsoft.com/office/powerpoint/2010/main" val="223374450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ks-minerals-and-agriculture.com/grgr/fertilis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4">
            <a:extLst>
              <a:ext uri="{FF2B5EF4-FFF2-40B4-BE49-F238E27FC236}">
                <a16:creationId xmlns:a16="http://schemas.microsoft.com/office/drawing/2014/main" id="{D3250B09-4272-AA2F-88A4-8A38BEE792E8}"/>
              </a:ext>
            </a:extLst>
          </p:cNvPr>
          <p:cNvPicPr>
            <a:picLocks noChangeAspect="1"/>
          </p:cNvPicPr>
          <p:nvPr/>
        </p:nvPicPr>
        <p:blipFill rotWithShape="1">
          <a:blip r:embed="rId2"/>
          <a:srcRect l="5012" t="29323" r="751" b="-1"/>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196D0DF4-7124-0198-37D9-165D3A348D8E}"/>
              </a:ext>
            </a:extLst>
          </p:cNvPr>
          <p:cNvSpPr>
            <a:spLocks noGrp="1"/>
          </p:cNvSpPr>
          <p:nvPr>
            <p:ph type="ctrTitle"/>
          </p:nvPr>
        </p:nvSpPr>
        <p:spPr>
          <a:xfrm>
            <a:off x="1083733" y="3962400"/>
            <a:ext cx="8458200" cy="958911"/>
          </a:xfrm>
        </p:spPr>
        <p:txBody>
          <a:bodyPr>
            <a:normAutofit/>
          </a:bodyPr>
          <a:lstStyle/>
          <a:p>
            <a:r>
              <a:rPr lang="el-GR" altLang="el-GR" sz="4400" b="1">
                <a:solidFill>
                  <a:srgbClr val="FEFFFF"/>
                </a:solidFill>
              </a:rPr>
              <a:t>ΑΜΠΕΛΟΥΡΓΙΑ</a:t>
            </a:r>
            <a:endParaRPr lang="el-GR" sz="4400">
              <a:solidFill>
                <a:srgbClr val="FEFFFF"/>
              </a:solidFill>
            </a:endParaRPr>
          </a:p>
        </p:txBody>
      </p:sp>
      <p:sp>
        <p:nvSpPr>
          <p:cNvPr id="3" name="Υπότιτλος 2">
            <a:extLst>
              <a:ext uri="{FF2B5EF4-FFF2-40B4-BE49-F238E27FC236}">
                <a16:creationId xmlns:a16="http://schemas.microsoft.com/office/drawing/2014/main" id="{E55E09D6-9EA0-B6B2-CD50-3AB7823FDD26}"/>
              </a:ext>
            </a:extLst>
          </p:cNvPr>
          <p:cNvSpPr>
            <a:spLocks noGrp="1"/>
          </p:cNvSpPr>
          <p:nvPr>
            <p:ph type="subTitle" idx="1"/>
          </p:nvPr>
        </p:nvSpPr>
        <p:spPr>
          <a:xfrm>
            <a:off x="1083733" y="4944531"/>
            <a:ext cx="8458200" cy="524935"/>
          </a:xfrm>
        </p:spPr>
        <p:txBody>
          <a:bodyPr>
            <a:normAutofit/>
          </a:bodyPr>
          <a:lstStyle/>
          <a:p>
            <a:r>
              <a:rPr lang="el-GR" altLang="el-GR" b="1">
                <a:solidFill>
                  <a:srgbClr val="FEFFFF"/>
                </a:solidFill>
              </a:rPr>
              <a:t>Θρέψη-Λίπανση-Κλίμα</a:t>
            </a:r>
            <a:endParaRPr lang="el-GR">
              <a:solidFill>
                <a:srgbClr val="FEFFFF"/>
              </a:solidFill>
            </a:endParaRPr>
          </a:p>
        </p:txBody>
      </p:sp>
      <p:sp>
        <p:nvSpPr>
          <p:cNvPr id="4" name="Θέση αριθμού διαφάνειας 3">
            <a:extLst>
              <a:ext uri="{FF2B5EF4-FFF2-40B4-BE49-F238E27FC236}">
                <a16:creationId xmlns:a16="http://schemas.microsoft.com/office/drawing/2014/main" id="{01B6FD0F-EA74-E6C3-B9EE-D3141A3FB25C}"/>
              </a:ext>
            </a:extLst>
          </p:cNvPr>
          <p:cNvSpPr>
            <a:spLocks noGrp="1"/>
          </p:cNvSpPr>
          <p:nvPr>
            <p:ph type="sldNum" sz="quarter" idx="12"/>
          </p:nvPr>
        </p:nvSpPr>
        <p:spPr/>
        <p:txBody>
          <a:bodyPr/>
          <a:lstStyle/>
          <a:p>
            <a:fld id="{87B037C3-B7AA-45E8-8525-F17348A882A4}" type="slidenum">
              <a:rPr lang="el-GR" smtClean="0"/>
              <a:t>1</a:t>
            </a:fld>
            <a:endParaRPr lang="el-GR"/>
          </a:p>
        </p:txBody>
      </p:sp>
    </p:spTree>
    <p:extLst>
      <p:ext uri="{BB962C8B-B14F-4D97-AF65-F5344CB8AC3E}">
        <p14:creationId xmlns:p14="http://schemas.microsoft.com/office/powerpoint/2010/main" val="592882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l-GR"/>
            </a:p>
          </p:txBody>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l-GR"/>
            </a:p>
          </p:txBody>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l-GR"/>
            </a:p>
          </p:txBody>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l-GR"/>
            </a:p>
          </p:txBody>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l-GR"/>
            </a:p>
          </p:txBody>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l-GR"/>
            </a:p>
          </p:txBody>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l-GR"/>
            </a:p>
          </p:txBody>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l-GR"/>
            </a:p>
          </p:txBody>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l-GR"/>
            </a:p>
          </p:txBody>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l-GR"/>
            </a:p>
          </p:txBody>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l-GR"/>
            </a:p>
          </p:txBody>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l-GR"/>
            </a:p>
          </p:txBody>
        </p:sp>
      </p:grpSp>
      <p:sp>
        <p:nvSpPr>
          <p:cNvPr id="2" name="Τίτλος 1">
            <a:extLst>
              <a:ext uri="{FF2B5EF4-FFF2-40B4-BE49-F238E27FC236}">
                <a16:creationId xmlns:a16="http://schemas.microsoft.com/office/drawing/2014/main" id="{3E96ECD0-E8CC-515E-9811-D4A4745E19A7}"/>
              </a:ext>
            </a:extLst>
          </p:cNvPr>
          <p:cNvSpPr>
            <a:spLocks noGrp="1"/>
          </p:cNvSpPr>
          <p:nvPr>
            <p:ph type="title"/>
          </p:nvPr>
        </p:nvSpPr>
        <p:spPr>
          <a:xfrm>
            <a:off x="1217056" y="1093380"/>
            <a:ext cx="3068182" cy="4671240"/>
          </a:xfrm>
        </p:spPr>
        <p:txBody>
          <a:bodyPr anchor="ctr">
            <a:normAutofit/>
          </a:bodyPr>
          <a:lstStyle/>
          <a:p>
            <a:pPr algn="r"/>
            <a:r>
              <a:rPr lang="el-GR" altLang="el-GR" b="1"/>
              <a:t>Ανόργανη θρέψη</a:t>
            </a:r>
            <a:endParaRPr lang="el-GR"/>
          </a:p>
        </p:txBody>
      </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4085B4E7-8E02-A90C-CFD8-A1537B66399B}"/>
              </a:ext>
            </a:extLst>
          </p:cNvPr>
          <p:cNvSpPr>
            <a:spLocks noGrp="1"/>
          </p:cNvSpPr>
          <p:nvPr>
            <p:ph idx="1"/>
          </p:nvPr>
        </p:nvSpPr>
        <p:spPr>
          <a:xfrm>
            <a:off x="5285509" y="1093380"/>
            <a:ext cx="6219103" cy="4679250"/>
          </a:xfrm>
        </p:spPr>
        <p:txBody>
          <a:bodyPr anchor="ctr">
            <a:normAutofit/>
          </a:bodyPr>
          <a:lstStyle/>
          <a:p>
            <a:pPr>
              <a:spcBef>
                <a:spcPts val="0"/>
              </a:spcBef>
              <a:spcAft>
                <a:spcPts val="1200"/>
              </a:spcAft>
              <a:buFont typeface="Monotype Sorts" charset="2"/>
              <a:buNone/>
            </a:pPr>
            <a:r>
              <a:rPr lang="el-GR" altLang="el-GR" b="1" dirty="0"/>
              <a:t>Τι είναι Ανόργανη θρέψη;</a:t>
            </a:r>
            <a:endParaRPr lang="el-GR" altLang="el-GR"/>
          </a:p>
          <a:p>
            <a:pPr>
              <a:spcBef>
                <a:spcPts val="0"/>
              </a:spcBef>
              <a:spcAft>
                <a:spcPts val="1200"/>
              </a:spcAft>
              <a:buFont typeface="Monotype Sorts" charset="2"/>
              <a:buNone/>
            </a:pPr>
            <a:r>
              <a:rPr lang="el-GR" altLang="el-GR" dirty="0"/>
              <a:t>Φυσιολογική λειτουργία που περιλαμβάνει διεργασίες όπως η πρόσληψη, η μεταφορά, η κατανομή και ο μεταβολισμός ανόργανων στοιχείων</a:t>
            </a:r>
            <a:endParaRPr lang="en-US" altLang="el-GR"/>
          </a:p>
          <a:p>
            <a:pPr>
              <a:spcBef>
                <a:spcPts val="0"/>
              </a:spcBef>
              <a:spcAft>
                <a:spcPts val="1200"/>
              </a:spcAft>
              <a:buFont typeface="Monotype Sorts" charset="2"/>
              <a:buNone/>
            </a:pPr>
            <a:endParaRPr lang="el-GR" altLang="el-GR"/>
          </a:p>
          <a:p>
            <a:pPr>
              <a:spcBef>
                <a:spcPts val="0"/>
              </a:spcBef>
              <a:spcAft>
                <a:spcPts val="1200"/>
              </a:spcAft>
              <a:buFont typeface="Monotype Sorts" charset="2"/>
              <a:buNone/>
            </a:pPr>
            <a:r>
              <a:rPr lang="el-GR" altLang="el-GR" b="1" dirty="0"/>
              <a:t>Τι είναι Ανόργανη Λίπανση;</a:t>
            </a:r>
            <a:endParaRPr lang="el-GR" altLang="el-GR"/>
          </a:p>
          <a:p>
            <a:pPr>
              <a:spcBef>
                <a:spcPts val="0"/>
              </a:spcBef>
              <a:spcAft>
                <a:spcPts val="1200"/>
              </a:spcAft>
              <a:buFont typeface="Monotype Sorts" charset="2"/>
              <a:buNone/>
            </a:pPr>
            <a:r>
              <a:rPr lang="el-GR" altLang="el-GR" dirty="0"/>
              <a:t>Η προσθήκη ανόργανων στοιχείων στο έδαφος με στόχο τη βελτίωση της γονιμότητας του εδάφους ως υποστρώματος ανάπτυξης των φυτών</a:t>
            </a:r>
            <a:endParaRPr lang="el-GR" altLang="el-GR"/>
          </a:p>
          <a:p>
            <a:pPr>
              <a:spcBef>
                <a:spcPts val="0"/>
              </a:spcBef>
              <a:spcAft>
                <a:spcPts val="1200"/>
              </a:spcAft>
              <a:buFont typeface="Monotype Sorts" charset="2"/>
              <a:buNone/>
            </a:pPr>
            <a:r>
              <a:rPr lang="el-GR" altLang="el-GR" dirty="0"/>
              <a:t> </a:t>
            </a:r>
            <a:endParaRPr lang="el-GR" altLang="el-GR"/>
          </a:p>
          <a:p>
            <a:pPr>
              <a:spcBef>
                <a:spcPts val="0"/>
              </a:spcBef>
              <a:spcAft>
                <a:spcPts val="1200"/>
              </a:spcAft>
              <a:buFont typeface="Monotype Sorts" charset="2"/>
              <a:buNone/>
            </a:pPr>
            <a:r>
              <a:rPr lang="el-GR" altLang="el-GR" b="1" dirty="0" err="1"/>
              <a:t>Τροφοπενίες</a:t>
            </a:r>
            <a:r>
              <a:rPr lang="el-GR" altLang="el-GR" b="1" dirty="0"/>
              <a:t>-Τοξικότητες</a:t>
            </a:r>
            <a:endParaRPr lang="el-GR" altLang="el-GR" baseline="-25000"/>
          </a:p>
        </p:txBody>
      </p:sp>
      <p:sp>
        <p:nvSpPr>
          <p:cNvPr id="4" name="Θέση αριθμού διαφάνειας 3">
            <a:extLst>
              <a:ext uri="{FF2B5EF4-FFF2-40B4-BE49-F238E27FC236}">
                <a16:creationId xmlns:a16="http://schemas.microsoft.com/office/drawing/2014/main" id="{DF0FC5D7-B9FA-1201-47E2-6B4F4F730E5E}"/>
              </a:ext>
            </a:extLst>
          </p:cNvPr>
          <p:cNvSpPr>
            <a:spLocks noGrp="1"/>
          </p:cNvSpPr>
          <p:nvPr>
            <p:ph type="sldNum" sz="quarter" idx="12"/>
          </p:nvPr>
        </p:nvSpPr>
        <p:spPr/>
        <p:txBody>
          <a:bodyPr/>
          <a:lstStyle/>
          <a:p>
            <a:fld id="{87B037C3-B7AA-45E8-8525-F17348A882A4}" type="slidenum">
              <a:rPr lang="el-GR" smtClean="0"/>
              <a:t>10</a:t>
            </a:fld>
            <a:endParaRPr lang="el-GR"/>
          </a:p>
        </p:txBody>
      </p:sp>
    </p:spTree>
    <p:extLst>
      <p:ext uri="{BB962C8B-B14F-4D97-AF65-F5344CB8AC3E}">
        <p14:creationId xmlns:p14="http://schemas.microsoft.com/office/powerpoint/2010/main" val="36981118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Εικόνα 4" descr="Εικόνα που περιέχει χορτάρι, ουρανός, εξωτερικός χώρος/ύπαιθρος, αγρός&#10;&#10;Περιγραφή που δημιουργήθηκε αυτόματα">
            <a:extLst>
              <a:ext uri="{FF2B5EF4-FFF2-40B4-BE49-F238E27FC236}">
                <a16:creationId xmlns:a16="http://schemas.microsoft.com/office/drawing/2014/main" id="{42ED5E9E-F58B-3548-91D4-CD16442505A1}"/>
              </a:ext>
            </a:extLst>
          </p:cNvPr>
          <p:cNvPicPr>
            <a:picLocks noChangeAspect="1"/>
          </p:cNvPicPr>
          <p:nvPr/>
        </p:nvPicPr>
        <p:blipFill rotWithShape="1">
          <a:blip r:embed="rId2">
            <a:extLst>
              <a:ext uri="{28A0092B-C50C-407E-A947-70E740481C1C}">
                <a14:useLocalDpi xmlns:a14="http://schemas.microsoft.com/office/drawing/2010/main" val="0"/>
              </a:ext>
            </a:extLst>
          </a:blip>
          <a:srcRect l="4943" t="9091" r="31623" b="1"/>
          <a:stretch/>
        </p:blipFill>
        <p:spPr>
          <a:xfrm>
            <a:off x="20" y="10"/>
            <a:ext cx="12191980" cy="6857990"/>
          </a:xfrm>
          <a:prstGeom prst="rect">
            <a:avLst/>
          </a:prstGeom>
        </p:spPr>
      </p:pic>
      <p:sp>
        <p:nvSpPr>
          <p:cNvPr id="17" name="Freeform 5">
            <a:extLst>
              <a:ext uri="{FF2B5EF4-FFF2-40B4-BE49-F238E27FC236}">
                <a16:creationId xmlns:a16="http://schemas.microsoft.com/office/drawing/2014/main" id="{201543D1-8AF1-41DA-AB4A-ECE74D355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0391775" cy="6858000"/>
          </a:xfrm>
          <a:custGeom>
            <a:avLst/>
            <a:gdLst>
              <a:gd name="T0" fmla="*/ 0 w 2184"/>
              <a:gd name="T1" fmla="*/ 1441 h 1441"/>
              <a:gd name="T2" fmla="*/ 1482 w 2184"/>
              <a:gd name="T3" fmla="*/ 1441 h 1441"/>
              <a:gd name="T4" fmla="*/ 2161 w 2184"/>
              <a:gd name="T5" fmla="*/ 762 h 1441"/>
              <a:gd name="T6" fmla="*/ 2161 w 2184"/>
              <a:gd name="T7" fmla="*/ 678 h 1441"/>
              <a:gd name="T8" fmla="*/ 1483 w 2184"/>
              <a:gd name="T9" fmla="*/ 0 h 1441"/>
              <a:gd name="T10" fmla="*/ 0 w 2184"/>
              <a:gd name="T11" fmla="*/ 0 h 1441"/>
              <a:gd name="T12" fmla="*/ 0 w 2184"/>
              <a:gd name="T13" fmla="*/ 1441 h 1441"/>
            </a:gdLst>
            <a:ahLst/>
            <a:cxnLst>
              <a:cxn ang="0">
                <a:pos x="T0" y="T1"/>
              </a:cxn>
              <a:cxn ang="0">
                <a:pos x="T2" y="T3"/>
              </a:cxn>
              <a:cxn ang="0">
                <a:pos x="T4" y="T5"/>
              </a:cxn>
              <a:cxn ang="0">
                <a:pos x="T6" y="T7"/>
              </a:cxn>
              <a:cxn ang="0">
                <a:pos x="T8" y="T9"/>
              </a:cxn>
              <a:cxn ang="0">
                <a:pos x="T10" y="T11"/>
              </a:cxn>
              <a:cxn ang="0">
                <a:pos x="T12" y="T13"/>
              </a:cxn>
            </a:cxnLst>
            <a:rect l="0" t="0" r="r" b="b"/>
            <a:pathLst>
              <a:path w="2184" h="1441">
                <a:moveTo>
                  <a:pt x="0" y="1441"/>
                </a:moveTo>
                <a:cubicBezTo>
                  <a:pt x="1482" y="1441"/>
                  <a:pt x="1482" y="1441"/>
                  <a:pt x="1482" y="1441"/>
                </a:cubicBezTo>
                <a:cubicBezTo>
                  <a:pt x="2161" y="762"/>
                  <a:pt x="2161" y="762"/>
                  <a:pt x="2161" y="762"/>
                </a:cubicBezTo>
                <a:cubicBezTo>
                  <a:pt x="2184" y="739"/>
                  <a:pt x="2184" y="701"/>
                  <a:pt x="2161" y="678"/>
                </a:cubicBezTo>
                <a:cubicBezTo>
                  <a:pt x="1483" y="0"/>
                  <a:pt x="1483" y="0"/>
                  <a:pt x="1483" y="0"/>
                </a:cubicBezTo>
                <a:cubicBezTo>
                  <a:pt x="0" y="0"/>
                  <a:pt x="0" y="0"/>
                  <a:pt x="0" y="0"/>
                </a:cubicBezTo>
                <a:lnTo>
                  <a:pt x="0" y="1441"/>
                </a:lnTo>
                <a:close/>
              </a:path>
            </a:pathLst>
          </a:cu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912B0EF9-2054-CF52-5FE5-AD3E0458577D}"/>
              </a:ext>
            </a:extLst>
          </p:cNvPr>
          <p:cNvSpPr>
            <a:spLocks noGrp="1"/>
          </p:cNvSpPr>
          <p:nvPr>
            <p:ph type="title"/>
          </p:nvPr>
        </p:nvSpPr>
        <p:spPr>
          <a:xfrm>
            <a:off x="541867" y="626533"/>
            <a:ext cx="7128933" cy="1278467"/>
          </a:xfrm>
        </p:spPr>
        <p:txBody>
          <a:bodyPr anchor="ctr">
            <a:normAutofit/>
          </a:bodyPr>
          <a:lstStyle/>
          <a:p>
            <a:r>
              <a:rPr lang="el-GR" altLang="el-GR" sz="3200" b="1">
                <a:solidFill>
                  <a:srgbClr val="FEFFFF"/>
                </a:solidFill>
              </a:rPr>
              <a:t>Ανόργανη Λίπανση</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F5C5D267-742B-B18E-740B-942CEAB5DB4C}"/>
              </a:ext>
            </a:extLst>
          </p:cNvPr>
          <p:cNvSpPr>
            <a:spLocks noGrp="1"/>
          </p:cNvSpPr>
          <p:nvPr>
            <p:ph idx="1"/>
          </p:nvPr>
        </p:nvSpPr>
        <p:spPr>
          <a:xfrm>
            <a:off x="541868" y="2133599"/>
            <a:ext cx="7493000" cy="3809999"/>
          </a:xfrm>
        </p:spPr>
        <p:txBody>
          <a:bodyPr>
            <a:normAutofit/>
          </a:bodyPr>
          <a:lstStyle/>
          <a:p>
            <a:pPr>
              <a:lnSpc>
                <a:spcPct val="90000"/>
              </a:lnSpc>
            </a:pPr>
            <a:r>
              <a:rPr lang="el-GR" dirty="0">
                <a:solidFill>
                  <a:srgbClr val="FEFFFF"/>
                </a:solidFill>
              </a:rPr>
              <a:t> Η λίπανση θα διασφαλίσει την ικανοποιητική παραγωγή τόσο ποσοτικά όσο και ποιοτικά. </a:t>
            </a:r>
          </a:p>
          <a:p>
            <a:pPr marL="0" indent="0">
              <a:lnSpc>
                <a:spcPct val="90000"/>
              </a:lnSpc>
              <a:buNone/>
            </a:pPr>
            <a:endParaRPr lang="el-GR" dirty="0">
              <a:solidFill>
                <a:srgbClr val="FEFFFF"/>
              </a:solidFill>
            </a:endParaRPr>
          </a:p>
          <a:p>
            <a:pPr marL="0" indent="0">
              <a:lnSpc>
                <a:spcPct val="90000"/>
              </a:lnSpc>
              <a:buNone/>
            </a:pPr>
            <a:endParaRPr lang="el-GR" dirty="0">
              <a:solidFill>
                <a:srgbClr val="FEFFFF"/>
              </a:solidFill>
            </a:endParaRPr>
          </a:p>
          <a:p>
            <a:pPr marL="0" indent="0">
              <a:lnSpc>
                <a:spcPct val="90000"/>
              </a:lnSpc>
              <a:buNone/>
            </a:pPr>
            <a:r>
              <a:rPr lang="el-GR" dirty="0">
                <a:solidFill>
                  <a:srgbClr val="FEFFFF"/>
                </a:solidFill>
              </a:rPr>
              <a:t>Για την εφαρμογή της λίπανσης είναι απαραίτητες οι αναλύσεις:</a:t>
            </a:r>
          </a:p>
          <a:p>
            <a:pPr>
              <a:lnSpc>
                <a:spcPct val="90000"/>
              </a:lnSpc>
            </a:pPr>
            <a:r>
              <a:rPr lang="el-GR" dirty="0">
                <a:solidFill>
                  <a:srgbClr val="FEFFFF"/>
                </a:solidFill>
              </a:rPr>
              <a:t> εδάφους</a:t>
            </a:r>
          </a:p>
          <a:p>
            <a:pPr>
              <a:lnSpc>
                <a:spcPct val="90000"/>
              </a:lnSpc>
            </a:pPr>
            <a:r>
              <a:rPr lang="el-GR" dirty="0">
                <a:solidFill>
                  <a:srgbClr val="FEFFFF"/>
                </a:solidFill>
              </a:rPr>
              <a:t>φύλλων (πολύ καλή εικόνα της θρεπτικής κατάστασης των πρεμνών)</a:t>
            </a:r>
          </a:p>
          <a:p>
            <a:pPr>
              <a:lnSpc>
                <a:spcPct val="90000"/>
              </a:lnSpc>
            </a:pPr>
            <a:r>
              <a:rPr lang="el-GR" dirty="0">
                <a:solidFill>
                  <a:srgbClr val="FEFFFF"/>
                </a:solidFill>
              </a:rPr>
              <a:t> νερού άρδευσης (Έλεγχος της </a:t>
            </a:r>
            <a:r>
              <a:rPr lang="el-GR" dirty="0" err="1">
                <a:solidFill>
                  <a:srgbClr val="FEFFFF"/>
                </a:solidFill>
              </a:rPr>
              <a:t>αλατότητας</a:t>
            </a:r>
            <a:r>
              <a:rPr lang="el-GR" dirty="0">
                <a:solidFill>
                  <a:srgbClr val="FEFFFF"/>
                </a:solidFill>
              </a:rPr>
              <a:t> στο έδαφος </a:t>
            </a:r>
            <a:r>
              <a:rPr lang="el-GR" dirty="0">
                <a:solidFill>
                  <a:srgbClr val="FEFFFF"/>
                </a:solidFill>
                <a:effectLst/>
                <a:latin typeface="Century Gothic" panose="020B0502020202020204" pitchFamily="34" charset="0"/>
                <a:ea typeface="Arial" panose="020B0604020202020204" pitchFamily="34" charset="0"/>
              </a:rPr>
              <a:t>μετά από συχνή χρήση νερού με αυξημένη συγκέντρωση αλάτων, κυρίως νατρίου</a:t>
            </a:r>
            <a:r>
              <a:rPr lang="el-GR" dirty="0">
                <a:solidFill>
                  <a:srgbClr val="FEFFFF"/>
                </a:solidFill>
              </a:rPr>
              <a:t>)</a:t>
            </a:r>
          </a:p>
        </p:txBody>
      </p:sp>
      <p:sp>
        <p:nvSpPr>
          <p:cNvPr id="4" name="Θέση αριθμού διαφάνειας 3">
            <a:extLst>
              <a:ext uri="{FF2B5EF4-FFF2-40B4-BE49-F238E27FC236}">
                <a16:creationId xmlns:a16="http://schemas.microsoft.com/office/drawing/2014/main" id="{3A6EC690-5B8C-48A6-C6D1-C6AC94E9E9D5}"/>
              </a:ext>
            </a:extLst>
          </p:cNvPr>
          <p:cNvSpPr>
            <a:spLocks noGrp="1"/>
          </p:cNvSpPr>
          <p:nvPr>
            <p:ph type="sldNum" sz="quarter" idx="12"/>
          </p:nvPr>
        </p:nvSpPr>
        <p:spPr/>
        <p:txBody>
          <a:bodyPr/>
          <a:lstStyle/>
          <a:p>
            <a:fld id="{87B037C3-B7AA-45E8-8525-F17348A882A4}" type="slidenum">
              <a:rPr lang="el-GR" smtClean="0"/>
              <a:t>11</a:t>
            </a:fld>
            <a:endParaRPr lang="el-GR"/>
          </a:p>
        </p:txBody>
      </p:sp>
    </p:spTree>
    <p:extLst>
      <p:ext uri="{BB962C8B-B14F-4D97-AF65-F5344CB8AC3E}">
        <p14:creationId xmlns:p14="http://schemas.microsoft.com/office/powerpoint/2010/main" val="63602934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F1E87C-C9CB-44C0-A79E-F23843684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A4A957B-DB4E-4D89-ADEF-2767404BD9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0"/>
            <a:ext cx="5613431" cy="6853245"/>
            <a:chOff x="2487613" y="285750"/>
            <a:chExt cx="2428876" cy="5654676"/>
          </a:xfrm>
          <a:solidFill>
            <a:schemeClr val="accent1"/>
          </a:solidFill>
        </p:grpSpPr>
        <p:sp>
          <p:nvSpPr>
            <p:cNvPr id="11" name="Freeform 11">
              <a:extLst>
                <a:ext uri="{FF2B5EF4-FFF2-40B4-BE49-F238E27FC236}">
                  <a16:creationId xmlns:a16="http://schemas.microsoft.com/office/drawing/2014/main" id="{FEFD42E2-99CE-445B-AA1F-C21E53519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l-GR"/>
            </a:p>
          </p:txBody>
        </p:sp>
        <p:sp>
          <p:nvSpPr>
            <p:cNvPr id="12" name="Freeform 12">
              <a:extLst>
                <a:ext uri="{FF2B5EF4-FFF2-40B4-BE49-F238E27FC236}">
                  <a16:creationId xmlns:a16="http://schemas.microsoft.com/office/drawing/2014/main" id="{8E92F5F9-DE8A-4BBB-997F-4E44BB9A1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l-GR"/>
            </a:p>
          </p:txBody>
        </p:sp>
        <p:sp>
          <p:nvSpPr>
            <p:cNvPr id="13" name="Freeform 13">
              <a:extLst>
                <a:ext uri="{FF2B5EF4-FFF2-40B4-BE49-F238E27FC236}">
                  <a16:creationId xmlns:a16="http://schemas.microsoft.com/office/drawing/2014/main" id="{5C77A6FD-178A-4B20-AA36-3461ACD5A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l-GR"/>
            </a:p>
          </p:txBody>
        </p:sp>
        <p:sp>
          <p:nvSpPr>
            <p:cNvPr id="14" name="Freeform 14">
              <a:extLst>
                <a:ext uri="{FF2B5EF4-FFF2-40B4-BE49-F238E27FC236}">
                  <a16:creationId xmlns:a16="http://schemas.microsoft.com/office/drawing/2014/main" id="{45B92CCA-B898-4F54-A2BD-95F8436C0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l-GR"/>
            </a:p>
          </p:txBody>
        </p:sp>
        <p:sp>
          <p:nvSpPr>
            <p:cNvPr id="15" name="Freeform 15">
              <a:extLst>
                <a:ext uri="{FF2B5EF4-FFF2-40B4-BE49-F238E27FC236}">
                  <a16:creationId xmlns:a16="http://schemas.microsoft.com/office/drawing/2014/main" id="{E6D01F94-F16C-4C71-B0C2-DDB804F73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l-GR"/>
            </a:p>
          </p:txBody>
        </p:sp>
        <p:sp>
          <p:nvSpPr>
            <p:cNvPr id="16" name="Freeform 16">
              <a:extLst>
                <a:ext uri="{FF2B5EF4-FFF2-40B4-BE49-F238E27FC236}">
                  <a16:creationId xmlns:a16="http://schemas.microsoft.com/office/drawing/2014/main" id="{DA7D28FD-A8D1-425D-B123-FE4CFB84E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l-GR"/>
            </a:p>
          </p:txBody>
        </p:sp>
        <p:sp>
          <p:nvSpPr>
            <p:cNvPr id="17" name="Freeform 17">
              <a:extLst>
                <a:ext uri="{FF2B5EF4-FFF2-40B4-BE49-F238E27FC236}">
                  <a16:creationId xmlns:a16="http://schemas.microsoft.com/office/drawing/2014/main" id="{7B3020C1-8314-4CA9-8B0A-98A516932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l-GR"/>
            </a:p>
          </p:txBody>
        </p:sp>
        <p:sp>
          <p:nvSpPr>
            <p:cNvPr id="18" name="Freeform 18">
              <a:extLst>
                <a:ext uri="{FF2B5EF4-FFF2-40B4-BE49-F238E27FC236}">
                  <a16:creationId xmlns:a16="http://schemas.microsoft.com/office/drawing/2014/main" id="{04D0BE3D-E410-49F1-B3BD-83B7BE5A4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l-GR"/>
            </a:p>
          </p:txBody>
        </p:sp>
        <p:sp>
          <p:nvSpPr>
            <p:cNvPr id="19" name="Freeform 19">
              <a:extLst>
                <a:ext uri="{FF2B5EF4-FFF2-40B4-BE49-F238E27FC236}">
                  <a16:creationId xmlns:a16="http://schemas.microsoft.com/office/drawing/2014/main" id="{35429240-0626-4EED-8118-78FA4661A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l-GR"/>
            </a:p>
          </p:txBody>
        </p:sp>
        <p:sp>
          <p:nvSpPr>
            <p:cNvPr id="20" name="Freeform 20">
              <a:extLst>
                <a:ext uri="{FF2B5EF4-FFF2-40B4-BE49-F238E27FC236}">
                  <a16:creationId xmlns:a16="http://schemas.microsoft.com/office/drawing/2014/main" id="{AFD09B3B-0200-4C44-9419-2DC69B53E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l-GR"/>
            </a:p>
          </p:txBody>
        </p:sp>
        <p:sp>
          <p:nvSpPr>
            <p:cNvPr id="21" name="Freeform 21">
              <a:extLst>
                <a:ext uri="{FF2B5EF4-FFF2-40B4-BE49-F238E27FC236}">
                  <a16:creationId xmlns:a16="http://schemas.microsoft.com/office/drawing/2014/main" id="{B4953E3F-F70C-429A-B9A5-D49FB6484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l-GR"/>
            </a:p>
          </p:txBody>
        </p:sp>
        <p:sp>
          <p:nvSpPr>
            <p:cNvPr id="22" name="Freeform 22">
              <a:extLst>
                <a:ext uri="{FF2B5EF4-FFF2-40B4-BE49-F238E27FC236}">
                  <a16:creationId xmlns:a16="http://schemas.microsoft.com/office/drawing/2014/main" id="{20E66111-8E38-4E7A-85D6-9CD7FAE4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l-GR"/>
            </a:p>
          </p:txBody>
        </p:sp>
      </p:grpSp>
      <p:sp>
        <p:nvSpPr>
          <p:cNvPr id="2" name="Τίτλος 1">
            <a:extLst>
              <a:ext uri="{FF2B5EF4-FFF2-40B4-BE49-F238E27FC236}">
                <a16:creationId xmlns:a16="http://schemas.microsoft.com/office/drawing/2014/main" id="{09DFC428-9DA4-5E48-437E-56F21D342041}"/>
              </a:ext>
            </a:extLst>
          </p:cNvPr>
          <p:cNvSpPr>
            <a:spLocks noGrp="1"/>
          </p:cNvSpPr>
          <p:nvPr>
            <p:ph type="title"/>
          </p:nvPr>
        </p:nvSpPr>
        <p:spPr>
          <a:xfrm>
            <a:off x="7839756" y="1159566"/>
            <a:ext cx="3662939" cy="4568264"/>
          </a:xfrm>
        </p:spPr>
        <p:txBody>
          <a:bodyPr anchor="ctr">
            <a:normAutofit/>
          </a:bodyPr>
          <a:lstStyle/>
          <a:p>
            <a:r>
              <a:rPr lang="el-GR" b="1" i="0" u="none" strike="noStrike" baseline="0" dirty="0">
                <a:solidFill>
                  <a:srgbClr val="FFFFFF"/>
                </a:solidFill>
                <a:latin typeface="Arial,Bold"/>
              </a:rPr>
              <a:t>Μορφές λίπανσης</a:t>
            </a:r>
            <a:br>
              <a:rPr lang="el-GR" b="1" i="0" u="none" strike="noStrike" baseline="0" dirty="0">
                <a:solidFill>
                  <a:srgbClr val="FFFFFF"/>
                </a:solidFill>
                <a:latin typeface="Arial,Bold"/>
              </a:rPr>
            </a:br>
            <a:endParaRPr lang="el-GR" dirty="0">
              <a:solidFill>
                <a:srgbClr val="FFFFFF"/>
              </a:solidFill>
            </a:endParaRPr>
          </a:p>
        </p:txBody>
      </p:sp>
      <p:sp>
        <p:nvSpPr>
          <p:cNvPr id="24" name="Freeform 6">
            <a:extLst>
              <a:ext uri="{FF2B5EF4-FFF2-40B4-BE49-F238E27FC236}">
                <a16:creationId xmlns:a16="http://schemas.microsoft.com/office/drawing/2014/main" id="{31FE9B99-9825-4E0E-B4FB-432E59A85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7"/>
            <a:ext cx="7560245" cy="5571068"/>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l-GR"/>
          </a:p>
        </p:txBody>
      </p:sp>
      <p:sp>
        <p:nvSpPr>
          <p:cNvPr id="3" name="Θέση περιεχομένου 2">
            <a:extLst>
              <a:ext uri="{FF2B5EF4-FFF2-40B4-BE49-F238E27FC236}">
                <a16:creationId xmlns:a16="http://schemas.microsoft.com/office/drawing/2014/main" id="{21BCE0B8-7913-4585-3BCB-51BBE33AF705}"/>
              </a:ext>
            </a:extLst>
          </p:cNvPr>
          <p:cNvSpPr>
            <a:spLocks noGrp="1"/>
          </p:cNvSpPr>
          <p:nvPr>
            <p:ph idx="1"/>
          </p:nvPr>
        </p:nvSpPr>
        <p:spPr>
          <a:xfrm>
            <a:off x="643466" y="1286934"/>
            <a:ext cx="5286279" cy="4284134"/>
          </a:xfrm>
        </p:spPr>
        <p:txBody>
          <a:bodyPr anchor="ctr">
            <a:normAutofit lnSpcReduction="10000"/>
          </a:bodyPr>
          <a:lstStyle/>
          <a:p>
            <a:pPr>
              <a:lnSpc>
                <a:spcPct val="90000"/>
              </a:lnSpc>
            </a:pPr>
            <a:r>
              <a:rPr lang="el-GR" b="0" i="0" u="none" strike="noStrike" baseline="0" dirty="0">
                <a:solidFill>
                  <a:srgbClr val="FFFFFF"/>
                </a:solidFill>
                <a:latin typeface="Century Gothic" panose="020B0502020202020204" pitchFamily="34" charset="0"/>
              </a:rPr>
              <a:t>Η προσθήκη των λιπασμάτων στον αμπελώνα γίνεται ως εξής:</a:t>
            </a:r>
          </a:p>
          <a:p>
            <a:pPr>
              <a:lnSpc>
                <a:spcPct val="90000"/>
              </a:lnSpc>
            </a:pPr>
            <a:r>
              <a:rPr lang="el-GR" u="sng" dirty="0">
                <a:solidFill>
                  <a:srgbClr val="FFFFFF"/>
                </a:solidFill>
                <a:effectLst/>
                <a:uFill>
                  <a:solidFill>
                    <a:srgbClr val="000000"/>
                  </a:solidFill>
                </a:uFill>
                <a:latin typeface="Century Gothic" panose="020B0502020202020204" pitchFamily="34" charset="0"/>
                <a:ea typeface="Arial" panose="020B0604020202020204" pitchFamily="34" charset="0"/>
              </a:rPr>
              <a:t>Βασική λίπανση</a:t>
            </a:r>
            <a:r>
              <a:rPr lang="el-GR" dirty="0">
                <a:solidFill>
                  <a:srgbClr val="FFFFFF"/>
                </a:solidFill>
                <a:effectLst/>
                <a:latin typeface="Century Gothic" panose="020B0502020202020204" pitchFamily="34" charset="0"/>
                <a:ea typeface="Arial" panose="020B0604020202020204" pitchFamily="34" charset="0"/>
              </a:rPr>
              <a:t>. Γίνεται πριν την εγκατάσταση του αμπελώνα και  αναφέρεται στην ενσωμάτωση απλών λιπασμάτων φωσφόρου και καλίου στο έδαφος, με βαθύ όργωμα (80εκ.), αν φυσικά απαιτούνται, σύμφωνα με την ανάλυση εδάφους που έχει προηγηθεί. Ταυτόχρονα γίνεται και η εφαρμογή της οργανικής ουσίας. Στη βασική λίπανση δεν προστίθεται άζωτο. </a:t>
            </a:r>
          </a:p>
          <a:p>
            <a:pPr>
              <a:lnSpc>
                <a:spcPct val="90000"/>
              </a:lnSpc>
            </a:pPr>
            <a:r>
              <a:rPr lang="el-GR" u="sng" dirty="0" err="1">
                <a:solidFill>
                  <a:srgbClr val="FFFFFF"/>
                </a:solidFill>
                <a:effectLst/>
                <a:uFill>
                  <a:solidFill>
                    <a:srgbClr val="000000"/>
                  </a:solidFill>
                </a:uFill>
                <a:latin typeface="Century Gothic" panose="020B0502020202020204" pitchFamily="34" charset="0"/>
                <a:ea typeface="Arial" panose="020B0604020202020204" pitchFamily="34" charset="0"/>
              </a:rPr>
              <a:t>Διαφυλλική</a:t>
            </a:r>
            <a:r>
              <a:rPr lang="el-GR" u="sng" dirty="0">
                <a:solidFill>
                  <a:srgbClr val="FFFFFF"/>
                </a:solidFill>
                <a:effectLst/>
                <a:uFill>
                  <a:solidFill>
                    <a:srgbClr val="000000"/>
                  </a:solidFill>
                </a:uFill>
                <a:latin typeface="Century Gothic" panose="020B0502020202020204" pitchFamily="34" charset="0"/>
                <a:ea typeface="Arial" panose="020B0604020202020204" pitchFamily="34" charset="0"/>
              </a:rPr>
              <a:t> λίπανση</a:t>
            </a:r>
            <a:r>
              <a:rPr lang="el-GR" dirty="0">
                <a:solidFill>
                  <a:srgbClr val="FFFFFF"/>
                </a:solidFill>
                <a:effectLst/>
                <a:latin typeface="Century Gothic" panose="020B0502020202020204" pitchFamily="34" charset="0"/>
                <a:ea typeface="Arial" panose="020B0604020202020204" pitchFamily="34" charset="0"/>
              </a:rPr>
              <a:t> η οποία γίνεται μόνο όταν επιδιώκεται η άμεση διόρθωση διαπιστωμένης </a:t>
            </a:r>
            <a:r>
              <a:rPr lang="el-GR" dirty="0" err="1">
                <a:solidFill>
                  <a:srgbClr val="FFFFFF"/>
                </a:solidFill>
                <a:effectLst/>
                <a:latin typeface="Century Gothic" panose="020B0502020202020204" pitchFamily="34" charset="0"/>
                <a:ea typeface="Arial" panose="020B0604020202020204" pitchFamily="34" charset="0"/>
              </a:rPr>
              <a:t>τροφοπενίας</a:t>
            </a:r>
            <a:r>
              <a:rPr lang="el-GR" dirty="0">
                <a:solidFill>
                  <a:srgbClr val="FFFFFF"/>
                </a:solidFill>
                <a:effectLst/>
                <a:latin typeface="Century Gothic" panose="020B0502020202020204" pitchFamily="34" charset="0"/>
                <a:ea typeface="Arial" panose="020B0604020202020204" pitchFamily="34" charset="0"/>
              </a:rPr>
              <a:t>, κυρίως σιδήρου και ιχνοστοιχείων.</a:t>
            </a:r>
            <a:r>
              <a:rPr lang="el-GR" dirty="0">
                <a:solidFill>
                  <a:srgbClr val="FFFFFF"/>
                </a:solidFill>
                <a:effectLst/>
                <a:latin typeface="Calibri" panose="020F0502020204030204" pitchFamily="34" charset="0"/>
                <a:ea typeface="Calibri" panose="020F0502020204030204" pitchFamily="34" charset="0"/>
              </a:rPr>
              <a:t> </a:t>
            </a:r>
            <a:endParaRPr lang="el-GR" dirty="0">
              <a:solidFill>
                <a:srgbClr val="FFFFFF"/>
              </a:solidFill>
              <a:effectLst/>
              <a:latin typeface="Century Gothic" panose="020B0502020202020204" pitchFamily="34" charset="0"/>
              <a:ea typeface="Arial" panose="020B0604020202020204" pitchFamily="34" charset="0"/>
            </a:endParaRPr>
          </a:p>
          <a:p>
            <a:pPr>
              <a:lnSpc>
                <a:spcPct val="90000"/>
              </a:lnSpc>
            </a:pPr>
            <a:endParaRPr lang="el-GR" dirty="0">
              <a:solidFill>
                <a:srgbClr val="FFFFFF"/>
              </a:solidFill>
            </a:endParaRPr>
          </a:p>
        </p:txBody>
      </p:sp>
      <p:pic>
        <p:nvPicPr>
          <p:cNvPr id="5" name="Εικόνα 4">
            <a:extLst>
              <a:ext uri="{FF2B5EF4-FFF2-40B4-BE49-F238E27FC236}">
                <a16:creationId xmlns:a16="http://schemas.microsoft.com/office/drawing/2014/main" id="{A5C9664E-3FC4-73AB-CD65-A617AD4867E9}"/>
              </a:ext>
            </a:extLst>
          </p:cNvPr>
          <p:cNvPicPr>
            <a:picLocks noChangeAspect="1"/>
          </p:cNvPicPr>
          <p:nvPr/>
        </p:nvPicPr>
        <p:blipFill>
          <a:blip r:embed="rId2"/>
          <a:stretch>
            <a:fillRect/>
          </a:stretch>
        </p:blipFill>
        <p:spPr>
          <a:xfrm>
            <a:off x="7690419" y="3915036"/>
            <a:ext cx="2664183" cy="1847248"/>
          </a:xfrm>
          <a:prstGeom prst="rect">
            <a:avLst/>
          </a:prstGeom>
        </p:spPr>
      </p:pic>
      <p:sp>
        <p:nvSpPr>
          <p:cNvPr id="4" name="Θέση αριθμού διαφάνειας 3">
            <a:extLst>
              <a:ext uri="{FF2B5EF4-FFF2-40B4-BE49-F238E27FC236}">
                <a16:creationId xmlns:a16="http://schemas.microsoft.com/office/drawing/2014/main" id="{DD27CE15-58BB-4437-9874-91D26CA832AF}"/>
              </a:ext>
            </a:extLst>
          </p:cNvPr>
          <p:cNvSpPr>
            <a:spLocks noGrp="1"/>
          </p:cNvSpPr>
          <p:nvPr>
            <p:ph type="sldNum" sz="quarter" idx="12"/>
          </p:nvPr>
        </p:nvSpPr>
        <p:spPr/>
        <p:txBody>
          <a:bodyPr/>
          <a:lstStyle/>
          <a:p>
            <a:fld id="{87B037C3-B7AA-45E8-8525-F17348A882A4}" type="slidenum">
              <a:rPr lang="el-GR" smtClean="0"/>
              <a:t>12</a:t>
            </a:fld>
            <a:endParaRPr lang="el-GR"/>
          </a:p>
        </p:txBody>
      </p:sp>
    </p:spTree>
    <p:extLst>
      <p:ext uri="{BB962C8B-B14F-4D97-AF65-F5344CB8AC3E}">
        <p14:creationId xmlns:p14="http://schemas.microsoft.com/office/powerpoint/2010/main" val="353180690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102D3AF3-FA61-DFE1-066F-2745697EF295}"/>
              </a:ext>
            </a:extLst>
          </p:cNvPr>
          <p:cNvSpPr>
            <a:spLocks noGrp="1"/>
          </p:cNvSpPr>
          <p:nvPr>
            <p:ph type="title"/>
          </p:nvPr>
        </p:nvSpPr>
        <p:spPr>
          <a:xfrm>
            <a:off x="1843391" y="624110"/>
            <a:ext cx="9383408" cy="1280890"/>
          </a:xfrm>
        </p:spPr>
        <p:txBody>
          <a:bodyPr>
            <a:normAutofit/>
          </a:bodyPr>
          <a:lstStyle/>
          <a:p>
            <a:r>
              <a:rPr lang="el-GR" altLang="el-GR" b="1">
                <a:solidFill>
                  <a:srgbClr val="FFFFFF"/>
                </a:solidFill>
              </a:rPr>
              <a:t>Ανόργανη Λίπανση</a:t>
            </a:r>
            <a:endParaRPr lang="el-GR">
              <a:solidFill>
                <a:srgbClr val="FFFFFF"/>
              </a:solidFill>
            </a:endParaRP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3" name="Θέση περιεχομένου 2">
            <a:extLst>
              <a:ext uri="{FF2B5EF4-FFF2-40B4-BE49-F238E27FC236}">
                <a16:creationId xmlns:a16="http://schemas.microsoft.com/office/drawing/2014/main" id="{97DC268A-5FF9-4EAA-686D-07A34077CE29}"/>
              </a:ext>
            </a:extLst>
          </p:cNvPr>
          <p:cNvSpPr>
            <a:spLocks noGrp="1"/>
          </p:cNvSpPr>
          <p:nvPr>
            <p:ph idx="1"/>
          </p:nvPr>
        </p:nvSpPr>
        <p:spPr>
          <a:xfrm>
            <a:off x="1843392" y="2623930"/>
            <a:ext cx="9383408" cy="3287292"/>
          </a:xfrm>
        </p:spPr>
        <p:txBody>
          <a:bodyPr>
            <a:normAutofit/>
          </a:bodyPr>
          <a:lstStyle/>
          <a:p>
            <a:pPr>
              <a:lnSpc>
                <a:spcPct val="90000"/>
              </a:lnSpc>
            </a:pPr>
            <a:r>
              <a:rPr lang="el-GR" sz="1700" dirty="0"/>
              <a:t>Επιφανειακή λίπανση στο έδαφος του αμπελώνα κάθε έτος. </a:t>
            </a:r>
          </a:p>
          <a:p>
            <a:pPr>
              <a:lnSpc>
                <a:spcPct val="90000"/>
              </a:lnSpc>
            </a:pPr>
            <a:r>
              <a:rPr lang="el-GR" sz="1700" dirty="0"/>
              <a:t>Η προσθήκη των λιπασμάτων γίνεται σύμφωνα με τις ανάγκες των </a:t>
            </a:r>
            <a:r>
              <a:rPr lang="el-GR" sz="1700" dirty="0" err="1"/>
              <a:t>πρέμνων</a:t>
            </a:r>
            <a:r>
              <a:rPr lang="el-GR" sz="1700" dirty="0"/>
              <a:t> σε θρεπτικά στοιχεία και οι οποίες προσδιορίζονται από τις αναλύσεις του εδάφους και των φύλλων. </a:t>
            </a:r>
          </a:p>
          <a:p>
            <a:pPr>
              <a:lnSpc>
                <a:spcPct val="90000"/>
              </a:lnSpc>
            </a:pPr>
            <a:r>
              <a:rPr lang="el-GR" sz="1700" dirty="0"/>
              <a:t>Σε </a:t>
            </a:r>
            <a:r>
              <a:rPr lang="el-GR" sz="1700" dirty="0" err="1"/>
              <a:t>ξηρικούς</a:t>
            </a:r>
            <a:r>
              <a:rPr lang="el-GR" sz="1700" dirty="0"/>
              <a:t> αμπελώνες, η επιφανειακή λίπανση μπορεί να γίνει με χύδην εφαρμογή των στερεών λιπασμάτων στην επιφάνεια του αμπελώνα και με ενσωμάτωση αυτών στα επιφανειακά στρώματα του εδάφους για να διασφαλιστεί η </a:t>
            </a:r>
            <a:r>
              <a:rPr lang="el-GR" sz="1700" dirty="0" err="1"/>
              <a:t>διαλυτοποίησή</a:t>
            </a:r>
            <a:r>
              <a:rPr lang="el-GR" sz="1700" dirty="0"/>
              <a:t> τους. </a:t>
            </a:r>
          </a:p>
          <a:p>
            <a:pPr>
              <a:lnSpc>
                <a:spcPct val="90000"/>
              </a:lnSpc>
            </a:pPr>
            <a:r>
              <a:rPr lang="el-GR" sz="1700" dirty="0"/>
              <a:t>Στην περίπτωση αρδευομένων αμπελώνων η λίπανση μπορεί να γίνει μέσω του νερού άρδευσης κατά τη διάρκεια του θέρους, σε συνδυασμό με τη χειμερινή εφαρμογή λιπασμάτων. Σε όλες τις περιπτώσεις αποφεύγεται η εφαρμογή αζωτούχων λιπασμάτων το χειμώνα. </a:t>
            </a:r>
          </a:p>
          <a:p>
            <a:pPr>
              <a:lnSpc>
                <a:spcPct val="90000"/>
              </a:lnSpc>
            </a:pPr>
            <a:endParaRPr lang="el-GR" sz="1700" dirty="0"/>
          </a:p>
        </p:txBody>
      </p:sp>
      <p:sp>
        <p:nvSpPr>
          <p:cNvPr id="4" name="Θέση αριθμού διαφάνειας 3">
            <a:extLst>
              <a:ext uri="{FF2B5EF4-FFF2-40B4-BE49-F238E27FC236}">
                <a16:creationId xmlns:a16="http://schemas.microsoft.com/office/drawing/2014/main" id="{D8D26D48-9D32-0CA2-5E7D-A13A0E6C7538}"/>
              </a:ext>
            </a:extLst>
          </p:cNvPr>
          <p:cNvSpPr>
            <a:spLocks noGrp="1"/>
          </p:cNvSpPr>
          <p:nvPr>
            <p:ph type="sldNum" sz="quarter" idx="12"/>
          </p:nvPr>
        </p:nvSpPr>
        <p:spPr/>
        <p:txBody>
          <a:bodyPr/>
          <a:lstStyle/>
          <a:p>
            <a:fld id="{87B037C3-B7AA-45E8-8525-F17348A882A4}" type="slidenum">
              <a:rPr lang="el-GR" smtClean="0"/>
              <a:t>13</a:t>
            </a:fld>
            <a:endParaRPr lang="el-GR"/>
          </a:p>
        </p:txBody>
      </p:sp>
    </p:spTree>
    <p:extLst>
      <p:ext uri="{BB962C8B-B14F-4D97-AF65-F5344CB8AC3E}">
        <p14:creationId xmlns:p14="http://schemas.microsoft.com/office/powerpoint/2010/main" val="390624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Αντικείμενο 6">
            <a:extLst>
              <a:ext uri="{FF2B5EF4-FFF2-40B4-BE49-F238E27FC236}">
                <a16:creationId xmlns:a16="http://schemas.microsoft.com/office/drawing/2014/main" id="{BB9C7CE7-A975-4392-57AF-40475E68132A}"/>
              </a:ext>
            </a:extLst>
          </p:cNvPr>
          <p:cNvGraphicFramePr>
            <a:graphicFrameLocks noChangeAspect="1"/>
          </p:cNvGraphicFramePr>
          <p:nvPr>
            <p:extLst>
              <p:ext uri="{D42A27DB-BD31-4B8C-83A1-F6EECF244321}">
                <p14:modId xmlns:p14="http://schemas.microsoft.com/office/powerpoint/2010/main" val="392413825"/>
              </p:ext>
            </p:extLst>
          </p:nvPr>
        </p:nvGraphicFramePr>
        <p:xfrm>
          <a:off x="1179092" y="3645310"/>
          <a:ext cx="10294803" cy="3020661"/>
        </p:xfrm>
        <a:graphic>
          <a:graphicData uri="http://schemas.openxmlformats.org/presentationml/2006/ole">
            <mc:AlternateContent xmlns:mc="http://schemas.openxmlformats.org/markup-compatibility/2006">
              <mc:Choice xmlns:v="urn:schemas-microsoft-com:vml" Requires="v">
                <p:oleObj name="Document" r:id="rId2" imgW="6389396" imgH="1875383" progId="Word.Document.12">
                  <p:embed/>
                </p:oleObj>
              </mc:Choice>
              <mc:Fallback>
                <p:oleObj name="Document" r:id="rId2" imgW="6389396" imgH="1875383" progId="Word.Document.12">
                  <p:embed/>
                  <p:pic>
                    <p:nvPicPr>
                      <p:cNvPr id="0" name=""/>
                      <p:cNvPicPr/>
                      <p:nvPr/>
                    </p:nvPicPr>
                    <p:blipFill>
                      <a:blip r:embed="rId3"/>
                      <a:stretch>
                        <a:fillRect/>
                      </a:stretch>
                    </p:blipFill>
                    <p:spPr>
                      <a:xfrm>
                        <a:off x="1179092" y="3645310"/>
                        <a:ext cx="10294803" cy="3020661"/>
                      </a:xfrm>
                      <a:prstGeom prst="rect">
                        <a:avLst/>
                      </a:prstGeom>
                    </p:spPr>
                  </p:pic>
                </p:oleObj>
              </mc:Fallback>
            </mc:AlternateContent>
          </a:graphicData>
        </a:graphic>
      </p:graphicFrame>
      <p:sp>
        <p:nvSpPr>
          <p:cNvPr id="10" name="Τίτλος 1">
            <a:extLst>
              <a:ext uri="{FF2B5EF4-FFF2-40B4-BE49-F238E27FC236}">
                <a16:creationId xmlns:a16="http://schemas.microsoft.com/office/drawing/2014/main" id="{F23E4684-0698-1475-8425-919193C94BFA}"/>
              </a:ext>
            </a:extLst>
          </p:cNvPr>
          <p:cNvSpPr txBox="1">
            <a:spLocks/>
          </p:cNvSpPr>
          <p:nvPr/>
        </p:nvSpPr>
        <p:spPr>
          <a:xfrm>
            <a:off x="646111" y="4527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altLang="el-GR" b="1"/>
              <a:t>Ανόργανη Λίπανση</a:t>
            </a:r>
            <a:endParaRPr lang="el-GR" dirty="0"/>
          </a:p>
        </p:txBody>
      </p:sp>
      <p:sp>
        <p:nvSpPr>
          <p:cNvPr id="12" name="TextBox 11">
            <a:extLst>
              <a:ext uri="{FF2B5EF4-FFF2-40B4-BE49-F238E27FC236}">
                <a16:creationId xmlns:a16="http://schemas.microsoft.com/office/drawing/2014/main" id="{9CA6DAFD-025E-D8C2-1A6F-E29B8C812CA6}"/>
              </a:ext>
            </a:extLst>
          </p:cNvPr>
          <p:cNvSpPr txBox="1"/>
          <p:nvPr/>
        </p:nvSpPr>
        <p:spPr>
          <a:xfrm>
            <a:off x="1546933" y="2080892"/>
            <a:ext cx="10100569" cy="923330"/>
          </a:xfrm>
          <a:prstGeom prst="rect">
            <a:avLst/>
          </a:prstGeom>
          <a:noFill/>
        </p:spPr>
        <p:txBody>
          <a:bodyPr wrap="square">
            <a:spAutoFit/>
          </a:bodyPr>
          <a:lstStyle/>
          <a:p>
            <a:br>
              <a:rPr lang="el-GR" dirty="0"/>
            </a:br>
            <a:r>
              <a:rPr lang="el-GR" dirty="0"/>
              <a:t>Ετήσιες ανάγκες σε θρεπτικά στοιχεία σε ποικιλίες οινοποιίας ανάλογα με την απόδοση:</a:t>
            </a:r>
            <a:br>
              <a:rPr lang="el-GR" dirty="0"/>
            </a:br>
            <a:endParaRPr lang="el-GR" dirty="0"/>
          </a:p>
        </p:txBody>
      </p:sp>
      <p:grpSp>
        <p:nvGrpSpPr>
          <p:cNvPr id="2049" name="Group 30012"/>
          <p:cNvGrpSpPr>
            <a:grpSpLocks/>
          </p:cNvGrpSpPr>
          <p:nvPr/>
        </p:nvGrpSpPr>
        <p:grpSpPr bwMode="auto">
          <a:xfrm>
            <a:off x="0" y="0"/>
            <a:ext cx="2692400" cy="6350"/>
            <a:chOff x="0" y="0"/>
            <a:chExt cx="26919" cy="63"/>
          </a:xfrm>
        </p:grpSpPr>
      </p:grpSp>
      <p:sp>
        <p:nvSpPr>
          <p:cNvPr id="2" name="Θέση αριθμού διαφάνειας 1">
            <a:extLst>
              <a:ext uri="{FF2B5EF4-FFF2-40B4-BE49-F238E27FC236}">
                <a16:creationId xmlns:a16="http://schemas.microsoft.com/office/drawing/2014/main" id="{889FB529-69AB-57CE-92FB-636A4F2D05DA}"/>
              </a:ext>
            </a:extLst>
          </p:cNvPr>
          <p:cNvSpPr>
            <a:spLocks noGrp="1"/>
          </p:cNvSpPr>
          <p:nvPr>
            <p:ph type="sldNum" sz="quarter" idx="12"/>
          </p:nvPr>
        </p:nvSpPr>
        <p:spPr/>
        <p:txBody>
          <a:bodyPr/>
          <a:lstStyle/>
          <a:p>
            <a:fld id="{87B037C3-B7AA-45E8-8525-F17348A882A4}" type="slidenum">
              <a:rPr lang="el-GR" smtClean="0"/>
              <a:t>14</a:t>
            </a:fld>
            <a:endParaRPr lang="el-GR"/>
          </a:p>
        </p:txBody>
      </p:sp>
    </p:spTree>
    <p:extLst>
      <p:ext uri="{BB962C8B-B14F-4D97-AF65-F5344CB8AC3E}">
        <p14:creationId xmlns:p14="http://schemas.microsoft.com/office/powerpoint/2010/main" val="3394728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Εικόνα 14">
            <a:extLst>
              <a:ext uri="{FF2B5EF4-FFF2-40B4-BE49-F238E27FC236}">
                <a16:creationId xmlns:a16="http://schemas.microsoft.com/office/drawing/2014/main" id="{0F1FBD0D-1EBC-4888-C143-D0E6F7DD1EC3}"/>
              </a:ext>
            </a:extLst>
          </p:cNvPr>
          <p:cNvPicPr>
            <a:picLocks noChangeAspect="1"/>
          </p:cNvPicPr>
          <p:nvPr/>
        </p:nvPicPr>
        <p:blipFill>
          <a:blip r:embed="rId2"/>
          <a:stretch>
            <a:fillRect/>
          </a:stretch>
        </p:blipFill>
        <p:spPr>
          <a:xfrm>
            <a:off x="1670304" y="1552217"/>
            <a:ext cx="8851392" cy="4818888"/>
          </a:xfrm>
          <a:prstGeom prst="rect">
            <a:avLst/>
          </a:prstGeom>
        </p:spPr>
      </p:pic>
      <p:sp>
        <p:nvSpPr>
          <p:cNvPr id="17" name="Τίτλος 16">
            <a:extLst>
              <a:ext uri="{FF2B5EF4-FFF2-40B4-BE49-F238E27FC236}">
                <a16:creationId xmlns:a16="http://schemas.microsoft.com/office/drawing/2014/main" id="{B6489917-F9B3-A965-C948-8E47FBB654AB}"/>
              </a:ext>
            </a:extLst>
          </p:cNvPr>
          <p:cNvSpPr>
            <a:spLocks noGrp="1"/>
          </p:cNvSpPr>
          <p:nvPr>
            <p:ph type="title"/>
          </p:nvPr>
        </p:nvSpPr>
        <p:spPr/>
        <p:txBody>
          <a:bodyPr>
            <a:normAutofit fontScale="90000"/>
          </a:bodyPr>
          <a:lstStyle/>
          <a:p>
            <a:r>
              <a:rPr lang="el-GR" sz="4000" b="1" dirty="0">
                <a:solidFill>
                  <a:srgbClr val="000000"/>
                </a:solidFill>
                <a:effectLst/>
                <a:latin typeface="Calibri" panose="020F0502020204030204" pitchFamily="34" charset="0"/>
                <a:ea typeface="Calibri" panose="020F0502020204030204" pitchFamily="34" charset="0"/>
              </a:rPr>
              <a:t>Ενδεικτική λίπανση σε ποικιλίες οινοποιίας </a:t>
            </a:r>
            <a:endParaRPr lang="el-GR" dirty="0"/>
          </a:p>
        </p:txBody>
      </p:sp>
      <p:pic>
        <p:nvPicPr>
          <p:cNvPr id="9230" name="Picture 30517">
            <a:extLst>
              <a:ext uri="{FF2B5EF4-FFF2-40B4-BE49-F238E27FC236}">
                <a16:creationId xmlns:a16="http://schemas.microsoft.com/office/drawing/2014/main" id="{CC226C9E-1A03-81DA-7D2D-B356AE94E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30518">
            <a:extLst>
              <a:ext uri="{FF2B5EF4-FFF2-40B4-BE49-F238E27FC236}">
                <a16:creationId xmlns:a16="http://schemas.microsoft.com/office/drawing/2014/main" id="{014C81E9-34C9-C238-632D-CDFEE6869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30519">
            <a:extLst>
              <a:ext uri="{FF2B5EF4-FFF2-40B4-BE49-F238E27FC236}">
                <a16:creationId xmlns:a16="http://schemas.microsoft.com/office/drawing/2014/main" id="{636F6060-2306-D17C-78AC-100BC8D09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30520">
            <a:extLst>
              <a:ext uri="{FF2B5EF4-FFF2-40B4-BE49-F238E27FC236}">
                <a16:creationId xmlns:a16="http://schemas.microsoft.com/office/drawing/2014/main" id="{C9EB9519-F913-95E2-2084-5EC5088E2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30521">
            <a:extLst>
              <a:ext uri="{FF2B5EF4-FFF2-40B4-BE49-F238E27FC236}">
                <a16:creationId xmlns:a16="http://schemas.microsoft.com/office/drawing/2014/main" id="{C419D0E0-8544-DAE4-AA29-B9BE23D4AA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30522">
            <a:extLst>
              <a:ext uri="{FF2B5EF4-FFF2-40B4-BE49-F238E27FC236}">
                <a16:creationId xmlns:a16="http://schemas.microsoft.com/office/drawing/2014/main" id="{A6F3D0F9-3E46-59CF-4753-4B0FD59CCF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30523">
            <a:extLst>
              <a:ext uri="{FF2B5EF4-FFF2-40B4-BE49-F238E27FC236}">
                <a16:creationId xmlns:a16="http://schemas.microsoft.com/office/drawing/2014/main" id="{BB7CCBD9-4B6F-3CBF-6DE7-158F4D6B32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37" name="Picture 21">
            <a:extLst>
              <a:ext uri="{FF2B5EF4-FFF2-40B4-BE49-F238E27FC236}">
                <a16:creationId xmlns:a16="http://schemas.microsoft.com/office/drawing/2014/main" id="{52CC9F60-AEC7-EF64-8250-4B1772D40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a:extLst>
              <a:ext uri="{FF2B5EF4-FFF2-40B4-BE49-F238E27FC236}">
                <a16:creationId xmlns:a16="http://schemas.microsoft.com/office/drawing/2014/main" id="{1C3B6211-DBF1-11BE-668B-0C6099242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35" name="Picture 19">
            <a:extLst>
              <a:ext uri="{FF2B5EF4-FFF2-40B4-BE49-F238E27FC236}">
                <a16:creationId xmlns:a16="http://schemas.microsoft.com/office/drawing/2014/main" id="{E66E0E3E-E27C-332B-1A65-65A363860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a:extLst>
              <a:ext uri="{FF2B5EF4-FFF2-40B4-BE49-F238E27FC236}">
                <a16:creationId xmlns:a16="http://schemas.microsoft.com/office/drawing/2014/main" id="{9FF14433-ADC0-7D8F-9CE9-A90620A65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33" name="Picture 17">
            <a:extLst>
              <a:ext uri="{FF2B5EF4-FFF2-40B4-BE49-F238E27FC236}">
                <a16:creationId xmlns:a16="http://schemas.microsoft.com/office/drawing/2014/main" id="{D1BE1627-17C7-6D78-4D56-BB68C4E4F2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a:extLst>
              <a:ext uri="{FF2B5EF4-FFF2-40B4-BE49-F238E27FC236}">
                <a16:creationId xmlns:a16="http://schemas.microsoft.com/office/drawing/2014/main" id="{A1CFF024-7EB7-107F-A12B-841043E73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15">
            <a:extLst>
              <a:ext uri="{FF2B5EF4-FFF2-40B4-BE49-F238E27FC236}">
                <a16:creationId xmlns:a16="http://schemas.microsoft.com/office/drawing/2014/main" id="{A84CDB2C-DB30-42B2-956A-A32E4A2E60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012825" cy="868363"/>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αριθμού διαφάνειας 1">
            <a:extLst>
              <a:ext uri="{FF2B5EF4-FFF2-40B4-BE49-F238E27FC236}">
                <a16:creationId xmlns:a16="http://schemas.microsoft.com/office/drawing/2014/main" id="{C35BBEF5-65FA-2F30-E942-2FCF0E28A838}"/>
              </a:ext>
            </a:extLst>
          </p:cNvPr>
          <p:cNvSpPr>
            <a:spLocks noGrp="1"/>
          </p:cNvSpPr>
          <p:nvPr>
            <p:ph type="sldNum" sz="quarter" idx="12"/>
          </p:nvPr>
        </p:nvSpPr>
        <p:spPr/>
        <p:txBody>
          <a:bodyPr/>
          <a:lstStyle/>
          <a:p>
            <a:fld id="{87B037C3-B7AA-45E8-8525-F17348A882A4}" type="slidenum">
              <a:rPr lang="el-GR" smtClean="0"/>
              <a:t>15</a:t>
            </a:fld>
            <a:endParaRPr lang="el-GR"/>
          </a:p>
        </p:txBody>
      </p:sp>
    </p:spTree>
    <p:extLst>
      <p:ext uri="{BB962C8B-B14F-4D97-AF65-F5344CB8AC3E}">
        <p14:creationId xmlns:p14="http://schemas.microsoft.com/office/powerpoint/2010/main" val="355666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74D0E3-AD4E-BB15-E352-1029E7B7D8D6}"/>
              </a:ext>
            </a:extLst>
          </p:cNvPr>
          <p:cNvSpPr>
            <a:spLocks noGrp="1"/>
          </p:cNvSpPr>
          <p:nvPr>
            <p:ph type="title"/>
          </p:nvPr>
        </p:nvSpPr>
        <p:spPr>
          <a:xfrm>
            <a:off x="1859500" y="373218"/>
            <a:ext cx="9484775" cy="1280890"/>
          </a:xfrm>
        </p:spPr>
        <p:txBody>
          <a:bodyPr>
            <a:normAutofit fontScale="90000"/>
          </a:bodyPr>
          <a:lstStyle/>
          <a:p>
            <a:r>
              <a:rPr lang="el-GR" sz="4400" b="1" dirty="0">
                <a:solidFill>
                  <a:srgbClr val="000000"/>
                </a:solidFill>
                <a:effectLst/>
                <a:latin typeface="Calibri" panose="020F0502020204030204" pitchFamily="34" charset="0"/>
                <a:ea typeface="Calibri" panose="020F0502020204030204" pitchFamily="34" charset="0"/>
              </a:rPr>
              <a:t>Ενδεικτική λίπανση σε ποικιλίες οινοποιίας </a:t>
            </a:r>
            <a:endParaRPr lang="el-GR" dirty="0"/>
          </a:p>
        </p:txBody>
      </p:sp>
      <p:pic>
        <p:nvPicPr>
          <p:cNvPr id="4" name="Θέση περιεχομένου 3">
            <a:extLst>
              <a:ext uri="{FF2B5EF4-FFF2-40B4-BE49-F238E27FC236}">
                <a16:creationId xmlns:a16="http://schemas.microsoft.com/office/drawing/2014/main" id="{57709C7E-575D-E19F-0138-8446552BBCEF}"/>
              </a:ext>
            </a:extLst>
          </p:cNvPr>
          <p:cNvPicPr>
            <a:picLocks noGrp="1" noChangeAspect="1"/>
          </p:cNvPicPr>
          <p:nvPr>
            <p:ph idx="1"/>
          </p:nvPr>
        </p:nvPicPr>
        <p:blipFill>
          <a:blip r:embed="rId2"/>
          <a:stretch>
            <a:fillRect/>
          </a:stretch>
        </p:blipFill>
        <p:spPr>
          <a:xfrm>
            <a:off x="2108169" y="1576387"/>
            <a:ext cx="8436006" cy="4707489"/>
          </a:xfrm>
          <a:prstGeom prst="rect">
            <a:avLst/>
          </a:prstGeom>
        </p:spPr>
      </p:pic>
      <p:sp>
        <p:nvSpPr>
          <p:cNvPr id="3" name="Θέση αριθμού διαφάνειας 2">
            <a:extLst>
              <a:ext uri="{FF2B5EF4-FFF2-40B4-BE49-F238E27FC236}">
                <a16:creationId xmlns:a16="http://schemas.microsoft.com/office/drawing/2014/main" id="{F04829E8-A7E7-C042-4413-DAF8C46E42DA}"/>
              </a:ext>
            </a:extLst>
          </p:cNvPr>
          <p:cNvSpPr>
            <a:spLocks noGrp="1"/>
          </p:cNvSpPr>
          <p:nvPr>
            <p:ph type="sldNum" sz="quarter" idx="12"/>
          </p:nvPr>
        </p:nvSpPr>
        <p:spPr/>
        <p:txBody>
          <a:bodyPr/>
          <a:lstStyle/>
          <a:p>
            <a:fld id="{87B037C3-B7AA-45E8-8525-F17348A882A4}" type="slidenum">
              <a:rPr lang="el-GR" smtClean="0"/>
              <a:t>16</a:t>
            </a:fld>
            <a:endParaRPr lang="el-GR"/>
          </a:p>
        </p:txBody>
      </p:sp>
    </p:spTree>
    <p:extLst>
      <p:ext uri="{BB962C8B-B14F-4D97-AF65-F5344CB8AC3E}">
        <p14:creationId xmlns:p14="http://schemas.microsoft.com/office/powerpoint/2010/main" val="327199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53DD62-5E26-5EDB-06A0-AD233C6EB228}"/>
              </a:ext>
            </a:extLst>
          </p:cNvPr>
          <p:cNvSpPr>
            <a:spLocks noGrp="1"/>
          </p:cNvSpPr>
          <p:nvPr>
            <p:ph type="title"/>
          </p:nvPr>
        </p:nvSpPr>
        <p:spPr>
          <a:xfrm>
            <a:off x="379459" y="2523931"/>
            <a:ext cx="5272691" cy="1280890"/>
          </a:xfrm>
        </p:spPr>
        <p:txBody>
          <a:bodyPr>
            <a:normAutofit fontScale="90000"/>
          </a:bodyPr>
          <a:lstStyle/>
          <a:p>
            <a:r>
              <a:rPr lang="el-GR" altLang="el-GR" sz="4400" b="1" dirty="0">
                <a:solidFill>
                  <a:schemeClr val="tx1"/>
                </a:solidFill>
              </a:rPr>
              <a:t>Ανόργανη θρέψη-Λίπανση</a:t>
            </a:r>
            <a:endParaRPr lang="el-GR" dirty="0">
              <a:solidFill>
                <a:schemeClr val="tx1"/>
              </a:solidFill>
            </a:endParaRPr>
          </a:p>
        </p:txBody>
      </p:sp>
      <p:graphicFrame>
        <p:nvGraphicFramePr>
          <p:cNvPr id="4" name="Object 3">
            <a:extLst>
              <a:ext uri="{FF2B5EF4-FFF2-40B4-BE49-F238E27FC236}">
                <a16:creationId xmlns:a16="http://schemas.microsoft.com/office/drawing/2014/main" id="{C184DE10-CBFD-E8D7-CCFC-BF757EE0B76F}"/>
              </a:ext>
            </a:extLst>
          </p:cNvPr>
          <p:cNvGraphicFramePr>
            <a:graphicFrameLocks noGrp="1" noChangeAspect="1"/>
          </p:cNvGraphicFramePr>
          <p:nvPr>
            <p:ph idx="1"/>
            <p:extLst>
              <p:ext uri="{D42A27DB-BD31-4B8C-83A1-F6EECF244321}">
                <p14:modId xmlns:p14="http://schemas.microsoft.com/office/powerpoint/2010/main" val="1707582418"/>
              </p:ext>
            </p:extLst>
          </p:nvPr>
        </p:nvGraphicFramePr>
        <p:xfrm>
          <a:off x="5749805" y="94688"/>
          <a:ext cx="6442196" cy="6763312"/>
        </p:xfrm>
        <a:graphic>
          <a:graphicData uri="http://schemas.openxmlformats.org/presentationml/2006/ole">
            <mc:AlternateContent xmlns:mc="http://schemas.openxmlformats.org/markup-compatibility/2006">
              <mc:Choice xmlns:v="urn:schemas-microsoft-com:vml" Requires="v">
                <p:oleObj name="Image" r:id="rId2" imgW="13520649" imgH="14194140" progId="">
                  <p:embed/>
                </p:oleObj>
              </mc:Choice>
              <mc:Fallback>
                <p:oleObj name="Image" r:id="rId2" imgW="13520649" imgH="14194140" progId="">
                  <p:embed/>
                  <p:pic>
                    <p:nvPicPr>
                      <p:cNvPr id="2050" name="Object 3">
                        <a:extLst>
                          <a:ext uri="{FF2B5EF4-FFF2-40B4-BE49-F238E27FC236}">
                            <a16:creationId xmlns:a16="http://schemas.microsoft.com/office/drawing/2014/main" id="{248BE247-D491-411A-BDD0-E100A20AB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805" y="94688"/>
                        <a:ext cx="6442196" cy="6763312"/>
                      </a:xfrm>
                      <a:prstGeom prst="rect">
                        <a:avLst/>
                      </a:prstGeom>
                      <a:noFill/>
                    </p:spPr>
                  </p:pic>
                </p:oleObj>
              </mc:Fallback>
            </mc:AlternateContent>
          </a:graphicData>
        </a:graphic>
      </p:graphicFrame>
      <p:sp>
        <p:nvSpPr>
          <p:cNvPr id="3" name="Θέση αριθμού διαφάνειας 2">
            <a:extLst>
              <a:ext uri="{FF2B5EF4-FFF2-40B4-BE49-F238E27FC236}">
                <a16:creationId xmlns:a16="http://schemas.microsoft.com/office/drawing/2014/main" id="{AEFE892B-7F39-9AD4-1BE0-B0C72A581704}"/>
              </a:ext>
            </a:extLst>
          </p:cNvPr>
          <p:cNvSpPr>
            <a:spLocks noGrp="1"/>
          </p:cNvSpPr>
          <p:nvPr>
            <p:ph type="sldNum" sz="quarter" idx="12"/>
          </p:nvPr>
        </p:nvSpPr>
        <p:spPr/>
        <p:txBody>
          <a:bodyPr/>
          <a:lstStyle/>
          <a:p>
            <a:fld id="{87B037C3-B7AA-45E8-8525-F17348A882A4}" type="slidenum">
              <a:rPr lang="el-GR" smtClean="0"/>
              <a:t>17</a:t>
            </a:fld>
            <a:endParaRPr lang="el-GR"/>
          </a:p>
        </p:txBody>
      </p:sp>
    </p:spTree>
    <p:extLst>
      <p:ext uri="{BB962C8B-B14F-4D97-AF65-F5344CB8AC3E}">
        <p14:creationId xmlns:p14="http://schemas.microsoft.com/office/powerpoint/2010/main" val="1734896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374BE8-8F21-08C5-9BBD-C6D3BBF87350}"/>
              </a:ext>
            </a:extLst>
          </p:cNvPr>
          <p:cNvSpPr>
            <a:spLocks noGrp="1"/>
          </p:cNvSpPr>
          <p:nvPr>
            <p:ph type="title"/>
          </p:nvPr>
        </p:nvSpPr>
        <p:spPr/>
        <p:txBody>
          <a:bodyPr/>
          <a:lstStyle/>
          <a:p>
            <a:r>
              <a:rPr lang="el-GR" altLang="el-GR" sz="4400" b="1" dirty="0">
                <a:solidFill>
                  <a:schemeClr val="tx1"/>
                </a:solidFill>
              </a:rPr>
              <a:t>Ανόργανη θρέψη-Λίπανση</a:t>
            </a:r>
            <a:endParaRPr lang="el-GR" dirty="0">
              <a:solidFill>
                <a:schemeClr val="tx1"/>
              </a:solidFill>
            </a:endParaRPr>
          </a:p>
        </p:txBody>
      </p:sp>
      <p:graphicFrame>
        <p:nvGraphicFramePr>
          <p:cNvPr id="4" name="Object 3">
            <a:extLst>
              <a:ext uri="{FF2B5EF4-FFF2-40B4-BE49-F238E27FC236}">
                <a16:creationId xmlns:a16="http://schemas.microsoft.com/office/drawing/2014/main" id="{39BF27CC-A2E2-72C2-ECDC-6E53911600DA}"/>
              </a:ext>
            </a:extLst>
          </p:cNvPr>
          <p:cNvGraphicFramePr>
            <a:graphicFrameLocks noGrp="1" noChangeAspect="1"/>
          </p:cNvGraphicFramePr>
          <p:nvPr>
            <p:ph idx="1"/>
            <p:extLst>
              <p:ext uri="{D42A27DB-BD31-4B8C-83A1-F6EECF244321}">
                <p14:modId xmlns:p14="http://schemas.microsoft.com/office/powerpoint/2010/main" val="4172345158"/>
              </p:ext>
            </p:extLst>
          </p:nvPr>
        </p:nvGraphicFramePr>
        <p:xfrm>
          <a:off x="226626" y="1676676"/>
          <a:ext cx="6502647" cy="5181324"/>
        </p:xfrm>
        <a:graphic>
          <a:graphicData uri="http://schemas.openxmlformats.org/presentationml/2006/ole">
            <mc:AlternateContent xmlns:mc="http://schemas.openxmlformats.org/markup-compatibility/2006">
              <mc:Choice xmlns:v="urn:schemas-microsoft-com:vml" Requires="v">
                <p:oleObj name="Image" r:id="rId2" imgW="7382986" imgH="5883516" progId="">
                  <p:embed/>
                </p:oleObj>
              </mc:Choice>
              <mc:Fallback>
                <p:oleObj name="Image" r:id="rId2" imgW="7382986" imgH="5883516" progId="">
                  <p:embed/>
                  <p:pic>
                    <p:nvPicPr>
                      <p:cNvPr id="3074" name="Object 3">
                        <a:extLst>
                          <a:ext uri="{FF2B5EF4-FFF2-40B4-BE49-F238E27FC236}">
                            <a16:creationId xmlns:a16="http://schemas.microsoft.com/office/drawing/2014/main" id="{2F253BE7-9666-4BA7-A24B-9874F89F7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26" y="1676676"/>
                        <a:ext cx="6502647" cy="5181324"/>
                      </a:xfrm>
                      <a:prstGeom prst="rect">
                        <a:avLst/>
                      </a:prstGeom>
                      <a:noFill/>
                    </p:spPr>
                  </p:pic>
                </p:oleObj>
              </mc:Fallback>
            </mc:AlternateContent>
          </a:graphicData>
        </a:graphic>
      </p:graphicFrame>
      <p:graphicFrame>
        <p:nvGraphicFramePr>
          <p:cNvPr id="5" name="Object 3">
            <a:extLst>
              <a:ext uri="{FF2B5EF4-FFF2-40B4-BE49-F238E27FC236}">
                <a16:creationId xmlns:a16="http://schemas.microsoft.com/office/drawing/2014/main" id="{D24FF2E8-FBFC-116D-4848-1086FA1C5DC7}"/>
              </a:ext>
            </a:extLst>
          </p:cNvPr>
          <p:cNvGraphicFramePr>
            <a:graphicFrameLocks noChangeAspect="1"/>
          </p:cNvGraphicFramePr>
          <p:nvPr>
            <p:extLst>
              <p:ext uri="{D42A27DB-BD31-4B8C-83A1-F6EECF244321}">
                <p14:modId xmlns:p14="http://schemas.microsoft.com/office/powerpoint/2010/main" val="3297477984"/>
              </p:ext>
            </p:extLst>
          </p:nvPr>
        </p:nvGraphicFramePr>
        <p:xfrm>
          <a:off x="7048871" y="1702027"/>
          <a:ext cx="4832536" cy="5155973"/>
        </p:xfrm>
        <a:graphic>
          <a:graphicData uri="http://schemas.openxmlformats.org/presentationml/2006/ole">
            <mc:AlternateContent xmlns:mc="http://schemas.openxmlformats.org/markup-compatibility/2006">
              <mc:Choice xmlns:v="urn:schemas-microsoft-com:vml" Requires="v">
                <p:oleObj name="Image" r:id="rId4" imgW="6455348" imgH="6887399" progId="">
                  <p:embed/>
                </p:oleObj>
              </mc:Choice>
              <mc:Fallback>
                <p:oleObj name="Image" r:id="rId4" imgW="6455348" imgH="6887399" progId="">
                  <p:embed/>
                  <p:pic>
                    <p:nvPicPr>
                      <p:cNvPr id="4" name="Object 3">
                        <a:extLst>
                          <a:ext uri="{FF2B5EF4-FFF2-40B4-BE49-F238E27FC236}">
                            <a16:creationId xmlns:a16="http://schemas.microsoft.com/office/drawing/2014/main" id="{812359B6-DB2B-EAE6-B070-E793118FA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871" y="1702027"/>
                        <a:ext cx="4832536" cy="5155973"/>
                      </a:xfrm>
                      <a:prstGeom prst="rect">
                        <a:avLst/>
                      </a:prstGeom>
                      <a:noFill/>
                    </p:spPr>
                  </p:pic>
                </p:oleObj>
              </mc:Fallback>
            </mc:AlternateContent>
          </a:graphicData>
        </a:graphic>
      </p:graphicFrame>
      <p:sp>
        <p:nvSpPr>
          <p:cNvPr id="3" name="Θέση αριθμού διαφάνειας 2">
            <a:extLst>
              <a:ext uri="{FF2B5EF4-FFF2-40B4-BE49-F238E27FC236}">
                <a16:creationId xmlns:a16="http://schemas.microsoft.com/office/drawing/2014/main" id="{0E5E8428-4E56-D068-6C3E-6D4497AE457E}"/>
              </a:ext>
            </a:extLst>
          </p:cNvPr>
          <p:cNvSpPr>
            <a:spLocks noGrp="1"/>
          </p:cNvSpPr>
          <p:nvPr>
            <p:ph type="sldNum" sz="quarter" idx="12"/>
          </p:nvPr>
        </p:nvSpPr>
        <p:spPr/>
        <p:txBody>
          <a:bodyPr/>
          <a:lstStyle/>
          <a:p>
            <a:fld id="{87B037C3-B7AA-45E8-8525-F17348A882A4}" type="slidenum">
              <a:rPr lang="el-GR" smtClean="0"/>
              <a:t>18</a:t>
            </a:fld>
            <a:endParaRPr lang="el-GR"/>
          </a:p>
        </p:txBody>
      </p:sp>
    </p:spTree>
    <p:extLst>
      <p:ext uri="{BB962C8B-B14F-4D97-AF65-F5344CB8AC3E}">
        <p14:creationId xmlns:p14="http://schemas.microsoft.com/office/powerpoint/2010/main" val="390509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DCC0B39-269C-3EB6-844E-293A5BB19939}"/>
              </a:ext>
            </a:extLst>
          </p:cNvPr>
          <p:cNvSpPr>
            <a:spLocks noGrp="1"/>
          </p:cNvSpPr>
          <p:nvPr>
            <p:ph type="title"/>
          </p:nvPr>
        </p:nvSpPr>
        <p:spPr>
          <a:xfrm>
            <a:off x="1259893" y="3101093"/>
            <a:ext cx="2454052" cy="3029344"/>
          </a:xfrm>
        </p:spPr>
        <p:txBody>
          <a:bodyPr>
            <a:normAutofit/>
          </a:bodyPr>
          <a:lstStyle/>
          <a:p>
            <a:r>
              <a:rPr lang="el-GR" altLang="el-GR" sz="3200" b="1">
                <a:solidFill>
                  <a:schemeClr val="bg1"/>
                </a:solidFill>
              </a:rPr>
              <a:t>Οργανική Λίπανση</a:t>
            </a:r>
            <a:endParaRPr lang="el-GR" sz="3200">
              <a:solidFill>
                <a:schemeClr val="bg1"/>
              </a:solidFill>
            </a:endParaRPr>
          </a:p>
        </p:txBody>
      </p:sp>
      <p:sp>
        <p:nvSpPr>
          <p:cNvPr id="47"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49" name="Rectangle 48">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FE55649-64D5-96DC-9FAA-FA75A3DBE7D2}"/>
              </a:ext>
            </a:extLst>
          </p:cNvPr>
          <p:cNvSpPr>
            <a:spLocks noGrp="1"/>
          </p:cNvSpPr>
          <p:nvPr>
            <p:ph idx="1"/>
          </p:nvPr>
        </p:nvSpPr>
        <p:spPr>
          <a:xfrm>
            <a:off x="4706578" y="589722"/>
            <a:ext cx="6798033" cy="5321500"/>
          </a:xfrm>
        </p:spPr>
        <p:txBody>
          <a:bodyPr anchor="ctr">
            <a:normAutofit/>
          </a:bodyPr>
          <a:lstStyle/>
          <a:p>
            <a:pPr marL="0" indent="0">
              <a:buNone/>
            </a:pPr>
            <a:r>
              <a:rPr lang="el-GR" altLang="el-GR" sz="3200" dirty="0"/>
              <a:t>Τα σπουδαιότερα οργανικά λιπάσματα είναι</a:t>
            </a:r>
          </a:p>
          <a:p>
            <a:r>
              <a:rPr lang="el-GR" altLang="el-GR" sz="3200" dirty="0"/>
              <a:t> η ζωική κοπριά</a:t>
            </a:r>
          </a:p>
          <a:p>
            <a:r>
              <a:rPr lang="el-GR" altLang="el-GR" sz="3200" dirty="0"/>
              <a:t>η χλωρή λίπανση</a:t>
            </a:r>
          </a:p>
          <a:p>
            <a:r>
              <a:rPr lang="el-GR" altLang="el-GR" sz="3200" dirty="0"/>
              <a:t>το </a:t>
            </a:r>
            <a:r>
              <a:rPr lang="el-GR" altLang="el-GR" sz="3200" dirty="0" err="1"/>
              <a:t>κομπόστ</a:t>
            </a:r>
            <a:endParaRPr lang="el-GR" altLang="el-GR" sz="3200" dirty="0"/>
          </a:p>
          <a:p>
            <a:r>
              <a:rPr lang="el-GR" altLang="el-GR" sz="3200" dirty="0"/>
              <a:t>η ιλύς βιολογικού καθαρισμού</a:t>
            </a:r>
          </a:p>
          <a:p>
            <a:r>
              <a:rPr lang="el-GR" altLang="el-GR" sz="3200" dirty="0"/>
              <a:t>χουμικά και </a:t>
            </a:r>
            <a:r>
              <a:rPr lang="el-GR" altLang="el-GR" sz="3200" dirty="0" err="1"/>
              <a:t>βακτηριακά</a:t>
            </a:r>
            <a:r>
              <a:rPr lang="el-GR" altLang="el-GR" sz="3200" dirty="0"/>
              <a:t> λιπάσματα</a:t>
            </a:r>
            <a:endParaRPr lang="el-GR" sz="3200" dirty="0"/>
          </a:p>
        </p:txBody>
      </p:sp>
      <p:sp>
        <p:nvSpPr>
          <p:cNvPr id="4" name="Θέση αριθμού διαφάνειας 3">
            <a:extLst>
              <a:ext uri="{FF2B5EF4-FFF2-40B4-BE49-F238E27FC236}">
                <a16:creationId xmlns:a16="http://schemas.microsoft.com/office/drawing/2014/main" id="{7008F14E-396D-2173-E993-18B51ADF28CC}"/>
              </a:ext>
            </a:extLst>
          </p:cNvPr>
          <p:cNvSpPr>
            <a:spLocks noGrp="1"/>
          </p:cNvSpPr>
          <p:nvPr>
            <p:ph type="sldNum" sz="quarter" idx="12"/>
          </p:nvPr>
        </p:nvSpPr>
        <p:spPr>
          <a:xfrm>
            <a:off x="10927563" y="6318381"/>
            <a:ext cx="779767" cy="365125"/>
          </a:xfrm>
        </p:spPr>
        <p:txBody>
          <a:bodyPr/>
          <a:lstStyle/>
          <a:p>
            <a:fld id="{87B037C3-B7AA-45E8-8525-F17348A882A4}" type="slidenum">
              <a:rPr lang="el-GR" smtClean="0"/>
              <a:t>19</a:t>
            </a:fld>
            <a:endParaRPr lang="el-GR" dirty="0"/>
          </a:p>
        </p:txBody>
      </p:sp>
    </p:spTree>
    <p:extLst>
      <p:ext uri="{BB962C8B-B14F-4D97-AF65-F5344CB8AC3E}">
        <p14:creationId xmlns:p14="http://schemas.microsoft.com/office/powerpoint/2010/main" val="3668463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0ACA22-6E48-2716-2478-39B501327D7C}"/>
              </a:ext>
            </a:extLst>
          </p:cNvPr>
          <p:cNvSpPr>
            <a:spLocks noGrp="1"/>
          </p:cNvSpPr>
          <p:nvPr>
            <p:ph type="title"/>
          </p:nvPr>
        </p:nvSpPr>
        <p:spPr/>
        <p:txBody>
          <a:bodyPr>
            <a:normAutofit/>
          </a:bodyPr>
          <a:lstStyle/>
          <a:p>
            <a:r>
              <a:rPr lang="el-GR" altLang="el-GR" b="1" dirty="0"/>
              <a:t>Θρέψη</a:t>
            </a:r>
            <a:endParaRPr lang="el-GR" dirty="0"/>
          </a:p>
        </p:txBody>
      </p:sp>
      <p:sp>
        <p:nvSpPr>
          <p:cNvPr id="3" name="Θέση περιεχομένου 2">
            <a:extLst>
              <a:ext uri="{FF2B5EF4-FFF2-40B4-BE49-F238E27FC236}">
                <a16:creationId xmlns:a16="http://schemas.microsoft.com/office/drawing/2014/main" id="{218CD324-A1C5-9386-D003-B47061913859}"/>
              </a:ext>
            </a:extLst>
          </p:cNvPr>
          <p:cNvSpPr>
            <a:spLocks noGrp="1"/>
          </p:cNvSpPr>
          <p:nvPr>
            <p:ph idx="1"/>
          </p:nvPr>
        </p:nvSpPr>
        <p:spPr>
          <a:xfrm>
            <a:off x="838200" y="1825625"/>
            <a:ext cx="4476750" cy="4351338"/>
          </a:xfrm>
        </p:spPr>
        <p:txBody>
          <a:bodyPr>
            <a:normAutofit/>
          </a:bodyPr>
          <a:lstStyle/>
          <a:p>
            <a:r>
              <a:rPr lang="el-GR" b="0" i="0" u="none" strike="noStrike" baseline="0" dirty="0">
                <a:latin typeface="Century Gothic" panose="020B0502020202020204" pitchFamily="34" charset="0"/>
              </a:rPr>
              <a:t>H άμπελος, όπως και όλα τα καλλιεργούμενα φυτά, απορροφά τα θρεπτικά στοιχεία που χρειάζεται από το έδαφος, μειώνοντας σταδιακά τη γονιμότητά του.</a:t>
            </a:r>
            <a:endParaRPr lang="el-GR" dirty="0"/>
          </a:p>
        </p:txBody>
      </p:sp>
      <p:pic>
        <p:nvPicPr>
          <p:cNvPr id="5" name="Εικόνα 4">
            <a:extLst>
              <a:ext uri="{FF2B5EF4-FFF2-40B4-BE49-F238E27FC236}">
                <a16:creationId xmlns:a16="http://schemas.microsoft.com/office/drawing/2014/main" id="{B314353D-A408-BC30-1B31-9F334ACFDD96}"/>
              </a:ext>
            </a:extLst>
          </p:cNvPr>
          <p:cNvPicPr>
            <a:picLocks noChangeAspect="1"/>
          </p:cNvPicPr>
          <p:nvPr/>
        </p:nvPicPr>
        <p:blipFill>
          <a:blip r:embed="rId2"/>
          <a:stretch>
            <a:fillRect/>
          </a:stretch>
        </p:blipFill>
        <p:spPr>
          <a:xfrm>
            <a:off x="5819776" y="1124711"/>
            <a:ext cx="6266936" cy="5296835"/>
          </a:xfrm>
          <a:prstGeom prst="rect">
            <a:avLst/>
          </a:prstGeom>
        </p:spPr>
      </p:pic>
      <p:pic>
        <p:nvPicPr>
          <p:cNvPr id="7" name="Εικόνα 6" descr="Εικόνα που περιέχει φυτό, δέντρο&#10;&#10;Περιγραφή που δημιουργήθηκε αυτόματα">
            <a:extLst>
              <a:ext uri="{FF2B5EF4-FFF2-40B4-BE49-F238E27FC236}">
                <a16:creationId xmlns:a16="http://schemas.microsoft.com/office/drawing/2014/main" id="{0B2CEEE2-E6CE-70EC-729F-76F820A4E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99" y="3768456"/>
            <a:ext cx="3973426" cy="2653090"/>
          </a:xfrm>
          <a:prstGeom prst="rect">
            <a:avLst/>
          </a:prstGeom>
        </p:spPr>
      </p:pic>
      <p:sp>
        <p:nvSpPr>
          <p:cNvPr id="4" name="Θέση αριθμού διαφάνειας 3">
            <a:extLst>
              <a:ext uri="{FF2B5EF4-FFF2-40B4-BE49-F238E27FC236}">
                <a16:creationId xmlns:a16="http://schemas.microsoft.com/office/drawing/2014/main" id="{9B283854-C29B-2793-9D48-3F601392C1A8}"/>
              </a:ext>
            </a:extLst>
          </p:cNvPr>
          <p:cNvSpPr>
            <a:spLocks noGrp="1"/>
          </p:cNvSpPr>
          <p:nvPr>
            <p:ph type="sldNum" sz="quarter" idx="12"/>
          </p:nvPr>
        </p:nvSpPr>
        <p:spPr/>
        <p:txBody>
          <a:bodyPr/>
          <a:lstStyle/>
          <a:p>
            <a:fld id="{87B037C3-B7AA-45E8-8525-F17348A882A4}" type="slidenum">
              <a:rPr lang="el-GR" smtClean="0"/>
              <a:t>2</a:t>
            </a:fld>
            <a:endParaRPr lang="el-GR"/>
          </a:p>
        </p:txBody>
      </p:sp>
    </p:spTree>
    <p:extLst>
      <p:ext uri="{BB962C8B-B14F-4D97-AF65-F5344CB8AC3E}">
        <p14:creationId xmlns:p14="http://schemas.microsoft.com/office/powerpoint/2010/main" val="324846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01CA468-2CAA-B5C4-EFCB-4BD145291D19}"/>
              </a:ext>
            </a:extLst>
          </p:cNvPr>
          <p:cNvSpPr>
            <a:spLocks noGrp="1"/>
          </p:cNvSpPr>
          <p:nvPr>
            <p:ph type="title"/>
          </p:nvPr>
        </p:nvSpPr>
        <p:spPr>
          <a:xfrm>
            <a:off x="1259893" y="3101093"/>
            <a:ext cx="2454052" cy="3029344"/>
          </a:xfrm>
        </p:spPr>
        <p:txBody>
          <a:bodyPr>
            <a:normAutofit/>
          </a:bodyPr>
          <a:lstStyle/>
          <a:p>
            <a:r>
              <a:rPr lang="el-GR" altLang="el-GR" sz="3200" b="1">
                <a:solidFill>
                  <a:schemeClr val="bg1"/>
                </a:solidFill>
              </a:rPr>
              <a:t>Οργανική Λίπανση</a:t>
            </a:r>
            <a:endParaRPr lang="el-GR" sz="3200">
              <a:solidFill>
                <a:schemeClr val="bg1"/>
              </a:solidFill>
            </a:endParaRPr>
          </a:p>
        </p:txBody>
      </p:sp>
      <p:sp>
        <p:nvSpPr>
          <p:cNvPr id="14"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4C35B679-F0BA-CC50-1519-DBA660F77ACB}"/>
              </a:ext>
            </a:extLst>
          </p:cNvPr>
          <p:cNvSpPr>
            <a:spLocks noGrp="1"/>
          </p:cNvSpPr>
          <p:nvPr>
            <p:ph idx="1"/>
          </p:nvPr>
        </p:nvSpPr>
        <p:spPr>
          <a:xfrm>
            <a:off x="4706578" y="589722"/>
            <a:ext cx="6798033" cy="5321500"/>
          </a:xfrm>
        </p:spPr>
        <p:txBody>
          <a:bodyPr anchor="ctr">
            <a:normAutofit/>
          </a:bodyPr>
          <a:lstStyle/>
          <a:p>
            <a:pPr marL="342900" indent="-342900">
              <a:buFont typeface="Arial" panose="020B0604020202020204" pitchFamily="34" charset="0"/>
              <a:buChar char="•"/>
            </a:pPr>
            <a:r>
              <a:rPr lang="el-GR" altLang="el-GR" sz="2800" dirty="0"/>
              <a:t>Επιδρούν</a:t>
            </a:r>
            <a:r>
              <a:rPr lang="en-US" altLang="el-GR" sz="2800" dirty="0"/>
              <a:t>: </a:t>
            </a:r>
          </a:p>
          <a:p>
            <a:pPr marL="342900" indent="-342900">
              <a:buFont typeface="Arial" panose="020B0604020202020204" pitchFamily="34" charset="0"/>
              <a:buChar char="•"/>
            </a:pPr>
            <a:r>
              <a:rPr lang="el-GR" altLang="el-GR" sz="2800" dirty="0"/>
              <a:t>Στις </a:t>
            </a:r>
            <a:r>
              <a:rPr lang="el-GR" altLang="el-GR" sz="2800" b="1" dirty="0"/>
              <a:t>φυσικές ιδιότητες </a:t>
            </a:r>
            <a:r>
              <a:rPr lang="el-GR" altLang="el-GR" sz="2800" dirty="0"/>
              <a:t>του εδάφους</a:t>
            </a:r>
            <a:r>
              <a:rPr lang="en-US" altLang="el-GR" sz="2800" dirty="0"/>
              <a:t>: </a:t>
            </a:r>
            <a:endParaRPr lang="el-GR" altLang="el-GR" sz="2800" dirty="0"/>
          </a:p>
          <a:p>
            <a:pPr marL="690563" indent="-346075">
              <a:buFont typeface="Wingdings" panose="05000000000000000000" pitchFamily="2" charset="2"/>
              <a:buChar char="ü"/>
            </a:pPr>
            <a:r>
              <a:rPr lang="el-GR" altLang="el-GR" sz="2800" dirty="0"/>
              <a:t>Βελτίωση δομής, πορώδους, αερισμού, θερμοκρασία, κ</a:t>
            </a:r>
            <a:r>
              <a:rPr lang="en-US" altLang="el-GR" sz="2800" dirty="0"/>
              <a:t>.</a:t>
            </a:r>
            <a:r>
              <a:rPr lang="el-GR" altLang="el-GR" sz="2800" dirty="0"/>
              <a:t>α</a:t>
            </a:r>
            <a:r>
              <a:rPr lang="en-US" altLang="el-GR" sz="2800" dirty="0"/>
              <a:t>.</a:t>
            </a:r>
            <a:endParaRPr lang="el-GR" altLang="el-GR" sz="2800" dirty="0"/>
          </a:p>
          <a:p>
            <a:pPr marL="690563" indent="-346075">
              <a:buFont typeface="Wingdings" panose="05000000000000000000" pitchFamily="2" charset="2"/>
              <a:buChar char="ü"/>
            </a:pPr>
            <a:endParaRPr lang="el-GR" altLang="el-GR" sz="2800" dirty="0"/>
          </a:p>
          <a:p>
            <a:pPr marL="342900" indent="-342900">
              <a:buFont typeface="Arial" panose="020B0604020202020204" pitchFamily="34" charset="0"/>
              <a:buChar char="•"/>
            </a:pPr>
            <a:r>
              <a:rPr lang="el-GR" altLang="el-GR" sz="2800" dirty="0"/>
              <a:t>Στις </a:t>
            </a:r>
            <a:r>
              <a:rPr lang="el-GR" altLang="el-GR" sz="2800" b="1" dirty="0"/>
              <a:t>χημικές ιδιότητες </a:t>
            </a:r>
            <a:r>
              <a:rPr lang="el-GR" altLang="el-GR" sz="2800" dirty="0"/>
              <a:t>του εδάφους</a:t>
            </a:r>
            <a:r>
              <a:rPr lang="en-US" altLang="el-GR" sz="2800" dirty="0"/>
              <a:t>:</a:t>
            </a:r>
          </a:p>
          <a:p>
            <a:pPr marL="625475" indent="-280988">
              <a:buFont typeface="Wingdings" panose="05000000000000000000" pitchFamily="2" charset="2"/>
              <a:buChar char="ü"/>
            </a:pPr>
            <a:r>
              <a:rPr lang="el-GR" altLang="el-GR" sz="2800" dirty="0"/>
              <a:t>Ασκεί ρυθμιστική δράση (όχι μεγάλες διακυμάνσεις του </a:t>
            </a:r>
            <a:r>
              <a:rPr lang="en-US" altLang="el-GR" sz="2800" dirty="0"/>
              <a:t>pH)</a:t>
            </a:r>
            <a:endParaRPr lang="el-GR" altLang="el-GR" sz="2800" dirty="0"/>
          </a:p>
          <a:p>
            <a:pPr marL="625475" indent="-280988">
              <a:buFont typeface="Wingdings" panose="05000000000000000000" pitchFamily="2" charset="2"/>
              <a:buChar char="ü"/>
            </a:pPr>
            <a:r>
              <a:rPr lang="el-GR" altLang="el-GR" sz="2800" dirty="0"/>
              <a:t>Παρέχει θρεπτικά στοιχεία, κ</a:t>
            </a:r>
            <a:r>
              <a:rPr lang="en-US" altLang="el-GR" sz="2800" dirty="0"/>
              <a:t>.</a:t>
            </a:r>
            <a:r>
              <a:rPr lang="el-GR" altLang="el-GR" sz="2800" dirty="0"/>
              <a:t>α</a:t>
            </a:r>
            <a:r>
              <a:rPr lang="en-US" altLang="el-GR" sz="2800" dirty="0"/>
              <a:t>.</a:t>
            </a:r>
            <a:endParaRPr lang="el-GR" altLang="el-GR" sz="2800" dirty="0"/>
          </a:p>
          <a:p>
            <a:endParaRPr lang="el-GR" dirty="0"/>
          </a:p>
        </p:txBody>
      </p:sp>
      <p:sp>
        <p:nvSpPr>
          <p:cNvPr id="4" name="Θέση αριθμού διαφάνειας 3">
            <a:extLst>
              <a:ext uri="{FF2B5EF4-FFF2-40B4-BE49-F238E27FC236}">
                <a16:creationId xmlns:a16="http://schemas.microsoft.com/office/drawing/2014/main" id="{F2C7258F-FF6D-D927-4D82-3C9E951BAE34}"/>
              </a:ext>
            </a:extLst>
          </p:cNvPr>
          <p:cNvSpPr>
            <a:spLocks noGrp="1"/>
          </p:cNvSpPr>
          <p:nvPr>
            <p:ph type="sldNum" sz="quarter" idx="12"/>
          </p:nvPr>
        </p:nvSpPr>
        <p:spPr/>
        <p:txBody>
          <a:bodyPr/>
          <a:lstStyle/>
          <a:p>
            <a:fld id="{87B037C3-B7AA-45E8-8525-F17348A882A4}" type="slidenum">
              <a:rPr lang="el-GR" smtClean="0"/>
              <a:t>20</a:t>
            </a:fld>
            <a:endParaRPr lang="el-GR"/>
          </a:p>
        </p:txBody>
      </p:sp>
    </p:spTree>
    <p:extLst>
      <p:ext uri="{BB962C8B-B14F-4D97-AF65-F5344CB8AC3E}">
        <p14:creationId xmlns:p14="http://schemas.microsoft.com/office/powerpoint/2010/main" val="1729206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66F1A25-2B23-A25F-38E7-C46FC36E2569}"/>
              </a:ext>
            </a:extLst>
          </p:cNvPr>
          <p:cNvSpPr>
            <a:spLocks noGrp="1"/>
          </p:cNvSpPr>
          <p:nvPr>
            <p:ph type="title"/>
          </p:nvPr>
        </p:nvSpPr>
        <p:spPr>
          <a:xfrm>
            <a:off x="1259893" y="3101093"/>
            <a:ext cx="2454052" cy="3029344"/>
          </a:xfrm>
        </p:spPr>
        <p:txBody>
          <a:bodyPr>
            <a:normAutofit/>
          </a:bodyPr>
          <a:lstStyle/>
          <a:p>
            <a:r>
              <a:rPr lang="el-GR" altLang="el-GR" sz="3200" b="1" dirty="0">
                <a:solidFill>
                  <a:schemeClr val="bg1"/>
                </a:solidFill>
              </a:rPr>
              <a:t>Οργανική Λίπανση</a:t>
            </a:r>
            <a:endParaRPr lang="el-GR" sz="3200" dirty="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AB134B4-0DD7-340B-AC92-886ED7019231}"/>
              </a:ext>
            </a:extLst>
          </p:cNvPr>
          <p:cNvSpPr>
            <a:spLocks noGrp="1"/>
          </p:cNvSpPr>
          <p:nvPr>
            <p:ph idx="1"/>
          </p:nvPr>
        </p:nvSpPr>
        <p:spPr>
          <a:xfrm>
            <a:off x="4706578" y="589721"/>
            <a:ext cx="6875822" cy="5896803"/>
          </a:xfrm>
        </p:spPr>
        <p:txBody>
          <a:bodyPr anchor="ctr">
            <a:normAutofit/>
          </a:bodyPr>
          <a:lstStyle/>
          <a:p>
            <a:pPr marL="342900" indent="-342900"/>
            <a:r>
              <a:rPr lang="el-GR" altLang="el-GR" sz="2400" dirty="0"/>
              <a:t>Επιδρούν</a:t>
            </a:r>
            <a:r>
              <a:rPr lang="en-US" altLang="el-GR" sz="2400" dirty="0"/>
              <a:t>: </a:t>
            </a:r>
          </a:p>
          <a:p>
            <a:pPr marL="0" indent="0">
              <a:buNone/>
            </a:pPr>
            <a:endParaRPr lang="el-GR" altLang="el-GR" sz="2400" dirty="0"/>
          </a:p>
          <a:p>
            <a:pPr marL="342900" indent="-342900">
              <a:buFont typeface="Arial" panose="020B0604020202020204" pitchFamily="34" charset="0"/>
              <a:buChar char="•"/>
            </a:pPr>
            <a:r>
              <a:rPr lang="el-GR" altLang="el-GR" sz="2400" dirty="0"/>
              <a:t>Στις </a:t>
            </a:r>
            <a:r>
              <a:rPr lang="el-GR" altLang="el-GR" sz="2400" b="1" dirty="0"/>
              <a:t>βιολογικές ιδιότητες </a:t>
            </a:r>
            <a:r>
              <a:rPr lang="el-GR" altLang="el-GR" sz="2400" dirty="0"/>
              <a:t>του εδάφους</a:t>
            </a:r>
            <a:r>
              <a:rPr lang="en-US" altLang="el-GR" sz="2400" dirty="0"/>
              <a:t>:</a:t>
            </a:r>
            <a:endParaRPr lang="el-GR" altLang="el-GR" sz="2400" dirty="0"/>
          </a:p>
          <a:p>
            <a:pPr marL="625475" indent="-336550">
              <a:buFont typeface="Wingdings" panose="05000000000000000000" pitchFamily="2" charset="2"/>
              <a:buChar char="ü"/>
            </a:pPr>
            <a:r>
              <a:rPr lang="el-GR" altLang="el-GR" sz="2400" dirty="0"/>
              <a:t>Παρέχει μεγάλο αριθμό μικροοργανισμών, που δρουν, αναπτύσσονται και καταπολεμούν παθογόνους μικροοργανισμούς για τα φυτά.</a:t>
            </a:r>
          </a:p>
          <a:p>
            <a:pPr marL="625475" indent="-336550">
              <a:buFont typeface="Wingdings" panose="05000000000000000000" pitchFamily="2" charset="2"/>
              <a:buChar char="ü"/>
            </a:pPr>
            <a:r>
              <a:rPr lang="el-GR" altLang="el-GR" sz="2400" dirty="0"/>
              <a:t>Τα θρεπτικά στοιχεία των οργανικών λιπασμάτων βρίσκονται κυρίως υπό οργανική μορφή και με τη δράση των μικροοργανισμών ελευθερώνονται σιγά-σιγά σε αφομοιώσιμες μορφές</a:t>
            </a:r>
            <a:r>
              <a:rPr lang="en-US" altLang="el-GR" sz="2400" dirty="0"/>
              <a:t> </a:t>
            </a:r>
            <a:r>
              <a:rPr lang="el-GR" altLang="el-GR" sz="2400" dirty="0"/>
              <a:t>από τα φυτά (</a:t>
            </a:r>
            <a:r>
              <a:rPr lang="el-GR" altLang="el-GR" sz="2400" dirty="0" err="1"/>
              <a:t>ανοργανοποίηση</a:t>
            </a:r>
            <a:r>
              <a:rPr lang="el-GR" altLang="el-GR" sz="2400" dirty="0"/>
              <a:t>).</a:t>
            </a:r>
            <a:endParaRPr lang="en-US" altLang="el-GR" sz="2400" dirty="0"/>
          </a:p>
          <a:p>
            <a:endParaRPr lang="el-GR" dirty="0"/>
          </a:p>
        </p:txBody>
      </p:sp>
      <p:sp>
        <p:nvSpPr>
          <p:cNvPr id="4" name="Θέση αριθμού διαφάνειας 3">
            <a:extLst>
              <a:ext uri="{FF2B5EF4-FFF2-40B4-BE49-F238E27FC236}">
                <a16:creationId xmlns:a16="http://schemas.microsoft.com/office/drawing/2014/main" id="{794F34CD-BBAB-50B6-45F5-751EC4BC9BDD}"/>
              </a:ext>
            </a:extLst>
          </p:cNvPr>
          <p:cNvSpPr>
            <a:spLocks noGrp="1"/>
          </p:cNvSpPr>
          <p:nvPr>
            <p:ph type="sldNum" sz="quarter" idx="12"/>
          </p:nvPr>
        </p:nvSpPr>
        <p:spPr>
          <a:xfrm>
            <a:off x="10971952" y="6268279"/>
            <a:ext cx="779767" cy="365125"/>
          </a:xfrm>
        </p:spPr>
        <p:txBody>
          <a:bodyPr/>
          <a:lstStyle/>
          <a:p>
            <a:fld id="{87B037C3-B7AA-45E8-8525-F17348A882A4}" type="slidenum">
              <a:rPr lang="el-GR" smtClean="0"/>
              <a:t>21</a:t>
            </a:fld>
            <a:endParaRPr lang="el-GR" dirty="0"/>
          </a:p>
        </p:txBody>
      </p:sp>
    </p:spTree>
    <p:extLst>
      <p:ext uri="{BB962C8B-B14F-4D97-AF65-F5344CB8AC3E}">
        <p14:creationId xmlns:p14="http://schemas.microsoft.com/office/powerpoint/2010/main" val="40441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5" name="Εικόνα 4" descr="Εικόνα που περιέχει αγελάδα, χορτάρι, εξωτερικός χώρος/ύπαιθρος, όρθιο&#10;&#10;Περιγραφή που δημιουργήθηκε αυτόματα">
            <a:extLst>
              <a:ext uri="{FF2B5EF4-FFF2-40B4-BE49-F238E27FC236}">
                <a16:creationId xmlns:a16="http://schemas.microsoft.com/office/drawing/2014/main" id="{1C77BBA1-D68A-98AC-AF97-8A451DEAF117}"/>
              </a:ext>
            </a:extLst>
          </p:cNvPr>
          <p:cNvPicPr>
            <a:picLocks noChangeAspect="1"/>
          </p:cNvPicPr>
          <p:nvPr/>
        </p:nvPicPr>
        <p:blipFill rotWithShape="1">
          <a:blip r:embed="rId2">
            <a:extLst>
              <a:ext uri="{28A0092B-C50C-407E-A947-70E740481C1C}">
                <a14:useLocalDpi xmlns:a14="http://schemas.microsoft.com/office/drawing/2010/main" val="0"/>
              </a:ext>
            </a:extLst>
          </a:blip>
          <a:srcRect l="37888" r="23401" b="2"/>
          <a:stretch/>
        </p:blipFill>
        <p:spPr>
          <a:xfrm>
            <a:off x="8229598" y="10"/>
            <a:ext cx="3962401" cy="6857990"/>
          </a:xfrm>
          <a:prstGeom prst="rect">
            <a:avLst/>
          </a:prstGeom>
        </p:spPr>
      </p:pic>
      <p:sp>
        <p:nvSpPr>
          <p:cNvPr id="21"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EBE1E7BE-E007-4982-CD55-8676453998DE}"/>
              </a:ext>
            </a:extLst>
          </p:cNvPr>
          <p:cNvSpPr>
            <a:spLocks noGrp="1"/>
          </p:cNvSpPr>
          <p:nvPr>
            <p:ph type="title"/>
          </p:nvPr>
        </p:nvSpPr>
        <p:spPr>
          <a:xfrm>
            <a:off x="541867" y="787400"/>
            <a:ext cx="7145866" cy="778933"/>
          </a:xfrm>
        </p:spPr>
        <p:txBody>
          <a:bodyPr anchor="ctr">
            <a:normAutofit/>
          </a:bodyPr>
          <a:lstStyle/>
          <a:p>
            <a:r>
              <a:rPr lang="el-GR" altLang="el-GR" sz="3200" b="1">
                <a:solidFill>
                  <a:srgbClr val="FEFFFF"/>
                </a:solidFill>
              </a:rPr>
              <a:t>Ζωική κοπριά</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6502CA0D-70E1-8F6E-A9F8-B2480EB937FF}"/>
              </a:ext>
            </a:extLst>
          </p:cNvPr>
          <p:cNvSpPr>
            <a:spLocks noGrp="1"/>
          </p:cNvSpPr>
          <p:nvPr>
            <p:ph idx="1"/>
          </p:nvPr>
        </p:nvSpPr>
        <p:spPr>
          <a:xfrm>
            <a:off x="541866" y="2032000"/>
            <a:ext cx="7145867" cy="3879222"/>
          </a:xfrm>
        </p:spPr>
        <p:txBody>
          <a:bodyPr>
            <a:normAutofit fontScale="92500" lnSpcReduction="10000"/>
          </a:bodyPr>
          <a:lstStyle/>
          <a:p>
            <a:pPr marL="342900" indent="-342900">
              <a:spcBef>
                <a:spcPts val="0"/>
              </a:spcBef>
              <a:spcAft>
                <a:spcPts val="600"/>
              </a:spcAft>
              <a:buFont typeface="Arial" panose="020B0604020202020204" pitchFamily="34" charset="0"/>
              <a:buChar char="•"/>
            </a:pPr>
            <a:r>
              <a:rPr lang="el-GR" altLang="el-GR" sz="3200" dirty="0">
                <a:solidFill>
                  <a:srgbClr val="FEFFFF"/>
                </a:solidFill>
              </a:rPr>
              <a:t>Είναι τα στερεά και υγρά (ούρα)απεκκρίματα των ζώων, καθώς και από τη στρωμνή που χρησιμοποιείται στο στάβλο.</a:t>
            </a:r>
          </a:p>
          <a:p>
            <a:pPr marL="342900" indent="-342900">
              <a:spcBef>
                <a:spcPts val="0"/>
              </a:spcBef>
              <a:spcAft>
                <a:spcPts val="600"/>
              </a:spcAft>
              <a:buFont typeface="Arial" panose="020B0604020202020204" pitchFamily="34" charset="0"/>
              <a:buChar char="•"/>
            </a:pPr>
            <a:endParaRPr lang="el-GR" altLang="el-GR" sz="3200" dirty="0">
              <a:solidFill>
                <a:srgbClr val="FEFFFF"/>
              </a:solidFill>
            </a:endParaRPr>
          </a:p>
          <a:p>
            <a:pPr marL="342900" indent="-342900">
              <a:spcBef>
                <a:spcPts val="0"/>
              </a:spcBef>
              <a:spcAft>
                <a:spcPts val="600"/>
              </a:spcAft>
              <a:buFont typeface="Arial" panose="020B0604020202020204" pitchFamily="34" charset="0"/>
              <a:buChar char="•"/>
            </a:pPr>
            <a:r>
              <a:rPr lang="el-GR" altLang="el-GR" sz="3200" dirty="0">
                <a:solidFill>
                  <a:srgbClr val="FEFFFF"/>
                </a:solidFill>
              </a:rPr>
              <a:t>Η σύσταση της κοπριάς εξαρτάται από  το είδος, την ηλικία του ζώου,  το σιτηρέσιο, τη στρωμνή, κ.α.</a:t>
            </a:r>
          </a:p>
          <a:p>
            <a:endParaRPr lang="el-GR" dirty="0">
              <a:solidFill>
                <a:srgbClr val="FEFFFF"/>
              </a:solidFill>
            </a:endParaRPr>
          </a:p>
        </p:txBody>
      </p:sp>
      <p:sp>
        <p:nvSpPr>
          <p:cNvPr id="4" name="Θέση αριθμού διαφάνειας 3">
            <a:extLst>
              <a:ext uri="{FF2B5EF4-FFF2-40B4-BE49-F238E27FC236}">
                <a16:creationId xmlns:a16="http://schemas.microsoft.com/office/drawing/2014/main" id="{1BEFEC2E-3020-794F-5EEC-321B8B1F80E8}"/>
              </a:ext>
            </a:extLst>
          </p:cNvPr>
          <p:cNvSpPr>
            <a:spLocks noGrp="1"/>
          </p:cNvSpPr>
          <p:nvPr>
            <p:ph type="sldNum" sz="quarter" idx="12"/>
          </p:nvPr>
        </p:nvSpPr>
        <p:spPr>
          <a:xfrm>
            <a:off x="10510313" y="6132139"/>
            <a:ext cx="779767" cy="365125"/>
          </a:xfrm>
        </p:spPr>
        <p:txBody>
          <a:bodyPr/>
          <a:lstStyle/>
          <a:p>
            <a:fld id="{87B037C3-B7AA-45E8-8525-F17348A882A4}" type="slidenum">
              <a:rPr lang="el-GR" smtClean="0"/>
              <a:t>22</a:t>
            </a:fld>
            <a:endParaRPr lang="el-GR" dirty="0"/>
          </a:p>
        </p:txBody>
      </p:sp>
    </p:spTree>
    <p:extLst>
      <p:ext uri="{BB962C8B-B14F-4D97-AF65-F5344CB8AC3E}">
        <p14:creationId xmlns:p14="http://schemas.microsoft.com/office/powerpoint/2010/main" val="56770940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5" name="Εικόνα 4" descr="Εικόνα που περιέχει αγελάδα, χορτάρι, εξωτερικός χώρος/ύπαιθρος, όρθιο&#10;&#10;Περιγραφή που δημιουργήθηκε αυτόματα">
            <a:extLst>
              <a:ext uri="{FF2B5EF4-FFF2-40B4-BE49-F238E27FC236}">
                <a16:creationId xmlns:a16="http://schemas.microsoft.com/office/drawing/2014/main" id="{1967FDAF-9964-1C7D-CFEC-9CA181B4DB5C}"/>
              </a:ext>
            </a:extLst>
          </p:cNvPr>
          <p:cNvPicPr>
            <a:picLocks noChangeAspect="1"/>
          </p:cNvPicPr>
          <p:nvPr/>
        </p:nvPicPr>
        <p:blipFill rotWithShape="1">
          <a:blip r:embed="rId2">
            <a:extLst>
              <a:ext uri="{28A0092B-C50C-407E-A947-70E740481C1C}">
                <a14:useLocalDpi xmlns:a14="http://schemas.microsoft.com/office/drawing/2010/main" val="0"/>
              </a:ext>
            </a:extLst>
          </a:blip>
          <a:srcRect l="37888" r="23401" b="2"/>
          <a:stretch/>
        </p:blipFill>
        <p:spPr>
          <a:xfrm>
            <a:off x="8229598" y="10"/>
            <a:ext cx="3962401" cy="6857990"/>
          </a:xfrm>
          <a:prstGeom prst="rect">
            <a:avLst/>
          </a:prstGeom>
        </p:spPr>
      </p:pic>
      <p:sp>
        <p:nvSpPr>
          <p:cNvPr id="21"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EF270636-1F99-84F7-EFE5-E63FB6DD6B66}"/>
              </a:ext>
            </a:extLst>
          </p:cNvPr>
          <p:cNvSpPr>
            <a:spLocks noGrp="1"/>
          </p:cNvSpPr>
          <p:nvPr>
            <p:ph type="title"/>
          </p:nvPr>
        </p:nvSpPr>
        <p:spPr>
          <a:xfrm>
            <a:off x="541867" y="787400"/>
            <a:ext cx="7145866" cy="778933"/>
          </a:xfrm>
        </p:spPr>
        <p:txBody>
          <a:bodyPr anchor="ctr">
            <a:normAutofit/>
          </a:bodyPr>
          <a:lstStyle/>
          <a:p>
            <a:r>
              <a:rPr lang="el-GR" altLang="el-GR" sz="3200" b="1">
                <a:solidFill>
                  <a:srgbClr val="FEFFFF"/>
                </a:solidFill>
              </a:rPr>
              <a:t>Ζωική κοπριά</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3260F815-2E37-3AB4-690C-2CBCC02F1ECE}"/>
              </a:ext>
            </a:extLst>
          </p:cNvPr>
          <p:cNvSpPr>
            <a:spLocks noGrp="1"/>
          </p:cNvSpPr>
          <p:nvPr>
            <p:ph idx="1"/>
          </p:nvPr>
        </p:nvSpPr>
        <p:spPr>
          <a:xfrm>
            <a:off x="541866" y="2031999"/>
            <a:ext cx="7433292" cy="4360849"/>
          </a:xfrm>
        </p:spPr>
        <p:txBody>
          <a:bodyPr>
            <a:normAutofit fontScale="92500" lnSpcReduction="10000"/>
          </a:bodyPr>
          <a:lstStyle/>
          <a:p>
            <a:pPr marL="342900" indent="-342900">
              <a:spcBef>
                <a:spcPts val="0"/>
              </a:spcBef>
              <a:spcAft>
                <a:spcPts val="600"/>
              </a:spcAft>
              <a:buFont typeface="Arial" panose="020B0604020202020204" pitchFamily="34" charset="0"/>
              <a:buChar char="•"/>
            </a:pPr>
            <a:r>
              <a:rPr lang="el-GR" altLang="el-GR" sz="2000" dirty="0">
                <a:solidFill>
                  <a:srgbClr val="FEFFFF"/>
                </a:solidFill>
              </a:rPr>
              <a:t>Η νωπή κοπριά υπόκειται σε αερόβια (εξωτερική επιφάνεια) και αναερόβια (εσωτερικά) </a:t>
            </a:r>
            <a:r>
              <a:rPr lang="el-GR" altLang="el-GR" sz="2000" dirty="0" err="1">
                <a:solidFill>
                  <a:srgbClr val="FEFFFF"/>
                </a:solidFill>
              </a:rPr>
              <a:t>βακτηριακή</a:t>
            </a:r>
            <a:r>
              <a:rPr lang="el-GR" altLang="el-GR" sz="2000" dirty="0">
                <a:solidFill>
                  <a:srgbClr val="FEFFFF"/>
                </a:solidFill>
              </a:rPr>
              <a:t> ζύμωση, οπότε</a:t>
            </a:r>
            <a:r>
              <a:rPr lang="en-US" altLang="el-GR" sz="2000" dirty="0">
                <a:solidFill>
                  <a:srgbClr val="FEFFFF"/>
                </a:solidFill>
              </a:rPr>
              <a:t>:</a:t>
            </a:r>
          </a:p>
          <a:p>
            <a:pPr marL="628650" indent="-403225">
              <a:spcBef>
                <a:spcPts val="0"/>
              </a:spcBef>
              <a:spcAft>
                <a:spcPts val="600"/>
              </a:spcAft>
              <a:buFont typeface="Wingdings" panose="05000000000000000000" pitchFamily="2" charset="2"/>
              <a:buChar char="ü"/>
            </a:pPr>
            <a:r>
              <a:rPr lang="el-GR" altLang="el-GR" sz="2000" dirty="0">
                <a:solidFill>
                  <a:srgbClr val="FEFFFF"/>
                </a:solidFill>
              </a:rPr>
              <a:t>Οι πρωτε</a:t>
            </a:r>
            <a:r>
              <a:rPr lang="el-GR" altLang="el-GR" sz="2000" dirty="0">
                <a:solidFill>
                  <a:srgbClr val="FEFFFF"/>
                </a:solidFill>
                <a:cs typeface="Times New Roman" panose="02020603050405020304" pitchFamily="18" charset="0"/>
              </a:rPr>
              <a:t>ΐ</a:t>
            </a:r>
            <a:r>
              <a:rPr lang="el-GR" altLang="el-GR" sz="2000" dirty="0">
                <a:solidFill>
                  <a:srgbClr val="FEFFFF"/>
                </a:solidFill>
              </a:rPr>
              <a:t>νες διασπώνται σε αμμωνία, αμινοξέα, </a:t>
            </a:r>
            <a:r>
              <a:rPr lang="el-GR" altLang="el-GR" sz="2000" dirty="0" err="1">
                <a:solidFill>
                  <a:srgbClr val="FEFFFF"/>
                </a:solidFill>
              </a:rPr>
              <a:t>αμίδια</a:t>
            </a:r>
            <a:r>
              <a:rPr lang="el-GR" altLang="el-GR" sz="2000" dirty="0">
                <a:solidFill>
                  <a:srgbClr val="FEFFFF"/>
                </a:solidFill>
              </a:rPr>
              <a:t>, κ.α.</a:t>
            </a:r>
          </a:p>
          <a:p>
            <a:pPr marL="628650" indent="-403225">
              <a:spcBef>
                <a:spcPts val="0"/>
              </a:spcBef>
              <a:spcAft>
                <a:spcPts val="600"/>
              </a:spcAft>
              <a:buFont typeface="Wingdings" panose="05000000000000000000" pitchFamily="2" charset="2"/>
              <a:buChar char="ü"/>
            </a:pPr>
            <a:r>
              <a:rPr lang="el-GR" altLang="el-GR" sz="2000" dirty="0">
                <a:solidFill>
                  <a:srgbClr val="FEFFFF"/>
                </a:solidFill>
              </a:rPr>
              <a:t>Η ουρία </a:t>
            </a:r>
            <a:r>
              <a:rPr lang="el-GR" altLang="el-GR" sz="2000" dirty="0" err="1">
                <a:solidFill>
                  <a:srgbClr val="FEFFFF"/>
                </a:solidFill>
              </a:rPr>
              <a:t>υδρολύεται</a:t>
            </a:r>
            <a:r>
              <a:rPr lang="el-GR" altLang="el-GR" sz="2000" dirty="0">
                <a:solidFill>
                  <a:srgbClr val="FEFFFF"/>
                </a:solidFill>
              </a:rPr>
              <a:t> σε ανθρακικό αμμώνιο, που περαιτέρω σε αμμωνία και </a:t>
            </a:r>
            <a:r>
              <a:rPr lang="en-US" altLang="el-GR" sz="2000" dirty="0">
                <a:solidFill>
                  <a:srgbClr val="FEFFFF"/>
                </a:solidFill>
              </a:rPr>
              <a:t>CO</a:t>
            </a:r>
            <a:r>
              <a:rPr lang="en-US" altLang="el-GR" sz="2000" baseline="-25000" dirty="0">
                <a:solidFill>
                  <a:srgbClr val="FEFFFF"/>
                </a:solidFill>
              </a:rPr>
              <a:t>2</a:t>
            </a:r>
            <a:r>
              <a:rPr lang="el-GR" altLang="el-GR" sz="2000" dirty="0">
                <a:solidFill>
                  <a:srgbClr val="FEFFFF"/>
                </a:solidFill>
              </a:rPr>
              <a:t>.</a:t>
            </a:r>
          </a:p>
          <a:p>
            <a:pPr marL="628650" indent="-403225">
              <a:spcBef>
                <a:spcPts val="0"/>
              </a:spcBef>
              <a:spcAft>
                <a:spcPts val="600"/>
              </a:spcAft>
              <a:buFont typeface="Wingdings" panose="05000000000000000000" pitchFamily="2" charset="2"/>
              <a:buChar char="ü"/>
            </a:pPr>
            <a:r>
              <a:rPr lang="el-GR" altLang="el-GR" sz="2000" dirty="0">
                <a:solidFill>
                  <a:srgbClr val="FEFFFF"/>
                </a:solidFill>
              </a:rPr>
              <a:t>Οι υδατάνθρακες </a:t>
            </a:r>
            <a:r>
              <a:rPr lang="el-GR" altLang="el-GR" sz="2400" dirty="0">
                <a:solidFill>
                  <a:srgbClr val="FEFFFF"/>
                </a:solidFill>
              </a:rPr>
              <a:t>αερόβια</a:t>
            </a:r>
            <a:r>
              <a:rPr lang="el-GR" altLang="el-GR" sz="2000" dirty="0">
                <a:solidFill>
                  <a:srgbClr val="FEFFFF"/>
                </a:solidFill>
              </a:rPr>
              <a:t> σε </a:t>
            </a:r>
            <a:r>
              <a:rPr lang="en-US" altLang="el-GR" sz="2000" dirty="0">
                <a:solidFill>
                  <a:srgbClr val="FEFFFF"/>
                </a:solidFill>
              </a:rPr>
              <a:t>CO</a:t>
            </a:r>
            <a:r>
              <a:rPr lang="en-US" altLang="el-GR" sz="2000" baseline="-25000" dirty="0">
                <a:solidFill>
                  <a:srgbClr val="FEFFFF"/>
                </a:solidFill>
              </a:rPr>
              <a:t>2</a:t>
            </a:r>
            <a:r>
              <a:rPr lang="en-US" altLang="el-GR" sz="2000" dirty="0">
                <a:solidFill>
                  <a:srgbClr val="FEFFFF"/>
                </a:solidFill>
              </a:rPr>
              <a:t> </a:t>
            </a:r>
            <a:r>
              <a:rPr lang="el-GR" altLang="el-GR" sz="2000" dirty="0">
                <a:solidFill>
                  <a:srgbClr val="FEFFFF"/>
                </a:solidFill>
              </a:rPr>
              <a:t>και νερό και αναερόβια τελικά  σε </a:t>
            </a:r>
            <a:r>
              <a:rPr lang="en-US" altLang="el-GR" sz="2000" dirty="0">
                <a:solidFill>
                  <a:srgbClr val="FEFFFF"/>
                </a:solidFill>
              </a:rPr>
              <a:t>CO</a:t>
            </a:r>
            <a:r>
              <a:rPr lang="en-US" altLang="el-GR" sz="2000" baseline="-25000" dirty="0">
                <a:solidFill>
                  <a:srgbClr val="FEFFFF"/>
                </a:solidFill>
              </a:rPr>
              <a:t>2  </a:t>
            </a:r>
            <a:r>
              <a:rPr lang="el-GR" altLang="el-GR" sz="2000" dirty="0">
                <a:solidFill>
                  <a:srgbClr val="FEFFFF"/>
                </a:solidFill>
              </a:rPr>
              <a:t>και μεθάνιο,  και ενδιάμεσα  οργανικά οξέα που ενώνονται με αμμωνία και ελαττώνουν το </a:t>
            </a:r>
            <a:r>
              <a:rPr lang="en-US" altLang="el-GR" sz="2000" dirty="0">
                <a:solidFill>
                  <a:srgbClr val="FEFFFF"/>
                </a:solidFill>
              </a:rPr>
              <a:t>pH </a:t>
            </a:r>
            <a:r>
              <a:rPr lang="el-GR" altLang="el-GR" sz="2000" dirty="0">
                <a:solidFill>
                  <a:srgbClr val="FEFFFF"/>
                </a:solidFill>
              </a:rPr>
              <a:t>κοπριάς. </a:t>
            </a:r>
          </a:p>
          <a:p>
            <a:pPr marL="628650" indent="-403225">
              <a:spcBef>
                <a:spcPts val="0"/>
              </a:spcBef>
              <a:spcAft>
                <a:spcPts val="600"/>
              </a:spcAft>
              <a:buFont typeface="Wingdings" panose="05000000000000000000" pitchFamily="2" charset="2"/>
              <a:buChar char="ü"/>
            </a:pPr>
            <a:r>
              <a:rPr lang="el-GR" altLang="el-GR" sz="2000" dirty="0">
                <a:solidFill>
                  <a:srgbClr val="FEFFFF"/>
                </a:solidFill>
              </a:rPr>
              <a:t>Οι οργανικές ενώσεις του φωσφόρου μετατρέπονται σε απλές ανόργανες φωσφορικές ενώσεις </a:t>
            </a:r>
          </a:p>
          <a:p>
            <a:pPr marL="628650" indent="-403225">
              <a:spcBef>
                <a:spcPts val="0"/>
              </a:spcBef>
              <a:spcAft>
                <a:spcPts val="600"/>
              </a:spcAft>
              <a:buFont typeface="Wingdings" panose="05000000000000000000" pitchFamily="2" charset="2"/>
              <a:buChar char="ü"/>
            </a:pPr>
            <a:r>
              <a:rPr lang="el-GR" altLang="el-GR" sz="2000" dirty="0">
                <a:solidFill>
                  <a:srgbClr val="FEFFFF"/>
                </a:solidFill>
              </a:rPr>
              <a:t>Επίσης προσφέρει στο έδαφος βόριο, μολυβδαίνιο, χαλκό, ψευδάργυρο, μαγγάνιο, σίδηρο</a:t>
            </a:r>
            <a:endParaRPr lang="en-US" altLang="el-GR" sz="2000" dirty="0">
              <a:solidFill>
                <a:srgbClr val="FEFFFF"/>
              </a:solidFill>
            </a:endParaRPr>
          </a:p>
          <a:p>
            <a:endParaRPr lang="el-GR" sz="2000" dirty="0">
              <a:solidFill>
                <a:srgbClr val="FEFFFF"/>
              </a:solidFill>
            </a:endParaRPr>
          </a:p>
        </p:txBody>
      </p:sp>
      <p:sp>
        <p:nvSpPr>
          <p:cNvPr id="4" name="Θέση αριθμού διαφάνειας 3">
            <a:extLst>
              <a:ext uri="{FF2B5EF4-FFF2-40B4-BE49-F238E27FC236}">
                <a16:creationId xmlns:a16="http://schemas.microsoft.com/office/drawing/2014/main" id="{C874EB10-224B-925F-54CF-CC1FF4D8D2D5}"/>
              </a:ext>
            </a:extLst>
          </p:cNvPr>
          <p:cNvSpPr>
            <a:spLocks noGrp="1"/>
          </p:cNvSpPr>
          <p:nvPr>
            <p:ph type="sldNum" sz="quarter" idx="12"/>
          </p:nvPr>
        </p:nvSpPr>
        <p:spPr/>
        <p:txBody>
          <a:bodyPr/>
          <a:lstStyle/>
          <a:p>
            <a:fld id="{87B037C3-B7AA-45E8-8525-F17348A882A4}" type="slidenum">
              <a:rPr lang="el-GR" smtClean="0"/>
              <a:t>23</a:t>
            </a:fld>
            <a:endParaRPr lang="el-GR"/>
          </a:p>
        </p:txBody>
      </p:sp>
    </p:spTree>
    <p:extLst>
      <p:ext uri="{BB962C8B-B14F-4D97-AF65-F5344CB8AC3E}">
        <p14:creationId xmlns:p14="http://schemas.microsoft.com/office/powerpoint/2010/main" val="342636832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5FB73DE-47D1-2B36-8814-C9D1D0F280ED}"/>
              </a:ext>
            </a:extLst>
          </p:cNvPr>
          <p:cNvSpPr>
            <a:spLocks noGrp="1"/>
          </p:cNvSpPr>
          <p:nvPr>
            <p:ph type="title"/>
          </p:nvPr>
        </p:nvSpPr>
        <p:spPr>
          <a:xfrm>
            <a:off x="1259893" y="3101093"/>
            <a:ext cx="2454052" cy="3029344"/>
          </a:xfrm>
        </p:spPr>
        <p:txBody>
          <a:bodyPr>
            <a:normAutofit/>
          </a:bodyPr>
          <a:lstStyle/>
          <a:p>
            <a:r>
              <a:rPr lang="el-GR" altLang="el-GR" sz="3200" b="1" dirty="0">
                <a:solidFill>
                  <a:schemeClr val="bg1"/>
                </a:solidFill>
              </a:rPr>
              <a:t>Χλωρή λίπανση</a:t>
            </a:r>
            <a:endParaRPr lang="el-GR" sz="3200" dirty="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2BDBB95C-C1A9-0715-EE8F-52337E087022}"/>
              </a:ext>
            </a:extLst>
          </p:cNvPr>
          <p:cNvSpPr>
            <a:spLocks noGrp="1"/>
          </p:cNvSpPr>
          <p:nvPr>
            <p:ph idx="1"/>
          </p:nvPr>
        </p:nvSpPr>
        <p:spPr>
          <a:xfrm>
            <a:off x="4706578" y="589722"/>
            <a:ext cx="6798033" cy="5321500"/>
          </a:xfrm>
        </p:spPr>
        <p:txBody>
          <a:bodyPr anchor="ctr">
            <a:normAutofit/>
          </a:bodyPr>
          <a:lstStyle/>
          <a:p>
            <a:pPr marL="342900" indent="-342900" eaLnBrk="0" fontAlgn="base" hangingPunct="0">
              <a:spcBef>
                <a:spcPct val="0"/>
              </a:spcBef>
              <a:spcAft>
                <a:spcPts val="1800"/>
              </a:spcAft>
              <a:buFont typeface="Arial" panose="020B0604020202020204" pitchFamily="34" charset="0"/>
              <a:buChar char="•"/>
            </a:pPr>
            <a:r>
              <a:rPr lang="el-GR" altLang="el-GR" sz="2400" dirty="0"/>
              <a:t>Είναι η ενσωμάτωση με όργωμα στο έδαφος χλωρών φυτών που έχουν αναπτυχθεί.</a:t>
            </a:r>
          </a:p>
          <a:p>
            <a:pPr marL="342900" indent="-342900" eaLnBrk="0" fontAlgn="base" hangingPunct="0">
              <a:spcBef>
                <a:spcPct val="0"/>
              </a:spcBef>
              <a:spcAft>
                <a:spcPts val="1800"/>
              </a:spcAft>
              <a:buFont typeface="Arial" panose="020B0604020202020204" pitchFamily="34" charset="0"/>
              <a:buChar char="•"/>
            </a:pPr>
            <a:r>
              <a:rPr lang="el-GR" altLang="el-GR" sz="2400" dirty="0" err="1"/>
              <a:t>Αζωτοδεσμευτικά</a:t>
            </a:r>
            <a:r>
              <a:rPr lang="el-GR" altLang="el-GR" sz="2400" dirty="0"/>
              <a:t>, </a:t>
            </a:r>
            <a:r>
              <a:rPr lang="el-GR" altLang="el-GR" sz="2400" dirty="0" err="1"/>
              <a:t>βαθύριζα</a:t>
            </a:r>
            <a:r>
              <a:rPr lang="el-GR" altLang="el-GR" sz="2400" dirty="0"/>
              <a:t> που αντλούν θρεπτικά στοιχεία από το υπέδαφος, φυτά που προσλαμβάνουν </a:t>
            </a:r>
            <a:r>
              <a:rPr lang="el-GR" altLang="el-GR" sz="2400" dirty="0" err="1"/>
              <a:t>δυσαφομοίωτες</a:t>
            </a:r>
            <a:r>
              <a:rPr lang="el-GR" altLang="el-GR" sz="2400" dirty="0"/>
              <a:t> μορφές καλίου και φωσφόρου, κ.α. </a:t>
            </a:r>
          </a:p>
          <a:p>
            <a:pPr marL="342900" indent="-342900" eaLnBrk="0" fontAlgn="base" hangingPunct="0">
              <a:spcBef>
                <a:spcPct val="0"/>
              </a:spcBef>
              <a:spcAft>
                <a:spcPts val="1800"/>
              </a:spcAft>
              <a:buFont typeface="Arial" panose="020B0604020202020204" pitchFamily="34" charset="0"/>
              <a:buChar char="•"/>
            </a:pPr>
            <a:r>
              <a:rPr lang="el-GR" altLang="el-GR" sz="2400" dirty="0"/>
              <a:t>Για την επιλογή του κατάλληλου φυτού λαμβάνεται υπόψη και ο τύπος του εδάφους  (ελαφρά ή μη ασβεστούχα, αργιλώδη, κ.α.)</a:t>
            </a:r>
          </a:p>
          <a:p>
            <a:endParaRPr lang="el-GR" dirty="0"/>
          </a:p>
        </p:txBody>
      </p:sp>
      <p:sp>
        <p:nvSpPr>
          <p:cNvPr id="4" name="Θέση αριθμού διαφάνειας 3">
            <a:extLst>
              <a:ext uri="{FF2B5EF4-FFF2-40B4-BE49-F238E27FC236}">
                <a16:creationId xmlns:a16="http://schemas.microsoft.com/office/drawing/2014/main" id="{9C03E6EA-1213-497C-36C3-7E4ABCD39167}"/>
              </a:ext>
            </a:extLst>
          </p:cNvPr>
          <p:cNvSpPr>
            <a:spLocks noGrp="1"/>
          </p:cNvSpPr>
          <p:nvPr>
            <p:ph type="sldNum" sz="quarter" idx="12"/>
          </p:nvPr>
        </p:nvSpPr>
        <p:spPr>
          <a:xfrm>
            <a:off x="11114727" y="6268278"/>
            <a:ext cx="779767" cy="365125"/>
          </a:xfrm>
        </p:spPr>
        <p:txBody>
          <a:bodyPr/>
          <a:lstStyle/>
          <a:p>
            <a:fld id="{87B037C3-B7AA-45E8-8525-F17348A882A4}" type="slidenum">
              <a:rPr lang="el-GR" smtClean="0"/>
              <a:t>24</a:t>
            </a:fld>
            <a:endParaRPr lang="el-GR" dirty="0"/>
          </a:p>
        </p:txBody>
      </p:sp>
    </p:spTree>
    <p:extLst>
      <p:ext uri="{BB962C8B-B14F-4D97-AF65-F5344CB8AC3E}">
        <p14:creationId xmlns:p14="http://schemas.microsoft.com/office/powerpoint/2010/main" val="3528368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274EBA7-5185-E07A-5B5B-B4167EC2719D}"/>
              </a:ext>
            </a:extLst>
          </p:cNvPr>
          <p:cNvSpPr>
            <a:spLocks noGrp="1"/>
          </p:cNvSpPr>
          <p:nvPr>
            <p:ph type="title"/>
          </p:nvPr>
        </p:nvSpPr>
        <p:spPr>
          <a:xfrm>
            <a:off x="649224" y="645106"/>
            <a:ext cx="3650279" cy="1259894"/>
          </a:xfrm>
        </p:spPr>
        <p:txBody>
          <a:bodyPr>
            <a:normAutofit/>
          </a:bodyPr>
          <a:lstStyle/>
          <a:p>
            <a:r>
              <a:rPr lang="en-US" altLang="el-GR" dirty="0"/>
              <a:t>K</a:t>
            </a:r>
            <a:r>
              <a:rPr lang="el-GR" altLang="el-GR" dirty="0" err="1"/>
              <a:t>ομπόστ</a:t>
            </a:r>
            <a:br>
              <a:rPr lang="el-GR" altLang="el-GR" dirty="0"/>
            </a:br>
            <a:endParaRPr lang="el-GR" dirty="0"/>
          </a:p>
        </p:txBody>
      </p:sp>
      <p:sp>
        <p:nvSpPr>
          <p:cNvPr id="3" name="Θέση περιεχομένου 2">
            <a:extLst>
              <a:ext uri="{FF2B5EF4-FFF2-40B4-BE49-F238E27FC236}">
                <a16:creationId xmlns:a16="http://schemas.microsoft.com/office/drawing/2014/main" id="{30272A9A-B9A3-4016-260F-EDBE1C298AC0}"/>
              </a:ext>
            </a:extLst>
          </p:cNvPr>
          <p:cNvSpPr>
            <a:spLocks noGrp="1"/>
          </p:cNvSpPr>
          <p:nvPr>
            <p:ph idx="1"/>
          </p:nvPr>
        </p:nvSpPr>
        <p:spPr>
          <a:xfrm>
            <a:off x="353949" y="1955219"/>
            <a:ext cx="3846575" cy="4257675"/>
          </a:xfrm>
        </p:spPr>
        <p:txBody>
          <a:bodyPr>
            <a:normAutofit/>
          </a:bodyPr>
          <a:lstStyle/>
          <a:p>
            <a:pPr>
              <a:lnSpc>
                <a:spcPct val="90000"/>
              </a:lnSpc>
            </a:pPr>
            <a:r>
              <a:rPr lang="el-GR" b="1" dirty="0" err="1"/>
              <a:t>Κομπόστ</a:t>
            </a:r>
            <a:r>
              <a:rPr lang="el-GR" b="1" dirty="0"/>
              <a:t> </a:t>
            </a:r>
            <a:r>
              <a:rPr lang="el-GR" dirty="0"/>
              <a:t>είναι το </a:t>
            </a:r>
            <a:r>
              <a:rPr lang="el-GR" b="1" dirty="0"/>
              <a:t>αποτέλεσμα της διαδικασίας της </a:t>
            </a:r>
            <a:r>
              <a:rPr lang="el-GR" b="1" dirty="0" err="1"/>
              <a:t>κομποστοποίησης</a:t>
            </a:r>
            <a:r>
              <a:rPr lang="el-GR" dirty="0"/>
              <a:t> των οργανικών υπολειμμάτων. </a:t>
            </a:r>
            <a:endParaRPr lang="en-US" dirty="0"/>
          </a:p>
          <a:p>
            <a:pPr>
              <a:lnSpc>
                <a:spcPct val="90000"/>
              </a:lnSpc>
            </a:pPr>
            <a:r>
              <a:rPr lang="el-GR" dirty="0"/>
              <a:t>Η </a:t>
            </a:r>
            <a:r>
              <a:rPr lang="el-GR" b="1" dirty="0"/>
              <a:t>διαδικασία της διάσπασης των οργανικών</a:t>
            </a:r>
            <a:r>
              <a:rPr lang="el-GR" dirty="0"/>
              <a:t> ενώσεων σε απλούστερες ενώσεις όπου γίνεται από </a:t>
            </a:r>
            <a:r>
              <a:rPr lang="el-GR" b="1" dirty="0"/>
              <a:t>μικροοργανισμούς του εδάφους όπως μύκητες, βακτήρια, γαιοσκώληκες</a:t>
            </a:r>
            <a:r>
              <a:rPr lang="el-GR" dirty="0"/>
              <a:t>.  </a:t>
            </a:r>
            <a:endParaRPr lang="en-US" dirty="0"/>
          </a:p>
          <a:p>
            <a:pPr>
              <a:lnSpc>
                <a:spcPct val="90000"/>
              </a:lnSpc>
            </a:pPr>
            <a:r>
              <a:rPr lang="el-GR" dirty="0"/>
              <a:t>Γίνεται ανακύκλωση των οργανικών υπολειμμάτων </a:t>
            </a:r>
            <a:r>
              <a:rPr lang="el-GR" b="1" dirty="0"/>
              <a:t>σε ένα στερεό υπόστρωμα που είναι ένα πλούσιο  λίπασμα</a:t>
            </a:r>
            <a:endParaRPr lang="el-GR" dirty="0"/>
          </a:p>
        </p:txBody>
      </p:sp>
      <p:pic>
        <p:nvPicPr>
          <p:cNvPr id="5" name="Εικόνα 4" descr="Εικόνα που περιέχει χορτάρι, εξωτερικός χώρος/ύπαιθρος, πράσινο, σπίτι&#10;&#10;Περιγραφή που δημιουργήθηκε αυτόματα">
            <a:extLst>
              <a:ext uri="{FF2B5EF4-FFF2-40B4-BE49-F238E27FC236}">
                <a16:creationId xmlns:a16="http://schemas.microsoft.com/office/drawing/2014/main" id="{4EB6B317-48A4-635F-057E-D16F3A404907}"/>
              </a:ext>
            </a:extLst>
          </p:cNvPr>
          <p:cNvPicPr>
            <a:picLocks noChangeAspect="1"/>
          </p:cNvPicPr>
          <p:nvPr/>
        </p:nvPicPr>
        <p:blipFill rotWithShape="1">
          <a:blip r:embed="rId2">
            <a:extLst>
              <a:ext uri="{28A0092B-C50C-407E-A947-70E740481C1C}">
                <a14:useLocalDpi xmlns:a14="http://schemas.microsoft.com/office/drawing/2010/main" val="0"/>
              </a:ext>
            </a:extLst>
          </a:blip>
          <a:srcRect l="26296" r="-1" b="-1"/>
          <a:stretch/>
        </p:blipFill>
        <p:spPr>
          <a:xfrm>
            <a:off x="4619543" y="10"/>
            <a:ext cx="7572457" cy="6857990"/>
          </a:xfrm>
          <a:prstGeom prst="rect">
            <a:avLst/>
          </a:prstGeom>
        </p:spPr>
      </p:pic>
      <p:sp>
        <p:nvSpPr>
          <p:cNvPr id="4" name="Θέση αριθμού διαφάνειας 3">
            <a:extLst>
              <a:ext uri="{FF2B5EF4-FFF2-40B4-BE49-F238E27FC236}">
                <a16:creationId xmlns:a16="http://schemas.microsoft.com/office/drawing/2014/main" id="{35CE6CBF-C574-4BEF-2B5A-5127C5510DBC}"/>
              </a:ext>
            </a:extLst>
          </p:cNvPr>
          <p:cNvSpPr>
            <a:spLocks noGrp="1"/>
          </p:cNvSpPr>
          <p:nvPr>
            <p:ph type="sldNum" sz="quarter" idx="12"/>
          </p:nvPr>
        </p:nvSpPr>
        <p:spPr>
          <a:xfrm>
            <a:off x="11058284" y="6212894"/>
            <a:ext cx="779767" cy="365125"/>
          </a:xfrm>
        </p:spPr>
        <p:txBody>
          <a:bodyPr/>
          <a:lstStyle/>
          <a:p>
            <a:fld id="{87B037C3-B7AA-45E8-8525-F17348A882A4}" type="slidenum">
              <a:rPr lang="el-GR" smtClean="0"/>
              <a:t>25</a:t>
            </a:fld>
            <a:endParaRPr lang="el-GR" dirty="0"/>
          </a:p>
        </p:txBody>
      </p:sp>
    </p:spTree>
    <p:extLst>
      <p:ext uri="{BB962C8B-B14F-4D97-AF65-F5344CB8AC3E}">
        <p14:creationId xmlns:p14="http://schemas.microsoft.com/office/powerpoint/2010/main" val="279076187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53"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l-GR"/>
            </a:p>
          </p:txBody>
        </p:sp>
        <p:sp>
          <p:nvSpPr>
            <p:cNvPr id="54"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l-GR"/>
            </a:p>
          </p:txBody>
        </p:sp>
        <p:sp>
          <p:nvSpPr>
            <p:cNvPr id="55"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l-GR"/>
            </a:p>
          </p:txBody>
        </p:sp>
        <p:sp>
          <p:nvSpPr>
            <p:cNvPr id="56"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l-GR"/>
            </a:p>
          </p:txBody>
        </p:sp>
        <p:sp>
          <p:nvSpPr>
            <p:cNvPr id="57"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l-GR"/>
            </a:p>
          </p:txBody>
        </p:sp>
        <p:sp>
          <p:nvSpPr>
            <p:cNvPr id="58"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l-GR"/>
            </a:p>
          </p:txBody>
        </p:sp>
        <p:sp>
          <p:nvSpPr>
            <p:cNvPr id="59"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l-GR"/>
            </a:p>
          </p:txBody>
        </p:sp>
        <p:sp>
          <p:nvSpPr>
            <p:cNvPr id="60"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l-GR"/>
            </a:p>
          </p:txBody>
        </p:sp>
        <p:sp>
          <p:nvSpPr>
            <p:cNvPr id="61"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l-GR"/>
            </a:p>
          </p:txBody>
        </p:sp>
        <p:sp>
          <p:nvSpPr>
            <p:cNvPr id="62"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l-GR"/>
            </a:p>
          </p:txBody>
        </p:sp>
        <p:sp>
          <p:nvSpPr>
            <p:cNvPr id="63"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l-GR"/>
            </a:p>
          </p:txBody>
        </p:sp>
        <p:sp>
          <p:nvSpPr>
            <p:cNvPr id="64"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l-GR"/>
            </a:p>
          </p:txBody>
        </p:sp>
      </p:grpSp>
      <p:sp>
        <p:nvSpPr>
          <p:cNvPr id="2" name="Τίτλος 1">
            <a:extLst>
              <a:ext uri="{FF2B5EF4-FFF2-40B4-BE49-F238E27FC236}">
                <a16:creationId xmlns:a16="http://schemas.microsoft.com/office/drawing/2014/main" id="{185E9CF5-7FBB-1F77-0B7D-B6035DBA23EB}"/>
              </a:ext>
            </a:extLst>
          </p:cNvPr>
          <p:cNvSpPr>
            <a:spLocks noGrp="1"/>
          </p:cNvSpPr>
          <p:nvPr>
            <p:ph type="title"/>
          </p:nvPr>
        </p:nvSpPr>
        <p:spPr>
          <a:xfrm>
            <a:off x="1217056" y="1093380"/>
            <a:ext cx="3068182" cy="4671240"/>
          </a:xfrm>
        </p:spPr>
        <p:txBody>
          <a:bodyPr anchor="ctr">
            <a:normAutofit/>
          </a:bodyPr>
          <a:lstStyle/>
          <a:p>
            <a:pPr algn="r"/>
            <a:r>
              <a:rPr lang="el-GR" altLang="el-GR" dirty="0"/>
              <a:t>η ιλύς βιολογικού καθαρισμού</a:t>
            </a:r>
            <a:br>
              <a:rPr lang="el-GR" altLang="el-GR" dirty="0"/>
            </a:br>
            <a:endParaRPr lang="el-GR"/>
          </a:p>
        </p:txBody>
      </p:sp>
      <p:sp>
        <p:nvSpPr>
          <p:cNvPr id="66"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p:nvSpPr>
          <p:cNvPr id="68" name="Rectangle 67">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FCA62871-30A9-62EF-3665-A69E4FB8CF9B}"/>
              </a:ext>
            </a:extLst>
          </p:cNvPr>
          <p:cNvSpPr>
            <a:spLocks noGrp="1"/>
          </p:cNvSpPr>
          <p:nvPr>
            <p:ph idx="1"/>
          </p:nvPr>
        </p:nvSpPr>
        <p:spPr>
          <a:xfrm>
            <a:off x="5285509" y="1093380"/>
            <a:ext cx="6219103" cy="4679250"/>
          </a:xfrm>
        </p:spPr>
        <p:txBody>
          <a:bodyPr anchor="ctr">
            <a:normAutofit fontScale="92500"/>
          </a:bodyPr>
          <a:lstStyle/>
          <a:p>
            <a:r>
              <a:rPr lang="el-GR" sz="2400" dirty="0"/>
              <a:t>Η ιλύς </a:t>
            </a:r>
            <a:r>
              <a:rPr lang="el-GR" altLang="el-GR" sz="2400" dirty="0"/>
              <a:t>βιολογικού καθαρισμού </a:t>
            </a:r>
            <a:r>
              <a:rPr lang="el-GR" sz="2400" dirty="0"/>
              <a:t>που προέρχεται από σταθμούς καθαρισμού που επεξεργάζονται τα οικιακά ή αστικά λύματα, από σηπτικούς βόθρους και άλλες παρόμοιες εγκαταστάσεις για την επεξεργασία των λυμάτων.</a:t>
            </a:r>
          </a:p>
          <a:p>
            <a:r>
              <a:rPr lang="el-GR" sz="2400" dirty="0"/>
              <a:t>Η λυματολάσπη περιέχει βαρέα μέταλλα και παθογόνα όπως ιούς και βακτήρια. Περιέχει επίσης πολύτιμη οργανική ύλη και θρεπτικά συστατικά όπως άζωτο και φώσφορο και επομένως μπορεί να είναι πολύ χρήσιμο ως λίπασμα ή βελτιωτικό εδάφους.</a:t>
            </a:r>
          </a:p>
        </p:txBody>
      </p:sp>
      <p:sp>
        <p:nvSpPr>
          <p:cNvPr id="4" name="Θέση αριθμού διαφάνειας 3">
            <a:extLst>
              <a:ext uri="{FF2B5EF4-FFF2-40B4-BE49-F238E27FC236}">
                <a16:creationId xmlns:a16="http://schemas.microsoft.com/office/drawing/2014/main" id="{05F8A119-DA8E-7E73-E421-B80DC787BBC4}"/>
              </a:ext>
            </a:extLst>
          </p:cNvPr>
          <p:cNvSpPr>
            <a:spLocks noGrp="1"/>
          </p:cNvSpPr>
          <p:nvPr>
            <p:ph type="sldNum" sz="quarter" idx="12"/>
          </p:nvPr>
        </p:nvSpPr>
        <p:spPr>
          <a:xfrm>
            <a:off x="10405934" y="6051823"/>
            <a:ext cx="779767" cy="365125"/>
          </a:xfrm>
        </p:spPr>
        <p:txBody>
          <a:bodyPr/>
          <a:lstStyle/>
          <a:p>
            <a:fld id="{87B037C3-B7AA-45E8-8525-F17348A882A4}" type="slidenum">
              <a:rPr lang="el-GR" smtClean="0"/>
              <a:t>26</a:t>
            </a:fld>
            <a:endParaRPr lang="el-GR" dirty="0"/>
          </a:p>
        </p:txBody>
      </p:sp>
    </p:spTree>
    <p:extLst>
      <p:ext uri="{BB962C8B-B14F-4D97-AF65-F5344CB8AC3E}">
        <p14:creationId xmlns:p14="http://schemas.microsoft.com/office/powerpoint/2010/main" val="243467511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l-GR"/>
            </a:p>
          </p:txBody>
        </p:sp>
        <p:sp>
          <p:nvSpPr>
            <p:cNvPr id="44"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l-GR"/>
            </a:p>
          </p:txBody>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l-GR"/>
            </a:p>
          </p:txBody>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l-GR"/>
            </a:p>
          </p:txBody>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l-GR"/>
            </a:p>
          </p:txBody>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l-GR"/>
            </a:p>
          </p:txBody>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l-GR"/>
            </a:p>
          </p:txBody>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l-GR"/>
            </a:p>
          </p:txBody>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l-GR"/>
            </a:p>
          </p:txBody>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l-GR"/>
            </a:p>
          </p:txBody>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l-GR"/>
            </a:p>
          </p:txBody>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l-GR"/>
            </a:p>
          </p:txBody>
        </p:sp>
      </p:grpSp>
      <p:sp>
        <p:nvSpPr>
          <p:cNvPr id="2" name="Τίτλος 1">
            <a:extLst>
              <a:ext uri="{FF2B5EF4-FFF2-40B4-BE49-F238E27FC236}">
                <a16:creationId xmlns:a16="http://schemas.microsoft.com/office/drawing/2014/main" id="{185E9CF5-7FBB-1F77-0B7D-B6035DBA23EB}"/>
              </a:ext>
            </a:extLst>
          </p:cNvPr>
          <p:cNvSpPr>
            <a:spLocks noGrp="1"/>
          </p:cNvSpPr>
          <p:nvPr>
            <p:ph type="title"/>
          </p:nvPr>
        </p:nvSpPr>
        <p:spPr>
          <a:xfrm>
            <a:off x="1217056" y="1093380"/>
            <a:ext cx="3068182" cy="4671240"/>
          </a:xfrm>
        </p:spPr>
        <p:txBody>
          <a:bodyPr anchor="ctr">
            <a:normAutofit/>
          </a:bodyPr>
          <a:lstStyle/>
          <a:p>
            <a:pPr algn="r"/>
            <a:r>
              <a:rPr lang="el-GR" altLang="el-GR" dirty="0"/>
              <a:t>η ιλύς βιολογικού καθαρισμού</a:t>
            </a:r>
            <a:br>
              <a:rPr lang="el-GR" altLang="el-GR" dirty="0"/>
            </a:br>
            <a:endParaRPr lang="el-GR"/>
          </a:p>
        </p:txBody>
      </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p:nvSpPr>
          <p:cNvPr id="45"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FCA62871-30A9-62EF-3665-A69E4FB8CF9B}"/>
              </a:ext>
            </a:extLst>
          </p:cNvPr>
          <p:cNvSpPr>
            <a:spLocks noGrp="1"/>
          </p:cNvSpPr>
          <p:nvPr>
            <p:ph idx="1"/>
          </p:nvPr>
        </p:nvSpPr>
        <p:spPr>
          <a:xfrm>
            <a:off x="5347543" y="270345"/>
            <a:ext cx="6184550" cy="6148210"/>
          </a:xfrm>
        </p:spPr>
        <p:txBody>
          <a:bodyPr anchor="ctr">
            <a:normAutofit/>
          </a:bodyPr>
          <a:lstStyle/>
          <a:p>
            <a:pPr marL="0" indent="0">
              <a:lnSpc>
                <a:spcPct val="90000"/>
              </a:lnSpc>
              <a:buNone/>
            </a:pPr>
            <a:r>
              <a:rPr lang="el-GR" sz="1600" dirty="0"/>
              <a:t>
Οι κανόνες της ΕΕ για την ιλύ καθαρισμού λυμάτων λαμβάνουν υπόψη τις ανάγκες των φυτών σε θρεπτικά συστατικά και διασφαλίζουν ότι δεν επηρεάζεται αρνητικά η ποιότητα του εδάφους, των επιφανειακών και των υπόγειων υδάτων. </a:t>
            </a:r>
          </a:p>
          <a:p>
            <a:pPr marL="0" indent="0">
              <a:lnSpc>
                <a:spcPct val="90000"/>
              </a:lnSpc>
              <a:buNone/>
            </a:pPr>
            <a:endParaRPr lang="el-GR" sz="1600" dirty="0"/>
          </a:p>
          <a:p>
            <a:pPr>
              <a:lnSpc>
                <a:spcPct val="90000"/>
              </a:lnSpc>
            </a:pPr>
            <a:r>
              <a:rPr lang="el-GR" sz="1600" dirty="0"/>
              <a:t>Η νομοθεσία αυτή καλύπτει:
πώς οι γεωργοί μπορούν να χρησιμοποιούν την ιλύ καθαρισμού λυμάτων ως λίπασμα
τη δειγματοληψία και την ανάλυση της ιλύος και του εδάφους
τήρηση λεπτομερών αρχείων για τις ποσότητες ιλύος που παράγονται και χρησιμοποιούνται στη γεωργία
τον τύπο επεξεργασίας και τους χώρους όπου χρησιμοποιείται ιλύς
σύνθεση και ιδιότητες ιλύος</a:t>
            </a:r>
          </a:p>
        </p:txBody>
      </p:sp>
      <p:sp>
        <p:nvSpPr>
          <p:cNvPr id="4" name="Θέση αριθμού διαφάνειας 3">
            <a:extLst>
              <a:ext uri="{FF2B5EF4-FFF2-40B4-BE49-F238E27FC236}">
                <a16:creationId xmlns:a16="http://schemas.microsoft.com/office/drawing/2014/main" id="{39A65665-A4B3-0CF7-D98C-F606A8E21ECC}"/>
              </a:ext>
            </a:extLst>
          </p:cNvPr>
          <p:cNvSpPr>
            <a:spLocks noGrp="1"/>
          </p:cNvSpPr>
          <p:nvPr>
            <p:ph type="sldNum" sz="quarter" idx="12"/>
          </p:nvPr>
        </p:nvSpPr>
        <p:spPr>
          <a:xfrm>
            <a:off x="10758408" y="6090589"/>
            <a:ext cx="779767" cy="365125"/>
          </a:xfrm>
        </p:spPr>
        <p:txBody>
          <a:bodyPr/>
          <a:lstStyle/>
          <a:p>
            <a:fld id="{87B037C3-B7AA-45E8-8525-F17348A882A4}" type="slidenum">
              <a:rPr lang="el-GR" smtClean="0"/>
              <a:t>27</a:t>
            </a:fld>
            <a:endParaRPr lang="el-GR" dirty="0"/>
          </a:p>
        </p:txBody>
      </p:sp>
    </p:spTree>
    <p:extLst>
      <p:ext uri="{BB962C8B-B14F-4D97-AF65-F5344CB8AC3E}">
        <p14:creationId xmlns:p14="http://schemas.microsoft.com/office/powerpoint/2010/main" val="170610883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1" name="Group 5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5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5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5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5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5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5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5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5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6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6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6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6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65" name="Group 6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6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6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6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7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7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7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7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7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7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7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7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 name="Τίτλος 1">
            <a:extLst>
              <a:ext uri="{FF2B5EF4-FFF2-40B4-BE49-F238E27FC236}">
                <a16:creationId xmlns:a16="http://schemas.microsoft.com/office/drawing/2014/main" id="{F6C91874-7769-F78D-D53F-BBE766D89E18}"/>
              </a:ext>
            </a:extLst>
          </p:cNvPr>
          <p:cNvSpPr>
            <a:spLocks noGrp="1"/>
          </p:cNvSpPr>
          <p:nvPr>
            <p:ph type="title"/>
          </p:nvPr>
        </p:nvSpPr>
        <p:spPr>
          <a:xfrm>
            <a:off x="6483096" y="624110"/>
            <a:ext cx="5021516" cy="1280890"/>
          </a:xfrm>
        </p:spPr>
        <p:txBody>
          <a:bodyPr>
            <a:normAutofit/>
          </a:bodyPr>
          <a:lstStyle/>
          <a:p>
            <a:r>
              <a:rPr lang="el-GR" altLang="el-GR" b="1"/>
              <a:t>Οργανική Λίπανση</a:t>
            </a:r>
            <a:endParaRPr lang="el-GR"/>
          </a:p>
        </p:txBody>
      </p:sp>
      <p:sp>
        <p:nvSpPr>
          <p:cNvPr id="79" name="Rectangle 7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8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6FD9895E-7361-4ED8-59EC-B973C971B957}"/>
              </a:ext>
            </a:extLst>
          </p:cNvPr>
          <p:cNvPicPr>
            <a:picLocks noChangeAspect="1"/>
          </p:cNvPicPr>
          <p:nvPr/>
        </p:nvPicPr>
        <p:blipFill rotWithShape="1">
          <a:blip r:embed="rId2">
            <a:extLst>
              <a:ext uri="{28A0092B-C50C-407E-A947-70E740481C1C}">
                <a14:useLocalDpi xmlns:a14="http://schemas.microsoft.com/office/drawing/2010/main" val="0"/>
              </a:ext>
            </a:extLst>
          </a:blip>
          <a:srcRect r="7645"/>
          <a:stretch/>
        </p:blipFill>
        <p:spPr>
          <a:xfrm>
            <a:off x="-1555" y="1731"/>
            <a:ext cx="4671091" cy="6858000"/>
          </a:xfrm>
          <a:prstGeom prst="rect">
            <a:avLst/>
          </a:prstGeom>
        </p:spPr>
      </p:pic>
      <p:sp>
        <p:nvSpPr>
          <p:cNvPr id="3" name="Θέση περιεχομένου 2">
            <a:extLst>
              <a:ext uri="{FF2B5EF4-FFF2-40B4-BE49-F238E27FC236}">
                <a16:creationId xmlns:a16="http://schemas.microsoft.com/office/drawing/2014/main" id="{649B06C9-F932-4712-31A2-932C267504F5}"/>
              </a:ext>
            </a:extLst>
          </p:cNvPr>
          <p:cNvSpPr>
            <a:spLocks noGrp="1"/>
          </p:cNvSpPr>
          <p:nvPr>
            <p:ph idx="1"/>
          </p:nvPr>
        </p:nvSpPr>
        <p:spPr>
          <a:xfrm>
            <a:off x="6438191" y="2133600"/>
            <a:ext cx="5066419" cy="3777622"/>
          </a:xfrm>
        </p:spPr>
        <p:txBody>
          <a:bodyPr>
            <a:normAutofit/>
          </a:bodyPr>
          <a:lstStyle/>
          <a:p>
            <a:pPr>
              <a:lnSpc>
                <a:spcPct val="90000"/>
              </a:lnSpc>
            </a:pPr>
            <a:r>
              <a:rPr lang="el-GR" sz="1700" dirty="0"/>
              <a:t>Χουμικά λιπάσματα: Περιέχουν χουμικά ή και </a:t>
            </a:r>
            <a:r>
              <a:rPr lang="el-GR" sz="1700" dirty="0" err="1"/>
              <a:t>φουλβικά</a:t>
            </a:r>
            <a:r>
              <a:rPr lang="el-GR" sz="1700" dirty="0"/>
              <a:t> οξέα</a:t>
            </a:r>
          </a:p>
          <a:p>
            <a:pPr>
              <a:lnSpc>
                <a:spcPct val="90000"/>
              </a:lnSpc>
            </a:pPr>
            <a:r>
              <a:rPr lang="el-GR" sz="1700" dirty="0"/>
              <a:t>Τα </a:t>
            </a:r>
            <a:r>
              <a:rPr lang="el-GR" sz="1700" b="1" dirty="0"/>
              <a:t>Χουμικά και τα </a:t>
            </a:r>
            <a:r>
              <a:rPr lang="el-GR" sz="1700" b="1" dirty="0" err="1"/>
              <a:t>Φουλβικά</a:t>
            </a:r>
            <a:r>
              <a:rPr lang="el-GR" sz="1700" b="1" dirty="0"/>
              <a:t> οξέα</a:t>
            </a:r>
            <a:r>
              <a:rPr lang="el-GR" sz="1700" dirty="0"/>
              <a:t> αποτελούν προϊόντα διάσπασης φυτικού υλικού και είναι το τελικό παράγωγο των διεργασιών που συμβαίνουν μέσα στην οργανική ουσία. </a:t>
            </a:r>
          </a:p>
          <a:p>
            <a:pPr>
              <a:lnSpc>
                <a:spcPct val="90000"/>
              </a:lnSpc>
            </a:pPr>
            <a:r>
              <a:rPr lang="el-GR" sz="1700" dirty="0"/>
              <a:t> Με την  διάσπαση οι</a:t>
            </a:r>
            <a:r>
              <a:rPr lang="el-GR" sz="1700" b="1" dirty="0"/>
              <a:t> χουμικές ουσίες</a:t>
            </a:r>
            <a:r>
              <a:rPr lang="el-GR" sz="1700" dirty="0"/>
              <a:t> παράγουν </a:t>
            </a:r>
            <a:r>
              <a:rPr lang="el-GR" sz="1700" dirty="0" err="1"/>
              <a:t>βιοδραστικές</a:t>
            </a:r>
            <a:r>
              <a:rPr lang="el-GR" sz="1700" dirty="0"/>
              <a:t> ενώσεις και παράγωγα </a:t>
            </a:r>
            <a:r>
              <a:rPr lang="el-GR" sz="1700" dirty="0" err="1"/>
              <a:t>φυτοορμονικών</a:t>
            </a:r>
            <a:r>
              <a:rPr lang="el-GR" sz="1700" dirty="0"/>
              <a:t> ενώσεων που έχουν καθοριστικό ρόλο στα φυτά. Σχετίζονται με την γρήγορη αύξηση και ανάπτυξη του υπέργειου αλλά κυρίως του </a:t>
            </a:r>
            <a:r>
              <a:rPr lang="el-GR" sz="1700" b="1" dirty="0"/>
              <a:t>ριζικού συστήματος</a:t>
            </a:r>
            <a:endParaRPr lang="el-GR" sz="1700" dirty="0"/>
          </a:p>
          <a:p>
            <a:pPr>
              <a:lnSpc>
                <a:spcPct val="90000"/>
              </a:lnSpc>
            </a:pPr>
            <a:endParaRPr lang="el-GR" sz="1700" dirty="0"/>
          </a:p>
          <a:p>
            <a:pPr>
              <a:lnSpc>
                <a:spcPct val="90000"/>
              </a:lnSpc>
            </a:pPr>
            <a:endParaRPr lang="el-GR" sz="1700" dirty="0"/>
          </a:p>
          <a:p>
            <a:pPr>
              <a:lnSpc>
                <a:spcPct val="90000"/>
              </a:lnSpc>
            </a:pPr>
            <a:endParaRPr lang="el-GR" sz="1700" dirty="0"/>
          </a:p>
          <a:p>
            <a:pPr>
              <a:lnSpc>
                <a:spcPct val="90000"/>
              </a:lnSpc>
            </a:pPr>
            <a:endParaRPr lang="el-GR" sz="1700" dirty="0"/>
          </a:p>
        </p:txBody>
      </p:sp>
      <p:sp>
        <p:nvSpPr>
          <p:cNvPr id="4" name="Θέση αριθμού διαφάνειας 3">
            <a:extLst>
              <a:ext uri="{FF2B5EF4-FFF2-40B4-BE49-F238E27FC236}">
                <a16:creationId xmlns:a16="http://schemas.microsoft.com/office/drawing/2014/main" id="{23701C0E-95CD-1C57-FDE7-227AE06113E0}"/>
              </a:ext>
            </a:extLst>
          </p:cNvPr>
          <p:cNvSpPr>
            <a:spLocks noGrp="1"/>
          </p:cNvSpPr>
          <p:nvPr>
            <p:ph type="sldNum" sz="quarter" idx="12"/>
          </p:nvPr>
        </p:nvSpPr>
        <p:spPr>
          <a:xfrm>
            <a:off x="10812154" y="6175405"/>
            <a:ext cx="779767" cy="365125"/>
          </a:xfrm>
        </p:spPr>
        <p:txBody>
          <a:bodyPr/>
          <a:lstStyle/>
          <a:p>
            <a:fld id="{87B037C3-B7AA-45E8-8525-F17348A882A4}" type="slidenum">
              <a:rPr lang="el-GR" smtClean="0"/>
              <a:t>28</a:t>
            </a:fld>
            <a:endParaRPr lang="el-GR" dirty="0"/>
          </a:p>
        </p:txBody>
      </p:sp>
    </p:spTree>
    <p:extLst>
      <p:ext uri="{BB962C8B-B14F-4D97-AF65-F5344CB8AC3E}">
        <p14:creationId xmlns:p14="http://schemas.microsoft.com/office/powerpoint/2010/main" val="2728013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1" name="Rectangle 16">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6C91874-7769-F78D-D53F-BBE766D89E18}"/>
              </a:ext>
            </a:extLst>
          </p:cNvPr>
          <p:cNvSpPr>
            <a:spLocks noGrp="1"/>
          </p:cNvSpPr>
          <p:nvPr>
            <p:ph type="title"/>
          </p:nvPr>
        </p:nvSpPr>
        <p:spPr>
          <a:xfrm>
            <a:off x="649224" y="645106"/>
            <a:ext cx="3650279" cy="1259894"/>
          </a:xfrm>
        </p:spPr>
        <p:txBody>
          <a:bodyPr>
            <a:normAutofit/>
          </a:bodyPr>
          <a:lstStyle/>
          <a:p>
            <a:r>
              <a:rPr lang="el-GR" altLang="el-GR" b="1"/>
              <a:t>Οργανική Λίπανση</a:t>
            </a:r>
            <a:endParaRPr lang="el-GR"/>
          </a:p>
        </p:txBody>
      </p:sp>
      <p:sp>
        <p:nvSpPr>
          <p:cNvPr id="3" name="Θέση περιεχομένου 2">
            <a:extLst>
              <a:ext uri="{FF2B5EF4-FFF2-40B4-BE49-F238E27FC236}">
                <a16:creationId xmlns:a16="http://schemas.microsoft.com/office/drawing/2014/main" id="{649B06C9-F932-4712-31A2-932C267504F5}"/>
              </a:ext>
            </a:extLst>
          </p:cNvPr>
          <p:cNvSpPr>
            <a:spLocks noGrp="1"/>
          </p:cNvSpPr>
          <p:nvPr>
            <p:ph idx="1"/>
          </p:nvPr>
        </p:nvSpPr>
        <p:spPr>
          <a:xfrm>
            <a:off x="649225" y="2133600"/>
            <a:ext cx="3650278" cy="3759253"/>
          </a:xfrm>
        </p:spPr>
        <p:txBody>
          <a:bodyPr>
            <a:normAutofit/>
          </a:bodyPr>
          <a:lstStyle/>
          <a:p>
            <a:pPr>
              <a:lnSpc>
                <a:spcPct val="90000"/>
              </a:lnSpc>
            </a:pPr>
            <a:endParaRPr lang="el-GR"/>
          </a:p>
          <a:p>
            <a:pPr>
              <a:lnSpc>
                <a:spcPct val="90000"/>
              </a:lnSpc>
            </a:pPr>
            <a:endParaRPr lang="el-GR"/>
          </a:p>
          <a:p>
            <a:pPr>
              <a:lnSpc>
                <a:spcPct val="90000"/>
              </a:lnSpc>
            </a:pPr>
            <a:endParaRPr lang="el-GR"/>
          </a:p>
          <a:p>
            <a:pPr>
              <a:lnSpc>
                <a:spcPct val="90000"/>
              </a:lnSpc>
            </a:pPr>
            <a:r>
              <a:rPr lang="el-GR" dirty="0" err="1"/>
              <a:t>Βακτηριακά</a:t>
            </a:r>
            <a:r>
              <a:rPr lang="el-GR" dirty="0"/>
              <a:t> λιπάσματα: Είναι οργανικά λιπάσματα εμπλουτισμένα με διάφορους επωφελείς για τα φυτά μικροοργανισμούς του εδάφους, π.χ. για την ενίσχυση της βιολογικής δραστηριότητας του εδάφους.</a:t>
            </a:r>
            <a:endParaRPr lang="el-GR"/>
          </a:p>
          <a:p>
            <a:pPr>
              <a:lnSpc>
                <a:spcPct val="90000"/>
              </a:lnSpc>
            </a:pPr>
            <a:endParaRPr lang="el-GR"/>
          </a:p>
        </p:txBody>
      </p:sp>
      <p:pic>
        <p:nvPicPr>
          <p:cNvPr id="5" name="Εικόνα 4" descr="Εικόνα που περιέχει κείμενο, γράμμα&#10;&#10;Περιγραφή που δημιουργήθηκε αυτόματα">
            <a:extLst>
              <a:ext uri="{FF2B5EF4-FFF2-40B4-BE49-F238E27FC236}">
                <a16:creationId xmlns:a16="http://schemas.microsoft.com/office/drawing/2014/main" id="{F6272C80-A989-FC42-F36A-4C07E4332283}"/>
              </a:ext>
            </a:extLst>
          </p:cNvPr>
          <p:cNvPicPr>
            <a:picLocks noChangeAspect="1"/>
          </p:cNvPicPr>
          <p:nvPr/>
        </p:nvPicPr>
        <p:blipFill rotWithShape="1">
          <a:blip r:embed="rId2">
            <a:extLst>
              <a:ext uri="{28A0092B-C50C-407E-A947-70E740481C1C}">
                <a14:useLocalDpi xmlns:a14="http://schemas.microsoft.com/office/drawing/2010/main" val="0"/>
              </a:ext>
            </a:extLst>
          </a:blip>
          <a:srcRect t="4411" r="-1" b="5024"/>
          <a:stretch/>
        </p:blipFill>
        <p:spPr>
          <a:xfrm>
            <a:off x="4619543" y="10"/>
            <a:ext cx="7572457" cy="6857990"/>
          </a:xfrm>
          <a:prstGeom prst="rect">
            <a:avLst/>
          </a:prstGeom>
        </p:spPr>
      </p:pic>
      <p:sp>
        <p:nvSpPr>
          <p:cNvPr id="4" name="Θέση αριθμού διαφάνειας 3">
            <a:extLst>
              <a:ext uri="{FF2B5EF4-FFF2-40B4-BE49-F238E27FC236}">
                <a16:creationId xmlns:a16="http://schemas.microsoft.com/office/drawing/2014/main" id="{8ED37460-A24D-9912-FC6C-1059762FA5BA}"/>
              </a:ext>
            </a:extLst>
          </p:cNvPr>
          <p:cNvSpPr>
            <a:spLocks noGrp="1"/>
          </p:cNvSpPr>
          <p:nvPr>
            <p:ph type="sldNum" sz="quarter" idx="12"/>
          </p:nvPr>
        </p:nvSpPr>
        <p:spPr>
          <a:xfrm>
            <a:off x="11016340" y="6407347"/>
            <a:ext cx="779767" cy="365125"/>
          </a:xfrm>
        </p:spPr>
        <p:txBody>
          <a:bodyPr/>
          <a:lstStyle/>
          <a:p>
            <a:fld id="{87B037C3-B7AA-45E8-8525-F17348A882A4}" type="slidenum">
              <a:rPr lang="el-GR" smtClean="0"/>
              <a:t>29</a:t>
            </a:fld>
            <a:endParaRPr lang="el-GR" dirty="0"/>
          </a:p>
        </p:txBody>
      </p:sp>
    </p:spTree>
    <p:extLst>
      <p:ext uri="{BB962C8B-B14F-4D97-AF65-F5344CB8AC3E}">
        <p14:creationId xmlns:p14="http://schemas.microsoft.com/office/powerpoint/2010/main" val="422323784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φυτό, δέντρο&#10;&#10;Περιγραφή που δημιουργήθηκε αυτόματα">
            <a:extLst>
              <a:ext uri="{FF2B5EF4-FFF2-40B4-BE49-F238E27FC236}">
                <a16:creationId xmlns:a16="http://schemas.microsoft.com/office/drawing/2014/main" id="{EF75FD88-9D41-A888-C449-0ED5B5EAF89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6400" b="9331"/>
          <a:stretch/>
        </p:blipFill>
        <p:spPr>
          <a:xfrm>
            <a:off x="-8825" y="-5610"/>
            <a:ext cx="12192000" cy="6858000"/>
          </a:xfrm>
          <a:prstGeom prst="rect">
            <a:avLst/>
          </a:prstGeom>
        </p:spPr>
      </p:pic>
      <p:sp>
        <p:nvSpPr>
          <p:cNvPr id="2" name="Τίτλος 1">
            <a:extLst>
              <a:ext uri="{FF2B5EF4-FFF2-40B4-BE49-F238E27FC236}">
                <a16:creationId xmlns:a16="http://schemas.microsoft.com/office/drawing/2014/main" id="{0C660988-8E6B-0B96-8349-85F7AA245FD4}"/>
              </a:ext>
            </a:extLst>
          </p:cNvPr>
          <p:cNvSpPr>
            <a:spLocks noGrp="1"/>
          </p:cNvSpPr>
          <p:nvPr>
            <p:ph type="title"/>
          </p:nvPr>
        </p:nvSpPr>
        <p:spPr>
          <a:xfrm>
            <a:off x="2592925" y="624110"/>
            <a:ext cx="8911687" cy="1280890"/>
          </a:xfrm>
        </p:spPr>
        <p:txBody>
          <a:bodyPr>
            <a:normAutofit/>
          </a:bodyPr>
          <a:lstStyle/>
          <a:p>
            <a:r>
              <a:rPr lang="el-GR" altLang="el-GR" b="1" dirty="0">
                <a:solidFill>
                  <a:srgbClr val="FFFFFF"/>
                </a:solidFill>
              </a:rPr>
              <a:t>Θρέψη</a:t>
            </a:r>
            <a:endParaRPr lang="el-GR">
              <a:solidFill>
                <a:srgbClr val="FFFFFF"/>
              </a:solidFill>
            </a:endParaRPr>
          </a:p>
        </p:txBody>
      </p:sp>
      <p:sp>
        <p:nvSpPr>
          <p:cNvPr id="3" name="Θέση περιεχομένου 2">
            <a:extLst>
              <a:ext uri="{FF2B5EF4-FFF2-40B4-BE49-F238E27FC236}">
                <a16:creationId xmlns:a16="http://schemas.microsoft.com/office/drawing/2014/main" id="{59D80282-F74E-1186-3A6E-51CBEA795315}"/>
              </a:ext>
            </a:extLst>
          </p:cNvPr>
          <p:cNvSpPr>
            <a:spLocks noGrp="1"/>
          </p:cNvSpPr>
          <p:nvPr>
            <p:ph idx="1"/>
          </p:nvPr>
        </p:nvSpPr>
        <p:spPr>
          <a:xfrm>
            <a:off x="1571625" y="1781175"/>
            <a:ext cx="9932987" cy="4130047"/>
          </a:xfrm>
        </p:spPr>
        <p:txBody>
          <a:bodyPr>
            <a:normAutofit fontScale="92500"/>
          </a:bodyPr>
          <a:lstStyle/>
          <a:p>
            <a:pPr marL="0" indent="0">
              <a:buClr>
                <a:srgbClr val="B0B60F"/>
              </a:buClr>
              <a:buNone/>
            </a:pPr>
            <a:r>
              <a:rPr lang="el-GR" sz="2400" b="0" i="0" u="none" strike="noStrike" baseline="0" dirty="0">
                <a:latin typeface="Century Gothic" panose="020B0502020202020204" pitchFamily="34" charset="0"/>
              </a:rPr>
              <a:t>Οι ανάγκες της αμπέλου σε θρεπτικά στοιχεία διαφοροποιούνται σημαντικά επηρεαζόμενες κυρίως από τους εξής παράγοντες:</a:t>
            </a:r>
          </a:p>
          <a:p>
            <a:pPr>
              <a:buClr>
                <a:srgbClr val="B0B60F"/>
              </a:buClr>
            </a:pPr>
            <a:r>
              <a:rPr lang="el-GR" sz="2400" b="0" i="0" u="none" strike="noStrike" baseline="0" dirty="0">
                <a:latin typeface="Century Gothic" panose="020B0502020202020204" pitchFamily="34" charset="0"/>
              </a:rPr>
              <a:t>Κλίμα. Η θερμοκρασία και η ένταση της ηλιακής ακτινοβολίας επηρεάζουν τη βλάστηση και το φορτίο και κατά συνέπεια την απορρόφηση των θρεπτικών στοιχείων από τα </a:t>
            </a:r>
            <a:r>
              <a:rPr lang="el-GR" sz="2400" b="0" i="0" u="none" strike="noStrike" baseline="0" dirty="0" err="1">
                <a:latin typeface="Century Gothic" panose="020B0502020202020204" pitchFamily="34" charset="0"/>
              </a:rPr>
              <a:t>πρέμνα</a:t>
            </a:r>
            <a:r>
              <a:rPr lang="el-GR" sz="2400" b="0" i="0" u="none" strike="noStrike" baseline="0" dirty="0">
                <a:latin typeface="Century Gothic" panose="020B0502020202020204" pitchFamily="34" charset="0"/>
              </a:rPr>
              <a:t>. Όσο πιο έντονη είναι η βλαστική και αναπαραγωγική δραστηριότητα των </a:t>
            </a:r>
            <a:r>
              <a:rPr lang="el-GR" sz="2400" b="0" i="0" u="none" strike="noStrike" baseline="0" dirty="0" err="1">
                <a:latin typeface="Century Gothic" panose="020B0502020202020204" pitchFamily="34" charset="0"/>
              </a:rPr>
              <a:t>πρέμνων</a:t>
            </a:r>
            <a:r>
              <a:rPr lang="el-GR" sz="2400" b="0" i="0" u="none" strike="noStrike" baseline="0" dirty="0">
                <a:latin typeface="Century Gothic" panose="020B0502020202020204" pitchFamily="34" charset="0"/>
              </a:rPr>
              <a:t>, τόσο αυξάνονται οι απαιτήσεις τους σε θρεπτικά στοιχεία.</a:t>
            </a:r>
          </a:p>
          <a:p>
            <a:pPr>
              <a:buClr>
                <a:srgbClr val="B0B60F"/>
              </a:buClr>
            </a:pPr>
            <a:r>
              <a:rPr lang="el-GR" sz="2400" b="0" i="0" u="none" strike="noStrike" baseline="0" dirty="0">
                <a:latin typeface="Century Gothic" panose="020B0502020202020204" pitchFamily="34" charset="0"/>
              </a:rPr>
              <a:t>Έδαφος. Οι φυσικές και χημικές ιδιότητες του εδάφους επηρεάζουν σημαντικά την ανάπτυξη των ριζών και της βλάστησης, επιδρώντας έτσι στην απορρόφηση θρεπτικών στοιχείων.</a:t>
            </a:r>
            <a:endParaRPr lang="el-GR" sz="2400" dirty="0"/>
          </a:p>
        </p:txBody>
      </p:sp>
      <p:sp>
        <p:nvSpPr>
          <p:cNvPr id="4" name="Θέση αριθμού διαφάνειας 3">
            <a:extLst>
              <a:ext uri="{FF2B5EF4-FFF2-40B4-BE49-F238E27FC236}">
                <a16:creationId xmlns:a16="http://schemas.microsoft.com/office/drawing/2014/main" id="{C89929BB-08CA-6DC5-82AD-C456CDA616FF}"/>
              </a:ext>
            </a:extLst>
          </p:cNvPr>
          <p:cNvSpPr>
            <a:spLocks noGrp="1"/>
          </p:cNvSpPr>
          <p:nvPr>
            <p:ph type="sldNum" sz="quarter" idx="12"/>
          </p:nvPr>
        </p:nvSpPr>
        <p:spPr/>
        <p:txBody>
          <a:bodyPr/>
          <a:lstStyle/>
          <a:p>
            <a:fld id="{87B037C3-B7AA-45E8-8525-F17348A882A4}" type="slidenum">
              <a:rPr lang="el-GR" smtClean="0"/>
              <a:t>3</a:t>
            </a:fld>
            <a:endParaRPr lang="el-GR"/>
          </a:p>
        </p:txBody>
      </p:sp>
    </p:spTree>
    <p:extLst>
      <p:ext uri="{BB962C8B-B14F-4D97-AF65-F5344CB8AC3E}">
        <p14:creationId xmlns:p14="http://schemas.microsoft.com/office/powerpoint/2010/main" val="290245381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5" name="Εικόνα 4" descr="Εικόνα που περιέχει χορτάρι, εξωτερικός χώρος/ύπαιθρος, ουρανός, αγρός&#10;&#10;Περιγραφή που δημιουργήθηκε αυτόματα">
            <a:extLst>
              <a:ext uri="{FF2B5EF4-FFF2-40B4-BE49-F238E27FC236}">
                <a16:creationId xmlns:a16="http://schemas.microsoft.com/office/drawing/2014/main" id="{6B488C1F-4B78-0E25-AB7B-6419FABEF41E}"/>
              </a:ext>
            </a:extLst>
          </p:cNvPr>
          <p:cNvPicPr>
            <a:picLocks noChangeAspect="1"/>
          </p:cNvPicPr>
          <p:nvPr/>
        </p:nvPicPr>
        <p:blipFill rotWithShape="1">
          <a:blip r:embed="rId2">
            <a:extLst>
              <a:ext uri="{28A0092B-C50C-407E-A947-70E740481C1C}">
                <a14:useLocalDpi xmlns:a14="http://schemas.microsoft.com/office/drawing/2010/main" val="0"/>
              </a:ext>
            </a:extLst>
          </a:blip>
          <a:srcRect l="25136" r="36296" b="-1"/>
          <a:stretch/>
        </p:blipFill>
        <p:spPr>
          <a:xfrm>
            <a:off x="8229598" y="10"/>
            <a:ext cx="3962401" cy="6857990"/>
          </a:xfrm>
          <a:prstGeom prst="rect">
            <a:avLst/>
          </a:prstGeom>
        </p:spPr>
      </p:pic>
      <p:sp>
        <p:nvSpPr>
          <p:cNvPr id="4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9C9DC00D-F636-69FC-F260-EB304C7ED903}"/>
              </a:ext>
            </a:extLst>
          </p:cNvPr>
          <p:cNvSpPr>
            <a:spLocks noGrp="1"/>
          </p:cNvSpPr>
          <p:nvPr>
            <p:ph type="title"/>
          </p:nvPr>
        </p:nvSpPr>
        <p:spPr>
          <a:xfrm>
            <a:off x="541867" y="787400"/>
            <a:ext cx="7145866" cy="778933"/>
          </a:xfrm>
        </p:spPr>
        <p:txBody>
          <a:bodyPr anchor="ctr">
            <a:normAutofit/>
          </a:bodyPr>
          <a:lstStyle/>
          <a:p>
            <a:r>
              <a:rPr lang="el-GR" altLang="el-GR" sz="3200" b="1">
                <a:solidFill>
                  <a:srgbClr val="FEFFFF"/>
                </a:solidFill>
              </a:rPr>
              <a:t>Η Επίδραση του Κλίματος</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E8C730CF-5907-0017-56A9-F4DD40EF2AC4}"/>
              </a:ext>
            </a:extLst>
          </p:cNvPr>
          <p:cNvSpPr>
            <a:spLocks noGrp="1"/>
          </p:cNvSpPr>
          <p:nvPr>
            <p:ph idx="1"/>
          </p:nvPr>
        </p:nvSpPr>
        <p:spPr>
          <a:xfrm>
            <a:off x="541866" y="2032000"/>
            <a:ext cx="7145867" cy="3879222"/>
          </a:xfrm>
        </p:spPr>
        <p:txBody>
          <a:bodyPr>
            <a:normAutofit/>
          </a:bodyPr>
          <a:lstStyle/>
          <a:p>
            <a:pPr marL="457200" indent="-457200">
              <a:lnSpc>
                <a:spcPct val="90000"/>
              </a:lnSpc>
              <a:spcBef>
                <a:spcPts val="0"/>
              </a:spcBef>
              <a:spcAft>
                <a:spcPts val="1800"/>
              </a:spcAft>
              <a:buClr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2400" dirty="0">
                <a:solidFill>
                  <a:srgbClr val="FEFFFF"/>
                </a:solidFill>
              </a:rPr>
              <a:t>Ορίζουμε ως </a:t>
            </a:r>
            <a:r>
              <a:rPr lang="el-GR" altLang="el-GR" sz="2400" b="1" dirty="0">
                <a:solidFill>
                  <a:srgbClr val="FEFFFF"/>
                </a:solidFill>
              </a:rPr>
              <a:t>καιρό</a:t>
            </a:r>
            <a:r>
              <a:rPr lang="el-GR" altLang="el-GR" sz="2400" dirty="0">
                <a:solidFill>
                  <a:srgbClr val="FEFFFF"/>
                </a:solidFill>
              </a:rPr>
              <a:t> (</a:t>
            </a:r>
            <a:r>
              <a:rPr lang="el-GR" altLang="el-GR" sz="2400" dirty="0" err="1">
                <a:solidFill>
                  <a:srgbClr val="FEFFFF"/>
                </a:solidFill>
              </a:rPr>
              <a:t>weather</a:t>
            </a:r>
            <a:r>
              <a:rPr lang="el-GR" altLang="el-GR" sz="2400" dirty="0">
                <a:solidFill>
                  <a:srgbClr val="FEFFFF"/>
                </a:solidFill>
              </a:rPr>
              <a:t>) την κατάσταση της ατμόσφαιρας πάνω από μια ορισμένη περιοχή για μια ορισμένη χρονική περίοδο συμπεριλαμβανομένης και της εξέλιξης αυτής της κατάστασης από τη γένεση της ως το τέλος των συγκεκριμένων διαταραχών </a:t>
            </a:r>
          </a:p>
        </p:txBody>
      </p:sp>
      <p:sp>
        <p:nvSpPr>
          <p:cNvPr id="4" name="Θέση αριθμού διαφάνειας 3">
            <a:extLst>
              <a:ext uri="{FF2B5EF4-FFF2-40B4-BE49-F238E27FC236}">
                <a16:creationId xmlns:a16="http://schemas.microsoft.com/office/drawing/2014/main" id="{D806DF4E-C42E-4403-6CB7-8BA7D3B70D47}"/>
              </a:ext>
            </a:extLst>
          </p:cNvPr>
          <p:cNvSpPr>
            <a:spLocks noGrp="1"/>
          </p:cNvSpPr>
          <p:nvPr>
            <p:ph type="sldNum" sz="quarter" idx="12"/>
          </p:nvPr>
        </p:nvSpPr>
        <p:spPr>
          <a:xfrm>
            <a:off x="10210798" y="6141017"/>
            <a:ext cx="779767" cy="365125"/>
          </a:xfrm>
        </p:spPr>
        <p:txBody>
          <a:bodyPr/>
          <a:lstStyle/>
          <a:p>
            <a:fld id="{87B037C3-B7AA-45E8-8525-F17348A882A4}" type="slidenum">
              <a:rPr lang="el-GR" smtClean="0"/>
              <a:t>30</a:t>
            </a:fld>
            <a:endParaRPr lang="el-GR" dirty="0"/>
          </a:p>
        </p:txBody>
      </p:sp>
    </p:spTree>
    <p:extLst>
      <p:ext uri="{BB962C8B-B14F-4D97-AF65-F5344CB8AC3E}">
        <p14:creationId xmlns:p14="http://schemas.microsoft.com/office/powerpoint/2010/main" val="351985406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Εικόνα 4" descr="Εικόνα που περιέχει χορτάρι, εξωτερικός χώρος/ύπαιθρος, ουρανός, δέντρο&#10;&#10;Περιγραφή που δημιουργήθηκε αυτόματα">
            <a:extLst>
              <a:ext uri="{FF2B5EF4-FFF2-40B4-BE49-F238E27FC236}">
                <a16:creationId xmlns:a16="http://schemas.microsoft.com/office/drawing/2014/main" id="{B407C7FB-9CFC-C849-1FC5-1DF434B4F852}"/>
              </a:ext>
            </a:extLst>
          </p:cNvPr>
          <p:cNvPicPr>
            <a:picLocks noChangeAspect="1"/>
          </p:cNvPicPr>
          <p:nvPr/>
        </p:nvPicPr>
        <p:blipFill rotWithShape="1">
          <a:blip r:embed="rId2">
            <a:extLst>
              <a:ext uri="{28A0092B-C50C-407E-A947-70E740481C1C}">
                <a14:useLocalDpi xmlns:a14="http://schemas.microsoft.com/office/drawing/2010/main" val="0"/>
              </a:ext>
            </a:extLst>
          </a:blip>
          <a:srcRect t="18322" r="9091" b="507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201543D1-8AF1-41DA-AB4A-ECE74D355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0391775" cy="6858000"/>
          </a:xfrm>
          <a:custGeom>
            <a:avLst/>
            <a:gdLst>
              <a:gd name="T0" fmla="*/ 0 w 2184"/>
              <a:gd name="T1" fmla="*/ 1441 h 1441"/>
              <a:gd name="T2" fmla="*/ 1482 w 2184"/>
              <a:gd name="T3" fmla="*/ 1441 h 1441"/>
              <a:gd name="T4" fmla="*/ 2161 w 2184"/>
              <a:gd name="T5" fmla="*/ 762 h 1441"/>
              <a:gd name="T6" fmla="*/ 2161 w 2184"/>
              <a:gd name="T7" fmla="*/ 678 h 1441"/>
              <a:gd name="T8" fmla="*/ 1483 w 2184"/>
              <a:gd name="T9" fmla="*/ 0 h 1441"/>
              <a:gd name="T10" fmla="*/ 0 w 2184"/>
              <a:gd name="T11" fmla="*/ 0 h 1441"/>
              <a:gd name="T12" fmla="*/ 0 w 2184"/>
              <a:gd name="T13" fmla="*/ 1441 h 1441"/>
            </a:gdLst>
            <a:ahLst/>
            <a:cxnLst>
              <a:cxn ang="0">
                <a:pos x="T0" y="T1"/>
              </a:cxn>
              <a:cxn ang="0">
                <a:pos x="T2" y="T3"/>
              </a:cxn>
              <a:cxn ang="0">
                <a:pos x="T4" y="T5"/>
              </a:cxn>
              <a:cxn ang="0">
                <a:pos x="T6" y="T7"/>
              </a:cxn>
              <a:cxn ang="0">
                <a:pos x="T8" y="T9"/>
              </a:cxn>
              <a:cxn ang="0">
                <a:pos x="T10" y="T11"/>
              </a:cxn>
              <a:cxn ang="0">
                <a:pos x="T12" y="T13"/>
              </a:cxn>
            </a:cxnLst>
            <a:rect l="0" t="0" r="r" b="b"/>
            <a:pathLst>
              <a:path w="2184" h="1441">
                <a:moveTo>
                  <a:pt x="0" y="1441"/>
                </a:moveTo>
                <a:cubicBezTo>
                  <a:pt x="1482" y="1441"/>
                  <a:pt x="1482" y="1441"/>
                  <a:pt x="1482" y="1441"/>
                </a:cubicBezTo>
                <a:cubicBezTo>
                  <a:pt x="2161" y="762"/>
                  <a:pt x="2161" y="762"/>
                  <a:pt x="2161" y="762"/>
                </a:cubicBezTo>
                <a:cubicBezTo>
                  <a:pt x="2184" y="739"/>
                  <a:pt x="2184" y="701"/>
                  <a:pt x="2161" y="678"/>
                </a:cubicBezTo>
                <a:cubicBezTo>
                  <a:pt x="1483" y="0"/>
                  <a:pt x="1483" y="0"/>
                  <a:pt x="1483" y="0"/>
                </a:cubicBezTo>
                <a:cubicBezTo>
                  <a:pt x="0" y="0"/>
                  <a:pt x="0" y="0"/>
                  <a:pt x="0" y="0"/>
                </a:cubicBezTo>
                <a:lnTo>
                  <a:pt x="0" y="1441"/>
                </a:lnTo>
                <a:close/>
              </a:path>
            </a:pathLst>
          </a:cu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B53E8633-063E-5A9F-AF5B-283AAB0B80D1}"/>
              </a:ext>
            </a:extLst>
          </p:cNvPr>
          <p:cNvSpPr>
            <a:spLocks noGrp="1"/>
          </p:cNvSpPr>
          <p:nvPr>
            <p:ph type="title"/>
          </p:nvPr>
        </p:nvSpPr>
        <p:spPr>
          <a:xfrm>
            <a:off x="541867" y="626533"/>
            <a:ext cx="7128933" cy="1278467"/>
          </a:xfrm>
        </p:spPr>
        <p:txBody>
          <a:bodyPr anchor="ctr">
            <a:normAutofit/>
          </a:bodyPr>
          <a:lstStyle/>
          <a:p>
            <a:r>
              <a:rPr lang="el-GR" altLang="el-GR" sz="3200" b="1">
                <a:solidFill>
                  <a:srgbClr val="FEFFFF"/>
                </a:solidFill>
              </a:rPr>
              <a:t>Η Επίδραση του Κλίματος</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77A7B92D-AA7E-F83E-5791-EB3EA526D9DB}"/>
              </a:ext>
            </a:extLst>
          </p:cNvPr>
          <p:cNvSpPr>
            <a:spLocks noGrp="1"/>
          </p:cNvSpPr>
          <p:nvPr>
            <p:ph idx="1"/>
          </p:nvPr>
        </p:nvSpPr>
        <p:spPr>
          <a:xfrm>
            <a:off x="541868" y="2133599"/>
            <a:ext cx="7493000" cy="3809999"/>
          </a:xfrm>
        </p:spPr>
        <p:txBody>
          <a:bodyPr>
            <a:normAutofit/>
          </a:bodyPr>
          <a:lstStyle/>
          <a:p>
            <a:pPr marL="457200" indent="-457200">
              <a:spcBef>
                <a:spcPts val="0"/>
              </a:spcBef>
              <a:spcAft>
                <a:spcPts val="1800"/>
              </a:spcAft>
              <a:buClr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l-GR" altLang="el-GR" dirty="0">
              <a:solidFill>
                <a:srgbClr val="FEFFFF"/>
              </a:solidFill>
            </a:endParaRPr>
          </a:p>
          <a:p>
            <a:pPr marL="457200" indent="-457200">
              <a:spcBef>
                <a:spcPts val="0"/>
              </a:spcBef>
              <a:spcAft>
                <a:spcPts val="1800"/>
              </a:spcAft>
              <a:buClr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dirty="0">
                <a:solidFill>
                  <a:srgbClr val="FEFFFF"/>
                </a:solidFill>
              </a:rPr>
              <a:t>Ως </a:t>
            </a:r>
            <a:r>
              <a:rPr lang="el-GR" altLang="el-GR" b="1" dirty="0">
                <a:solidFill>
                  <a:srgbClr val="FEFFFF"/>
                </a:solidFill>
              </a:rPr>
              <a:t>κλίμα</a:t>
            </a:r>
            <a:r>
              <a:rPr lang="el-GR" altLang="el-GR" dirty="0">
                <a:solidFill>
                  <a:srgbClr val="FEFFFF"/>
                </a:solidFill>
              </a:rPr>
              <a:t> μιας περιοχής ορίζεται μια μέση ιδεατή κατάσταση της ατμόσφαιρας για μια μεγάλη χρονική περίοδο (απαραίτητη για την απαλοιφή των σφαλμάτων που προκύπτουν για την επεξεργασία των τιμών των μετεωρολογικών μεταβλητών). </a:t>
            </a:r>
            <a:endParaRPr lang="en-US" altLang="el-GR" dirty="0">
              <a:solidFill>
                <a:srgbClr val="FEFFFF"/>
              </a:solidFill>
            </a:endParaRPr>
          </a:p>
          <a:p>
            <a:pPr marL="457200" indent="-457200">
              <a:spcBef>
                <a:spcPts val="0"/>
              </a:spcBef>
              <a:spcAft>
                <a:spcPts val="1800"/>
              </a:spcAft>
              <a:buClr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dirty="0">
                <a:solidFill>
                  <a:srgbClr val="FEFFFF"/>
                </a:solidFill>
              </a:rPr>
              <a:t>Από τους ανωτέρω ορισμούς συνάγεται ότι η έννοια του καιρού είναι από άποψη χρόνου και χώρου στενότερη εκείνης του κλίματος. </a:t>
            </a:r>
          </a:p>
          <a:p>
            <a:endParaRPr lang="el-GR" dirty="0">
              <a:solidFill>
                <a:srgbClr val="FEFFFF"/>
              </a:solidFill>
            </a:endParaRPr>
          </a:p>
        </p:txBody>
      </p:sp>
      <p:sp>
        <p:nvSpPr>
          <p:cNvPr id="4" name="Θέση αριθμού διαφάνειας 3">
            <a:extLst>
              <a:ext uri="{FF2B5EF4-FFF2-40B4-BE49-F238E27FC236}">
                <a16:creationId xmlns:a16="http://schemas.microsoft.com/office/drawing/2014/main" id="{22332676-E712-101C-FD21-40069DF10F9D}"/>
              </a:ext>
            </a:extLst>
          </p:cNvPr>
          <p:cNvSpPr>
            <a:spLocks noGrp="1"/>
          </p:cNvSpPr>
          <p:nvPr>
            <p:ph type="sldNum" sz="quarter" idx="12"/>
          </p:nvPr>
        </p:nvSpPr>
        <p:spPr>
          <a:xfrm>
            <a:off x="10512120" y="6087751"/>
            <a:ext cx="779767" cy="365125"/>
          </a:xfrm>
        </p:spPr>
        <p:txBody>
          <a:bodyPr/>
          <a:lstStyle/>
          <a:p>
            <a:fld id="{87B037C3-B7AA-45E8-8525-F17348A882A4}" type="slidenum">
              <a:rPr lang="el-GR" smtClean="0"/>
              <a:t>31</a:t>
            </a:fld>
            <a:endParaRPr lang="el-GR" dirty="0"/>
          </a:p>
        </p:txBody>
      </p:sp>
    </p:spTree>
    <p:extLst>
      <p:ext uri="{BB962C8B-B14F-4D97-AF65-F5344CB8AC3E}">
        <p14:creationId xmlns:p14="http://schemas.microsoft.com/office/powerpoint/2010/main" val="104710052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φύση, φυτό&#10;&#10;Περιγραφή που δημιουργήθηκε αυτόματα">
            <a:extLst>
              <a:ext uri="{FF2B5EF4-FFF2-40B4-BE49-F238E27FC236}">
                <a16:creationId xmlns:a16="http://schemas.microsoft.com/office/drawing/2014/main" id="{76076D39-1DF9-DDA1-C920-1654D6AF48F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8825" y="-5610"/>
            <a:ext cx="12192000" cy="6858000"/>
          </a:xfrm>
          <a:prstGeom prst="rect">
            <a:avLst/>
          </a:prstGeom>
        </p:spPr>
      </p:pic>
      <p:sp>
        <p:nvSpPr>
          <p:cNvPr id="2" name="Τίτλος 1">
            <a:extLst>
              <a:ext uri="{FF2B5EF4-FFF2-40B4-BE49-F238E27FC236}">
                <a16:creationId xmlns:a16="http://schemas.microsoft.com/office/drawing/2014/main" id="{4259CA85-278B-24BA-AA2B-F40E155E6DE6}"/>
              </a:ext>
            </a:extLst>
          </p:cNvPr>
          <p:cNvSpPr>
            <a:spLocks noGrp="1"/>
          </p:cNvSpPr>
          <p:nvPr>
            <p:ph type="title"/>
          </p:nvPr>
        </p:nvSpPr>
        <p:spPr>
          <a:xfrm>
            <a:off x="2592925" y="624110"/>
            <a:ext cx="8911687" cy="1280890"/>
          </a:xfrm>
        </p:spPr>
        <p:txBody>
          <a:bodyPr>
            <a:normAutofit/>
          </a:bodyPr>
          <a:lstStyle/>
          <a:p>
            <a:r>
              <a:rPr lang="el-GR" altLang="el-GR" b="1">
                <a:solidFill>
                  <a:srgbClr val="FFFFFF"/>
                </a:solidFill>
              </a:rPr>
              <a:t>Η Επίδραση του Κλίματος</a:t>
            </a:r>
            <a:endParaRPr lang="el-GR">
              <a:solidFill>
                <a:srgbClr val="FFFFFF"/>
              </a:solidFill>
            </a:endParaRPr>
          </a:p>
        </p:txBody>
      </p:sp>
      <p:sp>
        <p:nvSpPr>
          <p:cNvPr id="3" name="Θέση περιεχομένου 2">
            <a:extLst>
              <a:ext uri="{FF2B5EF4-FFF2-40B4-BE49-F238E27FC236}">
                <a16:creationId xmlns:a16="http://schemas.microsoft.com/office/drawing/2014/main" id="{B8EFE27E-6329-26D0-480A-FDD141F8FE5D}"/>
              </a:ext>
            </a:extLst>
          </p:cNvPr>
          <p:cNvSpPr>
            <a:spLocks noGrp="1"/>
          </p:cNvSpPr>
          <p:nvPr>
            <p:ph idx="1"/>
          </p:nvPr>
        </p:nvSpPr>
        <p:spPr>
          <a:xfrm>
            <a:off x="2589212" y="2133600"/>
            <a:ext cx="8915400" cy="3777622"/>
          </a:xfrm>
        </p:spPr>
        <p:txBody>
          <a:bodyPr>
            <a:normAutofit/>
          </a:bodyPr>
          <a:lstStyle/>
          <a:p>
            <a:pPr marL="0" indent="0">
              <a:spcBef>
                <a:spcPts val="600"/>
              </a:spcBef>
              <a:spcAft>
                <a:spcPts val="600"/>
              </a:spcAft>
              <a:buClr>
                <a:srgbClr val="5D9DE2"/>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Οι κύριες παράμετροι που περιγράφουν τις καιρικές ή κλιματολογικές συνθήκες ενός τόπου είναι: </a:t>
            </a:r>
          </a:p>
          <a:p>
            <a:pPr marL="457200" indent="-457200">
              <a:spcBef>
                <a:spcPts val="600"/>
              </a:spcBef>
              <a:spcAft>
                <a:spcPts val="600"/>
              </a:spcAft>
              <a:buClr>
                <a:srgbClr val="5D9DE2"/>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Η </a:t>
            </a:r>
            <a:r>
              <a:rPr lang="el-GR" altLang="el-GR" b="1"/>
              <a:t>ηλιακή ακτινοβολία</a:t>
            </a:r>
            <a:r>
              <a:rPr lang="el-GR" altLang="el-GR"/>
              <a:t> (ένταση, διάρκεια και φασματική σύνθεση)</a:t>
            </a:r>
          </a:p>
          <a:p>
            <a:pPr marL="457200" indent="-457200">
              <a:spcBef>
                <a:spcPts val="600"/>
              </a:spcBef>
              <a:spcAft>
                <a:spcPts val="600"/>
              </a:spcAft>
              <a:buClr>
                <a:srgbClr val="5D9DE2"/>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Οι </a:t>
            </a:r>
            <a:r>
              <a:rPr lang="el-GR" altLang="el-GR" b="1"/>
              <a:t>θερμοκρασίες</a:t>
            </a:r>
            <a:r>
              <a:rPr lang="el-GR" altLang="el-GR"/>
              <a:t> (ημερήσιες και εποχιακές μεταβολές)</a:t>
            </a:r>
          </a:p>
          <a:p>
            <a:pPr marL="457200" indent="-457200">
              <a:spcBef>
                <a:spcPts val="600"/>
              </a:spcBef>
              <a:spcAft>
                <a:spcPts val="600"/>
              </a:spcAft>
              <a:buClr>
                <a:srgbClr val="5D9DE2"/>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Η </a:t>
            </a:r>
            <a:r>
              <a:rPr lang="el-GR" altLang="el-GR" b="1"/>
              <a:t>υγρασία</a:t>
            </a:r>
            <a:endParaRPr lang="el-GR" altLang="el-GR"/>
          </a:p>
          <a:p>
            <a:pPr marL="457200" indent="-457200">
              <a:spcBef>
                <a:spcPts val="600"/>
              </a:spcBef>
              <a:spcAft>
                <a:spcPts val="600"/>
              </a:spcAft>
              <a:buClr>
                <a:srgbClr val="5D9DE2"/>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Ο </a:t>
            </a:r>
            <a:r>
              <a:rPr lang="el-GR" altLang="el-GR" b="1"/>
              <a:t>άνεμος</a:t>
            </a:r>
            <a:r>
              <a:rPr lang="el-GR" altLang="el-GR"/>
              <a:t> (μέση ταχύτητα και διεύθυνση)</a:t>
            </a:r>
          </a:p>
          <a:p>
            <a:pPr marL="457200" indent="-457200">
              <a:spcBef>
                <a:spcPts val="600"/>
              </a:spcBef>
              <a:spcAft>
                <a:spcPts val="600"/>
              </a:spcAft>
              <a:buClr>
                <a:srgbClr val="5D9DE2"/>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Η </a:t>
            </a:r>
            <a:r>
              <a:rPr lang="el-GR" altLang="el-GR" b="1"/>
              <a:t>βροχόπτωση</a:t>
            </a:r>
            <a:r>
              <a:rPr lang="el-GR" altLang="el-GR"/>
              <a:t> (ένταση και διάρκεια)</a:t>
            </a:r>
          </a:p>
          <a:p>
            <a:pPr marL="457200" indent="-457200">
              <a:spcBef>
                <a:spcPts val="600"/>
              </a:spcBef>
              <a:spcAft>
                <a:spcPts val="600"/>
              </a:spcAft>
              <a:buClr>
                <a:srgbClr val="5D9DE2"/>
              </a:buClr>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a:t>Τα </a:t>
            </a:r>
            <a:r>
              <a:rPr lang="el-GR" altLang="el-GR" b="1"/>
              <a:t>ατμοσφαιρικά φαινόμενα</a:t>
            </a:r>
            <a:r>
              <a:rPr lang="el-GR" altLang="el-GR"/>
              <a:t> όπως η συννεφιά, ο παγετός, η ομίχλη, η δροσιά, και το χιόνι</a:t>
            </a:r>
          </a:p>
          <a:p>
            <a:pPr>
              <a:buClr>
                <a:srgbClr val="5D9DE2"/>
              </a:buClr>
            </a:pPr>
            <a:endParaRPr lang="el-GR"/>
          </a:p>
        </p:txBody>
      </p:sp>
      <p:sp>
        <p:nvSpPr>
          <p:cNvPr id="4" name="Θέση αριθμού διαφάνειας 3">
            <a:extLst>
              <a:ext uri="{FF2B5EF4-FFF2-40B4-BE49-F238E27FC236}">
                <a16:creationId xmlns:a16="http://schemas.microsoft.com/office/drawing/2014/main" id="{63D133FE-CC58-3E52-8AEC-D3828C8983FC}"/>
              </a:ext>
            </a:extLst>
          </p:cNvPr>
          <p:cNvSpPr>
            <a:spLocks noGrp="1"/>
          </p:cNvSpPr>
          <p:nvPr>
            <p:ph type="sldNum" sz="quarter" idx="12"/>
          </p:nvPr>
        </p:nvSpPr>
        <p:spPr>
          <a:xfrm>
            <a:off x="10874297" y="5957259"/>
            <a:ext cx="779767" cy="365125"/>
          </a:xfrm>
        </p:spPr>
        <p:txBody>
          <a:bodyPr/>
          <a:lstStyle/>
          <a:p>
            <a:fld id="{87B037C3-B7AA-45E8-8525-F17348A882A4}" type="slidenum">
              <a:rPr lang="el-GR" smtClean="0"/>
              <a:t>32</a:t>
            </a:fld>
            <a:endParaRPr lang="el-GR" dirty="0"/>
          </a:p>
        </p:txBody>
      </p:sp>
    </p:spTree>
    <p:extLst>
      <p:ext uri="{BB962C8B-B14F-4D97-AF65-F5344CB8AC3E}">
        <p14:creationId xmlns:p14="http://schemas.microsoft.com/office/powerpoint/2010/main" val="128517524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5" name="Εικόνα 4" descr="Εικόνα που περιέχει χορτάρι, βουνό, εξωτερικός χώρος/ύπαιθρος, φύση&#10;&#10;Περιγραφή που δημιουργήθηκε αυτόματα">
            <a:extLst>
              <a:ext uri="{FF2B5EF4-FFF2-40B4-BE49-F238E27FC236}">
                <a16:creationId xmlns:a16="http://schemas.microsoft.com/office/drawing/2014/main" id="{1F8C4E3C-BCA1-7518-362F-6C2A5209C758}"/>
              </a:ext>
            </a:extLst>
          </p:cNvPr>
          <p:cNvPicPr>
            <a:picLocks noChangeAspect="1"/>
          </p:cNvPicPr>
          <p:nvPr/>
        </p:nvPicPr>
        <p:blipFill rotWithShape="1">
          <a:blip r:embed="rId2">
            <a:extLst>
              <a:ext uri="{28A0092B-C50C-407E-A947-70E740481C1C}">
                <a14:useLocalDpi xmlns:a14="http://schemas.microsoft.com/office/drawing/2010/main" val="0"/>
              </a:ext>
            </a:extLst>
          </a:blip>
          <a:srcRect l="25982" r="35451" b="-1"/>
          <a:stretch/>
        </p:blipFill>
        <p:spPr>
          <a:xfrm>
            <a:off x="8229598" y="10"/>
            <a:ext cx="3962401" cy="6857990"/>
          </a:xfrm>
          <a:prstGeom prst="rect">
            <a:avLst/>
          </a:prstGeom>
        </p:spPr>
      </p:pic>
      <p:sp>
        <p:nvSpPr>
          <p:cNvPr id="14"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28A978E1-DD3C-3AE8-C327-9B94303FBB54}"/>
              </a:ext>
            </a:extLst>
          </p:cNvPr>
          <p:cNvSpPr>
            <a:spLocks noGrp="1"/>
          </p:cNvSpPr>
          <p:nvPr>
            <p:ph type="title"/>
          </p:nvPr>
        </p:nvSpPr>
        <p:spPr>
          <a:xfrm>
            <a:off x="541867" y="787400"/>
            <a:ext cx="7145866" cy="778933"/>
          </a:xfrm>
        </p:spPr>
        <p:txBody>
          <a:bodyPr anchor="ctr">
            <a:normAutofit/>
          </a:bodyPr>
          <a:lstStyle/>
          <a:p>
            <a:r>
              <a:rPr lang="el-GR" altLang="el-GR" sz="3200" b="1">
                <a:solidFill>
                  <a:srgbClr val="FEFFFF"/>
                </a:solidFill>
              </a:rPr>
              <a:t>Η Επίδραση του Κλίματος</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7E4B3B48-5E0A-21EF-BB15-B7ABD8ACD3C7}"/>
              </a:ext>
            </a:extLst>
          </p:cNvPr>
          <p:cNvSpPr>
            <a:spLocks noGrp="1"/>
          </p:cNvSpPr>
          <p:nvPr>
            <p:ph idx="1"/>
          </p:nvPr>
        </p:nvSpPr>
        <p:spPr>
          <a:xfrm>
            <a:off x="541866" y="2032000"/>
            <a:ext cx="7145867" cy="3879222"/>
          </a:xfrm>
        </p:spPr>
        <p:txBody>
          <a:bodyPr>
            <a:normAutofit/>
          </a:bodyPr>
          <a:lstStyle/>
          <a:p>
            <a:pPr marL="0" indent="0">
              <a:lnSpc>
                <a:spcPct val="90000"/>
              </a:lnSpc>
              <a:spcBef>
                <a:spcPts val="0"/>
              </a:spcBef>
              <a:spcAft>
                <a:spcPts val="2400"/>
              </a:spcAft>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1500">
                <a:solidFill>
                  <a:srgbClr val="FEFFFF"/>
                </a:solidFill>
              </a:rPr>
              <a:t>Για την καλύτερη μελέτη των αλληλεπιδράσεων των διαφόρων παραμέτρων του κλίματος στις φυσιολογικές λειτουργίες και τις αποδόσεις των καλλιεργούμενων ειδών έχουν προταθεί  τρία επίπεδα κλιματικών συνθηκών: </a:t>
            </a:r>
          </a:p>
          <a:p>
            <a:pPr>
              <a:lnSpc>
                <a:spcPct val="90000"/>
              </a:lnSpc>
              <a:spcBef>
                <a:spcPts val="0"/>
              </a:spcBef>
              <a:spcAft>
                <a:spcPts val="2400"/>
              </a:spcAft>
              <a:buClrTx/>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1500">
                <a:solidFill>
                  <a:srgbClr val="FEFFFF"/>
                </a:solidFill>
              </a:rPr>
              <a:t>Το </a:t>
            </a:r>
            <a:r>
              <a:rPr lang="el-GR" altLang="el-GR" sz="1500" b="1">
                <a:solidFill>
                  <a:srgbClr val="FEFFFF"/>
                </a:solidFill>
              </a:rPr>
              <a:t>μακροκλίμα</a:t>
            </a:r>
            <a:r>
              <a:rPr lang="el-GR" altLang="el-GR" sz="1500">
                <a:solidFill>
                  <a:srgbClr val="FEFFFF"/>
                </a:solidFill>
              </a:rPr>
              <a:t> ή κλίμα της περιοχής (ο ορισμός δόθηκε πιο πάνω)</a:t>
            </a:r>
          </a:p>
          <a:p>
            <a:pPr>
              <a:lnSpc>
                <a:spcPct val="90000"/>
              </a:lnSpc>
              <a:spcBef>
                <a:spcPts val="0"/>
              </a:spcBef>
              <a:spcAft>
                <a:spcPts val="2400"/>
              </a:spcAft>
              <a:buClrTx/>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1500">
                <a:solidFill>
                  <a:srgbClr val="FEFFFF"/>
                </a:solidFill>
              </a:rPr>
              <a:t>Το </a:t>
            </a:r>
            <a:r>
              <a:rPr lang="el-GR" altLang="el-GR" sz="1500" b="1">
                <a:solidFill>
                  <a:srgbClr val="FEFFFF"/>
                </a:solidFill>
              </a:rPr>
              <a:t>μεσοκλίμα </a:t>
            </a:r>
            <a:r>
              <a:rPr lang="el-GR" altLang="el-GR" sz="1500">
                <a:solidFill>
                  <a:srgbClr val="FEFFFF"/>
                </a:solidFill>
              </a:rPr>
              <a:t>ή τοπικό κλίμα που μπορεί να διαφοροποιείται σε μια μικρότερης έκτασης περιοχή π.χ. λόγω υψομέτρου, κλίσης του εδάφους ή γειτνίασης με μεγάλες μάζες νερού (θάλασσες, λίμνες κ.λπ.)</a:t>
            </a:r>
          </a:p>
          <a:p>
            <a:pPr>
              <a:lnSpc>
                <a:spcPct val="90000"/>
              </a:lnSpc>
              <a:spcBef>
                <a:spcPts val="0"/>
              </a:spcBef>
              <a:spcAft>
                <a:spcPts val="2400"/>
              </a:spcAft>
              <a:buClrTx/>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1500">
                <a:solidFill>
                  <a:srgbClr val="FEFFFF"/>
                </a:solidFill>
              </a:rPr>
              <a:t>Το </a:t>
            </a:r>
            <a:r>
              <a:rPr lang="el-GR" altLang="el-GR" sz="1500" b="1">
                <a:solidFill>
                  <a:srgbClr val="FEFFFF"/>
                </a:solidFill>
              </a:rPr>
              <a:t>μικροκλίμα</a:t>
            </a:r>
            <a:r>
              <a:rPr lang="el-GR" altLang="el-GR" sz="1500">
                <a:solidFill>
                  <a:srgbClr val="FEFFFF"/>
                </a:solidFill>
              </a:rPr>
              <a:t> που αφορά την συμπεριφορά των κλιματικών παραμέτρων μέσα στο χώρο και γύρω από τη φυτική κόμη μιας καλλιέργειας</a:t>
            </a:r>
          </a:p>
          <a:p>
            <a:pPr>
              <a:lnSpc>
                <a:spcPct val="90000"/>
              </a:lnSpc>
            </a:pPr>
            <a:endParaRPr lang="el-GR" sz="1500">
              <a:solidFill>
                <a:srgbClr val="FEFFFF"/>
              </a:solidFill>
            </a:endParaRPr>
          </a:p>
        </p:txBody>
      </p:sp>
      <p:sp>
        <p:nvSpPr>
          <p:cNvPr id="4" name="Θέση αριθμού διαφάνειας 3">
            <a:extLst>
              <a:ext uri="{FF2B5EF4-FFF2-40B4-BE49-F238E27FC236}">
                <a16:creationId xmlns:a16="http://schemas.microsoft.com/office/drawing/2014/main" id="{357C6351-AD6E-8341-E3D4-C64492A90A35}"/>
              </a:ext>
            </a:extLst>
          </p:cNvPr>
          <p:cNvSpPr>
            <a:spLocks noGrp="1"/>
          </p:cNvSpPr>
          <p:nvPr>
            <p:ph type="sldNum" sz="quarter" idx="12"/>
          </p:nvPr>
        </p:nvSpPr>
        <p:spPr>
          <a:xfrm>
            <a:off x="10013164" y="5899632"/>
            <a:ext cx="779767" cy="365125"/>
          </a:xfrm>
        </p:spPr>
        <p:txBody>
          <a:bodyPr/>
          <a:lstStyle/>
          <a:p>
            <a:fld id="{87B037C3-B7AA-45E8-8525-F17348A882A4}" type="slidenum">
              <a:rPr lang="el-GR" smtClean="0"/>
              <a:t>33</a:t>
            </a:fld>
            <a:endParaRPr lang="el-GR" dirty="0"/>
          </a:p>
        </p:txBody>
      </p:sp>
    </p:spTree>
    <p:extLst>
      <p:ext uri="{BB962C8B-B14F-4D97-AF65-F5344CB8AC3E}">
        <p14:creationId xmlns:p14="http://schemas.microsoft.com/office/powerpoint/2010/main" val="42277539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χορτάρι, ουρανός, εξωτερικός χώρος/ύπαιθρος, αγρός&#10;&#10;Περιγραφή που δημιουργήθηκε αυτόματα">
            <a:extLst>
              <a:ext uri="{FF2B5EF4-FFF2-40B4-BE49-F238E27FC236}">
                <a16:creationId xmlns:a16="http://schemas.microsoft.com/office/drawing/2014/main" id="{C8548581-EA17-5002-BE8B-9DAE977B851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3843" r="8380" b="1"/>
          <a:stretch/>
        </p:blipFill>
        <p:spPr>
          <a:xfrm>
            <a:off x="-8825" y="-5610"/>
            <a:ext cx="12192000" cy="6858000"/>
          </a:xfrm>
          <a:prstGeom prst="rect">
            <a:avLst/>
          </a:prstGeom>
        </p:spPr>
      </p:pic>
      <p:sp>
        <p:nvSpPr>
          <p:cNvPr id="2" name="Τίτλος 1">
            <a:extLst>
              <a:ext uri="{FF2B5EF4-FFF2-40B4-BE49-F238E27FC236}">
                <a16:creationId xmlns:a16="http://schemas.microsoft.com/office/drawing/2014/main" id="{9572CD2E-E1EE-2D67-BE3B-F804BAEB3ADF}"/>
              </a:ext>
            </a:extLst>
          </p:cNvPr>
          <p:cNvSpPr>
            <a:spLocks noGrp="1"/>
          </p:cNvSpPr>
          <p:nvPr>
            <p:ph type="title"/>
          </p:nvPr>
        </p:nvSpPr>
        <p:spPr>
          <a:xfrm>
            <a:off x="2592925" y="624110"/>
            <a:ext cx="8911687" cy="1280890"/>
          </a:xfrm>
        </p:spPr>
        <p:txBody>
          <a:bodyPr>
            <a:normAutofit/>
          </a:bodyPr>
          <a:lstStyle/>
          <a:p>
            <a:r>
              <a:rPr lang="el-GR" altLang="el-GR" b="1">
                <a:solidFill>
                  <a:srgbClr val="FFFFFF"/>
                </a:solidFill>
              </a:rPr>
              <a:t>Η Επίδραση του Κλίματος</a:t>
            </a:r>
            <a:endParaRPr lang="el-GR">
              <a:solidFill>
                <a:srgbClr val="FFFFFF"/>
              </a:solidFill>
            </a:endParaRPr>
          </a:p>
        </p:txBody>
      </p:sp>
      <p:sp>
        <p:nvSpPr>
          <p:cNvPr id="3" name="Θέση περιεχομένου 2">
            <a:extLst>
              <a:ext uri="{FF2B5EF4-FFF2-40B4-BE49-F238E27FC236}">
                <a16:creationId xmlns:a16="http://schemas.microsoft.com/office/drawing/2014/main" id="{706CE74B-B90A-41B3-3D11-440970F733EA}"/>
              </a:ext>
            </a:extLst>
          </p:cNvPr>
          <p:cNvSpPr>
            <a:spLocks noGrp="1"/>
          </p:cNvSpPr>
          <p:nvPr>
            <p:ph idx="1"/>
          </p:nvPr>
        </p:nvSpPr>
        <p:spPr>
          <a:xfrm>
            <a:off x="2589212" y="2133600"/>
            <a:ext cx="8915400" cy="3777622"/>
          </a:xfrm>
        </p:spPr>
        <p:txBody>
          <a:bodyPr>
            <a:normAutofit/>
          </a:bodyPr>
          <a:lstStyle/>
          <a:p>
            <a:pPr marL="342900" indent="-342900" defTabSz="449263" eaLnBrk="0" fontAlgn="base" hangingPunct="0">
              <a:spcBef>
                <a:spcPct val="0"/>
              </a:spcBef>
              <a:spcAft>
                <a:spcPts val="1800"/>
              </a:spcAft>
              <a:buClr>
                <a:srgbClr val="5A7E97"/>
              </a:buClr>
              <a:buSzPct val="100000"/>
              <a:buFont typeface="Arial" panose="020B0604020202020204" pitchFamily="34" charset="0"/>
              <a:buChar char="•"/>
            </a:pPr>
            <a:r>
              <a:rPr lang="el-GR" altLang="el-GR" sz="2400" dirty="0"/>
              <a:t>Η θερμοκρασία και η ένταση της ηλιακής ακτινοβολίας θεωρούνται από τους πιο σημαντικούς παράγοντες του κλίματος που επηρεάζουν την ποιότητα των κρασιών</a:t>
            </a:r>
            <a:r>
              <a:rPr lang="en-US" altLang="el-GR" sz="2400" dirty="0"/>
              <a:t>.</a:t>
            </a:r>
            <a:endParaRPr lang="el-GR" altLang="el-GR" sz="2400" dirty="0"/>
          </a:p>
          <a:p>
            <a:pPr marL="342900" indent="-342900" defTabSz="449263" eaLnBrk="0" fontAlgn="base" hangingPunct="0">
              <a:spcBef>
                <a:spcPct val="0"/>
              </a:spcBef>
              <a:spcAft>
                <a:spcPts val="1800"/>
              </a:spcAft>
              <a:buClr>
                <a:srgbClr val="5A7E97"/>
              </a:buClr>
              <a:buSzPct val="100000"/>
              <a:buFont typeface="Arial" panose="020B0604020202020204" pitchFamily="34" charset="0"/>
              <a:buChar char="•"/>
            </a:pPr>
            <a:r>
              <a:rPr lang="el-GR" altLang="el-GR" sz="2400" dirty="0"/>
              <a:t>Οι μέτριες θερμοκρασίες (σε δροσερές περιοχές) σε αντίθεση με τις υψηλές θερμοκρασίες επηρεάζουν θετικά ιδιαίτερα τα λευκά κρασιά (αρώματα, ισορροπημένη οξύτητα</a:t>
            </a:r>
            <a:r>
              <a:rPr lang="el-GR" altLang="el-GR" dirty="0"/>
              <a:t>)</a:t>
            </a:r>
            <a:r>
              <a:rPr lang="en-US" altLang="el-GR" dirty="0"/>
              <a:t>.</a:t>
            </a:r>
            <a:endParaRPr lang="el-GR" altLang="el-GR" dirty="0"/>
          </a:p>
          <a:p>
            <a:pPr>
              <a:buClr>
                <a:srgbClr val="5A7E97"/>
              </a:buClr>
            </a:pPr>
            <a:endParaRPr lang="el-GR" dirty="0"/>
          </a:p>
        </p:txBody>
      </p:sp>
      <p:sp>
        <p:nvSpPr>
          <p:cNvPr id="4" name="Θέση αριθμού διαφάνειας 3">
            <a:extLst>
              <a:ext uri="{FF2B5EF4-FFF2-40B4-BE49-F238E27FC236}">
                <a16:creationId xmlns:a16="http://schemas.microsoft.com/office/drawing/2014/main" id="{A557B630-3A70-6AAE-ADA7-1069BD21F5EC}"/>
              </a:ext>
            </a:extLst>
          </p:cNvPr>
          <p:cNvSpPr>
            <a:spLocks noGrp="1"/>
          </p:cNvSpPr>
          <p:nvPr>
            <p:ph type="sldNum" sz="quarter" idx="12"/>
          </p:nvPr>
        </p:nvSpPr>
        <p:spPr>
          <a:xfrm>
            <a:off x="10297249" y="5957259"/>
            <a:ext cx="779767" cy="365125"/>
          </a:xfrm>
        </p:spPr>
        <p:txBody>
          <a:bodyPr/>
          <a:lstStyle/>
          <a:p>
            <a:fld id="{87B037C3-B7AA-45E8-8525-F17348A882A4}" type="slidenum">
              <a:rPr lang="el-GR" smtClean="0"/>
              <a:t>34</a:t>
            </a:fld>
            <a:endParaRPr lang="el-GR" dirty="0"/>
          </a:p>
        </p:txBody>
      </p:sp>
    </p:spTree>
    <p:extLst>
      <p:ext uri="{BB962C8B-B14F-4D97-AF65-F5344CB8AC3E}">
        <p14:creationId xmlns:p14="http://schemas.microsoft.com/office/powerpoint/2010/main" val="154488181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5" name="Εικόνα 4" descr="Εικόνα που περιέχει χορτάρι, ουρανός, εξωτερικός χώρος/ύπαιθρος, αγρός&#10;&#10;Περιγραφή που δημιουργήθηκε αυτόματα">
            <a:extLst>
              <a:ext uri="{FF2B5EF4-FFF2-40B4-BE49-F238E27FC236}">
                <a16:creationId xmlns:a16="http://schemas.microsoft.com/office/drawing/2014/main" id="{76A0E4B5-4E8D-D14B-22A2-D226369F9638}"/>
              </a:ext>
            </a:extLst>
          </p:cNvPr>
          <p:cNvPicPr>
            <a:picLocks noChangeAspect="1"/>
          </p:cNvPicPr>
          <p:nvPr/>
        </p:nvPicPr>
        <p:blipFill rotWithShape="1">
          <a:blip r:embed="rId2">
            <a:extLst>
              <a:ext uri="{28A0092B-C50C-407E-A947-70E740481C1C}">
                <a14:useLocalDpi xmlns:a14="http://schemas.microsoft.com/office/drawing/2010/main" val="0"/>
              </a:ext>
            </a:extLst>
          </a:blip>
          <a:srcRect l="40092" r="34630" b="1"/>
          <a:stretch/>
        </p:blipFill>
        <p:spPr>
          <a:xfrm>
            <a:off x="8229598" y="10"/>
            <a:ext cx="3962401" cy="6857990"/>
          </a:xfrm>
          <a:prstGeom prst="rect">
            <a:avLst/>
          </a:prstGeom>
        </p:spPr>
      </p:pic>
      <p:sp>
        <p:nvSpPr>
          <p:cNvPr id="14"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97561392-278F-AA83-4098-CF6D48DB4A33}"/>
              </a:ext>
            </a:extLst>
          </p:cNvPr>
          <p:cNvSpPr>
            <a:spLocks noGrp="1"/>
          </p:cNvSpPr>
          <p:nvPr>
            <p:ph type="title"/>
          </p:nvPr>
        </p:nvSpPr>
        <p:spPr>
          <a:xfrm>
            <a:off x="541867" y="787400"/>
            <a:ext cx="7145866" cy="778933"/>
          </a:xfrm>
        </p:spPr>
        <p:txBody>
          <a:bodyPr anchor="ctr">
            <a:normAutofit/>
          </a:bodyPr>
          <a:lstStyle/>
          <a:p>
            <a:r>
              <a:rPr lang="el-GR" altLang="el-GR" sz="3200" b="1">
                <a:solidFill>
                  <a:srgbClr val="FEFFFF"/>
                </a:solidFill>
              </a:rPr>
              <a:t>Η Επίδραση του Κλίματος</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8377C1EC-ED40-1EBC-BCDC-274F2ED6AFA5}"/>
              </a:ext>
            </a:extLst>
          </p:cNvPr>
          <p:cNvSpPr>
            <a:spLocks noGrp="1"/>
          </p:cNvSpPr>
          <p:nvPr>
            <p:ph idx="1"/>
          </p:nvPr>
        </p:nvSpPr>
        <p:spPr>
          <a:xfrm>
            <a:off x="541866" y="2032000"/>
            <a:ext cx="7145867" cy="3879222"/>
          </a:xfrm>
        </p:spPr>
        <p:txBody>
          <a:bodyPr>
            <a:normAutofit/>
          </a:bodyPr>
          <a:lstStyle/>
          <a:p>
            <a:pPr marL="342900" indent="-342900" defTabSz="449263" eaLnBrk="0" fontAlgn="base" hangingPunct="0">
              <a:spcBef>
                <a:spcPct val="0"/>
              </a:spcBef>
              <a:spcAft>
                <a:spcPts val="1800"/>
              </a:spcAft>
              <a:buSzPct val="100000"/>
              <a:buFont typeface="Arial" panose="020B0604020202020204" pitchFamily="34" charset="0"/>
              <a:buChar char="•"/>
            </a:pPr>
            <a:r>
              <a:rPr lang="el-GR" altLang="el-GR">
                <a:solidFill>
                  <a:srgbClr val="FEFFFF"/>
                </a:solidFill>
              </a:rPr>
              <a:t>Σε σχέση με τη βλάστηση: Ορίζεται ως </a:t>
            </a:r>
            <a:r>
              <a:rPr lang="el-GR" altLang="el-GR" b="1" i="1">
                <a:solidFill>
                  <a:srgbClr val="FEFFFF"/>
                </a:solidFill>
              </a:rPr>
              <a:t>ευνοϊκή περίοδο βλάστησης</a:t>
            </a:r>
            <a:r>
              <a:rPr lang="el-GR" altLang="el-GR">
                <a:solidFill>
                  <a:srgbClr val="FEFFFF"/>
                </a:solidFill>
              </a:rPr>
              <a:t> για ένα τόπο η περίοδος του έτους κατά τη διάρκεια της οποίας η μέση θερμοκρασία της ημέρας είναι μεγαλύτερη ή ίση προς τη θερμοκρασία έκπτυξης των οφθαλμών</a:t>
            </a:r>
            <a:r>
              <a:rPr lang="en-US" altLang="el-GR">
                <a:solidFill>
                  <a:srgbClr val="FEFFFF"/>
                </a:solidFill>
              </a:rPr>
              <a:t>.</a:t>
            </a:r>
            <a:endParaRPr lang="el-GR" altLang="el-GR">
              <a:solidFill>
                <a:srgbClr val="FEFFFF"/>
              </a:solidFill>
            </a:endParaRPr>
          </a:p>
          <a:p>
            <a:pPr marL="342900" indent="-342900" defTabSz="449263" eaLnBrk="0" fontAlgn="base" hangingPunct="0">
              <a:spcBef>
                <a:spcPct val="0"/>
              </a:spcBef>
              <a:spcAft>
                <a:spcPts val="1800"/>
              </a:spcAft>
              <a:buSzPct val="100000"/>
              <a:buFont typeface="Arial" panose="020B0604020202020204" pitchFamily="34" charset="0"/>
              <a:buChar char="•"/>
            </a:pPr>
            <a:r>
              <a:rPr lang="el-GR" altLang="el-GR">
                <a:solidFill>
                  <a:srgbClr val="FEFFFF"/>
                </a:solidFill>
              </a:rPr>
              <a:t>Η θερμοκρασία έκπτυξης ονομάζεται </a:t>
            </a:r>
            <a:r>
              <a:rPr lang="el-GR" altLang="el-GR" b="1" i="1">
                <a:solidFill>
                  <a:srgbClr val="FEFFFF"/>
                </a:solidFill>
              </a:rPr>
              <a:t>μηδέν βλάστησης</a:t>
            </a:r>
            <a:r>
              <a:rPr lang="en-US" altLang="el-GR" b="1" i="1">
                <a:solidFill>
                  <a:srgbClr val="FEFFFF"/>
                </a:solidFill>
              </a:rPr>
              <a:t>.</a:t>
            </a:r>
            <a:endParaRPr lang="el-GR" altLang="el-GR" b="1" i="1">
              <a:solidFill>
                <a:srgbClr val="FEFFFF"/>
              </a:solidFill>
            </a:endParaRPr>
          </a:p>
          <a:p>
            <a:r>
              <a:rPr lang="el-GR">
                <a:solidFill>
                  <a:srgbClr val="FEFFFF"/>
                </a:solidFill>
              </a:rPr>
              <a:t>Το φαινόμενο της εκβλάστησης των λανθανόντων οφθαλμών αρχίζει όταν η θερμοκρασία του περιβάλλοντος σταθεροποιηθεί στους δέκα βαθμούς Κελσίου, η θερμοκρασία αυτή ονομάζεται </a:t>
            </a:r>
            <a:r>
              <a:rPr lang="el-GR" b="1">
                <a:solidFill>
                  <a:srgbClr val="FEFFFF"/>
                </a:solidFill>
              </a:rPr>
              <a:t>μηδέν βλάστησης</a:t>
            </a:r>
            <a:r>
              <a:rPr lang="el-GR">
                <a:solidFill>
                  <a:srgbClr val="FEFFFF"/>
                </a:solidFill>
              </a:rPr>
              <a:t>.</a:t>
            </a:r>
          </a:p>
        </p:txBody>
      </p:sp>
      <p:sp>
        <p:nvSpPr>
          <p:cNvPr id="4" name="Θέση αριθμού διαφάνειας 3">
            <a:extLst>
              <a:ext uri="{FF2B5EF4-FFF2-40B4-BE49-F238E27FC236}">
                <a16:creationId xmlns:a16="http://schemas.microsoft.com/office/drawing/2014/main" id="{95B9D259-A0CE-7664-052D-7DD3480CF76F}"/>
              </a:ext>
            </a:extLst>
          </p:cNvPr>
          <p:cNvSpPr>
            <a:spLocks noGrp="1"/>
          </p:cNvSpPr>
          <p:nvPr>
            <p:ph type="sldNum" sz="quarter" idx="12"/>
          </p:nvPr>
        </p:nvSpPr>
        <p:spPr>
          <a:xfrm>
            <a:off x="10945319" y="6158772"/>
            <a:ext cx="779767" cy="365125"/>
          </a:xfrm>
        </p:spPr>
        <p:txBody>
          <a:bodyPr/>
          <a:lstStyle/>
          <a:p>
            <a:fld id="{87B037C3-B7AA-45E8-8525-F17348A882A4}" type="slidenum">
              <a:rPr lang="el-GR" smtClean="0"/>
              <a:t>35</a:t>
            </a:fld>
            <a:endParaRPr lang="el-GR" dirty="0"/>
          </a:p>
        </p:txBody>
      </p:sp>
    </p:spTree>
    <p:extLst>
      <p:ext uri="{BB962C8B-B14F-4D97-AF65-F5344CB8AC3E}">
        <p14:creationId xmlns:p14="http://schemas.microsoft.com/office/powerpoint/2010/main" val="353376056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l-GR"/>
            </a:p>
          </p:txBody>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l-GR"/>
            </a:p>
          </p:txBody>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l-GR"/>
            </a:p>
          </p:txBody>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l-GR"/>
            </a:p>
          </p:txBody>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l-GR"/>
            </a:p>
          </p:txBody>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l-GR"/>
            </a:p>
          </p:txBody>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l-GR"/>
            </a:p>
          </p:txBody>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l-GR"/>
            </a:p>
          </p:txBody>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l-GR"/>
            </a:p>
          </p:txBody>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l-GR"/>
            </a:p>
          </p:txBody>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l-GR"/>
            </a:p>
          </p:txBody>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l-GR"/>
            </a:p>
          </p:txBody>
        </p:sp>
      </p:gr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3B8C6F1F-BDDB-1A46-3F80-F230243AC671}"/>
              </a:ext>
            </a:extLst>
          </p:cNvPr>
          <p:cNvSpPr>
            <a:spLocks noGrp="1"/>
          </p:cNvSpPr>
          <p:nvPr>
            <p:ph idx="1"/>
          </p:nvPr>
        </p:nvSpPr>
        <p:spPr>
          <a:xfrm>
            <a:off x="5285509" y="1093380"/>
            <a:ext cx="6219103" cy="4679250"/>
          </a:xfrm>
        </p:spPr>
        <p:txBody>
          <a:bodyPr anchor="ctr">
            <a:normAutofit/>
          </a:bodyPr>
          <a:lstStyle/>
          <a:p>
            <a:r>
              <a:rPr lang="el-GR" sz="3600" dirty="0"/>
              <a:t>Ευχαριστώ για την προσοχή σας</a:t>
            </a:r>
          </a:p>
        </p:txBody>
      </p:sp>
      <p:sp>
        <p:nvSpPr>
          <p:cNvPr id="2" name="Θέση αριθμού διαφάνειας 1">
            <a:extLst>
              <a:ext uri="{FF2B5EF4-FFF2-40B4-BE49-F238E27FC236}">
                <a16:creationId xmlns:a16="http://schemas.microsoft.com/office/drawing/2014/main" id="{26A2236C-03EF-0D28-7A61-79D3AC5DF9C8}"/>
              </a:ext>
            </a:extLst>
          </p:cNvPr>
          <p:cNvSpPr>
            <a:spLocks noGrp="1"/>
          </p:cNvSpPr>
          <p:nvPr>
            <p:ph type="sldNum" sz="quarter" idx="12"/>
          </p:nvPr>
        </p:nvSpPr>
        <p:spPr>
          <a:xfrm>
            <a:off x="10625722" y="5957397"/>
            <a:ext cx="779767" cy="365125"/>
          </a:xfrm>
        </p:spPr>
        <p:txBody>
          <a:bodyPr/>
          <a:lstStyle/>
          <a:p>
            <a:fld id="{87B037C3-B7AA-45E8-8525-F17348A882A4}" type="slidenum">
              <a:rPr lang="el-GR" smtClean="0"/>
              <a:t>36</a:t>
            </a:fld>
            <a:endParaRPr lang="el-GR" dirty="0"/>
          </a:p>
        </p:txBody>
      </p:sp>
    </p:spTree>
    <p:extLst>
      <p:ext uri="{BB962C8B-B14F-4D97-AF65-F5344CB8AC3E}">
        <p14:creationId xmlns:p14="http://schemas.microsoft.com/office/powerpoint/2010/main" val="133687653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89A3B5-1F04-CCAB-7F0F-54DF68B5098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C473134-AF2A-AA3A-A2CE-63D77723269B}"/>
              </a:ext>
            </a:extLst>
          </p:cNvPr>
          <p:cNvSpPr>
            <a:spLocks noGrp="1"/>
          </p:cNvSpPr>
          <p:nvPr>
            <p:ph idx="1"/>
          </p:nvPr>
        </p:nvSpPr>
        <p:spPr/>
        <p:txBody>
          <a:bodyPr/>
          <a:lstStyle/>
          <a:p>
            <a:r>
              <a:rPr lang="en-US" dirty="0">
                <a:hlinkClick r:id="rId2"/>
              </a:rPr>
              <a:t>http://www.ks-minerals-and-agriculture.com/grgr/fertiliser/</a:t>
            </a:r>
            <a:endParaRPr lang="en-US" dirty="0"/>
          </a:p>
          <a:p>
            <a:pPr algn="l"/>
            <a:r>
              <a:rPr lang="el-GR" sz="1800" b="0" i="0" u="none" strike="noStrike" baseline="0" dirty="0">
                <a:latin typeface="Century Gothic" panose="020B0502020202020204" pitchFamily="34" charset="0"/>
              </a:rPr>
              <a:t>Σημειώσεις Αμπελουργίας </a:t>
            </a:r>
            <a:r>
              <a:rPr lang="en-US" sz="1800" b="0" i="0" u="none" strike="noStrike" baseline="0" dirty="0">
                <a:latin typeface="Century Gothic" panose="020B0502020202020204" pitchFamily="34" charset="0"/>
              </a:rPr>
              <a:t>,</a:t>
            </a:r>
            <a:r>
              <a:rPr lang="el-GR" sz="1800" b="0" i="0" u="none" strike="noStrike" baseline="0" dirty="0">
                <a:latin typeface="Calibri" panose="020F0502020204030204" pitchFamily="34" charset="0"/>
              </a:rPr>
              <a:t>Σμαραγδή Πετρο</a:t>
            </a:r>
            <a:r>
              <a:rPr lang="el-GR" sz="1800" b="1" i="0" u="none" strike="noStrike" baseline="0" dirty="0">
                <a:latin typeface="Calibri" panose="020F0502020204030204" pitchFamily="34" charset="0"/>
              </a:rPr>
              <a:t>π</a:t>
            </a:r>
            <a:r>
              <a:rPr lang="el-GR" sz="1800" b="0" i="0" u="none" strike="noStrike" baseline="0" dirty="0">
                <a:latin typeface="Calibri" panose="020F0502020204030204" pitchFamily="34" charset="0"/>
              </a:rPr>
              <a:t>ούλου-Καραγιαννοπούλου</a:t>
            </a:r>
            <a:r>
              <a:rPr lang="en-US" sz="1800" b="0" i="0" u="none" strike="noStrike" baseline="0" dirty="0">
                <a:latin typeface="Calibri" panose="020F0502020204030204" pitchFamily="34" charset="0"/>
              </a:rPr>
              <a:t> </a:t>
            </a:r>
            <a:r>
              <a:rPr lang="el-GR" sz="1800" b="0" i="0" u="none" strike="noStrike" baseline="0" dirty="0">
                <a:latin typeface="Calibri" panose="020F0502020204030204" pitchFamily="34" charset="0"/>
              </a:rPr>
              <a:t>Γεω</a:t>
            </a:r>
            <a:r>
              <a:rPr lang="el-GR" sz="1800" b="1" i="0" u="none" strike="noStrike" baseline="0" dirty="0">
                <a:latin typeface="Calibri" panose="020F0502020204030204" pitchFamily="34" charset="0"/>
              </a:rPr>
              <a:t>π</a:t>
            </a:r>
            <a:r>
              <a:rPr lang="el-GR" sz="1800" b="0" i="0" u="none" strike="noStrike" baseline="0" dirty="0">
                <a:latin typeface="Calibri" panose="020F0502020204030204" pitchFamily="34" charset="0"/>
              </a:rPr>
              <a:t>όνος</a:t>
            </a:r>
            <a:r>
              <a:rPr lang="en-US" sz="1800" dirty="0">
                <a:latin typeface="Calibri" panose="020F0502020204030204" pitchFamily="34" charset="0"/>
              </a:rPr>
              <a:t> </a:t>
            </a:r>
            <a:r>
              <a:rPr lang="el-GR" sz="1800" b="0" i="0" u="none" strike="noStrike" baseline="0" dirty="0">
                <a:latin typeface="Calibri" panose="020F0502020204030204" pitchFamily="34" charset="0"/>
              </a:rPr>
              <a:t>Καλαμάτα</a:t>
            </a:r>
            <a:r>
              <a:rPr lang="el-GR" sz="1800" b="1" i="0" u="none" strike="noStrike" baseline="0" dirty="0">
                <a:latin typeface="Calibri" panose="020F0502020204030204" pitchFamily="34" charset="0"/>
              </a:rPr>
              <a:t>, 2022</a:t>
            </a:r>
            <a:endParaRPr lang="el-GR" dirty="0"/>
          </a:p>
        </p:txBody>
      </p:sp>
      <p:sp>
        <p:nvSpPr>
          <p:cNvPr id="4" name="Θέση αριθμού διαφάνειας 3">
            <a:extLst>
              <a:ext uri="{FF2B5EF4-FFF2-40B4-BE49-F238E27FC236}">
                <a16:creationId xmlns:a16="http://schemas.microsoft.com/office/drawing/2014/main" id="{B1BD4592-696C-15F4-57B4-0DC7F0D548E6}"/>
              </a:ext>
            </a:extLst>
          </p:cNvPr>
          <p:cNvSpPr>
            <a:spLocks noGrp="1"/>
          </p:cNvSpPr>
          <p:nvPr>
            <p:ph type="sldNum" sz="quarter" idx="12"/>
          </p:nvPr>
        </p:nvSpPr>
        <p:spPr/>
        <p:txBody>
          <a:bodyPr/>
          <a:lstStyle/>
          <a:p>
            <a:fld id="{87B037C3-B7AA-45E8-8525-F17348A882A4}" type="slidenum">
              <a:rPr lang="el-GR" smtClean="0"/>
              <a:t>37</a:t>
            </a:fld>
            <a:endParaRPr lang="el-GR"/>
          </a:p>
        </p:txBody>
      </p:sp>
    </p:spTree>
    <p:extLst>
      <p:ext uri="{BB962C8B-B14F-4D97-AF65-F5344CB8AC3E}">
        <p14:creationId xmlns:p14="http://schemas.microsoft.com/office/powerpoint/2010/main" val="2023639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5" name="Εικόνα 4" descr="Εικόνα που περιέχει χορτάρι, εξωτερικός χώρος/ύπαιθρος, πράσινο, φυτό&#10;&#10;Περιγραφή που δημιουργήθηκε αυτόματα">
            <a:extLst>
              <a:ext uri="{FF2B5EF4-FFF2-40B4-BE49-F238E27FC236}">
                <a16:creationId xmlns:a16="http://schemas.microsoft.com/office/drawing/2014/main" id="{61FE6D0D-2FBF-CBA6-350A-02AC1823C7B2}"/>
              </a:ext>
            </a:extLst>
          </p:cNvPr>
          <p:cNvPicPr>
            <a:picLocks noChangeAspect="1"/>
          </p:cNvPicPr>
          <p:nvPr/>
        </p:nvPicPr>
        <p:blipFill rotWithShape="1">
          <a:blip r:embed="rId2">
            <a:extLst>
              <a:ext uri="{28A0092B-C50C-407E-A947-70E740481C1C}">
                <a14:useLocalDpi xmlns:a14="http://schemas.microsoft.com/office/drawing/2010/main" val="0"/>
              </a:ext>
            </a:extLst>
          </a:blip>
          <a:srcRect l="9655" r="16976"/>
          <a:stretch/>
        </p:blipFill>
        <p:spPr>
          <a:xfrm>
            <a:off x="8229598" y="10"/>
            <a:ext cx="3962401" cy="6857990"/>
          </a:xfrm>
          <a:prstGeom prst="rect">
            <a:avLst/>
          </a:prstGeom>
        </p:spPr>
      </p:pic>
      <p:sp>
        <p:nvSpPr>
          <p:cNvPr id="4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91F28195-04A0-153F-786B-09EAC43AFF5F}"/>
              </a:ext>
            </a:extLst>
          </p:cNvPr>
          <p:cNvSpPr>
            <a:spLocks noGrp="1"/>
          </p:cNvSpPr>
          <p:nvPr>
            <p:ph type="title"/>
          </p:nvPr>
        </p:nvSpPr>
        <p:spPr>
          <a:xfrm>
            <a:off x="541867" y="787400"/>
            <a:ext cx="7145866" cy="778933"/>
          </a:xfrm>
        </p:spPr>
        <p:txBody>
          <a:bodyPr anchor="ctr">
            <a:normAutofit/>
          </a:bodyPr>
          <a:lstStyle/>
          <a:p>
            <a:r>
              <a:rPr lang="el-GR" altLang="el-GR" sz="3200" b="1">
                <a:solidFill>
                  <a:srgbClr val="FEFFFF"/>
                </a:solidFill>
              </a:rPr>
              <a:t>Θρέψη</a:t>
            </a:r>
            <a:endParaRPr lang="el-GR" sz="3200">
              <a:solidFill>
                <a:srgbClr val="FEFFFF"/>
              </a:solidFill>
            </a:endParaRPr>
          </a:p>
        </p:txBody>
      </p:sp>
      <p:sp>
        <p:nvSpPr>
          <p:cNvPr id="3" name="Θέση περιεχομένου 2">
            <a:extLst>
              <a:ext uri="{FF2B5EF4-FFF2-40B4-BE49-F238E27FC236}">
                <a16:creationId xmlns:a16="http://schemas.microsoft.com/office/drawing/2014/main" id="{70F71B38-DE30-3B82-6922-FBED2091C44F}"/>
              </a:ext>
            </a:extLst>
          </p:cNvPr>
          <p:cNvSpPr>
            <a:spLocks noGrp="1"/>
          </p:cNvSpPr>
          <p:nvPr>
            <p:ph idx="1"/>
          </p:nvPr>
        </p:nvSpPr>
        <p:spPr>
          <a:xfrm>
            <a:off x="541866" y="2032000"/>
            <a:ext cx="7145867" cy="3879222"/>
          </a:xfrm>
        </p:spPr>
        <p:txBody>
          <a:bodyPr>
            <a:normAutofit lnSpcReduction="10000"/>
          </a:bodyPr>
          <a:lstStyle/>
          <a:p>
            <a:pPr marL="0" indent="0">
              <a:buNone/>
            </a:pPr>
            <a:r>
              <a:rPr lang="el-GR" b="0" i="0" u="none" strike="noStrike" baseline="0" dirty="0">
                <a:solidFill>
                  <a:srgbClr val="FEFFFF"/>
                </a:solidFill>
                <a:latin typeface="Century Gothic" panose="020B0502020202020204" pitchFamily="34" charset="0"/>
              </a:rPr>
              <a:t>Οι ανάγκες της αμπέλου σε θρεπτικά στοιχεία διαφοροποιούνται σημαντικά επηρεαζόμενες κυρίως από τους εξής παράγοντες:</a:t>
            </a:r>
          </a:p>
          <a:p>
            <a:endParaRPr lang="el-GR" b="0" i="0" u="none" strike="noStrike" baseline="0" dirty="0">
              <a:solidFill>
                <a:srgbClr val="FEFFFF"/>
              </a:solidFill>
              <a:latin typeface="Century Gothic" panose="020B0502020202020204" pitchFamily="34" charset="0"/>
            </a:endParaRPr>
          </a:p>
          <a:p>
            <a:r>
              <a:rPr lang="el-GR" b="0" i="0" u="none" strike="noStrike" baseline="0" dirty="0">
                <a:solidFill>
                  <a:srgbClr val="FEFFFF"/>
                </a:solidFill>
                <a:latin typeface="Century Gothic" panose="020B0502020202020204" pitchFamily="34" charset="0"/>
              </a:rPr>
              <a:t>Συνδυασμός υποκειμένου και ποικιλίας. Τα υποκείμενα και οι καλλιεργούμενες ποικιλίες αμπέλου έχουν διαφορετικές απαιτήσεις σε θρεπτικά στοιχεία. Υποκείμενα και ποικιλίες με αυξημένη ζωηρότητα απορροφούν μεγαλύτερες ποσότητες θρεπτικών στοιχείων από το έδαφος.</a:t>
            </a:r>
          </a:p>
          <a:p>
            <a:r>
              <a:rPr lang="el-GR" b="0" i="0" u="none" strike="noStrike" baseline="0" dirty="0">
                <a:solidFill>
                  <a:srgbClr val="FEFFFF"/>
                </a:solidFill>
                <a:latin typeface="Century Gothic" panose="020B0502020202020204" pitchFamily="34" charset="0"/>
              </a:rPr>
              <a:t>Ο τρόπος της καλλιέργειας . Η πυκνότητα φύτευσης των </a:t>
            </a:r>
            <a:r>
              <a:rPr lang="el-GR" b="0" i="0" u="none" strike="noStrike" baseline="0" dirty="0" err="1">
                <a:solidFill>
                  <a:srgbClr val="FEFFFF"/>
                </a:solidFill>
                <a:latin typeface="Century Gothic" panose="020B0502020202020204" pitchFamily="34" charset="0"/>
              </a:rPr>
              <a:t>πρέμνων</a:t>
            </a:r>
            <a:r>
              <a:rPr lang="el-GR" b="0" i="0" u="none" strike="noStrike" baseline="0" dirty="0">
                <a:solidFill>
                  <a:srgbClr val="FEFFFF"/>
                </a:solidFill>
                <a:latin typeface="Century Gothic" panose="020B0502020202020204" pitchFamily="34" charset="0"/>
              </a:rPr>
              <a:t>, το σύστημα μόρφωσης και το κλάδεμα καρποφορίας επηρεάζοντας τις απαιτήσεις μιας ποικιλίας σε θρεπτικά στοιχεία.</a:t>
            </a:r>
            <a:endParaRPr lang="el-GR" dirty="0">
              <a:solidFill>
                <a:srgbClr val="FEFFFF"/>
              </a:solidFill>
            </a:endParaRPr>
          </a:p>
        </p:txBody>
      </p:sp>
      <p:sp>
        <p:nvSpPr>
          <p:cNvPr id="4" name="Θέση αριθμού διαφάνειας 3">
            <a:extLst>
              <a:ext uri="{FF2B5EF4-FFF2-40B4-BE49-F238E27FC236}">
                <a16:creationId xmlns:a16="http://schemas.microsoft.com/office/drawing/2014/main" id="{83097444-D028-5BDA-3B12-62ADD38CCBC1}"/>
              </a:ext>
            </a:extLst>
          </p:cNvPr>
          <p:cNvSpPr>
            <a:spLocks noGrp="1"/>
          </p:cNvSpPr>
          <p:nvPr>
            <p:ph type="sldNum" sz="quarter" idx="12"/>
          </p:nvPr>
        </p:nvSpPr>
        <p:spPr/>
        <p:txBody>
          <a:bodyPr/>
          <a:lstStyle/>
          <a:p>
            <a:fld id="{87B037C3-B7AA-45E8-8525-F17348A882A4}" type="slidenum">
              <a:rPr lang="el-GR" smtClean="0"/>
              <a:t>4</a:t>
            </a:fld>
            <a:endParaRPr lang="el-GR"/>
          </a:p>
        </p:txBody>
      </p:sp>
    </p:spTree>
    <p:extLst>
      <p:ext uri="{BB962C8B-B14F-4D97-AF65-F5344CB8AC3E}">
        <p14:creationId xmlns:p14="http://schemas.microsoft.com/office/powerpoint/2010/main" val="302194483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χορτάρι, ουρανός, εξωτερικός χώρος/ύπαιθρος, αγρός&#10;&#10;Περιγραφή που δημιουργήθηκε αυτόματα">
            <a:extLst>
              <a:ext uri="{FF2B5EF4-FFF2-40B4-BE49-F238E27FC236}">
                <a16:creationId xmlns:a16="http://schemas.microsoft.com/office/drawing/2014/main" id="{DD72F1EF-CB09-339E-8430-B6DD06671E4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7043" r="13180" b="1"/>
          <a:stretch/>
        </p:blipFill>
        <p:spPr>
          <a:xfrm>
            <a:off x="-8825" y="-5610"/>
            <a:ext cx="12192000" cy="6858000"/>
          </a:xfrm>
          <a:prstGeom prst="rect">
            <a:avLst/>
          </a:prstGeom>
        </p:spPr>
      </p:pic>
      <p:sp>
        <p:nvSpPr>
          <p:cNvPr id="2" name="Τίτλος 1">
            <a:extLst>
              <a:ext uri="{FF2B5EF4-FFF2-40B4-BE49-F238E27FC236}">
                <a16:creationId xmlns:a16="http://schemas.microsoft.com/office/drawing/2014/main" id="{92F4F957-6AA5-2CB7-1D11-5E0FE9BD4709}"/>
              </a:ext>
            </a:extLst>
          </p:cNvPr>
          <p:cNvSpPr>
            <a:spLocks noGrp="1"/>
          </p:cNvSpPr>
          <p:nvPr>
            <p:ph type="title"/>
          </p:nvPr>
        </p:nvSpPr>
        <p:spPr>
          <a:xfrm>
            <a:off x="2592925" y="624110"/>
            <a:ext cx="8911687" cy="1280890"/>
          </a:xfrm>
        </p:spPr>
        <p:txBody>
          <a:bodyPr>
            <a:normAutofit/>
          </a:bodyPr>
          <a:lstStyle/>
          <a:p>
            <a:r>
              <a:rPr lang="el-GR" altLang="el-GR" b="1">
                <a:solidFill>
                  <a:srgbClr val="FFFFFF"/>
                </a:solidFill>
              </a:rPr>
              <a:t>Θρέψη</a:t>
            </a:r>
            <a:endParaRPr lang="el-GR">
              <a:solidFill>
                <a:srgbClr val="FFFFFF"/>
              </a:solidFill>
            </a:endParaRPr>
          </a:p>
        </p:txBody>
      </p:sp>
      <p:sp>
        <p:nvSpPr>
          <p:cNvPr id="3" name="Θέση περιεχομένου 2">
            <a:extLst>
              <a:ext uri="{FF2B5EF4-FFF2-40B4-BE49-F238E27FC236}">
                <a16:creationId xmlns:a16="http://schemas.microsoft.com/office/drawing/2014/main" id="{2690C288-AC43-5D95-B318-E2D2D7A97A02}"/>
              </a:ext>
            </a:extLst>
          </p:cNvPr>
          <p:cNvSpPr>
            <a:spLocks noGrp="1"/>
          </p:cNvSpPr>
          <p:nvPr>
            <p:ph idx="1"/>
          </p:nvPr>
        </p:nvSpPr>
        <p:spPr>
          <a:xfrm>
            <a:off x="2589212" y="2133600"/>
            <a:ext cx="8915400" cy="3777622"/>
          </a:xfrm>
        </p:spPr>
        <p:txBody>
          <a:bodyPr>
            <a:normAutofit/>
          </a:bodyPr>
          <a:lstStyle/>
          <a:p>
            <a:pPr>
              <a:buClr>
                <a:srgbClr val="2271C9"/>
              </a:buClr>
            </a:pPr>
            <a:r>
              <a:rPr lang="el-GR" dirty="0"/>
              <a:t>Η </a:t>
            </a:r>
            <a:r>
              <a:rPr lang="el-GR" dirty="0" err="1"/>
              <a:t>έκπλυση</a:t>
            </a:r>
            <a:r>
              <a:rPr lang="el-GR" dirty="0"/>
              <a:t>. Οι βροχοπτώσεις απομακρύνουν θρεπτικά στοιχεία. </a:t>
            </a:r>
          </a:p>
          <a:p>
            <a:pPr marL="0" indent="0">
              <a:buClr>
                <a:srgbClr val="2271C9"/>
              </a:buClr>
              <a:buNone/>
            </a:pPr>
            <a:endParaRPr lang="el-GR" dirty="0"/>
          </a:p>
          <a:p>
            <a:pPr marL="0" indent="0">
              <a:buClr>
                <a:srgbClr val="2271C9"/>
              </a:buClr>
              <a:buNone/>
            </a:pPr>
            <a:r>
              <a:rPr lang="el-GR" dirty="0"/>
              <a:t>Εξαρτάται από:</a:t>
            </a:r>
          </a:p>
          <a:p>
            <a:pPr>
              <a:buClr>
                <a:srgbClr val="2271C9"/>
              </a:buClr>
            </a:pPr>
            <a:r>
              <a:rPr lang="el-GR" dirty="0"/>
              <a:t>το ύψος των βροχοπτώσεων</a:t>
            </a:r>
          </a:p>
          <a:p>
            <a:pPr>
              <a:buClr>
                <a:srgbClr val="2271C9"/>
              </a:buClr>
            </a:pPr>
            <a:r>
              <a:rPr lang="el-GR" dirty="0"/>
              <a:t>την τοποθεσία </a:t>
            </a:r>
          </a:p>
          <a:p>
            <a:pPr>
              <a:buClr>
                <a:srgbClr val="2271C9"/>
              </a:buClr>
            </a:pPr>
            <a:r>
              <a:rPr lang="el-GR" dirty="0"/>
              <a:t>Η σύσταση του εδάφους</a:t>
            </a:r>
          </a:p>
        </p:txBody>
      </p:sp>
      <p:sp>
        <p:nvSpPr>
          <p:cNvPr id="4" name="Θέση αριθμού διαφάνειας 3">
            <a:extLst>
              <a:ext uri="{FF2B5EF4-FFF2-40B4-BE49-F238E27FC236}">
                <a16:creationId xmlns:a16="http://schemas.microsoft.com/office/drawing/2014/main" id="{1741286A-65A4-9FFB-4797-5EBAB77E9573}"/>
              </a:ext>
            </a:extLst>
          </p:cNvPr>
          <p:cNvSpPr>
            <a:spLocks noGrp="1"/>
          </p:cNvSpPr>
          <p:nvPr>
            <p:ph type="sldNum" sz="quarter" idx="12"/>
          </p:nvPr>
        </p:nvSpPr>
        <p:spPr/>
        <p:txBody>
          <a:bodyPr/>
          <a:lstStyle/>
          <a:p>
            <a:fld id="{87B037C3-B7AA-45E8-8525-F17348A882A4}" type="slidenum">
              <a:rPr lang="el-GR" smtClean="0"/>
              <a:t>5</a:t>
            </a:fld>
            <a:endParaRPr lang="el-GR"/>
          </a:p>
        </p:txBody>
      </p:sp>
    </p:spTree>
    <p:extLst>
      <p:ext uri="{BB962C8B-B14F-4D97-AF65-F5344CB8AC3E}">
        <p14:creationId xmlns:p14="http://schemas.microsoft.com/office/powerpoint/2010/main" val="414833897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3849DD58-048F-D01E-4DC7-2C0F6176876C}"/>
              </a:ext>
            </a:extLst>
          </p:cNvPr>
          <p:cNvSpPr>
            <a:spLocks noGrp="1"/>
          </p:cNvSpPr>
          <p:nvPr>
            <p:ph type="title"/>
          </p:nvPr>
        </p:nvSpPr>
        <p:spPr>
          <a:xfrm>
            <a:off x="1843391" y="624110"/>
            <a:ext cx="9383408" cy="1280890"/>
          </a:xfrm>
        </p:spPr>
        <p:txBody>
          <a:bodyPr>
            <a:normAutofit/>
          </a:bodyPr>
          <a:lstStyle/>
          <a:p>
            <a:r>
              <a:rPr lang="el-GR" altLang="el-GR" b="1">
                <a:solidFill>
                  <a:srgbClr val="FFFFFF"/>
                </a:solidFill>
              </a:rPr>
              <a:t>Θρέψη</a:t>
            </a:r>
            <a:endParaRPr lang="el-GR">
              <a:solidFill>
                <a:srgbClr val="FFFFFF"/>
              </a:solidFill>
            </a:endParaRPr>
          </a:p>
        </p:txBody>
      </p:sp>
      <p:sp>
        <p:nvSpPr>
          <p:cNvPr id="12"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3" name="Θέση περιεχομένου 2">
            <a:extLst>
              <a:ext uri="{FF2B5EF4-FFF2-40B4-BE49-F238E27FC236}">
                <a16:creationId xmlns:a16="http://schemas.microsoft.com/office/drawing/2014/main" id="{6021C344-32D3-C8E7-518B-3004CAD0F36F}"/>
              </a:ext>
            </a:extLst>
          </p:cNvPr>
          <p:cNvSpPr>
            <a:spLocks noGrp="1"/>
          </p:cNvSpPr>
          <p:nvPr>
            <p:ph idx="1"/>
          </p:nvPr>
        </p:nvSpPr>
        <p:spPr>
          <a:xfrm>
            <a:off x="1843392" y="2623930"/>
            <a:ext cx="9383408" cy="3287292"/>
          </a:xfrm>
        </p:spPr>
        <p:txBody>
          <a:bodyPr>
            <a:normAutofit fontScale="92500" lnSpcReduction="10000"/>
          </a:bodyPr>
          <a:lstStyle/>
          <a:p>
            <a:pPr marL="0" indent="0">
              <a:buNone/>
            </a:pPr>
            <a:r>
              <a:rPr lang="el-GR" sz="2400" dirty="0"/>
              <a:t>Η χαμηλή διαθεσιμότητα θρεπτικών στοιχείων στο έδαφος μπορεί :</a:t>
            </a:r>
          </a:p>
          <a:p>
            <a:pPr marL="0" indent="0">
              <a:buNone/>
            </a:pPr>
            <a:endParaRPr lang="el-GR" sz="2400" dirty="0"/>
          </a:p>
          <a:p>
            <a:r>
              <a:rPr lang="el-GR" sz="2400" dirty="0"/>
              <a:t>να μειώσει σημαντικά την ποσότητα παραγωγής</a:t>
            </a:r>
          </a:p>
          <a:p>
            <a:endParaRPr lang="el-GR" sz="2400" dirty="0"/>
          </a:p>
          <a:p>
            <a:r>
              <a:rPr lang="el-GR" sz="2400" dirty="0"/>
              <a:t> να μειώσει σημαντικά την ποιότητα παραγωγής</a:t>
            </a:r>
          </a:p>
          <a:p>
            <a:endParaRPr lang="el-GR" sz="2400" dirty="0"/>
          </a:p>
          <a:p>
            <a:r>
              <a:rPr lang="el-GR" sz="2400" dirty="0"/>
              <a:t>Να επηρεάσει αρνητικά και στην παραγωγή της επόμενης περιόδου. </a:t>
            </a:r>
          </a:p>
        </p:txBody>
      </p:sp>
      <p:sp>
        <p:nvSpPr>
          <p:cNvPr id="4" name="Θέση αριθμού διαφάνειας 3">
            <a:extLst>
              <a:ext uri="{FF2B5EF4-FFF2-40B4-BE49-F238E27FC236}">
                <a16:creationId xmlns:a16="http://schemas.microsoft.com/office/drawing/2014/main" id="{9CA502C7-F655-3179-1AAE-005F1BB2804D}"/>
              </a:ext>
            </a:extLst>
          </p:cNvPr>
          <p:cNvSpPr>
            <a:spLocks noGrp="1"/>
          </p:cNvSpPr>
          <p:nvPr>
            <p:ph type="sldNum" sz="quarter" idx="12"/>
          </p:nvPr>
        </p:nvSpPr>
        <p:spPr/>
        <p:txBody>
          <a:bodyPr/>
          <a:lstStyle/>
          <a:p>
            <a:fld id="{87B037C3-B7AA-45E8-8525-F17348A882A4}" type="slidenum">
              <a:rPr lang="el-GR" smtClean="0"/>
              <a:t>6</a:t>
            </a:fld>
            <a:endParaRPr lang="el-GR"/>
          </a:p>
        </p:txBody>
      </p:sp>
    </p:spTree>
    <p:extLst>
      <p:ext uri="{BB962C8B-B14F-4D97-AF65-F5344CB8AC3E}">
        <p14:creationId xmlns:p14="http://schemas.microsoft.com/office/powerpoint/2010/main" val="920351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270549A-1E46-0E89-A694-E7084DF3E26A}"/>
              </a:ext>
            </a:extLst>
          </p:cNvPr>
          <p:cNvSpPr>
            <a:spLocks noGrp="1"/>
          </p:cNvSpPr>
          <p:nvPr>
            <p:ph type="title"/>
          </p:nvPr>
        </p:nvSpPr>
        <p:spPr>
          <a:xfrm>
            <a:off x="649224" y="645106"/>
            <a:ext cx="5122652" cy="1259894"/>
          </a:xfrm>
        </p:spPr>
        <p:txBody>
          <a:bodyPr>
            <a:normAutofit/>
          </a:bodyPr>
          <a:lstStyle/>
          <a:p>
            <a:r>
              <a:rPr lang="el-GR" altLang="el-GR" b="1" dirty="0"/>
              <a:t>Θρέψη</a:t>
            </a:r>
            <a:endParaRPr lang="el-GR" dirty="0"/>
          </a:p>
        </p:txBody>
      </p:sp>
      <p:sp>
        <p:nvSpPr>
          <p:cNvPr id="11" name="Rectangle 1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EDD1DA2F-071A-3429-DBB3-F0E4DEEE6EA2}"/>
              </a:ext>
            </a:extLst>
          </p:cNvPr>
          <p:cNvSpPr>
            <a:spLocks noGrp="1"/>
          </p:cNvSpPr>
          <p:nvPr>
            <p:ph idx="1"/>
          </p:nvPr>
        </p:nvSpPr>
        <p:spPr>
          <a:xfrm>
            <a:off x="649225" y="2133600"/>
            <a:ext cx="5122652" cy="3759253"/>
          </a:xfrm>
        </p:spPr>
        <p:txBody>
          <a:bodyPr>
            <a:normAutofit/>
          </a:bodyPr>
          <a:lstStyle/>
          <a:p>
            <a:r>
              <a:rPr lang="el-GR" dirty="0"/>
              <a:t>Για να υπάρξει διαθεσιμότητα των θρεπτικών στοιχείων στο έδαφος του αμπελώνα σε καλά  επίπεδα, πρέπει οι ποσότητες των θρεπτικών στοιχείων που απομακρύνονται να αναπληρωθούν </a:t>
            </a:r>
          </a:p>
          <a:p>
            <a:r>
              <a:rPr lang="el-GR" dirty="0">
                <a:effectLst/>
                <a:latin typeface="Century Gothic" panose="020B0502020202020204" pitchFamily="34" charset="0"/>
                <a:ea typeface="Arial" panose="020B0604020202020204" pitchFamily="34" charset="0"/>
              </a:rPr>
              <a:t>Οι λιπαντικές απαιτήσεις είναι  μεγαλύτερες από την απομάκρυνση θρεπτικών στοιχείων από τα σταφύλια, διότι περιλαμβάνουν τις ανάγκες θρέψης του </a:t>
            </a:r>
            <a:r>
              <a:rPr lang="el-GR" dirty="0" err="1">
                <a:effectLst/>
                <a:latin typeface="Century Gothic" panose="020B0502020202020204" pitchFamily="34" charset="0"/>
                <a:ea typeface="Arial" panose="020B0604020202020204" pitchFamily="34" charset="0"/>
              </a:rPr>
              <a:t>πρέμνου</a:t>
            </a:r>
            <a:r>
              <a:rPr lang="el-GR" dirty="0">
                <a:effectLst/>
                <a:latin typeface="Century Gothic" panose="020B0502020202020204" pitchFamily="34" charset="0"/>
                <a:ea typeface="Arial" panose="020B0604020202020204" pitchFamily="34" charset="0"/>
              </a:rPr>
              <a:t> καθώς και τις αναπόφευκτες απώλειες</a:t>
            </a:r>
            <a:endParaRPr lang="el-GR" dirty="0"/>
          </a:p>
          <a:p>
            <a:endParaRPr lang="el-GR" dirty="0"/>
          </a:p>
          <a:p>
            <a:endParaRPr lang="el-GR" dirty="0"/>
          </a:p>
          <a:p>
            <a:endParaRPr lang="el-GR" dirty="0"/>
          </a:p>
          <a:p>
            <a:endParaRPr lang="el-GR" dirty="0"/>
          </a:p>
        </p:txBody>
      </p:sp>
      <p:sp>
        <p:nvSpPr>
          <p:cNvPr id="1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Πίνακας 3">
            <a:extLst>
              <a:ext uri="{FF2B5EF4-FFF2-40B4-BE49-F238E27FC236}">
                <a16:creationId xmlns:a16="http://schemas.microsoft.com/office/drawing/2014/main" id="{75F7C269-B159-1ED0-81CC-810EF8A28AB1}"/>
              </a:ext>
            </a:extLst>
          </p:cNvPr>
          <p:cNvGraphicFramePr>
            <a:graphicFrameLocks noGrp="1"/>
          </p:cNvGraphicFramePr>
          <p:nvPr>
            <p:extLst>
              <p:ext uri="{D42A27DB-BD31-4B8C-83A1-F6EECF244321}">
                <p14:modId xmlns:p14="http://schemas.microsoft.com/office/powerpoint/2010/main" val="253292487"/>
              </p:ext>
            </p:extLst>
          </p:nvPr>
        </p:nvGraphicFramePr>
        <p:xfrm>
          <a:off x="5771876" y="2860323"/>
          <a:ext cx="6212977" cy="2146683"/>
        </p:xfrm>
        <a:graphic>
          <a:graphicData uri="http://schemas.openxmlformats.org/drawingml/2006/table">
            <a:tbl>
              <a:tblPr firstRow="1" firstCol="1" bandRow="1">
                <a:tableStyleId>{8799B23B-EC83-4686-B30A-512413B5E67A}</a:tableStyleId>
              </a:tblPr>
              <a:tblGrid>
                <a:gridCol w="1137235">
                  <a:extLst>
                    <a:ext uri="{9D8B030D-6E8A-4147-A177-3AD203B41FA5}">
                      <a16:colId xmlns:a16="http://schemas.microsoft.com/office/drawing/2014/main" val="2463829958"/>
                    </a:ext>
                  </a:extLst>
                </a:gridCol>
                <a:gridCol w="781734">
                  <a:extLst>
                    <a:ext uri="{9D8B030D-6E8A-4147-A177-3AD203B41FA5}">
                      <a16:colId xmlns:a16="http://schemas.microsoft.com/office/drawing/2014/main" val="257737858"/>
                    </a:ext>
                  </a:extLst>
                </a:gridCol>
                <a:gridCol w="1050662">
                  <a:extLst>
                    <a:ext uri="{9D8B030D-6E8A-4147-A177-3AD203B41FA5}">
                      <a16:colId xmlns:a16="http://schemas.microsoft.com/office/drawing/2014/main" val="2232691417"/>
                    </a:ext>
                  </a:extLst>
                </a:gridCol>
                <a:gridCol w="755577">
                  <a:extLst>
                    <a:ext uri="{9D8B030D-6E8A-4147-A177-3AD203B41FA5}">
                      <a16:colId xmlns:a16="http://schemas.microsoft.com/office/drawing/2014/main" val="56538435"/>
                    </a:ext>
                  </a:extLst>
                </a:gridCol>
                <a:gridCol w="1289285">
                  <a:extLst>
                    <a:ext uri="{9D8B030D-6E8A-4147-A177-3AD203B41FA5}">
                      <a16:colId xmlns:a16="http://schemas.microsoft.com/office/drawing/2014/main" val="1913318387"/>
                    </a:ext>
                  </a:extLst>
                </a:gridCol>
                <a:gridCol w="1198484">
                  <a:extLst>
                    <a:ext uri="{9D8B030D-6E8A-4147-A177-3AD203B41FA5}">
                      <a16:colId xmlns:a16="http://schemas.microsoft.com/office/drawing/2014/main" val="666962086"/>
                    </a:ext>
                  </a:extLst>
                </a:gridCol>
              </a:tblGrid>
              <a:tr h="701955">
                <a:tc rowSpan="2">
                  <a:txBody>
                    <a:bodyPr/>
                    <a:lstStyle/>
                    <a:p>
                      <a:pPr marL="68580" indent="-6350" algn="ctr">
                        <a:lnSpc>
                          <a:spcPct val="107000"/>
                        </a:lnSpc>
                        <a:spcAft>
                          <a:spcPts val="90"/>
                        </a:spcAft>
                      </a:pPr>
                      <a:r>
                        <a:rPr lang="el-GR" sz="1600" dirty="0">
                          <a:effectLst/>
                        </a:rPr>
                        <a:t>Απόδοση </a:t>
                      </a:r>
                    </a:p>
                    <a:p>
                      <a:pPr marL="68580" indent="-6350" algn="ctr">
                        <a:lnSpc>
                          <a:spcPct val="107000"/>
                        </a:lnSpc>
                        <a:spcAft>
                          <a:spcPts val="1105"/>
                        </a:spcAft>
                      </a:pPr>
                      <a:r>
                        <a:rPr lang="el-GR" sz="1600" dirty="0">
                          <a:effectLst/>
                        </a:rPr>
                        <a:t>(τον./</a:t>
                      </a:r>
                      <a:r>
                        <a:rPr lang="el-GR" sz="1600" dirty="0" err="1">
                          <a:effectLst/>
                        </a:rPr>
                        <a:t>στρεμ</a:t>
                      </a:r>
                      <a:r>
                        <a:rPr lang="el-GR" sz="1600" dirty="0">
                          <a:effectLst/>
                        </a:rPr>
                        <a:t>.)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gridSpan="4">
                  <a:txBody>
                    <a:bodyPr/>
                    <a:lstStyle/>
                    <a:p>
                      <a:pPr marL="68580" indent="-6350" algn="ctr">
                        <a:lnSpc>
                          <a:spcPct val="107000"/>
                        </a:lnSpc>
                        <a:spcAft>
                          <a:spcPts val="1105"/>
                        </a:spcAft>
                      </a:pPr>
                      <a:r>
                        <a:rPr lang="el-GR" sz="1600">
                          <a:effectLst/>
                        </a:rPr>
                        <a:t>       </a:t>
                      </a:r>
                      <a:r>
                        <a:rPr lang="el-GR" sz="1600" dirty="0">
                          <a:effectLst/>
                        </a:rPr>
                        <a:t>Κιλά ανά στρέμμα/έτος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hMerge="1">
                  <a:txBody>
                    <a:bodyPr/>
                    <a:lstStyle/>
                    <a:p>
                      <a:endParaRPr lang="el-GR"/>
                    </a:p>
                  </a:txBody>
                  <a:tcPr/>
                </a:tc>
                <a:tc hMerge="1">
                  <a:txBody>
                    <a:bodyPr/>
                    <a:lstStyle/>
                    <a:p>
                      <a:endParaRPr lang="el-GR"/>
                    </a:p>
                  </a:txBody>
                  <a:tcPr/>
                </a:tc>
                <a:tc hMerge="1">
                  <a:txBody>
                    <a:bodyPr/>
                    <a:lstStyle/>
                    <a:p>
                      <a:endParaRPr lang="el-GR"/>
                    </a:p>
                  </a:txBody>
                  <a:tcPr/>
                </a:tc>
                <a:tc>
                  <a:txBody>
                    <a:bodyPr/>
                    <a:lstStyle/>
                    <a:p>
                      <a:pPr marL="234950" indent="-6350" algn="ctr">
                        <a:lnSpc>
                          <a:spcPct val="107000"/>
                        </a:lnSpc>
                        <a:spcAft>
                          <a:spcPts val="800"/>
                        </a:spcAft>
                      </a:pPr>
                      <a:r>
                        <a:rPr lang="el-GR" sz="1600" dirty="0">
                          <a:effectLst/>
                        </a:rPr>
                        <a:t>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extLst>
                  <a:ext uri="{0D108BD9-81ED-4DB2-BD59-A6C34878D82A}">
                    <a16:rowId xmlns:a16="http://schemas.microsoft.com/office/drawing/2014/main" val="1584069339"/>
                  </a:ext>
                </a:extLst>
              </a:tr>
              <a:tr h="741715">
                <a:tc vMerge="1">
                  <a:txBody>
                    <a:bodyPr/>
                    <a:lstStyle/>
                    <a:p>
                      <a:endParaRPr lang="el-GR"/>
                    </a:p>
                  </a:txBody>
                  <a:tcPr/>
                </a:tc>
                <a:tc>
                  <a:txBody>
                    <a:bodyPr/>
                    <a:lstStyle/>
                    <a:p>
                      <a:pPr marL="68580" indent="-6350" algn="ctr">
                        <a:lnSpc>
                          <a:spcPct val="107000"/>
                        </a:lnSpc>
                        <a:spcAft>
                          <a:spcPts val="1105"/>
                        </a:spcAft>
                      </a:pPr>
                      <a:r>
                        <a:rPr lang="el-GR" sz="1600" dirty="0">
                          <a:effectLst/>
                        </a:rPr>
                        <a:t>Άζωτο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Φωσφόρος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Κάλιο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Μαγνήσιο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Ασβέστιο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extLst>
                  <a:ext uri="{0D108BD9-81ED-4DB2-BD59-A6C34878D82A}">
                    <a16:rowId xmlns:a16="http://schemas.microsoft.com/office/drawing/2014/main" val="226712115"/>
                  </a:ext>
                </a:extLst>
              </a:tr>
              <a:tr h="703013">
                <a:tc>
                  <a:txBody>
                    <a:bodyPr/>
                    <a:lstStyle/>
                    <a:p>
                      <a:pPr marL="68580" indent="-6350" algn="ctr">
                        <a:lnSpc>
                          <a:spcPct val="107000"/>
                        </a:lnSpc>
                        <a:spcAft>
                          <a:spcPts val="1105"/>
                        </a:spcAft>
                      </a:pPr>
                      <a:r>
                        <a:rPr lang="el-GR" sz="1600" dirty="0">
                          <a:effectLst/>
                        </a:rPr>
                        <a:t>0,7-2,5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2,2-8,4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0,5-3,5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234950" indent="-6350" algn="ctr">
                        <a:lnSpc>
                          <a:spcPct val="107000"/>
                        </a:lnSpc>
                        <a:spcAft>
                          <a:spcPts val="1105"/>
                        </a:spcAft>
                      </a:pPr>
                      <a:r>
                        <a:rPr lang="el-GR" sz="1600" dirty="0">
                          <a:effectLst/>
                        </a:rPr>
                        <a:t> 4,1-14,8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0,6-2,5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tc>
                  <a:txBody>
                    <a:bodyPr/>
                    <a:lstStyle/>
                    <a:p>
                      <a:pPr marL="68580" indent="-6350" algn="ctr">
                        <a:lnSpc>
                          <a:spcPct val="107000"/>
                        </a:lnSpc>
                        <a:spcAft>
                          <a:spcPts val="1105"/>
                        </a:spcAft>
                      </a:pPr>
                      <a:r>
                        <a:rPr lang="el-GR" sz="1600" dirty="0">
                          <a:effectLst/>
                        </a:rPr>
                        <a:t>2,8-20,4 </a:t>
                      </a:r>
                      <a:endParaRPr lang="el-GR" sz="16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0" marR="0" marT="4937" marB="0"/>
                </a:tc>
                <a:extLst>
                  <a:ext uri="{0D108BD9-81ED-4DB2-BD59-A6C34878D82A}">
                    <a16:rowId xmlns:a16="http://schemas.microsoft.com/office/drawing/2014/main" val="4241436251"/>
                  </a:ext>
                </a:extLst>
              </a:tr>
            </a:tbl>
          </a:graphicData>
        </a:graphic>
      </p:graphicFrame>
      <p:sp>
        <p:nvSpPr>
          <p:cNvPr id="5" name="Θέση αριθμού διαφάνειας 4">
            <a:extLst>
              <a:ext uri="{FF2B5EF4-FFF2-40B4-BE49-F238E27FC236}">
                <a16:creationId xmlns:a16="http://schemas.microsoft.com/office/drawing/2014/main" id="{C854A757-69B5-DE7B-03AF-0056FC685904}"/>
              </a:ext>
            </a:extLst>
          </p:cNvPr>
          <p:cNvSpPr>
            <a:spLocks noGrp="1"/>
          </p:cNvSpPr>
          <p:nvPr>
            <p:ph type="sldNum" sz="quarter" idx="12"/>
          </p:nvPr>
        </p:nvSpPr>
        <p:spPr/>
        <p:txBody>
          <a:bodyPr/>
          <a:lstStyle/>
          <a:p>
            <a:fld id="{87B037C3-B7AA-45E8-8525-F17348A882A4}" type="slidenum">
              <a:rPr lang="el-GR" smtClean="0"/>
              <a:t>7</a:t>
            </a:fld>
            <a:endParaRPr lang="el-GR"/>
          </a:p>
        </p:txBody>
      </p:sp>
    </p:spTree>
    <p:extLst>
      <p:ext uri="{BB962C8B-B14F-4D97-AF65-F5344CB8AC3E}">
        <p14:creationId xmlns:p14="http://schemas.microsoft.com/office/powerpoint/2010/main" val="256824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F85526C5-3AF2-E843-E032-C3E9A8B0B27A}"/>
              </a:ext>
            </a:extLst>
          </p:cNvPr>
          <p:cNvSpPr>
            <a:spLocks noGrp="1"/>
          </p:cNvSpPr>
          <p:nvPr>
            <p:ph type="title"/>
          </p:nvPr>
        </p:nvSpPr>
        <p:spPr>
          <a:xfrm>
            <a:off x="1843391" y="624110"/>
            <a:ext cx="9383408" cy="1280890"/>
          </a:xfrm>
        </p:spPr>
        <p:txBody>
          <a:bodyPr>
            <a:normAutofit/>
          </a:bodyPr>
          <a:lstStyle/>
          <a:p>
            <a:r>
              <a:rPr lang="el-GR" altLang="el-GR" b="1">
                <a:solidFill>
                  <a:schemeClr val="bg1"/>
                </a:solidFill>
              </a:rPr>
              <a:t>Θρέψη</a:t>
            </a:r>
            <a:endParaRPr lang="el-GR">
              <a:solidFill>
                <a:schemeClr val="bg1"/>
              </a:solidFill>
            </a:endParaRPr>
          </a:p>
        </p:txBody>
      </p:sp>
      <p:sp>
        <p:nvSpPr>
          <p:cNvPr id="13"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graphicFrame>
        <p:nvGraphicFramePr>
          <p:cNvPr id="4" name="Θέση περιεχομένου 3">
            <a:extLst>
              <a:ext uri="{FF2B5EF4-FFF2-40B4-BE49-F238E27FC236}">
                <a16:creationId xmlns:a16="http://schemas.microsoft.com/office/drawing/2014/main" id="{9D4F1806-79DB-021E-460E-C2A1F2F91EAE}"/>
              </a:ext>
            </a:extLst>
          </p:cNvPr>
          <p:cNvGraphicFramePr>
            <a:graphicFrameLocks noGrp="1"/>
          </p:cNvGraphicFramePr>
          <p:nvPr>
            <p:ph idx="1"/>
            <p:extLst>
              <p:ext uri="{D42A27DB-BD31-4B8C-83A1-F6EECF244321}">
                <p14:modId xmlns:p14="http://schemas.microsoft.com/office/powerpoint/2010/main" val="3256297243"/>
              </p:ext>
            </p:extLst>
          </p:nvPr>
        </p:nvGraphicFramePr>
        <p:xfrm>
          <a:off x="652008" y="2619375"/>
          <a:ext cx="9930267" cy="3972252"/>
        </p:xfrm>
        <a:graphic>
          <a:graphicData uri="http://schemas.openxmlformats.org/drawingml/2006/table">
            <a:tbl>
              <a:tblPr firstRow="1" firstCol="1" bandRow="1">
                <a:tableStyleId>{5C22544A-7EE6-4342-B048-85BDC9FD1C3A}</a:tableStyleId>
              </a:tblPr>
              <a:tblGrid>
                <a:gridCol w="3821533">
                  <a:extLst>
                    <a:ext uri="{9D8B030D-6E8A-4147-A177-3AD203B41FA5}">
                      <a16:colId xmlns:a16="http://schemas.microsoft.com/office/drawing/2014/main" val="3955333387"/>
                    </a:ext>
                  </a:extLst>
                </a:gridCol>
                <a:gridCol w="2966926">
                  <a:extLst>
                    <a:ext uri="{9D8B030D-6E8A-4147-A177-3AD203B41FA5}">
                      <a16:colId xmlns:a16="http://schemas.microsoft.com/office/drawing/2014/main" val="921234775"/>
                    </a:ext>
                  </a:extLst>
                </a:gridCol>
                <a:gridCol w="3141808">
                  <a:extLst>
                    <a:ext uri="{9D8B030D-6E8A-4147-A177-3AD203B41FA5}">
                      <a16:colId xmlns:a16="http://schemas.microsoft.com/office/drawing/2014/main" val="2308571637"/>
                    </a:ext>
                  </a:extLst>
                </a:gridCol>
              </a:tblGrid>
              <a:tr h="546720">
                <a:tc gridSpan="3">
                  <a:txBody>
                    <a:bodyPr/>
                    <a:lstStyle/>
                    <a:p>
                      <a:pPr marL="234950" indent="-6350" algn="ctr">
                        <a:lnSpc>
                          <a:spcPct val="107000"/>
                        </a:lnSpc>
                        <a:spcAft>
                          <a:spcPts val="1105"/>
                        </a:spcAft>
                      </a:pPr>
                      <a:r>
                        <a:rPr lang="el-GR" sz="1200" dirty="0">
                          <a:effectLst/>
                        </a:rPr>
                        <a:t>     Προτεινόμενες τιμές επάρκειας των θρεπτικών στοιχείων στο έδαφος   αμπελώνα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721346489"/>
                  </a:ext>
                </a:extLst>
              </a:tr>
              <a:tr h="285461">
                <a:tc rowSpan="2">
                  <a:txBody>
                    <a:bodyPr/>
                    <a:lstStyle/>
                    <a:p>
                      <a:pPr marL="234950" indent="-6350" algn="l">
                        <a:lnSpc>
                          <a:spcPct val="107000"/>
                        </a:lnSpc>
                        <a:spcAft>
                          <a:spcPts val="1105"/>
                        </a:spcAft>
                      </a:pPr>
                      <a:r>
                        <a:rPr lang="el-GR" sz="1200" dirty="0">
                          <a:effectLst/>
                        </a:rPr>
                        <a:t>         Θρεπτικό στοιχείο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gridSpan="2">
                  <a:txBody>
                    <a:bodyPr/>
                    <a:lstStyle/>
                    <a:p>
                      <a:pPr marL="234950" indent="-6350" algn="l">
                        <a:lnSpc>
                          <a:spcPct val="107000"/>
                        </a:lnSpc>
                        <a:spcAft>
                          <a:spcPts val="1105"/>
                        </a:spcAft>
                      </a:pPr>
                      <a:r>
                        <a:rPr lang="el-GR" sz="1200" dirty="0">
                          <a:effectLst/>
                        </a:rPr>
                        <a:t>                    Συγκέντρωση στο έδαφος ( </a:t>
                      </a:r>
                      <a:r>
                        <a:rPr lang="el-GR" sz="1200" dirty="0" err="1">
                          <a:effectLst/>
                        </a:rPr>
                        <a:t>ppm</a:t>
                      </a:r>
                      <a:r>
                        <a:rPr lang="el-GR" sz="1200" dirty="0">
                          <a:effectLst/>
                        </a:rPr>
                        <a:t>)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hMerge="1">
                  <a:txBody>
                    <a:bodyPr/>
                    <a:lstStyle/>
                    <a:p>
                      <a:endParaRPr lang="el-GR"/>
                    </a:p>
                  </a:txBody>
                  <a:tcPr/>
                </a:tc>
                <a:extLst>
                  <a:ext uri="{0D108BD9-81ED-4DB2-BD59-A6C34878D82A}">
                    <a16:rowId xmlns:a16="http://schemas.microsoft.com/office/drawing/2014/main" val="2432403504"/>
                  </a:ext>
                </a:extLst>
              </a:tr>
              <a:tr h="285461">
                <a:tc vMerge="1">
                  <a:txBody>
                    <a:bodyPr/>
                    <a:lstStyle/>
                    <a:p>
                      <a:endParaRPr lang="el-GR"/>
                    </a:p>
                  </a:txBody>
                  <a:tcPr/>
                </a:tc>
                <a:tc>
                  <a:txBody>
                    <a:bodyPr/>
                    <a:lstStyle/>
                    <a:p>
                      <a:pPr marL="234950" indent="-6350" algn="l">
                        <a:lnSpc>
                          <a:spcPct val="107000"/>
                        </a:lnSpc>
                        <a:spcAft>
                          <a:spcPts val="1105"/>
                        </a:spcAft>
                      </a:pPr>
                      <a:r>
                        <a:rPr lang="el-GR" sz="1200" dirty="0">
                          <a:effectLst/>
                        </a:rPr>
                        <a:t>Έλλειψη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Επάρκεια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1214778107"/>
                  </a:ext>
                </a:extLst>
              </a:tr>
              <a:tr h="285461">
                <a:tc>
                  <a:txBody>
                    <a:bodyPr/>
                    <a:lstStyle/>
                    <a:p>
                      <a:pPr marL="234950" indent="-6350" algn="l">
                        <a:lnSpc>
                          <a:spcPct val="107000"/>
                        </a:lnSpc>
                        <a:spcAft>
                          <a:spcPts val="1105"/>
                        </a:spcAft>
                      </a:pPr>
                      <a:r>
                        <a:rPr lang="el-GR" sz="1200" dirty="0">
                          <a:effectLst/>
                        </a:rPr>
                        <a:t>Άζωτο (ΝΟ</a:t>
                      </a:r>
                      <a:r>
                        <a:rPr lang="el-GR" sz="700" dirty="0">
                          <a:effectLst/>
                        </a:rPr>
                        <a:t>3</a:t>
                      </a:r>
                      <a:r>
                        <a:rPr lang="el-GR" sz="1200" baseline="30000" dirty="0">
                          <a:effectLst/>
                        </a:rPr>
                        <a:t>-</a:t>
                      </a:r>
                      <a:r>
                        <a:rPr lang="el-GR" sz="1200" dirty="0">
                          <a:effectLst/>
                        </a:rPr>
                        <a:t>)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&lt;1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10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228694785"/>
                  </a:ext>
                </a:extLst>
              </a:tr>
              <a:tr h="285461">
                <a:tc>
                  <a:txBody>
                    <a:bodyPr/>
                    <a:lstStyle/>
                    <a:p>
                      <a:pPr marL="234950" indent="-6350" algn="l">
                        <a:lnSpc>
                          <a:spcPct val="107000"/>
                        </a:lnSpc>
                        <a:spcAft>
                          <a:spcPts val="1105"/>
                        </a:spcAft>
                      </a:pPr>
                      <a:r>
                        <a:rPr lang="el-GR" sz="1200" dirty="0">
                          <a:effectLst/>
                        </a:rPr>
                        <a:t>Φώσφορος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&lt;20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20-50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080659706"/>
                  </a:ext>
                </a:extLst>
              </a:tr>
              <a:tr h="285461">
                <a:tc>
                  <a:txBody>
                    <a:bodyPr/>
                    <a:lstStyle/>
                    <a:p>
                      <a:pPr marL="234950" indent="-6350" algn="l">
                        <a:lnSpc>
                          <a:spcPct val="107000"/>
                        </a:lnSpc>
                        <a:spcAft>
                          <a:spcPts val="1105"/>
                        </a:spcAft>
                      </a:pPr>
                      <a:r>
                        <a:rPr lang="el-GR" sz="1200" dirty="0">
                          <a:effectLst/>
                        </a:rPr>
                        <a:t>Κάλιο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&lt;50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150-250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568518208"/>
                  </a:ext>
                </a:extLst>
              </a:tr>
              <a:tr h="285461">
                <a:tc>
                  <a:txBody>
                    <a:bodyPr/>
                    <a:lstStyle/>
                    <a:p>
                      <a:pPr marL="234950" indent="-6350" algn="l">
                        <a:lnSpc>
                          <a:spcPct val="107000"/>
                        </a:lnSpc>
                        <a:spcAft>
                          <a:spcPts val="1105"/>
                        </a:spcAft>
                      </a:pPr>
                      <a:r>
                        <a:rPr lang="el-GR" sz="1200" dirty="0">
                          <a:effectLst/>
                        </a:rPr>
                        <a:t>Ασβέστιο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&lt;500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&gt;500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276263058"/>
                  </a:ext>
                </a:extLst>
              </a:tr>
              <a:tr h="285461">
                <a:tc>
                  <a:txBody>
                    <a:bodyPr/>
                    <a:lstStyle/>
                    <a:p>
                      <a:pPr marL="234950" indent="-6350" algn="l">
                        <a:lnSpc>
                          <a:spcPct val="107000"/>
                        </a:lnSpc>
                        <a:spcAft>
                          <a:spcPts val="1105"/>
                        </a:spcAft>
                      </a:pPr>
                      <a:r>
                        <a:rPr lang="el-GR" sz="1200" dirty="0">
                          <a:effectLst/>
                        </a:rPr>
                        <a:t>Μαγνήσιο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&lt;100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100-250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713100795"/>
                  </a:ext>
                </a:extLst>
              </a:tr>
              <a:tr h="285461">
                <a:tc>
                  <a:txBody>
                    <a:bodyPr/>
                    <a:lstStyle/>
                    <a:p>
                      <a:pPr marL="234950" indent="-6350" algn="l">
                        <a:lnSpc>
                          <a:spcPct val="107000"/>
                        </a:lnSpc>
                        <a:spcAft>
                          <a:spcPts val="1105"/>
                        </a:spcAft>
                      </a:pPr>
                      <a:r>
                        <a:rPr lang="el-GR" sz="1200" dirty="0">
                          <a:effectLst/>
                        </a:rPr>
                        <a:t>Σίδηρος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&gt;5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07159016"/>
                  </a:ext>
                </a:extLst>
              </a:tr>
              <a:tr h="285461">
                <a:tc>
                  <a:txBody>
                    <a:bodyPr/>
                    <a:lstStyle/>
                    <a:p>
                      <a:pPr marL="234950" indent="-6350" algn="l">
                        <a:lnSpc>
                          <a:spcPct val="107000"/>
                        </a:lnSpc>
                        <a:spcAft>
                          <a:spcPts val="1105"/>
                        </a:spcAft>
                      </a:pPr>
                      <a:r>
                        <a:rPr lang="el-GR" sz="1200" dirty="0">
                          <a:effectLst/>
                        </a:rPr>
                        <a:t>Βόριο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&lt;0,5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0,5-1,5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804725145"/>
                  </a:ext>
                </a:extLst>
              </a:tr>
              <a:tr h="285461">
                <a:tc>
                  <a:txBody>
                    <a:bodyPr/>
                    <a:lstStyle/>
                    <a:p>
                      <a:pPr marL="234950" indent="-6350" algn="l">
                        <a:lnSpc>
                          <a:spcPct val="107000"/>
                        </a:lnSpc>
                        <a:spcAft>
                          <a:spcPts val="1105"/>
                        </a:spcAft>
                      </a:pPr>
                      <a:r>
                        <a:rPr lang="el-GR" sz="1200" dirty="0">
                          <a:effectLst/>
                        </a:rPr>
                        <a:t>Μαγγάνιο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&lt;1,5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2-4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1279071899"/>
                  </a:ext>
                </a:extLst>
              </a:tr>
              <a:tr h="285461">
                <a:tc>
                  <a:txBody>
                    <a:bodyPr/>
                    <a:lstStyle/>
                    <a:p>
                      <a:pPr marL="234950" indent="-6350" algn="l">
                        <a:lnSpc>
                          <a:spcPct val="107000"/>
                        </a:lnSpc>
                        <a:spcAft>
                          <a:spcPts val="1105"/>
                        </a:spcAft>
                      </a:pPr>
                      <a:r>
                        <a:rPr lang="el-GR" sz="1200" dirty="0">
                          <a:effectLst/>
                        </a:rPr>
                        <a:t>Ψευδάργυρος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1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1-2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1291063267"/>
                  </a:ext>
                </a:extLst>
              </a:tr>
              <a:tr h="285461">
                <a:tc>
                  <a:txBody>
                    <a:bodyPr/>
                    <a:lstStyle/>
                    <a:p>
                      <a:pPr marL="234950" indent="-6350" algn="l">
                        <a:lnSpc>
                          <a:spcPct val="107000"/>
                        </a:lnSpc>
                        <a:spcAft>
                          <a:spcPts val="1105"/>
                        </a:spcAft>
                      </a:pPr>
                      <a:r>
                        <a:rPr lang="el-GR" sz="1200" dirty="0">
                          <a:effectLst/>
                        </a:rPr>
                        <a:t>Χαλκός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&lt;0,1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tc>
                  <a:txBody>
                    <a:bodyPr/>
                    <a:lstStyle/>
                    <a:p>
                      <a:pPr marL="234950" indent="-6350" algn="l">
                        <a:lnSpc>
                          <a:spcPct val="107000"/>
                        </a:lnSpc>
                        <a:spcAft>
                          <a:spcPts val="1105"/>
                        </a:spcAft>
                      </a:pPr>
                      <a:r>
                        <a:rPr lang="el-GR" sz="1200" dirty="0">
                          <a:effectLst/>
                        </a:rPr>
                        <a:t>0,5 </a:t>
                      </a:r>
                      <a:endParaRPr lang="el-GR" sz="1200" dirty="0">
                        <a:solidFill>
                          <a:srgbClr val="000000"/>
                        </a:solidFill>
                        <a:effectLst/>
                        <a:latin typeface="Century Gothic" panose="020B0502020202020204" pitchFamily="34" charset="0"/>
                        <a:ea typeface="Arial" panose="020B0604020202020204" pitchFamily="34" charset="0"/>
                        <a:cs typeface="Times New Roman" panose="02020603050405020304" pitchFamily="18" charset="0"/>
                      </a:endParaRPr>
                    </a:p>
                  </a:txBody>
                  <a:tcPr marL="66331" marR="49134" marT="4914" marB="0"/>
                </a:tc>
                <a:extLst>
                  <a:ext uri="{0D108BD9-81ED-4DB2-BD59-A6C34878D82A}">
                    <a16:rowId xmlns:a16="http://schemas.microsoft.com/office/drawing/2014/main" val="2567572350"/>
                  </a:ext>
                </a:extLst>
              </a:tr>
            </a:tbl>
          </a:graphicData>
        </a:graphic>
      </p:graphicFrame>
      <p:sp>
        <p:nvSpPr>
          <p:cNvPr id="3" name="Θέση αριθμού διαφάνειας 2">
            <a:extLst>
              <a:ext uri="{FF2B5EF4-FFF2-40B4-BE49-F238E27FC236}">
                <a16:creationId xmlns:a16="http://schemas.microsoft.com/office/drawing/2014/main" id="{072E6B32-7C54-051A-7DE7-1BFAAC78F6D8}"/>
              </a:ext>
            </a:extLst>
          </p:cNvPr>
          <p:cNvSpPr>
            <a:spLocks noGrp="1"/>
          </p:cNvSpPr>
          <p:nvPr>
            <p:ph type="sldNum" sz="quarter" idx="12"/>
          </p:nvPr>
        </p:nvSpPr>
        <p:spPr/>
        <p:txBody>
          <a:bodyPr/>
          <a:lstStyle/>
          <a:p>
            <a:fld id="{87B037C3-B7AA-45E8-8525-F17348A882A4}" type="slidenum">
              <a:rPr lang="el-GR" smtClean="0"/>
              <a:t>8</a:t>
            </a:fld>
            <a:endParaRPr lang="el-GR"/>
          </a:p>
        </p:txBody>
      </p:sp>
    </p:spTree>
    <p:extLst>
      <p:ext uri="{BB962C8B-B14F-4D97-AF65-F5344CB8AC3E}">
        <p14:creationId xmlns:p14="http://schemas.microsoft.com/office/powerpoint/2010/main" val="1908013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61" name="Group 26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6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26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26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26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26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26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26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26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27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27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7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7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75" name="Group 27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7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7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7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8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8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28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28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28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28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28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28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89" name="Rectangle 28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1"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l-GR"/>
          </a:p>
        </p:txBody>
      </p:sp>
      <p:sp useBgFill="1">
        <p:nvSpPr>
          <p:cNvPr id="293" name="Rectangle 29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AD1B9811-41AD-1D3D-E814-DD3964FF2FB9}"/>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b="0" i="0" u="none" strike="noStrike" baseline="0">
                <a:solidFill>
                  <a:srgbClr val="FEFFFF"/>
                </a:solidFill>
              </a:rPr>
              <a:t>Απορρόφηση θρεπτικών στοιχείων από τα σταφύλια</a:t>
            </a:r>
            <a:endParaRPr lang="en-US" sz="4000" b="0" i="0">
              <a:solidFill>
                <a:srgbClr val="FEFFFF"/>
              </a:solidFill>
            </a:endParaRPr>
          </a:p>
        </p:txBody>
      </p:sp>
      <p:sp>
        <p:nvSpPr>
          <p:cNvPr id="297"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56" name="Εικόνα 255">
            <a:extLst>
              <a:ext uri="{FF2B5EF4-FFF2-40B4-BE49-F238E27FC236}">
                <a16:creationId xmlns:a16="http://schemas.microsoft.com/office/drawing/2014/main" id="{0DD2F13C-5318-5024-BB81-A46B8EE1B566}"/>
              </a:ext>
            </a:extLst>
          </p:cNvPr>
          <p:cNvPicPr>
            <a:picLocks noChangeAspect="1"/>
          </p:cNvPicPr>
          <p:nvPr/>
        </p:nvPicPr>
        <p:blipFill>
          <a:blip r:embed="rId2"/>
          <a:stretch>
            <a:fillRect/>
          </a:stretch>
        </p:blipFill>
        <p:spPr>
          <a:xfrm>
            <a:off x="4794526" y="1172743"/>
            <a:ext cx="6847183" cy="3653362"/>
          </a:xfrm>
          <a:prstGeom prst="rect">
            <a:avLst/>
          </a:prstGeom>
        </p:spPr>
      </p:pic>
      <p:sp>
        <p:nvSpPr>
          <p:cNvPr id="3" name="Θέση αριθμού διαφάνειας 2">
            <a:extLst>
              <a:ext uri="{FF2B5EF4-FFF2-40B4-BE49-F238E27FC236}">
                <a16:creationId xmlns:a16="http://schemas.microsoft.com/office/drawing/2014/main" id="{85D0E90A-34F7-951B-65DE-A834B2E941C5}"/>
              </a:ext>
            </a:extLst>
          </p:cNvPr>
          <p:cNvSpPr>
            <a:spLocks noGrp="1"/>
          </p:cNvSpPr>
          <p:nvPr>
            <p:ph type="sldNum" sz="quarter" idx="12"/>
          </p:nvPr>
        </p:nvSpPr>
        <p:spPr/>
        <p:txBody>
          <a:bodyPr/>
          <a:lstStyle/>
          <a:p>
            <a:fld id="{87B037C3-B7AA-45E8-8525-F17348A882A4}" type="slidenum">
              <a:rPr lang="el-GR" smtClean="0"/>
              <a:t>9</a:t>
            </a:fld>
            <a:endParaRPr lang="el-GR"/>
          </a:p>
        </p:txBody>
      </p:sp>
    </p:spTree>
    <p:extLst>
      <p:ext uri="{BB962C8B-B14F-4D97-AF65-F5344CB8AC3E}">
        <p14:creationId xmlns:p14="http://schemas.microsoft.com/office/powerpoint/2010/main" val="1345613285"/>
      </p:ext>
    </p:extLst>
  </p:cSld>
  <p:clrMapOvr>
    <a:masterClrMapping/>
  </p:clrMapOvr>
</p:sld>
</file>

<file path=ppt/theme/theme1.xml><?xml version="1.0" encoding="utf-8"?>
<a:theme xmlns:a="http://schemas.openxmlformats.org/drawingml/2006/main" name="Θρόισμα">
  <a:themeElements>
    <a:clrScheme name="Πράσινο">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628</TotalTime>
  <Words>1889</Words>
  <Application>Microsoft Office PowerPoint</Application>
  <PresentationFormat>Ευρεία οθόνη</PresentationFormat>
  <Paragraphs>240</Paragraphs>
  <Slides>37</Slides>
  <Notes>0</Notes>
  <HiddenSlides>0</HiddenSlides>
  <MMClips>0</MMClips>
  <ScaleCrop>false</ScaleCrop>
  <HeadingPairs>
    <vt:vector size="8" baseType="variant">
      <vt:variant>
        <vt:lpstr>Γραμματοσειρές που χρησιμοποιούνται</vt:lpstr>
      </vt:variant>
      <vt:variant>
        <vt:i4>8</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37</vt:i4>
      </vt:variant>
    </vt:vector>
  </HeadingPairs>
  <TitlesOfParts>
    <vt:vector size="48" baseType="lpstr">
      <vt:lpstr>Arial</vt:lpstr>
      <vt:lpstr>Arial,Bold</vt:lpstr>
      <vt:lpstr>Calibri</vt:lpstr>
      <vt:lpstr>Century Gothic</vt:lpstr>
      <vt:lpstr>Monotype Sorts</vt:lpstr>
      <vt:lpstr>Times New Roman</vt:lpstr>
      <vt:lpstr>Wingdings</vt:lpstr>
      <vt:lpstr>Wingdings 3</vt:lpstr>
      <vt:lpstr>Θρόισμα</vt:lpstr>
      <vt:lpstr>Document</vt:lpstr>
      <vt:lpstr>Image</vt:lpstr>
      <vt:lpstr>ΑΜΠΕΛΟΥΡΓΙΑ</vt:lpstr>
      <vt:lpstr>Θρέψη</vt:lpstr>
      <vt:lpstr>Θρέψη</vt:lpstr>
      <vt:lpstr>Θρέψη</vt:lpstr>
      <vt:lpstr>Θρέψη</vt:lpstr>
      <vt:lpstr>Θρέψη</vt:lpstr>
      <vt:lpstr>Θρέψη</vt:lpstr>
      <vt:lpstr>Θρέψη</vt:lpstr>
      <vt:lpstr>Απορρόφηση θρεπτικών στοιχείων από τα σταφύλια</vt:lpstr>
      <vt:lpstr>Ανόργανη θρέψη</vt:lpstr>
      <vt:lpstr>Ανόργανη Λίπανση</vt:lpstr>
      <vt:lpstr>Μορφές λίπανσης </vt:lpstr>
      <vt:lpstr>Ανόργανη Λίπανση</vt:lpstr>
      <vt:lpstr>Παρουσίαση του PowerPoint</vt:lpstr>
      <vt:lpstr>Ενδεικτική λίπανση σε ποικιλίες οινοποιίας </vt:lpstr>
      <vt:lpstr>Ενδεικτική λίπανση σε ποικιλίες οινοποιίας </vt:lpstr>
      <vt:lpstr>Ανόργανη θρέψη-Λίπανση</vt:lpstr>
      <vt:lpstr>Ανόργανη θρέψη-Λίπανση</vt:lpstr>
      <vt:lpstr>Οργανική Λίπανση</vt:lpstr>
      <vt:lpstr>Οργανική Λίπανση</vt:lpstr>
      <vt:lpstr>Οργανική Λίπανση</vt:lpstr>
      <vt:lpstr>Ζωική κοπριά</vt:lpstr>
      <vt:lpstr>Ζωική κοπριά</vt:lpstr>
      <vt:lpstr>Χλωρή λίπανση</vt:lpstr>
      <vt:lpstr>Kομπόστ </vt:lpstr>
      <vt:lpstr>η ιλύς βιολογικού καθαρισμού </vt:lpstr>
      <vt:lpstr>η ιλύς βιολογικού καθαρισμού </vt:lpstr>
      <vt:lpstr>Οργανική Λίπανση</vt:lpstr>
      <vt:lpstr>Οργανική Λίπανση</vt:lpstr>
      <vt:lpstr>Η Επίδραση του Κλίματος</vt:lpstr>
      <vt:lpstr>Η Επίδραση του Κλίματος</vt:lpstr>
      <vt:lpstr>Η Επίδραση του Κλίματος</vt:lpstr>
      <vt:lpstr>Η Επίδραση του Κλίματος</vt:lpstr>
      <vt:lpstr>Η Επίδραση του Κλίματος</vt:lpstr>
      <vt:lpstr>Η Επίδραση του Κλίματος</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ΑΜΠΕΛΟΥΡΓΙΑ</dc:title>
  <dc:creator>Agapi Dima</dc:creator>
  <cp:lastModifiedBy>Δήμα Αγάπη</cp:lastModifiedBy>
  <cp:revision>17</cp:revision>
  <dcterms:created xsi:type="dcterms:W3CDTF">2023-03-28T08:50:21Z</dcterms:created>
  <dcterms:modified xsi:type="dcterms:W3CDTF">2024-04-17T11:09:36Z</dcterms:modified>
</cp:coreProperties>
</file>