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60" r:id="rId6"/>
    <p:sldId id="261" r:id="rId7"/>
    <p:sldId id="262" r:id="rId8"/>
    <p:sldId id="263" r:id="rId9"/>
    <p:sldId id="264"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B8BD40-2D45-4760-B737-947709AECAE0}" type="datetimeFigureOut">
              <a:rPr lang="el-GR" smtClean="0"/>
              <a:pPr/>
              <a:t>14/5/2020</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16B348AB-8959-4F23-A687-8311C0F3AE81}" type="slidenum">
              <a:rPr lang="el-GR" smtClean="0"/>
              <a:pPr/>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8463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AB8BD40-2D45-4760-B737-947709AECAE0}" type="datetimeFigureOut">
              <a:rPr lang="el-GR" smtClean="0"/>
              <a:pPr/>
              <a:t>14/5/2020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B348AB-8959-4F23-A687-8311C0F3AE81}" type="slidenum">
              <a:rPr lang="el-GR" smtClean="0"/>
              <a:pPr/>
              <a:t>‹#›</a:t>
            </a:fld>
            <a:endParaRPr lang="el-GR"/>
          </a:p>
        </p:txBody>
      </p:sp>
    </p:spTree>
    <p:extLst>
      <p:ext uri="{BB962C8B-B14F-4D97-AF65-F5344CB8AC3E}">
        <p14:creationId xmlns="" xmlns:p14="http://schemas.microsoft.com/office/powerpoint/2010/main" val="358958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AB8BD40-2D45-4760-B737-947709AECAE0}" type="datetimeFigureOut">
              <a:rPr lang="el-GR" smtClean="0"/>
              <a:pPr/>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B348AB-8959-4F23-A687-8311C0F3AE81}" type="slidenum">
              <a:rPr lang="el-GR" smtClean="0"/>
              <a:pPr/>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15819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AB8BD40-2D45-4760-B737-947709AECAE0}" type="datetimeFigureOut">
              <a:rPr lang="el-GR" smtClean="0"/>
              <a:pPr/>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B348AB-8959-4F23-A687-8311C0F3AE81}" type="slidenum">
              <a:rPr lang="el-GR" smtClean="0"/>
              <a:pPr/>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0878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AB8BD40-2D45-4760-B737-947709AECAE0}" type="datetimeFigureOut">
              <a:rPr lang="el-GR" smtClean="0"/>
              <a:pPr/>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B348AB-8959-4F23-A687-8311C0F3AE81}" type="slidenum">
              <a:rPr lang="el-GR" smtClean="0"/>
              <a:pPr/>
              <a:t>‹#›</a:t>
            </a:fld>
            <a:endParaRPr lang="el-GR"/>
          </a:p>
        </p:txBody>
      </p:sp>
    </p:spTree>
    <p:extLst>
      <p:ext uri="{BB962C8B-B14F-4D97-AF65-F5344CB8AC3E}">
        <p14:creationId xmlns="" xmlns:p14="http://schemas.microsoft.com/office/powerpoint/2010/main" val="4072277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AB8BD40-2D45-4760-B737-947709AECAE0}" type="datetimeFigureOut">
              <a:rPr lang="el-GR" smtClean="0"/>
              <a:pPr/>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B348AB-8959-4F23-A687-8311C0F3AE81}" type="slidenum">
              <a:rPr lang="el-GR" smtClean="0"/>
              <a:pPr/>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06836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AB8BD40-2D45-4760-B737-947709AECAE0}" type="datetimeFigureOut">
              <a:rPr lang="el-GR" smtClean="0"/>
              <a:pPr/>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B348AB-8959-4F23-A687-8311C0F3AE81}" type="slidenum">
              <a:rPr lang="el-GR" smtClean="0"/>
              <a:pPr/>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6034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AB8BD40-2D45-4760-B737-947709AECAE0}" type="datetimeFigureOut">
              <a:rPr lang="el-GR" smtClean="0"/>
              <a:pPr/>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B348AB-8959-4F23-A687-8311C0F3AE81}" type="slidenum">
              <a:rPr lang="el-GR" smtClean="0"/>
              <a:pPr/>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95560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AB8BD40-2D45-4760-B737-947709AECAE0}" type="datetimeFigureOut">
              <a:rPr lang="el-GR" smtClean="0"/>
              <a:pPr/>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B348AB-8959-4F23-A687-8311C0F3AE81}" type="slidenum">
              <a:rPr lang="el-GR" smtClean="0"/>
              <a:pPr/>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4902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AB8BD40-2D45-4760-B737-947709AECAE0}" type="datetimeFigureOut">
              <a:rPr lang="el-GR" smtClean="0"/>
              <a:pPr/>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B348AB-8959-4F23-A687-8311C0F3AE81}" type="slidenum">
              <a:rPr lang="el-GR" smtClean="0"/>
              <a:pPr/>
              <a:t>‹#›</a:t>
            </a:fld>
            <a:endParaRPr lang="el-GR"/>
          </a:p>
        </p:txBody>
      </p:sp>
    </p:spTree>
    <p:extLst>
      <p:ext uri="{BB962C8B-B14F-4D97-AF65-F5344CB8AC3E}">
        <p14:creationId xmlns="" xmlns:p14="http://schemas.microsoft.com/office/powerpoint/2010/main" val="140785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AB8BD40-2D45-4760-B737-947709AECAE0}" type="datetimeFigureOut">
              <a:rPr lang="el-GR" smtClean="0"/>
              <a:pPr/>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B348AB-8959-4F23-A687-8311C0F3AE81}" type="slidenum">
              <a:rPr lang="el-GR" smtClean="0"/>
              <a:pPr/>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8366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EAB8BD40-2D45-4760-B737-947709AECAE0}" type="datetimeFigureOut">
              <a:rPr lang="el-GR" smtClean="0"/>
              <a:pPr/>
              <a:t>14/5/2020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B348AB-8959-4F23-A687-8311C0F3AE81}" type="slidenum">
              <a:rPr lang="el-GR" smtClean="0"/>
              <a:pPr/>
              <a:t>‹#›</a:t>
            </a:fld>
            <a:endParaRPr lang="el-GR"/>
          </a:p>
        </p:txBody>
      </p:sp>
    </p:spTree>
    <p:extLst>
      <p:ext uri="{BB962C8B-B14F-4D97-AF65-F5344CB8AC3E}">
        <p14:creationId xmlns="" xmlns:p14="http://schemas.microsoft.com/office/powerpoint/2010/main" val="2673481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AB8BD40-2D45-4760-B737-947709AECAE0}" type="datetimeFigureOut">
              <a:rPr lang="el-GR" smtClean="0"/>
              <a:pPr/>
              <a:t>14/5/2020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6B348AB-8959-4F23-A687-8311C0F3AE81}" type="slidenum">
              <a:rPr lang="el-GR" smtClean="0"/>
              <a:pPr/>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9459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EAB8BD40-2D45-4760-B737-947709AECAE0}" type="datetimeFigureOut">
              <a:rPr lang="el-GR" smtClean="0"/>
              <a:pPr/>
              <a:t>14/5/2020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6B348AB-8959-4F23-A687-8311C0F3AE81}" type="slidenum">
              <a:rPr lang="el-GR" smtClean="0"/>
              <a:pPr/>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2578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8BD40-2D45-4760-B737-947709AECAE0}" type="datetimeFigureOut">
              <a:rPr lang="el-GR" smtClean="0"/>
              <a:pPr/>
              <a:t>14/5/2020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6B348AB-8959-4F23-A687-8311C0F3AE81}" type="slidenum">
              <a:rPr lang="el-GR" smtClean="0"/>
              <a:pPr/>
              <a:t>‹#›</a:t>
            </a:fld>
            <a:endParaRPr lang="el-GR"/>
          </a:p>
        </p:txBody>
      </p:sp>
    </p:spTree>
    <p:extLst>
      <p:ext uri="{BB962C8B-B14F-4D97-AF65-F5344CB8AC3E}">
        <p14:creationId xmlns="" xmlns:p14="http://schemas.microsoft.com/office/powerpoint/2010/main" val="78293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AB8BD40-2D45-4760-B737-947709AECAE0}" type="datetimeFigureOut">
              <a:rPr lang="el-GR" smtClean="0"/>
              <a:pPr/>
              <a:t>14/5/2020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B348AB-8959-4F23-A687-8311C0F3AE81}" type="slidenum">
              <a:rPr lang="el-GR" smtClean="0"/>
              <a:pPr/>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7498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AB8BD40-2D45-4760-B737-947709AECAE0}" type="datetimeFigureOut">
              <a:rPr lang="el-GR" smtClean="0"/>
              <a:pPr/>
              <a:t>14/5/2020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B348AB-8959-4F23-A687-8311C0F3AE81}" type="slidenum">
              <a:rPr lang="el-GR" smtClean="0"/>
              <a:pPr/>
              <a:t>‹#›</a:t>
            </a:fld>
            <a:endParaRPr lang="el-GR"/>
          </a:p>
        </p:txBody>
      </p:sp>
    </p:spTree>
    <p:extLst>
      <p:ext uri="{BB962C8B-B14F-4D97-AF65-F5344CB8AC3E}">
        <p14:creationId xmlns="" xmlns:p14="http://schemas.microsoft.com/office/powerpoint/2010/main" val="328115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B8BD40-2D45-4760-B737-947709AECAE0}" type="datetimeFigureOut">
              <a:rPr lang="el-GR" smtClean="0"/>
              <a:pPr/>
              <a:t>14/5/2020</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B348AB-8959-4F23-A687-8311C0F3AE81}" type="slidenum">
              <a:rPr lang="el-GR" smtClean="0"/>
              <a:pPr/>
              <a:t>‹#›</a:t>
            </a:fld>
            <a:endParaRPr lang="el-GR"/>
          </a:p>
        </p:txBody>
      </p:sp>
    </p:spTree>
    <p:extLst>
      <p:ext uri="{BB962C8B-B14F-4D97-AF65-F5344CB8AC3E}">
        <p14:creationId xmlns="" xmlns:p14="http://schemas.microsoft.com/office/powerpoint/2010/main" val="3399742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t/>
            </a:r>
            <a:br>
              <a:rPr lang="el-GR" dirty="0" smtClean="0"/>
            </a:br>
            <a:r>
              <a:rPr lang="en-US" dirty="0" smtClean="0"/>
              <a:t/>
            </a:r>
            <a:br>
              <a:rPr lang="en-US" dirty="0" smtClean="0"/>
            </a:br>
            <a:r>
              <a:rPr lang="el-GR" sz="4000" dirty="0" smtClean="0"/>
              <a:t>Η </a:t>
            </a:r>
            <a:r>
              <a:rPr lang="el-GR" sz="4000" dirty="0" smtClean="0"/>
              <a:t>εποχή των άκρων. Ο σύντομος 20</a:t>
            </a:r>
            <a:r>
              <a:rPr lang="el-GR" sz="4000" baseline="30000" dirty="0" smtClean="0"/>
              <a:t>ος</a:t>
            </a:r>
            <a:r>
              <a:rPr lang="el-GR" sz="4000" dirty="0" smtClean="0"/>
              <a:t> αιώνας (1914-1991) </a:t>
            </a:r>
            <a:endParaRPr lang="el-GR" sz="4000" dirty="0"/>
          </a:p>
        </p:txBody>
      </p:sp>
      <p:sp>
        <p:nvSpPr>
          <p:cNvPr id="3" name="Υπότιτλος 2"/>
          <p:cNvSpPr>
            <a:spLocks noGrp="1"/>
          </p:cNvSpPr>
          <p:nvPr>
            <p:ph type="subTitle" idx="1"/>
          </p:nvPr>
        </p:nvSpPr>
        <p:spPr/>
        <p:txBody>
          <a:bodyPr>
            <a:normAutofit lnSpcReduction="10000"/>
          </a:bodyPr>
          <a:lstStyle/>
          <a:p>
            <a:r>
              <a:rPr lang="el-GR" dirty="0" smtClean="0"/>
              <a:t>9</a:t>
            </a:r>
            <a:r>
              <a:rPr lang="el-GR" baseline="30000" dirty="0" smtClean="0"/>
              <a:t>η</a:t>
            </a:r>
            <a:r>
              <a:rPr lang="el-GR" dirty="0" smtClean="0"/>
              <a:t> Συνάντηση </a:t>
            </a:r>
            <a:endParaRPr lang="el-GR" dirty="0" smtClean="0"/>
          </a:p>
          <a:p>
            <a:r>
              <a:rPr lang="el-GR" dirty="0" smtClean="0"/>
              <a:t>Θέματα Ευρωπαϊκής Ιστορίας</a:t>
            </a:r>
          </a:p>
          <a:p>
            <a:r>
              <a:rPr lang="el-GR" dirty="0" smtClean="0"/>
              <a:t>14/5/2020</a:t>
            </a:r>
            <a:r>
              <a:rPr lang="el-GR" dirty="0" smtClean="0"/>
              <a:t> </a:t>
            </a:r>
            <a:endParaRPr lang="el-GR" dirty="0"/>
          </a:p>
        </p:txBody>
      </p:sp>
    </p:spTree>
    <p:extLst>
      <p:ext uri="{BB962C8B-B14F-4D97-AF65-F5344CB8AC3E}">
        <p14:creationId xmlns="" xmlns:p14="http://schemas.microsoft.com/office/powerpoint/2010/main" val="100120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 </a:t>
            </a:r>
            <a:r>
              <a:rPr lang="el-GR" dirty="0" smtClean="0"/>
              <a:t>του </a:t>
            </a:r>
            <a:r>
              <a:rPr lang="el-GR" dirty="0" smtClean="0"/>
              <a:t>βιβλίου του Ε. </a:t>
            </a:r>
            <a:r>
              <a:rPr lang="en-US" dirty="0" err="1" smtClean="0"/>
              <a:t>Hobsbawm</a:t>
            </a:r>
            <a:r>
              <a:rPr lang="el-GR" dirty="0" smtClean="0"/>
              <a:t> </a:t>
            </a:r>
            <a:endParaRPr lang="el-GR" dirty="0"/>
          </a:p>
        </p:txBody>
      </p:sp>
      <p:sp>
        <p:nvSpPr>
          <p:cNvPr id="3" name="Θέση περιεχομένου 2"/>
          <p:cNvSpPr>
            <a:spLocks noGrp="1"/>
          </p:cNvSpPr>
          <p:nvPr>
            <p:ph idx="1"/>
          </p:nvPr>
        </p:nvSpPr>
        <p:spPr/>
        <p:txBody>
          <a:bodyPr/>
          <a:lstStyle/>
          <a:p>
            <a:r>
              <a:rPr lang="el-GR" dirty="0" smtClean="0"/>
              <a:t>Αντίθεση με τον μακρύ 19</a:t>
            </a:r>
            <a:r>
              <a:rPr lang="el-GR" baseline="30000" dirty="0" smtClean="0"/>
              <a:t>ο</a:t>
            </a:r>
            <a:r>
              <a:rPr lang="el-GR" dirty="0"/>
              <a:t> </a:t>
            </a:r>
            <a:r>
              <a:rPr lang="el-GR" dirty="0" smtClean="0"/>
              <a:t>που ξεκίνησε με τη Γαλλική Επανάσταση και τελείωσε με τον Α’ Παγκόσμιο Πόλεμο</a:t>
            </a:r>
          </a:p>
          <a:p>
            <a:r>
              <a:rPr lang="el-GR" dirty="0" smtClean="0"/>
              <a:t>Σκέψη ο ημερολογιακός χρόνος δεν ταυτίζεται με τον ιστορικό. </a:t>
            </a:r>
          </a:p>
          <a:p>
            <a:r>
              <a:rPr lang="el-GR" dirty="0" smtClean="0"/>
              <a:t>20</a:t>
            </a:r>
            <a:r>
              <a:rPr lang="el-GR" baseline="30000" dirty="0" smtClean="0"/>
              <a:t>ος</a:t>
            </a:r>
            <a:r>
              <a:rPr lang="el-GR" dirty="0" smtClean="0"/>
              <a:t> ξεκινά με τον Α’ Παγκόσμιο Πόλεμο και κλείνει με την πτώση των καθεστώτων σοβιετικού τύπου, το 1991. </a:t>
            </a:r>
            <a:endParaRPr lang="el-GR" dirty="0"/>
          </a:p>
        </p:txBody>
      </p:sp>
    </p:spTree>
    <p:extLst>
      <p:ext uri="{BB962C8B-B14F-4D97-AF65-F5344CB8AC3E}">
        <p14:creationId xmlns="" xmlns:p14="http://schemas.microsoft.com/office/powerpoint/2010/main" val="396245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2700" dirty="0" smtClean="0"/>
              <a:t>Eric </a:t>
            </a:r>
            <a:r>
              <a:rPr lang="en-US" sz="2700" dirty="0" err="1" smtClean="0"/>
              <a:t>Hobsbawm</a:t>
            </a:r>
            <a:r>
              <a:rPr lang="en-US" sz="2700" dirty="0" smtClean="0"/>
              <a:t> was one of the UK's leading historians and one of the most significant intellectuals of the past half century. His life and works were shaped by his emotional commitment to radical </a:t>
            </a:r>
            <a:r>
              <a:rPr lang="en-US" sz="2700" dirty="0" smtClean="0"/>
              <a:t>socialism (1917-2012)</a:t>
            </a:r>
            <a:endParaRPr lang="el-GR" dirty="0"/>
          </a:p>
        </p:txBody>
      </p:sp>
      <p:sp>
        <p:nvSpPr>
          <p:cNvPr id="3" name="2 - Θέση περιεχομένου"/>
          <p:cNvSpPr>
            <a:spLocks noGrp="1"/>
          </p:cNvSpPr>
          <p:nvPr>
            <p:ph idx="1"/>
          </p:nvPr>
        </p:nvSpPr>
        <p:spPr/>
        <p:txBody>
          <a:bodyPr/>
          <a:lstStyle/>
          <a:p>
            <a:endParaRPr lang="el-GR"/>
          </a:p>
        </p:txBody>
      </p:sp>
      <p:pic>
        <p:nvPicPr>
          <p:cNvPr id="1026" name="Picture 2" descr="C:\Users\TempUser\Documents\Eric Hobsbaum.jpg"/>
          <p:cNvPicPr>
            <a:picLocks noChangeAspect="1" noChangeArrowheads="1"/>
          </p:cNvPicPr>
          <p:nvPr/>
        </p:nvPicPr>
        <p:blipFill>
          <a:blip r:embed="rId2" cstate="print"/>
          <a:srcRect/>
          <a:stretch>
            <a:fillRect/>
          </a:stretch>
        </p:blipFill>
        <p:spPr bwMode="auto">
          <a:xfrm>
            <a:off x="4911634" y="2669140"/>
            <a:ext cx="2614749" cy="348346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έχει ο βραχύς 20</a:t>
            </a:r>
            <a:r>
              <a:rPr lang="el-GR" baseline="30000" dirty="0" smtClean="0"/>
              <a:t>ος</a:t>
            </a:r>
            <a:r>
              <a:rPr lang="el-GR" dirty="0" smtClean="0"/>
              <a:t> </a:t>
            </a:r>
            <a:endParaRPr lang="el-GR" dirty="0"/>
          </a:p>
        </p:txBody>
      </p:sp>
      <p:sp>
        <p:nvSpPr>
          <p:cNvPr id="3" name="Θέση περιεχομένου 2"/>
          <p:cNvSpPr>
            <a:spLocks noGrp="1"/>
          </p:cNvSpPr>
          <p:nvPr>
            <p:ph idx="1"/>
          </p:nvPr>
        </p:nvSpPr>
        <p:spPr/>
        <p:txBody>
          <a:bodyPr/>
          <a:lstStyle/>
          <a:p>
            <a:r>
              <a:rPr lang="el-GR" dirty="0" smtClean="0"/>
              <a:t>Τεράστιες ανακαλύψεις που αλλάζουν τη ζωή μας </a:t>
            </a:r>
          </a:p>
          <a:p>
            <a:r>
              <a:rPr lang="el-GR" dirty="0" smtClean="0"/>
              <a:t>(αυτοκίνητα, τηλέφωνα, αλλά και μεγάλες ανακαλύψεις)</a:t>
            </a:r>
          </a:p>
          <a:p>
            <a:r>
              <a:rPr lang="el-GR" dirty="0" smtClean="0"/>
              <a:t>Την ίδια στιγμή το σοκ των δύο Πολέμων με τη χρήση της επιστήμης ως τεράστιο μέσο καταστροφής (Α. ΠΠ 10 εκ. νεκροί και πολλοί ακρωτηριασμένοι, Β’ 50 εκατομμύρια οι νεκροί).</a:t>
            </a:r>
          </a:p>
          <a:p>
            <a:r>
              <a:rPr lang="el-GR" dirty="0" smtClean="0"/>
              <a:t> </a:t>
            </a:r>
            <a:endParaRPr lang="el-GR" dirty="0"/>
          </a:p>
        </p:txBody>
      </p:sp>
    </p:spTree>
    <p:extLst>
      <p:ext uri="{BB962C8B-B14F-4D97-AF65-F5344CB8AC3E}">
        <p14:creationId xmlns="" xmlns:p14="http://schemas.microsoft.com/office/powerpoint/2010/main" val="108279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smtClean="0"/>
              <a:t>Στο βιβλίο αυτό, η δομή του Σύντομου Εικοστού Αιώνα μοιάζει σαν ένα τρίπτυχο ή σαν ένα ιστορικό σάντουιτς</a:t>
            </a:r>
            <a:endParaRPr lang="el-GR" sz="3200" dirty="0"/>
          </a:p>
        </p:txBody>
      </p:sp>
      <p:sp>
        <p:nvSpPr>
          <p:cNvPr id="3" name="Θέση περιεχομένου 2"/>
          <p:cNvSpPr>
            <a:spLocks noGrp="1"/>
          </p:cNvSpPr>
          <p:nvPr>
            <p:ph idx="1"/>
          </p:nvPr>
        </p:nvSpPr>
        <p:spPr/>
        <p:txBody>
          <a:bodyPr>
            <a:normAutofit fontScale="70000" lnSpcReduction="20000"/>
          </a:bodyPr>
          <a:lstStyle/>
          <a:p>
            <a:pPr marL="0" indent="0" algn="just">
              <a:buNone/>
            </a:pPr>
            <a:r>
              <a:rPr lang="el-GR" dirty="0" smtClean="0"/>
              <a:t> </a:t>
            </a:r>
            <a:r>
              <a:rPr lang="el-GR" dirty="0"/>
              <a:t>Την Εποχή της Καταστροφής από το 1914 </a:t>
            </a:r>
            <a:r>
              <a:rPr lang="el-GR" dirty="0" smtClean="0"/>
              <a:t>μέχρι </a:t>
            </a:r>
            <a:r>
              <a:rPr lang="el-GR" dirty="0"/>
              <a:t>την επομένη του δευτέρου παγκοσμίου </a:t>
            </a:r>
            <a:r>
              <a:rPr lang="el-GR" dirty="0" smtClean="0"/>
              <a:t> πολέμου </a:t>
            </a:r>
            <a:r>
              <a:rPr lang="el-GR" dirty="0"/>
              <a:t>ακολούθησαν είκοσι πέντε με τριάντα χρόνια εκπληκτικής οικονομικής μεγέθυνσης και </a:t>
            </a:r>
            <a:endParaRPr lang="el-GR" dirty="0" smtClean="0"/>
          </a:p>
          <a:p>
            <a:pPr marL="0" indent="0" algn="just">
              <a:buNone/>
            </a:pPr>
            <a:r>
              <a:rPr lang="el-GR" dirty="0" smtClean="0"/>
              <a:t>κοινωνικού </a:t>
            </a:r>
            <a:r>
              <a:rPr lang="el-GR" dirty="0"/>
              <a:t>μετασχηματισμού που πιθανότατα μετέβαλαν την ανθρώπινη κοινωνία πολύ πιο βαθιά </a:t>
            </a:r>
            <a:r>
              <a:rPr lang="el-GR" dirty="0" smtClean="0"/>
              <a:t> σε </a:t>
            </a:r>
            <a:r>
              <a:rPr lang="el-GR" dirty="0"/>
              <a:t>σχέση με κάθε άλλη ιστορική </a:t>
            </a:r>
            <a:r>
              <a:rPr lang="el-GR" dirty="0" smtClean="0"/>
              <a:t>περίοδο </a:t>
            </a:r>
            <a:r>
              <a:rPr lang="el-GR" dirty="0"/>
              <a:t>συγκρίσιμης χρονικής διάρκειας. Μπορούμε τώρα να </a:t>
            </a:r>
            <a:r>
              <a:rPr lang="el-GR" dirty="0" smtClean="0"/>
              <a:t> δούμε </a:t>
            </a:r>
            <a:r>
              <a:rPr lang="el-GR" dirty="0"/>
              <a:t>την περίοδο αυτή σαν μια Χρυσή Εποχή, και έτσι θεωρήθηκε σχεδόν αμέσως μετά τη λήξη </a:t>
            </a:r>
          </a:p>
          <a:p>
            <a:pPr marL="0" indent="0" algn="just">
              <a:buNone/>
            </a:pPr>
            <a:r>
              <a:rPr lang="el-GR" dirty="0"/>
              <a:t>της στις αρχές της δεκαετίας του '70. Το τελευταίο μέρος του αιώνα ήταν μια νέα εποχή </a:t>
            </a:r>
          </a:p>
          <a:p>
            <a:pPr marL="0" indent="0" algn="just">
              <a:buNone/>
            </a:pPr>
            <a:r>
              <a:rPr lang="el-GR" dirty="0"/>
              <a:t>αποσύνθεσης, αβεβαιότητας και κρίσης </a:t>
            </a:r>
            <a:r>
              <a:rPr lang="el-GR" dirty="0" smtClean="0"/>
              <a:t>-στην </a:t>
            </a:r>
            <a:r>
              <a:rPr lang="el-GR" dirty="0"/>
              <a:t>πραγματικότητα δε </a:t>
            </a:r>
            <a:r>
              <a:rPr lang="el-GR" dirty="0" smtClean="0"/>
              <a:t>καταστροφής για </a:t>
            </a:r>
            <a:r>
              <a:rPr lang="el-GR" dirty="0"/>
              <a:t>ευρύτερες </a:t>
            </a:r>
          </a:p>
          <a:p>
            <a:pPr marL="0" indent="0" algn="just">
              <a:buNone/>
            </a:pPr>
            <a:r>
              <a:rPr lang="el-GR" dirty="0"/>
              <a:t>περιοχές του κόσμου, όπως για την Αφρική, την πρώην ΕΣΣΔ και τις πρώην σοσιαλιστικές χώρες της </a:t>
            </a:r>
          </a:p>
          <a:p>
            <a:pPr marL="0" indent="0" algn="just">
              <a:buNone/>
            </a:pPr>
            <a:r>
              <a:rPr lang="el-GR" dirty="0"/>
              <a:t>Ευρώπης. Καθώς η δεκαετία του '80 παραχωρούσε τη θέση της στη δεκαετία του '90, η διάθεση </a:t>
            </a:r>
          </a:p>
          <a:p>
            <a:pPr marL="0" indent="0" algn="just">
              <a:buNone/>
            </a:pPr>
            <a:r>
              <a:rPr lang="el-GR" dirty="0"/>
              <a:t>αυτών που </a:t>
            </a:r>
            <a:r>
              <a:rPr lang="el-GR" dirty="0" smtClean="0"/>
              <a:t> στοχάζονταν </a:t>
            </a:r>
            <a:r>
              <a:rPr lang="el-GR" dirty="0"/>
              <a:t>για το παρελθόν και το μέλλον του αιώνα ήταν ζοφερή, μια διάθεση που </a:t>
            </a:r>
          </a:p>
          <a:p>
            <a:pPr marL="0" indent="0" algn="just">
              <a:buNone/>
            </a:pPr>
            <a:r>
              <a:rPr lang="el-GR" dirty="0"/>
              <a:t>είχε το χαρακτήρα </a:t>
            </a:r>
            <a:r>
              <a:rPr lang="el-GR" dirty="0" err="1" smtClean="0"/>
              <a:t>fin</a:t>
            </a:r>
            <a:r>
              <a:rPr lang="el-GR" dirty="0" smtClean="0"/>
              <a:t> de </a:t>
            </a:r>
            <a:r>
              <a:rPr lang="el-GR" dirty="0" err="1" smtClean="0"/>
              <a:t>siècle</a:t>
            </a:r>
            <a:r>
              <a:rPr lang="el-GR" dirty="0" smtClean="0"/>
              <a:t> (</a:t>
            </a:r>
            <a:r>
              <a:rPr lang="el-GR" dirty="0"/>
              <a:t>τέλος του αιώνα). </a:t>
            </a:r>
          </a:p>
        </p:txBody>
      </p:sp>
    </p:spTree>
    <p:extLst>
      <p:ext uri="{BB962C8B-B14F-4D97-AF65-F5344CB8AC3E}">
        <p14:creationId xmlns="" xmlns:p14="http://schemas.microsoft.com/office/powerpoint/2010/main" val="194541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αρχές</a:t>
            </a:r>
            <a:endParaRPr lang="el-GR" dirty="0"/>
          </a:p>
        </p:txBody>
      </p:sp>
      <p:sp>
        <p:nvSpPr>
          <p:cNvPr id="4" name="Θέση περιεχομένου 2"/>
          <p:cNvSpPr>
            <a:spLocks noGrp="1"/>
          </p:cNvSpPr>
          <p:nvPr>
            <p:ph idx="1"/>
          </p:nvPr>
        </p:nvSpPr>
        <p:spPr/>
        <p:txBody>
          <a:bodyPr>
            <a:normAutofit/>
          </a:bodyPr>
          <a:lstStyle/>
          <a:p>
            <a:pPr algn="just"/>
            <a:r>
              <a:rPr lang="el-GR" dirty="0"/>
              <a:t>Από την πλεονεκτική σκοπιά της δεκαετίας του </a:t>
            </a:r>
            <a:r>
              <a:rPr lang="el-GR" dirty="0" smtClean="0"/>
              <a:t>'90</a:t>
            </a:r>
            <a:r>
              <a:rPr lang="el-GR" dirty="0"/>
              <a:t>, μπορούμε να πούμε ότι ο Σύντομος Εικοστός Αιώνας διήνυσε μια σύντομη </a:t>
            </a:r>
            <a:r>
              <a:rPr lang="el-GR" dirty="0" smtClean="0"/>
              <a:t>χρυσή εποχή </a:t>
            </a:r>
            <a:r>
              <a:rPr lang="el-GR" dirty="0"/>
              <a:t>εν </a:t>
            </a:r>
            <a:r>
              <a:rPr lang="el-GR" dirty="0" smtClean="0"/>
              <a:t>μέσω </a:t>
            </a:r>
            <a:r>
              <a:rPr lang="el-GR" dirty="0"/>
              <a:t>δύο περιόδων κρίσεων, οδεύοντας προς ένα άγνωστο και προβληματικό, αλλά όχι </a:t>
            </a:r>
            <a:r>
              <a:rPr lang="el-GR" dirty="0" smtClean="0"/>
              <a:t>αναγκαστικά </a:t>
            </a:r>
            <a:r>
              <a:rPr lang="el-GR" dirty="0"/>
              <a:t>δυσοίωνο, μέλλον. Όμως, οι ιστορικοί ενδεχομένως θα ήθελαν να υπενθυμίσουν σε </a:t>
            </a:r>
            <a:r>
              <a:rPr lang="el-GR" dirty="0" smtClean="0"/>
              <a:t>όσους </a:t>
            </a:r>
            <a:r>
              <a:rPr lang="el-GR" dirty="0"/>
              <a:t>μεταφυσικά ομιλούν για το «Τέλος της Ιστορίας», ότι μέλλον θα </a:t>
            </a:r>
            <a:r>
              <a:rPr lang="el-GR" dirty="0" smtClean="0"/>
              <a:t>υπάρξει. </a:t>
            </a:r>
            <a:r>
              <a:rPr lang="el-GR" dirty="0"/>
              <a:t>Η μόνη απολύτως </a:t>
            </a:r>
            <a:r>
              <a:rPr lang="el-GR" dirty="0" smtClean="0"/>
              <a:t>βεβαία </a:t>
            </a:r>
            <a:r>
              <a:rPr lang="el-GR" dirty="0"/>
              <a:t>γενίκευση που μπορούμε να κάνουμε για την ιστορία, είναι ότι όσο υπάρχει ανθρώπινη </a:t>
            </a:r>
            <a:r>
              <a:rPr lang="el-GR" dirty="0" smtClean="0"/>
              <a:t>φυλή</a:t>
            </a:r>
            <a:r>
              <a:rPr lang="el-GR" dirty="0"/>
              <a:t>, η ιστορία θα συνεχίζεται.</a:t>
            </a:r>
          </a:p>
          <a:p>
            <a:pPr marL="0" indent="0">
              <a:buNone/>
            </a:pPr>
            <a:endParaRPr lang="el-GR" dirty="0"/>
          </a:p>
        </p:txBody>
      </p:sp>
    </p:spTree>
    <p:extLst>
      <p:ext uri="{BB962C8B-B14F-4D97-AF65-F5344CB8AC3E}">
        <p14:creationId xmlns="" xmlns:p14="http://schemas.microsoft.com/office/powerpoint/2010/main" val="366009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a:t>
            </a:r>
            <a:r>
              <a:rPr lang="el-GR" baseline="30000" dirty="0" smtClean="0"/>
              <a:t>η</a:t>
            </a:r>
            <a:r>
              <a:rPr lang="el-GR" dirty="0" smtClean="0"/>
              <a:t> Περίοδος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Οι δύο Μεγάλοι </a:t>
            </a:r>
            <a:r>
              <a:rPr lang="el-GR" dirty="0" err="1" smtClean="0"/>
              <a:t>Πολέμοι</a:t>
            </a:r>
            <a:r>
              <a:rPr lang="el-GR" dirty="0" smtClean="0"/>
              <a:t> (</a:t>
            </a:r>
            <a:r>
              <a:rPr lang="el-GR" dirty="0" err="1" smtClean="0"/>
              <a:t>Ρώσικη</a:t>
            </a:r>
            <a:r>
              <a:rPr lang="el-GR" dirty="0" smtClean="0"/>
              <a:t> Επανάσταση-Μεσοπόλεμος- Φασισμός-Ναζισμός (Ολοκληρωτισμοί)</a:t>
            </a:r>
          </a:p>
          <a:p>
            <a:r>
              <a:rPr lang="el-GR" dirty="0" smtClean="0"/>
              <a:t>Η δύσκολη περίοδος του </a:t>
            </a:r>
            <a:r>
              <a:rPr lang="el-GR" dirty="0" smtClean="0"/>
              <a:t>Μεσοπολέμου</a:t>
            </a:r>
            <a:endParaRPr lang="el-GR" dirty="0" smtClean="0"/>
          </a:p>
          <a:p>
            <a:r>
              <a:rPr lang="el-GR" dirty="0" smtClean="0"/>
              <a:t>Το κραχ του 1929</a:t>
            </a:r>
          </a:p>
          <a:p>
            <a:r>
              <a:rPr lang="el-GR" dirty="0" smtClean="0"/>
              <a:t>Οι μεγάλες τεχνολογικές επαναστάσεις (ηλεκτρικό ρεύμα, τηλέφωνο, μαζικές συγκοινωνίες</a:t>
            </a:r>
            <a:r>
              <a:rPr lang="el-GR" dirty="0" smtClean="0"/>
              <a:t>)</a:t>
            </a:r>
            <a:endParaRPr lang="en-US" dirty="0" smtClean="0"/>
          </a:p>
          <a:p>
            <a:r>
              <a:rPr lang="el-GR" dirty="0" smtClean="0"/>
              <a:t>Η παρακμή της Δύσης (;) και της Δημοκρατίας</a:t>
            </a:r>
          </a:p>
          <a:p>
            <a:r>
              <a:rPr lang="el-GR" dirty="0" smtClean="0"/>
              <a:t>Τα ολοκληρωτικά καθεστώτα</a:t>
            </a:r>
          </a:p>
          <a:p>
            <a:endParaRPr lang="en-US" dirty="0" smtClean="0"/>
          </a:p>
          <a:p>
            <a:endParaRPr lang="el-GR" dirty="0" smtClean="0"/>
          </a:p>
          <a:p>
            <a:pPr marL="0" indent="0">
              <a:buNone/>
            </a:pPr>
            <a:endParaRPr lang="el-GR" dirty="0"/>
          </a:p>
        </p:txBody>
      </p:sp>
    </p:spTree>
    <p:extLst>
      <p:ext uri="{BB962C8B-B14F-4D97-AF65-F5344CB8AC3E}">
        <p14:creationId xmlns="" xmlns:p14="http://schemas.microsoft.com/office/powerpoint/2010/main" val="199893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a:t>
            </a:r>
            <a:r>
              <a:rPr lang="el-GR" baseline="30000" dirty="0" smtClean="0"/>
              <a:t>η</a:t>
            </a:r>
            <a:r>
              <a:rPr lang="el-GR" dirty="0" smtClean="0"/>
              <a:t> περίοδος</a:t>
            </a:r>
            <a:endParaRPr lang="el-GR" dirty="0"/>
          </a:p>
        </p:txBody>
      </p:sp>
      <p:sp>
        <p:nvSpPr>
          <p:cNvPr id="3" name="Θέση περιεχομένου 2"/>
          <p:cNvSpPr>
            <a:spLocks noGrp="1"/>
          </p:cNvSpPr>
          <p:nvPr>
            <p:ph idx="1"/>
          </p:nvPr>
        </p:nvSpPr>
        <p:spPr/>
        <p:txBody>
          <a:bodyPr/>
          <a:lstStyle/>
          <a:p>
            <a:r>
              <a:rPr lang="el-GR" dirty="0"/>
              <a:t>Η μεταπολεμική ευμάρεια και αισιοδοξία (1945-1973</a:t>
            </a:r>
            <a:r>
              <a:rPr lang="el-GR" dirty="0" smtClean="0"/>
              <a:t>)</a:t>
            </a:r>
          </a:p>
          <a:p>
            <a:r>
              <a:rPr lang="el-GR" dirty="0" smtClean="0"/>
              <a:t>Η ταχεία οικονομική ανάπτυξη</a:t>
            </a:r>
          </a:p>
          <a:p>
            <a:r>
              <a:rPr lang="el-GR" dirty="0" smtClean="0"/>
              <a:t>Η εδραίωση του κράτους πρόνοιας</a:t>
            </a:r>
          </a:p>
          <a:p>
            <a:r>
              <a:rPr lang="el-GR" dirty="0" smtClean="0"/>
              <a:t>Η μαζικοποίηση του σχολείου</a:t>
            </a:r>
          </a:p>
          <a:p>
            <a:r>
              <a:rPr lang="el-GR" dirty="0" smtClean="0"/>
              <a:t>Ο ψυχρός πόλεμος </a:t>
            </a:r>
          </a:p>
          <a:p>
            <a:endParaRPr lang="el-GR" dirty="0"/>
          </a:p>
        </p:txBody>
      </p:sp>
    </p:spTree>
    <p:extLst>
      <p:ext uri="{BB962C8B-B14F-4D97-AF65-F5344CB8AC3E}">
        <p14:creationId xmlns="" xmlns:p14="http://schemas.microsoft.com/office/powerpoint/2010/main" val="111664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a:t>
            </a:r>
            <a:r>
              <a:rPr lang="el-GR" baseline="30000" dirty="0" smtClean="0"/>
              <a:t>η</a:t>
            </a:r>
            <a:r>
              <a:rPr lang="el-GR" dirty="0" smtClean="0"/>
              <a:t> περίοδος (1973-1991</a:t>
            </a:r>
            <a:r>
              <a:rPr lang="en-US" dirty="0" smtClean="0"/>
              <a:t>)</a:t>
            </a:r>
            <a:endParaRPr lang="el-GR" dirty="0"/>
          </a:p>
        </p:txBody>
      </p:sp>
      <p:sp>
        <p:nvSpPr>
          <p:cNvPr id="3" name="Θέση περιεχομένου 2"/>
          <p:cNvSpPr>
            <a:spLocks noGrp="1"/>
          </p:cNvSpPr>
          <p:nvPr>
            <p:ph idx="1"/>
          </p:nvPr>
        </p:nvSpPr>
        <p:spPr/>
        <p:txBody>
          <a:bodyPr/>
          <a:lstStyle/>
          <a:p>
            <a:r>
              <a:rPr lang="el-GR" dirty="0"/>
              <a:t>Η κρίση και η αλλαγή τοπίου </a:t>
            </a:r>
            <a:endParaRPr lang="el-GR" dirty="0" smtClean="0"/>
          </a:p>
          <a:p>
            <a:r>
              <a:rPr lang="el-GR" dirty="0" smtClean="0"/>
              <a:t>Οικονομική κρίση 1973</a:t>
            </a:r>
          </a:p>
          <a:p>
            <a:r>
              <a:rPr lang="el-GR" dirty="0" smtClean="0"/>
              <a:t>Ιδεολογική μεταστροφή – νεοφιλελευθερισμός. Η απόσυρση του κράτους</a:t>
            </a:r>
          </a:p>
          <a:p>
            <a:r>
              <a:rPr lang="el-GR" dirty="0" smtClean="0"/>
              <a:t>Η κατάρρευση των σοβιετικού τύπου καθεστώτων </a:t>
            </a:r>
            <a:endParaRPr lang="el-GR" dirty="0" smtClean="0"/>
          </a:p>
          <a:p>
            <a:r>
              <a:rPr lang="el-GR" dirty="0" smtClean="0"/>
              <a:t>Η επιστροφή της Κίνας</a:t>
            </a:r>
            <a:endParaRPr lang="el-GR" dirty="0"/>
          </a:p>
          <a:p>
            <a:endParaRPr lang="el-GR" dirty="0"/>
          </a:p>
        </p:txBody>
      </p:sp>
    </p:spTree>
    <p:extLst>
      <p:ext uri="{BB962C8B-B14F-4D97-AF65-F5344CB8AC3E}">
        <p14:creationId xmlns="" xmlns:p14="http://schemas.microsoft.com/office/powerpoint/2010/main" val="33461783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TotalTime>
  <Words>538</Words>
  <Application>Microsoft Office PowerPoint</Application>
  <PresentationFormat>Προσαρμογή</PresentationFormat>
  <Paragraphs>45</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Οργανικό</vt:lpstr>
      <vt:lpstr>  Η εποχή των άκρων. Ο σύντομος 20ος αιώνας (1914-1991) </vt:lpstr>
      <vt:lpstr>Ο του βιβλίου του Ε. Hobsbawm </vt:lpstr>
      <vt:lpstr>Eric Hobsbawm was one of the UK's leading historians and one of the most significant intellectuals of the past half century. His life and works were shaped by his emotional commitment to radical socialism (1917-2012)</vt:lpstr>
      <vt:lpstr>Τι έχει ο βραχύς 20ος </vt:lpstr>
      <vt:lpstr>Στο βιβλίο αυτό, η δομή του Σύντομου Εικοστού Αιώνα μοιάζει σαν ένα τρίπτυχο ή σαν ένα ιστορικό σάντουιτς</vt:lpstr>
      <vt:lpstr>Βασικές αρχές</vt:lpstr>
      <vt:lpstr>1η Περίοδος</vt:lpstr>
      <vt:lpstr>2η περίοδος</vt:lpstr>
      <vt:lpstr>3η περίοδος (1973-1991)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εποχής των άκρων. Ο σύντομος 20ος αιώνας (1914-1991)</dc:title>
  <dc:creator>pandelis kiprianos</dc:creator>
  <cp:lastModifiedBy>TempUser</cp:lastModifiedBy>
  <cp:revision>7</cp:revision>
  <dcterms:created xsi:type="dcterms:W3CDTF">2017-05-15T18:06:54Z</dcterms:created>
  <dcterms:modified xsi:type="dcterms:W3CDTF">2020-05-14T06:12:30Z</dcterms:modified>
</cp:coreProperties>
</file>