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1" r:id="rId3"/>
    <p:sldId id="257" r:id="rId4"/>
    <p:sldId id="262" r:id="rId5"/>
    <p:sldId id="258" r:id="rId6"/>
    <p:sldId id="259" r:id="rId7"/>
    <p:sldId id="260" r:id="rId8"/>
    <p:sldId id="263" r:id="rId9"/>
    <p:sldId id="265" r:id="rId10"/>
    <p:sldId id="266" r:id="rId11"/>
    <p:sldId id="267" r:id="rId12"/>
    <p:sldId id="268" r:id="rId13"/>
    <p:sldId id="270" r:id="rId14"/>
    <p:sldId id="271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823441-DED0-44D0-A61E-375CAA55F72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6AB99BA-6361-48FB-AA34-758EC6F01A68}">
      <dgm:prSet phldrT="[Κείμενο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Dewey </a:t>
          </a:r>
          <a:endParaRPr lang="el-GR" dirty="0"/>
        </a:p>
      </dgm:t>
    </dgm:pt>
    <dgm:pt modelId="{34DE5654-FEE3-4691-B689-3CAA7BDE7577}" type="parTrans" cxnId="{86BC53F6-5E30-43C3-A6F8-666981F32BB0}">
      <dgm:prSet/>
      <dgm:spPr/>
      <dgm:t>
        <a:bodyPr/>
        <a:lstStyle/>
        <a:p>
          <a:endParaRPr lang="el-GR"/>
        </a:p>
      </dgm:t>
    </dgm:pt>
    <dgm:pt modelId="{28EB6C4A-E186-42FF-94BC-0B7889F500B5}" type="sibTrans" cxnId="{86BC53F6-5E30-43C3-A6F8-666981F32BB0}">
      <dgm:prSet/>
      <dgm:spPr/>
      <dgm:t>
        <a:bodyPr/>
        <a:lstStyle/>
        <a:p>
          <a:endParaRPr lang="el-GR"/>
        </a:p>
      </dgm:t>
    </dgm:pt>
    <dgm:pt modelId="{1BB46E23-6A18-4A74-9B8F-7330AA5444BC}">
      <dgm:prSet phldrT="[Κείμενο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sz="2000" dirty="0" smtClean="0"/>
            <a:t>Υποστηρικτικό πλαίσιο</a:t>
          </a:r>
          <a:endParaRPr lang="el-GR" sz="2000" dirty="0"/>
        </a:p>
      </dgm:t>
    </dgm:pt>
    <dgm:pt modelId="{37330DE4-5BB6-4F7A-8FCD-6C65CAB0F851}" type="parTrans" cxnId="{7037F57B-11DE-425B-97D8-1C96A7737000}">
      <dgm:prSet/>
      <dgm:spPr/>
      <dgm:t>
        <a:bodyPr/>
        <a:lstStyle/>
        <a:p>
          <a:endParaRPr lang="el-GR"/>
        </a:p>
      </dgm:t>
    </dgm:pt>
    <dgm:pt modelId="{55254F6F-A67D-4546-B175-793DFA9F6F8C}" type="sibTrans" cxnId="{7037F57B-11DE-425B-97D8-1C96A7737000}">
      <dgm:prSet/>
      <dgm:spPr/>
      <dgm:t>
        <a:bodyPr/>
        <a:lstStyle/>
        <a:p>
          <a:endParaRPr lang="el-GR"/>
        </a:p>
      </dgm:t>
    </dgm:pt>
    <dgm:pt modelId="{6ECD974C-6B2B-4681-82E5-250D2056F52A}">
      <dgm:prSet phldrT="[Κείμενο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Dewey </a:t>
          </a:r>
        </a:p>
        <a:p>
          <a:endParaRPr lang="el-GR" dirty="0"/>
        </a:p>
      </dgm:t>
    </dgm:pt>
    <dgm:pt modelId="{BBC33C11-AA06-4761-8E56-BDC73AF5C1EF}" type="parTrans" cxnId="{C9081C59-FBD9-444A-BD17-EF59A537EEC1}">
      <dgm:prSet/>
      <dgm:spPr/>
      <dgm:t>
        <a:bodyPr/>
        <a:lstStyle/>
        <a:p>
          <a:endParaRPr lang="el-GR"/>
        </a:p>
      </dgm:t>
    </dgm:pt>
    <dgm:pt modelId="{1BCE0C98-360C-4781-88E0-9C90B1006DEB}" type="sibTrans" cxnId="{C9081C59-FBD9-444A-BD17-EF59A537EEC1}">
      <dgm:prSet/>
      <dgm:spPr/>
      <dgm:t>
        <a:bodyPr/>
        <a:lstStyle/>
        <a:p>
          <a:endParaRPr lang="el-GR"/>
        </a:p>
      </dgm:t>
    </dgm:pt>
    <dgm:pt modelId="{A256CF65-EB5C-4B56-8304-321C1CB73BBD}">
      <dgm:prSet phldrT="[Κείμενο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l-GR" sz="2000" dirty="0" smtClean="0"/>
            <a:t>Ελεύθερη έκφραση, ανάπτυξη αλληλεγγύης μεταξύ των μελών της ομάδας, ανάληψη πρωτοβουλιών.</a:t>
          </a:r>
          <a:endParaRPr lang="el-GR" sz="2000" dirty="0"/>
        </a:p>
      </dgm:t>
    </dgm:pt>
    <dgm:pt modelId="{EADB7A87-CBEC-4D92-B3DD-FA9A5F00C12E}" type="parTrans" cxnId="{52795D36-F600-4CE8-9F61-A7C30888EC57}">
      <dgm:prSet/>
      <dgm:spPr/>
      <dgm:t>
        <a:bodyPr/>
        <a:lstStyle/>
        <a:p>
          <a:endParaRPr lang="el-GR"/>
        </a:p>
      </dgm:t>
    </dgm:pt>
    <dgm:pt modelId="{BD1BB095-5BD3-4743-92C2-5EDFF325A1E8}" type="sibTrans" cxnId="{52795D36-F600-4CE8-9F61-A7C30888EC57}">
      <dgm:prSet/>
      <dgm:spPr/>
      <dgm:t>
        <a:bodyPr/>
        <a:lstStyle/>
        <a:p>
          <a:endParaRPr lang="el-GR"/>
        </a:p>
      </dgm:t>
    </dgm:pt>
    <dgm:pt modelId="{CE01CC93-B546-42A0-B07E-5120A7F47CC4}">
      <dgm:prSet phldrT="[Κείμενο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Dewey</a:t>
          </a:r>
        </a:p>
        <a:p>
          <a:endParaRPr lang="el-GR" dirty="0"/>
        </a:p>
      </dgm:t>
    </dgm:pt>
    <dgm:pt modelId="{7213CDB0-98AA-4EB5-AC3F-42A6AF1DE6A5}" type="parTrans" cxnId="{F4190961-1FF4-40E8-A84A-2BDD0D68D600}">
      <dgm:prSet/>
      <dgm:spPr/>
      <dgm:t>
        <a:bodyPr/>
        <a:lstStyle/>
        <a:p>
          <a:endParaRPr lang="el-GR"/>
        </a:p>
      </dgm:t>
    </dgm:pt>
    <dgm:pt modelId="{96016012-5B44-4E54-8D68-F901756A3E7D}" type="sibTrans" cxnId="{F4190961-1FF4-40E8-A84A-2BDD0D68D600}">
      <dgm:prSet/>
      <dgm:spPr/>
      <dgm:t>
        <a:bodyPr/>
        <a:lstStyle/>
        <a:p>
          <a:endParaRPr lang="el-GR"/>
        </a:p>
      </dgm:t>
    </dgm:pt>
    <dgm:pt modelId="{F2214B14-9951-4FC7-A9F5-B8F2711FC3E2}">
      <dgm:prSet phldrT="[Κείμενο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sz="2000" dirty="0" smtClean="0"/>
            <a:t>Παρατήρηση της εμπειρίας.</a:t>
          </a:r>
        </a:p>
      </dgm:t>
    </dgm:pt>
    <dgm:pt modelId="{98BCC130-91BA-468F-B6FC-74196B862790}" type="parTrans" cxnId="{D576CF43-9DD6-4598-BC32-634F34555A90}">
      <dgm:prSet/>
      <dgm:spPr/>
      <dgm:t>
        <a:bodyPr/>
        <a:lstStyle/>
        <a:p>
          <a:endParaRPr lang="el-GR"/>
        </a:p>
      </dgm:t>
    </dgm:pt>
    <dgm:pt modelId="{A8A4A701-9913-43CB-A913-F6A2EA288F6C}" type="sibTrans" cxnId="{D576CF43-9DD6-4598-BC32-634F34555A90}">
      <dgm:prSet/>
      <dgm:spPr/>
      <dgm:t>
        <a:bodyPr/>
        <a:lstStyle/>
        <a:p>
          <a:endParaRPr lang="el-GR"/>
        </a:p>
      </dgm:t>
    </dgm:pt>
    <dgm:pt modelId="{BED85D24-A6D6-471B-A45A-4A90BABB53D5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sz="2000" dirty="0" smtClean="0"/>
            <a:t>Κλίμα </a:t>
          </a:r>
          <a:r>
            <a:rPr lang="el-GR" sz="2000" dirty="0" smtClean="0">
              <a:solidFill>
                <a:schemeClr val="tx1"/>
              </a:solidFill>
            </a:rPr>
            <a:t>αποδοχής</a:t>
          </a:r>
          <a:r>
            <a:rPr lang="el-GR" sz="2000" dirty="0" smtClean="0"/>
            <a:t>, ασφάλειας, εμπιστοσύνης, ενθάρρυνσης, συμμετοχής.</a:t>
          </a:r>
        </a:p>
      </dgm:t>
    </dgm:pt>
    <dgm:pt modelId="{13A80BB3-0AA1-4A11-9200-AB1050F5C61A}" type="parTrans" cxnId="{11B9AE27-CEB1-42DD-A99F-E2BF52AD19F5}">
      <dgm:prSet/>
      <dgm:spPr/>
      <dgm:t>
        <a:bodyPr/>
        <a:lstStyle/>
        <a:p>
          <a:endParaRPr lang="el-GR"/>
        </a:p>
      </dgm:t>
    </dgm:pt>
    <dgm:pt modelId="{2314AA26-4E8D-4DB5-93B3-3BA447494307}" type="sibTrans" cxnId="{11B9AE27-CEB1-42DD-A99F-E2BF52AD19F5}">
      <dgm:prSet/>
      <dgm:spPr/>
      <dgm:t>
        <a:bodyPr/>
        <a:lstStyle/>
        <a:p>
          <a:endParaRPr lang="el-GR"/>
        </a:p>
      </dgm:t>
    </dgm:pt>
    <dgm:pt modelId="{A0DAC41B-A2F8-4A2A-B4B7-113721E9949B}">
      <dgm:prSet phldrT="[Κείμενο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sz="2000" dirty="0" smtClean="0"/>
            <a:t>Στοχασμός πάνω σε αυτήν.</a:t>
          </a:r>
        </a:p>
      </dgm:t>
    </dgm:pt>
    <dgm:pt modelId="{ACF04BDC-8C69-4C6D-AB58-233F388DD545}" type="parTrans" cxnId="{E77ABF0E-22D3-4CC9-AF1D-B2DABC3B2A5C}">
      <dgm:prSet/>
      <dgm:spPr/>
      <dgm:t>
        <a:bodyPr/>
        <a:lstStyle/>
        <a:p>
          <a:endParaRPr lang="el-GR"/>
        </a:p>
      </dgm:t>
    </dgm:pt>
    <dgm:pt modelId="{A9EF1273-0743-4634-A65B-E03BB0D9E4D7}" type="sibTrans" cxnId="{E77ABF0E-22D3-4CC9-AF1D-B2DABC3B2A5C}">
      <dgm:prSet/>
      <dgm:spPr/>
      <dgm:t>
        <a:bodyPr/>
        <a:lstStyle/>
        <a:p>
          <a:endParaRPr lang="el-GR"/>
        </a:p>
      </dgm:t>
    </dgm:pt>
    <dgm:pt modelId="{BC548EC7-A710-499E-8385-A7FB8AEEDF8C}" type="pres">
      <dgm:prSet presAssocID="{52823441-DED0-44D0-A61E-375CAA55F72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90F505D6-B351-42D4-8EBB-CEEE66BCABA0}" type="pres">
      <dgm:prSet presAssocID="{76AB99BA-6361-48FB-AA34-758EC6F01A68}" presName="composite" presStyleCnt="0"/>
      <dgm:spPr/>
    </dgm:pt>
    <dgm:pt modelId="{39C150CD-F063-485F-BDF4-9222644BF7E6}" type="pres">
      <dgm:prSet presAssocID="{76AB99BA-6361-48FB-AA34-758EC6F01A68}" presName="parentText" presStyleLbl="alignNode1" presStyleIdx="0" presStyleCnt="3" custLinFactNeighborY="-359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F1CDF70-44A3-4772-8C6B-BBE39607A8E1}" type="pres">
      <dgm:prSet presAssocID="{76AB99BA-6361-48FB-AA34-758EC6F01A68}" presName="descendantText" presStyleLbl="alignAcc1" presStyleIdx="0" presStyleCnt="3" custScaleY="14861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9F28730-0E73-4FAD-9B16-EF33E52A5E62}" type="pres">
      <dgm:prSet presAssocID="{28EB6C4A-E186-42FF-94BC-0B7889F500B5}" presName="sp" presStyleCnt="0"/>
      <dgm:spPr/>
    </dgm:pt>
    <dgm:pt modelId="{249400EB-9C8B-4F5F-89B8-9004811B100A}" type="pres">
      <dgm:prSet presAssocID="{6ECD974C-6B2B-4681-82E5-250D2056F52A}" presName="composite" presStyleCnt="0"/>
      <dgm:spPr/>
    </dgm:pt>
    <dgm:pt modelId="{0B257720-5092-4428-AA27-5E180B1503C1}" type="pres">
      <dgm:prSet presAssocID="{6ECD974C-6B2B-4681-82E5-250D2056F52A}" presName="parentText" presStyleLbl="alignNode1" presStyleIdx="1" presStyleCnt="3" custLinFactNeighborY="204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0AC6144-5DA6-462B-A870-0D6B4B0AA5AD}" type="pres">
      <dgm:prSet presAssocID="{6ECD974C-6B2B-4681-82E5-250D2056F52A}" presName="descendantText" presStyleLbl="alignAcc1" presStyleIdx="1" presStyleCnt="3" custScaleY="1752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3ACC634-D43D-4563-B59E-258C51F74A86}" type="pres">
      <dgm:prSet presAssocID="{1BCE0C98-360C-4781-88E0-9C90B1006DEB}" presName="sp" presStyleCnt="0"/>
      <dgm:spPr/>
    </dgm:pt>
    <dgm:pt modelId="{82DFF33C-301E-41AE-8B5A-24DB84EC4B49}" type="pres">
      <dgm:prSet presAssocID="{CE01CC93-B546-42A0-B07E-5120A7F47CC4}" presName="composite" presStyleCnt="0"/>
      <dgm:spPr/>
    </dgm:pt>
    <dgm:pt modelId="{1BB69431-DE74-401B-951E-5EAAD43F6260}" type="pres">
      <dgm:prSet presAssocID="{CE01CC93-B546-42A0-B07E-5120A7F47CC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4A6B9CA-9CBD-491B-933D-4F114CAA285A}" type="pres">
      <dgm:prSet presAssocID="{CE01CC93-B546-42A0-B07E-5120A7F47CC4}" presName="descendantText" presStyleLbl="alignAcc1" presStyleIdx="2" presStyleCnt="3" custScaleY="18828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576CF43-9DD6-4598-BC32-634F34555A90}" srcId="{CE01CC93-B546-42A0-B07E-5120A7F47CC4}" destId="{F2214B14-9951-4FC7-A9F5-B8F2711FC3E2}" srcOrd="0" destOrd="0" parTransId="{98BCC130-91BA-468F-B6FC-74196B862790}" sibTransId="{A8A4A701-9913-43CB-A913-F6A2EA288F6C}"/>
    <dgm:cxn modelId="{86BC53F6-5E30-43C3-A6F8-666981F32BB0}" srcId="{52823441-DED0-44D0-A61E-375CAA55F72F}" destId="{76AB99BA-6361-48FB-AA34-758EC6F01A68}" srcOrd="0" destOrd="0" parTransId="{34DE5654-FEE3-4691-B689-3CAA7BDE7577}" sibTransId="{28EB6C4A-E186-42FF-94BC-0B7889F500B5}"/>
    <dgm:cxn modelId="{9AD10EC5-C77F-4585-9E25-E074C6E81923}" type="presOf" srcId="{CE01CC93-B546-42A0-B07E-5120A7F47CC4}" destId="{1BB69431-DE74-401B-951E-5EAAD43F6260}" srcOrd="0" destOrd="0" presId="urn:microsoft.com/office/officeart/2005/8/layout/chevron2"/>
    <dgm:cxn modelId="{F9BFAEE6-6C43-4F36-BDC3-1871491A0AE9}" type="presOf" srcId="{F2214B14-9951-4FC7-A9F5-B8F2711FC3E2}" destId="{54A6B9CA-9CBD-491B-933D-4F114CAA285A}" srcOrd="0" destOrd="0" presId="urn:microsoft.com/office/officeart/2005/8/layout/chevron2"/>
    <dgm:cxn modelId="{52795D36-F600-4CE8-9F61-A7C30888EC57}" srcId="{6ECD974C-6B2B-4681-82E5-250D2056F52A}" destId="{A256CF65-EB5C-4B56-8304-321C1CB73BBD}" srcOrd="0" destOrd="0" parTransId="{EADB7A87-CBEC-4D92-B3DD-FA9A5F00C12E}" sibTransId="{BD1BB095-5BD3-4743-92C2-5EDFF325A1E8}"/>
    <dgm:cxn modelId="{11B9AE27-CEB1-42DD-A99F-E2BF52AD19F5}" srcId="{76AB99BA-6361-48FB-AA34-758EC6F01A68}" destId="{BED85D24-A6D6-471B-A45A-4A90BABB53D5}" srcOrd="1" destOrd="0" parTransId="{13A80BB3-0AA1-4A11-9200-AB1050F5C61A}" sibTransId="{2314AA26-4E8D-4DB5-93B3-3BA447494307}"/>
    <dgm:cxn modelId="{0A5E2FBF-D840-4ECF-8690-7034A55EF6EF}" type="presOf" srcId="{1BB46E23-6A18-4A74-9B8F-7330AA5444BC}" destId="{8F1CDF70-44A3-4772-8C6B-BBE39607A8E1}" srcOrd="0" destOrd="0" presId="urn:microsoft.com/office/officeart/2005/8/layout/chevron2"/>
    <dgm:cxn modelId="{D465FC9B-C89F-4ABF-82DC-C61007F15859}" type="presOf" srcId="{76AB99BA-6361-48FB-AA34-758EC6F01A68}" destId="{39C150CD-F063-485F-BDF4-9222644BF7E6}" srcOrd="0" destOrd="0" presId="urn:microsoft.com/office/officeart/2005/8/layout/chevron2"/>
    <dgm:cxn modelId="{29ACAF07-CE7E-48FE-81B5-B071F1E75AB1}" type="presOf" srcId="{52823441-DED0-44D0-A61E-375CAA55F72F}" destId="{BC548EC7-A710-499E-8385-A7FB8AEEDF8C}" srcOrd="0" destOrd="0" presId="urn:microsoft.com/office/officeart/2005/8/layout/chevron2"/>
    <dgm:cxn modelId="{659F6E60-E13E-4EA9-8152-ED3A86CA8CBF}" type="presOf" srcId="{6ECD974C-6B2B-4681-82E5-250D2056F52A}" destId="{0B257720-5092-4428-AA27-5E180B1503C1}" srcOrd="0" destOrd="0" presId="urn:microsoft.com/office/officeart/2005/8/layout/chevron2"/>
    <dgm:cxn modelId="{C78124B7-16F9-4EF9-BF2A-EF8C5EF4B970}" type="presOf" srcId="{A256CF65-EB5C-4B56-8304-321C1CB73BBD}" destId="{D0AC6144-5DA6-462B-A870-0D6B4B0AA5AD}" srcOrd="0" destOrd="0" presId="urn:microsoft.com/office/officeart/2005/8/layout/chevron2"/>
    <dgm:cxn modelId="{ED115219-0277-4742-9016-6B26A56EE27D}" type="presOf" srcId="{A0DAC41B-A2F8-4A2A-B4B7-113721E9949B}" destId="{54A6B9CA-9CBD-491B-933D-4F114CAA285A}" srcOrd="0" destOrd="1" presId="urn:microsoft.com/office/officeart/2005/8/layout/chevron2"/>
    <dgm:cxn modelId="{7037F57B-11DE-425B-97D8-1C96A7737000}" srcId="{76AB99BA-6361-48FB-AA34-758EC6F01A68}" destId="{1BB46E23-6A18-4A74-9B8F-7330AA5444BC}" srcOrd="0" destOrd="0" parTransId="{37330DE4-5BB6-4F7A-8FCD-6C65CAB0F851}" sibTransId="{55254F6F-A67D-4546-B175-793DFA9F6F8C}"/>
    <dgm:cxn modelId="{E77ABF0E-22D3-4CC9-AF1D-B2DABC3B2A5C}" srcId="{CE01CC93-B546-42A0-B07E-5120A7F47CC4}" destId="{A0DAC41B-A2F8-4A2A-B4B7-113721E9949B}" srcOrd="1" destOrd="0" parTransId="{ACF04BDC-8C69-4C6D-AB58-233F388DD545}" sibTransId="{A9EF1273-0743-4634-A65B-E03BB0D9E4D7}"/>
    <dgm:cxn modelId="{F4190961-1FF4-40E8-A84A-2BDD0D68D600}" srcId="{52823441-DED0-44D0-A61E-375CAA55F72F}" destId="{CE01CC93-B546-42A0-B07E-5120A7F47CC4}" srcOrd="2" destOrd="0" parTransId="{7213CDB0-98AA-4EB5-AC3F-42A6AF1DE6A5}" sibTransId="{96016012-5B44-4E54-8D68-F901756A3E7D}"/>
    <dgm:cxn modelId="{8207AAE8-6EA0-4B07-876A-FBD60773E6A1}" type="presOf" srcId="{BED85D24-A6D6-471B-A45A-4A90BABB53D5}" destId="{8F1CDF70-44A3-4772-8C6B-BBE39607A8E1}" srcOrd="0" destOrd="1" presId="urn:microsoft.com/office/officeart/2005/8/layout/chevron2"/>
    <dgm:cxn modelId="{C9081C59-FBD9-444A-BD17-EF59A537EEC1}" srcId="{52823441-DED0-44D0-A61E-375CAA55F72F}" destId="{6ECD974C-6B2B-4681-82E5-250D2056F52A}" srcOrd="1" destOrd="0" parTransId="{BBC33C11-AA06-4761-8E56-BDC73AF5C1EF}" sibTransId="{1BCE0C98-360C-4781-88E0-9C90B1006DEB}"/>
    <dgm:cxn modelId="{7BFF26DD-7547-4C60-A0C5-33BA87B9DAA6}" type="presParOf" srcId="{BC548EC7-A710-499E-8385-A7FB8AEEDF8C}" destId="{90F505D6-B351-42D4-8EBB-CEEE66BCABA0}" srcOrd="0" destOrd="0" presId="urn:microsoft.com/office/officeart/2005/8/layout/chevron2"/>
    <dgm:cxn modelId="{28930269-23DA-42E9-892C-4E2945C9751E}" type="presParOf" srcId="{90F505D6-B351-42D4-8EBB-CEEE66BCABA0}" destId="{39C150CD-F063-485F-BDF4-9222644BF7E6}" srcOrd="0" destOrd="0" presId="urn:microsoft.com/office/officeart/2005/8/layout/chevron2"/>
    <dgm:cxn modelId="{07A4A356-5207-4CC0-A58D-2423A4DD2AF1}" type="presParOf" srcId="{90F505D6-B351-42D4-8EBB-CEEE66BCABA0}" destId="{8F1CDF70-44A3-4772-8C6B-BBE39607A8E1}" srcOrd="1" destOrd="0" presId="urn:microsoft.com/office/officeart/2005/8/layout/chevron2"/>
    <dgm:cxn modelId="{26FDE2ED-D7C5-40C1-9C0C-CC4A06AD74A8}" type="presParOf" srcId="{BC548EC7-A710-499E-8385-A7FB8AEEDF8C}" destId="{C9F28730-0E73-4FAD-9B16-EF33E52A5E62}" srcOrd="1" destOrd="0" presId="urn:microsoft.com/office/officeart/2005/8/layout/chevron2"/>
    <dgm:cxn modelId="{F256B042-1AFF-46D4-A678-32646FC83617}" type="presParOf" srcId="{BC548EC7-A710-499E-8385-A7FB8AEEDF8C}" destId="{249400EB-9C8B-4F5F-89B8-9004811B100A}" srcOrd="2" destOrd="0" presId="urn:microsoft.com/office/officeart/2005/8/layout/chevron2"/>
    <dgm:cxn modelId="{3EB7CB37-8BD7-4943-97C2-39D76FFCE851}" type="presParOf" srcId="{249400EB-9C8B-4F5F-89B8-9004811B100A}" destId="{0B257720-5092-4428-AA27-5E180B1503C1}" srcOrd="0" destOrd="0" presId="urn:microsoft.com/office/officeart/2005/8/layout/chevron2"/>
    <dgm:cxn modelId="{71858BF8-3F3B-48D6-BC38-F5CB643F5B5E}" type="presParOf" srcId="{249400EB-9C8B-4F5F-89B8-9004811B100A}" destId="{D0AC6144-5DA6-462B-A870-0D6B4B0AA5AD}" srcOrd="1" destOrd="0" presId="urn:microsoft.com/office/officeart/2005/8/layout/chevron2"/>
    <dgm:cxn modelId="{868FE92E-CABB-44A6-9943-0DAC27A458D2}" type="presParOf" srcId="{BC548EC7-A710-499E-8385-A7FB8AEEDF8C}" destId="{13ACC634-D43D-4563-B59E-258C51F74A86}" srcOrd="3" destOrd="0" presId="urn:microsoft.com/office/officeart/2005/8/layout/chevron2"/>
    <dgm:cxn modelId="{53618896-77DA-4652-B1DE-F434D16E41A2}" type="presParOf" srcId="{BC548EC7-A710-499E-8385-A7FB8AEEDF8C}" destId="{82DFF33C-301E-41AE-8B5A-24DB84EC4B49}" srcOrd="4" destOrd="0" presId="urn:microsoft.com/office/officeart/2005/8/layout/chevron2"/>
    <dgm:cxn modelId="{BD88B2E6-0900-4814-98E6-A2BD0F19553E}" type="presParOf" srcId="{82DFF33C-301E-41AE-8B5A-24DB84EC4B49}" destId="{1BB69431-DE74-401B-951E-5EAAD43F6260}" srcOrd="0" destOrd="0" presId="urn:microsoft.com/office/officeart/2005/8/layout/chevron2"/>
    <dgm:cxn modelId="{F32ACD8D-528B-4190-B883-EBE595D58D7B}" type="presParOf" srcId="{82DFF33C-301E-41AE-8B5A-24DB84EC4B49}" destId="{54A6B9CA-9CBD-491B-933D-4F114CAA285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2289A1-55E2-4817-9F68-5E0F9FBC43C6}" type="doc">
      <dgm:prSet loTypeId="urn:microsoft.com/office/officeart/2005/8/layout/pyramid2" loCatId="pyramid" qsTypeId="urn:microsoft.com/office/officeart/2005/8/quickstyle/simple1" qsCatId="simple" csTypeId="urn:microsoft.com/office/officeart/2005/8/colors/colorful3" csCatId="colorful" phldr="1"/>
      <dgm:spPr/>
    </dgm:pt>
    <dgm:pt modelId="{627890EA-4344-40F9-98CC-F5237A8C81DC}">
      <dgm:prSet phldrT="[Κείμενο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l-GR" dirty="0" err="1" smtClean="0"/>
            <a:t>Προβληματίζουσα</a:t>
          </a:r>
          <a:r>
            <a:rPr lang="el-GR" dirty="0" smtClean="0"/>
            <a:t> </a:t>
          </a:r>
          <a:endParaRPr lang="el-GR" dirty="0"/>
        </a:p>
      </dgm:t>
    </dgm:pt>
    <dgm:pt modelId="{2E92AE14-EE64-46C9-BA2D-2BE11B1BDA2D}" type="sibTrans" cxnId="{E8A8728C-7E90-4721-B5EC-FA534C203B9E}">
      <dgm:prSet/>
      <dgm:spPr/>
      <dgm:t>
        <a:bodyPr/>
        <a:lstStyle/>
        <a:p>
          <a:endParaRPr lang="el-GR"/>
        </a:p>
      </dgm:t>
    </dgm:pt>
    <dgm:pt modelId="{5EDCD31C-EED3-4B01-A6C1-7682CBFDD95C}" type="parTrans" cxnId="{E8A8728C-7E90-4721-B5EC-FA534C203B9E}">
      <dgm:prSet/>
      <dgm:spPr/>
      <dgm:t>
        <a:bodyPr/>
        <a:lstStyle/>
        <a:p>
          <a:endParaRPr lang="el-GR"/>
        </a:p>
      </dgm:t>
    </dgm:pt>
    <dgm:pt modelId="{22798D01-0BB6-47E0-9D31-C9CCC8D67EDC}">
      <dgm:prSet phldrT="[Κείμενο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l-GR" dirty="0" smtClean="0"/>
            <a:t>Δημιουργεί κριτική συνειδητοποίηση</a:t>
          </a:r>
          <a:endParaRPr lang="el-GR" dirty="0"/>
        </a:p>
      </dgm:t>
    </dgm:pt>
    <dgm:pt modelId="{9BCB7932-F657-4792-BE08-70D209E3024B}" type="sibTrans" cxnId="{BED1CBE8-415B-4923-BDDA-0673811E584F}">
      <dgm:prSet/>
      <dgm:spPr/>
      <dgm:t>
        <a:bodyPr/>
        <a:lstStyle/>
        <a:p>
          <a:endParaRPr lang="el-GR"/>
        </a:p>
      </dgm:t>
    </dgm:pt>
    <dgm:pt modelId="{5006EE7A-4661-45C9-9DEF-3BA61DBF8BD9}" type="parTrans" cxnId="{BED1CBE8-415B-4923-BDDA-0673811E584F}">
      <dgm:prSet/>
      <dgm:spPr/>
      <dgm:t>
        <a:bodyPr/>
        <a:lstStyle/>
        <a:p>
          <a:endParaRPr lang="el-GR"/>
        </a:p>
      </dgm:t>
    </dgm:pt>
    <dgm:pt modelId="{B3637C8F-3753-4A6C-8A20-9F9480CC2D23}">
      <dgm:prSet phldrT="[Κείμενο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l-GR" dirty="0" smtClean="0"/>
            <a:t>Μέσο εξανθρωπισμού</a:t>
          </a:r>
          <a:endParaRPr lang="el-GR" dirty="0"/>
        </a:p>
      </dgm:t>
    </dgm:pt>
    <dgm:pt modelId="{C1A481FD-1310-4119-8252-78442882A197}" type="sibTrans" cxnId="{8EB8ABB3-CC13-4080-8870-683239640658}">
      <dgm:prSet/>
      <dgm:spPr/>
      <dgm:t>
        <a:bodyPr/>
        <a:lstStyle/>
        <a:p>
          <a:endParaRPr lang="el-GR"/>
        </a:p>
      </dgm:t>
    </dgm:pt>
    <dgm:pt modelId="{63707616-B955-4847-8401-3D3DAF396554}" type="parTrans" cxnId="{8EB8ABB3-CC13-4080-8870-683239640658}">
      <dgm:prSet/>
      <dgm:spPr/>
      <dgm:t>
        <a:bodyPr/>
        <a:lstStyle/>
        <a:p>
          <a:endParaRPr lang="el-GR"/>
        </a:p>
      </dgm:t>
    </dgm:pt>
    <dgm:pt modelId="{42FDB9A4-D19E-49B1-99ED-9A4CAC57C09F}" type="pres">
      <dgm:prSet presAssocID="{122289A1-55E2-4817-9F68-5E0F9FBC43C6}" presName="compositeShape" presStyleCnt="0">
        <dgm:presLayoutVars>
          <dgm:dir/>
          <dgm:resizeHandles/>
        </dgm:presLayoutVars>
      </dgm:prSet>
      <dgm:spPr/>
    </dgm:pt>
    <dgm:pt modelId="{425DC6C4-4CC7-4AAF-93AE-645CBA949FDB}" type="pres">
      <dgm:prSet presAssocID="{122289A1-55E2-4817-9F68-5E0F9FBC43C6}" presName="pyramid" presStyleLbl="node1" presStyleIdx="0" presStyleCnt="1" custLinFactNeighborX="-1427"/>
      <dgm:spPr>
        <a:solidFill>
          <a:srgbClr val="00B050"/>
        </a:solidFill>
      </dgm:spPr>
    </dgm:pt>
    <dgm:pt modelId="{E42849DD-F238-43ED-A33C-486FD9AC191D}" type="pres">
      <dgm:prSet presAssocID="{122289A1-55E2-4817-9F68-5E0F9FBC43C6}" presName="theList" presStyleCnt="0"/>
      <dgm:spPr/>
    </dgm:pt>
    <dgm:pt modelId="{FCE1E328-9CB7-4E9B-8D48-EDE4D0303DC1}" type="pres">
      <dgm:prSet presAssocID="{627890EA-4344-40F9-98CC-F5237A8C81DC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80495A2-C289-4222-9D78-1D78BBF3B43B}" type="pres">
      <dgm:prSet presAssocID="{627890EA-4344-40F9-98CC-F5237A8C81DC}" presName="aSpace" presStyleCnt="0"/>
      <dgm:spPr/>
    </dgm:pt>
    <dgm:pt modelId="{FEBBC794-2BF7-4610-A651-CA9AA12338FA}" type="pres">
      <dgm:prSet presAssocID="{B3637C8F-3753-4A6C-8A20-9F9480CC2D23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78A226B-3CE4-4940-A8CB-8AFEFFA3885F}" type="pres">
      <dgm:prSet presAssocID="{B3637C8F-3753-4A6C-8A20-9F9480CC2D23}" presName="aSpace" presStyleCnt="0"/>
      <dgm:spPr/>
    </dgm:pt>
    <dgm:pt modelId="{2570B94A-AC5A-42BA-8439-49F1BD2D7D01}" type="pres">
      <dgm:prSet presAssocID="{22798D01-0BB6-47E0-9D31-C9CCC8D67EDC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3BC7877-B06E-4C57-BF84-919D8004CC54}" type="pres">
      <dgm:prSet presAssocID="{22798D01-0BB6-47E0-9D31-C9CCC8D67EDC}" presName="aSpace" presStyleCnt="0"/>
      <dgm:spPr/>
    </dgm:pt>
  </dgm:ptLst>
  <dgm:cxnLst>
    <dgm:cxn modelId="{E8A8728C-7E90-4721-B5EC-FA534C203B9E}" srcId="{122289A1-55E2-4817-9F68-5E0F9FBC43C6}" destId="{627890EA-4344-40F9-98CC-F5237A8C81DC}" srcOrd="0" destOrd="0" parTransId="{5EDCD31C-EED3-4B01-A6C1-7682CBFDD95C}" sibTransId="{2E92AE14-EE64-46C9-BA2D-2BE11B1BDA2D}"/>
    <dgm:cxn modelId="{C2333B55-A951-456D-A06D-5A538B349B19}" type="presOf" srcId="{22798D01-0BB6-47E0-9D31-C9CCC8D67EDC}" destId="{2570B94A-AC5A-42BA-8439-49F1BD2D7D01}" srcOrd="0" destOrd="0" presId="urn:microsoft.com/office/officeart/2005/8/layout/pyramid2"/>
    <dgm:cxn modelId="{20610FAF-3507-48F9-834C-F2D6DD7D1909}" type="presOf" srcId="{B3637C8F-3753-4A6C-8A20-9F9480CC2D23}" destId="{FEBBC794-2BF7-4610-A651-CA9AA12338FA}" srcOrd="0" destOrd="0" presId="urn:microsoft.com/office/officeart/2005/8/layout/pyramid2"/>
    <dgm:cxn modelId="{4A805814-4359-4538-83CE-791C46CF6A72}" type="presOf" srcId="{627890EA-4344-40F9-98CC-F5237A8C81DC}" destId="{FCE1E328-9CB7-4E9B-8D48-EDE4D0303DC1}" srcOrd="0" destOrd="0" presId="urn:microsoft.com/office/officeart/2005/8/layout/pyramid2"/>
    <dgm:cxn modelId="{BED1CBE8-415B-4923-BDDA-0673811E584F}" srcId="{122289A1-55E2-4817-9F68-5E0F9FBC43C6}" destId="{22798D01-0BB6-47E0-9D31-C9CCC8D67EDC}" srcOrd="2" destOrd="0" parTransId="{5006EE7A-4661-45C9-9DEF-3BA61DBF8BD9}" sibTransId="{9BCB7932-F657-4792-BE08-70D209E3024B}"/>
    <dgm:cxn modelId="{4995C721-0392-4552-9221-444E4F79B26C}" type="presOf" srcId="{122289A1-55E2-4817-9F68-5E0F9FBC43C6}" destId="{42FDB9A4-D19E-49B1-99ED-9A4CAC57C09F}" srcOrd="0" destOrd="0" presId="urn:microsoft.com/office/officeart/2005/8/layout/pyramid2"/>
    <dgm:cxn modelId="{8EB8ABB3-CC13-4080-8870-683239640658}" srcId="{122289A1-55E2-4817-9F68-5E0F9FBC43C6}" destId="{B3637C8F-3753-4A6C-8A20-9F9480CC2D23}" srcOrd="1" destOrd="0" parTransId="{63707616-B955-4847-8401-3D3DAF396554}" sibTransId="{C1A481FD-1310-4119-8252-78442882A197}"/>
    <dgm:cxn modelId="{B3F0AA16-D497-45D1-99F3-5AA85FF21AF4}" type="presParOf" srcId="{42FDB9A4-D19E-49B1-99ED-9A4CAC57C09F}" destId="{425DC6C4-4CC7-4AAF-93AE-645CBA949FDB}" srcOrd="0" destOrd="0" presId="urn:microsoft.com/office/officeart/2005/8/layout/pyramid2"/>
    <dgm:cxn modelId="{97EB9FC6-5A58-480C-9B47-445C8F110304}" type="presParOf" srcId="{42FDB9A4-D19E-49B1-99ED-9A4CAC57C09F}" destId="{E42849DD-F238-43ED-A33C-486FD9AC191D}" srcOrd="1" destOrd="0" presId="urn:microsoft.com/office/officeart/2005/8/layout/pyramid2"/>
    <dgm:cxn modelId="{F2DF969C-3C23-40D7-A63E-25A1398FA080}" type="presParOf" srcId="{E42849DD-F238-43ED-A33C-486FD9AC191D}" destId="{FCE1E328-9CB7-4E9B-8D48-EDE4D0303DC1}" srcOrd="0" destOrd="0" presId="urn:microsoft.com/office/officeart/2005/8/layout/pyramid2"/>
    <dgm:cxn modelId="{23DDA486-5572-417A-A371-7AAB8843F0BB}" type="presParOf" srcId="{E42849DD-F238-43ED-A33C-486FD9AC191D}" destId="{980495A2-C289-4222-9D78-1D78BBF3B43B}" srcOrd="1" destOrd="0" presId="urn:microsoft.com/office/officeart/2005/8/layout/pyramid2"/>
    <dgm:cxn modelId="{9BC20F1F-16CF-477A-A476-9ADF455937B3}" type="presParOf" srcId="{E42849DD-F238-43ED-A33C-486FD9AC191D}" destId="{FEBBC794-2BF7-4610-A651-CA9AA12338FA}" srcOrd="2" destOrd="0" presId="urn:microsoft.com/office/officeart/2005/8/layout/pyramid2"/>
    <dgm:cxn modelId="{5948EB4B-8689-4616-A614-419820B28AD2}" type="presParOf" srcId="{E42849DD-F238-43ED-A33C-486FD9AC191D}" destId="{778A226B-3CE4-4940-A8CB-8AFEFFA3885F}" srcOrd="3" destOrd="0" presId="urn:microsoft.com/office/officeart/2005/8/layout/pyramid2"/>
    <dgm:cxn modelId="{AB89BC01-BD9B-40E8-91AA-898A11B26563}" type="presParOf" srcId="{E42849DD-F238-43ED-A33C-486FD9AC191D}" destId="{2570B94A-AC5A-42BA-8439-49F1BD2D7D01}" srcOrd="4" destOrd="0" presId="urn:microsoft.com/office/officeart/2005/8/layout/pyramid2"/>
    <dgm:cxn modelId="{4DA7555D-1FC8-42A6-A821-EE75EB0E9161}" type="presParOf" srcId="{E42849DD-F238-43ED-A33C-486FD9AC191D}" destId="{93BC7877-B06E-4C57-BF84-919D8004CC5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82C000-0501-44EA-BCD2-A0DBBA91655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EBBAE95D-01DC-4982-A3A6-667C1C4C4070}">
      <dgm:prSet phldrT="[Κείμενο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Freire </a:t>
          </a:r>
          <a:endParaRPr lang="el-GR" dirty="0"/>
        </a:p>
      </dgm:t>
    </dgm:pt>
    <dgm:pt modelId="{7B1BB6CA-23D5-4A5B-B5A9-4FB0A04598A4}" type="parTrans" cxnId="{E59D1769-3187-4986-8DD2-691A0148C613}">
      <dgm:prSet/>
      <dgm:spPr/>
      <dgm:t>
        <a:bodyPr/>
        <a:lstStyle/>
        <a:p>
          <a:endParaRPr lang="el-GR"/>
        </a:p>
      </dgm:t>
    </dgm:pt>
    <dgm:pt modelId="{96949D8B-C5B6-4BC5-BF47-BD2E243C147C}" type="sibTrans" cxnId="{E59D1769-3187-4986-8DD2-691A0148C613}">
      <dgm:prSet/>
      <dgm:spPr/>
      <dgm:t>
        <a:bodyPr/>
        <a:lstStyle/>
        <a:p>
          <a:endParaRPr lang="el-GR"/>
        </a:p>
      </dgm:t>
    </dgm:pt>
    <dgm:pt modelId="{95D06239-6789-436D-B463-C2751E1A9A1D}">
      <dgm:prSet phldrT="[Κείμενο]" custT="1"/>
      <dgm:spPr/>
      <dgm:t>
        <a:bodyPr/>
        <a:lstStyle/>
        <a:p>
          <a:pPr algn="just"/>
          <a:r>
            <a:rPr lang="el-GR" sz="2400" dirty="0" smtClean="0"/>
            <a:t>Ο εκπαιδευόμενος μέσω της επιμόρφωσης </a:t>
          </a:r>
          <a:r>
            <a:rPr lang="el-GR" sz="2400" b="1" i="1" dirty="0" smtClean="0">
              <a:solidFill>
                <a:schemeClr val="tx2">
                  <a:lumMod val="90000"/>
                  <a:lumOff val="10000"/>
                </a:schemeClr>
              </a:solidFill>
            </a:rPr>
            <a:t>απελευθερώνεται.</a:t>
          </a:r>
          <a:endParaRPr lang="el-GR" sz="2400" dirty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EE9DC6F1-E064-449D-A3F4-954CF881A2F1}" type="parTrans" cxnId="{F6D46556-FF5E-441E-A62A-20D3C5C00567}">
      <dgm:prSet/>
      <dgm:spPr/>
      <dgm:t>
        <a:bodyPr/>
        <a:lstStyle/>
        <a:p>
          <a:endParaRPr lang="el-GR"/>
        </a:p>
      </dgm:t>
    </dgm:pt>
    <dgm:pt modelId="{8EF7DC30-4745-455A-BCC4-0FEC15558AEF}" type="sibTrans" cxnId="{F6D46556-FF5E-441E-A62A-20D3C5C00567}">
      <dgm:prSet/>
      <dgm:spPr/>
      <dgm:t>
        <a:bodyPr/>
        <a:lstStyle/>
        <a:p>
          <a:endParaRPr lang="el-GR"/>
        </a:p>
      </dgm:t>
    </dgm:pt>
    <dgm:pt modelId="{C40C9ACC-17F4-494A-9A23-023DDC607981}">
      <dgm:prSet phldrT="[Κείμενο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Freire </a:t>
          </a:r>
          <a:endParaRPr lang="el-GR" dirty="0"/>
        </a:p>
      </dgm:t>
    </dgm:pt>
    <dgm:pt modelId="{736E9E0B-08BD-4322-AE86-DDA9C45FACBF}" type="parTrans" cxnId="{742CA49F-322B-416D-A4C4-575616894E74}">
      <dgm:prSet/>
      <dgm:spPr/>
      <dgm:t>
        <a:bodyPr/>
        <a:lstStyle/>
        <a:p>
          <a:endParaRPr lang="el-GR"/>
        </a:p>
      </dgm:t>
    </dgm:pt>
    <dgm:pt modelId="{5C408469-D027-43A2-97F3-46C575E317D7}" type="sibTrans" cxnId="{742CA49F-322B-416D-A4C4-575616894E74}">
      <dgm:prSet/>
      <dgm:spPr/>
      <dgm:t>
        <a:bodyPr/>
        <a:lstStyle/>
        <a:p>
          <a:endParaRPr lang="el-GR"/>
        </a:p>
      </dgm:t>
    </dgm:pt>
    <dgm:pt modelId="{59CED287-B713-44E4-8278-046A80B34EC9}">
      <dgm:prSet phldrT="[Κείμενο]" custT="1"/>
      <dgm:spPr/>
      <dgm:t>
        <a:bodyPr/>
        <a:lstStyle/>
        <a:p>
          <a:pPr algn="just"/>
          <a:r>
            <a:rPr lang="el-GR" sz="2400" dirty="0" smtClean="0"/>
            <a:t>Η απελευθέρωση επιτυγχάνεται μέσω του </a:t>
          </a:r>
          <a:r>
            <a:rPr lang="el-GR" sz="2400" b="1" i="1" dirty="0" smtClean="0">
              <a:solidFill>
                <a:schemeClr val="tx2">
                  <a:lumMod val="90000"/>
                  <a:lumOff val="10000"/>
                </a:schemeClr>
              </a:solidFill>
            </a:rPr>
            <a:t>κριτικού στοχασμού</a:t>
          </a:r>
          <a:r>
            <a:rPr lang="el-GR" sz="2400" dirty="0" smtClean="0">
              <a:solidFill>
                <a:schemeClr val="tx2">
                  <a:lumMod val="90000"/>
                  <a:lumOff val="10000"/>
                </a:schemeClr>
              </a:solidFill>
            </a:rPr>
            <a:t> </a:t>
          </a:r>
          <a:r>
            <a:rPr lang="el-GR" sz="2400" dirty="0" smtClean="0"/>
            <a:t>γύρω από τα πραγματικά προβλήματα.</a:t>
          </a:r>
          <a:endParaRPr lang="el-GR" sz="2400" dirty="0"/>
        </a:p>
      </dgm:t>
    </dgm:pt>
    <dgm:pt modelId="{018215B5-814E-46A4-B44F-D0363C3EA6F3}" type="parTrans" cxnId="{30E04AF1-40BF-416F-B320-92A4A81B8C26}">
      <dgm:prSet/>
      <dgm:spPr/>
      <dgm:t>
        <a:bodyPr/>
        <a:lstStyle/>
        <a:p>
          <a:endParaRPr lang="el-GR"/>
        </a:p>
      </dgm:t>
    </dgm:pt>
    <dgm:pt modelId="{949C76D9-0FD1-4AF5-B89A-ADF667263762}" type="sibTrans" cxnId="{30E04AF1-40BF-416F-B320-92A4A81B8C26}">
      <dgm:prSet/>
      <dgm:spPr/>
      <dgm:t>
        <a:bodyPr/>
        <a:lstStyle/>
        <a:p>
          <a:endParaRPr lang="el-GR"/>
        </a:p>
      </dgm:t>
    </dgm:pt>
    <dgm:pt modelId="{2AD19A0E-9A54-4967-9853-BAB61D743700}">
      <dgm:prSet phldrT="[Κείμενο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Freire </a:t>
          </a:r>
          <a:endParaRPr lang="el-GR" dirty="0"/>
        </a:p>
      </dgm:t>
    </dgm:pt>
    <dgm:pt modelId="{B1723781-FE70-4A82-BF0B-A9440FF3690C}" type="parTrans" cxnId="{2AC7B2D9-3467-4984-B9CD-2DFDAB5663F0}">
      <dgm:prSet/>
      <dgm:spPr/>
      <dgm:t>
        <a:bodyPr/>
        <a:lstStyle/>
        <a:p>
          <a:endParaRPr lang="el-GR"/>
        </a:p>
      </dgm:t>
    </dgm:pt>
    <dgm:pt modelId="{07946992-A3EB-440F-BEA2-9C1B8A3F98A9}" type="sibTrans" cxnId="{2AC7B2D9-3467-4984-B9CD-2DFDAB5663F0}">
      <dgm:prSet/>
      <dgm:spPr/>
      <dgm:t>
        <a:bodyPr/>
        <a:lstStyle/>
        <a:p>
          <a:endParaRPr lang="el-GR"/>
        </a:p>
      </dgm:t>
    </dgm:pt>
    <dgm:pt modelId="{426D606F-7EE4-4849-9768-984E6E5BD9ED}">
      <dgm:prSet phldrT="[Κείμενο]" custT="1"/>
      <dgm:spPr/>
      <dgm:t>
        <a:bodyPr/>
        <a:lstStyle/>
        <a:p>
          <a:pPr algn="just"/>
          <a:r>
            <a:rPr lang="el-GR" sz="2400" dirty="0" smtClean="0"/>
            <a:t>Ο κριτικός στοχασμός οδηγεί στη </a:t>
          </a:r>
          <a:r>
            <a:rPr lang="el-GR" sz="2400" b="1" i="1" u="none" dirty="0" smtClean="0">
              <a:solidFill>
                <a:schemeClr val="tx2">
                  <a:lumMod val="90000"/>
                  <a:lumOff val="10000"/>
                </a:schemeClr>
              </a:solidFill>
            </a:rPr>
            <a:t>συνειδητοποίησ</a:t>
          </a:r>
          <a:r>
            <a:rPr lang="el-GR" sz="2400" b="1" u="none" dirty="0" smtClean="0">
              <a:solidFill>
                <a:schemeClr val="tx2">
                  <a:lumMod val="90000"/>
                  <a:lumOff val="10000"/>
                </a:schemeClr>
              </a:solidFill>
            </a:rPr>
            <a:t>η.</a:t>
          </a:r>
          <a:endParaRPr lang="el-GR" sz="2400" u="none" dirty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9A38BBD6-DE3A-4C05-B7B7-4470833795B5}" type="parTrans" cxnId="{5791E262-05B3-4631-8AC6-3AD829C8A7AF}">
      <dgm:prSet/>
      <dgm:spPr/>
      <dgm:t>
        <a:bodyPr/>
        <a:lstStyle/>
        <a:p>
          <a:endParaRPr lang="el-GR"/>
        </a:p>
      </dgm:t>
    </dgm:pt>
    <dgm:pt modelId="{8E053E9C-4996-4744-A324-8C098C82E783}" type="sibTrans" cxnId="{5791E262-05B3-4631-8AC6-3AD829C8A7AF}">
      <dgm:prSet/>
      <dgm:spPr/>
      <dgm:t>
        <a:bodyPr/>
        <a:lstStyle/>
        <a:p>
          <a:endParaRPr lang="el-GR"/>
        </a:p>
      </dgm:t>
    </dgm:pt>
    <dgm:pt modelId="{014ACB23-1984-4639-930B-CABC981BC1D4}" type="pres">
      <dgm:prSet presAssocID="{2F82C000-0501-44EA-BCD2-A0DBBA91655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6DB226D-6F7A-4385-B21D-7999C3D66658}" type="pres">
      <dgm:prSet presAssocID="{EBBAE95D-01DC-4982-A3A6-667C1C4C4070}" presName="composite" presStyleCnt="0"/>
      <dgm:spPr/>
    </dgm:pt>
    <dgm:pt modelId="{7BC92BB0-136F-4DF5-9AC1-4A12F499E85B}" type="pres">
      <dgm:prSet presAssocID="{EBBAE95D-01DC-4982-A3A6-667C1C4C4070}" presName="parentText" presStyleLbl="alignNode1" presStyleIdx="0" presStyleCnt="3" custLinFactNeighborX="0" custLinFactNeighborY="4067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1D315AD-9141-43F6-B885-2EE025C9D6C9}" type="pres">
      <dgm:prSet presAssocID="{EBBAE95D-01DC-4982-A3A6-667C1C4C4070}" presName="descendantText" presStyleLbl="alignAcc1" presStyleIdx="0" presStyleCnt="3" custLinFactNeighborX="0" custLinFactNeighborY="625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E8DCB8D-5906-455C-8C8F-BCF158B9314C}" type="pres">
      <dgm:prSet presAssocID="{96949D8B-C5B6-4BC5-BF47-BD2E243C147C}" presName="sp" presStyleCnt="0"/>
      <dgm:spPr/>
    </dgm:pt>
    <dgm:pt modelId="{AC7744D9-2120-474F-83BD-C2BB184FD992}" type="pres">
      <dgm:prSet presAssocID="{C40C9ACC-17F4-494A-9A23-023DDC607981}" presName="composite" presStyleCnt="0"/>
      <dgm:spPr/>
    </dgm:pt>
    <dgm:pt modelId="{2C00B921-FF9C-4C90-BCF2-5A6918DC5059}" type="pres">
      <dgm:prSet presAssocID="{C40C9ACC-17F4-494A-9A23-023DDC607981}" presName="parentText" presStyleLbl="alignNode1" presStyleIdx="1" presStyleCnt="3" custLinFactNeighborX="0" custLinFactNeighborY="-731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53DFF6A-B631-4026-A2BA-4E5AA8F97F09}" type="pres">
      <dgm:prSet presAssocID="{C40C9ACC-17F4-494A-9A23-023DDC60798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F40CF95-53A4-4675-A5A6-B0559BDF3920}" type="pres">
      <dgm:prSet presAssocID="{5C408469-D027-43A2-97F3-46C575E317D7}" presName="sp" presStyleCnt="0"/>
      <dgm:spPr/>
    </dgm:pt>
    <dgm:pt modelId="{A9F741C0-76B4-42A9-A684-3874E6D69564}" type="pres">
      <dgm:prSet presAssocID="{2AD19A0E-9A54-4967-9853-BAB61D743700}" presName="composite" presStyleCnt="0"/>
      <dgm:spPr/>
    </dgm:pt>
    <dgm:pt modelId="{A5F74D09-EC9E-4FA8-A586-940CEA3E4D79}" type="pres">
      <dgm:prSet presAssocID="{2AD19A0E-9A54-4967-9853-BAB61D74370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FFF92B1-B5EE-41C9-B594-25599B79CA6E}" type="pres">
      <dgm:prSet presAssocID="{2AD19A0E-9A54-4967-9853-BAB61D74370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30E04AF1-40BF-416F-B320-92A4A81B8C26}" srcId="{C40C9ACC-17F4-494A-9A23-023DDC607981}" destId="{59CED287-B713-44E4-8278-046A80B34EC9}" srcOrd="0" destOrd="0" parTransId="{018215B5-814E-46A4-B44F-D0363C3EA6F3}" sibTransId="{949C76D9-0FD1-4AF5-B89A-ADF667263762}"/>
    <dgm:cxn modelId="{5791E262-05B3-4631-8AC6-3AD829C8A7AF}" srcId="{2AD19A0E-9A54-4967-9853-BAB61D743700}" destId="{426D606F-7EE4-4849-9768-984E6E5BD9ED}" srcOrd="0" destOrd="0" parTransId="{9A38BBD6-DE3A-4C05-B7B7-4470833795B5}" sibTransId="{8E053E9C-4996-4744-A324-8C098C82E783}"/>
    <dgm:cxn modelId="{959AE04E-6656-4D59-B3C1-45C6BAE05BB4}" type="presOf" srcId="{2F82C000-0501-44EA-BCD2-A0DBBA916558}" destId="{014ACB23-1984-4639-930B-CABC981BC1D4}" srcOrd="0" destOrd="0" presId="urn:microsoft.com/office/officeart/2005/8/layout/chevron2"/>
    <dgm:cxn modelId="{462E588E-ED96-4D9D-943E-4FF151334727}" type="presOf" srcId="{EBBAE95D-01DC-4982-A3A6-667C1C4C4070}" destId="{7BC92BB0-136F-4DF5-9AC1-4A12F499E85B}" srcOrd="0" destOrd="0" presId="urn:microsoft.com/office/officeart/2005/8/layout/chevron2"/>
    <dgm:cxn modelId="{742CA49F-322B-416D-A4C4-575616894E74}" srcId="{2F82C000-0501-44EA-BCD2-A0DBBA916558}" destId="{C40C9ACC-17F4-494A-9A23-023DDC607981}" srcOrd="1" destOrd="0" parTransId="{736E9E0B-08BD-4322-AE86-DDA9C45FACBF}" sibTransId="{5C408469-D027-43A2-97F3-46C575E317D7}"/>
    <dgm:cxn modelId="{E59D1769-3187-4986-8DD2-691A0148C613}" srcId="{2F82C000-0501-44EA-BCD2-A0DBBA916558}" destId="{EBBAE95D-01DC-4982-A3A6-667C1C4C4070}" srcOrd="0" destOrd="0" parTransId="{7B1BB6CA-23D5-4A5B-B5A9-4FB0A04598A4}" sibTransId="{96949D8B-C5B6-4BC5-BF47-BD2E243C147C}"/>
    <dgm:cxn modelId="{2AC7B2D9-3467-4984-B9CD-2DFDAB5663F0}" srcId="{2F82C000-0501-44EA-BCD2-A0DBBA916558}" destId="{2AD19A0E-9A54-4967-9853-BAB61D743700}" srcOrd="2" destOrd="0" parTransId="{B1723781-FE70-4A82-BF0B-A9440FF3690C}" sibTransId="{07946992-A3EB-440F-BEA2-9C1B8A3F98A9}"/>
    <dgm:cxn modelId="{7A362509-BBED-4FFB-83D6-4367A12323EE}" type="presOf" srcId="{59CED287-B713-44E4-8278-046A80B34EC9}" destId="{353DFF6A-B631-4026-A2BA-4E5AA8F97F09}" srcOrd="0" destOrd="0" presId="urn:microsoft.com/office/officeart/2005/8/layout/chevron2"/>
    <dgm:cxn modelId="{D9C7EF8B-F7EC-49A5-A98E-80DCC6608C52}" type="presOf" srcId="{2AD19A0E-9A54-4967-9853-BAB61D743700}" destId="{A5F74D09-EC9E-4FA8-A586-940CEA3E4D79}" srcOrd="0" destOrd="0" presId="urn:microsoft.com/office/officeart/2005/8/layout/chevron2"/>
    <dgm:cxn modelId="{0859A15E-A0DC-481A-B321-359DFFAF7647}" type="presOf" srcId="{426D606F-7EE4-4849-9768-984E6E5BD9ED}" destId="{8FFF92B1-B5EE-41C9-B594-25599B79CA6E}" srcOrd="0" destOrd="0" presId="urn:microsoft.com/office/officeart/2005/8/layout/chevron2"/>
    <dgm:cxn modelId="{F6D46556-FF5E-441E-A62A-20D3C5C00567}" srcId="{EBBAE95D-01DC-4982-A3A6-667C1C4C4070}" destId="{95D06239-6789-436D-B463-C2751E1A9A1D}" srcOrd="0" destOrd="0" parTransId="{EE9DC6F1-E064-449D-A3F4-954CF881A2F1}" sibTransId="{8EF7DC30-4745-455A-BCC4-0FEC15558AEF}"/>
    <dgm:cxn modelId="{B223FAD1-080F-4241-BCDC-DEAF8E476225}" type="presOf" srcId="{C40C9ACC-17F4-494A-9A23-023DDC607981}" destId="{2C00B921-FF9C-4C90-BCF2-5A6918DC5059}" srcOrd="0" destOrd="0" presId="urn:microsoft.com/office/officeart/2005/8/layout/chevron2"/>
    <dgm:cxn modelId="{1A228AFE-6687-4EF3-83B5-EE06F411A54B}" type="presOf" srcId="{95D06239-6789-436D-B463-C2751E1A9A1D}" destId="{E1D315AD-9141-43F6-B885-2EE025C9D6C9}" srcOrd="0" destOrd="0" presId="urn:microsoft.com/office/officeart/2005/8/layout/chevron2"/>
    <dgm:cxn modelId="{742D769F-450E-476B-A025-4F3F637F11C6}" type="presParOf" srcId="{014ACB23-1984-4639-930B-CABC981BC1D4}" destId="{B6DB226D-6F7A-4385-B21D-7999C3D66658}" srcOrd="0" destOrd="0" presId="urn:microsoft.com/office/officeart/2005/8/layout/chevron2"/>
    <dgm:cxn modelId="{890C5B7E-4E9A-4D3E-9C40-148917B6DC3B}" type="presParOf" srcId="{B6DB226D-6F7A-4385-B21D-7999C3D66658}" destId="{7BC92BB0-136F-4DF5-9AC1-4A12F499E85B}" srcOrd="0" destOrd="0" presId="urn:microsoft.com/office/officeart/2005/8/layout/chevron2"/>
    <dgm:cxn modelId="{DCD87626-D712-4556-8158-88D975DADB7C}" type="presParOf" srcId="{B6DB226D-6F7A-4385-B21D-7999C3D66658}" destId="{E1D315AD-9141-43F6-B885-2EE025C9D6C9}" srcOrd="1" destOrd="0" presId="urn:microsoft.com/office/officeart/2005/8/layout/chevron2"/>
    <dgm:cxn modelId="{F6ED32E7-21F7-45E1-8349-A1E3A384F0A6}" type="presParOf" srcId="{014ACB23-1984-4639-930B-CABC981BC1D4}" destId="{FE8DCB8D-5906-455C-8C8F-BCF158B9314C}" srcOrd="1" destOrd="0" presId="urn:microsoft.com/office/officeart/2005/8/layout/chevron2"/>
    <dgm:cxn modelId="{892B856E-9E67-484F-B76D-EF651093BD1A}" type="presParOf" srcId="{014ACB23-1984-4639-930B-CABC981BC1D4}" destId="{AC7744D9-2120-474F-83BD-C2BB184FD992}" srcOrd="2" destOrd="0" presId="urn:microsoft.com/office/officeart/2005/8/layout/chevron2"/>
    <dgm:cxn modelId="{08A6390D-3E50-41CF-A85E-04740A9CB9DC}" type="presParOf" srcId="{AC7744D9-2120-474F-83BD-C2BB184FD992}" destId="{2C00B921-FF9C-4C90-BCF2-5A6918DC5059}" srcOrd="0" destOrd="0" presId="urn:microsoft.com/office/officeart/2005/8/layout/chevron2"/>
    <dgm:cxn modelId="{9ED405AD-F75D-4B12-9D61-A003643A85FF}" type="presParOf" srcId="{AC7744D9-2120-474F-83BD-C2BB184FD992}" destId="{353DFF6A-B631-4026-A2BA-4E5AA8F97F09}" srcOrd="1" destOrd="0" presId="urn:microsoft.com/office/officeart/2005/8/layout/chevron2"/>
    <dgm:cxn modelId="{ED495CBE-3A33-47CE-81EE-6173A4C7EE0F}" type="presParOf" srcId="{014ACB23-1984-4639-930B-CABC981BC1D4}" destId="{2F40CF95-53A4-4675-A5A6-B0559BDF3920}" srcOrd="3" destOrd="0" presId="urn:microsoft.com/office/officeart/2005/8/layout/chevron2"/>
    <dgm:cxn modelId="{7C8E23D0-79D6-4FFF-8839-1AE4CD767BEB}" type="presParOf" srcId="{014ACB23-1984-4639-930B-CABC981BC1D4}" destId="{A9F741C0-76B4-42A9-A684-3874E6D69564}" srcOrd="4" destOrd="0" presId="urn:microsoft.com/office/officeart/2005/8/layout/chevron2"/>
    <dgm:cxn modelId="{E97C6121-E90D-4869-B141-8A974766EF14}" type="presParOf" srcId="{A9F741C0-76B4-42A9-A684-3874E6D69564}" destId="{A5F74D09-EC9E-4FA8-A586-940CEA3E4D79}" srcOrd="0" destOrd="0" presId="urn:microsoft.com/office/officeart/2005/8/layout/chevron2"/>
    <dgm:cxn modelId="{B75E34A5-9B49-4321-8455-FF7107B49211}" type="presParOf" srcId="{A9F741C0-76B4-42A9-A684-3874E6D69564}" destId="{8FFF92B1-B5EE-41C9-B594-25599B79CA6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C150CD-F063-485F-BDF4-9222644BF7E6}">
      <dsp:nvSpPr>
        <dsp:cNvPr id="0" name=""/>
        <dsp:cNvSpPr/>
      </dsp:nvSpPr>
      <dsp:spPr>
        <a:xfrm rot="5400000">
          <a:off x="-175828" y="322011"/>
          <a:ext cx="1172190" cy="820533"/>
        </a:xfrm>
        <a:prstGeom prst="chevron">
          <a:avLst/>
        </a:prstGeom>
        <a:solidFill>
          <a:srgbClr val="C0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Dewey </a:t>
          </a:r>
          <a:endParaRPr lang="el-GR" sz="1000" kern="1200" dirty="0"/>
        </a:p>
      </dsp:txBody>
      <dsp:txXfrm rot="5400000">
        <a:off x="-175828" y="322011"/>
        <a:ext cx="1172190" cy="820533"/>
      </dsp:txXfrm>
    </dsp:sp>
    <dsp:sp modelId="{8F1CDF70-44A3-4772-8C6B-BBE39607A8E1}">
      <dsp:nvSpPr>
        <dsp:cNvPr id="0" name=""/>
        <dsp:cNvSpPr/>
      </dsp:nvSpPr>
      <dsp:spPr>
        <a:xfrm rot="5400000">
          <a:off x="3732532" y="-2908845"/>
          <a:ext cx="1132333" cy="6956330"/>
        </a:xfrm>
        <a:prstGeom prst="round2Same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000" kern="1200" dirty="0" smtClean="0"/>
            <a:t>Υποστηρικτικό πλαίσιο</a:t>
          </a:r>
          <a:endParaRPr lang="el-G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000" kern="1200" dirty="0" smtClean="0"/>
            <a:t>Κλίμα </a:t>
          </a:r>
          <a:r>
            <a:rPr lang="el-GR" sz="2000" kern="1200" dirty="0" smtClean="0">
              <a:solidFill>
                <a:schemeClr val="tx1"/>
              </a:solidFill>
            </a:rPr>
            <a:t>αποδοχής</a:t>
          </a:r>
          <a:r>
            <a:rPr lang="el-GR" sz="2000" kern="1200" dirty="0" smtClean="0"/>
            <a:t>, ασφάλειας, εμπιστοσύνης, ενθάρρυνσης, συμμετοχής.</a:t>
          </a:r>
        </a:p>
      </dsp:txBody>
      <dsp:txXfrm rot="5400000">
        <a:off x="3732532" y="-2908845"/>
        <a:ext cx="1132333" cy="6956330"/>
      </dsp:txXfrm>
    </dsp:sp>
    <dsp:sp modelId="{0B257720-5092-4428-AA27-5E180B1503C1}">
      <dsp:nvSpPr>
        <dsp:cNvPr id="0" name=""/>
        <dsp:cNvSpPr/>
      </dsp:nvSpPr>
      <dsp:spPr>
        <a:xfrm rot="5400000">
          <a:off x="-175828" y="1690547"/>
          <a:ext cx="1172190" cy="820533"/>
        </a:xfrm>
        <a:prstGeom prst="chevron">
          <a:avLst/>
        </a:prstGeom>
        <a:solidFill>
          <a:srgbClr val="C0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Dewey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000" kern="1200" dirty="0"/>
        </a:p>
      </dsp:txBody>
      <dsp:txXfrm rot="5400000">
        <a:off x="-175828" y="1690547"/>
        <a:ext cx="1172190" cy="820533"/>
      </dsp:txXfrm>
    </dsp:sp>
    <dsp:sp modelId="{D0AC6144-5DA6-462B-A870-0D6B4B0AA5AD}">
      <dsp:nvSpPr>
        <dsp:cNvPr id="0" name=""/>
        <dsp:cNvSpPr/>
      </dsp:nvSpPr>
      <dsp:spPr>
        <a:xfrm rot="5400000">
          <a:off x="3631253" y="-1606432"/>
          <a:ext cx="1334890" cy="6956330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000" kern="1200" dirty="0" smtClean="0"/>
            <a:t>Ελεύθερη έκφραση, ανάπτυξη αλληλεγγύης μεταξύ των μελών της ομάδας, ανάληψη πρωτοβουλιών.</a:t>
          </a:r>
          <a:endParaRPr lang="el-GR" sz="2000" kern="1200" dirty="0"/>
        </a:p>
      </dsp:txBody>
      <dsp:txXfrm rot="5400000">
        <a:off x="3631253" y="-1606432"/>
        <a:ext cx="1334890" cy="6956330"/>
      </dsp:txXfrm>
    </dsp:sp>
    <dsp:sp modelId="{1BB69431-DE74-401B-951E-5EAAD43F6260}">
      <dsp:nvSpPr>
        <dsp:cNvPr id="0" name=""/>
        <dsp:cNvSpPr/>
      </dsp:nvSpPr>
      <dsp:spPr>
        <a:xfrm rot="5400000">
          <a:off x="-175828" y="3018868"/>
          <a:ext cx="1172190" cy="820533"/>
        </a:xfrm>
        <a:prstGeom prst="chevron">
          <a:avLst/>
        </a:prstGeom>
        <a:solidFill>
          <a:srgbClr val="C0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Dewey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000" kern="1200" dirty="0"/>
        </a:p>
      </dsp:txBody>
      <dsp:txXfrm rot="5400000">
        <a:off x="-175828" y="3018868"/>
        <a:ext cx="1172190" cy="820533"/>
      </dsp:txXfrm>
    </dsp:sp>
    <dsp:sp modelId="{54A6B9CA-9CBD-491B-933D-4F114CAA285A}">
      <dsp:nvSpPr>
        <dsp:cNvPr id="0" name=""/>
        <dsp:cNvSpPr/>
      </dsp:nvSpPr>
      <dsp:spPr>
        <a:xfrm rot="5400000">
          <a:off x="3581396" y="-254163"/>
          <a:ext cx="1434603" cy="6956330"/>
        </a:xfrm>
        <a:prstGeom prst="round2Same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000" kern="1200" dirty="0" smtClean="0"/>
            <a:t>Παρατήρηση της εμπειρίας.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000" kern="1200" dirty="0" smtClean="0"/>
            <a:t>Στοχασμός πάνω σε αυτήν.</a:t>
          </a:r>
        </a:p>
      </dsp:txBody>
      <dsp:txXfrm rot="5400000">
        <a:off x="3581396" y="-254163"/>
        <a:ext cx="1434603" cy="695633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5DC6C4-4CC7-4AAF-93AE-645CBA949FDB}">
      <dsp:nvSpPr>
        <dsp:cNvPr id="0" name=""/>
        <dsp:cNvSpPr/>
      </dsp:nvSpPr>
      <dsp:spPr>
        <a:xfrm>
          <a:off x="1447785" y="0"/>
          <a:ext cx="4525963" cy="4525963"/>
        </a:xfrm>
        <a:prstGeom prst="triangl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E1E328-9CB7-4E9B-8D48-EDE4D0303DC1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err="1" smtClean="0"/>
            <a:t>Προβληματίζουσα</a:t>
          </a:r>
          <a:r>
            <a:rPr lang="el-GR" sz="2500" kern="1200" dirty="0" smtClean="0"/>
            <a:t> </a:t>
          </a:r>
          <a:endParaRPr lang="el-GR" sz="2500" kern="1200" dirty="0"/>
        </a:p>
      </dsp:txBody>
      <dsp:txXfrm>
        <a:off x="3775352" y="455027"/>
        <a:ext cx="2941875" cy="1071380"/>
      </dsp:txXfrm>
    </dsp:sp>
    <dsp:sp modelId="{FEBBC794-2BF7-4610-A651-CA9AA12338FA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Μέσο εξανθρωπισμού</a:t>
          </a:r>
          <a:endParaRPr lang="el-GR" sz="2500" kern="1200" dirty="0"/>
        </a:p>
      </dsp:txBody>
      <dsp:txXfrm>
        <a:off x="3775352" y="1660330"/>
        <a:ext cx="2941875" cy="1071380"/>
      </dsp:txXfrm>
    </dsp:sp>
    <dsp:sp modelId="{2570B94A-AC5A-42BA-8439-49F1BD2D7D01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Δημιουργεί κριτική συνειδητοποίηση</a:t>
          </a:r>
          <a:endParaRPr lang="el-GR" sz="2500" kern="1200" dirty="0"/>
        </a:p>
      </dsp:txBody>
      <dsp:txXfrm>
        <a:off x="3775352" y="2865632"/>
        <a:ext cx="2941875" cy="10713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C92BB0-136F-4DF5-9AC1-4A12F499E85B}">
      <dsp:nvSpPr>
        <dsp:cNvPr id="0" name=""/>
        <dsp:cNvSpPr/>
      </dsp:nvSpPr>
      <dsp:spPr>
        <a:xfrm rot="5400000">
          <a:off x="-270368" y="346575"/>
          <a:ext cx="1802457" cy="1261720"/>
        </a:xfrm>
        <a:prstGeom prst="chevron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Freire </a:t>
          </a:r>
          <a:endParaRPr lang="el-GR" sz="3500" kern="1200" dirty="0"/>
        </a:p>
      </dsp:txBody>
      <dsp:txXfrm rot="5400000">
        <a:off x="-270368" y="346575"/>
        <a:ext cx="1802457" cy="1261720"/>
      </dsp:txXfrm>
    </dsp:sp>
    <dsp:sp modelId="{E1D315AD-9141-43F6-B885-2EE025C9D6C9}">
      <dsp:nvSpPr>
        <dsp:cNvPr id="0" name=""/>
        <dsp:cNvSpPr/>
      </dsp:nvSpPr>
      <dsp:spPr>
        <a:xfrm rot="5400000">
          <a:off x="4159861" y="-2821945"/>
          <a:ext cx="1171597" cy="69678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Ο εκπαιδευόμενος μέσω της επιμόρφωσης </a:t>
          </a:r>
          <a:r>
            <a:rPr lang="el-GR" sz="2400" b="1" i="1" kern="1200" dirty="0" smtClean="0">
              <a:solidFill>
                <a:schemeClr val="tx2">
                  <a:lumMod val="90000"/>
                  <a:lumOff val="10000"/>
                </a:schemeClr>
              </a:solidFill>
            </a:rPr>
            <a:t>απελευθερώνεται.</a:t>
          </a:r>
          <a:endParaRPr lang="el-GR" sz="2400" kern="1200" dirty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 rot="5400000">
        <a:off x="4159861" y="-2821945"/>
        <a:ext cx="1171597" cy="6967879"/>
      </dsp:txXfrm>
    </dsp:sp>
    <dsp:sp modelId="{2C00B921-FF9C-4C90-BCF2-5A6918DC5059}">
      <dsp:nvSpPr>
        <dsp:cNvPr id="0" name=""/>
        <dsp:cNvSpPr/>
      </dsp:nvSpPr>
      <dsp:spPr>
        <a:xfrm rot="5400000">
          <a:off x="-270368" y="1870563"/>
          <a:ext cx="1802457" cy="1261720"/>
        </a:xfrm>
        <a:prstGeom prst="chevron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Freire </a:t>
          </a:r>
          <a:endParaRPr lang="el-GR" sz="3500" kern="1200" dirty="0"/>
        </a:p>
      </dsp:txBody>
      <dsp:txXfrm rot="5400000">
        <a:off x="-270368" y="1870563"/>
        <a:ext cx="1802457" cy="1261720"/>
      </dsp:txXfrm>
    </dsp:sp>
    <dsp:sp modelId="{353DFF6A-B631-4026-A2BA-4E5AA8F97F09}">
      <dsp:nvSpPr>
        <dsp:cNvPr id="0" name=""/>
        <dsp:cNvSpPr/>
      </dsp:nvSpPr>
      <dsp:spPr>
        <a:xfrm rot="5400000">
          <a:off x="4159861" y="-1284769"/>
          <a:ext cx="1171597" cy="69678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Η απελευθέρωση επιτυγχάνεται μέσω του </a:t>
          </a:r>
          <a:r>
            <a:rPr lang="el-GR" sz="2400" b="1" i="1" kern="1200" dirty="0" smtClean="0">
              <a:solidFill>
                <a:schemeClr val="tx2">
                  <a:lumMod val="90000"/>
                  <a:lumOff val="10000"/>
                </a:schemeClr>
              </a:solidFill>
            </a:rPr>
            <a:t>κριτικού στοχασμού</a:t>
          </a:r>
          <a:r>
            <a:rPr lang="el-GR" sz="2400" kern="1200" dirty="0" smtClean="0">
              <a:solidFill>
                <a:schemeClr val="tx2">
                  <a:lumMod val="90000"/>
                  <a:lumOff val="10000"/>
                </a:schemeClr>
              </a:solidFill>
            </a:rPr>
            <a:t> </a:t>
          </a:r>
          <a:r>
            <a:rPr lang="el-GR" sz="2400" kern="1200" dirty="0" smtClean="0"/>
            <a:t>γύρω από τα πραγματικά προβλήματα.</a:t>
          </a:r>
          <a:endParaRPr lang="el-GR" sz="2400" kern="1200" dirty="0"/>
        </a:p>
      </dsp:txBody>
      <dsp:txXfrm rot="5400000">
        <a:off x="4159861" y="-1284769"/>
        <a:ext cx="1171597" cy="6967879"/>
      </dsp:txXfrm>
    </dsp:sp>
    <dsp:sp modelId="{A5F74D09-EC9E-4FA8-A586-940CEA3E4D79}">
      <dsp:nvSpPr>
        <dsp:cNvPr id="0" name=""/>
        <dsp:cNvSpPr/>
      </dsp:nvSpPr>
      <dsp:spPr>
        <a:xfrm rot="5400000">
          <a:off x="-270368" y="3494210"/>
          <a:ext cx="1802457" cy="1261720"/>
        </a:xfrm>
        <a:prstGeom prst="chevron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Freire </a:t>
          </a:r>
          <a:endParaRPr lang="el-GR" sz="3500" kern="1200" dirty="0"/>
        </a:p>
      </dsp:txBody>
      <dsp:txXfrm rot="5400000">
        <a:off x="-270368" y="3494210"/>
        <a:ext cx="1802457" cy="1261720"/>
      </dsp:txXfrm>
    </dsp:sp>
    <dsp:sp modelId="{8FFF92B1-B5EE-41C9-B594-25599B79CA6E}">
      <dsp:nvSpPr>
        <dsp:cNvPr id="0" name=""/>
        <dsp:cNvSpPr/>
      </dsp:nvSpPr>
      <dsp:spPr>
        <a:xfrm rot="5400000">
          <a:off x="4159861" y="325700"/>
          <a:ext cx="1171597" cy="69678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 smtClean="0"/>
            <a:t>Ο κριτικός στοχασμός οδηγεί στη </a:t>
          </a:r>
          <a:r>
            <a:rPr lang="el-GR" sz="2400" b="1" i="1" u="none" kern="1200" dirty="0" smtClean="0">
              <a:solidFill>
                <a:schemeClr val="tx2">
                  <a:lumMod val="90000"/>
                  <a:lumOff val="10000"/>
                </a:schemeClr>
              </a:solidFill>
            </a:rPr>
            <a:t>συνειδητοποίησ</a:t>
          </a:r>
          <a:r>
            <a:rPr lang="el-GR" sz="2400" b="1" u="none" kern="1200" dirty="0" smtClean="0">
              <a:solidFill>
                <a:schemeClr val="tx2">
                  <a:lumMod val="90000"/>
                  <a:lumOff val="10000"/>
                </a:schemeClr>
              </a:solidFill>
            </a:rPr>
            <a:t>η.</a:t>
          </a:r>
          <a:endParaRPr lang="el-GR" sz="2400" u="none" kern="1200" dirty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 rot="5400000">
        <a:off x="4159861" y="325700"/>
        <a:ext cx="1171597" cy="6967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163F0-5533-4EDA-903F-6B8DB91C13EE}" type="datetimeFigureOut">
              <a:rPr lang="el-GR" smtClean="0"/>
              <a:pPr/>
              <a:t>6/3/2023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5DFC8-4552-4613-826C-2448E430100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B84E4-5082-47DB-9841-2AE88CB7CAF4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67445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B2F8-16E1-416F-9A1F-5CB7914DA213}" type="datetimeFigureOut">
              <a:rPr lang="el-GR" smtClean="0"/>
              <a:pPr/>
              <a:t>6/3/2023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955E-AC1A-4CD5-A745-1FA38C1E07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B2F8-16E1-416F-9A1F-5CB7914DA213}" type="datetimeFigureOut">
              <a:rPr lang="el-GR" smtClean="0"/>
              <a:pPr/>
              <a:t>6/3/2023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955E-AC1A-4CD5-A745-1FA38C1E07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B2F8-16E1-416F-9A1F-5CB7914DA213}" type="datetimeFigureOut">
              <a:rPr lang="el-GR" smtClean="0"/>
              <a:pPr/>
              <a:t>6/3/2023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955E-AC1A-4CD5-A745-1FA38C1E07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B2F8-16E1-416F-9A1F-5CB7914DA213}" type="datetimeFigureOut">
              <a:rPr lang="el-GR" smtClean="0"/>
              <a:pPr/>
              <a:t>6/3/2023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955E-AC1A-4CD5-A745-1FA38C1E07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B2F8-16E1-416F-9A1F-5CB7914DA213}" type="datetimeFigureOut">
              <a:rPr lang="el-GR" smtClean="0"/>
              <a:pPr/>
              <a:t>6/3/2023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955E-AC1A-4CD5-A745-1FA38C1E07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B2F8-16E1-416F-9A1F-5CB7914DA213}" type="datetimeFigureOut">
              <a:rPr lang="el-GR" smtClean="0"/>
              <a:pPr/>
              <a:t>6/3/2023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955E-AC1A-4CD5-A745-1FA38C1E07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B2F8-16E1-416F-9A1F-5CB7914DA213}" type="datetimeFigureOut">
              <a:rPr lang="el-GR" smtClean="0"/>
              <a:pPr/>
              <a:t>6/3/2023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955E-AC1A-4CD5-A745-1FA38C1E07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B2F8-16E1-416F-9A1F-5CB7914DA213}" type="datetimeFigureOut">
              <a:rPr lang="el-GR" smtClean="0"/>
              <a:pPr/>
              <a:t>6/3/2023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955E-AC1A-4CD5-A745-1FA38C1E07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B2F8-16E1-416F-9A1F-5CB7914DA213}" type="datetimeFigureOut">
              <a:rPr lang="el-GR" smtClean="0"/>
              <a:pPr/>
              <a:t>6/3/2023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955E-AC1A-4CD5-A745-1FA38C1E07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B2F8-16E1-416F-9A1F-5CB7914DA213}" type="datetimeFigureOut">
              <a:rPr lang="el-GR" smtClean="0"/>
              <a:pPr/>
              <a:t>6/3/2023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955E-AC1A-4CD5-A745-1FA38C1E07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B2F8-16E1-416F-9A1F-5CB7914DA213}" type="datetimeFigureOut">
              <a:rPr lang="el-GR" smtClean="0"/>
              <a:pPr/>
              <a:t>6/3/2023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955E-AC1A-4CD5-A745-1FA38C1E07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EB2F8-16E1-416F-9A1F-5CB7914DA213}" type="datetimeFigureOut">
              <a:rPr lang="el-GR" smtClean="0"/>
              <a:pPr/>
              <a:t>6/3/2023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C955E-AC1A-4CD5-A745-1FA38C1E07D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ΣΧΕΔΙΑΣΜΟΣ &amp; ΑΞΙΟΛΟΓΗΣΗ ΕΚΠΑΙΔΕΥΤΙΚΩΝ ΠΡΟΓΡΑΜΜΑΤΩΝ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ΤΜΗΜΑ </a:t>
            </a:r>
            <a:r>
              <a:rPr lang="el-GR" dirty="0" smtClean="0">
                <a:solidFill>
                  <a:schemeClr val="tx1"/>
                </a:solidFill>
              </a:rPr>
              <a:t>ΙΣΤΟΡΙΑΣ-ΑΡΧΑΙΟΛΟΓΙΑΣ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ΚΑΡΑΝΙΚΟΛΑ ΖΩΗ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ΜΑΘΗΜΑ 2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ΑΝΔΡΑΓΩΓΙΚΗ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Οι ενήλικοι έχουν ανάγκη να γνωρίζουν για ποιον λόγο χρειάζεται να μάθουν κάτι πριν εμπλακούν στη διεργασία εκμάθησής τους.</a:t>
            </a:r>
          </a:p>
          <a:p>
            <a:r>
              <a:rPr lang="el-GR" dirty="0" smtClean="0"/>
              <a:t>Έχουν την τάση και ικανότητα να </a:t>
            </a:r>
            <a:r>
              <a:rPr lang="el-GR" dirty="0" err="1" smtClean="0"/>
              <a:t>αυτοκαθορίζονται</a:t>
            </a:r>
            <a:r>
              <a:rPr lang="el-GR" dirty="0" smtClean="0"/>
              <a:t>.</a:t>
            </a:r>
          </a:p>
          <a:p>
            <a:r>
              <a:rPr lang="el-GR" dirty="0" smtClean="0"/>
              <a:t>Εισέρχονται στη μαθησιακή διαδικασία φέρνοντας μαζί τους ένα απόθεμα εμπειριών.</a:t>
            </a:r>
          </a:p>
          <a:p>
            <a:r>
              <a:rPr lang="el-GR" dirty="0" smtClean="0"/>
              <a:t>Θέλουν να αποκτούν γνώσεις σχετικές με τις συνθήκες τις οποίες αντιμετωπίζουν.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ΑΝΔΡΑΓΩΓΙΚΗ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Θέλουν να αποκτούν γνώσεις σχετικές με τις συνθήκες τις οποίες αντιμετωπίζουν.</a:t>
            </a:r>
          </a:p>
          <a:p>
            <a:r>
              <a:rPr lang="el-GR" dirty="0" smtClean="0"/>
              <a:t>Οι μαθησιακοί προσανατολισμοί τους έχουν ως επίκεντρο το πρόβλημα κι όχι την απόκτηση αφηρημένων και ακαδημαϊκών γνώσεων.</a:t>
            </a:r>
          </a:p>
          <a:p>
            <a:r>
              <a:rPr lang="el-GR" dirty="0" smtClean="0"/>
              <a:t>Τα πιο σημαντικά κίνητρα μάθησης είναι τα εσωτερικά (αυτοεκτίμηση, ανάγκη για ικανοποίηση από την εργασία).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Malcolm Knowles quote: An essential aspect of maturing is developing the  ability to...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8229600" cy="387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Paulo </a:t>
            </a:r>
            <a:r>
              <a:rPr lang="en-US" dirty="0" err="1" smtClean="0"/>
              <a:t>Freire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506916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numCol="2"/>
          <a:lstStyle/>
          <a:p>
            <a:r>
              <a:rPr lang="el-GR" sz="2000" dirty="0" smtClean="0"/>
              <a:t>Γεννήθηκε στη </a:t>
            </a:r>
            <a:r>
              <a:rPr lang="el-GR" sz="2000" dirty="0" err="1" smtClean="0"/>
              <a:t>Ρεσίφε</a:t>
            </a:r>
            <a:r>
              <a:rPr lang="el-GR" sz="2000" dirty="0" smtClean="0"/>
              <a:t> της Βραζιλίας (1921-1997).</a:t>
            </a:r>
          </a:p>
          <a:p>
            <a:r>
              <a:rPr lang="el-GR" sz="2000" dirty="0" smtClean="0"/>
              <a:t>Ως Υπουργός Παιδείας εφαρμόζει την περίφημη εκστρατεία αναλφαβητισμού στη ΝΑ Βραζιλία.</a:t>
            </a:r>
          </a:p>
          <a:p>
            <a:r>
              <a:rPr lang="el-GR" sz="2000" dirty="0" smtClean="0"/>
              <a:t>Δέχτηκε επιρροές από τον Χριστιανισμό, τον Μαρξισμό και  από το πεδίο της ριζοσπαστικής πολιτικής βιβλιογραφίας, φιλοσοφίας και ψυχολογίας (</a:t>
            </a:r>
            <a:r>
              <a:rPr lang="en-US" sz="2000" dirty="0" err="1" smtClean="0"/>
              <a:t>Althusser</a:t>
            </a:r>
            <a:r>
              <a:rPr lang="en-US" sz="2000" dirty="0" smtClean="0"/>
              <a:t>, Engels, Freud, Hegel, Marx, Sartre)</a:t>
            </a:r>
            <a:r>
              <a:rPr lang="el-GR" sz="2000" dirty="0" smtClean="0"/>
              <a:t>.</a:t>
            </a:r>
          </a:p>
          <a:p>
            <a:endParaRPr lang="el-GR" sz="2000" dirty="0" smtClean="0"/>
          </a:p>
          <a:p>
            <a:pPr>
              <a:buNone/>
            </a:pPr>
            <a:r>
              <a:rPr lang="el-GR" sz="2000" dirty="0" smtClean="0"/>
              <a:t> 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O Jarvis </a:t>
            </a:r>
            <a:r>
              <a:rPr lang="el-GR" sz="2000" dirty="0" smtClean="0"/>
              <a:t>(2008) τον συγκαταλέγει μεταξύ των κοινωνικών προφητών της χριστιανικής σκέψης: </a:t>
            </a:r>
          </a:p>
          <a:p>
            <a:pPr algn="ctr">
              <a:buNone/>
            </a:pPr>
            <a:r>
              <a:rPr lang="el-GR" sz="1800" i="1" dirty="0" smtClean="0"/>
              <a:t>«</a:t>
            </a:r>
            <a:r>
              <a:rPr lang="el-GR" sz="1800" b="1" i="1" dirty="0" smtClean="0"/>
              <a:t>Αποκηρύσσει και μετά κηρύσσει έναν καλύτερο κόσμο για το μέλλον</a:t>
            </a:r>
            <a:r>
              <a:rPr lang="el-GR" sz="1800" i="1" dirty="0" smtClean="0"/>
              <a:t>».</a:t>
            </a:r>
          </a:p>
          <a:p>
            <a:pPr algn="ctr">
              <a:buNone/>
            </a:pPr>
            <a:endParaRPr lang="el-GR" sz="1800" i="1" dirty="0" smtClean="0"/>
          </a:p>
          <a:p>
            <a:r>
              <a:rPr lang="el-GR" sz="2000" dirty="0" smtClean="0"/>
              <a:t>Θεωρητικός της Κοινωνικής Αλλαγής και του </a:t>
            </a:r>
            <a:r>
              <a:rPr lang="en-US" sz="2000" dirty="0" smtClean="0"/>
              <a:t>M</a:t>
            </a:r>
            <a:r>
              <a:rPr lang="el-GR" sz="2000" dirty="0" err="1" smtClean="0"/>
              <a:t>ετασχηματισμού</a:t>
            </a:r>
            <a:r>
              <a:rPr lang="el-GR" sz="2000" dirty="0" smtClean="0"/>
              <a:t>.</a:t>
            </a:r>
          </a:p>
          <a:p>
            <a:pPr>
              <a:buNone/>
            </a:pPr>
            <a:endParaRPr lang="el-GR" sz="2000" dirty="0" smtClean="0"/>
          </a:p>
          <a:p>
            <a:r>
              <a:rPr lang="el-GR" sz="2000" dirty="0" smtClean="0"/>
              <a:t>Θεωρεί ότι η εκπαίδευση δεν είναι ιδεολογικά ουδέτερη.</a:t>
            </a:r>
          </a:p>
        </p:txBody>
      </p:sp>
      <p:pic>
        <p:nvPicPr>
          <p:cNvPr id="4" name="3 - Εικόνα" descr="Αποτέλεσμα εικόνας για freire θεωρι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40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www.metrogreece.gr/Portals/0/AuthorsImages/2014/6/%CE%A1%CE%98%CE%A46%CE%9E%CE%A5%CE%98%CE%99%CE%A4%CE%A5%CE%A3%CE%A1%CE%985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1" y="51118"/>
            <a:ext cx="1752600" cy="1343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1143000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ΠΩΣ ΒΛΕΠΕΙ ΤΗΝ ΕΚΠΑΙΔΕΥΣΗ;</a:t>
            </a:r>
            <a:endParaRPr lang="el-GR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772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3200" b="1" dirty="0" smtClean="0"/>
              <a:t>Freire:</a:t>
            </a:r>
            <a:r>
              <a:rPr lang="el-GR" sz="3200" b="1" dirty="0" smtClean="0"/>
              <a:t>  Εκπαίδευση και Επιμόρφωση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Ο </a:t>
            </a:r>
            <a:r>
              <a:rPr lang="el-GR" b="1" dirty="0" smtClean="0"/>
              <a:t>εξανθρωπισμός</a:t>
            </a:r>
            <a:r>
              <a:rPr lang="el-GR" dirty="0" smtClean="0"/>
              <a:t> της κοινωνίας είναι βασική αποστολή της εκπαίδευσης.</a:t>
            </a:r>
          </a:p>
          <a:p>
            <a:pPr algn="just"/>
            <a:r>
              <a:rPr lang="el-GR" dirty="0" smtClean="0"/>
              <a:t>Τα σχολεία είναι ενταγμένα στον κρατικό σχεδιασμό αλλά έχουν και </a:t>
            </a:r>
            <a:r>
              <a:rPr lang="el-GR" b="1" dirty="0" smtClean="0"/>
              <a:t>αυτονομία.</a:t>
            </a:r>
          </a:p>
          <a:p>
            <a:pPr algn="just"/>
            <a:r>
              <a:rPr lang="el-GR" dirty="0" smtClean="0"/>
              <a:t>Η εκπαίδευση βοηθά τους εκπαιδευόμενους να κάνουν τη μάθηση </a:t>
            </a:r>
            <a:r>
              <a:rPr lang="el-GR" b="1" dirty="0" smtClean="0"/>
              <a:t>πράξη</a:t>
            </a:r>
            <a:r>
              <a:rPr lang="el-GR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  <a:r>
              <a:rPr lang="el-GR" b="1" dirty="0" smtClean="0"/>
              <a:t> </a:t>
            </a:r>
          </a:p>
          <a:p>
            <a:pPr algn="just"/>
            <a:r>
              <a:rPr lang="el-GR" dirty="0" smtClean="0"/>
              <a:t>Η εκπαίδευση είναι </a:t>
            </a:r>
            <a:r>
              <a:rPr lang="el-GR" b="1" dirty="0" smtClean="0"/>
              <a:t>επαναστατική</a:t>
            </a:r>
            <a:r>
              <a:rPr lang="en-US" dirty="0" smtClean="0"/>
              <a:t>. </a:t>
            </a:r>
            <a:r>
              <a:rPr lang="el-GR" dirty="0" smtClean="0"/>
              <a:t>Οδηγεί σε αυθεντικά ανθρώπινα πλάσματα, ικανά να αλλάξουν τον κόσμο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</a:p>
          <a:p>
            <a:pPr algn="just"/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idx="4294967295"/>
          </p:nvPr>
        </p:nvSpPr>
        <p:spPr>
          <a:xfrm>
            <a:off x="838200" y="228600"/>
            <a:ext cx="8001000" cy="71278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Freire:</a:t>
            </a:r>
            <a:r>
              <a:rPr lang="el-GR" sz="3600" b="1" dirty="0" smtClean="0">
                <a:solidFill>
                  <a:schemeClr val="tx1"/>
                </a:solidFill>
              </a:rPr>
              <a:t> Εκπαίδευση &amp; Επιμόρφωση</a:t>
            </a:r>
            <a:endParaRPr lang="el-GR" sz="3600" dirty="0">
              <a:solidFill>
                <a:schemeClr val="tx1"/>
              </a:solidFill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4294967295"/>
          </p:nvPr>
        </p:nvGraphicFramePr>
        <p:xfrm>
          <a:off x="533400" y="1295400"/>
          <a:ext cx="8229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- Καμπύλο δεξιό βέλος"/>
          <p:cNvSpPr/>
          <p:nvPr/>
        </p:nvSpPr>
        <p:spPr>
          <a:xfrm>
            <a:off x="2743200" y="5486400"/>
            <a:ext cx="1066800" cy="8382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" name="6 - Βέλος προς τα κάτω"/>
          <p:cNvSpPr/>
          <p:nvPr/>
        </p:nvSpPr>
        <p:spPr>
          <a:xfrm>
            <a:off x="4191000" y="2362200"/>
            <a:ext cx="685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00B0F0"/>
              </a:solidFill>
            </a:endParaRPr>
          </a:p>
        </p:txBody>
      </p:sp>
      <p:sp>
        <p:nvSpPr>
          <p:cNvPr id="8" name="7 - Βέλος προς τα κάτω"/>
          <p:cNvSpPr/>
          <p:nvPr/>
        </p:nvSpPr>
        <p:spPr>
          <a:xfrm>
            <a:off x="4343400" y="4191000"/>
            <a:ext cx="6096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TextBox"/>
          <p:cNvSpPr txBox="1"/>
          <p:nvPr/>
        </p:nvSpPr>
        <p:spPr>
          <a:xfrm>
            <a:off x="4038600" y="5943600"/>
            <a:ext cx="28194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Τι είναι  η συνειδητοποίηση;</a:t>
            </a:r>
            <a:endParaRPr lang="el-G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62000" y="2667000"/>
            <a:ext cx="7543800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chemeClr val="tx1"/>
                </a:solidFill>
              </a:rPr>
              <a:t>Η</a:t>
            </a:r>
            <a:r>
              <a:rPr lang="el-GR" sz="2400" b="1" dirty="0" smtClean="0">
                <a:solidFill>
                  <a:schemeClr val="tx1"/>
                </a:solidFill>
              </a:rPr>
              <a:t> συνειδητοποίηση</a:t>
            </a:r>
            <a:r>
              <a:rPr lang="el-GR" sz="2400" b="1" i="1" dirty="0" smtClean="0">
                <a:solidFill>
                  <a:schemeClr val="tx1"/>
                </a:solidFill>
              </a:rPr>
              <a:t> </a:t>
            </a:r>
            <a:r>
              <a:rPr lang="el-GR" sz="2400" dirty="0" smtClean="0">
                <a:solidFill>
                  <a:schemeClr val="tx1"/>
                </a:solidFill>
              </a:rPr>
              <a:t>συνιστά μια διεργασία με την οποία οι άνθρωποι, όχι ως αποδέκτες γνώσης αλλά ως γνωστικά υποκείμενα, επιταχύνουν μια βαθύτερη κατανόηση τόσο της </a:t>
            </a:r>
            <a:r>
              <a:rPr lang="el-GR" sz="2400" dirty="0" err="1" smtClean="0">
                <a:solidFill>
                  <a:schemeClr val="tx1"/>
                </a:solidFill>
              </a:rPr>
              <a:t>κοινωνικο</a:t>
            </a:r>
            <a:r>
              <a:rPr lang="el-GR" sz="2400" dirty="0" smtClean="0">
                <a:solidFill>
                  <a:schemeClr val="tx1"/>
                </a:solidFill>
              </a:rPr>
              <a:t>-πολιτισμικής πραγματικότητας που διαμορφώνει τη ζωή τους όσο και της ικανότητάς τους να </a:t>
            </a:r>
            <a:r>
              <a:rPr lang="el-GR" sz="2400" b="1" dirty="0" smtClean="0">
                <a:solidFill>
                  <a:schemeClr val="tx1"/>
                </a:solidFill>
              </a:rPr>
              <a:t>μετασχηματίσουν</a:t>
            </a:r>
            <a:r>
              <a:rPr lang="el-GR" sz="2400" dirty="0" smtClean="0">
                <a:solidFill>
                  <a:schemeClr val="tx1"/>
                </a:solidFill>
              </a:rPr>
              <a:t> αυτή την πραγματικότητα.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914400" y="152400"/>
            <a:ext cx="7113984" cy="18774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l-GR" sz="2400" dirty="0" smtClean="0"/>
              <a:t>Ανακαλύπτοντας πως είμαι καταπιεσμένος, γνωρίζω πως θα απελευθερωθώ  μόνο αν προσπαθήσω να μετασχηματίσω την καταπιεστική δομή μέσα στην οποία βρίσκομαι.</a:t>
            </a:r>
            <a:endParaRPr lang="en-US" sz="2400" dirty="0" smtClean="0"/>
          </a:p>
          <a:p>
            <a:pPr algn="just"/>
            <a:endParaRPr lang="el-GR" sz="2000" dirty="0"/>
          </a:p>
        </p:txBody>
      </p:sp>
      <p:sp>
        <p:nvSpPr>
          <p:cNvPr id="11" name="10 - Βέλος προς τα επάνω"/>
          <p:cNvSpPr/>
          <p:nvPr/>
        </p:nvSpPr>
        <p:spPr>
          <a:xfrm>
            <a:off x="0" y="1556792"/>
            <a:ext cx="914400" cy="1143000"/>
          </a:xfrm>
          <a:prstGeom prst="up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Βέλος προς τα κάτω"/>
          <p:cNvSpPr/>
          <p:nvPr/>
        </p:nvSpPr>
        <p:spPr>
          <a:xfrm>
            <a:off x="8305800" y="4653136"/>
            <a:ext cx="838200" cy="1066800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TextBox"/>
          <p:cNvSpPr txBox="1"/>
          <p:nvPr/>
        </p:nvSpPr>
        <p:spPr>
          <a:xfrm>
            <a:off x="2339752" y="5733256"/>
            <a:ext cx="5737448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2000" b="1" dirty="0" smtClean="0"/>
              <a:t>Μόνιμη κριτική προσέγγιση της πραγματικότητας</a:t>
            </a:r>
            <a:endParaRPr lang="el-G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01758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Χαρακτηριστικά επιμόρφωσης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09600" y="1524000"/>
            <a:ext cx="8305800" cy="460692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3200" dirty="0" smtClean="0"/>
              <a:t>Απορρίπτεται</a:t>
            </a:r>
            <a:r>
              <a:rPr lang="el-GR" dirty="0" smtClean="0"/>
              <a:t> η </a:t>
            </a:r>
            <a:r>
              <a:rPr lang="el-GR" b="1" dirty="0" smtClean="0"/>
              <a:t>τραπεζική αντίληψη </a:t>
            </a:r>
            <a:r>
              <a:rPr lang="el-GR" dirty="0" smtClean="0"/>
              <a:t>της μάθησης.</a:t>
            </a:r>
          </a:p>
          <a:p>
            <a:pPr algn="just"/>
            <a:r>
              <a:rPr lang="el-GR" dirty="0" smtClean="0"/>
              <a:t>Υποκινείται ο </a:t>
            </a:r>
            <a:r>
              <a:rPr lang="el-GR" b="1" dirty="0" smtClean="0"/>
              <a:t>διάλογος</a:t>
            </a:r>
            <a:r>
              <a:rPr lang="el-GR" dirty="0" smtClean="0"/>
              <a:t> με επίκεντρο τα προβλήματα των εκπαιδευόμενων.</a:t>
            </a:r>
          </a:p>
          <a:p>
            <a:pPr algn="just"/>
            <a:r>
              <a:rPr lang="el-GR" dirty="0" smtClean="0"/>
              <a:t>Το γνωστικό αντικείμενο είναι αντικείμενο </a:t>
            </a:r>
            <a:r>
              <a:rPr lang="el-GR" b="1" dirty="0" smtClean="0"/>
              <a:t>στοχασμού</a:t>
            </a:r>
            <a:r>
              <a:rPr lang="el-GR" dirty="0" smtClean="0"/>
              <a:t> τόσο για τον επιμορφωτή όσο και για τον </a:t>
            </a:r>
            <a:r>
              <a:rPr lang="el-GR" dirty="0" err="1" smtClean="0"/>
              <a:t>επιμορφούμενο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Η γνώση από το επίπεδο </a:t>
            </a:r>
            <a:r>
              <a:rPr lang="el-GR" b="1" dirty="0" smtClean="0"/>
              <a:t>της</a:t>
            </a:r>
            <a:r>
              <a:rPr lang="el-GR" dirty="0" smtClean="0"/>
              <a:t> </a:t>
            </a:r>
            <a:r>
              <a:rPr lang="el-GR" b="1" dirty="0" smtClean="0"/>
              <a:t>δόξας</a:t>
            </a:r>
            <a:r>
              <a:rPr lang="el-GR" dirty="0" smtClean="0"/>
              <a:t> (απλής γνώσης) περνά στο στάδιο της </a:t>
            </a:r>
            <a:r>
              <a:rPr lang="el-GR" b="1" dirty="0" smtClean="0"/>
              <a:t>αληθινής γνώσης</a:t>
            </a:r>
            <a:r>
              <a:rPr lang="el-GR" dirty="0" smtClean="0"/>
              <a:t> (λόγου).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990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Χαρακτηριστικά επιμορφωτή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3400" y="1600200"/>
            <a:ext cx="8305800" cy="453072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b="1" dirty="0" smtClean="0"/>
              <a:t>Καλλιτέχνης: </a:t>
            </a:r>
            <a:r>
              <a:rPr lang="el-GR" dirty="0" smtClean="0"/>
              <a:t>συμβάλλει στην αναγέννηση των εκπαιδευόμενων.</a:t>
            </a:r>
          </a:p>
          <a:p>
            <a:pPr algn="just"/>
            <a:r>
              <a:rPr lang="el-GR" b="1" dirty="0" smtClean="0"/>
              <a:t>Δραματουργός</a:t>
            </a:r>
            <a:r>
              <a:rPr lang="el-GR" dirty="0" smtClean="0"/>
              <a:t>: ξαναγράφει από την αρχή τα συμβατικά σενάρια και επινοεί νέα. Το πρόγραμμα σπουδών και τα ΑΠ είναι σενάρια. Η τάξη είναι μια σκηνή, όπου υπάρχει πληθώρα οπτικών και ακουστικών παραστάσεων. </a:t>
            </a:r>
          </a:p>
          <a:p>
            <a:pPr algn="just"/>
            <a:r>
              <a:rPr lang="el-GR" b="1" dirty="0" smtClean="0"/>
              <a:t>Απελευθερωτής</a:t>
            </a:r>
            <a:r>
              <a:rPr lang="el-GR" dirty="0" smtClean="0"/>
              <a:t>: οι εκπαιδευόμενοι  ανακαλύπτουν τον εαυτό τους, ενεργούν πάνω στον κόσμο για να τον μετασχηματίσουν.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idx="4294967295"/>
          </p:nvPr>
        </p:nvSpPr>
        <p:spPr>
          <a:xfrm>
            <a:off x="838200" y="228600"/>
            <a:ext cx="7772400" cy="865187"/>
          </a:xfrm>
        </p:spPr>
        <p:txBody>
          <a:bodyPr/>
          <a:lstStyle/>
          <a:p>
            <a:pPr algn="just"/>
            <a:r>
              <a:rPr lang="el-GR" sz="3200" b="1" dirty="0" smtClean="0"/>
              <a:t>Θεμελιωτές της εκπαίδευσης ενηλίκων</a:t>
            </a:r>
            <a:endParaRPr lang="el-GR" sz="3200" b="1" dirty="0"/>
          </a:p>
        </p:txBody>
      </p:sp>
      <p:sp>
        <p:nvSpPr>
          <p:cNvPr id="4" name="3 - Έλλειψη"/>
          <p:cNvSpPr/>
          <p:nvPr/>
        </p:nvSpPr>
        <p:spPr>
          <a:xfrm>
            <a:off x="1447800" y="2286000"/>
            <a:ext cx="15240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Jarvis</a:t>
            </a:r>
            <a:endParaRPr lang="el-GR" dirty="0"/>
          </a:p>
        </p:txBody>
      </p:sp>
      <p:sp>
        <p:nvSpPr>
          <p:cNvPr id="10" name="9 - Έλλειψη"/>
          <p:cNvSpPr/>
          <p:nvPr/>
        </p:nvSpPr>
        <p:spPr>
          <a:xfrm>
            <a:off x="5334000" y="1828800"/>
            <a:ext cx="1371600" cy="1143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Rogers</a:t>
            </a:r>
            <a:endParaRPr lang="el-GR" dirty="0"/>
          </a:p>
        </p:txBody>
      </p:sp>
      <p:sp>
        <p:nvSpPr>
          <p:cNvPr id="11" name="10 - Έλλειψη"/>
          <p:cNvSpPr/>
          <p:nvPr/>
        </p:nvSpPr>
        <p:spPr>
          <a:xfrm>
            <a:off x="1143000" y="4876800"/>
            <a:ext cx="1371600" cy="11430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Kolb </a:t>
            </a:r>
            <a:endParaRPr lang="el-GR" dirty="0"/>
          </a:p>
        </p:txBody>
      </p:sp>
      <p:sp>
        <p:nvSpPr>
          <p:cNvPr id="12" name="11 - Έλλειψη"/>
          <p:cNvSpPr/>
          <p:nvPr/>
        </p:nvSpPr>
        <p:spPr>
          <a:xfrm>
            <a:off x="7086600" y="2057400"/>
            <a:ext cx="1295400" cy="13716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Freire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3" name="12 - Έλλειψη"/>
          <p:cNvSpPr/>
          <p:nvPr/>
        </p:nvSpPr>
        <p:spPr>
          <a:xfrm>
            <a:off x="2819400" y="3429000"/>
            <a:ext cx="1524000" cy="1295400"/>
          </a:xfrm>
          <a:prstGeom prst="ellipse">
            <a:avLst/>
          </a:prstGeom>
          <a:solidFill>
            <a:schemeClr val="bg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Mezirow </a:t>
            </a:r>
            <a:endParaRPr lang="el-GR" dirty="0"/>
          </a:p>
        </p:txBody>
      </p:sp>
      <p:sp>
        <p:nvSpPr>
          <p:cNvPr id="14" name="13 - Έλλειψη"/>
          <p:cNvSpPr/>
          <p:nvPr/>
        </p:nvSpPr>
        <p:spPr>
          <a:xfrm>
            <a:off x="4191000" y="4724400"/>
            <a:ext cx="1524000" cy="1295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Knowles</a:t>
            </a:r>
            <a:endParaRPr lang="el-GR" dirty="0"/>
          </a:p>
        </p:txBody>
      </p:sp>
      <p:sp>
        <p:nvSpPr>
          <p:cNvPr id="15" name="14 - Έλλειψη"/>
          <p:cNvSpPr/>
          <p:nvPr/>
        </p:nvSpPr>
        <p:spPr>
          <a:xfrm>
            <a:off x="5868144" y="3501008"/>
            <a:ext cx="1371600" cy="1219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Lave</a:t>
            </a:r>
            <a:endParaRPr lang="el-GR" dirty="0"/>
          </a:p>
        </p:txBody>
      </p:sp>
      <p:sp>
        <p:nvSpPr>
          <p:cNvPr id="16" name="15 - Έλλειψη"/>
          <p:cNvSpPr/>
          <p:nvPr/>
        </p:nvSpPr>
        <p:spPr>
          <a:xfrm>
            <a:off x="7162800" y="4495800"/>
            <a:ext cx="1447800" cy="1295400"/>
          </a:xfrm>
          <a:prstGeom prst="ellipse">
            <a:avLst/>
          </a:prstGeom>
          <a:solidFill>
            <a:schemeClr val="bg2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Wenger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8" name="17 - Έλλειψη"/>
          <p:cNvSpPr/>
          <p:nvPr/>
        </p:nvSpPr>
        <p:spPr>
          <a:xfrm>
            <a:off x="3124200" y="1600200"/>
            <a:ext cx="1371600" cy="13716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Dewey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277813"/>
            <a:ext cx="8001000" cy="94138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b="1" dirty="0" smtClean="0"/>
              <a:t>Χαρακτηριστικά επιμορφωτή</a:t>
            </a:r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683125"/>
          </a:xfrm>
        </p:spPr>
        <p:txBody>
          <a:bodyPr/>
          <a:lstStyle/>
          <a:p>
            <a:pPr algn="just"/>
            <a:r>
              <a:rPr lang="el-GR" b="1" dirty="0" smtClean="0"/>
              <a:t>Δημοκρατικός:</a:t>
            </a:r>
            <a:r>
              <a:rPr lang="el-GR" dirty="0" smtClean="0"/>
              <a:t> δε μετατρέπει την εξουσία του σε καθεστώς διαταγών και σε αυταρχισμό, καθώς «δε χειραγωγεί ούτε πλένει τα χέρια των μαθητών του ούτε τους αφήνει μόνους (</a:t>
            </a:r>
            <a:r>
              <a:rPr lang="el-GR" dirty="0" err="1" smtClean="0"/>
              <a:t>Φρέιρε</a:t>
            </a:r>
            <a:r>
              <a:rPr lang="el-GR" dirty="0" smtClean="0"/>
              <a:t>, 2006). </a:t>
            </a:r>
          </a:p>
          <a:p>
            <a:pPr algn="just"/>
            <a:r>
              <a:rPr lang="el-GR" b="1" dirty="0" smtClean="0"/>
              <a:t>Αρετές</a:t>
            </a:r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ταπεινοφροσύνη, αρετή, αγάπη, θάρρος, ανεκτικότητα, αποφασιστικότητα, υπομονή αλλά και ανυπομονησία.                                  </a:t>
            </a:r>
          </a:p>
          <a:p>
            <a:pPr algn="just"/>
            <a:endParaRPr lang="el-GR" dirty="0" smtClean="0"/>
          </a:p>
          <a:p>
            <a:pPr algn="just">
              <a:buNone/>
            </a:pPr>
            <a:endParaRPr lang="el-GR" dirty="0"/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3851920" y="5877272"/>
            <a:ext cx="762000" cy="762000"/>
          </a:xfrm>
          <a:prstGeom prst="curv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5580112" y="5589240"/>
            <a:ext cx="3424808" cy="1159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solidFill>
                  <a:srgbClr val="002060"/>
                </a:solidFill>
              </a:rPr>
              <a:t>Δε θα πρέπει, ωστόσο, να παραδίδεται εντελώς σε κανένα από αυτά</a:t>
            </a:r>
            <a:r>
              <a:rPr lang="el-GR" sz="2400" b="1" dirty="0" smtClean="0">
                <a:solidFill>
                  <a:srgbClr val="002060"/>
                </a:solidFill>
              </a:rPr>
              <a:t>!</a:t>
            </a:r>
            <a:endParaRPr lang="el-GR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7968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CARL ROGERS</a:t>
            </a:r>
            <a:endParaRPr lang="el-GR" sz="3600" dirty="0"/>
          </a:p>
        </p:txBody>
      </p:sp>
      <p:pic>
        <p:nvPicPr>
          <p:cNvPr id="4" name="3 - Θέση περιεχομένου" descr="Carl Rogers Quotes | Carl rogers quotes, Carl rogers, Humanistic psychology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427984" y="980728"/>
            <a:ext cx="453568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898776" cy="4691063"/>
          </a:xfrm>
        </p:spPr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el-GR" sz="2400" dirty="0" smtClean="0"/>
              <a:t>Γεννήθηκε στο Σικάγο το 1902 και απεβίωσε το 1987.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Πατέρας συμβουλευτικής ψυχολογίας.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Ανθρωποκεντρική προσέγγιση.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Η προσέγγισή </a:t>
            </a:r>
            <a:r>
              <a:rPr lang="el-GR" sz="2400" dirty="0"/>
              <a:t>του, κοιτάζει τον άνθρωπο ως «υποκείμενο» και όχι ως «αντικείμενο</a:t>
            </a:r>
            <a:r>
              <a:rPr lang="el-GR" sz="2400" dirty="0" smtClean="0"/>
              <a:t>».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Επικεντρώνει </a:t>
            </a:r>
            <a:r>
              <a:rPr lang="el-GR" sz="2400" dirty="0"/>
              <a:t>το ενδιαφέρον </a:t>
            </a:r>
            <a:r>
              <a:rPr lang="el-GR" sz="2400" dirty="0" smtClean="0"/>
              <a:t> </a:t>
            </a:r>
            <a:r>
              <a:rPr lang="el-GR" sz="2400" dirty="0"/>
              <a:t>στον υποκειμενικό τρόπο με τον οποίο το άτομο προσλαμβάνει τον εαυτό του και τους άλλους.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CARL ROGERS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b="1" dirty="0" smtClean="0"/>
              <a:t>ΕΑΥΤΟΣ</a:t>
            </a:r>
          </a:p>
          <a:p>
            <a:r>
              <a:rPr lang="el-GR" dirty="0" smtClean="0"/>
              <a:t>Ο </a:t>
            </a:r>
            <a:r>
              <a:rPr lang="el-GR" b="1" dirty="0" smtClean="0"/>
              <a:t>εαυτός </a:t>
            </a:r>
            <a:r>
              <a:rPr lang="el-GR" dirty="0" smtClean="0"/>
              <a:t>διαμορφώνεται, αναπτύσσεται και αλλάζει μέσα από τις εμπειρίες κάθε ατόμου με το ίδιο το πρόσωπό του αλλά και με τους σημαντικούς άλλους.</a:t>
            </a:r>
          </a:p>
          <a:p>
            <a:r>
              <a:rPr lang="el-GR" dirty="0" smtClean="0"/>
              <a:t>Ως </a:t>
            </a:r>
            <a:r>
              <a:rPr lang="el-GR" b="1" dirty="0" smtClean="0"/>
              <a:t>εμπειρία</a:t>
            </a:r>
            <a:r>
              <a:rPr lang="el-GR" dirty="0" smtClean="0"/>
              <a:t> χαρακτηρίζονται οι διαδικασίες που συντελούνται στον οργανισμό και αφορούν τις σκέψεις και τα συναισθήματα.</a:t>
            </a: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5" name="4 - Εικόνα" descr="Η σκιά, οι δαίμονες και ο εαυτός&amp;quot; - Ψυχοθεραπεία- Συμβουλευτική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204864"/>
            <a:ext cx="3312369" cy="3150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2370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CARL ROGERS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Εμπειρίες που γίνονται αντιληπτές ως σημαντικές για τον εαυτό εντάσσονται στη δομή του εαυτού.</a:t>
            </a:r>
          </a:p>
          <a:p>
            <a:r>
              <a:rPr lang="el-GR" dirty="0" smtClean="0"/>
              <a:t>Εμπειρίες που δεν αφορούν στον εαυτό αγνοούνται.</a:t>
            </a:r>
          </a:p>
          <a:p>
            <a:r>
              <a:rPr lang="el-GR" dirty="0" smtClean="0"/>
              <a:t>Εμπειρίες που δε συμφωνούν με τη δομή του εαυτού δε γίνονται αντιληπτές ή συμβολίζονται με διαστρεβλωμένο τρόπο.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 smtClean="0"/>
              <a:t>ΕΠΕΞΕΡΓΑΣΙΑ ΕΜΠΕΙΡΙΩΝ</a:t>
            </a:r>
            <a:endParaRPr lang="el-GR" sz="3200" dirty="0"/>
          </a:p>
        </p:txBody>
      </p:sp>
      <p:pic>
        <p:nvPicPr>
          <p:cNvPr id="5" name="4 - Εικόνα" descr="Learn from Your Experiences - The Good, Bad and Ugly - Gina Abud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12976"/>
            <a:ext cx="2808312" cy="224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499766"/>
          </a:xfrm>
        </p:spPr>
        <p:txBody>
          <a:bodyPr>
            <a:noAutofit/>
          </a:bodyPr>
          <a:lstStyle/>
          <a:p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ΘΕΩΡΗΤΙΚΕΣ ΠΡΟΣΕΓΓΙΣΕΙΣ ΣΤΗΝ ΕΚΠΑΙΔΕΥΣΗ ΕΝΗΛΙΚΩΝ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95536" y="1988840"/>
            <a:ext cx="3069977" cy="4137323"/>
          </a:xfrm>
        </p:spPr>
        <p:txBody>
          <a:bodyPr/>
          <a:lstStyle/>
          <a:p>
            <a:r>
              <a:rPr lang="en-US" sz="3600" dirty="0" smtClean="0"/>
              <a:t>JOHN DEWEY</a:t>
            </a:r>
          </a:p>
          <a:p>
            <a:r>
              <a:rPr lang="en-US" sz="3600" dirty="0" smtClean="0"/>
              <a:t>MALCOM KNOWLES</a:t>
            </a:r>
          </a:p>
          <a:p>
            <a:r>
              <a:rPr lang="en-US" sz="3600" dirty="0" smtClean="0"/>
              <a:t>PAULO FREIRE</a:t>
            </a:r>
          </a:p>
          <a:p>
            <a:r>
              <a:rPr lang="en-US" sz="3600" dirty="0" smtClean="0"/>
              <a:t>CARL ROGERS</a:t>
            </a:r>
            <a:endParaRPr lang="el-GR" sz="3600" dirty="0" smtClean="0"/>
          </a:p>
          <a:p>
            <a:endParaRPr lang="el-GR" dirty="0"/>
          </a:p>
        </p:txBody>
      </p:sp>
      <p:pic>
        <p:nvPicPr>
          <p:cNvPr id="4" name="3 - Εικόνα" descr="Πώς θα γίνεις εκπαιδευτής ενηλίκων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04664"/>
            <a:ext cx="4824536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idx="4294967295"/>
          </p:nvPr>
        </p:nvSpPr>
        <p:spPr>
          <a:xfrm>
            <a:off x="838200" y="228600"/>
            <a:ext cx="7772400" cy="12192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Dewey</a:t>
            </a:r>
            <a:r>
              <a:rPr lang="el-GR" dirty="0" smtClean="0"/>
              <a:t>:</a:t>
            </a:r>
            <a:endParaRPr lang="el-GR" b="1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8229600" cy="453072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numCol="2"/>
          <a:lstStyle/>
          <a:p>
            <a:r>
              <a:rPr lang="el-GR" sz="2400" dirty="0" smtClean="0">
                <a:latin typeface="+mj-lt"/>
              </a:rPr>
              <a:t>Γεννήθηκε στο </a:t>
            </a:r>
            <a:r>
              <a:rPr lang="en-US" sz="2400" dirty="0" smtClean="0">
                <a:latin typeface="+mj-lt"/>
              </a:rPr>
              <a:t>Vermont 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             </a:t>
            </a:r>
            <a:r>
              <a:rPr lang="en-US" sz="1800" dirty="0" smtClean="0">
                <a:latin typeface="+mj-lt"/>
              </a:rPr>
              <a:t>(1859 -1952)</a:t>
            </a:r>
          </a:p>
          <a:p>
            <a:r>
              <a:rPr lang="el-GR" sz="2400" dirty="0" smtClean="0">
                <a:latin typeface="+mj-lt"/>
              </a:rPr>
              <a:t>Εκπρόσωπος του </a:t>
            </a:r>
            <a:r>
              <a:rPr lang="el-GR" sz="2400" b="1" i="1" dirty="0" smtClean="0">
                <a:latin typeface="+mj-lt"/>
              </a:rPr>
              <a:t>πραγματισμού.</a:t>
            </a:r>
          </a:p>
          <a:p>
            <a:r>
              <a:rPr lang="el-GR" sz="2400" dirty="0" smtClean="0">
                <a:latin typeface="+mj-lt"/>
              </a:rPr>
              <a:t>Οπαδός της </a:t>
            </a:r>
            <a:r>
              <a:rPr lang="el-GR" sz="2400" b="1" i="1" dirty="0" smtClean="0">
                <a:latin typeface="+mj-lt"/>
              </a:rPr>
              <a:t>επαναλαμβανόμενης</a:t>
            </a:r>
            <a:r>
              <a:rPr lang="el-GR" sz="2400" i="1" dirty="0" smtClean="0">
                <a:latin typeface="+mj-lt"/>
              </a:rPr>
              <a:t> </a:t>
            </a:r>
            <a:r>
              <a:rPr lang="el-GR" sz="2400" dirty="0" smtClean="0">
                <a:latin typeface="+mj-lt"/>
              </a:rPr>
              <a:t>εκπαίδευσης και της </a:t>
            </a:r>
            <a:r>
              <a:rPr lang="el-GR" sz="2400" b="1" i="1" dirty="0" err="1" smtClean="0">
                <a:latin typeface="+mj-lt"/>
              </a:rPr>
              <a:t>αποσχολειοποίησης</a:t>
            </a:r>
            <a:r>
              <a:rPr lang="el-GR" sz="2400" dirty="0" smtClean="0">
                <a:latin typeface="+mj-lt"/>
              </a:rPr>
              <a:t>: </a:t>
            </a:r>
            <a:endParaRPr lang="en-US" sz="2400" dirty="0" smtClean="0">
              <a:latin typeface="+mj-lt"/>
            </a:endParaRPr>
          </a:p>
          <a:p>
            <a:pPr>
              <a:buNone/>
            </a:pPr>
            <a:r>
              <a:rPr lang="el-GR" sz="2400" dirty="0" smtClean="0">
                <a:latin typeface="+mj-lt"/>
              </a:rPr>
              <a:t>«</a:t>
            </a:r>
            <a:r>
              <a:rPr lang="el-GR" sz="2400" i="1" dirty="0" smtClean="0">
                <a:latin typeface="+mj-lt"/>
              </a:rPr>
              <a:t>αλλαγή παραδείγματος</a:t>
            </a:r>
            <a:r>
              <a:rPr lang="el-GR" sz="2400" dirty="0" smtClean="0">
                <a:latin typeface="+mj-lt"/>
              </a:rPr>
              <a:t>».</a:t>
            </a:r>
            <a:endParaRPr lang="en-US" sz="2400" dirty="0" smtClean="0">
              <a:latin typeface="+mj-lt"/>
            </a:endParaRPr>
          </a:p>
          <a:p>
            <a:endParaRPr lang="en-US" dirty="0" smtClean="0"/>
          </a:p>
          <a:p>
            <a:pPr algn="ctr"/>
            <a:r>
              <a:rPr lang="el-GR" sz="2400" i="1" dirty="0" smtClean="0">
                <a:latin typeface="+mj-lt"/>
              </a:rPr>
              <a:t>«Η εκπαίδευση δε θα έπρεπε να παύει όταν τελειώνουμε το </a:t>
            </a:r>
            <a:r>
              <a:rPr lang="el-GR" sz="2400" i="1" dirty="0" err="1" smtClean="0">
                <a:latin typeface="+mj-lt"/>
              </a:rPr>
              <a:t>σχολεί</a:t>
            </a:r>
            <a:r>
              <a:rPr lang="en-US" sz="2400" i="1" dirty="0" smtClean="0">
                <a:latin typeface="+mj-lt"/>
              </a:rPr>
              <a:t>o. </a:t>
            </a:r>
            <a:r>
              <a:rPr lang="el-GR" sz="2400" i="1" dirty="0" smtClean="0">
                <a:latin typeface="+mj-lt"/>
              </a:rPr>
              <a:t>Η τάση για μάθηση από την ίδια τη ζωή και για διαμόρφωση των όρων της ζωής έτσι ώστε όλοι να μαθαίνουν όσο ζουν είναι το σπουδαιότερο προσόν της εκπαίδευσης</a:t>
            </a:r>
            <a:r>
              <a:rPr lang="el-GR" sz="2400" i="1" dirty="0" smtClean="0"/>
              <a:t>»</a:t>
            </a:r>
            <a:endParaRPr lang="en-US" sz="2400" i="1" dirty="0" smtClean="0"/>
          </a:p>
          <a:p>
            <a:pPr algn="ctr">
              <a:buNone/>
            </a:pPr>
            <a:r>
              <a:rPr lang="en-US" sz="2400" i="1" dirty="0" smtClean="0"/>
              <a:t>                  </a:t>
            </a:r>
            <a:r>
              <a:rPr lang="el-GR" sz="2400" dirty="0" smtClean="0"/>
              <a:t> </a:t>
            </a:r>
            <a:r>
              <a:rPr lang="en-US" sz="1600" dirty="0" smtClean="0"/>
              <a:t>(Dewey, 1964:51)</a:t>
            </a:r>
            <a:endParaRPr lang="el-GR" sz="1600" dirty="0"/>
          </a:p>
        </p:txBody>
      </p:sp>
      <p:pic>
        <p:nvPicPr>
          <p:cNvPr id="8" name="7 - Εικόνα" descr="https://encrypted-tbn0.gstatic.com/images?q=tbn:ANd9GcQmperB9LvdCdQuc9iGn0BpTMm36_A06vhK98J_Q24QfJ62TqTeh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260648"/>
            <a:ext cx="1752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- Εικόνα" descr="http://skepticaleducator.org/wp-content/uploads/2016/07/xJohn-Dewey-750x410.jpg.pagespeed.ic_.sPXKMDrnZt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60648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JOHN DEWEY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θεωρία του βασίζεται στη φιλοσοφία του πραγματισμού. </a:t>
            </a:r>
          </a:p>
          <a:p>
            <a:r>
              <a:rPr lang="el-GR" dirty="0" smtClean="0"/>
              <a:t>Ο πραγματισμός είναι μια μέθοδος δημιουργικής σκέψης και δράσης και προσανατολίζεται στις συνέπειες των συνεχών αλληλεπιδράσεων ατόμων και περιβάλλοντος.</a:t>
            </a:r>
          </a:p>
          <a:p>
            <a:r>
              <a:rPr lang="el-GR" dirty="0" smtClean="0"/>
              <a:t>Οι αλληλεπιδράσεις εμπεριέχουν το στοιχείο του πειράματος και της δράσης, συναισθήματα, αισθητική, ηθική και γνώση.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JOHN DEWEY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γνώση είναι υποσύνολο της εμπειρίας.</a:t>
            </a:r>
          </a:p>
          <a:p>
            <a:r>
              <a:rPr lang="el-GR" dirty="0" smtClean="0"/>
              <a:t>Η γνώση είναι το μέσο για την απόκτηση της πραγματικής εμπειρίας.</a:t>
            </a:r>
          </a:p>
          <a:p>
            <a:r>
              <a:rPr lang="el-GR" dirty="0" smtClean="0"/>
              <a:t>Η εμπειρία είναι αλληλένδετη με την ίδια τη ζωή.</a:t>
            </a:r>
          </a:p>
          <a:p>
            <a:r>
              <a:rPr lang="el-GR" dirty="0" smtClean="0"/>
              <a:t>Εισάγει την έννοια της διερεύνησης μέσω της οποίας το άτομο οδηγείται στο ολοκληρωμένο βίωμα μιας εμπειρίας.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JOHN DEWEY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παιδεία είναι </a:t>
            </a:r>
            <a:r>
              <a:rPr lang="el-GR" b="1" dirty="0" smtClean="0"/>
              <a:t>αυτοσκοπός</a:t>
            </a:r>
            <a:r>
              <a:rPr lang="el-GR" dirty="0" smtClean="0"/>
              <a:t> και το άτομο είναι σημαντικό να αποβλέπει στη διαρκή ανάπτυξη και βελτίωσή του.</a:t>
            </a:r>
          </a:p>
          <a:p>
            <a:r>
              <a:rPr lang="el-GR" dirty="0" smtClean="0"/>
              <a:t>Οι γνώσεις είναι </a:t>
            </a:r>
            <a:r>
              <a:rPr lang="el-GR" b="1" dirty="0" smtClean="0"/>
              <a:t>εξελισσόμενες</a:t>
            </a:r>
            <a:r>
              <a:rPr lang="el-GR" dirty="0" smtClean="0"/>
              <a:t> και όχι τελειωτικές.</a:t>
            </a:r>
          </a:p>
          <a:p>
            <a:pPr algn="just"/>
            <a:r>
              <a:rPr lang="el-GR" b="1" dirty="0"/>
              <a:t>Έθεσε</a:t>
            </a:r>
            <a:r>
              <a:rPr lang="el-GR" dirty="0"/>
              <a:t> σε ένα αδιαχώριστο συνεχές την αρχική (παιδική) εκπαίδευση με τη συνεχιζόμενη. </a:t>
            </a:r>
          </a:p>
          <a:p>
            <a:pPr algn="just"/>
            <a:r>
              <a:rPr lang="el-GR" b="1" dirty="0" smtClean="0"/>
              <a:t>Αμφισβήτησε</a:t>
            </a:r>
            <a:r>
              <a:rPr lang="el-GR" dirty="0" smtClean="0"/>
              <a:t> </a:t>
            </a:r>
            <a:r>
              <a:rPr lang="el-GR" dirty="0"/>
              <a:t>την αποτελεσματικότητα των τυπικών μεθόδων μάθησης που καλούν τους εκπαιδευομένους να αφομοιώσουν έτοιμη στατική γνώση.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idx="4294967295"/>
          </p:nvPr>
        </p:nvSpPr>
        <p:spPr>
          <a:xfrm>
            <a:off x="838200" y="152400"/>
            <a:ext cx="77724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l-GR" sz="2800" b="1" dirty="0" smtClean="0"/>
              <a:t>Συνθήκες Βιωματικής – Εμπειρικής Μάθησης</a:t>
            </a:r>
            <a:endParaRPr lang="el-GR" sz="2800" b="1" dirty="0"/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683568" y="1772816"/>
          <a:ext cx="7776864" cy="4018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2800" b="1" dirty="0" err="1" smtClean="0"/>
              <a:t>Malkolm</a:t>
            </a:r>
            <a:r>
              <a:rPr lang="en-US" sz="2800" b="1" dirty="0" smtClean="0"/>
              <a:t> Knowles</a:t>
            </a:r>
            <a:r>
              <a:rPr lang="el-GR" sz="2800" b="1" dirty="0" smtClean="0"/>
              <a:t>:(1913-1997)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b="1" dirty="0" smtClean="0"/>
              <a:t>                               </a:t>
            </a:r>
            <a:r>
              <a:rPr lang="el-GR" sz="3200" b="1" dirty="0" err="1" smtClean="0"/>
              <a:t>Ανδραγωγική</a:t>
            </a:r>
            <a:r>
              <a:rPr lang="el-GR" b="1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800600"/>
          </a:xfrm>
        </p:spPr>
        <p:txBody>
          <a:bodyPr>
            <a:normAutofit lnSpcReduction="10000"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l-GR" sz="2400" b="1" u="sng" dirty="0" smtClean="0"/>
              <a:t>Βασικά χαρακτηριστικά της θεωρίας: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400" dirty="0" smtClean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 smtClean="0"/>
              <a:t>Αυτοδυναμία – αυτοδιάθεση – ανεξαρτησία εκπαιδευόμενου</a:t>
            </a:r>
            <a:r>
              <a:rPr lang="en-US" sz="2400" dirty="0" smtClean="0"/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l-GR" sz="1200" dirty="0" smtClean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 smtClean="0"/>
              <a:t>Διάθεση μεγάλου εύρους εμπειριών.</a:t>
            </a:r>
            <a:endParaRPr lang="en-US" sz="2400" dirty="0" smtClean="0"/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l-GR" sz="2400" dirty="0" smtClean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 smtClean="0"/>
              <a:t>Ετοιμότητα για </a:t>
            </a:r>
            <a:r>
              <a:rPr lang="el-GR" sz="2400" dirty="0" err="1" smtClean="0"/>
              <a:t>στοχευμένη</a:t>
            </a:r>
            <a:r>
              <a:rPr lang="el-GR" sz="2400" dirty="0" smtClean="0"/>
              <a:t> επιμόρφωση, εκπαίδευση, μάθηση</a:t>
            </a:r>
            <a:r>
              <a:rPr lang="en-US" sz="2400" dirty="0" smtClean="0"/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l-GR" sz="2400" dirty="0" smtClean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 smtClean="0"/>
              <a:t>Άμεση εφαρμογή της αποκτηθείσας γνώσης για την επίλυση προβλημάτων</a:t>
            </a:r>
            <a:r>
              <a:rPr lang="en-US" sz="2400" dirty="0" smtClean="0"/>
              <a:t>.</a:t>
            </a:r>
            <a:r>
              <a:rPr lang="el-GR" sz="2400" dirty="0" smtClean="0"/>
              <a:t> </a:t>
            </a:r>
            <a:endParaRPr lang="en-US" sz="2400" dirty="0" smtClean="0"/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l-GR" sz="2400" dirty="0" smtClean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 smtClean="0"/>
              <a:t>Εσωτερική παρακίνηση για μάθηση</a:t>
            </a:r>
            <a:r>
              <a:rPr lang="en-US" sz="2400" dirty="0" smtClean="0"/>
              <a:t> </a:t>
            </a:r>
            <a:r>
              <a:rPr lang="el-GR" sz="1200" dirty="0" smtClean="0"/>
              <a:t>(Κόκκος, 1999).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400" dirty="0" smtClean="0"/>
          </a:p>
          <a:p>
            <a:endParaRPr lang="el-GR" dirty="0"/>
          </a:p>
        </p:txBody>
      </p:sp>
      <p:pic>
        <p:nvPicPr>
          <p:cNvPr id="4" name="3 - Εικόνα" descr="Αποτέλεσμα εικόνας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152400"/>
            <a:ext cx="1219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1076</Words>
  <Application>Microsoft Office PowerPoint</Application>
  <PresentationFormat>Προβολή στην οθόνη (4:3)</PresentationFormat>
  <Paragraphs>137</Paragraphs>
  <Slides>23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Θέμα του Office</vt:lpstr>
      <vt:lpstr>ΣΧΕΔΙΑΣΜΟΣ &amp; ΑΞΙΟΛΟΓΗΣΗ ΕΚΠΑΙΔΕΥΤΙΚΩΝ ΠΡΟΓΡΑΜΜΑΤΩΝ </vt:lpstr>
      <vt:lpstr>Θεμελιωτές της εκπαίδευσης ενηλίκων</vt:lpstr>
      <vt:lpstr>   ΘΕΩΡΗΤΙΚΕΣ ΠΡΟΣΕΓΓΙΣΕΙΣ ΣΤΗΝ ΕΚΠΑΙΔΕΥΣΗ ΕΝΗΛΙΚΩΝ</vt:lpstr>
      <vt:lpstr>Dewey:</vt:lpstr>
      <vt:lpstr>JOHN DEWEY</vt:lpstr>
      <vt:lpstr>JOHN DEWEY</vt:lpstr>
      <vt:lpstr>JOHN DEWEY</vt:lpstr>
      <vt:lpstr>Συνθήκες Βιωματικής – Εμπειρικής Μάθησης</vt:lpstr>
      <vt:lpstr>Malkolm Knowles:(1913-1997)                                 Ανδραγωγική </vt:lpstr>
      <vt:lpstr>ΑΝΔΡΑΓΩΓΙΚΗ</vt:lpstr>
      <vt:lpstr>ΑΝΔΡΑΓΩΓΙΚΗ</vt:lpstr>
      <vt:lpstr>Διαφάνεια 12</vt:lpstr>
      <vt:lpstr>Paulo Freire  </vt:lpstr>
      <vt:lpstr>ΠΩΣ ΒΛΕΠΕΙ ΤΗΝ ΕΚΠΑΙΔΕΥΣΗ;</vt:lpstr>
      <vt:lpstr>Freire:  Εκπαίδευση και Επιμόρφωση</vt:lpstr>
      <vt:lpstr>Freire: Εκπαίδευση &amp; Επιμόρφωση</vt:lpstr>
      <vt:lpstr>Διαφάνεια 17</vt:lpstr>
      <vt:lpstr>Χαρακτηριστικά επιμόρφωσης</vt:lpstr>
      <vt:lpstr>Χαρακτηριστικά επιμορφωτή</vt:lpstr>
      <vt:lpstr>Χαρακτηριστικά επιμορφωτή  </vt:lpstr>
      <vt:lpstr>CARL ROGERS</vt:lpstr>
      <vt:lpstr>CARL ROGERS</vt:lpstr>
      <vt:lpstr>CARL ROGERS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ΣΧΕΔΙΑΣΜΟΣ &amp; ΑΞΙΟΛΟΓΗΣΗ ΕΚΠΑΙΔΕΥΤΙΚΩΝ ΠΡΟΓΡΑΜΜΑΤΩΝ</dc:title>
  <dc:creator>User</dc:creator>
  <cp:lastModifiedBy>User</cp:lastModifiedBy>
  <cp:revision>24</cp:revision>
  <dcterms:created xsi:type="dcterms:W3CDTF">2022-02-24T12:56:27Z</dcterms:created>
  <dcterms:modified xsi:type="dcterms:W3CDTF">2023-03-06T20:44:01Z</dcterms:modified>
</cp:coreProperties>
</file>