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47"/>
  </p:notesMasterIdLst>
  <p:sldIdLst>
    <p:sldId id="256" r:id="rId2"/>
    <p:sldId id="257" r:id="rId3"/>
    <p:sldId id="258" r:id="rId4"/>
    <p:sldId id="259" r:id="rId5"/>
    <p:sldId id="261" r:id="rId6"/>
    <p:sldId id="262" r:id="rId7"/>
    <p:sldId id="264" r:id="rId8"/>
    <p:sldId id="291" r:id="rId9"/>
    <p:sldId id="292" r:id="rId10"/>
    <p:sldId id="265" r:id="rId11"/>
    <p:sldId id="266" r:id="rId12"/>
    <p:sldId id="267" r:id="rId13"/>
    <p:sldId id="269" r:id="rId14"/>
    <p:sldId id="270" r:id="rId15"/>
    <p:sldId id="293" r:id="rId16"/>
    <p:sldId id="294" r:id="rId17"/>
    <p:sldId id="271" r:id="rId18"/>
    <p:sldId id="272" r:id="rId19"/>
    <p:sldId id="273" r:id="rId20"/>
    <p:sldId id="274" r:id="rId21"/>
    <p:sldId id="275" r:id="rId22"/>
    <p:sldId id="276" r:id="rId23"/>
    <p:sldId id="295" r:id="rId24"/>
    <p:sldId id="279" r:id="rId25"/>
    <p:sldId id="277" r:id="rId26"/>
    <p:sldId id="280" r:id="rId27"/>
    <p:sldId id="281" r:id="rId28"/>
    <p:sldId id="282" r:id="rId29"/>
    <p:sldId id="296" r:id="rId30"/>
    <p:sldId id="297" r:id="rId31"/>
    <p:sldId id="298" r:id="rId32"/>
    <p:sldId id="299" r:id="rId33"/>
    <p:sldId id="300" r:id="rId34"/>
    <p:sldId id="301" r:id="rId35"/>
    <p:sldId id="302" r:id="rId36"/>
    <p:sldId id="303" r:id="rId37"/>
    <p:sldId id="307" r:id="rId38"/>
    <p:sldId id="284" r:id="rId39"/>
    <p:sldId id="285" r:id="rId40"/>
    <p:sldId id="304" r:id="rId41"/>
    <p:sldId id="305" r:id="rId42"/>
    <p:sldId id="306" r:id="rId43"/>
    <p:sldId id="286" r:id="rId44"/>
    <p:sldId id="287" r:id="rId45"/>
    <p:sldId id="28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102" y="-6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DE3A5-F831-4A62-93D4-0C7C44CC9871}" type="datetimeFigureOut">
              <a:rPr lang="el-GR" smtClean="0"/>
              <a:t>16/1/2020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6EB6B-93F1-4327-B182-C9D39216CE43}" type="slidenum">
              <a:rPr lang="el-GR" smtClean="0"/>
              <a:t>‹#›</a:t>
            </a:fld>
            <a:endParaRPr lang="el-GR"/>
          </a:p>
        </p:txBody>
      </p:sp>
    </p:spTree>
    <p:extLst>
      <p:ext uri="{BB962C8B-B14F-4D97-AF65-F5344CB8AC3E}">
        <p14:creationId xmlns:p14="http://schemas.microsoft.com/office/powerpoint/2010/main" val="277634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a:t>
            </a:r>
            <a:r>
              <a:rPr lang="en-US" dirty="0"/>
              <a:t>Performance </a:t>
            </a:r>
            <a:r>
              <a:rPr lang="el-GR" dirty="0"/>
              <a:t>= παράσταση, αλλά ταυτόχρονα περικλείεται και η έννοια της απαγγελίας, της αναδημιουργίας. Με άλλα λόγια, η δημιουργική παρουσίαση.</a:t>
            </a:r>
          </a:p>
        </p:txBody>
      </p:sp>
      <p:sp>
        <p:nvSpPr>
          <p:cNvPr id="4" name="Θέση αριθμού διαφάνειας 3"/>
          <p:cNvSpPr>
            <a:spLocks noGrp="1"/>
          </p:cNvSpPr>
          <p:nvPr>
            <p:ph type="sldNum" sz="quarter" idx="5"/>
          </p:nvPr>
        </p:nvSpPr>
        <p:spPr/>
        <p:txBody>
          <a:bodyPr/>
          <a:lstStyle/>
          <a:p>
            <a:fld id="{7B16EB6B-93F1-4327-B182-C9D39216CE43}" type="slidenum">
              <a:rPr lang="el-GR" smtClean="0"/>
              <a:t>2</a:t>
            </a:fld>
            <a:endParaRPr lang="el-GR"/>
          </a:p>
        </p:txBody>
      </p:sp>
    </p:spTree>
    <p:extLst>
      <p:ext uri="{BB962C8B-B14F-4D97-AF65-F5344CB8AC3E}">
        <p14:creationId xmlns:p14="http://schemas.microsoft.com/office/powerpoint/2010/main" val="65430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err="1"/>
              <a:t>Σκαμάνδριος</a:t>
            </a:r>
            <a:r>
              <a:rPr lang="el-GR" dirty="0"/>
              <a:t>: Ο Όμηρος ονομάζει τον </a:t>
            </a:r>
            <a:r>
              <a:rPr lang="el-GR" dirty="0" err="1"/>
              <a:t>Αστυάνακτα</a:t>
            </a:r>
            <a:r>
              <a:rPr lang="el-GR" dirty="0"/>
              <a:t> και </a:t>
            </a:r>
            <a:r>
              <a:rPr lang="el-GR" dirty="0" err="1"/>
              <a:t>Σκαμάνδριο</a:t>
            </a:r>
            <a:r>
              <a:rPr lang="el-GR" dirty="0"/>
              <a:t>. Επικράτησε η ομηρική εκδοχή, αλλά αυτή η ομηρική εκδοχή έχει και το δεύτερο όνομα μέσα. Όχι διαφορετικά παιδιά.</a:t>
            </a:r>
          </a:p>
        </p:txBody>
      </p:sp>
      <p:sp>
        <p:nvSpPr>
          <p:cNvPr id="4" name="Θέση αριθμού διαφάνειας 3"/>
          <p:cNvSpPr>
            <a:spLocks noGrp="1"/>
          </p:cNvSpPr>
          <p:nvPr>
            <p:ph type="sldNum" sz="quarter" idx="5"/>
          </p:nvPr>
        </p:nvSpPr>
        <p:spPr/>
        <p:txBody>
          <a:bodyPr/>
          <a:lstStyle/>
          <a:p>
            <a:fld id="{7B16EB6B-93F1-4327-B182-C9D39216CE43}" type="slidenum">
              <a:rPr lang="el-GR" smtClean="0"/>
              <a:t>17</a:t>
            </a:fld>
            <a:endParaRPr lang="el-GR"/>
          </a:p>
        </p:txBody>
      </p:sp>
    </p:spTree>
    <p:extLst>
      <p:ext uri="{BB962C8B-B14F-4D97-AF65-F5344CB8AC3E}">
        <p14:creationId xmlns:p14="http://schemas.microsoft.com/office/powerpoint/2010/main" val="283853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Διάκριση ανάμεσα στην οριστική γραπτή μορφή</a:t>
            </a:r>
            <a:r>
              <a:rPr lang="en-US" dirty="0"/>
              <a:t> (scripture)</a:t>
            </a:r>
            <a:r>
              <a:rPr lang="el-GR" dirty="0"/>
              <a:t> και σε ένα σχεδίασμα γραπτό που θα παρουσιαστεί</a:t>
            </a:r>
            <a:r>
              <a:rPr lang="en-US" dirty="0"/>
              <a:t> (script).</a:t>
            </a:r>
            <a:endParaRPr lang="el-GR" dirty="0"/>
          </a:p>
        </p:txBody>
      </p:sp>
      <p:sp>
        <p:nvSpPr>
          <p:cNvPr id="4" name="Θέση αριθμού διαφάνειας 3"/>
          <p:cNvSpPr>
            <a:spLocks noGrp="1"/>
          </p:cNvSpPr>
          <p:nvPr>
            <p:ph type="sldNum" sz="quarter" idx="5"/>
          </p:nvPr>
        </p:nvSpPr>
        <p:spPr/>
        <p:txBody>
          <a:bodyPr/>
          <a:lstStyle/>
          <a:p>
            <a:fld id="{7B16EB6B-93F1-4327-B182-C9D39216CE43}" type="slidenum">
              <a:rPr lang="el-GR" smtClean="0"/>
              <a:t>23</a:t>
            </a:fld>
            <a:endParaRPr lang="el-GR"/>
          </a:p>
        </p:txBody>
      </p:sp>
    </p:spTree>
    <p:extLst>
      <p:ext uri="{BB962C8B-B14F-4D97-AF65-F5344CB8AC3E}">
        <p14:creationId xmlns:p14="http://schemas.microsoft.com/office/powerpoint/2010/main" val="148685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Διαφορά δημιουργού και εκτελεστή που για μας σήμερα είναι αυτονόητη.</a:t>
            </a:r>
          </a:p>
        </p:txBody>
      </p:sp>
      <p:sp>
        <p:nvSpPr>
          <p:cNvPr id="4" name="Θέση αριθμού διαφάνειας 3"/>
          <p:cNvSpPr>
            <a:spLocks noGrp="1"/>
          </p:cNvSpPr>
          <p:nvPr>
            <p:ph type="sldNum" sz="quarter" idx="5"/>
          </p:nvPr>
        </p:nvSpPr>
        <p:spPr/>
        <p:txBody>
          <a:bodyPr/>
          <a:lstStyle/>
          <a:p>
            <a:fld id="{7B16EB6B-93F1-4327-B182-C9D39216CE43}" type="slidenum">
              <a:rPr lang="el-GR" smtClean="0"/>
              <a:t>30</a:t>
            </a:fld>
            <a:endParaRPr lang="el-GR"/>
          </a:p>
        </p:txBody>
      </p:sp>
    </p:spTree>
    <p:extLst>
      <p:ext uri="{BB962C8B-B14F-4D97-AF65-F5344CB8AC3E}">
        <p14:creationId xmlns:p14="http://schemas.microsoft.com/office/powerpoint/2010/main" val="3255956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5E67F08-0CBA-4DC9-B22B-D32818E23819}" type="datetimeFigureOut">
              <a:rPr lang="el-GR" smtClean="0"/>
              <a:t>16/1/2020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41287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5E67F08-0CBA-4DC9-B22B-D32818E23819}" type="datetimeFigureOut">
              <a:rPr lang="el-GR" smtClean="0"/>
              <a:t>16/1/2020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2082697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5E67F08-0CBA-4DC9-B22B-D32818E23819}" type="datetimeFigureOut">
              <a:rPr lang="el-GR" smtClean="0"/>
              <a:t>16/1/2020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337141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5E67F08-0CBA-4DC9-B22B-D32818E23819}" type="datetimeFigureOut">
              <a:rPr lang="el-GR" smtClean="0"/>
              <a:t>16/1/2020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60BC64-5A8D-45BD-84EF-15E9B126E1EE}"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931317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5E67F08-0CBA-4DC9-B22B-D32818E23819}" type="datetimeFigureOut">
              <a:rPr lang="el-GR" smtClean="0"/>
              <a:t>16/1/2020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2307953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5E67F08-0CBA-4DC9-B22B-D32818E23819}" type="datetimeFigureOut">
              <a:rPr lang="el-GR" smtClean="0"/>
              <a:t>16/1/2020</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4063045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5E67F08-0CBA-4DC9-B22B-D32818E23819}" type="datetimeFigureOut">
              <a:rPr lang="el-GR" smtClean="0"/>
              <a:t>16/1/2020</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3358031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E67F08-0CBA-4DC9-B22B-D32818E23819}" type="datetimeFigureOut">
              <a:rPr lang="el-GR" smtClean="0"/>
              <a:t>16/1/2020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2151032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E67F08-0CBA-4DC9-B22B-D32818E23819}" type="datetimeFigureOut">
              <a:rPr lang="el-GR" smtClean="0"/>
              <a:t>16/1/2020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364878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E67F08-0CBA-4DC9-B22B-D32818E23819}" type="datetimeFigureOut">
              <a:rPr lang="el-GR" smtClean="0"/>
              <a:t>16/1/2020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84730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5E67F08-0CBA-4DC9-B22B-D32818E23819}" type="datetimeFigureOut">
              <a:rPr lang="el-GR" smtClean="0"/>
              <a:t>16/1/2020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78058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5E67F08-0CBA-4DC9-B22B-D32818E23819}" type="datetimeFigureOut">
              <a:rPr lang="el-GR" smtClean="0"/>
              <a:t>16/1/2020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303538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5E67F08-0CBA-4DC9-B22B-D32818E23819}" type="datetimeFigureOut">
              <a:rPr lang="el-GR" smtClean="0"/>
              <a:t>16/1/2020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100747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F5E67F08-0CBA-4DC9-B22B-D32818E23819}" type="datetimeFigureOut">
              <a:rPr lang="el-GR" smtClean="0"/>
              <a:t>16/1/2020</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227426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5E67F08-0CBA-4DC9-B22B-D32818E23819}" type="datetimeFigureOut">
              <a:rPr lang="el-GR" smtClean="0"/>
              <a:t>16/1/2020</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1970479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F5E67F08-0CBA-4DC9-B22B-D32818E23819}" type="datetimeFigureOut">
              <a:rPr lang="el-GR" smtClean="0"/>
              <a:t>16/1/2020</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86419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5E67F08-0CBA-4DC9-B22B-D32818E23819}" type="datetimeFigureOut">
              <a:rPr lang="el-GR" smtClean="0"/>
              <a:t>16/1/2020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60BC64-5A8D-45BD-84EF-15E9B126E1EE}" type="slidenum">
              <a:rPr lang="el-GR" smtClean="0"/>
              <a:t>‹#›</a:t>
            </a:fld>
            <a:endParaRPr lang="el-GR"/>
          </a:p>
        </p:txBody>
      </p:sp>
    </p:spTree>
    <p:extLst>
      <p:ext uri="{BB962C8B-B14F-4D97-AF65-F5344CB8AC3E}">
        <p14:creationId xmlns:p14="http://schemas.microsoft.com/office/powerpoint/2010/main" val="166387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5E67F08-0CBA-4DC9-B22B-D32818E23819}" type="datetimeFigureOut">
              <a:rPr lang="el-GR" smtClean="0"/>
              <a:t>16/1/2020</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560BC64-5A8D-45BD-84EF-15E9B126E1EE}" type="slidenum">
              <a:rPr lang="el-GR" smtClean="0"/>
              <a:t>‹#›</a:t>
            </a:fld>
            <a:endParaRPr lang="el-GR"/>
          </a:p>
        </p:txBody>
      </p:sp>
    </p:spTree>
    <p:extLst>
      <p:ext uri="{BB962C8B-B14F-4D97-AF65-F5344CB8AC3E}">
        <p14:creationId xmlns:p14="http://schemas.microsoft.com/office/powerpoint/2010/main" val="2206220050"/>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29FD54C-6B8F-48C4-82E6-59527AE33C46}"/>
              </a:ext>
            </a:extLst>
          </p:cNvPr>
          <p:cNvSpPr>
            <a:spLocks noGrp="1"/>
          </p:cNvSpPr>
          <p:nvPr>
            <p:ph type="ctrTitle"/>
          </p:nvPr>
        </p:nvSpPr>
        <p:spPr/>
        <p:txBody>
          <a:bodyPr/>
          <a:lstStyle/>
          <a:p>
            <a:pPr algn="ctr"/>
            <a:r>
              <a:rPr lang="en-US" sz="3600" b="1" dirty="0"/>
              <a:t>Nagy, G. (2015), Oral traditions, written texts, and questions of authorship. </a:t>
            </a:r>
            <a:r>
              <a:rPr lang="en-US" sz="3200" dirty="0"/>
              <a:t/>
            </a:r>
            <a:br>
              <a:rPr lang="en-US" sz="3200" dirty="0"/>
            </a:br>
            <a:r>
              <a:rPr lang="en-US" sz="1600" dirty="0"/>
              <a:t>In M. Fantuzzi &amp; C. </a:t>
            </a:r>
            <a:r>
              <a:rPr lang="en-US" sz="1600" dirty="0" err="1"/>
              <a:t>Tsagalis</a:t>
            </a:r>
            <a:r>
              <a:rPr lang="en-US" sz="1600" dirty="0"/>
              <a:t> (Eds.), </a:t>
            </a:r>
            <a:r>
              <a:rPr lang="en-US" sz="1600" i="1" dirty="0"/>
              <a:t>The Greek Epic Cycle and its Ancient Reception: A Companion</a:t>
            </a:r>
            <a:r>
              <a:rPr lang="en-US" sz="1600" dirty="0"/>
              <a:t> (pp. 59-77). Cambridge: Cambridge University Press.</a:t>
            </a:r>
            <a:br>
              <a:rPr lang="en-US" sz="1600" dirty="0"/>
            </a:br>
            <a:endParaRPr lang="el-GR" sz="3200" dirty="0"/>
          </a:p>
        </p:txBody>
      </p:sp>
      <p:sp>
        <p:nvSpPr>
          <p:cNvPr id="3" name="Υπότιτλος 2">
            <a:extLst>
              <a:ext uri="{FF2B5EF4-FFF2-40B4-BE49-F238E27FC236}">
                <a16:creationId xmlns:a16="http://schemas.microsoft.com/office/drawing/2014/main" xmlns="" id="{4CFCB5F6-FF10-4BFA-813C-5CDB805A9254}"/>
              </a:ext>
            </a:extLst>
          </p:cNvPr>
          <p:cNvSpPr>
            <a:spLocks noGrp="1"/>
          </p:cNvSpPr>
          <p:nvPr>
            <p:ph type="subTitle" idx="1"/>
          </p:nvPr>
        </p:nvSpPr>
        <p:spPr/>
        <p:txBody>
          <a:bodyPr>
            <a:normAutofit fontScale="62500" lnSpcReduction="20000"/>
          </a:bodyPr>
          <a:lstStyle/>
          <a:p>
            <a:pPr algn="ctr"/>
            <a:r>
              <a:rPr lang="el-GR" dirty="0" err="1">
                <a:solidFill>
                  <a:schemeClr val="accent1">
                    <a:lumMod val="75000"/>
                  </a:schemeClr>
                </a:solidFill>
              </a:rPr>
              <a:t>Ερευνητικα</a:t>
            </a:r>
            <a:r>
              <a:rPr lang="el-GR" dirty="0">
                <a:solidFill>
                  <a:schemeClr val="accent1">
                    <a:lumMod val="75000"/>
                  </a:schemeClr>
                </a:solidFill>
              </a:rPr>
              <a:t> </a:t>
            </a:r>
            <a:r>
              <a:rPr lang="el-GR" dirty="0" err="1">
                <a:solidFill>
                  <a:schemeClr val="accent1">
                    <a:lumMod val="75000"/>
                  </a:schemeClr>
                </a:solidFill>
              </a:rPr>
              <a:t>Θεματα</a:t>
            </a:r>
            <a:r>
              <a:rPr lang="el-GR" dirty="0">
                <a:solidFill>
                  <a:schemeClr val="accent1">
                    <a:lumMod val="75000"/>
                  </a:schemeClr>
                </a:solidFill>
              </a:rPr>
              <a:t> </a:t>
            </a:r>
            <a:r>
              <a:rPr lang="el-GR" dirty="0" err="1">
                <a:solidFill>
                  <a:schemeClr val="accent1">
                    <a:lumMod val="75000"/>
                  </a:schemeClr>
                </a:solidFill>
              </a:rPr>
              <a:t>Κλασικης</a:t>
            </a:r>
            <a:r>
              <a:rPr lang="el-GR" dirty="0">
                <a:solidFill>
                  <a:schemeClr val="accent1">
                    <a:lumMod val="75000"/>
                  </a:schemeClr>
                </a:solidFill>
              </a:rPr>
              <a:t> </a:t>
            </a:r>
            <a:r>
              <a:rPr lang="el-GR" dirty="0" err="1">
                <a:solidFill>
                  <a:schemeClr val="accent1">
                    <a:lumMod val="75000"/>
                  </a:schemeClr>
                </a:solidFill>
              </a:rPr>
              <a:t>Φιλολογιας</a:t>
            </a:r>
            <a:r>
              <a:rPr lang="el-GR" dirty="0">
                <a:solidFill>
                  <a:schemeClr val="accent1">
                    <a:lumMod val="75000"/>
                  </a:schemeClr>
                </a:solidFill>
              </a:rPr>
              <a:t> ΙΙΙ: Ο </a:t>
            </a:r>
            <a:r>
              <a:rPr lang="el-GR" dirty="0" err="1">
                <a:solidFill>
                  <a:schemeClr val="accent1">
                    <a:lumMod val="75000"/>
                  </a:schemeClr>
                </a:solidFill>
              </a:rPr>
              <a:t>Επικος</a:t>
            </a:r>
            <a:r>
              <a:rPr lang="el-GR" dirty="0">
                <a:solidFill>
                  <a:schemeClr val="accent1">
                    <a:lumMod val="75000"/>
                  </a:schemeClr>
                </a:solidFill>
              </a:rPr>
              <a:t> </a:t>
            </a:r>
            <a:r>
              <a:rPr lang="el-GR" dirty="0" err="1">
                <a:solidFill>
                  <a:schemeClr val="accent1">
                    <a:lumMod val="75000"/>
                  </a:schemeClr>
                </a:solidFill>
              </a:rPr>
              <a:t>Κυκλος</a:t>
            </a:r>
            <a:r>
              <a:rPr lang="el-GR" dirty="0">
                <a:solidFill>
                  <a:schemeClr val="accent1">
                    <a:lumMod val="75000"/>
                  </a:schemeClr>
                </a:solidFill>
              </a:rPr>
              <a:t> (Γ’ </a:t>
            </a:r>
            <a:r>
              <a:rPr lang="el-GR" dirty="0" err="1">
                <a:solidFill>
                  <a:schemeClr val="accent1">
                    <a:lumMod val="75000"/>
                  </a:schemeClr>
                </a:solidFill>
              </a:rPr>
              <a:t>Εξαμηνο</a:t>
            </a:r>
            <a:r>
              <a:rPr lang="el-GR" dirty="0">
                <a:solidFill>
                  <a:schemeClr val="accent1">
                    <a:lumMod val="75000"/>
                  </a:schemeClr>
                </a:solidFill>
              </a:rPr>
              <a:t>)</a:t>
            </a:r>
          </a:p>
          <a:p>
            <a:pPr algn="ctr"/>
            <a:r>
              <a:rPr lang="el-GR" dirty="0" err="1">
                <a:solidFill>
                  <a:schemeClr val="accent1">
                    <a:lumMod val="75000"/>
                  </a:schemeClr>
                </a:solidFill>
              </a:rPr>
              <a:t>ονομα</a:t>
            </a:r>
            <a:r>
              <a:rPr lang="el-GR" dirty="0">
                <a:solidFill>
                  <a:schemeClr val="accent1">
                    <a:lumMod val="75000"/>
                  </a:schemeClr>
                </a:solidFill>
              </a:rPr>
              <a:t> </a:t>
            </a:r>
            <a:r>
              <a:rPr lang="el-GR" dirty="0" err="1">
                <a:solidFill>
                  <a:schemeClr val="accent1">
                    <a:lumMod val="75000"/>
                  </a:schemeClr>
                </a:solidFill>
              </a:rPr>
              <a:t>φοιτητριας</a:t>
            </a:r>
            <a:r>
              <a:rPr lang="el-GR" dirty="0">
                <a:solidFill>
                  <a:schemeClr val="accent1">
                    <a:lumMod val="75000"/>
                  </a:schemeClr>
                </a:solidFill>
              </a:rPr>
              <a:t>: </a:t>
            </a:r>
            <a:r>
              <a:rPr lang="el-GR" dirty="0" err="1">
                <a:solidFill>
                  <a:schemeClr val="accent1">
                    <a:lumMod val="75000"/>
                  </a:schemeClr>
                </a:solidFill>
              </a:rPr>
              <a:t>Δημητρακοπουλου</a:t>
            </a:r>
            <a:r>
              <a:rPr lang="el-GR" dirty="0">
                <a:solidFill>
                  <a:schemeClr val="accent1">
                    <a:lumMod val="75000"/>
                  </a:schemeClr>
                </a:solidFill>
              </a:rPr>
              <a:t> </a:t>
            </a:r>
            <a:r>
              <a:rPr lang="el-GR" dirty="0" err="1">
                <a:solidFill>
                  <a:schemeClr val="accent1">
                    <a:lumMod val="75000"/>
                  </a:schemeClr>
                </a:solidFill>
              </a:rPr>
              <a:t>Δημητρα</a:t>
            </a:r>
            <a:endParaRPr lang="el-GR" dirty="0">
              <a:solidFill>
                <a:schemeClr val="accent1">
                  <a:lumMod val="75000"/>
                </a:schemeClr>
              </a:solidFill>
            </a:endParaRPr>
          </a:p>
          <a:p>
            <a:pPr algn="ctr"/>
            <a:r>
              <a:rPr lang="el-GR" dirty="0" err="1">
                <a:solidFill>
                  <a:schemeClr val="accent1">
                    <a:lumMod val="75000"/>
                  </a:schemeClr>
                </a:solidFill>
              </a:rPr>
              <a:t>Πατρα</a:t>
            </a:r>
            <a:r>
              <a:rPr lang="el-GR" dirty="0">
                <a:solidFill>
                  <a:schemeClr val="accent1">
                    <a:lumMod val="75000"/>
                  </a:schemeClr>
                </a:solidFill>
              </a:rPr>
              <a:t>, 5</a:t>
            </a:r>
            <a:r>
              <a:rPr lang="en-US" dirty="0">
                <a:solidFill>
                  <a:schemeClr val="accent1">
                    <a:lumMod val="75000"/>
                  </a:schemeClr>
                </a:solidFill>
              </a:rPr>
              <a:t> </a:t>
            </a:r>
            <a:r>
              <a:rPr lang="el-GR" dirty="0">
                <a:solidFill>
                  <a:schemeClr val="accent1">
                    <a:lumMod val="75000"/>
                  </a:schemeClr>
                </a:solidFill>
              </a:rPr>
              <a:t>ΔΕΚΕΜΒΡΙΟΥ 2019</a:t>
            </a:r>
            <a:endParaRPr lang="el-GR" dirty="0"/>
          </a:p>
        </p:txBody>
      </p:sp>
    </p:spTree>
    <p:extLst>
      <p:ext uri="{BB962C8B-B14F-4D97-AF65-F5344CB8AC3E}">
        <p14:creationId xmlns:p14="http://schemas.microsoft.com/office/powerpoint/2010/main" val="206599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D59B352-2196-412B-8B39-EA50C51D3E23}"/>
              </a:ext>
            </a:extLst>
          </p:cNvPr>
          <p:cNvSpPr>
            <a:spLocks noGrp="1"/>
          </p:cNvSpPr>
          <p:nvPr>
            <p:ph type="title"/>
          </p:nvPr>
        </p:nvSpPr>
        <p:spPr/>
        <p:txBody>
          <a:bodyPr/>
          <a:lstStyle/>
          <a:p>
            <a:pPr algn="ctr"/>
            <a:r>
              <a:rPr lang="en-US" dirty="0"/>
              <a:t>Traditions about the authorship of epics</a:t>
            </a:r>
            <a:br>
              <a:rPr lang="en-US" dirty="0"/>
            </a:br>
            <a:r>
              <a:rPr lang="el-GR" sz="2800" dirty="0"/>
              <a:t>Παραδόσεις για τη συγγραφή των επών</a:t>
            </a:r>
            <a:endParaRPr lang="el-GR" dirty="0"/>
          </a:p>
        </p:txBody>
      </p:sp>
      <p:sp>
        <p:nvSpPr>
          <p:cNvPr id="3" name="Θέση περιεχομένου 2">
            <a:extLst>
              <a:ext uri="{FF2B5EF4-FFF2-40B4-BE49-F238E27FC236}">
                <a16:creationId xmlns:a16="http://schemas.microsoft.com/office/drawing/2014/main" xmlns="" id="{A418D50B-0DA1-4B0F-B468-2C61FE881450}"/>
              </a:ext>
            </a:extLst>
          </p:cNvPr>
          <p:cNvSpPr>
            <a:spLocks noGrp="1"/>
          </p:cNvSpPr>
          <p:nvPr>
            <p:ph idx="1"/>
          </p:nvPr>
        </p:nvSpPr>
        <p:spPr/>
        <p:txBody>
          <a:bodyPr/>
          <a:lstStyle/>
          <a:p>
            <a:pPr algn="just"/>
            <a:r>
              <a:rPr lang="el-GR" dirty="0"/>
              <a:t>Αυτό που δε λέει ο Ηρόδοτος είναι ότι ακολουθεί έναν αθηναϊκό τρόπο σκέψης. Για τους Αθηναίους τον 5</a:t>
            </a:r>
            <a:r>
              <a:rPr lang="el-GR" baseline="30000" dirty="0"/>
              <a:t>ο</a:t>
            </a:r>
            <a:r>
              <a:rPr lang="el-GR" dirty="0"/>
              <a:t> αι. π.Χ., αν και όχι απαραίτητα για άλλους Έλληνες εκείνης της εποχής, ο Όμηρος δεν ήταν ο δημιουργός κανενός άλλου έπους παρά μόνο της </a:t>
            </a:r>
            <a:r>
              <a:rPr lang="el-GR" i="1" dirty="0" err="1"/>
              <a:t>Ιλιάδας</a:t>
            </a:r>
            <a:r>
              <a:rPr lang="el-GR" dirty="0"/>
              <a:t> και της </a:t>
            </a:r>
            <a:r>
              <a:rPr lang="el-GR" i="1" dirty="0"/>
              <a:t>Οδύσσειας</a:t>
            </a:r>
            <a:r>
              <a:rPr lang="el-GR" dirty="0"/>
              <a:t>. Ένας τέτοιος τρόπος σκέψης δείχνει ότι το ρεπερτόριο για την παράσταση έπους στην κορυφαία γιορτή των Αθηναίων, στα </a:t>
            </a:r>
            <a:r>
              <a:rPr lang="el-GR" dirty="0" err="1"/>
              <a:t>Παναθήναια</a:t>
            </a:r>
            <a:r>
              <a:rPr lang="el-GR" dirty="0"/>
              <a:t>, περιοριζόταν στην </a:t>
            </a:r>
            <a:r>
              <a:rPr lang="el-GR" i="1" dirty="0" err="1"/>
              <a:t>Ιλιάδα</a:t>
            </a:r>
            <a:r>
              <a:rPr lang="el-GR" dirty="0"/>
              <a:t> και την </a:t>
            </a:r>
            <a:r>
              <a:rPr lang="el-GR" i="1" dirty="0"/>
              <a:t>Οδύσσεια</a:t>
            </a:r>
            <a:r>
              <a:rPr lang="el-GR" dirty="0"/>
              <a:t> κατά τη διάρκεια του 5</a:t>
            </a:r>
            <a:r>
              <a:rPr lang="el-GR" baseline="30000" dirty="0"/>
              <a:t>ου</a:t>
            </a:r>
            <a:r>
              <a:rPr lang="el-GR" dirty="0"/>
              <a:t> αιώνα.</a:t>
            </a:r>
          </a:p>
        </p:txBody>
      </p:sp>
    </p:spTree>
    <p:extLst>
      <p:ext uri="{BB962C8B-B14F-4D97-AF65-F5344CB8AC3E}">
        <p14:creationId xmlns:p14="http://schemas.microsoft.com/office/powerpoint/2010/main" val="349359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2D89B0A-B0A8-4F4E-AF7A-04B3409E7673}"/>
              </a:ext>
            </a:extLst>
          </p:cNvPr>
          <p:cNvSpPr>
            <a:spLocks noGrp="1"/>
          </p:cNvSpPr>
          <p:nvPr>
            <p:ph type="title"/>
          </p:nvPr>
        </p:nvSpPr>
        <p:spPr/>
        <p:txBody>
          <a:bodyPr/>
          <a:lstStyle/>
          <a:p>
            <a:pPr algn="ctr"/>
            <a:r>
              <a:rPr lang="en-US" sz="3600" dirty="0"/>
              <a:t>Panathenaic and </a:t>
            </a:r>
            <a:r>
              <a:rPr lang="en-US" sz="3600" dirty="0" err="1"/>
              <a:t>Panionic</a:t>
            </a:r>
            <a:r>
              <a:rPr lang="en-US" sz="3600" dirty="0"/>
              <a:t> contexts for epic performance</a:t>
            </a:r>
            <a:r>
              <a:rPr lang="en-US" sz="4000" dirty="0"/>
              <a:t/>
            </a:r>
            <a:br>
              <a:rPr lang="en-US" sz="4000" dirty="0"/>
            </a:br>
            <a:r>
              <a:rPr lang="el-GR" sz="2000" dirty="0"/>
              <a:t>Παναθηναϊκά και </a:t>
            </a:r>
            <a:r>
              <a:rPr lang="el-GR" sz="2000" dirty="0" err="1"/>
              <a:t>Πανιωνικά</a:t>
            </a:r>
            <a:r>
              <a:rPr lang="el-GR" sz="2000" dirty="0"/>
              <a:t> </a:t>
            </a:r>
            <a:r>
              <a:rPr lang="el-GR" sz="2000" dirty="0" err="1"/>
              <a:t>συμφραζόμενα</a:t>
            </a:r>
            <a:r>
              <a:rPr lang="el-GR" sz="2000" dirty="0"/>
              <a:t> για την επική παράσταση</a:t>
            </a:r>
            <a:endParaRPr lang="el-GR" sz="4000" dirty="0"/>
          </a:p>
        </p:txBody>
      </p:sp>
      <p:sp>
        <p:nvSpPr>
          <p:cNvPr id="3" name="Θέση περιεχομένου 2">
            <a:extLst>
              <a:ext uri="{FF2B5EF4-FFF2-40B4-BE49-F238E27FC236}">
                <a16:creationId xmlns:a16="http://schemas.microsoft.com/office/drawing/2014/main" xmlns="" id="{90F35839-A6E0-4ADD-A656-3FE6CD62F590}"/>
              </a:ext>
            </a:extLst>
          </p:cNvPr>
          <p:cNvSpPr>
            <a:spLocks noGrp="1"/>
          </p:cNvSpPr>
          <p:nvPr>
            <p:ph idx="1"/>
          </p:nvPr>
        </p:nvSpPr>
        <p:spPr/>
        <p:txBody>
          <a:bodyPr>
            <a:normAutofit/>
          </a:bodyPr>
          <a:lstStyle/>
          <a:p>
            <a:pPr algn="just"/>
            <a:r>
              <a:rPr lang="el-GR" dirty="0"/>
              <a:t>Ήδη στην προ-κλασική περίοδο, υπήρχε μία τάση αποκλεισμού του Ομήρου από τη δημιουργία του Επικού Κύκλου. Κατά τη διάρκεια του 6</a:t>
            </a:r>
            <a:r>
              <a:rPr lang="el-GR" baseline="30000" dirty="0"/>
              <a:t>ου</a:t>
            </a:r>
            <a:r>
              <a:rPr lang="el-GR" dirty="0"/>
              <a:t> αι. π.Χ.</a:t>
            </a:r>
            <a:r>
              <a:rPr lang="en-US" dirty="0"/>
              <a:t>, </a:t>
            </a:r>
            <a:r>
              <a:rPr lang="el-GR" dirty="0"/>
              <a:t>όταν την Αθήνα κυβερνούσαν οι </a:t>
            </a:r>
            <a:r>
              <a:rPr lang="el-GR" dirty="0" err="1"/>
              <a:t>Πεισιστρατίδες</a:t>
            </a:r>
            <a:r>
              <a:rPr lang="el-GR" dirty="0"/>
              <a:t>, τα Κύκλια έπη περιθωριοποιούνταν, ενώ η </a:t>
            </a:r>
            <a:r>
              <a:rPr lang="el-GR" i="1" dirty="0" err="1"/>
              <a:t>Ιλιάδα</a:t>
            </a:r>
            <a:r>
              <a:rPr lang="el-GR" dirty="0"/>
              <a:t> και η </a:t>
            </a:r>
            <a:r>
              <a:rPr lang="el-GR" i="1" dirty="0"/>
              <a:t>Οδύσσεια</a:t>
            </a:r>
            <a:r>
              <a:rPr lang="el-GR" dirty="0"/>
              <a:t> γίνονταν κεντρικά στις παραστάσεις επών στα </a:t>
            </a:r>
            <a:r>
              <a:rPr lang="el-GR" dirty="0" err="1"/>
              <a:t>Παναθήναια</a:t>
            </a:r>
            <a:r>
              <a:rPr lang="el-GR" dirty="0"/>
              <a:t>. Η κορύφωση σε αυτή τη διαδικασία ήταν η κατάρτιση του επονομαζόμενου Κανονισμού των </a:t>
            </a:r>
            <a:r>
              <a:rPr lang="el-GR" dirty="0" err="1"/>
              <a:t>Παναθηναίων</a:t>
            </a:r>
            <a:r>
              <a:rPr lang="el-GR" dirty="0"/>
              <a:t> στην Αθήνα προς το τέλος του 6</a:t>
            </a:r>
            <a:r>
              <a:rPr lang="el-GR" baseline="30000" dirty="0"/>
              <a:t>ου</a:t>
            </a:r>
            <a:r>
              <a:rPr lang="el-GR" dirty="0"/>
              <a:t> αι: οι όροι αυτού του κανονισμού έκαναν σαφές ότι το μοναδικό ρεπερτόριο της επικής παράστασης στα </a:t>
            </a:r>
            <a:r>
              <a:rPr lang="el-GR" dirty="0" err="1"/>
              <a:t>Παναθήναια</a:t>
            </a:r>
            <a:r>
              <a:rPr lang="el-GR" dirty="0"/>
              <a:t> είχε γίνει μέχρι τότε η ομηρική </a:t>
            </a:r>
            <a:r>
              <a:rPr lang="el-GR" i="1" dirty="0" err="1"/>
              <a:t>Ιλιάδα</a:t>
            </a:r>
            <a:r>
              <a:rPr lang="el-GR" dirty="0"/>
              <a:t> και </a:t>
            </a:r>
            <a:r>
              <a:rPr lang="el-GR" i="1" dirty="0"/>
              <a:t>Οδύσσεια</a:t>
            </a:r>
            <a:r>
              <a:rPr lang="el-GR" dirty="0"/>
              <a:t>.</a:t>
            </a:r>
          </a:p>
          <a:p>
            <a:pPr algn="just"/>
            <a:r>
              <a:rPr lang="el-GR" dirty="0"/>
              <a:t>Ωστόσο, η αναδυόμενη κεντρικότητα των δύο επών σε βάρος του Επικού μπορεί να τοποθετηθεί ακόμα πιο πίσω στο χρόνο.</a:t>
            </a:r>
          </a:p>
        </p:txBody>
      </p:sp>
    </p:spTree>
    <p:extLst>
      <p:ext uri="{BB962C8B-B14F-4D97-AF65-F5344CB8AC3E}">
        <p14:creationId xmlns:p14="http://schemas.microsoft.com/office/powerpoint/2010/main" val="236345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2D89B0A-B0A8-4F4E-AF7A-04B3409E7673}"/>
              </a:ext>
            </a:extLst>
          </p:cNvPr>
          <p:cNvSpPr>
            <a:spLocks noGrp="1"/>
          </p:cNvSpPr>
          <p:nvPr>
            <p:ph type="title"/>
          </p:nvPr>
        </p:nvSpPr>
        <p:spPr/>
        <p:txBody>
          <a:bodyPr/>
          <a:lstStyle/>
          <a:p>
            <a:pPr algn="ctr"/>
            <a:r>
              <a:rPr lang="en-US" sz="3600" dirty="0"/>
              <a:t>Panathenaic and </a:t>
            </a:r>
            <a:r>
              <a:rPr lang="en-US" sz="3600" dirty="0" err="1"/>
              <a:t>Panionic</a:t>
            </a:r>
            <a:r>
              <a:rPr lang="en-US" sz="3600" dirty="0"/>
              <a:t> contexts for epic performance</a:t>
            </a:r>
            <a:r>
              <a:rPr lang="en-US" sz="4000" dirty="0"/>
              <a:t/>
            </a:r>
            <a:br>
              <a:rPr lang="en-US" sz="4000" dirty="0"/>
            </a:br>
            <a:r>
              <a:rPr lang="el-GR" sz="2000" dirty="0"/>
              <a:t>Παναθηναϊκά και </a:t>
            </a:r>
            <a:r>
              <a:rPr lang="el-GR" sz="2000" dirty="0" err="1"/>
              <a:t>Πανιωνικά</a:t>
            </a:r>
            <a:r>
              <a:rPr lang="el-GR" sz="2000" dirty="0"/>
              <a:t> </a:t>
            </a:r>
            <a:r>
              <a:rPr lang="el-GR" sz="2000" dirty="0" err="1"/>
              <a:t>συμφραζόμενα</a:t>
            </a:r>
            <a:r>
              <a:rPr lang="el-GR" sz="2000" dirty="0"/>
              <a:t> για την επική παράσταση</a:t>
            </a:r>
            <a:endParaRPr lang="el-GR" sz="4000" dirty="0"/>
          </a:p>
        </p:txBody>
      </p:sp>
      <p:sp>
        <p:nvSpPr>
          <p:cNvPr id="3" name="Θέση περιεχομένου 2">
            <a:extLst>
              <a:ext uri="{FF2B5EF4-FFF2-40B4-BE49-F238E27FC236}">
                <a16:creationId xmlns:a16="http://schemas.microsoft.com/office/drawing/2014/main" xmlns="" id="{90F35839-A6E0-4ADD-A656-3FE6CD62F590}"/>
              </a:ext>
            </a:extLst>
          </p:cNvPr>
          <p:cNvSpPr>
            <a:spLocks noGrp="1"/>
          </p:cNvSpPr>
          <p:nvPr>
            <p:ph idx="1"/>
          </p:nvPr>
        </p:nvSpPr>
        <p:spPr/>
        <p:txBody>
          <a:bodyPr>
            <a:normAutofit fontScale="92500" lnSpcReduction="20000"/>
          </a:bodyPr>
          <a:lstStyle/>
          <a:p>
            <a:pPr algn="just"/>
            <a:r>
              <a:rPr lang="el-GR" dirty="0"/>
              <a:t>Ο </a:t>
            </a:r>
            <a:r>
              <a:rPr lang="en-US" dirty="0"/>
              <a:t>Nagy </a:t>
            </a:r>
            <a:r>
              <a:rPr lang="el-GR" dirty="0"/>
              <a:t>έχει στο νου του μια προηγούμενη προ-κλασική εποχή επικής παράστασης όπως αυτή εξελισσόταν στη γιορτή των Πανιωνίων στο Πανιώνιο της Ιωνικής </a:t>
            </a:r>
            <a:r>
              <a:rPr lang="el-GR" dirty="0" err="1"/>
              <a:t>Δωδεκάπολης</a:t>
            </a:r>
            <a:r>
              <a:rPr lang="el-GR" dirty="0"/>
              <a:t>, στα τέλη του 8</a:t>
            </a:r>
            <a:r>
              <a:rPr lang="el-GR" baseline="30000" dirty="0"/>
              <a:t>ου</a:t>
            </a:r>
            <a:r>
              <a:rPr lang="el-GR" dirty="0"/>
              <a:t> – αρχές 7</a:t>
            </a:r>
            <a:r>
              <a:rPr lang="el-GR" baseline="30000" dirty="0"/>
              <a:t>ου</a:t>
            </a:r>
            <a:r>
              <a:rPr lang="el-GR" dirty="0"/>
              <a:t> αι. Ήδη εκείνη την περίοδο, τα δύο κεντρικά έπη που παρουσιάζονταν στη γιορτή των Πανιωνίων ήταν οι πρωτότυπες εκδοχές της </a:t>
            </a:r>
            <a:r>
              <a:rPr lang="el-GR" i="1" dirty="0" err="1"/>
              <a:t>Ιλιάδας</a:t>
            </a:r>
            <a:r>
              <a:rPr lang="el-GR" dirty="0"/>
              <a:t> και της </a:t>
            </a:r>
            <a:r>
              <a:rPr lang="el-GR" i="1" dirty="0"/>
              <a:t>Οδύσσειας. </a:t>
            </a:r>
          </a:p>
          <a:p>
            <a:pPr algn="just"/>
            <a:r>
              <a:rPr lang="el-GR" dirty="0"/>
              <a:t>Όπως έχει δείξει ο </a:t>
            </a:r>
            <a:r>
              <a:rPr lang="en-US" dirty="0"/>
              <a:t>Douglas Frame</a:t>
            </a:r>
            <a:r>
              <a:rPr lang="el-GR" dirty="0"/>
              <a:t>, ένα σταθερό ίχνος αυτής της κεντρικότητας είναι το γεγονός ότι καθένα από τα δύο έπη μπορεί να διαιρεθεί σε έξι ενότητες παράστασης, αθροιστικά σε δώδεκα ενότητες παράστασης που συμβολίζουν τις δώδεκα πόλεις της Ιωνικής </a:t>
            </a:r>
            <a:r>
              <a:rPr lang="el-GR" dirty="0" err="1"/>
              <a:t>Δωδεκάπολης</a:t>
            </a:r>
            <a:r>
              <a:rPr lang="en-US" dirty="0"/>
              <a:t>, </a:t>
            </a:r>
            <a:r>
              <a:rPr lang="el-GR" dirty="0"/>
              <a:t>τις οποίες ο Ηρόδοτος (1.142.3) απαριθμεί ως εξής: Μίλητος, </a:t>
            </a:r>
            <a:r>
              <a:rPr lang="el-GR" dirty="0" err="1"/>
              <a:t>Μυούς</a:t>
            </a:r>
            <a:r>
              <a:rPr lang="el-GR" dirty="0"/>
              <a:t>, </a:t>
            </a:r>
            <a:r>
              <a:rPr lang="el-GR" dirty="0" err="1"/>
              <a:t>Πριήνη</a:t>
            </a:r>
            <a:r>
              <a:rPr lang="el-GR" dirty="0"/>
              <a:t>, Έφεσος, Κολοφώνα, Λέβεδος, Τέως, Κλαζομενές, Φώκαια, Σάμος, Χίος, Ερυθρές. Η κεντρικότητα της </a:t>
            </a:r>
            <a:r>
              <a:rPr lang="el-GR" i="1" dirty="0" err="1"/>
              <a:t>Ιλιάδας</a:t>
            </a:r>
            <a:r>
              <a:rPr lang="el-GR" dirty="0"/>
              <a:t> και της </a:t>
            </a:r>
            <a:r>
              <a:rPr lang="el-GR" i="1" dirty="0"/>
              <a:t>Οδύσσειας</a:t>
            </a:r>
            <a:r>
              <a:rPr lang="el-GR" dirty="0"/>
              <a:t> και η περιθωριοποίηση του Κύκλου μπορεί να εξηγηθεί σε αυτά τα </a:t>
            </a:r>
            <a:r>
              <a:rPr lang="el-GR" dirty="0" err="1"/>
              <a:t>συμφραζόμενα</a:t>
            </a:r>
            <a:r>
              <a:rPr lang="el-GR" dirty="0"/>
              <a:t>, και αυτή η </a:t>
            </a:r>
            <a:r>
              <a:rPr lang="el-GR" dirty="0" err="1"/>
              <a:t>Πανιωνική</a:t>
            </a:r>
            <a:r>
              <a:rPr lang="el-GR" dirty="0"/>
              <a:t> διοργάνωση ομηρικής παράστασης έγινε το πρότυπο για τον Κανονισμό των </a:t>
            </a:r>
            <a:r>
              <a:rPr lang="el-GR" dirty="0" err="1"/>
              <a:t>Παναθηναίων</a:t>
            </a:r>
            <a:r>
              <a:rPr lang="el-GR" dirty="0"/>
              <a:t> στην Αθήνα. Όπως έχει αναφέρει και αλλού, ο Κανονισμός των </a:t>
            </a:r>
            <a:r>
              <a:rPr lang="el-GR" dirty="0" err="1"/>
              <a:t>Παναθηναίων</a:t>
            </a:r>
            <a:r>
              <a:rPr lang="el-GR" dirty="0"/>
              <a:t> ήταν ουσιαστικά μια ιωνική παράδοση που εισήχθη στην Αθήνα από τη Χίο μέσω μιας συντεχνίας καλλιτεχνών γνωστών ως </a:t>
            </a:r>
            <a:r>
              <a:rPr lang="el-GR" i="1" dirty="0" err="1"/>
              <a:t>Ομηρίδες</a:t>
            </a:r>
            <a:r>
              <a:rPr lang="el-GR" dirty="0"/>
              <a:t>.</a:t>
            </a:r>
            <a:endParaRPr lang="el-GR" dirty="0">
              <a:solidFill>
                <a:srgbClr val="FF0000"/>
              </a:solidFill>
            </a:endParaRPr>
          </a:p>
        </p:txBody>
      </p:sp>
    </p:spTree>
    <p:extLst>
      <p:ext uri="{BB962C8B-B14F-4D97-AF65-F5344CB8AC3E}">
        <p14:creationId xmlns:p14="http://schemas.microsoft.com/office/powerpoint/2010/main" val="244019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A5E64C1-A7AC-4B30-A482-3EC57456EA27}"/>
              </a:ext>
            </a:extLst>
          </p:cNvPr>
          <p:cNvSpPr>
            <a:spLocks noGrp="1"/>
          </p:cNvSpPr>
          <p:nvPr>
            <p:ph type="title"/>
          </p:nvPr>
        </p:nvSpPr>
        <p:spPr/>
        <p:txBody>
          <a:bodyPr/>
          <a:lstStyle/>
          <a:p>
            <a:pPr algn="ctr"/>
            <a:r>
              <a:rPr lang="en-US" sz="3600" dirty="0"/>
              <a:t>The relativity of </a:t>
            </a:r>
            <a:r>
              <a:rPr lang="en-US" sz="3600" dirty="0" err="1"/>
              <a:t>Panhellenism</a:t>
            </a:r>
            <a:r>
              <a:rPr lang="en-US" sz="3600" dirty="0"/>
              <a:t> in Homeric and Cyclic traditions</a:t>
            </a:r>
            <a:br>
              <a:rPr lang="en-US" sz="3600" dirty="0"/>
            </a:br>
            <a:r>
              <a:rPr lang="el-GR" sz="1800" dirty="0"/>
              <a:t>Η σχετικότητα του </a:t>
            </a:r>
            <a:r>
              <a:rPr lang="el-GR" sz="1800" dirty="0" err="1"/>
              <a:t>Πανελληνισμού</a:t>
            </a:r>
            <a:r>
              <a:rPr lang="el-GR" sz="1800" dirty="0"/>
              <a:t> στις ομηρικές και κύκλιες παραδόσεις</a:t>
            </a:r>
            <a:endParaRPr lang="el-GR" sz="3600" dirty="0"/>
          </a:p>
        </p:txBody>
      </p:sp>
      <p:sp>
        <p:nvSpPr>
          <p:cNvPr id="3" name="Θέση περιεχομένου 2">
            <a:extLst>
              <a:ext uri="{FF2B5EF4-FFF2-40B4-BE49-F238E27FC236}">
                <a16:creationId xmlns:a16="http://schemas.microsoft.com/office/drawing/2014/main" xmlns="" id="{FFDC3804-5DA3-4266-912C-545DC13013DE}"/>
              </a:ext>
            </a:extLst>
          </p:cNvPr>
          <p:cNvSpPr>
            <a:spLocks noGrp="1"/>
          </p:cNvSpPr>
          <p:nvPr>
            <p:ph idx="1"/>
          </p:nvPr>
        </p:nvSpPr>
        <p:spPr/>
        <p:txBody>
          <a:bodyPr>
            <a:normAutofit fontScale="92500" lnSpcReduction="20000"/>
          </a:bodyPr>
          <a:lstStyle/>
          <a:p>
            <a:pPr algn="just"/>
            <a:r>
              <a:rPr lang="el-GR" dirty="0"/>
              <a:t>Σε αντίθεση με τα </a:t>
            </a:r>
            <a:r>
              <a:rPr lang="el-GR" dirty="0" err="1"/>
              <a:t>πανιωνικά</a:t>
            </a:r>
            <a:r>
              <a:rPr lang="el-GR" dirty="0"/>
              <a:t> πρωτότυπα της </a:t>
            </a:r>
            <a:r>
              <a:rPr lang="el-GR" i="1" dirty="0" err="1"/>
              <a:t>Ιλιάδας</a:t>
            </a:r>
            <a:r>
              <a:rPr lang="el-GR" dirty="0"/>
              <a:t> και της </a:t>
            </a:r>
            <a:r>
              <a:rPr lang="el-GR" i="1" dirty="0"/>
              <a:t>Οδύσσειας </a:t>
            </a:r>
            <a:r>
              <a:rPr lang="el-GR" dirty="0"/>
              <a:t>έρχονται τα δύο έπη που αποδίδονται στον Αρκτίνο, η </a:t>
            </a:r>
            <a:r>
              <a:rPr lang="el-GR" i="1" dirty="0" err="1"/>
              <a:t>Αιθιοπίς</a:t>
            </a:r>
            <a:r>
              <a:rPr lang="el-GR" dirty="0"/>
              <a:t> και η </a:t>
            </a:r>
            <a:r>
              <a:rPr lang="el-GR" i="1" dirty="0"/>
              <a:t>Ιλίου </a:t>
            </a:r>
            <a:r>
              <a:rPr lang="el-GR" i="1" dirty="0" err="1"/>
              <a:t>πέρσις</a:t>
            </a:r>
            <a:r>
              <a:rPr lang="el-GR" dirty="0"/>
              <a:t>, τα οποία δεν ταιριάζουν στο ευρύτερο κοινωνικό πλαίσιο της Ιωνικής </a:t>
            </a:r>
            <a:r>
              <a:rPr lang="el-GR" dirty="0" err="1"/>
              <a:t>Δωδεκάπολης</a:t>
            </a:r>
            <a:r>
              <a:rPr lang="el-GR" dirty="0"/>
              <a:t>, αλλά μάλλον στο πιο στενό πλαίσιο της Μιλήτου, που άλλοτε ήταν κυρίαρχη στο Κοινό των </a:t>
            </a:r>
            <a:r>
              <a:rPr lang="el-GR" dirty="0" err="1"/>
              <a:t>Ιώνων</a:t>
            </a:r>
            <a:r>
              <a:rPr lang="el-GR" dirty="0"/>
              <a:t>, αλλά έπειτα βαθμιαία επισκιάστηκε από άλλες ιωνικές πόλεις. Μία από αυτές ήταν και η Χίος, η πατρίδα των </a:t>
            </a:r>
            <a:r>
              <a:rPr lang="el-GR" dirty="0" err="1"/>
              <a:t>Ομηριδών</a:t>
            </a:r>
            <a:r>
              <a:rPr lang="el-GR" dirty="0"/>
              <a:t>, η οποία ξέφυγε από τις συμφορές που έπληξαν τη Μίλητο κατά τη διάρκεια των συγκρούσεων με τη Λυδική και έπειτα με την Περσική Αυτοκρατορία. Όσον αφορά αυτή την αντίθεση, ο </a:t>
            </a:r>
            <a:r>
              <a:rPr lang="en-US" dirty="0"/>
              <a:t>Nagy </a:t>
            </a:r>
            <a:r>
              <a:rPr lang="el-GR" dirty="0"/>
              <a:t>υπογραμμίζει δύο στοιχεία για την </a:t>
            </a:r>
            <a:r>
              <a:rPr lang="el-GR" i="1" dirty="0" err="1"/>
              <a:t>Αιθιοπίδα</a:t>
            </a:r>
            <a:r>
              <a:rPr lang="el-GR" dirty="0"/>
              <a:t> και την </a:t>
            </a:r>
            <a:r>
              <a:rPr lang="el-GR" i="1" dirty="0"/>
              <a:t>Ιλίου </a:t>
            </a:r>
            <a:r>
              <a:rPr lang="el-GR" i="1" dirty="0" err="1"/>
              <a:t>πέρσιν</a:t>
            </a:r>
            <a:r>
              <a:rPr lang="el-GR" dirty="0"/>
              <a:t>:</a:t>
            </a:r>
          </a:p>
          <a:p>
            <a:pPr marL="457200" indent="-457200" algn="just">
              <a:buFont typeface="+mj-lt"/>
              <a:buAutoNum type="arabicPeriod"/>
            </a:pPr>
            <a:r>
              <a:rPr lang="el-GR" dirty="0"/>
              <a:t>Τα περιεχόμενα τέτοιων επών που ανήκουν στον Κύκλο τείνουν να είναι πιο τοπικά εστιασμένα και άρα πιο συντηρητικά σε σύγκριση με αυτά της </a:t>
            </a:r>
            <a:r>
              <a:rPr lang="el-GR" i="1" dirty="0" err="1"/>
              <a:t>Ιλιάδας</a:t>
            </a:r>
            <a:r>
              <a:rPr lang="el-GR" dirty="0"/>
              <a:t> και της </a:t>
            </a:r>
            <a:r>
              <a:rPr lang="el-GR" i="1" dirty="0"/>
              <a:t>Οδύσσειας</a:t>
            </a:r>
            <a:r>
              <a:rPr lang="el-GR" dirty="0"/>
              <a:t>.</a:t>
            </a:r>
          </a:p>
          <a:p>
            <a:pPr marL="457200" indent="-457200" algn="just">
              <a:buFont typeface="+mj-lt"/>
              <a:buAutoNum type="arabicPeriod"/>
            </a:pPr>
            <a:r>
              <a:rPr lang="el-GR" dirty="0"/>
              <a:t>Αντίστροφα, τα περιεχόμενα της </a:t>
            </a:r>
            <a:r>
              <a:rPr lang="el-GR" dirty="0" err="1"/>
              <a:t>Ιλιάδας</a:t>
            </a:r>
            <a:r>
              <a:rPr lang="el-GR" dirty="0"/>
              <a:t> και της Οδύσσειας μπορούν να </a:t>
            </a:r>
            <a:r>
              <a:rPr lang="el-GR" dirty="0" err="1"/>
              <a:t>περιγραφούν</a:t>
            </a:r>
            <a:r>
              <a:rPr lang="el-GR" dirty="0"/>
              <a:t> ως πιο πανελλήνια.</a:t>
            </a:r>
          </a:p>
        </p:txBody>
      </p:sp>
    </p:spTree>
    <p:extLst>
      <p:ext uri="{BB962C8B-B14F-4D97-AF65-F5344CB8AC3E}">
        <p14:creationId xmlns:p14="http://schemas.microsoft.com/office/powerpoint/2010/main" val="132910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A5E64C1-A7AC-4B30-A482-3EC57456EA27}"/>
              </a:ext>
            </a:extLst>
          </p:cNvPr>
          <p:cNvSpPr>
            <a:spLocks noGrp="1"/>
          </p:cNvSpPr>
          <p:nvPr>
            <p:ph type="title"/>
          </p:nvPr>
        </p:nvSpPr>
        <p:spPr/>
        <p:txBody>
          <a:bodyPr/>
          <a:lstStyle/>
          <a:p>
            <a:pPr algn="ctr"/>
            <a:r>
              <a:rPr lang="en-US" sz="3600" dirty="0"/>
              <a:t>The relativity of </a:t>
            </a:r>
            <a:r>
              <a:rPr lang="en-US" sz="3600" dirty="0" err="1"/>
              <a:t>Panhellenism</a:t>
            </a:r>
            <a:r>
              <a:rPr lang="en-US" sz="3600" dirty="0"/>
              <a:t> in Homeric and Cyclic traditions</a:t>
            </a:r>
            <a:br>
              <a:rPr lang="en-US" sz="3600" dirty="0"/>
            </a:br>
            <a:r>
              <a:rPr lang="el-GR" sz="1800" dirty="0"/>
              <a:t>Η σχετικότητα του </a:t>
            </a:r>
            <a:r>
              <a:rPr lang="el-GR" sz="1800" dirty="0" err="1"/>
              <a:t>Πανελληνισμού</a:t>
            </a:r>
            <a:r>
              <a:rPr lang="el-GR" sz="1800" dirty="0"/>
              <a:t> στις ομηρικές και κύκλιες παραδόσεις</a:t>
            </a:r>
            <a:endParaRPr lang="el-GR" sz="3600" dirty="0"/>
          </a:p>
        </p:txBody>
      </p:sp>
      <p:sp>
        <p:nvSpPr>
          <p:cNvPr id="3" name="Θέση περιεχομένου 2">
            <a:extLst>
              <a:ext uri="{FF2B5EF4-FFF2-40B4-BE49-F238E27FC236}">
                <a16:creationId xmlns:a16="http://schemas.microsoft.com/office/drawing/2014/main" xmlns="" id="{FFDC3804-5DA3-4266-912C-545DC13013DE}"/>
              </a:ext>
            </a:extLst>
          </p:cNvPr>
          <p:cNvSpPr>
            <a:spLocks noGrp="1"/>
          </p:cNvSpPr>
          <p:nvPr>
            <p:ph idx="1"/>
          </p:nvPr>
        </p:nvSpPr>
        <p:spPr/>
        <p:txBody>
          <a:bodyPr>
            <a:normAutofit fontScale="85000" lnSpcReduction="10000"/>
          </a:bodyPr>
          <a:lstStyle/>
          <a:p>
            <a:pPr algn="just"/>
            <a:r>
              <a:rPr lang="el-GR" dirty="0"/>
              <a:t>Η περιγραφή «πιο πανελλήνια» μπορεί να εξηγηθεί με όρους αναδυόμενης διάκρισης ανάμεσα στον Κύκλο από τη μία και στην </a:t>
            </a:r>
            <a:r>
              <a:rPr lang="el-GR" i="1" dirty="0" err="1"/>
              <a:t>Ιλιάδα</a:t>
            </a:r>
            <a:r>
              <a:rPr lang="el-GR" dirty="0"/>
              <a:t> και την </a:t>
            </a:r>
            <a:r>
              <a:rPr lang="el-GR" i="1" dirty="0"/>
              <a:t>Οδύσσεια</a:t>
            </a:r>
            <a:r>
              <a:rPr lang="el-GR" dirty="0"/>
              <a:t> από την άλλη. Ο </a:t>
            </a:r>
            <a:r>
              <a:rPr lang="el-GR" dirty="0" err="1"/>
              <a:t>Πανελληνισμός</a:t>
            </a:r>
            <a:r>
              <a:rPr lang="el-GR" dirty="0"/>
              <a:t> της ομηρικής παράδοσης προϋποθέτει διάκριση από παλαιότερα στρώματα Πανελλήνιας επικής παράδοσης (Κύκλος), και αυτά τα παλαιότερα στρώματα βαθμιαία απορρίφθηκαν στην διαδικασία του ομηρικού εκσυγχρονισμού. Μια τέτοια εξήγηση θα δικαιολογούσε και την καλλιτεχνική ανωτερότητα της </a:t>
            </a:r>
            <a:r>
              <a:rPr lang="el-GR" i="1" dirty="0" err="1"/>
              <a:t>Ιλιάδας</a:t>
            </a:r>
            <a:r>
              <a:rPr lang="el-GR" dirty="0"/>
              <a:t> και της </a:t>
            </a:r>
            <a:r>
              <a:rPr lang="el-GR" i="1" dirty="0"/>
              <a:t>Οδύσσειας</a:t>
            </a:r>
            <a:r>
              <a:rPr lang="el-GR" dirty="0"/>
              <a:t> και τον θεματικό αρχαϊσμό του Κύκλου. </a:t>
            </a:r>
          </a:p>
          <a:p>
            <a:pPr algn="just"/>
            <a:r>
              <a:rPr lang="el-GR" dirty="0"/>
              <a:t>Τα παλαιότερα στρώματα (Κύκλος) συνέχισαν να εξελίσσονται δίπλα στον αναδυόμενο πυρήνα της ομηρικής παράδοσης και, καθώς ήταν πιο τοπικές εκδοχές, είχαν τη σχετική ελευθερία να αναπτύσσονται για περισσότερο καιρό, αν και με πιο αργό ρυθμό, προς ένα σημείο </a:t>
            </a:r>
            <a:r>
              <a:rPr lang="el-GR" dirty="0" err="1"/>
              <a:t>κειμενικής</a:t>
            </a:r>
            <a:r>
              <a:rPr lang="el-GR" dirty="0"/>
              <a:t> παγίωσης που μοιάζει με </a:t>
            </a:r>
            <a:r>
              <a:rPr lang="el-GR" u="sng" dirty="0"/>
              <a:t>περίπτωση ελλιπούς ανάπτυξης </a:t>
            </a:r>
            <a:r>
              <a:rPr lang="el-GR" dirty="0"/>
              <a:t>σε αντίθεση με την τέλεια ομηρική μορφή. </a:t>
            </a:r>
          </a:p>
          <a:p>
            <a:pPr algn="just"/>
            <a:r>
              <a:rPr lang="el-GR" dirty="0"/>
              <a:t>Ο </a:t>
            </a:r>
            <a:r>
              <a:rPr lang="el-GR" dirty="0" err="1"/>
              <a:t>πανελληνισμός</a:t>
            </a:r>
            <a:r>
              <a:rPr lang="el-GR" dirty="0"/>
              <a:t> της ομηρικής παράδοσης συνεπαγόταν διαφοροποίηση από τον Κύκλο. Οι παλαιότερες πλευρές πανελλήνιας ποίησης (Κύκλος) σταδιακά απορρίφθηκαν από την ομηρική ποίηση σε μια διαδικασία «εκσυγχρονισμού»</a:t>
            </a:r>
            <a:r>
              <a:rPr lang="en-US" dirty="0"/>
              <a:t> (streamlining)</a:t>
            </a:r>
            <a:r>
              <a:rPr lang="el-GR" dirty="0"/>
              <a:t>. </a:t>
            </a:r>
          </a:p>
        </p:txBody>
      </p:sp>
    </p:spTree>
    <p:extLst>
      <p:ext uri="{BB962C8B-B14F-4D97-AF65-F5344CB8AC3E}">
        <p14:creationId xmlns:p14="http://schemas.microsoft.com/office/powerpoint/2010/main" val="260187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A5E64C1-A7AC-4B30-A482-3EC57456EA27}"/>
              </a:ext>
            </a:extLst>
          </p:cNvPr>
          <p:cNvSpPr>
            <a:spLocks noGrp="1"/>
          </p:cNvSpPr>
          <p:nvPr>
            <p:ph type="title"/>
          </p:nvPr>
        </p:nvSpPr>
        <p:spPr/>
        <p:txBody>
          <a:bodyPr/>
          <a:lstStyle/>
          <a:p>
            <a:pPr algn="ctr"/>
            <a:r>
              <a:rPr lang="en-US" sz="3600" dirty="0"/>
              <a:t>The relativity of </a:t>
            </a:r>
            <a:r>
              <a:rPr lang="en-US" sz="3600" dirty="0" err="1"/>
              <a:t>Panhellenism</a:t>
            </a:r>
            <a:r>
              <a:rPr lang="en-US" sz="3600" dirty="0"/>
              <a:t> in Homeric and Cyclic traditions</a:t>
            </a:r>
            <a:br>
              <a:rPr lang="en-US" sz="3600" dirty="0"/>
            </a:br>
            <a:r>
              <a:rPr lang="el-GR" sz="1800" dirty="0"/>
              <a:t>Η σχετικότητα του </a:t>
            </a:r>
            <a:r>
              <a:rPr lang="el-GR" sz="1800" dirty="0" err="1"/>
              <a:t>Πανελληνισμού</a:t>
            </a:r>
            <a:r>
              <a:rPr lang="el-GR" sz="1800" dirty="0"/>
              <a:t> στις ομηρικές και κύκλιες παραδόσεις</a:t>
            </a:r>
            <a:endParaRPr lang="el-GR" sz="3600" dirty="0"/>
          </a:p>
        </p:txBody>
      </p:sp>
      <p:sp>
        <p:nvSpPr>
          <p:cNvPr id="3" name="Θέση περιεχομένου 2">
            <a:extLst>
              <a:ext uri="{FF2B5EF4-FFF2-40B4-BE49-F238E27FC236}">
                <a16:creationId xmlns:a16="http://schemas.microsoft.com/office/drawing/2014/main" xmlns="" id="{FFDC3804-5DA3-4266-912C-545DC13013DE}"/>
              </a:ext>
            </a:extLst>
          </p:cNvPr>
          <p:cNvSpPr>
            <a:spLocks noGrp="1"/>
          </p:cNvSpPr>
          <p:nvPr>
            <p:ph idx="1"/>
          </p:nvPr>
        </p:nvSpPr>
        <p:spPr/>
        <p:txBody>
          <a:bodyPr>
            <a:normAutofit fontScale="92500" lnSpcReduction="20000"/>
          </a:bodyPr>
          <a:lstStyle/>
          <a:p>
            <a:pPr algn="just"/>
            <a:r>
              <a:rPr lang="el-GR" dirty="0"/>
              <a:t>Με αυτή την ερμηνεία μπορούμε να δικαιολογήσουμε και την καλλιτεχνική ανωτερότητα της </a:t>
            </a:r>
            <a:r>
              <a:rPr lang="el-GR" i="1" dirty="0" err="1"/>
              <a:t>Ιλιάδας</a:t>
            </a:r>
            <a:r>
              <a:rPr lang="el-GR" dirty="0"/>
              <a:t> και της </a:t>
            </a:r>
            <a:r>
              <a:rPr lang="el-GR" i="1" dirty="0"/>
              <a:t>Οδύσσειας</a:t>
            </a:r>
            <a:r>
              <a:rPr lang="el-GR" dirty="0"/>
              <a:t> και τον αρχαϊσμό των αφηγήσεων που αντιπροσωπεύει ο Κύκλος. Οι παλαιότερες πλευρές της επικής ποίησης που αντιπροσωπεύονταν από τον Κύκλο συνέχισαν να εξελίσσονται μαζί με τον αναδυόμενο πυρήνα της ομηρικής παράδοσης που έγινε η </a:t>
            </a:r>
            <a:r>
              <a:rPr lang="el-GR" i="1" dirty="0" err="1"/>
              <a:t>Ιλιάδα</a:t>
            </a:r>
            <a:r>
              <a:rPr lang="el-GR" dirty="0"/>
              <a:t> και η </a:t>
            </a:r>
            <a:r>
              <a:rPr lang="el-GR" i="1" dirty="0"/>
              <a:t>Οδύσσεια</a:t>
            </a:r>
            <a:r>
              <a:rPr lang="el-GR" dirty="0"/>
              <a:t>.</a:t>
            </a:r>
          </a:p>
          <a:p>
            <a:pPr algn="just"/>
            <a:r>
              <a:rPr lang="el-GR" dirty="0"/>
              <a:t>Αυτές οι παλαιότερες κυκλικές πλευρές, πιο τοπικά εστιασμένες από τον νεότερο ομηρικό πυρήνα, ήταν πιο ρευστές και επομένως μπορούσαν να αναπτύσσονται για μεγαλύτερο χρονικό διάστημα, αν και ο ρυθμός ανάπτυξης θα ήταν πιο αργός από αυτόν της </a:t>
            </a:r>
            <a:r>
              <a:rPr lang="el-GR" dirty="0" err="1"/>
              <a:t>Ιλιάδας</a:t>
            </a:r>
            <a:r>
              <a:rPr lang="el-GR" dirty="0"/>
              <a:t> και της Οδύσσειας.</a:t>
            </a:r>
            <a:r>
              <a:rPr lang="en-US" dirty="0"/>
              <a:t> </a:t>
            </a:r>
            <a:endParaRPr lang="el-GR" dirty="0"/>
          </a:p>
          <a:p>
            <a:pPr algn="just"/>
            <a:r>
              <a:rPr lang="el-GR" dirty="0"/>
              <a:t>Μέχρι τη στιγμή που ο Κύκλος έφτασε σε ένα σημείο παγίωσης, το περιεχόμενό του θα πρέπει να φαινόταν πιο ξεπερασμένο από το αντίστοιχο περιεχόμενο της </a:t>
            </a:r>
            <a:r>
              <a:rPr lang="el-GR" i="1" dirty="0" err="1"/>
              <a:t>Ιλιάδας</a:t>
            </a:r>
            <a:r>
              <a:rPr lang="el-GR" dirty="0"/>
              <a:t> και της </a:t>
            </a:r>
            <a:r>
              <a:rPr lang="el-GR" i="1" dirty="0"/>
              <a:t>Οδύσσειας</a:t>
            </a:r>
            <a:r>
              <a:rPr lang="el-GR" dirty="0"/>
              <a:t>, ακόμα και αν τα δύο αυτά έπη έφτασαν στο σημείο παγίωσής τους σε προγενέστερο χρόνο. Για αυτό ο </a:t>
            </a:r>
            <a:r>
              <a:rPr lang="en-US" dirty="0"/>
              <a:t>Nagy </a:t>
            </a:r>
            <a:r>
              <a:rPr lang="el-GR" dirty="0"/>
              <a:t>υποστηρίζει ότι ο Κύκλος θα φαινόταν σαν περίπτωση ελλιπούς ανάπτυξης συγκριτικά με την ομηρική ποίηση.</a:t>
            </a:r>
          </a:p>
        </p:txBody>
      </p:sp>
    </p:spTree>
    <p:extLst>
      <p:ext uri="{BB962C8B-B14F-4D97-AF65-F5344CB8AC3E}">
        <p14:creationId xmlns:p14="http://schemas.microsoft.com/office/powerpoint/2010/main" val="21719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A5E64C1-A7AC-4B30-A482-3EC57456EA27}"/>
              </a:ext>
            </a:extLst>
          </p:cNvPr>
          <p:cNvSpPr>
            <a:spLocks noGrp="1"/>
          </p:cNvSpPr>
          <p:nvPr>
            <p:ph type="title"/>
          </p:nvPr>
        </p:nvSpPr>
        <p:spPr/>
        <p:txBody>
          <a:bodyPr/>
          <a:lstStyle/>
          <a:p>
            <a:pPr algn="ctr"/>
            <a:r>
              <a:rPr lang="en-US" sz="3600" dirty="0"/>
              <a:t>The relativity of </a:t>
            </a:r>
            <a:r>
              <a:rPr lang="en-US" sz="3600" dirty="0" err="1"/>
              <a:t>Panhellenism</a:t>
            </a:r>
            <a:r>
              <a:rPr lang="en-US" sz="3600" dirty="0"/>
              <a:t> in Homeric and Cyclic traditions</a:t>
            </a:r>
            <a:br>
              <a:rPr lang="en-US" sz="3600" dirty="0"/>
            </a:br>
            <a:r>
              <a:rPr lang="el-GR" sz="1800" dirty="0"/>
              <a:t>Η σχετικότητα του </a:t>
            </a:r>
            <a:r>
              <a:rPr lang="el-GR" sz="1800" dirty="0" err="1"/>
              <a:t>Πανελληνισμού</a:t>
            </a:r>
            <a:r>
              <a:rPr lang="el-GR" sz="1800" dirty="0"/>
              <a:t> στις ομηρικές και κύκλιες παραδόσεις</a:t>
            </a:r>
            <a:endParaRPr lang="el-GR" sz="3600" dirty="0"/>
          </a:p>
        </p:txBody>
      </p:sp>
      <p:sp>
        <p:nvSpPr>
          <p:cNvPr id="3" name="Θέση περιεχομένου 2">
            <a:extLst>
              <a:ext uri="{FF2B5EF4-FFF2-40B4-BE49-F238E27FC236}">
                <a16:creationId xmlns:a16="http://schemas.microsoft.com/office/drawing/2014/main" xmlns="" id="{FFDC3804-5DA3-4266-912C-545DC13013DE}"/>
              </a:ext>
            </a:extLst>
          </p:cNvPr>
          <p:cNvSpPr>
            <a:spLocks noGrp="1"/>
          </p:cNvSpPr>
          <p:nvPr>
            <p:ph idx="1"/>
          </p:nvPr>
        </p:nvSpPr>
        <p:spPr/>
        <p:txBody>
          <a:bodyPr>
            <a:normAutofit fontScale="92500" lnSpcReduction="10000"/>
          </a:bodyPr>
          <a:lstStyle/>
          <a:p>
            <a:pPr algn="just"/>
            <a:r>
              <a:rPr lang="el-GR" dirty="0"/>
              <a:t>Η περιγραφή της ομηρικής </a:t>
            </a:r>
            <a:r>
              <a:rPr lang="el-GR" i="1" dirty="0" err="1"/>
              <a:t>Ιλιάδας</a:t>
            </a:r>
            <a:r>
              <a:rPr lang="el-GR" dirty="0"/>
              <a:t> και </a:t>
            </a:r>
            <a:r>
              <a:rPr lang="el-GR" i="1" dirty="0"/>
              <a:t>Οδύσσειας </a:t>
            </a:r>
            <a:r>
              <a:rPr lang="el-GR" dirty="0"/>
              <a:t>ως σχετικά «πιο πανελλήνιες» σε περιεχόμενο εφαρμόζεται επίσης και για την ησιόδεια ποίηση. Ο όρος «πανελλήνιος» μπορεί να χρησιμοποιηθεί με πιο σχετική έννοια, παρά την έμφυτη απόλυτη σημασία ως «κοινό σε όλους του Έλληνες», και αυτό γίνεται αναγνωρίζοντας ότι ο </a:t>
            </a:r>
            <a:r>
              <a:rPr lang="el-GR" dirty="0" err="1"/>
              <a:t>πανελληνισμός</a:t>
            </a:r>
            <a:r>
              <a:rPr lang="el-GR" dirty="0"/>
              <a:t> του Ομήρου και του Ησιόδου, όπως και άλλες πλευρές του </a:t>
            </a:r>
            <a:r>
              <a:rPr lang="el-GR" dirty="0" err="1"/>
              <a:t>Πανελληνισμού</a:t>
            </a:r>
            <a:r>
              <a:rPr lang="el-GR" dirty="0"/>
              <a:t>, δεν μπορούν να </a:t>
            </a:r>
            <a:r>
              <a:rPr lang="el-GR" dirty="0" err="1"/>
              <a:t>περιγραφούν</a:t>
            </a:r>
            <a:r>
              <a:rPr lang="el-GR" dirty="0"/>
              <a:t> με απόλυτους όρους γενίκευσης. Παρά την αθροιστική ιδεολογία που υπονοείται στον όρο «πανελλήνιος», ο </a:t>
            </a:r>
            <a:r>
              <a:rPr lang="el-GR" dirty="0" err="1"/>
              <a:t>πανελληνισμός</a:t>
            </a:r>
            <a:r>
              <a:rPr lang="el-GR" dirty="0"/>
              <a:t> του Ομήρου και του Ησιόδου δεν ήταν απόλυτος: ήταν απλά μια </a:t>
            </a:r>
            <a:r>
              <a:rPr lang="el-GR" u="sng" dirty="0"/>
              <a:t>τάση προς ένα θεωρητικό απόλυτο</a:t>
            </a:r>
            <a:r>
              <a:rPr lang="el-GR" dirty="0"/>
              <a:t>. Και όπως ακριβώς η ιδέα του </a:t>
            </a:r>
            <a:r>
              <a:rPr lang="el-GR" dirty="0" err="1"/>
              <a:t>πανελληνισμού</a:t>
            </a:r>
            <a:r>
              <a:rPr lang="el-GR" dirty="0"/>
              <a:t> ήταν στην πραγματικότητα σχετική, έτσι και η ιδέα του Πανελλήνιου Ομήρου ή του Πανελλήνιου Ησιόδου ήταν σχετική, αφού εξαρτιόταν από – και αυτή η σχετικότητα προκύπτει από – τοπικές παραλλαγές στις διάφορες οικειοποιήσεις αυτών των ποιητικών φιγούρων του Ομήρου και του Ησιόδου από ποικίλες ελληνικές κοινότητες που ισχυρίζονταν ότι ήταν δικοί τους.</a:t>
            </a:r>
            <a:endParaRPr lang="el-GR" i="1" dirty="0"/>
          </a:p>
        </p:txBody>
      </p:sp>
    </p:spTree>
    <p:extLst>
      <p:ext uri="{BB962C8B-B14F-4D97-AF65-F5344CB8AC3E}">
        <p14:creationId xmlns:p14="http://schemas.microsoft.com/office/powerpoint/2010/main" val="1919784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4CD1AD4-54EB-4C2F-A3ED-482D3B69CFAF}"/>
              </a:ext>
            </a:extLst>
          </p:cNvPr>
          <p:cNvSpPr>
            <a:spLocks noGrp="1"/>
          </p:cNvSpPr>
          <p:nvPr>
            <p:ph type="title"/>
          </p:nvPr>
        </p:nvSpPr>
        <p:spPr/>
        <p:txBody>
          <a:bodyPr/>
          <a:lstStyle/>
          <a:p>
            <a:pPr algn="ctr"/>
            <a:r>
              <a:rPr lang="en-US" dirty="0" err="1"/>
              <a:t>Marginalizations</a:t>
            </a:r>
            <a:r>
              <a:rPr lang="en-US" dirty="0"/>
              <a:t> of the Cycle</a:t>
            </a:r>
            <a:br>
              <a:rPr lang="en-US" dirty="0"/>
            </a:br>
            <a:r>
              <a:rPr lang="el-GR" sz="2400" dirty="0"/>
              <a:t>Περιθωριοποιήσεις του Κύκλου</a:t>
            </a:r>
            <a:endParaRPr lang="el-GR" dirty="0"/>
          </a:p>
        </p:txBody>
      </p:sp>
      <p:sp>
        <p:nvSpPr>
          <p:cNvPr id="3" name="Θέση περιεχομένου 2">
            <a:extLst>
              <a:ext uri="{FF2B5EF4-FFF2-40B4-BE49-F238E27FC236}">
                <a16:creationId xmlns:a16="http://schemas.microsoft.com/office/drawing/2014/main" xmlns="" id="{EEAD15D2-9C8C-4D96-90A9-9F6D550079BF}"/>
              </a:ext>
            </a:extLst>
          </p:cNvPr>
          <p:cNvSpPr>
            <a:spLocks noGrp="1"/>
          </p:cNvSpPr>
          <p:nvPr>
            <p:ph idx="1"/>
          </p:nvPr>
        </p:nvSpPr>
        <p:spPr/>
        <p:txBody>
          <a:bodyPr>
            <a:normAutofit fontScale="85000" lnSpcReduction="10000"/>
          </a:bodyPr>
          <a:lstStyle/>
          <a:p>
            <a:pPr algn="just"/>
            <a:r>
              <a:rPr lang="el-GR" dirty="0"/>
              <a:t>Ενώ η </a:t>
            </a:r>
            <a:r>
              <a:rPr lang="el-GR" i="1" dirty="0" err="1"/>
              <a:t>Ιλιάδα</a:t>
            </a:r>
            <a:r>
              <a:rPr lang="el-GR" dirty="0"/>
              <a:t> και η </a:t>
            </a:r>
            <a:r>
              <a:rPr lang="el-GR" i="1" dirty="0"/>
              <a:t>Οδύσσεια</a:t>
            </a:r>
            <a:r>
              <a:rPr lang="el-GR" dirty="0"/>
              <a:t> γίνονταν κεντρικές και ακόμα πιο πανελλήνιες στην προ-κλασική περίοδο (πρώτα στα Πανιώνια, έπειτα στα </a:t>
            </a:r>
            <a:r>
              <a:rPr lang="el-GR" dirty="0" err="1"/>
              <a:t>Παναθήναια</a:t>
            </a:r>
            <a:r>
              <a:rPr lang="el-GR" dirty="0"/>
              <a:t>), τα έπη του Κύκλου περιθωριοποιούνταν ακόμα περισσότερο, παρ’ όλο που το βασικό περιεχόμενο των αφηγήσεών τους μπορούσε ακόμα να αναπροσαρμοστεί στα περιεχόμενα της </a:t>
            </a:r>
            <a:r>
              <a:rPr lang="el-GR" i="1" dirty="0" err="1"/>
              <a:t>Ιλιάδας</a:t>
            </a:r>
            <a:r>
              <a:rPr lang="el-GR" dirty="0"/>
              <a:t> και της </a:t>
            </a:r>
            <a:r>
              <a:rPr lang="el-GR" i="1" dirty="0"/>
              <a:t>Οδύσσειας</a:t>
            </a:r>
            <a:r>
              <a:rPr lang="el-GR" dirty="0"/>
              <a:t>. Μέχρι την εποχή της κλασικής περιόδου όμως η περιθωριοποίηση του Κύκλου είχε φτάσει σε σημείο όπου δεν ήταν δυνατές άλλες περεταίρω προσαρμογές. Μέχρι τότε, τα Κύκλια έπη είχαν καταργηθεί από το επικό πρόγραμμα των </a:t>
            </a:r>
            <a:r>
              <a:rPr lang="el-GR" dirty="0" err="1"/>
              <a:t>Παναθηναίων</a:t>
            </a:r>
            <a:r>
              <a:rPr lang="el-GR" dirty="0"/>
              <a:t> στην Αθήνα, αφήνοντας την </a:t>
            </a:r>
            <a:r>
              <a:rPr lang="el-GR" dirty="0" err="1"/>
              <a:t>Ιλιάδα</a:t>
            </a:r>
            <a:r>
              <a:rPr lang="el-GR" dirty="0"/>
              <a:t> και την Οδύσσεια ως μοναδικούς εκπροσώπους της ομηρικής ποίησης στη γιορτή.</a:t>
            </a:r>
          </a:p>
          <a:p>
            <a:pPr algn="just"/>
            <a:r>
              <a:rPr lang="el-GR" dirty="0"/>
              <a:t>Η κλασική εκδοχή της ομηρικής </a:t>
            </a:r>
            <a:r>
              <a:rPr lang="el-GR" i="1" dirty="0" err="1"/>
              <a:t>Ιλιάδας</a:t>
            </a:r>
            <a:r>
              <a:rPr lang="el-GR" dirty="0"/>
              <a:t> και </a:t>
            </a:r>
            <a:r>
              <a:rPr lang="el-GR" i="1" dirty="0"/>
              <a:t>Οδύσσειας</a:t>
            </a:r>
            <a:r>
              <a:rPr lang="el-GR" dirty="0"/>
              <a:t> όπως παρουσιαζόταν στα </a:t>
            </a:r>
            <a:r>
              <a:rPr lang="el-GR" dirty="0" err="1"/>
              <a:t>Παναθήναια</a:t>
            </a:r>
            <a:r>
              <a:rPr lang="el-GR" dirty="0"/>
              <a:t>, η οποία προερχόταν από την προ-κλασική εκδοχή όπως παρουσιαζόταν στα Πανιώνια, είχε την τάση να εξουδετερώνει οποιεσδήποτε πιθανές ασυμφωνίες με παλαιότερες και πιο τοπικές επικές εκδοχές που ήταν ακόμα φανερές στον Επικό Κύκλο. Μια τέτοια περίπτωση είναι η παράλειψη του ήρωα </a:t>
            </a:r>
            <a:r>
              <a:rPr lang="el-GR" dirty="0" err="1"/>
              <a:t>Σκαμάνδριου</a:t>
            </a:r>
            <a:r>
              <a:rPr lang="el-GR" dirty="0"/>
              <a:t>, ο οποίος σε ιωνικές και αιολικές εκδοχές είχε ρόλο στην άλωση της Τροίας. Ήταν νόθος γιος του Έκτορα και διαφορετικός από τον </a:t>
            </a:r>
            <a:r>
              <a:rPr lang="el-GR" dirty="0" err="1"/>
              <a:t>Αστυάνακτα</a:t>
            </a:r>
            <a:r>
              <a:rPr lang="el-GR" dirty="0"/>
              <a:t>. Ωστόσο, οι ταυτότητες του </a:t>
            </a:r>
            <a:r>
              <a:rPr lang="el-GR" dirty="0" err="1"/>
              <a:t>Σκαμάνδριου</a:t>
            </a:r>
            <a:r>
              <a:rPr lang="el-GR" dirty="0"/>
              <a:t> και του </a:t>
            </a:r>
            <a:r>
              <a:rPr lang="el-GR" dirty="0" err="1"/>
              <a:t>Αστυάνακτα</a:t>
            </a:r>
            <a:r>
              <a:rPr lang="el-GR" dirty="0"/>
              <a:t> συγχωνεύτηκαν στην παναθηναϊκή </a:t>
            </a:r>
            <a:r>
              <a:rPr lang="el-GR" i="1" dirty="0" err="1"/>
              <a:t>Ιλιάδα</a:t>
            </a:r>
            <a:r>
              <a:rPr lang="el-GR" i="1" dirty="0"/>
              <a:t> </a:t>
            </a:r>
            <a:r>
              <a:rPr lang="el-GR" dirty="0"/>
              <a:t>(Ζ 402) .</a:t>
            </a:r>
          </a:p>
        </p:txBody>
      </p:sp>
    </p:spTree>
    <p:extLst>
      <p:ext uri="{BB962C8B-B14F-4D97-AF65-F5344CB8AC3E}">
        <p14:creationId xmlns:p14="http://schemas.microsoft.com/office/powerpoint/2010/main" val="369028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4CD1AD4-54EB-4C2F-A3ED-482D3B69CFAF}"/>
              </a:ext>
            </a:extLst>
          </p:cNvPr>
          <p:cNvSpPr>
            <a:spLocks noGrp="1"/>
          </p:cNvSpPr>
          <p:nvPr>
            <p:ph type="title"/>
          </p:nvPr>
        </p:nvSpPr>
        <p:spPr/>
        <p:txBody>
          <a:bodyPr/>
          <a:lstStyle/>
          <a:p>
            <a:pPr algn="ctr"/>
            <a:r>
              <a:rPr lang="en-US" dirty="0" err="1"/>
              <a:t>Marginalizations</a:t>
            </a:r>
            <a:r>
              <a:rPr lang="en-US" dirty="0"/>
              <a:t> of the Cycle</a:t>
            </a:r>
            <a:br>
              <a:rPr lang="en-US" dirty="0"/>
            </a:br>
            <a:r>
              <a:rPr lang="el-GR" sz="2400" dirty="0"/>
              <a:t>Περιθωριοποιήσεις του Κύκλου</a:t>
            </a:r>
            <a:endParaRPr lang="el-GR" dirty="0"/>
          </a:p>
        </p:txBody>
      </p:sp>
      <p:sp>
        <p:nvSpPr>
          <p:cNvPr id="3" name="Θέση περιεχομένου 2">
            <a:extLst>
              <a:ext uri="{FF2B5EF4-FFF2-40B4-BE49-F238E27FC236}">
                <a16:creationId xmlns:a16="http://schemas.microsoft.com/office/drawing/2014/main" xmlns="" id="{EEAD15D2-9C8C-4D96-90A9-9F6D550079BF}"/>
              </a:ext>
            </a:extLst>
          </p:cNvPr>
          <p:cNvSpPr>
            <a:spLocks noGrp="1"/>
          </p:cNvSpPr>
          <p:nvPr>
            <p:ph idx="1"/>
          </p:nvPr>
        </p:nvSpPr>
        <p:spPr/>
        <p:txBody>
          <a:bodyPr/>
          <a:lstStyle/>
          <a:p>
            <a:pPr algn="just"/>
            <a:r>
              <a:rPr lang="el-GR" dirty="0"/>
              <a:t>Όσον αφορά ιωνικές εκδοχές επικής ποίησης, έχουν ήδη αναφερθεί ως καλύτερα παραδείγματα η </a:t>
            </a:r>
            <a:r>
              <a:rPr lang="el-GR" i="1" dirty="0" err="1"/>
              <a:t>Αιθιοπίδα</a:t>
            </a:r>
            <a:r>
              <a:rPr lang="el-GR" dirty="0"/>
              <a:t> και </a:t>
            </a:r>
            <a:r>
              <a:rPr lang="el-GR" i="1" dirty="0"/>
              <a:t>Ιλίου </a:t>
            </a:r>
            <a:r>
              <a:rPr lang="el-GR" i="1" dirty="0" err="1"/>
              <a:t>πέρσις</a:t>
            </a:r>
            <a:r>
              <a:rPr lang="el-GR" i="1" dirty="0"/>
              <a:t> που </a:t>
            </a:r>
            <a:r>
              <a:rPr lang="el-GR" dirty="0"/>
              <a:t>αποδίδονταν στον Αρκτίνο από τη Μίλητο. Και τα δύο έπη προωθούσαν τις ιωνικές παραδόσεις από την πόλη της Μιλήτου. </a:t>
            </a:r>
          </a:p>
          <a:p>
            <a:pPr algn="just"/>
            <a:r>
              <a:rPr lang="el-GR" dirty="0"/>
              <a:t>Ένα άλλο τέτοιο παράδειγμα είναι η </a:t>
            </a:r>
            <a:r>
              <a:rPr lang="el-GR" i="1" dirty="0"/>
              <a:t>Μικρά </a:t>
            </a:r>
            <a:r>
              <a:rPr lang="el-GR" i="1" dirty="0" err="1"/>
              <a:t>Ιλιάς</a:t>
            </a:r>
            <a:r>
              <a:rPr lang="el-GR" i="1" dirty="0"/>
              <a:t> </a:t>
            </a:r>
            <a:r>
              <a:rPr lang="el-GR" dirty="0"/>
              <a:t>που αποδιδόταν στον Λέσχη από τη Μυτιλήνη, έπος που προωθούσε τις αιολικές παραδόσεις της Λέσβου. </a:t>
            </a:r>
          </a:p>
          <a:p>
            <a:pPr algn="just"/>
            <a:r>
              <a:rPr lang="el-GR" dirty="0"/>
              <a:t>Αντίθετα, η παναθηναϊκή εκδοχή της ομηρικής </a:t>
            </a:r>
            <a:r>
              <a:rPr lang="el-GR" i="1" dirty="0" err="1"/>
              <a:t>Ιλιάδας</a:t>
            </a:r>
            <a:r>
              <a:rPr lang="el-GR" dirty="0"/>
              <a:t> έτεινε να εξουδετερώσει και την ιωνική και την αιολική εκδοχή των επικών παραδόσεων που συνδέονταν αντίστοιχα με τη Μίλητο και τη Λέσβο.</a:t>
            </a:r>
          </a:p>
        </p:txBody>
      </p:sp>
    </p:spTree>
    <p:extLst>
      <p:ext uri="{BB962C8B-B14F-4D97-AF65-F5344CB8AC3E}">
        <p14:creationId xmlns:p14="http://schemas.microsoft.com/office/powerpoint/2010/main" val="3774454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0724643-02DE-47C1-BF26-FADE73725FB3}"/>
              </a:ext>
            </a:extLst>
          </p:cNvPr>
          <p:cNvSpPr>
            <a:spLocks noGrp="1"/>
          </p:cNvSpPr>
          <p:nvPr>
            <p:ph type="title"/>
          </p:nvPr>
        </p:nvSpPr>
        <p:spPr/>
        <p:txBody>
          <a:bodyPr/>
          <a:lstStyle/>
          <a:p>
            <a:pPr algn="ctr"/>
            <a:r>
              <a:rPr lang="en-US" sz="3600" dirty="0"/>
              <a:t>The oral poetics of the Epic Cycle and beyond</a:t>
            </a:r>
            <a:br>
              <a:rPr lang="en-US" sz="3600" dirty="0"/>
            </a:br>
            <a:r>
              <a:rPr lang="el-GR" sz="2400" dirty="0"/>
              <a:t>Η προφορική ποιητική του Επικού Κύκλου και εξής</a:t>
            </a:r>
            <a:endParaRPr lang="el-GR" sz="3600" dirty="0">
              <a:solidFill>
                <a:srgbClr val="FF0000"/>
              </a:solidFill>
            </a:endParaRPr>
          </a:p>
        </p:txBody>
      </p:sp>
      <p:sp>
        <p:nvSpPr>
          <p:cNvPr id="3" name="Θέση περιεχομένου 2">
            <a:extLst>
              <a:ext uri="{FF2B5EF4-FFF2-40B4-BE49-F238E27FC236}">
                <a16:creationId xmlns:a16="http://schemas.microsoft.com/office/drawing/2014/main" xmlns="" id="{E3ACAC86-6355-4222-8FFB-01682CD4093B}"/>
              </a:ext>
            </a:extLst>
          </p:cNvPr>
          <p:cNvSpPr>
            <a:spLocks noGrp="1"/>
          </p:cNvSpPr>
          <p:nvPr>
            <p:ph idx="1"/>
          </p:nvPr>
        </p:nvSpPr>
        <p:spPr/>
        <p:txBody>
          <a:bodyPr>
            <a:normAutofit fontScale="92500" lnSpcReduction="10000"/>
          </a:bodyPr>
          <a:lstStyle/>
          <a:p>
            <a:pPr algn="just"/>
            <a:r>
              <a:rPr lang="el-GR" dirty="0"/>
              <a:t>Όπως έχει υποστηρίξει ο </a:t>
            </a:r>
            <a:r>
              <a:rPr lang="en-US" dirty="0"/>
              <a:t>Nagy </a:t>
            </a:r>
            <a:r>
              <a:rPr lang="el-GR" dirty="0"/>
              <a:t>μέχρι στιγμής, η προφορική ποιητική του Επικού Κύκλου δεν μπορεί να χωριστεί από την ανάλογη προφορική ποιητική της </a:t>
            </a:r>
            <a:r>
              <a:rPr lang="el-GR" i="1" dirty="0" err="1"/>
              <a:t>Ιλιάδας</a:t>
            </a:r>
            <a:r>
              <a:rPr lang="el-GR" dirty="0"/>
              <a:t> και της </a:t>
            </a:r>
            <a:r>
              <a:rPr lang="el-GR" i="1" dirty="0"/>
              <a:t>Οδύσσειας</a:t>
            </a:r>
            <a:r>
              <a:rPr lang="el-GR" dirty="0"/>
              <a:t>. Ωστόσο, δεν έχουν εξεταστεί ακόμα τα χαρακτηριστικά της προφορικής ποίησης, όπως αυτά αντικατοπτρίζονται στα σωζόμενα κείμενα που έχουν αποδοθεί στον Όμηρο και στους ποιητές του Κύκλου – όπως επίσης και στον Ησίοδο. Για να προχωρήσουμε, λέει ο </a:t>
            </a:r>
            <a:r>
              <a:rPr lang="en-US" dirty="0"/>
              <a:t>Nagy</a:t>
            </a:r>
            <a:r>
              <a:rPr lang="el-GR" dirty="0"/>
              <a:t>, χρειάζεται να επανεξετάσουμε τα βασικά στοιχεία της προφορικής ποιητικής </a:t>
            </a:r>
            <a:r>
              <a:rPr lang="el-GR" i="1" spc="150" dirty="0"/>
              <a:t>σύνθεσης (</a:t>
            </a:r>
            <a:r>
              <a:rPr lang="en-US" i="1" spc="150" dirty="0"/>
              <a:t>composition)</a:t>
            </a:r>
            <a:r>
              <a:rPr lang="el-GR" i="1" spc="150" dirty="0"/>
              <a:t>, παράστασης</a:t>
            </a:r>
            <a:r>
              <a:rPr lang="en-US" i="1" spc="150" dirty="0"/>
              <a:t> (performance)</a:t>
            </a:r>
            <a:r>
              <a:rPr lang="el-GR" i="1" spc="150" dirty="0"/>
              <a:t>, πρόσληψης</a:t>
            </a:r>
            <a:r>
              <a:rPr lang="en-US" i="1" spc="150" dirty="0"/>
              <a:t> (reception)</a:t>
            </a:r>
            <a:r>
              <a:rPr lang="el-GR" dirty="0"/>
              <a:t> και </a:t>
            </a:r>
            <a:r>
              <a:rPr lang="el-GR" i="1" spc="150" dirty="0"/>
              <a:t>μετάδοσης</a:t>
            </a:r>
            <a:r>
              <a:rPr lang="en-US" i="1" spc="150" dirty="0"/>
              <a:t> (transmission)</a:t>
            </a:r>
            <a:r>
              <a:rPr lang="el-GR" dirty="0"/>
              <a:t>.</a:t>
            </a:r>
          </a:p>
          <a:p>
            <a:pPr algn="just"/>
            <a:r>
              <a:rPr lang="el-GR" u="sng" dirty="0"/>
              <a:t>Σε κάθε προφορική παράδοση, η διαδικασία της σύνθεσης είναι συνδεδεμένη με τη διαδικασία της παράστασης, και οποιαδήποτε δεδομένη σύνθεση</a:t>
            </a:r>
            <a:r>
              <a:rPr lang="en-US" u="sng" dirty="0"/>
              <a:t> </a:t>
            </a:r>
            <a:r>
              <a:rPr lang="el-GR" u="sng" dirty="0"/>
              <a:t>μπορεί να ανασυντεθεί κάθε φορά που παρουσιάζεται</a:t>
            </a:r>
            <a:r>
              <a:rPr lang="el-GR" dirty="0"/>
              <a:t>. Ο καλλιτέχνης που ανασυνθέτει τη σύνθεση κατά την παράσταση ίσως είναι ο ίδιος που τη συνέθεσε πριν, αλλά ίσως να είναι και ένας καινούριος καλλιτέχνης, ακόμα και μια σειρά από νέους καλλιτέχνες. </a:t>
            </a:r>
          </a:p>
        </p:txBody>
      </p:sp>
    </p:spTree>
    <p:extLst>
      <p:ext uri="{BB962C8B-B14F-4D97-AF65-F5344CB8AC3E}">
        <p14:creationId xmlns:p14="http://schemas.microsoft.com/office/powerpoint/2010/main" val="333938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1DF3CEFA-574C-4876-8DE9-317D2C2DE064}"/>
              </a:ext>
            </a:extLst>
          </p:cNvPr>
          <p:cNvSpPr>
            <a:spLocks noGrp="1"/>
          </p:cNvSpPr>
          <p:nvPr>
            <p:ph type="title"/>
          </p:nvPr>
        </p:nvSpPr>
        <p:spPr/>
        <p:txBody>
          <a:bodyPr/>
          <a:lstStyle/>
          <a:p>
            <a:pPr algn="ctr"/>
            <a:r>
              <a:rPr lang="en-US" dirty="0"/>
              <a:t>Introduction</a:t>
            </a:r>
            <a:br>
              <a:rPr lang="en-US" dirty="0"/>
            </a:br>
            <a:r>
              <a:rPr lang="el-GR" sz="2800" dirty="0"/>
              <a:t>Εισαγωγή</a:t>
            </a:r>
            <a:endParaRPr lang="el-GR" dirty="0"/>
          </a:p>
        </p:txBody>
      </p:sp>
      <p:sp>
        <p:nvSpPr>
          <p:cNvPr id="5" name="Θέση περιεχομένου 4">
            <a:extLst>
              <a:ext uri="{FF2B5EF4-FFF2-40B4-BE49-F238E27FC236}">
                <a16:creationId xmlns:a16="http://schemas.microsoft.com/office/drawing/2014/main" xmlns="" id="{84DD3782-C93B-4F1C-9F19-89C3BBB829E3}"/>
              </a:ext>
            </a:extLst>
          </p:cNvPr>
          <p:cNvSpPr>
            <a:spLocks noGrp="1"/>
          </p:cNvSpPr>
          <p:nvPr>
            <p:ph idx="1"/>
          </p:nvPr>
        </p:nvSpPr>
        <p:spPr/>
        <p:txBody>
          <a:bodyPr>
            <a:normAutofit fontScale="92500" lnSpcReduction="20000"/>
          </a:bodyPr>
          <a:lstStyle/>
          <a:p>
            <a:pPr algn="just"/>
            <a:r>
              <a:rPr lang="el-GR" dirty="0"/>
              <a:t>Τα τρία μέρη του τίτλου = αλληλένδετα θέματα.</a:t>
            </a:r>
          </a:p>
          <a:p>
            <a:pPr algn="just"/>
            <a:r>
              <a:rPr lang="el-GR" dirty="0"/>
              <a:t>Το πρώτο μέρος (προφορικές παραδόσεις) = καίριας σημασίας, εφόσον η προφορική ποίηση διαμόρφωσε όχι μόνο τον Επικό Κύκλο αλλά και την ομηρική </a:t>
            </a:r>
            <a:r>
              <a:rPr lang="el-GR" i="1" dirty="0" err="1"/>
              <a:t>Ιλιάδα</a:t>
            </a:r>
            <a:r>
              <a:rPr lang="el-GR" dirty="0"/>
              <a:t> και </a:t>
            </a:r>
            <a:r>
              <a:rPr lang="el-GR" i="1" dirty="0"/>
              <a:t>Οδύσσεια</a:t>
            </a:r>
            <a:r>
              <a:rPr lang="el-GR" dirty="0"/>
              <a:t> </a:t>
            </a:r>
            <a:r>
              <a:rPr lang="el-GR" dirty="0">
                <a:sym typeface="Wingdings" panose="05000000000000000000" pitchFamily="2" charset="2"/>
              </a:rPr>
              <a:t> υποστηρίζεται από την κύρια γραμμή του επιχειρήματος. Οι προφορικές ποιητικές παραδόσεις του Κύκλου δεν μπορούν να χωριστούν από αντίστοιχες παραδόσεις που βρίσκουμε στην </a:t>
            </a:r>
            <a:r>
              <a:rPr lang="el-GR" i="1" dirty="0" err="1">
                <a:sym typeface="Wingdings" panose="05000000000000000000" pitchFamily="2" charset="2"/>
              </a:rPr>
              <a:t>Ιλιάδα</a:t>
            </a:r>
            <a:r>
              <a:rPr lang="el-GR" dirty="0">
                <a:sym typeface="Wingdings" panose="05000000000000000000" pitchFamily="2" charset="2"/>
              </a:rPr>
              <a:t> και την </a:t>
            </a:r>
            <a:r>
              <a:rPr lang="el-GR" i="1" dirty="0">
                <a:sym typeface="Wingdings" panose="05000000000000000000" pitchFamily="2" charset="2"/>
              </a:rPr>
              <a:t>Οδύσσεια</a:t>
            </a:r>
            <a:r>
              <a:rPr lang="el-GR" dirty="0">
                <a:sym typeface="Wingdings" panose="05000000000000000000" pitchFamily="2" charset="2"/>
              </a:rPr>
              <a:t>.</a:t>
            </a:r>
          </a:p>
          <a:p>
            <a:pPr algn="just"/>
            <a:r>
              <a:rPr lang="el-GR" dirty="0">
                <a:sym typeface="Wingdings" panose="05000000000000000000" pitchFamily="2" charset="2"/>
              </a:rPr>
              <a:t>Για το δεύτερο μέρος (γραπτά κείμενα), ο </a:t>
            </a:r>
            <a:r>
              <a:rPr lang="en-US" dirty="0">
                <a:sym typeface="Wingdings" panose="05000000000000000000" pitchFamily="2" charset="2"/>
              </a:rPr>
              <a:t>Nagy </a:t>
            </a:r>
            <a:r>
              <a:rPr lang="el-GR" dirty="0">
                <a:sym typeface="Wingdings" panose="05000000000000000000" pitchFamily="2" charset="2"/>
              </a:rPr>
              <a:t>εξαρχής υπογραμμίζει ότι δεν υπάρχει καμία απόδειξη για να πούμε ότι η τεχνολογία της αλφαβητικής γραφής ήταν απαραίτητη</a:t>
            </a:r>
            <a:r>
              <a:rPr lang="en-US" dirty="0">
                <a:sym typeface="Wingdings" panose="05000000000000000000" pitchFamily="2" charset="2"/>
              </a:rPr>
              <a:t> </a:t>
            </a:r>
            <a:r>
              <a:rPr lang="el-GR" dirty="0">
                <a:sym typeface="Wingdings" panose="05000000000000000000" pitchFamily="2" charset="2"/>
              </a:rPr>
              <a:t>είτε για τη σύνθεση είτε για την παράσταση των ομηρικών επών.</a:t>
            </a:r>
            <a:r>
              <a:rPr lang="en-US" dirty="0">
                <a:sym typeface="Wingdings" panose="05000000000000000000" pitchFamily="2" charset="2"/>
              </a:rPr>
              <a:t> </a:t>
            </a:r>
            <a:r>
              <a:rPr lang="el-GR" dirty="0">
                <a:sym typeface="Wingdings" panose="05000000000000000000" pitchFamily="2" charset="2"/>
              </a:rPr>
              <a:t>Επιπλέον, τα κείμενα των επών του Κύκλου = λιγοστά σε σύγκριση με αυτά της </a:t>
            </a:r>
            <a:r>
              <a:rPr lang="el-GR" i="1" dirty="0" err="1">
                <a:sym typeface="Wingdings" panose="05000000000000000000" pitchFamily="2" charset="2"/>
              </a:rPr>
              <a:t>Ιλιάδας</a:t>
            </a:r>
            <a:r>
              <a:rPr lang="el-GR" dirty="0">
                <a:sym typeface="Wingdings" panose="05000000000000000000" pitchFamily="2" charset="2"/>
              </a:rPr>
              <a:t> και της </a:t>
            </a:r>
            <a:r>
              <a:rPr lang="el-GR" i="1" dirty="0">
                <a:sym typeface="Wingdings" panose="05000000000000000000" pitchFamily="2" charset="2"/>
              </a:rPr>
              <a:t>Οδύσσειας</a:t>
            </a:r>
            <a:r>
              <a:rPr lang="el-GR" dirty="0">
                <a:sym typeface="Wingdings" panose="05000000000000000000" pitchFamily="2" charset="2"/>
              </a:rPr>
              <a:t>, άρα και πάλι δεν υπάρχει απόδειξη ότι η σύνθεση των Κύκλιων επών εξαρτιόταν από την τεχνολογία της γραφής. Εντελώς αντίθετα, δείχνει ότι αυτά τα έπη, όπως και η </a:t>
            </a:r>
            <a:r>
              <a:rPr lang="el-GR" i="1" dirty="0" err="1">
                <a:sym typeface="Wingdings" panose="05000000000000000000" pitchFamily="2" charset="2"/>
              </a:rPr>
              <a:t>Ιλιάδα</a:t>
            </a:r>
            <a:r>
              <a:rPr lang="el-GR" dirty="0">
                <a:sym typeface="Wingdings" panose="05000000000000000000" pitchFamily="2" charset="2"/>
              </a:rPr>
              <a:t> και η </a:t>
            </a:r>
            <a:r>
              <a:rPr lang="el-GR" i="1" dirty="0">
                <a:sym typeface="Wingdings" panose="05000000000000000000" pitchFamily="2" charset="2"/>
              </a:rPr>
              <a:t>Οδύσσεια</a:t>
            </a:r>
            <a:r>
              <a:rPr lang="el-GR" dirty="0">
                <a:sym typeface="Wingdings" panose="05000000000000000000" pitchFamily="2" charset="2"/>
              </a:rPr>
              <a:t>, προήλθαν από προφορικές παραδόσεις.</a:t>
            </a:r>
            <a:endParaRPr lang="el-GR" dirty="0"/>
          </a:p>
        </p:txBody>
      </p:sp>
    </p:spTree>
    <p:extLst>
      <p:ext uri="{BB962C8B-B14F-4D97-AF65-F5344CB8AC3E}">
        <p14:creationId xmlns:p14="http://schemas.microsoft.com/office/powerpoint/2010/main" val="191495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0724643-02DE-47C1-BF26-FADE73725FB3}"/>
              </a:ext>
            </a:extLst>
          </p:cNvPr>
          <p:cNvSpPr>
            <a:spLocks noGrp="1"/>
          </p:cNvSpPr>
          <p:nvPr>
            <p:ph type="title"/>
          </p:nvPr>
        </p:nvSpPr>
        <p:spPr/>
        <p:txBody>
          <a:bodyPr/>
          <a:lstStyle/>
          <a:p>
            <a:pPr algn="ctr"/>
            <a:r>
              <a:rPr lang="en-US" sz="3600" dirty="0"/>
              <a:t>The oral poetics of the Epic Cycle and beyond</a:t>
            </a:r>
            <a:br>
              <a:rPr lang="en-US" sz="3600" dirty="0"/>
            </a:br>
            <a:r>
              <a:rPr lang="el-GR" sz="2400" dirty="0"/>
              <a:t>Η προφορική ποιητική του Επικού Κύκλου και</a:t>
            </a:r>
            <a:r>
              <a:rPr lang="en-US" sz="2400" dirty="0"/>
              <a:t> </a:t>
            </a:r>
            <a:r>
              <a:rPr lang="el-GR" sz="2400" dirty="0"/>
              <a:t>εξής</a:t>
            </a:r>
            <a:endParaRPr lang="el-GR" sz="3600" dirty="0">
              <a:solidFill>
                <a:srgbClr val="FF0000"/>
              </a:solidFill>
            </a:endParaRPr>
          </a:p>
        </p:txBody>
      </p:sp>
      <p:sp>
        <p:nvSpPr>
          <p:cNvPr id="3" name="Θέση περιεχομένου 2">
            <a:extLst>
              <a:ext uri="{FF2B5EF4-FFF2-40B4-BE49-F238E27FC236}">
                <a16:creationId xmlns:a16="http://schemas.microsoft.com/office/drawing/2014/main" xmlns="" id="{E3ACAC86-6355-4222-8FFB-01682CD4093B}"/>
              </a:ext>
            </a:extLst>
          </p:cNvPr>
          <p:cNvSpPr>
            <a:spLocks noGrp="1"/>
          </p:cNvSpPr>
          <p:nvPr>
            <p:ph idx="1"/>
          </p:nvPr>
        </p:nvSpPr>
        <p:spPr/>
        <p:txBody>
          <a:bodyPr>
            <a:normAutofit/>
          </a:bodyPr>
          <a:lstStyle/>
          <a:p>
            <a:pPr algn="just"/>
            <a:r>
              <a:rPr lang="el-GR" dirty="0"/>
              <a:t>Το θέμα είναι ότι </a:t>
            </a:r>
            <a:r>
              <a:rPr lang="el-GR" u="sng" dirty="0"/>
              <a:t>τέτοιου είδους ανασύνθεση στην παράσταση είναι η ουσία της μετάδοσης στις προφορικές παραδόσεις και τέτοιου είδους μετάδοση είναι το κλειδί για μια ευρύτερη κατανόηση της πρόσληψης</a:t>
            </a:r>
            <a:r>
              <a:rPr lang="el-GR" dirty="0"/>
              <a:t>. Αντίθετα με ό,τι συμβαίνει στη λογοτεχνία, όπου η πρόσληψη από το κοινό γίνεται μόνο αφού έχει μεταδοθεί ένα κομμάτι της λογοτεχνίας, η πρόσληψη στις προφορικές παραδόσεις συμβαίνει τόσο κατά τη διάρκεια όσο και μετά τη μετάδοση. Αυτό γίνεται γιατί η διαδικασία της σύνθεσης στις προφορικές παραδόσεις επιτρέπει την ανασύνθεση σε κάθε νέα περίσταση παράστασης για το κοινό που βλέπει και ακούει τον καλλιτέχνη. Στις προφορικές παραστάσεις, υπάρχει μια οργανική σχέση ανάμεσα στην πρόσληψη και στην παράσταση, αφού καμία παράσταση δεν μπορεί να πετύχει χωρίς μια επιτυχημένη πρόσληψη από το κοινό που βλέπει και ακούει τον καλλιτέχνη ή τους καλλιτέχνες.</a:t>
            </a:r>
          </a:p>
        </p:txBody>
      </p:sp>
    </p:spTree>
    <p:extLst>
      <p:ext uri="{BB962C8B-B14F-4D97-AF65-F5344CB8AC3E}">
        <p14:creationId xmlns:p14="http://schemas.microsoft.com/office/powerpoint/2010/main" val="410986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B72BA47-B7B4-4E1A-A459-CDF9F5C7339F}"/>
              </a:ext>
            </a:extLst>
          </p:cNvPr>
          <p:cNvSpPr>
            <a:spLocks noGrp="1"/>
          </p:cNvSpPr>
          <p:nvPr>
            <p:ph type="title"/>
          </p:nvPr>
        </p:nvSpPr>
        <p:spPr/>
        <p:txBody>
          <a:bodyPr/>
          <a:lstStyle/>
          <a:p>
            <a:pPr algn="ctr"/>
            <a:r>
              <a:rPr lang="en-US" dirty="0"/>
              <a:t>The question of textualization</a:t>
            </a:r>
            <a:br>
              <a:rPr lang="en-US" dirty="0"/>
            </a:br>
            <a:r>
              <a:rPr lang="el-GR" sz="2800" dirty="0"/>
              <a:t>Το ζήτημα της </a:t>
            </a:r>
            <a:r>
              <a:rPr lang="el-GR" sz="2800" dirty="0" err="1"/>
              <a:t>κειμενοποίησης</a:t>
            </a:r>
            <a:endParaRPr lang="el-GR" dirty="0"/>
          </a:p>
        </p:txBody>
      </p:sp>
      <p:sp>
        <p:nvSpPr>
          <p:cNvPr id="3" name="Θέση περιεχομένου 2">
            <a:extLst>
              <a:ext uri="{FF2B5EF4-FFF2-40B4-BE49-F238E27FC236}">
                <a16:creationId xmlns:a16="http://schemas.microsoft.com/office/drawing/2014/main" xmlns="" id="{98F1ED16-183F-44CC-86F7-F2B51A38131F}"/>
              </a:ext>
            </a:extLst>
          </p:cNvPr>
          <p:cNvSpPr>
            <a:spLocks noGrp="1"/>
          </p:cNvSpPr>
          <p:nvPr>
            <p:ph idx="1"/>
          </p:nvPr>
        </p:nvSpPr>
        <p:spPr/>
        <p:txBody>
          <a:bodyPr/>
          <a:lstStyle/>
          <a:p>
            <a:pPr algn="just"/>
            <a:r>
              <a:rPr lang="el-GR" dirty="0"/>
              <a:t>Έχει υποστηριχθεί ότι η διάδοση της ομηρικής – και ησιόδειας – ποίησης ήταν αποτέλεσμα </a:t>
            </a:r>
            <a:r>
              <a:rPr lang="el-GR" dirty="0" err="1"/>
              <a:t>κειμενοποίησης</a:t>
            </a:r>
            <a:r>
              <a:rPr lang="el-GR" dirty="0"/>
              <a:t>. Όσον αφορά έναν τέτοιο ισχυρισμό, ο οποίος μπορεί να εφαρμοστεί και για τον Επικό Κύκλο, η νέα τεχνολογία της αλφαβητικής γραφής θα είχε χρησιμοποιηθεί ήδη τον 8</a:t>
            </a:r>
            <a:r>
              <a:rPr lang="el-GR" baseline="30000" dirty="0"/>
              <a:t>ο</a:t>
            </a:r>
            <a:r>
              <a:rPr lang="el-GR" dirty="0"/>
              <a:t> αι. π.Χ. για το σκοπό της καταγραφής και της διάδοσης τέτοιας ποίησης. Όμως απλά δεν υπάρχει κάποια ένδειξη που να υποδεικνύει ότι η γραφή είχε πράγματι χρησιμοποιηθεί για τέτοιο σκοπό σε τόσο πρώιμη περίοδο – ή για το σκοπό της σύνθεσης της ποίησης. Το ίδιο μπορεί να λεχθεί πιο γενικά για την αρχαϊκή περίοδο που εκτείνεται από τον 8</a:t>
            </a:r>
            <a:r>
              <a:rPr lang="el-GR" baseline="30000" dirty="0"/>
              <a:t>ο</a:t>
            </a:r>
            <a:r>
              <a:rPr lang="el-GR" dirty="0"/>
              <a:t> μέχρι τον 6</a:t>
            </a:r>
            <a:r>
              <a:rPr lang="el-GR" baseline="30000" dirty="0"/>
              <a:t>ο</a:t>
            </a:r>
            <a:r>
              <a:rPr lang="el-GR" dirty="0"/>
              <a:t> αι. π.Χ.: ακόμα και σε τόσο ύστερη περίοδο, δεν υπάρχει καμία απόδειξη για οποιαδήποτε εκτεταμένη διάδοση οποιουδήποτε κειμένου ποίησης.</a:t>
            </a:r>
          </a:p>
        </p:txBody>
      </p:sp>
    </p:spTree>
    <p:extLst>
      <p:ext uri="{BB962C8B-B14F-4D97-AF65-F5344CB8AC3E}">
        <p14:creationId xmlns:p14="http://schemas.microsoft.com/office/powerpoint/2010/main" val="621879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B72BA47-B7B4-4E1A-A459-CDF9F5C7339F}"/>
              </a:ext>
            </a:extLst>
          </p:cNvPr>
          <p:cNvSpPr>
            <a:spLocks noGrp="1"/>
          </p:cNvSpPr>
          <p:nvPr>
            <p:ph type="title"/>
          </p:nvPr>
        </p:nvSpPr>
        <p:spPr/>
        <p:txBody>
          <a:bodyPr/>
          <a:lstStyle/>
          <a:p>
            <a:pPr algn="ctr"/>
            <a:r>
              <a:rPr lang="en-US" dirty="0"/>
              <a:t>The question of textualization</a:t>
            </a:r>
            <a:br>
              <a:rPr lang="en-US" dirty="0"/>
            </a:br>
            <a:r>
              <a:rPr lang="el-GR" sz="2800" dirty="0"/>
              <a:t>Το ζήτημα της </a:t>
            </a:r>
            <a:r>
              <a:rPr lang="el-GR" sz="2800" dirty="0" err="1"/>
              <a:t>κειμενοποίησης</a:t>
            </a:r>
            <a:endParaRPr lang="el-GR" dirty="0"/>
          </a:p>
        </p:txBody>
      </p:sp>
      <p:sp>
        <p:nvSpPr>
          <p:cNvPr id="3" name="Θέση περιεχομένου 2">
            <a:extLst>
              <a:ext uri="{FF2B5EF4-FFF2-40B4-BE49-F238E27FC236}">
                <a16:creationId xmlns:a16="http://schemas.microsoft.com/office/drawing/2014/main" xmlns="" id="{98F1ED16-183F-44CC-86F7-F2B51A38131F}"/>
              </a:ext>
            </a:extLst>
          </p:cNvPr>
          <p:cNvSpPr>
            <a:spLocks noGrp="1"/>
          </p:cNvSpPr>
          <p:nvPr>
            <p:ph idx="1"/>
          </p:nvPr>
        </p:nvSpPr>
        <p:spPr/>
        <p:txBody>
          <a:bodyPr>
            <a:normAutofit/>
          </a:bodyPr>
          <a:lstStyle/>
          <a:p>
            <a:pPr algn="just"/>
            <a:r>
              <a:rPr lang="el-GR" dirty="0"/>
              <a:t>Αντίθετα, η πρώιμη διάδοση της ομηρικής, κυκλικής και ησιόδειας ποίησης μπορεί να εξηγηθεί με όρους προφορικής ποίησης. Στην προφορική ποίηση, όπως έχει ήδη επισημανθεί, η σύνθεση και η παράσταση είναι όψεις της ίδιας διαδικασίας. Έτσι, όταν μια σύνθεση παρουσιάζεται σε διαφορετικές στιγμές και σε διαφορετικά μέρη, μπορεί να ανασυντεθεί κατά τη διαδικασία της σύνθεσης στην παράσταση. Και η συνεχής ανασύνθεση στην παράσταση πρέπει να ιδωθεί και διαχρονικά και συγχρονικά. Από μια συγχρονική οπτική, ο ποιητής ο οποίος παρουσιάζει ένα ποίημα μπορεί να ισχυριστεί ότι είναι δικό του στη διαδικασία της ανασύνθεσής του κατά την παράσταση. Από μια διαχρονική σκοπιά, ωστόσο, η ιδιοκτησία μπορεί εύκολα να μεταφερθεί από ποίημα σε ποίημα, από ποιητή σε ποιητή. Και τέτοιες μεταφορές μπορούν να προωθήσουν τη διάδοση και της ποίησης και του ονόματος του ποιητή.</a:t>
            </a:r>
          </a:p>
        </p:txBody>
      </p:sp>
    </p:spTree>
    <p:extLst>
      <p:ext uri="{BB962C8B-B14F-4D97-AF65-F5344CB8AC3E}">
        <p14:creationId xmlns:p14="http://schemas.microsoft.com/office/powerpoint/2010/main" val="3847269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B72BA47-B7B4-4E1A-A459-CDF9F5C7339F}"/>
              </a:ext>
            </a:extLst>
          </p:cNvPr>
          <p:cNvSpPr>
            <a:spLocks noGrp="1"/>
          </p:cNvSpPr>
          <p:nvPr>
            <p:ph type="title"/>
          </p:nvPr>
        </p:nvSpPr>
        <p:spPr/>
        <p:txBody>
          <a:bodyPr/>
          <a:lstStyle/>
          <a:p>
            <a:pPr algn="ctr"/>
            <a:r>
              <a:rPr lang="en-US" dirty="0"/>
              <a:t>The question of textualization</a:t>
            </a:r>
            <a:br>
              <a:rPr lang="en-US" dirty="0"/>
            </a:br>
            <a:r>
              <a:rPr lang="el-GR" sz="2800" dirty="0"/>
              <a:t>Το ζήτημα της </a:t>
            </a:r>
            <a:r>
              <a:rPr lang="el-GR" sz="2800" dirty="0" err="1"/>
              <a:t>κειμενοποίησης</a:t>
            </a:r>
            <a:endParaRPr lang="el-GR" dirty="0"/>
          </a:p>
        </p:txBody>
      </p:sp>
      <p:sp>
        <p:nvSpPr>
          <p:cNvPr id="3" name="Θέση περιεχομένου 2">
            <a:extLst>
              <a:ext uri="{FF2B5EF4-FFF2-40B4-BE49-F238E27FC236}">
                <a16:creationId xmlns:a16="http://schemas.microsoft.com/office/drawing/2014/main" xmlns="" id="{98F1ED16-183F-44CC-86F7-F2B51A38131F}"/>
              </a:ext>
            </a:extLst>
          </p:cNvPr>
          <p:cNvSpPr>
            <a:spLocks noGrp="1"/>
          </p:cNvSpPr>
          <p:nvPr>
            <p:ph idx="1"/>
          </p:nvPr>
        </p:nvSpPr>
        <p:spPr/>
        <p:txBody>
          <a:bodyPr/>
          <a:lstStyle/>
          <a:p>
            <a:pPr algn="just"/>
            <a:r>
              <a:rPr lang="el-GR" dirty="0"/>
              <a:t>Όσον αφορά τις σχετικά ύστερες φάσεις της διάδοσης της ομηρικής, κυκλικής και ησιόδειας ποίησης, η τεχνολογία της γραφής τελικά μπαίνει στο προσκήνιο. Για τη συμφιλίωση της γραπτής μετάδοσης με την προηγούμενη προφορική μετάδοση όμως είναι σημαντικό να διακρίνουμε τα διαφορετικά στάδια στην καταγραφή τέτοιου είδους ποίησης. Αυτά τα διαφορετικά στάδια μπορούν να διατυπωθούν με τους όρους </a:t>
            </a:r>
            <a:r>
              <a:rPr lang="el-GR" i="1" spc="150" dirty="0"/>
              <a:t>καταγραφή (</a:t>
            </a:r>
            <a:r>
              <a:rPr lang="en-US" i="1" spc="150" dirty="0"/>
              <a:t>transcript), </a:t>
            </a:r>
            <a:r>
              <a:rPr lang="el-GR" i="1" spc="150" dirty="0"/>
              <a:t>κείμενο (</a:t>
            </a:r>
            <a:r>
              <a:rPr lang="en-US" i="1" spc="150" dirty="0"/>
              <a:t>script</a:t>
            </a:r>
            <a:r>
              <a:rPr lang="el-GR" i="1" spc="150" dirty="0"/>
              <a:t>)</a:t>
            </a:r>
            <a:r>
              <a:rPr lang="en-US" i="1" dirty="0"/>
              <a:t> </a:t>
            </a:r>
            <a:r>
              <a:rPr lang="el-GR" dirty="0"/>
              <a:t>και </a:t>
            </a:r>
            <a:r>
              <a:rPr lang="el-GR" i="1" spc="150" dirty="0"/>
              <a:t>γραφή (</a:t>
            </a:r>
            <a:r>
              <a:rPr lang="en-US" i="1" spc="150" dirty="0"/>
              <a:t>scripture</a:t>
            </a:r>
            <a:r>
              <a:rPr lang="el-GR" i="1" spc="150" dirty="0"/>
              <a:t>)</a:t>
            </a:r>
            <a:r>
              <a:rPr lang="en-US" dirty="0"/>
              <a:t>.</a:t>
            </a:r>
            <a:endParaRPr lang="el-GR" dirty="0"/>
          </a:p>
        </p:txBody>
      </p:sp>
    </p:spTree>
    <p:extLst>
      <p:ext uri="{BB962C8B-B14F-4D97-AF65-F5344CB8AC3E}">
        <p14:creationId xmlns:p14="http://schemas.microsoft.com/office/powerpoint/2010/main" val="1952366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2C63F88-FA2E-4B71-B874-BC77C24B4D14}"/>
              </a:ext>
            </a:extLst>
          </p:cNvPr>
          <p:cNvSpPr>
            <a:spLocks noGrp="1"/>
          </p:cNvSpPr>
          <p:nvPr>
            <p:ph type="title"/>
          </p:nvPr>
        </p:nvSpPr>
        <p:spPr/>
        <p:txBody>
          <a:bodyPr/>
          <a:lstStyle/>
          <a:p>
            <a:pPr algn="ctr"/>
            <a:r>
              <a:rPr lang="en-US" dirty="0"/>
              <a:t>Nagy, G. (2003), </a:t>
            </a:r>
            <a:r>
              <a:rPr lang="en-US" i="1" dirty="0"/>
              <a:t>Homeric Responses, </a:t>
            </a:r>
            <a:r>
              <a:rPr lang="en-US" dirty="0"/>
              <a:t>Austin TX: University of Texas Press</a:t>
            </a:r>
            <a:endParaRPr lang="el-GR" i="1" dirty="0"/>
          </a:p>
        </p:txBody>
      </p:sp>
      <p:pic>
        <p:nvPicPr>
          <p:cNvPr id="6" name="Θέση περιεχομένου 5">
            <a:extLst>
              <a:ext uri="{FF2B5EF4-FFF2-40B4-BE49-F238E27FC236}">
                <a16:creationId xmlns:a16="http://schemas.microsoft.com/office/drawing/2014/main" xmlns="" id="{D5987152-0EF7-47E9-B2EC-CD24DDEDB8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4472" y="1765699"/>
            <a:ext cx="6576000" cy="4932000"/>
          </a:xfrm>
        </p:spPr>
      </p:pic>
    </p:spTree>
    <p:extLst>
      <p:ext uri="{BB962C8B-B14F-4D97-AF65-F5344CB8AC3E}">
        <p14:creationId xmlns:p14="http://schemas.microsoft.com/office/powerpoint/2010/main" val="809437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CCE70AC-993A-4C85-AD18-223C7C6B2A94}"/>
              </a:ext>
            </a:extLst>
          </p:cNvPr>
          <p:cNvSpPr>
            <a:spLocks noGrp="1"/>
          </p:cNvSpPr>
          <p:nvPr>
            <p:ph type="title"/>
          </p:nvPr>
        </p:nvSpPr>
        <p:spPr/>
        <p:txBody>
          <a:bodyPr/>
          <a:lstStyle/>
          <a:p>
            <a:pPr algn="ctr"/>
            <a:r>
              <a:rPr lang="en-US" dirty="0"/>
              <a:t>The question of authorship</a:t>
            </a:r>
            <a:br>
              <a:rPr lang="en-US" dirty="0"/>
            </a:br>
            <a:r>
              <a:rPr lang="el-GR" sz="2800" dirty="0"/>
              <a:t>Το ζήτημα της πατρότητας</a:t>
            </a:r>
            <a:endParaRPr lang="el-GR" dirty="0"/>
          </a:p>
        </p:txBody>
      </p:sp>
      <p:sp>
        <p:nvSpPr>
          <p:cNvPr id="3" name="Θέση περιεχομένου 2">
            <a:extLst>
              <a:ext uri="{FF2B5EF4-FFF2-40B4-BE49-F238E27FC236}">
                <a16:creationId xmlns:a16="http://schemas.microsoft.com/office/drawing/2014/main" xmlns="" id="{2998F2C8-44C4-49E7-A741-6AE7E0BA08FC}"/>
              </a:ext>
            </a:extLst>
          </p:cNvPr>
          <p:cNvSpPr>
            <a:spLocks noGrp="1"/>
          </p:cNvSpPr>
          <p:nvPr>
            <p:ph idx="1"/>
          </p:nvPr>
        </p:nvSpPr>
        <p:spPr/>
        <p:txBody>
          <a:bodyPr>
            <a:normAutofit/>
          </a:bodyPr>
          <a:lstStyle/>
          <a:p>
            <a:pPr algn="just"/>
            <a:r>
              <a:rPr lang="el-GR" dirty="0"/>
              <a:t>Η πατρότητα καθενός από τα Κύκλια έπη πρέπει να εξεταστεί με όρους προφορικών παραδόσεων. Αυτό γιατί η απόδοση της πατρότητας σε σκοτεινές φιγούρες όπως ο Αρκτίνος, ο Λέσχης ή ο </a:t>
            </a:r>
            <a:r>
              <a:rPr lang="el-GR" dirty="0" err="1"/>
              <a:t>Θεστορίδης</a:t>
            </a:r>
            <a:r>
              <a:rPr lang="el-GR" dirty="0"/>
              <a:t> μπορεί να γίνει κατανοητή μόνο με όρους προφορικών παραδόσεων. Και τέτοιες αποδόσεις πατρότητας, όπως ειπώθηκε στην αρχή, εξαρτιούνταν από την ιδέα ότι ο Όμηρος ήταν ο δημιουργός μόνο της </a:t>
            </a:r>
            <a:r>
              <a:rPr lang="el-GR" i="1" dirty="0" err="1"/>
              <a:t>Ιλιάδας</a:t>
            </a:r>
            <a:r>
              <a:rPr lang="el-GR" dirty="0"/>
              <a:t> και της </a:t>
            </a:r>
            <a:r>
              <a:rPr lang="el-GR" i="1" dirty="0"/>
              <a:t>Οδύσσειας</a:t>
            </a:r>
            <a:r>
              <a:rPr lang="el-GR" dirty="0"/>
              <a:t>. Έχουμε ήδη λάβει υπόψη τους λόγους για την εξέλιξη μιας τέτοιας ιδέας, αλλά έχουμε ακόμα να αναλογιστούμε την πραγματική διαφοροποίηση των δημιουργών του Επικού Κύκλου από την πατρότητα του Ομήρου.</a:t>
            </a:r>
          </a:p>
          <a:p>
            <a:pPr algn="just"/>
            <a:r>
              <a:rPr lang="el-GR" dirty="0"/>
              <a:t>Αυτή η διαφοροποίηση του Κύκλου από την ομηρική ποίηση αντανακλάται σε μύθους για τους βίους του Ομήρου, του Ησιόδου και των ποιητών του Κύκλου. Στη συνέχεια θα εξετάσουμε μια ποικιλία τέτοιων μύθων, εστιάζοντας κυρίως σε έναν.</a:t>
            </a:r>
          </a:p>
        </p:txBody>
      </p:sp>
    </p:spTree>
    <p:extLst>
      <p:ext uri="{BB962C8B-B14F-4D97-AF65-F5344CB8AC3E}">
        <p14:creationId xmlns:p14="http://schemas.microsoft.com/office/powerpoint/2010/main" val="1051929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DE95714-40D9-426F-90A5-1B2B104242FD}"/>
              </a:ext>
            </a:extLst>
          </p:cNvPr>
          <p:cNvSpPr>
            <a:spLocks noGrp="1"/>
          </p:cNvSpPr>
          <p:nvPr>
            <p:ph type="title"/>
          </p:nvPr>
        </p:nvSpPr>
        <p:spPr>
          <a:xfrm>
            <a:off x="1103312" y="311316"/>
            <a:ext cx="9404723" cy="1400530"/>
          </a:xfrm>
        </p:spPr>
        <p:txBody>
          <a:bodyPr/>
          <a:lstStyle/>
          <a:p>
            <a:pPr algn="ctr"/>
            <a:r>
              <a:rPr lang="en-US" sz="3200" dirty="0"/>
              <a:t>The </a:t>
            </a:r>
            <a:r>
              <a:rPr lang="en-US" sz="3200" i="1" dirty="0"/>
              <a:t>Life of Homer </a:t>
            </a:r>
            <a:r>
              <a:rPr lang="en-US" sz="3200" dirty="0"/>
              <a:t>and other </a:t>
            </a:r>
            <a:r>
              <a:rPr lang="en-US" sz="3200" i="1" dirty="0"/>
              <a:t>Lives of Poets</a:t>
            </a:r>
            <a:r>
              <a:rPr lang="en-US" sz="3200" dirty="0"/>
              <a:t> as sources</a:t>
            </a:r>
            <a:br>
              <a:rPr lang="en-US" sz="3200" dirty="0"/>
            </a:br>
            <a:r>
              <a:rPr lang="el-GR" sz="2800" dirty="0"/>
              <a:t>Ο </a:t>
            </a:r>
            <a:r>
              <a:rPr lang="el-GR" sz="2800" i="1" dirty="0"/>
              <a:t>Βίος του Ομήρου </a:t>
            </a:r>
            <a:r>
              <a:rPr lang="el-GR" sz="2800" dirty="0"/>
              <a:t>και άλλοι </a:t>
            </a:r>
            <a:r>
              <a:rPr lang="el-GR" sz="2800" i="1" dirty="0"/>
              <a:t>Βίοι Ποιητών </a:t>
            </a:r>
            <a:r>
              <a:rPr lang="el-GR" sz="2800" dirty="0"/>
              <a:t>ως πηγές</a:t>
            </a:r>
            <a:endParaRPr lang="el-GR" sz="3200" dirty="0"/>
          </a:p>
        </p:txBody>
      </p:sp>
      <p:sp>
        <p:nvSpPr>
          <p:cNvPr id="3" name="Θέση περιεχομένου 2">
            <a:extLst>
              <a:ext uri="{FF2B5EF4-FFF2-40B4-BE49-F238E27FC236}">
                <a16:creationId xmlns:a16="http://schemas.microsoft.com/office/drawing/2014/main" xmlns="" id="{C52F4447-5CED-47F5-9B5E-16D1A40CD465}"/>
              </a:ext>
            </a:extLst>
          </p:cNvPr>
          <p:cNvSpPr>
            <a:spLocks noGrp="1"/>
          </p:cNvSpPr>
          <p:nvPr>
            <p:ph idx="1"/>
          </p:nvPr>
        </p:nvSpPr>
        <p:spPr/>
        <p:txBody>
          <a:bodyPr>
            <a:normAutofit fontScale="92500" lnSpcReduction="10000"/>
          </a:bodyPr>
          <a:lstStyle/>
          <a:p>
            <a:pPr algn="just"/>
            <a:r>
              <a:rPr lang="el-GR" dirty="0"/>
              <a:t>Μια πρώιμη πηγή για τους μύθους που θα εξετάσουμε είναι ένα σώμα αφηγήσεων γνωστό ως </a:t>
            </a:r>
            <a:r>
              <a:rPr lang="el-GR" i="1" dirty="0"/>
              <a:t>Βίοι Ομήρου (</a:t>
            </a:r>
            <a:r>
              <a:rPr lang="en-US" i="1" dirty="0"/>
              <a:t>Vitae </a:t>
            </a:r>
            <a:r>
              <a:rPr lang="en-US" i="1" dirty="0" err="1"/>
              <a:t>Homeri</a:t>
            </a:r>
            <a:r>
              <a:rPr lang="el-GR" i="1" dirty="0"/>
              <a:t>)</a:t>
            </a:r>
            <a:r>
              <a:rPr lang="en-US" i="1" dirty="0"/>
              <a:t>. </a:t>
            </a:r>
            <a:r>
              <a:rPr lang="el-GR" dirty="0"/>
              <a:t>Εδώ θα εστιάσουμε σε δύο τέτοιους βίους: στον </a:t>
            </a:r>
            <a:r>
              <a:rPr lang="el-GR" i="1" dirty="0"/>
              <a:t>Βίο 1</a:t>
            </a:r>
            <a:r>
              <a:rPr lang="el-GR" dirty="0"/>
              <a:t> γνωστό και ως </a:t>
            </a:r>
            <a:r>
              <a:rPr lang="el-GR" i="1" dirty="0" err="1"/>
              <a:t>Ηροδότειο</a:t>
            </a:r>
            <a:r>
              <a:rPr lang="el-GR" i="1" dirty="0"/>
              <a:t> Βίο (</a:t>
            </a:r>
            <a:r>
              <a:rPr lang="en-US" i="1" dirty="0"/>
              <a:t>Vita </a:t>
            </a:r>
            <a:r>
              <a:rPr lang="en-US" i="1" dirty="0" err="1"/>
              <a:t>Herodotea</a:t>
            </a:r>
            <a:r>
              <a:rPr lang="el-GR" i="1" dirty="0"/>
              <a:t>)</a:t>
            </a:r>
            <a:r>
              <a:rPr lang="en-US" i="1" dirty="0"/>
              <a:t> </a:t>
            </a:r>
            <a:r>
              <a:rPr lang="el-GR" dirty="0"/>
              <a:t>και στον </a:t>
            </a:r>
            <a:r>
              <a:rPr lang="el-GR" i="1" dirty="0"/>
              <a:t>Βίο 2, </a:t>
            </a:r>
            <a:r>
              <a:rPr lang="el-GR" dirty="0"/>
              <a:t>τον </a:t>
            </a:r>
            <a:r>
              <a:rPr lang="el-GR" i="1" dirty="0"/>
              <a:t>Αγώνα Ομήρου και Ησιόδου</a:t>
            </a:r>
            <a:r>
              <a:rPr lang="el-GR" dirty="0"/>
              <a:t>, γνωστό ως </a:t>
            </a:r>
            <a:r>
              <a:rPr lang="en-US" i="1" dirty="0"/>
              <a:t>Certamen</a:t>
            </a:r>
            <a:r>
              <a:rPr lang="en-US" dirty="0"/>
              <a:t> </a:t>
            </a:r>
            <a:r>
              <a:rPr lang="el-GR" dirty="0"/>
              <a:t>εν συντομία.</a:t>
            </a:r>
            <a:r>
              <a:rPr lang="en-US" dirty="0"/>
              <a:t> </a:t>
            </a:r>
            <a:r>
              <a:rPr lang="el-GR" dirty="0"/>
              <a:t>Κάποιες γενικές παρατηρήσεις για τους </a:t>
            </a:r>
            <a:r>
              <a:rPr lang="el-GR" i="1" dirty="0"/>
              <a:t>Βίους</a:t>
            </a:r>
            <a:r>
              <a:rPr lang="el-GR" dirty="0"/>
              <a:t>:</a:t>
            </a:r>
          </a:p>
          <a:p>
            <a:pPr algn="just"/>
            <a:r>
              <a:rPr lang="el-GR" dirty="0"/>
              <a:t>Οι αφηγήσεις αυτών των </a:t>
            </a:r>
            <a:r>
              <a:rPr lang="el-GR" i="1" dirty="0"/>
              <a:t>Βίων</a:t>
            </a:r>
            <a:r>
              <a:rPr lang="el-GR" dirty="0"/>
              <a:t> είναι μύθοι, όχι ιστορικά γεγονότα, για τον Όμηρο. Το να τους αντιμετωπίζουμε όμως ως μύθους δε σημαίνει καθόλου ότι δεν υπάρχει καμία ιστορία πίσω από αυτούς. Ακόμα και αν οι διάφοροι Όμηροι των ποικίλων Βίων είναι εμφανώς μυθικά κατασκευάσματα, η πραγματική κατασκευή των μύθων για τον Όμηρο μπορεί να θεωρηθεί ως ιστορικό γεγονός. Αυτοί οι μύθοι για τον Όμηρο στους </a:t>
            </a:r>
            <a:r>
              <a:rPr lang="el-GR" i="1" dirty="0"/>
              <a:t>Βίους</a:t>
            </a:r>
            <a:r>
              <a:rPr lang="el-GR" dirty="0"/>
              <a:t> μπορούν να εξεταστούν ως απόδειξη για τους διαφορετικούς τρόπους με τους οποίους η ομηρική ποίηση ιδιοποιήθηκε από ποικίλα διαφορετικά πολιτιστικά και πολιτικά κέντρα σε όλο τον αρχαίο ελληνόφωνο κόσμο.</a:t>
            </a:r>
          </a:p>
        </p:txBody>
      </p:sp>
    </p:spTree>
    <p:extLst>
      <p:ext uri="{BB962C8B-B14F-4D97-AF65-F5344CB8AC3E}">
        <p14:creationId xmlns:p14="http://schemas.microsoft.com/office/powerpoint/2010/main" val="199839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DE95714-40D9-426F-90A5-1B2B104242FD}"/>
              </a:ext>
            </a:extLst>
          </p:cNvPr>
          <p:cNvSpPr>
            <a:spLocks noGrp="1"/>
          </p:cNvSpPr>
          <p:nvPr>
            <p:ph type="title"/>
          </p:nvPr>
        </p:nvSpPr>
        <p:spPr>
          <a:xfrm>
            <a:off x="1103312" y="311316"/>
            <a:ext cx="9404723" cy="1400530"/>
          </a:xfrm>
        </p:spPr>
        <p:txBody>
          <a:bodyPr/>
          <a:lstStyle/>
          <a:p>
            <a:pPr algn="ctr"/>
            <a:r>
              <a:rPr lang="en-US" sz="3200" dirty="0"/>
              <a:t>The </a:t>
            </a:r>
            <a:r>
              <a:rPr lang="en-US" sz="3200" i="1" dirty="0"/>
              <a:t>Life of Homer </a:t>
            </a:r>
            <a:r>
              <a:rPr lang="en-US" sz="3200" dirty="0"/>
              <a:t>and other </a:t>
            </a:r>
            <a:r>
              <a:rPr lang="en-US" sz="3200" i="1" dirty="0"/>
              <a:t>Lives of Poets</a:t>
            </a:r>
            <a:r>
              <a:rPr lang="en-US" sz="3200" dirty="0"/>
              <a:t> as sources</a:t>
            </a:r>
            <a:br>
              <a:rPr lang="en-US" sz="3200" dirty="0"/>
            </a:br>
            <a:r>
              <a:rPr lang="el-GR" sz="2800" dirty="0"/>
              <a:t>Ο </a:t>
            </a:r>
            <a:r>
              <a:rPr lang="el-GR" sz="2800" i="1" dirty="0"/>
              <a:t>Βίος του Ομήρου </a:t>
            </a:r>
            <a:r>
              <a:rPr lang="el-GR" sz="2800" dirty="0"/>
              <a:t>και άλλοι </a:t>
            </a:r>
            <a:r>
              <a:rPr lang="el-GR" sz="2800" i="1" dirty="0"/>
              <a:t>Βίοι Ποιητών </a:t>
            </a:r>
            <a:r>
              <a:rPr lang="el-GR" sz="2800" dirty="0"/>
              <a:t>ως πηγές</a:t>
            </a:r>
            <a:endParaRPr lang="el-GR" sz="3200" dirty="0"/>
          </a:p>
        </p:txBody>
      </p:sp>
      <p:sp>
        <p:nvSpPr>
          <p:cNvPr id="3" name="Θέση περιεχομένου 2">
            <a:extLst>
              <a:ext uri="{FF2B5EF4-FFF2-40B4-BE49-F238E27FC236}">
                <a16:creationId xmlns:a16="http://schemas.microsoft.com/office/drawing/2014/main" xmlns="" id="{C52F4447-5CED-47F5-9B5E-16D1A40CD465}"/>
              </a:ext>
            </a:extLst>
          </p:cNvPr>
          <p:cNvSpPr>
            <a:spLocks noGrp="1"/>
          </p:cNvSpPr>
          <p:nvPr>
            <p:ph idx="1"/>
          </p:nvPr>
        </p:nvSpPr>
        <p:spPr/>
        <p:txBody>
          <a:bodyPr/>
          <a:lstStyle/>
          <a:p>
            <a:pPr algn="just"/>
            <a:r>
              <a:rPr lang="el-GR" dirty="0"/>
              <a:t>Αυτοί οι μύθοι, σε όλες τους τις εκδοχές, έχουν ένα κοινό στοιχείο: η ομηρική ποίηση απεικονίζεται ως μέσο της παράστασης, αναδεικνύοντας τον ίδιο τον Όμηρο ως κορυφαίο καλλιτέχνη.</a:t>
            </a:r>
          </a:p>
          <a:p>
            <a:pPr algn="just"/>
            <a:r>
              <a:rPr lang="el-GR" dirty="0"/>
              <a:t>Τέτοιοι μύθοι για τους βίους του Ομήρου και άλλων ποιητών μπορούν να διαβαστούν ως πηγές πληροφοριών για την πρόσληψη και τη διάδοση της προφορικής ποίησης – ακόμα και για τη σύνθεση και την παράσταση τέτοιας ποίησης. Πιο γενικά, αυτοί οι μύθοι παρέχουν πληροφορίες για τα τρία κύρια ερωτήματα του τίτλου: τις προφορικές παραδόσεις, τα γραπτά κείμενα και την πατρότητα. Οι πληροφορίες είναι ποικίλες και </a:t>
            </a:r>
            <a:r>
              <a:rPr lang="el-GR" dirty="0" err="1"/>
              <a:t>πολυεπίπεδες</a:t>
            </a:r>
            <a:r>
              <a:rPr lang="el-GR" dirty="0"/>
              <a:t> και απαιτούν έναν συνδυασμό συγχρονικής και διαχρονικής ανάλυσης. </a:t>
            </a:r>
          </a:p>
        </p:txBody>
      </p:sp>
    </p:spTree>
    <p:extLst>
      <p:ext uri="{BB962C8B-B14F-4D97-AF65-F5344CB8AC3E}">
        <p14:creationId xmlns:p14="http://schemas.microsoft.com/office/powerpoint/2010/main" val="1188079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2F85D4-B606-4775-AE7E-3F1B32D39834}"/>
              </a:ext>
            </a:extLst>
          </p:cNvPr>
          <p:cNvSpPr>
            <a:spLocks noGrp="1"/>
          </p:cNvSpPr>
          <p:nvPr>
            <p:ph type="title"/>
          </p:nvPr>
        </p:nvSpPr>
        <p:spPr/>
        <p:txBody>
          <a:bodyPr/>
          <a:lstStyle/>
          <a:p>
            <a:pPr algn="ctr"/>
            <a:r>
              <a:rPr lang="en-US" dirty="0"/>
              <a:t>A story about Homer and </a:t>
            </a:r>
            <a:r>
              <a:rPr lang="en-US" dirty="0" err="1"/>
              <a:t>Thestorides</a:t>
            </a:r>
            <a:r>
              <a:rPr lang="en-US" dirty="0"/>
              <a:t/>
            </a:r>
            <a:br>
              <a:rPr lang="en-US" dirty="0"/>
            </a:br>
            <a:r>
              <a:rPr lang="el-GR" sz="2800" dirty="0"/>
              <a:t>Μια ιστορία για τον Όμηρο και τον </a:t>
            </a:r>
            <a:r>
              <a:rPr lang="el-GR" sz="2800" dirty="0" err="1"/>
              <a:t>Θεστορίδη</a:t>
            </a:r>
            <a:endParaRPr lang="el-GR" dirty="0"/>
          </a:p>
        </p:txBody>
      </p:sp>
      <p:sp>
        <p:nvSpPr>
          <p:cNvPr id="3" name="Θέση περιεχομένου 2">
            <a:extLst>
              <a:ext uri="{FF2B5EF4-FFF2-40B4-BE49-F238E27FC236}">
                <a16:creationId xmlns:a16="http://schemas.microsoft.com/office/drawing/2014/main" xmlns="" id="{0EEE63C5-CDBF-4FAC-86C7-ECF694B7908B}"/>
              </a:ext>
            </a:extLst>
          </p:cNvPr>
          <p:cNvSpPr>
            <a:spLocks noGrp="1"/>
          </p:cNvSpPr>
          <p:nvPr>
            <p:ph idx="1"/>
          </p:nvPr>
        </p:nvSpPr>
        <p:spPr/>
        <p:txBody>
          <a:bodyPr>
            <a:normAutofit fontScale="92500" lnSpcReduction="10000"/>
          </a:bodyPr>
          <a:lstStyle/>
          <a:p>
            <a:pPr algn="just"/>
            <a:r>
              <a:rPr lang="el-GR" dirty="0"/>
              <a:t>Αυτή η ιστορία είναι ενσωματωμένη στην αφήγηση του </a:t>
            </a:r>
            <a:r>
              <a:rPr lang="el-GR" i="1" dirty="0"/>
              <a:t>Βίου 1 (</a:t>
            </a:r>
            <a:r>
              <a:rPr lang="el-GR" i="1" dirty="0" err="1"/>
              <a:t>Ηροδότειος</a:t>
            </a:r>
            <a:r>
              <a:rPr lang="el-GR" i="1" dirty="0"/>
              <a:t> Βίος) </a:t>
            </a:r>
            <a:r>
              <a:rPr lang="el-GR" dirty="0"/>
              <a:t>και έχουν επιλεχθεί ως πρόσωπα ο ποιητής Όμηρος και ο ποιητής </a:t>
            </a:r>
            <a:r>
              <a:rPr lang="el-GR" dirty="0" err="1"/>
              <a:t>Θεστορίδης</a:t>
            </a:r>
            <a:r>
              <a:rPr lang="el-GR" dirty="0"/>
              <a:t> ο </a:t>
            </a:r>
            <a:r>
              <a:rPr lang="el-GR" dirty="0" err="1"/>
              <a:t>Φωκαεύς</a:t>
            </a:r>
            <a:r>
              <a:rPr lang="el-GR" dirty="0"/>
              <a:t>, στον οποίο αλλού αποδίδεται η πατρότητα της </a:t>
            </a:r>
            <a:r>
              <a:rPr lang="el-GR" i="1" dirty="0"/>
              <a:t>Μικράς </a:t>
            </a:r>
            <a:r>
              <a:rPr lang="el-GR" i="1" dirty="0" err="1"/>
              <a:t>Ιλιάδας</a:t>
            </a:r>
            <a:r>
              <a:rPr lang="el-GR" dirty="0"/>
              <a:t>. Αυτός ο μύθος ενεργοποιεί την ιδέα της δημιουργίας καταγραφών (</a:t>
            </a:r>
            <a:r>
              <a:rPr lang="en-US" i="1" dirty="0"/>
              <a:t>transcripts</a:t>
            </a:r>
            <a:r>
              <a:rPr lang="en-US" dirty="0"/>
              <a:t>)</a:t>
            </a:r>
            <a:r>
              <a:rPr lang="el-GR" dirty="0"/>
              <a:t> και κειμένων</a:t>
            </a:r>
            <a:r>
              <a:rPr lang="en-US" dirty="0"/>
              <a:t> (</a:t>
            </a:r>
            <a:r>
              <a:rPr lang="en-US" i="1" dirty="0"/>
              <a:t>scripts</a:t>
            </a:r>
            <a:r>
              <a:rPr lang="en-US" dirty="0"/>
              <a:t>) </a:t>
            </a:r>
            <a:r>
              <a:rPr lang="el-GR" dirty="0"/>
              <a:t>μιας προφορικής σύνθεσης στην παράσταση, που ακολουθείται από την ιδέα της αλλαγής μιας τέτοιας αυθεντικής σύνθεσης σε ένα είδος γραφής (</a:t>
            </a:r>
            <a:r>
              <a:rPr lang="en-US" i="1" dirty="0"/>
              <a:t>scripture</a:t>
            </a:r>
            <a:r>
              <a:rPr lang="el-GR" dirty="0"/>
              <a:t>)</a:t>
            </a:r>
            <a:r>
              <a:rPr lang="en-US" dirty="0"/>
              <a:t>.</a:t>
            </a:r>
          </a:p>
          <a:p>
            <a:pPr algn="just"/>
            <a:r>
              <a:rPr lang="el-GR" dirty="0"/>
              <a:t>Σύμφωνα με την ιστορία, ο Όμηρος περιπλανιόταν από πόλη σε πόλη στη Μικρά Ασία, και μόλις είχε φτάσει στην ιωνική πόλη της Φώκαιας: </a:t>
            </a:r>
            <a:r>
              <a:rPr lang="el-GR" sz="1700" dirty="0"/>
              <a:t>«</a:t>
            </a:r>
            <a:r>
              <a:rPr lang="el-GR" sz="1700" dirty="0" err="1"/>
              <a:t>ἀπικόμενος</a:t>
            </a:r>
            <a:r>
              <a:rPr lang="el-GR" sz="1700" dirty="0"/>
              <a:t> </a:t>
            </a:r>
            <a:r>
              <a:rPr lang="el-GR" sz="1700" dirty="0" err="1"/>
              <a:t>δὲ</a:t>
            </a:r>
            <a:r>
              <a:rPr lang="el-GR" sz="1700" dirty="0"/>
              <a:t> </a:t>
            </a:r>
            <a:r>
              <a:rPr lang="el-GR" sz="1700" dirty="0" err="1"/>
              <a:t>ἐς</a:t>
            </a:r>
            <a:r>
              <a:rPr lang="el-GR" sz="1700" dirty="0"/>
              <a:t> </a:t>
            </a:r>
            <a:r>
              <a:rPr lang="el-GR" sz="1700" dirty="0" err="1"/>
              <a:t>Φωκαίην</a:t>
            </a:r>
            <a:r>
              <a:rPr lang="el-GR" sz="1700" dirty="0"/>
              <a:t> </a:t>
            </a:r>
            <a:r>
              <a:rPr lang="el-GR" sz="1700" dirty="0" err="1"/>
              <a:t>τῷ</a:t>
            </a:r>
            <a:r>
              <a:rPr lang="el-GR" sz="1700" dirty="0"/>
              <a:t> </a:t>
            </a:r>
            <a:r>
              <a:rPr lang="el-GR" sz="1700" dirty="0" err="1"/>
              <a:t>αὐτῷ</a:t>
            </a:r>
            <a:r>
              <a:rPr lang="el-GR" sz="1700" dirty="0"/>
              <a:t> </a:t>
            </a:r>
            <a:r>
              <a:rPr lang="el-GR" sz="1700" dirty="0" err="1"/>
              <a:t>τρόπῳ</a:t>
            </a:r>
            <a:r>
              <a:rPr lang="el-GR" sz="1700" dirty="0"/>
              <a:t> </a:t>
            </a:r>
            <a:r>
              <a:rPr lang="el-GR" sz="1700" dirty="0" err="1"/>
              <a:t>ἐβιότευσεν</a:t>
            </a:r>
            <a:r>
              <a:rPr lang="el-GR" sz="1700" dirty="0"/>
              <a:t>, </a:t>
            </a:r>
            <a:r>
              <a:rPr lang="el-GR" sz="1700" dirty="0" err="1"/>
              <a:t>ἔπεα</a:t>
            </a:r>
            <a:r>
              <a:rPr lang="el-GR" sz="1700" dirty="0"/>
              <a:t> </a:t>
            </a:r>
            <a:r>
              <a:rPr lang="el-GR" sz="1700" dirty="0" err="1"/>
              <a:t>ἐνδεικνύμενος</a:t>
            </a:r>
            <a:r>
              <a:rPr lang="el-GR" sz="1700" dirty="0"/>
              <a:t> </a:t>
            </a:r>
            <a:r>
              <a:rPr lang="el-GR" sz="1700" dirty="0" err="1"/>
              <a:t>ἐν</a:t>
            </a:r>
            <a:r>
              <a:rPr lang="el-GR" sz="1700" dirty="0"/>
              <a:t> </a:t>
            </a:r>
            <a:r>
              <a:rPr lang="el-GR" sz="1700" dirty="0" err="1"/>
              <a:t>ταῖς</a:t>
            </a:r>
            <a:r>
              <a:rPr lang="el-GR" sz="1700" dirty="0"/>
              <a:t> </a:t>
            </a:r>
            <a:r>
              <a:rPr lang="el-GR" sz="1700" u="sng" dirty="0" err="1"/>
              <a:t>λέσχαις</a:t>
            </a:r>
            <a:r>
              <a:rPr lang="el-GR" sz="1700" dirty="0"/>
              <a:t> </a:t>
            </a:r>
            <a:r>
              <a:rPr lang="el-GR" sz="1700" dirty="0" err="1"/>
              <a:t>κατίζων</a:t>
            </a:r>
            <a:r>
              <a:rPr lang="el-GR" sz="1700" dirty="0"/>
              <a:t>. </a:t>
            </a:r>
            <a:r>
              <a:rPr lang="el-GR" sz="1700" dirty="0" err="1"/>
              <a:t>ἐν</a:t>
            </a:r>
            <a:r>
              <a:rPr lang="el-GR" sz="1700" dirty="0"/>
              <a:t> </a:t>
            </a:r>
            <a:r>
              <a:rPr lang="el-GR" sz="1700" dirty="0" err="1"/>
              <a:t>δὲ</a:t>
            </a:r>
            <a:r>
              <a:rPr lang="el-GR" sz="1700" dirty="0"/>
              <a:t> </a:t>
            </a:r>
            <a:r>
              <a:rPr lang="el-GR" sz="1700" dirty="0" err="1"/>
              <a:t>τῇ</a:t>
            </a:r>
            <a:r>
              <a:rPr lang="el-GR" sz="1700" dirty="0"/>
              <a:t> </a:t>
            </a:r>
            <a:r>
              <a:rPr lang="el-GR" sz="1700" dirty="0" err="1"/>
              <a:t>Φωκαίῃ</a:t>
            </a:r>
            <a:r>
              <a:rPr lang="el-GR" sz="1700" dirty="0"/>
              <a:t> </a:t>
            </a:r>
            <a:r>
              <a:rPr lang="el-GR" sz="1700" dirty="0" err="1"/>
              <a:t>τοῦτον</a:t>
            </a:r>
            <a:r>
              <a:rPr lang="el-GR" sz="1700" dirty="0"/>
              <a:t> </a:t>
            </a:r>
            <a:r>
              <a:rPr lang="el-GR" sz="1700" dirty="0" err="1"/>
              <a:t>τὸν</a:t>
            </a:r>
            <a:r>
              <a:rPr lang="el-GR" sz="1700" dirty="0"/>
              <a:t> </a:t>
            </a:r>
            <a:r>
              <a:rPr lang="el-GR" sz="1700" dirty="0" err="1"/>
              <a:t>χρόνον</a:t>
            </a:r>
            <a:r>
              <a:rPr lang="el-GR" sz="1700" dirty="0"/>
              <a:t> </a:t>
            </a:r>
            <a:r>
              <a:rPr lang="el-GR" sz="1700" dirty="0" err="1"/>
              <a:t>Θεστορίδης</a:t>
            </a:r>
            <a:r>
              <a:rPr lang="el-GR" sz="1700" dirty="0"/>
              <a:t> τις </a:t>
            </a:r>
            <a:r>
              <a:rPr lang="el-GR" sz="1700" dirty="0" err="1"/>
              <a:t>ἦν</a:t>
            </a:r>
            <a:r>
              <a:rPr lang="el-GR" sz="1700" dirty="0"/>
              <a:t> γράμματα διδάσκων </a:t>
            </a:r>
            <a:r>
              <a:rPr lang="el-GR" sz="1700" dirty="0" err="1"/>
              <a:t>τοὺς</a:t>
            </a:r>
            <a:r>
              <a:rPr lang="el-GR" sz="1700" dirty="0"/>
              <a:t> </a:t>
            </a:r>
            <a:r>
              <a:rPr lang="el-GR" sz="1700" dirty="0" err="1"/>
              <a:t>παῖδας</a:t>
            </a:r>
            <a:r>
              <a:rPr lang="el-GR" sz="1700" dirty="0"/>
              <a:t>, </a:t>
            </a:r>
            <a:r>
              <a:rPr lang="el-GR" sz="1700" dirty="0" err="1"/>
              <a:t>ἀνὴρ</a:t>
            </a:r>
            <a:r>
              <a:rPr lang="el-GR" sz="1700" dirty="0"/>
              <a:t> </a:t>
            </a:r>
            <a:r>
              <a:rPr lang="el-GR" sz="1700" dirty="0" err="1"/>
              <a:t>οὐ</a:t>
            </a:r>
            <a:r>
              <a:rPr lang="el-GR" sz="1700" dirty="0"/>
              <a:t> </a:t>
            </a:r>
            <a:r>
              <a:rPr lang="el-GR" sz="1700" dirty="0" err="1"/>
              <a:t>κρήγυος</a:t>
            </a:r>
            <a:r>
              <a:rPr lang="el-GR" sz="1700" dirty="0"/>
              <a:t>· </a:t>
            </a:r>
            <a:r>
              <a:rPr lang="el-GR" sz="1700" dirty="0" err="1"/>
              <a:t>κατανοήσας</a:t>
            </a:r>
            <a:r>
              <a:rPr lang="el-GR" sz="1700" dirty="0"/>
              <a:t> </a:t>
            </a:r>
            <a:r>
              <a:rPr lang="el-GR" sz="1700" dirty="0" err="1"/>
              <a:t>δὲ</a:t>
            </a:r>
            <a:r>
              <a:rPr lang="el-GR" sz="1700" dirty="0"/>
              <a:t> </a:t>
            </a:r>
            <a:r>
              <a:rPr lang="el-GR" sz="1700" dirty="0" err="1"/>
              <a:t>τοῦ</a:t>
            </a:r>
            <a:r>
              <a:rPr lang="el-GR" sz="1700" dirty="0"/>
              <a:t> </a:t>
            </a:r>
            <a:r>
              <a:rPr lang="el-GR" sz="1700" dirty="0" err="1"/>
              <a:t>Ὁμήρου</a:t>
            </a:r>
            <a:r>
              <a:rPr lang="el-GR" sz="1700" dirty="0"/>
              <a:t> </a:t>
            </a:r>
            <a:r>
              <a:rPr lang="el-GR" sz="1700" dirty="0" err="1"/>
              <a:t>τὴν</a:t>
            </a:r>
            <a:r>
              <a:rPr lang="el-GR" sz="1700" dirty="0"/>
              <a:t> </a:t>
            </a:r>
            <a:r>
              <a:rPr lang="el-GR" sz="1700" dirty="0" err="1"/>
              <a:t>ποίησιν</a:t>
            </a:r>
            <a:r>
              <a:rPr lang="el-GR" sz="1700" dirty="0"/>
              <a:t> λόγους </a:t>
            </a:r>
            <a:r>
              <a:rPr lang="el-GR" sz="1700" dirty="0" err="1"/>
              <a:t>τοιούσδε</a:t>
            </a:r>
            <a:r>
              <a:rPr lang="el-GR" sz="1700" dirty="0"/>
              <a:t> </a:t>
            </a:r>
            <a:r>
              <a:rPr lang="el-GR" sz="1700" dirty="0" err="1"/>
              <a:t>αὐτῷ</a:t>
            </a:r>
            <a:r>
              <a:rPr lang="el-GR" sz="1700" dirty="0"/>
              <a:t> </a:t>
            </a:r>
            <a:r>
              <a:rPr lang="el-GR" sz="1700" dirty="0" err="1"/>
              <a:t>προσήνεγκε</a:t>
            </a:r>
            <a:r>
              <a:rPr lang="el-GR" sz="1700" dirty="0"/>
              <a:t>, </a:t>
            </a:r>
            <a:r>
              <a:rPr lang="el-GR" sz="1700" dirty="0" err="1"/>
              <a:t>φὰς</a:t>
            </a:r>
            <a:r>
              <a:rPr lang="el-GR" sz="1700" dirty="0"/>
              <a:t> </a:t>
            </a:r>
            <a:r>
              <a:rPr lang="el-GR" sz="1700" dirty="0" err="1"/>
              <a:t>ἕτοιμος</a:t>
            </a:r>
            <a:r>
              <a:rPr lang="el-GR" sz="1700" dirty="0"/>
              <a:t> </a:t>
            </a:r>
            <a:r>
              <a:rPr lang="el-GR" sz="1700" dirty="0" err="1"/>
              <a:t>εἶναι</a:t>
            </a:r>
            <a:r>
              <a:rPr lang="el-GR" sz="1700" dirty="0"/>
              <a:t> </a:t>
            </a:r>
            <a:r>
              <a:rPr lang="el-GR" sz="1700" dirty="0" err="1"/>
              <a:t>θεραπεύειν</a:t>
            </a:r>
            <a:r>
              <a:rPr lang="el-GR" sz="1700" dirty="0"/>
              <a:t> </a:t>
            </a:r>
            <a:r>
              <a:rPr lang="el-GR" sz="1700" dirty="0" err="1"/>
              <a:t>καὶ</a:t>
            </a:r>
            <a:r>
              <a:rPr lang="el-GR" sz="1700" dirty="0"/>
              <a:t> </a:t>
            </a:r>
            <a:r>
              <a:rPr lang="el-GR" sz="1700" dirty="0" err="1"/>
              <a:t>τρέφειν</a:t>
            </a:r>
            <a:r>
              <a:rPr lang="el-GR" sz="1700" dirty="0"/>
              <a:t> </a:t>
            </a:r>
            <a:r>
              <a:rPr lang="el-GR" sz="1700" dirty="0" err="1"/>
              <a:t>αὐτὸν</a:t>
            </a:r>
            <a:r>
              <a:rPr lang="el-GR" sz="1700" dirty="0"/>
              <a:t> </a:t>
            </a:r>
            <a:r>
              <a:rPr lang="el-GR" sz="1700" dirty="0" err="1"/>
              <a:t>ἀναλαβών</a:t>
            </a:r>
            <a:r>
              <a:rPr lang="el-GR" sz="1700" dirty="0"/>
              <a:t>, </a:t>
            </a:r>
            <a:r>
              <a:rPr lang="el-GR" sz="1700" dirty="0" err="1"/>
              <a:t>εἰ</a:t>
            </a:r>
            <a:r>
              <a:rPr lang="el-GR" sz="1700" dirty="0"/>
              <a:t> </a:t>
            </a:r>
            <a:r>
              <a:rPr lang="el-GR" sz="1700" dirty="0" err="1"/>
              <a:t>ἐθέλοι</a:t>
            </a:r>
            <a:r>
              <a:rPr lang="el-GR" sz="1700" dirty="0"/>
              <a:t> ἅ </a:t>
            </a:r>
            <a:r>
              <a:rPr lang="el-GR" sz="1700" dirty="0" err="1"/>
              <a:t>γε</a:t>
            </a:r>
            <a:r>
              <a:rPr lang="el-GR" sz="1700" dirty="0"/>
              <a:t> </a:t>
            </a:r>
            <a:r>
              <a:rPr lang="el-GR" sz="1700" dirty="0" err="1"/>
              <a:t>πεποιημένα</a:t>
            </a:r>
            <a:r>
              <a:rPr lang="el-GR" sz="1700" dirty="0"/>
              <a:t> </a:t>
            </a:r>
            <a:r>
              <a:rPr lang="el-GR" sz="1700" dirty="0" err="1"/>
              <a:t>εἴη</a:t>
            </a:r>
            <a:r>
              <a:rPr lang="el-GR" sz="1700" dirty="0"/>
              <a:t> </a:t>
            </a:r>
            <a:r>
              <a:rPr lang="el-GR" sz="1700" dirty="0" err="1"/>
              <a:t>αὐτῷ</a:t>
            </a:r>
            <a:r>
              <a:rPr lang="el-GR" sz="1700" dirty="0"/>
              <a:t> </a:t>
            </a:r>
            <a:r>
              <a:rPr lang="el-GR" sz="1700" dirty="0" err="1"/>
              <a:t>τῶν</a:t>
            </a:r>
            <a:r>
              <a:rPr lang="el-GR" sz="1700" dirty="0"/>
              <a:t> </a:t>
            </a:r>
            <a:r>
              <a:rPr lang="el-GR" sz="1700" dirty="0" err="1"/>
              <a:t>ἐπέων</a:t>
            </a:r>
            <a:r>
              <a:rPr lang="el-GR" sz="1700" dirty="0"/>
              <a:t> </a:t>
            </a:r>
            <a:r>
              <a:rPr lang="el-GR" sz="1700" dirty="0" err="1"/>
              <a:t>ἀναγράψασθαι</a:t>
            </a:r>
            <a:r>
              <a:rPr lang="el-GR" sz="1700" dirty="0"/>
              <a:t> </a:t>
            </a:r>
            <a:r>
              <a:rPr lang="el-GR" sz="1700" dirty="0" err="1"/>
              <a:t>καὶ</a:t>
            </a:r>
            <a:r>
              <a:rPr lang="el-GR" sz="1700" dirty="0"/>
              <a:t> </a:t>
            </a:r>
            <a:r>
              <a:rPr lang="el-GR" sz="1700" dirty="0" err="1"/>
              <a:t>ἄλλα</a:t>
            </a:r>
            <a:r>
              <a:rPr lang="el-GR" sz="1700" dirty="0"/>
              <a:t> </a:t>
            </a:r>
            <a:r>
              <a:rPr lang="el-GR" sz="1700" dirty="0" err="1"/>
              <a:t>ποιῶν</a:t>
            </a:r>
            <a:r>
              <a:rPr lang="el-GR" sz="1700" dirty="0"/>
              <a:t> </a:t>
            </a:r>
            <a:r>
              <a:rPr lang="el-GR" sz="1700" dirty="0" err="1"/>
              <a:t>πρὸς</a:t>
            </a:r>
            <a:r>
              <a:rPr lang="el-GR" sz="1700" dirty="0"/>
              <a:t> </a:t>
            </a:r>
            <a:r>
              <a:rPr lang="el-GR" sz="1700" dirty="0" err="1"/>
              <a:t>ἑωυτὸν</a:t>
            </a:r>
            <a:r>
              <a:rPr lang="el-GR" sz="1700" dirty="0"/>
              <a:t> </a:t>
            </a:r>
            <a:r>
              <a:rPr lang="el-GR" sz="1700" dirty="0" err="1"/>
              <a:t>ἀναφέρειν</a:t>
            </a:r>
            <a:r>
              <a:rPr lang="el-GR" sz="1700" dirty="0"/>
              <a:t> </a:t>
            </a:r>
            <a:r>
              <a:rPr lang="el-GR" sz="1700" dirty="0" err="1"/>
              <a:t>αἰεί</a:t>
            </a:r>
            <a:r>
              <a:rPr lang="el-GR" sz="1700" dirty="0"/>
              <a:t>. </a:t>
            </a:r>
            <a:r>
              <a:rPr lang="el-GR" sz="1700" dirty="0" err="1"/>
              <a:t>Τῷ</a:t>
            </a:r>
            <a:r>
              <a:rPr lang="el-GR" sz="1700" dirty="0"/>
              <a:t> </a:t>
            </a:r>
            <a:r>
              <a:rPr lang="el-GR" sz="1700" dirty="0" err="1"/>
              <a:t>δὲ</a:t>
            </a:r>
            <a:r>
              <a:rPr lang="el-GR" sz="1700" dirty="0"/>
              <a:t> </a:t>
            </a:r>
            <a:r>
              <a:rPr lang="el-GR" sz="1700" dirty="0" err="1"/>
              <a:t>Ὁμήρῳ</a:t>
            </a:r>
            <a:r>
              <a:rPr lang="el-GR" sz="1700" dirty="0"/>
              <a:t> </a:t>
            </a:r>
            <a:r>
              <a:rPr lang="el-GR" sz="1700" dirty="0" err="1"/>
              <a:t>ἀκούσαντι</a:t>
            </a:r>
            <a:r>
              <a:rPr lang="el-GR" sz="1700" dirty="0"/>
              <a:t> </a:t>
            </a:r>
            <a:r>
              <a:rPr lang="el-GR" sz="1700" dirty="0" err="1"/>
              <a:t>ἔδοξε</a:t>
            </a:r>
            <a:r>
              <a:rPr lang="el-GR" sz="1700" dirty="0"/>
              <a:t> </a:t>
            </a:r>
            <a:r>
              <a:rPr lang="el-GR" sz="1700" dirty="0" err="1"/>
              <a:t>ποιητέα</a:t>
            </a:r>
            <a:r>
              <a:rPr lang="el-GR" sz="1700" dirty="0"/>
              <a:t> </a:t>
            </a:r>
            <a:r>
              <a:rPr lang="el-GR" sz="1700" dirty="0" err="1"/>
              <a:t>εἶναι</a:t>
            </a:r>
            <a:r>
              <a:rPr lang="el-GR" sz="1700" dirty="0"/>
              <a:t> </a:t>
            </a:r>
            <a:r>
              <a:rPr lang="el-GR" sz="1700" dirty="0" err="1"/>
              <a:t>ταῦτα</a:t>
            </a:r>
            <a:r>
              <a:rPr lang="el-GR" sz="1700" dirty="0"/>
              <a:t>· </a:t>
            </a:r>
            <a:r>
              <a:rPr lang="el-GR" sz="1700" dirty="0" err="1"/>
              <a:t>ἐνδεὴς</a:t>
            </a:r>
            <a:r>
              <a:rPr lang="el-GR" sz="1700" dirty="0"/>
              <a:t> </a:t>
            </a:r>
            <a:r>
              <a:rPr lang="el-GR" sz="1700" dirty="0" err="1"/>
              <a:t>γὰρ</a:t>
            </a:r>
            <a:r>
              <a:rPr lang="el-GR" sz="1700" dirty="0"/>
              <a:t> </a:t>
            </a:r>
            <a:r>
              <a:rPr lang="el-GR" sz="1700" dirty="0" err="1"/>
              <a:t>ἦν</a:t>
            </a:r>
            <a:r>
              <a:rPr lang="el-GR" sz="1700" dirty="0"/>
              <a:t> </a:t>
            </a:r>
            <a:r>
              <a:rPr lang="el-GR" sz="1700" dirty="0" err="1"/>
              <a:t>τῶν</a:t>
            </a:r>
            <a:r>
              <a:rPr lang="el-GR" sz="1700" dirty="0"/>
              <a:t> </a:t>
            </a:r>
            <a:r>
              <a:rPr lang="el-GR" sz="1700" dirty="0" err="1"/>
              <a:t>ἀναγκαίων</a:t>
            </a:r>
            <a:r>
              <a:rPr lang="el-GR" sz="1700" dirty="0"/>
              <a:t> </a:t>
            </a:r>
            <a:r>
              <a:rPr lang="el-GR" sz="1700" dirty="0" err="1"/>
              <a:t>καὶ</a:t>
            </a:r>
            <a:r>
              <a:rPr lang="el-GR" sz="1700" dirty="0"/>
              <a:t> </a:t>
            </a:r>
            <a:r>
              <a:rPr lang="el-GR" sz="1700" dirty="0" err="1"/>
              <a:t>θεραπείης</a:t>
            </a:r>
            <a:r>
              <a:rPr lang="el-GR" sz="1700" dirty="0"/>
              <a:t>.»</a:t>
            </a:r>
            <a:r>
              <a:rPr lang="el-GR" dirty="0"/>
              <a:t> (</a:t>
            </a:r>
            <a:r>
              <a:rPr lang="en-US" i="1" dirty="0"/>
              <a:t>Vita </a:t>
            </a:r>
            <a:r>
              <a:rPr lang="en-US" i="1" dirty="0" err="1"/>
              <a:t>Herodotea</a:t>
            </a:r>
            <a:r>
              <a:rPr lang="en-US" i="1" dirty="0"/>
              <a:t> </a:t>
            </a:r>
            <a:r>
              <a:rPr lang="en-US" dirty="0"/>
              <a:t>1.192-218</a:t>
            </a:r>
            <a:r>
              <a:rPr lang="el-GR" dirty="0"/>
              <a:t>)</a:t>
            </a:r>
          </a:p>
        </p:txBody>
      </p:sp>
    </p:spTree>
    <p:extLst>
      <p:ext uri="{BB962C8B-B14F-4D97-AF65-F5344CB8AC3E}">
        <p14:creationId xmlns:p14="http://schemas.microsoft.com/office/powerpoint/2010/main" val="3391939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2F85D4-B606-4775-AE7E-3F1B32D39834}"/>
              </a:ext>
            </a:extLst>
          </p:cNvPr>
          <p:cNvSpPr>
            <a:spLocks noGrp="1"/>
          </p:cNvSpPr>
          <p:nvPr>
            <p:ph type="title"/>
          </p:nvPr>
        </p:nvSpPr>
        <p:spPr/>
        <p:txBody>
          <a:bodyPr/>
          <a:lstStyle/>
          <a:p>
            <a:pPr algn="ctr"/>
            <a:r>
              <a:rPr lang="en-US" dirty="0"/>
              <a:t>A story about Homer and </a:t>
            </a:r>
            <a:r>
              <a:rPr lang="en-US" dirty="0" err="1"/>
              <a:t>Thestorides</a:t>
            </a:r>
            <a:r>
              <a:rPr lang="en-US" dirty="0"/>
              <a:t/>
            </a:r>
            <a:br>
              <a:rPr lang="en-US" dirty="0"/>
            </a:br>
            <a:r>
              <a:rPr lang="el-GR" sz="2800" dirty="0"/>
              <a:t>Μια ιστορία για τον Όμηρο και τον </a:t>
            </a:r>
            <a:r>
              <a:rPr lang="el-GR" sz="2800" dirty="0" err="1"/>
              <a:t>Θεστορίδη</a:t>
            </a:r>
            <a:endParaRPr lang="el-GR" dirty="0"/>
          </a:p>
        </p:txBody>
      </p:sp>
      <p:sp>
        <p:nvSpPr>
          <p:cNvPr id="3" name="Θέση περιεχομένου 2">
            <a:extLst>
              <a:ext uri="{FF2B5EF4-FFF2-40B4-BE49-F238E27FC236}">
                <a16:creationId xmlns:a16="http://schemas.microsoft.com/office/drawing/2014/main" xmlns="" id="{0EEE63C5-CDBF-4FAC-86C7-ECF694B7908B}"/>
              </a:ext>
            </a:extLst>
          </p:cNvPr>
          <p:cNvSpPr>
            <a:spLocks noGrp="1"/>
          </p:cNvSpPr>
          <p:nvPr>
            <p:ph idx="1"/>
          </p:nvPr>
        </p:nvSpPr>
        <p:spPr/>
        <p:txBody>
          <a:bodyPr>
            <a:normAutofit/>
          </a:bodyPr>
          <a:lstStyle/>
          <a:p>
            <a:pPr algn="just"/>
            <a:r>
              <a:rPr lang="el-GR" dirty="0"/>
              <a:t>Στο απόσπασμα με την επιλογή των λέξεων φαίνεται ότι η πράξη της συγγραφής από τον Όμηρο</a:t>
            </a:r>
            <a:r>
              <a:rPr lang="el-GR" dirty="0">
                <a:solidFill>
                  <a:srgbClr val="FF0000"/>
                </a:solidFill>
              </a:rPr>
              <a:t> </a:t>
            </a:r>
            <a:r>
              <a:rPr lang="el-GR" dirty="0"/>
              <a:t>– στο παρελθόν, παρόν και μέλλον – δεν εξαρτάται από τη δράση κάποιου άλλου να καταγράψει τις συνθέσεις του (=καταγραφή από τον ίδιο).</a:t>
            </a:r>
          </a:p>
          <a:p>
            <a:pPr algn="just"/>
            <a:r>
              <a:rPr lang="el-GR" dirty="0"/>
              <a:t>Έχοντας αποδεχτεί τη συμφωνία που του πρόσφερε ο </a:t>
            </a:r>
            <a:r>
              <a:rPr lang="el-GR" dirty="0" err="1"/>
              <a:t>Θεστορίδης</a:t>
            </a:r>
            <a:r>
              <a:rPr lang="el-GR" dirty="0"/>
              <a:t>, ο Όμηρος παραμένει στη Φώκαια και «δημιουργεί» τη </a:t>
            </a:r>
            <a:r>
              <a:rPr lang="el-GR" i="1" dirty="0"/>
              <a:t>Μικρά </a:t>
            </a:r>
            <a:r>
              <a:rPr lang="el-GR" i="1" dirty="0" err="1"/>
              <a:t>Ιλιάδα</a:t>
            </a:r>
            <a:r>
              <a:rPr lang="el-GR" i="1" dirty="0"/>
              <a:t> </a:t>
            </a:r>
            <a:r>
              <a:rPr lang="el-GR" dirty="0"/>
              <a:t>και τη </a:t>
            </a:r>
            <a:r>
              <a:rPr lang="el-GR" i="1" dirty="0" err="1"/>
              <a:t>Φωκαΐδα</a:t>
            </a:r>
            <a:r>
              <a:rPr lang="el-GR" dirty="0"/>
              <a:t>, αλλά ο </a:t>
            </a:r>
            <a:r>
              <a:rPr lang="el-GR" dirty="0" err="1"/>
              <a:t>Θεστορίδης</a:t>
            </a:r>
            <a:r>
              <a:rPr lang="el-GR" dirty="0"/>
              <a:t> είναι αυτός που τα έχει όλα καταγεγραμμένα:</a:t>
            </a:r>
          </a:p>
          <a:p>
            <a:pPr marL="0" indent="0">
              <a:buNone/>
            </a:pPr>
            <a:r>
              <a:rPr lang="el-GR" sz="1600" dirty="0"/>
              <a:t>	«διατρίβων </a:t>
            </a:r>
            <a:r>
              <a:rPr lang="el-GR" sz="1600" dirty="0" err="1"/>
              <a:t>δὲ</a:t>
            </a:r>
            <a:r>
              <a:rPr lang="el-GR" sz="1600" dirty="0"/>
              <a:t> </a:t>
            </a:r>
            <a:r>
              <a:rPr lang="el-GR" sz="1600" dirty="0" err="1"/>
              <a:t>παρὰ</a:t>
            </a:r>
            <a:r>
              <a:rPr lang="el-GR" sz="1600" dirty="0"/>
              <a:t> </a:t>
            </a:r>
            <a:r>
              <a:rPr lang="el-GR" sz="1600" dirty="0" err="1"/>
              <a:t>τῷ</a:t>
            </a:r>
            <a:r>
              <a:rPr lang="el-GR" sz="1600" dirty="0"/>
              <a:t> </a:t>
            </a:r>
            <a:r>
              <a:rPr lang="el-GR" sz="1600" dirty="0" err="1"/>
              <a:t>Θεστορίδῃ</a:t>
            </a:r>
            <a:r>
              <a:rPr lang="el-GR" sz="1600" dirty="0"/>
              <a:t> </a:t>
            </a:r>
            <a:r>
              <a:rPr lang="el-GR" sz="1600" u="sng" dirty="0" err="1"/>
              <a:t>ποιεῖ</a:t>
            </a:r>
            <a:r>
              <a:rPr lang="el-GR" sz="1600" dirty="0"/>
              <a:t> </a:t>
            </a:r>
            <a:r>
              <a:rPr lang="el-GR" sz="1600" dirty="0" err="1"/>
              <a:t>Ἰλιάδα</a:t>
            </a:r>
            <a:r>
              <a:rPr lang="el-GR" sz="1600" dirty="0"/>
              <a:t> </a:t>
            </a:r>
            <a:r>
              <a:rPr lang="el-GR" sz="1600" dirty="0" err="1"/>
              <a:t>τὴν</a:t>
            </a:r>
            <a:r>
              <a:rPr lang="el-GR" sz="1600" dirty="0"/>
              <a:t> </a:t>
            </a:r>
            <a:r>
              <a:rPr lang="el-GR" sz="1600" dirty="0" err="1"/>
              <a:t>ἐλάσσω</a:t>
            </a:r>
            <a:r>
              <a:rPr lang="el-GR" sz="1600" dirty="0"/>
              <a:t>, </a:t>
            </a:r>
            <a:r>
              <a:rPr lang="el-GR" sz="1600" dirty="0" err="1"/>
              <a:t>ἧς</a:t>
            </a:r>
            <a:r>
              <a:rPr lang="el-GR" sz="1600" dirty="0"/>
              <a:t> ἡ </a:t>
            </a:r>
            <a:r>
              <a:rPr lang="el-GR" sz="1600" dirty="0" err="1"/>
              <a:t>ἀρχή</a:t>
            </a:r>
            <a:r>
              <a:rPr lang="en-US" sz="1600" dirty="0"/>
              <a:t> </a:t>
            </a:r>
            <a:br>
              <a:rPr lang="en-US" sz="1600" dirty="0"/>
            </a:br>
            <a:r>
              <a:rPr lang="el-GR" sz="1600" dirty="0"/>
              <a:t>	</a:t>
            </a:r>
            <a:r>
              <a:rPr lang="el-GR" sz="1600" dirty="0" err="1"/>
              <a:t>Ἴλιον</a:t>
            </a:r>
            <a:r>
              <a:rPr lang="el-GR" sz="1600" dirty="0"/>
              <a:t> </a:t>
            </a:r>
            <a:r>
              <a:rPr lang="el-GR" sz="1600" dirty="0" err="1"/>
              <a:t>ἀείδω</a:t>
            </a:r>
            <a:r>
              <a:rPr lang="el-GR" sz="1600" dirty="0"/>
              <a:t> </a:t>
            </a:r>
            <a:r>
              <a:rPr lang="el-GR" sz="1600" dirty="0" err="1"/>
              <a:t>καὶ</a:t>
            </a:r>
            <a:r>
              <a:rPr lang="el-GR" sz="1600" dirty="0"/>
              <a:t> </a:t>
            </a:r>
            <a:r>
              <a:rPr lang="el-GR" sz="1600" dirty="0" err="1"/>
              <a:t>Δαρδανίην</a:t>
            </a:r>
            <a:r>
              <a:rPr lang="el-GR" sz="1600" dirty="0"/>
              <a:t> </a:t>
            </a:r>
            <a:r>
              <a:rPr lang="el-GR" sz="1600" dirty="0" err="1"/>
              <a:t>ἐΰπωλον</a:t>
            </a:r>
            <a:r>
              <a:rPr lang="el-GR" sz="1600" dirty="0"/>
              <a:t>, </a:t>
            </a:r>
            <a:br>
              <a:rPr lang="el-GR" sz="1600" dirty="0"/>
            </a:br>
            <a:r>
              <a:rPr lang="el-GR" sz="1600" dirty="0"/>
              <a:t>	</a:t>
            </a:r>
            <a:r>
              <a:rPr lang="el-GR" sz="1600" dirty="0" err="1"/>
              <a:t>ἧς</a:t>
            </a:r>
            <a:r>
              <a:rPr lang="el-GR" sz="1600" dirty="0"/>
              <a:t> </a:t>
            </a:r>
            <a:r>
              <a:rPr lang="el-GR" sz="1600" dirty="0" err="1"/>
              <a:t>πέρι</a:t>
            </a:r>
            <a:r>
              <a:rPr lang="el-GR" sz="1600" dirty="0"/>
              <a:t> </a:t>
            </a:r>
            <a:r>
              <a:rPr lang="el-GR" sz="1600" dirty="0" err="1"/>
              <a:t>πολλὰ</a:t>
            </a:r>
            <a:r>
              <a:rPr lang="el-GR" sz="1600" dirty="0"/>
              <a:t> </a:t>
            </a:r>
            <a:r>
              <a:rPr lang="el-GR" sz="1600" dirty="0" err="1"/>
              <a:t>πάθον</a:t>
            </a:r>
            <a:r>
              <a:rPr lang="el-GR" sz="1600" dirty="0"/>
              <a:t> Δαναοί, θεράποντες </a:t>
            </a:r>
            <a:r>
              <a:rPr lang="el-GR" sz="1600" dirty="0" err="1"/>
              <a:t>Ἄρηος</a:t>
            </a:r>
            <a:r>
              <a:rPr lang="el-GR" sz="1600" dirty="0"/>
              <a:t>· </a:t>
            </a:r>
            <a:br>
              <a:rPr lang="el-GR" sz="1600" dirty="0"/>
            </a:br>
            <a:r>
              <a:rPr lang="el-GR" sz="1600" dirty="0"/>
              <a:t>	</a:t>
            </a:r>
            <a:r>
              <a:rPr lang="el-GR" sz="1600" dirty="0" err="1"/>
              <a:t>καὶ</a:t>
            </a:r>
            <a:r>
              <a:rPr lang="el-GR" sz="1600" dirty="0"/>
              <a:t> </a:t>
            </a:r>
            <a:r>
              <a:rPr lang="el-GR" sz="1600" dirty="0" err="1"/>
              <a:t>τὴν</a:t>
            </a:r>
            <a:r>
              <a:rPr lang="el-GR" sz="1600" dirty="0"/>
              <a:t> </a:t>
            </a:r>
            <a:r>
              <a:rPr lang="el-GR" sz="1600" dirty="0" err="1"/>
              <a:t>καλουμένην</a:t>
            </a:r>
            <a:r>
              <a:rPr lang="el-GR" sz="1600" dirty="0"/>
              <a:t> </a:t>
            </a:r>
            <a:r>
              <a:rPr lang="el-GR" sz="1600" dirty="0" err="1"/>
              <a:t>Φωκαΐδα</a:t>
            </a:r>
            <a:r>
              <a:rPr lang="el-GR" sz="1600" dirty="0"/>
              <a:t>, </a:t>
            </a:r>
            <a:r>
              <a:rPr lang="el-GR" sz="1600" dirty="0" err="1"/>
              <a:t>ἥν</a:t>
            </a:r>
            <a:r>
              <a:rPr lang="el-GR" sz="1600" dirty="0"/>
              <a:t> </a:t>
            </a:r>
            <a:r>
              <a:rPr lang="el-GR" sz="1600" dirty="0" err="1"/>
              <a:t>φασιν</a:t>
            </a:r>
            <a:r>
              <a:rPr lang="el-GR" sz="1600" dirty="0"/>
              <a:t> </a:t>
            </a:r>
            <a:r>
              <a:rPr lang="el-GR" sz="1600" dirty="0" err="1"/>
              <a:t>οἱ</a:t>
            </a:r>
            <a:r>
              <a:rPr lang="el-GR" sz="1600" dirty="0"/>
              <a:t> </a:t>
            </a:r>
            <a:r>
              <a:rPr lang="el-GR" sz="1600" dirty="0" err="1"/>
              <a:t>Φωκαεῖς</a:t>
            </a:r>
            <a:r>
              <a:rPr lang="el-GR" sz="1600" dirty="0"/>
              <a:t> </a:t>
            </a:r>
            <a:r>
              <a:rPr lang="el-GR" sz="1600" dirty="0" err="1"/>
              <a:t>Ὅμηρον</a:t>
            </a:r>
            <a:r>
              <a:rPr lang="el-GR" sz="1600" dirty="0"/>
              <a:t> παρ' </a:t>
            </a:r>
            <a:r>
              <a:rPr lang="el-GR" sz="1600" dirty="0" err="1"/>
              <a:t>αὐτοῖσι</a:t>
            </a:r>
            <a:r>
              <a:rPr lang="el-GR" sz="1600" dirty="0"/>
              <a:t> </a:t>
            </a:r>
            <a:r>
              <a:rPr lang="el-GR" sz="1600" u="sng" dirty="0" err="1"/>
              <a:t>ποιῆσαι</a:t>
            </a:r>
            <a:r>
              <a:rPr lang="el-GR" sz="1600" dirty="0"/>
              <a:t>. </a:t>
            </a:r>
            <a:r>
              <a:rPr lang="el-GR" sz="1600" dirty="0" err="1"/>
              <a:t>ἐπεὶ</a:t>
            </a:r>
            <a:r>
              <a:rPr lang="el-GR" sz="1600" dirty="0"/>
              <a:t> </a:t>
            </a:r>
            <a:r>
              <a:rPr lang="el-GR" sz="1600" dirty="0" err="1"/>
              <a:t>δὲ</a:t>
            </a:r>
            <a:r>
              <a:rPr lang="el-GR" sz="1600" dirty="0"/>
              <a:t> </a:t>
            </a:r>
            <a:r>
              <a:rPr lang="el-GR" sz="1600" dirty="0" err="1"/>
              <a:t>τήν</a:t>
            </a:r>
            <a:r>
              <a:rPr lang="el-GR" sz="1600" dirty="0"/>
              <a:t> 	τε </a:t>
            </a:r>
            <a:r>
              <a:rPr lang="el-GR" sz="1600" dirty="0" err="1"/>
              <a:t>Φωκαΐδα</a:t>
            </a:r>
            <a:r>
              <a:rPr lang="el-GR" sz="1600" dirty="0"/>
              <a:t> </a:t>
            </a:r>
            <a:r>
              <a:rPr lang="el-GR" sz="1600" dirty="0" err="1"/>
              <a:t>καὶ</a:t>
            </a:r>
            <a:r>
              <a:rPr lang="el-GR" sz="1600" dirty="0"/>
              <a:t> </a:t>
            </a:r>
            <a:r>
              <a:rPr lang="el-GR" sz="1600" dirty="0" err="1"/>
              <a:t>τἄλλα</a:t>
            </a:r>
            <a:r>
              <a:rPr lang="el-GR" sz="1600" dirty="0"/>
              <a:t> πάντα </a:t>
            </a:r>
            <a:r>
              <a:rPr lang="el-GR" sz="1600" dirty="0" err="1"/>
              <a:t>παρὰ</a:t>
            </a:r>
            <a:r>
              <a:rPr lang="el-GR" sz="1600" dirty="0"/>
              <a:t> </a:t>
            </a:r>
            <a:r>
              <a:rPr lang="el-GR" sz="1600" dirty="0" err="1"/>
              <a:t>τοῦ</a:t>
            </a:r>
            <a:r>
              <a:rPr lang="el-GR" sz="1600" dirty="0"/>
              <a:t> </a:t>
            </a:r>
            <a:r>
              <a:rPr lang="el-GR" sz="1600" dirty="0" err="1"/>
              <a:t>Ὁμήρου</a:t>
            </a:r>
            <a:r>
              <a:rPr lang="el-GR" sz="1600" dirty="0"/>
              <a:t> ὁ </a:t>
            </a:r>
            <a:r>
              <a:rPr lang="el-GR" sz="1600" dirty="0" err="1"/>
              <a:t>Θεστορίδης</a:t>
            </a:r>
            <a:r>
              <a:rPr lang="el-GR" sz="1600" dirty="0"/>
              <a:t> </a:t>
            </a:r>
            <a:r>
              <a:rPr lang="el-GR" sz="1600" u="sng" dirty="0" err="1"/>
              <a:t>ἐγράψατο</a:t>
            </a:r>
            <a:r>
              <a:rPr lang="el-GR" sz="1600" dirty="0"/>
              <a:t>, </a:t>
            </a:r>
            <a:r>
              <a:rPr lang="el-GR" sz="1600" dirty="0" err="1"/>
              <a:t>διενοήθη</a:t>
            </a:r>
            <a:r>
              <a:rPr lang="el-GR" sz="1600" dirty="0"/>
              <a:t> </a:t>
            </a:r>
            <a:r>
              <a:rPr lang="el-GR" sz="1600" dirty="0" err="1"/>
              <a:t>ἐκ</a:t>
            </a:r>
            <a:r>
              <a:rPr lang="en-US" sz="1600" dirty="0"/>
              <a:t> </a:t>
            </a:r>
            <a:r>
              <a:rPr lang="el-GR" sz="1600" dirty="0" err="1"/>
              <a:t>τῆς</a:t>
            </a:r>
            <a:r>
              <a:rPr lang="el-GR" sz="1600" dirty="0"/>
              <a:t> 	</a:t>
            </a:r>
            <a:r>
              <a:rPr lang="el-GR" sz="1600" dirty="0" err="1"/>
              <a:t>Φωκαίης</a:t>
            </a:r>
            <a:r>
              <a:rPr lang="el-GR" sz="1600" dirty="0"/>
              <a:t> </a:t>
            </a:r>
            <a:r>
              <a:rPr lang="el-GR" sz="1600" dirty="0" err="1"/>
              <a:t>ἀπαλλάσσεσθαι</a:t>
            </a:r>
            <a:r>
              <a:rPr lang="el-GR" sz="1600" dirty="0"/>
              <a:t>, </a:t>
            </a:r>
            <a:r>
              <a:rPr lang="el-GR" sz="1600" dirty="0" err="1"/>
              <a:t>τὴν</a:t>
            </a:r>
            <a:r>
              <a:rPr lang="el-GR" sz="1600" dirty="0"/>
              <a:t> </a:t>
            </a:r>
            <a:r>
              <a:rPr lang="el-GR" sz="1600" u="sng" dirty="0" err="1"/>
              <a:t>ποίησιν</a:t>
            </a:r>
            <a:r>
              <a:rPr lang="el-GR" sz="1600" dirty="0"/>
              <a:t> </a:t>
            </a:r>
            <a:r>
              <a:rPr lang="el-GR" sz="1600" dirty="0" err="1"/>
              <a:t>θέλων</a:t>
            </a:r>
            <a:r>
              <a:rPr lang="el-GR" sz="1600" dirty="0"/>
              <a:t> </a:t>
            </a:r>
            <a:r>
              <a:rPr lang="el-GR" sz="1600" dirty="0" err="1"/>
              <a:t>τοῦ</a:t>
            </a:r>
            <a:r>
              <a:rPr lang="el-GR" sz="1600" dirty="0"/>
              <a:t> </a:t>
            </a:r>
            <a:r>
              <a:rPr lang="el-GR" sz="1600" dirty="0" err="1"/>
              <a:t>Ὁμήρου</a:t>
            </a:r>
            <a:r>
              <a:rPr lang="el-GR" sz="1600" dirty="0"/>
              <a:t> </a:t>
            </a:r>
            <a:r>
              <a:rPr lang="el-GR" sz="1600" dirty="0" err="1"/>
              <a:t>ἐξιδιώσασθαι</a:t>
            </a:r>
            <a:r>
              <a:rPr lang="el-GR" sz="1600" dirty="0"/>
              <a:t>.»</a:t>
            </a:r>
            <a:r>
              <a:rPr lang="el-GR" dirty="0"/>
              <a:t> (</a:t>
            </a:r>
            <a:r>
              <a:rPr lang="en-US" dirty="0"/>
              <a:t>Vita 1.202-210)</a:t>
            </a:r>
            <a:endParaRPr lang="el-GR" dirty="0"/>
          </a:p>
        </p:txBody>
      </p:sp>
    </p:spTree>
    <p:extLst>
      <p:ext uri="{BB962C8B-B14F-4D97-AF65-F5344CB8AC3E}">
        <p14:creationId xmlns:p14="http://schemas.microsoft.com/office/powerpoint/2010/main" val="61006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0BFA031-2028-4936-AED0-D6AA4019F036}"/>
              </a:ext>
            </a:extLst>
          </p:cNvPr>
          <p:cNvSpPr>
            <a:spLocks noGrp="1"/>
          </p:cNvSpPr>
          <p:nvPr>
            <p:ph type="title"/>
          </p:nvPr>
        </p:nvSpPr>
        <p:spPr/>
        <p:txBody>
          <a:bodyPr/>
          <a:lstStyle/>
          <a:p>
            <a:pPr algn="ctr"/>
            <a:r>
              <a:rPr lang="en-US" dirty="0"/>
              <a:t>Introduction</a:t>
            </a:r>
            <a:br>
              <a:rPr lang="en-US" dirty="0"/>
            </a:br>
            <a:r>
              <a:rPr lang="el-GR" sz="2800" dirty="0"/>
              <a:t>Εισαγωγή</a:t>
            </a:r>
            <a:endParaRPr lang="el-GR" dirty="0"/>
          </a:p>
        </p:txBody>
      </p:sp>
      <p:sp>
        <p:nvSpPr>
          <p:cNvPr id="3" name="Θέση περιεχομένου 2">
            <a:extLst>
              <a:ext uri="{FF2B5EF4-FFF2-40B4-BE49-F238E27FC236}">
                <a16:creationId xmlns:a16="http://schemas.microsoft.com/office/drawing/2014/main" xmlns="" id="{82F9B984-3B6C-440D-908B-C31CF6074EB1}"/>
              </a:ext>
            </a:extLst>
          </p:cNvPr>
          <p:cNvSpPr>
            <a:spLocks noGrp="1"/>
          </p:cNvSpPr>
          <p:nvPr>
            <p:ph idx="1"/>
          </p:nvPr>
        </p:nvSpPr>
        <p:spPr/>
        <p:txBody>
          <a:bodyPr>
            <a:normAutofit/>
          </a:bodyPr>
          <a:lstStyle/>
          <a:p>
            <a:pPr algn="just"/>
            <a:r>
              <a:rPr lang="el-GR" dirty="0"/>
              <a:t>Για το τρίτο μέρος</a:t>
            </a:r>
            <a:r>
              <a:rPr lang="en-US" dirty="0"/>
              <a:t> (</a:t>
            </a:r>
            <a:r>
              <a:rPr lang="el-GR" dirty="0"/>
              <a:t>ζητήματα πατρότητας</a:t>
            </a:r>
            <a:r>
              <a:rPr lang="en-US" dirty="0"/>
              <a:t>)</a:t>
            </a:r>
            <a:r>
              <a:rPr lang="el-GR" dirty="0"/>
              <a:t>, ο </a:t>
            </a:r>
            <a:r>
              <a:rPr lang="en-US" dirty="0"/>
              <a:t>Nagy </a:t>
            </a:r>
            <a:r>
              <a:rPr lang="el-GR" dirty="0"/>
              <a:t>υποστηρίζει ότι</a:t>
            </a:r>
            <a:r>
              <a:rPr lang="en-US" dirty="0"/>
              <a:t> </a:t>
            </a:r>
            <a:r>
              <a:rPr lang="el-GR" dirty="0"/>
              <a:t>δεν μπορούμε να απευθύνουμε τέτοια ερωτήματα με όρους γραπτών κειμένων αν δεν τα απευθύνουμε πρώτα με όρους προφορικών παραδόσεων, και αυτό γιατί η απόδοση της δημιουργίας τους σε σκοτεινές φιγούρες (Αρκτίνος, Λέσχης, </a:t>
            </a:r>
            <a:r>
              <a:rPr lang="el-GR" dirty="0" err="1"/>
              <a:t>Θεστορίδης</a:t>
            </a:r>
            <a:r>
              <a:rPr lang="el-GR" dirty="0"/>
              <a:t>) μπορεί να γίνει κατανοητή μόνο όσον αφορά προφορικές παραδόσεις. Τέτοιες αποδόσεις πατρότητας ήταν εξαρτημένες από την ιδέα ότι ο Όμηρος ήταν ο δημιουργός μόνο της </a:t>
            </a:r>
            <a:r>
              <a:rPr lang="el-GR" i="1" dirty="0" err="1"/>
              <a:t>Ιλιάδας</a:t>
            </a:r>
            <a:r>
              <a:rPr lang="el-GR" dirty="0"/>
              <a:t> και της </a:t>
            </a:r>
            <a:r>
              <a:rPr lang="el-GR" i="1" dirty="0"/>
              <a:t>Οδύσσειας. </a:t>
            </a:r>
            <a:r>
              <a:rPr lang="el-GR" dirty="0"/>
              <a:t>Αυτή η ιδέα, η οποία διαμορφώθηκε σε σχετικά μεταγενέστερο στάδιο στην ιστορία των αρχαίων ελληνικών επικών παραδόσεων, μας φέρνει πίσω κυκλικά στην κύρια γραμμή του επιχειρήματος = οι προφορικές ποιητικές παραδόσεις του Επικού Κύκλου δεν μπορούν να χωριστούν από αντίστοιχες παραδόσεις που βρίσκουμε στην ομηρική </a:t>
            </a:r>
            <a:r>
              <a:rPr lang="el-GR" i="1" dirty="0" err="1"/>
              <a:t>Ιλιάδα</a:t>
            </a:r>
            <a:r>
              <a:rPr lang="el-GR" dirty="0"/>
              <a:t> και </a:t>
            </a:r>
            <a:r>
              <a:rPr lang="el-GR" i="1" dirty="0"/>
              <a:t>Οδύσσεια</a:t>
            </a:r>
            <a:r>
              <a:rPr lang="el-GR" dirty="0"/>
              <a:t>.</a:t>
            </a:r>
          </a:p>
        </p:txBody>
      </p:sp>
    </p:spTree>
    <p:extLst>
      <p:ext uri="{BB962C8B-B14F-4D97-AF65-F5344CB8AC3E}">
        <p14:creationId xmlns:p14="http://schemas.microsoft.com/office/powerpoint/2010/main" val="368975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2F85D4-B606-4775-AE7E-3F1B32D39834}"/>
              </a:ext>
            </a:extLst>
          </p:cNvPr>
          <p:cNvSpPr>
            <a:spLocks noGrp="1"/>
          </p:cNvSpPr>
          <p:nvPr>
            <p:ph type="title"/>
          </p:nvPr>
        </p:nvSpPr>
        <p:spPr/>
        <p:txBody>
          <a:bodyPr/>
          <a:lstStyle/>
          <a:p>
            <a:pPr algn="ctr"/>
            <a:r>
              <a:rPr lang="en-US" dirty="0"/>
              <a:t>A story about Homer and </a:t>
            </a:r>
            <a:r>
              <a:rPr lang="en-US" dirty="0" err="1"/>
              <a:t>Thestorides</a:t>
            </a:r>
            <a:r>
              <a:rPr lang="en-US" dirty="0"/>
              <a:t/>
            </a:r>
            <a:br>
              <a:rPr lang="en-US" dirty="0"/>
            </a:br>
            <a:r>
              <a:rPr lang="el-GR" sz="2800" dirty="0"/>
              <a:t>Μια ιστορία για τον Όμηρο και τον </a:t>
            </a:r>
            <a:r>
              <a:rPr lang="el-GR" sz="2800" dirty="0" err="1"/>
              <a:t>Θεστορίδη</a:t>
            </a:r>
            <a:endParaRPr lang="el-GR" dirty="0"/>
          </a:p>
        </p:txBody>
      </p:sp>
      <p:sp>
        <p:nvSpPr>
          <p:cNvPr id="3" name="Θέση περιεχομένου 2">
            <a:extLst>
              <a:ext uri="{FF2B5EF4-FFF2-40B4-BE49-F238E27FC236}">
                <a16:creationId xmlns:a16="http://schemas.microsoft.com/office/drawing/2014/main" xmlns="" id="{0EEE63C5-CDBF-4FAC-86C7-ECF694B7908B}"/>
              </a:ext>
            </a:extLst>
          </p:cNvPr>
          <p:cNvSpPr>
            <a:spLocks noGrp="1"/>
          </p:cNvSpPr>
          <p:nvPr>
            <p:ph idx="1"/>
          </p:nvPr>
        </p:nvSpPr>
        <p:spPr/>
        <p:txBody>
          <a:bodyPr>
            <a:normAutofit/>
          </a:bodyPr>
          <a:lstStyle/>
          <a:p>
            <a:pPr algn="just"/>
            <a:r>
              <a:rPr lang="el-GR" dirty="0"/>
              <a:t>Εδώ βλέπουμε ότι η αφήγηση αντιδιαστέλλει δύο ποιητικά συμβάντα: 1. ο Όμηρος «δημιουργεί» ποίηση (</a:t>
            </a:r>
            <a:r>
              <a:rPr lang="el-GR" sz="1800" i="1" dirty="0" err="1"/>
              <a:t>ποιῆσαι</a:t>
            </a:r>
            <a:r>
              <a:rPr lang="el-GR" dirty="0"/>
              <a:t>) και 2. ο </a:t>
            </a:r>
            <a:r>
              <a:rPr lang="el-GR" dirty="0" err="1"/>
              <a:t>Θεστορίδης</a:t>
            </a:r>
            <a:r>
              <a:rPr lang="el-GR" dirty="0"/>
              <a:t> «έχει μια καταγραφή» της ποίησης (</a:t>
            </a:r>
            <a:r>
              <a:rPr lang="el-GR" sz="1800" i="1" dirty="0" err="1"/>
              <a:t>ἐγράψατο</a:t>
            </a:r>
            <a:r>
              <a:rPr lang="el-GR" dirty="0"/>
              <a:t>). Και υπάρχουν περεταίρω διαφοροποιήσεις. Όπως βλέπουμε από την αφήγηση, ο </a:t>
            </a:r>
            <a:r>
              <a:rPr lang="el-GR" dirty="0" err="1"/>
              <a:t>Θεστορίδης</a:t>
            </a:r>
            <a:r>
              <a:rPr lang="el-GR" dirty="0"/>
              <a:t> σχεδιάζει να φύγει από τη Φώκαια μόλις πάρει την καταγραφή από τον Όμηρο. Γιατί; Επειδή θέλει να κάνει την καταγραφή</a:t>
            </a:r>
            <a:r>
              <a:rPr lang="en-US" dirty="0"/>
              <a:t> (transcript)</a:t>
            </a:r>
            <a:r>
              <a:rPr lang="el-GR" dirty="0"/>
              <a:t> κείμενο</a:t>
            </a:r>
            <a:r>
              <a:rPr lang="en-US" dirty="0"/>
              <a:t> (script)</a:t>
            </a:r>
            <a:r>
              <a:rPr lang="el-GR" dirty="0"/>
              <a:t>. Και γιατί αυτό; Διότι ο </a:t>
            </a:r>
            <a:r>
              <a:rPr lang="el-GR" dirty="0" err="1"/>
              <a:t>Θεστορίδης</a:t>
            </a:r>
            <a:r>
              <a:rPr lang="el-GR" dirty="0"/>
              <a:t> φιλοδοξεί να γίνει αντίπαλος του Ομήρου όχι μόνο ως συνθέτης αλλά και ως καλλιτέχνης/παρουσιαστής. Αυτό που θέλει ο </a:t>
            </a:r>
            <a:r>
              <a:rPr lang="el-GR" dirty="0" err="1"/>
              <a:t>Θεστορίδης</a:t>
            </a:r>
            <a:r>
              <a:rPr lang="el-GR" dirty="0"/>
              <a:t> από τον Όμηρο είναι ένα κείμενο</a:t>
            </a:r>
            <a:r>
              <a:rPr lang="el-GR" dirty="0">
                <a:solidFill>
                  <a:srgbClr val="FF0000"/>
                </a:solidFill>
              </a:rPr>
              <a:t> </a:t>
            </a:r>
            <a:r>
              <a:rPr lang="el-GR" dirty="0"/>
              <a:t>το οποίο θα τον διευκολύνει να παρουσιάσει την ποίηση που συντέθηκε από τον Όμηρο. Μόνο μέσω της παρουσίασης ο </a:t>
            </a:r>
            <a:r>
              <a:rPr lang="el-GR" dirty="0" err="1"/>
              <a:t>Θεστορίδης</a:t>
            </a:r>
            <a:r>
              <a:rPr lang="el-GR" dirty="0"/>
              <a:t> μπορεί να επιδείξει τις συνθέσεις που ισχυρίζεται ότι είναι δικές του. </a:t>
            </a:r>
          </a:p>
          <a:p>
            <a:pPr algn="just"/>
            <a:r>
              <a:rPr lang="el-GR" dirty="0"/>
              <a:t>Έπειτα ο </a:t>
            </a:r>
            <a:r>
              <a:rPr lang="en-US" dirty="0"/>
              <a:t>Nagy </a:t>
            </a:r>
            <a:r>
              <a:rPr lang="el-GR" dirty="0"/>
              <a:t>συνεχίζει με μια σύνοψη της αφήγησης.</a:t>
            </a:r>
          </a:p>
        </p:txBody>
      </p:sp>
    </p:spTree>
    <p:extLst>
      <p:ext uri="{BB962C8B-B14F-4D97-AF65-F5344CB8AC3E}">
        <p14:creationId xmlns:p14="http://schemas.microsoft.com/office/powerpoint/2010/main" val="1497150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2F85D4-B606-4775-AE7E-3F1B32D39834}"/>
              </a:ext>
            </a:extLst>
          </p:cNvPr>
          <p:cNvSpPr>
            <a:spLocks noGrp="1"/>
          </p:cNvSpPr>
          <p:nvPr>
            <p:ph type="title"/>
          </p:nvPr>
        </p:nvSpPr>
        <p:spPr/>
        <p:txBody>
          <a:bodyPr/>
          <a:lstStyle/>
          <a:p>
            <a:pPr algn="ctr"/>
            <a:r>
              <a:rPr lang="en-US" dirty="0"/>
              <a:t>A story about Homer and </a:t>
            </a:r>
            <a:r>
              <a:rPr lang="en-US" dirty="0" err="1"/>
              <a:t>Thestorides</a:t>
            </a:r>
            <a:r>
              <a:rPr lang="en-US" dirty="0"/>
              <a:t/>
            </a:r>
            <a:br>
              <a:rPr lang="en-US" dirty="0"/>
            </a:br>
            <a:r>
              <a:rPr lang="el-GR" sz="2800" dirty="0"/>
              <a:t>Μια ιστορία για τον Όμηρο και τον </a:t>
            </a:r>
            <a:r>
              <a:rPr lang="el-GR" sz="2800" dirty="0" err="1"/>
              <a:t>Θεστορίδη</a:t>
            </a:r>
            <a:endParaRPr lang="el-GR" dirty="0"/>
          </a:p>
        </p:txBody>
      </p:sp>
      <p:sp>
        <p:nvSpPr>
          <p:cNvPr id="3" name="Θέση περιεχομένου 2">
            <a:extLst>
              <a:ext uri="{FF2B5EF4-FFF2-40B4-BE49-F238E27FC236}">
                <a16:creationId xmlns:a16="http://schemas.microsoft.com/office/drawing/2014/main" xmlns="" id="{0EEE63C5-CDBF-4FAC-86C7-ECF694B7908B}"/>
              </a:ext>
            </a:extLst>
          </p:cNvPr>
          <p:cNvSpPr>
            <a:spLocks noGrp="1"/>
          </p:cNvSpPr>
          <p:nvPr>
            <p:ph idx="1"/>
          </p:nvPr>
        </p:nvSpPr>
        <p:spPr/>
        <p:txBody>
          <a:bodyPr>
            <a:normAutofit fontScale="85000" lnSpcReduction="10000"/>
          </a:bodyPr>
          <a:lstStyle/>
          <a:p>
            <a:pPr algn="just"/>
            <a:r>
              <a:rPr lang="el-GR" dirty="0"/>
              <a:t>Στον </a:t>
            </a:r>
            <a:r>
              <a:rPr lang="el-GR" i="1" dirty="0"/>
              <a:t>Βίο 1</a:t>
            </a:r>
            <a:r>
              <a:rPr lang="el-GR" dirty="0"/>
              <a:t>.210 κ.ε. ο </a:t>
            </a:r>
            <a:r>
              <a:rPr lang="el-GR" dirty="0" err="1"/>
              <a:t>Θεστορίδης</a:t>
            </a:r>
            <a:r>
              <a:rPr lang="el-GR" dirty="0"/>
              <a:t> πλέει από τη Φώκαια στη Χίο, όπου παρουσιάζει τους στίχους των επών του Ομήρου ως δικούς του. Εντωμεταξύ, πίσω στην Φώκαια ο Όμηρος μαθαίνει για την υπεξαίρεση και παίρνει την απόφαση να ταξιδέψει στη Χίο για να ξεκαθαρίσει τα πράγματα (1.224-5). Αφού φτάσει στο νησί, ο Όμηρος «δημιουργεί» νέα ποιήματα εκεί (1.335). Ο </a:t>
            </a:r>
            <a:r>
              <a:rPr lang="el-GR" dirty="0" err="1"/>
              <a:t>Θεστορίδης</a:t>
            </a:r>
            <a:r>
              <a:rPr lang="el-GR" dirty="0"/>
              <a:t> μαθαίνει για την παρουσία του συνθέτη και, για να μην αποκαλυφθεί ως </a:t>
            </a:r>
            <a:r>
              <a:rPr lang="el-GR" dirty="0" err="1"/>
              <a:t>ψευδο</a:t>
            </a:r>
            <a:r>
              <a:rPr lang="el-GR" dirty="0"/>
              <a:t>-Όμηρος (=δηλ. ένας μη εξουσιοδοτημένος καλλιτέχνης που διεκδικεί τις συνθέσεις του Ομήρου), φεύγει βιαστικά από τη Χίο (1.336-8). Καθ’ όλη την αφήγηση, οι γραπτές παρουσιάσεις του </a:t>
            </a:r>
            <a:r>
              <a:rPr lang="el-GR" dirty="0" err="1"/>
              <a:t>Θεστορίδη</a:t>
            </a:r>
            <a:r>
              <a:rPr lang="el-GR" dirty="0"/>
              <a:t> αντιπαραβάλλονται με τις άγραφες συνθέσεις του Ομήρου.</a:t>
            </a:r>
          </a:p>
          <a:p>
            <a:pPr algn="just"/>
            <a:r>
              <a:rPr lang="el-GR" dirty="0"/>
              <a:t>Η αφήγηση εδώ κάνει το κίνητρο του </a:t>
            </a:r>
            <a:r>
              <a:rPr lang="el-GR" dirty="0" err="1"/>
              <a:t>ψευδο</a:t>
            </a:r>
            <a:r>
              <a:rPr lang="el-GR" dirty="0"/>
              <a:t>-Ομήρου ξεκάθαρο: Ο </a:t>
            </a:r>
            <a:r>
              <a:rPr lang="el-GR" dirty="0" err="1"/>
              <a:t>Θεστορίδης</a:t>
            </a:r>
            <a:r>
              <a:rPr lang="el-GR" dirty="0"/>
              <a:t> σκοπεύει να ιδιοποιηθεί την ποίηση του Ομήρου με το να την παρουσιάσει κάπου αλλού, εν τη απουσία του Ομήρου. Αλλά ο Όμηρος αρνείται να γίνει ένας </a:t>
            </a:r>
            <a:r>
              <a:rPr lang="el-GR" u="sng" dirty="0"/>
              <a:t>απών δημιουργός</a:t>
            </a:r>
            <a:r>
              <a:rPr lang="el-GR" dirty="0"/>
              <a:t>. Καθώς η αφήγηση συνεχίζει, γίνεται σαφές ότι η παρουσία του Ομήρου να εξουσιοδοτεί είναι απαραίτητη σε κάθε περίσταση όταν οι συνθέσεις του παρουσιάζονται. Αντιθέτως, οι γραπτές παραστάσεις του </a:t>
            </a:r>
            <a:r>
              <a:rPr lang="el-GR" dirty="0" err="1"/>
              <a:t>Θεστορίδη</a:t>
            </a:r>
            <a:r>
              <a:rPr lang="el-GR" dirty="0"/>
              <a:t> είναι όλες μη εξουσιοδοτημένες από τον Όμηρο. Όσον αφορά την μέχρι στιγμής αφήγηση, μόνο οι άγραφες παραστάσεις του αυθεντικού συνθέτη είναι εξουσιοδοτημένες.</a:t>
            </a:r>
          </a:p>
        </p:txBody>
      </p:sp>
    </p:spTree>
    <p:extLst>
      <p:ext uri="{BB962C8B-B14F-4D97-AF65-F5344CB8AC3E}">
        <p14:creationId xmlns:p14="http://schemas.microsoft.com/office/powerpoint/2010/main" val="619075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2F85D4-B606-4775-AE7E-3F1B32D39834}"/>
              </a:ext>
            </a:extLst>
          </p:cNvPr>
          <p:cNvSpPr>
            <a:spLocks noGrp="1"/>
          </p:cNvSpPr>
          <p:nvPr>
            <p:ph type="title"/>
          </p:nvPr>
        </p:nvSpPr>
        <p:spPr/>
        <p:txBody>
          <a:bodyPr/>
          <a:lstStyle/>
          <a:p>
            <a:pPr algn="ctr"/>
            <a:r>
              <a:rPr lang="en-US" dirty="0"/>
              <a:t>A story about Homer and </a:t>
            </a:r>
            <a:r>
              <a:rPr lang="en-US" dirty="0" err="1"/>
              <a:t>Thestorides</a:t>
            </a:r>
            <a:r>
              <a:rPr lang="en-US" dirty="0"/>
              <a:t/>
            </a:r>
            <a:br>
              <a:rPr lang="en-US" dirty="0"/>
            </a:br>
            <a:r>
              <a:rPr lang="el-GR" sz="2800" dirty="0"/>
              <a:t>Μια ιστορία για τον Όμηρο και τον </a:t>
            </a:r>
            <a:r>
              <a:rPr lang="el-GR" sz="2800" dirty="0" err="1"/>
              <a:t>Θεστορίδη</a:t>
            </a:r>
            <a:endParaRPr lang="el-GR" dirty="0"/>
          </a:p>
        </p:txBody>
      </p:sp>
      <p:sp>
        <p:nvSpPr>
          <p:cNvPr id="3" name="Θέση περιεχομένου 2">
            <a:extLst>
              <a:ext uri="{FF2B5EF4-FFF2-40B4-BE49-F238E27FC236}">
                <a16:creationId xmlns:a16="http://schemas.microsoft.com/office/drawing/2014/main" xmlns="" id="{0EEE63C5-CDBF-4FAC-86C7-ECF694B7908B}"/>
              </a:ext>
            </a:extLst>
          </p:cNvPr>
          <p:cNvSpPr>
            <a:spLocks noGrp="1"/>
          </p:cNvSpPr>
          <p:nvPr>
            <p:ph idx="1"/>
          </p:nvPr>
        </p:nvSpPr>
        <p:spPr/>
        <p:txBody>
          <a:bodyPr>
            <a:normAutofit lnSpcReduction="10000"/>
          </a:bodyPr>
          <a:lstStyle/>
          <a:p>
            <a:pPr algn="just"/>
            <a:r>
              <a:rPr lang="el-GR" dirty="0"/>
              <a:t>Συνεχίζοντας τον </a:t>
            </a:r>
            <a:r>
              <a:rPr lang="el-GR" i="1" dirty="0"/>
              <a:t>Βίο 1</a:t>
            </a:r>
            <a:r>
              <a:rPr lang="el-GR" dirty="0"/>
              <a:t>, ενώ ο </a:t>
            </a:r>
            <a:r>
              <a:rPr lang="el-GR" dirty="0" err="1"/>
              <a:t>Θεστορίδης</a:t>
            </a:r>
            <a:r>
              <a:rPr lang="el-GR" dirty="0"/>
              <a:t> ζει στην πόλη της Χίου, προσποιούμενος ότι είναι ο Όμηρος, ο αληθινός Όμηρος ζει στην εξοχή και συνθέτει ‘αγροτική’ ποίηση όπως η </a:t>
            </a:r>
            <a:r>
              <a:rPr lang="el-GR" i="1" dirty="0" err="1"/>
              <a:t>Βατραχομυομαχία</a:t>
            </a:r>
            <a:r>
              <a:rPr lang="el-GR" i="1" dirty="0"/>
              <a:t> </a:t>
            </a:r>
            <a:r>
              <a:rPr lang="el-GR" dirty="0"/>
              <a:t>(1.332-5). Τέτοια ποίηση καθιερώνει τη φήμη του Ομήρου στο νησί. Για αυτό ο </a:t>
            </a:r>
            <a:r>
              <a:rPr lang="el-GR" dirty="0" err="1"/>
              <a:t>Θεστορίδης</a:t>
            </a:r>
            <a:r>
              <a:rPr lang="el-GR" dirty="0"/>
              <a:t>, όταν ακούει ότι ο Όμηρος είναι στο νησί, τρέπεται σε φυγή (1.332-8). Ο </a:t>
            </a:r>
            <a:r>
              <a:rPr lang="el-GR" dirty="0" err="1"/>
              <a:t>Θεστορίδης</a:t>
            </a:r>
            <a:r>
              <a:rPr lang="el-GR" dirty="0"/>
              <a:t> φοβόταν τις συνέπειες μιας σύγκρουσης παραστάσεων με τον Όμηρο, επειδή θα αποκαλυπτόταν.</a:t>
            </a:r>
          </a:p>
          <a:p>
            <a:pPr algn="just"/>
            <a:r>
              <a:rPr lang="el-GR" dirty="0"/>
              <a:t>Ως τώρα έχουμε δει ότι ο Όμηρος δεν μπορεί να διακινδυνεύσει να γίνει ένας απών δημιουργός. Μπορεί να γίνει δημιουργός μόνο στο βαθμό που η αληθινή ή αφηρημένη του παρουσία εξουσιοδοτεί την περίσταση της παρουσίασης. Στην αφηγηματική λογική του </a:t>
            </a:r>
            <a:r>
              <a:rPr lang="el-GR" i="1" dirty="0"/>
              <a:t>Βίου 1</a:t>
            </a:r>
            <a:r>
              <a:rPr lang="el-GR" dirty="0"/>
              <a:t>, ο Όμηρος ενσαρκώνει την εν εξελίξει συγχώνευση του συνθέτη με τον καλλιτέχνη/παρουσιαστή. Με άλλα λόγια, βλέπουμε εδώ μια </a:t>
            </a:r>
            <a:r>
              <a:rPr lang="el-GR" u="sng" dirty="0"/>
              <a:t>ποιητική παρουσίας </a:t>
            </a:r>
            <a:r>
              <a:rPr lang="el-GR" dirty="0"/>
              <a:t>και όχι μια ποιητική απουσίας.</a:t>
            </a:r>
          </a:p>
        </p:txBody>
      </p:sp>
    </p:spTree>
    <p:extLst>
      <p:ext uri="{BB962C8B-B14F-4D97-AF65-F5344CB8AC3E}">
        <p14:creationId xmlns:p14="http://schemas.microsoft.com/office/powerpoint/2010/main" val="3004917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2F85D4-B606-4775-AE7E-3F1B32D39834}"/>
              </a:ext>
            </a:extLst>
          </p:cNvPr>
          <p:cNvSpPr>
            <a:spLocks noGrp="1"/>
          </p:cNvSpPr>
          <p:nvPr>
            <p:ph type="title"/>
          </p:nvPr>
        </p:nvSpPr>
        <p:spPr/>
        <p:txBody>
          <a:bodyPr/>
          <a:lstStyle/>
          <a:p>
            <a:pPr algn="ctr"/>
            <a:r>
              <a:rPr lang="en-US" dirty="0"/>
              <a:t>A story about Homer and </a:t>
            </a:r>
            <a:r>
              <a:rPr lang="en-US" dirty="0" err="1"/>
              <a:t>Thestorides</a:t>
            </a:r>
            <a:r>
              <a:rPr lang="en-US" dirty="0"/>
              <a:t/>
            </a:r>
            <a:br>
              <a:rPr lang="en-US" dirty="0"/>
            </a:br>
            <a:r>
              <a:rPr lang="el-GR" sz="2800" dirty="0"/>
              <a:t>Μια ιστορία για τον Όμηρο και τον </a:t>
            </a:r>
            <a:r>
              <a:rPr lang="el-GR" sz="2800" dirty="0" err="1"/>
              <a:t>Θεστορίδη</a:t>
            </a:r>
            <a:endParaRPr lang="el-GR" dirty="0"/>
          </a:p>
        </p:txBody>
      </p:sp>
      <p:sp>
        <p:nvSpPr>
          <p:cNvPr id="3" name="Θέση περιεχομένου 2">
            <a:extLst>
              <a:ext uri="{FF2B5EF4-FFF2-40B4-BE49-F238E27FC236}">
                <a16:creationId xmlns:a16="http://schemas.microsoft.com/office/drawing/2014/main" xmlns="" id="{0EEE63C5-CDBF-4FAC-86C7-ECF694B7908B}"/>
              </a:ext>
            </a:extLst>
          </p:cNvPr>
          <p:cNvSpPr>
            <a:spLocks noGrp="1"/>
          </p:cNvSpPr>
          <p:nvPr>
            <p:ph idx="1"/>
          </p:nvPr>
        </p:nvSpPr>
        <p:spPr/>
        <p:txBody>
          <a:bodyPr>
            <a:normAutofit fontScale="85000" lnSpcReduction="10000"/>
          </a:bodyPr>
          <a:lstStyle/>
          <a:p>
            <a:pPr algn="just"/>
            <a:r>
              <a:rPr lang="el-GR" dirty="0"/>
              <a:t>Συνεχίζοντας τον </a:t>
            </a:r>
            <a:r>
              <a:rPr lang="el-GR" i="1" dirty="0"/>
              <a:t>Βίο 1</a:t>
            </a:r>
            <a:r>
              <a:rPr lang="el-GR" dirty="0"/>
              <a:t>, αφού απομακρυνθεί ο </a:t>
            </a:r>
            <a:r>
              <a:rPr lang="el-GR" dirty="0" err="1"/>
              <a:t>Θεστορίδης</a:t>
            </a:r>
            <a:r>
              <a:rPr lang="el-GR" dirty="0"/>
              <a:t>, ο Όμηρος μεταφέρεται στην πόλη της Χίου και καθιερώνεται ως κορυφαίος καλλιτέχνης, και τα ακροατήρια σε όλο το νησί γίνονται θαυμαστές του. Ενώ παραμένει στο νησί, συνθέτει την </a:t>
            </a:r>
            <a:r>
              <a:rPr lang="el-GR" i="1" dirty="0"/>
              <a:t>Οδύσσεια</a:t>
            </a:r>
            <a:r>
              <a:rPr lang="el-GR" dirty="0"/>
              <a:t> (1.350-2) και τη ‘Μεγάλη’ </a:t>
            </a:r>
            <a:r>
              <a:rPr lang="el-GR" i="1" dirty="0" err="1"/>
              <a:t>Ιλιάδα</a:t>
            </a:r>
            <a:r>
              <a:rPr lang="el-GR" i="1" dirty="0"/>
              <a:t> </a:t>
            </a:r>
            <a:r>
              <a:rPr lang="el-GR" dirty="0"/>
              <a:t>(1.379-84). </a:t>
            </a:r>
            <a:r>
              <a:rPr lang="el-GR" u="sng" dirty="0"/>
              <a:t>Η φήμη του Ομήρου αυξάνεται σημαντικά σε όλη την ιωνική Μικρά Ασία, και οι θαυμαστές του τον παροτρύνουν να κάνει περιοδεία στην ηπειρωτική χώρα της Ελλάδας </a:t>
            </a:r>
            <a:r>
              <a:rPr lang="el-GR" dirty="0"/>
              <a:t>(1.372-6). Αν και ο Όμηρος περιγράφεται ως πρόθυμος να κάνει τέτοιο ταξίδι, σιωπηρά παραμένει στη Χίο για περισσότερο καιρό και συνεχίζει να δημιουργεί στίχους που εστιάζουν στον εγκωμιασμό της Αθήνας (1.378-99). Αφού ολοκληρώσει</a:t>
            </a:r>
            <a:r>
              <a:rPr lang="en-US" dirty="0"/>
              <a:t> </a:t>
            </a:r>
            <a:r>
              <a:rPr lang="el-GR" dirty="0"/>
              <a:t>τον εμπλουτισμό, ο Όμηρος μπορεί τώρα να φύγει από τη Χίο και να ξεκινήσει το ταξίδι για την υπόλοιπη Ελλάδα (1.400) και φτάνει στη Σάμο ως ενδιάμεση στάση (1.401).</a:t>
            </a:r>
          </a:p>
          <a:p>
            <a:pPr algn="just"/>
            <a:r>
              <a:rPr lang="el-GR" dirty="0"/>
              <a:t>Σε αυτό το σημείο υπάρχει διχασμός των παραδόσεων των </a:t>
            </a:r>
            <a:r>
              <a:rPr lang="el-GR" i="1" dirty="0"/>
              <a:t>Βίων του Ομήρου</a:t>
            </a:r>
            <a:r>
              <a:rPr lang="el-GR" dirty="0"/>
              <a:t>. Η πρώτη βασική εκδοχή (</a:t>
            </a:r>
            <a:r>
              <a:rPr lang="el-GR" i="1" dirty="0"/>
              <a:t>Βίος 1</a:t>
            </a:r>
            <a:r>
              <a:rPr lang="el-GR" dirty="0"/>
              <a:t>) υποστηρίζει ότι ο Όμηρος ταξιδεύει από τη Σάμο στην Ίο και εκεί πεθαίνει πριν καν φτάσει στην ηπειρωτική Ελλάδα. Η άλλη κύρια εκδοχή (</a:t>
            </a:r>
            <a:r>
              <a:rPr lang="el-GR" i="1" dirty="0"/>
              <a:t>Βίος 2</a:t>
            </a:r>
            <a:r>
              <a:rPr lang="el-GR" dirty="0"/>
              <a:t>) ακολουθεί τη διαδρομή του Ομήρου στις μεγάλες ελληνικές πόλεις, στην Αθήνα (2.276-8), την Κόρινθο (2.286-7), το Άργος (2.287-315), και μετά από την πιο επιτυχημένη παράσταση στη Δήλο (2.315-22) ταξιδεύει στην Ίο, όπου και πεθαίνει (2.322-28).</a:t>
            </a:r>
          </a:p>
        </p:txBody>
      </p:sp>
    </p:spTree>
    <p:extLst>
      <p:ext uri="{BB962C8B-B14F-4D97-AF65-F5344CB8AC3E}">
        <p14:creationId xmlns:p14="http://schemas.microsoft.com/office/powerpoint/2010/main" val="1392638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2F85D4-B606-4775-AE7E-3F1B32D39834}"/>
              </a:ext>
            </a:extLst>
          </p:cNvPr>
          <p:cNvSpPr>
            <a:spLocks noGrp="1"/>
          </p:cNvSpPr>
          <p:nvPr>
            <p:ph type="title"/>
          </p:nvPr>
        </p:nvSpPr>
        <p:spPr/>
        <p:txBody>
          <a:bodyPr/>
          <a:lstStyle/>
          <a:p>
            <a:pPr algn="ctr"/>
            <a:r>
              <a:rPr lang="en-US" dirty="0"/>
              <a:t>A story about Homer and </a:t>
            </a:r>
            <a:r>
              <a:rPr lang="en-US" dirty="0" err="1"/>
              <a:t>Thestorides</a:t>
            </a:r>
            <a:r>
              <a:rPr lang="en-US" dirty="0"/>
              <a:t/>
            </a:r>
            <a:br>
              <a:rPr lang="en-US" dirty="0"/>
            </a:br>
            <a:r>
              <a:rPr lang="el-GR" sz="2800" dirty="0"/>
              <a:t>Μια ιστορία για τον Όμηρο και τον </a:t>
            </a:r>
            <a:r>
              <a:rPr lang="el-GR" sz="2800" dirty="0" err="1"/>
              <a:t>Θεστορίδη</a:t>
            </a:r>
            <a:endParaRPr lang="el-GR" dirty="0"/>
          </a:p>
        </p:txBody>
      </p:sp>
      <p:sp>
        <p:nvSpPr>
          <p:cNvPr id="3" name="Θέση περιεχομένου 2">
            <a:extLst>
              <a:ext uri="{FF2B5EF4-FFF2-40B4-BE49-F238E27FC236}">
                <a16:creationId xmlns:a16="http://schemas.microsoft.com/office/drawing/2014/main" xmlns="" id="{0EEE63C5-CDBF-4FAC-86C7-ECF694B7908B}"/>
              </a:ext>
            </a:extLst>
          </p:cNvPr>
          <p:cNvSpPr>
            <a:spLocks noGrp="1"/>
          </p:cNvSpPr>
          <p:nvPr>
            <p:ph idx="1"/>
          </p:nvPr>
        </p:nvSpPr>
        <p:spPr/>
        <p:txBody>
          <a:bodyPr>
            <a:normAutofit fontScale="92500" lnSpcReduction="10000"/>
          </a:bodyPr>
          <a:lstStyle/>
          <a:p>
            <a:pPr algn="just"/>
            <a:r>
              <a:rPr lang="el-GR" dirty="0"/>
              <a:t>Όταν ο Όμηρος πεθάνει, τι θα συμβεί στην αρχή του να αρνείται να γίνει απών δημιουργός; Αν η εξουσιοδοτούσα παρουσία του Ομήρου είναι απαραίτητη σε κάθε περίσταση όταν οι συνθέσεις του παρουσιάζονται, ποιος θα εξουσιοδοτήσει τις παραστάσεις όταν ο Όμηρος πεθάνει; Οι </a:t>
            </a:r>
            <a:r>
              <a:rPr lang="el-GR" dirty="0" err="1"/>
              <a:t>Ομηρίδες</a:t>
            </a:r>
            <a:r>
              <a:rPr lang="el-GR" dirty="0"/>
              <a:t>, ντόπιοι της Χίου, που είναι τα πνευματικά παιδιά του Ομήρου. Στα </a:t>
            </a:r>
            <a:r>
              <a:rPr lang="el-GR" dirty="0" err="1"/>
              <a:t>Παναθήναια</a:t>
            </a:r>
            <a:r>
              <a:rPr lang="el-GR" dirty="0"/>
              <a:t>, για παράδειγμα, οι παραστάσεις ομηρικής ποίησης εξουσιοδοτούνται από τους </a:t>
            </a:r>
            <a:r>
              <a:rPr lang="el-GR" dirty="0" err="1"/>
              <a:t>Ομηρίδες</a:t>
            </a:r>
            <a:r>
              <a:rPr lang="el-GR" dirty="0"/>
              <a:t>, σε αντίθεση με τις γραπτές παραστάσεις του </a:t>
            </a:r>
            <a:r>
              <a:rPr lang="el-GR" dirty="0" err="1"/>
              <a:t>Θεστορίδη</a:t>
            </a:r>
            <a:r>
              <a:rPr lang="el-GR" dirty="0"/>
              <a:t>, που είναι μη εξουσιοδοτημένες από τον Όμηρο.</a:t>
            </a:r>
          </a:p>
          <a:p>
            <a:pPr algn="just"/>
            <a:r>
              <a:rPr lang="el-GR" dirty="0"/>
              <a:t>Πρέπει να καταλάβουμε επομένως ότι έχουν ένα κείμενο με τις συνθέσεις του Ομήρου; Όχι, έχουν κάτι παραπάνω, τη </a:t>
            </a:r>
            <a:r>
              <a:rPr lang="el-GR" u="sng" dirty="0"/>
              <a:t>γραφή</a:t>
            </a:r>
            <a:r>
              <a:rPr lang="el-GR" dirty="0"/>
              <a:t> του Ομήρου ως του ενός αληθινού δημιουργού, σε αντίθεση με το κείμενο του </a:t>
            </a:r>
            <a:r>
              <a:rPr lang="el-GR" dirty="0" err="1"/>
              <a:t>Θεστορίδη</a:t>
            </a:r>
            <a:r>
              <a:rPr lang="el-GR" dirty="0"/>
              <a:t> ως πλαστού δημιουργού. Όπως ακριβώς οι άγραφες παραστάσεις του αυθεντικού συνθέτη ήταν εξουσιοδοτημένες από τον Όμηρο, έτσι και οι παραστάσεις των νόμιμων κληρονόμων είναι εξουσιοδοτημένες από αυτόν, δημιουργημένες από αυτόν, και οι λέξεις αυτού του δημιουργού γίνονται γραφή για τους </a:t>
            </a:r>
            <a:r>
              <a:rPr lang="el-GR" dirty="0" err="1"/>
              <a:t>Ομηρίδες</a:t>
            </a:r>
            <a:r>
              <a:rPr lang="el-GR" dirty="0"/>
              <a:t>.</a:t>
            </a:r>
          </a:p>
        </p:txBody>
      </p:sp>
    </p:spTree>
    <p:extLst>
      <p:ext uri="{BB962C8B-B14F-4D97-AF65-F5344CB8AC3E}">
        <p14:creationId xmlns:p14="http://schemas.microsoft.com/office/powerpoint/2010/main" val="2395030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2F85D4-B606-4775-AE7E-3F1B32D39834}"/>
              </a:ext>
            </a:extLst>
          </p:cNvPr>
          <p:cNvSpPr>
            <a:spLocks noGrp="1"/>
          </p:cNvSpPr>
          <p:nvPr>
            <p:ph type="title"/>
          </p:nvPr>
        </p:nvSpPr>
        <p:spPr/>
        <p:txBody>
          <a:bodyPr/>
          <a:lstStyle/>
          <a:p>
            <a:pPr algn="ctr"/>
            <a:r>
              <a:rPr lang="en-US" dirty="0"/>
              <a:t>A story about Homer and </a:t>
            </a:r>
            <a:r>
              <a:rPr lang="en-US" dirty="0" err="1"/>
              <a:t>Thestorides</a:t>
            </a:r>
            <a:r>
              <a:rPr lang="en-US" dirty="0"/>
              <a:t/>
            </a:r>
            <a:br>
              <a:rPr lang="en-US" dirty="0"/>
            </a:br>
            <a:r>
              <a:rPr lang="el-GR" sz="2800" dirty="0"/>
              <a:t>Μια ιστορία για τον Όμηρο και τον </a:t>
            </a:r>
            <a:r>
              <a:rPr lang="el-GR" sz="2800" dirty="0" err="1"/>
              <a:t>Θεστορίδη</a:t>
            </a:r>
            <a:endParaRPr lang="el-GR" dirty="0"/>
          </a:p>
        </p:txBody>
      </p:sp>
      <p:sp>
        <p:nvSpPr>
          <p:cNvPr id="3" name="Θέση περιεχομένου 2">
            <a:extLst>
              <a:ext uri="{FF2B5EF4-FFF2-40B4-BE49-F238E27FC236}">
                <a16:creationId xmlns:a16="http://schemas.microsoft.com/office/drawing/2014/main" xmlns="" id="{0EEE63C5-CDBF-4FAC-86C7-ECF694B7908B}"/>
              </a:ext>
            </a:extLst>
          </p:cNvPr>
          <p:cNvSpPr>
            <a:spLocks noGrp="1"/>
          </p:cNvSpPr>
          <p:nvPr>
            <p:ph idx="1"/>
          </p:nvPr>
        </p:nvSpPr>
        <p:spPr/>
        <p:txBody>
          <a:bodyPr>
            <a:normAutofit/>
          </a:bodyPr>
          <a:lstStyle/>
          <a:p>
            <a:pPr algn="just"/>
            <a:r>
              <a:rPr lang="el-GR" dirty="0"/>
              <a:t>Το πρότυπο για μια τέτοια υποθετική γραφή έχει δημιουργηθεί ήδη από την αφήγηση του </a:t>
            </a:r>
            <a:r>
              <a:rPr lang="el-GR" i="1" dirty="0"/>
              <a:t>Βίου 1</a:t>
            </a:r>
            <a:r>
              <a:rPr lang="el-GR" dirty="0"/>
              <a:t>. Όπως έχουμε δει, ο </a:t>
            </a:r>
            <a:r>
              <a:rPr lang="el-GR" dirty="0" err="1"/>
              <a:t>Θεστορίδης</a:t>
            </a:r>
            <a:r>
              <a:rPr lang="el-GR" dirty="0"/>
              <a:t> περιγράφεται ως δάσκαλος των γραμμάτων. Όσον αφορά τον Όμηρο, μόλις επιτέλους εδραιωθεί στη Χίο, γίνεται δάσκαλος των επών. Αυτή η διάκριση ανάμεσα στον δάσκαλο των επών και τον δάσκαλο των γραμμάτων φαίνεται να ανυψώνει τον Όμηρο από την προηγούμενη κατάστασή του ως δάσκαλος γραμμάτων στη Σμύρνη – μία κατάσταση που υιοθετεί από τον χαρακτήρα Φήμιο (1.50-2). Ωστόσο δεν πρέπει να υποθέσουμε ότι η λέξη γράμματα υποδηλώνει μια διάκριση μεταξύ γραπτού και προφορικού. Όπως βλέπουμε σε προηγούμενο μέρος της αφήγησης (1.37-8), η ακόμα αδιαφοροποίητη χρήση του </a:t>
            </a:r>
            <a:r>
              <a:rPr lang="el-GR" i="1" dirty="0"/>
              <a:t>γράμματα </a:t>
            </a:r>
            <a:r>
              <a:rPr lang="el-GR" dirty="0"/>
              <a:t>περιλαμβάνει τις παραστατικές τέχνες (</a:t>
            </a:r>
            <a:r>
              <a:rPr lang="el-GR" i="1" dirty="0"/>
              <a:t>μουσική)</a:t>
            </a:r>
            <a:r>
              <a:rPr lang="el-GR" dirty="0"/>
              <a:t>. Το ίδιο και στον </a:t>
            </a:r>
            <a:r>
              <a:rPr lang="el-GR" i="1" dirty="0"/>
              <a:t>Βίο 2</a:t>
            </a:r>
            <a:r>
              <a:rPr lang="el-GR" dirty="0"/>
              <a:t>, βλέπουμε ότι ο ίδιος ο Όμηρος περιγράφεται ξανά ως δάσκαλος γραμμάτων (2.16).</a:t>
            </a:r>
          </a:p>
        </p:txBody>
      </p:sp>
    </p:spTree>
    <p:extLst>
      <p:ext uri="{BB962C8B-B14F-4D97-AF65-F5344CB8AC3E}">
        <p14:creationId xmlns:p14="http://schemas.microsoft.com/office/powerpoint/2010/main" val="1483847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2F85D4-B606-4775-AE7E-3F1B32D39834}"/>
              </a:ext>
            </a:extLst>
          </p:cNvPr>
          <p:cNvSpPr>
            <a:spLocks noGrp="1"/>
          </p:cNvSpPr>
          <p:nvPr>
            <p:ph type="title"/>
          </p:nvPr>
        </p:nvSpPr>
        <p:spPr/>
        <p:txBody>
          <a:bodyPr/>
          <a:lstStyle/>
          <a:p>
            <a:pPr algn="ctr"/>
            <a:r>
              <a:rPr lang="en-US" dirty="0"/>
              <a:t>A story about Homer and </a:t>
            </a:r>
            <a:r>
              <a:rPr lang="en-US" dirty="0" err="1"/>
              <a:t>Thestorides</a:t>
            </a:r>
            <a:r>
              <a:rPr lang="en-US" dirty="0"/>
              <a:t/>
            </a:r>
            <a:br>
              <a:rPr lang="en-US" dirty="0"/>
            </a:br>
            <a:r>
              <a:rPr lang="el-GR" sz="2800" dirty="0"/>
              <a:t>Μια ιστορία για τον Όμηρο και τον </a:t>
            </a:r>
            <a:r>
              <a:rPr lang="el-GR" sz="2800" dirty="0" err="1"/>
              <a:t>Θεστορίδη</a:t>
            </a:r>
            <a:endParaRPr lang="el-GR" dirty="0"/>
          </a:p>
        </p:txBody>
      </p:sp>
      <p:sp>
        <p:nvSpPr>
          <p:cNvPr id="3" name="Θέση περιεχομένου 2">
            <a:extLst>
              <a:ext uri="{FF2B5EF4-FFF2-40B4-BE49-F238E27FC236}">
                <a16:creationId xmlns:a16="http://schemas.microsoft.com/office/drawing/2014/main" xmlns="" id="{0EEE63C5-CDBF-4FAC-86C7-ECF694B7908B}"/>
              </a:ext>
            </a:extLst>
          </p:cNvPr>
          <p:cNvSpPr>
            <a:spLocks noGrp="1"/>
          </p:cNvSpPr>
          <p:nvPr>
            <p:ph idx="1"/>
          </p:nvPr>
        </p:nvSpPr>
        <p:spPr>
          <a:xfrm>
            <a:off x="1103312" y="2052918"/>
            <a:ext cx="8946541" cy="4195481"/>
          </a:xfrm>
        </p:spPr>
        <p:txBody>
          <a:bodyPr>
            <a:normAutofit lnSpcReduction="10000"/>
          </a:bodyPr>
          <a:lstStyle/>
          <a:p>
            <a:pPr algn="just"/>
            <a:r>
              <a:rPr lang="el-GR" dirty="0"/>
              <a:t>Ωστόσο εξακολουθεί να ισχύει ότι το </a:t>
            </a:r>
            <a:r>
              <a:rPr lang="el-GR" i="1" dirty="0" err="1"/>
              <a:t>γράφειν</a:t>
            </a:r>
            <a:r>
              <a:rPr lang="el-GR" dirty="0"/>
              <a:t> δεν χρησιμοποιείται ούτε στον </a:t>
            </a:r>
            <a:r>
              <a:rPr lang="el-GR" i="1" dirty="0"/>
              <a:t>Βίο 1</a:t>
            </a:r>
            <a:r>
              <a:rPr lang="el-GR" dirty="0"/>
              <a:t> ούτε στον </a:t>
            </a:r>
            <a:r>
              <a:rPr lang="el-GR" i="1" dirty="0"/>
              <a:t>Βίο 2</a:t>
            </a:r>
            <a:r>
              <a:rPr lang="el-GR" dirty="0"/>
              <a:t> για να αναφερθεί στη σύνθεση της ποίησης από τον Όμηρο. Ο Όμηρος λέγεται ότι δημιουργεί (</a:t>
            </a:r>
            <a:r>
              <a:rPr lang="el-GR" i="1" dirty="0" err="1"/>
              <a:t>ποιεῖν</a:t>
            </a:r>
            <a:r>
              <a:rPr lang="el-GR" dirty="0"/>
              <a:t>) ό,τι συνθέτει, δεν το γράφει. Αυτό το μοτίβο υποστηρίζεται από τη μαρτυρία των πηγών. Στα έργα του Πλάτωνα και του Αριστοτέλη, για παράδειγμα, βλέπουμε τον Όμηρο ως έναν τεχνίτη που δημιουργεί-ποιεί και που δεν απεικονίζεται ως κάποιος που γράφει. Μόνο σε μεταγενέστερες πηγές, όπως ο Πλούταρχος και ο Παυσανίας, ο Όμηρος τελικά φαίνεται ως ένας δημιουργός που γράφει οτιδήποτε συνθέτει. Σε τόσο μεταγενέστερες πηγές, η σύνθεση μπορεί να χρησιμοποιηθεί μεταφορικά ως γραπτή σύνθεση, και, τουλάχιστον σε τέτοιο βαθμό, που ίσως σκεφτούμε τον Όμηρο ως συγγραφέα. Παρ’ όλα αυτά, όπως έχουμε δει, </a:t>
            </a:r>
            <a:r>
              <a:rPr lang="el-GR" dirty="0" err="1"/>
              <a:t>πρωιμότερες</a:t>
            </a:r>
            <a:r>
              <a:rPr lang="el-GR" dirty="0"/>
              <a:t> πηγές όπως οι </a:t>
            </a:r>
            <a:r>
              <a:rPr lang="el-GR" i="1" dirty="0"/>
              <a:t>Βίοι 1</a:t>
            </a:r>
            <a:r>
              <a:rPr lang="el-GR" dirty="0"/>
              <a:t> και </a:t>
            </a:r>
            <a:r>
              <a:rPr lang="el-GR" i="1" dirty="0"/>
              <a:t>2 </a:t>
            </a:r>
            <a:r>
              <a:rPr lang="el-GR" dirty="0"/>
              <a:t>απλά</a:t>
            </a:r>
            <a:r>
              <a:rPr lang="el-GR" i="1" dirty="0"/>
              <a:t> </a:t>
            </a:r>
            <a:r>
              <a:rPr lang="el-GR" dirty="0"/>
              <a:t>δεν χρησιμοποιούν μεταφορικά την παράσταση ως μια πράξη παρουσίασης γραπτών κειμένων.</a:t>
            </a:r>
          </a:p>
        </p:txBody>
      </p:sp>
    </p:spTree>
    <p:extLst>
      <p:ext uri="{BB962C8B-B14F-4D97-AF65-F5344CB8AC3E}">
        <p14:creationId xmlns:p14="http://schemas.microsoft.com/office/powerpoint/2010/main" val="65452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3E76694-5D86-4C73-891E-4F68ADD325D1}"/>
              </a:ext>
            </a:extLst>
          </p:cNvPr>
          <p:cNvSpPr>
            <a:spLocks noGrp="1"/>
          </p:cNvSpPr>
          <p:nvPr>
            <p:ph type="title"/>
          </p:nvPr>
        </p:nvSpPr>
        <p:spPr/>
        <p:txBody>
          <a:bodyPr/>
          <a:lstStyle/>
          <a:p>
            <a:pPr algn="ctr"/>
            <a:r>
              <a:rPr lang="en-US" dirty="0"/>
              <a:t>A story about Homer and </a:t>
            </a:r>
            <a:r>
              <a:rPr lang="en-US" dirty="0" err="1"/>
              <a:t>Thestorides</a:t>
            </a:r>
            <a:r>
              <a:rPr lang="en-US" sz="3200" dirty="0"/>
              <a:t/>
            </a:r>
            <a:br>
              <a:rPr lang="en-US" sz="3200" dirty="0"/>
            </a:br>
            <a:r>
              <a:rPr lang="el-GR" sz="2800" dirty="0"/>
              <a:t>Μια ιστορία για τον Όμηρο και τον </a:t>
            </a:r>
            <a:r>
              <a:rPr lang="el-GR" sz="2800" dirty="0" err="1"/>
              <a:t>Θεστορίδη</a:t>
            </a:r>
            <a:endParaRPr lang="el-GR" sz="3200" dirty="0"/>
          </a:p>
        </p:txBody>
      </p:sp>
      <p:sp>
        <p:nvSpPr>
          <p:cNvPr id="3" name="Θέση περιεχομένου 2">
            <a:extLst>
              <a:ext uri="{FF2B5EF4-FFF2-40B4-BE49-F238E27FC236}">
                <a16:creationId xmlns:a16="http://schemas.microsoft.com/office/drawing/2014/main" xmlns="" id="{3E9E3FC6-037F-4598-9F87-C37904E9B2D3}"/>
              </a:ext>
            </a:extLst>
          </p:cNvPr>
          <p:cNvSpPr>
            <a:spLocks noGrp="1"/>
          </p:cNvSpPr>
          <p:nvPr>
            <p:ph idx="1"/>
          </p:nvPr>
        </p:nvSpPr>
        <p:spPr/>
        <p:txBody>
          <a:bodyPr>
            <a:normAutofit/>
          </a:bodyPr>
          <a:lstStyle/>
          <a:p>
            <a:pPr algn="just"/>
            <a:r>
              <a:rPr lang="el-GR" dirty="0"/>
              <a:t>Όπως έχουμε δει, λοιπόν, στην ιστορία του Ομήρου και του </a:t>
            </a:r>
            <a:r>
              <a:rPr lang="el-GR" dirty="0" err="1"/>
              <a:t>Θεστορίδη</a:t>
            </a:r>
            <a:r>
              <a:rPr lang="el-GR" dirty="0"/>
              <a:t> στον </a:t>
            </a:r>
            <a:r>
              <a:rPr lang="el-GR" i="1" dirty="0"/>
              <a:t>Βίο 1</a:t>
            </a:r>
            <a:r>
              <a:rPr lang="el-GR" dirty="0"/>
              <a:t>, η αφήγηση απαιτεί την αληθινή ή νοητή παρουσία του Ομήρου να εξουσιοδοτεί την παράσταση του Ομήρου. Και αυτή η αφηγηματική ανάγκη αντέχει ακόμα και σε μεταγενέστερες περιόδους της Ομηρικής πρόσληψης όπως εξιστορείται στις αφηγήσεις των </a:t>
            </a:r>
            <a:r>
              <a:rPr lang="el-GR" i="1" dirty="0"/>
              <a:t>Βίων</a:t>
            </a:r>
            <a:r>
              <a:rPr lang="el-GR" dirty="0"/>
              <a:t>. Ακόμα και σε τόσο μεταγενέστερα </a:t>
            </a:r>
            <a:r>
              <a:rPr lang="el-GR" dirty="0" err="1"/>
              <a:t>συμφραζόμενα</a:t>
            </a:r>
            <a:r>
              <a:rPr lang="el-GR" dirty="0"/>
              <a:t>, όπου τα ποιήματα που έχουν αποδοθεί στον Όμηρο περιγράφονται ρητά ως δικά του γραπτά, η αφήγηση ακόμα απαιτεί τη νοητική παράσταση αυτών των ποιημάτων, και το πρότυπο καλλιτέχνη πρέπει ακόμα να είναι ο ίδιος ο Όμηρος.</a:t>
            </a:r>
          </a:p>
        </p:txBody>
      </p:sp>
    </p:spTree>
    <p:extLst>
      <p:ext uri="{BB962C8B-B14F-4D97-AF65-F5344CB8AC3E}">
        <p14:creationId xmlns:p14="http://schemas.microsoft.com/office/powerpoint/2010/main" val="2378772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2C568AE-CF89-4E30-9FA8-EDFBEC7C9B18}"/>
              </a:ext>
            </a:extLst>
          </p:cNvPr>
          <p:cNvSpPr>
            <a:spLocks noGrp="1"/>
          </p:cNvSpPr>
          <p:nvPr>
            <p:ph type="title"/>
          </p:nvPr>
        </p:nvSpPr>
        <p:spPr/>
        <p:txBody>
          <a:bodyPr/>
          <a:lstStyle/>
          <a:p>
            <a:pPr algn="ctr"/>
            <a:r>
              <a:rPr lang="en-US" sz="4000" dirty="0"/>
              <a:t>Competitions in the performances of epics</a:t>
            </a:r>
            <a:r>
              <a:rPr lang="en-US" dirty="0"/>
              <a:t/>
            </a:r>
            <a:br>
              <a:rPr lang="en-US" dirty="0"/>
            </a:br>
            <a:r>
              <a:rPr lang="el-GR" sz="2800" dirty="0"/>
              <a:t>Αγώνες στις παραστάσεις των επών</a:t>
            </a:r>
            <a:endParaRPr lang="el-GR" dirty="0"/>
          </a:p>
        </p:txBody>
      </p:sp>
      <p:sp>
        <p:nvSpPr>
          <p:cNvPr id="3" name="Θέση περιεχομένου 2">
            <a:extLst>
              <a:ext uri="{FF2B5EF4-FFF2-40B4-BE49-F238E27FC236}">
                <a16:creationId xmlns:a16="http://schemas.microsoft.com/office/drawing/2014/main" xmlns="" id="{AA99E9A9-095D-4BFE-AFEE-C2A6A5983CD0}"/>
              </a:ext>
            </a:extLst>
          </p:cNvPr>
          <p:cNvSpPr>
            <a:spLocks noGrp="1"/>
          </p:cNvSpPr>
          <p:nvPr>
            <p:ph idx="1"/>
          </p:nvPr>
        </p:nvSpPr>
        <p:spPr/>
        <p:txBody>
          <a:bodyPr>
            <a:normAutofit fontScale="92500" lnSpcReduction="20000"/>
          </a:bodyPr>
          <a:lstStyle/>
          <a:p>
            <a:pPr algn="just"/>
            <a:r>
              <a:rPr lang="el-GR" sz="1800" dirty="0"/>
              <a:t>Ως τώρα έχουμε δει ότι ο </a:t>
            </a:r>
            <a:r>
              <a:rPr lang="el-GR" sz="1800" dirty="0" err="1"/>
              <a:t>Θεστορίδης</a:t>
            </a:r>
            <a:r>
              <a:rPr lang="el-GR" sz="1800" dirty="0"/>
              <a:t> από τη Φώκαια, σύμφωνα με τον </a:t>
            </a:r>
            <a:r>
              <a:rPr lang="el-GR" sz="1800" i="1" dirty="0"/>
              <a:t>Βίο 1</a:t>
            </a:r>
            <a:r>
              <a:rPr lang="el-GR" sz="1800" dirty="0"/>
              <a:t>, είναι ένας </a:t>
            </a:r>
            <a:r>
              <a:rPr lang="el-GR" sz="1800" dirty="0" err="1"/>
              <a:t>ψευδο</a:t>
            </a:r>
            <a:r>
              <a:rPr lang="el-GR" sz="1800" dirty="0"/>
              <a:t>-Όμηρος που διεκδικεί τα εύσημα της σύνθεσης της </a:t>
            </a:r>
            <a:r>
              <a:rPr lang="el-GR" sz="1800" i="1" dirty="0"/>
              <a:t>Μικράς </a:t>
            </a:r>
            <a:r>
              <a:rPr lang="el-GR" sz="1800" i="1" dirty="0" err="1"/>
              <a:t>Ιλιάδας</a:t>
            </a:r>
            <a:r>
              <a:rPr lang="el-GR" sz="1800" dirty="0"/>
              <a:t> επειδή παρουσίασε το έπος, το οποίο στην πραγματικότητα είχε συνθέσει ο πραγματικός Όμηρος. Νωρίτερα όμως είχαμε δει ότι ο </a:t>
            </a:r>
            <a:r>
              <a:rPr lang="el-GR" sz="1800" dirty="0" err="1"/>
              <a:t>Θεστορίδης</a:t>
            </a:r>
            <a:r>
              <a:rPr lang="el-GR" sz="1800" dirty="0"/>
              <a:t> σε άλλα </a:t>
            </a:r>
            <a:r>
              <a:rPr lang="el-GR" sz="1800" dirty="0" err="1"/>
              <a:t>συμφραζόμενα</a:t>
            </a:r>
            <a:r>
              <a:rPr lang="el-GR" sz="1800" dirty="0"/>
              <a:t> είχε όντως πιστωθεί με την πατρότητα της </a:t>
            </a:r>
            <a:r>
              <a:rPr lang="el-GR" sz="1800" i="1" dirty="0"/>
              <a:t>Μικράς </a:t>
            </a:r>
            <a:r>
              <a:rPr lang="el-GR" sz="1800" i="1" dirty="0" err="1"/>
              <a:t>Ιλιάδας</a:t>
            </a:r>
            <a:r>
              <a:rPr lang="el-GR" sz="1800" dirty="0"/>
              <a:t>. Πώς μπορούμε να εξηγήσουμε τόσο διαφορετικές αντιλήψεις; Όλα εξαρτώνται από το αν ο Όμηρος θεωρείτο ως ο δημιουργός της </a:t>
            </a:r>
            <a:r>
              <a:rPr lang="el-GR" sz="1800" i="1" dirty="0" err="1"/>
              <a:t>Ιλιάδας</a:t>
            </a:r>
            <a:r>
              <a:rPr lang="el-GR" sz="1800" dirty="0"/>
              <a:t> και της </a:t>
            </a:r>
            <a:r>
              <a:rPr lang="el-GR" sz="1800" i="1" dirty="0"/>
              <a:t>Οδύσσειας</a:t>
            </a:r>
            <a:r>
              <a:rPr lang="el-GR" sz="1800" dirty="0"/>
              <a:t> αποκλειστικά. Όσον αφορά την αφήγηση του </a:t>
            </a:r>
            <a:r>
              <a:rPr lang="el-GR" sz="1800" i="1" dirty="0"/>
              <a:t>Βίου 1</a:t>
            </a:r>
            <a:r>
              <a:rPr lang="el-GR" sz="1800" dirty="0"/>
              <a:t>, αυτό δεν ισχύει , αφού ο Όμηρος είναι ο δημιουργός της </a:t>
            </a:r>
            <a:r>
              <a:rPr lang="el-GR" sz="1800" i="1" dirty="0"/>
              <a:t>Μικράς </a:t>
            </a:r>
            <a:r>
              <a:rPr lang="el-GR" sz="1800" i="1" dirty="0" err="1"/>
              <a:t>Ιλιάδας</a:t>
            </a:r>
            <a:r>
              <a:rPr lang="el-GR" sz="1800" i="1" dirty="0"/>
              <a:t> </a:t>
            </a:r>
            <a:r>
              <a:rPr lang="el-GR" sz="1800" dirty="0"/>
              <a:t>επίσης. Ένας τέτοιος Όμηρος είναι προ-κλασικός, και μια τέτοια ποιητική φιγούρα πρέπει να υπερισχύσει ενάντια στις ανταγωνιστικές διεκδικήσεις άλλων ποιητικών φιγούρων σε έναν συνεχή αγώνα για να πάρει τα εύσημα ως δημιουργός οπουδήποτε έπους του Κύκλου.  </a:t>
            </a:r>
          </a:p>
          <a:p>
            <a:pPr algn="just"/>
            <a:r>
              <a:rPr lang="el-GR" sz="1800" dirty="0"/>
              <a:t>Αντίθετα, ο κλασικός Όμηρος είναι ο δημιουργός μόνο της </a:t>
            </a:r>
            <a:r>
              <a:rPr lang="el-GR" sz="1800" i="1" dirty="0" err="1"/>
              <a:t>Ιλιάδας</a:t>
            </a:r>
            <a:r>
              <a:rPr lang="el-GR" sz="1800" dirty="0"/>
              <a:t> και της </a:t>
            </a:r>
            <a:r>
              <a:rPr lang="el-GR" sz="1800" i="1" dirty="0"/>
              <a:t>Οδύσσειας</a:t>
            </a:r>
            <a:r>
              <a:rPr lang="el-GR" sz="1800" dirty="0"/>
              <a:t> όπως παρουσιάζεται στα </a:t>
            </a:r>
            <a:r>
              <a:rPr lang="el-GR" sz="1800" dirty="0" err="1"/>
              <a:t>Παναθήναια</a:t>
            </a:r>
            <a:r>
              <a:rPr lang="el-GR" sz="1800" dirty="0"/>
              <a:t>.  Από μια τέτοια κλασική αντίληψη ο </a:t>
            </a:r>
            <a:r>
              <a:rPr lang="el-GR" sz="1800" dirty="0" err="1"/>
              <a:t>Θεστορίδης</a:t>
            </a:r>
            <a:r>
              <a:rPr lang="el-GR" sz="1800" dirty="0"/>
              <a:t> ίσως νόμιμα μπορεί να θεωρηθεί ως ο δημιουργός της </a:t>
            </a:r>
            <a:r>
              <a:rPr lang="el-GR" sz="1800" i="1" dirty="0"/>
              <a:t>Μικράς </a:t>
            </a:r>
            <a:r>
              <a:rPr lang="el-GR" sz="1800" i="1" dirty="0" err="1"/>
              <a:t>Ιλιάδας</a:t>
            </a:r>
            <a:r>
              <a:rPr lang="el-GR" sz="1800" dirty="0"/>
              <a:t>, αφού ο Όμηρος δεν διεκδικεί την πατρότητα. Αλλά εδώ δημιουργείται ένα πρόβλημα: υπάρχουν άλλες αντίπαλες διεκδικήσεις για την πατρότητα της </a:t>
            </a:r>
            <a:r>
              <a:rPr lang="el-GR" sz="1800" i="1" dirty="0"/>
              <a:t>Μικράς </a:t>
            </a:r>
            <a:r>
              <a:rPr lang="el-GR" sz="1800" i="1" dirty="0" err="1"/>
              <a:t>Ιλιάδας</a:t>
            </a:r>
            <a:r>
              <a:rPr lang="el-GR" sz="1800" dirty="0"/>
              <a:t>. Όπως θα αποδειχθεί, τέτοιου είδους διεκδικήσεις υποδηλώνουν την ύπαρξη παραδόσεων αγώνων στις παραστάσεις επών όπως η </a:t>
            </a:r>
            <a:r>
              <a:rPr lang="el-GR" sz="1800" i="1" dirty="0"/>
              <a:t>Μικρά </a:t>
            </a:r>
            <a:r>
              <a:rPr lang="el-GR" sz="1800" i="1" dirty="0" err="1"/>
              <a:t>Ιλιάς</a:t>
            </a:r>
            <a:r>
              <a:rPr lang="el-GR" sz="1800" dirty="0"/>
              <a:t>.</a:t>
            </a:r>
            <a:endParaRPr lang="el-GR" sz="1800" i="1" dirty="0"/>
          </a:p>
        </p:txBody>
      </p:sp>
    </p:spTree>
    <p:extLst>
      <p:ext uri="{BB962C8B-B14F-4D97-AF65-F5344CB8AC3E}">
        <p14:creationId xmlns:p14="http://schemas.microsoft.com/office/powerpoint/2010/main" val="4092705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2C568AE-CF89-4E30-9FA8-EDFBEC7C9B18}"/>
              </a:ext>
            </a:extLst>
          </p:cNvPr>
          <p:cNvSpPr>
            <a:spLocks noGrp="1"/>
          </p:cNvSpPr>
          <p:nvPr>
            <p:ph type="title"/>
          </p:nvPr>
        </p:nvSpPr>
        <p:spPr/>
        <p:txBody>
          <a:bodyPr/>
          <a:lstStyle/>
          <a:p>
            <a:pPr algn="ctr"/>
            <a:r>
              <a:rPr lang="en-US" sz="4000" dirty="0"/>
              <a:t>Competitions in the performances of epics</a:t>
            </a:r>
            <a:r>
              <a:rPr lang="en-US" dirty="0"/>
              <a:t/>
            </a:r>
            <a:br>
              <a:rPr lang="en-US" dirty="0"/>
            </a:br>
            <a:r>
              <a:rPr lang="el-GR" sz="2800" dirty="0"/>
              <a:t>Αγώνες στις παραστάσεις των επών</a:t>
            </a:r>
            <a:endParaRPr lang="el-GR" dirty="0"/>
          </a:p>
        </p:txBody>
      </p:sp>
      <p:sp>
        <p:nvSpPr>
          <p:cNvPr id="3" name="Θέση περιεχομένου 2">
            <a:extLst>
              <a:ext uri="{FF2B5EF4-FFF2-40B4-BE49-F238E27FC236}">
                <a16:creationId xmlns:a16="http://schemas.microsoft.com/office/drawing/2014/main" xmlns="" id="{AA99E9A9-095D-4BFE-AFEE-C2A6A5983CD0}"/>
              </a:ext>
            </a:extLst>
          </p:cNvPr>
          <p:cNvSpPr>
            <a:spLocks noGrp="1"/>
          </p:cNvSpPr>
          <p:nvPr>
            <p:ph idx="1"/>
          </p:nvPr>
        </p:nvSpPr>
        <p:spPr/>
        <p:txBody>
          <a:bodyPr/>
          <a:lstStyle/>
          <a:p>
            <a:pPr algn="just"/>
            <a:r>
              <a:rPr lang="el-GR" dirty="0"/>
              <a:t>Όπως έχουμε ήδη δει, η πατρότητα της </a:t>
            </a:r>
            <a:r>
              <a:rPr lang="el-GR" i="1" dirty="0"/>
              <a:t>Μικράς </a:t>
            </a:r>
            <a:r>
              <a:rPr lang="el-GR" i="1" dirty="0" err="1"/>
              <a:t>Ιλιάδας</a:t>
            </a:r>
            <a:r>
              <a:rPr lang="el-GR" i="1" dirty="0"/>
              <a:t> </a:t>
            </a:r>
            <a:r>
              <a:rPr lang="el-GR" dirty="0"/>
              <a:t>έχει αποδοθεί όχι μόνο στον Όμηρο ή στον </a:t>
            </a:r>
            <a:r>
              <a:rPr lang="el-GR" dirty="0" err="1"/>
              <a:t>Θεστορίδη</a:t>
            </a:r>
            <a:r>
              <a:rPr lang="el-GR" dirty="0"/>
              <a:t>, αλλά σύμφωνα με μια παράδοση ανταγωνισμού μπορεί να αποδοθεί και στον Λέσχη από τη Λέσβο. Αυτός ο </a:t>
            </a:r>
            <a:r>
              <a:rPr lang="el-GR" dirty="0" err="1"/>
              <a:t>αιολός</a:t>
            </a:r>
            <a:r>
              <a:rPr lang="el-GR" dirty="0"/>
              <a:t> ποιητής, σύμφωνα με έναν μύθο που αναφέρει ο Φαινίας από την Ερεσό (</a:t>
            </a:r>
            <a:r>
              <a:rPr lang="en-US" dirty="0"/>
              <a:t>fl. </a:t>
            </a:r>
            <a:r>
              <a:rPr lang="el-GR" dirty="0"/>
              <a:t>4</a:t>
            </a:r>
            <a:r>
              <a:rPr lang="el-GR" baseline="30000" dirty="0"/>
              <a:t>ο</a:t>
            </a:r>
            <a:r>
              <a:rPr lang="el-GR" dirty="0"/>
              <a:t> αι. π.Χ.)</a:t>
            </a:r>
            <a:r>
              <a:rPr lang="en-US" dirty="0"/>
              <a:t> </a:t>
            </a:r>
            <a:r>
              <a:rPr lang="el-GR" dirty="0"/>
              <a:t>συμμετείχε σε ποιητικό διαγωνισμό με τον ποιητή Αρκτίνο, και ο αγώνας έληξε με νίκη του Λέσχη. Σε αυτήν την περίπτωση, δεν είναι τυχαίο ότι η πηγή μας είναι ένας συγγραφέας από την Ερεσό της Λέσβου και ο μύθος ίσως είναι αιτιολόγηση για την ύπαρξη αντίπαλων επών: ο Λέσχης πιστώνεται την πατρότητα του ενός, της </a:t>
            </a:r>
            <a:r>
              <a:rPr lang="el-GR" i="1" dirty="0"/>
              <a:t>Μικράς </a:t>
            </a:r>
            <a:r>
              <a:rPr lang="el-GR" i="1" dirty="0" err="1"/>
              <a:t>Ιλιάδας</a:t>
            </a:r>
            <a:r>
              <a:rPr lang="el-GR" dirty="0"/>
              <a:t>, ενώ ο Αρκτίνος αναγνωρίζεται ως δημιουργός δύο επών για τον Τρωικό πόλεμο, της </a:t>
            </a:r>
            <a:r>
              <a:rPr lang="el-GR" i="1" dirty="0" err="1"/>
              <a:t>Αιθιοπίδας</a:t>
            </a:r>
            <a:r>
              <a:rPr lang="el-GR" dirty="0"/>
              <a:t> και της </a:t>
            </a:r>
            <a:r>
              <a:rPr lang="el-GR" i="1" dirty="0"/>
              <a:t>Ιλίου </a:t>
            </a:r>
            <a:r>
              <a:rPr lang="el-GR" i="1" dirty="0" err="1"/>
              <a:t>πέρσεως</a:t>
            </a:r>
            <a:r>
              <a:rPr lang="el-GR" dirty="0"/>
              <a:t>. </a:t>
            </a:r>
          </a:p>
        </p:txBody>
      </p:sp>
    </p:spTree>
    <p:extLst>
      <p:ext uri="{BB962C8B-B14F-4D97-AF65-F5344CB8AC3E}">
        <p14:creationId xmlns:p14="http://schemas.microsoft.com/office/powerpoint/2010/main" val="19415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966E63B-0ED4-44B7-8C01-8B3FB2CFD529}"/>
              </a:ext>
            </a:extLst>
          </p:cNvPr>
          <p:cNvSpPr>
            <a:spLocks noGrp="1"/>
          </p:cNvSpPr>
          <p:nvPr>
            <p:ph type="title"/>
          </p:nvPr>
        </p:nvSpPr>
        <p:spPr/>
        <p:txBody>
          <a:bodyPr/>
          <a:lstStyle/>
          <a:p>
            <a:pPr algn="ctr"/>
            <a:r>
              <a:rPr lang="en-US" dirty="0"/>
              <a:t>An earlier meaning for the term ‘Cycle’</a:t>
            </a:r>
            <a:br>
              <a:rPr lang="en-US" dirty="0"/>
            </a:br>
            <a:r>
              <a:rPr lang="el-GR" sz="2800" dirty="0"/>
              <a:t>Μια αρχική σημασία για τον όρο ‘Κύκλος’</a:t>
            </a:r>
            <a:endParaRPr lang="el-GR" dirty="0"/>
          </a:p>
        </p:txBody>
      </p:sp>
      <p:sp>
        <p:nvSpPr>
          <p:cNvPr id="3" name="Θέση περιεχομένου 2">
            <a:extLst>
              <a:ext uri="{FF2B5EF4-FFF2-40B4-BE49-F238E27FC236}">
                <a16:creationId xmlns:a16="http://schemas.microsoft.com/office/drawing/2014/main" xmlns="" id="{7E34D438-69A8-4FF6-8353-E5F1346BAB5B}"/>
              </a:ext>
            </a:extLst>
          </p:cNvPr>
          <p:cNvSpPr>
            <a:spLocks noGrp="1"/>
          </p:cNvSpPr>
          <p:nvPr>
            <p:ph idx="1"/>
          </p:nvPr>
        </p:nvSpPr>
        <p:spPr/>
        <p:txBody>
          <a:bodyPr/>
          <a:lstStyle/>
          <a:p>
            <a:pPr algn="just"/>
            <a:r>
              <a:rPr lang="el-GR" dirty="0"/>
              <a:t>Απαραίτητη για τα τρία ζητήματα του τίτλου είναι η </a:t>
            </a:r>
            <a:r>
              <a:rPr lang="el-GR" dirty="0" err="1"/>
              <a:t>πρωιμότερη</a:t>
            </a:r>
            <a:r>
              <a:rPr lang="el-GR" dirty="0"/>
              <a:t> σημασία που μπορεί να ανοικοδομηθεί για τη λέξη </a:t>
            </a:r>
            <a:r>
              <a:rPr lang="el-GR" i="1" dirty="0"/>
              <a:t>κύκλος </a:t>
            </a:r>
            <a:r>
              <a:rPr lang="el-GR" dirty="0"/>
              <a:t>όπως</a:t>
            </a:r>
            <a:r>
              <a:rPr lang="el-GR" i="1" dirty="0"/>
              <a:t> </a:t>
            </a:r>
            <a:r>
              <a:rPr lang="el-GR" dirty="0"/>
              <a:t>εφαρμόστηκε για τον επικό Κύκλο. Ο </a:t>
            </a:r>
            <a:r>
              <a:rPr lang="el-GR" i="1" dirty="0"/>
              <a:t>κύκλος</a:t>
            </a:r>
            <a:r>
              <a:rPr lang="el-GR" dirty="0"/>
              <a:t> αναφέρεται σε όλη την ποίηση που συντέθηκε από τον Όμηρο. Μια τέτοια ερμηνεία του </a:t>
            </a:r>
            <a:r>
              <a:rPr lang="el-GR" i="1" dirty="0"/>
              <a:t>κύκλου </a:t>
            </a:r>
            <a:r>
              <a:rPr lang="el-GR" dirty="0"/>
              <a:t>ως το συνολικό  άθροισμα της ομηρικής ποίησης πηγαίνει πίσω σε μια μεταφορική χρήση της λέξης με την έννοια του «τροχού της άμαξας». Στην ομηρική φρασεολογία, ο </a:t>
            </a:r>
            <a:r>
              <a:rPr lang="el-GR" i="1" dirty="0"/>
              <a:t>κύκλος </a:t>
            </a:r>
            <a:r>
              <a:rPr lang="el-GR" dirty="0"/>
              <a:t>πράγματι σημαίνει «τροχός άρματος». Ακόμα, η μεταφορά της σύγκρισης ενός καλά συντεθειμένου τραγουδιού με ένα καλά κατασκευασμένο άρμα συναντάται σε ποιητικές παραδόσεις ινδοευρωπαϊκών γλωσσών, ενώ πιο γενικά, στις ελληνικές ποιητικές παραδόσεις, υπάρχει μεταφορά που συγκρίνει την τέχνη του </a:t>
            </a:r>
            <a:r>
              <a:rPr lang="el-GR" i="1" dirty="0"/>
              <a:t>τέκτονα (τεχνίτη, ξυλουργού) </a:t>
            </a:r>
            <a:r>
              <a:rPr lang="el-GR" dirty="0"/>
              <a:t>με την τέχνη του ποιητή.</a:t>
            </a:r>
          </a:p>
        </p:txBody>
      </p:sp>
    </p:spTree>
    <p:extLst>
      <p:ext uri="{BB962C8B-B14F-4D97-AF65-F5344CB8AC3E}">
        <p14:creationId xmlns:p14="http://schemas.microsoft.com/office/powerpoint/2010/main" val="2354568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2C568AE-CF89-4E30-9FA8-EDFBEC7C9B18}"/>
              </a:ext>
            </a:extLst>
          </p:cNvPr>
          <p:cNvSpPr>
            <a:spLocks noGrp="1"/>
          </p:cNvSpPr>
          <p:nvPr>
            <p:ph type="title"/>
          </p:nvPr>
        </p:nvSpPr>
        <p:spPr/>
        <p:txBody>
          <a:bodyPr/>
          <a:lstStyle/>
          <a:p>
            <a:pPr algn="ctr"/>
            <a:r>
              <a:rPr lang="en-US" sz="4000" dirty="0"/>
              <a:t>Competitions in the performances of epics</a:t>
            </a:r>
            <a:r>
              <a:rPr lang="en-US" dirty="0"/>
              <a:t/>
            </a:r>
            <a:br>
              <a:rPr lang="en-US" dirty="0"/>
            </a:br>
            <a:r>
              <a:rPr lang="el-GR" sz="2800" dirty="0"/>
              <a:t>Αγώνες στις παραστάσεις των επών</a:t>
            </a:r>
            <a:endParaRPr lang="el-GR" dirty="0"/>
          </a:p>
        </p:txBody>
      </p:sp>
      <p:sp>
        <p:nvSpPr>
          <p:cNvPr id="3" name="Θέση περιεχομένου 2">
            <a:extLst>
              <a:ext uri="{FF2B5EF4-FFF2-40B4-BE49-F238E27FC236}">
                <a16:creationId xmlns:a16="http://schemas.microsoft.com/office/drawing/2014/main" xmlns="" id="{AA99E9A9-095D-4BFE-AFEE-C2A6A5983CD0}"/>
              </a:ext>
            </a:extLst>
          </p:cNvPr>
          <p:cNvSpPr>
            <a:spLocks noGrp="1"/>
          </p:cNvSpPr>
          <p:nvPr>
            <p:ph idx="1"/>
          </p:nvPr>
        </p:nvSpPr>
        <p:spPr/>
        <p:txBody>
          <a:bodyPr>
            <a:normAutofit fontScale="92500" lnSpcReduction="20000"/>
          </a:bodyPr>
          <a:lstStyle/>
          <a:p>
            <a:pPr algn="just"/>
            <a:r>
              <a:rPr lang="el-GR" dirty="0"/>
              <a:t>Ακόμα και το όνομα του Λέσχη υποδηλώνει ένα γενικό πλαίσιο διαγωνισμού σε παραστάσεις. Είναι </a:t>
            </a:r>
            <a:r>
              <a:rPr lang="el-GR" i="1" dirty="0"/>
              <a:t>ομιλούν όνομα</a:t>
            </a:r>
            <a:r>
              <a:rPr lang="el-GR" dirty="0"/>
              <a:t>, που προέρχεται από τη λέξη </a:t>
            </a:r>
            <a:r>
              <a:rPr lang="el-GR" i="1" dirty="0"/>
              <a:t>λέσχη, </a:t>
            </a:r>
            <a:r>
              <a:rPr lang="el-GR" dirty="0"/>
              <a:t>που έχουμε ήδη δει ότι σημαίνει «τόπος συνάντησης ανδρών». Και έχουμε δει ότι αυτή η λέξη αναφέρεται σε πραγματικό πλαίσιο για τις αγωνιστικές παραστάσεις επών από τον Όμηρο. Ήταν πράγματι σε μια </a:t>
            </a:r>
            <a:r>
              <a:rPr lang="el-GR" i="1" dirty="0"/>
              <a:t>λέσχη</a:t>
            </a:r>
            <a:r>
              <a:rPr lang="el-GR" dirty="0"/>
              <a:t> όπου οι παραστάσεις επών του Ομήρου είχαν πρώτα τραβήξει την προσοχή του αντιπάλου του, </a:t>
            </a:r>
            <a:r>
              <a:rPr lang="el-GR" dirty="0" err="1"/>
              <a:t>Θεστορίδη</a:t>
            </a:r>
            <a:r>
              <a:rPr lang="el-GR" dirty="0"/>
              <a:t>, ο οποίος προσπάθησε να κλέψει τη </a:t>
            </a:r>
            <a:r>
              <a:rPr lang="el-GR" i="1" dirty="0"/>
              <a:t>Μικρά </a:t>
            </a:r>
            <a:r>
              <a:rPr lang="el-GR" i="1" dirty="0" err="1"/>
              <a:t>Ιλιάδα</a:t>
            </a:r>
            <a:r>
              <a:rPr lang="el-GR" i="1" dirty="0"/>
              <a:t> </a:t>
            </a:r>
            <a:r>
              <a:rPr lang="el-GR" dirty="0"/>
              <a:t>από τον Όμηρο:</a:t>
            </a:r>
            <a:r>
              <a:rPr lang="en-US" dirty="0"/>
              <a:t> </a:t>
            </a:r>
            <a:r>
              <a:rPr lang="el-GR" sz="1900" dirty="0"/>
              <a:t>«</a:t>
            </a:r>
            <a:r>
              <a:rPr lang="el-GR" sz="1900" dirty="0" err="1"/>
              <a:t>ἀπικόμενος</a:t>
            </a:r>
            <a:r>
              <a:rPr lang="el-GR" sz="1900" dirty="0"/>
              <a:t> </a:t>
            </a:r>
            <a:r>
              <a:rPr lang="el-GR" sz="1900" dirty="0" err="1"/>
              <a:t>δὲ</a:t>
            </a:r>
            <a:r>
              <a:rPr lang="el-GR" sz="1900" dirty="0"/>
              <a:t> </a:t>
            </a:r>
            <a:r>
              <a:rPr lang="el-GR" sz="1900" dirty="0" err="1"/>
              <a:t>ἐς</a:t>
            </a:r>
            <a:r>
              <a:rPr lang="el-GR" sz="1900" dirty="0"/>
              <a:t> </a:t>
            </a:r>
            <a:r>
              <a:rPr lang="el-GR" sz="1900" dirty="0" err="1"/>
              <a:t>Φωκαίην</a:t>
            </a:r>
            <a:r>
              <a:rPr lang="el-GR" sz="1900" dirty="0"/>
              <a:t> </a:t>
            </a:r>
            <a:r>
              <a:rPr lang="el-GR" sz="1900" dirty="0" err="1"/>
              <a:t>τῷ</a:t>
            </a:r>
            <a:r>
              <a:rPr lang="el-GR" sz="1900" dirty="0"/>
              <a:t> </a:t>
            </a:r>
            <a:r>
              <a:rPr lang="el-GR" sz="1900" dirty="0" err="1"/>
              <a:t>αὐτῷ</a:t>
            </a:r>
            <a:r>
              <a:rPr lang="el-GR" sz="1900" dirty="0"/>
              <a:t> </a:t>
            </a:r>
            <a:r>
              <a:rPr lang="el-GR" sz="1900" dirty="0" err="1"/>
              <a:t>τρόπῳ</a:t>
            </a:r>
            <a:r>
              <a:rPr lang="el-GR" sz="1900" dirty="0"/>
              <a:t> </a:t>
            </a:r>
            <a:r>
              <a:rPr lang="el-GR" sz="1900" dirty="0" err="1"/>
              <a:t>ἐβιότευσεν</a:t>
            </a:r>
            <a:r>
              <a:rPr lang="el-GR" sz="1900" dirty="0"/>
              <a:t>, </a:t>
            </a:r>
            <a:r>
              <a:rPr lang="el-GR" sz="1900" dirty="0" err="1"/>
              <a:t>ἔπεα</a:t>
            </a:r>
            <a:r>
              <a:rPr lang="el-GR" sz="1900" dirty="0"/>
              <a:t> </a:t>
            </a:r>
            <a:r>
              <a:rPr lang="el-GR" sz="1900" dirty="0" err="1"/>
              <a:t>ἐνδεικνύμενος</a:t>
            </a:r>
            <a:r>
              <a:rPr lang="el-GR" sz="1900" dirty="0"/>
              <a:t> </a:t>
            </a:r>
            <a:r>
              <a:rPr lang="el-GR" sz="1900" dirty="0" err="1"/>
              <a:t>ἐν</a:t>
            </a:r>
            <a:r>
              <a:rPr lang="el-GR" sz="1900" dirty="0"/>
              <a:t> </a:t>
            </a:r>
            <a:r>
              <a:rPr lang="el-GR" sz="1900" dirty="0" err="1"/>
              <a:t>ταῖς</a:t>
            </a:r>
            <a:r>
              <a:rPr lang="el-GR" sz="1900" dirty="0"/>
              <a:t> </a:t>
            </a:r>
            <a:r>
              <a:rPr lang="el-GR" sz="1900" u="sng" dirty="0" err="1"/>
              <a:t>λέσχαις</a:t>
            </a:r>
            <a:r>
              <a:rPr lang="el-GR" sz="1900" dirty="0"/>
              <a:t> </a:t>
            </a:r>
            <a:r>
              <a:rPr lang="el-GR" sz="1900" dirty="0" err="1"/>
              <a:t>κατίζων</a:t>
            </a:r>
            <a:r>
              <a:rPr lang="el-GR" sz="1900" dirty="0"/>
              <a:t>.» </a:t>
            </a:r>
            <a:r>
              <a:rPr lang="el-GR" dirty="0"/>
              <a:t>(</a:t>
            </a:r>
            <a:r>
              <a:rPr lang="en-US" i="1" dirty="0"/>
              <a:t>Vita</a:t>
            </a:r>
            <a:r>
              <a:rPr lang="en-US" dirty="0"/>
              <a:t> 1.192-4</a:t>
            </a:r>
            <a:r>
              <a:rPr lang="el-GR" dirty="0"/>
              <a:t>)</a:t>
            </a:r>
            <a:r>
              <a:rPr lang="en-US" dirty="0"/>
              <a:t>. </a:t>
            </a:r>
          </a:p>
          <a:p>
            <a:pPr algn="just"/>
            <a:r>
              <a:rPr lang="el-GR" dirty="0"/>
              <a:t>Η </a:t>
            </a:r>
            <a:r>
              <a:rPr lang="el-GR" i="1" dirty="0"/>
              <a:t>λέσχη</a:t>
            </a:r>
            <a:r>
              <a:rPr lang="el-GR" dirty="0"/>
              <a:t> ως τόπος για αγωνιστικές παραστάσεις ποίησης είναι ένας στίβος ποιητικής πρόσληψης, που καθορίζει την αποδοχή ή την απόρριψη του διαγωνιζόμενου ποιητή. Σε προγενέστερο στάδιο της ζωής του Ομήρου, όπως εξιστορείται στον </a:t>
            </a:r>
            <a:r>
              <a:rPr lang="el-GR" i="1" dirty="0"/>
              <a:t>Βίο 1</a:t>
            </a:r>
            <a:r>
              <a:rPr lang="el-GR" dirty="0"/>
              <a:t>, όταν το όνομά του δεν ήταν ακόμα Όμηρος αλλά </a:t>
            </a:r>
            <a:r>
              <a:rPr lang="el-GR" dirty="0" err="1"/>
              <a:t>Μελησιγένης</a:t>
            </a:r>
            <a:r>
              <a:rPr lang="el-GR" dirty="0"/>
              <a:t>, βλέπουμε τον ποιητή μας να παρουσιάζει με τον ίδιο τρόπο όπως τώρα στη Φώκαια. Τότε οι επικές παραστάσεις του Ομήρου γίνονταν επίσης σε μια </a:t>
            </a:r>
            <a:r>
              <a:rPr lang="el-GR" i="1" dirty="0"/>
              <a:t>λέσχη, </a:t>
            </a:r>
            <a:r>
              <a:rPr lang="el-GR" dirty="0"/>
              <a:t>στην Κύμη, μια αιολική πόλη, όπως η Μυτιλήνη του Λέσχη.</a:t>
            </a:r>
          </a:p>
        </p:txBody>
      </p:sp>
    </p:spTree>
    <p:extLst>
      <p:ext uri="{BB962C8B-B14F-4D97-AF65-F5344CB8AC3E}">
        <p14:creationId xmlns:p14="http://schemas.microsoft.com/office/powerpoint/2010/main" val="3197485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2C568AE-CF89-4E30-9FA8-EDFBEC7C9B18}"/>
              </a:ext>
            </a:extLst>
          </p:cNvPr>
          <p:cNvSpPr>
            <a:spLocks noGrp="1"/>
          </p:cNvSpPr>
          <p:nvPr>
            <p:ph type="title"/>
          </p:nvPr>
        </p:nvSpPr>
        <p:spPr/>
        <p:txBody>
          <a:bodyPr/>
          <a:lstStyle/>
          <a:p>
            <a:pPr algn="ctr"/>
            <a:r>
              <a:rPr lang="en-US" sz="4000" dirty="0"/>
              <a:t>Competitions in the performances of epics</a:t>
            </a:r>
            <a:r>
              <a:rPr lang="en-US" dirty="0"/>
              <a:t/>
            </a:r>
            <a:br>
              <a:rPr lang="en-US" dirty="0"/>
            </a:br>
            <a:r>
              <a:rPr lang="el-GR" sz="2800" dirty="0"/>
              <a:t>Αγώνες στις παραστάσεις των επών</a:t>
            </a:r>
            <a:endParaRPr lang="el-GR" dirty="0"/>
          </a:p>
        </p:txBody>
      </p:sp>
      <p:sp>
        <p:nvSpPr>
          <p:cNvPr id="3" name="Θέση περιεχομένου 2">
            <a:extLst>
              <a:ext uri="{FF2B5EF4-FFF2-40B4-BE49-F238E27FC236}">
                <a16:creationId xmlns:a16="http://schemas.microsoft.com/office/drawing/2014/main" xmlns="" id="{AA99E9A9-095D-4BFE-AFEE-C2A6A5983CD0}"/>
              </a:ext>
            </a:extLst>
          </p:cNvPr>
          <p:cNvSpPr>
            <a:spLocks noGrp="1"/>
          </p:cNvSpPr>
          <p:nvPr>
            <p:ph idx="1"/>
          </p:nvPr>
        </p:nvSpPr>
        <p:spPr/>
        <p:txBody>
          <a:bodyPr>
            <a:normAutofit fontScale="92500" lnSpcReduction="10000"/>
          </a:bodyPr>
          <a:lstStyle/>
          <a:p>
            <a:pPr algn="just"/>
            <a:r>
              <a:rPr lang="el-GR" dirty="0"/>
              <a:t>Ο </a:t>
            </a:r>
            <a:r>
              <a:rPr lang="en-US" dirty="0"/>
              <a:t>Nagy </a:t>
            </a:r>
            <a:r>
              <a:rPr lang="el-GR" dirty="0"/>
              <a:t>παραθέτει την περιγραφή της παράστασης του Ομήρου στην Κύμη: </a:t>
            </a:r>
            <a:r>
              <a:rPr lang="el-GR" sz="1900" dirty="0"/>
              <a:t>« </a:t>
            </a:r>
            <a:r>
              <a:rPr lang="el-GR" sz="1900" dirty="0" err="1"/>
              <a:t>Κατίζων</a:t>
            </a:r>
            <a:r>
              <a:rPr lang="el-GR" sz="1900" dirty="0"/>
              <a:t> </a:t>
            </a:r>
            <a:r>
              <a:rPr lang="el-GR" sz="1900" dirty="0" err="1"/>
              <a:t>δὲ</a:t>
            </a:r>
            <a:r>
              <a:rPr lang="el-GR" sz="1900" dirty="0"/>
              <a:t> </a:t>
            </a:r>
            <a:r>
              <a:rPr lang="el-GR" sz="1900" u="sng" dirty="0" err="1"/>
              <a:t>ἐν</a:t>
            </a:r>
            <a:r>
              <a:rPr lang="el-GR" sz="1900" u="sng" dirty="0"/>
              <a:t> </a:t>
            </a:r>
            <a:r>
              <a:rPr lang="el-GR" sz="1900" u="sng" dirty="0" err="1"/>
              <a:t>ταῖς</a:t>
            </a:r>
            <a:r>
              <a:rPr lang="el-GR" sz="1900" u="sng" dirty="0"/>
              <a:t> </a:t>
            </a:r>
            <a:r>
              <a:rPr lang="el-GR" sz="1900" u="sng" dirty="0" err="1"/>
              <a:t>λέσχαις</a:t>
            </a:r>
            <a:r>
              <a:rPr lang="el-GR" sz="1900" u="sng" dirty="0"/>
              <a:t> </a:t>
            </a:r>
            <a:r>
              <a:rPr lang="el-GR" sz="1900" dirty="0" err="1"/>
              <a:t>τῶν</a:t>
            </a:r>
            <a:r>
              <a:rPr lang="el-GR" sz="1900" dirty="0"/>
              <a:t> γερόντων </a:t>
            </a:r>
            <a:r>
              <a:rPr lang="el-GR" sz="1900" dirty="0" err="1"/>
              <a:t>ἐν</a:t>
            </a:r>
            <a:r>
              <a:rPr lang="el-GR" sz="1900" dirty="0"/>
              <a:t> </a:t>
            </a:r>
            <a:r>
              <a:rPr lang="el-GR" sz="1900" dirty="0" err="1"/>
              <a:t>τῇ</a:t>
            </a:r>
            <a:r>
              <a:rPr lang="el-GR" sz="1900" dirty="0"/>
              <a:t> </a:t>
            </a:r>
            <a:r>
              <a:rPr lang="el-GR" sz="1900" dirty="0" err="1"/>
              <a:t>Κύμῃ</a:t>
            </a:r>
            <a:r>
              <a:rPr lang="el-GR" sz="1900" dirty="0"/>
              <a:t> ὁ </a:t>
            </a:r>
            <a:r>
              <a:rPr lang="el-GR" sz="1900" dirty="0" err="1"/>
              <a:t>Μελησιγένης</a:t>
            </a:r>
            <a:r>
              <a:rPr lang="el-GR" sz="1900" dirty="0"/>
              <a:t> </a:t>
            </a:r>
            <a:r>
              <a:rPr lang="el-GR" sz="1900" dirty="0" err="1"/>
              <a:t>τὰ</a:t>
            </a:r>
            <a:r>
              <a:rPr lang="el-GR" sz="1900" dirty="0"/>
              <a:t> </a:t>
            </a:r>
            <a:r>
              <a:rPr lang="el-GR" sz="1900" dirty="0" err="1"/>
              <a:t>ἔπεα</a:t>
            </a:r>
            <a:r>
              <a:rPr lang="el-GR" sz="1900" dirty="0"/>
              <a:t> </a:t>
            </a:r>
            <a:r>
              <a:rPr lang="el-GR" sz="1900" dirty="0" err="1"/>
              <a:t>τὰ</a:t>
            </a:r>
            <a:r>
              <a:rPr lang="el-GR" sz="1900" dirty="0"/>
              <a:t> </a:t>
            </a:r>
            <a:r>
              <a:rPr lang="el-GR" sz="1900" u="sng" dirty="0" err="1"/>
              <a:t>πεποιημένα</a:t>
            </a:r>
            <a:r>
              <a:rPr lang="el-GR" sz="1900" dirty="0"/>
              <a:t> </a:t>
            </a:r>
            <a:r>
              <a:rPr lang="el-GR" sz="1900" dirty="0" err="1"/>
              <a:t>αὐτῷ</a:t>
            </a:r>
            <a:r>
              <a:rPr lang="el-GR" sz="1900" dirty="0"/>
              <a:t> </a:t>
            </a:r>
            <a:r>
              <a:rPr lang="el-GR" sz="1900" u="sng" dirty="0" err="1"/>
              <a:t>ἐπεδείκνυτο</a:t>
            </a:r>
            <a:r>
              <a:rPr lang="el-GR" sz="1900" dirty="0"/>
              <a:t>, </a:t>
            </a:r>
            <a:r>
              <a:rPr lang="el-GR" sz="1900" dirty="0" err="1"/>
              <a:t>καὶ</a:t>
            </a:r>
            <a:r>
              <a:rPr lang="el-GR" sz="1900" dirty="0"/>
              <a:t> </a:t>
            </a:r>
            <a:r>
              <a:rPr lang="el-GR" sz="1900" dirty="0" err="1"/>
              <a:t>ἐν</a:t>
            </a:r>
            <a:r>
              <a:rPr lang="el-GR" sz="1900" dirty="0"/>
              <a:t> </a:t>
            </a:r>
            <a:r>
              <a:rPr lang="el-GR" sz="1900" dirty="0" err="1"/>
              <a:t>τοῖς</a:t>
            </a:r>
            <a:r>
              <a:rPr lang="el-GR" sz="1900" dirty="0"/>
              <a:t> </a:t>
            </a:r>
            <a:r>
              <a:rPr lang="el-GR" sz="1900" dirty="0" err="1"/>
              <a:t>λόγοις</a:t>
            </a:r>
            <a:r>
              <a:rPr lang="el-GR" sz="1900" dirty="0"/>
              <a:t> </a:t>
            </a:r>
            <a:r>
              <a:rPr lang="el-GR" sz="1900" dirty="0" err="1"/>
              <a:t>ἔτερπε</a:t>
            </a:r>
            <a:r>
              <a:rPr lang="el-GR" sz="1900" dirty="0"/>
              <a:t> </a:t>
            </a:r>
            <a:r>
              <a:rPr lang="el-GR" sz="1900" dirty="0" err="1"/>
              <a:t>τοὺς</a:t>
            </a:r>
            <a:r>
              <a:rPr lang="el-GR" sz="1900" dirty="0"/>
              <a:t> </a:t>
            </a:r>
            <a:r>
              <a:rPr lang="el-GR" sz="1900" u="sng" dirty="0" err="1"/>
              <a:t>ἀκούοντας</a:t>
            </a:r>
            <a:r>
              <a:rPr lang="el-GR" sz="1900" dirty="0"/>
              <a:t>· </a:t>
            </a:r>
            <a:r>
              <a:rPr lang="el-GR" sz="1900" dirty="0" err="1"/>
              <a:t>καὶ</a:t>
            </a:r>
            <a:r>
              <a:rPr lang="el-GR" sz="1900" dirty="0"/>
              <a:t> </a:t>
            </a:r>
            <a:r>
              <a:rPr lang="el-GR" sz="1900" dirty="0" err="1"/>
              <a:t>αὐτοῦ</a:t>
            </a:r>
            <a:r>
              <a:rPr lang="el-GR" sz="1900" dirty="0"/>
              <a:t> </a:t>
            </a:r>
            <a:r>
              <a:rPr lang="el-GR" sz="1900" u="sng" dirty="0" err="1"/>
              <a:t>θωυμασταὶ</a:t>
            </a:r>
            <a:r>
              <a:rPr lang="el-GR" sz="1900" dirty="0"/>
              <a:t> </a:t>
            </a:r>
            <a:r>
              <a:rPr lang="el-GR" sz="1900" dirty="0" err="1"/>
              <a:t>καθειστήκεσαν</a:t>
            </a:r>
            <a:r>
              <a:rPr lang="el-GR" sz="1900" dirty="0"/>
              <a:t>. </a:t>
            </a:r>
            <a:r>
              <a:rPr lang="el-GR" sz="1900" dirty="0" err="1"/>
              <a:t>γνοὺς</a:t>
            </a:r>
            <a:r>
              <a:rPr lang="el-GR" sz="1900" dirty="0"/>
              <a:t> </a:t>
            </a:r>
            <a:r>
              <a:rPr lang="el-GR" sz="1900" dirty="0" err="1"/>
              <a:t>δὲ</a:t>
            </a:r>
            <a:r>
              <a:rPr lang="el-GR" sz="1900" dirty="0"/>
              <a:t> </a:t>
            </a:r>
            <a:r>
              <a:rPr lang="el-GR" sz="1900" dirty="0" err="1"/>
              <a:t>ὅτι</a:t>
            </a:r>
            <a:r>
              <a:rPr lang="el-GR" sz="1900" dirty="0"/>
              <a:t> </a:t>
            </a:r>
            <a:r>
              <a:rPr lang="el-GR" sz="1900" u="sng" dirty="0" err="1"/>
              <a:t>ἀποδέκονται</a:t>
            </a:r>
            <a:r>
              <a:rPr lang="el-GR" sz="1900" dirty="0"/>
              <a:t> </a:t>
            </a:r>
            <a:r>
              <a:rPr lang="el-GR" sz="1900" dirty="0" err="1"/>
              <a:t>αὐτοῦ</a:t>
            </a:r>
            <a:r>
              <a:rPr lang="el-GR" sz="1900" dirty="0"/>
              <a:t> </a:t>
            </a:r>
            <a:r>
              <a:rPr lang="el-GR" sz="1900" dirty="0" err="1"/>
              <a:t>τὴν</a:t>
            </a:r>
            <a:r>
              <a:rPr lang="el-GR" sz="1900" dirty="0"/>
              <a:t> </a:t>
            </a:r>
            <a:r>
              <a:rPr lang="el-GR" sz="1900" dirty="0" err="1"/>
              <a:t>ποίησιν</a:t>
            </a:r>
            <a:r>
              <a:rPr lang="el-GR" sz="1900" dirty="0"/>
              <a:t> </a:t>
            </a:r>
            <a:r>
              <a:rPr lang="el-GR" sz="1900" dirty="0" err="1"/>
              <a:t>οἱ</a:t>
            </a:r>
            <a:r>
              <a:rPr lang="el-GR" sz="1900" dirty="0"/>
              <a:t> </a:t>
            </a:r>
            <a:r>
              <a:rPr lang="el-GR" sz="1900" dirty="0" err="1"/>
              <a:t>Κυμαῖοι</a:t>
            </a:r>
            <a:r>
              <a:rPr lang="el-GR" sz="1900" dirty="0"/>
              <a:t> </a:t>
            </a:r>
            <a:r>
              <a:rPr lang="el-GR" sz="1900" dirty="0" err="1"/>
              <a:t>καὶ</a:t>
            </a:r>
            <a:r>
              <a:rPr lang="el-GR" sz="1900" dirty="0"/>
              <a:t> </a:t>
            </a:r>
            <a:r>
              <a:rPr lang="el-GR" sz="1900" dirty="0" err="1"/>
              <a:t>εἰς</a:t>
            </a:r>
            <a:r>
              <a:rPr lang="el-GR" sz="1900" dirty="0"/>
              <a:t> </a:t>
            </a:r>
            <a:r>
              <a:rPr lang="el-GR" sz="1900" dirty="0" err="1"/>
              <a:t>συνήθειαν</a:t>
            </a:r>
            <a:r>
              <a:rPr lang="el-GR" sz="1900" dirty="0"/>
              <a:t> </a:t>
            </a:r>
            <a:r>
              <a:rPr lang="el-GR" sz="1900" dirty="0" err="1"/>
              <a:t>ἕλκων</a:t>
            </a:r>
            <a:r>
              <a:rPr lang="el-GR" sz="1900" dirty="0"/>
              <a:t> </a:t>
            </a:r>
            <a:r>
              <a:rPr lang="el-GR" sz="1900" dirty="0" err="1"/>
              <a:t>τοὺς</a:t>
            </a:r>
            <a:r>
              <a:rPr lang="el-GR" sz="1900" dirty="0"/>
              <a:t> </a:t>
            </a:r>
            <a:r>
              <a:rPr lang="el-GR" sz="1900" dirty="0" err="1"/>
              <a:t>ἀκούοντας</a:t>
            </a:r>
            <a:r>
              <a:rPr lang="el-GR" sz="1900" dirty="0"/>
              <a:t>…» </a:t>
            </a:r>
            <a:r>
              <a:rPr lang="el-GR" dirty="0"/>
              <a:t>(</a:t>
            </a:r>
            <a:r>
              <a:rPr lang="en-US" i="1" dirty="0"/>
              <a:t>Vita</a:t>
            </a:r>
            <a:r>
              <a:rPr lang="en-US" dirty="0"/>
              <a:t> </a:t>
            </a:r>
            <a:r>
              <a:rPr lang="en-US" i="1" dirty="0"/>
              <a:t>1</a:t>
            </a:r>
            <a:r>
              <a:rPr lang="en-US" dirty="0"/>
              <a:t>.141-6). </a:t>
            </a:r>
          </a:p>
          <a:p>
            <a:pPr algn="just"/>
            <a:r>
              <a:rPr lang="el-GR" dirty="0"/>
              <a:t>Κατά τη διάρκεια της παραμονής του στην Κύμη και ύστερα στην ιωνική πόλη Φώκαια, ο Όμηρος λέγεται ότι παρουσίασε (</a:t>
            </a:r>
            <a:r>
              <a:rPr lang="el-GR" sz="1900" dirty="0" err="1"/>
              <a:t>ἐπιδεικνύναι</a:t>
            </a:r>
            <a:r>
              <a:rPr lang="el-GR" dirty="0"/>
              <a:t>) τους στίχους ή τα έπη που είχε δημιουργήσει (</a:t>
            </a:r>
            <a:r>
              <a:rPr lang="el-GR" sz="1900" dirty="0" err="1"/>
              <a:t>ποιεῖν</a:t>
            </a:r>
            <a:r>
              <a:rPr lang="el-GR" dirty="0"/>
              <a:t>). Τα ακροατήρια, ακούγοντάς τον να παρουσιάζει, αποδέχτηκαν τη σύνθεσή του. Η αποδοχή ή πρόσληψη από το κοινό σχετίζεται με την εξοικείωσή τους στη σύνθεση. Αυτή η εξοικείωση με τη σειρά της σχετίζεται με τη σχεδιαστική δυνατότητα του Ομήρου, την ικανότητά του να ελκύει θαυμαστές. Η επιτυχής πρόσληψη του Ομήρου εδώ μεταφέρεται λέγοντας ότι τα ακροατήριά του στην Κύμη έγιναν «θαυμαστές» του. Έχουμε ήδη σημειώσει αυτόν τον συγκεκριμένο τρόπο αναφοράς στην ομηρική πρόσληψη στη Χίο.</a:t>
            </a:r>
          </a:p>
        </p:txBody>
      </p:sp>
    </p:spTree>
    <p:extLst>
      <p:ext uri="{BB962C8B-B14F-4D97-AF65-F5344CB8AC3E}">
        <p14:creationId xmlns:p14="http://schemas.microsoft.com/office/powerpoint/2010/main" val="932174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2C568AE-CF89-4E30-9FA8-EDFBEC7C9B18}"/>
              </a:ext>
            </a:extLst>
          </p:cNvPr>
          <p:cNvSpPr>
            <a:spLocks noGrp="1"/>
          </p:cNvSpPr>
          <p:nvPr>
            <p:ph type="title"/>
          </p:nvPr>
        </p:nvSpPr>
        <p:spPr/>
        <p:txBody>
          <a:bodyPr/>
          <a:lstStyle/>
          <a:p>
            <a:pPr algn="ctr"/>
            <a:r>
              <a:rPr lang="en-US" sz="4000" dirty="0"/>
              <a:t>Competitions in the performances of epics</a:t>
            </a:r>
            <a:r>
              <a:rPr lang="en-US" dirty="0"/>
              <a:t/>
            </a:r>
            <a:br>
              <a:rPr lang="en-US" dirty="0"/>
            </a:br>
            <a:r>
              <a:rPr lang="el-GR" sz="2800" dirty="0"/>
              <a:t>Αγώνες στις παραστάσεις των επών</a:t>
            </a:r>
            <a:endParaRPr lang="el-GR" dirty="0"/>
          </a:p>
        </p:txBody>
      </p:sp>
      <p:sp>
        <p:nvSpPr>
          <p:cNvPr id="3" name="Θέση περιεχομένου 2">
            <a:extLst>
              <a:ext uri="{FF2B5EF4-FFF2-40B4-BE49-F238E27FC236}">
                <a16:creationId xmlns:a16="http://schemas.microsoft.com/office/drawing/2014/main" xmlns="" id="{AA99E9A9-095D-4BFE-AFEE-C2A6A5983CD0}"/>
              </a:ext>
            </a:extLst>
          </p:cNvPr>
          <p:cNvSpPr>
            <a:spLocks noGrp="1"/>
          </p:cNvSpPr>
          <p:nvPr>
            <p:ph idx="1"/>
          </p:nvPr>
        </p:nvSpPr>
        <p:spPr/>
        <p:txBody>
          <a:bodyPr/>
          <a:lstStyle/>
          <a:p>
            <a:pPr algn="just"/>
            <a:r>
              <a:rPr lang="el-GR" dirty="0"/>
              <a:t>Εν συντομία, οι αγωνιστικές παραστάσεις του Ομήρου στις </a:t>
            </a:r>
            <a:r>
              <a:rPr lang="el-GR" i="1" dirty="0"/>
              <a:t>λέσχες</a:t>
            </a:r>
            <a:r>
              <a:rPr lang="el-GR" dirty="0"/>
              <a:t> είναι παρόμοιες με τις παραστάσεις του Λέσχη του Μυτιληναίου στο μύθο για τον διαγωνισμό του στην παρουσίαση με τον Αρκτίνο τον </a:t>
            </a:r>
            <a:r>
              <a:rPr lang="el-GR" dirty="0" err="1"/>
              <a:t>Μιλήσιο</a:t>
            </a:r>
            <a:r>
              <a:rPr lang="el-GR" dirty="0"/>
              <a:t>. Και τέτοιος ανταγωνισμός, αντιπαραβάλλοντας τη </a:t>
            </a:r>
            <a:r>
              <a:rPr lang="el-GR" i="1" dirty="0"/>
              <a:t>Μικρά </a:t>
            </a:r>
            <a:r>
              <a:rPr lang="el-GR" i="1" dirty="0" err="1"/>
              <a:t>Ιλιάδα</a:t>
            </a:r>
            <a:r>
              <a:rPr lang="el-GR" i="1" dirty="0"/>
              <a:t> </a:t>
            </a:r>
            <a:r>
              <a:rPr lang="el-GR" dirty="0"/>
              <a:t>του </a:t>
            </a:r>
            <a:r>
              <a:rPr lang="el-GR" dirty="0" err="1"/>
              <a:t>Αιολού</a:t>
            </a:r>
            <a:r>
              <a:rPr lang="el-GR" dirty="0"/>
              <a:t> Λέσχη με την </a:t>
            </a:r>
            <a:r>
              <a:rPr lang="el-GR" i="1" dirty="0" err="1"/>
              <a:t>Αιθιοπίδα</a:t>
            </a:r>
            <a:r>
              <a:rPr lang="el-GR" dirty="0"/>
              <a:t> και την </a:t>
            </a:r>
            <a:r>
              <a:rPr lang="el-GR" i="1" dirty="0"/>
              <a:t>Ιλίου </a:t>
            </a:r>
            <a:r>
              <a:rPr lang="el-GR" i="1" dirty="0" err="1"/>
              <a:t>πέρσιν</a:t>
            </a:r>
            <a:r>
              <a:rPr lang="el-GR" i="1" dirty="0"/>
              <a:t> </a:t>
            </a:r>
            <a:r>
              <a:rPr lang="el-GR" dirty="0"/>
              <a:t>του Ίωνα Αρκτίνου, είναι με τη σειρά της παρόμοια με τον απόλυτο ποιητικό διαγωνισμό ανάμεσα στον Όμηρο και τον Ησίοδο όπως εξιστορείται στον </a:t>
            </a:r>
            <a:r>
              <a:rPr lang="el-GR" i="1" dirty="0"/>
              <a:t>Βίο 2</a:t>
            </a:r>
            <a:r>
              <a:rPr lang="el-GR" dirty="0"/>
              <a:t>, </a:t>
            </a:r>
            <a:r>
              <a:rPr lang="el-GR" i="1" dirty="0"/>
              <a:t>Αγών Ομήρου και Ησιόδου</a:t>
            </a:r>
            <a:r>
              <a:rPr lang="el-GR" dirty="0"/>
              <a:t>.</a:t>
            </a:r>
          </a:p>
        </p:txBody>
      </p:sp>
    </p:spTree>
    <p:extLst>
      <p:ext uri="{BB962C8B-B14F-4D97-AF65-F5344CB8AC3E}">
        <p14:creationId xmlns:p14="http://schemas.microsoft.com/office/powerpoint/2010/main" val="3678822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2992347-CBA5-45BF-A338-AD9284AB0DC6}"/>
              </a:ext>
            </a:extLst>
          </p:cNvPr>
          <p:cNvSpPr>
            <a:spLocks noGrp="1"/>
          </p:cNvSpPr>
          <p:nvPr>
            <p:ph type="title"/>
          </p:nvPr>
        </p:nvSpPr>
        <p:spPr/>
        <p:txBody>
          <a:bodyPr/>
          <a:lstStyle/>
          <a:p>
            <a:pPr algn="ctr"/>
            <a:r>
              <a:rPr lang="en-US" dirty="0"/>
              <a:t>Epilogue</a:t>
            </a:r>
            <a:br>
              <a:rPr lang="en-US" dirty="0"/>
            </a:br>
            <a:r>
              <a:rPr lang="el-GR" sz="3200" dirty="0"/>
              <a:t>Επίλογος</a:t>
            </a:r>
            <a:endParaRPr lang="el-GR" dirty="0"/>
          </a:p>
        </p:txBody>
      </p:sp>
      <p:sp>
        <p:nvSpPr>
          <p:cNvPr id="3" name="Θέση περιεχομένου 2">
            <a:extLst>
              <a:ext uri="{FF2B5EF4-FFF2-40B4-BE49-F238E27FC236}">
                <a16:creationId xmlns:a16="http://schemas.microsoft.com/office/drawing/2014/main" xmlns="" id="{C34E985B-0F2F-4124-AD69-B870B906A53C}"/>
              </a:ext>
            </a:extLst>
          </p:cNvPr>
          <p:cNvSpPr>
            <a:spLocks noGrp="1"/>
          </p:cNvSpPr>
          <p:nvPr>
            <p:ph idx="1"/>
          </p:nvPr>
        </p:nvSpPr>
        <p:spPr/>
        <p:txBody>
          <a:bodyPr>
            <a:normAutofit fontScale="92500" lnSpcReduction="20000"/>
          </a:bodyPr>
          <a:lstStyle/>
          <a:p>
            <a:pPr algn="just"/>
            <a:r>
              <a:rPr lang="el-GR" dirty="0"/>
              <a:t>Αυτή η μελέτη έχει συγκεντρώσει ίχνη ενός παλαιού ποιητικού ανταγωνισμού ανάμεσα (1) στα έπη που τώρα αναγνωρίζονται ότι ανήκουν στον Κύκλο και (2) στα δύο έπη της ομηρικής </a:t>
            </a:r>
            <a:r>
              <a:rPr lang="el-GR" i="1" dirty="0" err="1"/>
              <a:t>Ιλιάδας</a:t>
            </a:r>
            <a:r>
              <a:rPr lang="el-GR" dirty="0"/>
              <a:t> και </a:t>
            </a:r>
            <a:r>
              <a:rPr lang="el-GR" i="1" dirty="0"/>
              <a:t>Οδύσσειας</a:t>
            </a:r>
            <a:r>
              <a:rPr lang="el-GR" dirty="0"/>
              <a:t>, τα οποία είχαν γίνει κυρίαρχο επικό ρεπερτόριο της γιορτής των Πανιωνίων ήδη στα τέλη του 8</a:t>
            </a:r>
            <a:r>
              <a:rPr lang="el-GR" baseline="30000" dirty="0"/>
              <a:t>ου</a:t>
            </a:r>
            <a:r>
              <a:rPr lang="el-GR" dirty="0"/>
              <a:t> – αρχές 7</a:t>
            </a:r>
            <a:r>
              <a:rPr lang="el-GR" baseline="30000" dirty="0"/>
              <a:t>ο</a:t>
            </a:r>
            <a:r>
              <a:rPr lang="el-GR" dirty="0"/>
              <a:t> αι. π.Χ. Η τελική επικράτηση της ομηρικής </a:t>
            </a:r>
            <a:r>
              <a:rPr lang="el-GR" i="1" dirty="0" err="1"/>
              <a:t>Ιλιάδας</a:t>
            </a:r>
            <a:r>
              <a:rPr lang="el-GR" dirty="0"/>
              <a:t> και </a:t>
            </a:r>
            <a:r>
              <a:rPr lang="el-GR" i="1" dirty="0"/>
              <a:t>Οδύσσειας</a:t>
            </a:r>
            <a:r>
              <a:rPr lang="el-GR" dirty="0"/>
              <a:t> σηματοδοτείται από την απαξίωση</a:t>
            </a:r>
            <a:r>
              <a:rPr lang="en-US" dirty="0"/>
              <a:t> </a:t>
            </a:r>
            <a:r>
              <a:rPr lang="el-GR" dirty="0"/>
              <a:t>του Κύκλου στο επικό ρεπερτόριο της γιορτής των </a:t>
            </a:r>
            <a:r>
              <a:rPr lang="el-GR" dirty="0" err="1"/>
              <a:t>Παναθηναίων</a:t>
            </a:r>
            <a:r>
              <a:rPr lang="el-GR" dirty="0"/>
              <a:t> στην Αθήνα κατά τη διάρκεια του 6</a:t>
            </a:r>
            <a:r>
              <a:rPr lang="el-GR" baseline="30000" dirty="0"/>
              <a:t>ου</a:t>
            </a:r>
            <a:r>
              <a:rPr lang="el-GR" dirty="0"/>
              <a:t> αι. π.Χ., την εποχή των </a:t>
            </a:r>
            <a:r>
              <a:rPr lang="el-GR" dirty="0" err="1"/>
              <a:t>Πεισιστρατιδών</a:t>
            </a:r>
            <a:r>
              <a:rPr lang="el-GR" dirty="0"/>
              <a:t>. Όπως θα δούμε τώρα όμως, τα Κύκλια έπη ακόμα παρουσιάζονταν στη γιορτή ακόμα και σε τόσο σχετικά μεταγενέστερη εποχή.</a:t>
            </a:r>
          </a:p>
          <a:p>
            <a:pPr algn="just"/>
            <a:r>
              <a:rPr lang="el-GR" dirty="0"/>
              <a:t>Στις περιλήψεις που σώζονται για τον Κύκλο, βλέπουμε σποραδικές αναφορές σε καθαρά αθηναϊκή ατζέντα, που υποδηλώνει ότι οι παραδόσεις παράστασης του Κύκλου ήταν ακόμα ζωντανές στην Αθήνα τον 6</a:t>
            </a:r>
            <a:r>
              <a:rPr lang="el-GR" baseline="30000" dirty="0"/>
              <a:t>ο</a:t>
            </a:r>
            <a:r>
              <a:rPr lang="el-GR" dirty="0"/>
              <a:t> αι. Για παράδειγμα, στην περίπτωση της </a:t>
            </a:r>
            <a:r>
              <a:rPr lang="el-GR" i="1" dirty="0"/>
              <a:t>Ιλίου </a:t>
            </a:r>
            <a:r>
              <a:rPr lang="el-GR" i="1" dirty="0" err="1"/>
              <a:t>πέρσεως</a:t>
            </a:r>
            <a:r>
              <a:rPr lang="el-GR" i="1" dirty="0"/>
              <a:t> </a:t>
            </a:r>
            <a:r>
              <a:rPr lang="el-GR" dirty="0"/>
              <a:t>που αποδόθηκε στον Αρκτίνο από τη Μίλητο, υπάρχει αναφορά στη διάσωση της μητέρας του Θησέα από τους δύο γιους του, Ακάμα και Δημοφώντα ύστερα από την άλωση της Τροίας. Υπάρχει και άλλη τέτοια αναφορά αυτών των προσώπων στη </a:t>
            </a:r>
            <a:r>
              <a:rPr lang="el-GR" i="1" dirty="0"/>
              <a:t>Μικρά </a:t>
            </a:r>
            <a:r>
              <a:rPr lang="el-GR" i="1" dirty="0" err="1"/>
              <a:t>Ιλιάδα</a:t>
            </a:r>
            <a:r>
              <a:rPr lang="el-GR" i="1" dirty="0"/>
              <a:t> </a:t>
            </a:r>
            <a:r>
              <a:rPr lang="el-GR" dirty="0"/>
              <a:t>που αποδόθηκε στον Λέσχη από τη Μυτιλήνη.</a:t>
            </a:r>
          </a:p>
        </p:txBody>
      </p:sp>
    </p:spTree>
    <p:extLst>
      <p:ext uri="{BB962C8B-B14F-4D97-AF65-F5344CB8AC3E}">
        <p14:creationId xmlns:p14="http://schemas.microsoft.com/office/powerpoint/2010/main" val="2663811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2992347-CBA5-45BF-A338-AD9284AB0DC6}"/>
              </a:ext>
            </a:extLst>
          </p:cNvPr>
          <p:cNvSpPr>
            <a:spLocks noGrp="1"/>
          </p:cNvSpPr>
          <p:nvPr>
            <p:ph type="title"/>
          </p:nvPr>
        </p:nvSpPr>
        <p:spPr/>
        <p:txBody>
          <a:bodyPr/>
          <a:lstStyle/>
          <a:p>
            <a:pPr algn="ctr"/>
            <a:r>
              <a:rPr lang="en-US" dirty="0"/>
              <a:t>Epilogue</a:t>
            </a:r>
            <a:br>
              <a:rPr lang="en-US" dirty="0"/>
            </a:br>
            <a:r>
              <a:rPr lang="el-GR" sz="3200" dirty="0"/>
              <a:t>Επίλογος</a:t>
            </a:r>
            <a:endParaRPr lang="el-GR" dirty="0"/>
          </a:p>
        </p:txBody>
      </p:sp>
      <p:sp>
        <p:nvSpPr>
          <p:cNvPr id="3" name="Θέση περιεχομένου 2">
            <a:extLst>
              <a:ext uri="{FF2B5EF4-FFF2-40B4-BE49-F238E27FC236}">
                <a16:creationId xmlns:a16="http://schemas.microsoft.com/office/drawing/2014/main" xmlns="" id="{C34E985B-0F2F-4124-AD69-B870B906A53C}"/>
              </a:ext>
            </a:extLst>
          </p:cNvPr>
          <p:cNvSpPr>
            <a:spLocks noGrp="1"/>
          </p:cNvSpPr>
          <p:nvPr>
            <p:ph idx="1"/>
          </p:nvPr>
        </p:nvSpPr>
        <p:spPr/>
        <p:txBody>
          <a:bodyPr>
            <a:normAutofit fontScale="92500" lnSpcReduction="20000"/>
          </a:bodyPr>
          <a:lstStyle/>
          <a:p>
            <a:pPr algn="just"/>
            <a:r>
              <a:rPr lang="el-GR" dirty="0"/>
              <a:t>Ακόμα, η απαξίωση του Κύκλου στην Αθήνα υποδεικνύεται καθαρά από μια σημαντική απουσία σε μια σειρά αθηναϊκών αφηγήσεων για το κείμενο της </a:t>
            </a:r>
            <a:r>
              <a:rPr lang="el-GR" i="1" dirty="0" err="1"/>
              <a:t>Ιλιάδας</a:t>
            </a:r>
            <a:r>
              <a:rPr lang="el-GR" dirty="0"/>
              <a:t> και της </a:t>
            </a:r>
            <a:r>
              <a:rPr lang="el-GR" i="1" dirty="0"/>
              <a:t>Οδύσσειας</a:t>
            </a:r>
            <a:r>
              <a:rPr lang="el-GR" dirty="0"/>
              <a:t>. Ο </a:t>
            </a:r>
            <a:r>
              <a:rPr lang="en-US" dirty="0"/>
              <a:t>Nagy </a:t>
            </a:r>
            <a:r>
              <a:rPr lang="el-GR" dirty="0"/>
              <a:t>έχει στο νου εδώ τις ιστορίες της αποκαλούμενης </a:t>
            </a:r>
            <a:r>
              <a:rPr lang="el-GR" dirty="0" err="1"/>
              <a:t>Πεισιστράτειας</a:t>
            </a:r>
            <a:r>
              <a:rPr lang="el-GR" dirty="0"/>
              <a:t> Αναθεώρησης. Όπως διαβάζουμε στην επιτομή αυτών των ιστοριών, ο Όμηρος είχε απαγγείλει την </a:t>
            </a:r>
            <a:r>
              <a:rPr lang="el-GR" i="1" dirty="0" err="1"/>
              <a:t>Ιλιάδα</a:t>
            </a:r>
            <a:r>
              <a:rPr lang="el-GR" dirty="0"/>
              <a:t> και την </a:t>
            </a:r>
            <a:r>
              <a:rPr lang="el-GR" i="1" dirty="0"/>
              <a:t>Οδύσσεια</a:t>
            </a:r>
            <a:r>
              <a:rPr lang="el-GR" dirty="0"/>
              <a:t> σε κομμάτια ενώ περιπλανιόταν σε όλη τη Μικρά Ασία και πέρα, και ήταν αυτά τα κομμάτια που ο Πεισίστρατος συγκέντρωσε, απαρτίζοντας την ακεραιότητα της </a:t>
            </a:r>
            <a:r>
              <a:rPr lang="el-GR" i="1" dirty="0" err="1"/>
              <a:t>Ιλιάδας</a:t>
            </a:r>
            <a:r>
              <a:rPr lang="el-GR" dirty="0"/>
              <a:t> και της </a:t>
            </a:r>
            <a:r>
              <a:rPr lang="el-GR" i="1" dirty="0"/>
              <a:t>Οδύσσειας</a:t>
            </a:r>
            <a:r>
              <a:rPr lang="el-GR" dirty="0"/>
              <a:t> ως ενοποιημένο σώμα επών. </a:t>
            </a:r>
          </a:p>
          <a:p>
            <a:pPr algn="just"/>
            <a:r>
              <a:rPr lang="el-GR" dirty="0"/>
              <a:t>Επομένως ποια είναι η σημαντική απουσία σε αυτές τις ιστορίες για την </a:t>
            </a:r>
            <a:r>
              <a:rPr lang="el-GR" dirty="0" err="1"/>
              <a:t>Πεισιστράτεια</a:t>
            </a:r>
            <a:r>
              <a:rPr lang="el-GR" dirty="0"/>
              <a:t> Αναθεώρηση; Τα Κύκλια έπη λείπουν. Το μυθικό πλαίσιο αυτών των ιστοριών περιορίζεται στην ομηρική </a:t>
            </a:r>
            <a:r>
              <a:rPr lang="el-GR" i="1" dirty="0" err="1"/>
              <a:t>Ιλιάδα</a:t>
            </a:r>
            <a:r>
              <a:rPr lang="el-GR" dirty="0"/>
              <a:t> και </a:t>
            </a:r>
            <a:r>
              <a:rPr lang="el-GR" i="1" dirty="0"/>
              <a:t>Οδύσσεια</a:t>
            </a:r>
            <a:r>
              <a:rPr lang="el-GR" dirty="0"/>
              <a:t>. Δεν υπάρχει χώρος πια για κομμάτια που ίσως έρχονται από πόλεις όπως η Μυτιλήνη και η Μίλητος που ήταν κάποτε από τις πιο ισχυρές της Ιωνικής </a:t>
            </a:r>
            <a:r>
              <a:rPr lang="el-GR" dirty="0" err="1"/>
              <a:t>Δωδεκάπολης</a:t>
            </a:r>
            <a:r>
              <a:rPr lang="el-GR" dirty="0"/>
              <a:t>. </a:t>
            </a:r>
            <a:r>
              <a:rPr lang="en-US" dirty="0"/>
              <a:t>T</a:t>
            </a:r>
            <a:r>
              <a:rPr lang="el-GR" dirty="0"/>
              <a:t>ώρα</a:t>
            </a:r>
            <a:r>
              <a:rPr lang="en-US" dirty="0"/>
              <a:t> </a:t>
            </a:r>
            <a:r>
              <a:rPr lang="el-GR" dirty="0"/>
              <a:t>πια, οποιαδήποτε κομμάτια του Κύκλου μπορούν με ασφάλεια να αποδοθούν σε περιθωριακούς ποιητές ενός μη ανακτήσιμου παρελθόντος, όπως ο Λέσχης ή ο Αρκτίνος. Ακόμα και ο περιβόητος </a:t>
            </a:r>
            <a:r>
              <a:rPr lang="el-GR" dirty="0" err="1"/>
              <a:t>Θεστορίδης</a:t>
            </a:r>
            <a:r>
              <a:rPr lang="el-GR" dirty="0"/>
              <a:t> μπορεί να είναι πλέον ασφαλής, αφού δεν θα είναι πλέον ύποπτος να γίνει ένας </a:t>
            </a:r>
            <a:r>
              <a:rPr lang="el-GR" dirty="0" err="1"/>
              <a:t>ψευδο</a:t>
            </a:r>
            <a:r>
              <a:rPr lang="el-GR" dirty="0"/>
              <a:t>-Όμηρος.</a:t>
            </a:r>
          </a:p>
        </p:txBody>
      </p:sp>
    </p:spTree>
    <p:extLst>
      <p:ext uri="{BB962C8B-B14F-4D97-AF65-F5344CB8AC3E}">
        <p14:creationId xmlns:p14="http://schemas.microsoft.com/office/powerpoint/2010/main" val="321792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B8D2E04-DCF4-4819-A0BD-7B880D9A6B5B}"/>
              </a:ext>
            </a:extLst>
          </p:cNvPr>
          <p:cNvSpPr>
            <a:spLocks noGrp="1"/>
          </p:cNvSpPr>
          <p:nvPr>
            <p:ph type="title"/>
          </p:nvPr>
        </p:nvSpPr>
        <p:spPr/>
        <p:txBody>
          <a:bodyPr/>
          <a:lstStyle/>
          <a:p>
            <a:pPr algn="ctr"/>
            <a:r>
              <a:rPr lang="el-GR" dirty="0"/>
              <a:t>Σας ευχαριστώ!</a:t>
            </a:r>
          </a:p>
        </p:txBody>
      </p:sp>
      <p:sp>
        <p:nvSpPr>
          <p:cNvPr id="3" name="Θέση κειμένου 2">
            <a:extLst>
              <a:ext uri="{FF2B5EF4-FFF2-40B4-BE49-F238E27FC236}">
                <a16:creationId xmlns:a16="http://schemas.microsoft.com/office/drawing/2014/main" xmlns="" id="{78746201-251B-4148-B297-8B716C04D638}"/>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29224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966E63B-0ED4-44B7-8C01-8B3FB2CFD529}"/>
              </a:ext>
            </a:extLst>
          </p:cNvPr>
          <p:cNvSpPr>
            <a:spLocks noGrp="1"/>
          </p:cNvSpPr>
          <p:nvPr>
            <p:ph type="title"/>
          </p:nvPr>
        </p:nvSpPr>
        <p:spPr/>
        <p:txBody>
          <a:bodyPr/>
          <a:lstStyle/>
          <a:p>
            <a:pPr algn="ctr"/>
            <a:r>
              <a:rPr lang="en-US" dirty="0"/>
              <a:t>An earlier meaning for the term ‘Cycle’</a:t>
            </a:r>
            <a:br>
              <a:rPr lang="en-US" dirty="0"/>
            </a:br>
            <a:r>
              <a:rPr lang="el-GR" sz="2800" dirty="0"/>
              <a:t>Μια αρχική σημασία για τον όρο ‘Κύκλος’</a:t>
            </a:r>
            <a:endParaRPr lang="el-GR" dirty="0"/>
          </a:p>
        </p:txBody>
      </p:sp>
      <p:sp>
        <p:nvSpPr>
          <p:cNvPr id="3" name="Θέση περιεχομένου 2">
            <a:extLst>
              <a:ext uri="{FF2B5EF4-FFF2-40B4-BE49-F238E27FC236}">
                <a16:creationId xmlns:a16="http://schemas.microsoft.com/office/drawing/2014/main" xmlns="" id="{7E34D438-69A8-4FF6-8353-E5F1346BAB5B}"/>
              </a:ext>
            </a:extLst>
          </p:cNvPr>
          <p:cNvSpPr>
            <a:spLocks noGrp="1"/>
          </p:cNvSpPr>
          <p:nvPr>
            <p:ph idx="1"/>
          </p:nvPr>
        </p:nvSpPr>
        <p:spPr/>
        <p:txBody>
          <a:bodyPr/>
          <a:lstStyle/>
          <a:p>
            <a:pPr algn="just"/>
            <a:r>
              <a:rPr lang="el-GR" dirty="0"/>
              <a:t>Συνδεδεμένη με αυτή την ιδέα είναι και η ερμηνεία του </a:t>
            </a:r>
            <a:r>
              <a:rPr lang="el-GR" i="1" spc="100" dirty="0"/>
              <a:t>Ομήρου</a:t>
            </a:r>
            <a:r>
              <a:rPr lang="el-GR" dirty="0"/>
              <a:t> ως </a:t>
            </a:r>
            <a:r>
              <a:rPr lang="el-GR" i="1" dirty="0"/>
              <a:t>ομιλούντος ονόματος</a:t>
            </a:r>
            <a:r>
              <a:rPr lang="el-GR" dirty="0"/>
              <a:t>. Ετυμολογικά, ο τύπος μπορεί να εξηγηθεί ως σύνθετο *</a:t>
            </a:r>
            <a:r>
              <a:rPr lang="el-GR" dirty="0" err="1"/>
              <a:t>ομ-αρος</a:t>
            </a:r>
            <a:r>
              <a:rPr lang="el-GR" dirty="0"/>
              <a:t>, που σημαίνει αυτός που συν-ταιριάζει/συν-δέει (</a:t>
            </a:r>
            <a:r>
              <a:rPr lang="el-GR" i="1" dirty="0" err="1"/>
              <a:t>ὁμοῦ</a:t>
            </a:r>
            <a:r>
              <a:rPr lang="el-GR" dirty="0"/>
              <a:t> + θέμα ρήματος </a:t>
            </a:r>
            <a:r>
              <a:rPr lang="el-GR" i="1" dirty="0" err="1"/>
              <a:t>ἀρ-αρ-ίσκειν</a:t>
            </a:r>
            <a:r>
              <a:rPr lang="el-GR" dirty="0"/>
              <a:t>). Επομένως ο </a:t>
            </a:r>
            <a:r>
              <a:rPr lang="el-GR" i="1" dirty="0"/>
              <a:t>Όμηρος</a:t>
            </a:r>
            <a:r>
              <a:rPr lang="el-GR" dirty="0"/>
              <a:t> είναι μια μεταφορά: είναι αυτός που συν-θέτει το τραγούδι.</a:t>
            </a:r>
          </a:p>
          <a:p>
            <a:pPr algn="just"/>
            <a:r>
              <a:rPr lang="el-GR" dirty="0"/>
              <a:t>Έτσι, η ετυμολογία του ονόματος είναι μέρος της συνολικής μεταφοράς του </a:t>
            </a:r>
            <a:r>
              <a:rPr lang="el-GR" i="1" dirty="0"/>
              <a:t>κύκλου</a:t>
            </a:r>
            <a:r>
              <a:rPr lang="el-GR" dirty="0"/>
              <a:t> ως «τροχός άρματος»: ο κορυφαίος ποιητής συνενώνει τα κομμάτια της ποίησης που έχουν φτιαχτεί για να είναι μέρος ενός όλου όπως ακριβώς ο κορυφαίος μαραγκός συνενώνει τα κομμάτια του ξύλου που έχουν φτιαχτεί για να είναι μέρη του τροχού του άρματος.</a:t>
            </a:r>
          </a:p>
        </p:txBody>
      </p:sp>
    </p:spTree>
    <p:extLst>
      <p:ext uri="{BB962C8B-B14F-4D97-AF65-F5344CB8AC3E}">
        <p14:creationId xmlns:p14="http://schemas.microsoft.com/office/powerpoint/2010/main" val="983296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73965B8-2680-47D4-9269-0CEA2E8F1C8E}"/>
              </a:ext>
            </a:extLst>
          </p:cNvPr>
          <p:cNvSpPr>
            <a:spLocks noGrp="1"/>
          </p:cNvSpPr>
          <p:nvPr>
            <p:ph type="title"/>
          </p:nvPr>
        </p:nvSpPr>
        <p:spPr/>
        <p:txBody>
          <a:bodyPr/>
          <a:lstStyle/>
          <a:p>
            <a:pPr algn="ctr"/>
            <a:r>
              <a:rPr lang="en-US" dirty="0"/>
              <a:t>A later meaning for the term ‘Cycle’</a:t>
            </a:r>
            <a:br>
              <a:rPr lang="en-US" dirty="0"/>
            </a:br>
            <a:r>
              <a:rPr lang="el-GR" sz="2800" dirty="0"/>
              <a:t>Μια μεταγενέστερη ερμηνεία για τον όρο ‘Κύκλος’</a:t>
            </a:r>
            <a:endParaRPr lang="el-GR" dirty="0"/>
          </a:p>
        </p:txBody>
      </p:sp>
      <p:sp>
        <p:nvSpPr>
          <p:cNvPr id="3" name="Θέση περιεχομένου 2">
            <a:extLst>
              <a:ext uri="{FF2B5EF4-FFF2-40B4-BE49-F238E27FC236}">
                <a16:creationId xmlns:a16="http://schemas.microsoft.com/office/drawing/2014/main" xmlns="" id="{36294812-3699-4C57-B0B2-45DAC0674F36}"/>
              </a:ext>
            </a:extLst>
          </p:cNvPr>
          <p:cNvSpPr>
            <a:spLocks noGrp="1"/>
          </p:cNvSpPr>
          <p:nvPr>
            <p:ph idx="1"/>
          </p:nvPr>
        </p:nvSpPr>
        <p:spPr/>
        <p:txBody>
          <a:bodyPr/>
          <a:lstStyle/>
          <a:p>
            <a:pPr algn="just"/>
            <a:r>
              <a:rPr lang="el-GR" dirty="0"/>
              <a:t>Ενώ ο Όμηρος παλαιότερα θεωρείτο ότι ήταν ο ποιητής ενός Επικού Κύκλου που περιλάμβανε αυτά που σήμερα ξέρουμε ως την </a:t>
            </a:r>
            <a:r>
              <a:rPr lang="el-GR" i="1" dirty="0" err="1"/>
              <a:t>Ιλιάδα</a:t>
            </a:r>
            <a:r>
              <a:rPr lang="el-GR" dirty="0"/>
              <a:t> και την </a:t>
            </a:r>
            <a:r>
              <a:rPr lang="el-GR" i="1" dirty="0"/>
              <a:t>Οδύσσεια</a:t>
            </a:r>
            <a:r>
              <a:rPr lang="el-GR" dirty="0"/>
              <a:t>, αυτά τα δύο έπη σταδιακά διαφοροποιήθηκαν από τον Κύκλο αργότερα. Στην πορεία τέτοιας διαφοροποίησης, η </a:t>
            </a:r>
            <a:r>
              <a:rPr lang="el-GR" i="1" dirty="0" err="1"/>
              <a:t>Ιλιάδα</a:t>
            </a:r>
            <a:r>
              <a:rPr lang="el-GR" dirty="0"/>
              <a:t> και η </a:t>
            </a:r>
            <a:r>
              <a:rPr lang="el-GR" i="1" dirty="0"/>
              <a:t>Οδύσσεια</a:t>
            </a:r>
            <a:r>
              <a:rPr lang="el-GR" dirty="0"/>
              <a:t> τελικά έγιναν τα μοναδικά έπη που ήταν αληθινά ομηρικά, ενώ ο Κύκλος έγινε μη-ομηρικός.</a:t>
            </a:r>
          </a:p>
          <a:p>
            <a:pPr algn="just"/>
            <a:r>
              <a:rPr lang="el-GR" dirty="0"/>
              <a:t>Αυτή η διαφοροποίηση ανάμεσα στην ομηρική </a:t>
            </a:r>
            <a:r>
              <a:rPr lang="el-GR" i="1" dirty="0" err="1"/>
              <a:t>Ιλιάδα</a:t>
            </a:r>
            <a:r>
              <a:rPr lang="el-GR" dirty="0"/>
              <a:t> και </a:t>
            </a:r>
            <a:r>
              <a:rPr lang="el-GR" i="1" dirty="0"/>
              <a:t>Οδύσσεια</a:t>
            </a:r>
            <a:r>
              <a:rPr lang="el-GR" dirty="0"/>
              <a:t> από τη μία πλευρά και σε έναν μη-ομηρικό Κύκλο από την άλλη είναι περισσότερο εμφανής σε πηγές που χρονολογούνται από τον 4</a:t>
            </a:r>
            <a:r>
              <a:rPr lang="el-GR" baseline="30000" dirty="0"/>
              <a:t>ο</a:t>
            </a:r>
            <a:r>
              <a:rPr lang="el-GR" dirty="0"/>
              <a:t> αι. π.Χ. Για παράδειγμα, όταν ο Αριστοτέλης στην </a:t>
            </a:r>
            <a:r>
              <a:rPr lang="el-GR" i="1" dirty="0"/>
              <a:t>Ποιητική</a:t>
            </a:r>
            <a:r>
              <a:rPr lang="el-GR" dirty="0"/>
              <a:t> (1459</a:t>
            </a:r>
            <a:r>
              <a:rPr lang="en-US" dirty="0"/>
              <a:t>a</a:t>
            </a:r>
            <a:r>
              <a:rPr lang="el-GR" dirty="0"/>
              <a:t>) αναφέρεται στον </a:t>
            </a:r>
            <a:r>
              <a:rPr lang="el-GR" i="1" dirty="0"/>
              <a:t>κύκλο</a:t>
            </a:r>
            <a:r>
              <a:rPr lang="el-GR" dirty="0"/>
              <a:t> με την έννοια του «Επικού Κύκλου», αναφέρεται σε ένα σώμα επικής ποίησης το οποίο κατηγορηματικά δεν είχε συντεθεί από τον Όμηρο.</a:t>
            </a:r>
          </a:p>
        </p:txBody>
      </p:sp>
    </p:spTree>
    <p:extLst>
      <p:ext uri="{BB962C8B-B14F-4D97-AF65-F5344CB8AC3E}">
        <p14:creationId xmlns:p14="http://schemas.microsoft.com/office/powerpoint/2010/main" val="248694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D59B352-2196-412B-8B39-EA50C51D3E23}"/>
              </a:ext>
            </a:extLst>
          </p:cNvPr>
          <p:cNvSpPr>
            <a:spLocks noGrp="1"/>
          </p:cNvSpPr>
          <p:nvPr>
            <p:ph type="title"/>
          </p:nvPr>
        </p:nvSpPr>
        <p:spPr/>
        <p:txBody>
          <a:bodyPr/>
          <a:lstStyle/>
          <a:p>
            <a:pPr algn="ctr"/>
            <a:r>
              <a:rPr lang="en-US" dirty="0"/>
              <a:t>Traditions about the authorship of epics</a:t>
            </a:r>
            <a:br>
              <a:rPr lang="en-US" dirty="0"/>
            </a:br>
            <a:r>
              <a:rPr lang="el-GR" sz="2800" dirty="0"/>
              <a:t>Παραδόσεις για τη συγγραφή των επών</a:t>
            </a:r>
            <a:endParaRPr lang="el-GR" dirty="0"/>
          </a:p>
        </p:txBody>
      </p:sp>
      <p:sp>
        <p:nvSpPr>
          <p:cNvPr id="3" name="Θέση περιεχομένου 2">
            <a:extLst>
              <a:ext uri="{FF2B5EF4-FFF2-40B4-BE49-F238E27FC236}">
                <a16:creationId xmlns:a16="http://schemas.microsoft.com/office/drawing/2014/main" xmlns="" id="{A418D50B-0DA1-4B0F-B468-2C61FE881450}"/>
              </a:ext>
            </a:extLst>
          </p:cNvPr>
          <p:cNvSpPr>
            <a:spLocks noGrp="1"/>
          </p:cNvSpPr>
          <p:nvPr>
            <p:ph idx="1"/>
          </p:nvPr>
        </p:nvSpPr>
        <p:spPr/>
        <p:txBody>
          <a:bodyPr/>
          <a:lstStyle/>
          <a:p>
            <a:pPr algn="just"/>
            <a:r>
              <a:rPr lang="el-GR" dirty="0"/>
              <a:t>Στην εποχή του Αριστοτέλη όσο και αργότερα, τα Κύκλια Έπη αποδίδονταν σε ποιητές διαφορετικούς από τον Όμηρο. Για παράδειγμα, η </a:t>
            </a:r>
            <a:r>
              <a:rPr lang="el-GR" i="1" dirty="0" err="1"/>
              <a:t>Αιθιοπίς</a:t>
            </a:r>
            <a:r>
              <a:rPr lang="el-GR" dirty="0"/>
              <a:t> και η </a:t>
            </a:r>
            <a:r>
              <a:rPr lang="el-GR" i="1" dirty="0"/>
              <a:t>Ιλίου </a:t>
            </a:r>
            <a:r>
              <a:rPr lang="el-GR" i="1" dirty="0" err="1"/>
              <a:t>Πέρσις</a:t>
            </a:r>
            <a:r>
              <a:rPr lang="el-GR" i="1" dirty="0"/>
              <a:t> </a:t>
            </a:r>
            <a:r>
              <a:rPr lang="el-GR" dirty="0"/>
              <a:t>αποδίδονταν στον Ίωνα Αρκτίνο από τη Μίλητο. Παρομοίως, η </a:t>
            </a:r>
            <a:r>
              <a:rPr lang="el-GR" i="1" dirty="0"/>
              <a:t>Μικρά </a:t>
            </a:r>
            <a:r>
              <a:rPr lang="el-GR" i="1" dirty="0" err="1"/>
              <a:t>Ιλιάς</a:t>
            </a:r>
            <a:r>
              <a:rPr lang="el-GR" i="1" dirty="0"/>
              <a:t> </a:t>
            </a:r>
            <a:r>
              <a:rPr lang="el-GR" dirty="0"/>
              <a:t>αποδιδόταν στον </a:t>
            </a:r>
            <a:r>
              <a:rPr lang="el-GR" dirty="0" err="1"/>
              <a:t>Αιολό</a:t>
            </a:r>
            <a:r>
              <a:rPr lang="el-GR" dirty="0"/>
              <a:t> Λέσχη από τη Λέσβο ή εναλλακτικά στον Ίωνα </a:t>
            </a:r>
            <a:r>
              <a:rPr lang="el-GR" dirty="0" err="1"/>
              <a:t>Θεστορίδη</a:t>
            </a:r>
            <a:r>
              <a:rPr lang="el-GR" dirty="0"/>
              <a:t> από τη Φώκαια. Η στάση αυτή έρχεται σε αντίθεση με τη νοοτροπία παλαιότερων εποχών, όταν όλος ο Επικός Κύκλος είχε αποδοθεί στον Όμηρο.</a:t>
            </a:r>
          </a:p>
          <a:p>
            <a:pPr algn="just"/>
            <a:r>
              <a:rPr lang="el-GR" dirty="0"/>
              <a:t>Η τάση αποκλεισμού του Ομήρου από την πατρότητα του Επικού Κύκλου είναι φανερή ήδη στο β’ μισό του 5</a:t>
            </a:r>
            <a:r>
              <a:rPr lang="el-GR" baseline="30000" dirty="0"/>
              <a:t>ου</a:t>
            </a:r>
            <a:r>
              <a:rPr lang="el-GR" dirty="0"/>
              <a:t> αιώνα, όπως βλέπουμε από το επιχείρημα του Ηροδότου (2.116.1-117.1) ενάντια στην ιδέα ότι ο δημιουργός των </a:t>
            </a:r>
            <a:r>
              <a:rPr lang="el-GR" i="1" dirty="0"/>
              <a:t>Κυπρίων</a:t>
            </a:r>
            <a:r>
              <a:rPr lang="el-GR" dirty="0"/>
              <a:t> θα μπορούσε να είναι ο Όμηρος.</a:t>
            </a:r>
          </a:p>
        </p:txBody>
      </p:sp>
    </p:spTree>
    <p:extLst>
      <p:ext uri="{BB962C8B-B14F-4D97-AF65-F5344CB8AC3E}">
        <p14:creationId xmlns:p14="http://schemas.microsoft.com/office/powerpoint/2010/main" val="164079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4498B9B-E8F0-485D-9242-04FBC69FB52A}"/>
              </a:ext>
            </a:extLst>
          </p:cNvPr>
          <p:cNvSpPr>
            <a:spLocks noGrp="1"/>
          </p:cNvSpPr>
          <p:nvPr>
            <p:ph type="title"/>
          </p:nvPr>
        </p:nvSpPr>
        <p:spPr/>
        <p:txBody>
          <a:bodyPr/>
          <a:lstStyle/>
          <a:p>
            <a:r>
              <a:rPr lang="el-GR" dirty="0"/>
              <a:t>Ηροδότου </a:t>
            </a:r>
            <a:r>
              <a:rPr lang="el-GR" dirty="0" err="1"/>
              <a:t>Ιστορίαι</a:t>
            </a:r>
            <a:r>
              <a:rPr lang="el-GR" dirty="0"/>
              <a:t>, 2.116.1-117.1</a:t>
            </a:r>
          </a:p>
        </p:txBody>
      </p:sp>
      <p:sp>
        <p:nvSpPr>
          <p:cNvPr id="3" name="Θέση περιεχομένου 2">
            <a:extLst>
              <a:ext uri="{FF2B5EF4-FFF2-40B4-BE49-F238E27FC236}">
                <a16:creationId xmlns:a16="http://schemas.microsoft.com/office/drawing/2014/main" xmlns="" id="{8FB84047-E906-461E-9D07-072E571ABA25}"/>
              </a:ext>
            </a:extLst>
          </p:cNvPr>
          <p:cNvSpPr>
            <a:spLocks noGrp="1"/>
          </p:cNvSpPr>
          <p:nvPr>
            <p:ph idx="1"/>
          </p:nvPr>
        </p:nvSpPr>
        <p:spPr/>
        <p:txBody>
          <a:bodyPr numCol="2">
            <a:normAutofit/>
          </a:bodyPr>
          <a:lstStyle/>
          <a:p>
            <a:r>
              <a:rPr lang="el-GR" sz="1400" dirty="0"/>
              <a:t>[2.116.1] </a:t>
            </a:r>
            <a:r>
              <a:rPr lang="el-GR" sz="1400" dirty="0" err="1"/>
              <a:t>Ἑλένης</a:t>
            </a:r>
            <a:r>
              <a:rPr lang="el-GR" sz="1400" dirty="0"/>
              <a:t> </a:t>
            </a:r>
            <a:r>
              <a:rPr lang="el-GR" sz="1400" dirty="0" err="1"/>
              <a:t>μὲν</a:t>
            </a:r>
            <a:r>
              <a:rPr lang="el-GR" sz="1400" dirty="0"/>
              <a:t> ταύτην </a:t>
            </a:r>
            <a:r>
              <a:rPr lang="el-GR" sz="1400" dirty="0" err="1"/>
              <a:t>ἄπιξιν</a:t>
            </a:r>
            <a:r>
              <a:rPr lang="el-GR" sz="1400" dirty="0"/>
              <a:t> </a:t>
            </a:r>
            <a:r>
              <a:rPr lang="el-GR" sz="1400" dirty="0" err="1"/>
              <a:t>παρὰ</a:t>
            </a:r>
            <a:r>
              <a:rPr lang="el-GR" sz="1400" dirty="0"/>
              <a:t> </a:t>
            </a:r>
            <a:r>
              <a:rPr lang="el-GR" sz="1400" dirty="0" err="1"/>
              <a:t>Πρωτέα</a:t>
            </a:r>
            <a:r>
              <a:rPr lang="el-GR" sz="1400" dirty="0"/>
              <a:t> </a:t>
            </a:r>
            <a:r>
              <a:rPr lang="el-GR" sz="1400" dirty="0" err="1"/>
              <a:t>ἔλεγον</a:t>
            </a:r>
            <a:r>
              <a:rPr lang="el-GR" sz="1400" dirty="0"/>
              <a:t> </a:t>
            </a:r>
            <a:r>
              <a:rPr lang="el-GR" sz="1400" dirty="0" err="1"/>
              <a:t>οἱ</a:t>
            </a:r>
            <a:r>
              <a:rPr lang="el-GR" sz="1400" dirty="0"/>
              <a:t> </a:t>
            </a:r>
            <a:r>
              <a:rPr lang="el-GR" sz="1400" dirty="0" err="1"/>
              <a:t>ἱρέες</a:t>
            </a:r>
            <a:r>
              <a:rPr lang="el-GR" sz="1400" dirty="0"/>
              <a:t> γενέσθαι· </a:t>
            </a:r>
            <a:r>
              <a:rPr lang="el-GR" sz="1400" dirty="0" err="1"/>
              <a:t>δοκέει</a:t>
            </a:r>
            <a:r>
              <a:rPr lang="el-GR" sz="1400" dirty="0"/>
              <a:t> </a:t>
            </a:r>
            <a:r>
              <a:rPr lang="el-GR" sz="1400" dirty="0" err="1"/>
              <a:t>δέ</a:t>
            </a:r>
            <a:r>
              <a:rPr lang="el-GR" sz="1400" dirty="0"/>
              <a:t> μοι </a:t>
            </a:r>
            <a:r>
              <a:rPr lang="el-GR" sz="1400" dirty="0" err="1"/>
              <a:t>καὶ</a:t>
            </a:r>
            <a:r>
              <a:rPr lang="el-GR" sz="1400" dirty="0"/>
              <a:t> </a:t>
            </a:r>
            <a:r>
              <a:rPr lang="el-GR" sz="1400" dirty="0" err="1"/>
              <a:t>Ὅμηρος</a:t>
            </a:r>
            <a:r>
              <a:rPr lang="el-GR" sz="1400" dirty="0"/>
              <a:t> </a:t>
            </a:r>
            <a:r>
              <a:rPr lang="el-GR" sz="1400" dirty="0" err="1"/>
              <a:t>τὸν</a:t>
            </a:r>
            <a:r>
              <a:rPr lang="el-GR" sz="1400" dirty="0"/>
              <a:t> </a:t>
            </a:r>
            <a:r>
              <a:rPr lang="el-GR" sz="1400" dirty="0" err="1"/>
              <a:t>λόγον</a:t>
            </a:r>
            <a:r>
              <a:rPr lang="el-GR" sz="1400" dirty="0"/>
              <a:t> </a:t>
            </a:r>
            <a:r>
              <a:rPr lang="el-GR" sz="1400" dirty="0" err="1"/>
              <a:t>τοῦτον</a:t>
            </a:r>
            <a:r>
              <a:rPr lang="el-GR" sz="1400" dirty="0"/>
              <a:t> </a:t>
            </a:r>
            <a:r>
              <a:rPr lang="el-GR" sz="1400" dirty="0" err="1"/>
              <a:t>πυθέσθαι</a:t>
            </a:r>
            <a:r>
              <a:rPr lang="el-GR" sz="1400" dirty="0"/>
              <a:t>· </a:t>
            </a:r>
            <a:r>
              <a:rPr lang="el-GR" sz="1400" dirty="0" err="1"/>
              <a:t>ἀλλ</a:t>
            </a:r>
            <a:r>
              <a:rPr lang="el-GR" sz="1400" dirty="0"/>
              <a:t>᾽ </a:t>
            </a:r>
            <a:r>
              <a:rPr lang="el-GR" sz="1400" dirty="0" err="1"/>
              <a:t>οὐ</a:t>
            </a:r>
            <a:r>
              <a:rPr lang="el-GR" sz="1400" dirty="0"/>
              <a:t> </a:t>
            </a:r>
            <a:r>
              <a:rPr lang="el-GR" sz="1400" dirty="0" err="1"/>
              <a:t>γὰρ</a:t>
            </a:r>
            <a:r>
              <a:rPr lang="el-GR" sz="1400" dirty="0"/>
              <a:t> </a:t>
            </a:r>
            <a:r>
              <a:rPr lang="el-GR" sz="1400" dirty="0" err="1"/>
              <a:t>ὁμοίως</a:t>
            </a:r>
            <a:r>
              <a:rPr lang="el-GR" sz="1400" dirty="0"/>
              <a:t> </a:t>
            </a:r>
            <a:r>
              <a:rPr lang="el-GR" sz="1400" dirty="0" err="1"/>
              <a:t>ἐς</a:t>
            </a:r>
            <a:r>
              <a:rPr lang="el-GR" sz="1400" dirty="0"/>
              <a:t> </a:t>
            </a:r>
            <a:r>
              <a:rPr lang="el-GR" sz="1400" dirty="0" err="1"/>
              <a:t>τὴν</a:t>
            </a:r>
            <a:r>
              <a:rPr lang="el-GR" sz="1400" dirty="0"/>
              <a:t> </a:t>
            </a:r>
            <a:r>
              <a:rPr lang="el-GR" sz="1400" dirty="0" err="1"/>
              <a:t>ἐποποιίην</a:t>
            </a:r>
            <a:r>
              <a:rPr lang="el-GR" sz="1400" dirty="0"/>
              <a:t> </a:t>
            </a:r>
            <a:r>
              <a:rPr lang="el-GR" sz="1400" dirty="0" err="1"/>
              <a:t>εὐπρεπὴς</a:t>
            </a:r>
            <a:r>
              <a:rPr lang="el-GR" sz="1400" dirty="0"/>
              <a:t> </a:t>
            </a:r>
            <a:r>
              <a:rPr lang="el-GR" sz="1400" dirty="0" err="1"/>
              <a:t>ἦν</a:t>
            </a:r>
            <a:r>
              <a:rPr lang="el-GR" sz="1400" dirty="0"/>
              <a:t> </a:t>
            </a:r>
            <a:r>
              <a:rPr lang="el-GR" sz="1400" dirty="0" err="1"/>
              <a:t>τῷ</a:t>
            </a:r>
            <a:r>
              <a:rPr lang="el-GR" sz="1400" dirty="0"/>
              <a:t> </a:t>
            </a:r>
            <a:r>
              <a:rPr lang="el-GR" sz="1400" dirty="0" err="1"/>
              <a:t>ἑτέρῳ</a:t>
            </a:r>
            <a:r>
              <a:rPr lang="el-GR" sz="1400" dirty="0"/>
              <a:t> </a:t>
            </a:r>
            <a:r>
              <a:rPr lang="el-GR" sz="1400" dirty="0" err="1"/>
              <a:t>τῷ</a:t>
            </a:r>
            <a:r>
              <a:rPr lang="el-GR" sz="1400" dirty="0"/>
              <a:t> περ </a:t>
            </a:r>
            <a:r>
              <a:rPr lang="el-GR" sz="1400" dirty="0" err="1"/>
              <a:t>ἐχρήσατο</a:t>
            </a:r>
            <a:r>
              <a:rPr lang="el-GR" sz="1400" dirty="0"/>
              <a:t>, [</a:t>
            </a:r>
            <a:r>
              <a:rPr lang="el-GR" sz="1400" dirty="0" err="1"/>
              <a:t>ἐς</a:t>
            </a:r>
            <a:r>
              <a:rPr lang="el-GR" sz="1400" dirty="0"/>
              <a:t> ὃ] </a:t>
            </a:r>
            <a:r>
              <a:rPr lang="el-GR" sz="1400" dirty="0" err="1"/>
              <a:t>μετῆκε</a:t>
            </a:r>
            <a:r>
              <a:rPr lang="el-GR" sz="1400" dirty="0"/>
              <a:t> </a:t>
            </a:r>
            <a:r>
              <a:rPr lang="el-GR" sz="1400" dirty="0" err="1"/>
              <a:t>αὐτόν</a:t>
            </a:r>
            <a:r>
              <a:rPr lang="el-GR" sz="1400" dirty="0"/>
              <a:t>, δηλώσας </a:t>
            </a:r>
            <a:r>
              <a:rPr lang="el-GR" sz="1400" dirty="0" err="1"/>
              <a:t>ὡς</a:t>
            </a:r>
            <a:r>
              <a:rPr lang="el-GR" sz="1400" dirty="0"/>
              <a:t> </a:t>
            </a:r>
            <a:r>
              <a:rPr lang="el-GR" sz="1400" dirty="0" err="1"/>
              <a:t>καὶ</a:t>
            </a:r>
            <a:r>
              <a:rPr lang="el-GR" sz="1400" dirty="0"/>
              <a:t> </a:t>
            </a:r>
            <a:r>
              <a:rPr lang="el-GR" sz="1400" dirty="0" err="1"/>
              <a:t>τοῦτον</a:t>
            </a:r>
            <a:r>
              <a:rPr lang="el-GR" sz="1400" dirty="0"/>
              <a:t> </a:t>
            </a:r>
            <a:r>
              <a:rPr lang="el-GR" sz="1400" dirty="0" err="1"/>
              <a:t>ἐπίσταιτο</a:t>
            </a:r>
            <a:r>
              <a:rPr lang="el-GR" sz="1400" dirty="0"/>
              <a:t> </a:t>
            </a:r>
            <a:r>
              <a:rPr lang="el-GR" sz="1400" dirty="0" err="1"/>
              <a:t>τὸν</a:t>
            </a:r>
            <a:r>
              <a:rPr lang="el-GR" sz="1400" dirty="0"/>
              <a:t> </a:t>
            </a:r>
            <a:r>
              <a:rPr lang="el-GR" sz="1400" dirty="0" err="1"/>
              <a:t>λόγον</a:t>
            </a:r>
            <a:r>
              <a:rPr lang="el-GR" sz="1400" dirty="0"/>
              <a:t>. [2.116.2] </a:t>
            </a:r>
            <a:r>
              <a:rPr lang="el-GR" sz="1400" dirty="0" err="1"/>
              <a:t>δῆλον</a:t>
            </a:r>
            <a:r>
              <a:rPr lang="el-GR" sz="1400" dirty="0"/>
              <a:t> </a:t>
            </a:r>
            <a:r>
              <a:rPr lang="el-GR" sz="1400" dirty="0" err="1"/>
              <a:t>δέ</a:t>
            </a:r>
            <a:r>
              <a:rPr lang="el-GR" sz="1400" dirty="0"/>
              <a:t>, </a:t>
            </a:r>
            <a:r>
              <a:rPr lang="el-GR" sz="1400" dirty="0" err="1"/>
              <a:t>κατὰ</a:t>
            </a:r>
            <a:r>
              <a:rPr lang="el-GR" sz="1400" dirty="0"/>
              <a:t> </a:t>
            </a:r>
            <a:r>
              <a:rPr lang="el-GR" sz="1400" dirty="0" err="1"/>
              <a:t>παρεποίησε</a:t>
            </a:r>
            <a:r>
              <a:rPr lang="el-GR" sz="1400" dirty="0"/>
              <a:t> </a:t>
            </a:r>
            <a:r>
              <a:rPr lang="el-GR" sz="1400" dirty="0" err="1"/>
              <a:t>ἐν</a:t>
            </a:r>
            <a:r>
              <a:rPr lang="el-GR" sz="1400" dirty="0"/>
              <a:t> </a:t>
            </a:r>
            <a:r>
              <a:rPr lang="el-GR" sz="1400" dirty="0" err="1"/>
              <a:t>Ἰλιάδι</a:t>
            </a:r>
            <a:r>
              <a:rPr lang="el-GR" sz="1400" dirty="0"/>
              <a:t> (</a:t>
            </a:r>
            <a:r>
              <a:rPr lang="el-GR" sz="1400" dirty="0" err="1"/>
              <a:t>καὶ</a:t>
            </a:r>
            <a:r>
              <a:rPr lang="el-GR" sz="1400" dirty="0"/>
              <a:t> </a:t>
            </a:r>
            <a:r>
              <a:rPr lang="el-GR" sz="1400" dirty="0" err="1"/>
              <a:t>οὐδαμῇ</a:t>
            </a:r>
            <a:r>
              <a:rPr lang="el-GR" sz="1400" dirty="0"/>
              <a:t> </a:t>
            </a:r>
            <a:r>
              <a:rPr lang="el-GR" sz="1400" dirty="0" err="1"/>
              <a:t>ἄλλῃ</a:t>
            </a:r>
            <a:r>
              <a:rPr lang="el-GR" sz="1400" dirty="0"/>
              <a:t> </a:t>
            </a:r>
            <a:r>
              <a:rPr lang="el-GR" sz="1400" dirty="0" err="1"/>
              <a:t>ἀνεπόδισε</a:t>
            </a:r>
            <a:r>
              <a:rPr lang="el-GR" sz="1400" dirty="0"/>
              <a:t> </a:t>
            </a:r>
            <a:r>
              <a:rPr lang="el-GR" sz="1400" dirty="0" err="1"/>
              <a:t>ἑωυτόν</a:t>
            </a:r>
            <a:r>
              <a:rPr lang="el-GR" sz="1400" dirty="0"/>
              <a:t>) </a:t>
            </a:r>
            <a:r>
              <a:rPr lang="el-GR" sz="1400" dirty="0" err="1"/>
              <a:t>πλάνην</a:t>
            </a:r>
            <a:r>
              <a:rPr lang="el-GR" sz="1400" dirty="0"/>
              <a:t> </a:t>
            </a:r>
            <a:r>
              <a:rPr lang="el-GR" sz="1400" dirty="0" err="1"/>
              <a:t>τὴν</a:t>
            </a:r>
            <a:r>
              <a:rPr lang="el-GR" sz="1400" dirty="0"/>
              <a:t> </a:t>
            </a:r>
            <a:r>
              <a:rPr lang="el-GR" sz="1400" dirty="0" err="1"/>
              <a:t>Ἀλεξάνδρου</a:t>
            </a:r>
            <a:r>
              <a:rPr lang="el-GR" sz="1400" dirty="0"/>
              <a:t>, </a:t>
            </a:r>
            <a:r>
              <a:rPr lang="el-GR" sz="1400" dirty="0" err="1"/>
              <a:t>ὡς</a:t>
            </a:r>
            <a:r>
              <a:rPr lang="el-GR" sz="1400" dirty="0"/>
              <a:t> </a:t>
            </a:r>
            <a:r>
              <a:rPr lang="el-GR" sz="1400" dirty="0" err="1"/>
              <a:t>ἀπηνείχθη</a:t>
            </a:r>
            <a:r>
              <a:rPr lang="el-GR" sz="1400" dirty="0"/>
              <a:t> </a:t>
            </a:r>
            <a:r>
              <a:rPr lang="el-GR" sz="1400" dirty="0" err="1"/>
              <a:t>ἄγων</a:t>
            </a:r>
            <a:r>
              <a:rPr lang="el-GR" sz="1400" dirty="0"/>
              <a:t> </a:t>
            </a:r>
            <a:r>
              <a:rPr lang="el-GR" sz="1400" dirty="0" err="1"/>
              <a:t>Ἑλένην</a:t>
            </a:r>
            <a:r>
              <a:rPr lang="el-GR" sz="1400" dirty="0"/>
              <a:t> </a:t>
            </a:r>
            <a:r>
              <a:rPr lang="el-GR" sz="1400" dirty="0" err="1"/>
              <a:t>τῇ</a:t>
            </a:r>
            <a:r>
              <a:rPr lang="el-GR" sz="1400" dirty="0"/>
              <a:t> τε </a:t>
            </a:r>
            <a:r>
              <a:rPr lang="el-GR" sz="1400" dirty="0" err="1"/>
              <a:t>δὴ</a:t>
            </a:r>
            <a:r>
              <a:rPr lang="el-GR" sz="1400" dirty="0"/>
              <a:t> </a:t>
            </a:r>
            <a:r>
              <a:rPr lang="el-GR" sz="1400" dirty="0" err="1"/>
              <a:t>ἄλλῃ</a:t>
            </a:r>
            <a:r>
              <a:rPr lang="el-GR" sz="1400" dirty="0"/>
              <a:t> </a:t>
            </a:r>
            <a:r>
              <a:rPr lang="el-GR" sz="1400" dirty="0" err="1"/>
              <a:t>πλαζόμενος</a:t>
            </a:r>
            <a:r>
              <a:rPr lang="el-GR" sz="1400" dirty="0"/>
              <a:t> </a:t>
            </a:r>
            <a:r>
              <a:rPr lang="el-GR" sz="1400" dirty="0" err="1"/>
              <a:t>καὶ</a:t>
            </a:r>
            <a:r>
              <a:rPr lang="el-GR" sz="1400" dirty="0"/>
              <a:t> </a:t>
            </a:r>
            <a:r>
              <a:rPr lang="el-GR" sz="1400" dirty="0" err="1"/>
              <a:t>ὡς</a:t>
            </a:r>
            <a:r>
              <a:rPr lang="el-GR" sz="1400" dirty="0"/>
              <a:t> </a:t>
            </a:r>
            <a:r>
              <a:rPr lang="el-GR" sz="1400" dirty="0" err="1"/>
              <a:t>ἐς</a:t>
            </a:r>
            <a:r>
              <a:rPr lang="el-GR" sz="1400" dirty="0"/>
              <a:t> </a:t>
            </a:r>
            <a:r>
              <a:rPr lang="el-GR" sz="1400" dirty="0" err="1"/>
              <a:t>Σιδῶνα</a:t>
            </a:r>
            <a:r>
              <a:rPr lang="el-GR" sz="1400" dirty="0"/>
              <a:t> </a:t>
            </a:r>
            <a:r>
              <a:rPr lang="el-GR" sz="1400" dirty="0" err="1"/>
              <a:t>τῆς</a:t>
            </a:r>
            <a:r>
              <a:rPr lang="el-GR" sz="1400" dirty="0"/>
              <a:t> Φοινίκης </a:t>
            </a:r>
            <a:r>
              <a:rPr lang="el-GR" sz="1400" dirty="0" err="1"/>
              <a:t>ἀπίκετο</a:t>
            </a:r>
            <a:r>
              <a:rPr lang="el-GR" sz="1400" dirty="0"/>
              <a:t>. [2.116.3] </a:t>
            </a:r>
            <a:r>
              <a:rPr lang="el-GR" sz="1400" dirty="0" err="1"/>
              <a:t>ἐπιμέμνηται</a:t>
            </a:r>
            <a:r>
              <a:rPr lang="el-GR" sz="1400" dirty="0"/>
              <a:t> </a:t>
            </a:r>
            <a:r>
              <a:rPr lang="el-GR" sz="1400" dirty="0" err="1"/>
              <a:t>δὲ</a:t>
            </a:r>
            <a:r>
              <a:rPr lang="el-GR" sz="1400" dirty="0"/>
              <a:t> </a:t>
            </a:r>
            <a:r>
              <a:rPr lang="el-GR" sz="1400" dirty="0" err="1"/>
              <a:t>αὐτοῦ</a:t>
            </a:r>
            <a:r>
              <a:rPr lang="el-GR" sz="1400" dirty="0"/>
              <a:t> </a:t>
            </a:r>
            <a:r>
              <a:rPr lang="el-GR" sz="1400" dirty="0" err="1"/>
              <a:t>ἐν</a:t>
            </a:r>
            <a:r>
              <a:rPr lang="el-GR" sz="1400" dirty="0"/>
              <a:t> </a:t>
            </a:r>
            <a:r>
              <a:rPr lang="el-GR" sz="1400" dirty="0" err="1"/>
              <a:t>Διομήδεος</a:t>
            </a:r>
            <a:r>
              <a:rPr lang="el-GR" sz="1400" dirty="0"/>
              <a:t> </a:t>
            </a:r>
            <a:r>
              <a:rPr lang="el-GR" sz="1400" dirty="0" err="1"/>
              <a:t>ἀριστηίῃ</a:t>
            </a:r>
            <a:r>
              <a:rPr lang="el-GR" sz="1400" dirty="0"/>
              <a:t>· λέγει </a:t>
            </a:r>
            <a:r>
              <a:rPr lang="el-GR" sz="1400" dirty="0" err="1"/>
              <a:t>δὲ</a:t>
            </a:r>
            <a:r>
              <a:rPr lang="el-GR" sz="1400" dirty="0"/>
              <a:t> </a:t>
            </a:r>
            <a:r>
              <a:rPr lang="el-GR" sz="1400" dirty="0" err="1"/>
              <a:t>τὰ</a:t>
            </a:r>
            <a:r>
              <a:rPr lang="el-GR" sz="1400" dirty="0"/>
              <a:t> </a:t>
            </a:r>
            <a:r>
              <a:rPr lang="el-GR" sz="1400" dirty="0" err="1"/>
              <a:t>ἔπεα</a:t>
            </a:r>
            <a:r>
              <a:rPr lang="el-GR" sz="1400" dirty="0"/>
              <a:t> </a:t>
            </a:r>
            <a:r>
              <a:rPr lang="el-GR" sz="1400" dirty="0" err="1"/>
              <a:t>ὧδε</a:t>
            </a:r>
            <a:r>
              <a:rPr lang="el-GR" sz="1400" dirty="0"/>
              <a:t>·</a:t>
            </a:r>
            <a:br>
              <a:rPr lang="el-GR" sz="1400" dirty="0"/>
            </a:br>
            <a:r>
              <a:rPr lang="el-GR" sz="1400" dirty="0"/>
              <a:t>	</a:t>
            </a:r>
            <a:r>
              <a:rPr lang="el-GR" sz="1400" dirty="0" err="1"/>
              <a:t>ἔνθ</a:t>
            </a:r>
            <a:r>
              <a:rPr lang="el-GR" sz="1400" dirty="0"/>
              <a:t>᾽ </a:t>
            </a:r>
            <a:r>
              <a:rPr lang="el-GR" sz="1400" dirty="0" err="1"/>
              <a:t>ἔσαν</a:t>
            </a:r>
            <a:r>
              <a:rPr lang="el-GR" sz="1400" dirty="0"/>
              <a:t> </a:t>
            </a:r>
            <a:r>
              <a:rPr lang="el-GR" sz="1400" dirty="0" err="1"/>
              <a:t>οἱ</a:t>
            </a:r>
            <a:r>
              <a:rPr lang="el-GR" sz="1400" dirty="0"/>
              <a:t> πέπλοι </a:t>
            </a:r>
            <a:r>
              <a:rPr lang="el-GR" sz="1400" dirty="0" err="1"/>
              <a:t>παμποίκιλοι</a:t>
            </a:r>
            <a:r>
              <a:rPr lang="el-GR" sz="1400" dirty="0"/>
              <a:t>, </a:t>
            </a:r>
            <a:r>
              <a:rPr lang="el-GR" sz="1400" dirty="0" err="1"/>
              <a:t>ἔργα</a:t>
            </a:r>
            <a:r>
              <a:rPr lang="el-GR" sz="1400" dirty="0"/>
              <a:t> </a:t>
            </a:r>
            <a:r>
              <a:rPr lang="el-GR" sz="1400" dirty="0" err="1"/>
              <a:t>γυναικῶν</a:t>
            </a:r>
            <a:r>
              <a:rPr lang="el-GR" sz="1400" dirty="0"/>
              <a:t/>
            </a:r>
            <a:br>
              <a:rPr lang="el-GR" sz="1400" dirty="0"/>
            </a:br>
            <a:r>
              <a:rPr lang="el-GR" sz="1400" dirty="0"/>
              <a:t>	</a:t>
            </a:r>
            <a:r>
              <a:rPr lang="el-GR" sz="1400" dirty="0" err="1"/>
              <a:t>Σιδονίων</a:t>
            </a:r>
            <a:r>
              <a:rPr lang="el-GR" sz="1400" dirty="0"/>
              <a:t>, </a:t>
            </a:r>
            <a:r>
              <a:rPr lang="el-GR" sz="1400" dirty="0" err="1"/>
              <a:t>τὰς</a:t>
            </a:r>
            <a:r>
              <a:rPr lang="el-GR" sz="1400" dirty="0"/>
              <a:t> </a:t>
            </a:r>
            <a:r>
              <a:rPr lang="el-GR" sz="1400" dirty="0" err="1"/>
              <a:t>αὐτὸς</a:t>
            </a:r>
            <a:r>
              <a:rPr lang="el-GR" sz="1400" dirty="0"/>
              <a:t> </a:t>
            </a:r>
            <a:r>
              <a:rPr lang="el-GR" sz="1400" dirty="0" err="1"/>
              <a:t>Ἀλέξανδρος</a:t>
            </a:r>
            <a:r>
              <a:rPr lang="el-GR" sz="1400" dirty="0"/>
              <a:t> </a:t>
            </a:r>
            <a:r>
              <a:rPr lang="el-GR" sz="1400" dirty="0" err="1"/>
              <a:t>θεοειδὴς</a:t>
            </a:r>
            <a:r>
              <a:rPr lang="el-GR" sz="1400" dirty="0"/>
              <a:t/>
            </a:r>
            <a:br>
              <a:rPr lang="el-GR" sz="1400" dirty="0"/>
            </a:br>
            <a:r>
              <a:rPr lang="el-GR" sz="1400" dirty="0"/>
              <a:t>	</a:t>
            </a:r>
            <a:r>
              <a:rPr lang="el-GR" sz="1400" dirty="0" err="1"/>
              <a:t>ἤγαγε</a:t>
            </a:r>
            <a:r>
              <a:rPr lang="el-GR" sz="1400" dirty="0"/>
              <a:t> </a:t>
            </a:r>
            <a:r>
              <a:rPr lang="el-GR" sz="1400" dirty="0" err="1"/>
              <a:t>Σιδονίηθεν</a:t>
            </a:r>
            <a:r>
              <a:rPr lang="el-GR" sz="1400" dirty="0"/>
              <a:t>, </a:t>
            </a:r>
            <a:r>
              <a:rPr lang="el-GR" sz="1400" dirty="0" err="1"/>
              <a:t>ἐπιπλὼς</a:t>
            </a:r>
            <a:r>
              <a:rPr lang="el-GR" sz="1400" dirty="0"/>
              <a:t> </a:t>
            </a:r>
            <a:r>
              <a:rPr lang="el-GR" sz="1400" dirty="0" err="1"/>
              <a:t>εὐρέα</a:t>
            </a:r>
            <a:r>
              <a:rPr lang="el-GR" sz="1400" dirty="0"/>
              <a:t> </a:t>
            </a:r>
            <a:r>
              <a:rPr lang="el-GR" sz="1400" dirty="0" err="1"/>
              <a:t>πόντον</a:t>
            </a:r>
            <a:r>
              <a:rPr lang="el-GR" sz="1400" dirty="0"/>
              <a:t>,</a:t>
            </a:r>
            <a:br>
              <a:rPr lang="el-GR" sz="1400" dirty="0"/>
            </a:br>
            <a:r>
              <a:rPr lang="el-GR" sz="1400" dirty="0"/>
              <a:t>	</a:t>
            </a:r>
            <a:r>
              <a:rPr lang="el-GR" sz="1400" dirty="0" err="1"/>
              <a:t>τὴν</a:t>
            </a:r>
            <a:r>
              <a:rPr lang="el-GR" sz="1400" dirty="0"/>
              <a:t> </a:t>
            </a:r>
            <a:r>
              <a:rPr lang="el-GR" sz="1400" dirty="0" err="1"/>
              <a:t>ὁδὸν</a:t>
            </a:r>
            <a:r>
              <a:rPr lang="el-GR" sz="1400" dirty="0"/>
              <a:t> </a:t>
            </a:r>
            <a:r>
              <a:rPr lang="el-GR" sz="1400" dirty="0" err="1"/>
              <a:t>ἣν</a:t>
            </a:r>
            <a:r>
              <a:rPr lang="el-GR" sz="1400" dirty="0"/>
              <a:t> </a:t>
            </a:r>
            <a:r>
              <a:rPr lang="el-GR" sz="1400" dirty="0" err="1"/>
              <a:t>Ἑλένην</a:t>
            </a:r>
            <a:r>
              <a:rPr lang="el-GR" sz="1400" dirty="0"/>
              <a:t> περ </a:t>
            </a:r>
            <a:r>
              <a:rPr lang="el-GR" sz="1400" dirty="0" err="1"/>
              <a:t>ἀνήγαγεν</a:t>
            </a:r>
            <a:r>
              <a:rPr lang="el-GR" sz="1400" dirty="0"/>
              <a:t> </a:t>
            </a:r>
            <a:r>
              <a:rPr lang="el-GR" sz="1400" dirty="0" err="1"/>
              <a:t>εὐπατέρειαν</a:t>
            </a:r>
            <a:r>
              <a:rPr lang="el-GR" sz="1400" dirty="0"/>
              <a:t>.</a:t>
            </a:r>
            <a:br>
              <a:rPr lang="el-GR" sz="1400" dirty="0"/>
            </a:br>
            <a:r>
              <a:rPr lang="el-GR" sz="1400" dirty="0"/>
              <a:t>[2.116.4] [</a:t>
            </a:r>
            <a:r>
              <a:rPr lang="el-GR" sz="1400" dirty="0" err="1"/>
              <a:t>ἐπιμέμνηται</a:t>
            </a:r>
            <a:r>
              <a:rPr lang="el-GR" sz="1400" dirty="0"/>
              <a:t> </a:t>
            </a:r>
            <a:r>
              <a:rPr lang="el-GR" sz="1400" dirty="0" err="1"/>
              <a:t>δὲ</a:t>
            </a:r>
            <a:r>
              <a:rPr lang="el-GR" sz="1400" dirty="0"/>
              <a:t> </a:t>
            </a:r>
            <a:r>
              <a:rPr lang="el-GR" sz="1400" dirty="0" err="1"/>
              <a:t>καὶ</a:t>
            </a:r>
            <a:r>
              <a:rPr lang="el-GR" sz="1400" dirty="0"/>
              <a:t> </a:t>
            </a:r>
            <a:r>
              <a:rPr lang="el-GR" sz="1400" dirty="0" err="1"/>
              <a:t>ἐν</a:t>
            </a:r>
            <a:r>
              <a:rPr lang="el-GR" sz="1400" dirty="0"/>
              <a:t> </a:t>
            </a:r>
            <a:r>
              <a:rPr lang="el-GR" sz="1400" dirty="0" err="1"/>
              <a:t>Ὀδυσσείῃ</a:t>
            </a:r>
            <a:r>
              <a:rPr lang="el-GR" sz="1400" dirty="0"/>
              <a:t> </a:t>
            </a:r>
            <a:r>
              <a:rPr lang="el-GR" sz="1400" dirty="0" err="1"/>
              <a:t>ἐν</a:t>
            </a:r>
            <a:r>
              <a:rPr lang="el-GR" sz="1400" dirty="0"/>
              <a:t> </a:t>
            </a:r>
            <a:r>
              <a:rPr lang="el-GR" sz="1400" dirty="0" err="1"/>
              <a:t>τοισίδε</a:t>
            </a:r>
            <a:r>
              <a:rPr lang="el-GR" sz="1400" dirty="0"/>
              <a:t> </a:t>
            </a:r>
            <a:r>
              <a:rPr lang="el-GR" sz="1400" dirty="0" err="1"/>
              <a:t>τοῖσι</a:t>
            </a:r>
            <a:r>
              <a:rPr lang="el-GR" sz="1400" dirty="0"/>
              <a:t> </a:t>
            </a:r>
            <a:r>
              <a:rPr lang="el-GR" sz="1400" dirty="0" err="1"/>
              <a:t>ἔπεσι</a:t>
            </a:r>
            <a:r>
              <a:rPr lang="el-GR" sz="1400" dirty="0"/>
              <a:t>·</a:t>
            </a:r>
            <a:br>
              <a:rPr lang="el-GR" sz="1400" dirty="0"/>
            </a:br>
            <a:r>
              <a:rPr lang="el-GR" sz="1400" dirty="0"/>
              <a:t>	</a:t>
            </a:r>
            <a:r>
              <a:rPr lang="el-GR" sz="1400" dirty="0" err="1"/>
              <a:t>τοῖα</a:t>
            </a:r>
            <a:r>
              <a:rPr lang="el-GR" sz="1400" dirty="0"/>
              <a:t> </a:t>
            </a:r>
            <a:r>
              <a:rPr lang="el-GR" sz="1400" dirty="0" err="1"/>
              <a:t>Διὸς</a:t>
            </a:r>
            <a:r>
              <a:rPr lang="el-GR" sz="1400" dirty="0"/>
              <a:t> </a:t>
            </a:r>
            <a:r>
              <a:rPr lang="el-GR" sz="1400" dirty="0" err="1"/>
              <a:t>θυγάτηρ</a:t>
            </a:r>
            <a:r>
              <a:rPr lang="el-GR" sz="1400" dirty="0"/>
              <a:t> </a:t>
            </a:r>
            <a:r>
              <a:rPr lang="el-GR" sz="1400" dirty="0" err="1"/>
              <a:t>ἔχε</a:t>
            </a:r>
            <a:r>
              <a:rPr lang="el-GR" sz="1400" dirty="0"/>
              <a:t> φάρμακα </a:t>
            </a:r>
            <a:r>
              <a:rPr lang="el-GR" sz="1400" dirty="0" err="1"/>
              <a:t>μητιόεντα</a:t>
            </a:r>
            <a:r>
              <a:rPr lang="el-GR" sz="1400" dirty="0"/>
              <a:t>,</a:t>
            </a:r>
            <a:br>
              <a:rPr lang="el-GR" sz="1400" dirty="0"/>
            </a:br>
            <a:r>
              <a:rPr lang="el-GR" sz="1400" dirty="0"/>
              <a:t>	</a:t>
            </a:r>
            <a:r>
              <a:rPr lang="el-GR" sz="1400" dirty="0" err="1"/>
              <a:t>ἐσθλά</a:t>
            </a:r>
            <a:r>
              <a:rPr lang="el-GR" sz="1400" dirty="0"/>
              <a:t>, </a:t>
            </a:r>
            <a:r>
              <a:rPr lang="el-GR" sz="1400" dirty="0" err="1"/>
              <a:t>τά</a:t>
            </a:r>
            <a:r>
              <a:rPr lang="el-GR" sz="1400" dirty="0"/>
              <a:t> </a:t>
            </a:r>
            <a:r>
              <a:rPr lang="el-GR" sz="1400" dirty="0" err="1"/>
              <a:t>οἱ</a:t>
            </a:r>
            <a:r>
              <a:rPr lang="el-GR" sz="1400" dirty="0"/>
              <a:t> </a:t>
            </a:r>
            <a:r>
              <a:rPr lang="el-GR" sz="1400" dirty="0" err="1"/>
              <a:t>Πολύδαμνα</a:t>
            </a:r>
            <a:r>
              <a:rPr lang="el-GR" sz="1400" dirty="0"/>
              <a:t> </a:t>
            </a:r>
            <a:r>
              <a:rPr lang="el-GR" sz="1400" dirty="0" err="1"/>
              <a:t>πόρεν</a:t>
            </a:r>
            <a:r>
              <a:rPr lang="el-GR" sz="1400" dirty="0"/>
              <a:t> </a:t>
            </a:r>
            <a:r>
              <a:rPr lang="el-GR" sz="1400" dirty="0" err="1"/>
              <a:t>Θῶνος</a:t>
            </a:r>
            <a:r>
              <a:rPr lang="el-GR" sz="1400" dirty="0"/>
              <a:t> </a:t>
            </a:r>
            <a:r>
              <a:rPr lang="el-GR" sz="1400" dirty="0" err="1"/>
              <a:t>παράκοιτις</a:t>
            </a:r>
            <a:r>
              <a:rPr lang="el-GR" sz="1400" dirty="0"/>
              <a:t/>
            </a:r>
            <a:br>
              <a:rPr lang="el-GR" sz="1400" dirty="0"/>
            </a:br>
            <a:r>
              <a:rPr lang="el-GR" sz="1400" dirty="0"/>
              <a:t>	</a:t>
            </a:r>
            <a:r>
              <a:rPr lang="el-GR" sz="1400" dirty="0" err="1"/>
              <a:t>Αἰγυπτίη</a:t>
            </a:r>
            <a:r>
              <a:rPr lang="el-GR" sz="1400" dirty="0"/>
              <a:t>, </a:t>
            </a:r>
            <a:r>
              <a:rPr lang="el-GR" sz="1400" dirty="0" err="1"/>
              <a:t>τῇ</a:t>
            </a:r>
            <a:r>
              <a:rPr lang="el-GR" sz="1400" dirty="0"/>
              <a:t> </a:t>
            </a:r>
            <a:r>
              <a:rPr lang="el-GR" sz="1400" dirty="0" err="1"/>
              <a:t>πλεῖστα</a:t>
            </a:r>
            <a:r>
              <a:rPr lang="el-GR" sz="1400" dirty="0"/>
              <a:t> φέρει ζείδωρος </a:t>
            </a:r>
            <a:r>
              <a:rPr lang="el-GR" sz="1400" dirty="0" err="1"/>
              <a:t>ἄρουρα</a:t>
            </a:r>
            <a:r>
              <a:rPr lang="el-GR" sz="1400" dirty="0"/>
              <a:t/>
            </a:r>
            <a:br>
              <a:rPr lang="el-GR" sz="1400" dirty="0"/>
            </a:br>
            <a:r>
              <a:rPr lang="el-GR" sz="1400" dirty="0"/>
              <a:t>	φάρμακα, </a:t>
            </a:r>
            <a:r>
              <a:rPr lang="el-GR" sz="1400" dirty="0" err="1"/>
              <a:t>πολλὰ</a:t>
            </a:r>
            <a:r>
              <a:rPr lang="el-GR" sz="1400" dirty="0"/>
              <a:t> </a:t>
            </a:r>
            <a:r>
              <a:rPr lang="el-GR" sz="1400" dirty="0" err="1"/>
              <a:t>μὲν</a:t>
            </a:r>
            <a:r>
              <a:rPr lang="el-GR" sz="1400" dirty="0"/>
              <a:t> </a:t>
            </a:r>
            <a:r>
              <a:rPr lang="el-GR" sz="1400" dirty="0" err="1"/>
              <a:t>ἐσθλὰ</a:t>
            </a:r>
            <a:r>
              <a:rPr lang="el-GR" sz="1400" dirty="0"/>
              <a:t> μεμιγμένα, </a:t>
            </a:r>
            <a:r>
              <a:rPr lang="el-GR" sz="1400" dirty="0" err="1"/>
              <a:t>πολλὰ</a:t>
            </a:r>
            <a:r>
              <a:rPr lang="el-GR" sz="1400" dirty="0"/>
              <a:t> </a:t>
            </a:r>
            <a:r>
              <a:rPr lang="el-GR" sz="1400" dirty="0" err="1"/>
              <a:t>δὲ</a:t>
            </a:r>
            <a:r>
              <a:rPr lang="el-GR" sz="1400" dirty="0"/>
              <a:t> </a:t>
            </a:r>
            <a:r>
              <a:rPr lang="el-GR" sz="1400" dirty="0" err="1"/>
              <a:t>λυγρά</a:t>
            </a:r>
            <a:r>
              <a:rPr lang="el-GR" sz="1400" dirty="0"/>
              <a:t>.</a:t>
            </a:r>
            <a:br>
              <a:rPr lang="el-GR" sz="1400" dirty="0"/>
            </a:br>
            <a:r>
              <a:rPr lang="el-GR" sz="1400" dirty="0"/>
              <a:t>[2.116.5] </a:t>
            </a:r>
            <a:r>
              <a:rPr lang="el-GR" sz="1400" dirty="0" err="1"/>
              <a:t>καὶ</a:t>
            </a:r>
            <a:r>
              <a:rPr lang="el-GR" sz="1400" dirty="0"/>
              <a:t> τάδε </a:t>
            </a:r>
            <a:r>
              <a:rPr lang="el-GR" sz="1400" dirty="0" err="1"/>
              <a:t>ἕτερα</a:t>
            </a:r>
            <a:r>
              <a:rPr lang="el-GR" sz="1400" dirty="0"/>
              <a:t> </a:t>
            </a:r>
            <a:r>
              <a:rPr lang="el-GR" sz="1400" dirty="0" err="1"/>
              <a:t>πρὸς</a:t>
            </a:r>
            <a:r>
              <a:rPr lang="el-GR" sz="1400" dirty="0"/>
              <a:t> </a:t>
            </a:r>
            <a:r>
              <a:rPr lang="el-GR" sz="1400" dirty="0" err="1"/>
              <a:t>Τηλέμαχον</a:t>
            </a:r>
            <a:r>
              <a:rPr lang="el-GR" sz="1400" dirty="0"/>
              <a:t> </a:t>
            </a:r>
            <a:r>
              <a:rPr lang="el-GR" sz="1400" dirty="0" err="1"/>
              <a:t>Μενέλεως</a:t>
            </a:r>
            <a:r>
              <a:rPr lang="el-GR" sz="1400" dirty="0"/>
              <a:t> λέγει·</a:t>
            </a:r>
            <a:br>
              <a:rPr lang="el-GR" sz="1400" dirty="0"/>
            </a:br>
            <a:r>
              <a:rPr lang="el-GR" sz="1400" dirty="0"/>
              <a:t>	</a:t>
            </a:r>
            <a:r>
              <a:rPr lang="el-GR" sz="1400" dirty="0" err="1"/>
              <a:t>Αἰγύπτῳ</a:t>
            </a:r>
            <a:r>
              <a:rPr lang="el-GR" sz="1400" dirty="0"/>
              <a:t> μ᾽ </a:t>
            </a:r>
            <a:r>
              <a:rPr lang="el-GR" sz="1400" dirty="0" err="1"/>
              <a:t>ἔτι</a:t>
            </a:r>
            <a:r>
              <a:rPr lang="el-GR" sz="1400" dirty="0"/>
              <a:t> </a:t>
            </a:r>
            <a:r>
              <a:rPr lang="el-GR" sz="1400" dirty="0" err="1"/>
              <a:t>δεῦρο</a:t>
            </a:r>
            <a:r>
              <a:rPr lang="el-GR" sz="1400" dirty="0"/>
              <a:t> </a:t>
            </a:r>
            <a:r>
              <a:rPr lang="el-GR" sz="1400" dirty="0" err="1"/>
              <a:t>θεοὶ</a:t>
            </a:r>
            <a:r>
              <a:rPr lang="el-GR" sz="1400" dirty="0"/>
              <a:t> </a:t>
            </a:r>
            <a:r>
              <a:rPr lang="el-GR" sz="1400" dirty="0" err="1"/>
              <a:t>μεμαῶτα</a:t>
            </a:r>
            <a:r>
              <a:rPr lang="el-GR" sz="1400" dirty="0"/>
              <a:t> </a:t>
            </a:r>
            <a:r>
              <a:rPr lang="el-GR" sz="1400" dirty="0" err="1"/>
              <a:t>νέεσθαι</a:t>
            </a:r>
            <a:r>
              <a:rPr lang="el-GR" sz="1400" dirty="0"/>
              <a:t/>
            </a:r>
            <a:br>
              <a:rPr lang="el-GR" sz="1400" dirty="0"/>
            </a:br>
            <a:r>
              <a:rPr lang="el-GR" sz="1400" dirty="0"/>
              <a:t>	</a:t>
            </a:r>
            <a:r>
              <a:rPr lang="el-GR" sz="1400" dirty="0" err="1"/>
              <a:t>ἔσχον</a:t>
            </a:r>
            <a:r>
              <a:rPr lang="el-GR" sz="1400" dirty="0"/>
              <a:t>, </a:t>
            </a:r>
            <a:r>
              <a:rPr lang="el-GR" sz="1400" dirty="0" err="1"/>
              <a:t>ἐπεὶ</a:t>
            </a:r>
            <a:r>
              <a:rPr lang="el-GR" sz="1400" dirty="0"/>
              <a:t> </a:t>
            </a:r>
            <a:r>
              <a:rPr lang="el-GR" sz="1400" dirty="0" err="1"/>
              <a:t>οὔ</a:t>
            </a:r>
            <a:r>
              <a:rPr lang="el-GR" sz="1400" dirty="0"/>
              <a:t> </a:t>
            </a:r>
            <a:r>
              <a:rPr lang="el-GR" sz="1400" dirty="0" err="1"/>
              <a:t>σφιν</a:t>
            </a:r>
            <a:r>
              <a:rPr lang="el-GR" sz="1400" dirty="0"/>
              <a:t> </a:t>
            </a:r>
            <a:r>
              <a:rPr lang="el-GR" sz="1400" dirty="0" err="1"/>
              <a:t>ἔρεξα</a:t>
            </a:r>
            <a:r>
              <a:rPr lang="el-GR" sz="1400" dirty="0"/>
              <a:t> </a:t>
            </a:r>
            <a:r>
              <a:rPr lang="el-GR" sz="1400" dirty="0" err="1"/>
              <a:t>τεληέσσας</a:t>
            </a:r>
            <a:r>
              <a:rPr lang="el-GR" sz="1400" dirty="0"/>
              <a:t> </a:t>
            </a:r>
            <a:r>
              <a:rPr lang="el-GR" sz="1400" dirty="0" err="1"/>
              <a:t>ἑκατόμβας</a:t>
            </a:r>
            <a:r>
              <a:rPr lang="el-GR" sz="1400" dirty="0"/>
              <a:t>.]</a:t>
            </a:r>
            <a:br>
              <a:rPr lang="el-GR" sz="1400" dirty="0"/>
            </a:br>
            <a:r>
              <a:rPr lang="el-GR" sz="1400" dirty="0"/>
              <a:t>[2.116.6] </a:t>
            </a:r>
            <a:r>
              <a:rPr lang="el-GR" sz="1400" dirty="0" err="1"/>
              <a:t>ἐν</a:t>
            </a:r>
            <a:r>
              <a:rPr lang="el-GR" sz="1400" dirty="0"/>
              <a:t> </a:t>
            </a:r>
            <a:r>
              <a:rPr lang="el-GR" sz="1400" dirty="0" err="1"/>
              <a:t>τούτοισι</a:t>
            </a:r>
            <a:r>
              <a:rPr lang="el-GR" sz="1400" dirty="0"/>
              <a:t> </a:t>
            </a:r>
            <a:r>
              <a:rPr lang="el-GR" sz="1400" dirty="0" err="1"/>
              <a:t>τοῖσι</a:t>
            </a:r>
            <a:r>
              <a:rPr lang="el-GR" sz="1400" dirty="0"/>
              <a:t> </a:t>
            </a:r>
            <a:r>
              <a:rPr lang="el-GR" sz="1400" dirty="0" err="1"/>
              <a:t>ἔπεσι</a:t>
            </a:r>
            <a:r>
              <a:rPr lang="el-GR" sz="1400" dirty="0"/>
              <a:t> </a:t>
            </a:r>
            <a:r>
              <a:rPr lang="el-GR" sz="1400" dirty="0" err="1"/>
              <a:t>δηλοῖ</a:t>
            </a:r>
            <a:r>
              <a:rPr lang="el-GR" sz="1400" dirty="0"/>
              <a:t> </a:t>
            </a:r>
            <a:r>
              <a:rPr lang="el-GR" sz="1400" dirty="0" err="1"/>
              <a:t>ὅτι</a:t>
            </a:r>
            <a:r>
              <a:rPr lang="el-GR" sz="1400" dirty="0"/>
              <a:t> </a:t>
            </a:r>
            <a:r>
              <a:rPr lang="el-GR" sz="1400" dirty="0" err="1"/>
              <a:t>ἠπίστατο</a:t>
            </a:r>
            <a:r>
              <a:rPr lang="el-GR" sz="1400" dirty="0"/>
              <a:t> </a:t>
            </a:r>
            <a:r>
              <a:rPr lang="el-GR" sz="1400" dirty="0" err="1"/>
              <a:t>τὴν</a:t>
            </a:r>
            <a:r>
              <a:rPr lang="el-GR" sz="1400" dirty="0"/>
              <a:t> </a:t>
            </a:r>
            <a:r>
              <a:rPr lang="el-GR" sz="1400" dirty="0" err="1"/>
              <a:t>ἐς</a:t>
            </a:r>
            <a:r>
              <a:rPr lang="el-GR" sz="1400" dirty="0"/>
              <a:t> </a:t>
            </a:r>
            <a:r>
              <a:rPr lang="el-GR" sz="1400" dirty="0" err="1"/>
              <a:t>Αἴγυπτον</a:t>
            </a:r>
            <a:r>
              <a:rPr lang="el-GR" sz="1400" dirty="0"/>
              <a:t> </a:t>
            </a:r>
            <a:r>
              <a:rPr lang="el-GR" sz="1400" dirty="0" err="1"/>
              <a:t>Ἀλεξάνδρου</a:t>
            </a:r>
            <a:r>
              <a:rPr lang="el-GR" sz="1400" dirty="0"/>
              <a:t> </a:t>
            </a:r>
            <a:r>
              <a:rPr lang="el-GR" sz="1400" dirty="0" err="1"/>
              <a:t>πλάνην</a:t>
            </a:r>
            <a:r>
              <a:rPr lang="el-GR" sz="1400" dirty="0"/>
              <a:t>· </a:t>
            </a:r>
            <a:r>
              <a:rPr lang="el-GR" sz="1400" dirty="0" err="1"/>
              <a:t>ὁμουρέει</a:t>
            </a:r>
            <a:r>
              <a:rPr lang="el-GR" sz="1400" dirty="0"/>
              <a:t> </a:t>
            </a:r>
            <a:r>
              <a:rPr lang="el-GR" sz="1400" dirty="0" err="1"/>
              <a:t>γὰρ</a:t>
            </a:r>
            <a:r>
              <a:rPr lang="el-GR" sz="1400" dirty="0"/>
              <a:t> ἡ </a:t>
            </a:r>
            <a:r>
              <a:rPr lang="el-GR" sz="1400" dirty="0" err="1"/>
              <a:t>Συρίη</a:t>
            </a:r>
            <a:r>
              <a:rPr lang="el-GR" sz="1400" dirty="0"/>
              <a:t> </a:t>
            </a:r>
            <a:r>
              <a:rPr lang="el-GR" sz="1400" dirty="0" err="1"/>
              <a:t>Αἰγύπτῳ</a:t>
            </a:r>
            <a:r>
              <a:rPr lang="el-GR" sz="1400" dirty="0"/>
              <a:t>, </a:t>
            </a:r>
            <a:r>
              <a:rPr lang="el-GR" sz="1400" dirty="0" err="1"/>
              <a:t>οἱ</a:t>
            </a:r>
            <a:r>
              <a:rPr lang="el-GR" sz="1400" dirty="0"/>
              <a:t> </a:t>
            </a:r>
            <a:r>
              <a:rPr lang="el-GR" sz="1400" dirty="0" err="1"/>
              <a:t>δὲ</a:t>
            </a:r>
            <a:r>
              <a:rPr lang="el-GR" sz="1400" dirty="0"/>
              <a:t> Φοίνικες, </a:t>
            </a:r>
            <a:r>
              <a:rPr lang="el-GR" sz="1400" dirty="0" err="1"/>
              <a:t>τῶν</a:t>
            </a:r>
            <a:r>
              <a:rPr lang="el-GR" sz="1400" dirty="0"/>
              <a:t> </a:t>
            </a:r>
            <a:r>
              <a:rPr lang="el-GR" sz="1400" dirty="0" err="1"/>
              <a:t>ἐστι</a:t>
            </a:r>
            <a:r>
              <a:rPr lang="el-GR" sz="1400" dirty="0"/>
              <a:t> ἡ </a:t>
            </a:r>
            <a:r>
              <a:rPr lang="el-GR" sz="1400" dirty="0" err="1"/>
              <a:t>Σιδών</a:t>
            </a:r>
            <a:r>
              <a:rPr lang="el-GR" sz="1400" dirty="0"/>
              <a:t>, </a:t>
            </a:r>
            <a:r>
              <a:rPr lang="el-GR" sz="1400" dirty="0" err="1"/>
              <a:t>ἐν</a:t>
            </a:r>
            <a:r>
              <a:rPr lang="el-GR" sz="1400" dirty="0"/>
              <a:t> </a:t>
            </a:r>
            <a:r>
              <a:rPr lang="el-GR" sz="1400" dirty="0" err="1"/>
              <a:t>τῇ</a:t>
            </a:r>
            <a:r>
              <a:rPr lang="el-GR" sz="1400" dirty="0"/>
              <a:t> </a:t>
            </a:r>
            <a:r>
              <a:rPr lang="el-GR" sz="1400" dirty="0" err="1"/>
              <a:t>Συρίῃ</a:t>
            </a:r>
            <a:r>
              <a:rPr lang="el-GR" sz="1400" dirty="0"/>
              <a:t> </a:t>
            </a:r>
            <a:r>
              <a:rPr lang="el-GR" sz="1400" dirty="0" err="1"/>
              <a:t>οἰκέουσι</a:t>
            </a:r>
            <a:r>
              <a:rPr lang="el-GR" sz="1400" dirty="0"/>
              <a:t>. [2.117.1] </a:t>
            </a:r>
            <a:r>
              <a:rPr lang="el-GR" sz="1400" u="sng" dirty="0" err="1"/>
              <a:t>κατὰ</a:t>
            </a:r>
            <a:r>
              <a:rPr lang="el-GR" sz="1400" u="sng" dirty="0"/>
              <a:t> </a:t>
            </a:r>
            <a:r>
              <a:rPr lang="el-GR" sz="1400" u="sng" dirty="0" err="1"/>
              <a:t>ταῦτα</a:t>
            </a:r>
            <a:r>
              <a:rPr lang="el-GR" sz="1400" u="sng" dirty="0"/>
              <a:t> </a:t>
            </a:r>
            <a:r>
              <a:rPr lang="el-GR" sz="1400" u="sng" dirty="0" err="1"/>
              <a:t>δὲ</a:t>
            </a:r>
            <a:r>
              <a:rPr lang="el-GR" sz="1400" u="sng" dirty="0"/>
              <a:t> </a:t>
            </a:r>
            <a:r>
              <a:rPr lang="el-GR" sz="1400" u="sng" dirty="0" err="1"/>
              <a:t>τὰ</a:t>
            </a:r>
            <a:r>
              <a:rPr lang="el-GR" sz="1400" u="sng" dirty="0"/>
              <a:t> </a:t>
            </a:r>
            <a:r>
              <a:rPr lang="el-GR" sz="1400" u="sng" dirty="0" err="1"/>
              <a:t>ἔπεα</a:t>
            </a:r>
            <a:r>
              <a:rPr lang="el-GR" sz="1400" u="sng" dirty="0"/>
              <a:t> </a:t>
            </a:r>
            <a:r>
              <a:rPr lang="el-GR" sz="1400" u="sng" dirty="0" err="1"/>
              <a:t>καὶ</a:t>
            </a:r>
            <a:r>
              <a:rPr lang="el-GR" sz="1400" u="sng" dirty="0"/>
              <a:t> </a:t>
            </a:r>
            <a:r>
              <a:rPr lang="el-GR" sz="1400" u="sng" dirty="0" err="1"/>
              <a:t>τόδε</a:t>
            </a:r>
            <a:r>
              <a:rPr lang="el-GR" sz="1400" u="sng" dirty="0"/>
              <a:t> </a:t>
            </a:r>
            <a:r>
              <a:rPr lang="el-GR" sz="1400" u="sng" dirty="0" err="1"/>
              <a:t>τὸ</a:t>
            </a:r>
            <a:r>
              <a:rPr lang="el-GR" sz="1400" u="sng" dirty="0"/>
              <a:t> </a:t>
            </a:r>
            <a:r>
              <a:rPr lang="el-GR" sz="1400" u="sng" dirty="0" err="1"/>
              <a:t>χωρίον</a:t>
            </a:r>
            <a:r>
              <a:rPr lang="el-GR" sz="1400" u="sng" dirty="0"/>
              <a:t> </a:t>
            </a:r>
            <a:r>
              <a:rPr lang="el-GR" sz="1400" u="sng" dirty="0" err="1"/>
              <a:t>οὐκ</a:t>
            </a:r>
            <a:r>
              <a:rPr lang="el-GR" sz="1400" u="sng" dirty="0"/>
              <a:t> </a:t>
            </a:r>
            <a:r>
              <a:rPr lang="el-GR" sz="1400" u="sng" dirty="0" err="1"/>
              <a:t>ἥκιστα</a:t>
            </a:r>
            <a:r>
              <a:rPr lang="el-GR" sz="1400" u="sng" dirty="0"/>
              <a:t> </a:t>
            </a:r>
            <a:r>
              <a:rPr lang="el-GR" sz="1400" u="sng" dirty="0" err="1"/>
              <a:t>ἀλλὰ</a:t>
            </a:r>
            <a:r>
              <a:rPr lang="el-GR" sz="1400" u="sng" dirty="0"/>
              <a:t> μάλιστα </a:t>
            </a:r>
            <a:r>
              <a:rPr lang="el-GR" sz="1400" u="sng" dirty="0" err="1"/>
              <a:t>δηλοῖ</a:t>
            </a:r>
            <a:r>
              <a:rPr lang="el-GR" sz="1400" u="sng" dirty="0"/>
              <a:t> </a:t>
            </a:r>
            <a:r>
              <a:rPr lang="el-GR" sz="1400" u="sng" dirty="0" err="1"/>
              <a:t>ὅτι</a:t>
            </a:r>
            <a:r>
              <a:rPr lang="el-GR" sz="1400" u="sng" dirty="0"/>
              <a:t> </a:t>
            </a:r>
            <a:r>
              <a:rPr lang="el-GR" sz="1400" u="sng" dirty="0" err="1"/>
              <a:t>οὐκ</a:t>
            </a:r>
            <a:r>
              <a:rPr lang="el-GR" sz="1400" u="sng" dirty="0"/>
              <a:t> </a:t>
            </a:r>
            <a:r>
              <a:rPr lang="el-GR" sz="1400" u="sng" dirty="0" err="1"/>
              <a:t>Ὁμήρου</a:t>
            </a:r>
            <a:r>
              <a:rPr lang="el-GR" sz="1400" u="sng" dirty="0"/>
              <a:t> </a:t>
            </a:r>
            <a:r>
              <a:rPr lang="el-GR" sz="1400" u="sng" dirty="0" err="1"/>
              <a:t>τὰ</a:t>
            </a:r>
            <a:r>
              <a:rPr lang="el-GR" sz="1400" u="sng" dirty="0"/>
              <a:t> Κύπρια </a:t>
            </a:r>
            <a:r>
              <a:rPr lang="el-GR" sz="1400" u="sng" dirty="0" err="1"/>
              <a:t>ἔπεά</a:t>
            </a:r>
            <a:r>
              <a:rPr lang="el-GR" sz="1400" u="sng" dirty="0"/>
              <a:t> </a:t>
            </a:r>
            <a:r>
              <a:rPr lang="el-GR" sz="1400" u="sng" dirty="0" err="1"/>
              <a:t>ἐστι</a:t>
            </a:r>
            <a:r>
              <a:rPr lang="el-GR" sz="1400" u="sng" dirty="0"/>
              <a:t> </a:t>
            </a:r>
            <a:r>
              <a:rPr lang="el-GR" sz="1400" u="sng" dirty="0" err="1"/>
              <a:t>ἀλλ</a:t>
            </a:r>
            <a:r>
              <a:rPr lang="el-GR" sz="1400" u="sng" dirty="0"/>
              <a:t>᾽ </a:t>
            </a:r>
            <a:r>
              <a:rPr lang="el-GR" sz="1400" u="sng" dirty="0" err="1"/>
              <a:t>ἄλλου</a:t>
            </a:r>
            <a:r>
              <a:rPr lang="el-GR" sz="1400" u="sng" dirty="0"/>
              <a:t> τινός· </a:t>
            </a:r>
            <a:r>
              <a:rPr lang="el-GR" sz="1400" dirty="0" err="1"/>
              <a:t>ἐν</a:t>
            </a:r>
            <a:r>
              <a:rPr lang="el-GR" sz="1400" dirty="0"/>
              <a:t> </a:t>
            </a:r>
            <a:r>
              <a:rPr lang="el-GR" sz="1400" dirty="0" err="1"/>
              <a:t>μὲν</a:t>
            </a:r>
            <a:r>
              <a:rPr lang="el-GR" sz="1400" dirty="0"/>
              <a:t> </a:t>
            </a:r>
            <a:r>
              <a:rPr lang="el-GR" sz="1400" dirty="0" err="1"/>
              <a:t>γὰρ</a:t>
            </a:r>
            <a:r>
              <a:rPr lang="el-GR" sz="1400" dirty="0"/>
              <a:t> </a:t>
            </a:r>
            <a:r>
              <a:rPr lang="el-GR" sz="1400" dirty="0" err="1"/>
              <a:t>τοῖσι</a:t>
            </a:r>
            <a:r>
              <a:rPr lang="el-GR" sz="1400" dirty="0"/>
              <a:t> </a:t>
            </a:r>
            <a:r>
              <a:rPr lang="el-GR" sz="1400" dirty="0" err="1"/>
              <a:t>Κυπρίοισι</a:t>
            </a:r>
            <a:r>
              <a:rPr lang="el-GR" sz="1400" dirty="0"/>
              <a:t> </a:t>
            </a:r>
            <a:r>
              <a:rPr lang="el-GR" sz="1400" dirty="0" err="1"/>
              <a:t>εἴρηται</a:t>
            </a:r>
            <a:r>
              <a:rPr lang="el-GR" sz="1400" dirty="0"/>
              <a:t> </a:t>
            </a:r>
            <a:r>
              <a:rPr lang="el-GR" sz="1400" dirty="0" err="1"/>
              <a:t>ὡς</a:t>
            </a:r>
            <a:r>
              <a:rPr lang="el-GR" sz="1400" dirty="0"/>
              <a:t> </a:t>
            </a:r>
            <a:r>
              <a:rPr lang="el-GR" sz="1400" dirty="0" err="1"/>
              <a:t>τριταῖος</a:t>
            </a:r>
            <a:r>
              <a:rPr lang="el-GR" sz="1400" dirty="0"/>
              <a:t> </a:t>
            </a:r>
            <a:r>
              <a:rPr lang="el-GR" sz="1400" dirty="0" err="1"/>
              <a:t>ἐκ</a:t>
            </a:r>
            <a:r>
              <a:rPr lang="el-GR" sz="1400" dirty="0"/>
              <a:t> Σπάρτης </a:t>
            </a:r>
            <a:r>
              <a:rPr lang="el-GR" sz="1400" dirty="0" err="1"/>
              <a:t>Ἀλέξανδρος</a:t>
            </a:r>
            <a:r>
              <a:rPr lang="el-GR" sz="1400" dirty="0"/>
              <a:t> </a:t>
            </a:r>
            <a:r>
              <a:rPr lang="el-GR" sz="1400" dirty="0" err="1"/>
              <a:t>ἀπίκετο</a:t>
            </a:r>
            <a:r>
              <a:rPr lang="el-GR" sz="1400" dirty="0"/>
              <a:t> </a:t>
            </a:r>
            <a:r>
              <a:rPr lang="el-GR" sz="1400" dirty="0" err="1"/>
              <a:t>ἐς</a:t>
            </a:r>
            <a:r>
              <a:rPr lang="el-GR" sz="1400" dirty="0"/>
              <a:t> </a:t>
            </a:r>
            <a:r>
              <a:rPr lang="el-GR" sz="1400" dirty="0" err="1"/>
              <a:t>τὸ</a:t>
            </a:r>
            <a:r>
              <a:rPr lang="el-GR" sz="1400" dirty="0"/>
              <a:t> </a:t>
            </a:r>
            <a:r>
              <a:rPr lang="el-GR" sz="1400" dirty="0" err="1"/>
              <a:t>Ἴλιον</a:t>
            </a:r>
            <a:r>
              <a:rPr lang="el-GR" sz="1400" dirty="0"/>
              <a:t> </a:t>
            </a:r>
            <a:r>
              <a:rPr lang="el-GR" sz="1400" dirty="0" err="1"/>
              <a:t>ἄγων</a:t>
            </a:r>
            <a:r>
              <a:rPr lang="el-GR" sz="1400" dirty="0"/>
              <a:t> </a:t>
            </a:r>
            <a:r>
              <a:rPr lang="el-GR" sz="1400" dirty="0" err="1"/>
              <a:t>Ἑλένην</a:t>
            </a:r>
            <a:r>
              <a:rPr lang="el-GR" sz="1400" dirty="0"/>
              <a:t>, </a:t>
            </a:r>
            <a:r>
              <a:rPr lang="el-GR" sz="1400" dirty="0" err="1"/>
              <a:t>εὐαέϊ</a:t>
            </a:r>
            <a:r>
              <a:rPr lang="el-GR" sz="1400" dirty="0"/>
              <a:t> τε πνεύματι </a:t>
            </a:r>
            <a:r>
              <a:rPr lang="el-GR" sz="1400" dirty="0" err="1"/>
              <a:t>χρησάμενος</a:t>
            </a:r>
            <a:r>
              <a:rPr lang="el-GR" sz="1400" dirty="0"/>
              <a:t> </a:t>
            </a:r>
            <a:r>
              <a:rPr lang="el-GR" sz="1400" dirty="0" err="1"/>
              <a:t>καὶ</a:t>
            </a:r>
            <a:r>
              <a:rPr lang="el-GR" sz="1400" dirty="0"/>
              <a:t> </a:t>
            </a:r>
            <a:r>
              <a:rPr lang="el-GR" sz="1400" dirty="0" err="1"/>
              <a:t>θαλάσσῃ</a:t>
            </a:r>
            <a:r>
              <a:rPr lang="el-GR" sz="1400" dirty="0"/>
              <a:t> </a:t>
            </a:r>
            <a:r>
              <a:rPr lang="el-GR" sz="1400" dirty="0" err="1"/>
              <a:t>λείῃ</a:t>
            </a:r>
            <a:r>
              <a:rPr lang="el-GR" sz="1400" dirty="0"/>
              <a:t>· </a:t>
            </a:r>
            <a:r>
              <a:rPr lang="el-GR" sz="1400" dirty="0" err="1"/>
              <a:t>ἐν</a:t>
            </a:r>
            <a:r>
              <a:rPr lang="el-GR" sz="1400" dirty="0"/>
              <a:t> </a:t>
            </a:r>
            <a:r>
              <a:rPr lang="el-GR" sz="1400" dirty="0" err="1"/>
              <a:t>δὲ</a:t>
            </a:r>
            <a:r>
              <a:rPr lang="el-GR" sz="1400" dirty="0"/>
              <a:t> </a:t>
            </a:r>
            <a:r>
              <a:rPr lang="el-GR" sz="1400" dirty="0" err="1"/>
              <a:t>Ἰλιάδι</a:t>
            </a:r>
            <a:r>
              <a:rPr lang="el-GR" sz="1400" dirty="0"/>
              <a:t> λέγει </a:t>
            </a:r>
            <a:r>
              <a:rPr lang="el-GR" sz="1400" dirty="0" err="1"/>
              <a:t>ὡς</a:t>
            </a:r>
            <a:r>
              <a:rPr lang="el-GR" sz="1400" dirty="0"/>
              <a:t> </a:t>
            </a:r>
            <a:r>
              <a:rPr lang="el-GR" sz="1400" dirty="0" err="1"/>
              <a:t>ἐπλάζετο</a:t>
            </a:r>
            <a:r>
              <a:rPr lang="el-GR" sz="1400" dirty="0"/>
              <a:t> </a:t>
            </a:r>
            <a:r>
              <a:rPr lang="el-GR" sz="1400" dirty="0" err="1"/>
              <a:t>ἄγων</a:t>
            </a:r>
            <a:r>
              <a:rPr lang="el-GR" sz="1400" dirty="0"/>
              <a:t> </a:t>
            </a:r>
            <a:r>
              <a:rPr lang="el-GR" sz="1400" dirty="0" err="1"/>
              <a:t>αὐτήν</a:t>
            </a:r>
            <a:r>
              <a:rPr lang="el-GR" sz="1400" dirty="0"/>
              <a:t>. </a:t>
            </a:r>
            <a:r>
              <a:rPr lang="el-GR" sz="1400" dirty="0" err="1"/>
              <a:t>Ὅμηρος</a:t>
            </a:r>
            <a:r>
              <a:rPr lang="el-GR" sz="1400" dirty="0"/>
              <a:t> </a:t>
            </a:r>
            <a:r>
              <a:rPr lang="el-GR" sz="1400" dirty="0" err="1"/>
              <a:t>μέν</a:t>
            </a:r>
            <a:r>
              <a:rPr lang="el-GR" sz="1400" dirty="0"/>
              <a:t> νυν </a:t>
            </a:r>
            <a:r>
              <a:rPr lang="el-GR" sz="1400" dirty="0" err="1"/>
              <a:t>καὶ</a:t>
            </a:r>
            <a:r>
              <a:rPr lang="el-GR" sz="1400" dirty="0"/>
              <a:t> </a:t>
            </a:r>
            <a:r>
              <a:rPr lang="el-GR" sz="1400" dirty="0" err="1"/>
              <a:t>τὰ</a:t>
            </a:r>
            <a:r>
              <a:rPr lang="el-GR" sz="1400" dirty="0"/>
              <a:t> Κύπρια </a:t>
            </a:r>
            <a:r>
              <a:rPr lang="el-GR" sz="1400" dirty="0" err="1"/>
              <a:t>ἔπεα</a:t>
            </a:r>
            <a:r>
              <a:rPr lang="el-GR" sz="1400" dirty="0"/>
              <a:t> </a:t>
            </a:r>
            <a:r>
              <a:rPr lang="el-GR" sz="1400" dirty="0" err="1"/>
              <a:t>χαιρέτω</a:t>
            </a:r>
            <a:r>
              <a:rPr lang="el-GR" sz="1400" dirty="0"/>
              <a:t>.</a:t>
            </a:r>
          </a:p>
        </p:txBody>
      </p:sp>
    </p:spTree>
    <p:extLst>
      <p:ext uri="{BB962C8B-B14F-4D97-AF65-F5344CB8AC3E}">
        <p14:creationId xmlns:p14="http://schemas.microsoft.com/office/powerpoint/2010/main" val="419094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4498B9B-E8F0-485D-9242-04FBC69FB52A}"/>
              </a:ext>
            </a:extLst>
          </p:cNvPr>
          <p:cNvSpPr>
            <a:spLocks noGrp="1"/>
          </p:cNvSpPr>
          <p:nvPr>
            <p:ph type="title"/>
          </p:nvPr>
        </p:nvSpPr>
        <p:spPr/>
        <p:txBody>
          <a:bodyPr/>
          <a:lstStyle/>
          <a:p>
            <a:r>
              <a:rPr lang="el-GR" dirty="0"/>
              <a:t>Ηροδότου </a:t>
            </a:r>
            <a:r>
              <a:rPr lang="el-GR" dirty="0" err="1"/>
              <a:t>Ιστορίαι</a:t>
            </a:r>
            <a:r>
              <a:rPr lang="el-GR" dirty="0"/>
              <a:t>, 2.116.1-117.1</a:t>
            </a:r>
            <a:br>
              <a:rPr lang="el-GR" dirty="0"/>
            </a:br>
            <a:r>
              <a:rPr lang="el-GR" sz="2000" b="1" dirty="0" err="1"/>
              <a:t>Μτφρ</a:t>
            </a:r>
            <a:r>
              <a:rPr lang="el-GR" sz="2000" b="1" dirty="0"/>
              <a:t>. Λ. </a:t>
            </a:r>
            <a:r>
              <a:rPr lang="el-GR" sz="2000" b="1" dirty="0" err="1"/>
              <a:t>Ζενάκος</a:t>
            </a:r>
            <a:r>
              <a:rPr lang="el-GR" sz="2000" b="1" dirty="0"/>
              <a:t>.</a:t>
            </a:r>
            <a:r>
              <a:rPr lang="el-GR" sz="2000" dirty="0"/>
              <a:t> 1992. </a:t>
            </a:r>
            <a:r>
              <a:rPr lang="el-GR" sz="2000" i="1" dirty="0"/>
              <a:t>Ηροδότου “</a:t>
            </a:r>
            <a:r>
              <a:rPr lang="el-GR" sz="2000" i="1" dirty="0" err="1"/>
              <a:t>Ιστορίαι</a:t>
            </a:r>
            <a:r>
              <a:rPr lang="el-GR" sz="2000" i="1" dirty="0"/>
              <a:t>”. ΕΥΤΕΡΠΗ-ΘΑΛΕΙΑ</a:t>
            </a:r>
            <a:r>
              <a:rPr lang="el-GR" sz="2000" dirty="0"/>
              <a:t>. Αθήνα: </a:t>
            </a:r>
            <a:r>
              <a:rPr lang="el-GR" sz="2000" dirty="0" err="1"/>
              <a:t>Γκοβόστη</a:t>
            </a:r>
            <a:r>
              <a:rPr lang="el-GR" sz="2000" dirty="0"/>
              <a:t>.</a:t>
            </a:r>
            <a:endParaRPr lang="el-GR" dirty="0"/>
          </a:p>
        </p:txBody>
      </p:sp>
      <p:sp>
        <p:nvSpPr>
          <p:cNvPr id="3" name="Θέση περιεχομένου 2">
            <a:extLst>
              <a:ext uri="{FF2B5EF4-FFF2-40B4-BE49-F238E27FC236}">
                <a16:creationId xmlns:a16="http://schemas.microsoft.com/office/drawing/2014/main" xmlns="" id="{8FB84047-E906-461E-9D07-072E571ABA25}"/>
              </a:ext>
            </a:extLst>
          </p:cNvPr>
          <p:cNvSpPr>
            <a:spLocks noGrp="1"/>
          </p:cNvSpPr>
          <p:nvPr>
            <p:ph idx="1"/>
          </p:nvPr>
        </p:nvSpPr>
        <p:spPr/>
        <p:txBody>
          <a:bodyPr numCol="2">
            <a:noAutofit/>
          </a:bodyPr>
          <a:lstStyle/>
          <a:p>
            <a:r>
              <a:rPr lang="el-GR" sz="1300" dirty="0"/>
              <a:t>[2.116.1] Έτσι λοιπόν μου είπαν οι ιερείς ότι έγινε ο ερχομός της Ελένης στον </a:t>
            </a:r>
            <a:r>
              <a:rPr lang="el-GR" sz="1300" dirty="0" err="1"/>
              <a:t>Πρωτέα</a:t>
            </a:r>
            <a:r>
              <a:rPr lang="el-GR" sz="1300" dirty="0"/>
              <a:t>. </a:t>
            </a:r>
            <a:r>
              <a:rPr lang="el-GR" sz="1300" u="sng" dirty="0"/>
              <a:t>Μου φαίνεται μάλιστα ότι αυτή την ιστορία τη γνώριζε και ο Όμηρος</a:t>
            </a:r>
            <a:r>
              <a:rPr lang="el-GR" sz="1300" dirty="0"/>
              <a:t>· αλλά δεν ταίριαζε τόσο πολύ με το έπος όσο η άλλη που χρησιμοποίησε, </a:t>
            </a:r>
            <a:r>
              <a:rPr lang="el-GR" sz="1300" dirty="0" err="1"/>
              <a:t>γι</a:t>
            </a:r>
            <a:r>
              <a:rPr lang="el-GR" sz="1300" dirty="0"/>
              <a:t>᾽ αυτό και την έκανε πέρα, δείχνοντας ωστόσο ότι την ήξερε και τούτη την ιστορία. [2.116.2] Αυτό φαίνεται από τα όσα παρεμβάλλει στην </a:t>
            </a:r>
            <a:r>
              <a:rPr lang="el-GR" sz="1300" i="1" dirty="0" err="1"/>
              <a:t>Ιλιάδα</a:t>
            </a:r>
            <a:r>
              <a:rPr lang="el-GR" sz="1300" dirty="0"/>
              <a:t> (και πουθενά αλλού δεν υπαναχωρεί) ως προς την περιπλάνηση του Αλεξάνδρου, ότι δηλαδή παρασύρθηκε κουβαλώντας μαζί του την Ελένη, και εκτός από τους άλλους τόπους όπου περιπλανήθηκε, έφτασε και στη </a:t>
            </a:r>
            <a:r>
              <a:rPr lang="el-GR" sz="1300" dirty="0" err="1"/>
              <a:t>Σιδώνα</a:t>
            </a:r>
            <a:r>
              <a:rPr lang="el-GR" sz="1300" dirty="0"/>
              <a:t> της Φοινίκης. [2.116.3] Το μνημονεύει αυτό στη «Διομήδους αριστεία», όπου οι στίχοι λένε τα εξής:</a:t>
            </a:r>
            <a:br>
              <a:rPr lang="el-GR" sz="1300" dirty="0"/>
            </a:br>
            <a:r>
              <a:rPr lang="el-GR" sz="1300" dirty="0"/>
              <a:t>	</a:t>
            </a:r>
            <a:r>
              <a:rPr lang="el-GR" sz="1300" i="1" dirty="0"/>
              <a:t>όπου τα πέπλα βρίσκονταν τα ξομπλιασμένα, έργα</a:t>
            </a:r>
            <a:r>
              <a:rPr lang="el-GR" sz="1300" dirty="0"/>
              <a:t/>
            </a:r>
            <a:br>
              <a:rPr lang="el-GR" sz="1300" dirty="0"/>
            </a:br>
            <a:r>
              <a:rPr lang="el-GR" sz="1300" dirty="0"/>
              <a:t>	</a:t>
            </a:r>
            <a:r>
              <a:rPr lang="el-GR" sz="1300" i="1" dirty="0"/>
              <a:t>των </a:t>
            </a:r>
            <a:r>
              <a:rPr lang="el-GR" sz="1300" i="1" dirty="0" err="1"/>
              <a:t>Σιδωνίων</a:t>
            </a:r>
            <a:r>
              <a:rPr lang="el-GR" sz="1300" i="1" dirty="0"/>
              <a:t> γυναικών που από τη </a:t>
            </a:r>
            <a:r>
              <a:rPr lang="el-GR" sz="1300" i="1" dirty="0" err="1"/>
              <a:t>Σιδώνα</a:t>
            </a:r>
            <a:r>
              <a:rPr lang="el-GR" sz="1300" dirty="0"/>
              <a:t/>
            </a:r>
            <a:br>
              <a:rPr lang="el-GR" sz="1300" dirty="0"/>
            </a:br>
            <a:r>
              <a:rPr lang="el-GR" sz="1300" dirty="0"/>
              <a:t>	</a:t>
            </a:r>
            <a:r>
              <a:rPr lang="el-GR" sz="1300" i="1" dirty="0"/>
              <a:t>τις έφερε ο Αλέξανδρος ο θεϊκός ο ίδιος</a:t>
            </a:r>
            <a:r>
              <a:rPr lang="el-GR" sz="1300" dirty="0"/>
              <a:t/>
            </a:r>
            <a:br>
              <a:rPr lang="el-GR" sz="1300" dirty="0"/>
            </a:br>
            <a:r>
              <a:rPr lang="el-GR" sz="1300" dirty="0"/>
              <a:t>	</a:t>
            </a:r>
            <a:r>
              <a:rPr lang="el-GR" sz="1300" i="1" dirty="0"/>
              <a:t>στα πλάτη αρμενίζοντας της θάλασσας, στη ρότα</a:t>
            </a:r>
            <a:r>
              <a:rPr lang="el-GR" sz="1300" dirty="0"/>
              <a:t/>
            </a:r>
            <a:br>
              <a:rPr lang="el-GR" sz="1300" dirty="0"/>
            </a:br>
            <a:r>
              <a:rPr lang="el-GR" sz="1300" dirty="0"/>
              <a:t>	</a:t>
            </a:r>
            <a:r>
              <a:rPr lang="el-GR" sz="1300" i="1" dirty="0" err="1"/>
              <a:t>οπούθε</a:t>
            </a:r>
            <a:r>
              <a:rPr lang="el-GR" sz="1300" i="1" dirty="0"/>
              <a:t> την αρχοντοπούλα έφερε Ελένη.</a:t>
            </a:r>
            <a:r>
              <a:rPr lang="el-GR" sz="1300" dirty="0"/>
              <a:t/>
            </a:r>
            <a:br>
              <a:rPr lang="el-GR" sz="1300" dirty="0"/>
            </a:br>
            <a:r>
              <a:rPr lang="el-GR" sz="1300" dirty="0"/>
              <a:t>[2.116.4] [Το μνημονεύει μάλιστα και στην </a:t>
            </a:r>
            <a:r>
              <a:rPr lang="el-GR" sz="1300" i="1" dirty="0"/>
              <a:t>Οδύσσεια</a:t>
            </a:r>
            <a:r>
              <a:rPr lang="el-GR" sz="1300" dirty="0"/>
              <a:t>, στους ακόλουθους στίχους:</a:t>
            </a:r>
            <a:br>
              <a:rPr lang="el-GR" sz="1300" dirty="0"/>
            </a:br>
            <a:r>
              <a:rPr lang="el-GR" sz="1300" dirty="0"/>
              <a:t>	</a:t>
            </a:r>
            <a:r>
              <a:rPr lang="el-GR" sz="1300" i="1" dirty="0"/>
              <a:t>Τέτοια είχε φάρμακα καλά του Δία η θυγατέρα,</a:t>
            </a:r>
            <a:r>
              <a:rPr lang="el-GR" sz="1300" dirty="0"/>
              <a:t/>
            </a:r>
            <a:br>
              <a:rPr lang="el-GR" sz="1300" dirty="0"/>
            </a:br>
            <a:r>
              <a:rPr lang="el-GR" sz="1300" dirty="0"/>
              <a:t>	</a:t>
            </a:r>
            <a:r>
              <a:rPr lang="el-GR" sz="1300" i="1" dirty="0"/>
              <a:t>σοφά, που της τα χάρισε του </a:t>
            </a:r>
            <a:r>
              <a:rPr lang="el-GR" sz="1300" i="1" dirty="0" err="1"/>
              <a:t>Θώνα</a:t>
            </a:r>
            <a:r>
              <a:rPr lang="el-GR" sz="1300" i="1" dirty="0"/>
              <a:t> η γυναίκα,</a:t>
            </a:r>
            <a:r>
              <a:rPr lang="el-GR" sz="1300" dirty="0"/>
              <a:t/>
            </a:r>
            <a:br>
              <a:rPr lang="el-GR" sz="1300" dirty="0"/>
            </a:br>
            <a:r>
              <a:rPr lang="el-GR" sz="1300" dirty="0"/>
              <a:t>	</a:t>
            </a:r>
            <a:r>
              <a:rPr lang="el-GR" sz="1300" i="1" dirty="0"/>
              <a:t>η </a:t>
            </a:r>
            <a:r>
              <a:rPr lang="el-GR" sz="1300" i="1" dirty="0" err="1"/>
              <a:t>Πολυδάμνα</a:t>
            </a:r>
            <a:r>
              <a:rPr lang="el-GR" sz="1300" i="1" dirty="0"/>
              <a:t>, Αιγύπτια — εκεί η γης η πλούσια</a:t>
            </a:r>
            <a:r>
              <a:rPr lang="el-GR" sz="1300" dirty="0"/>
              <a:t/>
            </a:r>
            <a:br>
              <a:rPr lang="el-GR" sz="1300" dirty="0"/>
            </a:br>
            <a:r>
              <a:rPr lang="el-GR" sz="1300" dirty="0"/>
              <a:t>	</a:t>
            </a:r>
            <a:r>
              <a:rPr lang="el-GR" sz="1300" i="1" dirty="0"/>
              <a:t>φάρμακα βγάζει ένα σωρό, οπού πολλά καλά είναι,</a:t>
            </a:r>
            <a:r>
              <a:rPr lang="el-GR" sz="1300" dirty="0"/>
              <a:t/>
            </a:r>
            <a:br>
              <a:rPr lang="el-GR" sz="1300" dirty="0"/>
            </a:br>
            <a:r>
              <a:rPr lang="el-GR" sz="1300" dirty="0"/>
              <a:t>	</a:t>
            </a:r>
            <a:r>
              <a:rPr lang="el-GR" sz="1300" i="1" dirty="0"/>
              <a:t>κι άλλα πολλά φαρμακερά, όλα ανακατεμένα.</a:t>
            </a:r>
            <a:r>
              <a:rPr lang="el-GR" sz="1300" dirty="0"/>
              <a:t/>
            </a:r>
            <a:br>
              <a:rPr lang="el-GR" sz="1300" dirty="0"/>
            </a:br>
            <a:r>
              <a:rPr lang="el-GR" sz="1300" dirty="0"/>
              <a:t>[2.116.5] Ο Μενέλαος πάλι λέει τα εξής στον Τηλέμαχο:</a:t>
            </a:r>
            <a:br>
              <a:rPr lang="el-GR" sz="1300" dirty="0"/>
            </a:br>
            <a:r>
              <a:rPr lang="el-GR" sz="1300" dirty="0"/>
              <a:t>	</a:t>
            </a:r>
            <a:r>
              <a:rPr lang="el-GR" sz="1300" i="1" dirty="0"/>
              <a:t>Στην Αίγυπτο με κράτησαν, ενώ για δω κινούσα,</a:t>
            </a:r>
            <a:r>
              <a:rPr lang="el-GR" sz="1300" dirty="0"/>
              <a:t/>
            </a:r>
            <a:br>
              <a:rPr lang="el-GR" sz="1300" dirty="0"/>
            </a:br>
            <a:r>
              <a:rPr lang="el-GR" sz="1300" dirty="0"/>
              <a:t>	</a:t>
            </a:r>
            <a:r>
              <a:rPr lang="el-GR" sz="1300" i="1" dirty="0"/>
              <a:t>οι θεοί, τι δεν τους έκανα πρεπούμενες θυσίες.]</a:t>
            </a:r>
            <a:r>
              <a:rPr lang="el-GR" sz="1300" dirty="0"/>
              <a:t/>
            </a:r>
            <a:br>
              <a:rPr lang="el-GR" sz="1300" dirty="0"/>
            </a:br>
            <a:r>
              <a:rPr lang="el-GR" sz="1300" dirty="0"/>
              <a:t>[2.116.6] Στους στίχους αυτούς ο Όμηρος δείχνει ότι γνώριζε την περιπλάνηση του Αλεξάνδρου στην Αίγυπτο· γιατί η Συρία συνορεύει με την Αίγυπτο, και οι Φοίνικες, που η </a:t>
            </a:r>
            <a:r>
              <a:rPr lang="el-GR" sz="1300" dirty="0" err="1"/>
              <a:t>Σιδώνα</a:t>
            </a:r>
            <a:r>
              <a:rPr lang="el-GR" sz="1300" dirty="0"/>
              <a:t> τούς ανήκει, κατοικούν στη Συρία.</a:t>
            </a:r>
            <a:br>
              <a:rPr lang="el-GR" sz="1300" dirty="0"/>
            </a:br>
            <a:r>
              <a:rPr lang="el-GR" sz="1300" dirty="0"/>
              <a:t>[2.117.1]</a:t>
            </a:r>
            <a:r>
              <a:rPr lang="el-GR" sz="1300" u="sng" dirty="0"/>
              <a:t> Από αυτούς τους στίχους και από αυτή την περικοπή φαίνεται και με το παραπάνω ότι τα </a:t>
            </a:r>
            <a:r>
              <a:rPr lang="el-GR" sz="1300" i="1" u="sng" dirty="0"/>
              <a:t>Κύπρια Έπη</a:t>
            </a:r>
            <a:r>
              <a:rPr lang="el-GR" sz="1300" u="sng" dirty="0"/>
              <a:t> δεν είναι του Ομήρου αλλά κάποιου άλλου· </a:t>
            </a:r>
            <a:r>
              <a:rPr lang="el-GR" sz="1300" dirty="0"/>
              <a:t>γιατί στα </a:t>
            </a:r>
            <a:r>
              <a:rPr lang="el-GR" sz="1300" i="1" dirty="0"/>
              <a:t>Κύπρια Έπη</a:t>
            </a:r>
            <a:r>
              <a:rPr lang="el-GR" sz="1300" dirty="0"/>
              <a:t> λέγεται ότι ο Αλέξανδρος κουβαλώντας την Ελένη έφθασε από τη Σπάρτη στο Ίλιο σε τρεις ημέρες, χάρη στον ευνοϊκό άνεμο και στη γαλήνια θάλασσα· στην </a:t>
            </a:r>
            <a:r>
              <a:rPr lang="el-GR" sz="1300" i="1" dirty="0" err="1"/>
              <a:t>Ιλιάδα</a:t>
            </a:r>
            <a:r>
              <a:rPr lang="el-GR" sz="1300" dirty="0"/>
              <a:t> ωστόσο λέγεται ότι περιπλανήθηκε κουβαλώντας την Ελένη. Ας είναι όμως — αρκετά με τον Όμηρο και τα </a:t>
            </a:r>
            <a:r>
              <a:rPr lang="el-GR" sz="1300" i="1" dirty="0"/>
              <a:t>Κύπρια Έπη</a:t>
            </a:r>
            <a:r>
              <a:rPr lang="el-GR" sz="1300" dirty="0"/>
              <a:t>.</a:t>
            </a:r>
          </a:p>
        </p:txBody>
      </p:sp>
    </p:spTree>
    <p:extLst>
      <p:ext uri="{BB962C8B-B14F-4D97-AF65-F5344CB8AC3E}">
        <p14:creationId xmlns:p14="http://schemas.microsoft.com/office/powerpoint/2010/main" val="1262820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Κόκκινο βιολετί">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A207AED3-9ABC-4A18-9978-A59B65688B15}"/>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4173</TotalTime>
  <Words>6438</Words>
  <Application>Microsoft Office PowerPoint</Application>
  <PresentationFormat>Προσαρμογή</PresentationFormat>
  <Paragraphs>131</Paragraphs>
  <Slides>45</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Ιόν</vt:lpstr>
      <vt:lpstr>Nagy, G. (2015), Oral traditions, written texts, and questions of authorship.  In M. Fantuzzi &amp; C. Tsagalis (Eds.), The Greek Epic Cycle and its Ancient Reception: A Companion (pp. 59-77). Cambridge: Cambridge University Press. </vt:lpstr>
      <vt:lpstr>Introduction Εισαγωγή</vt:lpstr>
      <vt:lpstr>Introduction Εισαγωγή</vt:lpstr>
      <vt:lpstr>An earlier meaning for the term ‘Cycle’ Μια αρχική σημασία για τον όρο ‘Κύκλος’</vt:lpstr>
      <vt:lpstr>An earlier meaning for the term ‘Cycle’ Μια αρχική σημασία για τον όρο ‘Κύκλος’</vt:lpstr>
      <vt:lpstr>A later meaning for the term ‘Cycle’ Μια μεταγενέστερη ερμηνεία για τον όρο ‘Κύκλος’</vt:lpstr>
      <vt:lpstr>Traditions about the authorship of epics Παραδόσεις για τη συγγραφή των επών</vt:lpstr>
      <vt:lpstr>Ηροδότου Ιστορίαι, 2.116.1-117.1</vt:lpstr>
      <vt:lpstr>Ηροδότου Ιστορίαι, 2.116.1-117.1 Μτφρ. Λ. Ζενάκος. 1992. Ηροδότου “Ιστορίαι”. ΕΥΤΕΡΠΗ-ΘΑΛΕΙΑ. Αθήνα: Γκοβόστη.</vt:lpstr>
      <vt:lpstr>Traditions about the authorship of epics Παραδόσεις για τη συγγραφή των επών</vt:lpstr>
      <vt:lpstr>Panathenaic and Panionic contexts for epic performance Παναθηναϊκά και Πανιωνικά συμφραζόμενα για την επική παράσταση</vt:lpstr>
      <vt:lpstr>Panathenaic and Panionic contexts for epic performance Παναθηναϊκά και Πανιωνικά συμφραζόμενα για την επική παράσταση</vt:lpstr>
      <vt:lpstr>The relativity of Panhellenism in Homeric and Cyclic traditions Η σχετικότητα του Πανελληνισμού στις ομηρικές και κύκλιες παραδόσεις</vt:lpstr>
      <vt:lpstr>The relativity of Panhellenism in Homeric and Cyclic traditions Η σχετικότητα του Πανελληνισμού στις ομηρικές και κύκλιες παραδόσεις</vt:lpstr>
      <vt:lpstr>The relativity of Panhellenism in Homeric and Cyclic traditions Η σχετικότητα του Πανελληνισμού στις ομηρικές και κύκλιες παραδόσεις</vt:lpstr>
      <vt:lpstr>The relativity of Panhellenism in Homeric and Cyclic traditions Η σχετικότητα του Πανελληνισμού στις ομηρικές και κύκλιες παραδόσεις</vt:lpstr>
      <vt:lpstr>Marginalizations of the Cycle Περιθωριοποιήσεις του Κύκλου</vt:lpstr>
      <vt:lpstr>Marginalizations of the Cycle Περιθωριοποιήσεις του Κύκλου</vt:lpstr>
      <vt:lpstr>The oral poetics of the Epic Cycle and beyond Η προφορική ποιητική του Επικού Κύκλου και εξής</vt:lpstr>
      <vt:lpstr>The oral poetics of the Epic Cycle and beyond Η προφορική ποιητική του Επικού Κύκλου και εξής</vt:lpstr>
      <vt:lpstr>The question of textualization Το ζήτημα της κειμενοποίησης</vt:lpstr>
      <vt:lpstr>The question of textualization Το ζήτημα της κειμενοποίησης</vt:lpstr>
      <vt:lpstr>The question of textualization Το ζήτημα της κειμενοποίησης</vt:lpstr>
      <vt:lpstr>Nagy, G. (2003), Homeric Responses, Austin TX: University of Texas Press</vt:lpstr>
      <vt:lpstr>The question of authorship Το ζήτημα της πατρότητας</vt:lpstr>
      <vt:lpstr>The Life of Homer and other Lives of Poets as sources Ο Βίος του Ομήρου και άλλοι Βίοι Ποιητών ως πηγές</vt:lpstr>
      <vt:lpstr>The Life of Homer and other Lives of Poets as sources Ο Βίος του Ομήρου και άλλοι Βίοι Ποιητών ως πηγές</vt:lpstr>
      <vt:lpstr>A story about Homer and Thestorides Μια ιστορία για τον Όμηρο και τον Θεστορίδη</vt:lpstr>
      <vt:lpstr>A story about Homer and Thestorides Μια ιστορία για τον Όμηρο και τον Θεστορίδη</vt:lpstr>
      <vt:lpstr>A story about Homer and Thestorides Μια ιστορία για τον Όμηρο και τον Θεστορίδη</vt:lpstr>
      <vt:lpstr>A story about Homer and Thestorides Μια ιστορία για τον Όμηρο και τον Θεστορίδη</vt:lpstr>
      <vt:lpstr>A story about Homer and Thestorides Μια ιστορία για τον Όμηρο και τον Θεστορίδη</vt:lpstr>
      <vt:lpstr>A story about Homer and Thestorides Μια ιστορία για τον Όμηρο και τον Θεστορίδη</vt:lpstr>
      <vt:lpstr>A story about Homer and Thestorides Μια ιστορία για τον Όμηρο και τον Θεστορίδη</vt:lpstr>
      <vt:lpstr>A story about Homer and Thestorides Μια ιστορία για τον Όμηρο και τον Θεστορίδη</vt:lpstr>
      <vt:lpstr>A story about Homer and Thestorides Μια ιστορία για τον Όμηρο και τον Θεστορίδη</vt:lpstr>
      <vt:lpstr>A story about Homer and Thestorides Μια ιστορία για τον Όμηρο και τον Θεστορίδη</vt:lpstr>
      <vt:lpstr>Competitions in the performances of epics Αγώνες στις παραστάσεις των επών</vt:lpstr>
      <vt:lpstr>Competitions in the performances of epics Αγώνες στις παραστάσεις των επών</vt:lpstr>
      <vt:lpstr>Competitions in the performances of epics Αγώνες στις παραστάσεις των επών</vt:lpstr>
      <vt:lpstr>Competitions in the performances of epics Αγώνες στις παραστάσεις των επών</vt:lpstr>
      <vt:lpstr>Competitions in the performances of epics Αγώνες στις παραστάσεις των επών</vt:lpstr>
      <vt:lpstr>Epilogue Επίλογος</vt:lpstr>
      <vt:lpstr>Epilogue Επίλογος</vt:lpstr>
      <vt:lpstr>Σας ευχαριστώ!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ddimitrakopoulou</dc:creator>
  <cp:lastModifiedBy>User</cp:lastModifiedBy>
  <cp:revision>171</cp:revision>
  <dcterms:created xsi:type="dcterms:W3CDTF">2019-11-15T14:44:05Z</dcterms:created>
  <dcterms:modified xsi:type="dcterms:W3CDTF">2020-01-16T08:16:11Z</dcterms:modified>
</cp:coreProperties>
</file>