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12192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126" y="3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D1D72-70ED-4DDD-A585-263D9974C36F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B97D899-A45B-4A00-9E08-A07254A911AD}">
      <dgm:prSet/>
      <dgm:spPr/>
      <dgm:t>
        <a:bodyPr/>
        <a:lstStyle/>
        <a:p>
          <a:r>
            <a:rPr lang="en-US"/>
            <a:t>Καθαρισμός των Δεδομένων (</a:t>
          </a:r>
          <a:r>
            <a:rPr lang="en-US" b="1"/>
            <a:t>cleaning</a:t>
          </a:r>
          <a:r>
            <a:rPr lang="en-US"/>
            <a:t>)</a:t>
          </a:r>
        </a:p>
      </dgm:t>
    </dgm:pt>
    <dgm:pt modelId="{A4B95781-BFD4-4D3E-94F8-013B5BF10E57}" type="parTrans" cxnId="{4908F69C-6078-4A80-B595-BBFA649E5E0B}">
      <dgm:prSet/>
      <dgm:spPr/>
      <dgm:t>
        <a:bodyPr/>
        <a:lstStyle/>
        <a:p>
          <a:endParaRPr lang="en-US"/>
        </a:p>
      </dgm:t>
    </dgm:pt>
    <dgm:pt modelId="{BD9A1875-629B-4BE5-B58F-64CD194E4892}" type="sibTrans" cxnId="{4908F69C-6078-4A80-B595-BBFA649E5E0B}">
      <dgm:prSet/>
      <dgm:spPr/>
      <dgm:t>
        <a:bodyPr/>
        <a:lstStyle/>
        <a:p>
          <a:endParaRPr lang="en-US"/>
        </a:p>
      </dgm:t>
    </dgm:pt>
    <dgm:pt modelId="{91326391-32B4-42C0-A80C-C1638245AE2F}">
      <dgm:prSet/>
      <dgm:spPr/>
      <dgm:t>
        <a:bodyPr/>
        <a:lstStyle/>
        <a:p>
          <a:r>
            <a:rPr lang="en-US"/>
            <a:t>Ελλιπείς τιμές (missing values)</a:t>
          </a:r>
        </a:p>
      </dgm:t>
    </dgm:pt>
    <dgm:pt modelId="{EAE60C6E-F8B4-40D6-B6B4-F30DC4979221}" type="parTrans" cxnId="{3A67937B-0AAE-437B-A581-CA85EF6A7A77}">
      <dgm:prSet/>
      <dgm:spPr/>
      <dgm:t>
        <a:bodyPr/>
        <a:lstStyle/>
        <a:p>
          <a:endParaRPr lang="en-US"/>
        </a:p>
      </dgm:t>
    </dgm:pt>
    <dgm:pt modelId="{214E6CFE-BE74-4C6D-B483-09616502540B}" type="sibTrans" cxnId="{3A67937B-0AAE-437B-A581-CA85EF6A7A77}">
      <dgm:prSet/>
      <dgm:spPr/>
      <dgm:t>
        <a:bodyPr/>
        <a:lstStyle/>
        <a:p>
          <a:endParaRPr lang="en-US"/>
        </a:p>
      </dgm:t>
    </dgm:pt>
    <dgm:pt modelId="{E8691FBD-851D-4A7B-B96A-3921D0D091F8}">
      <dgm:prSet/>
      <dgm:spPr/>
      <dgm:t>
        <a:bodyPr/>
        <a:lstStyle/>
        <a:p>
          <a:r>
            <a:rPr lang="en-US"/>
            <a:t>Μη σωστά δεδομένα – ακραίες τιμές (outliers)</a:t>
          </a:r>
        </a:p>
      </dgm:t>
    </dgm:pt>
    <dgm:pt modelId="{3286EB1A-EDCA-46EE-A42E-97AD897D4762}" type="parTrans" cxnId="{A59C8097-4DBA-4D06-B8C2-817B24F63776}">
      <dgm:prSet/>
      <dgm:spPr/>
      <dgm:t>
        <a:bodyPr/>
        <a:lstStyle/>
        <a:p>
          <a:endParaRPr lang="en-US"/>
        </a:p>
      </dgm:t>
    </dgm:pt>
    <dgm:pt modelId="{5BF0637C-A881-458E-B402-405FC5AC5972}" type="sibTrans" cxnId="{A59C8097-4DBA-4D06-B8C2-817B24F63776}">
      <dgm:prSet/>
      <dgm:spPr/>
      <dgm:t>
        <a:bodyPr/>
        <a:lstStyle/>
        <a:p>
          <a:endParaRPr lang="en-US"/>
        </a:p>
      </dgm:t>
    </dgm:pt>
    <dgm:pt modelId="{C0ABB384-1FFA-492E-B01D-E1F35195418F}">
      <dgm:prSet/>
      <dgm:spPr/>
      <dgm:t>
        <a:bodyPr/>
        <a:lstStyle/>
        <a:p>
          <a:r>
            <a:rPr lang="en-US"/>
            <a:t>Δεδομένα με προβλήματα συσχέτισης(Inconsistent data)</a:t>
          </a:r>
        </a:p>
      </dgm:t>
    </dgm:pt>
    <dgm:pt modelId="{A6BA1BA7-7F82-4753-AB39-6BE5836DA443}" type="parTrans" cxnId="{B59D663F-6D79-4E83-A304-3A9DA80A82C3}">
      <dgm:prSet/>
      <dgm:spPr/>
      <dgm:t>
        <a:bodyPr/>
        <a:lstStyle/>
        <a:p>
          <a:endParaRPr lang="en-US"/>
        </a:p>
      </dgm:t>
    </dgm:pt>
    <dgm:pt modelId="{3E1C1091-8D7B-457D-AE78-1ADBFBB5FC7C}" type="sibTrans" cxnId="{B59D663F-6D79-4E83-A304-3A9DA80A82C3}">
      <dgm:prSet/>
      <dgm:spPr/>
      <dgm:t>
        <a:bodyPr/>
        <a:lstStyle/>
        <a:p>
          <a:endParaRPr lang="en-US"/>
        </a:p>
      </dgm:t>
    </dgm:pt>
    <dgm:pt modelId="{D3FC210A-FB15-43C3-B472-953A460A8486}">
      <dgm:prSet/>
      <dgm:spPr/>
      <dgm:t>
        <a:bodyPr/>
        <a:lstStyle/>
        <a:p>
          <a:r>
            <a:rPr lang="en-US"/>
            <a:t>Διπλοεγγραφές</a:t>
          </a:r>
        </a:p>
      </dgm:t>
    </dgm:pt>
    <dgm:pt modelId="{28041D22-EA77-4194-B126-0A72E3ECA59E}" type="parTrans" cxnId="{697A2ACD-56B7-4C0B-A0F2-812411E93B2F}">
      <dgm:prSet/>
      <dgm:spPr/>
      <dgm:t>
        <a:bodyPr/>
        <a:lstStyle/>
        <a:p>
          <a:endParaRPr lang="en-US"/>
        </a:p>
      </dgm:t>
    </dgm:pt>
    <dgm:pt modelId="{3E88BC02-F72A-4A77-A22A-E7742BAF3CF7}" type="sibTrans" cxnId="{697A2ACD-56B7-4C0B-A0F2-812411E93B2F}">
      <dgm:prSet/>
      <dgm:spPr/>
      <dgm:t>
        <a:bodyPr/>
        <a:lstStyle/>
        <a:p>
          <a:endParaRPr lang="en-US"/>
        </a:p>
      </dgm:t>
    </dgm:pt>
    <dgm:pt modelId="{9C263540-C823-4F05-8320-D24E023301C5}" type="pres">
      <dgm:prSet presAssocID="{8E2D1D72-70ED-4DDD-A585-263D9974C36F}" presName="outerComposite" presStyleCnt="0">
        <dgm:presLayoutVars>
          <dgm:chMax val="5"/>
          <dgm:dir/>
          <dgm:resizeHandles val="exact"/>
        </dgm:presLayoutVars>
      </dgm:prSet>
      <dgm:spPr/>
    </dgm:pt>
    <dgm:pt modelId="{C9D4379E-68F0-4A35-825C-37D6C1D06938}" type="pres">
      <dgm:prSet presAssocID="{8E2D1D72-70ED-4DDD-A585-263D9974C36F}" presName="dummyMaxCanvas" presStyleCnt="0">
        <dgm:presLayoutVars/>
      </dgm:prSet>
      <dgm:spPr/>
    </dgm:pt>
    <dgm:pt modelId="{A0D8E04A-D209-400A-B0B6-81E222EDA89F}" type="pres">
      <dgm:prSet presAssocID="{8E2D1D72-70ED-4DDD-A585-263D9974C36F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B59D663F-6D79-4E83-A304-3A9DA80A82C3}" srcId="{8B97D899-A45B-4A00-9E08-A07254A911AD}" destId="{C0ABB384-1FFA-492E-B01D-E1F35195418F}" srcOrd="2" destOrd="0" parTransId="{A6BA1BA7-7F82-4753-AB39-6BE5836DA443}" sibTransId="{3E1C1091-8D7B-457D-AE78-1ADBFBB5FC7C}"/>
    <dgm:cxn modelId="{5C959646-5E2D-4C62-85F3-B75E73EE42EE}" type="presOf" srcId="{E8691FBD-851D-4A7B-B96A-3921D0D091F8}" destId="{A0D8E04A-D209-400A-B0B6-81E222EDA89F}" srcOrd="0" destOrd="2" presId="urn:microsoft.com/office/officeart/2005/8/layout/vProcess5"/>
    <dgm:cxn modelId="{831E9054-5F98-41A2-A514-203ABD94A650}" type="presOf" srcId="{8E2D1D72-70ED-4DDD-A585-263D9974C36F}" destId="{9C263540-C823-4F05-8320-D24E023301C5}" srcOrd="0" destOrd="0" presId="urn:microsoft.com/office/officeart/2005/8/layout/vProcess5"/>
    <dgm:cxn modelId="{3A67937B-0AAE-437B-A581-CA85EF6A7A77}" srcId="{8B97D899-A45B-4A00-9E08-A07254A911AD}" destId="{91326391-32B4-42C0-A80C-C1638245AE2F}" srcOrd="0" destOrd="0" parTransId="{EAE60C6E-F8B4-40D6-B6B4-F30DC4979221}" sibTransId="{214E6CFE-BE74-4C6D-B483-09616502540B}"/>
    <dgm:cxn modelId="{A59C8097-4DBA-4D06-B8C2-817B24F63776}" srcId="{8B97D899-A45B-4A00-9E08-A07254A911AD}" destId="{E8691FBD-851D-4A7B-B96A-3921D0D091F8}" srcOrd="1" destOrd="0" parTransId="{3286EB1A-EDCA-46EE-A42E-97AD897D4762}" sibTransId="{5BF0637C-A881-458E-B402-405FC5AC5972}"/>
    <dgm:cxn modelId="{4908F69C-6078-4A80-B595-BBFA649E5E0B}" srcId="{8E2D1D72-70ED-4DDD-A585-263D9974C36F}" destId="{8B97D899-A45B-4A00-9E08-A07254A911AD}" srcOrd="0" destOrd="0" parTransId="{A4B95781-BFD4-4D3E-94F8-013B5BF10E57}" sibTransId="{BD9A1875-629B-4BE5-B58F-64CD194E4892}"/>
    <dgm:cxn modelId="{BE380AC4-3DF3-4B68-943D-BF7EE2A2B2EC}" type="presOf" srcId="{91326391-32B4-42C0-A80C-C1638245AE2F}" destId="{A0D8E04A-D209-400A-B0B6-81E222EDA89F}" srcOrd="0" destOrd="1" presId="urn:microsoft.com/office/officeart/2005/8/layout/vProcess5"/>
    <dgm:cxn modelId="{697A2ACD-56B7-4C0B-A0F2-812411E93B2F}" srcId="{8B97D899-A45B-4A00-9E08-A07254A911AD}" destId="{D3FC210A-FB15-43C3-B472-953A460A8486}" srcOrd="3" destOrd="0" parTransId="{28041D22-EA77-4194-B126-0A72E3ECA59E}" sibTransId="{3E88BC02-F72A-4A77-A22A-E7742BAF3CF7}"/>
    <dgm:cxn modelId="{5DCCBFE3-C354-4A6F-A453-5EB9B3684D58}" type="presOf" srcId="{D3FC210A-FB15-43C3-B472-953A460A8486}" destId="{A0D8E04A-D209-400A-B0B6-81E222EDA89F}" srcOrd="0" destOrd="4" presId="urn:microsoft.com/office/officeart/2005/8/layout/vProcess5"/>
    <dgm:cxn modelId="{0B6828F8-9050-460D-8CCB-AF2C108DA301}" type="presOf" srcId="{8B97D899-A45B-4A00-9E08-A07254A911AD}" destId="{A0D8E04A-D209-400A-B0B6-81E222EDA89F}" srcOrd="0" destOrd="0" presId="urn:microsoft.com/office/officeart/2005/8/layout/vProcess5"/>
    <dgm:cxn modelId="{C0E415FC-4D56-41BC-B2D9-B4F27E8E7C41}" type="presOf" srcId="{C0ABB384-1FFA-492E-B01D-E1F35195418F}" destId="{A0D8E04A-D209-400A-B0B6-81E222EDA89F}" srcOrd="0" destOrd="3" presId="urn:microsoft.com/office/officeart/2005/8/layout/vProcess5"/>
    <dgm:cxn modelId="{6DBF0C80-3F9C-4718-8B03-83B1265AB932}" type="presParOf" srcId="{9C263540-C823-4F05-8320-D24E023301C5}" destId="{C9D4379E-68F0-4A35-825C-37D6C1D06938}" srcOrd="0" destOrd="0" presId="urn:microsoft.com/office/officeart/2005/8/layout/vProcess5"/>
    <dgm:cxn modelId="{3752A55D-CB0D-4CDB-8750-F8A316BEC7C8}" type="presParOf" srcId="{9C263540-C823-4F05-8320-D24E023301C5}" destId="{A0D8E04A-D209-400A-B0B6-81E222EDA89F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89EEF0-CE8A-4138-BE44-FEB7207D106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851E97A-EA2E-4E3B-9881-E5BCE46911DA}">
      <dgm:prSet/>
      <dgm:spPr/>
      <dgm:t>
        <a:bodyPr/>
        <a:lstStyle/>
        <a:p>
          <a:r>
            <a:rPr lang="en-US"/>
            <a:t>Σύνδεση δεδομένων από διαφορετικές πηγές (βάσεις δεδομένων,  αρχεία,…) (</a:t>
          </a:r>
          <a:r>
            <a:rPr lang="en-US" b="1"/>
            <a:t>integration</a:t>
          </a:r>
          <a:r>
            <a:rPr lang="en-US"/>
            <a:t>)</a:t>
          </a:r>
        </a:p>
      </dgm:t>
    </dgm:pt>
    <dgm:pt modelId="{424F965D-0A30-44DA-9DC4-ABC015346C5C}" type="parTrans" cxnId="{158CD7A1-2E7E-4D9A-8369-03525530F3B5}">
      <dgm:prSet/>
      <dgm:spPr/>
      <dgm:t>
        <a:bodyPr/>
        <a:lstStyle/>
        <a:p>
          <a:endParaRPr lang="en-US"/>
        </a:p>
      </dgm:t>
    </dgm:pt>
    <dgm:pt modelId="{86463CC5-54FA-4835-9336-BDE40927C718}" type="sibTrans" cxnId="{158CD7A1-2E7E-4D9A-8369-03525530F3B5}">
      <dgm:prSet/>
      <dgm:spPr/>
      <dgm:t>
        <a:bodyPr/>
        <a:lstStyle/>
        <a:p>
          <a:endParaRPr lang="en-US"/>
        </a:p>
      </dgm:t>
    </dgm:pt>
    <dgm:pt modelId="{1BC9FECA-D743-43BA-BF0E-DE93089FE4D1}">
      <dgm:prSet/>
      <dgm:spPr/>
      <dgm:t>
        <a:bodyPr/>
        <a:lstStyle/>
        <a:p>
          <a:r>
            <a:rPr lang="en-US"/>
            <a:t>Μετασχηματισμός των δεδομένων (</a:t>
          </a:r>
          <a:r>
            <a:rPr lang="en-US" b="1"/>
            <a:t>transformation</a:t>
          </a:r>
          <a:r>
            <a:rPr lang="en-US"/>
            <a:t>)</a:t>
          </a:r>
        </a:p>
      </dgm:t>
    </dgm:pt>
    <dgm:pt modelId="{E2F45444-8BB3-4B4C-A64A-D0C2C9726FAA}" type="parTrans" cxnId="{BAA5B168-9EEC-4152-B752-E846A9A01F47}">
      <dgm:prSet/>
      <dgm:spPr/>
      <dgm:t>
        <a:bodyPr/>
        <a:lstStyle/>
        <a:p>
          <a:endParaRPr lang="en-US"/>
        </a:p>
      </dgm:t>
    </dgm:pt>
    <dgm:pt modelId="{248AB0A8-FD57-497D-A57E-D372C640B32B}" type="sibTrans" cxnId="{BAA5B168-9EEC-4152-B752-E846A9A01F47}">
      <dgm:prSet/>
      <dgm:spPr/>
      <dgm:t>
        <a:bodyPr/>
        <a:lstStyle/>
        <a:p>
          <a:endParaRPr lang="en-US"/>
        </a:p>
      </dgm:t>
    </dgm:pt>
    <dgm:pt modelId="{C6E1E604-F3EE-4D26-AF37-6909D818FFE8}" type="pres">
      <dgm:prSet presAssocID="{9489EEF0-CE8A-4138-BE44-FEB7207D10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28A08DA-A0A5-4592-A1D4-A67F7F4FD613}" type="pres">
      <dgm:prSet presAssocID="{4851E97A-EA2E-4E3B-9881-E5BCE46911DA}" presName="hierRoot1" presStyleCnt="0"/>
      <dgm:spPr/>
    </dgm:pt>
    <dgm:pt modelId="{AD61C0AF-DF14-457B-9A59-AC2378B74231}" type="pres">
      <dgm:prSet presAssocID="{4851E97A-EA2E-4E3B-9881-E5BCE46911DA}" presName="composite" presStyleCnt="0"/>
      <dgm:spPr/>
    </dgm:pt>
    <dgm:pt modelId="{D2307332-D416-4E7C-8A12-FE5D045EA229}" type="pres">
      <dgm:prSet presAssocID="{4851E97A-EA2E-4E3B-9881-E5BCE46911DA}" presName="background" presStyleLbl="node0" presStyleIdx="0" presStyleCnt="2"/>
      <dgm:spPr/>
    </dgm:pt>
    <dgm:pt modelId="{A8D87015-1B9A-4425-9A53-03742842594E}" type="pres">
      <dgm:prSet presAssocID="{4851E97A-EA2E-4E3B-9881-E5BCE46911DA}" presName="text" presStyleLbl="fgAcc0" presStyleIdx="0" presStyleCnt="2">
        <dgm:presLayoutVars>
          <dgm:chPref val="3"/>
        </dgm:presLayoutVars>
      </dgm:prSet>
      <dgm:spPr/>
    </dgm:pt>
    <dgm:pt modelId="{5800FE8F-4E92-4F18-9585-352E17D7DC6A}" type="pres">
      <dgm:prSet presAssocID="{4851E97A-EA2E-4E3B-9881-E5BCE46911DA}" presName="hierChild2" presStyleCnt="0"/>
      <dgm:spPr/>
    </dgm:pt>
    <dgm:pt modelId="{207F8B1B-DAF4-498E-853F-5F1917293F0B}" type="pres">
      <dgm:prSet presAssocID="{1BC9FECA-D743-43BA-BF0E-DE93089FE4D1}" presName="hierRoot1" presStyleCnt="0"/>
      <dgm:spPr/>
    </dgm:pt>
    <dgm:pt modelId="{3708DA7E-DD0F-45BF-AAB5-5D2F516D591A}" type="pres">
      <dgm:prSet presAssocID="{1BC9FECA-D743-43BA-BF0E-DE93089FE4D1}" presName="composite" presStyleCnt="0"/>
      <dgm:spPr/>
    </dgm:pt>
    <dgm:pt modelId="{FBA5E863-1A01-46BD-B5EC-5AF940925BB3}" type="pres">
      <dgm:prSet presAssocID="{1BC9FECA-D743-43BA-BF0E-DE93089FE4D1}" presName="background" presStyleLbl="node0" presStyleIdx="1" presStyleCnt="2"/>
      <dgm:spPr/>
    </dgm:pt>
    <dgm:pt modelId="{0FEEEEDE-7A0C-4491-82B8-F63607FE43EB}" type="pres">
      <dgm:prSet presAssocID="{1BC9FECA-D743-43BA-BF0E-DE93089FE4D1}" presName="text" presStyleLbl="fgAcc0" presStyleIdx="1" presStyleCnt="2">
        <dgm:presLayoutVars>
          <dgm:chPref val="3"/>
        </dgm:presLayoutVars>
      </dgm:prSet>
      <dgm:spPr/>
    </dgm:pt>
    <dgm:pt modelId="{77D707A4-1D76-4466-8D7D-23A602F7D3EB}" type="pres">
      <dgm:prSet presAssocID="{1BC9FECA-D743-43BA-BF0E-DE93089FE4D1}" presName="hierChild2" presStyleCnt="0"/>
      <dgm:spPr/>
    </dgm:pt>
  </dgm:ptLst>
  <dgm:cxnLst>
    <dgm:cxn modelId="{BAA5B168-9EEC-4152-B752-E846A9A01F47}" srcId="{9489EEF0-CE8A-4138-BE44-FEB7207D106A}" destId="{1BC9FECA-D743-43BA-BF0E-DE93089FE4D1}" srcOrd="1" destOrd="0" parTransId="{E2F45444-8BB3-4B4C-A64A-D0C2C9726FAA}" sibTransId="{248AB0A8-FD57-497D-A57E-D372C640B32B}"/>
    <dgm:cxn modelId="{78A4DE57-B0DD-4585-A7FC-81666AA2A5E2}" type="presOf" srcId="{4851E97A-EA2E-4E3B-9881-E5BCE46911DA}" destId="{A8D87015-1B9A-4425-9A53-03742842594E}" srcOrd="0" destOrd="0" presId="urn:microsoft.com/office/officeart/2005/8/layout/hierarchy1"/>
    <dgm:cxn modelId="{145B9859-0089-467E-AE53-5C17A01CC020}" type="presOf" srcId="{9489EEF0-CE8A-4138-BE44-FEB7207D106A}" destId="{C6E1E604-F3EE-4D26-AF37-6909D818FFE8}" srcOrd="0" destOrd="0" presId="urn:microsoft.com/office/officeart/2005/8/layout/hierarchy1"/>
    <dgm:cxn modelId="{158CD7A1-2E7E-4D9A-8369-03525530F3B5}" srcId="{9489EEF0-CE8A-4138-BE44-FEB7207D106A}" destId="{4851E97A-EA2E-4E3B-9881-E5BCE46911DA}" srcOrd="0" destOrd="0" parTransId="{424F965D-0A30-44DA-9DC4-ABC015346C5C}" sibTransId="{86463CC5-54FA-4835-9336-BDE40927C718}"/>
    <dgm:cxn modelId="{3A1885DF-04C5-4E7E-A52D-59F80FCB6FFA}" type="presOf" srcId="{1BC9FECA-D743-43BA-BF0E-DE93089FE4D1}" destId="{0FEEEEDE-7A0C-4491-82B8-F63607FE43EB}" srcOrd="0" destOrd="0" presId="urn:microsoft.com/office/officeart/2005/8/layout/hierarchy1"/>
    <dgm:cxn modelId="{5C7EA982-6876-4A8B-BBB8-643169982A6B}" type="presParOf" srcId="{C6E1E604-F3EE-4D26-AF37-6909D818FFE8}" destId="{528A08DA-A0A5-4592-A1D4-A67F7F4FD613}" srcOrd="0" destOrd="0" presId="urn:microsoft.com/office/officeart/2005/8/layout/hierarchy1"/>
    <dgm:cxn modelId="{E7019170-861D-427A-AC2D-E65F03959C09}" type="presParOf" srcId="{528A08DA-A0A5-4592-A1D4-A67F7F4FD613}" destId="{AD61C0AF-DF14-457B-9A59-AC2378B74231}" srcOrd="0" destOrd="0" presId="urn:microsoft.com/office/officeart/2005/8/layout/hierarchy1"/>
    <dgm:cxn modelId="{30B0228E-6269-48D7-9F97-19D952C76992}" type="presParOf" srcId="{AD61C0AF-DF14-457B-9A59-AC2378B74231}" destId="{D2307332-D416-4E7C-8A12-FE5D045EA229}" srcOrd="0" destOrd="0" presId="urn:microsoft.com/office/officeart/2005/8/layout/hierarchy1"/>
    <dgm:cxn modelId="{749BFCAC-021B-4522-AA92-289B4B54CF09}" type="presParOf" srcId="{AD61C0AF-DF14-457B-9A59-AC2378B74231}" destId="{A8D87015-1B9A-4425-9A53-03742842594E}" srcOrd="1" destOrd="0" presId="urn:microsoft.com/office/officeart/2005/8/layout/hierarchy1"/>
    <dgm:cxn modelId="{E4FDDDBE-CC48-4AF5-9265-6FB8CD04C6CD}" type="presParOf" srcId="{528A08DA-A0A5-4592-A1D4-A67F7F4FD613}" destId="{5800FE8F-4E92-4F18-9585-352E17D7DC6A}" srcOrd="1" destOrd="0" presId="urn:microsoft.com/office/officeart/2005/8/layout/hierarchy1"/>
    <dgm:cxn modelId="{B374E4ED-76B3-41C4-8DAA-5FD6FF48DADB}" type="presParOf" srcId="{C6E1E604-F3EE-4D26-AF37-6909D818FFE8}" destId="{207F8B1B-DAF4-498E-853F-5F1917293F0B}" srcOrd="1" destOrd="0" presId="urn:microsoft.com/office/officeart/2005/8/layout/hierarchy1"/>
    <dgm:cxn modelId="{DEE4FBC4-D4AD-4A62-A1DA-8349880743E4}" type="presParOf" srcId="{207F8B1B-DAF4-498E-853F-5F1917293F0B}" destId="{3708DA7E-DD0F-45BF-AAB5-5D2F516D591A}" srcOrd="0" destOrd="0" presId="urn:microsoft.com/office/officeart/2005/8/layout/hierarchy1"/>
    <dgm:cxn modelId="{A932209B-7111-42B0-8253-4DDBDFCC2FB7}" type="presParOf" srcId="{3708DA7E-DD0F-45BF-AAB5-5D2F516D591A}" destId="{FBA5E863-1A01-46BD-B5EC-5AF940925BB3}" srcOrd="0" destOrd="0" presId="urn:microsoft.com/office/officeart/2005/8/layout/hierarchy1"/>
    <dgm:cxn modelId="{893D1F0B-7DED-4EC9-96AC-E7701E7D7AEF}" type="presParOf" srcId="{3708DA7E-DD0F-45BF-AAB5-5D2F516D591A}" destId="{0FEEEEDE-7A0C-4491-82B8-F63607FE43EB}" srcOrd="1" destOrd="0" presId="urn:microsoft.com/office/officeart/2005/8/layout/hierarchy1"/>
    <dgm:cxn modelId="{AC570252-D955-4068-9A3B-F2C3D1AE58D1}" type="presParOf" srcId="{207F8B1B-DAF4-498E-853F-5F1917293F0B}" destId="{77D707A4-1D76-4466-8D7D-23A602F7D3E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8E04A-D209-400A-B0B6-81E222EDA89F}">
      <dsp:nvSpPr>
        <dsp:cNvPr id="0" name=""/>
        <dsp:cNvSpPr/>
      </dsp:nvSpPr>
      <dsp:spPr>
        <a:xfrm>
          <a:off x="0" y="922351"/>
          <a:ext cx="10927829" cy="18447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Καθαρισμός των Δεδομένων (</a:t>
          </a:r>
          <a:r>
            <a:rPr lang="en-US" sz="2200" b="1" kern="1200"/>
            <a:t>cleaning</a:t>
          </a:r>
          <a:r>
            <a:rPr lang="en-US" sz="2200" kern="1200"/>
            <a:t>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Ελλιπείς τιμές (missing values)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Μη σωστά δεδομένα – ακραίες τιμές (outliers)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Δεδομένα με προβλήματα συσχέτισης(Inconsistent data)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Διπλοεγγραφές</a:t>
          </a:r>
        </a:p>
      </dsp:txBody>
      <dsp:txXfrm>
        <a:off x="54029" y="976380"/>
        <a:ext cx="10819771" cy="1736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07332-D416-4E7C-8A12-FE5D045EA229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87015-1B9A-4425-9A53-03742842594E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Σύνδεση δεδομένων από διαφορετικές πηγές (βάσεις δεδομένων,  αρχεία,…) (</a:t>
          </a:r>
          <a:r>
            <a:rPr lang="en-US" sz="3500" b="1" kern="1200"/>
            <a:t>integration</a:t>
          </a:r>
          <a:r>
            <a:rPr lang="en-US" sz="3500" kern="1200"/>
            <a:t>)</a:t>
          </a:r>
        </a:p>
      </dsp:txBody>
      <dsp:txXfrm>
        <a:off x="608661" y="692298"/>
        <a:ext cx="4508047" cy="2799040"/>
      </dsp:txXfrm>
    </dsp:sp>
    <dsp:sp modelId="{FBA5E863-1A01-46BD-B5EC-5AF940925BB3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EEEDE-7A0C-4491-82B8-F63607FE43EB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Μετασχηματισμός των δεδομένων (</a:t>
          </a:r>
          <a:r>
            <a:rPr lang="en-US" sz="3500" b="1" kern="1200"/>
            <a:t>transformation</a:t>
          </a:r>
          <a:r>
            <a:rPr lang="en-US" sz="3500" kern="1200"/>
            <a:t>)</a:t>
          </a:r>
        </a:p>
      </dsp:txBody>
      <dsp:txXfrm>
        <a:off x="6331365" y="692298"/>
        <a:ext cx="4508047" cy="2799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7244" y="645998"/>
            <a:ext cx="10357510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244" y="313385"/>
            <a:ext cx="10357510" cy="1317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7244" y="1783156"/>
            <a:ext cx="10357510" cy="1731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8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Προετοιμασία</a:t>
            </a:r>
            <a:r>
              <a:rPr lang="en-US" sz="4800" kern="1200" spc="-5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των</a:t>
            </a:r>
            <a:r>
              <a:rPr lang="en-US" sz="4800" kern="1200" spc="-10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δεδομένων</a:t>
            </a: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400" kern="1200" spc="-5">
                <a:latin typeface="+mj-lt"/>
                <a:cs typeface="+mj-cs"/>
              </a:rPr>
              <a:t>Μη</a:t>
            </a:r>
            <a:r>
              <a:rPr lang="en-US" sz="5400" kern="1200" spc="-35">
                <a:latin typeface="+mj-lt"/>
                <a:cs typeface="+mj-cs"/>
              </a:rPr>
              <a:t> </a:t>
            </a:r>
            <a:r>
              <a:rPr lang="en-US" sz="5400" kern="1200" spc="-5">
                <a:latin typeface="+mj-lt"/>
                <a:cs typeface="+mj-cs"/>
              </a:rPr>
              <a:t>σωστά</a:t>
            </a:r>
            <a:r>
              <a:rPr lang="en-US" sz="5400" kern="1200" spc="-50">
                <a:latin typeface="+mj-lt"/>
                <a:cs typeface="+mj-cs"/>
              </a:rPr>
              <a:t> </a:t>
            </a:r>
            <a:r>
              <a:rPr lang="en-US" sz="5400" kern="1200" spc="-5">
                <a:latin typeface="+mj-lt"/>
                <a:cs typeface="+mj-cs"/>
              </a:rPr>
              <a:t>δεδομένα</a:t>
            </a:r>
            <a:r>
              <a:rPr lang="en-US" sz="5400" kern="1200" spc="-30">
                <a:latin typeface="+mj-lt"/>
                <a:cs typeface="+mj-cs"/>
              </a:rPr>
              <a:t> </a:t>
            </a:r>
            <a:r>
              <a:rPr lang="en-US" sz="5400" kern="1200" spc="-5">
                <a:latin typeface="+mj-lt"/>
                <a:cs typeface="+mj-cs"/>
              </a:rPr>
              <a:t>(outliers)</a:t>
            </a:r>
          </a:p>
        </p:txBody>
      </p:sp>
      <p:pic>
        <p:nvPicPr>
          <p:cNvPr id="5" name="Picture 4" descr="Μεγεθυντικός φακός που δείχνει μείωση επιδόσεων">
            <a:extLst>
              <a:ext uri="{FF2B5EF4-FFF2-40B4-BE49-F238E27FC236}">
                <a16:creationId xmlns:a16="http://schemas.microsoft.com/office/drawing/2014/main" id="{66BD5157-BEBC-709F-1974-AA3162441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53" r="42616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41300" indent="-228600">
              <a:lnSpc>
                <a:spcPct val="90000"/>
              </a:lnSpc>
              <a:spcBef>
                <a:spcPts val="894"/>
              </a:spcBef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en-US" sz="2200" spc="-5"/>
              <a:t>Μη</a:t>
            </a:r>
            <a:r>
              <a:rPr lang="en-US" sz="2200" spc="-55"/>
              <a:t> </a:t>
            </a:r>
            <a:r>
              <a:rPr lang="en-US" sz="2200"/>
              <a:t>ομαλές</a:t>
            </a:r>
            <a:r>
              <a:rPr lang="en-US" sz="2200" spc="10"/>
              <a:t> </a:t>
            </a:r>
            <a:r>
              <a:rPr lang="en-US" sz="2200" spc="-5"/>
              <a:t>είναι </a:t>
            </a:r>
            <a:r>
              <a:rPr lang="en-US" sz="2200" spc="-10"/>
              <a:t>οι</a:t>
            </a:r>
            <a:r>
              <a:rPr lang="en-US" sz="2200" spc="-15"/>
              <a:t> </a:t>
            </a:r>
            <a:r>
              <a:rPr lang="en-US" sz="2200" spc="-10"/>
              <a:t>τιμές</a:t>
            </a:r>
            <a:r>
              <a:rPr lang="en-US" sz="2200" spc="-20"/>
              <a:t> </a:t>
            </a:r>
            <a:r>
              <a:rPr lang="en-US" sz="2200" spc="-5"/>
              <a:t>που</a:t>
            </a:r>
            <a:r>
              <a:rPr lang="en-US" sz="2200" spc="-10"/>
              <a:t> δεν</a:t>
            </a:r>
            <a:r>
              <a:rPr lang="en-US" sz="2200" spc="-55"/>
              <a:t> </a:t>
            </a:r>
            <a:r>
              <a:rPr lang="en-US" sz="2200" spc="-5"/>
              <a:t>ακολουθούν</a:t>
            </a:r>
            <a:r>
              <a:rPr lang="en-US" sz="2200" spc="15"/>
              <a:t> </a:t>
            </a:r>
            <a:r>
              <a:rPr lang="en-US" sz="2200" spc="-5"/>
              <a:t>την</a:t>
            </a:r>
            <a:r>
              <a:rPr lang="en-US" sz="2200" spc="-35"/>
              <a:t> </a:t>
            </a:r>
            <a:r>
              <a:rPr lang="en-US" sz="2200" spc="-5"/>
              <a:t>κατανομή</a:t>
            </a:r>
            <a:r>
              <a:rPr lang="en-US" sz="2200" spc="-20"/>
              <a:t> </a:t>
            </a:r>
            <a:r>
              <a:rPr lang="en-US" sz="2200" spc="-5"/>
              <a:t>των</a:t>
            </a:r>
            <a:r>
              <a:rPr lang="en-US" sz="2200" spc="10"/>
              <a:t> </a:t>
            </a:r>
            <a:r>
              <a:rPr lang="en-US" sz="2200"/>
              <a:t>άλλων</a:t>
            </a:r>
            <a:r>
              <a:rPr lang="en-US" sz="2200" spc="-15"/>
              <a:t> </a:t>
            </a:r>
            <a:r>
              <a:rPr lang="en-US" sz="2200" spc="-10"/>
              <a:t>τιμών.</a:t>
            </a:r>
            <a:r>
              <a:rPr lang="en-US" sz="2200"/>
              <a:t> </a:t>
            </a:r>
          </a:p>
          <a:p>
            <a:pPr marL="241300" indent="-228600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en-US" sz="2200" spc="-5"/>
              <a:t>Αυτές</a:t>
            </a:r>
            <a:r>
              <a:rPr lang="en-US" sz="2200" spc="-15"/>
              <a:t> </a:t>
            </a:r>
            <a:r>
              <a:rPr lang="en-US" sz="2200" spc="5"/>
              <a:t>οι</a:t>
            </a:r>
            <a:r>
              <a:rPr lang="en-US" sz="2200" spc="-15"/>
              <a:t> </a:t>
            </a:r>
            <a:r>
              <a:rPr lang="en-US" sz="2200" spc="-5"/>
              <a:t>τιμές</a:t>
            </a:r>
            <a:r>
              <a:rPr lang="en-US" sz="2200" spc="-25"/>
              <a:t> </a:t>
            </a:r>
            <a:r>
              <a:rPr lang="en-US" sz="2200" spc="-5"/>
              <a:t>ονομάζονται</a:t>
            </a:r>
            <a:r>
              <a:rPr lang="en-US" sz="2200" spc="45"/>
              <a:t> </a:t>
            </a:r>
            <a:r>
              <a:rPr lang="en-US" sz="2200" spc="-10"/>
              <a:t>ακρότατα</a:t>
            </a:r>
            <a:r>
              <a:rPr lang="en-US" sz="2200" spc="20"/>
              <a:t> </a:t>
            </a:r>
            <a:r>
              <a:rPr lang="en-US" sz="2200"/>
              <a:t>ή</a:t>
            </a:r>
            <a:r>
              <a:rPr lang="en-US" sz="2200" spc="-55"/>
              <a:t> </a:t>
            </a:r>
            <a:r>
              <a:rPr lang="en-US" sz="2200"/>
              <a:t>ακραίες</a:t>
            </a:r>
            <a:r>
              <a:rPr lang="en-US" sz="2200" spc="-15"/>
              <a:t> </a:t>
            </a:r>
            <a:r>
              <a:rPr lang="en-US" sz="2200" spc="-5"/>
              <a:t>τιμές</a:t>
            </a:r>
            <a:r>
              <a:rPr lang="en-US" sz="2200" spc="-25"/>
              <a:t> </a:t>
            </a:r>
            <a:r>
              <a:rPr lang="en-US" sz="2200" spc="-5"/>
              <a:t>(outliers)</a:t>
            </a:r>
            <a:r>
              <a:rPr lang="en-US" sz="2200"/>
              <a:t> </a:t>
            </a:r>
          </a:p>
          <a:p>
            <a:pPr marL="241300" marR="5080" indent="-228600">
              <a:lnSpc>
                <a:spcPct val="90000"/>
              </a:lnSpc>
              <a:spcBef>
                <a:spcPts val="910"/>
              </a:spcBef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en-US" sz="2200" spc="5"/>
              <a:t>Τα </a:t>
            </a:r>
            <a:r>
              <a:rPr lang="en-US" sz="2200" spc="-5"/>
              <a:t>ακρότατα εμφανίζονται </a:t>
            </a:r>
            <a:r>
              <a:rPr lang="en-US" sz="2200"/>
              <a:t>σε </a:t>
            </a:r>
            <a:r>
              <a:rPr lang="en-US" sz="2200" spc="-5"/>
              <a:t>περιπτώσεις </a:t>
            </a:r>
            <a:r>
              <a:rPr lang="en-US" sz="2200"/>
              <a:t>λάθους </a:t>
            </a:r>
            <a:r>
              <a:rPr lang="en-US" sz="2200" spc="-5"/>
              <a:t>εισαγωγής δεδομένων </a:t>
            </a:r>
            <a:r>
              <a:rPr lang="en-US" sz="2200"/>
              <a:t>ή </a:t>
            </a:r>
            <a:r>
              <a:rPr lang="en-US" sz="2200" spc="-5"/>
              <a:t>λόγω κάποιου </a:t>
            </a:r>
            <a:r>
              <a:rPr lang="en-US" sz="2200"/>
              <a:t> </a:t>
            </a:r>
            <a:r>
              <a:rPr lang="en-US" sz="2200" spc="-5"/>
              <a:t>περίεργου γεγονότος το οποίο </a:t>
            </a:r>
            <a:r>
              <a:rPr lang="en-US" sz="2200" spc="-10"/>
              <a:t>χρήζει </a:t>
            </a:r>
            <a:r>
              <a:rPr lang="en-US" sz="2200" spc="-5"/>
              <a:t>περαιτέρω </a:t>
            </a:r>
            <a:r>
              <a:rPr lang="en-US" sz="2200"/>
              <a:t>ανάλυσης </a:t>
            </a:r>
            <a:r>
              <a:rPr lang="en-US" sz="2200" spc="-5"/>
              <a:t>(π.χ. </a:t>
            </a:r>
            <a:r>
              <a:rPr lang="en-US" sz="2200"/>
              <a:t>στις </a:t>
            </a:r>
            <a:r>
              <a:rPr lang="en-US" sz="2200" spc="-5"/>
              <a:t>περιπτώσεις οικονομικής </a:t>
            </a:r>
            <a:r>
              <a:rPr lang="en-US" sz="2200" spc="-395"/>
              <a:t> </a:t>
            </a:r>
            <a:r>
              <a:rPr lang="en-US" sz="2200" spc="-5"/>
              <a:t>απάτης).</a:t>
            </a:r>
            <a:endParaRPr lang="en-US"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Μη</a:t>
            </a:r>
            <a:r>
              <a:rPr lang="en-US" sz="4000" kern="1200" spc="-3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σωστά</a:t>
            </a:r>
            <a:r>
              <a:rPr lang="en-US" sz="4000" kern="1200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δεδομένα</a:t>
            </a:r>
            <a:r>
              <a:rPr lang="en-US" sz="4000" kern="1200" spc="-3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(outliers)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225" y="2011820"/>
            <a:ext cx="11327549" cy="43611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Γράφημα">
            <a:extLst>
              <a:ext uri="{FF2B5EF4-FFF2-40B4-BE49-F238E27FC236}">
                <a16:creationId xmlns:a16="http://schemas.microsoft.com/office/drawing/2014/main" id="{7963665C-B3B7-0B46-D568-9065E0AAA0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3982" b="6019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199" y="557189"/>
            <a:ext cx="5155263" cy="5571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kern="1200" spc="-10">
                <a:solidFill>
                  <a:srgbClr val="FFFFFF"/>
                </a:solidFill>
                <a:latin typeface="+mj-lt"/>
                <a:cs typeface="+mj-cs"/>
              </a:rPr>
              <a:t>Ανακριβείς</a:t>
            </a:r>
            <a:r>
              <a:rPr lang="en-US" kern="1200" spc="-125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kern="1200" spc="-5">
                <a:solidFill>
                  <a:srgbClr val="FFFFFF"/>
                </a:solidFill>
                <a:latin typeface="+mj-lt"/>
                <a:cs typeface="+mj-cs"/>
              </a:rPr>
              <a:t>τιμές</a:t>
            </a:r>
            <a:r>
              <a:rPr lang="en-US" kern="1200" spc="-95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kern="1200" spc="-5">
                <a:solidFill>
                  <a:srgbClr val="FFFFFF"/>
                </a:solidFill>
                <a:latin typeface="+mj-lt"/>
                <a:cs typeface="+mj-cs"/>
              </a:rPr>
              <a:t>(Inconsistent</a:t>
            </a:r>
            <a:r>
              <a:rPr lang="en-US" kern="1200" spc="-11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kern="1200" spc="-5">
                <a:solidFill>
                  <a:srgbClr val="FFFFFF"/>
                </a:solidFill>
                <a:latin typeface="+mj-lt"/>
                <a:cs typeface="+mj-cs"/>
              </a:rPr>
              <a:t>data)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95375" y="557189"/>
            <a:ext cx="5158424" cy="5571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41300" indent="-228600">
              <a:lnSpc>
                <a:spcPct val="90000"/>
              </a:lnSpc>
              <a:spcBef>
                <a:spcPts val="11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>
                <a:solidFill>
                  <a:srgbClr val="FFFFFF"/>
                </a:solidFill>
              </a:rPr>
              <a:t>Τα</a:t>
            </a:r>
            <a:r>
              <a:rPr lang="en-US" sz="2000" spc="-114">
                <a:solidFill>
                  <a:srgbClr val="FFFFFF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ανακριβή</a:t>
            </a:r>
            <a:r>
              <a:rPr lang="en-US" sz="2000" spc="-75">
                <a:solidFill>
                  <a:srgbClr val="FFFFFF"/>
                </a:solidFill>
              </a:rPr>
              <a:t> </a:t>
            </a:r>
            <a:r>
              <a:rPr lang="en-US" sz="2000" spc="-5">
                <a:solidFill>
                  <a:srgbClr val="FFFFFF"/>
                </a:solidFill>
              </a:rPr>
              <a:t>(inconsistent)</a:t>
            </a:r>
            <a:r>
              <a:rPr lang="en-US" sz="2000" spc="-60">
                <a:solidFill>
                  <a:srgbClr val="FFFFFF"/>
                </a:solidFill>
              </a:rPr>
              <a:t> </a:t>
            </a:r>
            <a:r>
              <a:rPr lang="en-US" sz="2000" spc="-5">
                <a:solidFill>
                  <a:srgbClr val="FFFFFF"/>
                </a:solidFill>
              </a:rPr>
              <a:t>δεδομένα,</a:t>
            </a:r>
            <a:r>
              <a:rPr lang="en-US" sz="2000" spc="-70">
                <a:solidFill>
                  <a:srgbClr val="FFFFFF"/>
                </a:solidFill>
              </a:rPr>
              <a:t> </a:t>
            </a:r>
            <a:r>
              <a:rPr lang="en-US" sz="2000" spc="-5">
                <a:solidFill>
                  <a:srgbClr val="FFFFFF"/>
                </a:solidFill>
              </a:rPr>
              <a:t>παρατηρούνται </a:t>
            </a:r>
            <a:endParaRPr lang="en-US" sz="2000">
              <a:solidFill>
                <a:srgbClr val="FFFFFF"/>
              </a:solidFill>
            </a:endParaRPr>
          </a:p>
          <a:p>
            <a:pPr marL="697865" marR="132080" lvl="1" indent="-228600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2000" spc="-5">
                <a:solidFill>
                  <a:srgbClr val="FFFFFF"/>
                </a:solidFill>
              </a:rPr>
              <a:t>Όταν</a:t>
            </a:r>
            <a:r>
              <a:rPr lang="en-US" sz="2000" spc="-70">
                <a:solidFill>
                  <a:srgbClr val="FFFFFF"/>
                </a:solidFill>
              </a:rPr>
              <a:t> </a:t>
            </a:r>
            <a:r>
              <a:rPr lang="en-US" sz="2000" spc="-5">
                <a:solidFill>
                  <a:srgbClr val="FFFFFF"/>
                </a:solidFill>
              </a:rPr>
              <a:t>έχουμε</a:t>
            </a:r>
            <a:r>
              <a:rPr lang="en-US" sz="2000" spc="-85">
                <a:solidFill>
                  <a:srgbClr val="FFFFFF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δεδομένα</a:t>
            </a:r>
            <a:r>
              <a:rPr lang="en-US" sz="2000" spc="-55">
                <a:solidFill>
                  <a:srgbClr val="FFFFFF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από</a:t>
            </a:r>
            <a:r>
              <a:rPr lang="en-US" sz="2000" spc="-70">
                <a:solidFill>
                  <a:srgbClr val="FFFFFF"/>
                </a:solidFill>
              </a:rPr>
              <a:t> </a:t>
            </a:r>
            <a:r>
              <a:rPr lang="en-US" sz="2000" spc="-5">
                <a:solidFill>
                  <a:srgbClr val="FFFFFF"/>
                </a:solidFill>
              </a:rPr>
              <a:t>διαφορετικές</a:t>
            </a:r>
            <a:r>
              <a:rPr lang="en-US" sz="2000" spc="-75">
                <a:solidFill>
                  <a:srgbClr val="FFFFFF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πηγές</a:t>
            </a:r>
            <a:r>
              <a:rPr lang="en-US" sz="2000" spc="-75">
                <a:solidFill>
                  <a:srgbClr val="FFFFFF"/>
                </a:solidFill>
              </a:rPr>
              <a:t> </a:t>
            </a:r>
            <a:r>
              <a:rPr lang="en-US" sz="2000" spc="-5">
                <a:solidFill>
                  <a:srgbClr val="FFFFFF"/>
                </a:solidFill>
              </a:rPr>
              <a:t>και</a:t>
            </a:r>
            <a:r>
              <a:rPr lang="en-US" sz="2000" spc="-80">
                <a:solidFill>
                  <a:srgbClr val="FFFFFF"/>
                </a:solidFill>
              </a:rPr>
              <a:t> </a:t>
            </a:r>
            <a:r>
              <a:rPr lang="en-US" sz="2000" spc="10">
                <a:solidFill>
                  <a:srgbClr val="FFFFFF"/>
                </a:solidFill>
              </a:rPr>
              <a:t>τα</a:t>
            </a:r>
            <a:r>
              <a:rPr lang="en-US" sz="2000" spc="-70">
                <a:solidFill>
                  <a:srgbClr val="FFFFFF"/>
                </a:solidFill>
              </a:rPr>
              <a:t> </a:t>
            </a:r>
            <a:r>
              <a:rPr lang="en-US" sz="2000" spc="-5">
                <a:solidFill>
                  <a:srgbClr val="FFFFFF"/>
                </a:solidFill>
              </a:rPr>
              <a:t>ενώνουμε </a:t>
            </a:r>
            <a:r>
              <a:rPr lang="en-US" sz="2000" spc="-615">
                <a:solidFill>
                  <a:srgbClr val="FFFFFF"/>
                </a:solidFill>
              </a:rPr>
              <a:t> </a:t>
            </a:r>
            <a:r>
              <a:rPr lang="en-US" sz="2000" spc="5">
                <a:solidFill>
                  <a:srgbClr val="FFFFFF"/>
                </a:solidFill>
              </a:rPr>
              <a:t>σε </a:t>
            </a:r>
            <a:r>
              <a:rPr lang="en-US" sz="2000">
                <a:solidFill>
                  <a:srgbClr val="FFFFFF"/>
                </a:solidFill>
              </a:rPr>
              <a:t>ένα αρχείο, </a:t>
            </a:r>
            <a:r>
              <a:rPr lang="en-US" sz="2000" spc="-5">
                <a:solidFill>
                  <a:srgbClr val="FFFFFF"/>
                </a:solidFill>
              </a:rPr>
              <a:t>όπου παρατηρούνται περιπτώσεις </a:t>
            </a:r>
            <a:r>
              <a:rPr lang="en-US" sz="2000" spc="5">
                <a:solidFill>
                  <a:srgbClr val="FFFFFF"/>
                </a:solidFill>
              </a:rPr>
              <a:t>να </a:t>
            </a:r>
            <a:r>
              <a:rPr lang="en-US" sz="2000">
                <a:solidFill>
                  <a:srgbClr val="FFFFFF"/>
                </a:solidFill>
              </a:rPr>
              <a:t>μην όλα τα </a:t>
            </a:r>
            <a:r>
              <a:rPr lang="en-US" sz="2000" spc="5">
                <a:solidFill>
                  <a:srgbClr val="FFFFFF"/>
                </a:solidFill>
              </a:rPr>
              <a:t> </a:t>
            </a:r>
            <a:r>
              <a:rPr lang="en-US" sz="2000" spc="-5">
                <a:solidFill>
                  <a:srgbClr val="FFFFFF"/>
                </a:solidFill>
              </a:rPr>
              <a:t>δεδομένα</a:t>
            </a:r>
            <a:r>
              <a:rPr lang="en-US" sz="2000" spc="-20">
                <a:solidFill>
                  <a:srgbClr val="FFFFFF"/>
                </a:solidFill>
              </a:rPr>
              <a:t> </a:t>
            </a:r>
            <a:r>
              <a:rPr lang="en-US" sz="2000" spc="-5">
                <a:solidFill>
                  <a:srgbClr val="FFFFFF"/>
                </a:solidFill>
              </a:rPr>
              <a:t>σωστά.</a:t>
            </a:r>
            <a:r>
              <a:rPr lang="en-US" sz="2000">
                <a:solidFill>
                  <a:srgbClr val="FFFFFF"/>
                </a:solidFill>
              </a:rPr>
              <a:t> </a:t>
            </a:r>
          </a:p>
          <a:p>
            <a:pPr marL="697865" marR="5080" lvl="1" indent="-228600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2000">
                <a:solidFill>
                  <a:srgbClr val="FFFFFF"/>
                </a:solidFill>
              </a:rPr>
              <a:t>Επίσης</a:t>
            </a:r>
            <a:r>
              <a:rPr lang="en-US" sz="2000" spc="-85">
                <a:solidFill>
                  <a:srgbClr val="FFFFFF"/>
                </a:solidFill>
              </a:rPr>
              <a:t> </a:t>
            </a:r>
            <a:r>
              <a:rPr lang="en-US" sz="2000" spc="-5">
                <a:solidFill>
                  <a:srgbClr val="FFFFFF"/>
                </a:solidFill>
              </a:rPr>
              <a:t>το</a:t>
            </a:r>
            <a:r>
              <a:rPr lang="en-US" sz="2000" spc="-30">
                <a:solidFill>
                  <a:srgbClr val="FFFFFF"/>
                </a:solidFill>
              </a:rPr>
              <a:t> </a:t>
            </a:r>
            <a:r>
              <a:rPr lang="en-US" sz="2000" spc="-5">
                <a:solidFill>
                  <a:srgbClr val="FFFFFF"/>
                </a:solidFill>
              </a:rPr>
              <a:t>αρχείο</a:t>
            </a:r>
            <a:r>
              <a:rPr lang="en-US" sz="2000" spc="-45">
                <a:solidFill>
                  <a:srgbClr val="FFFFFF"/>
                </a:solidFill>
              </a:rPr>
              <a:t> </a:t>
            </a:r>
            <a:r>
              <a:rPr lang="en-US" sz="2000" spc="-5">
                <a:solidFill>
                  <a:srgbClr val="FFFFFF"/>
                </a:solidFill>
              </a:rPr>
              <a:t>το</a:t>
            </a:r>
            <a:r>
              <a:rPr lang="en-US" sz="2000" spc="-55">
                <a:solidFill>
                  <a:srgbClr val="FFFFFF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οποίο</a:t>
            </a:r>
            <a:r>
              <a:rPr lang="en-US" sz="2000" spc="-55">
                <a:solidFill>
                  <a:srgbClr val="FFFFFF"/>
                </a:solidFill>
              </a:rPr>
              <a:t> </a:t>
            </a:r>
            <a:r>
              <a:rPr lang="en-US" sz="2000" spc="-5">
                <a:solidFill>
                  <a:srgbClr val="FFFFFF"/>
                </a:solidFill>
              </a:rPr>
              <a:t>έχουμε</a:t>
            </a:r>
            <a:r>
              <a:rPr lang="en-US" sz="2000" spc="-65">
                <a:solidFill>
                  <a:srgbClr val="FFFFFF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για</a:t>
            </a:r>
            <a:r>
              <a:rPr lang="en-US" sz="2000" spc="-80">
                <a:solidFill>
                  <a:srgbClr val="FFFFFF"/>
                </a:solidFill>
              </a:rPr>
              <a:t> </a:t>
            </a:r>
            <a:r>
              <a:rPr lang="en-US" sz="2000" spc="10">
                <a:solidFill>
                  <a:srgbClr val="FFFFFF"/>
                </a:solidFill>
              </a:rPr>
              <a:t>να</a:t>
            </a:r>
            <a:r>
              <a:rPr lang="en-US" sz="2000" spc="-70">
                <a:solidFill>
                  <a:srgbClr val="FFFFFF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κάνουμε</a:t>
            </a:r>
            <a:r>
              <a:rPr lang="en-US" sz="2000" spc="-55">
                <a:solidFill>
                  <a:srgbClr val="FFFFFF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την</a:t>
            </a:r>
            <a:r>
              <a:rPr lang="en-US" sz="2000" spc="-30">
                <a:solidFill>
                  <a:srgbClr val="FFFFFF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ανάλυση</a:t>
            </a:r>
            <a:r>
              <a:rPr lang="en-US" sz="2000" spc="-60">
                <a:solidFill>
                  <a:srgbClr val="FFFFFF"/>
                </a:solidFill>
              </a:rPr>
              <a:t> </a:t>
            </a:r>
            <a:r>
              <a:rPr lang="en-US" sz="2000" spc="15">
                <a:solidFill>
                  <a:srgbClr val="FFFFFF"/>
                </a:solidFill>
              </a:rPr>
              <a:t>να </a:t>
            </a:r>
            <a:r>
              <a:rPr lang="en-US" sz="2000" spc="-620">
                <a:solidFill>
                  <a:srgbClr val="FFFFFF"/>
                </a:solidFill>
              </a:rPr>
              <a:t> </a:t>
            </a:r>
            <a:r>
              <a:rPr lang="en-US" sz="2000" spc="-5">
                <a:solidFill>
                  <a:srgbClr val="FFFFFF"/>
                </a:solidFill>
              </a:rPr>
              <a:t>σχεδιάστηκε</a:t>
            </a:r>
            <a:r>
              <a:rPr lang="en-US" sz="2000" spc="-25">
                <a:solidFill>
                  <a:srgbClr val="FFFFFF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για</a:t>
            </a:r>
            <a:r>
              <a:rPr lang="en-US" sz="2000" spc="-30">
                <a:solidFill>
                  <a:srgbClr val="FFFFFF"/>
                </a:solidFill>
              </a:rPr>
              <a:t> </a:t>
            </a:r>
            <a:r>
              <a:rPr lang="en-US" sz="2000" spc="5">
                <a:solidFill>
                  <a:srgbClr val="FFFFFF"/>
                </a:solidFill>
              </a:rPr>
              <a:t>άλλο</a:t>
            </a:r>
            <a:r>
              <a:rPr lang="en-US" sz="2000">
                <a:solidFill>
                  <a:srgbClr val="FFFFFF"/>
                </a:solidFill>
              </a:rPr>
              <a:t> </a:t>
            </a:r>
            <a:r>
              <a:rPr lang="en-US" sz="2000" spc="-5">
                <a:solidFill>
                  <a:srgbClr val="FFFFFF"/>
                </a:solidFill>
              </a:rPr>
              <a:t>σκοπό.</a:t>
            </a:r>
            <a:r>
              <a:rPr lang="en-US" sz="2000">
                <a:solidFill>
                  <a:srgbClr val="FFFFFF"/>
                </a:solidFill>
              </a:rPr>
              <a:t> </a:t>
            </a:r>
          </a:p>
          <a:p>
            <a:pPr marL="697865" marR="1117600" lvl="1" indent="-228600">
              <a:lnSpc>
                <a:spcPct val="90000"/>
              </a:lnSpc>
              <a:spcBef>
                <a:spcPts val="484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2000" spc="-5">
                <a:solidFill>
                  <a:srgbClr val="FFFFFF"/>
                </a:solidFill>
              </a:rPr>
              <a:t>Όταν</a:t>
            </a:r>
            <a:r>
              <a:rPr lang="en-US" sz="2000" spc="-50">
                <a:solidFill>
                  <a:srgbClr val="FFFFFF"/>
                </a:solidFill>
              </a:rPr>
              <a:t> </a:t>
            </a:r>
            <a:r>
              <a:rPr lang="en-US" sz="2000" spc="5">
                <a:solidFill>
                  <a:srgbClr val="FFFFFF"/>
                </a:solidFill>
              </a:rPr>
              <a:t>οι</a:t>
            </a:r>
            <a:r>
              <a:rPr lang="en-US" sz="2000" spc="-65">
                <a:solidFill>
                  <a:srgbClr val="FFFFFF"/>
                </a:solidFill>
              </a:rPr>
              <a:t> </a:t>
            </a:r>
            <a:r>
              <a:rPr lang="en-US" sz="2000" spc="-5">
                <a:solidFill>
                  <a:srgbClr val="FFFFFF"/>
                </a:solidFill>
              </a:rPr>
              <a:t>τιμές</a:t>
            </a:r>
            <a:r>
              <a:rPr lang="en-US" sz="2000" spc="-65">
                <a:solidFill>
                  <a:srgbClr val="FFFFFF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σε</a:t>
            </a:r>
            <a:r>
              <a:rPr lang="en-US" sz="2000" spc="-15">
                <a:solidFill>
                  <a:srgbClr val="FFFFFF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ένα</a:t>
            </a:r>
            <a:r>
              <a:rPr lang="en-US" sz="2000" spc="-20">
                <a:solidFill>
                  <a:srgbClr val="FFFFFF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πεδίο</a:t>
            </a:r>
            <a:r>
              <a:rPr lang="en-US" sz="2000" spc="-55">
                <a:solidFill>
                  <a:srgbClr val="FFFFFF"/>
                </a:solidFill>
              </a:rPr>
              <a:t> </a:t>
            </a:r>
            <a:r>
              <a:rPr lang="en-US" sz="2000" spc="-5">
                <a:solidFill>
                  <a:srgbClr val="FFFFFF"/>
                </a:solidFill>
              </a:rPr>
              <a:t>είναι</a:t>
            </a:r>
            <a:r>
              <a:rPr lang="en-US" sz="2000" spc="-40">
                <a:solidFill>
                  <a:srgbClr val="FFFFFF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λάθος</a:t>
            </a:r>
            <a:r>
              <a:rPr lang="en-US" sz="2000" spc="-60">
                <a:solidFill>
                  <a:srgbClr val="FFFFFF"/>
                </a:solidFill>
              </a:rPr>
              <a:t> </a:t>
            </a:r>
            <a:r>
              <a:rPr lang="en-US" sz="2000" spc="-5">
                <a:solidFill>
                  <a:srgbClr val="FFFFFF"/>
                </a:solidFill>
              </a:rPr>
              <a:t>π.χ.</a:t>
            </a:r>
            <a:r>
              <a:rPr lang="en-US" sz="2000" spc="-25">
                <a:solidFill>
                  <a:srgbClr val="FFFFFF"/>
                </a:solidFill>
              </a:rPr>
              <a:t> </a:t>
            </a:r>
            <a:r>
              <a:rPr lang="en-US" sz="2000" spc="-5">
                <a:solidFill>
                  <a:srgbClr val="FFFFFF"/>
                </a:solidFill>
              </a:rPr>
              <a:t>μεταγενέστερη </a:t>
            </a:r>
            <a:r>
              <a:rPr lang="en-US" sz="2000" spc="-620">
                <a:solidFill>
                  <a:srgbClr val="FFFFFF"/>
                </a:solidFill>
              </a:rPr>
              <a:t> </a:t>
            </a:r>
            <a:r>
              <a:rPr lang="en-US" sz="2000" spc="-5">
                <a:solidFill>
                  <a:srgbClr val="FFFFFF"/>
                </a:solidFill>
              </a:rPr>
              <a:t>ημερομηνία</a:t>
            </a:r>
            <a:r>
              <a:rPr lang="en-US" sz="2000" spc="-10">
                <a:solidFill>
                  <a:srgbClr val="FFFFFF"/>
                </a:solidFill>
              </a:rPr>
              <a:t> εγγραφής.</a:t>
            </a: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000" kern="1200" spc="-10">
                <a:latin typeface="+mj-lt"/>
                <a:cs typeface="+mj-cs"/>
              </a:rPr>
              <a:t>Διπλο</a:t>
            </a:r>
            <a:r>
              <a:rPr lang="en-US" sz="5000" kern="1200" spc="-30">
                <a:latin typeface="+mj-lt"/>
                <a:cs typeface="+mj-cs"/>
              </a:rPr>
              <a:t>ε</a:t>
            </a:r>
            <a:r>
              <a:rPr lang="en-US" sz="5000" kern="1200" spc="-5">
                <a:latin typeface="+mj-lt"/>
                <a:cs typeface="+mj-cs"/>
              </a:rPr>
              <a:t>γ</a:t>
            </a:r>
            <a:r>
              <a:rPr lang="en-US" sz="5000" kern="1200" spc="10">
                <a:latin typeface="+mj-lt"/>
                <a:cs typeface="+mj-cs"/>
              </a:rPr>
              <a:t>γ</a:t>
            </a:r>
            <a:r>
              <a:rPr lang="en-US" sz="5000" kern="1200" spc="-10">
                <a:latin typeface="+mj-lt"/>
                <a:cs typeface="+mj-cs"/>
              </a:rPr>
              <a:t>ρ</a:t>
            </a:r>
            <a:r>
              <a:rPr lang="en-US" sz="5000" kern="1200">
                <a:latin typeface="+mj-lt"/>
                <a:cs typeface="+mj-cs"/>
              </a:rPr>
              <a:t>αφ</a:t>
            </a:r>
            <a:r>
              <a:rPr lang="en-US" sz="5000" kern="1200" spc="-5">
                <a:latin typeface="+mj-lt"/>
                <a:cs typeface="+mj-cs"/>
              </a:rPr>
              <a:t>ές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marR="627380" indent="-228600">
              <a:lnSpc>
                <a:spcPct val="90000"/>
              </a:lnSpc>
              <a:spcBef>
                <a:spcPts val="509"/>
              </a:spcBef>
              <a:buFont typeface="Arial" panose="020B0604020202020204" pitchFamily="34" charset="0"/>
              <a:buChar char="•"/>
            </a:pPr>
            <a:r>
              <a:rPr lang="en-US" sz="1500" spc="-5"/>
              <a:t>Υπάρχουν</a:t>
            </a:r>
            <a:r>
              <a:rPr lang="en-US" sz="1500" spc="-45"/>
              <a:t> </a:t>
            </a:r>
            <a:r>
              <a:rPr lang="en-US" sz="1500" spc="-5"/>
              <a:t>περιπτώσεις</a:t>
            </a:r>
            <a:r>
              <a:rPr lang="en-US" sz="1500" spc="-25"/>
              <a:t> </a:t>
            </a:r>
            <a:r>
              <a:rPr lang="en-US" sz="1500" spc="10"/>
              <a:t>να</a:t>
            </a:r>
            <a:r>
              <a:rPr lang="en-US" sz="1500" spc="-40"/>
              <a:t> </a:t>
            </a:r>
            <a:r>
              <a:rPr lang="en-US" sz="1500"/>
              <a:t>υπάρχει</a:t>
            </a:r>
            <a:r>
              <a:rPr lang="en-US" sz="1500" spc="-40"/>
              <a:t> </a:t>
            </a:r>
            <a:r>
              <a:rPr lang="en-US" sz="1500" spc="5"/>
              <a:t>2</a:t>
            </a:r>
            <a:r>
              <a:rPr lang="en-US" sz="1500" spc="-45"/>
              <a:t> </a:t>
            </a:r>
            <a:r>
              <a:rPr lang="en-US" sz="1500" spc="5"/>
              <a:t>ή</a:t>
            </a:r>
            <a:r>
              <a:rPr lang="en-US" sz="1500" spc="-50"/>
              <a:t> </a:t>
            </a:r>
            <a:r>
              <a:rPr lang="en-US" sz="1500" spc="-5"/>
              <a:t>περισσότερες</a:t>
            </a:r>
            <a:r>
              <a:rPr lang="en-US" sz="1500" spc="-35"/>
              <a:t> </a:t>
            </a:r>
            <a:r>
              <a:rPr lang="en-US" sz="1500" spc="-5"/>
              <a:t>φορές</a:t>
            </a:r>
            <a:r>
              <a:rPr lang="en-US" sz="1500" spc="-55"/>
              <a:t> </a:t>
            </a:r>
            <a:r>
              <a:rPr lang="en-US" sz="1500" spc="-5"/>
              <a:t>μια </a:t>
            </a:r>
            <a:r>
              <a:rPr lang="en-US" sz="1500" spc="-615"/>
              <a:t> </a:t>
            </a:r>
            <a:r>
              <a:rPr lang="en-US" sz="1500" spc="-5"/>
              <a:t>εγγραφή.</a:t>
            </a:r>
            <a:endParaRPr lang="en-US" sz="1500"/>
          </a:p>
          <a:p>
            <a:pPr marL="241300" marR="5080" indent="-228600">
              <a:lnSpc>
                <a:spcPct val="90000"/>
              </a:lnSpc>
              <a:spcBef>
                <a:spcPts val="101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500" spc="-5"/>
              <a:t>Οι διπλοεγγραφές εμφανίζονται συνήθως όταν ενώνουμε αρχεία </a:t>
            </a:r>
            <a:r>
              <a:rPr lang="en-US" sz="1500"/>
              <a:t> από </a:t>
            </a:r>
            <a:r>
              <a:rPr lang="en-US" sz="1500" spc="-5"/>
              <a:t>διαφορετικές πηγές. </a:t>
            </a:r>
            <a:r>
              <a:rPr lang="en-US" sz="1500" spc="5"/>
              <a:t>Αν </a:t>
            </a:r>
            <a:r>
              <a:rPr lang="en-US" sz="1500"/>
              <a:t>για </a:t>
            </a:r>
            <a:r>
              <a:rPr lang="en-US" sz="1500" spc="-5"/>
              <a:t>παράδειγμα </a:t>
            </a:r>
            <a:r>
              <a:rPr lang="en-US" sz="1500"/>
              <a:t>ένας </a:t>
            </a:r>
            <a:r>
              <a:rPr lang="en-US" sz="1500" spc="-5"/>
              <a:t>φοιτητής έχει </a:t>
            </a:r>
            <a:r>
              <a:rPr lang="en-US" sz="1500" spc="5"/>
              <a:t>2 </a:t>
            </a:r>
            <a:r>
              <a:rPr lang="en-US" sz="1500" spc="-620"/>
              <a:t> </a:t>
            </a:r>
            <a:r>
              <a:rPr lang="en-US" sz="1500" spc="-5"/>
              <a:t>διευθύνσεις </a:t>
            </a:r>
            <a:r>
              <a:rPr lang="en-US" sz="1500"/>
              <a:t>τότε τα </a:t>
            </a:r>
            <a:r>
              <a:rPr lang="en-US" sz="1500" spc="-5"/>
              <a:t>δεδομένα </a:t>
            </a:r>
            <a:r>
              <a:rPr lang="en-US" sz="1500"/>
              <a:t>του συγκεκριμένου </a:t>
            </a:r>
            <a:r>
              <a:rPr lang="en-US" sz="1500" spc="-5"/>
              <a:t>φοιτητή είναι </a:t>
            </a:r>
            <a:r>
              <a:rPr lang="en-US" sz="1500"/>
              <a:t> </a:t>
            </a:r>
            <a:r>
              <a:rPr lang="en-US" sz="1500" spc="5"/>
              <a:t>πολύ</a:t>
            </a:r>
            <a:r>
              <a:rPr lang="en-US" sz="1500" spc="-50"/>
              <a:t> </a:t>
            </a:r>
            <a:r>
              <a:rPr lang="en-US" sz="1500" spc="-5"/>
              <a:t>πιθανό</a:t>
            </a:r>
            <a:r>
              <a:rPr lang="en-US" sz="1500" spc="-25"/>
              <a:t> </a:t>
            </a:r>
            <a:r>
              <a:rPr lang="en-US" sz="1500" spc="10"/>
              <a:t>να</a:t>
            </a:r>
            <a:r>
              <a:rPr lang="en-US" sz="1500" spc="-45"/>
              <a:t> </a:t>
            </a:r>
            <a:r>
              <a:rPr lang="en-US" sz="1500" spc="-5"/>
              <a:t>εμφανιστούν</a:t>
            </a:r>
            <a:r>
              <a:rPr lang="en-US" sz="1500" spc="10"/>
              <a:t> </a:t>
            </a:r>
            <a:r>
              <a:rPr lang="en-US" sz="1500" spc="5"/>
              <a:t>2</a:t>
            </a:r>
            <a:r>
              <a:rPr lang="en-US" sz="1500" spc="-45"/>
              <a:t> </a:t>
            </a:r>
            <a:r>
              <a:rPr lang="en-US" sz="1500" spc="-5"/>
              <a:t>φορές,</a:t>
            </a:r>
            <a:r>
              <a:rPr lang="en-US" sz="1500" spc="-35"/>
              <a:t> </a:t>
            </a:r>
            <a:r>
              <a:rPr lang="en-US" sz="1500" spc="-5"/>
              <a:t>αν</a:t>
            </a:r>
            <a:r>
              <a:rPr lang="en-US" sz="1500" spc="-50"/>
              <a:t> </a:t>
            </a:r>
            <a:r>
              <a:rPr lang="en-US" sz="1500" spc="-5"/>
              <a:t>δεν</a:t>
            </a:r>
            <a:r>
              <a:rPr lang="en-US" sz="1500" spc="-15"/>
              <a:t> </a:t>
            </a:r>
            <a:r>
              <a:rPr lang="en-US" sz="1500" spc="-5"/>
              <a:t>έχει</a:t>
            </a:r>
            <a:r>
              <a:rPr lang="en-US" sz="1500" spc="-45"/>
              <a:t> </a:t>
            </a:r>
            <a:r>
              <a:rPr lang="en-US" sz="1500"/>
              <a:t>ληφθεί</a:t>
            </a:r>
            <a:r>
              <a:rPr lang="en-US" sz="1500" spc="-35"/>
              <a:t> </a:t>
            </a:r>
            <a:r>
              <a:rPr lang="en-US" sz="1500" spc="5"/>
              <a:t>υπόψιν </a:t>
            </a:r>
            <a:r>
              <a:rPr lang="en-US" sz="1500" spc="-620"/>
              <a:t> </a:t>
            </a:r>
            <a:r>
              <a:rPr lang="en-US" sz="1500" spc="-5"/>
              <a:t>αυτός</a:t>
            </a:r>
            <a:r>
              <a:rPr lang="en-US" sz="1500" spc="-20"/>
              <a:t> </a:t>
            </a:r>
            <a:r>
              <a:rPr lang="en-US" sz="1500" spc="5"/>
              <a:t>ο</a:t>
            </a:r>
            <a:r>
              <a:rPr lang="en-US" sz="1500" spc="-5"/>
              <a:t> περιορισμός.</a:t>
            </a:r>
            <a:r>
              <a:rPr lang="en-US" sz="1500"/>
              <a:t> </a:t>
            </a:r>
          </a:p>
          <a:p>
            <a:pPr marL="241300" marR="417830" indent="-228600">
              <a:lnSpc>
                <a:spcPct val="90000"/>
              </a:lnSpc>
              <a:spcBef>
                <a:spcPts val="108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500"/>
              <a:t>Σε </a:t>
            </a:r>
            <a:r>
              <a:rPr lang="en-US" sz="1500" spc="-5"/>
              <a:t>αυτές τις </a:t>
            </a:r>
            <a:r>
              <a:rPr lang="en-US" sz="1500"/>
              <a:t>περιπτώσεις </a:t>
            </a:r>
            <a:r>
              <a:rPr lang="en-US" sz="1500" spc="-5"/>
              <a:t>πραγματοποιούμε καθαρισμό των </a:t>
            </a:r>
            <a:r>
              <a:rPr lang="en-US" sz="1500"/>
              <a:t> </a:t>
            </a:r>
            <a:r>
              <a:rPr lang="en-US" sz="1500" spc="-5"/>
              <a:t>δεδομένων</a:t>
            </a:r>
            <a:r>
              <a:rPr lang="en-US" sz="1500" spc="-60"/>
              <a:t> </a:t>
            </a:r>
            <a:r>
              <a:rPr lang="en-US" sz="1500" spc="-5"/>
              <a:t>(Data</a:t>
            </a:r>
            <a:r>
              <a:rPr lang="en-US" sz="1500" spc="-80"/>
              <a:t> </a:t>
            </a:r>
            <a:r>
              <a:rPr lang="en-US" sz="1500" spc="-5"/>
              <a:t>cleaning)</a:t>
            </a:r>
            <a:r>
              <a:rPr lang="en-US" sz="1500" spc="-95"/>
              <a:t> </a:t>
            </a:r>
            <a:r>
              <a:rPr lang="en-US" sz="1500"/>
              <a:t>με</a:t>
            </a:r>
            <a:r>
              <a:rPr lang="en-US" sz="1500" spc="-55"/>
              <a:t> </a:t>
            </a:r>
            <a:r>
              <a:rPr lang="en-US" sz="1500" spc="-5"/>
              <a:t>διαγραφή</a:t>
            </a:r>
            <a:r>
              <a:rPr lang="en-US" sz="1500" spc="-70"/>
              <a:t> </a:t>
            </a:r>
            <a:r>
              <a:rPr lang="en-US" sz="1500"/>
              <a:t>των</a:t>
            </a:r>
            <a:r>
              <a:rPr lang="en-US" sz="1500" spc="-40"/>
              <a:t> </a:t>
            </a:r>
            <a:r>
              <a:rPr lang="en-US" sz="1500" spc="-5"/>
              <a:t>διπλό-εγγραφών.</a:t>
            </a:r>
            <a:r>
              <a:rPr lang="en-US" sz="1500"/>
              <a:t> </a:t>
            </a:r>
          </a:p>
        </p:txBody>
      </p:sp>
      <p:pic>
        <p:nvPicPr>
          <p:cNvPr id="22" name="Picture 4" descr="Θαυμαστικό σε κίτρινο φόντο">
            <a:extLst>
              <a:ext uri="{FF2B5EF4-FFF2-40B4-BE49-F238E27FC236}">
                <a16:creationId xmlns:a16="http://schemas.microsoft.com/office/drawing/2014/main" id="{F98738D1-3002-BB16-A78B-B566BAEA6F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5" r="592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5080" algn="l" rtl="0">
              <a:lnSpc>
                <a:spcPct val="90000"/>
              </a:lnSpc>
              <a:spcBef>
                <a:spcPct val="0"/>
              </a:spcBef>
            </a:pPr>
            <a:r>
              <a:rPr lang="en-US" sz="42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Μετασχηματισμός</a:t>
            </a:r>
            <a:r>
              <a:rPr lang="en-US" sz="4200" kern="1200" spc="-4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των</a:t>
            </a:r>
            <a:r>
              <a:rPr lang="en-US" sz="4200" kern="1200" spc="-3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δεδομένων</a:t>
            </a:r>
            <a:r>
              <a:rPr lang="en-US" sz="42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και </a:t>
            </a:r>
            <a:r>
              <a:rPr lang="en-US" sz="4200" kern="1200" spc="-98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μείωση</a:t>
            </a:r>
            <a:r>
              <a:rPr lang="en-US" sz="4200" kern="1200" spc="-1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του</a:t>
            </a:r>
            <a:r>
              <a:rPr lang="en-US" sz="4200" kern="1200" spc="-1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πλήθους.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2586789"/>
            <a:ext cx="10515600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indent="-228600">
              <a:lnSpc>
                <a:spcPct val="900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r>
              <a:rPr lang="en-US" sz="2200" spc="-5"/>
              <a:t>Υπάρχουν</a:t>
            </a:r>
            <a:r>
              <a:rPr lang="en-US" sz="2200" spc="-90"/>
              <a:t> </a:t>
            </a:r>
            <a:r>
              <a:rPr lang="en-US" sz="2200" spc="5"/>
              <a:t>2</a:t>
            </a:r>
            <a:r>
              <a:rPr lang="en-US" sz="2200" spc="-110"/>
              <a:t> </a:t>
            </a:r>
            <a:r>
              <a:rPr lang="en-US" sz="2200" spc="-10"/>
              <a:t>κατηγορίες</a:t>
            </a:r>
            <a:r>
              <a:rPr lang="en-US" sz="2200" spc="-105"/>
              <a:t> </a:t>
            </a:r>
            <a:r>
              <a:rPr lang="en-US" sz="2200" spc="-5"/>
              <a:t>μετασχηματισμών</a:t>
            </a:r>
            <a:endParaRPr lang="en-US" sz="2200"/>
          </a:p>
          <a:p>
            <a:pPr indent="-228600">
              <a:lnSpc>
                <a:spcPct val="90000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en-US" sz="2200"/>
          </a:p>
          <a:p>
            <a:pPr marL="241300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200" spc="-5"/>
              <a:t>Μετατροπή</a:t>
            </a:r>
            <a:r>
              <a:rPr lang="en-US" sz="2200" spc="-35"/>
              <a:t> </a:t>
            </a:r>
            <a:r>
              <a:rPr lang="en-US" sz="2200" spc="-5"/>
              <a:t>δεδομένων</a:t>
            </a:r>
            <a:r>
              <a:rPr lang="en-US" sz="2200" spc="-25"/>
              <a:t> </a:t>
            </a:r>
            <a:r>
              <a:rPr lang="en-US" sz="2200"/>
              <a:t>σε</a:t>
            </a:r>
            <a:r>
              <a:rPr lang="en-US" sz="2200" spc="-75"/>
              <a:t> </a:t>
            </a:r>
            <a:r>
              <a:rPr lang="en-US" sz="2200" spc="-5"/>
              <a:t>άλλους</a:t>
            </a:r>
            <a:r>
              <a:rPr lang="en-US" sz="2200" spc="-45"/>
              <a:t> </a:t>
            </a:r>
            <a:r>
              <a:rPr lang="en-US" sz="2200" spc="-5"/>
              <a:t>τύπους</a:t>
            </a:r>
            <a:r>
              <a:rPr lang="en-US" sz="2200"/>
              <a:t> </a:t>
            </a:r>
          </a:p>
          <a:p>
            <a:pPr indent="-228600">
              <a:lnSpc>
                <a:spcPct val="90000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endParaRPr lang="en-US" sz="2200"/>
          </a:p>
          <a:p>
            <a:pPr marL="241300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200" spc="-5"/>
              <a:t>Μείωση</a:t>
            </a:r>
            <a:r>
              <a:rPr lang="en-US" sz="2200" spc="-95"/>
              <a:t> </a:t>
            </a:r>
            <a:r>
              <a:rPr lang="en-US" sz="2200"/>
              <a:t>αριθμού</a:t>
            </a:r>
            <a:r>
              <a:rPr lang="en-US" sz="2200" spc="-65"/>
              <a:t> </a:t>
            </a:r>
            <a:r>
              <a:rPr lang="en-US" sz="2200" spc="-5"/>
              <a:t>δεδομένων</a:t>
            </a:r>
            <a:r>
              <a:rPr lang="en-US" sz="2200" spc="-45"/>
              <a:t> </a:t>
            </a:r>
            <a:r>
              <a:rPr lang="en-US" sz="2200" spc="5"/>
              <a:t>ή</a:t>
            </a:r>
            <a:r>
              <a:rPr lang="en-US" sz="2200" spc="-85"/>
              <a:t> </a:t>
            </a:r>
            <a:r>
              <a:rPr lang="en-US" sz="2200" spc="-5"/>
              <a:t>πεδίων</a:t>
            </a:r>
            <a:r>
              <a:rPr lang="en-US" sz="2200"/>
              <a:t> </a:t>
            </a:r>
          </a:p>
          <a:p>
            <a:pPr marL="697865" lvl="1" indent="-228600">
              <a:lnSpc>
                <a:spcPct val="90000"/>
              </a:lnSpc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2200" spc="-5"/>
              <a:t>Δειγματοληψία</a:t>
            </a:r>
            <a:r>
              <a:rPr lang="en-US" sz="2200"/>
              <a:t> </a:t>
            </a:r>
          </a:p>
          <a:p>
            <a:pPr marL="697865" lvl="1" indent="-228600">
              <a:lnSpc>
                <a:spcPct val="90000"/>
              </a:lnSpc>
              <a:spcBef>
                <a:spcPts val="215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2200"/>
              <a:t>Μείωση</a:t>
            </a:r>
            <a:r>
              <a:rPr lang="en-US" sz="2200" spc="-65"/>
              <a:t> </a:t>
            </a:r>
            <a:r>
              <a:rPr lang="en-US" sz="2200" spc="-10"/>
              <a:t>στηλών</a:t>
            </a:r>
            <a:r>
              <a:rPr lang="en-US" sz="2200"/>
              <a:t> </a:t>
            </a:r>
          </a:p>
          <a:p>
            <a:pPr marL="697865" lvl="1" indent="-228600">
              <a:lnSpc>
                <a:spcPct val="90000"/>
              </a:lnSpc>
              <a:spcBef>
                <a:spcPts val="219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2200" spc="-5"/>
              <a:t>Μέτρα</a:t>
            </a:r>
            <a:r>
              <a:rPr lang="en-US" sz="2200" spc="-114"/>
              <a:t> </a:t>
            </a:r>
            <a:r>
              <a:rPr lang="en-US" sz="2200" spc="-5"/>
              <a:t>ομοιότητας/απόστασης</a:t>
            </a:r>
            <a:r>
              <a:rPr lang="en-US" sz="220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  <a:prstGeom prst="rect">
            <a:avLst/>
          </a:prstGeom>
        </p:spPr>
        <p:txBody>
          <a:bodyPr vert="horz" lIns="0" tIns="72390" rIns="0" bIns="0" rtlCol="0">
            <a:normAutofit/>
          </a:bodyPr>
          <a:lstStyle/>
          <a:p>
            <a:pPr marL="12700" marR="5080">
              <a:lnSpc>
                <a:spcPct val="90000"/>
              </a:lnSpc>
              <a:spcBef>
                <a:spcPts val="570"/>
              </a:spcBef>
            </a:pPr>
            <a:r>
              <a:rPr lang="el-GR" sz="4600" spc="-5">
                <a:solidFill>
                  <a:srgbClr val="FFFFFF"/>
                </a:solidFill>
              </a:rPr>
              <a:t>Μετασχηματισμός</a:t>
            </a:r>
            <a:r>
              <a:rPr lang="el-GR" sz="4600" spc="-60">
                <a:solidFill>
                  <a:srgbClr val="FFFFFF"/>
                </a:solidFill>
              </a:rPr>
              <a:t> </a:t>
            </a:r>
            <a:r>
              <a:rPr lang="el-GR" sz="4600">
                <a:solidFill>
                  <a:srgbClr val="FFFFFF"/>
                </a:solidFill>
              </a:rPr>
              <a:t>των</a:t>
            </a:r>
            <a:r>
              <a:rPr lang="el-GR" sz="4600" spc="-50">
                <a:solidFill>
                  <a:srgbClr val="FFFFFF"/>
                </a:solidFill>
              </a:rPr>
              <a:t> </a:t>
            </a:r>
            <a:r>
              <a:rPr lang="el-GR" sz="4600" spc="-5">
                <a:solidFill>
                  <a:srgbClr val="FFFFFF"/>
                </a:solidFill>
              </a:rPr>
              <a:t>δεδομένων </a:t>
            </a:r>
            <a:r>
              <a:rPr lang="el-GR" sz="4600" spc="-980">
                <a:solidFill>
                  <a:srgbClr val="FFFFFF"/>
                </a:solidFill>
              </a:rPr>
              <a:t> </a:t>
            </a:r>
            <a:r>
              <a:rPr lang="el-GR" sz="4600" spc="-5">
                <a:solidFill>
                  <a:srgbClr val="FFFFFF"/>
                </a:solidFill>
              </a:rPr>
              <a:t>(</a:t>
            </a:r>
            <a:r>
              <a:rPr lang="en-US" sz="4600" spc="-5">
                <a:solidFill>
                  <a:srgbClr val="FFFFFF"/>
                </a:solidFill>
              </a:rPr>
              <a:t>transformation)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38200" y="2586789"/>
            <a:ext cx="10515600" cy="3590174"/>
          </a:xfrm>
          <a:prstGeom prst="rect">
            <a:avLst/>
          </a:prstGeom>
        </p:spPr>
        <p:txBody>
          <a:bodyPr vert="horz" lIns="0" tIns="64769" rIns="0" bIns="0" rtlCol="0">
            <a:normAutofit/>
          </a:bodyPr>
          <a:lstStyle/>
          <a:p>
            <a:pPr marL="241300" marR="695960" indent="-228600">
              <a:spcBef>
                <a:spcPts val="509"/>
              </a:spcBef>
            </a:pPr>
            <a:r>
              <a:rPr lang="el-GR" sz="2200"/>
              <a:t>Μέσω</a:t>
            </a:r>
            <a:r>
              <a:rPr lang="el-GR" sz="2200" spc="-95"/>
              <a:t> </a:t>
            </a:r>
            <a:r>
              <a:rPr lang="el-GR" sz="2200" spc="-5"/>
              <a:t>των</a:t>
            </a:r>
            <a:r>
              <a:rPr lang="el-GR" sz="2200" spc="-65"/>
              <a:t> </a:t>
            </a:r>
            <a:r>
              <a:rPr lang="el-GR" sz="2200" spc="-5"/>
              <a:t>μετασχηματισμών</a:t>
            </a:r>
            <a:r>
              <a:rPr lang="el-GR" sz="2200" spc="-35"/>
              <a:t> </a:t>
            </a:r>
            <a:r>
              <a:rPr lang="el-GR" sz="2200" spc="-5"/>
              <a:t>επιτυγχάνεται</a:t>
            </a:r>
            <a:r>
              <a:rPr lang="el-GR" sz="2200" spc="-80"/>
              <a:t> </a:t>
            </a:r>
            <a:r>
              <a:rPr lang="el-GR" sz="2200" spc="5"/>
              <a:t>η</a:t>
            </a:r>
            <a:r>
              <a:rPr lang="el-GR" sz="2200" spc="-70"/>
              <a:t> </a:t>
            </a:r>
            <a:r>
              <a:rPr lang="el-GR" sz="2200" spc="-5"/>
              <a:t>μετατροπή</a:t>
            </a:r>
            <a:r>
              <a:rPr lang="el-GR" sz="2200" spc="-60"/>
              <a:t> </a:t>
            </a:r>
            <a:r>
              <a:rPr lang="el-GR" sz="2200" spc="-15"/>
              <a:t>των </a:t>
            </a:r>
            <a:r>
              <a:rPr lang="el-GR" sz="2200" spc="-620"/>
              <a:t> </a:t>
            </a:r>
            <a:r>
              <a:rPr lang="el-GR" sz="2200" spc="-5"/>
              <a:t>δεδομένων</a:t>
            </a:r>
            <a:r>
              <a:rPr lang="el-GR" sz="2200"/>
              <a:t> </a:t>
            </a:r>
            <a:r>
              <a:rPr lang="el-GR" sz="2200" spc="-5"/>
              <a:t>από μια</a:t>
            </a:r>
            <a:r>
              <a:rPr lang="el-GR" sz="2200"/>
              <a:t> μορφή</a:t>
            </a:r>
            <a:r>
              <a:rPr lang="el-GR" sz="2200" spc="-10"/>
              <a:t> </a:t>
            </a:r>
            <a:r>
              <a:rPr lang="el-GR" sz="2200"/>
              <a:t>σε</a:t>
            </a:r>
            <a:r>
              <a:rPr lang="el-GR" sz="2200" spc="-20"/>
              <a:t> </a:t>
            </a:r>
            <a:r>
              <a:rPr lang="el-GR" sz="2200" spc="-5"/>
              <a:t>μια</a:t>
            </a:r>
            <a:r>
              <a:rPr lang="el-GR" sz="2200" spc="-25"/>
              <a:t> </a:t>
            </a:r>
            <a:r>
              <a:rPr lang="el-GR" sz="2200" spc="-5"/>
              <a:t>άλλη.</a:t>
            </a:r>
          </a:p>
          <a:p>
            <a:pPr marL="241300" marR="5080" indent="-228600">
              <a:spcBef>
                <a:spcPts val="1060"/>
              </a:spcBef>
            </a:pPr>
            <a:r>
              <a:rPr lang="el-GR" sz="2200"/>
              <a:t>Για</a:t>
            </a:r>
            <a:r>
              <a:rPr lang="el-GR" sz="2200" spc="-95"/>
              <a:t> </a:t>
            </a:r>
            <a:r>
              <a:rPr lang="el-GR" sz="2200"/>
              <a:t>παράδειγμα</a:t>
            </a:r>
            <a:r>
              <a:rPr lang="el-GR" sz="2200" spc="-95"/>
              <a:t> </a:t>
            </a:r>
            <a:r>
              <a:rPr lang="el-GR" sz="2200" spc="-5"/>
              <a:t>μπορούμε</a:t>
            </a:r>
            <a:r>
              <a:rPr lang="el-GR" sz="2200" spc="-85"/>
              <a:t> </a:t>
            </a:r>
            <a:r>
              <a:rPr lang="el-GR" sz="2200" spc="10"/>
              <a:t>να</a:t>
            </a:r>
            <a:r>
              <a:rPr lang="el-GR" sz="2200" spc="-90"/>
              <a:t> </a:t>
            </a:r>
            <a:r>
              <a:rPr lang="el-GR" sz="2200" spc="-5"/>
              <a:t>μετατρέψουμε</a:t>
            </a:r>
            <a:r>
              <a:rPr lang="el-GR" sz="2200" spc="-65"/>
              <a:t> </a:t>
            </a:r>
            <a:r>
              <a:rPr lang="el-GR" sz="2200"/>
              <a:t>ένα</a:t>
            </a:r>
            <a:r>
              <a:rPr lang="el-GR" sz="2200" spc="-90"/>
              <a:t> </a:t>
            </a:r>
            <a:r>
              <a:rPr lang="el-GR" sz="2200"/>
              <a:t>τακτικό</a:t>
            </a:r>
            <a:r>
              <a:rPr lang="el-GR" sz="2200" spc="-80"/>
              <a:t> </a:t>
            </a:r>
            <a:r>
              <a:rPr lang="el-GR" sz="2200"/>
              <a:t>(ordinal) </a:t>
            </a:r>
            <a:r>
              <a:rPr lang="el-GR" sz="2200" spc="-620"/>
              <a:t> </a:t>
            </a:r>
            <a:r>
              <a:rPr lang="el-GR" sz="2200" spc="-5"/>
              <a:t>δεδομένο </a:t>
            </a:r>
            <a:r>
              <a:rPr lang="el-GR" sz="2200" spc="5"/>
              <a:t>σε</a:t>
            </a:r>
            <a:r>
              <a:rPr lang="el-GR" sz="2200" spc="-30"/>
              <a:t> </a:t>
            </a:r>
            <a:r>
              <a:rPr lang="el-GR" sz="2200" spc="-5"/>
              <a:t>δυαδικό</a:t>
            </a:r>
            <a:r>
              <a:rPr lang="el-GR" sz="2200" spc="25"/>
              <a:t> </a:t>
            </a:r>
            <a:r>
              <a:rPr lang="el-GR" sz="2200" spc="-5"/>
              <a:t>(binary).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>
              <a:lnSpc>
                <a:spcPts val="4900"/>
              </a:lnSpc>
              <a:spcBef>
                <a:spcPts val="570"/>
              </a:spcBef>
            </a:pPr>
            <a:r>
              <a:rPr spc="-5" dirty="0"/>
              <a:t>Μετασχηματισμός</a:t>
            </a:r>
            <a:r>
              <a:rPr spc="-60" dirty="0"/>
              <a:t> </a:t>
            </a:r>
            <a:r>
              <a:rPr dirty="0"/>
              <a:t>των</a:t>
            </a:r>
            <a:r>
              <a:rPr spc="-50" dirty="0"/>
              <a:t> </a:t>
            </a:r>
            <a:r>
              <a:rPr spc="-5" dirty="0"/>
              <a:t>δεδομένων </a:t>
            </a:r>
            <a:r>
              <a:rPr spc="-980" dirty="0"/>
              <a:t> </a:t>
            </a:r>
            <a:r>
              <a:rPr spc="-5" dirty="0"/>
              <a:t>(transformation)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40277" y="2295600"/>
            <a:ext cx="104648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al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91433" y="2893771"/>
          <a:ext cx="1564005" cy="14700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0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Θερμοκρασία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1141" marR="1141" marT="25906" marB="1141">
                    <a:solidFill>
                      <a:srgbClr val="5B9B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08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Κρύο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1141" marR="1141" marT="31621" marB="1141">
                    <a:solidFill>
                      <a:srgbClr val="D2D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89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Μέτρια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1141" marR="1141" marT="31621" marB="1141">
                    <a:solidFill>
                      <a:srgbClr val="EA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05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Ζέστη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1141" marR="1141" marT="31621" marB="1141">
                    <a:solidFill>
                      <a:srgbClr val="D2D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>
              <a:lnSpc>
                <a:spcPts val="4900"/>
              </a:lnSpc>
              <a:spcBef>
                <a:spcPts val="570"/>
              </a:spcBef>
            </a:pPr>
            <a:r>
              <a:rPr spc="-5" dirty="0"/>
              <a:t>Μετασχηματισμός</a:t>
            </a:r>
            <a:r>
              <a:rPr spc="-60" dirty="0"/>
              <a:t> </a:t>
            </a:r>
            <a:r>
              <a:rPr dirty="0"/>
              <a:t>των</a:t>
            </a:r>
            <a:r>
              <a:rPr spc="-50" dirty="0"/>
              <a:t> </a:t>
            </a:r>
            <a:r>
              <a:rPr spc="-5" dirty="0"/>
              <a:t>δεδομένων </a:t>
            </a:r>
            <a:r>
              <a:rPr spc="-980" dirty="0"/>
              <a:t> </a:t>
            </a:r>
            <a:r>
              <a:rPr spc="-5" dirty="0"/>
              <a:t>(transformation)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40277" y="2295600"/>
            <a:ext cx="104648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98766" y="2295600"/>
            <a:ext cx="93726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ary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585336" y="2893771"/>
          <a:ext cx="1567180" cy="1470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7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0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Θερμοκρασία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1141" marR="1141" marT="25906" marB="1141">
                    <a:solidFill>
                      <a:srgbClr val="5B9B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08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Κρύο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1141" marR="1141" marT="31621" marB="1141">
                    <a:solidFill>
                      <a:srgbClr val="D2D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89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Μέτρια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1141" marR="1141" marT="31621" marB="1141">
                    <a:solidFill>
                      <a:srgbClr val="EA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05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Ζέστη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1141" marR="1141" marT="31621" marB="1141">
                    <a:solidFill>
                      <a:srgbClr val="D2D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256018" y="2884627"/>
          <a:ext cx="1567815" cy="1470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7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30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1143" marR="1143" marT="1143" marB="1143">
                    <a:solidFill>
                      <a:srgbClr val="5B9B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1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1143" marR="1143" marT="1143" marB="1143">
                    <a:solidFill>
                      <a:srgbClr val="D2D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8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1143" marR="1143" marT="1143" marB="1143">
                    <a:solidFill>
                      <a:srgbClr val="EA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1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1143" marR="1143" marT="1143" marB="1143">
                    <a:solidFill>
                      <a:srgbClr val="D2D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5410200" y="3234054"/>
            <a:ext cx="1371600" cy="631825"/>
            <a:chOff x="5410200" y="3234054"/>
            <a:chExt cx="1371600" cy="631825"/>
          </a:xfrm>
        </p:grpSpPr>
        <p:sp>
          <p:nvSpPr>
            <p:cNvPr id="8" name="object 8"/>
            <p:cNvSpPr/>
            <p:nvPr/>
          </p:nvSpPr>
          <p:spPr>
            <a:xfrm>
              <a:off x="5416550" y="3240404"/>
              <a:ext cx="1358900" cy="619125"/>
            </a:xfrm>
            <a:custGeom>
              <a:avLst/>
              <a:gdLst/>
              <a:ahLst/>
              <a:cxnLst/>
              <a:rect l="l" t="t" r="r" b="b"/>
              <a:pathLst>
                <a:path w="1358900" h="619125">
                  <a:moveTo>
                    <a:pt x="1049654" y="0"/>
                  </a:moveTo>
                  <a:lnTo>
                    <a:pt x="1049654" y="154940"/>
                  </a:lnTo>
                  <a:lnTo>
                    <a:pt x="0" y="154940"/>
                  </a:lnTo>
                  <a:lnTo>
                    <a:pt x="0" y="464820"/>
                  </a:lnTo>
                  <a:lnTo>
                    <a:pt x="1049654" y="464820"/>
                  </a:lnTo>
                  <a:lnTo>
                    <a:pt x="1049654" y="619125"/>
                  </a:lnTo>
                  <a:lnTo>
                    <a:pt x="1358900" y="309880"/>
                  </a:lnTo>
                  <a:lnTo>
                    <a:pt x="1049654" y="0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16550" y="3240404"/>
              <a:ext cx="1358900" cy="619125"/>
            </a:xfrm>
            <a:custGeom>
              <a:avLst/>
              <a:gdLst/>
              <a:ahLst/>
              <a:cxnLst/>
              <a:rect l="l" t="t" r="r" b="b"/>
              <a:pathLst>
                <a:path w="1358900" h="619125">
                  <a:moveTo>
                    <a:pt x="0" y="154940"/>
                  </a:moveTo>
                  <a:lnTo>
                    <a:pt x="1049654" y="154940"/>
                  </a:lnTo>
                  <a:lnTo>
                    <a:pt x="1049654" y="0"/>
                  </a:lnTo>
                  <a:lnTo>
                    <a:pt x="1358900" y="309880"/>
                  </a:lnTo>
                  <a:lnTo>
                    <a:pt x="1049654" y="619125"/>
                  </a:lnTo>
                  <a:lnTo>
                    <a:pt x="1049654" y="464820"/>
                  </a:lnTo>
                  <a:lnTo>
                    <a:pt x="0" y="464820"/>
                  </a:lnTo>
                  <a:lnTo>
                    <a:pt x="0" y="154940"/>
                  </a:lnTo>
                  <a:close/>
                </a:path>
              </a:pathLst>
            </a:custGeom>
            <a:ln w="12699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>
              <a:lnSpc>
                <a:spcPts val="4900"/>
              </a:lnSpc>
              <a:spcBef>
                <a:spcPts val="570"/>
              </a:spcBef>
            </a:pPr>
            <a:r>
              <a:rPr spc="-5" dirty="0"/>
              <a:t>Μετασχηματισμός</a:t>
            </a:r>
            <a:r>
              <a:rPr spc="-60" dirty="0"/>
              <a:t> </a:t>
            </a:r>
            <a:r>
              <a:rPr dirty="0"/>
              <a:t>των</a:t>
            </a:r>
            <a:r>
              <a:rPr spc="-50" dirty="0"/>
              <a:t> </a:t>
            </a:r>
            <a:r>
              <a:rPr spc="-5" dirty="0"/>
              <a:t>δεδομένων </a:t>
            </a:r>
            <a:r>
              <a:rPr spc="-980" dirty="0"/>
              <a:t> </a:t>
            </a:r>
            <a:r>
              <a:rPr spc="-5" dirty="0"/>
              <a:t>(transformation)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40277" y="2295600"/>
            <a:ext cx="104648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98766" y="2295600"/>
            <a:ext cx="93726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ary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585336" y="2893771"/>
          <a:ext cx="1567180" cy="1470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7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0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Θερμοκρασία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1141" marR="1141" marT="25906" marB="1141">
                    <a:solidFill>
                      <a:srgbClr val="5B9B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08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Κρύο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1141" marR="1141" marT="31621" marB="1141">
                    <a:solidFill>
                      <a:srgbClr val="D2D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89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Μέτρια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1141" marR="1141" marT="31621" marB="1141">
                    <a:solidFill>
                      <a:srgbClr val="EA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05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Ζέστη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1141" marR="1141" marT="31621" marB="1141">
                    <a:solidFill>
                      <a:srgbClr val="D2D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192009" y="2887675"/>
          <a:ext cx="1567180" cy="1470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7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301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Εκδρομή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1142" marR="1142" marT="25907" marB="1142">
                    <a:solidFill>
                      <a:srgbClr val="5B9B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False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1142" marR="1142" marT="34797" marB="1142">
                    <a:solidFill>
                      <a:srgbClr val="D2D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84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True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1142" marR="1142" marT="31622" marB="1142">
                    <a:solidFill>
                      <a:srgbClr val="EA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10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True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1142" marR="1142" marT="31622" marB="1142">
                    <a:solidFill>
                      <a:srgbClr val="D2D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5410200" y="3233420"/>
            <a:ext cx="1371600" cy="631825"/>
            <a:chOff x="5410200" y="3233420"/>
            <a:chExt cx="1371600" cy="631825"/>
          </a:xfrm>
        </p:grpSpPr>
        <p:sp>
          <p:nvSpPr>
            <p:cNvPr id="8" name="object 8"/>
            <p:cNvSpPr/>
            <p:nvPr/>
          </p:nvSpPr>
          <p:spPr>
            <a:xfrm>
              <a:off x="5416550" y="3239770"/>
              <a:ext cx="1358900" cy="619125"/>
            </a:xfrm>
            <a:custGeom>
              <a:avLst/>
              <a:gdLst/>
              <a:ahLst/>
              <a:cxnLst/>
              <a:rect l="l" t="t" r="r" b="b"/>
              <a:pathLst>
                <a:path w="1358900" h="619125">
                  <a:moveTo>
                    <a:pt x="1049654" y="0"/>
                  </a:moveTo>
                  <a:lnTo>
                    <a:pt x="1049654" y="154939"/>
                  </a:lnTo>
                  <a:lnTo>
                    <a:pt x="0" y="154939"/>
                  </a:lnTo>
                  <a:lnTo>
                    <a:pt x="0" y="464819"/>
                  </a:lnTo>
                  <a:lnTo>
                    <a:pt x="1049654" y="464819"/>
                  </a:lnTo>
                  <a:lnTo>
                    <a:pt x="1049654" y="619124"/>
                  </a:lnTo>
                  <a:lnTo>
                    <a:pt x="1358900" y="309879"/>
                  </a:lnTo>
                  <a:lnTo>
                    <a:pt x="1049654" y="0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16550" y="3239770"/>
              <a:ext cx="1358900" cy="619125"/>
            </a:xfrm>
            <a:custGeom>
              <a:avLst/>
              <a:gdLst/>
              <a:ahLst/>
              <a:cxnLst/>
              <a:rect l="l" t="t" r="r" b="b"/>
              <a:pathLst>
                <a:path w="1358900" h="619125">
                  <a:moveTo>
                    <a:pt x="0" y="154939"/>
                  </a:moveTo>
                  <a:lnTo>
                    <a:pt x="1049654" y="154939"/>
                  </a:lnTo>
                  <a:lnTo>
                    <a:pt x="1049654" y="0"/>
                  </a:lnTo>
                  <a:lnTo>
                    <a:pt x="1358900" y="309879"/>
                  </a:lnTo>
                  <a:lnTo>
                    <a:pt x="1049654" y="619124"/>
                  </a:lnTo>
                  <a:lnTo>
                    <a:pt x="1049654" y="464819"/>
                  </a:lnTo>
                  <a:lnTo>
                    <a:pt x="0" y="464819"/>
                  </a:lnTo>
                  <a:lnTo>
                    <a:pt x="0" y="154939"/>
                  </a:lnTo>
                  <a:close/>
                </a:path>
              </a:pathLst>
            </a:custGeom>
            <a:ln w="12700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4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Δειγματ</a:t>
            </a:r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</a:t>
            </a:r>
            <a:r>
              <a:rPr lang="en-US" sz="54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ληψία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2586789"/>
            <a:ext cx="10515600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200" spc="5"/>
              <a:t>Σε</a:t>
            </a:r>
            <a:r>
              <a:rPr lang="en-US" sz="2200" spc="-45"/>
              <a:t> </a:t>
            </a:r>
            <a:r>
              <a:rPr lang="en-US" sz="2200"/>
              <a:t>περιπτώσεις</a:t>
            </a:r>
            <a:r>
              <a:rPr lang="en-US" sz="2200" spc="-30"/>
              <a:t> </a:t>
            </a:r>
            <a:r>
              <a:rPr lang="en-US" sz="2200" spc="-5"/>
              <a:t>όπου</a:t>
            </a:r>
            <a:r>
              <a:rPr lang="en-US" sz="2200" spc="-60"/>
              <a:t> </a:t>
            </a:r>
            <a:r>
              <a:rPr lang="en-US" sz="2200"/>
              <a:t>υπάρχει</a:t>
            </a:r>
            <a:r>
              <a:rPr lang="en-US" sz="2200" spc="-55"/>
              <a:t> </a:t>
            </a:r>
            <a:r>
              <a:rPr lang="en-US" sz="2200"/>
              <a:t>ένα</a:t>
            </a:r>
            <a:r>
              <a:rPr lang="en-US" sz="2200" spc="-20"/>
              <a:t> </a:t>
            </a:r>
            <a:r>
              <a:rPr lang="en-US" sz="2200" spc="5"/>
              <a:t>πολύ</a:t>
            </a:r>
            <a:r>
              <a:rPr lang="en-US" sz="2200" spc="-50"/>
              <a:t> </a:t>
            </a:r>
            <a:r>
              <a:rPr lang="en-US" sz="2200"/>
              <a:t>μεγάλο</a:t>
            </a:r>
            <a:r>
              <a:rPr lang="en-US" sz="2200" spc="-25"/>
              <a:t> </a:t>
            </a:r>
            <a:r>
              <a:rPr lang="en-US" sz="2200"/>
              <a:t>σύνολο</a:t>
            </a:r>
            <a:r>
              <a:rPr lang="en-US" sz="2200" spc="-20"/>
              <a:t> </a:t>
            </a:r>
            <a:r>
              <a:rPr lang="en-US" sz="2200" spc="-5"/>
              <a:t>δεδομένων </a:t>
            </a:r>
            <a:r>
              <a:rPr lang="en-US" sz="2200" spc="-620"/>
              <a:t> </a:t>
            </a:r>
            <a:r>
              <a:rPr lang="en-US" sz="2200" spc="-5"/>
              <a:t>μπορούμε</a:t>
            </a:r>
            <a:r>
              <a:rPr lang="en-US" sz="2200" spc="-55"/>
              <a:t> </a:t>
            </a:r>
            <a:r>
              <a:rPr lang="en-US" sz="2200" spc="10"/>
              <a:t>να</a:t>
            </a:r>
            <a:r>
              <a:rPr lang="en-US" sz="2200" spc="-40"/>
              <a:t> </a:t>
            </a:r>
            <a:r>
              <a:rPr lang="en-US" sz="2200" spc="-5"/>
              <a:t>πάρουμε</a:t>
            </a:r>
            <a:r>
              <a:rPr lang="en-US" sz="2200" spc="-55"/>
              <a:t> </a:t>
            </a:r>
            <a:r>
              <a:rPr lang="en-US" sz="2200"/>
              <a:t>ένα</a:t>
            </a:r>
            <a:r>
              <a:rPr lang="en-US" sz="2200" spc="-40"/>
              <a:t> </a:t>
            </a:r>
            <a:r>
              <a:rPr lang="en-US" sz="2200" spc="-5"/>
              <a:t>αντιπροσωπευτικό</a:t>
            </a:r>
            <a:r>
              <a:rPr lang="en-US" sz="2200" spc="-20"/>
              <a:t> </a:t>
            </a:r>
            <a:r>
              <a:rPr lang="en-US" sz="2200" spc="-5"/>
              <a:t>δείγμα</a:t>
            </a:r>
            <a:r>
              <a:rPr lang="en-US" sz="2200" spc="-30"/>
              <a:t> </a:t>
            </a:r>
            <a:r>
              <a:rPr lang="en-US" sz="2200"/>
              <a:t>προκειμένου </a:t>
            </a:r>
            <a:r>
              <a:rPr lang="en-US" sz="2200" spc="-625"/>
              <a:t> </a:t>
            </a:r>
            <a:r>
              <a:rPr lang="en-US" sz="2200" spc="10"/>
              <a:t>να</a:t>
            </a:r>
            <a:r>
              <a:rPr lang="en-US" sz="2200" spc="-25"/>
              <a:t> </a:t>
            </a:r>
            <a:r>
              <a:rPr lang="en-US" sz="2200" spc="-5"/>
              <a:t>πραγματοποιήσουμε </a:t>
            </a:r>
            <a:r>
              <a:rPr lang="en-US" sz="2200"/>
              <a:t>την</a:t>
            </a:r>
            <a:r>
              <a:rPr lang="en-US" sz="2200" spc="-5"/>
              <a:t> </a:t>
            </a:r>
            <a:r>
              <a:rPr lang="en-US" sz="2200"/>
              <a:t>ανάλυσή</a:t>
            </a:r>
            <a:r>
              <a:rPr lang="en-US" sz="2200" spc="-20"/>
              <a:t> </a:t>
            </a:r>
            <a:r>
              <a:rPr lang="en-US" sz="2200"/>
              <a:t>μας. </a:t>
            </a:r>
          </a:p>
          <a:p>
            <a:pPr marL="241300" marR="103505" indent="-228600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200"/>
              <a:t>Το</a:t>
            </a:r>
            <a:r>
              <a:rPr lang="en-US" sz="2200" spc="-75"/>
              <a:t> </a:t>
            </a:r>
            <a:r>
              <a:rPr lang="en-US" sz="2200" spc="-5"/>
              <a:t>δείγμα</a:t>
            </a:r>
            <a:r>
              <a:rPr lang="en-US" sz="2200" spc="-60"/>
              <a:t> </a:t>
            </a:r>
            <a:r>
              <a:rPr lang="en-US" sz="2200" spc="-5"/>
              <a:t>αν</a:t>
            </a:r>
            <a:r>
              <a:rPr lang="en-US" sz="2200" spc="-15"/>
              <a:t> </a:t>
            </a:r>
            <a:r>
              <a:rPr lang="en-US" sz="2200" spc="-5"/>
              <a:t>έχει</a:t>
            </a:r>
            <a:r>
              <a:rPr lang="en-US" sz="2200" spc="-65"/>
              <a:t> </a:t>
            </a:r>
            <a:r>
              <a:rPr lang="en-US" sz="2200" spc="-10"/>
              <a:t>εξαχθεί</a:t>
            </a:r>
            <a:r>
              <a:rPr lang="en-US" sz="2200" spc="-50"/>
              <a:t> </a:t>
            </a:r>
            <a:r>
              <a:rPr lang="en-US" sz="2200" spc="-5"/>
              <a:t>σωστά</a:t>
            </a:r>
            <a:r>
              <a:rPr lang="en-US" sz="2200" spc="-40"/>
              <a:t> </a:t>
            </a:r>
            <a:r>
              <a:rPr lang="en-US" sz="2200" spc="-5"/>
              <a:t>οδηγεί</a:t>
            </a:r>
            <a:r>
              <a:rPr lang="en-US" sz="2200" spc="-50"/>
              <a:t> </a:t>
            </a:r>
            <a:r>
              <a:rPr lang="en-US" sz="2200" spc="-5"/>
              <a:t>στα</a:t>
            </a:r>
            <a:r>
              <a:rPr lang="en-US" sz="2200" spc="-65"/>
              <a:t> </a:t>
            </a:r>
            <a:r>
              <a:rPr lang="en-US" sz="2200" spc="-5"/>
              <a:t>ίδια</a:t>
            </a:r>
            <a:r>
              <a:rPr lang="en-US" sz="2200" spc="-55"/>
              <a:t> </a:t>
            </a:r>
            <a:r>
              <a:rPr lang="en-US" sz="2200" spc="-5"/>
              <a:t>αποτελέσματα</a:t>
            </a:r>
            <a:r>
              <a:rPr lang="en-US" sz="2200" spc="-20"/>
              <a:t> </a:t>
            </a:r>
            <a:r>
              <a:rPr lang="en-US" sz="2200" spc="-5"/>
              <a:t>σε </a:t>
            </a:r>
            <a:r>
              <a:rPr lang="en-US" sz="2200" spc="-620"/>
              <a:t> </a:t>
            </a:r>
            <a:r>
              <a:rPr lang="en-US" sz="2200"/>
              <a:t>σχέση</a:t>
            </a:r>
            <a:r>
              <a:rPr lang="en-US" sz="2200" spc="-45"/>
              <a:t> </a:t>
            </a:r>
            <a:r>
              <a:rPr lang="en-US" sz="2200"/>
              <a:t>με</a:t>
            </a:r>
            <a:r>
              <a:rPr lang="en-US" sz="2200" spc="-20"/>
              <a:t> </a:t>
            </a:r>
            <a:r>
              <a:rPr lang="en-US" sz="2200" spc="-5"/>
              <a:t>τη χρησιμοποίηση</a:t>
            </a:r>
            <a:r>
              <a:rPr lang="en-US" sz="2200" spc="-20"/>
              <a:t> </a:t>
            </a:r>
            <a:r>
              <a:rPr lang="en-US" sz="2200"/>
              <a:t>όλου</a:t>
            </a:r>
            <a:r>
              <a:rPr lang="en-US" sz="2200" spc="-40"/>
              <a:t> </a:t>
            </a:r>
            <a:r>
              <a:rPr lang="en-US" sz="2200"/>
              <a:t>του</a:t>
            </a:r>
            <a:r>
              <a:rPr lang="en-US" sz="2200" spc="-20"/>
              <a:t> </a:t>
            </a:r>
            <a:r>
              <a:rPr lang="en-US" sz="2200" spc="-5"/>
              <a:t>δείγματος.</a:t>
            </a:r>
            <a:r>
              <a:rPr lang="en-US" sz="220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5080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Βασ</a:t>
            </a:r>
            <a:r>
              <a:rPr lang="en-US" sz="4000" kern="1200" spc="-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ι</a:t>
            </a:r>
            <a:r>
              <a:rPr lang="en-US" sz="40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κά</a:t>
            </a:r>
            <a:r>
              <a:rPr lang="en-US" sz="4000" kern="1200" spc="-254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Στ</a:t>
            </a:r>
            <a:r>
              <a:rPr lang="en-US" sz="4000" kern="1200" spc="-2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ά</a:t>
            </a:r>
            <a:r>
              <a:rPr lang="en-US" sz="40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δ</a:t>
            </a:r>
            <a:r>
              <a:rPr lang="en-US" sz="4000" kern="1200" spc="-3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ι</a:t>
            </a:r>
            <a:r>
              <a:rPr lang="en-US" sz="40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n-US" sz="4000" kern="1200" spc="-26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κατά</a:t>
            </a:r>
            <a:r>
              <a:rPr lang="en-US" sz="4000" kern="1200" spc="-27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τη</a:t>
            </a:r>
            <a:r>
              <a:rPr lang="en-US" sz="40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ν</a:t>
            </a:r>
            <a:r>
              <a:rPr lang="en-US" sz="4000" kern="1200" spc="-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Πρ</a:t>
            </a:r>
            <a:r>
              <a:rPr lang="en-US" sz="4000" kern="1200" spc="-2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</a:t>
            </a:r>
            <a:r>
              <a:rPr lang="en-US" sz="40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</a:t>
            </a:r>
            <a:r>
              <a:rPr lang="en-US" sz="4000" kern="1200" spc="-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</a:t>
            </a:r>
            <a:r>
              <a:rPr lang="en-US" sz="40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οι</a:t>
            </a:r>
            <a:r>
              <a:rPr lang="en-US" sz="4000" kern="1200" spc="-2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μ</a:t>
            </a:r>
            <a:r>
              <a:rPr lang="en-US" sz="40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n-US" sz="4000" kern="1200" spc="-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</a:t>
            </a:r>
            <a:r>
              <a:rPr lang="en-US" sz="40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ί</a:t>
            </a:r>
            <a:r>
              <a:rPr lang="en-US" sz="40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n-US" sz="4000" kern="1200" spc="-26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</a:t>
            </a:r>
            <a:r>
              <a:rPr lang="en-US" sz="4000" kern="1200" spc="-2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ω</a:t>
            </a:r>
            <a:r>
              <a:rPr lang="en-US" sz="40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ν  </a:t>
            </a:r>
            <a:r>
              <a:rPr lang="en-US" sz="40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δεδομένων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55552B05-6891-F42D-1B0A-7752C83B4D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68212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ctr" rtl="0">
              <a:lnSpc>
                <a:spcPct val="90000"/>
              </a:lnSpc>
              <a:spcBef>
                <a:spcPct val="0"/>
              </a:spcBef>
            </a:pPr>
            <a:r>
              <a:rPr lang="en-US" sz="3200" kern="1200" spc="-1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Δειγματ</a:t>
            </a: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ο</a:t>
            </a:r>
            <a:r>
              <a:rPr lang="en-US" sz="3200" kern="1200" spc="-5">
                <a:solidFill>
                  <a:schemeClr val="bg1"/>
                </a:solidFill>
                <a:latin typeface="+mj-lt"/>
                <a:ea typeface="+mj-ea"/>
                <a:cs typeface="+mj-cs"/>
              </a:rPr>
              <a:t>ληψία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467" y="1842489"/>
            <a:ext cx="10905066" cy="405967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2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Δειγματ</a:t>
            </a: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</a:t>
            </a:r>
            <a:r>
              <a:rPr lang="en-US" sz="42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ληψία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5999" y="882315"/>
            <a:ext cx="5254754" cy="5294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indent="-228600">
              <a:lnSpc>
                <a:spcPct val="90000"/>
              </a:lnSpc>
              <a:spcBef>
                <a:spcPts val="869"/>
              </a:spcBef>
              <a:buFont typeface="Arial" panose="020B0604020202020204" pitchFamily="34" charset="0"/>
              <a:buChar char="•"/>
            </a:pPr>
            <a:r>
              <a:rPr lang="en-US" sz="2200" spc="-10"/>
              <a:t>Μέθοδοι</a:t>
            </a:r>
            <a:r>
              <a:rPr lang="en-US" sz="2200" spc="-60"/>
              <a:t> </a:t>
            </a:r>
            <a:r>
              <a:rPr lang="en-US" sz="2200" spc="-5"/>
              <a:t>δειγματοληψίας</a:t>
            </a:r>
            <a:endParaRPr lang="en-US" sz="2200"/>
          </a:p>
          <a:p>
            <a:pPr marL="241300" indent="-228600">
              <a:lnSpc>
                <a:spcPct val="90000"/>
              </a:lnSpc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en-US" sz="2200" b="1" spc="-5"/>
              <a:t>Απλή:</a:t>
            </a:r>
            <a:r>
              <a:rPr lang="en-US" sz="2200" b="1" spc="-40"/>
              <a:t> </a:t>
            </a:r>
            <a:r>
              <a:rPr lang="en-US" sz="2200" spc="-5"/>
              <a:t>Επιλέγονται</a:t>
            </a:r>
            <a:r>
              <a:rPr lang="en-US" sz="2200" spc="-65"/>
              <a:t> </a:t>
            </a:r>
            <a:r>
              <a:rPr lang="en-US" sz="2200" spc="-10"/>
              <a:t>τυχαία</a:t>
            </a:r>
            <a:r>
              <a:rPr lang="en-US" sz="2200" spc="-20"/>
              <a:t> </a:t>
            </a:r>
            <a:r>
              <a:rPr lang="en-US" sz="2200" spc="-5"/>
              <a:t>δείγματα</a:t>
            </a:r>
            <a:r>
              <a:rPr lang="en-US" sz="2200" spc="-45"/>
              <a:t> </a:t>
            </a:r>
            <a:r>
              <a:rPr lang="en-US" sz="2200" spc="-10"/>
              <a:t>από</a:t>
            </a:r>
            <a:r>
              <a:rPr lang="en-US" sz="2200" spc="-35"/>
              <a:t> </a:t>
            </a:r>
            <a:r>
              <a:rPr lang="en-US" sz="2200" spc="-10"/>
              <a:t>το</a:t>
            </a:r>
            <a:r>
              <a:rPr lang="en-US" sz="2200" spc="-40"/>
              <a:t> </a:t>
            </a:r>
            <a:r>
              <a:rPr lang="en-US" sz="2200" spc="-5"/>
              <a:t>σύνολο</a:t>
            </a:r>
            <a:r>
              <a:rPr lang="en-US" sz="2200" spc="-10"/>
              <a:t> </a:t>
            </a:r>
            <a:r>
              <a:rPr lang="en-US" sz="2200"/>
              <a:t>των</a:t>
            </a:r>
            <a:r>
              <a:rPr lang="en-US" sz="2200" spc="-25"/>
              <a:t> </a:t>
            </a:r>
            <a:r>
              <a:rPr lang="en-US" sz="2200"/>
              <a:t>δεδομένων.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/>
          </a:p>
          <a:p>
            <a:pPr marL="241300" marR="348615" indent="-228600">
              <a:lnSpc>
                <a:spcPct val="90000"/>
              </a:lnSpc>
              <a:spcBef>
                <a:spcPts val="1505"/>
              </a:spcBef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en-US" sz="2200" b="1" spc="-5"/>
              <a:t>Στρωματοποιημένη</a:t>
            </a:r>
            <a:r>
              <a:rPr lang="en-US" sz="2200" b="1" spc="-70"/>
              <a:t> </a:t>
            </a:r>
            <a:r>
              <a:rPr lang="en-US" sz="2200" b="1" spc="-10"/>
              <a:t>δειγματοληψία</a:t>
            </a:r>
            <a:r>
              <a:rPr lang="en-US" sz="2200" b="1" spc="-45"/>
              <a:t> </a:t>
            </a:r>
            <a:r>
              <a:rPr lang="en-US" sz="2200" b="1" spc="-5"/>
              <a:t>(Stratified):</a:t>
            </a:r>
            <a:r>
              <a:rPr lang="en-US" sz="2200" b="1" spc="-20"/>
              <a:t> </a:t>
            </a:r>
            <a:r>
              <a:rPr lang="en-US" sz="2200" spc="-5"/>
              <a:t>Δημιουργούνται</a:t>
            </a:r>
            <a:r>
              <a:rPr lang="en-US" sz="2200" spc="-45"/>
              <a:t> </a:t>
            </a:r>
            <a:r>
              <a:rPr lang="en-US" sz="2200" spc="-5"/>
              <a:t>υποσύνολα</a:t>
            </a:r>
            <a:r>
              <a:rPr lang="en-US" sz="2200" spc="-55"/>
              <a:t> </a:t>
            </a:r>
            <a:r>
              <a:rPr lang="en-US" sz="2200"/>
              <a:t>με </a:t>
            </a:r>
            <a:r>
              <a:rPr lang="en-US" sz="2200" spc="-440"/>
              <a:t> </a:t>
            </a:r>
            <a:r>
              <a:rPr lang="en-US" sz="2200" spc="-10"/>
              <a:t>βάση </a:t>
            </a:r>
            <a:r>
              <a:rPr lang="en-US" sz="2200" spc="-5"/>
              <a:t>κάποιο συγκεκριμένο χαρακτηριστικό, </a:t>
            </a:r>
            <a:r>
              <a:rPr lang="en-US" sz="2200" spc="-10"/>
              <a:t>από τα </a:t>
            </a:r>
            <a:r>
              <a:rPr lang="en-US" sz="2200" spc="-5"/>
              <a:t>οποία </a:t>
            </a:r>
            <a:r>
              <a:rPr lang="en-US" sz="2200" spc="-10"/>
              <a:t>επιλέγονται </a:t>
            </a:r>
            <a:r>
              <a:rPr lang="en-US" sz="2200"/>
              <a:t>τυχαίες </a:t>
            </a:r>
            <a:r>
              <a:rPr lang="en-US" sz="2200" spc="5"/>
              <a:t> </a:t>
            </a:r>
            <a:r>
              <a:rPr lang="en-US" sz="2200" spc="-5"/>
              <a:t>εγγραφές.</a:t>
            </a:r>
            <a:endParaRPr lang="en-US" sz="220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/>
          </a:p>
          <a:p>
            <a:pPr marL="241300" marR="5080" indent="-228600">
              <a:lnSpc>
                <a:spcPct val="90000"/>
              </a:lnSpc>
              <a:spcBef>
                <a:spcPts val="1689"/>
              </a:spcBef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en-US" sz="2200" b="1" spc="-5"/>
              <a:t>Δειγματοληψία ομάδων (Cluster):</a:t>
            </a:r>
            <a:r>
              <a:rPr lang="en-US" sz="2200" b="1" spc="50"/>
              <a:t> </a:t>
            </a:r>
            <a:r>
              <a:rPr lang="en-US" sz="2200" spc="-15"/>
              <a:t>Το</a:t>
            </a:r>
            <a:r>
              <a:rPr lang="en-US" sz="2200"/>
              <a:t> </a:t>
            </a:r>
            <a:r>
              <a:rPr lang="en-US" sz="2200" spc="-10"/>
              <a:t>σύνολο</a:t>
            </a:r>
            <a:r>
              <a:rPr lang="en-US" sz="2200"/>
              <a:t> των</a:t>
            </a:r>
            <a:r>
              <a:rPr lang="en-US" sz="2200" spc="-5"/>
              <a:t> δεδομένων διαχωρίζεται</a:t>
            </a:r>
            <a:r>
              <a:rPr lang="en-US" sz="2200" spc="10"/>
              <a:t> </a:t>
            </a:r>
            <a:r>
              <a:rPr lang="en-US" sz="2200" spc="-5"/>
              <a:t>σε </a:t>
            </a:r>
            <a:r>
              <a:rPr lang="en-US" sz="2200"/>
              <a:t> </a:t>
            </a:r>
            <a:r>
              <a:rPr lang="en-US" sz="2200" spc="-5"/>
              <a:t>clusters</a:t>
            </a:r>
            <a:r>
              <a:rPr lang="en-US" sz="2200" spc="-30"/>
              <a:t> </a:t>
            </a:r>
            <a:r>
              <a:rPr lang="en-US" sz="2200" spc="-5"/>
              <a:t>με</a:t>
            </a:r>
            <a:r>
              <a:rPr lang="en-US" sz="2200" spc="-35"/>
              <a:t> </a:t>
            </a:r>
            <a:r>
              <a:rPr lang="en-US" sz="2200" spc="-10"/>
              <a:t>βάση</a:t>
            </a:r>
            <a:r>
              <a:rPr lang="en-US" sz="2200" spc="-30"/>
              <a:t> </a:t>
            </a:r>
            <a:r>
              <a:rPr lang="en-US" sz="2200" spc="-5"/>
              <a:t>κάποιο</a:t>
            </a:r>
            <a:r>
              <a:rPr lang="en-US" sz="2200" spc="-55"/>
              <a:t> </a:t>
            </a:r>
            <a:r>
              <a:rPr lang="en-US" sz="2200" spc="-5"/>
              <a:t>χαρακτηριστικό</a:t>
            </a:r>
            <a:r>
              <a:rPr lang="en-US" sz="2200" spc="-70"/>
              <a:t> </a:t>
            </a:r>
            <a:r>
              <a:rPr lang="en-US" sz="2200" spc="-5"/>
              <a:t>και</a:t>
            </a:r>
            <a:r>
              <a:rPr lang="en-US" sz="2200" spc="-10"/>
              <a:t> στη</a:t>
            </a:r>
            <a:r>
              <a:rPr lang="en-US" sz="2200" spc="-30"/>
              <a:t> </a:t>
            </a:r>
            <a:r>
              <a:rPr lang="en-US" sz="2200" spc="-5"/>
              <a:t>συνέχεια</a:t>
            </a:r>
            <a:r>
              <a:rPr lang="en-US" sz="2200" spc="-20"/>
              <a:t> </a:t>
            </a:r>
            <a:r>
              <a:rPr lang="en-US" sz="2200" spc="-5"/>
              <a:t>ένα</a:t>
            </a:r>
            <a:r>
              <a:rPr lang="en-US" sz="2200" spc="-25"/>
              <a:t> </a:t>
            </a:r>
            <a:r>
              <a:rPr lang="en-US" sz="2200" spc="-10"/>
              <a:t>τυχαίο</a:t>
            </a:r>
            <a:r>
              <a:rPr lang="en-US" sz="2200" spc="-25"/>
              <a:t> </a:t>
            </a:r>
            <a:r>
              <a:rPr lang="en-US" sz="2200" spc="-10"/>
              <a:t>δείγμα</a:t>
            </a:r>
            <a:r>
              <a:rPr lang="en-US" sz="2200" spc="-45"/>
              <a:t> </a:t>
            </a:r>
            <a:r>
              <a:rPr lang="en-US" sz="2200" spc="-10"/>
              <a:t>από τα </a:t>
            </a:r>
            <a:r>
              <a:rPr lang="en-US" sz="2200" spc="-434"/>
              <a:t> </a:t>
            </a:r>
            <a:r>
              <a:rPr lang="en-US" sz="2200" spc="-5"/>
              <a:t>cluster</a:t>
            </a:r>
            <a:r>
              <a:rPr lang="en-US" sz="2200"/>
              <a:t> </a:t>
            </a:r>
            <a:r>
              <a:rPr lang="en-US" sz="2200" spc="-5"/>
              <a:t>επιλέγεται</a:t>
            </a:r>
            <a:r>
              <a:rPr lang="en-US" sz="2200" spc="-10"/>
              <a:t> </a:t>
            </a:r>
            <a:r>
              <a:rPr lang="en-US" sz="2200" spc="-5"/>
              <a:t>και</a:t>
            </a:r>
            <a:r>
              <a:rPr lang="en-US" sz="2200" spc="10"/>
              <a:t> </a:t>
            </a:r>
            <a:r>
              <a:rPr lang="en-US" sz="2200" spc="-5"/>
              <a:t>αναλύεται.</a:t>
            </a:r>
            <a:r>
              <a:rPr lang="en-US" sz="220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E2D22C-409B-48AF-B24F-7988A8F7F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5764783" y="349664"/>
            <a:ext cx="5845571" cy="16383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spc="-10">
                <a:latin typeface="+mj-lt"/>
                <a:ea typeface="+mj-ea"/>
                <a:cs typeface="+mj-cs"/>
              </a:rPr>
              <a:t>Δειγματ</a:t>
            </a:r>
            <a:r>
              <a:rPr lang="en-US" sz="4800">
                <a:latin typeface="+mj-lt"/>
                <a:ea typeface="+mj-ea"/>
                <a:cs typeface="+mj-cs"/>
              </a:rPr>
              <a:t>ο</a:t>
            </a:r>
            <a:r>
              <a:rPr lang="en-US" sz="4800" spc="-5">
                <a:latin typeface="+mj-lt"/>
                <a:ea typeface="+mj-ea"/>
                <a:cs typeface="+mj-cs"/>
              </a:rPr>
              <a:t>ληψία</a:t>
            </a:r>
            <a:endParaRPr lang="en-US" sz="4800"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ject 4"/>
          <p:cNvPicPr/>
          <p:nvPr/>
        </p:nvPicPr>
        <p:blipFill rotWithShape="1">
          <a:blip r:embed="rId2" cstate="print"/>
          <a:srcRect t="1825" r="-2" b="1544"/>
          <a:stretch/>
        </p:blipFill>
        <p:spPr>
          <a:xfrm>
            <a:off x="535110" y="627954"/>
            <a:ext cx="4235516" cy="535337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66262" y="2620641"/>
            <a:ext cx="5837750" cy="3023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indent="-228600">
              <a:lnSpc>
                <a:spcPct val="9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US" sz="2000" b="1" spc="-5"/>
              <a:t>Απλή:</a:t>
            </a:r>
            <a:r>
              <a:rPr lang="en-US" sz="2000" b="1" spc="-45"/>
              <a:t> </a:t>
            </a:r>
            <a:r>
              <a:rPr lang="en-US" sz="2000" spc="-5"/>
              <a:t>Επιλέγονται</a:t>
            </a:r>
            <a:r>
              <a:rPr lang="en-US" sz="2000" spc="-55"/>
              <a:t> </a:t>
            </a:r>
            <a:r>
              <a:rPr lang="en-US" sz="2000" spc="-10"/>
              <a:t>τυχαία</a:t>
            </a:r>
            <a:r>
              <a:rPr lang="en-US" sz="2000" spc="-15"/>
              <a:t> </a:t>
            </a:r>
            <a:r>
              <a:rPr lang="en-US" sz="2000" spc="-5"/>
              <a:t>δείγματα</a:t>
            </a:r>
            <a:r>
              <a:rPr lang="en-US" sz="2000" spc="-40"/>
              <a:t> </a:t>
            </a:r>
            <a:r>
              <a:rPr lang="en-US" sz="2000" spc="-10"/>
              <a:t>από</a:t>
            </a:r>
            <a:r>
              <a:rPr lang="en-US" sz="2000" spc="-40"/>
              <a:t> </a:t>
            </a:r>
            <a:r>
              <a:rPr lang="en-US" sz="2000" spc="-10"/>
              <a:t>το</a:t>
            </a:r>
            <a:r>
              <a:rPr lang="en-US" sz="2000" spc="-35"/>
              <a:t> </a:t>
            </a:r>
            <a:r>
              <a:rPr lang="en-US" sz="2000" spc="-5"/>
              <a:t>σύνολο</a:t>
            </a:r>
            <a:r>
              <a:rPr lang="en-US" sz="2000" spc="-15"/>
              <a:t> </a:t>
            </a:r>
            <a:r>
              <a:rPr lang="en-US" sz="2000"/>
              <a:t>των</a:t>
            </a:r>
            <a:r>
              <a:rPr lang="en-US" sz="2000" spc="-20"/>
              <a:t> </a:t>
            </a:r>
            <a:r>
              <a:rPr lang="en-US" sz="2000" spc="-5"/>
              <a:t>δεδομένων.</a:t>
            </a:r>
            <a:endParaRPr lang="en-US"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6412091" y="501651"/>
            <a:ext cx="4395340" cy="1098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spc="-1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Δειγμ</a:t>
            </a:r>
            <a:r>
              <a:rPr lang="en-US" sz="4800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ατ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ο</a:t>
            </a:r>
            <a:r>
              <a:rPr lang="en-US" sz="4800" kern="12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ληψία</a:t>
            </a:r>
            <a:endParaRPr lang="en-US" sz="5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143" y="1366789"/>
            <a:ext cx="5221625" cy="412442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392583" y="2645922"/>
            <a:ext cx="4434721" cy="371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marR="5080" indent="-228600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</a:pPr>
            <a:r>
              <a:rPr lang="en-US" sz="2000" b="1" spc="-5">
                <a:solidFill>
                  <a:schemeClr val="tx1">
                    <a:alpha val="80000"/>
                  </a:schemeClr>
                </a:solidFill>
              </a:rPr>
              <a:t>Στρωματοποιημένη</a:t>
            </a:r>
            <a:r>
              <a:rPr lang="en-US" sz="2000" b="1" spc="-65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b="1" spc="-10">
                <a:solidFill>
                  <a:schemeClr val="tx1">
                    <a:alpha val="80000"/>
                  </a:schemeClr>
                </a:solidFill>
              </a:rPr>
              <a:t>δειγματοληψία</a:t>
            </a:r>
            <a:r>
              <a:rPr lang="en-US" sz="2000" b="1" spc="-45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b="1" spc="-5">
                <a:solidFill>
                  <a:schemeClr val="tx1">
                    <a:alpha val="80000"/>
                  </a:schemeClr>
                </a:solidFill>
              </a:rPr>
              <a:t>(Stratified):</a:t>
            </a:r>
            <a:r>
              <a:rPr lang="en-US" sz="2000" b="1" spc="-15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spc="-5">
                <a:solidFill>
                  <a:schemeClr val="tx1">
                    <a:alpha val="80000"/>
                  </a:schemeClr>
                </a:solidFill>
              </a:rPr>
              <a:t>Δημιουργούνται</a:t>
            </a:r>
            <a:r>
              <a:rPr lang="en-US" sz="2000" spc="-45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spc="-5">
                <a:solidFill>
                  <a:schemeClr val="tx1">
                    <a:alpha val="80000"/>
                  </a:schemeClr>
                </a:solidFill>
              </a:rPr>
              <a:t>υποσύνολα</a:t>
            </a:r>
            <a:r>
              <a:rPr lang="en-US" sz="2000" spc="-5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spc="-5">
                <a:solidFill>
                  <a:schemeClr val="tx1">
                    <a:alpha val="80000"/>
                  </a:schemeClr>
                </a:solidFill>
              </a:rPr>
              <a:t>με</a:t>
            </a:r>
            <a:r>
              <a:rPr lang="en-US" sz="2000" spc="-3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spc="-10">
                <a:solidFill>
                  <a:schemeClr val="tx1">
                    <a:alpha val="80000"/>
                  </a:schemeClr>
                </a:solidFill>
              </a:rPr>
              <a:t>βάση</a:t>
            </a:r>
            <a:r>
              <a:rPr lang="en-US" sz="2000" spc="-5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κάποιο </a:t>
            </a:r>
            <a:r>
              <a:rPr lang="en-US" sz="2000" spc="-434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spc="-5">
                <a:solidFill>
                  <a:schemeClr val="tx1">
                    <a:alpha val="80000"/>
                  </a:schemeClr>
                </a:solidFill>
              </a:rPr>
              <a:t>συγκεκριμένο</a:t>
            </a:r>
            <a:r>
              <a:rPr lang="en-US" sz="2000" spc="-4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spc="-5">
                <a:solidFill>
                  <a:schemeClr val="tx1">
                    <a:alpha val="80000"/>
                  </a:schemeClr>
                </a:solidFill>
              </a:rPr>
              <a:t>χαρακτηριστικό,</a:t>
            </a:r>
            <a:r>
              <a:rPr lang="en-US" sz="2000" spc="-5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spc="-10">
                <a:solidFill>
                  <a:schemeClr val="tx1">
                    <a:alpha val="80000"/>
                  </a:schemeClr>
                </a:solidFill>
              </a:rPr>
              <a:t>από</a:t>
            </a:r>
            <a:r>
              <a:rPr lang="en-US" sz="2000" spc="-15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spc="-10">
                <a:solidFill>
                  <a:schemeClr val="tx1">
                    <a:alpha val="80000"/>
                  </a:schemeClr>
                </a:solidFill>
              </a:rPr>
              <a:t>τα</a:t>
            </a:r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spc="-5">
                <a:solidFill>
                  <a:schemeClr val="tx1">
                    <a:alpha val="80000"/>
                  </a:schemeClr>
                </a:solidFill>
              </a:rPr>
              <a:t>οποία</a:t>
            </a:r>
            <a:r>
              <a:rPr lang="en-US" sz="2000" spc="-10">
                <a:solidFill>
                  <a:schemeClr val="tx1">
                    <a:alpha val="80000"/>
                  </a:schemeClr>
                </a:solidFill>
              </a:rPr>
              <a:t> επιλέγονται</a:t>
            </a:r>
            <a:r>
              <a:rPr lang="en-US" sz="2000" spc="-2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spc="-5">
                <a:solidFill>
                  <a:schemeClr val="tx1">
                    <a:alpha val="80000"/>
                  </a:schemeClr>
                </a:solidFill>
              </a:rPr>
              <a:t>τυχαίες</a:t>
            </a:r>
            <a:r>
              <a:rPr lang="en-US" sz="2000" spc="1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spc="-5">
                <a:solidFill>
                  <a:schemeClr val="tx1">
                    <a:alpha val="80000"/>
                  </a:schemeClr>
                </a:solidFill>
              </a:rPr>
              <a:t>εγγραφές.</a:t>
            </a:r>
            <a:endParaRPr lang="en-US" sz="20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spc="-10">
                <a:latin typeface="+mj-lt"/>
                <a:ea typeface="+mj-ea"/>
                <a:cs typeface="+mj-cs"/>
              </a:rPr>
              <a:t>Δειγματ</a:t>
            </a:r>
            <a:r>
              <a:rPr lang="en-US" sz="4000">
                <a:latin typeface="+mj-lt"/>
                <a:ea typeface="+mj-ea"/>
                <a:cs typeface="+mj-cs"/>
              </a:rPr>
              <a:t>ο</a:t>
            </a:r>
            <a:r>
              <a:rPr lang="en-US" sz="4000" spc="-5">
                <a:latin typeface="+mj-lt"/>
                <a:ea typeface="+mj-ea"/>
                <a:cs typeface="+mj-cs"/>
              </a:rPr>
              <a:t>ληψία</a:t>
            </a:r>
            <a:endParaRPr lang="en-US" sz="4000">
              <a:latin typeface="+mj-lt"/>
              <a:ea typeface="+mj-ea"/>
              <a:cs typeface="+mj-cs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5080" indent="-228600">
              <a:lnSpc>
                <a:spcPct val="9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en-US" sz="2000" b="1" spc="-5"/>
              <a:t>Δειγματοληψία</a:t>
            </a:r>
            <a:r>
              <a:rPr lang="en-US" sz="2000" b="1" spc="-80"/>
              <a:t> </a:t>
            </a:r>
            <a:r>
              <a:rPr lang="en-US" sz="2000" b="1" spc="-5"/>
              <a:t>ομάδων</a:t>
            </a:r>
            <a:r>
              <a:rPr lang="en-US" sz="2000" b="1" spc="-55"/>
              <a:t> </a:t>
            </a:r>
            <a:r>
              <a:rPr lang="en-US" sz="2000" b="1"/>
              <a:t>(Cluster):</a:t>
            </a:r>
            <a:r>
              <a:rPr lang="en-US" sz="2000" b="1" spc="-55"/>
              <a:t> </a:t>
            </a:r>
            <a:r>
              <a:rPr lang="en-US" sz="2000" spc="-15"/>
              <a:t>Το</a:t>
            </a:r>
            <a:r>
              <a:rPr lang="en-US" sz="2000" spc="-65"/>
              <a:t> </a:t>
            </a:r>
            <a:r>
              <a:rPr lang="en-US" sz="2000" spc="-10"/>
              <a:t>σύνολο</a:t>
            </a:r>
            <a:r>
              <a:rPr lang="en-US" sz="2000" spc="-30"/>
              <a:t> </a:t>
            </a:r>
            <a:r>
              <a:rPr lang="en-US" sz="2000" spc="-10"/>
              <a:t>των</a:t>
            </a:r>
            <a:r>
              <a:rPr lang="en-US" sz="2000" spc="-45"/>
              <a:t> </a:t>
            </a:r>
            <a:r>
              <a:rPr lang="en-US" sz="2000" spc="-5"/>
              <a:t>δεδομένων</a:t>
            </a:r>
            <a:r>
              <a:rPr lang="en-US" sz="2000" spc="-55"/>
              <a:t> </a:t>
            </a:r>
            <a:r>
              <a:rPr lang="en-US" sz="2000" spc="-5"/>
              <a:t>διαχωρίζεται</a:t>
            </a:r>
            <a:r>
              <a:rPr lang="en-US" sz="2000" spc="-55"/>
              <a:t> </a:t>
            </a:r>
            <a:r>
              <a:rPr lang="en-US" sz="2000" spc="-10"/>
              <a:t>σε</a:t>
            </a:r>
            <a:r>
              <a:rPr lang="en-US" sz="2000" spc="-35"/>
              <a:t> </a:t>
            </a:r>
            <a:r>
              <a:rPr lang="en-US" sz="2000" spc="-5"/>
              <a:t>clusters</a:t>
            </a:r>
            <a:r>
              <a:rPr lang="en-US" sz="2000" spc="-25"/>
              <a:t> </a:t>
            </a:r>
            <a:r>
              <a:rPr lang="en-US" sz="2000" spc="-5"/>
              <a:t>με</a:t>
            </a:r>
            <a:r>
              <a:rPr lang="en-US" sz="2000" spc="-60"/>
              <a:t> </a:t>
            </a:r>
            <a:r>
              <a:rPr lang="en-US" sz="2000" spc="-10"/>
              <a:t>βάση </a:t>
            </a:r>
            <a:r>
              <a:rPr lang="en-US" sz="2000" spc="-440"/>
              <a:t> </a:t>
            </a:r>
            <a:r>
              <a:rPr lang="en-US" sz="2000" spc="-5"/>
              <a:t>κάποιο</a:t>
            </a:r>
            <a:r>
              <a:rPr lang="en-US" sz="2000"/>
              <a:t> </a:t>
            </a:r>
            <a:r>
              <a:rPr lang="en-US" sz="2000" spc="-10"/>
              <a:t>χαρακτηριστικό</a:t>
            </a:r>
            <a:r>
              <a:rPr lang="en-US" sz="2000" spc="10"/>
              <a:t> </a:t>
            </a:r>
            <a:r>
              <a:rPr lang="en-US" sz="2000" spc="-5"/>
              <a:t>και</a:t>
            </a:r>
            <a:r>
              <a:rPr lang="en-US" sz="2000" spc="5"/>
              <a:t> </a:t>
            </a:r>
            <a:r>
              <a:rPr lang="en-US" sz="2000"/>
              <a:t>στη</a:t>
            </a:r>
            <a:r>
              <a:rPr lang="en-US" sz="2000" spc="10"/>
              <a:t> </a:t>
            </a:r>
            <a:r>
              <a:rPr lang="en-US" sz="2000" spc="-5"/>
              <a:t>συνέχεια </a:t>
            </a:r>
            <a:r>
              <a:rPr lang="en-US" sz="2000" spc="-10"/>
              <a:t>ένα</a:t>
            </a:r>
            <a:r>
              <a:rPr lang="en-US" sz="2000" spc="25"/>
              <a:t> </a:t>
            </a:r>
            <a:r>
              <a:rPr lang="en-US" sz="2000" spc="-10"/>
              <a:t>τυχαίο</a:t>
            </a:r>
            <a:r>
              <a:rPr lang="en-US" sz="2000" spc="35"/>
              <a:t> </a:t>
            </a:r>
            <a:r>
              <a:rPr lang="en-US" sz="2000" spc="-10"/>
              <a:t>δείγμα</a:t>
            </a:r>
            <a:r>
              <a:rPr lang="en-US" sz="2000" spc="20"/>
              <a:t> </a:t>
            </a:r>
            <a:r>
              <a:rPr lang="en-US" sz="2000" spc="-10"/>
              <a:t>από</a:t>
            </a:r>
            <a:r>
              <a:rPr lang="en-US" sz="2000"/>
              <a:t> </a:t>
            </a:r>
            <a:r>
              <a:rPr lang="en-US" sz="2000" spc="-10"/>
              <a:t>τα</a:t>
            </a:r>
            <a:r>
              <a:rPr lang="en-US" sz="2000" spc="5"/>
              <a:t> </a:t>
            </a:r>
            <a:r>
              <a:rPr lang="en-US" sz="2000" spc="-5"/>
              <a:t>cluster</a:t>
            </a:r>
            <a:r>
              <a:rPr lang="en-US" sz="2000" spc="5"/>
              <a:t> </a:t>
            </a:r>
            <a:r>
              <a:rPr lang="en-US" sz="2000" spc="-5"/>
              <a:t>επιλέγεται</a:t>
            </a:r>
            <a:r>
              <a:rPr lang="en-US" sz="2000" spc="5"/>
              <a:t> </a:t>
            </a:r>
            <a:r>
              <a:rPr lang="en-US" sz="2000" spc="-5"/>
              <a:t>και </a:t>
            </a:r>
            <a:r>
              <a:rPr lang="en-US" sz="2000"/>
              <a:t> </a:t>
            </a:r>
            <a:r>
              <a:rPr lang="en-US" sz="2000" spc="-5"/>
              <a:t>αναλύεται.</a:t>
            </a:r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ject 4"/>
          <p:cNvPicPr/>
          <p:nvPr/>
        </p:nvPicPr>
        <p:blipFill rotWithShape="1">
          <a:blip r:embed="rId2" cstate="print"/>
          <a:srcRect r="4399" b="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45998"/>
            <a:ext cx="349440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Δειγματ</a:t>
            </a:r>
            <a:r>
              <a:rPr dirty="0"/>
              <a:t>ο</a:t>
            </a:r>
            <a:r>
              <a:rPr spc="-5" dirty="0"/>
              <a:t>ληψία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0810" y="1892807"/>
            <a:ext cx="5504434" cy="386486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4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Δειγματ</a:t>
            </a:r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</a:t>
            </a:r>
            <a:r>
              <a:rPr lang="en-US" sz="54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ληψία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2586789"/>
            <a:ext cx="10515600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200" spc="-5"/>
              <a:t>Μέθοδοι</a:t>
            </a:r>
            <a:r>
              <a:rPr lang="en-US" sz="2200" spc="-55"/>
              <a:t> </a:t>
            </a:r>
            <a:r>
              <a:rPr lang="en-US" sz="2200" spc="-5"/>
              <a:t>δειγματοληψίας</a:t>
            </a:r>
            <a:endParaRPr lang="en-US" sz="220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endParaRPr lang="en-US" sz="2200"/>
          </a:p>
          <a:p>
            <a:pPr marL="241300" marR="13335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en-US" sz="2200" b="1" spc="-5"/>
              <a:t>Πολύ-επίπεδη</a:t>
            </a:r>
            <a:r>
              <a:rPr lang="en-US" sz="2200" b="1"/>
              <a:t> </a:t>
            </a:r>
            <a:r>
              <a:rPr lang="en-US" sz="2200" b="1" spc="-5"/>
              <a:t>(Multistage):</a:t>
            </a:r>
            <a:r>
              <a:rPr lang="en-US" sz="2200" b="1" spc="20"/>
              <a:t> </a:t>
            </a:r>
            <a:r>
              <a:rPr lang="en-US" sz="2200" spc="-5"/>
              <a:t>Σε</a:t>
            </a:r>
            <a:r>
              <a:rPr lang="en-US" sz="2200" spc="5"/>
              <a:t> </a:t>
            </a:r>
            <a:r>
              <a:rPr lang="en-US" sz="2200"/>
              <a:t>αυτή</a:t>
            </a:r>
            <a:r>
              <a:rPr lang="en-US" sz="2200" spc="-10"/>
              <a:t> </a:t>
            </a:r>
            <a:r>
              <a:rPr lang="en-US" sz="2200" spc="-5"/>
              <a:t>τη μεθοδολογία</a:t>
            </a:r>
            <a:r>
              <a:rPr lang="en-US" sz="2200" spc="10"/>
              <a:t> </a:t>
            </a:r>
            <a:r>
              <a:rPr lang="en-US" sz="2200" spc="-15"/>
              <a:t>το</a:t>
            </a:r>
            <a:r>
              <a:rPr lang="en-US" sz="2200" spc="5"/>
              <a:t> </a:t>
            </a:r>
            <a:r>
              <a:rPr lang="en-US" sz="2200" spc="-5"/>
              <a:t>δείγμα</a:t>
            </a:r>
            <a:r>
              <a:rPr lang="en-US" sz="2200" spc="10"/>
              <a:t> </a:t>
            </a:r>
            <a:r>
              <a:rPr lang="en-US" sz="2200" spc="-10"/>
              <a:t>σπάει</a:t>
            </a:r>
            <a:r>
              <a:rPr lang="en-US" sz="2200" spc="5"/>
              <a:t> </a:t>
            </a:r>
            <a:r>
              <a:rPr lang="en-US" sz="2200"/>
              <a:t>σε </a:t>
            </a:r>
            <a:r>
              <a:rPr lang="en-US" sz="2200" spc="-5"/>
              <a:t>clusters</a:t>
            </a:r>
            <a:r>
              <a:rPr lang="en-US" sz="2200" spc="-10"/>
              <a:t> </a:t>
            </a:r>
            <a:r>
              <a:rPr lang="en-US" sz="2200"/>
              <a:t>και</a:t>
            </a:r>
            <a:r>
              <a:rPr lang="en-US" sz="2200" spc="10"/>
              <a:t> </a:t>
            </a:r>
            <a:r>
              <a:rPr lang="en-US" sz="2200"/>
              <a:t>στη συνέχεια </a:t>
            </a:r>
            <a:r>
              <a:rPr lang="en-US" sz="2200" spc="-390"/>
              <a:t> </a:t>
            </a:r>
            <a:r>
              <a:rPr lang="en-US" sz="2200" spc="-5"/>
              <a:t>από</a:t>
            </a:r>
            <a:r>
              <a:rPr lang="en-US" sz="2200" spc="5"/>
              <a:t> </a:t>
            </a:r>
            <a:r>
              <a:rPr lang="en-US" sz="2200" spc="-5"/>
              <a:t>τα</a:t>
            </a:r>
            <a:r>
              <a:rPr lang="en-US" sz="2200" spc="15"/>
              <a:t> </a:t>
            </a:r>
            <a:r>
              <a:rPr lang="en-US" sz="2200" spc="-5"/>
              <a:t>αρχικά</a:t>
            </a:r>
            <a:r>
              <a:rPr lang="en-US" sz="2200" spc="10"/>
              <a:t> </a:t>
            </a:r>
            <a:r>
              <a:rPr lang="en-US" sz="2200" spc="-10"/>
              <a:t>clusters,</a:t>
            </a:r>
            <a:r>
              <a:rPr lang="en-US" sz="2200" spc="5"/>
              <a:t> </a:t>
            </a:r>
            <a:r>
              <a:rPr lang="en-US" sz="2200" spc="-5"/>
              <a:t>δημιουργούνται</a:t>
            </a:r>
            <a:r>
              <a:rPr lang="en-US" sz="2200" spc="10"/>
              <a:t> </a:t>
            </a:r>
            <a:r>
              <a:rPr lang="en-US" sz="2200" spc="-10"/>
              <a:t>νέα</a:t>
            </a:r>
            <a:r>
              <a:rPr lang="en-US" sz="2200" spc="10"/>
              <a:t> </a:t>
            </a:r>
            <a:r>
              <a:rPr lang="en-US" sz="2200" spc="-5"/>
              <a:t>και</a:t>
            </a:r>
            <a:r>
              <a:rPr lang="en-US" sz="2200" spc="10"/>
              <a:t> </a:t>
            </a:r>
            <a:r>
              <a:rPr lang="en-US" sz="2200"/>
              <a:t>στη</a:t>
            </a:r>
            <a:r>
              <a:rPr lang="en-US" sz="2200" spc="5"/>
              <a:t> </a:t>
            </a:r>
            <a:r>
              <a:rPr lang="en-US" sz="2200" spc="-5"/>
              <a:t>συνέχεια</a:t>
            </a:r>
            <a:r>
              <a:rPr lang="en-US" sz="2200" spc="10"/>
              <a:t> </a:t>
            </a:r>
            <a:r>
              <a:rPr lang="en-US" sz="2200" spc="-5"/>
              <a:t>από</a:t>
            </a:r>
            <a:r>
              <a:rPr lang="en-US" sz="2200" spc="-15"/>
              <a:t> </a:t>
            </a:r>
            <a:r>
              <a:rPr lang="en-US" sz="2200" spc="-5"/>
              <a:t>τα</a:t>
            </a:r>
            <a:r>
              <a:rPr lang="en-US" sz="2200" spc="15"/>
              <a:t> </a:t>
            </a:r>
            <a:r>
              <a:rPr lang="en-US" sz="2200"/>
              <a:t>νέα</a:t>
            </a:r>
            <a:r>
              <a:rPr lang="en-US" sz="2200" spc="10"/>
              <a:t> </a:t>
            </a:r>
            <a:r>
              <a:rPr lang="en-US" sz="2200" spc="-5"/>
              <a:t>clusters</a:t>
            </a:r>
            <a:r>
              <a:rPr lang="en-US" sz="2200" spc="-10"/>
              <a:t> </a:t>
            </a:r>
            <a:r>
              <a:rPr lang="en-US" sz="2200" spc="-5"/>
              <a:t>επιλέγονται</a:t>
            </a:r>
            <a:endParaRPr lang="en-US" sz="2200"/>
          </a:p>
          <a:p>
            <a:pPr marL="2413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spc="-5"/>
              <a:t>δεδομένα</a:t>
            </a:r>
            <a:r>
              <a:rPr lang="en-US" sz="2200" spc="-30"/>
              <a:t> </a:t>
            </a:r>
            <a:r>
              <a:rPr lang="en-US" sz="2200"/>
              <a:t>και</a:t>
            </a:r>
            <a:r>
              <a:rPr lang="en-US" sz="2200" spc="-30"/>
              <a:t> </a:t>
            </a:r>
            <a:r>
              <a:rPr lang="en-US" sz="2200" spc="-5"/>
              <a:t>αναλύονται.</a:t>
            </a:r>
            <a:r>
              <a:rPr lang="en-US" sz="2200"/>
              <a:t> Η</a:t>
            </a:r>
            <a:r>
              <a:rPr lang="en-US" sz="2200" spc="-10"/>
              <a:t> διαδικασία</a:t>
            </a:r>
            <a:r>
              <a:rPr lang="en-US" sz="2200"/>
              <a:t> </a:t>
            </a:r>
            <a:r>
              <a:rPr lang="en-US" sz="2200" spc="-5"/>
              <a:t>της</a:t>
            </a:r>
            <a:r>
              <a:rPr lang="en-US" sz="2200" spc="-10"/>
              <a:t> </a:t>
            </a:r>
            <a:r>
              <a:rPr lang="en-US" sz="2200" spc="-5"/>
              <a:t>δημιουργίας</a:t>
            </a:r>
            <a:r>
              <a:rPr lang="en-US" sz="2200" spc="-50"/>
              <a:t> </a:t>
            </a:r>
            <a:r>
              <a:rPr lang="en-US" sz="2200" spc="-5"/>
              <a:t>νέων</a:t>
            </a:r>
            <a:r>
              <a:rPr lang="en-US" sz="2200" spc="40"/>
              <a:t> </a:t>
            </a:r>
            <a:r>
              <a:rPr lang="en-US" sz="2200" spc="-10"/>
              <a:t>clusters</a:t>
            </a:r>
            <a:r>
              <a:rPr lang="en-US" sz="2200" spc="-15"/>
              <a:t> </a:t>
            </a:r>
            <a:r>
              <a:rPr lang="en-US" sz="2200" spc="-5"/>
              <a:t>μπορεί </a:t>
            </a:r>
            <a:r>
              <a:rPr lang="en-US" sz="2200"/>
              <a:t>να</a:t>
            </a:r>
            <a:r>
              <a:rPr lang="en-US" sz="2200" spc="-5"/>
              <a:t> συνεχιστεί</a:t>
            </a:r>
            <a:r>
              <a:rPr lang="en-US" sz="2200" spc="20"/>
              <a:t> </a:t>
            </a:r>
            <a:r>
              <a:rPr lang="en-US" sz="2200" spc="-10"/>
              <a:t>μέχρι</a:t>
            </a:r>
            <a:endParaRPr lang="en-US" sz="2200"/>
          </a:p>
          <a:p>
            <a:pPr marL="2413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spc="-5"/>
              <a:t>το επιθυμητό</a:t>
            </a:r>
            <a:r>
              <a:rPr lang="en-US" sz="2200" spc="25"/>
              <a:t> </a:t>
            </a:r>
            <a:r>
              <a:rPr lang="en-US" sz="2200" spc="-10"/>
              <a:t>στάδιο.</a:t>
            </a:r>
            <a:endParaRPr lang="en-US" sz="2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8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Δειγματ</a:t>
            </a: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ο</a:t>
            </a:r>
            <a:r>
              <a:rPr lang="en-US" sz="48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ληψία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295" y="4002004"/>
            <a:ext cx="5150277" cy="75966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06429" y="2599509"/>
            <a:ext cx="4530898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indent="-228600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</a:pPr>
            <a:r>
              <a:rPr lang="en-US" sz="1700" spc="-5"/>
              <a:t>Μέθοδοι</a:t>
            </a:r>
            <a:r>
              <a:rPr lang="en-US" sz="1700" spc="-55"/>
              <a:t> </a:t>
            </a:r>
            <a:r>
              <a:rPr lang="en-US" sz="1700" spc="-5"/>
              <a:t>δειγματοληψίας</a:t>
            </a:r>
            <a:endParaRPr lang="en-US" sz="1700"/>
          </a:p>
          <a:p>
            <a:pPr marL="241300" indent="-228600">
              <a:lnSpc>
                <a:spcPct val="90000"/>
              </a:lnSpc>
              <a:spcBef>
                <a:spcPts val="695"/>
              </a:spcBef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en-US" sz="1700" b="1" spc="-5"/>
              <a:t>Systematic</a:t>
            </a:r>
            <a:r>
              <a:rPr lang="en-US" sz="1700" b="1" spc="-95"/>
              <a:t> </a:t>
            </a:r>
            <a:r>
              <a:rPr lang="en-US" sz="1700" b="1" spc="-5"/>
              <a:t>sampling:</a:t>
            </a:r>
            <a:r>
              <a:rPr lang="en-US" sz="1700" b="1" spc="-60"/>
              <a:t> </a:t>
            </a:r>
            <a:r>
              <a:rPr lang="en-US" sz="1700" spc="5"/>
              <a:t>Το</a:t>
            </a:r>
            <a:r>
              <a:rPr lang="en-US" sz="1700" spc="-40"/>
              <a:t> </a:t>
            </a:r>
            <a:r>
              <a:rPr lang="en-US" sz="1700" spc="-5"/>
              <a:t>δείγμα</a:t>
            </a:r>
            <a:r>
              <a:rPr lang="en-US" sz="1700" spc="-40"/>
              <a:t> </a:t>
            </a:r>
            <a:r>
              <a:rPr lang="en-US" sz="1700" spc="-5"/>
              <a:t>δημιουργείται ορίζοντας κάποια</a:t>
            </a:r>
            <a:r>
              <a:rPr lang="en-US" sz="1700" spc="-30"/>
              <a:t> </a:t>
            </a:r>
            <a:r>
              <a:rPr lang="en-US" sz="1700" spc="-5"/>
              <a:t>τιμή</a:t>
            </a:r>
            <a:r>
              <a:rPr lang="en-US" sz="1700" spc="-55"/>
              <a:t> </a:t>
            </a:r>
            <a:r>
              <a:rPr lang="en-US" sz="1700" spc="-5"/>
              <a:t>με</a:t>
            </a:r>
            <a:r>
              <a:rPr lang="en-US" sz="1700" spc="-50"/>
              <a:t> </a:t>
            </a:r>
            <a:r>
              <a:rPr lang="en-US" sz="1700"/>
              <a:t>βάση</a:t>
            </a:r>
            <a:r>
              <a:rPr lang="en-US" sz="1700" spc="-55"/>
              <a:t> </a:t>
            </a:r>
            <a:r>
              <a:rPr lang="en-US" sz="1700" spc="-5"/>
              <a:t>την</a:t>
            </a:r>
            <a:r>
              <a:rPr lang="en-US" sz="1700" spc="-35"/>
              <a:t> </a:t>
            </a:r>
            <a:r>
              <a:rPr lang="en-US" sz="1700"/>
              <a:t>οποία</a:t>
            </a:r>
            <a:r>
              <a:rPr lang="en-US" sz="1700" spc="-5"/>
              <a:t> </a:t>
            </a:r>
            <a:r>
              <a:rPr lang="en-US" sz="1700"/>
              <a:t>θα</a:t>
            </a:r>
          </a:p>
          <a:p>
            <a:pPr marL="2413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spc="-5"/>
              <a:t>επιλέγουμε</a:t>
            </a:r>
            <a:r>
              <a:rPr lang="en-US" sz="1700"/>
              <a:t> </a:t>
            </a:r>
            <a:r>
              <a:rPr lang="en-US" sz="1700" spc="-5"/>
              <a:t>τα</a:t>
            </a:r>
            <a:r>
              <a:rPr lang="en-US" sz="1700" spc="-15"/>
              <a:t> </a:t>
            </a:r>
            <a:r>
              <a:rPr lang="en-US" sz="1700" spc="-5"/>
              <a:t>δεδομένα.</a:t>
            </a:r>
            <a:r>
              <a:rPr lang="en-US" sz="1700" spc="-15"/>
              <a:t> </a:t>
            </a:r>
            <a:r>
              <a:rPr lang="en-US" sz="1700"/>
              <a:t>Έστω</a:t>
            </a:r>
            <a:r>
              <a:rPr lang="en-US" sz="1700" spc="-25"/>
              <a:t> </a:t>
            </a:r>
            <a:r>
              <a:rPr lang="en-US" sz="1700"/>
              <a:t>ότι</a:t>
            </a:r>
            <a:r>
              <a:rPr lang="en-US" sz="1700" spc="20"/>
              <a:t> </a:t>
            </a:r>
            <a:r>
              <a:rPr lang="en-US" sz="1700" spc="-5"/>
              <a:t>επιλέγουμε</a:t>
            </a:r>
            <a:r>
              <a:rPr lang="en-US" sz="1700" spc="25"/>
              <a:t> </a:t>
            </a:r>
            <a:r>
              <a:rPr lang="en-US" sz="1700" spc="-5"/>
              <a:t>από</a:t>
            </a:r>
            <a:r>
              <a:rPr lang="en-US" sz="1700" spc="-10"/>
              <a:t> </a:t>
            </a:r>
            <a:r>
              <a:rPr lang="en-US" sz="1700" spc="-5"/>
              <a:t>όλο</a:t>
            </a:r>
            <a:r>
              <a:rPr lang="en-US" sz="1700" spc="-10"/>
              <a:t> </a:t>
            </a:r>
            <a:r>
              <a:rPr lang="en-US" sz="1700" spc="-5"/>
              <a:t>το</a:t>
            </a:r>
            <a:r>
              <a:rPr lang="en-US" sz="1700" spc="-10"/>
              <a:t> </a:t>
            </a:r>
            <a:r>
              <a:rPr lang="en-US" sz="1700" spc="-5"/>
              <a:t>δείγμα</a:t>
            </a:r>
            <a:r>
              <a:rPr lang="en-US" sz="1700" spc="-40"/>
              <a:t> </a:t>
            </a:r>
            <a:r>
              <a:rPr lang="en-US" sz="1700" spc="-5"/>
              <a:t>το</a:t>
            </a:r>
            <a:r>
              <a:rPr lang="en-US" sz="1700" spc="-10"/>
              <a:t> </a:t>
            </a:r>
            <a:r>
              <a:rPr lang="en-US" sz="1700" spc="-5"/>
              <a:t>δεδομένο</a:t>
            </a:r>
            <a:r>
              <a:rPr lang="en-US" sz="1700" spc="-10"/>
              <a:t> </a:t>
            </a:r>
            <a:r>
              <a:rPr lang="en-US" sz="1700"/>
              <a:t>στη</a:t>
            </a:r>
            <a:r>
              <a:rPr lang="en-US" sz="1700" spc="-25"/>
              <a:t> </a:t>
            </a:r>
            <a:r>
              <a:rPr lang="en-US" sz="1700"/>
              <a:t>θέση</a:t>
            </a:r>
            <a:r>
              <a:rPr lang="en-US" sz="1700" spc="-30"/>
              <a:t> </a:t>
            </a:r>
            <a:r>
              <a:rPr lang="en-US" sz="1700"/>
              <a:t>3</a:t>
            </a:r>
            <a:r>
              <a:rPr lang="en-US" sz="1700" spc="-20"/>
              <a:t> </a:t>
            </a:r>
            <a:r>
              <a:rPr lang="en-US" sz="1700"/>
              <a:t>και</a:t>
            </a:r>
          </a:p>
          <a:p>
            <a:pPr marL="241300" marR="5080" indent="-228600">
              <a:lnSpc>
                <a:spcPct val="90000"/>
              </a:lnSpc>
              <a:spcBef>
                <a:spcPts val="170"/>
              </a:spcBef>
              <a:buFont typeface="Arial" panose="020B0604020202020204" pitchFamily="34" charset="0"/>
              <a:buChar char="•"/>
            </a:pPr>
            <a:r>
              <a:rPr lang="en-US" sz="1700" spc="-5"/>
              <a:t>λέμε </a:t>
            </a:r>
            <a:r>
              <a:rPr lang="en-US" sz="1700"/>
              <a:t>ότι </a:t>
            </a:r>
            <a:r>
              <a:rPr lang="en-US" sz="1700" spc="-5"/>
              <a:t>θέλουμε τα </a:t>
            </a:r>
            <a:r>
              <a:rPr lang="en-US" sz="1700" spc="-10"/>
              <a:t>στοιχεία που </a:t>
            </a:r>
            <a:r>
              <a:rPr lang="en-US" sz="1700" spc="-5"/>
              <a:t>βρίσκονται </a:t>
            </a:r>
            <a:r>
              <a:rPr lang="en-US" sz="1700"/>
              <a:t>κάθε </a:t>
            </a:r>
            <a:r>
              <a:rPr lang="en-US" sz="1700" spc="-5"/>
              <a:t>φόρα </a:t>
            </a:r>
            <a:r>
              <a:rPr lang="en-US" sz="1700" spc="-10"/>
              <a:t>4(x) </a:t>
            </a:r>
            <a:r>
              <a:rPr lang="en-US" sz="1700"/>
              <a:t>θέσεις </a:t>
            </a:r>
            <a:r>
              <a:rPr lang="en-US" sz="1700" spc="-5"/>
              <a:t>μετά το επιλεγμένο. </a:t>
            </a:r>
            <a:r>
              <a:rPr lang="en-US" sz="1700"/>
              <a:t>Τότε θα </a:t>
            </a:r>
            <a:r>
              <a:rPr lang="en-US" sz="1700" spc="-395"/>
              <a:t> </a:t>
            </a:r>
            <a:r>
              <a:rPr lang="en-US" sz="1700"/>
              <a:t>έχουμε</a:t>
            </a:r>
          </a:p>
          <a:p>
            <a:pPr marL="241300" indent="-228600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en-US" sz="1700" b="1" spc="-5"/>
              <a:t>1.Στάδιο</a:t>
            </a:r>
            <a:r>
              <a:rPr lang="en-US" sz="1700" b="1" spc="305"/>
              <a:t> </a:t>
            </a:r>
            <a:r>
              <a:rPr lang="en-US" sz="1700" b="1"/>
              <a:t>3</a:t>
            </a:r>
            <a:endParaRPr lang="en-US" sz="1700"/>
          </a:p>
          <a:p>
            <a:pPr marL="241300" indent="-228600">
              <a:lnSpc>
                <a:spcPct val="90000"/>
              </a:lnSpc>
              <a:spcBef>
                <a:spcPts val="790"/>
              </a:spcBef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en-US" sz="1700" b="1" spc="-5"/>
              <a:t>2.Στάδιο</a:t>
            </a:r>
            <a:r>
              <a:rPr lang="en-US" sz="1700" b="1" spc="-50"/>
              <a:t> </a:t>
            </a:r>
            <a:r>
              <a:rPr lang="en-US" sz="1700" b="1" spc="-5"/>
              <a:t>3+x=3+4=7</a:t>
            </a:r>
            <a:endParaRPr lang="en-US" sz="1700"/>
          </a:p>
          <a:p>
            <a:pPr marL="241300" indent="-228600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en-US" sz="1700" b="1" spc="-5"/>
              <a:t>2.Στάδιο</a:t>
            </a:r>
            <a:r>
              <a:rPr lang="en-US" sz="1700" b="1" spc="-50"/>
              <a:t> </a:t>
            </a:r>
            <a:r>
              <a:rPr lang="en-US" sz="1700" b="1" spc="-5"/>
              <a:t>7+x=7+4=11……</a:t>
            </a:r>
            <a:endParaRPr lang="en-US" sz="1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400" kern="1200" spc="-25">
                <a:solidFill>
                  <a:schemeClr val="tx1"/>
                </a:solidFill>
                <a:latin typeface="+mj-lt"/>
                <a:ea typeface="+mj-ea"/>
                <a:cs typeface="+mj-cs"/>
              </a:rPr>
              <a:t>Μ</a:t>
            </a:r>
            <a:r>
              <a:rPr lang="en-US" sz="5400" kern="1200" spc="-35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εί</a:t>
            </a:r>
            <a:r>
              <a:rPr lang="en-US" sz="54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ω</a:t>
            </a:r>
            <a:r>
              <a:rPr lang="en-US" sz="5400" kern="1200" spc="-4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</a:t>
            </a:r>
            <a:r>
              <a:rPr lang="en-US" sz="54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η</a:t>
            </a:r>
            <a:r>
              <a:rPr lang="en-US" sz="5400" kern="1200" spc="-24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</a:t>
            </a:r>
            <a:r>
              <a:rPr lang="en-US" sz="5400" kern="1200" spc="-4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</a:t>
            </a:r>
            <a:r>
              <a:rPr lang="en-US" sz="5400" kern="1200" spc="-2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η</a:t>
            </a:r>
            <a:r>
              <a:rPr lang="en-US" sz="54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λ</a:t>
            </a:r>
            <a:r>
              <a:rPr lang="en-US" sz="5400" kern="1200" spc="-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ώ</a:t>
            </a:r>
            <a:r>
              <a:rPr lang="en-US" sz="54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9304" y="2902913"/>
            <a:ext cx="9849751" cy="303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indent="-228600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000" spc="5"/>
              <a:t>H</a:t>
            </a:r>
            <a:r>
              <a:rPr lang="en-US" sz="2000" spc="-35"/>
              <a:t> </a:t>
            </a:r>
            <a:r>
              <a:rPr lang="en-US" sz="2000" spc="-5"/>
              <a:t>μείωση</a:t>
            </a:r>
            <a:r>
              <a:rPr lang="en-US" sz="2000" spc="-40"/>
              <a:t> </a:t>
            </a:r>
            <a:r>
              <a:rPr lang="en-US" sz="2000" spc="-5"/>
              <a:t>των</a:t>
            </a:r>
            <a:r>
              <a:rPr lang="en-US" sz="2000" spc="5"/>
              <a:t> </a:t>
            </a:r>
            <a:r>
              <a:rPr lang="en-US" sz="2000" spc="-5"/>
              <a:t>πεδίων</a:t>
            </a:r>
            <a:r>
              <a:rPr lang="en-US" sz="2000" spc="-20"/>
              <a:t> </a:t>
            </a:r>
            <a:r>
              <a:rPr lang="en-US" sz="2000" spc="5"/>
              <a:t>που</a:t>
            </a:r>
            <a:r>
              <a:rPr lang="en-US" sz="2000" spc="-40"/>
              <a:t> </a:t>
            </a:r>
            <a:r>
              <a:rPr lang="en-US" sz="2000"/>
              <a:t>θα</a:t>
            </a:r>
            <a:r>
              <a:rPr lang="en-US" sz="2000" spc="-45"/>
              <a:t> </a:t>
            </a:r>
            <a:r>
              <a:rPr lang="en-US" sz="2000" spc="-5"/>
              <a:t>επεξεργαστούμε</a:t>
            </a:r>
            <a:r>
              <a:rPr lang="en-US" sz="2000" spc="-25"/>
              <a:t> </a:t>
            </a:r>
            <a:r>
              <a:rPr lang="en-US" sz="2000" spc="-5"/>
              <a:t>γίνεται</a:t>
            </a:r>
            <a:r>
              <a:rPr lang="en-US" sz="2000" spc="-35"/>
              <a:t> </a:t>
            </a:r>
            <a:r>
              <a:rPr lang="en-US" sz="2000"/>
              <a:t>με</a:t>
            </a:r>
            <a:r>
              <a:rPr lang="en-US" sz="2000" spc="-40"/>
              <a:t> </a:t>
            </a:r>
            <a:r>
              <a:rPr lang="en-US" sz="2000" spc="5"/>
              <a:t>2</a:t>
            </a:r>
            <a:r>
              <a:rPr lang="en-US" sz="2000" spc="-20"/>
              <a:t> </a:t>
            </a:r>
            <a:r>
              <a:rPr lang="en-US" sz="2000"/>
              <a:t>τρόπους.</a:t>
            </a:r>
          </a:p>
          <a:p>
            <a:pPr marL="24130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spc="-5"/>
              <a:t>Δημιουργία</a:t>
            </a:r>
            <a:r>
              <a:rPr lang="en-US" sz="2000" spc="-140"/>
              <a:t> </a:t>
            </a:r>
            <a:r>
              <a:rPr lang="en-US" sz="2000"/>
              <a:t>νέων</a:t>
            </a:r>
            <a:r>
              <a:rPr lang="en-US" sz="2000" spc="-80"/>
              <a:t> </a:t>
            </a:r>
            <a:r>
              <a:rPr lang="en-US" sz="2000" spc="-5"/>
              <a:t>χαρακτηριστικών.</a:t>
            </a:r>
            <a:endParaRPr lang="en-US" sz="2000"/>
          </a:p>
          <a:p>
            <a:pPr marL="469265" marR="5080" indent="-228600">
              <a:lnSpc>
                <a:spcPct val="90000"/>
              </a:lnSpc>
              <a:spcBef>
                <a:spcPts val="509"/>
              </a:spcBef>
              <a:buFont typeface="Arial" panose="020B0604020202020204" pitchFamily="34" charset="0"/>
              <a:buChar char="•"/>
            </a:pPr>
            <a:r>
              <a:rPr lang="en-US" sz="2000" spc="-5"/>
              <a:t>Ανάλυση</a:t>
            </a:r>
            <a:r>
              <a:rPr lang="en-US" sz="2000" spc="10"/>
              <a:t> </a:t>
            </a:r>
            <a:r>
              <a:rPr lang="en-US" sz="2000" spc="-5"/>
              <a:t>Πρωταρχικών</a:t>
            </a:r>
            <a:r>
              <a:rPr lang="en-US" sz="2000" spc="15"/>
              <a:t> </a:t>
            </a:r>
            <a:r>
              <a:rPr lang="en-US" sz="2000" spc="-5"/>
              <a:t>Συνιστωσών</a:t>
            </a:r>
            <a:r>
              <a:rPr lang="en-US" sz="2000" spc="35"/>
              <a:t> </a:t>
            </a:r>
            <a:r>
              <a:rPr lang="en-US" sz="2000"/>
              <a:t>–</a:t>
            </a:r>
            <a:r>
              <a:rPr lang="en-US" sz="2000" spc="-5"/>
              <a:t> Principal</a:t>
            </a:r>
            <a:r>
              <a:rPr lang="en-US" sz="2000" spc="5"/>
              <a:t> </a:t>
            </a:r>
            <a:r>
              <a:rPr lang="en-US" sz="2000" spc="-10"/>
              <a:t>Component</a:t>
            </a:r>
            <a:r>
              <a:rPr lang="en-US" sz="2000" spc="20"/>
              <a:t> </a:t>
            </a:r>
            <a:r>
              <a:rPr lang="en-US" sz="2000" spc="-5"/>
              <a:t>Analysis</a:t>
            </a:r>
            <a:r>
              <a:rPr lang="en-US" sz="2000" spc="10"/>
              <a:t> </a:t>
            </a:r>
            <a:r>
              <a:rPr lang="en-US" sz="2000" spc="-10"/>
              <a:t>(PCA), </a:t>
            </a:r>
            <a:r>
              <a:rPr lang="en-US" sz="2000" spc="-5"/>
              <a:t> όπου</a:t>
            </a:r>
            <a:r>
              <a:rPr lang="en-US" sz="2000" spc="-40"/>
              <a:t> </a:t>
            </a:r>
            <a:r>
              <a:rPr lang="en-US" sz="2000" spc="-5"/>
              <a:t>μπορούμε</a:t>
            </a:r>
            <a:r>
              <a:rPr lang="en-US" sz="2000" spc="-30"/>
              <a:t> </a:t>
            </a:r>
            <a:r>
              <a:rPr lang="en-US" sz="2000" spc="-5"/>
              <a:t>για</a:t>
            </a:r>
            <a:r>
              <a:rPr lang="en-US" sz="2000" spc="-10"/>
              <a:t> </a:t>
            </a:r>
            <a:r>
              <a:rPr lang="en-US" sz="2000" spc="-5"/>
              <a:t>παράδειγμα</a:t>
            </a:r>
            <a:r>
              <a:rPr lang="en-US" sz="2000"/>
              <a:t> 2</a:t>
            </a:r>
            <a:r>
              <a:rPr lang="en-US" sz="2000" spc="-35"/>
              <a:t> </a:t>
            </a:r>
            <a:r>
              <a:rPr lang="en-US" sz="2000" spc="-5"/>
              <a:t>μεταβλητές</a:t>
            </a:r>
            <a:r>
              <a:rPr lang="en-US" sz="2000" spc="-25"/>
              <a:t> </a:t>
            </a:r>
            <a:r>
              <a:rPr lang="en-US" sz="2000" spc="-15"/>
              <a:t>να</a:t>
            </a:r>
            <a:r>
              <a:rPr lang="en-US" sz="2000" spc="-10"/>
              <a:t> </a:t>
            </a:r>
            <a:r>
              <a:rPr lang="en-US" sz="2000" spc="-5"/>
              <a:t>τις</a:t>
            </a:r>
            <a:r>
              <a:rPr lang="en-US" sz="2000" spc="-40"/>
              <a:t> </a:t>
            </a:r>
            <a:r>
              <a:rPr lang="en-US" sz="2000" spc="-5"/>
              <a:t>ενοποιήσουμε</a:t>
            </a:r>
            <a:r>
              <a:rPr lang="en-US" sz="2000" spc="-30"/>
              <a:t> </a:t>
            </a:r>
            <a:r>
              <a:rPr lang="en-US" sz="2000" spc="-5"/>
              <a:t>σε</a:t>
            </a:r>
            <a:r>
              <a:rPr lang="en-US" sz="2000" spc="-50"/>
              <a:t> </a:t>
            </a:r>
            <a:r>
              <a:rPr lang="en-US" sz="2000" spc="-5"/>
              <a:t>μια</a:t>
            </a:r>
            <a:r>
              <a:rPr lang="en-US" sz="2000" spc="-10"/>
              <a:t> νέα </a:t>
            </a:r>
            <a:r>
              <a:rPr lang="en-US" sz="2000" spc="-525"/>
              <a:t> </a:t>
            </a:r>
            <a:r>
              <a:rPr lang="en-US" sz="2000" spc="-5"/>
              <a:t>μεταβλητή.</a:t>
            </a:r>
            <a:endParaRPr lang="en-US"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400" kern="1200" spc="-25">
                <a:solidFill>
                  <a:schemeClr val="tx1"/>
                </a:solidFill>
                <a:latin typeface="+mj-lt"/>
                <a:ea typeface="+mj-ea"/>
                <a:cs typeface="+mj-cs"/>
              </a:rPr>
              <a:t>Μ</a:t>
            </a:r>
            <a:r>
              <a:rPr lang="en-US" sz="5400" kern="1200" spc="-35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εί</a:t>
            </a:r>
            <a:r>
              <a:rPr lang="en-US" sz="54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ω</a:t>
            </a:r>
            <a:r>
              <a:rPr lang="en-US" sz="5400" kern="1200" spc="-4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</a:t>
            </a:r>
            <a:r>
              <a:rPr lang="en-US" sz="54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η</a:t>
            </a:r>
            <a:r>
              <a:rPr lang="en-US" sz="5400" kern="1200" spc="-24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</a:t>
            </a:r>
            <a:r>
              <a:rPr lang="en-US" sz="5400" kern="1200" spc="-4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</a:t>
            </a:r>
            <a:r>
              <a:rPr lang="en-US" sz="5400" kern="1200" spc="-2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η</a:t>
            </a:r>
            <a:r>
              <a:rPr lang="en-US" sz="54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λ</a:t>
            </a:r>
            <a:r>
              <a:rPr lang="en-US" sz="5400" kern="1200" spc="-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ώ</a:t>
            </a:r>
            <a:r>
              <a:rPr lang="en-US" sz="54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9304" y="2902913"/>
            <a:ext cx="9849751" cy="303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indent="-228600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000" spc="5"/>
              <a:t>H</a:t>
            </a:r>
            <a:r>
              <a:rPr lang="en-US" sz="2000" spc="-35"/>
              <a:t> </a:t>
            </a:r>
            <a:r>
              <a:rPr lang="en-US" sz="2000" spc="-5"/>
              <a:t>μείωση</a:t>
            </a:r>
            <a:r>
              <a:rPr lang="en-US" sz="2000" spc="-35"/>
              <a:t> </a:t>
            </a:r>
            <a:r>
              <a:rPr lang="en-US" sz="2000" spc="-5"/>
              <a:t>των</a:t>
            </a:r>
            <a:r>
              <a:rPr lang="en-US" sz="2000"/>
              <a:t> </a:t>
            </a:r>
            <a:r>
              <a:rPr lang="en-US" sz="2000" spc="-5"/>
              <a:t>πεδίων</a:t>
            </a:r>
            <a:r>
              <a:rPr lang="en-US" sz="2000" spc="-15"/>
              <a:t> </a:t>
            </a:r>
            <a:r>
              <a:rPr lang="en-US" sz="2000" spc="5"/>
              <a:t>που</a:t>
            </a:r>
            <a:r>
              <a:rPr lang="en-US" sz="2000" spc="-45"/>
              <a:t> </a:t>
            </a:r>
            <a:r>
              <a:rPr lang="en-US" sz="2000"/>
              <a:t>θα</a:t>
            </a:r>
            <a:r>
              <a:rPr lang="en-US" sz="2000" spc="-40"/>
              <a:t> </a:t>
            </a:r>
            <a:r>
              <a:rPr lang="en-US" sz="2000" spc="-5"/>
              <a:t>επεξεργαστούμε</a:t>
            </a:r>
            <a:r>
              <a:rPr lang="en-US" sz="2000" spc="-30"/>
              <a:t> </a:t>
            </a:r>
            <a:r>
              <a:rPr lang="en-US" sz="2000" spc="-5"/>
              <a:t>γίνεται</a:t>
            </a:r>
            <a:r>
              <a:rPr lang="en-US" sz="2000" spc="-30"/>
              <a:t> </a:t>
            </a:r>
            <a:r>
              <a:rPr lang="en-US" sz="2000"/>
              <a:t>με</a:t>
            </a:r>
            <a:r>
              <a:rPr lang="en-US" sz="2000" spc="-45"/>
              <a:t> </a:t>
            </a:r>
            <a:r>
              <a:rPr lang="en-US" sz="2000" spc="5"/>
              <a:t>2</a:t>
            </a:r>
            <a:r>
              <a:rPr lang="en-US" sz="2000" spc="-15"/>
              <a:t> </a:t>
            </a:r>
            <a:r>
              <a:rPr lang="en-US" sz="2000"/>
              <a:t>τρόπους.</a:t>
            </a:r>
          </a:p>
          <a:p>
            <a:pPr marL="24130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/>
              <a:t>Επιλογή</a:t>
            </a:r>
            <a:r>
              <a:rPr lang="en-US" sz="2000" spc="-125"/>
              <a:t> </a:t>
            </a:r>
            <a:r>
              <a:rPr lang="en-US" sz="2000" spc="-5"/>
              <a:t>συγκεκριμένων</a:t>
            </a:r>
            <a:r>
              <a:rPr lang="en-US" sz="2000" spc="-60"/>
              <a:t> </a:t>
            </a:r>
            <a:r>
              <a:rPr lang="en-US" sz="2000"/>
              <a:t>πεδίων.</a:t>
            </a:r>
          </a:p>
          <a:p>
            <a:pPr marL="697865" marR="459105" lvl="1" indent="-228600">
              <a:lnSpc>
                <a:spcPct val="90000"/>
              </a:lnSpc>
              <a:spcBef>
                <a:spcPts val="555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2000" spc="-5"/>
              <a:t>Πίνακας</a:t>
            </a:r>
            <a:r>
              <a:rPr lang="en-US" sz="2000" spc="-65"/>
              <a:t> </a:t>
            </a:r>
            <a:r>
              <a:rPr lang="en-US" sz="2000" spc="-5"/>
              <a:t>συσχετίσεων,</a:t>
            </a:r>
            <a:r>
              <a:rPr lang="en-US" sz="2000" spc="-25"/>
              <a:t> </a:t>
            </a:r>
            <a:r>
              <a:rPr lang="en-US" sz="2000" spc="-5"/>
              <a:t>όπου</a:t>
            </a:r>
            <a:r>
              <a:rPr lang="en-US" sz="2000" spc="-50"/>
              <a:t> </a:t>
            </a:r>
            <a:r>
              <a:rPr lang="en-US" sz="2000"/>
              <a:t>μπορούμε</a:t>
            </a:r>
            <a:r>
              <a:rPr lang="en-US" sz="2000" spc="-55"/>
              <a:t> </a:t>
            </a:r>
            <a:r>
              <a:rPr lang="en-US" sz="2000"/>
              <a:t>να</a:t>
            </a:r>
            <a:r>
              <a:rPr lang="en-US" sz="2000" spc="-65"/>
              <a:t> </a:t>
            </a:r>
            <a:r>
              <a:rPr lang="en-US" sz="2000" spc="-5"/>
              <a:t>ελέγξουμε</a:t>
            </a:r>
            <a:r>
              <a:rPr lang="en-US" sz="2000" spc="-25"/>
              <a:t> </a:t>
            </a:r>
            <a:r>
              <a:rPr lang="en-US" sz="2000"/>
              <a:t>τη</a:t>
            </a:r>
            <a:r>
              <a:rPr lang="en-US" sz="2000" spc="-40"/>
              <a:t> </a:t>
            </a:r>
            <a:r>
              <a:rPr lang="en-US" sz="2000" spc="-5"/>
              <a:t>συσχέτιση</a:t>
            </a:r>
            <a:r>
              <a:rPr lang="en-US" sz="2000" spc="-55"/>
              <a:t> </a:t>
            </a:r>
            <a:r>
              <a:rPr lang="en-US" sz="2000"/>
              <a:t>των </a:t>
            </a:r>
            <a:r>
              <a:rPr lang="en-US" sz="2000" spc="-530"/>
              <a:t> </a:t>
            </a:r>
            <a:r>
              <a:rPr lang="en-US" sz="2000" spc="-5"/>
              <a:t>μεταβλητών</a:t>
            </a:r>
            <a:r>
              <a:rPr lang="en-US" sz="2000" spc="-20"/>
              <a:t> </a:t>
            </a:r>
            <a:r>
              <a:rPr lang="en-US" sz="2000" spc="-5"/>
              <a:t>και</a:t>
            </a:r>
            <a:r>
              <a:rPr lang="en-US" sz="2000" spc="-50"/>
              <a:t> </a:t>
            </a:r>
            <a:r>
              <a:rPr lang="en-US" sz="2000"/>
              <a:t>αν</a:t>
            </a:r>
            <a:r>
              <a:rPr lang="en-US" sz="2000" spc="-15"/>
              <a:t> </a:t>
            </a:r>
            <a:r>
              <a:rPr lang="en-US" sz="2000" spc="-10"/>
              <a:t>δούμε</a:t>
            </a:r>
            <a:r>
              <a:rPr lang="en-US" sz="2000" spc="-25"/>
              <a:t> </a:t>
            </a:r>
            <a:r>
              <a:rPr lang="en-US" sz="2000"/>
              <a:t>ότι</a:t>
            </a:r>
            <a:r>
              <a:rPr lang="en-US" sz="2000" spc="-20"/>
              <a:t> </a:t>
            </a:r>
            <a:r>
              <a:rPr lang="en-US" sz="2000" spc="-5"/>
              <a:t>υπάρχει</a:t>
            </a:r>
            <a:r>
              <a:rPr lang="en-US" sz="2000" spc="-45"/>
              <a:t> </a:t>
            </a:r>
            <a:r>
              <a:rPr lang="en-US" sz="2000"/>
              <a:t>υψηλή</a:t>
            </a:r>
            <a:r>
              <a:rPr lang="en-US" sz="2000" spc="-40"/>
              <a:t> </a:t>
            </a:r>
            <a:r>
              <a:rPr lang="en-US" sz="2000" spc="-10"/>
              <a:t>συσχέτιση</a:t>
            </a:r>
            <a:r>
              <a:rPr lang="en-US" sz="2000" spc="-25"/>
              <a:t> </a:t>
            </a:r>
            <a:r>
              <a:rPr lang="en-US" sz="2000" spc="-10"/>
              <a:t>τότε</a:t>
            </a:r>
            <a:r>
              <a:rPr lang="en-US" sz="2000" spc="-20"/>
              <a:t> </a:t>
            </a:r>
            <a:r>
              <a:rPr lang="en-US" sz="2000"/>
              <a:t>να</a:t>
            </a:r>
            <a:r>
              <a:rPr lang="en-US" sz="2000" spc="-30"/>
              <a:t> </a:t>
            </a:r>
            <a:r>
              <a:rPr lang="en-US" sz="2000" spc="-10"/>
              <a:t>μην</a:t>
            </a:r>
            <a:endParaRPr lang="en-US" sz="2000"/>
          </a:p>
          <a:p>
            <a:pPr marL="697865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spc="-5"/>
              <a:t>συμπεριλάβουμε</a:t>
            </a:r>
            <a:r>
              <a:rPr lang="en-US" sz="2000" spc="-30"/>
              <a:t> </a:t>
            </a:r>
            <a:r>
              <a:rPr lang="en-US" sz="2000"/>
              <a:t>στην</a:t>
            </a:r>
            <a:r>
              <a:rPr lang="en-US" sz="2000" spc="-70"/>
              <a:t> </a:t>
            </a:r>
            <a:r>
              <a:rPr lang="en-US" sz="2000" spc="-5"/>
              <a:t>ανάλυση</a:t>
            </a:r>
            <a:r>
              <a:rPr lang="en-US" sz="2000" spc="-40"/>
              <a:t> </a:t>
            </a:r>
            <a:r>
              <a:rPr lang="en-US" sz="2000" spc="-5"/>
              <a:t>τις</a:t>
            </a:r>
            <a:r>
              <a:rPr lang="en-US" sz="2000" spc="-55"/>
              <a:t> </a:t>
            </a:r>
            <a:r>
              <a:rPr lang="en-US" sz="2000" spc="-5"/>
              <a:t>συσχετιζόμενες</a:t>
            </a:r>
            <a:r>
              <a:rPr lang="en-US" sz="2000" spc="-40"/>
              <a:t> </a:t>
            </a:r>
            <a:r>
              <a:rPr lang="en-US" sz="2000" spc="-5"/>
              <a:t>μεταβλητές.</a:t>
            </a:r>
            <a:endParaRPr lang="en-US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5080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Βασ</a:t>
            </a:r>
            <a:r>
              <a:rPr lang="en-US" sz="4000" kern="1200" spc="-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ι</a:t>
            </a:r>
            <a:r>
              <a:rPr lang="en-US" sz="40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κά</a:t>
            </a:r>
            <a:r>
              <a:rPr lang="en-US" sz="4000" kern="1200" spc="-254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Στ</a:t>
            </a:r>
            <a:r>
              <a:rPr lang="en-US" sz="4000" kern="1200" spc="-2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ά</a:t>
            </a:r>
            <a:r>
              <a:rPr lang="en-US" sz="40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δ</a:t>
            </a:r>
            <a:r>
              <a:rPr lang="en-US" sz="4000" kern="1200" spc="-3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ι</a:t>
            </a:r>
            <a:r>
              <a:rPr lang="en-US" sz="40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n-US" sz="4000" kern="1200" spc="-26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κατά</a:t>
            </a:r>
            <a:r>
              <a:rPr lang="en-US" sz="4000" kern="1200" spc="-27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τη</a:t>
            </a:r>
            <a:r>
              <a:rPr lang="en-US" sz="40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ν</a:t>
            </a:r>
            <a:r>
              <a:rPr lang="en-US" sz="4000" kern="1200" spc="-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Πρ</a:t>
            </a:r>
            <a:r>
              <a:rPr lang="en-US" sz="4000" kern="1200" spc="-2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</a:t>
            </a:r>
            <a:r>
              <a:rPr lang="en-US" sz="40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</a:t>
            </a:r>
            <a:r>
              <a:rPr lang="en-US" sz="4000" kern="1200" spc="-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</a:t>
            </a:r>
            <a:r>
              <a:rPr lang="en-US" sz="40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οι</a:t>
            </a:r>
            <a:r>
              <a:rPr lang="en-US" sz="4000" kern="1200" spc="-2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μ</a:t>
            </a:r>
            <a:r>
              <a:rPr lang="en-US" sz="40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n-US" sz="4000" kern="1200" spc="-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</a:t>
            </a:r>
            <a:r>
              <a:rPr lang="en-US" sz="40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ί</a:t>
            </a:r>
            <a:r>
              <a:rPr lang="en-US" sz="40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n-US" sz="4000" kern="1200" spc="-26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</a:t>
            </a:r>
            <a:r>
              <a:rPr lang="en-US" sz="4000" kern="1200" spc="-2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ω</a:t>
            </a:r>
            <a:r>
              <a:rPr lang="en-US" sz="40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ν  </a:t>
            </a:r>
            <a:r>
              <a:rPr lang="en-US" sz="40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δεδομένων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AB3F800D-CFC3-96E1-1C0C-02FE8390A2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067930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4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Μέτρηση</a:t>
            </a:r>
            <a:r>
              <a:rPr lang="en-US" sz="5400" kern="1200" spc="-8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Ομοιότητας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793660" y="2599509"/>
            <a:ext cx="10143668" cy="34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5080" indent="-228600">
              <a:lnSpc>
                <a:spcPct val="90000"/>
              </a:lnSpc>
              <a:spcBef>
                <a:spcPts val="509"/>
              </a:spcBef>
              <a:buFont typeface="Arial" panose="020B0604020202020204" pitchFamily="34" charset="0"/>
              <a:buChar char="•"/>
            </a:pPr>
            <a:r>
              <a:rPr lang="en-US" sz="2400"/>
              <a:t>Ένας</a:t>
            </a:r>
            <a:r>
              <a:rPr lang="en-US" sz="2400" spc="-85"/>
              <a:t> </a:t>
            </a:r>
            <a:r>
              <a:rPr lang="en-US" sz="2400" spc="-5"/>
              <a:t>τρόπος</a:t>
            </a:r>
            <a:r>
              <a:rPr lang="en-US" sz="2400" spc="-65"/>
              <a:t> </a:t>
            </a:r>
            <a:r>
              <a:rPr lang="en-US" sz="2400" spc="-5"/>
              <a:t>καθορισμού</a:t>
            </a:r>
            <a:r>
              <a:rPr lang="en-US" sz="2400" spc="-70"/>
              <a:t> </a:t>
            </a:r>
            <a:r>
              <a:rPr lang="en-US" sz="2400"/>
              <a:t>του</a:t>
            </a:r>
            <a:r>
              <a:rPr lang="en-US" sz="2400" spc="-90"/>
              <a:t> </a:t>
            </a:r>
            <a:r>
              <a:rPr lang="en-US" sz="2400" spc="-5"/>
              <a:t>βαθμού</a:t>
            </a:r>
            <a:r>
              <a:rPr lang="en-US" sz="2400" spc="-75"/>
              <a:t> </a:t>
            </a:r>
            <a:r>
              <a:rPr lang="en-US" sz="2400" spc="-5"/>
              <a:t>ομοιότητας</a:t>
            </a:r>
            <a:r>
              <a:rPr lang="en-US" sz="2400" spc="-75"/>
              <a:t> </a:t>
            </a:r>
            <a:r>
              <a:rPr lang="en-US" sz="2400" spc="-5"/>
              <a:t>δύο</a:t>
            </a:r>
            <a:r>
              <a:rPr lang="en-US" sz="2400" spc="-65"/>
              <a:t> </a:t>
            </a:r>
            <a:r>
              <a:rPr lang="en-US" sz="2400" spc="-5"/>
              <a:t>αντικειμένων </a:t>
            </a:r>
            <a:r>
              <a:rPr lang="en-US" sz="2400" spc="-620"/>
              <a:t> </a:t>
            </a:r>
            <a:r>
              <a:rPr lang="en-US" sz="2400" spc="-5"/>
              <a:t>αποτελεί</a:t>
            </a:r>
            <a:r>
              <a:rPr lang="en-US" sz="2400" spc="-35"/>
              <a:t> </a:t>
            </a:r>
            <a:r>
              <a:rPr lang="en-US" sz="2400" spc="5"/>
              <a:t>η</a:t>
            </a:r>
            <a:r>
              <a:rPr lang="en-US" sz="2400" spc="-5"/>
              <a:t> μέτρηση</a:t>
            </a:r>
            <a:r>
              <a:rPr lang="en-US" sz="2400" spc="-30"/>
              <a:t> </a:t>
            </a:r>
            <a:r>
              <a:rPr lang="en-US" sz="2400"/>
              <a:t>της</a:t>
            </a:r>
            <a:r>
              <a:rPr lang="en-US" sz="2400" spc="-40"/>
              <a:t> </a:t>
            </a:r>
            <a:r>
              <a:rPr lang="en-US" sz="2400"/>
              <a:t>απόστασης</a:t>
            </a:r>
            <a:r>
              <a:rPr lang="en-US" sz="2400" spc="-15"/>
              <a:t> </a:t>
            </a:r>
            <a:r>
              <a:rPr lang="en-US" sz="2400" spc="-5"/>
              <a:t>μεταξύ</a:t>
            </a:r>
            <a:r>
              <a:rPr lang="en-US" sz="2400" spc="-20"/>
              <a:t> </a:t>
            </a:r>
            <a:r>
              <a:rPr lang="en-US" sz="2400" spc="-5"/>
              <a:t>των</a:t>
            </a:r>
            <a:r>
              <a:rPr lang="en-US" sz="2400"/>
              <a:t> </a:t>
            </a:r>
            <a:r>
              <a:rPr lang="en-US" sz="2400" spc="-5"/>
              <a:t>αντικειμένων.</a:t>
            </a:r>
            <a:endParaRPr lang="en-US" sz="2400"/>
          </a:p>
          <a:p>
            <a:pPr marL="12700" marR="1865630" indent="-228600">
              <a:lnSpc>
                <a:spcPct val="90000"/>
              </a:lnSpc>
              <a:spcBef>
                <a:spcPts val="1060"/>
              </a:spcBef>
              <a:buFont typeface="Arial" panose="020B0604020202020204" pitchFamily="34" charset="0"/>
              <a:buChar char="•"/>
            </a:pPr>
            <a:r>
              <a:rPr lang="en-US" sz="2400" spc="-5"/>
              <a:t>Οι</a:t>
            </a:r>
            <a:r>
              <a:rPr lang="en-US" sz="2400" spc="-80"/>
              <a:t> </a:t>
            </a:r>
            <a:r>
              <a:rPr lang="en-US" sz="2400"/>
              <a:t>μέθοδοι</a:t>
            </a:r>
            <a:r>
              <a:rPr lang="en-US" sz="2400" spc="-40"/>
              <a:t> </a:t>
            </a:r>
            <a:r>
              <a:rPr lang="en-US" sz="2400" spc="5"/>
              <a:t>που</a:t>
            </a:r>
            <a:r>
              <a:rPr lang="en-US" sz="2400" spc="-60"/>
              <a:t> </a:t>
            </a:r>
            <a:r>
              <a:rPr lang="en-US" sz="2400"/>
              <a:t>θα</a:t>
            </a:r>
            <a:r>
              <a:rPr lang="en-US" sz="2400" spc="-65"/>
              <a:t> </a:t>
            </a:r>
            <a:r>
              <a:rPr lang="en-US" sz="2400" spc="-5"/>
              <a:t>χρησιμοποιήσουμε</a:t>
            </a:r>
            <a:r>
              <a:rPr lang="en-US" sz="2400" spc="-45"/>
              <a:t> </a:t>
            </a:r>
            <a:r>
              <a:rPr lang="en-US" sz="2400" spc="-5"/>
              <a:t>και</a:t>
            </a:r>
            <a:r>
              <a:rPr lang="en-US" sz="2400" spc="-60"/>
              <a:t> </a:t>
            </a:r>
            <a:r>
              <a:rPr lang="en-US" sz="2400" spc="5"/>
              <a:t>οι</a:t>
            </a:r>
            <a:r>
              <a:rPr lang="en-US" sz="2400" spc="-60"/>
              <a:t> </a:t>
            </a:r>
            <a:r>
              <a:rPr lang="en-US" sz="2400"/>
              <a:t>οποίοι</a:t>
            </a:r>
            <a:r>
              <a:rPr lang="en-US" sz="2400" spc="-50"/>
              <a:t> </a:t>
            </a:r>
            <a:r>
              <a:rPr lang="en-US" sz="2400" spc="-5"/>
              <a:t>θα </a:t>
            </a:r>
            <a:r>
              <a:rPr lang="en-US" sz="2400" spc="-615"/>
              <a:t> </a:t>
            </a:r>
            <a:r>
              <a:rPr lang="en-US" sz="2400" spc="-5"/>
              <a:t>παρουσιαστούν</a:t>
            </a:r>
            <a:r>
              <a:rPr lang="en-US" sz="2400" spc="-25"/>
              <a:t> </a:t>
            </a:r>
            <a:r>
              <a:rPr lang="en-US" sz="2400" spc="-5"/>
              <a:t>στα</a:t>
            </a:r>
            <a:r>
              <a:rPr lang="en-US" sz="2400" spc="-25"/>
              <a:t> </a:t>
            </a:r>
            <a:r>
              <a:rPr lang="en-US" sz="2400"/>
              <a:t>επόμενα</a:t>
            </a:r>
            <a:r>
              <a:rPr lang="en-US" sz="2400" spc="-20"/>
              <a:t> </a:t>
            </a:r>
            <a:r>
              <a:rPr lang="en-US" sz="2400" spc="-5"/>
              <a:t>κεφάλαια</a:t>
            </a:r>
            <a:r>
              <a:rPr lang="en-US" sz="2400" spc="-45"/>
              <a:t> </a:t>
            </a:r>
            <a:r>
              <a:rPr lang="en-US" sz="2400"/>
              <a:t>είναι</a:t>
            </a:r>
          </a:p>
          <a:p>
            <a:pPr indent="-228600">
              <a:lnSpc>
                <a:spcPct val="90000"/>
              </a:lnSpc>
              <a:spcBef>
                <a:spcPts val="30"/>
              </a:spcBef>
              <a:buFont typeface="Arial" panose="020B0604020202020204" pitchFamily="34" charset="0"/>
              <a:buChar char="•"/>
            </a:pPr>
            <a:endParaRPr lang="en-US" sz="2400"/>
          </a:p>
          <a:p>
            <a:pPr marL="241300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400" spc="5"/>
              <a:t>Η</a:t>
            </a:r>
            <a:r>
              <a:rPr lang="en-US" sz="2400" spc="-75"/>
              <a:t> </a:t>
            </a:r>
            <a:r>
              <a:rPr lang="en-US" sz="2400" spc="-5"/>
              <a:t>Ευκλείδεια</a:t>
            </a:r>
            <a:r>
              <a:rPr lang="en-US" sz="2400" spc="-80"/>
              <a:t> </a:t>
            </a:r>
            <a:r>
              <a:rPr lang="en-US" sz="2400"/>
              <a:t>Απόσταση</a:t>
            </a:r>
            <a:r>
              <a:rPr lang="en-US" sz="2400" spc="-45"/>
              <a:t> </a:t>
            </a:r>
            <a:r>
              <a:rPr lang="en-US" sz="2400" spc="-5"/>
              <a:t>και</a:t>
            </a:r>
            <a:endParaRPr lang="en-US" sz="2400"/>
          </a:p>
          <a:p>
            <a:pPr indent="-228600">
              <a:lnSpc>
                <a:spcPct val="90000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en-US" sz="2400"/>
          </a:p>
          <a:p>
            <a:pPr marL="241300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400" spc="5"/>
              <a:t>Η</a:t>
            </a:r>
            <a:r>
              <a:rPr lang="en-US" sz="2400" spc="-70"/>
              <a:t> </a:t>
            </a:r>
            <a:r>
              <a:rPr lang="en-US" sz="2400" spc="-5"/>
              <a:t>Απόσταση</a:t>
            </a:r>
            <a:r>
              <a:rPr lang="en-US" sz="2400" spc="-40"/>
              <a:t> </a:t>
            </a:r>
            <a:r>
              <a:rPr lang="en-US" sz="2400" spc="-5"/>
              <a:t>Manhattan</a:t>
            </a:r>
            <a:endParaRPr lang="en-US"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ΤΕΛ</a:t>
            </a:r>
            <a:r>
              <a:rPr lang="en-US" sz="6600" kern="1200" spc="-2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Ο</a:t>
            </a: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ctr" rtl="0">
              <a:lnSpc>
                <a:spcPct val="90000"/>
              </a:lnSpc>
              <a:spcBef>
                <a:spcPct val="0"/>
              </a:spcBef>
            </a:pPr>
            <a:r>
              <a:rPr lang="en-US" sz="3200" kern="1200" spc="-1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Ελλιπείς</a:t>
            </a:r>
            <a:r>
              <a:rPr lang="en-US" sz="3200" kern="1200" spc="-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spc="-5">
                <a:solidFill>
                  <a:schemeClr val="bg1"/>
                </a:solidFill>
                <a:latin typeface="+mj-lt"/>
                <a:ea typeface="+mj-ea"/>
                <a:cs typeface="+mj-cs"/>
              </a:rPr>
              <a:t>τιμές</a:t>
            </a:r>
            <a:r>
              <a:rPr lang="en-US" sz="3200" kern="1200" spc="-25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spc="-5">
                <a:solidFill>
                  <a:schemeClr val="bg1"/>
                </a:solidFill>
                <a:latin typeface="+mj-lt"/>
                <a:ea typeface="+mj-ea"/>
                <a:cs typeface="+mj-cs"/>
              </a:rPr>
              <a:t>(missing</a:t>
            </a:r>
            <a:r>
              <a:rPr lang="en-US" sz="3200" kern="1200" spc="-7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spc="-5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values)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467" y="2141147"/>
            <a:ext cx="10905066" cy="34623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45998"/>
            <a:ext cx="68192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Ελλιπείς</a:t>
            </a:r>
            <a:r>
              <a:rPr spc="-50" dirty="0"/>
              <a:t> </a:t>
            </a:r>
            <a:r>
              <a:rPr spc="-5" dirty="0"/>
              <a:t>τιμές</a:t>
            </a:r>
            <a:r>
              <a:rPr spc="-25" dirty="0"/>
              <a:t> </a:t>
            </a:r>
            <a:r>
              <a:rPr spc="-5" dirty="0"/>
              <a:t>(missing</a:t>
            </a:r>
            <a:r>
              <a:rPr spc="-70" dirty="0"/>
              <a:t> </a:t>
            </a:r>
            <a:r>
              <a:rPr spc="-5" dirty="0"/>
              <a:t>values)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91894" y="2266950"/>
            <a:ext cx="9239250" cy="2924175"/>
            <a:chOff x="1191894" y="2266950"/>
            <a:chExt cx="9239250" cy="29241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1894" y="2266950"/>
              <a:ext cx="9239250" cy="29241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838439" y="3930650"/>
              <a:ext cx="2235200" cy="1003300"/>
            </a:xfrm>
            <a:custGeom>
              <a:avLst/>
              <a:gdLst/>
              <a:ahLst/>
              <a:cxnLst/>
              <a:rect l="l" t="t" r="r" b="b"/>
              <a:pathLst>
                <a:path w="2235200" h="1003300">
                  <a:moveTo>
                    <a:pt x="0" y="355600"/>
                  </a:moveTo>
                  <a:lnTo>
                    <a:pt x="822325" y="355600"/>
                  </a:lnTo>
                  <a:lnTo>
                    <a:pt x="822325" y="44450"/>
                  </a:lnTo>
                  <a:lnTo>
                    <a:pt x="0" y="44450"/>
                  </a:lnTo>
                  <a:lnTo>
                    <a:pt x="0" y="355600"/>
                  </a:lnTo>
                  <a:close/>
                </a:path>
                <a:path w="2235200" h="1003300">
                  <a:moveTo>
                    <a:pt x="1410969" y="311150"/>
                  </a:moveTo>
                  <a:lnTo>
                    <a:pt x="2235200" y="311150"/>
                  </a:lnTo>
                  <a:lnTo>
                    <a:pt x="2235200" y="0"/>
                  </a:lnTo>
                  <a:lnTo>
                    <a:pt x="1410969" y="0"/>
                  </a:lnTo>
                  <a:lnTo>
                    <a:pt x="1410969" y="311150"/>
                  </a:lnTo>
                  <a:close/>
                </a:path>
                <a:path w="2235200" h="1003300">
                  <a:moveTo>
                    <a:pt x="725169" y="1003300"/>
                  </a:moveTo>
                  <a:lnTo>
                    <a:pt x="1549400" y="1003300"/>
                  </a:lnTo>
                  <a:lnTo>
                    <a:pt x="1549400" y="692150"/>
                  </a:lnTo>
                  <a:lnTo>
                    <a:pt x="725169" y="692150"/>
                  </a:lnTo>
                  <a:lnTo>
                    <a:pt x="725169" y="10033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45998"/>
            <a:ext cx="68192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Ελλιπείς</a:t>
            </a:r>
            <a:r>
              <a:rPr spc="-50" dirty="0"/>
              <a:t> </a:t>
            </a:r>
            <a:r>
              <a:rPr spc="-5" dirty="0"/>
              <a:t>τιμές</a:t>
            </a:r>
            <a:r>
              <a:rPr spc="-25" dirty="0"/>
              <a:t> </a:t>
            </a:r>
            <a:r>
              <a:rPr spc="-5" dirty="0"/>
              <a:t>(missing</a:t>
            </a:r>
            <a:r>
              <a:rPr spc="-70" dirty="0"/>
              <a:t> </a:t>
            </a:r>
            <a:r>
              <a:rPr spc="-5" dirty="0"/>
              <a:t>values)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91894" y="2266950"/>
            <a:ext cx="9996805" cy="2924175"/>
            <a:chOff x="1191894" y="2266950"/>
            <a:chExt cx="9996805" cy="29241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1894" y="2266950"/>
              <a:ext cx="9239250" cy="29241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839075" y="3930650"/>
              <a:ext cx="2235200" cy="1003300"/>
            </a:xfrm>
            <a:custGeom>
              <a:avLst/>
              <a:gdLst/>
              <a:ahLst/>
              <a:cxnLst/>
              <a:rect l="l" t="t" r="r" b="b"/>
              <a:pathLst>
                <a:path w="2235200" h="1003300">
                  <a:moveTo>
                    <a:pt x="0" y="355600"/>
                  </a:moveTo>
                  <a:lnTo>
                    <a:pt x="822325" y="355600"/>
                  </a:lnTo>
                  <a:lnTo>
                    <a:pt x="822325" y="44450"/>
                  </a:lnTo>
                  <a:lnTo>
                    <a:pt x="0" y="44450"/>
                  </a:lnTo>
                  <a:lnTo>
                    <a:pt x="0" y="355600"/>
                  </a:lnTo>
                  <a:close/>
                </a:path>
                <a:path w="2235200" h="1003300">
                  <a:moveTo>
                    <a:pt x="1411604" y="311150"/>
                  </a:moveTo>
                  <a:lnTo>
                    <a:pt x="2235200" y="311150"/>
                  </a:lnTo>
                  <a:lnTo>
                    <a:pt x="2235200" y="0"/>
                  </a:lnTo>
                  <a:lnTo>
                    <a:pt x="1411604" y="0"/>
                  </a:lnTo>
                  <a:lnTo>
                    <a:pt x="1411604" y="311150"/>
                  </a:lnTo>
                  <a:close/>
                </a:path>
                <a:path w="2235200" h="1003300">
                  <a:moveTo>
                    <a:pt x="725804" y="1003300"/>
                  </a:moveTo>
                  <a:lnTo>
                    <a:pt x="1549400" y="1003300"/>
                  </a:lnTo>
                  <a:lnTo>
                    <a:pt x="1549400" y="692150"/>
                  </a:lnTo>
                  <a:lnTo>
                    <a:pt x="725804" y="692150"/>
                  </a:lnTo>
                  <a:lnTo>
                    <a:pt x="725804" y="10033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49285" y="3641725"/>
              <a:ext cx="2939415" cy="1142365"/>
            </a:xfrm>
            <a:custGeom>
              <a:avLst/>
              <a:gdLst/>
              <a:ahLst/>
              <a:cxnLst/>
              <a:rect l="l" t="t" r="r" b="b"/>
              <a:pathLst>
                <a:path w="2939415" h="1142364">
                  <a:moveTo>
                    <a:pt x="2939415" y="138430"/>
                  </a:moveTo>
                  <a:lnTo>
                    <a:pt x="2854325" y="142239"/>
                  </a:lnTo>
                  <a:lnTo>
                    <a:pt x="2869565" y="170180"/>
                  </a:lnTo>
                  <a:lnTo>
                    <a:pt x="1136015" y="1131570"/>
                  </a:lnTo>
                  <a:lnTo>
                    <a:pt x="1142365" y="1142364"/>
                  </a:lnTo>
                  <a:lnTo>
                    <a:pt x="2875915" y="180975"/>
                  </a:lnTo>
                  <a:lnTo>
                    <a:pt x="2910437" y="180975"/>
                  </a:lnTo>
                  <a:lnTo>
                    <a:pt x="2922270" y="163830"/>
                  </a:lnTo>
                  <a:lnTo>
                    <a:pt x="2939415" y="138430"/>
                  </a:lnTo>
                  <a:close/>
                </a:path>
                <a:path w="2939415" h="1142364">
                  <a:moveTo>
                    <a:pt x="2526846" y="45085"/>
                  </a:moveTo>
                  <a:lnTo>
                    <a:pt x="2458720" y="45085"/>
                  </a:lnTo>
                  <a:lnTo>
                    <a:pt x="2463800" y="53975"/>
                  </a:lnTo>
                  <a:lnTo>
                    <a:pt x="2465070" y="64135"/>
                  </a:lnTo>
                  <a:lnTo>
                    <a:pt x="1821815" y="439419"/>
                  </a:lnTo>
                  <a:lnTo>
                    <a:pt x="1828165" y="450214"/>
                  </a:lnTo>
                  <a:lnTo>
                    <a:pt x="2475230" y="73025"/>
                  </a:lnTo>
                  <a:lnTo>
                    <a:pt x="2508795" y="73025"/>
                  </a:lnTo>
                  <a:lnTo>
                    <a:pt x="2520315" y="55244"/>
                  </a:lnTo>
                  <a:lnTo>
                    <a:pt x="2526846" y="45085"/>
                  </a:lnTo>
                  <a:close/>
                </a:path>
                <a:path w="2939415" h="1142364">
                  <a:moveTo>
                    <a:pt x="2457450" y="0"/>
                  </a:moveTo>
                  <a:lnTo>
                    <a:pt x="2461260" y="31750"/>
                  </a:lnTo>
                  <a:lnTo>
                    <a:pt x="0" y="327660"/>
                  </a:lnTo>
                  <a:lnTo>
                    <a:pt x="1905" y="339725"/>
                  </a:lnTo>
                  <a:lnTo>
                    <a:pt x="2458720" y="45085"/>
                  </a:lnTo>
                  <a:lnTo>
                    <a:pt x="2526846" y="45085"/>
                  </a:lnTo>
                  <a:lnTo>
                    <a:pt x="2537460" y="28575"/>
                  </a:lnTo>
                  <a:lnTo>
                    <a:pt x="2457450" y="0"/>
                  </a:lnTo>
                  <a:close/>
                </a:path>
                <a:path w="2939415" h="1142364">
                  <a:moveTo>
                    <a:pt x="2910437" y="180975"/>
                  </a:moveTo>
                  <a:lnTo>
                    <a:pt x="2875915" y="180975"/>
                  </a:lnTo>
                  <a:lnTo>
                    <a:pt x="2891155" y="208914"/>
                  </a:lnTo>
                  <a:lnTo>
                    <a:pt x="2910437" y="180975"/>
                  </a:lnTo>
                  <a:close/>
                </a:path>
                <a:path w="2939415" h="1142364">
                  <a:moveTo>
                    <a:pt x="2508795" y="73025"/>
                  </a:moveTo>
                  <a:lnTo>
                    <a:pt x="2475230" y="73025"/>
                  </a:lnTo>
                  <a:lnTo>
                    <a:pt x="2491105" y="100330"/>
                  </a:lnTo>
                  <a:lnTo>
                    <a:pt x="2508795" y="73025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054333" y="3234944"/>
            <a:ext cx="937260" cy="5778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5580" marR="5080" indent="-183515">
              <a:lnSpc>
                <a:spcPct val="101200"/>
              </a:lnSpc>
              <a:spcBef>
                <a:spcPts val="75"/>
              </a:spcBef>
            </a:pPr>
            <a:r>
              <a:rPr sz="1800" spc="-10" dirty="0">
                <a:latin typeface="Microsoft Sans Serif"/>
                <a:cs typeface="Microsoft Sans Serif"/>
              </a:rPr>
              <a:t>Ελλιπείς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τιμές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 spc="-10">
                <a:latin typeface="+mj-lt"/>
                <a:cs typeface="+mj-cs"/>
              </a:rPr>
              <a:t>Ελλιπείς</a:t>
            </a:r>
            <a:r>
              <a:rPr lang="en-US" sz="4000" kern="1200" spc="-50">
                <a:latin typeface="+mj-lt"/>
                <a:cs typeface="+mj-cs"/>
              </a:rPr>
              <a:t> </a:t>
            </a:r>
            <a:r>
              <a:rPr lang="en-US" sz="4000" kern="1200" spc="-5">
                <a:latin typeface="+mj-lt"/>
                <a:cs typeface="+mj-cs"/>
              </a:rPr>
              <a:t>τιμές</a:t>
            </a:r>
            <a:r>
              <a:rPr lang="en-US" sz="4000" kern="1200" spc="-25">
                <a:latin typeface="+mj-lt"/>
                <a:cs typeface="+mj-cs"/>
              </a:rPr>
              <a:t> </a:t>
            </a:r>
            <a:r>
              <a:rPr lang="en-US" sz="4000" kern="1200" spc="-5">
                <a:latin typeface="+mj-lt"/>
                <a:cs typeface="+mj-cs"/>
              </a:rPr>
              <a:t>(missing</a:t>
            </a:r>
            <a:r>
              <a:rPr lang="en-US" sz="4000" kern="1200" spc="-70">
                <a:latin typeface="+mj-lt"/>
                <a:cs typeface="+mj-cs"/>
              </a:rPr>
              <a:t> </a:t>
            </a:r>
            <a:r>
              <a:rPr lang="en-US" sz="4000" kern="1200" spc="-5">
                <a:latin typeface="+mj-lt"/>
                <a:cs typeface="+mj-cs"/>
              </a:rPr>
              <a:t>values)</a:t>
            </a:r>
          </a:p>
        </p:txBody>
      </p:sp>
      <p:pic>
        <p:nvPicPr>
          <p:cNvPr id="6" name="Picture 5" descr="Αριθμοί χρηματιστηρίου">
            <a:extLst>
              <a:ext uri="{FF2B5EF4-FFF2-40B4-BE49-F238E27FC236}">
                <a16:creationId xmlns:a16="http://schemas.microsoft.com/office/drawing/2014/main" id="{65FE7E73-D34F-18CB-C3C4-F23E79E93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8" r="28836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4" name="object 4"/>
          <p:cNvSpPr txBox="1"/>
          <p:nvPr/>
        </p:nvSpPr>
        <p:spPr>
          <a:xfrm>
            <a:off x="4553734" y="2409830"/>
            <a:ext cx="6798539" cy="3705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indent="-228600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Char char="•"/>
            </a:pPr>
            <a:r>
              <a:rPr lang="en-US" sz="2000"/>
              <a:t>Αιτία</a:t>
            </a:r>
          </a:p>
          <a:p>
            <a:pPr marL="697865" indent="-228600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2000"/>
              <a:t>Από</a:t>
            </a:r>
            <a:r>
              <a:rPr lang="en-US" sz="2000" spc="-95"/>
              <a:t> </a:t>
            </a:r>
            <a:r>
              <a:rPr lang="en-US" sz="2000"/>
              <a:t>λάθος</a:t>
            </a:r>
            <a:r>
              <a:rPr lang="en-US" sz="2000" spc="-70"/>
              <a:t> </a:t>
            </a:r>
            <a:r>
              <a:rPr lang="en-US" sz="2000" spc="-5"/>
              <a:t>κατά</a:t>
            </a:r>
            <a:r>
              <a:rPr lang="en-US" sz="2000" spc="-55"/>
              <a:t> </a:t>
            </a:r>
            <a:r>
              <a:rPr lang="en-US" sz="2000"/>
              <a:t>την</a:t>
            </a:r>
            <a:r>
              <a:rPr lang="en-US" sz="2000" spc="-65"/>
              <a:t> </a:t>
            </a:r>
            <a:r>
              <a:rPr lang="en-US" sz="2000" spc="-5"/>
              <a:t>εισαγωγή</a:t>
            </a:r>
            <a:r>
              <a:rPr lang="en-US" sz="2000" spc="-55"/>
              <a:t> </a:t>
            </a:r>
            <a:r>
              <a:rPr lang="en-US" sz="2000" spc="-5"/>
              <a:t>των</a:t>
            </a:r>
            <a:r>
              <a:rPr lang="en-US" sz="2000" spc="-45"/>
              <a:t> </a:t>
            </a:r>
            <a:r>
              <a:rPr lang="en-US" sz="2000" spc="-5"/>
              <a:t>δεδομένων.</a:t>
            </a:r>
            <a:endParaRPr lang="en-US" sz="2000"/>
          </a:p>
          <a:p>
            <a:pPr indent="-228600">
              <a:lnSpc>
                <a:spcPct val="90000"/>
              </a:lnSpc>
              <a:spcBef>
                <a:spcPts val="15"/>
              </a:spcBef>
              <a:buFont typeface="Arial" panose="020B0604020202020204" pitchFamily="34" charset="0"/>
              <a:buChar char="•"/>
            </a:pPr>
            <a:endParaRPr lang="en-US" sz="2000"/>
          </a:p>
          <a:p>
            <a:pPr marL="697865" marR="5080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2000" spc="-5"/>
              <a:t>Κάποια</a:t>
            </a:r>
            <a:r>
              <a:rPr lang="en-US" sz="2000" spc="-35"/>
              <a:t> </a:t>
            </a:r>
            <a:r>
              <a:rPr lang="en-US" sz="2000" spc="-5"/>
              <a:t>δεδομένα</a:t>
            </a:r>
            <a:r>
              <a:rPr lang="en-US" sz="2000" spc="-15"/>
              <a:t> </a:t>
            </a:r>
            <a:r>
              <a:rPr lang="en-US" sz="2000" spc="-10"/>
              <a:t>επειδή</a:t>
            </a:r>
            <a:r>
              <a:rPr lang="en-US" sz="2000" spc="-20"/>
              <a:t> </a:t>
            </a:r>
            <a:r>
              <a:rPr lang="en-US" sz="2000"/>
              <a:t>θεωρούνται</a:t>
            </a:r>
            <a:r>
              <a:rPr lang="en-US" sz="2000" spc="-20"/>
              <a:t> </a:t>
            </a:r>
            <a:r>
              <a:rPr lang="en-US" sz="2000" spc="-5"/>
              <a:t>π.χ.</a:t>
            </a:r>
            <a:r>
              <a:rPr lang="en-US" sz="2000" spc="-45"/>
              <a:t> </a:t>
            </a:r>
            <a:r>
              <a:rPr lang="en-US" sz="2000" spc="-5"/>
              <a:t>ευαίσθητα δεν</a:t>
            </a:r>
            <a:r>
              <a:rPr lang="en-US" sz="2000" spc="-30"/>
              <a:t> </a:t>
            </a:r>
            <a:r>
              <a:rPr lang="en-US" sz="2000" spc="-5"/>
              <a:t>θα</a:t>
            </a:r>
            <a:r>
              <a:rPr lang="en-US" sz="2000" spc="-55"/>
              <a:t> </a:t>
            </a:r>
            <a:r>
              <a:rPr lang="en-US" sz="2000"/>
              <a:t>έπρεπε</a:t>
            </a:r>
            <a:r>
              <a:rPr lang="en-US" sz="2000" spc="-50"/>
              <a:t> </a:t>
            </a:r>
            <a:r>
              <a:rPr lang="en-US" sz="2000"/>
              <a:t>να </a:t>
            </a:r>
            <a:r>
              <a:rPr lang="en-US" sz="2000" spc="-525"/>
              <a:t> </a:t>
            </a:r>
            <a:r>
              <a:rPr lang="en-US" sz="2000"/>
              <a:t>εμφανιστούν.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-12700" y="1295526"/>
            <a:ext cx="62865" cy="1057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165"/>
              </a:lnSpc>
              <a:spcBef>
                <a:spcPts val="105"/>
              </a:spcBef>
            </a:pPr>
            <a:r>
              <a:rPr sz="1000" dirty="0"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1140"/>
              </a:lnSpc>
            </a:pPr>
            <a:r>
              <a:rPr sz="1000" dirty="0"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1140"/>
              </a:lnSpc>
            </a:pPr>
            <a:r>
              <a:rPr sz="1000" dirty="0"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1130"/>
              </a:lnSpc>
            </a:pPr>
            <a:r>
              <a:rPr sz="1000" dirty="0"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1130"/>
              </a:lnSpc>
            </a:pPr>
            <a:r>
              <a:rPr sz="1000" dirty="0"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1125"/>
              </a:lnSpc>
            </a:pPr>
            <a:r>
              <a:rPr sz="1000" dirty="0"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1285"/>
              </a:lnSpc>
            </a:pPr>
            <a:r>
              <a:rPr sz="1100" dirty="0">
                <a:latin typeface="Microsoft Sans Serif"/>
                <a:cs typeface="Microsoft Sans Serif"/>
              </a:rPr>
              <a:t> 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 spc="-10">
                <a:latin typeface="+mj-lt"/>
                <a:cs typeface="+mj-cs"/>
              </a:rPr>
              <a:t>Ελλιπείς</a:t>
            </a:r>
            <a:r>
              <a:rPr lang="en-US" sz="4000" kern="1200" spc="-50">
                <a:latin typeface="+mj-lt"/>
                <a:cs typeface="+mj-cs"/>
              </a:rPr>
              <a:t> </a:t>
            </a:r>
            <a:r>
              <a:rPr lang="en-US" sz="4000" kern="1200" spc="-5">
                <a:latin typeface="+mj-lt"/>
                <a:cs typeface="+mj-cs"/>
              </a:rPr>
              <a:t>τιμές</a:t>
            </a:r>
            <a:r>
              <a:rPr lang="en-US" sz="4000" kern="1200" spc="-25">
                <a:latin typeface="+mj-lt"/>
                <a:cs typeface="+mj-cs"/>
              </a:rPr>
              <a:t> </a:t>
            </a:r>
            <a:r>
              <a:rPr lang="en-US" sz="4000" kern="1200" spc="-5">
                <a:latin typeface="+mj-lt"/>
                <a:cs typeface="+mj-cs"/>
              </a:rPr>
              <a:t>(missing</a:t>
            </a:r>
            <a:r>
              <a:rPr lang="en-US" sz="4000" kern="1200" spc="-70">
                <a:latin typeface="+mj-lt"/>
                <a:cs typeface="+mj-cs"/>
              </a:rPr>
              <a:t> </a:t>
            </a:r>
            <a:r>
              <a:rPr lang="en-US" sz="4000" kern="1200" spc="-5">
                <a:latin typeface="+mj-lt"/>
                <a:cs typeface="+mj-cs"/>
              </a:rPr>
              <a:t>values)</a:t>
            </a:r>
          </a:p>
        </p:txBody>
      </p:sp>
      <p:pic>
        <p:nvPicPr>
          <p:cNvPr id="5" name="Picture 4" descr="Αριθμοί χρηματιστηρίου">
            <a:extLst>
              <a:ext uri="{FF2B5EF4-FFF2-40B4-BE49-F238E27FC236}">
                <a16:creationId xmlns:a16="http://schemas.microsoft.com/office/drawing/2014/main" id="{9988740D-879F-BFDB-0C83-8A47C806D1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8" r="28836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object 3"/>
          <p:cNvSpPr txBox="1"/>
          <p:nvPr/>
        </p:nvSpPr>
        <p:spPr>
          <a:xfrm>
            <a:off x="4553734" y="2409830"/>
            <a:ext cx="6798539" cy="3705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indent="-228600">
              <a:lnSpc>
                <a:spcPct val="90000"/>
              </a:lnSpc>
              <a:spcBef>
                <a:spcPts val="890"/>
              </a:spcBef>
              <a:buFont typeface="Arial" panose="020B0604020202020204" pitchFamily="34" charset="0"/>
              <a:buChar char="•"/>
            </a:pPr>
            <a:r>
              <a:rPr lang="en-US" sz="2000" spc="-5"/>
              <a:t>Λύσεις</a:t>
            </a:r>
            <a:endParaRPr lang="en-US" sz="2000"/>
          </a:p>
          <a:p>
            <a:pPr marL="697865" marR="5080" indent="-228600">
              <a:lnSpc>
                <a:spcPct val="90000"/>
              </a:lnSpc>
              <a:spcBef>
                <a:spcPts val="1010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2000" spc="-5"/>
              <a:t>Διαγραφή</a:t>
            </a:r>
            <a:r>
              <a:rPr lang="en-US" sz="2000" spc="-25"/>
              <a:t> </a:t>
            </a:r>
            <a:r>
              <a:rPr lang="en-US" sz="2000"/>
              <a:t>των</a:t>
            </a:r>
            <a:r>
              <a:rPr lang="en-US" sz="2000" spc="-60"/>
              <a:t> </a:t>
            </a:r>
            <a:r>
              <a:rPr lang="en-US" sz="2000" spc="-5"/>
              <a:t>εγγραφών </a:t>
            </a:r>
            <a:r>
              <a:rPr lang="en-US" sz="2000"/>
              <a:t>με</a:t>
            </a:r>
            <a:r>
              <a:rPr lang="en-US" sz="2000" spc="-30"/>
              <a:t> </a:t>
            </a:r>
            <a:r>
              <a:rPr lang="en-US" sz="2000" spc="-5"/>
              <a:t>ελλιπείς</a:t>
            </a:r>
            <a:r>
              <a:rPr lang="en-US" sz="2000" spc="-35"/>
              <a:t> </a:t>
            </a:r>
            <a:r>
              <a:rPr lang="en-US" sz="2000" spc="-5"/>
              <a:t>στοιχεία</a:t>
            </a:r>
            <a:r>
              <a:rPr lang="en-US" sz="2000" spc="-30"/>
              <a:t> </a:t>
            </a:r>
            <a:r>
              <a:rPr lang="en-US" sz="2000" spc="-5"/>
              <a:t>(μόνο</a:t>
            </a:r>
            <a:r>
              <a:rPr lang="en-US" sz="2000" spc="-50"/>
              <a:t> </a:t>
            </a:r>
            <a:r>
              <a:rPr lang="en-US" sz="2000"/>
              <a:t>στην</a:t>
            </a:r>
            <a:r>
              <a:rPr lang="en-US" sz="2000" spc="-35"/>
              <a:t> </a:t>
            </a:r>
            <a:r>
              <a:rPr lang="en-US" sz="2000" spc="-5"/>
              <a:t>περίπτωση</a:t>
            </a:r>
            <a:r>
              <a:rPr lang="en-US" sz="2000" spc="-60"/>
              <a:t> </a:t>
            </a:r>
            <a:r>
              <a:rPr lang="en-US" sz="2000"/>
              <a:t>που </a:t>
            </a:r>
            <a:r>
              <a:rPr lang="en-US" sz="2000" spc="-525"/>
              <a:t> </a:t>
            </a:r>
            <a:r>
              <a:rPr lang="en-US" sz="2000" spc="-5"/>
              <a:t>είναι</a:t>
            </a:r>
            <a:r>
              <a:rPr lang="en-US" sz="2000" spc="-20"/>
              <a:t> </a:t>
            </a:r>
            <a:r>
              <a:rPr lang="en-US" sz="2000" spc="-5"/>
              <a:t>μικρό</a:t>
            </a:r>
            <a:r>
              <a:rPr lang="en-US" sz="2000" spc="-10"/>
              <a:t> </a:t>
            </a:r>
            <a:r>
              <a:rPr lang="en-US" sz="2000"/>
              <a:t>το</a:t>
            </a:r>
            <a:r>
              <a:rPr lang="en-US" sz="2000" spc="-35"/>
              <a:t> </a:t>
            </a:r>
            <a:r>
              <a:rPr lang="en-US" sz="2000" spc="-5"/>
              <a:t>πλήθος</a:t>
            </a:r>
            <a:r>
              <a:rPr lang="en-US" sz="2000" spc="-35"/>
              <a:t> </a:t>
            </a:r>
            <a:r>
              <a:rPr lang="en-US" sz="2000" spc="-5"/>
              <a:t>και</a:t>
            </a:r>
            <a:r>
              <a:rPr lang="en-US" sz="2000" spc="-25"/>
              <a:t> </a:t>
            </a:r>
            <a:r>
              <a:rPr lang="en-US" sz="2000" spc="-5"/>
              <a:t>δεν</a:t>
            </a:r>
            <a:r>
              <a:rPr lang="en-US" sz="2000" spc="-35"/>
              <a:t> </a:t>
            </a:r>
            <a:r>
              <a:rPr lang="en-US" sz="2000"/>
              <a:t>επηρεάζει</a:t>
            </a:r>
            <a:r>
              <a:rPr lang="en-US" sz="2000" spc="-20"/>
              <a:t> </a:t>
            </a:r>
            <a:r>
              <a:rPr lang="en-US" sz="2000"/>
              <a:t>τα</a:t>
            </a:r>
            <a:r>
              <a:rPr lang="en-US" sz="2000" spc="-35"/>
              <a:t> </a:t>
            </a:r>
            <a:r>
              <a:rPr lang="en-US" sz="2000" spc="-10"/>
              <a:t>συνολικά</a:t>
            </a:r>
            <a:r>
              <a:rPr lang="en-US" sz="2000" spc="-5"/>
              <a:t> δεδομένα).</a:t>
            </a:r>
            <a:endParaRPr lang="en-US" sz="200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697865" marR="314325" indent="-228600">
              <a:lnSpc>
                <a:spcPct val="90000"/>
              </a:lnSpc>
              <a:spcBef>
                <a:spcPts val="1685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2000" spc="-5"/>
              <a:t>Συμπλήρωση</a:t>
            </a:r>
            <a:r>
              <a:rPr lang="en-US" sz="2000" spc="-60"/>
              <a:t> </a:t>
            </a:r>
            <a:r>
              <a:rPr lang="en-US" sz="2000"/>
              <a:t>των</a:t>
            </a:r>
            <a:r>
              <a:rPr lang="en-US" sz="2000" spc="-55"/>
              <a:t> </a:t>
            </a:r>
            <a:r>
              <a:rPr lang="en-US" sz="2000" spc="-5"/>
              <a:t>τιμών</a:t>
            </a:r>
            <a:r>
              <a:rPr lang="en-US" sz="2000" spc="-50"/>
              <a:t> </a:t>
            </a:r>
            <a:r>
              <a:rPr lang="en-US" sz="2000"/>
              <a:t>μέσω</a:t>
            </a:r>
            <a:r>
              <a:rPr lang="en-US" sz="2000" spc="-30"/>
              <a:t> </a:t>
            </a:r>
            <a:r>
              <a:rPr lang="en-US" sz="2000" spc="-5"/>
              <a:t>υπολογισμού</a:t>
            </a:r>
            <a:r>
              <a:rPr lang="en-US" sz="2000" spc="-55"/>
              <a:t> </a:t>
            </a:r>
            <a:r>
              <a:rPr lang="en-US" sz="2000"/>
              <a:t>τους</a:t>
            </a:r>
            <a:r>
              <a:rPr lang="en-US" sz="2000" spc="-60"/>
              <a:t> </a:t>
            </a:r>
            <a:r>
              <a:rPr lang="en-US" sz="2000"/>
              <a:t>με</a:t>
            </a:r>
            <a:r>
              <a:rPr lang="en-US" sz="2000" spc="-25"/>
              <a:t> </a:t>
            </a:r>
            <a:r>
              <a:rPr lang="en-US" sz="2000" spc="-5"/>
              <a:t>βάση</a:t>
            </a:r>
            <a:r>
              <a:rPr lang="en-US" sz="2000" spc="-55"/>
              <a:t> </a:t>
            </a:r>
            <a:r>
              <a:rPr lang="en-US" sz="2000" spc="-10"/>
              <a:t>στατιστικούς </a:t>
            </a:r>
            <a:r>
              <a:rPr lang="en-US" sz="2000" spc="-525"/>
              <a:t> </a:t>
            </a:r>
            <a:r>
              <a:rPr lang="en-US" sz="2000" spc="-5"/>
              <a:t>δείκτες</a:t>
            </a:r>
            <a:r>
              <a:rPr lang="en-US" sz="2000" spc="-40"/>
              <a:t> </a:t>
            </a:r>
            <a:r>
              <a:rPr lang="en-US" sz="2000" spc="-10"/>
              <a:t>(π.χ.</a:t>
            </a:r>
            <a:r>
              <a:rPr lang="en-US" sz="2000" spc="-15"/>
              <a:t> </a:t>
            </a:r>
            <a:r>
              <a:rPr lang="en-US" sz="2000"/>
              <a:t>μέσος</a:t>
            </a:r>
            <a:r>
              <a:rPr lang="en-US" sz="2000" spc="5"/>
              <a:t> </a:t>
            </a:r>
            <a:r>
              <a:rPr lang="en-US" sz="2000" spc="-10"/>
              <a:t>όρος,..).</a:t>
            </a:r>
            <a:endParaRPr lang="en-US" sz="2000"/>
          </a:p>
          <a:p>
            <a:pPr indent="-228600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endParaRPr lang="en-US" sz="2000"/>
          </a:p>
          <a:p>
            <a:pPr marL="697865"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2000" spc="-5"/>
              <a:t>Διατήρηση</a:t>
            </a:r>
            <a:r>
              <a:rPr lang="en-US" sz="2000" spc="-35"/>
              <a:t> </a:t>
            </a:r>
            <a:r>
              <a:rPr lang="en-US" sz="2000" spc="-5"/>
              <a:t>των</a:t>
            </a:r>
            <a:r>
              <a:rPr lang="en-US" sz="2000" spc="-25"/>
              <a:t> </a:t>
            </a:r>
            <a:r>
              <a:rPr lang="en-US" sz="2000" spc="-10"/>
              <a:t>εγγραφών </a:t>
            </a:r>
            <a:r>
              <a:rPr lang="en-US" sz="2000"/>
              <a:t>ως</a:t>
            </a:r>
            <a:r>
              <a:rPr lang="en-US" sz="2000" spc="-50"/>
              <a:t> </a:t>
            </a:r>
            <a:r>
              <a:rPr lang="en-US" sz="2000" spc="-5"/>
              <a:t>έχουν.</a:t>
            </a:r>
            <a:endParaRPr lang="en-US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400" kern="1200" spc="-5">
                <a:latin typeface="+mj-lt"/>
                <a:cs typeface="+mj-cs"/>
              </a:rPr>
              <a:t>Μη</a:t>
            </a:r>
            <a:r>
              <a:rPr lang="en-US" sz="5400" kern="1200" spc="-35">
                <a:latin typeface="+mj-lt"/>
                <a:cs typeface="+mj-cs"/>
              </a:rPr>
              <a:t> </a:t>
            </a:r>
            <a:r>
              <a:rPr lang="en-US" sz="5400" kern="1200" spc="-5">
                <a:latin typeface="+mj-lt"/>
                <a:cs typeface="+mj-cs"/>
              </a:rPr>
              <a:t>σωστά</a:t>
            </a:r>
            <a:r>
              <a:rPr lang="en-US" sz="5400" kern="1200" spc="-50">
                <a:latin typeface="+mj-lt"/>
                <a:cs typeface="+mj-cs"/>
              </a:rPr>
              <a:t> </a:t>
            </a:r>
            <a:r>
              <a:rPr lang="en-US" sz="5400" kern="1200" spc="-5">
                <a:latin typeface="+mj-lt"/>
                <a:cs typeface="+mj-cs"/>
              </a:rPr>
              <a:t>δεδομένα</a:t>
            </a:r>
            <a:r>
              <a:rPr lang="en-US" sz="5400" kern="1200" spc="-30">
                <a:latin typeface="+mj-lt"/>
                <a:cs typeface="+mj-cs"/>
              </a:rPr>
              <a:t> </a:t>
            </a:r>
            <a:r>
              <a:rPr lang="en-US" sz="5400" kern="1200" spc="-5">
                <a:latin typeface="+mj-lt"/>
                <a:cs typeface="+mj-cs"/>
              </a:rPr>
              <a:t>(outliers)</a:t>
            </a:r>
          </a:p>
        </p:txBody>
      </p:sp>
      <p:pic>
        <p:nvPicPr>
          <p:cNvPr id="3" name="object 3"/>
          <p:cNvPicPr/>
          <p:nvPr/>
        </p:nvPicPr>
        <p:blipFill rotWithShape="1">
          <a:blip r:embed="rId2" cstate="print"/>
          <a:srcRect l="22219" r="2684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921</Words>
  <Application>Microsoft Office PowerPoint</Application>
  <PresentationFormat>Ευρεία οθόνη</PresentationFormat>
  <Paragraphs>134</Paragraphs>
  <Slides>31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Microsoft Sans Serif</vt:lpstr>
      <vt:lpstr>Times New Roman</vt:lpstr>
      <vt:lpstr>Office Theme</vt:lpstr>
      <vt:lpstr>Προετοιμασία των δεδομένων</vt:lpstr>
      <vt:lpstr>Βασικά Στάδια κατά την Προετοιμασία των  δεδομένων</vt:lpstr>
      <vt:lpstr>Βασικά Στάδια κατά την Προετοιμασία των  δεδομένων</vt:lpstr>
      <vt:lpstr>Ελλιπείς τιμές (missing values)</vt:lpstr>
      <vt:lpstr>Ελλιπείς τιμές (missing values)</vt:lpstr>
      <vt:lpstr>Ελλιπείς τιμές (missing values)</vt:lpstr>
      <vt:lpstr>Ελλιπείς τιμές (missing values)</vt:lpstr>
      <vt:lpstr>Ελλιπείς τιμές (missing values)</vt:lpstr>
      <vt:lpstr>Μη σωστά δεδομένα (outliers)</vt:lpstr>
      <vt:lpstr>Μη σωστά δεδομένα (outliers)</vt:lpstr>
      <vt:lpstr>Μη σωστά δεδομένα (outliers)</vt:lpstr>
      <vt:lpstr>Ανακριβείς τιμές (Inconsistent data)</vt:lpstr>
      <vt:lpstr>Διπλοεγγραφές</vt:lpstr>
      <vt:lpstr>Μετασχηματισμός των δεδομένων και  μείωση του πλήθους.</vt:lpstr>
      <vt:lpstr>Μετασχηματισμός των δεδομένων  (transformation)</vt:lpstr>
      <vt:lpstr>Μετασχηματισμός των δεδομένων  (transformation)</vt:lpstr>
      <vt:lpstr>Μετασχηματισμός των δεδομένων  (transformation)</vt:lpstr>
      <vt:lpstr>Μετασχηματισμός των δεδομένων  (transformation)</vt:lpstr>
      <vt:lpstr>Δειγματοληψία</vt:lpstr>
      <vt:lpstr>Δειγματοληψία</vt:lpstr>
      <vt:lpstr>Δειγματοληψία</vt:lpstr>
      <vt:lpstr>Παρουσίαση του PowerPoint</vt:lpstr>
      <vt:lpstr>Παρουσίαση του PowerPoint</vt:lpstr>
      <vt:lpstr>Παρουσίαση του PowerPoint</vt:lpstr>
      <vt:lpstr>Δειγματοληψία</vt:lpstr>
      <vt:lpstr>Δειγματοληψία</vt:lpstr>
      <vt:lpstr>Δειγματοληψία</vt:lpstr>
      <vt:lpstr>Μείωση στηλών</vt:lpstr>
      <vt:lpstr>Μείωση στηλών</vt:lpstr>
      <vt:lpstr>Μέτρηση Ομοιότητας</vt:lpstr>
      <vt:lpstr>ΤΕΛΟΣ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ΑΝΑΣΤΑΣΙΟΣ ΤΣΟΛΑΚΙΔΗΣ</dc:creator>
  <cp:lastModifiedBy>ΘΕΟΔΩΡΑΚΟΠΟΥΛΟΣ ΛΕΩΝΙΔΑΣ</cp:lastModifiedBy>
  <cp:revision>2</cp:revision>
  <dcterms:created xsi:type="dcterms:W3CDTF">2023-03-28T14:32:30Z</dcterms:created>
  <dcterms:modified xsi:type="dcterms:W3CDTF">2023-06-01T09:52:01Z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2022-12-14T00:00:00Z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2023-03-28T00:00:00Z</vt:filetime>
  </property>
</Properties>
</file>