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72" r:id="rId1"/>
    <p:sldMasterId id="2147484412" r:id="rId2"/>
  </p:sldMasterIdLst>
  <p:notesMasterIdLst>
    <p:notesMasterId r:id="rId38"/>
  </p:notesMasterIdLst>
  <p:sldIdLst>
    <p:sldId id="380" r:id="rId3"/>
    <p:sldId id="381" r:id="rId4"/>
    <p:sldId id="382" r:id="rId5"/>
    <p:sldId id="383" r:id="rId6"/>
    <p:sldId id="342" r:id="rId7"/>
    <p:sldId id="341" r:id="rId8"/>
    <p:sldId id="343" r:id="rId9"/>
    <p:sldId id="362" r:id="rId10"/>
    <p:sldId id="365" r:id="rId11"/>
    <p:sldId id="364" r:id="rId12"/>
    <p:sldId id="361" r:id="rId13"/>
    <p:sldId id="367" r:id="rId14"/>
    <p:sldId id="366" r:id="rId15"/>
    <p:sldId id="368" r:id="rId16"/>
    <p:sldId id="370" r:id="rId17"/>
    <p:sldId id="372" r:id="rId18"/>
    <p:sldId id="353" r:id="rId19"/>
    <p:sldId id="354" r:id="rId20"/>
    <p:sldId id="345" r:id="rId21"/>
    <p:sldId id="357" r:id="rId22"/>
    <p:sldId id="358" r:id="rId23"/>
    <p:sldId id="344" r:id="rId24"/>
    <p:sldId id="356" r:id="rId25"/>
    <p:sldId id="369" r:id="rId26"/>
    <p:sldId id="355" r:id="rId27"/>
    <p:sldId id="346" r:id="rId28"/>
    <p:sldId id="371" r:id="rId29"/>
    <p:sldId id="363" r:id="rId30"/>
    <p:sldId id="373" r:id="rId31"/>
    <p:sldId id="374" r:id="rId32"/>
    <p:sldId id="375" r:id="rId33"/>
    <p:sldId id="376" r:id="rId34"/>
    <p:sldId id="377" r:id="rId35"/>
    <p:sldId id="378" r:id="rId36"/>
    <p:sldId id="379"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15" autoAdjust="0"/>
    <p:restoredTop sz="91429" autoAdjust="0"/>
  </p:normalViewPr>
  <p:slideViewPr>
    <p:cSldViewPr>
      <p:cViewPr varScale="1">
        <p:scale>
          <a:sx n="46" d="100"/>
          <a:sy n="46" d="100"/>
        </p:scale>
        <p:origin x="624" y="60"/>
      </p:cViewPr>
      <p:guideLst>
        <p:guide orient="horz" pos="2160"/>
        <p:guide pos="2880"/>
      </p:guideLst>
    </p:cSldViewPr>
  </p:slideViewPr>
  <p:outlineViewPr>
    <p:cViewPr>
      <p:scale>
        <a:sx n="33" d="100"/>
        <a:sy n="33" d="100"/>
      </p:scale>
      <p:origin x="0" y="24708"/>
    </p:cViewPr>
  </p:outlineViewPr>
  <p:notesTextViewPr>
    <p:cViewPr>
      <p:scale>
        <a:sx n="100" d="100"/>
        <a:sy n="100" d="100"/>
      </p:scale>
      <p:origin x="0" y="0"/>
    </p:cViewPr>
  </p:notesTextViewPr>
  <p:sorterViewPr>
    <p:cViewPr>
      <p:scale>
        <a:sx n="180" d="100"/>
        <a:sy n="180" d="100"/>
      </p:scale>
      <p:origin x="0" y="3468"/>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98BA409-BF90-4D02-B3D5-8EACA234326E}" type="datetimeFigureOut">
              <a:rPr lang="en-US"/>
              <a:pPr>
                <a:defRPr/>
              </a:pPr>
              <a:t>11/29/2015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Tree>
    <p:extLst>
      <p:ext uri="{BB962C8B-B14F-4D97-AF65-F5344CB8AC3E}">
        <p14:creationId xmlns:p14="http://schemas.microsoft.com/office/powerpoint/2010/main" val="2278092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72707"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187" indent="-171187">
              <a:buFontTx/>
              <a:buChar char="•"/>
            </a:pPr>
            <a:endParaRPr lang="el-GR" smtClean="0">
              <a:solidFill>
                <a:srgbClr val="FF0000"/>
              </a:solidFill>
            </a:endParaRPr>
          </a:p>
        </p:txBody>
      </p:sp>
      <p:sp>
        <p:nvSpPr>
          <p:cNvPr id="72708" name="Θέση αριθμού διαφάνειας 3"/>
          <p:cNvSpPr>
            <a:spLocks noGrp="1"/>
          </p:cNvSpPr>
          <p:nvPr>
            <p:ph type="sldNum" sz="quarter"/>
          </p:nvPr>
        </p:nvSpPr>
        <p:spPr>
          <a:xfrm>
            <a:off x="3884613" y="8685213"/>
            <a:ext cx="2971800" cy="45720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9843AF6F-2FE0-430A-B831-C133869EF145}" type="slidenum">
              <a:rPr lang="el-GR" smtClean="0">
                <a:solidFill>
                  <a:schemeClr val="tx1"/>
                </a:solidFill>
                <a:latin typeface="Calibri" pitchFamily="32" charset="0"/>
              </a:rPr>
              <a:pPr/>
              <a:t>1</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424367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Τα ψηφιακά παιχνίδια, ως δραστηριότητες, μπορούν να ανταποκριθούν στις απαιτήσεις της ανάπτυξης και της λειτουργίας του εγκεφάλου. </a:t>
            </a:r>
          </a:p>
          <a:p>
            <a:endParaRPr lang="el-GR" smtClean="0"/>
          </a:p>
        </p:txBody>
      </p:sp>
    </p:spTree>
    <p:extLst>
      <p:ext uri="{BB962C8B-B14F-4D97-AF65-F5344CB8AC3E}">
        <p14:creationId xmlns:p14="http://schemas.microsoft.com/office/powerpoint/2010/main" val="374597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Οι 36 αρχές μάθησης που διατύπωσε ο </a:t>
            </a:r>
            <a:r>
              <a:rPr lang="en-US" smtClean="0"/>
              <a:t>Gee </a:t>
            </a:r>
            <a:r>
              <a:rPr lang="el-GR" smtClean="0"/>
              <a:t>(Τζι) σε σχέση με τα ψηφιακά παιχνίδια. Τα ψηφιακά παιχνίδια έχουν τη δυνατότητα να υποστηρίξουν αυτές τις αρχές μάθησης. </a:t>
            </a:r>
          </a:p>
        </p:txBody>
      </p:sp>
      <p:sp>
        <p:nvSpPr>
          <p:cNvPr id="5632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C17FBE-1BF9-4142-8CA4-5C91F48D6C86}" type="slidenum">
              <a:rPr lang="en-GB"/>
              <a:pPr/>
              <a:t>14</a:t>
            </a:fld>
            <a:endParaRPr lang="en-GB"/>
          </a:p>
        </p:txBody>
      </p:sp>
    </p:spTree>
    <p:extLst>
      <p:ext uri="{BB962C8B-B14F-4D97-AF65-F5344CB8AC3E}">
        <p14:creationId xmlns:p14="http://schemas.microsoft.com/office/powerpoint/2010/main" val="351947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l-GR" b="1" dirty="0" smtClean="0"/>
              <a:t>Ο </a:t>
            </a:r>
            <a:r>
              <a:rPr lang="en-US" b="1" dirty="0" err="1" smtClean="0"/>
              <a:t>Prensky</a:t>
            </a:r>
            <a:r>
              <a:rPr lang="el-GR" b="1" dirty="0" smtClean="0"/>
              <a:t> συγκεντρώνει τα χαρακτηριστικά της νέας αυτής γενιάς μαθητών το 2001 στο βιβλίο του </a:t>
            </a:r>
            <a:r>
              <a:rPr lang="en-US" b="1" i="1" dirty="0" smtClean="0"/>
              <a:t>Digital Game</a:t>
            </a:r>
            <a:r>
              <a:rPr lang="el-GR" b="1" i="1" dirty="0" smtClean="0"/>
              <a:t>-</a:t>
            </a:r>
            <a:r>
              <a:rPr lang="en-US" b="1" i="1" dirty="0" smtClean="0"/>
              <a:t>based Learning</a:t>
            </a:r>
            <a:r>
              <a:rPr lang="en-US" b="1" dirty="0" smtClean="0"/>
              <a:t> </a:t>
            </a:r>
            <a:r>
              <a:rPr lang="el-GR" b="1" dirty="0" smtClean="0"/>
              <a:t>(2001) χαρακτηριστικά στα οποία καλείται να ανταποκριθεί πλέον και η τυπική εκπαίδευση – στο σχολείο:</a:t>
            </a:r>
            <a:endParaRPr lang="en-US" b="1" dirty="0" smtClean="0"/>
          </a:p>
          <a:p>
            <a:pPr>
              <a:defRPr/>
            </a:pPr>
            <a:r>
              <a:rPr lang="el-GR" b="1" dirty="0" smtClean="0"/>
              <a:t>Μανιώδης Ταχύτητα </a:t>
            </a:r>
            <a:r>
              <a:rPr lang="el-GR" dirty="0" smtClean="0"/>
              <a:t>(αντί της συμβατικής ταχύτητας): έκθεση μαθητών σε μεγάλη ταχύτητα δεδομένων. Οι μαθητές έχουν πλέον μάθει να αντιλαμβάνονται και να επεξεργάζονται αυτά τα δεδομένα με μεγάλη επίσης ταχύτητα.  </a:t>
            </a:r>
            <a:endParaRPr lang="en-US" dirty="0" smtClean="0"/>
          </a:p>
          <a:p>
            <a:pPr>
              <a:defRPr/>
            </a:pPr>
            <a:r>
              <a:rPr lang="el-GR" b="1" dirty="0" smtClean="0"/>
              <a:t>Παράλληλη επεξεργασία</a:t>
            </a:r>
            <a:r>
              <a:rPr lang="el-GR" dirty="0" smtClean="0"/>
              <a:t> (αντί της γραμμικής επεξεργασίας): παράλληλη ενασχόληση μαθητών με πολλές δραστηριότητες. Ένας μέσος μαθητής μπορεί να παίζει παιχνίδια στον υπολογιστή, ενώ βλέπει τηλεόραση, ακούει μουσική και μιλάει στη τηλέφωνο. Η παράλληλη αυτή επεξεργασία δεδομένων είναι μια γνωστική δεξιότητα, δεξιότητα που αναπτύσσουν οι παίκτες ηλεκτρονικών παιχνιδιών και που είναι απαραίτητη και στη μετέπειτα επαγγελματική ζωή. </a:t>
            </a:r>
            <a:endParaRPr lang="en-US" dirty="0" smtClean="0"/>
          </a:p>
          <a:p>
            <a:pPr>
              <a:defRPr/>
            </a:pPr>
            <a:r>
              <a:rPr lang="el-GR" b="1" dirty="0" smtClean="0"/>
              <a:t>Μη γραμμική προσπέλαση του υλικού </a:t>
            </a:r>
            <a:r>
              <a:rPr lang="el-GR" dirty="0" smtClean="0"/>
              <a:t>(αντί της γραμμικής προσπέλασης): η γενιά των παιχνιδιών και του διαδικτύου έχει μάθει να εισπράττει και να αντιλαμβάνεται πληροφορίες γραμμικά, π.χ. μέσω υπερκειμένων. Τα παιδιά έχουν μάθει πλέον να αναγνωρίζουν τις έννοιες και να δομούν τη γνώση με αντίστοιχο τρόπο. </a:t>
            </a:r>
            <a:endParaRPr lang="en-US" dirty="0" smtClean="0"/>
          </a:p>
          <a:p>
            <a:pPr>
              <a:defRPr/>
            </a:pPr>
            <a:r>
              <a:rPr lang="el-GR" b="1" dirty="0" smtClean="0"/>
              <a:t>Έμφαση στα γραφικά </a:t>
            </a:r>
            <a:r>
              <a:rPr lang="el-GR" dirty="0" smtClean="0"/>
              <a:t>(αντί της έμφασης στο κείμενο): Η νέα γενιά των μαθητών έχει εκτεθεί σε εικόνες, βίντεο και γραφικά μεγάλης ποιότητας, μέσω της τηλεόρασης, του κινηματογράφου, του διαδικτύου και των ηλεκτρονικών παιχνιδιών. Ενώ παλαιότερα οι εικόνες ήταν απλά επεξηγηματικές του κειμένου, πλέον βασικό ρόλο παίζει η εικόνα, ενώ το κείμενο είναι απλώς επεξηγηματικό. </a:t>
            </a:r>
            <a:endParaRPr lang="en-US" dirty="0" smtClean="0"/>
          </a:p>
          <a:p>
            <a:pPr>
              <a:defRPr/>
            </a:pPr>
            <a:r>
              <a:rPr lang="el-GR" b="1" dirty="0" smtClean="0"/>
              <a:t>Διασυνδεδεμένοι</a:t>
            </a:r>
            <a:r>
              <a:rPr lang="el-GR" dirty="0" smtClean="0"/>
              <a:t> (αντί του «μόνοι»): η νέα γενιά έχει στη διάθεσή της και χρησιμοποιεί πολύ περισσότερα μέσα σύγχρονης και ασύγχρονης επικοινωνίας απ’ ότι η παλιότερη (</a:t>
            </a:r>
            <a:r>
              <a:rPr lang="en-US" dirty="0" smtClean="0"/>
              <a:t>msn</a:t>
            </a:r>
            <a:r>
              <a:rPr lang="el-GR" dirty="0" smtClean="0"/>
              <a:t>, </a:t>
            </a:r>
            <a:r>
              <a:rPr lang="en-US" dirty="0" err="1" smtClean="0"/>
              <a:t>facebook</a:t>
            </a:r>
            <a:r>
              <a:rPr lang="el-GR" dirty="0" smtClean="0"/>
              <a:t>, </a:t>
            </a:r>
            <a:r>
              <a:rPr lang="en-US" dirty="0" err="1" smtClean="0"/>
              <a:t>skype</a:t>
            </a:r>
            <a:r>
              <a:rPr lang="el-GR" dirty="0" smtClean="0"/>
              <a:t>, </a:t>
            </a:r>
            <a:r>
              <a:rPr lang="en-US" dirty="0" smtClean="0"/>
              <a:t>email</a:t>
            </a:r>
            <a:r>
              <a:rPr lang="el-GR" dirty="0" smtClean="0"/>
              <a:t>, </a:t>
            </a:r>
            <a:r>
              <a:rPr lang="en-US" dirty="0" err="1" smtClean="0"/>
              <a:t>fora</a:t>
            </a:r>
            <a:r>
              <a:rPr lang="el-GR" dirty="0" smtClean="0"/>
              <a:t>, </a:t>
            </a:r>
            <a:r>
              <a:rPr lang="en-US" dirty="0" smtClean="0"/>
              <a:t>blogs</a:t>
            </a:r>
            <a:r>
              <a:rPr lang="el-GR" dirty="0" smtClean="0"/>
              <a:t>, κλπ). Νιώθει άνετα να συνομιλεί και να συνεργάζεται με άτομα που ίσως δεν έχει γνωρίσει ποτέ, άτομα διαφορετικών ηλικιών, επαγγελμάτων κλπ., όπου σημασία έχει η προσωπικότητα, η γνώση που έχει ο κάθε ένας και το τι μπορεί να προφέρει στην εικονική αυτή κοινότητα. Οι τρόποι αναζήτησης της πληροφορίας είναι πλέον διαφορετικοί καθώς μπορεί κάποιος να θέσει ένα ερώτημα μέσω διαδικτύου και πολύ γρήγορα να λάβει απαντήσεις από άλλους. </a:t>
            </a:r>
            <a:endParaRPr lang="en-US" dirty="0" smtClean="0"/>
          </a:p>
          <a:p>
            <a:pPr>
              <a:defRPr/>
            </a:pPr>
            <a:r>
              <a:rPr lang="el-GR" b="1" dirty="0" smtClean="0"/>
              <a:t>Ενεργητικότητα</a:t>
            </a:r>
            <a:r>
              <a:rPr lang="el-GR" dirty="0" smtClean="0"/>
              <a:t> (αντί της παθητικότητας): η νέα γενιά μαθητών δεν θα ανατρέξει στο παθητικό διάβασμα ενός π.χ. εγχειριδίου για ένα νέο παιχνίδι ή ένα νέο λογισμικό. Προτιμά να πειραματιστεί και να το δοκιμάσει ενεργητικά το πώς λειτουργεί. Κατά συνέπεια, γίνεται πιο δύσκολο να δεχθεί παθητικού χαρακτήρα δραστηριότητες όπως διαλέξεις, ομιλίες κλπ. </a:t>
            </a:r>
            <a:endParaRPr lang="en-US" dirty="0" smtClean="0"/>
          </a:p>
          <a:p>
            <a:pPr>
              <a:defRPr/>
            </a:pPr>
            <a:r>
              <a:rPr lang="el-GR" b="1" dirty="0" smtClean="0"/>
              <a:t>Παιχνίδι</a:t>
            </a:r>
            <a:r>
              <a:rPr lang="el-GR" dirty="0" smtClean="0"/>
              <a:t> (αντί της εργασίας): Το ότι ο υπολογιστής χρησιμοποιείται ως μέσω ψυχαγωγίας (αναζήτηση στο δίκτυο, ταινίες, μουσική, κοινωνική δικτύωση) επηρεάζει την αντίληψη και τις προσδοκίες τους από αυτό το μέσο. Πολλά λογισμικά κατάρτισης ανατρέχουν σε τεχνικές που εφαρμόζονται στα παιχνίδια προκειμένου να γίνουν πιο ελκυστικά για τους μαθητές και τους καταρτιζόμενους.  </a:t>
            </a:r>
            <a:endParaRPr lang="en-US" dirty="0" smtClean="0"/>
          </a:p>
          <a:p>
            <a:pPr>
              <a:defRPr/>
            </a:pPr>
            <a:r>
              <a:rPr lang="el-GR" b="1" dirty="0" smtClean="0"/>
              <a:t>Άμεση ανταμοιβή </a:t>
            </a:r>
            <a:r>
              <a:rPr lang="el-GR" dirty="0" smtClean="0"/>
              <a:t>(αντί τις αναμονής): τα παιδιά έχουν συνηθίσει στην άμεση  ανατροφοδότηση και ανταμοιβή που δίνει ο υπολογιστής. Μειώνεται η ανοχή σε δραστηριότητες ή προσπάθειες που δεν έχουν άμεσα αποτελέσματα. </a:t>
            </a:r>
            <a:endParaRPr lang="en-US" dirty="0" smtClean="0"/>
          </a:p>
          <a:p>
            <a:pPr>
              <a:defRPr/>
            </a:pPr>
            <a:r>
              <a:rPr lang="el-GR" b="1" dirty="0" smtClean="0"/>
              <a:t>Φαντασία</a:t>
            </a:r>
            <a:r>
              <a:rPr lang="el-GR" dirty="0" smtClean="0"/>
              <a:t> (αντί της πραγματικότητας): ο φανταστικός κόσμος που δημιουργούν τα παιχνίδια προσελκύει τη νέα γενιά. Η πρόκληση είναι, όχι να αποτρέψουμε τα παιδιά από το να ανατρέχουν σε τέτοιους κόσμους, αλλά να μπορέσουμε να τους εκμεταλλευτούμε έτσι ώστε να επωφεληθεί από αυτό και η εκπαίδευση. </a:t>
            </a:r>
            <a:endParaRPr lang="en-US" dirty="0" smtClean="0"/>
          </a:p>
          <a:p>
            <a:pPr>
              <a:defRPr/>
            </a:pPr>
            <a:r>
              <a:rPr lang="el-GR" b="1" dirty="0" smtClean="0"/>
              <a:t>Η τεχνολογία ως φίλος </a:t>
            </a:r>
            <a:r>
              <a:rPr lang="el-GR" dirty="0" smtClean="0"/>
              <a:t>(και όχι εχθρός): η νέα γενιά έχει διαφορετική αντίληψη για την τεχνολογία. Ανατρέχει στον υπολογιστή για διασκέδαση, ψυχαγωγία και επικοινωνία. Δεν είναι πλέον κάτι που προκαλεί δέος και φόβο, όπως ήταν για την παλιότερη γενιά. Τα παιδιά αναπτύσσουν πολύ γρήγορα τις τεχνικές δεξιότητες που απαιτούνται και ο υπολογιστής είναι ένα εργαλείο στη διάθεσή τους. </a:t>
            </a:r>
            <a:endParaRPr lang="en-US" dirty="0" smtClean="0"/>
          </a:p>
          <a:p>
            <a:pPr>
              <a:defRPr/>
            </a:pPr>
            <a:endParaRPr lang="en-US" dirty="0"/>
          </a:p>
        </p:txBody>
      </p:sp>
      <p:sp>
        <p:nvSpPr>
          <p:cNvPr id="5734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C9666C-11EE-4C80-B925-C399043BFE1E}" type="slidenum">
              <a:rPr lang="en-GB"/>
              <a:pPr/>
              <a:t>15</a:t>
            </a:fld>
            <a:endParaRPr lang="en-GB"/>
          </a:p>
        </p:txBody>
      </p:sp>
    </p:spTree>
    <p:extLst>
      <p:ext uri="{BB962C8B-B14F-4D97-AF65-F5344CB8AC3E}">
        <p14:creationId xmlns:p14="http://schemas.microsoft.com/office/powerpoint/2010/main" val="303411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Επισκόπηση του κεφαλαίου 8.9 </a:t>
            </a:r>
            <a:r>
              <a:rPr lang="el-GR" b="1" smtClean="0"/>
              <a:t>Ηλεκτρονικά παιγνίδια και Εκπαίδευση </a:t>
            </a:r>
            <a:endParaRPr lang="el-GR" smtClean="0"/>
          </a:p>
        </p:txBody>
      </p:sp>
    </p:spTree>
    <p:extLst>
      <p:ext uri="{BB962C8B-B14F-4D97-AF65-F5344CB8AC3E}">
        <p14:creationId xmlns:p14="http://schemas.microsoft.com/office/powerpoint/2010/main" val="112175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29C99F9-29B7-4497-9ED7-6810D45CCE19}" type="slidenum">
              <a:rPr lang="el-GR" sz="1200"/>
              <a:pPr algn="r"/>
              <a:t>17</a:t>
            </a:fld>
            <a:endParaRPr lang="el-GR" sz="120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b="1" smtClean="0"/>
              <a:t>Serious Games</a:t>
            </a:r>
            <a:r>
              <a:rPr lang="el-GR" smtClean="0"/>
              <a:t>: κίνημα που ξεκίνησε το 2003 για τη χρήση παιχνιδιών για κατάρτιση και ανάπτυξη συγκεκριμένων δεξιοτήτων και γνώσεων (εφαρμογή των Serious Games κυρίως στο στρατό και σε επιχειρήσεις) </a:t>
            </a:r>
          </a:p>
          <a:p>
            <a:endParaRPr lang="el-GR" smtClean="0"/>
          </a:p>
          <a:p>
            <a:r>
              <a:rPr lang="el-GR" smtClean="0"/>
              <a:t>Η χρήση παιχνιδιών και προσομοιώσεων δεν είναι κάτι νέο για την εκπαίδευση και την κατάρτιση. Παιχνίδια χρησιμοποιούνται στο </a:t>
            </a:r>
            <a:r>
              <a:rPr lang="el-GR" u="sng" smtClean="0"/>
              <a:t>στρατό</a:t>
            </a:r>
            <a:r>
              <a:rPr lang="el-GR" smtClean="0"/>
              <a:t>, για την προσέλκυση, τη στρατολόγηση και την εκπαίδευση στρατιωτών, στο χώρο της </a:t>
            </a:r>
            <a:r>
              <a:rPr lang="el-GR" u="sng" smtClean="0"/>
              <a:t>υγείας</a:t>
            </a:r>
            <a:r>
              <a:rPr lang="el-GR" smtClean="0"/>
              <a:t> όπου δεξιότητες χειρισμού παιχνιδιών φαίνεται να έχουν σχέση με δεξιότητες χειρισμού ιατρικών μηχανημάτων που παρεμβαίνει οθόνη, αλλά και με την εξάσκηση γνωστικών και κοινωνικών δεξιοτήτων σε ηλικιωμένους ή παιδιά με διαταραχές συμπεριφοράς, αυτισμό κλπ., σε </a:t>
            </a:r>
            <a:r>
              <a:rPr lang="el-GR" u="sng" smtClean="0"/>
              <a:t>επιχειρήσεις</a:t>
            </a:r>
            <a:r>
              <a:rPr lang="el-GR" smtClean="0"/>
              <a:t> για την κατάρτιση των εργαζομένων ή την προσέκλυση νέων πελατών και την εξοικείωση με νέα προϊόντα, ακόμα και την </a:t>
            </a:r>
            <a:r>
              <a:rPr lang="el-GR" u="sng" smtClean="0"/>
              <a:t>προπαγάνδα</a:t>
            </a:r>
            <a:r>
              <a:rPr lang="el-GR" smtClean="0"/>
              <a:t>, τη διαφήμιση και τη διάδοση ιδεών. </a:t>
            </a:r>
            <a:endParaRPr lang="en-US" smtClean="0"/>
          </a:p>
          <a:p>
            <a:pPr eaLnBrk="1" hangingPunct="1"/>
            <a:endParaRPr lang="en-GB" smtClean="0"/>
          </a:p>
        </p:txBody>
      </p:sp>
    </p:spTree>
    <p:extLst>
      <p:ext uri="{BB962C8B-B14F-4D97-AF65-F5344CB8AC3E}">
        <p14:creationId xmlns:p14="http://schemas.microsoft.com/office/powerpoint/2010/main" val="1114245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Παραδείγματα παιχνιδιών σοβαρού σκοπού (για διάδοση ιδεών). </a:t>
            </a:r>
          </a:p>
        </p:txBody>
      </p:sp>
    </p:spTree>
    <p:extLst>
      <p:ext uri="{BB962C8B-B14F-4D97-AF65-F5344CB8AC3E}">
        <p14:creationId xmlns:p14="http://schemas.microsoft.com/office/powerpoint/2010/main" val="213022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6279BAA-C4C0-4C30-A8B8-6AEACC1866E1}" type="slidenum">
              <a:rPr lang="el-GR" sz="1200">
                <a:latin typeface="Calibri" panose="020F0502020204030204" pitchFamily="34" charset="0"/>
              </a:rPr>
              <a:pPr algn="r"/>
              <a:t>19</a:t>
            </a:fld>
            <a:endParaRPr lang="el-GR" sz="1200">
              <a:latin typeface="Calibri" panose="020F050202020403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p:txBody>
          <a:bodyPr wrap="square" numCol="1" anchor="t" anchorCtr="0" compatLnSpc="1">
            <a:prstTxWarp prst="textNoShape">
              <a:avLst/>
            </a:prstTxWarp>
            <a:normAutofit fontScale="70000" lnSpcReduction="20000"/>
          </a:bodyPr>
          <a:lstStyle/>
          <a:p>
            <a:pPr>
              <a:defRPr/>
            </a:pPr>
            <a:r>
              <a:rPr lang="el-GR" dirty="0" smtClean="0"/>
              <a:t>Όμως, θα πρέπει να είμαστε προσεκτικοί και κριτικοί απέναντι στις αντιλήψεις που υπάρχουν στην κοινωνία και σε αυτές που προβάλλονται από τα μέσα. </a:t>
            </a:r>
            <a:endParaRPr lang="en-US" dirty="0" smtClean="0"/>
          </a:p>
          <a:p>
            <a:pPr>
              <a:defRPr/>
            </a:pPr>
            <a:endParaRPr lang="el-GR" dirty="0" smtClean="0"/>
          </a:p>
          <a:p>
            <a:pPr>
              <a:defRPr/>
            </a:pPr>
            <a:r>
              <a:rPr lang="el-GR" dirty="0" smtClean="0"/>
              <a:t>Το θέμα του </a:t>
            </a:r>
            <a:r>
              <a:rPr lang="el-GR" b="1" dirty="0" smtClean="0"/>
              <a:t>εθισμού</a:t>
            </a:r>
            <a:r>
              <a:rPr lang="el-GR" dirty="0" smtClean="0"/>
              <a:t> είναι θέμα που ερευνάται ακόμα από την επιστημονική κοινότητα. Πως διακρίνουμε ένα εθισμένο άτομο; Ποια συμπτώματα παρουσιάζει. Αυτά τα συμπτώματα εμφανίζονται και στα άτομα που θεωρούνται εθισμένα στα παιχνίδια; Κι αν υποθέσουμε ότι ένα άτομο πράγματι δαπανά υπερβολικά πολύ χρόνο σε αυτή τη δραστηριότητα, θα αποδώσουμε ευθύνες στη δραστηριότητα ή στο άτομο; Αν κάποιος διάβαζε υπερβολικά πολλές ώρες, ασχολούνταν με τον αθλητισμό υπερβολικά πολλές ώρες, με τη δουλειά του υπερβολικά πολλές ώρες, ή ακόμα κι αν έτρωγε υπερβολικά πολύ, θα κατηγορούσαμε το φαγητό, τη δουλειά, τον αθλητισμό ή το βιβλίο ή θα αναζητούσαμε τα αίτια στη ψυχολογία και το περιβάλλον του ίδιου του ατόμου. </a:t>
            </a:r>
            <a:endParaRPr lang="en-US" dirty="0" smtClean="0"/>
          </a:p>
          <a:p>
            <a:pPr>
              <a:defRPr/>
            </a:pPr>
            <a:r>
              <a:rPr lang="el-GR" dirty="0" smtClean="0"/>
              <a:t>  </a:t>
            </a:r>
            <a:endParaRPr lang="en-US" dirty="0" smtClean="0"/>
          </a:p>
          <a:p>
            <a:pPr>
              <a:defRPr/>
            </a:pPr>
            <a:r>
              <a:rPr lang="el-GR" dirty="0" smtClean="0"/>
              <a:t>Και με το κατά πόσο τα βιντεοπαιχνίδια προκαλούν </a:t>
            </a:r>
            <a:r>
              <a:rPr lang="el-GR" b="1" dirty="0" smtClean="0"/>
              <a:t>επιθετική συμπεριφορά </a:t>
            </a:r>
            <a:r>
              <a:rPr lang="el-GR" dirty="0" smtClean="0"/>
              <a:t>ισχύει κάτι αντίστοιχο. Υπάρχουν έρευνες που υποστηρίζουν και τις δύο πλευρές: έρευνες που παρουσιάζουν σύνδεση επιθετικότητας και παιξίματος και έρευνες που απορρίπτουν αυτές τις έρευνες θεωρώντας ότι το να αποδείξεις ότι υπάρχει σχέση δεν σημαίνει ότι αποδεικνύεις ότι υπάρχει και αιτιότητα. Θα μπορούσε δηλαδή να ισχύει και το αντίστροφο: άτομα που ήδη έχουν επιθετική συμπεριφορά να επιλέγουν επιθετικά παιχνίδια. Και επίσης εδώ θα πρέπει να συνυπολογιστεί και ο θέμα του περιβάλλοντος και του πλαισίου στο οποίο παίζονται τα παιχνίδια. </a:t>
            </a:r>
            <a:endParaRPr lang="en-US" dirty="0" smtClean="0"/>
          </a:p>
          <a:p>
            <a:pPr>
              <a:defRPr/>
            </a:pPr>
            <a:endParaRPr lang="el-GR" dirty="0" smtClean="0"/>
          </a:p>
          <a:p>
            <a:pPr>
              <a:defRPr/>
            </a:pPr>
            <a:r>
              <a:rPr lang="el-GR" dirty="0" smtClean="0"/>
              <a:t>Η </a:t>
            </a:r>
            <a:r>
              <a:rPr lang="el-GR" b="1" dirty="0" smtClean="0"/>
              <a:t>παρενόχληση</a:t>
            </a:r>
            <a:r>
              <a:rPr lang="el-GR" dirty="0" smtClean="0"/>
              <a:t>, ναι αποτελεί ένα πρόβλημα. Στα </a:t>
            </a:r>
            <a:r>
              <a:rPr lang="el-GR" dirty="0" err="1" smtClean="0"/>
              <a:t>πολυχρηστικά</a:t>
            </a:r>
            <a:r>
              <a:rPr lang="el-GR" dirty="0" smtClean="0"/>
              <a:t> διαδικτυακά παιχνίδια ιδιαιτέρως  όπου είναι πολύ εύκολο να γνωρίσεις αγνώστους, παρατηρούνται φαινόμενα κακοποίησης του εικονικού χαρακτήρα. Μεγαλύτεροι παίκτες σκοτώνουν τα </a:t>
            </a:r>
            <a:r>
              <a:rPr lang="el-GR" dirty="0" err="1" smtClean="0"/>
              <a:t>άβαταρ</a:t>
            </a:r>
            <a:r>
              <a:rPr lang="el-GR" dirty="0" smtClean="0"/>
              <a:t> παικτών μικρότερου επιπέδου. Οι σχεδιαστές των παιχνιδιών προσπαθούν να αποτρέψουν τέτοια φαινόμενα με τιμωρίες σε παίκτες που επιδεικνύουν τέτοια συμπεριφορά. Επιπλέον, και η ίδια η κοινότητα των παικτών, περιθωριοποιεί τέτοια άτομα. Πέρα από αυτό όμως, ο κίνδυνος του να παρασυρθούν τα παιδιά και να δώσουν τα προσωπικά τους δεδομένα σε αγνώστους ή και να συναντήσουν στην πραγματική ζωή αγνώστους που γνώρισαν στον παιχνίδι είναι ένας κίνδυνος που ενυπάρχει σε οποιαδήποτε επικοινωνία μέσω διαδικτύου. Και σε αυτό το σημείο υπεισέρχεται η πληροφόρηση και η εκπαίδευση που έχουμε δώσει στα παιδιά. Κάτι αντίστοιχο με το να τους λέμε να μην μιλούν με αγνώστους στην πραγματική ζωή. </a:t>
            </a:r>
          </a:p>
          <a:p>
            <a:pPr>
              <a:defRPr/>
            </a:pPr>
            <a:endParaRPr lang="en-US" dirty="0" smtClean="0"/>
          </a:p>
          <a:p>
            <a:pPr>
              <a:defRPr/>
            </a:pPr>
            <a:r>
              <a:rPr lang="el-GR" dirty="0" smtClean="0"/>
              <a:t>Και τα </a:t>
            </a:r>
            <a:r>
              <a:rPr lang="el-GR" b="1" dirty="0" smtClean="0"/>
              <a:t>αρνητικά πρότυπα </a:t>
            </a:r>
            <a:r>
              <a:rPr lang="el-GR" dirty="0" smtClean="0"/>
              <a:t>αποτελούν σοβαρό θέμα που όμως επεκτείνεται σε όλα τα μέσα, στην τηλεόραση, στον κινηματογράφο, στις διαφημίσεις, τα περιοδικά.</a:t>
            </a:r>
            <a:endParaRPr lang="en-US" dirty="0" smtClean="0"/>
          </a:p>
          <a:p>
            <a:pPr>
              <a:defRPr/>
            </a:pPr>
            <a:endParaRPr lang="el-GR" dirty="0" smtClean="0"/>
          </a:p>
          <a:p>
            <a:pPr>
              <a:defRPr/>
            </a:pPr>
            <a:r>
              <a:rPr lang="el-GR" dirty="0" smtClean="0"/>
              <a:t>Οι </a:t>
            </a:r>
            <a:r>
              <a:rPr lang="el-GR" b="1" dirty="0" smtClean="0"/>
              <a:t>βλάβες στην υγεία</a:t>
            </a:r>
            <a:r>
              <a:rPr lang="el-GR" dirty="0" smtClean="0"/>
              <a:t>, δεν έχουν να κάνουν με το ίδιο το παιχνίδι, αλλά με την παρατεταμένη χρήση υπολογιστή. Οι επιπτώσεις στην υγεία θα ήταν οι ίδιες ακόμα κι αν καθόταν μπροστά στον υπολογιστή, για τις αντίστοιχες ώρες, για να διαβάσει, να γράψει, να κάνει οποιαδήποτε άλλη δραστηριότητα. </a:t>
            </a:r>
          </a:p>
          <a:p>
            <a:pPr>
              <a:defRPr/>
            </a:pPr>
            <a:endParaRPr lang="en-US" dirty="0" smtClean="0"/>
          </a:p>
        </p:txBody>
      </p:sp>
    </p:spTree>
    <p:extLst>
      <p:ext uri="{BB962C8B-B14F-4D97-AF65-F5344CB8AC3E}">
        <p14:creationId xmlns:p14="http://schemas.microsoft.com/office/powerpoint/2010/main" val="419258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4B520119-4B3C-4CF2-8183-9D2BCAED3D20}" type="slidenum">
              <a:rPr lang="el-GR" sz="1200"/>
              <a:pPr algn="r"/>
              <a:t>20</a:t>
            </a:fld>
            <a:endParaRPr lang="el-GR" sz="120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b="1" smtClean="0"/>
              <a:t>Εκπαιδευτικό</a:t>
            </a:r>
            <a:r>
              <a:rPr lang="el-GR" smtClean="0"/>
              <a:t>: Έχει αναπτυχθεί για τυπική εκπαίδευση (</a:t>
            </a:r>
            <a:r>
              <a:rPr lang="en-US" smtClean="0"/>
              <a:t>formal learning</a:t>
            </a:r>
            <a:r>
              <a:rPr lang="el-GR" smtClean="0"/>
              <a:t>) ή έχει προσαρμοστεί για άτυπη εκπαίδευση (</a:t>
            </a:r>
            <a:r>
              <a:rPr lang="en-US" smtClean="0"/>
              <a:t>informal learning</a:t>
            </a:r>
            <a:r>
              <a:rPr lang="el-GR" smtClean="0"/>
              <a:t>). Δηλαδή, εκπαίδευση στο πλαίσιο του σχολείου ή εκτός σχολείου, μέσω άλλων δραστηριοτήτων αντίστοιχα. </a:t>
            </a:r>
          </a:p>
          <a:p>
            <a:endParaRPr lang="en-US" smtClean="0"/>
          </a:p>
          <a:p>
            <a:r>
              <a:rPr lang="el-GR" b="1" smtClean="0"/>
              <a:t>Εκπαιδευτικό Παιχνίδι ≠ Εκπαιδευτικό Λογισμικό</a:t>
            </a:r>
            <a:br>
              <a:rPr lang="el-GR" b="1" smtClean="0"/>
            </a:br>
            <a:r>
              <a:rPr lang="el-GR" smtClean="0"/>
              <a:t>Οι ενέργειες του παίκτη/μαθητή, οι δραστηριότητες, λειτουργικά ενσωματωμένες στη Φαντασία/ Ιστορία . Όχι απλώς το «κερασάκι στην τούρτα». Όχι </a:t>
            </a:r>
            <a:r>
              <a:rPr lang="en-US" smtClean="0"/>
              <a:t>drill</a:t>
            </a:r>
            <a:r>
              <a:rPr lang="el-GR" smtClean="0"/>
              <a:t> &amp; </a:t>
            </a:r>
            <a:r>
              <a:rPr lang="en-US" smtClean="0"/>
              <a:t>practice</a:t>
            </a:r>
            <a:r>
              <a:rPr lang="el-GR" smtClean="0"/>
              <a:t>. </a:t>
            </a:r>
            <a:endParaRPr lang="en-US" smtClean="0"/>
          </a:p>
          <a:p>
            <a:endParaRPr lang="el-GR" b="1" smtClean="0"/>
          </a:p>
          <a:p>
            <a:r>
              <a:rPr lang="el-GR" smtClean="0"/>
              <a:t>Ο σχεδιασμός και η ανάπτυξη ενός καλού εκπαιδευτικού ψηφιακού παιχνιδιού είναι ιδιαιτέρως δύσκολα. </a:t>
            </a:r>
          </a:p>
          <a:p>
            <a:r>
              <a:rPr lang="el-GR" smtClean="0"/>
              <a:t>Δεν αρκεί να καλύψουμε το μπρόκολο (εκπαιδευτικό περιεχόμενο) με σοκολάτα (ψυχαγωγική διάσταση). Το αποτέλεσμα δεν θα είναι ελκυστικό για τους μαθητές. </a:t>
            </a:r>
            <a:endParaRPr lang="en-US" smtClean="0"/>
          </a:p>
        </p:txBody>
      </p:sp>
    </p:spTree>
    <p:extLst>
      <p:ext uri="{BB962C8B-B14F-4D97-AF65-F5344CB8AC3E}">
        <p14:creationId xmlns:p14="http://schemas.microsoft.com/office/powerpoint/2010/main" val="2732550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Και ο σχεδιασμός παιχνιδιών από τα ίδια τα παιδιά αποτελεί μια εξίσου σημαντική διάσταση. </a:t>
            </a:r>
          </a:p>
          <a:p>
            <a:r>
              <a:rPr lang="el-GR" smtClean="0"/>
              <a:t>Μέσω του σχεδιασμού και της ανάπτυξης ενός παιχνιδιού (π.χ. για κάποιες έννοιες που έμαθαν στην τάξη) συμβάλει σημαντικά στην κατανόηση και τη μάθηση των αρχών που διέπουν αυτές τις έννοιες, την αναλυτική και τη συνθετική σκέψη, την ολόπλευρη κατανόησή τους. </a:t>
            </a:r>
          </a:p>
          <a:p>
            <a:r>
              <a:rPr lang="el-GR" smtClean="0"/>
              <a:t>Ενδεικτικές οι έρευνες οι έρευνες της </a:t>
            </a:r>
            <a:r>
              <a:rPr lang="en-US" smtClean="0"/>
              <a:t>Kafai </a:t>
            </a:r>
            <a:r>
              <a:rPr lang="el-GR" smtClean="0"/>
              <a:t>με παιδιά δημοτικού στα οποία ανέθεσε να δημιουργήσουν παιχνίδια για τα μικρότερα παιδιά. </a:t>
            </a:r>
          </a:p>
          <a:p>
            <a:endParaRPr lang="el-GR" smtClean="0"/>
          </a:p>
          <a:p>
            <a:r>
              <a:rPr lang="el-GR" smtClean="0"/>
              <a:t>Το </a:t>
            </a:r>
            <a:r>
              <a:rPr lang="en-US" smtClean="0"/>
              <a:t>Scratch </a:t>
            </a:r>
            <a:r>
              <a:rPr lang="el-GR" smtClean="0"/>
              <a:t>ως παράδειγμα εργαλείου για την ανάπτυξη παιχνιδιών από τα ίδια τα παιδιά, και την ανάπτυξη μιας διαδικτυακής κοινότητας. </a:t>
            </a:r>
          </a:p>
          <a:p>
            <a:endParaRPr lang="el-GR" smtClean="0"/>
          </a:p>
          <a:p>
            <a:r>
              <a:rPr lang="en-US" smtClean="0"/>
              <a:t>Ayiti was funded by Microsoft and designed by Global Kids’ Playing 4 Keeps program and students at South Shore High School in Brooklyn, NY. </a:t>
            </a:r>
            <a:r>
              <a:rPr lang="el-GR" smtClean="0"/>
              <a:t> </a:t>
            </a:r>
          </a:p>
          <a:p>
            <a:endParaRPr lang="el-GR" smtClean="0"/>
          </a:p>
        </p:txBody>
      </p:sp>
      <p:sp>
        <p:nvSpPr>
          <p:cNvPr id="6349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89C9AB-4EB8-4616-BC85-D4D39518696D}" type="slidenum">
              <a:rPr lang="el-GR"/>
              <a:pPr/>
              <a:t>21</a:t>
            </a:fld>
            <a:endParaRPr lang="el-GR"/>
          </a:p>
        </p:txBody>
      </p:sp>
    </p:spTree>
    <p:extLst>
      <p:ext uri="{BB962C8B-B14F-4D97-AF65-F5344CB8AC3E}">
        <p14:creationId xmlns:p14="http://schemas.microsoft.com/office/powerpoint/2010/main" val="1589189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b="1" smtClean="0"/>
              <a:t>Γιατί ηλεκτρονικά παιχνίδια στην εκπαίδευση;</a:t>
            </a:r>
            <a:endParaRPr lang="en-US" smtClean="0"/>
          </a:p>
          <a:p>
            <a:r>
              <a:rPr lang="el-GR" smtClean="0"/>
              <a:t>«</a:t>
            </a:r>
            <a:r>
              <a:rPr lang="el-GR" i="1" smtClean="0"/>
              <a:t>Τα ηλεκτρονικά παιχνίδια βοηθούν τα παιδιά να μάθουν;</a:t>
            </a:r>
            <a:r>
              <a:rPr lang="el-GR" smtClean="0"/>
              <a:t>» = Λάθος ερώτηση! </a:t>
            </a:r>
            <a:endParaRPr lang="en-US" smtClean="0"/>
          </a:p>
          <a:p>
            <a:r>
              <a:rPr lang="el-GR" smtClean="0"/>
              <a:t>Επειδή: </a:t>
            </a:r>
            <a:endParaRPr lang="en-US" smtClean="0"/>
          </a:p>
          <a:p>
            <a:endParaRPr lang="en-US" smtClean="0"/>
          </a:p>
          <a:p>
            <a:r>
              <a:rPr lang="el-GR" smtClean="0"/>
              <a:t>Δεν μπορούμε να γενικεύουμε σε όλα τα παιχνίδια. Όπως δεν μπορούμε να γενικεύουμε σε όλα τα βιβλία. Δεν μπορούμε να πούμε ότι όλα τα παιχνίδια είναι καλά ή είναι κακά, όπως δεν μπορούμε να πούμε ότι όλα τα βιβλία είναι καλά ή κακά. </a:t>
            </a:r>
            <a:endParaRPr lang="en-US" smtClean="0"/>
          </a:p>
          <a:p>
            <a:r>
              <a:rPr lang="el-GR" smtClean="0"/>
              <a:t>Πρέπει να τα τοποθετήσουμε σε ένα πλαίσιο (άλλες συνοδευτικές δραστηριότητες, συνοδευτικό υλικό, κοκ)</a:t>
            </a:r>
            <a:endParaRPr lang="en-US" smtClean="0"/>
          </a:p>
          <a:p>
            <a:r>
              <a:rPr lang="el-GR" smtClean="0"/>
              <a:t>Εξαρτάται από τους εκπαιδευτικούς στόχους που θέτουμε. </a:t>
            </a:r>
            <a:endParaRPr lang="en-US" smtClean="0"/>
          </a:p>
          <a:p>
            <a:endParaRPr lang="en-US" smtClean="0"/>
          </a:p>
        </p:txBody>
      </p:sp>
      <p:sp>
        <p:nvSpPr>
          <p:cNvPr id="6451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4303D0-5DBA-4BB3-BE75-30345F5D8609}" type="slidenum">
              <a:rPr lang="en-GB"/>
              <a:pPr/>
              <a:t>22</a:t>
            </a:fld>
            <a:endParaRPr lang="en-GB"/>
          </a:p>
        </p:txBody>
      </p:sp>
    </p:spTree>
    <p:extLst>
      <p:ext uri="{BB962C8B-B14F-4D97-AF65-F5344CB8AC3E}">
        <p14:creationId xmlns:p14="http://schemas.microsoft.com/office/powerpoint/2010/main" val="391707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73731"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l-GR" smtClean="0"/>
              <a:t> </a:t>
            </a:r>
          </a:p>
        </p:txBody>
      </p:sp>
      <p:sp>
        <p:nvSpPr>
          <p:cNvPr id="73732" name="Θέση αριθμού διαφάνειας 3"/>
          <p:cNvSpPr>
            <a:spLocks noGrp="1"/>
          </p:cNvSpPr>
          <p:nvPr>
            <p:ph type="sldNum" sz="quarter"/>
          </p:nvPr>
        </p:nvSpPr>
        <p:spPr>
          <a:xfrm>
            <a:off x="3884613" y="8685213"/>
            <a:ext cx="2971800" cy="45720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45F36842-5A5B-40DD-81D4-52E97CC7818F}" type="slidenum">
              <a:rPr lang="el-GR" smtClean="0">
                <a:solidFill>
                  <a:schemeClr val="tx1"/>
                </a:solidFill>
                <a:latin typeface="Calibri" pitchFamily="32" charset="0"/>
              </a:rPr>
              <a:pPr/>
              <a:t>2</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3120276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Απαραίτητο για γονείς και δασκάλους να ανατρέχουν σε φορείς (π.χ. </a:t>
            </a:r>
            <a:r>
              <a:rPr lang="en-US" smtClean="0"/>
              <a:t>PEGI) </a:t>
            </a:r>
            <a:r>
              <a:rPr lang="el-GR" smtClean="0"/>
              <a:t>που αξιολογούν τα ψηφιακά παιχνίδια που κυκλοφορούν, επισημαίνουν το περιεχόμενό τους (π.χ. εάν περιέχει βία), και προσδιορίζουν τις ηλικίες για τις οποίες είναι κατάλληλο το παιχνίδι. </a:t>
            </a:r>
          </a:p>
          <a:p>
            <a:endParaRPr lang="el-GR" smtClean="0"/>
          </a:p>
        </p:txBody>
      </p:sp>
    </p:spTree>
    <p:extLst>
      <p:ext uri="{BB962C8B-B14F-4D97-AF65-F5344CB8AC3E}">
        <p14:creationId xmlns:p14="http://schemas.microsoft.com/office/powerpoint/2010/main" val="3311632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E81C325-68B4-426A-991E-14C3FC51EA49}" type="slidenum">
              <a:rPr lang="el-GR" sz="1200">
                <a:latin typeface="Calibri" panose="020F0502020204030204" pitchFamily="34" charset="0"/>
              </a:rPr>
              <a:pPr algn="r"/>
              <a:t>26</a:t>
            </a:fld>
            <a:endParaRPr lang="el-GR" sz="1200">
              <a:latin typeface="Calibri" panose="020F050202020403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a:p>
            <a:r>
              <a:rPr lang="el-GR" b="1" i="1" smtClean="0"/>
              <a:t>Είναι σημαντικό, να καταλάβουμε πώς επιτυγχάνεται η μάθηση μέσα σε μη συμβατικά περιβάλλοντα, σε αντίθεση με το συμβατικό περιβάλλον της τάξης, προκειμένου να προωθήσουμε την εκπαιδευτική θεωρία και πράξη πέρα από προκαθορισμένα και στερεότυπα όρια.</a:t>
            </a:r>
            <a:r>
              <a:rPr lang="el-GR" b="1" smtClean="0"/>
              <a:t> </a:t>
            </a:r>
            <a:endParaRPr lang="en-US" smtClean="0"/>
          </a:p>
          <a:p>
            <a:r>
              <a:rPr lang="el-GR" b="1" smtClean="0"/>
              <a:t>Lave και Wenger 1991</a:t>
            </a:r>
            <a:endParaRPr lang="en-US" smtClean="0"/>
          </a:p>
          <a:p>
            <a:r>
              <a:rPr lang="el-GR" b="1" smtClean="0"/>
              <a:t> </a:t>
            </a:r>
            <a:endParaRPr lang="en-US" smtClean="0"/>
          </a:p>
          <a:p>
            <a:r>
              <a:rPr lang="el-GR" b="1" i="1" smtClean="0"/>
              <a:t>Οι σχεδιαστές παιχνιδιών κατανοούν καλύτερα τη φύση της μάθησης από ό,τι οι σχεδιαστές των προγραμμάτων σπουδών.</a:t>
            </a:r>
            <a:endParaRPr lang="en-US" smtClean="0"/>
          </a:p>
          <a:p>
            <a:r>
              <a:rPr lang="el-GR" b="1" smtClean="0"/>
              <a:t>Seymour Papert, MIT</a:t>
            </a:r>
            <a:endParaRPr lang="en-US" smtClean="0"/>
          </a:p>
          <a:p>
            <a:pPr eaLnBrk="1" hangingPunct="1"/>
            <a:endParaRPr lang="en-GB" smtClean="0"/>
          </a:p>
          <a:p>
            <a:pPr eaLnBrk="1" hangingPunct="1"/>
            <a:endParaRPr lang="en-GB" smtClean="0"/>
          </a:p>
        </p:txBody>
      </p:sp>
    </p:spTree>
    <p:extLst>
      <p:ext uri="{BB962C8B-B14F-4D97-AF65-F5344CB8AC3E}">
        <p14:creationId xmlns:p14="http://schemas.microsoft.com/office/powerpoint/2010/main" val="959527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12288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2884" name="Slide Number Placeholder 3"/>
          <p:cNvSpPr>
            <a:spLocks noGrp="1"/>
          </p:cNvSpPr>
          <p:nvPr>
            <p:ph type="sldNum" sz="quarter"/>
          </p:nvPr>
        </p:nvSpPr>
        <p:spPr>
          <a:xfrm>
            <a:off x="3884613" y="8685213"/>
            <a:ext cx="2971800" cy="45720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19D2CEB5-AED7-492D-A307-FF76B16630F4}" type="slidenum">
              <a:rPr lang="el-GR" smtClean="0">
                <a:solidFill>
                  <a:schemeClr val="tx1"/>
                </a:solidFill>
                <a:latin typeface="Calibri" pitchFamily="32" charset="0"/>
              </a:rPr>
              <a:pPr/>
              <a:t>33</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308353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12390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3908" name="Slide Number Placeholder 3"/>
          <p:cNvSpPr>
            <a:spLocks noGrp="1"/>
          </p:cNvSpPr>
          <p:nvPr>
            <p:ph type="sldNum" sz="quarter"/>
          </p:nvPr>
        </p:nvSpPr>
        <p:spPr>
          <a:xfrm>
            <a:off x="3884613" y="8685213"/>
            <a:ext cx="2971800" cy="45720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6CB013EF-FD5C-443A-8AB2-8788732C5606}" type="slidenum">
              <a:rPr lang="el-GR" smtClean="0">
                <a:solidFill>
                  <a:schemeClr val="tx1"/>
                </a:solidFill>
                <a:latin typeface="Calibri" pitchFamily="32" charset="0"/>
              </a:rPr>
              <a:pPr/>
              <a:t>34</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3484933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Θέση εικόνας διαφάνειας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124931"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24932" name="Θέση αριθμού διαφάνειας 3"/>
          <p:cNvSpPr>
            <a:spLocks noGrp="1"/>
          </p:cNvSpPr>
          <p:nvPr>
            <p:ph type="sldNum" sz="quarter"/>
          </p:nvPr>
        </p:nvSpPr>
        <p:spPr>
          <a:xfrm>
            <a:off x="3884613" y="8685213"/>
            <a:ext cx="2971800" cy="45720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6F1CF9EE-1CF6-48A0-A9B0-73CBEFBD74CF}" type="slidenum">
              <a:rPr lang="el-GR" smtClean="0">
                <a:solidFill>
                  <a:schemeClr val="tx1"/>
                </a:solidFill>
                <a:latin typeface="Calibri" pitchFamily="32" charset="0"/>
              </a:rPr>
              <a:pPr/>
              <a:t>35</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211838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εικόνας διαφάνειας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74755"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187" indent="-171187">
              <a:buFontTx/>
              <a:buChar char="•"/>
            </a:pPr>
            <a:endParaRPr lang="el-GR" smtClean="0"/>
          </a:p>
        </p:txBody>
      </p:sp>
      <p:sp>
        <p:nvSpPr>
          <p:cNvPr id="74756" name="Θέση αριθμού διαφάνειας 3"/>
          <p:cNvSpPr>
            <a:spLocks noGrp="1"/>
          </p:cNvSpPr>
          <p:nvPr>
            <p:ph type="sldNum" sz="quarter"/>
          </p:nvPr>
        </p:nvSpPr>
        <p:spPr>
          <a:xfrm>
            <a:off x="3884613" y="8685213"/>
            <a:ext cx="2971800" cy="45720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4BEEFF4D-4800-4CE8-91BA-19F224E6B64E}" type="slidenum">
              <a:rPr lang="el-GR" smtClean="0">
                <a:solidFill>
                  <a:schemeClr val="tx1"/>
                </a:solidFill>
                <a:latin typeface="Calibri" pitchFamily="32" charset="0"/>
              </a:rPr>
              <a:pPr/>
              <a:t>3</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342357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Η σημασία του παιχνιδιού για την φυσιολογική ανάπτυξη του ανθρώπου ως έξοδος από την πραγματικότητα, πεδίο πειραματισμού, εκπαίδευσης, εξάσκησης για την ζωή.</a:t>
            </a:r>
          </a:p>
          <a:p>
            <a:r>
              <a:rPr lang="el-GR" smtClean="0"/>
              <a:t>Στο παιχνίδι το σημαντικό είναι το ίδιο το παιχνίδι κι όχι ο στόχος. </a:t>
            </a:r>
          </a:p>
          <a:p>
            <a:r>
              <a:rPr lang="el-GR" smtClean="0"/>
              <a:t>Σύμφωνα με τον </a:t>
            </a:r>
            <a:r>
              <a:rPr lang="en-US" smtClean="0"/>
              <a:t>Piaget</a:t>
            </a:r>
            <a:r>
              <a:rPr lang="el-GR" smtClean="0"/>
              <a:t> (1951) το συμβολικό παιχνίδι ή φανταστικό παιχνίδι είναι σημαντική λειτουργία για τη νοητική ανάπτυξη του παιδιού ως τρόπος αφομοίωσης της  πραγματικότητας. </a:t>
            </a:r>
          </a:p>
          <a:p>
            <a:r>
              <a:rPr lang="el-GR" smtClean="0"/>
              <a:t>Το παιχνίδι είναι σημαντικός διαμεσολαβητής για τη μάθηση και την κοινωνικοποίηση (</a:t>
            </a:r>
            <a:r>
              <a:rPr lang="en-US" smtClean="0"/>
              <a:t>Csikszentmihalyi</a:t>
            </a:r>
            <a:r>
              <a:rPr lang="el-GR" smtClean="0"/>
              <a:t>, 1990, </a:t>
            </a:r>
            <a:r>
              <a:rPr lang="en-US" smtClean="0"/>
              <a:t>Provost</a:t>
            </a:r>
            <a:r>
              <a:rPr lang="el-GR" smtClean="0"/>
              <a:t>, 1990)</a:t>
            </a:r>
          </a:p>
          <a:p>
            <a:endParaRPr lang="el-GR" smtClean="0"/>
          </a:p>
        </p:txBody>
      </p:sp>
      <p:sp>
        <p:nvSpPr>
          <p:cNvPr id="4915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FE7425-54D3-49DA-84CE-864B14CECBF1}" type="slidenum">
              <a:rPr lang="el-GR">
                <a:solidFill>
                  <a:srgbClr val="000000"/>
                </a:solidFill>
              </a:rPr>
              <a:pPr/>
              <a:t>5</a:t>
            </a:fld>
            <a:endParaRPr lang="el-GR">
              <a:solidFill>
                <a:srgbClr val="000000"/>
              </a:solidFill>
            </a:endParaRPr>
          </a:p>
        </p:txBody>
      </p:sp>
    </p:spTree>
    <p:extLst>
      <p:ext uri="{BB962C8B-B14F-4D97-AF65-F5344CB8AC3E}">
        <p14:creationId xmlns:p14="http://schemas.microsoft.com/office/powerpoint/2010/main" val="416234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ABA54AC-1404-4822-ADB1-43A5A6FE3EC7}" type="slidenum">
              <a:rPr lang="el-GR" sz="1200">
                <a:latin typeface="Calibri" panose="020F0502020204030204" pitchFamily="34" charset="0"/>
              </a:rPr>
              <a:pPr algn="r"/>
              <a:t>7</a:t>
            </a:fld>
            <a:endParaRPr lang="el-GR" sz="1200">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412195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l-GR" b="1" dirty="0" smtClean="0"/>
              <a:t>Χαρακτηριστικά των Ψηφιακών Παιχνιδιών</a:t>
            </a:r>
            <a:endParaRPr lang="el-GR" dirty="0" smtClean="0"/>
          </a:p>
          <a:p>
            <a:pPr>
              <a:defRPr/>
            </a:pPr>
            <a:r>
              <a:rPr lang="el-GR" dirty="0" smtClean="0"/>
              <a:t>Τα ψηφιακά παιχνίδια διαθέτουν τα παρακάτω χαρακτηριστικά, τα οποία μπορούμε να εκμεταλλευτούμε προκειμένου να εφαρμόσουμε τα ψηφιακά παιχνίδια στην εκπαιδευτική πράξη: </a:t>
            </a:r>
          </a:p>
          <a:p>
            <a:pPr>
              <a:defRPr/>
            </a:pPr>
            <a:r>
              <a:rPr lang="el-GR" dirty="0" smtClean="0"/>
              <a:t> </a:t>
            </a:r>
          </a:p>
          <a:p>
            <a:pPr>
              <a:defRPr/>
            </a:pPr>
            <a:r>
              <a:rPr lang="el-GR" dirty="0" smtClean="0"/>
              <a:t>Διασκέδαση! Η δραστηριότητα είναι εξίσου σημαντική και ελκυστική με την επίτευξη του στόχου. Ικανοποίηση από το ίδιο το παιχνίδι και την επίτευξη του στόχου. Εγγενείς στο παιχνίδι στόχοι και κίνητρα.</a:t>
            </a:r>
          </a:p>
          <a:p>
            <a:pPr>
              <a:defRPr/>
            </a:pPr>
            <a:r>
              <a:rPr lang="el-GR" dirty="0" smtClean="0"/>
              <a:t>Ο παίκτης είναι ελεύθερος, μέσα στο πλαίσιο των κανόνων, να εφαρμόσει τις αποφάσεις του και να καθορίζει την εξέλιξη. </a:t>
            </a:r>
          </a:p>
          <a:p>
            <a:pPr>
              <a:defRPr/>
            </a:pPr>
            <a:r>
              <a:rPr lang="el-GR" dirty="0" smtClean="0"/>
              <a:t>Ενεργός ρόλος παίκτη καθώς μαθαίνει και εξελίσσεται στο παιχνίδι. </a:t>
            </a:r>
          </a:p>
          <a:p>
            <a:pPr>
              <a:defRPr/>
            </a:pPr>
            <a:r>
              <a:rPr lang="el-GR" dirty="0" smtClean="0"/>
              <a:t>Ο παίκτης ενθαρρύνεται να πειραματιστεί και μπορεί να αποτύχει, χωρίς να αποθαρρυνθεί. Ακόμα κι αν αποτύχει, συνεχίζει να παίζει καθώς αντιλαμβάνεται ότι με την προσπάθεια θα καταφέρει να πετύχει. </a:t>
            </a:r>
          </a:p>
          <a:p>
            <a:pPr>
              <a:defRPr/>
            </a:pPr>
            <a:r>
              <a:rPr lang="el-GR" b="1" dirty="0" smtClean="0"/>
              <a:t>Θετική στάση</a:t>
            </a:r>
            <a:r>
              <a:rPr lang="el-GR" dirty="0" smtClean="0"/>
              <a:t> απέναντι στη μάθηση του παιχνιδιού. Το παιχνίδι παρακινεί τον παίκτη να κάνει περαιτέρω έρευνα και προκαλεί τη θέληση για επίλυση προβλημάτων στο παιχνίδι. </a:t>
            </a:r>
          </a:p>
          <a:p>
            <a:pPr>
              <a:defRPr/>
            </a:pPr>
            <a:r>
              <a:rPr lang="el-GR" dirty="0" smtClean="0"/>
              <a:t>Άμεση ανατροφοδότηση και άμεση σύνδεση πράξης – αποτελέσματος</a:t>
            </a:r>
          </a:p>
          <a:p>
            <a:pPr>
              <a:defRPr/>
            </a:pPr>
            <a:r>
              <a:rPr lang="el-GR" dirty="0" smtClean="0"/>
              <a:t>Επικέντρωση στη δραστηριότητα. Οι παίκτες αφοσιώνονται στο παιχνίδι. </a:t>
            </a:r>
          </a:p>
          <a:p>
            <a:pPr>
              <a:defRPr/>
            </a:pPr>
            <a:r>
              <a:rPr lang="el-GR" dirty="0" smtClean="0"/>
              <a:t>Ερεθίζουν την περιέργεια, πρόκληση, φαντασία, τον ενεργό ρόλο, τη συνεργασία, τον ανταγωνισμό, παρέχουν αναγνώριση από το παιχνίδι και από άλλα παιδιά. </a:t>
            </a:r>
          </a:p>
          <a:p>
            <a:pPr>
              <a:defRPr/>
            </a:pPr>
            <a:r>
              <a:rPr lang="el-GR" dirty="0" smtClean="0"/>
              <a:t>Δράση, δραματικό ενδιαφέρον, συγκρούσεις, αβεβαιότητα συνέχειας, επίτευξη στόχου, φανταστικό - μαγικό, ποικιλία παραστάσεων, πολυπλοκότητα, έκπληξη, δυναμικές εικόνες </a:t>
            </a:r>
          </a:p>
          <a:p>
            <a:pPr>
              <a:defRPr/>
            </a:pPr>
            <a:r>
              <a:rPr lang="el-GR" dirty="0" smtClean="0"/>
              <a:t>Σκορ το οποίο έχει άμεση σχέση με την επίτευξη του στόχου του παιχνιδιού, </a:t>
            </a:r>
            <a:r>
              <a:rPr lang="el-GR" dirty="0" err="1" smtClean="0"/>
              <a:t>οπτικο</a:t>
            </a:r>
            <a:r>
              <a:rPr lang="el-GR" dirty="0" smtClean="0"/>
              <a:t>-ακουστικά εφέ, συνεχής ετοιμότητα παίκτη, συγκεκριμένος στόχος που πρέπει να επιτευχθεί κάθε φορά. </a:t>
            </a:r>
          </a:p>
          <a:p>
            <a:pPr>
              <a:defRPr/>
            </a:pPr>
            <a:r>
              <a:rPr lang="el-GR" dirty="0" smtClean="0"/>
              <a:t>Παρέχουν επίπεδα δυσκολίας και σταδιακή πρόοδο του παίκτη. Το παιχνίδι ακολουθεί το ρυθμό του ίδιου του παίκτη.</a:t>
            </a:r>
          </a:p>
          <a:p>
            <a:pPr>
              <a:defRPr/>
            </a:pPr>
            <a:r>
              <a:rPr lang="el-GR" dirty="0" smtClean="0"/>
              <a:t>Εφόσον ακολουθούν ένα σωστό σχεδιασμό, συνδυάζουν διαφορετικά είδη δραστηριοτήτων κατάλληλα για διαφορετικούς τύπους παικτών, για διαφορετικές προτιμήσεις και ενδιαφέροντα. </a:t>
            </a:r>
          </a:p>
          <a:p>
            <a:pPr>
              <a:defRPr/>
            </a:pPr>
            <a:r>
              <a:rPr lang="el-GR" dirty="0" smtClean="0"/>
              <a:t>Συνεργασία με άλλους παίκτες εντός ή εκτός του παιχνιδιού. Τα παιδιά επικοινωνούν με άλλους παίκτες για να μοιραστούν τα επιτεύγματά τους, να συγκρίνουν τις επιδόσεις τους, να συζητήσουν κάποιο πρόβλημά τους ή να βοηθήσουν άλλους παίκτες. </a:t>
            </a:r>
          </a:p>
          <a:p>
            <a:pPr>
              <a:defRPr/>
            </a:pPr>
            <a:r>
              <a:rPr lang="el-GR" dirty="0" smtClean="0"/>
              <a:t> </a:t>
            </a:r>
          </a:p>
          <a:p>
            <a:pPr>
              <a:defRPr/>
            </a:pPr>
            <a:r>
              <a:rPr lang="el-GR" b="1" dirty="0" smtClean="0"/>
              <a:t>Χαρακτηριστικά ενός επιτυχημένου εκπαιδευτικού περιβάλλοντος</a:t>
            </a:r>
            <a:endParaRPr lang="el-GR" dirty="0" smtClean="0"/>
          </a:p>
          <a:p>
            <a:pPr>
              <a:defRPr/>
            </a:pPr>
            <a:r>
              <a:rPr lang="el-GR" dirty="0" smtClean="0"/>
              <a:t>Συγκρίνετε τα χαρακτηριστικά που θα πρέπει να έχει ένα εκπαιδευτικό περιβάλλον με τα χαρακτηριστικά των παιχνιδιών όπως περιγράφονται πιο πάνω. Από τη σύγκριση διαφαίνεται ότι τα ψηφιακά παιχνίδια φαίνεται να έχουν τη δυνατότητα να αποτελέσουν επιτυχημένα εκπαιδευτικά περιβάλλοντα – υπό προϋποθέσεις. </a:t>
            </a:r>
          </a:p>
          <a:p>
            <a:pPr>
              <a:defRPr/>
            </a:pPr>
            <a:endParaRPr lang="el-GR" dirty="0"/>
          </a:p>
        </p:txBody>
      </p:sp>
      <p:sp>
        <p:nvSpPr>
          <p:cNvPr id="5120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04938E-03E2-46A9-AF83-440C82E66331}" type="slidenum">
              <a:rPr lang="en-GB"/>
              <a:pPr/>
              <a:t>8</a:t>
            </a:fld>
            <a:endParaRPr lang="en-GB"/>
          </a:p>
        </p:txBody>
      </p:sp>
    </p:spTree>
    <p:extLst>
      <p:ext uri="{BB962C8B-B14F-4D97-AF65-F5344CB8AC3E}">
        <p14:creationId xmlns:p14="http://schemas.microsoft.com/office/powerpoint/2010/main" val="144086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The Flow Theory </a:t>
            </a:r>
            <a:r>
              <a:rPr lang="el-GR" b="1" smtClean="0"/>
              <a:t>(Η θεωρία της Ροής):</a:t>
            </a:r>
            <a:r>
              <a:rPr lang="el-GR" smtClean="0"/>
              <a:t> Τι είναι αυτό που κάνει ευτυχισμένους; Πώς νιώθουν σημαντικοί δημιουργοί, αθλητές, επαγγελματίες, καλλιτέχνες όταν ασχολούνται με το έργο τους; Τι χαρακτηριστικά πρέπει να έχει μια δραστηριότητα για να μας κάνει να νιώθουμε ικανοποίηση; Το παιχνίδι είναι μια από αυτές τις δραστηριότητες. </a:t>
            </a:r>
          </a:p>
          <a:p>
            <a:endParaRPr lang="el-GR" smtClean="0"/>
          </a:p>
        </p:txBody>
      </p:sp>
    </p:spTree>
    <p:extLst>
      <p:ext uri="{BB962C8B-B14F-4D97-AF65-F5344CB8AC3E}">
        <p14:creationId xmlns:p14="http://schemas.microsoft.com/office/powerpoint/2010/main" val="417412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Έρευνες στο πεδίο της λειτουργίας του εγκεφάλου σε σχέση με τα ψηφιακά παιχνίδια (π.χ. με ηλεκτρο-εγκεφαλογραφήματα). </a:t>
            </a:r>
          </a:p>
          <a:p>
            <a:r>
              <a:rPr lang="el-GR" smtClean="0"/>
              <a:t>Εντοπίζονται πράγματι διαφοροποιήσεις στη λειτουργία του εγκεφάλου μεταξύ ατόμων που παίζουν παιχνίδια δράσης και ατόμων που δεν παίζουν. </a:t>
            </a:r>
          </a:p>
        </p:txBody>
      </p:sp>
    </p:spTree>
    <p:extLst>
      <p:ext uri="{BB962C8B-B14F-4D97-AF65-F5344CB8AC3E}">
        <p14:creationId xmlns:p14="http://schemas.microsoft.com/office/powerpoint/2010/main" val="196969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Η </a:t>
            </a:r>
            <a:r>
              <a:rPr lang="en-US" smtClean="0"/>
              <a:t>Bavelier</a:t>
            </a:r>
            <a:r>
              <a:rPr lang="el-GR" smtClean="0"/>
              <a:t> και η ομάδα της είναι μια από τις ενεργές ομάδες σε αυτό το πεδίο. </a:t>
            </a:r>
          </a:p>
          <a:p>
            <a:r>
              <a:rPr lang="el-GR" smtClean="0"/>
              <a:t>Μέσω των ερευνών τους έχουν εντοπίσει χαρακτηριστικά των παιχνιδιών που φαίνεται να έχουν θετικές επιπτώσεις σε δεξιότητες όπως η οπτική αντίληψη και μνήμη. </a:t>
            </a:r>
          </a:p>
          <a:p>
            <a:endParaRPr lang="el-GR" smtClean="0"/>
          </a:p>
        </p:txBody>
      </p:sp>
    </p:spTree>
    <p:extLst>
      <p:ext uri="{BB962C8B-B14F-4D97-AF65-F5344CB8AC3E}">
        <p14:creationId xmlns:p14="http://schemas.microsoft.com/office/powerpoint/2010/main" val="319318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
        <p:nvSpPr>
          <p:cNvPr id="4" name="TextBox 3"/>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278327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22400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412904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Δύο περιεχόμενα">
    <p:spTree>
      <p:nvGrpSpPr>
        <p:cNvPr id="1" name=""/>
        <p:cNvGrpSpPr/>
        <p:nvPr/>
      </p:nvGrpSpPr>
      <p:grpSpPr>
        <a:xfrm>
          <a:off x="0" y="0"/>
          <a:ext cx="0" cy="0"/>
          <a:chOff x="0" y="0"/>
          <a:chExt cx="0" cy="0"/>
        </a:xfrm>
      </p:grpSpPr>
      <p:pic>
        <p:nvPicPr>
          <p:cNvPr id="5" name="Picture 2" descr="D:\PhD Files\ecedu.voulgari.gr\archive\icte_logo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237288"/>
            <a:ext cx="1295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p:cNvSpPr txBox="1">
            <a:spLocks noChangeArrowheads="1"/>
          </p:cNvSpPr>
          <p:nvPr userDrawn="1"/>
        </p:nvSpPr>
        <p:spPr bwMode="auto">
          <a:xfrm>
            <a:off x="1571625" y="6510338"/>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FE985500-A8E1-42FF-90A8-DFE7F7C9228A}" type="datetime1">
              <a:rPr lang="el-GR" sz="900" smtClean="0">
                <a:solidFill>
                  <a:srgbClr val="7F7F7F"/>
                </a:solidFill>
                <a:latin typeface="Calibri" pitchFamily="34" charset="0"/>
              </a:rPr>
              <a:pPr algn="ctr" eaLnBrk="1" hangingPunct="1">
                <a:defRPr/>
              </a:pPr>
              <a:t>29/11/2015</a:t>
            </a:fld>
            <a:endParaRPr lang="el-GR" sz="900" smtClean="0">
              <a:solidFill>
                <a:srgbClr val="7F7F7F"/>
              </a:solidFill>
              <a:latin typeface="Calibri" pitchFamily="34" charset="0"/>
            </a:endParaRPr>
          </a:p>
        </p:txBody>
      </p:sp>
      <p:cxnSp>
        <p:nvCxnSpPr>
          <p:cNvPr id="9" name="Straight Connector 12"/>
          <p:cNvCxnSpPr/>
          <p:nvPr userDrawn="1"/>
        </p:nvCxnSpPr>
        <p:spPr>
          <a:xfrm>
            <a:off x="0" y="6308725"/>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p:txBody>
          <a:bodyPr/>
          <a:lstStyle/>
          <a:p>
            <a:r>
              <a:rPr lang="en-US" smtClean="0"/>
              <a:t>Click to edit Master title style</a:t>
            </a:r>
            <a:endParaRPr lang="el-GR"/>
          </a:p>
        </p:txBody>
      </p:sp>
      <p:sp>
        <p:nvSpPr>
          <p:cNvPr id="3" name="2 - Θέση περιεχομένου"/>
          <p:cNvSpPr>
            <a:spLocks noGrp="1"/>
          </p:cNvSpPr>
          <p:nvPr>
            <p:ph sz="half" idx="1"/>
          </p:nvPr>
        </p:nvSpPr>
        <p:spPr>
          <a:xfrm>
            <a:off x="16196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2 - Θέση περιεχομένου"/>
          <p:cNvSpPr>
            <a:spLocks noGrp="1"/>
          </p:cNvSpPr>
          <p:nvPr>
            <p:ph sz="half" idx="13"/>
          </p:nvPr>
        </p:nvSpPr>
        <p:spPr>
          <a:xfrm>
            <a:off x="52200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838187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
        <p:nvSpPr>
          <p:cNvPr id="4" name="TextBox 3"/>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29/11/2015</a:t>
            </a:fld>
            <a:endParaRPr lang="el-GR" sz="900" b="0" dirty="0">
              <a:solidFill>
                <a:schemeClr val="bg1">
                  <a:lumMod val="50000"/>
                </a:schemeClr>
              </a:solidFill>
            </a:endParaRPr>
          </a:p>
        </p:txBody>
      </p:sp>
      <p:sp>
        <p:nvSpPr>
          <p:cNvPr id="5" name="TextBox 4"/>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4" name="TextBox 3"/>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D:\PhD Files\ecedu.voulgari.gr\archive\icte_logo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237288"/>
            <a:ext cx="1295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p:cNvSpPr txBox="1">
            <a:spLocks noChangeArrowheads="1"/>
          </p:cNvSpPr>
          <p:nvPr userDrawn="1"/>
        </p:nvSpPr>
        <p:spPr bwMode="auto">
          <a:xfrm>
            <a:off x="1571625" y="6510338"/>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43D22352-10BF-452C-BB1A-478D55086EED}" type="datetime1">
              <a:rPr lang="el-GR" sz="900" smtClean="0">
                <a:solidFill>
                  <a:srgbClr val="7F7F7F"/>
                </a:solidFill>
                <a:latin typeface="Calibri" pitchFamily="34" charset="0"/>
              </a:rPr>
              <a:pPr algn="ctr" eaLnBrk="1" hangingPunct="1">
                <a:defRPr/>
              </a:pPr>
              <a:t>29/11/2015</a:t>
            </a:fld>
            <a:endParaRPr lang="el-GR" sz="900" smtClean="0">
              <a:solidFill>
                <a:srgbClr val="7F7F7F"/>
              </a:solidFill>
              <a:latin typeface="Calibri" pitchFamily="34" charset="0"/>
            </a:endParaRPr>
          </a:p>
        </p:txBody>
      </p:sp>
      <p:cxnSp>
        <p:nvCxnSpPr>
          <p:cNvPr id="7" name="Straight Connector 12"/>
          <p:cNvCxnSpPr/>
          <p:nvPr userDrawn="1"/>
        </p:nvCxnSpPr>
        <p:spPr>
          <a:xfrm>
            <a:off x="0" y="6308725"/>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TextBox 7"/>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269077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29/11/2015</a:t>
            </a:fld>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Box 3"/>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Box 3"/>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TextBox 3"/>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mtClean="0"/>
              <a:t>Click to edit Master title style</a:t>
            </a:r>
            <a:endParaRPr lang="el-GR"/>
          </a:p>
        </p:txBody>
      </p:sp>
      <p:sp>
        <p:nvSpPr>
          <p:cNvPr id="3" name="2 - Θέση περιεχομένου"/>
          <p:cNvSpPr>
            <a:spLocks noGrp="1"/>
          </p:cNvSpPr>
          <p:nvPr>
            <p:ph sz="half" idx="1"/>
          </p:nvPr>
        </p:nvSpPr>
        <p:spPr>
          <a:xfrm>
            <a:off x="16196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2 - Θέση περιεχομένου"/>
          <p:cNvSpPr>
            <a:spLocks noGrp="1"/>
          </p:cNvSpPr>
          <p:nvPr>
            <p:ph sz="half" idx="13"/>
          </p:nvPr>
        </p:nvSpPr>
        <p:spPr>
          <a:xfrm>
            <a:off x="5220072" y="1583767"/>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Box 4"/>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101296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extBox 3"/>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Tree>
    <p:extLst>
      <p:ext uri="{BB962C8B-B14F-4D97-AF65-F5344CB8AC3E}">
        <p14:creationId xmlns:p14="http://schemas.microsoft.com/office/powerpoint/2010/main" val="215424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2" descr="D:\PhD Files\ecedu.voulgari.gr\archive\icte_logo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237288"/>
            <a:ext cx="1295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l-GR" sz="900" smtClean="0">
                <a:solidFill>
                  <a:srgbClr val="7F7F7F"/>
                </a:solidFill>
                <a:latin typeface="Calibri" pitchFamily="34" charset="0"/>
              </a:rPr>
              <a:t>ΠΑΚΕ 2011, Πάτρα.  Ψηφιακά Παιχνίδια, Εικονικοί Κόσμοι και Εκπαίδευση</a:t>
            </a:r>
          </a:p>
        </p:txBody>
      </p:sp>
      <p:sp>
        <p:nvSpPr>
          <p:cNvPr id="7" name="TextBox 13"/>
          <p:cNvSpPr txBox="1">
            <a:spLocks noChangeArrowheads="1"/>
          </p:cNvSpPr>
          <p:nvPr userDrawn="1"/>
        </p:nvSpPr>
        <p:spPr bwMode="auto">
          <a:xfrm>
            <a:off x="1571625" y="6510338"/>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66F54852-9172-4F0B-95BA-A58261DE906F}" type="datetime1">
              <a:rPr lang="el-GR" sz="900" smtClean="0">
                <a:solidFill>
                  <a:srgbClr val="7F7F7F"/>
                </a:solidFill>
                <a:latin typeface="Calibri" pitchFamily="34" charset="0"/>
              </a:rPr>
              <a:pPr algn="ctr" eaLnBrk="1" hangingPunct="1">
                <a:defRPr/>
              </a:pPr>
              <a:t>29/11/2015</a:t>
            </a:fld>
            <a:endParaRPr lang="el-GR" sz="900" smtClean="0">
              <a:solidFill>
                <a:srgbClr val="7F7F7F"/>
              </a:solidFill>
              <a:latin typeface="Calibri" pitchFamily="34" charset="0"/>
            </a:endParaRPr>
          </a:p>
        </p:txBody>
      </p:sp>
      <p:cxnSp>
        <p:nvCxnSpPr>
          <p:cNvPr id="8" name="Straight Connector 12"/>
          <p:cNvCxnSpPr/>
          <p:nvPr userDrawn="1"/>
        </p:nvCxnSpPr>
        <p:spPr>
          <a:xfrm>
            <a:off x="0" y="6308725"/>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55702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D:\PhD Files\ecedu.voulgari.gr\archive\icte_logo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237288"/>
            <a:ext cx="1295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p:cNvSpPr txBox="1">
            <a:spLocks noChangeArrowheads="1"/>
          </p:cNvSpPr>
          <p:nvPr userDrawn="1"/>
        </p:nvSpPr>
        <p:spPr bwMode="auto">
          <a:xfrm>
            <a:off x="1571625" y="6510338"/>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D4877E5D-503C-4C57-BD5A-C7EF160145AE}" type="datetime1">
              <a:rPr lang="el-GR" sz="900" smtClean="0">
                <a:solidFill>
                  <a:srgbClr val="7F7F7F"/>
                </a:solidFill>
                <a:latin typeface="Calibri" pitchFamily="34" charset="0"/>
              </a:rPr>
              <a:pPr algn="ctr" eaLnBrk="1" hangingPunct="1">
                <a:defRPr/>
              </a:pPr>
              <a:t>29/11/2015</a:t>
            </a:fld>
            <a:endParaRPr lang="el-GR" sz="900" smtClean="0">
              <a:solidFill>
                <a:srgbClr val="7F7F7F"/>
              </a:solidFill>
              <a:latin typeface="Calibri" pitchFamily="34" charset="0"/>
            </a:endParaRPr>
          </a:p>
        </p:txBody>
      </p:sp>
      <p:cxnSp>
        <p:nvCxnSpPr>
          <p:cNvPr id="10" name="Straight Connector 12"/>
          <p:cNvCxnSpPr/>
          <p:nvPr userDrawn="1"/>
        </p:nvCxnSpPr>
        <p:spPr>
          <a:xfrm>
            <a:off x="0" y="6308725"/>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65661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D:\PhD Files\ecedu.voulgari.gr\archive\icte_logo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237288"/>
            <a:ext cx="1295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p:cNvSpPr txBox="1">
            <a:spLocks noChangeArrowheads="1"/>
          </p:cNvSpPr>
          <p:nvPr userDrawn="1"/>
        </p:nvSpPr>
        <p:spPr bwMode="auto">
          <a:xfrm>
            <a:off x="1571625" y="6510338"/>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75E1E8F1-AF46-4F93-AE53-4E4C9A851DDA}" type="datetime1">
              <a:rPr lang="el-GR" sz="900" smtClean="0">
                <a:solidFill>
                  <a:srgbClr val="7F7F7F"/>
                </a:solidFill>
                <a:latin typeface="Calibri" pitchFamily="34" charset="0"/>
              </a:rPr>
              <a:pPr algn="ctr" eaLnBrk="1" hangingPunct="1">
                <a:defRPr/>
              </a:pPr>
              <a:t>29/11/2015</a:t>
            </a:fld>
            <a:endParaRPr lang="el-GR" sz="900" smtClean="0">
              <a:solidFill>
                <a:srgbClr val="7F7F7F"/>
              </a:solidFill>
              <a:latin typeface="Calibri" pitchFamily="34" charset="0"/>
            </a:endParaRPr>
          </a:p>
        </p:txBody>
      </p:sp>
      <p:cxnSp>
        <p:nvCxnSpPr>
          <p:cNvPr id="6" name="Straight Connector 12"/>
          <p:cNvCxnSpPr/>
          <p:nvPr userDrawn="1"/>
        </p:nvCxnSpPr>
        <p:spPr>
          <a:xfrm>
            <a:off x="0" y="6308725"/>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352449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2" descr="D:\PhD Files\ecedu.voulgari.gr\archive\icte_logo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237288"/>
            <a:ext cx="1295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3"/>
          <p:cNvSpPr txBox="1">
            <a:spLocks noChangeArrowheads="1"/>
          </p:cNvSpPr>
          <p:nvPr userDrawn="1"/>
        </p:nvSpPr>
        <p:spPr bwMode="auto">
          <a:xfrm>
            <a:off x="1571625" y="6510338"/>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ABE59512-FEC5-4B66-943A-F0D7A2CC36B5}" type="datetime1">
              <a:rPr lang="el-GR" sz="900" smtClean="0">
                <a:solidFill>
                  <a:srgbClr val="7F7F7F"/>
                </a:solidFill>
                <a:latin typeface="Calibri" pitchFamily="34" charset="0"/>
              </a:rPr>
              <a:pPr algn="ctr" eaLnBrk="1" hangingPunct="1">
                <a:defRPr/>
              </a:pPr>
              <a:t>29/11/2015</a:t>
            </a:fld>
            <a:endParaRPr lang="el-GR" sz="900" smtClean="0">
              <a:solidFill>
                <a:srgbClr val="7F7F7F"/>
              </a:solidFill>
              <a:latin typeface="Calibri" pitchFamily="34" charset="0"/>
            </a:endParaRPr>
          </a:p>
        </p:txBody>
      </p:sp>
      <p:cxnSp>
        <p:nvCxnSpPr>
          <p:cNvPr id="5" name="Straight Connector 12"/>
          <p:cNvCxnSpPr/>
          <p:nvPr userDrawn="1"/>
        </p:nvCxnSpPr>
        <p:spPr>
          <a:xfrm>
            <a:off x="0" y="6308725"/>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70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128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804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pic>
        <p:nvPicPr>
          <p:cNvPr id="2052" name="Picture 2" descr="D:\PhD Files\ecedu.voulgari.gr\archive\icte_logo_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6237288"/>
            <a:ext cx="1295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Box 9"/>
          <p:cNvSpPr txBox="1">
            <a:spLocks noChangeArrowheads="1"/>
          </p:cNvSpPr>
          <p:nvPr userDrawn="1"/>
        </p:nvSpPr>
        <p:spPr bwMode="auto">
          <a:xfrm>
            <a:off x="1571625" y="6510338"/>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033E7CED-2151-4DDF-9D5C-C31B4E52DDF8}" type="datetime1">
              <a:rPr lang="el-GR" sz="900" smtClean="0">
                <a:solidFill>
                  <a:srgbClr val="7F7F7F"/>
                </a:solidFill>
                <a:latin typeface="Calibri" pitchFamily="34" charset="0"/>
              </a:rPr>
              <a:pPr algn="ctr" eaLnBrk="1" hangingPunct="1">
                <a:defRPr/>
              </a:pPr>
              <a:t>29/11/2015</a:t>
            </a:fld>
            <a:endParaRPr lang="el-GR" sz="900" smtClean="0">
              <a:solidFill>
                <a:srgbClr val="7F7F7F"/>
              </a:solidFill>
              <a:latin typeface="Calibri" pitchFamily="34" charset="0"/>
            </a:endParaRPr>
          </a:p>
        </p:txBody>
      </p:sp>
      <p:cxnSp>
        <p:nvCxnSpPr>
          <p:cNvPr id="11" name="Straight Connector 10"/>
          <p:cNvCxnSpPr/>
          <p:nvPr userDrawn="1"/>
        </p:nvCxnSpPr>
        <p:spPr>
          <a:xfrm>
            <a:off x="0" y="6308725"/>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
        <p:nvSpPr>
          <p:cNvPr id="9"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388" r:id="rId1"/>
    <p:sldLayoutId id="2147484406" r:id="rId2"/>
    <p:sldLayoutId id="2147484389" r:id="rId3"/>
    <p:sldLayoutId id="2147484407" r:id="rId4"/>
    <p:sldLayoutId id="2147484408" r:id="rId5"/>
    <p:sldLayoutId id="2147484409" r:id="rId6"/>
    <p:sldLayoutId id="2147484410" r:id="rId7"/>
    <p:sldLayoutId id="2147484390" r:id="rId8"/>
    <p:sldLayoutId id="2147484391" r:id="rId9"/>
    <p:sldLayoutId id="2147484392" r:id="rId10"/>
    <p:sldLayoutId id="2147484393" r:id="rId11"/>
    <p:sldLayoutId id="2147484411"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kern="1200">
          <a:solidFill>
            <a:srgbClr val="C00000"/>
          </a:solidFill>
          <a:latin typeface="+mj-lt"/>
          <a:ea typeface="+mj-ea"/>
          <a:cs typeface="+mj-cs"/>
        </a:defRPr>
      </a:lvl1pPr>
      <a:lvl2pPr algn="l" rtl="0" eaLnBrk="0" fontAlgn="base" hangingPunct="0">
        <a:spcBef>
          <a:spcPct val="0"/>
        </a:spcBef>
        <a:spcAft>
          <a:spcPct val="0"/>
        </a:spcAft>
        <a:defRPr sz="4400" b="1">
          <a:solidFill>
            <a:srgbClr val="C00000"/>
          </a:solidFill>
          <a:latin typeface="Calibri" pitchFamily="34" charset="0"/>
        </a:defRPr>
      </a:lvl2pPr>
      <a:lvl3pPr algn="l" rtl="0" eaLnBrk="0" fontAlgn="base" hangingPunct="0">
        <a:spcBef>
          <a:spcPct val="0"/>
        </a:spcBef>
        <a:spcAft>
          <a:spcPct val="0"/>
        </a:spcAft>
        <a:defRPr sz="4400" b="1">
          <a:solidFill>
            <a:srgbClr val="C00000"/>
          </a:solidFill>
          <a:latin typeface="Calibri" pitchFamily="34" charset="0"/>
        </a:defRPr>
      </a:lvl3pPr>
      <a:lvl4pPr algn="l" rtl="0" eaLnBrk="0" fontAlgn="base" hangingPunct="0">
        <a:spcBef>
          <a:spcPct val="0"/>
        </a:spcBef>
        <a:spcAft>
          <a:spcPct val="0"/>
        </a:spcAft>
        <a:defRPr sz="4400" b="1">
          <a:solidFill>
            <a:srgbClr val="C00000"/>
          </a:solidFill>
          <a:latin typeface="Calibri" pitchFamily="34" charset="0"/>
        </a:defRPr>
      </a:lvl4pPr>
      <a:lvl5pPr algn="l" rtl="0" eaLnBrk="0" fontAlgn="base" hangingPunct="0">
        <a:spcBef>
          <a:spcPct val="0"/>
        </a:spcBef>
        <a:spcAft>
          <a:spcPct val="0"/>
        </a:spcAft>
        <a:defRPr sz="4400" b="1">
          <a:solidFill>
            <a:srgbClr val="C00000"/>
          </a:solidFill>
          <a:latin typeface="Calibri" pitchFamily="34" charset="0"/>
        </a:defRPr>
      </a:lvl5pPr>
      <a:lvl6pPr marL="457200" algn="l" rtl="0" fontAlgn="base">
        <a:spcBef>
          <a:spcPct val="0"/>
        </a:spcBef>
        <a:spcAft>
          <a:spcPct val="0"/>
        </a:spcAft>
        <a:defRPr sz="4400" b="1">
          <a:solidFill>
            <a:srgbClr val="C00000"/>
          </a:solidFill>
          <a:latin typeface="Calibri" pitchFamily="34" charset="0"/>
        </a:defRPr>
      </a:lvl6pPr>
      <a:lvl7pPr marL="914400" algn="l" rtl="0" fontAlgn="base">
        <a:spcBef>
          <a:spcPct val="0"/>
        </a:spcBef>
        <a:spcAft>
          <a:spcPct val="0"/>
        </a:spcAft>
        <a:defRPr sz="4400" b="1">
          <a:solidFill>
            <a:srgbClr val="C00000"/>
          </a:solidFill>
          <a:latin typeface="Calibri" pitchFamily="34" charset="0"/>
        </a:defRPr>
      </a:lvl7pPr>
      <a:lvl8pPr marL="1371600" algn="l" rtl="0" fontAlgn="base">
        <a:spcBef>
          <a:spcPct val="0"/>
        </a:spcBef>
        <a:spcAft>
          <a:spcPct val="0"/>
        </a:spcAft>
        <a:defRPr sz="4400" b="1">
          <a:solidFill>
            <a:srgbClr val="C00000"/>
          </a:solidFill>
          <a:latin typeface="Calibri" pitchFamily="34" charset="0"/>
        </a:defRPr>
      </a:lvl8pPr>
      <a:lvl9pPr marL="1828800" algn="l"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8"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Lst>
  <p:timing>
    <p:tnLst>
      <p:par>
        <p:cTn id="1" dur="indefinite" restart="never" nodeType="tmRoot"/>
      </p:par>
    </p:tnLst>
  </p:timing>
  <p:hf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www.onlineuniversities.com/neurology-of-gaming"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www.ted.com/talks/daphne_bavelier_your_brain_on_video_games.html"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edutopia.org/blog/video-games-learning-student-engagement-judy-willis"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hyperlink" Target="http://edurate.wikidot.com/the-36-learning-principles"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hyperlink" Target="http://www.pegi.info/" TargetMode="Externa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ursera.org/course/videogameslearning" TargetMode="External"/><Relationship Id="rId7" Type="http://schemas.openxmlformats.org/officeDocument/2006/relationships/hyperlink" Target="http://gamelab.mit.edu/" TargetMode="External"/><Relationship Id="rId2"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beta.playfullearning.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ctrTitle"/>
          </p:nvPr>
        </p:nvSpPr>
        <p:spPr>
          <a:xfrm>
            <a:off x="305281" y="1764185"/>
            <a:ext cx="8609760" cy="1628811"/>
          </a:xfrm>
        </p:spPr>
        <p:txBody>
          <a:bodyPr>
            <a:normAutofit fontScale="90000"/>
          </a:bodyPr>
          <a:lstStyle/>
          <a:p>
            <a:pPr algn="ctr" eaLnBrk="1" hangingPunct="1"/>
            <a:r>
              <a:rPr lang="el-GR" sz="3200" dirty="0"/>
              <a:t>Οι Τεχνολογίες της Πληροφορίας και των Επικοινωνιών στη Διδασκαλία και τη Μάθηση</a:t>
            </a:r>
            <a:r>
              <a:rPr lang="en-US" sz="2000" dirty="0"/>
              <a:t/>
            </a:r>
            <a:br>
              <a:rPr lang="en-US" sz="2000" dirty="0"/>
            </a:br>
            <a:r>
              <a:rPr lang="el-GR" sz="1800" dirty="0"/>
              <a:t>Μάθημα επιλογής </a:t>
            </a:r>
            <a:r>
              <a:rPr lang="en-US" sz="1800" dirty="0"/>
              <a:t>7</a:t>
            </a:r>
            <a:r>
              <a:rPr lang="el-GR" sz="1800" dirty="0"/>
              <a:t>ο εξάμηνο, </a:t>
            </a:r>
            <a:br>
              <a:rPr lang="el-GR" sz="1800" dirty="0"/>
            </a:br>
            <a:r>
              <a:rPr lang="en-US" sz="1800" dirty="0"/>
              <a:t/>
            </a:r>
            <a:br>
              <a:rPr lang="en-US" sz="1800" dirty="0"/>
            </a:br>
            <a:r>
              <a:rPr lang="el-GR" altLang="el-GR" sz="1800" dirty="0"/>
              <a:t>Τμήμα Επιστημών της Εκπαίδευσης και της Αγωγής στην Προσχολική</a:t>
            </a:r>
            <a:r>
              <a:rPr lang="en-US" altLang="el-GR" sz="1800" dirty="0"/>
              <a:t> </a:t>
            </a:r>
            <a:r>
              <a:rPr lang="el-GR" altLang="el-GR" sz="1800" dirty="0"/>
              <a:t>Ηλικία</a:t>
            </a:r>
            <a:r>
              <a:rPr lang="en-GB" altLang="el-GR" sz="1800" dirty="0"/>
              <a:t>, </a:t>
            </a:r>
            <a:r>
              <a:rPr lang="el-GR" altLang="el-GR" sz="1800" dirty="0"/>
              <a:t/>
            </a:r>
            <a:br>
              <a:rPr lang="el-GR" altLang="el-GR" sz="1800" dirty="0"/>
            </a:br>
            <a:r>
              <a:rPr lang="el-GR" altLang="el-GR" sz="1800" dirty="0"/>
              <a:t>Πανεπιστήμιο Πατρών</a:t>
            </a:r>
            <a:endParaRPr lang="el-GR" sz="1800" dirty="0"/>
          </a:p>
        </p:txBody>
      </p:sp>
      <p:sp>
        <p:nvSpPr>
          <p:cNvPr id="13315" name="Υπότιτλος 2"/>
          <p:cNvSpPr>
            <a:spLocks noGrp="1"/>
          </p:cNvSpPr>
          <p:nvPr>
            <p:ph type="subTitle" idx="1"/>
          </p:nvPr>
        </p:nvSpPr>
        <p:spPr>
          <a:xfrm>
            <a:off x="708481" y="3508208"/>
            <a:ext cx="7774560" cy="1826112"/>
          </a:xfrm>
        </p:spPr>
        <p:txBody>
          <a:bodyPr>
            <a:normAutofit fontScale="92500" lnSpcReduction="10000"/>
          </a:bodyPr>
          <a:lstStyle/>
          <a:p>
            <a:pPr algn="just" eaLnBrk="1" hangingPunct="1">
              <a:spcBef>
                <a:spcPct val="0"/>
              </a:spcBef>
            </a:pPr>
            <a:r>
              <a:rPr lang="el-GR" sz="2800" b="1" dirty="0"/>
              <a:t>Ενότητα </a:t>
            </a:r>
            <a:r>
              <a:rPr lang="el-GR" sz="2800" b="1" dirty="0" smtClean="0"/>
              <a:t>10</a:t>
            </a:r>
            <a:r>
              <a:rPr lang="en-US" sz="2800" b="1" dirty="0" smtClean="0"/>
              <a:t> </a:t>
            </a:r>
            <a:r>
              <a:rPr lang="el-GR" sz="2800" b="1" dirty="0"/>
              <a:t>:</a:t>
            </a:r>
            <a:r>
              <a:rPr lang="en-US" sz="2800" dirty="0"/>
              <a:t> </a:t>
            </a:r>
            <a:r>
              <a:rPr lang="el-GR" sz="2800" dirty="0"/>
              <a:t> </a:t>
            </a:r>
            <a:r>
              <a:rPr lang="el-GR" sz="2800" b="1" dirty="0" smtClean="0">
                <a:cs typeface="Tahoma" pitchFamily="34" charset="0"/>
              </a:rPr>
              <a:t>Ψηφιακά Παιχνίδια  και Μάθηση</a:t>
            </a:r>
            <a:endParaRPr lang="en-GB" sz="2800" dirty="0">
              <a:cs typeface="Tahoma" pitchFamily="34" charset="0"/>
            </a:endParaRPr>
          </a:p>
          <a:p>
            <a:pPr eaLnBrk="1" hangingPunct="1"/>
            <a:endParaRPr lang="el-GR" sz="2800" dirty="0"/>
          </a:p>
          <a:p>
            <a:pPr eaLnBrk="1" hangingPunct="1"/>
            <a:r>
              <a:rPr lang="el-GR" sz="2800" dirty="0"/>
              <a:t>Βασίλειος Κόμης</a:t>
            </a:r>
          </a:p>
          <a:p>
            <a:pPr eaLnBrk="1" hangingPunct="1"/>
            <a:r>
              <a:rPr lang="el-GR" sz="2800" dirty="0"/>
              <a:t>ΤΕΕΑΠΗ</a:t>
            </a:r>
          </a:p>
        </p:txBody>
      </p:sp>
      <p:pic>
        <p:nvPicPr>
          <p:cNvPr id="1331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1360" y="5450973"/>
            <a:ext cx="4309920" cy="102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C:\Users\user\Downloads\logo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01" y="260668"/>
            <a:ext cx="3672000" cy="180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01" y="704234"/>
            <a:ext cx="2468160" cy="91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60" y="5582027"/>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084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l-GR" dirty="0" smtClean="0"/>
              <a:t>Θετικά Συναισθήματα και Μάθηση</a:t>
            </a:r>
            <a:endParaRPr lang="el-GR" dirty="0"/>
          </a:p>
        </p:txBody>
      </p:sp>
      <p:sp>
        <p:nvSpPr>
          <p:cNvPr id="27651" name="Content Placeholder 5"/>
          <p:cNvSpPr>
            <a:spLocks noGrp="1"/>
          </p:cNvSpPr>
          <p:nvPr>
            <p:ph idx="1"/>
          </p:nvPr>
        </p:nvSpPr>
        <p:spPr>
          <a:xfrm>
            <a:off x="1435100" y="3141663"/>
            <a:ext cx="5081588" cy="3205162"/>
          </a:xfrm>
        </p:spPr>
        <p:txBody>
          <a:bodyPr>
            <a:normAutofit lnSpcReduction="10000"/>
          </a:bodyPr>
          <a:lstStyle/>
          <a:p>
            <a:r>
              <a:rPr lang="el-GR" sz="2400" smtClean="0"/>
              <a:t>Θεωρία της Ροής (Flow Theory)</a:t>
            </a:r>
          </a:p>
          <a:p>
            <a:pPr lvl="1"/>
            <a:r>
              <a:rPr lang="el-GR" sz="1600" smtClean="0"/>
              <a:t>Επικεντρωμένοι σε αυτό που κάνουμε</a:t>
            </a:r>
          </a:p>
          <a:p>
            <a:pPr lvl="1"/>
            <a:r>
              <a:rPr lang="el-GR" sz="1600" smtClean="0"/>
              <a:t>Αίσθηση του ότι είμαστε εκτός της καθημερινής πραγματικότητας</a:t>
            </a:r>
          </a:p>
          <a:p>
            <a:pPr lvl="1"/>
            <a:r>
              <a:rPr lang="el-GR" sz="1600" smtClean="0"/>
              <a:t>Εσωτερική διαύγεια</a:t>
            </a:r>
          </a:p>
          <a:p>
            <a:pPr lvl="1"/>
            <a:r>
              <a:rPr lang="el-GR" sz="1600" smtClean="0"/>
              <a:t>Ξέρουμε ότι μπορούμε να κάνουμε τη δραστηριότητα</a:t>
            </a:r>
          </a:p>
          <a:p>
            <a:pPr lvl="1"/>
            <a:r>
              <a:rPr lang="el-GR" sz="1600" smtClean="0"/>
              <a:t>Αίσθηση ηρεμίας</a:t>
            </a:r>
          </a:p>
          <a:p>
            <a:pPr lvl="1"/>
            <a:r>
              <a:rPr lang="el-GR" sz="1600" smtClean="0"/>
              <a:t>Έλλειψη αίσθησης του χρόνου</a:t>
            </a:r>
          </a:p>
          <a:p>
            <a:pPr lvl="1"/>
            <a:r>
              <a:rPr lang="el-GR" sz="1600" smtClean="0"/>
              <a:t>Η δραστηριότητα είναι το κίνητρο – δίνει ευχαρίστηση</a:t>
            </a:r>
          </a:p>
        </p:txBody>
      </p:sp>
      <p:pic>
        <p:nvPicPr>
          <p:cNvPr id="7" name="Picture 6"/>
          <p:cNvPicPr>
            <a:picLocks noChangeAspect="1"/>
          </p:cNvPicPr>
          <p:nvPr/>
        </p:nvPicPr>
        <p:blipFill rotWithShape="1">
          <a:blip r:embed="rId3"/>
          <a:srcRect l="1474" t="3344" r="1474" b="3344"/>
          <a:stretch/>
        </p:blipFill>
        <p:spPr>
          <a:xfrm>
            <a:off x="3419475" y="1268413"/>
            <a:ext cx="3024188" cy="168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443663" y="4503738"/>
            <a:ext cx="2592387" cy="708025"/>
          </a:xfrm>
          <a:prstGeom prst="rect">
            <a:avLst/>
          </a:prstGeom>
          <a:noFill/>
        </p:spPr>
        <p:txBody>
          <a:bodyPr>
            <a:spAutoFit/>
          </a:bodyPr>
          <a:lstStyle/>
          <a:p>
            <a:pPr algn="ctr">
              <a:defRPr/>
            </a:pPr>
            <a:r>
              <a:rPr lang="el-GR" sz="2000" b="1" dirty="0">
                <a:solidFill>
                  <a:schemeClr val="accent3">
                    <a:lumMod val="75000"/>
                  </a:schemeClr>
                </a:solidFill>
              </a:rPr>
              <a:t>Επιτυχία στη δραστηριότητα!</a:t>
            </a:r>
          </a:p>
        </p:txBody>
      </p:sp>
      <p:sp>
        <p:nvSpPr>
          <p:cNvPr id="10" name="Bent-Up Arrow 9"/>
          <p:cNvSpPr/>
          <p:nvPr/>
        </p:nvSpPr>
        <p:spPr>
          <a:xfrm>
            <a:off x="6870075" y="5182329"/>
            <a:ext cx="1296987" cy="1014413"/>
          </a:xfrm>
          <a:prstGeom prst="bentUp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Line Callout 1 (Border and Accent Bar) 10"/>
          <p:cNvSpPr/>
          <p:nvPr/>
        </p:nvSpPr>
        <p:spPr>
          <a:xfrm>
            <a:off x="6875463" y="2951163"/>
            <a:ext cx="1873250" cy="1270000"/>
          </a:xfrm>
          <a:prstGeom prst="accentBorderCallout1">
            <a:avLst>
              <a:gd name="adj1" fmla="val 18750"/>
              <a:gd name="adj2" fmla="val -8333"/>
              <a:gd name="adj3" fmla="val 180112"/>
              <a:gd name="adj4" fmla="val -474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schemeClr val="tx1"/>
                </a:solidFill>
              </a:rPr>
              <a:t>Μπορούν να προκληθούν και από Ψηφιακά Παιχνίδια!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3801" y="274638"/>
            <a:ext cx="5870649" cy="1642194"/>
          </a:xfrm>
        </p:spPr>
        <p:txBody>
          <a:bodyPr>
            <a:normAutofit fontScale="90000"/>
          </a:bodyPr>
          <a:lstStyle/>
          <a:p>
            <a:pPr algn="ctr">
              <a:defRPr/>
            </a:pPr>
            <a:r>
              <a:rPr lang="el-GR" dirty="0" err="1" smtClean="0"/>
              <a:t>Νευροεπιστήμη</a:t>
            </a:r>
            <a:r>
              <a:rPr lang="el-GR" dirty="0" smtClean="0"/>
              <a:t> (</a:t>
            </a:r>
            <a:r>
              <a:rPr lang="en-US" dirty="0" smtClean="0"/>
              <a:t>Neuroscience)</a:t>
            </a:r>
            <a:r>
              <a:rPr lang="el-GR" dirty="0" smtClean="0"/>
              <a:t> και Ψηφιακά Παιχνίδια</a:t>
            </a:r>
            <a:endParaRPr lang="el-GR" dirty="0"/>
          </a:p>
        </p:txBody>
      </p:sp>
      <p:sp>
        <p:nvSpPr>
          <p:cNvPr id="28675" name="Content Placeholder 5"/>
          <p:cNvSpPr>
            <a:spLocks noGrp="1"/>
          </p:cNvSpPr>
          <p:nvPr>
            <p:ph sz="half" idx="1"/>
          </p:nvPr>
        </p:nvSpPr>
        <p:spPr>
          <a:xfrm>
            <a:off x="3492500" y="2244725"/>
            <a:ext cx="5441950" cy="4279900"/>
          </a:xfrm>
        </p:spPr>
        <p:txBody>
          <a:bodyPr/>
          <a:lstStyle/>
          <a:p>
            <a:r>
              <a:rPr lang="el-GR" smtClean="0"/>
              <a:t>Διερεύνηση του εγκεφάλου σε σχέση με τα παιχνίδια</a:t>
            </a:r>
          </a:p>
          <a:p>
            <a:pPr lvl="1"/>
            <a:r>
              <a:rPr lang="en-GB" smtClean="0">
                <a:hlinkClick r:id="rId3"/>
              </a:rPr>
              <a:t>http://www.onlineuniversities.com/neurology-of-gaming</a:t>
            </a:r>
            <a:r>
              <a:rPr lang="el-GR" smtClean="0"/>
              <a:t> </a:t>
            </a:r>
            <a:endParaRPr lang="en-GB" smtClean="0"/>
          </a:p>
        </p:txBody>
      </p:sp>
      <p:pic>
        <p:nvPicPr>
          <p:cNvPr id="28676" name="Picture 2" descr="D:\Academic\Online Courses\Games and Learning 2013\Neurology-of-Gaming-8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5435"/>
            <a:ext cx="2308225" cy="613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defRPr/>
            </a:pPr>
            <a:r>
              <a:rPr lang="el-GR" dirty="0" err="1" smtClean="0"/>
              <a:t>Νευροεπιστήμη</a:t>
            </a:r>
            <a:r>
              <a:rPr lang="el-GR" dirty="0" smtClean="0"/>
              <a:t> </a:t>
            </a:r>
            <a:r>
              <a:rPr lang="el-GR" dirty="0"/>
              <a:t>και Ψηφιακά Παιχνίδια</a:t>
            </a:r>
          </a:p>
        </p:txBody>
      </p:sp>
      <p:sp>
        <p:nvSpPr>
          <p:cNvPr id="29699" name="Content Placeholder 7"/>
          <p:cNvSpPr>
            <a:spLocks noGrp="1"/>
          </p:cNvSpPr>
          <p:nvPr>
            <p:ph idx="1"/>
          </p:nvPr>
        </p:nvSpPr>
        <p:spPr>
          <a:xfrm>
            <a:off x="1435100" y="1447800"/>
            <a:ext cx="4721225" cy="4800600"/>
          </a:xfrm>
        </p:spPr>
        <p:txBody>
          <a:bodyPr>
            <a:normAutofit lnSpcReduction="10000"/>
          </a:bodyPr>
          <a:lstStyle/>
          <a:p>
            <a:r>
              <a:rPr lang="el-GR" sz="2400" smtClean="0"/>
              <a:t>Θετικές επιπτώσεις παιχνιδιών δράσης (</a:t>
            </a:r>
            <a:r>
              <a:rPr lang="en-US" sz="2400" smtClean="0"/>
              <a:t>action games)</a:t>
            </a:r>
            <a:r>
              <a:rPr lang="el-GR" sz="2400" smtClean="0"/>
              <a:t> σε γνωστικές δεξιότητες (π.χ. οπτικές δεξιότητες, επιλογή σημαντικής πληροφορίας, ταχύτερη επεξεργασία δεδομένων στη βραχυπρόθεσμη μνήμη, νοητική περιστροφή, προσοχή )</a:t>
            </a:r>
          </a:p>
          <a:p>
            <a:pPr lvl="1"/>
            <a:r>
              <a:rPr lang="en-US" sz="2000" smtClean="0"/>
              <a:t>Daphne Bavelier: Your brain on video games </a:t>
            </a:r>
            <a:r>
              <a:rPr lang="en-US" sz="2000" smtClean="0">
                <a:hlinkClick r:id="rId3"/>
              </a:rPr>
              <a:t>http://www.ted.com/talks/daphne_bavelier_your_brain_on_video_games.html</a:t>
            </a:r>
            <a:r>
              <a:rPr lang="el-GR" sz="2000" smtClean="0"/>
              <a:t> </a:t>
            </a:r>
          </a:p>
          <a:p>
            <a:endParaRPr lang="el-GR" sz="2400" smtClean="0"/>
          </a:p>
        </p:txBody>
      </p:sp>
      <p:pic>
        <p:nvPicPr>
          <p:cNvPr id="2970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205038"/>
            <a:ext cx="2592387"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defRPr/>
            </a:pPr>
            <a:r>
              <a:rPr lang="el-GR" dirty="0" err="1" smtClean="0"/>
              <a:t>Νευροεπιστήμη</a:t>
            </a:r>
            <a:r>
              <a:rPr lang="el-GR" dirty="0" smtClean="0"/>
              <a:t> </a:t>
            </a:r>
            <a:r>
              <a:rPr lang="el-GR" dirty="0"/>
              <a:t>και Ψηφιακά Παιχνίδια</a:t>
            </a:r>
          </a:p>
        </p:txBody>
      </p:sp>
      <p:sp>
        <p:nvSpPr>
          <p:cNvPr id="30723" name="Content Placeholder 7"/>
          <p:cNvSpPr>
            <a:spLocks noGrp="1"/>
          </p:cNvSpPr>
          <p:nvPr>
            <p:ph idx="1"/>
          </p:nvPr>
        </p:nvSpPr>
        <p:spPr/>
        <p:txBody>
          <a:bodyPr/>
          <a:lstStyle/>
          <a:p>
            <a:r>
              <a:rPr lang="el-GR" sz="2000" smtClean="0"/>
              <a:t>Έκκριση ντοπαμίνης από αίσθηση </a:t>
            </a:r>
            <a:r>
              <a:rPr lang="el-GR" sz="2000" b="1" smtClean="0"/>
              <a:t>επιτυχίας και προόδου </a:t>
            </a:r>
            <a:r>
              <a:rPr lang="el-GR" sz="2000" smtClean="0"/>
              <a:t>κι όχι από επιβράβευση (βαθμούς, εφέ)</a:t>
            </a:r>
          </a:p>
          <a:p>
            <a:r>
              <a:rPr lang="el-GR" sz="2000" smtClean="0"/>
              <a:t>Ο εγκέφαλος (=υψηλό ενεργειακό κόστος) ενεργοποιείται όταν δεν απαιτείται πολύ </a:t>
            </a:r>
            <a:r>
              <a:rPr lang="el-GR" sz="2000" b="1" smtClean="0"/>
              <a:t>προσπάθεια</a:t>
            </a:r>
            <a:r>
              <a:rPr lang="el-GR" sz="2000" smtClean="0"/>
              <a:t> ή όταν η </a:t>
            </a:r>
            <a:r>
              <a:rPr lang="el-GR" sz="2000" b="1" smtClean="0"/>
              <a:t>ανταμοιβή</a:t>
            </a:r>
            <a:r>
              <a:rPr lang="el-GR" sz="2000" smtClean="0"/>
              <a:t> είναι υψηλή</a:t>
            </a:r>
          </a:p>
          <a:p>
            <a:r>
              <a:rPr lang="el-GR" sz="2000" smtClean="0"/>
              <a:t>Ο εγκέφαλος υπολογίζει τις πιθανότητες να επιτύχει σε μια δραστηριότητα – η δραστηριότητα πρέπει να φαίνεται εφικτή και ο στόχος ορατός</a:t>
            </a:r>
          </a:p>
          <a:p>
            <a:r>
              <a:rPr lang="el-GR" sz="2000" b="1" smtClean="0"/>
              <a:t>Άμεση ικανοποίηση </a:t>
            </a:r>
            <a:r>
              <a:rPr lang="el-GR" sz="2000" smtClean="0"/>
              <a:t>– ο εγκέφαλος παιδιών κι εφήβων δεν έχει αναπτυχθεί αρκετά για μακροπρόθεσμους στόχους, προτεραιότητες, σχεδιασμό, κρίση</a:t>
            </a:r>
          </a:p>
          <a:p>
            <a:pPr lvl="1"/>
            <a:r>
              <a:rPr lang="en-GB" sz="1600" i="1" smtClean="0">
                <a:hlinkClick r:id="rId3"/>
              </a:rPr>
              <a:t>http://www.edutopia.org/blog/video-games-learning-student-engagement-judy-willis</a:t>
            </a:r>
            <a:r>
              <a:rPr lang="el-GR" sz="1600" i="1" smtClean="0"/>
              <a:t> </a:t>
            </a:r>
          </a:p>
          <a:p>
            <a:endParaRPr lang="el-GR" sz="2000" smtClean="0"/>
          </a:p>
          <a:p>
            <a:endParaRPr lang="el-GR"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07013" y="155575"/>
            <a:ext cx="3441700" cy="1816100"/>
          </a:xfrm>
        </p:spPr>
      </p:pic>
      <p:sp>
        <p:nvSpPr>
          <p:cNvPr id="12" name="Content Placeholder 11"/>
          <p:cNvSpPr>
            <a:spLocks noGrp="1"/>
          </p:cNvSpPr>
          <p:nvPr>
            <p:ph sz="half" idx="2"/>
          </p:nvPr>
        </p:nvSpPr>
        <p:spPr>
          <a:xfrm>
            <a:off x="5276850" y="2068513"/>
            <a:ext cx="3657600" cy="4664075"/>
          </a:xfrm>
        </p:spPr>
        <p:txBody>
          <a:bodyPr/>
          <a:lstStyle/>
          <a:p>
            <a:pPr marL="82550" indent="0">
              <a:buFont typeface="Wingdings 2" panose="05020102010507070707" pitchFamily="18" charset="2"/>
              <a:buNone/>
              <a:defRPr/>
            </a:pPr>
            <a:r>
              <a:rPr lang="en-US" sz="1100" dirty="0" smtClean="0"/>
              <a:t>19</a:t>
            </a:r>
            <a:r>
              <a:rPr lang="en-US" sz="1100" dirty="0"/>
              <a:t>. </a:t>
            </a:r>
            <a:r>
              <a:rPr lang="en-US" sz="1100" dirty="0" err="1"/>
              <a:t>Intertextual</a:t>
            </a:r>
            <a:r>
              <a:rPr lang="en-US" sz="1100" dirty="0"/>
              <a:t> Principle</a:t>
            </a:r>
            <a:endParaRPr lang="el-GR" sz="1100" dirty="0"/>
          </a:p>
          <a:p>
            <a:pPr marL="82550" indent="0">
              <a:buFont typeface="Wingdings 2" panose="05020102010507070707" pitchFamily="18" charset="2"/>
              <a:buNone/>
              <a:defRPr/>
            </a:pPr>
            <a:r>
              <a:rPr lang="en-US" sz="1100" dirty="0"/>
              <a:t>20. Multimodal Principle</a:t>
            </a:r>
            <a:endParaRPr lang="el-GR" sz="1100" dirty="0"/>
          </a:p>
          <a:p>
            <a:pPr marL="82550" indent="0">
              <a:buFont typeface="Wingdings 2" panose="05020102010507070707" pitchFamily="18" charset="2"/>
              <a:buNone/>
              <a:defRPr/>
            </a:pPr>
            <a:r>
              <a:rPr lang="en-US" sz="1100" dirty="0"/>
              <a:t>21. “Material Intelligence” Principle</a:t>
            </a:r>
            <a:endParaRPr lang="el-GR" sz="1100" dirty="0"/>
          </a:p>
          <a:p>
            <a:pPr marL="82550" indent="0">
              <a:buFont typeface="Wingdings 2" panose="05020102010507070707" pitchFamily="18" charset="2"/>
              <a:buNone/>
              <a:defRPr/>
            </a:pPr>
            <a:r>
              <a:rPr lang="en-US" sz="1100" dirty="0"/>
              <a:t>22. Intuitive Knowledge Principle</a:t>
            </a:r>
            <a:endParaRPr lang="el-GR" sz="1100" dirty="0"/>
          </a:p>
          <a:p>
            <a:pPr marL="82550" indent="0">
              <a:buFont typeface="Wingdings 2" panose="05020102010507070707" pitchFamily="18" charset="2"/>
              <a:buNone/>
              <a:defRPr/>
            </a:pPr>
            <a:r>
              <a:rPr lang="en-US" sz="1100" dirty="0"/>
              <a:t>23. Subset Principle</a:t>
            </a:r>
            <a:endParaRPr lang="el-GR" sz="1100" dirty="0"/>
          </a:p>
          <a:p>
            <a:pPr marL="82550" indent="0">
              <a:buFont typeface="Wingdings 2" panose="05020102010507070707" pitchFamily="18" charset="2"/>
              <a:buNone/>
              <a:defRPr/>
            </a:pPr>
            <a:r>
              <a:rPr lang="en-US" sz="1100" dirty="0"/>
              <a:t>24. Incremental Principle</a:t>
            </a:r>
            <a:endParaRPr lang="el-GR" sz="1100" dirty="0"/>
          </a:p>
          <a:p>
            <a:pPr marL="82550" indent="0">
              <a:buFont typeface="Wingdings 2" panose="05020102010507070707" pitchFamily="18" charset="2"/>
              <a:buNone/>
              <a:defRPr/>
            </a:pPr>
            <a:r>
              <a:rPr lang="en-US" sz="1100" dirty="0"/>
              <a:t>25. Concentrated Sample Principle</a:t>
            </a:r>
            <a:endParaRPr lang="el-GR" sz="1100" dirty="0"/>
          </a:p>
          <a:p>
            <a:pPr marL="82550" indent="0">
              <a:buFont typeface="Wingdings 2" panose="05020102010507070707" pitchFamily="18" charset="2"/>
              <a:buNone/>
              <a:defRPr/>
            </a:pPr>
            <a:r>
              <a:rPr lang="en-US" sz="1100" dirty="0"/>
              <a:t>26. Bottom-up Basic Skills Principle</a:t>
            </a:r>
            <a:endParaRPr lang="el-GR" sz="1100" dirty="0"/>
          </a:p>
          <a:p>
            <a:pPr marL="82550" indent="0">
              <a:buFont typeface="Wingdings 2" panose="05020102010507070707" pitchFamily="18" charset="2"/>
              <a:buNone/>
              <a:defRPr/>
            </a:pPr>
            <a:r>
              <a:rPr lang="en-US" sz="1100" dirty="0"/>
              <a:t>27. Explicit Information On-Demand and Just-in-Time Principle</a:t>
            </a:r>
            <a:endParaRPr lang="el-GR" sz="1100" dirty="0"/>
          </a:p>
          <a:p>
            <a:pPr marL="82550" indent="0">
              <a:buFont typeface="Wingdings 2" panose="05020102010507070707" pitchFamily="18" charset="2"/>
              <a:buNone/>
              <a:defRPr/>
            </a:pPr>
            <a:r>
              <a:rPr lang="en-US" sz="1100" dirty="0"/>
              <a:t>28. Discovery Principle</a:t>
            </a:r>
            <a:endParaRPr lang="el-GR" sz="1100" dirty="0"/>
          </a:p>
          <a:p>
            <a:pPr marL="82550" indent="0">
              <a:buFont typeface="Wingdings 2" panose="05020102010507070707" pitchFamily="18" charset="2"/>
              <a:buNone/>
              <a:defRPr/>
            </a:pPr>
            <a:r>
              <a:rPr lang="en-US" sz="1100" dirty="0"/>
              <a:t>29. Transfer Principle</a:t>
            </a:r>
            <a:endParaRPr lang="el-GR" sz="1100" dirty="0"/>
          </a:p>
          <a:p>
            <a:pPr marL="82550" indent="0">
              <a:buFont typeface="Wingdings 2" panose="05020102010507070707" pitchFamily="18" charset="2"/>
              <a:buNone/>
              <a:defRPr/>
            </a:pPr>
            <a:r>
              <a:rPr lang="en-US" sz="1100" dirty="0"/>
              <a:t>30. Cultural Models about the World Principle</a:t>
            </a:r>
            <a:endParaRPr lang="el-GR" sz="1100" dirty="0"/>
          </a:p>
          <a:p>
            <a:pPr marL="82550" indent="0">
              <a:buFont typeface="Wingdings 2" panose="05020102010507070707" pitchFamily="18" charset="2"/>
              <a:buNone/>
              <a:defRPr/>
            </a:pPr>
            <a:r>
              <a:rPr lang="en-US" sz="1100" dirty="0"/>
              <a:t>31. Cultural Models about Learning Principle</a:t>
            </a:r>
            <a:endParaRPr lang="el-GR" sz="1100" dirty="0"/>
          </a:p>
          <a:p>
            <a:pPr marL="82550" indent="0">
              <a:buFont typeface="Wingdings 2" panose="05020102010507070707" pitchFamily="18" charset="2"/>
              <a:buNone/>
              <a:defRPr/>
            </a:pPr>
            <a:r>
              <a:rPr lang="en-US" sz="1100" dirty="0"/>
              <a:t>32. Culture Models about Semiotic Domains Principle</a:t>
            </a:r>
            <a:endParaRPr lang="el-GR" sz="1100" dirty="0"/>
          </a:p>
          <a:p>
            <a:pPr marL="82550" indent="0">
              <a:buFont typeface="Wingdings 2" panose="05020102010507070707" pitchFamily="18" charset="2"/>
              <a:buNone/>
              <a:defRPr/>
            </a:pPr>
            <a:r>
              <a:rPr lang="en-US" sz="1100" dirty="0"/>
              <a:t>33. Distributed Principle</a:t>
            </a:r>
            <a:endParaRPr lang="el-GR" sz="1100" dirty="0"/>
          </a:p>
          <a:p>
            <a:pPr marL="82550" indent="0">
              <a:buFont typeface="Wingdings 2" panose="05020102010507070707" pitchFamily="18" charset="2"/>
              <a:buNone/>
              <a:defRPr/>
            </a:pPr>
            <a:r>
              <a:rPr lang="en-US" sz="1100" dirty="0"/>
              <a:t>34. Dispersed Principle</a:t>
            </a:r>
            <a:endParaRPr lang="el-GR" sz="1100" dirty="0"/>
          </a:p>
          <a:p>
            <a:pPr marL="82550" indent="0">
              <a:buFont typeface="Wingdings 2" panose="05020102010507070707" pitchFamily="18" charset="2"/>
              <a:buNone/>
              <a:defRPr/>
            </a:pPr>
            <a:r>
              <a:rPr lang="en-US" sz="1100" dirty="0"/>
              <a:t>35. Affinity Group Principle</a:t>
            </a:r>
            <a:endParaRPr lang="el-GR" sz="1100" dirty="0"/>
          </a:p>
          <a:p>
            <a:pPr marL="82550" indent="0">
              <a:buFont typeface="Wingdings 2" panose="05020102010507070707" pitchFamily="18" charset="2"/>
              <a:buNone/>
              <a:defRPr/>
            </a:pPr>
            <a:r>
              <a:rPr lang="el-GR" sz="1100" dirty="0"/>
              <a:t>36. </a:t>
            </a:r>
            <a:r>
              <a:rPr lang="el-GR" sz="1100" dirty="0" err="1"/>
              <a:t>Insider</a:t>
            </a:r>
            <a:r>
              <a:rPr lang="el-GR" sz="1100" dirty="0"/>
              <a:t> </a:t>
            </a:r>
            <a:r>
              <a:rPr lang="el-GR" sz="1100" dirty="0" err="1"/>
              <a:t>Principle</a:t>
            </a:r>
            <a:endParaRPr lang="el-GR" sz="1100" dirty="0"/>
          </a:p>
          <a:p>
            <a:pPr>
              <a:defRPr/>
            </a:pPr>
            <a:endParaRPr lang="el-GR" sz="1100" dirty="0"/>
          </a:p>
        </p:txBody>
      </p:sp>
      <p:pic>
        <p:nvPicPr>
          <p:cNvPr id="31748" name="Picture 5"/>
          <p:cNvPicPr>
            <a:picLocks noChangeAspect="1" noChangeArrowheads="1"/>
          </p:cNvPicPr>
          <p:nvPr/>
        </p:nvPicPr>
        <p:blipFill>
          <a:blip r:embed="rId4">
            <a:extLst>
              <a:ext uri="{28A0092B-C50C-407E-A947-70E740481C1C}">
                <a14:useLocalDpi xmlns:a14="http://schemas.microsoft.com/office/drawing/2010/main" val="0"/>
              </a:ext>
            </a:extLst>
          </a:blip>
          <a:srcRect l="25546" t="15434" r="25546" b="15434"/>
          <a:stretch>
            <a:fillRect/>
          </a:stretch>
        </p:blipFill>
        <p:spPr bwMode="auto">
          <a:xfrm>
            <a:off x="1206500" y="333375"/>
            <a:ext cx="101917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Rectangle 6"/>
          <p:cNvSpPr>
            <a:spLocks noChangeArrowheads="1"/>
          </p:cNvSpPr>
          <p:nvPr/>
        </p:nvSpPr>
        <p:spPr bwMode="auto">
          <a:xfrm>
            <a:off x="2286000" y="658813"/>
            <a:ext cx="2933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600" b="1"/>
              <a:t>James Paul Gee</a:t>
            </a:r>
          </a:p>
          <a:p>
            <a:r>
              <a:rPr lang="en-US" sz="1600"/>
              <a:t>What Video Games Have to Teach Us About Learning and Literacy</a:t>
            </a:r>
          </a:p>
        </p:txBody>
      </p:sp>
      <p:sp>
        <p:nvSpPr>
          <p:cNvPr id="31750" name="Content Placeholder 11"/>
          <p:cNvSpPr txBox="1">
            <a:spLocks/>
          </p:cNvSpPr>
          <p:nvPr/>
        </p:nvSpPr>
        <p:spPr bwMode="auto">
          <a:xfrm>
            <a:off x="900113" y="1844824"/>
            <a:ext cx="3657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25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1. Active, Critical Learning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2. Design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3. Semiotic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4. Semiotic Domains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5. </a:t>
            </a:r>
            <a:r>
              <a:rPr lang="en-US" sz="1100" dirty="0" err="1">
                <a:latin typeface="Gill Sans MT" panose="020B0502020104020203" pitchFamily="34" charset="0"/>
              </a:rPr>
              <a:t>Metalevel</a:t>
            </a:r>
            <a:r>
              <a:rPr lang="en-US" sz="1100" dirty="0">
                <a:latin typeface="Gill Sans MT" panose="020B0502020104020203" pitchFamily="34" charset="0"/>
              </a:rPr>
              <a:t> Thinking about Semiotic Domains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6. “Psychosocial Moratorium”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7. Committed Learning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8. Identity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9. Self-Knowledge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10. Amplification of Input Principle</a:t>
            </a:r>
            <a:r>
              <a:rPr lang="el-GR" sz="1100" dirty="0">
                <a:latin typeface="Corbel" panose="020B0503020204020204" pitchFamily="34" charset="0"/>
              </a:rPr>
              <a:t> </a:t>
            </a: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11. Achievement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12. Practice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13. Ongoing Learning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14. “Regime of Competence”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15. Probing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16. Multiple Routes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17. Situated Meaning Principle</a:t>
            </a:r>
            <a:endParaRPr lang="el-GR" sz="1100" dirty="0">
              <a:latin typeface="Corbel" panose="020B0503020204020204" pitchFamily="34" charset="0"/>
            </a:endParaRPr>
          </a:p>
          <a:p>
            <a:pPr>
              <a:spcBef>
                <a:spcPts val="600"/>
              </a:spcBef>
              <a:buClr>
                <a:schemeClr val="accent1"/>
              </a:buClr>
              <a:buSzPct val="80000"/>
              <a:buFont typeface="Wingdings 2" panose="05020102010507070707" pitchFamily="18" charset="2"/>
              <a:buNone/>
            </a:pPr>
            <a:r>
              <a:rPr lang="en-US" sz="1100" dirty="0">
                <a:latin typeface="Gill Sans MT" panose="020B0502020104020203" pitchFamily="34" charset="0"/>
              </a:rPr>
              <a:t>18. Text Principle</a:t>
            </a:r>
            <a:endParaRPr lang="el-GR" sz="1100" dirty="0">
              <a:latin typeface="Corbel" panose="020B0503020204020204" pitchFamily="34" charset="0"/>
            </a:endParaRPr>
          </a:p>
        </p:txBody>
      </p:sp>
      <p:sp>
        <p:nvSpPr>
          <p:cNvPr id="31751" name="Rectangle 13"/>
          <p:cNvSpPr>
            <a:spLocks noChangeArrowheads="1"/>
          </p:cNvSpPr>
          <p:nvPr/>
        </p:nvSpPr>
        <p:spPr bwMode="auto">
          <a:xfrm>
            <a:off x="2484438" y="6308725"/>
            <a:ext cx="290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sz="900"/>
              <a:t>Πηγή: </a:t>
            </a:r>
            <a:r>
              <a:rPr lang="en-GB" sz="900">
                <a:hlinkClick r:id="rId5"/>
              </a:rPr>
              <a:t>http://edurate.wikidot.com/the-36-learning-principles</a:t>
            </a:r>
            <a:r>
              <a:rPr lang="el-GR" sz="90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idx="1"/>
          </p:nvPr>
        </p:nvSpPr>
        <p:spPr>
          <a:xfrm>
            <a:off x="1435100" y="2168525"/>
            <a:ext cx="7499350" cy="4284663"/>
          </a:xfrm>
        </p:spPr>
        <p:txBody>
          <a:bodyPr/>
          <a:lstStyle/>
          <a:p>
            <a:pPr>
              <a:lnSpc>
                <a:spcPct val="90000"/>
              </a:lnSpc>
            </a:pPr>
            <a:r>
              <a:rPr lang="el-GR" sz="2400" b="1" smtClean="0"/>
              <a:t>Νέα Γενιά Μαθητών;</a:t>
            </a:r>
          </a:p>
          <a:p>
            <a:pPr lvl="1">
              <a:lnSpc>
                <a:spcPct val="90000"/>
              </a:lnSpc>
            </a:pPr>
            <a:r>
              <a:rPr lang="el-GR" sz="2000" smtClean="0"/>
              <a:t>Μανιώδης Ταχύτητα</a:t>
            </a:r>
            <a:r>
              <a:rPr lang="en-US" sz="2000" smtClean="0"/>
              <a:t> </a:t>
            </a:r>
            <a:endParaRPr lang="el-GR" sz="2000" smtClean="0"/>
          </a:p>
          <a:p>
            <a:pPr lvl="1">
              <a:lnSpc>
                <a:spcPct val="90000"/>
              </a:lnSpc>
            </a:pPr>
            <a:r>
              <a:rPr lang="el-GR" sz="2000" smtClean="0"/>
              <a:t>Παράλληλη επεξεργασία</a:t>
            </a:r>
            <a:r>
              <a:rPr lang="en-US" sz="2000" smtClean="0"/>
              <a:t> </a:t>
            </a:r>
            <a:endParaRPr lang="el-GR" sz="2000" smtClean="0"/>
          </a:p>
          <a:p>
            <a:pPr lvl="1">
              <a:lnSpc>
                <a:spcPct val="90000"/>
              </a:lnSpc>
            </a:pPr>
            <a:r>
              <a:rPr lang="el-GR" sz="2000" smtClean="0"/>
              <a:t>Μη γραμμική προσπέλαση του υλικού</a:t>
            </a:r>
            <a:r>
              <a:rPr lang="en-US" sz="2000" smtClean="0"/>
              <a:t> </a:t>
            </a:r>
            <a:endParaRPr lang="el-GR" sz="2000" smtClean="0"/>
          </a:p>
          <a:p>
            <a:pPr lvl="1">
              <a:lnSpc>
                <a:spcPct val="90000"/>
              </a:lnSpc>
            </a:pPr>
            <a:r>
              <a:rPr lang="el-GR" sz="2000" smtClean="0"/>
              <a:t>Έμφαση στα γραφικά</a:t>
            </a:r>
            <a:r>
              <a:rPr lang="en-US" sz="2000" smtClean="0"/>
              <a:t> </a:t>
            </a:r>
            <a:endParaRPr lang="el-GR" sz="2000" smtClean="0"/>
          </a:p>
          <a:p>
            <a:pPr lvl="1">
              <a:lnSpc>
                <a:spcPct val="90000"/>
              </a:lnSpc>
            </a:pPr>
            <a:r>
              <a:rPr lang="el-GR" sz="2000" smtClean="0"/>
              <a:t>Διασυνδεδεμένοι (αντί του «μόνοι»)</a:t>
            </a:r>
          </a:p>
          <a:p>
            <a:pPr lvl="1">
              <a:lnSpc>
                <a:spcPct val="90000"/>
              </a:lnSpc>
            </a:pPr>
            <a:r>
              <a:rPr lang="el-GR" sz="2000" smtClean="0"/>
              <a:t>Ενεργητικότητα (αντί της παθητικότητας)</a:t>
            </a:r>
            <a:r>
              <a:rPr lang="en-US" sz="2000" smtClean="0"/>
              <a:t> </a:t>
            </a:r>
            <a:endParaRPr lang="el-GR" sz="2000" smtClean="0"/>
          </a:p>
          <a:p>
            <a:pPr lvl="1">
              <a:lnSpc>
                <a:spcPct val="90000"/>
              </a:lnSpc>
            </a:pPr>
            <a:r>
              <a:rPr lang="el-GR" sz="2000" smtClean="0"/>
              <a:t>Παιχνίδι (αντί της εργασίας)</a:t>
            </a:r>
          </a:p>
          <a:p>
            <a:pPr lvl="1">
              <a:lnSpc>
                <a:spcPct val="90000"/>
              </a:lnSpc>
            </a:pPr>
            <a:r>
              <a:rPr lang="el-GR" sz="2000" smtClean="0"/>
              <a:t>Άμεση ανταμοιβή (αντί τις αναμονής)</a:t>
            </a:r>
          </a:p>
          <a:p>
            <a:pPr lvl="1">
              <a:lnSpc>
                <a:spcPct val="90000"/>
              </a:lnSpc>
            </a:pPr>
            <a:r>
              <a:rPr lang="el-GR" sz="2000" smtClean="0"/>
              <a:t>Φαντασία (αντί της πραγματικότητας)</a:t>
            </a:r>
          </a:p>
          <a:p>
            <a:pPr lvl="1">
              <a:lnSpc>
                <a:spcPct val="90000"/>
              </a:lnSpc>
            </a:pPr>
            <a:r>
              <a:rPr lang="el-GR" sz="2000" smtClean="0"/>
              <a:t>Η τεχνολογία ως φίλος (και όχι εχθρός)</a:t>
            </a:r>
            <a:r>
              <a:rPr lang="en-US" sz="2000" smtClean="0"/>
              <a:t> </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04813"/>
            <a:ext cx="960437"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04813"/>
            <a:ext cx="1042987"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5"/>
          <p:cNvSpPr>
            <a:spLocks noChangeArrowheads="1"/>
          </p:cNvSpPr>
          <p:nvPr/>
        </p:nvSpPr>
        <p:spPr bwMode="auto">
          <a:xfrm>
            <a:off x="3419475" y="404813"/>
            <a:ext cx="35099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sz="1400" b="1"/>
              <a:t>Marc Prensky </a:t>
            </a:r>
          </a:p>
          <a:p>
            <a:r>
              <a:rPr lang="el-GR" sz="1400" i="1"/>
              <a:t>Μάθηση Βασισμένη στο Ψηφιακό Παιχνίδι Αρχές, δυνατότητες και παραδείγματα εφαρμογής στην εκπαίδευση και την κατάρτιση </a:t>
            </a:r>
          </a:p>
        </p:txBody>
      </p:sp>
      <p:pic>
        <p:nvPicPr>
          <p:cNvPr id="3277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404813"/>
            <a:ext cx="20161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435100" y="2133600"/>
            <a:ext cx="7499350" cy="4114800"/>
          </a:xfrm>
        </p:spPr>
        <p:txBody>
          <a:bodyPr/>
          <a:lstStyle/>
          <a:p>
            <a:r>
              <a:rPr lang="el-GR" sz="2000" smtClean="0"/>
              <a:t>Ψυχαγωγία, εισαγωγή στην κουλτούρα της πληροφορικής</a:t>
            </a:r>
          </a:p>
          <a:p>
            <a:r>
              <a:rPr lang="el-GR" sz="2000" smtClean="0"/>
              <a:t>Ταξινόμηση ηλεκτρονικών παιγνιδιών </a:t>
            </a:r>
          </a:p>
          <a:p>
            <a:pPr lvl="1"/>
            <a:r>
              <a:rPr lang="el-GR" sz="1800" i="1" smtClean="0"/>
              <a:t>παιγνίδια προσομοίωσης</a:t>
            </a:r>
            <a:r>
              <a:rPr lang="el-GR" sz="1800" smtClean="0"/>
              <a:t>, </a:t>
            </a:r>
            <a:r>
              <a:rPr lang="el-GR" sz="1800" i="1" smtClean="0"/>
              <a:t>παιγνίδια δράσης</a:t>
            </a:r>
            <a:r>
              <a:rPr lang="el-GR" sz="1800" smtClean="0"/>
              <a:t>, </a:t>
            </a:r>
            <a:r>
              <a:rPr lang="el-GR" sz="1800" i="1" smtClean="0"/>
              <a:t>παιγνίδια περιπέτειας</a:t>
            </a:r>
            <a:r>
              <a:rPr lang="el-GR" sz="1800" smtClean="0"/>
              <a:t>, </a:t>
            </a:r>
            <a:r>
              <a:rPr lang="el-GR" sz="1800" i="1" smtClean="0"/>
              <a:t>παιγνίδια στρατηγικής</a:t>
            </a:r>
            <a:r>
              <a:rPr lang="el-GR" sz="1800" smtClean="0"/>
              <a:t>, </a:t>
            </a:r>
            <a:r>
              <a:rPr lang="el-GR" sz="1800" i="1" smtClean="0"/>
              <a:t>παιγνίδια ρόλων, εκπαιδευτικά παιγνίδια</a:t>
            </a:r>
          </a:p>
          <a:p>
            <a:r>
              <a:rPr lang="el-GR" sz="2000" smtClean="0"/>
              <a:t>H ψυχολογία των ηλεκτρονικών παιγνιδιών</a:t>
            </a:r>
          </a:p>
          <a:p>
            <a:pPr lvl="1"/>
            <a:r>
              <a:rPr lang="el-GR" sz="1600" smtClean="0"/>
              <a:t>Δράση, ταύτιση, εμβύθιση, μοντέλο για την κατανόηση της πραγματικότητας, πολιτισμικές προεκτάσεις</a:t>
            </a:r>
          </a:p>
          <a:p>
            <a:r>
              <a:rPr lang="el-GR" sz="2000" smtClean="0"/>
              <a:t>Η εκπαιδευτική χρήση των ηλεκτρονικών παιγνιδιών</a:t>
            </a:r>
          </a:p>
          <a:p>
            <a:pPr lvl="1"/>
            <a:r>
              <a:rPr lang="el-GR" sz="1600" smtClean="0"/>
              <a:t>Δεξιότητες πληροφορικής, αισθησιοκινητικές και αντανακλαστικές δεξιότητες, ανάλυση - σύνθεση μέσα σε πολύπλοκο σύστημα, χειρισμός μεταβλητών, ανάπτυξη στρατηγικών, αλληλεπιδραστικοί μικρόκοσμοι, κοινωνικοποίηση, χρησιμοποίηση δυναμικού τους στην εκπαίδευση</a:t>
            </a:r>
          </a:p>
        </p:txBody>
      </p:sp>
      <p:pic>
        <p:nvPicPr>
          <p:cNvPr id="3379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5888"/>
            <a:ext cx="1223962"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8"/>
          <p:cNvSpPr>
            <a:spLocks noChangeArrowheads="1"/>
          </p:cNvSpPr>
          <p:nvPr/>
        </p:nvSpPr>
        <p:spPr bwMode="auto">
          <a:xfrm>
            <a:off x="2843213" y="333375"/>
            <a:ext cx="597693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sz="1400" b="1"/>
              <a:t>Βασίλης Ι. Κόμης</a:t>
            </a:r>
          </a:p>
          <a:p>
            <a:r>
              <a:rPr lang="el-GR" sz="1400"/>
              <a:t>Εισαγωγή στις εκπαιδευτικές εφαρμογές των τεχνολογιών πληροφορίας και των επικοινωνιών</a:t>
            </a:r>
            <a:br>
              <a:rPr lang="el-GR" sz="1400"/>
            </a:br>
            <a:r>
              <a:rPr lang="el-GR" sz="1400"/>
              <a:t>Εκδόσεις Νέων Τεχνολογιών, 2004</a:t>
            </a:r>
          </a:p>
          <a:p>
            <a:endParaRPr lang="el-GR" sz="1400"/>
          </a:p>
        </p:txBody>
      </p:sp>
      <p:sp>
        <p:nvSpPr>
          <p:cNvPr id="33797" name="Rectangle 9"/>
          <p:cNvSpPr>
            <a:spLocks noChangeArrowheads="1"/>
          </p:cNvSpPr>
          <p:nvPr/>
        </p:nvSpPr>
        <p:spPr bwMode="auto">
          <a:xfrm>
            <a:off x="2843213" y="148272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sz="1400"/>
              <a:t>Κεφ. 8.9: </a:t>
            </a:r>
            <a:r>
              <a:rPr lang="el-GR" sz="1400" b="1"/>
              <a:t>Ηλεκτρονικά παιγνίδια και Εκπαίδευση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p:cNvSpPr>
          <p:nvPr>
            <p:ph type="title"/>
          </p:nvPr>
        </p:nvSpPr>
        <p:spPr bwMode="auto">
          <a:xfrm>
            <a:off x="1116013" y="44450"/>
            <a:ext cx="757078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l-GR" sz="3200" b="1" smtClean="0">
                <a:effectLst/>
              </a:rPr>
              <a:t>Παιχνίδια Σοβαρού Σκοπού (</a:t>
            </a:r>
            <a:r>
              <a:rPr lang="en-US" sz="3200" b="1" smtClean="0">
                <a:effectLst/>
              </a:rPr>
              <a:t>Serious Games</a:t>
            </a:r>
            <a:r>
              <a:rPr lang="el-GR" sz="3200" b="1" smtClean="0">
                <a:effectLst/>
              </a:rPr>
              <a:t>)</a:t>
            </a:r>
          </a:p>
        </p:txBody>
      </p:sp>
      <p:sp>
        <p:nvSpPr>
          <p:cNvPr id="34819" name="Rectangle 8"/>
          <p:cNvSpPr>
            <a:spLocks noGrp="1"/>
          </p:cNvSpPr>
          <p:nvPr>
            <p:ph type="body" idx="4294967295"/>
          </p:nvPr>
        </p:nvSpPr>
        <p:spPr>
          <a:xfrm>
            <a:off x="4632325" y="1063625"/>
            <a:ext cx="4511675" cy="4525963"/>
          </a:xfrm>
        </p:spPr>
        <p:txBody>
          <a:bodyPr/>
          <a:lstStyle/>
          <a:p>
            <a:r>
              <a:rPr lang="el-GR" sz="1600" smtClean="0"/>
              <a:t>Στο </a:t>
            </a:r>
            <a:r>
              <a:rPr lang="el-GR" sz="1600" b="1" smtClean="0"/>
              <a:t>στρατό</a:t>
            </a:r>
            <a:r>
              <a:rPr lang="el-GR" sz="1600" smtClean="0"/>
              <a:t>:  προσέλκυση, στρατολόγηση και  εκπαίδευση στρατιωτών (π.χ. το </a:t>
            </a:r>
            <a:r>
              <a:rPr lang="el-GR" sz="1600" i="1" smtClean="0"/>
              <a:t>America’s Army</a:t>
            </a:r>
            <a:r>
              <a:rPr lang="el-GR" sz="1600" smtClean="0"/>
              <a:t>)</a:t>
            </a:r>
          </a:p>
          <a:p>
            <a:r>
              <a:rPr lang="el-GR" sz="1600" b="1" smtClean="0"/>
              <a:t>Ιατρική</a:t>
            </a:r>
            <a:endParaRPr lang="en-US" sz="1600" b="1" smtClean="0"/>
          </a:p>
          <a:p>
            <a:pPr marL="742950" lvl="1" indent="-285750"/>
            <a:r>
              <a:rPr lang="el-GR" sz="1400" smtClean="0"/>
              <a:t>Ανάπτυξη τεχνικών δεξιοτήτων π.χ. για χειρουργικές επεμβάσεις όπου παρεμβαίνει οθόνη (</a:t>
            </a:r>
            <a:r>
              <a:rPr lang="en-US" sz="1400" smtClean="0"/>
              <a:t>Rosser, J.C. etal, 2007) </a:t>
            </a:r>
          </a:p>
          <a:p>
            <a:pPr marL="742950" lvl="1" indent="-285750"/>
            <a:r>
              <a:rPr lang="el-GR" sz="1400" smtClean="0"/>
              <a:t>Εξάσκηση γνωστικών και κοινωνικών δεξιοτήτων, διάγνωση (π.χ. Ηλικιωμένων -  </a:t>
            </a:r>
            <a:r>
              <a:rPr lang="en-US" sz="1400" smtClean="0"/>
              <a:t>ElderGames Project</a:t>
            </a:r>
            <a:r>
              <a:rPr lang="el-GR" sz="1400" smtClean="0"/>
              <a:t>, παιδιών με αυτισμό, σύνδρομο </a:t>
            </a:r>
            <a:r>
              <a:rPr lang="en-US" sz="1400" smtClean="0"/>
              <a:t>Asperger’s)</a:t>
            </a:r>
            <a:endParaRPr lang="el-GR" sz="1400" smtClean="0"/>
          </a:p>
          <a:p>
            <a:r>
              <a:rPr lang="el-GR" sz="1600" b="1" smtClean="0"/>
              <a:t>Επιχειρήσεις</a:t>
            </a:r>
            <a:r>
              <a:rPr lang="el-GR" sz="1600" smtClean="0"/>
              <a:t> για α) κατάρτιση εργαζομένων σε θέματα όπως λογιστικά, οικονομικά, ανθρώπινοι πόροι, διοίκηση, μάρκετινγκ, πωλήσεις, τεχνολογία και β) προσέλκυση πελατών, εξοικείωση με νέα προϊόντα </a:t>
            </a:r>
          </a:p>
          <a:p>
            <a:r>
              <a:rPr lang="el-GR" sz="1600" smtClean="0"/>
              <a:t>Ως μέσο </a:t>
            </a:r>
            <a:r>
              <a:rPr lang="el-GR" sz="1600" b="1" smtClean="0"/>
              <a:t>προπαγάνδας</a:t>
            </a:r>
            <a:r>
              <a:rPr lang="el-GR" sz="1600" smtClean="0"/>
              <a:t> και </a:t>
            </a:r>
            <a:r>
              <a:rPr lang="el-GR" sz="1600" b="1" smtClean="0"/>
              <a:t>διαφήμισης</a:t>
            </a: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2781300"/>
            <a:ext cx="189547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1196975"/>
            <a:ext cx="230505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38" y="4448175"/>
            <a:ext cx="23495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88913"/>
            <a:ext cx="346392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657350"/>
            <a:ext cx="15065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088" y="120650"/>
            <a:ext cx="3460750" cy="245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725" y="3094038"/>
            <a:ext cx="34798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Rectangle 6"/>
          <p:cNvSpPr>
            <a:spLocks noChangeArrowheads="1"/>
          </p:cNvSpPr>
          <p:nvPr/>
        </p:nvSpPr>
        <p:spPr bwMode="auto">
          <a:xfrm>
            <a:off x="1630363" y="5735638"/>
            <a:ext cx="2676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sz="1400" b="1"/>
              <a:t>http://ayiti.globalkids.org/game/</a:t>
            </a:r>
            <a:endParaRPr lang="el-GR" sz="1400" b="1"/>
          </a:p>
        </p:txBody>
      </p:sp>
      <p:pic>
        <p:nvPicPr>
          <p:cNvPr id="3584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0213" y="3429000"/>
            <a:ext cx="32385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l-GR" sz="4000" b="1" dirty="0" smtClean="0">
                <a:effectLst/>
              </a:rPr>
              <a:t>Κοινωνική Απόρριψη. Όμως...</a:t>
            </a:r>
          </a:p>
        </p:txBody>
      </p:sp>
      <p:sp>
        <p:nvSpPr>
          <p:cNvPr id="16387" name="Rectangle 8"/>
          <p:cNvSpPr>
            <a:spLocks noGrp="1"/>
          </p:cNvSpPr>
          <p:nvPr>
            <p:ph type="body" idx="1"/>
          </p:nvPr>
        </p:nvSpPr>
        <p:spPr>
          <a:xfrm>
            <a:off x="457200" y="1535112"/>
            <a:ext cx="8003232" cy="4126136"/>
          </a:xfrm>
        </p:spPr>
        <p:txBody>
          <a:bodyPr>
            <a:normAutofit/>
          </a:bodyPr>
          <a:lstStyle/>
          <a:p>
            <a:pPr>
              <a:defRPr/>
            </a:pPr>
            <a:r>
              <a:rPr lang="el-GR" sz="2000" b="1" dirty="0" smtClean="0"/>
              <a:t>Εθισμός</a:t>
            </a:r>
            <a:r>
              <a:rPr lang="el-GR" sz="2000" dirty="0" smtClean="0"/>
              <a:t>: Φταίει το μέσο ή το άτομο; </a:t>
            </a:r>
          </a:p>
          <a:p>
            <a:pPr>
              <a:defRPr/>
            </a:pPr>
            <a:r>
              <a:rPr lang="el-GR" sz="2000" b="1" dirty="0" smtClean="0"/>
              <a:t>Επιθετική Συμπεριφορά</a:t>
            </a:r>
            <a:r>
              <a:rPr lang="el-GR" sz="2000" dirty="0" smtClean="0"/>
              <a:t>: Δεν υπάρχουν επαρκή ερευνητικά δεδομένα που να υποστηρίζουν την πρόκληση επιθετικότητας και βίαιης συμπεριφοράς από το συγκεκριμένο μέσο. Υποκειμενικότητα ερευνών. </a:t>
            </a:r>
          </a:p>
          <a:p>
            <a:pPr marL="742950" lvl="1" indent="-285750">
              <a:defRPr/>
            </a:pPr>
            <a:r>
              <a:rPr lang="el-GR" sz="1800" dirty="0" smtClean="0"/>
              <a:t>Συνάφεια με το πλαίσιο στο οποίο χρησιμοποιούνται;</a:t>
            </a:r>
          </a:p>
          <a:p>
            <a:pPr marL="742950" lvl="1" indent="-285750">
              <a:defRPr/>
            </a:pPr>
            <a:r>
              <a:rPr lang="el-GR" sz="1800" dirty="0" smtClean="0"/>
              <a:t>Σχέση αλλά όχι αλληλεπίδραση (βίας στα παιχνίδια και βίας στην πραγματικότητα); Τα επιθετικά άτομα επιλέγουν επιθετικά παιχνίδια;</a:t>
            </a:r>
          </a:p>
          <a:p>
            <a:pPr>
              <a:defRPr/>
            </a:pPr>
            <a:r>
              <a:rPr lang="el-GR" sz="2000" b="1" dirty="0" smtClean="0"/>
              <a:t>Παρενόχληση</a:t>
            </a:r>
            <a:r>
              <a:rPr lang="el-GR" sz="2000" dirty="0" smtClean="0"/>
              <a:t>: επιθετική συμπεριφορά (λεκτική, «φυσική») παικτών μέσα στο παιχνίδι. Συναντήσεις και εκτός παιχνιδιού. </a:t>
            </a:r>
          </a:p>
          <a:p>
            <a:pPr>
              <a:defRPr/>
            </a:pPr>
            <a:r>
              <a:rPr lang="el-GR" sz="2000" b="1" dirty="0" smtClean="0"/>
              <a:t>Αρνητικά Πρότυπα</a:t>
            </a:r>
            <a:r>
              <a:rPr lang="el-GR" sz="2000" dirty="0" smtClean="0"/>
              <a:t>: Το ίδιο ισχύει για όλα τα μέσα (τηλεόραση, κινηματογράφος, κοκ) </a:t>
            </a:r>
          </a:p>
          <a:p>
            <a:pPr>
              <a:defRPr/>
            </a:pPr>
            <a:r>
              <a:rPr lang="el-GR" sz="2000" b="1" dirty="0" smtClean="0"/>
              <a:t>Βλάβες στην Υγεία</a:t>
            </a:r>
            <a:r>
              <a:rPr lang="el-GR" sz="2000" dirty="0" smtClean="0"/>
              <a:t>: Όπως και η υπέρμετρη χρήση υπολογιστή </a:t>
            </a:r>
            <a:r>
              <a:rPr lang="el-GR" sz="1050" dirty="0" smtClean="0"/>
              <a:t> </a:t>
            </a:r>
            <a:endParaRPr lang="el-GR"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p:txBody>
          <a:bodyPr/>
          <a:lstStyle/>
          <a:p>
            <a:pPr algn="ctr" eaLnBrk="1" hangingPunct="1"/>
            <a:r>
              <a:rPr lang="el-GR" smtClean="0"/>
              <a:t>Άδειες Χρήσης</a:t>
            </a:r>
          </a:p>
        </p:txBody>
      </p:sp>
      <p:sp>
        <p:nvSpPr>
          <p:cNvPr id="14339" name="Subtitle 8"/>
          <p:cNvSpPr>
            <a:spLocks noGrp="1"/>
          </p:cNvSpPr>
          <p:nvPr>
            <p:ph idx="1"/>
          </p:nvPr>
        </p:nvSpPr>
        <p:spPr bwMode="gray"/>
        <p:txBody>
          <a:bodyPr/>
          <a:lstStyle/>
          <a:p>
            <a:pPr eaLnBrk="1" hangingPunct="1"/>
            <a:r>
              <a:rPr lang="el-GR" sz="2800"/>
              <a:t>Το παρόν εκπαιδευτικό υλικό υπόκειται σε</a:t>
            </a:r>
            <a:r>
              <a:rPr lang="en-US" sz="2800"/>
              <a:t> </a:t>
            </a:r>
            <a:r>
              <a:rPr lang="el-GR" sz="2800"/>
              <a:t>άδειες χρήσης </a:t>
            </a:r>
            <a:r>
              <a:rPr lang="en-US" sz="2800"/>
              <a:t>Creative Commons. </a:t>
            </a:r>
          </a:p>
          <a:p>
            <a:pPr eaLnBrk="1" hangingPunct="1"/>
            <a:r>
              <a:rPr lang="el-GR" sz="2800"/>
              <a:t>Για εκπαιδευτικό υλικό, όπως εικόνες, που υπόκειται σε άλλου τύπου άδειας χρήσης, η άδεια χρήσης αναφέρεται ρητώς. </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280" y="4419824"/>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922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l-GR" sz="4000" b="1" dirty="0" smtClean="0">
                <a:effectLst/>
              </a:rPr>
              <a:t>Εκπαιδευτικά Ψηφιακά Παιχνίδια</a:t>
            </a:r>
            <a:endParaRPr lang="el-GR" sz="3600" b="1" dirty="0" smtClean="0">
              <a:effectLst/>
            </a:endParaRPr>
          </a:p>
        </p:txBody>
      </p:sp>
      <p:sp>
        <p:nvSpPr>
          <p:cNvPr id="37891" name="Rectangle 8"/>
          <p:cNvSpPr>
            <a:spLocks noGrp="1"/>
          </p:cNvSpPr>
          <p:nvPr>
            <p:ph idx="1"/>
          </p:nvPr>
        </p:nvSpPr>
        <p:spPr/>
        <p:txBody>
          <a:bodyPr/>
          <a:lstStyle/>
          <a:p>
            <a:r>
              <a:rPr lang="el-GR" sz="2400" smtClean="0"/>
              <a:t>Εκπαιδευτικό Παιχνίδι ≠ Εκπαιδευτικό Λογισμικό</a:t>
            </a:r>
          </a:p>
          <a:p>
            <a:pPr lvl="1"/>
            <a:r>
              <a:rPr lang="el-GR" sz="1800" smtClean="0"/>
              <a:t>Οι ενέργειες του παίκτη/μαθητή, οι δραστηριότητες, λειτουργικά ενσωματωμένες στη Φαντασία/ Ιστορία . Όχι απλώς το «κερασάκι στην τούρτα». Όχι </a:t>
            </a:r>
            <a:r>
              <a:rPr lang="en-US" sz="1800" smtClean="0"/>
              <a:t>drill &amp; practice. </a:t>
            </a:r>
            <a:endParaRPr lang="el-GR" sz="1800" smtClean="0"/>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3357563"/>
            <a:ext cx="3059113"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1143000"/>
          </a:xfrm>
        </p:spPr>
        <p:txBody>
          <a:bodyPr>
            <a:noAutofit/>
          </a:bodyPr>
          <a:lstStyle/>
          <a:p>
            <a:pPr>
              <a:defRPr/>
            </a:pPr>
            <a:r>
              <a:rPr lang="el-GR" sz="4000" dirty="0" smtClean="0"/>
              <a:t>Τα παιδιά σχεδιάζουν και αναπτύσσουν παιχνίδια</a:t>
            </a:r>
            <a:endParaRPr lang="el-GR" sz="4000" dirty="0"/>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988" y="1532384"/>
            <a:ext cx="11144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6" name="Rectangle 3"/>
          <p:cNvSpPr>
            <a:spLocks noChangeArrowheads="1"/>
          </p:cNvSpPr>
          <p:nvPr/>
        </p:nvSpPr>
        <p:spPr bwMode="auto">
          <a:xfrm>
            <a:off x="2312988" y="1468760"/>
            <a:ext cx="3267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400" b="1" dirty="0"/>
              <a:t>Minds in Play</a:t>
            </a:r>
            <a:r>
              <a:rPr lang="el-GR" sz="1400" b="1" dirty="0"/>
              <a:t> </a:t>
            </a:r>
            <a:r>
              <a:rPr lang="en-US" sz="1400" b="1" dirty="0"/>
              <a:t>Computer Game Design</a:t>
            </a:r>
            <a:r>
              <a:rPr lang="el-GR" sz="1400" b="1" dirty="0"/>
              <a:t> </a:t>
            </a:r>
            <a:r>
              <a:rPr lang="en-US" sz="1400" b="1" dirty="0"/>
              <a:t>as a</a:t>
            </a:r>
            <a:r>
              <a:rPr lang="el-GR" sz="1400" b="1" dirty="0"/>
              <a:t> </a:t>
            </a:r>
            <a:r>
              <a:rPr lang="en-US" sz="1400" b="1" dirty="0"/>
              <a:t>Context for</a:t>
            </a:r>
            <a:r>
              <a:rPr lang="el-GR" sz="1400" b="1" dirty="0"/>
              <a:t> </a:t>
            </a:r>
            <a:r>
              <a:rPr lang="en-US" sz="1400" b="1" dirty="0"/>
              <a:t>Children's Learning </a:t>
            </a:r>
            <a:endParaRPr lang="en-US" sz="1400" dirty="0"/>
          </a:p>
          <a:p>
            <a:r>
              <a:rPr lang="en-US" sz="1400" dirty="0" err="1"/>
              <a:t>Yasmin</a:t>
            </a:r>
            <a:r>
              <a:rPr lang="en-US" sz="1400" dirty="0"/>
              <a:t> B. </a:t>
            </a:r>
            <a:r>
              <a:rPr lang="en-US" sz="1400" dirty="0" err="1"/>
              <a:t>Kafai</a:t>
            </a:r>
            <a:r>
              <a:rPr lang="en-US" sz="1400" dirty="0"/>
              <a:t> </a:t>
            </a:r>
          </a:p>
          <a:p>
            <a:r>
              <a:rPr lang="en-US" sz="1400" i="1" dirty="0"/>
              <a:t>University of California, Los Angeles</a:t>
            </a:r>
            <a:endParaRPr lang="en-US" sz="1400" dirty="0"/>
          </a:p>
          <a:p>
            <a:r>
              <a:rPr lang="en-US" sz="1400" dirty="0"/>
              <a:t>LAWRENCE ERLBAUM ASSOCIATES, PUBLISHERS </a:t>
            </a:r>
          </a:p>
          <a:p>
            <a:r>
              <a:rPr lang="en-US" sz="1400" dirty="0"/>
              <a:t>1995 Hillsdale, New Jersey Hove, UK </a:t>
            </a:r>
          </a:p>
        </p:txBody>
      </p:sp>
      <p:pic>
        <p:nvPicPr>
          <p:cNvPr id="389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586" y="3594820"/>
            <a:ext cx="2879725"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Rectangle 5"/>
          <p:cNvSpPr>
            <a:spLocks noChangeArrowheads="1"/>
          </p:cNvSpPr>
          <p:nvPr/>
        </p:nvSpPr>
        <p:spPr bwMode="auto">
          <a:xfrm>
            <a:off x="6335713" y="3260725"/>
            <a:ext cx="215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t>Ayiti: The Cost of Life</a:t>
            </a:r>
            <a:endParaRPr lang="el-GR"/>
          </a:p>
        </p:txBody>
      </p:sp>
      <p:pic>
        <p:nvPicPr>
          <p:cNvPr id="389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1363" y="2578100"/>
            <a:ext cx="2898775" cy="320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algn="ctr"/>
            <a:r>
              <a:rPr lang="el-GR" sz="4000" b="1" dirty="0" smtClean="0">
                <a:effectLst/>
              </a:rPr>
              <a:t>«</a:t>
            </a:r>
            <a:r>
              <a:rPr lang="el-GR" sz="4000" b="1" i="1" dirty="0" smtClean="0">
                <a:effectLst/>
              </a:rPr>
              <a:t>Τα ψηφιακά παιχνίδια βοηθούν τα παιδιά να μάθουν;</a:t>
            </a:r>
            <a:r>
              <a:rPr lang="el-GR" sz="4000" b="1" dirty="0" smtClean="0">
                <a:effectLst/>
              </a:rPr>
              <a:t>»</a:t>
            </a:r>
            <a:endParaRPr lang="en-US" sz="4000" b="1" dirty="0" smtClean="0">
              <a:effectLst/>
            </a:endParaRPr>
          </a:p>
        </p:txBody>
      </p:sp>
      <p:sp>
        <p:nvSpPr>
          <p:cNvPr id="39939" name="Rectangle 3"/>
          <p:cNvSpPr>
            <a:spLocks noGrp="1"/>
          </p:cNvSpPr>
          <p:nvPr>
            <p:ph type="body" idx="1"/>
          </p:nvPr>
        </p:nvSpPr>
        <p:spPr>
          <a:xfrm>
            <a:off x="395536" y="692696"/>
            <a:ext cx="8291264" cy="4342159"/>
          </a:xfrm>
        </p:spPr>
        <p:txBody>
          <a:bodyPr>
            <a:normAutofit/>
          </a:bodyPr>
          <a:lstStyle/>
          <a:p>
            <a:pPr>
              <a:lnSpc>
                <a:spcPct val="90000"/>
              </a:lnSpc>
              <a:buFont typeface="Wingdings 2" panose="05020102010507070707" pitchFamily="18" charset="2"/>
              <a:buNone/>
            </a:pPr>
            <a:r>
              <a:rPr lang="el-GR" b="1" dirty="0" smtClean="0"/>
              <a:t>Λάθος ερώτηση! </a:t>
            </a:r>
          </a:p>
          <a:p>
            <a:pPr>
              <a:lnSpc>
                <a:spcPct val="90000"/>
              </a:lnSpc>
              <a:buFont typeface="Wingdings 2" panose="05020102010507070707" pitchFamily="18" charset="2"/>
              <a:buNone/>
            </a:pPr>
            <a:r>
              <a:rPr lang="el-GR" u="sng" dirty="0" smtClean="0"/>
              <a:t>Επειδή:</a:t>
            </a:r>
          </a:p>
          <a:p>
            <a:pPr>
              <a:lnSpc>
                <a:spcPct val="90000"/>
              </a:lnSpc>
            </a:pPr>
            <a:r>
              <a:rPr lang="el-GR" dirty="0" smtClean="0"/>
              <a:t>Δεν μπορούμε να γενικεύσουμε σε όλα τα παιχνίδια. </a:t>
            </a:r>
            <a:endParaRPr lang="en-US" dirty="0" smtClean="0"/>
          </a:p>
          <a:p>
            <a:pPr>
              <a:lnSpc>
                <a:spcPct val="90000"/>
              </a:lnSpc>
            </a:pPr>
            <a:r>
              <a:rPr lang="el-GR" dirty="0" smtClean="0"/>
              <a:t>Πρέπει να τα τοποθετήσουμε σε ένα πλαίσιο (άλλες συνοδευτικές δραστηριότητες, συνοδευτικό υλικό, κοκ)</a:t>
            </a:r>
            <a:endParaRPr lang="en-US" dirty="0" smtClean="0"/>
          </a:p>
          <a:p>
            <a:pPr>
              <a:lnSpc>
                <a:spcPct val="90000"/>
              </a:lnSpc>
            </a:pPr>
            <a:r>
              <a:rPr lang="el-GR" dirty="0" smtClean="0"/>
              <a:t>Εξαρτάται από τους εκπαιδευτικούς στόχους που θέτουμε. </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Οι εκπαιδευτικοί θα πρέπει:</a:t>
            </a:r>
            <a:endParaRPr lang="el-GR" dirty="0"/>
          </a:p>
        </p:txBody>
      </p:sp>
      <p:sp>
        <p:nvSpPr>
          <p:cNvPr id="40963" name="Content Placeholder 2"/>
          <p:cNvSpPr>
            <a:spLocks noGrp="1"/>
          </p:cNvSpPr>
          <p:nvPr>
            <p:ph idx="1"/>
          </p:nvPr>
        </p:nvSpPr>
        <p:spPr>
          <a:xfrm>
            <a:off x="1116013" y="1423988"/>
            <a:ext cx="7570787" cy="4525962"/>
          </a:xfrm>
        </p:spPr>
        <p:txBody>
          <a:bodyPr>
            <a:normAutofit lnSpcReduction="10000"/>
          </a:bodyPr>
          <a:lstStyle/>
          <a:p>
            <a:r>
              <a:rPr lang="el-GR" sz="2000" smtClean="0"/>
              <a:t>Να γνωρίζουν </a:t>
            </a:r>
            <a:r>
              <a:rPr lang="el-GR" sz="2000" b="1" smtClean="0"/>
              <a:t>ποια</a:t>
            </a:r>
            <a:r>
              <a:rPr lang="el-GR" sz="2000" smtClean="0"/>
              <a:t> παιχνίδια είναι κατάλληλα για το θέμα που θα διδάξουν </a:t>
            </a:r>
          </a:p>
          <a:p>
            <a:r>
              <a:rPr lang="el-GR" sz="2000" smtClean="0"/>
              <a:t>Να έχουν παίξει και να </a:t>
            </a:r>
            <a:r>
              <a:rPr lang="el-GR" sz="2000" b="1" smtClean="0"/>
              <a:t>γνωρίζουν</a:t>
            </a:r>
            <a:r>
              <a:rPr lang="el-GR" sz="2000" smtClean="0"/>
              <a:t> καλά το παιχνίδι που θα χρησιμοποιήσουν.</a:t>
            </a:r>
          </a:p>
          <a:p>
            <a:r>
              <a:rPr lang="el-GR" sz="2000" smtClean="0"/>
              <a:t>Να έχουν ξεκάθαρους </a:t>
            </a:r>
            <a:r>
              <a:rPr lang="el-GR" sz="2000" b="1" smtClean="0"/>
              <a:t>μαθησιακούς στόχους </a:t>
            </a:r>
            <a:r>
              <a:rPr lang="el-GR" sz="2000" smtClean="0"/>
              <a:t>οι οποίοι θα πρέπει να επιτευχθούν με το παιχνίδι. </a:t>
            </a:r>
          </a:p>
          <a:p>
            <a:r>
              <a:rPr lang="el-GR" sz="2000" smtClean="0"/>
              <a:t>Να γνωρίζουν τα </a:t>
            </a:r>
            <a:r>
              <a:rPr lang="el-GR" sz="2000" b="1" smtClean="0"/>
              <a:t>στοιχεία</a:t>
            </a:r>
            <a:r>
              <a:rPr lang="el-GR" sz="2000" smtClean="0"/>
              <a:t> που συνιστούν ένα καλό παιχνίδι.</a:t>
            </a:r>
          </a:p>
          <a:p>
            <a:r>
              <a:rPr lang="el-GR" sz="2000" smtClean="0"/>
              <a:t>Να ελέγξουν δεξιότητες και γνώσεις που αποκτήθηκαν στο παιχνίδι/συζήτηση με μαθητές. Είναι σωστές; Μπορούν να </a:t>
            </a:r>
            <a:r>
              <a:rPr lang="el-GR" sz="2000" b="1" smtClean="0"/>
              <a:t>μεταφερθούν</a:t>
            </a:r>
            <a:r>
              <a:rPr lang="el-GR" sz="2000" smtClean="0"/>
              <a:t> σε άλλα πεδία; </a:t>
            </a:r>
          </a:p>
          <a:p>
            <a:r>
              <a:rPr lang="el-GR" sz="2000" smtClean="0"/>
              <a:t>Να γνωρίζουν ποια </a:t>
            </a:r>
            <a:r>
              <a:rPr lang="el-GR" sz="2000" b="1" smtClean="0"/>
              <a:t>πρότερη γνώση </a:t>
            </a:r>
            <a:r>
              <a:rPr lang="el-GR" sz="2000" smtClean="0"/>
              <a:t>πρέπει να υπάρχει προκειμένου να γίνει κατανοητό ένα νέο θέμα που θα διδαχθεί</a:t>
            </a:r>
          </a:p>
          <a:p>
            <a:r>
              <a:rPr lang="el-GR" sz="2000" smtClean="0"/>
              <a:t>Ποιος ο </a:t>
            </a:r>
            <a:r>
              <a:rPr lang="el-GR" sz="2000" b="1" smtClean="0"/>
              <a:t>ρόλος</a:t>
            </a:r>
            <a:r>
              <a:rPr lang="el-GR" sz="2000" smtClean="0"/>
              <a:t> του δασκάλου; Ποια είναι η σχέση δασκάλου – μαθητή στο σχολείο; Στο παιχνίδι;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Αξιολόγηση Παιχνιδιών</a:t>
            </a:r>
            <a:endParaRPr lang="el-GR" dirty="0"/>
          </a:p>
        </p:txBody>
      </p:sp>
      <p:sp>
        <p:nvSpPr>
          <p:cNvPr id="3" name="Content Placeholder 2"/>
          <p:cNvSpPr>
            <a:spLocks noGrp="1"/>
          </p:cNvSpPr>
          <p:nvPr>
            <p:ph idx="1"/>
          </p:nvPr>
        </p:nvSpPr>
        <p:spPr/>
        <p:txBody>
          <a:bodyPr>
            <a:normAutofit fontScale="55000" lnSpcReduction="20000"/>
          </a:bodyPr>
          <a:lstStyle/>
          <a:p>
            <a:pPr>
              <a:defRPr/>
            </a:pPr>
            <a:r>
              <a:rPr lang="el-GR" b="1" dirty="0" smtClean="0"/>
              <a:t>Κατάλληλο για την ομάδα στόχου</a:t>
            </a:r>
            <a:r>
              <a:rPr lang="el-GR" dirty="0" smtClean="0"/>
              <a:t>; Ο τρόπος παιχνιδιού, τα γραφικά, ο ήχος, το περιεχόμενο, είναι κατάλληλα;</a:t>
            </a:r>
          </a:p>
          <a:p>
            <a:pPr>
              <a:defRPr/>
            </a:pPr>
            <a:r>
              <a:rPr lang="el-GR" b="1" dirty="0" smtClean="0"/>
              <a:t>Η ποιότητα του ήχου</a:t>
            </a:r>
            <a:r>
              <a:rPr lang="el-GR" dirty="0" smtClean="0"/>
              <a:t>; Ο ήχος είναι καθαρός και συνεπής;</a:t>
            </a:r>
          </a:p>
          <a:p>
            <a:pPr>
              <a:defRPr/>
            </a:pPr>
            <a:r>
              <a:rPr lang="el-GR" b="1" dirty="0" smtClean="0"/>
              <a:t>Η ποιότητα των γραφικών; </a:t>
            </a:r>
            <a:r>
              <a:rPr lang="el-GR" dirty="0" smtClean="0"/>
              <a:t>Ταιριάζουν με το ύφος και την ατμόσφαιρα του παιχνιδιού;</a:t>
            </a:r>
          </a:p>
          <a:p>
            <a:pPr>
              <a:defRPr/>
            </a:pPr>
            <a:r>
              <a:rPr lang="el-GR" b="1" dirty="0" smtClean="0"/>
              <a:t>Κρατάει το ενδιαφέρον; </a:t>
            </a:r>
            <a:r>
              <a:rPr lang="el-GR" dirty="0" smtClean="0"/>
              <a:t>Αρέσει στον παίκτη; Θέλει να συνεχίσει να παίζει;</a:t>
            </a:r>
          </a:p>
          <a:p>
            <a:pPr>
              <a:defRPr/>
            </a:pPr>
            <a:r>
              <a:rPr lang="el-GR" b="1" dirty="0" smtClean="0"/>
              <a:t>Πολυπλοκότητα; </a:t>
            </a:r>
            <a:r>
              <a:rPr lang="el-GR" dirty="0" smtClean="0"/>
              <a:t>Είναι εύκολο να κατανοηθούν οι κανόνες; Μπορεί ο παίκτης να δοκιμάσει διαφορετικές λύσεις σε ένα πρόβλημα; </a:t>
            </a:r>
          </a:p>
          <a:p>
            <a:pPr>
              <a:defRPr/>
            </a:pPr>
            <a:r>
              <a:rPr lang="el-GR" b="1" dirty="0" smtClean="0"/>
              <a:t>Ευχρηστία; </a:t>
            </a:r>
            <a:r>
              <a:rPr lang="el-GR" dirty="0" smtClean="0"/>
              <a:t>Η επιφάνεια διεπαφής είναι εύκολα κατανοητή; Είναι εύκολο να γίνει κατανοητό ο τρόπος χειρισμού του παιχνιδιού; Πρέπει να δαπανήσει πολύ χρόνο ο παίκτης για να μάθει πώς να χειρίζεται το παιχνίδι, πριν αρχίσει να παίζει κανονικά; </a:t>
            </a:r>
          </a:p>
          <a:p>
            <a:pPr>
              <a:defRPr/>
            </a:pPr>
            <a:r>
              <a:rPr lang="el-GR" b="1" dirty="0" smtClean="0"/>
              <a:t>Μαθησιακοί στόχοι; </a:t>
            </a:r>
            <a:r>
              <a:rPr lang="el-GR" dirty="0" smtClean="0"/>
              <a:t>Μπορώ μέσω του παιχνιδιού να πετύχω τους μαθησιακούς στόχους μου; </a:t>
            </a:r>
          </a:p>
          <a:p>
            <a:pPr>
              <a:defRPr/>
            </a:pPr>
            <a:r>
              <a:rPr lang="el-GR" b="1" dirty="0" smtClean="0"/>
              <a:t>Χρόνος παιχνιδιού;  </a:t>
            </a:r>
            <a:r>
              <a:rPr lang="el-GR" dirty="0" smtClean="0"/>
              <a:t>Πόσος χρόνος απαιτείται για να ολοκληρωθεί το παιχνίδι; Μπορεί να κατανεμηθεί σε μικρότερες δραστηριότητες κατάλληλες για τη διδακτική ώρα;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260350"/>
            <a:ext cx="1457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196975"/>
            <a:ext cx="50006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Rectangle 1"/>
          <p:cNvSpPr>
            <a:spLocks noChangeArrowheads="1"/>
          </p:cNvSpPr>
          <p:nvPr/>
        </p:nvSpPr>
        <p:spPr bwMode="auto">
          <a:xfrm>
            <a:off x="2716213" y="328613"/>
            <a:ext cx="603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b="1"/>
              <a:t>Pan European Game Information</a:t>
            </a:r>
            <a:r>
              <a:rPr lang="en-GB"/>
              <a:t>: </a:t>
            </a:r>
            <a:r>
              <a:rPr lang="en-GB">
                <a:hlinkClick r:id="rId5"/>
              </a:rPr>
              <a:t>http://www.pegi.info/</a:t>
            </a:r>
            <a:r>
              <a:rPr lang="el-GR"/>
              <a:t> </a:t>
            </a:r>
          </a:p>
        </p:txBody>
      </p:sp>
      <p:pic>
        <p:nvPicPr>
          <p:cNvPr id="430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88" y="2420938"/>
            <a:ext cx="3257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2066925"/>
            <a:ext cx="4929188"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Grp="1"/>
          </p:cNvSpPr>
          <p:nvPr>
            <p:ph type="body" idx="1"/>
          </p:nvPr>
        </p:nvSpPr>
        <p:spPr>
          <a:xfrm>
            <a:off x="755576" y="1556792"/>
            <a:ext cx="7560840" cy="3240360"/>
          </a:xfrm>
        </p:spPr>
        <p:txBody>
          <a:bodyPr>
            <a:normAutofit/>
          </a:bodyPr>
          <a:lstStyle/>
          <a:p>
            <a:pPr marL="3175" indent="-3175">
              <a:buFont typeface="Wingdings 2" panose="05020102010507070707" pitchFamily="18" charset="2"/>
              <a:buNone/>
            </a:pPr>
            <a:r>
              <a:rPr lang="el-GR" sz="1800" i="1" smtClean="0"/>
              <a:t>Είναι σημαντικό, να καταλάβουμε πώς επιτυγχάνεται η μάθηση μέσα σε μη συμβατικά περιβάλλοντα, σε αντίθεση με το συμβατικό περιβάλλον της τάξης, προκειμένου να προωθήσουμε την εκπαιδευτική θεωρία και πράξη πέρα από προκαθορισμένα και στερεότυπα όρια.</a:t>
            </a:r>
            <a:r>
              <a:rPr lang="el-GR" sz="1800" smtClean="0"/>
              <a:t> </a:t>
            </a:r>
          </a:p>
          <a:p>
            <a:pPr marL="3175" indent="-3175" algn="r">
              <a:buFont typeface="Wingdings 2" panose="05020102010507070707" pitchFamily="18" charset="2"/>
              <a:buNone/>
            </a:pPr>
            <a:r>
              <a:rPr lang="el-GR" sz="1800" smtClean="0"/>
              <a:t>Lave και Wenger 1991</a:t>
            </a:r>
          </a:p>
          <a:p>
            <a:pPr marL="3175" indent="-3175"/>
            <a:endParaRPr lang="el-GR" sz="1800" smtClean="0"/>
          </a:p>
          <a:p>
            <a:pPr marL="3175" indent="-3175">
              <a:buFont typeface="Wingdings 2" panose="05020102010507070707" pitchFamily="18" charset="2"/>
              <a:buNone/>
            </a:pPr>
            <a:r>
              <a:rPr lang="el-GR" sz="1800" i="1" smtClean="0"/>
              <a:t>Οι σχεδιαστές παιχνιδιών κατανοούν καλύτερα τη φύση της μάθησης από ό,τι οι σχεδιαστές των προγραμμάτων σπουδών.</a:t>
            </a:r>
          </a:p>
          <a:p>
            <a:pPr marL="3175" indent="-3175" algn="r">
              <a:buFont typeface="Wingdings 2" panose="05020102010507070707" pitchFamily="18" charset="2"/>
              <a:buNone/>
            </a:pPr>
            <a:r>
              <a:rPr lang="el-GR" sz="1800" smtClean="0"/>
              <a:t>Seymour Papert, MIT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Χρήσιμες Πηγές</a:t>
            </a:r>
            <a:endParaRPr lang="el-GR" dirty="0"/>
          </a:p>
        </p:txBody>
      </p:sp>
      <p:pic>
        <p:nvPicPr>
          <p:cNvPr id="6" name="Content Placeholder 5"/>
          <p:cNvPicPr>
            <a:picLocks noGrp="1" noChangeAspect="1"/>
          </p:cNvPicPr>
          <p:nvPr>
            <p:ph idx="1"/>
          </p:nvPr>
        </p:nvPicPr>
        <p:blipFill>
          <a:blip r:embed="rId2"/>
          <a:stretch>
            <a:fillRect/>
          </a:stretch>
        </p:blipFill>
        <p:spPr>
          <a:xfrm>
            <a:off x="1528511" y="1620625"/>
            <a:ext cx="2016125" cy="1133475"/>
          </a:xfrm>
          <a:ln w="38100" cap="sq">
            <a:solidFill>
              <a:srgbClr val="000000"/>
            </a:solidFill>
            <a:miter lim="800000"/>
          </a:ln>
          <a:effectLst>
            <a:outerShdw blurRad="50800" dist="38100" dir="2700000" algn="tl" rotWithShape="0">
              <a:srgbClr val="000000">
                <a:alpha val="43000"/>
              </a:srgbClr>
            </a:outerShdw>
          </a:effectLst>
        </p:spPr>
      </p:pic>
      <p:sp>
        <p:nvSpPr>
          <p:cNvPr id="8" name="Rectangle 7"/>
          <p:cNvSpPr/>
          <p:nvPr/>
        </p:nvSpPr>
        <p:spPr>
          <a:xfrm>
            <a:off x="3744913" y="1556792"/>
            <a:ext cx="4572000" cy="1385887"/>
          </a:xfrm>
          <a:prstGeom prst="rect">
            <a:avLst/>
          </a:prstGeom>
        </p:spPr>
        <p:txBody>
          <a:bodyPr>
            <a:spAutoFit/>
          </a:bodyPr>
          <a:lstStyle/>
          <a:p>
            <a:pPr>
              <a:defRPr/>
            </a:pPr>
            <a:r>
              <a:rPr lang="en-US" sz="1400" b="1" dirty="0">
                <a:solidFill>
                  <a:schemeClr val="accent3">
                    <a:lumMod val="75000"/>
                  </a:schemeClr>
                </a:solidFill>
              </a:rPr>
              <a:t>Video Games and Learning</a:t>
            </a:r>
          </a:p>
          <a:p>
            <a:pPr>
              <a:defRPr/>
            </a:pPr>
            <a:r>
              <a:rPr lang="en-US" sz="1400" dirty="0"/>
              <a:t>Constance Steinkuehler, Kurt Squire</a:t>
            </a:r>
            <a:endParaRPr lang="el-GR" sz="1400" dirty="0"/>
          </a:p>
          <a:p>
            <a:pPr>
              <a:defRPr/>
            </a:pPr>
            <a:r>
              <a:rPr lang="en-GB" sz="1400" dirty="0"/>
              <a:t>University of Wisconsin–Madison</a:t>
            </a:r>
            <a:endParaRPr lang="el-GR" sz="1400" dirty="0"/>
          </a:p>
          <a:p>
            <a:pPr>
              <a:defRPr/>
            </a:pPr>
            <a:r>
              <a:rPr lang="el-GR" sz="1400" dirty="0"/>
              <a:t>Δωρεάν διαδικτυακό μάθημα</a:t>
            </a:r>
          </a:p>
          <a:p>
            <a:pPr>
              <a:defRPr/>
            </a:pPr>
            <a:r>
              <a:rPr lang="en-US" sz="1400" dirty="0"/>
              <a:t>Oct 3</a:t>
            </a:r>
            <a:r>
              <a:rPr lang="el-GR" sz="1400" dirty="0"/>
              <a:t>-</a:t>
            </a:r>
            <a:r>
              <a:rPr lang="en-US" sz="1400" dirty="0"/>
              <a:t>Nov 14</a:t>
            </a:r>
            <a:endParaRPr lang="el-GR" sz="1400" dirty="0"/>
          </a:p>
          <a:p>
            <a:pPr>
              <a:defRPr/>
            </a:pPr>
            <a:r>
              <a:rPr lang="en-US" sz="1400" dirty="0">
                <a:hlinkClick r:id="rId3"/>
              </a:rPr>
              <a:t>https://www.coursera.org/course/videogameslearning</a:t>
            </a:r>
            <a:r>
              <a:rPr lang="el-GR" sz="1400" dirty="0"/>
              <a:t> </a:t>
            </a:r>
            <a:endParaRPr lang="en-US" sz="1400" dirty="0"/>
          </a:p>
        </p:txBody>
      </p:sp>
      <p:sp>
        <p:nvSpPr>
          <p:cNvPr id="9" name="Rectangle 8"/>
          <p:cNvSpPr/>
          <p:nvPr/>
        </p:nvSpPr>
        <p:spPr>
          <a:xfrm>
            <a:off x="3744913" y="3162300"/>
            <a:ext cx="4176712" cy="1231900"/>
          </a:xfrm>
          <a:prstGeom prst="rect">
            <a:avLst/>
          </a:prstGeom>
        </p:spPr>
        <p:txBody>
          <a:bodyPr>
            <a:spAutoFit/>
          </a:bodyPr>
          <a:lstStyle/>
          <a:p>
            <a:pPr>
              <a:defRPr/>
            </a:pPr>
            <a:r>
              <a:rPr lang="en-GB" sz="1400" b="1" dirty="0">
                <a:solidFill>
                  <a:schemeClr val="accent3">
                    <a:lumMod val="75000"/>
                  </a:schemeClr>
                </a:solidFill>
              </a:rPr>
              <a:t>Playful Learning</a:t>
            </a:r>
            <a:r>
              <a:rPr lang="el-GR" sz="1400" b="1" dirty="0">
                <a:solidFill>
                  <a:schemeClr val="accent3">
                    <a:lumMod val="75000"/>
                  </a:schemeClr>
                </a:solidFill>
              </a:rPr>
              <a:t> </a:t>
            </a:r>
            <a:endParaRPr lang="el-GR" sz="1400" b="1" dirty="0">
              <a:solidFill>
                <a:schemeClr val="accent3">
                  <a:lumMod val="75000"/>
                </a:schemeClr>
              </a:solidFill>
              <a:hlinkClick r:id="rId4"/>
            </a:endParaRPr>
          </a:p>
          <a:p>
            <a:pPr>
              <a:defRPr/>
            </a:pPr>
            <a:r>
              <a:rPr lang="el-GR" sz="1400" dirty="0"/>
              <a:t>Δωρεάν διαδικτυακή πύλη για εκπαιδευτικούς. Παιχνίδια και μάθηση. </a:t>
            </a:r>
          </a:p>
          <a:p>
            <a:pPr>
              <a:defRPr/>
            </a:pPr>
            <a:r>
              <a:rPr lang="en-GB" sz="1400" dirty="0">
                <a:hlinkClick r:id="rId4"/>
              </a:rPr>
              <a:t>http://beta.playfullearning.com/</a:t>
            </a:r>
            <a:endParaRPr lang="el-GR" sz="1400" dirty="0"/>
          </a:p>
          <a:p>
            <a:pPr>
              <a:defRPr/>
            </a:pPr>
            <a:endParaRPr lang="el-GR" dirty="0"/>
          </a:p>
        </p:txBody>
      </p:sp>
      <p:pic>
        <p:nvPicPr>
          <p:cNvPr id="10" name="Picture 9"/>
          <p:cNvPicPr>
            <a:picLocks noChangeAspect="1"/>
          </p:cNvPicPr>
          <p:nvPr/>
        </p:nvPicPr>
        <p:blipFill>
          <a:blip r:embed="rId5"/>
          <a:stretch>
            <a:fillRect/>
          </a:stretch>
        </p:blipFill>
        <p:spPr>
          <a:xfrm>
            <a:off x="1484406" y="3086100"/>
            <a:ext cx="1871662" cy="1384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6"/>
          <a:stretch>
            <a:fillRect/>
          </a:stretch>
        </p:blipFill>
        <p:spPr>
          <a:xfrm>
            <a:off x="1580784" y="4797152"/>
            <a:ext cx="1808162" cy="1439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3744913" y="4789214"/>
            <a:ext cx="4176712" cy="1447800"/>
          </a:xfrm>
          <a:prstGeom prst="rect">
            <a:avLst/>
          </a:prstGeom>
        </p:spPr>
        <p:txBody>
          <a:bodyPr>
            <a:spAutoFit/>
          </a:bodyPr>
          <a:lstStyle/>
          <a:p>
            <a:pPr>
              <a:defRPr/>
            </a:pPr>
            <a:r>
              <a:rPr lang="en-US" sz="1400" b="1" dirty="0">
                <a:solidFill>
                  <a:schemeClr val="accent3">
                    <a:lumMod val="75000"/>
                  </a:schemeClr>
                </a:solidFill>
              </a:rPr>
              <a:t>MIT Game Lab</a:t>
            </a:r>
            <a:endParaRPr lang="el-GR" sz="1400" b="1" dirty="0">
              <a:solidFill>
                <a:schemeClr val="accent3">
                  <a:lumMod val="75000"/>
                </a:schemeClr>
              </a:solidFill>
              <a:hlinkClick r:id="rId4"/>
            </a:endParaRPr>
          </a:p>
          <a:p>
            <a:pPr>
              <a:defRPr/>
            </a:pPr>
            <a:r>
              <a:rPr lang="el-GR" sz="1400" dirty="0"/>
              <a:t>Έρευνα, σχεδιασμός και ανάπτυξη εκπαιδευτικών παιχνιδιών. </a:t>
            </a:r>
          </a:p>
          <a:p>
            <a:pPr>
              <a:defRPr/>
            </a:pPr>
            <a:r>
              <a:rPr lang="en-GB" sz="1400" dirty="0"/>
              <a:t>Massachusetts Institute of Technology</a:t>
            </a:r>
            <a:endParaRPr lang="el-GR" sz="1400" dirty="0"/>
          </a:p>
          <a:p>
            <a:pPr>
              <a:defRPr/>
            </a:pPr>
            <a:r>
              <a:rPr lang="en-GB" sz="1400" dirty="0">
                <a:hlinkClick r:id="rId7"/>
              </a:rPr>
              <a:t>http://gamelab.mit.edu/</a:t>
            </a:r>
            <a:r>
              <a:rPr lang="el-GR" sz="1400" dirty="0"/>
              <a:t> </a:t>
            </a:r>
          </a:p>
          <a:p>
            <a:pPr>
              <a:defRPr/>
            </a:pP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Αναφορές</a:t>
            </a:r>
            <a:endParaRPr lang="el-GR" dirty="0"/>
          </a:p>
        </p:txBody>
      </p:sp>
      <p:sp>
        <p:nvSpPr>
          <p:cNvPr id="46083" name="Content Placeholder 2"/>
          <p:cNvSpPr>
            <a:spLocks noGrp="1"/>
          </p:cNvSpPr>
          <p:nvPr>
            <p:ph idx="1"/>
          </p:nvPr>
        </p:nvSpPr>
        <p:spPr/>
        <p:txBody>
          <a:bodyPr/>
          <a:lstStyle/>
          <a:p>
            <a:r>
              <a:rPr lang="en-GB" sz="1400" smtClean="0"/>
              <a:t>Boekaerts, M. (2001). Context sensitivity: Activated motivational beliefs, current concerns and emotional arousal. In S. Volet &amp; S. Järvelä (Eds.), Motivation in learning contexts: Theoretical and methodological implications. (pp. 17-31). Pergamon, Elsevier.</a:t>
            </a:r>
            <a:endParaRPr lang="el-GR" sz="1400" smtClean="0"/>
          </a:p>
          <a:p>
            <a:r>
              <a:rPr lang="en-US" sz="1400" smtClean="0"/>
              <a:t>Csikszentmihalyi, M. (1990). Flow: The psychology of optimal experience. Harper Collins</a:t>
            </a:r>
            <a:r>
              <a:rPr lang="el-GR" sz="1400" smtClean="0"/>
              <a:t>. </a:t>
            </a:r>
            <a:endParaRPr lang="en-GB" sz="1400" smtClean="0"/>
          </a:p>
          <a:p>
            <a:r>
              <a:rPr lang="en-GB" sz="1400" smtClean="0"/>
              <a:t>Dillenbourg, P., Järvelä, S., &amp; Fischer, F. (2009). The Evolution of Research on Computer-Supported Collaborative Learning. In N. Balacheff, S. Ludvigsen, T. D. Jong, A. Lazonder, &amp; S. Barnes (Eds.), Technology-Enhanced Learning Principles and Products (pp. 3-19). Dordrecht: Springer Netherlands. doi: 10.1007/978-1-4020-9827-7_1.</a:t>
            </a:r>
            <a:endParaRPr lang="el-GR" sz="1400" smtClean="0"/>
          </a:p>
          <a:p>
            <a:r>
              <a:rPr lang="en-US" sz="1400" smtClean="0"/>
              <a:t>Järvelä, S. &amp; Volet, S. (2004). Motivation in real-life, dynamic, and interactive learning environments: Stretching constructs and methodologies. European Psychologist, 9(4), 193-197.</a:t>
            </a:r>
            <a:endParaRPr lang="el-GR" sz="1400" smtClean="0"/>
          </a:p>
          <a:p>
            <a:r>
              <a:rPr lang="en-US" sz="1400" smtClean="0"/>
              <a:t>Juul, J. (2003). The Game, the Player, the World: looking for a heart of gameness. In M. Copier &amp; J. Raessens (Eds.), Level Up: Digital Games Research Conference Proceedings (pp. 30–45). Utrecht: Utrecht University.</a:t>
            </a:r>
            <a:endParaRPr lang="el-GR" sz="1400" smtClean="0"/>
          </a:p>
          <a:p>
            <a:r>
              <a:rPr lang="en-US" sz="1400" smtClean="0"/>
              <a:t>Rosser, J. C., Lynch, P. J., Cuddihy, L., Gentile, D. a, Klonsky, J., Merrell, R., &amp; Critique, S. I. (2007). The Impact of Video Games on Training Surgeons in the 21st Century. Archives of surgery (Chicago, Ill.: 1960), 142(2), 181-6; discusssion 186. doi:10.1001/archsurg.142.2.181</a:t>
            </a:r>
            <a:endParaRPr lang="el-GR" sz="1400" smtClean="0"/>
          </a:p>
          <a:p>
            <a:r>
              <a:rPr lang="en-GB" sz="1400" smtClean="0"/>
              <a:t>Volet, S. (2001). Emerging trends in recent research on motivation in learning contexts. In S. Volet &amp; S. Järvelä (Eds.), Motivation in learning contexts: Theoretical and methodological implications. (pp. 319-334). Pergamon, Elsevier. </a:t>
            </a:r>
            <a:endParaRPr lang="el-GR" sz="1400" smtClean="0"/>
          </a:p>
          <a:p>
            <a:endParaRPr lang="el-GR" sz="1400" smtClean="0"/>
          </a:p>
          <a:p>
            <a:endParaRPr lang="el-GR" sz="1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2880" y="4406863"/>
            <a:ext cx="7771680" cy="1362383"/>
          </a:xfrm>
        </p:spPr>
        <p:txBody>
          <a:bodyPr rtlCol="0">
            <a:normAutofit/>
          </a:bodyPr>
          <a:lstStyle/>
          <a:p>
            <a:pPr>
              <a:defRPr/>
            </a:pPr>
            <a:r>
              <a:rPr lang="el-GR" dirty="0" err="1" smtClean="0"/>
              <a:t>Σημειωματα</a:t>
            </a:r>
            <a:endParaRPr lang="el-GR" dirty="0"/>
          </a:p>
        </p:txBody>
      </p:sp>
      <p:sp>
        <p:nvSpPr>
          <p:cNvPr id="3" name="Θέση κειμένου 2"/>
          <p:cNvSpPr>
            <a:spLocks noGrp="1"/>
          </p:cNvSpPr>
          <p:nvPr>
            <p:ph type="body" idx="1"/>
          </p:nvPr>
        </p:nvSpPr>
        <p:spPr>
          <a:xfrm>
            <a:off x="722880" y="2906225"/>
            <a:ext cx="7771680" cy="1500638"/>
          </a:xfrm>
        </p:spPr>
        <p:txBody>
          <a:bodyPr rtlCol="0">
            <a:normAutofit/>
          </a:bodyPr>
          <a:lstStyle/>
          <a:p>
            <a:pPr>
              <a:defRPr/>
            </a:pPr>
            <a:endParaRPr lang="el-GR"/>
          </a:p>
        </p:txBody>
      </p:sp>
    </p:spTree>
    <p:extLst>
      <p:ext uri="{BB962C8B-B14F-4D97-AF65-F5344CB8AC3E}">
        <p14:creationId xmlns:p14="http://schemas.microsoft.com/office/powerpoint/2010/main" val="3554069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l-GR" smtClean="0"/>
              <a:t>Χρηματοδότηση</a:t>
            </a:r>
          </a:p>
        </p:txBody>
      </p:sp>
      <p:sp>
        <p:nvSpPr>
          <p:cNvPr id="15363" name="Content Placeholder 2"/>
          <p:cNvSpPr>
            <a:spLocks noGrp="1"/>
          </p:cNvSpPr>
          <p:nvPr>
            <p:ph idx="1"/>
          </p:nvPr>
        </p:nvSpPr>
        <p:spPr>
          <a:xfrm>
            <a:off x="456480" y="1340781"/>
            <a:ext cx="8231040" cy="4526395"/>
          </a:xfrm>
        </p:spPr>
        <p:txBody>
          <a:bodyPr/>
          <a:lstStyle/>
          <a:p>
            <a:pPr eaLnBrk="1" hangingPunct="1"/>
            <a:r>
              <a:rPr lang="el-GR" sz="2400"/>
              <a:t>Το παρόν εκπαιδευτικό υλικό έχει αναπτυχθεί στα πλαίσια του εκπαιδευτικού έργου του διδάσκοντα.</a:t>
            </a:r>
            <a:endParaRPr lang="en-US" sz="2400"/>
          </a:p>
          <a:p>
            <a:pPr eaLnBrk="1" hangingPunct="1"/>
            <a:r>
              <a:rPr lang="el-GR" sz="2400"/>
              <a:t>Το έργο «</a:t>
            </a:r>
            <a:r>
              <a:rPr lang="el-GR" sz="2400" b="1"/>
              <a:t>Ανοικτά Ακαδημαϊκά Μαθήματα στο Πανεπιστήμιο Πατρών</a:t>
            </a:r>
            <a:r>
              <a:rPr lang="el-GR" sz="2400"/>
              <a:t>» έχει χρηματοδοτήσει μόνο τη αναδιαμόρφωση του εκπαιδευτικού υλικού. </a:t>
            </a:r>
          </a:p>
          <a:p>
            <a:pPr eaLnBrk="1" hangingPunct="1"/>
            <a:r>
              <a:rPr lang="el-GR" sz="240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5364"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520" y="4933959"/>
            <a:ext cx="6480000" cy="154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652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a:defRPr/>
            </a:pPr>
            <a:r>
              <a:rPr lang="el-GR" dirty="0" smtClean="0"/>
              <a:t>Σημείωμα Ιστορικού Εκδόσεων Έργου</a:t>
            </a:r>
            <a:endParaRPr lang="el-GR" dirty="0"/>
          </a:p>
        </p:txBody>
      </p:sp>
      <p:sp>
        <p:nvSpPr>
          <p:cNvPr id="64515" name="Θέση περιεχομένου 2"/>
          <p:cNvSpPr>
            <a:spLocks noGrp="1"/>
          </p:cNvSpPr>
          <p:nvPr>
            <p:ph idx="1"/>
          </p:nvPr>
        </p:nvSpPr>
        <p:spPr/>
        <p:txBody>
          <a:bodyPr/>
          <a:lstStyle/>
          <a:p>
            <a:pPr marL="0" indent="0">
              <a:buNone/>
            </a:pPr>
            <a:r>
              <a:rPr lang="el-GR" sz="2800"/>
              <a:t>Το παρόν έργο αποτελεί την </a:t>
            </a:r>
            <a:r>
              <a:rPr lang="el-GR" sz="2800" b="1"/>
              <a:t>έκδοση 1.0.</a:t>
            </a:r>
          </a:p>
          <a:p>
            <a:pPr marL="0" indent="0">
              <a:buNone/>
            </a:pPr>
            <a:endParaRPr lang="el-GR" sz="2800"/>
          </a:p>
          <a:p>
            <a:pPr marL="0" indent="0">
              <a:buNone/>
            </a:pPr>
            <a:r>
              <a:rPr lang="el-GR" sz="2800"/>
              <a:t>Έχουν προηγηθεί οι κάτωθι εκδόσεις:</a:t>
            </a:r>
          </a:p>
          <a:p>
            <a:pPr marL="0" indent="0">
              <a:buNone/>
            </a:pPr>
            <a:r>
              <a:rPr lang="el-GR" smtClean="0"/>
              <a:t>-</a:t>
            </a:r>
          </a:p>
        </p:txBody>
      </p:sp>
    </p:spTree>
    <p:extLst>
      <p:ext uri="{BB962C8B-B14F-4D97-AF65-F5344CB8AC3E}">
        <p14:creationId xmlns:p14="http://schemas.microsoft.com/office/powerpoint/2010/main" val="478436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1"/>
          <p:cNvSpPr>
            <a:spLocks noGrp="1"/>
          </p:cNvSpPr>
          <p:nvPr>
            <p:ph type="title"/>
          </p:nvPr>
        </p:nvSpPr>
        <p:spPr/>
        <p:txBody>
          <a:bodyPr/>
          <a:lstStyle/>
          <a:p>
            <a:pPr eaLnBrk="1" hangingPunct="1"/>
            <a:r>
              <a:rPr lang="el-GR" smtClean="0"/>
              <a:t>Σημείωμα Αναφοράς </a:t>
            </a:r>
          </a:p>
        </p:txBody>
      </p:sp>
      <p:sp>
        <p:nvSpPr>
          <p:cNvPr id="65539" name="Θέση περιεχομένου 2"/>
          <p:cNvSpPr>
            <a:spLocks noGrp="1"/>
          </p:cNvSpPr>
          <p:nvPr>
            <p:ph idx="1"/>
          </p:nvPr>
        </p:nvSpPr>
        <p:spPr/>
        <p:txBody>
          <a:bodyPr/>
          <a:lstStyle/>
          <a:p>
            <a:pPr marL="0" indent="0" algn="just">
              <a:buNone/>
            </a:pPr>
            <a:r>
              <a:rPr lang="en-US" sz="2800" dirty="0"/>
              <a:t>Copyright</a:t>
            </a:r>
            <a:r>
              <a:rPr lang="el-GR" sz="2800" dirty="0"/>
              <a:t> Πανεπιστήμιο Πατρών, Βασίλειος Κόμης. «Οι Τεχνολογίες της Πληροφορίας και των Επικοινωνιών στη Διδασκαλία και τη Μάθηση: </a:t>
            </a:r>
            <a:r>
              <a:rPr lang="el-GR" sz="2800" dirty="0" smtClean="0"/>
              <a:t>Ψηφιακά Παιχνίδια και Μάθηση». </a:t>
            </a:r>
            <a:r>
              <a:rPr lang="el-GR" sz="2800" dirty="0"/>
              <a:t>Έκδοση: 1.0. Πάτρα, 2015.</a:t>
            </a:r>
          </a:p>
          <a:p>
            <a:pPr marL="0" indent="0" algn="just">
              <a:buNone/>
            </a:pPr>
            <a:endParaRPr lang="el-GR" sz="2800" dirty="0"/>
          </a:p>
          <a:p>
            <a:pPr marL="0" indent="0" algn="just">
              <a:buNone/>
            </a:pPr>
            <a:r>
              <a:rPr lang="el-GR" sz="2800" dirty="0"/>
              <a:t>Διαθέσιμο από τη δικτυακή διεύθυνση:</a:t>
            </a:r>
          </a:p>
          <a:p>
            <a:pPr marL="0" indent="0" algn="just">
              <a:buNone/>
            </a:pPr>
            <a:r>
              <a:rPr lang="en-US" sz="2800" dirty="0"/>
              <a:t>https://eclass.upatras.gr/courses/PN14</a:t>
            </a:r>
            <a:r>
              <a:rPr lang="el-GR" sz="2800" dirty="0"/>
              <a:t>23</a:t>
            </a:r>
            <a:r>
              <a:rPr lang="en-US" sz="2800" dirty="0"/>
              <a:t>/</a:t>
            </a:r>
            <a:endParaRPr lang="el-GR" sz="2800" dirty="0"/>
          </a:p>
          <a:p>
            <a:pPr marL="0" indent="0" algn="just">
              <a:buNone/>
            </a:pPr>
            <a:endParaRPr lang="el-GR" dirty="0" smtClean="0"/>
          </a:p>
        </p:txBody>
      </p:sp>
    </p:spTree>
    <p:extLst>
      <p:ext uri="{BB962C8B-B14F-4D97-AF65-F5344CB8AC3E}">
        <p14:creationId xmlns:p14="http://schemas.microsoft.com/office/powerpoint/2010/main" val="437380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1"/>
          <p:cNvSpPr>
            <a:spLocks noGrp="1"/>
          </p:cNvSpPr>
          <p:nvPr>
            <p:ph type="title"/>
          </p:nvPr>
        </p:nvSpPr>
        <p:spPr>
          <a:xfrm>
            <a:off x="456480" y="305312"/>
            <a:ext cx="8231040" cy="1142040"/>
          </a:xfrm>
        </p:spPr>
        <p:txBody>
          <a:bodyPr/>
          <a:lstStyle/>
          <a:p>
            <a:pPr eaLnBrk="1" hangingPunct="1"/>
            <a:r>
              <a:rPr lang="el-GR" smtClean="0"/>
              <a:t>Σημείωμα Αδειοδότησης</a:t>
            </a:r>
          </a:p>
        </p:txBody>
      </p:sp>
      <p:sp>
        <p:nvSpPr>
          <p:cNvPr id="66563" name="Θέση περιεχομένου 2"/>
          <p:cNvSpPr>
            <a:spLocks noGrp="1"/>
          </p:cNvSpPr>
          <p:nvPr>
            <p:ph idx="1"/>
          </p:nvPr>
        </p:nvSpPr>
        <p:spPr/>
        <p:txBody>
          <a:bodyPr/>
          <a:lstStyle/>
          <a:p>
            <a:pPr marL="0" indent="0" algn="just">
              <a:buNone/>
            </a:pPr>
            <a:r>
              <a:rPr lang="el-GR" sz="1400"/>
              <a:t>Σημείωμα Αδειοδότησης 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endParaRPr lang="en-US" sz="1400"/>
          </a:p>
          <a:p>
            <a:pPr marL="0" indent="0" algn="just">
              <a:buNone/>
            </a:pPr>
            <a:r>
              <a:rPr lang="el-GR" sz="1400"/>
              <a:t> </a:t>
            </a:r>
          </a:p>
          <a:p>
            <a:pPr marL="0" indent="0" algn="just">
              <a:buNone/>
            </a:pPr>
            <a:endParaRPr lang="en-US" sz="1400"/>
          </a:p>
          <a:p>
            <a:pPr marL="0" indent="0" algn="just">
              <a:buNone/>
            </a:pPr>
            <a:endParaRPr lang="el-GR" sz="1400"/>
          </a:p>
          <a:p>
            <a:pPr marL="0" indent="0" algn="just">
              <a:buNone/>
            </a:pPr>
            <a:r>
              <a:rPr lang="el-GR" sz="1400"/>
              <a:t>[1] http://creativecommons.org/licenses/by-nc-sa/4.0/ </a:t>
            </a:r>
          </a:p>
          <a:p>
            <a:pPr marL="0" indent="0" algn="just">
              <a:buNone/>
            </a:pPr>
            <a:endParaRPr lang="en-US" sz="1400"/>
          </a:p>
          <a:p>
            <a:pPr marL="0" indent="0" algn="just">
              <a:buNone/>
            </a:pPr>
            <a:r>
              <a:rPr lang="el-GR" sz="1400"/>
              <a:t>Ως Μη Εμπορική ορίζεται η χρήση: </a:t>
            </a:r>
            <a:endParaRPr lang="en-US" sz="1400"/>
          </a:p>
          <a:p>
            <a:pPr marL="0" indent="0" algn="just">
              <a:buNone/>
            </a:pPr>
            <a:r>
              <a:rPr lang="el-GR" sz="1400"/>
              <a:t>• που δεν περιλαμβάνει άμεσο ή έμμεσο οικονομικό όφελος από την χρήση του έργου, για το διανομέα του έργου και αδειοδόχο</a:t>
            </a:r>
            <a:endParaRPr lang="en-US" sz="1400"/>
          </a:p>
          <a:p>
            <a:pPr marL="0" indent="0" algn="just">
              <a:buNone/>
            </a:pPr>
            <a:r>
              <a:rPr lang="el-GR" sz="1400"/>
              <a:t> • που δεν περιλαμβάνει οικονομική συναλλαγή ως προϋπόθεση για τη χρήση ή πρόσβαση στο έργο</a:t>
            </a:r>
            <a:endParaRPr lang="en-US" sz="1400"/>
          </a:p>
          <a:p>
            <a:pPr marL="0" indent="0" algn="just">
              <a:buNone/>
            </a:pPr>
            <a:r>
              <a:rPr lang="el-GR" sz="1400"/>
              <a:t> • που δεν προσπορίζει στο διανομέα του έργου και αδειοδόχο έμμεσο οικονομικό όφελος (π.χ. διαφημίσεις) από την προβολή του έργου σε διαδικτυακό τόπο </a:t>
            </a:r>
            <a:endParaRPr lang="en-US" sz="1400"/>
          </a:p>
          <a:p>
            <a:pPr marL="0" indent="0" algn="just">
              <a:buNone/>
            </a:pPr>
            <a:endParaRPr lang="en-US" sz="1400"/>
          </a:p>
          <a:p>
            <a:pPr marL="0" indent="0" algn="just">
              <a:buNone/>
            </a:pPr>
            <a:r>
              <a:rPr lang="el-GR" sz="1400"/>
              <a:t>Ο δικαιούχος μπορεί να παρέχει στον αδειοδόχο ξεχωριστή άδεια να χρησιμοποιεί το έργο για εμπορική χρήση, εφόσον αυτό του ζητηθεί.</a:t>
            </a:r>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280" y="2609555"/>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143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rtlCol="0">
            <a:normAutofit/>
          </a:bodyPr>
          <a:lstStyle/>
          <a:p>
            <a:pPr marL="0" indent="0">
              <a:buNone/>
              <a:defRPr/>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defRP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defRPr/>
            </a:pPr>
            <a:r>
              <a:rPr lang="el-GR" sz="2000" dirty="0"/>
              <a:t>το Σημείωμα Χρήσης Έργων Τρίτων (εφόσον υπάρχει)</a:t>
            </a:r>
          </a:p>
          <a:p>
            <a:pPr marL="0" indent="0">
              <a:buNone/>
              <a:defRPr/>
            </a:pPr>
            <a:r>
              <a:rPr lang="el-GR" sz="2400" dirty="0"/>
              <a:t>μαζί με τους συνοδευόμενους </a:t>
            </a:r>
            <a:r>
              <a:rPr lang="el-GR" sz="2400" dirty="0" err="1"/>
              <a:t>υπερσυνδέσμους</a:t>
            </a:r>
            <a:r>
              <a:rPr lang="el-GR" sz="2400" dirty="0"/>
              <a:t>.</a:t>
            </a:r>
          </a:p>
          <a:p>
            <a:pPr>
              <a:defRPr/>
            </a:pPr>
            <a:endParaRPr lang="el-GR" sz="2000" dirty="0"/>
          </a:p>
        </p:txBody>
      </p:sp>
    </p:spTree>
    <p:extLst>
      <p:ext uri="{BB962C8B-B14F-4D97-AF65-F5344CB8AC3E}">
        <p14:creationId xmlns:p14="http://schemas.microsoft.com/office/powerpoint/2010/main" val="4170094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99371"/>
            <a:ext cx="9144000" cy="1142040"/>
          </a:xfrm>
        </p:spPr>
        <p:txBody>
          <a:bodyPr/>
          <a:lstStyle/>
          <a:p>
            <a:pPr eaLnBrk="1" hangingPunct="1"/>
            <a:r>
              <a:rPr lang="el-GR" smtClean="0"/>
              <a:t>Σημείωμα Χρήσης Έργων Τρίτων</a:t>
            </a:r>
          </a:p>
        </p:txBody>
      </p:sp>
      <p:sp>
        <p:nvSpPr>
          <p:cNvPr id="68611" name="Content Placeholder 2"/>
          <p:cNvSpPr>
            <a:spLocks noGrp="1"/>
          </p:cNvSpPr>
          <p:nvPr>
            <p:ph idx="1"/>
          </p:nvPr>
        </p:nvSpPr>
        <p:spPr>
          <a:xfrm>
            <a:off x="180001" y="1556804"/>
            <a:ext cx="8856000" cy="4526395"/>
          </a:xfrm>
        </p:spPr>
        <p:txBody>
          <a:bodyPr/>
          <a:lstStyle/>
          <a:p>
            <a:pPr marL="0" indent="0">
              <a:buNone/>
            </a:pPr>
            <a:r>
              <a:rPr lang="el-GR" sz="2000"/>
              <a:t>Το Έργο αυτό κάνει χρήση των ακόλουθων έργων:</a:t>
            </a:r>
          </a:p>
          <a:p>
            <a:pPr marL="0" indent="0">
              <a:buNone/>
            </a:pPr>
            <a:r>
              <a:rPr lang="el-GR" sz="2000" b="1"/>
              <a:t>Εικόνες/Σχήματα/Διαγράμματα</a:t>
            </a:r>
            <a:r>
              <a:rPr lang="en-US" sz="2000" b="1"/>
              <a:t>/</a:t>
            </a:r>
            <a:r>
              <a:rPr lang="el-GR" sz="2000" b="1"/>
              <a:t>Φωτογραφίες</a:t>
            </a:r>
            <a:endParaRPr lang="en-US" sz="2000" b="1"/>
          </a:p>
          <a:p>
            <a:pPr marL="0" indent="0">
              <a:buNone/>
            </a:pPr>
            <a:r>
              <a:rPr lang="el-GR" sz="200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extLst>
      <p:ext uri="{BB962C8B-B14F-4D97-AF65-F5344CB8AC3E}">
        <p14:creationId xmlns:p14="http://schemas.microsoft.com/office/powerpoint/2010/main" val="2083385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6"/>
          <p:cNvSpPr>
            <a:spLocks noGrp="1"/>
          </p:cNvSpPr>
          <p:nvPr>
            <p:ph type="ctrTitle"/>
          </p:nvPr>
        </p:nvSpPr>
        <p:spPr>
          <a:xfrm>
            <a:off x="685440" y="2129984"/>
            <a:ext cx="7773120" cy="1470394"/>
          </a:xfrm>
        </p:spPr>
        <p:txBody>
          <a:bodyPr/>
          <a:lstStyle/>
          <a:p>
            <a:pPr eaLnBrk="1" hangingPunct="1"/>
            <a:r>
              <a:rPr lang="el-GR" dirty="0" smtClean="0"/>
              <a:t>Τέλος </a:t>
            </a:r>
            <a:r>
              <a:rPr lang="el-GR" dirty="0" smtClean="0"/>
              <a:t>10</a:t>
            </a:r>
            <a:r>
              <a:rPr lang="el-GR" baseline="30000" dirty="0" smtClean="0"/>
              <a:t>ης</a:t>
            </a:r>
            <a:r>
              <a:rPr lang="el-GR" dirty="0" smtClean="0"/>
              <a:t> </a:t>
            </a:r>
            <a:r>
              <a:rPr lang="el-GR" dirty="0" smtClean="0"/>
              <a:t>Ενότητας</a:t>
            </a:r>
          </a:p>
        </p:txBody>
      </p:sp>
      <p:sp>
        <p:nvSpPr>
          <p:cNvPr id="69635" name="Υπότιτλος 7"/>
          <p:cNvSpPr>
            <a:spLocks noGrp="1"/>
          </p:cNvSpPr>
          <p:nvPr>
            <p:ph type="subTitle" idx="1"/>
          </p:nvPr>
        </p:nvSpPr>
        <p:spPr>
          <a:xfrm>
            <a:off x="684000" y="3885528"/>
            <a:ext cx="7776000" cy="1752664"/>
          </a:xfrm>
        </p:spPr>
        <p:txBody>
          <a:bodyPr/>
          <a:lstStyle/>
          <a:p>
            <a:pPr eaLnBrk="1" hangingPunct="1"/>
            <a:endParaRPr lang="el-GR" smtClean="0"/>
          </a:p>
        </p:txBody>
      </p:sp>
      <p:pic>
        <p:nvPicPr>
          <p:cNvPr id="69636"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1921" y="5563305"/>
            <a:ext cx="3240000" cy="77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0" y="5790848"/>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88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Σκοπός </a:t>
            </a:r>
            <a:endParaRPr lang="en-US" dirty="0"/>
          </a:p>
        </p:txBody>
      </p:sp>
      <p:sp>
        <p:nvSpPr>
          <p:cNvPr id="3" name="Content Placeholder 2"/>
          <p:cNvSpPr>
            <a:spLocks noGrp="1"/>
          </p:cNvSpPr>
          <p:nvPr>
            <p:ph idx="1"/>
          </p:nvPr>
        </p:nvSpPr>
        <p:spPr/>
        <p:txBody>
          <a:bodyPr/>
          <a:lstStyle/>
          <a:p>
            <a:r>
              <a:rPr lang="el-GR" dirty="0"/>
              <a:t>Ορισμός &amp; Χαρακτηριστικά Ψηφιακού Παιχνιδιού</a:t>
            </a:r>
          </a:p>
          <a:p>
            <a:r>
              <a:rPr lang="el-GR" dirty="0" err="1"/>
              <a:t>Νευροεπιστήμες</a:t>
            </a:r>
            <a:r>
              <a:rPr lang="el-GR" dirty="0"/>
              <a:t> &amp; Ψηφιακό Παιχνίδι</a:t>
            </a:r>
          </a:p>
          <a:p>
            <a:r>
              <a:rPr lang="el-GR" dirty="0" smtClean="0"/>
              <a:t>Κοινωνικές </a:t>
            </a:r>
            <a:r>
              <a:rPr lang="el-GR" dirty="0"/>
              <a:t>Διαστάσεις και Χρήσιμες Πηγές </a:t>
            </a:r>
          </a:p>
        </p:txBody>
      </p:sp>
    </p:spTree>
    <p:extLst>
      <p:ext uri="{BB962C8B-B14F-4D97-AF65-F5344CB8AC3E}">
        <p14:creationId xmlns:p14="http://schemas.microsoft.com/office/powerpoint/2010/main" val="341136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988"/>
            <a:ext cx="5292726"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4"/>
          <p:cNvPicPr>
            <a:picLocks noChangeAspect="1" noChangeArrowheads="1"/>
          </p:cNvPicPr>
          <p:nvPr/>
        </p:nvPicPr>
        <p:blipFill>
          <a:blip r:embed="rId4">
            <a:extLst>
              <a:ext uri="{28A0092B-C50C-407E-A947-70E740481C1C}">
                <a14:useLocalDpi xmlns:a14="http://schemas.microsoft.com/office/drawing/2010/main" val="0"/>
              </a:ext>
            </a:extLst>
          </a:blip>
          <a:srcRect l="9912" t="15012" b="6567"/>
          <a:stretch>
            <a:fillRect/>
          </a:stretch>
        </p:blipFill>
        <p:spPr bwMode="auto">
          <a:xfrm>
            <a:off x="0" y="3117850"/>
            <a:ext cx="5756275" cy="376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6"/>
          <p:cNvPicPr>
            <a:picLocks noChangeAspect="1" noChangeArrowheads="1"/>
          </p:cNvPicPr>
          <p:nvPr/>
        </p:nvPicPr>
        <p:blipFill>
          <a:blip r:embed="rId5">
            <a:extLst>
              <a:ext uri="{28A0092B-C50C-407E-A947-70E740481C1C}">
                <a14:useLocalDpi xmlns:a14="http://schemas.microsoft.com/office/drawing/2010/main" val="0"/>
              </a:ext>
            </a:extLst>
          </a:blip>
          <a:srcRect l="5701" t="6618" r="5701" b="6741"/>
          <a:stretch>
            <a:fillRect/>
          </a:stretch>
        </p:blipFill>
        <p:spPr bwMode="auto">
          <a:xfrm>
            <a:off x="5057775" y="0"/>
            <a:ext cx="4086225" cy="311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5249863"/>
            <a:ext cx="3455988"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5"/>
          <p:cNvPicPr>
            <a:picLocks noChangeAspect="1" noChangeArrowheads="1"/>
          </p:cNvPicPr>
          <p:nvPr/>
        </p:nvPicPr>
        <p:blipFill>
          <a:blip r:embed="rId7">
            <a:extLst>
              <a:ext uri="{28A0092B-C50C-407E-A947-70E740481C1C}">
                <a14:useLocalDpi xmlns:a14="http://schemas.microsoft.com/office/drawing/2010/main" val="0"/>
              </a:ext>
            </a:extLst>
          </a:blip>
          <a:srcRect l="8304" t="12695" r="32092"/>
          <a:stretch>
            <a:fillRect/>
          </a:stretch>
        </p:blipFill>
        <p:spPr bwMode="auto">
          <a:xfrm>
            <a:off x="5724525" y="2339975"/>
            <a:ext cx="3449638" cy="29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5" name="Rectangle 1"/>
          <p:cNvSpPr>
            <a:spLocks noChangeArrowheads="1"/>
          </p:cNvSpPr>
          <p:nvPr/>
        </p:nvSpPr>
        <p:spPr bwMode="auto">
          <a:xfrm>
            <a:off x="1619250" y="2852738"/>
            <a:ext cx="6121400" cy="954087"/>
          </a:xfrm>
          <a:prstGeom prst="rect">
            <a:avLst/>
          </a:prstGeom>
          <a:solidFill>
            <a:srgbClr val="FFFFFF">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sz="2800">
                <a:solidFill>
                  <a:srgbClr val="C00000"/>
                </a:solidFill>
              </a:rPr>
              <a:t>Ο ρόλος του παιχνιδιού στην ανάπτυξη και τη μάθηση</a:t>
            </a:r>
            <a:endParaRPr lang="el-GR"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Το Ψηφιακό Παιχνίδι</a:t>
            </a:r>
            <a:endParaRPr lang="el-GR" dirty="0"/>
          </a:p>
        </p:txBody>
      </p:sp>
      <p:sp>
        <p:nvSpPr>
          <p:cNvPr id="23555" name="Content Placeholder 2"/>
          <p:cNvSpPr>
            <a:spLocks noGrp="1"/>
          </p:cNvSpPr>
          <p:nvPr>
            <p:ph idx="1"/>
          </p:nvPr>
        </p:nvSpPr>
        <p:spPr/>
        <p:txBody>
          <a:bodyPr/>
          <a:lstStyle/>
          <a:p>
            <a:r>
              <a:rPr lang="el-GR" smtClean="0"/>
              <a:t>Τα ψηφιακά παιχνίδια τοποθετούνται στην ιστορία του παραδοσιακού παιχνιδιού, όπου ο υπολογιστής αποτελεί ένα διαφορετικό μέσο παιχνιδιού (Juul, 2003)</a:t>
            </a:r>
          </a:p>
          <a:p>
            <a:r>
              <a:rPr lang="el-GR" smtClean="0"/>
              <a:t>Παρέχουν ευκαιρίες για  ψυχαγωγία, πειραματισμό, εξερεύνηση, εξάσκηση δεξιοτήτων, ανάπτυξη στρατηγικών, εξέλιξη</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r>
              <a:rPr lang="el-GR" sz="4000" b="1" dirty="0" smtClean="0">
                <a:effectLst/>
              </a:rPr>
              <a:t>Τι είναι το ψηφιακό παιχνίδι: χαρακτηριστικά</a:t>
            </a:r>
          </a:p>
        </p:txBody>
      </p:sp>
      <p:sp>
        <p:nvSpPr>
          <p:cNvPr id="24579" name="Rectangle 8"/>
          <p:cNvSpPr>
            <a:spLocks noGrp="1"/>
          </p:cNvSpPr>
          <p:nvPr>
            <p:ph idx="1"/>
          </p:nvPr>
        </p:nvSpPr>
        <p:spPr/>
        <p:txBody>
          <a:bodyPr/>
          <a:lstStyle/>
          <a:p>
            <a:r>
              <a:rPr lang="el-GR" sz="1800" smtClean="0"/>
              <a:t>Παίζεται σε ηλεκτρονικό υπολογιστή, σε συσκευές όπως </a:t>
            </a:r>
            <a:r>
              <a:rPr lang="en-US" sz="1800" smtClean="0"/>
              <a:t>Xbox</a:t>
            </a:r>
            <a:r>
              <a:rPr lang="el-GR" sz="1800" smtClean="0"/>
              <a:t>, </a:t>
            </a:r>
            <a:r>
              <a:rPr lang="en-US" sz="1800" smtClean="0"/>
              <a:t>Playstation</a:t>
            </a:r>
            <a:r>
              <a:rPr lang="el-GR" sz="1800" smtClean="0"/>
              <a:t>, σε κινητές συσκευές (π.χ. κινητά τηλέφωνα)</a:t>
            </a:r>
            <a:endParaRPr lang="en-US" sz="1800" smtClean="0"/>
          </a:p>
          <a:p>
            <a:r>
              <a:rPr lang="el-GR" sz="1800" smtClean="0"/>
              <a:t>Δύσκολος ο σαφής καθορισμός. Γενικά χαρακτηριστικά:</a:t>
            </a:r>
            <a:endParaRPr lang="en-US" sz="1800" smtClean="0"/>
          </a:p>
          <a:p>
            <a:pPr lvl="1"/>
            <a:r>
              <a:rPr lang="el-GR" sz="1800" b="1" smtClean="0"/>
              <a:t>Κανόνες</a:t>
            </a:r>
            <a:endParaRPr lang="en-US" sz="1800" b="1" smtClean="0"/>
          </a:p>
          <a:p>
            <a:pPr lvl="1"/>
            <a:r>
              <a:rPr lang="el-GR" sz="1800" smtClean="0"/>
              <a:t>Σ</a:t>
            </a:r>
            <a:r>
              <a:rPr lang="el-GR" sz="1800" b="1" smtClean="0"/>
              <a:t>τόχοι</a:t>
            </a:r>
          </a:p>
          <a:p>
            <a:pPr lvl="1"/>
            <a:r>
              <a:rPr lang="el-GR" sz="1800" smtClean="0"/>
              <a:t>Έκβαση και </a:t>
            </a:r>
            <a:r>
              <a:rPr lang="el-GR" sz="1800" b="1" smtClean="0"/>
              <a:t>ανάδραση</a:t>
            </a:r>
            <a:r>
              <a:rPr lang="el-GR" sz="1800" smtClean="0"/>
              <a:t>: υπάρχει μια </a:t>
            </a:r>
            <a:r>
              <a:rPr lang="el-GR" sz="1800" b="1" smtClean="0"/>
              <a:t>εξελικτική πορεία </a:t>
            </a:r>
            <a:r>
              <a:rPr lang="el-GR" sz="1800" smtClean="0"/>
              <a:t>στο παιχνίδι και ένα τελικό αποτέλεσμα. Η εξέλιξη αυτή είναι ορατή στον παίκτη. </a:t>
            </a:r>
            <a:endParaRPr lang="en-US" sz="1800" smtClean="0"/>
          </a:p>
          <a:p>
            <a:pPr lvl="1"/>
            <a:r>
              <a:rPr lang="el-GR" sz="1800" b="1" smtClean="0"/>
              <a:t>Διάδραση</a:t>
            </a:r>
            <a:r>
              <a:rPr lang="el-GR" sz="1800" smtClean="0"/>
              <a:t>: ο παίκτης αλληλεπιδρά με το περιβάλλον ή και με άλλους παίκτες </a:t>
            </a:r>
            <a:endParaRPr lang="en-US" sz="1800" smtClean="0"/>
          </a:p>
          <a:p>
            <a:pPr lvl="1"/>
            <a:r>
              <a:rPr lang="el-GR" sz="1800" b="1" smtClean="0"/>
              <a:t>Σύγκρουση</a:t>
            </a:r>
            <a:r>
              <a:rPr lang="el-GR" sz="1800" smtClean="0"/>
              <a:t>, ανταγωνισμός, προκλήσεις, αντιπαράθεση μεταξύ παίκτη και παιχνιδιού ή μεταξύ πολλών παικτών (όταν το παιχνίδι παίζεται από πολλούς χρήστες ταυτόχρονα) </a:t>
            </a:r>
            <a:endParaRPr lang="en-US" sz="1800" smtClean="0"/>
          </a:p>
          <a:p>
            <a:pPr lvl="1"/>
            <a:r>
              <a:rPr lang="el-GR" sz="1800" b="1" smtClean="0"/>
              <a:t>Αναπαράσταση ή σενάριο</a:t>
            </a:r>
            <a:r>
              <a:rPr lang="el-GR" sz="1800" smtClean="0"/>
              <a:t>: διαθέτει μια ιστορία, ένα σενάριο που καθορίζει τη δράση  (όχι απαραίτητα. π.χ. </a:t>
            </a:r>
            <a:r>
              <a:rPr lang="en-US" sz="1800" i="1" smtClean="0"/>
              <a:t>Tetris</a:t>
            </a:r>
            <a:r>
              <a:rPr lang="en-US" sz="1800" smtClean="0"/>
              <a:t>)</a:t>
            </a:r>
          </a:p>
          <a:p>
            <a:pPr>
              <a:buFont typeface="Wingdings 2" panose="05020102010507070707" pitchFamily="18" charset="2"/>
              <a:buNone/>
            </a:pPr>
            <a:endParaRPr lang="el-GR" sz="1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27584" y="234177"/>
            <a:ext cx="3568700" cy="1143000"/>
          </a:xfrm>
        </p:spPr>
        <p:txBody>
          <a:bodyPr>
            <a:noAutofit/>
          </a:bodyPr>
          <a:lstStyle/>
          <a:p>
            <a:pPr algn="ctr">
              <a:defRPr/>
            </a:pPr>
            <a:r>
              <a:rPr lang="el-GR" sz="4000" dirty="0" smtClean="0"/>
              <a:t>Εκπαιδευτικά Περιβάλλοντα</a:t>
            </a:r>
            <a:endParaRPr lang="el-GR" sz="4000" dirty="0"/>
          </a:p>
        </p:txBody>
      </p:sp>
      <p:sp>
        <p:nvSpPr>
          <p:cNvPr id="12" name="Content Placeholder 11"/>
          <p:cNvSpPr>
            <a:spLocks noGrp="1"/>
          </p:cNvSpPr>
          <p:nvPr>
            <p:ph sz="half" idx="1"/>
          </p:nvPr>
        </p:nvSpPr>
        <p:spPr>
          <a:xfrm>
            <a:off x="971600" y="1412776"/>
            <a:ext cx="3384550" cy="4525962"/>
          </a:xfrm>
        </p:spPr>
        <p:txBody>
          <a:bodyPr/>
          <a:lstStyle/>
          <a:p>
            <a:pPr marL="539750" indent="-457200">
              <a:buFont typeface="+mj-lt"/>
              <a:buAutoNum type="arabicPeriod"/>
              <a:defRPr/>
            </a:pPr>
            <a:r>
              <a:rPr lang="el-GR" sz="2000" dirty="0" err="1" smtClean="0"/>
              <a:t>Εποικοδομιστική</a:t>
            </a:r>
            <a:r>
              <a:rPr lang="el-GR" sz="2000" dirty="0" smtClean="0"/>
              <a:t> μάθηση</a:t>
            </a:r>
          </a:p>
          <a:p>
            <a:pPr marL="539750" indent="-457200">
              <a:buFont typeface="+mj-lt"/>
              <a:buAutoNum type="arabicPeriod"/>
              <a:defRPr/>
            </a:pPr>
            <a:r>
              <a:rPr lang="el-GR" sz="2000" dirty="0" smtClean="0"/>
              <a:t>Μάθηση μέσω Προβλημάτων</a:t>
            </a:r>
          </a:p>
          <a:p>
            <a:pPr marL="539750" indent="-457200">
              <a:buFont typeface="+mj-lt"/>
              <a:buAutoNum type="arabicPeriod"/>
              <a:defRPr/>
            </a:pPr>
            <a:r>
              <a:rPr lang="el-GR" sz="2000" dirty="0" smtClean="0"/>
              <a:t>Εξατομίκευση </a:t>
            </a:r>
          </a:p>
          <a:p>
            <a:pPr marL="539750" indent="-457200">
              <a:buFont typeface="+mj-lt"/>
              <a:buAutoNum type="arabicPeriod"/>
              <a:defRPr/>
            </a:pPr>
            <a:r>
              <a:rPr lang="el-GR" sz="2000" dirty="0" smtClean="0"/>
              <a:t>Κίνητρα</a:t>
            </a:r>
          </a:p>
          <a:p>
            <a:pPr marL="539750" indent="-457200">
              <a:buFont typeface="+mj-lt"/>
              <a:buAutoNum type="arabicPeriod"/>
              <a:defRPr/>
            </a:pPr>
            <a:r>
              <a:rPr lang="el-GR" sz="2000" dirty="0"/>
              <a:t>Άμεση </a:t>
            </a:r>
            <a:r>
              <a:rPr lang="el-GR" sz="2000" dirty="0" smtClean="0"/>
              <a:t>ανατροφοδότηση</a:t>
            </a:r>
          </a:p>
          <a:p>
            <a:pPr marL="539750" indent="-457200">
              <a:buFont typeface="+mj-lt"/>
              <a:buAutoNum type="arabicPeriod"/>
              <a:defRPr/>
            </a:pPr>
            <a:r>
              <a:rPr lang="el-GR" sz="2000" dirty="0" smtClean="0"/>
              <a:t>Κοινωνική μάθηση (συνεργασία </a:t>
            </a:r>
            <a:r>
              <a:rPr lang="el-GR" sz="2000" dirty="0"/>
              <a:t>και </a:t>
            </a:r>
            <a:r>
              <a:rPr lang="el-GR" sz="2000" dirty="0" smtClean="0"/>
              <a:t>επικοινωνία)</a:t>
            </a:r>
          </a:p>
          <a:p>
            <a:pPr marL="539750" indent="-457200">
              <a:buFont typeface="+mj-lt"/>
              <a:buAutoNum type="arabicPeriod"/>
              <a:defRPr/>
            </a:pPr>
            <a:r>
              <a:rPr lang="el-GR" sz="2000" dirty="0" smtClean="0"/>
              <a:t>Ενεργός μαθητής</a:t>
            </a:r>
            <a:endParaRPr lang="el-GR" sz="2000" dirty="0"/>
          </a:p>
          <a:p>
            <a:pPr>
              <a:defRPr/>
            </a:pPr>
            <a:endParaRPr lang="el-GR" sz="2000" dirty="0" smtClean="0"/>
          </a:p>
          <a:p>
            <a:pPr>
              <a:defRPr/>
            </a:pPr>
            <a:endParaRPr lang="el-GR" sz="2000" dirty="0" smtClean="0"/>
          </a:p>
          <a:p>
            <a:pPr>
              <a:defRPr/>
            </a:pPr>
            <a:endParaRPr lang="el-GR" sz="2000" dirty="0" smtClean="0"/>
          </a:p>
          <a:p>
            <a:pPr>
              <a:defRPr/>
            </a:pPr>
            <a:endParaRPr lang="el-GR" sz="2000" dirty="0"/>
          </a:p>
        </p:txBody>
      </p:sp>
      <p:sp>
        <p:nvSpPr>
          <p:cNvPr id="13" name="Content Placeholder 12"/>
          <p:cNvSpPr>
            <a:spLocks noGrp="1"/>
          </p:cNvSpPr>
          <p:nvPr>
            <p:ph sz="half" idx="13"/>
          </p:nvPr>
        </p:nvSpPr>
        <p:spPr>
          <a:xfrm>
            <a:off x="5219700" y="1268413"/>
            <a:ext cx="3384550" cy="4525962"/>
          </a:xfrm>
        </p:spPr>
        <p:txBody>
          <a:bodyPr>
            <a:normAutofit fontScale="92500"/>
          </a:bodyPr>
          <a:lstStyle/>
          <a:p>
            <a:pPr marL="539750" indent="-457200">
              <a:buFont typeface="+mj-lt"/>
              <a:buAutoNum type="arabicPeriod"/>
              <a:defRPr/>
            </a:pPr>
            <a:r>
              <a:rPr lang="el-GR" sz="1800" dirty="0" smtClean="0"/>
              <a:t>Εξερεύνηση, πειραματισμός, δόμηση εμπειρίας</a:t>
            </a:r>
          </a:p>
          <a:p>
            <a:pPr marL="539750" indent="-457200">
              <a:buFont typeface="+mj-lt"/>
              <a:buAutoNum type="arabicPeriod"/>
              <a:defRPr/>
            </a:pPr>
            <a:r>
              <a:rPr lang="el-GR" sz="1800" dirty="0" smtClean="0"/>
              <a:t>Οι παίκτες επιλύουν προβλήματα</a:t>
            </a:r>
          </a:p>
          <a:p>
            <a:pPr marL="539750" indent="-457200">
              <a:buFont typeface="+mj-lt"/>
              <a:buAutoNum type="arabicPeriod"/>
              <a:defRPr/>
            </a:pPr>
            <a:r>
              <a:rPr lang="el-GR" sz="1800" dirty="0" smtClean="0"/>
              <a:t>Προσαρμογή σε επίπεδο παίκτη</a:t>
            </a:r>
          </a:p>
          <a:p>
            <a:pPr marL="539750" indent="-457200">
              <a:buFont typeface="+mj-lt"/>
              <a:buAutoNum type="arabicPeriod"/>
              <a:defRPr/>
            </a:pPr>
            <a:r>
              <a:rPr lang="el-GR" sz="1800" dirty="0"/>
              <a:t>Εγγενή </a:t>
            </a:r>
            <a:r>
              <a:rPr lang="el-GR" sz="1800" dirty="0" smtClean="0"/>
              <a:t>Κίνητρα, διασκέδαση, ψυχαγωγία</a:t>
            </a:r>
          </a:p>
          <a:p>
            <a:pPr marL="539750" indent="-457200">
              <a:buFont typeface="+mj-lt"/>
              <a:buAutoNum type="arabicPeriod"/>
              <a:defRPr/>
            </a:pPr>
            <a:r>
              <a:rPr lang="el-GR" sz="1800" dirty="0"/>
              <a:t>Άμεσα εμφανή τα αποτελέσματα των ενεργειών </a:t>
            </a:r>
            <a:endParaRPr lang="el-GR" sz="1800" dirty="0" smtClean="0"/>
          </a:p>
          <a:p>
            <a:pPr marL="539750" indent="-457200">
              <a:buFont typeface="+mj-lt"/>
              <a:buAutoNum type="arabicPeriod"/>
              <a:defRPr/>
            </a:pPr>
            <a:r>
              <a:rPr lang="el-GR" sz="1800" dirty="0"/>
              <a:t>Απαραίτητη η συνεργασία και </a:t>
            </a:r>
            <a:r>
              <a:rPr lang="el-GR" sz="1800" dirty="0" smtClean="0"/>
              <a:t>επικοινωνία, κοινότητες εντός </a:t>
            </a:r>
            <a:r>
              <a:rPr lang="el-GR" sz="1800" dirty="0"/>
              <a:t>και εκτός </a:t>
            </a:r>
            <a:r>
              <a:rPr lang="el-GR" sz="1800" dirty="0" smtClean="0"/>
              <a:t>παιχνιδιού</a:t>
            </a:r>
          </a:p>
          <a:p>
            <a:pPr marL="539750" indent="-457200">
              <a:buFont typeface="+mj-lt"/>
              <a:buAutoNum type="arabicPeriod"/>
              <a:defRPr/>
            </a:pPr>
            <a:r>
              <a:rPr lang="el-GR" sz="1800" dirty="0" smtClean="0"/>
              <a:t>Διαδραστικά, ενεργός συμμετοχή παικτών</a:t>
            </a:r>
            <a:endParaRPr lang="el-GR" sz="1800" dirty="0"/>
          </a:p>
          <a:p>
            <a:pPr marL="539750" indent="-457200">
              <a:buFont typeface="+mj-lt"/>
              <a:buAutoNum type="arabicPeriod"/>
              <a:defRPr/>
            </a:pPr>
            <a:endParaRPr lang="el-GR" sz="1800" dirty="0" smtClean="0"/>
          </a:p>
          <a:p>
            <a:pPr>
              <a:defRPr/>
            </a:pPr>
            <a:endParaRPr lang="el-GR" sz="1800" dirty="0" smtClean="0"/>
          </a:p>
          <a:p>
            <a:pPr>
              <a:defRPr/>
            </a:pPr>
            <a:endParaRPr lang="el-GR" sz="1800" dirty="0" smtClean="0"/>
          </a:p>
          <a:p>
            <a:pPr>
              <a:defRPr/>
            </a:pPr>
            <a:endParaRPr lang="el-GR" sz="1800" dirty="0" smtClean="0"/>
          </a:p>
          <a:p>
            <a:pPr>
              <a:defRPr/>
            </a:pPr>
            <a:endParaRPr lang="el-GR" sz="1800" dirty="0" smtClean="0"/>
          </a:p>
          <a:p>
            <a:pPr>
              <a:defRPr/>
            </a:pPr>
            <a:endParaRPr lang="el-GR" sz="1800" dirty="0"/>
          </a:p>
        </p:txBody>
      </p:sp>
      <p:sp>
        <p:nvSpPr>
          <p:cNvPr id="14" name="Title 10"/>
          <p:cNvSpPr txBox="1">
            <a:spLocks/>
          </p:cNvSpPr>
          <p:nvPr/>
        </p:nvSpPr>
        <p:spPr>
          <a:xfrm>
            <a:off x="5156200" y="260350"/>
            <a:ext cx="3568700" cy="855663"/>
          </a:xfrm>
          <a:prstGeom prst="rect">
            <a:avLst/>
          </a:prstGeom>
        </p:spPr>
        <p:txBody>
          <a:bodyPr anchor="ct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ctr">
              <a:defRPr/>
            </a:pPr>
            <a:r>
              <a:rPr lang="el-GR" sz="4000" b="1" dirty="0" smtClean="0">
                <a:solidFill>
                  <a:srgbClr val="C00000"/>
                </a:solidFill>
                <a:effectLst/>
              </a:rPr>
              <a:t>Ψηφιακά Παιχνίδια</a:t>
            </a:r>
            <a:endParaRPr lang="el-GR" sz="4000" b="1" dirty="0">
              <a:solidFill>
                <a:srgbClr val="C00000"/>
              </a:soli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Θετικά Συναισθήματα και Μάθηση</a:t>
            </a:r>
            <a:endParaRPr lang="el-GR" dirty="0"/>
          </a:p>
        </p:txBody>
      </p:sp>
      <p:sp>
        <p:nvSpPr>
          <p:cNvPr id="26627" name="Content Placeholder 2"/>
          <p:cNvSpPr>
            <a:spLocks noGrp="1"/>
          </p:cNvSpPr>
          <p:nvPr>
            <p:ph idx="1"/>
          </p:nvPr>
        </p:nvSpPr>
        <p:spPr/>
        <p:txBody>
          <a:bodyPr/>
          <a:lstStyle/>
          <a:p>
            <a:r>
              <a:rPr lang="el-GR" sz="2000" smtClean="0"/>
              <a:t>Τα θετικά συναισθήματα και τα κίνητρα είναι σημαντικός παράγοντας που συμβάλει θετικά στη μάθηση </a:t>
            </a:r>
          </a:p>
          <a:p>
            <a:r>
              <a:rPr lang="el-GR" sz="2000" smtClean="0"/>
              <a:t>Θετικά συναισθήματα όπως «</a:t>
            </a:r>
            <a:r>
              <a:rPr lang="el-GR" sz="2000" i="1" smtClean="0"/>
              <a:t>η χαρά, ο ζήλος, η διασκέδαση ή ο ενθουσιασμός</a:t>
            </a:r>
            <a:r>
              <a:rPr lang="el-GR" sz="2000" smtClean="0"/>
              <a:t>» ενισχύουν την εμπλοκή, την προσοχή και την ενασχόληση με το μαθησιακό περιβάλλον </a:t>
            </a:r>
          </a:p>
          <a:p>
            <a:r>
              <a:rPr lang="el-GR" sz="2000" smtClean="0"/>
              <a:t>(Dillenbourg et al., 2009; Volet, 2001; Boekaerts, 2001; Järvelä &amp; Volet, 2004)</a:t>
            </a:r>
          </a:p>
          <a:p>
            <a:endParaRPr lang="el-GR"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3112</TotalTime>
  <Words>4069</Words>
  <Application>Microsoft Office PowerPoint</Application>
  <PresentationFormat>On-screen Show (4:3)</PresentationFormat>
  <Paragraphs>355</Paragraphs>
  <Slides>35</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Microsoft YaHei</vt:lpstr>
      <vt:lpstr>Arial</vt:lpstr>
      <vt:lpstr>Calibri</vt:lpstr>
      <vt:lpstr>Corbel</vt:lpstr>
      <vt:lpstr>Gill Sans MT</vt:lpstr>
      <vt:lpstr>Tahoma</vt:lpstr>
      <vt:lpstr>Wingdings</vt:lpstr>
      <vt:lpstr>Wingdings 2</vt:lpstr>
      <vt:lpstr>Office Theme</vt:lpstr>
      <vt:lpstr>Theme1</vt:lpstr>
      <vt:lpstr>Οι Τεχνολογίες της Πληροφορίας και των Επικοινωνιών στη Διδασκαλία και τη Μάθηση Μάθημα επιλογής 7ο εξάμηνο,   Τμήμα Επιστημών της Εκπαίδευσης και της Αγωγής στην Προσχολική Ηλικία,  Πανεπιστήμιο Πατρών</vt:lpstr>
      <vt:lpstr>Άδειες Χρήσης</vt:lpstr>
      <vt:lpstr>Χρηματοδότηση</vt:lpstr>
      <vt:lpstr>Σκοπός </vt:lpstr>
      <vt:lpstr>PowerPoint Presentation</vt:lpstr>
      <vt:lpstr>Το Ψηφιακό Παιχνίδι</vt:lpstr>
      <vt:lpstr>Τι είναι το ψηφιακό παιχνίδι: χαρακτηριστικά</vt:lpstr>
      <vt:lpstr>Εκπαιδευτικά Περιβάλλοντα</vt:lpstr>
      <vt:lpstr>Θετικά Συναισθήματα και Μάθηση</vt:lpstr>
      <vt:lpstr>Θετικά Συναισθήματα και Μάθηση</vt:lpstr>
      <vt:lpstr>Νευροεπιστήμη (Neuroscience) και Ψηφιακά Παιχνίδια</vt:lpstr>
      <vt:lpstr>Νευροεπιστήμη και Ψηφιακά Παιχνίδια</vt:lpstr>
      <vt:lpstr>Νευροεπιστήμη και Ψηφιακά Παιχνίδια</vt:lpstr>
      <vt:lpstr>PowerPoint Presentation</vt:lpstr>
      <vt:lpstr>PowerPoint Presentation</vt:lpstr>
      <vt:lpstr>PowerPoint Presentation</vt:lpstr>
      <vt:lpstr>Παιχνίδια Σοβαρού Σκοπού (Serious Games)</vt:lpstr>
      <vt:lpstr>PowerPoint Presentation</vt:lpstr>
      <vt:lpstr>Κοινωνική Απόρριψη. Όμως...</vt:lpstr>
      <vt:lpstr>Εκπαιδευτικά Ψηφιακά Παιχνίδια</vt:lpstr>
      <vt:lpstr>Τα παιδιά σχεδιάζουν και αναπτύσσουν παιχνίδια</vt:lpstr>
      <vt:lpstr>«Τα ψηφιακά παιχνίδια βοηθούν τα παιδιά να μάθουν;»</vt:lpstr>
      <vt:lpstr>Οι εκπαιδευτικοί θα πρέπει:</vt:lpstr>
      <vt:lpstr>Αξιολόγηση Παιχνιδιών</vt:lpstr>
      <vt:lpstr>PowerPoint Presentation</vt:lpstr>
      <vt:lpstr>PowerPoint Presentation</vt:lpstr>
      <vt:lpstr>Χρήσιμες Πηγές</vt:lpstr>
      <vt:lpstr>Αναφορές</vt:lpstr>
      <vt:lpstr>Σημειωματα</vt:lpstr>
      <vt:lpstr>Σημείωμα Ιστορικού Εκδόσεων Έργου</vt:lpstr>
      <vt:lpstr>Σημείωμα Αναφοράς </vt:lpstr>
      <vt:lpstr>Σημείωμα Αδειοδότησης</vt:lpstr>
      <vt:lpstr>Διατήρηση Σημειωμάτων</vt:lpstr>
      <vt:lpstr>Σημείωμα Χρήσης Έργων Τρίτων</vt:lpstr>
      <vt:lpstr>Τέλος 10ης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Φάσεις και Μοντέλα ένταξης των Τεχνολογιών της Πληροφορίας και των Επικοινωνιών στην Εκπαίδευση</dc:title>
  <dc:creator>Iro</dc:creator>
  <cp:lastModifiedBy>Georgia Antonelou</cp:lastModifiedBy>
  <cp:revision>257</cp:revision>
  <dcterms:created xsi:type="dcterms:W3CDTF">2007-03-24T20:13:53Z</dcterms:created>
  <dcterms:modified xsi:type="dcterms:W3CDTF">2015-11-29T07:54:17Z</dcterms:modified>
</cp:coreProperties>
</file>