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59" r:id="rId2"/>
    <p:sldId id="261" r:id="rId3"/>
    <p:sldId id="360" r:id="rId4"/>
    <p:sldId id="361" r:id="rId5"/>
    <p:sldId id="362" r:id="rId6"/>
    <p:sldId id="363" r:id="rId7"/>
    <p:sldId id="365" r:id="rId8"/>
    <p:sldId id="274" r:id="rId9"/>
    <p:sldId id="366" r:id="rId10"/>
    <p:sldId id="367" r:id="rId11"/>
    <p:sldId id="369" r:id="rId12"/>
    <p:sldId id="344" r:id="rId13"/>
    <p:sldId id="270" r:id="rId14"/>
    <p:sldId id="273" r:id="rId15"/>
    <p:sldId id="302" r:id="rId16"/>
    <p:sldId id="280" r:id="rId17"/>
    <p:sldId id="290" r:id="rId18"/>
    <p:sldId id="295" r:id="rId19"/>
    <p:sldId id="299" r:id="rId20"/>
    <p:sldId id="292" r:id="rId21"/>
    <p:sldId id="291" r:id="rId22"/>
    <p:sldId id="294" r:id="rId23"/>
    <p:sldId id="293" r:id="rId24"/>
    <p:sldId id="345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Μεσαίο στυλ 4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20" d="100"/>
          <a:sy n="120" d="100"/>
        </p:scale>
        <p:origin x="-14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F4050-1F58-431F-AE50-C1B728F36F9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41F5F-75CB-430D-9FD7-9B740326B3C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1026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0156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015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Μεταμορφωμένων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1300163"/>
            <a:r>
              <a:rPr lang="el-GR" dirty="0" smtClean="0">
                <a:solidFill>
                  <a:srgbClr val="5075BC"/>
                </a:solidFill>
                <a:latin typeface="+mn-lt"/>
                <a:cs typeface="Arial" pitchFamily="34" charset="0"/>
                <a:sym typeface="Arial" pitchFamily="34" charset="0"/>
              </a:rPr>
              <a:t>Τριγωνικά διαγράμματα</a:t>
            </a:r>
            <a:endParaRPr dirty="0">
              <a:solidFill>
                <a:srgbClr val="5075BC"/>
              </a:solidFill>
              <a:latin typeface="+mn-lt"/>
            </a:endParaRPr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04450" name="Picture 2" descr="Εικόνα 5: AFM διαγράμματα για τη σειρα φάσεων μετρίων πιέσεων &#10;https://commons.wikimedia.org/wiki/File%3AAFM_triangles_EN.sv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b="50627"/>
          <a:stretch>
            <a:fillRect/>
          </a:stretch>
        </p:blipFill>
        <p:spPr bwMode="auto">
          <a:xfrm>
            <a:off x="1259632" y="2276872"/>
            <a:ext cx="6478873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1300163"/>
            <a:r>
              <a:rPr smtClean="0">
                <a:solidFill>
                  <a:srgbClr val="5075BC"/>
                </a:solidFill>
                <a:latin typeface="+mn-lt"/>
                <a:cs typeface="Arial" pitchFamily="34" charset="0"/>
                <a:sym typeface="Arial" pitchFamily="34" charset="0"/>
              </a:rPr>
              <a:t>Η ζώνη του χλωρίτη</a:t>
            </a:r>
            <a:endParaRPr dirty="0">
              <a:solidFill>
                <a:srgbClr val="5075BC"/>
              </a:solidFill>
              <a:latin typeface="+mn-lt"/>
            </a:endParaRPr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33123" name="Picture 3" descr="Εικόνα 6: AKF και AFM διαγράμματα για τη ζώνη του χλωρίτ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8312516" cy="378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Rectangle 118"/>
          <p:cNvSpPr/>
          <p:nvPr/>
        </p:nvSpPr>
        <p:spPr>
          <a:xfrm>
            <a:off x="971600" y="530120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a) AKF </a:t>
            </a:r>
            <a:r>
              <a:rPr lang="el-GR" dirty="0" smtClean="0"/>
              <a:t>και </a:t>
            </a:r>
            <a:r>
              <a:rPr lang="en-US" dirty="0" smtClean="0"/>
              <a:t>b) AFM </a:t>
            </a:r>
            <a:r>
              <a:rPr lang="el-GR" dirty="0" smtClean="0"/>
              <a:t>διαγράμματα για </a:t>
            </a:r>
            <a:r>
              <a:rPr lang="el-GR" dirty="0" err="1" smtClean="0"/>
              <a:t>πηλιτικά</a:t>
            </a:r>
            <a:r>
              <a:rPr lang="el-GR" dirty="0" smtClean="0"/>
              <a:t> πετρώματα της </a:t>
            </a:r>
            <a:r>
              <a:rPr lang="en-US" dirty="0" smtClean="0"/>
              <a:t> </a:t>
            </a:r>
            <a:r>
              <a:rPr lang="el-GR" dirty="0" smtClean="0"/>
              <a:t>ζώνης του </a:t>
            </a:r>
            <a:r>
              <a:rPr lang="el-GR" dirty="0" err="1" smtClean="0"/>
              <a:t>χλωρίτη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κατώτερη </a:t>
            </a:r>
            <a:r>
              <a:rPr lang="el-GR" dirty="0" err="1" smtClean="0"/>
              <a:t>πρασινοσχιστολιθική</a:t>
            </a:r>
            <a:r>
              <a:rPr lang="el-GR" dirty="0" smtClean="0"/>
              <a:t> φάση</a:t>
            </a:r>
            <a:r>
              <a:rPr lang="en-US" dirty="0" smtClean="0"/>
              <a:t>)</a:t>
            </a:r>
            <a:r>
              <a:rPr lang="el-GR" dirty="0" smtClean="0"/>
              <a:t>. Οι σκιασμένες περιοχές αντιπροσωπεύουν τις συνήθεις χημικές συστάσεις </a:t>
            </a:r>
            <a:r>
              <a:rPr lang="el-GR" dirty="0" err="1" smtClean="0"/>
              <a:t>πηλητικών</a:t>
            </a:r>
            <a:r>
              <a:rPr lang="el-GR" dirty="0" smtClean="0"/>
              <a:t> και </a:t>
            </a:r>
          </a:p>
          <a:p>
            <a:pPr algn="just"/>
            <a:r>
              <a:rPr lang="el-GR" dirty="0" smtClean="0"/>
              <a:t>γρανιτικών πετρωμάτων.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dirty="0" smtClean="0">
                <a:latin typeface="+mn-lt"/>
                <a:cs typeface="Arial" pitchFamily="34" charset="0"/>
                <a:sym typeface="Arial" pitchFamily="34" charset="0"/>
              </a:rPr>
              <a:t>Η ζώνη του </a:t>
            </a:r>
            <a:r>
              <a:rPr lang="el-GR" dirty="0" err="1" smtClean="0">
                <a:latin typeface="+mn-lt"/>
                <a:cs typeface="Arial" pitchFamily="34" charset="0"/>
                <a:sym typeface="Arial" pitchFamily="34" charset="0"/>
              </a:rPr>
              <a:t>βιοτίτη</a:t>
            </a:r>
            <a:r>
              <a:rPr lang="el-GR" dirty="0" smtClean="0">
                <a:latin typeface="+mn-lt"/>
              </a:rPr>
              <a:t/>
            </a:r>
            <a:br>
              <a:rPr lang="el-GR" dirty="0" smtClean="0">
                <a:latin typeface="+mn-lt"/>
              </a:rPr>
            </a:br>
            <a:r>
              <a:rPr lang="el-GR" kern="0" dirty="0" smtClean="0">
                <a:latin typeface="+mn-lt"/>
              </a:rPr>
              <a:t/>
            </a:r>
            <a:br>
              <a:rPr lang="el-GR" kern="0" dirty="0" smtClean="0">
                <a:latin typeface="+mn-lt"/>
              </a:rPr>
            </a:br>
            <a:endParaRPr lang="el-GR" dirty="0">
              <a:latin typeface="+mn-lt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95536" y="1408708"/>
            <a:ext cx="81462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C00000"/>
              </a:buClr>
            </a:pPr>
            <a:r>
              <a:rPr lang="el-GR" sz="2400" dirty="0" smtClean="0"/>
              <a:t>Σειρά </a:t>
            </a:r>
            <a:r>
              <a:rPr lang="en-US" sz="2400" dirty="0" smtClean="0"/>
              <a:t>AKF </a:t>
            </a:r>
            <a:r>
              <a:rPr lang="el-GR" sz="2400" dirty="0" smtClean="0"/>
              <a:t>διαγραμμάτων που δείχνουν την μετακίνηση των τριγώνων μοσχοβίτη </a:t>
            </a:r>
            <a:r>
              <a:rPr lang="en-US" sz="2400" dirty="0" smtClean="0"/>
              <a:t>(ms</a:t>
            </a:r>
            <a:r>
              <a:rPr lang="el-GR" sz="2400" dirty="0" smtClean="0"/>
              <a:t>)</a:t>
            </a:r>
            <a:r>
              <a:rPr lang="en-US" sz="2400" dirty="0" smtClean="0"/>
              <a:t>-</a:t>
            </a:r>
            <a:r>
              <a:rPr lang="el-GR" sz="2400" dirty="0" err="1" smtClean="0"/>
              <a:t>βιοτίτη</a:t>
            </a:r>
            <a:r>
              <a:rPr lang="el-GR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bt</a:t>
            </a:r>
            <a:r>
              <a:rPr lang="en-US" sz="2400" dirty="0" smtClean="0"/>
              <a:t>)- </a:t>
            </a:r>
            <a:r>
              <a:rPr lang="el-GR" sz="2400" dirty="0" err="1" smtClean="0"/>
              <a:t>χλωρίτη</a:t>
            </a:r>
            <a:r>
              <a:rPr lang="el-GR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chl</a:t>
            </a:r>
            <a:r>
              <a:rPr lang="el-GR" sz="2400" dirty="0" smtClean="0"/>
              <a:t>) και μοσχοβίτη </a:t>
            </a:r>
            <a:r>
              <a:rPr lang="en-US" sz="2400" dirty="0" smtClean="0"/>
              <a:t>(ms)- </a:t>
            </a:r>
            <a:r>
              <a:rPr lang="el-GR" sz="2400" dirty="0" smtClean="0"/>
              <a:t>Κ</a:t>
            </a:r>
            <a:r>
              <a:rPr lang="en-US" sz="2400" dirty="0" smtClean="0"/>
              <a:t>-</a:t>
            </a:r>
            <a:r>
              <a:rPr lang="el-GR" sz="2400" dirty="0" err="1" smtClean="0"/>
              <a:t>ούχου</a:t>
            </a:r>
            <a:r>
              <a:rPr lang="el-GR" sz="2400" dirty="0" smtClean="0"/>
              <a:t> </a:t>
            </a:r>
            <a:r>
              <a:rPr lang="el-GR" sz="2400" dirty="0" err="1" smtClean="0"/>
              <a:t>αστρίου</a:t>
            </a:r>
            <a:r>
              <a:rPr lang="el-GR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kfs</a:t>
            </a:r>
            <a:r>
              <a:rPr lang="en-US" sz="2400" dirty="0" smtClean="0"/>
              <a:t>)</a:t>
            </a:r>
            <a:r>
              <a:rPr lang="el-GR" sz="2400" dirty="0" smtClean="0"/>
              <a:t> </a:t>
            </a:r>
            <a:r>
              <a:rPr lang="en-US" sz="2400" dirty="0" smtClean="0"/>
              <a:t>- </a:t>
            </a:r>
            <a:r>
              <a:rPr lang="el-GR" sz="2400" dirty="0" err="1" smtClean="0"/>
              <a:t>χλωρίτη</a:t>
            </a:r>
            <a:r>
              <a:rPr lang="el-GR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chl</a:t>
            </a:r>
            <a:r>
              <a:rPr lang="el-GR" sz="2400" dirty="0" smtClean="0"/>
              <a:t>) προς περισσότερο πλούσιες σε </a:t>
            </a:r>
            <a:r>
              <a:rPr lang="en-US" sz="2400" dirty="0" smtClean="0"/>
              <a:t>Al </a:t>
            </a:r>
            <a:r>
              <a:rPr lang="el-GR" sz="2400" dirty="0" smtClean="0"/>
              <a:t>συστάσεις μέσω συνεχών αντιδράσεων στη </a:t>
            </a:r>
            <a:r>
              <a:rPr lang="el-GR" sz="2400" dirty="0" err="1" smtClean="0"/>
              <a:t>βιοτίτη</a:t>
            </a:r>
            <a:r>
              <a:rPr lang="el-GR" sz="2400" dirty="0" smtClean="0"/>
              <a:t> </a:t>
            </a:r>
            <a:r>
              <a:rPr lang="en-US" sz="2400" dirty="0" smtClean="0"/>
              <a:t>(</a:t>
            </a:r>
            <a:r>
              <a:rPr lang="el-GR" sz="2400" dirty="0" err="1" smtClean="0"/>
              <a:t>πρασινοσχιστολιθική</a:t>
            </a:r>
            <a:r>
              <a:rPr lang="el-GR" sz="2400" dirty="0" smtClean="0"/>
              <a:t> φάση</a:t>
            </a:r>
            <a:r>
              <a:rPr lang="en-US" sz="2400" dirty="0" smtClean="0"/>
              <a:t>)</a:t>
            </a:r>
            <a:r>
              <a:rPr lang="el-GR" sz="2400" dirty="0" smtClean="0"/>
              <a:t> σε συνθήκες ανώτερες της </a:t>
            </a:r>
            <a:r>
              <a:rPr lang="el-GR" sz="2400" dirty="0" err="1" smtClean="0"/>
              <a:t>ισοβάθμου</a:t>
            </a:r>
            <a:r>
              <a:rPr lang="el-GR" sz="2400" dirty="0" smtClean="0"/>
              <a:t> του </a:t>
            </a:r>
            <a:r>
              <a:rPr lang="el-GR" sz="2400" dirty="0" err="1" smtClean="0"/>
              <a:t>βιοτίτη</a:t>
            </a:r>
            <a:endParaRPr lang="el-GR" sz="2400" dirty="0"/>
          </a:p>
        </p:txBody>
      </p:sp>
      <p:sp>
        <p:nvSpPr>
          <p:cNvPr id="12" name="11 - TextBox"/>
          <p:cNvSpPr txBox="1"/>
          <p:nvPr/>
        </p:nvSpPr>
        <p:spPr>
          <a:xfrm>
            <a:off x="611560" y="4232488"/>
            <a:ext cx="8215370" cy="22928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l-GR" sz="2000" i="1" dirty="0" err="1" smtClean="0"/>
              <a:t>Χλωρίτης</a:t>
            </a:r>
            <a:r>
              <a:rPr lang="el-GR" sz="2000" i="1" dirty="0" smtClean="0"/>
              <a:t> + Κ</a:t>
            </a:r>
            <a:r>
              <a:rPr lang="en-US" sz="2000" i="1" dirty="0" smtClean="0"/>
              <a:t>- </a:t>
            </a:r>
            <a:r>
              <a:rPr lang="el-GR" sz="2000" i="1" dirty="0" err="1" smtClean="0"/>
              <a:t>ούχος</a:t>
            </a:r>
            <a:r>
              <a:rPr lang="el-GR" sz="2000" i="1" dirty="0" smtClean="0"/>
              <a:t> </a:t>
            </a:r>
            <a:r>
              <a:rPr lang="el-GR" sz="2000" i="1" dirty="0" err="1" smtClean="0"/>
              <a:t>άστριος</a:t>
            </a:r>
            <a:r>
              <a:rPr lang="el-GR" sz="2000" i="1" dirty="0" smtClean="0"/>
              <a:t> ↔ </a:t>
            </a:r>
            <a:r>
              <a:rPr lang="el-GR" sz="2000" i="1" dirty="0" err="1" smtClean="0"/>
              <a:t>βιοτίτης</a:t>
            </a:r>
            <a:r>
              <a:rPr lang="el-GR" sz="2000" i="1" dirty="0" smtClean="0"/>
              <a:t> + </a:t>
            </a:r>
            <a:r>
              <a:rPr lang="el-GR" sz="2000" i="1" dirty="0" err="1" smtClean="0"/>
              <a:t>φενγκιτικός</a:t>
            </a:r>
            <a:r>
              <a:rPr lang="el-GR" sz="2000" i="1" dirty="0" smtClean="0"/>
              <a:t> μοσχοβίτης + χαλαζίας + </a:t>
            </a:r>
            <a:r>
              <a:rPr lang="en-US" sz="2000" i="1" dirty="0" smtClean="0"/>
              <a:t>H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0</a:t>
            </a:r>
          </a:p>
          <a:p>
            <a:pPr algn="ctr">
              <a:lnSpc>
                <a:spcPct val="150000"/>
              </a:lnSpc>
            </a:pPr>
            <a:r>
              <a:rPr lang="el-GR" sz="2000" i="1" dirty="0" err="1" smtClean="0"/>
              <a:t>Φενγκιτικός</a:t>
            </a:r>
            <a:r>
              <a:rPr lang="el-GR" sz="2000" i="1" dirty="0" smtClean="0"/>
              <a:t> μοσχοβίτης + </a:t>
            </a:r>
            <a:r>
              <a:rPr lang="el-GR" sz="2000" i="1" dirty="0" err="1" smtClean="0"/>
              <a:t>χλωρίτης</a:t>
            </a:r>
            <a:r>
              <a:rPr lang="el-GR" sz="2000" i="1" dirty="0" smtClean="0"/>
              <a:t> ↔ </a:t>
            </a:r>
            <a:r>
              <a:rPr lang="el-GR" sz="2000" i="1" dirty="0" err="1" smtClean="0"/>
              <a:t>βιοτίτης</a:t>
            </a:r>
            <a:r>
              <a:rPr lang="el-GR" sz="2000" i="1" dirty="0" smtClean="0"/>
              <a:t> + λιγότερο </a:t>
            </a:r>
            <a:r>
              <a:rPr lang="el-GR" sz="2000" i="1" dirty="0" err="1" smtClean="0"/>
              <a:t>φενγκιτικός</a:t>
            </a:r>
            <a:r>
              <a:rPr lang="el-GR" sz="2000" i="1" dirty="0" smtClean="0"/>
              <a:t> μοσχοβίτης </a:t>
            </a:r>
          </a:p>
          <a:p>
            <a:pPr algn="ctr">
              <a:lnSpc>
                <a:spcPct val="150000"/>
              </a:lnSpc>
            </a:pPr>
            <a:r>
              <a:rPr lang="el-GR" sz="2000" i="1" dirty="0" smtClean="0"/>
              <a:t>+ χαλαζίας + </a:t>
            </a:r>
            <a:r>
              <a:rPr lang="en-US" sz="2000" i="1" dirty="0" smtClean="0"/>
              <a:t>H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0</a:t>
            </a:r>
            <a:r>
              <a:rPr lang="el-GR" sz="2000" i="1" dirty="0" smtClean="0"/>
              <a:t> </a:t>
            </a:r>
            <a:r>
              <a:rPr lang="en-US" sz="2000" i="1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2)</a:t>
            </a:r>
          </a:p>
          <a:p>
            <a:pPr algn="ctr">
              <a:lnSpc>
                <a:spcPct val="150000"/>
              </a:lnSpc>
            </a:pPr>
            <a:r>
              <a:rPr lang="en-US" sz="2000" i="1" dirty="0" smtClean="0"/>
              <a:t>Fe – </a:t>
            </a:r>
            <a:r>
              <a:rPr lang="el-GR" sz="2000" i="1" dirty="0" err="1" smtClean="0"/>
              <a:t>χλωρίτης</a:t>
            </a:r>
            <a:r>
              <a:rPr lang="el-GR" sz="2000" i="1" dirty="0" smtClean="0"/>
              <a:t> + </a:t>
            </a:r>
            <a:r>
              <a:rPr lang="el-GR" sz="2000" i="1" dirty="0" err="1" smtClean="0"/>
              <a:t>πυροφυλλίτης</a:t>
            </a:r>
            <a:r>
              <a:rPr lang="el-GR" sz="2000" i="1" dirty="0" smtClean="0"/>
              <a:t>  ↔ </a:t>
            </a:r>
            <a:r>
              <a:rPr lang="el-GR" sz="2000" i="1" dirty="0" err="1" smtClean="0"/>
              <a:t>χλωροτοειδές</a:t>
            </a:r>
            <a:r>
              <a:rPr lang="el-GR" sz="2000" i="1" dirty="0" smtClean="0"/>
              <a:t> + χαλαζίας + </a:t>
            </a:r>
            <a:r>
              <a:rPr lang="en-US" sz="2000" i="1" dirty="0" smtClean="0"/>
              <a:t>H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0</a:t>
            </a:r>
            <a:endParaRPr lang="el-GR" sz="2000" i="1" dirty="0" smtClean="0"/>
          </a:p>
          <a:p>
            <a:pPr algn="ctr">
              <a:lnSpc>
                <a:spcPct val="150000"/>
              </a:lnSpc>
            </a:pPr>
            <a:r>
              <a:rPr lang="el-GR" sz="2000" i="1" dirty="0" err="1" smtClean="0">
                <a:cs typeface="Times New Roman" pitchFamily="18" charset="0"/>
              </a:rPr>
              <a:t>Χλωριτοειδές</a:t>
            </a:r>
            <a:r>
              <a:rPr lang="el-GR" sz="2000" i="1" dirty="0" smtClean="0">
                <a:cs typeface="Times New Roman" pitchFamily="18" charset="0"/>
              </a:rPr>
              <a:t> σε </a:t>
            </a:r>
            <a:r>
              <a:rPr lang="en-US" sz="2000" i="1" dirty="0" smtClean="0">
                <a:cs typeface="Times New Roman" pitchFamily="18" charset="0"/>
              </a:rPr>
              <a:t>KFASH </a:t>
            </a:r>
            <a:r>
              <a:rPr lang="en-US" sz="2000" i="1" dirty="0" smtClean="0">
                <a:cs typeface="Times New Roman" pitchFamily="18" charset="0"/>
                <a:sym typeface="Wingdings" pitchFamily="2" charset="2"/>
              </a:rPr>
              <a:t> &lt;250</a:t>
            </a:r>
            <a:r>
              <a:rPr lang="en-US" sz="2000" i="1" baseline="30000" dirty="0" smtClean="0">
                <a:cs typeface="Times New Roman" pitchFamily="18" charset="0"/>
                <a:sym typeface="Wingdings" pitchFamily="2" charset="2"/>
              </a:rPr>
              <a:t>o </a:t>
            </a:r>
            <a:r>
              <a:rPr lang="en-US" sz="2000" i="1" dirty="0" smtClean="0">
                <a:cs typeface="Times New Roman" pitchFamily="18" charset="0"/>
                <a:sym typeface="Wingdings" pitchFamily="2" charset="2"/>
              </a:rPr>
              <a:t>C</a:t>
            </a:r>
            <a:endParaRPr lang="el-GR" sz="2000" i="1" dirty="0" smtClean="0">
              <a:cs typeface="Times New Roman" pitchFamily="18" charset="0"/>
            </a:endParaRPr>
          </a:p>
          <a:p>
            <a:endParaRPr lang="el-GR" sz="1600" dirty="0" smtClean="0"/>
          </a:p>
          <a:p>
            <a:r>
              <a:rPr lang="el-GR" sz="1600" dirty="0" smtClean="0"/>
              <a:t> </a:t>
            </a:r>
            <a:endParaRPr lang="en-US" dirty="0" smtClean="0"/>
          </a:p>
          <a:p>
            <a:endParaRPr lang="el-GR" dirty="0" smtClean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300163"/>
            <a:r>
              <a:rPr lang="el-GR" dirty="0" smtClean="0">
                <a:latin typeface="+mn-lt"/>
                <a:cs typeface="Arial" pitchFamily="34" charset="0"/>
                <a:sym typeface="Arial" pitchFamily="34" charset="0"/>
              </a:rPr>
              <a:t>Η ζώνη του </a:t>
            </a:r>
            <a:r>
              <a:rPr lang="el-GR" dirty="0" err="1" smtClean="0">
                <a:latin typeface="+mn-lt"/>
                <a:cs typeface="Arial" pitchFamily="34" charset="0"/>
                <a:sym typeface="Arial" pitchFamily="34" charset="0"/>
              </a:rPr>
              <a:t>βιοτίτη</a:t>
            </a:r>
            <a:endParaRPr lang="el-GR" dirty="0">
              <a:latin typeface="+mn-lt"/>
            </a:endParaRPr>
          </a:p>
        </p:txBody>
      </p:sp>
      <p:pic>
        <p:nvPicPr>
          <p:cNvPr id="7" name="Picture 2" descr="Εικόνα 7: Αντιπροσωπευτικές μικροφωτοαγραφίες για τη ζώνη του βιοτίτη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57200" y="16430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Εικόνα 7: Αντιπροσωπευτικές μικροφωτοαγραφίες για τη ζώνη του βιοτίτη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6430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714348" y="500063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13" name="12 - Ορθογώνιο"/>
          <p:cNvSpPr/>
          <p:nvPr/>
        </p:nvSpPr>
        <p:spPr>
          <a:xfrm>
            <a:off x="428596" y="4854371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>
                <a:cs typeface="Times New Roman" pitchFamily="18" charset="0"/>
              </a:rPr>
              <a:t>Μικροφωτογραφίες</a:t>
            </a:r>
            <a:r>
              <a:rPr lang="el-GR" b="1" dirty="0" smtClean="0">
                <a:cs typeface="Times New Roman" pitchFamily="18" charset="0"/>
              </a:rPr>
              <a:t> </a:t>
            </a:r>
            <a:r>
              <a:rPr lang="el-GR" b="1" dirty="0" err="1" smtClean="0">
                <a:cs typeface="Times New Roman" pitchFamily="18" charset="0"/>
              </a:rPr>
              <a:t>χαλαζιαστριακών</a:t>
            </a:r>
            <a:r>
              <a:rPr lang="el-GR" b="1" dirty="0" smtClean="0">
                <a:cs typeface="Times New Roman" pitchFamily="18" charset="0"/>
              </a:rPr>
              <a:t> </a:t>
            </a:r>
            <a:r>
              <a:rPr lang="el-GR" b="1" dirty="0" err="1" smtClean="0">
                <a:cs typeface="Times New Roman" pitchFamily="18" charset="0"/>
              </a:rPr>
              <a:t>σχιστολίθων</a:t>
            </a:r>
            <a:r>
              <a:rPr lang="el-GR" b="1" dirty="0" smtClean="0">
                <a:cs typeface="Times New Roman" pitchFamily="18" charset="0"/>
              </a:rPr>
              <a:t> με </a:t>
            </a:r>
            <a:r>
              <a:rPr lang="el-GR" b="1" dirty="0" err="1" smtClean="0">
                <a:cs typeface="Times New Roman" pitchFamily="18" charset="0"/>
              </a:rPr>
              <a:t>βιοτίτη</a:t>
            </a:r>
            <a:r>
              <a:rPr lang="el-GR" b="1" dirty="0" smtClean="0"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(δείγμα ΙΚ83</a:t>
            </a:r>
            <a:r>
              <a:rPr lang="en-US" dirty="0" smtClean="0">
                <a:cs typeface="Times New Roman" pitchFamily="18" charset="0"/>
              </a:rPr>
              <a:t>a</a:t>
            </a:r>
            <a:r>
              <a:rPr lang="el-GR" dirty="0" smtClean="0">
                <a:cs typeface="Times New Roman" pitchFamily="18" charset="0"/>
              </a:rPr>
              <a:t>)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8372508" y="100010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6.</a:t>
            </a:r>
            <a:endParaRPr lang="el-GR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pPr defTabSz="1300163"/>
            <a:r>
              <a:rPr lang="el-GR" sz="4000" dirty="0" smtClean="0">
                <a:latin typeface="+mn-lt"/>
                <a:cs typeface="Arial" pitchFamily="34" charset="0"/>
                <a:sym typeface="Arial" pitchFamily="34" charset="0"/>
              </a:rPr>
              <a:t>Η ζώνη του </a:t>
            </a:r>
            <a:r>
              <a:rPr lang="el-GR" sz="4000" dirty="0" err="1" smtClean="0">
                <a:latin typeface="+mn-lt"/>
                <a:cs typeface="Arial" pitchFamily="34" charset="0"/>
                <a:sym typeface="Arial" pitchFamily="34" charset="0"/>
              </a:rPr>
              <a:t>βιοτίτη</a:t>
            </a:r>
            <a:endParaRPr lang="el-GR" sz="4000" dirty="0">
              <a:latin typeface="+mn-lt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714612" y="557214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17" name="16 - TextBox"/>
          <p:cNvSpPr txBox="1"/>
          <p:nvPr/>
        </p:nvSpPr>
        <p:spPr>
          <a:xfrm>
            <a:off x="857224" y="5445224"/>
            <a:ext cx="7715304" cy="79208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i="1" dirty="0" smtClean="0"/>
              <a:t>Fe- </a:t>
            </a:r>
            <a:r>
              <a:rPr lang="el-GR" sz="2000" i="1" dirty="0" err="1" smtClean="0"/>
              <a:t>χλωρίτης</a:t>
            </a:r>
            <a:r>
              <a:rPr lang="el-GR" sz="2000" i="1" dirty="0" smtClean="0"/>
              <a:t> + μοσχοβίτης ↔ </a:t>
            </a:r>
            <a:r>
              <a:rPr lang="en-US" sz="2000" i="1" dirty="0" smtClean="0"/>
              <a:t>Fe- </a:t>
            </a:r>
            <a:r>
              <a:rPr lang="el-GR" sz="2000" i="1" dirty="0" err="1" smtClean="0"/>
              <a:t>βιοτίτης</a:t>
            </a:r>
            <a:r>
              <a:rPr lang="el-GR" sz="2000" i="1" dirty="0" smtClean="0"/>
              <a:t> + </a:t>
            </a:r>
            <a:r>
              <a:rPr lang="en-US" sz="2000" i="1" dirty="0" smtClean="0"/>
              <a:t>Fe- </a:t>
            </a:r>
            <a:r>
              <a:rPr lang="el-GR" sz="2000" i="1" dirty="0" err="1" smtClean="0"/>
              <a:t>χλωριτοειδές</a:t>
            </a:r>
            <a:r>
              <a:rPr lang="el-GR" sz="2000" i="1" dirty="0" smtClean="0"/>
              <a:t> + </a:t>
            </a:r>
            <a:r>
              <a:rPr lang="el-GR" sz="2000" i="1" dirty="0" err="1" smtClean="0"/>
              <a:t>χαλαζιάς</a:t>
            </a:r>
            <a:r>
              <a:rPr lang="el-GR" sz="2000" i="1" dirty="0" smtClean="0"/>
              <a:t> + </a:t>
            </a:r>
            <a:r>
              <a:rPr lang="en-US" sz="2000" i="1" dirty="0" smtClean="0"/>
              <a:t>H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O </a:t>
            </a:r>
            <a:r>
              <a:rPr lang="en-US" sz="2000" dirty="0" smtClean="0"/>
              <a:t>(4)</a:t>
            </a:r>
          </a:p>
          <a:p>
            <a:pPr algn="ctr"/>
            <a:r>
              <a:rPr lang="el-GR" sz="2000" i="1" dirty="0" err="1" smtClean="0"/>
              <a:t>Πυροφυλλίτης</a:t>
            </a:r>
            <a:r>
              <a:rPr lang="el-GR" sz="2000" i="1" dirty="0" smtClean="0"/>
              <a:t> ↔ </a:t>
            </a:r>
            <a:r>
              <a:rPr lang="el-GR" sz="2000" i="1" dirty="0" err="1" smtClean="0"/>
              <a:t>κυανίτης</a:t>
            </a:r>
            <a:r>
              <a:rPr lang="el-GR" sz="2000" i="1" dirty="0" smtClean="0"/>
              <a:t> + χαλαζίας + </a:t>
            </a:r>
            <a:r>
              <a:rPr lang="en-US" sz="2000" i="1" dirty="0" smtClean="0"/>
              <a:t>H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O </a:t>
            </a:r>
            <a:r>
              <a:rPr lang="en-US" sz="2000" dirty="0" smtClean="0"/>
              <a:t>(5)</a:t>
            </a:r>
            <a:endParaRPr lang="el-GR" sz="2000" dirty="0" smtClean="0"/>
          </a:p>
        </p:txBody>
      </p:sp>
      <p:sp>
        <p:nvSpPr>
          <p:cNvPr id="93" name="Freeform 92"/>
          <p:cNvSpPr/>
          <p:nvPr/>
        </p:nvSpPr>
        <p:spPr bwMode="auto">
          <a:xfrm>
            <a:off x="4847652" y="4785261"/>
            <a:ext cx="1173707" cy="593678"/>
          </a:xfrm>
          <a:custGeom>
            <a:avLst/>
            <a:gdLst>
              <a:gd name="connsiteX0" fmla="*/ 54591 w 1173707"/>
              <a:gd name="connsiteY0" fmla="*/ 88710 h 580030"/>
              <a:gd name="connsiteX1" fmla="*/ 6824 w 1173707"/>
              <a:gd name="connsiteY1" fmla="*/ 156949 h 580030"/>
              <a:gd name="connsiteX2" fmla="*/ 0 w 1173707"/>
              <a:gd name="connsiteY2" fmla="*/ 225188 h 580030"/>
              <a:gd name="connsiteX3" fmla="*/ 20471 w 1173707"/>
              <a:gd name="connsiteY3" fmla="*/ 334370 h 580030"/>
              <a:gd name="connsiteX4" fmla="*/ 54591 w 1173707"/>
              <a:gd name="connsiteY4" fmla="*/ 388961 h 580030"/>
              <a:gd name="connsiteX5" fmla="*/ 136477 w 1173707"/>
              <a:gd name="connsiteY5" fmla="*/ 477672 h 580030"/>
              <a:gd name="connsiteX6" fmla="*/ 225188 w 1173707"/>
              <a:gd name="connsiteY6" fmla="*/ 498143 h 580030"/>
              <a:gd name="connsiteX7" fmla="*/ 423080 w 1173707"/>
              <a:gd name="connsiteY7" fmla="*/ 580030 h 580030"/>
              <a:gd name="connsiteX8" fmla="*/ 586854 w 1173707"/>
              <a:gd name="connsiteY8" fmla="*/ 580030 h 580030"/>
              <a:gd name="connsiteX9" fmla="*/ 655092 w 1173707"/>
              <a:gd name="connsiteY9" fmla="*/ 580030 h 580030"/>
              <a:gd name="connsiteX10" fmla="*/ 825689 w 1173707"/>
              <a:gd name="connsiteY10" fmla="*/ 552734 h 580030"/>
              <a:gd name="connsiteX11" fmla="*/ 921224 w 1173707"/>
              <a:gd name="connsiteY11" fmla="*/ 511791 h 580030"/>
              <a:gd name="connsiteX12" fmla="*/ 1098645 w 1173707"/>
              <a:gd name="connsiteY12" fmla="*/ 443552 h 580030"/>
              <a:gd name="connsiteX13" fmla="*/ 1166883 w 1173707"/>
              <a:gd name="connsiteY13" fmla="*/ 354842 h 580030"/>
              <a:gd name="connsiteX14" fmla="*/ 1173707 w 1173707"/>
              <a:gd name="connsiteY14" fmla="*/ 293427 h 580030"/>
              <a:gd name="connsiteX15" fmla="*/ 1166883 w 1173707"/>
              <a:gd name="connsiteY15" fmla="*/ 272955 h 580030"/>
              <a:gd name="connsiteX16" fmla="*/ 1153236 w 1173707"/>
              <a:gd name="connsiteY16" fmla="*/ 197893 h 580030"/>
              <a:gd name="connsiteX17" fmla="*/ 1112292 w 1173707"/>
              <a:gd name="connsiteY17" fmla="*/ 136478 h 580030"/>
              <a:gd name="connsiteX18" fmla="*/ 1050877 w 1173707"/>
              <a:gd name="connsiteY18" fmla="*/ 95534 h 580030"/>
              <a:gd name="connsiteX19" fmla="*/ 968991 w 1173707"/>
              <a:gd name="connsiteY19" fmla="*/ 75063 h 580030"/>
              <a:gd name="connsiteX20" fmla="*/ 907576 w 1173707"/>
              <a:gd name="connsiteY20" fmla="*/ 47767 h 580030"/>
              <a:gd name="connsiteX21" fmla="*/ 812042 w 1173707"/>
              <a:gd name="connsiteY21" fmla="*/ 34119 h 580030"/>
              <a:gd name="connsiteX22" fmla="*/ 723331 w 1173707"/>
              <a:gd name="connsiteY22" fmla="*/ 27296 h 580030"/>
              <a:gd name="connsiteX23" fmla="*/ 580030 w 1173707"/>
              <a:gd name="connsiteY23" fmla="*/ 6824 h 580030"/>
              <a:gd name="connsiteX24" fmla="*/ 375313 w 1173707"/>
              <a:gd name="connsiteY24" fmla="*/ 0 h 580030"/>
              <a:gd name="connsiteX25" fmla="*/ 307074 w 1173707"/>
              <a:gd name="connsiteY25" fmla="*/ 13648 h 580030"/>
              <a:gd name="connsiteX26" fmla="*/ 238836 w 1173707"/>
              <a:gd name="connsiteY26" fmla="*/ 20472 h 580030"/>
              <a:gd name="connsiteX27" fmla="*/ 156949 w 1173707"/>
              <a:gd name="connsiteY27" fmla="*/ 34119 h 580030"/>
              <a:gd name="connsiteX28" fmla="*/ 129654 w 1173707"/>
              <a:gd name="connsiteY28" fmla="*/ 40943 h 580030"/>
              <a:gd name="connsiteX29" fmla="*/ 54591 w 1173707"/>
              <a:gd name="connsiteY29" fmla="*/ 88710 h 580030"/>
              <a:gd name="connsiteX0" fmla="*/ 54591 w 1173707"/>
              <a:gd name="connsiteY0" fmla="*/ 88710 h 593678"/>
              <a:gd name="connsiteX1" fmla="*/ 6824 w 1173707"/>
              <a:gd name="connsiteY1" fmla="*/ 156949 h 593678"/>
              <a:gd name="connsiteX2" fmla="*/ 0 w 1173707"/>
              <a:gd name="connsiteY2" fmla="*/ 225188 h 593678"/>
              <a:gd name="connsiteX3" fmla="*/ 20471 w 1173707"/>
              <a:gd name="connsiteY3" fmla="*/ 334370 h 593678"/>
              <a:gd name="connsiteX4" fmla="*/ 54591 w 1173707"/>
              <a:gd name="connsiteY4" fmla="*/ 388961 h 593678"/>
              <a:gd name="connsiteX5" fmla="*/ 136477 w 1173707"/>
              <a:gd name="connsiteY5" fmla="*/ 477672 h 593678"/>
              <a:gd name="connsiteX6" fmla="*/ 225188 w 1173707"/>
              <a:gd name="connsiteY6" fmla="*/ 498143 h 593678"/>
              <a:gd name="connsiteX7" fmla="*/ 423080 w 1173707"/>
              <a:gd name="connsiteY7" fmla="*/ 580030 h 593678"/>
              <a:gd name="connsiteX8" fmla="*/ 586854 w 1173707"/>
              <a:gd name="connsiteY8" fmla="*/ 580030 h 593678"/>
              <a:gd name="connsiteX9" fmla="*/ 655092 w 1173707"/>
              <a:gd name="connsiteY9" fmla="*/ 580030 h 593678"/>
              <a:gd name="connsiteX10" fmla="*/ 825689 w 1173707"/>
              <a:gd name="connsiteY10" fmla="*/ 552734 h 593678"/>
              <a:gd name="connsiteX11" fmla="*/ 921224 w 1173707"/>
              <a:gd name="connsiteY11" fmla="*/ 511791 h 593678"/>
              <a:gd name="connsiteX12" fmla="*/ 1098645 w 1173707"/>
              <a:gd name="connsiteY12" fmla="*/ 443552 h 593678"/>
              <a:gd name="connsiteX13" fmla="*/ 1166883 w 1173707"/>
              <a:gd name="connsiteY13" fmla="*/ 354842 h 593678"/>
              <a:gd name="connsiteX14" fmla="*/ 1173707 w 1173707"/>
              <a:gd name="connsiteY14" fmla="*/ 293427 h 593678"/>
              <a:gd name="connsiteX15" fmla="*/ 1166883 w 1173707"/>
              <a:gd name="connsiteY15" fmla="*/ 272955 h 593678"/>
              <a:gd name="connsiteX16" fmla="*/ 1153236 w 1173707"/>
              <a:gd name="connsiteY16" fmla="*/ 197893 h 593678"/>
              <a:gd name="connsiteX17" fmla="*/ 1112292 w 1173707"/>
              <a:gd name="connsiteY17" fmla="*/ 136478 h 593678"/>
              <a:gd name="connsiteX18" fmla="*/ 1050877 w 1173707"/>
              <a:gd name="connsiteY18" fmla="*/ 95534 h 593678"/>
              <a:gd name="connsiteX19" fmla="*/ 968991 w 1173707"/>
              <a:gd name="connsiteY19" fmla="*/ 75063 h 593678"/>
              <a:gd name="connsiteX20" fmla="*/ 907576 w 1173707"/>
              <a:gd name="connsiteY20" fmla="*/ 47767 h 593678"/>
              <a:gd name="connsiteX21" fmla="*/ 812042 w 1173707"/>
              <a:gd name="connsiteY21" fmla="*/ 34119 h 593678"/>
              <a:gd name="connsiteX22" fmla="*/ 723331 w 1173707"/>
              <a:gd name="connsiteY22" fmla="*/ 27296 h 593678"/>
              <a:gd name="connsiteX23" fmla="*/ 580030 w 1173707"/>
              <a:gd name="connsiteY23" fmla="*/ 6824 h 593678"/>
              <a:gd name="connsiteX24" fmla="*/ 375313 w 1173707"/>
              <a:gd name="connsiteY24" fmla="*/ 0 h 593678"/>
              <a:gd name="connsiteX25" fmla="*/ 307074 w 1173707"/>
              <a:gd name="connsiteY25" fmla="*/ 13648 h 593678"/>
              <a:gd name="connsiteX26" fmla="*/ 238836 w 1173707"/>
              <a:gd name="connsiteY26" fmla="*/ 20472 h 593678"/>
              <a:gd name="connsiteX27" fmla="*/ 156949 w 1173707"/>
              <a:gd name="connsiteY27" fmla="*/ 34119 h 593678"/>
              <a:gd name="connsiteX28" fmla="*/ 129654 w 1173707"/>
              <a:gd name="connsiteY28" fmla="*/ 40943 h 593678"/>
              <a:gd name="connsiteX29" fmla="*/ 54591 w 1173707"/>
              <a:gd name="connsiteY29" fmla="*/ 88710 h 593678"/>
              <a:gd name="connsiteX0" fmla="*/ 54591 w 1173707"/>
              <a:gd name="connsiteY0" fmla="*/ 88710 h 593678"/>
              <a:gd name="connsiteX1" fmla="*/ 6824 w 1173707"/>
              <a:gd name="connsiteY1" fmla="*/ 156949 h 593678"/>
              <a:gd name="connsiteX2" fmla="*/ 0 w 1173707"/>
              <a:gd name="connsiteY2" fmla="*/ 225188 h 593678"/>
              <a:gd name="connsiteX3" fmla="*/ 20471 w 1173707"/>
              <a:gd name="connsiteY3" fmla="*/ 334370 h 593678"/>
              <a:gd name="connsiteX4" fmla="*/ 54591 w 1173707"/>
              <a:gd name="connsiteY4" fmla="*/ 388961 h 593678"/>
              <a:gd name="connsiteX5" fmla="*/ 136477 w 1173707"/>
              <a:gd name="connsiteY5" fmla="*/ 477672 h 593678"/>
              <a:gd name="connsiteX6" fmla="*/ 423080 w 1173707"/>
              <a:gd name="connsiteY6" fmla="*/ 580030 h 593678"/>
              <a:gd name="connsiteX7" fmla="*/ 586854 w 1173707"/>
              <a:gd name="connsiteY7" fmla="*/ 580030 h 593678"/>
              <a:gd name="connsiteX8" fmla="*/ 655092 w 1173707"/>
              <a:gd name="connsiteY8" fmla="*/ 580030 h 593678"/>
              <a:gd name="connsiteX9" fmla="*/ 825689 w 1173707"/>
              <a:gd name="connsiteY9" fmla="*/ 552734 h 593678"/>
              <a:gd name="connsiteX10" fmla="*/ 921224 w 1173707"/>
              <a:gd name="connsiteY10" fmla="*/ 511791 h 593678"/>
              <a:gd name="connsiteX11" fmla="*/ 1098645 w 1173707"/>
              <a:gd name="connsiteY11" fmla="*/ 443552 h 593678"/>
              <a:gd name="connsiteX12" fmla="*/ 1166883 w 1173707"/>
              <a:gd name="connsiteY12" fmla="*/ 354842 h 593678"/>
              <a:gd name="connsiteX13" fmla="*/ 1173707 w 1173707"/>
              <a:gd name="connsiteY13" fmla="*/ 293427 h 593678"/>
              <a:gd name="connsiteX14" fmla="*/ 1166883 w 1173707"/>
              <a:gd name="connsiteY14" fmla="*/ 272955 h 593678"/>
              <a:gd name="connsiteX15" fmla="*/ 1153236 w 1173707"/>
              <a:gd name="connsiteY15" fmla="*/ 197893 h 593678"/>
              <a:gd name="connsiteX16" fmla="*/ 1112292 w 1173707"/>
              <a:gd name="connsiteY16" fmla="*/ 136478 h 593678"/>
              <a:gd name="connsiteX17" fmla="*/ 1050877 w 1173707"/>
              <a:gd name="connsiteY17" fmla="*/ 95534 h 593678"/>
              <a:gd name="connsiteX18" fmla="*/ 968991 w 1173707"/>
              <a:gd name="connsiteY18" fmla="*/ 75063 h 593678"/>
              <a:gd name="connsiteX19" fmla="*/ 907576 w 1173707"/>
              <a:gd name="connsiteY19" fmla="*/ 47767 h 593678"/>
              <a:gd name="connsiteX20" fmla="*/ 812042 w 1173707"/>
              <a:gd name="connsiteY20" fmla="*/ 34119 h 593678"/>
              <a:gd name="connsiteX21" fmla="*/ 723331 w 1173707"/>
              <a:gd name="connsiteY21" fmla="*/ 27296 h 593678"/>
              <a:gd name="connsiteX22" fmla="*/ 580030 w 1173707"/>
              <a:gd name="connsiteY22" fmla="*/ 6824 h 593678"/>
              <a:gd name="connsiteX23" fmla="*/ 375313 w 1173707"/>
              <a:gd name="connsiteY23" fmla="*/ 0 h 593678"/>
              <a:gd name="connsiteX24" fmla="*/ 307074 w 1173707"/>
              <a:gd name="connsiteY24" fmla="*/ 13648 h 593678"/>
              <a:gd name="connsiteX25" fmla="*/ 238836 w 1173707"/>
              <a:gd name="connsiteY25" fmla="*/ 20472 h 593678"/>
              <a:gd name="connsiteX26" fmla="*/ 156949 w 1173707"/>
              <a:gd name="connsiteY26" fmla="*/ 34119 h 593678"/>
              <a:gd name="connsiteX27" fmla="*/ 129654 w 1173707"/>
              <a:gd name="connsiteY27" fmla="*/ 40943 h 593678"/>
              <a:gd name="connsiteX28" fmla="*/ 54591 w 1173707"/>
              <a:gd name="connsiteY28" fmla="*/ 88710 h 593678"/>
              <a:gd name="connsiteX0" fmla="*/ 54591 w 1173707"/>
              <a:gd name="connsiteY0" fmla="*/ 88710 h 593678"/>
              <a:gd name="connsiteX1" fmla="*/ 6824 w 1173707"/>
              <a:gd name="connsiteY1" fmla="*/ 156949 h 593678"/>
              <a:gd name="connsiteX2" fmla="*/ 0 w 1173707"/>
              <a:gd name="connsiteY2" fmla="*/ 225188 h 593678"/>
              <a:gd name="connsiteX3" fmla="*/ 20471 w 1173707"/>
              <a:gd name="connsiteY3" fmla="*/ 334370 h 593678"/>
              <a:gd name="connsiteX4" fmla="*/ 54591 w 1173707"/>
              <a:gd name="connsiteY4" fmla="*/ 388961 h 593678"/>
              <a:gd name="connsiteX5" fmla="*/ 136477 w 1173707"/>
              <a:gd name="connsiteY5" fmla="*/ 477672 h 593678"/>
              <a:gd name="connsiteX6" fmla="*/ 423080 w 1173707"/>
              <a:gd name="connsiteY6" fmla="*/ 580030 h 593678"/>
              <a:gd name="connsiteX7" fmla="*/ 586854 w 1173707"/>
              <a:gd name="connsiteY7" fmla="*/ 580030 h 593678"/>
              <a:gd name="connsiteX8" fmla="*/ 655092 w 1173707"/>
              <a:gd name="connsiteY8" fmla="*/ 580030 h 593678"/>
              <a:gd name="connsiteX9" fmla="*/ 825689 w 1173707"/>
              <a:gd name="connsiteY9" fmla="*/ 552734 h 593678"/>
              <a:gd name="connsiteX10" fmla="*/ 921224 w 1173707"/>
              <a:gd name="connsiteY10" fmla="*/ 511791 h 593678"/>
              <a:gd name="connsiteX11" fmla="*/ 1098645 w 1173707"/>
              <a:gd name="connsiteY11" fmla="*/ 443552 h 593678"/>
              <a:gd name="connsiteX12" fmla="*/ 1166883 w 1173707"/>
              <a:gd name="connsiteY12" fmla="*/ 354842 h 593678"/>
              <a:gd name="connsiteX13" fmla="*/ 1173707 w 1173707"/>
              <a:gd name="connsiteY13" fmla="*/ 293427 h 593678"/>
              <a:gd name="connsiteX14" fmla="*/ 1166883 w 1173707"/>
              <a:gd name="connsiteY14" fmla="*/ 272955 h 593678"/>
              <a:gd name="connsiteX15" fmla="*/ 1153236 w 1173707"/>
              <a:gd name="connsiteY15" fmla="*/ 197893 h 593678"/>
              <a:gd name="connsiteX16" fmla="*/ 1112292 w 1173707"/>
              <a:gd name="connsiteY16" fmla="*/ 136478 h 593678"/>
              <a:gd name="connsiteX17" fmla="*/ 1050877 w 1173707"/>
              <a:gd name="connsiteY17" fmla="*/ 95534 h 593678"/>
              <a:gd name="connsiteX18" fmla="*/ 968991 w 1173707"/>
              <a:gd name="connsiteY18" fmla="*/ 75063 h 593678"/>
              <a:gd name="connsiteX19" fmla="*/ 907576 w 1173707"/>
              <a:gd name="connsiteY19" fmla="*/ 47767 h 593678"/>
              <a:gd name="connsiteX20" fmla="*/ 812042 w 1173707"/>
              <a:gd name="connsiteY20" fmla="*/ 34119 h 593678"/>
              <a:gd name="connsiteX21" fmla="*/ 723331 w 1173707"/>
              <a:gd name="connsiteY21" fmla="*/ 27296 h 593678"/>
              <a:gd name="connsiteX22" fmla="*/ 580030 w 1173707"/>
              <a:gd name="connsiteY22" fmla="*/ 6824 h 593678"/>
              <a:gd name="connsiteX23" fmla="*/ 375313 w 1173707"/>
              <a:gd name="connsiteY23" fmla="*/ 0 h 593678"/>
              <a:gd name="connsiteX24" fmla="*/ 307074 w 1173707"/>
              <a:gd name="connsiteY24" fmla="*/ 13648 h 593678"/>
              <a:gd name="connsiteX25" fmla="*/ 238836 w 1173707"/>
              <a:gd name="connsiteY25" fmla="*/ 20472 h 593678"/>
              <a:gd name="connsiteX26" fmla="*/ 156949 w 1173707"/>
              <a:gd name="connsiteY26" fmla="*/ 34119 h 593678"/>
              <a:gd name="connsiteX27" fmla="*/ 129654 w 1173707"/>
              <a:gd name="connsiteY27" fmla="*/ 40943 h 593678"/>
              <a:gd name="connsiteX28" fmla="*/ 54591 w 1173707"/>
              <a:gd name="connsiteY28" fmla="*/ 88710 h 593678"/>
              <a:gd name="connsiteX0" fmla="*/ 54591 w 1173707"/>
              <a:gd name="connsiteY0" fmla="*/ 88710 h 593678"/>
              <a:gd name="connsiteX1" fmla="*/ 6824 w 1173707"/>
              <a:gd name="connsiteY1" fmla="*/ 156949 h 593678"/>
              <a:gd name="connsiteX2" fmla="*/ 0 w 1173707"/>
              <a:gd name="connsiteY2" fmla="*/ 225188 h 593678"/>
              <a:gd name="connsiteX3" fmla="*/ 20471 w 1173707"/>
              <a:gd name="connsiteY3" fmla="*/ 334370 h 593678"/>
              <a:gd name="connsiteX4" fmla="*/ 54591 w 1173707"/>
              <a:gd name="connsiteY4" fmla="*/ 388961 h 593678"/>
              <a:gd name="connsiteX5" fmla="*/ 136477 w 1173707"/>
              <a:gd name="connsiteY5" fmla="*/ 477672 h 593678"/>
              <a:gd name="connsiteX6" fmla="*/ 423080 w 1173707"/>
              <a:gd name="connsiteY6" fmla="*/ 580030 h 593678"/>
              <a:gd name="connsiteX7" fmla="*/ 586854 w 1173707"/>
              <a:gd name="connsiteY7" fmla="*/ 580030 h 593678"/>
              <a:gd name="connsiteX8" fmla="*/ 655092 w 1173707"/>
              <a:gd name="connsiteY8" fmla="*/ 580030 h 593678"/>
              <a:gd name="connsiteX9" fmla="*/ 825689 w 1173707"/>
              <a:gd name="connsiteY9" fmla="*/ 552734 h 593678"/>
              <a:gd name="connsiteX10" fmla="*/ 1098645 w 1173707"/>
              <a:gd name="connsiteY10" fmla="*/ 443552 h 593678"/>
              <a:gd name="connsiteX11" fmla="*/ 1166883 w 1173707"/>
              <a:gd name="connsiteY11" fmla="*/ 354842 h 593678"/>
              <a:gd name="connsiteX12" fmla="*/ 1173707 w 1173707"/>
              <a:gd name="connsiteY12" fmla="*/ 293427 h 593678"/>
              <a:gd name="connsiteX13" fmla="*/ 1166883 w 1173707"/>
              <a:gd name="connsiteY13" fmla="*/ 272955 h 593678"/>
              <a:gd name="connsiteX14" fmla="*/ 1153236 w 1173707"/>
              <a:gd name="connsiteY14" fmla="*/ 197893 h 593678"/>
              <a:gd name="connsiteX15" fmla="*/ 1112292 w 1173707"/>
              <a:gd name="connsiteY15" fmla="*/ 136478 h 593678"/>
              <a:gd name="connsiteX16" fmla="*/ 1050877 w 1173707"/>
              <a:gd name="connsiteY16" fmla="*/ 95534 h 593678"/>
              <a:gd name="connsiteX17" fmla="*/ 968991 w 1173707"/>
              <a:gd name="connsiteY17" fmla="*/ 75063 h 593678"/>
              <a:gd name="connsiteX18" fmla="*/ 907576 w 1173707"/>
              <a:gd name="connsiteY18" fmla="*/ 47767 h 593678"/>
              <a:gd name="connsiteX19" fmla="*/ 812042 w 1173707"/>
              <a:gd name="connsiteY19" fmla="*/ 34119 h 593678"/>
              <a:gd name="connsiteX20" fmla="*/ 723331 w 1173707"/>
              <a:gd name="connsiteY20" fmla="*/ 27296 h 593678"/>
              <a:gd name="connsiteX21" fmla="*/ 580030 w 1173707"/>
              <a:gd name="connsiteY21" fmla="*/ 6824 h 593678"/>
              <a:gd name="connsiteX22" fmla="*/ 375313 w 1173707"/>
              <a:gd name="connsiteY22" fmla="*/ 0 h 593678"/>
              <a:gd name="connsiteX23" fmla="*/ 307074 w 1173707"/>
              <a:gd name="connsiteY23" fmla="*/ 13648 h 593678"/>
              <a:gd name="connsiteX24" fmla="*/ 238836 w 1173707"/>
              <a:gd name="connsiteY24" fmla="*/ 20472 h 593678"/>
              <a:gd name="connsiteX25" fmla="*/ 156949 w 1173707"/>
              <a:gd name="connsiteY25" fmla="*/ 34119 h 593678"/>
              <a:gd name="connsiteX26" fmla="*/ 129654 w 1173707"/>
              <a:gd name="connsiteY26" fmla="*/ 40943 h 593678"/>
              <a:gd name="connsiteX27" fmla="*/ 54591 w 1173707"/>
              <a:gd name="connsiteY27" fmla="*/ 88710 h 593678"/>
              <a:gd name="connsiteX0" fmla="*/ 54591 w 1173707"/>
              <a:gd name="connsiteY0" fmla="*/ 88710 h 593678"/>
              <a:gd name="connsiteX1" fmla="*/ 6824 w 1173707"/>
              <a:gd name="connsiteY1" fmla="*/ 156949 h 593678"/>
              <a:gd name="connsiteX2" fmla="*/ 0 w 1173707"/>
              <a:gd name="connsiteY2" fmla="*/ 225188 h 593678"/>
              <a:gd name="connsiteX3" fmla="*/ 20471 w 1173707"/>
              <a:gd name="connsiteY3" fmla="*/ 334370 h 593678"/>
              <a:gd name="connsiteX4" fmla="*/ 54591 w 1173707"/>
              <a:gd name="connsiteY4" fmla="*/ 388961 h 593678"/>
              <a:gd name="connsiteX5" fmla="*/ 136477 w 1173707"/>
              <a:gd name="connsiteY5" fmla="*/ 477672 h 593678"/>
              <a:gd name="connsiteX6" fmla="*/ 423080 w 1173707"/>
              <a:gd name="connsiteY6" fmla="*/ 580030 h 593678"/>
              <a:gd name="connsiteX7" fmla="*/ 586854 w 1173707"/>
              <a:gd name="connsiteY7" fmla="*/ 580030 h 593678"/>
              <a:gd name="connsiteX8" fmla="*/ 655092 w 1173707"/>
              <a:gd name="connsiteY8" fmla="*/ 580030 h 593678"/>
              <a:gd name="connsiteX9" fmla="*/ 825689 w 1173707"/>
              <a:gd name="connsiteY9" fmla="*/ 552734 h 593678"/>
              <a:gd name="connsiteX10" fmla="*/ 1098645 w 1173707"/>
              <a:gd name="connsiteY10" fmla="*/ 443552 h 593678"/>
              <a:gd name="connsiteX11" fmla="*/ 1166883 w 1173707"/>
              <a:gd name="connsiteY11" fmla="*/ 354842 h 593678"/>
              <a:gd name="connsiteX12" fmla="*/ 1173707 w 1173707"/>
              <a:gd name="connsiteY12" fmla="*/ 293427 h 593678"/>
              <a:gd name="connsiteX13" fmla="*/ 1166883 w 1173707"/>
              <a:gd name="connsiteY13" fmla="*/ 272955 h 593678"/>
              <a:gd name="connsiteX14" fmla="*/ 1153236 w 1173707"/>
              <a:gd name="connsiteY14" fmla="*/ 197893 h 593678"/>
              <a:gd name="connsiteX15" fmla="*/ 1112292 w 1173707"/>
              <a:gd name="connsiteY15" fmla="*/ 136478 h 593678"/>
              <a:gd name="connsiteX16" fmla="*/ 1050877 w 1173707"/>
              <a:gd name="connsiteY16" fmla="*/ 95534 h 593678"/>
              <a:gd name="connsiteX17" fmla="*/ 968991 w 1173707"/>
              <a:gd name="connsiteY17" fmla="*/ 75063 h 593678"/>
              <a:gd name="connsiteX18" fmla="*/ 907576 w 1173707"/>
              <a:gd name="connsiteY18" fmla="*/ 47767 h 593678"/>
              <a:gd name="connsiteX19" fmla="*/ 812042 w 1173707"/>
              <a:gd name="connsiteY19" fmla="*/ 34119 h 593678"/>
              <a:gd name="connsiteX20" fmla="*/ 723331 w 1173707"/>
              <a:gd name="connsiteY20" fmla="*/ 27296 h 593678"/>
              <a:gd name="connsiteX21" fmla="*/ 580030 w 1173707"/>
              <a:gd name="connsiteY21" fmla="*/ 6824 h 593678"/>
              <a:gd name="connsiteX22" fmla="*/ 375313 w 1173707"/>
              <a:gd name="connsiteY22" fmla="*/ 0 h 593678"/>
              <a:gd name="connsiteX23" fmla="*/ 307074 w 1173707"/>
              <a:gd name="connsiteY23" fmla="*/ 13648 h 593678"/>
              <a:gd name="connsiteX24" fmla="*/ 238836 w 1173707"/>
              <a:gd name="connsiteY24" fmla="*/ 20472 h 593678"/>
              <a:gd name="connsiteX25" fmla="*/ 156949 w 1173707"/>
              <a:gd name="connsiteY25" fmla="*/ 34119 h 593678"/>
              <a:gd name="connsiteX26" fmla="*/ 129654 w 1173707"/>
              <a:gd name="connsiteY26" fmla="*/ 40943 h 593678"/>
              <a:gd name="connsiteX27" fmla="*/ 54591 w 1173707"/>
              <a:gd name="connsiteY27" fmla="*/ 88710 h 59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73707" h="593678">
                <a:moveTo>
                  <a:pt x="54591" y="88710"/>
                </a:moveTo>
                <a:lnTo>
                  <a:pt x="6824" y="156949"/>
                </a:lnTo>
                <a:lnTo>
                  <a:pt x="0" y="225188"/>
                </a:lnTo>
                <a:lnTo>
                  <a:pt x="20471" y="334370"/>
                </a:lnTo>
                <a:lnTo>
                  <a:pt x="54591" y="388961"/>
                </a:lnTo>
                <a:lnTo>
                  <a:pt x="136477" y="477672"/>
                </a:lnTo>
                <a:cubicBezTo>
                  <a:pt x="197892" y="509517"/>
                  <a:pt x="362802" y="566382"/>
                  <a:pt x="423080" y="580030"/>
                </a:cubicBezTo>
                <a:cubicBezTo>
                  <a:pt x="483358" y="593678"/>
                  <a:pt x="548185" y="580030"/>
                  <a:pt x="586854" y="580030"/>
                </a:cubicBezTo>
                <a:lnTo>
                  <a:pt x="655092" y="580030"/>
                </a:lnTo>
                <a:lnTo>
                  <a:pt x="825689" y="552734"/>
                </a:lnTo>
                <a:cubicBezTo>
                  <a:pt x="899614" y="529988"/>
                  <a:pt x="1041779" y="476534"/>
                  <a:pt x="1098645" y="443552"/>
                </a:cubicBezTo>
                <a:cubicBezTo>
                  <a:pt x="1155511" y="410570"/>
                  <a:pt x="1154373" y="379863"/>
                  <a:pt x="1166883" y="354842"/>
                </a:cubicBezTo>
                <a:cubicBezTo>
                  <a:pt x="1169158" y="334370"/>
                  <a:pt x="1173707" y="314025"/>
                  <a:pt x="1173707" y="293427"/>
                </a:cubicBezTo>
                <a:cubicBezTo>
                  <a:pt x="1173707" y="286234"/>
                  <a:pt x="1166883" y="272955"/>
                  <a:pt x="1166883" y="272955"/>
                </a:cubicBezTo>
                <a:lnTo>
                  <a:pt x="1153236" y="197893"/>
                </a:lnTo>
                <a:lnTo>
                  <a:pt x="1112292" y="136478"/>
                </a:lnTo>
                <a:lnTo>
                  <a:pt x="1050877" y="95534"/>
                </a:lnTo>
                <a:lnTo>
                  <a:pt x="968991" y="75063"/>
                </a:lnTo>
                <a:lnTo>
                  <a:pt x="907576" y="47767"/>
                </a:lnTo>
                <a:lnTo>
                  <a:pt x="812042" y="34119"/>
                </a:lnTo>
                <a:lnTo>
                  <a:pt x="723331" y="27296"/>
                </a:lnTo>
                <a:lnTo>
                  <a:pt x="580030" y="6824"/>
                </a:lnTo>
                <a:lnTo>
                  <a:pt x="375313" y="0"/>
                </a:lnTo>
                <a:lnTo>
                  <a:pt x="307074" y="13648"/>
                </a:lnTo>
                <a:lnTo>
                  <a:pt x="238836" y="20472"/>
                </a:lnTo>
                <a:cubicBezTo>
                  <a:pt x="139042" y="31560"/>
                  <a:pt x="207868" y="19572"/>
                  <a:pt x="156949" y="34119"/>
                </a:cubicBezTo>
                <a:cubicBezTo>
                  <a:pt x="147931" y="36695"/>
                  <a:pt x="129654" y="40943"/>
                  <a:pt x="129654" y="40943"/>
                </a:cubicBezTo>
                <a:lnTo>
                  <a:pt x="54591" y="887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003112" y="980728"/>
            <a:ext cx="47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Ky</a:t>
            </a:r>
            <a:endParaRPr lang="el-GR" sz="2400" dirty="0"/>
          </a:p>
        </p:txBody>
      </p:sp>
      <p:sp>
        <p:nvSpPr>
          <p:cNvPr id="149" name="Rectangle 148"/>
          <p:cNvSpPr/>
          <p:nvPr/>
        </p:nvSpPr>
        <p:spPr>
          <a:xfrm>
            <a:off x="539552" y="1340768"/>
            <a:ext cx="3024336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AFM </a:t>
            </a:r>
            <a:r>
              <a:rPr lang="el-GR" sz="2400" dirty="0" smtClean="0"/>
              <a:t> διάγραμμα για </a:t>
            </a:r>
            <a:r>
              <a:rPr lang="el-GR" sz="2400" dirty="0" err="1" smtClean="0"/>
              <a:t>μεταπηλιτικά</a:t>
            </a:r>
            <a:r>
              <a:rPr lang="el-GR" sz="2400" dirty="0" smtClean="0"/>
              <a:t> πετρώματα της ζώνης του </a:t>
            </a:r>
            <a:r>
              <a:rPr lang="el-GR" sz="2400" dirty="0" err="1" smtClean="0"/>
              <a:t>βιοτίτη</a:t>
            </a:r>
            <a:endParaRPr lang="el-GR" sz="2400" dirty="0" smtClean="0"/>
          </a:p>
          <a:p>
            <a:r>
              <a:rPr lang="en-US" sz="2400" dirty="0" smtClean="0"/>
              <a:t>(</a:t>
            </a:r>
            <a:r>
              <a:rPr lang="el-GR" sz="2400" dirty="0" err="1" smtClean="0"/>
              <a:t>πρασινοσχιστολιθική</a:t>
            </a:r>
            <a:r>
              <a:rPr lang="el-GR" sz="2400" dirty="0" smtClean="0"/>
              <a:t> φάση</a:t>
            </a:r>
            <a:r>
              <a:rPr lang="en-US" sz="2400" dirty="0" smtClean="0"/>
              <a:t>)</a:t>
            </a:r>
            <a:r>
              <a:rPr lang="el-GR" sz="2400" dirty="0" smtClean="0"/>
              <a:t> σε συνθήκες ανώτερες της </a:t>
            </a:r>
            <a:r>
              <a:rPr lang="el-GR" sz="2400" dirty="0" err="1" smtClean="0"/>
              <a:t>ισοβάθμου</a:t>
            </a:r>
            <a:r>
              <a:rPr lang="el-GR" sz="2400" dirty="0" smtClean="0"/>
              <a:t> του </a:t>
            </a:r>
            <a:r>
              <a:rPr lang="el-GR" sz="2400" dirty="0" err="1" smtClean="0"/>
              <a:t>χλωριτοειδούς</a:t>
            </a:r>
            <a:endParaRPr lang="el-GR" sz="2400" dirty="0" smtClean="0"/>
          </a:p>
        </p:txBody>
      </p:sp>
      <p:grpSp>
        <p:nvGrpSpPr>
          <p:cNvPr id="153" name="Group 152" descr="Εικόνα 8: AFM διάγραμμα για τη ζώνη του βιοτίτη"/>
          <p:cNvGrpSpPr/>
          <p:nvPr/>
        </p:nvGrpSpPr>
        <p:grpSpPr>
          <a:xfrm>
            <a:off x="3554840" y="980728"/>
            <a:ext cx="4608512" cy="4226986"/>
            <a:chOff x="3554840" y="980728"/>
            <a:chExt cx="4608512" cy="4226986"/>
          </a:xfrm>
        </p:grpSpPr>
        <p:sp>
          <p:nvSpPr>
            <p:cNvPr id="92" name="Freeform 91"/>
            <p:cNvSpPr/>
            <p:nvPr/>
          </p:nvSpPr>
          <p:spPr bwMode="auto">
            <a:xfrm>
              <a:off x="5315087" y="2428750"/>
              <a:ext cx="690350" cy="1319121"/>
            </a:xfrm>
            <a:custGeom>
              <a:avLst/>
              <a:gdLst>
                <a:gd name="connsiteX0" fmla="*/ 279780 w 750627"/>
                <a:gd name="connsiteY0" fmla="*/ 0 h 1262418"/>
                <a:gd name="connsiteX1" fmla="*/ 177421 w 750627"/>
                <a:gd name="connsiteY1" fmla="*/ 27296 h 1262418"/>
                <a:gd name="connsiteX2" fmla="*/ 129654 w 750627"/>
                <a:gd name="connsiteY2" fmla="*/ 102358 h 1262418"/>
                <a:gd name="connsiteX3" fmla="*/ 75063 w 750627"/>
                <a:gd name="connsiteY3" fmla="*/ 197893 h 1262418"/>
                <a:gd name="connsiteX4" fmla="*/ 0 w 750627"/>
                <a:gd name="connsiteY4" fmla="*/ 388961 h 1262418"/>
                <a:gd name="connsiteX5" fmla="*/ 13648 w 750627"/>
                <a:gd name="connsiteY5" fmla="*/ 655093 h 1262418"/>
                <a:gd name="connsiteX6" fmla="*/ 54592 w 750627"/>
                <a:gd name="connsiteY6" fmla="*/ 784746 h 1262418"/>
                <a:gd name="connsiteX7" fmla="*/ 75063 w 750627"/>
                <a:gd name="connsiteY7" fmla="*/ 968991 h 1262418"/>
                <a:gd name="connsiteX8" fmla="*/ 102359 w 750627"/>
                <a:gd name="connsiteY8" fmla="*/ 1044054 h 1262418"/>
                <a:gd name="connsiteX9" fmla="*/ 184245 w 750627"/>
                <a:gd name="connsiteY9" fmla="*/ 1180532 h 1262418"/>
                <a:gd name="connsiteX10" fmla="*/ 307075 w 750627"/>
                <a:gd name="connsiteY10" fmla="*/ 1228299 h 1262418"/>
                <a:gd name="connsiteX11" fmla="*/ 464024 w 750627"/>
                <a:gd name="connsiteY11" fmla="*/ 1262418 h 1262418"/>
                <a:gd name="connsiteX12" fmla="*/ 586854 w 750627"/>
                <a:gd name="connsiteY12" fmla="*/ 1241946 h 1262418"/>
                <a:gd name="connsiteX13" fmla="*/ 668741 w 750627"/>
                <a:gd name="connsiteY13" fmla="*/ 1125941 h 1262418"/>
                <a:gd name="connsiteX14" fmla="*/ 736980 w 750627"/>
                <a:gd name="connsiteY14" fmla="*/ 1030406 h 1262418"/>
                <a:gd name="connsiteX15" fmla="*/ 750627 w 750627"/>
                <a:gd name="connsiteY15" fmla="*/ 893929 h 1262418"/>
                <a:gd name="connsiteX16" fmla="*/ 750627 w 750627"/>
                <a:gd name="connsiteY16" fmla="*/ 723332 h 1262418"/>
                <a:gd name="connsiteX17" fmla="*/ 661917 w 750627"/>
                <a:gd name="connsiteY17" fmla="*/ 586854 h 1262418"/>
                <a:gd name="connsiteX18" fmla="*/ 641445 w 750627"/>
                <a:gd name="connsiteY18" fmla="*/ 498143 h 1262418"/>
                <a:gd name="connsiteX19" fmla="*/ 607326 w 750627"/>
                <a:gd name="connsiteY19" fmla="*/ 368490 h 1262418"/>
                <a:gd name="connsiteX20" fmla="*/ 491320 w 750627"/>
                <a:gd name="connsiteY20" fmla="*/ 211541 h 1262418"/>
                <a:gd name="connsiteX21" fmla="*/ 436729 w 750627"/>
                <a:gd name="connsiteY21" fmla="*/ 109182 h 1262418"/>
                <a:gd name="connsiteX22" fmla="*/ 388962 w 750627"/>
                <a:gd name="connsiteY22" fmla="*/ 40943 h 1262418"/>
                <a:gd name="connsiteX23" fmla="*/ 279780 w 750627"/>
                <a:gd name="connsiteY23" fmla="*/ 0 h 1262418"/>
                <a:gd name="connsiteX0" fmla="*/ 279780 w 765412"/>
                <a:gd name="connsiteY0" fmla="*/ 0 h 1262418"/>
                <a:gd name="connsiteX1" fmla="*/ 177421 w 765412"/>
                <a:gd name="connsiteY1" fmla="*/ 27296 h 1262418"/>
                <a:gd name="connsiteX2" fmla="*/ 129654 w 765412"/>
                <a:gd name="connsiteY2" fmla="*/ 102358 h 1262418"/>
                <a:gd name="connsiteX3" fmla="*/ 75063 w 765412"/>
                <a:gd name="connsiteY3" fmla="*/ 197893 h 1262418"/>
                <a:gd name="connsiteX4" fmla="*/ 0 w 765412"/>
                <a:gd name="connsiteY4" fmla="*/ 388961 h 1262418"/>
                <a:gd name="connsiteX5" fmla="*/ 13648 w 765412"/>
                <a:gd name="connsiteY5" fmla="*/ 655093 h 1262418"/>
                <a:gd name="connsiteX6" fmla="*/ 54592 w 765412"/>
                <a:gd name="connsiteY6" fmla="*/ 784746 h 1262418"/>
                <a:gd name="connsiteX7" fmla="*/ 75063 w 765412"/>
                <a:gd name="connsiteY7" fmla="*/ 968991 h 1262418"/>
                <a:gd name="connsiteX8" fmla="*/ 102359 w 765412"/>
                <a:gd name="connsiteY8" fmla="*/ 1044054 h 1262418"/>
                <a:gd name="connsiteX9" fmla="*/ 184245 w 765412"/>
                <a:gd name="connsiteY9" fmla="*/ 1180532 h 1262418"/>
                <a:gd name="connsiteX10" fmla="*/ 307075 w 765412"/>
                <a:gd name="connsiteY10" fmla="*/ 1228299 h 1262418"/>
                <a:gd name="connsiteX11" fmla="*/ 464024 w 765412"/>
                <a:gd name="connsiteY11" fmla="*/ 1262418 h 1262418"/>
                <a:gd name="connsiteX12" fmla="*/ 586854 w 765412"/>
                <a:gd name="connsiteY12" fmla="*/ 1241946 h 1262418"/>
                <a:gd name="connsiteX13" fmla="*/ 668741 w 765412"/>
                <a:gd name="connsiteY13" fmla="*/ 1125941 h 1262418"/>
                <a:gd name="connsiteX14" fmla="*/ 736980 w 765412"/>
                <a:gd name="connsiteY14" fmla="*/ 1030406 h 1262418"/>
                <a:gd name="connsiteX15" fmla="*/ 750627 w 765412"/>
                <a:gd name="connsiteY15" fmla="*/ 893929 h 1262418"/>
                <a:gd name="connsiteX16" fmla="*/ 750627 w 765412"/>
                <a:gd name="connsiteY16" fmla="*/ 723332 h 1262418"/>
                <a:gd name="connsiteX17" fmla="*/ 661917 w 765412"/>
                <a:gd name="connsiteY17" fmla="*/ 586854 h 1262418"/>
                <a:gd name="connsiteX18" fmla="*/ 641445 w 765412"/>
                <a:gd name="connsiteY18" fmla="*/ 498143 h 1262418"/>
                <a:gd name="connsiteX19" fmla="*/ 607326 w 765412"/>
                <a:gd name="connsiteY19" fmla="*/ 368490 h 1262418"/>
                <a:gd name="connsiteX20" fmla="*/ 491320 w 765412"/>
                <a:gd name="connsiteY20" fmla="*/ 211541 h 1262418"/>
                <a:gd name="connsiteX21" fmla="*/ 436729 w 765412"/>
                <a:gd name="connsiteY21" fmla="*/ 109182 h 1262418"/>
                <a:gd name="connsiteX22" fmla="*/ 388962 w 765412"/>
                <a:gd name="connsiteY22" fmla="*/ 40943 h 1262418"/>
                <a:gd name="connsiteX23" fmla="*/ 279780 w 765412"/>
                <a:gd name="connsiteY23" fmla="*/ 0 h 1262418"/>
                <a:gd name="connsiteX0" fmla="*/ 279780 w 764581"/>
                <a:gd name="connsiteY0" fmla="*/ 0 h 1262418"/>
                <a:gd name="connsiteX1" fmla="*/ 177421 w 764581"/>
                <a:gd name="connsiteY1" fmla="*/ 27296 h 1262418"/>
                <a:gd name="connsiteX2" fmla="*/ 129654 w 764581"/>
                <a:gd name="connsiteY2" fmla="*/ 102358 h 1262418"/>
                <a:gd name="connsiteX3" fmla="*/ 75063 w 764581"/>
                <a:gd name="connsiteY3" fmla="*/ 197893 h 1262418"/>
                <a:gd name="connsiteX4" fmla="*/ 0 w 764581"/>
                <a:gd name="connsiteY4" fmla="*/ 388961 h 1262418"/>
                <a:gd name="connsiteX5" fmla="*/ 13648 w 764581"/>
                <a:gd name="connsiteY5" fmla="*/ 655093 h 1262418"/>
                <a:gd name="connsiteX6" fmla="*/ 54592 w 764581"/>
                <a:gd name="connsiteY6" fmla="*/ 784746 h 1262418"/>
                <a:gd name="connsiteX7" fmla="*/ 75063 w 764581"/>
                <a:gd name="connsiteY7" fmla="*/ 968991 h 1262418"/>
                <a:gd name="connsiteX8" fmla="*/ 102359 w 764581"/>
                <a:gd name="connsiteY8" fmla="*/ 1044054 h 1262418"/>
                <a:gd name="connsiteX9" fmla="*/ 184245 w 764581"/>
                <a:gd name="connsiteY9" fmla="*/ 1180532 h 1262418"/>
                <a:gd name="connsiteX10" fmla="*/ 307075 w 764581"/>
                <a:gd name="connsiteY10" fmla="*/ 1228299 h 1262418"/>
                <a:gd name="connsiteX11" fmla="*/ 464024 w 764581"/>
                <a:gd name="connsiteY11" fmla="*/ 1262418 h 1262418"/>
                <a:gd name="connsiteX12" fmla="*/ 586854 w 764581"/>
                <a:gd name="connsiteY12" fmla="*/ 1241946 h 1262418"/>
                <a:gd name="connsiteX13" fmla="*/ 668741 w 764581"/>
                <a:gd name="connsiteY13" fmla="*/ 1125941 h 1262418"/>
                <a:gd name="connsiteX14" fmla="*/ 736980 w 764581"/>
                <a:gd name="connsiteY14" fmla="*/ 1030406 h 1262418"/>
                <a:gd name="connsiteX15" fmla="*/ 750627 w 764581"/>
                <a:gd name="connsiteY15" fmla="*/ 893929 h 1262418"/>
                <a:gd name="connsiteX16" fmla="*/ 749796 w 764581"/>
                <a:gd name="connsiteY16" fmla="*/ 781954 h 1262418"/>
                <a:gd name="connsiteX17" fmla="*/ 661917 w 764581"/>
                <a:gd name="connsiteY17" fmla="*/ 586854 h 1262418"/>
                <a:gd name="connsiteX18" fmla="*/ 641445 w 764581"/>
                <a:gd name="connsiteY18" fmla="*/ 498143 h 1262418"/>
                <a:gd name="connsiteX19" fmla="*/ 607326 w 764581"/>
                <a:gd name="connsiteY19" fmla="*/ 368490 h 1262418"/>
                <a:gd name="connsiteX20" fmla="*/ 491320 w 764581"/>
                <a:gd name="connsiteY20" fmla="*/ 211541 h 1262418"/>
                <a:gd name="connsiteX21" fmla="*/ 436729 w 764581"/>
                <a:gd name="connsiteY21" fmla="*/ 109182 h 1262418"/>
                <a:gd name="connsiteX22" fmla="*/ 388962 w 764581"/>
                <a:gd name="connsiteY22" fmla="*/ 40943 h 1262418"/>
                <a:gd name="connsiteX23" fmla="*/ 279780 w 76458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7326 w 752901"/>
                <a:gd name="connsiteY19" fmla="*/ 368490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7326 w 752901"/>
                <a:gd name="connsiteY19" fmla="*/ 368490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5781 w 752901"/>
                <a:gd name="connsiteY19" fmla="*/ 421914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90016 w 763137"/>
                <a:gd name="connsiteY0" fmla="*/ 0 h 1264692"/>
                <a:gd name="connsiteX1" fmla="*/ 187657 w 763137"/>
                <a:gd name="connsiteY1" fmla="*/ 27296 h 1264692"/>
                <a:gd name="connsiteX2" fmla="*/ 139890 w 763137"/>
                <a:gd name="connsiteY2" fmla="*/ 102358 h 1264692"/>
                <a:gd name="connsiteX3" fmla="*/ 85299 w 763137"/>
                <a:gd name="connsiteY3" fmla="*/ 197893 h 1264692"/>
                <a:gd name="connsiteX4" fmla="*/ 10236 w 763137"/>
                <a:gd name="connsiteY4" fmla="*/ 388961 h 1264692"/>
                <a:gd name="connsiteX5" fmla="*/ 23884 w 763137"/>
                <a:gd name="connsiteY5" fmla="*/ 655093 h 1264692"/>
                <a:gd name="connsiteX6" fmla="*/ 64828 w 763137"/>
                <a:gd name="connsiteY6" fmla="*/ 784746 h 1264692"/>
                <a:gd name="connsiteX7" fmla="*/ 85299 w 763137"/>
                <a:gd name="connsiteY7" fmla="*/ 968991 h 1264692"/>
                <a:gd name="connsiteX8" fmla="*/ 112595 w 763137"/>
                <a:gd name="connsiteY8" fmla="*/ 1044054 h 1264692"/>
                <a:gd name="connsiteX9" fmla="*/ 194481 w 763137"/>
                <a:gd name="connsiteY9" fmla="*/ 1180532 h 1264692"/>
                <a:gd name="connsiteX10" fmla="*/ 317311 w 763137"/>
                <a:gd name="connsiteY10" fmla="*/ 1228299 h 1264692"/>
                <a:gd name="connsiteX11" fmla="*/ 474260 w 763137"/>
                <a:gd name="connsiteY11" fmla="*/ 1262418 h 1264692"/>
                <a:gd name="connsiteX12" fmla="*/ 597090 w 763137"/>
                <a:gd name="connsiteY12" fmla="*/ 1241946 h 1264692"/>
                <a:gd name="connsiteX13" fmla="*/ 678977 w 763137"/>
                <a:gd name="connsiteY13" fmla="*/ 1125941 h 1264692"/>
                <a:gd name="connsiteX14" fmla="*/ 747216 w 763137"/>
                <a:gd name="connsiteY14" fmla="*/ 1030406 h 1264692"/>
                <a:gd name="connsiteX15" fmla="*/ 760863 w 763137"/>
                <a:gd name="connsiteY15" fmla="*/ 893929 h 1264692"/>
                <a:gd name="connsiteX16" fmla="*/ 760032 w 763137"/>
                <a:gd name="connsiteY16" fmla="*/ 781954 h 1264692"/>
                <a:gd name="connsiteX17" fmla="*/ 672153 w 763137"/>
                <a:gd name="connsiteY17" fmla="*/ 586854 h 1264692"/>
                <a:gd name="connsiteX18" fmla="*/ 651681 w 763137"/>
                <a:gd name="connsiteY18" fmla="*/ 498143 h 1264692"/>
                <a:gd name="connsiteX19" fmla="*/ 616017 w 763137"/>
                <a:gd name="connsiteY19" fmla="*/ 421914 h 1264692"/>
                <a:gd name="connsiteX20" fmla="*/ 501556 w 763137"/>
                <a:gd name="connsiteY20" fmla="*/ 211541 h 1264692"/>
                <a:gd name="connsiteX21" fmla="*/ 446965 w 763137"/>
                <a:gd name="connsiteY21" fmla="*/ 109182 h 1264692"/>
                <a:gd name="connsiteX22" fmla="*/ 399198 w 763137"/>
                <a:gd name="connsiteY22" fmla="*/ 40943 h 1264692"/>
                <a:gd name="connsiteX23" fmla="*/ 290016 w 763137"/>
                <a:gd name="connsiteY23" fmla="*/ 0 h 1264692"/>
                <a:gd name="connsiteX0" fmla="*/ 290016 w 763137"/>
                <a:gd name="connsiteY0" fmla="*/ 0 h 1264692"/>
                <a:gd name="connsiteX1" fmla="*/ 187657 w 763137"/>
                <a:gd name="connsiteY1" fmla="*/ 27296 h 1264692"/>
                <a:gd name="connsiteX2" fmla="*/ 139890 w 763137"/>
                <a:gd name="connsiteY2" fmla="*/ 102358 h 1264692"/>
                <a:gd name="connsiteX3" fmla="*/ 85299 w 763137"/>
                <a:gd name="connsiteY3" fmla="*/ 197893 h 1264692"/>
                <a:gd name="connsiteX4" fmla="*/ 10236 w 763137"/>
                <a:gd name="connsiteY4" fmla="*/ 388961 h 1264692"/>
                <a:gd name="connsiteX5" fmla="*/ 23884 w 763137"/>
                <a:gd name="connsiteY5" fmla="*/ 655093 h 1264692"/>
                <a:gd name="connsiteX6" fmla="*/ 64828 w 763137"/>
                <a:gd name="connsiteY6" fmla="*/ 784746 h 1264692"/>
                <a:gd name="connsiteX7" fmla="*/ 85299 w 763137"/>
                <a:gd name="connsiteY7" fmla="*/ 968991 h 1264692"/>
                <a:gd name="connsiteX8" fmla="*/ 112595 w 763137"/>
                <a:gd name="connsiteY8" fmla="*/ 1044054 h 1264692"/>
                <a:gd name="connsiteX9" fmla="*/ 194481 w 763137"/>
                <a:gd name="connsiteY9" fmla="*/ 1180532 h 1264692"/>
                <a:gd name="connsiteX10" fmla="*/ 317311 w 763137"/>
                <a:gd name="connsiteY10" fmla="*/ 1228299 h 1264692"/>
                <a:gd name="connsiteX11" fmla="*/ 474260 w 763137"/>
                <a:gd name="connsiteY11" fmla="*/ 1262418 h 1264692"/>
                <a:gd name="connsiteX12" fmla="*/ 597090 w 763137"/>
                <a:gd name="connsiteY12" fmla="*/ 1241946 h 1264692"/>
                <a:gd name="connsiteX13" fmla="*/ 678977 w 763137"/>
                <a:gd name="connsiteY13" fmla="*/ 1125941 h 1264692"/>
                <a:gd name="connsiteX14" fmla="*/ 747216 w 763137"/>
                <a:gd name="connsiteY14" fmla="*/ 1030406 h 1264692"/>
                <a:gd name="connsiteX15" fmla="*/ 760863 w 763137"/>
                <a:gd name="connsiteY15" fmla="*/ 893929 h 1264692"/>
                <a:gd name="connsiteX16" fmla="*/ 760032 w 763137"/>
                <a:gd name="connsiteY16" fmla="*/ 781954 h 1264692"/>
                <a:gd name="connsiteX17" fmla="*/ 672153 w 763137"/>
                <a:gd name="connsiteY17" fmla="*/ 586854 h 1264692"/>
                <a:gd name="connsiteX18" fmla="*/ 651681 w 763137"/>
                <a:gd name="connsiteY18" fmla="*/ 498143 h 1264692"/>
                <a:gd name="connsiteX19" fmla="*/ 616017 w 763137"/>
                <a:gd name="connsiteY19" fmla="*/ 421914 h 1264692"/>
                <a:gd name="connsiteX20" fmla="*/ 501556 w 763137"/>
                <a:gd name="connsiteY20" fmla="*/ 211541 h 1264692"/>
                <a:gd name="connsiteX21" fmla="*/ 446965 w 763137"/>
                <a:gd name="connsiteY21" fmla="*/ 109182 h 1264692"/>
                <a:gd name="connsiteX22" fmla="*/ 399198 w 763137"/>
                <a:gd name="connsiteY22" fmla="*/ 40943 h 1264692"/>
                <a:gd name="connsiteX23" fmla="*/ 290016 w 763137"/>
                <a:gd name="connsiteY23" fmla="*/ 0 h 1264692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64828 w 763137"/>
                <a:gd name="connsiteY6" fmla="*/ 787020 h 1266966"/>
                <a:gd name="connsiteX7" fmla="*/ 85299 w 763137"/>
                <a:gd name="connsiteY7" fmla="*/ 971265 h 1266966"/>
                <a:gd name="connsiteX8" fmla="*/ 112595 w 763137"/>
                <a:gd name="connsiteY8" fmla="*/ 1046328 h 1266966"/>
                <a:gd name="connsiteX9" fmla="*/ 194481 w 763137"/>
                <a:gd name="connsiteY9" fmla="*/ 1182806 h 1266966"/>
                <a:gd name="connsiteX10" fmla="*/ 317311 w 763137"/>
                <a:gd name="connsiteY10" fmla="*/ 1230573 h 1266966"/>
                <a:gd name="connsiteX11" fmla="*/ 474260 w 763137"/>
                <a:gd name="connsiteY11" fmla="*/ 1264692 h 1266966"/>
                <a:gd name="connsiteX12" fmla="*/ 597090 w 763137"/>
                <a:gd name="connsiteY12" fmla="*/ 1244220 h 1266966"/>
                <a:gd name="connsiteX13" fmla="*/ 678977 w 763137"/>
                <a:gd name="connsiteY13" fmla="*/ 1128215 h 1266966"/>
                <a:gd name="connsiteX14" fmla="*/ 747216 w 763137"/>
                <a:gd name="connsiteY14" fmla="*/ 1032680 h 1266966"/>
                <a:gd name="connsiteX15" fmla="*/ 760863 w 763137"/>
                <a:gd name="connsiteY15" fmla="*/ 896203 h 1266966"/>
                <a:gd name="connsiteX16" fmla="*/ 760032 w 763137"/>
                <a:gd name="connsiteY16" fmla="*/ 784228 h 1266966"/>
                <a:gd name="connsiteX17" fmla="*/ 672153 w 763137"/>
                <a:gd name="connsiteY17" fmla="*/ 589128 h 1266966"/>
                <a:gd name="connsiteX18" fmla="*/ 651681 w 763137"/>
                <a:gd name="connsiteY18" fmla="*/ 500417 h 1266966"/>
                <a:gd name="connsiteX19" fmla="*/ 616017 w 763137"/>
                <a:gd name="connsiteY19" fmla="*/ 424188 h 1266966"/>
                <a:gd name="connsiteX20" fmla="*/ 501556 w 763137"/>
                <a:gd name="connsiteY20" fmla="*/ 213815 h 1266966"/>
                <a:gd name="connsiteX21" fmla="*/ 446965 w 763137"/>
                <a:gd name="connsiteY21" fmla="*/ 111456 h 1266966"/>
                <a:gd name="connsiteX22" fmla="*/ 399198 w 763137"/>
                <a:gd name="connsiteY22" fmla="*/ 43217 h 1266966"/>
                <a:gd name="connsiteX23" fmla="*/ 290016 w 763137"/>
                <a:gd name="connsiteY23" fmla="*/ 2274 h 1266966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64828 w 763137"/>
                <a:gd name="connsiteY6" fmla="*/ 787020 h 1266966"/>
                <a:gd name="connsiteX7" fmla="*/ 85299 w 763137"/>
                <a:gd name="connsiteY7" fmla="*/ 971265 h 1266966"/>
                <a:gd name="connsiteX8" fmla="*/ 112595 w 763137"/>
                <a:gd name="connsiteY8" fmla="*/ 1046328 h 1266966"/>
                <a:gd name="connsiteX9" fmla="*/ 194481 w 763137"/>
                <a:gd name="connsiteY9" fmla="*/ 1182806 h 1266966"/>
                <a:gd name="connsiteX10" fmla="*/ 317311 w 763137"/>
                <a:gd name="connsiteY10" fmla="*/ 1230573 h 1266966"/>
                <a:gd name="connsiteX11" fmla="*/ 474260 w 763137"/>
                <a:gd name="connsiteY11" fmla="*/ 1264692 h 1266966"/>
                <a:gd name="connsiteX12" fmla="*/ 597090 w 763137"/>
                <a:gd name="connsiteY12" fmla="*/ 1244220 h 1266966"/>
                <a:gd name="connsiteX13" fmla="*/ 678977 w 763137"/>
                <a:gd name="connsiteY13" fmla="*/ 1128215 h 1266966"/>
                <a:gd name="connsiteX14" fmla="*/ 747216 w 763137"/>
                <a:gd name="connsiteY14" fmla="*/ 1032680 h 1266966"/>
                <a:gd name="connsiteX15" fmla="*/ 760863 w 763137"/>
                <a:gd name="connsiteY15" fmla="*/ 896203 h 1266966"/>
                <a:gd name="connsiteX16" fmla="*/ 760032 w 763137"/>
                <a:gd name="connsiteY16" fmla="*/ 784228 h 1266966"/>
                <a:gd name="connsiteX17" fmla="*/ 672153 w 763137"/>
                <a:gd name="connsiteY17" fmla="*/ 589128 h 1266966"/>
                <a:gd name="connsiteX18" fmla="*/ 651681 w 763137"/>
                <a:gd name="connsiteY18" fmla="*/ 500417 h 1266966"/>
                <a:gd name="connsiteX19" fmla="*/ 616017 w 763137"/>
                <a:gd name="connsiteY19" fmla="*/ 424188 h 1266966"/>
                <a:gd name="connsiteX20" fmla="*/ 501556 w 763137"/>
                <a:gd name="connsiteY20" fmla="*/ 213815 h 1266966"/>
                <a:gd name="connsiteX21" fmla="*/ 446965 w 763137"/>
                <a:gd name="connsiteY21" fmla="*/ 111456 h 1266966"/>
                <a:gd name="connsiteX22" fmla="*/ 399198 w 763137"/>
                <a:gd name="connsiteY22" fmla="*/ 43217 h 1266966"/>
                <a:gd name="connsiteX23" fmla="*/ 290016 w 763137"/>
                <a:gd name="connsiteY23" fmla="*/ 2274 h 1266966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85299 w 763137"/>
                <a:gd name="connsiteY6" fmla="*/ 971265 h 1266966"/>
                <a:gd name="connsiteX7" fmla="*/ 112595 w 763137"/>
                <a:gd name="connsiteY7" fmla="*/ 1046328 h 1266966"/>
                <a:gd name="connsiteX8" fmla="*/ 194481 w 763137"/>
                <a:gd name="connsiteY8" fmla="*/ 1182806 h 1266966"/>
                <a:gd name="connsiteX9" fmla="*/ 317311 w 763137"/>
                <a:gd name="connsiteY9" fmla="*/ 1230573 h 1266966"/>
                <a:gd name="connsiteX10" fmla="*/ 474260 w 763137"/>
                <a:gd name="connsiteY10" fmla="*/ 1264692 h 1266966"/>
                <a:gd name="connsiteX11" fmla="*/ 597090 w 763137"/>
                <a:gd name="connsiteY11" fmla="*/ 1244220 h 1266966"/>
                <a:gd name="connsiteX12" fmla="*/ 678977 w 763137"/>
                <a:gd name="connsiteY12" fmla="*/ 1128215 h 1266966"/>
                <a:gd name="connsiteX13" fmla="*/ 747216 w 763137"/>
                <a:gd name="connsiteY13" fmla="*/ 1032680 h 1266966"/>
                <a:gd name="connsiteX14" fmla="*/ 760863 w 763137"/>
                <a:gd name="connsiteY14" fmla="*/ 896203 h 1266966"/>
                <a:gd name="connsiteX15" fmla="*/ 760032 w 763137"/>
                <a:gd name="connsiteY15" fmla="*/ 784228 h 1266966"/>
                <a:gd name="connsiteX16" fmla="*/ 672153 w 763137"/>
                <a:gd name="connsiteY16" fmla="*/ 589128 h 1266966"/>
                <a:gd name="connsiteX17" fmla="*/ 651681 w 763137"/>
                <a:gd name="connsiteY17" fmla="*/ 500417 h 1266966"/>
                <a:gd name="connsiteX18" fmla="*/ 616017 w 763137"/>
                <a:gd name="connsiteY18" fmla="*/ 424188 h 1266966"/>
                <a:gd name="connsiteX19" fmla="*/ 501556 w 763137"/>
                <a:gd name="connsiteY19" fmla="*/ 213815 h 1266966"/>
                <a:gd name="connsiteX20" fmla="*/ 446965 w 763137"/>
                <a:gd name="connsiteY20" fmla="*/ 111456 h 1266966"/>
                <a:gd name="connsiteX21" fmla="*/ 399198 w 763137"/>
                <a:gd name="connsiteY21" fmla="*/ 43217 h 1266966"/>
                <a:gd name="connsiteX22" fmla="*/ 290016 w 763137"/>
                <a:gd name="connsiteY22" fmla="*/ 2274 h 1266966"/>
                <a:gd name="connsiteX0" fmla="*/ 290016 w 763137"/>
                <a:gd name="connsiteY0" fmla="*/ 2274 h 1282889"/>
                <a:gd name="connsiteX1" fmla="*/ 187657 w 763137"/>
                <a:gd name="connsiteY1" fmla="*/ 29570 h 1282889"/>
                <a:gd name="connsiteX2" fmla="*/ 139890 w 763137"/>
                <a:gd name="connsiteY2" fmla="*/ 104632 h 1282889"/>
                <a:gd name="connsiteX3" fmla="*/ 85299 w 763137"/>
                <a:gd name="connsiteY3" fmla="*/ 200167 h 1282889"/>
                <a:gd name="connsiteX4" fmla="*/ 10236 w 763137"/>
                <a:gd name="connsiteY4" fmla="*/ 391235 h 1282889"/>
                <a:gd name="connsiteX5" fmla="*/ 23884 w 763137"/>
                <a:gd name="connsiteY5" fmla="*/ 657367 h 1282889"/>
                <a:gd name="connsiteX6" fmla="*/ 85299 w 763137"/>
                <a:gd name="connsiteY6" fmla="*/ 971265 h 1282889"/>
                <a:gd name="connsiteX7" fmla="*/ 112595 w 763137"/>
                <a:gd name="connsiteY7" fmla="*/ 1046328 h 1282889"/>
                <a:gd name="connsiteX8" fmla="*/ 194481 w 763137"/>
                <a:gd name="connsiteY8" fmla="*/ 1182806 h 1282889"/>
                <a:gd name="connsiteX9" fmla="*/ 317311 w 763137"/>
                <a:gd name="connsiteY9" fmla="*/ 1230573 h 1282889"/>
                <a:gd name="connsiteX10" fmla="*/ 474260 w 763137"/>
                <a:gd name="connsiteY10" fmla="*/ 1264692 h 1282889"/>
                <a:gd name="connsiteX11" fmla="*/ 597090 w 763137"/>
                <a:gd name="connsiteY11" fmla="*/ 1244220 h 1282889"/>
                <a:gd name="connsiteX12" fmla="*/ 747216 w 763137"/>
                <a:gd name="connsiteY12" fmla="*/ 1032680 h 1282889"/>
                <a:gd name="connsiteX13" fmla="*/ 760863 w 763137"/>
                <a:gd name="connsiteY13" fmla="*/ 896203 h 1282889"/>
                <a:gd name="connsiteX14" fmla="*/ 760032 w 763137"/>
                <a:gd name="connsiteY14" fmla="*/ 784228 h 1282889"/>
                <a:gd name="connsiteX15" fmla="*/ 672153 w 763137"/>
                <a:gd name="connsiteY15" fmla="*/ 589128 h 1282889"/>
                <a:gd name="connsiteX16" fmla="*/ 651681 w 763137"/>
                <a:gd name="connsiteY16" fmla="*/ 500417 h 1282889"/>
                <a:gd name="connsiteX17" fmla="*/ 616017 w 763137"/>
                <a:gd name="connsiteY17" fmla="*/ 424188 h 1282889"/>
                <a:gd name="connsiteX18" fmla="*/ 501556 w 763137"/>
                <a:gd name="connsiteY18" fmla="*/ 213815 h 1282889"/>
                <a:gd name="connsiteX19" fmla="*/ 446965 w 763137"/>
                <a:gd name="connsiteY19" fmla="*/ 111456 h 1282889"/>
                <a:gd name="connsiteX20" fmla="*/ 399198 w 763137"/>
                <a:gd name="connsiteY20" fmla="*/ 43217 h 1282889"/>
                <a:gd name="connsiteX21" fmla="*/ 290016 w 763137"/>
                <a:gd name="connsiteY21" fmla="*/ 2274 h 1282889"/>
                <a:gd name="connsiteX0" fmla="*/ 290016 w 763137"/>
                <a:gd name="connsiteY0" fmla="*/ 2274 h 1297674"/>
                <a:gd name="connsiteX1" fmla="*/ 187657 w 763137"/>
                <a:gd name="connsiteY1" fmla="*/ 29570 h 1297674"/>
                <a:gd name="connsiteX2" fmla="*/ 139890 w 763137"/>
                <a:gd name="connsiteY2" fmla="*/ 104632 h 1297674"/>
                <a:gd name="connsiteX3" fmla="*/ 85299 w 763137"/>
                <a:gd name="connsiteY3" fmla="*/ 200167 h 1297674"/>
                <a:gd name="connsiteX4" fmla="*/ 10236 w 763137"/>
                <a:gd name="connsiteY4" fmla="*/ 391235 h 1297674"/>
                <a:gd name="connsiteX5" fmla="*/ 23884 w 763137"/>
                <a:gd name="connsiteY5" fmla="*/ 657367 h 1297674"/>
                <a:gd name="connsiteX6" fmla="*/ 85299 w 763137"/>
                <a:gd name="connsiteY6" fmla="*/ 971265 h 1297674"/>
                <a:gd name="connsiteX7" fmla="*/ 112595 w 763137"/>
                <a:gd name="connsiteY7" fmla="*/ 1046328 h 1297674"/>
                <a:gd name="connsiteX8" fmla="*/ 194481 w 763137"/>
                <a:gd name="connsiteY8" fmla="*/ 1182806 h 1297674"/>
                <a:gd name="connsiteX9" fmla="*/ 317311 w 763137"/>
                <a:gd name="connsiteY9" fmla="*/ 1230573 h 1297674"/>
                <a:gd name="connsiteX10" fmla="*/ 474260 w 763137"/>
                <a:gd name="connsiteY10" fmla="*/ 1264692 h 1297674"/>
                <a:gd name="connsiteX11" fmla="*/ 747216 w 763137"/>
                <a:gd name="connsiteY11" fmla="*/ 1032680 h 1297674"/>
                <a:gd name="connsiteX12" fmla="*/ 760863 w 763137"/>
                <a:gd name="connsiteY12" fmla="*/ 896203 h 1297674"/>
                <a:gd name="connsiteX13" fmla="*/ 760032 w 763137"/>
                <a:gd name="connsiteY13" fmla="*/ 784228 h 1297674"/>
                <a:gd name="connsiteX14" fmla="*/ 672153 w 763137"/>
                <a:gd name="connsiteY14" fmla="*/ 589128 h 1297674"/>
                <a:gd name="connsiteX15" fmla="*/ 651681 w 763137"/>
                <a:gd name="connsiteY15" fmla="*/ 500417 h 1297674"/>
                <a:gd name="connsiteX16" fmla="*/ 616017 w 763137"/>
                <a:gd name="connsiteY16" fmla="*/ 424188 h 1297674"/>
                <a:gd name="connsiteX17" fmla="*/ 501556 w 763137"/>
                <a:gd name="connsiteY17" fmla="*/ 213815 h 1297674"/>
                <a:gd name="connsiteX18" fmla="*/ 446965 w 763137"/>
                <a:gd name="connsiteY18" fmla="*/ 111456 h 1297674"/>
                <a:gd name="connsiteX19" fmla="*/ 399198 w 763137"/>
                <a:gd name="connsiteY19" fmla="*/ 43217 h 1297674"/>
                <a:gd name="connsiteX20" fmla="*/ 290016 w 763137"/>
                <a:gd name="connsiteY20" fmla="*/ 2274 h 1297674"/>
                <a:gd name="connsiteX0" fmla="*/ 290016 w 763137"/>
                <a:gd name="connsiteY0" fmla="*/ 2274 h 1289713"/>
                <a:gd name="connsiteX1" fmla="*/ 187657 w 763137"/>
                <a:gd name="connsiteY1" fmla="*/ 29570 h 1289713"/>
                <a:gd name="connsiteX2" fmla="*/ 139890 w 763137"/>
                <a:gd name="connsiteY2" fmla="*/ 104632 h 1289713"/>
                <a:gd name="connsiteX3" fmla="*/ 85299 w 763137"/>
                <a:gd name="connsiteY3" fmla="*/ 200167 h 1289713"/>
                <a:gd name="connsiteX4" fmla="*/ 10236 w 763137"/>
                <a:gd name="connsiteY4" fmla="*/ 391235 h 1289713"/>
                <a:gd name="connsiteX5" fmla="*/ 23884 w 763137"/>
                <a:gd name="connsiteY5" fmla="*/ 657367 h 1289713"/>
                <a:gd name="connsiteX6" fmla="*/ 85299 w 763137"/>
                <a:gd name="connsiteY6" fmla="*/ 971265 h 1289713"/>
                <a:gd name="connsiteX7" fmla="*/ 112595 w 763137"/>
                <a:gd name="connsiteY7" fmla="*/ 1046328 h 1289713"/>
                <a:gd name="connsiteX8" fmla="*/ 194481 w 763137"/>
                <a:gd name="connsiteY8" fmla="*/ 1182806 h 1289713"/>
                <a:gd name="connsiteX9" fmla="*/ 474260 w 763137"/>
                <a:gd name="connsiteY9" fmla="*/ 1264692 h 1289713"/>
                <a:gd name="connsiteX10" fmla="*/ 747216 w 763137"/>
                <a:gd name="connsiteY10" fmla="*/ 1032680 h 1289713"/>
                <a:gd name="connsiteX11" fmla="*/ 760863 w 763137"/>
                <a:gd name="connsiteY11" fmla="*/ 896203 h 1289713"/>
                <a:gd name="connsiteX12" fmla="*/ 760032 w 763137"/>
                <a:gd name="connsiteY12" fmla="*/ 784228 h 1289713"/>
                <a:gd name="connsiteX13" fmla="*/ 672153 w 763137"/>
                <a:gd name="connsiteY13" fmla="*/ 589128 h 1289713"/>
                <a:gd name="connsiteX14" fmla="*/ 651681 w 763137"/>
                <a:gd name="connsiteY14" fmla="*/ 500417 h 1289713"/>
                <a:gd name="connsiteX15" fmla="*/ 616017 w 763137"/>
                <a:gd name="connsiteY15" fmla="*/ 424188 h 1289713"/>
                <a:gd name="connsiteX16" fmla="*/ 501556 w 763137"/>
                <a:gd name="connsiteY16" fmla="*/ 213815 h 1289713"/>
                <a:gd name="connsiteX17" fmla="*/ 446965 w 763137"/>
                <a:gd name="connsiteY17" fmla="*/ 111456 h 1289713"/>
                <a:gd name="connsiteX18" fmla="*/ 399198 w 763137"/>
                <a:gd name="connsiteY18" fmla="*/ 43217 h 1289713"/>
                <a:gd name="connsiteX19" fmla="*/ 290016 w 763137"/>
                <a:gd name="connsiteY19" fmla="*/ 2274 h 1289713"/>
                <a:gd name="connsiteX0" fmla="*/ 290016 w 763137"/>
                <a:gd name="connsiteY0" fmla="*/ 2274 h 1297674"/>
                <a:gd name="connsiteX1" fmla="*/ 187657 w 763137"/>
                <a:gd name="connsiteY1" fmla="*/ 29570 h 1297674"/>
                <a:gd name="connsiteX2" fmla="*/ 139890 w 763137"/>
                <a:gd name="connsiteY2" fmla="*/ 104632 h 1297674"/>
                <a:gd name="connsiteX3" fmla="*/ 85299 w 763137"/>
                <a:gd name="connsiteY3" fmla="*/ 200167 h 1297674"/>
                <a:gd name="connsiteX4" fmla="*/ 10236 w 763137"/>
                <a:gd name="connsiteY4" fmla="*/ 391235 h 1297674"/>
                <a:gd name="connsiteX5" fmla="*/ 23884 w 763137"/>
                <a:gd name="connsiteY5" fmla="*/ 657367 h 1297674"/>
                <a:gd name="connsiteX6" fmla="*/ 85299 w 763137"/>
                <a:gd name="connsiteY6" fmla="*/ 971265 h 1297674"/>
                <a:gd name="connsiteX7" fmla="*/ 112595 w 763137"/>
                <a:gd name="connsiteY7" fmla="*/ 1046328 h 1297674"/>
                <a:gd name="connsiteX8" fmla="*/ 194481 w 763137"/>
                <a:gd name="connsiteY8" fmla="*/ 1182806 h 1297674"/>
                <a:gd name="connsiteX9" fmla="*/ 474260 w 763137"/>
                <a:gd name="connsiteY9" fmla="*/ 1264692 h 1297674"/>
                <a:gd name="connsiteX10" fmla="*/ 747216 w 763137"/>
                <a:gd name="connsiteY10" fmla="*/ 1032680 h 1297674"/>
                <a:gd name="connsiteX11" fmla="*/ 760863 w 763137"/>
                <a:gd name="connsiteY11" fmla="*/ 896203 h 1297674"/>
                <a:gd name="connsiteX12" fmla="*/ 760032 w 763137"/>
                <a:gd name="connsiteY12" fmla="*/ 784228 h 1297674"/>
                <a:gd name="connsiteX13" fmla="*/ 672153 w 763137"/>
                <a:gd name="connsiteY13" fmla="*/ 589128 h 1297674"/>
                <a:gd name="connsiteX14" fmla="*/ 651681 w 763137"/>
                <a:gd name="connsiteY14" fmla="*/ 500417 h 1297674"/>
                <a:gd name="connsiteX15" fmla="*/ 616017 w 763137"/>
                <a:gd name="connsiteY15" fmla="*/ 424188 h 1297674"/>
                <a:gd name="connsiteX16" fmla="*/ 501556 w 763137"/>
                <a:gd name="connsiteY16" fmla="*/ 213815 h 1297674"/>
                <a:gd name="connsiteX17" fmla="*/ 446965 w 763137"/>
                <a:gd name="connsiteY17" fmla="*/ 111456 h 1297674"/>
                <a:gd name="connsiteX18" fmla="*/ 399198 w 763137"/>
                <a:gd name="connsiteY18" fmla="*/ 43217 h 1297674"/>
                <a:gd name="connsiteX19" fmla="*/ 290016 w 763137"/>
                <a:gd name="connsiteY19" fmla="*/ 2274 h 1297674"/>
                <a:gd name="connsiteX0" fmla="*/ 290016 w 794983"/>
                <a:gd name="connsiteY0" fmla="*/ 2274 h 1297674"/>
                <a:gd name="connsiteX1" fmla="*/ 187657 w 794983"/>
                <a:gd name="connsiteY1" fmla="*/ 29570 h 1297674"/>
                <a:gd name="connsiteX2" fmla="*/ 139890 w 794983"/>
                <a:gd name="connsiteY2" fmla="*/ 104632 h 1297674"/>
                <a:gd name="connsiteX3" fmla="*/ 85299 w 794983"/>
                <a:gd name="connsiteY3" fmla="*/ 200167 h 1297674"/>
                <a:gd name="connsiteX4" fmla="*/ 10236 w 794983"/>
                <a:gd name="connsiteY4" fmla="*/ 391235 h 1297674"/>
                <a:gd name="connsiteX5" fmla="*/ 23884 w 794983"/>
                <a:gd name="connsiteY5" fmla="*/ 657367 h 1297674"/>
                <a:gd name="connsiteX6" fmla="*/ 85299 w 794983"/>
                <a:gd name="connsiteY6" fmla="*/ 971265 h 1297674"/>
                <a:gd name="connsiteX7" fmla="*/ 112595 w 794983"/>
                <a:gd name="connsiteY7" fmla="*/ 1046328 h 1297674"/>
                <a:gd name="connsiteX8" fmla="*/ 194481 w 794983"/>
                <a:gd name="connsiteY8" fmla="*/ 1182806 h 1297674"/>
                <a:gd name="connsiteX9" fmla="*/ 474260 w 794983"/>
                <a:gd name="connsiteY9" fmla="*/ 1264692 h 1297674"/>
                <a:gd name="connsiteX10" fmla="*/ 747216 w 794983"/>
                <a:gd name="connsiteY10" fmla="*/ 1032680 h 1297674"/>
                <a:gd name="connsiteX11" fmla="*/ 760863 w 794983"/>
                <a:gd name="connsiteY11" fmla="*/ 896203 h 1297674"/>
                <a:gd name="connsiteX12" fmla="*/ 760032 w 794983"/>
                <a:gd name="connsiteY12" fmla="*/ 784228 h 1297674"/>
                <a:gd name="connsiteX13" fmla="*/ 672153 w 794983"/>
                <a:gd name="connsiteY13" fmla="*/ 589128 h 1297674"/>
                <a:gd name="connsiteX14" fmla="*/ 651681 w 794983"/>
                <a:gd name="connsiteY14" fmla="*/ 500417 h 1297674"/>
                <a:gd name="connsiteX15" fmla="*/ 616017 w 794983"/>
                <a:gd name="connsiteY15" fmla="*/ 424188 h 1297674"/>
                <a:gd name="connsiteX16" fmla="*/ 501556 w 794983"/>
                <a:gd name="connsiteY16" fmla="*/ 213815 h 1297674"/>
                <a:gd name="connsiteX17" fmla="*/ 446965 w 794983"/>
                <a:gd name="connsiteY17" fmla="*/ 111456 h 1297674"/>
                <a:gd name="connsiteX18" fmla="*/ 399198 w 794983"/>
                <a:gd name="connsiteY18" fmla="*/ 43217 h 1297674"/>
                <a:gd name="connsiteX19" fmla="*/ 290016 w 794983"/>
                <a:gd name="connsiteY19" fmla="*/ 2274 h 1297674"/>
                <a:gd name="connsiteX0" fmla="*/ 290016 w 794983"/>
                <a:gd name="connsiteY0" fmla="*/ 2274 h 1297674"/>
                <a:gd name="connsiteX1" fmla="*/ 187657 w 794983"/>
                <a:gd name="connsiteY1" fmla="*/ 29570 h 1297674"/>
                <a:gd name="connsiteX2" fmla="*/ 139890 w 794983"/>
                <a:gd name="connsiteY2" fmla="*/ 104632 h 1297674"/>
                <a:gd name="connsiteX3" fmla="*/ 85299 w 794983"/>
                <a:gd name="connsiteY3" fmla="*/ 200167 h 1297674"/>
                <a:gd name="connsiteX4" fmla="*/ 10236 w 794983"/>
                <a:gd name="connsiteY4" fmla="*/ 391235 h 1297674"/>
                <a:gd name="connsiteX5" fmla="*/ 23884 w 794983"/>
                <a:gd name="connsiteY5" fmla="*/ 657367 h 1297674"/>
                <a:gd name="connsiteX6" fmla="*/ 85299 w 794983"/>
                <a:gd name="connsiteY6" fmla="*/ 971265 h 1297674"/>
                <a:gd name="connsiteX7" fmla="*/ 112595 w 794983"/>
                <a:gd name="connsiteY7" fmla="*/ 1046328 h 1297674"/>
                <a:gd name="connsiteX8" fmla="*/ 194481 w 794983"/>
                <a:gd name="connsiteY8" fmla="*/ 1182806 h 1297674"/>
                <a:gd name="connsiteX9" fmla="*/ 474260 w 794983"/>
                <a:gd name="connsiteY9" fmla="*/ 1264692 h 1297674"/>
                <a:gd name="connsiteX10" fmla="*/ 747216 w 794983"/>
                <a:gd name="connsiteY10" fmla="*/ 1032680 h 1297674"/>
                <a:gd name="connsiteX11" fmla="*/ 760863 w 794983"/>
                <a:gd name="connsiteY11" fmla="*/ 896203 h 1297674"/>
                <a:gd name="connsiteX12" fmla="*/ 672153 w 794983"/>
                <a:gd name="connsiteY12" fmla="*/ 589128 h 1297674"/>
                <a:gd name="connsiteX13" fmla="*/ 651681 w 794983"/>
                <a:gd name="connsiteY13" fmla="*/ 500417 h 1297674"/>
                <a:gd name="connsiteX14" fmla="*/ 616017 w 794983"/>
                <a:gd name="connsiteY14" fmla="*/ 424188 h 1297674"/>
                <a:gd name="connsiteX15" fmla="*/ 501556 w 794983"/>
                <a:gd name="connsiteY15" fmla="*/ 213815 h 1297674"/>
                <a:gd name="connsiteX16" fmla="*/ 446965 w 794983"/>
                <a:gd name="connsiteY16" fmla="*/ 111456 h 1297674"/>
                <a:gd name="connsiteX17" fmla="*/ 399198 w 794983"/>
                <a:gd name="connsiteY17" fmla="*/ 43217 h 1297674"/>
                <a:gd name="connsiteX18" fmla="*/ 290016 w 794983"/>
                <a:gd name="connsiteY18" fmla="*/ 2274 h 1297674"/>
                <a:gd name="connsiteX0" fmla="*/ 290016 w 760863"/>
                <a:gd name="connsiteY0" fmla="*/ 2274 h 1312459"/>
                <a:gd name="connsiteX1" fmla="*/ 187657 w 760863"/>
                <a:gd name="connsiteY1" fmla="*/ 29570 h 1312459"/>
                <a:gd name="connsiteX2" fmla="*/ 139890 w 760863"/>
                <a:gd name="connsiteY2" fmla="*/ 104632 h 1312459"/>
                <a:gd name="connsiteX3" fmla="*/ 85299 w 760863"/>
                <a:gd name="connsiteY3" fmla="*/ 200167 h 1312459"/>
                <a:gd name="connsiteX4" fmla="*/ 10236 w 760863"/>
                <a:gd name="connsiteY4" fmla="*/ 391235 h 1312459"/>
                <a:gd name="connsiteX5" fmla="*/ 23884 w 760863"/>
                <a:gd name="connsiteY5" fmla="*/ 657367 h 1312459"/>
                <a:gd name="connsiteX6" fmla="*/ 85299 w 760863"/>
                <a:gd name="connsiteY6" fmla="*/ 971265 h 1312459"/>
                <a:gd name="connsiteX7" fmla="*/ 112595 w 760863"/>
                <a:gd name="connsiteY7" fmla="*/ 1046328 h 1312459"/>
                <a:gd name="connsiteX8" fmla="*/ 194481 w 760863"/>
                <a:gd name="connsiteY8" fmla="*/ 1182806 h 1312459"/>
                <a:gd name="connsiteX9" fmla="*/ 474260 w 760863"/>
                <a:gd name="connsiteY9" fmla="*/ 1264692 h 1312459"/>
                <a:gd name="connsiteX10" fmla="*/ 760863 w 760863"/>
                <a:gd name="connsiteY10" fmla="*/ 896203 h 1312459"/>
                <a:gd name="connsiteX11" fmla="*/ 672153 w 760863"/>
                <a:gd name="connsiteY11" fmla="*/ 589128 h 1312459"/>
                <a:gd name="connsiteX12" fmla="*/ 651681 w 760863"/>
                <a:gd name="connsiteY12" fmla="*/ 500417 h 1312459"/>
                <a:gd name="connsiteX13" fmla="*/ 616017 w 760863"/>
                <a:gd name="connsiteY13" fmla="*/ 424188 h 1312459"/>
                <a:gd name="connsiteX14" fmla="*/ 501556 w 760863"/>
                <a:gd name="connsiteY14" fmla="*/ 213815 h 1312459"/>
                <a:gd name="connsiteX15" fmla="*/ 446965 w 760863"/>
                <a:gd name="connsiteY15" fmla="*/ 111456 h 1312459"/>
                <a:gd name="connsiteX16" fmla="*/ 399198 w 760863"/>
                <a:gd name="connsiteY16" fmla="*/ 43217 h 1312459"/>
                <a:gd name="connsiteX17" fmla="*/ 290016 w 760863"/>
                <a:gd name="connsiteY17" fmla="*/ 2274 h 1312459"/>
                <a:gd name="connsiteX0" fmla="*/ 290016 w 760033"/>
                <a:gd name="connsiteY0" fmla="*/ 2274 h 1319120"/>
                <a:gd name="connsiteX1" fmla="*/ 187657 w 760033"/>
                <a:gd name="connsiteY1" fmla="*/ 29570 h 1319120"/>
                <a:gd name="connsiteX2" fmla="*/ 139890 w 760033"/>
                <a:gd name="connsiteY2" fmla="*/ 104632 h 1319120"/>
                <a:gd name="connsiteX3" fmla="*/ 85299 w 760033"/>
                <a:gd name="connsiteY3" fmla="*/ 200167 h 1319120"/>
                <a:gd name="connsiteX4" fmla="*/ 10236 w 760033"/>
                <a:gd name="connsiteY4" fmla="*/ 391235 h 1319120"/>
                <a:gd name="connsiteX5" fmla="*/ 23884 w 760033"/>
                <a:gd name="connsiteY5" fmla="*/ 657367 h 1319120"/>
                <a:gd name="connsiteX6" fmla="*/ 85299 w 760033"/>
                <a:gd name="connsiteY6" fmla="*/ 971265 h 1319120"/>
                <a:gd name="connsiteX7" fmla="*/ 112595 w 760033"/>
                <a:gd name="connsiteY7" fmla="*/ 1046328 h 1319120"/>
                <a:gd name="connsiteX8" fmla="*/ 194481 w 760033"/>
                <a:gd name="connsiteY8" fmla="*/ 1182806 h 1319120"/>
                <a:gd name="connsiteX9" fmla="*/ 474260 w 760033"/>
                <a:gd name="connsiteY9" fmla="*/ 1264692 h 1319120"/>
                <a:gd name="connsiteX10" fmla="*/ 760033 w 760033"/>
                <a:gd name="connsiteY10" fmla="*/ 856235 h 1319120"/>
                <a:gd name="connsiteX11" fmla="*/ 672153 w 760033"/>
                <a:gd name="connsiteY11" fmla="*/ 589128 h 1319120"/>
                <a:gd name="connsiteX12" fmla="*/ 651681 w 760033"/>
                <a:gd name="connsiteY12" fmla="*/ 500417 h 1319120"/>
                <a:gd name="connsiteX13" fmla="*/ 616017 w 760033"/>
                <a:gd name="connsiteY13" fmla="*/ 424188 h 1319120"/>
                <a:gd name="connsiteX14" fmla="*/ 501556 w 760033"/>
                <a:gd name="connsiteY14" fmla="*/ 213815 h 1319120"/>
                <a:gd name="connsiteX15" fmla="*/ 446965 w 760033"/>
                <a:gd name="connsiteY15" fmla="*/ 111456 h 1319120"/>
                <a:gd name="connsiteX16" fmla="*/ 399198 w 760033"/>
                <a:gd name="connsiteY16" fmla="*/ 43217 h 1319120"/>
                <a:gd name="connsiteX17" fmla="*/ 290016 w 760033"/>
                <a:gd name="connsiteY17" fmla="*/ 2274 h 1319120"/>
                <a:gd name="connsiteX0" fmla="*/ 290016 w 772543"/>
                <a:gd name="connsiteY0" fmla="*/ 2274 h 1319120"/>
                <a:gd name="connsiteX1" fmla="*/ 187657 w 772543"/>
                <a:gd name="connsiteY1" fmla="*/ 29570 h 1319120"/>
                <a:gd name="connsiteX2" fmla="*/ 139890 w 772543"/>
                <a:gd name="connsiteY2" fmla="*/ 104632 h 1319120"/>
                <a:gd name="connsiteX3" fmla="*/ 85299 w 772543"/>
                <a:gd name="connsiteY3" fmla="*/ 200167 h 1319120"/>
                <a:gd name="connsiteX4" fmla="*/ 10236 w 772543"/>
                <a:gd name="connsiteY4" fmla="*/ 391235 h 1319120"/>
                <a:gd name="connsiteX5" fmla="*/ 23884 w 772543"/>
                <a:gd name="connsiteY5" fmla="*/ 657367 h 1319120"/>
                <a:gd name="connsiteX6" fmla="*/ 85299 w 772543"/>
                <a:gd name="connsiteY6" fmla="*/ 971265 h 1319120"/>
                <a:gd name="connsiteX7" fmla="*/ 112595 w 772543"/>
                <a:gd name="connsiteY7" fmla="*/ 1046328 h 1319120"/>
                <a:gd name="connsiteX8" fmla="*/ 194481 w 772543"/>
                <a:gd name="connsiteY8" fmla="*/ 1182806 h 1319120"/>
                <a:gd name="connsiteX9" fmla="*/ 474260 w 772543"/>
                <a:gd name="connsiteY9" fmla="*/ 1264692 h 1319120"/>
                <a:gd name="connsiteX10" fmla="*/ 760033 w 772543"/>
                <a:gd name="connsiteY10" fmla="*/ 856235 h 1319120"/>
                <a:gd name="connsiteX11" fmla="*/ 672153 w 772543"/>
                <a:gd name="connsiteY11" fmla="*/ 589128 h 1319120"/>
                <a:gd name="connsiteX12" fmla="*/ 651681 w 772543"/>
                <a:gd name="connsiteY12" fmla="*/ 500417 h 1319120"/>
                <a:gd name="connsiteX13" fmla="*/ 616017 w 772543"/>
                <a:gd name="connsiteY13" fmla="*/ 424188 h 1319120"/>
                <a:gd name="connsiteX14" fmla="*/ 501556 w 772543"/>
                <a:gd name="connsiteY14" fmla="*/ 213815 h 1319120"/>
                <a:gd name="connsiteX15" fmla="*/ 446965 w 772543"/>
                <a:gd name="connsiteY15" fmla="*/ 111456 h 1319120"/>
                <a:gd name="connsiteX16" fmla="*/ 399198 w 772543"/>
                <a:gd name="connsiteY16" fmla="*/ 43217 h 1319120"/>
                <a:gd name="connsiteX17" fmla="*/ 290016 w 772543"/>
                <a:gd name="connsiteY17" fmla="*/ 2274 h 1319120"/>
                <a:gd name="connsiteX0" fmla="*/ 290016 w 772543"/>
                <a:gd name="connsiteY0" fmla="*/ 2274 h 1319121"/>
                <a:gd name="connsiteX1" fmla="*/ 187657 w 772543"/>
                <a:gd name="connsiteY1" fmla="*/ 29570 h 1319121"/>
                <a:gd name="connsiteX2" fmla="*/ 139890 w 772543"/>
                <a:gd name="connsiteY2" fmla="*/ 104632 h 1319121"/>
                <a:gd name="connsiteX3" fmla="*/ 85299 w 772543"/>
                <a:gd name="connsiteY3" fmla="*/ 200167 h 1319121"/>
                <a:gd name="connsiteX4" fmla="*/ 10236 w 772543"/>
                <a:gd name="connsiteY4" fmla="*/ 391235 h 1319121"/>
                <a:gd name="connsiteX5" fmla="*/ 23884 w 772543"/>
                <a:gd name="connsiteY5" fmla="*/ 657367 h 1319121"/>
                <a:gd name="connsiteX6" fmla="*/ 85299 w 772543"/>
                <a:gd name="connsiteY6" fmla="*/ 971265 h 1319121"/>
                <a:gd name="connsiteX7" fmla="*/ 112595 w 772543"/>
                <a:gd name="connsiteY7" fmla="*/ 1046328 h 1319121"/>
                <a:gd name="connsiteX8" fmla="*/ 194481 w 772543"/>
                <a:gd name="connsiteY8" fmla="*/ 1182806 h 1319121"/>
                <a:gd name="connsiteX9" fmla="*/ 474260 w 772543"/>
                <a:gd name="connsiteY9" fmla="*/ 1264692 h 1319121"/>
                <a:gd name="connsiteX10" fmla="*/ 760033 w 772543"/>
                <a:gd name="connsiteY10" fmla="*/ 856234 h 1319121"/>
                <a:gd name="connsiteX11" fmla="*/ 672153 w 772543"/>
                <a:gd name="connsiteY11" fmla="*/ 589128 h 1319121"/>
                <a:gd name="connsiteX12" fmla="*/ 651681 w 772543"/>
                <a:gd name="connsiteY12" fmla="*/ 500417 h 1319121"/>
                <a:gd name="connsiteX13" fmla="*/ 616017 w 772543"/>
                <a:gd name="connsiteY13" fmla="*/ 424188 h 1319121"/>
                <a:gd name="connsiteX14" fmla="*/ 501556 w 772543"/>
                <a:gd name="connsiteY14" fmla="*/ 213815 h 1319121"/>
                <a:gd name="connsiteX15" fmla="*/ 446965 w 772543"/>
                <a:gd name="connsiteY15" fmla="*/ 111456 h 1319121"/>
                <a:gd name="connsiteX16" fmla="*/ 399198 w 772543"/>
                <a:gd name="connsiteY16" fmla="*/ 43217 h 1319121"/>
                <a:gd name="connsiteX17" fmla="*/ 290016 w 772543"/>
                <a:gd name="connsiteY17" fmla="*/ 2274 h 1319121"/>
                <a:gd name="connsiteX0" fmla="*/ 290016 w 760966"/>
                <a:gd name="connsiteY0" fmla="*/ 2274 h 1319121"/>
                <a:gd name="connsiteX1" fmla="*/ 187657 w 760966"/>
                <a:gd name="connsiteY1" fmla="*/ 29570 h 1319121"/>
                <a:gd name="connsiteX2" fmla="*/ 139890 w 760966"/>
                <a:gd name="connsiteY2" fmla="*/ 104632 h 1319121"/>
                <a:gd name="connsiteX3" fmla="*/ 85299 w 760966"/>
                <a:gd name="connsiteY3" fmla="*/ 200167 h 1319121"/>
                <a:gd name="connsiteX4" fmla="*/ 10236 w 760966"/>
                <a:gd name="connsiteY4" fmla="*/ 391235 h 1319121"/>
                <a:gd name="connsiteX5" fmla="*/ 23884 w 760966"/>
                <a:gd name="connsiteY5" fmla="*/ 657367 h 1319121"/>
                <a:gd name="connsiteX6" fmla="*/ 85299 w 760966"/>
                <a:gd name="connsiteY6" fmla="*/ 971265 h 1319121"/>
                <a:gd name="connsiteX7" fmla="*/ 112595 w 760966"/>
                <a:gd name="connsiteY7" fmla="*/ 1046328 h 1319121"/>
                <a:gd name="connsiteX8" fmla="*/ 194481 w 760966"/>
                <a:gd name="connsiteY8" fmla="*/ 1182806 h 1319121"/>
                <a:gd name="connsiteX9" fmla="*/ 474260 w 760966"/>
                <a:gd name="connsiteY9" fmla="*/ 1264692 h 1319121"/>
                <a:gd name="connsiteX10" fmla="*/ 760033 w 760966"/>
                <a:gd name="connsiteY10" fmla="*/ 856234 h 1319121"/>
                <a:gd name="connsiteX11" fmla="*/ 672153 w 760966"/>
                <a:gd name="connsiteY11" fmla="*/ 589128 h 1319121"/>
                <a:gd name="connsiteX12" fmla="*/ 651681 w 760966"/>
                <a:gd name="connsiteY12" fmla="*/ 500417 h 1319121"/>
                <a:gd name="connsiteX13" fmla="*/ 616017 w 760966"/>
                <a:gd name="connsiteY13" fmla="*/ 424188 h 1319121"/>
                <a:gd name="connsiteX14" fmla="*/ 501556 w 760966"/>
                <a:gd name="connsiteY14" fmla="*/ 213815 h 1319121"/>
                <a:gd name="connsiteX15" fmla="*/ 446965 w 760966"/>
                <a:gd name="connsiteY15" fmla="*/ 111456 h 1319121"/>
                <a:gd name="connsiteX16" fmla="*/ 399198 w 760966"/>
                <a:gd name="connsiteY16" fmla="*/ 43217 h 1319121"/>
                <a:gd name="connsiteX17" fmla="*/ 290016 w 760966"/>
                <a:gd name="connsiteY17" fmla="*/ 2274 h 1319121"/>
                <a:gd name="connsiteX0" fmla="*/ 290016 w 690350"/>
                <a:gd name="connsiteY0" fmla="*/ 2274 h 1319121"/>
                <a:gd name="connsiteX1" fmla="*/ 187657 w 690350"/>
                <a:gd name="connsiteY1" fmla="*/ 29570 h 1319121"/>
                <a:gd name="connsiteX2" fmla="*/ 139890 w 690350"/>
                <a:gd name="connsiteY2" fmla="*/ 104632 h 1319121"/>
                <a:gd name="connsiteX3" fmla="*/ 85299 w 690350"/>
                <a:gd name="connsiteY3" fmla="*/ 200167 h 1319121"/>
                <a:gd name="connsiteX4" fmla="*/ 10236 w 690350"/>
                <a:gd name="connsiteY4" fmla="*/ 391235 h 1319121"/>
                <a:gd name="connsiteX5" fmla="*/ 23884 w 690350"/>
                <a:gd name="connsiteY5" fmla="*/ 657367 h 1319121"/>
                <a:gd name="connsiteX6" fmla="*/ 85299 w 690350"/>
                <a:gd name="connsiteY6" fmla="*/ 971265 h 1319121"/>
                <a:gd name="connsiteX7" fmla="*/ 112595 w 690350"/>
                <a:gd name="connsiteY7" fmla="*/ 1046328 h 1319121"/>
                <a:gd name="connsiteX8" fmla="*/ 194481 w 690350"/>
                <a:gd name="connsiteY8" fmla="*/ 1182806 h 1319121"/>
                <a:gd name="connsiteX9" fmla="*/ 474260 w 690350"/>
                <a:gd name="connsiteY9" fmla="*/ 1264692 h 1319121"/>
                <a:gd name="connsiteX10" fmla="*/ 688025 w 690350"/>
                <a:gd name="connsiteY10" fmla="*/ 856234 h 1319121"/>
                <a:gd name="connsiteX11" fmla="*/ 672153 w 690350"/>
                <a:gd name="connsiteY11" fmla="*/ 589128 h 1319121"/>
                <a:gd name="connsiteX12" fmla="*/ 651681 w 690350"/>
                <a:gd name="connsiteY12" fmla="*/ 500417 h 1319121"/>
                <a:gd name="connsiteX13" fmla="*/ 616017 w 690350"/>
                <a:gd name="connsiteY13" fmla="*/ 424188 h 1319121"/>
                <a:gd name="connsiteX14" fmla="*/ 501556 w 690350"/>
                <a:gd name="connsiteY14" fmla="*/ 213815 h 1319121"/>
                <a:gd name="connsiteX15" fmla="*/ 446965 w 690350"/>
                <a:gd name="connsiteY15" fmla="*/ 111456 h 1319121"/>
                <a:gd name="connsiteX16" fmla="*/ 399198 w 690350"/>
                <a:gd name="connsiteY16" fmla="*/ 43217 h 1319121"/>
                <a:gd name="connsiteX17" fmla="*/ 290016 w 690350"/>
                <a:gd name="connsiteY17" fmla="*/ 2274 h 131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0350" h="1319121">
                  <a:moveTo>
                    <a:pt x="290016" y="2274"/>
                  </a:moveTo>
                  <a:cubicBezTo>
                    <a:pt x="254759" y="0"/>
                    <a:pt x="212678" y="12510"/>
                    <a:pt x="187657" y="29570"/>
                  </a:cubicBezTo>
                  <a:cubicBezTo>
                    <a:pt x="162636" y="46630"/>
                    <a:pt x="156950" y="76199"/>
                    <a:pt x="139890" y="104632"/>
                  </a:cubicBezTo>
                  <a:lnTo>
                    <a:pt x="85299" y="200167"/>
                  </a:lnTo>
                  <a:cubicBezTo>
                    <a:pt x="63690" y="247934"/>
                    <a:pt x="20472" y="315035"/>
                    <a:pt x="10236" y="391235"/>
                  </a:cubicBezTo>
                  <a:cubicBezTo>
                    <a:pt x="0" y="467435"/>
                    <a:pt x="14785" y="591403"/>
                    <a:pt x="23884" y="657367"/>
                  </a:cubicBezTo>
                  <a:lnTo>
                    <a:pt x="85299" y="971265"/>
                  </a:lnTo>
                  <a:lnTo>
                    <a:pt x="112595" y="1046328"/>
                  </a:lnTo>
                  <a:cubicBezTo>
                    <a:pt x="130792" y="1081585"/>
                    <a:pt x="134204" y="1146412"/>
                    <a:pt x="194481" y="1182806"/>
                  </a:cubicBezTo>
                  <a:cubicBezTo>
                    <a:pt x="254758" y="1219200"/>
                    <a:pt x="392003" y="1319121"/>
                    <a:pt x="474260" y="1264692"/>
                  </a:cubicBezTo>
                  <a:cubicBezTo>
                    <a:pt x="556517" y="1210263"/>
                    <a:pt x="688958" y="968631"/>
                    <a:pt x="688025" y="856234"/>
                  </a:cubicBezTo>
                  <a:cubicBezTo>
                    <a:pt x="675515" y="782309"/>
                    <a:pt x="690350" y="655092"/>
                    <a:pt x="672153" y="589128"/>
                  </a:cubicBezTo>
                  <a:lnTo>
                    <a:pt x="651681" y="500417"/>
                  </a:lnTo>
                  <a:cubicBezTo>
                    <a:pt x="642583" y="464023"/>
                    <a:pt x="641038" y="471955"/>
                    <a:pt x="616017" y="424188"/>
                  </a:cubicBezTo>
                  <a:cubicBezTo>
                    <a:pt x="590996" y="376421"/>
                    <a:pt x="529989" y="257033"/>
                    <a:pt x="501556" y="213815"/>
                  </a:cubicBezTo>
                  <a:lnTo>
                    <a:pt x="446965" y="111456"/>
                  </a:lnTo>
                  <a:cubicBezTo>
                    <a:pt x="429905" y="83023"/>
                    <a:pt x="425356" y="61414"/>
                    <a:pt x="399198" y="43217"/>
                  </a:cubicBezTo>
                  <a:cubicBezTo>
                    <a:pt x="373040" y="25020"/>
                    <a:pt x="325273" y="4548"/>
                    <a:pt x="290016" y="2274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66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 flipH="1">
              <a:off x="3554840" y="1207585"/>
              <a:ext cx="2350420" cy="387759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5898407" y="1191081"/>
              <a:ext cx="2264945" cy="382209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5267972" y="2252168"/>
              <a:ext cx="216024" cy="4710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7011224" y="3356992"/>
              <a:ext cx="216024" cy="471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78" name="Freeform 77"/>
            <p:cNvSpPr/>
            <p:nvPr/>
          </p:nvSpPr>
          <p:spPr bwMode="auto">
            <a:xfrm>
              <a:off x="5080824" y="2773288"/>
              <a:ext cx="1930399" cy="295672"/>
            </a:xfrm>
            <a:custGeom>
              <a:avLst/>
              <a:gdLst>
                <a:gd name="connsiteX0" fmla="*/ 0 w 1930400"/>
                <a:gd name="connsiteY0" fmla="*/ 288032 h 288032"/>
                <a:gd name="connsiteX1" fmla="*/ 181659 w 1930400"/>
                <a:gd name="connsiteY1" fmla="*/ 0 h 288032"/>
                <a:gd name="connsiteX2" fmla="*/ 1748741 w 1930400"/>
                <a:gd name="connsiteY2" fmla="*/ 0 h 288032"/>
                <a:gd name="connsiteX3" fmla="*/ 1930400 w 1930400"/>
                <a:gd name="connsiteY3" fmla="*/ 288032 h 288032"/>
                <a:gd name="connsiteX4" fmla="*/ 0 w 1930400"/>
                <a:gd name="connsiteY4" fmla="*/ 288032 h 288032"/>
                <a:gd name="connsiteX0" fmla="*/ 0 w 1930400"/>
                <a:gd name="connsiteY0" fmla="*/ 288032 h 288032"/>
                <a:gd name="connsiteX1" fmla="*/ 102150 w 1930400"/>
                <a:gd name="connsiteY1" fmla="*/ 121894 h 288032"/>
                <a:gd name="connsiteX2" fmla="*/ 181659 w 1930400"/>
                <a:gd name="connsiteY2" fmla="*/ 0 h 288032"/>
                <a:gd name="connsiteX3" fmla="*/ 1748741 w 1930400"/>
                <a:gd name="connsiteY3" fmla="*/ 0 h 288032"/>
                <a:gd name="connsiteX4" fmla="*/ 1930400 w 1930400"/>
                <a:gd name="connsiteY4" fmla="*/ 288032 h 288032"/>
                <a:gd name="connsiteX5" fmla="*/ 0 w 1930400"/>
                <a:gd name="connsiteY5" fmla="*/ 288032 h 288032"/>
                <a:gd name="connsiteX0" fmla="*/ 72008 w 2002408"/>
                <a:gd name="connsiteY0" fmla="*/ 288032 h 288032"/>
                <a:gd name="connsiteX1" fmla="*/ 0 w 2002408"/>
                <a:gd name="connsiteY1" fmla="*/ 136376 h 288032"/>
                <a:gd name="connsiteX2" fmla="*/ 253667 w 2002408"/>
                <a:gd name="connsiteY2" fmla="*/ 0 h 288032"/>
                <a:gd name="connsiteX3" fmla="*/ 1820749 w 2002408"/>
                <a:gd name="connsiteY3" fmla="*/ 0 h 288032"/>
                <a:gd name="connsiteX4" fmla="*/ 2002408 w 2002408"/>
                <a:gd name="connsiteY4" fmla="*/ 288032 h 288032"/>
                <a:gd name="connsiteX5" fmla="*/ 72008 w 2002408"/>
                <a:gd name="connsiteY5" fmla="*/ 288032 h 288032"/>
                <a:gd name="connsiteX0" fmla="*/ 72008 w 2002408"/>
                <a:gd name="connsiteY0" fmla="*/ 29567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72008 w 2002408"/>
                <a:gd name="connsiteY5" fmla="*/ 295672 h 295672"/>
                <a:gd name="connsiteX0" fmla="*/ 144016 w 2002408"/>
                <a:gd name="connsiteY0" fmla="*/ 28803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144016 w 2002408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832750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4409" h="295672">
                  <a:moveTo>
                    <a:pt x="156017" y="288032"/>
                  </a:moveTo>
                  <a:cubicBezTo>
                    <a:pt x="108012" y="240027"/>
                    <a:pt x="0" y="192021"/>
                    <a:pt x="12001" y="144016"/>
                  </a:cubicBezTo>
                  <a:cubicBezTo>
                    <a:pt x="24002" y="96011"/>
                    <a:pt x="156017" y="48005"/>
                    <a:pt x="228025" y="0"/>
                  </a:cubicBezTo>
                  <a:lnTo>
                    <a:pt x="1832750" y="7640"/>
                  </a:lnTo>
                  <a:lnTo>
                    <a:pt x="2014409" y="295672"/>
                  </a:lnTo>
                  <a:lnTo>
                    <a:pt x="156017" y="2880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 bwMode="auto">
            <a:xfrm flipH="1">
              <a:off x="5368856" y="1199952"/>
              <a:ext cx="542504" cy="106928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H="1">
              <a:off x="5475183" y="1196752"/>
              <a:ext cx="421252" cy="1041184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H="1">
              <a:off x="5645966" y="1209477"/>
              <a:ext cx="260632" cy="156571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5904216" y="1199952"/>
              <a:ext cx="170904" cy="158097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5911360" y="1202333"/>
              <a:ext cx="523800" cy="157859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4149587" y="4285456"/>
              <a:ext cx="207369" cy="64807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5" name="Straight Connector 84"/>
            <p:cNvCxnSpPr>
              <a:stCxn id="78" idx="0"/>
            </p:cNvCxnSpPr>
            <p:nvPr/>
          </p:nvCxnSpPr>
          <p:spPr bwMode="auto">
            <a:xfrm flipH="1">
              <a:off x="4792792" y="3061320"/>
              <a:ext cx="437542" cy="936104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flipH="1">
              <a:off x="5296848" y="3068960"/>
              <a:ext cx="58193" cy="143252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flipH="1">
              <a:off x="5646046" y="3060052"/>
              <a:ext cx="9048" cy="146590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6012160" y="3068960"/>
              <a:ext cx="97910" cy="145017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6320065" y="3069609"/>
              <a:ext cx="226733" cy="147681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6568181" y="3060379"/>
              <a:ext cx="401698" cy="1451927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6814153" y="3065708"/>
              <a:ext cx="496920" cy="143295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sp>
          <p:nvSpPr>
            <p:cNvPr id="94" name="TextBox 93"/>
            <p:cNvSpPr txBox="1"/>
            <p:nvPr/>
          </p:nvSpPr>
          <p:spPr>
            <a:xfrm>
              <a:off x="6795201" y="1484784"/>
              <a:ext cx="9268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 Ms</a:t>
              </a:r>
            </a:p>
            <a:p>
              <a:r>
                <a:rPr lang="en-US" sz="2400" dirty="0" smtClean="0"/>
                <a:t>+ </a:t>
              </a:r>
              <a:r>
                <a:rPr lang="en-US" sz="2400" dirty="0" err="1" smtClean="0"/>
                <a:t>Qtz</a:t>
              </a:r>
              <a:endParaRPr lang="el-GR" sz="24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427048" y="980728"/>
              <a:ext cx="380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l-GR" sz="28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130904" y="306896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F</a:t>
              </a:r>
              <a:endParaRPr lang="el-GR" sz="2800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227248" y="306896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M</a:t>
              </a:r>
              <a:endParaRPr lang="el-GR" sz="28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147128" y="4653136"/>
              <a:ext cx="970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to </a:t>
              </a:r>
              <a:r>
                <a:rPr lang="en-US" sz="2400" dirty="0" err="1" smtClean="0"/>
                <a:t>Kfs</a:t>
              </a:r>
              <a:endParaRPr lang="el-GR" sz="24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930382" y="4869160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granitoids</a:t>
              </a:r>
              <a:endParaRPr lang="el-GR" sz="16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864171" y="2740858"/>
              <a:ext cx="5709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Chl</a:t>
              </a:r>
              <a:endParaRPr lang="el-GR" sz="2000" dirty="0"/>
            </a:p>
          </p:txBody>
        </p:sp>
        <p:sp>
          <p:nvSpPr>
            <p:cNvPr id="103" name="Freeform 102"/>
            <p:cNvSpPr/>
            <p:nvPr/>
          </p:nvSpPr>
          <p:spPr bwMode="auto">
            <a:xfrm flipH="1">
              <a:off x="4037759" y="3997424"/>
              <a:ext cx="982003" cy="288032"/>
            </a:xfrm>
            <a:custGeom>
              <a:avLst/>
              <a:gdLst>
                <a:gd name="connsiteX0" fmla="*/ 0 w 1930400"/>
                <a:gd name="connsiteY0" fmla="*/ 288032 h 288032"/>
                <a:gd name="connsiteX1" fmla="*/ 181659 w 1930400"/>
                <a:gd name="connsiteY1" fmla="*/ 0 h 288032"/>
                <a:gd name="connsiteX2" fmla="*/ 1748741 w 1930400"/>
                <a:gd name="connsiteY2" fmla="*/ 0 h 288032"/>
                <a:gd name="connsiteX3" fmla="*/ 1930400 w 1930400"/>
                <a:gd name="connsiteY3" fmla="*/ 288032 h 288032"/>
                <a:gd name="connsiteX4" fmla="*/ 0 w 1930400"/>
                <a:gd name="connsiteY4" fmla="*/ 288032 h 288032"/>
                <a:gd name="connsiteX0" fmla="*/ 0 w 1930400"/>
                <a:gd name="connsiteY0" fmla="*/ 288032 h 288032"/>
                <a:gd name="connsiteX1" fmla="*/ 102150 w 1930400"/>
                <a:gd name="connsiteY1" fmla="*/ 121894 h 288032"/>
                <a:gd name="connsiteX2" fmla="*/ 181659 w 1930400"/>
                <a:gd name="connsiteY2" fmla="*/ 0 h 288032"/>
                <a:gd name="connsiteX3" fmla="*/ 1748741 w 1930400"/>
                <a:gd name="connsiteY3" fmla="*/ 0 h 288032"/>
                <a:gd name="connsiteX4" fmla="*/ 1930400 w 1930400"/>
                <a:gd name="connsiteY4" fmla="*/ 288032 h 288032"/>
                <a:gd name="connsiteX5" fmla="*/ 0 w 1930400"/>
                <a:gd name="connsiteY5" fmla="*/ 288032 h 288032"/>
                <a:gd name="connsiteX0" fmla="*/ 72008 w 2002408"/>
                <a:gd name="connsiteY0" fmla="*/ 288032 h 288032"/>
                <a:gd name="connsiteX1" fmla="*/ 0 w 2002408"/>
                <a:gd name="connsiteY1" fmla="*/ 136376 h 288032"/>
                <a:gd name="connsiteX2" fmla="*/ 253667 w 2002408"/>
                <a:gd name="connsiteY2" fmla="*/ 0 h 288032"/>
                <a:gd name="connsiteX3" fmla="*/ 1820749 w 2002408"/>
                <a:gd name="connsiteY3" fmla="*/ 0 h 288032"/>
                <a:gd name="connsiteX4" fmla="*/ 2002408 w 2002408"/>
                <a:gd name="connsiteY4" fmla="*/ 288032 h 288032"/>
                <a:gd name="connsiteX5" fmla="*/ 72008 w 2002408"/>
                <a:gd name="connsiteY5" fmla="*/ 288032 h 288032"/>
                <a:gd name="connsiteX0" fmla="*/ 72008 w 2002408"/>
                <a:gd name="connsiteY0" fmla="*/ 29567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72008 w 2002408"/>
                <a:gd name="connsiteY5" fmla="*/ 295672 h 295672"/>
                <a:gd name="connsiteX0" fmla="*/ 144016 w 2002408"/>
                <a:gd name="connsiteY0" fmla="*/ 28803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144016 w 2002408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832750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215850"/>
                <a:gd name="connsiteY0" fmla="*/ 288032 h 288032"/>
                <a:gd name="connsiteX1" fmla="*/ 12001 w 2215850"/>
                <a:gd name="connsiteY1" fmla="*/ 144016 h 288032"/>
                <a:gd name="connsiteX2" fmla="*/ 228025 w 2215850"/>
                <a:gd name="connsiteY2" fmla="*/ 0 h 288032"/>
                <a:gd name="connsiteX3" fmla="*/ 1832750 w 2215850"/>
                <a:gd name="connsiteY3" fmla="*/ 7640 h 288032"/>
                <a:gd name="connsiteX4" fmla="*/ 2215850 w 2215850"/>
                <a:gd name="connsiteY4" fmla="*/ 288032 h 288032"/>
                <a:gd name="connsiteX5" fmla="*/ 156017 w 2215850"/>
                <a:gd name="connsiteY5" fmla="*/ 288032 h 288032"/>
                <a:gd name="connsiteX0" fmla="*/ 156017 w 2215850"/>
                <a:gd name="connsiteY0" fmla="*/ 288032 h 288032"/>
                <a:gd name="connsiteX1" fmla="*/ 12001 w 2215850"/>
                <a:gd name="connsiteY1" fmla="*/ 144016 h 288032"/>
                <a:gd name="connsiteX2" fmla="*/ 228025 w 2215850"/>
                <a:gd name="connsiteY2" fmla="*/ 0 h 288032"/>
                <a:gd name="connsiteX3" fmla="*/ 1832750 w 2215850"/>
                <a:gd name="connsiteY3" fmla="*/ 7640 h 288032"/>
                <a:gd name="connsiteX4" fmla="*/ 2215850 w 2215850"/>
                <a:gd name="connsiteY4" fmla="*/ 288032 h 288032"/>
                <a:gd name="connsiteX5" fmla="*/ 156017 w 2215850"/>
                <a:gd name="connsiteY5" fmla="*/ 288032 h 288032"/>
                <a:gd name="connsiteX0" fmla="*/ 156017 w 2313625"/>
                <a:gd name="connsiteY0" fmla="*/ 288032 h 304138"/>
                <a:gd name="connsiteX1" fmla="*/ 12001 w 2313625"/>
                <a:gd name="connsiteY1" fmla="*/ 144016 h 304138"/>
                <a:gd name="connsiteX2" fmla="*/ 228025 w 2313625"/>
                <a:gd name="connsiteY2" fmla="*/ 0 h 304138"/>
                <a:gd name="connsiteX3" fmla="*/ 1832750 w 2313625"/>
                <a:gd name="connsiteY3" fmla="*/ 7640 h 304138"/>
                <a:gd name="connsiteX4" fmla="*/ 2313625 w 2313625"/>
                <a:gd name="connsiteY4" fmla="*/ 304138 h 304138"/>
                <a:gd name="connsiteX5" fmla="*/ 156017 w 2313625"/>
                <a:gd name="connsiteY5" fmla="*/ 288032 h 304138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1832750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1891969 w 2313625"/>
                <a:gd name="connsiteY3" fmla="*/ 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3625" h="288032">
                  <a:moveTo>
                    <a:pt x="156017" y="288032"/>
                  </a:moveTo>
                  <a:cubicBezTo>
                    <a:pt x="108012" y="240027"/>
                    <a:pt x="0" y="192021"/>
                    <a:pt x="12001" y="144016"/>
                  </a:cubicBezTo>
                  <a:cubicBezTo>
                    <a:pt x="24002" y="96011"/>
                    <a:pt x="156017" y="48005"/>
                    <a:pt x="228025" y="0"/>
                  </a:cubicBezTo>
                  <a:lnTo>
                    <a:pt x="1891969" y="0"/>
                  </a:lnTo>
                  <a:lnTo>
                    <a:pt x="2313625" y="286348"/>
                  </a:lnTo>
                  <a:lnTo>
                    <a:pt x="156017" y="2880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40587" y="3957354"/>
              <a:ext cx="408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Bt</a:t>
              </a:r>
              <a:endParaRPr lang="el-GR" sz="2000" dirty="0"/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flipH="1">
              <a:off x="4432752" y="4285456"/>
              <a:ext cx="212236" cy="66328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5008816" y="4141440"/>
              <a:ext cx="0" cy="64807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 flipH="1">
              <a:off x="5008818" y="3056270"/>
              <a:ext cx="348952" cy="108517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flipH="1">
              <a:off x="4360744" y="2917304"/>
              <a:ext cx="725574" cy="108012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flipH="1">
              <a:off x="4361537" y="2269232"/>
              <a:ext cx="940805" cy="172990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>
              <a:endCxn id="78" idx="1"/>
            </p:cNvCxnSpPr>
            <p:nvPr/>
          </p:nvCxnSpPr>
          <p:spPr bwMode="auto">
            <a:xfrm flipH="1">
              <a:off x="5092325" y="2269232"/>
              <a:ext cx="204523" cy="64807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>
              <a:endCxn id="78" idx="2"/>
            </p:cNvCxnSpPr>
            <p:nvPr/>
          </p:nvCxnSpPr>
          <p:spPr bwMode="auto">
            <a:xfrm flipH="1">
              <a:off x="5299339" y="2269232"/>
              <a:ext cx="58017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>
              <a:off x="5426874" y="2269232"/>
              <a:ext cx="51867" cy="495284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5482299" y="2252168"/>
              <a:ext cx="174589" cy="52112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 flipV="1">
              <a:off x="4565846" y="3356992"/>
              <a:ext cx="216024" cy="471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151" name="Oval 150"/>
            <p:cNvSpPr/>
            <p:nvPr/>
          </p:nvSpPr>
          <p:spPr>
            <a:xfrm>
              <a:off x="5867360" y="1193898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777195" y="1988840"/>
              <a:ext cx="5148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Cld</a:t>
              </a:r>
              <a:endParaRPr lang="el-G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1300163"/>
            <a:r>
              <a:rPr lang="el-GR" sz="4000" dirty="0" smtClean="0">
                <a:latin typeface="+mn-lt"/>
                <a:cs typeface="Arial" pitchFamily="34" charset="0"/>
                <a:sym typeface="Arial" pitchFamily="34" charset="0"/>
              </a:rPr>
              <a:t>Η ζώνη του </a:t>
            </a:r>
            <a:r>
              <a:rPr lang="el-GR" sz="4000" dirty="0" err="1" smtClean="0">
                <a:latin typeface="+mn-lt"/>
                <a:cs typeface="Arial" pitchFamily="34" charset="0"/>
                <a:sym typeface="Arial" pitchFamily="34" charset="0"/>
              </a:rPr>
              <a:t>βιοτίτη</a:t>
            </a:r>
            <a:endParaRPr lang="el-GR" sz="4000" dirty="0">
              <a:latin typeface="+mn-lt"/>
            </a:endParaRPr>
          </a:p>
        </p:txBody>
      </p:sp>
      <p:pic>
        <p:nvPicPr>
          <p:cNvPr id="13" name="Picture 2" descr="Εικόνα 9: Αντιπροσωπευτικές μικροφωτοαγραφίες για τη ζώνη του βιοτίτη με χαρακτηριστική την παρουσία χλωριτοειδούς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607439"/>
            <a:ext cx="3975776" cy="298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 descr="Εικόνα 9: Αντιπροσωπευτικές μικροφωτοαγραφίες για τη ζώνη του βιοτίτη με χαρακτηριστική την παρουσία χλωριτοειδούς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0680" y="1607439"/>
            <a:ext cx="3975776" cy="298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- Ορθογώνιο"/>
          <p:cNvSpPr/>
          <p:nvPr/>
        </p:nvSpPr>
        <p:spPr>
          <a:xfrm>
            <a:off x="539552" y="4653136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Μικροφωτογραφίες</a:t>
            </a:r>
            <a:r>
              <a:rPr lang="el-GR" sz="20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000" b="1" dirty="0" err="1" smtClean="0">
                <a:latin typeface="Calibri" pitchFamily="34" charset="0"/>
                <a:cs typeface="Times New Roman" pitchFamily="18" charset="0"/>
              </a:rPr>
              <a:t>χλωριτοειδικού</a:t>
            </a:r>
            <a:r>
              <a:rPr lang="el-GR" sz="20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000" b="1" dirty="0" err="1" smtClean="0">
                <a:latin typeface="Calibri" pitchFamily="34" charset="0"/>
                <a:cs typeface="Times New Roman" pitchFamily="18" charset="0"/>
              </a:rPr>
              <a:t>κυανιτικού</a:t>
            </a:r>
            <a:r>
              <a:rPr lang="el-GR" sz="20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000" b="1" dirty="0" err="1" smtClean="0">
                <a:latin typeface="Calibri" pitchFamily="34" charset="0"/>
                <a:cs typeface="Times New Roman" pitchFamily="18" charset="0"/>
              </a:rPr>
              <a:t>σχιστολίθου</a:t>
            </a:r>
            <a:r>
              <a:rPr lang="el-GR" sz="2000" b="1" dirty="0" smtClean="0">
                <a:latin typeface="Calibri" pitchFamily="34" charset="0"/>
                <a:cs typeface="Times New Roman" pitchFamily="18" charset="0"/>
              </a:rPr>
              <a:t>: </a:t>
            </a:r>
            <a:r>
              <a:rPr lang="el-GR" sz="2000" b="1" dirty="0" err="1" smtClean="0">
                <a:latin typeface="Calibri" pitchFamily="34" charset="0"/>
                <a:cs typeface="Times New Roman" pitchFamily="18" charset="0"/>
              </a:rPr>
              <a:t>χλωριτοειδές</a:t>
            </a:r>
            <a:r>
              <a:rPr lang="el-GR" sz="2000" b="1" dirty="0" smtClean="0">
                <a:latin typeface="Calibri" pitchFamily="34" charset="0"/>
                <a:cs typeface="Times New Roman" pitchFamily="18" charset="0"/>
              </a:rPr>
              <a:t> σε επαφή με </a:t>
            </a:r>
            <a:r>
              <a:rPr lang="el-GR" sz="2000" b="1" dirty="0" err="1" smtClean="0">
                <a:latin typeface="Calibri" pitchFamily="34" charset="0"/>
                <a:cs typeface="Times New Roman" pitchFamily="18" charset="0"/>
              </a:rPr>
              <a:t>κυανίτη</a:t>
            </a:r>
            <a:r>
              <a:rPr lang="el-GR" sz="20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(δείγμα ΙΚ231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c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f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 ).</a:t>
            </a:r>
            <a:endParaRPr lang="el-GR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</a:t>
            </a:r>
            <a:r>
              <a:rPr lang="el-GR" sz="2000" b="1" dirty="0" smtClean="0"/>
              <a:t>Πατρ</a:t>
            </a:r>
            <a:r>
              <a:rPr lang="el-GR" sz="2000" b="1" dirty="0" smtClean="0"/>
              <a:t>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 smtClean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  <a:sym typeface="Arial" pitchFamily="34" charset="0"/>
              </a:rPr>
              <a:t> </a:t>
            </a:r>
            <a:r>
              <a:rPr lang="el-GR" sz="4000" dirty="0" smtClean="0">
                <a:latin typeface="+mn-lt"/>
                <a:cs typeface="Arial" pitchFamily="34" charset="0"/>
                <a:sym typeface="Arial" pitchFamily="34" charset="0"/>
              </a:rPr>
              <a:t>ΣΕΙΡΑ ΦΑΣΕΩΝ ΜΕΤΡΙΩΝ ΠΙΕΣΕΩΝ </a:t>
            </a:r>
            <a:r>
              <a:rPr lang="el-GR" sz="4000" dirty="0" smtClean="0">
                <a:latin typeface="+mn-lt"/>
              </a:rPr>
              <a:t/>
            </a:r>
            <a:br>
              <a:rPr lang="el-GR" sz="4000" dirty="0" smtClean="0">
                <a:latin typeface="+mn-lt"/>
              </a:rPr>
            </a:br>
            <a:r>
              <a:rPr lang="el-GR" sz="4000" dirty="0" smtClean="0">
                <a:latin typeface="+mn-lt"/>
              </a:rPr>
              <a:t> </a:t>
            </a:r>
            <a:endParaRPr lang="el-GR" sz="4000" i="1" dirty="0" smtClean="0">
              <a:latin typeface="+mn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  <a:endParaRPr lang="el-GR" sz="20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[Η άδεια αυτή ανήκει στις άδειες που ακολουθούν τις προδιαγραφές του </a:t>
            </a:r>
            <a:r>
              <a:rPr lang="el-GR" dirty="0" err="1" smtClean="0"/>
              <a:t>Oρισμού</a:t>
            </a:r>
            <a:r>
              <a:rPr lang="el-GR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[1] </a:t>
            </a:r>
            <a:r>
              <a:rPr lang="en-US" dirty="0" smtClean="0">
                <a:hlinkClick r:id="rId3"/>
              </a:rPr>
              <a:t>http://creativecommons.org/licenses/by-sa/4.0/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[2] http://opendefinition.org/okd/ellinika/ </a:t>
            </a:r>
          </a:p>
          <a:p>
            <a:endParaRPr lang="en-US" dirty="0" smtClean="0"/>
          </a:p>
          <a:p>
            <a:r>
              <a:rPr lang="en-US" dirty="0" smtClean="0"/>
              <a:t>[3] http://freedomdefined.org/Definition/El </a:t>
            </a:r>
          </a:p>
          <a:p>
            <a:endParaRPr lang="en-US" dirty="0" smtClean="0"/>
          </a:p>
          <a:p>
            <a:r>
              <a:rPr lang="en-US" dirty="0" smtClean="0"/>
              <a:t>[4] http://opendefinition.org/buttons/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</a:t>
            </a:r>
            <a:r>
              <a:rPr lang="en-US" sz="2000" dirty="0" smtClean="0"/>
              <a:t>&lt;https://commons.wikimedia.org/wiki/File:Metamorfe_facies.jpg</a:t>
            </a:r>
            <a:r>
              <a:rPr lang="el-GR" sz="2000" dirty="0" smtClean="0"/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2: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it-IT" sz="2000" dirty="0" smtClean="0"/>
              <a:t>https://en.wikipedia.org/wiki/File:Metamorphic_pathway_for_subducted_crust.jpg </a:t>
            </a:r>
            <a:r>
              <a:rPr lang="en-US" sz="2000" dirty="0" smtClean="0"/>
              <a:t>&gt;</a:t>
            </a:r>
            <a:endParaRPr lang="el-GR" sz="2000" dirty="0"/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4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&lt;</a:t>
            </a:r>
            <a:r>
              <a:rPr lang="it-IT" sz="2000" dirty="0" smtClean="0"/>
              <a:t> https://commons.wikimedia.org/wiki/File:Petrogenetic_grid_for_Metapelites.png</a:t>
            </a:r>
            <a:r>
              <a:rPr lang="en-US" sz="2000" dirty="0" smtClean="0"/>
              <a:t>&gt;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5: </a:t>
            </a:r>
            <a:r>
              <a:rPr lang="en-US" sz="2000" dirty="0" smtClean="0"/>
              <a:t>&lt;</a:t>
            </a:r>
            <a:r>
              <a:rPr lang="it-IT" sz="2000" dirty="0" smtClean="0"/>
              <a:t> https://commons.wikimedia.org/wiki/File%3AAFM_triangles_EN.svg</a:t>
            </a:r>
            <a:r>
              <a:rPr lang="en-US" sz="2000" dirty="0" smtClean="0"/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15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&lt;</a:t>
            </a:r>
            <a:r>
              <a:rPr lang="it-IT" sz="2000" dirty="0" smtClean="0"/>
              <a:t>http://www.tulane.edu/~sanelson/images/divariantreaction.jpg</a:t>
            </a:r>
            <a:r>
              <a:rPr lang="en-US" sz="2000" dirty="0" smtClean="0"/>
              <a:t>&gt;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49580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27: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 </a:t>
            </a:r>
            <a:r>
              <a:rPr lang="en-US" sz="2000" dirty="0" smtClean="0"/>
              <a:t>&gt;</a:t>
            </a:r>
            <a:endParaRPr lang="el-G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29: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 </a:t>
            </a:r>
            <a:r>
              <a:rPr lang="en-US" sz="2000" dirty="0" smtClean="0"/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30: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it-IT" sz="2000" dirty="0" smtClean="0"/>
              <a:t>https://commons.wikimedia.org/wiki/File:ACF_triangles_EN.svg </a:t>
            </a:r>
            <a:r>
              <a:rPr lang="en-US" sz="2000" dirty="0" smtClean="0"/>
              <a:t>&gt;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31: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it-IT" sz="2000" dirty="0" smtClean="0"/>
              <a:t>https://commons.wikimedia.org/wiki/File:ACF_triangles_EN.svg </a:t>
            </a:r>
            <a:r>
              <a:rPr lang="en-US" sz="2000" dirty="0" smtClean="0"/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33: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it-IT" sz="2000" dirty="0" smtClean="0"/>
              <a:t>https://commons.wikimedia.org/wiki/File:ACF_triangles_EN.svg </a:t>
            </a:r>
            <a:r>
              <a:rPr lang="en-US" sz="2000" dirty="0" smtClean="0"/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35: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it-IT" sz="2000" dirty="0" smtClean="0"/>
              <a:t>https://commons.wikimedia.org/wiki/File:ACF_triangles_EN.svg </a:t>
            </a:r>
            <a:r>
              <a:rPr lang="en-US" sz="2000" dirty="0" smtClean="0"/>
              <a:t>&gt;</a:t>
            </a:r>
          </a:p>
          <a:p>
            <a:pPr marL="0" indent="0">
              <a:buNone/>
            </a:pPr>
            <a:r>
              <a:rPr lang="el-GR" sz="2000" dirty="0" smtClean="0"/>
              <a:t>Όλες οι εικόνες που δεν έχουν αναφορά προέρχονται από το προσωπικό αρχείο του διδάσκοντα.</a:t>
            </a:r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/>
              <a:t>Οι φάσεις μεταμόρφωσης</a:t>
            </a:r>
            <a: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7" name="Picture 2" descr="Εικόνα 1: Οι μεταμορφικές φάσεις&#10;File:Metamorfe facies.jpg&#10;https://commons.wikimedia.org/wiki/File:Metamorfe_fac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0122" y="1628775"/>
            <a:ext cx="5756456" cy="4383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340768"/>
            <a:ext cx="8229600" cy="4608512"/>
          </a:xfrm>
        </p:spPr>
        <p:txBody>
          <a:bodyPr>
            <a:normAutofit lnSpcReduction="10000"/>
          </a:bodyPr>
          <a:lstStyle/>
          <a:p>
            <a:pPr marL="533400" indent="-533400" defTabSz="1300163">
              <a:spcBef>
                <a:spcPts val="1800"/>
              </a:spcBef>
              <a:buClr>
                <a:schemeClr val="tx1"/>
              </a:buClr>
              <a:buSzPct val="100000"/>
            </a:pPr>
            <a:r>
              <a:rPr lang="el-GR" dirty="0" smtClean="0">
                <a:cs typeface="Arial" pitchFamily="34" charset="0"/>
                <a:sym typeface="Arial" pitchFamily="34" charset="0"/>
              </a:rPr>
              <a:t>Παχιές ακολουθίες πετρωμάτων συνδεδεμένες με  δραστηριότητα </a:t>
            </a:r>
            <a:r>
              <a:rPr lang="el-GR" dirty="0" err="1" smtClean="0">
                <a:cs typeface="Arial" pitchFamily="34" charset="0"/>
                <a:sym typeface="Arial" pitchFamily="34" charset="0"/>
              </a:rPr>
              <a:t>μαγματικόυ</a:t>
            </a:r>
            <a:r>
              <a:rPr lang="el-GR" dirty="0" smtClean="0">
                <a:cs typeface="Arial" pitchFamily="34" charset="0"/>
                <a:sym typeface="Arial" pitchFamily="34" charset="0"/>
              </a:rPr>
              <a:t> τόξου</a:t>
            </a:r>
          </a:p>
          <a:p>
            <a:pPr marL="533400" indent="-533400" defTabSz="1300163">
              <a:spcBef>
                <a:spcPts val="1800"/>
              </a:spcBef>
              <a:buClr>
                <a:schemeClr val="tx1"/>
              </a:buClr>
              <a:buSzPct val="100000"/>
            </a:pPr>
            <a:r>
              <a:rPr lang="el-GR" dirty="0" smtClean="0">
                <a:cs typeface="Arial" pitchFamily="34" charset="0"/>
                <a:sym typeface="Arial" pitchFamily="34" charset="0"/>
              </a:rPr>
              <a:t>Τ&gt;300° C και Ρ χαμηλή </a:t>
            </a:r>
            <a:r>
              <a:rPr lang="el-GR" dirty="0" err="1" smtClean="0">
                <a:cs typeface="Arial" pitchFamily="34" charset="0"/>
                <a:sym typeface="Arial" pitchFamily="34" charset="0"/>
              </a:rPr>
              <a:t>εώς</a:t>
            </a:r>
            <a:r>
              <a:rPr lang="el-GR" dirty="0" smtClean="0">
                <a:cs typeface="Arial" pitchFamily="34" charset="0"/>
                <a:sym typeface="Arial" pitchFamily="34" charset="0"/>
              </a:rPr>
              <a:t> </a:t>
            </a:r>
            <a:r>
              <a:rPr lang="el-GR" dirty="0" err="1" smtClean="0">
                <a:cs typeface="Arial" pitchFamily="34" charset="0"/>
                <a:sym typeface="Arial" pitchFamily="34" charset="0"/>
              </a:rPr>
              <a:t>ενδίαμεση</a:t>
            </a:r>
            <a:endParaRPr lang="el-GR" dirty="0" smtClean="0">
              <a:cs typeface="Arial" pitchFamily="34" charset="0"/>
              <a:sym typeface="Arial" pitchFamily="34" charset="0"/>
            </a:endParaRPr>
          </a:p>
          <a:p>
            <a:pPr marL="533400" indent="-533400" defTabSz="1300163">
              <a:spcBef>
                <a:spcPts val="1800"/>
              </a:spcBef>
              <a:buClr>
                <a:schemeClr val="tx1"/>
              </a:buClr>
              <a:buSzPct val="100000"/>
            </a:pPr>
            <a:r>
              <a:rPr lang="el-GR" dirty="0" smtClean="0">
                <a:cs typeface="Arial" pitchFamily="34" charset="0"/>
                <a:sym typeface="Arial" pitchFamily="34" charset="0"/>
              </a:rPr>
              <a:t>Χαμηλές Ρ </a:t>
            </a:r>
            <a:r>
              <a:rPr lang="el-GR" dirty="0" smtClean="0">
                <a:cs typeface="Arial" pitchFamily="34" charset="0"/>
                <a:sym typeface="Wingdings" pitchFamily="2" charset="2"/>
              </a:rPr>
              <a:t></a:t>
            </a:r>
            <a:r>
              <a:rPr lang="el-GR" dirty="0" smtClean="0">
                <a:cs typeface="Arial" pitchFamily="34" charset="0"/>
                <a:sym typeface="Arial" pitchFamily="34" charset="0"/>
              </a:rPr>
              <a:t> </a:t>
            </a:r>
            <a:r>
              <a:rPr lang="el-GR" dirty="0" err="1" smtClean="0">
                <a:cs typeface="Arial" pitchFamily="34" charset="0"/>
                <a:sym typeface="Arial" pitchFamily="34" charset="0"/>
              </a:rPr>
              <a:t>Buchan</a:t>
            </a:r>
            <a:r>
              <a:rPr lang="el-GR" dirty="0" smtClean="0">
                <a:cs typeface="Arial" pitchFamily="34" charset="0"/>
                <a:sym typeface="Arial" pitchFamily="34" charset="0"/>
              </a:rPr>
              <a:t> </a:t>
            </a:r>
            <a:r>
              <a:rPr lang="el-GR" dirty="0" err="1" smtClean="0">
                <a:cs typeface="Arial" pitchFamily="34" charset="0"/>
                <a:sym typeface="Arial" pitchFamily="34" charset="0"/>
              </a:rPr>
              <a:t>zones</a:t>
            </a:r>
            <a:endParaRPr lang="el-GR" dirty="0" smtClean="0">
              <a:cs typeface="Arial" pitchFamily="34" charset="0"/>
              <a:sym typeface="Arial" pitchFamily="34" charset="0"/>
            </a:endParaRPr>
          </a:p>
          <a:p>
            <a:pPr marL="533400" indent="-533400" defTabSz="1300163">
              <a:spcBef>
                <a:spcPts val="1800"/>
              </a:spcBef>
              <a:buClr>
                <a:schemeClr val="tx1"/>
              </a:buClr>
              <a:buSzPct val="100000"/>
            </a:pPr>
            <a:r>
              <a:rPr lang="el-GR" dirty="0" smtClean="0">
                <a:cs typeface="Arial" pitchFamily="34" charset="0"/>
                <a:sym typeface="Arial" pitchFamily="34" charset="0"/>
              </a:rPr>
              <a:t>Μέτριες Ρ</a:t>
            </a:r>
            <a:r>
              <a:rPr lang="en-US" dirty="0" smtClean="0">
                <a:cs typeface="Arial" pitchFamily="34" charset="0"/>
                <a:sym typeface="Arial" pitchFamily="34" charset="0"/>
              </a:rPr>
              <a:t> 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</a:t>
            </a:r>
            <a:r>
              <a:rPr lang="el-GR" dirty="0" smtClean="0">
                <a:cs typeface="Arial" pitchFamily="34" charset="0"/>
                <a:sym typeface="Arial" pitchFamily="34" charset="0"/>
              </a:rPr>
              <a:t> </a:t>
            </a:r>
            <a:r>
              <a:rPr lang="el-GR" dirty="0" err="1" smtClean="0">
                <a:cs typeface="Arial" pitchFamily="34" charset="0"/>
                <a:sym typeface="Arial" pitchFamily="34" charset="0"/>
              </a:rPr>
              <a:t>Barrow</a:t>
            </a:r>
            <a:r>
              <a:rPr lang="el-GR" dirty="0" smtClean="0">
                <a:cs typeface="Arial" pitchFamily="34" charset="0"/>
                <a:sym typeface="Arial" pitchFamily="34" charset="0"/>
              </a:rPr>
              <a:t> </a:t>
            </a:r>
            <a:r>
              <a:rPr lang="el-GR" dirty="0" err="1" smtClean="0">
                <a:cs typeface="Arial" pitchFamily="34" charset="0"/>
                <a:sym typeface="Arial" pitchFamily="34" charset="0"/>
              </a:rPr>
              <a:t>zones</a:t>
            </a:r>
            <a:endParaRPr lang="el-GR" dirty="0" smtClean="0">
              <a:cs typeface="Arial" pitchFamily="34" charset="0"/>
              <a:sym typeface="Arial" pitchFamily="34" charset="0"/>
            </a:endParaRPr>
          </a:p>
          <a:p>
            <a:pPr marL="533400" indent="-533400" defTabSz="1300163">
              <a:spcBef>
                <a:spcPts val="1800"/>
              </a:spcBef>
              <a:buClr>
                <a:schemeClr val="tx1"/>
              </a:buClr>
              <a:buSzPct val="100000"/>
            </a:pPr>
            <a:r>
              <a:rPr lang="el-GR" dirty="0" smtClean="0">
                <a:cs typeface="Arial" pitchFamily="34" charset="0"/>
                <a:sym typeface="Arial" pitchFamily="34" charset="0"/>
              </a:rPr>
              <a:t>Τοπικά Τ&gt; </a:t>
            </a:r>
            <a:r>
              <a:rPr lang="el-GR" dirty="0" err="1" smtClean="0">
                <a:cs typeface="Arial" pitchFamily="34" charset="0"/>
                <a:sym typeface="Arial" pitchFamily="34" charset="0"/>
              </a:rPr>
              <a:t>granitic</a:t>
            </a:r>
            <a:r>
              <a:rPr lang="el-GR" dirty="0" smtClean="0">
                <a:cs typeface="Arial" pitchFamily="34" charset="0"/>
                <a:sym typeface="Arial" pitchFamily="34" charset="0"/>
              </a:rPr>
              <a:t> </a:t>
            </a:r>
            <a:r>
              <a:rPr lang="el-GR" dirty="0" err="1" smtClean="0">
                <a:cs typeface="Arial" pitchFamily="34" charset="0"/>
                <a:sym typeface="Arial" pitchFamily="34" charset="0"/>
              </a:rPr>
              <a:t>solidus</a:t>
            </a:r>
            <a:r>
              <a:rPr lang="el-GR" dirty="0" smtClean="0">
                <a:cs typeface="Arial" pitchFamily="34" charset="0"/>
                <a:sym typeface="Arial" pitchFamily="34" charset="0"/>
              </a:rPr>
              <a:t> 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 </a:t>
            </a:r>
            <a:r>
              <a:rPr lang="el-GR" dirty="0" smtClean="0">
                <a:cs typeface="Arial" pitchFamily="34" charset="0"/>
                <a:sym typeface="Arial" pitchFamily="34" charset="0"/>
              </a:rPr>
              <a:t>δημιουργία </a:t>
            </a:r>
            <a:r>
              <a:rPr lang="el-GR" dirty="0" err="1" smtClean="0">
                <a:cs typeface="Arial" pitchFamily="34" charset="0"/>
                <a:sym typeface="Arial" pitchFamily="34" charset="0"/>
              </a:rPr>
              <a:t>ανατηκτικών</a:t>
            </a:r>
            <a:r>
              <a:rPr lang="el-GR" dirty="0" smtClean="0">
                <a:cs typeface="Arial" pitchFamily="34" charset="0"/>
                <a:sym typeface="Arial" pitchFamily="34" charset="0"/>
              </a:rPr>
              <a:t> </a:t>
            </a:r>
            <a:r>
              <a:rPr lang="el-GR" dirty="0" err="1" smtClean="0">
                <a:cs typeface="Arial" pitchFamily="34" charset="0"/>
                <a:sym typeface="Arial" pitchFamily="34" charset="0"/>
              </a:rPr>
              <a:t>μιγματιτών</a:t>
            </a:r>
            <a:r>
              <a:rPr lang="el-GR" dirty="0" smtClean="0">
                <a:cs typeface="Arial" pitchFamily="34" charset="0"/>
                <a:sym typeface="Arial" pitchFamily="34" charset="0"/>
              </a:rPr>
              <a:t> 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Σειρά φάσεων μετρίων πιέσεων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kern="0" dirty="0" smtClean="0"/>
              <a:t> Μεταμορφικές φάσεις σε ζώνες </a:t>
            </a:r>
            <a:r>
              <a:rPr lang="el-GR" kern="0" dirty="0" err="1" smtClean="0"/>
              <a:t>υποβύθισης</a:t>
            </a:r>
            <a:endParaRPr lang="el-GR" dirty="0"/>
          </a:p>
        </p:txBody>
      </p:sp>
      <p:pic>
        <p:nvPicPr>
          <p:cNvPr id="11" name="3 - Θέση περιεχομένου" descr="Εικόνα 2: Μεταμορφικές φάσεις σε ζώνες υποβύθισης&#10;https://en.wikipedia.org/wiki/File:Metamorphic_pathway_for_subducted_crust.jpg&#10;&#10;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61042" y="1557338"/>
            <a:ext cx="6034616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8 - Θέση περιεχομένου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4741987"/>
          </a:xfrm>
        </p:spPr>
        <p:txBody>
          <a:bodyPr>
            <a:noAutofit/>
          </a:bodyPr>
          <a:lstStyle/>
          <a:p>
            <a:pPr marL="803275" lvl="1" indent="-422275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400" dirty="0" smtClean="0">
                <a:ea typeface="Helvetica" charset="0"/>
                <a:cs typeface="Helvetica" charset="0"/>
                <a:sym typeface="Helvetica" charset="0"/>
              </a:rPr>
              <a:t>ευαισθησία </a:t>
            </a:r>
            <a:r>
              <a:rPr lang="el-GR" sz="2400" dirty="0" err="1" smtClean="0">
                <a:ea typeface="Helvetica" charset="0"/>
                <a:cs typeface="Helvetica" charset="0"/>
                <a:sym typeface="Helvetica" charset="0"/>
              </a:rPr>
              <a:t>πηλιτικών</a:t>
            </a:r>
            <a:r>
              <a:rPr lang="el-GR" sz="2400" dirty="0" smtClean="0"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l-GR" sz="2400" dirty="0" err="1" smtClean="0">
                <a:ea typeface="Helvetica" charset="0"/>
                <a:cs typeface="Helvetica" charset="0"/>
                <a:sym typeface="Helvetica" charset="0"/>
              </a:rPr>
              <a:t>παραγενέσεων</a:t>
            </a:r>
            <a:r>
              <a:rPr lang="el-GR" sz="2400" dirty="0" smtClean="0">
                <a:ea typeface="Helvetica" charset="0"/>
                <a:cs typeface="Helvetica" charset="0"/>
                <a:sym typeface="Helvetica" charset="0"/>
              </a:rPr>
              <a:t> στις αλλαγές </a:t>
            </a:r>
            <a:r>
              <a:rPr lang="en-US" sz="2400" dirty="0" smtClean="0">
                <a:ea typeface="Helvetica" charset="0"/>
                <a:cs typeface="Helvetica" charset="0"/>
                <a:sym typeface="Helvetica" charset="0"/>
              </a:rPr>
              <a:t>P-T</a:t>
            </a:r>
          </a:p>
          <a:p>
            <a:pPr marL="803275" lvl="1" indent="-422275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400" dirty="0" smtClean="0"/>
              <a:t>πλήθος ασυνεχών αντιδράσεων (και ορυκτών φάσεων)</a:t>
            </a:r>
          </a:p>
          <a:p>
            <a:pPr marL="803275" lvl="1" indent="-422275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400" dirty="0" smtClean="0"/>
              <a:t>σχιστές άργιλοι και </a:t>
            </a:r>
            <a:r>
              <a:rPr lang="el-GR" sz="2400" dirty="0" err="1" smtClean="0"/>
              <a:t>ιλυόλιθοι</a:t>
            </a:r>
            <a:r>
              <a:rPr lang="el-GR" sz="2400" dirty="0" smtClean="0"/>
              <a:t> </a:t>
            </a:r>
            <a:r>
              <a:rPr lang="en-US" sz="2400" dirty="0" smtClean="0"/>
              <a:t>(~50% micas, 10-30% </a:t>
            </a:r>
            <a:r>
              <a:rPr lang="en-US" sz="2400" dirty="0" err="1" smtClean="0"/>
              <a:t>qz</a:t>
            </a:r>
            <a:r>
              <a:rPr lang="en-US" sz="2400" dirty="0" smtClean="0"/>
              <a:t>)</a:t>
            </a:r>
            <a:r>
              <a:rPr lang="el-GR" sz="2400" dirty="0" smtClean="0"/>
              <a:t> αποτελούν τους πλέον συχνούς ιζηματογενείς </a:t>
            </a:r>
            <a:r>
              <a:rPr lang="el-GR" sz="2400" dirty="0" err="1" smtClean="0"/>
              <a:t>λιθότυπους</a:t>
            </a:r>
            <a:endParaRPr lang="el-GR" sz="2400" dirty="0" smtClean="0"/>
          </a:p>
          <a:p>
            <a:pPr marL="803275" lvl="1" indent="-422275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400" dirty="0" smtClean="0"/>
              <a:t>Μαζί με ανώριμα </a:t>
            </a:r>
            <a:r>
              <a:rPr lang="el-GR" sz="2400" dirty="0" err="1" smtClean="0"/>
              <a:t>χαλαζο</a:t>
            </a:r>
            <a:r>
              <a:rPr lang="en-US" sz="2400" dirty="0" smtClean="0"/>
              <a:t>-</a:t>
            </a:r>
            <a:r>
              <a:rPr lang="el-GR" sz="2400" dirty="0" err="1" smtClean="0"/>
              <a:t>αστριακά</a:t>
            </a:r>
            <a:r>
              <a:rPr lang="el-GR" sz="2400" dirty="0" smtClean="0"/>
              <a:t> ιζήματα και ψαμμίτες αποτελούν το κύριο </a:t>
            </a:r>
            <a:r>
              <a:rPr lang="el-GR" sz="2400" i="1" dirty="0" err="1" smtClean="0"/>
              <a:t>λιθολογικό</a:t>
            </a:r>
            <a:r>
              <a:rPr lang="el-GR" sz="2400" i="1" dirty="0" smtClean="0"/>
              <a:t> καθεστώς </a:t>
            </a:r>
            <a:r>
              <a:rPr lang="el-GR" sz="2400" dirty="0" smtClean="0"/>
              <a:t>σε περιβάλλοντα παθητικών (κατωφέρειας) και ενεργητικών (μαγματικών τόξων) ηπειρωτικών περιθωρίων</a:t>
            </a:r>
            <a:endParaRPr lang="en-US" sz="2400" dirty="0" smtClean="0"/>
          </a:p>
          <a:p>
            <a:pPr marL="803275" lvl="1" indent="-422275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400" dirty="0" smtClean="0"/>
              <a:t>Σε πολύ χαμηλούς βαθμούς μεταμόρφωσης πληροφορίες παίρνουμε από:</a:t>
            </a:r>
            <a:endParaRPr lang="en-US" sz="2400" dirty="0" smtClean="0"/>
          </a:p>
          <a:p>
            <a:pPr marL="1336675" lvl="2" indent="-373063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l-GR" dirty="0" smtClean="0"/>
              <a:t>την κρυσταλλικότητα του </a:t>
            </a:r>
            <a:r>
              <a:rPr lang="el-GR" dirty="0" err="1" smtClean="0"/>
              <a:t>ιλλίτη</a:t>
            </a:r>
            <a:r>
              <a:rPr lang="el-GR" dirty="0" smtClean="0"/>
              <a:t> </a:t>
            </a:r>
            <a:r>
              <a:rPr lang="en-US" dirty="0" smtClean="0"/>
              <a:t>(XRD</a:t>
            </a:r>
            <a:r>
              <a:rPr lang="el-GR" dirty="0" smtClean="0"/>
              <a:t>)</a:t>
            </a:r>
            <a:r>
              <a:rPr lang="en-US" dirty="0" smtClean="0"/>
              <a:t>,</a:t>
            </a:r>
            <a:r>
              <a:rPr lang="el-GR" dirty="0" smtClean="0"/>
              <a:t> και </a:t>
            </a:r>
          </a:p>
          <a:p>
            <a:pPr marL="1336675" lvl="2" indent="-373063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l-GR" dirty="0" smtClean="0"/>
              <a:t>την </a:t>
            </a:r>
            <a:r>
              <a:rPr lang="el-GR" dirty="0" err="1" smtClean="0"/>
              <a:t>ανακλαστικότητα</a:t>
            </a:r>
            <a:r>
              <a:rPr lang="el-GR" dirty="0" smtClean="0"/>
              <a:t> του οργανικού υλικού (</a:t>
            </a:r>
            <a:r>
              <a:rPr lang="en-US" dirty="0" err="1" smtClean="0"/>
              <a:t>vitrinite</a:t>
            </a:r>
            <a:r>
              <a:rPr lang="en-US" dirty="0" smtClean="0"/>
              <a:t> reflectance)</a:t>
            </a:r>
            <a:endParaRPr lang="el-GR" dirty="0" smtClean="0"/>
          </a:p>
          <a:p>
            <a:pPr>
              <a:spcAft>
                <a:spcPts val="600"/>
              </a:spcAft>
            </a:pPr>
            <a:endParaRPr lang="el-GR" sz="2400" dirty="0"/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 smtClean="0">
                <a:latin typeface="+mn-lt"/>
                <a:cs typeface="Arial" pitchFamily="34" charset="0"/>
                <a:sym typeface="Arial" pitchFamily="34" charset="0"/>
              </a:rPr>
              <a:t>Πλεονεκτήματα χρήσης </a:t>
            </a:r>
            <a:r>
              <a:rPr lang="el-GR" sz="3600" dirty="0" err="1" smtClean="0">
                <a:latin typeface="+mn-lt"/>
                <a:cs typeface="Arial" pitchFamily="34" charset="0"/>
                <a:sym typeface="Arial" pitchFamily="34" charset="0"/>
              </a:rPr>
              <a:t>πηλιτών</a:t>
            </a:r>
            <a:r>
              <a:rPr lang="el-GR" sz="3600" dirty="0" smtClean="0">
                <a:latin typeface="+mn-lt"/>
                <a:cs typeface="Arial" pitchFamily="34" charset="0"/>
                <a:sym typeface="Arial" pitchFamily="34" charset="0"/>
              </a:rPr>
              <a:t> για P-T</a:t>
            </a:r>
            <a:br>
              <a:rPr lang="el-GR" sz="3600" dirty="0" smtClean="0">
                <a:latin typeface="+mn-lt"/>
                <a:cs typeface="Arial" pitchFamily="34" charset="0"/>
                <a:sym typeface="Arial" pitchFamily="34" charset="0"/>
              </a:rPr>
            </a:br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026" name="Picture 2" descr="Εικόνα 3: Συμβατότητα ορυκτών φάσεων στις διάφορες ζώνες των μεταπηλιτών μετρίων πιέσεων"/>
          <p:cNvPicPr>
            <a:picLocks noChangeAspect="1" noChangeArrowheads="1"/>
          </p:cNvPicPr>
          <p:nvPr/>
        </p:nvPicPr>
        <p:blipFill>
          <a:blip r:embed="rId3" cstate="print"/>
          <a:srcRect r="4719"/>
          <a:stretch>
            <a:fillRect/>
          </a:stretch>
        </p:blipFill>
        <p:spPr bwMode="auto">
          <a:xfrm>
            <a:off x="2014861" y="1"/>
            <a:ext cx="50774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60463" lvl="1" indent="-1160463" eaLnBrk="1">
              <a:spcBef>
                <a:spcPct val="0"/>
              </a:spcBef>
              <a:spcAft>
                <a:spcPts val="2400"/>
              </a:spcAft>
            </a:pPr>
            <a:r>
              <a:rPr lang="el-GR" sz="3200" dirty="0" smtClean="0">
                <a:solidFill>
                  <a:srgbClr val="5075BC"/>
                </a:solidFill>
                <a:latin typeface="+mn-lt"/>
                <a:ea typeface="Helvetica" charset="0"/>
                <a:cs typeface="Helvetica" charset="0"/>
                <a:sym typeface="Wingdings" pitchFamily="2" charset="2"/>
              </a:rPr>
              <a:t>Θα εξεταστούν βήμα προς βήμα:</a:t>
            </a:r>
            <a:endParaRPr lang="en-US" sz="3200" dirty="0" smtClean="0">
              <a:solidFill>
                <a:srgbClr val="5075BC"/>
              </a:solidFill>
              <a:latin typeface="+mn-lt"/>
              <a:ea typeface="Helvetica" charset="0"/>
              <a:cs typeface="Helvetica" charset="0"/>
              <a:sym typeface="Wingdings" pitchFamily="2" charset="2"/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464156" y="1340768"/>
            <a:ext cx="8229600" cy="4741987"/>
          </a:xfrm>
        </p:spPr>
        <p:txBody>
          <a:bodyPr>
            <a:normAutofit fontScale="85000" lnSpcReduction="20000"/>
          </a:bodyPr>
          <a:lstStyle/>
          <a:p>
            <a:pPr marL="361950" lvl="1" indent="-36195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el-GR" sz="3200" dirty="0" smtClean="0">
                <a:ea typeface="Helvetica" charset="0"/>
                <a:cs typeface="Helvetica" charset="0"/>
                <a:sym typeface="Helvetica" charset="0"/>
              </a:rPr>
              <a:t>οι ορυκτολογικές </a:t>
            </a:r>
            <a:r>
              <a:rPr lang="el-GR" sz="3200" dirty="0" err="1" smtClean="0">
                <a:ea typeface="Helvetica" charset="0"/>
                <a:cs typeface="Helvetica" charset="0"/>
                <a:sym typeface="Helvetica" charset="0"/>
              </a:rPr>
              <a:t>παραγενέσεις</a:t>
            </a:r>
            <a:r>
              <a:rPr lang="el-GR" sz="3200" dirty="0" smtClean="0">
                <a:ea typeface="Helvetica" charset="0"/>
                <a:cs typeface="Helvetica" charset="0"/>
                <a:sym typeface="Helvetica" charset="0"/>
              </a:rPr>
              <a:t> που αναπτύσσονται κατά την προοδευτική αύξηση του </a:t>
            </a:r>
            <a:r>
              <a:rPr lang="el-GR" sz="3200" dirty="0" err="1" smtClean="0">
                <a:ea typeface="Helvetica" charset="0"/>
                <a:cs typeface="Helvetica" charset="0"/>
                <a:sym typeface="Helvetica" charset="0"/>
              </a:rPr>
              <a:t>βαθµού</a:t>
            </a:r>
            <a:r>
              <a:rPr lang="el-GR" sz="3200" dirty="0" smtClean="0">
                <a:ea typeface="Helvetica" charset="0"/>
                <a:cs typeface="Helvetica" charset="0"/>
                <a:sym typeface="Helvetica" charset="0"/>
              </a:rPr>
              <a:t> µ</a:t>
            </a:r>
            <a:r>
              <a:rPr lang="el-GR" sz="3200" dirty="0" err="1" smtClean="0">
                <a:ea typeface="Helvetica" charset="0"/>
                <a:cs typeface="Helvetica" charset="0"/>
                <a:sym typeface="Helvetica" charset="0"/>
              </a:rPr>
              <a:t>εταµόρφωσής</a:t>
            </a:r>
            <a:r>
              <a:rPr lang="el-GR" sz="3200" dirty="0" smtClean="0">
                <a:ea typeface="Helvetica" charset="0"/>
                <a:cs typeface="Helvetica" charset="0"/>
                <a:sym typeface="Helvetica" charset="0"/>
              </a:rPr>
              <a:t> τους</a:t>
            </a:r>
            <a:endParaRPr lang="en-US" sz="3200" dirty="0" smtClean="0">
              <a:ea typeface="Helvetica" charset="0"/>
              <a:cs typeface="Helvetica" charset="0"/>
              <a:sym typeface="Helvetica" charset="0"/>
            </a:endParaRPr>
          </a:p>
          <a:p>
            <a:pPr marL="361950" lvl="1" indent="-36195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el-GR" sz="3200" dirty="0" smtClean="0">
                <a:ea typeface="Helvetica" charset="0"/>
                <a:cs typeface="Helvetica" charset="0"/>
                <a:sym typeface="Helvetica" charset="0"/>
              </a:rPr>
              <a:t>οι αντιδράσεις που καθορίζουν τις </a:t>
            </a:r>
            <a:r>
              <a:rPr lang="el-GR" sz="3200" dirty="0" err="1" smtClean="0">
                <a:ea typeface="Helvetica" charset="0"/>
                <a:cs typeface="Helvetica" charset="0"/>
                <a:sym typeface="Helvetica" charset="0"/>
              </a:rPr>
              <a:t>ισόβαθµες</a:t>
            </a:r>
            <a:r>
              <a:rPr lang="el-GR" sz="3200" dirty="0" smtClean="0">
                <a:ea typeface="Helvetica" charset="0"/>
                <a:cs typeface="Helvetica" charset="0"/>
                <a:sym typeface="Helvetica" charset="0"/>
              </a:rPr>
              <a:t> και την ανάπτυξη των  διαφόρων ζωνών προοδευτικής µ</a:t>
            </a:r>
            <a:r>
              <a:rPr lang="el-GR" sz="3200" dirty="0" err="1" smtClean="0">
                <a:ea typeface="Helvetica" charset="0"/>
                <a:cs typeface="Helvetica" charset="0"/>
                <a:sym typeface="Helvetica" charset="0"/>
              </a:rPr>
              <a:t>εταµόρφωσης</a:t>
            </a:r>
            <a:r>
              <a:rPr lang="el-GR" sz="3200" dirty="0" smtClean="0">
                <a:ea typeface="Helvetica" charset="0"/>
                <a:cs typeface="Helvetica" charset="0"/>
                <a:sym typeface="Helvetica" charset="0"/>
              </a:rPr>
              <a:t> (Ζώνες </a:t>
            </a:r>
            <a:r>
              <a:rPr lang="el-GR" sz="3200" dirty="0" err="1" smtClean="0">
                <a:ea typeface="Helvetica" charset="0"/>
                <a:cs typeface="Helvetica" charset="0"/>
                <a:sym typeface="Helvetica" charset="0"/>
              </a:rPr>
              <a:t>Barrow</a:t>
            </a:r>
            <a:r>
              <a:rPr lang="el-GR" sz="3200" dirty="0" smtClean="0">
                <a:ea typeface="Helvetica" charset="0"/>
                <a:cs typeface="Helvetica" charset="0"/>
                <a:sym typeface="Helvetica" charset="0"/>
              </a:rPr>
              <a:t>, Σειρά φάσεων)</a:t>
            </a:r>
            <a:endParaRPr lang="en-US" sz="3200" dirty="0" smtClean="0">
              <a:ea typeface="Helvetica" charset="0"/>
              <a:cs typeface="Helvetica" charset="0"/>
              <a:sym typeface="Helvetica" charset="0"/>
            </a:endParaRPr>
          </a:p>
          <a:p>
            <a:pPr marL="361950" lvl="1" indent="-36195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el-GR" sz="3200" dirty="0" smtClean="0">
                <a:ea typeface="Helvetica" charset="0"/>
                <a:cs typeface="Helvetica" charset="0"/>
                <a:sym typeface="Helvetica" charset="0"/>
              </a:rPr>
              <a:t>οι τοπολογίες των AFM </a:t>
            </a:r>
            <a:r>
              <a:rPr lang="el-GR" sz="3200" dirty="0" err="1" smtClean="0">
                <a:ea typeface="Helvetica" charset="0"/>
                <a:cs typeface="Helvetica" charset="0"/>
                <a:sym typeface="Helvetica" charset="0"/>
              </a:rPr>
              <a:t>διαγραµµάτων</a:t>
            </a:r>
            <a:r>
              <a:rPr lang="el-GR" sz="3200" dirty="0" smtClean="0">
                <a:ea typeface="Helvetica" charset="0"/>
                <a:cs typeface="Helvetica" charset="0"/>
                <a:sym typeface="Helvetica" charset="0"/>
              </a:rPr>
              <a:t> που απεικονίζουν τις αλλαγές των ορυκτολογικών </a:t>
            </a:r>
            <a:r>
              <a:rPr lang="el-GR" sz="3200" dirty="0" err="1" smtClean="0">
                <a:ea typeface="Helvetica" charset="0"/>
                <a:cs typeface="Helvetica" charset="0"/>
                <a:sym typeface="Helvetica" charset="0"/>
              </a:rPr>
              <a:t>παραγενέσεων</a:t>
            </a:r>
            <a:r>
              <a:rPr lang="el-GR" sz="3200" dirty="0" smtClean="0">
                <a:ea typeface="Helvetica" charset="0"/>
                <a:cs typeface="Helvetica" charset="0"/>
                <a:sym typeface="Helvetica" charset="0"/>
              </a:rPr>
              <a:t> λόγω των αντιδράσεων µ</a:t>
            </a:r>
            <a:r>
              <a:rPr lang="el-GR" sz="3200" dirty="0" err="1" smtClean="0">
                <a:ea typeface="Helvetica" charset="0"/>
                <a:cs typeface="Helvetica" charset="0"/>
                <a:sym typeface="Helvetica" charset="0"/>
              </a:rPr>
              <a:t>εταµόρφωσης</a:t>
            </a:r>
            <a:r>
              <a:rPr lang="en-US" sz="3200" dirty="0" smtClean="0">
                <a:ea typeface="Helvetica" charset="0"/>
                <a:cs typeface="Helvetica" charset="0"/>
                <a:sym typeface="Helvetica" charset="0"/>
              </a:rPr>
              <a:t> </a:t>
            </a:r>
          </a:p>
          <a:p>
            <a:pPr marL="361950" lvl="1" indent="-36195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el-GR" sz="3200" dirty="0" smtClean="0">
                <a:ea typeface="Helvetica" charset="0"/>
                <a:cs typeface="Helvetica" charset="0"/>
                <a:sym typeface="Helvetica" charset="0"/>
              </a:rPr>
              <a:t>οι θέσεις των </a:t>
            </a:r>
            <a:r>
              <a:rPr lang="el-GR" sz="3200" dirty="0" err="1" smtClean="0">
                <a:ea typeface="Helvetica" charset="0"/>
                <a:cs typeface="Helvetica" charset="0"/>
                <a:sym typeface="Helvetica" charset="0"/>
              </a:rPr>
              <a:t>καµπύλων</a:t>
            </a:r>
            <a:r>
              <a:rPr lang="el-GR" sz="3200" dirty="0" smtClean="0">
                <a:ea typeface="Helvetica" charset="0"/>
                <a:cs typeface="Helvetica" charset="0"/>
                <a:sym typeface="Helvetica" charset="0"/>
              </a:rPr>
              <a:t> ισορροπίας σημαντικών αντιδράσεων σε ένα πετρογενετικό δίκτυο. </a:t>
            </a:r>
          </a:p>
          <a:p>
            <a:pPr>
              <a:buFont typeface="Wingdings" pitchFamily="2" charset="2"/>
              <a:buChar char="ü"/>
            </a:pP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Εικόνα 4: Πετρογενετικό δίκτυο  NKFMASH για μεταπηλιτικά πετρώματα&#10;https://commons.wikimedia.org/wiki/File:Petrogenetic_grid_for_Metapelit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348880"/>
            <a:ext cx="6912768" cy="3760757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Πετρογενετικά δίκτυα 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28564" y="5943600"/>
            <a:ext cx="8715436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Πετρογενετικό δίκτυο </a:t>
            </a:r>
            <a:r>
              <a:rPr lang="en-US" dirty="0" smtClean="0"/>
              <a:t> NKFMASH </a:t>
            </a:r>
            <a:r>
              <a:rPr lang="el-GR" dirty="0" smtClean="0"/>
              <a:t>για </a:t>
            </a:r>
            <a:r>
              <a:rPr lang="el-GR" dirty="0" err="1" smtClean="0"/>
              <a:t>μεταπηλιτικά</a:t>
            </a:r>
            <a:r>
              <a:rPr lang="el-GR" dirty="0" smtClean="0"/>
              <a:t> πετρώματα</a:t>
            </a:r>
          </a:p>
        </p:txBody>
      </p:sp>
      <p:pic>
        <p:nvPicPr>
          <p:cNvPr id="6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340768"/>
            <a:ext cx="8229600" cy="864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Διαγράμματα </a:t>
            </a:r>
            <a:r>
              <a:rPr lang="en-US" sz="2000" dirty="0" smtClean="0"/>
              <a:t>P-T </a:t>
            </a:r>
            <a:r>
              <a:rPr lang="el-GR" sz="2000" dirty="0" smtClean="0"/>
              <a:t>για </a:t>
            </a:r>
            <a:r>
              <a:rPr lang="el-GR" sz="2000" dirty="0" err="1" smtClean="0"/>
              <a:t>πολυσυστασιακά</a:t>
            </a:r>
            <a:r>
              <a:rPr lang="el-GR" sz="2000" dirty="0" smtClean="0"/>
              <a:t> συστήματα τα οποία δείχνουν μια ομάδα αντιδράσεων, και που γενικά αναφέρονται σε ένα συγκεκριμένο τύπο πετρώματος</a:t>
            </a:r>
            <a:endParaRPr lang="el-GR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9979</TotalTime>
  <Words>1144</Words>
  <Application>Microsoft Office PowerPoint</Application>
  <PresentationFormat>On-screen Show (4:3)</PresentationFormat>
  <Paragraphs>144</Paragraphs>
  <Slides>24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Θέμα του Office</vt:lpstr>
      <vt:lpstr>ΠΕΤΡΟΛΟΓΙΑ ΜΑΓΜΑΤΙΚΩΝ &amp; ΜΕΤΑΜΟΡΦΩΜΕΝΩΝ ΠΕΤΡΩΜΑΤΩΝ </vt:lpstr>
      <vt:lpstr>   ΣΕΙΡΑ ΦΑΣΕΩΝ ΜΕΤΡΙΩΝ ΠΙΕΣΕΩΝ   </vt:lpstr>
      <vt:lpstr> Οι φάσεις μεταμόρφωσης </vt:lpstr>
      <vt:lpstr>Σειρά φάσεων μετρίων πιέσεων</vt:lpstr>
      <vt:lpstr> Μεταμορφικές φάσεις σε ζώνες υποβύθισης</vt:lpstr>
      <vt:lpstr>  Πλεονεκτήματα χρήσης πηλιτών για P-T  </vt:lpstr>
      <vt:lpstr>Slide 7</vt:lpstr>
      <vt:lpstr>Θα εξεταστούν βήμα προς βήμα:</vt:lpstr>
      <vt:lpstr>Πετρογενετικά δίκτυα </vt:lpstr>
      <vt:lpstr>Τριγωνικά διαγράμματα</vt:lpstr>
      <vt:lpstr>Η ζώνη του χλωρίτη</vt:lpstr>
      <vt:lpstr>  Η ζώνη του βιοτίτη  </vt:lpstr>
      <vt:lpstr>Η ζώνη του βιοτίτη</vt:lpstr>
      <vt:lpstr>Η ζώνη του βιοτίτη</vt:lpstr>
      <vt:lpstr>Η ζώνη του βιοτίτη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589</cp:revision>
  <dcterms:created xsi:type="dcterms:W3CDTF">2012-09-06T09:03:05Z</dcterms:created>
  <dcterms:modified xsi:type="dcterms:W3CDTF">2015-09-09T09:01:43Z</dcterms:modified>
</cp:coreProperties>
</file>