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97" r:id="rId3"/>
    <p:sldId id="257" r:id="rId4"/>
    <p:sldId id="265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7" r:id="rId29"/>
    <p:sldId id="276" r:id="rId30"/>
    <p:sldId id="281" r:id="rId31"/>
    <p:sldId id="282" r:id="rId32"/>
    <p:sldId id="284" r:id="rId33"/>
    <p:sldId id="283" r:id="rId34"/>
    <p:sldId id="285" r:id="rId35"/>
    <p:sldId id="286" r:id="rId36"/>
    <p:sldId id="280" r:id="rId37"/>
    <p:sldId id="278" r:id="rId38"/>
    <p:sldId id="279" r:id="rId39"/>
    <p:sldId id="258" r:id="rId40"/>
    <p:sldId id="261" r:id="rId41"/>
    <p:sldId id="262" r:id="rId42"/>
    <p:sldId id="298" r:id="rId43"/>
  </p:sldIdLst>
  <p:sldSz cx="9144000" cy="6858000" type="screen4x3"/>
  <p:notesSz cx="6815138" cy="9942513"/>
  <p:defaultTextStyle>
    <a:defPPr>
      <a:defRPr lang="el-G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7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l-G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D61BE0C-54F2-404D-A565-312CF870466A}" type="datetimeFigureOut">
              <a:rPr lang="el-GR"/>
              <a:pPr/>
              <a:t>6/10/2013</a:t>
            </a:fld>
            <a:endParaRPr lang="el-G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530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l-G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6BD51D8-4CD1-4EC0-86DA-4844CF961416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3EA3-3024-4460-B5F9-C2EDF0BC9545}" type="datetimeFigureOut">
              <a:rPr lang="el-GR"/>
              <a:pPr>
                <a:defRPr/>
              </a:pPr>
              <a:t>6/10/2013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AF67C-FDCA-4BAD-9961-0645F222E4A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F4FBD-A436-4A4E-B23D-89B4BD6390BE}" type="datetimeFigureOut">
              <a:rPr lang="el-GR"/>
              <a:pPr>
                <a:defRPr/>
              </a:pPr>
              <a:t>6/10/2013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B63F1-43E9-413F-BB22-48556CE6BD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9F4B1-8CF0-4364-A241-693DDAFEB743}" type="datetimeFigureOut">
              <a:rPr lang="el-GR"/>
              <a:pPr>
                <a:defRPr/>
              </a:pPr>
              <a:t>6/10/2013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DCEA-1D2C-46C3-8359-7BCBDDE0AA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1093-4167-405C-B7D7-C38A7B05AEDC}" type="datetimeFigureOut">
              <a:rPr lang="el-GR"/>
              <a:pPr>
                <a:defRPr/>
              </a:pPr>
              <a:t>6/10/2013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D913-99A1-4B26-87FB-9B8E94A3E6D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96DAC-FDAA-4338-98E9-89E532B41A36}" type="datetimeFigureOut">
              <a:rPr lang="el-GR"/>
              <a:pPr>
                <a:defRPr/>
              </a:pPr>
              <a:t>6/10/2013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94BB-D217-47C4-B6BB-E6442D76A5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9B2D9-088D-42BE-9DBF-EFD74F1D3E1A}" type="datetimeFigureOut">
              <a:rPr lang="el-GR"/>
              <a:pPr>
                <a:defRPr/>
              </a:pPr>
              <a:t>6/10/2013</a:t>
            </a:fld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7AF9-3E47-4BB6-B18C-85797526FB1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B1270-09C3-4509-8F8B-5D930FA7E24B}" type="datetimeFigureOut">
              <a:rPr lang="el-GR"/>
              <a:pPr>
                <a:defRPr/>
              </a:pPr>
              <a:t>6/10/2013</a:t>
            </a:fld>
            <a:endParaRPr lang="el-GR"/>
          </a:p>
        </p:txBody>
      </p:sp>
      <p:sp>
        <p:nvSpPr>
          <p:cNvPr id="8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03DD-7A41-462F-BC61-776B7FABC37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A6D00-D080-40BB-8DEA-AE964AEE86DF}" type="datetimeFigureOut">
              <a:rPr lang="el-GR"/>
              <a:pPr>
                <a:defRPr/>
              </a:pPr>
              <a:t>6/10/2013</a:t>
            </a:fld>
            <a:endParaRPr lang="el-GR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952FA-7E92-4DED-A6FB-75EF9346F5C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2A281-1A1A-4343-B55E-0DE020E68189}" type="datetimeFigureOut">
              <a:rPr lang="el-GR"/>
              <a:pPr>
                <a:defRPr/>
              </a:pPr>
              <a:t>6/10/2013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E9AA-542E-42EF-AB0E-7754A2D6570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9B06C-F1A5-43D9-910F-33F05796C01B}" type="datetimeFigureOut">
              <a:rPr lang="el-GR"/>
              <a:pPr>
                <a:defRPr/>
              </a:pPr>
              <a:t>6/10/2013</a:t>
            </a:fld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B8E0F-FF55-420F-92D9-E0993D53B3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D00C6-8367-4AFA-B211-FA7784CD9370}" type="datetimeFigureOut">
              <a:rPr lang="el-GR"/>
              <a:pPr>
                <a:defRPr/>
              </a:pPr>
              <a:t>6/10/2013</a:t>
            </a:fld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BA1EA-15D4-453D-B6DD-B190E32835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027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3A40B6-F703-469A-828B-2D8251FD4CA9}" type="datetimeFigureOut">
              <a:rPr lang="el-GR"/>
              <a:pPr>
                <a:defRPr/>
              </a:pPr>
              <a:t>6/10/2013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E52AD6-58DF-468A-AB64-A432F6DBD05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71604" y="0"/>
            <a:ext cx="6400800" cy="221455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l-GR" sz="2400" b="1" dirty="0" smtClean="0"/>
          </a:p>
          <a:p>
            <a:pPr>
              <a:lnSpc>
                <a:spcPct val="90000"/>
              </a:lnSpc>
            </a:pPr>
            <a:r>
              <a:rPr lang="el-GR" sz="2400" b="1" dirty="0" smtClean="0"/>
              <a:t>Η εικόνα της Ελένης στο αρχαϊκό έπος</a:t>
            </a:r>
          </a:p>
          <a:p>
            <a:pPr>
              <a:lnSpc>
                <a:spcPct val="90000"/>
              </a:lnSpc>
            </a:pPr>
            <a:endParaRPr lang="el-GR" sz="2400" b="1" dirty="0" smtClean="0"/>
          </a:p>
          <a:p>
            <a:pPr>
              <a:lnSpc>
                <a:spcPct val="90000"/>
              </a:lnSpc>
            </a:pPr>
            <a:r>
              <a:rPr lang="el-GR" sz="2400" b="1" dirty="0" smtClean="0"/>
              <a:t>Αμφιθυμία και αμφισημία </a:t>
            </a:r>
          </a:p>
          <a:p>
            <a:pPr>
              <a:lnSpc>
                <a:spcPct val="90000"/>
              </a:lnSpc>
            </a:pPr>
            <a:endParaRPr lang="el-GR" sz="2100" dirty="0" smtClean="0"/>
          </a:p>
          <a:p>
            <a:pPr>
              <a:lnSpc>
                <a:spcPct val="90000"/>
              </a:lnSpc>
            </a:pPr>
            <a:r>
              <a:rPr lang="el-GR" sz="1100" dirty="0" smtClean="0"/>
              <a:t>Μενέλαος Χριστόπουλος</a:t>
            </a:r>
          </a:p>
          <a:p>
            <a:pPr>
              <a:lnSpc>
                <a:spcPct val="90000"/>
              </a:lnSpc>
            </a:pPr>
            <a:r>
              <a:rPr lang="el-GR" sz="1100" dirty="0" smtClean="0"/>
              <a:t>Πανεπιστήμιο Πατρών</a:t>
            </a:r>
          </a:p>
          <a:p>
            <a:pPr>
              <a:lnSpc>
                <a:spcPct val="90000"/>
              </a:lnSpc>
            </a:pPr>
            <a:endParaRPr lang="el-GR" sz="2100" dirty="0" smtClean="0"/>
          </a:p>
        </p:txBody>
      </p:sp>
      <p:pic>
        <p:nvPicPr>
          <p:cNvPr id="1026" name="Picture 2" descr="File:Helen More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5205" y="2805107"/>
            <a:ext cx="2071702" cy="31963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2963863" y="6010275"/>
            <a:ext cx="321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l-GR" sz="1200"/>
              <a:t>Η Ελένη στα τείχη της Τροίας,</a:t>
            </a:r>
            <a:r>
              <a:rPr lang="en-US" sz="1200">
                <a:ea typeface="Times New Roman" pitchFamily="18" charset="0"/>
              </a:rPr>
              <a:t> G. Moreau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85818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Γ 191-202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42910" y="1285860"/>
            <a:ext cx="8229600" cy="4708525"/>
          </a:xfrm>
        </p:spPr>
        <p:txBody>
          <a:bodyPr/>
          <a:lstStyle/>
          <a:p>
            <a:r>
              <a:rPr lang="el-GR" sz="2000" dirty="0" err="1" smtClean="0"/>
              <a:t>δεύτερον</a:t>
            </a:r>
            <a:r>
              <a:rPr lang="el-GR" sz="2000" dirty="0" smtClean="0"/>
              <a:t> </a:t>
            </a:r>
            <a:r>
              <a:rPr lang="el-GR" sz="2000" dirty="0" err="1" smtClean="0"/>
              <a:t>αὖτ</a:t>
            </a:r>
            <a:r>
              <a:rPr lang="el-GR" sz="2000" dirty="0" smtClean="0"/>
              <a:t>' </a:t>
            </a:r>
            <a:r>
              <a:rPr lang="el-GR" sz="2000" dirty="0" err="1" smtClean="0"/>
              <a:t>Ὀδυσῆα</a:t>
            </a:r>
            <a:r>
              <a:rPr lang="el-GR" sz="2000" dirty="0" smtClean="0"/>
              <a:t> </a:t>
            </a:r>
            <a:r>
              <a:rPr lang="el-GR" sz="2000" dirty="0" err="1" smtClean="0"/>
              <a:t>ἰδὼν</a:t>
            </a:r>
            <a:r>
              <a:rPr lang="el-GR" sz="2000" dirty="0" smtClean="0"/>
              <a:t> </a:t>
            </a:r>
            <a:r>
              <a:rPr lang="el-GR" sz="2000" dirty="0" err="1" smtClean="0"/>
              <a:t>ἐρέειν</a:t>
            </a:r>
            <a:r>
              <a:rPr lang="el-GR" sz="2000" dirty="0" smtClean="0"/>
              <a:t>' ὁ </a:t>
            </a:r>
            <a:r>
              <a:rPr lang="el-GR" sz="2000" dirty="0" err="1" smtClean="0"/>
              <a:t>γεραιός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l-GR" sz="2000" dirty="0" err="1" smtClean="0"/>
              <a:t>εἴπ</a:t>
            </a:r>
            <a:r>
              <a:rPr lang="el-GR" sz="2000" dirty="0" smtClean="0"/>
              <a:t>' </a:t>
            </a:r>
            <a:r>
              <a:rPr lang="el-GR" sz="2000" dirty="0" err="1" smtClean="0"/>
              <a:t>ἄγε</a:t>
            </a:r>
            <a:r>
              <a:rPr lang="el-GR" sz="2000" dirty="0" smtClean="0"/>
              <a:t> </a:t>
            </a:r>
            <a:r>
              <a:rPr lang="el-GR" sz="2000" dirty="0" err="1" smtClean="0"/>
              <a:t>μοι</a:t>
            </a:r>
            <a:r>
              <a:rPr lang="el-GR" sz="2000" dirty="0" smtClean="0"/>
              <a:t>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τόνδε</a:t>
            </a:r>
            <a:r>
              <a:rPr lang="el-GR" sz="2000" dirty="0" smtClean="0"/>
              <a:t> </a:t>
            </a:r>
            <a:r>
              <a:rPr lang="el-GR" sz="2000" dirty="0" err="1" smtClean="0"/>
              <a:t>φίλον</a:t>
            </a:r>
            <a:r>
              <a:rPr lang="el-GR" sz="2000" dirty="0" smtClean="0"/>
              <a:t> </a:t>
            </a:r>
            <a:r>
              <a:rPr lang="el-GR" sz="2000" dirty="0" err="1" smtClean="0"/>
              <a:t>τέκος</a:t>
            </a:r>
            <a:r>
              <a:rPr lang="el-GR" sz="2000" dirty="0" smtClean="0"/>
              <a:t> </a:t>
            </a:r>
            <a:r>
              <a:rPr lang="el-GR" sz="2000" dirty="0" err="1" smtClean="0"/>
              <a:t>ὅς</a:t>
            </a:r>
            <a:r>
              <a:rPr lang="el-GR" sz="2000" dirty="0" smtClean="0"/>
              <a:t> τις </a:t>
            </a:r>
            <a:r>
              <a:rPr lang="el-GR" sz="2000" dirty="0" err="1" smtClean="0"/>
              <a:t>ὅδ</a:t>
            </a:r>
            <a:r>
              <a:rPr lang="el-GR" sz="2000" dirty="0" smtClean="0"/>
              <a:t>' </a:t>
            </a:r>
            <a:r>
              <a:rPr lang="el-GR" sz="2000" dirty="0" err="1" smtClean="0"/>
              <a:t>ἐστί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l-GR" sz="2000" dirty="0" err="1" smtClean="0"/>
              <a:t>μείων</a:t>
            </a:r>
            <a:r>
              <a:rPr lang="el-GR" sz="2000" dirty="0" smtClean="0"/>
              <a:t> </a:t>
            </a:r>
            <a:r>
              <a:rPr lang="el-GR" sz="2000" dirty="0" err="1" smtClean="0"/>
              <a:t>μὲν</a:t>
            </a:r>
            <a:r>
              <a:rPr lang="el-GR" sz="2000" dirty="0" smtClean="0"/>
              <a:t> </a:t>
            </a:r>
            <a:r>
              <a:rPr lang="el-GR" sz="2000" dirty="0" err="1" smtClean="0"/>
              <a:t>κεφαλῇ</a:t>
            </a:r>
            <a:r>
              <a:rPr lang="el-GR" sz="2000" dirty="0" smtClean="0"/>
              <a:t> </a:t>
            </a:r>
            <a:r>
              <a:rPr lang="el-GR" sz="2000" dirty="0" err="1" smtClean="0"/>
              <a:t>Ἀγαμέμνονος</a:t>
            </a:r>
            <a:r>
              <a:rPr lang="el-GR" sz="2000" dirty="0" smtClean="0"/>
              <a:t> </a:t>
            </a:r>
            <a:r>
              <a:rPr lang="el-GR" sz="2000" dirty="0" err="1" smtClean="0"/>
              <a:t>Ἀτρεί̈δαο</a:t>
            </a:r>
            <a:r>
              <a:rPr lang="el-GR" sz="2000" dirty="0" smtClean="0"/>
              <a:t>,</a:t>
            </a:r>
          </a:p>
          <a:p>
            <a:r>
              <a:rPr lang="el-GR" sz="2000" dirty="0" err="1" smtClean="0"/>
              <a:t>εὐρύτερος</a:t>
            </a:r>
            <a:r>
              <a:rPr lang="el-GR" sz="2000" dirty="0" smtClean="0"/>
              <a:t> δ' </a:t>
            </a:r>
            <a:r>
              <a:rPr lang="el-GR" sz="2000" dirty="0" err="1" smtClean="0"/>
              <a:t>ὤμοισιν</a:t>
            </a:r>
            <a:r>
              <a:rPr lang="el-GR" sz="2000" dirty="0" smtClean="0"/>
              <a:t> </a:t>
            </a:r>
            <a:r>
              <a:rPr lang="el-GR" sz="2000" dirty="0" err="1" smtClean="0"/>
              <a:t>ἰδὲ</a:t>
            </a:r>
            <a:r>
              <a:rPr lang="el-GR" sz="2000" dirty="0" smtClean="0"/>
              <a:t> </a:t>
            </a:r>
            <a:r>
              <a:rPr lang="el-GR" sz="2000" dirty="0" err="1" smtClean="0"/>
              <a:t>στέρνοισιν</a:t>
            </a:r>
            <a:r>
              <a:rPr lang="el-GR" sz="2000" dirty="0" smtClean="0"/>
              <a:t> </a:t>
            </a:r>
            <a:r>
              <a:rPr lang="el-GR" sz="2000" dirty="0" err="1" smtClean="0"/>
              <a:t>ἰδέσθαι</a:t>
            </a:r>
            <a:r>
              <a:rPr lang="el-GR" sz="2000" dirty="0" smtClean="0"/>
              <a:t>.</a:t>
            </a:r>
          </a:p>
          <a:p>
            <a:r>
              <a:rPr lang="el-GR" sz="2000" dirty="0" err="1" smtClean="0"/>
              <a:t>τεύχεα</a:t>
            </a:r>
            <a:r>
              <a:rPr lang="el-GR" sz="2000" dirty="0" smtClean="0"/>
              <a:t> </a:t>
            </a:r>
            <a:r>
              <a:rPr lang="el-GR" sz="2000" dirty="0" err="1" smtClean="0"/>
              <a:t>μέν</a:t>
            </a:r>
            <a:r>
              <a:rPr lang="el-GR" sz="2000" dirty="0" smtClean="0"/>
              <a:t> </a:t>
            </a:r>
            <a:r>
              <a:rPr lang="el-GR" sz="2000" dirty="0" err="1" smtClean="0"/>
              <a:t>οἱ</a:t>
            </a:r>
            <a:r>
              <a:rPr lang="el-GR" sz="2000" dirty="0" smtClean="0"/>
              <a:t> </a:t>
            </a:r>
            <a:r>
              <a:rPr lang="el-GR" sz="2000" dirty="0" err="1" smtClean="0"/>
              <a:t>κεῖται</a:t>
            </a:r>
            <a:r>
              <a:rPr lang="el-GR" sz="2000" dirty="0" smtClean="0"/>
              <a:t> </a:t>
            </a:r>
            <a:r>
              <a:rPr lang="el-GR" sz="2000" dirty="0" err="1" smtClean="0"/>
              <a:t>ἐπὶ</a:t>
            </a:r>
            <a:r>
              <a:rPr lang="el-GR" sz="2000" dirty="0" smtClean="0"/>
              <a:t> </a:t>
            </a:r>
            <a:r>
              <a:rPr lang="el-GR" sz="2000" dirty="0" err="1" smtClean="0"/>
              <a:t>χθονὶ</a:t>
            </a:r>
            <a:r>
              <a:rPr lang="el-GR" sz="2000" dirty="0" smtClean="0"/>
              <a:t> </a:t>
            </a:r>
            <a:r>
              <a:rPr lang="el-GR" sz="2000" dirty="0" err="1" smtClean="0"/>
              <a:t>πουλυβοτείρῃ</a:t>
            </a:r>
            <a:r>
              <a:rPr lang="el-GR" sz="2000" dirty="0" smtClean="0"/>
              <a:t>, 195</a:t>
            </a:r>
          </a:p>
          <a:p>
            <a:r>
              <a:rPr lang="el-GR" sz="2000" dirty="0" err="1" smtClean="0"/>
              <a:t>αὐτὸς</a:t>
            </a:r>
            <a:r>
              <a:rPr lang="el-GR" sz="2000" dirty="0" smtClean="0"/>
              <a:t> </a:t>
            </a:r>
            <a:r>
              <a:rPr lang="el-GR" sz="2000" dirty="0" err="1" smtClean="0"/>
              <a:t>δὲ</a:t>
            </a:r>
            <a:r>
              <a:rPr lang="el-GR" sz="2000" dirty="0" smtClean="0"/>
              <a:t> </a:t>
            </a:r>
            <a:r>
              <a:rPr lang="el-GR" sz="2000" dirty="0" err="1" smtClean="0"/>
              <a:t>κτίλος</a:t>
            </a:r>
            <a:r>
              <a:rPr lang="el-GR" sz="2000" dirty="0" smtClean="0"/>
              <a:t> </a:t>
            </a:r>
            <a:r>
              <a:rPr lang="el-GR" sz="2000" dirty="0" err="1" smtClean="0"/>
              <a:t>ὣς</a:t>
            </a:r>
            <a:r>
              <a:rPr lang="el-GR" sz="2000" dirty="0" smtClean="0"/>
              <a:t> </a:t>
            </a:r>
            <a:r>
              <a:rPr lang="el-GR" sz="2000" dirty="0" err="1" smtClean="0"/>
              <a:t>ἐπιπωλεῖται</a:t>
            </a:r>
            <a:r>
              <a:rPr lang="el-GR" sz="2000" dirty="0" smtClean="0"/>
              <a:t> </a:t>
            </a:r>
            <a:r>
              <a:rPr lang="el-GR" sz="2000" dirty="0" err="1" smtClean="0"/>
              <a:t>στίχας</a:t>
            </a:r>
            <a:r>
              <a:rPr lang="el-GR" sz="2000" dirty="0" smtClean="0"/>
              <a:t> </a:t>
            </a:r>
            <a:r>
              <a:rPr lang="el-GR" sz="2000" dirty="0" err="1" smtClean="0"/>
              <a:t>ἀνδρῶν</a:t>
            </a:r>
            <a:r>
              <a:rPr lang="el-GR" sz="2000" dirty="0" smtClean="0"/>
              <a:t>:</a:t>
            </a:r>
          </a:p>
          <a:p>
            <a:r>
              <a:rPr lang="el-GR" sz="2000" dirty="0" err="1" smtClean="0"/>
              <a:t>ἀρνειῷ</a:t>
            </a:r>
            <a:r>
              <a:rPr lang="el-GR" sz="2000" dirty="0" smtClean="0"/>
              <a:t> </a:t>
            </a:r>
            <a:r>
              <a:rPr lang="el-GR" sz="2000" dirty="0" err="1" smtClean="0"/>
              <a:t>μιν</a:t>
            </a:r>
            <a:r>
              <a:rPr lang="el-GR" sz="2000" dirty="0" smtClean="0"/>
              <a:t> </a:t>
            </a:r>
            <a:r>
              <a:rPr lang="el-GR" sz="2000" dirty="0" err="1" smtClean="0"/>
              <a:t>ἔγωγε</a:t>
            </a:r>
            <a:r>
              <a:rPr lang="el-GR" sz="2000" dirty="0" smtClean="0"/>
              <a:t> </a:t>
            </a:r>
            <a:r>
              <a:rPr lang="el-GR" sz="2000" dirty="0" err="1" smtClean="0"/>
              <a:t>ἐί̈σκω</a:t>
            </a:r>
            <a:r>
              <a:rPr lang="el-GR" sz="2000" dirty="0" smtClean="0"/>
              <a:t> </a:t>
            </a:r>
            <a:r>
              <a:rPr lang="el-GR" sz="2000" dirty="0" err="1" smtClean="0"/>
              <a:t>πηγεσιμάλλῳ</a:t>
            </a:r>
            <a:r>
              <a:rPr lang="el-GR" sz="2000" dirty="0" smtClean="0"/>
              <a:t>,</a:t>
            </a:r>
          </a:p>
          <a:p>
            <a:r>
              <a:rPr lang="el-GR" sz="2000" dirty="0" err="1" smtClean="0"/>
              <a:t>ὅς</a:t>
            </a:r>
            <a:r>
              <a:rPr lang="el-GR" sz="2000" dirty="0" smtClean="0"/>
              <a:t> τ' </a:t>
            </a:r>
            <a:r>
              <a:rPr lang="el-GR" sz="2000" dirty="0" err="1" smtClean="0"/>
              <a:t>οἰῶν</a:t>
            </a:r>
            <a:r>
              <a:rPr lang="el-GR" sz="2000" dirty="0" smtClean="0"/>
              <a:t> </a:t>
            </a:r>
            <a:r>
              <a:rPr lang="el-GR" sz="2000" dirty="0" err="1" smtClean="0"/>
              <a:t>μέγα</a:t>
            </a:r>
            <a:r>
              <a:rPr lang="el-GR" sz="2000" dirty="0" smtClean="0"/>
              <a:t> </a:t>
            </a:r>
            <a:r>
              <a:rPr lang="el-GR" sz="2000" dirty="0" err="1" smtClean="0"/>
              <a:t>πῶϋ</a:t>
            </a:r>
            <a:r>
              <a:rPr lang="el-GR" sz="2000" dirty="0" smtClean="0"/>
              <a:t> </a:t>
            </a:r>
            <a:r>
              <a:rPr lang="el-GR" sz="2000" dirty="0" err="1" smtClean="0"/>
              <a:t>διέρχεται</a:t>
            </a:r>
            <a:r>
              <a:rPr lang="el-GR" sz="2000" dirty="0" smtClean="0"/>
              <a:t> </a:t>
            </a:r>
            <a:r>
              <a:rPr lang="el-GR" sz="2000" dirty="0" err="1" smtClean="0"/>
              <a:t>ἀργεννάων</a:t>
            </a:r>
            <a:r>
              <a:rPr lang="el-GR" sz="2000" dirty="0" smtClean="0"/>
              <a:t>.</a:t>
            </a:r>
            <a:r>
              <a:rPr lang="el-GR" sz="2000" dirty="0" smtClean="0"/>
              <a:t> </a:t>
            </a:r>
          </a:p>
          <a:p>
            <a:r>
              <a:rPr lang="el-GR" sz="2000" dirty="0" err="1" smtClean="0"/>
              <a:t>τὸν</a:t>
            </a:r>
            <a:r>
              <a:rPr lang="el-GR" sz="2000" dirty="0" smtClean="0"/>
              <a:t> δ' </a:t>
            </a:r>
            <a:r>
              <a:rPr lang="el-GR" sz="2000" dirty="0" err="1" smtClean="0"/>
              <a:t>ἠμείβετ</a:t>
            </a:r>
            <a:r>
              <a:rPr lang="el-GR" sz="2000" dirty="0" smtClean="0"/>
              <a:t>' </a:t>
            </a:r>
            <a:r>
              <a:rPr lang="el-GR" sz="2000" dirty="0" err="1" smtClean="0"/>
              <a:t>ἔπειθ</a:t>
            </a:r>
            <a:r>
              <a:rPr lang="el-GR" sz="2000" dirty="0" smtClean="0"/>
              <a:t>' </a:t>
            </a:r>
            <a:r>
              <a:rPr lang="el-GR" sz="2000" dirty="0" err="1" smtClean="0"/>
              <a:t>Ἑλένη</a:t>
            </a:r>
            <a:r>
              <a:rPr lang="el-GR" sz="2000" dirty="0" smtClean="0"/>
              <a:t> </a:t>
            </a:r>
            <a:r>
              <a:rPr lang="el-GR" sz="2000" dirty="0" err="1" smtClean="0"/>
              <a:t>Διὸς</a:t>
            </a:r>
            <a:r>
              <a:rPr lang="el-GR" sz="2000" dirty="0" smtClean="0"/>
              <a:t> </a:t>
            </a:r>
            <a:r>
              <a:rPr lang="el-GR" sz="2000" dirty="0" err="1" smtClean="0"/>
              <a:t>ἐκγεγαυῖα</a:t>
            </a:r>
            <a:r>
              <a:rPr lang="el-GR" sz="2000" dirty="0" smtClean="0"/>
              <a:t>:</a:t>
            </a:r>
          </a:p>
          <a:p>
            <a:r>
              <a:rPr lang="el-GR" sz="2000" dirty="0" err="1" smtClean="0"/>
              <a:t>οὗτος</a:t>
            </a:r>
            <a:r>
              <a:rPr lang="el-GR" sz="2000" dirty="0" smtClean="0"/>
              <a:t> δ' </a:t>
            </a:r>
            <a:r>
              <a:rPr lang="el-GR" sz="2000" dirty="0" err="1" smtClean="0"/>
              <a:t>αὖ</a:t>
            </a:r>
            <a:r>
              <a:rPr lang="el-GR" sz="2000" dirty="0" smtClean="0"/>
              <a:t> </a:t>
            </a:r>
            <a:r>
              <a:rPr lang="el-GR" sz="2000" dirty="0" err="1" smtClean="0"/>
              <a:t>Λαερτιάδης</a:t>
            </a:r>
            <a:r>
              <a:rPr lang="el-GR" sz="2000" dirty="0" smtClean="0"/>
              <a:t> </a:t>
            </a:r>
            <a:r>
              <a:rPr lang="el-GR" sz="2000" dirty="0" err="1" smtClean="0"/>
              <a:t>πολύμητις</a:t>
            </a:r>
            <a:r>
              <a:rPr lang="el-GR" sz="2000" dirty="0" smtClean="0"/>
              <a:t> </a:t>
            </a:r>
            <a:r>
              <a:rPr lang="el-GR" sz="2000" dirty="0" err="1" smtClean="0"/>
              <a:t>Ὀδυσσεύς</a:t>
            </a:r>
            <a:r>
              <a:rPr lang="el-GR" sz="2000" dirty="0" smtClean="0"/>
              <a:t>, 200</a:t>
            </a:r>
          </a:p>
          <a:p>
            <a:r>
              <a:rPr lang="el-GR" sz="2000" dirty="0" err="1" smtClean="0"/>
              <a:t>ὃς</a:t>
            </a:r>
            <a:r>
              <a:rPr lang="el-GR" sz="2000" dirty="0" smtClean="0"/>
              <a:t> </a:t>
            </a:r>
            <a:r>
              <a:rPr lang="el-GR" sz="2000" dirty="0" err="1" smtClean="0"/>
              <a:t>τράφη</a:t>
            </a:r>
            <a:r>
              <a:rPr lang="el-GR" sz="2000" dirty="0" smtClean="0"/>
              <a:t> </a:t>
            </a:r>
            <a:r>
              <a:rPr lang="el-GR" sz="2000" dirty="0" err="1" smtClean="0"/>
              <a:t>ἐν</a:t>
            </a:r>
            <a:r>
              <a:rPr lang="el-GR" sz="2000" dirty="0" smtClean="0"/>
              <a:t> </a:t>
            </a:r>
            <a:r>
              <a:rPr lang="el-GR" sz="2000" dirty="0" err="1" smtClean="0"/>
              <a:t>δήμῳ</a:t>
            </a:r>
            <a:r>
              <a:rPr lang="el-GR" sz="2000" dirty="0" smtClean="0"/>
              <a:t> </a:t>
            </a:r>
            <a:r>
              <a:rPr lang="el-GR" sz="2000" dirty="0" err="1" smtClean="0"/>
              <a:t>Ἰθάκης</a:t>
            </a:r>
            <a:r>
              <a:rPr lang="el-GR" sz="2000" dirty="0" smtClean="0"/>
              <a:t> </a:t>
            </a:r>
            <a:r>
              <a:rPr lang="el-GR" sz="2000" dirty="0" err="1" smtClean="0"/>
              <a:t>κραναῆς</a:t>
            </a:r>
            <a:r>
              <a:rPr lang="el-GR" sz="2000" dirty="0" smtClean="0"/>
              <a:t> </a:t>
            </a:r>
            <a:r>
              <a:rPr lang="el-GR" sz="2000" dirty="0" err="1" smtClean="0"/>
              <a:t>περ</a:t>
            </a:r>
            <a:r>
              <a:rPr lang="el-GR" sz="2000" dirty="0" smtClean="0"/>
              <a:t> </a:t>
            </a:r>
            <a:r>
              <a:rPr lang="el-GR" sz="2000" dirty="0" err="1" smtClean="0"/>
              <a:t>ἐούσης</a:t>
            </a:r>
            <a:endParaRPr lang="el-GR" sz="2000" dirty="0" smtClean="0"/>
          </a:p>
          <a:p>
            <a:r>
              <a:rPr lang="el-GR" sz="2000" dirty="0" err="1" smtClean="0"/>
              <a:t>εἰδὼς</a:t>
            </a:r>
            <a:r>
              <a:rPr lang="el-GR" sz="2000" dirty="0" smtClean="0"/>
              <a:t> </a:t>
            </a:r>
            <a:r>
              <a:rPr lang="el-GR" sz="2000" dirty="0" err="1" smtClean="0"/>
              <a:t>παντοίους</a:t>
            </a:r>
            <a:r>
              <a:rPr lang="el-GR" sz="2000" dirty="0" smtClean="0"/>
              <a:t> τε </a:t>
            </a:r>
            <a:r>
              <a:rPr lang="el-GR" sz="2000" dirty="0" err="1" smtClean="0"/>
              <a:t>δόλους</a:t>
            </a:r>
            <a:r>
              <a:rPr lang="el-GR" sz="2000" dirty="0" smtClean="0"/>
              <a:t>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μήδεα</a:t>
            </a:r>
            <a:r>
              <a:rPr lang="el-GR" sz="2000" dirty="0" smtClean="0"/>
              <a:t> </a:t>
            </a:r>
            <a:r>
              <a:rPr lang="el-GR" sz="2000" dirty="0" err="1" smtClean="0"/>
              <a:t>πυκνά</a:t>
            </a:r>
            <a:r>
              <a:rPr lang="el-GR" sz="2000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85818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Γ 203 - 215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14348" y="1214422"/>
            <a:ext cx="8229600" cy="4708525"/>
          </a:xfrm>
        </p:spPr>
        <p:txBody>
          <a:bodyPr/>
          <a:lstStyle/>
          <a:p>
            <a:r>
              <a:rPr lang="el-GR" sz="2000" dirty="0" err="1" smtClean="0"/>
              <a:t>τὴν</a:t>
            </a:r>
            <a:r>
              <a:rPr lang="el-GR" sz="2000" dirty="0" smtClean="0"/>
              <a:t> δ' </a:t>
            </a:r>
            <a:r>
              <a:rPr lang="el-GR" sz="2000" dirty="0" err="1" smtClean="0"/>
              <a:t>αὖτ</a:t>
            </a:r>
            <a:r>
              <a:rPr lang="el-GR" sz="2000" dirty="0" smtClean="0"/>
              <a:t>' </a:t>
            </a:r>
            <a:r>
              <a:rPr lang="el-GR" sz="2000" dirty="0" err="1" smtClean="0"/>
              <a:t>Ἀντήνωρ</a:t>
            </a:r>
            <a:r>
              <a:rPr lang="el-GR" sz="2000" dirty="0" smtClean="0"/>
              <a:t> </a:t>
            </a:r>
            <a:r>
              <a:rPr lang="el-GR" sz="2000" dirty="0" err="1" smtClean="0"/>
              <a:t>πεπνυμένος</a:t>
            </a:r>
            <a:r>
              <a:rPr lang="el-GR" sz="2000" dirty="0" smtClean="0"/>
              <a:t> </a:t>
            </a:r>
            <a:r>
              <a:rPr lang="el-GR" sz="2000" dirty="0" err="1" smtClean="0"/>
              <a:t>ἀντίον</a:t>
            </a:r>
            <a:r>
              <a:rPr lang="el-GR" sz="2000" dirty="0" smtClean="0"/>
              <a:t> </a:t>
            </a:r>
            <a:r>
              <a:rPr lang="el-GR" sz="2000" dirty="0" err="1" smtClean="0"/>
              <a:t>ηὔδα</a:t>
            </a:r>
            <a:r>
              <a:rPr lang="el-GR" sz="2000" dirty="0" smtClean="0"/>
              <a:t>:</a:t>
            </a:r>
          </a:p>
          <a:p>
            <a:r>
              <a:rPr lang="el-GR" sz="2000" dirty="0" smtClean="0"/>
              <a:t>ὦ </a:t>
            </a:r>
            <a:r>
              <a:rPr lang="el-GR" sz="2000" dirty="0" err="1" smtClean="0"/>
              <a:t>γύναι</a:t>
            </a:r>
            <a:r>
              <a:rPr lang="el-GR" sz="2000" dirty="0" smtClean="0"/>
              <a:t> ἦ </a:t>
            </a:r>
            <a:r>
              <a:rPr lang="el-GR" sz="2000" dirty="0" err="1" smtClean="0"/>
              <a:t>μάλα</a:t>
            </a:r>
            <a:r>
              <a:rPr lang="el-GR" sz="2000" dirty="0" smtClean="0"/>
              <a:t> </a:t>
            </a:r>
            <a:r>
              <a:rPr lang="el-GR" sz="2000" dirty="0" err="1" smtClean="0"/>
              <a:t>τοῦτο</a:t>
            </a:r>
            <a:r>
              <a:rPr lang="el-GR" sz="2000" dirty="0" smtClean="0"/>
              <a:t> </a:t>
            </a:r>
            <a:r>
              <a:rPr lang="el-GR" sz="2000" dirty="0" err="1" smtClean="0"/>
              <a:t>ἔπος</a:t>
            </a:r>
            <a:r>
              <a:rPr lang="el-GR" sz="2000" dirty="0" smtClean="0"/>
              <a:t> </a:t>
            </a:r>
            <a:r>
              <a:rPr lang="el-GR" sz="2000" dirty="0" err="1" smtClean="0"/>
              <a:t>νημερτὲς</a:t>
            </a:r>
            <a:r>
              <a:rPr lang="el-GR" sz="2000" dirty="0" smtClean="0"/>
              <a:t> </a:t>
            </a:r>
            <a:r>
              <a:rPr lang="el-GR" sz="2000" dirty="0" err="1" smtClean="0"/>
              <a:t>ἔειπες</a:t>
            </a:r>
            <a:r>
              <a:rPr lang="el-GR" sz="2000" dirty="0" smtClean="0"/>
              <a:t>:</a:t>
            </a:r>
          </a:p>
          <a:p>
            <a:r>
              <a:rPr lang="el-GR" sz="2000" dirty="0" err="1" smtClean="0"/>
              <a:t>ἤδη</a:t>
            </a:r>
            <a:r>
              <a:rPr lang="el-GR" sz="2000" dirty="0" smtClean="0"/>
              <a:t> </a:t>
            </a:r>
            <a:r>
              <a:rPr lang="el-GR" sz="2000" dirty="0" err="1" smtClean="0"/>
              <a:t>γὰρ</a:t>
            </a:r>
            <a:r>
              <a:rPr lang="el-GR" sz="2000" dirty="0" smtClean="0"/>
              <a:t>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δεῦρό</a:t>
            </a:r>
            <a:r>
              <a:rPr lang="el-GR" sz="2000" dirty="0" smtClean="0"/>
              <a:t> ποτ' </a:t>
            </a:r>
            <a:r>
              <a:rPr lang="el-GR" sz="2000" dirty="0" err="1" smtClean="0"/>
              <a:t>ἤλυθε</a:t>
            </a:r>
            <a:r>
              <a:rPr lang="el-GR" sz="2000" dirty="0" smtClean="0"/>
              <a:t> </a:t>
            </a:r>
            <a:r>
              <a:rPr lang="el-GR" sz="2000" dirty="0" err="1" smtClean="0"/>
              <a:t>δῖος</a:t>
            </a:r>
            <a:r>
              <a:rPr lang="el-GR" sz="2000" dirty="0" smtClean="0"/>
              <a:t> </a:t>
            </a:r>
            <a:r>
              <a:rPr lang="el-GR" sz="2000" dirty="0" err="1" smtClean="0"/>
              <a:t>Ὀδυσσεὺς</a:t>
            </a:r>
            <a:r>
              <a:rPr lang="el-GR" sz="2000" dirty="0" smtClean="0"/>
              <a:t> 205</a:t>
            </a:r>
          </a:p>
          <a:p>
            <a:r>
              <a:rPr lang="el-GR" sz="2000" dirty="0" err="1" smtClean="0"/>
              <a:t>σεῦ</a:t>
            </a:r>
            <a:r>
              <a:rPr lang="el-GR" sz="2000" dirty="0" smtClean="0"/>
              <a:t> </a:t>
            </a:r>
            <a:r>
              <a:rPr lang="el-GR" sz="2000" dirty="0" err="1" smtClean="0"/>
              <a:t>ἕνεκ</a:t>
            </a:r>
            <a:r>
              <a:rPr lang="el-GR" sz="2000" dirty="0" smtClean="0"/>
              <a:t>' </a:t>
            </a:r>
            <a:r>
              <a:rPr lang="el-GR" sz="2000" dirty="0" err="1" smtClean="0"/>
              <a:t>ἀγγελίης</a:t>
            </a:r>
            <a:r>
              <a:rPr lang="el-GR" sz="2000" dirty="0" smtClean="0"/>
              <a:t> </a:t>
            </a:r>
            <a:r>
              <a:rPr lang="el-GR" sz="2000" dirty="0" err="1" smtClean="0"/>
              <a:t>σὺν</a:t>
            </a:r>
            <a:r>
              <a:rPr lang="el-GR" sz="2000" dirty="0" smtClean="0"/>
              <a:t> </a:t>
            </a:r>
            <a:r>
              <a:rPr lang="el-GR" sz="2000" dirty="0" err="1" smtClean="0"/>
              <a:t>ἀρηϊφίλῳ</a:t>
            </a:r>
            <a:r>
              <a:rPr lang="el-GR" sz="2000" dirty="0" smtClean="0"/>
              <a:t> </a:t>
            </a:r>
            <a:r>
              <a:rPr lang="el-GR" sz="2000" dirty="0" err="1" smtClean="0"/>
              <a:t>Μενελάῳ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l-GR" sz="2000" dirty="0" err="1" smtClean="0"/>
              <a:t>τοὺς</a:t>
            </a:r>
            <a:r>
              <a:rPr lang="el-GR" sz="2000" dirty="0" smtClean="0"/>
              <a:t> δ' </a:t>
            </a:r>
            <a:r>
              <a:rPr lang="el-GR" sz="2000" dirty="0" err="1" smtClean="0"/>
              <a:t>ἐγὼ</a:t>
            </a:r>
            <a:r>
              <a:rPr lang="el-GR" sz="2000" dirty="0" smtClean="0"/>
              <a:t> </a:t>
            </a:r>
            <a:r>
              <a:rPr lang="el-GR" sz="2000" dirty="0" err="1" smtClean="0"/>
              <a:t>ἐξείνισσα</a:t>
            </a:r>
            <a:r>
              <a:rPr lang="el-GR" sz="2000" dirty="0" smtClean="0"/>
              <a:t>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ἐν</a:t>
            </a:r>
            <a:r>
              <a:rPr lang="el-GR" sz="2000" dirty="0" smtClean="0"/>
              <a:t> </a:t>
            </a:r>
            <a:r>
              <a:rPr lang="el-GR" sz="2000" dirty="0" err="1" smtClean="0"/>
              <a:t>μεγάροισι</a:t>
            </a:r>
            <a:r>
              <a:rPr lang="el-GR" sz="2000" dirty="0" smtClean="0"/>
              <a:t> </a:t>
            </a:r>
            <a:r>
              <a:rPr lang="el-GR" sz="2000" dirty="0" err="1" smtClean="0"/>
              <a:t>φίλησα</a:t>
            </a:r>
            <a:r>
              <a:rPr lang="el-GR" sz="2000" dirty="0" smtClean="0"/>
              <a:t>,</a:t>
            </a:r>
          </a:p>
          <a:p>
            <a:r>
              <a:rPr lang="el-GR" sz="2000" dirty="0" err="1" smtClean="0"/>
              <a:t>ἀμφοτέρων</a:t>
            </a:r>
            <a:r>
              <a:rPr lang="el-GR" sz="2000" dirty="0" smtClean="0"/>
              <a:t> </a:t>
            </a:r>
            <a:r>
              <a:rPr lang="el-GR" sz="2000" dirty="0" err="1" smtClean="0"/>
              <a:t>δὲ</a:t>
            </a:r>
            <a:r>
              <a:rPr lang="el-GR" sz="2000" dirty="0" smtClean="0"/>
              <a:t> </a:t>
            </a:r>
            <a:r>
              <a:rPr lang="el-GR" sz="2000" dirty="0" err="1" smtClean="0"/>
              <a:t>φυὴν</a:t>
            </a:r>
            <a:r>
              <a:rPr lang="el-GR" sz="2000" dirty="0" smtClean="0"/>
              <a:t> </a:t>
            </a:r>
            <a:r>
              <a:rPr lang="el-GR" sz="2000" dirty="0" err="1" smtClean="0"/>
              <a:t>ἐδάην</a:t>
            </a:r>
            <a:r>
              <a:rPr lang="el-GR" sz="2000" dirty="0" smtClean="0"/>
              <a:t>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μήδεα</a:t>
            </a:r>
            <a:r>
              <a:rPr lang="el-GR" sz="2000" dirty="0" smtClean="0"/>
              <a:t> </a:t>
            </a:r>
            <a:r>
              <a:rPr lang="el-GR" sz="2000" dirty="0" err="1" smtClean="0"/>
              <a:t>πυκνά</a:t>
            </a:r>
            <a:r>
              <a:rPr lang="el-GR" sz="2000" dirty="0" smtClean="0"/>
              <a:t>.</a:t>
            </a:r>
          </a:p>
          <a:p>
            <a:r>
              <a:rPr lang="el-GR" sz="2000" dirty="0" err="1" smtClean="0"/>
              <a:t>ἀλλ</a:t>
            </a:r>
            <a:r>
              <a:rPr lang="el-GR" sz="2000" dirty="0" smtClean="0"/>
              <a:t>' </a:t>
            </a:r>
            <a:r>
              <a:rPr lang="el-GR" sz="2000" dirty="0" err="1" smtClean="0"/>
              <a:t>ὅτε</a:t>
            </a:r>
            <a:r>
              <a:rPr lang="el-GR" sz="2000" dirty="0" smtClean="0"/>
              <a:t> </a:t>
            </a:r>
            <a:r>
              <a:rPr lang="el-GR" sz="2000" dirty="0" err="1" smtClean="0"/>
              <a:t>δὴ</a:t>
            </a:r>
            <a:r>
              <a:rPr lang="el-GR" sz="2000" dirty="0" smtClean="0"/>
              <a:t> </a:t>
            </a:r>
            <a:r>
              <a:rPr lang="el-GR" sz="2000" dirty="0" err="1" smtClean="0"/>
              <a:t>Τρώεσσιν</a:t>
            </a:r>
            <a:r>
              <a:rPr lang="el-GR" sz="2000" dirty="0" smtClean="0"/>
              <a:t> </a:t>
            </a:r>
            <a:r>
              <a:rPr lang="el-GR" sz="2000" dirty="0" err="1" smtClean="0"/>
              <a:t>ἐν</a:t>
            </a:r>
            <a:r>
              <a:rPr lang="el-GR" sz="2000" dirty="0" smtClean="0"/>
              <a:t> </a:t>
            </a:r>
            <a:r>
              <a:rPr lang="el-GR" sz="2000" dirty="0" err="1" smtClean="0"/>
              <a:t>ἀγρομένοισιν</a:t>
            </a:r>
            <a:r>
              <a:rPr lang="el-GR" sz="2000" dirty="0" smtClean="0"/>
              <a:t> </a:t>
            </a:r>
            <a:r>
              <a:rPr lang="el-GR" sz="2000" dirty="0" err="1" smtClean="0"/>
              <a:t>ἔμιχθεν</a:t>
            </a:r>
            <a:endParaRPr lang="el-GR" sz="2000" dirty="0" smtClean="0"/>
          </a:p>
          <a:p>
            <a:r>
              <a:rPr lang="el-GR" sz="2000" dirty="0" err="1" smtClean="0"/>
              <a:t>στάντων</a:t>
            </a:r>
            <a:r>
              <a:rPr lang="el-GR" sz="2000" dirty="0" smtClean="0"/>
              <a:t> </a:t>
            </a:r>
            <a:r>
              <a:rPr lang="el-GR" sz="2000" dirty="0" err="1" smtClean="0"/>
              <a:t>μὲν</a:t>
            </a:r>
            <a:r>
              <a:rPr lang="el-GR" sz="2000" dirty="0" smtClean="0"/>
              <a:t> </a:t>
            </a:r>
            <a:r>
              <a:rPr lang="el-GR" sz="2000" dirty="0" err="1" smtClean="0"/>
              <a:t>Μενέλαος</a:t>
            </a:r>
            <a:r>
              <a:rPr lang="el-GR" sz="2000" dirty="0" smtClean="0"/>
              <a:t> </a:t>
            </a:r>
            <a:r>
              <a:rPr lang="el-GR" sz="2000" dirty="0" err="1" smtClean="0"/>
              <a:t>ὑπείρεχεν</a:t>
            </a:r>
            <a:r>
              <a:rPr lang="el-GR" sz="2000" dirty="0" smtClean="0"/>
              <a:t> </a:t>
            </a:r>
            <a:r>
              <a:rPr lang="el-GR" sz="2000" dirty="0" err="1" smtClean="0"/>
              <a:t>εὐρέας</a:t>
            </a:r>
            <a:r>
              <a:rPr lang="el-GR" sz="2000" dirty="0" smtClean="0"/>
              <a:t> </a:t>
            </a:r>
            <a:r>
              <a:rPr lang="el-GR" sz="2000" dirty="0" err="1" smtClean="0"/>
              <a:t>ὤμους</a:t>
            </a:r>
            <a:r>
              <a:rPr lang="el-GR" sz="2000" dirty="0" smtClean="0"/>
              <a:t>, 210</a:t>
            </a:r>
          </a:p>
          <a:p>
            <a:r>
              <a:rPr lang="el-GR" sz="2000" dirty="0" err="1" smtClean="0"/>
              <a:t>ἄμφω</a:t>
            </a:r>
            <a:r>
              <a:rPr lang="el-GR" sz="2000" dirty="0" smtClean="0"/>
              <a:t> δ' </a:t>
            </a:r>
            <a:r>
              <a:rPr lang="el-GR" sz="2000" dirty="0" err="1" smtClean="0"/>
              <a:t>ἑζομένω</a:t>
            </a:r>
            <a:r>
              <a:rPr lang="el-GR" sz="2000" dirty="0" smtClean="0"/>
              <a:t> </a:t>
            </a:r>
            <a:r>
              <a:rPr lang="el-GR" sz="2000" dirty="0" err="1" smtClean="0"/>
              <a:t>γεραρώτερος</a:t>
            </a:r>
            <a:r>
              <a:rPr lang="el-GR" sz="2000" dirty="0" smtClean="0"/>
              <a:t> </a:t>
            </a:r>
            <a:r>
              <a:rPr lang="el-GR" sz="2000" dirty="0" err="1" smtClean="0"/>
              <a:t>ἦεν</a:t>
            </a:r>
            <a:r>
              <a:rPr lang="el-GR" sz="2000" dirty="0" smtClean="0"/>
              <a:t> </a:t>
            </a:r>
            <a:r>
              <a:rPr lang="el-GR" sz="2000" dirty="0" err="1" smtClean="0"/>
              <a:t>Ὀδυσσεύς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l-GR" sz="2000" dirty="0" err="1" smtClean="0"/>
              <a:t>ἀλλ</a:t>
            </a:r>
            <a:r>
              <a:rPr lang="el-GR" sz="2000" dirty="0" smtClean="0"/>
              <a:t>' </a:t>
            </a:r>
            <a:r>
              <a:rPr lang="el-GR" sz="2000" dirty="0" err="1" smtClean="0"/>
              <a:t>ὅτε</a:t>
            </a:r>
            <a:r>
              <a:rPr lang="el-GR" sz="2000" dirty="0" smtClean="0"/>
              <a:t> </a:t>
            </a:r>
            <a:r>
              <a:rPr lang="el-GR" sz="2000" dirty="0" err="1" smtClean="0"/>
              <a:t>δὴ</a:t>
            </a:r>
            <a:r>
              <a:rPr lang="el-GR" sz="2000" dirty="0" smtClean="0"/>
              <a:t> </a:t>
            </a:r>
            <a:r>
              <a:rPr lang="el-GR" sz="2000" dirty="0" err="1" smtClean="0"/>
              <a:t>μύθους</a:t>
            </a:r>
            <a:r>
              <a:rPr lang="el-GR" sz="2000" dirty="0" smtClean="0"/>
              <a:t>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μήδεα</a:t>
            </a:r>
            <a:r>
              <a:rPr lang="el-GR" sz="2000" dirty="0" smtClean="0"/>
              <a:t> </a:t>
            </a:r>
            <a:r>
              <a:rPr lang="el-GR" sz="2000" dirty="0" err="1" smtClean="0"/>
              <a:t>πᾶσιν</a:t>
            </a:r>
            <a:r>
              <a:rPr lang="el-GR" sz="2000" dirty="0" smtClean="0"/>
              <a:t> </a:t>
            </a:r>
            <a:r>
              <a:rPr lang="el-GR" sz="2000" dirty="0" err="1" smtClean="0"/>
              <a:t>ὕφαινον</a:t>
            </a:r>
            <a:endParaRPr lang="el-GR" sz="2000" dirty="0" smtClean="0"/>
          </a:p>
          <a:p>
            <a:r>
              <a:rPr lang="el-GR" sz="2000" dirty="0" err="1" smtClean="0"/>
              <a:t>ἤτοι</a:t>
            </a:r>
            <a:r>
              <a:rPr lang="el-GR" sz="2000" dirty="0" smtClean="0"/>
              <a:t> </a:t>
            </a:r>
            <a:r>
              <a:rPr lang="el-GR" sz="2000" dirty="0" err="1" smtClean="0"/>
              <a:t>μὲν</a:t>
            </a:r>
            <a:r>
              <a:rPr lang="el-GR" sz="2000" dirty="0" smtClean="0"/>
              <a:t> </a:t>
            </a:r>
            <a:r>
              <a:rPr lang="el-GR" sz="2000" dirty="0" err="1" smtClean="0"/>
              <a:t>Μενέλαος</a:t>
            </a:r>
            <a:r>
              <a:rPr lang="el-GR" sz="2000" dirty="0" smtClean="0"/>
              <a:t> </a:t>
            </a:r>
            <a:r>
              <a:rPr lang="el-GR" sz="2000" dirty="0" err="1" smtClean="0"/>
              <a:t>ἐπιτροχάδην</a:t>
            </a:r>
            <a:r>
              <a:rPr lang="el-GR" sz="2000" dirty="0" smtClean="0"/>
              <a:t> </a:t>
            </a:r>
            <a:r>
              <a:rPr lang="el-GR" sz="2000" dirty="0" err="1" smtClean="0"/>
              <a:t>ἀγόρευε</a:t>
            </a:r>
            <a:r>
              <a:rPr lang="el-GR" sz="2000" dirty="0" smtClean="0"/>
              <a:t>,</a:t>
            </a:r>
          </a:p>
          <a:p>
            <a:r>
              <a:rPr lang="el-GR" sz="2000" dirty="0" err="1" smtClean="0"/>
              <a:t>παῦρα</a:t>
            </a:r>
            <a:r>
              <a:rPr lang="el-GR" sz="2000" dirty="0" smtClean="0"/>
              <a:t> </a:t>
            </a:r>
            <a:r>
              <a:rPr lang="el-GR" sz="2000" dirty="0" err="1" smtClean="0"/>
              <a:t>μὲν</a:t>
            </a:r>
            <a:r>
              <a:rPr lang="el-GR" sz="2000" dirty="0" smtClean="0"/>
              <a:t> </a:t>
            </a:r>
            <a:r>
              <a:rPr lang="el-GR" sz="2000" dirty="0" err="1" smtClean="0"/>
              <a:t>ἀλλὰ</a:t>
            </a:r>
            <a:r>
              <a:rPr lang="el-GR" sz="2000" dirty="0" smtClean="0"/>
              <a:t> </a:t>
            </a:r>
            <a:r>
              <a:rPr lang="el-GR" sz="2000" dirty="0" err="1" smtClean="0"/>
              <a:t>μάλα</a:t>
            </a:r>
            <a:r>
              <a:rPr lang="el-GR" sz="2000" dirty="0" smtClean="0"/>
              <a:t> </a:t>
            </a:r>
            <a:r>
              <a:rPr lang="el-GR" sz="2000" dirty="0" err="1" smtClean="0"/>
              <a:t>λιγέως</a:t>
            </a:r>
            <a:r>
              <a:rPr lang="el-GR" sz="2000" dirty="0" smtClean="0"/>
              <a:t>, </a:t>
            </a:r>
            <a:r>
              <a:rPr lang="el-GR" sz="2000" dirty="0" err="1" smtClean="0"/>
              <a:t>ἐπεὶ</a:t>
            </a:r>
            <a:r>
              <a:rPr lang="el-GR" sz="2000" dirty="0" smtClean="0"/>
              <a:t> </a:t>
            </a:r>
            <a:r>
              <a:rPr lang="el-GR" sz="2000" dirty="0" err="1" smtClean="0"/>
              <a:t>οὐ</a:t>
            </a:r>
            <a:r>
              <a:rPr lang="el-GR" sz="2000" dirty="0" smtClean="0"/>
              <a:t> </a:t>
            </a:r>
            <a:r>
              <a:rPr lang="el-GR" sz="2000" dirty="0" err="1" smtClean="0"/>
              <a:t>πολύμυθος</a:t>
            </a:r>
            <a:endParaRPr lang="el-GR" sz="2000" dirty="0" smtClean="0"/>
          </a:p>
          <a:p>
            <a:r>
              <a:rPr lang="el-GR" sz="2000" dirty="0" err="1" smtClean="0"/>
              <a:t>οὐδ</a:t>
            </a:r>
            <a:r>
              <a:rPr lang="el-GR" sz="2000" dirty="0" smtClean="0"/>
              <a:t>' </a:t>
            </a:r>
            <a:r>
              <a:rPr lang="el-GR" sz="2000" dirty="0" err="1" smtClean="0"/>
              <a:t>ἀφαμαρτοεπής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r>
              <a:rPr lang="el-GR" sz="2000" dirty="0" smtClean="0"/>
              <a:t>ἦ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γένει</a:t>
            </a:r>
            <a:r>
              <a:rPr lang="el-GR" sz="2000" dirty="0" smtClean="0"/>
              <a:t> </a:t>
            </a:r>
            <a:r>
              <a:rPr lang="el-GR" sz="2000" dirty="0" err="1" smtClean="0"/>
              <a:t>ὕστερος</a:t>
            </a:r>
            <a:r>
              <a:rPr lang="el-GR" sz="2000" dirty="0" smtClean="0"/>
              <a:t> </a:t>
            </a:r>
            <a:r>
              <a:rPr lang="el-GR" sz="2000" dirty="0" err="1" smtClean="0"/>
              <a:t>ἦεν</a:t>
            </a:r>
            <a:r>
              <a:rPr lang="el-GR" sz="2000" dirty="0" smtClean="0"/>
              <a:t>. 215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Γ 215 - 227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4708525"/>
          </a:xfrm>
        </p:spPr>
        <p:txBody>
          <a:bodyPr/>
          <a:lstStyle/>
          <a:p>
            <a:r>
              <a:rPr lang="el-GR" sz="2000" dirty="0" err="1" smtClean="0"/>
              <a:t>ἀλλ</a:t>
            </a:r>
            <a:r>
              <a:rPr lang="el-GR" sz="2000" dirty="0" smtClean="0"/>
              <a:t>' </a:t>
            </a:r>
            <a:r>
              <a:rPr lang="el-GR" sz="2000" dirty="0" err="1" smtClean="0"/>
              <a:t>ὅτε</a:t>
            </a:r>
            <a:r>
              <a:rPr lang="el-GR" sz="2000" dirty="0" smtClean="0"/>
              <a:t> </a:t>
            </a:r>
            <a:r>
              <a:rPr lang="el-GR" sz="2000" dirty="0" err="1" smtClean="0"/>
              <a:t>δὴ</a:t>
            </a:r>
            <a:r>
              <a:rPr lang="el-GR" sz="2000" dirty="0" smtClean="0"/>
              <a:t> </a:t>
            </a:r>
            <a:r>
              <a:rPr lang="el-GR" sz="2000" dirty="0" err="1" smtClean="0"/>
              <a:t>πολύμητις</a:t>
            </a:r>
            <a:r>
              <a:rPr lang="el-GR" sz="2000" dirty="0" smtClean="0"/>
              <a:t> </a:t>
            </a:r>
            <a:r>
              <a:rPr lang="el-GR" sz="2000" dirty="0" err="1" smtClean="0"/>
              <a:t>ἀναί̈ξειεν</a:t>
            </a:r>
            <a:r>
              <a:rPr lang="el-GR" sz="2000" dirty="0" smtClean="0"/>
              <a:t> </a:t>
            </a:r>
            <a:r>
              <a:rPr lang="el-GR" sz="2000" dirty="0" err="1" smtClean="0"/>
              <a:t>Ὀδυσσεὺς</a:t>
            </a:r>
            <a:endParaRPr lang="el-GR" sz="2000" dirty="0" smtClean="0"/>
          </a:p>
          <a:p>
            <a:r>
              <a:rPr lang="el-GR" sz="2000" dirty="0" err="1" smtClean="0"/>
              <a:t>στάσκεν</a:t>
            </a:r>
            <a:r>
              <a:rPr lang="el-GR" sz="2000" dirty="0" smtClean="0"/>
              <a:t>, </a:t>
            </a:r>
            <a:r>
              <a:rPr lang="el-GR" sz="2000" dirty="0" err="1" smtClean="0"/>
              <a:t>ὑπαὶ</a:t>
            </a:r>
            <a:r>
              <a:rPr lang="el-GR" sz="2000" dirty="0" smtClean="0"/>
              <a:t> </a:t>
            </a:r>
            <a:r>
              <a:rPr lang="el-GR" sz="2000" dirty="0" err="1" smtClean="0"/>
              <a:t>δὲ</a:t>
            </a:r>
            <a:r>
              <a:rPr lang="el-GR" sz="2000" dirty="0" smtClean="0"/>
              <a:t> </a:t>
            </a:r>
            <a:r>
              <a:rPr lang="el-GR" sz="2000" dirty="0" err="1" smtClean="0"/>
              <a:t>ἴδεσκε</a:t>
            </a:r>
            <a:r>
              <a:rPr lang="el-GR" sz="2000" dirty="0" smtClean="0"/>
              <a:t> </a:t>
            </a:r>
            <a:r>
              <a:rPr lang="el-GR" sz="2000" dirty="0" err="1" smtClean="0"/>
              <a:t>κατὰ</a:t>
            </a:r>
            <a:r>
              <a:rPr lang="el-GR" sz="2000" dirty="0" smtClean="0"/>
              <a:t> </a:t>
            </a:r>
            <a:r>
              <a:rPr lang="el-GR" sz="2000" dirty="0" err="1" smtClean="0"/>
              <a:t>χθονὸς</a:t>
            </a:r>
            <a:r>
              <a:rPr lang="el-GR" sz="2000" dirty="0" smtClean="0"/>
              <a:t> </a:t>
            </a:r>
            <a:r>
              <a:rPr lang="el-GR" sz="2000" dirty="0" err="1" smtClean="0"/>
              <a:t>ὄμματα</a:t>
            </a:r>
            <a:r>
              <a:rPr lang="el-GR" sz="2000" dirty="0" smtClean="0"/>
              <a:t> </a:t>
            </a:r>
            <a:r>
              <a:rPr lang="el-GR" sz="2000" dirty="0" err="1" smtClean="0"/>
              <a:t>πήξας</a:t>
            </a:r>
            <a:r>
              <a:rPr lang="el-GR" sz="2000" dirty="0" smtClean="0"/>
              <a:t>,</a:t>
            </a:r>
          </a:p>
          <a:p>
            <a:r>
              <a:rPr lang="el-GR" sz="2000" dirty="0" err="1" smtClean="0"/>
              <a:t>σκῆπτρον</a:t>
            </a:r>
            <a:r>
              <a:rPr lang="el-GR" sz="2000" dirty="0" smtClean="0"/>
              <a:t> δ' </a:t>
            </a:r>
            <a:r>
              <a:rPr lang="el-GR" sz="2000" dirty="0" err="1" smtClean="0"/>
              <a:t>οὔτ</a:t>
            </a:r>
            <a:r>
              <a:rPr lang="el-GR" sz="2000" dirty="0" smtClean="0"/>
              <a:t>' </a:t>
            </a:r>
            <a:r>
              <a:rPr lang="el-GR" sz="2000" dirty="0" err="1" smtClean="0"/>
              <a:t>ὀπίσω</a:t>
            </a:r>
            <a:r>
              <a:rPr lang="el-GR" sz="2000" dirty="0" smtClean="0"/>
              <a:t> </a:t>
            </a:r>
            <a:r>
              <a:rPr lang="el-GR" sz="2000" dirty="0" err="1" smtClean="0"/>
              <a:t>οὔτε</a:t>
            </a:r>
            <a:r>
              <a:rPr lang="el-GR" sz="2000" dirty="0" smtClean="0"/>
              <a:t> </a:t>
            </a:r>
            <a:r>
              <a:rPr lang="el-GR" sz="2000" dirty="0" err="1" smtClean="0"/>
              <a:t>προπρηνὲς</a:t>
            </a:r>
            <a:r>
              <a:rPr lang="el-GR" sz="2000" dirty="0" smtClean="0"/>
              <a:t> </a:t>
            </a:r>
            <a:r>
              <a:rPr lang="el-GR" sz="2000" dirty="0" err="1" smtClean="0"/>
              <a:t>ἐνώμα</a:t>
            </a:r>
            <a:r>
              <a:rPr lang="el-GR" sz="2000" dirty="0" smtClean="0"/>
              <a:t>,</a:t>
            </a:r>
          </a:p>
          <a:p>
            <a:r>
              <a:rPr lang="el-GR" sz="2000" dirty="0" err="1" smtClean="0"/>
              <a:t>ἀλλ</a:t>
            </a:r>
            <a:r>
              <a:rPr lang="el-GR" sz="2000" dirty="0" smtClean="0"/>
              <a:t>' </a:t>
            </a:r>
            <a:r>
              <a:rPr lang="el-GR" sz="2000" dirty="0" err="1" smtClean="0"/>
              <a:t>ἀστεμφὲς</a:t>
            </a:r>
            <a:r>
              <a:rPr lang="el-GR" sz="2000" dirty="0" smtClean="0"/>
              <a:t> </a:t>
            </a:r>
            <a:r>
              <a:rPr lang="el-GR" sz="2000" dirty="0" err="1" smtClean="0"/>
              <a:t>ἔχεσκεν</a:t>
            </a:r>
            <a:r>
              <a:rPr lang="el-GR" sz="2000" dirty="0" smtClean="0"/>
              <a:t> </a:t>
            </a:r>
            <a:r>
              <a:rPr lang="el-GR" sz="2000" dirty="0" err="1" smtClean="0"/>
              <a:t>ἀί̈δρεϊ</a:t>
            </a:r>
            <a:r>
              <a:rPr lang="el-GR" sz="2000" dirty="0" smtClean="0"/>
              <a:t> </a:t>
            </a:r>
            <a:r>
              <a:rPr lang="el-GR" sz="2000" dirty="0" err="1" smtClean="0"/>
              <a:t>φωτὶ</a:t>
            </a:r>
            <a:r>
              <a:rPr lang="el-GR" sz="2000" dirty="0" smtClean="0"/>
              <a:t> </a:t>
            </a:r>
            <a:r>
              <a:rPr lang="el-GR" sz="2000" dirty="0" err="1" smtClean="0"/>
              <a:t>ἐοικώς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l-GR" sz="2000" dirty="0" err="1" smtClean="0"/>
              <a:t>φαίης</a:t>
            </a:r>
            <a:r>
              <a:rPr lang="el-GR" sz="2000" dirty="0" smtClean="0"/>
              <a:t> κε </a:t>
            </a:r>
            <a:r>
              <a:rPr lang="el-GR" sz="2000" dirty="0" err="1" smtClean="0"/>
              <a:t>ζάκοτόν</a:t>
            </a:r>
            <a:r>
              <a:rPr lang="el-GR" sz="2000" dirty="0" smtClean="0"/>
              <a:t> </a:t>
            </a:r>
            <a:r>
              <a:rPr lang="el-GR" sz="2000" dirty="0" err="1" smtClean="0"/>
              <a:t>τέ</a:t>
            </a:r>
            <a:r>
              <a:rPr lang="el-GR" sz="2000" dirty="0" smtClean="0"/>
              <a:t> </a:t>
            </a:r>
            <a:r>
              <a:rPr lang="el-GR" sz="2000" dirty="0" err="1" smtClean="0"/>
              <a:t>τιν</a:t>
            </a:r>
            <a:r>
              <a:rPr lang="el-GR" sz="2000" dirty="0" smtClean="0"/>
              <a:t>' </a:t>
            </a:r>
            <a:r>
              <a:rPr lang="el-GR" sz="2000" dirty="0" err="1" smtClean="0"/>
              <a:t>ἔμμεναι</a:t>
            </a:r>
            <a:r>
              <a:rPr lang="el-GR" sz="2000" dirty="0" smtClean="0"/>
              <a:t> </a:t>
            </a:r>
            <a:r>
              <a:rPr lang="el-GR" sz="2000" dirty="0" err="1" smtClean="0"/>
              <a:t>ἄφρονά</a:t>
            </a:r>
            <a:r>
              <a:rPr lang="el-GR" sz="2000" dirty="0" smtClean="0"/>
              <a:t> τ' </a:t>
            </a:r>
            <a:r>
              <a:rPr lang="el-GR" sz="2000" dirty="0" err="1" smtClean="0"/>
              <a:t>αὔτως</a:t>
            </a:r>
            <a:r>
              <a:rPr lang="el-GR" sz="2000" dirty="0" smtClean="0"/>
              <a:t>. 220</a:t>
            </a:r>
          </a:p>
          <a:p>
            <a:r>
              <a:rPr lang="el-GR" sz="2000" dirty="0" err="1" smtClean="0"/>
              <a:t>ἀλλ</a:t>
            </a:r>
            <a:r>
              <a:rPr lang="el-GR" sz="2000" dirty="0" smtClean="0"/>
              <a:t>' </a:t>
            </a:r>
            <a:r>
              <a:rPr lang="el-GR" sz="2000" dirty="0" err="1" smtClean="0"/>
              <a:t>ὅτε</a:t>
            </a:r>
            <a:r>
              <a:rPr lang="el-GR" sz="2000" dirty="0" smtClean="0"/>
              <a:t> </a:t>
            </a:r>
            <a:r>
              <a:rPr lang="el-GR" sz="2000" dirty="0" err="1" smtClean="0"/>
              <a:t>δὴ</a:t>
            </a:r>
            <a:r>
              <a:rPr lang="el-GR" sz="2000" dirty="0" smtClean="0"/>
              <a:t> </a:t>
            </a:r>
            <a:r>
              <a:rPr lang="el-GR" sz="2000" dirty="0" err="1" smtClean="0"/>
              <a:t>ὄπα</a:t>
            </a:r>
            <a:r>
              <a:rPr lang="el-GR" sz="2000" dirty="0" smtClean="0"/>
              <a:t> τε </a:t>
            </a:r>
            <a:r>
              <a:rPr lang="el-GR" sz="2000" dirty="0" err="1" smtClean="0"/>
              <a:t>μεγάλην</a:t>
            </a:r>
            <a:r>
              <a:rPr lang="el-GR" sz="2000" dirty="0" smtClean="0"/>
              <a:t> </a:t>
            </a:r>
            <a:r>
              <a:rPr lang="el-GR" sz="2000" dirty="0" err="1" smtClean="0"/>
              <a:t>ἐκ</a:t>
            </a:r>
            <a:r>
              <a:rPr lang="el-GR" sz="2000" dirty="0" smtClean="0"/>
              <a:t> </a:t>
            </a:r>
            <a:r>
              <a:rPr lang="el-GR" sz="2000" dirty="0" err="1" smtClean="0"/>
              <a:t>στήθεος</a:t>
            </a:r>
            <a:r>
              <a:rPr lang="el-GR" sz="2000" dirty="0" smtClean="0"/>
              <a:t> </a:t>
            </a:r>
            <a:r>
              <a:rPr lang="el-GR" sz="2000" dirty="0" err="1" smtClean="0"/>
              <a:t>εἵη</a:t>
            </a:r>
            <a:endParaRPr lang="el-GR" sz="2000" dirty="0" smtClean="0"/>
          </a:p>
          <a:p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ἔπεα</a:t>
            </a:r>
            <a:r>
              <a:rPr lang="el-GR" sz="2000" dirty="0" smtClean="0"/>
              <a:t> </a:t>
            </a:r>
            <a:r>
              <a:rPr lang="el-GR" sz="2000" dirty="0" err="1" smtClean="0"/>
              <a:t>νιφάδεσσιν</a:t>
            </a:r>
            <a:r>
              <a:rPr lang="el-GR" sz="2000" dirty="0" smtClean="0"/>
              <a:t> </a:t>
            </a:r>
            <a:r>
              <a:rPr lang="el-GR" sz="2000" dirty="0" err="1" smtClean="0"/>
              <a:t>ἐοικότα</a:t>
            </a:r>
            <a:r>
              <a:rPr lang="el-GR" sz="2000" dirty="0" smtClean="0"/>
              <a:t> </a:t>
            </a:r>
            <a:r>
              <a:rPr lang="el-GR" sz="2000" dirty="0" err="1" smtClean="0"/>
              <a:t>χειμερίῃσιν</a:t>
            </a:r>
            <a:r>
              <a:rPr lang="el-GR" sz="2000" dirty="0" smtClean="0"/>
              <a:t>,</a:t>
            </a:r>
          </a:p>
          <a:p>
            <a:r>
              <a:rPr lang="el-GR" sz="2000" dirty="0" err="1" smtClean="0"/>
              <a:t>οὐκ</a:t>
            </a:r>
            <a:r>
              <a:rPr lang="el-GR" sz="2000" dirty="0" smtClean="0"/>
              <a:t> </a:t>
            </a:r>
            <a:r>
              <a:rPr lang="el-GR" sz="2000" dirty="0" err="1" smtClean="0"/>
              <a:t>ἂν</a:t>
            </a:r>
            <a:r>
              <a:rPr lang="el-GR" sz="2000" dirty="0" smtClean="0"/>
              <a:t> </a:t>
            </a:r>
            <a:r>
              <a:rPr lang="el-GR" sz="2000" dirty="0" err="1" smtClean="0"/>
              <a:t>ἔπειτ</a:t>
            </a:r>
            <a:r>
              <a:rPr lang="el-GR" sz="2000" dirty="0" smtClean="0"/>
              <a:t>' </a:t>
            </a:r>
            <a:r>
              <a:rPr lang="el-GR" sz="2000" dirty="0" err="1" smtClean="0"/>
              <a:t>Ὀδυσῆί̈</a:t>
            </a:r>
            <a:r>
              <a:rPr lang="el-GR" sz="2000" dirty="0" smtClean="0"/>
              <a:t> γ' </a:t>
            </a:r>
            <a:r>
              <a:rPr lang="el-GR" sz="2000" dirty="0" err="1" smtClean="0"/>
              <a:t>ἐρίσσειε</a:t>
            </a:r>
            <a:r>
              <a:rPr lang="el-GR" sz="2000" dirty="0" smtClean="0"/>
              <a:t> </a:t>
            </a:r>
            <a:r>
              <a:rPr lang="el-GR" sz="2000" dirty="0" err="1" smtClean="0"/>
              <a:t>βροτὸς</a:t>
            </a:r>
            <a:r>
              <a:rPr lang="el-GR" sz="2000" dirty="0" smtClean="0"/>
              <a:t> </a:t>
            </a:r>
            <a:r>
              <a:rPr lang="el-GR" sz="2000" dirty="0" err="1" smtClean="0"/>
              <a:t>ἄλλος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l-GR" sz="2000" dirty="0" err="1" smtClean="0"/>
              <a:t>οὐ</a:t>
            </a:r>
            <a:r>
              <a:rPr lang="el-GR" sz="2000" dirty="0" smtClean="0"/>
              <a:t> </a:t>
            </a:r>
            <a:r>
              <a:rPr lang="el-GR" sz="2000" dirty="0" err="1" smtClean="0"/>
              <a:t>τότε</a:t>
            </a:r>
            <a:r>
              <a:rPr lang="el-GR" sz="2000" dirty="0" smtClean="0"/>
              <a:t> γ' </a:t>
            </a:r>
            <a:r>
              <a:rPr lang="el-GR" sz="2000" dirty="0" err="1" smtClean="0"/>
              <a:t>ὧδ</a:t>
            </a:r>
            <a:r>
              <a:rPr lang="el-GR" sz="2000" dirty="0" smtClean="0"/>
              <a:t>' </a:t>
            </a:r>
            <a:r>
              <a:rPr lang="el-GR" sz="2000" dirty="0" err="1" smtClean="0"/>
              <a:t>Ὀδυσῆος</a:t>
            </a:r>
            <a:r>
              <a:rPr lang="el-GR" sz="2000" dirty="0" smtClean="0"/>
              <a:t> </a:t>
            </a:r>
            <a:r>
              <a:rPr lang="el-GR" sz="2000" dirty="0" err="1" smtClean="0"/>
              <a:t>ἀγασσάμεθ</a:t>
            </a:r>
            <a:r>
              <a:rPr lang="el-GR" sz="2000" dirty="0" smtClean="0"/>
              <a:t>' </a:t>
            </a:r>
            <a:r>
              <a:rPr lang="el-GR" sz="2000" dirty="0" err="1" smtClean="0"/>
              <a:t>εἶδος</a:t>
            </a:r>
            <a:r>
              <a:rPr lang="el-GR" sz="2000" dirty="0" smtClean="0"/>
              <a:t> </a:t>
            </a:r>
            <a:r>
              <a:rPr lang="el-GR" sz="2000" dirty="0" err="1" smtClean="0"/>
              <a:t>ἰδόντες</a:t>
            </a:r>
            <a:r>
              <a:rPr lang="el-GR" sz="2000" dirty="0" smtClean="0"/>
              <a:t>.</a:t>
            </a:r>
          </a:p>
          <a:p>
            <a:r>
              <a:rPr lang="el-GR" sz="2000" dirty="0" err="1" smtClean="0"/>
              <a:t>τὸ</a:t>
            </a:r>
            <a:r>
              <a:rPr lang="el-GR" sz="2000" dirty="0" smtClean="0"/>
              <a:t> </a:t>
            </a:r>
            <a:r>
              <a:rPr lang="el-GR" sz="2000" dirty="0" err="1" smtClean="0"/>
              <a:t>τρίτον</a:t>
            </a:r>
            <a:r>
              <a:rPr lang="el-GR" sz="2000" dirty="0" smtClean="0"/>
              <a:t> </a:t>
            </a:r>
            <a:r>
              <a:rPr lang="el-GR" sz="2000" dirty="0" err="1" smtClean="0"/>
              <a:t>αὖτ</a:t>
            </a:r>
            <a:r>
              <a:rPr lang="el-GR" sz="2000" dirty="0" smtClean="0"/>
              <a:t>' </a:t>
            </a:r>
            <a:r>
              <a:rPr lang="el-GR" sz="2000" dirty="0" err="1" smtClean="0"/>
              <a:t>Αἴαντα</a:t>
            </a:r>
            <a:r>
              <a:rPr lang="el-GR" sz="2000" dirty="0" smtClean="0"/>
              <a:t> </a:t>
            </a:r>
            <a:r>
              <a:rPr lang="el-GR" sz="2000" dirty="0" err="1" smtClean="0"/>
              <a:t>ἰδὼν</a:t>
            </a:r>
            <a:r>
              <a:rPr lang="el-GR" sz="2000" dirty="0" smtClean="0"/>
              <a:t> </a:t>
            </a:r>
            <a:r>
              <a:rPr lang="el-GR" sz="2000" dirty="0" err="1" smtClean="0"/>
              <a:t>ἐρέειν</a:t>
            </a:r>
            <a:r>
              <a:rPr lang="el-GR" sz="2000" dirty="0" smtClean="0"/>
              <a:t>' ὃ </a:t>
            </a:r>
            <a:r>
              <a:rPr lang="el-GR" sz="2000" dirty="0" err="1" smtClean="0"/>
              <a:t>γεραιός</a:t>
            </a:r>
            <a:r>
              <a:rPr lang="el-GR" sz="2000" dirty="0" smtClean="0"/>
              <a:t>: 225</a:t>
            </a:r>
          </a:p>
          <a:p>
            <a:r>
              <a:rPr lang="el-GR" sz="2000" dirty="0" err="1" smtClean="0"/>
              <a:t>τίς</a:t>
            </a:r>
            <a:r>
              <a:rPr lang="el-GR" sz="2000" dirty="0" smtClean="0"/>
              <a:t> </a:t>
            </a:r>
            <a:r>
              <a:rPr lang="el-GR" sz="2000" dirty="0" err="1" smtClean="0"/>
              <a:t>τὰρ</a:t>
            </a:r>
            <a:r>
              <a:rPr lang="el-GR" sz="2000" dirty="0" smtClean="0"/>
              <a:t> </a:t>
            </a:r>
            <a:r>
              <a:rPr lang="el-GR" sz="2000" dirty="0" err="1" smtClean="0"/>
              <a:t>ὅδ</a:t>
            </a:r>
            <a:r>
              <a:rPr lang="el-GR" sz="2000" dirty="0" smtClean="0"/>
              <a:t>' </a:t>
            </a:r>
            <a:r>
              <a:rPr lang="el-GR" sz="2000" dirty="0" err="1" smtClean="0"/>
              <a:t>ἄλλος</a:t>
            </a:r>
            <a:r>
              <a:rPr lang="el-GR" sz="2000" dirty="0" smtClean="0"/>
              <a:t> </a:t>
            </a:r>
            <a:r>
              <a:rPr lang="el-GR" sz="2000" dirty="0" err="1" smtClean="0"/>
              <a:t>Ἀχαιὸς</a:t>
            </a:r>
            <a:r>
              <a:rPr lang="el-GR" sz="2000" dirty="0" smtClean="0"/>
              <a:t> </a:t>
            </a:r>
            <a:r>
              <a:rPr lang="el-GR" sz="2000" dirty="0" err="1" smtClean="0"/>
              <a:t>ἀνὴρ</a:t>
            </a:r>
            <a:r>
              <a:rPr lang="el-GR" sz="2000" dirty="0" smtClean="0"/>
              <a:t> </a:t>
            </a:r>
            <a:r>
              <a:rPr lang="el-GR" sz="2000" dirty="0" err="1" smtClean="0"/>
              <a:t>ἠύ̈ς</a:t>
            </a:r>
            <a:r>
              <a:rPr lang="el-GR" sz="2000" dirty="0" smtClean="0"/>
              <a:t> τε </a:t>
            </a:r>
            <a:r>
              <a:rPr lang="el-GR" sz="2000" dirty="0" err="1" smtClean="0"/>
              <a:t>μέγας</a:t>
            </a:r>
            <a:r>
              <a:rPr lang="el-GR" sz="2000" dirty="0" smtClean="0"/>
              <a:t> τε</a:t>
            </a:r>
          </a:p>
          <a:p>
            <a:r>
              <a:rPr lang="el-GR" sz="2000" dirty="0" err="1" smtClean="0"/>
              <a:t>ἔξοχος</a:t>
            </a:r>
            <a:r>
              <a:rPr lang="el-GR" sz="2000" dirty="0" smtClean="0"/>
              <a:t> </a:t>
            </a:r>
            <a:r>
              <a:rPr lang="el-GR" sz="2000" dirty="0" err="1" smtClean="0"/>
              <a:t>Ἀργείων</a:t>
            </a:r>
            <a:r>
              <a:rPr lang="el-GR" sz="2000" dirty="0" smtClean="0"/>
              <a:t> </a:t>
            </a:r>
            <a:r>
              <a:rPr lang="el-GR" sz="2000" dirty="0" err="1" smtClean="0"/>
              <a:t>κεφαλήν</a:t>
            </a:r>
            <a:r>
              <a:rPr lang="el-GR" sz="2000" dirty="0" smtClean="0"/>
              <a:t> τε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εὐρέας</a:t>
            </a:r>
            <a:r>
              <a:rPr lang="el-GR" sz="2000" dirty="0" smtClean="0"/>
              <a:t> </a:t>
            </a:r>
            <a:r>
              <a:rPr lang="el-GR" sz="2000" dirty="0" err="1" smtClean="0"/>
              <a:t>ὤμους</a:t>
            </a:r>
            <a:r>
              <a:rPr lang="el-GR" sz="2000" dirty="0" smtClean="0"/>
              <a:t>;</a:t>
            </a:r>
          </a:p>
          <a:p>
            <a:pPr>
              <a:buNone/>
            </a:pPr>
            <a:r>
              <a:rPr lang="el-GR" sz="2000" dirty="0" smtClean="0"/>
              <a:t> </a:t>
            </a:r>
          </a:p>
          <a:p>
            <a:endParaRPr lang="el-GR" sz="2000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Γ 228 - 244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642918"/>
            <a:ext cx="8229600" cy="4708525"/>
          </a:xfrm>
        </p:spPr>
        <p:txBody>
          <a:bodyPr/>
          <a:lstStyle/>
          <a:p>
            <a:r>
              <a:rPr lang="el-GR" sz="1800" dirty="0" err="1" smtClean="0"/>
              <a:t>τὸν</a:t>
            </a:r>
            <a:r>
              <a:rPr lang="el-GR" sz="1800" dirty="0" smtClean="0"/>
              <a:t> δ' </a:t>
            </a:r>
            <a:r>
              <a:rPr lang="el-GR" sz="1800" dirty="0" err="1" smtClean="0"/>
              <a:t>Ἑλένη</a:t>
            </a:r>
            <a:r>
              <a:rPr lang="el-GR" sz="1800" dirty="0" smtClean="0"/>
              <a:t> </a:t>
            </a:r>
            <a:r>
              <a:rPr lang="el-GR" sz="1800" dirty="0" err="1" smtClean="0"/>
              <a:t>τανύπεπλος</a:t>
            </a:r>
            <a:r>
              <a:rPr lang="el-GR" sz="1800" dirty="0" smtClean="0"/>
              <a:t> </a:t>
            </a:r>
            <a:r>
              <a:rPr lang="el-GR" sz="1800" dirty="0" err="1" smtClean="0"/>
              <a:t>ἀμείβετο</a:t>
            </a:r>
            <a:r>
              <a:rPr lang="el-GR" sz="1800" dirty="0" smtClean="0"/>
              <a:t> </a:t>
            </a:r>
            <a:r>
              <a:rPr lang="el-GR" sz="1800" dirty="0" err="1" smtClean="0"/>
              <a:t>δῖα</a:t>
            </a:r>
            <a:r>
              <a:rPr lang="el-GR" sz="1800" dirty="0" smtClean="0"/>
              <a:t> </a:t>
            </a:r>
            <a:r>
              <a:rPr lang="el-GR" sz="1800" dirty="0" err="1" smtClean="0"/>
              <a:t>γυναικῶν</a:t>
            </a:r>
            <a:r>
              <a:rPr lang="el-GR" sz="1800" dirty="0" smtClean="0"/>
              <a:t>:</a:t>
            </a:r>
          </a:p>
          <a:p>
            <a:r>
              <a:rPr lang="el-GR" sz="1800" dirty="0" err="1" smtClean="0"/>
              <a:t>οὗτος</a:t>
            </a:r>
            <a:r>
              <a:rPr lang="el-GR" sz="1800" dirty="0" smtClean="0"/>
              <a:t> δ' </a:t>
            </a:r>
            <a:r>
              <a:rPr lang="el-GR" sz="1800" dirty="0" err="1" smtClean="0"/>
              <a:t>Αἴας</a:t>
            </a:r>
            <a:r>
              <a:rPr lang="el-GR" sz="1800" dirty="0" smtClean="0"/>
              <a:t> </a:t>
            </a:r>
            <a:r>
              <a:rPr lang="el-GR" sz="1800" dirty="0" err="1" smtClean="0"/>
              <a:t>ἐστὶ</a:t>
            </a:r>
            <a:r>
              <a:rPr lang="el-GR" sz="1800" dirty="0" smtClean="0"/>
              <a:t> </a:t>
            </a:r>
            <a:r>
              <a:rPr lang="el-GR" sz="1800" dirty="0" err="1" smtClean="0"/>
              <a:t>πελώριος</a:t>
            </a:r>
            <a:r>
              <a:rPr lang="el-GR" sz="1800" dirty="0" smtClean="0"/>
              <a:t> </a:t>
            </a:r>
            <a:r>
              <a:rPr lang="el-GR" sz="1800" dirty="0" err="1" smtClean="0"/>
              <a:t>ἕρκος</a:t>
            </a:r>
            <a:r>
              <a:rPr lang="el-GR" sz="1800" dirty="0" smtClean="0"/>
              <a:t> </a:t>
            </a:r>
            <a:r>
              <a:rPr lang="el-GR" sz="1800" dirty="0" err="1" smtClean="0"/>
              <a:t>Ἀχαιῶν</a:t>
            </a:r>
            <a:r>
              <a:rPr lang="el-GR" sz="1800" dirty="0" smtClean="0"/>
              <a:t>:</a:t>
            </a:r>
          </a:p>
          <a:p>
            <a:r>
              <a:rPr lang="el-GR" sz="1800" dirty="0" err="1" smtClean="0"/>
              <a:t>Ἰδομενεὺς</a:t>
            </a:r>
            <a:r>
              <a:rPr lang="el-GR" sz="1800" dirty="0" smtClean="0"/>
              <a:t> δ' </a:t>
            </a:r>
            <a:r>
              <a:rPr lang="el-GR" sz="1800" dirty="0" err="1" smtClean="0"/>
              <a:t>ἑτέρωθεν</a:t>
            </a:r>
            <a:r>
              <a:rPr lang="el-GR" sz="1800" dirty="0" smtClean="0"/>
              <a:t> </a:t>
            </a:r>
            <a:r>
              <a:rPr lang="el-GR" sz="1800" dirty="0" err="1" smtClean="0"/>
              <a:t>ἐνὶ</a:t>
            </a:r>
            <a:r>
              <a:rPr lang="el-GR" sz="1800" dirty="0" smtClean="0"/>
              <a:t> </a:t>
            </a:r>
            <a:r>
              <a:rPr lang="el-GR" sz="1800" dirty="0" err="1" smtClean="0"/>
              <a:t>Κρήτεσσι</a:t>
            </a:r>
            <a:r>
              <a:rPr lang="el-GR" sz="1800" dirty="0" smtClean="0"/>
              <a:t> </a:t>
            </a:r>
            <a:r>
              <a:rPr lang="el-GR" sz="1800" dirty="0" err="1" smtClean="0"/>
              <a:t>θεὸς</a:t>
            </a:r>
            <a:r>
              <a:rPr lang="el-GR" sz="1800" dirty="0" smtClean="0"/>
              <a:t> </a:t>
            </a:r>
            <a:r>
              <a:rPr lang="el-GR" sz="1800" dirty="0" err="1" smtClean="0"/>
              <a:t>ὣς</a:t>
            </a:r>
            <a:r>
              <a:rPr lang="el-GR" sz="1800" dirty="0" smtClean="0"/>
              <a:t> 230</a:t>
            </a:r>
          </a:p>
          <a:p>
            <a:r>
              <a:rPr lang="el-GR" sz="1800" dirty="0" err="1" smtClean="0"/>
              <a:t>ἕστηκ</a:t>
            </a:r>
            <a:r>
              <a:rPr lang="el-GR" sz="1800" dirty="0" smtClean="0"/>
              <a:t>', </a:t>
            </a:r>
            <a:r>
              <a:rPr lang="el-GR" sz="1800" dirty="0" err="1" smtClean="0"/>
              <a:t>ἀμφὶ</a:t>
            </a:r>
            <a:r>
              <a:rPr lang="el-GR" sz="1800" dirty="0" smtClean="0"/>
              <a:t> </a:t>
            </a:r>
            <a:r>
              <a:rPr lang="el-GR" sz="1800" dirty="0" err="1" smtClean="0"/>
              <a:t>δέ</a:t>
            </a:r>
            <a:r>
              <a:rPr lang="el-GR" sz="1800" dirty="0" smtClean="0"/>
              <a:t> </a:t>
            </a:r>
            <a:r>
              <a:rPr lang="el-GR" sz="1800" dirty="0" err="1" smtClean="0"/>
              <a:t>μιν</a:t>
            </a:r>
            <a:r>
              <a:rPr lang="el-GR" sz="1800" dirty="0" smtClean="0"/>
              <a:t> </a:t>
            </a:r>
            <a:r>
              <a:rPr lang="el-GR" sz="1800" dirty="0" err="1" smtClean="0"/>
              <a:t>Κρητῶν</a:t>
            </a:r>
            <a:r>
              <a:rPr lang="el-GR" sz="1800" dirty="0" smtClean="0"/>
              <a:t> </a:t>
            </a:r>
            <a:r>
              <a:rPr lang="el-GR" sz="1800" dirty="0" err="1" smtClean="0"/>
              <a:t>ἀγοὶ</a:t>
            </a:r>
            <a:r>
              <a:rPr lang="el-GR" sz="1800" dirty="0" smtClean="0"/>
              <a:t> </a:t>
            </a:r>
            <a:r>
              <a:rPr lang="el-GR" sz="1800" dirty="0" err="1" smtClean="0"/>
              <a:t>ἠγερέθονται</a:t>
            </a:r>
            <a:r>
              <a:rPr lang="el-GR" sz="1800" dirty="0" smtClean="0"/>
              <a:t>.</a:t>
            </a:r>
          </a:p>
          <a:p>
            <a:r>
              <a:rPr lang="el-GR" sz="1800" dirty="0" err="1" smtClean="0"/>
              <a:t>πολλάκι</a:t>
            </a:r>
            <a:r>
              <a:rPr lang="el-GR" sz="1800" dirty="0" smtClean="0"/>
              <a:t> </a:t>
            </a:r>
            <a:r>
              <a:rPr lang="el-GR" sz="1800" dirty="0" err="1" smtClean="0"/>
              <a:t>μιν</a:t>
            </a:r>
            <a:r>
              <a:rPr lang="el-GR" sz="1800" dirty="0" smtClean="0"/>
              <a:t> </a:t>
            </a:r>
            <a:r>
              <a:rPr lang="el-GR" sz="1800" dirty="0" err="1" smtClean="0"/>
              <a:t>ξείνισσεν</a:t>
            </a:r>
            <a:r>
              <a:rPr lang="el-GR" sz="1800" dirty="0" smtClean="0"/>
              <a:t> </a:t>
            </a:r>
            <a:r>
              <a:rPr lang="el-GR" sz="1800" dirty="0" err="1" smtClean="0"/>
              <a:t>ἀρηί̈φιλος</a:t>
            </a:r>
            <a:r>
              <a:rPr lang="el-GR" sz="1800" dirty="0" smtClean="0"/>
              <a:t> </a:t>
            </a:r>
            <a:r>
              <a:rPr lang="el-GR" sz="1800" dirty="0" err="1" smtClean="0"/>
              <a:t>Μενέλαος</a:t>
            </a:r>
            <a:endParaRPr lang="el-GR" sz="1800" dirty="0" smtClean="0"/>
          </a:p>
          <a:p>
            <a:r>
              <a:rPr lang="el-GR" sz="1800" dirty="0" err="1" smtClean="0"/>
              <a:t>οἴκῳ</a:t>
            </a:r>
            <a:r>
              <a:rPr lang="el-GR" sz="1800" dirty="0" smtClean="0"/>
              <a:t> </a:t>
            </a:r>
            <a:r>
              <a:rPr lang="el-GR" sz="1800" dirty="0" err="1" smtClean="0"/>
              <a:t>ἐν</a:t>
            </a:r>
            <a:r>
              <a:rPr lang="el-GR" sz="1800" dirty="0" smtClean="0"/>
              <a:t> </a:t>
            </a:r>
            <a:r>
              <a:rPr lang="el-GR" sz="1800" dirty="0" err="1" smtClean="0"/>
              <a:t>ἡμετέρῳ</a:t>
            </a:r>
            <a:r>
              <a:rPr lang="el-GR" sz="1800" dirty="0" smtClean="0"/>
              <a:t> </a:t>
            </a:r>
            <a:r>
              <a:rPr lang="el-GR" sz="1800" dirty="0" err="1" smtClean="0"/>
              <a:t>ὁπότε</a:t>
            </a:r>
            <a:r>
              <a:rPr lang="el-GR" sz="1800" dirty="0" smtClean="0"/>
              <a:t> </a:t>
            </a:r>
            <a:r>
              <a:rPr lang="el-GR" sz="1800" dirty="0" err="1" smtClean="0"/>
              <a:t>Κρήτηθεν</a:t>
            </a:r>
            <a:r>
              <a:rPr lang="el-GR" sz="1800" dirty="0" smtClean="0"/>
              <a:t> </a:t>
            </a:r>
            <a:r>
              <a:rPr lang="el-GR" sz="1800" dirty="0" err="1" smtClean="0"/>
              <a:t>ἵκοιτο</a:t>
            </a:r>
            <a:r>
              <a:rPr lang="el-GR" sz="1800" dirty="0" smtClean="0"/>
              <a:t>.</a:t>
            </a:r>
          </a:p>
          <a:p>
            <a:r>
              <a:rPr lang="el-GR" sz="1800" dirty="0" err="1" smtClean="0"/>
              <a:t>νῦν</a:t>
            </a:r>
            <a:r>
              <a:rPr lang="el-GR" sz="1800" dirty="0" smtClean="0"/>
              <a:t> δ' </a:t>
            </a:r>
            <a:r>
              <a:rPr lang="el-GR" sz="1800" dirty="0" err="1" smtClean="0"/>
              <a:t>ἄλλους</a:t>
            </a:r>
            <a:r>
              <a:rPr lang="el-GR" sz="1800" dirty="0" smtClean="0"/>
              <a:t> </a:t>
            </a:r>
            <a:r>
              <a:rPr lang="el-GR" sz="1800" dirty="0" err="1" smtClean="0"/>
              <a:t>μὲν</a:t>
            </a:r>
            <a:r>
              <a:rPr lang="el-GR" sz="1800" dirty="0" smtClean="0"/>
              <a:t> </a:t>
            </a:r>
            <a:r>
              <a:rPr lang="el-GR" sz="1800" dirty="0" err="1" smtClean="0"/>
              <a:t>πάντας</a:t>
            </a:r>
            <a:r>
              <a:rPr lang="el-GR" sz="1800" dirty="0" smtClean="0"/>
              <a:t> </a:t>
            </a:r>
            <a:r>
              <a:rPr lang="el-GR" sz="1800" dirty="0" err="1" smtClean="0"/>
              <a:t>ὁρῶ</a:t>
            </a:r>
            <a:r>
              <a:rPr lang="el-GR" sz="1800" dirty="0" smtClean="0"/>
              <a:t> </a:t>
            </a:r>
            <a:r>
              <a:rPr lang="el-GR" sz="1800" dirty="0" err="1" smtClean="0"/>
              <a:t>ἑλίκωπας</a:t>
            </a:r>
            <a:r>
              <a:rPr lang="el-GR" sz="1800" dirty="0" smtClean="0"/>
              <a:t> </a:t>
            </a:r>
            <a:r>
              <a:rPr lang="el-GR" sz="1800" dirty="0" err="1" smtClean="0"/>
              <a:t>Ἀχαιούς</a:t>
            </a:r>
            <a:r>
              <a:rPr lang="el-GR" sz="1800" dirty="0" smtClean="0"/>
              <a:t>,</a:t>
            </a:r>
          </a:p>
          <a:p>
            <a:r>
              <a:rPr lang="el-GR" sz="1800" dirty="0" err="1" smtClean="0"/>
              <a:t>οὕς</a:t>
            </a:r>
            <a:r>
              <a:rPr lang="el-GR" sz="1800" dirty="0" smtClean="0"/>
              <a:t> </a:t>
            </a:r>
            <a:r>
              <a:rPr lang="el-GR" sz="1800" dirty="0" err="1" smtClean="0"/>
              <a:t>κεν</a:t>
            </a:r>
            <a:r>
              <a:rPr lang="el-GR" sz="1800" dirty="0" smtClean="0"/>
              <a:t> </a:t>
            </a:r>
            <a:r>
              <a:rPr lang="el-GR" sz="1800" dirty="0" err="1" smtClean="0"/>
              <a:t>ἐὺ̈</a:t>
            </a:r>
            <a:r>
              <a:rPr lang="el-GR" sz="1800" dirty="0" smtClean="0"/>
              <a:t> </a:t>
            </a:r>
            <a:r>
              <a:rPr lang="el-GR" sz="1800" dirty="0" err="1" smtClean="0"/>
              <a:t>γνοίην</a:t>
            </a:r>
            <a:r>
              <a:rPr lang="el-GR" sz="1800" dirty="0" smtClean="0"/>
              <a:t> </a:t>
            </a:r>
            <a:r>
              <a:rPr lang="el-GR" sz="1800" dirty="0" err="1" smtClean="0"/>
              <a:t>καί</a:t>
            </a:r>
            <a:r>
              <a:rPr lang="el-GR" sz="1800" dirty="0" smtClean="0"/>
              <a:t> τ' </a:t>
            </a:r>
            <a:r>
              <a:rPr lang="el-GR" sz="1800" dirty="0" err="1" smtClean="0"/>
              <a:t>οὔνομα</a:t>
            </a:r>
            <a:r>
              <a:rPr lang="el-GR" sz="1800" dirty="0" smtClean="0"/>
              <a:t> </a:t>
            </a:r>
            <a:r>
              <a:rPr lang="el-GR" sz="1800" dirty="0" err="1" smtClean="0"/>
              <a:t>μυθησαίμην</a:t>
            </a:r>
            <a:r>
              <a:rPr lang="en-US" sz="1800" dirty="0" smtClean="0"/>
              <a:t>.</a:t>
            </a:r>
            <a:r>
              <a:rPr lang="el-GR" sz="1800" dirty="0" smtClean="0"/>
              <a:t> </a:t>
            </a:r>
            <a:r>
              <a:rPr lang="el-GR" sz="1800" dirty="0" smtClean="0"/>
              <a:t>235</a:t>
            </a:r>
          </a:p>
          <a:p>
            <a:r>
              <a:rPr lang="el-GR" sz="1800" dirty="0" err="1" smtClean="0"/>
              <a:t>δοιὼ</a:t>
            </a:r>
            <a:r>
              <a:rPr lang="el-GR" sz="1800" dirty="0" smtClean="0"/>
              <a:t> δ' </a:t>
            </a:r>
            <a:r>
              <a:rPr lang="el-GR" sz="1800" dirty="0" err="1" smtClean="0"/>
              <a:t>οὐ</a:t>
            </a:r>
            <a:r>
              <a:rPr lang="el-GR" sz="1800" dirty="0" smtClean="0"/>
              <a:t> </a:t>
            </a:r>
            <a:r>
              <a:rPr lang="el-GR" sz="1800" dirty="0" err="1" smtClean="0"/>
              <a:t>δύναμαι</a:t>
            </a:r>
            <a:r>
              <a:rPr lang="el-GR" sz="1800" dirty="0" smtClean="0"/>
              <a:t> </a:t>
            </a:r>
            <a:r>
              <a:rPr lang="el-GR" sz="1800" dirty="0" err="1" smtClean="0"/>
              <a:t>ἰδέειν</a:t>
            </a:r>
            <a:r>
              <a:rPr lang="el-GR" sz="1800" dirty="0" smtClean="0"/>
              <a:t> </a:t>
            </a:r>
            <a:r>
              <a:rPr lang="el-GR" sz="1800" dirty="0" err="1" smtClean="0"/>
              <a:t>κοσμήτορε</a:t>
            </a:r>
            <a:r>
              <a:rPr lang="el-GR" sz="1800" dirty="0" smtClean="0"/>
              <a:t> </a:t>
            </a:r>
            <a:r>
              <a:rPr lang="el-GR" sz="1800" dirty="0" err="1" smtClean="0"/>
              <a:t>λαῶν</a:t>
            </a:r>
            <a:endParaRPr lang="el-GR" sz="1800" dirty="0" smtClean="0"/>
          </a:p>
          <a:p>
            <a:r>
              <a:rPr lang="el-GR" sz="1800" dirty="0" err="1" smtClean="0"/>
              <a:t>Κάστορά</a:t>
            </a:r>
            <a:r>
              <a:rPr lang="el-GR" sz="1800" dirty="0" smtClean="0"/>
              <a:t> θ' </a:t>
            </a:r>
            <a:r>
              <a:rPr lang="el-GR" sz="1800" dirty="0" err="1" smtClean="0"/>
              <a:t>ἱππόδαμον</a:t>
            </a:r>
            <a:r>
              <a:rPr lang="el-GR" sz="1800" dirty="0" smtClean="0"/>
              <a:t> </a:t>
            </a:r>
            <a:r>
              <a:rPr lang="el-GR" sz="1800" dirty="0" err="1" smtClean="0"/>
              <a:t>καὶ</a:t>
            </a:r>
            <a:r>
              <a:rPr lang="el-GR" sz="1800" dirty="0" smtClean="0"/>
              <a:t> </a:t>
            </a:r>
            <a:r>
              <a:rPr lang="el-GR" sz="1800" dirty="0" err="1" smtClean="0"/>
              <a:t>πὺξ</a:t>
            </a:r>
            <a:r>
              <a:rPr lang="el-GR" sz="1800" dirty="0" smtClean="0"/>
              <a:t> </a:t>
            </a:r>
            <a:r>
              <a:rPr lang="el-GR" sz="1800" dirty="0" err="1" smtClean="0"/>
              <a:t>ἀγαθὸν</a:t>
            </a:r>
            <a:r>
              <a:rPr lang="el-GR" sz="1800" dirty="0" smtClean="0"/>
              <a:t> </a:t>
            </a:r>
            <a:r>
              <a:rPr lang="el-GR" sz="1800" dirty="0" err="1" smtClean="0"/>
              <a:t>Πολυδεύκεα</a:t>
            </a:r>
            <a:endParaRPr lang="el-GR" sz="1800" dirty="0" smtClean="0"/>
          </a:p>
          <a:p>
            <a:r>
              <a:rPr lang="el-GR" sz="1800" dirty="0" err="1" smtClean="0"/>
              <a:t>αὐτοκασιγνήτω</a:t>
            </a:r>
            <a:r>
              <a:rPr lang="el-GR" sz="1800" dirty="0" smtClean="0"/>
              <a:t>, </a:t>
            </a:r>
            <a:r>
              <a:rPr lang="el-GR" sz="1800" dirty="0" err="1" smtClean="0"/>
              <a:t>τώ</a:t>
            </a:r>
            <a:r>
              <a:rPr lang="el-GR" sz="1800" dirty="0" smtClean="0"/>
              <a:t> </a:t>
            </a:r>
            <a:r>
              <a:rPr lang="el-GR" sz="1800" dirty="0" err="1" smtClean="0"/>
              <a:t>μοι</a:t>
            </a:r>
            <a:r>
              <a:rPr lang="el-GR" sz="1800" dirty="0" smtClean="0"/>
              <a:t> </a:t>
            </a:r>
            <a:r>
              <a:rPr lang="el-GR" sz="1800" dirty="0" err="1" smtClean="0"/>
              <a:t>μία</a:t>
            </a:r>
            <a:r>
              <a:rPr lang="el-GR" sz="1800" dirty="0" smtClean="0"/>
              <a:t> </a:t>
            </a:r>
            <a:r>
              <a:rPr lang="el-GR" sz="1800" dirty="0" err="1" smtClean="0"/>
              <a:t>γείνατο</a:t>
            </a:r>
            <a:r>
              <a:rPr lang="el-GR" sz="1800" dirty="0" smtClean="0"/>
              <a:t> </a:t>
            </a:r>
            <a:r>
              <a:rPr lang="el-GR" sz="1800" dirty="0" err="1" smtClean="0"/>
              <a:t>μήτηρ</a:t>
            </a:r>
            <a:r>
              <a:rPr lang="el-GR" sz="1800" dirty="0" smtClean="0"/>
              <a:t>.</a:t>
            </a:r>
          </a:p>
          <a:p>
            <a:r>
              <a:rPr lang="el-GR" sz="1800" dirty="0" smtClean="0"/>
              <a:t>ἢ </a:t>
            </a:r>
            <a:r>
              <a:rPr lang="el-GR" sz="1800" dirty="0" err="1" smtClean="0"/>
              <a:t>οὐχ</a:t>
            </a:r>
            <a:r>
              <a:rPr lang="el-GR" sz="1800" dirty="0" smtClean="0"/>
              <a:t> </a:t>
            </a:r>
            <a:r>
              <a:rPr lang="el-GR" sz="1800" dirty="0" err="1" smtClean="0"/>
              <a:t>ἑσπέσθην</a:t>
            </a:r>
            <a:r>
              <a:rPr lang="el-GR" sz="1800" dirty="0" smtClean="0"/>
              <a:t> </a:t>
            </a:r>
            <a:r>
              <a:rPr lang="el-GR" sz="1800" dirty="0" err="1" smtClean="0"/>
              <a:t>Λακεδαίμονος</a:t>
            </a:r>
            <a:r>
              <a:rPr lang="el-GR" sz="1800" dirty="0" smtClean="0"/>
              <a:t> </a:t>
            </a:r>
            <a:r>
              <a:rPr lang="el-GR" sz="1800" dirty="0" err="1" smtClean="0"/>
              <a:t>ἐξ</a:t>
            </a:r>
            <a:r>
              <a:rPr lang="el-GR" sz="1800" dirty="0" smtClean="0"/>
              <a:t> </a:t>
            </a:r>
            <a:r>
              <a:rPr lang="el-GR" sz="1800" dirty="0" err="1" smtClean="0"/>
              <a:t>ἐρατεινῆς</a:t>
            </a:r>
            <a:r>
              <a:rPr lang="el-GR" sz="1800" dirty="0" smtClean="0"/>
              <a:t>,</a:t>
            </a:r>
          </a:p>
          <a:p>
            <a:r>
              <a:rPr lang="el-GR" sz="1800" dirty="0" smtClean="0"/>
              <a:t>ἢ </a:t>
            </a:r>
            <a:r>
              <a:rPr lang="el-GR" sz="1800" dirty="0" err="1" smtClean="0"/>
              <a:t>δεύρω</a:t>
            </a:r>
            <a:r>
              <a:rPr lang="el-GR" sz="1800" dirty="0" smtClean="0"/>
              <a:t> </a:t>
            </a:r>
            <a:r>
              <a:rPr lang="el-GR" sz="1800" dirty="0" err="1" smtClean="0"/>
              <a:t>μὲν</a:t>
            </a:r>
            <a:r>
              <a:rPr lang="el-GR" sz="1800" dirty="0" smtClean="0"/>
              <a:t> </a:t>
            </a:r>
            <a:r>
              <a:rPr lang="el-GR" sz="1800" dirty="0" err="1" smtClean="0"/>
              <a:t>ἕποντο</a:t>
            </a:r>
            <a:r>
              <a:rPr lang="el-GR" sz="1800" dirty="0" smtClean="0"/>
              <a:t> </a:t>
            </a:r>
            <a:r>
              <a:rPr lang="el-GR" sz="1800" dirty="0" err="1" smtClean="0"/>
              <a:t>νέεσσ</a:t>
            </a:r>
            <a:r>
              <a:rPr lang="el-GR" sz="1800" dirty="0" smtClean="0"/>
              <a:t>' </a:t>
            </a:r>
            <a:r>
              <a:rPr lang="el-GR" sz="1800" dirty="0" err="1" smtClean="0"/>
              <a:t>ἔνι</a:t>
            </a:r>
            <a:r>
              <a:rPr lang="el-GR" sz="1800" dirty="0" smtClean="0"/>
              <a:t> </a:t>
            </a:r>
            <a:r>
              <a:rPr lang="el-GR" sz="1800" dirty="0" err="1" smtClean="0"/>
              <a:t>ποντοπόροισι</a:t>
            </a:r>
            <a:r>
              <a:rPr lang="el-GR" sz="1800" dirty="0" smtClean="0"/>
              <a:t>, 240</a:t>
            </a:r>
          </a:p>
          <a:p>
            <a:r>
              <a:rPr lang="el-GR" sz="1800" dirty="0" err="1" smtClean="0"/>
              <a:t>νῦν</a:t>
            </a:r>
            <a:r>
              <a:rPr lang="el-GR" sz="1800" dirty="0" smtClean="0"/>
              <a:t> </a:t>
            </a:r>
            <a:r>
              <a:rPr lang="el-GR" sz="1800" dirty="0" err="1" smtClean="0"/>
              <a:t>αὖτ</a:t>
            </a:r>
            <a:r>
              <a:rPr lang="el-GR" sz="1800" dirty="0" smtClean="0"/>
              <a:t>' </a:t>
            </a:r>
            <a:r>
              <a:rPr lang="el-GR" sz="1800" dirty="0" err="1" smtClean="0"/>
              <a:t>οὐκ</a:t>
            </a:r>
            <a:r>
              <a:rPr lang="el-GR" sz="1800" dirty="0" smtClean="0"/>
              <a:t> </a:t>
            </a:r>
            <a:r>
              <a:rPr lang="el-GR" sz="1800" dirty="0" err="1" smtClean="0"/>
              <a:t>ἐθέλουσι</a:t>
            </a:r>
            <a:r>
              <a:rPr lang="el-GR" sz="1800" dirty="0" smtClean="0"/>
              <a:t> </a:t>
            </a:r>
            <a:r>
              <a:rPr lang="el-GR" sz="1800" dirty="0" err="1" smtClean="0"/>
              <a:t>μάχην</a:t>
            </a:r>
            <a:r>
              <a:rPr lang="el-GR" sz="1800" dirty="0" smtClean="0"/>
              <a:t> </a:t>
            </a:r>
            <a:r>
              <a:rPr lang="el-GR" sz="1800" dirty="0" err="1" smtClean="0"/>
              <a:t>καταδύμεναι</a:t>
            </a:r>
            <a:r>
              <a:rPr lang="el-GR" sz="1800" dirty="0" smtClean="0"/>
              <a:t> </a:t>
            </a:r>
            <a:r>
              <a:rPr lang="el-GR" sz="1800" dirty="0" err="1" smtClean="0"/>
              <a:t>ἀνδρῶν</a:t>
            </a:r>
            <a:endParaRPr lang="el-GR" sz="1800" dirty="0" smtClean="0"/>
          </a:p>
          <a:p>
            <a:r>
              <a:rPr lang="el-GR" sz="1800" dirty="0" err="1" smtClean="0"/>
              <a:t>αἴσχεα</a:t>
            </a:r>
            <a:r>
              <a:rPr lang="el-GR" sz="1800" dirty="0" smtClean="0"/>
              <a:t> </a:t>
            </a:r>
            <a:r>
              <a:rPr lang="el-GR" sz="1800" dirty="0" err="1" smtClean="0"/>
              <a:t>δειδιότες</a:t>
            </a:r>
            <a:r>
              <a:rPr lang="el-GR" sz="1800" dirty="0" smtClean="0"/>
              <a:t> </a:t>
            </a:r>
            <a:r>
              <a:rPr lang="el-GR" sz="1800" dirty="0" err="1" smtClean="0"/>
              <a:t>καὶ</a:t>
            </a:r>
            <a:r>
              <a:rPr lang="el-GR" sz="1800" dirty="0" smtClean="0"/>
              <a:t> </a:t>
            </a:r>
            <a:r>
              <a:rPr lang="el-GR" sz="1800" dirty="0" err="1" smtClean="0"/>
              <a:t>ὀνείδεα</a:t>
            </a:r>
            <a:r>
              <a:rPr lang="el-GR" sz="1800" dirty="0" smtClean="0"/>
              <a:t> </a:t>
            </a:r>
            <a:r>
              <a:rPr lang="el-GR" sz="1800" dirty="0" err="1" smtClean="0"/>
              <a:t>πόλλ</a:t>
            </a:r>
            <a:r>
              <a:rPr lang="el-GR" sz="1800" dirty="0" smtClean="0"/>
              <a:t>' ἅ </a:t>
            </a:r>
            <a:r>
              <a:rPr lang="el-GR" sz="1800" dirty="0" err="1" smtClean="0"/>
              <a:t>μοί</a:t>
            </a:r>
            <a:r>
              <a:rPr lang="el-GR" sz="1800" dirty="0" smtClean="0"/>
              <a:t> </a:t>
            </a:r>
            <a:r>
              <a:rPr lang="el-GR" sz="1800" dirty="0" err="1" smtClean="0"/>
              <a:t>ἐστιν</a:t>
            </a:r>
            <a:r>
              <a:rPr lang="el-GR" sz="1800" dirty="0" smtClean="0"/>
              <a:t>.</a:t>
            </a:r>
          </a:p>
          <a:p>
            <a:r>
              <a:rPr lang="el-GR" sz="1800" dirty="0" smtClean="0"/>
              <a:t> </a:t>
            </a:r>
            <a:r>
              <a:rPr lang="el-GR" sz="1800" dirty="0" err="1" smtClean="0"/>
              <a:t>ὣς</a:t>
            </a:r>
            <a:r>
              <a:rPr lang="el-GR" sz="1800" dirty="0" smtClean="0"/>
              <a:t> </a:t>
            </a:r>
            <a:r>
              <a:rPr lang="el-GR" sz="1800" dirty="0" err="1" smtClean="0"/>
              <a:t>φάτο</a:t>
            </a:r>
            <a:r>
              <a:rPr lang="el-GR" sz="1800" dirty="0" smtClean="0"/>
              <a:t>, </a:t>
            </a:r>
            <a:r>
              <a:rPr lang="el-GR" sz="1800" dirty="0" err="1" smtClean="0"/>
              <a:t>τοὺς</a:t>
            </a:r>
            <a:r>
              <a:rPr lang="el-GR" sz="1800" dirty="0" smtClean="0"/>
              <a:t> δ' </a:t>
            </a:r>
            <a:r>
              <a:rPr lang="el-GR" sz="1800" dirty="0" err="1" smtClean="0"/>
              <a:t>ἤδη</a:t>
            </a:r>
            <a:r>
              <a:rPr lang="el-GR" sz="1800" dirty="0" smtClean="0"/>
              <a:t> </a:t>
            </a:r>
            <a:r>
              <a:rPr lang="el-GR" sz="1800" dirty="0" err="1" smtClean="0"/>
              <a:t>κάτεχεν</a:t>
            </a:r>
            <a:r>
              <a:rPr lang="el-GR" sz="1800" dirty="0" smtClean="0"/>
              <a:t> </a:t>
            </a:r>
            <a:r>
              <a:rPr lang="el-GR" sz="1800" dirty="0" err="1" smtClean="0"/>
              <a:t>φυσίζοος</a:t>
            </a:r>
            <a:r>
              <a:rPr lang="el-GR" sz="1800" dirty="0" smtClean="0"/>
              <a:t> </a:t>
            </a:r>
            <a:r>
              <a:rPr lang="el-GR" sz="1800" dirty="0" err="1" smtClean="0"/>
              <a:t>αἶα</a:t>
            </a:r>
            <a:endParaRPr lang="el-GR" sz="1800" dirty="0" smtClean="0"/>
          </a:p>
          <a:p>
            <a:r>
              <a:rPr lang="el-GR" sz="1800" dirty="0" err="1" smtClean="0"/>
              <a:t>ἐν</a:t>
            </a:r>
            <a:r>
              <a:rPr lang="el-GR" sz="1800" dirty="0" smtClean="0"/>
              <a:t> </a:t>
            </a:r>
            <a:r>
              <a:rPr lang="el-GR" sz="1800" dirty="0" err="1" smtClean="0"/>
              <a:t>Λακεδαίμονι</a:t>
            </a:r>
            <a:r>
              <a:rPr lang="el-GR" sz="1800" dirty="0" smtClean="0"/>
              <a:t> </a:t>
            </a:r>
            <a:r>
              <a:rPr lang="el-GR" sz="1800" dirty="0" err="1" smtClean="0"/>
              <a:t>αὖθι</a:t>
            </a:r>
            <a:r>
              <a:rPr lang="el-GR" sz="1800" dirty="0" smtClean="0"/>
              <a:t> </a:t>
            </a:r>
            <a:r>
              <a:rPr lang="el-GR" sz="1800" dirty="0" err="1" smtClean="0"/>
              <a:t>φίλῃ</a:t>
            </a:r>
            <a:r>
              <a:rPr lang="el-GR" sz="1800" dirty="0" smtClean="0"/>
              <a:t> </a:t>
            </a:r>
            <a:r>
              <a:rPr lang="el-GR" sz="1800" dirty="0" err="1" smtClean="0"/>
              <a:t>ἐν</a:t>
            </a:r>
            <a:r>
              <a:rPr lang="el-GR" sz="1800" dirty="0" smtClean="0"/>
              <a:t> </a:t>
            </a:r>
            <a:r>
              <a:rPr lang="el-GR" sz="1800" dirty="0" err="1" smtClean="0"/>
              <a:t>πατρίδι</a:t>
            </a:r>
            <a:r>
              <a:rPr lang="el-GR" sz="1800" dirty="0" smtClean="0"/>
              <a:t> </a:t>
            </a:r>
            <a:r>
              <a:rPr lang="el-GR" sz="1800" dirty="0" err="1" smtClean="0"/>
              <a:t>γαίῃ</a:t>
            </a:r>
            <a:r>
              <a:rPr lang="el-GR" sz="1800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438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Γ 245 - 258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42910" y="1000108"/>
            <a:ext cx="8229600" cy="4708525"/>
          </a:xfrm>
        </p:spPr>
        <p:txBody>
          <a:bodyPr/>
          <a:lstStyle/>
          <a:p>
            <a:r>
              <a:rPr lang="el-GR" sz="2000" dirty="0" err="1" smtClean="0"/>
              <a:t>κήρυκες</a:t>
            </a:r>
            <a:r>
              <a:rPr lang="el-GR" sz="2000" dirty="0" smtClean="0"/>
              <a:t> δ' </a:t>
            </a:r>
            <a:r>
              <a:rPr lang="el-GR" sz="2000" dirty="0" err="1" smtClean="0"/>
              <a:t>ἀνὰ</a:t>
            </a:r>
            <a:r>
              <a:rPr lang="el-GR" sz="2000" dirty="0" smtClean="0"/>
              <a:t> </a:t>
            </a:r>
            <a:r>
              <a:rPr lang="el-GR" sz="2000" dirty="0" err="1" smtClean="0"/>
              <a:t>ἄστυ</a:t>
            </a:r>
            <a:r>
              <a:rPr lang="el-GR" sz="2000" dirty="0" smtClean="0"/>
              <a:t> </a:t>
            </a:r>
            <a:r>
              <a:rPr lang="el-GR" sz="2000" dirty="0" err="1" smtClean="0"/>
              <a:t>θεῶν</a:t>
            </a:r>
            <a:r>
              <a:rPr lang="el-GR" sz="2000" dirty="0" smtClean="0"/>
              <a:t> </a:t>
            </a:r>
            <a:r>
              <a:rPr lang="el-GR" sz="2000" dirty="0" err="1" smtClean="0"/>
              <a:t>φέρον</a:t>
            </a:r>
            <a:r>
              <a:rPr lang="el-GR" sz="2000" dirty="0" smtClean="0"/>
              <a:t> </a:t>
            </a:r>
            <a:r>
              <a:rPr lang="el-GR" sz="2000" dirty="0" err="1" smtClean="0"/>
              <a:t>ὅρκια</a:t>
            </a:r>
            <a:r>
              <a:rPr lang="el-GR" sz="2000" dirty="0" smtClean="0"/>
              <a:t> </a:t>
            </a:r>
            <a:r>
              <a:rPr lang="el-GR" sz="2000" dirty="0" err="1" smtClean="0"/>
              <a:t>πιστὰ</a:t>
            </a:r>
            <a:r>
              <a:rPr lang="el-GR" sz="2000" dirty="0" smtClean="0"/>
              <a:t> 245</a:t>
            </a:r>
          </a:p>
          <a:p>
            <a:r>
              <a:rPr lang="el-GR" sz="2000" dirty="0" err="1" smtClean="0"/>
              <a:t>ἄρνε</a:t>
            </a:r>
            <a:r>
              <a:rPr lang="el-GR" sz="2000" dirty="0" smtClean="0"/>
              <a:t> </a:t>
            </a:r>
            <a:r>
              <a:rPr lang="el-GR" sz="2000" dirty="0" err="1" smtClean="0"/>
              <a:t>δύω</a:t>
            </a:r>
            <a:r>
              <a:rPr lang="el-GR" sz="2000" dirty="0" smtClean="0"/>
              <a:t>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οἶνον</a:t>
            </a:r>
            <a:r>
              <a:rPr lang="el-GR" sz="2000" dirty="0" smtClean="0"/>
              <a:t> </a:t>
            </a:r>
            <a:r>
              <a:rPr lang="el-GR" sz="2000" dirty="0" err="1" smtClean="0"/>
              <a:t>ἐύ̈φρονα</a:t>
            </a:r>
            <a:r>
              <a:rPr lang="el-GR" sz="2000" dirty="0" smtClean="0"/>
              <a:t> </a:t>
            </a:r>
            <a:r>
              <a:rPr lang="el-GR" sz="2000" dirty="0" err="1" smtClean="0"/>
              <a:t>καρπὸν</a:t>
            </a:r>
            <a:r>
              <a:rPr lang="el-GR" sz="2000" dirty="0" smtClean="0"/>
              <a:t> </a:t>
            </a:r>
            <a:r>
              <a:rPr lang="el-GR" sz="2000" dirty="0" err="1" smtClean="0"/>
              <a:t>ἀρούρης</a:t>
            </a:r>
            <a:endParaRPr lang="el-GR" sz="2000" dirty="0" smtClean="0"/>
          </a:p>
          <a:p>
            <a:r>
              <a:rPr lang="el-GR" sz="2000" dirty="0" err="1" smtClean="0"/>
              <a:t>ἀσκῷ</a:t>
            </a:r>
            <a:r>
              <a:rPr lang="el-GR" sz="2000" dirty="0" smtClean="0"/>
              <a:t> </a:t>
            </a:r>
            <a:r>
              <a:rPr lang="el-GR" sz="2000" dirty="0" err="1" smtClean="0"/>
              <a:t>ἐν</a:t>
            </a:r>
            <a:r>
              <a:rPr lang="el-GR" sz="2000" dirty="0" smtClean="0"/>
              <a:t> </a:t>
            </a:r>
            <a:r>
              <a:rPr lang="el-GR" sz="2000" dirty="0" err="1" smtClean="0"/>
              <a:t>αἰγείῳ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r>
              <a:rPr lang="el-GR" sz="2000" dirty="0" err="1" smtClean="0"/>
              <a:t>φέρε</a:t>
            </a:r>
            <a:r>
              <a:rPr lang="el-GR" sz="2000" dirty="0" smtClean="0"/>
              <a:t> </a:t>
            </a:r>
            <a:r>
              <a:rPr lang="el-GR" sz="2000" dirty="0" err="1" smtClean="0"/>
              <a:t>δὲ</a:t>
            </a:r>
            <a:r>
              <a:rPr lang="el-GR" sz="2000" dirty="0" smtClean="0"/>
              <a:t> </a:t>
            </a:r>
            <a:r>
              <a:rPr lang="el-GR" sz="2000" dirty="0" err="1" smtClean="0"/>
              <a:t>κρητῆρα</a:t>
            </a:r>
            <a:r>
              <a:rPr lang="el-GR" sz="2000" dirty="0" smtClean="0"/>
              <a:t> </a:t>
            </a:r>
            <a:r>
              <a:rPr lang="el-GR" sz="2000" dirty="0" err="1" smtClean="0"/>
              <a:t>φαεινὸν</a:t>
            </a:r>
            <a:endParaRPr lang="el-GR" sz="2000" dirty="0" smtClean="0"/>
          </a:p>
          <a:p>
            <a:r>
              <a:rPr lang="el-GR" sz="2000" dirty="0" err="1" smtClean="0"/>
              <a:t>κῆρυξ</a:t>
            </a:r>
            <a:r>
              <a:rPr lang="el-GR" sz="2000" dirty="0" smtClean="0"/>
              <a:t> </a:t>
            </a:r>
            <a:r>
              <a:rPr lang="el-GR" sz="2000" dirty="0" err="1" smtClean="0"/>
              <a:t>Ἰδαῖος</a:t>
            </a:r>
            <a:r>
              <a:rPr lang="el-GR" sz="2000" dirty="0" smtClean="0"/>
              <a:t> </a:t>
            </a:r>
            <a:r>
              <a:rPr lang="el-GR" sz="2000" dirty="0" err="1" smtClean="0"/>
              <a:t>ἠδὲ</a:t>
            </a:r>
            <a:r>
              <a:rPr lang="el-GR" sz="2000" dirty="0" smtClean="0"/>
              <a:t> </a:t>
            </a:r>
            <a:r>
              <a:rPr lang="el-GR" sz="2000" dirty="0" err="1" smtClean="0"/>
              <a:t>χρύσεια</a:t>
            </a:r>
            <a:r>
              <a:rPr lang="el-GR" sz="2000" dirty="0" smtClean="0"/>
              <a:t> </a:t>
            </a:r>
            <a:r>
              <a:rPr lang="el-GR" sz="2000" dirty="0" err="1" smtClean="0"/>
              <a:t>κύπελλα</a:t>
            </a:r>
            <a:r>
              <a:rPr lang="el-GR" sz="2000" dirty="0" smtClean="0"/>
              <a:t>:</a:t>
            </a:r>
          </a:p>
          <a:p>
            <a:r>
              <a:rPr lang="el-GR" sz="2000" dirty="0" err="1" smtClean="0"/>
              <a:t>ὄτρυνεν</a:t>
            </a:r>
            <a:r>
              <a:rPr lang="el-GR" sz="2000" dirty="0" smtClean="0"/>
              <a:t> </a:t>
            </a:r>
            <a:r>
              <a:rPr lang="el-GR" sz="2000" dirty="0" err="1" smtClean="0"/>
              <a:t>δὲ</a:t>
            </a:r>
            <a:r>
              <a:rPr lang="el-GR" sz="2000" dirty="0" smtClean="0"/>
              <a:t> </a:t>
            </a:r>
            <a:r>
              <a:rPr lang="el-GR" sz="2000" dirty="0" err="1" smtClean="0"/>
              <a:t>γέροντα</a:t>
            </a:r>
            <a:r>
              <a:rPr lang="el-GR" sz="2000" dirty="0" smtClean="0"/>
              <a:t> </a:t>
            </a:r>
            <a:r>
              <a:rPr lang="el-GR" sz="2000" dirty="0" err="1" smtClean="0"/>
              <a:t>παριστάμενος</a:t>
            </a:r>
            <a:r>
              <a:rPr lang="el-GR" sz="2000" dirty="0" smtClean="0"/>
              <a:t> </a:t>
            </a:r>
            <a:r>
              <a:rPr lang="el-GR" sz="2000" dirty="0" err="1" smtClean="0"/>
              <a:t>ἐπέεσσιν</a:t>
            </a:r>
            <a:r>
              <a:rPr lang="el-GR" sz="2000" dirty="0" smtClean="0"/>
              <a:t>:</a:t>
            </a:r>
          </a:p>
          <a:p>
            <a:r>
              <a:rPr lang="el-GR" sz="2000" dirty="0" err="1" smtClean="0"/>
              <a:t>ὄρσεο</a:t>
            </a:r>
            <a:r>
              <a:rPr lang="el-GR" sz="2000" dirty="0" smtClean="0"/>
              <a:t> </a:t>
            </a:r>
            <a:r>
              <a:rPr lang="el-GR" sz="2000" dirty="0" err="1" smtClean="0"/>
              <a:t>Λαομεδοντιάδη</a:t>
            </a:r>
            <a:r>
              <a:rPr lang="el-GR" sz="2000" dirty="0" smtClean="0"/>
              <a:t>, </a:t>
            </a:r>
            <a:r>
              <a:rPr lang="el-GR" sz="2000" dirty="0" err="1" smtClean="0"/>
              <a:t>καλέουσιν</a:t>
            </a:r>
            <a:r>
              <a:rPr lang="el-GR" sz="2000" dirty="0" smtClean="0"/>
              <a:t> </a:t>
            </a:r>
            <a:r>
              <a:rPr lang="el-GR" sz="2000" dirty="0" err="1" smtClean="0"/>
              <a:t>ἄριστοι</a:t>
            </a:r>
            <a:r>
              <a:rPr lang="el-GR" sz="2000" dirty="0" smtClean="0"/>
              <a:t> 250</a:t>
            </a:r>
          </a:p>
          <a:p>
            <a:r>
              <a:rPr lang="el-GR" sz="2000" dirty="0" err="1" smtClean="0"/>
              <a:t>Τρώων</a:t>
            </a:r>
            <a:r>
              <a:rPr lang="el-GR" sz="2000" dirty="0" smtClean="0"/>
              <a:t> θ' </a:t>
            </a:r>
            <a:r>
              <a:rPr lang="el-GR" sz="2000" dirty="0" err="1" smtClean="0"/>
              <a:t>ἱπποδάμων</a:t>
            </a:r>
            <a:r>
              <a:rPr lang="el-GR" sz="2000" dirty="0" smtClean="0"/>
              <a:t>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Ἀχαιῶν</a:t>
            </a:r>
            <a:r>
              <a:rPr lang="el-GR" sz="2000" dirty="0" smtClean="0"/>
              <a:t> </a:t>
            </a:r>
            <a:r>
              <a:rPr lang="el-GR" sz="2000" dirty="0" err="1" smtClean="0"/>
              <a:t>χαλκοχιτώνων</a:t>
            </a:r>
            <a:endParaRPr lang="el-GR" sz="2000" dirty="0" smtClean="0"/>
          </a:p>
          <a:p>
            <a:r>
              <a:rPr lang="el-GR" sz="2000" dirty="0" err="1" smtClean="0"/>
              <a:t>ἐς</a:t>
            </a:r>
            <a:r>
              <a:rPr lang="el-GR" sz="2000" dirty="0" smtClean="0"/>
              <a:t> </a:t>
            </a:r>
            <a:r>
              <a:rPr lang="el-GR" sz="2000" dirty="0" err="1" smtClean="0"/>
              <a:t>πεδίον</a:t>
            </a:r>
            <a:r>
              <a:rPr lang="el-GR" sz="2000" dirty="0" smtClean="0"/>
              <a:t> </a:t>
            </a:r>
            <a:r>
              <a:rPr lang="el-GR" sz="2000" dirty="0" err="1" smtClean="0"/>
              <a:t>καταβῆναι</a:t>
            </a:r>
            <a:r>
              <a:rPr lang="el-GR" sz="2000" dirty="0" smtClean="0"/>
              <a:t> </a:t>
            </a:r>
            <a:r>
              <a:rPr lang="el-GR" sz="2000" dirty="0" err="1" smtClean="0"/>
              <a:t>ἵν</a:t>
            </a:r>
            <a:r>
              <a:rPr lang="el-GR" sz="2000" dirty="0" smtClean="0"/>
              <a:t>' </a:t>
            </a:r>
            <a:r>
              <a:rPr lang="el-GR" sz="2000" dirty="0" err="1" smtClean="0"/>
              <a:t>ὅρκια</a:t>
            </a:r>
            <a:r>
              <a:rPr lang="el-GR" sz="2000" dirty="0" smtClean="0"/>
              <a:t> </a:t>
            </a:r>
            <a:r>
              <a:rPr lang="el-GR" sz="2000" dirty="0" err="1" smtClean="0"/>
              <a:t>πιστὰ</a:t>
            </a:r>
            <a:r>
              <a:rPr lang="el-GR" sz="2000" dirty="0" smtClean="0"/>
              <a:t> </a:t>
            </a:r>
            <a:r>
              <a:rPr lang="el-GR" sz="2000" dirty="0" err="1" smtClean="0"/>
              <a:t>τάμητε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l-GR" sz="2000" dirty="0" err="1" smtClean="0"/>
              <a:t>αὐτὰρ</a:t>
            </a:r>
            <a:r>
              <a:rPr lang="el-GR" sz="2000" dirty="0" smtClean="0"/>
              <a:t> </a:t>
            </a:r>
            <a:r>
              <a:rPr lang="el-GR" sz="2000" dirty="0" err="1" smtClean="0"/>
              <a:t>Ἀλέξανδρος</a:t>
            </a:r>
            <a:r>
              <a:rPr lang="el-GR" sz="2000" dirty="0" smtClean="0"/>
              <a:t>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ἀρηί̈φιλος</a:t>
            </a:r>
            <a:r>
              <a:rPr lang="el-GR" sz="2000" dirty="0" smtClean="0"/>
              <a:t> </a:t>
            </a:r>
            <a:r>
              <a:rPr lang="el-GR" sz="2000" dirty="0" err="1" smtClean="0"/>
              <a:t>Μενέλαος</a:t>
            </a:r>
            <a:endParaRPr lang="el-GR" sz="2000" dirty="0" smtClean="0"/>
          </a:p>
          <a:p>
            <a:r>
              <a:rPr lang="el-GR" sz="2000" dirty="0" err="1" smtClean="0"/>
              <a:t>μακρῇς</a:t>
            </a:r>
            <a:r>
              <a:rPr lang="el-GR" sz="2000" dirty="0" smtClean="0"/>
              <a:t> </a:t>
            </a:r>
            <a:r>
              <a:rPr lang="el-GR" sz="2000" dirty="0" err="1" smtClean="0"/>
              <a:t>ἐγχείῃσι</a:t>
            </a:r>
            <a:r>
              <a:rPr lang="el-GR" sz="2000" dirty="0" smtClean="0"/>
              <a:t> </a:t>
            </a:r>
            <a:r>
              <a:rPr lang="el-GR" sz="2000" dirty="0" err="1" smtClean="0"/>
              <a:t>μαχήσοντ</a:t>
            </a:r>
            <a:r>
              <a:rPr lang="el-GR" sz="2000" dirty="0" smtClean="0"/>
              <a:t>' </a:t>
            </a:r>
            <a:r>
              <a:rPr lang="el-GR" sz="2000" dirty="0" err="1" smtClean="0"/>
              <a:t>ἀμφὶ</a:t>
            </a:r>
            <a:r>
              <a:rPr lang="el-GR" sz="2000" dirty="0" smtClean="0"/>
              <a:t> </a:t>
            </a:r>
            <a:r>
              <a:rPr lang="el-GR" sz="2000" dirty="0" err="1" smtClean="0"/>
              <a:t>γυναικί</a:t>
            </a:r>
            <a:r>
              <a:rPr lang="el-GR" sz="2000" dirty="0" smtClean="0"/>
              <a:t>:</a:t>
            </a:r>
          </a:p>
          <a:p>
            <a:r>
              <a:rPr lang="el-GR" sz="2000" dirty="0" err="1" smtClean="0"/>
              <a:t>τῷ</a:t>
            </a:r>
            <a:r>
              <a:rPr lang="el-GR" sz="2000" dirty="0" smtClean="0"/>
              <a:t> </a:t>
            </a:r>
            <a:r>
              <a:rPr lang="el-GR" sz="2000" dirty="0" err="1" smtClean="0"/>
              <a:t>δέ</a:t>
            </a:r>
            <a:r>
              <a:rPr lang="el-GR" sz="2000" dirty="0" smtClean="0"/>
              <a:t> κε </a:t>
            </a:r>
            <a:r>
              <a:rPr lang="el-GR" sz="2000" dirty="0" err="1" smtClean="0"/>
              <a:t>νικήσαντι</a:t>
            </a:r>
            <a:r>
              <a:rPr lang="el-GR" sz="2000" dirty="0" smtClean="0"/>
              <a:t> </a:t>
            </a:r>
            <a:r>
              <a:rPr lang="el-GR" sz="2000" dirty="0" err="1" smtClean="0"/>
              <a:t>γυνὴ</a:t>
            </a:r>
            <a:r>
              <a:rPr lang="el-GR" sz="2000" dirty="0" smtClean="0"/>
              <a:t>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κτήμαθ</a:t>
            </a:r>
            <a:r>
              <a:rPr lang="el-GR" sz="2000" dirty="0" smtClean="0"/>
              <a:t>' </a:t>
            </a:r>
            <a:r>
              <a:rPr lang="el-GR" sz="2000" dirty="0" err="1" smtClean="0"/>
              <a:t>ἕποιτο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r>
              <a:rPr lang="el-GR" sz="2000" dirty="0" smtClean="0"/>
              <a:t>255</a:t>
            </a:r>
          </a:p>
          <a:p>
            <a:r>
              <a:rPr lang="el-GR" sz="2000" dirty="0" err="1" smtClean="0"/>
              <a:t>οἳ</a:t>
            </a:r>
            <a:r>
              <a:rPr lang="el-GR" sz="2000" dirty="0" smtClean="0"/>
              <a:t> δ' </a:t>
            </a:r>
            <a:r>
              <a:rPr lang="el-GR" sz="2000" dirty="0" err="1" smtClean="0"/>
              <a:t>ἄλλοι</a:t>
            </a:r>
            <a:r>
              <a:rPr lang="el-GR" sz="2000" dirty="0" smtClean="0"/>
              <a:t> </a:t>
            </a:r>
            <a:r>
              <a:rPr lang="el-GR" sz="2000" dirty="0" err="1" smtClean="0"/>
              <a:t>φιλότητα</a:t>
            </a:r>
            <a:r>
              <a:rPr lang="el-GR" sz="2000" dirty="0" smtClean="0"/>
              <a:t>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ὅρκια</a:t>
            </a:r>
            <a:r>
              <a:rPr lang="el-GR" sz="2000" dirty="0" smtClean="0"/>
              <a:t> </a:t>
            </a:r>
            <a:r>
              <a:rPr lang="el-GR" sz="2000" dirty="0" err="1" smtClean="0"/>
              <a:t>πιστὰ</a:t>
            </a:r>
            <a:r>
              <a:rPr lang="el-GR" sz="2000" dirty="0" smtClean="0"/>
              <a:t> </a:t>
            </a:r>
            <a:r>
              <a:rPr lang="el-GR" sz="2000" dirty="0" err="1" smtClean="0"/>
              <a:t>ταμόντες</a:t>
            </a:r>
            <a:endParaRPr lang="el-GR" sz="2000" dirty="0" smtClean="0"/>
          </a:p>
          <a:p>
            <a:r>
              <a:rPr lang="el-GR" sz="2000" dirty="0" err="1" smtClean="0"/>
              <a:t>ναίοιμεν</a:t>
            </a:r>
            <a:r>
              <a:rPr lang="el-GR" sz="2000" dirty="0" smtClean="0"/>
              <a:t> </a:t>
            </a:r>
            <a:r>
              <a:rPr lang="el-GR" sz="2000" dirty="0" err="1" smtClean="0"/>
              <a:t>Τροίην</a:t>
            </a:r>
            <a:r>
              <a:rPr lang="el-GR" sz="2000" dirty="0" smtClean="0"/>
              <a:t> </a:t>
            </a:r>
            <a:r>
              <a:rPr lang="el-GR" sz="2000" dirty="0" err="1" smtClean="0"/>
              <a:t>ἐριβώλακα</a:t>
            </a:r>
            <a:r>
              <a:rPr lang="el-GR" sz="2000" dirty="0" smtClean="0"/>
              <a:t>, </a:t>
            </a:r>
            <a:r>
              <a:rPr lang="el-GR" sz="2000" dirty="0" err="1" smtClean="0"/>
              <a:t>τοὶ</a:t>
            </a:r>
            <a:r>
              <a:rPr lang="el-GR" sz="2000" dirty="0" smtClean="0"/>
              <a:t> </a:t>
            </a:r>
            <a:r>
              <a:rPr lang="el-GR" sz="2000" dirty="0" err="1" smtClean="0"/>
              <a:t>δὲ</a:t>
            </a:r>
            <a:r>
              <a:rPr lang="el-GR" sz="2000" dirty="0" smtClean="0"/>
              <a:t> </a:t>
            </a:r>
            <a:r>
              <a:rPr lang="el-GR" sz="2000" dirty="0" err="1" smtClean="0"/>
              <a:t>νέονται</a:t>
            </a:r>
            <a:endParaRPr lang="el-GR" sz="2000" dirty="0" smtClean="0"/>
          </a:p>
          <a:p>
            <a:r>
              <a:rPr lang="el-GR" sz="2000" dirty="0" err="1" smtClean="0"/>
              <a:t>Ἄργος</a:t>
            </a:r>
            <a:r>
              <a:rPr lang="el-GR" sz="2000" dirty="0" smtClean="0"/>
              <a:t> </a:t>
            </a:r>
            <a:r>
              <a:rPr lang="el-GR" sz="2000" dirty="0" err="1" smtClean="0"/>
              <a:t>ἐς</a:t>
            </a:r>
            <a:r>
              <a:rPr lang="el-GR" sz="2000" dirty="0" smtClean="0"/>
              <a:t> </a:t>
            </a:r>
            <a:r>
              <a:rPr lang="el-GR" sz="2000" dirty="0" err="1" smtClean="0"/>
              <a:t>ἱππόβοτον</a:t>
            </a:r>
            <a:r>
              <a:rPr lang="el-GR" sz="2000" dirty="0" smtClean="0"/>
              <a:t>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Ἀχαιί̈δα</a:t>
            </a:r>
            <a:r>
              <a:rPr lang="el-GR" sz="2000" dirty="0" smtClean="0"/>
              <a:t> </a:t>
            </a:r>
            <a:r>
              <a:rPr lang="el-GR" sz="2000" dirty="0" err="1" smtClean="0"/>
              <a:t>καλλιγύναικα</a:t>
            </a:r>
            <a:r>
              <a:rPr lang="el-GR" sz="2000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42942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Γ 259 - 274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14348" y="928670"/>
            <a:ext cx="8229600" cy="4708525"/>
          </a:xfrm>
        </p:spPr>
        <p:txBody>
          <a:bodyPr/>
          <a:lstStyle/>
          <a:p>
            <a:r>
              <a:rPr lang="el-GR" sz="1800" dirty="0" err="1" smtClean="0"/>
              <a:t>ὣς</a:t>
            </a:r>
            <a:r>
              <a:rPr lang="el-GR" sz="1800" dirty="0" smtClean="0"/>
              <a:t> </a:t>
            </a:r>
            <a:r>
              <a:rPr lang="el-GR" sz="1800" dirty="0" err="1" smtClean="0"/>
              <a:t>φάτο</a:t>
            </a:r>
            <a:r>
              <a:rPr lang="el-GR" sz="1800" dirty="0" smtClean="0"/>
              <a:t> </a:t>
            </a:r>
            <a:r>
              <a:rPr lang="el-GR" sz="1800" dirty="0" err="1" smtClean="0"/>
              <a:t>ῥίγησεν</a:t>
            </a:r>
            <a:r>
              <a:rPr lang="el-GR" sz="1800" dirty="0" smtClean="0"/>
              <a:t> δ' ὃ </a:t>
            </a:r>
            <a:r>
              <a:rPr lang="el-GR" sz="1800" dirty="0" err="1" smtClean="0"/>
              <a:t>γέρων</a:t>
            </a:r>
            <a:r>
              <a:rPr lang="el-GR" sz="1800" dirty="0" smtClean="0"/>
              <a:t>, </a:t>
            </a:r>
            <a:r>
              <a:rPr lang="el-GR" sz="1800" dirty="0" err="1" smtClean="0"/>
              <a:t>ἐκέλευσε</a:t>
            </a:r>
            <a:r>
              <a:rPr lang="el-GR" sz="1800" dirty="0" smtClean="0"/>
              <a:t> δ' </a:t>
            </a:r>
            <a:r>
              <a:rPr lang="el-GR" sz="1800" dirty="0" err="1" smtClean="0"/>
              <a:t>ἑταίρους</a:t>
            </a:r>
            <a:endParaRPr lang="el-GR" sz="1800" dirty="0" smtClean="0"/>
          </a:p>
          <a:p>
            <a:r>
              <a:rPr lang="el-GR" sz="1800" dirty="0" err="1" smtClean="0"/>
              <a:t>ἵππους</a:t>
            </a:r>
            <a:r>
              <a:rPr lang="el-GR" sz="1800" dirty="0" smtClean="0"/>
              <a:t> </a:t>
            </a:r>
            <a:r>
              <a:rPr lang="el-GR" sz="1800" dirty="0" err="1" smtClean="0"/>
              <a:t>ζευγνύμεναι</a:t>
            </a:r>
            <a:r>
              <a:rPr lang="el-GR" sz="1800" dirty="0" smtClean="0"/>
              <a:t>: </a:t>
            </a:r>
            <a:r>
              <a:rPr lang="el-GR" sz="1800" dirty="0" err="1" smtClean="0"/>
              <a:t>τοὶ</a:t>
            </a:r>
            <a:r>
              <a:rPr lang="el-GR" sz="1800" dirty="0" smtClean="0"/>
              <a:t> δ' </a:t>
            </a:r>
            <a:r>
              <a:rPr lang="el-GR" sz="1800" dirty="0" err="1" smtClean="0"/>
              <a:t>ὀτραλέως</a:t>
            </a:r>
            <a:r>
              <a:rPr lang="el-GR" sz="1800" dirty="0" smtClean="0"/>
              <a:t> </a:t>
            </a:r>
            <a:r>
              <a:rPr lang="el-GR" sz="1800" dirty="0" err="1" smtClean="0"/>
              <a:t>ἐπίθοντο</a:t>
            </a:r>
            <a:r>
              <a:rPr lang="el-GR" sz="1800" dirty="0" smtClean="0"/>
              <a:t>. 260</a:t>
            </a:r>
          </a:p>
          <a:p>
            <a:r>
              <a:rPr lang="el-GR" sz="1800" dirty="0" err="1" smtClean="0"/>
              <a:t>ἂν</a:t>
            </a:r>
            <a:r>
              <a:rPr lang="el-GR" sz="1800" dirty="0" smtClean="0"/>
              <a:t> δ' </a:t>
            </a:r>
            <a:r>
              <a:rPr lang="el-GR" sz="1800" dirty="0" err="1" smtClean="0"/>
              <a:t>ἄρ</a:t>
            </a:r>
            <a:r>
              <a:rPr lang="el-GR" sz="1800" dirty="0" smtClean="0"/>
              <a:t>' </a:t>
            </a:r>
            <a:r>
              <a:rPr lang="el-GR" sz="1800" dirty="0" err="1" smtClean="0"/>
              <a:t>ἔβη</a:t>
            </a:r>
            <a:r>
              <a:rPr lang="el-GR" sz="1800" dirty="0" smtClean="0"/>
              <a:t> </a:t>
            </a:r>
            <a:r>
              <a:rPr lang="el-GR" sz="1800" dirty="0" err="1" smtClean="0"/>
              <a:t>Πρίαμος</a:t>
            </a:r>
            <a:r>
              <a:rPr lang="el-GR" sz="1800" dirty="0" smtClean="0"/>
              <a:t>, </a:t>
            </a:r>
            <a:r>
              <a:rPr lang="el-GR" sz="1800" dirty="0" err="1" smtClean="0"/>
              <a:t>κατὰ</a:t>
            </a:r>
            <a:r>
              <a:rPr lang="el-GR" sz="1800" dirty="0" smtClean="0"/>
              <a:t> δ' </a:t>
            </a:r>
            <a:r>
              <a:rPr lang="el-GR" sz="1800" dirty="0" err="1" smtClean="0"/>
              <a:t>ἡνία</a:t>
            </a:r>
            <a:r>
              <a:rPr lang="el-GR" sz="1800" dirty="0" smtClean="0"/>
              <a:t> </a:t>
            </a:r>
            <a:r>
              <a:rPr lang="el-GR" sz="1800" dirty="0" err="1" smtClean="0"/>
              <a:t>τεῖνεν</a:t>
            </a:r>
            <a:r>
              <a:rPr lang="el-GR" sz="1800" dirty="0" smtClean="0"/>
              <a:t> </a:t>
            </a:r>
            <a:r>
              <a:rPr lang="el-GR" sz="1800" dirty="0" err="1" smtClean="0"/>
              <a:t>ὀπίσσω</a:t>
            </a:r>
            <a:r>
              <a:rPr lang="en-US" sz="1800" dirty="0" smtClean="0"/>
              <a:t>.</a:t>
            </a:r>
            <a:endParaRPr lang="el-GR" sz="1800" dirty="0" smtClean="0"/>
          </a:p>
          <a:p>
            <a:r>
              <a:rPr lang="el-GR" sz="1800" dirty="0" err="1" smtClean="0"/>
              <a:t>πὰρ</a:t>
            </a:r>
            <a:r>
              <a:rPr lang="el-GR" sz="1800" dirty="0" smtClean="0"/>
              <a:t> </a:t>
            </a:r>
            <a:r>
              <a:rPr lang="el-GR" sz="1800" dirty="0" err="1" smtClean="0"/>
              <a:t>δέ</a:t>
            </a:r>
            <a:r>
              <a:rPr lang="el-GR" sz="1800" dirty="0" smtClean="0"/>
              <a:t> </a:t>
            </a:r>
            <a:r>
              <a:rPr lang="el-GR" sz="1800" dirty="0" err="1" smtClean="0"/>
              <a:t>οἱ</a:t>
            </a:r>
            <a:r>
              <a:rPr lang="el-GR" sz="1800" dirty="0" smtClean="0"/>
              <a:t> </a:t>
            </a:r>
            <a:r>
              <a:rPr lang="el-GR" sz="1800" dirty="0" err="1" smtClean="0"/>
              <a:t>Ἀντήνωρ</a:t>
            </a:r>
            <a:r>
              <a:rPr lang="el-GR" sz="1800" dirty="0" smtClean="0"/>
              <a:t> </a:t>
            </a:r>
            <a:r>
              <a:rPr lang="el-GR" sz="1800" dirty="0" err="1" smtClean="0"/>
              <a:t>περικαλλέα</a:t>
            </a:r>
            <a:r>
              <a:rPr lang="el-GR" sz="1800" dirty="0" smtClean="0"/>
              <a:t> </a:t>
            </a:r>
            <a:r>
              <a:rPr lang="el-GR" sz="1800" dirty="0" err="1" smtClean="0"/>
              <a:t>βήσετο</a:t>
            </a:r>
            <a:r>
              <a:rPr lang="el-GR" sz="1800" dirty="0" smtClean="0"/>
              <a:t> </a:t>
            </a:r>
            <a:r>
              <a:rPr lang="el-GR" sz="1800" dirty="0" err="1" smtClean="0"/>
              <a:t>δίφρον</a:t>
            </a:r>
            <a:r>
              <a:rPr lang="en-US" sz="1800" dirty="0" smtClean="0"/>
              <a:t>.</a:t>
            </a:r>
            <a:endParaRPr lang="el-GR" sz="1800" dirty="0" smtClean="0"/>
          </a:p>
          <a:p>
            <a:r>
              <a:rPr lang="el-GR" sz="1800" dirty="0" err="1" smtClean="0"/>
              <a:t>τὼ</a:t>
            </a:r>
            <a:r>
              <a:rPr lang="el-GR" sz="1800" dirty="0" smtClean="0"/>
              <a:t> </a:t>
            </a:r>
            <a:r>
              <a:rPr lang="el-GR" sz="1800" dirty="0" err="1" smtClean="0"/>
              <a:t>δὲ</a:t>
            </a:r>
            <a:r>
              <a:rPr lang="el-GR" sz="1800" dirty="0" smtClean="0"/>
              <a:t> </a:t>
            </a:r>
            <a:r>
              <a:rPr lang="el-GR" sz="1800" dirty="0" err="1" smtClean="0"/>
              <a:t>διὰ</a:t>
            </a:r>
            <a:r>
              <a:rPr lang="el-GR" sz="1800" dirty="0" smtClean="0"/>
              <a:t> </a:t>
            </a:r>
            <a:r>
              <a:rPr lang="el-GR" sz="1800" dirty="0" err="1" smtClean="0"/>
              <a:t>Σκαιῶν</a:t>
            </a:r>
            <a:r>
              <a:rPr lang="el-GR" sz="1800" dirty="0" smtClean="0"/>
              <a:t> </a:t>
            </a:r>
            <a:r>
              <a:rPr lang="el-GR" sz="1800" dirty="0" err="1" smtClean="0"/>
              <a:t>πεδίον</a:t>
            </a:r>
            <a:r>
              <a:rPr lang="el-GR" sz="1800" dirty="0" smtClean="0"/>
              <a:t> δ' </a:t>
            </a:r>
            <a:r>
              <a:rPr lang="el-GR" sz="1800" dirty="0" err="1" smtClean="0"/>
              <a:t>ἔχον</a:t>
            </a:r>
            <a:r>
              <a:rPr lang="el-GR" sz="1800" dirty="0" smtClean="0"/>
              <a:t> </a:t>
            </a:r>
            <a:r>
              <a:rPr lang="el-GR" sz="1800" dirty="0" err="1" smtClean="0"/>
              <a:t>ὠκέας</a:t>
            </a:r>
            <a:r>
              <a:rPr lang="el-GR" sz="1800" dirty="0" smtClean="0"/>
              <a:t> </a:t>
            </a:r>
            <a:r>
              <a:rPr lang="el-GR" sz="1800" dirty="0" err="1" smtClean="0"/>
              <a:t>ἵππους</a:t>
            </a:r>
            <a:r>
              <a:rPr lang="el-GR" sz="1800" dirty="0" smtClean="0"/>
              <a:t>.</a:t>
            </a:r>
          </a:p>
          <a:p>
            <a:r>
              <a:rPr lang="el-GR" sz="1800" dirty="0" err="1" smtClean="0"/>
              <a:t>ἀλλ</a:t>
            </a:r>
            <a:r>
              <a:rPr lang="el-GR" sz="1800" dirty="0" smtClean="0"/>
              <a:t>' </a:t>
            </a:r>
            <a:r>
              <a:rPr lang="el-GR" sz="1800" dirty="0" err="1" smtClean="0"/>
              <a:t>ὅτε</a:t>
            </a:r>
            <a:r>
              <a:rPr lang="el-GR" sz="1800" dirty="0" smtClean="0"/>
              <a:t> </a:t>
            </a:r>
            <a:r>
              <a:rPr lang="el-GR" sz="1800" dirty="0" err="1" smtClean="0"/>
              <a:t>δή</a:t>
            </a:r>
            <a:r>
              <a:rPr lang="el-GR" sz="1800" dirty="0" smtClean="0"/>
              <a:t> ῥ' </a:t>
            </a:r>
            <a:r>
              <a:rPr lang="el-GR" sz="1800" dirty="0" err="1" smtClean="0"/>
              <a:t>ἵκοντο</a:t>
            </a:r>
            <a:r>
              <a:rPr lang="el-GR" sz="1800" dirty="0" smtClean="0"/>
              <a:t> </a:t>
            </a:r>
            <a:r>
              <a:rPr lang="el-GR" sz="1800" dirty="0" err="1" smtClean="0"/>
              <a:t>μετὰ</a:t>
            </a:r>
            <a:r>
              <a:rPr lang="el-GR" sz="1800" dirty="0" smtClean="0"/>
              <a:t> </a:t>
            </a:r>
            <a:r>
              <a:rPr lang="el-GR" sz="1800" dirty="0" err="1" smtClean="0"/>
              <a:t>Τρῶας</a:t>
            </a:r>
            <a:r>
              <a:rPr lang="el-GR" sz="1800" dirty="0" smtClean="0"/>
              <a:t> </a:t>
            </a:r>
            <a:r>
              <a:rPr lang="el-GR" sz="1800" dirty="0" err="1" smtClean="0"/>
              <a:t>καὶ</a:t>
            </a:r>
            <a:r>
              <a:rPr lang="el-GR" sz="1800" dirty="0" smtClean="0"/>
              <a:t> </a:t>
            </a:r>
            <a:r>
              <a:rPr lang="el-GR" sz="1800" dirty="0" err="1" smtClean="0"/>
              <a:t>Ἀχαιούς</a:t>
            </a:r>
            <a:r>
              <a:rPr lang="el-GR" sz="1800" dirty="0" smtClean="0"/>
              <a:t>,</a:t>
            </a:r>
          </a:p>
          <a:p>
            <a:r>
              <a:rPr lang="el-GR" sz="1800" dirty="0" err="1" smtClean="0"/>
              <a:t>ἐξ</a:t>
            </a:r>
            <a:r>
              <a:rPr lang="el-GR" sz="1800" dirty="0" smtClean="0"/>
              <a:t> </a:t>
            </a:r>
            <a:r>
              <a:rPr lang="el-GR" sz="1800" dirty="0" err="1" smtClean="0"/>
              <a:t>ἵππων</a:t>
            </a:r>
            <a:r>
              <a:rPr lang="el-GR" sz="1800" dirty="0" smtClean="0"/>
              <a:t> </a:t>
            </a:r>
            <a:r>
              <a:rPr lang="el-GR" sz="1800" dirty="0" err="1" smtClean="0"/>
              <a:t>ἀποβάντες</a:t>
            </a:r>
            <a:r>
              <a:rPr lang="el-GR" sz="1800" dirty="0" smtClean="0"/>
              <a:t> </a:t>
            </a:r>
            <a:r>
              <a:rPr lang="el-GR" sz="1800" dirty="0" err="1" smtClean="0"/>
              <a:t>ἐπὶ</a:t>
            </a:r>
            <a:r>
              <a:rPr lang="el-GR" sz="1800" dirty="0" smtClean="0"/>
              <a:t> </a:t>
            </a:r>
            <a:r>
              <a:rPr lang="el-GR" sz="1800" dirty="0" err="1" smtClean="0"/>
              <a:t>χθόνα</a:t>
            </a:r>
            <a:r>
              <a:rPr lang="el-GR" sz="1800" dirty="0" smtClean="0"/>
              <a:t> </a:t>
            </a:r>
            <a:r>
              <a:rPr lang="el-GR" sz="1800" dirty="0" err="1" smtClean="0"/>
              <a:t>πουλυβότειραν</a:t>
            </a:r>
            <a:r>
              <a:rPr lang="el-GR" sz="1800" dirty="0" smtClean="0"/>
              <a:t> 265</a:t>
            </a:r>
          </a:p>
          <a:p>
            <a:r>
              <a:rPr lang="el-GR" sz="1800" dirty="0" err="1" smtClean="0"/>
              <a:t>ἐς</a:t>
            </a:r>
            <a:r>
              <a:rPr lang="el-GR" sz="1800" dirty="0" smtClean="0"/>
              <a:t> </a:t>
            </a:r>
            <a:r>
              <a:rPr lang="el-GR" sz="1800" dirty="0" err="1" smtClean="0"/>
              <a:t>μέσσον</a:t>
            </a:r>
            <a:r>
              <a:rPr lang="el-GR" sz="1800" dirty="0" smtClean="0"/>
              <a:t> </a:t>
            </a:r>
            <a:r>
              <a:rPr lang="el-GR" sz="1800" dirty="0" err="1" smtClean="0"/>
              <a:t>Τρώων</a:t>
            </a:r>
            <a:r>
              <a:rPr lang="el-GR" sz="1800" dirty="0" smtClean="0"/>
              <a:t> </a:t>
            </a:r>
            <a:r>
              <a:rPr lang="el-GR" sz="1800" dirty="0" err="1" smtClean="0"/>
              <a:t>καὶ</a:t>
            </a:r>
            <a:r>
              <a:rPr lang="el-GR" sz="1800" dirty="0" smtClean="0"/>
              <a:t> </a:t>
            </a:r>
            <a:r>
              <a:rPr lang="el-GR" sz="1800" dirty="0" err="1" smtClean="0"/>
              <a:t>Ἀχαιῶν</a:t>
            </a:r>
            <a:r>
              <a:rPr lang="el-GR" sz="1800" dirty="0" smtClean="0"/>
              <a:t> </a:t>
            </a:r>
            <a:r>
              <a:rPr lang="el-GR" sz="1800" dirty="0" err="1" smtClean="0"/>
              <a:t>ἐστιχόωντο</a:t>
            </a:r>
            <a:r>
              <a:rPr lang="el-GR" sz="1800" dirty="0" smtClean="0"/>
              <a:t>.</a:t>
            </a:r>
          </a:p>
          <a:p>
            <a:r>
              <a:rPr lang="el-GR" sz="1800" dirty="0" err="1" smtClean="0"/>
              <a:t>ὄρνυτο</a:t>
            </a:r>
            <a:r>
              <a:rPr lang="el-GR" sz="1800" dirty="0" smtClean="0"/>
              <a:t> δ' </a:t>
            </a:r>
            <a:r>
              <a:rPr lang="el-GR" sz="1800" dirty="0" err="1" smtClean="0"/>
              <a:t>αὐτίκ</a:t>
            </a:r>
            <a:r>
              <a:rPr lang="el-GR" sz="1800" dirty="0" smtClean="0"/>
              <a:t>' </a:t>
            </a:r>
            <a:r>
              <a:rPr lang="el-GR" sz="1800" dirty="0" err="1" smtClean="0"/>
              <a:t>ἔπειτα</a:t>
            </a:r>
            <a:r>
              <a:rPr lang="el-GR" sz="1800" dirty="0" smtClean="0"/>
              <a:t> </a:t>
            </a:r>
            <a:r>
              <a:rPr lang="el-GR" sz="1800" dirty="0" err="1" smtClean="0"/>
              <a:t>ἄναξ</a:t>
            </a:r>
            <a:r>
              <a:rPr lang="el-GR" sz="1800" dirty="0" smtClean="0"/>
              <a:t> </a:t>
            </a:r>
            <a:r>
              <a:rPr lang="el-GR" sz="1800" dirty="0" err="1" smtClean="0"/>
              <a:t>ἀνδρῶν</a:t>
            </a:r>
            <a:r>
              <a:rPr lang="el-GR" sz="1800" dirty="0" smtClean="0"/>
              <a:t> </a:t>
            </a:r>
            <a:r>
              <a:rPr lang="el-GR" sz="1800" dirty="0" err="1" smtClean="0"/>
              <a:t>Ἀγαμέμνων</a:t>
            </a:r>
            <a:r>
              <a:rPr lang="el-GR" sz="1800" dirty="0" smtClean="0"/>
              <a:t>,</a:t>
            </a:r>
          </a:p>
          <a:p>
            <a:r>
              <a:rPr lang="el-GR" sz="1800" dirty="0" err="1" smtClean="0"/>
              <a:t>ἂν</a:t>
            </a:r>
            <a:r>
              <a:rPr lang="el-GR" sz="1800" dirty="0" smtClean="0"/>
              <a:t> δ' </a:t>
            </a:r>
            <a:r>
              <a:rPr lang="el-GR" sz="1800" dirty="0" err="1" smtClean="0"/>
              <a:t>Ὀδυσεὺς</a:t>
            </a:r>
            <a:r>
              <a:rPr lang="el-GR" sz="1800" dirty="0" smtClean="0"/>
              <a:t> </a:t>
            </a:r>
            <a:r>
              <a:rPr lang="el-GR" sz="1800" dirty="0" err="1" smtClean="0"/>
              <a:t>πολύμητις</a:t>
            </a:r>
            <a:r>
              <a:rPr lang="el-GR" sz="1800" dirty="0" smtClean="0"/>
              <a:t>: </a:t>
            </a:r>
            <a:r>
              <a:rPr lang="el-GR" sz="1800" dirty="0" err="1" smtClean="0"/>
              <a:t>ἀτὰρ</a:t>
            </a:r>
            <a:r>
              <a:rPr lang="el-GR" sz="1800" dirty="0" smtClean="0"/>
              <a:t> </a:t>
            </a:r>
            <a:r>
              <a:rPr lang="el-GR" sz="1800" dirty="0" err="1" smtClean="0"/>
              <a:t>κήρυκες</a:t>
            </a:r>
            <a:r>
              <a:rPr lang="el-GR" sz="1800" dirty="0" smtClean="0"/>
              <a:t> </a:t>
            </a:r>
            <a:r>
              <a:rPr lang="el-GR" sz="1800" dirty="0" err="1" smtClean="0"/>
              <a:t>ἀγαυοὶ</a:t>
            </a:r>
            <a:endParaRPr lang="el-GR" sz="1800" dirty="0" smtClean="0"/>
          </a:p>
          <a:p>
            <a:r>
              <a:rPr lang="el-GR" sz="1800" dirty="0" err="1" smtClean="0"/>
              <a:t>ὅρκια</a:t>
            </a:r>
            <a:r>
              <a:rPr lang="el-GR" sz="1800" dirty="0" smtClean="0"/>
              <a:t> </a:t>
            </a:r>
            <a:r>
              <a:rPr lang="el-GR" sz="1800" dirty="0" err="1" smtClean="0"/>
              <a:t>πιστὰ</a:t>
            </a:r>
            <a:r>
              <a:rPr lang="el-GR" sz="1800" dirty="0" smtClean="0"/>
              <a:t> </a:t>
            </a:r>
            <a:r>
              <a:rPr lang="el-GR" sz="1800" dirty="0" err="1" smtClean="0"/>
              <a:t>θεῶν</a:t>
            </a:r>
            <a:r>
              <a:rPr lang="el-GR" sz="1800" dirty="0" smtClean="0"/>
              <a:t> </a:t>
            </a:r>
            <a:r>
              <a:rPr lang="el-GR" sz="1800" dirty="0" err="1" smtClean="0"/>
              <a:t>σύναγον</a:t>
            </a:r>
            <a:r>
              <a:rPr lang="el-GR" sz="1800" dirty="0" smtClean="0"/>
              <a:t>, </a:t>
            </a:r>
            <a:r>
              <a:rPr lang="el-GR" sz="1800" dirty="0" err="1" smtClean="0"/>
              <a:t>κρητῆρι</a:t>
            </a:r>
            <a:r>
              <a:rPr lang="el-GR" sz="1800" dirty="0" smtClean="0"/>
              <a:t> </a:t>
            </a:r>
            <a:r>
              <a:rPr lang="el-GR" sz="1800" dirty="0" err="1" smtClean="0"/>
              <a:t>δὲ</a:t>
            </a:r>
            <a:r>
              <a:rPr lang="el-GR" sz="1800" dirty="0" smtClean="0"/>
              <a:t> </a:t>
            </a:r>
            <a:r>
              <a:rPr lang="el-GR" sz="1800" dirty="0" err="1" smtClean="0"/>
              <a:t>οἶνον</a:t>
            </a:r>
            <a:endParaRPr lang="el-GR" sz="1800" dirty="0" smtClean="0"/>
          </a:p>
          <a:p>
            <a:r>
              <a:rPr lang="el-GR" sz="1800" dirty="0" err="1" smtClean="0"/>
              <a:t>μίσγον</a:t>
            </a:r>
            <a:r>
              <a:rPr lang="el-GR" sz="1800" dirty="0" smtClean="0"/>
              <a:t>, </a:t>
            </a:r>
            <a:r>
              <a:rPr lang="el-GR" sz="1800" dirty="0" err="1" smtClean="0"/>
              <a:t>ἀτὰρ</a:t>
            </a:r>
            <a:r>
              <a:rPr lang="el-GR" sz="1800" dirty="0" smtClean="0"/>
              <a:t> </a:t>
            </a:r>
            <a:r>
              <a:rPr lang="el-GR" sz="1800" dirty="0" err="1" smtClean="0"/>
              <a:t>βασιλεῦσιν</a:t>
            </a:r>
            <a:r>
              <a:rPr lang="el-GR" sz="1800" dirty="0" smtClean="0"/>
              <a:t> </a:t>
            </a:r>
            <a:r>
              <a:rPr lang="el-GR" sz="1800" dirty="0" err="1" smtClean="0"/>
              <a:t>ὕδωρ</a:t>
            </a:r>
            <a:r>
              <a:rPr lang="el-GR" sz="1800" dirty="0" smtClean="0"/>
              <a:t> </a:t>
            </a:r>
            <a:r>
              <a:rPr lang="el-GR" sz="1800" dirty="0" err="1" smtClean="0"/>
              <a:t>ἐπὶ</a:t>
            </a:r>
            <a:r>
              <a:rPr lang="el-GR" sz="1800" dirty="0" smtClean="0"/>
              <a:t> </a:t>
            </a:r>
            <a:r>
              <a:rPr lang="el-GR" sz="1800" dirty="0" err="1" smtClean="0"/>
              <a:t>χεῖρας</a:t>
            </a:r>
            <a:r>
              <a:rPr lang="el-GR" sz="1800" dirty="0" smtClean="0"/>
              <a:t> </a:t>
            </a:r>
            <a:r>
              <a:rPr lang="el-GR" sz="1800" dirty="0" err="1" smtClean="0"/>
              <a:t>ἔχευαν</a:t>
            </a:r>
            <a:r>
              <a:rPr lang="el-GR" sz="1800" dirty="0" smtClean="0"/>
              <a:t>. 270</a:t>
            </a:r>
          </a:p>
          <a:p>
            <a:r>
              <a:rPr lang="el-GR" sz="1800" dirty="0" err="1" smtClean="0"/>
              <a:t>Ἀτρεί̈δης</a:t>
            </a:r>
            <a:r>
              <a:rPr lang="el-GR" sz="1800" dirty="0" smtClean="0"/>
              <a:t> </a:t>
            </a:r>
            <a:r>
              <a:rPr lang="el-GR" sz="1800" dirty="0" err="1" smtClean="0"/>
              <a:t>δὲ</a:t>
            </a:r>
            <a:r>
              <a:rPr lang="el-GR" sz="1800" dirty="0" smtClean="0"/>
              <a:t> </a:t>
            </a:r>
            <a:r>
              <a:rPr lang="el-GR" sz="1800" dirty="0" err="1" smtClean="0"/>
              <a:t>ἐρυσσάμενος</a:t>
            </a:r>
            <a:r>
              <a:rPr lang="el-GR" sz="1800" dirty="0" smtClean="0"/>
              <a:t> </a:t>
            </a:r>
            <a:r>
              <a:rPr lang="el-GR" sz="1800" dirty="0" err="1" smtClean="0"/>
              <a:t>χείρεσσι</a:t>
            </a:r>
            <a:r>
              <a:rPr lang="el-GR" sz="1800" dirty="0" smtClean="0"/>
              <a:t> </a:t>
            </a:r>
            <a:r>
              <a:rPr lang="el-GR" sz="1800" dirty="0" err="1" smtClean="0"/>
              <a:t>μάχαιραν</a:t>
            </a:r>
            <a:r>
              <a:rPr lang="el-GR" sz="1800" dirty="0" smtClean="0"/>
              <a:t>,</a:t>
            </a:r>
          </a:p>
          <a:p>
            <a:r>
              <a:rPr lang="el-GR" sz="1800" dirty="0" smtClean="0"/>
              <a:t>ἥ </a:t>
            </a:r>
            <a:r>
              <a:rPr lang="el-GR" sz="1800" dirty="0" err="1" smtClean="0"/>
              <a:t>οἱ</a:t>
            </a:r>
            <a:r>
              <a:rPr lang="el-GR" sz="1800" dirty="0" smtClean="0"/>
              <a:t> </a:t>
            </a:r>
            <a:r>
              <a:rPr lang="el-GR" sz="1800" dirty="0" err="1" smtClean="0"/>
              <a:t>πὰρ</a:t>
            </a:r>
            <a:r>
              <a:rPr lang="el-GR" sz="1800" dirty="0" smtClean="0"/>
              <a:t> </a:t>
            </a:r>
            <a:r>
              <a:rPr lang="el-GR" sz="1800" dirty="0" err="1" smtClean="0"/>
              <a:t>ξίφεος</a:t>
            </a:r>
            <a:r>
              <a:rPr lang="el-GR" sz="1800" dirty="0" smtClean="0"/>
              <a:t> </a:t>
            </a:r>
            <a:r>
              <a:rPr lang="el-GR" sz="1800" dirty="0" err="1" smtClean="0"/>
              <a:t>μέγα</a:t>
            </a:r>
            <a:r>
              <a:rPr lang="el-GR" sz="1800" dirty="0" smtClean="0"/>
              <a:t> </a:t>
            </a:r>
            <a:r>
              <a:rPr lang="el-GR" sz="1800" dirty="0" err="1" smtClean="0"/>
              <a:t>κουλεόν</a:t>
            </a:r>
            <a:r>
              <a:rPr lang="el-GR" sz="1800" dirty="0" smtClean="0"/>
              <a:t> </a:t>
            </a:r>
            <a:r>
              <a:rPr lang="el-GR" sz="1800" dirty="0" err="1" smtClean="0"/>
              <a:t>αἰὲν</a:t>
            </a:r>
            <a:r>
              <a:rPr lang="el-GR" sz="1800" dirty="0" smtClean="0"/>
              <a:t> </a:t>
            </a:r>
            <a:r>
              <a:rPr lang="el-GR" sz="1800" dirty="0" err="1" smtClean="0"/>
              <a:t>ἄωρτο</a:t>
            </a:r>
            <a:r>
              <a:rPr lang="el-GR" sz="1800" dirty="0" smtClean="0"/>
              <a:t>,</a:t>
            </a:r>
          </a:p>
          <a:p>
            <a:r>
              <a:rPr lang="el-GR" sz="1800" dirty="0" err="1" smtClean="0"/>
              <a:t>ἀρνῶν</a:t>
            </a:r>
            <a:r>
              <a:rPr lang="el-GR" sz="1800" dirty="0" smtClean="0"/>
              <a:t> </a:t>
            </a:r>
            <a:r>
              <a:rPr lang="el-GR" sz="1800" dirty="0" err="1" smtClean="0"/>
              <a:t>ἐκ</a:t>
            </a:r>
            <a:r>
              <a:rPr lang="el-GR" sz="1800" dirty="0" smtClean="0"/>
              <a:t> </a:t>
            </a:r>
            <a:r>
              <a:rPr lang="el-GR" sz="1800" dirty="0" err="1" smtClean="0"/>
              <a:t>κεφαλέων</a:t>
            </a:r>
            <a:r>
              <a:rPr lang="el-GR" sz="1800" dirty="0" smtClean="0"/>
              <a:t> </a:t>
            </a:r>
            <a:r>
              <a:rPr lang="el-GR" sz="1800" dirty="0" err="1" smtClean="0"/>
              <a:t>τάμνε</a:t>
            </a:r>
            <a:r>
              <a:rPr lang="el-GR" sz="1800" dirty="0" smtClean="0"/>
              <a:t> </a:t>
            </a:r>
            <a:r>
              <a:rPr lang="el-GR" sz="1800" dirty="0" err="1" smtClean="0"/>
              <a:t>τρίχας</a:t>
            </a:r>
            <a:r>
              <a:rPr lang="el-GR" sz="1800" dirty="0" smtClean="0"/>
              <a:t>: </a:t>
            </a:r>
            <a:r>
              <a:rPr lang="el-GR" sz="1800" dirty="0" err="1" smtClean="0"/>
              <a:t>αὐτὰρ</a:t>
            </a:r>
            <a:r>
              <a:rPr lang="el-GR" sz="1800" dirty="0" smtClean="0"/>
              <a:t> </a:t>
            </a:r>
            <a:r>
              <a:rPr lang="el-GR" sz="1800" dirty="0" err="1" smtClean="0"/>
              <a:t>ἔπειτα</a:t>
            </a:r>
            <a:endParaRPr lang="el-GR" sz="1800" dirty="0" smtClean="0"/>
          </a:p>
          <a:p>
            <a:r>
              <a:rPr lang="el-GR" sz="1800" dirty="0" err="1" smtClean="0"/>
              <a:t>κήρυκες</a:t>
            </a:r>
            <a:r>
              <a:rPr lang="el-GR" sz="1800" dirty="0" smtClean="0"/>
              <a:t> </a:t>
            </a:r>
            <a:r>
              <a:rPr lang="el-GR" sz="1800" dirty="0" err="1" smtClean="0"/>
              <a:t>Τρώων</a:t>
            </a:r>
            <a:r>
              <a:rPr lang="el-GR" sz="1800" dirty="0" smtClean="0"/>
              <a:t> </a:t>
            </a:r>
            <a:r>
              <a:rPr lang="el-GR" sz="1800" dirty="0" err="1" smtClean="0"/>
              <a:t>καὶ</a:t>
            </a:r>
            <a:r>
              <a:rPr lang="el-GR" sz="1800" dirty="0" smtClean="0"/>
              <a:t> </a:t>
            </a:r>
            <a:r>
              <a:rPr lang="el-GR" sz="1800" dirty="0" err="1" smtClean="0"/>
              <a:t>Ἀχαιῶν</a:t>
            </a:r>
            <a:r>
              <a:rPr lang="el-GR" sz="1800" dirty="0" smtClean="0"/>
              <a:t> </a:t>
            </a:r>
            <a:r>
              <a:rPr lang="el-GR" sz="1800" dirty="0" err="1" smtClean="0"/>
              <a:t>νεῖμαν</a:t>
            </a:r>
            <a:r>
              <a:rPr lang="el-GR" sz="1800" dirty="0" smtClean="0"/>
              <a:t> </a:t>
            </a:r>
            <a:r>
              <a:rPr lang="el-GR" sz="1800" dirty="0" err="1" smtClean="0"/>
              <a:t>ἀρίστοις</a:t>
            </a:r>
            <a:r>
              <a:rPr lang="el-GR" sz="1800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571480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Γ 275 - 291</a:t>
            </a:r>
            <a:endParaRPr lang="el-GR" sz="2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85852" y="642918"/>
            <a:ext cx="8229600" cy="4708525"/>
          </a:xfrm>
        </p:spPr>
        <p:txBody>
          <a:bodyPr/>
          <a:lstStyle/>
          <a:p>
            <a:r>
              <a:rPr lang="el-GR" sz="1800" dirty="0" err="1" smtClean="0"/>
              <a:t>τοῖσιν</a:t>
            </a:r>
            <a:r>
              <a:rPr lang="el-GR" sz="1800" dirty="0" smtClean="0"/>
              <a:t> δ' </a:t>
            </a:r>
            <a:r>
              <a:rPr lang="el-GR" sz="1800" dirty="0" err="1" smtClean="0"/>
              <a:t>Ἀτρεί̈δης</a:t>
            </a:r>
            <a:r>
              <a:rPr lang="el-GR" sz="1800" dirty="0" smtClean="0"/>
              <a:t> </a:t>
            </a:r>
            <a:r>
              <a:rPr lang="el-GR" sz="1800" dirty="0" err="1" smtClean="0"/>
              <a:t>μεγάλ</a:t>
            </a:r>
            <a:r>
              <a:rPr lang="el-GR" sz="1800" dirty="0" smtClean="0"/>
              <a:t>' </a:t>
            </a:r>
            <a:r>
              <a:rPr lang="el-GR" sz="1800" dirty="0" err="1" smtClean="0"/>
              <a:t>εὔχετο</a:t>
            </a:r>
            <a:r>
              <a:rPr lang="el-GR" sz="1800" dirty="0" smtClean="0"/>
              <a:t> </a:t>
            </a:r>
            <a:r>
              <a:rPr lang="el-GR" sz="1800" dirty="0" err="1" smtClean="0"/>
              <a:t>χεῖρας</a:t>
            </a:r>
            <a:r>
              <a:rPr lang="el-GR" sz="1800" dirty="0" smtClean="0"/>
              <a:t> </a:t>
            </a:r>
            <a:r>
              <a:rPr lang="el-GR" sz="1800" dirty="0" err="1" smtClean="0"/>
              <a:t>ἀνασχών</a:t>
            </a:r>
            <a:r>
              <a:rPr lang="el-GR" sz="1800" dirty="0" smtClean="0"/>
              <a:t>: 275</a:t>
            </a:r>
          </a:p>
          <a:p>
            <a:r>
              <a:rPr lang="el-GR" sz="1800" dirty="0" err="1" smtClean="0"/>
              <a:t>Ζεῦ</a:t>
            </a:r>
            <a:r>
              <a:rPr lang="el-GR" sz="1800" dirty="0" smtClean="0"/>
              <a:t> </a:t>
            </a:r>
            <a:r>
              <a:rPr lang="el-GR" sz="1800" dirty="0" err="1" smtClean="0"/>
              <a:t>πάτερ</a:t>
            </a:r>
            <a:r>
              <a:rPr lang="el-GR" sz="1800" dirty="0" smtClean="0"/>
              <a:t> </a:t>
            </a:r>
            <a:r>
              <a:rPr lang="el-GR" sz="1800" dirty="0" err="1" smtClean="0"/>
              <a:t>Ἴδηθεν</a:t>
            </a:r>
            <a:r>
              <a:rPr lang="el-GR" sz="1800" dirty="0" smtClean="0"/>
              <a:t> </a:t>
            </a:r>
            <a:r>
              <a:rPr lang="el-GR" sz="1800" dirty="0" err="1" smtClean="0"/>
              <a:t>μεδέων</a:t>
            </a:r>
            <a:r>
              <a:rPr lang="el-GR" sz="1800" dirty="0" smtClean="0"/>
              <a:t> </a:t>
            </a:r>
            <a:r>
              <a:rPr lang="el-GR" sz="1800" dirty="0" err="1" smtClean="0"/>
              <a:t>κύδιστε</a:t>
            </a:r>
            <a:r>
              <a:rPr lang="el-GR" sz="1800" dirty="0" smtClean="0"/>
              <a:t> </a:t>
            </a:r>
            <a:r>
              <a:rPr lang="el-GR" sz="1800" dirty="0" err="1" smtClean="0"/>
              <a:t>μέγιστε</a:t>
            </a:r>
            <a:r>
              <a:rPr lang="el-GR" sz="1800" dirty="0" smtClean="0"/>
              <a:t>,</a:t>
            </a:r>
          </a:p>
          <a:p>
            <a:r>
              <a:rPr lang="el-GR" sz="1800" dirty="0" err="1" smtClean="0"/>
              <a:t>Ἠέλιός</a:t>
            </a:r>
            <a:r>
              <a:rPr lang="el-GR" sz="1800" dirty="0" smtClean="0"/>
              <a:t> θ', </a:t>
            </a:r>
            <a:r>
              <a:rPr lang="el-GR" sz="1800" dirty="0" err="1" smtClean="0"/>
              <a:t>ὃς</a:t>
            </a:r>
            <a:r>
              <a:rPr lang="el-GR" sz="1800" dirty="0" smtClean="0"/>
              <a:t> </a:t>
            </a:r>
            <a:r>
              <a:rPr lang="el-GR" sz="1800" dirty="0" err="1" smtClean="0"/>
              <a:t>πάντ</a:t>
            </a:r>
            <a:r>
              <a:rPr lang="el-GR" sz="1800" dirty="0" smtClean="0"/>
              <a:t>' </a:t>
            </a:r>
            <a:r>
              <a:rPr lang="el-GR" sz="1800" dirty="0" err="1" smtClean="0"/>
              <a:t>ἐφορᾷς</a:t>
            </a:r>
            <a:r>
              <a:rPr lang="el-GR" sz="1800" dirty="0" smtClean="0"/>
              <a:t> </a:t>
            </a:r>
            <a:r>
              <a:rPr lang="el-GR" sz="1800" dirty="0" err="1" smtClean="0"/>
              <a:t>καὶ</a:t>
            </a:r>
            <a:r>
              <a:rPr lang="el-GR" sz="1800" dirty="0" smtClean="0"/>
              <a:t> </a:t>
            </a:r>
            <a:r>
              <a:rPr lang="el-GR" sz="1800" dirty="0" err="1" smtClean="0"/>
              <a:t>πάντ</a:t>
            </a:r>
            <a:r>
              <a:rPr lang="el-GR" sz="1800" dirty="0" smtClean="0"/>
              <a:t>' </a:t>
            </a:r>
            <a:r>
              <a:rPr lang="el-GR" sz="1800" dirty="0" err="1" smtClean="0"/>
              <a:t>ἐπακούεις</a:t>
            </a:r>
            <a:r>
              <a:rPr lang="el-GR" sz="1800" dirty="0" smtClean="0"/>
              <a:t>,</a:t>
            </a:r>
          </a:p>
          <a:p>
            <a:r>
              <a:rPr lang="el-GR" sz="1800" dirty="0" err="1" smtClean="0"/>
              <a:t>καὶ</a:t>
            </a:r>
            <a:r>
              <a:rPr lang="el-GR" sz="1800" dirty="0" smtClean="0"/>
              <a:t> </a:t>
            </a:r>
            <a:r>
              <a:rPr lang="el-GR" sz="1800" dirty="0" err="1" smtClean="0"/>
              <a:t>ποταμοὶ</a:t>
            </a:r>
            <a:r>
              <a:rPr lang="el-GR" sz="1800" dirty="0" smtClean="0"/>
              <a:t> </a:t>
            </a:r>
            <a:r>
              <a:rPr lang="el-GR" sz="1800" dirty="0" err="1" smtClean="0"/>
              <a:t>καὶ</a:t>
            </a:r>
            <a:r>
              <a:rPr lang="el-GR" sz="1800" dirty="0" smtClean="0"/>
              <a:t> </a:t>
            </a:r>
            <a:r>
              <a:rPr lang="el-GR" sz="1800" dirty="0" err="1" smtClean="0"/>
              <a:t>γαῖα</a:t>
            </a:r>
            <a:r>
              <a:rPr lang="el-GR" sz="1800" dirty="0" smtClean="0"/>
              <a:t>, </a:t>
            </a:r>
            <a:r>
              <a:rPr lang="el-GR" sz="1800" dirty="0" err="1" smtClean="0"/>
              <a:t>καὶ</a:t>
            </a:r>
            <a:r>
              <a:rPr lang="el-GR" sz="1800" dirty="0" smtClean="0"/>
              <a:t> </a:t>
            </a:r>
            <a:r>
              <a:rPr lang="el-GR" sz="1800" dirty="0" err="1" smtClean="0"/>
              <a:t>οἳ</a:t>
            </a:r>
            <a:r>
              <a:rPr lang="el-GR" sz="1800" dirty="0" smtClean="0"/>
              <a:t> </a:t>
            </a:r>
            <a:r>
              <a:rPr lang="el-GR" sz="1800" dirty="0" err="1" smtClean="0"/>
              <a:t>ὑπένερθε</a:t>
            </a:r>
            <a:r>
              <a:rPr lang="el-GR" sz="1800" dirty="0" smtClean="0"/>
              <a:t> </a:t>
            </a:r>
            <a:r>
              <a:rPr lang="el-GR" sz="1800" dirty="0" err="1" smtClean="0"/>
              <a:t>καμόντας</a:t>
            </a:r>
            <a:endParaRPr lang="el-GR" sz="1800" dirty="0" smtClean="0"/>
          </a:p>
          <a:p>
            <a:r>
              <a:rPr lang="el-GR" sz="1800" dirty="0" err="1" smtClean="0"/>
              <a:t>ἀνθρώπους</a:t>
            </a:r>
            <a:r>
              <a:rPr lang="el-GR" sz="1800" dirty="0" smtClean="0"/>
              <a:t> </a:t>
            </a:r>
            <a:r>
              <a:rPr lang="el-GR" sz="1800" dirty="0" err="1" smtClean="0"/>
              <a:t>τίνυσθον</a:t>
            </a:r>
            <a:r>
              <a:rPr lang="el-GR" sz="1800" dirty="0" smtClean="0"/>
              <a:t> </a:t>
            </a:r>
            <a:r>
              <a:rPr lang="el-GR" sz="1800" dirty="0" err="1" smtClean="0"/>
              <a:t>ὅτις</a:t>
            </a:r>
            <a:r>
              <a:rPr lang="el-GR" sz="1800" dirty="0" smtClean="0"/>
              <a:t> κ' </a:t>
            </a:r>
            <a:r>
              <a:rPr lang="el-GR" sz="1800" dirty="0" err="1" smtClean="0"/>
              <a:t>ἐπίορκον</a:t>
            </a:r>
            <a:r>
              <a:rPr lang="el-GR" sz="1800" dirty="0" smtClean="0"/>
              <a:t> </a:t>
            </a:r>
            <a:r>
              <a:rPr lang="el-GR" sz="1800" dirty="0" err="1" smtClean="0"/>
              <a:t>ὀμόσσῃ</a:t>
            </a:r>
            <a:r>
              <a:rPr lang="el-GR" sz="1800" dirty="0" smtClean="0"/>
              <a:t>,</a:t>
            </a:r>
          </a:p>
          <a:p>
            <a:r>
              <a:rPr lang="el-GR" sz="1800" dirty="0" err="1" smtClean="0"/>
              <a:t>ὑμεῖς</a:t>
            </a:r>
            <a:r>
              <a:rPr lang="el-GR" sz="1800" dirty="0" smtClean="0"/>
              <a:t> </a:t>
            </a:r>
            <a:r>
              <a:rPr lang="el-GR" sz="1800" dirty="0" err="1" smtClean="0"/>
              <a:t>μάρτυροι</a:t>
            </a:r>
            <a:r>
              <a:rPr lang="el-GR" sz="1800" dirty="0" smtClean="0"/>
              <a:t> </a:t>
            </a:r>
            <a:r>
              <a:rPr lang="el-GR" sz="1800" dirty="0" err="1" smtClean="0"/>
              <a:t>ἔστε</a:t>
            </a:r>
            <a:r>
              <a:rPr lang="el-GR" sz="1800" dirty="0" smtClean="0"/>
              <a:t>, </a:t>
            </a:r>
            <a:r>
              <a:rPr lang="el-GR" sz="1800" dirty="0" err="1" smtClean="0"/>
              <a:t>φυλάσσετε</a:t>
            </a:r>
            <a:r>
              <a:rPr lang="el-GR" sz="1800" dirty="0" smtClean="0"/>
              <a:t> δ' </a:t>
            </a:r>
            <a:r>
              <a:rPr lang="el-GR" sz="1800" dirty="0" err="1" smtClean="0"/>
              <a:t>ὅρκια</a:t>
            </a:r>
            <a:r>
              <a:rPr lang="el-GR" sz="1800" dirty="0" smtClean="0"/>
              <a:t> </a:t>
            </a:r>
            <a:r>
              <a:rPr lang="el-GR" sz="1800" dirty="0" err="1" smtClean="0"/>
              <a:t>πιστά</a:t>
            </a:r>
            <a:r>
              <a:rPr lang="el-GR" sz="1800" dirty="0" smtClean="0"/>
              <a:t>: 280</a:t>
            </a:r>
          </a:p>
          <a:p>
            <a:r>
              <a:rPr lang="el-GR" sz="1800" dirty="0" err="1" smtClean="0"/>
              <a:t>εἰ</a:t>
            </a:r>
            <a:r>
              <a:rPr lang="el-GR" sz="1800" dirty="0" smtClean="0"/>
              <a:t> </a:t>
            </a:r>
            <a:r>
              <a:rPr lang="el-GR" sz="1800" dirty="0" err="1" smtClean="0"/>
              <a:t>μέν</a:t>
            </a:r>
            <a:r>
              <a:rPr lang="el-GR" sz="1800" dirty="0" smtClean="0"/>
              <a:t> </a:t>
            </a:r>
            <a:r>
              <a:rPr lang="el-GR" sz="1800" dirty="0" err="1" smtClean="0"/>
              <a:t>κεν</a:t>
            </a:r>
            <a:r>
              <a:rPr lang="el-GR" sz="1800" dirty="0" smtClean="0"/>
              <a:t> </a:t>
            </a:r>
            <a:r>
              <a:rPr lang="el-GR" sz="1800" dirty="0" err="1" smtClean="0"/>
              <a:t>Μενέλαον</a:t>
            </a:r>
            <a:r>
              <a:rPr lang="el-GR" sz="1800" dirty="0" smtClean="0"/>
              <a:t> </a:t>
            </a:r>
            <a:r>
              <a:rPr lang="el-GR" sz="1800" dirty="0" err="1" smtClean="0"/>
              <a:t>Ἀλέξανδρος</a:t>
            </a:r>
            <a:r>
              <a:rPr lang="el-GR" sz="1800" dirty="0" smtClean="0"/>
              <a:t> </a:t>
            </a:r>
            <a:r>
              <a:rPr lang="el-GR" sz="1800" dirty="0" err="1" smtClean="0"/>
              <a:t>καταπέφνῃ</a:t>
            </a:r>
            <a:endParaRPr lang="el-GR" sz="1800" dirty="0" smtClean="0"/>
          </a:p>
          <a:p>
            <a:r>
              <a:rPr lang="el-GR" sz="1800" dirty="0" err="1" smtClean="0"/>
              <a:t>αὐτὸς</a:t>
            </a:r>
            <a:r>
              <a:rPr lang="el-GR" sz="1800" dirty="0" smtClean="0"/>
              <a:t> </a:t>
            </a:r>
            <a:r>
              <a:rPr lang="el-GR" sz="1800" dirty="0" err="1" smtClean="0"/>
              <a:t>ἔπειθ</a:t>
            </a:r>
            <a:r>
              <a:rPr lang="el-GR" sz="1800" dirty="0" smtClean="0"/>
              <a:t>' </a:t>
            </a:r>
            <a:r>
              <a:rPr lang="el-GR" sz="1800" dirty="0" err="1" smtClean="0"/>
              <a:t>Ἑλένην</a:t>
            </a:r>
            <a:r>
              <a:rPr lang="el-GR" sz="1800" dirty="0" smtClean="0"/>
              <a:t> </a:t>
            </a:r>
            <a:r>
              <a:rPr lang="el-GR" sz="1800" dirty="0" err="1" smtClean="0"/>
              <a:t>ἐχέτω</a:t>
            </a:r>
            <a:r>
              <a:rPr lang="el-GR" sz="1800" dirty="0" smtClean="0"/>
              <a:t> </a:t>
            </a:r>
            <a:r>
              <a:rPr lang="el-GR" sz="1800" dirty="0" err="1" smtClean="0"/>
              <a:t>καὶ</a:t>
            </a:r>
            <a:r>
              <a:rPr lang="el-GR" sz="1800" dirty="0" smtClean="0"/>
              <a:t> </a:t>
            </a:r>
            <a:r>
              <a:rPr lang="el-GR" sz="1800" dirty="0" err="1" smtClean="0"/>
              <a:t>κτήματα</a:t>
            </a:r>
            <a:r>
              <a:rPr lang="el-GR" sz="1800" dirty="0" smtClean="0"/>
              <a:t> </a:t>
            </a:r>
            <a:r>
              <a:rPr lang="el-GR" sz="1800" dirty="0" err="1" smtClean="0"/>
              <a:t>πάντα</a:t>
            </a:r>
            <a:r>
              <a:rPr lang="el-GR" sz="1800" dirty="0" smtClean="0"/>
              <a:t>,</a:t>
            </a:r>
          </a:p>
          <a:p>
            <a:r>
              <a:rPr lang="el-GR" sz="1800" dirty="0" err="1" smtClean="0"/>
              <a:t>ἡμεῖς</a:t>
            </a:r>
            <a:r>
              <a:rPr lang="el-GR" sz="1800" dirty="0" smtClean="0"/>
              <a:t> δ' </a:t>
            </a:r>
            <a:r>
              <a:rPr lang="el-GR" sz="1800" dirty="0" err="1" smtClean="0"/>
              <a:t>ἐν</a:t>
            </a:r>
            <a:r>
              <a:rPr lang="el-GR" sz="1800" dirty="0" smtClean="0"/>
              <a:t> </a:t>
            </a:r>
            <a:r>
              <a:rPr lang="el-GR" sz="1800" dirty="0" err="1" smtClean="0"/>
              <a:t>νήεσσι</a:t>
            </a:r>
            <a:r>
              <a:rPr lang="el-GR" sz="1800" dirty="0" smtClean="0"/>
              <a:t> </a:t>
            </a:r>
            <a:r>
              <a:rPr lang="el-GR" sz="1800" dirty="0" err="1" smtClean="0"/>
              <a:t>νεώμεθα</a:t>
            </a:r>
            <a:r>
              <a:rPr lang="el-GR" sz="1800" dirty="0" smtClean="0"/>
              <a:t> </a:t>
            </a:r>
            <a:r>
              <a:rPr lang="el-GR" sz="1800" dirty="0" err="1" smtClean="0"/>
              <a:t>ποντοπόροισιν</a:t>
            </a:r>
            <a:r>
              <a:rPr lang="en-US" sz="1800" dirty="0" smtClean="0"/>
              <a:t>.</a:t>
            </a:r>
            <a:endParaRPr lang="el-GR" sz="1800" dirty="0" smtClean="0"/>
          </a:p>
          <a:p>
            <a:r>
              <a:rPr lang="el-GR" sz="1800" dirty="0" err="1" smtClean="0"/>
              <a:t>εἰ</a:t>
            </a:r>
            <a:r>
              <a:rPr lang="el-GR" sz="1800" dirty="0" smtClean="0"/>
              <a:t> </a:t>
            </a:r>
            <a:r>
              <a:rPr lang="el-GR" sz="1800" dirty="0" err="1" smtClean="0"/>
              <a:t>δέ</a:t>
            </a:r>
            <a:r>
              <a:rPr lang="el-GR" sz="1800" dirty="0" smtClean="0"/>
              <a:t> κ' </a:t>
            </a:r>
            <a:r>
              <a:rPr lang="el-GR" sz="1800" dirty="0" err="1" smtClean="0"/>
              <a:t>Ἀλέξανδρον</a:t>
            </a:r>
            <a:r>
              <a:rPr lang="el-GR" sz="1800" dirty="0" smtClean="0"/>
              <a:t> </a:t>
            </a:r>
            <a:r>
              <a:rPr lang="el-GR" sz="1800" dirty="0" err="1" smtClean="0"/>
              <a:t>κτείνῃ</a:t>
            </a:r>
            <a:r>
              <a:rPr lang="el-GR" sz="1800" dirty="0" smtClean="0"/>
              <a:t> </a:t>
            </a:r>
            <a:r>
              <a:rPr lang="el-GR" sz="1800" dirty="0" err="1" smtClean="0"/>
              <a:t>ξανθὸς</a:t>
            </a:r>
            <a:r>
              <a:rPr lang="el-GR" sz="1800" dirty="0" smtClean="0"/>
              <a:t> </a:t>
            </a:r>
            <a:r>
              <a:rPr lang="el-GR" sz="1800" dirty="0" err="1" smtClean="0"/>
              <a:t>Μενέλαος</a:t>
            </a:r>
            <a:r>
              <a:rPr lang="el-GR" sz="1800" dirty="0" smtClean="0"/>
              <a:t>,</a:t>
            </a:r>
          </a:p>
          <a:p>
            <a:r>
              <a:rPr lang="el-GR" sz="1800" dirty="0" err="1" smtClean="0"/>
              <a:t>Τρῶας</a:t>
            </a:r>
            <a:r>
              <a:rPr lang="el-GR" sz="1800" dirty="0" smtClean="0"/>
              <a:t> </a:t>
            </a:r>
            <a:r>
              <a:rPr lang="el-GR" sz="1800" dirty="0" err="1" smtClean="0"/>
              <a:t>ἔπειθ</a:t>
            </a:r>
            <a:r>
              <a:rPr lang="el-GR" sz="1800" dirty="0" smtClean="0"/>
              <a:t>' </a:t>
            </a:r>
            <a:r>
              <a:rPr lang="el-GR" sz="1800" dirty="0" err="1" smtClean="0"/>
              <a:t>Ἑλένην</a:t>
            </a:r>
            <a:r>
              <a:rPr lang="el-GR" sz="1800" dirty="0" smtClean="0"/>
              <a:t> </a:t>
            </a:r>
            <a:r>
              <a:rPr lang="el-GR" sz="1800" dirty="0" err="1" smtClean="0"/>
              <a:t>καὶ</a:t>
            </a:r>
            <a:r>
              <a:rPr lang="el-GR" sz="1800" dirty="0" smtClean="0"/>
              <a:t> </a:t>
            </a:r>
            <a:r>
              <a:rPr lang="el-GR" sz="1800" dirty="0" err="1" smtClean="0"/>
              <a:t>κτήματα</a:t>
            </a:r>
            <a:r>
              <a:rPr lang="el-GR" sz="1800" dirty="0" smtClean="0"/>
              <a:t> </a:t>
            </a:r>
            <a:r>
              <a:rPr lang="el-GR" sz="1800" dirty="0" err="1" smtClean="0"/>
              <a:t>πάντ</a:t>
            </a:r>
            <a:r>
              <a:rPr lang="el-GR" sz="1800" dirty="0" smtClean="0"/>
              <a:t>' </a:t>
            </a:r>
            <a:r>
              <a:rPr lang="el-GR" sz="1800" dirty="0" err="1" smtClean="0"/>
              <a:t>ἀποδοῦναι</a:t>
            </a:r>
            <a:r>
              <a:rPr lang="el-GR" sz="1800" dirty="0" smtClean="0"/>
              <a:t>, 285</a:t>
            </a:r>
          </a:p>
          <a:p>
            <a:r>
              <a:rPr lang="el-GR" sz="1800" dirty="0" err="1" smtClean="0"/>
              <a:t>τιμὴν</a:t>
            </a:r>
            <a:r>
              <a:rPr lang="el-GR" sz="1800" dirty="0" smtClean="0"/>
              <a:t> δ' </a:t>
            </a:r>
            <a:r>
              <a:rPr lang="el-GR" sz="1800" dirty="0" err="1" smtClean="0"/>
              <a:t>Ἀργείοις</a:t>
            </a:r>
            <a:r>
              <a:rPr lang="el-GR" sz="1800" dirty="0" smtClean="0"/>
              <a:t> </a:t>
            </a:r>
            <a:r>
              <a:rPr lang="el-GR" sz="1800" dirty="0" err="1" smtClean="0"/>
              <a:t>ἀποτινέμεν</a:t>
            </a:r>
            <a:r>
              <a:rPr lang="el-GR" sz="1800" dirty="0" smtClean="0"/>
              <a:t> </a:t>
            </a:r>
            <a:r>
              <a:rPr lang="el-GR" sz="1800" dirty="0" err="1" smtClean="0"/>
              <a:t>ἥν</a:t>
            </a:r>
            <a:r>
              <a:rPr lang="el-GR" sz="1800" dirty="0" smtClean="0"/>
              <a:t> </a:t>
            </a:r>
            <a:r>
              <a:rPr lang="el-GR" sz="1800" dirty="0" err="1" smtClean="0"/>
              <a:t>τιν</a:t>
            </a:r>
            <a:r>
              <a:rPr lang="el-GR" sz="1800" dirty="0" smtClean="0"/>
              <a:t>' </a:t>
            </a:r>
            <a:r>
              <a:rPr lang="el-GR" sz="1800" dirty="0" err="1" smtClean="0"/>
              <a:t>ἔοικεν</a:t>
            </a:r>
            <a:r>
              <a:rPr lang="el-GR" sz="1800" dirty="0" smtClean="0"/>
              <a:t>,</a:t>
            </a:r>
          </a:p>
          <a:p>
            <a:r>
              <a:rPr lang="el-GR" sz="1800" dirty="0" smtClean="0"/>
              <a:t>ἥ τε </a:t>
            </a:r>
            <a:r>
              <a:rPr lang="el-GR" sz="1800" dirty="0" err="1" smtClean="0"/>
              <a:t>καὶ</a:t>
            </a:r>
            <a:r>
              <a:rPr lang="el-GR" sz="1800" dirty="0" smtClean="0"/>
              <a:t> </a:t>
            </a:r>
            <a:r>
              <a:rPr lang="el-GR" sz="1800" dirty="0" err="1" smtClean="0"/>
              <a:t>ἐσσομένοισι</a:t>
            </a:r>
            <a:r>
              <a:rPr lang="el-GR" sz="1800" dirty="0" smtClean="0"/>
              <a:t> μετ' </a:t>
            </a:r>
            <a:r>
              <a:rPr lang="el-GR" sz="1800" dirty="0" err="1" smtClean="0"/>
              <a:t>ἀνθρώποισι</a:t>
            </a:r>
            <a:r>
              <a:rPr lang="el-GR" sz="1800" dirty="0" smtClean="0"/>
              <a:t> </a:t>
            </a:r>
            <a:r>
              <a:rPr lang="el-GR" sz="1800" dirty="0" err="1" smtClean="0"/>
              <a:t>πέληται</a:t>
            </a:r>
            <a:r>
              <a:rPr lang="el-GR" sz="1800" dirty="0" smtClean="0"/>
              <a:t>.</a:t>
            </a:r>
          </a:p>
          <a:p>
            <a:r>
              <a:rPr lang="el-GR" sz="1800" dirty="0" err="1" smtClean="0"/>
              <a:t>εἰ</a:t>
            </a:r>
            <a:r>
              <a:rPr lang="el-GR" sz="1800" dirty="0" smtClean="0"/>
              <a:t> δ' </a:t>
            </a:r>
            <a:r>
              <a:rPr lang="el-GR" sz="1800" dirty="0" err="1" smtClean="0"/>
              <a:t>ἂν</a:t>
            </a:r>
            <a:r>
              <a:rPr lang="el-GR" sz="1800" dirty="0" smtClean="0"/>
              <a:t> </a:t>
            </a:r>
            <a:r>
              <a:rPr lang="el-GR" sz="1800" dirty="0" err="1" smtClean="0"/>
              <a:t>ἐμοὶ</a:t>
            </a:r>
            <a:r>
              <a:rPr lang="el-GR" sz="1800" dirty="0" smtClean="0"/>
              <a:t> </a:t>
            </a:r>
            <a:r>
              <a:rPr lang="el-GR" sz="1800" dirty="0" err="1" smtClean="0"/>
              <a:t>τιμὴν</a:t>
            </a:r>
            <a:r>
              <a:rPr lang="el-GR" sz="1800" dirty="0" smtClean="0"/>
              <a:t> </a:t>
            </a:r>
            <a:r>
              <a:rPr lang="el-GR" sz="1800" dirty="0" err="1" smtClean="0"/>
              <a:t>Πρίαμος</a:t>
            </a:r>
            <a:r>
              <a:rPr lang="el-GR" sz="1800" dirty="0" smtClean="0"/>
              <a:t> </a:t>
            </a:r>
            <a:r>
              <a:rPr lang="el-GR" sz="1800" dirty="0" err="1" smtClean="0"/>
              <a:t>Πριάμοιό</a:t>
            </a:r>
            <a:r>
              <a:rPr lang="el-GR" sz="1800" dirty="0" smtClean="0"/>
              <a:t> τε </a:t>
            </a:r>
            <a:r>
              <a:rPr lang="el-GR" sz="1800" dirty="0" err="1" smtClean="0"/>
              <a:t>παῖδες</a:t>
            </a:r>
            <a:endParaRPr lang="el-GR" sz="1800" dirty="0" smtClean="0"/>
          </a:p>
          <a:p>
            <a:r>
              <a:rPr lang="el-GR" sz="1800" dirty="0" err="1" smtClean="0"/>
              <a:t>τίνειν</a:t>
            </a:r>
            <a:r>
              <a:rPr lang="el-GR" sz="1800" dirty="0" smtClean="0"/>
              <a:t> </a:t>
            </a:r>
            <a:r>
              <a:rPr lang="el-GR" sz="1800" dirty="0" err="1" smtClean="0"/>
              <a:t>οὐκ</a:t>
            </a:r>
            <a:r>
              <a:rPr lang="el-GR" sz="1800" dirty="0" smtClean="0"/>
              <a:t> </a:t>
            </a:r>
            <a:r>
              <a:rPr lang="el-GR" sz="1800" dirty="0" err="1" smtClean="0"/>
              <a:t>ἐθέλωσιν</a:t>
            </a:r>
            <a:r>
              <a:rPr lang="el-GR" sz="1800" dirty="0" smtClean="0"/>
              <a:t> </a:t>
            </a:r>
            <a:r>
              <a:rPr lang="el-GR" sz="1800" dirty="0" err="1" smtClean="0"/>
              <a:t>Ἀλεξάνδροιο</a:t>
            </a:r>
            <a:r>
              <a:rPr lang="el-GR" sz="1800" dirty="0" smtClean="0"/>
              <a:t> </a:t>
            </a:r>
            <a:r>
              <a:rPr lang="el-GR" sz="1800" dirty="0" err="1" smtClean="0"/>
              <a:t>πεσόντος</a:t>
            </a:r>
            <a:r>
              <a:rPr lang="el-GR" sz="1800" dirty="0" smtClean="0"/>
              <a:t>,</a:t>
            </a:r>
          </a:p>
          <a:p>
            <a:r>
              <a:rPr lang="el-GR" sz="1800" dirty="0" err="1" smtClean="0"/>
              <a:t>αὐτὰρ</a:t>
            </a:r>
            <a:r>
              <a:rPr lang="el-GR" sz="1800" dirty="0" smtClean="0"/>
              <a:t> </a:t>
            </a:r>
            <a:r>
              <a:rPr lang="el-GR" sz="1800" dirty="0" err="1" smtClean="0"/>
              <a:t>ἐγὼ</a:t>
            </a:r>
            <a:r>
              <a:rPr lang="el-GR" sz="1800" dirty="0" smtClean="0"/>
              <a:t> </a:t>
            </a:r>
            <a:r>
              <a:rPr lang="el-GR" sz="1800" dirty="0" err="1" smtClean="0"/>
              <a:t>καὶ</a:t>
            </a:r>
            <a:r>
              <a:rPr lang="el-GR" sz="1800" dirty="0" smtClean="0"/>
              <a:t> </a:t>
            </a:r>
            <a:r>
              <a:rPr lang="el-GR" sz="1800" dirty="0" err="1" smtClean="0"/>
              <a:t>ἔπειτα</a:t>
            </a:r>
            <a:r>
              <a:rPr lang="el-GR" sz="1800" dirty="0" smtClean="0"/>
              <a:t> </a:t>
            </a:r>
            <a:r>
              <a:rPr lang="el-GR" sz="1800" dirty="0" err="1" smtClean="0"/>
              <a:t>μαχήσομαι</a:t>
            </a:r>
            <a:r>
              <a:rPr lang="el-GR" sz="1800" dirty="0" smtClean="0"/>
              <a:t> </a:t>
            </a:r>
            <a:r>
              <a:rPr lang="el-GR" sz="1800" dirty="0" err="1" smtClean="0"/>
              <a:t>εἵνεκα</a:t>
            </a:r>
            <a:r>
              <a:rPr lang="el-GR" sz="1800" dirty="0" smtClean="0"/>
              <a:t> </a:t>
            </a:r>
            <a:r>
              <a:rPr lang="el-GR" sz="1800" dirty="0" err="1" smtClean="0"/>
              <a:t>ποινῆς</a:t>
            </a:r>
            <a:r>
              <a:rPr lang="el-GR" sz="1800" dirty="0" smtClean="0"/>
              <a:t> 290</a:t>
            </a:r>
          </a:p>
          <a:p>
            <a:r>
              <a:rPr lang="el-GR" sz="1800" dirty="0" err="1" smtClean="0"/>
              <a:t>αὖθι</a:t>
            </a:r>
            <a:r>
              <a:rPr lang="el-GR" sz="1800" dirty="0" smtClean="0"/>
              <a:t> </a:t>
            </a:r>
            <a:r>
              <a:rPr lang="el-GR" sz="1800" dirty="0" err="1" smtClean="0"/>
              <a:t>μένων</a:t>
            </a:r>
            <a:r>
              <a:rPr lang="el-GR" sz="1800" dirty="0" smtClean="0"/>
              <a:t>, </a:t>
            </a:r>
            <a:r>
              <a:rPr lang="el-GR" sz="1800" dirty="0" err="1" smtClean="0"/>
              <a:t>ἧός</a:t>
            </a:r>
            <a:r>
              <a:rPr lang="el-GR" sz="1800" dirty="0" smtClean="0"/>
              <a:t> κε </a:t>
            </a:r>
            <a:r>
              <a:rPr lang="el-GR" sz="1800" dirty="0" err="1" smtClean="0"/>
              <a:t>τέλος</a:t>
            </a:r>
            <a:r>
              <a:rPr lang="el-GR" sz="1800" dirty="0" smtClean="0"/>
              <a:t> </a:t>
            </a:r>
            <a:r>
              <a:rPr lang="el-GR" sz="1800" dirty="0" err="1" smtClean="0"/>
              <a:t>πολέμοιο</a:t>
            </a:r>
            <a:r>
              <a:rPr lang="el-GR" sz="1800" dirty="0" smtClean="0"/>
              <a:t> </a:t>
            </a:r>
            <a:r>
              <a:rPr lang="el-GR" sz="1800" dirty="0" err="1" smtClean="0"/>
              <a:t>κιχείω</a:t>
            </a:r>
            <a:r>
              <a:rPr lang="el-GR" sz="1800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438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Γ 292 - 302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4708525"/>
          </a:xfrm>
        </p:spPr>
        <p:txBody>
          <a:bodyPr/>
          <a:lstStyle/>
          <a:p>
            <a:r>
              <a:rPr lang="el-GR" sz="2400" dirty="0" smtClean="0"/>
              <a:t>ἦ, </a:t>
            </a:r>
            <a:r>
              <a:rPr lang="el-GR" sz="2400" dirty="0" err="1" smtClean="0"/>
              <a:t>καὶ</a:t>
            </a:r>
            <a:r>
              <a:rPr lang="el-GR" sz="2400" dirty="0" smtClean="0"/>
              <a:t> </a:t>
            </a:r>
            <a:r>
              <a:rPr lang="el-GR" sz="2400" dirty="0" err="1" smtClean="0"/>
              <a:t>ἀπὸ</a:t>
            </a:r>
            <a:r>
              <a:rPr lang="el-GR" sz="2400" dirty="0" smtClean="0"/>
              <a:t> </a:t>
            </a:r>
            <a:r>
              <a:rPr lang="el-GR" sz="2400" dirty="0" err="1" smtClean="0"/>
              <a:t>στομάχους</a:t>
            </a:r>
            <a:r>
              <a:rPr lang="el-GR" sz="2400" dirty="0" smtClean="0"/>
              <a:t> </a:t>
            </a:r>
            <a:r>
              <a:rPr lang="el-GR" sz="2400" dirty="0" err="1" smtClean="0"/>
              <a:t>ἀρνῶν</a:t>
            </a:r>
            <a:r>
              <a:rPr lang="el-GR" sz="2400" dirty="0" smtClean="0"/>
              <a:t> </a:t>
            </a:r>
            <a:r>
              <a:rPr lang="el-GR" sz="2400" dirty="0" err="1" smtClean="0"/>
              <a:t>τάμε</a:t>
            </a:r>
            <a:r>
              <a:rPr lang="el-GR" sz="2400" dirty="0" smtClean="0"/>
              <a:t> </a:t>
            </a:r>
            <a:r>
              <a:rPr lang="el-GR" sz="2400" dirty="0" err="1" smtClean="0"/>
              <a:t>νηλέϊ</a:t>
            </a:r>
            <a:r>
              <a:rPr lang="el-GR" sz="2400" dirty="0" smtClean="0"/>
              <a:t> </a:t>
            </a:r>
            <a:r>
              <a:rPr lang="el-GR" sz="2400" dirty="0" err="1" smtClean="0"/>
              <a:t>χαλκῷ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r>
              <a:rPr lang="el-GR" sz="2400" dirty="0" err="1" smtClean="0"/>
              <a:t>καὶ</a:t>
            </a:r>
            <a:r>
              <a:rPr lang="el-GR" sz="2400" dirty="0" smtClean="0"/>
              <a:t> </a:t>
            </a:r>
            <a:r>
              <a:rPr lang="el-GR" sz="2400" dirty="0" err="1" smtClean="0"/>
              <a:t>τοὺς</a:t>
            </a:r>
            <a:r>
              <a:rPr lang="el-GR" sz="2400" dirty="0" smtClean="0"/>
              <a:t> </a:t>
            </a:r>
            <a:r>
              <a:rPr lang="el-GR" sz="2400" dirty="0" err="1" smtClean="0"/>
              <a:t>μὲν</a:t>
            </a:r>
            <a:r>
              <a:rPr lang="el-GR" sz="2400" dirty="0" smtClean="0"/>
              <a:t> </a:t>
            </a:r>
            <a:r>
              <a:rPr lang="el-GR" sz="2400" dirty="0" err="1" smtClean="0"/>
              <a:t>κατέθηκεν</a:t>
            </a:r>
            <a:r>
              <a:rPr lang="el-GR" sz="2400" dirty="0" smtClean="0"/>
              <a:t> </a:t>
            </a:r>
            <a:r>
              <a:rPr lang="el-GR" sz="2400" dirty="0" err="1" smtClean="0"/>
              <a:t>ἐπὶ</a:t>
            </a:r>
            <a:r>
              <a:rPr lang="el-GR" sz="2400" dirty="0" smtClean="0"/>
              <a:t> </a:t>
            </a:r>
            <a:r>
              <a:rPr lang="el-GR" sz="2400" dirty="0" err="1" smtClean="0"/>
              <a:t>χθονὸς</a:t>
            </a:r>
            <a:r>
              <a:rPr lang="el-GR" sz="2400" dirty="0" smtClean="0"/>
              <a:t> </a:t>
            </a:r>
            <a:r>
              <a:rPr lang="el-GR" sz="2400" dirty="0" err="1" smtClean="0"/>
              <a:t>ἀσπαίροντας</a:t>
            </a:r>
            <a:endParaRPr lang="el-GR" sz="2400" dirty="0" smtClean="0"/>
          </a:p>
          <a:p>
            <a:r>
              <a:rPr lang="el-GR" sz="2400" dirty="0" err="1" smtClean="0"/>
              <a:t>θυμοῦ</a:t>
            </a:r>
            <a:r>
              <a:rPr lang="el-GR" sz="2400" dirty="0" smtClean="0"/>
              <a:t> </a:t>
            </a:r>
            <a:r>
              <a:rPr lang="el-GR" sz="2400" dirty="0" err="1" smtClean="0"/>
              <a:t>δευομένους</a:t>
            </a:r>
            <a:r>
              <a:rPr lang="el-GR" sz="2400" dirty="0" smtClean="0"/>
              <a:t>: </a:t>
            </a:r>
            <a:r>
              <a:rPr lang="el-GR" sz="2400" dirty="0" err="1" smtClean="0"/>
              <a:t>ἀπὸ</a:t>
            </a:r>
            <a:r>
              <a:rPr lang="el-GR" sz="2400" dirty="0" smtClean="0"/>
              <a:t> </a:t>
            </a:r>
            <a:r>
              <a:rPr lang="el-GR" sz="2400" dirty="0" err="1" smtClean="0"/>
              <a:t>γὰρ</a:t>
            </a:r>
            <a:r>
              <a:rPr lang="el-GR" sz="2400" dirty="0" smtClean="0"/>
              <a:t> </a:t>
            </a:r>
            <a:r>
              <a:rPr lang="el-GR" sz="2400" dirty="0" err="1" smtClean="0"/>
              <a:t>μένος</a:t>
            </a:r>
            <a:r>
              <a:rPr lang="el-GR" sz="2400" dirty="0" smtClean="0"/>
              <a:t> </a:t>
            </a:r>
            <a:r>
              <a:rPr lang="el-GR" sz="2400" dirty="0" err="1" smtClean="0"/>
              <a:t>εἵλετο</a:t>
            </a:r>
            <a:r>
              <a:rPr lang="el-GR" sz="2400" dirty="0" smtClean="0"/>
              <a:t> </a:t>
            </a:r>
            <a:r>
              <a:rPr lang="el-GR" sz="2400" dirty="0" err="1" smtClean="0"/>
              <a:t>χαλκός</a:t>
            </a:r>
            <a:r>
              <a:rPr lang="el-GR" sz="2400" dirty="0" smtClean="0"/>
              <a:t>.</a:t>
            </a:r>
          </a:p>
          <a:p>
            <a:r>
              <a:rPr lang="el-GR" sz="2400" dirty="0" err="1" smtClean="0"/>
              <a:t>οἶνον</a:t>
            </a:r>
            <a:r>
              <a:rPr lang="el-GR" sz="2400" dirty="0" smtClean="0"/>
              <a:t> δ' </a:t>
            </a:r>
            <a:r>
              <a:rPr lang="el-GR" sz="2400" dirty="0" err="1" smtClean="0"/>
              <a:t>ἐκ</a:t>
            </a:r>
            <a:r>
              <a:rPr lang="el-GR" sz="2400" dirty="0" smtClean="0"/>
              <a:t> </a:t>
            </a:r>
            <a:r>
              <a:rPr lang="el-GR" sz="2400" dirty="0" err="1" smtClean="0"/>
              <a:t>κρητῆρος</a:t>
            </a:r>
            <a:r>
              <a:rPr lang="el-GR" sz="2400" dirty="0" smtClean="0"/>
              <a:t> </a:t>
            </a:r>
            <a:r>
              <a:rPr lang="el-GR" sz="2400" dirty="0" err="1" smtClean="0"/>
              <a:t>ἀφυσσόμενοι</a:t>
            </a:r>
            <a:r>
              <a:rPr lang="el-GR" sz="2400" dirty="0" smtClean="0"/>
              <a:t> </a:t>
            </a:r>
            <a:r>
              <a:rPr lang="el-GR" sz="2400" dirty="0" err="1" smtClean="0"/>
              <a:t>δεπάεσσιν</a:t>
            </a:r>
            <a:r>
              <a:rPr lang="el-GR" sz="2400" dirty="0" smtClean="0"/>
              <a:t> 295</a:t>
            </a:r>
          </a:p>
          <a:p>
            <a:r>
              <a:rPr lang="el-GR" sz="2400" dirty="0" err="1" smtClean="0"/>
              <a:t>ἔκχεον</a:t>
            </a:r>
            <a:r>
              <a:rPr lang="el-GR" sz="2400" dirty="0" smtClean="0"/>
              <a:t>, </a:t>
            </a:r>
            <a:r>
              <a:rPr lang="el-GR" sz="2400" dirty="0" err="1" smtClean="0"/>
              <a:t>ἠδ</a:t>
            </a:r>
            <a:r>
              <a:rPr lang="el-GR" sz="2400" dirty="0" smtClean="0"/>
              <a:t>' </a:t>
            </a:r>
            <a:r>
              <a:rPr lang="el-GR" sz="2400" dirty="0" err="1" smtClean="0"/>
              <a:t>εὔχοντο</a:t>
            </a:r>
            <a:r>
              <a:rPr lang="el-GR" sz="2400" dirty="0" smtClean="0"/>
              <a:t> </a:t>
            </a:r>
            <a:r>
              <a:rPr lang="el-GR" sz="2400" dirty="0" err="1" smtClean="0"/>
              <a:t>θεοῖς</a:t>
            </a:r>
            <a:r>
              <a:rPr lang="el-GR" sz="2400" dirty="0" smtClean="0"/>
              <a:t> </a:t>
            </a:r>
            <a:r>
              <a:rPr lang="el-GR" sz="2400" dirty="0" err="1" smtClean="0"/>
              <a:t>αἰειγενέτῃσιν</a:t>
            </a:r>
            <a:r>
              <a:rPr lang="el-GR" sz="2400" dirty="0" smtClean="0"/>
              <a:t>.</a:t>
            </a:r>
          </a:p>
          <a:p>
            <a:r>
              <a:rPr lang="el-GR" sz="2400" dirty="0" err="1" smtClean="0"/>
              <a:t>ὧδε</a:t>
            </a:r>
            <a:r>
              <a:rPr lang="el-GR" sz="2400" dirty="0" smtClean="0"/>
              <a:t> </a:t>
            </a:r>
            <a:r>
              <a:rPr lang="el-GR" sz="2400" dirty="0" err="1" smtClean="0"/>
              <a:t>δέ</a:t>
            </a:r>
            <a:r>
              <a:rPr lang="el-GR" sz="2400" dirty="0" smtClean="0"/>
              <a:t> τις </a:t>
            </a:r>
            <a:r>
              <a:rPr lang="el-GR" sz="2400" dirty="0" err="1" smtClean="0"/>
              <a:t>εἴπεσκεν</a:t>
            </a:r>
            <a:r>
              <a:rPr lang="el-GR" sz="2400" dirty="0" smtClean="0"/>
              <a:t> </a:t>
            </a:r>
            <a:r>
              <a:rPr lang="el-GR" sz="2400" dirty="0" err="1" smtClean="0"/>
              <a:t>Ἀχαιῶν</a:t>
            </a:r>
            <a:r>
              <a:rPr lang="el-GR" sz="2400" dirty="0" smtClean="0"/>
              <a:t> τε </a:t>
            </a:r>
            <a:r>
              <a:rPr lang="el-GR" sz="2400" dirty="0" err="1" smtClean="0"/>
              <a:t>Τρώων</a:t>
            </a:r>
            <a:r>
              <a:rPr lang="el-GR" sz="2400" dirty="0" smtClean="0"/>
              <a:t> τε:</a:t>
            </a:r>
          </a:p>
          <a:p>
            <a:r>
              <a:rPr lang="el-GR" sz="2400" dirty="0" err="1" smtClean="0"/>
              <a:t>Ζεῦ</a:t>
            </a:r>
            <a:r>
              <a:rPr lang="el-GR" sz="2400" dirty="0" smtClean="0"/>
              <a:t> </a:t>
            </a:r>
            <a:r>
              <a:rPr lang="el-GR" sz="2400" dirty="0" err="1" smtClean="0"/>
              <a:t>κύδιστε</a:t>
            </a:r>
            <a:r>
              <a:rPr lang="el-GR" sz="2400" dirty="0" smtClean="0"/>
              <a:t> </a:t>
            </a:r>
            <a:r>
              <a:rPr lang="el-GR" sz="2400" dirty="0" err="1" smtClean="0"/>
              <a:t>μέγιστε</a:t>
            </a:r>
            <a:r>
              <a:rPr lang="el-GR" sz="2400" dirty="0" smtClean="0"/>
              <a:t> </a:t>
            </a:r>
            <a:r>
              <a:rPr lang="el-GR" sz="2400" dirty="0" err="1" smtClean="0"/>
              <a:t>καὶ</a:t>
            </a:r>
            <a:r>
              <a:rPr lang="el-GR" sz="2400" dirty="0" smtClean="0"/>
              <a:t> </a:t>
            </a:r>
            <a:r>
              <a:rPr lang="el-GR" sz="2400" dirty="0" err="1" smtClean="0"/>
              <a:t>ἀθάνατοι</a:t>
            </a:r>
            <a:r>
              <a:rPr lang="el-GR" sz="2400" dirty="0" smtClean="0"/>
              <a:t> </a:t>
            </a:r>
            <a:r>
              <a:rPr lang="el-GR" sz="2400" dirty="0" err="1" smtClean="0"/>
              <a:t>θεοὶ</a:t>
            </a:r>
            <a:r>
              <a:rPr lang="el-GR" sz="2400" dirty="0" smtClean="0"/>
              <a:t> </a:t>
            </a:r>
            <a:r>
              <a:rPr lang="el-GR" sz="2400" dirty="0" err="1" smtClean="0"/>
              <a:t>ἄλλοι</a:t>
            </a:r>
            <a:endParaRPr lang="el-GR" sz="2400" dirty="0" smtClean="0"/>
          </a:p>
          <a:p>
            <a:r>
              <a:rPr lang="el-GR" sz="2400" dirty="0" err="1" smtClean="0"/>
              <a:t>ὁππότεροι</a:t>
            </a:r>
            <a:r>
              <a:rPr lang="el-GR" sz="2400" dirty="0" smtClean="0"/>
              <a:t> </a:t>
            </a:r>
            <a:r>
              <a:rPr lang="el-GR" sz="2400" dirty="0" err="1" smtClean="0"/>
              <a:t>πρότεροι</a:t>
            </a:r>
            <a:r>
              <a:rPr lang="el-GR" sz="2400" dirty="0" smtClean="0"/>
              <a:t> </a:t>
            </a:r>
            <a:r>
              <a:rPr lang="el-GR" sz="2400" dirty="0" err="1" smtClean="0"/>
              <a:t>ὑπὲρ</a:t>
            </a:r>
            <a:r>
              <a:rPr lang="el-GR" sz="2400" dirty="0" smtClean="0"/>
              <a:t> </a:t>
            </a:r>
            <a:r>
              <a:rPr lang="el-GR" sz="2400" dirty="0" err="1" smtClean="0"/>
              <a:t>ὅρκια</a:t>
            </a:r>
            <a:r>
              <a:rPr lang="el-GR" sz="2400" dirty="0" smtClean="0"/>
              <a:t> </a:t>
            </a:r>
            <a:r>
              <a:rPr lang="el-GR" sz="2400" dirty="0" err="1" smtClean="0"/>
              <a:t>πημήνειαν</a:t>
            </a:r>
            <a:endParaRPr lang="el-GR" sz="2400" dirty="0" smtClean="0"/>
          </a:p>
          <a:p>
            <a:r>
              <a:rPr lang="el-GR" sz="2400" dirty="0" err="1" smtClean="0"/>
              <a:t>ὧδέ</a:t>
            </a:r>
            <a:r>
              <a:rPr lang="el-GR" sz="2400" dirty="0" smtClean="0"/>
              <a:t> </a:t>
            </a:r>
            <a:r>
              <a:rPr lang="el-GR" sz="2400" dirty="0" err="1" smtClean="0"/>
              <a:t>σφ</a:t>
            </a:r>
            <a:r>
              <a:rPr lang="el-GR" sz="2400" dirty="0" smtClean="0"/>
              <a:t>' </a:t>
            </a:r>
            <a:r>
              <a:rPr lang="el-GR" sz="2400" dirty="0" err="1" smtClean="0"/>
              <a:t>ἐγκέφαλος</a:t>
            </a:r>
            <a:r>
              <a:rPr lang="el-GR" sz="2400" dirty="0" smtClean="0"/>
              <a:t> </a:t>
            </a:r>
            <a:r>
              <a:rPr lang="el-GR" sz="2400" dirty="0" err="1" smtClean="0"/>
              <a:t>χαμάδις</a:t>
            </a:r>
            <a:r>
              <a:rPr lang="el-GR" sz="2400" dirty="0" smtClean="0"/>
              <a:t> </a:t>
            </a:r>
            <a:r>
              <a:rPr lang="el-GR" sz="2400" dirty="0" err="1" smtClean="0"/>
              <a:t>ῥέοι</a:t>
            </a:r>
            <a:r>
              <a:rPr lang="el-GR" sz="2400" dirty="0" smtClean="0"/>
              <a:t> </a:t>
            </a:r>
            <a:r>
              <a:rPr lang="el-GR" sz="2400" dirty="0" err="1" smtClean="0"/>
              <a:t>ὡς</a:t>
            </a:r>
            <a:r>
              <a:rPr lang="el-GR" sz="2400" dirty="0" smtClean="0"/>
              <a:t> </a:t>
            </a:r>
            <a:r>
              <a:rPr lang="el-GR" sz="2400" dirty="0" err="1" smtClean="0"/>
              <a:t>ὅδε</a:t>
            </a:r>
            <a:r>
              <a:rPr lang="el-GR" sz="2400" dirty="0" smtClean="0"/>
              <a:t> </a:t>
            </a:r>
            <a:r>
              <a:rPr lang="el-GR" sz="2400" dirty="0" err="1" smtClean="0"/>
              <a:t>οἶνος</a:t>
            </a:r>
            <a:r>
              <a:rPr lang="el-GR" sz="2400" dirty="0" smtClean="0"/>
              <a:t> 300</a:t>
            </a:r>
          </a:p>
          <a:p>
            <a:r>
              <a:rPr lang="el-GR" sz="2400" dirty="0" err="1" smtClean="0"/>
              <a:t>αὐτῶν</a:t>
            </a:r>
            <a:r>
              <a:rPr lang="el-GR" sz="2400" dirty="0" smtClean="0"/>
              <a:t> </a:t>
            </a:r>
            <a:r>
              <a:rPr lang="el-GR" sz="2400" dirty="0" err="1" smtClean="0"/>
              <a:t>καὶ</a:t>
            </a:r>
            <a:r>
              <a:rPr lang="el-GR" sz="2400" dirty="0" smtClean="0"/>
              <a:t> </a:t>
            </a:r>
            <a:r>
              <a:rPr lang="el-GR" sz="2400" dirty="0" err="1" smtClean="0"/>
              <a:t>τεκέων</a:t>
            </a:r>
            <a:r>
              <a:rPr lang="el-GR" sz="2400" dirty="0" smtClean="0"/>
              <a:t>, </a:t>
            </a:r>
            <a:r>
              <a:rPr lang="el-GR" sz="2400" dirty="0" err="1" smtClean="0"/>
              <a:t>ἄλοχοι</a:t>
            </a:r>
            <a:r>
              <a:rPr lang="el-GR" sz="2400" dirty="0" smtClean="0"/>
              <a:t> δ' </a:t>
            </a:r>
            <a:r>
              <a:rPr lang="el-GR" sz="2400" dirty="0" err="1" smtClean="0"/>
              <a:t>ἄλλοισι</a:t>
            </a:r>
            <a:r>
              <a:rPr lang="el-GR" sz="2400" dirty="0" smtClean="0"/>
              <a:t> </a:t>
            </a:r>
            <a:r>
              <a:rPr lang="el-GR" sz="2400" dirty="0" err="1" smtClean="0"/>
              <a:t>δαμεῖεν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 </a:t>
            </a:r>
            <a:r>
              <a:rPr lang="el-GR" sz="2400" dirty="0" err="1" smtClean="0"/>
              <a:t>ὣς</a:t>
            </a:r>
            <a:r>
              <a:rPr lang="el-GR" sz="2400" dirty="0" smtClean="0"/>
              <a:t> </a:t>
            </a:r>
            <a:r>
              <a:rPr lang="el-GR" sz="2400" dirty="0" err="1" smtClean="0"/>
              <a:t>ἔφαν</a:t>
            </a:r>
            <a:r>
              <a:rPr lang="el-GR" sz="2400" dirty="0" smtClean="0"/>
              <a:t>, </a:t>
            </a:r>
            <a:r>
              <a:rPr lang="el-GR" sz="2400" dirty="0" err="1" smtClean="0"/>
              <a:t>οὐδ</a:t>
            </a:r>
            <a:r>
              <a:rPr lang="el-GR" sz="2400" dirty="0" smtClean="0"/>
              <a:t>' </a:t>
            </a:r>
            <a:r>
              <a:rPr lang="el-GR" sz="2400" dirty="0" err="1" smtClean="0"/>
              <a:t>ἄρα</a:t>
            </a:r>
            <a:r>
              <a:rPr lang="el-GR" sz="2400" dirty="0" smtClean="0"/>
              <a:t> </a:t>
            </a:r>
            <a:r>
              <a:rPr lang="el-GR" sz="2400" dirty="0" err="1" smtClean="0"/>
              <a:t>πώ</a:t>
            </a:r>
            <a:r>
              <a:rPr lang="el-GR" sz="2400" dirty="0" smtClean="0"/>
              <a:t> </a:t>
            </a:r>
            <a:r>
              <a:rPr lang="el-GR" sz="2400" dirty="0" err="1" smtClean="0"/>
              <a:t>σφιν</a:t>
            </a:r>
            <a:r>
              <a:rPr lang="el-GR" sz="2400" dirty="0" smtClean="0"/>
              <a:t> </a:t>
            </a:r>
            <a:r>
              <a:rPr lang="el-GR" sz="2400" dirty="0" err="1" smtClean="0"/>
              <a:t>ἐπεκραίαινε</a:t>
            </a:r>
            <a:r>
              <a:rPr lang="el-GR" sz="2400" dirty="0" smtClean="0"/>
              <a:t> </a:t>
            </a:r>
            <a:r>
              <a:rPr lang="el-GR" sz="2400" dirty="0" err="1" smtClean="0"/>
              <a:t>Κρονίων</a:t>
            </a:r>
            <a:r>
              <a:rPr lang="el-GR" sz="2400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l-GR" sz="3200" smtClean="0">
                <a:ln>
                  <a:noFill/>
                </a:ln>
                <a:solidFill>
                  <a:schemeClr val="tx1"/>
                </a:solidFill>
                <a:effectLst/>
              </a:rPr>
              <a:t>Η αρπαγή της Ελένης από τον Πάρη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4" algn="ctr">
              <a:buFont typeface="Wingdings 2" pitchFamily="18" charset="2"/>
              <a:buNone/>
            </a:pPr>
            <a:r>
              <a:rPr lang="en-US" sz="2400" smtClean="0">
                <a:latin typeface="Times New Roman" pitchFamily="18" charset="0"/>
              </a:rPr>
              <a:t>Rubens, </a:t>
            </a:r>
            <a:r>
              <a:rPr lang="el-GR" sz="2400" smtClean="0"/>
              <a:t>Η κρίση του Πάρη, 1636, </a:t>
            </a:r>
            <a:endParaRPr lang="en-US" sz="2400" smtClean="0">
              <a:latin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en-US" sz="2400" smtClean="0">
                <a:latin typeface="Times New Roman" pitchFamily="18" charset="0"/>
              </a:rPr>
              <a:t>	</a:t>
            </a:r>
            <a:r>
              <a:rPr lang="el-GR" sz="2400" smtClean="0"/>
              <a:t>Λονδίνο, </a:t>
            </a:r>
            <a:r>
              <a:rPr lang="en-US" sz="2400" smtClean="0">
                <a:latin typeface="Times New Roman" pitchFamily="18" charset="0"/>
              </a:rPr>
              <a:t>National Gallery</a:t>
            </a:r>
            <a:endParaRPr lang="el-GR" sz="2400" smtClean="0"/>
          </a:p>
        </p:txBody>
      </p:sp>
      <p:pic>
        <p:nvPicPr>
          <p:cNvPr id="35844" name="Picture 4" descr="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781300"/>
            <a:ext cx="5327650" cy="3240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l-GR" sz="3200" smtClean="0">
                <a:ln>
                  <a:noFill/>
                </a:ln>
                <a:solidFill>
                  <a:schemeClr val="tx1"/>
                </a:solidFill>
                <a:effectLst/>
              </a:rPr>
              <a:t>Η αρπαγή της Ελένης από τον Πάρη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Guido Reni, </a:t>
            </a:r>
            <a:r>
              <a:rPr lang="el-GR" smtClean="0"/>
              <a:t>Η αρπαγή της Ελένης, 1631, </a:t>
            </a:r>
            <a:r>
              <a:rPr lang="en-US" smtClean="0">
                <a:latin typeface="Times New Roman" pitchFamily="18" charset="0"/>
              </a:rPr>
              <a:t>Louvre</a:t>
            </a:r>
            <a:endParaRPr lang="el-GR" smtClean="0"/>
          </a:p>
        </p:txBody>
      </p:sp>
      <p:pic>
        <p:nvPicPr>
          <p:cNvPr id="37892" name="Picture 4" descr="Guido Reni, Abduction of Helen, 1631,Louv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8225" y="2349500"/>
            <a:ext cx="452755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ΚΥΡΙΑ  ΣΗΜΕΙΑ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708525"/>
          </a:xfrm>
        </p:spPr>
        <p:txBody>
          <a:bodyPr/>
          <a:lstStyle/>
          <a:p>
            <a:r>
              <a:rPr lang="el-GR" sz="2000" dirty="0" smtClean="0"/>
              <a:t>Ιδιότυπο θεσμικό καθεστώς που προσδιορίζει τη θέση της Ελένης ως συζύγου στα δύο ομηρικά έπη </a:t>
            </a:r>
          </a:p>
          <a:p>
            <a:r>
              <a:rPr lang="el-GR" sz="2000" i="1" dirty="0" err="1" smtClean="0"/>
              <a:t>Ιλιάδα</a:t>
            </a:r>
            <a:r>
              <a:rPr lang="el-GR" sz="2000" dirty="0" smtClean="0"/>
              <a:t> Γ, Ζ, Ω, </a:t>
            </a:r>
            <a:r>
              <a:rPr lang="el-GR" sz="2000" i="1" dirty="0" smtClean="0"/>
              <a:t>Οδύσσεια</a:t>
            </a:r>
            <a:r>
              <a:rPr lang="el-GR" sz="2000" dirty="0" smtClean="0"/>
              <a:t> γ </a:t>
            </a:r>
          </a:p>
          <a:p>
            <a:r>
              <a:rPr lang="el-GR" sz="2000" dirty="0" smtClean="0"/>
              <a:t>Αμφισημία</a:t>
            </a:r>
          </a:p>
          <a:p>
            <a:pPr>
              <a:buNone/>
            </a:pPr>
            <a:r>
              <a:rPr lang="el-GR" sz="2000" dirty="0" smtClean="0"/>
              <a:t>	ως προς την ένταξη της Ελένης στον οίκο του </a:t>
            </a:r>
            <a:r>
              <a:rPr lang="el-GR" sz="2000" dirty="0" err="1" smtClean="0"/>
              <a:t>Πάρη</a:t>
            </a:r>
            <a:r>
              <a:rPr lang="el-GR" sz="2000" dirty="0" smtClean="0"/>
              <a:t> και του Μενέλαου αντίστοιχα </a:t>
            </a:r>
          </a:p>
          <a:p>
            <a:pPr>
              <a:buNone/>
            </a:pPr>
            <a:r>
              <a:rPr lang="el-GR" sz="2000" dirty="0" smtClean="0"/>
              <a:t>	ως προς την εθνική και πολιτική της υπόσταση. </a:t>
            </a:r>
          </a:p>
          <a:p>
            <a:pPr>
              <a:buNone/>
            </a:pPr>
            <a:r>
              <a:rPr lang="el-GR" sz="2000" dirty="0" smtClean="0"/>
              <a:t>	</a:t>
            </a:r>
          </a:p>
          <a:p>
            <a:r>
              <a:rPr lang="el-GR" sz="2000" dirty="0" smtClean="0"/>
              <a:t>Ιδιαίτερη αναφορά στο γάμο της Ελένης με τον Δηίφοβο </a:t>
            </a:r>
          </a:p>
          <a:p>
            <a:pPr>
              <a:buNone/>
            </a:pPr>
            <a:endParaRPr lang="el-GR" sz="2000" dirty="0" smtClean="0"/>
          </a:p>
          <a:p>
            <a:r>
              <a:rPr lang="el-GR" sz="2000" dirty="0" smtClean="0"/>
              <a:t>Λανθάνουσα εικόνα της Ελένης ως ιδεατής/επίδοξης συζύγου των μνηστήρων της</a:t>
            </a:r>
            <a:r>
              <a:rPr lang="el-GR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l-GR" sz="3200" smtClean="0">
                <a:ln>
                  <a:noFill/>
                </a:ln>
                <a:solidFill>
                  <a:schemeClr val="tx1"/>
                </a:solidFill>
                <a:effectLst/>
              </a:rPr>
              <a:t>Η αρπαγή της Ελένης από τον Πάρη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Tintoretto, </a:t>
            </a:r>
            <a:r>
              <a:rPr lang="el-GR" smtClean="0"/>
              <a:t>Η αρπαγή της Ελένης, 1578, </a:t>
            </a:r>
            <a:r>
              <a:rPr lang="en-US" smtClean="0">
                <a:latin typeface="Times New Roman" pitchFamily="18" charset="0"/>
              </a:rPr>
              <a:t>Prado</a:t>
            </a:r>
            <a:endParaRPr lang="el-GR" smtClean="0"/>
          </a:p>
        </p:txBody>
      </p:sp>
      <p:pic>
        <p:nvPicPr>
          <p:cNvPr id="39940" name="Picture 4" descr="Tintoretto,The Abduction of Helen, 1578, Prado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 bwMode="auto">
          <a:xfrm>
            <a:off x="2051050" y="2636838"/>
            <a:ext cx="5689600" cy="3744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l-GR" sz="3200" smtClean="0">
                <a:ln>
                  <a:noFill/>
                </a:ln>
                <a:solidFill>
                  <a:schemeClr val="tx1"/>
                </a:solidFill>
                <a:effectLst/>
              </a:rPr>
              <a:t>Η αρπαγή της Ελένης από τον Πάρη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 pitchFamily="18" charset="0"/>
              </a:rPr>
              <a:t>Francesco Primatizzio,  </a:t>
            </a:r>
            <a:r>
              <a:rPr lang="el-GR" smtClean="0"/>
              <a:t>Η αρπαγή της Ελένης </a:t>
            </a:r>
          </a:p>
          <a:p>
            <a:pPr algn="ctr"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</a:rPr>
              <a:t>1530-1539</a:t>
            </a:r>
            <a:r>
              <a:rPr lang="el-GR" smtClean="0"/>
              <a:t>, </a:t>
            </a:r>
            <a:r>
              <a:rPr lang="en-US" smtClean="0">
                <a:latin typeface="Times New Roman" pitchFamily="18" charset="0"/>
              </a:rPr>
              <a:t>Durham</a:t>
            </a:r>
            <a:endParaRPr lang="el-GR" smtClean="0"/>
          </a:p>
        </p:txBody>
      </p:sp>
      <p:pic>
        <p:nvPicPr>
          <p:cNvPr id="41988" name="Picture 4" descr="Frnacesco Primatizzio, Theb Rape of Helen, 1530-1539, Durh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781300"/>
            <a:ext cx="5327650" cy="38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l-GR" sz="3200" smtClean="0">
                <a:ln>
                  <a:noFill/>
                </a:ln>
                <a:solidFill>
                  <a:schemeClr val="tx1"/>
                </a:solidFill>
                <a:effectLst/>
              </a:rPr>
              <a:t>Η αρπαγή της Ελένης από τον Πάρη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Gavin Hamilton, </a:t>
            </a:r>
            <a:r>
              <a:rPr lang="el-GR" smtClean="0"/>
              <a:t>Η αρπαγή της Ελένης, 1770</a:t>
            </a:r>
          </a:p>
          <a:p>
            <a:pPr algn="ctr">
              <a:buFont typeface="Wingdings 2" pitchFamily="18" charset="2"/>
              <a:buNone/>
            </a:pPr>
            <a:r>
              <a:rPr lang="el-GR" smtClean="0"/>
              <a:t>Μουσείο </a:t>
            </a:r>
            <a:r>
              <a:rPr lang="en-US" smtClean="0">
                <a:latin typeface="Times New Roman" pitchFamily="18" charset="0"/>
              </a:rPr>
              <a:t>Pushkin</a:t>
            </a:r>
            <a:r>
              <a:rPr lang="el-GR" smtClean="0"/>
              <a:t>, Μόσχα</a:t>
            </a:r>
          </a:p>
        </p:txBody>
      </p:sp>
      <p:pic>
        <p:nvPicPr>
          <p:cNvPr id="44036" name="Picture 4" descr="Gavin Hamilton, The Rape of Helen, 1770, Pushkin Museum, Mosc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2924175"/>
            <a:ext cx="5111750" cy="367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l-GR" sz="3200" smtClean="0">
                <a:ln>
                  <a:noFill/>
                </a:ln>
                <a:solidFill>
                  <a:schemeClr val="tx1"/>
                </a:solidFill>
                <a:effectLst/>
              </a:rPr>
              <a:t>Η αρπαγή της Ελένης από τον Πάρη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Johahn Georg Platzer, </a:t>
            </a:r>
            <a:r>
              <a:rPr lang="el-GR" smtClean="0"/>
              <a:t>Η αρπαγή της Ελένης</a:t>
            </a:r>
            <a:r>
              <a:rPr lang="en-US" smtClean="0">
                <a:latin typeface="Times New Roman" pitchFamily="18" charset="0"/>
              </a:rPr>
              <a:t>,</a:t>
            </a:r>
            <a:r>
              <a:rPr lang="el-GR" smtClean="0"/>
              <a:t> </a:t>
            </a:r>
          </a:p>
          <a:p>
            <a:pPr algn="ctr">
              <a:buFont typeface="Wingdings 2" pitchFamily="18" charset="2"/>
              <a:buNone/>
            </a:pPr>
            <a:r>
              <a:rPr lang="el-GR" smtClean="0"/>
              <a:t>περίπου 1740-1760</a:t>
            </a:r>
          </a:p>
          <a:p>
            <a:pPr algn="ctr">
              <a:buFont typeface="Wingdings 2" pitchFamily="18" charset="2"/>
              <a:buNone/>
            </a:pPr>
            <a:endParaRPr lang="el-GR" smtClean="0"/>
          </a:p>
        </p:txBody>
      </p:sp>
      <p:pic>
        <p:nvPicPr>
          <p:cNvPr id="46084" name="Picture 4" descr="Johahn Georg Platzer,The Rape of Helen, 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781300"/>
            <a:ext cx="5510213" cy="38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l-GR" sz="3200" smtClean="0">
                <a:ln>
                  <a:noFill/>
                </a:ln>
                <a:solidFill>
                  <a:schemeClr val="tx1"/>
                </a:solidFill>
                <a:effectLst/>
              </a:rPr>
              <a:t>Η αρπαγή της Ελένης από τον Πάρη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 pitchFamily="18" charset="0"/>
              </a:rPr>
              <a:t>Francesco Xanto Avelli, </a:t>
            </a:r>
            <a:r>
              <a:rPr lang="el-GR" smtClean="0"/>
              <a:t>Η αρπαγή της Ελένης, 1534, </a:t>
            </a:r>
            <a:r>
              <a:rPr lang="en-US" smtClean="0">
                <a:latin typeface="Times New Roman" pitchFamily="18" charset="0"/>
              </a:rPr>
              <a:t>Urbino</a:t>
            </a:r>
          </a:p>
          <a:p>
            <a:endParaRPr lang="el-GR" smtClean="0"/>
          </a:p>
        </p:txBody>
      </p:sp>
      <p:pic>
        <p:nvPicPr>
          <p:cNvPr id="48132" name="Picture 4" descr="Francesco Xanto Avelli , The Abduction of Helen, 1534, Urbino, Tin glazed earthenw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781300"/>
            <a:ext cx="3671888" cy="381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l-GR" sz="3200" smtClean="0">
                <a:ln>
                  <a:noFill/>
                </a:ln>
                <a:solidFill>
                  <a:schemeClr val="tx1"/>
                </a:solidFill>
                <a:effectLst/>
              </a:rPr>
              <a:t>Η αρπαγή της Ελένης από τον Πάρη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4"/>
            <a:r>
              <a:rPr lang="el-GR" sz="2800" smtClean="0"/>
              <a:t>Η αρπαγή της Ελένης (αγνώστου),πιάτο </a:t>
            </a:r>
          </a:p>
          <a:p>
            <a:pPr algn="ctr">
              <a:buFont typeface="Wingdings 2" pitchFamily="18" charset="2"/>
              <a:buNone/>
            </a:pPr>
            <a:r>
              <a:rPr lang="el-GR" smtClean="0"/>
              <a:t>περίπου </a:t>
            </a:r>
            <a:r>
              <a:rPr lang="en-US" smtClean="0">
                <a:latin typeface="Times New Roman" pitchFamily="18" charset="0"/>
              </a:rPr>
              <a:t>1550-1570</a:t>
            </a:r>
            <a:r>
              <a:rPr lang="el-GR" smtClean="0"/>
              <a:t>, Μουσείο του Χόλμπουρν</a:t>
            </a:r>
          </a:p>
        </p:txBody>
      </p:sp>
      <p:pic>
        <p:nvPicPr>
          <p:cNvPr id="50180" name="Picture 4" descr="The Rape of Helen, Majolica Dish, Holburne Museum, Bath, 1550-15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2997200"/>
            <a:ext cx="3744913" cy="361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l-GR" sz="3200" smtClean="0">
                <a:ln>
                  <a:noFill/>
                </a:ln>
                <a:solidFill>
                  <a:schemeClr val="tx1"/>
                </a:solidFill>
                <a:effectLst/>
              </a:rPr>
              <a:t>Η αρπαγή της Ελένης από τον Πάρη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 pitchFamily="18" charset="0"/>
              </a:rPr>
              <a:t>Honore</a:t>
            </a:r>
            <a:r>
              <a:rPr lang="el-GR" smtClean="0"/>
              <a:t>΄</a:t>
            </a:r>
            <a:r>
              <a:rPr lang="en-US" smtClean="0">
                <a:latin typeface="Times New Roman" pitchFamily="18" charset="0"/>
              </a:rPr>
              <a:t> Daumier</a:t>
            </a:r>
            <a:r>
              <a:rPr lang="el-GR" smtClean="0"/>
              <a:t>, Η αρπαγή της Ελένης, λιθογραφία, 1842</a:t>
            </a:r>
          </a:p>
        </p:txBody>
      </p:sp>
      <p:pic>
        <p:nvPicPr>
          <p:cNvPr id="52228" name="Picture 4" descr="Honore Daumier, The Rape of Helen,1842, lithograph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852738"/>
            <a:ext cx="3024187" cy="3744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l-GR" sz="3200" smtClean="0">
                <a:ln>
                  <a:noFill/>
                </a:ln>
                <a:solidFill>
                  <a:schemeClr val="tx1"/>
                </a:solidFill>
                <a:effectLst/>
              </a:rPr>
              <a:t>Η αρπαγή της Ελένης από τον Πάρη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Pierre Puget, </a:t>
            </a:r>
            <a:r>
              <a:rPr lang="el-GR" smtClean="0"/>
              <a:t>Η αρπαγή της Ελένης, 1683</a:t>
            </a:r>
            <a:r>
              <a:rPr lang="en-US" smtClean="0">
                <a:latin typeface="Times New Roman" pitchFamily="18" charset="0"/>
              </a:rPr>
              <a:t>, Detroit</a:t>
            </a:r>
            <a:endParaRPr lang="el-GR" smtClean="0"/>
          </a:p>
        </p:txBody>
      </p:sp>
      <p:pic>
        <p:nvPicPr>
          <p:cNvPr id="54276" name="Picture 4" descr="The Rape of Heleh, Pierre Puget, 1683, Detro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276475"/>
            <a:ext cx="2592387" cy="446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l-GR" sz="3200" smtClean="0">
                <a:ln>
                  <a:noFill/>
                </a:ln>
                <a:solidFill>
                  <a:schemeClr val="tx1"/>
                </a:solidFill>
                <a:effectLst/>
              </a:rPr>
              <a:t>Η αρπαγή της Ελένης από τον Πάρη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400" smtClean="0"/>
              <a:t>Η αρπαγή της Ελένης, ελληνικό γραμματόσημο, 1983</a:t>
            </a:r>
          </a:p>
        </p:txBody>
      </p:sp>
      <p:pic>
        <p:nvPicPr>
          <p:cNvPr id="58372" name="Picture 4" descr="Helen's Abduction, sta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781300"/>
            <a:ext cx="4953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l-GR" sz="3200" smtClean="0">
                <a:ln>
                  <a:noFill/>
                </a:ln>
                <a:solidFill>
                  <a:schemeClr val="tx1"/>
                </a:solidFill>
                <a:effectLst/>
              </a:rPr>
              <a:t>Η αρπαγή της Ελένης από τον Πάρη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Η αρπαγή της Ελένης, ανάγλυφη παράσταση, </a:t>
            </a:r>
            <a:endParaRPr lang="en-US" smtClean="0">
              <a:latin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el-GR" smtClean="0"/>
              <a:t>Ρώμη, </a:t>
            </a:r>
            <a:r>
              <a:rPr lang="en-US" smtClean="0">
                <a:latin typeface="Times New Roman" pitchFamily="18" charset="0"/>
              </a:rPr>
              <a:t>M</a:t>
            </a:r>
            <a:r>
              <a:rPr lang="el-GR" smtClean="0"/>
              <a:t>ουσείο </a:t>
            </a:r>
            <a:r>
              <a:rPr lang="en-US" smtClean="0">
                <a:latin typeface="Times New Roman" pitchFamily="18" charset="0"/>
              </a:rPr>
              <a:t>Lateran</a:t>
            </a:r>
            <a:endParaRPr lang="el-GR" smtClean="0"/>
          </a:p>
        </p:txBody>
      </p:sp>
      <p:pic>
        <p:nvPicPr>
          <p:cNvPr id="56324" name="Picture 4" descr="The abduction of Helen, Greek bas-relief; in the Lateran Museum, R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852738"/>
            <a:ext cx="2881313" cy="3671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4099" name="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827213"/>
            <a:ext cx="3008313" cy="4602162"/>
          </a:xfrm>
        </p:spPr>
        <p:txBody>
          <a:bodyPr/>
          <a:lstStyle/>
          <a:p>
            <a:endParaRPr lang="el-GR" smtClean="0"/>
          </a:p>
        </p:txBody>
      </p:sp>
      <p:sp>
        <p:nvSpPr>
          <p:cNvPr id="4100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933450"/>
            <a:ext cx="5111750" cy="4710113"/>
          </a:xfrm>
        </p:spPr>
        <p:txBody>
          <a:bodyPr/>
          <a:lstStyle/>
          <a:p>
            <a:endParaRPr lang="el-GR" sz="1800" dirty="0" smtClean="0"/>
          </a:p>
          <a:p>
            <a:endParaRPr lang="el-GR" sz="1800" dirty="0" smtClean="0"/>
          </a:p>
          <a:p>
            <a:r>
              <a:rPr lang="el-GR" sz="1800" dirty="0" smtClean="0"/>
              <a:t>Άμεση σύνδεση του ατομικού-οικογενειακού με το συλλογικό-θεσμικό πλαίσιο. </a:t>
            </a:r>
          </a:p>
          <a:p>
            <a:endParaRPr lang="en-US" sz="1800" dirty="0" smtClean="0">
              <a:latin typeface="Arial" charset="0"/>
            </a:endParaRPr>
          </a:p>
          <a:p>
            <a:endParaRPr lang="en-US" sz="1800" dirty="0" smtClean="0">
              <a:latin typeface="Arial" charset="0"/>
            </a:endParaRPr>
          </a:p>
          <a:p>
            <a:r>
              <a:rPr lang="el-GR" sz="1800" dirty="0" smtClean="0"/>
              <a:t>Κοινωνική και πολιτική ταυτότητα της Ελένης</a:t>
            </a:r>
          </a:p>
          <a:p>
            <a:endParaRPr lang="el-GR" sz="1800" dirty="0" smtClean="0">
              <a:latin typeface="Arial" charset="0"/>
            </a:endParaRPr>
          </a:p>
          <a:p>
            <a:endParaRPr lang="el-GR" sz="1800" dirty="0" smtClean="0">
              <a:latin typeface="Arial" charset="0"/>
            </a:endParaRPr>
          </a:p>
          <a:p>
            <a:pPr>
              <a:buNone/>
            </a:pPr>
            <a:endParaRPr lang="el-GR" sz="1800" dirty="0" smtClean="0">
              <a:latin typeface="Arial" charset="0"/>
            </a:endParaRPr>
          </a:p>
          <a:p>
            <a:endParaRPr lang="el-GR" sz="1800" dirty="0" smtClean="0">
              <a:latin typeface="Arial" charset="0"/>
            </a:endParaRPr>
          </a:p>
          <a:p>
            <a:endParaRPr lang="el-GR" sz="1800" dirty="0" smtClean="0">
              <a:latin typeface="Arial" charset="0"/>
            </a:endParaRPr>
          </a:p>
          <a:p>
            <a:endParaRPr lang="el-GR" sz="1800" dirty="0" smtClean="0"/>
          </a:p>
          <a:p>
            <a:endParaRPr lang="el-GR" sz="1800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89950"/>
            <a:ext cx="3000396" cy="462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357188" y="5302250"/>
            <a:ext cx="30718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l-GR" sz="1400"/>
              <a:t>Ο Δούρειος Ίππος μπαίνει στην Τροία</a:t>
            </a:r>
            <a:r>
              <a:rPr lang="en-US" sz="1400">
                <a:ea typeface="Times New Roman" pitchFamily="18" charset="0"/>
              </a:rPr>
              <a:t>, </a:t>
            </a:r>
            <a:br>
              <a:rPr lang="en-US" sz="1400">
                <a:ea typeface="Times New Roman" pitchFamily="18" charset="0"/>
              </a:rPr>
            </a:br>
            <a:r>
              <a:rPr lang="en-US" sz="1400">
                <a:ea typeface="Times New Roman" pitchFamily="18" charset="0"/>
              </a:rPr>
              <a:t>15</a:t>
            </a:r>
            <a:r>
              <a:rPr lang="el-GR" sz="1400" baseline="30000"/>
              <a:t>ος</a:t>
            </a:r>
            <a:r>
              <a:rPr lang="en-US" sz="1400">
                <a:cs typeface="Times New Roman" pitchFamily="18" charset="0"/>
              </a:rPr>
              <a:t> </a:t>
            </a:r>
            <a:r>
              <a:rPr lang="el-GR" sz="1400"/>
              <a:t>αιώνας (αγνώστου)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l-GR" sz="3200" smtClean="0">
                <a:ln>
                  <a:noFill/>
                </a:ln>
                <a:solidFill>
                  <a:schemeClr val="tx1"/>
                </a:solidFill>
                <a:effectLst/>
              </a:rPr>
              <a:t>Όψεις της Ελένης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Gabriel Rossetti, </a:t>
            </a:r>
            <a:r>
              <a:rPr lang="el-GR" smtClean="0"/>
              <a:t>Η Ελένη, </a:t>
            </a:r>
            <a:r>
              <a:rPr lang="en-US" smtClean="0">
                <a:latin typeface="Times New Roman" pitchFamily="18" charset="0"/>
              </a:rPr>
              <a:t>1863</a:t>
            </a:r>
            <a:r>
              <a:rPr lang="el-GR" smtClean="0"/>
              <a:t>, </a:t>
            </a:r>
            <a:r>
              <a:rPr lang="en-US" smtClean="0">
                <a:latin typeface="Times New Roman" pitchFamily="18" charset="0"/>
              </a:rPr>
              <a:t>Hamburg</a:t>
            </a:r>
            <a:endParaRPr lang="el-GR" smtClean="0"/>
          </a:p>
        </p:txBody>
      </p:sp>
      <p:pic>
        <p:nvPicPr>
          <p:cNvPr id="66564" name="Picture 4" descr="Helen, a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708275"/>
            <a:ext cx="3167063" cy="3744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l-GR" sz="3200" smtClean="0">
                <a:ln>
                  <a:noFill/>
                </a:ln>
                <a:solidFill>
                  <a:schemeClr val="tx1"/>
                </a:solidFill>
                <a:effectLst/>
              </a:rPr>
              <a:t>Όψεις της Ελένης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 pitchFamily="18" charset="0"/>
              </a:rPr>
              <a:t>Evelyn de Morgan, </a:t>
            </a:r>
            <a:r>
              <a:rPr lang="el-GR" smtClean="0"/>
              <a:t>Η Ελένη, 1898 </a:t>
            </a:r>
          </a:p>
          <a:p>
            <a:pPr algn="ctr">
              <a:buFont typeface="Wingdings 2" pitchFamily="18" charset="2"/>
              <a:buNone/>
            </a:pPr>
            <a:r>
              <a:rPr lang="el-GR" smtClean="0"/>
              <a:t>Λονδίνο, </a:t>
            </a:r>
            <a:r>
              <a:rPr lang="en-US" smtClean="0">
                <a:latin typeface="Times New Roman" pitchFamily="18" charset="0"/>
              </a:rPr>
              <a:t>De Morgan Center</a:t>
            </a:r>
            <a:endParaRPr lang="el-GR" smtClean="0"/>
          </a:p>
        </p:txBody>
      </p:sp>
      <p:pic>
        <p:nvPicPr>
          <p:cNvPr id="68612" name="Picture 4" descr="Helen of Troy, Evelyn De Morgan, 1898, De Morgan Center, Lond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781300"/>
            <a:ext cx="1873250" cy="388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l-GR" sz="3200" smtClean="0">
                <a:ln>
                  <a:noFill/>
                </a:ln>
                <a:solidFill>
                  <a:schemeClr val="tx1"/>
                </a:solidFill>
                <a:effectLst/>
              </a:rPr>
              <a:t>Όψεις της Ελένης</a:t>
            </a:r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 pitchFamily="18" charset="0"/>
              </a:rPr>
              <a:t>Canova, </a:t>
            </a:r>
            <a:r>
              <a:rPr lang="el-GR" smtClean="0"/>
              <a:t>Η Ελένη, 1807, </a:t>
            </a:r>
            <a:r>
              <a:rPr lang="en-US" smtClean="0">
                <a:latin typeface="Times New Roman" pitchFamily="18" charset="0"/>
              </a:rPr>
              <a:t>K</a:t>
            </a:r>
            <a:r>
              <a:rPr lang="el-GR" smtClean="0"/>
              <a:t>οπεγχάγη</a:t>
            </a:r>
          </a:p>
        </p:txBody>
      </p:sp>
      <p:pic>
        <p:nvPicPr>
          <p:cNvPr id="72708" name="Picture 4" descr="Helen, Canova, 1807, Copenh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492375"/>
            <a:ext cx="2376487" cy="4608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l-GR" sz="3200" smtClean="0">
                <a:ln>
                  <a:noFill/>
                </a:ln>
                <a:solidFill>
                  <a:schemeClr val="tx1"/>
                </a:solidFill>
                <a:effectLst/>
              </a:rPr>
              <a:t>Όψεις της Ελένης</a:t>
            </a:r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 pitchFamily="18" charset="0"/>
              </a:rPr>
              <a:t>J.-L. David, </a:t>
            </a:r>
            <a:r>
              <a:rPr lang="el-GR" smtClean="0"/>
              <a:t>Ο έρωτας της Ελένης και του Πάρη, </a:t>
            </a:r>
            <a:r>
              <a:rPr lang="en-US" smtClean="0">
                <a:latin typeface="Times New Roman" pitchFamily="18" charset="0"/>
              </a:rPr>
              <a:t>1788, Louvre</a:t>
            </a:r>
            <a:endParaRPr lang="el-GR" smtClean="0"/>
          </a:p>
        </p:txBody>
      </p:sp>
      <p:pic>
        <p:nvPicPr>
          <p:cNvPr id="70660" name="Picture 4" descr="Paris And Helen, David"/>
          <p:cNvPicPr>
            <a:picLocks noChangeAspect="1" noChangeArrowheads="1"/>
          </p:cNvPicPr>
          <p:nvPr/>
        </p:nvPicPr>
        <p:blipFill>
          <a:blip r:embed="rId3">
            <a:lum bright="18000" contrast="36000"/>
          </a:blip>
          <a:srcRect/>
          <a:stretch>
            <a:fillRect/>
          </a:stretch>
        </p:blipFill>
        <p:spPr bwMode="auto">
          <a:xfrm>
            <a:off x="2555875" y="2924175"/>
            <a:ext cx="4248150" cy="352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l-GR" sz="3200" smtClean="0">
                <a:ln>
                  <a:noFill/>
                </a:ln>
                <a:solidFill>
                  <a:schemeClr val="tx1"/>
                </a:solidFill>
                <a:effectLst/>
              </a:rPr>
              <a:t>Όψεις της Ελένης</a:t>
            </a:r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Η Ελένη και ο Πάρης (τοιχογραφία), Πομπηία</a:t>
            </a:r>
          </a:p>
        </p:txBody>
      </p:sp>
      <p:pic>
        <p:nvPicPr>
          <p:cNvPr id="74756" name="Picture 4" descr="Helen Paris Naples, Pompei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3276600" y="2781300"/>
            <a:ext cx="2879725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l-GR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Όψεις της Ελένης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>
          <a:xfrm>
            <a:off x="571472" y="1214422"/>
            <a:ext cx="8229600" cy="4708525"/>
          </a:xfrm>
        </p:spPr>
        <p:txBody>
          <a:bodyPr/>
          <a:lstStyle/>
          <a:p>
            <a:pPr>
              <a:buNone/>
            </a:pPr>
            <a:r>
              <a:rPr lang="el-GR" sz="2000" dirty="0" smtClean="0"/>
              <a:t>Η Ελένη στο θρήνο για τον Έκτορα</a:t>
            </a:r>
          </a:p>
          <a:p>
            <a:r>
              <a:rPr lang="el-GR" sz="2000" dirty="0" smtClean="0"/>
              <a:t>Προσπάθεια του ποιητή να κλείσει το έπος με το πρόσωπο που θεωρήθηκε η αφορμή του τρωικού πολέμου</a:t>
            </a:r>
          </a:p>
          <a:p>
            <a:r>
              <a:rPr lang="el-GR" sz="2000" dirty="0" smtClean="0"/>
              <a:t>Ένα γενικότερο στοιχείο θεσμικής υπέρβασης που παρατηρείται στη σύλληψη της Ελένης και φαίνεται να εγγράφεται στο έπος</a:t>
            </a:r>
            <a:br>
              <a:rPr lang="el-GR" sz="2000" dirty="0" smtClean="0"/>
            </a:br>
            <a:endParaRPr lang="el-GR" sz="2000" dirty="0" smtClean="0"/>
          </a:p>
        </p:txBody>
      </p:sp>
      <p:pic>
        <p:nvPicPr>
          <p:cNvPr id="76804" name="Picture 4" descr="Helen-Cartoons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2643174" y="3071810"/>
            <a:ext cx="4286280" cy="3248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l-GR" sz="3200" smtClean="0">
                <a:ln>
                  <a:noFill/>
                </a:ln>
                <a:solidFill>
                  <a:schemeClr val="tx1"/>
                </a:solidFill>
                <a:effectLst/>
              </a:rPr>
              <a:t>Η Ελένη στην Τροία και στην Σπάρτη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2000" dirty="0" smtClean="0"/>
          </a:p>
          <a:p>
            <a:pPr lvl="1">
              <a:buFont typeface="Wingdings 2" pitchFamily="18" charset="2"/>
              <a:buNone/>
            </a:pPr>
            <a:endParaRPr lang="el-GR" sz="1800" dirty="0" smtClean="0"/>
          </a:p>
          <a:p>
            <a:r>
              <a:rPr lang="el-GR" dirty="0" smtClean="0"/>
              <a:t>Στην Τροία η Ελένη είναι η «Ελένη της Σπάρτης»</a:t>
            </a:r>
          </a:p>
          <a:p>
            <a:endParaRPr lang="el-GR" dirty="0" smtClean="0"/>
          </a:p>
          <a:p>
            <a:r>
              <a:rPr lang="el-GR" dirty="0" smtClean="0"/>
              <a:t>Στην Σπάρτη η Ελένη είναι η «Ελένη της Τροίας»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l-GR" sz="3200" smtClean="0">
                <a:ln>
                  <a:noFill/>
                </a:ln>
                <a:solidFill>
                  <a:schemeClr val="tx1"/>
                </a:solidFill>
                <a:effectLst/>
              </a:rPr>
              <a:t>Η Ελένη και ο δούρειος ίππος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>
                <a:latin typeface="Times New Roman" pitchFamily="18" charset="0"/>
              </a:rPr>
              <a:t>Tiepolo, </a:t>
            </a:r>
            <a:r>
              <a:rPr lang="el-GR" sz="2400" smtClean="0"/>
              <a:t>Η κατασκευή του δούρειου ίππου, </a:t>
            </a:r>
            <a:r>
              <a:rPr lang="en-US" sz="2400" smtClean="0">
                <a:latin typeface="Times New Roman" pitchFamily="18" charset="0"/>
              </a:rPr>
              <a:t>1760 (</a:t>
            </a:r>
            <a:r>
              <a:rPr lang="el-GR" sz="2400" smtClean="0"/>
              <a:t>περίπου</a:t>
            </a:r>
            <a:r>
              <a:rPr lang="en-US" sz="2400" smtClean="0">
                <a:latin typeface="Times New Roman" pitchFamily="18" charset="0"/>
              </a:rPr>
              <a:t>)</a:t>
            </a:r>
            <a:r>
              <a:rPr lang="el-GR" sz="2400" smtClean="0"/>
              <a:t>, </a:t>
            </a:r>
          </a:p>
          <a:p>
            <a:pPr algn="ctr">
              <a:buFont typeface="Wingdings 2" pitchFamily="18" charset="2"/>
              <a:buNone/>
            </a:pPr>
            <a:r>
              <a:rPr lang="el-GR" sz="2400" smtClean="0"/>
              <a:t>Λονδίνο, </a:t>
            </a:r>
            <a:r>
              <a:rPr lang="en-US" sz="2400" smtClean="0">
                <a:latin typeface="Times New Roman" pitchFamily="18" charset="0"/>
              </a:rPr>
              <a:t>National Gallery</a:t>
            </a:r>
            <a:endParaRPr lang="el-GR" sz="2400" smtClean="0"/>
          </a:p>
        </p:txBody>
      </p:sp>
      <p:pic>
        <p:nvPicPr>
          <p:cNvPr id="60422" name="Picture 6" descr="Giovanni Domenico Tiepolo: 'The Building of the Trojan Horse'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3068638"/>
            <a:ext cx="5991225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l-GR" sz="3200" smtClean="0">
                <a:ln>
                  <a:noFill/>
                </a:ln>
                <a:solidFill>
                  <a:schemeClr val="tx1"/>
                </a:solidFill>
                <a:effectLst/>
              </a:rPr>
              <a:t>Η Ελένη και ο δούρειος ίππος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Tiepolo, </a:t>
            </a:r>
            <a:r>
              <a:rPr lang="el-GR" smtClean="0"/>
              <a:t>Η είσοδος του δούρειου ίππου στην Τροία</a:t>
            </a:r>
            <a:r>
              <a:rPr lang="en-US" smtClean="0">
                <a:latin typeface="Times New Roman" pitchFamily="18" charset="0"/>
              </a:rPr>
              <a:t>,</a:t>
            </a:r>
          </a:p>
          <a:p>
            <a:pPr algn="ctr"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</a:rPr>
              <a:t>1760 (</a:t>
            </a:r>
            <a:r>
              <a:rPr lang="el-GR" smtClean="0"/>
              <a:t>περίπου</a:t>
            </a:r>
            <a:r>
              <a:rPr lang="en-US" smtClean="0">
                <a:latin typeface="Times New Roman" pitchFamily="18" charset="0"/>
              </a:rPr>
              <a:t>)</a:t>
            </a:r>
            <a:r>
              <a:rPr lang="el-GR" smtClean="0"/>
              <a:t>, Λονδίνο, </a:t>
            </a:r>
            <a:r>
              <a:rPr lang="en-US" smtClean="0">
                <a:latin typeface="Times New Roman" pitchFamily="18" charset="0"/>
              </a:rPr>
              <a:t>National Gallery</a:t>
            </a:r>
            <a:endParaRPr lang="el-GR" smtClean="0"/>
          </a:p>
        </p:txBody>
      </p:sp>
      <p:pic>
        <p:nvPicPr>
          <p:cNvPr id="62468" name="Picture 4" descr="The procession of the trojan horse in troy by giovanni domenico Tiepolo, 17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068638"/>
            <a:ext cx="4248150" cy="345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4313"/>
            <a:ext cx="4038600" cy="5768975"/>
          </a:xfrm>
        </p:spPr>
        <p:txBody>
          <a:bodyPr>
            <a:normAutofit/>
          </a:bodyPr>
          <a:lstStyle/>
          <a:p>
            <a:pPr marL="92075" indent="0">
              <a:buFont typeface="Wingdings 2" pitchFamily="18" charset="2"/>
              <a:buNone/>
            </a:pPr>
            <a:r>
              <a:rPr lang="el-GR" sz="1600" i="1" smtClean="0">
                <a:solidFill>
                  <a:srgbClr val="FFFF00"/>
                </a:solidFill>
                <a:latin typeface="Arial" charset="0"/>
              </a:rPr>
              <a:t>Οδύσσεια δ</a:t>
            </a:r>
            <a:r>
              <a:rPr lang="en-US" sz="1600" i="1" smtClean="0">
                <a:solidFill>
                  <a:srgbClr val="FFFF00"/>
                </a:solidFill>
              </a:rPr>
              <a:t> 276-288</a:t>
            </a:r>
            <a:endParaRPr lang="el-GR" sz="1600" i="1" smtClean="0">
              <a:solidFill>
                <a:srgbClr val="FFFF00"/>
              </a:solidFill>
            </a:endParaRPr>
          </a:p>
          <a:p>
            <a:pPr marL="92075" indent="0">
              <a:buFont typeface="Wingdings 2" pitchFamily="18" charset="2"/>
              <a:buNone/>
            </a:pPr>
            <a:r>
              <a:rPr lang="el-GR" sz="1300" i="1" smtClean="0">
                <a:latin typeface="Palatino Linotype" pitchFamily="18" charset="0"/>
              </a:rPr>
              <a:t>τρὶς δὲ περίστειξας κοῖλον λόχον ἀμφαφόωσα</a:t>
            </a:r>
            <a:r>
              <a:rPr lang="en-GB" sz="1300" i="1" smtClean="0">
                <a:latin typeface="Palatino Linotype" pitchFamily="18" charset="0"/>
              </a:rPr>
              <a:t>,</a:t>
            </a:r>
            <a:endParaRPr lang="el-GR" sz="1300" smtClean="0">
              <a:latin typeface="Palatino Linotype" pitchFamily="18" charset="0"/>
            </a:endParaRPr>
          </a:p>
          <a:p>
            <a:pPr marL="92075" indent="0">
              <a:buFont typeface="Wingdings 2" pitchFamily="18" charset="2"/>
              <a:buNone/>
            </a:pPr>
            <a:r>
              <a:rPr lang="en-GB" sz="1300" i="1" smtClean="0">
                <a:latin typeface="Palatino Linotype" pitchFamily="18" charset="0"/>
              </a:rPr>
              <a:t> </a:t>
            </a:r>
            <a:r>
              <a:rPr lang="el-GR" sz="1300" i="1" smtClean="0">
                <a:latin typeface="Palatino Linotype" pitchFamily="18" charset="0"/>
              </a:rPr>
              <a:t>ἐκ δ’ ὀνομακλήδην Δαναῶν ὀνόμαζας ἀρίστους,</a:t>
            </a:r>
            <a:endParaRPr lang="el-GR" sz="1300" smtClean="0">
              <a:latin typeface="Palatino Linotype" pitchFamily="18" charset="0"/>
            </a:endParaRPr>
          </a:p>
          <a:p>
            <a:pPr marL="92075" indent="0">
              <a:buFont typeface="Wingdings 2" pitchFamily="18" charset="2"/>
              <a:buNone/>
            </a:pPr>
            <a:r>
              <a:rPr lang="el-GR" sz="1300" i="1" smtClean="0">
                <a:latin typeface="Palatino Linotype" pitchFamily="18" charset="0"/>
              </a:rPr>
              <a:t>πάντων Ἀργείων φωνήν ἴσκουσ’ ἀλόχοισιν.</a:t>
            </a:r>
            <a:endParaRPr lang="el-GR" sz="1300" smtClean="0">
              <a:latin typeface="Palatino Linotype" pitchFamily="18" charset="0"/>
            </a:endParaRPr>
          </a:p>
          <a:p>
            <a:pPr marL="92075" indent="0">
              <a:buFont typeface="Wingdings 2" pitchFamily="18" charset="2"/>
              <a:buNone/>
            </a:pPr>
            <a:r>
              <a:rPr lang="el-GR" sz="1300" i="1" smtClean="0">
                <a:latin typeface="Palatino Linotype" pitchFamily="18" charset="0"/>
              </a:rPr>
              <a:t>αὐτάρ ἐγὼ καὶ Τυδεϊδης καὶ δῖος Ὀδυσσεὺς</a:t>
            </a:r>
            <a:endParaRPr lang="el-GR" sz="1300" smtClean="0">
              <a:latin typeface="Palatino Linotype" pitchFamily="18" charset="0"/>
            </a:endParaRPr>
          </a:p>
          <a:p>
            <a:pPr marL="92075" indent="0">
              <a:buFont typeface="Wingdings 2" pitchFamily="18" charset="2"/>
              <a:buNone/>
            </a:pPr>
            <a:r>
              <a:rPr lang="el-GR" sz="1300" i="1" smtClean="0">
                <a:latin typeface="Palatino Linotype" pitchFamily="18" charset="0"/>
              </a:rPr>
              <a:t>ἥμενοι ὲν μέσσοισον ἀκούσαμεν ὡς ἐβόησας.</a:t>
            </a:r>
            <a:endParaRPr lang="el-GR" sz="1300" smtClean="0">
              <a:latin typeface="Palatino Linotype" pitchFamily="18" charset="0"/>
            </a:endParaRPr>
          </a:p>
          <a:p>
            <a:pPr marL="92075" indent="0">
              <a:buFont typeface="Wingdings 2" pitchFamily="18" charset="2"/>
              <a:buNone/>
            </a:pPr>
            <a:r>
              <a:rPr lang="el-GR" sz="1300" i="1" smtClean="0">
                <a:latin typeface="Palatino Linotype" pitchFamily="18" charset="0"/>
              </a:rPr>
              <a:t>νώϊ μὲν ἀμφοτέρω μενεήναμεν ὁρμηθέντε</a:t>
            </a:r>
            <a:endParaRPr lang="el-GR" sz="1300" smtClean="0">
              <a:latin typeface="Palatino Linotype" pitchFamily="18" charset="0"/>
            </a:endParaRPr>
          </a:p>
          <a:p>
            <a:pPr marL="92075" indent="0">
              <a:buFont typeface="Wingdings 2" pitchFamily="18" charset="2"/>
              <a:buNone/>
            </a:pPr>
            <a:r>
              <a:rPr lang="el-GR" sz="1300" i="1" smtClean="0">
                <a:latin typeface="Palatino Linotype" pitchFamily="18" charset="0"/>
              </a:rPr>
              <a:t>ἢ ἐξελθέμεναι ἢ ἔνδοθεν αἶψ’ ὑπακοῦσαι</a:t>
            </a:r>
            <a:r>
              <a:rPr lang="el-GR" sz="1300" i="1" baseline="30000" smtClean="0">
                <a:latin typeface="Palatino Linotype" pitchFamily="18" charset="0"/>
              </a:rPr>
              <a:t>.</a:t>
            </a:r>
            <a:endParaRPr lang="el-GR" sz="1300" smtClean="0">
              <a:latin typeface="Palatino Linotype" pitchFamily="18" charset="0"/>
            </a:endParaRPr>
          </a:p>
          <a:p>
            <a:pPr marL="92075" indent="0">
              <a:buFont typeface="Wingdings 2" pitchFamily="18" charset="2"/>
              <a:buNone/>
            </a:pPr>
            <a:r>
              <a:rPr lang="el-GR" sz="1300" i="1" smtClean="0">
                <a:latin typeface="Palatino Linotype" pitchFamily="18" charset="0"/>
              </a:rPr>
              <a:t>ἀλλ’ Ὀδυσεύς κατέρυκε καὶ ἔσχεθεν ἱεμένω περ.</a:t>
            </a:r>
            <a:endParaRPr lang="el-GR" sz="1300" smtClean="0">
              <a:latin typeface="Palatino Linotype" pitchFamily="18" charset="0"/>
            </a:endParaRPr>
          </a:p>
          <a:p>
            <a:pPr marL="92075" indent="0">
              <a:buFont typeface="Wingdings 2" pitchFamily="18" charset="2"/>
              <a:buNone/>
            </a:pPr>
            <a:r>
              <a:rPr lang="el-GR" sz="1300" i="1" smtClean="0">
                <a:latin typeface="Palatino Linotype" pitchFamily="18" charset="0"/>
              </a:rPr>
              <a:t>ἔνθ’ ἄλλοι μὲν πάντες ἀκὴν ἔσαν υἷες Ἀχαιῶν,</a:t>
            </a:r>
            <a:endParaRPr lang="el-GR" sz="1300" smtClean="0">
              <a:latin typeface="Palatino Linotype" pitchFamily="18" charset="0"/>
            </a:endParaRPr>
          </a:p>
          <a:p>
            <a:pPr marL="92075" indent="0">
              <a:buFont typeface="Wingdings 2" pitchFamily="18" charset="2"/>
              <a:buNone/>
            </a:pPr>
            <a:r>
              <a:rPr lang="el-GR" sz="1300" i="1" smtClean="0">
                <a:latin typeface="Palatino Linotype" pitchFamily="18" charset="0"/>
              </a:rPr>
              <a:t>Ἄντικλος δὲ σέ γ’ οἶος ἀμείψεσθαι ἐπέεσιν</a:t>
            </a:r>
            <a:endParaRPr lang="el-GR" sz="1300" smtClean="0">
              <a:latin typeface="Palatino Linotype" pitchFamily="18" charset="0"/>
            </a:endParaRPr>
          </a:p>
          <a:p>
            <a:pPr marL="92075" indent="0">
              <a:buFont typeface="Wingdings 2" pitchFamily="18" charset="2"/>
              <a:buNone/>
            </a:pPr>
            <a:r>
              <a:rPr lang="el-GR" sz="1300" i="1" smtClean="0">
                <a:latin typeface="Palatino Linotype" pitchFamily="18" charset="0"/>
              </a:rPr>
              <a:t>ἤθελεν</a:t>
            </a:r>
            <a:r>
              <a:rPr lang="el-GR" sz="1300" i="1" baseline="30000" smtClean="0">
                <a:latin typeface="Palatino Linotype" pitchFamily="18" charset="0"/>
              </a:rPr>
              <a:t>.</a:t>
            </a:r>
            <a:r>
              <a:rPr lang="el-GR" sz="1300" i="1" smtClean="0">
                <a:latin typeface="Palatino Linotype" pitchFamily="18" charset="0"/>
              </a:rPr>
              <a:t> ἀλλ’ Ὀδυσσεύς ἐπὶ μάστακα χερςὶν πίεζε</a:t>
            </a:r>
            <a:endParaRPr lang="el-GR" sz="1300" smtClean="0">
              <a:latin typeface="Palatino Linotype" pitchFamily="18" charset="0"/>
            </a:endParaRPr>
          </a:p>
          <a:p>
            <a:pPr marL="92075" indent="0">
              <a:buFont typeface="Wingdings 2" pitchFamily="18" charset="2"/>
              <a:buNone/>
            </a:pPr>
            <a:r>
              <a:rPr lang="el-GR" sz="1300" i="1" smtClean="0">
                <a:latin typeface="Palatino Linotype" pitchFamily="18" charset="0"/>
              </a:rPr>
              <a:t>νωλεμέως κρατερῆισι, σάωσε δὲ πάντας Ἀχαιούς</a:t>
            </a:r>
            <a:r>
              <a:rPr lang="el-GR" sz="1300" i="1" smtClean="0"/>
              <a:t>.</a:t>
            </a:r>
            <a:endParaRPr lang="el-GR" sz="1300" smtClean="0"/>
          </a:p>
          <a:p>
            <a:pPr marL="92075" indent="0"/>
            <a:endParaRPr lang="el-GR" sz="1300" smtClean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3313" y="3790436"/>
            <a:ext cx="2071702" cy="27747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5" name="9 - Ορθογώνιο"/>
          <p:cNvSpPr>
            <a:spLocks noChangeArrowheads="1"/>
          </p:cNvSpPr>
          <p:nvPr/>
        </p:nvSpPr>
        <p:spPr bwMode="auto">
          <a:xfrm>
            <a:off x="3500438" y="6394450"/>
            <a:ext cx="3300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sz="1200" i="1">
                <a:latin typeface="Times New Roman" pitchFamily="18" charset="0"/>
              </a:rPr>
              <a:t>Close</a:t>
            </a:r>
            <a:r>
              <a:rPr lang="el-GR" i="1">
                <a:latin typeface="Times New Roman" pitchFamily="18" charset="0"/>
              </a:rPr>
              <a:t> to Home</a:t>
            </a:r>
            <a:r>
              <a:rPr lang="el-GR">
                <a:latin typeface="Times New Roman" pitchFamily="18" charset="0"/>
              </a:rPr>
              <a:t>, by John McPherson</a:t>
            </a:r>
          </a:p>
        </p:txBody>
      </p:sp>
      <p:pic>
        <p:nvPicPr>
          <p:cNvPr id="5127" name="Picture 7" descr="Trojan Horse Comic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435600" y="981075"/>
            <a:ext cx="3259138" cy="4464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l-GR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Η αρπαγή της Ελένης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500034" y="1285860"/>
            <a:ext cx="8229600" cy="4708525"/>
          </a:xfrm>
        </p:spPr>
        <p:txBody>
          <a:bodyPr/>
          <a:lstStyle/>
          <a:p>
            <a:pPr algn="ctr"/>
            <a:r>
              <a:rPr lang="el-GR" sz="2000" dirty="0" smtClean="0"/>
              <a:t>Παρότι συχνά στην τέχνη, αρχαία και νεότερη, η αρπαγή της Ελένης αποτυπώνεται εικαστικά ως ακούσια από την πλευρά της, η επιλογή του Ομήρου είναι να την παρουσιάσει ως εκούσια, αναθέτοντας στην ίδια την Ελένη την ψυχολογική διαχείριση των συνεπειών της </a:t>
            </a:r>
          </a:p>
          <a:p>
            <a:pPr algn="ctr">
              <a:buNone/>
            </a:pPr>
            <a:endParaRPr lang="el-GR" sz="1400" dirty="0" smtClean="0"/>
          </a:p>
          <a:p>
            <a:pPr algn="ctr"/>
            <a:r>
              <a:rPr lang="el-GR" sz="1800" dirty="0" smtClean="0"/>
              <a:t>Η αρπαγή της Ελένης από τον Θησέα.</a:t>
            </a:r>
          </a:p>
          <a:p>
            <a:pPr algn="ctr">
              <a:buFont typeface="Wingdings 2" pitchFamily="18" charset="2"/>
              <a:buNone/>
            </a:pPr>
            <a:r>
              <a:rPr lang="el-GR" sz="1800" dirty="0" smtClean="0"/>
              <a:t>Αττικός ερυθρόμορφος αμφορέας από το </a:t>
            </a:r>
            <a:r>
              <a:rPr lang="en-US" sz="1800" dirty="0" err="1" smtClean="0">
                <a:latin typeface="Times New Roman" pitchFamily="18" charset="0"/>
              </a:rPr>
              <a:t>Vulci</a:t>
            </a:r>
            <a:r>
              <a:rPr lang="en-US" sz="1800" dirty="0" smtClean="0">
                <a:latin typeface="Times New Roman" pitchFamily="18" charset="0"/>
              </a:rPr>
              <a:t> </a:t>
            </a:r>
          </a:p>
          <a:p>
            <a:pPr algn="ctr">
              <a:buFont typeface="Wingdings 2" pitchFamily="18" charset="2"/>
              <a:buNone/>
            </a:pPr>
            <a:r>
              <a:rPr lang="en-US" sz="1800" dirty="0" smtClean="0">
                <a:latin typeface="Times New Roman" pitchFamily="18" charset="0"/>
              </a:rPr>
              <a:t>(</a:t>
            </a:r>
            <a:r>
              <a:rPr lang="el-GR" sz="1800" dirty="0" smtClean="0"/>
              <a:t>περίπου 510 </a:t>
            </a:r>
            <a:r>
              <a:rPr lang="el-GR" sz="1800" dirty="0" err="1" smtClean="0"/>
              <a:t>π.Χ.</a:t>
            </a:r>
            <a:r>
              <a:rPr lang="en-US" sz="1800" dirty="0" smtClean="0">
                <a:latin typeface="Times New Roman" pitchFamily="18" charset="0"/>
              </a:rPr>
              <a:t>)</a:t>
            </a:r>
            <a:endParaRPr lang="el-GR" sz="1800" dirty="0" smtClean="0"/>
          </a:p>
          <a:p>
            <a:endParaRPr lang="el-GR" dirty="0" smtClean="0"/>
          </a:p>
          <a:p>
            <a:endParaRPr lang="el-GR" dirty="0" smtClean="0"/>
          </a:p>
        </p:txBody>
      </p:sp>
      <p:pic>
        <p:nvPicPr>
          <p:cNvPr id="33796" name="Picture 4" descr="593px-Theseus_Helene_Staatliche_Antikensammlungenl,Theseus carrying off young Hele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000504"/>
            <a:ext cx="277241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wooden horse cartoons, wooden horse cartoon, wooden horse picture, wooden horse pictures, wooden horse image, wooden horse images, wooden horse illustration, wooden horse illustrations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500042"/>
            <a:ext cx="4071965" cy="5681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976563" y="6203950"/>
            <a:ext cx="3190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600">
                <a:ea typeface="Times New Roman" pitchFamily="18" charset="0"/>
              </a:rPr>
              <a:t>“I’ve got a bad feeling about this!”</a:t>
            </a:r>
            <a:endParaRPr lang="en-GB" sz="3600"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4432300" y="6203950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600">
                <a:ea typeface="Times New Roman" pitchFamily="18" charset="0"/>
              </a:rPr>
              <a:t>”</a:t>
            </a:r>
            <a:endParaRPr lang="en-GB" sz="3600">
              <a:ea typeface="Times New Roman" pitchFamily="18" charset="0"/>
            </a:endParaRPr>
          </a:p>
        </p:txBody>
      </p:sp>
      <p:pic>
        <p:nvPicPr>
          <p:cNvPr id="44034" name="Picture 2" descr="wooden horse cartoons, wooden horse cartoon, wooden horse picture, wooden horse pictures, wooden horse image, wooden horse images, wooden horse illustration, wooden horse illustrations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9403" y="285728"/>
            <a:ext cx="5643603" cy="577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00034" y="428604"/>
            <a:ext cx="80724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M</a:t>
            </a:r>
            <a:r>
              <a:rPr lang="el-GR" dirty="0" err="1" smtClean="0">
                <a:latin typeface="+mn-lt"/>
              </a:rPr>
              <a:t>ετά</a:t>
            </a:r>
            <a:r>
              <a:rPr lang="el-GR" dirty="0" smtClean="0">
                <a:latin typeface="+mn-lt"/>
              </a:rPr>
              <a:t> το θάνατο του </a:t>
            </a:r>
            <a:r>
              <a:rPr lang="el-GR" dirty="0" err="1" smtClean="0">
                <a:latin typeface="+mn-lt"/>
              </a:rPr>
              <a:t>Πάρη</a:t>
            </a:r>
            <a:r>
              <a:rPr lang="el-GR" dirty="0" smtClean="0">
                <a:latin typeface="+mn-lt"/>
              </a:rPr>
              <a:t>, η Ελένη είναι ελεύθερη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να γυρίσει αν θέλει στον Μενέλαο, ο όρκος των μνηστήρων παύει να τους δεσμεύει και το αφηγηματικό έρεισμα ολόκληρου του τρωικού πολέμου διαρρήδην ακυρώνεται. </a:t>
            </a:r>
            <a:endParaRPr lang="en-US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l-GR" dirty="0" smtClean="0">
                <a:latin typeface="+mn-lt"/>
              </a:rPr>
              <a:t>Την ισχύ αυτής της δέσμευσης διατηρεί ο γάμος με τον Δηίφοβο, παρατείνοντας έτσι ως την τελευταία στιγμή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τη δισυπόστατη συζυγική ιδιότητα της Ελένης. Ακόμα και στην κοιλιά του δούρειου ίππου, σε μια παρωδία εγκυμοσύνης, οι μνηστήρες (με μόνη και ρητή εξαίρεση τον Οδυσσέα) παραμένουν πιστοί στον όρκο τους. </a:t>
            </a:r>
            <a:endParaRPr lang="en-US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l-GR" dirty="0" smtClean="0">
                <a:latin typeface="+mn-lt"/>
              </a:rPr>
              <a:t>Παραμένουν ακόμη ευεπίφοροι στη γοητεία όχι μόνον της όψης αλλά και της φωνής της Ελένης και πείθονται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ότι ακούνε τη φωνή της γυναίκας τους.  </a:t>
            </a:r>
            <a:endParaRPr lang="en-US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l-GR" dirty="0" smtClean="0">
                <a:latin typeface="+mn-lt"/>
              </a:rPr>
              <a:t>Με την ευπιστία τους αυτή, δηλώνουν έμμεσα τη σύγχυσή τους αλλά και την επιθυμία τους να ήταν πράγματι αυτή η φωνή της γυναίκας τους, αφού η Ελένη, στο βάθος, παραμένει η γυναίκα που διεκδίκησαν να παντρευτούν, η γυναίκα που αποτελεί την ιδεατή, επιθυμητή και ανέφικτη γαμήλια επιδίωξη.</a:t>
            </a:r>
            <a:endParaRPr lang="el-GR" dirty="0">
              <a:latin typeface="+mn-lt"/>
            </a:endParaRPr>
          </a:p>
        </p:txBody>
      </p:sp>
      <p:pic>
        <p:nvPicPr>
          <p:cNvPr id="3" name="Picture 7" descr="j00787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6357950" y="4643446"/>
            <a:ext cx="10715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j03453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429132"/>
            <a:ext cx="806449" cy="12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57150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Γ 122- 138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071546"/>
            <a:ext cx="8229600" cy="4708525"/>
          </a:xfrm>
        </p:spPr>
        <p:txBody>
          <a:bodyPr/>
          <a:lstStyle/>
          <a:p>
            <a:r>
              <a:rPr lang="el-GR" sz="2000" dirty="0" err="1" smtClean="0"/>
              <a:t>Ἶρις</a:t>
            </a:r>
            <a:r>
              <a:rPr lang="el-GR" sz="2000" dirty="0" smtClean="0"/>
              <a:t> δ' </a:t>
            </a:r>
            <a:r>
              <a:rPr lang="el-GR" sz="2000" dirty="0" err="1" smtClean="0"/>
              <a:t>αὖθ</a:t>
            </a:r>
            <a:r>
              <a:rPr lang="el-GR" sz="2000" dirty="0" smtClean="0"/>
              <a:t>' </a:t>
            </a:r>
            <a:r>
              <a:rPr lang="el-GR" sz="2000" dirty="0" err="1" smtClean="0"/>
              <a:t>Ἑλένῃ</a:t>
            </a:r>
            <a:r>
              <a:rPr lang="el-GR" sz="2000" dirty="0" smtClean="0"/>
              <a:t> </a:t>
            </a:r>
            <a:r>
              <a:rPr lang="el-GR" sz="2000" dirty="0" err="1" smtClean="0"/>
              <a:t>λευκωλένῳ</a:t>
            </a:r>
            <a:r>
              <a:rPr lang="el-GR" sz="2000" dirty="0" smtClean="0"/>
              <a:t> </a:t>
            </a:r>
            <a:r>
              <a:rPr lang="el-GR" sz="2000" dirty="0" err="1" smtClean="0"/>
              <a:t>ἄγγελος</a:t>
            </a:r>
            <a:r>
              <a:rPr lang="el-GR" sz="2000" dirty="0" smtClean="0"/>
              <a:t> </a:t>
            </a:r>
            <a:r>
              <a:rPr lang="el-GR" sz="2000" dirty="0" err="1" smtClean="0"/>
              <a:t>ἦλθεν</a:t>
            </a:r>
            <a:endParaRPr lang="el-GR" sz="2000" dirty="0" smtClean="0"/>
          </a:p>
          <a:p>
            <a:r>
              <a:rPr lang="el-GR" sz="2000" dirty="0" err="1" smtClean="0"/>
              <a:t>εἰδομένη</a:t>
            </a:r>
            <a:r>
              <a:rPr lang="el-GR" sz="2000" dirty="0" smtClean="0"/>
              <a:t> </a:t>
            </a:r>
            <a:r>
              <a:rPr lang="el-GR" sz="2000" dirty="0" err="1" smtClean="0"/>
              <a:t>γαλόῳ</a:t>
            </a:r>
            <a:r>
              <a:rPr lang="el-GR" sz="2000" dirty="0" smtClean="0"/>
              <a:t> </a:t>
            </a:r>
            <a:r>
              <a:rPr lang="el-GR" sz="2000" dirty="0" err="1" smtClean="0"/>
              <a:t>Ἀντηνορίδαο</a:t>
            </a:r>
            <a:r>
              <a:rPr lang="el-GR" sz="2000" dirty="0" smtClean="0"/>
              <a:t> </a:t>
            </a:r>
            <a:r>
              <a:rPr lang="el-GR" sz="2000" dirty="0" err="1" smtClean="0"/>
              <a:t>δάμαρτι</a:t>
            </a:r>
            <a:r>
              <a:rPr lang="el-GR" sz="2000" dirty="0" smtClean="0"/>
              <a:t>,</a:t>
            </a:r>
          </a:p>
          <a:p>
            <a:r>
              <a:rPr lang="el-GR" sz="2000" dirty="0" err="1" smtClean="0"/>
              <a:t>τὴν</a:t>
            </a:r>
            <a:r>
              <a:rPr lang="el-GR" sz="2000" dirty="0" smtClean="0"/>
              <a:t> </a:t>
            </a:r>
            <a:r>
              <a:rPr lang="el-GR" sz="2000" dirty="0" err="1" smtClean="0"/>
              <a:t>Ἀντηνορίδης</a:t>
            </a:r>
            <a:r>
              <a:rPr lang="el-GR" sz="2000" dirty="0" smtClean="0"/>
              <a:t> </a:t>
            </a:r>
            <a:r>
              <a:rPr lang="el-GR" sz="2000" dirty="0" err="1" smtClean="0"/>
              <a:t>εἶχε</a:t>
            </a:r>
            <a:r>
              <a:rPr lang="el-GR" sz="2000" dirty="0" smtClean="0"/>
              <a:t> </a:t>
            </a:r>
            <a:r>
              <a:rPr lang="el-GR" sz="2000" dirty="0" err="1" smtClean="0"/>
              <a:t>κρείων</a:t>
            </a:r>
            <a:r>
              <a:rPr lang="el-GR" sz="2000" dirty="0" smtClean="0"/>
              <a:t> </a:t>
            </a:r>
            <a:r>
              <a:rPr lang="el-GR" sz="2000" dirty="0" err="1" smtClean="0"/>
              <a:t>Ἑλικάων</a:t>
            </a:r>
            <a:endParaRPr lang="el-GR" sz="2000" dirty="0" smtClean="0"/>
          </a:p>
          <a:p>
            <a:r>
              <a:rPr lang="el-GR" sz="2000" dirty="0" err="1" smtClean="0"/>
              <a:t>Λαοδίκην</a:t>
            </a:r>
            <a:r>
              <a:rPr lang="el-GR" sz="2000" dirty="0" smtClean="0"/>
              <a:t> </a:t>
            </a:r>
            <a:r>
              <a:rPr lang="el-GR" sz="2000" dirty="0" err="1" smtClean="0"/>
              <a:t>Πριάμοιο</a:t>
            </a:r>
            <a:r>
              <a:rPr lang="el-GR" sz="2000" dirty="0" smtClean="0"/>
              <a:t> </a:t>
            </a:r>
            <a:r>
              <a:rPr lang="el-GR" sz="2000" dirty="0" err="1" smtClean="0"/>
              <a:t>θυγατρῶν</a:t>
            </a:r>
            <a:r>
              <a:rPr lang="el-GR" sz="2000" dirty="0" smtClean="0"/>
              <a:t> </a:t>
            </a:r>
            <a:r>
              <a:rPr lang="el-GR" sz="2000" dirty="0" err="1" smtClean="0"/>
              <a:t>εἶδος</a:t>
            </a:r>
            <a:r>
              <a:rPr lang="el-GR" sz="2000" dirty="0" smtClean="0"/>
              <a:t> </a:t>
            </a:r>
            <a:r>
              <a:rPr lang="el-GR" sz="2000" dirty="0" err="1" smtClean="0"/>
              <a:t>ἀρίστην</a:t>
            </a:r>
            <a:r>
              <a:rPr lang="el-GR" sz="2000" dirty="0" smtClean="0"/>
              <a:t>.</a:t>
            </a:r>
          </a:p>
          <a:p>
            <a:r>
              <a:rPr lang="el-GR" sz="2000" dirty="0" err="1" smtClean="0"/>
              <a:t>τὴν</a:t>
            </a:r>
            <a:r>
              <a:rPr lang="el-GR" sz="2000" dirty="0" smtClean="0"/>
              <a:t> δ' </a:t>
            </a:r>
            <a:r>
              <a:rPr lang="el-GR" sz="2000" dirty="0" err="1" smtClean="0"/>
              <a:t>εὗρ</a:t>
            </a:r>
            <a:r>
              <a:rPr lang="el-GR" sz="2000" dirty="0" smtClean="0"/>
              <a:t>' </a:t>
            </a:r>
            <a:r>
              <a:rPr lang="el-GR" sz="2000" dirty="0" err="1" smtClean="0"/>
              <a:t>ἐν</a:t>
            </a:r>
            <a:r>
              <a:rPr lang="el-GR" sz="2000" dirty="0" smtClean="0"/>
              <a:t> </a:t>
            </a:r>
            <a:r>
              <a:rPr lang="el-GR" sz="2000" dirty="0" err="1" smtClean="0"/>
              <a:t>μεγάρῳ</a:t>
            </a:r>
            <a:r>
              <a:rPr lang="el-GR" sz="2000" dirty="0" smtClean="0"/>
              <a:t>: ἣ </a:t>
            </a:r>
            <a:r>
              <a:rPr lang="el-GR" sz="2000" dirty="0" err="1" smtClean="0"/>
              <a:t>δὲ</a:t>
            </a:r>
            <a:r>
              <a:rPr lang="el-GR" sz="2000" dirty="0" smtClean="0"/>
              <a:t> </a:t>
            </a:r>
            <a:r>
              <a:rPr lang="el-GR" sz="2000" dirty="0" err="1" smtClean="0"/>
              <a:t>μέγαν</a:t>
            </a:r>
            <a:r>
              <a:rPr lang="el-GR" sz="2000" dirty="0" smtClean="0"/>
              <a:t> </a:t>
            </a:r>
            <a:r>
              <a:rPr lang="el-GR" sz="2000" dirty="0" err="1" smtClean="0"/>
              <a:t>ἱστὸν</a:t>
            </a:r>
            <a:r>
              <a:rPr lang="el-GR" sz="2000" dirty="0" smtClean="0"/>
              <a:t> </a:t>
            </a:r>
            <a:r>
              <a:rPr lang="el-GR" sz="2000" dirty="0" err="1" smtClean="0"/>
              <a:t>ὕφαινε</a:t>
            </a:r>
            <a:r>
              <a:rPr lang="el-GR" sz="2000" dirty="0" smtClean="0"/>
              <a:t> 125</a:t>
            </a:r>
          </a:p>
          <a:p>
            <a:r>
              <a:rPr lang="el-GR" sz="2000" dirty="0" err="1" smtClean="0"/>
              <a:t>δίπλακα</a:t>
            </a:r>
            <a:r>
              <a:rPr lang="el-GR" sz="2000" dirty="0" smtClean="0"/>
              <a:t> </a:t>
            </a:r>
            <a:r>
              <a:rPr lang="el-GR" sz="2000" dirty="0" err="1" smtClean="0"/>
              <a:t>πορφυρέην</a:t>
            </a:r>
            <a:r>
              <a:rPr lang="el-GR" sz="2000" dirty="0" smtClean="0"/>
              <a:t>, </a:t>
            </a:r>
            <a:r>
              <a:rPr lang="el-GR" sz="2000" dirty="0" err="1" smtClean="0"/>
              <a:t>πολέας</a:t>
            </a:r>
            <a:r>
              <a:rPr lang="el-GR" sz="2000" dirty="0" smtClean="0"/>
              <a:t> δ' </a:t>
            </a:r>
            <a:r>
              <a:rPr lang="el-GR" sz="2000" dirty="0" err="1" smtClean="0"/>
              <a:t>ἐνέπασσεν</a:t>
            </a:r>
            <a:r>
              <a:rPr lang="el-GR" sz="2000" dirty="0" smtClean="0"/>
              <a:t> </a:t>
            </a:r>
            <a:r>
              <a:rPr lang="el-GR" sz="2000" dirty="0" err="1" smtClean="0"/>
              <a:t>ἀέθλους</a:t>
            </a:r>
            <a:endParaRPr lang="el-GR" sz="2000" dirty="0" smtClean="0"/>
          </a:p>
          <a:p>
            <a:r>
              <a:rPr lang="el-GR" sz="2000" dirty="0" err="1" smtClean="0"/>
              <a:t>Τρώων</a:t>
            </a:r>
            <a:r>
              <a:rPr lang="el-GR" sz="2000" dirty="0" smtClean="0"/>
              <a:t> θ' </a:t>
            </a:r>
            <a:r>
              <a:rPr lang="el-GR" sz="2000" dirty="0" err="1" smtClean="0"/>
              <a:t>ἱπποδάμων</a:t>
            </a:r>
            <a:r>
              <a:rPr lang="el-GR" sz="2000" dirty="0" smtClean="0"/>
              <a:t>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Ἀχαιῶν</a:t>
            </a:r>
            <a:r>
              <a:rPr lang="el-GR" sz="2000" dirty="0" smtClean="0"/>
              <a:t> </a:t>
            </a:r>
            <a:r>
              <a:rPr lang="el-GR" sz="2000" dirty="0" err="1" smtClean="0"/>
              <a:t>χαλκοχιτώνων</a:t>
            </a:r>
            <a:r>
              <a:rPr lang="el-GR" sz="2000" dirty="0" smtClean="0"/>
              <a:t>,</a:t>
            </a:r>
          </a:p>
          <a:p>
            <a:r>
              <a:rPr lang="el-GR" sz="2000" dirty="0" err="1" smtClean="0"/>
              <a:t>οὕς</a:t>
            </a:r>
            <a:r>
              <a:rPr lang="el-GR" sz="2000" dirty="0" smtClean="0"/>
              <a:t> </a:t>
            </a:r>
            <a:r>
              <a:rPr lang="el-GR" sz="2000" dirty="0" err="1" smtClean="0"/>
              <a:t>ἑθεν</a:t>
            </a:r>
            <a:r>
              <a:rPr lang="el-GR" sz="2000" dirty="0" smtClean="0"/>
              <a:t> </a:t>
            </a:r>
            <a:r>
              <a:rPr lang="el-GR" sz="2000" dirty="0" err="1" smtClean="0"/>
              <a:t>εἵνεκ</a:t>
            </a:r>
            <a:r>
              <a:rPr lang="el-GR" sz="2000" dirty="0" smtClean="0"/>
              <a:t>' </a:t>
            </a:r>
            <a:r>
              <a:rPr lang="el-GR" sz="2000" dirty="0" err="1" smtClean="0"/>
              <a:t>ἔπασχον</a:t>
            </a:r>
            <a:r>
              <a:rPr lang="el-GR" sz="2000" dirty="0" smtClean="0"/>
              <a:t> </a:t>
            </a:r>
            <a:r>
              <a:rPr lang="el-GR" sz="2000" dirty="0" err="1" smtClean="0"/>
              <a:t>ὑπ</a:t>
            </a:r>
            <a:r>
              <a:rPr lang="el-GR" sz="2000" dirty="0" smtClean="0"/>
              <a:t>' </a:t>
            </a:r>
            <a:r>
              <a:rPr lang="el-GR" sz="2000" dirty="0" err="1" smtClean="0"/>
              <a:t>Ἄρηος</a:t>
            </a:r>
            <a:r>
              <a:rPr lang="el-GR" sz="2000" dirty="0" smtClean="0"/>
              <a:t> </a:t>
            </a:r>
            <a:r>
              <a:rPr lang="el-GR" sz="2000" dirty="0" err="1" smtClean="0"/>
              <a:t>παλαμάων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l-GR" sz="2000" dirty="0" err="1" smtClean="0"/>
              <a:t>ἀγχοῦ</a:t>
            </a:r>
            <a:r>
              <a:rPr lang="el-GR" sz="2000" dirty="0" smtClean="0"/>
              <a:t> δ' </a:t>
            </a:r>
            <a:r>
              <a:rPr lang="el-GR" sz="2000" dirty="0" err="1" smtClean="0"/>
              <a:t>ἱσταμένη</a:t>
            </a:r>
            <a:r>
              <a:rPr lang="el-GR" sz="2000" dirty="0" smtClean="0"/>
              <a:t> </a:t>
            </a:r>
            <a:r>
              <a:rPr lang="el-GR" sz="2000" dirty="0" err="1" smtClean="0"/>
              <a:t>προσέφη</a:t>
            </a:r>
            <a:r>
              <a:rPr lang="el-GR" sz="2000" dirty="0" smtClean="0"/>
              <a:t> </a:t>
            </a:r>
            <a:r>
              <a:rPr lang="el-GR" sz="2000" dirty="0" err="1" smtClean="0"/>
              <a:t>πόδας</a:t>
            </a:r>
            <a:r>
              <a:rPr lang="el-GR" sz="2000" dirty="0" smtClean="0"/>
              <a:t> </a:t>
            </a:r>
            <a:r>
              <a:rPr lang="el-GR" sz="2000" dirty="0" err="1" smtClean="0"/>
              <a:t>ὠκέα</a:t>
            </a:r>
            <a:r>
              <a:rPr lang="el-GR" sz="2000" dirty="0" smtClean="0"/>
              <a:t> </a:t>
            </a:r>
            <a:r>
              <a:rPr lang="el-GR" sz="2000" dirty="0" err="1" smtClean="0"/>
              <a:t>Ἶρις</a:t>
            </a:r>
            <a:r>
              <a:rPr lang="el-GR" sz="2000" dirty="0" smtClean="0"/>
              <a:t>:</a:t>
            </a:r>
          </a:p>
          <a:p>
            <a:r>
              <a:rPr lang="el-GR" sz="2000" dirty="0" err="1" smtClean="0"/>
              <a:t>δεῦρ</a:t>
            </a:r>
            <a:r>
              <a:rPr lang="el-GR" sz="2000" dirty="0" smtClean="0"/>
              <a:t>' </a:t>
            </a:r>
            <a:r>
              <a:rPr lang="el-GR" sz="2000" dirty="0" err="1" smtClean="0"/>
              <a:t>ἴθι</a:t>
            </a:r>
            <a:r>
              <a:rPr lang="el-GR" sz="2000" dirty="0" smtClean="0"/>
              <a:t> </a:t>
            </a:r>
            <a:r>
              <a:rPr lang="el-GR" sz="2000" dirty="0" err="1" smtClean="0"/>
              <a:t>νύμφα</a:t>
            </a:r>
            <a:r>
              <a:rPr lang="el-GR" sz="2000" dirty="0" smtClean="0"/>
              <a:t> </a:t>
            </a:r>
            <a:r>
              <a:rPr lang="el-GR" sz="2000" dirty="0" err="1" smtClean="0"/>
              <a:t>φίλη</a:t>
            </a:r>
            <a:r>
              <a:rPr lang="el-GR" sz="2000" dirty="0" smtClean="0"/>
              <a:t>, </a:t>
            </a:r>
            <a:r>
              <a:rPr lang="el-GR" sz="2000" dirty="0" err="1" smtClean="0"/>
              <a:t>ἵνα</a:t>
            </a:r>
            <a:r>
              <a:rPr lang="el-GR" sz="2000" dirty="0" smtClean="0"/>
              <a:t> </a:t>
            </a:r>
            <a:r>
              <a:rPr lang="el-GR" sz="2000" dirty="0" err="1" smtClean="0"/>
              <a:t>θέσκελα</a:t>
            </a:r>
            <a:r>
              <a:rPr lang="el-GR" sz="2000" dirty="0" smtClean="0"/>
              <a:t> </a:t>
            </a:r>
            <a:r>
              <a:rPr lang="el-GR" sz="2000" dirty="0" err="1" smtClean="0"/>
              <a:t>ἔργα</a:t>
            </a:r>
            <a:r>
              <a:rPr lang="el-GR" sz="2000" dirty="0" smtClean="0"/>
              <a:t> </a:t>
            </a:r>
            <a:r>
              <a:rPr lang="el-GR" sz="2000" dirty="0" err="1" smtClean="0"/>
              <a:t>ἴδηαι</a:t>
            </a:r>
            <a:r>
              <a:rPr lang="el-GR" sz="2000" dirty="0" smtClean="0"/>
              <a:t> 130</a:t>
            </a:r>
          </a:p>
          <a:p>
            <a:r>
              <a:rPr lang="el-GR" sz="2000" dirty="0" err="1" smtClean="0"/>
              <a:t>Τρώων</a:t>
            </a:r>
            <a:r>
              <a:rPr lang="el-GR" sz="2000" dirty="0" smtClean="0"/>
              <a:t> θ' </a:t>
            </a:r>
            <a:r>
              <a:rPr lang="el-GR" sz="2000" dirty="0" err="1" smtClean="0"/>
              <a:t>ἱπποδάμων</a:t>
            </a:r>
            <a:r>
              <a:rPr lang="el-GR" sz="2000" dirty="0" smtClean="0"/>
              <a:t>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Ἀχαιῶν</a:t>
            </a:r>
            <a:r>
              <a:rPr lang="el-GR" sz="2000" dirty="0" smtClean="0"/>
              <a:t> </a:t>
            </a:r>
            <a:r>
              <a:rPr lang="el-GR" sz="2000" dirty="0" err="1" smtClean="0"/>
              <a:t>χαλκοχιτώνων</a:t>
            </a:r>
            <a:r>
              <a:rPr lang="el-GR" sz="2000" dirty="0" smtClean="0"/>
              <a:t>,</a:t>
            </a:r>
          </a:p>
          <a:p>
            <a:r>
              <a:rPr lang="el-GR" sz="2000" dirty="0" err="1" smtClean="0"/>
              <a:t>οἳ</a:t>
            </a:r>
            <a:r>
              <a:rPr lang="el-GR" sz="2000" dirty="0" smtClean="0"/>
              <a:t> </a:t>
            </a:r>
            <a:r>
              <a:rPr lang="el-GR" sz="2000" dirty="0" err="1" smtClean="0"/>
              <a:t>πρὶν</a:t>
            </a:r>
            <a:r>
              <a:rPr lang="el-GR" sz="2000" dirty="0" smtClean="0"/>
              <a:t> </a:t>
            </a:r>
            <a:r>
              <a:rPr lang="el-GR" sz="2000" dirty="0" err="1" smtClean="0"/>
              <a:t>ἐπ</a:t>
            </a:r>
            <a:r>
              <a:rPr lang="el-GR" sz="2000" dirty="0" smtClean="0"/>
              <a:t>' </a:t>
            </a:r>
            <a:r>
              <a:rPr lang="el-GR" sz="2000" dirty="0" err="1" smtClean="0"/>
              <a:t>ἀλλήλοισι</a:t>
            </a:r>
            <a:r>
              <a:rPr lang="el-GR" sz="2000" dirty="0" smtClean="0"/>
              <a:t> </a:t>
            </a:r>
            <a:r>
              <a:rPr lang="el-GR" sz="2000" dirty="0" err="1" smtClean="0"/>
              <a:t>φέρον</a:t>
            </a:r>
            <a:r>
              <a:rPr lang="el-GR" sz="2000" dirty="0" smtClean="0"/>
              <a:t> </a:t>
            </a:r>
            <a:r>
              <a:rPr lang="el-GR" sz="2000" dirty="0" err="1" smtClean="0"/>
              <a:t>πολύδακρυν</a:t>
            </a:r>
            <a:r>
              <a:rPr lang="el-GR" sz="2000" dirty="0" smtClean="0"/>
              <a:t> </a:t>
            </a:r>
            <a:r>
              <a:rPr lang="el-GR" sz="2000" dirty="0" err="1" smtClean="0"/>
              <a:t>Ἄρηα</a:t>
            </a:r>
            <a:endParaRPr lang="el-GR" sz="2000" dirty="0" smtClean="0"/>
          </a:p>
          <a:p>
            <a:r>
              <a:rPr lang="el-GR" sz="2000" dirty="0" err="1" smtClean="0"/>
              <a:t>ἐν</a:t>
            </a:r>
            <a:r>
              <a:rPr lang="el-GR" sz="2000" dirty="0" smtClean="0"/>
              <a:t> </a:t>
            </a:r>
            <a:r>
              <a:rPr lang="el-GR" sz="2000" dirty="0" err="1" smtClean="0"/>
              <a:t>πεδίῳ</a:t>
            </a:r>
            <a:r>
              <a:rPr lang="el-GR" sz="2000" dirty="0" smtClean="0"/>
              <a:t> </a:t>
            </a:r>
            <a:r>
              <a:rPr lang="el-GR" sz="2000" dirty="0" err="1" smtClean="0"/>
              <a:t>ὀλοοῖο</a:t>
            </a:r>
            <a:r>
              <a:rPr lang="el-GR" sz="2000" dirty="0" smtClean="0"/>
              <a:t> </a:t>
            </a:r>
            <a:r>
              <a:rPr lang="el-GR" sz="2000" dirty="0" err="1" smtClean="0"/>
              <a:t>λιλαιόμενοι</a:t>
            </a:r>
            <a:r>
              <a:rPr lang="el-GR" sz="2000" dirty="0" smtClean="0"/>
              <a:t> </a:t>
            </a:r>
            <a:r>
              <a:rPr lang="el-GR" sz="2000" dirty="0" err="1" smtClean="0"/>
              <a:t>πολέμοιο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Γ 133-145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708525"/>
          </a:xfrm>
        </p:spPr>
        <p:txBody>
          <a:bodyPr/>
          <a:lstStyle/>
          <a:p>
            <a:r>
              <a:rPr lang="el-GR" sz="2000" dirty="0" err="1" smtClean="0"/>
              <a:t>οἳ</a:t>
            </a:r>
            <a:r>
              <a:rPr lang="el-GR" sz="2000" dirty="0" smtClean="0"/>
              <a:t> </a:t>
            </a:r>
            <a:r>
              <a:rPr lang="el-GR" sz="2000" dirty="0" err="1" smtClean="0"/>
              <a:t>δὴ</a:t>
            </a:r>
            <a:r>
              <a:rPr lang="el-GR" sz="2000" dirty="0" smtClean="0"/>
              <a:t> </a:t>
            </a:r>
            <a:r>
              <a:rPr lang="el-GR" sz="2000" dirty="0" err="1" smtClean="0"/>
              <a:t>νῦν</a:t>
            </a:r>
            <a:r>
              <a:rPr lang="el-GR" sz="2000" dirty="0" smtClean="0"/>
              <a:t> </a:t>
            </a:r>
            <a:r>
              <a:rPr lang="el-GR" sz="2000" dirty="0" err="1" smtClean="0"/>
              <a:t>ἕαται</a:t>
            </a:r>
            <a:r>
              <a:rPr lang="el-GR" sz="2000" dirty="0" smtClean="0"/>
              <a:t> </a:t>
            </a:r>
            <a:r>
              <a:rPr lang="el-GR" sz="2000" dirty="0" err="1" smtClean="0"/>
              <a:t>σιγῇ</a:t>
            </a:r>
            <a:r>
              <a:rPr lang="el-GR" sz="2000" dirty="0" smtClean="0"/>
              <a:t>, </a:t>
            </a:r>
            <a:r>
              <a:rPr lang="el-GR" sz="2000" dirty="0" err="1" smtClean="0"/>
              <a:t>πόλεμος</a:t>
            </a:r>
            <a:r>
              <a:rPr lang="el-GR" sz="2000" dirty="0" smtClean="0"/>
              <a:t> </a:t>
            </a:r>
            <a:r>
              <a:rPr lang="el-GR" sz="2000" dirty="0" err="1" smtClean="0"/>
              <a:t>δὲ</a:t>
            </a:r>
            <a:r>
              <a:rPr lang="el-GR" sz="2000" dirty="0" smtClean="0"/>
              <a:t> </a:t>
            </a:r>
            <a:r>
              <a:rPr lang="el-GR" sz="2000" dirty="0" err="1" smtClean="0"/>
              <a:t>πέπαυται</a:t>
            </a:r>
            <a:r>
              <a:rPr lang="el-GR" sz="2000" dirty="0" smtClean="0"/>
              <a:t>,</a:t>
            </a:r>
          </a:p>
          <a:p>
            <a:r>
              <a:rPr lang="el-GR" sz="2000" dirty="0" err="1" smtClean="0"/>
              <a:t>ἀσπίσι</a:t>
            </a:r>
            <a:r>
              <a:rPr lang="el-GR" sz="2000" dirty="0" smtClean="0"/>
              <a:t> </a:t>
            </a:r>
            <a:r>
              <a:rPr lang="el-GR" sz="2000" dirty="0" err="1" smtClean="0"/>
              <a:t>κεκλιμένοι</a:t>
            </a:r>
            <a:r>
              <a:rPr lang="el-GR" sz="2000" dirty="0" smtClean="0"/>
              <a:t>, </a:t>
            </a:r>
            <a:r>
              <a:rPr lang="el-GR" sz="2000" dirty="0" err="1" smtClean="0"/>
              <a:t>παρὰ</a:t>
            </a:r>
            <a:r>
              <a:rPr lang="el-GR" sz="2000" dirty="0" smtClean="0"/>
              <a:t> δ' </a:t>
            </a:r>
            <a:r>
              <a:rPr lang="el-GR" sz="2000" dirty="0" err="1" smtClean="0"/>
              <a:t>ἔγχεα</a:t>
            </a:r>
            <a:r>
              <a:rPr lang="el-GR" sz="2000" dirty="0" smtClean="0"/>
              <a:t> </a:t>
            </a:r>
            <a:r>
              <a:rPr lang="el-GR" sz="2000" dirty="0" err="1" smtClean="0"/>
              <a:t>μακρὰ</a:t>
            </a:r>
            <a:r>
              <a:rPr lang="el-GR" sz="2000" dirty="0" smtClean="0"/>
              <a:t> </a:t>
            </a:r>
            <a:r>
              <a:rPr lang="el-GR" sz="2000" dirty="0" err="1" smtClean="0"/>
              <a:t>πέπηγεν</a:t>
            </a:r>
            <a:r>
              <a:rPr lang="el-GR" sz="2000" dirty="0" smtClean="0"/>
              <a:t>. 135</a:t>
            </a:r>
          </a:p>
          <a:p>
            <a:r>
              <a:rPr lang="el-GR" sz="2000" dirty="0" err="1" smtClean="0"/>
              <a:t>αὐτὰρ</a:t>
            </a:r>
            <a:r>
              <a:rPr lang="el-GR" sz="2000" dirty="0" smtClean="0"/>
              <a:t> </a:t>
            </a:r>
            <a:r>
              <a:rPr lang="el-GR" sz="2000" dirty="0" err="1" smtClean="0"/>
              <a:t>Ἀλέξανδρος</a:t>
            </a:r>
            <a:r>
              <a:rPr lang="el-GR" sz="2000" dirty="0" smtClean="0"/>
              <a:t>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ἀρηί̈φιλος</a:t>
            </a:r>
            <a:r>
              <a:rPr lang="el-GR" sz="2000" dirty="0" smtClean="0"/>
              <a:t> </a:t>
            </a:r>
            <a:r>
              <a:rPr lang="el-GR" sz="2000" dirty="0" err="1" smtClean="0"/>
              <a:t>Μενέλαος</a:t>
            </a:r>
            <a:endParaRPr lang="el-GR" sz="2000" dirty="0" smtClean="0"/>
          </a:p>
          <a:p>
            <a:r>
              <a:rPr lang="el-GR" sz="2000" dirty="0" err="1" smtClean="0"/>
              <a:t>μακρῇς</a:t>
            </a:r>
            <a:r>
              <a:rPr lang="el-GR" sz="2000" dirty="0" smtClean="0"/>
              <a:t> </a:t>
            </a:r>
            <a:r>
              <a:rPr lang="el-GR" sz="2000" dirty="0" err="1" smtClean="0"/>
              <a:t>ἐγχείῃσι</a:t>
            </a:r>
            <a:r>
              <a:rPr lang="el-GR" sz="2000" dirty="0" smtClean="0"/>
              <a:t> </a:t>
            </a:r>
            <a:r>
              <a:rPr lang="el-GR" sz="2000" dirty="0" err="1" smtClean="0"/>
              <a:t>μαχήσονται</a:t>
            </a:r>
            <a:r>
              <a:rPr lang="el-GR" sz="2000" dirty="0" smtClean="0"/>
              <a:t> </a:t>
            </a:r>
            <a:r>
              <a:rPr lang="el-GR" sz="2000" dirty="0" err="1" smtClean="0"/>
              <a:t>περὶ</a:t>
            </a:r>
            <a:r>
              <a:rPr lang="el-GR" sz="2000" dirty="0" smtClean="0"/>
              <a:t> </a:t>
            </a:r>
            <a:r>
              <a:rPr lang="el-GR" sz="2000" dirty="0" err="1" smtClean="0"/>
              <a:t>σεῖο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l-GR" sz="2000" dirty="0" err="1" smtClean="0"/>
              <a:t>τῷ</a:t>
            </a:r>
            <a:r>
              <a:rPr lang="el-GR" sz="2000" dirty="0" smtClean="0"/>
              <a:t> </a:t>
            </a:r>
            <a:r>
              <a:rPr lang="el-GR" sz="2000" dirty="0" err="1" smtClean="0"/>
              <a:t>δέ</a:t>
            </a:r>
            <a:r>
              <a:rPr lang="el-GR" sz="2000" dirty="0" smtClean="0"/>
              <a:t> κε </a:t>
            </a:r>
            <a:r>
              <a:rPr lang="el-GR" sz="2000" dirty="0" err="1" smtClean="0"/>
              <a:t>νικήσαντι</a:t>
            </a:r>
            <a:r>
              <a:rPr lang="el-GR" sz="2000" dirty="0" smtClean="0"/>
              <a:t> </a:t>
            </a:r>
            <a:r>
              <a:rPr lang="el-GR" sz="2000" dirty="0" err="1" smtClean="0"/>
              <a:t>φίλη</a:t>
            </a:r>
            <a:r>
              <a:rPr lang="el-GR" sz="2000" dirty="0" smtClean="0"/>
              <a:t> </a:t>
            </a:r>
            <a:r>
              <a:rPr lang="el-GR" sz="2000" dirty="0" err="1" smtClean="0"/>
              <a:t>κεκλήσῃ</a:t>
            </a:r>
            <a:r>
              <a:rPr lang="el-GR" sz="2000" dirty="0" smtClean="0"/>
              <a:t> </a:t>
            </a:r>
            <a:r>
              <a:rPr lang="el-GR" sz="2000" dirty="0" err="1" smtClean="0"/>
              <a:t>ἄκοιτις</a:t>
            </a:r>
            <a:r>
              <a:rPr lang="el-GR" sz="2000" dirty="0" smtClean="0"/>
              <a:t>.</a:t>
            </a:r>
          </a:p>
          <a:p>
            <a:endParaRPr lang="el-GR" sz="2000" dirty="0" smtClean="0"/>
          </a:p>
          <a:p>
            <a:r>
              <a:rPr lang="el-GR" sz="2000" dirty="0" err="1" smtClean="0"/>
              <a:t>ὣς</a:t>
            </a:r>
            <a:r>
              <a:rPr lang="el-GR" sz="2000" dirty="0" smtClean="0"/>
              <a:t> </a:t>
            </a:r>
            <a:r>
              <a:rPr lang="el-GR" sz="2000" dirty="0" err="1" smtClean="0"/>
              <a:t>εἰποῦσα</a:t>
            </a:r>
            <a:r>
              <a:rPr lang="el-GR" sz="2000" dirty="0" smtClean="0"/>
              <a:t> </a:t>
            </a:r>
            <a:r>
              <a:rPr lang="el-GR" sz="2000" dirty="0" err="1" smtClean="0"/>
              <a:t>θεὰ</a:t>
            </a:r>
            <a:r>
              <a:rPr lang="el-GR" sz="2000" dirty="0" smtClean="0"/>
              <a:t> </a:t>
            </a:r>
            <a:r>
              <a:rPr lang="el-GR" sz="2000" dirty="0" err="1" smtClean="0"/>
              <a:t>γλυκὺν</a:t>
            </a:r>
            <a:r>
              <a:rPr lang="el-GR" sz="2000" dirty="0" smtClean="0"/>
              <a:t> </a:t>
            </a:r>
            <a:r>
              <a:rPr lang="el-GR" sz="2000" dirty="0" err="1" smtClean="0"/>
              <a:t>ἵμερον</a:t>
            </a:r>
            <a:r>
              <a:rPr lang="el-GR" sz="2000" dirty="0" smtClean="0"/>
              <a:t> </a:t>
            </a:r>
            <a:r>
              <a:rPr lang="el-GR" sz="2000" dirty="0" err="1" smtClean="0"/>
              <a:t>ἔμβαλε</a:t>
            </a:r>
            <a:r>
              <a:rPr lang="el-GR" sz="2000" dirty="0" smtClean="0"/>
              <a:t> </a:t>
            </a:r>
            <a:r>
              <a:rPr lang="el-GR" sz="2000" dirty="0" err="1" smtClean="0"/>
              <a:t>θυμῷ</a:t>
            </a:r>
            <a:endParaRPr lang="el-GR" sz="2000" dirty="0" smtClean="0"/>
          </a:p>
          <a:p>
            <a:r>
              <a:rPr lang="el-GR" sz="2000" dirty="0" err="1" smtClean="0"/>
              <a:t>ἀνδρός</a:t>
            </a:r>
            <a:r>
              <a:rPr lang="el-GR" sz="2000" dirty="0" smtClean="0"/>
              <a:t> τε </a:t>
            </a:r>
            <a:r>
              <a:rPr lang="el-GR" sz="2000" dirty="0" err="1" smtClean="0"/>
              <a:t>προτέρου</a:t>
            </a:r>
            <a:r>
              <a:rPr lang="el-GR" sz="2000" dirty="0" smtClean="0"/>
              <a:t>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ἄστεος</a:t>
            </a:r>
            <a:r>
              <a:rPr lang="el-GR" sz="2000" dirty="0" smtClean="0"/>
              <a:t> </a:t>
            </a:r>
            <a:r>
              <a:rPr lang="el-GR" sz="2000" dirty="0" err="1" smtClean="0"/>
              <a:t>ἠδὲ</a:t>
            </a:r>
            <a:r>
              <a:rPr lang="el-GR" sz="2000" dirty="0" smtClean="0"/>
              <a:t> </a:t>
            </a:r>
            <a:r>
              <a:rPr lang="el-GR" sz="2000" dirty="0" err="1" smtClean="0"/>
              <a:t>τοκήων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r>
              <a:rPr lang="el-GR" sz="2000" dirty="0" smtClean="0"/>
              <a:t>140</a:t>
            </a:r>
          </a:p>
          <a:p>
            <a:r>
              <a:rPr lang="el-GR" sz="2000" dirty="0" err="1" smtClean="0"/>
              <a:t>αὐτίκα</a:t>
            </a:r>
            <a:r>
              <a:rPr lang="el-GR" sz="2000" dirty="0" smtClean="0"/>
              <a:t> δ' </a:t>
            </a:r>
            <a:r>
              <a:rPr lang="el-GR" sz="2000" dirty="0" err="1" smtClean="0"/>
              <a:t>ἀργεννῇσι</a:t>
            </a:r>
            <a:r>
              <a:rPr lang="el-GR" sz="2000" dirty="0" smtClean="0"/>
              <a:t> </a:t>
            </a:r>
            <a:r>
              <a:rPr lang="el-GR" sz="2000" dirty="0" err="1" smtClean="0"/>
              <a:t>καλυψαμένη</a:t>
            </a:r>
            <a:r>
              <a:rPr lang="el-GR" sz="2000" dirty="0" smtClean="0"/>
              <a:t> </a:t>
            </a:r>
            <a:r>
              <a:rPr lang="el-GR" sz="2000" dirty="0" err="1" smtClean="0"/>
              <a:t>ὀθόνῃσιν</a:t>
            </a:r>
            <a:endParaRPr lang="el-GR" sz="2000" dirty="0" smtClean="0"/>
          </a:p>
          <a:p>
            <a:r>
              <a:rPr lang="el-GR" sz="2000" dirty="0" err="1" smtClean="0"/>
              <a:t>ὁρμᾶτ</a:t>
            </a:r>
            <a:r>
              <a:rPr lang="el-GR" sz="2000" dirty="0" smtClean="0"/>
              <a:t>' </a:t>
            </a:r>
            <a:r>
              <a:rPr lang="el-GR" sz="2000" dirty="0" err="1" smtClean="0"/>
              <a:t>ἐκ</a:t>
            </a:r>
            <a:r>
              <a:rPr lang="el-GR" sz="2000" dirty="0" smtClean="0"/>
              <a:t> </a:t>
            </a:r>
            <a:r>
              <a:rPr lang="el-GR" sz="2000" dirty="0" err="1" smtClean="0"/>
              <a:t>θαλάμοιο</a:t>
            </a:r>
            <a:r>
              <a:rPr lang="el-GR" sz="2000" dirty="0" smtClean="0"/>
              <a:t> </a:t>
            </a:r>
            <a:r>
              <a:rPr lang="el-GR" sz="2000" dirty="0" err="1" smtClean="0"/>
              <a:t>τέρεν</a:t>
            </a:r>
            <a:r>
              <a:rPr lang="el-GR" sz="2000" dirty="0" smtClean="0"/>
              <a:t> </a:t>
            </a:r>
            <a:r>
              <a:rPr lang="el-GR" sz="2000" dirty="0" err="1" smtClean="0"/>
              <a:t>κατὰ</a:t>
            </a:r>
            <a:r>
              <a:rPr lang="el-GR" sz="2000" dirty="0" smtClean="0"/>
              <a:t> </a:t>
            </a:r>
            <a:r>
              <a:rPr lang="el-GR" sz="2000" dirty="0" err="1" smtClean="0"/>
              <a:t>δάκρυ</a:t>
            </a:r>
            <a:r>
              <a:rPr lang="el-GR" sz="2000" dirty="0" smtClean="0"/>
              <a:t> </a:t>
            </a:r>
            <a:r>
              <a:rPr lang="el-GR" sz="2000" dirty="0" err="1" smtClean="0"/>
              <a:t>χέουσα</a:t>
            </a:r>
            <a:endParaRPr lang="el-GR" sz="2000" dirty="0" smtClean="0"/>
          </a:p>
          <a:p>
            <a:r>
              <a:rPr lang="el-GR" sz="2000" dirty="0" err="1" smtClean="0"/>
              <a:t>οὐκ</a:t>
            </a:r>
            <a:r>
              <a:rPr lang="el-GR" sz="2000" dirty="0" smtClean="0"/>
              <a:t> </a:t>
            </a:r>
            <a:r>
              <a:rPr lang="el-GR" sz="2000" dirty="0" err="1" smtClean="0"/>
              <a:t>οἴη</a:t>
            </a:r>
            <a:r>
              <a:rPr lang="el-GR" sz="2000" dirty="0" smtClean="0"/>
              <a:t>, </a:t>
            </a:r>
            <a:r>
              <a:rPr lang="el-GR" sz="2000" dirty="0" err="1" smtClean="0"/>
              <a:t>ἅμα</a:t>
            </a:r>
            <a:r>
              <a:rPr lang="el-GR" sz="2000" dirty="0" smtClean="0"/>
              <a:t> </a:t>
            </a:r>
            <a:r>
              <a:rPr lang="el-GR" sz="2000" dirty="0" err="1" smtClean="0"/>
              <a:t>τῇ</a:t>
            </a:r>
            <a:r>
              <a:rPr lang="el-GR" sz="2000" dirty="0" smtClean="0"/>
              <a:t> </a:t>
            </a:r>
            <a:r>
              <a:rPr lang="el-GR" sz="2000" dirty="0" err="1" smtClean="0"/>
              <a:t>γε</a:t>
            </a:r>
            <a:r>
              <a:rPr lang="el-GR" sz="2000" dirty="0" smtClean="0"/>
              <a:t>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ἀμφίπολοι</a:t>
            </a:r>
            <a:r>
              <a:rPr lang="el-GR" sz="2000" dirty="0" smtClean="0"/>
              <a:t> </a:t>
            </a:r>
            <a:r>
              <a:rPr lang="el-GR" sz="2000" dirty="0" err="1" smtClean="0"/>
              <a:t>δύ</a:t>
            </a:r>
            <a:r>
              <a:rPr lang="el-GR" sz="2000" dirty="0" smtClean="0"/>
              <a:t>' </a:t>
            </a:r>
            <a:r>
              <a:rPr lang="el-GR" sz="2000" dirty="0" err="1" smtClean="0"/>
              <a:t>ἕποντο</a:t>
            </a:r>
            <a:r>
              <a:rPr lang="el-GR" sz="2000" dirty="0" smtClean="0"/>
              <a:t>,</a:t>
            </a:r>
          </a:p>
          <a:p>
            <a:r>
              <a:rPr lang="el-GR" sz="2000" dirty="0" err="1" smtClean="0"/>
              <a:t>Αἴθρη</a:t>
            </a:r>
            <a:r>
              <a:rPr lang="el-GR" sz="2000" dirty="0" smtClean="0"/>
              <a:t> </a:t>
            </a:r>
            <a:r>
              <a:rPr lang="el-GR" sz="2000" dirty="0" err="1" smtClean="0"/>
              <a:t>Πιτθῆος</a:t>
            </a:r>
            <a:r>
              <a:rPr lang="el-GR" sz="2000" dirty="0" smtClean="0"/>
              <a:t> </a:t>
            </a:r>
            <a:r>
              <a:rPr lang="el-GR" sz="2000" dirty="0" err="1" smtClean="0"/>
              <a:t>θυγάτηρ</a:t>
            </a:r>
            <a:r>
              <a:rPr lang="el-GR" sz="2000" dirty="0" smtClean="0"/>
              <a:t>, </a:t>
            </a:r>
            <a:r>
              <a:rPr lang="el-GR" sz="2000" dirty="0" err="1" smtClean="0"/>
              <a:t>Κλυμένη</a:t>
            </a:r>
            <a:r>
              <a:rPr lang="el-GR" sz="2000" dirty="0" smtClean="0"/>
              <a:t> τε </a:t>
            </a:r>
            <a:r>
              <a:rPr lang="el-GR" sz="2000" dirty="0" err="1" smtClean="0"/>
              <a:t>βοῶπις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l-GR" sz="2000" dirty="0" err="1" smtClean="0"/>
              <a:t>αἶψα</a:t>
            </a:r>
            <a:r>
              <a:rPr lang="el-GR" sz="2000" dirty="0" smtClean="0"/>
              <a:t> δ' </a:t>
            </a:r>
            <a:r>
              <a:rPr lang="el-GR" sz="2000" dirty="0" err="1" smtClean="0"/>
              <a:t>ἔπειθ</a:t>
            </a:r>
            <a:r>
              <a:rPr lang="el-GR" sz="2000" dirty="0" smtClean="0"/>
              <a:t>' </a:t>
            </a:r>
            <a:r>
              <a:rPr lang="el-GR" sz="2000" dirty="0" err="1" smtClean="0"/>
              <a:t>ἵκανον</a:t>
            </a:r>
            <a:r>
              <a:rPr lang="el-GR" sz="2000" dirty="0" smtClean="0"/>
              <a:t> </a:t>
            </a:r>
            <a:r>
              <a:rPr lang="el-GR" sz="2000" dirty="0" err="1" smtClean="0"/>
              <a:t>ὅθι</a:t>
            </a:r>
            <a:r>
              <a:rPr lang="el-GR" sz="2000" dirty="0" smtClean="0"/>
              <a:t> </a:t>
            </a:r>
            <a:r>
              <a:rPr lang="el-GR" sz="2000" dirty="0" err="1" smtClean="0"/>
              <a:t>Σκαιαὶ</a:t>
            </a:r>
            <a:r>
              <a:rPr lang="el-GR" sz="2000" dirty="0" smtClean="0"/>
              <a:t> </a:t>
            </a:r>
            <a:r>
              <a:rPr lang="el-GR" sz="2000" dirty="0" err="1" smtClean="0"/>
              <a:t>πύλαι</a:t>
            </a:r>
            <a:r>
              <a:rPr lang="el-GR" sz="2000" dirty="0" smtClean="0"/>
              <a:t> </a:t>
            </a:r>
            <a:r>
              <a:rPr lang="el-GR" sz="2000" dirty="0" err="1" smtClean="0"/>
              <a:t>ἦσαν</a:t>
            </a:r>
            <a:r>
              <a:rPr lang="el-GR" sz="2000" dirty="0" smtClean="0"/>
              <a:t>. 145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Γ 146-160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928670"/>
            <a:ext cx="8229600" cy="4708525"/>
          </a:xfrm>
        </p:spPr>
        <p:txBody>
          <a:bodyPr/>
          <a:lstStyle/>
          <a:p>
            <a:r>
              <a:rPr lang="el-GR" sz="2000" dirty="0" err="1" smtClean="0"/>
              <a:t>οἳ</a:t>
            </a:r>
            <a:r>
              <a:rPr lang="el-GR" sz="2000" dirty="0" smtClean="0"/>
              <a:t> δ' </a:t>
            </a:r>
            <a:r>
              <a:rPr lang="el-GR" sz="2000" dirty="0" err="1" smtClean="0"/>
              <a:t>ἀμφὶ</a:t>
            </a:r>
            <a:r>
              <a:rPr lang="el-GR" sz="2000" dirty="0" smtClean="0"/>
              <a:t> </a:t>
            </a:r>
            <a:r>
              <a:rPr lang="el-GR" sz="2000" dirty="0" err="1" smtClean="0"/>
              <a:t>Πρίαμον</a:t>
            </a:r>
            <a:r>
              <a:rPr lang="el-GR" sz="2000" dirty="0" smtClean="0"/>
              <a:t>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Πάνθοον</a:t>
            </a:r>
            <a:r>
              <a:rPr lang="el-GR" sz="2000" dirty="0" smtClean="0"/>
              <a:t> </a:t>
            </a:r>
            <a:r>
              <a:rPr lang="el-GR" sz="2000" dirty="0" err="1" smtClean="0"/>
              <a:t>ἠδὲ</a:t>
            </a:r>
            <a:r>
              <a:rPr lang="el-GR" sz="2000" dirty="0" smtClean="0"/>
              <a:t> </a:t>
            </a:r>
            <a:r>
              <a:rPr lang="el-GR" sz="2000" dirty="0" err="1" smtClean="0"/>
              <a:t>Θυμοίτην</a:t>
            </a:r>
            <a:endParaRPr lang="el-GR" sz="2000" dirty="0" smtClean="0"/>
          </a:p>
          <a:p>
            <a:r>
              <a:rPr lang="el-GR" sz="2000" dirty="0" err="1" smtClean="0"/>
              <a:t>Λάμπόν</a:t>
            </a:r>
            <a:r>
              <a:rPr lang="el-GR" sz="2000" dirty="0" smtClean="0"/>
              <a:t> τε </a:t>
            </a:r>
            <a:r>
              <a:rPr lang="el-GR" sz="2000" dirty="0" err="1" smtClean="0"/>
              <a:t>Κλυτίον</a:t>
            </a:r>
            <a:r>
              <a:rPr lang="el-GR" sz="2000" dirty="0" smtClean="0"/>
              <a:t> θ' </a:t>
            </a:r>
            <a:r>
              <a:rPr lang="el-GR" sz="2000" dirty="0" err="1" smtClean="0"/>
              <a:t>Ἱκετάονά</a:t>
            </a:r>
            <a:r>
              <a:rPr lang="el-GR" sz="2000" dirty="0" smtClean="0"/>
              <a:t> τ' </a:t>
            </a:r>
            <a:r>
              <a:rPr lang="el-GR" sz="2000" dirty="0" err="1" smtClean="0"/>
              <a:t>ὄζον</a:t>
            </a:r>
            <a:r>
              <a:rPr lang="el-GR" sz="2000" dirty="0" smtClean="0"/>
              <a:t> </a:t>
            </a:r>
            <a:r>
              <a:rPr lang="el-GR" sz="2000" dirty="0" err="1" smtClean="0"/>
              <a:t>Ἄρηος</a:t>
            </a:r>
            <a:endParaRPr lang="el-GR" sz="2000" dirty="0" smtClean="0"/>
          </a:p>
          <a:p>
            <a:r>
              <a:rPr lang="el-GR" sz="2000" dirty="0" err="1" smtClean="0"/>
              <a:t>Οὐκαλέγων</a:t>
            </a:r>
            <a:r>
              <a:rPr lang="el-GR" sz="2000" dirty="0" smtClean="0"/>
              <a:t> τε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Ἀντήνωρ</a:t>
            </a:r>
            <a:r>
              <a:rPr lang="el-GR" sz="2000" dirty="0" smtClean="0"/>
              <a:t> </a:t>
            </a:r>
            <a:r>
              <a:rPr lang="el-GR" sz="2000" dirty="0" err="1" smtClean="0"/>
              <a:t>πεπνυμένω</a:t>
            </a:r>
            <a:r>
              <a:rPr lang="el-GR" sz="2000" dirty="0" smtClean="0"/>
              <a:t> </a:t>
            </a:r>
            <a:r>
              <a:rPr lang="el-GR" sz="2000" dirty="0" err="1" smtClean="0"/>
              <a:t>ἄμφω</a:t>
            </a:r>
            <a:endParaRPr lang="el-GR" sz="2000" dirty="0" smtClean="0"/>
          </a:p>
          <a:p>
            <a:r>
              <a:rPr lang="el-GR" sz="2000" dirty="0" err="1" smtClean="0"/>
              <a:t>ἥατο</a:t>
            </a:r>
            <a:r>
              <a:rPr lang="el-GR" sz="2000" dirty="0" smtClean="0"/>
              <a:t> </a:t>
            </a:r>
            <a:r>
              <a:rPr lang="el-GR" sz="2000" dirty="0" err="1" smtClean="0"/>
              <a:t>δημογέροντες</a:t>
            </a:r>
            <a:r>
              <a:rPr lang="el-GR" sz="2000" dirty="0" smtClean="0"/>
              <a:t> </a:t>
            </a:r>
            <a:r>
              <a:rPr lang="el-GR" sz="2000" dirty="0" err="1" smtClean="0"/>
              <a:t>ἐπὶ</a:t>
            </a:r>
            <a:r>
              <a:rPr lang="el-GR" sz="2000" dirty="0" smtClean="0"/>
              <a:t> </a:t>
            </a:r>
            <a:r>
              <a:rPr lang="el-GR" sz="2000" dirty="0" err="1" smtClean="0"/>
              <a:t>Σκαιῇσι</a:t>
            </a:r>
            <a:r>
              <a:rPr lang="el-GR" sz="2000" dirty="0" smtClean="0"/>
              <a:t> </a:t>
            </a:r>
            <a:r>
              <a:rPr lang="el-GR" sz="2000" dirty="0" err="1" smtClean="0"/>
              <a:t>πύλῃσι</a:t>
            </a:r>
            <a:r>
              <a:rPr lang="el-GR" sz="2000" dirty="0" smtClean="0"/>
              <a:t>,</a:t>
            </a:r>
          </a:p>
          <a:p>
            <a:r>
              <a:rPr lang="el-GR" sz="2000" dirty="0" err="1" smtClean="0"/>
              <a:t>γήραϊ</a:t>
            </a:r>
            <a:r>
              <a:rPr lang="el-GR" sz="2000" dirty="0" smtClean="0"/>
              <a:t> </a:t>
            </a:r>
            <a:r>
              <a:rPr lang="el-GR" sz="2000" dirty="0" err="1" smtClean="0"/>
              <a:t>δὴ</a:t>
            </a:r>
            <a:r>
              <a:rPr lang="el-GR" sz="2000" dirty="0" smtClean="0"/>
              <a:t> </a:t>
            </a:r>
            <a:r>
              <a:rPr lang="el-GR" sz="2000" dirty="0" err="1" smtClean="0"/>
              <a:t>πολέμοιο</a:t>
            </a:r>
            <a:r>
              <a:rPr lang="el-GR" sz="2000" dirty="0" smtClean="0"/>
              <a:t> </a:t>
            </a:r>
            <a:r>
              <a:rPr lang="el-GR" sz="2000" dirty="0" err="1" smtClean="0"/>
              <a:t>πεπαυμένοι</a:t>
            </a:r>
            <a:r>
              <a:rPr lang="el-GR" sz="2000" dirty="0" smtClean="0"/>
              <a:t>, </a:t>
            </a:r>
            <a:r>
              <a:rPr lang="el-GR" sz="2000" dirty="0" err="1" smtClean="0"/>
              <a:t>ἀλλ</a:t>
            </a:r>
            <a:r>
              <a:rPr lang="el-GR" sz="2000" dirty="0" smtClean="0"/>
              <a:t>' </a:t>
            </a:r>
            <a:r>
              <a:rPr lang="el-GR" sz="2000" dirty="0" err="1" smtClean="0"/>
              <a:t>ἀγορηταὶ</a:t>
            </a:r>
            <a:r>
              <a:rPr lang="el-GR" sz="2000" dirty="0" smtClean="0"/>
              <a:t> 150</a:t>
            </a:r>
          </a:p>
          <a:p>
            <a:r>
              <a:rPr lang="el-GR" sz="2000" dirty="0" err="1" smtClean="0"/>
              <a:t>ἐσθλοί</a:t>
            </a:r>
            <a:r>
              <a:rPr lang="el-GR" sz="2000" dirty="0" smtClean="0"/>
              <a:t>, </a:t>
            </a:r>
            <a:r>
              <a:rPr lang="el-GR" sz="2000" dirty="0" err="1" smtClean="0"/>
              <a:t>τεττίγεσσιν</a:t>
            </a:r>
            <a:r>
              <a:rPr lang="el-GR" sz="2000" dirty="0" smtClean="0"/>
              <a:t> </a:t>
            </a:r>
            <a:r>
              <a:rPr lang="el-GR" sz="2000" dirty="0" err="1" smtClean="0"/>
              <a:t>ἐοικότες</a:t>
            </a:r>
            <a:r>
              <a:rPr lang="el-GR" sz="2000" dirty="0" smtClean="0"/>
              <a:t> </a:t>
            </a:r>
            <a:r>
              <a:rPr lang="el-GR" sz="2000" dirty="0" err="1" smtClean="0"/>
              <a:t>οἵ</a:t>
            </a:r>
            <a:r>
              <a:rPr lang="el-GR" sz="2000" dirty="0" smtClean="0"/>
              <a:t> τε καθ' </a:t>
            </a:r>
            <a:r>
              <a:rPr lang="el-GR" sz="2000" dirty="0" err="1" smtClean="0"/>
              <a:t>ὕλην</a:t>
            </a:r>
            <a:endParaRPr lang="el-GR" sz="2000" dirty="0" smtClean="0"/>
          </a:p>
          <a:p>
            <a:r>
              <a:rPr lang="el-GR" sz="2000" dirty="0" err="1" smtClean="0"/>
              <a:t>δενδρέῳ</a:t>
            </a:r>
            <a:r>
              <a:rPr lang="el-GR" sz="2000" dirty="0" smtClean="0"/>
              <a:t> </a:t>
            </a:r>
            <a:r>
              <a:rPr lang="el-GR" sz="2000" dirty="0" err="1" smtClean="0"/>
              <a:t>ἐφεζόμενοι</a:t>
            </a:r>
            <a:r>
              <a:rPr lang="el-GR" sz="2000" dirty="0" smtClean="0"/>
              <a:t> </a:t>
            </a:r>
            <a:r>
              <a:rPr lang="el-GR" sz="2000" dirty="0" err="1" smtClean="0"/>
              <a:t>ὄπα</a:t>
            </a:r>
            <a:r>
              <a:rPr lang="el-GR" sz="2000" dirty="0" smtClean="0"/>
              <a:t> </a:t>
            </a:r>
            <a:r>
              <a:rPr lang="el-GR" sz="2000" dirty="0" err="1" smtClean="0"/>
              <a:t>λειριόεσσαν</a:t>
            </a:r>
            <a:r>
              <a:rPr lang="el-GR" sz="2000" dirty="0" smtClean="0"/>
              <a:t> </a:t>
            </a:r>
            <a:r>
              <a:rPr lang="el-GR" sz="2000" dirty="0" err="1" smtClean="0"/>
              <a:t>ἱεῖσι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l-GR" sz="2000" dirty="0" err="1" smtClean="0"/>
              <a:t>τοῖοι</a:t>
            </a:r>
            <a:r>
              <a:rPr lang="el-GR" sz="2000" dirty="0" smtClean="0"/>
              <a:t> </a:t>
            </a:r>
            <a:r>
              <a:rPr lang="el-GR" sz="2000" dirty="0" err="1" smtClean="0"/>
              <a:t>ἄρα</a:t>
            </a:r>
            <a:r>
              <a:rPr lang="el-GR" sz="2000" dirty="0" smtClean="0"/>
              <a:t> </a:t>
            </a:r>
            <a:r>
              <a:rPr lang="el-GR" sz="2000" dirty="0" err="1" smtClean="0"/>
              <a:t>Τρώων</a:t>
            </a:r>
            <a:r>
              <a:rPr lang="el-GR" sz="2000" dirty="0" smtClean="0"/>
              <a:t> </a:t>
            </a:r>
            <a:r>
              <a:rPr lang="el-GR" sz="2000" dirty="0" err="1" smtClean="0"/>
              <a:t>ἡγήτορες</a:t>
            </a:r>
            <a:r>
              <a:rPr lang="el-GR" sz="2000" dirty="0" smtClean="0"/>
              <a:t> </a:t>
            </a:r>
            <a:r>
              <a:rPr lang="el-GR" sz="2000" dirty="0" err="1" smtClean="0"/>
              <a:t>ἧντ</a:t>
            </a:r>
            <a:r>
              <a:rPr lang="el-GR" sz="2000" dirty="0" smtClean="0"/>
              <a:t>' </a:t>
            </a:r>
            <a:r>
              <a:rPr lang="el-GR" sz="2000" dirty="0" err="1" smtClean="0"/>
              <a:t>ἐπὶ</a:t>
            </a:r>
            <a:r>
              <a:rPr lang="el-GR" sz="2000" dirty="0" smtClean="0"/>
              <a:t> </a:t>
            </a:r>
            <a:r>
              <a:rPr lang="el-GR" sz="2000" dirty="0" err="1" smtClean="0"/>
              <a:t>πύργῳ</a:t>
            </a:r>
            <a:r>
              <a:rPr lang="el-GR" sz="2000" dirty="0" smtClean="0"/>
              <a:t>.</a:t>
            </a:r>
          </a:p>
          <a:p>
            <a:r>
              <a:rPr lang="el-GR" sz="2000" dirty="0" err="1" smtClean="0"/>
              <a:t>οἳ</a:t>
            </a:r>
            <a:r>
              <a:rPr lang="el-GR" sz="2000" dirty="0" smtClean="0"/>
              <a:t> δ' </a:t>
            </a:r>
            <a:r>
              <a:rPr lang="el-GR" sz="2000" dirty="0" err="1" smtClean="0"/>
              <a:t>ὡς</a:t>
            </a:r>
            <a:r>
              <a:rPr lang="el-GR" sz="2000" dirty="0" smtClean="0"/>
              <a:t> </a:t>
            </a:r>
            <a:r>
              <a:rPr lang="el-GR" sz="2000" dirty="0" err="1" smtClean="0"/>
              <a:t>οὖν</a:t>
            </a:r>
            <a:r>
              <a:rPr lang="el-GR" sz="2000" dirty="0" smtClean="0"/>
              <a:t> </a:t>
            </a:r>
            <a:r>
              <a:rPr lang="el-GR" sz="2000" dirty="0" err="1" smtClean="0"/>
              <a:t>εἴδονθ</a:t>
            </a:r>
            <a:r>
              <a:rPr lang="el-GR" sz="2000" dirty="0" smtClean="0"/>
              <a:t>' </a:t>
            </a:r>
            <a:r>
              <a:rPr lang="el-GR" sz="2000" dirty="0" err="1" smtClean="0"/>
              <a:t>Ἑλένην</a:t>
            </a:r>
            <a:r>
              <a:rPr lang="el-GR" sz="2000" dirty="0" smtClean="0"/>
              <a:t> </a:t>
            </a:r>
            <a:r>
              <a:rPr lang="el-GR" sz="2000" dirty="0" err="1" smtClean="0"/>
              <a:t>ἐπὶ</a:t>
            </a:r>
            <a:r>
              <a:rPr lang="el-GR" sz="2000" dirty="0" smtClean="0"/>
              <a:t> </a:t>
            </a:r>
            <a:r>
              <a:rPr lang="el-GR" sz="2000" dirty="0" err="1" smtClean="0"/>
              <a:t>πύργον</a:t>
            </a:r>
            <a:r>
              <a:rPr lang="el-GR" sz="2000" dirty="0" smtClean="0"/>
              <a:t> </a:t>
            </a:r>
            <a:r>
              <a:rPr lang="el-GR" sz="2000" dirty="0" err="1" smtClean="0"/>
              <a:t>ἰοῦσαν</a:t>
            </a:r>
            <a:r>
              <a:rPr lang="el-GR" sz="2000" dirty="0" smtClean="0"/>
              <a:t>,</a:t>
            </a:r>
          </a:p>
          <a:p>
            <a:r>
              <a:rPr lang="el-GR" sz="2000" dirty="0" err="1" smtClean="0"/>
              <a:t>ἦκα</a:t>
            </a:r>
            <a:r>
              <a:rPr lang="el-GR" sz="2000" dirty="0" smtClean="0"/>
              <a:t> </a:t>
            </a:r>
            <a:r>
              <a:rPr lang="el-GR" sz="2000" dirty="0" err="1" smtClean="0"/>
              <a:t>πρὸς</a:t>
            </a:r>
            <a:r>
              <a:rPr lang="el-GR" sz="2000" dirty="0" smtClean="0"/>
              <a:t> </a:t>
            </a:r>
            <a:r>
              <a:rPr lang="el-GR" sz="2000" dirty="0" err="1" smtClean="0"/>
              <a:t>ἀλλήλους</a:t>
            </a:r>
            <a:r>
              <a:rPr lang="el-GR" sz="2000" dirty="0" smtClean="0"/>
              <a:t> </a:t>
            </a:r>
            <a:r>
              <a:rPr lang="el-GR" sz="2000" dirty="0" err="1" smtClean="0"/>
              <a:t>ἔπεα</a:t>
            </a:r>
            <a:r>
              <a:rPr lang="el-GR" sz="2000" dirty="0" smtClean="0"/>
              <a:t> </a:t>
            </a:r>
            <a:r>
              <a:rPr lang="el-GR" sz="2000" dirty="0" err="1" smtClean="0"/>
              <a:t>πτερόεντ</a:t>
            </a:r>
            <a:r>
              <a:rPr lang="el-GR" sz="2000" dirty="0" smtClean="0"/>
              <a:t>' </a:t>
            </a:r>
            <a:r>
              <a:rPr lang="el-GR" sz="2000" dirty="0" err="1" smtClean="0"/>
              <a:t>ἀγόρευον</a:t>
            </a:r>
            <a:r>
              <a:rPr lang="el-GR" sz="2000" dirty="0" smtClean="0"/>
              <a:t>: 155</a:t>
            </a:r>
          </a:p>
          <a:p>
            <a:r>
              <a:rPr lang="el-GR" sz="2000" dirty="0" err="1" smtClean="0"/>
              <a:t>οὐ</a:t>
            </a:r>
            <a:r>
              <a:rPr lang="el-GR" sz="2000" dirty="0" smtClean="0"/>
              <a:t> </a:t>
            </a:r>
            <a:r>
              <a:rPr lang="el-GR" sz="2000" dirty="0" err="1" smtClean="0"/>
              <a:t>νέμεσις</a:t>
            </a:r>
            <a:r>
              <a:rPr lang="el-GR" sz="2000" dirty="0" smtClean="0"/>
              <a:t> </a:t>
            </a:r>
            <a:r>
              <a:rPr lang="el-GR" sz="2000" dirty="0" err="1" smtClean="0"/>
              <a:t>Τρῶας</a:t>
            </a:r>
            <a:r>
              <a:rPr lang="el-GR" sz="2000" dirty="0" smtClean="0"/>
              <a:t>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ἐϋκνήμιδας</a:t>
            </a:r>
            <a:r>
              <a:rPr lang="el-GR" sz="2000" dirty="0" smtClean="0"/>
              <a:t> </a:t>
            </a:r>
            <a:r>
              <a:rPr lang="el-GR" sz="2000" dirty="0" err="1" smtClean="0"/>
              <a:t>Ἀχαιοὺς</a:t>
            </a:r>
            <a:endParaRPr lang="el-GR" sz="2000" dirty="0" smtClean="0"/>
          </a:p>
          <a:p>
            <a:r>
              <a:rPr lang="el-GR" sz="2000" dirty="0" err="1" smtClean="0"/>
              <a:t>τοιῇδ</a:t>
            </a:r>
            <a:r>
              <a:rPr lang="el-GR" sz="2000" dirty="0" smtClean="0"/>
              <a:t>' </a:t>
            </a:r>
            <a:r>
              <a:rPr lang="el-GR" sz="2000" dirty="0" err="1" smtClean="0"/>
              <a:t>ἀμφὶ</a:t>
            </a:r>
            <a:r>
              <a:rPr lang="el-GR" sz="2000" dirty="0" smtClean="0"/>
              <a:t> </a:t>
            </a:r>
            <a:r>
              <a:rPr lang="el-GR" sz="2000" dirty="0" err="1" smtClean="0"/>
              <a:t>γυναικὶ</a:t>
            </a:r>
            <a:r>
              <a:rPr lang="el-GR" sz="2000" dirty="0" smtClean="0"/>
              <a:t> </a:t>
            </a:r>
            <a:r>
              <a:rPr lang="el-GR" sz="2000" dirty="0" err="1" smtClean="0"/>
              <a:t>πολὺν</a:t>
            </a:r>
            <a:r>
              <a:rPr lang="el-GR" sz="2000" dirty="0" smtClean="0"/>
              <a:t> </a:t>
            </a:r>
            <a:r>
              <a:rPr lang="el-GR" sz="2000" dirty="0" err="1" smtClean="0"/>
              <a:t>χρόνον</a:t>
            </a:r>
            <a:r>
              <a:rPr lang="el-GR" sz="2000" dirty="0" smtClean="0"/>
              <a:t> </a:t>
            </a:r>
            <a:r>
              <a:rPr lang="el-GR" sz="2000" dirty="0" err="1" smtClean="0"/>
              <a:t>ἄλγεα</a:t>
            </a:r>
            <a:r>
              <a:rPr lang="el-GR" sz="2000" dirty="0" smtClean="0"/>
              <a:t> </a:t>
            </a:r>
            <a:r>
              <a:rPr lang="el-GR" sz="2000" dirty="0" err="1" smtClean="0"/>
              <a:t>πάσχειν</a:t>
            </a:r>
            <a:r>
              <a:rPr lang="el-GR" sz="2000" dirty="0" smtClean="0"/>
              <a:t>:</a:t>
            </a:r>
          </a:p>
          <a:p>
            <a:r>
              <a:rPr lang="el-GR" sz="2000" dirty="0" err="1" smtClean="0"/>
              <a:t>αἰνῶς</a:t>
            </a:r>
            <a:r>
              <a:rPr lang="el-GR" sz="2000" dirty="0" smtClean="0"/>
              <a:t> </a:t>
            </a:r>
            <a:r>
              <a:rPr lang="el-GR" sz="2000" dirty="0" err="1" smtClean="0"/>
              <a:t>ἀθανάτῃσι</a:t>
            </a:r>
            <a:r>
              <a:rPr lang="el-GR" sz="2000" dirty="0" smtClean="0"/>
              <a:t> </a:t>
            </a:r>
            <a:r>
              <a:rPr lang="el-GR" sz="2000" dirty="0" err="1" smtClean="0"/>
              <a:t>θεῇς</a:t>
            </a:r>
            <a:r>
              <a:rPr lang="el-GR" sz="2000" dirty="0" smtClean="0"/>
              <a:t> </a:t>
            </a:r>
            <a:r>
              <a:rPr lang="el-GR" sz="2000" dirty="0" err="1" smtClean="0"/>
              <a:t>εἰς</a:t>
            </a:r>
            <a:r>
              <a:rPr lang="el-GR" sz="2000" dirty="0" smtClean="0"/>
              <a:t> </a:t>
            </a:r>
            <a:r>
              <a:rPr lang="el-GR" sz="2000" dirty="0" err="1" smtClean="0"/>
              <a:t>ὦπα</a:t>
            </a:r>
            <a:r>
              <a:rPr lang="el-GR" sz="2000" dirty="0" smtClean="0"/>
              <a:t> </a:t>
            </a:r>
            <a:r>
              <a:rPr lang="el-GR" sz="2000" dirty="0" err="1" smtClean="0"/>
              <a:t>ἔοικεν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l-GR" sz="2000" dirty="0" err="1" smtClean="0"/>
              <a:t>ἀλλὰ</a:t>
            </a:r>
            <a:r>
              <a:rPr lang="el-GR" sz="2000" dirty="0" smtClean="0"/>
              <a:t>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ὧς</a:t>
            </a:r>
            <a:r>
              <a:rPr lang="el-GR" sz="2000" dirty="0" smtClean="0"/>
              <a:t> </a:t>
            </a:r>
            <a:r>
              <a:rPr lang="el-GR" sz="2000" dirty="0" err="1" smtClean="0"/>
              <a:t>τοίη</a:t>
            </a:r>
            <a:r>
              <a:rPr lang="el-GR" sz="2000" dirty="0" smtClean="0"/>
              <a:t> </a:t>
            </a:r>
            <a:r>
              <a:rPr lang="el-GR" sz="2000" dirty="0" err="1" smtClean="0"/>
              <a:t>περ</a:t>
            </a:r>
            <a:r>
              <a:rPr lang="el-GR" sz="2000" dirty="0" smtClean="0"/>
              <a:t> </a:t>
            </a:r>
            <a:r>
              <a:rPr lang="el-GR" sz="2000" dirty="0" err="1" smtClean="0"/>
              <a:t>ἐοῦσ</a:t>
            </a:r>
            <a:r>
              <a:rPr lang="el-GR" sz="2000" dirty="0" smtClean="0"/>
              <a:t>' </a:t>
            </a:r>
            <a:r>
              <a:rPr lang="el-GR" sz="2000" dirty="0" err="1" smtClean="0"/>
              <a:t>ἐν</a:t>
            </a:r>
            <a:r>
              <a:rPr lang="el-GR" sz="2000" dirty="0" smtClean="0"/>
              <a:t> </a:t>
            </a:r>
            <a:r>
              <a:rPr lang="el-GR" sz="2000" dirty="0" err="1" smtClean="0"/>
              <a:t>νηυσὶ</a:t>
            </a:r>
            <a:r>
              <a:rPr lang="el-GR" sz="2000" dirty="0" smtClean="0"/>
              <a:t> </a:t>
            </a:r>
            <a:r>
              <a:rPr lang="el-GR" sz="2000" dirty="0" err="1" smtClean="0"/>
              <a:t>νεέσθω</a:t>
            </a:r>
            <a:r>
              <a:rPr lang="el-GR" sz="2000" dirty="0" smtClean="0"/>
              <a:t>,</a:t>
            </a:r>
          </a:p>
          <a:p>
            <a:r>
              <a:rPr lang="el-GR" sz="2000" dirty="0" err="1" smtClean="0"/>
              <a:t>μηδ</a:t>
            </a:r>
            <a:r>
              <a:rPr lang="el-GR" sz="2000" dirty="0" smtClean="0"/>
              <a:t>' </a:t>
            </a:r>
            <a:r>
              <a:rPr lang="el-GR" sz="2000" dirty="0" err="1" smtClean="0"/>
              <a:t>ἡμῖν</a:t>
            </a:r>
            <a:r>
              <a:rPr lang="el-GR" sz="2000" dirty="0" smtClean="0"/>
              <a:t> </a:t>
            </a:r>
            <a:r>
              <a:rPr lang="el-GR" sz="2000" dirty="0" err="1" smtClean="0"/>
              <a:t>τεκέεσσί</a:t>
            </a:r>
            <a:r>
              <a:rPr lang="el-GR" sz="2000" dirty="0" smtClean="0"/>
              <a:t> τ' </a:t>
            </a:r>
            <a:r>
              <a:rPr lang="el-GR" sz="2000" dirty="0" err="1" smtClean="0"/>
              <a:t>ὀπίσσω</a:t>
            </a:r>
            <a:r>
              <a:rPr lang="el-GR" sz="2000" dirty="0" smtClean="0"/>
              <a:t> </a:t>
            </a:r>
            <a:r>
              <a:rPr lang="el-GR" sz="2000" dirty="0" err="1" smtClean="0"/>
              <a:t>πῆμα</a:t>
            </a:r>
            <a:r>
              <a:rPr lang="el-GR" sz="2000" dirty="0" smtClean="0"/>
              <a:t> </a:t>
            </a:r>
            <a:r>
              <a:rPr lang="el-GR" sz="2000" dirty="0" err="1" smtClean="0"/>
              <a:t>λίποιτο</a:t>
            </a:r>
            <a:r>
              <a:rPr lang="el-GR" sz="2000" dirty="0" smtClean="0"/>
              <a:t>. 160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50006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Γ 161- 176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14414" y="642918"/>
            <a:ext cx="8229600" cy="4708525"/>
          </a:xfrm>
        </p:spPr>
        <p:txBody>
          <a:bodyPr/>
          <a:lstStyle/>
          <a:p>
            <a:r>
              <a:rPr lang="el-GR" sz="2000" dirty="0" err="1" smtClean="0"/>
              <a:t>ὣς</a:t>
            </a:r>
            <a:r>
              <a:rPr lang="el-GR" sz="2000" dirty="0" smtClean="0"/>
              <a:t> </a:t>
            </a:r>
            <a:r>
              <a:rPr lang="el-GR" sz="2000" dirty="0" err="1" smtClean="0"/>
              <a:t>ἄρ</a:t>
            </a:r>
            <a:r>
              <a:rPr lang="el-GR" sz="2000" dirty="0" smtClean="0"/>
              <a:t>' </a:t>
            </a:r>
            <a:r>
              <a:rPr lang="el-GR" sz="2000" dirty="0" err="1" smtClean="0"/>
              <a:t>ἔφαν</a:t>
            </a:r>
            <a:r>
              <a:rPr lang="el-GR" sz="2000" dirty="0" smtClean="0"/>
              <a:t>, </a:t>
            </a:r>
            <a:r>
              <a:rPr lang="el-GR" sz="2000" dirty="0" err="1" smtClean="0"/>
              <a:t>Πρίαμος</a:t>
            </a:r>
            <a:r>
              <a:rPr lang="el-GR" sz="2000" dirty="0" smtClean="0"/>
              <a:t> δ' </a:t>
            </a:r>
            <a:r>
              <a:rPr lang="el-GR" sz="2000" dirty="0" err="1" smtClean="0"/>
              <a:t>Ἑλένην</a:t>
            </a:r>
            <a:r>
              <a:rPr lang="el-GR" sz="2000" dirty="0" smtClean="0"/>
              <a:t> </a:t>
            </a:r>
            <a:r>
              <a:rPr lang="el-GR" sz="2000" dirty="0" err="1" smtClean="0"/>
              <a:t>ἐκαλέσσατο</a:t>
            </a:r>
            <a:r>
              <a:rPr lang="el-GR" sz="2000" dirty="0" smtClean="0"/>
              <a:t> </a:t>
            </a:r>
            <a:r>
              <a:rPr lang="el-GR" sz="2000" dirty="0" err="1" smtClean="0"/>
              <a:t>φωνῇ</a:t>
            </a:r>
            <a:r>
              <a:rPr lang="el-GR" sz="2000" dirty="0" smtClean="0"/>
              <a:t>:</a:t>
            </a:r>
          </a:p>
          <a:p>
            <a:r>
              <a:rPr lang="el-GR" sz="2000" dirty="0" err="1" smtClean="0"/>
              <a:t>δεῦρο</a:t>
            </a:r>
            <a:r>
              <a:rPr lang="el-GR" sz="2000" dirty="0" smtClean="0"/>
              <a:t> </a:t>
            </a:r>
            <a:r>
              <a:rPr lang="el-GR" sz="2000" dirty="0" err="1" smtClean="0"/>
              <a:t>πάροιθ</a:t>
            </a:r>
            <a:r>
              <a:rPr lang="el-GR" sz="2000" dirty="0" smtClean="0"/>
              <a:t>' </a:t>
            </a:r>
            <a:r>
              <a:rPr lang="el-GR" sz="2000" dirty="0" err="1" smtClean="0"/>
              <a:t>ἐλθοῦσα</a:t>
            </a:r>
            <a:r>
              <a:rPr lang="el-GR" sz="2000" dirty="0" smtClean="0"/>
              <a:t> </a:t>
            </a:r>
            <a:r>
              <a:rPr lang="el-GR" sz="2000" dirty="0" err="1" smtClean="0"/>
              <a:t>φίλον</a:t>
            </a:r>
            <a:r>
              <a:rPr lang="el-GR" sz="2000" dirty="0" smtClean="0"/>
              <a:t> </a:t>
            </a:r>
            <a:r>
              <a:rPr lang="el-GR" sz="2000" dirty="0" err="1" smtClean="0"/>
              <a:t>τέκος</a:t>
            </a:r>
            <a:r>
              <a:rPr lang="el-GR" sz="2000" dirty="0" smtClean="0"/>
              <a:t> </a:t>
            </a:r>
            <a:r>
              <a:rPr lang="el-GR" sz="2000" dirty="0" err="1" smtClean="0"/>
              <a:t>ἵζευ</a:t>
            </a:r>
            <a:r>
              <a:rPr lang="el-GR" sz="2000" dirty="0" smtClean="0"/>
              <a:t> </a:t>
            </a:r>
            <a:r>
              <a:rPr lang="el-GR" sz="2000" dirty="0" err="1" smtClean="0"/>
              <a:t>ἐμεῖο</a:t>
            </a:r>
            <a:r>
              <a:rPr lang="el-GR" sz="2000" dirty="0" smtClean="0"/>
              <a:t>,</a:t>
            </a:r>
          </a:p>
          <a:p>
            <a:r>
              <a:rPr lang="el-GR" sz="2000" dirty="0" err="1" smtClean="0"/>
              <a:t>ὄφρα</a:t>
            </a:r>
            <a:r>
              <a:rPr lang="el-GR" sz="2000" dirty="0" smtClean="0"/>
              <a:t> </a:t>
            </a:r>
            <a:r>
              <a:rPr lang="el-GR" sz="2000" dirty="0" err="1" smtClean="0"/>
              <a:t>ἴδῃ</a:t>
            </a:r>
            <a:r>
              <a:rPr lang="el-GR" sz="2000" dirty="0" smtClean="0"/>
              <a:t> </a:t>
            </a:r>
            <a:r>
              <a:rPr lang="el-GR" sz="2000" dirty="0" err="1" smtClean="0"/>
              <a:t>πρότερόν</a:t>
            </a:r>
            <a:r>
              <a:rPr lang="el-GR" sz="2000" dirty="0" smtClean="0"/>
              <a:t> τε </a:t>
            </a:r>
            <a:r>
              <a:rPr lang="el-GR" sz="2000" dirty="0" err="1" smtClean="0"/>
              <a:t>πόσιν</a:t>
            </a:r>
            <a:r>
              <a:rPr lang="el-GR" sz="2000" dirty="0" smtClean="0"/>
              <a:t> </a:t>
            </a:r>
            <a:r>
              <a:rPr lang="el-GR" sz="2000" dirty="0" err="1" smtClean="0"/>
              <a:t>πηούς</a:t>
            </a:r>
            <a:r>
              <a:rPr lang="el-GR" sz="2000" dirty="0" smtClean="0"/>
              <a:t> τε </a:t>
            </a:r>
            <a:r>
              <a:rPr lang="el-GR" sz="2000" dirty="0" err="1" smtClean="0"/>
              <a:t>φίλους</a:t>
            </a:r>
            <a:r>
              <a:rPr lang="el-GR" sz="2000" dirty="0" smtClean="0"/>
              <a:t> </a:t>
            </a:r>
            <a:r>
              <a:rPr lang="el-GR" sz="2000" dirty="0" smtClean="0"/>
              <a:t>τε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l-GR" sz="2000" dirty="0" err="1" smtClean="0"/>
              <a:t>οὔ</a:t>
            </a:r>
            <a:r>
              <a:rPr lang="el-GR" sz="2000" dirty="0" smtClean="0"/>
              <a:t> </a:t>
            </a:r>
            <a:r>
              <a:rPr lang="el-GR" sz="2000" dirty="0" err="1" smtClean="0"/>
              <a:t>τί</a:t>
            </a:r>
            <a:r>
              <a:rPr lang="el-GR" sz="2000" dirty="0" smtClean="0"/>
              <a:t> </a:t>
            </a:r>
            <a:r>
              <a:rPr lang="el-GR" sz="2000" dirty="0" err="1" smtClean="0"/>
              <a:t>μοι</a:t>
            </a:r>
            <a:r>
              <a:rPr lang="el-GR" sz="2000" dirty="0" smtClean="0"/>
              <a:t> </a:t>
            </a:r>
            <a:r>
              <a:rPr lang="el-GR" sz="2000" dirty="0" err="1" smtClean="0"/>
              <a:t>αἰτίη</a:t>
            </a:r>
            <a:r>
              <a:rPr lang="el-GR" sz="2000" dirty="0" smtClean="0"/>
              <a:t> </a:t>
            </a:r>
            <a:r>
              <a:rPr lang="el-GR" sz="2000" dirty="0" err="1" smtClean="0"/>
              <a:t>ἐσσί</a:t>
            </a:r>
            <a:r>
              <a:rPr lang="el-GR" sz="2000" dirty="0" smtClean="0"/>
              <a:t>, </a:t>
            </a:r>
            <a:r>
              <a:rPr lang="el-GR" sz="2000" dirty="0" err="1" smtClean="0"/>
              <a:t>θεοί</a:t>
            </a:r>
            <a:r>
              <a:rPr lang="el-GR" sz="2000" dirty="0" smtClean="0"/>
              <a:t> </a:t>
            </a:r>
            <a:r>
              <a:rPr lang="el-GR" sz="2000" dirty="0" err="1" smtClean="0"/>
              <a:t>νύ</a:t>
            </a:r>
            <a:r>
              <a:rPr lang="el-GR" sz="2000" dirty="0" smtClean="0"/>
              <a:t> </a:t>
            </a:r>
            <a:r>
              <a:rPr lang="el-GR" sz="2000" dirty="0" err="1" smtClean="0"/>
              <a:t>μοι</a:t>
            </a:r>
            <a:r>
              <a:rPr lang="el-GR" sz="2000" dirty="0" smtClean="0"/>
              <a:t> </a:t>
            </a:r>
            <a:r>
              <a:rPr lang="el-GR" sz="2000" dirty="0" err="1" smtClean="0"/>
              <a:t>αἴτιοί</a:t>
            </a:r>
            <a:r>
              <a:rPr lang="el-GR" sz="2000" dirty="0" smtClean="0"/>
              <a:t> </a:t>
            </a:r>
            <a:r>
              <a:rPr lang="el-GR" sz="2000" dirty="0" err="1" smtClean="0"/>
              <a:t>εἰσιν</a:t>
            </a:r>
            <a:endParaRPr lang="el-GR" sz="2000" dirty="0" smtClean="0"/>
          </a:p>
          <a:p>
            <a:r>
              <a:rPr lang="el-GR" sz="2000" dirty="0" err="1" smtClean="0"/>
              <a:t>οἵ</a:t>
            </a:r>
            <a:r>
              <a:rPr lang="el-GR" sz="2000" dirty="0" smtClean="0"/>
              <a:t> </a:t>
            </a:r>
            <a:r>
              <a:rPr lang="el-GR" sz="2000" dirty="0" err="1" smtClean="0"/>
              <a:t>μοι</a:t>
            </a:r>
            <a:r>
              <a:rPr lang="el-GR" sz="2000" dirty="0" smtClean="0"/>
              <a:t> </a:t>
            </a:r>
            <a:r>
              <a:rPr lang="el-GR" sz="2000" dirty="0" err="1" smtClean="0"/>
              <a:t>ἐφώρμησαν</a:t>
            </a:r>
            <a:r>
              <a:rPr lang="el-GR" sz="2000" dirty="0" smtClean="0"/>
              <a:t> </a:t>
            </a:r>
            <a:r>
              <a:rPr lang="el-GR" sz="2000" dirty="0" err="1" smtClean="0"/>
              <a:t>πόλεμον</a:t>
            </a:r>
            <a:r>
              <a:rPr lang="el-GR" sz="2000" dirty="0" smtClean="0"/>
              <a:t> </a:t>
            </a:r>
            <a:r>
              <a:rPr lang="el-GR" sz="2000" dirty="0" err="1" smtClean="0"/>
              <a:t>πολύδακρυν</a:t>
            </a:r>
            <a:r>
              <a:rPr lang="el-GR" sz="2000" dirty="0" smtClean="0"/>
              <a:t> </a:t>
            </a:r>
            <a:r>
              <a:rPr lang="el-GR" sz="2000" dirty="0" err="1" smtClean="0"/>
              <a:t>Ἀχαιῶν</a:t>
            </a:r>
            <a:r>
              <a:rPr lang="el-GR" sz="2000" dirty="0" smtClean="0"/>
              <a:t>: 165</a:t>
            </a:r>
          </a:p>
          <a:p>
            <a:r>
              <a:rPr lang="el-GR" sz="2000" dirty="0" err="1" smtClean="0"/>
              <a:t>ὥς</a:t>
            </a:r>
            <a:r>
              <a:rPr lang="el-GR" sz="2000" dirty="0" smtClean="0"/>
              <a:t> </a:t>
            </a:r>
            <a:r>
              <a:rPr lang="el-GR" sz="2000" dirty="0" err="1" smtClean="0"/>
              <a:t>μοι</a:t>
            </a:r>
            <a:r>
              <a:rPr lang="el-GR" sz="2000" dirty="0" smtClean="0"/>
              <a:t>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τόνδ</a:t>
            </a:r>
            <a:r>
              <a:rPr lang="el-GR" sz="2000" dirty="0" smtClean="0"/>
              <a:t>' </a:t>
            </a:r>
            <a:r>
              <a:rPr lang="el-GR" sz="2000" dirty="0" err="1" smtClean="0"/>
              <a:t>ἄνδρα</a:t>
            </a:r>
            <a:r>
              <a:rPr lang="el-GR" sz="2000" dirty="0" smtClean="0"/>
              <a:t> </a:t>
            </a:r>
            <a:r>
              <a:rPr lang="el-GR" sz="2000" dirty="0" err="1" smtClean="0"/>
              <a:t>πελώριον</a:t>
            </a:r>
            <a:r>
              <a:rPr lang="el-GR" sz="2000" dirty="0" smtClean="0"/>
              <a:t> </a:t>
            </a:r>
            <a:r>
              <a:rPr lang="el-GR" sz="2000" dirty="0" err="1" smtClean="0"/>
              <a:t>ἐξονομήνῃς</a:t>
            </a:r>
            <a:endParaRPr lang="el-GR" sz="2000" dirty="0" smtClean="0"/>
          </a:p>
          <a:p>
            <a:r>
              <a:rPr lang="el-GR" sz="2000" dirty="0" err="1" smtClean="0"/>
              <a:t>ὅς</a:t>
            </a:r>
            <a:r>
              <a:rPr lang="el-GR" sz="2000" dirty="0" smtClean="0"/>
              <a:t> τις </a:t>
            </a:r>
            <a:r>
              <a:rPr lang="el-GR" sz="2000" dirty="0" err="1" smtClean="0"/>
              <a:t>ὅδ</a:t>
            </a:r>
            <a:r>
              <a:rPr lang="el-GR" sz="2000" dirty="0" smtClean="0"/>
              <a:t>' </a:t>
            </a:r>
            <a:r>
              <a:rPr lang="el-GR" sz="2000" dirty="0" err="1" smtClean="0"/>
              <a:t>ἐστὶν</a:t>
            </a:r>
            <a:r>
              <a:rPr lang="el-GR" sz="2000" dirty="0" smtClean="0"/>
              <a:t> </a:t>
            </a:r>
            <a:r>
              <a:rPr lang="el-GR" sz="2000" dirty="0" err="1" smtClean="0"/>
              <a:t>Ἀχαιὸς</a:t>
            </a:r>
            <a:r>
              <a:rPr lang="el-GR" sz="2000" dirty="0" smtClean="0"/>
              <a:t> </a:t>
            </a:r>
            <a:r>
              <a:rPr lang="el-GR" sz="2000" dirty="0" err="1" smtClean="0"/>
              <a:t>ἀνὴρ</a:t>
            </a:r>
            <a:r>
              <a:rPr lang="el-GR" sz="2000" dirty="0" smtClean="0"/>
              <a:t> </a:t>
            </a:r>
            <a:r>
              <a:rPr lang="el-GR" sz="2000" dirty="0" err="1" smtClean="0"/>
              <a:t>ἠύ̈ς</a:t>
            </a:r>
            <a:r>
              <a:rPr lang="el-GR" sz="2000" dirty="0" smtClean="0"/>
              <a:t> τε </a:t>
            </a:r>
            <a:r>
              <a:rPr lang="el-GR" sz="2000" dirty="0" err="1" smtClean="0"/>
              <a:t>μέγας</a:t>
            </a:r>
            <a:r>
              <a:rPr lang="el-GR" sz="2000" dirty="0" smtClean="0"/>
              <a:t> τε.</a:t>
            </a:r>
          </a:p>
          <a:p>
            <a:r>
              <a:rPr lang="el-GR" sz="2000" dirty="0" err="1" smtClean="0"/>
              <a:t>ἤτοι</a:t>
            </a:r>
            <a:r>
              <a:rPr lang="el-GR" sz="2000" dirty="0" smtClean="0"/>
              <a:t> </a:t>
            </a:r>
            <a:r>
              <a:rPr lang="el-GR" sz="2000" dirty="0" err="1" smtClean="0"/>
              <a:t>μὲν</a:t>
            </a:r>
            <a:r>
              <a:rPr lang="el-GR" sz="2000" dirty="0" smtClean="0"/>
              <a:t> </a:t>
            </a:r>
            <a:r>
              <a:rPr lang="el-GR" sz="2000" dirty="0" err="1" smtClean="0"/>
              <a:t>κεφαλῇ</a:t>
            </a:r>
            <a:r>
              <a:rPr lang="el-GR" sz="2000" dirty="0" smtClean="0"/>
              <a:t>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μείζονες</a:t>
            </a:r>
            <a:r>
              <a:rPr lang="el-GR" sz="2000" dirty="0" smtClean="0"/>
              <a:t> </a:t>
            </a:r>
            <a:r>
              <a:rPr lang="el-GR" sz="2000" dirty="0" err="1" smtClean="0"/>
              <a:t>ἄλλοι</a:t>
            </a:r>
            <a:r>
              <a:rPr lang="el-GR" sz="2000" dirty="0" smtClean="0"/>
              <a:t> </a:t>
            </a:r>
            <a:r>
              <a:rPr lang="el-GR" sz="2000" dirty="0" err="1" smtClean="0"/>
              <a:t>ἔασι</a:t>
            </a:r>
            <a:r>
              <a:rPr lang="el-GR" sz="2000" dirty="0" smtClean="0"/>
              <a:t>,</a:t>
            </a:r>
          </a:p>
          <a:p>
            <a:r>
              <a:rPr lang="el-GR" sz="2000" dirty="0" err="1" smtClean="0"/>
              <a:t>καλὸν</a:t>
            </a:r>
            <a:r>
              <a:rPr lang="el-GR" sz="2000" dirty="0" smtClean="0"/>
              <a:t> δ' </a:t>
            </a:r>
            <a:r>
              <a:rPr lang="el-GR" sz="2000" dirty="0" err="1" smtClean="0"/>
              <a:t>οὕτω</a:t>
            </a:r>
            <a:r>
              <a:rPr lang="el-GR" sz="2000" dirty="0" smtClean="0"/>
              <a:t> </a:t>
            </a:r>
            <a:r>
              <a:rPr lang="el-GR" sz="2000" dirty="0" err="1" smtClean="0"/>
              <a:t>ἐγὼν</a:t>
            </a:r>
            <a:r>
              <a:rPr lang="el-GR" sz="2000" dirty="0" smtClean="0"/>
              <a:t> </a:t>
            </a:r>
            <a:r>
              <a:rPr lang="el-GR" sz="2000" dirty="0" err="1" smtClean="0"/>
              <a:t>οὔ</a:t>
            </a:r>
            <a:r>
              <a:rPr lang="el-GR" sz="2000" dirty="0" smtClean="0"/>
              <a:t> πω </a:t>
            </a:r>
            <a:r>
              <a:rPr lang="el-GR" sz="2000" dirty="0" err="1" smtClean="0"/>
              <a:t>ἴδον</a:t>
            </a:r>
            <a:r>
              <a:rPr lang="el-GR" sz="2000" dirty="0" smtClean="0"/>
              <a:t> </a:t>
            </a:r>
            <a:r>
              <a:rPr lang="el-GR" sz="2000" dirty="0" err="1" smtClean="0"/>
              <a:t>ὀφθαλμοῖσιν</a:t>
            </a:r>
            <a:r>
              <a:rPr lang="el-GR" sz="2000" dirty="0" smtClean="0"/>
              <a:t>,</a:t>
            </a:r>
          </a:p>
          <a:p>
            <a:r>
              <a:rPr lang="el-GR" sz="2000" dirty="0" err="1" smtClean="0"/>
              <a:t>οὐδ</a:t>
            </a:r>
            <a:r>
              <a:rPr lang="el-GR" sz="2000" dirty="0" smtClean="0"/>
              <a:t>' </a:t>
            </a:r>
            <a:r>
              <a:rPr lang="el-GR" sz="2000" dirty="0" err="1" smtClean="0"/>
              <a:t>οὕτω</a:t>
            </a:r>
            <a:r>
              <a:rPr lang="el-GR" sz="2000" dirty="0" smtClean="0"/>
              <a:t> </a:t>
            </a:r>
            <a:r>
              <a:rPr lang="el-GR" sz="2000" dirty="0" err="1" smtClean="0"/>
              <a:t>γεραρόν</a:t>
            </a:r>
            <a:r>
              <a:rPr lang="el-GR" sz="2000" dirty="0" smtClean="0"/>
              <a:t>: </a:t>
            </a:r>
            <a:r>
              <a:rPr lang="el-GR" sz="2000" dirty="0" err="1" smtClean="0"/>
              <a:t>βασιλῆϊ</a:t>
            </a:r>
            <a:r>
              <a:rPr lang="el-GR" sz="2000" dirty="0" smtClean="0"/>
              <a:t> </a:t>
            </a:r>
            <a:r>
              <a:rPr lang="el-GR" sz="2000" dirty="0" err="1" smtClean="0"/>
              <a:t>γὰρ</a:t>
            </a:r>
            <a:r>
              <a:rPr lang="el-GR" sz="2000" dirty="0" smtClean="0"/>
              <a:t> </a:t>
            </a:r>
            <a:r>
              <a:rPr lang="el-GR" sz="2000" dirty="0" err="1" smtClean="0"/>
              <a:t>ἀνδρὶ</a:t>
            </a:r>
            <a:r>
              <a:rPr lang="el-GR" sz="2000" dirty="0" smtClean="0"/>
              <a:t> </a:t>
            </a:r>
            <a:r>
              <a:rPr lang="el-GR" sz="2000" dirty="0" err="1" smtClean="0"/>
              <a:t>ἔοικε</a:t>
            </a:r>
            <a:r>
              <a:rPr lang="el-GR" sz="2000" dirty="0" smtClean="0"/>
              <a:t>. 170</a:t>
            </a:r>
          </a:p>
          <a:p>
            <a:r>
              <a:rPr lang="el-GR" sz="2000" dirty="0" smtClean="0"/>
              <a:t> </a:t>
            </a:r>
            <a:r>
              <a:rPr lang="el-GR" sz="2000" dirty="0" err="1" smtClean="0"/>
              <a:t>τὸν</a:t>
            </a:r>
            <a:r>
              <a:rPr lang="el-GR" sz="2000" dirty="0" smtClean="0"/>
              <a:t> δ' </a:t>
            </a:r>
            <a:r>
              <a:rPr lang="el-GR" sz="2000" dirty="0" err="1" smtClean="0"/>
              <a:t>Ἑλένη</a:t>
            </a:r>
            <a:r>
              <a:rPr lang="el-GR" sz="2000" dirty="0" smtClean="0"/>
              <a:t> </a:t>
            </a:r>
            <a:r>
              <a:rPr lang="el-GR" sz="2000" dirty="0" err="1" smtClean="0"/>
              <a:t>μύθοισιν</a:t>
            </a:r>
            <a:r>
              <a:rPr lang="el-GR" sz="2000" dirty="0" smtClean="0"/>
              <a:t> </a:t>
            </a:r>
            <a:r>
              <a:rPr lang="el-GR" sz="2000" dirty="0" err="1" smtClean="0"/>
              <a:t>ἀμείβετο</a:t>
            </a:r>
            <a:r>
              <a:rPr lang="el-GR" sz="2000" dirty="0" smtClean="0"/>
              <a:t> </a:t>
            </a:r>
            <a:r>
              <a:rPr lang="el-GR" sz="2000" dirty="0" err="1" smtClean="0"/>
              <a:t>δῖα</a:t>
            </a:r>
            <a:r>
              <a:rPr lang="el-GR" sz="2000" dirty="0" smtClean="0"/>
              <a:t> </a:t>
            </a:r>
            <a:r>
              <a:rPr lang="el-GR" sz="2000" dirty="0" err="1" smtClean="0"/>
              <a:t>γυναικῶν</a:t>
            </a:r>
            <a:r>
              <a:rPr lang="el-GR" sz="2000" dirty="0" smtClean="0"/>
              <a:t>:</a:t>
            </a:r>
          </a:p>
          <a:p>
            <a:r>
              <a:rPr lang="el-GR" sz="2000" dirty="0" err="1" smtClean="0"/>
              <a:t>αἰδοῖός</a:t>
            </a:r>
            <a:r>
              <a:rPr lang="el-GR" sz="2000" dirty="0" smtClean="0"/>
              <a:t> </a:t>
            </a:r>
            <a:r>
              <a:rPr lang="el-GR" sz="2000" dirty="0" err="1" smtClean="0"/>
              <a:t>τέ</a:t>
            </a:r>
            <a:r>
              <a:rPr lang="el-GR" sz="2000" dirty="0" smtClean="0"/>
              <a:t> </a:t>
            </a:r>
            <a:r>
              <a:rPr lang="el-GR" sz="2000" dirty="0" err="1" smtClean="0"/>
              <a:t>μοί</a:t>
            </a:r>
            <a:r>
              <a:rPr lang="el-GR" sz="2000" dirty="0" smtClean="0"/>
              <a:t> </a:t>
            </a:r>
            <a:r>
              <a:rPr lang="el-GR" sz="2000" dirty="0" err="1" smtClean="0"/>
              <a:t>ἐσσι</a:t>
            </a:r>
            <a:r>
              <a:rPr lang="el-GR" sz="2000" dirty="0" smtClean="0"/>
              <a:t> </a:t>
            </a:r>
            <a:r>
              <a:rPr lang="el-GR" sz="2000" dirty="0" err="1" smtClean="0"/>
              <a:t>φίλε</a:t>
            </a:r>
            <a:r>
              <a:rPr lang="el-GR" sz="2000" dirty="0" smtClean="0"/>
              <a:t> </a:t>
            </a:r>
            <a:r>
              <a:rPr lang="el-GR" sz="2000" dirty="0" err="1" smtClean="0"/>
              <a:t>ἑκυρὲ</a:t>
            </a:r>
            <a:r>
              <a:rPr lang="el-GR" sz="2000" dirty="0" smtClean="0"/>
              <a:t> </a:t>
            </a:r>
            <a:r>
              <a:rPr lang="el-GR" sz="2000" dirty="0" err="1" smtClean="0"/>
              <a:t>δεινός</a:t>
            </a:r>
            <a:r>
              <a:rPr lang="el-GR" sz="2000" dirty="0" smtClean="0"/>
              <a:t> τε:</a:t>
            </a:r>
          </a:p>
          <a:p>
            <a:r>
              <a:rPr lang="el-GR" sz="2000" dirty="0" err="1" smtClean="0"/>
              <a:t>ὡς</a:t>
            </a:r>
            <a:r>
              <a:rPr lang="el-GR" sz="2000" dirty="0" smtClean="0"/>
              <a:t> </a:t>
            </a:r>
            <a:r>
              <a:rPr lang="el-GR" sz="2000" dirty="0" err="1" smtClean="0"/>
              <a:t>ὄφελεν</a:t>
            </a:r>
            <a:r>
              <a:rPr lang="el-GR" sz="2000" dirty="0" smtClean="0"/>
              <a:t> </a:t>
            </a:r>
            <a:r>
              <a:rPr lang="el-GR" sz="2000" dirty="0" err="1" smtClean="0"/>
              <a:t>θάνατός</a:t>
            </a:r>
            <a:r>
              <a:rPr lang="el-GR" sz="2000" dirty="0" smtClean="0"/>
              <a:t> </a:t>
            </a:r>
            <a:r>
              <a:rPr lang="el-GR" sz="2000" dirty="0" err="1" smtClean="0"/>
              <a:t>μοι</a:t>
            </a:r>
            <a:r>
              <a:rPr lang="el-GR" sz="2000" dirty="0" smtClean="0"/>
              <a:t> </a:t>
            </a:r>
            <a:r>
              <a:rPr lang="el-GR" sz="2000" dirty="0" err="1" smtClean="0"/>
              <a:t>ἁδεῖν</a:t>
            </a:r>
            <a:r>
              <a:rPr lang="el-GR" sz="2000" dirty="0" smtClean="0"/>
              <a:t> </a:t>
            </a:r>
            <a:r>
              <a:rPr lang="el-GR" sz="2000" dirty="0" err="1" smtClean="0"/>
              <a:t>κακὸς</a:t>
            </a:r>
            <a:r>
              <a:rPr lang="el-GR" sz="2000" dirty="0" smtClean="0"/>
              <a:t> </a:t>
            </a:r>
            <a:r>
              <a:rPr lang="el-GR" sz="2000" dirty="0" err="1" smtClean="0"/>
              <a:t>ὁππότε</a:t>
            </a:r>
            <a:r>
              <a:rPr lang="el-GR" sz="2000" dirty="0" smtClean="0"/>
              <a:t> </a:t>
            </a:r>
            <a:r>
              <a:rPr lang="el-GR" sz="2000" dirty="0" err="1" smtClean="0"/>
              <a:t>δεῦρο</a:t>
            </a:r>
            <a:endParaRPr lang="el-GR" sz="2000" dirty="0" smtClean="0"/>
          </a:p>
          <a:p>
            <a:r>
              <a:rPr lang="el-GR" sz="2000" dirty="0" err="1" smtClean="0"/>
              <a:t>υἱέϊ</a:t>
            </a:r>
            <a:r>
              <a:rPr lang="el-GR" sz="2000" dirty="0" smtClean="0"/>
              <a:t> </a:t>
            </a:r>
            <a:r>
              <a:rPr lang="el-GR" sz="2000" dirty="0" err="1" smtClean="0"/>
              <a:t>σῷ</a:t>
            </a:r>
            <a:r>
              <a:rPr lang="el-GR" sz="2000" dirty="0" smtClean="0"/>
              <a:t> </a:t>
            </a:r>
            <a:r>
              <a:rPr lang="el-GR" sz="2000" dirty="0" err="1" smtClean="0"/>
              <a:t>ἑπόμην</a:t>
            </a:r>
            <a:r>
              <a:rPr lang="el-GR" sz="2000" dirty="0" smtClean="0"/>
              <a:t> </a:t>
            </a:r>
            <a:r>
              <a:rPr lang="el-GR" sz="2000" dirty="0" err="1" smtClean="0"/>
              <a:t>θάλαμον</a:t>
            </a:r>
            <a:r>
              <a:rPr lang="el-GR" sz="2000" dirty="0" smtClean="0"/>
              <a:t> </a:t>
            </a:r>
            <a:r>
              <a:rPr lang="el-GR" sz="2000" dirty="0" err="1" smtClean="0"/>
              <a:t>γνωτούς</a:t>
            </a:r>
            <a:r>
              <a:rPr lang="el-GR" sz="2000" dirty="0" smtClean="0"/>
              <a:t> τε </a:t>
            </a:r>
            <a:r>
              <a:rPr lang="el-GR" sz="2000" dirty="0" err="1" smtClean="0"/>
              <a:t>λιποῦσα</a:t>
            </a:r>
            <a:endParaRPr lang="el-GR" sz="2000" dirty="0" smtClean="0"/>
          </a:p>
          <a:p>
            <a:r>
              <a:rPr lang="el-GR" sz="2000" dirty="0" err="1" smtClean="0"/>
              <a:t>παῖδά</a:t>
            </a:r>
            <a:r>
              <a:rPr lang="el-GR" sz="2000" dirty="0" smtClean="0"/>
              <a:t> τε </a:t>
            </a:r>
            <a:r>
              <a:rPr lang="el-GR" sz="2000" dirty="0" err="1" smtClean="0"/>
              <a:t>τηλυγέτην</a:t>
            </a:r>
            <a:r>
              <a:rPr lang="el-GR" sz="2000" dirty="0" smtClean="0"/>
              <a:t>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ὁμηλικίην</a:t>
            </a:r>
            <a:r>
              <a:rPr lang="el-GR" sz="2000" dirty="0" smtClean="0"/>
              <a:t> </a:t>
            </a:r>
            <a:r>
              <a:rPr lang="el-GR" sz="2000" dirty="0" err="1" smtClean="0"/>
              <a:t>ἐρατεινήν</a:t>
            </a:r>
            <a:r>
              <a:rPr lang="el-GR" sz="2000" dirty="0" smtClean="0"/>
              <a:t>. 175</a:t>
            </a:r>
          </a:p>
          <a:p>
            <a:r>
              <a:rPr lang="el-GR" sz="2000" dirty="0" err="1" smtClean="0"/>
              <a:t>ἀλλὰ</a:t>
            </a:r>
            <a:r>
              <a:rPr lang="el-GR" sz="2000" dirty="0" smtClean="0"/>
              <a:t> </a:t>
            </a:r>
            <a:r>
              <a:rPr lang="el-GR" sz="2000" dirty="0" err="1" smtClean="0"/>
              <a:t>τά</a:t>
            </a:r>
            <a:r>
              <a:rPr lang="el-GR" sz="2000" dirty="0" smtClean="0"/>
              <a:t> γ' </a:t>
            </a:r>
            <a:r>
              <a:rPr lang="el-GR" sz="2000" dirty="0" err="1" smtClean="0"/>
              <a:t>οὐκ</a:t>
            </a:r>
            <a:r>
              <a:rPr lang="el-GR" sz="2000" dirty="0" smtClean="0"/>
              <a:t> </a:t>
            </a:r>
            <a:r>
              <a:rPr lang="el-GR" sz="2000" dirty="0" err="1" smtClean="0"/>
              <a:t>ἐγένοντο</a:t>
            </a:r>
            <a:r>
              <a:rPr lang="el-GR" sz="2000" dirty="0" smtClean="0"/>
              <a:t>: </a:t>
            </a:r>
            <a:r>
              <a:rPr lang="el-GR" sz="2000" dirty="0" err="1" smtClean="0"/>
              <a:t>τὸ</a:t>
            </a:r>
            <a:r>
              <a:rPr lang="el-GR" sz="2000" dirty="0" smtClean="0"/>
              <a:t>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κλαίουσα</a:t>
            </a:r>
            <a:r>
              <a:rPr lang="el-GR" sz="2000" dirty="0" smtClean="0"/>
              <a:t> </a:t>
            </a:r>
            <a:r>
              <a:rPr lang="el-GR" sz="2000" dirty="0" err="1" smtClean="0"/>
              <a:t>τέτηκα</a:t>
            </a:r>
            <a:r>
              <a:rPr lang="el-GR" sz="2000" dirty="0" smtClean="0"/>
              <a:t>.</a:t>
            </a:r>
          </a:p>
          <a:p>
            <a:endParaRPr lang="el-GR" sz="1800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642942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Γ 176-190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857232"/>
            <a:ext cx="8229600" cy="4708525"/>
          </a:xfrm>
        </p:spPr>
        <p:txBody>
          <a:bodyPr/>
          <a:lstStyle/>
          <a:p>
            <a:r>
              <a:rPr lang="el-GR" sz="2000" dirty="0" err="1" smtClean="0"/>
              <a:t>τοῦτο</a:t>
            </a:r>
            <a:r>
              <a:rPr lang="el-GR" sz="2000" dirty="0" smtClean="0"/>
              <a:t> </a:t>
            </a:r>
            <a:r>
              <a:rPr lang="el-GR" sz="2000" dirty="0" err="1" smtClean="0"/>
              <a:t>δέ</a:t>
            </a:r>
            <a:r>
              <a:rPr lang="el-GR" sz="2000" dirty="0" smtClean="0"/>
              <a:t> </a:t>
            </a:r>
            <a:r>
              <a:rPr lang="el-GR" sz="2000" dirty="0" err="1" smtClean="0"/>
              <a:t>τοι</a:t>
            </a:r>
            <a:r>
              <a:rPr lang="el-GR" sz="2000" dirty="0" smtClean="0"/>
              <a:t> </a:t>
            </a:r>
            <a:r>
              <a:rPr lang="el-GR" sz="2000" dirty="0" err="1" smtClean="0"/>
              <a:t>ἐρέω</a:t>
            </a:r>
            <a:r>
              <a:rPr lang="el-GR" sz="2000" dirty="0" smtClean="0"/>
              <a:t> ὅ μ' </a:t>
            </a:r>
            <a:r>
              <a:rPr lang="el-GR" sz="2000" dirty="0" err="1" smtClean="0"/>
              <a:t>ἀνείρεαι</a:t>
            </a:r>
            <a:r>
              <a:rPr lang="el-GR" sz="2000" dirty="0" smtClean="0"/>
              <a:t> </a:t>
            </a:r>
            <a:r>
              <a:rPr lang="el-GR" sz="2000" dirty="0" err="1" smtClean="0"/>
              <a:t>ἠδὲ</a:t>
            </a:r>
            <a:r>
              <a:rPr lang="el-GR" sz="2000" dirty="0" smtClean="0"/>
              <a:t> </a:t>
            </a:r>
            <a:r>
              <a:rPr lang="el-GR" sz="2000" dirty="0" err="1" smtClean="0"/>
              <a:t>μεταλλᾷς</a:t>
            </a:r>
            <a:r>
              <a:rPr lang="el-GR" sz="2000" dirty="0" smtClean="0"/>
              <a:t>:</a:t>
            </a:r>
          </a:p>
          <a:p>
            <a:r>
              <a:rPr lang="el-GR" sz="2000" dirty="0" err="1" smtClean="0"/>
              <a:t>οὗτός</a:t>
            </a:r>
            <a:r>
              <a:rPr lang="el-GR" sz="2000" dirty="0" smtClean="0"/>
              <a:t> γ' </a:t>
            </a:r>
            <a:r>
              <a:rPr lang="el-GR" sz="2000" dirty="0" err="1" smtClean="0"/>
              <a:t>Ἀτρεί̈δης</a:t>
            </a:r>
            <a:r>
              <a:rPr lang="el-GR" sz="2000" dirty="0" smtClean="0"/>
              <a:t> </a:t>
            </a:r>
            <a:r>
              <a:rPr lang="el-GR" sz="2000" dirty="0" err="1" smtClean="0"/>
              <a:t>εὐρὺ</a:t>
            </a:r>
            <a:r>
              <a:rPr lang="el-GR" sz="2000" dirty="0" smtClean="0"/>
              <a:t> </a:t>
            </a:r>
            <a:r>
              <a:rPr lang="el-GR" sz="2000" dirty="0" err="1" smtClean="0"/>
              <a:t>κρείων</a:t>
            </a:r>
            <a:r>
              <a:rPr lang="el-GR" sz="2000" dirty="0" smtClean="0"/>
              <a:t> </a:t>
            </a:r>
            <a:r>
              <a:rPr lang="el-GR" sz="2000" dirty="0" err="1" smtClean="0"/>
              <a:t>Ἀγαμέμνων</a:t>
            </a:r>
            <a:r>
              <a:rPr lang="el-GR" sz="2000" dirty="0" smtClean="0"/>
              <a:t>,</a:t>
            </a:r>
          </a:p>
          <a:p>
            <a:r>
              <a:rPr lang="el-GR" sz="2000" dirty="0" err="1" smtClean="0"/>
              <a:t>ἀμφότερον</a:t>
            </a:r>
            <a:r>
              <a:rPr lang="el-GR" sz="2000" dirty="0" smtClean="0"/>
              <a:t> </a:t>
            </a:r>
            <a:r>
              <a:rPr lang="el-GR" sz="2000" dirty="0" err="1" smtClean="0"/>
              <a:t>βασιλεύς</a:t>
            </a:r>
            <a:r>
              <a:rPr lang="el-GR" sz="2000" dirty="0" smtClean="0"/>
              <a:t> τ' </a:t>
            </a:r>
            <a:r>
              <a:rPr lang="el-GR" sz="2000" dirty="0" err="1" smtClean="0"/>
              <a:t>ἀγαθὸς</a:t>
            </a:r>
            <a:r>
              <a:rPr lang="el-GR" sz="2000" dirty="0" smtClean="0"/>
              <a:t> </a:t>
            </a:r>
            <a:r>
              <a:rPr lang="el-GR" sz="2000" dirty="0" err="1" smtClean="0"/>
              <a:t>κρατερός</a:t>
            </a:r>
            <a:r>
              <a:rPr lang="el-GR" sz="2000" dirty="0" smtClean="0"/>
              <a:t> τ' </a:t>
            </a:r>
            <a:r>
              <a:rPr lang="el-GR" sz="2000" dirty="0" err="1" smtClean="0"/>
              <a:t>αἰχμητής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l-GR" sz="2000" dirty="0" err="1" smtClean="0"/>
              <a:t>δαὴρ</a:t>
            </a:r>
            <a:r>
              <a:rPr lang="el-GR" sz="2000" dirty="0" smtClean="0"/>
              <a:t> </a:t>
            </a:r>
            <a:r>
              <a:rPr lang="el-GR" sz="2000" dirty="0" err="1" smtClean="0"/>
              <a:t>αὖτ</a:t>
            </a:r>
            <a:r>
              <a:rPr lang="el-GR" sz="2000" dirty="0" smtClean="0"/>
              <a:t>' </a:t>
            </a:r>
            <a:r>
              <a:rPr lang="el-GR" sz="2000" dirty="0" err="1" smtClean="0"/>
              <a:t>ἐμὸς</a:t>
            </a:r>
            <a:r>
              <a:rPr lang="el-GR" sz="2000" dirty="0" smtClean="0"/>
              <a:t> </a:t>
            </a:r>
            <a:r>
              <a:rPr lang="el-GR" sz="2000" dirty="0" err="1" smtClean="0"/>
              <a:t>ἔσκε</a:t>
            </a:r>
            <a:r>
              <a:rPr lang="el-GR" sz="2000" dirty="0" smtClean="0"/>
              <a:t> </a:t>
            </a:r>
            <a:r>
              <a:rPr lang="el-GR" sz="2000" dirty="0" err="1" smtClean="0"/>
              <a:t>κυνώπιδος</a:t>
            </a:r>
            <a:r>
              <a:rPr lang="el-GR" sz="2000" dirty="0" smtClean="0"/>
              <a:t>, </a:t>
            </a:r>
            <a:r>
              <a:rPr lang="el-GR" sz="2000" dirty="0" err="1" smtClean="0"/>
              <a:t>εἴ</a:t>
            </a:r>
            <a:r>
              <a:rPr lang="el-GR" sz="2000" dirty="0" smtClean="0"/>
              <a:t> ποτ' </a:t>
            </a:r>
            <a:r>
              <a:rPr lang="el-GR" sz="2000" dirty="0" err="1" smtClean="0"/>
              <a:t>ἔην</a:t>
            </a:r>
            <a:r>
              <a:rPr lang="el-GR" sz="2000" dirty="0" smtClean="0"/>
              <a:t> γε.180</a:t>
            </a:r>
          </a:p>
          <a:p>
            <a:r>
              <a:rPr lang="el-GR" sz="2000" dirty="0" err="1" smtClean="0"/>
              <a:t>ὣς</a:t>
            </a:r>
            <a:r>
              <a:rPr lang="el-GR" sz="2000" dirty="0" smtClean="0"/>
              <a:t> </a:t>
            </a:r>
            <a:r>
              <a:rPr lang="el-GR" sz="2000" dirty="0" err="1" smtClean="0"/>
              <a:t>φάτο</a:t>
            </a:r>
            <a:r>
              <a:rPr lang="el-GR" sz="2000" dirty="0" smtClean="0"/>
              <a:t>, </a:t>
            </a:r>
            <a:r>
              <a:rPr lang="el-GR" sz="2000" dirty="0" err="1" smtClean="0"/>
              <a:t>τὸν</a:t>
            </a:r>
            <a:r>
              <a:rPr lang="el-GR" sz="2000" dirty="0" smtClean="0"/>
              <a:t> δ' ὁ </a:t>
            </a:r>
            <a:r>
              <a:rPr lang="el-GR" sz="2000" dirty="0" err="1" smtClean="0"/>
              <a:t>γέρων</a:t>
            </a:r>
            <a:r>
              <a:rPr lang="el-GR" sz="2000" dirty="0" smtClean="0"/>
              <a:t> </a:t>
            </a:r>
            <a:r>
              <a:rPr lang="el-GR" sz="2000" dirty="0" err="1" smtClean="0"/>
              <a:t>ἠγάσσατο</a:t>
            </a:r>
            <a:r>
              <a:rPr lang="el-GR" sz="2000" dirty="0" smtClean="0"/>
              <a:t> </a:t>
            </a:r>
            <a:r>
              <a:rPr lang="el-GR" sz="2000" dirty="0" err="1" smtClean="0"/>
              <a:t>φώνησέν</a:t>
            </a:r>
            <a:r>
              <a:rPr lang="el-GR" sz="2000" dirty="0" smtClean="0"/>
              <a:t> τε:</a:t>
            </a:r>
          </a:p>
          <a:p>
            <a:r>
              <a:rPr lang="el-GR" sz="2000" dirty="0" smtClean="0"/>
              <a:t>ὦ </a:t>
            </a:r>
            <a:r>
              <a:rPr lang="el-GR" sz="2000" dirty="0" err="1" smtClean="0"/>
              <a:t>μάκαρ</a:t>
            </a:r>
            <a:r>
              <a:rPr lang="el-GR" sz="2000" dirty="0" smtClean="0"/>
              <a:t> </a:t>
            </a:r>
            <a:r>
              <a:rPr lang="el-GR" sz="2000" dirty="0" err="1" smtClean="0"/>
              <a:t>Ἀτρεί̈δη</a:t>
            </a:r>
            <a:r>
              <a:rPr lang="el-GR" sz="2000" dirty="0" smtClean="0"/>
              <a:t> </a:t>
            </a:r>
            <a:r>
              <a:rPr lang="el-GR" sz="2000" dirty="0" err="1" smtClean="0"/>
              <a:t>μοιρηγενὲς</a:t>
            </a:r>
            <a:r>
              <a:rPr lang="el-GR" sz="2000" dirty="0" smtClean="0"/>
              <a:t> </a:t>
            </a:r>
            <a:r>
              <a:rPr lang="el-GR" sz="2000" dirty="0" err="1" smtClean="0"/>
              <a:t>ὀλβιόδαιμον</a:t>
            </a:r>
            <a:r>
              <a:rPr lang="el-GR" sz="2000" dirty="0" smtClean="0"/>
              <a:t>,</a:t>
            </a:r>
          </a:p>
          <a:p>
            <a:r>
              <a:rPr lang="el-GR" sz="2000" dirty="0" smtClean="0"/>
              <a:t>ἦ </a:t>
            </a:r>
            <a:r>
              <a:rPr lang="el-GR" sz="2000" dirty="0" err="1" smtClean="0"/>
              <a:t>ῥά</a:t>
            </a:r>
            <a:r>
              <a:rPr lang="el-GR" sz="2000" dirty="0" smtClean="0"/>
              <a:t> </a:t>
            </a:r>
            <a:r>
              <a:rPr lang="el-GR" sz="2000" dirty="0" err="1" smtClean="0"/>
              <a:t>νύ</a:t>
            </a:r>
            <a:r>
              <a:rPr lang="el-GR" sz="2000" dirty="0" smtClean="0"/>
              <a:t> </a:t>
            </a:r>
            <a:r>
              <a:rPr lang="el-GR" sz="2000" dirty="0" err="1" smtClean="0"/>
              <a:t>τοι</a:t>
            </a:r>
            <a:r>
              <a:rPr lang="el-GR" sz="2000" dirty="0" smtClean="0"/>
              <a:t> </a:t>
            </a:r>
            <a:r>
              <a:rPr lang="el-GR" sz="2000" dirty="0" err="1" smtClean="0"/>
              <a:t>πολλοὶ</a:t>
            </a:r>
            <a:r>
              <a:rPr lang="el-GR" sz="2000" dirty="0" smtClean="0"/>
              <a:t> </a:t>
            </a:r>
            <a:r>
              <a:rPr lang="el-GR" sz="2000" dirty="0" err="1" smtClean="0"/>
              <a:t>δεδμήατο</a:t>
            </a:r>
            <a:r>
              <a:rPr lang="el-GR" sz="2000" dirty="0" smtClean="0"/>
              <a:t> </a:t>
            </a:r>
            <a:r>
              <a:rPr lang="el-GR" sz="2000" dirty="0" err="1" smtClean="0"/>
              <a:t>κοῦροι</a:t>
            </a:r>
            <a:r>
              <a:rPr lang="el-GR" sz="2000" dirty="0" smtClean="0"/>
              <a:t> </a:t>
            </a:r>
            <a:r>
              <a:rPr lang="el-GR" sz="2000" dirty="0" err="1" smtClean="0"/>
              <a:t>Ἀχαιῶν</a:t>
            </a:r>
            <a:r>
              <a:rPr lang="el-GR" sz="2000" dirty="0" smtClean="0"/>
              <a:t>.</a:t>
            </a:r>
          </a:p>
          <a:p>
            <a:r>
              <a:rPr lang="el-GR" sz="2000" dirty="0" err="1" smtClean="0"/>
              <a:t>ἤδη</a:t>
            </a:r>
            <a:r>
              <a:rPr lang="el-GR" sz="2000" dirty="0" smtClean="0"/>
              <a:t>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Φρυγίην</a:t>
            </a:r>
            <a:r>
              <a:rPr lang="el-GR" sz="2000" dirty="0" smtClean="0"/>
              <a:t> </a:t>
            </a:r>
            <a:r>
              <a:rPr lang="el-GR" sz="2000" dirty="0" err="1" smtClean="0"/>
              <a:t>εἰσήλυθον</a:t>
            </a:r>
            <a:r>
              <a:rPr lang="el-GR" sz="2000" dirty="0" smtClean="0"/>
              <a:t> </a:t>
            </a:r>
            <a:r>
              <a:rPr lang="el-GR" sz="2000" dirty="0" err="1" smtClean="0"/>
              <a:t>ἀμπελόεσσαν</a:t>
            </a:r>
            <a:r>
              <a:rPr lang="el-GR" sz="2000" dirty="0" smtClean="0"/>
              <a:t>,</a:t>
            </a:r>
          </a:p>
          <a:p>
            <a:r>
              <a:rPr lang="el-GR" sz="2000" dirty="0" err="1" smtClean="0"/>
              <a:t>ἔνθα</a:t>
            </a:r>
            <a:r>
              <a:rPr lang="el-GR" sz="2000" dirty="0" smtClean="0"/>
              <a:t> </a:t>
            </a:r>
            <a:r>
              <a:rPr lang="el-GR" sz="2000" dirty="0" err="1" smtClean="0"/>
              <a:t>ἴδον</a:t>
            </a:r>
            <a:r>
              <a:rPr lang="el-GR" sz="2000" dirty="0" smtClean="0"/>
              <a:t> </a:t>
            </a:r>
            <a:r>
              <a:rPr lang="el-GR" sz="2000" dirty="0" err="1" smtClean="0"/>
              <a:t>πλείστους</a:t>
            </a:r>
            <a:r>
              <a:rPr lang="el-GR" sz="2000" dirty="0" smtClean="0"/>
              <a:t> </a:t>
            </a:r>
            <a:r>
              <a:rPr lang="el-GR" sz="2000" dirty="0" err="1" smtClean="0"/>
              <a:t>Φρύγας</a:t>
            </a:r>
            <a:r>
              <a:rPr lang="el-GR" sz="2000" dirty="0" smtClean="0"/>
              <a:t> </a:t>
            </a:r>
            <a:r>
              <a:rPr lang="el-GR" sz="2000" dirty="0" err="1" smtClean="0"/>
              <a:t>ἀνέρας</a:t>
            </a:r>
            <a:r>
              <a:rPr lang="el-GR" sz="2000" dirty="0" smtClean="0"/>
              <a:t> </a:t>
            </a:r>
            <a:r>
              <a:rPr lang="el-GR" sz="2000" dirty="0" err="1" smtClean="0"/>
              <a:t>αἰολοπώλους</a:t>
            </a:r>
            <a:r>
              <a:rPr lang="el-GR" sz="2000" dirty="0" smtClean="0"/>
              <a:t> 185</a:t>
            </a:r>
          </a:p>
          <a:p>
            <a:r>
              <a:rPr lang="el-GR" sz="2000" dirty="0" err="1" smtClean="0"/>
              <a:t>λαοὺς</a:t>
            </a:r>
            <a:r>
              <a:rPr lang="el-GR" sz="2000" dirty="0" smtClean="0"/>
              <a:t> </a:t>
            </a:r>
            <a:r>
              <a:rPr lang="el-GR" sz="2000" dirty="0" err="1" smtClean="0"/>
              <a:t>Ὀτρῆος</a:t>
            </a:r>
            <a:r>
              <a:rPr lang="el-GR" sz="2000" dirty="0" smtClean="0"/>
              <a:t> </a:t>
            </a:r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Μυγδόνος</a:t>
            </a:r>
            <a:r>
              <a:rPr lang="el-GR" sz="2000" dirty="0" smtClean="0"/>
              <a:t> </a:t>
            </a:r>
            <a:r>
              <a:rPr lang="el-GR" sz="2000" dirty="0" err="1" smtClean="0"/>
              <a:t>ἀντιθέοιο</a:t>
            </a:r>
            <a:r>
              <a:rPr lang="el-GR" sz="2000" dirty="0" smtClean="0"/>
              <a:t>,</a:t>
            </a:r>
          </a:p>
          <a:p>
            <a:r>
              <a:rPr lang="el-GR" sz="2000" dirty="0" err="1" smtClean="0"/>
              <a:t>οἵ</a:t>
            </a:r>
            <a:r>
              <a:rPr lang="el-GR" sz="2000" dirty="0" smtClean="0"/>
              <a:t> </a:t>
            </a:r>
            <a:r>
              <a:rPr lang="el-GR" sz="2000" dirty="0" err="1" smtClean="0"/>
              <a:t>ῥα</a:t>
            </a:r>
            <a:r>
              <a:rPr lang="el-GR" sz="2000" dirty="0" smtClean="0"/>
              <a:t> </a:t>
            </a:r>
            <a:r>
              <a:rPr lang="el-GR" sz="2000" dirty="0" err="1" smtClean="0"/>
              <a:t>τότ</a:t>
            </a:r>
            <a:r>
              <a:rPr lang="el-GR" sz="2000" dirty="0" smtClean="0"/>
              <a:t>' </a:t>
            </a:r>
            <a:r>
              <a:rPr lang="el-GR" sz="2000" dirty="0" err="1" smtClean="0"/>
              <a:t>ἐστρατόωντο</a:t>
            </a:r>
            <a:r>
              <a:rPr lang="el-GR" sz="2000" dirty="0" smtClean="0"/>
              <a:t> παρ' </a:t>
            </a:r>
            <a:r>
              <a:rPr lang="el-GR" sz="2000" dirty="0" err="1" smtClean="0"/>
              <a:t>ὄχθας</a:t>
            </a:r>
            <a:r>
              <a:rPr lang="el-GR" sz="2000" dirty="0" smtClean="0"/>
              <a:t> </a:t>
            </a:r>
            <a:r>
              <a:rPr lang="el-GR" sz="2000" dirty="0" err="1" smtClean="0"/>
              <a:t>Σαγγαρίοιο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l-GR" sz="2000" dirty="0" err="1" smtClean="0"/>
              <a:t>καὶ</a:t>
            </a:r>
            <a:r>
              <a:rPr lang="el-GR" sz="2000" dirty="0" smtClean="0"/>
              <a:t> </a:t>
            </a:r>
            <a:r>
              <a:rPr lang="el-GR" sz="2000" dirty="0" err="1" smtClean="0"/>
              <a:t>γὰρ</a:t>
            </a:r>
            <a:r>
              <a:rPr lang="el-GR" sz="2000" dirty="0" smtClean="0"/>
              <a:t> </a:t>
            </a:r>
            <a:r>
              <a:rPr lang="el-GR" sz="2000" dirty="0" err="1" smtClean="0"/>
              <a:t>ἐγὼν</a:t>
            </a:r>
            <a:r>
              <a:rPr lang="el-GR" sz="2000" dirty="0" smtClean="0"/>
              <a:t> </a:t>
            </a:r>
            <a:r>
              <a:rPr lang="el-GR" sz="2000" dirty="0" err="1" smtClean="0"/>
              <a:t>ἐπίκουρος</a:t>
            </a:r>
            <a:r>
              <a:rPr lang="el-GR" sz="2000" dirty="0" smtClean="0"/>
              <a:t> </a:t>
            </a:r>
            <a:r>
              <a:rPr lang="el-GR" sz="2000" dirty="0" err="1" smtClean="0"/>
              <a:t>ἐὼν</a:t>
            </a:r>
            <a:r>
              <a:rPr lang="el-GR" sz="2000" dirty="0" smtClean="0"/>
              <a:t> </a:t>
            </a:r>
            <a:r>
              <a:rPr lang="el-GR" sz="2000" dirty="0" err="1" smtClean="0"/>
              <a:t>μετὰ</a:t>
            </a:r>
            <a:r>
              <a:rPr lang="el-GR" sz="2000" dirty="0" smtClean="0"/>
              <a:t> </a:t>
            </a:r>
            <a:r>
              <a:rPr lang="el-GR" sz="2000" dirty="0" err="1" smtClean="0"/>
              <a:t>τοῖσιν</a:t>
            </a:r>
            <a:r>
              <a:rPr lang="el-GR" sz="2000" dirty="0" smtClean="0"/>
              <a:t> </a:t>
            </a:r>
            <a:r>
              <a:rPr lang="el-GR" sz="2000" dirty="0" err="1" smtClean="0"/>
              <a:t>ἐλέχθην</a:t>
            </a:r>
            <a:endParaRPr lang="el-GR" sz="2000" dirty="0" smtClean="0"/>
          </a:p>
          <a:p>
            <a:r>
              <a:rPr lang="el-GR" sz="2000" dirty="0" err="1" smtClean="0"/>
              <a:t>ἤματι</a:t>
            </a:r>
            <a:r>
              <a:rPr lang="el-GR" sz="2000" dirty="0" smtClean="0"/>
              <a:t> </a:t>
            </a:r>
            <a:r>
              <a:rPr lang="el-GR" sz="2000" dirty="0" err="1" smtClean="0"/>
              <a:t>τῷ</a:t>
            </a:r>
            <a:r>
              <a:rPr lang="el-GR" sz="2000" dirty="0" smtClean="0"/>
              <a:t> </a:t>
            </a:r>
            <a:r>
              <a:rPr lang="el-GR" sz="2000" dirty="0" err="1" smtClean="0"/>
              <a:t>ὅτε</a:t>
            </a:r>
            <a:r>
              <a:rPr lang="el-GR" sz="2000" dirty="0" smtClean="0"/>
              <a:t> τ' </a:t>
            </a:r>
            <a:r>
              <a:rPr lang="el-GR" sz="2000" dirty="0" err="1" smtClean="0"/>
              <a:t>ἦλθον</a:t>
            </a:r>
            <a:r>
              <a:rPr lang="el-GR" sz="2000" dirty="0" smtClean="0"/>
              <a:t> </a:t>
            </a:r>
            <a:r>
              <a:rPr lang="el-GR" sz="2000" dirty="0" err="1" smtClean="0"/>
              <a:t>Ἀμαζόνες</a:t>
            </a:r>
            <a:r>
              <a:rPr lang="el-GR" sz="2000" dirty="0" smtClean="0"/>
              <a:t> </a:t>
            </a:r>
            <a:r>
              <a:rPr lang="el-GR" sz="2000" dirty="0" err="1" smtClean="0"/>
              <a:t>ἀντιάνειραι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l-GR" sz="2000" dirty="0" err="1" smtClean="0"/>
              <a:t>ἀλλ</a:t>
            </a:r>
            <a:r>
              <a:rPr lang="el-GR" sz="2000" dirty="0" smtClean="0"/>
              <a:t>' </a:t>
            </a:r>
            <a:r>
              <a:rPr lang="el-GR" sz="2000" dirty="0" err="1" smtClean="0"/>
              <a:t>οὐδ</a:t>
            </a:r>
            <a:r>
              <a:rPr lang="el-GR" sz="2000" dirty="0" smtClean="0"/>
              <a:t>' </a:t>
            </a:r>
            <a:r>
              <a:rPr lang="el-GR" sz="2000" dirty="0" err="1" smtClean="0"/>
              <a:t>οἳ</a:t>
            </a:r>
            <a:r>
              <a:rPr lang="el-GR" sz="2000" dirty="0" smtClean="0"/>
              <a:t> </a:t>
            </a:r>
            <a:r>
              <a:rPr lang="el-GR" sz="2000" dirty="0" err="1" smtClean="0"/>
              <a:t>τόσοι</a:t>
            </a:r>
            <a:r>
              <a:rPr lang="el-GR" sz="2000" dirty="0" smtClean="0"/>
              <a:t> </a:t>
            </a:r>
            <a:r>
              <a:rPr lang="el-GR" sz="2000" dirty="0" err="1" smtClean="0"/>
              <a:t>ἦσαν</a:t>
            </a:r>
            <a:r>
              <a:rPr lang="el-GR" sz="2000" dirty="0" smtClean="0"/>
              <a:t> </a:t>
            </a:r>
            <a:r>
              <a:rPr lang="el-GR" sz="2000" dirty="0" err="1" smtClean="0"/>
              <a:t>ὅσοι</a:t>
            </a:r>
            <a:r>
              <a:rPr lang="el-GR" sz="2000" dirty="0" smtClean="0"/>
              <a:t> </a:t>
            </a:r>
            <a:r>
              <a:rPr lang="el-GR" sz="2000" dirty="0" err="1" smtClean="0"/>
              <a:t>ἑλίκωπες</a:t>
            </a:r>
            <a:r>
              <a:rPr lang="el-GR" sz="2000" dirty="0" smtClean="0"/>
              <a:t> </a:t>
            </a:r>
            <a:r>
              <a:rPr lang="el-GR" sz="2000" dirty="0" err="1" smtClean="0"/>
              <a:t>Ἀχαιοί</a:t>
            </a:r>
            <a:r>
              <a:rPr lang="el-GR" sz="2000" dirty="0" smtClean="0"/>
              <a:t>. 190</a:t>
            </a:r>
            <a:endParaRPr lang="el-GR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604</TotalTime>
  <Words>2405</Words>
  <Application>Microsoft Office PowerPoint</Application>
  <PresentationFormat>Προβολή στην οθόνη (4:3)</PresentationFormat>
  <Paragraphs>311</Paragraphs>
  <Slides>42</Slides>
  <Notes>27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3" baseType="lpstr">
      <vt:lpstr>Αποκορύφωμα</vt:lpstr>
      <vt:lpstr>Διαφάνεια 1</vt:lpstr>
      <vt:lpstr>ΚΥΡΙΑ  ΣΗΜΕΙΑ</vt:lpstr>
      <vt:lpstr>Διαφάνεια 3</vt:lpstr>
      <vt:lpstr>Η αρπαγή της Ελένης</vt:lpstr>
      <vt:lpstr>Γ 122- 138</vt:lpstr>
      <vt:lpstr>Γ 133-145</vt:lpstr>
      <vt:lpstr>Γ 146-160</vt:lpstr>
      <vt:lpstr>Γ 161- 176</vt:lpstr>
      <vt:lpstr>Γ 176-190</vt:lpstr>
      <vt:lpstr>Γ 191-202</vt:lpstr>
      <vt:lpstr>Γ 203 - 215</vt:lpstr>
      <vt:lpstr>Γ 215 - 227</vt:lpstr>
      <vt:lpstr>Γ 228 - 244</vt:lpstr>
      <vt:lpstr>Γ 245 - 258</vt:lpstr>
      <vt:lpstr>Γ 259 - 274</vt:lpstr>
      <vt:lpstr>Γ 275 - 291</vt:lpstr>
      <vt:lpstr>Γ 292 - 302</vt:lpstr>
      <vt:lpstr>Η αρπαγή της Ελένης από τον Πάρη</vt:lpstr>
      <vt:lpstr>Η αρπαγή της Ελένης από τον Πάρη</vt:lpstr>
      <vt:lpstr>Η αρπαγή της Ελένης από τον Πάρη</vt:lpstr>
      <vt:lpstr>Η αρπαγή της Ελένης από τον Πάρη</vt:lpstr>
      <vt:lpstr>Η αρπαγή της Ελένης από τον Πάρη</vt:lpstr>
      <vt:lpstr>Η αρπαγή της Ελένης από τον Πάρη</vt:lpstr>
      <vt:lpstr>Η αρπαγή της Ελένης από τον Πάρη</vt:lpstr>
      <vt:lpstr>Η αρπαγή της Ελένης από τον Πάρη</vt:lpstr>
      <vt:lpstr>Η αρπαγή της Ελένης από τον Πάρη</vt:lpstr>
      <vt:lpstr>Η αρπαγή της Ελένης από τον Πάρη</vt:lpstr>
      <vt:lpstr>Η αρπαγή της Ελένης από τον Πάρη</vt:lpstr>
      <vt:lpstr>Η αρπαγή της Ελένης από τον Πάρη</vt:lpstr>
      <vt:lpstr>Όψεις της Ελένης</vt:lpstr>
      <vt:lpstr>Όψεις της Ελένης</vt:lpstr>
      <vt:lpstr>Όψεις της Ελένης</vt:lpstr>
      <vt:lpstr>Όψεις της Ελένης</vt:lpstr>
      <vt:lpstr>Όψεις της Ελένης</vt:lpstr>
      <vt:lpstr>Όψεις της Ελένης</vt:lpstr>
      <vt:lpstr>Η Ελένη στην Τροία και στην Σπάρτη</vt:lpstr>
      <vt:lpstr>Η Ελένη και ο δούρειος ίππος</vt:lpstr>
      <vt:lpstr>Η Ελένη και ο δούρειος ίππος</vt:lpstr>
      <vt:lpstr>Διαφάνεια 39</vt:lpstr>
      <vt:lpstr>Διαφάνεια 40</vt:lpstr>
      <vt:lpstr>Διαφάνεια 41</vt:lpstr>
      <vt:lpstr>Διαφάνεια 42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55</cp:revision>
  <dcterms:created xsi:type="dcterms:W3CDTF">2010-03-15T07:28:11Z</dcterms:created>
  <dcterms:modified xsi:type="dcterms:W3CDTF">2013-10-06T14:33:15Z</dcterms:modified>
</cp:coreProperties>
</file>