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04" r:id="rId4"/>
    <p:sldId id="314" r:id="rId5"/>
    <p:sldId id="293" r:id="rId6"/>
    <p:sldId id="302" r:id="rId7"/>
    <p:sldId id="303" r:id="rId8"/>
    <p:sldId id="305" r:id="rId9"/>
    <p:sldId id="291" r:id="rId10"/>
    <p:sldId id="292" r:id="rId11"/>
    <p:sldId id="306" r:id="rId12"/>
    <p:sldId id="307" r:id="rId13"/>
    <p:sldId id="308" r:id="rId14"/>
    <p:sldId id="309" r:id="rId15"/>
    <p:sldId id="310" r:id="rId16"/>
    <p:sldId id="311" r:id="rId17"/>
    <p:sldId id="312" r:id="rId18"/>
    <p:sldId id="313" r:id="rId19"/>
    <p:sldId id="323" r:id="rId20"/>
    <p:sldId id="420" r:id="rId21"/>
    <p:sldId id="316" r:id="rId22"/>
    <p:sldId id="326" r:id="rId23"/>
    <p:sldId id="327" r:id="rId24"/>
    <p:sldId id="298" r:id="rId25"/>
    <p:sldId id="325" r:id="rId26"/>
    <p:sldId id="328" r:id="rId27"/>
    <p:sldId id="329" r:id="rId28"/>
    <p:sldId id="317" r:id="rId29"/>
    <p:sldId id="324" r:id="rId30"/>
    <p:sldId id="318" r:id="rId31"/>
    <p:sldId id="319" r:id="rId32"/>
    <p:sldId id="320" r:id="rId33"/>
    <p:sldId id="321" r:id="rId34"/>
    <p:sldId id="322" r:id="rId35"/>
    <p:sldId id="367" r:id="rId36"/>
    <p:sldId id="330" r:id="rId37"/>
    <p:sldId id="421" r:id="rId38"/>
    <p:sldId id="423" r:id="rId39"/>
    <p:sldId id="369" r:id="rId40"/>
    <p:sldId id="376" r:id="rId41"/>
    <p:sldId id="378" r:id="rId42"/>
    <p:sldId id="380" r:id="rId43"/>
    <p:sldId id="379" r:id="rId44"/>
    <p:sldId id="381" r:id="rId45"/>
    <p:sldId id="394" r:id="rId46"/>
    <p:sldId id="382" r:id="rId47"/>
    <p:sldId id="383" r:id="rId48"/>
    <p:sldId id="384" r:id="rId49"/>
    <p:sldId id="389" r:id="rId50"/>
    <p:sldId id="425" r:id="rId51"/>
    <p:sldId id="424" r:id="rId52"/>
    <p:sldId id="385" r:id="rId53"/>
    <p:sldId id="386" r:id="rId54"/>
    <p:sldId id="387" r:id="rId55"/>
    <p:sldId id="388" r:id="rId56"/>
    <p:sldId id="390" r:id="rId57"/>
    <p:sldId id="373" r:id="rId58"/>
    <p:sldId id="391" r:id="rId59"/>
    <p:sldId id="392" r:id="rId60"/>
    <p:sldId id="393" r:id="rId61"/>
    <p:sldId id="395" r:id="rId62"/>
    <p:sldId id="396" r:id="rId63"/>
    <p:sldId id="397" r:id="rId64"/>
    <p:sldId id="398" r:id="rId65"/>
    <p:sldId id="371" r:id="rId66"/>
    <p:sldId id="399" r:id="rId67"/>
    <p:sldId id="402" r:id="rId68"/>
    <p:sldId id="400" r:id="rId69"/>
    <p:sldId id="401" r:id="rId70"/>
    <p:sldId id="403" r:id="rId71"/>
    <p:sldId id="404" r:id="rId72"/>
    <p:sldId id="368" r:id="rId73"/>
    <p:sldId id="405" r:id="rId74"/>
    <p:sldId id="406" r:id="rId75"/>
    <p:sldId id="407" r:id="rId76"/>
    <p:sldId id="408" r:id="rId77"/>
    <p:sldId id="409" r:id="rId78"/>
    <p:sldId id="410" r:id="rId79"/>
    <p:sldId id="411" r:id="rId80"/>
    <p:sldId id="370" r:id="rId81"/>
    <p:sldId id="412" r:id="rId82"/>
    <p:sldId id="413" r:id="rId83"/>
    <p:sldId id="414" r:id="rId84"/>
    <p:sldId id="415" r:id="rId85"/>
    <p:sldId id="375" r:id="rId86"/>
    <p:sldId id="416" r:id="rId87"/>
    <p:sldId id="417" r:id="rId88"/>
    <p:sldId id="418" r:id="rId89"/>
    <p:sldId id="419" r:id="rId90"/>
    <p:sldId id="331" r:id="rId91"/>
    <p:sldId id="332" r:id="rId92"/>
    <p:sldId id="333" r:id="rId93"/>
    <p:sldId id="334" r:id="rId94"/>
    <p:sldId id="335" r:id="rId95"/>
    <p:sldId id="336" r:id="rId96"/>
    <p:sldId id="426" r:id="rId97"/>
    <p:sldId id="427"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428"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0000"/>
    <a:srgbClr val="062C5A"/>
    <a:srgbClr val="0D195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6" d="100"/>
          <a:sy n="66" d="100"/>
        </p:scale>
        <p:origin x="-96" y="-49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5" name="Footer Placeholder 4"/>
          <p:cNvSpPr>
            <a:spLocks noGrp="1"/>
          </p:cNvSpPr>
          <p:nvPr>
            <p:ph type="ftr" sz="quarter" idx="11"/>
          </p:nvPr>
        </p:nvSpPr>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38058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03CCB-5413-441D-BAEF-264957B4C48B}"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3548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03CCB-5413-441D-BAEF-264957B4C48B}" type="datetimeFigureOut">
              <a:rPr lang="en-US" smtClean="0"/>
              <a:pPr/>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9208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41681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5" name="Footer Placeholder 4"/>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4154453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6" name="Footer Placeholder 5"/>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265257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Clr>
                <a:schemeClr val="accent2">
                  <a:lumMod val="75000"/>
                </a:schemeClr>
              </a:buClr>
              <a:buNone/>
              <a:defRPr sz="2400" b="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Clr>
                <a:schemeClr val="accent2">
                  <a:lumMod val="75000"/>
                </a:schemeClr>
              </a:buClr>
              <a:buNone/>
              <a:defRPr sz="2400" b="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8" name="Footer Placeholder 7"/>
          <p:cNvSpPr>
            <a:spLocks noGrp="1"/>
          </p:cNvSpPr>
          <p:nvPr>
            <p:ph type="ftr" sz="quarter" idx="11"/>
          </p:nvPr>
        </p:nvSpPr>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Slide Number Placeholder 8"/>
          <p:cNvSpPr>
            <a:spLocks noGrp="1"/>
          </p:cNvSpPr>
          <p:nvPr>
            <p:ph type="sldNum" sz="quarter" idx="12"/>
          </p:nvPr>
        </p:nvSpPr>
        <p:spPr/>
        <p:txBody>
          <a:bodyPr/>
          <a:lstStyle>
            <a:lvl1pPr>
              <a:buClr>
                <a:schemeClr val="accent2">
                  <a:lumMod val="75000"/>
                </a:schemeClr>
              </a:buCl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07719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4" name="Footer Placeholder 3"/>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304423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3" name="Footer Placeholder 2"/>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49650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buClr>
                <a:schemeClr val="accent2">
                  <a:lumMod val="75000"/>
                </a:schemeClr>
              </a:buClr>
              <a:defRPr sz="3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2">
                  <a:lumMod val="75000"/>
                </a:schemeClr>
              </a:buClr>
              <a:defRPr sz="28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2">
                  <a:lumMod val="75000"/>
                </a:schemeClr>
              </a:buClr>
              <a:defRPr sz="24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2">
                  <a:lumMod val="75000"/>
                </a:schemeClr>
              </a:buClr>
              <a:defRPr sz="20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2">
                  <a:lumMod val="75000"/>
                </a:schemeClr>
              </a:buClr>
              <a:defRPr sz="20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6" name="Footer Placeholder 5"/>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662095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6" name="Footer Placeholder 5"/>
          <p:cNvSpPr>
            <a:spLocks noGrp="1"/>
          </p:cNvSpPr>
          <p:nvPr>
            <p:ph type="ftr" sz="quarter" idx="11"/>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25061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002060"/>
            </a:gs>
            <a:gs pos="51000">
              <a:schemeClr val="accent5">
                <a:lumMod val="65000"/>
              </a:schemeClr>
            </a:gs>
            <a:gs pos="85000">
              <a:schemeClr val="accent5">
                <a:lumMod val="75000"/>
              </a:schemeClr>
            </a:gs>
            <a:gs pos="97000">
              <a:schemeClr val="accent5">
                <a:lumMod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1303CCB-5413-441D-BAEF-264957B4C48B}" type="datetimeFigureOut">
              <a:rPr lang="en-US" smtClean="0"/>
              <a:pPr/>
              <a:t>9/25/2014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A753863-0426-45B7-A3C8-876F02237344}" type="slidenum">
              <a:rPr lang="en-US" smtClean="0"/>
              <a:pPr/>
              <a:t>‹#›</a:t>
            </a:fld>
            <a:endParaRPr lang="en-US"/>
          </a:p>
        </p:txBody>
      </p:sp>
    </p:spTree>
    <p:extLst>
      <p:ext uri="{BB962C8B-B14F-4D97-AF65-F5344CB8AC3E}">
        <p14:creationId xmlns:p14="http://schemas.microsoft.com/office/powerpoint/2010/main" xmlns="" val="152405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dirty="0" smtClean="0"/>
              <a:t>Συνήθεις Ιογενείς Λοιμώξεις</a:t>
            </a:r>
            <a:endParaRPr lang="en-US" dirty="0"/>
          </a:p>
        </p:txBody>
      </p:sp>
      <p:sp>
        <p:nvSpPr>
          <p:cNvPr id="3" name="Subtitle 2"/>
          <p:cNvSpPr>
            <a:spLocks noGrp="1"/>
          </p:cNvSpPr>
          <p:nvPr>
            <p:ph type="subTitle" idx="1"/>
          </p:nvPr>
        </p:nvSpPr>
        <p:spPr/>
        <p:txBody>
          <a:bodyPr/>
          <a:lstStyle/>
          <a:p>
            <a:r>
              <a:rPr lang="el-GR" dirty="0" smtClean="0"/>
              <a:t>ΓΕΩΡΓΙΟΣ Ζ. ΠΑΝΟΣ</a:t>
            </a:r>
          </a:p>
        </p:txBody>
      </p:sp>
    </p:spTree>
    <p:extLst>
      <p:ext uri="{BB962C8B-B14F-4D97-AF65-F5344CB8AC3E}">
        <p14:creationId xmlns:p14="http://schemas.microsoft.com/office/powerpoint/2010/main" xmlns="" val="570956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3343"/>
          </a:xfrm>
        </p:spPr>
        <p:txBody>
          <a:bodyPr>
            <a:normAutofit/>
          </a:bodyPr>
          <a:lstStyle/>
          <a:p>
            <a:r>
              <a:rPr lang="el-GR" sz="3200" dirty="0" smtClean="0"/>
              <a:t>Μη λοιμώδη αίτια Μηνιγγίτιδας</a:t>
            </a:r>
            <a:endParaRPr lang="en-US" sz="3200" dirty="0"/>
          </a:p>
        </p:txBody>
      </p:sp>
      <p:sp>
        <p:nvSpPr>
          <p:cNvPr id="4" name="Rounded Rectangle 3"/>
          <p:cNvSpPr/>
          <p:nvPr/>
        </p:nvSpPr>
        <p:spPr>
          <a:xfrm>
            <a:off x="1459956" y="1321195"/>
            <a:ext cx="4039773" cy="1441932"/>
          </a:xfrm>
          <a:prstGeom prst="roundRect">
            <a:avLst/>
          </a:prstGeom>
          <a:noFill/>
          <a:ln w="28575">
            <a:solidFill>
              <a:schemeClr val="accent3">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Ενδοκράνιοι</a:t>
            </a:r>
            <a:r>
              <a:rPr lang="el-GR"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 όγκοι &amp; </a:t>
            </a:r>
            <a:r>
              <a:rPr lang="el-GR" sz="1600" b="1"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κύστεις</a:t>
            </a:r>
            <a:endPar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err="1" smtClean="0">
                <a:latin typeface="Open Sans" panose="020B0606030504020204" pitchFamily="34" charset="0"/>
                <a:ea typeface="Open Sans" panose="020B0606030504020204" pitchFamily="34" charset="0"/>
                <a:cs typeface="Open Sans" panose="020B0606030504020204" pitchFamily="34" charset="0"/>
              </a:rPr>
              <a:t>Κρανιοφαρυγγίωμα</a:t>
            </a:r>
            <a:endParaRPr lang="el-GR"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err="1" smtClean="0">
                <a:latin typeface="Open Sans" panose="020B0606030504020204" pitchFamily="34" charset="0"/>
                <a:ea typeface="Open Sans" panose="020B0606030504020204" pitchFamily="34" charset="0"/>
                <a:cs typeface="Open Sans" panose="020B0606030504020204" pitchFamily="34" charset="0"/>
              </a:rPr>
              <a:t>Δερμοειδείς</a:t>
            </a:r>
            <a:r>
              <a:rPr lang="el-GR" sz="1600" i="1" dirty="0" smtClean="0">
                <a:latin typeface="Open Sans" panose="020B0606030504020204" pitchFamily="34" charset="0"/>
                <a:ea typeface="Open Sans" panose="020B0606030504020204" pitchFamily="34" charset="0"/>
                <a:cs typeface="Open Sans" panose="020B0606030504020204" pitchFamily="34" charset="0"/>
              </a:rPr>
              <a:t>/ </a:t>
            </a:r>
            <a:r>
              <a:rPr lang="el-GR" sz="1600" i="1" dirty="0" err="1" smtClean="0">
                <a:latin typeface="Open Sans" panose="020B0606030504020204" pitchFamily="34" charset="0"/>
                <a:ea typeface="Open Sans" panose="020B0606030504020204" pitchFamily="34" charset="0"/>
                <a:cs typeface="Open Sans" panose="020B0606030504020204" pitchFamily="34" charset="0"/>
              </a:rPr>
              <a:t>Επιδερμοειδείς</a:t>
            </a:r>
            <a:r>
              <a:rPr lang="el-GR" sz="1600" i="1" dirty="0" smtClean="0">
                <a:latin typeface="Open Sans" panose="020B0606030504020204" pitchFamily="34" charset="0"/>
                <a:ea typeface="Open Sans" panose="020B0606030504020204" pitchFamily="34" charset="0"/>
                <a:cs typeface="Open Sans" panose="020B0606030504020204" pitchFamily="34" charset="0"/>
              </a:rPr>
              <a:t> </a:t>
            </a:r>
            <a:r>
              <a:rPr lang="el-GR" sz="1600" i="1" dirty="0" err="1" smtClean="0">
                <a:latin typeface="Open Sans" panose="020B0606030504020204" pitchFamily="34" charset="0"/>
                <a:ea typeface="Open Sans" panose="020B0606030504020204" pitchFamily="34" charset="0"/>
                <a:cs typeface="Open Sans" panose="020B0606030504020204" pitchFamily="34" charset="0"/>
              </a:rPr>
              <a:t>κύστεις</a:t>
            </a:r>
            <a:endParaRPr lang="el-GR"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err="1" smtClean="0">
                <a:latin typeface="Open Sans" panose="020B0606030504020204" pitchFamily="34" charset="0"/>
                <a:ea typeface="Open Sans" panose="020B0606030504020204" pitchFamily="34" charset="0"/>
                <a:cs typeface="Open Sans" panose="020B0606030504020204" pitchFamily="34" charset="0"/>
              </a:rPr>
              <a:t>Τεράτωμα</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p:cNvSpPr/>
          <p:nvPr/>
        </p:nvSpPr>
        <p:spPr>
          <a:xfrm>
            <a:off x="6096001" y="1321107"/>
            <a:ext cx="4012504" cy="2349019"/>
          </a:xfrm>
          <a:prstGeom prst="roundRect">
            <a:avLst/>
          </a:prstGeom>
          <a:noFill/>
          <a:ln w="28575">
            <a:solidFill>
              <a:schemeClr val="accent3">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Φάρμακα</a:t>
            </a:r>
            <a:endPar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err="1" smtClean="0">
                <a:latin typeface="Open Sans" panose="020B0606030504020204" pitchFamily="34" charset="0"/>
                <a:ea typeface="Open Sans" panose="020B0606030504020204" pitchFamily="34" charset="0"/>
                <a:cs typeface="Open Sans" panose="020B0606030504020204" pitchFamily="34" charset="0"/>
              </a:rPr>
              <a:t>Αντιμικροβιακά</a:t>
            </a:r>
            <a:r>
              <a:rPr lang="el-GR" sz="1600" i="1" dirty="0" smtClean="0">
                <a:latin typeface="Open Sans" panose="020B0606030504020204" pitchFamily="34" charset="0"/>
                <a:ea typeface="Open Sans" panose="020B0606030504020204" pitchFamily="34" charset="0"/>
                <a:cs typeface="Open Sans" panose="020B0606030504020204" pitchFamily="34" charset="0"/>
              </a:rPr>
              <a:t>:</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200" dirty="0" smtClean="0">
                <a:latin typeface="Open Sans" panose="020B0606030504020204" pitchFamily="34" charset="0"/>
                <a:ea typeface="Open Sans" panose="020B0606030504020204" pitchFamily="34" charset="0"/>
                <a:cs typeface="Open Sans" panose="020B0606030504020204" pitchFamily="34" charset="0"/>
              </a:rPr>
              <a:t>Trimethoprim, </a:t>
            </a:r>
            <a:r>
              <a:rPr lang="en-US" sz="1200" dirty="0" err="1" smtClean="0">
                <a:latin typeface="Open Sans" panose="020B0606030504020204" pitchFamily="34" charset="0"/>
                <a:ea typeface="Open Sans" panose="020B0606030504020204" pitchFamily="34" charset="0"/>
                <a:cs typeface="Open Sans" panose="020B0606030504020204" pitchFamily="34" charset="0"/>
              </a:rPr>
              <a:t>sulfamethoxazol</a:t>
            </a:r>
            <a:r>
              <a:rPr lang="en-US" sz="1200" i="1" dirty="0" smtClean="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ciprofloxacin,</a:t>
            </a:r>
            <a:r>
              <a:rPr lang="el-GR" sz="1200"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penicillin, isoniazid, metronidazole, </a:t>
            </a:r>
            <a:r>
              <a:rPr lang="en-US" sz="1200" dirty="0" err="1">
                <a:latin typeface="Open Sans" panose="020B0606030504020204" pitchFamily="34" charset="0"/>
                <a:ea typeface="Open Sans" panose="020B0606030504020204" pitchFamily="34" charset="0"/>
                <a:cs typeface="Open Sans" panose="020B0606030504020204" pitchFamily="34" charset="0"/>
              </a:rPr>
              <a:t>cephalosporins</a:t>
            </a:r>
            <a:r>
              <a:rPr lang="en-US" sz="1200" dirty="0">
                <a:latin typeface="Open Sans" panose="020B0606030504020204" pitchFamily="34" charset="0"/>
                <a:ea typeface="Open Sans" panose="020B0606030504020204" pitchFamily="34" charset="0"/>
                <a:cs typeface="Open Sans" panose="020B0606030504020204" pitchFamily="34" charset="0"/>
              </a:rPr>
              <a:t>, pyrazinamide</a:t>
            </a:r>
            <a:endParaRPr lang="en-US" sz="12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smtClean="0">
                <a:latin typeface="Open Sans" panose="020B0606030504020204" pitchFamily="34" charset="0"/>
                <a:ea typeface="Open Sans" panose="020B0606030504020204" pitchFamily="34" charset="0"/>
                <a:cs typeface="Open Sans" panose="020B0606030504020204" pitchFamily="34" charset="0"/>
              </a:rPr>
              <a:t>ΜΣΑΦ</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Azathioprine</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Carbamazepine</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Immune globulin</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Ranitidine</a:t>
            </a:r>
          </a:p>
        </p:txBody>
      </p:sp>
      <p:sp>
        <p:nvSpPr>
          <p:cNvPr id="7" name="Rounded Rectangle 6"/>
          <p:cNvSpPr/>
          <p:nvPr/>
        </p:nvSpPr>
        <p:spPr>
          <a:xfrm>
            <a:off x="1498338" y="3018605"/>
            <a:ext cx="4039773" cy="1132453"/>
          </a:xfrm>
          <a:prstGeom prst="roundRect">
            <a:avLst/>
          </a:prstGeom>
          <a:noFill/>
          <a:ln w="28575">
            <a:solidFill>
              <a:schemeClr val="accent3">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Συστηματικά νοσήματα</a:t>
            </a:r>
            <a:endPar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smtClean="0">
                <a:latin typeface="Open Sans" panose="020B0606030504020204" pitchFamily="34" charset="0"/>
                <a:ea typeface="Open Sans" panose="020B0606030504020204" pitchFamily="34" charset="0"/>
                <a:cs typeface="Open Sans" panose="020B0606030504020204" pitchFamily="34" charset="0"/>
              </a:rPr>
              <a:t>ΣΕΛ</a:t>
            </a:r>
          </a:p>
          <a:p>
            <a:pPr marL="285750" indent="-117475">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Vogt-</a:t>
            </a:r>
            <a:r>
              <a:rPr lang="en-US" sz="1600" dirty="0" err="1">
                <a:latin typeface="Open Sans" panose="020B0606030504020204" pitchFamily="34" charset="0"/>
                <a:ea typeface="Open Sans" panose="020B0606030504020204" pitchFamily="34" charset="0"/>
                <a:cs typeface="Open Sans" panose="020B0606030504020204" pitchFamily="34" charset="0"/>
              </a:rPr>
              <a:t>Koyanagi</a:t>
            </a:r>
            <a:r>
              <a:rPr lang="en-US" sz="1600" dirty="0">
                <a:latin typeface="Open Sans" panose="020B0606030504020204" pitchFamily="34" charset="0"/>
                <a:ea typeface="Open Sans" panose="020B0606030504020204" pitchFamily="34" charset="0"/>
                <a:cs typeface="Open Sans" panose="020B0606030504020204" pitchFamily="34" charset="0"/>
              </a:rPr>
              <a:t>-Harada syndrome</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p:cNvSpPr/>
          <p:nvPr/>
        </p:nvSpPr>
        <p:spPr>
          <a:xfrm>
            <a:off x="1498338" y="4406536"/>
            <a:ext cx="4039773" cy="1132453"/>
          </a:xfrm>
          <a:prstGeom prst="roundRect">
            <a:avLst/>
          </a:prstGeom>
          <a:noFill/>
          <a:ln w="28575">
            <a:solidFill>
              <a:schemeClr val="accent3">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Σχετιζόμενα με επεμβάσεις</a:t>
            </a:r>
            <a:endPar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smtClean="0">
                <a:latin typeface="Open Sans" panose="020B0606030504020204" pitchFamily="34" charset="0"/>
                <a:ea typeface="Open Sans" panose="020B0606030504020204" pitchFamily="34" charset="0"/>
                <a:cs typeface="Open Sans" panose="020B0606030504020204" pitchFamily="34" charset="0"/>
              </a:rPr>
              <a:t>Μετά ΝΧ </a:t>
            </a:r>
            <a:r>
              <a:rPr lang="el-GR" sz="1600" i="1" dirty="0" err="1" smtClean="0">
                <a:latin typeface="Open Sans" panose="020B0606030504020204" pitchFamily="34" charset="0"/>
                <a:ea typeface="Open Sans" panose="020B0606030504020204" pitchFamily="34" charset="0"/>
                <a:cs typeface="Open Sans" panose="020B0606030504020204" pitchFamily="34" charset="0"/>
              </a:rPr>
              <a:t>χειρουργίο</a:t>
            </a:r>
            <a:endParaRPr lang="el-GR"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dirty="0" err="1" smtClean="0">
                <a:latin typeface="Open Sans" panose="020B0606030504020204" pitchFamily="34" charset="0"/>
                <a:ea typeface="Open Sans" panose="020B0606030504020204" pitchFamily="34" charset="0"/>
                <a:cs typeface="Open Sans" panose="020B0606030504020204" pitchFamily="34" charset="0"/>
              </a:rPr>
              <a:t>Ενδοραχιαία</a:t>
            </a:r>
            <a:r>
              <a:rPr lang="el-GR" sz="1600" dirty="0" smtClean="0">
                <a:latin typeface="Open Sans" panose="020B0606030504020204" pitchFamily="34" charset="0"/>
                <a:ea typeface="Open Sans" panose="020B0606030504020204" pitchFamily="34" charset="0"/>
                <a:cs typeface="Open Sans" panose="020B0606030504020204" pitchFamily="34" charset="0"/>
              </a:rPr>
              <a:t> αναισθησία</a:t>
            </a:r>
          </a:p>
          <a:p>
            <a:pPr marL="285750" indent="-117475">
              <a:buFont typeface="Arial" panose="020B0604020202020204" pitchFamily="34" charset="0"/>
              <a:buChar char="•"/>
            </a:pPr>
            <a:r>
              <a:rPr lang="el-GR" sz="1600" i="1" dirty="0" err="1" smtClean="0">
                <a:latin typeface="Open Sans" panose="020B0606030504020204" pitchFamily="34" charset="0"/>
                <a:ea typeface="Open Sans" panose="020B0606030504020204" pitchFamily="34" charset="0"/>
                <a:cs typeface="Open Sans" panose="020B0606030504020204" pitchFamily="34" charset="0"/>
              </a:rPr>
              <a:t>Ενδοραχιαίες</a:t>
            </a:r>
            <a:r>
              <a:rPr lang="el-GR" sz="1600" i="1" dirty="0" smtClean="0">
                <a:latin typeface="Open Sans" panose="020B0606030504020204" pitchFamily="34" charset="0"/>
                <a:ea typeface="Open Sans" panose="020B0606030504020204" pitchFamily="34" charset="0"/>
                <a:cs typeface="Open Sans" panose="020B0606030504020204" pitchFamily="34" charset="0"/>
              </a:rPr>
              <a:t> ενέσεις</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6096000" y="3840309"/>
            <a:ext cx="2630659" cy="1132453"/>
          </a:xfrm>
          <a:prstGeom prst="roundRect">
            <a:avLst/>
          </a:prstGeom>
          <a:noFill/>
          <a:ln w="28575">
            <a:solidFill>
              <a:schemeClr val="accent3">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latin typeface="Open Sans" panose="020B0606030504020204" pitchFamily="34" charset="0"/>
                <a:ea typeface="Open Sans" panose="020B0606030504020204" pitchFamily="34" charset="0"/>
                <a:cs typeface="Open Sans" panose="020B0606030504020204" pitchFamily="34" charset="0"/>
              </a:rPr>
              <a:t>Άλλα</a:t>
            </a:r>
            <a:endParaRPr lang="el-GR" sz="1600" b="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l-GR" sz="1600" i="1" dirty="0" smtClean="0">
                <a:latin typeface="Open Sans" panose="020B0606030504020204" pitchFamily="34" charset="0"/>
                <a:ea typeface="Open Sans" panose="020B0606030504020204" pitchFamily="34" charset="0"/>
                <a:cs typeface="Open Sans" panose="020B0606030504020204" pitchFamily="34" charset="0"/>
              </a:rPr>
              <a:t>Σπασμοί</a:t>
            </a:r>
          </a:p>
          <a:p>
            <a:pPr marL="285750" indent="-117475">
              <a:buFont typeface="Arial" panose="020B0604020202020204" pitchFamily="34" charset="0"/>
              <a:buChar char="•"/>
            </a:pPr>
            <a:r>
              <a:rPr lang="el-GR" sz="1600" i="1" dirty="0" smtClean="0">
                <a:latin typeface="Open Sans" panose="020B0606030504020204" pitchFamily="34" charset="0"/>
                <a:ea typeface="Open Sans" panose="020B0606030504020204" pitchFamily="34" charset="0"/>
                <a:cs typeface="Open Sans" panose="020B0606030504020204" pitchFamily="34" charset="0"/>
              </a:rPr>
              <a:t>Ημικρανία</a:t>
            </a:r>
          </a:p>
          <a:p>
            <a:pPr marL="285750" indent="-117475">
              <a:buFont typeface="Arial" panose="020B0604020202020204" pitchFamily="34" charset="0"/>
              <a:buChar char="•"/>
            </a:pPr>
            <a:r>
              <a:rPr lang="en-US" sz="1600" dirty="0" err="1">
                <a:latin typeface="Open Sans" panose="020B0606030504020204" pitchFamily="34" charset="0"/>
                <a:ea typeface="Open Sans" panose="020B0606030504020204" pitchFamily="34" charset="0"/>
                <a:cs typeface="Open Sans" panose="020B0606030504020204" pitchFamily="34" charset="0"/>
              </a:rPr>
              <a:t>Mollaret’s</a:t>
            </a:r>
            <a:r>
              <a:rPr lang="en-US" sz="1600" dirty="0">
                <a:latin typeface="Open Sans" panose="020B0606030504020204" pitchFamily="34" charset="0"/>
                <a:ea typeface="Open Sans" panose="020B0606030504020204" pitchFamily="34" charset="0"/>
                <a:cs typeface="Open Sans" panose="020B0606030504020204" pitchFamily="34" charset="0"/>
              </a:rPr>
              <a:t> meningitis</a:t>
            </a:r>
            <a:endParaRPr lang="el-GR" sz="1600" i="1"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144439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Κυτταρικές πρωτεΐνες του ξενιστή, όπως:</a:t>
            </a:r>
          </a:p>
          <a:p>
            <a:pPr lvl="1"/>
            <a:r>
              <a:rPr lang="en-US" dirty="0" smtClean="0"/>
              <a:t>matrix metalloproteinase-9 </a:t>
            </a:r>
            <a:endParaRPr lang="el-GR" dirty="0" smtClean="0"/>
          </a:p>
          <a:p>
            <a:pPr lvl="1"/>
            <a:r>
              <a:rPr lang="en-US" dirty="0" smtClean="0"/>
              <a:t>intracellular adhesion molecule-1</a:t>
            </a:r>
            <a:endParaRPr lang="el-GR" dirty="0"/>
          </a:p>
          <a:p>
            <a:pPr lvl="1"/>
            <a:r>
              <a:rPr lang="en-US" dirty="0"/>
              <a:t>envelope E glycoprotein</a:t>
            </a:r>
            <a:r>
              <a:rPr lang="el-GR" dirty="0" smtClean="0"/>
              <a:t> </a:t>
            </a:r>
          </a:p>
          <a:p>
            <a:pPr marL="0" indent="0">
              <a:buNone/>
            </a:pPr>
            <a:r>
              <a:rPr lang="el-GR" dirty="0" smtClean="0"/>
              <a:t>έχουν συσχετιστεί με τη </a:t>
            </a:r>
            <a:r>
              <a:rPr lang="el-GR" dirty="0" err="1" smtClean="0"/>
              <a:t>νευροδιεισδυτικότητα</a:t>
            </a:r>
            <a:r>
              <a:rPr lang="el-GR" dirty="0" smtClean="0"/>
              <a:t> του ιού και την είσοδό του από τον ΑΕΦ</a:t>
            </a:r>
            <a:endParaRPr lang="en-US" dirty="0"/>
          </a:p>
        </p:txBody>
      </p:sp>
    </p:spTree>
    <p:extLst>
      <p:ext uri="{BB962C8B-B14F-4D97-AF65-F5344CB8AC3E}">
        <p14:creationId xmlns:p14="http://schemas.microsoft.com/office/powerpoint/2010/main" xmlns="" val="42432358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Μηχανισμοί εισόδου του </a:t>
            </a:r>
            <a:r>
              <a:rPr lang="en-US" dirty="0" smtClean="0"/>
              <a:t>WNV </a:t>
            </a:r>
            <a:r>
              <a:rPr lang="el-GR" dirty="0" smtClean="0"/>
              <a:t>στα κύτταρα στόχους στο ΚΝΣ:</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l-GR" dirty="0" smtClean="0"/>
              <a:t>Λοίμωξη ή παθητική μεταφορά μέσω του ενδοθηλίου ή μέσω επιθηλιακών κυττάρων του χοριοειδούς πλέγματος</a:t>
            </a:r>
          </a:p>
          <a:p>
            <a:pPr marL="514350" indent="-514350">
              <a:buFont typeface="+mj-lt"/>
              <a:buAutoNum type="arabicPeriod"/>
            </a:pPr>
            <a:r>
              <a:rPr lang="el-GR" dirty="0" smtClean="0"/>
              <a:t>Λοίμωξη των νευρώνων της οσφρητικής οδού και </a:t>
            </a:r>
            <a:r>
              <a:rPr lang="el-GR" dirty="0" err="1" smtClean="0"/>
              <a:t>επινέμεση</a:t>
            </a:r>
            <a:r>
              <a:rPr lang="el-GR" dirty="0" smtClean="0"/>
              <a:t> του οσφρητικού νεύρου</a:t>
            </a:r>
          </a:p>
          <a:p>
            <a:pPr marL="514350" indent="-514350">
              <a:buFont typeface="+mj-lt"/>
              <a:buAutoNum type="arabicPeriod"/>
            </a:pPr>
            <a:r>
              <a:rPr lang="el-GR" dirty="0" smtClean="0"/>
              <a:t>Λοίμωξη μέσω μηχανισμού «δούρειου ίππου», όπου ο ιός μεταφέρεται μέσω μολυσμένων κυττάρων του ανοσοποιητικού συστήματος που κινούνται προς το ΚΝΣ</a:t>
            </a:r>
          </a:p>
          <a:p>
            <a:pPr marL="514350" indent="-514350">
              <a:buFont typeface="+mj-lt"/>
              <a:buAutoNum type="arabicPeriod"/>
            </a:pPr>
            <a:r>
              <a:rPr lang="el-GR" dirty="0" smtClean="0"/>
              <a:t>Άμεση</a:t>
            </a:r>
            <a:r>
              <a:rPr lang="en-US" dirty="0"/>
              <a:t> </a:t>
            </a:r>
            <a:r>
              <a:rPr lang="el-GR" dirty="0" smtClean="0"/>
              <a:t>ανάδρομη (</a:t>
            </a:r>
            <a:r>
              <a:rPr lang="en-US" dirty="0" smtClean="0"/>
              <a:t>retrograde) </a:t>
            </a:r>
            <a:r>
              <a:rPr lang="el-GR" dirty="0" smtClean="0"/>
              <a:t>μεταφορά με αξονικά κύτταρα από μολυσμένους περιφερικούς νευρώνες</a:t>
            </a:r>
            <a:endParaRPr lang="en-US" dirty="0"/>
          </a:p>
        </p:txBody>
      </p:sp>
    </p:spTree>
    <p:extLst>
      <p:ext uri="{BB962C8B-B14F-4D97-AF65-F5344CB8AC3E}">
        <p14:creationId xmlns:p14="http://schemas.microsoft.com/office/powerpoint/2010/main" xmlns="" val="31385753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7157"/>
          </a:xfrm>
        </p:spPr>
        <p:txBody>
          <a:bodyPr/>
          <a:lstStyle/>
          <a:p>
            <a:pPr algn="ctr"/>
            <a:r>
              <a:rPr lang="en-US" dirty="0" smtClean="0"/>
              <a:t>WNV</a:t>
            </a:r>
            <a:r>
              <a:rPr lang="el-GR" dirty="0"/>
              <a:t> </a:t>
            </a:r>
            <a:r>
              <a:rPr lang="el-GR" dirty="0" smtClean="0"/>
              <a:t>Λοίμωξη</a:t>
            </a:r>
            <a:endParaRPr lang="en-US" dirty="0"/>
          </a:p>
        </p:txBody>
      </p:sp>
      <p:sp>
        <p:nvSpPr>
          <p:cNvPr id="4" name="Rounded Rectangle 3"/>
          <p:cNvSpPr/>
          <p:nvPr/>
        </p:nvSpPr>
        <p:spPr>
          <a:xfrm>
            <a:off x="632138" y="2446986"/>
            <a:ext cx="2330003" cy="100455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l-GR"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80% </a:t>
            </a:r>
            <a:r>
              <a:rPr lang="el-GR"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Ασυμπτωματικοί</a:t>
            </a:r>
            <a:endPar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p:cNvSpPr/>
          <p:nvPr/>
        </p:nvSpPr>
        <p:spPr>
          <a:xfrm>
            <a:off x="4030014" y="2446986"/>
            <a:ext cx="2330003" cy="100455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20% </a:t>
            </a:r>
          </a:p>
          <a:p>
            <a:pPr algn="ctr"/>
            <a:r>
              <a:rPr lang="en-US"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West Nile fever</a:t>
            </a:r>
            <a:endPar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ounded Rectangle 5"/>
          <p:cNvSpPr/>
          <p:nvPr/>
        </p:nvSpPr>
        <p:spPr>
          <a:xfrm>
            <a:off x="7427890" y="2446986"/>
            <a:ext cx="2330003" cy="100455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&lt;1%</a:t>
            </a:r>
          </a:p>
          <a:p>
            <a:pPr algn="ctr"/>
            <a:r>
              <a:rPr lang="en-US"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Neuroinvasive</a:t>
            </a:r>
            <a:r>
              <a:rPr lang="en-US"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disease</a:t>
            </a:r>
            <a:endParaRPr lang="en-US"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ounded Rectangle 6"/>
          <p:cNvSpPr/>
          <p:nvPr/>
        </p:nvSpPr>
        <p:spPr>
          <a:xfrm>
            <a:off x="4030014" y="3567448"/>
            <a:ext cx="2473817" cy="315532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Οξεία ήπια εμπύρετη νόσος </a:t>
            </a: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ομοιάζουσα</a:t>
            </a: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με </a:t>
            </a: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γριππώδη</a:t>
            </a: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συνδρομή</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Κεφαλαλγία</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Κόπωση</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Ανορεξία </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Ναυτία</a:t>
            </a:r>
          </a:p>
          <a:p>
            <a:pPr marL="231775" lvl="1" indent="-115888">
              <a:buFont typeface="Arial" panose="020B0604020202020204" pitchFamily="34" charset="0"/>
              <a:buChar char="•"/>
            </a:pP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Μυαλγία</a:t>
            </a:r>
          </a:p>
          <a:p>
            <a:pPr marL="231775" lvl="1" indent="-115888">
              <a:buFont typeface="Arial" panose="020B0604020202020204" pitchFamily="34" charset="0"/>
              <a:buChar char="•"/>
            </a:pP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Λεμφαδενοπάθεια</a:t>
            </a:r>
            <a:endPar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231775" lvl="1" indent="-115888">
              <a:buFont typeface="Arial" panose="020B0604020202020204" pitchFamily="34" charset="0"/>
              <a:buChar char="•"/>
            </a:pP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Κηλιδοβλαττιδώδες</a:t>
            </a: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εξάνθημα κορμού &amp; άκρων (25-50%) </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p:cNvSpPr/>
          <p:nvPr/>
        </p:nvSpPr>
        <p:spPr>
          <a:xfrm>
            <a:off x="7335590" y="3567448"/>
            <a:ext cx="2684173" cy="265304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166688" lvl="1" indent="-166688">
              <a:buFont typeface="+mj-lt"/>
              <a:buAutoNum type="arabicPeriod"/>
            </a:pP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Μηνιγγίτιδα</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1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(30-40%)</a:t>
            </a:r>
          </a:p>
          <a:p>
            <a:pPr marL="166688" lvl="1" indent="-166688">
              <a:buFont typeface="+mj-lt"/>
              <a:buAutoNum type="arabicPeriod"/>
            </a:pPr>
            <a:endPar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66688" lvl="1" indent="-166688">
              <a:buFont typeface="+mj-lt"/>
              <a:buAutoNum type="arabicPeriod"/>
            </a:pP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Εγκεφαλίτιδα</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1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(50-60%)</a:t>
            </a:r>
          </a:p>
          <a:p>
            <a:pPr marL="166688" lvl="1" indent="-166688">
              <a:buFont typeface="+mj-lt"/>
              <a:buAutoNum type="arabicPeriod"/>
            </a:pPr>
            <a:endPar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66688" lvl="1" indent="-166688">
              <a:buFont typeface="+mj-lt"/>
              <a:buAutoNum type="arabicPeriod"/>
            </a:pP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Οξεία χαλαρή παράλυση </a:t>
            </a:r>
            <a:r>
              <a:rPr lang="el-GR" sz="11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9" name="Rounded Rectangle 8"/>
          <p:cNvSpPr/>
          <p:nvPr/>
        </p:nvSpPr>
        <p:spPr>
          <a:xfrm>
            <a:off x="10212947" y="2434107"/>
            <a:ext cx="1863680" cy="2034861"/>
          </a:xfrm>
          <a:prstGeom prst="roundRect">
            <a:avLst/>
          </a:prstGeom>
          <a:no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lvl="1"/>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Άλλα σύνδρομα (σπάνια):</a:t>
            </a:r>
          </a:p>
          <a:p>
            <a:pPr marL="115888" lvl="1" indent="-115888">
              <a:buFont typeface="Arial" panose="020B0604020202020204" pitchFamily="34" charset="0"/>
              <a:buChar char="•"/>
            </a:pP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Ραβδομυόλυση</a:t>
            </a:r>
            <a:endPar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15888" lvl="1" indent="-115888">
              <a:buFont typeface="Arial" panose="020B0604020202020204" pitchFamily="34" charset="0"/>
              <a:buChar char="•"/>
            </a:pPr>
            <a:r>
              <a:rPr lang="en-US"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X</a:t>
            </a: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οριοαμφιβληστροειδίτιδα</a:t>
            </a:r>
            <a:endPar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15888" lvl="1" indent="-115888">
              <a:buFont typeface="Arial" panose="020B0604020202020204" pitchFamily="34" charset="0"/>
              <a:buChar char="•"/>
            </a:pP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Μυοσίτιδα</a:t>
            </a:r>
            <a:endPar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15888" lvl="1" indent="-115888">
              <a:buFont typeface="Arial" panose="020B0604020202020204" pitchFamily="34" charset="0"/>
              <a:buChar char="•"/>
            </a:pP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νευρώνων </a:t>
            </a:r>
            <a:r>
              <a:rPr lang="el-GR" sz="14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αύτόνομου</a:t>
            </a:r>
            <a:endPar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Arrow Connector 16"/>
          <p:cNvCxnSpPr>
            <a:stCxn id="2" idx="2"/>
            <a:endCxn id="4" idx="0"/>
          </p:cNvCxnSpPr>
          <p:nvPr/>
        </p:nvCxnSpPr>
        <p:spPr>
          <a:xfrm flipH="1">
            <a:off x="1797140" y="1352282"/>
            <a:ext cx="4298860" cy="1094704"/>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2" idx="2"/>
            <a:endCxn id="5" idx="0"/>
          </p:cNvCxnSpPr>
          <p:nvPr/>
        </p:nvCxnSpPr>
        <p:spPr>
          <a:xfrm flipH="1">
            <a:off x="5195016" y="1352282"/>
            <a:ext cx="900984" cy="1094704"/>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stCxn id="2" idx="2"/>
            <a:endCxn id="6" idx="0"/>
          </p:cNvCxnSpPr>
          <p:nvPr/>
        </p:nvCxnSpPr>
        <p:spPr>
          <a:xfrm>
            <a:off x="6096000" y="1352282"/>
            <a:ext cx="2496892" cy="1094704"/>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a:stCxn id="2" idx="2"/>
            <a:endCxn id="9" idx="0"/>
          </p:cNvCxnSpPr>
          <p:nvPr/>
        </p:nvCxnSpPr>
        <p:spPr>
          <a:xfrm>
            <a:off x="6096000" y="1352282"/>
            <a:ext cx="5048787" cy="1081825"/>
          </a:xfrm>
          <a:prstGeom prst="straightConnector1">
            <a:avLst/>
          </a:prstGeom>
          <a:ln w="19050">
            <a:prstDash val="sysDot"/>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6677176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Παράγοντες που σχετίζονται με </a:t>
            </a:r>
            <a:r>
              <a:rPr lang="en-US" dirty="0" smtClean="0"/>
              <a:t>WNV </a:t>
            </a:r>
            <a:r>
              <a:rPr lang="el-GR" dirty="0" smtClean="0"/>
              <a:t>ΚΝΣ λοίμωξη:</a:t>
            </a:r>
            <a:endParaRPr lang="en-US" dirty="0"/>
          </a:p>
        </p:txBody>
      </p:sp>
      <p:sp>
        <p:nvSpPr>
          <p:cNvPr id="3" name="Content Placeholder 2"/>
          <p:cNvSpPr>
            <a:spLocks noGrp="1"/>
          </p:cNvSpPr>
          <p:nvPr>
            <p:ph idx="1"/>
          </p:nvPr>
        </p:nvSpPr>
        <p:spPr/>
        <p:txBody>
          <a:bodyPr>
            <a:normAutofit/>
          </a:bodyPr>
          <a:lstStyle/>
          <a:p>
            <a:r>
              <a:rPr lang="en-US" dirty="0" smtClean="0"/>
              <a:t>↑</a:t>
            </a:r>
            <a:r>
              <a:rPr lang="el-GR" dirty="0" smtClean="0"/>
              <a:t> ηλικία (&gt;60 ετών)</a:t>
            </a:r>
          </a:p>
          <a:p>
            <a:r>
              <a:rPr lang="el-GR" dirty="0" err="1" smtClean="0"/>
              <a:t>Υπέραση</a:t>
            </a:r>
            <a:r>
              <a:rPr lang="el-GR" dirty="0" smtClean="0"/>
              <a:t> </a:t>
            </a:r>
          </a:p>
          <a:p>
            <a:r>
              <a:rPr lang="el-GR" dirty="0" smtClean="0"/>
              <a:t>ΣΔ </a:t>
            </a:r>
          </a:p>
          <a:p>
            <a:r>
              <a:rPr lang="el-GR" dirty="0" err="1" smtClean="0"/>
              <a:t>Ανοσοκατεσταλμένοι</a:t>
            </a:r>
            <a:r>
              <a:rPr lang="el-GR" dirty="0" smtClean="0"/>
              <a:t> (</a:t>
            </a:r>
            <a:r>
              <a:rPr lang="el-GR" dirty="0" err="1" smtClean="0"/>
              <a:t>συπμ</a:t>
            </a:r>
            <a:r>
              <a:rPr lang="el-GR" dirty="0" smtClean="0"/>
              <a:t>. Μεταμοσχευμένοι)</a:t>
            </a:r>
          </a:p>
          <a:p>
            <a:r>
              <a:rPr lang="el-GR" dirty="0" smtClean="0"/>
              <a:t>Γενετικοί παράγοντες</a:t>
            </a:r>
            <a:r>
              <a:rPr lang="en-US" dirty="0" smtClean="0"/>
              <a:t>:</a:t>
            </a:r>
            <a:endParaRPr lang="en-US" dirty="0"/>
          </a:p>
          <a:p>
            <a:pPr lvl="1"/>
            <a:r>
              <a:rPr lang="el-GR" sz="2000" dirty="0" smtClean="0"/>
              <a:t>Πολυμορφισμός γονιδίου που κωδικοποιεί ένζυμα </a:t>
            </a:r>
            <a:r>
              <a:rPr lang="el-GR" sz="2000" dirty="0" err="1" smtClean="0"/>
              <a:t>επαγώμενα</a:t>
            </a:r>
            <a:r>
              <a:rPr lang="el-GR" sz="2000" dirty="0" smtClean="0"/>
              <a:t> από </a:t>
            </a:r>
            <a:r>
              <a:rPr lang="en-US" sz="2000" dirty="0" smtClean="0"/>
              <a:t>IFN</a:t>
            </a:r>
            <a:r>
              <a:rPr lang="el-GR" sz="2000" dirty="0" smtClean="0"/>
              <a:t> που συμμετέχουν στην εγγενή </a:t>
            </a:r>
            <a:r>
              <a:rPr lang="el-GR" sz="2000" dirty="0" err="1" smtClean="0"/>
              <a:t>αντιική</a:t>
            </a:r>
            <a:r>
              <a:rPr lang="el-GR" sz="2000" dirty="0" smtClean="0"/>
              <a:t> ανοσία</a:t>
            </a:r>
          </a:p>
          <a:p>
            <a:pPr lvl="1"/>
            <a:r>
              <a:rPr lang="el-GR" sz="2000" dirty="0" smtClean="0"/>
              <a:t>Ανεπάρκεια του υποδοχέα </a:t>
            </a:r>
            <a:r>
              <a:rPr lang="en-US" sz="2000" dirty="0" smtClean="0"/>
              <a:t>CCR5,</a:t>
            </a:r>
            <a:r>
              <a:rPr lang="el-GR" sz="2000" dirty="0" smtClean="0"/>
              <a:t> με αποτέλεσμα αναστολή της κυκλοφορίας των </a:t>
            </a:r>
            <a:r>
              <a:rPr lang="en-US" sz="2000" dirty="0" smtClean="0"/>
              <a:t>WNV-</a:t>
            </a:r>
            <a:r>
              <a:rPr lang="el-GR" sz="2000" dirty="0" smtClean="0"/>
              <a:t>ειδικών </a:t>
            </a:r>
            <a:r>
              <a:rPr lang="en-US" sz="2000" dirty="0" smtClean="0"/>
              <a:t>CD8 T</a:t>
            </a:r>
            <a:r>
              <a:rPr lang="el-GR" sz="2000" dirty="0" smtClean="0"/>
              <a:t>- κυττάρων προς το ΚΝΣ.</a:t>
            </a:r>
          </a:p>
        </p:txBody>
      </p:sp>
    </p:spTree>
    <p:extLst>
      <p:ext uri="{BB962C8B-B14F-4D97-AF65-F5344CB8AC3E}">
        <p14:creationId xmlns:p14="http://schemas.microsoft.com/office/powerpoint/2010/main" xmlns="" val="14493128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WNV </a:t>
            </a:r>
            <a:r>
              <a:rPr lang="el-GR" dirty="0" smtClean="0"/>
              <a:t>Μηνιγγίτιδα</a:t>
            </a:r>
            <a:endParaRPr lang="en-US" dirty="0"/>
          </a:p>
        </p:txBody>
      </p:sp>
      <p:sp>
        <p:nvSpPr>
          <p:cNvPr id="3" name="Content Placeholder 2"/>
          <p:cNvSpPr>
            <a:spLocks noGrp="1"/>
          </p:cNvSpPr>
          <p:nvPr>
            <p:ph sz="half" idx="1"/>
          </p:nvPr>
        </p:nvSpPr>
        <p:spPr/>
        <p:txBody>
          <a:bodyPr/>
          <a:lstStyle/>
          <a:p>
            <a:r>
              <a:rPr lang="el-GR" dirty="0" smtClean="0"/>
              <a:t>Απότομη έναρξη</a:t>
            </a:r>
          </a:p>
          <a:p>
            <a:r>
              <a:rPr lang="el-GR" dirty="0" smtClean="0"/>
              <a:t>Πυρετός </a:t>
            </a:r>
          </a:p>
          <a:p>
            <a:r>
              <a:rPr lang="el-GR" dirty="0" smtClean="0"/>
              <a:t>Κεφαλαλγία  </a:t>
            </a:r>
          </a:p>
          <a:p>
            <a:r>
              <a:rPr lang="el-GR" dirty="0" smtClean="0"/>
              <a:t>Μηνιγγικά σημεία </a:t>
            </a:r>
          </a:p>
          <a:p>
            <a:r>
              <a:rPr lang="el-GR" dirty="0" smtClean="0"/>
              <a:t>Φωτοφοβία  </a:t>
            </a:r>
            <a:endParaRPr lang="el-GR" dirty="0"/>
          </a:p>
          <a:p>
            <a:r>
              <a:rPr lang="el-GR" dirty="0" err="1" smtClean="0"/>
              <a:t>Φωνοφοβία</a:t>
            </a:r>
            <a:r>
              <a:rPr lang="el-GR" dirty="0" smtClean="0"/>
              <a:t> </a:t>
            </a:r>
            <a:endParaRPr lang="en-US" dirty="0"/>
          </a:p>
        </p:txBody>
      </p:sp>
      <p:sp>
        <p:nvSpPr>
          <p:cNvPr id="4" name="Content Placeholder 3"/>
          <p:cNvSpPr>
            <a:spLocks noGrp="1"/>
          </p:cNvSpPr>
          <p:nvPr>
            <p:ph sz="half" idx="2"/>
          </p:nvPr>
        </p:nvSpPr>
        <p:spPr/>
        <p:txBody>
          <a:bodyPr/>
          <a:lstStyle/>
          <a:p>
            <a:r>
              <a:rPr lang="el-GR" dirty="0" smtClean="0"/>
              <a:t>ΕΝΥ:</a:t>
            </a:r>
          </a:p>
          <a:p>
            <a:pPr marL="631825" lvl="1" indent="-233363">
              <a:buFont typeface="Open Sans" panose="020B0606030504020204" pitchFamily="34" charset="0"/>
              <a:buChar char="›"/>
            </a:pPr>
            <a:r>
              <a:rPr lang="el-GR" dirty="0" smtClean="0"/>
              <a:t>Λεμφοκυτταρική </a:t>
            </a:r>
            <a:r>
              <a:rPr lang="el-GR" dirty="0" err="1" smtClean="0"/>
              <a:t>πλειοκυττάρωση</a:t>
            </a:r>
            <a:r>
              <a:rPr lang="el-GR" dirty="0" smtClean="0"/>
              <a:t> (</a:t>
            </a:r>
            <a:r>
              <a:rPr lang="en-US" dirty="0" err="1" smtClean="0"/>
              <a:t>avg</a:t>
            </a:r>
            <a:r>
              <a:rPr lang="el-GR" dirty="0" smtClean="0"/>
              <a:t>. 226</a:t>
            </a:r>
            <a:r>
              <a:rPr lang="en-US" dirty="0" smtClean="0"/>
              <a:t> cells/mm</a:t>
            </a:r>
            <a:r>
              <a:rPr lang="en-US" baseline="30000" dirty="0" smtClean="0"/>
              <a:t>3</a:t>
            </a:r>
            <a:r>
              <a:rPr lang="en-US" dirty="0" smtClean="0"/>
              <a:t>)</a:t>
            </a:r>
          </a:p>
          <a:p>
            <a:pPr marL="631825" lvl="1" indent="-233363">
              <a:buFont typeface="Open Sans" panose="020B0606030504020204" pitchFamily="34" charset="0"/>
              <a:buChar char="›"/>
            </a:pPr>
            <a:r>
              <a:rPr lang="en-US" dirty="0" smtClean="0"/>
              <a:t>↑ </a:t>
            </a:r>
            <a:r>
              <a:rPr lang="el-GR" dirty="0" err="1" smtClean="0"/>
              <a:t>πρωτεϊνη</a:t>
            </a:r>
            <a:r>
              <a:rPr lang="el-GR" dirty="0" smtClean="0"/>
              <a:t> </a:t>
            </a:r>
          </a:p>
          <a:p>
            <a:pPr marL="631825" lvl="1" indent="-233363">
              <a:buFont typeface="Open Sans" panose="020B0606030504020204" pitchFamily="34" charset="0"/>
              <a:buChar char="›"/>
            </a:pPr>
            <a:r>
              <a:rPr lang="el-GR" dirty="0" err="1" smtClean="0"/>
              <a:t>Κφ</a:t>
            </a:r>
            <a:r>
              <a:rPr lang="el-GR" dirty="0" smtClean="0"/>
              <a:t> γλυκόζη</a:t>
            </a:r>
          </a:p>
          <a:p>
            <a:pPr marL="227013" indent="-287338"/>
            <a:r>
              <a:rPr lang="en-US" dirty="0" smtClean="0"/>
              <a:t>CT/MRI</a:t>
            </a:r>
            <a:r>
              <a:rPr lang="el-GR" dirty="0" smtClean="0"/>
              <a:t>:</a:t>
            </a:r>
            <a:r>
              <a:rPr lang="en-US" dirty="0" smtClean="0"/>
              <a:t> </a:t>
            </a:r>
            <a:r>
              <a:rPr lang="el-GR" dirty="0" smtClean="0"/>
              <a:t>χωρίς ειδικά ευρήματα</a:t>
            </a:r>
          </a:p>
          <a:p>
            <a:pPr marL="227013" indent="-287338"/>
            <a:r>
              <a:rPr lang="el-GR" dirty="0" smtClean="0"/>
              <a:t>ΗΕΓ: </a:t>
            </a:r>
            <a:r>
              <a:rPr lang="el-GR" dirty="0" err="1" smtClean="0"/>
              <a:t>φυσίολ</a:t>
            </a:r>
            <a:r>
              <a:rPr lang="el-GR" dirty="0" smtClean="0"/>
              <a:t>.</a:t>
            </a:r>
          </a:p>
        </p:txBody>
      </p:sp>
    </p:spTree>
    <p:extLst>
      <p:ext uri="{BB962C8B-B14F-4D97-AF65-F5344CB8AC3E}">
        <p14:creationId xmlns:p14="http://schemas.microsoft.com/office/powerpoint/2010/main" xmlns="" val="11536234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WNV </a:t>
            </a:r>
            <a:r>
              <a:rPr lang="el-GR" dirty="0" smtClean="0"/>
              <a:t>Εγκεφαλίτιδα</a:t>
            </a:r>
            <a:endParaRPr lang="en-US" dirty="0"/>
          </a:p>
        </p:txBody>
      </p:sp>
      <p:sp>
        <p:nvSpPr>
          <p:cNvPr id="6" name="Content Placeholder 5"/>
          <p:cNvSpPr>
            <a:spLocks noGrp="1"/>
          </p:cNvSpPr>
          <p:nvPr>
            <p:ph idx="1"/>
          </p:nvPr>
        </p:nvSpPr>
        <p:spPr/>
        <p:txBody>
          <a:bodyPr/>
          <a:lstStyle/>
          <a:p>
            <a:r>
              <a:rPr lang="el-GR" dirty="0" smtClean="0"/>
              <a:t>ΔΔ</a:t>
            </a:r>
            <a:r>
              <a:rPr lang="en-US" dirty="0" smtClean="0"/>
              <a:t>x </a:t>
            </a:r>
            <a:r>
              <a:rPr lang="el-GR" dirty="0" smtClean="0"/>
              <a:t>από </a:t>
            </a:r>
            <a:r>
              <a:rPr lang="en-US" dirty="0" smtClean="0"/>
              <a:t>WNV-</a:t>
            </a:r>
            <a:r>
              <a:rPr lang="el-GR" dirty="0" smtClean="0"/>
              <a:t>μηνιγγίτιδα: </a:t>
            </a:r>
          </a:p>
          <a:p>
            <a:pPr marL="0" indent="0">
              <a:buNone/>
            </a:pPr>
            <a:endParaRPr lang="el-GR" dirty="0" smtClean="0"/>
          </a:p>
          <a:p>
            <a:pPr lvl="1"/>
            <a:r>
              <a:rPr lang="el-GR" dirty="0"/>
              <a:t>Σ</a:t>
            </a:r>
            <a:r>
              <a:rPr lang="el-GR" dirty="0" smtClean="0"/>
              <a:t>ημεία &amp; συμπτώματα συμμετοχής εγκεφαλικού παρεγχύματος</a:t>
            </a:r>
          </a:p>
          <a:p>
            <a:pPr marL="457200" lvl="1" indent="0">
              <a:buNone/>
            </a:pPr>
            <a:endParaRPr lang="el-GR" dirty="0" smtClean="0"/>
          </a:p>
          <a:p>
            <a:pPr lvl="1"/>
            <a:r>
              <a:rPr lang="el-GR" dirty="0" smtClean="0"/>
              <a:t>Ανωμαλίες σε ΗΕΓ &amp; </a:t>
            </a:r>
            <a:r>
              <a:rPr lang="en-US" dirty="0" smtClean="0"/>
              <a:t>CT/MRI</a:t>
            </a:r>
            <a:r>
              <a:rPr lang="el-GR" dirty="0" smtClean="0"/>
              <a:t> ενδεικτικές συμμετοχής του εγκεφαλικού παρεγχύματος</a:t>
            </a:r>
            <a:endParaRPr lang="en-US" dirty="0" smtClean="0"/>
          </a:p>
        </p:txBody>
      </p:sp>
    </p:spTree>
    <p:extLst>
      <p:ext uri="{BB962C8B-B14F-4D97-AF65-F5344CB8AC3E}">
        <p14:creationId xmlns:p14="http://schemas.microsoft.com/office/powerpoint/2010/main" xmlns="" val="19742384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WNV </a:t>
            </a:r>
            <a:r>
              <a:rPr lang="el-GR" dirty="0" smtClean="0"/>
              <a:t>Εγκεφαλίτιδα – Κλινική Εικόνα</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l-GR" dirty="0" smtClean="0"/>
              <a:t>Κύρια Συμπτώματα:</a:t>
            </a:r>
          </a:p>
          <a:p>
            <a:r>
              <a:rPr lang="el-GR" dirty="0" smtClean="0"/>
              <a:t>Πυρετός</a:t>
            </a:r>
          </a:p>
          <a:p>
            <a:r>
              <a:rPr lang="el-GR" dirty="0" smtClean="0"/>
              <a:t>Κεφαλαλγία</a:t>
            </a:r>
          </a:p>
          <a:p>
            <a:r>
              <a:rPr lang="el-GR" dirty="0" err="1" smtClean="0"/>
              <a:t>Δτχ</a:t>
            </a:r>
            <a:r>
              <a:rPr lang="el-GR" dirty="0" smtClean="0"/>
              <a:t> επιπέδου συνείδησης</a:t>
            </a:r>
          </a:p>
          <a:p>
            <a:pPr marL="0" indent="0">
              <a:buNone/>
            </a:pPr>
            <a:r>
              <a:rPr lang="el-GR" dirty="0" smtClean="0"/>
              <a:t>Συμπτώματα που σπάνια απαντώνται σε άλλες ιογενείς εγκεφαλίτιδες:</a:t>
            </a:r>
          </a:p>
          <a:p>
            <a:pPr lvl="1"/>
            <a:r>
              <a:rPr lang="el-GR" dirty="0" smtClean="0"/>
              <a:t>Τρόμος</a:t>
            </a:r>
          </a:p>
          <a:p>
            <a:pPr lvl="1"/>
            <a:r>
              <a:rPr lang="el-GR" dirty="0" err="1" smtClean="0"/>
              <a:t>Παρκινσονισμός</a:t>
            </a:r>
            <a:endParaRPr lang="el-GR" dirty="0" smtClean="0"/>
          </a:p>
          <a:p>
            <a:pPr lvl="1"/>
            <a:r>
              <a:rPr lang="el-GR" dirty="0" err="1" smtClean="0"/>
              <a:t>Μυόκλονος</a:t>
            </a:r>
            <a:endParaRPr lang="el-GR" dirty="0" smtClean="0"/>
          </a:p>
          <a:p>
            <a:pPr lvl="1"/>
            <a:r>
              <a:rPr lang="el-GR" dirty="0" smtClean="0"/>
              <a:t>Αδυναμία</a:t>
            </a:r>
            <a:endParaRPr lang="en-US" dirty="0" smtClean="0"/>
          </a:p>
          <a:p>
            <a:pPr lvl="1"/>
            <a:r>
              <a:rPr lang="el-GR" dirty="0" smtClean="0"/>
              <a:t>Νευροπάθειες</a:t>
            </a:r>
          </a:p>
          <a:p>
            <a:endParaRPr lang="en-US" dirty="0"/>
          </a:p>
        </p:txBody>
      </p:sp>
    </p:spTree>
    <p:extLst>
      <p:ext uri="{BB962C8B-B14F-4D97-AF65-F5344CB8AC3E}">
        <p14:creationId xmlns:p14="http://schemas.microsoft.com/office/powerpoint/2010/main" xmlns="" val="34763500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064"/>
          </a:xfrm>
        </p:spPr>
        <p:txBody>
          <a:bodyPr>
            <a:normAutofit/>
          </a:bodyPr>
          <a:lstStyle/>
          <a:p>
            <a:r>
              <a:rPr lang="el-GR" sz="3600" dirty="0" smtClean="0"/>
              <a:t>Τρόμος:</a:t>
            </a:r>
            <a:endParaRPr lang="en-US" sz="3600" dirty="0"/>
          </a:p>
        </p:txBody>
      </p:sp>
      <p:sp>
        <p:nvSpPr>
          <p:cNvPr id="3" name="Content Placeholder 2"/>
          <p:cNvSpPr>
            <a:spLocks noGrp="1"/>
          </p:cNvSpPr>
          <p:nvPr>
            <p:ph idx="1"/>
          </p:nvPr>
        </p:nvSpPr>
        <p:spPr>
          <a:xfrm>
            <a:off x="838200" y="1155923"/>
            <a:ext cx="10515600" cy="1960764"/>
          </a:xfrm>
        </p:spPr>
        <p:txBody>
          <a:bodyPr/>
          <a:lstStyle/>
          <a:p>
            <a:r>
              <a:rPr lang="el-GR" dirty="0" smtClean="0"/>
              <a:t>Έντονος</a:t>
            </a:r>
          </a:p>
          <a:p>
            <a:r>
              <a:rPr lang="el-GR" dirty="0" smtClean="0"/>
              <a:t>Τυπικά αφορά τα άνω άκρα</a:t>
            </a:r>
          </a:p>
          <a:p>
            <a:r>
              <a:rPr lang="el-GR" dirty="0" smtClean="0"/>
              <a:t>Κίνησης &amp; στάσης</a:t>
            </a:r>
          </a:p>
        </p:txBody>
      </p:sp>
      <p:sp>
        <p:nvSpPr>
          <p:cNvPr id="4" name="Title 1"/>
          <p:cNvSpPr txBox="1">
            <a:spLocks/>
          </p:cNvSpPr>
          <p:nvPr/>
        </p:nvSpPr>
        <p:spPr>
          <a:xfrm>
            <a:off x="838200" y="3269087"/>
            <a:ext cx="10515600" cy="678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err="1" smtClean="0"/>
              <a:t>Παρκινσονισμός</a:t>
            </a:r>
            <a:r>
              <a:rPr lang="el-GR" sz="3600" dirty="0" smtClean="0"/>
              <a:t>:</a:t>
            </a:r>
            <a:endParaRPr lang="en-US" sz="3600" dirty="0"/>
          </a:p>
        </p:txBody>
      </p:sp>
      <p:sp>
        <p:nvSpPr>
          <p:cNvPr id="5" name="Content Placeholder 2"/>
          <p:cNvSpPr txBox="1">
            <a:spLocks/>
          </p:cNvSpPr>
          <p:nvPr/>
        </p:nvSpPr>
        <p:spPr>
          <a:xfrm>
            <a:off x="838200" y="3942634"/>
            <a:ext cx="10515600" cy="1960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smtClean="0"/>
              <a:t>Βραδυκινησία</a:t>
            </a:r>
            <a:endParaRPr lang="en-US" dirty="0" smtClean="0"/>
          </a:p>
          <a:p>
            <a:r>
              <a:rPr lang="el-GR" dirty="0" err="1" smtClean="0"/>
              <a:t>Υπομιμία</a:t>
            </a:r>
            <a:endParaRPr lang="el-GR" dirty="0" smtClean="0"/>
          </a:p>
          <a:p>
            <a:r>
              <a:rPr lang="el-GR" dirty="0" smtClean="0"/>
              <a:t>Αστάθεια</a:t>
            </a:r>
          </a:p>
          <a:p>
            <a:endParaRPr lang="el-GR" dirty="0" smtClean="0"/>
          </a:p>
        </p:txBody>
      </p:sp>
      <p:sp>
        <p:nvSpPr>
          <p:cNvPr id="6" name="Title 1"/>
          <p:cNvSpPr txBox="1">
            <a:spLocks/>
          </p:cNvSpPr>
          <p:nvPr/>
        </p:nvSpPr>
        <p:spPr>
          <a:xfrm>
            <a:off x="6619740" y="421493"/>
            <a:ext cx="5028127" cy="678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err="1" smtClean="0"/>
              <a:t>Μυόκλονος</a:t>
            </a:r>
            <a:r>
              <a:rPr lang="el-GR" sz="3600" dirty="0" smtClean="0"/>
              <a:t>:</a:t>
            </a:r>
            <a:endParaRPr lang="en-US" sz="3600" dirty="0"/>
          </a:p>
        </p:txBody>
      </p:sp>
      <p:sp>
        <p:nvSpPr>
          <p:cNvPr id="7" name="Content Placeholder 2"/>
          <p:cNvSpPr txBox="1">
            <a:spLocks/>
          </p:cNvSpPr>
          <p:nvPr/>
        </p:nvSpPr>
        <p:spPr>
          <a:xfrm>
            <a:off x="6478072" y="1212290"/>
            <a:ext cx="5028127" cy="1960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smtClean="0"/>
              <a:t>Ομοιάζει με </a:t>
            </a:r>
            <a:r>
              <a:rPr lang="el-GR" dirty="0" err="1" smtClean="0"/>
              <a:t>μυόκλονο</a:t>
            </a:r>
            <a:r>
              <a:rPr lang="el-GR" dirty="0" smtClean="0"/>
              <a:t> νόσου από </a:t>
            </a:r>
            <a:r>
              <a:rPr lang="en-US" dirty="0" smtClean="0"/>
              <a:t>prions</a:t>
            </a:r>
            <a:endParaRPr lang="el-GR" dirty="0" smtClean="0"/>
          </a:p>
          <a:p>
            <a:r>
              <a:rPr lang="el-GR" dirty="0" smtClean="0"/>
              <a:t>Αφορά κυρίως τα άνω άκρα και το πρόσωπο</a:t>
            </a:r>
          </a:p>
        </p:txBody>
      </p:sp>
      <p:sp>
        <p:nvSpPr>
          <p:cNvPr id="8" name="Title 1"/>
          <p:cNvSpPr txBox="1">
            <a:spLocks/>
          </p:cNvSpPr>
          <p:nvPr/>
        </p:nvSpPr>
        <p:spPr>
          <a:xfrm>
            <a:off x="6478072" y="3269087"/>
            <a:ext cx="5028127" cy="678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err="1" smtClean="0"/>
              <a:t>Δτχ</a:t>
            </a:r>
            <a:r>
              <a:rPr lang="el-GR" sz="3600" dirty="0" smtClean="0"/>
              <a:t> παρεγκεφαλίδας:</a:t>
            </a:r>
            <a:endParaRPr lang="en-US" sz="3600" dirty="0"/>
          </a:p>
        </p:txBody>
      </p:sp>
      <p:sp>
        <p:nvSpPr>
          <p:cNvPr id="9" name="Content Placeholder 2"/>
          <p:cNvSpPr txBox="1">
            <a:spLocks/>
          </p:cNvSpPr>
          <p:nvPr/>
        </p:nvSpPr>
        <p:spPr>
          <a:xfrm>
            <a:off x="6478072" y="3947151"/>
            <a:ext cx="5028127" cy="1960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smtClean="0"/>
              <a:t>Αταξία βάδισης</a:t>
            </a:r>
          </a:p>
          <a:p>
            <a:r>
              <a:rPr lang="el-GR" dirty="0" err="1" smtClean="0"/>
              <a:t>Ασυνέργεια</a:t>
            </a:r>
            <a:r>
              <a:rPr lang="el-GR" dirty="0" smtClean="0"/>
              <a:t> </a:t>
            </a:r>
          </a:p>
        </p:txBody>
      </p:sp>
    </p:spTree>
    <p:extLst>
      <p:ext uri="{BB962C8B-B14F-4D97-AF65-F5344CB8AC3E}">
        <p14:creationId xmlns:p14="http://schemas.microsoft.com/office/powerpoint/2010/main" xmlns="" val="33744095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064"/>
          </a:xfrm>
        </p:spPr>
        <p:txBody>
          <a:bodyPr>
            <a:normAutofit/>
          </a:bodyPr>
          <a:lstStyle/>
          <a:p>
            <a:r>
              <a:rPr lang="el-GR" sz="3600" dirty="0" smtClean="0"/>
              <a:t>Αδυναμία:</a:t>
            </a:r>
            <a:endParaRPr lang="en-US" sz="3600" dirty="0"/>
          </a:p>
        </p:txBody>
      </p:sp>
      <p:sp>
        <p:nvSpPr>
          <p:cNvPr id="3" name="Content Placeholder 2"/>
          <p:cNvSpPr>
            <a:spLocks noGrp="1"/>
          </p:cNvSpPr>
          <p:nvPr>
            <p:ph idx="1"/>
          </p:nvPr>
        </p:nvSpPr>
        <p:spPr>
          <a:xfrm>
            <a:off x="838200" y="1155923"/>
            <a:ext cx="10515600" cy="1960764"/>
          </a:xfrm>
        </p:spPr>
        <p:txBody>
          <a:bodyPr/>
          <a:lstStyle/>
          <a:p>
            <a:r>
              <a:rPr lang="el-GR" dirty="0" smtClean="0"/>
              <a:t>Γενικευμένη </a:t>
            </a:r>
          </a:p>
          <a:p>
            <a:pPr marL="0" indent="0">
              <a:buNone/>
            </a:pPr>
            <a:r>
              <a:rPr lang="el-GR" dirty="0" smtClean="0"/>
              <a:t>ή </a:t>
            </a:r>
          </a:p>
          <a:p>
            <a:r>
              <a:rPr lang="el-GR" dirty="0" smtClean="0"/>
              <a:t>Τύπου κατώτερου κινητικού νευρώνα</a:t>
            </a:r>
            <a:r>
              <a:rPr lang="en-US" dirty="0" smtClean="0"/>
              <a:t> </a:t>
            </a:r>
            <a:r>
              <a:rPr lang="el-GR" dirty="0" smtClean="0"/>
              <a:t>με υποτονία &amp; απώλεια αντανακλαστικών </a:t>
            </a:r>
            <a:r>
              <a:rPr lang="el-GR" i="1" dirty="0" smtClean="0"/>
              <a:t>χωρίς</a:t>
            </a:r>
            <a:r>
              <a:rPr lang="el-GR" dirty="0" smtClean="0"/>
              <a:t> απώλεια αισθητικότητας</a:t>
            </a:r>
          </a:p>
        </p:txBody>
      </p:sp>
      <p:sp>
        <p:nvSpPr>
          <p:cNvPr id="4" name="Title 1"/>
          <p:cNvSpPr txBox="1">
            <a:spLocks/>
          </p:cNvSpPr>
          <p:nvPr/>
        </p:nvSpPr>
        <p:spPr>
          <a:xfrm>
            <a:off x="838200" y="3116687"/>
            <a:ext cx="10515600" cy="678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smtClean="0"/>
              <a:t>Νευροπάθειες:</a:t>
            </a:r>
            <a:endParaRPr lang="en-US" sz="3600" dirty="0"/>
          </a:p>
        </p:txBody>
      </p:sp>
      <p:sp>
        <p:nvSpPr>
          <p:cNvPr id="5" name="Content Placeholder 2"/>
          <p:cNvSpPr txBox="1">
            <a:spLocks/>
          </p:cNvSpPr>
          <p:nvPr/>
        </p:nvSpPr>
        <p:spPr>
          <a:xfrm>
            <a:off x="838200" y="3794751"/>
            <a:ext cx="10515600" cy="1960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smtClean="0"/>
              <a:t>Κυρίως, </a:t>
            </a:r>
            <a:r>
              <a:rPr lang="el-GR" dirty="0" err="1" smtClean="0"/>
              <a:t>ετερόπλευρη</a:t>
            </a:r>
            <a:r>
              <a:rPr lang="el-GR" dirty="0" smtClean="0"/>
              <a:t> ή </a:t>
            </a:r>
            <a:r>
              <a:rPr lang="el-GR" dirty="0" err="1" smtClean="0"/>
              <a:t>αμφοτερόπλευρη</a:t>
            </a:r>
            <a:r>
              <a:rPr lang="el-GR" dirty="0" smtClean="0"/>
              <a:t> πάρεση προσωπικού </a:t>
            </a:r>
          </a:p>
          <a:p>
            <a:r>
              <a:rPr lang="el-GR" dirty="0" smtClean="0"/>
              <a:t>Εμφανίζεται στο 20% των περιπτώσεων</a:t>
            </a:r>
          </a:p>
        </p:txBody>
      </p:sp>
    </p:spTree>
    <p:extLst>
      <p:ext uri="{BB962C8B-B14F-4D97-AF65-F5344CB8AC3E}">
        <p14:creationId xmlns:p14="http://schemas.microsoft.com/office/powerpoint/2010/main" xmlns="" val="40791653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WNV </a:t>
            </a:r>
            <a:r>
              <a:rPr lang="el-GR" dirty="0" err="1" smtClean="0"/>
              <a:t>Εγκαφαλίτιδα</a:t>
            </a:r>
            <a:r>
              <a:rPr lang="el-GR" dirty="0" smtClean="0"/>
              <a:t> - Διερεύνηση</a:t>
            </a:r>
            <a:endParaRPr lang="en-US" dirty="0"/>
          </a:p>
        </p:txBody>
      </p:sp>
      <p:sp>
        <p:nvSpPr>
          <p:cNvPr id="5" name="Content Placeholder 4"/>
          <p:cNvSpPr>
            <a:spLocks noGrp="1"/>
          </p:cNvSpPr>
          <p:nvPr>
            <p:ph sz="half" idx="2"/>
          </p:nvPr>
        </p:nvSpPr>
        <p:spPr/>
        <p:txBody>
          <a:bodyPr/>
          <a:lstStyle/>
          <a:p>
            <a:r>
              <a:rPr lang="en-US" dirty="0" smtClean="0"/>
              <a:t>MRI:</a:t>
            </a:r>
          </a:p>
          <a:p>
            <a:pPr lvl="1">
              <a:buFont typeface="Open Sans" panose="020B0606030504020204" pitchFamily="34" charset="0"/>
              <a:buChar char="›"/>
            </a:pPr>
            <a:r>
              <a:rPr lang="el-GR" dirty="0" smtClean="0"/>
              <a:t>Ανωμαλίες στο 50-70% των περιπτώσεων </a:t>
            </a:r>
            <a:r>
              <a:rPr lang="el-GR" sz="1800" dirty="0" smtClean="0"/>
              <a:t>(η συχνότητά εξαρτάται από το χρόνο εκτέλεσης και τη μέθοδο) </a:t>
            </a:r>
          </a:p>
          <a:p>
            <a:pPr lvl="1">
              <a:buFont typeface="Open Sans" panose="020B0606030504020204" pitchFamily="34" charset="0"/>
              <a:buChar char="›"/>
            </a:pPr>
            <a:r>
              <a:rPr lang="el-GR" dirty="0" smtClean="0"/>
              <a:t>Οι βλάβες αφορούν τον </a:t>
            </a:r>
            <a:r>
              <a:rPr lang="el-GR" i="1" dirty="0" smtClean="0"/>
              <a:t>θάλαμο</a:t>
            </a:r>
            <a:r>
              <a:rPr lang="el-GR" dirty="0" smtClean="0"/>
              <a:t>, τα </a:t>
            </a:r>
            <a:r>
              <a:rPr lang="el-GR" i="1" dirty="0" smtClean="0"/>
              <a:t>βασικά γάγγλια </a:t>
            </a:r>
            <a:r>
              <a:rPr lang="el-GR" dirty="0" smtClean="0"/>
              <a:t>και το </a:t>
            </a:r>
            <a:r>
              <a:rPr lang="el-GR" i="1" dirty="0" smtClean="0"/>
              <a:t>στέλεχος</a:t>
            </a:r>
          </a:p>
          <a:p>
            <a:pPr lvl="1">
              <a:buFont typeface="Open Sans" panose="020B0606030504020204" pitchFamily="34" charset="0"/>
              <a:buChar char="›"/>
            </a:pPr>
            <a:r>
              <a:rPr lang="el-GR" dirty="0" smtClean="0"/>
              <a:t>Λιγότερο συχνά: λευκή ουσία</a:t>
            </a:r>
          </a:p>
          <a:p>
            <a:r>
              <a:rPr lang="en-US" dirty="0" smtClean="0"/>
              <a:t>CT </a:t>
            </a:r>
            <a:r>
              <a:rPr lang="el-GR" dirty="0" smtClean="0"/>
              <a:t>λιγότερο ευαίσθητη</a:t>
            </a:r>
          </a:p>
        </p:txBody>
      </p:sp>
      <p:sp>
        <p:nvSpPr>
          <p:cNvPr id="6" name="Content Placeholder 3"/>
          <p:cNvSpPr txBox="1">
            <a:spLocks/>
          </p:cNvSpPr>
          <p:nvPr/>
        </p:nvSpPr>
        <p:spPr>
          <a:xfrm>
            <a:off x="9906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err="1" smtClean="0"/>
              <a:t>Γεν.αίματος</a:t>
            </a:r>
            <a:r>
              <a:rPr lang="el-GR" dirty="0" smtClean="0"/>
              <a:t>:</a:t>
            </a:r>
          </a:p>
          <a:p>
            <a:pPr lvl="1">
              <a:buFont typeface="Open Sans" panose="020B0606030504020204" pitchFamily="34" charset="0"/>
              <a:buChar char="›"/>
            </a:pPr>
            <a:r>
              <a:rPr lang="el-GR" dirty="0" err="1" smtClean="0"/>
              <a:t>κφ</a:t>
            </a:r>
            <a:r>
              <a:rPr lang="el-GR" dirty="0" smtClean="0"/>
              <a:t> </a:t>
            </a:r>
            <a:r>
              <a:rPr lang="en-US" dirty="0" smtClean="0"/>
              <a:t>CBC </a:t>
            </a:r>
            <a:r>
              <a:rPr lang="el-GR" dirty="0" smtClean="0"/>
              <a:t>ή ήπια </a:t>
            </a:r>
            <a:r>
              <a:rPr lang="el-GR" dirty="0" err="1" smtClean="0"/>
              <a:t>λευκοκυττάρωση</a:t>
            </a:r>
            <a:endParaRPr lang="el-GR" dirty="0" smtClean="0"/>
          </a:p>
          <a:p>
            <a:r>
              <a:rPr lang="el-GR" dirty="0" smtClean="0"/>
              <a:t>ΕΝΥ </a:t>
            </a:r>
            <a:r>
              <a:rPr lang="el-GR" sz="1800" dirty="0" smtClean="0"/>
              <a:t>(όμοια με μηνιγγίτιδα</a:t>
            </a:r>
            <a:r>
              <a:rPr lang="el-GR" sz="2000" dirty="0" smtClean="0"/>
              <a:t>)</a:t>
            </a:r>
            <a:r>
              <a:rPr lang="el-GR" dirty="0" smtClean="0"/>
              <a:t>:</a:t>
            </a:r>
          </a:p>
          <a:p>
            <a:pPr marL="631825" lvl="1" indent="-233363">
              <a:buFont typeface="Open Sans" panose="020B0606030504020204" pitchFamily="34" charset="0"/>
              <a:buChar char="›"/>
            </a:pPr>
            <a:r>
              <a:rPr lang="el-GR" dirty="0" err="1" smtClean="0"/>
              <a:t>Πλειοκυττάρωση</a:t>
            </a:r>
            <a:r>
              <a:rPr lang="el-GR" dirty="0" smtClean="0"/>
              <a:t> (</a:t>
            </a:r>
            <a:r>
              <a:rPr lang="en-US" dirty="0" err="1" smtClean="0"/>
              <a:t>avg</a:t>
            </a:r>
            <a:r>
              <a:rPr lang="el-GR" dirty="0" smtClean="0"/>
              <a:t>. 226</a:t>
            </a:r>
            <a:r>
              <a:rPr lang="en-US" dirty="0" smtClean="0"/>
              <a:t> cells/mm</a:t>
            </a:r>
            <a:r>
              <a:rPr lang="en-US" baseline="30000" dirty="0" smtClean="0"/>
              <a:t>3</a:t>
            </a:r>
            <a:r>
              <a:rPr lang="en-US" dirty="0" smtClean="0"/>
              <a:t>) –</a:t>
            </a:r>
            <a:r>
              <a:rPr lang="el-GR" dirty="0" smtClean="0"/>
              <a:t> </a:t>
            </a:r>
            <a:r>
              <a:rPr lang="el-GR" sz="2000" dirty="0" smtClean="0"/>
              <a:t>Επικράτηση </a:t>
            </a:r>
            <a:r>
              <a:rPr lang="el-GR" sz="2000" i="1" dirty="0" err="1" smtClean="0"/>
              <a:t>ουδετεροφίλλων</a:t>
            </a:r>
            <a:r>
              <a:rPr lang="el-GR" sz="2000" dirty="0" smtClean="0"/>
              <a:t> στο 37% των περιπτώσεων</a:t>
            </a:r>
            <a:r>
              <a:rPr lang="el-GR" dirty="0" smtClean="0"/>
              <a:t> </a:t>
            </a:r>
            <a:r>
              <a:rPr lang="el-GR" sz="1600" dirty="0" smtClean="0"/>
              <a:t>(</a:t>
            </a:r>
            <a:r>
              <a:rPr lang="en-US" sz="1600" dirty="0" smtClean="0"/>
              <a:t>Vs Lymph </a:t>
            </a:r>
            <a:r>
              <a:rPr lang="el-GR" sz="1600" dirty="0" smtClean="0"/>
              <a:t>σε μηνιγγίτιδα)</a:t>
            </a:r>
            <a:endParaRPr lang="en-US" dirty="0" smtClean="0"/>
          </a:p>
          <a:p>
            <a:pPr marL="631825" lvl="1" indent="-233363">
              <a:buFont typeface="Open Sans" panose="020B0606030504020204" pitchFamily="34" charset="0"/>
              <a:buChar char="›"/>
            </a:pPr>
            <a:r>
              <a:rPr lang="en-US" dirty="0" smtClean="0"/>
              <a:t>↑ </a:t>
            </a:r>
            <a:r>
              <a:rPr lang="el-GR" dirty="0" err="1" smtClean="0"/>
              <a:t>πρωτεϊνη</a:t>
            </a:r>
            <a:r>
              <a:rPr lang="el-GR" dirty="0" smtClean="0"/>
              <a:t> </a:t>
            </a:r>
          </a:p>
          <a:p>
            <a:pPr marL="631825" lvl="1" indent="-233363">
              <a:buFont typeface="Open Sans" panose="020B0606030504020204" pitchFamily="34" charset="0"/>
              <a:buChar char="›"/>
            </a:pPr>
            <a:r>
              <a:rPr lang="el-GR" dirty="0" err="1" smtClean="0"/>
              <a:t>Κφ</a:t>
            </a:r>
            <a:r>
              <a:rPr lang="el-GR" dirty="0" smtClean="0"/>
              <a:t> γλυκόζη</a:t>
            </a:r>
          </a:p>
        </p:txBody>
      </p:sp>
    </p:spTree>
    <p:extLst>
      <p:ext uri="{BB962C8B-B14F-4D97-AF65-F5344CB8AC3E}">
        <p14:creationId xmlns:p14="http://schemas.microsoft.com/office/powerpoint/2010/main" xmlns="" val="210511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Εγκεφαλίτιδα</a:t>
            </a:r>
            <a:endParaRPr lang="en-US" dirty="0"/>
          </a:p>
        </p:txBody>
      </p:sp>
      <p:sp>
        <p:nvSpPr>
          <p:cNvPr id="3" name="Content Placeholder 2"/>
          <p:cNvSpPr>
            <a:spLocks noGrp="1"/>
          </p:cNvSpPr>
          <p:nvPr>
            <p:ph idx="1"/>
          </p:nvPr>
        </p:nvSpPr>
        <p:spPr/>
        <p:txBody>
          <a:bodyPr>
            <a:normAutofit fontScale="92500" lnSpcReduction="10000"/>
          </a:bodyPr>
          <a:lstStyle/>
          <a:p>
            <a:r>
              <a:rPr lang="el-GR" dirty="0" smtClean="0"/>
              <a:t>Οξεία, συνήθως γενικευμένη, φλεγμονή του εγκεφαλικού παρεγχύματος με κλινικά ή εργαστηριακά ευρήματα νευρολογικής δυσλειτουργίας</a:t>
            </a:r>
            <a:endParaRPr lang="en-US" dirty="0" smtClean="0"/>
          </a:p>
          <a:p>
            <a:r>
              <a:rPr lang="el-GR" dirty="0" smtClean="0"/>
              <a:t>Κλασική 3άδα συμπτωμάτων:</a:t>
            </a:r>
          </a:p>
          <a:p>
            <a:pPr marL="914400" lvl="1" indent="-457200">
              <a:buFont typeface="+mj-lt"/>
              <a:buAutoNum type="arabicPeriod"/>
            </a:pPr>
            <a:r>
              <a:rPr lang="el-GR" dirty="0" smtClean="0"/>
              <a:t>Πυρετός</a:t>
            </a:r>
          </a:p>
          <a:p>
            <a:pPr marL="914400" lvl="1" indent="-457200">
              <a:buFont typeface="+mj-lt"/>
              <a:buAutoNum type="arabicPeriod"/>
            </a:pPr>
            <a:r>
              <a:rPr lang="el-GR" dirty="0" smtClean="0"/>
              <a:t>Κεφαλαλγία</a:t>
            </a:r>
          </a:p>
          <a:p>
            <a:pPr marL="914400" lvl="1" indent="-457200">
              <a:buFont typeface="+mj-lt"/>
              <a:buAutoNum type="arabicPeriod"/>
            </a:pPr>
            <a:r>
              <a:rPr lang="el-GR" dirty="0" err="1" smtClean="0"/>
              <a:t>Δτχ</a:t>
            </a:r>
            <a:r>
              <a:rPr lang="el-GR" dirty="0" smtClean="0"/>
              <a:t> επιπέδου συνείδησης  </a:t>
            </a:r>
          </a:p>
          <a:p>
            <a:pPr lvl="2"/>
            <a:r>
              <a:rPr lang="el-GR" dirty="0" smtClean="0"/>
              <a:t>Παρατηρείται στα αρχικά στάδια της νόσου</a:t>
            </a:r>
          </a:p>
          <a:p>
            <a:pPr lvl="2"/>
            <a:r>
              <a:rPr lang="el-GR" dirty="0" err="1" smtClean="0"/>
              <a:t>Προεξάρχον</a:t>
            </a:r>
            <a:r>
              <a:rPr lang="el-GR" dirty="0" smtClean="0"/>
              <a:t> σύμπτωμα </a:t>
            </a:r>
          </a:p>
          <a:p>
            <a:r>
              <a:rPr lang="el-GR" dirty="0" smtClean="0"/>
              <a:t>Άλλα ευρήματα:</a:t>
            </a:r>
          </a:p>
          <a:p>
            <a:pPr lvl="1"/>
            <a:r>
              <a:rPr lang="el-GR" dirty="0" err="1" smtClean="0"/>
              <a:t>Δτχ</a:t>
            </a:r>
            <a:r>
              <a:rPr lang="el-GR" dirty="0" smtClean="0"/>
              <a:t> συμπεριφοράς &amp; λόγου</a:t>
            </a:r>
          </a:p>
          <a:p>
            <a:pPr lvl="1"/>
            <a:r>
              <a:rPr lang="el-GR" dirty="0" smtClean="0"/>
              <a:t>Εστιακά ή γενικευμένα νευρολογικά σημεία (π.χ. σπασμοί, </a:t>
            </a:r>
            <a:r>
              <a:rPr lang="el-GR" dirty="0" err="1" smtClean="0"/>
              <a:t>ημιπάρεση</a:t>
            </a:r>
            <a:r>
              <a:rPr lang="el-GR" dirty="0" smtClean="0"/>
              <a:t>)</a:t>
            </a:r>
          </a:p>
          <a:p>
            <a:pPr lvl="1"/>
            <a:endParaRPr lang="en-US" dirty="0"/>
          </a:p>
        </p:txBody>
      </p:sp>
    </p:spTree>
    <p:extLst>
      <p:ext uri="{BB962C8B-B14F-4D97-AF65-F5344CB8AC3E}">
        <p14:creationId xmlns:p14="http://schemas.microsoft.com/office/powerpoint/2010/main" xmlns="" val="17745964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Text Placeholder 10"/>
          <p:cNvSpPr>
            <a:spLocks noGrp="1"/>
          </p:cNvSpPr>
          <p:nvPr>
            <p:ph type="body" sz="half" idx="2"/>
          </p:nvPr>
        </p:nvSpPr>
        <p:spPr>
          <a:xfrm>
            <a:off x="7095417" y="900332"/>
            <a:ext cx="4998109" cy="4861976"/>
          </a:xfrm>
        </p:spPr>
        <p:txBody>
          <a:bodyPr>
            <a:normAutofit/>
          </a:bodyPr>
          <a:lstStyle/>
          <a:p>
            <a:r>
              <a:rPr lang="el-GR" dirty="0" smtClean="0"/>
              <a:t>Εικόνες στο επίπεδο των βασικών γαγγλίων και υδραγωγό του </a:t>
            </a:r>
            <a:r>
              <a:rPr lang="en-US" dirty="0" err="1" smtClean="0"/>
              <a:t>Sylvious</a:t>
            </a:r>
            <a:r>
              <a:rPr lang="en-US" dirty="0" smtClean="0"/>
              <a:t> </a:t>
            </a:r>
            <a:r>
              <a:rPr lang="el-GR" dirty="0" smtClean="0"/>
              <a:t>σε ασθενή με </a:t>
            </a:r>
            <a:r>
              <a:rPr lang="el-GR" dirty="0" err="1" smtClean="0"/>
              <a:t>υπερενίσχυση</a:t>
            </a:r>
            <a:r>
              <a:rPr lang="el-GR" dirty="0" smtClean="0"/>
              <a:t> σε εικόνες </a:t>
            </a:r>
            <a:r>
              <a:rPr lang="en-US" dirty="0" smtClean="0"/>
              <a:t>FLAIR.</a:t>
            </a:r>
          </a:p>
          <a:p>
            <a:r>
              <a:rPr lang="en-US" dirty="0" smtClean="0"/>
              <a:t>A: FLAIR </a:t>
            </a:r>
            <a:r>
              <a:rPr lang="el-GR" dirty="0" smtClean="0"/>
              <a:t>ενισχυμένης αντίθεσης – Αυξημένη ένταση σήματος στα βασικά γάγγλια και στα οπίσθια άκρα της έσω κάψας </a:t>
            </a:r>
            <a:r>
              <a:rPr lang="el-GR" dirty="0" err="1" smtClean="0"/>
              <a:t>ετερόπλευρα</a:t>
            </a:r>
            <a:r>
              <a:rPr lang="el-GR" dirty="0" smtClean="0"/>
              <a:t>, στον αριστερό θάλαμο και αριστερή </a:t>
            </a:r>
            <a:r>
              <a:rPr lang="el-GR" dirty="0" err="1" smtClean="0"/>
              <a:t>περικοιλιακή</a:t>
            </a:r>
            <a:r>
              <a:rPr lang="el-GR" dirty="0" smtClean="0"/>
              <a:t> λευκή ουσία, καθώς και στις </a:t>
            </a:r>
            <a:r>
              <a:rPr lang="el-GR" dirty="0" err="1" smtClean="0"/>
              <a:t>κροταφοβρεγματικές</a:t>
            </a:r>
            <a:r>
              <a:rPr lang="el-GR" dirty="0" smtClean="0"/>
              <a:t> και ινιακές αύλακες.</a:t>
            </a:r>
          </a:p>
          <a:p>
            <a:r>
              <a:rPr lang="en-US" dirty="0" smtClean="0"/>
              <a:t>B: T1W1</a:t>
            </a:r>
            <a:r>
              <a:rPr lang="el-GR" dirty="0" smtClean="0"/>
              <a:t> – Χωρίς αντίστοιχα ευρήματα</a:t>
            </a:r>
            <a:endParaRPr lang="en-US" dirty="0" smtClean="0"/>
          </a:p>
          <a:p>
            <a:r>
              <a:rPr lang="en-US" dirty="0" smtClean="0"/>
              <a:t>C &amp; D: DW images – </a:t>
            </a:r>
            <a:r>
              <a:rPr lang="el-GR" dirty="0" smtClean="0"/>
              <a:t>Περιορισμένη διάχυση παρατηρείται στην αριστερή </a:t>
            </a:r>
            <a:r>
              <a:rPr lang="el-GR" dirty="0" err="1" smtClean="0"/>
              <a:t>περικοιλιακή</a:t>
            </a:r>
            <a:r>
              <a:rPr lang="el-GR" dirty="0" smtClean="0"/>
              <a:t> λευκή ουσία, αριστερά βασικά γάγγλια και </a:t>
            </a:r>
            <a:r>
              <a:rPr lang="el-GR" dirty="0"/>
              <a:t>στα οπίσθια άκρα της έσω κάψας </a:t>
            </a:r>
            <a:r>
              <a:rPr lang="el-GR" dirty="0" err="1" smtClean="0"/>
              <a:t>ετερόπλευρα</a:t>
            </a:r>
            <a:r>
              <a:rPr lang="el-GR" dirty="0" smtClean="0"/>
              <a:t>.</a:t>
            </a:r>
          </a:p>
          <a:p>
            <a:r>
              <a:rPr lang="en-US" dirty="0" smtClean="0"/>
              <a:t>E &amp; F:</a:t>
            </a:r>
            <a:r>
              <a:rPr lang="el-GR" dirty="0" smtClean="0"/>
              <a:t> </a:t>
            </a:r>
            <a:r>
              <a:rPr lang="en-US" dirty="0" smtClean="0"/>
              <a:t>FLAIR – </a:t>
            </a:r>
            <a:r>
              <a:rPr lang="el-GR" dirty="0" smtClean="0"/>
              <a:t>Αυξημένη ένταση σήματος στο </a:t>
            </a:r>
            <a:r>
              <a:rPr lang="el-GR" dirty="0" err="1" smtClean="0"/>
              <a:t>μεσεγκέφαλο</a:t>
            </a:r>
            <a:r>
              <a:rPr lang="el-GR" dirty="0" smtClean="0"/>
              <a:t> και στο δεξιό κροταφικό λοβό περιφερειακά. </a:t>
            </a:r>
            <a:r>
              <a:rPr lang="el-GR" dirty="0" err="1" smtClean="0"/>
              <a:t>Υπερενίσχυση</a:t>
            </a:r>
            <a:r>
              <a:rPr lang="el-GR" dirty="0" smtClean="0"/>
              <a:t> φαίνεται και πάλι στις αύλακες, που σηματοδοτεί </a:t>
            </a:r>
            <a:r>
              <a:rPr lang="en-US" dirty="0" smtClean="0"/>
              <a:t>WNV</a:t>
            </a:r>
            <a:r>
              <a:rPr lang="el-GR" dirty="0" smtClean="0"/>
              <a:t> </a:t>
            </a:r>
            <a:r>
              <a:rPr lang="el-GR" dirty="0" err="1" smtClean="0"/>
              <a:t>μηνιγγοεγκεφαλίτιδα</a:t>
            </a:r>
            <a:r>
              <a:rPr lang="en-US" dirty="0"/>
              <a:t>.</a:t>
            </a:r>
            <a:endParaRPr lang="el-GR" dirty="0" smtClean="0"/>
          </a:p>
          <a:p>
            <a:pPr marL="342900" indent="-342900">
              <a:buAutoNum type="alphaUcPeriod"/>
            </a:pPr>
            <a:endParaRPr lang="en-US"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5162" y="457200"/>
            <a:ext cx="6682946" cy="5367242"/>
          </a:xfrm>
        </p:spPr>
      </p:pic>
      <p:sp>
        <p:nvSpPr>
          <p:cNvPr id="14" name="TextBox 13"/>
          <p:cNvSpPr txBox="1"/>
          <p:nvPr/>
        </p:nvSpPr>
        <p:spPr>
          <a:xfrm>
            <a:off x="1977317" y="6596390"/>
            <a:ext cx="10236200" cy="261610"/>
          </a:xfrm>
          <a:prstGeom prst="rect">
            <a:avLst/>
          </a:prstGeom>
          <a:noFill/>
        </p:spPr>
        <p:txBody>
          <a:bodyPr wrap="square" rtlCol="0">
            <a:spAutoFit/>
          </a:bodyPr>
          <a:lstStyle/>
          <a:p>
            <a:pPr algn="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Ali M,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Safriel</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Y,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Sohi</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J,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Llave</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 Weathers S. West Nile virus infection: MR imaging findings in the nervous system. AJNR Am J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Neuroradiol</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2005;26(2):289-97.</a:t>
            </a:r>
            <a:endParaRPr lang="el-GR"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14895984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036417" y="1"/>
            <a:ext cx="3237303" cy="6858000"/>
          </a:xfrm>
        </p:spPr>
      </p:pic>
      <p:sp>
        <p:nvSpPr>
          <p:cNvPr id="4" name="Text Placeholder 3"/>
          <p:cNvSpPr>
            <a:spLocks noGrp="1"/>
          </p:cNvSpPr>
          <p:nvPr>
            <p:ph type="body" sz="half" idx="2"/>
          </p:nvPr>
        </p:nvSpPr>
        <p:spPr>
          <a:xfrm>
            <a:off x="998049" y="2602523"/>
            <a:ext cx="6598504" cy="2039815"/>
          </a:xfrm>
        </p:spPr>
        <p:txBody>
          <a:bodyPr>
            <a:normAutofit/>
          </a:bodyPr>
          <a:lstStyle/>
          <a:p>
            <a:r>
              <a:rPr lang="el-GR" sz="2400" dirty="0" smtClean="0"/>
              <a:t>Στεφανιαία </a:t>
            </a:r>
            <a:r>
              <a:rPr lang="en-US" sz="2400" dirty="0" smtClean="0"/>
              <a:t>FLAIR</a:t>
            </a:r>
            <a:r>
              <a:rPr lang="el-GR" sz="2400" dirty="0"/>
              <a:t> </a:t>
            </a:r>
            <a:r>
              <a:rPr lang="el-GR" sz="2400" dirty="0" smtClean="0"/>
              <a:t>λήψη – Δείχνει μια περιοχή με ασυνήθιστα αυξημένο σήμα στο θάλαμο, στη μέλαινα ουσία </a:t>
            </a:r>
            <a:r>
              <a:rPr lang="en-US" sz="2400" dirty="0" smtClean="0"/>
              <a:t>(</a:t>
            </a:r>
            <a:r>
              <a:rPr lang="el-GR" sz="2400" dirty="0" smtClean="0"/>
              <a:t>που εκτείνεται προς τα άνω του </a:t>
            </a:r>
            <a:r>
              <a:rPr lang="el-GR" sz="2400" dirty="0" err="1" smtClean="0"/>
              <a:t>υποθαλαμικού</a:t>
            </a:r>
            <a:r>
              <a:rPr lang="el-GR" sz="2400" dirty="0" smtClean="0"/>
              <a:t> πυρήνα) και στη λευκή ουσία.</a:t>
            </a:r>
            <a:endParaRPr lang="en-US" sz="2400" dirty="0"/>
          </a:p>
        </p:txBody>
      </p:sp>
    </p:spTree>
    <p:extLst>
      <p:ext uri="{BB962C8B-B14F-4D97-AF65-F5344CB8AC3E}">
        <p14:creationId xmlns:p14="http://schemas.microsoft.com/office/powerpoint/2010/main" xmlns="" val="12457922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l="10370" r="10370"/>
          <a:stretch>
            <a:fillRect/>
          </a:stretch>
        </p:blipFill>
        <p:spPr/>
      </p:pic>
      <p:sp>
        <p:nvSpPr>
          <p:cNvPr id="4" name="Text Placeholder 3"/>
          <p:cNvSpPr>
            <a:spLocks noGrp="1"/>
          </p:cNvSpPr>
          <p:nvPr>
            <p:ph type="body" sz="half" idx="2"/>
          </p:nvPr>
        </p:nvSpPr>
        <p:spPr/>
        <p:txBody>
          <a:bodyPr>
            <a:normAutofit/>
          </a:bodyPr>
          <a:lstStyle/>
          <a:p>
            <a:r>
              <a:rPr lang="el-GR" sz="2000" dirty="0" err="1" smtClean="0"/>
              <a:t>Περιαγγειακή</a:t>
            </a:r>
            <a:r>
              <a:rPr lang="el-GR" sz="2000" dirty="0" smtClean="0"/>
              <a:t> λεμφοκυτταρική διήθηση στο εγκεφαλικό παρέγχυμα ασθενούς με </a:t>
            </a:r>
            <a:r>
              <a:rPr lang="en-US" sz="2000" dirty="0" smtClean="0"/>
              <a:t>WNV </a:t>
            </a:r>
            <a:r>
              <a:rPr lang="el-GR" sz="2000" dirty="0" smtClean="0"/>
              <a:t>λοίμωξη</a:t>
            </a:r>
            <a:endParaRPr lang="en-US" sz="2000" dirty="0"/>
          </a:p>
        </p:txBody>
      </p:sp>
      <p:sp>
        <p:nvSpPr>
          <p:cNvPr id="6" name="TextBox 5"/>
          <p:cNvSpPr txBox="1"/>
          <p:nvPr/>
        </p:nvSpPr>
        <p:spPr>
          <a:xfrm>
            <a:off x="1955800" y="6427113"/>
            <a:ext cx="10236200" cy="430887"/>
          </a:xfrm>
          <a:prstGeom prst="rect">
            <a:avLst/>
          </a:prstGeom>
          <a:noFill/>
        </p:spPr>
        <p:txBody>
          <a:bodyPr wrap="square" rtlCol="0">
            <a:spAutoFit/>
          </a:bodyPr>
          <a:lstStyle/>
          <a:p>
            <a:pPr algn="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Jeha</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Lara, and Cathy A.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Sila</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"Neurologic Complications of West Nile Virus." </a:t>
            </a:r>
            <a:r>
              <a:rPr lang="en-US" sz="11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Cleveland Clinic Continuing Medical Education (CME)</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Center for Continuing Education,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n.d.</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Web. 14 Sept. 2014</a:t>
            </a:r>
            <a:r>
              <a:rPr lang="en-US" sz="11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24529384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l="14763" r="14763"/>
          <a:stretch>
            <a:fillRect/>
          </a:stretch>
        </p:blipFill>
        <p:spPr/>
      </p:pic>
      <p:sp>
        <p:nvSpPr>
          <p:cNvPr id="4" name="Text Placeholder 3"/>
          <p:cNvSpPr>
            <a:spLocks noGrp="1"/>
          </p:cNvSpPr>
          <p:nvPr>
            <p:ph type="body" sz="half" idx="2"/>
          </p:nvPr>
        </p:nvSpPr>
        <p:spPr/>
        <p:txBody>
          <a:bodyPr>
            <a:normAutofit/>
          </a:bodyPr>
          <a:lstStyle/>
          <a:p>
            <a:r>
              <a:rPr lang="el-GR" sz="2000" dirty="0" err="1" smtClean="0"/>
              <a:t>Περιαγγειακή</a:t>
            </a:r>
            <a:r>
              <a:rPr lang="el-GR" sz="2000" dirty="0" smtClean="0"/>
              <a:t> χρόνια φλεγμονή και απώλεια κυττάρων προσθίου </a:t>
            </a:r>
            <a:r>
              <a:rPr lang="el-GR" sz="2000" dirty="0" err="1" smtClean="0"/>
              <a:t>κέρατος</a:t>
            </a:r>
            <a:r>
              <a:rPr lang="el-GR" sz="2000" dirty="0" smtClean="0"/>
              <a:t> νωτιαίου μυελού.</a:t>
            </a:r>
            <a:endParaRPr lang="en-US" sz="2000" dirty="0"/>
          </a:p>
        </p:txBody>
      </p:sp>
      <p:sp>
        <p:nvSpPr>
          <p:cNvPr id="6" name="TextBox 5"/>
          <p:cNvSpPr txBox="1"/>
          <p:nvPr/>
        </p:nvSpPr>
        <p:spPr>
          <a:xfrm>
            <a:off x="1955800" y="6427113"/>
            <a:ext cx="10236200" cy="430887"/>
          </a:xfrm>
          <a:prstGeom prst="rect">
            <a:avLst/>
          </a:prstGeom>
          <a:noFill/>
        </p:spPr>
        <p:txBody>
          <a:bodyPr wrap="square" rtlCol="0">
            <a:spAutoFit/>
          </a:bodyPr>
          <a:lstStyle/>
          <a:p>
            <a:pPr algn="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Jeha</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Lara, and Cathy A.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Sila</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"Neurologic Complications of West Nile Virus." </a:t>
            </a:r>
            <a:r>
              <a:rPr lang="en-US" sz="11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Cleveland Clinic Continuing Medical Education (CME)</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Center for Continuing Education, </a:t>
            </a:r>
            <a:r>
              <a:rPr lang="en-US" sz="1100" dirty="0" err="1">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n.d.</a:t>
            </a:r>
            <a:r>
              <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Web. 14 Sept. 2014</a:t>
            </a:r>
            <a:r>
              <a:rPr lang="en-US" sz="11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1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5071733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WNV </a:t>
            </a:r>
            <a:r>
              <a:rPr lang="el-GR" dirty="0" smtClean="0"/>
              <a:t>Οξεία χαλαρή παράλυση</a:t>
            </a:r>
            <a:endParaRPr lang="en-US" dirty="0"/>
          </a:p>
        </p:txBody>
      </p:sp>
      <p:sp>
        <p:nvSpPr>
          <p:cNvPr id="6" name="Content Placeholder 5"/>
          <p:cNvSpPr>
            <a:spLocks noGrp="1"/>
          </p:cNvSpPr>
          <p:nvPr>
            <p:ph idx="1"/>
          </p:nvPr>
        </p:nvSpPr>
        <p:spPr/>
        <p:txBody>
          <a:bodyPr/>
          <a:lstStyle/>
          <a:p>
            <a:r>
              <a:rPr lang="en-US" dirty="0" smtClean="0"/>
              <a:t>Poliomyelitis-like</a:t>
            </a:r>
          </a:p>
          <a:p>
            <a:r>
              <a:rPr lang="el-GR" dirty="0" smtClean="0"/>
              <a:t>Αποτέλεσμα τραυματισμού, από τον ιό, των κινητικών νευρώνων των προσθίων κεράτων του νωτιαίου μυελού.</a:t>
            </a:r>
          </a:p>
          <a:p>
            <a:endParaRPr lang="el-GR" dirty="0"/>
          </a:p>
          <a:p>
            <a:r>
              <a:rPr lang="el-GR" dirty="0" smtClean="0"/>
              <a:t>Οξεία εγκατάσταση ασύμμετρης παράλυσης άκρων, σχετιζόμενη με μειωμένα ή απόντα αντανακλαστικά και διατήρηση της αισθητικότητας.</a:t>
            </a:r>
          </a:p>
          <a:p>
            <a:r>
              <a:rPr lang="el-GR" dirty="0"/>
              <a:t>Α</a:t>
            </a:r>
            <a:r>
              <a:rPr lang="el-GR" dirty="0" smtClean="0"/>
              <a:t>δυναμία</a:t>
            </a:r>
            <a:r>
              <a:rPr lang="en-US" dirty="0" smtClean="0"/>
              <a:t>/ </a:t>
            </a:r>
            <a:r>
              <a:rPr lang="el-GR" dirty="0" smtClean="0"/>
              <a:t>πάρεση διαφράγματος ή μεσοπλεύριων μυών μπορεί να οδηγήσει σε αναπνευστική ανεπάρκεια. </a:t>
            </a:r>
            <a:endParaRPr lang="en-US" dirty="0"/>
          </a:p>
        </p:txBody>
      </p:sp>
    </p:spTree>
    <p:extLst>
      <p:ext uri="{BB962C8B-B14F-4D97-AF65-F5344CB8AC3E}">
        <p14:creationId xmlns:p14="http://schemas.microsoft.com/office/powerpoint/2010/main" xmlns="" val="19634054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WNV </a:t>
            </a:r>
            <a:r>
              <a:rPr lang="el-GR" dirty="0"/>
              <a:t>Οξεία χαλαρή παράλυση</a:t>
            </a:r>
            <a:endParaRPr lang="en-US" dirty="0"/>
          </a:p>
        </p:txBody>
      </p:sp>
      <p:sp>
        <p:nvSpPr>
          <p:cNvPr id="3" name="Content Placeholder 2"/>
          <p:cNvSpPr>
            <a:spLocks noGrp="1"/>
          </p:cNvSpPr>
          <p:nvPr>
            <p:ph idx="1"/>
          </p:nvPr>
        </p:nvSpPr>
        <p:spPr/>
        <p:txBody>
          <a:bodyPr/>
          <a:lstStyle/>
          <a:p>
            <a:r>
              <a:rPr lang="el-GR" dirty="0" err="1" smtClean="0"/>
              <a:t>Ηλεκτροφυσιολογικές</a:t>
            </a:r>
            <a:r>
              <a:rPr lang="el-GR" dirty="0" smtClean="0"/>
              <a:t> μελέτες νωρίς κατά τη λοίμωξη: μειωμένο πλάτος ή απουσία ΔΕ των μυών με διατήρηση του ΔΕ των αισθητικών νευρώνων. </a:t>
            </a:r>
            <a:endParaRPr lang="el-GR" dirty="0"/>
          </a:p>
          <a:p>
            <a:endParaRPr lang="el-GR" dirty="0" smtClean="0"/>
          </a:p>
          <a:p>
            <a:r>
              <a:rPr lang="el-GR" dirty="0" smtClean="0"/>
              <a:t>ΗΜΓ</a:t>
            </a:r>
            <a:r>
              <a:rPr lang="en-US" dirty="0" smtClean="0"/>
              <a:t> </a:t>
            </a:r>
            <a:r>
              <a:rPr lang="el-GR" dirty="0" smtClean="0"/>
              <a:t>2-3 </a:t>
            </a:r>
            <a:r>
              <a:rPr lang="el-GR" dirty="0" err="1" smtClean="0"/>
              <a:t>εβδ</a:t>
            </a:r>
            <a:r>
              <a:rPr lang="el-GR" dirty="0" smtClean="0"/>
              <a:t> από την εμφάνιση της νόσου: χαρακτηριστικά  απονεύρωσης, αυξημένη μυϊκή δραστηριότητα και </a:t>
            </a:r>
            <a:r>
              <a:rPr lang="el-GR" dirty="0" err="1" smtClean="0"/>
              <a:t>δεσμιδώσεις</a:t>
            </a:r>
            <a:endParaRPr lang="en-US" dirty="0"/>
          </a:p>
        </p:txBody>
      </p:sp>
    </p:spTree>
    <p:extLst>
      <p:ext uri="{BB962C8B-B14F-4D97-AF65-F5344CB8AC3E}">
        <p14:creationId xmlns:p14="http://schemas.microsoft.com/office/powerpoint/2010/main" xmlns="" val="1674016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WNV </a:t>
            </a:r>
            <a:r>
              <a:rPr lang="el-GR" dirty="0"/>
              <a:t>Οξεία χαλαρή παράλυση</a:t>
            </a:r>
            <a:endParaRPr lang="en-US" dirty="0"/>
          </a:p>
        </p:txBody>
      </p:sp>
      <p:sp>
        <p:nvSpPr>
          <p:cNvPr id="3" name="Content Placeholder 2"/>
          <p:cNvSpPr>
            <a:spLocks noGrp="1"/>
          </p:cNvSpPr>
          <p:nvPr>
            <p:ph idx="1"/>
          </p:nvPr>
        </p:nvSpPr>
        <p:spPr/>
        <p:txBody>
          <a:bodyPr/>
          <a:lstStyle/>
          <a:p>
            <a:r>
              <a:rPr lang="el-GR" dirty="0" smtClean="0"/>
              <a:t>Στις περισσότερες περιπτώσεις σχετίζεται με σημεία και συμπτώματα συστηματικής λοίμωξης.</a:t>
            </a:r>
          </a:p>
          <a:p>
            <a:r>
              <a:rPr lang="el-GR" dirty="0" smtClean="0"/>
              <a:t>Η εμφάνιση του συνδρόμου μπορεί να συσχετίζεται με μηνιγγίτιδα ή εγκεφαλίτιδα</a:t>
            </a:r>
          </a:p>
          <a:p>
            <a:endParaRPr lang="el-GR" dirty="0"/>
          </a:p>
          <a:p>
            <a:r>
              <a:rPr lang="el-GR" dirty="0" smtClean="0"/>
              <a:t>ΕΝΥ: τυπικά ευρήματα </a:t>
            </a:r>
            <a:r>
              <a:rPr lang="el-GR" dirty="0" err="1" smtClean="0"/>
              <a:t>μηνιγγοεγκεφαλίτιδας</a:t>
            </a:r>
            <a:endParaRPr lang="el-GR" dirty="0" smtClean="0"/>
          </a:p>
          <a:p>
            <a:endParaRPr lang="el-GR" dirty="0"/>
          </a:p>
          <a:p>
            <a:r>
              <a:rPr lang="en-US" dirty="0" smtClean="0"/>
              <a:t>MRI</a:t>
            </a:r>
            <a:r>
              <a:rPr lang="el-GR" dirty="0" smtClean="0"/>
              <a:t> νωτιαίου μυελού: αυξημένο σήμα στα πρόσθια κέρατα στις ακολουθίες Τ</a:t>
            </a:r>
            <a:r>
              <a:rPr lang="el-GR" baseline="-25000" dirty="0" smtClean="0"/>
              <a:t>2</a:t>
            </a:r>
            <a:r>
              <a:rPr lang="el-GR" dirty="0" smtClean="0"/>
              <a:t> και </a:t>
            </a:r>
            <a:r>
              <a:rPr lang="en-US" dirty="0" smtClean="0"/>
              <a:t>FLAIR</a:t>
            </a:r>
            <a:r>
              <a:rPr lang="el-GR" dirty="0" smtClean="0"/>
              <a:t>.</a:t>
            </a:r>
            <a:endParaRPr lang="en-US" dirty="0"/>
          </a:p>
        </p:txBody>
      </p:sp>
    </p:spTree>
    <p:extLst>
      <p:ext uri="{BB962C8B-B14F-4D97-AF65-F5344CB8AC3E}">
        <p14:creationId xmlns:p14="http://schemas.microsoft.com/office/powerpoint/2010/main" xmlns="" val="21405632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436824" y="457200"/>
            <a:ext cx="4995498" cy="5643562"/>
          </a:xfrm>
        </p:spPr>
      </p:pic>
      <p:sp>
        <p:nvSpPr>
          <p:cNvPr id="6" name="Text Placeholder 5"/>
          <p:cNvSpPr>
            <a:spLocks noGrp="1"/>
          </p:cNvSpPr>
          <p:nvPr>
            <p:ph type="body" sz="half" idx="2"/>
          </p:nvPr>
        </p:nvSpPr>
        <p:spPr>
          <a:xfrm>
            <a:off x="839788" y="2641263"/>
            <a:ext cx="5597036" cy="1275435"/>
          </a:xfrm>
        </p:spPr>
        <p:txBody>
          <a:bodyPr>
            <a:normAutofit/>
          </a:bodyPr>
          <a:lstStyle/>
          <a:p>
            <a:r>
              <a:rPr lang="en-US" sz="2400" dirty="0" smtClean="0"/>
              <a:t>MRI</a:t>
            </a:r>
            <a:r>
              <a:rPr lang="el-GR" sz="2400" dirty="0" smtClean="0"/>
              <a:t> ασθενούς με </a:t>
            </a:r>
            <a:r>
              <a:rPr lang="en-US" sz="2400" dirty="0" smtClean="0"/>
              <a:t>WNV</a:t>
            </a:r>
            <a:r>
              <a:rPr lang="el-GR" sz="2400" dirty="0" smtClean="0"/>
              <a:t> εγκεφαλίτιδα, οξεία χαλαρή παράλυση άνω άκρων και αναπνευστική ανεπάρκεια.</a:t>
            </a:r>
            <a:endParaRPr lang="en-US" sz="2400" dirty="0"/>
          </a:p>
        </p:txBody>
      </p:sp>
    </p:spTree>
    <p:extLst>
      <p:ext uri="{BB962C8B-B14F-4D97-AF65-F5344CB8AC3E}">
        <p14:creationId xmlns:p14="http://schemas.microsoft.com/office/powerpoint/2010/main" xmlns="" val="31033905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WNV </a:t>
            </a:r>
            <a:r>
              <a:rPr lang="el-GR" dirty="0" smtClean="0"/>
              <a:t>- Διάγνωση</a:t>
            </a:r>
            <a:endParaRPr lang="en-US" dirty="0"/>
          </a:p>
        </p:txBody>
      </p:sp>
      <p:sp>
        <p:nvSpPr>
          <p:cNvPr id="3" name="Content Placeholder 2"/>
          <p:cNvSpPr>
            <a:spLocks noGrp="1"/>
          </p:cNvSpPr>
          <p:nvPr>
            <p:ph idx="1"/>
          </p:nvPr>
        </p:nvSpPr>
        <p:spPr/>
        <p:txBody>
          <a:bodyPr/>
          <a:lstStyle/>
          <a:p>
            <a:r>
              <a:rPr lang="en-US" u="sng" dirty="0" smtClean="0"/>
              <a:t>WNV-</a:t>
            </a:r>
            <a:r>
              <a:rPr lang="el-GR" u="sng" dirty="0" smtClean="0"/>
              <a:t>ειδικά </a:t>
            </a:r>
            <a:r>
              <a:rPr lang="en-US" u="sng" dirty="0" err="1" smtClean="0"/>
              <a:t>IgM</a:t>
            </a:r>
            <a:r>
              <a:rPr lang="en-US" u="sng" dirty="0" smtClean="0"/>
              <a:t> </a:t>
            </a:r>
            <a:r>
              <a:rPr lang="el-GR" u="sng" dirty="0" smtClean="0"/>
              <a:t>σε ΕΝΥ (</a:t>
            </a:r>
            <a:r>
              <a:rPr lang="en-US" u="sng" dirty="0" smtClean="0"/>
              <a:t>ELISA)</a:t>
            </a:r>
            <a:endParaRPr lang="el-GR" u="sng" dirty="0" smtClean="0"/>
          </a:p>
          <a:p>
            <a:pPr lvl="1"/>
            <a:r>
              <a:rPr lang="el-GR" dirty="0" smtClean="0"/>
              <a:t>Σε ορισμένους ασθενείς, τα </a:t>
            </a:r>
            <a:r>
              <a:rPr lang="en-US" dirty="0" smtClean="0"/>
              <a:t>WNV </a:t>
            </a:r>
            <a:r>
              <a:rPr lang="en-US" dirty="0" err="1" smtClean="0"/>
              <a:t>IgM</a:t>
            </a:r>
            <a:r>
              <a:rPr lang="en-US" dirty="0" smtClean="0"/>
              <a:t> </a:t>
            </a:r>
            <a:r>
              <a:rPr lang="el-GR" dirty="0" smtClean="0"/>
              <a:t>στο ΕΝΥ μπορεί να παραμένουν για πάνω από 1 έτος – επαναληπτικές μετρήσεις </a:t>
            </a:r>
            <a:r>
              <a:rPr lang="en-US" dirty="0" smtClean="0"/>
              <a:t>IgG </a:t>
            </a:r>
            <a:r>
              <a:rPr lang="el-GR" dirty="0" smtClean="0"/>
              <a:t>και </a:t>
            </a:r>
            <a:r>
              <a:rPr lang="en-US" dirty="0" err="1" smtClean="0"/>
              <a:t>IgM</a:t>
            </a:r>
            <a:r>
              <a:rPr lang="en-US" dirty="0" smtClean="0"/>
              <a:t> </a:t>
            </a:r>
            <a:r>
              <a:rPr lang="el-GR" dirty="0" smtClean="0"/>
              <a:t>ορού και ΕΝΥ για διάκριση οξείας από παλαιά λοίμωξη</a:t>
            </a:r>
          </a:p>
          <a:p>
            <a:r>
              <a:rPr lang="en-US" u="sng" dirty="0" smtClean="0"/>
              <a:t>PCR</a:t>
            </a:r>
            <a:r>
              <a:rPr lang="el-GR" u="sng" dirty="0" smtClean="0"/>
              <a:t> ΕΝΥ</a:t>
            </a:r>
            <a:r>
              <a:rPr lang="el-GR" dirty="0" smtClean="0"/>
              <a:t>: αυξημένη ειδικότητα, όμως μειωμένη ευαισθησία συγκριτικά με ορολογικές</a:t>
            </a:r>
          </a:p>
          <a:p>
            <a:pPr lvl="1"/>
            <a:r>
              <a:rPr lang="el-GR" dirty="0" smtClean="0"/>
              <a:t>Χρήσιμη σε πρώιμα στάδια της λοίμωξης πριν την εμφάνιση των </a:t>
            </a:r>
            <a:r>
              <a:rPr lang="en-US" dirty="0" smtClean="0"/>
              <a:t>Abs, </a:t>
            </a:r>
            <a:r>
              <a:rPr lang="el-GR" dirty="0" smtClean="0"/>
              <a:t>και σε </a:t>
            </a:r>
            <a:r>
              <a:rPr lang="el-GR" dirty="0" err="1" smtClean="0"/>
              <a:t>ανοσοκατεσταλμένους</a:t>
            </a:r>
            <a:r>
              <a:rPr lang="el-GR" dirty="0" smtClean="0"/>
              <a:t> ασθενείς οι οποίοι μπορεί να έχουν καθυστερημένη </a:t>
            </a:r>
            <a:r>
              <a:rPr lang="el-GR" dirty="0" err="1" smtClean="0"/>
              <a:t>ορομετατροπή</a:t>
            </a:r>
            <a:r>
              <a:rPr lang="el-GR" dirty="0" smtClean="0"/>
              <a:t>.</a:t>
            </a:r>
          </a:p>
          <a:p>
            <a:pPr marL="0" indent="0">
              <a:buNone/>
            </a:pPr>
            <a:endParaRPr lang="en-US" dirty="0"/>
          </a:p>
        </p:txBody>
      </p:sp>
    </p:spTree>
    <p:extLst>
      <p:ext uri="{BB962C8B-B14F-4D97-AF65-F5344CB8AC3E}">
        <p14:creationId xmlns:p14="http://schemas.microsoft.com/office/powerpoint/2010/main" xmlns="" val="13984352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anose="05000000000000000000" pitchFamily="2" charset="2"/>
              <a:buChar char=""/>
            </a:pPr>
            <a:endParaRPr lang="el-GR" dirty="0" smtClean="0"/>
          </a:p>
          <a:p>
            <a:pPr>
              <a:buFont typeface="Wingdings" panose="05000000000000000000" pitchFamily="2" charset="2"/>
              <a:buChar char=""/>
            </a:pPr>
            <a:r>
              <a:rPr lang="el-GR" dirty="0" smtClean="0"/>
              <a:t>Η </a:t>
            </a:r>
            <a:r>
              <a:rPr lang="en-US" dirty="0" smtClean="0"/>
              <a:t>ELISA</a:t>
            </a:r>
            <a:r>
              <a:rPr lang="el-GR" dirty="0" smtClean="0"/>
              <a:t> μπορεί να είναι (+) λόγω διασταυρούμενης αντίδρασης με αντισώματα (από λοίμωξη ή εμβολιασμό) άλλων </a:t>
            </a:r>
            <a:r>
              <a:rPr lang="en-US" dirty="0" err="1" smtClean="0"/>
              <a:t>Flavoviruses</a:t>
            </a:r>
            <a:r>
              <a:rPr lang="el-GR" dirty="0" smtClean="0"/>
              <a:t>, όπως </a:t>
            </a:r>
            <a:r>
              <a:rPr lang="en-US" dirty="0" smtClean="0"/>
              <a:t>St.</a:t>
            </a:r>
            <a:r>
              <a:rPr lang="el-GR" dirty="0" smtClean="0"/>
              <a:t> </a:t>
            </a:r>
            <a:r>
              <a:rPr lang="en-US" dirty="0" smtClean="0"/>
              <a:t>Louis encephalitis, Yellow fever virus, Japanese encephalitis virus.</a:t>
            </a:r>
            <a:endParaRPr lang="el-GR" dirty="0" smtClean="0"/>
          </a:p>
          <a:p>
            <a:pPr lvl="1">
              <a:buFont typeface="Wingdings" panose="05000000000000000000" pitchFamily="2" charset="2"/>
              <a:buChar char=""/>
            </a:pPr>
            <a:r>
              <a:rPr lang="el-GR" dirty="0" smtClean="0"/>
              <a:t>Επιβεβαίωση της </a:t>
            </a:r>
            <a:r>
              <a:rPr lang="en-US" dirty="0" smtClean="0"/>
              <a:t>ELISA</a:t>
            </a:r>
            <a:r>
              <a:rPr lang="el-GR" dirty="0"/>
              <a:t> </a:t>
            </a:r>
            <a:r>
              <a:rPr lang="el-GR" dirty="0" smtClean="0"/>
              <a:t>με ποσοτικοποίηση του τίτλου των αντισωμάτων. </a:t>
            </a:r>
            <a:endParaRPr lang="en-US" dirty="0"/>
          </a:p>
        </p:txBody>
      </p:sp>
    </p:spTree>
    <p:extLst>
      <p:ext uri="{BB962C8B-B14F-4D97-AF65-F5344CB8AC3E}">
        <p14:creationId xmlns:p14="http://schemas.microsoft.com/office/powerpoint/2010/main" xmlns="" val="687924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Πρακτικά, στην ιογενή εγκεφαλίτιδα, μπορεί να παρατηρηθεί κάθε τύπου νευρολογική διαταραχή: τα σημεία και τα συμπτώματα εξαρτώνται από την ανατομική εντόπιση της λοίμωξης και της φλεγμονής.</a:t>
            </a:r>
            <a:endParaRPr lang="en-US" dirty="0"/>
          </a:p>
        </p:txBody>
      </p:sp>
    </p:spTree>
    <p:extLst>
      <p:ext uri="{BB962C8B-B14F-4D97-AF65-F5344CB8AC3E}">
        <p14:creationId xmlns:p14="http://schemas.microsoft.com/office/powerpoint/2010/main" xmlns="" val="23129111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06073" y="352387"/>
            <a:ext cx="7692738" cy="5166551"/>
          </a:xfrm>
        </p:spPr>
      </p:pic>
      <p:sp>
        <p:nvSpPr>
          <p:cNvPr id="4" name="Text Placeholder 3"/>
          <p:cNvSpPr>
            <a:spLocks noGrp="1"/>
          </p:cNvSpPr>
          <p:nvPr>
            <p:ph type="body" sz="half" idx="2"/>
          </p:nvPr>
        </p:nvSpPr>
        <p:spPr>
          <a:xfrm>
            <a:off x="2431023" y="5718221"/>
            <a:ext cx="6642838" cy="486518"/>
          </a:xfrm>
        </p:spPr>
        <p:txBody>
          <a:bodyPr>
            <a:normAutofit/>
          </a:bodyPr>
          <a:lstStyle/>
          <a:p>
            <a:r>
              <a:rPr lang="el-GR" sz="2400" dirty="0" smtClean="0"/>
              <a:t>Εργαστηριακή Διάγνωση</a:t>
            </a:r>
            <a:r>
              <a:rPr lang="en-US" sz="2400" dirty="0" smtClean="0"/>
              <a:t> WNV </a:t>
            </a:r>
            <a:r>
              <a:rPr lang="el-GR" sz="2400" dirty="0" smtClean="0"/>
              <a:t>με </a:t>
            </a:r>
            <a:r>
              <a:rPr lang="en-US" sz="2400" dirty="0" smtClean="0"/>
              <a:t>PCR (ELISA)</a:t>
            </a:r>
            <a:endParaRPr lang="en-US" sz="2400" dirty="0"/>
          </a:p>
        </p:txBody>
      </p:sp>
    </p:spTree>
    <p:extLst>
      <p:ext uri="{BB962C8B-B14F-4D97-AF65-F5344CB8AC3E}">
        <p14:creationId xmlns:p14="http://schemas.microsoft.com/office/powerpoint/2010/main" xmlns="" val="30732962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33725" y="457200"/>
            <a:ext cx="10209632" cy="5631250"/>
          </a:xfrm>
        </p:spPr>
      </p:pic>
      <p:sp>
        <p:nvSpPr>
          <p:cNvPr id="4" name="Text Placeholder 3"/>
          <p:cNvSpPr>
            <a:spLocks noGrp="1"/>
          </p:cNvSpPr>
          <p:nvPr>
            <p:ph type="body" sz="half" idx="2"/>
          </p:nvPr>
        </p:nvSpPr>
        <p:spPr/>
        <p:txBody>
          <a:bodyPr/>
          <a:lstStyle/>
          <a:p>
            <a:endParaRPr lang="en-US"/>
          </a:p>
        </p:txBody>
      </p:sp>
      <p:sp>
        <p:nvSpPr>
          <p:cNvPr id="6" name="Text Placeholder 3"/>
          <p:cNvSpPr txBox="1">
            <a:spLocks/>
          </p:cNvSpPr>
          <p:nvPr/>
        </p:nvSpPr>
        <p:spPr>
          <a:xfrm>
            <a:off x="3977878" y="6211516"/>
            <a:ext cx="4521326" cy="486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lumMod val="75000"/>
                </a:schemeClr>
              </a:buClr>
              <a:buFont typeface="Arial" panose="020B0604020202020204" pitchFamily="34" charset="0"/>
              <a:buNone/>
              <a:defRPr sz="16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2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l-GR" sz="2400" dirty="0" smtClean="0"/>
              <a:t>Εργαστηριακή Διάγνωση</a:t>
            </a:r>
            <a:r>
              <a:rPr lang="en-US" sz="2400" dirty="0" smtClean="0"/>
              <a:t> WNV</a:t>
            </a:r>
            <a:endParaRPr lang="en-US" sz="2400" dirty="0"/>
          </a:p>
        </p:txBody>
      </p:sp>
    </p:spTree>
    <p:extLst>
      <p:ext uri="{BB962C8B-B14F-4D97-AF65-F5344CB8AC3E}">
        <p14:creationId xmlns:p14="http://schemas.microsoft.com/office/powerpoint/2010/main" xmlns="" val="10046046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WNV</a:t>
            </a:r>
            <a:r>
              <a:rPr lang="el-GR" dirty="0" smtClean="0"/>
              <a:t> - Θεραπεία</a:t>
            </a:r>
            <a:endParaRPr lang="en-US" dirty="0"/>
          </a:p>
        </p:txBody>
      </p:sp>
      <p:sp>
        <p:nvSpPr>
          <p:cNvPr id="3" name="Content Placeholder 2"/>
          <p:cNvSpPr>
            <a:spLocks noGrp="1"/>
          </p:cNvSpPr>
          <p:nvPr>
            <p:ph idx="1"/>
          </p:nvPr>
        </p:nvSpPr>
        <p:spPr/>
        <p:txBody>
          <a:bodyPr/>
          <a:lstStyle/>
          <a:p>
            <a:r>
              <a:rPr lang="el-GR" dirty="0" smtClean="0"/>
              <a:t>Δεν υπάρχει ειδική θεραπεία</a:t>
            </a:r>
          </a:p>
          <a:p>
            <a:r>
              <a:rPr lang="el-GR" dirty="0" smtClean="0"/>
              <a:t>Υποστηρικτική θεραπεία, ανάλογα με την σοβαρότητα της κατάστασης του ασθενή</a:t>
            </a:r>
          </a:p>
          <a:p>
            <a:pPr lvl="1"/>
            <a:r>
              <a:rPr lang="el-GR" dirty="0" smtClean="0"/>
              <a:t>Εισαγωγή σε νοσοκομείο</a:t>
            </a:r>
          </a:p>
          <a:p>
            <a:pPr lvl="1"/>
            <a:r>
              <a:rPr lang="el-GR" dirty="0" smtClean="0"/>
              <a:t>Ρύθμιση υγρών</a:t>
            </a:r>
          </a:p>
          <a:p>
            <a:pPr lvl="1"/>
            <a:r>
              <a:rPr lang="el-GR" dirty="0" smtClean="0"/>
              <a:t>Υποστήριξη αναπνευστικού</a:t>
            </a:r>
          </a:p>
          <a:p>
            <a:pPr lvl="1"/>
            <a:r>
              <a:rPr lang="el-GR" dirty="0" smtClean="0"/>
              <a:t>Πρόληψη δευτερογενών λοιμώξεων</a:t>
            </a:r>
          </a:p>
          <a:p>
            <a:endParaRPr lang="en-US" dirty="0"/>
          </a:p>
        </p:txBody>
      </p:sp>
    </p:spTree>
    <p:extLst>
      <p:ext uri="{BB962C8B-B14F-4D97-AF65-F5344CB8AC3E}">
        <p14:creationId xmlns:p14="http://schemas.microsoft.com/office/powerpoint/2010/main" xmlns="" val="303194819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IFN</a:t>
            </a:r>
            <a:r>
              <a:rPr lang="el-GR" dirty="0" smtClean="0"/>
              <a:t>α-2β</a:t>
            </a:r>
            <a:r>
              <a:rPr lang="en-US" dirty="0" smtClean="0"/>
              <a:t> </a:t>
            </a:r>
            <a:r>
              <a:rPr lang="el-GR" dirty="0" smtClean="0"/>
              <a:t>έχει χρησιμοποιηθεί για την αντιμετώπιση των νευρολογικών επιπτώσεων της νόσου, με αμφιλεγόμενα αποτελέσματα</a:t>
            </a:r>
          </a:p>
          <a:p>
            <a:endParaRPr lang="el-GR" dirty="0"/>
          </a:p>
          <a:p>
            <a:r>
              <a:rPr lang="el-GR" dirty="0" smtClean="0"/>
              <a:t>Ιδιαίτερη προσοχή συνίσταται σε ασθενείς με νοσήματα κολλαγόνου που λαμβάνουν θεραπεία με </a:t>
            </a:r>
            <a:r>
              <a:rPr lang="el-GR" dirty="0" err="1" smtClean="0"/>
              <a:t>μονοκλωνικά</a:t>
            </a:r>
            <a:r>
              <a:rPr lang="el-GR" dirty="0" smtClean="0"/>
              <a:t> αντισώματα (</a:t>
            </a:r>
            <a:r>
              <a:rPr lang="en-US" dirty="0" smtClean="0"/>
              <a:t>INFLIXIMAB) </a:t>
            </a:r>
            <a:r>
              <a:rPr lang="el-GR" dirty="0" smtClean="0"/>
              <a:t>για τυχόν εμφάνιση σοβαρών νευρολογικών εκδηλώσεων από τον </a:t>
            </a:r>
            <a:r>
              <a:rPr lang="en-US" dirty="0" smtClean="0"/>
              <a:t>WNV</a:t>
            </a:r>
            <a:r>
              <a:rPr lang="el-GR" dirty="0" smtClean="0"/>
              <a:t>.</a:t>
            </a:r>
            <a:endParaRPr lang="en-US" dirty="0"/>
          </a:p>
        </p:txBody>
      </p:sp>
    </p:spTree>
    <p:extLst>
      <p:ext uri="{BB962C8B-B14F-4D97-AF65-F5344CB8AC3E}">
        <p14:creationId xmlns:p14="http://schemas.microsoft.com/office/powerpoint/2010/main" xmlns="" val="8738486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Μέτρα προφύλαξης για τη νοσηλεία των ατόμων με λοίμωξη από </a:t>
            </a:r>
            <a:r>
              <a:rPr lang="en-US" dirty="0" smtClean="0"/>
              <a:t>WNV:</a:t>
            </a:r>
            <a:endParaRPr lang="en-US" dirty="0"/>
          </a:p>
        </p:txBody>
      </p:sp>
      <p:sp>
        <p:nvSpPr>
          <p:cNvPr id="3" name="Content Placeholder 2"/>
          <p:cNvSpPr>
            <a:spLocks noGrp="1"/>
          </p:cNvSpPr>
          <p:nvPr>
            <p:ph idx="1"/>
          </p:nvPr>
        </p:nvSpPr>
        <p:spPr/>
        <p:txBody>
          <a:bodyPr/>
          <a:lstStyle/>
          <a:p>
            <a:r>
              <a:rPr lang="el-GR" dirty="0" smtClean="0"/>
              <a:t>Δεν απαιτείται νοσηλεία σε εξειδικευμένα κέντρα. Επαρκεί η νοσηλεία σε απλό θάλαμο Γενικού Νοσοκομείου</a:t>
            </a:r>
          </a:p>
          <a:p>
            <a:endParaRPr lang="el-GR" dirty="0"/>
          </a:p>
          <a:p>
            <a:r>
              <a:rPr lang="el-GR" dirty="0" smtClean="0"/>
              <a:t>Δεν απαιτείται απομόνωση των ασθενών (ύποπτων ή επιβεβαιωμένων κρουσμάτων), ούτε συνιστώνται ειδικά μέτρα επαφής πέραν αυτών που συνιστώνται για όλους τους νοσηλευόμενους ασθενείς. </a:t>
            </a:r>
          </a:p>
          <a:p>
            <a:pPr marL="0" indent="0">
              <a:buNone/>
            </a:pPr>
            <a:endParaRPr lang="en-US" dirty="0"/>
          </a:p>
        </p:txBody>
      </p:sp>
    </p:spTree>
    <p:extLst>
      <p:ext uri="{BB962C8B-B14F-4D97-AF65-F5344CB8AC3E}">
        <p14:creationId xmlns:p14="http://schemas.microsoft.com/office/powerpoint/2010/main" xmlns="" val="58932899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l-GR" dirty="0" smtClean="0"/>
              <a:t>Ο ιός </a:t>
            </a:r>
            <a:r>
              <a:rPr lang="el-GR" dirty="0"/>
              <a:t>καταστρέφεται από το ηλιακό φως, τη θερμότητα και σε συνθήκες </a:t>
            </a:r>
            <a:r>
              <a:rPr lang="el-GR" dirty="0" smtClean="0"/>
              <a:t>ξηρασίας.</a:t>
            </a:r>
            <a:r>
              <a:rPr lang="el-GR" dirty="0"/>
              <a:t> Δεν απαιτούνται ειδικά μέτρα για την απολύμανση και αποστείρωση των εργαλείων και του ιατρικού εξοπλισμού. Η απολύμανση και αποστείρωση τους θα πρέπει να γίνεται με τις συνήθεις διαδικασίες του νοσοκομείου και σύμφωνα με τις οδηγίες των κατασκευαστών.</a:t>
            </a:r>
          </a:p>
          <a:p>
            <a:r>
              <a:rPr lang="el-GR" dirty="0"/>
              <a:t>Ο κίνδυνος μόλυνσης από το χειρισμό νεκρών σωμάτων ασθενών που απεβίωσαν από λοίμωξη ιού του ΔΝ θεωρείται πολύ μικρός. Ωστόσο, πρέπει να τηρούνται οι συνήθεις βασικές προφυλάξεις κατά το χειρισμό νεκρών σωμάτων.</a:t>
            </a:r>
          </a:p>
          <a:p>
            <a:endParaRPr lang="en-US" dirty="0"/>
          </a:p>
        </p:txBody>
      </p:sp>
    </p:spTree>
    <p:extLst>
      <p:ext uri="{BB962C8B-B14F-4D97-AF65-F5344CB8AC3E}">
        <p14:creationId xmlns:p14="http://schemas.microsoft.com/office/powerpoint/2010/main" xmlns="" val="58253095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Θνητότητα – Επιπτώσεις</a:t>
            </a:r>
            <a:endParaRPr lang="en-US" dirty="0"/>
          </a:p>
        </p:txBody>
      </p:sp>
      <p:sp>
        <p:nvSpPr>
          <p:cNvPr id="3" name="Content Placeholder 2"/>
          <p:cNvSpPr>
            <a:spLocks noGrp="1"/>
          </p:cNvSpPr>
          <p:nvPr>
            <p:ph idx="1"/>
          </p:nvPr>
        </p:nvSpPr>
        <p:spPr/>
        <p:txBody>
          <a:bodyPr>
            <a:normAutofit lnSpcReduction="10000"/>
          </a:bodyPr>
          <a:lstStyle/>
          <a:p>
            <a:r>
              <a:rPr lang="el-GR" dirty="0" smtClean="0"/>
              <a:t>Θνητότητα </a:t>
            </a:r>
            <a:r>
              <a:rPr lang="en-US" dirty="0" smtClean="0"/>
              <a:t>WNV </a:t>
            </a:r>
            <a:r>
              <a:rPr lang="el-GR" dirty="0" smtClean="0"/>
              <a:t>ΚΝΣ λοίμωξης: 12%, </a:t>
            </a:r>
          </a:p>
          <a:p>
            <a:pPr lvl="1">
              <a:buFont typeface="Open Sans" panose="020B0606030504020204" pitchFamily="34" charset="0"/>
              <a:buChar char="›"/>
            </a:pPr>
            <a:r>
              <a:rPr lang="el-GR" dirty="0" smtClean="0"/>
              <a:t>αφορά σχεδόν αποκλειστικά ασθενείς με σοβαρή εγκεφαλίτιδα ή σοβαρή οξεία χαλαρή παράλυση.</a:t>
            </a:r>
          </a:p>
          <a:p>
            <a:pPr marL="0" indent="0">
              <a:buNone/>
            </a:pPr>
            <a:endParaRPr lang="el-GR" dirty="0"/>
          </a:p>
          <a:p>
            <a:r>
              <a:rPr lang="el-GR" dirty="0" smtClean="0"/>
              <a:t> Επιπτώσεις:</a:t>
            </a:r>
          </a:p>
          <a:p>
            <a:pPr lvl="1">
              <a:buFont typeface="Open Sans" panose="020B0606030504020204" pitchFamily="34" charset="0"/>
              <a:buChar char="›"/>
            </a:pPr>
            <a:r>
              <a:rPr lang="el-GR" dirty="0" smtClean="0"/>
              <a:t>6 μήνες μετά την οξεία λοίμωξη, 40% των ασθενών με κινητικές </a:t>
            </a:r>
            <a:r>
              <a:rPr lang="el-GR" dirty="0" err="1" smtClean="0"/>
              <a:t>δτχ</a:t>
            </a:r>
            <a:r>
              <a:rPr lang="el-GR" dirty="0"/>
              <a:t> </a:t>
            </a:r>
            <a:r>
              <a:rPr lang="el-GR" dirty="0" smtClean="0"/>
              <a:t>(</a:t>
            </a:r>
            <a:r>
              <a:rPr lang="el-GR" dirty="0" err="1" smtClean="0"/>
              <a:t>μυόκλονος</a:t>
            </a:r>
            <a:r>
              <a:rPr lang="el-GR" dirty="0" smtClean="0"/>
              <a:t>, </a:t>
            </a:r>
            <a:r>
              <a:rPr lang="el-GR" dirty="0" err="1" smtClean="0"/>
              <a:t>παρκισονισμός</a:t>
            </a:r>
            <a:r>
              <a:rPr lang="el-GR" dirty="0" smtClean="0"/>
              <a:t>, τρόμος) εξακολουθούν αν έχουν εναπομείναντα συμπτώματα &amp; 20% έχουν συμπτώματα </a:t>
            </a:r>
            <a:r>
              <a:rPr lang="el-GR" dirty="0" err="1" smtClean="0"/>
              <a:t>εως</a:t>
            </a:r>
            <a:r>
              <a:rPr lang="el-GR" dirty="0" smtClean="0"/>
              <a:t> και 18 μήνες μετά.</a:t>
            </a:r>
          </a:p>
          <a:p>
            <a:pPr lvl="1">
              <a:buFont typeface="Open Sans" panose="020B0606030504020204" pitchFamily="34" charset="0"/>
              <a:buChar char="›"/>
            </a:pPr>
            <a:r>
              <a:rPr lang="el-GR" dirty="0" smtClean="0"/>
              <a:t>50% των ασθενών με </a:t>
            </a:r>
            <a:r>
              <a:rPr lang="en-US" dirty="0" smtClean="0"/>
              <a:t>WNV </a:t>
            </a:r>
            <a:r>
              <a:rPr lang="el-GR" dirty="0" smtClean="0"/>
              <a:t>εγκεφαλίτιδα αναφέρουν γνωστικά προβλήματα, μειωμένη ταχύτητα κινήσεων και μειωμένη επιδεξιότητα 3 μήνες μετά την αρχική λοίμωξη.</a:t>
            </a:r>
          </a:p>
        </p:txBody>
      </p:sp>
    </p:spTree>
    <p:extLst>
      <p:ext uri="{BB962C8B-B14F-4D97-AF65-F5344CB8AC3E}">
        <p14:creationId xmlns:p14="http://schemas.microsoft.com/office/powerpoint/2010/main" xmlns="" val="1403169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NV_video">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385975" y="365125"/>
            <a:ext cx="9420050" cy="5298658"/>
          </a:xfrm>
        </p:spPr>
      </p:pic>
    </p:spTree>
    <p:extLst>
      <p:ext uri="{BB962C8B-B14F-4D97-AF65-F5344CB8AC3E}">
        <p14:creationId xmlns:p14="http://schemas.microsoft.com/office/powerpoint/2010/main" xmlns="" val="3812255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997" y="160826"/>
            <a:ext cx="10515600" cy="577410"/>
          </a:xfrm>
        </p:spPr>
        <p:txBody>
          <a:bodyPr>
            <a:normAutofit fontScale="90000"/>
          </a:bodyPr>
          <a:lstStyle/>
          <a:p>
            <a:r>
              <a:rPr lang="el-GR" sz="3600" dirty="0" smtClean="0"/>
              <a:t>Διαφορική Διάγνωση Εγκεφαλίτιδας</a:t>
            </a:r>
            <a:endParaRPr lang="en-US" sz="3600" dirty="0"/>
          </a:p>
        </p:txBody>
      </p:sp>
      <p:sp>
        <p:nvSpPr>
          <p:cNvPr id="4" name="Rounded Rectangle 3"/>
          <p:cNvSpPr/>
          <p:nvPr/>
        </p:nvSpPr>
        <p:spPr>
          <a:xfrm>
            <a:off x="520505" y="1146514"/>
            <a:ext cx="2982351" cy="4214626"/>
          </a:xfrm>
          <a:prstGeom prst="roundRect">
            <a:avLst/>
          </a:prstGeom>
          <a:noFill/>
          <a:ln w="28575">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Ιοί</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Herpes Simplex Virus (HSV-1, HSV-2)</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Other herpes viruses: EBV, CMV, VZV, HHV6</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Adenoviruses</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Influenza A</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Enteroviruses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Measles, mumps, rubella</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Rabies</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Arboviruses</a:t>
            </a:r>
            <a:r>
              <a:rPr lang="en-US" sz="1600" i="1" dirty="0" smtClean="0">
                <a:latin typeface="Open Sans" panose="020B0606030504020204" pitchFamily="34" charset="0"/>
                <a:ea typeface="Open Sans" panose="020B0606030504020204" pitchFamily="34" charset="0"/>
                <a:cs typeface="Open Sans" panose="020B0606030504020204" pitchFamily="34" charset="0"/>
              </a:rPr>
              <a:t> – JEV, WNV,</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Bunyaviruses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Reoviruses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Arenaviruses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p:cNvSpPr/>
          <p:nvPr/>
        </p:nvSpPr>
        <p:spPr>
          <a:xfrm>
            <a:off x="8119335" y="3083631"/>
            <a:ext cx="2982351" cy="1584250"/>
          </a:xfrm>
          <a:prstGeom prst="roundRect">
            <a:avLst/>
          </a:prstGeom>
          <a:noFill/>
          <a:ln w="28575">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Rickettsiae</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a:latin typeface="Open Sans" panose="020B0606030504020204" pitchFamily="34" charset="0"/>
                <a:ea typeface="Open Sans" panose="020B0606030504020204" pitchFamily="34" charset="0"/>
                <a:cs typeface="Open Sans" panose="020B0606030504020204" pitchFamily="34" charset="0"/>
              </a:rPr>
              <a:t>rickettssii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R</a:t>
            </a:r>
            <a:r>
              <a:rPr lang="en-US" sz="1600" i="1" dirty="0">
                <a:latin typeface="Open Sans" panose="020B0606030504020204" pitchFamily="34" charset="0"/>
                <a:ea typeface="Open Sans" panose="020B0606030504020204" pitchFamily="34" charset="0"/>
                <a:cs typeface="Open Sans" panose="020B0606030504020204" pitchFamily="34" charset="0"/>
              </a:rPr>
              <a:t>. </a:t>
            </a:r>
            <a:r>
              <a:rPr lang="en-US" sz="1600" i="1" dirty="0" err="1">
                <a:latin typeface="Open Sans" panose="020B0606030504020204" pitchFamily="34" charset="0"/>
                <a:ea typeface="Open Sans" panose="020B0606030504020204" pitchFamily="34" charset="0"/>
                <a:cs typeface="Open Sans" panose="020B0606030504020204" pitchFamily="34" charset="0"/>
              </a:rPr>
              <a:t>prowazekii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typhi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Coxiella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burnetti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Erlichiosis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ounded Rectangle 5"/>
          <p:cNvSpPr/>
          <p:nvPr/>
        </p:nvSpPr>
        <p:spPr>
          <a:xfrm>
            <a:off x="4147626" y="1146514"/>
            <a:ext cx="3173436" cy="3275174"/>
          </a:xfrm>
          <a:prstGeom prst="roundRect">
            <a:avLst/>
          </a:prstGeom>
          <a:noFill/>
          <a:ln w="28575">
            <a:solidFill>
              <a:srgbClr val="64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Bacteria</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M. tuberculosis </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M.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pneumoniae</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L.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monocytogenes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Leptospirosis</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Brucellosis</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Legionella</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Tropheryma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whippeli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Nocardia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actinomyces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Salmonella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typhi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All causes of pyogenic meningitis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p:cNvSpPr/>
          <p:nvPr/>
        </p:nvSpPr>
        <p:spPr>
          <a:xfrm>
            <a:off x="8119335" y="1146514"/>
            <a:ext cx="2982351" cy="1732672"/>
          </a:xfrm>
          <a:prstGeom prst="roundRect">
            <a:avLst/>
          </a:prstGeom>
          <a:noFill/>
          <a:ln w="28575">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Fungal</a:t>
            </a:r>
            <a:endParaRPr lang="en-US" sz="16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Criptococcus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Aspergillus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Candida</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Coccidiomycosis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Histoplasmosis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4147627" y="4854702"/>
            <a:ext cx="3173436" cy="1012875"/>
          </a:xfrm>
          <a:prstGeom prst="roundRect">
            <a:avLst/>
          </a:prstGeom>
          <a:noFill/>
          <a:ln w="28575">
            <a:solidFill>
              <a:schemeClr val="accent3">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Spirochetes</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Treponema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pallidum</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Borrelia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bugdorferi</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p:cNvSpPr/>
          <p:nvPr/>
        </p:nvSpPr>
        <p:spPr>
          <a:xfrm>
            <a:off x="8119335" y="4963964"/>
            <a:ext cx="2982351" cy="1587148"/>
          </a:xfrm>
          <a:prstGeom prst="roundRect">
            <a:avLst/>
          </a:prstGeom>
          <a:noFill/>
          <a:ln w="28575">
            <a:solidFill>
              <a:schemeClr val="accent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Parasitic</a:t>
            </a:r>
            <a:endParaRPr lang="en-US" sz="16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Trypanosomiasis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Cerebral malaria</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Toxoplasmosis</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Echinococcus</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gondii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Schistosomiasis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17808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684" y="2038570"/>
            <a:ext cx="5900804" cy="1556400"/>
          </a:xfrm>
        </p:spPr>
        <p:txBody>
          <a:bodyPr>
            <a:normAutofit/>
          </a:bodyPr>
          <a:lstStyle/>
          <a:p>
            <a:r>
              <a:rPr lang="el-GR" b="1" u="sng" dirty="0" smtClean="0">
                <a:solidFill>
                  <a:schemeClr val="accent4"/>
                </a:solidFill>
              </a:rPr>
              <a:t>Εγκεφαλοπάθεια</a:t>
            </a:r>
            <a:r>
              <a:rPr lang="el-GR" dirty="0" smtClean="0">
                <a:solidFill>
                  <a:schemeClr val="accent4"/>
                </a:solidFill>
              </a:rPr>
              <a:t> </a:t>
            </a:r>
            <a:r>
              <a:rPr lang="el-GR" dirty="0" smtClean="0"/>
              <a:t>=</a:t>
            </a:r>
            <a:r>
              <a:rPr lang="en-US" dirty="0" smtClean="0"/>
              <a:t> </a:t>
            </a:r>
            <a:r>
              <a:rPr lang="el-GR" dirty="0" smtClean="0"/>
              <a:t>Διάχυτη εγκεφαλική δυσλειτουργία, που </a:t>
            </a:r>
            <a:r>
              <a:rPr lang="el-GR" b="1" dirty="0" smtClean="0"/>
              <a:t>δε</a:t>
            </a:r>
            <a:r>
              <a:rPr lang="el-GR" dirty="0" smtClean="0"/>
              <a:t> σχετίζεται με φλεγμονή </a:t>
            </a:r>
            <a:endParaRPr lang="en-US" dirty="0"/>
          </a:p>
        </p:txBody>
      </p:sp>
      <p:sp>
        <p:nvSpPr>
          <p:cNvPr id="4" name="Title 1"/>
          <p:cNvSpPr txBox="1">
            <a:spLocks/>
          </p:cNvSpPr>
          <p:nvPr/>
        </p:nvSpPr>
        <p:spPr>
          <a:xfrm>
            <a:off x="795997" y="160826"/>
            <a:ext cx="10515600" cy="577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smtClean="0"/>
              <a:t>ΔΔ Εγκεφαλίτιδας</a:t>
            </a:r>
          </a:p>
        </p:txBody>
      </p:sp>
      <p:graphicFrame>
        <p:nvGraphicFramePr>
          <p:cNvPr id="6" name="Table 5"/>
          <p:cNvGraphicFramePr>
            <a:graphicFrameLocks noGrp="1"/>
          </p:cNvGraphicFramePr>
          <p:nvPr>
            <p:extLst>
              <p:ext uri="{D42A27DB-BD31-4B8C-83A1-F6EECF244321}">
                <p14:modId xmlns:p14="http://schemas.microsoft.com/office/powerpoint/2010/main" xmlns="" val="1984249714"/>
              </p:ext>
            </p:extLst>
          </p:nvPr>
        </p:nvGraphicFramePr>
        <p:xfrm>
          <a:off x="7290742" y="1255900"/>
          <a:ext cx="4020855" cy="4504477"/>
        </p:xfrm>
        <a:graphic>
          <a:graphicData uri="http://schemas.openxmlformats.org/drawingml/2006/table">
            <a:tbl>
              <a:tblPr firstRow="1" bandRow="1">
                <a:tableStyleId>{5940675A-B579-460E-94D1-54222C63F5DA}</a:tableStyleId>
              </a:tblPr>
              <a:tblGrid>
                <a:gridCol w="4020855"/>
              </a:tblGrid>
              <a:tr h="0">
                <a:tc>
                  <a:txBody>
                    <a:bodyPr/>
                    <a:lstStyle/>
                    <a:p>
                      <a:r>
                        <a:rPr lang="el-GR" sz="1800" b="1" dirty="0" smtClean="0">
                          <a:solidFill>
                            <a:schemeClr val="accent4"/>
                          </a:solidFill>
                          <a:latin typeface="Open Sans" panose="020B0606030504020204" pitchFamily="34" charset="0"/>
                          <a:ea typeface="Open Sans" panose="020B0606030504020204" pitchFamily="34" charset="0"/>
                          <a:cs typeface="Open Sans" panose="020B0606030504020204" pitchFamily="34" charset="0"/>
                        </a:rPr>
                        <a:t>Αίτια Εγκεφαλοπάθειας</a:t>
                      </a:r>
                      <a:endParaRPr lang="en-US" sz="1800"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Τοξίνες:</a:t>
                      </a: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αλκοόλ, φάρμακα</a:t>
                      </a:r>
                      <a:endParaRPr lang="en-US" sz="18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241239">
                <a:tc>
                  <a:txBody>
                    <a:bodyPr/>
                    <a:lstStyle/>
                    <a:p>
                      <a:pPr marL="285750" indent="-111125">
                        <a:buFont typeface="Arial" panose="020B0604020202020204" pitchFamily="34" charset="0"/>
                        <a:buChar char="•"/>
                      </a:pP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Μεταβολικά: </a:t>
                      </a:r>
                      <a:r>
                        <a:rPr lang="el-GR" sz="18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υποξία</a:t>
                      </a: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υπογλυκαιμία/ υπεργλυκαιμία, ηλεκτρολυτικές </a:t>
                      </a:r>
                      <a:r>
                        <a:rPr lang="el-GR" sz="18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νεφρική ανεπάρκεια, ηπατική ανεπάρκεια</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Συστηματικές</a:t>
                      </a: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λοιμώξεις</a:t>
                      </a:r>
                      <a:endParaRPr lang="en-US" sz="18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Σοβαρή νόσος</a:t>
                      </a:r>
                      <a:endParaRPr lang="en-US" sz="18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l-GR"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Κακοήθης</a:t>
                      </a: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υπέρταση</a:t>
                      </a:r>
                      <a:endParaRPr lang="en-US" sz="18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n-US" sz="18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Hashimoto’s</a:t>
                      </a:r>
                      <a:r>
                        <a:rPr lang="en-US"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encephalopathy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3181">
                <a:tc>
                  <a:txBody>
                    <a:bodyPr/>
                    <a:lstStyle/>
                    <a:p>
                      <a:pPr marL="285750" indent="-111125">
                        <a:buFont typeface="Arial" panose="020B0604020202020204" pitchFamily="34" charset="0"/>
                        <a:buChar char="•"/>
                      </a:pPr>
                      <a:r>
                        <a:rPr lang="en-US"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MELAS syndrome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98392">
                <a:tc>
                  <a:txBody>
                    <a:bodyPr/>
                    <a:lstStyle/>
                    <a:p>
                      <a:pPr marL="285750" indent="-111125">
                        <a:buFont typeface="Arial" panose="020B0604020202020204" pitchFamily="34" charset="0"/>
                        <a:buChar char="•"/>
                      </a:pPr>
                      <a:r>
                        <a:rPr lang="el-GR"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Τραυματική βλάβη εγκεφάλου</a:t>
                      </a:r>
                      <a:endParaRPr lang="en-US" sz="18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9458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1843854491"/>
              </p:ext>
            </p:extLst>
          </p:nvPr>
        </p:nvGraphicFramePr>
        <p:xfrm>
          <a:off x="1853851" y="450937"/>
          <a:ext cx="8642960" cy="5986605"/>
        </p:xfrm>
        <a:graphic>
          <a:graphicData uri="http://schemas.openxmlformats.org/drawingml/2006/table">
            <a:tbl>
              <a:tblPr firstRow="1" bandRow="1">
                <a:tableStyleId>{17292A2E-F333-43FB-9621-5CBBE7FDCDCB}</a:tableStyleId>
              </a:tblPr>
              <a:tblGrid>
                <a:gridCol w="2411071"/>
                <a:gridCol w="3619506"/>
                <a:gridCol w="2612383"/>
              </a:tblGrid>
              <a:tr h="335983">
                <a:tc>
                  <a:txBody>
                    <a:bodyPr/>
                    <a:lstStyle/>
                    <a:p>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Εγκεφαλίτιδα</a:t>
                      </a: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Εγκεφαλοπάθεια</a:t>
                      </a: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gridSpan="3">
                  <a:txBody>
                    <a:bodyPr/>
                    <a:lstStyle/>
                    <a:p>
                      <a:pPr algn="l"/>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Κλινική</a:t>
                      </a:r>
                      <a:r>
                        <a:rPr lang="el-GR" sz="1600" b="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Εικόνα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Κεφαλαλγία</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a:txBody>
                    <a:bodyPr/>
                    <a:lstStyle/>
                    <a:p>
                      <a:r>
                        <a:rPr lang="el-GR" sz="1600" i="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i="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a:t>
                      </a:r>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συνείδησης</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ίσως με διακυμάνσεις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σταδιακή</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έκπτωση </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Εστιακά</a:t>
                      </a:r>
                      <a:r>
                        <a:rPr lang="el-GR" sz="16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νευρολογικά σημεία</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Σπασμοί</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 (γενικευμένοι</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ή εστιακοί)</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(γενικευμένοι)</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gridSpan="3">
                  <a:txBody>
                    <a:bodyPr/>
                    <a:lstStyle/>
                    <a:p>
                      <a:pPr algn="l"/>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Εργαστηριακά Ευρήματα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pPr algn="l"/>
                      <a:r>
                        <a:rPr lang="en-US"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CBC</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Λευκοκυττάρωση</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 </a:t>
                      </a: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λευκοκυττάρωση</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pPr algn="l"/>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ΕΝΥ</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Πλειοκυττάρωση</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 </a:t>
                      </a: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πλειοκυττάρωση</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1069037">
                <a:tc>
                  <a:txBody>
                    <a:bodyPr/>
                    <a:lstStyle/>
                    <a:p>
                      <a:pPr algn="l"/>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ΗΕΓ</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Διάχυτη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επιβράδυνση και περιστασιακά εστιακές ανωμαλίες και περιοδικά μοτίβα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Διάχυτη επιβράδυνση</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pPr algn="l"/>
                      <a:r>
                        <a:rPr lang="en-US"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MRI</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εστιακές ανωμαλίες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Χωρίς εστιακές ανωμαλίες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bl>
          </a:graphicData>
        </a:graphic>
      </p:graphicFrame>
    </p:spTree>
    <p:extLst>
      <p:ext uri="{BB962C8B-B14F-4D97-AF65-F5344CB8AC3E}">
        <p14:creationId xmlns:p14="http://schemas.microsoft.com/office/powerpoint/2010/main" xmlns="" val="2890323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742" y="1348047"/>
            <a:ext cx="6940464" cy="4376347"/>
          </a:xfrm>
        </p:spPr>
        <p:txBody>
          <a:bodyPr>
            <a:normAutofit fontScale="92500" lnSpcReduction="10000"/>
          </a:bodyPr>
          <a:lstStyle/>
          <a:p>
            <a:r>
              <a:rPr lang="en-US" b="1" u="sng" dirty="0" smtClean="0">
                <a:solidFill>
                  <a:schemeClr val="accent4"/>
                </a:solidFill>
              </a:rPr>
              <a:t>O</a:t>
            </a:r>
            <a:r>
              <a:rPr lang="el-GR" b="1" u="sng" dirty="0" err="1" smtClean="0">
                <a:solidFill>
                  <a:schemeClr val="accent4"/>
                </a:solidFill>
              </a:rPr>
              <a:t>ξεία</a:t>
            </a:r>
            <a:r>
              <a:rPr lang="el-GR" b="1" u="sng" dirty="0" smtClean="0">
                <a:solidFill>
                  <a:schemeClr val="accent4"/>
                </a:solidFill>
              </a:rPr>
              <a:t> </a:t>
            </a:r>
            <a:r>
              <a:rPr lang="el-GR" b="1" u="sng" dirty="0">
                <a:solidFill>
                  <a:schemeClr val="accent4"/>
                </a:solidFill>
              </a:rPr>
              <a:t>διάχυτη </a:t>
            </a:r>
            <a:r>
              <a:rPr lang="el-GR" b="1" u="sng" dirty="0" err="1">
                <a:solidFill>
                  <a:schemeClr val="accent4"/>
                </a:solidFill>
              </a:rPr>
              <a:t>εγκεφαλομυελίτιδα</a:t>
            </a:r>
            <a:r>
              <a:rPr lang="el-GR" b="1" u="sng" dirty="0">
                <a:solidFill>
                  <a:schemeClr val="accent4"/>
                </a:solidFill>
              </a:rPr>
              <a:t>– </a:t>
            </a:r>
            <a:r>
              <a:rPr lang="en-US" b="1" u="sng" dirty="0" smtClean="0">
                <a:solidFill>
                  <a:schemeClr val="accent4"/>
                </a:solidFill>
              </a:rPr>
              <a:t>Acute disseminated encephalomyelitis (ADEM)</a:t>
            </a:r>
            <a:r>
              <a:rPr lang="el-GR" b="1" u="sng" dirty="0" smtClean="0">
                <a:solidFill>
                  <a:schemeClr val="accent4"/>
                </a:solidFill>
              </a:rPr>
              <a:t> </a:t>
            </a:r>
            <a:r>
              <a:rPr lang="el-GR" dirty="0" smtClean="0"/>
              <a:t>= φλεγμονώδης </a:t>
            </a:r>
            <a:r>
              <a:rPr lang="el-GR" dirty="0" err="1" smtClean="0"/>
              <a:t>απομυελινωτική</a:t>
            </a:r>
            <a:r>
              <a:rPr lang="el-GR" dirty="0" smtClean="0"/>
              <a:t> νόσος του ΚΝΣ μετά από λοίμωξη ή εμβολιασμό, τυπικά μετά από 1- 4 </a:t>
            </a:r>
            <a:r>
              <a:rPr lang="el-GR" dirty="0" err="1" smtClean="0"/>
              <a:t>εβδ</a:t>
            </a:r>
            <a:r>
              <a:rPr lang="el-GR" dirty="0" smtClean="0"/>
              <a:t>.</a:t>
            </a:r>
          </a:p>
          <a:p>
            <a:pPr lvl="1"/>
            <a:r>
              <a:rPr lang="el-GR" dirty="0" err="1" smtClean="0"/>
              <a:t>Ανοσιακή</a:t>
            </a:r>
            <a:r>
              <a:rPr lang="el-GR" dirty="0" smtClean="0"/>
              <a:t> απόκριση σε προηγούμενο </a:t>
            </a:r>
            <a:r>
              <a:rPr lang="el-GR" dirty="0" err="1" smtClean="0"/>
              <a:t>αντιγονικό</a:t>
            </a:r>
            <a:r>
              <a:rPr lang="el-GR" dirty="0" smtClean="0"/>
              <a:t> ερέθισμα από το μικροοργανισμό ή την ανοσοποίηση</a:t>
            </a:r>
            <a:endParaRPr lang="en-US" dirty="0" smtClean="0"/>
          </a:p>
          <a:p>
            <a:pPr lvl="1"/>
            <a:endParaRPr lang="en-US" dirty="0"/>
          </a:p>
          <a:p>
            <a:pPr lvl="1"/>
            <a:endParaRPr lang="el-GR" dirty="0"/>
          </a:p>
          <a:p>
            <a:pPr lvl="1"/>
            <a:r>
              <a:rPr lang="el-GR" dirty="0" smtClean="0"/>
              <a:t>Επίπτωση: 0,4-0,8/100000</a:t>
            </a:r>
          </a:p>
          <a:p>
            <a:pPr lvl="1"/>
            <a:r>
              <a:rPr lang="el-GR" dirty="0" smtClean="0"/>
              <a:t>Μπορεί να ευθύνεται για το 10-20% των περιπτώσεων εγκεφαλίτιδας</a:t>
            </a:r>
            <a:endParaRPr lang="en-US" dirty="0" smtClean="0"/>
          </a:p>
        </p:txBody>
      </p:sp>
      <p:sp>
        <p:nvSpPr>
          <p:cNvPr id="4" name="Title 1"/>
          <p:cNvSpPr txBox="1">
            <a:spLocks/>
          </p:cNvSpPr>
          <p:nvPr/>
        </p:nvSpPr>
        <p:spPr>
          <a:xfrm>
            <a:off x="795997" y="160826"/>
            <a:ext cx="10515600" cy="577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600" dirty="0" smtClean="0"/>
              <a:t>ΔΔ Εγκεφαλίτιδας</a:t>
            </a:r>
          </a:p>
        </p:txBody>
      </p:sp>
      <p:sp>
        <p:nvSpPr>
          <p:cNvPr id="5" name="Content Placeholder 2"/>
          <p:cNvSpPr txBox="1">
            <a:spLocks/>
          </p:cNvSpPr>
          <p:nvPr/>
        </p:nvSpPr>
        <p:spPr>
          <a:xfrm>
            <a:off x="7378872" y="1918774"/>
            <a:ext cx="4633587" cy="32348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smtClean="0"/>
              <a:t>Συνήθη αίτια:</a:t>
            </a:r>
          </a:p>
          <a:p>
            <a:pPr lvl="1"/>
            <a:r>
              <a:rPr lang="en-US" dirty="0" smtClean="0"/>
              <a:t>Measles</a:t>
            </a:r>
          </a:p>
          <a:p>
            <a:pPr lvl="1"/>
            <a:r>
              <a:rPr lang="en-US" dirty="0" smtClean="0"/>
              <a:t>Rubella</a:t>
            </a:r>
          </a:p>
          <a:p>
            <a:pPr lvl="1"/>
            <a:r>
              <a:rPr lang="en-US" dirty="0" smtClean="0"/>
              <a:t>Varicella</a:t>
            </a:r>
          </a:p>
          <a:p>
            <a:pPr lvl="1"/>
            <a:r>
              <a:rPr lang="en-US" dirty="0" smtClean="0"/>
              <a:t>Mumps</a:t>
            </a:r>
          </a:p>
          <a:p>
            <a:pPr lvl="1"/>
            <a:r>
              <a:rPr lang="en-US" dirty="0" smtClean="0"/>
              <a:t>Influenza A, B </a:t>
            </a:r>
          </a:p>
          <a:p>
            <a:pPr lvl="1"/>
            <a:r>
              <a:rPr lang="en-US" dirty="0" smtClean="0"/>
              <a:t>Hepatitis Virus</a:t>
            </a:r>
          </a:p>
          <a:p>
            <a:pPr lvl="1"/>
            <a:r>
              <a:rPr lang="el-GR" dirty="0" smtClean="0"/>
              <a:t>Λοίμωξη ανώτερου </a:t>
            </a:r>
            <a:r>
              <a:rPr lang="el-GR" dirty="0" err="1" smtClean="0"/>
              <a:t>αναπν</a:t>
            </a:r>
            <a:r>
              <a:rPr lang="el-GR" dirty="0" smtClean="0"/>
              <a:t>.</a:t>
            </a:r>
          </a:p>
          <a:p>
            <a:pPr lvl="1"/>
            <a:r>
              <a:rPr lang="en-US" dirty="0" smtClean="0"/>
              <a:t>Mycoplasma</a:t>
            </a:r>
            <a:endParaRPr lang="el-GR" dirty="0" smtClean="0"/>
          </a:p>
        </p:txBody>
      </p:sp>
    </p:spTree>
    <p:extLst>
      <p:ext uri="{BB962C8B-B14F-4D97-AF65-F5344CB8AC3E}">
        <p14:creationId xmlns:p14="http://schemas.microsoft.com/office/powerpoint/2010/main" xmlns="" val="4423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smtClean="0"/>
              <a:t>Περισσότερες περιπτώσεις είναι μονοφασικές</a:t>
            </a:r>
          </a:p>
          <a:p>
            <a:r>
              <a:rPr lang="en-US" dirty="0" smtClean="0"/>
              <a:t>MRI </a:t>
            </a:r>
            <a:r>
              <a:rPr lang="el-GR" dirty="0" smtClean="0"/>
              <a:t>ευρήματα: διάχυτες ή </a:t>
            </a:r>
            <a:r>
              <a:rPr lang="el-GR" dirty="0" err="1" smtClean="0"/>
              <a:t>πολυεστιακές</a:t>
            </a:r>
            <a:r>
              <a:rPr lang="el-GR" dirty="0" smtClean="0"/>
              <a:t> </a:t>
            </a:r>
            <a:r>
              <a:rPr lang="el-GR" dirty="0" err="1" smtClean="0"/>
              <a:t>υποφλοιώδεις</a:t>
            </a:r>
            <a:r>
              <a:rPr lang="el-GR" dirty="0" smtClean="0"/>
              <a:t> και κεντρικής λευκής ουσίας βλάβες, με ενίσχυση σήματος σε Τ2 και </a:t>
            </a:r>
            <a:r>
              <a:rPr lang="en-US" dirty="0" smtClean="0"/>
              <a:t>FLAIR </a:t>
            </a:r>
            <a:r>
              <a:rPr lang="el-GR" dirty="0" smtClean="0"/>
              <a:t>ακολουθίες</a:t>
            </a:r>
          </a:p>
          <a:p>
            <a:pPr lvl="1"/>
            <a:r>
              <a:rPr lang="el-GR" dirty="0" smtClean="0"/>
              <a:t>Ανωμαλίες επίσης μπορεί να αφορούν τα βασικά γάγγλια ή την περιοχή σύνδεσης λευκής-φαιάς ουσίας στο φλοιό.</a:t>
            </a:r>
          </a:p>
          <a:p>
            <a:endParaRPr lang="el-GR" dirty="0"/>
          </a:p>
          <a:p>
            <a:r>
              <a:rPr lang="el-GR" dirty="0" smtClean="0"/>
              <a:t>Η </a:t>
            </a:r>
            <a:r>
              <a:rPr lang="el-GR" dirty="0" err="1" smtClean="0"/>
              <a:t>απομυελίνωση</a:t>
            </a:r>
            <a:r>
              <a:rPr lang="el-GR" dirty="0" smtClean="0"/>
              <a:t> μπορεί να αφορά τη λευκή ουσία των οπτικών νεύρων, του εγκεφάλου, της παρεγκεφαλίδας ή του νωτιαίου μυελού</a:t>
            </a:r>
            <a:r>
              <a:rPr lang="en-US" dirty="0" smtClean="0"/>
              <a:t>,</a:t>
            </a:r>
            <a:r>
              <a:rPr lang="el-GR" dirty="0"/>
              <a:t> </a:t>
            </a:r>
            <a:r>
              <a:rPr lang="el-GR" dirty="0" smtClean="0"/>
              <a:t>μεμονωμένα, είτε συνηθέστερα σε συνδυασμό.  </a:t>
            </a:r>
            <a:endParaRPr lang="en-US" dirty="0"/>
          </a:p>
        </p:txBody>
      </p:sp>
    </p:spTree>
    <p:extLst>
      <p:ext uri="{BB962C8B-B14F-4D97-AF65-F5344CB8AC3E}">
        <p14:creationId xmlns:p14="http://schemas.microsoft.com/office/powerpoint/2010/main" xmlns="" val="198094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505137847"/>
              </p:ext>
            </p:extLst>
          </p:nvPr>
        </p:nvGraphicFramePr>
        <p:xfrm>
          <a:off x="450938" y="538619"/>
          <a:ext cx="11377740" cy="5810104"/>
        </p:xfrm>
        <a:graphic>
          <a:graphicData uri="http://schemas.openxmlformats.org/drawingml/2006/table">
            <a:tbl>
              <a:tblPr firstRow="1" bandRow="1">
                <a:tableStyleId>{17292A2E-F333-43FB-9621-5CBBE7FDCDCB}</a:tableStyleId>
              </a:tblPr>
              <a:tblGrid>
                <a:gridCol w="2617939"/>
                <a:gridCol w="4597052"/>
                <a:gridCol w="4162749"/>
              </a:tblGrid>
              <a:tr h="335983">
                <a:tc>
                  <a:txBody>
                    <a:bodyPr/>
                    <a:lstStyle/>
                    <a:p>
                      <a:pPr algn="ct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l-GR" sz="16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Οξεία</a:t>
                      </a:r>
                      <a:r>
                        <a:rPr lang="el-GR" sz="1600" baseline="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Διάχυτη </a:t>
                      </a:r>
                      <a:r>
                        <a:rPr lang="el-GR" sz="1600" baseline="0" dirty="0" err="1"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Εγκεφαλομυελίτιδα</a:t>
                      </a: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l-GR" sz="16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Εγκεφαλίτιδα</a:t>
                      </a: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335983">
                <a:tc gridSpan="3">
                  <a:txBody>
                    <a:bodyPr/>
                    <a:lstStyle/>
                    <a:p>
                      <a:pPr algn="l"/>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Κλινική</a:t>
                      </a:r>
                      <a:r>
                        <a:rPr lang="el-GR" sz="1600" b="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Εικόνα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a:p>
                  </a:txBody>
                  <a:tcPr/>
                </a:tc>
              </a:tr>
              <a:tr h="335983">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Ηλικία</a:t>
                      </a: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&lt;25</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οποιαδήποτε</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Πρόσφατος εμβολιασμός</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Πρόδρομη</a:t>
                      </a:r>
                      <a:r>
                        <a:rPr lang="el-GR" sz="16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νόσος</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56685">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Σπανίως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πρώιμα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 πρώιμα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88307">
                <a:tc>
                  <a:txBody>
                    <a:bodyPr/>
                    <a:lstStyle/>
                    <a:p>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Απώλεια όρασης</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Μπορεί να συμβεί</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335983">
                <a:tc gridSpan="3">
                  <a:txBody>
                    <a:bodyPr/>
                    <a:lstStyle/>
                    <a:p>
                      <a:pPr algn="l"/>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Εργαστηριακά Ευρήματα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c hMerge="1">
                  <a:txBody>
                    <a:bodyPr/>
                    <a:lstStyle/>
                    <a:p>
                      <a:endParaRPr lang="en-US"/>
                    </a:p>
                  </a:txBody>
                  <a:tcPr/>
                </a:tc>
              </a:tr>
              <a:tr h="408195">
                <a:tc>
                  <a:txBody>
                    <a:bodyPr/>
                    <a:lstStyle/>
                    <a:p>
                      <a:pPr algn="l"/>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Περιφερική</a:t>
                      </a:r>
                      <a:r>
                        <a:rPr lang="el-GR" sz="16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i="1"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Λευκοκυττάρωση</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Σπάνια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Συχνά</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r h="580334">
                <a:tc>
                  <a:txBody>
                    <a:bodyPr/>
                    <a:lstStyle/>
                    <a:p>
                      <a:pPr algn="l"/>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ΕΝΥ</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Λεμφοκυττ</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πλειοκυττάρωση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πρωτεϊνη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κφ</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γλυκόζη</a:t>
                      </a: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Λεμφοκυττ</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πλειοκυττάρωση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πρωτεϊνη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κφ</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γλυκόζη</a:t>
                      </a:r>
                    </a:p>
                  </a:txBody>
                  <a:tcPr/>
                </a:tc>
              </a:tr>
              <a:tr h="580334">
                <a:tc>
                  <a:txBody>
                    <a:bodyPr/>
                    <a:lstStyle/>
                    <a:p>
                      <a:pPr algn="l"/>
                      <a:r>
                        <a:rPr lang="en-US"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MRI</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Εστιακές περιοχές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υπερενίσχυσης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λευκής ουσίας και στα 2 ημισφαίρια, βασικά γάγγλια,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εφκ.στέλεχος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παρεγκεφαλίσα</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και νωτιαίο μυελό</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Ποικίλει, εστιακές περιοχές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υπερενίσχυσης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που αφορούν τη φαιά ουσία και των δύο ημισφαιρίων, βασικά γάγγλια,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εγκ.στέλεχος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και παρεγκεφαλίδα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r h="580334">
                <a:tc>
                  <a:txBody>
                    <a:bodyPr/>
                    <a:lstStyle/>
                    <a:p>
                      <a:pPr algn="l"/>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Παθολογία εγκεφάλου</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Περιαγγειακή</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λεμφοκυτταρική φλεγμονή με παρακείμενη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απομυελίνωση</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και οίδημα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Περιαγγειακή</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φλεγμονή,</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φλεγμονή φαιάς ουσίας, θάνατος νευρώνων και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γλοιακών</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κυττάρων &amp; </a:t>
                      </a:r>
                      <a:r>
                        <a:rPr lang="el-GR" sz="160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ιικά</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έγκλειστα σωμάτια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r>
            </a:tbl>
          </a:graphicData>
        </a:graphic>
      </p:graphicFrame>
    </p:spTree>
    <p:extLst>
      <p:ext uri="{BB962C8B-B14F-4D97-AF65-F5344CB8AC3E}">
        <p14:creationId xmlns:p14="http://schemas.microsoft.com/office/powerpoint/2010/main" xmlns="" val="4119720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440445657"/>
              </p:ext>
            </p:extLst>
          </p:nvPr>
        </p:nvGraphicFramePr>
        <p:xfrm>
          <a:off x="2033336" y="12032"/>
          <a:ext cx="7545613" cy="6888252"/>
        </p:xfrm>
        <a:graphic>
          <a:graphicData uri="http://schemas.openxmlformats.org/drawingml/2006/table">
            <a:tbl>
              <a:tblPr firstRow="1" bandRow="1">
                <a:tableStyleId>{2D5ABB26-0587-4C30-8999-92F81FD0307C}</a:tableStyleId>
              </a:tblPr>
              <a:tblGrid>
                <a:gridCol w="2685525"/>
                <a:gridCol w="2376571"/>
                <a:gridCol w="2483517"/>
              </a:tblGrid>
              <a:tr h="322561">
                <a:tc gridSpan="3">
                  <a:txBody>
                    <a:bodyPr/>
                    <a:lstStyle/>
                    <a:p>
                      <a:pPr algn="ctr"/>
                      <a:r>
                        <a:rPr lang="el-GR" sz="1600" b="1" dirty="0" smtClean="0"/>
                        <a:t>Ιογενείς λοιμώξεις του ΚΝΣ</a:t>
                      </a:r>
                      <a:endPar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r>
              <a:tr h="322561">
                <a:tc>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600" b="1" dirty="0" smtClean="0"/>
                        <a:t>Μηνιγγίτιδα</a:t>
                      </a:r>
                      <a:endPar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600" b="1" dirty="0" smtClean="0"/>
                        <a:t>Εγκεφαλίτιδα</a:t>
                      </a:r>
                      <a:endPar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gridSpan="3">
                  <a:txBody>
                    <a:bodyPr/>
                    <a:lstStyle/>
                    <a:p>
                      <a:r>
                        <a:rPr lang="en-US" sz="1400" dirty="0" err="1" smtClean="0"/>
                        <a:t>Enteroviruses</a:t>
                      </a:r>
                      <a:endParaRPr lang="en-US" sz="14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r>
              <a:tr h="322561">
                <a:tc>
                  <a:txBody>
                    <a:bodyPr/>
                    <a:lstStyle/>
                    <a:p>
                      <a:pPr algn="r"/>
                      <a:r>
                        <a:rPr lang="en-US" sz="1400" dirty="0" err="1" smtClean="0"/>
                        <a:t>Coxcackie</a:t>
                      </a:r>
                      <a:r>
                        <a:rPr lang="en-US" sz="1400" dirty="0" smtClean="0"/>
                        <a:t> A</a:t>
                      </a:r>
                      <a:r>
                        <a:rPr lang="en-US" sz="1400" baseline="0" dirty="0" smtClean="0"/>
                        <a:t> &amp; B</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σπάνια</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2561">
                <a:tc>
                  <a:txBody>
                    <a:bodyPr/>
                    <a:lstStyle/>
                    <a:p>
                      <a:pPr algn="r"/>
                      <a:r>
                        <a:rPr lang="en-US" sz="1400" dirty="0" err="1" smtClean="0"/>
                        <a:t>Enteroviruses</a:t>
                      </a:r>
                      <a:endParaRPr lang="en-US" sz="14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σπάνια</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2561">
                <a:tc>
                  <a:txBody>
                    <a:bodyPr/>
                    <a:lstStyle/>
                    <a:p>
                      <a:pPr algn="r"/>
                      <a:r>
                        <a:rPr lang="en-US" sz="1400" dirty="0" smtClean="0"/>
                        <a:t>Polioviruses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σπάνια</a:t>
                      </a:r>
                      <a:endParaRPr lang="en-US" sz="14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2561">
                <a:tc gridSpan="3">
                  <a:txBody>
                    <a:bodyPr/>
                    <a:lstStyle/>
                    <a:p>
                      <a:r>
                        <a:rPr lang="en-US" sz="1400" dirty="0" err="1" smtClean="0"/>
                        <a:t>Arboviruses</a:t>
                      </a:r>
                      <a:endParaRPr lang="en-US" sz="14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6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r>
              <a:tr h="322561">
                <a:tc>
                  <a:txBody>
                    <a:bodyPr/>
                    <a:lstStyle/>
                    <a:p>
                      <a:pPr algn="r"/>
                      <a:r>
                        <a:rPr lang="en-US" sz="1600" b="1" dirty="0" smtClean="0"/>
                        <a:t>West-Neil</a:t>
                      </a:r>
                      <a:r>
                        <a:rPr lang="en-US" sz="1600" b="1" baseline="0" dirty="0" smtClean="0"/>
                        <a:t> Virus</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600" b="1" dirty="0" smtClean="0"/>
                        <a:t>όχι 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600" b="1" dirty="0" smtClean="0"/>
                        <a:t>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400" dirty="0" smtClean="0"/>
                        <a:t>St Louis encephalitis virus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400" dirty="0" smtClean="0"/>
                        <a:t>California</a:t>
                      </a:r>
                      <a:r>
                        <a:rPr lang="en-US" sz="1400" baseline="0" dirty="0" smtClean="0"/>
                        <a:t> encephalitis virus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400" dirty="0" smtClean="0"/>
                        <a:t>Eastern encephalitis virus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σπάνια</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gridSpan="3">
                  <a:txBody>
                    <a:bodyPr/>
                    <a:lstStyle/>
                    <a:p>
                      <a:r>
                        <a:rPr lang="en-US" sz="1600" dirty="0" err="1" smtClean="0"/>
                        <a:t>Herpesviruses</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r>
              <a:tr h="322561">
                <a:tc>
                  <a:txBody>
                    <a:bodyPr/>
                    <a:lstStyle/>
                    <a:p>
                      <a:pPr algn="r"/>
                      <a:r>
                        <a:rPr lang="en-US" sz="1600" b="1" dirty="0" smtClean="0"/>
                        <a:t>HSV</a:t>
                      </a:r>
                      <a:r>
                        <a:rPr lang="en-US" sz="1600" b="1" baseline="0" dirty="0" smtClean="0"/>
                        <a:t> – 1 </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600" b="1" dirty="0" smtClean="0"/>
                        <a:t>σπάνια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600" b="1" dirty="0" smtClean="0"/>
                        <a:t>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600" b="1" dirty="0" smtClean="0"/>
                        <a:t>HSV</a:t>
                      </a:r>
                      <a:r>
                        <a:rPr lang="en-US" sz="1600" b="1" baseline="0" dirty="0" smtClean="0"/>
                        <a:t> – 2</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600" b="1" dirty="0" smtClean="0"/>
                        <a:t>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600" b="1" dirty="0" smtClean="0"/>
                        <a:t>σπάνια</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2561">
                <a:tc>
                  <a:txBody>
                    <a:bodyPr/>
                    <a:lstStyle/>
                    <a:p>
                      <a:pPr algn="r"/>
                      <a:r>
                        <a:rPr lang="en-US" sz="1600" b="1" dirty="0" smtClean="0"/>
                        <a:t>CMV</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b="1" dirty="0" smtClean="0"/>
                        <a:t>όχι συχνά</a:t>
                      </a:r>
                      <a:endPar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600" b="1" dirty="0" smtClean="0"/>
                        <a:t>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600" b="1" dirty="0" smtClean="0"/>
                        <a:t>EBV</a:t>
                      </a:r>
                      <a:endParaRPr lang="en-US" sz="1600"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b="1" dirty="0" smtClean="0"/>
                        <a:t>όχι συχνά</a:t>
                      </a:r>
                      <a:endPar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600" b="1" dirty="0" smtClean="0"/>
                        <a:t>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600" b="1" dirty="0" smtClean="0"/>
                        <a:t>VZV</a:t>
                      </a:r>
                      <a:endParaRPr lang="en-US" sz="1600"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b="1" dirty="0" smtClean="0"/>
                        <a:t>συχνά</a:t>
                      </a:r>
                      <a:endPar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600" b="1" dirty="0" smtClean="0"/>
                        <a:t>όχι συχνά</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2561">
                <a:tc gridSpan="3">
                  <a:txBody>
                    <a:bodyPr/>
                    <a:lstStyle/>
                    <a:p>
                      <a:r>
                        <a:rPr lang="en-US" sz="1400" dirty="0" smtClean="0"/>
                        <a:t>Other:</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tr>
              <a:tr h="322561">
                <a:tc>
                  <a:txBody>
                    <a:bodyPr/>
                    <a:lstStyle/>
                    <a:p>
                      <a:pPr algn="r"/>
                      <a:r>
                        <a:rPr lang="en-US" sz="1400" dirty="0" smtClean="0"/>
                        <a:t>HIV</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400" dirty="0" smtClean="0"/>
                        <a:t>Rabies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σπάνια</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322561">
                <a:tc>
                  <a:txBody>
                    <a:bodyPr/>
                    <a:lstStyle/>
                    <a:p>
                      <a:pPr algn="r"/>
                      <a:r>
                        <a:rPr lang="en-US" sz="1400" dirty="0" smtClean="0"/>
                        <a:t>Mumps</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l-GR" sz="1400" dirty="0" smtClean="0"/>
                        <a:t>συχνά</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όχι συχνά</a:t>
                      </a:r>
                      <a:endParaRPr lang="en-US"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Tree>
    <p:extLst>
      <p:ext uri="{BB962C8B-B14F-4D97-AF65-F5344CB8AC3E}">
        <p14:creationId xmlns:p14="http://schemas.microsoft.com/office/powerpoint/2010/main" xmlns="" val="3007320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Λοίμωξη ΚΝΣ</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964452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3184"/>
            <a:ext cx="10515600" cy="943713"/>
          </a:xfrm>
        </p:spPr>
        <p:txBody>
          <a:bodyPr>
            <a:normAutofit fontScale="90000"/>
          </a:bodyPr>
          <a:lstStyle/>
          <a:p>
            <a:pPr algn="ctr"/>
            <a:r>
              <a:rPr lang="el-GR" dirty="0" smtClean="0"/>
              <a:t>Ιογενής Μηνιγγίτιδα </a:t>
            </a:r>
            <a:r>
              <a:rPr lang="el-GR" dirty="0" smtClean="0">
                <a:sym typeface="Wingdings 3" panose="05040102010807070707" pitchFamily="18" charset="2"/>
              </a:rPr>
              <a:t> Εγκεφαλίτιδα</a:t>
            </a:r>
            <a:r>
              <a:rPr lang="en-US" dirty="0">
                <a:sym typeface="Wingdings 3" panose="05040102010807070707" pitchFamily="18" charset="2"/>
              </a:rPr>
              <a:t> </a:t>
            </a:r>
            <a:r>
              <a:rPr lang="en-US" dirty="0" smtClean="0">
                <a:sym typeface="Wingdings 3" panose="05040102010807070707" pitchFamily="18" charset="2"/>
              </a:rPr>
              <a:t>(Severity Index)</a:t>
            </a:r>
            <a:endParaRPr lang="en-US" dirty="0"/>
          </a:p>
        </p:txBody>
      </p:sp>
      <p:sp>
        <p:nvSpPr>
          <p:cNvPr id="5" name="Content Placeholder 4"/>
          <p:cNvSpPr>
            <a:spLocks noGrp="1"/>
          </p:cNvSpPr>
          <p:nvPr>
            <p:ph idx="1"/>
          </p:nvPr>
        </p:nvSpPr>
        <p:spPr/>
        <p:txBody>
          <a:bodyPr/>
          <a:lstStyle/>
          <a:p>
            <a:endParaRPr lang="en-US"/>
          </a:p>
        </p:txBody>
      </p:sp>
      <p:sp>
        <p:nvSpPr>
          <p:cNvPr id="6" name="object 3"/>
          <p:cNvSpPr/>
          <p:nvPr/>
        </p:nvSpPr>
        <p:spPr>
          <a:xfrm>
            <a:off x="793795" y="1154661"/>
            <a:ext cx="10589895" cy="5373951"/>
          </a:xfrm>
          <a:prstGeom prst="rect">
            <a:avLst/>
          </a:prstGeom>
          <a:blipFill>
            <a:blip r:embed="rId2" cstate="print"/>
            <a:stretch>
              <a:fillRect/>
            </a:stretch>
          </a:blipFill>
        </p:spPr>
        <p:txBody>
          <a:bodyPr wrap="square" lIns="0" tIns="0" rIns="0" bIns="0" rtlCol="0">
            <a:spAutoFit/>
          </a:bodyPr>
          <a:lstStyle/>
          <a:p>
            <a:endParaRPr dirty="0"/>
          </a:p>
        </p:txBody>
      </p:sp>
      <p:sp>
        <p:nvSpPr>
          <p:cNvPr id="7" name="6 - Ορθογώνιο"/>
          <p:cNvSpPr/>
          <p:nvPr/>
        </p:nvSpPr>
        <p:spPr>
          <a:xfrm>
            <a:off x="8595887" y="6488668"/>
            <a:ext cx="3596113" cy="369332"/>
          </a:xfrm>
          <a:prstGeom prst="rect">
            <a:avLst/>
          </a:prstGeom>
        </p:spPr>
        <p:txBody>
          <a:bodyPr wrap="none">
            <a:spAutoFit/>
          </a:bodyPr>
          <a:lstStyle/>
          <a:p>
            <a:r>
              <a:rPr lang="en-US" dirty="0" smtClean="0">
                <a:solidFill>
                  <a:schemeClr val="accent4">
                    <a:lumMod val="20000"/>
                    <a:lumOff val="80000"/>
                  </a:schemeClr>
                </a:solidFill>
              </a:rPr>
              <a:t>*LCM: lymphocytic </a:t>
            </a:r>
            <a:r>
              <a:rPr lang="en-US" dirty="0" err="1" smtClean="0">
                <a:solidFill>
                  <a:schemeClr val="accent4">
                    <a:lumMod val="20000"/>
                    <a:lumOff val="80000"/>
                  </a:schemeClr>
                </a:solidFill>
              </a:rPr>
              <a:t>choriomeningitis</a:t>
            </a:r>
            <a:endParaRPr lang="el-GR" dirty="0">
              <a:solidFill>
                <a:schemeClr val="accent4">
                  <a:lumMod val="20000"/>
                  <a:lumOff val="80000"/>
                </a:schemeClr>
              </a:solidFill>
            </a:endParaRPr>
          </a:p>
        </p:txBody>
      </p:sp>
    </p:spTree>
    <p:extLst>
      <p:ext uri="{BB962C8B-B14F-4D97-AF65-F5344CB8AC3E}">
        <p14:creationId xmlns:p14="http://schemas.microsoft.com/office/powerpoint/2010/main" xmlns="" val="1590169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6509"/>
            <a:ext cx="10515600" cy="964179"/>
          </a:xfrm>
        </p:spPr>
        <p:txBody>
          <a:bodyPr/>
          <a:lstStyle/>
          <a:p>
            <a:r>
              <a:rPr lang="el-GR" dirty="0" smtClean="0"/>
              <a:t>Ιστορικό:</a:t>
            </a:r>
            <a:endParaRPr lang="en-US" dirty="0"/>
          </a:p>
        </p:txBody>
      </p:sp>
      <p:sp>
        <p:nvSpPr>
          <p:cNvPr id="3" name="Content Placeholder 2"/>
          <p:cNvSpPr>
            <a:spLocks noGrp="1"/>
          </p:cNvSpPr>
          <p:nvPr>
            <p:ph idx="1"/>
          </p:nvPr>
        </p:nvSpPr>
        <p:spPr>
          <a:xfrm>
            <a:off x="838200" y="1825625"/>
            <a:ext cx="10515600" cy="4863274"/>
          </a:xfrm>
        </p:spPr>
        <p:txBody>
          <a:bodyPr>
            <a:normAutofit lnSpcReduction="10000"/>
          </a:bodyPr>
          <a:lstStyle/>
          <a:p>
            <a:r>
              <a:rPr lang="el-GR" dirty="0" smtClean="0"/>
              <a:t>Πορεία/εξέλιξη νόσου &amp; συμπτωμάτων:</a:t>
            </a:r>
          </a:p>
          <a:p>
            <a:pPr lvl="1">
              <a:buFont typeface="Open Sans" panose="020B0606030504020204" pitchFamily="34" charset="0"/>
              <a:buChar char="›"/>
            </a:pPr>
            <a:r>
              <a:rPr lang="el-GR" dirty="0" smtClean="0"/>
              <a:t>Διφασική εμφάνιση + συστηματική νόσος </a:t>
            </a:r>
            <a:r>
              <a:rPr lang="el-GR" dirty="0" smtClean="0">
                <a:sym typeface="Wingdings 3" panose="05040102010807070707" pitchFamily="18" charset="2"/>
              </a:rPr>
              <a:t> </a:t>
            </a:r>
            <a:r>
              <a:rPr lang="en-US" dirty="0" err="1" smtClean="0">
                <a:sym typeface="Wingdings 3" panose="05040102010807070707" pitchFamily="18" charset="2"/>
              </a:rPr>
              <a:t>enterovirus</a:t>
            </a:r>
            <a:r>
              <a:rPr lang="en-US" dirty="0" smtClean="0">
                <a:sym typeface="Wingdings 3" panose="05040102010807070707" pitchFamily="18" charset="2"/>
              </a:rPr>
              <a:t> encephalitis</a:t>
            </a:r>
            <a:endParaRPr lang="el-GR" dirty="0" smtClean="0">
              <a:sym typeface="Wingdings 3" panose="05040102010807070707" pitchFamily="18" charset="2"/>
            </a:endParaRPr>
          </a:p>
          <a:p>
            <a:pPr lvl="1">
              <a:buFont typeface="Open Sans" panose="020B0606030504020204" pitchFamily="34" charset="0"/>
              <a:buChar char="›"/>
            </a:pPr>
            <a:r>
              <a:rPr lang="el-GR" dirty="0" smtClean="0">
                <a:sym typeface="Wingdings 3" panose="05040102010807070707" pitchFamily="18" charset="2"/>
              </a:rPr>
              <a:t>Αιφνίδια έναρξη με ταχεία εξέλιξη εντός ημερών </a:t>
            </a:r>
            <a:r>
              <a:rPr lang="el-GR" dirty="0">
                <a:sym typeface="Wingdings 3" panose="05040102010807070707" pitchFamily="18" charset="2"/>
              </a:rPr>
              <a:t> </a:t>
            </a:r>
            <a:r>
              <a:rPr lang="en-US" dirty="0" err="1" smtClean="0">
                <a:sym typeface="Wingdings 3" panose="05040102010807070707" pitchFamily="18" charset="2"/>
              </a:rPr>
              <a:t>herpersviruses</a:t>
            </a:r>
            <a:endParaRPr lang="en-US" dirty="0" smtClean="0">
              <a:sym typeface="Wingdings 3" panose="05040102010807070707" pitchFamily="18" charset="2"/>
            </a:endParaRPr>
          </a:p>
          <a:p>
            <a:r>
              <a:rPr lang="el-GR" dirty="0" smtClean="0">
                <a:sym typeface="Wingdings 3" panose="05040102010807070707" pitchFamily="18" charset="2"/>
              </a:rPr>
              <a:t>Επιδημιολογικά στοιχεία:</a:t>
            </a:r>
          </a:p>
          <a:p>
            <a:pPr lvl="1"/>
            <a:r>
              <a:rPr lang="el-GR" dirty="0" smtClean="0">
                <a:sym typeface="Wingdings 3" panose="05040102010807070707" pitchFamily="18" charset="2"/>
              </a:rPr>
              <a:t>Πρόσφατο ταξίδι</a:t>
            </a:r>
          </a:p>
          <a:p>
            <a:pPr lvl="2">
              <a:buFont typeface="Open Sans" panose="020B0606030504020204" pitchFamily="34" charset="0"/>
              <a:buChar char="›"/>
            </a:pPr>
            <a:r>
              <a:rPr lang="el-GR" dirty="0" smtClean="0">
                <a:sym typeface="Wingdings 3" panose="05040102010807070707" pitchFamily="18" charset="2"/>
              </a:rPr>
              <a:t>Αφρική </a:t>
            </a:r>
            <a:r>
              <a:rPr lang="el-GR" dirty="0">
                <a:sym typeface="Wingdings 3" panose="05040102010807070707" pitchFamily="18" charset="2"/>
              </a:rPr>
              <a:t> </a:t>
            </a:r>
            <a:r>
              <a:rPr lang="en-US" dirty="0" smtClean="0">
                <a:sym typeface="Wingdings 3" panose="05040102010807070707" pitchFamily="18" charset="2"/>
              </a:rPr>
              <a:t>malaria, African </a:t>
            </a:r>
            <a:r>
              <a:rPr lang="en-US" dirty="0" err="1" smtClean="0">
                <a:sym typeface="Wingdings 3" panose="05040102010807070707" pitchFamily="18" charset="2"/>
              </a:rPr>
              <a:t>trypanosomiasis</a:t>
            </a:r>
            <a:r>
              <a:rPr lang="en-US" dirty="0" smtClean="0">
                <a:sym typeface="Wingdings 3" panose="05040102010807070707" pitchFamily="18" charset="2"/>
              </a:rPr>
              <a:t>, WNV</a:t>
            </a:r>
          </a:p>
          <a:p>
            <a:pPr lvl="2">
              <a:buFont typeface="Open Sans" panose="020B0606030504020204" pitchFamily="34" charset="0"/>
              <a:buChar char="›"/>
            </a:pPr>
            <a:r>
              <a:rPr lang="el-GR" dirty="0" smtClean="0">
                <a:sym typeface="Wingdings 3" panose="05040102010807070707" pitchFamily="18" charset="2"/>
              </a:rPr>
              <a:t>Ασία </a:t>
            </a:r>
            <a:r>
              <a:rPr lang="el-GR" dirty="0">
                <a:sym typeface="Wingdings 3" panose="05040102010807070707" pitchFamily="18" charset="2"/>
              </a:rPr>
              <a:t> </a:t>
            </a:r>
            <a:r>
              <a:rPr lang="el-GR" dirty="0" smtClean="0">
                <a:sym typeface="Wingdings 3" panose="05040102010807070707" pitchFamily="18" charset="2"/>
              </a:rPr>
              <a:t> </a:t>
            </a:r>
            <a:r>
              <a:rPr lang="en-US" dirty="0" smtClean="0">
                <a:sym typeface="Wingdings 3" panose="05040102010807070707" pitchFamily="18" charset="2"/>
              </a:rPr>
              <a:t>Japanese encephalitis</a:t>
            </a:r>
          </a:p>
          <a:p>
            <a:pPr lvl="2">
              <a:buFont typeface="Open Sans" panose="020B0606030504020204" pitchFamily="34" charset="0"/>
              <a:buChar char="›"/>
            </a:pPr>
            <a:r>
              <a:rPr lang="el-GR" dirty="0" smtClean="0">
                <a:sym typeface="Wingdings 3" panose="05040102010807070707" pitchFamily="18" charset="2"/>
              </a:rPr>
              <a:t>Ευρώπη, Αμερική </a:t>
            </a:r>
            <a:r>
              <a:rPr lang="el-GR" dirty="0">
                <a:sym typeface="Wingdings 3" panose="05040102010807070707" pitchFamily="18" charset="2"/>
              </a:rPr>
              <a:t> </a:t>
            </a:r>
            <a:r>
              <a:rPr lang="el-GR" dirty="0" smtClean="0">
                <a:sym typeface="Wingdings 3" panose="05040102010807070707" pitchFamily="18" charset="2"/>
              </a:rPr>
              <a:t> </a:t>
            </a:r>
            <a:r>
              <a:rPr lang="en-US" dirty="0" smtClean="0">
                <a:sym typeface="Wingdings 3" panose="05040102010807070707" pitchFamily="18" charset="2"/>
              </a:rPr>
              <a:t>Lyme disease</a:t>
            </a:r>
            <a:r>
              <a:rPr lang="el-GR" dirty="0" smtClean="0">
                <a:sym typeface="Wingdings 3" panose="05040102010807070707" pitchFamily="18" charset="2"/>
              </a:rPr>
              <a:t>, </a:t>
            </a:r>
            <a:r>
              <a:rPr lang="en-US" dirty="0" smtClean="0">
                <a:sym typeface="Wingdings 3" panose="05040102010807070707" pitchFamily="18" charset="2"/>
              </a:rPr>
              <a:t>WNV</a:t>
            </a:r>
          </a:p>
          <a:p>
            <a:pPr lvl="1"/>
            <a:r>
              <a:rPr lang="el-GR" dirty="0" smtClean="0">
                <a:sym typeface="Wingdings 3" panose="05040102010807070707" pitchFamily="18" charset="2"/>
              </a:rPr>
              <a:t>Δήγμα ζώου </a:t>
            </a:r>
            <a:r>
              <a:rPr lang="el-GR" dirty="0">
                <a:sym typeface="Wingdings 3" panose="05040102010807070707" pitchFamily="18" charset="2"/>
              </a:rPr>
              <a:t> </a:t>
            </a:r>
            <a:r>
              <a:rPr lang="el-GR" dirty="0" smtClean="0">
                <a:sym typeface="Wingdings 3" panose="05040102010807070707" pitchFamily="18" charset="2"/>
              </a:rPr>
              <a:t> </a:t>
            </a:r>
            <a:r>
              <a:rPr lang="en-US" dirty="0" smtClean="0">
                <a:sym typeface="Wingdings 3" panose="05040102010807070707" pitchFamily="18" charset="2"/>
              </a:rPr>
              <a:t>rabies</a:t>
            </a:r>
            <a:endParaRPr lang="el-GR" dirty="0" smtClean="0">
              <a:sym typeface="Wingdings 3" panose="05040102010807070707" pitchFamily="18" charset="2"/>
            </a:endParaRPr>
          </a:p>
          <a:p>
            <a:pPr lvl="1"/>
            <a:r>
              <a:rPr lang="el-GR" dirty="0" smtClean="0">
                <a:sym typeface="Wingdings 3" panose="05040102010807070707" pitchFamily="18" charset="2"/>
              </a:rPr>
              <a:t>Εποχιακή κατανομή</a:t>
            </a:r>
          </a:p>
          <a:p>
            <a:pPr lvl="2">
              <a:buFont typeface="Open Sans" panose="020B0606030504020204" pitchFamily="34" charset="0"/>
              <a:buChar char="›"/>
            </a:pPr>
            <a:r>
              <a:rPr lang="el-GR" dirty="0" smtClean="0"/>
              <a:t>καλοκαίρι-φθινόπωρο </a:t>
            </a:r>
            <a:r>
              <a:rPr lang="el-GR" dirty="0">
                <a:sym typeface="Wingdings 3" panose="05040102010807070707" pitchFamily="18" charset="2"/>
              </a:rPr>
              <a:t> </a:t>
            </a:r>
            <a:r>
              <a:rPr lang="el-GR" dirty="0" smtClean="0">
                <a:sym typeface="Wingdings 3" panose="05040102010807070707" pitchFamily="18" charset="2"/>
              </a:rPr>
              <a:t>΄λοιμώξεις που μεταδίδονται με κουνούπια και τσιμπούρια, </a:t>
            </a:r>
            <a:r>
              <a:rPr lang="en-US" dirty="0" err="1" smtClean="0">
                <a:sym typeface="Wingdings 3" panose="05040102010807070707" pitchFamily="18" charset="2"/>
              </a:rPr>
              <a:t>enteroviruses</a:t>
            </a:r>
            <a:endParaRPr lang="en-US" dirty="0" smtClean="0">
              <a:sym typeface="Wingdings 3" panose="05040102010807070707" pitchFamily="18" charset="2"/>
            </a:endParaRPr>
          </a:p>
          <a:p>
            <a:pPr lvl="2">
              <a:buFont typeface="Open Sans" panose="020B0606030504020204" pitchFamily="34" charset="0"/>
              <a:buChar char="›"/>
            </a:pPr>
            <a:r>
              <a:rPr lang="el-GR" dirty="0" smtClean="0">
                <a:sym typeface="Wingdings 3" panose="05040102010807070707" pitchFamily="18" charset="2"/>
              </a:rPr>
              <a:t>χειμώνας </a:t>
            </a:r>
            <a:r>
              <a:rPr lang="el-GR" dirty="0">
                <a:sym typeface="Wingdings 3" panose="05040102010807070707" pitchFamily="18" charset="2"/>
              </a:rPr>
              <a:t> </a:t>
            </a:r>
            <a:r>
              <a:rPr lang="en-US" dirty="0" smtClean="0">
                <a:sym typeface="Wingdings 3" panose="05040102010807070707" pitchFamily="18" charset="2"/>
              </a:rPr>
              <a:t>influenza virus, LCMV</a:t>
            </a:r>
            <a:endParaRPr lang="en-US" dirty="0"/>
          </a:p>
        </p:txBody>
      </p:sp>
      <p:sp>
        <p:nvSpPr>
          <p:cNvPr id="4" name="Title 1"/>
          <p:cNvSpPr txBox="1">
            <a:spLocks/>
          </p:cNvSpPr>
          <p:nvPr/>
        </p:nvSpPr>
        <p:spPr>
          <a:xfrm>
            <a:off x="838200" y="152183"/>
            <a:ext cx="10515600" cy="574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200" dirty="0" smtClean="0"/>
              <a:t>Προσέγγιση ασθενούς με υποψία λοίμωξης του ΚΝΣ</a:t>
            </a:r>
            <a:endParaRPr lang="en-US" sz="3200" dirty="0"/>
          </a:p>
        </p:txBody>
      </p:sp>
    </p:spTree>
    <p:extLst>
      <p:ext uri="{BB962C8B-B14F-4D97-AF65-F5344CB8AC3E}">
        <p14:creationId xmlns:p14="http://schemas.microsoft.com/office/powerpoint/2010/main" xmlns="" val="13045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Ανοσοκαταστολή </a:t>
            </a:r>
            <a:r>
              <a:rPr lang="el-GR" dirty="0" smtClean="0">
                <a:sym typeface="Wingdings 3" panose="05040102010807070707" pitchFamily="18" charset="2"/>
              </a:rPr>
              <a:t></a:t>
            </a:r>
            <a:r>
              <a:rPr lang="en-US" dirty="0" smtClean="0">
                <a:sym typeface="Wingdings 3" panose="05040102010807070707" pitchFamily="18" charset="2"/>
              </a:rPr>
              <a:t> VZV, CMV, HHV-6, WNV, HIV, JC virus</a:t>
            </a:r>
            <a:r>
              <a:rPr lang="el-GR" dirty="0" smtClean="0"/>
              <a:t> </a:t>
            </a:r>
            <a:endParaRPr lang="en-US" dirty="0" smtClean="0"/>
          </a:p>
          <a:p>
            <a:r>
              <a:rPr lang="el-GR" dirty="0" smtClean="0"/>
              <a:t>Μεταμόσχευση</a:t>
            </a:r>
            <a:r>
              <a:rPr lang="en-US" dirty="0" smtClean="0"/>
              <a:t> &amp; </a:t>
            </a:r>
            <a:r>
              <a:rPr lang="el-GR" dirty="0" smtClean="0"/>
              <a:t>μετάγγιση </a:t>
            </a:r>
            <a:r>
              <a:rPr lang="el-GR" dirty="0" smtClean="0">
                <a:sym typeface="Wingdings 3" panose="05040102010807070707" pitchFamily="18" charset="2"/>
              </a:rPr>
              <a:t> </a:t>
            </a:r>
            <a:r>
              <a:rPr lang="en-US" dirty="0" smtClean="0">
                <a:sym typeface="Wingdings 3" panose="05040102010807070707" pitchFamily="18" charset="2"/>
              </a:rPr>
              <a:t>CMV, EBV, WNV, tick-borne encephalitis virus, Rabies, LCMV, Listeria, </a:t>
            </a:r>
            <a:r>
              <a:rPr lang="en-US" dirty="0" err="1" smtClean="0">
                <a:sym typeface="Wingdings 3" panose="05040102010807070707" pitchFamily="18" charset="2"/>
              </a:rPr>
              <a:t>Aspergilus</a:t>
            </a:r>
            <a:r>
              <a:rPr lang="en-US" dirty="0" smtClean="0">
                <a:sym typeface="Wingdings 3" panose="05040102010807070707" pitchFamily="18" charset="2"/>
              </a:rPr>
              <a:t>, </a:t>
            </a:r>
            <a:r>
              <a:rPr lang="en-US" dirty="0" err="1" smtClean="0">
                <a:sym typeface="Wingdings 3" panose="05040102010807070707" pitchFamily="18" charset="2"/>
              </a:rPr>
              <a:t>Cryptococcis</a:t>
            </a:r>
            <a:endParaRPr lang="en-US" dirty="0" smtClean="0">
              <a:sym typeface="Wingdings 3" panose="05040102010807070707" pitchFamily="18" charset="2"/>
            </a:endParaRPr>
          </a:p>
          <a:p>
            <a:r>
              <a:rPr lang="el-GR" dirty="0" smtClean="0">
                <a:sym typeface="Wingdings 3" panose="05040102010807070707" pitchFamily="18" charset="2"/>
              </a:rPr>
              <a:t> </a:t>
            </a:r>
            <a:r>
              <a:rPr lang="en-US" dirty="0" smtClean="0">
                <a:sym typeface="Wingdings 3" panose="05040102010807070707" pitchFamily="18" charset="2"/>
              </a:rPr>
              <a:t>HIV </a:t>
            </a:r>
            <a:r>
              <a:rPr lang="el-GR" dirty="0">
                <a:sym typeface="Wingdings 3" panose="05040102010807070707" pitchFamily="18" charset="2"/>
              </a:rPr>
              <a:t> </a:t>
            </a:r>
            <a:r>
              <a:rPr lang="en-US" dirty="0" smtClean="0">
                <a:sym typeface="Wingdings 3" panose="05040102010807070707" pitchFamily="18" charset="2"/>
              </a:rPr>
              <a:t>HSV-2, CMV</a:t>
            </a:r>
            <a:endParaRPr lang="en-US" dirty="0"/>
          </a:p>
        </p:txBody>
      </p:sp>
    </p:spTree>
    <p:extLst>
      <p:ext uri="{BB962C8B-B14F-4D97-AF65-F5344CB8AC3E}">
        <p14:creationId xmlns:p14="http://schemas.microsoft.com/office/powerpoint/2010/main" xmlns="" val="2035744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02082" y="0"/>
            <a:ext cx="10045873" cy="6858001"/>
          </a:xfrm>
        </p:spPr>
      </p:pic>
    </p:spTree>
    <p:extLst>
      <p:ext uri="{BB962C8B-B14F-4D97-AF65-F5344CB8AC3E}">
        <p14:creationId xmlns:p14="http://schemas.microsoft.com/office/powerpoint/2010/main" xmlns="" val="1280910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58559" cy="1325563"/>
          </a:xfrm>
        </p:spPr>
        <p:txBody>
          <a:bodyPr/>
          <a:lstStyle/>
          <a:p>
            <a:r>
              <a:rPr lang="el-GR" dirty="0" smtClean="0"/>
              <a:t>Εποχιακή κατανομή</a:t>
            </a:r>
            <a:endParaRPr lang="en-US" dirty="0"/>
          </a:p>
        </p:txBody>
      </p:sp>
      <p:sp>
        <p:nvSpPr>
          <p:cNvPr id="3" name="Content Placeholder 2"/>
          <p:cNvSpPr>
            <a:spLocks noGrp="1"/>
          </p:cNvSpPr>
          <p:nvPr>
            <p:ph idx="1"/>
          </p:nvPr>
        </p:nvSpPr>
        <p:spPr/>
        <p:txBody>
          <a:bodyPr/>
          <a:lstStyle/>
          <a:p>
            <a:endParaRPr lang="en-US"/>
          </a:p>
        </p:txBody>
      </p:sp>
      <p:sp>
        <p:nvSpPr>
          <p:cNvPr id="4" name="object 3"/>
          <p:cNvSpPr/>
          <p:nvPr/>
        </p:nvSpPr>
        <p:spPr>
          <a:xfrm>
            <a:off x="4996759" y="0"/>
            <a:ext cx="6357041" cy="6858000"/>
          </a:xfrm>
          <a:prstGeom prst="rect">
            <a:avLst/>
          </a:prstGeom>
          <a:blipFill>
            <a:blip r:embed="rId2" cstate="print"/>
            <a:stretch>
              <a:fillRect/>
            </a:stretch>
          </a:blipFill>
        </p:spPr>
        <p:txBody>
          <a:bodyPr wrap="square" lIns="0" tIns="0" rIns="0" bIns="0" rtlCol="0">
            <a:spAutoFit/>
          </a:bodyPr>
          <a:lstStyle/>
          <a:p>
            <a:endParaRPr/>
          </a:p>
        </p:txBody>
      </p:sp>
      <p:sp>
        <p:nvSpPr>
          <p:cNvPr id="5" name="Rectangle 4"/>
          <p:cNvSpPr/>
          <p:nvPr/>
        </p:nvSpPr>
        <p:spPr>
          <a:xfrm>
            <a:off x="8987589" y="3086100"/>
            <a:ext cx="1227222" cy="406399"/>
          </a:xfrm>
          <a:prstGeom prst="rect">
            <a:avLst/>
          </a:prstGeom>
          <a:solidFill>
            <a:srgbClr val="FFFF00">
              <a:alpha val="40000"/>
            </a:srgb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Rectangle 5"/>
          <p:cNvSpPr/>
          <p:nvPr/>
        </p:nvSpPr>
        <p:spPr>
          <a:xfrm>
            <a:off x="9601200" y="5318124"/>
            <a:ext cx="1227222" cy="406399"/>
          </a:xfrm>
          <a:prstGeom prst="rect">
            <a:avLst/>
          </a:prstGeom>
          <a:solidFill>
            <a:srgbClr val="FFFF00">
              <a:alpha val="40000"/>
            </a:srgb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3328553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6509"/>
            <a:ext cx="10515600" cy="964179"/>
          </a:xfrm>
        </p:spPr>
        <p:txBody>
          <a:bodyPr/>
          <a:lstStyle/>
          <a:p>
            <a:r>
              <a:rPr lang="el-GR" dirty="0" smtClean="0"/>
              <a:t>Κλινική Εξέταση:</a:t>
            </a:r>
            <a:endParaRPr lang="en-US" dirty="0"/>
          </a:p>
        </p:txBody>
      </p:sp>
      <p:sp>
        <p:nvSpPr>
          <p:cNvPr id="3" name="Content Placeholder 2"/>
          <p:cNvSpPr>
            <a:spLocks noGrp="1"/>
          </p:cNvSpPr>
          <p:nvPr>
            <p:ph idx="1"/>
          </p:nvPr>
        </p:nvSpPr>
        <p:spPr>
          <a:xfrm>
            <a:off x="838200" y="1825625"/>
            <a:ext cx="10515600" cy="4863274"/>
          </a:xfrm>
        </p:spPr>
        <p:txBody>
          <a:bodyPr>
            <a:normAutofit/>
          </a:bodyPr>
          <a:lstStyle/>
          <a:p>
            <a:r>
              <a:rPr lang="el-GR" dirty="0" smtClean="0"/>
              <a:t>Δερματικό εξάνθημα </a:t>
            </a:r>
            <a:r>
              <a:rPr lang="el-GR" dirty="0">
                <a:sym typeface="Wingdings 3" panose="05040102010807070707" pitchFamily="18" charset="2"/>
              </a:rPr>
              <a:t> </a:t>
            </a:r>
            <a:r>
              <a:rPr lang="en-US" dirty="0" smtClean="0">
                <a:sym typeface="Wingdings 3" panose="05040102010807070707" pitchFamily="18" charset="2"/>
              </a:rPr>
              <a:t>VZV, WNV, </a:t>
            </a:r>
            <a:r>
              <a:rPr lang="en-US" dirty="0" err="1" smtClean="0">
                <a:sym typeface="Wingdings 3" panose="05040102010807070707" pitchFamily="18" charset="2"/>
              </a:rPr>
              <a:t>enteroviruses</a:t>
            </a:r>
            <a:r>
              <a:rPr lang="en-US" dirty="0" smtClean="0">
                <a:sym typeface="Wingdings 3" panose="05040102010807070707" pitchFamily="18" charset="2"/>
              </a:rPr>
              <a:t>, HIV, measles, rubella &amp; </a:t>
            </a:r>
            <a:r>
              <a:rPr lang="el-GR" dirty="0" smtClean="0">
                <a:sym typeface="Wingdings 3" panose="05040102010807070707" pitchFamily="18" charset="2"/>
              </a:rPr>
              <a:t>μη ιογενείς (</a:t>
            </a:r>
            <a:r>
              <a:rPr lang="en-US" dirty="0" smtClean="0">
                <a:sym typeface="Wingdings 3" panose="05040102010807070707" pitchFamily="18" charset="2"/>
              </a:rPr>
              <a:t>Lyme disease, syphilis, </a:t>
            </a:r>
            <a:r>
              <a:rPr lang="en-US" dirty="0" err="1" smtClean="0">
                <a:sym typeface="Wingdings 3" panose="05040102010807070707" pitchFamily="18" charset="2"/>
              </a:rPr>
              <a:t>mycoplasmosis</a:t>
            </a:r>
            <a:r>
              <a:rPr lang="en-US" dirty="0" smtClean="0">
                <a:sym typeface="Wingdings 3" panose="05040102010807070707" pitchFamily="18" charset="2"/>
              </a:rPr>
              <a:t>, rickettsiosis, </a:t>
            </a:r>
            <a:r>
              <a:rPr lang="en-US" dirty="0" err="1" smtClean="0">
                <a:sym typeface="Wingdings 3" panose="05040102010807070707" pitchFamily="18" charset="2"/>
              </a:rPr>
              <a:t>anaplasmosis</a:t>
            </a:r>
            <a:r>
              <a:rPr lang="en-US" dirty="0" smtClean="0">
                <a:sym typeface="Wingdings 3" panose="05040102010807070707" pitchFamily="18" charset="2"/>
              </a:rPr>
              <a:t>, </a:t>
            </a:r>
            <a:r>
              <a:rPr lang="en-US" dirty="0" err="1" smtClean="0">
                <a:sym typeface="Wingdings 3" panose="05040102010807070707" pitchFamily="18" charset="2"/>
              </a:rPr>
              <a:t>erlichiosis</a:t>
            </a:r>
            <a:r>
              <a:rPr lang="en-US" dirty="0" smtClean="0">
                <a:sym typeface="Wingdings 3" panose="05040102010807070707" pitchFamily="18" charset="2"/>
              </a:rPr>
              <a:t>)</a:t>
            </a:r>
          </a:p>
          <a:p>
            <a:r>
              <a:rPr lang="el-GR" dirty="0" smtClean="0">
                <a:sym typeface="Wingdings 3" panose="05040102010807070707" pitchFamily="18" charset="2"/>
              </a:rPr>
              <a:t>Έλκη στοματικού βλεννογόνου </a:t>
            </a:r>
            <a:r>
              <a:rPr lang="el-GR" dirty="0">
                <a:sym typeface="Wingdings 3" panose="05040102010807070707" pitchFamily="18" charset="2"/>
              </a:rPr>
              <a:t> </a:t>
            </a:r>
            <a:r>
              <a:rPr lang="el-GR" dirty="0" err="1" smtClean="0">
                <a:sym typeface="Wingdings 3" panose="05040102010807070707" pitchFamily="18" charset="2"/>
              </a:rPr>
              <a:t>ερπητική</a:t>
            </a:r>
            <a:r>
              <a:rPr lang="el-GR" dirty="0" smtClean="0">
                <a:sym typeface="Wingdings 3" panose="05040102010807070707" pitchFamily="18" charset="2"/>
              </a:rPr>
              <a:t> κυνάγχη, </a:t>
            </a:r>
            <a:r>
              <a:rPr lang="en-US" dirty="0" err="1" smtClean="0">
                <a:sym typeface="Wingdings 3" panose="05040102010807070707" pitchFamily="18" charset="2"/>
              </a:rPr>
              <a:t>enteroviruses</a:t>
            </a:r>
            <a:r>
              <a:rPr lang="en-US" dirty="0" smtClean="0">
                <a:sym typeface="Wingdings 3" panose="05040102010807070707" pitchFamily="18" charset="2"/>
              </a:rPr>
              <a:t>, HSV</a:t>
            </a:r>
            <a:endParaRPr lang="el-GR" dirty="0" smtClean="0">
              <a:sym typeface="Wingdings 3" panose="05040102010807070707" pitchFamily="18" charset="2"/>
            </a:endParaRPr>
          </a:p>
          <a:p>
            <a:r>
              <a:rPr lang="el-GR" dirty="0" smtClean="0">
                <a:sym typeface="Wingdings 3" panose="05040102010807070707" pitchFamily="18" charset="2"/>
              </a:rPr>
              <a:t>Οφθαλμοί/</a:t>
            </a:r>
            <a:r>
              <a:rPr lang="el-GR" dirty="0" err="1" smtClean="0">
                <a:sym typeface="Wingdings 3" panose="05040102010807070707" pitchFamily="18" charset="2"/>
              </a:rPr>
              <a:t>Χοριοαμφιβληστροειδίτιδα</a:t>
            </a:r>
            <a:r>
              <a:rPr lang="el-GR" dirty="0" smtClean="0">
                <a:sym typeface="Wingdings 3" panose="05040102010807070707" pitchFamily="18" charset="2"/>
              </a:rPr>
              <a:t> </a:t>
            </a:r>
            <a:r>
              <a:rPr lang="el-GR" dirty="0">
                <a:sym typeface="Wingdings 3" panose="05040102010807070707" pitchFamily="18" charset="2"/>
              </a:rPr>
              <a:t> </a:t>
            </a:r>
            <a:r>
              <a:rPr lang="en-US" dirty="0" smtClean="0">
                <a:sym typeface="Wingdings 3" panose="05040102010807070707" pitchFamily="18" charset="2"/>
              </a:rPr>
              <a:t>WNV, CMV</a:t>
            </a:r>
            <a:r>
              <a:rPr lang="el-GR" dirty="0" smtClean="0">
                <a:sym typeface="Wingdings 3" panose="05040102010807070707" pitchFamily="18" charset="2"/>
              </a:rPr>
              <a:t>,</a:t>
            </a:r>
            <a:r>
              <a:rPr lang="en-US" dirty="0" smtClean="0">
                <a:sym typeface="Wingdings 3" panose="05040102010807070707" pitchFamily="18" charset="2"/>
              </a:rPr>
              <a:t> </a:t>
            </a:r>
            <a:r>
              <a:rPr lang="en-US" dirty="0" err="1" smtClean="0">
                <a:sym typeface="Wingdings 3" panose="05040102010807070707" pitchFamily="18" charset="2"/>
              </a:rPr>
              <a:t>Bartonella</a:t>
            </a:r>
            <a:endParaRPr lang="en-US" dirty="0" smtClean="0">
              <a:sym typeface="Wingdings 3" panose="05040102010807070707" pitchFamily="18" charset="2"/>
            </a:endParaRPr>
          </a:p>
          <a:p>
            <a:r>
              <a:rPr lang="el-GR" dirty="0" err="1" smtClean="0">
                <a:sym typeface="Wingdings 3" panose="05040102010807070707" pitchFamily="18" charset="2"/>
              </a:rPr>
              <a:t>Παρωτίτιδα</a:t>
            </a:r>
            <a:r>
              <a:rPr lang="el-GR" dirty="0" smtClean="0">
                <a:sym typeface="Wingdings 3" panose="05040102010807070707" pitchFamily="18" charset="2"/>
              </a:rPr>
              <a:t>, ορχίτιδα, </a:t>
            </a:r>
            <a:r>
              <a:rPr lang="el-GR" dirty="0" err="1" smtClean="0">
                <a:sym typeface="Wingdings 3" panose="05040102010807070707" pitchFamily="18" charset="2"/>
              </a:rPr>
              <a:t>ωόθηκίτιδα</a:t>
            </a:r>
            <a:r>
              <a:rPr lang="el-GR" dirty="0" smtClean="0">
                <a:sym typeface="Wingdings 3" panose="05040102010807070707" pitchFamily="18" charset="2"/>
              </a:rPr>
              <a:t> </a:t>
            </a:r>
            <a:r>
              <a:rPr lang="el-GR" dirty="0">
                <a:sym typeface="Wingdings 3" panose="05040102010807070707" pitchFamily="18" charset="2"/>
              </a:rPr>
              <a:t> </a:t>
            </a:r>
            <a:r>
              <a:rPr lang="en-US" dirty="0" smtClean="0">
                <a:sym typeface="Wingdings 3" panose="05040102010807070707" pitchFamily="18" charset="2"/>
              </a:rPr>
              <a:t>mumps, LCMV</a:t>
            </a:r>
            <a:endParaRPr lang="en-US" dirty="0"/>
          </a:p>
        </p:txBody>
      </p:sp>
      <p:sp>
        <p:nvSpPr>
          <p:cNvPr id="4" name="Title 1"/>
          <p:cNvSpPr txBox="1">
            <a:spLocks/>
          </p:cNvSpPr>
          <p:nvPr/>
        </p:nvSpPr>
        <p:spPr>
          <a:xfrm>
            <a:off x="838200" y="152183"/>
            <a:ext cx="10515600" cy="574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200" dirty="0" smtClean="0"/>
              <a:t>Προσέγγιση ασθενούς με υποψία λοίμωξης του ΚΝΣ</a:t>
            </a:r>
            <a:endParaRPr lang="en-US" sz="3200" dirty="0"/>
          </a:p>
        </p:txBody>
      </p:sp>
    </p:spTree>
    <p:extLst>
      <p:ext uri="{BB962C8B-B14F-4D97-AF65-F5344CB8AC3E}">
        <p14:creationId xmlns:p14="http://schemas.microsoft.com/office/powerpoint/2010/main" xmlns="" val="31635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0515600" cy="4875964"/>
          </a:xfrm>
        </p:spPr>
        <p:txBody>
          <a:bodyPr/>
          <a:lstStyle/>
          <a:p>
            <a:r>
              <a:rPr lang="el-GR" dirty="0" smtClean="0"/>
              <a:t>Νευρολογική εξέταση:</a:t>
            </a:r>
          </a:p>
          <a:p>
            <a:pPr lvl="1">
              <a:buFont typeface="Open Sans" panose="020B0606030504020204" pitchFamily="34" charset="0"/>
              <a:buChar char="›"/>
            </a:pPr>
            <a:r>
              <a:rPr lang="el-GR" dirty="0" smtClean="0"/>
              <a:t>Σημεία </a:t>
            </a:r>
            <a:r>
              <a:rPr lang="el-GR" dirty="0" err="1" smtClean="0"/>
              <a:t>παρκισονισμού</a:t>
            </a:r>
            <a:r>
              <a:rPr lang="el-GR" dirty="0" smtClean="0"/>
              <a:t> (βραδυκινησία, ακαμψία, τρόμος ηρεμίας) </a:t>
            </a:r>
            <a:r>
              <a:rPr lang="el-GR" dirty="0">
                <a:sym typeface="Wingdings 3" panose="05040102010807070707" pitchFamily="18" charset="2"/>
              </a:rPr>
              <a:t> </a:t>
            </a:r>
            <a:r>
              <a:rPr lang="en-US" dirty="0" err="1" smtClean="0">
                <a:sym typeface="Wingdings 3" panose="05040102010807070707" pitchFamily="18" charset="2"/>
              </a:rPr>
              <a:t>flavivirus</a:t>
            </a:r>
            <a:r>
              <a:rPr lang="en-US" dirty="0" smtClean="0">
                <a:sym typeface="Wingdings 3" panose="05040102010807070707" pitchFamily="18" charset="2"/>
              </a:rPr>
              <a:t> (WNV, JCV, </a:t>
            </a:r>
            <a:r>
              <a:rPr lang="en-US" dirty="0" err="1" smtClean="0">
                <a:sym typeface="Wingdings 3" panose="05040102010807070707" pitchFamily="18" charset="2"/>
              </a:rPr>
              <a:t>St.Louis</a:t>
            </a:r>
            <a:r>
              <a:rPr lang="en-US" dirty="0" smtClean="0">
                <a:sym typeface="Wingdings 3" panose="05040102010807070707" pitchFamily="18" charset="2"/>
              </a:rPr>
              <a:t> encephalitis)</a:t>
            </a:r>
          </a:p>
          <a:p>
            <a:pPr lvl="1">
              <a:buFont typeface="Open Sans" panose="020B0606030504020204" pitchFamily="34" charset="0"/>
              <a:buChar char="›"/>
            </a:pPr>
            <a:r>
              <a:rPr lang="el-GR" dirty="0" err="1" smtClean="0">
                <a:sym typeface="Wingdings 3" panose="05040102010807070707" pitchFamily="18" charset="2"/>
              </a:rPr>
              <a:t>Μετοποκροταφικά</a:t>
            </a:r>
            <a:r>
              <a:rPr lang="el-GR" dirty="0" smtClean="0">
                <a:sym typeface="Wingdings 3" panose="05040102010807070707" pitchFamily="18" charset="2"/>
              </a:rPr>
              <a:t> σημεία (αφασία, </a:t>
            </a:r>
            <a:r>
              <a:rPr lang="el-GR" dirty="0" err="1" smtClean="0">
                <a:sym typeface="Wingdings 3" panose="05040102010807070707" pitchFamily="18" charset="2"/>
              </a:rPr>
              <a:t>δτχ</a:t>
            </a:r>
            <a:r>
              <a:rPr lang="el-GR" dirty="0" smtClean="0">
                <a:sym typeface="Wingdings 3" panose="05040102010807070707" pitchFamily="18" charset="2"/>
              </a:rPr>
              <a:t> μνήμης, αλλαγή προσωπικότητας) </a:t>
            </a:r>
            <a:r>
              <a:rPr lang="el-GR" dirty="0">
                <a:sym typeface="Wingdings 3" panose="05040102010807070707" pitchFamily="18" charset="2"/>
              </a:rPr>
              <a:t> </a:t>
            </a:r>
            <a:r>
              <a:rPr lang="el-GR" dirty="0" err="1" smtClean="0">
                <a:sym typeface="Wingdings 3" panose="05040102010807070707" pitchFamily="18" charset="2"/>
              </a:rPr>
              <a:t>μεταιχμιακή</a:t>
            </a:r>
            <a:r>
              <a:rPr lang="el-GR" dirty="0" smtClean="0">
                <a:sym typeface="Wingdings 3" panose="05040102010807070707" pitchFamily="18" charset="2"/>
              </a:rPr>
              <a:t> εγκεφαλίτιδα από </a:t>
            </a:r>
            <a:r>
              <a:rPr lang="en-US" dirty="0" smtClean="0">
                <a:sym typeface="Wingdings 3" panose="05040102010807070707" pitchFamily="18" charset="2"/>
              </a:rPr>
              <a:t>HSV, HHV-6, </a:t>
            </a:r>
            <a:r>
              <a:rPr lang="el-GR" dirty="0" smtClean="0">
                <a:sym typeface="Wingdings 3" panose="05040102010807070707" pitchFamily="18" charset="2"/>
              </a:rPr>
              <a:t>νεόπλασμα, μη-</a:t>
            </a:r>
            <a:r>
              <a:rPr lang="el-GR" dirty="0" err="1" smtClean="0">
                <a:sym typeface="Wingdings 3" panose="05040102010807070707" pitchFamily="18" charset="2"/>
              </a:rPr>
              <a:t>νεοπλασματική</a:t>
            </a:r>
            <a:r>
              <a:rPr lang="el-GR" dirty="0" smtClean="0">
                <a:sym typeface="Wingdings 3" panose="05040102010807070707" pitchFamily="18" charset="2"/>
              </a:rPr>
              <a:t> </a:t>
            </a:r>
            <a:r>
              <a:rPr lang="el-GR" dirty="0" err="1" smtClean="0">
                <a:sym typeface="Wingdings 3" panose="05040102010807070707" pitchFamily="18" charset="2"/>
              </a:rPr>
              <a:t>αυτοάνοση</a:t>
            </a:r>
            <a:r>
              <a:rPr lang="el-GR" dirty="0" smtClean="0">
                <a:sym typeface="Wingdings 3" panose="05040102010807070707" pitchFamily="18" charset="2"/>
              </a:rPr>
              <a:t> εγκεφαλίτιδα</a:t>
            </a:r>
          </a:p>
          <a:p>
            <a:pPr lvl="1">
              <a:buFont typeface="Open Sans" panose="020B0606030504020204" pitchFamily="34" charset="0"/>
              <a:buChar char="›"/>
            </a:pPr>
            <a:r>
              <a:rPr lang="el-GR" dirty="0" smtClean="0">
                <a:sym typeface="Wingdings 3" panose="05040102010807070707" pitchFamily="18" charset="2"/>
              </a:rPr>
              <a:t>Σπασμοί </a:t>
            </a:r>
            <a:r>
              <a:rPr lang="el-GR" dirty="0">
                <a:sym typeface="Wingdings 3" panose="05040102010807070707" pitchFamily="18" charset="2"/>
              </a:rPr>
              <a:t> </a:t>
            </a:r>
            <a:r>
              <a:rPr lang="el-GR" dirty="0" smtClean="0">
                <a:sym typeface="Wingdings 3" panose="05040102010807070707" pitchFamily="18" charset="2"/>
              </a:rPr>
              <a:t>συμμετοχή φλοιού – </a:t>
            </a:r>
            <a:r>
              <a:rPr lang="en-US" dirty="0" smtClean="0">
                <a:sym typeface="Wingdings 3" panose="05040102010807070707" pitchFamily="18" charset="2"/>
              </a:rPr>
              <a:t>HSV </a:t>
            </a:r>
            <a:r>
              <a:rPr lang="el-GR" dirty="0" smtClean="0">
                <a:sym typeface="Wingdings 3" panose="05040102010807070707" pitchFamily="18" charset="2"/>
              </a:rPr>
              <a:t>και λιγότερο συχνά σε λοίμωξη από </a:t>
            </a:r>
            <a:r>
              <a:rPr lang="en-US" dirty="0" err="1" smtClean="0">
                <a:sym typeface="Wingdings 3" panose="05040102010807070707" pitchFamily="18" charset="2"/>
              </a:rPr>
              <a:t>flavivirus</a:t>
            </a:r>
            <a:r>
              <a:rPr lang="en-US" dirty="0" smtClean="0">
                <a:sym typeface="Wingdings 3" panose="05040102010807070707" pitchFamily="18" charset="2"/>
              </a:rPr>
              <a:t> </a:t>
            </a:r>
            <a:r>
              <a:rPr lang="el-GR" dirty="0" smtClean="0">
                <a:sym typeface="Wingdings 3" panose="05040102010807070707" pitchFamily="18" charset="2"/>
              </a:rPr>
              <a:t>όπου συμμετέχουν κυρίως δομές της φαιάς ουσίας όπως τα </a:t>
            </a:r>
            <a:r>
              <a:rPr lang="el-GR" dirty="0" err="1" smtClean="0">
                <a:sym typeface="Wingdings 3" panose="05040102010807070707" pitchFamily="18" charset="2"/>
              </a:rPr>
              <a:t>νασικά</a:t>
            </a:r>
            <a:r>
              <a:rPr lang="el-GR" dirty="0" smtClean="0">
                <a:sym typeface="Wingdings 3" panose="05040102010807070707" pitchFamily="18" charset="2"/>
              </a:rPr>
              <a:t> γάγγλια και ο θάλαμος</a:t>
            </a:r>
          </a:p>
          <a:p>
            <a:pPr lvl="1">
              <a:buFont typeface="Open Sans" panose="020B0606030504020204" pitchFamily="34" charset="0"/>
              <a:buChar char="›"/>
            </a:pPr>
            <a:r>
              <a:rPr lang="el-GR" dirty="0" smtClean="0">
                <a:sym typeface="Wingdings 3" panose="05040102010807070707" pitchFamily="18" charset="2"/>
              </a:rPr>
              <a:t>Συμμετοχή στελέχους </a:t>
            </a:r>
            <a:r>
              <a:rPr lang="el-GR" dirty="0">
                <a:sym typeface="Wingdings 3" panose="05040102010807070707" pitchFamily="18" charset="2"/>
              </a:rPr>
              <a:t> </a:t>
            </a:r>
            <a:r>
              <a:rPr lang="el-GR" dirty="0" smtClean="0">
                <a:sym typeface="Wingdings 3" panose="05040102010807070707" pitchFamily="18" charset="2"/>
              </a:rPr>
              <a:t> </a:t>
            </a:r>
            <a:r>
              <a:rPr lang="en-US" dirty="0" smtClean="0">
                <a:sym typeface="Wingdings 3" panose="05040102010807070707" pitchFamily="18" charset="2"/>
              </a:rPr>
              <a:t>HSV, </a:t>
            </a:r>
            <a:r>
              <a:rPr lang="en-US" dirty="0" err="1" smtClean="0">
                <a:sym typeface="Wingdings 3" panose="05040102010807070707" pitchFamily="18" charset="2"/>
              </a:rPr>
              <a:t>enterovirus</a:t>
            </a:r>
            <a:r>
              <a:rPr lang="en-US" dirty="0" smtClean="0">
                <a:sym typeface="Wingdings 3" panose="05040102010807070707" pitchFamily="18" charset="2"/>
              </a:rPr>
              <a:t> 71, </a:t>
            </a:r>
            <a:r>
              <a:rPr lang="en-US" dirty="0" err="1" smtClean="0">
                <a:sym typeface="Wingdings 3" panose="05040102010807070707" pitchFamily="18" charset="2"/>
              </a:rPr>
              <a:t>flavivirus</a:t>
            </a:r>
            <a:r>
              <a:rPr lang="en-US" dirty="0" smtClean="0">
                <a:sym typeface="Wingdings 3" panose="05040102010807070707" pitchFamily="18" charset="2"/>
              </a:rPr>
              <a:t> (WNV)</a:t>
            </a:r>
          </a:p>
          <a:p>
            <a:pPr lvl="1">
              <a:buFont typeface="Open Sans" panose="020B0606030504020204" pitchFamily="34" charset="0"/>
              <a:buChar char="›"/>
            </a:pPr>
            <a:r>
              <a:rPr lang="el-GR" dirty="0" smtClean="0">
                <a:sym typeface="Wingdings 3" panose="05040102010807070707" pitchFamily="18" charset="2"/>
              </a:rPr>
              <a:t>Παρεγκεφαλίτιδα </a:t>
            </a:r>
            <a:r>
              <a:rPr lang="el-GR" dirty="0">
                <a:sym typeface="Wingdings 3" panose="05040102010807070707" pitchFamily="18" charset="2"/>
              </a:rPr>
              <a:t> </a:t>
            </a:r>
            <a:r>
              <a:rPr lang="el-GR" dirty="0" smtClean="0">
                <a:sym typeface="Wingdings 3" panose="05040102010807070707" pitchFamily="18" charset="2"/>
              </a:rPr>
              <a:t> </a:t>
            </a:r>
            <a:r>
              <a:rPr lang="en-US" dirty="0" smtClean="0">
                <a:sym typeface="Wingdings 3" panose="05040102010807070707" pitchFamily="18" charset="2"/>
              </a:rPr>
              <a:t>EBV, VZV, mumps, </a:t>
            </a:r>
            <a:r>
              <a:rPr lang="en-US" dirty="0" err="1" smtClean="0">
                <a:sym typeface="Wingdings 3" panose="05040102010807070707" pitchFamily="18" charset="2"/>
              </a:rPr>
              <a:t>flavivirus</a:t>
            </a:r>
            <a:endParaRPr lang="en-US" dirty="0" smtClean="0">
              <a:sym typeface="Wingdings 3" panose="05040102010807070707" pitchFamily="18" charset="2"/>
            </a:endParaRPr>
          </a:p>
          <a:p>
            <a:pPr lvl="1">
              <a:buFont typeface="Open Sans" panose="020B0606030504020204" pitchFamily="34" charset="0"/>
              <a:buChar char="›"/>
            </a:pPr>
            <a:r>
              <a:rPr lang="el-GR" dirty="0" smtClean="0">
                <a:sym typeface="Wingdings 3" panose="05040102010807070707" pitchFamily="18" charset="2"/>
              </a:rPr>
              <a:t>Οξεία χαλαρή παράλυση </a:t>
            </a:r>
            <a:r>
              <a:rPr lang="el-GR" dirty="0">
                <a:sym typeface="Wingdings 3" panose="05040102010807070707" pitchFamily="18" charset="2"/>
              </a:rPr>
              <a:t> </a:t>
            </a:r>
            <a:r>
              <a:rPr lang="el-GR" dirty="0" smtClean="0">
                <a:sym typeface="Wingdings 3" panose="05040102010807070707" pitchFamily="18" charset="2"/>
              </a:rPr>
              <a:t>προσβολή προσθίων κεράτων νωτιαίου μυελού – </a:t>
            </a:r>
            <a:r>
              <a:rPr lang="en-US" dirty="0" err="1" smtClean="0">
                <a:sym typeface="Wingdings 3" panose="05040102010807070707" pitchFamily="18" charset="2"/>
              </a:rPr>
              <a:t>flavivirus</a:t>
            </a:r>
            <a:r>
              <a:rPr lang="en-US" dirty="0" smtClean="0">
                <a:sym typeface="Wingdings 3" panose="05040102010807070707" pitchFamily="18" charset="2"/>
              </a:rPr>
              <a:t> (WNV), </a:t>
            </a:r>
            <a:r>
              <a:rPr lang="en-US" dirty="0" err="1" smtClean="0">
                <a:sym typeface="Wingdings 3" panose="05040102010807070707" pitchFamily="18" charset="2"/>
              </a:rPr>
              <a:t>enterovirus</a:t>
            </a:r>
            <a:r>
              <a:rPr lang="en-US" dirty="0" smtClean="0">
                <a:sym typeface="Wingdings 3" panose="05040102010807070707" pitchFamily="18" charset="2"/>
              </a:rPr>
              <a:t> 71, poliovirus</a:t>
            </a:r>
            <a:endParaRPr lang="en-US" dirty="0"/>
          </a:p>
        </p:txBody>
      </p:sp>
    </p:spTree>
    <p:extLst>
      <p:ext uri="{BB962C8B-B14F-4D97-AF65-F5344CB8AC3E}">
        <p14:creationId xmlns:p14="http://schemas.microsoft.com/office/powerpoint/2010/main" xmlns="" val="32068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buFont typeface="Open Sans" panose="020B0606030504020204" pitchFamily="34" charset="0"/>
              <a:buChar char="›"/>
            </a:pPr>
            <a:r>
              <a:rPr lang="el-GR" dirty="0" smtClean="0"/>
              <a:t>Πάρεση κρανιακών νεύρων </a:t>
            </a:r>
            <a:r>
              <a:rPr lang="el-GR" dirty="0">
                <a:sym typeface="Wingdings 3" panose="05040102010807070707" pitchFamily="18" charset="2"/>
              </a:rPr>
              <a:t> </a:t>
            </a:r>
            <a:r>
              <a:rPr lang="el-GR" dirty="0" smtClean="0">
                <a:sym typeface="Wingdings 3" panose="05040102010807070707" pitchFamily="18" charset="2"/>
              </a:rPr>
              <a:t> κυρίως μη ιογενή αίτια </a:t>
            </a:r>
            <a:r>
              <a:rPr lang="en-US" dirty="0" smtClean="0">
                <a:sym typeface="Wingdings 3" panose="05040102010807070707" pitchFamily="18" charset="2"/>
              </a:rPr>
              <a:t>(Lyme disease, syphilis, tuberculosis, fungal) – </a:t>
            </a:r>
            <a:r>
              <a:rPr lang="el-GR" dirty="0" smtClean="0">
                <a:sym typeface="Wingdings 3" panose="05040102010807070707" pitchFamily="18" charset="2"/>
              </a:rPr>
              <a:t>συνήθως περιφερική παράλυση προσωπικού (</a:t>
            </a:r>
            <a:r>
              <a:rPr lang="en-US" dirty="0" smtClean="0">
                <a:sym typeface="Wingdings 3" panose="05040102010807070707" pitchFamily="18" charset="2"/>
              </a:rPr>
              <a:t>VII)</a:t>
            </a:r>
            <a:r>
              <a:rPr lang="el-GR" dirty="0" smtClean="0">
                <a:sym typeface="Wingdings 3" panose="05040102010807070707" pitchFamily="18" charset="2"/>
              </a:rPr>
              <a:t>,</a:t>
            </a:r>
            <a:r>
              <a:rPr lang="en-US" dirty="0" smtClean="0">
                <a:sym typeface="Wingdings 3" panose="05040102010807070707" pitchFamily="18" charset="2"/>
              </a:rPr>
              <a:t> </a:t>
            </a:r>
            <a:r>
              <a:rPr lang="el-GR" dirty="0" smtClean="0">
                <a:sym typeface="Wingdings 3" panose="05040102010807070707" pitchFamily="18" charset="2"/>
              </a:rPr>
              <a:t>προσβολή κοχλιακού και </a:t>
            </a:r>
            <a:r>
              <a:rPr lang="el-GR" dirty="0" err="1" smtClean="0">
                <a:sym typeface="Wingdings 3" panose="05040102010807070707" pitchFamily="18" charset="2"/>
              </a:rPr>
              <a:t>αιθουσαίου</a:t>
            </a:r>
            <a:r>
              <a:rPr lang="el-GR" dirty="0" smtClean="0">
                <a:sym typeface="Wingdings 3" panose="05040102010807070707" pitchFamily="18" charset="2"/>
              </a:rPr>
              <a:t> (</a:t>
            </a:r>
            <a:r>
              <a:rPr lang="en-US" dirty="0" smtClean="0">
                <a:sym typeface="Wingdings 3" panose="05040102010807070707" pitchFamily="18" charset="2"/>
              </a:rPr>
              <a:t>VIII)</a:t>
            </a:r>
            <a:r>
              <a:rPr lang="el-GR" dirty="0" smtClean="0">
                <a:sym typeface="Wingdings 3" panose="05040102010807070707" pitchFamily="18" charset="2"/>
              </a:rPr>
              <a:t> ή παράλυση</a:t>
            </a:r>
            <a:r>
              <a:rPr lang="en-US" dirty="0" smtClean="0">
                <a:sym typeface="Wingdings 3" panose="05040102010807070707" pitchFamily="18" charset="2"/>
              </a:rPr>
              <a:t> </a:t>
            </a:r>
            <a:r>
              <a:rPr lang="el-GR" dirty="0" err="1" smtClean="0">
                <a:sym typeface="Wingdings 3" panose="05040102010807070707" pitchFamily="18" charset="2"/>
              </a:rPr>
              <a:t>εξοφθάλμιων</a:t>
            </a:r>
            <a:r>
              <a:rPr lang="el-GR" dirty="0" smtClean="0">
                <a:sym typeface="Wingdings 3" panose="05040102010807070707" pitchFamily="18" charset="2"/>
              </a:rPr>
              <a:t> κινήσεων (</a:t>
            </a:r>
            <a:r>
              <a:rPr lang="en-US" dirty="0" smtClean="0">
                <a:sym typeface="Wingdings 3" panose="05040102010807070707" pitchFamily="18" charset="2"/>
              </a:rPr>
              <a:t>III, IV, VI)</a:t>
            </a:r>
            <a:endParaRPr lang="el-GR" dirty="0" smtClean="0">
              <a:sym typeface="Wingdings 3" panose="05040102010807070707" pitchFamily="18" charset="2"/>
            </a:endParaRPr>
          </a:p>
          <a:p>
            <a:pPr lvl="2">
              <a:buFont typeface="Open Sans" panose="020B0606030504020204" pitchFamily="34" charset="0"/>
              <a:buChar char="›"/>
            </a:pPr>
            <a:r>
              <a:rPr lang="el-GR" dirty="0" smtClean="0">
                <a:sym typeface="Wingdings 3" panose="05040102010807070707" pitchFamily="18" charset="2"/>
              </a:rPr>
              <a:t>Παρέσεις κρανιακών νεύρων σπανίως παρατηρούνται σε λοιμώξεις ιογενούς αιτιολογίας, εκτός των </a:t>
            </a:r>
            <a:r>
              <a:rPr lang="el-GR" dirty="0" err="1" smtClean="0">
                <a:sym typeface="Wingdings 3" panose="05040102010807070707" pitchFamily="18" charset="2"/>
              </a:rPr>
              <a:t>περιπρώσεων</a:t>
            </a:r>
            <a:r>
              <a:rPr lang="el-GR" dirty="0" smtClean="0">
                <a:sym typeface="Wingdings 3" panose="05040102010807070707" pitchFamily="18" charset="2"/>
              </a:rPr>
              <a:t> όπου συνυπάρχει συμμετοχή του εγκεφαλικού στελέχους.</a:t>
            </a:r>
          </a:p>
          <a:p>
            <a:pPr lvl="2">
              <a:buFont typeface="Open Sans" panose="020B0606030504020204" pitchFamily="34" charset="0"/>
              <a:buChar char="›"/>
            </a:pPr>
            <a:r>
              <a:rPr lang="el-GR" dirty="0" err="1" smtClean="0">
                <a:sym typeface="Wingdings 3" panose="05040102010807070707" pitchFamily="18" charset="2"/>
              </a:rPr>
              <a:t>Αγγειοπάθεια</a:t>
            </a:r>
            <a:r>
              <a:rPr lang="el-GR" dirty="0" smtClean="0">
                <a:sym typeface="Wingdings 3" panose="05040102010807070707" pitchFamily="18" charset="2"/>
              </a:rPr>
              <a:t> προκαλούμενη από </a:t>
            </a:r>
            <a:r>
              <a:rPr lang="en-US" dirty="0" smtClean="0">
                <a:sym typeface="Wingdings 3" panose="05040102010807070707" pitchFamily="18" charset="2"/>
              </a:rPr>
              <a:t>WNV </a:t>
            </a:r>
            <a:r>
              <a:rPr lang="el-GR" dirty="0" smtClean="0">
                <a:sym typeface="Wingdings 3" panose="05040102010807070707" pitchFamily="18" charset="2"/>
              </a:rPr>
              <a:t>και </a:t>
            </a:r>
            <a:r>
              <a:rPr lang="en-US" dirty="0" smtClean="0">
                <a:sym typeface="Wingdings 3" panose="05040102010807070707" pitchFamily="18" charset="2"/>
              </a:rPr>
              <a:t>VZV</a:t>
            </a:r>
            <a:r>
              <a:rPr lang="el-GR" dirty="0" smtClean="0">
                <a:sym typeface="Wingdings 3" panose="05040102010807070707" pitchFamily="18" charset="2"/>
              </a:rPr>
              <a:t> σχετίζεται με παρέσεις ποικίλων κρανιακών νεύρων</a:t>
            </a:r>
            <a:endParaRPr lang="en-US" dirty="0"/>
          </a:p>
        </p:txBody>
      </p:sp>
    </p:spTree>
    <p:extLst>
      <p:ext uri="{BB962C8B-B14F-4D97-AF65-F5344CB8AC3E}">
        <p14:creationId xmlns:p14="http://schemas.microsoft.com/office/powerpoint/2010/main" xmlns="" val="510318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6509"/>
            <a:ext cx="10515600" cy="964179"/>
          </a:xfrm>
        </p:spPr>
        <p:txBody>
          <a:bodyPr/>
          <a:lstStyle/>
          <a:p>
            <a:r>
              <a:rPr lang="el-GR" dirty="0" smtClean="0"/>
              <a:t>Εργαστηριακή Διερεύνηση:</a:t>
            </a:r>
            <a:endParaRPr lang="en-US" dirty="0"/>
          </a:p>
        </p:txBody>
      </p:sp>
      <p:sp>
        <p:nvSpPr>
          <p:cNvPr id="3" name="Content Placeholder 2"/>
          <p:cNvSpPr>
            <a:spLocks noGrp="1"/>
          </p:cNvSpPr>
          <p:nvPr>
            <p:ph idx="1"/>
          </p:nvPr>
        </p:nvSpPr>
        <p:spPr/>
        <p:txBody>
          <a:bodyPr/>
          <a:lstStyle/>
          <a:p>
            <a:r>
              <a:rPr lang="el-GR" b="1" u="sng" dirty="0" smtClean="0"/>
              <a:t>ΟΝΠ</a:t>
            </a:r>
            <a:r>
              <a:rPr lang="el-GR" dirty="0" smtClean="0"/>
              <a:t>: διενεργείται σε κάθε περίπτωση υποψίας λοίμωξης του ΚΝΣ</a:t>
            </a:r>
          </a:p>
          <a:p>
            <a:pPr lvl="1"/>
            <a:r>
              <a:rPr lang="el-GR" dirty="0" smtClean="0"/>
              <a:t>Περιπτώσεις όπου συνιστάται απεικονιστικός έλεγχος προ της ΟΝΠ:</a:t>
            </a:r>
          </a:p>
          <a:p>
            <a:pPr lvl="2">
              <a:buFont typeface="Open Sans" panose="020B0606030504020204" pitchFamily="34" charset="0"/>
              <a:buChar char="›"/>
            </a:pPr>
            <a:r>
              <a:rPr lang="el-GR" dirty="0" smtClean="0"/>
              <a:t>ανοσοκαταστολή (</a:t>
            </a:r>
            <a:r>
              <a:rPr lang="en-US" dirty="0" smtClean="0"/>
              <a:t>HIV/AIDS, </a:t>
            </a:r>
            <a:r>
              <a:rPr lang="el-GR" dirty="0" err="1" smtClean="0"/>
              <a:t>ανοσοκατασταλτική</a:t>
            </a:r>
            <a:r>
              <a:rPr lang="el-GR" dirty="0" smtClean="0"/>
              <a:t> θεραπεία, μετά μεταμόσχευση)</a:t>
            </a:r>
          </a:p>
          <a:p>
            <a:pPr lvl="2">
              <a:buFont typeface="Open Sans" panose="020B0606030504020204" pitchFamily="34" charset="0"/>
              <a:buChar char="›"/>
            </a:pPr>
            <a:r>
              <a:rPr lang="el-GR" dirty="0" smtClean="0"/>
              <a:t>ιστορικό ΚΝΣ νόσου (όγκος, εγκεφαλικό, εστιακή λοίμωξη)</a:t>
            </a:r>
          </a:p>
          <a:p>
            <a:pPr lvl="2">
              <a:buFont typeface="Open Sans" panose="020B0606030504020204" pitchFamily="34" charset="0"/>
              <a:buChar char="›"/>
            </a:pPr>
            <a:r>
              <a:rPr lang="el-GR" dirty="0" smtClean="0"/>
              <a:t>πρόσφατη εμφάνιση επιληπτικών κρίσεων</a:t>
            </a:r>
          </a:p>
          <a:p>
            <a:pPr lvl="2">
              <a:buFont typeface="Open Sans" panose="020B0606030504020204" pitchFamily="34" charset="0"/>
              <a:buChar char="›"/>
            </a:pPr>
            <a:r>
              <a:rPr lang="el-GR" dirty="0" smtClean="0"/>
              <a:t>οίδημα οπτικής θηλής</a:t>
            </a:r>
          </a:p>
          <a:p>
            <a:pPr lvl="2">
              <a:buFont typeface="Open Sans" panose="020B0606030504020204" pitchFamily="34" charset="0"/>
              <a:buChar char="›"/>
            </a:pPr>
            <a:r>
              <a:rPr lang="el-GR" dirty="0" smtClean="0"/>
              <a:t>εστιακά νευρολογικά ελλείμματα (έλλειμμα οπτικών πεδίων. διεσταλμένες μη αντιδρώσες κόρες, </a:t>
            </a:r>
            <a:r>
              <a:rPr lang="el-GR" dirty="0" err="1" smtClean="0"/>
              <a:t>δτχ</a:t>
            </a:r>
            <a:r>
              <a:rPr lang="el-GR" dirty="0" smtClean="0"/>
              <a:t> κινητικότητας οφθαλμών,</a:t>
            </a:r>
            <a:r>
              <a:rPr lang="en-US" dirty="0" smtClean="0"/>
              <a:t> </a:t>
            </a:r>
            <a:r>
              <a:rPr lang="el-GR" dirty="0" smtClean="0"/>
              <a:t>πάρεση άκρων)</a:t>
            </a:r>
          </a:p>
        </p:txBody>
      </p:sp>
      <p:sp>
        <p:nvSpPr>
          <p:cNvPr id="4" name="Title 1"/>
          <p:cNvSpPr txBox="1">
            <a:spLocks/>
          </p:cNvSpPr>
          <p:nvPr/>
        </p:nvSpPr>
        <p:spPr>
          <a:xfrm>
            <a:off x="838200" y="152183"/>
            <a:ext cx="10515600" cy="574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200" dirty="0" smtClean="0"/>
              <a:t>Προσέγγιση ασθενούς με υποψία λοίμωξης του ΚΝΣ</a:t>
            </a:r>
            <a:endParaRPr lang="en-US" sz="3200" dirty="0"/>
          </a:p>
        </p:txBody>
      </p:sp>
    </p:spTree>
    <p:extLst>
      <p:ext uri="{BB962C8B-B14F-4D97-AF65-F5344CB8AC3E}">
        <p14:creationId xmlns:p14="http://schemas.microsoft.com/office/powerpoint/2010/main" xmlns="" val="2717718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Εμπειρική αγωγή πρέπει να αρχίζει άμεσα, μετά τη λήψη </a:t>
            </a:r>
            <a:r>
              <a:rPr lang="el-GR" dirty="0" err="1" smtClean="0"/>
              <a:t>αιμοκαλλιεργιών</a:t>
            </a:r>
            <a:r>
              <a:rPr lang="el-GR" dirty="0" smtClean="0"/>
              <a:t>, σε ασθενείς με υποψία λοίμωξης ΚΝΣ. Δεν πρέπει να καθυστερήσει εν αναμονή αποτελεσμάτων της ΟΝΠ, ή της εκτέλεσης απεικονιστικών εξετάσεων.</a:t>
            </a:r>
            <a:endParaRPr lang="en-US" dirty="0"/>
          </a:p>
        </p:txBody>
      </p:sp>
    </p:spTree>
    <p:extLst>
      <p:ext uri="{BB962C8B-B14F-4D97-AF65-F5344CB8AC3E}">
        <p14:creationId xmlns:p14="http://schemas.microsoft.com/office/powerpoint/2010/main" xmlns="" val="464387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Η κλινική εικόνα λοίμωξης ΚΝΣ εξαρτάται από:</a:t>
            </a:r>
          </a:p>
          <a:p>
            <a:pPr lvl="1"/>
            <a:r>
              <a:rPr lang="el-GR" dirty="0" smtClean="0"/>
              <a:t>Την παθογένεια της λοίμωξης</a:t>
            </a:r>
          </a:p>
          <a:p>
            <a:pPr lvl="1"/>
            <a:r>
              <a:rPr lang="el-GR" dirty="0" smtClean="0"/>
              <a:t>Τη λοιμογόνο δύναμη του αιτιολογικού παράγοντα</a:t>
            </a:r>
          </a:p>
          <a:p>
            <a:pPr lvl="1"/>
            <a:r>
              <a:rPr lang="el-GR" dirty="0" smtClean="0"/>
              <a:t>Την περιοχή του ΚΝΣ που συμμετέχει</a:t>
            </a:r>
          </a:p>
          <a:p>
            <a:endParaRPr lang="el-GR" dirty="0"/>
          </a:p>
          <a:p>
            <a:r>
              <a:rPr lang="el-GR" dirty="0" smtClean="0"/>
              <a:t>Κλασική 3άδα συμπτωμάτων:</a:t>
            </a:r>
          </a:p>
          <a:p>
            <a:pPr marL="971550" lvl="1" indent="-514350">
              <a:buFont typeface="+mj-lt"/>
              <a:buAutoNum type="arabicPeriod"/>
            </a:pPr>
            <a:r>
              <a:rPr lang="el-GR" dirty="0" smtClean="0"/>
              <a:t>Πυρετός</a:t>
            </a:r>
          </a:p>
          <a:p>
            <a:pPr marL="971550" lvl="1" indent="-514350">
              <a:buFont typeface="+mj-lt"/>
              <a:buAutoNum type="arabicPeriod"/>
            </a:pPr>
            <a:r>
              <a:rPr lang="el-GR" dirty="0" smtClean="0"/>
              <a:t>Κεφαλαλγία</a:t>
            </a:r>
          </a:p>
          <a:p>
            <a:pPr marL="971550" lvl="1" indent="-514350">
              <a:buFont typeface="+mj-lt"/>
              <a:buAutoNum type="arabicPeriod"/>
            </a:pPr>
            <a:r>
              <a:rPr lang="el-GR" dirty="0" smtClean="0"/>
              <a:t>Διαταραχή επιπέδου συνείδησης</a:t>
            </a:r>
            <a:endParaRPr lang="en-US" dirty="0"/>
          </a:p>
        </p:txBody>
      </p:sp>
    </p:spTree>
    <p:extLst>
      <p:ext uri="{BB962C8B-B14F-4D97-AF65-F5344CB8AC3E}">
        <p14:creationId xmlns:p14="http://schemas.microsoft.com/office/powerpoint/2010/main" xmlns="" val="2620201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ΕΝΥ</a:t>
            </a:r>
            <a:r>
              <a:rPr lang="en-US" dirty="0" smtClean="0"/>
              <a:t> </a:t>
            </a:r>
            <a:endParaRPr lang="en-US" dirty="0"/>
          </a:p>
        </p:txBody>
      </p:sp>
      <p:sp>
        <p:nvSpPr>
          <p:cNvPr id="3" name="Content Placeholder 2"/>
          <p:cNvSpPr>
            <a:spLocks noGrp="1"/>
          </p:cNvSpPr>
          <p:nvPr>
            <p:ph idx="1"/>
          </p:nvPr>
        </p:nvSpPr>
        <p:spPr/>
        <p:txBody>
          <a:bodyPr/>
          <a:lstStyle/>
          <a:p>
            <a:r>
              <a:rPr lang="el-GR" dirty="0" smtClean="0"/>
              <a:t>Χροιά: φυσιολ. άχρωμο</a:t>
            </a:r>
          </a:p>
          <a:p>
            <a:pPr lvl="1"/>
            <a:r>
              <a:rPr lang="el-GR" b="1" i="1" u="sng" dirty="0" err="1" smtClean="0"/>
              <a:t>Ξανθοχρωμία</a:t>
            </a:r>
            <a:r>
              <a:rPr lang="el-GR" dirty="0" smtClean="0"/>
              <a:t>= κίτρινο ή πορτοκαλοκίτρινο υπερκείμενο μετά από τη </a:t>
            </a:r>
            <a:r>
              <a:rPr lang="el-GR" dirty="0" err="1" smtClean="0"/>
              <a:t>φυγοκέντρηση</a:t>
            </a:r>
            <a:r>
              <a:rPr lang="el-GR" dirty="0" smtClean="0"/>
              <a:t> του ΕΝΥ, αποτέλεσμα λύσης ερυθρών αιμοσφαιρίων και παρουσίας</a:t>
            </a:r>
            <a:r>
              <a:rPr lang="en-US" dirty="0" smtClean="0"/>
              <a:t> </a:t>
            </a:r>
            <a:r>
              <a:rPr lang="el-GR" dirty="0" err="1" smtClean="0"/>
              <a:t>οξυαιμοσφαιρίνης</a:t>
            </a:r>
            <a:r>
              <a:rPr lang="el-GR" dirty="0" smtClean="0"/>
              <a:t>, </a:t>
            </a:r>
            <a:r>
              <a:rPr lang="el-GR" dirty="0" err="1" smtClean="0"/>
              <a:t>μεθαιμοσφαιρίνης</a:t>
            </a:r>
            <a:r>
              <a:rPr lang="el-GR" dirty="0" smtClean="0"/>
              <a:t> και </a:t>
            </a:r>
            <a:r>
              <a:rPr lang="el-GR" dirty="0" err="1" smtClean="0"/>
              <a:t>χολερυθρίνης</a:t>
            </a:r>
            <a:r>
              <a:rPr lang="el-GR" dirty="0" smtClean="0"/>
              <a:t>. Χαρακτηρίστηκα εμφανίζεται 2-4 ώρες μετά την είσοδο ερυθρών αιμοσφαιρίων στον </a:t>
            </a:r>
            <a:r>
              <a:rPr lang="el-GR" dirty="0" err="1" smtClean="0"/>
              <a:t>υπαραχνοειδή</a:t>
            </a:r>
            <a:r>
              <a:rPr lang="el-GR" dirty="0" smtClean="0"/>
              <a:t> χώρο</a:t>
            </a:r>
            <a:r>
              <a:rPr lang="en-US" dirty="0" smtClean="0"/>
              <a:t>.</a:t>
            </a:r>
            <a:r>
              <a:rPr lang="el-GR" dirty="0" smtClean="0"/>
              <a:t> </a:t>
            </a:r>
          </a:p>
          <a:p>
            <a:pPr lvl="2"/>
            <a:r>
              <a:rPr lang="el-GR" dirty="0" smtClean="0"/>
              <a:t>Διάκριση προέλευσης ερυθρών στο ΕΝΥ </a:t>
            </a:r>
            <a:r>
              <a:rPr lang="el-GR" dirty="0" err="1" smtClean="0"/>
              <a:t>δευτεροπαθώς</a:t>
            </a:r>
            <a:r>
              <a:rPr lang="el-GR" dirty="0" smtClean="0"/>
              <a:t> λόγω </a:t>
            </a:r>
            <a:r>
              <a:rPr lang="el-GR" dirty="0" err="1" smtClean="0"/>
              <a:t>υπαραχνοειδούς</a:t>
            </a:r>
            <a:r>
              <a:rPr lang="el-GR" dirty="0" smtClean="0"/>
              <a:t> αιμορραγίας από τραυματική ΟΝΠ, στην οποία το υπερκείμενο είναι καθαρό.</a:t>
            </a:r>
          </a:p>
          <a:p>
            <a:pPr lvl="2"/>
            <a:r>
              <a:rPr lang="el-GR" dirty="0" err="1" smtClean="0"/>
              <a:t>Ξανθοχρωμία</a:t>
            </a:r>
            <a:r>
              <a:rPr lang="el-GR" dirty="0" smtClean="0"/>
              <a:t> έχει επίσης παρατηρηθεί σε περιπτώσεις πολύ υψηλής συγκέντρωσης </a:t>
            </a:r>
            <a:r>
              <a:rPr lang="el-GR" dirty="0" err="1" smtClean="0"/>
              <a:t>πρωτεϊνης</a:t>
            </a:r>
            <a:r>
              <a:rPr lang="el-GR" dirty="0" smtClean="0"/>
              <a:t> στο ΕΝΥ (&gt;150</a:t>
            </a:r>
            <a:r>
              <a:rPr lang="en-US" dirty="0" smtClean="0"/>
              <a:t> mg/</a:t>
            </a:r>
            <a:r>
              <a:rPr lang="en-US" dirty="0" err="1" smtClean="0"/>
              <a:t>dL</a:t>
            </a:r>
            <a:r>
              <a:rPr lang="en-US" dirty="0" smtClean="0"/>
              <a:t>) </a:t>
            </a:r>
            <a:r>
              <a:rPr lang="el-GR" dirty="0" smtClean="0"/>
              <a:t>ή ως επακόλουθο συστηματικής </a:t>
            </a:r>
            <a:r>
              <a:rPr lang="el-GR" dirty="0" err="1" smtClean="0"/>
              <a:t>υπερχολερυθριναιμίας</a:t>
            </a:r>
            <a:r>
              <a:rPr lang="el-GR" dirty="0" smtClean="0"/>
              <a:t> (&gt;10-15 </a:t>
            </a:r>
            <a:r>
              <a:rPr lang="en-US" dirty="0" smtClean="0"/>
              <a:t>mg/</a:t>
            </a:r>
            <a:r>
              <a:rPr lang="en-US" dirty="0" err="1" smtClean="0"/>
              <a:t>dL</a:t>
            </a:r>
            <a:r>
              <a:rPr lang="en-US" dirty="0" smtClean="0"/>
              <a:t>)</a:t>
            </a:r>
            <a:endParaRPr lang="en-US" dirty="0"/>
          </a:p>
        </p:txBody>
      </p:sp>
    </p:spTree>
    <p:extLst>
      <p:ext uri="{BB962C8B-B14F-4D97-AF65-F5344CB8AC3E}">
        <p14:creationId xmlns:p14="http://schemas.microsoft.com/office/powerpoint/2010/main" xmlns="" val="3867709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515600" cy="4650331"/>
          </a:xfrm>
        </p:spPr>
        <p:txBody>
          <a:bodyPr>
            <a:normAutofit/>
          </a:bodyPr>
          <a:lstStyle/>
          <a:p>
            <a:r>
              <a:rPr lang="el-GR" dirty="0" smtClean="0"/>
              <a:t>Παρουσία ερυθρών στο ΕΝΥ, μπορεί επίσης να προκαλέσει ψευδώς αυξημένη τιμή </a:t>
            </a:r>
            <a:r>
              <a:rPr lang="en-US" dirty="0" smtClean="0"/>
              <a:t>WBC</a:t>
            </a:r>
            <a:endParaRPr lang="el-GR" dirty="0" smtClean="0"/>
          </a:p>
          <a:p>
            <a:pPr lvl="1"/>
            <a:r>
              <a:rPr lang="el-GR" dirty="0" smtClean="0"/>
              <a:t>Υπολογισμός τιμής </a:t>
            </a:r>
            <a:r>
              <a:rPr lang="en-US" dirty="0" smtClean="0"/>
              <a:t>WBC:</a:t>
            </a:r>
            <a:endParaRPr lang="el-GR" dirty="0" smtClean="0"/>
          </a:p>
          <a:p>
            <a:pPr lvl="1"/>
            <a:endParaRPr lang="el-GR" dirty="0"/>
          </a:p>
          <a:p>
            <a:pPr marL="457200" lvl="1" indent="0">
              <a:buNone/>
            </a:pPr>
            <a:endParaRPr lang="el-GR" dirty="0" smtClean="0"/>
          </a:p>
          <a:p>
            <a:pPr lvl="1"/>
            <a:endParaRPr lang="el-GR" dirty="0"/>
          </a:p>
          <a:p>
            <a:pPr lvl="1"/>
            <a:endParaRPr lang="el-GR" dirty="0" smtClean="0"/>
          </a:p>
          <a:p>
            <a:pPr lvl="1"/>
            <a:endParaRPr lang="el-GR" dirty="0"/>
          </a:p>
          <a:p>
            <a:r>
              <a:rPr lang="el-GR" dirty="0" smtClean="0"/>
              <a:t>Γενικευμένοι σπασμοί επίσης προκαλούν παροδική </a:t>
            </a:r>
            <a:r>
              <a:rPr lang="el-GR" dirty="0" err="1" smtClean="0"/>
              <a:t>πλειοκυττάρωση</a:t>
            </a:r>
            <a:r>
              <a:rPr lang="el-GR" dirty="0" smtClean="0"/>
              <a:t> στο ΕΝΥ, κυρίως </a:t>
            </a:r>
            <a:r>
              <a:rPr lang="el-GR" dirty="0" err="1" smtClean="0"/>
              <a:t>ουδετεροφυλική</a:t>
            </a:r>
            <a:r>
              <a:rPr lang="el-GR" dirty="0" smtClean="0"/>
              <a:t>  (</a:t>
            </a:r>
            <a:r>
              <a:rPr lang="en-US" dirty="0" smtClean="0"/>
              <a:t>total WBC count &lt;80/mm</a:t>
            </a:r>
            <a:r>
              <a:rPr lang="en-US" baseline="30000" dirty="0" smtClean="0"/>
              <a:t>3</a:t>
            </a:r>
            <a:endParaRPr lang="en-US" baseline="30000" dirty="0"/>
          </a:p>
        </p:txBody>
      </p:sp>
      <p:grpSp>
        <p:nvGrpSpPr>
          <p:cNvPr id="12" name="Group 11"/>
          <p:cNvGrpSpPr/>
          <p:nvPr/>
        </p:nvGrpSpPr>
        <p:grpSpPr>
          <a:xfrm>
            <a:off x="2254685" y="3452031"/>
            <a:ext cx="6796475" cy="1098525"/>
            <a:chOff x="1540701" y="3481125"/>
            <a:chExt cx="6796475" cy="1098525"/>
          </a:xfrm>
        </p:grpSpPr>
        <p:sp>
          <p:nvSpPr>
            <p:cNvPr id="4" name="Rectangle 3"/>
            <p:cNvSpPr/>
            <p:nvPr/>
          </p:nvSpPr>
          <p:spPr>
            <a:xfrm>
              <a:off x="1540701" y="3732756"/>
              <a:ext cx="2455102" cy="53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4">
                      <a:lumMod val="20000"/>
                      <a:lumOff val="80000"/>
                    </a:schemeClr>
                  </a:solidFill>
                </a:rPr>
                <a:t>Αληθής τιμή </a:t>
              </a:r>
              <a:r>
                <a:rPr lang="en-US" dirty="0" smtClean="0">
                  <a:solidFill>
                    <a:schemeClr val="accent4">
                      <a:lumMod val="20000"/>
                      <a:lumOff val="80000"/>
                    </a:schemeClr>
                  </a:solidFill>
                </a:rPr>
                <a:t>WBC</a:t>
              </a:r>
              <a:r>
                <a:rPr lang="el-GR" dirty="0" smtClean="0">
                  <a:solidFill>
                    <a:schemeClr val="accent4">
                      <a:lumMod val="20000"/>
                      <a:lumOff val="80000"/>
                    </a:schemeClr>
                  </a:solidFill>
                </a:rPr>
                <a:t> ΕΝΥ = </a:t>
              </a:r>
              <a:r>
                <a:rPr lang="en-US" dirty="0" smtClean="0">
                  <a:solidFill>
                    <a:schemeClr val="accent4">
                      <a:lumMod val="20000"/>
                      <a:lumOff val="80000"/>
                    </a:schemeClr>
                  </a:solidFill>
                </a:rPr>
                <a:t> </a:t>
              </a:r>
              <a:endParaRPr lang="en-US" dirty="0">
                <a:solidFill>
                  <a:schemeClr val="accent4">
                    <a:lumMod val="20000"/>
                    <a:lumOff val="80000"/>
                  </a:schemeClr>
                </a:solidFill>
              </a:endParaRPr>
            </a:p>
          </p:txBody>
        </p:sp>
        <p:sp>
          <p:nvSpPr>
            <p:cNvPr id="6" name="Rectangle 5"/>
            <p:cNvSpPr/>
            <p:nvPr/>
          </p:nvSpPr>
          <p:spPr>
            <a:xfrm>
              <a:off x="3995803" y="3732756"/>
              <a:ext cx="1663874" cy="53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4">
                      <a:lumMod val="20000"/>
                      <a:lumOff val="80000"/>
                    </a:schemeClr>
                  </a:solidFill>
                </a:rPr>
                <a:t>Τιμή </a:t>
              </a:r>
              <a:r>
                <a:rPr lang="en-US" dirty="0" smtClean="0">
                  <a:solidFill>
                    <a:schemeClr val="accent4">
                      <a:lumMod val="20000"/>
                      <a:lumOff val="80000"/>
                    </a:schemeClr>
                  </a:solidFill>
                </a:rPr>
                <a:t>WBC</a:t>
              </a:r>
              <a:r>
                <a:rPr lang="el-GR" dirty="0" smtClean="0">
                  <a:solidFill>
                    <a:schemeClr val="accent4">
                      <a:lumMod val="20000"/>
                      <a:lumOff val="80000"/>
                    </a:schemeClr>
                  </a:solidFill>
                </a:rPr>
                <a:t> ΕΝΥ</a:t>
              </a:r>
              <a:r>
                <a:rPr lang="en-US" dirty="0" smtClean="0">
                  <a:solidFill>
                    <a:schemeClr val="accent4">
                      <a:lumMod val="20000"/>
                      <a:lumOff val="80000"/>
                    </a:schemeClr>
                  </a:solidFill>
                </a:rPr>
                <a:t> - </a:t>
              </a:r>
              <a:r>
                <a:rPr lang="el-GR" dirty="0" smtClean="0">
                  <a:solidFill>
                    <a:schemeClr val="accent4">
                      <a:lumMod val="20000"/>
                      <a:lumOff val="80000"/>
                    </a:schemeClr>
                  </a:solidFill>
                </a:rPr>
                <a:t> </a:t>
              </a:r>
              <a:r>
                <a:rPr lang="en-US" dirty="0" smtClean="0">
                  <a:solidFill>
                    <a:schemeClr val="accent4">
                      <a:lumMod val="20000"/>
                      <a:lumOff val="80000"/>
                    </a:schemeClr>
                  </a:solidFill>
                </a:rPr>
                <a:t> </a:t>
              </a:r>
              <a:endParaRPr lang="en-US" dirty="0">
                <a:solidFill>
                  <a:schemeClr val="accent4">
                    <a:lumMod val="20000"/>
                    <a:lumOff val="80000"/>
                  </a:schemeClr>
                </a:solidFill>
              </a:endParaRPr>
            </a:p>
          </p:txBody>
        </p:sp>
        <p:sp>
          <p:nvSpPr>
            <p:cNvPr id="7" name="Rectangle 6"/>
            <p:cNvSpPr/>
            <p:nvPr/>
          </p:nvSpPr>
          <p:spPr>
            <a:xfrm>
              <a:off x="5839217" y="3481125"/>
              <a:ext cx="2275562" cy="411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20000"/>
                      <a:lumOff val="80000"/>
                    </a:schemeClr>
                  </a:solidFill>
                </a:rPr>
                <a:t>WBC</a:t>
              </a:r>
              <a:r>
                <a:rPr lang="el-GR" dirty="0" smtClean="0">
                  <a:solidFill>
                    <a:schemeClr val="accent4">
                      <a:lumMod val="20000"/>
                      <a:lumOff val="80000"/>
                    </a:schemeClr>
                  </a:solidFill>
                </a:rPr>
                <a:t> ορού </a:t>
              </a:r>
              <a:r>
                <a:rPr lang="en-US" dirty="0" smtClean="0">
                  <a:solidFill>
                    <a:schemeClr val="accent4">
                      <a:lumMod val="20000"/>
                      <a:lumOff val="80000"/>
                    </a:schemeClr>
                  </a:solidFill>
                </a:rPr>
                <a:t>x RBC </a:t>
              </a:r>
              <a:r>
                <a:rPr lang="el-GR" dirty="0" smtClean="0">
                  <a:solidFill>
                    <a:schemeClr val="accent4">
                      <a:lumMod val="20000"/>
                      <a:lumOff val="80000"/>
                    </a:schemeClr>
                  </a:solidFill>
                </a:rPr>
                <a:t>ΕΝΥ</a:t>
              </a:r>
              <a:r>
                <a:rPr lang="en-US" dirty="0" smtClean="0">
                  <a:solidFill>
                    <a:schemeClr val="accent4">
                      <a:lumMod val="20000"/>
                      <a:lumOff val="80000"/>
                    </a:schemeClr>
                  </a:solidFill>
                </a:rPr>
                <a:t> </a:t>
              </a:r>
              <a:r>
                <a:rPr lang="el-GR" dirty="0" smtClean="0">
                  <a:solidFill>
                    <a:schemeClr val="accent4">
                      <a:lumMod val="20000"/>
                      <a:lumOff val="80000"/>
                    </a:schemeClr>
                  </a:solidFill>
                </a:rPr>
                <a:t> </a:t>
              </a:r>
              <a:r>
                <a:rPr lang="en-US" dirty="0" smtClean="0">
                  <a:solidFill>
                    <a:schemeClr val="accent4">
                      <a:lumMod val="20000"/>
                      <a:lumOff val="80000"/>
                    </a:schemeClr>
                  </a:solidFill>
                </a:rPr>
                <a:t> </a:t>
              </a:r>
              <a:endParaRPr lang="en-US" dirty="0">
                <a:solidFill>
                  <a:schemeClr val="accent4">
                    <a:lumMod val="20000"/>
                    <a:lumOff val="80000"/>
                  </a:schemeClr>
                </a:solidFill>
              </a:endParaRPr>
            </a:p>
          </p:txBody>
        </p:sp>
        <p:cxnSp>
          <p:nvCxnSpPr>
            <p:cNvPr id="9" name="Straight Connector 8"/>
            <p:cNvCxnSpPr/>
            <p:nvPr/>
          </p:nvCxnSpPr>
          <p:spPr>
            <a:xfrm flipV="1">
              <a:off x="5761973" y="4027394"/>
              <a:ext cx="2575203" cy="5987"/>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39217" y="4168318"/>
              <a:ext cx="2275562" cy="411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20000"/>
                      <a:lumOff val="80000"/>
                    </a:schemeClr>
                  </a:solidFill>
                </a:rPr>
                <a:t>RBC </a:t>
              </a:r>
              <a:r>
                <a:rPr lang="el-GR" dirty="0" smtClean="0">
                  <a:solidFill>
                    <a:schemeClr val="accent4">
                      <a:lumMod val="20000"/>
                      <a:lumOff val="80000"/>
                    </a:schemeClr>
                  </a:solidFill>
                </a:rPr>
                <a:t>ορού</a:t>
              </a:r>
              <a:r>
                <a:rPr lang="en-US" dirty="0" smtClean="0">
                  <a:solidFill>
                    <a:schemeClr val="accent4">
                      <a:lumMod val="20000"/>
                      <a:lumOff val="80000"/>
                    </a:schemeClr>
                  </a:solidFill>
                </a:rPr>
                <a:t> </a:t>
              </a:r>
              <a:r>
                <a:rPr lang="el-GR" dirty="0" smtClean="0">
                  <a:solidFill>
                    <a:schemeClr val="accent4">
                      <a:lumMod val="20000"/>
                      <a:lumOff val="80000"/>
                    </a:schemeClr>
                  </a:solidFill>
                </a:rPr>
                <a:t> </a:t>
              </a:r>
              <a:r>
                <a:rPr lang="en-US" dirty="0" smtClean="0">
                  <a:solidFill>
                    <a:schemeClr val="accent4">
                      <a:lumMod val="20000"/>
                      <a:lumOff val="80000"/>
                    </a:schemeClr>
                  </a:solidFill>
                </a:rPr>
                <a:t> </a:t>
              </a:r>
              <a:endParaRPr lang="en-US" dirty="0">
                <a:solidFill>
                  <a:schemeClr val="accent4">
                    <a:lumMod val="20000"/>
                    <a:lumOff val="80000"/>
                  </a:schemeClr>
                </a:solidFill>
              </a:endParaRPr>
            </a:p>
          </p:txBody>
        </p:sp>
      </p:grpSp>
      <p:sp>
        <p:nvSpPr>
          <p:cNvPr id="13" name="Rectangle 12"/>
          <p:cNvSpPr/>
          <p:nvPr/>
        </p:nvSpPr>
        <p:spPr>
          <a:xfrm>
            <a:off x="2154477" y="3331923"/>
            <a:ext cx="7014575" cy="12776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31555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smtClean="0"/>
              <a:t>Γλυκόζη ΕΝΥ: </a:t>
            </a:r>
          </a:p>
          <a:p>
            <a:pPr lvl="1"/>
            <a:r>
              <a:rPr lang="el-GR" b="1" i="1" u="sng" dirty="0" err="1" smtClean="0"/>
              <a:t>Υπογλυκορραχία</a:t>
            </a:r>
            <a:r>
              <a:rPr lang="el-GR" dirty="0" smtClean="0"/>
              <a:t>=</a:t>
            </a:r>
            <a:r>
              <a:rPr lang="el-GR" dirty="0"/>
              <a:t> </a:t>
            </a:r>
            <a:r>
              <a:rPr lang="el-GR" dirty="0" smtClean="0"/>
              <a:t>ελαττωμένη συγκέντρωση γλυκόζης στο ΕΝΥ.</a:t>
            </a:r>
          </a:p>
          <a:p>
            <a:pPr marL="914400" lvl="2" indent="0">
              <a:buNone/>
            </a:pPr>
            <a:r>
              <a:rPr lang="el-GR" dirty="0" smtClean="0"/>
              <a:t>Παθογένεια:</a:t>
            </a:r>
            <a:r>
              <a:rPr lang="en-US" dirty="0" smtClean="0"/>
              <a:t> </a:t>
            </a:r>
            <a:r>
              <a:rPr lang="el-GR" dirty="0" smtClean="0"/>
              <a:t>αυξημένη μεταφορά γλυκόζης διαμέσου τον </a:t>
            </a:r>
            <a:r>
              <a:rPr lang="el-GR" dirty="0" err="1" smtClean="0"/>
              <a:t>αραχνωειδών</a:t>
            </a:r>
            <a:r>
              <a:rPr lang="el-GR" dirty="0" smtClean="0"/>
              <a:t> λαχνών/ αυξημένη </a:t>
            </a:r>
            <a:r>
              <a:rPr lang="el-GR" dirty="0" err="1" smtClean="0"/>
              <a:t>γλυκόλυση</a:t>
            </a:r>
            <a:r>
              <a:rPr lang="el-GR" dirty="0" smtClean="0"/>
              <a:t> από τα λευκοκύτταρα και τα βακτήρια/ αύξηση ρυθμού μεταβολισμού σε εγκέφαλο και νωτιαίο </a:t>
            </a:r>
            <a:r>
              <a:rPr lang="el-GR" dirty="0" err="1" smtClean="0"/>
              <a:t>μυελο</a:t>
            </a:r>
            <a:r>
              <a:rPr lang="el-GR" dirty="0" smtClean="0"/>
              <a:t>/ αναστολή εισόδου γλυκόζης στον </a:t>
            </a:r>
            <a:r>
              <a:rPr lang="el-GR" dirty="0" err="1" smtClean="0"/>
              <a:t>υπαραχνοειδή</a:t>
            </a:r>
            <a:r>
              <a:rPr lang="el-GR" dirty="0" smtClean="0"/>
              <a:t> χώρο λόγω μεταβολών στο σύστημα μεταφοράς της μεμβράνης/ λοιμώξεις προκαλούσες αγγειίτιδα εγκεφάλου ή μείωση αιματικής ροής εγκεφάλου.</a:t>
            </a:r>
          </a:p>
          <a:p>
            <a:pPr lvl="2"/>
            <a:r>
              <a:rPr lang="el-GR" altLang="en-US" dirty="0"/>
              <a:t>Παρατηρείται στην μηνιγγίτιδα που προκαλείται από βακτηρίδια, από μύκητες, </a:t>
            </a:r>
            <a:r>
              <a:rPr lang="el-GR" altLang="en-US" dirty="0" err="1"/>
              <a:t>μυκοβακτηρίδια</a:t>
            </a:r>
            <a:r>
              <a:rPr lang="el-GR" altLang="en-US" dirty="0"/>
              <a:t>, και νεοπλάσματα (καρκίνους). Είναι </a:t>
            </a:r>
            <a:r>
              <a:rPr lang="el-GR" altLang="en-US" dirty="0" smtClean="0"/>
              <a:t>λιγότερο </a:t>
            </a:r>
            <a:r>
              <a:rPr lang="el-GR" altLang="en-US" dirty="0"/>
              <a:t>συχνή </a:t>
            </a:r>
            <a:r>
              <a:rPr lang="el-GR" altLang="en-US" dirty="0" err="1"/>
              <a:t>επι</a:t>
            </a:r>
            <a:r>
              <a:rPr lang="el-GR" altLang="en-US" dirty="0"/>
              <a:t> ιογενούς αιτιολογίας </a:t>
            </a:r>
            <a:r>
              <a:rPr lang="el-GR" altLang="en-US" dirty="0" smtClean="0"/>
              <a:t>μηνιγγίτιδα</a:t>
            </a:r>
          </a:p>
        </p:txBody>
      </p:sp>
    </p:spTree>
    <p:extLst>
      <p:ext uri="{BB962C8B-B14F-4D97-AF65-F5344CB8AC3E}">
        <p14:creationId xmlns:p14="http://schemas.microsoft.com/office/powerpoint/2010/main" xmlns="" val="2624897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l-GR" dirty="0"/>
              <a:t>Ψευδώς μειωμένη τιμή σακχάρου παρατηρείτε και σε περιπτώσεις υπογλυκαιμίας ή μπορεί εσφαλμένα να </a:t>
            </a:r>
            <a:r>
              <a:rPr lang="el-GR" dirty="0" err="1"/>
              <a:t>θεωρειθεί</a:t>
            </a:r>
            <a:r>
              <a:rPr lang="el-GR" dirty="0"/>
              <a:t> φυσιολογική επί υπεργλυκαιμίας.</a:t>
            </a:r>
            <a:endParaRPr lang="en-US" dirty="0"/>
          </a:p>
          <a:p>
            <a:pPr lvl="1"/>
            <a:endParaRPr lang="el-GR" dirty="0" smtClean="0"/>
          </a:p>
          <a:p>
            <a:pPr lvl="1"/>
            <a:r>
              <a:rPr lang="el-GR" dirty="0" smtClean="0"/>
              <a:t>Η γλυκόζη ΕΝΥ πρέπει πάντοτε να συγκρίνεται με ταυτόχρονη μέτρηση γλυκόζης ορού η οποία έχει ληφθεί αμέσως πριν την εκτέλεση ΟΝΠ. </a:t>
            </a:r>
          </a:p>
          <a:p>
            <a:pPr lvl="2"/>
            <a:endParaRPr lang="el-GR" dirty="0"/>
          </a:p>
          <a:p>
            <a:pPr lvl="2"/>
            <a:r>
              <a:rPr lang="el-GR" dirty="0" smtClean="0"/>
              <a:t>Φυσιολ. : γλυκόζη ΕΝΥ/γλυκόζη ορού = 0,6 </a:t>
            </a:r>
            <a:endParaRPr lang="en-US" dirty="0"/>
          </a:p>
        </p:txBody>
      </p:sp>
    </p:spTree>
    <p:extLst>
      <p:ext uri="{BB962C8B-B14F-4D97-AF65-F5344CB8AC3E}">
        <p14:creationId xmlns:p14="http://schemas.microsoft.com/office/powerpoint/2010/main" xmlns="" val="1677462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Πρωτεΐνη ΕΝΥ:</a:t>
            </a:r>
          </a:p>
          <a:p>
            <a:pPr lvl="1"/>
            <a:r>
              <a:rPr lang="el-GR" dirty="0" smtClean="0"/>
              <a:t>Η λιγότερο αξιόπιστη παράμετρος στο ΕΝΥ</a:t>
            </a:r>
          </a:p>
          <a:p>
            <a:pPr lvl="1"/>
            <a:r>
              <a:rPr lang="el-GR" dirty="0" smtClean="0"/>
              <a:t>Τραυματική ΟΝΠ έχει ως αποτέλεσμα αύξηση της πρωτεΐνης στο ΕΝΥ</a:t>
            </a:r>
          </a:p>
          <a:p>
            <a:pPr lvl="1"/>
            <a:r>
              <a:rPr lang="el-GR" dirty="0" smtClean="0"/>
              <a:t>Η πρωτεΐνη αυξάνεται κατά 1</a:t>
            </a:r>
            <a:r>
              <a:rPr lang="en-US" dirty="0" smtClean="0"/>
              <a:t>mg/</a:t>
            </a:r>
            <a:r>
              <a:rPr lang="en-US" dirty="0" err="1" smtClean="0"/>
              <a:t>dL</a:t>
            </a:r>
            <a:r>
              <a:rPr lang="en-US" dirty="0" smtClean="0"/>
              <a:t> </a:t>
            </a:r>
            <a:r>
              <a:rPr lang="el-GR" dirty="0" smtClean="0"/>
              <a:t>ανά 1000 ερυθρά</a:t>
            </a:r>
          </a:p>
        </p:txBody>
      </p:sp>
    </p:spTree>
    <p:extLst>
      <p:ext uri="{BB962C8B-B14F-4D97-AF65-F5344CB8AC3E}">
        <p14:creationId xmlns:p14="http://schemas.microsoft.com/office/powerpoint/2010/main" xmlns="" val="748536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635889105"/>
              </p:ext>
            </p:extLst>
          </p:nvPr>
        </p:nvGraphicFramePr>
        <p:xfrm>
          <a:off x="934451" y="1195302"/>
          <a:ext cx="10892590" cy="4624305"/>
        </p:xfrm>
        <a:graphic>
          <a:graphicData uri="http://schemas.openxmlformats.org/drawingml/2006/table">
            <a:tbl>
              <a:tblPr firstRow="1" bandRow="1">
                <a:tableStyleId>{0505E3EF-67EA-436B-97B2-0124C06EBD24}</a:tableStyleId>
              </a:tblPr>
              <a:tblGrid>
                <a:gridCol w="2178518"/>
                <a:gridCol w="2178518"/>
                <a:gridCol w="2178518"/>
                <a:gridCol w="2178518"/>
                <a:gridCol w="2178518"/>
              </a:tblGrid>
              <a:tr h="660615">
                <a:tc>
                  <a:txBody>
                    <a:bodyPr/>
                    <a:lstStyle/>
                    <a:p>
                      <a:pPr algn="ct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l-GR" dirty="0" smtClean="0"/>
                        <a:t>Φυσιολογικές</a:t>
                      </a:r>
                      <a:r>
                        <a:rPr lang="el-GR" baseline="0" dirty="0" smtClean="0"/>
                        <a:t> Τιμές</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l-GR" dirty="0" smtClean="0"/>
                        <a:t>Μηνιγγίτιδα</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l-GR" dirty="0" smtClean="0"/>
                        <a:t>Εγκεφαλίτιδα</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60615">
                <a:tc>
                  <a:txBody>
                    <a:bodyPr/>
                    <a:lstStyle/>
                    <a:p>
                      <a:pPr algn="ctr"/>
                      <a:endParaRPr lang="en-US" baseline="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l-GR" b="1" dirty="0" err="1" smtClean="0"/>
                        <a:t>Βακτηριακή</a:t>
                      </a:r>
                      <a:endParaRPr lang="en-US"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l-GR" b="1" dirty="0" smtClean="0"/>
                        <a:t>Ιογενής</a:t>
                      </a:r>
                      <a:endParaRPr lang="en-US"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r>
              <a:tr h="660615">
                <a:tc>
                  <a:txBody>
                    <a:bodyPr/>
                    <a:lstStyle/>
                    <a:p>
                      <a:pPr algn="l"/>
                      <a:r>
                        <a:rPr lang="el-GR" b="1" i="1" baseline="0" dirty="0" smtClean="0"/>
                        <a:t>Όψη</a:t>
                      </a:r>
                      <a:endParaRPr lang="en-US" b="1" i="1" baseline="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l-GR" dirty="0" smtClean="0"/>
                        <a:t>άχρωμο, καθαρό</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πυώδες,</a:t>
                      </a:r>
                      <a:r>
                        <a:rPr lang="el-GR" baseline="0" dirty="0" smtClean="0"/>
                        <a:t> κιτρινωπό</a:t>
                      </a:r>
                      <a:endParaRPr lang="en-US"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0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i="1" dirty="0" smtClean="0"/>
                        <a:t>Κύτταρα /μ</a:t>
                      </a:r>
                      <a:r>
                        <a:rPr lang="en-US" b="1" i="1" dirty="0" smtClean="0"/>
                        <a:t>L</a:t>
                      </a:r>
                      <a:endParaRPr lang="en-US"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l-GR" dirty="0" smtClean="0"/>
                        <a:t>0-6</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a:t>
                      </a:r>
                      <a:r>
                        <a:rPr lang="el-GR" dirty="0" smtClean="0"/>
                        <a:t> 500</a:t>
                      </a:r>
                      <a:endParaRPr lang="en-US"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10 – 1000</a:t>
                      </a:r>
                      <a:endParaRPr lang="en-US"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a:t>
                      </a:r>
                      <a:endParaRPr lang="en-US"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0615">
                <a:tc>
                  <a:txBody>
                    <a:bodyPr/>
                    <a:lstStyle/>
                    <a:p>
                      <a:pPr algn="l"/>
                      <a:r>
                        <a:rPr lang="el-GR" b="1" i="1" dirty="0" smtClean="0"/>
                        <a:t>Κυρίαρχα</a:t>
                      </a:r>
                      <a:r>
                        <a:rPr lang="el-GR" b="1" i="1" baseline="0" dirty="0" smtClean="0"/>
                        <a:t> κύτταρα</a:t>
                      </a:r>
                      <a:endParaRPr lang="en-US"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US" dirty="0" smtClean="0"/>
                        <a:t>Mono</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αρχικά </a:t>
                      </a:r>
                      <a:r>
                        <a:rPr lang="en-US" dirty="0" smtClean="0"/>
                        <a:t>PMNs</a:t>
                      </a:r>
                      <a:r>
                        <a:rPr lang="el-GR" baseline="0" dirty="0" smtClean="0"/>
                        <a:t>, μετά </a:t>
                      </a:r>
                      <a:r>
                        <a:rPr lang="en-US" baseline="0" dirty="0" smtClean="0"/>
                        <a:t>Mono</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κυρίως</a:t>
                      </a:r>
                      <a:r>
                        <a:rPr lang="el-GR" baseline="0" dirty="0" smtClean="0"/>
                        <a:t> </a:t>
                      </a:r>
                      <a:r>
                        <a:rPr lang="en-US" baseline="0" dirty="0" smtClean="0"/>
                        <a:t>Lymph</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κυρίως</a:t>
                      </a:r>
                      <a:r>
                        <a:rPr lang="el-GR" baseline="0" dirty="0" smtClean="0"/>
                        <a:t> </a:t>
                      </a:r>
                      <a:r>
                        <a:rPr lang="en-US" baseline="0" dirty="0" smtClean="0"/>
                        <a:t>Lymph</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0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i="1" dirty="0" smtClean="0"/>
                        <a:t>Πρωτεΐνη </a:t>
                      </a:r>
                      <a:r>
                        <a:rPr lang="en-US" b="1" i="1" baseline="0" dirty="0" smtClean="0"/>
                        <a:t>mg/</a:t>
                      </a:r>
                      <a:r>
                        <a:rPr lang="en-US" b="1" i="1" baseline="0" dirty="0" err="1" smtClean="0"/>
                        <a:t>dL</a:t>
                      </a:r>
                      <a:endParaRPr lang="en-US"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l-GR" dirty="0" smtClean="0"/>
                        <a:t>15</a:t>
                      </a:r>
                      <a:r>
                        <a:rPr lang="el-GR" baseline="0" dirty="0" smtClean="0"/>
                        <a:t> – 45</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20 έως</a:t>
                      </a:r>
                      <a:r>
                        <a:rPr lang="el-GR" baseline="0" dirty="0" smtClean="0"/>
                        <a:t> &gt;200</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err="1" smtClean="0"/>
                        <a:t>κφ</a:t>
                      </a:r>
                      <a:r>
                        <a:rPr lang="el-GR" dirty="0" smtClean="0"/>
                        <a:t> ή ↑</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l-GR" dirty="0" smtClean="0"/>
                        <a:t>↑</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0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i="1" dirty="0" smtClean="0"/>
                        <a:t>Γλυκόζη </a:t>
                      </a:r>
                      <a:r>
                        <a:rPr lang="en-US" b="1" i="1" baseline="0" dirty="0" smtClean="0"/>
                        <a:t>mg/</a:t>
                      </a:r>
                      <a:r>
                        <a:rPr lang="en-US" b="1" i="1" baseline="0" dirty="0" err="1" smtClean="0"/>
                        <a:t>dL</a:t>
                      </a:r>
                      <a:endParaRPr lang="en-US"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US" dirty="0" smtClean="0"/>
                        <a:t>45 – 80</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l-GR" dirty="0" smtClean="0"/>
                        <a:t>0</a:t>
                      </a:r>
                      <a:r>
                        <a:rPr lang="el-GR" baseline="0" dirty="0" smtClean="0"/>
                        <a:t> – 45 </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l-GR" dirty="0" err="1" smtClean="0"/>
                        <a:t>κφ</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l-GR" dirty="0" err="1" smtClean="0"/>
                        <a:t>κφ</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6092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6509"/>
            <a:ext cx="10515600" cy="964179"/>
          </a:xfrm>
        </p:spPr>
        <p:txBody>
          <a:bodyPr/>
          <a:lstStyle/>
          <a:p>
            <a:r>
              <a:rPr lang="el-GR" dirty="0" smtClean="0"/>
              <a:t>Απεικονιστική Διερεύνηση:</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MRI vs CT </a:t>
            </a:r>
            <a:endParaRPr lang="el-GR" dirty="0" smtClean="0"/>
          </a:p>
          <a:p>
            <a:r>
              <a:rPr lang="en-US" dirty="0" smtClean="0"/>
              <a:t>MRI </a:t>
            </a:r>
            <a:r>
              <a:rPr lang="el-GR" dirty="0"/>
              <a:t>μ</a:t>
            </a:r>
            <a:r>
              <a:rPr lang="el-GR" dirty="0" smtClean="0"/>
              <a:t>εγαλύτερη ευαισθησία από </a:t>
            </a:r>
            <a:r>
              <a:rPr lang="en-US" dirty="0" smtClean="0"/>
              <a:t>CT</a:t>
            </a:r>
          </a:p>
          <a:p>
            <a:r>
              <a:rPr lang="el-GR" dirty="0" smtClean="0"/>
              <a:t>Στην </a:t>
            </a:r>
            <a:r>
              <a:rPr lang="en-US" dirty="0" smtClean="0"/>
              <a:t>HSV </a:t>
            </a:r>
            <a:r>
              <a:rPr lang="el-GR" dirty="0" smtClean="0"/>
              <a:t>εγκεφαλίτιδα οι βλάβες απεικονίζονται νωρίτερα στην </a:t>
            </a:r>
            <a:r>
              <a:rPr lang="en-US" dirty="0" smtClean="0"/>
              <a:t>MRI </a:t>
            </a:r>
            <a:r>
              <a:rPr lang="el-GR" dirty="0" smtClean="0"/>
              <a:t>από ότι στη </a:t>
            </a:r>
            <a:r>
              <a:rPr lang="en-US" dirty="0" smtClean="0"/>
              <a:t>CT</a:t>
            </a:r>
          </a:p>
          <a:p>
            <a:r>
              <a:rPr lang="en-US" dirty="0" smtClean="0"/>
              <a:t>MRI </a:t>
            </a:r>
            <a:r>
              <a:rPr lang="el-GR" dirty="0" smtClean="0"/>
              <a:t>πιο ευαίσθητη στην ανίχνευση εστιακών βλαβών</a:t>
            </a:r>
            <a:r>
              <a:rPr lang="en-US" dirty="0" smtClean="0"/>
              <a:t> (</a:t>
            </a:r>
            <a:r>
              <a:rPr lang="el-GR" dirty="0" smtClean="0"/>
              <a:t>πρώιμη διάγνωση παρεγκεφαλίτιδας και οιδήματος παρεγκεφαλίδας)</a:t>
            </a:r>
          </a:p>
          <a:p>
            <a:r>
              <a:rPr lang="el-GR" dirty="0" smtClean="0"/>
              <a:t>Με τη χρήση </a:t>
            </a:r>
            <a:r>
              <a:rPr lang="el-GR" dirty="0" err="1" smtClean="0"/>
              <a:t>γανδολίνιου</a:t>
            </a:r>
            <a:r>
              <a:rPr lang="el-GR" dirty="0" smtClean="0"/>
              <a:t>, πλεονέκτημα στη σαφή διάκριση κεντρικού αποστήματος, εντόπισης </a:t>
            </a:r>
            <a:r>
              <a:rPr lang="el-GR" dirty="0" err="1" smtClean="0"/>
              <a:t>άλου</a:t>
            </a:r>
            <a:r>
              <a:rPr lang="el-GR" dirty="0" smtClean="0"/>
              <a:t> γύρω από απόστημα και οιδήματος.</a:t>
            </a:r>
          </a:p>
        </p:txBody>
      </p:sp>
      <p:sp>
        <p:nvSpPr>
          <p:cNvPr id="4" name="Title 1"/>
          <p:cNvSpPr txBox="1">
            <a:spLocks/>
          </p:cNvSpPr>
          <p:nvPr/>
        </p:nvSpPr>
        <p:spPr>
          <a:xfrm>
            <a:off x="838200" y="152183"/>
            <a:ext cx="10515600" cy="574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200" dirty="0" smtClean="0"/>
              <a:t>Προσέγγιση ασθενούς με υποψία λοίμωξης του ΚΝΣ</a:t>
            </a:r>
            <a:endParaRPr lang="en-US" sz="3200" dirty="0"/>
          </a:p>
        </p:txBody>
      </p:sp>
    </p:spTree>
    <p:extLst>
      <p:ext uri="{BB962C8B-B14F-4D97-AF65-F5344CB8AC3E}">
        <p14:creationId xmlns:p14="http://schemas.microsoft.com/office/powerpoint/2010/main" xmlns="" val="2856391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r>
              <a:rPr lang="el-GR" dirty="0" smtClean="0"/>
              <a:t> ευρήματα:</a:t>
            </a:r>
            <a:endParaRPr lang="en-US" dirty="0"/>
          </a:p>
        </p:txBody>
      </p:sp>
      <p:sp>
        <p:nvSpPr>
          <p:cNvPr id="3" name="Content Placeholder 2"/>
          <p:cNvSpPr>
            <a:spLocks noGrp="1"/>
          </p:cNvSpPr>
          <p:nvPr>
            <p:ph idx="1"/>
          </p:nvPr>
        </p:nvSpPr>
        <p:spPr/>
        <p:txBody>
          <a:bodyPr/>
          <a:lstStyle/>
          <a:p>
            <a:r>
              <a:rPr lang="el-GR" dirty="0" smtClean="0"/>
              <a:t>Βλάβες κροταφικού λοβού και </a:t>
            </a:r>
            <a:r>
              <a:rPr lang="el-GR" dirty="0" err="1" smtClean="0"/>
              <a:t>μεταιχμιακού</a:t>
            </a:r>
            <a:r>
              <a:rPr lang="el-GR" dirty="0" smtClean="0"/>
              <a:t> συστήματος </a:t>
            </a:r>
            <a:r>
              <a:rPr lang="el-GR" dirty="0" smtClean="0">
                <a:sym typeface="Wingdings 3" panose="05040102010807070707" pitchFamily="18" charset="2"/>
              </a:rPr>
              <a:t> </a:t>
            </a:r>
            <a:r>
              <a:rPr lang="en-US" dirty="0" smtClean="0">
                <a:sym typeface="Wingdings 3" panose="05040102010807070707" pitchFamily="18" charset="2"/>
              </a:rPr>
              <a:t>HSV &amp; HHV – 6 </a:t>
            </a:r>
            <a:r>
              <a:rPr lang="el-GR" dirty="0" smtClean="0">
                <a:sym typeface="Wingdings 3" panose="05040102010807070707" pitchFamily="18" charset="2"/>
              </a:rPr>
              <a:t>εγκεφαλίτιδα</a:t>
            </a:r>
          </a:p>
          <a:p>
            <a:r>
              <a:rPr lang="el-GR" dirty="0" err="1" smtClean="0">
                <a:sym typeface="Wingdings 3" panose="05040102010807070707" pitchFamily="18" charset="2"/>
              </a:rPr>
              <a:t>Υποεπενδυματική</a:t>
            </a:r>
            <a:r>
              <a:rPr lang="el-GR" dirty="0" smtClean="0">
                <a:sym typeface="Wingdings 3" panose="05040102010807070707" pitchFamily="18" charset="2"/>
              </a:rPr>
              <a:t> ενίσχυση </a:t>
            </a:r>
            <a:r>
              <a:rPr lang="el-GR" dirty="0">
                <a:sym typeface="Wingdings 3" panose="05040102010807070707" pitchFamily="18" charset="2"/>
              </a:rPr>
              <a:t> </a:t>
            </a:r>
            <a:r>
              <a:rPr lang="en-US" dirty="0" smtClean="0">
                <a:sym typeface="Wingdings 3" panose="05040102010807070707" pitchFamily="18" charset="2"/>
              </a:rPr>
              <a:t>CMV </a:t>
            </a:r>
            <a:r>
              <a:rPr lang="el-GR" dirty="0" smtClean="0">
                <a:sym typeface="Wingdings 3" panose="05040102010807070707" pitchFamily="18" charset="2"/>
              </a:rPr>
              <a:t>εγκεφαλίτιδα </a:t>
            </a:r>
          </a:p>
          <a:p>
            <a:r>
              <a:rPr lang="el-GR" dirty="0" err="1" smtClean="0">
                <a:sym typeface="Wingdings 3" panose="05040102010807070707" pitchFamily="18" charset="2"/>
              </a:rPr>
              <a:t>Πολυεστικά</a:t>
            </a:r>
            <a:r>
              <a:rPr lang="el-GR" dirty="0" smtClean="0">
                <a:sym typeface="Wingdings 3" panose="05040102010807070707" pitchFamily="18" charset="2"/>
              </a:rPr>
              <a:t> αιμορραγικά </a:t>
            </a:r>
            <a:r>
              <a:rPr lang="el-GR" dirty="0" err="1" smtClean="0">
                <a:sym typeface="Wingdings 3" panose="05040102010807070707" pitchFamily="18" charset="2"/>
              </a:rPr>
              <a:t>έμφρακτα</a:t>
            </a:r>
            <a:r>
              <a:rPr lang="el-GR" dirty="0" smtClean="0">
                <a:sym typeface="Wingdings 3" panose="05040102010807070707" pitchFamily="18" charset="2"/>
              </a:rPr>
              <a:t> και </a:t>
            </a:r>
            <a:r>
              <a:rPr lang="el-GR" dirty="0" err="1" smtClean="0">
                <a:sym typeface="Wingdings 3" panose="05040102010807070707" pitchFamily="18" charset="2"/>
              </a:rPr>
              <a:t>απομυελινωτικές</a:t>
            </a:r>
            <a:r>
              <a:rPr lang="el-GR" dirty="0" smtClean="0">
                <a:sym typeface="Wingdings 3" panose="05040102010807070707" pitchFamily="18" charset="2"/>
              </a:rPr>
              <a:t> βλάβες</a:t>
            </a:r>
            <a:r>
              <a:rPr lang="en-US" dirty="0" smtClean="0">
                <a:sym typeface="Wingdings 3" panose="05040102010807070707" pitchFamily="18" charset="2"/>
              </a:rPr>
              <a:t> </a:t>
            </a:r>
            <a:r>
              <a:rPr lang="el-GR" dirty="0">
                <a:sym typeface="Wingdings 3" panose="05040102010807070707" pitchFamily="18" charset="2"/>
              </a:rPr>
              <a:t> </a:t>
            </a:r>
            <a:r>
              <a:rPr lang="en-US" dirty="0" smtClean="0">
                <a:sym typeface="Wingdings 3" panose="05040102010807070707" pitchFamily="18" charset="2"/>
              </a:rPr>
              <a:t>VZV </a:t>
            </a:r>
            <a:r>
              <a:rPr lang="el-GR" dirty="0" smtClean="0">
                <a:sym typeface="Wingdings 3" panose="05040102010807070707" pitchFamily="18" charset="2"/>
              </a:rPr>
              <a:t>αγγειίτιδα</a:t>
            </a:r>
          </a:p>
          <a:p>
            <a:r>
              <a:rPr lang="el-GR" dirty="0" smtClean="0">
                <a:sym typeface="Wingdings 3" panose="05040102010807070707" pitchFamily="18" charset="2"/>
              </a:rPr>
              <a:t>Κυρίαρχη </a:t>
            </a:r>
            <a:r>
              <a:rPr lang="el-GR" dirty="0" err="1" smtClean="0">
                <a:sym typeface="Wingdings 3" panose="05040102010807070707" pitchFamily="18" charset="2"/>
              </a:rPr>
              <a:t>απομυελίνωση</a:t>
            </a:r>
            <a:r>
              <a:rPr lang="el-GR" dirty="0" smtClean="0">
                <a:sym typeface="Wingdings 3" panose="05040102010807070707" pitchFamily="18" charset="2"/>
              </a:rPr>
              <a:t> </a:t>
            </a:r>
            <a:r>
              <a:rPr lang="el-GR" dirty="0">
                <a:sym typeface="Wingdings 3" panose="05040102010807070707" pitchFamily="18" charset="2"/>
              </a:rPr>
              <a:t> </a:t>
            </a:r>
            <a:r>
              <a:rPr lang="en-US" dirty="0" smtClean="0">
                <a:sym typeface="Wingdings 3" panose="05040102010807070707" pitchFamily="18" charset="2"/>
              </a:rPr>
              <a:t>PML, JCV </a:t>
            </a:r>
            <a:r>
              <a:rPr lang="el-GR" dirty="0" smtClean="0">
                <a:sym typeface="Wingdings 3" panose="05040102010807070707" pitchFamily="18" charset="2"/>
              </a:rPr>
              <a:t>και </a:t>
            </a:r>
            <a:r>
              <a:rPr lang="en-US" dirty="0" smtClean="0">
                <a:sym typeface="Wingdings 3" panose="05040102010807070707" pitchFamily="18" charset="2"/>
              </a:rPr>
              <a:t>ADEM</a:t>
            </a:r>
            <a:endParaRPr lang="el-GR" dirty="0" smtClean="0">
              <a:sym typeface="Wingdings 3" panose="05040102010807070707" pitchFamily="18" charset="2"/>
            </a:endParaRPr>
          </a:p>
          <a:p>
            <a:pPr lvl="1"/>
            <a:r>
              <a:rPr lang="en-US" dirty="0" smtClean="0">
                <a:sym typeface="Wingdings 3" panose="05040102010807070707" pitchFamily="18" charset="2"/>
              </a:rPr>
              <a:t>PML: </a:t>
            </a:r>
            <a:r>
              <a:rPr lang="el-GR" dirty="0" smtClean="0">
                <a:sym typeface="Wingdings 3" panose="05040102010807070707" pitchFamily="18" charset="2"/>
              </a:rPr>
              <a:t>οι βλάβες τυπικά δεν ενισχύονται</a:t>
            </a:r>
          </a:p>
          <a:p>
            <a:pPr lvl="1"/>
            <a:r>
              <a:rPr lang="en-US" dirty="0" smtClean="0">
                <a:sym typeface="Wingdings 3" panose="05040102010807070707" pitchFamily="18" charset="2"/>
              </a:rPr>
              <a:t>ADEM</a:t>
            </a:r>
            <a:r>
              <a:rPr lang="el-GR" dirty="0" smtClean="0">
                <a:sym typeface="Wingdings 3" panose="05040102010807070707" pitchFamily="18" charset="2"/>
              </a:rPr>
              <a:t>:</a:t>
            </a:r>
            <a:r>
              <a:rPr lang="en-US" dirty="0" smtClean="0">
                <a:sym typeface="Wingdings 3" panose="05040102010807070707" pitchFamily="18" charset="2"/>
              </a:rPr>
              <a:t> </a:t>
            </a:r>
            <a:r>
              <a:rPr lang="el-GR" dirty="0" smtClean="0">
                <a:sym typeface="Wingdings 3" panose="05040102010807070707" pitchFamily="18" charset="2"/>
              </a:rPr>
              <a:t>παρόμοια χαρακτηριστικά, οι βλάβες ενισχύονται παροδικά και έπειτα παύουν να ενισχύονται </a:t>
            </a:r>
            <a:endParaRPr lang="en-US" dirty="0"/>
          </a:p>
        </p:txBody>
      </p:sp>
    </p:spTree>
    <p:extLst>
      <p:ext uri="{BB962C8B-B14F-4D97-AF65-F5344CB8AC3E}">
        <p14:creationId xmlns:p14="http://schemas.microsoft.com/office/powerpoint/2010/main" xmlns="" val="816923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6509"/>
            <a:ext cx="10515600" cy="964179"/>
          </a:xfrm>
        </p:spPr>
        <p:txBody>
          <a:bodyPr/>
          <a:lstStyle/>
          <a:p>
            <a:r>
              <a:rPr lang="el-GR" dirty="0" smtClean="0"/>
              <a:t>Θεραπεία</a:t>
            </a:r>
            <a:endParaRPr lang="en-US" dirty="0"/>
          </a:p>
        </p:txBody>
      </p:sp>
      <p:sp>
        <p:nvSpPr>
          <p:cNvPr id="3" name="Content Placeholder 2"/>
          <p:cNvSpPr>
            <a:spLocks noGrp="1"/>
          </p:cNvSpPr>
          <p:nvPr>
            <p:ph idx="1"/>
          </p:nvPr>
        </p:nvSpPr>
        <p:spPr/>
        <p:txBody>
          <a:bodyPr>
            <a:normAutofit/>
          </a:bodyPr>
          <a:lstStyle/>
          <a:p>
            <a:r>
              <a:rPr lang="el-GR" dirty="0" smtClean="0"/>
              <a:t>Θεραπεία με </a:t>
            </a:r>
            <a:r>
              <a:rPr lang="en-US" dirty="0" smtClean="0"/>
              <a:t>acyclovir </a:t>
            </a:r>
            <a:r>
              <a:rPr lang="el-GR" dirty="0" smtClean="0"/>
              <a:t>πρέπει να αρχίζει άμεσα σε κάθε ασθενή με υποψία εγκεφαλίτιδας εν αναμονή των αποτελεσμάτων των διαγνωστικών εξετάσεων</a:t>
            </a:r>
          </a:p>
          <a:p>
            <a:endParaRPr lang="el-GR" dirty="0"/>
          </a:p>
          <a:p>
            <a:r>
              <a:rPr lang="el-GR" dirty="0" smtClean="0"/>
              <a:t>Στόχος της εμπειρικής θεραπείας πριν από τη διάγνωση είναι να αυξήσει την πιθανότητα έναρξης θεραπείας σε πρώιμο στάδιο σε ασθενείς οι οποίοι, τελικά, θα διαγνωστούν με </a:t>
            </a:r>
            <a:r>
              <a:rPr lang="en-US" dirty="0" smtClean="0"/>
              <a:t>HSV </a:t>
            </a:r>
            <a:r>
              <a:rPr lang="el-GR" dirty="0" smtClean="0"/>
              <a:t>εγκεφαλίτιδα.</a:t>
            </a:r>
          </a:p>
        </p:txBody>
      </p:sp>
      <p:sp>
        <p:nvSpPr>
          <p:cNvPr id="4" name="Title 1"/>
          <p:cNvSpPr txBox="1">
            <a:spLocks/>
          </p:cNvSpPr>
          <p:nvPr/>
        </p:nvSpPr>
        <p:spPr>
          <a:xfrm>
            <a:off x="838200" y="152183"/>
            <a:ext cx="10515600" cy="574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l-GR" sz="3200" dirty="0" smtClean="0"/>
              <a:t>Προσέγγιση ασθενούς με υποψία λοίμωξης του ΚΝΣ</a:t>
            </a:r>
            <a:endParaRPr lang="en-US" sz="3200" dirty="0"/>
          </a:p>
        </p:txBody>
      </p:sp>
    </p:spTree>
    <p:extLst>
      <p:ext uri="{BB962C8B-B14F-4D97-AF65-F5344CB8AC3E}">
        <p14:creationId xmlns:p14="http://schemas.microsoft.com/office/powerpoint/2010/main" xmlns="" val="3556834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2619642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183"/>
            <a:ext cx="10515600" cy="574326"/>
          </a:xfrm>
        </p:spPr>
        <p:txBody>
          <a:bodyPr>
            <a:noAutofit/>
          </a:bodyPr>
          <a:lstStyle/>
          <a:p>
            <a:r>
              <a:rPr lang="el-GR" sz="3200" dirty="0" smtClean="0"/>
              <a:t>Προσέγγιση ασθενούς με υποψία λοίμωξης του ΚΝΣ</a:t>
            </a:r>
            <a:endParaRPr lang="en-US" sz="3200" dirty="0"/>
          </a:p>
        </p:txBody>
      </p:sp>
      <p:sp>
        <p:nvSpPr>
          <p:cNvPr id="4" name="Rectangle 3"/>
          <p:cNvSpPr/>
          <p:nvPr/>
        </p:nvSpPr>
        <p:spPr>
          <a:xfrm>
            <a:off x="4311045" y="1027134"/>
            <a:ext cx="4396635" cy="851770"/>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Πυρετός + Κεφαλαλγία + </a:t>
            </a:r>
            <a:r>
              <a:rPr lang="el-GR" dirty="0" err="1"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επιπέδου συνείδησης</a:t>
            </a:r>
            <a:endParaRPr lang="en-US"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5401853" y="2356981"/>
            <a:ext cx="2215017" cy="436324"/>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Μηνιγγικά σημεία</a:t>
            </a:r>
            <a:endParaRPr lang="en-US"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Elbow Connector 7"/>
          <p:cNvCxnSpPr>
            <a:stCxn id="4" idx="2"/>
            <a:endCxn id="6" idx="0"/>
          </p:cNvCxnSpPr>
          <p:nvPr/>
        </p:nvCxnSpPr>
        <p:spPr>
          <a:xfrm rot="5400000">
            <a:off x="6270325" y="2117942"/>
            <a:ext cx="478077" cy="1"/>
          </a:xfrm>
          <a:prstGeom prst="bentConnector3">
            <a:avLst>
              <a:gd name="adj1" fmla="val 50000"/>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4243198" y="2782867"/>
            <a:ext cx="362210" cy="343422"/>
          </a:xfrm>
          <a:prstGeom prst="ellipse">
            <a:avLst/>
          </a:prstGeom>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20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p:cNvSpPr/>
          <p:nvPr/>
        </p:nvSpPr>
        <p:spPr>
          <a:xfrm>
            <a:off x="1879950" y="3691007"/>
            <a:ext cx="3081402" cy="436324"/>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φλεγμονή των μηνίγγων</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p:cNvSpPr/>
          <p:nvPr/>
        </p:nvSpPr>
        <p:spPr>
          <a:xfrm>
            <a:off x="974946" y="4794341"/>
            <a:ext cx="2215017" cy="436324"/>
          </a:xfrm>
          <a:prstGeom prst="rect">
            <a:avLst/>
          </a:prstGeom>
          <a:solidFill>
            <a:schemeClr val="accent2"/>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l-GR"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Μηνιγγίτιδα</a:t>
            </a:r>
            <a:endPar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p:cNvSpPr/>
          <p:nvPr/>
        </p:nvSpPr>
        <p:spPr>
          <a:xfrm>
            <a:off x="3420651" y="4794341"/>
            <a:ext cx="2627334" cy="436324"/>
          </a:xfrm>
          <a:prstGeom prst="rect">
            <a:avLst/>
          </a:prstGeom>
          <a:gradFill>
            <a:gsLst>
              <a:gs pos="23000">
                <a:schemeClr val="accent2"/>
              </a:gs>
              <a:gs pos="97000">
                <a:schemeClr val="accent4"/>
              </a:gs>
            </a:gsLst>
            <a:lin ang="600000" scaled="0"/>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l-GR"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Μηνιγγοεγκεφαλίτιδα</a:t>
            </a:r>
            <a:endPar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8413315" y="3691007"/>
            <a:ext cx="2940485" cy="1539658"/>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t"/>
          <a:lstStyle/>
          <a:p>
            <a:pPr marL="112713" indent="-112713">
              <a:buFont typeface="Arial" panose="020B0604020202020204" pitchFamily="34" charset="0"/>
              <a:buChar char="•"/>
            </a:pPr>
            <a:r>
              <a:rPr lang="el-GR" dirty="0" err="1"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επιπέδου συνείδησης πρώιμα</a:t>
            </a:r>
          </a:p>
          <a:p>
            <a:pPr marL="112713" indent="-112713">
              <a:buFont typeface="Arial" panose="020B0604020202020204" pitchFamily="34" charset="0"/>
              <a:buChar char="•"/>
            </a:pP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Εστιακά νευρολογικά σημεία</a:t>
            </a:r>
          </a:p>
          <a:p>
            <a:pPr marL="112713" indent="-112713">
              <a:buFont typeface="Arial" panose="020B0604020202020204" pitchFamily="34" charset="0"/>
              <a:buChar char="•"/>
            </a:pPr>
            <a:r>
              <a:rPr lang="el-GR"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Παρέσεις νεύρων</a:t>
            </a:r>
          </a:p>
          <a:p>
            <a:pPr marL="112713" indent="-112713">
              <a:buFont typeface="Arial" panose="020B0604020202020204" pitchFamily="34" charset="0"/>
              <a:buChar char="•"/>
            </a:pPr>
            <a:endParaRPr lang="en-US"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3" name="Elbow Connector 22"/>
          <p:cNvCxnSpPr>
            <a:stCxn id="6" idx="2"/>
            <a:endCxn id="13" idx="0"/>
          </p:cNvCxnSpPr>
          <p:nvPr/>
        </p:nvCxnSpPr>
        <p:spPr>
          <a:xfrm rot="5400000">
            <a:off x="4516156" y="1697801"/>
            <a:ext cx="897702" cy="3088711"/>
          </a:xfrm>
          <a:prstGeom prst="bentConnector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8413315" y="2782867"/>
            <a:ext cx="362210" cy="343422"/>
          </a:xfrm>
          <a:prstGeom prst="ellipse">
            <a:avLst/>
          </a:prstGeom>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2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Elbow Connector 24"/>
          <p:cNvCxnSpPr>
            <a:stCxn id="6" idx="2"/>
            <a:endCxn id="19" idx="0"/>
          </p:cNvCxnSpPr>
          <p:nvPr/>
        </p:nvCxnSpPr>
        <p:spPr>
          <a:xfrm rot="16200000" flipH="1">
            <a:off x="7747609" y="1555058"/>
            <a:ext cx="897702" cy="3374196"/>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3" idx="2"/>
            <a:endCxn id="14" idx="0"/>
          </p:cNvCxnSpPr>
          <p:nvPr/>
        </p:nvCxnSpPr>
        <p:spPr>
          <a:xfrm flipH="1">
            <a:off x="2082455" y="4127331"/>
            <a:ext cx="1338196" cy="6670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2"/>
            <a:endCxn id="16" idx="0"/>
          </p:cNvCxnSpPr>
          <p:nvPr/>
        </p:nvCxnSpPr>
        <p:spPr>
          <a:xfrm>
            <a:off x="3420651" y="4127331"/>
            <a:ext cx="1313667" cy="66701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8775525" y="6074096"/>
            <a:ext cx="2215017" cy="436324"/>
          </a:xfrm>
          <a:prstGeom prst="rect">
            <a:avLst/>
          </a:prstGeom>
          <a:solidFill>
            <a:schemeClr val="accent4"/>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l-GR"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Εγκεφαλίτιδα</a:t>
            </a:r>
            <a:endPar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p:cNvCxnSpPr>
            <a:stCxn id="19" idx="2"/>
            <a:endCxn id="36" idx="0"/>
          </p:cNvCxnSpPr>
          <p:nvPr/>
        </p:nvCxnSpPr>
        <p:spPr>
          <a:xfrm flipH="1">
            <a:off x="9883034" y="5230665"/>
            <a:ext cx="524" cy="843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9" idx="2"/>
            <a:endCxn id="16" idx="3"/>
          </p:cNvCxnSpPr>
          <p:nvPr/>
        </p:nvCxnSpPr>
        <p:spPr>
          <a:xfrm rot="5400000" flipH="1">
            <a:off x="7856691" y="3203798"/>
            <a:ext cx="218162" cy="3835573"/>
          </a:xfrm>
          <a:prstGeom prst="bentConnector4">
            <a:avLst>
              <a:gd name="adj1" fmla="val -104785"/>
              <a:gd name="adj2" fmla="val 6916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8"/>
          <p:cNvSpPr/>
          <p:nvPr/>
        </p:nvSpPr>
        <p:spPr>
          <a:xfrm>
            <a:off x="6301486" y="5529941"/>
            <a:ext cx="2940485" cy="333829"/>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rtlCol="0" anchor="t"/>
          <a:lstStyle/>
          <a:p>
            <a:pPr marL="112713" indent="-112713" algn="ctr"/>
            <a:r>
              <a:rPr lang="el-GR"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Επαναξιολόγηση</a:t>
            </a:r>
            <a:endParaRPr lang="en-US"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95839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1" presetClass="entr" presetSubtype="0"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53" presetClass="entr" presetSubtype="16" fill="hold" grpId="0" nodeType="withEffect">
                                  <p:stCondLst>
                                    <p:cond delay="100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par>
                                <p:cTn id="75" presetID="53" presetClass="entr" presetSubtype="16"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animEffect transition="in" filter="fade">
                                      <p:cBhvr>
                                        <p:cTn id="79" dur="500"/>
                                        <p:tgtEl>
                                          <p:spTgt spid="40"/>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36"/>
                                        </p:tgtEl>
                                        <p:attrNameLst>
                                          <p:attrName>style.visibility</p:attrName>
                                        </p:attrNameLst>
                                      </p:cBhvr>
                                      <p:to>
                                        <p:strVal val="visible"/>
                                      </p:to>
                                    </p:set>
                                    <p:anim calcmode="lin" valueType="num">
                                      <p:cBhvr>
                                        <p:cTn id="82" dur="500" fill="hold"/>
                                        <p:tgtEl>
                                          <p:spTgt spid="36"/>
                                        </p:tgtEl>
                                        <p:attrNameLst>
                                          <p:attrName>ppt_w</p:attrName>
                                        </p:attrNameLst>
                                      </p:cBhvr>
                                      <p:tavLst>
                                        <p:tav tm="0">
                                          <p:val>
                                            <p:fltVal val="0"/>
                                          </p:val>
                                        </p:tav>
                                        <p:tav tm="100000">
                                          <p:val>
                                            <p:strVal val="#ppt_w"/>
                                          </p:val>
                                        </p:tav>
                                      </p:tavLst>
                                    </p:anim>
                                    <p:anim calcmode="lin" valueType="num">
                                      <p:cBhvr>
                                        <p:cTn id="83" dur="500" fill="hold"/>
                                        <p:tgtEl>
                                          <p:spTgt spid="36"/>
                                        </p:tgtEl>
                                        <p:attrNameLst>
                                          <p:attrName>ppt_h</p:attrName>
                                        </p:attrNameLst>
                                      </p:cBhvr>
                                      <p:tavLst>
                                        <p:tav tm="0">
                                          <p:val>
                                            <p:fltVal val="0"/>
                                          </p:val>
                                        </p:tav>
                                        <p:tav tm="100000">
                                          <p:val>
                                            <p:strVal val="#ppt_h"/>
                                          </p:val>
                                        </p:tav>
                                      </p:tavLst>
                                    </p:anim>
                                    <p:animEffect transition="in" filter="fade">
                                      <p:cBhvr>
                                        <p:cTn id="84" dur="500"/>
                                        <p:tgtEl>
                                          <p:spTgt spid="36"/>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3" grpId="0"/>
      <p:bldP spid="14" grpId="0" animBg="1"/>
      <p:bldP spid="16" grpId="0" animBg="1"/>
      <p:bldP spid="19" grpId="0" animBg="1"/>
      <p:bldP spid="24" grpId="0" animBg="1"/>
      <p:bldP spid="36"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Rectangle 5"/>
          <p:cNvSpPr/>
          <p:nvPr/>
        </p:nvSpPr>
        <p:spPr>
          <a:xfrm>
            <a:off x="1900989" y="2358189"/>
            <a:ext cx="1528011" cy="60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HSV – 1 </a:t>
            </a:r>
            <a:endParaRPr lang="en-US" sz="28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1900989" y="3906252"/>
            <a:ext cx="1528011" cy="60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HSV – 2 </a:t>
            </a:r>
            <a:endParaRPr lang="en-US" sz="28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p:cNvSpPr/>
          <p:nvPr/>
        </p:nvSpPr>
        <p:spPr>
          <a:xfrm>
            <a:off x="6301770" y="4102992"/>
            <a:ext cx="2602524" cy="4048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l-GR" sz="2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Μηνιγγίτιδα</a:t>
            </a:r>
            <a:endPar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6301770" y="2456558"/>
            <a:ext cx="2602524" cy="40483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l-GR" sz="2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Εγκεφαλίτιδα</a:t>
            </a:r>
            <a:endPar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p:cNvCxnSpPr/>
          <p:nvPr/>
        </p:nvCxnSpPr>
        <p:spPr>
          <a:xfrm>
            <a:off x="4391524" y="2671007"/>
            <a:ext cx="1094875"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4391525" y="4207041"/>
            <a:ext cx="1094875"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4041457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95262" y="2523457"/>
            <a:ext cx="5178853" cy="1519154"/>
          </a:xfrm>
        </p:spPr>
        <p:txBody>
          <a:bodyPr/>
          <a:lstStyle/>
          <a:p>
            <a:pPr marL="0" indent="0">
              <a:buNone/>
            </a:pPr>
            <a:r>
              <a:rPr lang="el-GR" dirty="0"/>
              <a:t>Πρωτοπαθής </a:t>
            </a:r>
            <a:r>
              <a:rPr lang="en-US" b="1" dirty="0">
                <a:solidFill>
                  <a:schemeClr val="accent4"/>
                </a:solidFill>
              </a:rPr>
              <a:t>HSV-1</a:t>
            </a:r>
            <a:r>
              <a:rPr lang="en-US" dirty="0"/>
              <a:t> </a:t>
            </a:r>
            <a:r>
              <a:rPr lang="el-GR" dirty="0"/>
              <a:t>λοίμωξη προκαλεί </a:t>
            </a:r>
            <a:r>
              <a:rPr lang="el-GR" dirty="0" err="1"/>
              <a:t>ουλοστοματίτιδα</a:t>
            </a:r>
            <a:endParaRPr lang="en-US" dirty="0"/>
          </a:p>
        </p:txBody>
      </p:sp>
      <p:grpSp>
        <p:nvGrpSpPr>
          <p:cNvPr id="16" name="Group 15"/>
          <p:cNvGrpSpPr/>
          <p:nvPr/>
        </p:nvGrpSpPr>
        <p:grpSpPr>
          <a:xfrm>
            <a:off x="1004853" y="727394"/>
            <a:ext cx="4936525" cy="5926087"/>
            <a:chOff x="2287904" y="840105"/>
            <a:chExt cx="4583429" cy="5644895"/>
          </a:xfrm>
        </p:grpSpPr>
        <p:sp>
          <p:nvSpPr>
            <p:cNvPr id="5" name="object 2"/>
            <p:cNvSpPr/>
            <p:nvPr/>
          </p:nvSpPr>
          <p:spPr>
            <a:xfrm>
              <a:off x="2287904" y="840105"/>
              <a:ext cx="4583429" cy="5644895"/>
            </a:xfrm>
            <a:prstGeom prst="rect">
              <a:avLst/>
            </a:prstGeom>
            <a:blipFill>
              <a:blip r:embed="rId2" cstate="print"/>
              <a:stretch>
                <a:fillRect/>
              </a:stretch>
            </a:blipFill>
          </p:spPr>
          <p:txBody>
            <a:bodyPr wrap="square" lIns="0" tIns="0" rIns="0" bIns="0" rtlCol="0">
              <a:spAutoFit/>
            </a:bodyPr>
            <a:lstStyle/>
            <a:p>
              <a:endParaRPr/>
            </a:p>
          </p:txBody>
        </p:sp>
        <p:sp>
          <p:nvSpPr>
            <p:cNvPr id="6" name="object 3"/>
            <p:cNvSpPr/>
            <p:nvPr/>
          </p:nvSpPr>
          <p:spPr>
            <a:xfrm>
              <a:off x="5177571" y="4865751"/>
              <a:ext cx="75565" cy="76200"/>
            </a:xfrm>
            <a:custGeom>
              <a:avLst/>
              <a:gdLst/>
              <a:ahLst/>
              <a:cxnLst/>
              <a:rect l="l" t="t" r="r" b="b"/>
              <a:pathLst>
                <a:path w="75564" h="76200">
                  <a:moveTo>
                    <a:pt x="75074" y="46570"/>
                  </a:moveTo>
                  <a:lnTo>
                    <a:pt x="58895" y="7010"/>
                  </a:lnTo>
                  <a:lnTo>
                    <a:pt x="37937" y="0"/>
                  </a:lnTo>
                  <a:lnTo>
                    <a:pt x="23772" y="2731"/>
                  </a:lnTo>
                  <a:lnTo>
                    <a:pt x="12089" y="10167"/>
                  </a:lnTo>
                  <a:lnTo>
                    <a:pt x="3845" y="21170"/>
                  </a:lnTo>
                  <a:lnTo>
                    <a:pt x="0" y="34602"/>
                  </a:lnTo>
                  <a:lnTo>
                    <a:pt x="2314" y="50022"/>
                  </a:lnTo>
                  <a:lnTo>
                    <a:pt x="8915" y="62405"/>
                  </a:lnTo>
                  <a:lnTo>
                    <a:pt x="18962" y="71159"/>
                  </a:lnTo>
                  <a:lnTo>
                    <a:pt x="31614" y="75694"/>
                  </a:lnTo>
                  <a:lnTo>
                    <a:pt x="47635" y="73736"/>
                  </a:lnTo>
                  <a:lnTo>
                    <a:pt x="60547" y="67719"/>
                  </a:lnTo>
                  <a:lnTo>
                    <a:pt x="69857" y="58409"/>
                  </a:lnTo>
                  <a:lnTo>
                    <a:pt x="75074" y="46570"/>
                  </a:lnTo>
                  <a:close/>
                </a:path>
              </a:pathLst>
            </a:custGeom>
            <a:solidFill>
              <a:srgbClr val="FF3A22"/>
            </a:solidFill>
          </p:spPr>
          <p:txBody>
            <a:bodyPr wrap="square" lIns="0" tIns="0" rIns="0" bIns="0" rtlCol="0">
              <a:spAutoFit/>
            </a:bodyPr>
            <a:lstStyle/>
            <a:p>
              <a:endParaRPr/>
            </a:p>
          </p:txBody>
        </p:sp>
        <p:sp>
          <p:nvSpPr>
            <p:cNvPr id="7" name="object 4"/>
            <p:cNvSpPr txBox="1"/>
            <p:nvPr/>
          </p:nvSpPr>
          <p:spPr>
            <a:xfrm>
              <a:off x="4961940" y="1468755"/>
              <a:ext cx="1269365" cy="567055"/>
            </a:xfrm>
            <a:prstGeom prst="rect">
              <a:avLst/>
            </a:prstGeom>
          </p:spPr>
          <p:txBody>
            <a:bodyPr vert="horz" wrap="square" lIns="0" tIns="0" rIns="0" bIns="0" rtlCol="0">
              <a:spAutoFit/>
            </a:bodyPr>
            <a:lstStyle/>
            <a:p>
              <a:pPr marL="12700" marR="6350" indent="284480">
                <a:lnSpc>
                  <a:spcPct val="100000"/>
                </a:lnSpc>
              </a:pPr>
              <a:r>
                <a:rPr sz="1800" dirty="0">
                  <a:solidFill>
                    <a:srgbClr val="FF3A22"/>
                  </a:solidFill>
                  <a:latin typeface="Myriad Pro"/>
                  <a:cs typeface="Myriad Pro"/>
                </a:rPr>
                <a:t>Herpes simplex virus</a:t>
              </a:r>
              <a:endParaRPr sz="1800">
                <a:latin typeface="Myriad Pro"/>
                <a:cs typeface="Myriad Pro"/>
              </a:endParaRPr>
            </a:p>
          </p:txBody>
        </p:sp>
        <p:sp>
          <p:nvSpPr>
            <p:cNvPr id="8" name="object 5"/>
            <p:cNvSpPr txBox="1"/>
            <p:nvPr/>
          </p:nvSpPr>
          <p:spPr>
            <a:xfrm>
              <a:off x="5485434" y="4637836"/>
              <a:ext cx="873760" cy="566420"/>
            </a:xfrm>
            <a:prstGeom prst="rect">
              <a:avLst/>
            </a:prstGeom>
          </p:spPr>
          <p:txBody>
            <a:bodyPr vert="horz" wrap="square" lIns="0" tIns="0" rIns="0" bIns="0" rtlCol="0">
              <a:spAutoFit/>
            </a:bodyPr>
            <a:lstStyle/>
            <a:p>
              <a:pPr marL="12700" marR="6350">
                <a:lnSpc>
                  <a:spcPct val="100000"/>
                </a:lnSpc>
              </a:pPr>
              <a:r>
                <a:rPr sz="1800" dirty="0">
                  <a:solidFill>
                    <a:srgbClr val="FF3A22"/>
                  </a:solidFill>
                  <a:latin typeface="Myriad Pro"/>
                  <a:cs typeface="Myriad Pro"/>
                </a:rPr>
                <a:t>Primary infection</a:t>
              </a:r>
              <a:endParaRPr sz="1800">
                <a:latin typeface="Myriad Pro"/>
                <a:cs typeface="Myriad Pro"/>
              </a:endParaRPr>
            </a:p>
          </p:txBody>
        </p:sp>
        <p:sp>
          <p:nvSpPr>
            <p:cNvPr id="9" name="object 7"/>
            <p:cNvSpPr/>
            <p:nvPr/>
          </p:nvSpPr>
          <p:spPr>
            <a:xfrm>
              <a:off x="4802667" y="4573904"/>
              <a:ext cx="75565" cy="76200"/>
            </a:xfrm>
            <a:custGeom>
              <a:avLst/>
              <a:gdLst/>
              <a:ahLst/>
              <a:cxnLst/>
              <a:rect l="l" t="t" r="r" b="b"/>
              <a:pathLst>
                <a:path w="75564" h="76200">
                  <a:moveTo>
                    <a:pt x="75096" y="46632"/>
                  </a:moveTo>
                  <a:lnTo>
                    <a:pt x="59248" y="6826"/>
                  </a:lnTo>
                  <a:lnTo>
                    <a:pt x="37937" y="0"/>
                  </a:lnTo>
                  <a:lnTo>
                    <a:pt x="23772" y="2634"/>
                  </a:lnTo>
                  <a:lnTo>
                    <a:pt x="12089" y="9898"/>
                  </a:lnTo>
                  <a:lnTo>
                    <a:pt x="3845" y="20835"/>
                  </a:lnTo>
                  <a:lnTo>
                    <a:pt x="0" y="34486"/>
                  </a:lnTo>
                  <a:lnTo>
                    <a:pt x="2307" y="49946"/>
                  </a:lnTo>
                  <a:lnTo>
                    <a:pt x="8890" y="62353"/>
                  </a:lnTo>
                  <a:lnTo>
                    <a:pt x="18910" y="71125"/>
                  </a:lnTo>
                  <a:lnTo>
                    <a:pt x="31532" y="75680"/>
                  </a:lnTo>
                  <a:lnTo>
                    <a:pt x="47881" y="73735"/>
                  </a:lnTo>
                  <a:lnTo>
                    <a:pt x="60823" y="67736"/>
                  </a:lnTo>
                  <a:lnTo>
                    <a:pt x="70011" y="58447"/>
                  </a:lnTo>
                  <a:lnTo>
                    <a:pt x="75096" y="46632"/>
                  </a:lnTo>
                  <a:close/>
                </a:path>
              </a:pathLst>
            </a:custGeom>
            <a:solidFill>
              <a:srgbClr val="FF3A22"/>
            </a:solidFill>
          </p:spPr>
          <p:txBody>
            <a:bodyPr wrap="square" lIns="0" tIns="0" rIns="0" bIns="0" rtlCol="0">
              <a:spAutoFit/>
            </a:bodyPr>
            <a:lstStyle/>
            <a:p>
              <a:endParaRPr/>
            </a:p>
          </p:txBody>
        </p:sp>
        <p:sp>
          <p:nvSpPr>
            <p:cNvPr id="10" name="object 8"/>
            <p:cNvSpPr/>
            <p:nvPr/>
          </p:nvSpPr>
          <p:spPr>
            <a:xfrm>
              <a:off x="4650267" y="5107304"/>
              <a:ext cx="75565" cy="76200"/>
            </a:xfrm>
            <a:custGeom>
              <a:avLst/>
              <a:gdLst/>
              <a:ahLst/>
              <a:cxnLst/>
              <a:rect l="l" t="t" r="r" b="b"/>
              <a:pathLst>
                <a:path w="75564" h="76200">
                  <a:moveTo>
                    <a:pt x="75096" y="46632"/>
                  </a:moveTo>
                  <a:lnTo>
                    <a:pt x="59248" y="6826"/>
                  </a:lnTo>
                  <a:lnTo>
                    <a:pt x="37937" y="0"/>
                  </a:lnTo>
                  <a:lnTo>
                    <a:pt x="23772" y="2634"/>
                  </a:lnTo>
                  <a:lnTo>
                    <a:pt x="12089" y="9898"/>
                  </a:lnTo>
                  <a:lnTo>
                    <a:pt x="3845" y="20835"/>
                  </a:lnTo>
                  <a:lnTo>
                    <a:pt x="0" y="34486"/>
                  </a:lnTo>
                  <a:lnTo>
                    <a:pt x="2307" y="49946"/>
                  </a:lnTo>
                  <a:lnTo>
                    <a:pt x="8890" y="62353"/>
                  </a:lnTo>
                  <a:lnTo>
                    <a:pt x="18910" y="71125"/>
                  </a:lnTo>
                  <a:lnTo>
                    <a:pt x="31532" y="75680"/>
                  </a:lnTo>
                  <a:lnTo>
                    <a:pt x="47881" y="73735"/>
                  </a:lnTo>
                  <a:lnTo>
                    <a:pt x="60823" y="67736"/>
                  </a:lnTo>
                  <a:lnTo>
                    <a:pt x="70011" y="58447"/>
                  </a:lnTo>
                  <a:lnTo>
                    <a:pt x="75096" y="46632"/>
                  </a:lnTo>
                  <a:close/>
                </a:path>
              </a:pathLst>
            </a:custGeom>
            <a:solidFill>
              <a:srgbClr val="FF3A22"/>
            </a:solidFill>
          </p:spPr>
          <p:txBody>
            <a:bodyPr wrap="square" lIns="0" tIns="0" rIns="0" bIns="0" rtlCol="0">
              <a:spAutoFit/>
            </a:bodyPr>
            <a:lstStyle/>
            <a:p>
              <a:endParaRPr/>
            </a:p>
          </p:txBody>
        </p:sp>
        <p:sp>
          <p:nvSpPr>
            <p:cNvPr id="11" name="object 9"/>
            <p:cNvSpPr/>
            <p:nvPr/>
          </p:nvSpPr>
          <p:spPr>
            <a:xfrm>
              <a:off x="4116867" y="4566284"/>
              <a:ext cx="75565" cy="76200"/>
            </a:xfrm>
            <a:custGeom>
              <a:avLst/>
              <a:gdLst/>
              <a:ahLst/>
              <a:cxnLst/>
              <a:rect l="l" t="t" r="r" b="b"/>
              <a:pathLst>
                <a:path w="75564" h="76200">
                  <a:moveTo>
                    <a:pt x="75093" y="46409"/>
                  </a:moveTo>
                  <a:lnTo>
                    <a:pt x="59164" y="6752"/>
                  </a:lnTo>
                  <a:lnTo>
                    <a:pt x="37937" y="0"/>
                  </a:lnTo>
                  <a:lnTo>
                    <a:pt x="23772" y="2634"/>
                  </a:lnTo>
                  <a:lnTo>
                    <a:pt x="12089" y="9898"/>
                  </a:lnTo>
                  <a:lnTo>
                    <a:pt x="3845" y="20835"/>
                  </a:lnTo>
                  <a:lnTo>
                    <a:pt x="0" y="34486"/>
                  </a:lnTo>
                  <a:lnTo>
                    <a:pt x="2307" y="49638"/>
                  </a:lnTo>
                  <a:lnTo>
                    <a:pt x="8890" y="62041"/>
                  </a:lnTo>
                  <a:lnTo>
                    <a:pt x="18910" y="70960"/>
                  </a:lnTo>
                  <a:lnTo>
                    <a:pt x="31532" y="75658"/>
                  </a:lnTo>
                  <a:lnTo>
                    <a:pt x="47914" y="73625"/>
                  </a:lnTo>
                  <a:lnTo>
                    <a:pt x="60818" y="67494"/>
                  </a:lnTo>
                  <a:lnTo>
                    <a:pt x="70006" y="58116"/>
                  </a:lnTo>
                  <a:lnTo>
                    <a:pt x="75093" y="46409"/>
                  </a:lnTo>
                  <a:close/>
                </a:path>
              </a:pathLst>
            </a:custGeom>
            <a:solidFill>
              <a:srgbClr val="FF3A22"/>
            </a:solidFill>
          </p:spPr>
          <p:txBody>
            <a:bodyPr wrap="square" lIns="0" tIns="0" rIns="0" bIns="0" rtlCol="0">
              <a:spAutoFit/>
            </a:bodyPr>
            <a:lstStyle/>
            <a:p>
              <a:endParaRPr/>
            </a:p>
          </p:txBody>
        </p:sp>
        <p:sp>
          <p:nvSpPr>
            <p:cNvPr id="12" name="object 10"/>
            <p:cNvSpPr/>
            <p:nvPr/>
          </p:nvSpPr>
          <p:spPr>
            <a:xfrm>
              <a:off x="4040667" y="5023484"/>
              <a:ext cx="75565" cy="76200"/>
            </a:xfrm>
            <a:custGeom>
              <a:avLst/>
              <a:gdLst/>
              <a:ahLst/>
              <a:cxnLst/>
              <a:rect l="l" t="t" r="r" b="b"/>
              <a:pathLst>
                <a:path w="75564" h="76200">
                  <a:moveTo>
                    <a:pt x="75093" y="46409"/>
                  </a:moveTo>
                  <a:lnTo>
                    <a:pt x="59164" y="6752"/>
                  </a:lnTo>
                  <a:lnTo>
                    <a:pt x="37937" y="0"/>
                  </a:lnTo>
                  <a:lnTo>
                    <a:pt x="23772" y="2634"/>
                  </a:lnTo>
                  <a:lnTo>
                    <a:pt x="12089" y="9898"/>
                  </a:lnTo>
                  <a:lnTo>
                    <a:pt x="3845" y="20835"/>
                  </a:lnTo>
                  <a:lnTo>
                    <a:pt x="0" y="34486"/>
                  </a:lnTo>
                  <a:lnTo>
                    <a:pt x="2307" y="49638"/>
                  </a:lnTo>
                  <a:lnTo>
                    <a:pt x="8890" y="62041"/>
                  </a:lnTo>
                  <a:lnTo>
                    <a:pt x="18910" y="70960"/>
                  </a:lnTo>
                  <a:lnTo>
                    <a:pt x="31532" y="75658"/>
                  </a:lnTo>
                  <a:lnTo>
                    <a:pt x="47914" y="73625"/>
                  </a:lnTo>
                  <a:lnTo>
                    <a:pt x="60818" y="67494"/>
                  </a:lnTo>
                  <a:lnTo>
                    <a:pt x="70006" y="58116"/>
                  </a:lnTo>
                  <a:lnTo>
                    <a:pt x="75093" y="46409"/>
                  </a:lnTo>
                  <a:close/>
                </a:path>
              </a:pathLst>
            </a:custGeom>
            <a:solidFill>
              <a:srgbClr val="FF3A22"/>
            </a:solidFill>
          </p:spPr>
          <p:txBody>
            <a:bodyPr wrap="square" lIns="0" tIns="0" rIns="0" bIns="0" rtlCol="0">
              <a:spAutoFit/>
            </a:bodyPr>
            <a:lstStyle/>
            <a:p>
              <a:endParaRPr/>
            </a:p>
          </p:txBody>
        </p:sp>
        <p:sp>
          <p:nvSpPr>
            <p:cNvPr id="13" name="object 11"/>
            <p:cNvSpPr/>
            <p:nvPr/>
          </p:nvSpPr>
          <p:spPr>
            <a:xfrm>
              <a:off x="2745267" y="5480684"/>
              <a:ext cx="75565" cy="76200"/>
            </a:xfrm>
            <a:custGeom>
              <a:avLst/>
              <a:gdLst/>
              <a:ahLst/>
              <a:cxnLst/>
              <a:rect l="l" t="t" r="r" b="b"/>
              <a:pathLst>
                <a:path w="75564" h="76200">
                  <a:moveTo>
                    <a:pt x="75093" y="46409"/>
                  </a:moveTo>
                  <a:lnTo>
                    <a:pt x="59164" y="6752"/>
                  </a:lnTo>
                  <a:lnTo>
                    <a:pt x="37937" y="0"/>
                  </a:lnTo>
                  <a:lnTo>
                    <a:pt x="23772" y="2634"/>
                  </a:lnTo>
                  <a:lnTo>
                    <a:pt x="12089" y="9898"/>
                  </a:lnTo>
                  <a:lnTo>
                    <a:pt x="3845" y="20835"/>
                  </a:lnTo>
                  <a:lnTo>
                    <a:pt x="0" y="34486"/>
                  </a:lnTo>
                  <a:lnTo>
                    <a:pt x="2307" y="49638"/>
                  </a:lnTo>
                  <a:lnTo>
                    <a:pt x="8890" y="62041"/>
                  </a:lnTo>
                  <a:lnTo>
                    <a:pt x="18910" y="70960"/>
                  </a:lnTo>
                  <a:lnTo>
                    <a:pt x="31532" y="75658"/>
                  </a:lnTo>
                  <a:lnTo>
                    <a:pt x="47914" y="73625"/>
                  </a:lnTo>
                  <a:lnTo>
                    <a:pt x="60818" y="67494"/>
                  </a:lnTo>
                  <a:lnTo>
                    <a:pt x="70006" y="58116"/>
                  </a:lnTo>
                  <a:lnTo>
                    <a:pt x="75093" y="46409"/>
                  </a:lnTo>
                  <a:close/>
                </a:path>
              </a:pathLst>
            </a:custGeom>
            <a:solidFill>
              <a:srgbClr val="FF3A22"/>
            </a:solidFill>
          </p:spPr>
          <p:txBody>
            <a:bodyPr wrap="square" lIns="0" tIns="0" rIns="0" bIns="0" rtlCol="0">
              <a:spAutoFit/>
            </a:bodyPr>
            <a:lstStyle/>
            <a:p>
              <a:endParaRPr/>
            </a:p>
          </p:txBody>
        </p:sp>
        <p:sp>
          <p:nvSpPr>
            <p:cNvPr id="14" name="object 12"/>
            <p:cNvSpPr/>
            <p:nvPr/>
          </p:nvSpPr>
          <p:spPr>
            <a:xfrm>
              <a:off x="2516667" y="5633084"/>
              <a:ext cx="75565" cy="76200"/>
            </a:xfrm>
            <a:custGeom>
              <a:avLst/>
              <a:gdLst/>
              <a:ahLst/>
              <a:cxnLst/>
              <a:rect l="l" t="t" r="r" b="b"/>
              <a:pathLst>
                <a:path w="75564" h="76200">
                  <a:moveTo>
                    <a:pt x="75093" y="46409"/>
                  </a:moveTo>
                  <a:lnTo>
                    <a:pt x="59164" y="6752"/>
                  </a:lnTo>
                  <a:lnTo>
                    <a:pt x="37937" y="0"/>
                  </a:lnTo>
                  <a:lnTo>
                    <a:pt x="23772" y="2634"/>
                  </a:lnTo>
                  <a:lnTo>
                    <a:pt x="12089" y="9898"/>
                  </a:lnTo>
                  <a:lnTo>
                    <a:pt x="3845" y="20835"/>
                  </a:lnTo>
                  <a:lnTo>
                    <a:pt x="0" y="34486"/>
                  </a:lnTo>
                  <a:lnTo>
                    <a:pt x="2307" y="49638"/>
                  </a:lnTo>
                  <a:lnTo>
                    <a:pt x="8890" y="62041"/>
                  </a:lnTo>
                  <a:lnTo>
                    <a:pt x="18910" y="70960"/>
                  </a:lnTo>
                  <a:lnTo>
                    <a:pt x="31532" y="75658"/>
                  </a:lnTo>
                  <a:lnTo>
                    <a:pt x="47914" y="73625"/>
                  </a:lnTo>
                  <a:lnTo>
                    <a:pt x="60818" y="67494"/>
                  </a:lnTo>
                  <a:lnTo>
                    <a:pt x="70006" y="58116"/>
                  </a:lnTo>
                  <a:lnTo>
                    <a:pt x="75093" y="46409"/>
                  </a:lnTo>
                  <a:close/>
                </a:path>
              </a:pathLst>
            </a:custGeom>
            <a:solidFill>
              <a:srgbClr val="FF3A22"/>
            </a:solidFill>
          </p:spPr>
          <p:txBody>
            <a:bodyPr wrap="square" lIns="0" tIns="0" rIns="0" bIns="0" rtlCol="0">
              <a:spAutoFit/>
            </a:bodyPr>
            <a:lstStyle/>
            <a:p>
              <a:endParaRPr/>
            </a:p>
          </p:txBody>
        </p:sp>
        <p:sp>
          <p:nvSpPr>
            <p:cNvPr id="15" name="object 13"/>
            <p:cNvSpPr/>
            <p:nvPr/>
          </p:nvSpPr>
          <p:spPr>
            <a:xfrm>
              <a:off x="2364267" y="5861684"/>
              <a:ext cx="75565" cy="76200"/>
            </a:xfrm>
            <a:custGeom>
              <a:avLst/>
              <a:gdLst/>
              <a:ahLst/>
              <a:cxnLst/>
              <a:rect l="l" t="t" r="r" b="b"/>
              <a:pathLst>
                <a:path w="75564" h="76200">
                  <a:moveTo>
                    <a:pt x="75093" y="46409"/>
                  </a:moveTo>
                  <a:lnTo>
                    <a:pt x="59164" y="6752"/>
                  </a:lnTo>
                  <a:lnTo>
                    <a:pt x="37937" y="0"/>
                  </a:lnTo>
                  <a:lnTo>
                    <a:pt x="23772" y="2634"/>
                  </a:lnTo>
                  <a:lnTo>
                    <a:pt x="12089" y="9898"/>
                  </a:lnTo>
                  <a:lnTo>
                    <a:pt x="3845" y="20835"/>
                  </a:lnTo>
                  <a:lnTo>
                    <a:pt x="0" y="34486"/>
                  </a:lnTo>
                  <a:lnTo>
                    <a:pt x="2307" y="49638"/>
                  </a:lnTo>
                  <a:lnTo>
                    <a:pt x="8890" y="62041"/>
                  </a:lnTo>
                  <a:lnTo>
                    <a:pt x="18910" y="70960"/>
                  </a:lnTo>
                  <a:lnTo>
                    <a:pt x="31532" y="75658"/>
                  </a:lnTo>
                  <a:lnTo>
                    <a:pt x="47914" y="73625"/>
                  </a:lnTo>
                  <a:lnTo>
                    <a:pt x="60818" y="67494"/>
                  </a:lnTo>
                  <a:lnTo>
                    <a:pt x="70006" y="58116"/>
                  </a:lnTo>
                  <a:lnTo>
                    <a:pt x="75093" y="46409"/>
                  </a:lnTo>
                  <a:close/>
                </a:path>
              </a:pathLst>
            </a:custGeom>
            <a:solidFill>
              <a:srgbClr val="FF3A22"/>
            </a:solidFill>
          </p:spPr>
          <p:txBody>
            <a:bodyPr wrap="square" lIns="0" tIns="0" rIns="0" bIns="0" rtlCol="0">
              <a:spAutoFit/>
            </a:bodyPr>
            <a:lstStyle/>
            <a:p>
              <a:endParaRPr/>
            </a:p>
          </p:txBody>
        </p:sp>
      </p:grpSp>
    </p:spTree>
    <p:extLst>
      <p:ext uri="{BB962C8B-B14F-4D97-AF65-F5344CB8AC3E}">
        <p14:creationId xmlns:p14="http://schemas.microsoft.com/office/powerpoint/2010/main" xmlns="" val="31497116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844938" cy="4351338"/>
          </a:xfrm>
        </p:spPr>
        <p:txBody>
          <a:bodyPr/>
          <a:lstStyle/>
          <a:p>
            <a:pPr marL="0" indent="0">
              <a:buNone/>
            </a:pPr>
            <a:r>
              <a:rPr lang="el-GR" dirty="0" smtClean="0"/>
              <a:t>Ακολουθείται </a:t>
            </a:r>
            <a:r>
              <a:rPr lang="el-GR" dirty="0"/>
              <a:t>από </a:t>
            </a:r>
            <a:r>
              <a:rPr lang="el-GR" dirty="0" err="1"/>
              <a:t>αξονοπλασματική</a:t>
            </a:r>
            <a:r>
              <a:rPr lang="el-GR" dirty="0"/>
              <a:t> μεταφορά του ιού στο αισθητικό γάγγλιο του τριδύμου, όπου παραμένει σε λανθάνουσα κατάσταση</a:t>
            </a:r>
            <a:endParaRPr lang="en-US" dirty="0"/>
          </a:p>
          <a:p>
            <a:pPr marL="0" indent="0">
              <a:buNone/>
            </a:pPr>
            <a:endParaRPr lang="en-US" dirty="0"/>
          </a:p>
        </p:txBody>
      </p:sp>
      <p:grpSp>
        <p:nvGrpSpPr>
          <p:cNvPr id="17" name="Group 16"/>
          <p:cNvGrpSpPr/>
          <p:nvPr/>
        </p:nvGrpSpPr>
        <p:grpSpPr>
          <a:xfrm>
            <a:off x="6864467" y="727394"/>
            <a:ext cx="4922625" cy="5926086"/>
            <a:chOff x="3641637" y="817547"/>
            <a:chExt cx="4922625" cy="5926086"/>
          </a:xfrm>
        </p:grpSpPr>
        <p:grpSp>
          <p:nvGrpSpPr>
            <p:cNvPr id="18" name="Group 17"/>
            <p:cNvGrpSpPr/>
            <p:nvPr/>
          </p:nvGrpSpPr>
          <p:grpSpPr>
            <a:xfrm>
              <a:off x="4056736" y="1483912"/>
              <a:ext cx="4184235" cy="3887981"/>
              <a:chOff x="2662971" y="1468755"/>
              <a:chExt cx="3895918" cy="3703497"/>
            </a:xfrm>
          </p:grpSpPr>
          <p:sp>
            <p:nvSpPr>
              <p:cNvPr id="26" name="object 3"/>
              <p:cNvSpPr/>
              <p:nvPr/>
            </p:nvSpPr>
            <p:spPr>
              <a:xfrm>
                <a:off x="5177571" y="4865751"/>
                <a:ext cx="75565" cy="76200"/>
              </a:xfrm>
              <a:custGeom>
                <a:avLst/>
                <a:gdLst/>
                <a:ahLst/>
                <a:cxnLst/>
                <a:rect l="l" t="t" r="r" b="b"/>
                <a:pathLst>
                  <a:path w="75564" h="76200">
                    <a:moveTo>
                      <a:pt x="75074" y="46570"/>
                    </a:moveTo>
                    <a:lnTo>
                      <a:pt x="58895" y="7010"/>
                    </a:lnTo>
                    <a:lnTo>
                      <a:pt x="37937" y="0"/>
                    </a:lnTo>
                    <a:lnTo>
                      <a:pt x="23772" y="2731"/>
                    </a:lnTo>
                    <a:lnTo>
                      <a:pt x="12089" y="10167"/>
                    </a:lnTo>
                    <a:lnTo>
                      <a:pt x="3845" y="21170"/>
                    </a:lnTo>
                    <a:lnTo>
                      <a:pt x="0" y="34602"/>
                    </a:lnTo>
                    <a:lnTo>
                      <a:pt x="2314" y="50022"/>
                    </a:lnTo>
                    <a:lnTo>
                      <a:pt x="8915" y="62405"/>
                    </a:lnTo>
                    <a:lnTo>
                      <a:pt x="18962" y="71159"/>
                    </a:lnTo>
                    <a:lnTo>
                      <a:pt x="31614" y="75694"/>
                    </a:lnTo>
                    <a:lnTo>
                      <a:pt x="47635" y="73736"/>
                    </a:lnTo>
                    <a:lnTo>
                      <a:pt x="60547" y="67719"/>
                    </a:lnTo>
                    <a:lnTo>
                      <a:pt x="69857" y="58409"/>
                    </a:lnTo>
                    <a:lnTo>
                      <a:pt x="75074" y="46570"/>
                    </a:lnTo>
                    <a:close/>
                  </a:path>
                </a:pathLst>
              </a:custGeom>
              <a:solidFill>
                <a:srgbClr val="FF3A22"/>
              </a:solidFill>
            </p:spPr>
            <p:txBody>
              <a:bodyPr wrap="square" lIns="0" tIns="0" rIns="0" bIns="0" rtlCol="0">
                <a:spAutoFit/>
              </a:bodyPr>
              <a:lstStyle/>
              <a:p>
                <a:endParaRPr/>
              </a:p>
            </p:txBody>
          </p:sp>
          <p:sp>
            <p:nvSpPr>
              <p:cNvPr id="27" name="object 4"/>
              <p:cNvSpPr/>
              <p:nvPr/>
            </p:nvSpPr>
            <p:spPr>
              <a:xfrm>
                <a:off x="2662971" y="3494151"/>
                <a:ext cx="75565" cy="76200"/>
              </a:xfrm>
              <a:custGeom>
                <a:avLst/>
                <a:gdLst/>
                <a:ahLst/>
                <a:cxnLst/>
                <a:rect l="l" t="t" r="r" b="b"/>
                <a:pathLst>
                  <a:path w="75564" h="76200">
                    <a:moveTo>
                      <a:pt x="75074" y="46570"/>
                    </a:moveTo>
                    <a:lnTo>
                      <a:pt x="58895" y="7010"/>
                    </a:lnTo>
                    <a:lnTo>
                      <a:pt x="37937" y="0"/>
                    </a:lnTo>
                    <a:lnTo>
                      <a:pt x="23772" y="2731"/>
                    </a:lnTo>
                    <a:lnTo>
                      <a:pt x="12089" y="10167"/>
                    </a:lnTo>
                    <a:lnTo>
                      <a:pt x="3845" y="21170"/>
                    </a:lnTo>
                    <a:lnTo>
                      <a:pt x="0" y="34602"/>
                    </a:lnTo>
                    <a:lnTo>
                      <a:pt x="2314" y="50022"/>
                    </a:lnTo>
                    <a:lnTo>
                      <a:pt x="8915" y="62405"/>
                    </a:lnTo>
                    <a:lnTo>
                      <a:pt x="18962" y="71159"/>
                    </a:lnTo>
                    <a:lnTo>
                      <a:pt x="31614" y="75694"/>
                    </a:lnTo>
                    <a:lnTo>
                      <a:pt x="47635" y="73736"/>
                    </a:lnTo>
                    <a:lnTo>
                      <a:pt x="60547" y="67719"/>
                    </a:lnTo>
                    <a:lnTo>
                      <a:pt x="69857" y="58409"/>
                    </a:lnTo>
                    <a:lnTo>
                      <a:pt x="75074" y="46570"/>
                    </a:lnTo>
                    <a:close/>
                  </a:path>
                </a:pathLst>
              </a:custGeom>
              <a:solidFill>
                <a:srgbClr val="FF3A22"/>
              </a:solidFill>
            </p:spPr>
            <p:txBody>
              <a:bodyPr wrap="square" lIns="0" tIns="0" rIns="0" bIns="0" rtlCol="0">
                <a:spAutoFit/>
              </a:bodyPr>
              <a:lstStyle/>
              <a:p>
                <a:endParaRPr/>
              </a:p>
            </p:txBody>
          </p:sp>
          <p:sp>
            <p:nvSpPr>
              <p:cNvPr id="28" name="object 5"/>
              <p:cNvSpPr txBox="1"/>
              <p:nvPr/>
            </p:nvSpPr>
            <p:spPr>
              <a:xfrm>
                <a:off x="4961940" y="1468755"/>
                <a:ext cx="1269365" cy="567055"/>
              </a:xfrm>
              <a:prstGeom prst="rect">
                <a:avLst/>
              </a:prstGeom>
            </p:spPr>
            <p:txBody>
              <a:bodyPr vert="horz" wrap="square" lIns="0" tIns="0" rIns="0" bIns="0" rtlCol="0">
                <a:spAutoFit/>
              </a:bodyPr>
              <a:lstStyle/>
              <a:p>
                <a:pPr marL="12700" marR="6350" indent="284480">
                  <a:lnSpc>
                    <a:spcPct val="100000"/>
                  </a:lnSpc>
                </a:pPr>
                <a:r>
                  <a:rPr sz="1800" dirty="0">
                    <a:solidFill>
                      <a:srgbClr val="FF3A22"/>
                    </a:solidFill>
                    <a:latin typeface="Myriad Pro"/>
                    <a:cs typeface="Myriad Pro"/>
                  </a:rPr>
                  <a:t>Herpes simplex virus</a:t>
                </a:r>
                <a:endParaRPr sz="1800">
                  <a:latin typeface="Myriad Pro"/>
                  <a:cs typeface="Myriad Pro"/>
                </a:endParaRPr>
              </a:p>
            </p:txBody>
          </p:sp>
          <p:sp>
            <p:nvSpPr>
              <p:cNvPr id="29" name="object 6"/>
              <p:cNvSpPr txBox="1"/>
              <p:nvPr/>
            </p:nvSpPr>
            <p:spPr>
              <a:xfrm>
                <a:off x="5415254" y="4605832"/>
                <a:ext cx="1143635" cy="566420"/>
              </a:xfrm>
              <a:prstGeom prst="rect">
                <a:avLst/>
              </a:prstGeom>
            </p:spPr>
            <p:txBody>
              <a:bodyPr vert="horz" wrap="square" lIns="0" tIns="0" rIns="0" bIns="0" rtlCol="0">
                <a:spAutoFit/>
              </a:bodyPr>
              <a:lstStyle/>
              <a:p>
                <a:pPr marL="12700" marR="6350">
                  <a:lnSpc>
                    <a:spcPct val="100000"/>
                  </a:lnSpc>
                </a:pPr>
                <a:r>
                  <a:rPr sz="1800" spc="-5" dirty="0">
                    <a:solidFill>
                      <a:srgbClr val="FF3A22"/>
                    </a:solidFill>
                    <a:latin typeface="Myriad Pro"/>
                    <a:cs typeface="Myriad Pro"/>
                  </a:rPr>
                  <a:t>Reactivated </a:t>
                </a:r>
                <a:r>
                  <a:rPr sz="1800" dirty="0">
                    <a:solidFill>
                      <a:srgbClr val="FF3A22"/>
                    </a:solidFill>
                    <a:latin typeface="Myriad Pro"/>
                    <a:cs typeface="Myriad Pro"/>
                  </a:rPr>
                  <a:t>infection</a:t>
                </a:r>
                <a:endParaRPr sz="1800">
                  <a:latin typeface="Myriad Pro"/>
                  <a:cs typeface="Myriad Pro"/>
                </a:endParaRPr>
              </a:p>
            </p:txBody>
          </p:sp>
        </p:grpSp>
        <p:sp>
          <p:nvSpPr>
            <p:cNvPr id="19" name="object 2"/>
            <p:cNvSpPr/>
            <p:nvPr/>
          </p:nvSpPr>
          <p:spPr>
            <a:xfrm>
              <a:off x="3641637" y="817547"/>
              <a:ext cx="4922625" cy="5926086"/>
            </a:xfrm>
            <a:prstGeom prst="rect">
              <a:avLst/>
            </a:prstGeom>
            <a:blipFill>
              <a:blip r:embed="rId2" cstate="print"/>
              <a:stretch>
                <a:fillRect/>
              </a:stretch>
            </a:blipFill>
          </p:spPr>
          <p:txBody>
            <a:bodyPr wrap="square" lIns="0" tIns="0" rIns="0" bIns="0" rtlCol="0">
              <a:spAutoFit/>
            </a:bodyPr>
            <a:lstStyle/>
            <a:p>
              <a:endParaRPr/>
            </a:p>
          </p:txBody>
        </p:sp>
        <p:sp>
          <p:nvSpPr>
            <p:cNvPr id="20" name="object 2"/>
            <p:cNvSpPr txBox="1"/>
            <p:nvPr/>
          </p:nvSpPr>
          <p:spPr>
            <a:xfrm>
              <a:off x="6439401" y="1483912"/>
              <a:ext cx="1269365" cy="567055"/>
            </a:xfrm>
            <a:prstGeom prst="rect">
              <a:avLst/>
            </a:prstGeom>
          </p:spPr>
          <p:txBody>
            <a:bodyPr vert="horz" wrap="square" lIns="0" tIns="0" rIns="0" bIns="0" rtlCol="0">
              <a:spAutoFit/>
            </a:bodyPr>
            <a:lstStyle/>
            <a:p>
              <a:pPr marL="12700" marR="6350" indent="284480">
                <a:lnSpc>
                  <a:spcPct val="100000"/>
                </a:lnSpc>
              </a:pPr>
              <a:r>
                <a:rPr sz="1800" dirty="0">
                  <a:solidFill>
                    <a:srgbClr val="FF3A22"/>
                  </a:solidFill>
                  <a:latin typeface="Myriad Pro"/>
                  <a:cs typeface="Myriad Pro"/>
                </a:rPr>
                <a:t>Herpes simplex virus</a:t>
              </a:r>
              <a:endParaRPr sz="1800" dirty="0">
                <a:latin typeface="Myriad Pro"/>
                <a:cs typeface="Myriad Pro"/>
              </a:endParaRPr>
            </a:p>
          </p:txBody>
        </p:sp>
        <p:sp>
          <p:nvSpPr>
            <p:cNvPr id="21" name="object 3"/>
            <p:cNvSpPr txBox="1"/>
            <p:nvPr/>
          </p:nvSpPr>
          <p:spPr>
            <a:xfrm>
              <a:off x="3711869" y="2425813"/>
              <a:ext cx="770890" cy="292100"/>
            </a:xfrm>
            <a:prstGeom prst="rect">
              <a:avLst/>
            </a:prstGeom>
          </p:spPr>
          <p:txBody>
            <a:bodyPr vert="horz" wrap="square" lIns="0" tIns="0" rIns="0" bIns="0" rtlCol="0">
              <a:spAutoFit/>
            </a:bodyPr>
            <a:lstStyle/>
            <a:p>
              <a:pPr marL="12700">
                <a:lnSpc>
                  <a:spcPct val="100000"/>
                </a:lnSpc>
              </a:pPr>
              <a:r>
                <a:rPr sz="1800" spc="-5" dirty="0">
                  <a:solidFill>
                    <a:srgbClr val="FF3A22"/>
                  </a:solidFill>
                  <a:latin typeface="Myriad Pro"/>
                  <a:cs typeface="Myriad Pro"/>
                </a:rPr>
                <a:t>Late</a:t>
              </a:r>
              <a:r>
                <a:rPr sz="1800" spc="5" dirty="0">
                  <a:solidFill>
                    <a:srgbClr val="FF3A22"/>
                  </a:solidFill>
                  <a:latin typeface="Myriad Pro"/>
                  <a:cs typeface="Myriad Pro"/>
                </a:rPr>
                <a:t>n</a:t>
              </a:r>
              <a:r>
                <a:rPr sz="1800" spc="-5" dirty="0">
                  <a:solidFill>
                    <a:srgbClr val="FF3A22"/>
                  </a:solidFill>
                  <a:latin typeface="Myriad Pro"/>
                  <a:cs typeface="Myriad Pro"/>
                </a:rPr>
                <a:t>cy</a:t>
              </a:r>
              <a:endParaRPr sz="1800" dirty="0">
                <a:latin typeface="Myriad Pro"/>
                <a:cs typeface="Myriad Pro"/>
              </a:endParaRPr>
            </a:p>
          </p:txBody>
        </p:sp>
        <p:cxnSp>
          <p:nvCxnSpPr>
            <p:cNvPr id="22" name="Curved Connector 21"/>
            <p:cNvCxnSpPr/>
            <p:nvPr/>
          </p:nvCxnSpPr>
          <p:spPr>
            <a:xfrm rot="10800000" flipV="1">
              <a:off x="5618747" y="5582652"/>
              <a:ext cx="709864" cy="84221"/>
            </a:xfrm>
            <a:prstGeom prst="curvedConnector3">
              <a:avLst>
                <a:gd name="adj1" fmla="val 14407"/>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0800000">
              <a:off x="4667395" y="5329780"/>
              <a:ext cx="770023" cy="294983"/>
            </a:xfrm>
            <a:prstGeom prst="curvedConnector3">
              <a:avLst>
                <a:gd name="adj1" fmla="val 9531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79495" y="4596063"/>
              <a:ext cx="252663" cy="6256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56736" y="3821796"/>
              <a:ext cx="252663" cy="6256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74680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838200" y="727394"/>
            <a:ext cx="4922625" cy="5926086"/>
            <a:chOff x="3641637" y="817547"/>
            <a:chExt cx="4922625" cy="5926086"/>
          </a:xfrm>
        </p:grpSpPr>
        <p:sp>
          <p:nvSpPr>
            <p:cNvPr id="85" name="object 2"/>
            <p:cNvSpPr/>
            <p:nvPr/>
          </p:nvSpPr>
          <p:spPr>
            <a:xfrm>
              <a:off x="3641637" y="817547"/>
              <a:ext cx="4922625" cy="5926086"/>
            </a:xfrm>
            <a:prstGeom prst="rect">
              <a:avLst/>
            </a:prstGeom>
            <a:blipFill>
              <a:blip r:embed="rId2" cstate="print"/>
              <a:stretch>
                <a:fillRect/>
              </a:stretch>
            </a:blipFill>
          </p:spPr>
          <p:txBody>
            <a:bodyPr wrap="square" lIns="0" tIns="0" rIns="0" bIns="0" rtlCol="0">
              <a:spAutoFit/>
            </a:bodyPr>
            <a:lstStyle/>
            <a:p>
              <a:endParaRPr/>
            </a:p>
          </p:txBody>
        </p:sp>
        <p:grpSp>
          <p:nvGrpSpPr>
            <p:cNvPr id="78" name="Group 77"/>
            <p:cNvGrpSpPr/>
            <p:nvPr/>
          </p:nvGrpSpPr>
          <p:grpSpPr>
            <a:xfrm>
              <a:off x="4056736" y="1483912"/>
              <a:ext cx="4184235" cy="3887981"/>
              <a:chOff x="2662971" y="1468755"/>
              <a:chExt cx="3895918" cy="3703497"/>
            </a:xfrm>
          </p:grpSpPr>
          <p:sp>
            <p:nvSpPr>
              <p:cNvPr id="80" name="object 3"/>
              <p:cNvSpPr/>
              <p:nvPr/>
            </p:nvSpPr>
            <p:spPr>
              <a:xfrm>
                <a:off x="5177571" y="4865751"/>
                <a:ext cx="75565" cy="76200"/>
              </a:xfrm>
              <a:custGeom>
                <a:avLst/>
                <a:gdLst/>
                <a:ahLst/>
                <a:cxnLst/>
                <a:rect l="l" t="t" r="r" b="b"/>
                <a:pathLst>
                  <a:path w="75564" h="76200">
                    <a:moveTo>
                      <a:pt x="75074" y="46570"/>
                    </a:moveTo>
                    <a:lnTo>
                      <a:pt x="58895" y="7010"/>
                    </a:lnTo>
                    <a:lnTo>
                      <a:pt x="37937" y="0"/>
                    </a:lnTo>
                    <a:lnTo>
                      <a:pt x="23772" y="2731"/>
                    </a:lnTo>
                    <a:lnTo>
                      <a:pt x="12089" y="10167"/>
                    </a:lnTo>
                    <a:lnTo>
                      <a:pt x="3845" y="21170"/>
                    </a:lnTo>
                    <a:lnTo>
                      <a:pt x="0" y="34602"/>
                    </a:lnTo>
                    <a:lnTo>
                      <a:pt x="2314" y="50022"/>
                    </a:lnTo>
                    <a:lnTo>
                      <a:pt x="8915" y="62405"/>
                    </a:lnTo>
                    <a:lnTo>
                      <a:pt x="18962" y="71159"/>
                    </a:lnTo>
                    <a:lnTo>
                      <a:pt x="31614" y="75694"/>
                    </a:lnTo>
                    <a:lnTo>
                      <a:pt x="47635" y="73736"/>
                    </a:lnTo>
                    <a:lnTo>
                      <a:pt x="60547" y="67719"/>
                    </a:lnTo>
                    <a:lnTo>
                      <a:pt x="69857" y="58409"/>
                    </a:lnTo>
                    <a:lnTo>
                      <a:pt x="75074" y="46570"/>
                    </a:lnTo>
                    <a:close/>
                  </a:path>
                </a:pathLst>
              </a:custGeom>
              <a:solidFill>
                <a:srgbClr val="FF3A22"/>
              </a:solidFill>
            </p:spPr>
            <p:txBody>
              <a:bodyPr wrap="square" lIns="0" tIns="0" rIns="0" bIns="0" rtlCol="0">
                <a:spAutoFit/>
              </a:bodyPr>
              <a:lstStyle/>
              <a:p>
                <a:endParaRPr/>
              </a:p>
            </p:txBody>
          </p:sp>
          <p:sp>
            <p:nvSpPr>
              <p:cNvPr id="81" name="object 4"/>
              <p:cNvSpPr/>
              <p:nvPr/>
            </p:nvSpPr>
            <p:spPr>
              <a:xfrm>
                <a:off x="2662971" y="3494151"/>
                <a:ext cx="75565" cy="76200"/>
              </a:xfrm>
              <a:custGeom>
                <a:avLst/>
                <a:gdLst/>
                <a:ahLst/>
                <a:cxnLst/>
                <a:rect l="l" t="t" r="r" b="b"/>
                <a:pathLst>
                  <a:path w="75564" h="76200">
                    <a:moveTo>
                      <a:pt x="75074" y="46570"/>
                    </a:moveTo>
                    <a:lnTo>
                      <a:pt x="58895" y="7010"/>
                    </a:lnTo>
                    <a:lnTo>
                      <a:pt x="37937" y="0"/>
                    </a:lnTo>
                    <a:lnTo>
                      <a:pt x="23772" y="2731"/>
                    </a:lnTo>
                    <a:lnTo>
                      <a:pt x="12089" y="10167"/>
                    </a:lnTo>
                    <a:lnTo>
                      <a:pt x="3845" y="21170"/>
                    </a:lnTo>
                    <a:lnTo>
                      <a:pt x="0" y="34602"/>
                    </a:lnTo>
                    <a:lnTo>
                      <a:pt x="2314" y="50022"/>
                    </a:lnTo>
                    <a:lnTo>
                      <a:pt x="8915" y="62405"/>
                    </a:lnTo>
                    <a:lnTo>
                      <a:pt x="18962" y="71159"/>
                    </a:lnTo>
                    <a:lnTo>
                      <a:pt x="31614" y="75694"/>
                    </a:lnTo>
                    <a:lnTo>
                      <a:pt x="47635" y="73736"/>
                    </a:lnTo>
                    <a:lnTo>
                      <a:pt x="60547" y="67719"/>
                    </a:lnTo>
                    <a:lnTo>
                      <a:pt x="69857" y="58409"/>
                    </a:lnTo>
                    <a:lnTo>
                      <a:pt x="75074" y="46570"/>
                    </a:lnTo>
                    <a:close/>
                  </a:path>
                </a:pathLst>
              </a:custGeom>
              <a:solidFill>
                <a:srgbClr val="FF3A22"/>
              </a:solidFill>
            </p:spPr>
            <p:txBody>
              <a:bodyPr wrap="square" lIns="0" tIns="0" rIns="0" bIns="0" rtlCol="0">
                <a:spAutoFit/>
              </a:bodyPr>
              <a:lstStyle/>
              <a:p>
                <a:endParaRPr/>
              </a:p>
            </p:txBody>
          </p:sp>
          <p:sp>
            <p:nvSpPr>
              <p:cNvPr id="82" name="object 5"/>
              <p:cNvSpPr txBox="1"/>
              <p:nvPr/>
            </p:nvSpPr>
            <p:spPr>
              <a:xfrm>
                <a:off x="4961940" y="1468755"/>
                <a:ext cx="1269365" cy="567055"/>
              </a:xfrm>
              <a:prstGeom prst="rect">
                <a:avLst/>
              </a:prstGeom>
            </p:spPr>
            <p:txBody>
              <a:bodyPr vert="horz" wrap="square" lIns="0" tIns="0" rIns="0" bIns="0" rtlCol="0">
                <a:spAutoFit/>
              </a:bodyPr>
              <a:lstStyle/>
              <a:p>
                <a:pPr marL="12700" marR="6350" indent="284480">
                  <a:lnSpc>
                    <a:spcPct val="100000"/>
                  </a:lnSpc>
                </a:pPr>
                <a:r>
                  <a:rPr sz="1800" dirty="0">
                    <a:solidFill>
                      <a:srgbClr val="FF3A22"/>
                    </a:solidFill>
                    <a:latin typeface="Myriad Pro"/>
                    <a:cs typeface="Myriad Pro"/>
                  </a:rPr>
                  <a:t>Herpes simplex virus</a:t>
                </a:r>
                <a:endParaRPr sz="1800">
                  <a:latin typeface="Myriad Pro"/>
                  <a:cs typeface="Myriad Pro"/>
                </a:endParaRPr>
              </a:p>
            </p:txBody>
          </p:sp>
          <p:sp>
            <p:nvSpPr>
              <p:cNvPr id="83" name="object 6"/>
              <p:cNvSpPr txBox="1"/>
              <p:nvPr/>
            </p:nvSpPr>
            <p:spPr>
              <a:xfrm>
                <a:off x="5415254" y="4605832"/>
                <a:ext cx="1143635" cy="566420"/>
              </a:xfrm>
              <a:prstGeom prst="rect">
                <a:avLst/>
              </a:prstGeom>
            </p:spPr>
            <p:txBody>
              <a:bodyPr vert="horz" wrap="square" lIns="0" tIns="0" rIns="0" bIns="0" rtlCol="0">
                <a:spAutoFit/>
              </a:bodyPr>
              <a:lstStyle/>
              <a:p>
                <a:pPr marL="12700" marR="6350">
                  <a:lnSpc>
                    <a:spcPct val="100000"/>
                  </a:lnSpc>
                </a:pPr>
                <a:r>
                  <a:rPr sz="1800" spc="-5" dirty="0">
                    <a:solidFill>
                      <a:srgbClr val="FF3A22"/>
                    </a:solidFill>
                    <a:latin typeface="Myriad Pro"/>
                    <a:cs typeface="Myriad Pro"/>
                  </a:rPr>
                  <a:t>Reactivated </a:t>
                </a:r>
                <a:r>
                  <a:rPr sz="1800" dirty="0">
                    <a:solidFill>
                      <a:srgbClr val="FF3A22"/>
                    </a:solidFill>
                    <a:latin typeface="Myriad Pro"/>
                    <a:cs typeface="Myriad Pro"/>
                  </a:rPr>
                  <a:t>infection</a:t>
                </a:r>
                <a:endParaRPr sz="1800">
                  <a:latin typeface="Myriad Pro"/>
                  <a:cs typeface="Myriad Pro"/>
                </a:endParaRPr>
              </a:p>
            </p:txBody>
          </p:sp>
        </p:grpSp>
      </p:grpSp>
      <p:sp>
        <p:nvSpPr>
          <p:cNvPr id="10" name="Content Placeholder 3"/>
          <p:cNvSpPr>
            <a:spLocks noGrp="1"/>
          </p:cNvSpPr>
          <p:nvPr>
            <p:ph idx="1"/>
          </p:nvPr>
        </p:nvSpPr>
        <p:spPr>
          <a:xfrm>
            <a:off x="6287190" y="1580850"/>
            <a:ext cx="5178853" cy="3958389"/>
          </a:xfrm>
        </p:spPr>
        <p:txBody>
          <a:bodyPr>
            <a:normAutofit fontScale="92500" lnSpcReduction="20000"/>
          </a:bodyPr>
          <a:lstStyle/>
          <a:p>
            <a:pPr marL="0" indent="0">
              <a:buNone/>
            </a:pPr>
            <a:r>
              <a:rPr lang="el-GR" dirty="0" err="1" smtClean="0"/>
              <a:t>Επανενεργοποίηση</a:t>
            </a:r>
            <a:r>
              <a:rPr lang="el-GR" dirty="0" smtClean="0"/>
              <a:t> του </a:t>
            </a:r>
            <a:r>
              <a:rPr lang="en-US" dirty="0" smtClean="0"/>
              <a:t>HSV-1 </a:t>
            </a:r>
            <a:r>
              <a:rPr lang="el-GR" dirty="0" smtClean="0"/>
              <a:t>στο τρίδυμο γάγγλιο, συνήθως οδηγεί σε παλίνδρομη αξονική μεταφορά του ιού και ανάπτυξη </a:t>
            </a:r>
            <a:r>
              <a:rPr lang="el-GR" dirty="0" err="1" smtClean="0"/>
              <a:t>επιχείλιου</a:t>
            </a:r>
            <a:r>
              <a:rPr lang="el-GR" dirty="0" smtClean="0"/>
              <a:t> έρπητα.</a:t>
            </a:r>
          </a:p>
          <a:p>
            <a:pPr marL="0" indent="0">
              <a:buNone/>
            </a:pPr>
            <a:r>
              <a:rPr lang="el-GR" dirty="0" err="1" smtClean="0"/>
              <a:t>Επανενεργοποίησή</a:t>
            </a:r>
            <a:r>
              <a:rPr lang="el-GR" dirty="0" smtClean="0"/>
              <a:t> του επίσης μπορεί να οδηγήσει σε επέκτασή του στο ΚΝΣ μέσω νεύρων που </a:t>
            </a:r>
            <a:r>
              <a:rPr lang="el-GR" dirty="0" err="1" smtClean="0"/>
              <a:t>νευρώνουν</a:t>
            </a:r>
            <a:r>
              <a:rPr lang="el-GR" dirty="0" smtClean="0"/>
              <a:t> τον </a:t>
            </a:r>
            <a:r>
              <a:rPr lang="el-GR" dirty="0" err="1" smtClean="0"/>
              <a:t>πρόσιθιο</a:t>
            </a:r>
            <a:r>
              <a:rPr lang="el-GR" dirty="0" smtClean="0"/>
              <a:t> και έσω κρανιακό βόθρο.</a:t>
            </a:r>
          </a:p>
          <a:p>
            <a:pPr marL="0" indent="0">
              <a:buNone/>
            </a:pPr>
            <a:r>
              <a:rPr lang="el-GR" dirty="0" smtClean="0"/>
              <a:t>Εναλλακτική οδός προσβολής του ΚΝΣ, είναι η οσφρητική οδός.</a:t>
            </a:r>
            <a:endParaRPr lang="en-US" dirty="0"/>
          </a:p>
        </p:txBody>
      </p:sp>
    </p:spTree>
    <p:extLst>
      <p:ext uri="{BB962C8B-B14F-4D97-AF65-F5344CB8AC3E}">
        <p14:creationId xmlns:p14="http://schemas.microsoft.com/office/powerpoint/2010/main" xmlns="" val="34043192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a:t>
            </a:r>
            <a:r>
              <a:rPr lang="el-GR" dirty="0" smtClean="0"/>
              <a:t> εγκεφαλίτιδα</a:t>
            </a:r>
            <a:endParaRPr lang="en-US" dirty="0"/>
          </a:p>
        </p:txBody>
      </p:sp>
      <p:sp>
        <p:nvSpPr>
          <p:cNvPr id="3" name="Content Placeholder 2"/>
          <p:cNvSpPr>
            <a:spLocks noGrp="1"/>
          </p:cNvSpPr>
          <p:nvPr>
            <p:ph idx="1"/>
          </p:nvPr>
        </p:nvSpPr>
        <p:spPr/>
        <p:txBody>
          <a:bodyPr/>
          <a:lstStyle/>
          <a:p>
            <a:r>
              <a:rPr lang="el-GR" dirty="0" smtClean="0"/>
              <a:t>Ο κυτταρικός θάνατος και η </a:t>
            </a:r>
            <a:r>
              <a:rPr lang="el-GR" dirty="0" err="1" smtClean="0"/>
              <a:t>ιστική</a:t>
            </a:r>
            <a:r>
              <a:rPr lang="el-GR" dirty="0" smtClean="0"/>
              <a:t> βλάβη στην </a:t>
            </a:r>
            <a:r>
              <a:rPr lang="en-US" dirty="0" smtClean="0"/>
              <a:t>HSV </a:t>
            </a:r>
            <a:r>
              <a:rPr lang="el-GR" dirty="0" smtClean="0"/>
              <a:t>εγκεφαλίτιδα είναι αποτέλεσμα άμεσης καταστροφής των νευρώνων από τον ιό και </a:t>
            </a:r>
            <a:r>
              <a:rPr lang="el-GR" dirty="0" err="1" smtClean="0"/>
              <a:t>ανοσοδιαμεσολαβούμενου</a:t>
            </a:r>
            <a:r>
              <a:rPr lang="el-GR" dirty="0" smtClean="0"/>
              <a:t> κυτταρικού θανάτου.</a:t>
            </a:r>
          </a:p>
          <a:p>
            <a:r>
              <a:rPr lang="el-GR" dirty="0" smtClean="0"/>
              <a:t>Μελέτες δείχνουν ότι η απόπτωση πιθανά παίζει κάποιο ρόλο στο </a:t>
            </a:r>
            <a:r>
              <a:rPr lang="el-GR" dirty="0" err="1" smtClean="0"/>
              <a:t>νευρωνικό</a:t>
            </a:r>
            <a:r>
              <a:rPr lang="el-GR" dirty="0" smtClean="0"/>
              <a:t> κυτταρικό θάνατο.</a:t>
            </a:r>
          </a:p>
          <a:p>
            <a:r>
              <a:rPr lang="el-GR" dirty="0" smtClean="0"/>
              <a:t>Η </a:t>
            </a:r>
            <a:r>
              <a:rPr lang="el-GR" dirty="0" err="1" smtClean="0"/>
              <a:t>ανοσιακή</a:t>
            </a:r>
            <a:r>
              <a:rPr lang="el-GR" dirty="0" smtClean="0"/>
              <a:t> απόκριση του ξενιστή φαίνεται να συνεισφέρει στην </a:t>
            </a:r>
            <a:r>
              <a:rPr lang="en-US" dirty="0" smtClean="0"/>
              <a:t>HSV-</a:t>
            </a:r>
            <a:r>
              <a:rPr lang="el-GR" dirty="0" smtClean="0"/>
              <a:t>προκαλούμενη βλάβη και καταστροφή των νευρώνων.</a:t>
            </a:r>
            <a:endParaRPr lang="en-US" dirty="0"/>
          </a:p>
        </p:txBody>
      </p:sp>
    </p:spTree>
    <p:extLst>
      <p:ext uri="{BB962C8B-B14F-4D97-AF65-F5344CB8AC3E}">
        <p14:creationId xmlns:p14="http://schemas.microsoft.com/office/powerpoint/2010/main" xmlns="" val="584529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86331" y="1571583"/>
            <a:ext cx="5565913" cy="3705308"/>
          </a:xfrm>
        </p:spPr>
      </p:pic>
      <p:sp>
        <p:nvSpPr>
          <p:cNvPr id="6" name="Text Placeholder 5"/>
          <p:cNvSpPr>
            <a:spLocks noGrp="1"/>
          </p:cNvSpPr>
          <p:nvPr>
            <p:ph type="body" sz="half" idx="2"/>
          </p:nvPr>
        </p:nvSpPr>
        <p:spPr/>
        <p:txBody>
          <a:bodyPr>
            <a:normAutofit/>
          </a:bodyPr>
          <a:lstStyle/>
          <a:p>
            <a:r>
              <a:rPr lang="en-US" sz="2000" dirty="0" smtClean="0"/>
              <a:t>H&amp;E </a:t>
            </a:r>
            <a:r>
              <a:rPr lang="el-GR" sz="2000" dirty="0" smtClean="0"/>
              <a:t>χρώση: </a:t>
            </a:r>
            <a:r>
              <a:rPr lang="el-GR" sz="2000" dirty="0" err="1" smtClean="0"/>
              <a:t>Ιστοπαθολογικές</a:t>
            </a:r>
            <a:r>
              <a:rPr lang="el-GR" sz="2000" dirty="0" smtClean="0"/>
              <a:t> αλλοιώσεις εγκεφαλικού ιστού σε </a:t>
            </a:r>
            <a:r>
              <a:rPr lang="en-US" sz="2000" dirty="0" smtClean="0"/>
              <a:t>HSV </a:t>
            </a:r>
            <a:r>
              <a:rPr lang="el-GR" sz="2000" dirty="0" smtClean="0"/>
              <a:t>εγκεφαλίτιδα</a:t>
            </a:r>
            <a:endParaRPr lang="en-US" sz="2000" dirty="0"/>
          </a:p>
        </p:txBody>
      </p:sp>
    </p:spTree>
    <p:extLst>
      <p:ext uri="{BB962C8B-B14F-4D97-AF65-F5344CB8AC3E}">
        <p14:creationId xmlns:p14="http://schemas.microsoft.com/office/powerpoint/2010/main" xmlns="" val="577947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Σε </a:t>
            </a:r>
            <a:r>
              <a:rPr lang="el-GR" dirty="0" err="1" smtClean="0"/>
              <a:t>ανοσοεπαρκείς</a:t>
            </a:r>
            <a:r>
              <a:rPr lang="el-GR" dirty="0" smtClean="0"/>
              <a:t> ενήλικες, ο </a:t>
            </a:r>
            <a:r>
              <a:rPr lang="en-US" dirty="0" smtClean="0"/>
              <a:t>HSV-1 </a:t>
            </a:r>
            <a:r>
              <a:rPr lang="el-GR" dirty="0" smtClean="0"/>
              <a:t>ευθύνεται για &gt;90% των περιπτώσεων </a:t>
            </a:r>
            <a:r>
              <a:rPr lang="en-US" dirty="0" smtClean="0"/>
              <a:t>HSV</a:t>
            </a:r>
            <a:r>
              <a:rPr lang="el-GR" dirty="0" smtClean="0"/>
              <a:t> εγκεφαλίτιδας, με το υπόλοιπο 10% να προκαλείται από τον </a:t>
            </a:r>
            <a:r>
              <a:rPr lang="en-US" dirty="0" smtClean="0"/>
              <a:t>HSV-2</a:t>
            </a:r>
            <a:endParaRPr lang="el-GR" dirty="0" smtClean="0"/>
          </a:p>
          <a:p>
            <a:r>
              <a:rPr lang="el-GR" dirty="0" smtClean="0"/>
              <a:t>Η </a:t>
            </a:r>
            <a:r>
              <a:rPr lang="en-US" dirty="0" smtClean="0"/>
              <a:t>HSV</a:t>
            </a:r>
            <a:r>
              <a:rPr lang="el-GR" dirty="0" smtClean="0"/>
              <a:t> εγκεφαλίτιδα είναι η πιο κοινή αιτία εγκεφαλίτιδας προκαλούμενης από ιό, αλλά εξακολουθεί να αποτελεί μόνο περίπου το 10% του συνόλου των περιπτώσεων</a:t>
            </a:r>
            <a:endParaRPr lang="en-US" dirty="0" smtClean="0"/>
          </a:p>
          <a:p>
            <a:endParaRPr lang="en-US" dirty="0"/>
          </a:p>
          <a:p>
            <a:r>
              <a:rPr lang="el-GR" dirty="0"/>
              <a:t>Δεν έχει εποχιακή προτίμηση</a:t>
            </a:r>
          </a:p>
          <a:p>
            <a:r>
              <a:rPr lang="el-GR" dirty="0"/>
              <a:t>Διφασική ηλικιακή κατανομή: </a:t>
            </a:r>
            <a:r>
              <a:rPr lang="en-US" dirty="0"/>
              <a:t>⅓ </a:t>
            </a:r>
            <a:r>
              <a:rPr lang="el-GR" dirty="0"/>
              <a:t>&lt;20 ετών, ½ &gt;50 ετών</a:t>
            </a:r>
            <a:endParaRPr lang="en-US" dirty="0"/>
          </a:p>
          <a:p>
            <a:pPr marL="0" indent="0">
              <a:buNone/>
            </a:pPr>
            <a:endParaRPr lang="en-US" dirty="0"/>
          </a:p>
        </p:txBody>
      </p:sp>
    </p:spTree>
    <p:extLst>
      <p:ext uri="{BB962C8B-B14F-4D97-AF65-F5344CB8AC3E}">
        <p14:creationId xmlns:p14="http://schemas.microsoft.com/office/powerpoint/2010/main" xmlns="" val="4093470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 </a:t>
            </a:r>
            <a:r>
              <a:rPr lang="el-GR" dirty="0" smtClean="0"/>
              <a:t>εγκεφαλίτιδα – Κλινική Εικόνα</a:t>
            </a:r>
            <a:endParaRPr lang="en-US" dirty="0"/>
          </a:p>
        </p:txBody>
      </p:sp>
      <p:sp>
        <p:nvSpPr>
          <p:cNvPr id="3" name="Content Placeholder 2"/>
          <p:cNvSpPr>
            <a:spLocks noGrp="1"/>
          </p:cNvSpPr>
          <p:nvPr>
            <p:ph idx="1"/>
          </p:nvPr>
        </p:nvSpPr>
        <p:spPr/>
        <p:txBody>
          <a:bodyPr/>
          <a:lstStyle/>
          <a:p>
            <a:r>
              <a:rPr lang="el-GR" dirty="0" smtClean="0"/>
              <a:t>Πυρετός</a:t>
            </a:r>
          </a:p>
          <a:p>
            <a:r>
              <a:rPr lang="el-GR" dirty="0" err="1" smtClean="0"/>
              <a:t>Δτχ</a:t>
            </a:r>
            <a:r>
              <a:rPr lang="el-GR" dirty="0" smtClean="0"/>
              <a:t> επιπέδου συνείδησης</a:t>
            </a:r>
          </a:p>
          <a:p>
            <a:r>
              <a:rPr lang="el-GR" dirty="0" smtClean="0"/>
              <a:t>Κεφαλαλγία</a:t>
            </a:r>
          </a:p>
          <a:p>
            <a:r>
              <a:rPr lang="el-GR" dirty="0" smtClean="0"/>
              <a:t>Αποπροσανατολισμός</a:t>
            </a:r>
          </a:p>
          <a:p>
            <a:r>
              <a:rPr lang="el-GR" dirty="0" smtClean="0"/>
              <a:t>Σπασμοί</a:t>
            </a:r>
            <a:endParaRPr lang="en-US" dirty="0" smtClean="0"/>
          </a:p>
          <a:p>
            <a:r>
              <a:rPr lang="el-GR" dirty="0" smtClean="0"/>
              <a:t>Αλλαγή συμπεριφοράς ή προσωπικότητας</a:t>
            </a:r>
          </a:p>
          <a:p>
            <a:r>
              <a:rPr lang="el-GR" dirty="0" smtClean="0"/>
              <a:t>Διαταραχές λόγου</a:t>
            </a:r>
            <a:endParaRPr lang="en-US" dirty="0"/>
          </a:p>
        </p:txBody>
      </p:sp>
    </p:spTree>
    <p:extLst>
      <p:ext uri="{BB962C8B-B14F-4D97-AF65-F5344CB8AC3E}">
        <p14:creationId xmlns:p14="http://schemas.microsoft.com/office/powerpoint/2010/main" xmlns="" val="3535078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 – </a:t>
            </a:r>
            <a:r>
              <a:rPr lang="el-GR" dirty="0" smtClean="0"/>
              <a:t>Διάγνωση</a:t>
            </a:r>
            <a:endParaRPr lang="en-US" dirty="0"/>
          </a:p>
        </p:txBody>
      </p:sp>
      <p:sp>
        <p:nvSpPr>
          <p:cNvPr id="3" name="Content Placeholder 2"/>
          <p:cNvSpPr>
            <a:spLocks noGrp="1"/>
          </p:cNvSpPr>
          <p:nvPr>
            <p:ph idx="1"/>
          </p:nvPr>
        </p:nvSpPr>
        <p:spPr>
          <a:xfrm>
            <a:off x="838200" y="1825625"/>
            <a:ext cx="10515600" cy="4779712"/>
          </a:xfrm>
        </p:spPr>
        <p:txBody>
          <a:bodyPr>
            <a:normAutofit fontScale="92500" lnSpcReduction="10000"/>
          </a:bodyPr>
          <a:lstStyle/>
          <a:p>
            <a:pPr marL="514350" indent="-514350">
              <a:buFont typeface="+mj-lt"/>
              <a:buAutoNum type="arabicPeriod"/>
            </a:pPr>
            <a:r>
              <a:rPr lang="en-US" b="1" u="sng" dirty="0" smtClean="0"/>
              <a:t>ENY</a:t>
            </a:r>
            <a:r>
              <a:rPr lang="en-US" dirty="0" smtClean="0"/>
              <a:t>: ↑ </a:t>
            </a:r>
            <a:r>
              <a:rPr lang="el-GR" dirty="0" smtClean="0"/>
              <a:t>πρωτεΐνη, </a:t>
            </a:r>
            <a:r>
              <a:rPr lang="el-GR" dirty="0" err="1" smtClean="0"/>
              <a:t>λευκοκυττάρωση</a:t>
            </a:r>
            <a:r>
              <a:rPr lang="el-GR" dirty="0" smtClean="0"/>
              <a:t> (</a:t>
            </a:r>
            <a:r>
              <a:rPr lang="el-GR" dirty="0" err="1" smtClean="0"/>
              <a:t>Λεμφο</a:t>
            </a:r>
            <a:r>
              <a:rPr lang="el-GR" dirty="0" smtClean="0"/>
              <a:t>), </a:t>
            </a:r>
            <a:r>
              <a:rPr lang="el-GR" dirty="0" err="1" smtClean="0"/>
              <a:t>κφ</a:t>
            </a:r>
            <a:r>
              <a:rPr lang="el-GR" dirty="0" smtClean="0"/>
              <a:t> γλυκόζη  </a:t>
            </a:r>
            <a:r>
              <a:rPr lang="en-US" dirty="0" smtClean="0"/>
              <a:t>± </a:t>
            </a:r>
            <a:r>
              <a:rPr lang="el-GR" dirty="0" smtClean="0"/>
              <a:t>παρουσία </a:t>
            </a:r>
            <a:r>
              <a:rPr lang="en-US" dirty="0" smtClean="0"/>
              <a:t>RBC</a:t>
            </a:r>
            <a:r>
              <a:rPr lang="el-GR" dirty="0"/>
              <a:t> </a:t>
            </a:r>
            <a:r>
              <a:rPr lang="el-GR" dirty="0" smtClean="0"/>
              <a:t>λόγω αιμορραγικής νέκρωσης</a:t>
            </a:r>
          </a:p>
          <a:p>
            <a:pPr marL="514350" indent="-514350">
              <a:buFont typeface="+mj-lt"/>
              <a:buAutoNum type="arabicPeriod"/>
            </a:pPr>
            <a:r>
              <a:rPr lang="en-US" b="1" u="sng" dirty="0" smtClean="0"/>
              <a:t>HSV PCR </a:t>
            </a:r>
            <a:r>
              <a:rPr lang="el-GR" b="1" u="sng" dirty="0" smtClean="0"/>
              <a:t>ΕΝΥ</a:t>
            </a:r>
            <a:r>
              <a:rPr lang="el-GR" dirty="0" smtClean="0"/>
              <a:t>: ευαισθησία 98%, ειδικότητα 94%</a:t>
            </a:r>
          </a:p>
          <a:p>
            <a:pPr lvl="1"/>
            <a:r>
              <a:rPr lang="el-GR" dirty="0" smtClean="0"/>
              <a:t>η ευαισθησία της μεθόδου ποικίλει ανάλογα με το χρόνο εκτέλεσής της (μείωση ευαισθησίας μετά την 1</a:t>
            </a:r>
            <a:r>
              <a:rPr lang="el-GR" baseline="30000" dirty="0" smtClean="0"/>
              <a:t>η</a:t>
            </a:r>
            <a:r>
              <a:rPr lang="el-GR" dirty="0" smtClean="0"/>
              <a:t> εβδομάδα) &amp; της λήψης </a:t>
            </a:r>
            <a:r>
              <a:rPr lang="el-GR" dirty="0" err="1" smtClean="0"/>
              <a:t>αντιϊκής</a:t>
            </a:r>
            <a:r>
              <a:rPr lang="el-GR" dirty="0" smtClean="0"/>
              <a:t> αγωγής (προοδευτική μείωση του </a:t>
            </a:r>
            <a:r>
              <a:rPr lang="el-GR" dirty="0" err="1" smtClean="0"/>
              <a:t>ιικού</a:t>
            </a:r>
            <a:r>
              <a:rPr lang="el-GR" dirty="0" smtClean="0"/>
              <a:t> φορτίου κατά τη διάρκεια θεραπείας)</a:t>
            </a:r>
            <a:endParaRPr lang="en-US" dirty="0" smtClean="0"/>
          </a:p>
          <a:p>
            <a:pPr marL="514350" indent="-514350">
              <a:buFont typeface="+mj-lt"/>
              <a:buAutoNum type="arabicPeriod"/>
            </a:pPr>
            <a:r>
              <a:rPr lang="en-US" b="1" u="sng" dirty="0" smtClean="0"/>
              <a:t>HSV – Abs </a:t>
            </a:r>
            <a:r>
              <a:rPr lang="el-GR" b="1" u="sng" dirty="0" smtClean="0"/>
              <a:t>ΕΝΥ</a:t>
            </a:r>
            <a:r>
              <a:rPr lang="el-GR" dirty="0" smtClean="0"/>
              <a:t>: οι τίτλοι αντισωμάτων (σε ορό &amp; ΕΝΥ) αυξάνονται, όμως η αύξηση αυτή σπανίως παρατηρείται νωρίτερα από 10 ημέρες</a:t>
            </a:r>
            <a:r>
              <a:rPr lang="en-US" dirty="0" smtClean="0"/>
              <a:t> </a:t>
            </a:r>
            <a:r>
              <a:rPr lang="el-GR" dirty="0" smtClean="0"/>
              <a:t>μετά την έναρξη της νόσου (δε βοηθά στην πρώιμη διάγνωση)</a:t>
            </a:r>
          </a:p>
          <a:p>
            <a:pPr marL="514350" indent="-514350">
              <a:buFont typeface="+mj-lt"/>
              <a:buAutoNum type="arabicPeriod"/>
            </a:pPr>
            <a:endParaRPr lang="el-GR" dirty="0"/>
          </a:p>
          <a:p>
            <a:pPr lvl="1">
              <a:buFont typeface="Wingdings 3" panose="05040102010807070707" pitchFamily="18" charset="2"/>
              <a:buChar char="Æ"/>
            </a:pPr>
            <a:r>
              <a:rPr lang="el-GR" dirty="0" smtClean="0"/>
              <a:t> Μετά την 1</a:t>
            </a:r>
            <a:r>
              <a:rPr lang="el-GR" baseline="30000" dirty="0" smtClean="0"/>
              <a:t>η</a:t>
            </a:r>
            <a:r>
              <a:rPr lang="el-GR" dirty="0" smtClean="0"/>
              <a:t> </a:t>
            </a:r>
            <a:r>
              <a:rPr lang="el-GR" dirty="0" err="1" smtClean="0"/>
              <a:t>εβδ</a:t>
            </a:r>
            <a:r>
              <a:rPr lang="el-GR" dirty="0" smtClean="0"/>
              <a:t>. της νόσου, η ευαισθησία της </a:t>
            </a:r>
            <a:r>
              <a:rPr lang="en-US" dirty="0" smtClean="0"/>
              <a:t>HSV PCR </a:t>
            </a:r>
            <a:r>
              <a:rPr lang="el-GR" dirty="0" smtClean="0"/>
              <a:t>μειώνεται, ενώ αυξάνεται η ευαισθησία της ανίχνευσης αντισωμάτων στο ΕΝΥ.</a:t>
            </a:r>
          </a:p>
          <a:p>
            <a:pPr marL="514350" indent="-514350">
              <a:buFont typeface="+mj-lt"/>
              <a:buAutoNum type="arabicPeriod"/>
            </a:pPr>
            <a:endParaRPr lang="el-GR" dirty="0"/>
          </a:p>
          <a:p>
            <a:pPr marL="514350" indent="-514350">
              <a:buFont typeface="+mj-lt"/>
              <a:buAutoNum type="arabicPeriod"/>
            </a:pPr>
            <a:endParaRPr lang="en-US" dirty="0"/>
          </a:p>
        </p:txBody>
      </p:sp>
    </p:spTree>
    <p:extLst>
      <p:ext uri="{BB962C8B-B14F-4D97-AF65-F5344CB8AC3E}">
        <p14:creationId xmlns:p14="http://schemas.microsoft.com/office/powerpoint/2010/main" xmlns="" val="837537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Απεικόνιση</a:t>
            </a:r>
            <a:endParaRPr lang="en-US" dirty="0"/>
          </a:p>
        </p:txBody>
      </p:sp>
      <p:sp>
        <p:nvSpPr>
          <p:cNvPr id="3" name="Content Placeholder 2"/>
          <p:cNvSpPr>
            <a:spLocks noGrp="1"/>
          </p:cNvSpPr>
          <p:nvPr>
            <p:ph idx="1"/>
          </p:nvPr>
        </p:nvSpPr>
        <p:spPr/>
        <p:txBody>
          <a:bodyPr/>
          <a:lstStyle/>
          <a:p>
            <a:pPr marL="0" indent="0">
              <a:buNone/>
            </a:pPr>
            <a:r>
              <a:rPr lang="en-US" dirty="0" smtClean="0"/>
              <a:t>HSV </a:t>
            </a:r>
            <a:r>
              <a:rPr lang="el-GR" dirty="0" smtClean="0"/>
              <a:t>εγκεφαλίτιδα:</a:t>
            </a:r>
          </a:p>
          <a:p>
            <a:r>
              <a:rPr lang="el-GR" dirty="0" smtClean="0"/>
              <a:t>90</a:t>
            </a:r>
            <a:r>
              <a:rPr lang="el-GR" dirty="0"/>
              <a:t>% βλάβες κροταφικού </a:t>
            </a:r>
            <a:r>
              <a:rPr lang="el-GR" dirty="0" smtClean="0"/>
              <a:t>λοβού</a:t>
            </a:r>
            <a:endParaRPr lang="el-GR" dirty="0"/>
          </a:p>
          <a:p>
            <a:r>
              <a:rPr lang="el-GR" dirty="0"/>
              <a:t>Οι χαρακτηριστικές αλλοιώσεις εμφανίζονται νωρίς κατά τη διάρκεια της </a:t>
            </a:r>
            <a:r>
              <a:rPr lang="en-US" dirty="0"/>
              <a:t>HSV</a:t>
            </a:r>
            <a:r>
              <a:rPr lang="el-GR" dirty="0"/>
              <a:t> εγκεφαλίτιδας</a:t>
            </a:r>
          </a:p>
          <a:p>
            <a:r>
              <a:rPr lang="el-GR" dirty="0"/>
              <a:t>υψηλού σήματος βλάβες σε </a:t>
            </a:r>
            <a:r>
              <a:rPr lang="en-US" dirty="0"/>
              <a:t>T2 </a:t>
            </a:r>
            <a:r>
              <a:rPr lang="el-GR" dirty="0"/>
              <a:t>και </a:t>
            </a:r>
            <a:r>
              <a:rPr lang="en-US" dirty="0"/>
              <a:t>FLAIR, </a:t>
            </a:r>
            <a:r>
              <a:rPr lang="el-GR" dirty="0"/>
              <a:t>με συμμετοχή του έσω και κάτω κροταφικού λοβού με επέκταση προς τη νήσο του </a:t>
            </a:r>
            <a:r>
              <a:rPr lang="en-US" dirty="0" err="1"/>
              <a:t>Reil</a:t>
            </a:r>
            <a:endParaRPr lang="en-US" dirty="0"/>
          </a:p>
          <a:p>
            <a:r>
              <a:rPr lang="el-GR" dirty="0"/>
              <a:t>βλάβες επίσης στην </a:t>
            </a:r>
            <a:r>
              <a:rPr lang="el-GR" dirty="0" err="1"/>
              <a:t>κοχλιομετωπιαία</a:t>
            </a:r>
            <a:r>
              <a:rPr lang="el-GR" dirty="0"/>
              <a:t> έλικα και (</a:t>
            </a:r>
            <a:r>
              <a:rPr lang="en-US" dirty="0"/>
              <a:t>orbitofrontal gyri and </a:t>
            </a:r>
            <a:r>
              <a:rPr lang="en-US" dirty="0" err="1"/>
              <a:t>inferomedial</a:t>
            </a:r>
            <a:r>
              <a:rPr lang="en-US" dirty="0"/>
              <a:t> frontal lobe</a:t>
            </a:r>
            <a:r>
              <a:rPr lang="el-GR" dirty="0"/>
              <a:t>)</a:t>
            </a:r>
          </a:p>
          <a:p>
            <a:endParaRPr lang="en-US" dirty="0"/>
          </a:p>
        </p:txBody>
      </p:sp>
    </p:spTree>
    <p:extLst>
      <p:ext uri="{BB962C8B-B14F-4D97-AF65-F5344CB8AC3E}">
        <p14:creationId xmlns:p14="http://schemas.microsoft.com/office/powerpoint/2010/main" xmlns="" val="1711510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xmlns="" val="2385689411"/>
              </p:ext>
            </p:extLst>
          </p:nvPr>
        </p:nvGraphicFramePr>
        <p:xfrm>
          <a:off x="152400" y="4086225"/>
          <a:ext cx="11201400" cy="2225040"/>
        </p:xfrm>
        <a:graphic>
          <a:graphicData uri="http://schemas.openxmlformats.org/drawingml/2006/table">
            <a:tbl>
              <a:tblPr firstRow="1" bandRow="1">
                <a:tableStyleId>{5940675A-B579-460E-94D1-54222C63F5DA}</a:tableStyleId>
              </a:tblPr>
              <a:tblGrid>
                <a:gridCol w="1892300"/>
                <a:gridCol w="482600"/>
                <a:gridCol w="2400300"/>
                <a:gridCol w="774700"/>
                <a:gridCol w="2451100"/>
                <a:gridCol w="723900"/>
                <a:gridCol w="2476500"/>
              </a:tblGrid>
              <a:tr h="370840">
                <a:tc>
                  <a:txBody>
                    <a:bodyPr/>
                    <a:lstStyle/>
                    <a:p>
                      <a:pPr algn="l"/>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Άλλα</a:t>
                      </a:r>
                      <a:r>
                        <a:rPr lang="el-GR" sz="1400" i="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σημεία</a:t>
                      </a:r>
                      <a:endParaRPr lang="en-US" sz="1400" i="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φωτοφοβία</a:t>
                      </a:r>
                    </a:p>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κακουχία</a:t>
                      </a:r>
                    </a:p>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μυαλγία</a:t>
                      </a:r>
                    </a:p>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ανορεξία</a:t>
                      </a:r>
                    </a:p>
                    <a:p>
                      <a:pPr marL="114300" indent="-107950" algn="l">
                        <a:buFont typeface="Arial" panose="020B0604020202020204" pitchFamily="34" charset="0"/>
                        <a:buChar char="•"/>
                      </a:pPr>
                      <a:r>
                        <a:rPr lang="el-GR" sz="1400" i="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ναυτία&amp;έμετο</a:t>
                      </a:r>
                      <a:endPar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κοιλιακό άλγος</a:t>
                      </a:r>
                    </a:p>
                    <a:p>
                      <a:pPr marL="114300" indent="-107950" algn="l">
                        <a:buFont typeface="Arial" panose="020B0604020202020204" pitchFamily="34" charset="0"/>
                        <a:buChar char="•"/>
                      </a:pPr>
                      <a:r>
                        <a:rPr lang="el-GR" sz="1400" i="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διάρροια</a:t>
                      </a: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7950" indent="-107950" algn="l">
                        <a:buFont typeface="Arial" panose="020B0604020202020204" pitchFamily="34" charset="0"/>
                        <a:buChar char="•"/>
                      </a:pPr>
                      <a:r>
                        <a:rPr lang="el-GR" sz="1400" b="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διέγερση/κώμα</a:t>
                      </a:r>
                    </a:p>
                    <a:p>
                      <a:pPr marL="107950" indent="-107950" algn="l">
                        <a:buFont typeface="Arial" panose="020B0604020202020204" pitchFamily="34" charset="0"/>
                        <a:buChar char="•"/>
                      </a:pPr>
                      <a:r>
                        <a:rPr lang="el-GR" sz="1400" b="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συμπεριφοράς</a:t>
                      </a:r>
                    </a:p>
                    <a:p>
                      <a:pPr marL="107950" indent="-107950" algn="l">
                        <a:buFont typeface="Arial" panose="020B0604020202020204" pitchFamily="34" charset="0"/>
                        <a:buChar char="•"/>
                      </a:pP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επιληπτικές κρίσεις</a:t>
                      </a:r>
                    </a:p>
                    <a:p>
                      <a:pPr marL="107950" indent="-107950" algn="l">
                        <a:buFont typeface="Arial" panose="020B0604020202020204" pitchFamily="34" charset="0"/>
                        <a:buChar char="•"/>
                      </a:pP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σπασμοί</a:t>
                      </a:r>
                    </a:p>
                    <a:p>
                      <a:pPr marL="107950" indent="-107950" algn="l">
                        <a:buFont typeface="Arial" panose="020B0604020202020204" pitchFamily="34" charset="0"/>
                        <a:buChar char="•"/>
                      </a:pP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εστιακά ευρήματα: αφασία, αταξία, αδυναμία </a:t>
                      </a:r>
                      <a:r>
                        <a:rPr lang="el-GR" sz="1400" b="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κετρ</a:t>
                      </a: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ή </a:t>
                      </a:r>
                      <a:r>
                        <a:rPr lang="el-GR" sz="1400" b="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περιφ</a:t>
                      </a: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τύπου, τρόμος, </a:t>
                      </a:r>
                      <a:r>
                        <a:rPr lang="el-GR" sz="1400" b="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μυοκλονίες</a:t>
                      </a: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πάρεση κρανιακών νεύρων</a:t>
                      </a:r>
                    </a:p>
                    <a:p>
                      <a:pPr marL="107950" indent="-107950" algn="l">
                        <a:buFont typeface="Arial" panose="020B0604020202020204" pitchFamily="34" charset="0"/>
                        <a:buChar char="•"/>
                      </a:pPr>
                      <a:r>
                        <a:rPr lang="el-GR" sz="1400" b="0"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άποιος</a:t>
                      </a:r>
                      <a:r>
                        <a:rPr lang="el-GR"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διαβήτης, </a:t>
                      </a:r>
                      <a:r>
                        <a:rPr lang="en-US" sz="1400" b="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SIADH</a:t>
                      </a:r>
                      <a:endParaRPr lang="en-US" sz="1400" b="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a:xfrm>
            <a:off x="1206500" y="0"/>
            <a:ext cx="9220200" cy="625475"/>
          </a:xfrm>
        </p:spPr>
        <p:txBody>
          <a:bodyPr>
            <a:normAutofit fontScale="90000"/>
          </a:bodyPr>
          <a:lstStyle/>
          <a:p>
            <a:r>
              <a:rPr lang="el-GR" sz="4000" dirty="0" smtClean="0"/>
              <a:t>Λοίμωξη Κεντρικού Νευρικού Συστήματος</a:t>
            </a:r>
            <a:endParaRPr lang="en-US" sz="4000" dirty="0"/>
          </a:p>
        </p:txBody>
      </p:sp>
      <p:grpSp>
        <p:nvGrpSpPr>
          <p:cNvPr id="9" name="Group 8"/>
          <p:cNvGrpSpPr/>
          <p:nvPr/>
        </p:nvGrpSpPr>
        <p:grpSpPr>
          <a:xfrm>
            <a:off x="2391506" y="636561"/>
            <a:ext cx="8962294" cy="404839"/>
            <a:chOff x="2391506" y="928661"/>
            <a:chExt cx="8962294" cy="404839"/>
          </a:xfrm>
        </p:grpSpPr>
        <p:sp>
          <p:nvSpPr>
            <p:cNvPr id="4" name="Rounded Rectangle 3"/>
            <p:cNvSpPr/>
            <p:nvPr/>
          </p:nvSpPr>
          <p:spPr>
            <a:xfrm>
              <a:off x="2391506" y="928661"/>
              <a:ext cx="2602524" cy="4048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l-GR" sz="2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Μηνιγγίτιδα</a:t>
              </a:r>
              <a:endPar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p:cNvSpPr/>
            <p:nvPr/>
          </p:nvSpPr>
          <p:spPr>
            <a:xfrm>
              <a:off x="8751276" y="928661"/>
              <a:ext cx="2602524" cy="40483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l-GR" sz="2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Εγκεφαλίτιδα</a:t>
              </a:r>
              <a:endParaRPr lang="en-US"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ounded Rectangle 5"/>
            <p:cNvSpPr/>
            <p:nvPr/>
          </p:nvSpPr>
          <p:spPr>
            <a:xfrm>
              <a:off x="5571391" y="928661"/>
              <a:ext cx="2602524" cy="404839"/>
            </a:xfrm>
            <a:prstGeom prst="roundRect">
              <a:avLst/>
            </a:prstGeom>
            <a:gradFill flip="none" rotWithShape="1">
              <a:gsLst>
                <a:gs pos="32000">
                  <a:schemeClr val="accent2">
                    <a:lumMod val="99000"/>
                    <a:lumOff val="1000"/>
                  </a:schemeClr>
                </a:gs>
                <a:gs pos="68000">
                  <a:schemeClr val="accent4"/>
                </a:gs>
                <a:gs pos="89000">
                  <a:schemeClr val="accent4"/>
                </a:gs>
              </a:gsLst>
              <a:lin ang="600000" scaled="0"/>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l-GR"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Μηνιγγοεγκεφαλίτιδα</a:t>
              </a:r>
              <a:endPar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graphicFrame>
        <p:nvGraphicFramePr>
          <p:cNvPr id="12" name="Table 11"/>
          <p:cNvGraphicFramePr>
            <a:graphicFrameLocks noGrp="1"/>
          </p:cNvGraphicFramePr>
          <p:nvPr>
            <p:extLst>
              <p:ext uri="{D42A27DB-BD31-4B8C-83A1-F6EECF244321}">
                <p14:modId xmlns:p14="http://schemas.microsoft.com/office/powerpoint/2010/main" xmlns="" val="575004155"/>
              </p:ext>
            </p:extLst>
          </p:nvPr>
        </p:nvGraphicFramePr>
        <p:xfrm>
          <a:off x="152400" y="2224061"/>
          <a:ext cx="11201400" cy="1854200"/>
        </p:xfrm>
        <a:graphic>
          <a:graphicData uri="http://schemas.openxmlformats.org/drawingml/2006/table">
            <a:tbl>
              <a:tblPr firstRow="1" bandRow="1">
                <a:tableStyleId>{5940675A-B579-460E-94D1-54222C63F5DA}</a:tableStyleId>
              </a:tblPr>
              <a:tblGrid>
                <a:gridCol w="1892300"/>
                <a:gridCol w="482600"/>
                <a:gridCol w="2400300"/>
                <a:gridCol w="774700"/>
                <a:gridCol w="2451100"/>
                <a:gridCol w="723900"/>
                <a:gridCol w="2476500"/>
              </a:tblGrid>
              <a:tr h="370840">
                <a:tc gridSpan="7">
                  <a:txBody>
                    <a:bodyPr/>
                    <a:lstStyle/>
                    <a:p>
                      <a:r>
                        <a:rPr lang="el-GR" sz="14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Κλινικά Σημεία</a:t>
                      </a:r>
                      <a:endParaRPr lang="en-US" sz="14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c hMerge="1">
                  <a:txBody>
                    <a:bodyPr/>
                    <a:lstStyle/>
                    <a:p>
                      <a:pPr algn="ct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c hMerge="1">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c hMerge="1">
                  <a:txBody>
                    <a:bodyPr/>
                    <a:lstStyle/>
                    <a:p>
                      <a:pPr algn="ct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c hMerge="1">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c hMerge="1">
                  <a:txBody>
                    <a:bodyPr/>
                    <a:lstStyle/>
                    <a:p>
                      <a:pPr algn="ctr"/>
                      <a:endParaRPr lang="en-US" sz="14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accent2"/>
                      </a:solidFill>
                      <a:prstDash val="solid"/>
                      <a:round/>
                      <a:headEnd type="none" w="med" len="med"/>
                      <a:tailEnd type="none" w="med" len="med"/>
                    </a:lnT>
                  </a:tcPr>
                </a:tc>
              </a:tr>
              <a:tr h="370840">
                <a:tc>
                  <a:txBody>
                    <a:bodyPr/>
                    <a:lstStyle/>
                    <a:p>
                      <a:r>
                        <a:rPr lang="el-GR" sz="14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Μηνιγγικά σημεία:</a:t>
                      </a: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l-GR" sz="1400" i="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Αυχ</a:t>
                      </a:r>
                      <a:r>
                        <a:rPr lang="el-GR" sz="14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Δυσκαμψία</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l-GR" sz="14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a:t>
                      </a:r>
                      <a:r>
                        <a:rPr lang="el-GR" sz="14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i="1"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Brudzinski</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r"/>
                      <a:r>
                        <a:rPr lang="el-GR" sz="14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σ.</a:t>
                      </a:r>
                      <a:r>
                        <a:rPr lang="el-GR" sz="14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i="1" baseline="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Kernig</a:t>
                      </a:r>
                      <a:endParaRPr lang="en-US" sz="14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3940366069"/>
              </p:ext>
            </p:extLst>
          </p:nvPr>
        </p:nvGraphicFramePr>
        <p:xfrm>
          <a:off x="152400" y="1119161"/>
          <a:ext cx="11201400" cy="1112520"/>
        </p:xfrm>
        <a:graphic>
          <a:graphicData uri="http://schemas.openxmlformats.org/drawingml/2006/table">
            <a:tbl>
              <a:tblPr firstRow="1" bandRow="1">
                <a:tableStyleId>{5940675A-B579-460E-94D1-54222C63F5DA}</a:tableStyleId>
              </a:tblPr>
              <a:tblGrid>
                <a:gridCol w="1892300"/>
                <a:gridCol w="482600"/>
                <a:gridCol w="2400300"/>
                <a:gridCol w="774700"/>
                <a:gridCol w="2451100"/>
                <a:gridCol w="723900"/>
                <a:gridCol w="2476500"/>
              </a:tblGrid>
              <a:tr h="370840">
                <a:tc rowSpan="3">
                  <a:txBody>
                    <a:bodyPr/>
                    <a:lstStyle/>
                    <a:p>
                      <a:r>
                        <a:rPr lang="el-GR" sz="14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Κλινική</a:t>
                      </a:r>
                      <a:r>
                        <a:rPr lang="el-GR" sz="1400" b="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Εικόνα</a:t>
                      </a:r>
                      <a:endParaRPr lang="en-US" sz="14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Πυρετός</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vMerge="1">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Κεφαλαλγία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Κεφαλαλγία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Κεφαλαλγία</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vMerge="1">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4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i="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i="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επιπ</a:t>
                      </a:r>
                      <a:r>
                        <a:rPr lang="el-GR" sz="1600" i="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συνείδησης</a:t>
                      </a:r>
                      <a:r>
                        <a:rPr lang="el-GR" sz="1600" i="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600" i="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επιπ</a:t>
                      </a:r>
                      <a:r>
                        <a:rPr lang="el-GR" sz="160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συνείδησης</a:t>
                      </a:r>
                      <a:r>
                        <a:rPr lang="el-GR" sz="1600"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sz="1600" b="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Δτχ</a:t>
                      </a: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r>
                        <a:rPr lang="el-GR" sz="1600" b="1" dirty="0" err="1"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επιπ</a:t>
                      </a:r>
                      <a:r>
                        <a:rPr lang="el-GR" sz="1600" b="1"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συνείδησης</a:t>
                      </a:r>
                      <a:r>
                        <a:rPr lang="el-GR" sz="1600" b="1" baseline="0" dirty="0" smtClean="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600" b="1" dirty="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26572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33526" y="277562"/>
            <a:ext cx="4344757" cy="5793011"/>
          </a:xfrm>
        </p:spPr>
      </p:pic>
      <p:sp>
        <p:nvSpPr>
          <p:cNvPr id="6" name="Text Placeholder 5"/>
          <p:cNvSpPr>
            <a:spLocks noGrp="1"/>
          </p:cNvSpPr>
          <p:nvPr>
            <p:ph type="body" sz="half" idx="2"/>
          </p:nvPr>
        </p:nvSpPr>
        <p:spPr>
          <a:xfrm>
            <a:off x="839785" y="6070573"/>
            <a:ext cx="3932237" cy="709863"/>
          </a:xfrm>
        </p:spPr>
        <p:txBody>
          <a:bodyPr/>
          <a:lstStyle/>
          <a:p>
            <a:r>
              <a:rPr lang="el-GR" dirty="0" smtClean="0"/>
              <a:t>Αυξημένης έντασης βλάβη σε Τ2 στο ΔΕ κροταφικό λοβό</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40089" y="277562"/>
            <a:ext cx="5213710" cy="5793011"/>
          </a:xfrm>
          <a:prstGeom prst="rect">
            <a:avLst/>
          </a:prstGeom>
        </p:spPr>
      </p:pic>
      <p:sp>
        <p:nvSpPr>
          <p:cNvPr id="9" name="Text Placeholder 5"/>
          <p:cNvSpPr txBox="1">
            <a:spLocks/>
          </p:cNvSpPr>
          <p:nvPr/>
        </p:nvSpPr>
        <p:spPr>
          <a:xfrm>
            <a:off x="6140089" y="6100011"/>
            <a:ext cx="5213710" cy="70986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2">
                  <a:lumMod val="75000"/>
                </a:schemeClr>
              </a:buClr>
              <a:buFont typeface="Arial" panose="020B0604020202020204" pitchFamily="34" charset="0"/>
              <a:buNone/>
              <a:defRPr sz="16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2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Clr>
                <a:schemeClr val="accent2">
                  <a:lumMod val="75000"/>
                </a:schemeClr>
              </a:buClr>
              <a:buFont typeface="Arial" panose="020B0604020202020204" pitchFamily="34" charset="0"/>
              <a:buNone/>
              <a:defRPr sz="1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err="1" smtClean="0"/>
              <a:t>Gandolinium</a:t>
            </a:r>
            <a:r>
              <a:rPr lang="en-US" dirty="0"/>
              <a:t>-</a:t>
            </a:r>
            <a:r>
              <a:rPr lang="en-US" dirty="0" smtClean="0"/>
              <a:t>enhanced T1- weighted image: </a:t>
            </a:r>
            <a:r>
              <a:rPr lang="el-GR" dirty="0" smtClean="0"/>
              <a:t>ενίσχυση στο ΔΕ πρόσθιο κροταφικό λοβό &amp; </a:t>
            </a:r>
            <a:r>
              <a:rPr lang="el-GR" dirty="0" err="1" smtClean="0"/>
              <a:t>παραϊποκάμπια</a:t>
            </a:r>
            <a:r>
              <a:rPr lang="el-GR" dirty="0" smtClean="0"/>
              <a:t> έλικα. </a:t>
            </a:r>
            <a:endParaRPr lang="en-US" dirty="0"/>
          </a:p>
        </p:txBody>
      </p:sp>
    </p:spTree>
    <p:extLst>
      <p:ext uri="{BB962C8B-B14F-4D97-AF65-F5344CB8AC3E}">
        <p14:creationId xmlns:p14="http://schemas.microsoft.com/office/powerpoint/2010/main" xmlns="" val="33177683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Θεραπεία</a:t>
            </a:r>
            <a:endParaRPr lang="en-US" dirty="0"/>
          </a:p>
        </p:txBody>
      </p:sp>
      <p:sp>
        <p:nvSpPr>
          <p:cNvPr id="3" name="Content Placeholder 2"/>
          <p:cNvSpPr>
            <a:spLocks noGrp="1"/>
          </p:cNvSpPr>
          <p:nvPr>
            <p:ph idx="1"/>
          </p:nvPr>
        </p:nvSpPr>
        <p:spPr/>
        <p:txBody>
          <a:bodyPr/>
          <a:lstStyle/>
          <a:p>
            <a:r>
              <a:rPr lang="en-US" dirty="0" smtClean="0"/>
              <a:t>Acyclovir 10mg/kg x3 </a:t>
            </a:r>
            <a:r>
              <a:rPr lang="el-GR" dirty="0" smtClean="0"/>
              <a:t>για 14-21 ημέρες</a:t>
            </a:r>
          </a:p>
          <a:p>
            <a:endParaRPr lang="el-GR" dirty="0"/>
          </a:p>
          <a:p>
            <a:r>
              <a:rPr lang="el-GR" dirty="0" smtClean="0"/>
              <a:t>Θεραπεία με </a:t>
            </a:r>
            <a:r>
              <a:rPr lang="el-GR" dirty="0" err="1" smtClean="0"/>
              <a:t>στεροειδή</a:t>
            </a:r>
            <a:r>
              <a:rPr lang="el-GR" dirty="0" smtClean="0"/>
              <a:t> δεν έχει αποδειχθεί να βελτιώνει την </a:t>
            </a:r>
            <a:r>
              <a:rPr lang="en-US" dirty="0" smtClean="0"/>
              <a:t>HSV </a:t>
            </a:r>
            <a:r>
              <a:rPr lang="el-GR" dirty="0" smtClean="0"/>
              <a:t>εγκεφαλίτιδα</a:t>
            </a:r>
          </a:p>
          <a:p>
            <a:endParaRPr lang="el-GR" dirty="0"/>
          </a:p>
          <a:p>
            <a:pPr marL="457200" lvl="1" indent="0">
              <a:buNone/>
            </a:pPr>
            <a:r>
              <a:rPr lang="el-GR" dirty="0" smtClean="0"/>
              <a:t>Παράγοντες πρόγνωσης:</a:t>
            </a:r>
          </a:p>
          <a:p>
            <a:pPr lvl="2"/>
            <a:r>
              <a:rPr lang="el-GR" dirty="0" smtClean="0"/>
              <a:t>ηλικία</a:t>
            </a:r>
          </a:p>
          <a:p>
            <a:pPr lvl="2"/>
            <a:r>
              <a:rPr lang="el-GR" dirty="0" smtClean="0"/>
              <a:t>επίπεδο συνείδησης</a:t>
            </a:r>
          </a:p>
          <a:p>
            <a:pPr lvl="2"/>
            <a:r>
              <a:rPr lang="el-GR" dirty="0" smtClean="0"/>
              <a:t>χρόνος από την έναρξη συμπτωμάτων </a:t>
            </a:r>
            <a:r>
              <a:rPr lang="el-GR" dirty="0"/>
              <a:t>έ</a:t>
            </a:r>
            <a:r>
              <a:rPr lang="el-GR" dirty="0" smtClean="0"/>
              <a:t>ως τη χορήγηση θεραπείας με </a:t>
            </a:r>
            <a:r>
              <a:rPr lang="en-US" dirty="0" smtClean="0"/>
              <a:t>acyclovir</a:t>
            </a:r>
            <a:endParaRPr lang="el-GR" dirty="0" smtClean="0"/>
          </a:p>
          <a:p>
            <a:pPr lvl="1"/>
            <a:endParaRPr lang="en-US" dirty="0"/>
          </a:p>
        </p:txBody>
      </p:sp>
    </p:spTree>
    <p:extLst>
      <p:ext uri="{BB962C8B-B14F-4D97-AF65-F5344CB8AC3E}">
        <p14:creationId xmlns:p14="http://schemas.microsoft.com/office/powerpoint/2010/main" xmlns="" val="13245517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 –</a:t>
            </a:r>
            <a:r>
              <a:rPr lang="el-GR" dirty="0" smtClean="0"/>
              <a:t> Μηνιγγίτιδα </a:t>
            </a:r>
            <a:endParaRPr lang="en-US" dirty="0"/>
          </a:p>
        </p:txBody>
      </p:sp>
      <p:sp>
        <p:nvSpPr>
          <p:cNvPr id="3" name="Content Placeholder 2"/>
          <p:cNvSpPr>
            <a:spLocks noGrp="1"/>
          </p:cNvSpPr>
          <p:nvPr>
            <p:ph idx="1"/>
          </p:nvPr>
        </p:nvSpPr>
        <p:spPr/>
        <p:txBody>
          <a:bodyPr/>
          <a:lstStyle/>
          <a:p>
            <a:r>
              <a:rPr lang="el-GR" dirty="0" smtClean="0"/>
              <a:t>Ο </a:t>
            </a:r>
            <a:r>
              <a:rPr lang="en-US" dirty="0" smtClean="0"/>
              <a:t>HSV </a:t>
            </a:r>
            <a:r>
              <a:rPr lang="el-GR" dirty="0" smtClean="0"/>
              <a:t>προκαλεί υποτροπιάζουσα μηνιγγίτιδα και μυελίτιδα</a:t>
            </a:r>
          </a:p>
          <a:p>
            <a:r>
              <a:rPr lang="el-GR" dirty="0" smtClean="0"/>
              <a:t>Εκδηλώνεται κατά τη διάρκεια του πρωτοπαθούς επεισοδίου έρπητα γεννητικών οργάνων (</a:t>
            </a:r>
            <a:r>
              <a:rPr lang="en-US" dirty="0" smtClean="0"/>
              <a:t>HSV-2)</a:t>
            </a:r>
            <a:endParaRPr lang="el-GR" dirty="0" smtClean="0"/>
          </a:p>
          <a:p>
            <a:endParaRPr lang="el-GR" dirty="0" smtClean="0"/>
          </a:p>
          <a:p>
            <a:r>
              <a:rPr lang="el-GR" dirty="0" smtClean="0"/>
              <a:t>Ο </a:t>
            </a:r>
            <a:r>
              <a:rPr lang="en-US" dirty="0" smtClean="0"/>
              <a:t>HSV – 2 </a:t>
            </a:r>
            <a:r>
              <a:rPr lang="el-GR" dirty="0" smtClean="0"/>
              <a:t>αποτελεί τη συχνότερη αιτία </a:t>
            </a:r>
            <a:r>
              <a:rPr lang="el-GR" b="1" i="1" dirty="0" smtClean="0"/>
              <a:t>υποτροπιάζουσας, καλοήθους λεμφοκυτταρικής μηνιγγίτιδας </a:t>
            </a:r>
            <a:r>
              <a:rPr lang="el-GR" dirty="0" smtClean="0"/>
              <a:t>(μηνιγγίτιδα </a:t>
            </a:r>
            <a:r>
              <a:rPr lang="en-US" dirty="0" err="1" smtClean="0"/>
              <a:t>Mollaret</a:t>
            </a:r>
            <a:r>
              <a:rPr lang="en-US" dirty="0" smtClean="0"/>
              <a:t>)</a:t>
            </a:r>
            <a:endParaRPr lang="el-GR" dirty="0" smtClean="0"/>
          </a:p>
          <a:p>
            <a:endParaRPr lang="el-GR" dirty="0" smtClean="0"/>
          </a:p>
          <a:p>
            <a:r>
              <a:rPr lang="el-GR" dirty="0" smtClean="0"/>
              <a:t>Κυρίως γυναίκες (69%) με μέσο όρο ηλικίας 38 έτη</a:t>
            </a:r>
          </a:p>
          <a:p>
            <a:endParaRPr lang="el-GR" dirty="0" smtClean="0"/>
          </a:p>
        </p:txBody>
      </p:sp>
    </p:spTree>
    <p:extLst>
      <p:ext uri="{BB962C8B-B14F-4D97-AF65-F5344CB8AC3E}">
        <p14:creationId xmlns:p14="http://schemas.microsoft.com/office/powerpoint/2010/main" xmlns="" val="4236663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HSV – </a:t>
            </a:r>
            <a:r>
              <a:rPr lang="el-GR" dirty="0" smtClean="0"/>
              <a:t>Μηνιγγίτιδα </a:t>
            </a:r>
            <a:endParaRPr lang="en-US" dirty="0"/>
          </a:p>
        </p:txBody>
      </p:sp>
      <p:sp>
        <p:nvSpPr>
          <p:cNvPr id="3" name="Content Placeholder 2"/>
          <p:cNvSpPr>
            <a:spLocks noGrp="1"/>
          </p:cNvSpPr>
          <p:nvPr>
            <p:ph idx="1"/>
          </p:nvPr>
        </p:nvSpPr>
        <p:spPr/>
        <p:txBody>
          <a:bodyPr/>
          <a:lstStyle/>
          <a:p>
            <a:r>
              <a:rPr lang="el-GR" dirty="0" smtClean="0"/>
              <a:t>οξεία, </a:t>
            </a:r>
            <a:r>
              <a:rPr lang="el-GR" dirty="0" err="1" smtClean="0"/>
              <a:t>αυτοπεριοριζόμενη</a:t>
            </a:r>
            <a:r>
              <a:rPr lang="el-GR" dirty="0" smtClean="0"/>
              <a:t> νόσος που εκδηλώνεται με κεφαλαλγία, πυρετό, ήπια φωτοφοβία και σημεία </a:t>
            </a:r>
            <a:r>
              <a:rPr lang="el-GR" dirty="0" err="1" smtClean="0"/>
              <a:t>μηνιγγισμού</a:t>
            </a:r>
            <a:r>
              <a:rPr lang="el-GR" dirty="0" smtClean="0"/>
              <a:t> </a:t>
            </a:r>
          </a:p>
          <a:p>
            <a:r>
              <a:rPr lang="el-GR" dirty="0" smtClean="0"/>
              <a:t>διαρκεί 2 – 7 ημέρες</a:t>
            </a:r>
          </a:p>
          <a:p>
            <a:r>
              <a:rPr lang="el-GR" dirty="0" smtClean="0"/>
              <a:t>οι ασθενείς έχουν 4 υποτροπές κατά μέσο όρο</a:t>
            </a:r>
          </a:p>
          <a:p>
            <a:r>
              <a:rPr lang="el-GR" dirty="0" smtClean="0"/>
              <a:t>ΕΝΥ: χαρακτηριστική λεμφοκυτταρική </a:t>
            </a:r>
            <a:r>
              <a:rPr lang="el-GR" dirty="0" err="1" smtClean="0"/>
              <a:t>πλειοκυττάρωση</a:t>
            </a:r>
            <a:r>
              <a:rPr lang="el-GR" dirty="0" smtClean="0"/>
              <a:t>, ήπια αυξημένη πρωτεΐνη, </a:t>
            </a:r>
            <a:r>
              <a:rPr lang="el-GR" dirty="0" err="1" smtClean="0"/>
              <a:t>κφ</a:t>
            </a:r>
            <a:r>
              <a:rPr lang="el-GR" dirty="0" smtClean="0"/>
              <a:t> γλυκόζη</a:t>
            </a:r>
          </a:p>
          <a:p>
            <a:r>
              <a:rPr lang="en-US" dirty="0" smtClean="0"/>
              <a:t>HCV PCR </a:t>
            </a:r>
            <a:r>
              <a:rPr lang="el-GR" dirty="0" smtClean="0"/>
              <a:t>ΕΝΥ: 85% (+) </a:t>
            </a:r>
            <a:endParaRPr lang="en-US" dirty="0"/>
          </a:p>
        </p:txBody>
      </p:sp>
    </p:spTree>
    <p:extLst>
      <p:ext uri="{BB962C8B-B14F-4D97-AF65-F5344CB8AC3E}">
        <p14:creationId xmlns:p14="http://schemas.microsoft.com/office/powerpoint/2010/main" xmlns="" val="1192351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n-US" dirty="0" smtClean="0"/>
              <a:t>HSV – 1 </a:t>
            </a:r>
            <a:r>
              <a:rPr lang="el-GR" dirty="0" smtClean="0"/>
              <a:t>και </a:t>
            </a:r>
            <a:r>
              <a:rPr lang="en-US" dirty="0" smtClean="0"/>
              <a:t>HSV – 2 </a:t>
            </a:r>
            <a:r>
              <a:rPr lang="el-GR" dirty="0" smtClean="0"/>
              <a:t>προκαλούν </a:t>
            </a:r>
            <a:r>
              <a:rPr lang="el-GR" b="1" dirty="0" smtClean="0"/>
              <a:t>μυελίτιδα</a:t>
            </a:r>
            <a:r>
              <a:rPr lang="el-GR" dirty="0" smtClean="0"/>
              <a:t>, όμως ο </a:t>
            </a:r>
            <a:r>
              <a:rPr lang="en-US" dirty="0" smtClean="0"/>
              <a:t>HSV – 2 </a:t>
            </a:r>
            <a:r>
              <a:rPr lang="el-GR" dirty="0" smtClean="0"/>
              <a:t>προκαλεί κυρίως μυελίτιδα σε ενήλικες</a:t>
            </a:r>
          </a:p>
          <a:p>
            <a:r>
              <a:rPr lang="el-GR" dirty="0" smtClean="0"/>
              <a:t>Μονοφασική νόσος (μόνο 20% υποτροπιάζουσα)</a:t>
            </a:r>
          </a:p>
          <a:p>
            <a:r>
              <a:rPr lang="el-GR" dirty="0" smtClean="0"/>
              <a:t>οξεία εμφάνιση παράλυσης κάτω άκρων ή σπανιότερα άνω ‘</a:t>
            </a:r>
            <a:r>
              <a:rPr lang="el-GR" dirty="0" err="1" smtClean="0"/>
              <a:t>ακρων</a:t>
            </a:r>
            <a:endParaRPr lang="el-GR" dirty="0" smtClean="0"/>
          </a:p>
          <a:p>
            <a:r>
              <a:rPr lang="el-GR" dirty="0" smtClean="0"/>
              <a:t>μειωμένα ή απόντα αντανακλαστικά</a:t>
            </a:r>
          </a:p>
          <a:p>
            <a:r>
              <a:rPr lang="el-GR" dirty="0" smtClean="0"/>
              <a:t>αυξημένα αντανακλαστικά πελματιαία</a:t>
            </a:r>
          </a:p>
          <a:p>
            <a:r>
              <a:rPr lang="el-GR" dirty="0" smtClean="0"/>
              <a:t>μείωση αισθητικότητας</a:t>
            </a:r>
          </a:p>
          <a:p>
            <a:r>
              <a:rPr lang="el-GR" dirty="0" smtClean="0"/>
              <a:t>μειωμένος τόνος πρωκτού ή ακράτεια ούρων επί συμμετοχής του ιερού </a:t>
            </a:r>
            <a:r>
              <a:rPr lang="el-GR" dirty="0" err="1" smtClean="0"/>
              <a:t>δερμοτομίου</a:t>
            </a:r>
            <a:endParaRPr lang="en-US" dirty="0"/>
          </a:p>
        </p:txBody>
      </p:sp>
    </p:spTree>
    <p:extLst>
      <p:ext uri="{BB962C8B-B14F-4D97-AF65-F5344CB8AC3E}">
        <p14:creationId xmlns:p14="http://schemas.microsoft.com/office/powerpoint/2010/main" xmlns="" val="8244433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ΕΝΥ: λεμφοκυτταρική </a:t>
            </a:r>
            <a:r>
              <a:rPr lang="el-GR" dirty="0" err="1" smtClean="0"/>
              <a:t>πλειοκυττάρωση</a:t>
            </a:r>
            <a:r>
              <a:rPr lang="el-GR" dirty="0" smtClean="0"/>
              <a:t>, </a:t>
            </a:r>
            <a:r>
              <a:rPr lang="en-US" dirty="0"/>
              <a:t>↑ </a:t>
            </a:r>
            <a:r>
              <a:rPr lang="el-GR" dirty="0" smtClean="0"/>
              <a:t>πρωτεΐνη, </a:t>
            </a:r>
            <a:r>
              <a:rPr lang="el-GR" dirty="0" err="1" smtClean="0"/>
              <a:t>κφ</a:t>
            </a:r>
            <a:r>
              <a:rPr lang="el-GR" dirty="0" smtClean="0"/>
              <a:t> γλυκόζη</a:t>
            </a:r>
          </a:p>
          <a:p>
            <a:r>
              <a:rPr lang="en-US" dirty="0" smtClean="0"/>
              <a:t>HSV PCR </a:t>
            </a:r>
            <a:r>
              <a:rPr lang="el-GR" dirty="0" smtClean="0"/>
              <a:t>ΕΝΥ θέτει τη διάγνωση</a:t>
            </a:r>
          </a:p>
          <a:p>
            <a:r>
              <a:rPr lang="en-US" dirty="0" smtClean="0"/>
              <a:t>MRI:</a:t>
            </a:r>
            <a:r>
              <a:rPr lang="el-GR" dirty="0" smtClean="0"/>
              <a:t> </a:t>
            </a:r>
            <a:r>
              <a:rPr lang="el-GR" dirty="0" err="1"/>
              <a:t>ε</a:t>
            </a:r>
            <a:r>
              <a:rPr lang="el-GR" dirty="0" err="1" smtClean="0"/>
              <a:t>νδομυελικές</a:t>
            </a:r>
            <a:r>
              <a:rPr lang="el-GR" dirty="0" smtClean="0"/>
              <a:t> περιοχές </a:t>
            </a:r>
            <a:r>
              <a:rPr lang="el-GR" dirty="0" err="1" smtClean="0"/>
              <a:t>ατρακροειδούς</a:t>
            </a:r>
            <a:r>
              <a:rPr lang="el-GR" dirty="0" smtClean="0"/>
              <a:t> σχήματος με αυξημένο σήμα σε Τ2 ακολουθίες</a:t>
            </a:r>
          </a:p>
          <a:p>
            <a:endParaRPr lang="el-GR" dirty="0"/>
          </a:p>
          <a:p>
            <a:r>
              <a:rPr lang="el-GR" dirty="0" smtClean="0"/>
              <a:t>Θεραπεία: </a:t>
            </a:r>
            <a:r>
              <a:rPr lang="en-US" dirty="0" smtClean="0"/>
              <a:t>IV </a:t>
            </a:r>
            <a:r>
              <a:rPr lang="el-GR" dirty="0" err="1" smtClean="0"/>
              <a:t>ακυκλοβίρη</a:t>
            </a:r>
            <a:r>
              <a:rPr lang="el-GR" dirty="0" smtClean="0"/>
              <a:t> για 14 ημέρες, ακολουθούμενη από </a:t>
            </a:r>
            <a:r>
              <a:rPr lang="en-US" dirty="0" err="1" smtClean="0"/>
              <a:t>p.o</a:t>
            </a:r>
            <a:r>
              <a:rPr lang="el-GR" dirty="0" smtClean="0"/>
              <a:t> </a:t>
            </a:r>
            <a:r>
              <a:rPr lang="el-GR" dirty="0" err="1" smtClean="0"/>
              <a:t>αντιϊκά</a:t>
            </a:r>
            <a:r>
              <a:rPr lang="el-GR" dirty="0" smtClean="0"/>
              <a:t> </a:t>
            </a:r>
            <a:r>
              <a:rPr lang="el-GR" dirty="0" err="1" smtClean="0"/>
              <a:t>εώς</a:t>
            </a:r>
            <a:r>
              <a:rPr lang="el-GR" dirty="0" smtClean="0"/>
              <a:t> την υποχώρηση των συμπτωμάτων.</a:t>
            </a:r>
          </a:p>
        </p:txBody>
      </p:sp>
    </p:spTree>
    <p:extLst>
      <p:ext uri="{BB962C8B-B14F-4D97-AF65-F5344CB8AC3E}">
        <p14:creationId xmlns:p14="http://schemas.microsoft.com/office/powerpoint/2010/main" xmlns="" val="3825597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Επιπλοκές </a:t>
            </a:r>
            <a:r>
              <a:rPr lang="en-US" dirty="0" smtClean="0"/>
              <a:t>HSV </a:t>
            </a:r>
            <a:r>
              <a:rPr lang="el-GR" dirty="0" smtClean="0"/>
              <a:t>λοίμωξης</a:t>
            </a:r>
            <a:endParaRPr lang="en-US" dirty="0"/>
          </a:p>
        </p:txBody>
      </p:sp>
      <p:sp>
        <p:nvSpPr>
          <p:cNvPr id="3" name="Content Placeholder 2"/>
          <p:cNvSpPr>
            <a:spLocks noGrp="1"/>
          </p:cNvSpPr>
          <p:nvPr>
            <p:ph idx="1"/>
          </p:nvPr>
        </p:nvSpPr>
        <p:spPr/>
        <p:txBody>
          <a:bodyPr/>
          <a:lstStyle/>
          <a:p>
            <a:r>
              <a:rPr lang="el-GR" dirty="0" smtClean="0"/>
              <a:t>σπανίως μετά την </a:t>
            </a:r>
            <a:r>
              <a:rPr lang="en-US" dirty="0" smtClean="0"/>
              <a:t>HSV</a:t>
            </a:r>
            <a:r>
              <a:rPr lang="el-GR" dirty="0"/>
              <a:t> </a:t>
            </a:r>
            <a:r>
              <a:rPr lang="el-GR" dirty="0" smtClean="0"/>
              <a:t>λοίμωξη ακολουθεί εγκάρσια μυελίτιδα, </a:t>
            </a:r>
            <a:r>
              <a:rPr lang="el-GR" dirty="0" err="1" smtClean="0"/>
              <a:t>εκδηλούμενη</a:t>
            </a:r>
            <a:r>
              <a:rPr lang="el-GR" dirty="0" smtClean="0"/>
              <a:t> με ταχέως προϊούσα συμμετρική παράλυση των άνω άκρων ή σύνδρομο </a:t>
            </a:r>
            <a:r>
              <a:rPr lang="en-US" dirty="0" smtClean="0"/>
              <a:t>Guillain-Barre</a:t>
            </a:r>
            <a:endParaRPr lang="el-GR" dirty="0" smtClean="0"/>
          </a:p>
          <a:p>
            <a:r>
              <a:rPr lang="el-GR" dirty="0" err="1" smtClean="0"/>
              <a:t>Επανενεργοποίηση</a:t>
            </a:r>
            <a:r>
              <a:rPr lang="el-GR" dirty="0" smtClean="0"/>
              <a:t> της </a:t>
            </a:r>
            <a:r>
              <a:rPr lang="en-US" dirty="0" smtClean="0"/>
              <a:t>HSV-1 </a:t>
            </a:r>
            <a:r>
              <a:rPr lang="el-GR" dirty="0" smtClean="0"/>
              <a:t>λοίμωξης μπορεί να προκαλέσει προσβολή του περιφερικού νευρικού συστήματος (παράλυση </a:t>
            </a:r>
            <a:r>
              <a:rPr lang="en-US" dirty="0" smtClean="0"/>
              <a:t>Bell)</a:t>
            </a:r>
            <a:r>
              <a:rPr lang="el-GR" dirty="0" smtClean="0"/>
              <a:t> ή κρανιακή πολυνευρίτιδα</a:t>
            </a:r>
            <a:endParaRPr lang="en-US" dirty="0"/>
          </a:p>
        </p:txBody>
      </p:sp>
    </p:spTree>
    <p:extLst>
      <p:ext uri="{BB962C8B-B14F-4D97-AF65-F5344CB8AC3E}">
        <p14:creationId xmlns:p14="http://schemas.microsoft.com/office/powerpoint/2010/main" xmlns="" val="14095366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21321954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 </a:t>
            </a:r>
            <a:r>
              <a:rPr lang="en-US" dirty="0" smtClean="0"/>
              <a:t>VZV </a:t>
            </a:r>
            <a:r>
              <a:rPr lang="el-GR" dirty="0" smtClean="0"/>
              <a:t>ΚΝΣ λοίμωξη</a:t>
            </a:r>
            <a:endParaRPr lang="en-US" dirty="0"/>
          </a:p>
        </p:txBody>
      </p:sp>
      <p:sp>
        <p:nvSpPr>
          <p:cNvPr id="5" name="Content Placeholder 4"/>
          <p:cNvSpPr>
            <a:spLocks noGrp="1"/>
          </p:cNvSpPr>
          <p:nvPr>
            <p:ph idx="1"/>
          </p:nvPr>
        </p:nvSpPr>
        <p:spPr/>
        <p:txBody>
          <a:bodyPr/>
          <a:lstStyle/>
          <a:p>
            <a:r>
              <a:rPr lang="el-GR" dirty="0" smtClean="0"/>
              <a:t>Πρωτοπαθής </a:t>
            </a:r>
            <a:r>
              <a:rPr lang="en-US" dirty="0" smtClean="0"/>
              <a:t>VZV</a:t>
            </a:r>
            <a:r>
              <a:rPr lang="el-GR" dirty="0" smtClean="0"/>
              <a:t> λοίμωξη κυρίως σε παιδιά 1-9 ετών</a:t>
            </a:r>
          </a:p>
          <a:p>
            <a:r>
              <a:rPr lang="el-GR" dirty="0" smtClean="0"/>
              <a:t>&gt;95% ενηλίκων </a:t>
            </a:r>
            <a:r>
              <a:rPr lang="en-US" dirty="0" smtClean="0"/>
              <a:t>VZV</a:t>
            </a:r>
            <a:r>
              <a:rPr lang="el-GR" dirty="0" smtClean="0"/>
              <a:t>-θετικοί</a:t>
            </a:r>
          </a:p>
          <a:p>
            <a:endParaRPr lang="el-GR" dirty="0"/>
          </a:p>
          <a:p>
            <a:r>
              <a:rPr lang="el-GR" dirty="0" smtClean="0"/>
              <a:t>Μετά την πρωτοπαθή λοίμωξη ο ιός βρίσκεται σε λανθάνουσα κατάσταση στα γάγγλια των νωτιαίων ριζών. </a:t>
            </a:r>
            <a:r>
              <a:rPr lang="el-GR" dirty="0" err="1" smtClean="0"/>
              <a:t>Επανενεργοποίηση</a:t>
            </a:r>
            <a:r>
              <a:rPr lang="el-GR" dirty="0" smtClean="0"/>
              <a:t>, προκαλεί έρπητα ζωστήρα.</a:t>
            </a:r>
          </a:p>
          <a:p>
            <a:r>
              <a:rPr lang="en-US" dirty="0" smtClean="0"/>
              <a:t>VZV</a:t>
            </a:r>
            <a:r>
              <a:rPr lang="el-GR" dirty="0" smtClean="0"/>
              <a:t> ΚΝΣ λοίμωξη (εγκεφαλίτιδα ή </a:t>
            </a:r>
            <a:r>
              <a:rPr lang="el-GR" dirty="0" err="1" smtClean="0"/>
              <a:t>αγγειοπάθεια</a:t>
            </a:r>
            <a:r>
              <a:rPr lang="el-GR" dirty="0" smtClean="0"/>
              <a:t>) συμβαίνει είτε κατά την πρωτοπαθή λοίμωξη είτε μετά από την </a:t>
            </a:r>
            <a:r>
              <a:rPr lang="el-GR" dirty="0" err="1" smtClean="0"/>
              <a:t>επανενεργοποίηση</a:t>
            </a:r>
            <a:r>
              <a:rPr lang="el-GR" dirty="0" smtClean="0"/>
              <a:t> του ιού</a:t>
            </a:r>
            <a:endParaRPr lang="en-US" dirty="0"/>
          </a:p>
        </p:txBody>
      </p:sp>
    </p:spTree>
    <p:extLst>
      <p:ext uri="{BB962C8B-B14F-4D97-AF65-F5344CB8AC3E}">
        <p14:creationId xmlns:p14="http://schemas.microsoft.com/office/powerpoint/2010/main" xmlns="" val="15047045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a:t>
            </a:r>
            <a:r>
              <a:rPr lang="en-US" dirty="0"/>
              <a:t>VZV </a:t>
            </a:r>
            <a:r>
              <a:rPr lang="el-GR" dirty="0"/>
              <a:t>ΚΝΣ λοίμωξη</a:t>
            </a:r>
            <a:endParaRPr lang="en-US" dirty="0"/>
          </a:p>
        </p:txBody>
      </p:sp>
      <p:sp>
        <p:nvSpPr>
          <p:cNvPr id="3" name="Content Placeholder 2"/>
          <p:cNvSpPr>
            <a:spLocks noGrp="1"/>
          </p:cNvSpPr>
          <p:nvPr>
            <p:ph idx="1"/>
          </p:nvPr>
        </p:nvSpPr>
        <p:spPr/>
        <p:txBody>
          <a:bodyPr>
            <a:normAutofit/>
          </a:bodyPr>
          <a:lstStyle/>
          <a:p>
            <a:r>
              <a:rPr lang="el-GR" dirty="0" smtClean="0"/>
              <a:t>Κατά τη διάρκεια της πρωτοπαθούς λοίμωξης με </a:t>
            </a:r>
            <a:r>
              <a:rPr lang="en-US" dirty="0" smtClean="0"/>
              <a:t>VZV</a:t>
            </a:r>
            <a:r>
              <a:rPr lang="el-GR" dirty="0" smtClean="0"/>
              <a:t>, 1/400 παιδιά ηλικίας &lt;15 ετών, αναπτύσσει οξεία εγκεφαλική αταξία</a:t>
            </a:r>
          </a:p>
          <a:p>
            <a:pPr marL="457200" lvl="1" indent="0">
              <a:buNone/>
            </a:pPr>
            <a:r>
              <a:rPr lang="el-GR" dirty="0" smtClean="0"/>
              <a:t>1 – 3 </a:t>
            </a:r>
            <a:r>
              <a:rPr lang="el-GR" dirty="0" err="1" smtClean="0"/>
              <a:t>εβδ</a:t>
            </a:r>
            <a:r>
              <a:rPr lang="el-GR" dirty="0" smtClean="0"/>
              <a:t>. μετά την έναρξη </a:t>
            </a:r>
            <a:r>
              <a:rPr lang="el-GR" dirty="0" err="1" smtClean="0"/>
              <a:t>ανεμευλογιάς</a:t>
            </a:r>
            <a:r>
              <a:rPr lang="el-GR" dirty="0" smtClean="0"/>
              <a:t>:</a:t>
            </a:r>
            <a:endParaRPr lang="el-GR" dirty="0"/>
          </a:p>
          <a:p>
            <a:pPr lvl="1"/>
            <a:r>
              <a:rPr lang="el-GR" dirty="0" smtClean="0"/>
              <a:t>αταξία βάδισης</a:t>
            </a:r>
          </a:p>
          <a:p>
            <a:pPr lvl="1"/>
            <a:r>
              <a:rPr lang="el-GR" dirty="0" smtClean="0"/>
              <a:t>τρόμο</a:t>
            </a:r>
          </a:p>
          <a:p>
            <a:pPr lvl="1"/>
            <a:r>
              <a:rPr lang="el-GR" dirty="0" smtClean="0"/>
              <a:t>έμετο</a:t>
            </a:r>
          </a:p>
          <a:p>
            <a:pPr lvl="1"/>
            <a:r>
              <a:rPr lang="el-GR" dirty="0" smtClean="0"/>
              <a:t>κεφαλαλγία</a:t>
            </a:r>
          </a:p>
          <a:p>
            <a:pPr lvl="1">
              <a:buFont typeface="Open Sans" panose="020B0606030504020204" pitchFamily="34" charset="0"/>
              <a:buChar char="›"/>
            </a:pPr>
            <a:r>
              <a:rPr lang="el-GR" dirty="0" smtClean="0"/>
              <a:t>ΕΝΥ: λεμφοκυτταρική </a:t>
            </a:r>
            <a:r>
              <a:rPr lang="el-GR" dirty="0" err="1" smtClean="0"/>
              <a:t>πλειοκυττάρωση</a:t>
            </a:r>
            <a:r>
              <a:rPr lang="el-GR" dirty="0" smtClean="0"/>
              <a:t> &amp; </a:t>
            </a:r>
            <a:r>
              <a:rPr lang="en-US" dirty="0" smtClean="0"/>
              <a:t>↑</a:t>
            </a:r>
            <a:r>
              <a:rPr lang="el-GR" dirty="0" smtClean="0"/>
              <a:t> πρωτεΐνη</a:t>
            </a:r>
          </a:p>
          <a:p>
            <a:pPr lvl="1">
              <a:buFont typeface="Open Sans" panose="020B0606030504020204" pitchFamily="34" charset="0"/>
              <a:buChar char="›"/>
            </a:pPr>
            <a:r>
              <a:rPr lang="el-GR" dirty="0" smtClean="0"/>
              <a:t>Απεικονιστικός έλεγχος: χωρίς ευρήματα</a:t>
            </a:r>
          </a:p>
          <a:p>
            <a:pPr lvl="1">
              <a:buFont typeface="Open Sans" panose="020B0606030504020204" pitchFamily="34" charset="0"/>
              <a:buChar char="›"/>
            </a:pPr>
            <a:r>
              <a:rPr lang="el-GR" dirty="0" err="1" smtClean="0"/>
              <a:t>Αυτοπεριοριζόμενη</a:t>
            </a:r>
            <a:r>
              <a:rPr lang="el-GR" dirty="0" smtClean="0"/>
              <a:t>, οι ασθενείς αναρρώνουν πλήρως </a:t>
            </a:r>
            <a:endParaRPr lang="en-US" dirty="0"/>
          </a:p>
        </p:txBody>
      </p:sp>
    </p:spTree>
    <p:extLst>
      <p:ext uri="{BB962C8B-B14F-4D97-AF65-F5344CB8AC3E}">
        <p14:creationId xmlns:p14="http://schemas.microsoft.com/office/powerpoint/2010/main" xmlns="" val="3947854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Μηνιγγίτιδα</a:t>
            </a:r>
            <a:endParaRPr lang="en-US" dirty="0"/>
          </a:p>
        </p:txBody>
      </p:sp>
      <p:sp>
        <p:nvSpPr>
          <p:cNvPr id="3" name="Content Placeholder 2"/>
          <p:cNvSpPr>
            <a:spLocks noGrp="1"/>
          </p:cNvSpPr>
          <p:nvPr>
            <p:ph idx="1"/>
          </p:nvPr>
        </p:nvSpPr>
        <p:spPr/>
        <p:txBody>
          <a:bodyPr>
            <a:normAutofit lnSpcReduction="10000"/>
          </a:bodyPr>
          <a:lstStyle/>
          <a:p>
            <a:r>
              <a:rPr lang="el-GR" dirty="0" smtClean="0"/>
              <a:t>Φλεγμονή των μηνίγγων</a:t>
            </a:r>
          </a:p>
          <a:p>
            <a:r>
              <a:rPr lang="el-GR" dirty="0" smtClean="0"/>
              <a:t>Οξεία Μηνιγγίτιδα = εμφάνιση μηνιγγικών συμπτωμάτων εντός ωρών </a:t>
            </a:r>
            <a:r>
              <a:rPr lang="el-GR" dirty="0" err="1" smtClean="0"/>
              <a:t>εώς</a:t>
            </a:r>
            <a:r>
              <a:rPr lang="el-GR" dirty="0" smtClean="0"/>
              <a:t> και ημερών</a:t>
            </a:r>
          </a:p>
          <a:p>
            <a:r>
              <a:rPr lang="el-GR" dirty="0" smtClean="0"/>
              <a:t>Κλασική 3άδα συμπτωμάτων:</a:t>
            </a:r>
          </a:p>
          <a:p>
            <a:pPr marL="914400" lvl="1" indent="-457200">
              <a:buFont typeface="+mj-lt"/>
              <a:buAutoNum type="arabicPeriod"/>
            </a:pPr>
            <a:r>
              <a:rPr lang="el-GR" dirty="0" smtClean="0"/>
              <a:t>Πυρετός</a:t>
            </a:r>
          </a:p>
          <a:p>
            <a:pPr marL="914400" lvl="1" indent="-457200">
              <a:buFont typeface="+mj-lt"/>
              <a:buAutoNum type="arabicPeriod"/>
            </a:pPr>
            <a:r>
              <a:rPr lang="el-GR" dirty="0" smtClean="0"/>
              <a:t>Κεφαλαλγία – συνήθως μετωπιαία ή </a:t>
            </a:r>
            <a:r>
              <a:rPr lang="el-GR" dirty="0" err="1" smtClean="0"/>
              <a:t>οπισθοβολβική</a:t>
            </a:r>
            <a:r>
              <a:rPr lang="el-GR" dirty="0" smtClean="0"/>
              <a:t> εντόπιση</a:t>
            </a:r>
          </a:p>
          <a:p>
            <a:pPr marL="914400" lvl="1" indent="-457200">
              <a:buFont typeface="+mj-lt"/>
              <a:buAutoNum type="arabicPeriod"/>
            </a:pPr>
            <a:r>
              <a:rPr lang="el-GR" dirty="0" err="1" smtClean="0"/>
              <a:t>Δτχ</a:t>
            </a:r>
            <a:r>
              <a:rPr lang="el-GR" dirty="0" smtClean="0"/>
              <a:t> επιπέδου συνείδησης</a:t>
            </a:r>
          </a:p>
          <a:p>
            <a:r>
              <a:rPr lang="el-GR" dirty="0" smtClean="0"/>
              <a:t>Σημεία μηνιγγικού ερεθισμού:</a:t>
            </a:r>
          </a:p>
          <a:p>
            <a:pPr lvl="1"/>
            <a:r>
              <a:rPr lang="el-GR" dirty="0"/>
              <a:t>α</a:t>
            </a:r>
            <a:r>
              <a:rPr lang="el-GR" dirty="0" smtClean="0"/>
              <a:t>υχενική δυσκαμψία (+)</a:t>
            </a:r>
          </a:p>
          <a:p>
            <a:pPr lvl="1"/>
            <a:r>
              <a:rPr lang="el-GR" dirty="0"/>
              <a:t>σ</a:t>
            </a:r>
            <a:r>
              <a:rPr lang="el-GR" dirty="0" smtClean="0"/>
              <a:t>ημείο </a:t>
            </a:r>
            <a:r>
              <a:rPr lang="en-US" dirty="0" err="1" smtClean="0"/>
              <a:t>Brutzinski</a:t>
            </a:r>
            <a:r>
              <a:rPr lang="el-GR" dirty="0" smtClean="0"/>
              <a:t> (+)</a:t>
            </a:r>
            <a:endParaRPr lang="en-US" dirty="0" smtClean="0"/>
          </a:p>
          <a:p>
            <a:pPr lvl="1"/>
            <a:r>
              <a:rPr lang="el-GR" dirty="0"/>
              <a:t>σ</a:t>
            </a:r>
            <a:r>
              <a:rPr lang="el-GR" dirty="0" smtClean="0"/>
              <a:t>ημείο </a:t>
            </a:r>
            <a:r>
              <a:rPr lang="en-US" dirty="0" err="1" smtClean="0"/>
              <a:t>Kernig</a:t>
            </a:r>
            <a:r>
              <a:rPr lang="el-GR" dirty="0" smtClean="0"/>
              <a:t> (+)</a:t>
            </a:r>
            <a:endParaRPr lang="en-US" dirty="0"/>
          </a:p>
        </p:txBody>
      </p:sp>
    </p:spTree>
    <p:extLst>
      <p:ext uri="{BB962C8B-B14F-4D97-AF65-F5344CB8AC3E}">
        <p14:creationId xmlns:p14="http://schemas.microsoft.com/office/powerpoint/2010/main" xmlns="" val="1221392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a:t>
            </a:r>
            <a:r>
              <a:rPr lang="el-GR" dirty="0" smtClean="0"/>
              <a:t> μυελίτιδα</a:t>
            </a:r>
            <a:endParaRPr lang="en-US" dirty="0"/>
          </a:p>
        </p:txBody>
      </p:sp>
      <p:sp>
        <p:nvSpPr>
          <p:cNvPr id="3" name="Content Placeholder 2"/>
          <p:cNvSpPr>
            <a:spLocks noGrp="1"/>
          </p:cNvSpPr>
          <p:nvPr>
            <p:ph idx="1"/>
          </p:nvPr>
        </p:nvSpPr>
        <p:spPr/>
        <p:txBody>
          <a:bodyPr/>
          <a:lstStyle/>
          <a:p>
            <a:r>
              <a:rPr lang="el-GR" dirty="0" smtClean="0"/>
              <a:t>Ο </a:t>
            </a:r>
            <a:r>
              <a:rPr lang="en-US" dirty="0" smtClean="0"/>
              <a:t>VZV</a:t>
            </a:r>
            <a:r>
              <a:rPr lang="el-GR" dirty="0" smtClean="0"/>
              <a:t> μπορεί να προκαλέσει εγκάρσια μυελίτιδα με ή χωρίς παρουσία εξανθήματος έρπητα ζωστήρα</a:t>
            </a:r>
          </a:p>
          <a:p>
            <a:endParaRPr lang="el-GR" dirty="0" smtClean="0"/>
          </a:p>
          <a:p>
            <a:r>
              <a:rPr lang="el-GR" dirty="0" smtClean="0"/>
              <a:t>Σε </a:t>
            </a:r>
            <a:r>
              <a:rPr lang="el-GR" dirty="0" err="1" smtClean="0"/>
              <a:t>ανοσοεπαρκείς</a:t>
            </a:r>
            <a:r>
              <a:rPr lang="el-GR" dirty="0" smtClean="0"/>
              <a:t>: η μυελίτιδα είναι εστιακή, και συνήθως εκδηλώνεται ως αδυναμία σε </a:t>
            </a:r>
            <a:r>
              <a:rPr lang="el-GR" dirty="0" err="1" smtClean="0"/>
              <a:t>μυοτόμια</a:t>
            </a:r>
            <a:r>
              <a:rPr lang="el-GR" dirty="0" smtClean="0"/>
              <a:t> που αντιστοιχούν στην </a:t>
            </a:r>
            <a:r>
              <a:rPr lang="el-GR" dirty="0" err="1" smtClean="0"/>
              <a:t>ερπητική</a:t>
            </a:r>
            <a:r>
              <a:rPr lang="el-GR" dirty="0" smtClean="0"/>
              <a:t> βλάβη</a:t>
            </a:r>
            <a:r>
              <a:rPr lang="en-US" dirty="0" smtClean="0"/>
              <a:t> (</a:t>
            </a:r>
            <a:r>
              <a:rPr lang="el-GR" dirty="0" smtClean="0"/>
              <a:t>τμηματική πάρεση)</a:t>
            </a:r>
          </a:p>
          <a:p>
            <a:pPr lvl="1"/>
            <a:r>
              <a:rPr lang="el-GR" dirty="0" smtClean="0"/>
              <a:t>Μπορεί να παρουσιάσουν και σοβαρότερης μορφή μυελίτιδα, </a:t>
            </a:r>
            <a:r>
              <a:rPr lang="el-GR" dirty="0" err="1" smtClean="0"/>
              <a:t>ομοιάζουσα</a:t>
            </a:r>
            <a:r>
              <a:rPr lang="el-GR" dirty="0" smtClean="0"/>
              <a:t> αυτή των </a:t>
            </a:r>
            <a:r>
              <a:rPr lang="el-GR" dirty="0" err="1" smtClean="0"/>
              <a:t>ανοσοανεπαρκών</a:t>
            </a:r>
            <a:endParaRPr lang="en-US" dirty="0"/>
          </a:p>
        </p:txBody>
      </p:sp>
    </p:spTree>
    <p:extLst>
      <p:ext uri="{BB962C8B-B14F-4D97-AF65-F5344CB8AC3E}">
        <p14:creationId xmlns:p14="http://schemas.microsoft.com/office/powerpoint/2010/main" xmlns="" val="740289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0515600" cy="4827838"/>
          </a:xfrm>
        </p:spPr>
        <p:txBody>
          <a:bodyPr/>
          <a:lstStyle/>
          <a:p>
            <a:r>
              <a:rPr lang="el-GR" dirty="0" err="1" smtClean="0"/>
              <a:t>Ανοσοανεπάρκεια</a:t>
            </a:r>
            <a:r>
              <a:rPr lang="el-GR" dirty="0" smtClean="0"/>
              <a:t>: Σοβαρότερης μορφής μυελίτιδα, κατά μέσο όρο 12 ημέρες μετά την εμφάνιση του εξανθήματος.</a:t>
            </a:r>
          </a:p>
          <a:p>
            <a:pPr lvl="1"/>
            <a:r>
              <a:rPr lang="el-GR" dirty="0" smtClean="0"/>
              <a:t>Νευρολογικά ευρήματα:</a:t>
            </a:r>
          </a:p>
          <a:p>
            <a:pPr lvl="2"/>
            <a:r>
              <a:rPr lang="el-GR" dirty="0" smtClean="0"/>
              <a:t>αδυναμία, που αφορά το </a:t>
            </a:r>
            <a:r>
              <a:rPr lang="el-GR" dirty="0" err="1" smtClean="0"/>
              <a:t>ομόπλευρο</a:t>
            </a:r>
            <a:r>
              <a:rPr lang="el-GR" dirty="0" smtClean="0"/>
              <a:t> στο εξάνθημα κάτω άκρο, λιγότερο συχνά </a:t>
            </a:r>
            <a:r>
              <a:rPr lang="el-GR" dirty="0" err="1" smtClean="0"/>
              <a:t>παραπάρεση</a:t>
            </a:r>
            <a:r>
              <a:rPr lang="el-GR" dirty="0" smtClean="0"/>
              <a:t> ή παραπληγία</a:t>
            </a:r>
          </a:p>
          <a:p>
            <a:pPr lvl="2"/>
            <a:r>
              <a:rPr lang="el-GR" dirty="0" err="1" smtClean="0"/>
              <a:t>δτχ</a:t>
            </a:r>
            <a:r>
              <a:rPr lang="el-GR" dirty="0" smtClean="0"/>
              <a:t> αισθητικότητας: δυσαισθησία, παραισθησία, απώλεια αίσθησης </a:t>
            </a:r>
            <a:r>
              <a:rPr lang="el-GR" dirty="0" err="1" smtClean="0"/>
              <a:t>θερμόκρασίας</a:t>
            </a:r>
            <a:r>
              <a:rPr lang="el-GR" dirty="0" smtClean="0"/>
              <a:t>/πόνου ή θέσης/παλλαισθησίας, λιγότερο συχνά πλήρης απώλεια αισθητικότητας σε ένα επίπεδο ή σύνδρομο </a:t>
            </a:r>
            <a:r>
              <a:rPr lang="en-US" dirty="0" smtClean="0"/>
              <a:t>Brown-</a:t>
            </a:r>
            <a:r>
              <a:rPr lang="en-US" dirty="0" err="1" smtClean="0"/>
              <a:t>Séquard</a:t>
            </a:r>
            <a:endParaRPr lang="el-GR" dirty="0" smtClean="0"/>
          </a:p>
          <a:p>
            <a:pPr lvl="2"/>
            <a:r>
              <a:rPr lang="el-GR" dirty="0" err="1" smtClean="0"/>
              <a:t>δτχ</a:t>
            </a:r>
            <a:r>
              <a:rPr lang="el-GR" dirty="0" smtClean="0"/>
              <a:t> </a:t>
            </a:r>
            <a:r>
              <a:rPr lang="el-GR" dirty="0" err="1" smtClean="0"/>
              <a:t>σφυγκτήρα</a:t>
            </a:r>
            <a:r>
              <a:rPr lang="el-GR" dirty="0" smtClean="0"/>
              <a:t> (25%)</a:t>
            </a:r>
          </a:p>
          <a:p>
            <a:pPr lvl="1"/>
            <a:r>
              <a:rPr lang="el-GR" dirty="0" smtClean="0"/>
              <a:t>ΕΝΥ: λεμφοκυτταρική </a:t>
            </a:r>
            <a:r>
              <a:rPr lang="el-GR" dirty="0" err="1" smtClean="0"/>
              <a:t>πλειοκυττάρωση</a:t>
            </a:r>
            <a:r>
              <a:rPr lang="el-GR" dirty="0" smtClean="0"/>
              <a:t>, </a:t>
            </a:r>
            <a:r>
              <a:rPr lang="en-US" dirty="0"/>
              <a:t>↑ </a:t>
            </a:r>
            <a:r>
              <a:rPr lang="el-GR" dirty="0"/>
              <a:t>πρωτεΐνη, </a:t>
            </a:r>
            <a:r>
              <a:rPr lang="el-GR" dirty="0" err="1"/>
              <a:t>κφ</a:t>
            </a:r>
            <a:r>
              <a:rPr lang="el-GR" dirty="0"/>
              <a:t> </a:t>
            </a:r>
            <a:r>
              <a:rPr lang="el-GR" dirty="0" smtClean="0"/>
              <a:t>γλυκόζη</a:t>
            </a:r>
          </a:p>
          <a:p>
            <a:pPr lvl="1"/>
            <a:r>
              <a:rPr lang="en-US" dirty="0" smtClean="0"/>
              <a:t>MRI: </a:t>
            </a:r>
            <a:r>
              <a:rPr lang="el-GR" dirty="0" smtClean="0"/>
              <a:t>αυξημένου σήματος βλάβες στο νωτιαίο μυελό + οίδημα, σε Τ2 ακολουθίες</a:t>
            </a:r>
          </a:p>
          <a:p>
            <a:pPr lvl="1"/>
            <a:r>
              <a:rPr lang="el-GR" dirty="0" smtClean="0"/>
              <a:t>Διάγνωση: </a:t>
            </a:r>
            <a:r>
              <a:rPr lang="en-US" dirty="0" smtClean="0"/>
              <a:t>PCR VZV DNA </a:t>
            </a:r>
            <a:r>
              <a:rPr lang="el-GR" dirty="0" smtClean="0"/>
              <a:t>ΕΝΥ, </a:t>
            </a:r>
            <a:r>
              <a:rPr lang="en-US" dirty="0" smtClean="0"/>
              <a:t>anti-VZV Abs </a:t>
            </a:r>
            <a:r>
              <a:rPr lang="el-GR" dirty="0" smtClean="0"/>
              <a:t>ΕΝΥ</a:t>
            </a:r>
          </a:p>
          <a:p>
            <a:pPr lvl="1"/>
            <a:endParaRPr lang="el-GR" dirty="0" smtClean="0"/>
          </a:p>
          <a:p>
            <a:pPr lvl="1"/>
            <a:endParaRPr lang="el-GR" dirty="0" smtClean="0"/>
          </a:p>
          <a:p>
            <a:pPr lvl="1"/>
            <a:endParaRPr lang="en-US" dirty="0"/>
          </a:p>
        </p:txBody>
      </p:sp>
    </p:spTree>
    <p:extLst>
      <p:ext uri="{BB962C8B-B14F-4D97-AF65-F5344CB8AC3E}">
        <p14:creationId xmlns:p14="http://schemas.microsoft.com/office/powerpoint/2010/main" xmlns="" val="2286674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a:t>
            </a:r>
            <a:r>
              <a:rPr lang="el-GR" dirty="0" smtClean="0"/>
              <a:t> αγγειίτιδα</a:t>
            </a:r>
            <a:endParaRPr lang="en-US" dirty="0"/>
          </a:p>
        </p:txBody>
      </p:sp>
      <p:sp>
        <p:nvSpPr>
          <p:cNvPr id="3" name="Content Placeholder 2"/>
          <p:cNvSpPr>
            <a:spLocks noGrp="1"/>
          </p:cNvSpPr>
          <p:nvPr>
            <p:ph idx="1"/>
          </p:nvPr>
        </p:nvSpPr>
        <p:spPr/>
        <p:txBody>
          <a:bodyPr/>
          <a:lstStyle/>
          <a:p>
            <a:r>
              <a:rPr lang="el-GR" dirty="0" smtClean="0"/>
              <a:t>Μελέτες δείχνουν ότι η </a:t>
            </a:r>
            <a:r>
              <a:rPr lang="en-US" dirty="0" smtClean="0"/>
              <a:t>VZV</a:t>
            </a:r>
            <a:r>
              <a:rPr lang="el-GR" dirty="0" smtClean="0"/>
              <a:t> εγκεφαλίτιδα μάλλον οφείλεται σε προκαλούμενη από τον ιό ΚΝΣ αγγειίτιδα, η οποία σε </a:t>
            </a:r>
            <a:r>
              <a:rPr lang="el-GR" dirty="0" err="1" smtClean="0"/>
              <a:t>ανοσοεπαρκεί</a:t>
            </a:r>
            <a:r>
              <a:rPr lang="el-GR" dirty="0" smtClean="0"/>
              <a:t> άτομα αφορά κυρίως τα μεγάλα αγγεία (</a:t>
            </a:r>
            <a:r>
              <a:rPr lang="el-GR" dirty="0" err="1" smtClean="0"/>
              <a:t>κοκκιωματώδης</a:t>
            </a:r>
            <a:r>
              <a:rPr lang="el-GR" dirty="0" smtClean="0"/>
              <a:t> αγγειίτιδα), ενώ σε </a:t>
            </a:r>
            <a:r>
              <a:rPr lang="el-GR" dirty="0" err="1" smtClean="0"/>
              <a:t>ανοσοανεπαρκεί</a:t>
            </a:r>
            <a:r>
              <a:rPr lang="el-GR" dirty="0"/>
              <a:t> </a:t>
            </a:r>
            <a:r>
              <a:rPr lang="el-GR" dirty="0" smtClean="0"/>
              <a:t>άτομα αφορά κυρίως τα μικρά αγγεία.</a:t>
            </a:r>
          </a:p>
          <a:p>
            <a:r>
              <a:rPr lang="el-GR" dirty="0" smtClean="0"/>
              <a:t>Η συμπτωματολογία ποικίλει ανάλογα με την εντόπιση της βλάβης</a:t>
            </a:r>
          </a:p>
          <a:p>
            <a:r>
              <a:rPr lang="en-US" dirty="0" smtClean="0"/>
              <a:t>MRI:</a:t>
            </a:r>
            <a:r>
              <a:rPr lang="el-GR" dirty="0" smtClean="0"/>
              <a:t> </a:t>
            </a:r>
            <a:r>
              <a:rPr lang="el-GR" dirty="0" err="1" smtClean="0"/>
              <a:t>πολυεστιακές</a:t>
            </a:r>
            <a:r>
              <a:rPr lang="el-GR" dirty="0" smtClean="0"/>
              <a:t> βλάβες αυξημένου σήματος σε Τ2 </a:t>
            </a:r>
            <a:r>
              <a:rPr lang="en-US" dirty="0" smtClean="0"/>
              <a:t>FLAIR, </a:t>
            </a:r>
            <a:r>
              <a:rPr lang="el-GR" dirty="0" smtClean="0"/>
              <a:t>κυρίως στη λευκή ουσία και στη σύνδεση λευκής και φαιάς ουσίας.</a:t>
            </a:r>
            <a:endParaRPr lang="en-US" dirty="0"/>
          </a:p>
        </p:txBody>
      </p:sp>
    </p:spTree>
    <p:extLst>
      <p:ext uri="{BB962C8B-B14F-4D97-AF65-F5344CB8AC3E}">
        <p14:creationId xmlns:p14="http://schemas.microsoft.com/office/powerpoint/2010/main" xmlns="" val="508118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 </a:t>
            </a:r>
            <a:r>
              <a:rPr lang="el-GR" dirty="0" smtClean="0"/>
              <a:t>αγγειίτιδα</a:t>
            </a:r>
            <a:endParaRPr lang="en-US" dirty="0"/>
          </a:p>
        </p:txBody>
      </p:sp>
      <p:sp>
        <p:nvSpPr>
          <p:cNvPr id="3" name="Content Placeholder 2"/>
          <p:cNvSpPr>
            <a:spLocks noGrp="1"/>
          </p:cNvSpPr>
          <p:nvPr>
            <p:ph idx="1"/>
          </p:nvPr>
        </p:nvSpPr>
        <p:spPr/>
        <p:txBody>
          <a:bodyPr/>
          <a:lstStyle/>
          <a:p>
            <a:r>
              <a:rPr lang="el-GR" dirty="0" smtClean="0"/>
              <a:t>Αγγειίτιδα μικρών αγγείων (</a:t>
            </a:r>
            <a:r>
              <a:rPr lang="el-GR" dirty="0" err="1" smtClean="0"/>
              <a:t>ανοσοεπαρκή</a:t>
            </a:r>
            <a:r>
              <a:rPr lang="el-GR" dirty="0" smtClean="0"/>
              <a:t> άτομα)</a:t>
            </a:r>
          </a:p>
          <a:p>
            <a:pPr lvl="1"/>
            <a:r>
              <a:rPr lang="el-GR" dirty="0" err="1" smtClean="0"/>
              <a:t>δτχ</a:t>
            </a:r>
            <a:r>
              <a:rPr lang="el-GR" dirty="0" smtClean="0"/>
              <a:t> επιπέδου συνείδησης</a:t>
            </a:r>
          </a:p>
          <a:p>
            <a:pPr lvl="1"/>
            <a:r>
              <a:rPr lang="el-GR" dirty="0" smtClean="0"/>
              <a:t>κεφαλαλγία</a:t>
            </a:r>
          </a:p>
          <a:p>
            <a:pPr lvl="1"/>
            <a:r>
              <a:rPr lang="el-GR" dirty="0" smtClean="0"/>
              <a:t>εστιακά ελλείμματα</a:t>
            </a:r>
          </a:p>
          <a:p>
            <a:pPr lvl="1"/>
            <a:r>
              <a:rPr lang="el-GR" dirty="0" smtClean="0"/>
              <a:t>σπασμοί</a:t>
            </a:r>
          </a:p>
          <a:p>
            <a:pPr lvl="1"/>
            <a:r>
              <a:rPr lang="el-GR" dirty="0" smtClean="0"/>
              <a:t>το τυπικό εξάνθημα του έρπητα συχνά απουσιάζει</a:t>
            </a:r>
          </a:p>
          <a:p>
            <a:pPr lvl="1"/>
            <a:r>
              <a:rPr lang="en-US" dirty="0" smtClean="0"/>
              <a:t>MRI: </a:t>
            </a:r>
            <a:r>
              <a:rPr lang="el-GR" dirty="0" smtClean="0"/>
              <a:t> </a:t>
            </a:r>
            <a:r>
              <a:rPr lang="el-GR" dirty="0" err="1" smtClean="0"/>
              <a:t>πολυεστιακά</a:t>
            </a:r>
            <a:r>
              <a:rPr lang="el-GR" dirty="0" smtClean="0"/>
              <a:t> </a:t>
            </a:r>
            <a:r>
              <a:rPr lang="el-GR" dirty="0" err="1" smtClean="0"/>
              <a:t>έμφρακτα</a:t>
            </a:r>
            <a:endParaRPr lang="el-GR" dirty="0" smtClean="0"/>
          </a:p>
          <a:p>
            <a:pPr lvl="1"/>
            <a:r>
              <a:rPr lang="en-US" dirty="0" smtClean="0"/>
              <a:t>ENY:</a:t>
            </a:r>
            <a:r>
              <a:rPr lang="el-GR" dirty="0" smtClean="0"/>
              <a:t> ήπια </a:t>
            </a:r>
            <a:r>
              <a:rPr lang="el-GR" dirty="0" err="1"/>
              <a:t>πλειοκυττάρωση</a:t>
            </a:r>
            <a:r>
              <a:rPr lang="el-GR" dirty="0"/>
              <a:t>, </a:t>
            </a:r>
            <a:r>
              <a:rPr lang="el-GR" dirty="0" smtClean="0"/>
              <a:t>ήπια </a:t>
            </a:r>
            <a:r>
              <a:rPr lang="en-US" dirty="0" smtClean="0"/>
              <a:t>↑ </a:t>
            </a:r>
            <a:r>
              <a:rPr lang="el-GR" dirty="0"/>
              <a:t>πρωτεΐνη, </a:t>
            </a:r>
            <a:r>
              <a:rPr lang="el-GR" dirty="0" err="1"/>
              <a:t>κφ</a:t>
            </a:r>
            <a:r>
              <a:rPr lang="el-GR" dirty="0"/>
              <a:t> γλυκόζη</a:t>
            </a:r>
            <a:endParaRPr lang="en-US" dirty="0"/>
          </a:p>
        </p:txBody>
      </p:sp>
    </p:spTree>
    <p:extLst>
      <p:ext uri="{BB962C8B-B14F-4D97-AF65-F5344CB8AC3E}">
        <p14:creationId xmlns:p14="http://schemas.microsoft.com/office/powerpoint/2010/main" xmlns="" val="11666571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VZV </a:t>
            </a:r>
            <a:r>
              <a:rPr lang="el-GR" dirty="0" smtClean="0"/>
              <a:t>μηνιγγίτιδα</a:t>
            </a:r>
            <a:endParaRPr lang="en-US" dirty="0"/>
          </a:p>
        </p:txBody>
      </p:sp>
      <p:sp>
        <p:nvSpPr>
          <p:cNvPr id="3" name="Content Placeholder 2"/>
          <p:cNvSpPr>
            <a:spLocks noGrp="1"/>
          </p:cNvSpPr>
          <p:nvPr>
            <p:ph idx="1"/>
          </p:nvPr>
        </p:nvSpPr>
        <p:spPr/>
        <p:txBody>
          <a:bodyPr/>
          <a:lstStyle/>
          <a:p>
            <a:r>
              <a:rPr lang="el-GR" dirty="0" smtClean="0"/>
              <a:t>Υποψία εάν συνυπάρχουν συμπτώματα </a:t>
            </a:r>
            <a:r>
              <a:rPr lang="el-GR" dirty="0" err="1" smtClean="0"/>
              <a:t>ανεμευλογιάς</a:t>
            </a:r>
            <a:r>
              <a:rPr lang="el-GR" dirty="0" smtClean="0"/>
              <a:t> ή έρπητα ζωστήρα + συμπτώματα μηνιγγίτιδας</a:t>
            </a:r>
          </a:p>
          <a:p>
            <a:r>
              <a:rPr lang="el-GR" dirty="0" smtClean="0"/>
              <a:t>40% χωρίς την ύπαρξη του χαρακτηριστικού εξανθήματος!!</a:t>
            </a:r>
          </a:p>
          <a:p>
            <a:r>
              <a:rPr lang="el-GR" dirty="0" smtClean="0"/>
              <a:t>ΕΝΥ: </a:t>
            </a:r>
            <a:r>
              <a:rPr lang="el-GR" dirty="0"/>
              <a:t>λεμφοκυτταρική </a:t>
            </a:r>
            <a:r>
              <a:rPr lang="el-GR" dirty="0" err="1"/>
              <a:t>πλειοκυττάρωση</a:t>
            </a:r>
            <a:r>
              <a:rPr lang="el-GR" dirty="0"/>
              <a:t>, </a:t>
            </a:r>
            <a:r>
              <a:rPr lang="en-US" dirty="0"/>
              <a:t>↑ </a:t>
            </a:r>
            <a:r>
              <a:rPr lang="el-GR" dirty="0"/>
              <a:t>πρωτεΐνη, </a:t>
            </a:r>
            <a:r>
              <a:rPr lang="el-GR" dirty="0" err="1"/>
              <a:t>κφ</a:t>
            </a:r>
            <a:r>
              <a:rPr lang="el-GR" dirty="0"/>
              <a:t> </a:t>
            </a:r>
            <a:r>
              <a:rPr lang="el-GR" dirty="0" smtClean="0"/>
              <a:t>γλυκόζη</a:t>
            </a:r>
          </a:p>
          <a:p>
            <a:r>
              <a:rPr lang="el-GR" dirty="0" smtClean="0"/>
              <a:t>Απεικονιστικός έλεγχος συνήθως φυσιολογικός</a:t>
            </a:r>
          </a:p>
          <a:p>
            <a:r>
              <a:rPr lang="el-GR" dirty="0" smtClean="0"/>
              <a:t>Διάγνωση: </a:t>
            </a:r>
            <a:r>
              <a:rPr lang="en-US" dirty="0" smtClean="0"/>
              <a:t>PCR VZV DNA </a:t>
            </a:r>
            <a:r>
              <a:rPr lang="el-GR" dirty="0" smtClean="0"/>
              <a:t>ΕΝΥ </a:t>
            </a:r>
            <a:r>
              <a:rPr lang="en-US" dirty="0" smtClean="0"/>
              <a:t>&amp; anti-VZV Abs</a:t>
            </a:r>
            <a:endParaRPr lang="el-GR" dirty="0" smtClean="0"/>
          </a:p>
          <a:p>
            <a:pPr marL="2286000" lvl="5" indent="0">
              <a:buNone/>
            </a:pPr>
            <a:r>
              <a:rPr lang="el-GR" dirty="0" smtClean="0">
                <a:solidFill>
                  <a:schemeClr val="accent4">
                    <a:lumMod val="20000"/>
                    <a:lumOff val="80000"/>
                  </a:schemeClr>
                </a:solidFill>
              </a:rPr>
              <a:t>Το </a:t>
            </a:r>
            <a:r>
              <a:rPr lang="el-GR" dirty="0" err="1" smtClean="0">
                <a:solidFill>
                  <a:schemeClr val="accent4">
                    <a:lumMod val="20000"/>
                    <a:lumOff val="80000"/>
                  </a:schemeClr>
                </a:solidFill>
              </a:rPr>
              <a:t>ιικό</a:t>
            </a:r>
            <a:r>
              <a:rPr lang="el-GR" dirty="0" smtClean="0">
                <a:solidFill>
                  <a:schemeClr val="accent4">
                    <a:lumMod val="20000"/>
                    <a:lumOff val="80000"/>
                  </a:schemeClr>
                </a:solidFill>
              </a:rPr>
              <a:t> φορτίο ασθενών με μηνιγγίτιδα (μέσος όρος 4000 </a:t>
            </a:r>
            <a:r>
              <a:rPr lang="en-US" dirty="0" smtClean="0">
                <a:solidFill>
                  <a:schemeClr val="accent4">
                    <a:lumMod val="20000"/>
                    <a:lumOff val="80000"/>
                  </a:schemeClr>
                </a:solidFill>
              </a:rPr>
              <a:t>copies/mL)</a:t>
            </a:r>
            <a:r>
              <a:rPr lang="el-GR" dirty="0" smtClean="0">
                <a:solidFill>
                  <a:schemeClr val="accent4">
                    <a:lumMod val="20000"/>
                    <a:lumOff val="80000"/>
                  </a:schemeClr>
                </a:solidFill>
              </a:rPr>
              <a:t> είναι χαμηλότερο από αυτό ασθενών με εγκεφαλίτιδα</a:t>
            </a:r>
            <a:r>
              <a:rPr lang="en-US" dirty="0" smtClean="0">
                <a:solidFill>
                  <a:schemeClr val="accent4">
                    <a:lumMod val="20000"/>
                    <a:lumOff val="80000"/>
                  </a:schemeClr>
                </a:solidFill>
              </a:rPr>
              <a:t> (</a:t>
            </a:r>
            <a:r>
              <a:rPr lang="el-GR" dirty="0" smtClean="0">
                <a:solidFill>
                  <a:schemeClr val="accent4">
                    <a:lumMod val="20000"/>
                    <a:lumOff val="80000"/>
                  </a:schemeClr>
                </a:solidFill>
              </a:rPr>
              <a:t>μέσος όρος </a:t>
            </a:r>
            <a:r>
              <a:rPr lang="en-US" dirty="0" smtClean="0">
                <a:solidFill>
                  <a:schemeClr val="accent4">
                    <a:lumMod val="20000"/>
                    <a:lumOff val="80000"/>
                  </a:schemeClr>
                </a:solidFill>
              </a:rPr>
              <a:t>72000 copies/mL)</a:t>
            </a:r>
            <a:endParaRPr lang="el-GR" dirty="0" smtClean="0">
              <a:solidFill>
                <a:schemeClr val="accent4">
                  <a:lumMod val="20000"/>
                  <a:lumOff val="80000"/>
                </a:schemeClr>
              </a:solidFill>
            </a:endParaRPr>
          </a:p>
        </p:txBody>
      </p:sp>
    </p:spTree>
    <p:extLst>
      <p:ext uri="{BB962C8B-B14F-4D97-AF65-F5344CB8AC3E}">
        <p14:creationId xmlns:p14="http://schemas.microsoft.com/office/powerpoint/2010/main" xmlns="" val="40065736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CMV</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308367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CMV</a:t>
            </a:r>
            <a:endParaRPr lang="en-US" dirty="0"/>
          </a:p>
        </p:txBody>
      </p:sp>
      <p:sp>
        <p:nvSpPr>
          <p:cNvPr id="5" name="Content Placeholder 4"/>
          <p:cNvSpPr>
            <a:spLocks noGrp="1"/>
          </p:cNvSpPr>
          <p:nvPr>
            <p:ph idx="1"/>
          </p:nvPr>
        </p:nvSpPr>
        <p:spPr/>
        <p:txBody>
          <a:bodyPr/>
          <a:lstStyle/>
          <a:p>
            <a:r>
              <a:rPr lang="en-US" dirty="0" smtClean="0"/>
              <a:t>90-100% </a:t>
            </a:r>
            <a:r>
              <a:rPr lang="el-GR" dirty="0" smtClean="0"/>
              <a:t>ενηλίκων (+) </a:t>
            </a:r>
            <a:r>
              <a:rPr lang="en-US" dirty="0" smtClean="0"/>
              <a:t>CMV Abs</a:t>
            </a:r>
          </a:p>
          <a:p>
            <a:r>
              <a:rPr lang="el-GR" dirty="0" smtClean="0"/>
              <a:t>Προκαλεί ευρύ φάσμα διαταραχών από </a:t>
            </a:r>
            <a:r>
              <a:rPr lang="el-GR" dirty="0" err="1" smtClean="0"/>
              <a:t>αυμπτωματική</a:t>
            </a:r>
            <a:r>
              <a:rPr lang="el-GR" dirty="0" smtClean="0"/>
              <a:t>, </a:t>
            </a:r>
            <a:r>
              <a:rPr lang="el-GR" dirty="0" err="1" smtClean="0"/>
              <a:t>υποκλινική</a:t>
            </a:r>
            <a:r>
              <a:rPr lang="el-GR" dirty="0" smtClean="0"/>
              <a:t> λοίμωξη έως σύνδρομο μονοπυρήνωσης σε υγιή άτομα και διάσπαρτη νόσο σε </a:t>
            </a:r>
            <a:r>
              <a:rPr lang="el-GR" dirty="0" err="1" smtClean="0"/>
              <a:t>ανοσοκατεσταλμένους</a:t>
            </a:r>
            <a:r>
              <a:rPr lang="el-GR" dirty="0" smtClean="0"/>
              <a:t> ασθενείς. Επίσης προκαλεί συγγενή λοίμωξη με σοβαρές επιπλοκές στο έμβρυο.</a:t>
            </a:r>
          </a:p>
          <a:p>
            <a:r>
              <a:rPr lang="el-GR" dirty="0" smtClean="0"/>
              <a:t>Νευρολογικές επιπλοκές σε ενήλικες:</a:t>
            </a:r>
          </a:p>
          <a:p>
            <a:pPr lvl="1"/>
            <a:r>
              <a:rPr lang="el-GR" dirty="0" err="1" smtClean="0"/>
              <a:t>αμφιβληστροειδίτιδα</a:t>
            </a:r>
            <a:r>
              <a:rPr lang="el-GR" dirty="0" smtClean="0"/>
              <a:t>, </a:t>
            </a:r>
            <a:r>
              <a:rPr lang="el-GR" dirty="0" err="1" smtClean="0"/>
              <a:t>εγκαφαλίτιδα</a:t>
            </a:r>
            <a:r>
              <a:rPr lang="el-GR" dirty="0" smtClean="0"/>
              <a:t>, νευροπάθεια, </a:t>
            </a:r>
            <a:r>
              <a:rPr lang="el-GR" dirty="0" err="1" smtClean="0"/>
              <a:t>πολυριζοπάθεια</a:t>
            </a:r>
            <a:endParaRPr lang="el-GR" dirty="0" smtClean="0"/>
          </a:p>
          <a:p>
            <a:pPr lvl="1"/>
            <a:r>
              <a:rPr lang="el-GR" dirty="0" smtClean="0"/>
              <a:t>Αφορούν κατά κύριο λόγο </a:t>
            </a:r>
            <a:r>
              <a:rPr lang="el-GR" dirty="0" err="1" smtClean="0"/>
              <a:t>ανοσοκατεσταλμένα</a:t>
            </a:r>
            <a:r>
              <a:rPr lang="el-GR" dirty="0" smtClean="0"/>
              <a:t> άτομα</a:t>
            </a:r>
            <a:endParaRPr lang="en-US" dirty="0"/>
          </a:p>
        </p:txBody>
      </p:sp>
    </p:spTree>
    <p:extLst>
      <p:ext uri="{BB962C8B-B14F-4D97-AF65-F5344CB8AC3E}">
        <p14:creationId xmlns:p14="http://schemas.microsoft.com/office/powerpoint/2010/main" xmlns="" val="33512971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CMV </a:t>
            </a:r>
            <a:r>
              <a:rPr lang="el-GR" dirty="0" smtClean="0"/>
              <a:t>ΚΝΣ λοίμωξη</a:t>
            </a:r>
            <a:endParaRPr lang="en-US" dirty="0"/>
          </a:p>
        </p:txBody>
      </p:sp>
      <p:sp>
        <p:nvSpPr>
          <p:cNvPr id="3" name="Content Placeholder 2"/>
          <p:cNvSpPr>
            <a:spLocks noGrp="1"/>
          </p:cNvSpPr>
          <p:nvPr>
            <p:ph idx="1"/>
          </p:nvPr>
        </p:nvSpPr>
        <p:spPr/>
        <p:txBody>
          <a:bodyPr>
            <a:normAutofit/>
          </a:bodyPr>
          <a:lstStyle/>
          <a:p>
            <a:r>
              <a:rPr lang="el-GR" dirty="0" smtClean="0"/>
              <a:t>Σε υγιή άτομα, </a:t>
            </a:r>
            <a:r>
              <a:rPr lang="el-GR" dirty="0" err="1" smtClean="0"/>
              <a:t>ανοσοεπαρκεί</a:t>
            </a:r>
            <a:r>
              <a:rPr lang="el-GR" dirty="0" smtClean="0"/>
              <a:t>, προκαλεί κυρίως </a:t>
            </a:r>
            <a:r>
              <a:rPr lang="el-GR" dirty="0" err="1" smtClean="0"/>
              <a:t>μηνιγγοεγκεφαλίτιδα</a:t>
            </a:r>
            <a:endParaRPr lang="el-GR" dirty="0" smtClean="0"/>
          </a:p>
          <a:p>
            <a:endParaRPr lang="el-GR" dirty="0"/>
          </a:p>
          <a:p>
            <a:r>
              <a:rPr lang="el-GR" dirty="0"/>
              <a:t>Σε </a:t>
            </a:r>
            <a:r>
              <a:rPr lang="el-GR" dirty="0" err="1"/>
              <a:t>ανοσοκατεσταλμένους</a:t>
            </a:r>
            <a:r>
              <a:rPr lang="el-GR" dirty="0"/>
              <a:t> ασθενείς μπορεί να προκαλέσει επίσης προϊούσα </a:t>
            </a:r>
            <a:r>
              <a:rPr lang="el-GR" dirty="0" err="1"/>
              <a:t>πολυρριζοπάθεια</a:t>
            </a:r>
            <a:r>
              <a:rPr lang="el-GR" dirty="0"/>
              <a:t>, η οποία είναι συχνά αναστρέψιμη, εάν διαγνωστεί και θεραπευτεί άμεσα</a:t>
            </a:r>
            <a:r>
              <a:rPr lang="el-GR" dirty="0" smtClean="0"/>
              <a:t>.</a:t>
            </a:r>
            <a:endParaRPr lang="el-GR" dirty="0"/>
          </a:p>
        </p:txBody>
      </p:sp>
    </p:spTree>
    <p:extLst>
      <p:ext uri="{BB962C8B-B14F-4D97-AF65-F5344CB8AC3E}">
        <p14:creationId xmlns:p14="http://schemas.microsoft.com/office/powerpoint/2010/main" xmlns="" val="4195562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CMV </a:t>
            </a:r>
            <a:r>
              <a:rPr lang="el-GR" dirty="0" smtClean="0"/>
              <a:t>εγκεφαλίτιδα &amp; </a:t>
            </a:r>
            <a:r>
              <a:rPr lang="en-US" dirty="0" smtClean="0"/>
              <a:t>AIDS</a:t>
            </a:r>
            <a:endParaRPr lang="en-US" dirty="0"/>
          </a:p>
        </p:txBody>
      </p:sp>
      <p:sp>
        <p:nvSpPr>
          <p:cNvPr id="3" name="Content Placeholder 2"/>
          <p:cNvSpPr>
            <a:spLocks noGrp="1"/>
          </p:cNvSpPr>
          <p:nvPr>
            <p:ph idx="1"/>
          </p:nvPr>
        </p:nvSpPr>
        <p:spPr/>
        <p:txBody>
          <a:bodyPr>
            <a:normAutofit/>
          </a:bodyPr>
          <a:lstStyle/>
          <a:p>
            <a:pPr marL="228600" lvl="1">
              <a:spcBef>
                <a:spcPts val="1000"/>
              </a:spcBef>
            </a:pPr>
            <a:r>
              <a:rPr lang="el-GR" dirty="0" smtClean="0"/>
              <a:t>Σε ασθενείς με </a:t>
            </a:r>
            <a:r>
              <a:rPr lang="en-US" dirty="0" smtClean="0"/>
              <a:t>AIDS </a:t>
            </a:r>
            <a:r>
              <a:rPr lang="el-GR" dirty="0" smtClean="0"/>
              <a:t>η </a:t>
            </a:r>
            <a:r>
              <a:rPr lang="en-US" dirty="0" smtClean="0"/>
              <a:t>CMV </a:t>
            </a:r>
            <a:r>
              <a:rPr lang="el-GR" dirty="0" smtClean="0"/>
              <a:t>εγκεφαλίτιδα εμφανίζεται όταν </a:t>
            </a:r>
            <a:r>
              <a:rPr lang="en-US" dirty="0" smtClean="0"/>
              <a:t>CD4+ </a:t>
            </a:r>
            <a:r>
              <a:rPr lang="el-GR" dirty="0" err="1" smtClean="0"/>
              <a:t>κυττ</a:t>
            </a:r>
            <a:r>
              <a:rPr lang="el-GR" dirty="0" smtClean="0"/>
              <a:t> &lt; 50</a:t>
            </a:r>
            <a:r>
              <a:rPr lang="en-US" dirty="0" smtClean="0"/>
              <a:t> cells/mL</a:t>
            </a:r>
            <a:endParaRPr lang="el-GR" dirty="0" smtClean="0"/>
          </a:p>
          <a:p>
            <a:pPr marL="228600" lvl="1">
              <a:spcBef>
                <a:spcPts val="1000"/>
              </a:spcBef>
            </a:pPr>
            <a:r>
              <a:rPr lang="el-GR" dirty="0" smtClean="0"/>
              <a:t>Οι </a:t>
            </a:r>
            <a:r>
              <a:rPr lang="el-GR" dirty="0"/>
              <a:t>ασθενείς μπορεί να εμφανίσουν μια μη ειδική εμπύρετη νόσο με ή χωρίς εστιακά νευρολογικά σημεία.</a:t>
            </a:r>
          </a:p>
          <a:p>
            <a:endParaRPr lang="el-GR" dirty="0" smtClean="0"/>
          </a:p>
          <a:p>
            <a:r>
              <a:rPr lang="el-GR" dirty="0"/>
              <a:t>Σε πάσχοντες από </a:t>
            </a:r>
            <a:r>
              <a:rPr lang="en-US" dirty="0"/>
              <a:t>AIDS</a:t>
            </a:r>
            <a:r>
              <a:rPr lang="el-GR" dirty="0"/>
              <a:t> προκαλεί 2 ειδών εγκεφαλίτιδα:</a:t>
            </a:r>
          </a:p>
          <a:p>
            <a:pPr marL="914400" lvl="1" indent="-457200">
              <a:buFont typeface="+mj-lt"/>
              <a:buAutoNum type="arabicPeriod"/>
            </a:pPr>
            <a:r>
              <a:rPr lang="el-GR" dirty="0" err="1"/>
              <a:t>ομοιάζουσα</a:t>
            </a:r>
            <a:r>
              <a:rPr lang="el-GR" dirty="0"/>
              <a:t> με εγκεφαλίτιδα από </a:t>
            </a:r>
            <a:r>
              <a:rPr lang="en-US" dirty="0"/>
              <a:t>HIV</a:t>
            </a:r>
            <a:r>
              <a:rPr lang="el-GR" dirty="0"/>
              <a:t> και εκδηλώνεται με προϊούσα άνοια</a:t>
            </a:r>
          </a:p>
          <a:p>
            <a:pPr marL="914400" lvl="1" indent="-457200">
              <a:buFont typeface="+mj-lt"/>
              <a:buAutoNum type="arabicPeriod"/>
            </a:pPr>
            <a:r>
              <a:rPr lang="el-GR" dirty="0"/>
              <a:t>εγκεφαλίτιδα των κοιλιών του εγκεφάλου, που χαρακτηρίζεται από </a:t>
            </a:r>
            <a:r>
              <a:rPr lang="el-GR" dirty="0" err="1"/>
              <a:t>δτχ</a:t>
            </a:r>
            <a:r>
              <a:rPr lang="el-GR" dirty="0"/>
              <a:t> κρανιακών νεύρων, νυσταγμό, απώλεια προσανατολισμού, λήθαργο και </a:t>
            </a:r>
            <a:r>
              <a:rPr lang="el-GR" dirty="0" err="1"/>
              <a:t>μεγένθυνση</a:t>
            </a:r>
            <a:r>
              <a:rPr lang="el-GR" dirty="0"/>
              <a:t> των </a:t>
            </a:r>
            <a:r>
              <a:rPr lang="el-GR" dirty="0" smtClean="0"/>
              <a:t>κοιλιών</a:t>
            </a:r>
            <a:endParaRPr lang="el-GR" dirty="0"/>
          </a:p>
        </p:txBody>
      </p:sp>
    </p:spTree>
    <p:extLst>
      <p:ext uri="{BB962C8B-B14F-4D97-AF65-F5344CB8AC3E}">
        <p14:creationId xmlns:p14="http://schemas.microsoft.com/office/powerpoint/2010/main" xmlns="" val="18429055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l-GR" dirty="0" smtClean="0"/>
          </a:p>
          <a:p>
            <a:r>
              <a:rPr lang="en-US" dirty="0" smtClean="0"/>
              <a:t>MRI </a:t>
            </a:r>
            <a:r>
              <a:rPr lang="el-GR" dirty="0" smtClean="0"/>
              <a:t>σε ασθενείς με </a:t>
            </a:r>
            <a:r>
              <a:rPr lang="en-US" dirty="0" smtClean="0"/>
              <a:t>AIDS</a:t>
            </a:r>
            <a:r>
              <a:rPr lang="el-GR" dirty="0" smtClean="0"/>
              <a:t>: ευρήματα ποικίλουν. Συχνά, ανευρίσκεται υψηλό σήμα στην </a:t>
            </a:r>
            <a:r>
              <a:rPr lang="el-GR" dirty="0" err="1" smtClean="0"/>
              <a:t>περικοιλιακή</a:t>
            </a:r>
            <a:r>
              <a:rPr lang="el-GR" dirty="0" smtClean="0"/>
              <a:t> λευκή ουσία, σε Τ2 ακολουθίες και </a:t>
            </a:r>
            <a:r>
              <a:rPr lang="el-GR" dirty="0" err="1" smtClean="0"/>
              <a:t>επενδυματική</a:t>
            </a:r>
            <a:r>
              <a:rPr lang="el-GR" dirty="0" smtClean="0"/>
              <a:t> ενίσχυση σε Τ1-</a:t>
            </a:r>
            <a:r>
              <a:rPr lang="en-US" dirty="0" smtClean="0"/>
              <a:t> contrast-enhanced weighted images.</a:t>
            </a:r>
            <a:endParaRPr lang="en-US" dirty="0"/>
          </a:p>
        </p:txBody>
      </p:sp>
    </p:spTree>
    <p:extLst>
      <p:ext uri="{BB962C8B-B14F-4D97-AF65-F5344CB8AC3E}">
        <p14:creationId xmlns:p14="http://schemas.microsoft.com/office/powerpoint/2010/main" xmlns="" val="1371326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41743" y="739035"/>
            <a:ext cx="5908514" cy="5638344"/>
          </a:xfrm>
        </p:spPr>
      </p:pic>
      <p:sp>
        <p:nvSpPr>
          <p:cNvPr id="5" name="Rectangle 4"/>
          <p:cNvSpPr/>
          <p:nvPr/>
        </p:nvSpPr>
        <p:spPr>
          <a:xfrm>
            <a:off x="9820404" y="3131507"/>
            <a:ext cx="2279738" cy="338203"/>
          </a:xfrm>
          <a:prstGeom prst="rect">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l-GR"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σημείο </a:t>
            </a:r>
            <a:r>
              <a:rPr lang="en-US" b="1"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Brudzinski</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237993" y="689703"/>
            <a:ext cx="2279737" cy="338203"/>
          </a:xfrm>
          <a:prstGeom prst="rect">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l-GR"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σημείο </a:t>
            </a:r>
            <a:r>
              <a:rPr lang="en-US" b="1"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Kernig</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Curved Connector 7"/>
          <p:cNvCxnSpPr>
            <a:endCxn id="6" idx="3"/>
          </p:cNvCxnSpPr>
          <p:nvPr/>
        </p:nvCxnSpPr>
        <p:spPr>
          <a:xfrm rot="16200000" flipV="1">
            <a:off x="2427303" y="949232"/>
            <a:ext cx="1195466" cy="1014611"/>
          </a:xfrm>
          <a:prstGeom prst="curvedConnector2">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10"/>
          <p:cNvCxnSpPr>
            <a:endCxn id="5" idx="1"/>
          </p:cNvCxnSpPr>
          <p:nvPr/>
        </p:nvCxnSpPr>
        <p:spPr>
          <a:xfrm flipV="1">
            <a:off x="8480121" y="3300609"/>
            <a:ext cx="1340283" cy="920662"/>
          </a:xfrm>
          <a:prstGeom prst="curvedConnector3">
            <a:avLst>
              <a:gd name="adj1" fmla="val 50000"/>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10120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CMV - </a:t>
            </a:r>
            <a:r>
              <a:rPr lang="el-GR" dirty="0" smtClean="0"/>
              <a:t>ΕΝΥ</a:t>
            </a:r>
            <a:endParaRPr lang="en-US" dirty="0"/>
          </a:p>
        </p:txBody>
      </p:sp>
      <p:sp>
        <p:nvSpPr>
          <p:cNvPr id="5" name="Content Placeholder 4"/>
          <p:cNvSpPr>
            <a:spLocks noGrp="1"/>
          </p:cNvSpPr>
          <p:nvPr>
            <p:ph idx="1"/>
          </p:nvPr>
        </p:nvSpPr>
        <p:spPr/>
        <p:txBody>
          <a:bodyPr>
            <a:normAutofit lnSpcReduction="10000"/>
          </a:bodyPr>
          <a:lstStyle/>
          <a:p>
            <a:r>
              <a:rPr lang="el-GR" dirty="0" smtClean="0"/>
              <a:t>Σε ασθενείς με </a:t>
            </a:r>
            <a:r>
              <a:rPr lang="en-US" dirty="0" smtClean="0"/>
              <a:t>CMV </a:t>
            </a:r>
            <a:r>
              <a:rPr lang="el-GR" dirty="0" smtClean="0"/>
              <a:t>εγκεφαλίτιδα, η εξέταση ΕΝΥ είναι μη ειδική, με ήπια </a:t>
            </a:r>
            <a:r>
              <a:rPr lang="el-GR" dirty="0" err="1" smtClean="0"/>
              <a:t>ουδετεροφυλική</a:t>
            </a:r>
            <a:r>
              <a:rPr lang="el-GR" dirty="0" smtClean="0"/>
              <a:t> λεμφοκυττάρωση και ήπια αύξηση της πρωτεΐνης.</a:t>
            </a:r>
          </a:p>
          <a:p>
            <a:endParaRPr lang="el-GR" dirty="0"/>
          </a:p>
          <a:p>
            <a:r>
              <a:rPr lang="el-GR" dirty="0" smtClean="0"/>
              <a:t>Ασθενείς με </a:t>
            </a:r>
            <a:r>
              <a:rPr lang="en-US" dirty="0" smtClean="0"/>
              <a:t>CMV </a:t>
            </a:r>
            <a:r>
              <a:rPr lang="el-GR" dirty="0" err="1" smtClean="0"/>
              <a:t>πολυρριζοπάθεια</a:t>
            </a:r>
            <a:r>
              <a:rPr lang="el-GR" dirty="0" smtClean="0"/>
              <a:t> έχουν χαρακτηριστικό προφίλ ΕΝΥ: </a:t>
            </a:r>
            <a:r>
              <a:rPr lang="el-GR" dirty="0" err="1" smtClean="0"/>
              <a:t>ουδετεροφυλική</a:t>
            </a:r>
            <a:r>
              <a:rPr lang="el-GR" dirty="0" smtClean="0"/>
              <a:t> </a:t>
            </a:r>
            <a:r>
              <a:rPr lang="el-GR" dirty="0" err="1" smtClean="0"/>
              <a:t>πλειοκυττάρωση</a:t>
            </a:r>
            <a:r>
              <a:rPr lang="el-GR" dirty="0" smtClean="0"/>
              <a:t>, μειωμένη γλυκόζη και αυξημένη πρωτεΐνη</a:t>
            </a:r>
          </a:p>
          <a:p>
            <a:endParaRPr lang="el-GR" dirty="0"/>
          </a:p>
          <a:p>
            <a:r>
              <a:rPr lang="el-GR" dirty="0" smtClean="0"/>
              <a:t>Διάγνωση: </a:t>
            </a:r>
            <a:r>
              <a:rPr lang="en-US" dirty="0" smtClean="0"/>
              <a:t>PCR CMV DNA </a:t>
            </a:r>
            <a:r>
              <a:rPr lang="el-GR" dirty="0" smtClean="0"/>
              <a:t>ΕΝΥ</a:t>
            </a:r>
          </a:p>
          <a:p>
            <a:pPr lvl="1"/>
            <a:r>
              <a:rPr lang="el-GR" dirty="0" smtClean="0"/>
              <a:t>Σε ασθενείς με </a:t>
            </a:r>
            <a:r>
              <a:rPr lang="en-US" dirty="0" smtClean="0"/>
              <a:t>AIDS </a:t>
            </a:r>
            <a:r>
              <a:rPr lang="el-GR" dirty="0" smtClean="0"/>
              <a:t>η μέθοδος έχει 62-100% ευαισθησία και ειδικότητα 89-100%</a:t>
            </a:r>
            <a:endParaRPr lang="en-US" dirty="0"/>
          </a:p>
        </p:txBody>
      </p:sp>
    </p:spTree>
    <p:extLst>
      <p:ext uri="{BB962C8B-B14F-4D97-AF65-F5344CB8AC3E}">
        <p14:creationId xmlns:p14="http://schemas.microsoft.com/office/powerpoint/2010/main" xmlns="" val="41902086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CMV </a:t>
            </a:r>
            <a:r>
              <a:rPr lang="el-GR" dirty="0" smtClean="0"/>
              <a:t>– Θεραπεία </a:t>
            </a:r>
            <a:endParaRPr lang="en-US" dirty="0"/>
          </a:p>
        </p:txBody>
      </p:sp>
      <p:sp>
        <p:nvSpPr>
          <p:cNvPr id="3" name="Content Placeholder 2"/>
          <p:cNvSpPr>
            <a:spLocks noGrp="1"/>
          </p:cNvSpPr>
          <p:nvPr>
            <p:ph idx="1"/>
          </p:nvPr>
        </p:nvSpPr>
        <p:spPr/>
        <p:txBody>
          <a:bodyPr/>
          <a:lstStyle/>
          <a:p>
            <a:pPr marL="0" indent="0">
              <a:buNone/>
            </a:pPr>
            <a:r>
              <a:rPr lang="en-US" b="1" dirty="0" smtClean="0"/>
              <a:t>Ganciclovir 5mg/kg IV x2</a:t>
            </a:r>
          </a:p>
          <a:p>
            <a:pPr marL="0" indent="0">
              <a:buNone/>
            </a:pPr>
            <a:r>
              <a:rPr lang="en-US" b="1" dirty="0" smtClean="0"/>
              <a:t>+</a:t>
            </a:r>
          </a:p>
          <a:p>
            <a:pPr marL="0" indent="0">
              <a:buNone/>
            </a:pPr>
            <a:r>
              <a:rPr lang="en-US" b="1" dirty="0" smtClean="0"/>
              <a:t> </a:t>
            </a:r>
            <a:r>
              <a:rPr lang="en-US" b="1" dirty="0" err="1" smtClean="0"/>
              <a:t>Foscarnet</a:t>
            </a:r>
            <a:r>
              <a:rPr lang="en-US" b="1" dirty="0" smtClean="0"/>
              <a:t> 60mg/kg IV x3 </a:t>
            </a:r>
            <a:r>
              <a:rPr lang="el-GR" b="1" dirty="0" smtClean="0"/>
              <a:t>ή </a:t>
            </a:r>
            <a:r>
              <a:rPr lang="en-US" b="1" dirty="0" smtClean="0"/>
              <a:t> 90mg/kg IV x2</a:t>
            </a:r>
          </a:p>
          <a:p>
            <a:pPr marL="0" indent="0">
              <a:buNone/>
            </a:pPr>
            <a:endParaRPr lang="en-US" dirty="0"/>
          </a:p>
          <a:p>
            <a:pPr marL="0" indent="0">
              <a:buNone/>
            </a:pPr>
            <a:r>
              <a:rPr lang="el-GR" dirty="0" smtClean="0"/>
              <a:t>Η αρχική θεραπεία διαρκεί για 2-3 εβδομάδες, και ακολουθείτε από χαμηλότερης δόσης θεραπεία συντήρησης.</a:t>
            </a:r>
          </a:p>
          <a:p>
            <a:pPr marL="0" indent="0">
              <a:buNone/>
            </a:pPr>
            <a:endParaRPr lang="el-GR" dirty="0"/>
          </a:p>
          <a:p>
            <a:pPr marL="0" indent="0">
              <a:buNone/>
            </a:pPr>
            <a:r>
              <a:rPr lang="el-GR" dirty="0" smtClean="0"/>
              <a:t>Σημαντικό είναι να γίνει προσπάθεια μείωσης της </a:t>
            </a:r>
            <a:r>
              <a:rPr lang="el-GR" dirty="0" err="1" smtClean="0"/>
              <a:t>ανοσοκαταστολής</a:t>
            </a:r>
            <a:r>
              <a:rPr lang="el-GR" dirty="0" smtClean="0"/>
              <a:t> του ατόμου.</a:t>
            </a:r>
          </a:p>
        </p:txBody>
      </p:sp>
    </p:spTree>
    <p:extLst>
      <p:ext uri="{BB962C8B-B14F-4D97-AF65-F5344CB8AC3E}">
        <p14:creationId xmlns:p14="http://schemas.microsoft.com/office/powerpoint/2010/main" xmlns="" val="22852373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EBV</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42792405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EBV</a:t>
            </a:r>
            <a:endParaRPr lang="en-US" dirty="0"/>
          </a:p>
        </p:txBody>
      </p:sp>
      <p:sp>
        <p:nvSpPr>
          <p:cNvPr id="5" name="Content Placeholder 4"/>
          <p:cNvSpPr>
            <a:spLocks noGrp="1"/>
          </p:cNvSpPr>
          <p:nvPr>
            <p:ph idx="1"/>
          </p:nvPr>
        </p:nvSpPr>
        <p:spPr/>
        <p:txBody>
          <a:bodyPr/>
          <a:lstStyle/>
          <a:p>
            <a:r>
              <a:rPr lang="el-GR" dirty="0"/>
              <a:t>Π</a:t>
            </a:r>
            <a:r>
              <a:rPr lang="el-GR" dirty="0" smtClean="0"/>
              <a:t>ρωτοπαθής </a:t>
            </a:r>
            <a:r>
              <a:rPr lang="en-US" dirty="0" smtClean="0"/>
              <a:t>EBV </a:t>
            </a:r>
            <a:r>
              <a:rPr lang="el-GR" dirty="0" smtClean="0"/>
              <a:t>λοίμωξη: </a:t>
            </a:r>
            <a:r>
              <a:rPr lang="el-GR" dirty="0" err="1" smtClean="0"/>
              <a:t>ασυμπτωματική</a:t>
            </a:r>
            <a:r>
              <a:rPr lang="el-GR" dirty="0" smtClean="0"/>
              <a:t> ή σύνδρομο μονοπυρήνωσης (Λοιμώδης μονοπυρήνωση) που χαρακτηρίζεται από </a:t>
            </a:r>
            <a:r>
              <a:rPr lang="el-GR" dirty="0" err="1" smtClean="0"/>
              <a:t>λεμφαδενοπάθεια</a:t>
            </a:r>
            <a:r>
              <a:rPr lang="el-GR" dirty="0" smtClean="0"/>
              <a:t>, </a:t>
            </a:r>
            <a:r>
              <a:rPr lang="el-GR" dirty="0" err="1" smtClean="0"/>
              <a:t>φαρυγγίτιτδα</a:t>
            </a:r>
            <a:r>
              <a:rPr lang="el-GR" dirty="0" smtClean="0"/>
              <a:t> και σπληνομεγαλία</a:t>
            </a:r>
          </a:p>
          <a:p>
            <a:endParaRPr lang="el-GR" dirty="0"/>
          </a:p>
          <a:p>
            <a:r>
              <a:rPr lang="el-GR" dirty="0" smtClean="0"/>
              <a:t>&lt;1% των ασθενών με λοιμώδη μονοπυρήνωση εμφανίζει σημαντική νόσο του ΚΝΣ, συμπεριλαμβανομένων μηνιγγίτιδας, εγκεφαλίτιδας, εγκάρσιας μυελίτιδας και συνδρόμου </a:t>
            </a:r>
            <a:r>
              <a:rPr lang="en-US" dirty="0" err="1" smtClean="0"/>
              <a:t>Guillain-Barré</a:t>
            </a:r>
            <a:r>
              <a:rPr lang="el-GR" dirty="0" smtClean="0"/>
              <a:t>.</a:t>
            </a:r>
            <a:endParaRPr lang="en-US" dirty="0"/>
          </a:p>
        </p:txBody>
      </p:sp>
    </p:spTree>
    <p:extLst>
      <p:ext uri="{BB962C8B-B14F-4D97-AF65-F5344CB8AC3E}">
        <p14:creationId xmlns:p14="http://schemas.microsoft.com/office/powerpoint/2010/main" xmlns="" val="16527921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Οι επιπλοκές από το ΚΝΣ αναπτύσσονται συνήθως κατά τις 2 πρώτες εβδομάδες της λοίμωξης από </a:t>
            </a:r>
            <a:r>
              <a:rPr lang="en-US" dirty="0" smtClean="0"/>
              <a:t>EBV</a:t>
            </a:r>
            <a:r>
              <a:rPr lang="el-GR" dirty="0" smtClean="0"/>
              <a:t>.</a:t>
            </a:r>
          </a:p>
          <a:p>
            <a:endParaRPr lang="el-GR" dirty="0"/>
          </a:p>
          <a:p>
            <a:r>
              <a:rPr lang="el-GR" dirty="0" smtClean="0"/>
              <a:t>Η μηνιγγίτιδα και η εγκεφαλίτιδα είναι οι συχνότερες νευρολογικές ανωμαλίες</a:t>
            </a:r>
          </a:p>
          <a:p>
            <a:endParaRPr lang="el-GR" dirty="0"/>
          </a:p>
          <a:p>
            <a:r>
              <a:rPr lang="el-GR" dirty="0" smtClean="0"/>
              <a:t>Ο </a:t>
            </a:r>
            <a:r>
              <a:rPr lang="en-US" dirty="0" smtClean="0"/>
              <a:t>EBV</a:t>
            </a:r>
            <a:r>
              <a:rPr lang="el-GR" dirty="0" smtClean="0"/>
              <a:t> μπορεί να προκαλέσει μηνιγγίτιδα με ή χωρίς τα </a:t>
            </a:r>
            <a:r>
              <a:rPr lang="el-GR" dirty="0" err="1" smtClean="0"/>
              <a:t>συνοδά</a:t>
            </a:r>
            <a:r>
              <a:rPr lang="el-GR" dirty="0" smtClean="0"/>
              <a:t> συμπτώματα της λοιμώδους μονοπυρήνωσης</a:t>
            </a:r>
            <a:endParaRPr lang="el-GR" dirty="0"/>
          </a:p>
          <a:p>
            <a:pPr marL="0" indent="0">
              <a:buNone/>
            </a:pPr>
            <a:endParaRPr lang="el-GR" dirty="0" smtClean="0"/>
          </a:p>
          <a:p>
            <a:pPr marL="0" indent="0">
              <a:buNone/>
            </a:pPr>
            <a:endParaRPr lang="el-GR" dirty="0"/>
          </a:p>
        </p:txBody>
      </p:sp>
    </p:spTree>
    <p:extLst>
      <p:ext uri="{BB962C8B-B14F-4D97-AF65-F5344CB8AC3E}">
        <p14:creationId xmlns:p14="http://schemas.microsoft.com/office/powerpoint/2010/main" xmlns="" val="38037002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EBV – </a:t>
            </a:r>
            <a:r>
              <a:rPr lang="el-GR" dirty="0" smtClean="0"/>
              <a:t>ΚΝΣ λοίμωξη</a:t>
            </a:r>
            <a:endParaRPr lang="en-US" dirty="0"/>
          </a:p>
        </p:txBody>
      </p:sp>
      <p:sp>
        <p:nvSpPr>
          <p:cNvPr id="3" name="Content Placeholder 2"/>
          <p:cNvSpPr>
            <a:spLocks noGrp="1"/>
          </p:cNvSpPr>
          <p:nvPr>
            <p:ph idx="1"/>
          </p:nvPr>
        </p:nvSpPr>
        <p:spPr/>
        <p:txBody>
          <a:bodyPr/>
          <a:lstStyle/>
          <a:p>
            <a:pPr marL="0" indent="0">
              <a:buNone/>
            </a:pPr>
            <a:r>
              <a:rPr lang="el-GR" dirty="0" smtClean="0"/>
              <a:t>Κλινική εικόνα:</a:t>
            </a:r>
          </a:p>
          <a:p>
            <a:r>
              <a:rPr lang="el-GR" dirty="0" smtClean="0"/>
              <a:t>κεφαλαλγία</a:t>
            </a:r>
          </a:p>
          <a:p>
            <a:r>
              <a:rPr lang="el-GR" dirty="0" err="1" smtClean="0"/>
              <a:t>μηνιγγισμός</a:t>
            </a:r>
            <a:endParaRPr lang="el-GR" dirty="0" smtClean="0"/>
          </a:p>
          <a:p>
            <a:r>
              <a:rPr lang="el-GR" dirty="0" smtClean="0"/>
              <a:t>πυρετός</a:t>
            </a:r>
          </a:p>
          <a:p>
            <a:r>
              <a:rPr lang="el-GR" dirty="0" smtClean="0"/>
              <a:t>παρεγκεφαλιδική αταξία</a:t>
            </a:r>
          </a:p>
          <a:p>
            <a:r>
              <a:rPr lang="el-GR" dirty="0" err="1" smtClean="0"/>
              <a:t>δτχ</a:t>
            </a:r>
            <a:r>
              <a:rPr lang="el-GR" dirty="0" smtClean="0"/>
              <a:t> επιπέδου συνείδησης</a:t>
            </a:r>
          </a:p>
          <a:p>
            <a:r>
              <a:rPr lang="el-GR" dirty="0" smtClean="0"/>
              <a:t>εστιακά νευρολογικά ελλείματα (κυρίως σε εγκεφαλίτιδα)</a:t>
            </a:r>
          </a:p>
          <a:p>
            <a:r>
              <a:rPr lang="el-GR" dirty="0" smtClean="0"/>
              <a:t>σπασμοί (κυρίως σε εγκεφαλίτιδα)</a:t>
            </a:r>
          </a:p>
        </p:txBody>
      </p:sp>
    </p:spTree>
    <p:extLst>
      <p:ext uri="{BB962C8B-B14F-4D97-AF65-F5344CB8AC3E}">
        <p14:creationId xmlns:p14="http://schemas.microsoft.com/office/powerpoint/2010/main" xmlns="" val="35220061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EBV </a:t>
            </a:r>
            <a:r>
              <a:rPr lang="el-GR" dirty="0" smtClean="0"/>
              <a:t>εγκεφαλίτιδα – </a:t>
            </a:r>
            <a:r>
              <a:rPr lang="en-US" dirty="0" smtClean="0"/>
              <a:t>80% </a:t>
            </a:r>
            <a:r>
              <a:rPr lang="el-GR" dirty="0" smtClean="0"/>
              <a:t>ευρήματα σε </a:t>
            </a:r>
            <a:r>
              <a:rPr lang="en-US" dirty="0" smtClean="0"/>
              <a:t>MRI:</a:t>
            </a:r>
            <a:endParaRPr lang="el-GR" dirty="0" smtClean="0"/>
          </a:p>
          <a:p>
            <a:pPr lvl="1"/>
            <a:r>
              <a:rPr lang="el-GR" dirty="0" smtClean="0"/>
              <a:t>κυρίως σε βασικά γάγγλια και θάλαμο, κροταφικό λοβό και </a:t>
            </a:r>
            <a:r>
              <a:rPr lang="el-GR" dirty="0" err="1" smtClean="0"/>
              <a:t>υποφλοιώση</a:t>
            </a:r>
            <a:r>
              <a:rPr lang="el-GR" dirty="0" smtClean="0"/>
              <a:t> λευκή ουσία. </a:t>
            </a:r>
          </a:p>
          <a:p>
            <a:pPr lvl="1"/>
            <a:r>
              <a:rPr lang="el-GR" dirty="0" smtClean="0"/>
              <a:t>Σε ορισμένους ασθενείς οι βλάβες ομοιάζουν με τις βλάβες σε </a:t>
            </a:r>
            <a:r>
              <a:rPr lang="en-US" dirty="0" smtClean="0"/>
              <a:t>ADEM</a:t>
            </a:r>
            <a:r>
              <a:rPr lang="el-GR" dirty="0" smtClean="0"/>
              <a:t> ή οξεία αιμορραγική </a:t>
            </a:r>
            <a:r>
              <a:rPr lang="el-GR" dirty="0" err="1" smtClean="0"/>
              <a:t>μευκοεγκεφαλίτιδα</a:t>
            </a:r>
            <a:endParaRPr lang="el-GR" dirty="0" smtClean="0"/>
          </a:p>
          <a:p>
            <a:pPr lvl="1"/>
            <a:endParaRPr lang="el-GR" dirty="0"/>
          </a:p>
          <a:p>
            <a:r>
              <a:rPr lang="el-GR" dirty="0" smtClean="0"/>
              <a:t>ΗΕΓ ανωμαλίες σε 75%: γενικευμένη επιβράδυνση ή εστιακή επιβράδυνση, συχνά διαλείποντα ρυθμικά δ-κύματα, επιληπτικές </a:t>
            </a:r>
            <a:r>
              <a:rPr lang="en-US" dirty="0" smtClean="0"/>
              <a:t>discharges</a:t>
            </a:r>
            <a:endParaRPr lang="el-GR" dirty="0" smtClean="0"/>
          </a:p>
          <a:p>
            <a:endParaRPr lang="en-US" dirty="0"/>
          </a:p>
        </p:txBody>
      </p:sp>
    </p:spTree>
    <p:extLst>
      <p:ext uri="{BB962C8B-B14F-4D97-AF65-F5344CB8AC3E}">
        <p14:creationId xmlns:p14="http://schemas.microsoft.com/office/powerpoint/2010/main" xmlns="" val="14459246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EBV – </a:t>
            </a:r>
            <a:r>
              <a:rPr lang="el-GR" dirty="0" smtClean="0"/>
              <a:t>Διάγνωση</a:t>
            </a:r>
            <a:endParaRPr lang="en-US" dirty="0"/>
          </a:p>
        </p:txBody>
      </p:sp>
      <p:sp>
        <p:nvSpPr>
          <p:cNvPr id="3" name="Content Placeholder 2"/>
          <p:cNvSpPr>
            <a:spLocks noGrp="1"/>
          </p:cNvSpPr>
          <p:nvPr>
            <p:ph idx="1"/>
          </p:nvPr>
        </p:nvSpPr>
        <p:spPr/>
        <p:txBody>
          <a:bodyPr/>
          <a:lstStyle/>
          <a:p>
            <a:r>
              <a:rPr lang="en-US" dirty="0" smtClean="0"/>
              <a:t>PCR EBV </a:t>
            </a:r>
            <a:r>
              <a:rPr lang="el-GR" dirty="0" smtClean="0"/>
              <a:t>ΕΝΥ </a:t>
            </a:r>
            <a:endParaRPr lang="en-US" dirty="0" smtClean="0"/>
          </a:p>
          <a:p>
            <a:r>
              <a:rPr lang="el-GR" dirty="0" smtClean="0"/>
              <a:t>ανίχνευση ειδικών αντισωμάτων έναντι του </a:t>
            </a:r>
            <a:r>
              <a:rPr lang="en-US" dirty="0" smtClean="0"/>
              <a:t>EBV</a:t>
            </a:r>
            <a:endParaRPr lang="el-GR" dirty="0" smtClean="0"/>
          </a:p>
          <a:p>
            <a:endParaRPr lang="el-GR" dirty="0"/>
          </a:p>
          <a:p>
            <a:r>
              <a:rPr lang="el-GR" dirty="0" smtClean="0"/>
              <a:t>Η παρουσία άτυπων λεμφοκυττάρων στο ΕΝΥ ή στο περιφερικό αίμα είναι ενδεικτική λοίμωξης από </a:t>
            </a:r>
            <a:r>
              <a:rPr lang="en-US" dirty="0" smtClean="0"/>
              <a:t>EBV</a:t>
            </a:r>
            <a:endParaRPr lang="en-US" dirty="0"/>
          </a:p>
        </p:txBody>
      </p:sp>
    </p:spTree>
    <p:extLst>
      <p:ext uri="{BB962C8B-B14F-4D97-AF65-F5344CB8AC3E}">
        <p14:creationId xmlns:p14="http://schemas.microsoft.com/office/powerpoint/2010/main" xmlns="" val="33493005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in Wonderland Syndrome</a:t>
            </a:r>
            <a:endParaRPr lang="en-US" dirty="0"/>
          </a:p>
        </p:txBody>
      </p:sp>
      <p:sp>
        <p:nvSpPr>
          <p:cNvPr id="3" name="Content Placeholder 2"/>
          <p:cNvSpPr>
            <a:spLocks noGrp="1"/>
          </p:cNvSpPr>
          <p:nvPr>
            <p:ph idx="1"/>
          </p:nvPr>
        </p:nvSpPr>
        <p:spPr>
          <a:xfrm>
            <a:off x="838200" y="1825625"/>
            <a:ext cx="5923547" cy="4351338"/>
          </a:xfrm>
        </p:spPr>
        <p:txBody>
          <a:bodyPr>
            <a:normAutofit/>
          </a:bodyPr>
          <a:lstStyle/>
          <a:p>
            <a:pPr marL="0" indent="0">
              <a:buNone/>
            </a:pPr>
            <a:r>
              <a:rPr lang="el-GR" sz="2400" dirty="0" smtClean="0"/>
              <a:t>Διαστρεβλωμένη αντίληψη του σχήματος (</a:t>
            </a:r>
            <a:r>
              <a:rPr lang="en-US" sz="2400" dirty="0" smtClean="0"/>
              <a:t>meta-</a:t>
            </a:r>
            <a:r>
              <a:rPr lang="en-US" sz="2400" dirty="0" err="1" smtClean="0"/>
              <a:t>morphosia</a:t>
            </a:r>
            <a:r>
              <a:rPr lang="en-US" sz="2400" dirty="0" smtClean="0"/>
              <a:t>) </a:t>
            </a:r>
            <a:r>
              <a:rPr lang="el-GR" sz="2400" dirty="0" smtClean="0"/>
              <a:t>και του μεγέθους των αντικειμένων ή των προσώπων, που εμφανίζονται να είναι μικρότερα (</a:t>
            </a:r>
            <a:r>
              <a:rPr lang="en-US" sz="2400" dirty="0" err="1" smtClean="0"/>
              <a:t>micropsia</a:t>
            </a:r>
            <a:r>
              <a:rPr lang="en-US" sz="2400" dirty="0" smtClean="0"/>
              <a:t>) </a:t>
            </a:r>
            <a:r>
              <a:rPr lang="el-GR" sz="2400" dirty="0" smtClean="0"/>
              <a:t>ή μεγαλύτερα (</a:t>
            </a:r>
            <a:r>
              <a:rPr lang="en-US" sz="2400" dirty="0" err="1" smtClean="0"/>
              <a:t>macropsia</a:t>
            </a:r>
            <a:r>
              <a:rPr lang="en-US" sz="2400" dirty="0" smtClean="0"/>
              <a:t>). </a:t>
            </a:r>
            <a:endParaRPr lang="el-GR" sz="2400" dirty="0" smtClean="0"/>
          </a:p>
          <a:p>
            <a:pPr marL="0" indent="0">
              <a:buNone/>
            </a:pPr>
            <a:endParaRPr lang="el-GR" sz="2400" dirty="0"/>
          </a:p>
          <a:p>
            <a:pPr marL="0" indent="0">
              <a:buNone/>
            </a:pPr>
            <a:r>
              <a:rPr lang="el-GR" sz="2400" dirty="0" smtClean="0"/>
              <a:t>Συνηθέστερα εμφανίζεται με </a:t>
            </a:r>
            <a:r>
              <a:rPr lang="el-GR" sz="2400" dirty="0"/>
              <a:t>εσφαλμένη αντίληψη του μεγέθους και σχήματος των μελών του σώματος </a:t>
            </a:r>
            <a:r>
              <a:rPr lang="el-GR" sz="2400" dirty="0" smtClean="0"/>
              <a:t>και διαστρεβλωμένη αντίληψη του χρόνου.</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01164" y="2220078"/>
            <a:ext cx="4007520" cy="2688806"/>
          </a:xfrm>
          <a:prstGeom prst="rect">
            <a:avLst/>
          </a:prstGeom>
        </p:spPr>
      </p:pic>
    </p:spTree>
    <p:extLst>
      <p:ext uri="{BB962C8B-B14F-4D97-AF65-F5344CB8AC3E}">
        <p14:creationId xmlns:p14="http://schemas.microsoft.com/office/powerpoint/2010/main" xmlns="" val="30994240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6609347" cy="1711659"/>
          </a:xfrm>
        </p:spPr>
        <p:txBody>
          <a:bodyPr/>
          <a:lstStyle/>
          <a:p>
            <a:r>
              <a:rPr lang="el-GR" dirty="0" smtClean="0"/>
              <a:t>Η ασυνήθιστη αυτή νευρολογική εικόνα έχει βρεθεί να συνοδεύει κυρίως </a:t>
            </a:r>
            <a:r>
              <a:rPr lang="el-GR" dirty="0" err="1" smtClean="0"/>
              <a:t>κροταφο</a:t>
            </a:r>
            <a:r>
              <a:rPr lang="el-GR" dirty="0" smtClean="0"/>
              <a:t>-ινιακές ή </a:t>
            </a:r>
            <a:r>
              <a:rPr lang="el-GR" dirty="0" err="1" smtClean="0"/>
              <a:t>βρέγματο</a:t>
            </a:r>
            <a:r>
              <a:rPr lang="el-GR" dirty="0" smtClean="0"/>
              <a:t>-ινιακές </a:t>
            </a:r>
            <a:r>
              <a:rPr lang="el-GR" dirty="0"/>
              <a:t>εγκεφαλικές </a:t>
            </a:r>
            <a:r>
              <a:rPr lang="el-GR" dirty="0" smtClean="0"/>
              <a:t>βλάβες.</a:t>
            </a:r>
          </a:p>
          <a:p>
            <a:pPr marL="0" indent="0">
              <a:buNone/>
            </a:pPr>
            <a:endParaRPr lang="el-G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9352" y="4490742"/>
            <a:ext cx="3500438" cy="2252456"/>
          </a:xfrm>
          <a:prstGeom prst="rect">
            <a:avLst/>
          </a:prstGeom>
        </p:spPr>
      </p:pic>
      <p:sp>
        <p:nvSpPr>
          <p:cNvPr id="7" name="Content Placeholder 2"/>
          <p:cNvSpPr txBox="1">
            <a:spLocks/>
          </p:cNvSpPr>
          <p:nvPr/>
        </p:nvSpPr>
        <p:spPr>
          <a:xfrm>
            <a:off x="4174958" y="4490742"/>
            <a:ext cx="7178842" cy="1821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2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800" kern="1200">
                <a:solidFill>
                  <a:schemeClr val="accent4">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dirty="0" smtClean="0"/>
          </a:p>
          <a:p>
            <a:r>
              <a:rPr lang="el-GR" dirty="0" smtClean="0"/>
              <a:t>Το σύνδρομο έχει συσχετιστεί με λοιμώδη μονοπυρήνωση από </a:t>
            </a:r>
            <a:r>
              <a:rPr lang="en-US" dirty="0" smtClean="0"/>
              <a:t>EBV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21579" y="1690688"/>
            <a:ext cx="3048000" cy="2133600"/>
          </a:xfrm>
          <a:prstGeom prst="rect">
            <a:avLst/>
          </a:prstGeom>
        </p:spPr>
      </p:pic>
    </p:spTree>
    <p:extLst>
      <p:ext uri="{BB962C8B-B14F-4D97-AF65-F5344CB8AC3E}">
        <p14:creationId xmlns:p14="http://schemas.microsoft.com/office/powerpoint/2010/main" xmlns="" val="1017992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Η κλινική εικόνα της μηνιγγίτιδας μπορεί να ποικίλει ανάλογα με:</a:t>
            </a:r>
          </a:p>
          <a:p>
            <a:pPr lvl="1"/>
            <a:r>
              <a:rPr lang="el-GR" dirty="0" smtClean="0"/>
              <a:t>ηλικία</a:t>
            </a:r>
          </a:p>
          <a:p>
            <a:pPr lvl="1"/>
            <a:r>
              <a:rPr lang="el-GR" dirty="0" smtClean="0"/>
              <a:t>υποκείμενη νοσολογία</a:t>
            </a:r>
          </a:p>
          <a:p>
            <a:pPr lvl="2"/>
            <a:r>
              <a:rPr lang="el-GR" dirty="0" smtClean="0"/>
              <a:t>τραύμα κεφαλής</a:t>
            </a:r>
          </a:p>
          <a:p>
            <a:pPr lvl="2"/>
            <a:r>
              <a:rPr lang="el-GR" dirty="0" smtClean="0"/>
              <a:t>πρόσφατο νευρολογικό χειρουργ</a:t>
            </a:r>
            <a:r>
              <a:rPr lang="el-GR" dirty="0"/>
              <a:t>ε</a:t>
            </a:r>
            <a:r>
              <a:rPr lang="el-GR" dirty="0" smtClean="0"/>
              <a:t>ίο</a:t>
            </a:r>
          </a:p>
          <a:p>
            <a:pPr lvl="2"/>
            <a:r>
              <a:rPr lang="en-US" dirty="0" smtClean="0"/>
              <a:t>CSF shunt</a:t>
            </a:r>
          </a:p>
          <a:p>
            <a:pPr lvl="2"/>
            <a:r>
              <a:rPr lang="el-GR" dirty="0" smtClean="0"/>
              <a:t>ανοσοκαταστολή (φάρμακα, </a:t>
            </a:r>
            <a:r>
              <a:rPr lang="en-US" dirty="0" smtClean="0"/>
              <a:t>HIV</a:t>
            </a:r>
            <a:r>
              <a:rPr lang="el-GR" dirty="0" smtClean="0"/>
              <a:t>..)</a:t>
            </a:r>
          </a:p>
          <a:p>
            <a:pPr lvl="1"/>
            <a:endParaRPr lang="en-US" dirty="0"/>
          </a:p>
        </p:txBody>
      </p:sp>
    </p:spTree>
    <p:extLst>
      <p:ext uri="{BB962C8B-B14F-4D97-AF65-F5344CB8AC3E}">
        <p14:creationId xmlns:p14="http://schemas.microsoft.com/office/powerpoint/2010/main" xmlns="" val="39960079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HHV-6</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605514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HHV – 6 </a:t>
            </a:r>
            <a:endParaRPr lang="en-US" dirty="0"/>
          </a:p>
        </p:txBody>
      </p:sp>
      <p:sp>
        <p:nvSpPr>
          <p:cNvPr id="5" name="Content Placeholder 4"/>
          <p:cNvSpPr>
            <a:spLocks noGrp="1"/>
          </p:cNvSpPr>
          <p:nvPr>
            <p:ph idx="1"/>
          </p:nvPr>
        </p:nvSpPr>
        <p:spPr/>
        <p:txBody>
          <a:bodyPr>
            <a:normAutofit fontScale="92500" lnSpcReduction="10000"/>
          </a:bodyPr>
          <a:lstStyle/>
          <a:p>
            <a:r>
              <a:rPr lang="el-GR" dirty="0" smtClean="0"/>
              <a:t>Μεταδίδεται με σίελο και πιθανώς με εκκρίσεις γεννητικών οργάνων</a:t>
            </a:r>
          </a:p>
          <a:p>
            <a:r>
              <a:rPr lang="el-GR" dirty="0" smtClean="0"/>
              <a:t>Πρωτοπαθής λοίμωξη συνήθως κατά τη βρεφική ηλικία, όταν μειώνονται τα μητρικά αντισώματα</a:t>
            </a:r>
          </a:p>
          <a:p>
            <a:pPr lvl="1"/>
            <a:r>
              <a:rPr lang="el-GR" dirty="0" smtClean="0"/>
              <a:t>Ηλικία μέγιστης επίπτωσης 9-21 μηνών</a:t>
            </a:r>
          </a:p>
          <a:p>
            <a:pPr lvl="1"/>
            <a:r>
              <a:rPr lang="el-GR" dirty="0" smtClean="0"/>
              <a:t>Νήπια 24 μηνών 80% </a:t>
            </a:r>
            <a:r>
              <a:rPr lang="el-GR" dirty="0" err="1" smtClean="0"/>
              <a:t>οροθερικότητα</a:t>
            </a:r>
            <a:endParaRPr lang="el-GR" dirty="0" smtClean="0"/>
          </a:p>
          <a:p>
            <a:r>
              <a:rPr lang="el-GR" dirty="0" smtClean="0"/>
              <a:t>Πρωτογενής λοίμωξη: αιφνίδιο εξάνθημα (</a:t>
            </a:r>
            <a:r>
              <a:rPr lang="el-GR" dirty="0" err="1" smtClean="0"/>
              <a:t>ροδάνθη</a:t>
            </a:r>
            <a:r>
              <a:rPr lang="el-GR" dirty="0" smtClean="0"/>
              <a:t>)</a:t>
            </a:r>
          </a:p>
          <a:p>
            <a:r>
              <a:rPr lang="el-GR" dirty="0" smtClean="0"/>
              <a:t>10-20% των πυρετικών σπασμών χωρίς εξάνθημα στη βρεφική ηλικία προκαλείται από τον </a:t>
            </a:r>
            <a:r>
              <a:rPr lang="en-US" dirty="0" smtClean="0"/>
              <a:t>HHV-6</a:t>
            </a:r>
          </a:p>
          <a:p>
            <a:r>
              <a:rPr lang="el-GR" dirty="0" smtClean="0"/>
              <a:t>Ο ιός μετά την πρωτογενή λοίμωξη παραμένει σε λανθάνουσα κατάσταση και η </a:t>
            </a:r>
            <a:r>
              <a:rPr lang="el-GR" dirty="0" err="1" smtClean="0"/>
              <a:t>επανενεργοποίησή</a:t>
            </a:r>
            <a:r>
              <a:rPr lang="el-GR" dirty="0" smtClean="0"/>
              <a:t> του προκαλεί νόσο</a:t>
            </a:r>
            <a:endParaRPr lang="en-US" dirty="0"/>
          </a:p>
        </p:txBody>
      </p:sp>
    </p:spTree>
    <p:extLst>
      <p:ext uri="{BB962C8B-B14F-4D97-AF65-F5344CB8AC3E}">
        <p14:creationId xmlns:p14="http://schemas.microsoft.com/office/powerpoint/2010/main" xmlns="" val="2812748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l-GR" dirty="0" smtClean="0"/>
              <a:t>Σε μεγαλύτερες ηλικίες, ο </a:t>
            </a:r>
            <a:r>
              <a:rPr lang="en-US" dirty="0" smtClean="0"/>
              <a:t>HHV-6 </a:t>
            </a:r>
            <a:r>
              <a:rPr lang="el-GR" dirty="0" smtClean="0"/>
              <a:t>έχει συσχετιστεί με σύνδρομα μονοπυρήνωσης, εστιακή εγκεφαλίτιδα, </a:t>
            </a:r>
            <a:r>
              <a:rPr lang="el-GR" dirty="0" err="1" smtClean="0"/>
              <a:t>πνευμονίτιδα</a:t>
            </a:r>
            <a:r>
              <a:rPr lang="el-GR" dirty="0" smtClean="0"/>
              <a:t> και </a:t>
            </a:r>
            <a:r>
              <a:rPr lang="el-GR" dirty="0" err="1" smtClean="0"/>
              <a:t>διάσπρτη</a:t>
            </a:r>
            <a:r>
              <a:rPr lang="el-GR" dirty="0" smtClean="0"/>
              <a:t> νόσο. </a:t>
            </a:r>
          </a:p>
          <a:p>
            <a:endParaRPr lang="el-GR" dirty="0"/>
          </a:p>
          <a:p>
            <a:r>
              <a:rPr lang="en-US" dirty="0" smtClean="0"/>
              <a:t>HHV – 6 </a:t>
            </a:r>
            <a:r>
              <a:rPr lang="el-GR" dirty="0" smtClean="0"/>
              <a:t>εγκεφαλίτιδα συχνότερα σε </a:t>
            </a:r>
            <a:r>
              <a:rPr lang="el-GR" dirty="0" err="1" smtClean="0"/>
              <a:t>ανοσοκατεσταλμένους</a:t>
            </a:r>
            <a:r>
              <a:rPr lang="el-GR" dirty="0" smtClean="0"/>
              <a:t> ασθενείς, κυρίως μεταμοσχευμένους. </a:t>
            </a:r>
          </a:p>
          <a:p>
            <a:pPr lvl="1"/>
            <a:r>
              <a:rPr lang="el-GR" dirty="0" smtClean="0"/>
              <a:t>Σε ασθενείς με μεταμόσχευση αιμοποιητικών κυττάρων προκαλεί </a:t>
            </a:r>
            <a:r>
              <a:rPr lang="el-GR" dirty="0" err="1" smtClean="0"/>
              <a:t>μεταιχνμιακή</a:t>
            </a:r>
            <a:r>
              <a:rPr lang="el-GR" dirty="0" smtClean="0"/>
              <a:t> εγκεφαλίτιδα που χαρακτηρίζεται από απώλεια μνήμης (</a:t>
            </a:r>
            <a:r>
              <a:rPr lang="en-US" dirty="0" smtClean="0"/>
              <a:t>short-term)</a:t>
            </a:r>
            <a:r>
              <a:rPr lang="el-GR" dirty="0" smtClean="0"/>
              <a:t>, αϋπνία και επιληπτικές κρίσεις.</a:t>
            </a:r>
          </a:p>
          <a:p>
            <a:pPr lvl="1"/>
            <a:r>
              <a:rPr lang="en-US" dirty="0" smtClean="0"/>
              <a:t>MRI:</a:t>
            </a:r>
            <a:r>
              <a:rPr lang="el-GR" dirty="0" smtClean="0"/>
              <a:t> χαρακτηριστικά αυξημένο σήμα στον έσω κροταφικό λοβό σε Τ2 ακολουθίες</a:t>
            </a:r>
            <a:endParaRPr lang="en-US" dirty="0"/>
          </a:p>
        </p:txBody>
      </p:sp>
    </p:spTree>
    <p:extLst>
      <p:ext uri="{BB962C8B-B14F-4D97-AF65-F5344CB8AC3E}">
        <p14:creationId xmlns:p14="http://schemas.microsoft.com/office/powerpoint/2010/main" xmlns="" val="41383818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smtClean="0"/>
              <a:t>Σε </a:t>
            </a:r>
            <a:r>
              <a:rPr lang="el-GR" dirty="0" err="1" smtClean="0"/>
              <a:t>ανοσοεπαρκεί</a:t>
            </a:r>
            <a:r>
              <a:rPr lang="el-GR" dirty="0" smtClean="0"/>
              <a:t> άτομα, ο </a:t>
            </a:r>
            <a:r>
              <a:rPr lang="en-US" dirty="0" smtClean="0"/>
              <a:t>HHV – 6 </a:t>
            </a:r>
            <a:r>
              <a:rPr lang="el-GR" dirty="0" smtClean="0"/>
              <a:t>έχει συσχετιστεί με εστιακή εγκεφαλίτιδα</a:t>
            </a:r>
          </a:p>
          <a:p>
            <a:r>
              <a:rPr lang="el-GR" dirty="0" smtClean="0"/>
              <a:t>ΕΝΥ: </a:t>
            </a:r>
            <a:r>
              <a:rPr lang="el-GR" dirty="0"/>
              <a:t>λεμφοκυτταρική </a:t>
            </a:r>
            <a:r>
              <a:rPr lang="el-GR" dirty="0" err="1"/>
              <a:t>πλειοκυττάρωση</a:t>
            </a:r>
            <a:r>
              <a:rPr lang="el-GR" dirty="0"/>
              <a:t>, </a:t>
            </a:r>
            <a:r>
              <a:rPr lang="en-US" dirty="0"/>
              <a:t>↑ </a:t>
            </a:r>
            <a:r>
              <a:rPr lang="el-GR" dirty="0"/>
              <a:t>πρωτεΐνη, </a:t>
            </a:r>
            <a:r>
              <a:rPr lang="el-GR" dirty="0" err="1"/>
              <a:t>κφ</a:t>
            </a:r>
            <a:r>
              <a:rPr lang="el-GR" dirty="0"/>
              <a:t> γλυκόζη</a:t>
            </a:r>
          </a:p>
          <a:p>
            <a:r>
              <a:rPr lang="en-US" dirty="0" smtClean="0"/>
              <a:t>MRI: </a:t>
            </a:r>
            <a:r>
              <a:rPr lang="el-GR" dirty="0" smtClean="0"/>
              <a:t>φυσιολογική ή βλάβες κροταφικού λοβού</a:t>
            </a:r>
          </a:p>
          <a:p>
            <a:r>
              <a:rPr lang="el-GR" dirty="0" smtClean="0"/>
              <a:t>Διάγνωση: </a:t>
            </a:r>
            <a:r>
              <a:rPr lang="en-US" dirty="0" smtClean="0"/>
              <a:t>PCR </a:t>
            </a:r>
            <a:r>
              <a:rPr lang="el-GR" dirty="0" smtClean="0"/>
              <a:t>ΕΝΥ ή ορολογικός έλεγχος</a:t>
            </a:r>
            <a:endParaRPr lang="en-US" dirty="0"/>
          </a:p>
        </p:txBody>
      </p:sp>
    </p:spTree>
    <p:extLst>
      <p:ext uri="{BB962C8B-B14F-4D97-AF65-F5344CB8AC3E}">
        <p14:creationId xmlns:p14="http://schemas.microsoft.com/office/powerpoint/2010/main" xmlns="" val="22705685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HHV – 6 </a:t>
            </a:r>
            <a:r>
              <a:rPr lang="el-GR" dirty="0" smtClean="0"/>
              <a:t>Θεραπεία</a:t>
            </a:r>
            <a:endParaRPr lang="en-US" dirty="0"/>
          </a:p>
        </p:txBody>
      </p:sp>
      <p:sp>
        <p:nvSpPr>
          <p:cNvPr id="3" name="Content Placeholder 2"/>
          <p:cNvSpPr>
            <a:spLocks noGrp="1"/>
          </p:cNvSpPr>
          <p:nvPr>
            <p:ph idx="1"/>
          </p:nvPr>
        </p:nvSpPr>
        <p:spPr/>
        <p:txBody>
          <a:bodyPr/>
          <a:lstStyle/>
          <a:p>
            <a:r>
              <a:rPr lang="en-US" dirty="0" smtClean="0"/>
              <a:t>HHV – 6 </a:t>
            </a:r>
            <a:r>
              <a:rPr lang="el-GR" dirty="0" smtClean="0"/>
              <a:t>ανθεκτικός στην </a:t>
            </a:r>
            <a:r>
              <a:rPr lang="el-GR" dirty="0" err="1" smtClean="0"/>
              <a:t>ακυκλοβίρη</a:t>
            </a:r>
            <a:endParaRPr lang="el-GR" dirty="0" smtClean="0"/>
          </a:p>
          <a:p>
            <a:r>
              <a:rPr lang="el-GR" dirty="0" smtClean="0"/>
              <a:t>Ανταποκρίνεται στην θεραπεία με  </a:t>
            </a:r>
            <a:r>
              <a:rPr lang="en-US" dirty="0" smtClean="0"/>
              <a:t>ganciclovir + </a:t>
            </a:r>
            <a:r>
              <a:rPr lang="en-US" dirty="0" err="1" smtClean="0"/>
              <a:t>foscarnet</a:t>
            </a:r>
            <a:endParaRPr lang="el-GR" dirty="0" smtClean="0"/>
          </a:p>
          <a:p>
            <a:r>
              <a:rPr lang="el-GR" dirty="0" smtClean="0"/>
              <a:t>Ευαίσθητος στο </a:t>
            </a:r>
            <a:r>
              <a:rPr lang="en-US" dirty="0" err="1" smtClean="0"/>
              <a:t>cidofovir</a:t>
            </a:r>
            <a:r>
              <a:rPr lang="el-GR" dirty="0" smtClean="0"/>
              <a:t>, όμως δεν ενδείκνυται η θεραπεία αυτή για λοίμωξη του ΚΝΣ λόγω του αυξημένου κινδύνου ανεπιθύμητων ενεργειών &amp; αβεβαιότητας της διεισδυτικότητας του φαρμάκου στο ΚΝΣ</a:t>
            </a:r>
            <a:endParaRPr lang="en-US" dirty="0"/>
          </a:p>
        </p:txBody>
      </p:sp>
    </p:spTree>
    <p:extLst>
      <p:ext uri="{BB962C8B-B14F-4D97-AF65-F5344CB8AC3E}">
        <p14:creationId xmlns:p14="http://schemas.microsoft.com/office/powerpoint/2010/main" xmlns="" val="7889006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Simian </a:t>
            </a:r>
            <a:r>
              <a:rPr lang="en-US" dirty="0" err="1" smtClean="0"/>
              <a:t>herpesvirus</a:t>
            </a:r>
            <a:r>
              <a:rPr lang="en-US" dirty="0" smtClean="0"/>
              <a:t> 8</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30490799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l-GR" dirty="0" smtClean="0"/>
              <a:t>Μολύνει πιθήκους του Παλαιού Κόσμου (</a:t>
            </a:r>
            <a:r>
              <a:rPr lang="en-US" dirty="0" smtClean="0"/>
              <a:t>Old World)</a:t>
            </a:r>
          </a:p>
          <a:p>
            <a:r>
              <a:rPr lang="el-GR" dirty="0" smtClean="0"/>
              <a:t>Ο μόνος μη ανθρώπινος </a:t>
            </a:r>
            <a:r>
              <a:rPr lang="el-GR" dirty="0" err="1" smtClean="0"/>
              <a:t>ερπητοϊός</a:t>
            </a:r>
            <a:r>
              <a:rPr lang="el-GR" dirty="0" smtClean="0"/>
              <a:t> που προσβάλλει και τους ανθρώπους και σχετίζεται με υψηλή θνητότητα.</a:t>
            </a:r>
          </a:p>
          <a:p>
            <a:r>
              <a:rPr lang="el-GR" dirty="0" smtClean="0"/>
              <a:t>Πίθηκοι του γένους </a:t>
            </a:r>
            <a:r>
              <a:rPr lang="en-US" dirty="0" err="1" smtClean="0"/>
              <a:t>Macaca</a:t>
            </a:r>
            <a:r>
              <a:rPr lang="en-US" dirty="0" smtClean="0"/>
              <a:t> (macaques) </a:t>
            </a:r>
            <a:r>
              <a:rPr lang="el-GR" dirty="0" smtClean="0"/>
              <a:t>είναι φορείς του ιού και μεταδίδουν τον ιό, χωρίς οι </a:t>
            </a:r>
            <a:r>
              <a:rPr lang="el-GR" dirty="0" err="1" smtClean="0"/>
              <a:t>ίδοι</a:t>
            </a:r>
            <a:r>
              <a:rPr lang="el-GR" dirty="0" smtClean="0"/>
              <a:t> να νοσούν.</a:t>
            </a:r>
          </a:p>
          <a:p>
            <a:endParaRPr lang="el-GR" dirty="0"/>
          </a:p>
        </p:txBody>
      </p:sp>
    </p:spTree>
    <p:extLst>
      <p:ext uri="{BB962C8B-B14F-4D97-AF65-F5344CB8AC3E}">
        <p14:creationId xmlns:p14="http://schemas.microsoft.com/office/powerpoint/2010/main" xmlns="" val="3410538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Μετάδοση: μετά από δήγμα πιθήκου, αμυχή ή επαφή βλεννογόνου με μολυσμένα σωματικά υγρά</a:t>
            </a:r>
            <a:endParaRPr lang="en-US" dirty="0"/>
          </a:p>
          <a:p>
            <a:endParaRPr lang="el-GR" dirty="0" smtClean="0"/>
          </a:p>
          <a:p>
            <a:r>
              <a:rPr lang="el-GR" dirty="0" smtClean="0"/>
              <a:t>Στην περιοχή της έκθεσης αναπτύσσονται </a:t>
            </a:r>
            <a:r>
              <a:rPr lang="el-GR" dirty="0" err="1" smtClean="0"/>
              <a:t>κυστίδια</a:t>
            </a:r>
            <a:r>
              <a:rPr lang="el-GR" dirty="0" smtClean="0"/>
              <a:t>, και έναρξη συνδρόμου που ομοιάζει με </a:t>
            </a:r>
            <a:r>
              <a:rPr lang="el-GR" dirty="0" err="1" smtClean="0"/>
              <a:t>ιογενεί</a:t>
            </a:r>
            <a:r>
              <a:rPr lang="el-GR" dirty="0" smtClean="0"/>
              <a:t> συνδρομή με πυρετό, ρίγος, μυαλγίες και κεφαλαλγία</a:t>
            </a:r>
          </a:p>
          <a:p>
            <a:r>
              <a:rPr lang="el-GR" dirty="0" smtClean="0"/>
              <a:t>Όταν ο ιός εισβάλει στο ΚΝΣ, ο ασθενείς αναπτύσσει διπλωπία, αταξία, υπεραισθησία, διέγερση και ανιούσα παράλυση</a:t>
            </a:r>
            <a:endParaRPr lang="en-US" dirty="0"/>
          </a:p>
        </p:txBody>
      </p:sp>
    </p:spTree>
    <p:extLst>
      <p:ext uri="{BB962C8B-B14F-4D97-AF65-F5344CB8AC3E}">
        <p14:creationId xmlns:p14="http://schemas.microsoft.com/office/powerpoint/2010/main" xmlns="" val="30642159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l-GR" dirty="0" smtClean="0"/>
              <a:t>Διάγνωση: Καλλιέργεια περιοχής εισόδου &amp; ανεύρεση αντισωμάτων</a:t>
            </a:r>
          </a:p>
          <a:p>
            <a:endParaRPr lang="el-GR" dirty="0"/>
          </a:p>
          <a:p>
            <a:r>
              <a:rPr lang="el-GR" dirty="0" smtClean="0"/>
              <a:t>Θνητότητα 100% εάν εμφανιστούν ΚΝΣ συμπτώματα</a:t>
            </a:r>
          </a:p>
          <a:p>
            <a:endParaRPr lang="el-GR" dirty="0"/>
          </a:p>
          <a:p>
            <a:endParaRPr lang="en-US" dirty="0"/>
          </a:p>
        </p:txBody>
      </p:sp>
    </p:spTree>
    <p:extLst>
      <p:ext uri="{BB962C8B-B14F-4D97-AF65-F5344CB8AC3E}">
        <p14:creationId xmlns:p14="http://schemas.microsoft.com/office/powerpoint/2010/main" xmlns="" val="7272196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l-GR" u="sng" dirty="0" smtClean="0"/>
              <a:t>Προφυλακτική θεραπεία μετά από έκθεση</a:t>
            </a:r>
          </a:p>
          <a:p>
            <a:r>
              <a:rPr lang="el-GR" dirty="0" err="1" smtClean="0"/>
              <a:t>Ασυμπτωματικοί</a:t>
            </a:r>
            <a:r>
              <a:rPr lang="el-GR" dirty="0" smtClean="0"/>
              <a:t> ασθενείς:</a:t>
            </a:r>
          </a:p>
          <a:p>
            <a:pPr marL="0" indent="0">
              <a:buNone/>
            </a:pPr>
            <a:r>
              <a:rPr lang="en-US" dirty="0" err="1" smtClean="0"/>
              <a:t>p.o</a:t>
            </a:r>
            <a:r>
              <a:rPr lang="en-US" dirty="0" smtClean="0"/>
              <a:t> </a:t>
            </a:r>
            <a:r>
              <a:rPr lang="en-US" dirty="0" err="1" smtClean="0"/>
              <a:t>valacyclovir</a:t>
            </a:r>
            <a:r>
              <a:rPr lang="en-US" dirty="0" smtClean="0"/>
              <a:t> 1g x3 </a:t>
            </a:r>
            <a:r>
              <a:rPr lang="el-GR" dirty="0" smtClean="0"/>
              <a:t>για 14 ημέρες</a:t>
            </a:r>
          </a:p>
          <a:p>
            <a:r>
              <a:rPr lang="el-GR" dirty="0" smtClean="0"/>
              <a:t>Συμπτωματικοί ασθενείς, χωρίς ΚΝΣ συμπτώματα:</a:t>
            </a:r>
          </a:p>
          <a:p>
            <a:pPr marL="0" indent="0">
              <a:buNone/>
            </a:pPr>
            <a:r>
              <a:rPr lang="en-US" dirty="0" smtClean="0"/>
              <a:t>Acyclovir 12.5-15 mg/kg x3</a:t>
            </a:r>
          </a:p>
          <a:p>
            <a:pPr marL="0" indent="0">
              <a:buNone/>
            </a:pPr>
            <a:r>
              <a:rPr lang="el-GR" dirty="0" smtClean="0"/>
              <a:t>ή</a:t>
            </a:r>
          </a:p>
          <a:p>
            <a:pPr marL="0" indent="0">
              <a:buNone/>
            </a:pPr>
            <a:r>
              <a:rPr lang="en-US" dirty="0" smtClean="0"/>
              <a:t>IV Ganciclovir 5 mg/kg x2</a:t>
            </a:r>
          </a:p>
          <a:p>
            <a:r>
              <a:rPr lang="el-GR" dirty="0" smtClean="0"/>
              <a:t>Ασθενείς με ΚΝΣ συμπτώματα:</a:t>
            </a:r>
          </a:p>
          <a:p>
            <a:pPr marL="0" indent="0">
              <a:buNone/>
            </a:pPr>
            <a:r>
              <a:rPr lang="el-GR" dirty="0" smtClean="0"/>
              <a:t>Προτιμάτε η θεραπεία με </a:t>
            </a:r>
            <a:r>
              <a:rPr lang="en-US" dirty="0" smtClean="0"/>
              <a:t>Ganciclovir</a:t>
            </a:r>
            <a:endParaRPr lang="en-US" dirty="0"/>
          </a:p>
        </p:txBody>
      </p:sp>
    </p:spTree>
    <p:extLst>
      <p:ext uri="{BB962C8B-B14F-4D97-AF65-F5344CB8AC3E}">
        <p14:creationId xmlns:p14="http://schemas.microsoft.com/office/powerpoint/2010/main" xmlns="" val="2835198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997" y="160826"/>
            <a:ext cx="10515600" cy="577410"/>
          </a:xfrm>
        </p:spPr>
        <p:txBody>
          <a:bodyPr>
            <a:normAutofit fontScale="90000"/>
          </a:bodyPr>
          <a:lstStyle/>
          <a:p>
            <a:r>
              <a:rPr lang="el-GR" sz="3600" dirty="0" smtClean="0"/>
              <a:t>Διαφορική Διάγνωση Οξείας Μηνιγγίτιδας</a:t>
            </a:r>
            <a:endParaRPr lang="en-US" sz="3600" dirty="0"/>
          </a:p>
        </p:txBody>
      </p:sp>
      <p:sp>
        <p:nvSpPr>
          <p:cNvPr id="4" name="Rounded Rectangle 3"/>
          <p:cNvSpPr/>
          <p:nvPr/>
        </p:nvSpPr>
        <p:spPr>
          <a:xfrm>
            <a:off x="520505" y="1146514"/>
            <a:ext cx="2982351" cy="3221502"/>
          </a:xfrm>
          <a:prstGeom prst="roundRect">
            <a:avLst/>
          </a:prstGeom>
          <a:noFill/>
          <a:ln w="28575">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Ιοί</a:t>
            </a: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Nonpolio</a:t>
            </a:r>
            <a:r>
              <a:rPr lang="en-US" sz="1600" i="1" dirty="0">
                <a:latin typeface="Open Sans" panose="020B0606030504020204" pitchFamily="34" charset="0"/>
                <a:ea typeface="Open Sans" panose="020B0606030504020204" pitchFamily="34" charset="0"/>
                <a:cs typeface="Open Sans" panose="020B0606030504020204" pitchFamily="34" charset="0"/>
              </a:rPr>
              <a:t> </a:t>
            </a:r>
            <a:r>
              <a:rPr lang="en-US" sz="1600" i="1" dirty="0" err="1">
                <a:latin typeface="Open Sans" panose="020B0606030504020204" pitchFamily="34" charset="0"/>
                <a:ea typeface="Open Sans" panose="020B0606030504020204" pitchFamily="34" charset="0"/>
                <a:cs typeface="Open Sans" panose="020B0606030504020204" pitchFamily="34" charset="0"/>
              </a:rPr>
              <a:t>enteroviruses</a:t>
            </a:r>
            <a:r>
              <a:rPr lang="en-US" sz="1600" i="1" dirty="0">
                <a:latin typeface="Open Sans" panose="020B0606030504020204" pitchFamily="34" charset="0"/>
                <a:ea typeface="Open Sans" panose="020B0606030504020204" pitchFamily="34" charset="0"/>
                <a:cs typeface="Open Sans" panose="020B0606030504020204" pitchFamily="34" charset="0"/>
              </a:rPr>
              <a:t> (Echo, Coxsackie)</a:t>
            </a: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Arboviruses</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Herpesviruses</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Lymphatic </a:t>
            </a:r>
            <a:r>
              <a:rPr lang="en-US" sz="1600" i="1" dirty="0" err="1">
                <a:latin typeface="Open Sans" panose="020B0606030504020204" pitchFamily="34" charset="0"/>
                <a:ea typeface="Open Sans" panose="020B0606030504020204" pitchFamily="34" charset="0"/>
                <a:cs typeface="Open Sans" panose="020B0606030504020204" pitchFamily="34" charset="0"/>
              </a:rPr>
              <a:t>choriominigitis</a:t>
            </a:r>
            <a:r>
              <a:rPr lang="en-US" sz="1600" i="1" dirty="0">
                <a:latin typeface="Open Sans" panose="020B0606030504020204" pitchFamily="34" charset="0"/>
                <a:ea typeface="Open Sans" panose="020B0606030504020204" pitchFamily="34" charset="0"/>
                <a:cs typeface="Open Sans" panose="020B0606030504020204" pitchFamily="34" charset="0"/>
              </a:rPr>
              <a:t> virus</a:t>
            </a: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HIV</a:t>
            </a: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Adenovirus</a:t>
            </a: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Parainfluenza</a:t>
            </a:r>
            <a:r>
              <a:rPr lang="en-US" sz="1600" i="1" dirty="0">
                <a:latin typeface="Open Sans" panose="020B0606030504020204" pitchFamily="34" charset="0"/>
                <a:ea typeface="Open Sans" panose="020B0606030504020204" pitchFamily="34" charset="0"/>
                <a:cs typeface="Open Sans" panose="020B0606030504020204" pitchFamily="34" charset="0"/>
              </a:rPr>
              <a:t> type 3</a:t>
            </a: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Influenza virus</a:t>
            </a: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Measles </a:t>
            </a:r>
            <a:r>
              <a:rPr lang="en-US" sz="1600" i="1" dirty="0" smtClean="0">
                <a:latin typeface="Open Sans" panose="020B0606030504020204" pitchFamily="34" charset="0"/>
                <a:ea typeface="Open Sans" panose="020B0606030504020204" pitchFamily="34" charset="0"/>
                <a:cs typeface="Open Sans" panose="020B0606030504020204" pitchFamily="34" charset="0"/>
              </a:rPr>
              <a:t>virus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ounded Rectangle 4"/>
          <p:cNvSpPr/>
          <p:nvPr/>
        </p:nvSpPr>
        <p:spPr>
          <a:xfrm>
            <a:off x="520504" y="4501659"/>
            <a:ext cx="2982351" cy="2067950"/>
          </a:xfrm>
          <a:prstGeom prst="roundRect">
            <a:avLst/>
          </a:prstGeom>
          <a:noFill/>
          <a:ln w="28575">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Rickettsiae</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a:latin typeface="Open Sans" panose="020B0606030504020204" pitchFamily="34" charset="0"/>
                <a:ea typeface="Open Sans" panose="020B0606030504020204" pitchFamily="34" charset="0"/>
                <a:cs typeface="Open Sans" panose="020B0606030504020204" pitchFamily="34" charset="0"/>
              </a:rPr>
              <a:t>rickettssii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a:latin typeface="Open Sans" panose="020B0606030504020204" pitchFamily="34" charset="0"/>
                <a:ea typeface="Open Sans" panose="020B0606030504020204" pitchFamily="34" charset="0"/>
                <a:cs typeface="Open Sans" panose="020B0606030504020204" pitchFamily="34" charset="0"/>
              </a:rPr>
              <a:t>coronii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a:latin typeface="Open Sans" panose="020B0606030504020204" pitchFamily="34" charset="0"/>
                <a:ea typeface="Open Sans" panose="020B0606030504020204" pitchFamily="34" charset="0"/>
                <a:cs typeface="Open Sans" panose="020B0606030504020204" pitchFamily="34" charset="0"/>
              </a:rPr>
              <a:t>prowazekii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a:latin typeface="Open Sans" panose="020B0606030504020204" pitchFamily="34" charset="0"/>
                <a:ea typeface="Open Sans" panose="020B0606030504020204" pitchFamily="34" charset="0"/>
                <a:cs typeface="Open Sans" panose="020B0606030504020204" pitchFamily="34" charset="0"/>
              </a:rPr>
              <a:t>R. </a:t>
            </a:r>
            <a:r>
              <a:rPr lang="en-US" sz="1600" i="1" dirty="0" err="1">
                <a:latin typeface="Open Sans" panose="020B0606030504020204" pitchFamily="34" charset="0"/>
                <a:ea typeface="Open Sans" panose="020B0606030504020204" pitchFamily="34" charset="0"/>
                <a:cs typeface="Open Sans" panose="020B0606030504020204" pitchFamily="34" charset="0"/>
              </a:rPr>
              <a:t>typhi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Orientia</a:t>
            </a:r>
            <a:r>
              <a:rPr lang="en-US" sz="1600" i="1" dirty="0">
                <a:latin typeface="Open Sans" panose="020B0606030504020204" pitchFamily="34" charset="0"/>
                <a:ea typeface="Open Sans" panose="020B0606030504020204" pitchFamily="34" charset="0"/>
                <a:cs typeface="Open Sans" panose="020B0606030504020204" pitchFamily="34" charset="0"/>
              </a:rPr>
              <a:t> </a:t>
            </a:r>
            <a:r>
              <a:rPr lang="en-US" sz="1600" i="1" dirty="0" err="1">
                <a:latin typeface="Open Sans" panose="020B0606030504020204" pitchFamily="34" charset="0"/>
                <a:ea typeface="Open Sans" panose="020B0606030504020204" pitchFamily="34" charset="0"/>
                <a:cs typeface="Open Sans" panose="020B0606030504020204" pitchFamily="34" charset="0"/>
              </a:rPr>
              <a:t>Tsutsugamushi</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Erlichia</a:t>
            </a:r>
            <a:r>
              <a:rPr lang="en-US" sz="1600" i="1" dirty="0">
                <a:latin typeface="Open Sans" panose="020B0606030504020204" pitchFamily="34" charset="0"/>
                <a:ea typeface="Open Sans" panose="020B0606030504020204" pitchFamily="34" charset="0"/>
                <a:cs typeface="Open Sans" panose="020B0606030504020204" pitchFamily="34" charset="0"/>
              </a:rPr>
              <a:t> </a:t>
            </a:r>
            <a:r>
              <a:rPr lang="en-US" sz="1600" i="1" dirty="0" err="1">
                <a:latin typeface="Open Sans" panose="020B0606030504020204" pitchFamily="34" charset="0"/>
                <a:ea typeface="Open Sans" panose="020B0606030504020204" pitchFamily="34" charset="0"/>
                <a:cs typeface="Open Sans" panose="020B0606030504020204" pitchFamily="34" charset="0"/>
              </a:rPr>
              <a:t>spp</a:t>
            </a:r>
            <a:endParaRPr lang="en-US" sz="16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a:latin typeface="Open Sans" panose="020B0606030504020204" pitchFamily="34" charset="0"/>
                <a:ea typeface="Open Sans" panose="020B0606030504020204" pitchFamily="34" charset="0"/>
                <a:cs typeface="Open Sans" panose="020B0606030504020204" pitchFamily="34" charset="0"/>
              </a:rPr>
              <a:t>Anaplasma</a:t>
            </a:r>
            <a:r>
              <a:rPr lang="en-US" sz="1600" i="1" dirty="0">
                <a:latin typeface="Open Sans" panose="020B0606030504020204" pitchFamily="34" charset="0"/>
                <a:ea typeface="Open Sans" panose="020B0606030504020204" pitchFamily="34" charset="0"/>
                <a:cs typeface="Open Sans" panose="020B0606030504020204" pitchFamily="34" charset="0"/>
              </a:rPr>
              <a:t> </a:t>
            </a:r>
            <a:r>
              <a:rPr lang="en-US" sz="1600" i="1" dirty="0" err="1">
                <a:latin typeface="Open Sans" panose="020B0606030504020204" pitchFamily="34" charset="0"/>
                <a:ea typeface="Open Sans" panose="020B0606030504020204" pitchFamily="34" charset="0"/>
                <a:cs typeface="Open Sans" panose="020B0606030504020204" pitchFamily="34" charset="0"/>
              </a:rPr>
              <a:t>spp</a:t>
            </a:r>
            <a:r>
              <a:rPr lang="en-US" sz="16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6" name="Rounded Rectangle 5"/>
          <p:cNvSpPr/>
          <p:nvPr/>
        </p:nvSpPr>
        <p:spPr>
          <a:xfrm>
            <a:off x="4147625" y="1146514"/>
            <a:ext cx="3364523" cy="5458262"/>
          </a:xfrm>
          <a:prstGeom prst="roundRect">
            <a:avLst/>
          </a:prstGeom>
          <a:noFill/>
          <a:ln w="28575">
            <a:solidFill>
              <a:srgbClr val="64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Bacteria</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H. </a:t>
            </a:r>
            <a:r>
              <a:rPr lang="en-US" sz="1400" i="1" dirty="0" err="1" smtClean="0">
                <a:latin typeface="Open Sans" panose="020B0606030504020204" pitchFamily="34" charset="0"/>
                <a:ea typeface="Open Sans" panose="020B0606030504020204" pitchFamily="34" charset="0"/>
                <a:cs typeface="Open Sans" panose="020B0606030504020204" pitchFamily="34" charset="0"/>
              </a:rPr>
              <a:t>influenzae</a:t>
            </a:r>
            <a:r>
              <a:rPr lang="en-US" sz="1400" i="1" dirty="0" smtClean="0">
                <a:latin typeface="Open Sans" panose="020B0606030504020204" pitchFamily="34" charset="0"/>
                <a:ea typeface="Open Sans" panose="020B0606030504020204" pitchFamily="34" charset="0"/>
                <a:cs typeface="Open Sans" panose="020B0606030504020204" pitchFamily="34" charset="0"/>
              </a:rPr>
              <a:t> </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N. </a:t>
            </a:r>
            <a:r>
              <a:rPr lang="en-US" sz="1400" i="1" dirty="0">
                <a:latin typeface="Open Sans" panose="020B0606030504020204" pitchFamily="34" charset="0"/>
                <a:ea typeface="Open Sans" panose="020B0606030504020204" pitchFamily="34" charset="0"/>
                <a:cs typeface="Open Sans" panose="020B0606030504020204" pitchFamily="34" charset="0"/>
              </a:rPr>
              <a:t>meningitides</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err="1" smtClean="0">
                <a:latin typeface="Open Sans" panose="020B0606030504020204" pitchFamily="34" charset="0"/>
                <a:ea typeface="Open Sans" panose="020B0606030504020204" pitchFamily="34" charset="0"/>
                <a:cs typeface="Open Sans" panose="020B0606030504020204" pitchFamily="34" charset="0"/>
              </a:rPr>
              <a:t>pneumoniae</a:t>
            </a:r>
            <a:r>
              <a:rPr lang="en-US" sz="1400" i="1" dirty="0" smtClean="0">
                <a:latin typeface="Open Sans" panose="020B0606030504020204" pitchFamily="34" charset="0"/>
                <a:ea typeface="Open Sans" panose="020B0606030504020204" pitchFamily="34" charset="0"/>
                <a:cs typeface="Open Sans" panose="020B0606030504020204" pitchFamily="34" charset="0"/>
              </a:rPr>
              <a:t> </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L. </a:t>
            </a:r>
            <a:r>
              <a:rPr lang="en-US" sz="1400" i="1" dirty="0" err="1">
                <a:latin typeface="Open Sans" panose="020B0606030504020204" pitchFamily="34" charset="0"/>
                <a:ea typeface="Open Sans" panose="020B0606030504020204" pitchFamily="34" charset="0"/>
                <a:cs typeface="Open Sans" panose="020B0606030504020204" pitchFamily="34" charset="0"/>
              </a:rPr>
              <a:t>monocytogenes</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E. </a:t>
            </a:r>
            <a:r>
              <a:rPr lang="en-US" sz="1400" i="1" dirty="0">
                <a:latin typeface="Open Sans" panose="020B0606030504020204" pitchFamily="34" charset="0"/>
                <a:ea typeface="Open Sans" panose="020B0606030504020204" pitchFamily="34" charset="0"/>
                <a:cs typeface="Open Sans" panose="020B0606030504020204" pitchFamily="34" charset="0"/>
              </a:rPr>
              <a:t>coli</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err="1">
                <a:latin typeface="Open Sans" panose="020B0606030504020204" pitchFamily="34" charset="0"/>
                <a:ea typeface="Open Sans" panose="020B0606030504020204" pitchFamily="34" charset="0"/>
                <a:cs typeface="Open Sans" panose="020B0606030504020204" pitchFamily="34" charset="0"/>
              </a:rPr>
              <a:t>agalactiae</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P. </a:t>
            </a:r>
            <a:r>
              <a:rPr lang="en-US" sz="1400" i="1" dirty="0">
                <a:latin typeface="Open Sans" panose="020B0606030504020204" pitchFamily="34" charset="0"/>
                <a:ea typeface="Open Sans" panose="020B0606030504020204" pitchFamily="34" charset="0"/>
                <a:cs typeface="Open Sans" panose="020B0606030504020204" pitchFamily="34" charset="0"/>
              </a:rPr>
              <a:t>acnes</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a:latin typeface="Open Sans" panose="020B0606030504020204" pitchFamily="34" charset="0"/>
                <a:ea typeface="Open Sans" panose="020B0606030504020204" pitchFamily="34" charset="0"/>
                <a:cs typeface="Open Sans" panose="020B0606030504020204" pitchFamily="34" charset="0"/>
              </a:rPr>
              <a:t>aureus</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a:latin typeface="Open Sans" panose="020B0606030504020204" pitchFamily="34" charset="0"/>
                <a:ea typeface="Open Sans" panose="020B0606030504020204" pitchFamily="34" charset="0"/>
                <a:cs typeface="Open Sans" panose="020B0606030504020204" pitchFamily="34" charset="0"/>
              </a:rPr>
              <a:t>epidermidis</a:t>
            </a:r>
          </a:p>
          <a:p>
            <a:pPr marL="285750" indent="-117475">
              <a:buFont typeface="Arial" panose="020B0604020202020204" pitchFamily="34" charset="0"/>
              <a:buChar char="•"/>
            </a:pPr>
            <a:r>
              <a:rPr lang="en-US" sz="1400" i="1" dirty="0">
                <a:latin typeface="Open Sans" panose="020B0606030504020204" pitchFamily="34" charset="0"/>
                <a:ea typeface="Open Sans" panose="020B0606030504020204" pitchFamily="34" charset="0"/>
                <a:cs typeface="Open Sans" panose="020B0606030504020204" pitchFamily="34" charset="0"/>
              </a:rPr>
              <a:t>Enterococcus </a:t>
            </a:r>
            <a:r>
              <a:rPr lang="en-US" sz="1400" i="1" dirty="0" err="1">
                <a:latin typeface="Open Sans" panose="020B0606030504020204" pitchFamily="34" charset="0"/>
                <a:ea typeface="Open Sans" panose="020B0606030504020204" pitchFamily="34" charset="0"/>
                <a:cs typeface="Open Sans" panose="020B0606030504020204" pitchFamily="34" charset="0"/>
              </a:rPr>
              <a:t>spp</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K. </a:t>
            </a:r>
            <a:r>
              <a:rPr lang="en-US" sz="1400" i="1" dirty="0" err="1">
                <a:latin typeface="Open Sans" panose="020B0606030504020204" pitchFamily="34" charset="0"/>
                <a:ea typeface="Open Sans" panose="020B0606030504020204" pitchFamily="34" charset="0"/>
                <a:cs typeface="Open Sans" panose="020B0606030504020204" pitchFamily="34" charset="0"/>
              </a:rPr>
              <a:t>pneymoniae</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P. </a:t>
            </a:r>
            <a:r>
              <a:rPr lang="en-US" sz="1400" i="1" dirty="0">
                <a:latin typeface="Open Sans" panose="020B0606030504020204" pitchFamily="34" charset="0"/>
                <a:ea typeface="Open Sans" panose="020B0606030504020204" pitchFamily="34" charset="0"/>
                <a:cs typeface="Open Sans" panose="020B0606030504020204" pitchFamily="34" charset="0"/>
              </a:rPr>
              <a:t>aeruginosa</a:t>
            </a:r>
          </a:p>
          <a:p>
            <a:pPr marL="285750" indent="-117475">
              <a:buFont typeface="Arial" panose="020B0604020202020204" pitchFamily="34" charset="0"/>
              <a:buChar char="•"/>
            </a:pPr>
            <a:r>
              <a:rPr lang="en-US" sz="1400" i="1" dirty="0">
                <a:latin typeface="Open Sans" panose="020B0606030504020204" pitchFamily="34" charset="0"/>
                <a:ea typeface="Open Sans" panose="020B0606030504020204" pitchFamily="34" charset="0"/>
                <a:cs typeface="Open Sans" panose="020B0606030504020204" pitchFamily="34" charset="0"/>
              </a:rPr>
              <a:t>Salmonella </a:t>
            </a:r>
            <a:r>
              <a:rPr lang="en-US" sz="1400" i="1" dirty="0" err="1">
                <a:latin typeface="Open Sans" panose="020B0606030504020204" pitchFamily="34" charset="0"/>
                <a:ea typeface="Open Sans" panose="020B0606030504020204" pitchFamily="34" charset="0"/>
                <a:cs typeface="Open Sans" panose="020B0606030504020204" pitchFamily="34" charset="0"/>
              </a:rPr>
              <a:t>spp</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Acinetrobacter</a:t>
            </a:r>
            <a:r>
              <a:rPr lang="en-US" sz="1400" i="1" dirty="0">
                <a:latin typeface="Open Sans" panose="020B0606030504020204" pitchFamily="34" charset="0"/>
                <a:ea typeface="Open Sans" panose="020B0606030504020204" pitchFamily="34" charset="0"/>
                <a:cs typeface="Open Sans" panose="020B0606030504020204" pitchFamily="34" charset="0"/>
              </a:rPr>
              <a:t> </a:t>
            </a:r>
            <a:r>
              <a:rPr lang="en-US" sz="1400" i="1" dirty="0" err="1">
                <a:latin typeface="Open Sans" panose="020B0606030504020204" pitchFamily="34" charset="0"/>
                <a:ea typeface="Open Sans" panose="020B0606030504020204" pitchFamily="34" charset="0"/>
                <a:cs typeface="Open Sans" panose="020B0606030504020204" pitchFamily="34" charset="0"/>
              </a:rPr>
              <a:t>spp</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Viridans</a:t>
            </a:r>
            <a:r>
              <a:rPr lang="en-US" sz="1400" i="1" dirty="0">
                <a:latin typeface="Open Sans" panose="020B0606030504020204" pitchFamily="34" charset="0"/>
                <a:ea typeface="Open Sans" panose="020B0606030504020204" pitchFamily="34" charset="0"/>
                <a:cs typeface="Open Sans" panose="020B0606030504020204" pitchFamily="34" charset="0"/>
              </a:rPr>
              <a:t> streptococci</a:t>
            </a: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err="1">
                <a:latin typeface="Open Sans" panose="020B0606030504020204" pitchFamily="34" charset="0"/>
                <a:ea typeface="Open Sans" panose="020B0606030504020204" pitchFamily="34" charset="0"/>
                <a:cs typeface="Open Sans" panose="020B0606030504020204" pitchFamily="34" charset="0"/>
              </a:rPr>
              <a:t>bovis</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Fusobacterium</a:t>
            </a:r>
            <a:r>
              <a:rPr lang="en-US" sz="1400" i="1" dirty="0">
                <a:latin typeface="Open Sans" panose="020B0606030504020204" pitchFamily="34" charset="0"/>
                <a:ea typeface="Open Sans" panose="020B0606030504020204" pitchFamily="34" charset="0"/>
                <a:cs typeface="Open Sans" panose="020B0606030504020204" pitchFamily="34" charset="0"/>
              </a:rPr>
              <a:t> </a:t>
            </a:r>
            <a:r>
              <a:rPr lang="en-US" sz="1400" i="1" dirty="0" err="1">
                <a:latin typeface="Open Sans" panose="020B0606030504020204" pitchFamily="34" charset="0"/>
                <a:ea typeface="Open Sans" panose="020B0606030504020204" pitchFamily="34" charset="0"/>
                <a:cs typeface="Open Sans" panose="020B0606030504020204" pitchFamily="34" charset="0"/>
              </a:rPr>
              <a:t>necrophorum</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Stenotrophononas</a:t>
            </a:r>
            <a:r>
              <a:rPr lang="en-US" sz="1400" i="1" dirty="0">
                <a:latin typeface="Open Sans" panose="020B0606030504020204" pitchFamily="34" charset="0"/>
                <a:ea typeface="Open Sans" panose="020B0606030504020204" pitchFamily="34" charset="0"/>
                <a:cs typeface="Open Sans" panose="020B0606030504020204" pitchFamily="34" charset="0"/>
              </a:rPr>
              <a:t> </a:t>
            </a:r>
            <a:r>
              <a:rPr lang="en-US" sz="1400" i="1" dirty="0" err="1">
                <a:latin typeface="Open Sans" panose="020B0606030504020204" pitchFamily="34" charset="0"/>
                <a:ea typeface="Open Sans" panose="020B0606030504020204" pitchFamily="34" charset="0"/>
                <a:cs typeface="Open Sans" panose="020B0606030504020204" pitchFamily="34" charset="0"/>
              </a:rPr>
              <a:t>maltophilia</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err="1">
                <a:latin typeface="Open Sans" panose="020B0606030504020204" pitchFamily="34" charset="0"/>
                <a:ea typeface="Open Sans" panose="020B0606030504020204" pitchFamily="34" charset="0"/>
                <a:cs typeface="Open Sans" panose="020B0606030504020204" pitchFamily="34" charset="0"/>
              </a:rPr>
              <a:t>pyogenes</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S. </a:t>
            </a:r>
            <a:r>
              <a:rPr lang="en-US" sz="1400" i="1" dirty="0" err="1">
                <a:latin typeface="Open Sans" panose="020B0606030504020204" pitchFamily="34" charset="0"/>
                <a:ea typeface="Open Sans" panose="020B0606030504020204" pitchFamily="34" charset="0"/>
                <a:cs typeface="Open Sans" panose="020B0606030504020204" pitchFamily="34" charset="0"/>
              </a:rPr>
              <a:t>suis</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Pasteurella</a:t>
            </a:r>
            <a:r>
              <a:rPr lang="en-US" sz="1400" i="1" dirty="0">
                <a:latin typeface="Open Sans" panose="020B0606030504020204" pitchFamily="34" charset="0"/>
                <a:ea typeface="Open Sans" panose="020B0606030504020204" pitchFamily="34" charset="0"/>
                <a:cs typeface="Open Sans" panose="020B0606030504020204" pitchFamily="34" charset="0"/>
              </a:rPr>
              <a:t> </a:t>
            </a:r>
            <a:r>
              <a:rPr lang="en-US" sz="1400" i="1" dirty="0" err="1">
                <a:latin typeface="Open Sans" panose="020B0606030504020204" pitchFamily="34" charset="0"/>
                <a:ea typeface="Open Sans" panose="020B0606030504020204" pitchFamily="34" charset="0"/>
                <a:cs typeface="Open Sans" panose="020B0606030504020204" pitchFamily="34" charset="0"/>
              </a:rPr>
              <a:t>multocida</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err="1">
                <a:latin typeface="Open Sans" panose="020B0606030504020204" pitchFamily="34" charset="0"/>
                <a:ea typeface="Open Sans" panose="020B0606030504020204" pitchFamily="34" charset="0"/>
                <a:cs typeface="Open Sans" panose="020B0606030504020204" pitchFamily="34" charset="0"/>
              </a:rPr>
              <a:t>Nocardia</a:t>
            </a:r>
            <a:r>
              <a:rPr lang="en-US" sz="1400" i="1" dirty="0">
                <a:latin typeface="Open Sans" panose="020B0606030504020204" pitchFamily="34" charset="0"/>
                <a:ea typeface="Open Sans" panose="020B0606030504020204" pitchFamily="34" charset="0"/>
                <a:cs typeface="Open Sans" panose="020B0606030504020204" pitchFamily="34" charset="0"/>
              </a:rPr>
              <a:t> </a:t>
            </a:r>
            <a:r>
              <a:rPr lang="en-US" sz="1400" i="1" dirty="0" err="1">
                <a:latin typeface="Open Sans" panose="020B0606030504020204" pitchFamily="34" charset="0"/>
                <a:ea typeface="Open Sans" panose="020B0606030504020204" pitchFamily="34" charset="0"/>
                <a:cs typeface="Open Sans" panose="020B0606030504020204" pitchFamily="34" charset="0"/>
              </a:rPr>
              <a:t>spp</a:t>
            </a:r>
            <a:endParaRPr lang="en-US" sz="1400" i="1" dirty="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400" i="1" dirty="0" smtClean="0">
                <a:latin typeface="Open Sans" panose="020B0606030504020204" pitchFamily="34" charset="0"/>
                <a:ea typeface="Open Sans" panose="020B0606030504020204" pitchFamily="34" charset="0"/>
                <a:cs typeface="Open Sans" panose="020B0606030504020204" pitchFamily="34" charset="0"/>
              </a:rPr>
              <a:t>M. </a:t>
            </a:r>
            <a:r>
              <a:rPr lang="en-US" sz="1400" i="1" dirty="0">
                <a:latin typeface="Open Sans" panose="020B0606030504020204" pitchFamily="34" charset="0"/>
                <a:ea typeface="Open Sans" panose="020B0606030504020204" pitchFamily="34" charset="0"/>
                <a:cs typeface="Open Sans" panose="020B0606030504020204" pitchFamily="34" charset="0"/>
              </a:rPr>
              <a:t>tuberculosis</a:t>
            </a:r>
          </a:p>
        </p:txBody>
      </p:sp>
      <p:sp>
        <p:nvSpPr>
          <p:cNvPr id="7" name="Rounded Rectangle 6"/>
          <p:cNvSpPr/>
          <p:nvPr/>
        </p:nvSpPr>
        <p:spPr>
          <a:xfrm>
            <a:off x="8156916" y="1146514"/>
            <a:ext cx="2982351" cy="1012875"/>
          </a:xfrm>
          <a:prstGeom prst="roundRect">
            <a:avLst/>
          </a:prstGeom>
          <a:noFill/>
          <a:ln w="28575">
            <a:solidFill>
              <a:schemeClr val="accent3">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Spirochetes</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Treponema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pallidum</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Borrelia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bugdorferi</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p:cNvSpPr/>
          <p:nvPr/>
        </p:nvSpPr>
        <p:spPr>
          <a:xfrm>
            <a:off x="8156915" y="2801811"/>
            <a:ext cx="2982351" cy="1732672"/>
          </a:xfrm>
          <a:prstGeom prst="roundRect">
            <a:avLst/>
          </a:prstGeom>
          <a:noFill/>
          <a:ln w="28575">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Protozoa &amp; </a:t>
            </a:r>
            <a:r>
              <a:rPr lang="en-US" sz="1600" b="1"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Helminths</a:t>
            </a:r>
            <a:endParaRPr lang="en-US" sz="16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Naegleria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fowleri</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Angiostrongylus</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cantonensis</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Toxocara</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spp</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Strongyloides</a:t>
            </a:r>
            <a:r>
              <a:rPr lang="en-US" sz="1600" i="1" dirty="0" smtClean="0">
                <a:latin typeface="Open Sans" panose="020B0606030504020204" pitchFamily="34" charset="0"/>
                <a:ea typeface="Open Sans" panose="020B0606030504020204" pitchFamily="34" charset="0"/>
                <a:cs typeface="Open Sans" panose="020B0606030504020204" pitchFamily="34" charset="0"/>
              </a:rPr>
              <a:t>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stercolaris</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8156915" y="5176906"/>
            <a:ext cx="3730284" cy="1392703"/>
          </a:xfrm>
          <a:prstGeom prst="roundRect">
            <a:avLst/>
          </a:prstGeom>
          <a:noFill/>
          <a:ln w="28575">
            <a:solidFill>
              <a:schemeClr val="accent2">
                <a:lumMod val="20000"/>
                <a:lumOff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rPr>
              <a:t>Other infectious syndromes</a:t>
            </a:r>
            <a:endParaRPr lang="en-US" sz="16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Parameningeal</a:t>
            </a:r>
            <a:r>
              <a:rPr lang="en-US" sz="1600" i="1" dirty="0" smtClean="0">
                <a:latin typeface="Open Sans" panose="020B0606030504020204" pitchFamily="34" charset="0"/>
                <a:ea typeface="Open Sans" panose="020B0606030504020204" pitchFamily="34" charset="0"/>
                <a:cs typeface="Open Sans" panose="020B0606030504020204" pitchFamily="34" charset="0"/>
              </a:rPr>
              <a:t> foci of infection</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Infective endocarditis</a:t>
            </a:r>
          </a:p>
          <a:p>
            <a:pPr marL="285750" indent="-117475">
              <a:buFont typeface="Arial" panose="020B0604020202020204" pitchFamily="34" charset="0"/>
              <a:buChar char="•"/>
            </a:pPr>
            <a:r>
              <a:rPr lang="en-US" sz="1600" i="1" dirty="0" smtClean="0">
                <a:latin typeface="Open Sans" panose="020B0606030504020204" pitchFamily="34" charset="0"/>
                <a:ea typeface="Open Sans" panose="020B0606030504020204" pitchFamily="34" charset="0"/>
                <a:cs typeface="Open Sans" panose="020B0606030504020204" pitchFamily="34" charset="0"/>
              </a:rPr>
              <a:t>Viral </a:t>
            </a:r>
            <a:r>
              <a:rPr lang="en-US" sz="1600" i="1" dirty="0" err="1" smtClean="0">
                <a:latin typeface="Open Sans" panose="020B0606030504020204" pitchFamily="34" charset="0"/>
                <a:ea typeface="Open Sans" panose="020B0606030504020204" pitchFamily="34" charset="0"/>
                <a:cs typeface="Open Sans" panose="020B0606030504020204" pitchFamily="34" charset="0"/>
              </a:rPr>
              <a:t>postinfectious</a:t>
            </a:r>
            <a:r>
              <a:rPr lang="en-US" sz="1600" i="1" dirty="0" smtClean="0">
                <a:latin typeface="Open Sans" panose="020B0606030504020204" pitchFamily="34" charset="0"/>
                <a:ea typeface="Open Sans" panose="020B0606030504020204" pitchFamily="34" charset="0"/>
                <a:cs typeface="Open Sans" panose="020B0606030504020204" pitchFamily="34" charset="0"/>
              </a:rPr>
              <a:t> syndrome</a:t>
            </a:r>
          </a:p>
          <a:p>
            <a:pPr marL="285750" indent="-117475">
              <a:buFont typeface="Arial" panose="020B0604020202020204" pitchFamily="34" charset="0"/>
              <a:buChar char="•"/>
            </a:pPr>
            <a:r>
              <a:rPr lang="en-US" sz="1600" i="1" dirty="0" err="1" smtClean="0">
                <a:latin typeface="Open Sans" panose="020B0606030504020204" pitchFamily="34" charset="0"/>
                <a:ea typeface="Open Sans" panose="020B0606030504020204" pitchFamily="34" charset="0"/>
                <a:cs typeface="Open Sans" panose="020B0606030504020204" pitchFamily="34" charset="0"/>
              </a:rPr>
              <a:t>Postvaccination</a:t>
            </a:r>
            <a:endParaRPr lang="en-US" sz="1600" i="1" dirty="0" smtClea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20397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Nile Virus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6688426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Nile Virus</a:t>
            </a:r>
            <a:endParaRPr lang="en-US" dirty="0"/>
          </a:p>
        </p:txBody>
      </p:sp>
      <p:sp>
        <p:nvSpPr>
          <p:cNvPr id="3" name="Content Placeholder 2"/>
          <p:cNvSpPr>
            <a:spLocks noGrp="1"/>
          </p:cNvSpPr>
          <p:nvPr>
            <p:ph idx="1"/>
          </p:nvPr>
        </p:nvSpPr>
        <p:spPr>
          <a:xfrm>
            <a:off x="838200" y="1825625"/>
            <a:ext cx="7558825" cy="4351338"/>
          </a:xfrm>
        </p:spPr>
        <p:txBody>
          <a:bodyPr>
            <a:normAutofit/>
          </a:bodyPr>
          <a:lstStyle/>
          <a:p>
            <a:r>
              <a:rPr lang="en-US" dirty="0" smtClean="0"/>
              <a:t>RNA positive-strand virus </a:t>
            </a:r>
            <a:endParaRPr lang="el-GR" dirty="0" smtClean="0"/>
          </a:p>
          <a:p>
            <a:r>
              <a:rPr lang="en-US" dirty="0" smtClean="0"/>
              <a:t>Family: </a:t>
            </a:r>
            <a:r>
              <a:rPr lang="en-US" dirty="0" err="1" smtClean="0"/>
              <a:t>Flaviviridae</a:t>
            </a:r>
            <a:endParaRPr lang="en-US" dirty="0" smtClean="0"/>
          </a:p>
          <a:p>
            <a:r>
              <a:rPr lang="en-US" dirty="0" smtClean="0"/>
              <a:t>Genus: </a:t>
            </a:r>
            <a:r>
              <a:rPr lang="en-US" dirty="0" err="1" smtClean="0"/>
              <a:t>Flavivirus</a:t>
            </a:r>
            <a:r>
              <a:rPr lang="en-US" dirty="0" smtClean="0"/>
              <a:t> Japanese Encephalitis Antigenic Complex</a:t>
            </a:r>
          </a:p>
          <a:p>
            <a:pPr lvl="4"/>
            <a:r>
              <a:rPr lang="en-US" dirty="0" smtClean="0"/>
              <a:t>=&gt; </a:t>
            </a:r>
            <a:r>
              <a:rPr lang="el-GR" dirty="0" smtClean="0"/>
              <a:t>διασταυρούμενες αντιδράσεις</a:t>
            </a:r>
          </a:p>
          <a:p>
            <a:r>
              <a:rPr lang="el-GR" dirty="0" err="1" smtClean="0"/>
              <a:t>Νευροτρόπος</a:t>
            </a:r>
            <a:r>
              <a:rPr lang="el-GR" dirty="0" smtClean="0"/>
              <a:t> ιός</a:t>
            </a:r>
          </a:p>
          <a:p>
            <a:r>
              <a:rPr lang="el-GR" dirty="0" smtClean="0"/>
              <a:t>Μέγεθος: 40-60</a:t>
            </a:r>
            <a:r>
              <a:rPr lang="en-US" dirty="0" smtClean="0"/>
              <a:t> nm</a:t>
            </a:r>
            <a:r>
              <a:rPr lang="el-GR" dirty="0" smtClean="0"/>
              <a:t> (ορατός στο ηλεκτρονικό μικροσκόπιο)</a:t>
            </a:r>
            <a:endParaRPr lang="en-US" dirty="0" smtClean="0"/>
          </a:p>
          <a:p>
            <a:endParaRPr lang="el-GR" dirty="0" smtClean="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a:xfrm>
            <a:off x="8822103" y="1825625"/>
            <a:ext cx="2733334" cy="3485715"/>
          </a:xfrm>
          <a:prstGeom prst="rect">
            <a:avLst/>
          </a:prstGeom>
          <a:ln w="38100">
            <a:solidFill>
              <a:srgbClr val="E8BD44"/>
            </a:solidFill>
            <a:miter lim="800000"/>
            <a:headEnd/>
            <a:tailEnd/>
          </a:ln>
        </p:spPr>
      </p:pic>
    </p:spTree>
    <p:extLst>
      <p:ext uri="{BB962C8B-B14F-4D97-AF65-F5344CB8AC3E}">
        <p14:creationId xmlns:p14="http://schemas.microsoft.com/office/powerpoint/2010/main" xmlns="" val="19023058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WNV 24 MAY TO PRESENT\5400_b&amp;w_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2620046" y="344420"/>
            <a:ext cx="7129463" cy="6165850"/>
          </a:xfrm>
          <a:prstGeom prst="rect">
            <a:avLst/>
          </a:prstGeom>
          <a:noFill/>
        </p:spPr>
      </p:pic>
    </p:spTree>
    <p:extLst>
      <p:ext uri="{BB962C8B-B14F-4D97-AF65-F5344CB8AC3E}">
        <p14:creationId xmlns:p14="http://schemas.microsoft.com/office/powerpoint/2010/main" xmlns="" val="28513105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Μετάδοση</a:t>
            </a:r>
            <a:endParaRPr lang="en-US" dirty="0"/>
          </a:p>
        </p:txBody>
      </p:sp>
      <p:sp>
        <p:nvSpPr>
          <p:cNvPr id="3" name="Content Placeholder 2"/>
          <p:cNvSpPr>
            <a:spLocks noGrp="1"/>
          </p:cNvSpPr>
          <p:nvPr>
            <p:ph idx="1"/>
          </p:nvPr>
        </p:nvSpPr>
        <p:spPr/>
        <p:txBody>
          <a:bodyPr/>
          <a:lstStyle/>
          <a:p>
            <a:r>
              <a:rPr lang="el-GR" dirty="0" smtClean="0"/>
              <a:t>Ξενιστές: άγρια πτηνά &amp; κουνούπια (</a:t>
            </a:r>
            <a:r>
              <a:rPr lang="en-US" dirty="0" err="1" smtClean="0"/>
              <a:t>Culex</a:t>
            </a:r>
            <a:r>
              <a:rPr lang="en-US" dirty="0" smtClean="0"/>
              <a:t> </a:t>
            </a:r>
            <a:r>
              <a:rPr lang="en-US" dirty="0" err="1" smtClean="0"/>
              <a:t>spp</a:t>
            </a:r>
            <a:r>
              <a:rPr lang="en-US" dirty="0" smtClean="0"/>
              <a:t>)</a:t>
            </a:r>
          </a:p>
          <a:p>
            <a:r>
              <a:rPr lang="el-GR" dirty="0" smtClean="0"/>
              <a:t>Μετάδοση στον άνθρωπο:</a:t>
            </a:r>
          </a:p>
          <a:p>
            <a:pPr lvl="1"/>
            <a:r>
              <a:rPr lang="el-GR" dirty="0"/>
              <a:t>Δ</a:t>
            </a:r>
            <a:r>
              <a:rPr lang="el-GR" dirty="0" smtClean="0"/>
              <a:t>ήγμα μολυσμένου κουνουπιού</a:t>
            </a:r>
          </a:p>
          <a:p>
            <a:pPr lvl="1"/>
            <a:r>
              <a:rPr lang="el-GR" dirty="0" smtClean="0"/>
              <a:t>Μεταμόσχευση συμπαγών οργάνων </a:t>
            </a:r>
          </a:p>
          <a:p>
            <a:pPr lvl="1"/>
            <a:r>
              <a:rPr lang="el-GR" dirty="0" smtClean="0"/>
              <a:t>Θηλασμός				          </a:t>
            </a:r>
            <a:r>
              <a:rPr lang="el-GR" sz="2000" dirty="0" smtClean="0"/>
              <a:t>σπάνια</a:t>
            </a:r>
            <a:endParaRPr lang="el-GR" dirty="0" smtClean="0"/>
          </a:p>
          <a:p>
            <a:pPr lvl="1"/>
            <a:r>
              <a:rPr lang="el-GR" dirty="0" smtClean="0"/>
              <a:t>Μετάγγιση αίματος</a:t>
            </a:r>
          </a:p>
          <a:p>
            <a:endParaRPr lang="el-GR" dirty="0"/>
          </a:p>
          <a:p>
            <a:r>
              <a:rPr lang="el-GR" dirty="0" smtClean="0"/>
              <a:t>Δε μεταδίδεται από άτομο σε άτομο</a:t>
            </a:r>
            <a:endParaRPr lang="en-US" dirty="0"/>
          </a:p>
        </p:txBody>
      </p:sp>
      <p:sp>
        <p:nvSpPr>
          <p:cNvPr id="4" name="Right Brace 3"/>
          <p:cNvSpPr/>
          <p:nvPr/>
        </p:nvSpPr>
        <p:spPr>
          <a:xfrm>
            <a:off x="6895475" y="3327816"/>
            <a:ext cx="104932" cy="914400"/>
          </a:xfrm>
          <a:prstGeom prst="righ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4978644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xmlns="" val="17749222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Επιδημιολογία στην Ελλάδα </a:t>
            </a:r>
            <a:br>
              <a:rPr lang="el-GR" dirty="0" smtClean="0"/>
            </a:br>
            <a:r>
              <a:rPr lang="el-GR" sz="2000" dirty="0" smtClean="0"/>
              <a:t>(</a:t>
            </a:r>
            <a:r>
              <a:rPr lang="el-GR" sz="2000" dirty="0"/>
              <a:t>π</a:t>
            </a:r>
            <a:r>
              <a:rPr lang="el-GR" sz="2000" dirty="0" smtClean="0"/>
              <a:t>ερίοδος μετάδοσης 2014 </a:t>
            </a:r>
            <a:r>
              <a:rPr lang="el-GR" sz="2000" dirty="0"/>
              <a:t>έ</a:t>
            </a:r>
            <a:r>
              <a:rPr lang="el-GR" sz="2000" dirty="0" smtClean="0"/>
              <a:t>ως 1/9/2014)</a:t>
            </a:r>
            <a:endParaRPr lang="en-US" dirty="0"/>
          </a:p>
        </p:txBody>
      </p:sp>
      <p:graphicFrame>
        <p:nvGraphicFramePr>
          <p:cNvPr id="4" name="Table 3"/>
          <p:cNvGraphicFramePr>
            <a:graphicFrameLocks noGrp="1"/>
          </p:cNvGraphicFramePr>
          <p:nvPr>
            <p:extLst/>
          </p:nvPr>
        </p:nvGraphicFramePr>
        <p:xfrm>
          <a:off x="838200" y="2142464"/>
          <a:ext cx="10404424" cy="3538808"/>
        </p:xfrm>
        <a:graphic>
          <a:graphicData uri="http://schemas.openxmlformats.org/drawingml/2006/table">
            <a:tbl>
              <a:tblPr firstRow="1" bandRow="1">
                <a:tableStyleId>{6E25E649-3F16-4E02-A733-19D2CDBF48F0}</a:tableStyleId>
              </a:tblPr>
              <a:tblGrid>
                <a:gridCol w="5202212"/>
                <a:gridCol w="5202212"/>
              </a:tblGrid>
              <a:tr h="774114">
                <a:tc>
                  <a:txBody>
                    <a:bodyPr/>
                    <a:lstStyle/>
                    <a:p>
                      <a:r>
                        <a:rPr lang="el-GR" sz="2000" dirty="0" smtClean="0">
                          <a:latin typeface="Open Sans" panose="020B0606030504020204" pitchFamily="34" charset="0"/>
                        </a:rPr>
                        <a:t>Επηρεαζόμενες περιοχές </a:t>
                      </a:r>
                    </a:p>
                    <a:p>
                      <a:r>
                        <a:rPr lang="el-GR" sz="2000" dirty="0" smtClean="0">
                          <a:latin typeface="Open Sans" panose="020B0606030504020204" pitchFamily="34" charset="0"/>
                        </a:rPr>
                        <a:t>Περίοδος μετάδοσης 2014</a:t>
                      </a:r>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l-GR" sz="2000" dirty="0" smtClean="0">
                          <a:latin typeface="Open Sans" panose="020B0606030504020204" pitchFamily="34" charset="0"/>
                        </a:rPr>
                        <a:t>Περιοχές με πιθανή εγκατάσταση της κυκλοφορίας του </a:t>
                      </a:r>
                      <a:r>
                        <a:rPr lang="en-US" sz="2000" dirty="0" smtClean="0">
                          <a:latin typeface="Open Sans" panose="020B0606030504020204" pitchFamily="34" charset="0"/>
                        </a:rPr>
                        <a:t>WNV</a:t>
                      </a:r>
                      <a:endParaRPr lang="el-GR" sz="2000" dirty="0" smtClean="0">
                        <a:latin typeface="Open Sans" panose="020B0606030504020204" pitchFamily="34" charset="0"/>
                        <a:ea typeface="Open Sans" panose="020B0606030504020204" pitchFamily="34" charset="0"/>
                        <a:cs typeface="Open Sans" panose="020B0606030504020204" pitchFamily="34" charset="0"/>
                      </a:endParaRPr>
                    </a:p>
                  </a:txBody>
                  <a:tcPr/>
                </a:tc>
              </a:tr>
              <a:tr h="2764694">
                <a:tc>
                  <a:txBody>
                    <a:bodyPr/>
                    <a:lstStyle/>
                    <a:p>
                      <a:pPr marL="165100" indent="-165100">
                        <a:buFont typeface="Arial" panose="020B0604020202020204" pitchFamily="34" charset="0"/>
                        <a:buChar char="•"/>
                      </a:pPr>
                      <a:r>
                        <a:rPr lang="el-GR" sz="2000" dirty="0" smtClean="0">
                          <a:latin typeface="Open Sans" panose="020B0606030504020204" pitchFamily="34" charset="0"/>
                        </a:rPr>
                        <a:t>Δήμος Λαυρεωτικής, ΠΕ Ανατ. Αττικής</a:t>
                      </a:r>
                    </a:p>
                    <a:p>
                      <a:pPr marL="165100" indent="-165100">
                        <a:buFont typeface="Arial" panose="020B0604020202020204" pitchFamily="34" charset="0"/>
                        <a:buChar char="•"/>
                      </a:pPr>
                      <a:r>
                        <a:rPr lang="el-GR" sz="2000" dirty="0" smtClean="0">
                          <a:latin typeface="Open Sans" panose="020B0606030504020204" pitchFamily="34" charset="0"/>
                        </a:rPr>
                        <a:t>Δήμος Σαρωνικού, ΠΕ Ανατ. Αττικής</a:t>
                      </a:r>
                    </a:p>
                    <a:p>
                      <a:pPr marL="165100" indent="-165100">
                        <a:buFont typeface="Arial" panose="020B0604020202020204" pitchFamily="34" charset="0"/>
                        <a:buChar char="•"/>
                      </a:pPr>
                      <a:r>
                        <a:rPr lang="el-GR" sz="2000" dirty="0" smtClean="0">
                          <a:latin typeface="Open Sans" panose="020B0606030504020204" pitchFamily="34" charset="0"/>
                        </a:rPr>
                        <a:t>Δήμος </a:t>
                      </a:r>
                      <a:r>
                        <a:rPr lang="el-GR" sz="2000" dirty="0" err="1" smtClean="0">
                          <a:latin typeface="Open Sans" panose="020B0606030504020204" pitchFamily="34" charset="0"/>
                        </a:rPr>
                        <a:t>Μαραθώνος</a:t>
                      </a:r>
                      <a:r>
                        <a:rPr lang="el-GR" sz="2000" dirty="0" smtClean="0">
                          <a:latin typeface="Open Sans" panose="020B0606030504020204" pitchFamily="34" charset="0"/>
                        </a:rPr>
                        <a:t>, ΠΕ Ανατ. </a:t>
                      </a:r>
                      <a:r>
                        <a:rPr lang="el-GR" sz="2000" dirty="0" err="1" smtClean="0">
                          <a:latin typeface="Open Sans" panose="020B0606030504020204" pitchFamily="34" charset="0"/>
                        </a:rPr>
                        <a:t>Ανττικής</a:t>
                      </a:r>
                      <a:endParaRPr lang="el-GR" sz="2000" dirty="0" smtClean="0">
                        <a:latin typeface="Open Sans" panose="020B0606030504020204" pitchFamily="34" charset="0"/>
                      </a:endParaRPr>
                    </a:p>
                    <a:p>
                      <a:pPr marL="165100" indent="-165100">
                        <a:buFont typeface="Arial" panose="020B0604020202020204" pitchFamily="34" charset="0"/>
                        <a:buChar char="•"/>
                      </a:pPr>
                      <a:r>
                        <a:rPr lang="el-GR" sz="2000" dirty="0" smtClean="0">
                          <a:latin typeface="Open Sans" panose="020B0606030504020204" pitchFamily="34" charset="0"/>
                        </a:rPr>
                        <a:t>Δήμος Ανδραβίδας-Κυλλήνης, ΠΕ Ηλείας</a:t>
                      </a:r>
                    </a:p>
                    <a:p>
                      <a:pPr marL="165100" indent="-165100">
                        <a:buFont typeface="Arial" panose="020B0604020202020204" pitchFamily="34" charset="0"/>
                        <a:buChar char="•"/>
                      </a:pPr>
                      <a:r>
                        <a:rPr lang="el-GR" sz="2000" dirty="0" smtClean="0">
                          <a:latin typeface="Open Sans" panose="020B0606030504020204" pitchFamily="34" charset="0"/>
                        </a:rPr>
                        <a:t>Δήμος </a:t>
                      </a:r>
                      <a:r>
                        <a:rPr lang="el-GR" sz="2000" dirty="0" err="1" smtClean="0">
                          <a:latin typeface="Open Sans" panose="020B0606030504020204" pitchFamily="34" charset="0"/>
                        </a:rPr>
                        <a:t>Ιάσμου</a:t>
                      </a:r>
                      <a:r>
                        <a:rPr lang="el-GR" sz="2000" dirty="0" smtClean="0">
                          <a:latin typeface="Open Sans" panose="020B0606030504020204" pitchFamily="34" charset="0"/>
                        </a:rPr>
                        <a:t>, ΠΕ Ροδόπης</a:t>
                      </a:r>
                    </a:p>
                    <a:p>
                      <a:pPr marL="165100" indent="-165100">
                        <a:buFont typeface="Arial" panose="020B0604020202020204" pitchFamily="34" charset="0"/>
                        <a:buChar char="•"/>
                      </a:pPr>
                      <a:r>
                        <a:rPr lang="el-GR" sz="2000" dirty="0" smtClean="0">
                          <a:latin typeface="Open Sans" panose="020B0606030504020204" pitchFamily="34" charset="0"/>
                        </a:rPr>
                        <a:t>Δήμος Κομοτηνής, ΠΕ Ροδόπης</a:t>
                      </a:r>
                    </a:p>
                    <a:p>
                      <a:pPr marL="165100" indent="-165100">
                        <a:buFont typeface="Arial" panose="020B0604020202020204" pitchFamily="34" charset="0"/>
                        <a:buChar char="•"/>
                      </a:pPr>
                      <a:r>
                        <a:rPr lang="el-GR" sz="2000" dirty="0" smtClean="0">
                          <a:latin typeface="Open Sans" panose="020B0606030504020204" pitchFamily="34" charset="0"/>
                        </a:rPr>
                        <a:t>Δήμος </a:t>
                      </a:r>
                      <a:r>
                        <a:rPr lang="el-GR" sz="2000" dirty="0" err="1" smtClean="0">
                          <a:latin typeface="Open Sans" panose="020B0606030504020204" pitchFamily="34" charset="0"/>
                        </a:rPr>
                        <a:t>Μαρωνείας-Σαπών</a:t>
                      </a:r>
                      <a:r>
                        <a:rPr lang="el-GR" sz="2000" dirty="0" smtClean="0">
                          <a:latin typeface="Open Sans" panose="020B0606030504020204" pitchFamily="34" charset="0"/>
                        </a:rPr>
                        <a:t>, ΠΕ Ροδόπης</a:t>
                      </a:r>
                    </a:p>
                    <a:p>
                      <a:pPr marL="165100" indent="-165100">
                        <a:buFont typeface="Arial" panose="020B0604020202020204" pitchFamily="34" charset="0"/>
                        <a:buChar char="•"/>
                      </a:pPr>
                      <a:r>
                        <a:rPr lang="el-GR" sz="2000" dirty="0" smtClean="0">
                          <a:latin typeface="Open Sans" panose="020B0606030504020204" pitchFamily="34" charset="0"/>
                        </a:rPr>
                        <a:t>Δήμος Αβδήρων, ΠΕ Ξάνθης</a:t>
                      </a:r>
                      <a:endParaRPr lang="en-US" sz="2000" dirty="0" smtClean="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65100" indent="-165100">
                        <a:buFont typeface="Arial" panose="020B0604020202020204" pitchFamily="34" charset="0"/>
                        <a:buChar char="•"/>
                      </a:pPr>
                      <a:r>
                        <a:rPr lang="el-GR" sz="2000" dirty="0" smtClean="0">
                          <a:latin typeface="Open Sans" panose="020B0606030504020204" pitchFamily="34" charset="0"/>
                        </a:rPr>
                        <a:t>Δήμος Αλεξάνδρειας, ΠΕ Ημαθίας</a:t>
                      </a:r>
                    </a:p>
                    <a:p>
                      <a:pPr marL="165100" indent="-165100">
                        <a:buFont typeface="Arial" panose="020B0604020202020204" pitchFamily="34" charset="0"/>
                        <a:buChar char="•"/>
                      </a:pPr>
                      <a:r>
                        <a:rPr lang="el-GR" sz="2000" dirty="0" smtClean="0">
                          <a:latin typeface="Open Sans" panose="020B0606030504020204" pitchFamily="34" charset="0"/>
                        </a:rPr>
                        <a:t>Δήμος Πέλλας, ΠΕ Πέλλας</a:t>
                      </a:r>
                    </a:p>
                    <a:p>
                      <a:pPr marL="165100" indent="-165100">
                        <a:buFont typeface="Arial" panose="020B0604020202020204" pitchFamily="34" charset="0"/>
                        <a:buChar char="•"/>
                      </a:pPr>
                      <a:r>
                        <a:rPr lang="el-GR" sz="2000" dirty="0" smtClean="0">
                          <a:latin typeface="Open Sans" panose="020B0606030504020204" pitchFamily="34" charset="0"/>
                        </a:rPr>
                        <a:t>Δήμος Χαλκιδικής, ΠΕ Θεσσαλονίκης</a:t>
                      </a:r>
                    </a:p>
                    <a:p>
                      <a:pPr marL="165100" indent="-165100">
                        <a:buFont typeface="Arial" panose="020B0604020202020204" pitchFamily="34" charset="0"/>
                        <a:buChar char="•"/>
                      </a:pPr>
                      <a:r>
                        <a:rPr lang="el-GR" sz="2000" dirty="0" smtClean="0">
                          <a:latin typeface="Open Sans" panose="020B0606030504020204" pitchFamily="34" charset="0"/>
                        </a:rPr>
                        <a:t>Δήμος Δέλτα,</a:t>
                      </a:r>
                      <a:r>
                        <a:rPr lang="el-GR" sz="2000" baseline="0" dirty="0" smtClean="0">
                          <a:latin typeface="Open Sans" panose="020B0606030504020204" pitchFamily="34" charset="0"/>
                        </a:rPr>
                        <a:t> ΠΕ Θεσσαλονίκης</a:t>
                      </a:r>
                      <a:endParaRPr lang="el-GR" sz="2000" dirty="0" smtClean="0">
                        <a:latin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a:tc>
              </a:tr>
            </a:tbl>
          </a:graphicData>
        </a:graphic>
      </p:graphicFrame>
    </p:spTree>
    <p:extLst>
      <p:ext uri="{BB962C8B-B14F-4D97-AF65-F5344CB8AC3E}">
        <p14:creationId xmlns:p14="http://schemas.microsoft.com/office/powerpoint/2010/main" xmlns="" val="9884665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Επιδημιολογία στην Ελλάδα </a:t>
            </a:r>
            <a:br>
              <a:rPr lang="el-GR" dirty="0" smtClean="0"/>
            </a:br>
            <a:r>
              <a:rPr lang="el-GR" sz="2000" dirty="0" smtClean="0"/>
              <a:t>Αριθμός δηλωθέντων κρουσμάτων, με ή χωρίς προσβολή του ΚΝΣ, 2010 – 2013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xmlns="" val="3778130554"/>
              </p:ext>
            </p:extLst>
          </p:nvPr>
        </p:nvGraphicFramePr>
        <p:xfrm>
          <a:off x="950495" y="2175486"/>
          <a:ext cx="10082460" cy="3562930"/>
        </p:xfrm>
        <a:graphic>
          <a:graphicData uri="http://schemas.openxmlformats.org/drawingml/2006/table">
            <a:tbl>
              <a:tblPr firstRow="1" bandRow="1">
                <a:tableStyleId>{5C22544A-7EE6-4342-B048-85BDC9FD1C3A}</a:tableStyleId>
              </a:tblPr>
              <a:tblGrid>
                <a:gridCol w="2526631"/>
                <a:gridCol w="1506353"/>
                <a:gridCol w="2016492"/>
                <a:gridCol w="2016492"/>
                <a:gridCol w="2016492"/>
              </a:tblGrid>
              <a:tr h="508990">
                <a:tc rowSpan="2">
                  <a:txBody>
                    <a:bodyPr/>
                    <a:lstStyle/>
                    <a:p>
                      <a:pPr algn="l"/>
                      <a:r>
                        <a:rPr lang="el-GR" dirty="0" smtClean="0"/>
                        <a:t>Κρούσματα</a:t>
                      </a:r>
                      <a:r>
                        <a:rPr lang="el-GR" baseline="0" dirty="0" smtClean="0"/>
                        <a:t> λοίμωξης από </a:t>
                      </a:r>
                      <a:r>
                        <a:rPr lang="en-US" baseline="0" dirty="0" smtClean="0"/>
                        <a:t>WNV</a:t>
                      </a:r>
                      <a:endParaRPr lang="en-US" dirty="0"/>
                    </a:p>
                  </a:txBody>
                  <a:tcPr anchor="ctr"/>
                </a:tc>
                <a:tc gridSpan="4">
                  <a:txBody>
                    <a:bodyPr/>
                    <a:lstStyle/>
                    <a:p>
                      <a:pPr algn="ctr"/>
                      <a:r>
                        <a:rPr lang="el-GR" dirty="0" smtClean="0"/>
                        <a:t>Έτος</a:t>
                      </a:r>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508990">
                <a:tc vMerge="1">
                  <a:txBody>
                    <a:bodyPr/>
                    <a:lstStyle/>
                    <a:p>
                      <a:pPr algn="ctr"/>
                      <a:endParaRPr lang="en-US" dirty="0"/>
                    </a:p>
                  </a:txBody>
                  <a:tcPr anchor="ctr"/>
                </a:tc>
                <a:tc>
                  <a:txBody>
                    <a:bodyPr/>
                    <a:lstStyle/>
                    <a:p>
                      <a:pPr algn="ctr"/>
                      <a:r>
                        <a:rPr lang="el-GR" b="1" dirty="0" smtClean="0">
                          <a:solidFill>
                            <a:schemeClr val="bg1"/>
                          </a:solidFill>
                        </a:rPr>
                        <a:t>2010</a:t>
                      </a:r>
                      <a:endParaRPr lang="en-US" b="1" dirty="0">
                        <a:solidFill>
                          <a:schemeClr val="bg1"/>
                        </a:solidFill>
                      </a:endParaRPr>
                    </a:p>
                  </a:txBody>
                  <a:tcPr anchor="ctr">
                    <a:solidFill>
                      <a:schemeClr val="accent1"/>
                    </a:solidFill>
                  </a:tcPr>
                </a:tc>
                <a:tc>
                  <a:txBody>
                    <a:bodyPr/>
                    <a:lstStyle/>
                    <a:p>
                      <a:pPr algn="ctr"/>
                      <a:r>
                        <a:rPr lang="el-GR" b="1" dirty="0" smtClean="0">
                          <a:solidFill>
                            <a:schemeClr val="bg1"/>
                          </a:solidFill>
                        </a:rPr>
                        <a:t>2011</a:t>
                      </a:r>
                      <a:endParaRPr lang="en-US" b="1" dirty="0">
                        <a:solidFill>
                          <a:schemeClr val="bg1"/>
                        </a:solidFill>
                      </a:endParaRPr>
                    </a:p>
                  </a:txBody>
                  <a:tcPr anchor="ctr">
                    <a:solidFill>
                      <a:schemeClr val="accent1"/>
                    </a:solidFill>
                  </a:tcPr>
                </a:tc>
                <a:tc>
                  <a:txBody>
                    <a:bodyPr/>
                    <a:lstStyle/>
                    <a:p>
                      <a:pPr algn="ctr"/>
                      <a:r>
                        <a:rPr lang="el-GR" b="1" dirty="0" smtClean="0">
                          <a:solidFill>
                            <a:schemeClr val="bg1"/>
                          </a:solidFill>
                        </a:rPr>
                        <a:t>2012</a:t>
                      </a:r>
                      <a:endParaRPr lang="en-US" b="1" dirty="0">
                        <a:solidFill>
                          <a:schemeClr val="bg1"/>
                        </a:solidFill>
                      </a:endParaRPr>
                    </a:p>
                  </a:txBody>
                  <a:tcPr anchor="ctr">
                    <a:solidFill>
                      <a:schemeClr val="accent1"/>
                    </a:solidFill>
                  </a:tcPr>
                </a:tc>
                <a:tc>
                  <a:txBody>
                    <a:bodyPr/>
                    <a:lstStyle/>
                    <a:p>
                      <a:pPr algn="ctr"/>
                      <a:r>
                        <a:rPr lang="el-GR" b="1" dirty="0" smtClean="0">
                          <a:solidFill>
                            <a:schemeClr val="bg1"/>
                          </a:solidFill>
                        </a:rPr>
                        <a:t>2013</a:t>
                      </a:r>
                      <a:endParaRPr lang="en-US" b="1" dirty="0">
                        <a:solidFill>
                          <a:schemeClr val="bg1"/>
                        </a:solidFill>
                      </a:endParaRPr>
                    </a:p>
                  </a:txBody>
                  <a:tcPr anchor="ctr">
                    <a:solidFill>
                      <a:schemeClr val="accent1"/>
                    </a:solidFill>
                  </a:tcPr>
                </a:tc>
              </a:tr>
              <a:tr h="508990">
                <a:tc>
                  <a:txBody>
                    <a:bodyPr/>
                    <a:lstStyle/>
                    <a:p>
                      <a:r>
                        <a:rPr lang="el-GR" b="1" dirty="0" smtClean="0"/>
                        <a:t>Με</a:t>
                      </a:r>
                      <a:r>
                        <a:rPr lang="el-GR" b="1" baseline="0" dirty="0" smtClean="0"/>
                        <a:t> προβολή ΚΝΣ</a:t>
                      </a:r>
                      <a:r>
                        <a:rPr lang="el-GR" sz="1400" b="1" baseline="0" dirty="0" smtClean="0"/>
                        <a:t>*</a:t>
                      </a:r>
                      <a:endParaRPr lang="en-US" b="1" dirty="0"/>
                    </a:p>
                  </a:txBody>
                  <a:tcPr anchor="ctr"/>
                </a:tc>
                <a:tc>
                  <a:txBody>
                    <a:bodyPr/>
                    <a:lstStyle/>
                    <a:p>
                      <a:pPr algn="ctr"/>
                      <a:r>
                        <a:rPr lang="el-GR" dirty="0" smtClean="0"/>
                        <a:t>197</a:t>
                      </a:r>
                      <a:endParaRPr lang="en-US" dirty="0"/>
                    </a:p>
                  </a:txBody>
                  <a:tcPr anchor="ctr"/>
                </a:tc>
                <a:tc>
                  <a:txBody>
                    <a:bodyPr/>
                    <a:lstStyle/>
                    <a:p>
                      <a:pPr algn="ctr"/>
                      <a:r>
                        <a:rPr lang="el-GR" dirty="0" smtClean="0"/>
                        <a:t>75</a:t>
                      </a:r>
                      <a:endParaRPr lang="en-US" dirty="0"/>
                    </a:p>
                  </a:txBody>
                  <a:tcPr anchor="ctr"/>
                </a:tc>
                <a:tc>
                  <a:txBody>
                    <a:bodyPr/>
                    <a:lstStyle/>
                    <a:p>
                      <a:pPr algn="ctr"/>
                      <a:r>
                        <a:rPr lang="el-GR" dirty="0" smtClean="0"/>
                        <a:t>109</a:t>
                      </a:r>
                      <a:endParaRPr lang="en-US" dirty="0"/>
                    </a:p>
                  </a:txBody>
                  <a:tcPr anchor="ctr"/>
                </a:tc>
                <a:tc>
                  <a:txBody>
                    <a:bodyPr/>
                    <a:lstStyle/>
                    <a:p>
                      <a:pPr algn="ctr"/>
                      <a:r>
                        <a:rPr lang="el-GR" dirty="0" smtClean="0"/>
                        <a:t>51</a:t>
                      </a:r>
                      <a:endParaRPr lang="en-US" dirty="0"/>
                    </a:p>
                  </a:txBody>
                  <a:tcPr anchor="ctr"/>
                </a:tc>
              </a:tr>
              <a:tr h="508990">
                <a:tc>
                  <a:txBody>
                    <a:bodyPr/>
                    <a:lstStyle/>
                    <a:p>
                      <a:r>
                        <a:rPr lang="el-GR" b="1" dirty="0" smtClean="0"/>
                        <a:t>Χωρίς προσβολή ΚΝΣ</a:t>
                      </a:r>
                      <a:endParaRPr lang="en-US" b="1" dirty="0"/>
                    </a:p>
                  </a:txBody>
                  <a:tcPr anchor="ctr"/>
                </a:tc>
                <a:tc>
                  <a:txBody>
                    <a:bodyPr/>
                    <a:lstStyle/>
                    <a:p>
                      <a:pPr algn="ctr"/>
                      <a:r>
                        <a:rPr lang="el-GR" dirty="0" smtClean="0"/>
                        <a:t>65</a:t>
                      </a:r>
                      <a:endParaRPr lang="en-US" dirty="0"/>
                    </a:p>
                  </a:txBody>
                  <a:tcPr anchor="ctr"/>
                </a:tc>
                <a:tc>
                  <a:txBody>
                    <a:bodyPr/>
                    <a:lstStyle/>
                    <a:p>
                      <a:pPr algn="ctr"/>
                      <a:r>
                        <a:rPr lang="el-GR" dirty="0" smtClean="0"/>
                        <a:t>25</a:t>
                      </a:r>
                      <a:endParaRPr lang="en-US" dirty="0"/>
                    </a:p>
                  </a:txBody>
                  <a:tcPr anchor="ctr"/>
                </a:tc>
                <a:tc>
                  <a:txBody>
                    <a:bodyPr/>
                    <a:lstStyle/>
                    <a:p>
                      <a:pPr algn="ctr"/>
                      <a:r>
                        <a:rPr lang="el-GR" dirty="0" smtClean="0"/>
                        <a:t>52</a:t>
                      </a:r>
                      <a:endParaRPr lang="en-US" dirty="0"/>
                    </a:p>
                  </a:txBody>
                  <a:tcPr anchor="ctr"/>
                </a:tc>
                <a:tc>
                  <a:txBody>
                    <a:bodyPr/>
                    <a:lstStyle/>
                    <a:p>
                      <a:pPr algn="ctr"/>
                      <a:r>
                        <a:rPr lang="el-GR" dirty="0" smtClean="0"/>
                        <a:t>35</a:t>
                      </a:r>
                      <a:endParaRPr lang="en-US" dirty="0"/>
                    </a:p>
                  </a:txBody>
                  <a:tcPr anchor="ctr"/>
                </a:tc>
              </a:tr>
              <a:tr h="508990">
                <a:tc>
                  <a:txBody>
                    <a:bodyPr/>
                    <a:lstStyle/>
                    <a:p>
                      <a:r>
                        <a:rPr lang="el-GR" b="1" dirty="0" smtClean="0"/>
                        <a:t>Θάνατοι</a:t>
                      </a:r>
                      <a:endParaRPr lang="en-US" b="1" dirty="0"/>
                    </a:p>
                  </a:txBody>
                  <a:tcPr anchor="ctr"/>
                </a:tc>
                <a:tc>
                  <a:txBody>
                    <a:bodyPr/>
                    <a:lstStyle/>
                    <a:p>
                      <a:pPr algn="ctr"/>
                      <a:r>
                        <a:rPr lang="el-GR" dirty="0" smtClean="0"/>
                        <a:t>35</a:t>
                      </a:r>
                      <a:endParaRPr lang="en-US" dirty="0"/>
                    </a:p>
                  </a:txBody>
                  <a:tcPr anchor="ctr"/>
                </a:tc>
                <a:tc>
                  <a:txBody>
                    <a:bodyPr/>
                    <a:lstStyle/>
                    <a:p>
                      <a:pPr algn="ctr"/>
                      <a:r>
                        <a:rPr lang="el-GR" dirty="0" smtClean="0"/>
                        <a:t>9</a:t>
                      </a:r>
                      <a:endParaRPr lang="en-US" dirty="0"/>
                    </a:p>
                  </a:txBody>
                  <a:tcPr anchor="ctr"/>
                </a:tc>
                <a:tc>
                  <a:txBody>
                    <a:bodyPr/>
                    <a:lstStyle/>
                    <a:p>
                      <a:pPr algn="ctr"/>
                      <a:r>
                        <a:rPr lang="el-GR" dirty="0" smtClean="0"/>
                        <a:t>18</a:t>
                      </a:r>
                      <a:endParaRPr lang="en-US" dirty="0"/>
                    </a:p>
                  </a:txBody>
                  <a:tcPr anchor="ctr"/>
                </a:tc>
                <a:tc>
                  <a:txBody>
                    <a:bodyPr/>
                    <a:lstStyle/>
                    <a:p>
                      <a:pPr algn="ctr"/>
                      <a:r>
                        <a:rPr lang="el-GR" dirty="0" smtClean="0"/>
                        <a:t>11</a:t>
                      </a:r>
                      <a:endParaRPr lang="en-US" dirty="0"/>
                    </a:p>
                  </a:txBody>
                  <a:tcPr anchor="ctr"/>
                </a:tc>
              </a:tr>
              <a:tr h="508990">
                <a:tc>
                  <a:txBody>
                    <a:bodyPr/>
                    <a:lstStyle/>
                    <a:p>
                      <a:r>
                        <a:rPr lang="el-GR" b="1" dirty="0" smtClean="0"/>
                        <a:t>Σύνολο</a:t>
                      </a:r>
                      <a:endParaRPr lang="en-US" b="1" dirty="0"/>
                    </a:p>
                  </a:txBody>
                  <a:tcPr anchor="ctr"/>
                </a:tc>
                <a:tc>
                  <a:txBody>
                    <a:bodyPr/>
                    <a:lstStyle/>
                    <a:p>
                      <a:pPr algn="ctr"/>
                      <a:r>
                        <a:rPr lang="el-GR" dirty="0" smtClean="0"/>
                        <a:t>262</a:t>
                      </a:r>
                      <a:endParaRPr lang="en-US" dirty="0"/>
                    </a:p>
                  </a:txBody>
                  <a:tcPr anchor="ctr"/>
                </a:tc>
                <a:tc>
                  <a:txBody>
                    <a:bodyPr/>
                    <a:lstStyle/>
                    <a:p>
                      <a:pPr algn="ctr"/>
                      <a:r>
                        <a:rPr lang="el-GR" dirty="0" smtClean="0"/>
                        <a:t>100</a:t>
                      </a:r>
                      <a:endParaRPr lang="en-US" dirty="0"/>
                    </a:p>
                  </a:txBody>
                  <a:tcPr anchor="ctr"/>
                </a:tc>
                <a:tc>
                  <a:txBody>
                    <a:bodyPr/>
                    <a:lstStyle/>
                    <a:p>
                      <a:pPr algn="ctr"/>
                      <a:r>
                        <a:rPr lang="el-GR" dirty="0" smtClean="0"/>
                        <a:t>161</a:t>
                      </a:r>
                      <a:endParaRPr lang="en-US" dirty="0"/>
                    </a:p>
                  </a:txBody>
                  <a:tcPr anchor="ctr"/>
                </a:tc>
                <a:tc>
                  <a:txBody>
                    <a:bodyPr/>
                    <a:lstStyle/>
                    <a:p>
                      <a:pPr algn="ctr"/>
                      <a:r>
                        <a:rPr lang="el-GR" dirty="0" smtClean="0"/>
                        <a:t>86</a:t>
                      </a:r>
                      <a:endParaRPr lang="en-US" dirty="0"/>
                    </a:p>
                  </a:txBody>
                  <a:tcPr anchor="ctr"/>
                </a:tc>
              </a:tr>
              <a:tr h="508990">
                <a:tc gridSpan="5">
                  <a:txBody>
                    <a:bodyPr/>
                    <a:lstStyle/>
                    <a:p>
                      <a:r>
                        <a:rPr lang="el-GR" sz="1400" dirty="0" smtClean="0"/>
                        <a:t>* εγκεφαλίτιδα</a:t>
                      </a:r>
                      <a:r>
                        <a:rPr lang="el-GR" sz="1400" baseline="0" dirty="0" smtClean="0"/>
                        <a:t> ή/και μηνιγγίτιδα ή/και οξεία χαλαρή παράλυση</a:t>
                      </a:r>
                      <a:endParaRPr lang="en-US" sz="1400" dirty="0"/>
                    </a:p>
                  </a:txBody>
                  <a:tcPr anchor="b"/>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xmlns="" val="23133017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09863" y="0"/>
            <a:ext cx="10440890" cy="6858000"/>
          </a:xfrm>
        </p:spPr>
      </p:pic>
    </p:spTree>
    <p:extLst>
      <p:ext uri="{BB962C8B-B14F-4D97-AF65-F5344CB8AC3E}">
        <p14:creationId xmlns:p14="http://schemas.microsoft.com/office/powerpoint/2010/main" xmlns="" val="19087384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Παθογένεια </a:t>
            </a:r>
            <a:endParaRPr lang="en-US" dirty="0"/>
          </a:p>
        </p:txBody>
      </p:sp>
      <p:sp>
        <p:nvSpPr>
          <p:cNvPr id="3" name="Content Placeholder 2"/>
          <p:cNvSpPr>
            <a:spLocks noGrp="1"/>
          </p:cNvSpPr>
          <p:nvPr>
            <p:ph idx="1"/>
          </p:nvPr>
        </p:nvSpPr>
        <p:spPr/>
        <p:txBody>
          <a:bodyPr>
            <a:normAutofit/>
          </a:bodyPr>
          <a:lstStyle/>
          <a:p>
            <a:r>
              <a:rPr lang="el-GR" dirty="0" smtClean="0"/>
              <a:t>Μετά από δήγμα από μολυσμένο κουνούπι ο ιός μολύνει τα </a:t>
            </a:r>
            <a:r>
              <a:rPr lang="el-GR" dirty="0" err="1" smtClean="0"/>
              <a:t>κερατινοκύτταρα</a:t>
            </a:r>
            <a:r>
              <a:rPr lang="el-GR" dirty="0" smtClean="0"/>
              <a:t> &amp; τα κύτταρα </a:t>
            </a:r>
            <a:r>
              <a:rPr lang="en-US" dirty="0" smtClean="0"/>
              <a:t>Langerhans</a:t>
            </a:r>
            <a:r>
              <a:rPr lang="el-GR" dirty="0" smtClean="0"/>
              <a:t> τα οποία μεταναστεύουν στους εγγύς λεμφαδένες – αρχικός </a:t>
            </a:r>
            <a:r>
              <a:rPr lang="el-GR" dirty="0" err="1" smtClean="0"/>
              <a:t>πολ</a:t>
            </a:r>
            <a:r>
              <a:rPr lang="el-GR" dirty="0" smtClean="0"/>
              <a:t>/</a:t>
            </a:r>
            <a:r>
              <a:rPr lang="el-GR" dirty="0" err="1" smtClean="0"/>
              <a:t>σμός</a:t>
            </a:r>
            <a:r>
              <a:rPr lang="el-GR" dirty="0" smtClean="0"/>
              <a:t> του ιού.</a:t>
            </a:r>
          </a:p>
          <a:p>
            <a:r>
              <a:rPr lang="el-GR" dirty="0" smtClean="0"/>
              <a:t>Συστηματική διασπορά σε σπλαχνικά όργανα (</a:t>
            </a:r>
            <a:r>
              <a:rPr lang="el-GR" dirty="0" err="1" smtClean="0"/>
              <a:t>νεφρούς</a:t>
            </a:r>
            <a:r>
              <a:rPr lang="el-GR" dirty="0" smtClean="0"/>
              <a:t>, σπλήνα) – 2</a:t>
            </a:r>
            <a:r>
              <a:rPr lang="el-GR" baseline="30000" dirty="0" smtClean="0"/>
              <a:t>ος</a:t>
            </a:r>
            <a:r>
              <a:rPr lang="el-GR" dirty="0" smtClean="0"/>
              <a:t> </a:t>
            </a:r>
            <a:r>
              <a:rPr lang="el-GR" dirty="0" err="1" smtClean="0"/>
              <a:t>πολ</a:t>
            </a:r>
            <a:r>
              <a:rPr lang="el-GR" dirty="0" smtClean="0"/>
              <a:t>/</a:t>
            </a:r>
            <a:r>
              <a:rPr lang="el-GR" dirty="0" err="1" smtClean="0"/>
              <a:t>σμός</a:t>
            </a:r>
            <a:r>
              <a:rPr lang="el-GR" dirty="0" smtClean="0"/>
              <a:t> του ιού, πιθανότατα εντός των κυττάρων του επιθηλίου και στα </a:t>
            </a:r>
            <a:r>
              <a:rPr lang="el-GR" dirty="0" err="1" smtClean="0"/>
              <a:t>μακροφάγα</a:t>
            </a:r>
            <a:r>
              <a:rPr lang="el-GR" dirty="0" smtClean="0"/>
              <a:t>.</a:t>
            </a:r>
          </a:p>
          <a:p>
            <a:r>
              <a:rPr lang="el-GR" dirty="0" smtClean="0"/>
              <a:t>Ανάλογα με το επίπεδο </a:t>
            </a:r>
            <a:r>
              <a:rPr lang="el-GR" dirty="0" err="1" smtClean="0"/>
              <a:t>ιαιμίας</a:t>
            </a:r>
            <a:r>
              <a:rPr lang="el-GR" dirty="0" smtClean="0"/>
              <a:t>, ο </a:t>
            </a:r>
            <a:r>
              <a:rPr lang="en-US" dirty="0" smtClean="0"/>
              <a:t>WNV </a:t>
            </a:r>
            <a:r>
              <a:rPr lang="el-GR" dirty="0" smtClean="0"/>
              <a:t>διαπερνά τον ΑΕΦ και προκαλεί </a:t>
            </a:r>
            <a:r>
              <a:rPr lang="el-GR" dirty="0" err="1" smtClean="0"/>
              <a:t>μηνιγγό</a:t>
            </a:r>
            <a:r>
              <a:rPr lang="el-GR" dirty="0" smtClean="0"/>
              <a:t>-εγκεφαλίτιδα – Η πιθανότητα προσβολής του ΚΝΣ συσχετίζεται με το επίπεδο </a:t>
            </a:r>
            <a:r>
              <a:rPr lang="el-GR" dirty="0" err="1" smtClean="0"/>
              <a:t>ιαιμίας</a:t>
            </a:r>
            <a:r>
              <a:rPr lang="el-GR" dirty="0"/>
              <a:t>.</a:t>
            </a:r>
            <a:endParaRPr lang="en-US" dirty="0"/>
          </a:p>
        </p:txBody>
      </p:sp>
    </p:spTree>
    <p:extLst>
      <p:ext uri="{BB962C8B-B14F-4D97-AF65-F5344CB8AC3E}">
        <p14:creationId xmlns:p14="http://schemas.microsoft.com/office/powerpoint/2010/main" xmlns="" val="15746485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WNV 24 MAY TO PRESENT\viruses-03-00811f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828800" y="0"/>
            <a:ext cx="9144000" cy="6858000"/>
          </a:xfrm>
          <a:prstGeom prst="rect">
            <a:avLst/>
          </a:prstGeom>
          <a:noFill/>
        </p:spPr>
      </p:pic>
    </p:spTree>
    <p:extLst>
      <p:ext uri="{BB962C8B-B14F-4D97-AF65-F5344CB8AC3E}">
        <p14:creationId xmlns:p14="http://schemas.microsoft.com/office/powerpoint/2010/main" xmlns="" val="2115416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10278</TotalTime>
  <Words>5910</Words>
  <Application>Microsoft Office PowerPoint</Application>
  <PresentationFormat>Προσαρμογή</PresentationFormat>
  <Paragraphs>977</Paragraphs>
  <Slides>127</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127</vt:i4>
      </vt:variant>
    </vt:vector>
  </HeadingPairs>
  <TitlesOfParts>
    <vt:vector size="128" baseType="lpstr">
      <vt:lpstr>Office Theme</vt:lpstr>
      <vt:lpstr>Συνήθεις Ιογενείς Λοιμώξεις</vt:lpstr>
      <vt:lpstr>Λοίμωξη ΚΝΣ</vt:lpstr>
      <vt:lpstr>Διαφάνεια 3</vt:lpstr>
      <vt:lpstr>Προσέγγιση ασθενούς με υποψία λοίμωξης του ΚΝΣ</vt:lpstr>
      <vt:lpstr>Λοίμωξη Κεντρικού Νευρικού Συστήματος</vt:lpstr>
      <vt:lpstr>Μηνιγγίτιδα</vt:lpstr>
      <vt:lpstr>Διαφάνεια 7</vt:lpstr>
      <vt:lpstr>Διαφάνεια 8</vt:lpstr>
      <vt:lpstr>Διαφορική Διάγνωση Οξείας Μηνιγγίτιδας</vt:lpstr>
      <vt:lpstr>Μη λοιμώδη αίτια Μηνιγγίτιδας</vt:lpstr>
      <vt:lpstr>Εγκεφαλίτιδα</vt:lpstr>
      <vt:lpstr>Διαφάνεια 12</vt:lpstr>
      <vt:lpstr>Διαφορική Διάγνωση Εγκεφαλίτιδας</vt:lpstr>
      <vt:lpstr>Διαφάνεια 14</vt:lpstr>
      <vt:lpstr>Διαφάνεια 15</vt:lpstr>
      <vt:lpstr>Διαφάνεια 16</vt:lpstr>
      <vt:lpstr>Διαφάνεια 17</vt:lpstr>
      <vt:lpstr>Διαφάνεια 18</vt:lpstr>
      <vt:lpstr>Διαφάνεια 19</vt:lpstr>
      <vt:lpstr>Ιογενής Μηνιγγίτιδα  Εγκεφαλίτιδα (Severity Index)</vt:lpstr>
      <vt:lpstr>Ιστορικό:</vt:lpstr>
      <vt:lpstr>Διαφάνεια 22</vt:lpstr>
      <vt:lpstr>Διαφάνεια 23</vt:lpstr>
      <vt:lpstr>Εποχιακή κατανομή</vt:lpstr>
      <vt:lpstr>Κλινική Εξέταση:</vt:lpstr>
      <vt:lpstr>Διαφάνεια 26</vt:lpstr>
      <vt:lpstr>Διαφάνεια 27</vt:lpstr>
      <vt:lpstr>Εργαστηριακή Διερεύνηση:</vt:lpstr>
      <vt:lpstr>Διαφάνεια 29</vt:lpstr>
      <vt:lpstr>ΕΝΥ </vt:lpstr>
      <vt:lpstr>Διαφάνεια 31</vt:lpstr>
      <vt:lpstr>Διαφάνεια 32</vt:lpstr>
      <vt:lpstr>Διαφάνεια 33</vt:lpstr>
      <vt:lpstr>Διαφάνεια 34</vt:lpstr>
      <vt:lpstr>Διαφάνεια 35</vt:lpstr>
      <vt:lpstr>Απεικονιστική Διερεύνηση:</vt:lpstr>
      <vt:lpstr>MRI ευρήματα:</vt:lpstr>
      <vt:lpstr>Θεραπεία</vt:lpstr>
      <vt:lpstr>HSV</vt:lpstr>
      <vt:lpstr>Διαφάνεια 40</vt:lpstr>
      <vt:lpstr>Διαφάνεια 41</vt:lpstr>
      <vt:lpstr>Διαφάνεια 42</vt:lpstr>
      <vt:lpstr>Διαφάνεια 43</vt:lpstr>
      <vt:lpstr>HSV εγκεφαλίτιδα</vt:lpstr>
      <vt:lpstr>Διαφάνεια 45</vt:lpstr>
      <vt:lpstr>Διαφάνεια 46</vt:lpstr>
      <vt:lpstr>HSV εγκεφαλίτιδα – Κλινική Εικόνα</vt:lpstr>
      <vt:lpstr>HSV – Διάγνωση</vt:lpstr>
      <vt:lpstr>Απεικόνιση</vt:lpstr>
      <vt:lpstr>Διαφάνεια 50</vt:lpstr>
      <vt:lpstr>Θεραπεία</vt:lpstr>
      <vt:lpstr>HSV – Μηνιγγίτιδα </vt:lpstr>
      <vt:lpstr>HSV – Μηνιγγίτιδα </vt:lpstr>
      <vt:lpstr>Διαφάνεια 54</vt:lpstr>
      <vt:lpstr>Διαφάνεια 55</vt:lpstr>
      <vt:lpstr>Επιπλοκές HSV λοίμωξης</vt:lpstr>
      <vt:lpstr>VZV</vt:lpstr>
      <vt:lpstr> VZV ΚΝΣ λοίμωξη</vt:lpstr>
      <vt:lpstr> VZV ΚΝΣ λοίμωξη</vt:lpstr>
      <vt:lpstr>VZV μυελίτιδα</vt:lpstr>
      <vt:lpstr>Διαφάνεια 61</vt:lpstr>
      <vt:lpstr>VZV αγγειίτιδα</vt:lpstr>
      <vt:lpstr>VZV αγγειίτιδα</vt:lpstr>
      <vt:lpstr>VZV μηνιγγίτιδα</vt:lpstr>
      <vt:lpstr>CMV</vt:lpstr>
      <vt:lpstr>CMV</vt:lpstr>
      <vt:lpstr>CMV ΚΝΣ λοίμωξη</vt:lpstr>
      <vt:lpstr>CMV εγκεφαλίτιδα &amp; AIDS</vt:lpstr>
      <vt:lpstr>Διαφάνεια 69</vt:lpstr>
      <vt:lpstr>CMV - ΕΝΥ</vt:lpstr>
      <vt:lpstr>CMV – Θεραπεία </vt:lpstr>
      <vt:lpstr>EBV</vt:lpstr>
      <vt:lpstr>EBV</vt:lpstr>
      <vt:lpstr>Διαφάνεια 74</vt:lpstr>
      <vt:lpstr>EBV – ΚΝΣ λοίμωξη</vt:lpstr>
      <vt:lpstr>Διαφάνεια 76</vt:lpstr>
      <vt:lpstr>EBV – Διάγνωση</vt:lpstr>
      <vt:lpstr>Alice in Wonderland Syndrome</vt:lpstr>
      <vt:lpstr>Διαφάνεια 79</vt:lpstr>
      <vt:lpstr>HHV-6</vt:lpstr>
      <vt:lpstr>HHV – 6 </vt:lpstr>
      <vt:lpstr>Διαφάνεια 82</vt:lpstr>
      <vt:lpstr>Διαφάνεια 83</vt:lpstr>
      <vt:lpstr>HHV – 6 Θεραπεία</vt:lpstr>
      <vt:lpstr>Simian herpesvirus 8</vt:lpstr>
      <vt:lpstr>Διαφάνεια 86</vt:lpstr>
      <vt:lpstr>Διαφάνεια 87</vt:lpstr>
      <vt:lpstr>Διαφάνεια 88</vt:lpstr>
      <vt:lpstr>Διαφάνεια 89</vt:lpstr>
      <vt:lpstr>West Nile Virus</vt:lpstr>
      <vt:lpstr>West Nile Virus</vt:lpstr>
      <vt:lpstr>Διαφάνεια 92</vt:lpstr>
      <vt:lpstr>Μετάδοση</vt:lpstr>
      <vt:lpstr>Διαφάνεια 94</vt:lpstr>
      <vt:lpstr>Επιδημιολογία στην Ελλάδα  (περίοδος μετάδοσης 2014 έως 1/9/2014)</vt:lpstr>
      <vt:lpstr>Επιδημιολογία στην Ελλάδα  Αριθμός δηλωθέντων κρουσμάτων, με ή χωρίς προσβολή του ΚΝΣ, 2010 – 2013 </vt:lpstr>
      <vt:lpstr>Διαφάνεια 97</vt:lpstr>
      <vt:lpstr>Παθογένεια </vt:lpstr>
      <vt:lpstr>Διαφάνεια 99</vt:lpstr>
      <vt:lpstr>Διαφάνεια 100</vt:lpstr>
      <vt:lpstr>Μηχανισμοί εισόδου του WNV στα κύτταρα στόχους στο ΚΝΣ:</vt:lpstr>
      <vt:lpstr>WNV Λοίμωξη</vt:lpstr>
      <vt:lpstr>Παράγοντες που σχετίζονται με WNV ΚΝΣ λοίμωξη:</vt:lpstr>
      <vt:lpstr>WNV Μηνιγγίτιδα</vt:lpstr>
      <vt:lpstr>WNV Εγκεφαλίτιδα</vt:lpstr>
      <vt:lpstr>WNV Εγκεφαλίτιδα – Κλινική Εικόνα</vt:lpstr>
      <vt:lpstr>Τρόμος:</vt:lpstr>
      <vt:lpstr>Αδυναμία:</vt:lpstr>
      <vt:lpstr>WNV Εγκαφαλίτιδα - Διερεύνηση</vt:lpstr>
      <vt:lpstr>Διαφάνεια 110</vt:lpstr>
      <vt:lpstr>Διαφάνεια 111</vt:lpstr>
      <vt:lpstr>Διαφάνεια 112</vt:lpstr>
      <vt:lpstr>Διαφάνεια 113</vt:lpstr>
      <vt:lpstr>WNV Οξεία χαλαρή παράλυση</vt:lpstr>
      <vt:lpstr>WNV Οξεία χαλαρή παράλυση</vt:lpstr>
      <vt:lpstr>WNV Οξεία χαλαρή παράλυση</vt:lpstr>
      <vt:lpstr>Διαφάνεια 117</vt:lpstr>
      <vt:lpstr>WNV - Διάγνωση</vt:lpstr>
      <vt:lpstr>Διαφάνεια 119</vt:lpstr>
      <vt:lpstr>Διαφάνεια 120</vt:lpstr>
      <vt:lpstr>Διαφάνεια 121</vt:lpstr>
      <vt:lpstr>WNV - Θεραπεία</vt:lpstr>
      <vt:lpstr>Διαφάνεια 123</vt:lpstr>
      <vt:lpstr>Μέτρα προφύλαξης για τη νοσηλεία των ατόμων με λοίμωξη από WNV:</vt:lpstr>
      <vt:lpstr>Διαφάνεια 125</vt:lpstr>
      <vt:lpstr>Θνητότητα – Επιπτώσεις</vt:lpstr>
      <vt:lpstr>Διαφάνεια 127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Andreou</dc:creator>
  <cp:lastModifiedBy>gpanos</cp:lastModifiedBy>
  <cp:revision>203</cp:revision>
  <dcterms:created xsi:type="dcterms:W3CDTF">2014-09-13T21:40:10Z</dcterms:created>
  <dcterms:modified xsi:type="dcterms:W3CDTF">2014-09-25T14:03:15Z</dcterms:modified>
</cp:coreProperties>
</file>