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1"/>
    <p:sldMasterId id="2147483917" r:id="rId2"/>
    <p:sldMasterId id="2147483919" r:id="rId3"/>
  </p:sldMasterIdLst>
  <p:notesMasterIdLst>
    <p:notesMasterId r:id="rId51"/>
  </p:notesMasterIdLst>
  <p:sldIdLst>
    <p:sldId id="812" r:id="rId4"/>
    <p:sldId id="813" r:id="rId5"/>
    <p:sldId id="814" r:id="rId6"/>
    <p:sldId id="815" r:id="rId7"/>
    <p:sldId id="816" r:id="rId8"/>
    <p:sldId id="817" r:id="rId9"/>
    <p:sldId id="819" r:id="rId10"/>
    <p:sldId id="820" r:id="rId11"/>
    <p:sldId id="909" r:id="rId12"/>
    <p:sldId id="821" r:id="rId13"/>
    <p:sldId id="822" r:id="rId14"/>
    <p:sldId id="891" r:id="rId15"/>
    <p:sldId id="892" r:id="rId16"/>
    <p:sldId id="893" r:id="rId17"/>
    <p:sldId id="894" r:id="rId18"/>
    <p:sldId id="895" r:id="rId19"/>
    <p:sldId id="896" r:id="rId20"/>
    <p:sldId id="897" r:id="rId21"/>
    <p:sldId id="898" r:id="rId22"/>
    <p:sldId id="899" r:id="rId23"/>
    <p:sldId id="900" r:id="rId24"/>
    <p:sldId id="901" r:id="rId25"/>
    <p:sldId id="902" r:id="rId26"/>
    <p:sldId id="903" r:id="rId27"/>
    <p:sldId id="904" r:id="rId28"/>
    <p:sldId id="905" r:id="rId29"/>
    <p:sldId id="906" r:id="rId30"/>
    <p:sldId id="907" r:id="rId31"/>
    <p:sldId id="908" r:id="rId32"/>
    <p:sldId id="824" r:id="rId33"/>
    <p:sldId id="890" r:id="rId34"/>
    <p:sldId id="826" r:id="rId35"/>
    <p:sldId id="827" r:id="rId36"/>
    <p:sldId id="829" r:id="rId37"/>
    <p:sldId id="886" r:id="rId38"/>
    <p:sldId id="887" r:id="rId39"/>
    <p:sldId id="888" r:id="rId40"/>
    <p:sldId id="889" r:id="rId41"/>
    <p:sldId id="833" r:id="rId42"/>
    <p:sldId id="834" r:id="rId43"/>
    <p:sldId id="835" r:id="rId44"/>
    <p:sldId id="880" r:id="rId45"/>
    <p:sldId id="881" r:id="rId46"/>
    <p:sldId id="882" r:id="rId47"/>
    <p:sldId id="883" r:id="rId48"/>
    <p:sldId id="884" r:id="rId49"/>
    <p:sldId id="885" r:id="rId50"/>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337B"/>
    <a:srgbClr val="28067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94660"/>
  </p:normalViewPr>
  <p:slideViewPr>
    <p:cSldViewPr>
      <p:cViewPr varScale="1">
        <p:scale>
          <a:sx n="105" d="100"/>
          <a:sy n="105" d="100"/>
        </p:scale>
        <p:origin x="1710"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l-GR"/>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l-GR"/>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l-G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6FAAEA5-516C-4CBA-AF9B-3FD0A7F3FF3F}"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285489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650758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974740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89426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581557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39438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875285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817998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472782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611160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1274306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017454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266313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1098362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1160437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14139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271179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87777B-384A-428F-8D6F-3233A30A07A8}" type="slidenum">
              <a:rPr lang="el-GR" altLang="el-GR"/>
              <a:pPr>
                <a:spcBef>
                  <a:spcPct val="0"/>
                </a:spcBef>
              </a:pPr>
              <a:t>42</a:t>
            </a:fld>
            <a:endParaRPr lang="el-GR" altLang="el-G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
        <p:nvSpPr>
          <p:cNvPr id="34821" name="Text Box 4"/>
          <p:cNvSpPr txBox="1">
            <a:spLocks noChangeArrowheads="1"/>
          </p:cNvSpPr>
          <p:nvPr>
            <p:custDataLst>
              <p:tags r:id="rId1"/>
            </p:custDataLst>
          </p:nvPr>
        </p:nvSpPr>
        <p:spPr bwMode="auto">
          <a:xfrm>
            <a:off x="0" y="4127500"/>
            <a:ext cx="68580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ctr" eaLnBrk="1" hangingPunct="1">
              <a:spcBef>
                <a:spcPct val="0"/>
              </a:spcBef>
            </a:pPr>
            <a:r>
              <a:rPr lang="en-US" altLang="el-GR">
                <a:solidFill>
                  <a:srgbClr val="272727"/>
                </a:solidFill>
              </a:rPr>
              <a:t>f07_25_pg176.jpg</a:t>
            </a:r>
            <a:br>
              <a:rPr lang="en-US" altLang="el-GR">
                <a:solidFill>
                  <a:srgbClr val="272727"/>
                </a:solidFill>
              </a:rPr>
            </a:br>
            <a:endParaRPr lang="en-US" altLang="el-GR">
              <a:solidFill>
                <a:srgbClr val="272727"/>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76424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575844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07079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1931364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122592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43541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70113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0994" name="Rectangle 2"/>
          <p:cNvSpPr>
            <a:spLocks noGrp="1" noChangeArrowheads="1"/>
          </p:cNvSpPr>
          <p:nvPr>
            <p:ph type="ctrTitle"/>
          </p:nvPr>
        </p:nvSpPr>
        <p:spPr>
          <a:xfrm>
            <a:off x="2743200" y="1752600"/>
            <a:ext cx="5486400" cy="838200"/>
          </a:xfrm>
        </p:spPr>
        <p:txBody>
          <a:bodyPr/>
          <a:lstStyle>
            <a:lvl1pPr>
              <a:defRPr/>
            </a:lvl1pPr>
          </a:lstStyle>
          <a:p>
            <a:r>
              <a:rPr lang="en-US"/>
              <a:t>Click to edit Master title style</a:t>
            </a:r>
          </a:p>
        </p:txBody>
      </p:sp>
      <p:sp>
        <p:nvSpPr>
          <p:cNvPr id="340995" name="Rectangle 3"/>
          <p:cNvSpPr>
            <a:spLocks noGrp="1" noChangeArrowheads="1"/>
          </p:cNvSpPr>
          <p:nvPr>
            <p:ph type="subTitle" idx="1"/>
          </p:nvPr>
        </p:nvSpPr>
        <p:spPr>
          <a:xfrm>
            <a:off x="2743200" y="2743200"/>
            <a:ext cx="5486400" cy="457200"/>
          </a:xfrm>
        </p:spPr>
        <p:txBody>
          <a:bodyPr/>
          <a:lstStyle>
            <a:lvl1pPr marL="0" indent="0">
              <a:buFontTx/>
              <a:buNone/>
              <a:defRPr sz="20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115BA2E5-6073-4661-B6D0-27A85104E116}" type="slidenum">
              <a:rPr lang="en-US" altLang="el-GR"/>
              <a:pPr>
                <a:defRPr/>
              </a:pPr>
              <a:t>‹#›</a:t>
            </a:fld>
            <a:endParaRPr lang="en-US" altLang="el-GR"/>
          </a:p>
        </p:txBody>
      </p:sp>
    </p:spTree>
    <p:extLst>
      <p:ext uri="{BB962C8B-B14F-4D97-AF65-F5344CB8AC3E}">
        <p14:creationId xmlns:p14="http://schemas.microsoft.com/office/powerpoint/2010/main" val="1730339935"/>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306C46-CDF0-42B3-AB75-82AD7BE95BBD}" type="slidenum">
              <a:rPr lang="en-US" altLang="el-GR"/>
              <a:pPr>
                <a:defRPr/>
              </a:pPr>
              <a:t>‹#›</a:t>
            </a:fld>
            <a:endParaRPr lang="en-US" altLang="el-GR"/>
          </a:p>
        </p:txBody>
      </p:sp>
    </p:spTree>
    <p:extLst>
      <p:ext uri="{BB962C8B-B14F-4D97-AF65-F5344CB8AC3E}">
        <p14:creationId xmlns:p14="http://schemas.microsoft.com/office/powerpoint/2010/main" val="473218813"/>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762000"/>
            <a:ext cx="1370012" cy="49530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2741613" y="762000"/>
            <a:ext cx="3962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E03033-6185-47B2-8189-362BEE304145}" type="slidenum">
              <a:rPr lang="en-US" altLang="el-GR"/>
              <a:pPr>
                <a:defRPr/>
              </a:pPr>
              <a:t>‹#›</a:t>
            </a:fld>
            <a:endParaRPr lang="en-US" altLang="el-GR"/>
          </a:p>
        </p:txBody>
      </p:sp>
    </p:spTree>
    <p:extLst>
      <p:ext uri="{BB962C8B-B14F-4D97-AF65-F5344CB8AC3E}">
        <p14:creationId xmlns:p14="http://schemas.microsoft.com/office/powerpoint/2010/main" val="3419988928"/>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0450" name="Rectangle 2"/>
          <p:cNvSpPr>
            <a:spLocks noGrp="1" noChangeArrowheads="1"/>
          </p:cNvSpPr>
          <p:nvPr>
            <p:ph type="ctrTitle"/>
          </p:nvPr>
        </p:nvSpPr>
        <p:spPr>
          <a:xfrm>
            <a:off x="2286000" y="3429000"/>
            <a:ext cx="6399213" cy="1219200"/>
          </a:xfrm>
        </p:spPr>
        <p:txBody>
          <a:bodyPr/>
          <a:lstStyle>
            <a:lvl1pPr>
              <a:defRPr sz="4000"/>
            </a:lvl1pPr>
          </a:lstStyle>
          <a:p>
            <a:r>
              <a:rPr lang="en-US"/>
              <a:t>Click to edit Master title style</a:t>
            </a:r>
          </a:p>
        </p:txBody>
      </p:sp>
      <p:sp>
        <p:nvSpPr>
          <p:cNvPr id="360451" name="Rectangle 3"/>
          <p:cNvSpPr>
            <a:spLocks noGrp="1" noChangeArrowheads="1"/>
          </p:cNvSpPr>
          <p:nvPr>
            <p:ph type="subTitle" idx="1"/>
          </p:nvPr>
        </p:nvSpPr>
        <p:spPr>
          <a:xfrm>
            <a:off x="2286000" y="4800600"/>
            <a:ext cx="6399213" cy="838200"/>
          </a:xfrm>
        </p:spPr>
        <p:txBody>
          <a:bodyPr/>
          <a:lstStyle>
            <a:lvl1pPr marL="0" indent="0">
              <a:buFontTx/>
              <a:buNone/>
              <a:defRPr sz="24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93BEF01C-2F53-4DE0-B7AD-8F279DB36C02}" type="slidenum">
              <a:rPr lang="en-US" altLang="el-GR"/>
              <a:pPr>
                <a:defRPr/>
              </a:pPr>
              <a:t>‹#›</a:t>
            </a:fld>
            <a:endParaRPr lang="en-US" altLang="el-GR"/>
          </a:p>
        </p:txBody>
      </p:sp>
    </p:spTree>
    <p:extLst>
      <p:ext uri="{BB962C8B-B14F-4D97-AF65-F5344CB8AC3E}">
        <p14:creationId xmlns:p14="http://schemas.microsoft.com/office/powerpoint/2010/main" val="2900518234"/>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210BDE-91A4-4AB1-BC12-3300FC38FCBC}" type="slidenum">
              <a:rPr lang="en-US" altLang="el-GR"/>
              <a:pPr>
                <a:defRPr/>
              </a:pPr>
              <a:t>‹#›</a:t>
            </a:fld>
            <a:endParaRPr lang="en-US" altLang="el-GR"/>
          </a:p>
        </p:txBody>
      </p:sp>
    </p:spTree>
    <p:extLst>
      <p:ext uri="{BB962C8B-B14F-4D97-AF65-F5344CB8AC3E}">
        <p14:creationId xmlns:p14="http://schemas.microsoft.com/office/powerpoint/2010/main" val="3578873428"/>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F2A41-7E4E-49C6-8C10-498C1628A425}" type="slidenum">
              <a:rPr lang="en-US" altLang="el-GR"/>
              <a:pPr>
                <a:defRPr/>
              </a:pPr>
              <a:t>‹#›</a:t>
            </a:fld>
            <a:endParaRPr lang="en-US" altLang="el-GR"/>
          </a:p>
        </p:txBody>
      </p:sp>
    </p:spTree>
    <p:extLst>
      <p:ext uri="{BB962C8B-B14F-4D97-AF65-F5344CB8AC3E}">
        <p14:creationId xmlns:p14="http://schemas.microsoft.com/office/powerpoint/2010/main" val="4211184278"/>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2284413" y="1905000"/>
            <a:ext cx="3122612"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559425" y="1905000"/>
            <a:ext cx="31242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9A81E1-37B9-48A5-92B9-1BA0F5120FF6}" type="slidenum">
              <a:rPr lang="en-US" altLang="el-GR"/>
              <a:pPr>
                <a:defRPr/>
              </a:pPr>
              <a:t>‹#›</a:t>
            </a:fld>
            <a:endParaRPr lang="en-US" altLang="el-GR"/>
          </a:p>
        </p:txBody>
      </p:sp>
    </p:spTree>
    <p:extLst>
      <p:ext uri="{BB962C8B-B14F-4D97-AF65-F5344CB8AC3E}">
        <p14:creationId xmlns:p14="http://schemas.microsoft.com/office/powerpoint/2010/main" val="376212061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2E5F89-CC3D-4F9B-B29D-05D0AA3F998D}" type="slidenum">
              <a:rPr lang="en-US" altLang="el-GR"/>
              <a:pPr>
                <a:defRPr/>
              </a:pPr>
              <a:t>‹#›</a:t>
            </a:fld>
            <a:endParaRPr lang="en-US" altLang="el-GR"/>
          </a:p>
        </p:txBody>
      </p:sp>
    </p:spTree>
    <p:extLst>
      <p:ext uri="{BB962C8B-B14F-4D97-AF65-F5344CB8AC3E}">
        <p14:creationId xmlns:p14="http://schemas.microsoft.com/office/powerpoint/2010/main" val="39348151"/>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85A6E7-4691-4C40-9A7D-4FEACE675092}" type="slidenum">
              <a:rPr lang="en-US" altLang="el-GR"/>
              <a:pPr>
                <a:defRPr/>
              </a:pPr>
              <a:t>‹#›</a:t>
            </a:fld>
            <a:endParaRPr lang="en-US" altLang="el-GR"/>
          </a:p>
        </p:txBody>
      </p:sp>
    </p:spTree>
    <p:extLst>
      <p:ext uri="{BB962C8B-B14F-4D97-AF65-F5344CB8AC3E}">
        <p14:creationId xmlns:p14="http://schemas.microsoft.com/office/powerpoint/2010/main" val="2308598620"/>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391755-10A5-4483-AFE6-1A7E4EED2CAF}" type="slidenum">
              <a:rPr lang="en-US" altLang="el-GR"/>
              <a:pPr>
                <a:defRPr/>
              </a:pPr>
              <a:t>‹#›</a:t>
            </a:fld>
            <a:endParaRPr lang="en-US" altLang="el-GR"/>
          </a:p>
        </p:txBody>
      </p:sp>
    </p:spTree>
    <p:extLst>
      <p:ext uri="{BB962C8B-B14F-4D97-AF65-F5344CB8AC3E}">
        <p14:creationId xmlns:p14="http://schemas.microsoft.com/office/powerpoint/2010/main" val="2756703202"/>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9BA72B-0A21-4CB7-904C-47D7A402AE14}" type="slidenum">
              <a:rPr lang="en-US" altLang="el-GR"/>
              <a:pPr>
                <a:defRPr/>
              </a:pPr>
              <a:t>‹#›</a:t>
            </a:fld>
            <a:endParaRPr lang="en-US" altLang="el-GR"/>
          </a:p>
        </p:txBody>
      </p:sp>
    </p:spTree>
    <p:extLst>
      <p:ext uri="{BB962C8B-B14F-4D97-AF65-F5344CB8AC3E}">
        <p14:creationId xmlns:p14="http://schemas.microsoft.com/office/powerpoint/2010/main" val="325156586"/>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39FF53-52E5-4F33-BEF0-06D5A2EF360E}" type="slidenum">
              <a:rPr lang="en-US" altLang="el-GR"/>
              <a:pPr>
                <a:defRPr/>
              </a:pPr>
              <a:t>‹#›</a:t>
            </a:fld>
            <a:endParaRPr lang="en-US" altLang="el-GR"/>
          </a:p>
        </p:txBody>
      </p:sp>
    </p:spTree>
    <p:extLst>
      <p:ext uri="{BB962C8B-B14F-4D97-AF65-F5344CB8AC3E}">
        <p14:creationId xmlns:p14="http://schemas.microsoft.com/office/powerpoint/2010/main" val="479503183"/>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3ACCB-3082-48B2-845A-2CDF58ED6EC6}" type="slidenum">
              <a:rPr lang="en-US" altLang="el-GR"/>
              <a:pPr>
                <a:defRPr/>
              </a:pPr>
              <a:t>‹#›</a:t>
            </a:fld>
            <a:endParaRPr lang="en-US" altLang="el-GR"/>
          </a:p>
        </p:txBody>
      </p:sp>
    </p:spTree>
    <p:extLst>
      <p:ext uri="{BB962C8B-B14F-4D97-AF65-F5344CB8AC3E}">
        <p14:creationId xmlns:p14="http://schemas.microsoft.com/office/powerpoint/2010/main" val="2157052199"/>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4AF8BD-CAF4-4189-A6D0-E6452164ABC2}" type="slidenum">
              <a:rPr lang="en-US" altLang="el-GR"/>
              <a:pPr>
                <a:defRPr/>
              </a:pPr>
              <a:t>‹#›</a:t>
            </a:fld>
            <a:endParaRPr lang="en-US" altLang="el-GR"/>
          </a:p>
        </p:txBody>
      </p:sp>
    </p:spTree>
    <p:extLst>
      <p:ext uri="{BB962C8B-B14F-4D97-AF65-F5344CB8AC3E}">
        <p14:creationId xmlns:p14="http://schemas.microsoft.com/office/powerpoint/2010/main" val="2384602132"/>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598612" cy="5592763"/>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2284413" y="533400"/>
            <a:ext cx="4648200"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7BD307-B4E4-4ADB-8DC1-79C767FAEB98}" type="slidenum">
              <a:rPr lang="en-US" altLang="el-GR"/>
              <a:pPr>
                <a:defRPr/>
              </a:pPr>
              <a:t>‹#›</a:t>
            </a:fld>
            <a:endParaRPr lang="en-US" altLang="el-GR"/>
          </a:p>
        </p:txBody>
      </p:sp>
    </p:spTree>
    <p:extLst>
      <p:ext uri="{BB962C8B-B14F-4D97-AF65-F5344CB8AC3E}">
        <p14:creationId xmlns:p14="http://schemas.microsoft.com/office/powerpoint/2010/main" val="3194512754"/>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Grp="1" noChangeArrowheads="1"/>
          </p:cNvSpPr>
          <p:nvPr>
            <p:ph type="ctrTitle"/>
          </p:nvPr>
        </p:nvSpPr>
        <p:spPr bwMode="black">
          <a:xfrm>
            <a:off x="762000" y="4038600"/>
            <a:ext cx="7772400" cy="990600"/>
          </a:xfrm>
          <a:effectLst>
            <a:outerShdw dist="53882" dir="2700000" algn="ctr" rotWithShape="0">
              <a:srgbClr val="000000"/>
            </a:outerShdw>
          </a:effectLst>
        </p:spPr>
        <p:txBody>
          <a:bodyPr/>
          <a:lstStyle>
            <a:lvl1pPr>
              <a:defRPr sz="4400">
                <a:solidFill>
                  <a:schemeClr val="tx1"/>
                </a:solidFill>
              </a:defRPr>
            </a:lvl1pPr>
          </a:lstStyle>
          <a:p>
            <a:r>
              <a:rPr lang="en-US"/>
              <a:t>Click to edit Master title style</a:t>
            </a:r>
          </a:p>
        </p:txBody>
      </p:sp>
      <p:sp>
        <p:nvSpPr>
          <p:cNvPr id="40345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smtClean="0"/>
            </a:lvl1pPr>
          </a:lstStyle>
          <a:p>
            <a:pPr>
              <a:defRPr/>
            </a:pPr>
            <a:fld id="{26FA0EFB-A707-46F1-9CE2-D4C19C24A56D}" type="slidenum">
              <a:rPr lang="en-US" altLang="el-GR"/>
              <a:pPr>
                <a:defRPr/>
              </a:pPr>
              <a:t>‹#›</a:t>
            </a:fld>
            <a:endParaRPr lang="en-US" altLang="el-GR"/>
          </a:p>
        </p:txBody>
      </p:sp>
    </p:spTree>
    <p:extLst>
      <p:ext uri="{BB962C8B-B14F-4D97-AF65-F5344CB8AC3E}">
        <p14:creationId xmlns:p14="http://schemas.microsoft.com/office/powerpoint/2010/main" val="511734970"/>
      </p:ext>
    </p:extLst>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7C9F48-F974-4A3F-B02F-8F5DA92D877C}" type="slidenum">
              <a:rPr lang="en-US" altLang="el-GR"/>
              <a:pPr>
                <a:defRPr/>
              </a:pPr>
              <a:t>‹#›</a:t>
            </a:fld>
            <a:endParaRPr lang="en-US" altLang="el-GR"/>
          </a:p>
        </p:txBody>
      </p:sp>
    </p:spTree>
    <p:extLst>
      <p:ext uri="{BB962C8B-B14F-4D97-AF65-F5344CB8AC3E}">
        <p14:creationId xmlns:p14="http://schemas.microsoft.com/office/powerpoint/2010/main" val="263639190"/>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6BFF4B-E4CC-48C9-B704-8415AC8E78C5}" type="slidenum">
              <a:rPr lang="en-US" altLang="el-GR"/>
              <a:pPr>
                <a:defRPr/>
              </a:pPr>
              <a:t>‹#›</a:t>
            </a:fld>
            <a:endParaRPr lang="en-US" altLang="el-GR"/>
          </a:p>
        </p:txBody>
      </p:sp>
    </p:spTree>
    <p:extLst>
      <p:ext uri="{BB962C8B-B14F-4D97-AF65-F5344CB8AC3E}">
        <p14:creationId xmlns:p14="http://schemas.microsoft.com/office/powerpoint/2010/main" val="110351449"/>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ACFE2-6225-4D44-8CCD-B81D4B1004D5}" type="slidenum">
              <a:rPr lang="en-US" altLang="el-GR"/>
              <a:pPr>
                <a:defRPr/>
              </a:pPr>
              <a:t>‹#›</a:t>
            </a:fld>
            <a:endParaRPr lang="en-US" altLang="el-GR"/>
          </a:p>
        </p:txBody>
      </p:sp>
    </p:spTree>
    <p:extLst>
      <p:ext uri="{BB962C8B-B14F-4D97-AF65-F5344CB8AC3E}">
        <p14:creationId xmlns:p14="http://schemas.microsoft.com/office/powerpoint/2010/main" val="4116473733"/>
      </p:ext>
    </p:extLst>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03B94E-9BAB-493D-AFD4-50B905085D80}" type="slidenum">
              <a:rPr lang="en-US" altLang="el-GR"/>
              <a:pPr>
                <a:defRPr/>
              </a:pPr>
              <a:t>‹#›</a:t>
            </a:fld>
            <a:endParaRPr lang="en-US" altLang="el-GR"/>
          </a:p>
        </p:txBody>
      </p:sp>
    </p:spTree>
    <p:extLst>
      <p:ext uri="{BB962C8B-B14F-4D97-AF65-F5344CB8AC3E}">
        <p14:creationId xmlns:p14="http://schemas.microsoft.com/office/powerpoint/2010/main" val="3309340863"/>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4ECD9B-4E01-4F5F-9CDE-7D148245AC55}" type="slidenum">
              <a:rPr lang="en-US" altLang="el-GR"/>
              <a:pPr>
                <a:defRPr/>
              </a:pPr>
              <a:t>‹#›</a:t>
            </a:fld>
            <a:endParaRPr lang="en-US" altLang="el-GR"/>
          </a:p>
        </p:txBody>
      </p:sp>
    </p:spTree>
    <p:extLst>
      <p:ext uri="{BB962C8B-B14F-4D97-AF65-F5344CB8AC3E}">
        <p14:creationId xmlns:p14="http://schemas.microsoft.com/office/powerpoint/2010/main" val="2520264930"/>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E76142-B617-4191-B0D1-25BCDD6CE86B}" type="slidenum">
              <a:rPr lang="en-US" altLang="el-GR"/>
              <a:pPr>
                <a:defRPr/>
              </a:pPr>
              <a:t>‹#›</a:t>
            </a:fld>
            <a:endParaRPr lang="en-US" altLang="el-GR"/>
          </a:p>
        </p:txBody>
      </p:sp>
    </p:spTree>
    <p:extLst>
      <p:ext uri="{BB962C8B-B14F-4D97-AF65-F5344CB8AC3E}">
        <p14:creationId xmlns:p14="http://schemas.microsoft.com/office/powerpoint/2010/main" val="730331645"/>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4E9C0F-FFE1-4E4A-A178-85ED5435AF62}" type="slidenum">
              <a:rPr lang="en-US" altLang="el-GR"/>
              <a:pPr>
                <a:defRPr/>
              </a:pPr>
              <a:t>‹#›</a:t>
            </a:fld>
            <a:endParaRPr lang="en-US" altLang="el-GR"/>
          </a:p>
        </p:txBody>
      </p:sp>
    </p:spTree>
    <p:extLst>
      <p:ext uri="{BB962C8B-B14F-4D97-AF65-F5344CB8AC3E}">
        <p14:creationId xmlns:p14="http://schemas.microsoft.com/office/powerpoint/2010/main" val="1363604764"/>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F1E0F6-1569-41A8-8B9F-D974C4CBA1F7}" type="slidenum">
              <a:rPr lang="en-US" altLang="el-GR"/>
              <a:pPr>
                <a:defRPr/>
              </a:pPr>
              <a:t>‹#›</a:t>
            </a:fld>
            <a:endParaRPr lang="en-US" altLang="el-GR"/>
          </a:p>
        </p:txBody>
      </p:sp>
    </p:spTree>
    <p:extLst>
      <p:ext uri="{BB962C8B-B14F-4D97-AF65-F5344CB8AC3E}">
        <p14:creationId xmlns:p14="http://schemas.microsoft.com/office/powerpoint/2010/main" val="1092586424"/>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C53E81-E59E-4260-AEF5-AD578FEB3737}" type="slidenum">
              <a:rPr lang="en-US" altLang="el-GR"/>
              <a:pPr>
                <a:defRPr/>
              </a:pPr>
              <a:t>‹#›</a:t>
            </a:fld>
            <a:endParaRPr lang="en-US" altLang="el-GR"/>
          </a:p>
        </p:txBody>
      </p:sp>
    </p:spTree>
    <p:extLst>
      <p:ext uri="{BB962C8B-B14F-4D97-AF65-F5344CB8AC3E}">
        <p14:creationId xmlns:p14="http://schemas.microsoft.com/office/powerpoint/2010/main" val="1536718941"/>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0494E7-D359-4E03-B110-421B6CDD3E23}" type="slidenum">
              <a:rPr lang="en-US" altLang="el-GR"/>
              <a:pPr>
                <a:defRPr/>
              </a:pPr>
              <a:t>‹#›</a:t>
            </a:fld>
            <a:endParaRPr lang="en-US" altLang="el-GR"/>
          </a:p>
        </p:txBody>
      </p:sp>
    </p:spTree>
    <p:extLst>
      <p:ext uri="{BB962C8B-B14F-4D97-AF65-F5344CB8AC3E}">
        <p14:creationId xmlns:p14="http://schemas.microsoft.com/office/powerpoint/2010/main" val="1283318155"/>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3A4A75-5D96-46C3-B154-FA664AFF9964}" type="slidenum">
              <a:rPr lang="en-US" altLang="el-GR"/>
              <a:pPr>
                <a:defRPr/>
              </a:pPr>
              <a:t>‹#›</a:t>
            </a:fld>
            <a:endParaRPr lang="en-US" altLang="el-GR"/>
          </a:p>
        </p:txBody>
      </p:sp>
    </p:spTree>
    <p:extLst>
      <p:ext uri="{BB962C8B-B14F-4D97-AF65-F5344CB8AC3E}">
        <p14:creationId xmlns:p14="http://schemas.microsoft.com/office/powerpoint/2010/main" val="2695207649"/>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7F97B4-4969-4A6B-A5CB-2C1A5810770D}" type="slidenum">
              <a:rPr lang="en-US" altLang="el-GR"/>
              <a:pPr>
                <a:defRPr/>
              </a:pPr>
              <a:t>‹#›</a:t>
            </a:fld>
            <a:endParaRPr lang="en-US" altLang="el-GR"/>
          </a:p>
        </p:txBody>
      </p:sp>
    </p:spTree>
    <p:extLst>
      <p:ext uri="{BB962C8B-B14F-4D97-AF65-F5344CB8AC3E}">
        <p14:creationId xmlns:p14="http://schemas.microsoft.com/office/powerpoint/2010/main" val="3742038173"/>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p:txBody>
          <a:bodyPr/>
          <a:lstStyle>
            <a:lvl1pPr>
              <a:defRPr/>
            </a:lvl1pPr>
          </a:lstStyle>
          <a:p>
            <a:pPr>
              <a:defRPr/>
            </a:pPr>
            <a:endParaRPr lang="el-GR"/>
          </a:p>
        </p:txBody>
      </p:sp>
      <p:sp>
        <p:nvSpPr>
          <p:cNvPr id="7" name="Rectangle 5"/>
          <p:cNvSpPr>
            <a:spLocks noGrp="1" noChangeArrowheads="1"/>
          </p:cNvSpPr>
          <p:nvPr>
            <p:ph type="ftr" sz="quarter" idx="11"/>
          </p:nvPr>
        </p:nvSpPr>
        <p:spPr/>
        <p:txBody>
          <a:bodyPr/>
          <a:lstStyle>
            <a:lvl1pPr>
              <a:defRPr/>
            </a:lvl1pPr>
          </a:lstStyle>
          <a:p>
            <a:pPr>
              <a:defRPr/>
            </a:pPr>
            <a:endParaRPr lang="el-GR"/>
          </a:p>
        </p:txBody>
      </p:sp>
      <p:sp>
        <p:nvSpPr>
          <p:cNvPr id="8" name="Rectangle 6"/>
          <p:cNvSpPr>
            <a:spLocks noGrp="1" noChangeArrowheads="1"/>
          </p:cNvSpPr>
          <p:nvPr>
            <p:ph type="sldNum" sz="quarter" idx="12"/>
          </p:nvPr>
        </p:nvSpPr>
        <p:spPr/>
        <p:txBody>
          <a:bodyPr/>
          <a:lstStyle>
            <a:lvl1pPr>
              <a:defRPr smtClean="0"/>
            </a:lvl1pPr>
          </a:lstStyle>
          <a:p>
            <a:pPr>
              <a:defRPr/>
            </a:pPr>
            <a:fld id="{10C39846-4045-4FD5-88AA-551D7E17510D}" type="slidenum">
              <a:rPr lang="el-GR" altLang="el-GR"/>
              <a:pPr>
                <a:defRPr/>
              </a:pPr>
              <a:t>‹#›</a:t>
            </a:fld>
            <a:endParaRPr lang="el-GR" altLang="el-GR"/>
          </a:p>
        </p:txBody>
      </p:sp>
    </p:spTree>
    <p:extLst>
      <p:ext uri="{BB962C8B-B14F-4D97-AF65-F5344CB8AC3E}">
        <p14:creationId xmlns:p14="http://schemas.microsoft.com/office/powerpoint/2010/main" val="139658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2741613" y="1828800"/>
            <a:ext cx="2665412"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559425" y="1828800"/>
            <a:ext cx="2667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885D23-CA61-4D9A-8E7E-2F43F21C7EA3}" type="slidenum">
              <a:rPr lang="en-US" altLang="el-GR"/>
              <a:pPr>
                <a:defRPr/>
              </a:pPr>
              <a:t>‹#›</a:t>
            </a:fld>
            <a:endParaRPr lang="en-US" altLang="el-GR"/>
          </a:p>
        </p:txBody>
      </p:sp>
    </p:spTree>
    <p:extLst>
      <p:ext uri="{BB962C8B-B14F-4D97-AF65-F5344CB8AC3E}">
        <p14:creationId xmlns:p14="http://schemas.microsoft.com/office/powerpoint/2010/main" val="4110637942"/>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A3973B-3C35-4271-97FD-C251F68CBC48}" type="slidenum">
              <a:rPr lang="en-US" altLang="el-GR"/>
              <a:pPr>
                <a:defRPr/>
              </a:pPr>
              <a:t>‹#›</a:t>
            </a:fld>
            <a:endParaRPr lang="en-US" altLang="el-GR"/>
          </a:p>
        </p:txBody>
      </p:sp>
    </p:spTree>
    <p:extLst>
      <p:ext uri="{BB962C8B-B14F-4D97-AF65-F5344CB8AC3E}">
        <p14:creationId xmlns:p14="http://schemas.microsoft.com/office/powerpoint/2010/main" val="3933440995"/>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1FA1E6-4BBC-44AF-9DC3-DBFDCEEC1C9C}" type="slidenum">
              <a:rPr lang="en-US" altLang="el-GR"/>
              <a:pPr>
                <a:defRPr/>
              </a:pPr>
              <a:t>‹#›</a:t>
            </a:fld>
            <a:endParaRPr lang="en-US" altLang="el-GR"/>
          </a:p>
        </p:txBody>
      </p:sp>
    </p:spTree>
    <p:extLst>
      <p:ext uri="{BB962C8B-B14F-4D97-AF65-F5344CB8AC3E}">
        <p14:creationId xmlns:p14="http://schemas.microsoft.com/office/powerpoint/2010/main" val="540837283"/>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6C3B53-4E28-4A5E-B2D5-BFC669977867}" type="slidenum">
              <a:rPr lang="en-US" altLang="el-GR"/>
              <a:pPr>
                <a:defRPr/>
              </a:pPr>
              <a:t>‹#›</a:t>
            </a:fld>
            <a:endParaRPr lang="en-US" altLang="el-GR"/>
          </a:p>
        </p:txBody>
      </p:sp>
    </p:spTree>
    <p:extLst>
      <p:ext uri="{BB962C8B-B14F-4D97-AF65-F5344CB8AC3E}">
        <p14:creationId xmlns:p14="http://schemas.microsoft.com/office/powerpoint/2010/main" val="3089862315"/>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957EA9-6E8C-4404-9766-C4F66D13341A}" type="slidenum">
              <a:rPr lang="en-US" altLang="el-GR"/>
              <a:pPr>
                <a:defRPr/>
              </a:pPr>
              <a:t>‹#›</a:t>
            </a:fld>
            <a:endParaRPr lang="en-US" altLang="el-GR"/>
          </a:p>
        </p:txBody>
      </p:sp>
    </p:spTree>
    <p:extLst>
      <p:ext uri="{BB962C8B-B14F-4D97-AF65-F5344CB8AC3E}">
        <p14:creationId xmlns:p14="http://schemas.microsoft.com/office/powerpoint/2010/main" val="1557299991"/>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581E34-0D16-4EBB-A09C-CB776FD9E488}" type="slidenum">
              <a:rPr lang="en-US" altLang="el-GR"/>
              <a:pPr>
                <a:defRPr/>
              </a:pPr>
              <a:t>‹#›</a:t>
            </a:fld>
            <a:endParaRPr lang="en-US" altLang="el-GR"/>
          </a:p>
        </p:txBody>
      </p:sp>
    </p:spTree>
    <p:extLst>
      <p:ext uri="{BB962C8B-B14F-4D97-AF65-F5344CB8AC3E}">
        <p14:creationId xmlns:p14="http://schemas.microsoft.com/office/powerpoint/2010/main" val="3369503248"/>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41613" y="762000"/>
            <a:ext cx="5484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1027" name="Rectangle 3"/>
          <p:cNvSpPr>
            <a:spLocks noGrp="1" noChangeArrowheads="1"/>
          </p:cNvSpPr>
          <p:nvPr>
            <p:ph type="body" idx="1"/>
          </p:nvPr>
        </p:nvSpPr>
        <p:spPr bwMode="auto">
          <a:xfrm>
            <a:off x="2741613" y="1828800"/>
            <a:ext cx="54848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339972" name="Rectangle 4"/>
          <p:cNvSpPr>
            <a:spLocks noGrp="1" noChangeArrowheads="1"/>
          </p:cNvSpPr>
          <p:nvPr>
            <p:ph type="dt" sz="half" idx="2"/>
          </p:nvPr>
        </p:nvSpPr>
        <p:spPr bwMode="auto">
          <a:xfrm>
            <a:off x="914400" y="5886450"/>
            <a:ext cx="1752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79551B"/>
                </a:solidFill>
                <a:latin typeface="+mn-lt"/>
              </a:defRPr>
            </a:lvl1pPr>
          </a:lstStyle>
          <a:p>
            <a:pPr>
              <a:defRPr/>
            </a:pPr>
            <a:endParaRPr lang="en-US"/>
          </a:p>
        </p:txBody>
      </p:sp>
      <p:sp>
        <p:nvSpPr>
          <p:cNvPr id="339973" name="Rectangle 5"/>
          <p:cNvSpPr>
            <a:spLocks noGrp="1" noChangeArrowheads="1"/>
          </p:cNvSpPr>
          <p:nvPr>
            <p:ph type="ftr" sz="quarter" idx="3"/>
          </p:nvPr>
        </p:nvSpPr>
        <p:spPr bwMode="auto">
          <a:xfrm>
            <a:off x="3124200" y="588645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79551B"/>
                </a:solidFill>
                <a:latin typeface="+mn-lt"/>
              </a:defRPr>
            </a:lvl1pPr>
          </a:lstStyle>
          <a:p>
            <a:pPr>
              <a:defRPr/>
            </a:pPr>
            <a:endParaRPr lang="en-US"/>
          </a:p>
        </p:txBody>
      </p:sp>
      <p:sp>
        <p:nvSpPr>
          <p:cNvPr id="339974" name="Rectangle 6"/>
          <p:cNvSpPr>
            <a:spLocks noGrp="1" noChangeArrowheads="1"/>
          </p:cNvSpPr>
          <p:nvPr>
            <p:ph type="sldNum" sz="quarter" idx="4"/>
          </p:nvPr>
        </p:nvSpPr>
        <p:spPr bwMode="auto">
          <a:xfrm>
            <a:off x="6477000" y="5886450"/>
            <a:ext cx="1752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solidFill>
                  <a:srgbClr val="79551B"/>
                </a:solidFill>
                <a:latin typeface="Palatino Linotype" panose="02040502050505030304" pitchFamily="18" charset="0"/>
              </a:defRPr>
            </a:lvl1pPr>
          </a:lstStyle>
          <a:p>
            <a:pPr>
              <a:defRPr/>
            </a:pPr>
            <a:fld id="{3DAE71A4-9D2F-41F7-AD79-39E9DF1F3258}" type="slidenum">
              <a:rPr lang="en-US" altLang="el-GR"/>
              <a:pPr>
                <a:defRPr/>
              </a:pPr>
              <a:t>‹#›</a:t>
            </a:fld>
            <a:endParaRPr lang="en-US" altLang="el-GR"/>
          </a:p>
        </p:txBody>
      </p:sp>
    </p:spTree>
  </p:cSld>
  <p:clrMap bg1="dk2" tx1="lt1" bg2="dk1" tx2="lt2" accent1="accent1" accent2="accent2" accent3="accent3" accent4="accent4" accent5="accent5" accent6="accent6" hlink="hlink" folHlink="folHlink"/>
  <p:sldLayoutIdLst>
    <p:sldLayoutId id="2147485043" r:id="rId1"/>
    <p:sldLayoutId id="2147485012" r:id="rId2"/>
    <p:sldLayoutId id="2147485013" r:id="rId3"/>
    <p:sldLayoutId id="2147485014" r:id="rId4"/>
    <p:sldLayoutId id="2147485015" r:id="rId5"/>
    <p:sldLayoutId id="2147485016" r:id="rId6"/>
    <p:sldLayoutId id="2147485017" r:id="rId7"/>
    <p:sldLayoutId id="2147485018" r:id="rId8"/>
    <p:sldLayoutId id="2147485019" r:id="rId9"/>
    <p:sldLayoutId id="2147485020" r:id="rId10"/>
    <p:sldLayoutId id="2147485021" r:id="rId11"/>
  </p:sldLayoutIdLst>
  <p:transition spd="med">
    <p:fade thruBlk="1"/>
  </p:transition>
  <p:timing>
    <p:tnLst>
      <p:par>
        <p:cTn id="1" dur="indefinite" restart="never" nodeType="tmRoot"/>
      </p:par>
    </p:tnLst>
  </p:timing>
  <p:txStyles>
    <p:titleStyle>
      <a:lvl1pPr algn="l" rtl="0" eaLnBrk="0" fontAlgn="base" hangingPunct="0">
        <a:spcBef>
          <a:spcPct val="0"/>
        </a:spcBef>
        <a:spcAft>
          <a:spcPct val="0"/>
        </a:spcAft>
        <a:defRPr sz="3200">
          <a:solidFill>
            <a:srgbClr val="79551B"/>
          </a:solidFill>
          <a:latin typeface="+mj-lt"/>
          <a:ea typeface="+mj-ea"/>
          <a:cs typeface="+mj-cs"/>
        </a:defRPr>
      </a:lvl1pPr>
      <a:lvl2pPr algn="l" rtl="0" eaLnBrk="0" fontAlgn="base" hangingPunct="0">
        <a:spcBef>
          <a:spcPct val="0"/>
        </a:spcBef>
        <a:spcAft>
          <a:spcPct val="0"/>
        </a:spcAft>
        <a:defRPr sz="3200">
          <a:solidFill>
            <a:srgbClr val="79551B"/>
          </a:solidFill>
          <a:latin typeface="Palatino Linotype" pitchFamily="18" charset="0"/>
        </a:defRPr>
      </a:lvl2pPr>
      <a:lvl3pPr algn="l" rtl="0" eaLnBrk="0" fontAlgn="base" hangingPunct="0">
        <a:spcBef>
          <a:spcPct val="0"/>
        </a:spcBef>
        <a:spcAft>
          <a:spcPct val="0"/>
        </a:spcAft>
        <a:defRPr sz="3200">
          <a:solidFill>
            <a:srgbClr val="79551B"/>
          </a:solidFill>
          <a:latin typeface="Palatino Linotype" pitchFamily="18" charset="0"/>
        </a:defRPr>
      </a:lvl3pPr>
      <a:lvl4pPr algn="l" rtl="0" eaLnBrk="0" fontAlgn="base" hangingPunct="0">
        <a:spcBef>
          <a:spcPct val="0"/>
        </a:spcBef>
        <a:spcAft>
          <a:spcPct val="0"/>
        </a:spcAft>
        <a:defRPr sz="3200">
          <a:solidFill>
            <a:srgbClr val="79551B"/>
          </a:solidFill>
          <a:latin typeface="Palatino Linotype" pitchFamily="18" charset="0"/>
        </a:defRPr>
      </a:lvl4pPr>
      <a:lvl5pPr algn="l" rtl="0" eaLnBrk="0" fontAlgn="base" hangingPunct="0">
        <a:spcBef>
          <a:spcPct val="0"/>
        </a:spcBef>
        <a:spcAft>
          <a:spcPct val="0"/>
        </a:spcAft>
        <a:defRPr sz="3200">
          <a:solidFill>
            <a:srgbClr val="79551B"/>
          </a:solidFill>
          <a:latin typeface="Palatino Linotype" pitchFamily="18" charset="0"/>
        </a:defRPr>
      </a:lvl5pPr>
      <a:lvl6pPr marL="457200" algn="l" rtl="0" fontAlgn="base">
        <a:spcBef>
          <a:spcPct val="0"/>
        </a:spcBef>
        <a:spcAft>
          <a:spcPct val="0"/>
        </a:spcAft>
        <a:defRPr sz="3200">
          <a:solidFill>
            <a:srgbClr val="79551B"/>
          </a:solidFill>
          <a:latin typeface="Palatino Linotype" pitchFamily="18" charset="0"/>
        </a:defRPr>
      </a:lvl6pPr>
      <a:lvl7pPr marL="914400" algn="l" rtl="0" fontAlgn="base">
        <a:spcBef>
          <a:spcPct val="0"/>
        </a:spcBef>
        <a:spcAft>
          <a:spcPct val="0"/>
        </a:spcAft>
        <a:defRPr sz="3200">
          <a:solidFill>
            <a:srgbClr val="79551B"/>
          </a:solidFill>
          <a:latin typeface="Palatino Linotype" pitchFamily="18" charset="0"/>
        </a:defRPr>
      </a:lvl7pPr>
      <a:lvl8pPr marL="1371600" algn="l" rtl="0" fontAlgn="base">
        <a:spcBef>
          <a:spcPct val="0"/>
        </a:spcBef>
        <a:spcAft>
          <a:spcPct val="0"/>
        </a:spcAft>
        <a:defRPr sz="3200">
          <a:solidFill>
            <a:srgbClr val="79551B"/>
          </a:solidFill>
          <a:latin typeface="Palatino Linotype" pitchFamily="18" charset="0"/>
        </a:defRPr>
      </a:lvl8pPr>
      <a:lvl9pPr marL="1828800" algn="l" rtl="0" fontAlgn="base">
        <a:spcBef>
          <a:spcPct val="0"/>
        </a:spcBef>
        <a:spcAft>
          <a:spcPct val="0"/>
        </a:spcAft>
        <a:defRPr sz="3200">
          <a:solidFill>
            <a:srgbClr val="79551B"/>
          </a:solidFill>
          <a:latin typeface="Palatino Linotype" pitchFamily="18" charset="0"/>
        </a:defRPr>
      </a:lvl9pPr>
    </p:titleStyle>
    <p:bodyStyle>
      <a:lvl1pPr marL="342900" indent="-342900" algn="l" rtl="0" eaLnBrk="0" fontAlgn="base" hangingPunct="0">
        <a:spcBef>
          <a:spcPct val="20000"/>
        </a:spcBef>
        <a:spcAft>
          <a:spcPct val="0"/>
        </a:spcAft>
        <a:buChar char="•"/>
        <a:defRPr sz="2800">
          <a:solidFill>
            <a:srgbClr val="79551B"/>
          </a:solidFill>
          <a:latin typeface="+mn-lt"/>
          <a:ea typeface="+mn-ea"/>
          <a:cs typeface="+mn-cs"/>
        </a:defRPr>
      </a:lvl1pPr>
      <a:lvl2pPr marL="742950" indent="-285750" algn="l" rtl="0" eaLnBrk="0" fontAlgn="base" hangingPunct="0">
        <a:spcBef>
          <a:spcPct val="20000"/>
        </a:spcBef>
        <a:spcAft>
          <a:spcPct val="0"/>
        </a:spcAft>
        <a:buChar char="–"/>
        <a:defRPr sz="2400">
          <a:solidFill>
            <a:srgbClr val="79551B"/>
          </a:solidFill>
          <a:latin typeface="+mn-lt"/>
        </a:defRPr>
      </a:lvl2pPr>
      <a:lvl3pPr marL="1143000" indent="-228600" algn="l" rtl="0" eaLnBrk="0" fontAlgn="base" hangingPunct="0">
        <a:spcBef>
          <a:spcPct val="20000"/>
        </a:spcBef>
        <a:spcAft>
          <a:spcPct val="0"/>
        </a:spcAft>
        <a:buChar char="•"/>
        <a:defRPr sz="2000">
          <a:solidFill>
            <a:srgbClr val="79551B"/>
          </a:solidFill>
          <a:latin typeface="+mn-lt"/>
        </a:defRPr>
      </a:lvl3pPr>
      <a:lvl4pPr marL="1600200" indent="-228600" algn="l" rtl="0" eaLnBrk="0" fontAlgn="base" hangingPunct="0">
        <a:spcBef>
          <a:spcPct val="20000"/>
        </a:spcBef>
        <a:spcAft>
          <a:spcPct val="0"/>
        </a:spcAft>
        <a:buChar char="–"/>
        <a:defRPr sz="2000">
          <a:solidFill>
            <a:srgbClr val="79551B"/>
          </a:solidFill>
          <a:latin typeface="+mn-lt"/>
        </a:defRPr>
      </a:lvl4pPr>
      <a:lvl5pPr marL="2057400" indent="-228600" algn="l" rtl="0" eaLnBrk="0" fontAlgn="base" hangingPunct="0">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4413" y="533400"/>
            <a:ext cx="63992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2051" name="Rectangle 3"/>
          <p:cNvSpPr>
            <a:spLocks noGrp="1" noChangeArrowheads="1"/>
          </p:cNvSpPr>
          <p:nvPr>
            <p:ph type="body" idx="1"/>
          </p:nvPr>
        </p:nvSpPr>
        <p:spPr bwMode="auto">
          <a:xfrm>
            <a:off x="2284413" y="1905000"/>
            <a:ext cx="6399212"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359428" name="Rectangle 4"/>
          <p:cNvSpPr>
            <a:spLocks noGrp="1" noChangeArrowheads="1"/>
          </p:cNvSpPr>
          <p:nvPr>
            <p:ph type="dt" sz="half" idx="2"/>
          </p:nvPr>
        </p:nvSpPr>
        <p:spPr bwMode="auto">
          <a:xfrm>
            <a:off x="457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pPr>
              <a:defRPr/>
            </a:pPr>
            <a:endParaRPr lang="en-US"/>
          </a:p>
        </p:txBody>
      </p:sp>
      <p:sp>
        <p:nvSpPr>
          <p:cNvPr id="359429" name="Rectangle 5"/>
          <p:cNvSpPr>
            <a:spLocks noGrp="1" noChangeArrowheads="1"/>
          </p:cNvSpPr>
          <p:nvPr>
            <p:ph type="ftr" sz="quarter" idx="3"/>
          </p:nvPr>
        </p:nvSpPr>
        <p:spPr bwMode="auto">
          <a:xfrm>
            <a:off x="3124200" y="6245225"/>
            <a:ext cx="2895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pPr>
              <a:defRPr/>
            </a:pPr>
            <a:endParaRPr lang="en-US"/>
          </a:p>
        </p:txBody>
      </p:sp>
      <p:sp>
        <p:nvSpPr>
          <p:cNvPr id="359430" name="Rectangle 6"/>
          <p:cNvSpPr>
            <a:spLocks noGrp="1" noChangeArrowheads="1"/>
          </p:cNvSpPr>
          <p:nvPr>
            <p:ph type="sldNum" sz="quarter" idx="4"/>
          </p:nvPr>
        </p:nvSpPr>
        <p:spPr bwMode="auto">
          <a:xfrm>
            <a:off x="6553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Verdana" panose="020B0604030504040204" pitchFamily="34" charset="0"/>
              </a:defRPr>
            </a:lvl1pPr>
          </a:lstStyle>
          <a:p>
            <a:pPr>
              <a:defRPr/>
            </a:pPr>
            <a:fld id="{A25D3C5D-3ADC-4AE7-B01F-C9CFB90B85BD}"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5044"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Verdana" pitchFamily="34" charset="0"/>
        </a:defRPr>
      </a:lvl2pPr>
      <a:lvl3pPr algn="l" rtl="0" eaLnBrk="0" fontAlgn="base" hangingPunct="0">
        <a:spcBef>
          <a:spcPct val="0"/>
        </a:spcBef>
        <a:spcAft>
          <a:spcPct val="0"/>
        </a:spcAft>
        <a:defRPr sz="3600">
          <a:solidFill>
            <a:schemeClr val="tx2"/>
          </a:solidFill>
          <a:latin typeface="Verdana" pitchFamily="34" charset="0"/>
        </a:defRPr>
      </a:lvl3pPr>
      <a:lvl4pPr algn="l" rtl="0" eaLnBrk="0" fontAlgn="base" hangingPunct="0">
        <a:spcBef>
          <a:spcPct val="0"/>
        </a:spcBef>
        <a:spcAft>
          <a:spcPct val="0"/>
        </a:spcAft>
        <a:defRPr sz="3600">
          <a:solidFill>
            <a:schemeClr val="tx2"/>
          </a:solidFill>
          <a:latin typeface="Verdana" pitchFamily="34" charset="0"/>
        </a:defRPr>
      </a:lvl4pPr>
      <a:lvl5pPr algn="l" rtl="0" eaLnBrk="0" fontAlgn="base" hangingPunct="0">
        <a:spcBef>
          <a:spcPct val="0"/>
        </a:spcBef>
        <a:spcAft>
          <a:spcPct val="0"/>
        </a:spcAft>
        <a:defRPr sz="3600">
          <a:solidFill>
            <a:schemeClr val="tx2"/>
          </a:solidFill>
          <a:latin typeface="Verdana" pitchFamily="34" charset="0"/>
        </a:defRPr>
      </a:lvl5pPr>
      <a:lvl6pPr marL="457200" algn="l" rtl="0" fontAlgn="base">
        <a:spcBef>
          <a:spcPct val="0"/>
        </a:spcBef>
        <a:spcAft>
          <a:spcPct val="0"/>
        </a:spcAft>
        <a:defRPr sz="3600">
          <a:solidFill>
            <a:schemeClr val="tx2"/>
          </a:solidFill>
          <a:latin typeface="Verdana" pitchFamily="34" charset="0"/>
        </a:defRPr>
      </a:lvl6pPr>
      <a:lvl7pPr marL="914400" algn="l" rtl="0" fontAlgn="base">
        <a:spcBef>
          <a:spcPct val="0"/>
        </a:spcBef>
        <a:spcAft>
          <a:spcPct val="0"/>
        </a:spcAft>
        <a:defRPr sz="3600">
          <a:solidFill>
            <a:schemeClr val="tx2"/>
          </a:solidFill>
          <a:latin typeface="Verdana" pitchFamily="34" charset="0"/>
        </a:defRPr>
      </a:lvl7pPr>
      <a:lvl8pPr marL="1371600" algn="l" rtl="0" fontAlgn="base">
        <a:spcBef>
          <a:spcPct val="0"/>
        </a:spcBef>
        <a:spcAft>
          <a:spcPct val="0"/>
        </a:spcAft>
        <a:defRPr sz="3600">
          <a:solidFill>
            <a:schemeClr val="tx2"/>
          </a:solidFill>
          <a:latin typeface="Verdana" pitchFamily="34" charset="0"/>
        </a:defRPr>
      </a:lvl8pPr>
      <a:lvl9pPr marL="1828800" algn="l" rtl="0" fontAlgn="base">
        <a:spcBef>
          <a:spcPct val="0"/>
        </a:spcBef>
        <a:spcAft>
          <a:spcPct val="0"/>
        </a:spcAft>
        <a:defRPr sz="36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868362"/>
          </a:xfrm>
          <a:prstGeom prst="rect">
            <a:avLst/>
          </a:prstGeom>
          <a:noFill/>
          <a:ln>
            <a:noFill/>
          </a:ln>
          <a:effectLst>
            <a:outerShdw dist="71842"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3075"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40243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40243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40243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7EA2569-EDDD-4B12-95B2-55357311AA40}" type="slidenum">
              <a:rPr lang="en-US" altLang="el-GR"/>
              <a:pPr>
                <a:defRPr/>
              </a:pPr>
              <a:t>‹#›</a:t>
            </a:fld>
            <a:endParaRPr lang="en-US" altLang="el-GR"/>
          </a:p>
        </p:txBody>
      </p:sp>
    </p:spTree>
  </p:cSld>
  <p:clrMap bg1="dk2" tx1="lt1" bg2="dk1" tx2="lt2" accent1="accent1" accent2="accent2" accent3="accent3" accent4="accent4" accent5="accent5" accent6="accent6" hlink="hlink" folHlink="folHlink"/>
  <p:sldLayoutIdLst>
    <p:sldLayoutId id="2147485045"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 id="2147485042" r:id="rId12"/>
    <p:sldLayoutId id="2147485046" r:id="rId13"/>
  </p:sldLayoutIdLst>
  <p:transition spd="med">
    <p:fade thruBlk="1"/>
  </p:transition>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14.gif"/><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hyperlink" Target="Animations/MountainRanges.m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2.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hyperlink" Target="Animations/AncientClimates.m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hyperlink" Target="Animations/CollisionMountainRange.m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8.xml"/><Relationship Id="rId1" Type="http://schemas.openxmlformats.org/officeDocument/2006/relationships/tags" Target="../tags/tag3.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15616" y="980728"/>
            <a:ext cx="6984776" cy="432048"/>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dirty="0" smtClean="0"/>
              <a:t>Ισοστασία</a:t>
            </a:r>
          </a:p>
        </p:txBody>
      </p:sp>
      <p:sp>
        <p:nvSpPr>
          <p:cNvPr id="11267" name="Rectangle 3"/>
          <p:cNvSpPr>
            <a:spLocks noGrp="1" noChangeArrowheads="1"/>
          </p:cNvSpPr>
          <p:nvPr>
            <p:ph type="body" idx="1"/>
          </p:nvPr>
        </p:nvSpPr>
        <p:spPr>
          <a:xfrm>
            <a:off x="0" y="1484784"/>
            <a:ext cx="8964488" cy="5256584"/>
          </a:xfrm>
        </p:spPr>
        <p:txBody>
          <a:bodyPr/>
          <a:lstStyle/>
          <a:p>
            <a:pPr algn="just" eaLnBrk="1" hangingPunct="1">
              <a:lnSpc>
                <a:spcPct val="90000"/>
              </a:lnSpc>
              <a:buFont typeface="Wingdings" panose="05000000000000000000" pitchFamily="2" charset="2"/>
              <a:buChar char="Ø"/>
            </a:pPr>
            <a:r>
              <a:rPr lang="el-GR" altLang="el-GR" sz="2200" dirty="0" smtClean="0">
                <a:solidFill>
                  <a:schemeClr val="bg1">
                    <a:lumMod val="50000"/>
                  </a:schemeClr>
                </a:solidFill>
              </a:rPr>
              <a:t>Ας φανταστούμε ένα μεγάλο παγόβουνο με πυκνότητα περίπου 900kg/m3 να επιπλέει στο θαλασσινό νερό που έχει πυκνότητα λίγο πάνω από τα 1000Kg/m3.Είναι προφανές ότι το παγόβουνο αυτό θα επιπλέει, όπως ένα κομμάτι ξύλο ή ένα πλοίο μέσα στο νερό ή μια ήπειρος, ελαφρών πετρωμάτων, (πυκνότητα 2700 </a:t>
            </a:r>
            <a:r>
              <a:rPr lang="el-GR" altLang="el-GR" sz="2200" dirty="0" err="1" smtClean="0">
                <a:solidFill>
                  <a:schemeClr val="bg1">
                    <a:lumMod val="50000"/>
                  </a:schemeClr>
                </a:solidFill>
              </a:rPr>
              <a:t>Kg</a:t>
            </a:r>
            <a:r>
              <a:rPr lang="el-GR" altLang="el-GR" sz="2200" dirty="0" smtClean="0">
                <a:solidFill>
                  <a:schemeClr val="bg1">
                    <a:lumMod val="50000"/>
                  </a:schemeClr>
                </a:solidFill>
              </a:rPr>
              <a:t>/m3) ή ένας ωκεάνιος πυθμένα (πυκνότητα 2900 </a:t>
            </a:r>
            <a:r>
              <a:rPr lang="el-GR" altLang="el-GR" sz="2200" dirty="0" err="1" smtClean="0">
                <a:solidFill>
                  <a:schemeClr val="bg1">
                    <a:lumMod val="50000"/>
                  </a:schemeClr>
                </a:solidFill>
              </a:rPr>
              <a:t>Kg</a:t>
            </a:r>
            <a:r>
              <a:rPr lang="el-GR" altLang="el-GR" sz="2200" dirty="0" smtClean="0">
                <a:solidFill>
                  <a:schemeClr val="bg1">
                    <a:lumMod val="50000"/>
                  </a:schemeClr>
                </a:solidFill>
              </a:rPr>
              <a:t>/m3) πάνω σε ένα μανδύα από βαρύτερα πετρώματα (πυκνότητα 3300Kg/m3). </a:t>
            </a:r>
          </a:p>
          <a:p>
            <a:pPr algn="just" eaLnBrk="1" hangingPunct="1">
              <a:lnSpc>
                <a:spcPct val="90000"/>
              </a:lnSpc>
              <a:buFont typeface="Wingdings" panose="05000000000000000000" pitchFamily="2" charset="2"/>
              <a:buChar char="Ø"/>
            </a:pPr>
            <a:r>
              <a:rPr lang="el-GR" altLang="el-GR" sz="2200" dirty="0" smtClean="0">
                <a:solidFill>
                  <a:schemeClr val="bg1">
                    <a:lumMod val="50000"/>
                  </a:schemeClr>
                </a:solidFill>
              </a:rPr>
              <a:t>Αν εξετάσουμε το παγόβουνο αυτό από κοντά θα βρούμε ότι το μεγαλύτερο τμήμα του θα είναι κάτω από το νερό (τα 9/10). Αν το παγόβουνο λειώσει στην επιφάνειά του, το παγόβουνο θα ανυψωθεί </a:t>
            </a:r>
            <a:r>
              <a:rPr lang="el-GR" altLang="el-GR" sz="2200" dirty="0" err="1" smtClean="0">
                <a:solidFill>
                  <a:schemeClr val="bg1">
                    <a:lumMod val="50000"/>
                  </a:schemeClr>
                </a:solidFill>
              </a:rPr>
              <a:t>πρoσαρμoζόμενo</a:t>
            </a:r>
            <a:r>
              <a:rPr lang="el-GR" altLang="el-GR" sz="2200" dirty="0" smtClean="0">
                <a:solidFill>
                  <a:schemeClr val="bg1">
                    <a:lumMod val="50000"/>
                  </a:schemeClr>
                </a:solidFill>
              </a:rPr>
              <a:t> το ίδιο προς την απώλεια που υπέστη. Κατά ένα όμοιο τρόπο οι ήπειροι και οι ωκεάνιοι πυθμένες ανυψώνονται εξαιτίας της διάβρωσης. Συγκεκριμένα, κάτω από τις </a:t>
            </a:r>
            <a:r>
              <a:rPr lang="el-GR" altLang="el-GR" sz="2200" dirty="0" err="1" smtClean="0">
                <a:solidFill>
                  <a:schemeClr val="bg1">
                    <a:lumMod val="50000"/>
                  </a:schemeClr>
                </a:solidFill>
              </a:rPr>
              <a:t>νεώτερες</a:t>
            </a:r>
            <a:r>
              <a:rPr lang="el-GR" altLang="el-GR" sz="2200" dirty="0" smtClean="0">
                <a:solidFill>
                  <a:schemeClr val="bg1">
                    <a:lumMod val="50000"/>
                  </a:schemeClr>
                </a:solidFill>
              </a:rPr>
              <a:t> οροσειρές υπάρχει μια "ρίζα" </a:t>
            </a:r>
            <a:r>
              <a:rPr lang="el-GR" altLang="el-GR" sz="2200" dirty="0" err="1" smtClean="0">
                <a:solidFill>
                  <a:schemeClr val="bg1">
                    <a:lumMod val="50000"/>
                  </a:schemeClr>
                </a:solidFill>
              </a:rPr>
              <a:t>ελαφροτέρων</a:t>
            </a:r>
            <a:r>
              <a:rPr lang="el-GR" altLang="el-GR" sz="2200" dirty="0" smtClean="0">
                <a:solidFill>
                  <a:schemeClr val="bg1">
                    <a:lumMod val="50000"/>
                  </a:schemeClr>
                </a:solidFill>
              </a:rPr>
              <a:t> πετρωμάτων βυθισμένη μέσα σένα πυκνότερο μανδύα. Καθώς η διάβρωση απομακρύνει επιφανειακό υλικό, η υπόλοιπη μάζα αντιδρά με ανύψωση. </a:t>
            </a:r>
          </a:p>
        </p:txBody>
      </p:sp>
      <p:sp>
        <p:nvSpPr>
          <p:cNvPr id="4" name="Rectangle 2"/>
          <p:cNvSpPr txBox="1">
            <a:spLocks noChangeArrowheads="1"/>
          </p:cNvSpPr>
          <p:nvPr/>
        </p:nvSpPr>
        <p:spPr bwMode="auto">
          <a:xfrm>
            <a:off x="611560" y="116632"/>
            <a:ext cx="7772400" cy="576064"/>
          </a:xfrm>
          <a:prstGeom prst="rect">
            <a:avLst/>
          </a:prstGeom>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dk1"/>
                </a:solidFill>
                <a:latin typeface="+mn-lt"/>
                <a:ea typeface="+mn-ea"/>
                <a:cs typeface="+mn-cs"/>
              </a:defRPr>
            </a:lvl1pPr>
            <a:lvl2pPr algn="ctr" rtl="0" eaLnBrk="0" fontAlgn="base" hangingPunct="0">
              <a:spcBef>
                <a:spcPct val="0"/>
              </a:spcBef>
              <a:spcAft>
                <a:spcPct val="0"/>
              </a:spcAft>
              <a:defRPr sz="4000" b="1">
                <a:solidFill>
                  <a:schemeClr val="dk1"/>
                </a:solidFill>
                <a:latin typeface="+mn-lt"/>
                <a:ea typeface="+mn-ea"/>
                <a:cs typeface="+mn-cs"/>
              </a:defRPr>
            </a:lvl2pPr>
            <a:lvl3pPr algn="ctr" rtl="0" eaLnBrk="0" fontAlgn="base" hangingPunct="0">
              <a:spcBef>
                <a:spcPct val="0"/>
              </a:spcBef>
              <a:spcAft>
                <a:spcPct val="0"/>
              </a:spcAft>
              <a:defRPr sz="4000" b="1">
                <a:solidFill>
                  <a:schemeClr val="dk1"/>
                </a:solidFill>
                <a:latin typeface="+mn-lt"/>
                <a:ea typeface="+mn-ea"/>
                <a:cs typeface="+mn-cs"/>
              </a:defRPr>
            </a:lvl3pPr>
            <a:lvl4pPr algn="ctr" rtl="0" eaLnBrk="0" fontAlgn="base" hangingPunct="0">
              <a:spcBef>
                <a:spcPct val="0"/>
              </a:spcBef>
              <a:spcAft>
                <a:spcPct val="0"/>
              </a:spcAft>
              <a:defRPr sz="4000" b="1">
                <a:solidFill>
                  <a:schemeClr val="dk1"/>
                </a:solidFill>
                <a:latin typeface="+mn-lt"/>
                <a:ea typeface="+mn-ea"/>
                <a:cs typeface="+mn-cs"/>
              </a:defRPr>
            </a:lvl4pPr>
            <a:lvl5pPr algn="ctr" rtl="0" eaLnBrk="0" fontAlgn="base" hangingPunct="0">
              <a:spcBef>
                <a:spcPct val="0"/>
              </a:spcBef>
              <a:spcAft>
                <a:spcPct val="0"/>
              </a:spcAft>
              <a:defRPr sz="4000" b="1">
                <a:solidFill>
                  <a:schemeClr val="dk1"/>
                </a:solidFill>
                <a:latin typeface="+mn-lt"/>
                <a:ea typeface="+mn-ea"/>
                <a:cs typeface="+mn-cs"/>
              </a:defRPr>
            </a:lvl5pPr>
            <a:lvl6pPr marL="457200" algn="ctr" rtl="0" fontAlgn="base">
              <a:spcBef>
                <a:spcPct val="0"/>
              </a:spcBef>
              <a:spcAft>
                <a:spcPct val="0"/>
              </a:spcAft>
              <a:defRPr sz="4000" b="1">
                <a:solidFill>
                  <a:schemeClr val="dk1"/>
                </a:solidFill>
                <a:latin typeface="+mn-lt"/>
                <a:ea typeface="+mn-ea"/>
                <a:cs typeface="+mn-cs"/>
              </a:defRPr>
            </a:lvl6pPr>
            <a:lvl7pPr marL="914400" algn="ctr" rtl="0" fontAlgn="base">
              <a:spcBef>
                <a:spcPct val="0"/>
              </a:spcBef>
              <a:spcAft>
                <a:spcPct val="0"/>
              </a:spcAft>
              <a:defRPr sz="4000" b="1">
                <a:solidFill>
                  <a:schemeClr val="dk1"/>
                </a:solidFill>
                <a:latin typeface="+mn-lt"/>
                <a:ea typeface="+mn-ea"/>
                <a:cs typeface="+mn-cs"/>
              </a:defRPr>
            </a:lvl7pPr>
            <a:lvl8pPr marL="1371600" algn="ctr" rtl="0" fontAlgn="base">
              <a:spcBef>
                <a:spcPct val="0"/>
              </a:spcBef>
              <a:spcAft>
                <a:spcPct val="0"/>
              </a:spcAft>
              <a:defRPr sz="4000" b="1">
                <a:solidFill>
                  <a:schemeClr val="dk1"/>
                </a:solidFill>
                <a:latin typeface="+mn-lt"/>
                <a:ea typeface="+mn-ea"/>
                <a:cs typeface="+mn-cs"/>
              </a:defRPr>
            </a:lvl8pPr>
            <a:lvl9pPr marL="1828800" algn="ctr" rtl="0" fontAlgn="base">
              <a:spcBef>
                <a:spcPct val="0"/>
              </a:spcBef>
              <a:spcAft>
                <a:spcPct val="0"/>
              </a:spcAft>
              <a:defRPr sz="4000" b="1">
                <a:solidFill>
                  <a:schemeClr val="dk1"/>
                </a:solidFill>
                <a:latin typeface="+mn-lt"/>
                <a:ea typeface="+mn-ea"/>
                <a:cs typeface="+mn-cs"/>
              </a:defRPr>
            </a:lvl9pPr>
          </a:lstStyle>
          <a:p>
            <a:pPr eaLnBrk="1" hangingPunct="1"/>
            <a:r>
              <a:rPr lang="el-GR" altLang="el-GR" kern="0" smtClean="0">
                <a:solidFill>
                  <a:schemeClr val="bg2"/>
                </a:solidFill>
              </a:rPr>
              <a:t>Λιθοσφαιρικές Πλάκες</a:t>
            </a:r>
            <a:endParaRPr lang="el-GR" altLang="el-GR" kern="0" dirty="0" smtClean="0">
              <a:solidFill>
                <a:schemeClr val="bg2"/>
              </a:solidFill>
            </a:endParaRP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7504" y="549275"/>
            <a:ext cx="8903179" cy="5327997"/>
          </a:xfrm>
        </p:spPr>
      </p:pic>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7504" y="1988841"/>
            <a:ext cx="5544616" cy="3405704"/>
          </a:xfrm>
        </p:spPr>
      </p:pic>
      <p:pic>
        <p:nvPicPr>
          <p:cNvPr id="3" name="Picture 4" descr="σάρωση0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142" y="764704"/>
            <a:ext cx="3208690"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0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192624"/>
            <a:ext cx="7131362" cy="461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0" y="0"/>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pPr>
            <a:r>
              <a:rPr lang="el-GR" altLang="el-GR" sz="3600" b="1" dirty="0">
                <a:solidFill>
                  <a:srgbClr val="0000CC"/>
                </a:solidFill>
                <a:cs typeface="Times New Roman" panose="02020603050405020304" pitchFamily="18" charset="0"/>
              </a:rPr>
              <a:t>Η θεωρία της κίνησης των </a:t>
            </a:r>
            <a:r>
              <a:rPr lang="el-GR" altLang="el-GR" sz="3600" b="1" dirty="0" err="1">
                <a:solidFill>
                  <a:srgbClr val="0000CC"/>
                </a:solidFill>
                <a:cs typeface="Times New Roman" panose="02020603050405020304" pitchFamily="18" charset="0"/>
              </a:rPr>
              <a:t>λιθοσφαιρικών</a:t>
            </a:r>
            <a:r>
              <a:rPr lang="el-GR" altLang="el-GR" sz="3600" b="1" dirty="0">
                <a:solidFill>
                  <a:srgbClr val="0000CC"/>
                </a:solidFill>
                <a:cs typeface="Times New Roman" panose="02020603050405020304" pitchFamily="18" charset="0"/>
              </a:rPr>
              <a:t> πλακών</a:t>
            </a:r>
            <a:r>
              <a:rPr lang="en-US" altLang="el-GR" sz="3600" b="1" dirty="0">
                <a:solidFill>
                  <a:srgbClr val="0000CC"/>
                </a:solidFill>
                <a:cs typeface="Times New Roman" panose="02020603050405020304" pitchFamily="18" charset="0"/>
              </a:rPr>
              <a:t>:</a:t>
            </a:r>
            <a:r>
              <a:rPr lang="en-US" altLang="el-GR" sz="3600" b="1" dirty="0"/>
              <a:t> </a:t>
            </a:r>
          </a:p>
          <a:p>
            <a:pPr marL="285750" lvl="1" eaLnBrk="1" hangingPunct="1">
              <a:lnSpc>
                <a:spcPct val="90000"/>
              </a:lnSpc>
              <a:spcBef>
                <a:spcPct val="20000"/>
              </a:spcBef>
              <a:buFontTx/>
              <a:buChar char="–"/>
            </a:pPr>
            <a:r>
              <a:rPr lang="el-GR" altLang="el-GR" sz="2200" b="1" dirty="0">
                <a:solidFill>
                  <a:srgbClr val="07337B"/>
                </a:solidFill>
              </a:rPr>
              <a:t>Οι ήπειροι κινούνται ή "μετατοπίζονται" σε σχέση η μία με την άλλη. </a:t>
            </a:r>
          </a:p>
          <a:p>
            <a:pPr marL="285750" lvl="1" eaLnBrk="1" hangingPunct="1">
              <a:lnSpc>
                <a:spcPct val="90000"/>
              </a:lnSpc>
              <a:spcBef>
                <a:spcPct val="20000"/>
              </a:spcBef>
              <a:buFontTx/>
              <a:buChar char="–"/>
            </a:pPr>
            <a:r>
              <a:rPr lang="el-GR" altLang="el-GR" sz="2200" b="1" dirty="0">
                <a:solidFill>
                  <a:srgbClr val="07337B"/>
                </a:solidFill>
              </a:rPr>
              <a:t>Η </a:t>
            </a:r>
            <a:r>
              <a:rPr lang="el-GR" altLang="el-GR" sz="2200" b="1" dirty="0" err="1">
                <a:solidFill>
                  <a:srgbClr val="07337B"/>
                </a:solidFill>
              </a:rPr>
              <a:t>Υπερήπειρος</a:t>
            </a:r>
            <a:r>
              <a:rPr lang="el-GR" altLang="el-GR" sz="2200" b="1" dirty="0">
                <a:solidFill>
                  <a:srgbClr val="07337B"/>
                </a:solidFill>
              </a:rPr>
              <a:t> που ονομάζεται </a:t>
            </a:r>
            <a:r>
              <a:rPr lang="el-GR" altLang="el-GR" sz="2200" b="1" dirty="0" err="1">
                <a:solidFill>
                  <a:srgbClr val="07337B"/>
                </a:solidFill>
              </a:rPr>
              <a:t>Πανγαία</a:t>
            </a:r>
            <a:r>
              <a:rPr lang="el-GR" altLang="el-GR" sz="2200" b="1" dirty="0">
                <a:solidFill>
                  <a:srgbClr val="07337B"/>
                </a:solidFill>
              </a:rPr>
              <a:t> άρχισε να διαχωρίζεται περίπου 200 εκατομμύρια χρόνια πριν</a:t>
            </a:r>
            <a:endParaRPr lang="en-US" altLang="el-GR" sz="2200" b="1" dirty="0">
              <a:solidFill>
                <a:srgbClr val="07337B"/>
              </a:solidFill>
              <a:cs typeface="Times New Roman" panose="02020603050405020304" pitchFamily="18" charset="0"/>
            </a:endParaRPr>
          </a:p>
        </p:txBody>
      </p:sp>
    </p:spTree>
    <p:extLst>
      <p:ext uri="{BB962C8B-B14F-4D97-AF65-F5344CB8AC3E}">
        <p14:creationId xmlns:p14="http://schemas.microsoft.com/office/powerpoint/2010/main" val="936707161"/>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76200"/>
            <a:ext cx="54387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p:cNvSpPr txBox="1">
            <a:spLocks noChangeArrowheads="1"/>
          </p:cNvSpPr>
          <p:nvPr/>
        </p:nvSpPr>
        <p:spPr bwMode="auto">
          <a:xfrm>
            <a:off x="762000" y="1981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endParaRPr lang="el-GR" altLang="el-GR" sz="1800">
              <a:latin typeface="Arial" panose="020B0604020202020204" pitchFamily="34" charset="0"/>
            </a:endParaRPr>
          </a:p>
        </p:txBody>
      </p:sp>
    </p:spTree>
    <p:extLst>
      <p:ext uri="{BB962C8B-B14F-4D97-AF65-F5344CB8AC3E}">
        <p14:creationId xmlns:p14="http://schemas.microsoft.com/office/powerpoint/2010/main" val="2580311853"/>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228600"/>
            <a:ext cx="7467600" cy="824136"/>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b="1" i="1" dirty="0" smtClean="0"/>
              <a:t>Αποδείξεις τις Θεωρίας</a:t>
            </a:r>
            <a:endParaRPr lang="en-US" altLang="el-GR" b="1" i="1" dirty="0" smtClean="0"/>
          </a:p>
        </p:txBody>
      </p:sp>
      <p:sp>
        <p:nvSpPr>
          <p:cNvPr id="304131" name="Rectangle 3"/>
          <p:cNvSpPr>
            <a:spLocks noGrp="1" noChangeArrowheads="1"/>
          </p:cNvSpPr>
          <p:nvPr>
            <p:ph type="body" idx="1"/>
          </p:nvPr>
        </p:nvSpPr>
        <p:spPr>
          <a:xfrm>
            <a:off x="107504" y="1412776"/>
            <a:ext cx="8928992" cy="4953000"/>
          </a:xfrm>
        </p:spPr>
        <p:txBody>
          <a:bodyPr/>
          <a:lstStyle/>
          <a:p>
            <a:pPr eaLnBrk="1" hangingPunct="1"/>
            <a:r>
              <a:rPr lang="el-GR" altLang="el-GR" b="1" dirty="0" smtClean="0">
                <a:solidFill>
                  <a:schemeClr val="accent2"/>
                </a:solidFill>
                <a:cs typeface="Times New Roman" panose="02020603050405020304" pitchFamily="18" charset="0"/>
              </a:rPr>
              <a:t>Τα στοιχεία βάσει των οποίων επιβεβαιώθηκε η θεωρία είναι τα ακόλουθα:</a:t>
            </a:r>
            <a:r>
              <a:rPr lang="en-US" altLang="el-GR" b="1" dirty="0" smtClean="0">
                <a:cs typeface="Times New Roman" panose="02020603050405020304" pitchFamily="18" charset="0"/>
              </a:rPr>
              <a:t> </a:t>
            </a:r>
          </a:p>
          <a:p>
            <a:pPr lvl="2" eaLnBrk="1" hangingPunct="1"/>
            <a:r>
              <a:rPr lang="el-GR" altLang="el-GR" b="1" dirty="0" smtClean="0">
                <a:solidFill>
                  <a:srgbClr val="07337B"/>
                </a:solidFill>
              </a:rPr>
              <a:t>Γεωμετρία και ταύτιση των ακτογραμμών των ηπείρων.</a:t>
            </a:r>
          </a:p>
          <a:p>
            <a:pPr lvl="2" eaLnBrk="1" hangingPunct="1"/>
            <a:r>
              <a:rPr lang="el-GR" altLang="el-GR" b="1" dirty="0" smtClean="0">
                <a:solidFill>
                  <a:srgbClr val="07337B"/>
                </a:solidFill>
              </a:rPr>
              <a:t>Στοιχεία από απολιθώματα </a:t>
            </a:r>
          </a:p>
          <a:p>
            <a:pPr lvl="2" eaLnBrk="1" hangingPunct="1"/>
            <a:r>
              <a:rPr lang="el-GR" altLang="el-GR" b="1" dirty="0" smtClean="0">
                <a:solidFill>
                  <a:srgbClr val="07337B"/>
                </a:solidFill>
              </a:rPr>
              <a:t>Οι όμοιοι τύποι των γεωλογικών πετρωμάτων</a:t>
            </a:r>
          </a:p>
          <a:p>
            <a:pPr lvl="2" eaLnBrk="1" hangingPunct="1"/>
            <a:r>
              <a:rPr lang="el-GR" altLang="el-GR" b="1" dirty="0" smtClean="0">
                <a:solidFill>
                  <a:srgbClr val="07337B"/>
                </a:solidFill>
              </a:rPr>
              <a:t>Τα </a:t>
            </a:r>
            <a:r>
              <a:rPr lang="el-GR" altLang="el-GR" b="1" dirty="0" err="1" smtClean="0">
                <a:solidFill>
                  <a:srgbClr val="07337B"/>
                </a:solidFill>
              </a:rPr>
              <a:t>παλαιοκλιματικά</a:t>
            </a:r>
            <a:r>
              <a:rPr lang="el-GR" altLang="el-GR" b="1" dirty="0" smtClean="0">
                <a:solidFill>
                  <a:srgbClr val="07337B"/>
                </a:solidFill>
              </a:rPr>
              <a:t> δεδομένα </a:t>
            </a:r>
          </a:p>
          <a:p>
            <a:pPr lvl="2" eaLnBrk="1" hangingPunct="1"/>
            <a:r>
              <a:rPr lang="el-GR" altLang="el-GR" b="1" dirty="0" smtClean="0">
                <a:solidFill>
                  <a:srgbClr val="07337B"/>
                </a:solidFill>
              </a:rPr>
              <a:t>Η απομάκρυνση της Γροιλανδίας  από την Ευρώπη σε ένα μετρήσιμο ποσοστό</a:t>
            </a:r>
            <a:r>
              <a:rPr lang="en-US" altLang="el-GR" sz="2800" b="1" dirty="0" smtClean="0">
                <a:solidFill>
                  <a:srgbClr val="07337B"/>
                </a:solidFill>
                <a:cs typeface="Times New Roman" panose="02020603050405020304" pitchFamily="18" charset="0"/>
              </a:rPr>
              <a:t> </a:t>
            </a:r>
          </a:p>
        </p:txBody>
      </p:sp>
    </p:spTree>
    <p:extLst>
      <p:ext uri="{BB962C8B-B14F-4D97-AF65-F5344CB8AC3E}">
        <p14:creationId xmlns:p14="http://schemas.microsoft.com/office/powerpoint/2010/main" val="263910750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4131">
                                            <p:txEl>
                                              <p:pRg st="1" end="1"/>
                                            </p:txEl>
                                          </p:spTgt>
                                        </p:tgtEl>
                                        <p:attrNameLst>
                                          <p:attrName>style.visibility</p:attrName>
                                        </p:attrNameLst>
                                      </p:cBhvr>
                                      <p:to>
                                        <p:strVal val="visible"/>
                                      </p:to>
                                    </p:set>
                                    <p:anim calcmode="lin" valueType="num">
                                      <p:cBhvr additive="base">
                                        <p:cTn id="7" dur="500" fill="hold"/>
                                        <p:tgtEl>
                                          <p:spTgt spid="30413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4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4131">
                                            <p:txEl>
                                              <p:pRg st="2" end="2"/>
                                            </p:txEl>
                                          </p:spTgt>
                                        </p:tgtEl>
                                        <p:attrNameLst>
                                          <p:attrName>style.visibility</p:attrName>
                                        </p:attrNameLst>
                                      </p:cBhvr>
                                      <p:to>
                                        <p:strVal val="visible"/>
                                      </p:to>
                                    </p:set>
                                    <p:anim calcmode="lin" valueType="num">
                                      <p:cBhvr additive="base">
                                        <p:cTn id="13" dur="500" fill="hold"/>
                                        <p:tgtEl>
                                          <p:spTgt spid="30413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4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4131">
                                            <p:txEl>
                                              <p:pRg st="3" end="3"/>
                                            </p:txEl>
                                          </p:spTgt>
                                        </p:tgtEl>
                                        <p:attrNameLst>
                                          <p:attrName>style.visibility</p:attrName>
                                        </p:attrNameLst>
                                      </p:cBhvr>
                                      <p:to>
                                        <p:strVal val="visible"/>
                                      </p:to>
                                    </p:set>
                                    <p:anim calcmode="lin" valueType="num">
                                      <p:cBhvr additive="base">
                                        <p:cTn id="19" dur="500" fill="hold"/>
                                        <p:tgtEl>
                                          <p:spTgt spid="3041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4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4131">
                                            <p:txEl>
                                              <p:pRg st="4" end="4"/>
                                            </p:txEl>
                                          </p:spTgt>
                                        </p:tgtEl>
                                        <p:attrNameLst>
                                          <p:attrName>style.visibility</p:attrName>
                                        </p:attrNameLst>
                                      </p:cBhvr>
                                      <p:to>
                                        <p:strVal val="visible"/>
                                      </p:to>
                                    </p:set>
                                    <p:anim calcmode="lin" valueType="num">
                                      <p:cBhvr additive="base">
                                        <p:cTn id="25" dur="500" fill="hold"/>
                                        <p:tgtEl>
                                          <p:spTgt spid="30413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4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4131">
                                            <p:txEl>
                                              <p:pRg st="5" end="5"/>
                                            </p:txEl>
                                          </p:spTgt>
                                        </p:tgtEl>
                                        <p:attrNameLst>
                                          <p:attrName>style.visibility</p:attrName>
                                        </p:attrNameLst>
                                      </p:cBhvr>
                                      <p:to>
                                        <p:strVal val="visible"/>
                                      </p:to>
                                    </p:set>
                                    <p:anim calcmode="lin" valueType="num">
                                      <p:cBhvr additive="base">
                                        <p:cTn id="31" dur="500" fill="hold"/>
                                        <p:tgtEl>
                                          <p:spTgt spid="30413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41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228600"/>
            <a:ext cx="8686800" cy="7620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4000" b="1" dirty="0" smtClean="0"/>
              <a:t>Το ταίριασμα των </a:t>
            </a:r>
            <a:r>
              <a:rPr lang="el-GR" altLang="el-GR" sz="4000" b="1" dirty="0" err="1" smtClean="0"/>
              <a:t>Ηφαλοκρηπίδων</a:t>
            </a:r>
            <a:endParaRPr lang="en-US" altLang="el-GR" sz="4000" b="1" i="1" dirty="0" smtClean="0"/>
          </a:p>
        </p:txBody>
      </p:sp>
      <p:pic>
        <p:nvPicPr>
          <p:cNvPr id="21507" name="Picture 3" descr="02_0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54388" y="1219200"/>
            <a:ext cx="5256212" cy="5486400"/>
          </a:xfrm>
          <a:noFill/>
        </p:spPr>
      </p:pic>
      <p:pic>
        <p:nvPicPr>
          <p:cNvPr id="21508" name="Picture 5" descr="A0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2905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98225"/>
      </p:ext>
    </p:extLst>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07_26_pg17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763713" y="152400"/>
            <a:ext cx="4789487"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descr="A0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97205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723156"/>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5410200"/>
            <a:ext cx="8686800" cy="12954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b="1" dirty="0" smtClean="0"/>
              <a:t>Υφαλοκρηπίδα, Κατωφέρεια και </a:t>
            </a:r>
            <a:r>
              <a:rPr lang="el-GR" altLang="el-GR" b="1" dirty="0" err="1" smtClean="0"/>
              <a:t>Αβυσικό</a:t>
            </a:r>
            <a:r>
              <a:rPr lang="el-GR" altLang="el-GR" b="1" dirty="0" smtClean="0"/>
              <a:t> πεδίο</a:t>
            </a:r>
            <a:r>
              <a:rPr lang="en-US" altLang="el-GR" sz="2400" dirty="0" smtClean="0">
                <a:cs typeface="Times New Roman" panose="02020603050405020304" pitchFamily="18" charset="0"/>
              </a:rPr>
              <a:t> </a:t>
            </a:r>
          </a:p>
        </p:txBody>
      </p:sp>
      <p:pic>
        <p:nvPicPr>
          <p:cNvPr id="235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90525"/>
            <a:ext cx="9144000" cy="4943475"/>
          </a:xfrm>
          <a:noFill/>
        </p:spPr>
      </p:pic>
    </p:spTree>
    <p:extLst>
      <p:ext uri="{BB962C8B-B14F-4D97-AF65-F5344CB8AC3E}">
        <p14:creationId xmlns:p14="http://schemas.microsoft.com/office/powerpoint/2010/main" val="1211092578"/>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0" y="76200"/>
            <a:ext cx="2971800" cy="64008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2800" b="1" i="1" dirty="0" smtClean="0">
                <a:latin typeface="Verdana" panose="020B0604030504040204" pitchFamily="34" charset="0"/>
              </a:rPr>
              <a:t>Ομοιότητες πετρωμάτων και γεωλογικών δομών</a:t>
            </a:r>
            <a:r>
              <a:rPr lang="en-US" altLang="el-GR" sz="2800" b="1" i="1" dirty="0" smtClean="0">
                <a:latin typeface="Verdana" panose="020B0604030504040204" pitchFamily="34" charset="0"/>
              </a:rPr>
              <a:t/>
            </a:r>
            <a:br>
              <a:rPr lang="en-US" altLang="el-GR" sz="2800" b="1" i="1" dirty="0" smtClean="0">
                <a:latin typeface="Verdana" panose="020B0604030504040204" pitchFamily="34" charset="0"/>
              </a:rPr>
            </a:br>
            <a:r>
              <a:rPr lang="el-GR" altLang="el-GR" sz="2800" b="1" i="1" dirty="0" smtClean="0"/>
              <a:t>Καλή συσχέτιση των πετρωμάτων   - δομές της ίδιας ηλικίας. Σχηματίστηκαν ~ 300 </a:t>
            </a:r>
            <a:r>
              <a:rPr lang="el-GR" altLang="el-GR" sz="2800" b="1" i="1" dirty="0" err="1" smtClean="0"/>
              <a:t>mya</a:t>
            </a:r>
            <a:r>
              <a:rPr lang="el-GR" altLang="el-GR" sz="2800" b="1" i="1" dirty="0" smtClean="0"/>
              <a:t>, </a:t>
            </a:r>
            <a:endParaRPr lang="en-US" altLang="el-GR" dirty="0" smtClean="0"/>
          </a:p>
        </p:txBody>
      </p:sp>
      <p:pic>
        <p:nvPicPr>
          <p:cNvPr id="24579" name="Picture 3" descr="02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0"/>
            <a:ext cx="6035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5562600" y="6415088"/>
            <a:ext cx="3563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l-GR" sz="1800" b="1">
                <a:hlinkClick r:id="rId4" action="ppaction://hlinkfile"/>
              </a:rPr>
              <a:t>Animations\MountainRanges.mov</a:t>
            </a:r>
            <a:endParaRPr lang="en-US" altLang="el-GR" sz="1800" b="1"/>
          </a:p>
        </p:txBody>
      </p:sp>
    </p:spTree>
    <p:extLst>
      <p:ext uri="{BB962C8B-B14F-4D97-AF65-F5344CB8AC3E}">
        <p14:creationId xmlns:p14="http://schemas.microsoft.com/office/powerpoint/2010/main" val="346235247"/>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95536" y="20616"/>
            <a:ext cx="8382000" cy="88776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3200" b="1" dirty="0" smtClean="0"/>
              <a:t>Τύπος Πετρωμάτων και Γεωλογικές Δομές</a:t>
            </a:r>
            <a:endParaRPr lang="en-US" altLang="el-GR" sz="3200" b="1" dirty="0" smtClean="0"/>
          </a:p>
        </p:txBody>
      </p:sp>
      <p:sp>
        <p:nvSpPr>
          <p:cNvPr id="25603" name="Rectangle 3"/>
          <p:cNvSpPr>
            <a:spLocks noGrp="1" noChangeArrowheads="1"/>
          </p:cNvSpPr>
          <p:nvPr>
            <p:ph type="body" idx="1"/>
          </p:nvPr>
        </p:nvSpPr>
        <p:spPr>
          <a:xfrm>
            <a:off x="76200" y="1124743"/>
            <a:ext cx="3962400" cy="5399881"/>
          </a:xfrm>
        </p:spPr>
        <p:txBody>
          <a:bodyPr/>
          <a:lstStyle/>
          <a:p>
            <a:pPr eaLnBrk="1" hangingPunct="1"/>
            <a:r>
              <a:rPr lang="el-GR" altLang="el-GR" sz="2800" dirty="0" smtClean="0">
                <a:solidFill>
                  <a:srgbClr val="07337B"/>
                </a:solidFill>
              </a:rPr>
              <a:t>Καλή συσχέτιση   ασυμφωνιών διαχωρισμού πετρωμάτων 550.000.000 χρόνια από 2 δισεκατομμύρια χρόνια παλιά πετρώματα μεταξύ της βορειοδυτικής Αφρικής με την ανατολική Βραζιλία </a:t>
            </a:r>
            <a:r>
              <a:rPr lang="en-US" altLang="el-GR" sz="2800" b="1" dirty="0" smtClean="0">
                <a:solidFill>
                  <a:srgbClr val="07337B"/>
                </a:solidFill>
              </a:rPr>
              <a:t>.</a:t>
            </a:r>
            <a:r>
              <a:rPr lang="en-US" altLang="el-GR" sz="2800" dirty="0" smtClean="0">
                <a:solidFill>
                  <a:srgbClr val="07337B"/>
                </a:solidFill>
              </a:rPr>
              <a:t> </a:t>
            </a:r>
            <a:endParaRPr lang="en-US" altLang="el-GR" sz="2800" b="1" dirty="0" smtClean="0">
              <a:solidFill>
                <a:srgbClr val="07337B"/>
              </a:solidFill>
            </a:endParaRPr>
          </a:p>
        </p:txBody>
      </p:sp>
      <p:grpSp>
        <p:nvGrpSpPr>
          <p:cNvPr id="25604" name="Group 12"/>
          <p:cNvGrpSpPr>
            <a:grpSpLocks/>
          </p:cNvGrpSpPr>
          <p:nvPr/>
        </p:nvGrpSpPr>
        <p:grpSpPr bwMode="auto">
          <a:xfrm>
            <a:off x="3779912" y="1476770"/>
            <a:ext cx="5105400" cy="4695825"/>
            <a:chOff x="2544" y="1362"/>
            <a:chExt cx="3216" cy="2958"/>
          </a:xfrm>
        </p:grpSpPr>
        <p:pic>
          <p:nvPicPr>
            <p:cNvPr id="2560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 y="1362"/>
              <a:ext cx="1068" cy="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Line 8"/>
            <p:cNvSpPr>
              <a:spLocks noChangeShapeType="1"/>
            </p:cNvSpPr>
            <p:nvPr/>
          </p:nvSpPr>
          <p:spPr bwMode="auto">
            <a:xfrm flipH="1">
              <a:off x="5424" y="2160"/>
              <a:ext cx="336" cy="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pic>
          <p:nvPicPr>
            <p:cNvPr id="2560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 y="1362"/>
              <a:ext cx="846" cy="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1362"/>
              <a:ext cx="516" cy="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 y="1362"/>
              <a:ext cx="468" cy="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9545104"/>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σάρωση0039"/>
          <p:cNvPicPr>
            <a:picLocks noChangeAspect="1" noChangeArrowheads="1"/>
          </p:cNvPicPr>
          <p:nvPr/>
        </p:nvPicPr>
        <p:blipFill rotWithShape="1">
          <a:blip r:embed="rId2">
            <a:extLst>
              <a:ext uri="{28A0092B-C50C-407E-A947-70E740481C1C}">
                <a14:useLocalDpi xmlns:a14="http://schemas.microsoft.com/office/drawing/2010/main" val="0"/>
              </a:ext>
            </a:extLst>
          </a:blip>
          <a:srcRect t="2751" b="4850"/>
          <a:stretch/>
        </p:blipFill>
        <p:spPr bwMode="auto">
          <a:xfrm>
            <a:off x="2268538" y="188640"/>
            <a:ext cx="5040312"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257800" y="1641983"/>
            <a:ext cx="3886200" cy="3196208"/>
          </a:xfrm>
        </p:spPr>
        <p:style>
          <a:lnRef idx="2">
            <a:schemeClr val="accent1"/>
          </a:lnRef>
          <a:fillRef idx="1">
            <a:schemeClr val="lt1"/>
          </a:fillRef>
          <a:effectRef idx="0">
            <a:schemeClr val="accent1"/>
          </a:effectRef>
          <a:fontRef idx="minor">
            <a:schemeClr val="dk1"/>
          </a:fontRef>
        </p:style>
        <p:txBody>
          <a:bodyPr/>
          <a:lstStyle/>
          <a:p>
            <a:pPr eaLnBrk="1" hangingPunct="1"/>
            <a:r>
              <a:rPr lang="el-GR" altLang="el-GR" sz="3600" b="1" i="1" dirty="0" smtClean="0">
                <a:solidFill>
                  <a:srgbClr val="000000"/>
                </a:solidFill>
                <a:latin typeface="Verdana" panose="020B0604030504040204" pitchFamily="34" charset="0"/>
              </a:rPr>
              <a:t>Όμοιες ακολουθίες πετρωμάτων</a:t>
            </a:r>
            <a:endParaRPr lang="en-US" altLang="el-GR" sz="3600" b="1" i="1" dirty="0" smtClean="0">
              <a:latin typeface="Verdana" panose="020B0604030504040204" pitchFamily="34" charset="0"/>
            </a:endParaRPr>
          </a:p>
        </p:txBody>
      </p:sp>
      <p:pic>
        <p:nvPicPr>
          <p:cNvPr id="266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51054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698476"/>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0"/>
            <a:ext cx="4267200" cy="6858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b="1" dirty="0" smtClean="0"/>
              <a:t>Απολιθώματα</a:t>
            </a:r>
            <a:endParaRPr lang="en-US" altLang="el-GR" b="1" dirty="0" smtClean="0"/>
          </a:p>
        </p:txBody>
      </p:sp>
      <p:pic>
        <p:nvPicPr>
          <p:cNvPr id="27651" name="Picture 3" descr="02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58087"/>
            <a:ext cx="5423520" cy="294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4"/>
          <p:cNvSpPr>
            <a:spLocks noChangeArrowheads="1"/>
          </p:cNvSpPr>
          <p:nvPr/>
        </p:nvSpPr>
        <p:spPr bwMode="auto">
          <a:xfrm>
            <a:off x="228600" y="4800600"/>
            <a:ext cx="8915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l-GR" sz="2000" dirty="0">
                <a:solidFill>
                  <a:srgbClr val="07337B"/>
                </a:solidFill>
              </a:rPr>
              <a:t>Απολιθώματα </a:t>
            </a:r>
            <a:r>
              <a:rPr lang="el-GR" altLang="el-GR" sz="2000" dirty="0" err="1">
                <a:solidFill>
                  <a:srgbClr val="07337B"/>
                </a:solidFill>
              </a:rPr>
              <a:t>Mesosaurs</a:t>
            </a:r>
            <a:r>
              <a:rPr lang="el-GR" altLang="el-GR" sz="2000" dirty="0">
                <a:solidFill>
                  <a:srgbClr val="07337B"/>
                </a:solidFill>
              </a:rPr>
              <a:t>, μικρά ερπετά του γλυκού νερού, βρίσκονται σε πρώιμη </a:t>
            </a:r>
            <a:r>
              <a:rPr lang="el-GR" altLang="el-GR" sz="2000" dirty="0" err="1">
                <a:solidFill>
                  <a:srgbClr val="07337B"/>
                </a:solidFill>
              </a:rPr>
              <a:t>Πέρμια</a:t>
            </a:r>
            <a:r>
              <a:rPr lang="el-GR" altLang="el-GR" sz="2000" dirty="0">
                <a:solidFill>
                  <a:srgbClr val="07337B"/>
                </a:solidFill>
              </a:rPr>
              <a:t> στρώματα σε μια περιορισμένη περιοχή κατά μήκος της Βραζιλίας και της ακτές</a:t>
            </a:r>
            <a:r>
              <a:rPr lang="en-US" altLang="el-GR" sz="2000" dirty="0">
                <a:solidFill>
                  <a:srgbClr val="07337B"/>
                </a:solidFill>
              </a:rPr>
              <a:t> </a:t>
            </a:r>
            <a:r>
              <a:rPr lang="el-GR" altLang="el-GR" sz="2000" dirty="0">
                <a:solidFill>
                  <a:srgbClr val="07337B"/>
                </a:solidFill>
              </a:rPr>
              <a:t>της Δυτικής Αφρικής και πουθενά αλλού στον κόσμο; </a:t>
            </a:r>
          </a:p>
          <a:p>
            <a:pPr eaLnBrk="1" hangingPunct="1"/>
            <a:r>
              <a:rPr lang="el-GR" altLang="el-GR" sz="2000" dirty="0">
                <a:solidFill>
                  <a:srgbClr val="07337B"/>
                </a:solidFill>
              </a:rPr>
              <a:t>Απολιθώματα αυτού και άλλων οργανισμών στην αφρικανική και την αμερικανική ήπειρο φαίνεται να συνδέουν τις δύο ηπείρους κατά την Ύστερη Παλαιοζωική περίοδο έως το μέσω ανώτερου Μεσοζωικό</a:t>
            </a:r>
            <a:r>
              <a:rPr lang="el-GR" altLang="el-GR" sz="2000" dirty="0" smtClean="0">
                <a:solidFill>
                  <a:srgbClr val="07337B"/>
                </a:solidFill>
              </a:rPr>
              <a:t>.</a:t>
            </a:r>
            <a:endParaRPr lang="en-US" altLang="el-GR" sz="2300" b="1" dirty="0">
              <a:solidFill>
                <a:srgbClr val="0000CC"/>
              </a:solidFill>
            </a:endParaRPr>
          </a:p>
        </p:txBody>
      </p:sp>
      <p:pic>
        <p:nvPicPr>
          <p:cNvPr id="27653" name="Picture 5" descr="f07_30_pg178"/>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843588" y="152400"/>
            <a:ext cx="307181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3"/>
          <p:cNvSpPr>
            <a:spLocks noChangeArrowheads="1"/>
          </p:cNvSpPr>
          <p:nvPr/>
        </p:nvSpPr>
        <p:spPr bwMode="auto">
          <a:xfrm>
            <a:off x="-62880" y="776643"/>
            <a:ext cx="585901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pPr>
            <a:r>
              <a:rPr lang="el-GR" altLang="el-GR" dirty="0">
                <a:solidFill>
                  <a:srgbClr val="07337B"/>
                </a:solidFill>
              </a:rPr>
              <a:t>Πανομοιότυπα απολιθώματα σε μεγάλη απόσταση μεταξύ </a:t>
            </a:r>
            <a:r>
              <a:rPr lang="el-GR" altLang="el-GR" dirty="0" smtClean="0">
                <a:solidFill>
                  <a:srgbClr val="07337B"/>
                </a:solidFill>
              </a:rPr>
              <a:t>ξηράς</a:t>
            </a:r>
            <a:endParaRPr lang="en-US" altLang="el-GR" dirty="0" smtClean="0">
              <a:solidFill>
                <a:srgbClr val="07337B"/>
              </a:solidFill>
            </a:endParaRPr>
          </a:p>
          <a:p>
            <a:pPr eaLnBrk="1" hangingPunct="1">
              <a:lnSpc>
                <a:spcPct val="90000"/>
              </a:lnSpc>
              <a:spcBef>
                <a:spcPct val="20000"/>
              </a:spcBef>
              <a:buFontTx/>
              <a:buChar char="•"/>
            </a:pPr>
            <a:endParaRPr lang="en-US" altLang="el-GR" b="1" dirty="0">
              <a:solidFill>
                <a:srgbClr val="07337B"/>
              </a:solidFill>
            </a:endParaRPr>
          </a:p>
          <a:p>
            <a:pPr lvl="1" eaLnBrk="1" hangingPunct="1">
              <a:lnSpc>
                <a:spcPct val="90000"/>
              </a:lnSpc>
              <a:spcBef>
                <a:spcPct val="20000"/>
              </a:spcBef>
              <a:buFontTx/>
              <a:buChar char="–"/>
            </a:pPr>
            <a:r>
              <a:rPr lang="en-US" altLang="el-GR" sz="1800" b="1" dirty="0" err="1">
                <a:solidFill>
                  <a:srgbClr val="0000CC"/>
                </a:solidFill>
              </a:rPr>
              <a:t>Mesosaurus</a:t>
            </a:r>
            <a:r>
              <a:rPr lang="en-US" altLang="el-GR" sz="1800" b="1" dirty="0">
                <a:solidFill>
                  <a:srgbClr val="0000CC"/>
                </a:solidFill>
              </a:rPr>
              <a:t> </a:t>
            </a:r>
            <a:r>
              <a:rPr lang="en-US" altLang="el-GR" sz="1800" b="1" dirty="0">
                <a:solidFill>
                  <a:srgbClr val="07337B"/>
                </a:solidFill>
              </a:rPr>
              <a:t>– </a:t>
            </a:r>
            <a:r>
              <a:rPr lang="el-GR" altLang="el-GR" sz="1800" b="1" dirty="0">
                <a:solidFill>
                  <a:srgbClr val="07337B"/>
                </a:solidFill>
              </a:rPr>
              <a:t>ερπετό με δόντια</a:t>
            </a:r>
            <a:endParaRPr lang="en-US" altLang="el-GR" sz="1800" b="1" dirty="0">
              <a:solidFill>
                <a:srgbClr val="07337B"/>
              </a:solidFill>
            </a:endParaRPr>
          </a:p>
          <a:p>
            <a:pPr lvl="1" eaLnBrk="1" hangingPunct="1">
              <a:lnSpc>
                <a:spcPct val="90000"/>
              </a:lnSpc>
              <a:spcBef>
                <a:spcPct val="20000"/>
              </a:spcBef>
              <a:buFontTx/>
              <a:buChar char="–"/>
            </a:pPr>
            <a:r>
              <a:rPr lang="en-US" altLang="el-GR" sz="1800" b="1" dirty="0">
                <a:solidFill>
                  <a:srgbClr val="07337B"/>
                </a:solidFill>
              </a:rPr>
              <a:t>Glossopteris – </a:t>
            </a:r>
            <a:r>
              <a:rPr lang="el-GR" altLang="el-GR" sz="1800" b="1" dirty="0">
                <a:solidFill>
                  <a:srgbClr val="07337B"/>
                </a:solidFill>
              </a:rPr>
              <a:t>τροπική </a:t>
            </a:r>
            <a:r>
              <a:rPr lang="el-GR" altLang="el-GR" sz="1800" b="1" dirty="0" err="1">
                <a:solidFill>
                  <a:srgbClr val="07337B"/>
                </a:solidFill>
              </a:rPr>
              <a:t>πτέρη</a:t>
            </a:r>
            <a:endParaRPr lang="en-US" altLang="el-GR" sz="1800" b="1" dirty="0">
              <a:solidFill>
                <a:srgbClr val="07337B"/>
              </a:solidFill>
            </a:endParaRPr>
          </a:p>
        </p:txBody>
      </p:sp>
    </p:spTree>
    <p:extLst>
      <p:ext uri="{BB962C8B-B14F-4D97-AF65-F5344CB8AC3E}">
        <p14:creationId xmlns:p14="http://schemas.microsoft.com/office/powerpoint/2010/main" val="3178416250"/>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275856" y="7938"/>
            <a:ext cx="3657600" cy="4572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4000" b="1" i="1" dirty="0" smtClean="0">
                <a:solidFill>
                  <a:srgbClr val="000000"/>
                </a:solidFill>
                <a:latin typeface="Verdana" panose="020B0604030504040204" pitchFamily="34" charset="0"/>
              </a:rPr>
              <a:t>Α</a:t>
            </a:r>
            <a:r>
              <a:rPr lang="el-GR" altLang="el-GR" sz="3200" b="1" i="1" dirty="0" smtClean="0">
                <a:solidFill>
                  <a:srgbClr val="000000"/>
                </a:solidFill>
                <a:latin typeface="Verdana" panose="020B0604030504040204" pitchFamily="34" charset="0"/>
              </a:rPr>
              <a:t>πολιθώματα</a:t>
            </a:r>
            <a:endParaRPr lang="en-US" altLang="el-GR" sz="3200" b="1" i="1" dirty="0" smtClean="0">
              <a:latin typeface="Verdana" panose="020B0604030504040204" pitchFamily="34" charset="0"/>
            </a:endParaRPr>
          </a:p>
        </p:txBody>
      </p:sp>
      <p:sp>
        <p:nvSpPr>
          <p:cNvPr id="28675" name="Text Box 3"/>
          <p:cNvSpPr txBox="1">
            <a:spLocks noChangeArrowheads="1"/>
          </p:cNvSpPr>
          <p:nvPr/>
        </p:nvSpPr>
        <p:spPr bwMode="auto">
          <a:xfrm>
            <a:off x="5648325" y="655300"/>
            <a:ext cx="33528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l-GR" sz="1800" dirty="0">
                <a:solidFill>
                  <a:srgbClr val="07337B"/>
                </a:solidFill>
              </a:rPr>
              <a:t>Απολιθώματα του ίδιου είδους βρέθηκαν σε πολλές διαφορετικές ηπείρους. Ο </a:t>
            </a:r>
            <a:r>
              <a:rPr lang="el-GR" altLang="el-GR" sz="1800" dirty="0" err="1">
                <a:solidFill>
                  <a:srgbClr val="07337B"/>
                </a:solidFill>
              </a:rPr>
              <a:t>Wegener</a:t>
            </a:r>
            <a:r>
              <a:rPr lang="el-GR" altLang="el-GR" sz="1800" dirty="0">
                <a:solidFill>
                  <a:srgbClr val="07337B"/>
                </a:solidFill>
              </a:rPr>
              <a:t> πρότεινε ότι τα είδη ήταν διασκορπισμένα όταν οι ήπειροι είχαν συνδεθεί και στη συνέχεια μεταφέρονται σε σημερινές θέσεις τους. Για παράδειγμα, </a:t>
            </a:r>
            <a:r>
              <a:rPr lang="el-GR" altLang="el-GR" sz="1800" dirty="0" err="1">
                <a:solidFill>
                  <a:srgbClr val="07337B"/>
                </a:solidFill>
              </a:rPr>
              <a:t>Glossopteris</a:t>
            </a:r>
            <a:r>
              <a:rPr lang="el-GR" altLang="el-GR" sz="1800" dirty="0">
                <a:solidFill>
                  <a:srgbClr val="07337B"/>
                </a:solidFill>
              </a:rPr>
              <a:t>, μια φτέρη, βρέθηκε στις ηπείρους της Νότιας Αμερικής, της Αφρικής, της Ινδίας και της Αυστραλίας. Αν θεωρήσουμε τις ηπείρους ενωμένους σε </a:t>
            </a:r>
            <a:r>
              <a:rPr lang="el-GR" altLang="el-GR" sz="1800" dirty="0" err="1">
                <a:solidFill>
                  <a:srgbClr val="07337B"/>
                </a:solidFill>
              </a:rPr>
              <a:t>Πανγαία</a:t>
            </a:r>
            <a:r>
              <a:rPr lang="el-GR" altLang="el-GR" sz="1800" dirty="0">
                <a:solidFill>
                  <a:srgbClr val="07337B"/>
                </a:solidFill>
              </a:rPr>
              <a:t>, η κατανομή των </a:t>
            </a:r>
            <a:r>
              <a:rPr lang="el-GR" altLang="el-GR" sz="1800" dirty="0" err="1">
                <a:solidFill>
                  <a:srgbClr val="07337B"/>
                </a:solidFill>
              </a:rPr>
              <a:t>Glossopteris</a:t>
            </a:r>
            <a:r>
              <a:rPr lang="el-GR" altLang="el-GR" sz="1800" dirty="0">
                <a:solidFill>
                  <a:srgbClr val="07337B"/>
                </a:solidFill>
              </a:rPr>
              <a:t> μπορεί να αποδοθεί σε μια πολύ μικρότερη συνεχόμενη γεωγραφική περιοχή. Η κατανομή των άλλων ειδών μπορεί επίσης να εξηγηθεί κατά τον ίδιο τρόπο.</a:t>
            </a:r>
            <a:endParaRPr lang="en-US" altLang="el-GR" sz="1800" b="1" dirty="0">
              <a:solidFill>
                <a:srgbClr val="07337B"/>
              </a:solidFill>
              <a:latin typeface="Arial" panose="020B0604020202020204" pitchFamily="34" charset="0"/>
            </a:endParaRPr>
          </a:p>
        </p:txBody>
      </p:sp>
      <p:sp>
        <p:nvSpPr>
          <p:cNvPr id="28676" name="Text Box 4"/>
          <p:cNvSpPr txBox="1">
            <a:spLocks noChangeArrowheads="1"/>
          </p:cNvSpPr>
          <p:nvPr/>
        </p:nvSpPr>
        <p:spPr bwMode="auto">
          <a:xfrm>
            <a:off x="107504" y="5469192"/>
            <a:ext cx="5202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l-GR" sz="1200" dirty="0">
                <a:solidFill>
                  <a:srgbClr val="07337B"/>
                </a:solidFill>
                <a:latin typeface="Arial" panose="020B0604020202020204" pitchFamily="34" charset="0"/>
              </a:rPr>
              <a:t>http://volcano.und.nodak.edu/vwdocs/vwlessons/plate_tectonics/part3.html</a:t>
            </a:r>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5486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55300"/>
            <a:ext cx="549592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168252"/>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609600"/>
            <a:ext cx="7772400" cy="6858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b="1" dirty="0" err="1" smtClean="0"/>
              <a:t>Παλαιοκλιματικές</a:t>
            </a:r>
            <a:r>
              <a:rPr lang="el-GR" altLang="el-GR" b="1" dirty="0" smtClean="0"/>
              <a:t> Αποδείξεις</a:t>
            </a:r>
            <a:r>
              <a:rPr lang="en-US" altLang="el-GR" b="1" dirty="0" smtClean="0"/>
              <a:t> </a:t>
            </a:r>
          </a:p>
        </p:txBody>
      </p:sp>
      <p:sp>
        <p:nvSpPr>
          <p:cNvPr id="29699" name="Rectangle 3"/>
          <p:cNvSpPr>
            <a:spLocks noGrp="1" noChangeArrowheads="1"/>
          </p:cNvSpPr>
          <p:nvPr>
            <p:ph type="body" idx="1"/>
          </p:nvPr>
        </p:nvSpPr>
        <p:spPr>
          <a:xfrm>
            <a:off x="381000" y="1905000"/>
            <a:ext cx="8382000" cy="3352800"/>
          </a:xfrm>
        </p:spPr>
        <p:txBody>
          <a:bodyPr/>
          <a:lstStyle/>
          <a:p>
            <a:pPr algn="ctr" eaLnBrk="1" hangingPunct="1">
              <a:lnSpc>
                <a:spcPct val="80000"/>
              </a:lnSpc>
            </a:pPr>
            <a:r>
              <a:rPr lang="el-GR" altLang="el-GR" sz="4000" b="1" dirty="0" smtClean="0">
                <a:solidFill>
                  <a:srgbClr val="07337B"/>
                </a:solidFill>
              </a:rPr>
              <a:t>Πως μπορούν τα πετρώματα να μας δείξουν το κλίμα</a:t>
            </a:r>
            <a:r>
              <a:rPr lang="en-US" altLang="el-GR" sz="4000" b="1" dirty="0" smtClean="0">
                <a:solidFill>
                  <a:srgbClr val="07337B"/>
                </a:solidFill>
              </a:rPr>
              <a:t>;</a:t>
            </a:r>
          </a:p>
          <a:p>
            <a:pPr algn="ctr" eaLnBrk="1" hangingPunct="1">
              <a:lnSpc>
                <a:spcPct val="80000"/>
              </a:lnSpc>
              <a:buFontTx/>
              <a:buNone/>
            </a:pPr>
            <a:endParaRPr lang="en-US" altLang="el-GR" sz="4000" b="1" dirty="0" smtClean="0"/>
          </a:p>
        </p:txBody>
      </p:sp>
    </p:spTree>
    <p:extLst>
      <p:ext uri="{BB962C8B-B14F-4D97-AF65-F5344CB8AC3E}">
        <p14:creationId xmlns:p14="http://schemas.microsoft.com/office/powerpoint/2010/main" val="2028037844"/>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5867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ChangeArrowheads="1"/>
          </p:cNvSpPr>
          <p:nvPr/>
        </p:nvSpPr>
        <p:spPr bwMode="auto">
          <a:xfrm>
            <a:off x="6311106" y="260648"/>
            <a:ext cx="2743200" cy="421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l-GR" sz="2000" dirty="0">
                <a:solidFill>
                  <a:srgbClr val="07337B"/>
                </a:solidFill>
              </a:rPr>
              <a:t>Κοντά στο τέλος της Παλαιοζωικής εποχής (~ 300 </a:t>
            </a:r>
            <a:r>
              <a:rPr lang="el-GR" altLang="el-GR" sz="2000" dirty="0" err="1">
                <a:solidFill>
                  <a:srgbClr val="07337B"/>
                </a:solidFill>
              </a:rPr>
              <a:t>mya</a:t>
            </a:r>
            <a:r>
              <a:rPr lang="el-GR" altLang="el-GR" sz="2000" dirty="0">
                <a:solidFill>
                  <a:srgbClr val="07337B"/>
                </a:solidFill>
              </a:rPr>
              <a:t>) στρώματα πάγου κάλυπταν εκτεταμένες περιοχές του νοτίου ημισφαιρίου και της Ινδίας. </a:t>
            </a:r>
            <a:br>
              <a:rPr lang="el-GR" altLang="el-GR" sz="2000" dirty="0">
                <a:solidFill>
                  <a:srgbClr val="07337B"/>
                </a:solidFill>
              </a:rPr>
            </a:br>
            <a:r>
              <a:rPr lang="el-GR" altLang="el-GR" sz="2000" dirty="0">
                <a:solidFill>
                  <a:srgbClr val="07337B"/>
                </a:solidFill>
              </a:rPr>
              <a:t>Πολλές από τις παγετώδεις περιοχές κατά θέσεις τώρα βρίσκονται σε </a:t>
            </a:r>
            <a:r>
              <a:rPr lang="el-GR" altLang="el-GR" sz="2000" dirty="0" err="1">
                <a:solidFill>
                  <a:srgbClr val="07337B"/>
                </a:solidFill>
              </a:rPr>
              <a:t>υπο</a:t>
            </a:r>
            <a:r>
              <a:rPr lang="el-GR" altLang="el-GR" sz="2000" dirty="0">
                <a:solidFill>
                  <a:srgbClr val="07337B"/>
                </a:solidFill>
              </a:rPr>
              <a:t>-τροπικές περιοχές εντός 30 ° από τον ισημερινό</a:t>
            </a:r>
            <a:endParaRPr lang="en-US" altLang="el-GR" sz="2000" b="1" dirty="0">
              <a:solidFill>
                <a:srgbClr val="07337B"/>
              </a:solidFill>
              <a:latin typeface="Verdana" panose="020B0604030504040204" pitchFamily="34" charset="0"/>
            </a:endParaRPr>
          </a:p>
        </p:txBody>
      </p:sp>
      <p:sp>
        <p:nvSpPr>
          <p:cNvPr id="30724" name="TextBox 5"/>
          <p:cNvSpPr txBox="1">
            <a:spLocks noChangeArrowheads="1"/>
          </p:cNvSpPr>
          <p:nvPr/>
        </p:nvSpPr>
        <p:spPr bwMode="auto">
          <a:xfrm>
            <a:off x="4572000" y="6324600"/>
            <a:ext cx="4621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l-GR" b="1">
                <a:hlinkClick r:id="rId4" action="ppaction://hlinkfile"/>
              </a:rPr>
              <a:t>Animations\AncientClimates.mov</a:t>
            </a:r>
            <a:endParaRPr lang="en-US" altLang="el-GR" b="1"/>
          </a:p>
        </p:txBody>
      </p:sp>
    </p:spTree>
    <p:extLst>
      <p:ext uri="{BB962C8B-B14F-4D97-AF65-F5344CB8AC3E}">
        <p14:creationId xmlns:p14="http://schemas.microsoft.com/office/powerpoint/2010/main" val="343527545"/>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5791200" y="1676400"/>
            <a:ext cx="2514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l-GR" altLang="el-GR" sz="2000" b="1">
              <a:solidFill>
                <a:srgbClr val="0000CC"/>
              </a:solidFill>
              <a:latin typeface="Verdana" panose="020B0604030504040204" pitchFamily="34" charset="0"/>
            </a:endParaRPr>
          </a:p>
        </p:txBody>
      </p:sp>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8600"/>
            <a:ext cx="52578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044825"/>
            <a:ext cx="525780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05573"/>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533400"/>
            <a:ext cx="8763000" cy="5081588"/>
          </a:xfrm>
        </p:spPr>
      </p:pic>
    </p:spTree>
    <p:extLst>
      <p:ext uri="{BB962C8B-B14F-4D97-AF65-F5344CB8AC3E}">
        <p14:creationId xmlns:p14="http://schemas.microsoft.com/office/powerpoint/2010/main" val="1112733484"/>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83058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ChangeArrowheads="1"/>
          </p:cNvSpPr>
          <p:nvPr/>
        </p:nvSpPr>
        <p:spPr bwMode="auto">
          <a:xfrm>
            <a:off x="152400" y="304800"/>
            <a:ext cx="868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AutoNum type="arabicParenR"/>
            </a:pPr>
            <a:r>
              <a:rPr lang="el-GR" altLang="el-GR" sz="2800" dirty="0">
                <a:solidFill>
                  <a:srgbClr val="07337B"/>
                </a:solidFill>
              </a:rPr>
              <a:t>Συγκλίνουσες (Καταστρεπτικά Περιθώρια) - Δύο πλάκες κινούνται μαζί με καταβύθισης των ωκεάνιων πλακών ή σύγκρουση δύο ηπειρωτικών πλακών</a:t>
            </a:r>
            <a:r>
              <a:rPr lang="en-US" altLang="el-GR" sz="2500" b="1" dirty="0">
                <a:solidFill>
                  <a:srgbClr val="07337B"/>
                </a:solidFill>
                <a:cs typeface="Times New Roman" panose="02020603050405020304" pitchFamily="18" charset="0"/>
              </a:rPr>
              <a:t>.</a:t>
            </a:r>
          </a:p>
        </p:txBody>
      </p:sp>
    </p:spTree>
    <p:extLst>
      <p:ext uri="{BB962C8B-B14F-4D97-AF65-F5344CB8AC3E}">
        <p14:creationId xmlns:p14="http://schemas.microsoft.com/office/powerpoint/2010/main" val="2952609555"/>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533400" y="228600"/>
            <a:ext cx="8001000" cy="1524000"/>
          </a:xfrm>
        </p:spPr>
        <p:txBody>
          <a:bodyPr/>
          <a:lstStyle/>
          <a:p>
            <a:pPr eaLnBrk="1" hangingPunct="1">
              <a:buFontTx/>
              <a:buNone/>
            </a:pPr>
            <a:r>
              <a:rPr lang="el-GR" altLang="el-GR" b="1" dirty="0" smtClean="0">
                <a:solidFill>
                  <a:srgbClr val="0000CC"/>
                </a:solidFill>
                <a:cs typeface="Times New Roman" panose="02020603050405020304" pitchFamily="18" charset="0"/>
              </a:rPr>
              <a:t>2</a:t>
            </a:r>
            <a:r>
              <a:rPr lang="en-US" altLang="el-GR" b="1" dirty="0" smtClean="0">
                <a:solidFill>
                  <a:srgbClr val="0000CC"/>
                </a:solidFill>
                <a:cs typeface="Times New Roman" panose="02020603050405020304" pitchFamily="18" charset="0"/>
              </a:rPr>
              <a:t>)</a:t>
            </a:r>
            <a:r>
              <a:rPr lang="en-US" altLang="el-GR" b="1" dirty="0" smtClean="0">
                <a:solidFill>
                  <a:srgbClr val="07337B"/>
                </a:solidFill>
                <a:cs typeface="Times New Roman" panose="02020603050405020304" pitchFamily="18" charset="0"/>
              </a:rPr>
              <a:t>	</a:t>
            </a:r>
            <a:r>
              <a:rPr lang="el-GR" altLang="el-GR" sz="2800" dirty="0" smtClean="0">
                <a:solidFill>
                  <a:srgbClr val="07337B"/>
                </a:solidFill>
              </a:rPr>
              <a:t> Αποκλίνουσες - Δύο πλάκες απομακρύνονται, υλικό από το μανδύα - δημιουργία νέου θαλάσσιο πυθμένα.</a:t>
            </a:r>
            <a:endParaRPr lang="en-US" altLang="el-GR" sz="2800" b="1" dirty="0" smtClean="0">
              <a:solidFill>
                <a:srgbClr val="07337B"/>
              </a:solidFill>
              <a:cs typeface="Times New Roman" panose="02020603050405020304" pitchFamily="18" charset="0"/>
            </a:endParaRP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79835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141641"/>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02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95400"/>
            <a:ext cx="6705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A4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6"/>
          <p:cNvSpPr>
            <a:spLocks noChangeArrowheads="1"/>
          </p:cNvSpPr>
          <p:nvPr/>
        </p:nvSpPr>
        <p:spPr bwMode="auto">
          <a:xfrm>
            <a:off x="381000" y="76200"/>
            <a:ext cx="8229600" cy="90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l-GR" altLang="el-GR" sz="4400" b="1" dirty="0">
                <a:solidFill>
                  <a:srgbClr val="07337B"/>
                </a:solidFill>
              </a:rPr>
              <a:t>Ωκεάνιες Ράχες</a:t>
            </a:r>
            <a:endParaRPr lang="en-US" altLang="el-GR" sz="4400" b="1" dirty="0">
              <a:solidFill>
                <a:srgbClr val="07337B"/>
              </a:solidFill>
            </a:endParaRPr>
          </a:p>
        </p:txBody>
      </p:sp>
    </p:spTree>
    <p:extLst>
      <p:ext uri="{BB962C8B-B14F-4D97-AF65-F5344CB8AC3E}">
        <p14:creationId xmlns:p14="http://schemas.microsoft.com/office/powerpoint/2010/main" val="774813419"/>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0" y="0"/>
            <a:ext cx="9144000" cy="6742113"/>
          </a:xfrm>
        </p:spPr>
        <p:txBody>
          <a:bodyPr/>
          <a:lstStyle/>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Η άποψη ότι, οι μάζες των βουνών και ο γήινος φλοιός επιπλέουν πάνω σε μια θάλασσα πυκνότερων πετρωμάτων διατυπώθηκε για πρώτη φορά το 1865 από τον Άγγλο Αστρονόμο G. </a:t>
            </a:r>
            <a:r>
              <a:rPr lang="el-GR" altLang="el-GR" sz="2200" dirty="0" err="1" smtClean="0">
                <a:solidFill>
                  <a:schemeClr val="bg1">
                    <a:lumMod val="50000"/>
                  </a:schemeClr>
                </a:solidFill>
              </a:rPr>
              <a:t>Airy</a:t>
            </a:r>
            <a:r>
              <a:rPr lang="el-GR" altLang="el-GR" sz="2200" dirty="0" smtClean="0">
                <a:solidFill>
                  <a:schemeClr val="bg1">
                    <a:lumMod val="50000"/>
                  </a:schemeClr>
                </a:solidFill>
              </a:rPr>
              <a:t>.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Για 130 χρόνια πριν από την πρόταση του G. </a:t>
            </a:r>
            <a:r>
              <a:rPr lang="el-GR" altLang="el-GR" sz="2200" dirty="0" err="1" smtClean="0">
                <a:solidFill>
                  <a:schemeClr val="bg1">
                    <a:lumMod val="50000"/>
                  </a:schemeClr>
                </a:solidFill>
              </a:rPr>
              <a:t>Airy</a:t>
            </a:r>
            <a:r>
              <a:rPr lang="el-GR" altLang="el-GR" sz="2200" dirty="0" smtClean="0">
                <a:solidFill>
                  <a:schemeClr val="bg1">
                    <a:lumMod val="50000"/>
                  </a:schemeClr>
                </a:solidFill>
              </a:rPr>
              <a:t> υπήρχε ένα πρόβλημα που ζητούσε λύση. Ειδικότερα: Ομάδα τοπογράφων που εργάζονταν στις Ινδίες πλησίον των </a:t>
            </a:r>
            <a:r>
              <a:rPr lang="el-GR" altLang="el-GR" sz="2200" dirty="0" err="1" smtClean="0">
                <a:solidFill>
                  <a:schemeClr val="bg1">
                    <a:lumMod val="50000"/>
                  </a:schemeClr>
                </a:solidFill>
              </a:rPr>
              <a:t>Ιμαλαΐων</a:t>
            </a:r>
            <a:r>
              <a:rPr lang="el-GR" altLang="el-GR" sz="2200" dirty="0" smtClean="0">
                <a:solidFill>
                  <a:schemeClr val="bg1">
                    <a:lumMod val="50000"/>
                  </a:schemeClr>
                </a:solidFill>
              </a:rPr>
              <a:t> χρησιμοποίησαν το νήμα της στάθμης για τα όργανα σκόπευσης με τα οποία καθόριζαν την θέση συγκεκριμένων σημείων.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Οι θέσεις των σημείων αυτών προσδιορίστηκε και με αστρονομική σκόπευση και δεν βρέθηκαν να ταυτίζονται με αυτές που μετρήθηκαν με στάνταρ μεθόδους στο έδαφος.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Η έλλειψη ταύτισης δεν οφείλονταν σε σφάλματα σκόπευσης. Δόθηκε τελικά η εξήγηση ότι το νήμα της στάθμης δεν έδειχνε την κατακόρυφο. Το νήμα της στάθμης απέκλινε της κατακόρυφου εξαιτίας της προσέγγισής της με τα Ιμαλάια όρη. Η μάζα των βουνών που υψώνεται πάνω από τα πεδία παράγει μια πλευρική έλξη που εκτρέπει το νήμα της στάθμης προς την πλευρά των </a:t>
            </a:r>
            <a:r>
              <a:rPr lang="el-GR" altLang="el-GR" sz="2200" dirty="0" err="1" smtClean="0">
                <a:solidFill>
                  <a:schemeClr val="bg1">
                    <a:lumMod val="50000"/>
                  </a:schemeClr>
                </a:solidFill>
              </a:rPr>
              <a:t>ορέων</a:t>
            </a:r>
            <a:r>
              <a:rPr lang="el-GR" altLang="el-GR" sz="2200" dirty="0" smtClean="0">
                <a:solidFill>
                  <a:schemeClr val="bg1">
                    <a:lumMod val="50000"/>
                  </a:schemeClr>
                </a:solidFill>
              </a:rPr>
              <a:t>.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Η παραπάνω ομάδα αφού θεώρησε ότι τα πετρώματα κάτω από τα όρη και τα πεδία έχουν την ίδια πυκνότητα και υπολογίζοντας των όγκων των </a:t>
            </a:r>
            <a:r>
              <a:rPr lang="el-GR" altLang="el-GR" sz="2200" dirty="0" err="1" smtClean="0">
                <a:solidFill>
                  <a:schemeClr val="bg1">
                    <a:lumMod val="50000"/>
                  </a:schemeClr>
                </a:solidFill>
              </a:rPr>
              <a:t>ορέων</a:t>
            </a:r>
            <a:r>
              <a:rPr lang="el-GR" altLang="el-GR" sz="2200" dirty="0" smtClean="0">
                <a:solidFill>
                  <a:schemeClr val="bg1">
                    <a:lumMod val="50000"/>
                  </a:schemeClr>
                </a:solidFill>
              </a:rPr>
              <a:t> από τους χάρτες υπολόγισαν την προαναφερθείσα εκτροπή η οποία βρέθηκε μεγαλύτερη από την </a:t>
            </a:r>
            <a:r>
              <a:rPr lang="el-GR" altLang="el-GR" sz="2200" dirty="0" err="1" smtClean="0">
                <a:solidFill>
                  <a:schemeClr val="bg1">
                    <a:lumMod val="50000"/>
                  </a:schemeClr>
                </a:solidFill>
              </a:rPr>
              <a:t>παρατηρηθείσα</a:t>
            </a:r>
            <a:r>
              <a:rPr lang="el-GR" altLang="el-GR" sz="2200" dirty="0" smtClean="0">
                <a:solidFill>
                  <a:schemeClr val="bg1">
                    <a:lumMod val="50000"/>
                  </a:schemeClr>
                </a:solidFill>
              </a:rPr>
              <a:t>. Η διαφορά αυτή προφανώς οφείλονταν στο γεγονός ότι στους υπολογισμούς τους χρησιμοποίησαν μεγαλύτερη μάζα από ότι έπρεπε για τα όρη. </a:t>
            </a:r>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692696"/>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3200" dirty="0" smtClean="0"/>
              <a:t>Αποκλίνουσες </a:t>
            </a:r>
            <a:r>
              <a:rPr lang="el-GR" altLang="el-GR" sz="3200" dirty="0" err="1" smtClean="0"/>
              <a:t>λιθοσφαιρικές</a:t>
            </a:r>
            <a:r>
              <a:rPr lang="el-GR" altLang="el-GR" sz="3200" dirty="0" smtClean="0"/>
              <a:t> πλάκες </a:t>
            </a:r>
          </a:p>
        </p:txBody>
      </p:sp>
      <p:sp>
        <p:nvSpPr>
          <p:cNvPr id="24579" name="Rectangle 3"/>
          <p:cNvSpPr>
            <a:spLocks noGrp="1" noChangeArrowheads="1"/>
          </p:cNvSpPr>
          <p:nvPr>
            <p:ph type="body" idx="1"/>
          </p:nvPr>
        </p:nvSpPr>
        <p:spPr>
          <a:xfrm>
            <a:off x="0" y="764705"/>
            <a:ext cx="9036496" cy="3888432"/>
          </a:xfrm>
        </p:spPr>
        <p:txBody>
          <a:bodyPr/>
          <a:lstStyle/>
          <a:p>
            <a:pPr algn="just" eaLnBrk="1" hangingPunct="1">
              <a:lnSpc>
                <a:spcPct val="90000"/>
              </a:lnSpc>
              <a:buFont typeface="Wingdings" panose="05000000000000000000" pitchFamily="2" charset="2"/>
              <a:buChar char="Ø"/>
            </a:pPr>
            <a:r>
              <a:rPr lang="el-GR" altLang="el-GR" sz="2400" dirty="0" smtClean="0">
                <a:solidFill>
                  <a:schemeClr val="bg1">
                    <a:lumMod val="50000"/>
                  </a:schemeClr>
                </a:solidFill>
              </a:rPr>
              <a:t>    Στη θέση αποχωρισμού δύο πλακών που </a:t>
            </a:r>
            <a:r>
              <a:rPr lang="el-GR" altLang="el-GR" sz="2400" dirty="0" smtClean="0">
                <a:solidFill>
                  <a:schemeClr val="bg1">
                    <a:lumMod val="50000"/>
                  </a:schemeClr>
                </a:solidFill>
              </a:rPr>
              <a:t>αποκλίνουν</a:t>
            </a:r>
            <a:r>
              <a:rPr lang="el-GR" altLang="el-GR" sz="2400" dirty="0" smtClean="0">
                <a:solidFill>
                  <a:schemeClr val="bg1">
                    <a:lumMod val="50000"/>
                  </a:schemeClr>
                </a:solidFill>
              </a:rPr>
              <a:t>, παράγεται μια </a:t>
            </a:r>
            <a:r>
              <a:rPr lang="el-GR" altLang="el-GR" sz="2400" dirty="0" err="1" smtClean="0">
                <a:solidFill>
                  <a:schemeClr val="bg1">
                    <a:lumMod val="50000"/>
                  </a:schemeClr>
                </a:solidFill>
              </a:rPr>
              <a:t>μεσοωκεάνεια</a:t>
            </a:r>
            <a:r>
              <a:rPr lang="el-GR" altLang="el-GR" sz="2400" dirty="0" smtClean="0">
                <a:solidFill>
                  <a:schemeClr val="bg1">
                    <a:lumMod val="50000"/>
                  </a:schemeClr>
                </a:solidFill>
              </a:rPr>
              <a:t> ράχη.                                                                                 </a:t>
            </a:r>
          </a:p>
          <a:p>
            <a:pPr algn="just" eaLnBrk="1" hangingPunct="1">
              <a:lnSpc>
                <a:spcPct val="90000"/>
              </a:lnSpc>
              <a:buFont typeface="Wingdings" panose="05000000000000000000" pitchFamily="2" charset="2"/>
              <a:buChar char="Ø"/>
            </a:pPr>
            <a:r>
              <a:rPr lang="el-GR" altLang="el-GR" sz="2400" dirty="0" smtClean="0">
                <a:solidFill>
                  <a:schemeClr val="bg1">
                    <a:lumMod val="50000"/>
                  </a:schemeClr>
                </a:solidFill>
              </a:rPr>
              <a:t>    Κατά την διάρκεια που απομακρύνονται οι πλάκες μεταξύ τους, υλικό που προέρχεται από τον μανδύα </a:t>
            </a:r>
            <a:r>
              <a:rPr lang="el-GR" altLang="el-GR" sz="2400" dirty="0" err="1" smtClean="0">
                <a:solidFill>
                  <a:schemeClr val="bg1">
                    <a:lumMod val="50000"/>
                  </a:schemeClr>
                </a:solidFill>
              </a:rPr>
              <a:t>αναβαίνει</a:t>
            </a:r>
            <a:r>
              <a:rPr lang="el-GR" altLang="el-GR" sz="2400" dirty="0" smtClean="0">
                <a:solidFill>
                  <a:schemeClr val="bg1">
                    <a:lumMod val="50000"/>
                  </a:schemeClr>
                </a:solidFill>
              </a:rPr>
              <a:t> μέσα από την αρχική διάρρηξη και προστίθεται στα άκρα των πλακών, παράλληλα προς την </a:t>
            </a:r>
            <a:r>
              <a:rPr lang="el-GR" altLang="el-GR" sz="2400" dirty="0" err="1" smtClean="0">
                <a:solidFill>
                  <a:schemeClr val="bg1">
                    <a:lumMod val="50000"/>
                  </a:schemeClr>
                </a:solidFill>
              </a:rPr>
              <a:t>μεσοωκεάνια</a:t>
            </a:r>
            <a:r>
              <a:rPr lang="el-GR" altLang="el-GR" sz="2400" dirty="0" smtClean="0">
                <a:solidFill>
                  <a:schemeClr val="bg1">
                    <a:lumMod val="50000"/>
                  </a:schemeClr>
                </a:solidFill>
              </a:rPr>
              <a:t> ράχη. Έτσι, μεγαλώνουν σε έκταση οι πλάκες, παράγεται καινούργιος ωκεάνιος φλοιός και ο ωκεανός ο ίδιος διευρύνεται.                                                      </a:t>
            </a:r>
          </a:p>
          <a:p>
            <a:pPr algn="just" eaLnBrk="1" hangingPunct="1">
              <a:lnSpc>
                <a:spcPct val="90000"/>
              </a:lnSpc>
              <a:buFont typeface="Wingdings" panose="05000000000000000000" pitchFamily="2" charset="2"/>
              <a:buChar char="Ø"/>
            </a:pPr>
            <a:r>
              <a:rPr lang="el-GR" altLang="el-GR" sz="2400" dirty="0" smtClean="0">
                <a:solidFill>
                  <a:schemeClr val="bg1">
                    <a:lumMod val="50000"/>
                  </a:schemeClr>
                </a:solidFill>
              </a:rPr>
              <a:t>    Οι δύο πλάκες δεν απομακρύνονται συνήθως με την δια ταχύτητα αλλά με διαφορετικές ταχύτητες και μάλιστα κινείται και απομακρύνεται συνήθως μόνο η μία. </a:t>
            </a:r>
          </a:p>
        </p:txBody>
      </p:sp>
      <p:pic>
        <p:nvPicPr>
          <p:cNvPr id="4" name="Picture 4" descr="σάρωση000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449"/>
          <a:stretch/>
        </p:blipFill>
        <p:spPr bwMode="auto">
          <a:xfrm>
            <a:off x="2483768" y="4653137"/>
            <a:ext cx="4392488" cy="213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228600"/>
            <a:ext cx="8001000" cy="12954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b="1" dirty="0" smtClean="0"/>
              <a:t>Όρια </a:t>
            </a:r>
            <a:r>
              <a:rPr lang="el-GR" altLang="el-GR" b="1" dirty="0" err="1" smtClean="0"/>
              <a:t>αποκλίνουσων</a:t>
            </a:r>
            <a:r>
              <a:rPr lang="el-GR" altLang="el-GR" b="1" dirty="0" smtClean="0"/>
              <a:t> πλακών</a:t>
            </a:r>
            <a:endParaRPr lang="en-US" altLang="el-GR" b="1" i="1" dirty="0" smtClean="0"/>
          </a:p>
        </p:txBody>
      </p:sp>
      <p:pic>
        <p:nvPicPr>
          <p:cNvPr id="36867" name="Picture 4" descr="02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40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654268"/>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0" y="1052736"/>
            <a:ext cx="9036496" cy="6092825"/>
          </a:xfrm>
        </p:spPr>
        <p:txBody>
          <a:bodyPr/>
          <a:lstStyle/>
          <a:p>
            <a:pPr algn="just" eaLnBrk="1" hangingPunct="1">
              <a:lnSpc>
                <a:spcPct val="80000"/>
              </a:lnSpc>
              <a:buFont typeface="Wingdings" panose="05000000000000000000" pitchFamily="2" charset="2"/>
              <a:buChar char="Ø"/>
            </a:pPr>
            <a:r>
              <a:rPr lang="el-GR" altLang="el-GR" sz="2000" dirty="0" smtClean="0">
                <a:solidFill>
                  <a:schemeClr val="bg1">
                    <a:lumMod val="50000"/>
                  </a:schemeClr>
                </a:solidFill>
              </a:rPr>
              <a:t>Όταν οι </a:t>
            </a:r>
            <a:r>
              <a:rPr lang="el-GR" altLang="el-GR" sz="2000" dirty="0" err="1" smtClean="0">
                <a:solidFill>
                  <a:schemeClr val="bg1">
                    <a:lumMod val="50000"/>
                  </a:schemeClr>
                </a:solidFill>
              </a:rPr>
              <a:t>λιθοσφαιρικές</a:t>
            </a:r>
            <a:r>
              <a:rPr lang="el-GR" altLang="el-GR" sz="2000" dirty="0" smtClean="0">
                <a:solidFill>
                  <a:schemeClr val="bg1">
                    <a:lumMod val="50000"/>
                  </a:schemeClr>
                </a:solidFill>
              </a:rPr>
              <a:t> πλάκες συγκλίνουν, τότε η πλάκα που αποτελείται από ωκεάνιο φλοιό κάμπτεται και βυθίζεται κάτω από την άλλη. Η γωνία βύθισης σε σχέση με το οριζόντιο επίπεδο είναι από 20</a:t>
            </a:r>
            <a:r>
              <a:rPr lang="el-GR" altLang="el-GR" sz="2000" b="1" baseline="30000" dirty="0" smtClean="0">
                <a:solidFill>
                  <a:schemeClr val="bg1">
                    <a:lumMod val="50000"/>
                  </a:schemeClr>
                </a:solidFill>
              </a:rPr>
              <a:t>0</a:t>
            </a:r>
            <a:r>
              <a:rPr lang="el-GR" altLang="el-GR" sz="2000" baseline="30000" dirty="0" smtClean="0">
                <a:solidFill>
                  <a:schemeClr val="bg1">
                    <a:lumMod val="50000"/>
                  </a:schemeClr>
                </a:solidFill>
              </a:rPr>
              <a:t>-</a:t>
            </a:r>
            <a:r>
              <a:rPr lang="el-GR" altLang="el-GR" sz="2000" dirty="0" smtClean="0">
                <a:solidFill>
                  <a:schemeClr val="bg1">
                    <a:lumMod val="50000"/>
                  </a:schemeClr>
                </a:solidFill>
              </a:rPr>
              <a:t>60</a:t>
            </a:r>
            <a:r>
              <a:rPr lang="el-GR" altLang="el-GR" sz="2000" b="1" baseline="30000" dirty="0" smtClean="0">
                <a:solidFill>
                  <a:schemeClr val="bg1">
                    <a:lumMod val="50000"/>
                  </a:schemeClr>
                </a:solidFill>
              </a:rPr>
              <a:t>0</a:t>
            </a:r>
            <a:r>
              <a:rPr lang="el-GR" altLang="el-GR" sz="2000" dirty="0" smtClean="0">
                <a:solidFill>
                  <a:schemeClr val="bg1">
                    <a:lumMod val="50000"/>
                  </a:schemeClr>
                </a:solidFill>
              </a:rPr>
              <a:t>. Καθώς η πλάκα βυθίζεται μέσα στο μανδύα, φθάνει σε μια θερμοκρασία στην οποία αρχίζει η μερική τήξη. Η διαδικασία αυτή οδηγεί στο σχηματισμό </a:t>
            </a:r>
            <a:r>
              <a:rPr lang="el-GR" altLang="el-GR" sz="2000" dirty="0" err="1" smtClean="0">
                <a:solidFill>
                  <a:schemeClr val="bg1">
                    <a:lumMod val="50000"/>
                  </a:schemeClr>
                </a:solidFill>
              </a:rPr>
              <a:t>ανδεσιτικoύ</a:t>
            </a:r>
            <a:r>
              <a:rPr lang="el-GR" altLang="el-GR" sz="2000" dirty="0" smtClean="0">
                <a:solidFill>
                  <a:schemeClr val="bg1">
                    <a:lumMod val="50000"/>
                  </a:schemeClr>
                </a:solidFill>
              </a:rPr>
              <a:t> μάγματος. Ανυψωμένο το μάγμα σχηματίζει μια αλυσίδα στρωσιγενών ηφαιστείων που συνιστούν το λεγόμενο νησιωτικό ηφαιστειακό τόξο. Όταν η πλάκα που δεν βυθίζεται είναι  ήπειρος τότε στα όρια σύγκλισης σχηματίζεται σύστημα ωκεάνιας τάφρου-</a:t>
            </a:r>
            <a:r>
              <a:rPr lang="el-GR" altLang="el-GR" sz="2000" dirty="0" err="1" smtClean="0">
                <a:solidFill>
                  <a:schemeClr val="bg1">
                    <a:lumMod val="50000"/>
                  </a:schemeClr>
                </a:solidFill>
              </a:rPr>
              <a:t>πτυxωσιγενής</a:t>
            </a:r>
            <a:r>
              <a:rPr lang="el-GR" altLang="el-GR" sz="2000" dirty="0" smtClean="0">
                <a:solidFill>
                  <a:schemeClr val="bg1">
                    <a:lumMod val="50000"/>
                  </a:schemeClr>
                </a:solidFill>
              </a:rPr>
              <a:t> οροσειρά. Τα ηφαιστειακά κέντρα αναπτύσσονται πάνω στην οροσειρά. Αντίθετα, αν η πλάκα που δεν βυθίζεται, αποτελείται από ωκεάνιο φλοιό τότε στα όρια επαφής σχηματίζεται το σύστημα ωκεάνιος τάφρος-νησιωτικό τόξο. </a:t>
            </a:r>
          </a:p>
          <a:p>
            <a:pPr algn="just" eaLnBrk="1" hangingPunct="1">
              <a:lnSpc>
                <a:spcPct val="80000"/>
              </a:lnSpc>
              <a:buFont typeface="Wingdings" panose="05000000000000000000" pitchFamily="2" charset="2"/>
              <a:buChar char="Ø"/>
            </a:pPr>
            <a:r>
              <a:rPr lang="el-GR" altLang="el-GR" sz="2000" dirty="0" smtClean="0">
                <a:solidFill>
                  <a:schemeClr val="bg1">
                    <a:lumMod val="50000"/>
                  </a:schemeClr>
                </a:solidFill>
              </a:rPr>
              <a:t>Το νησιωτικό τόξο κινείται παράλληλα προς την ωκεάνια τάφρο και βρίσκεται σε μια απόσταση 150-300Km μακριά από αυτήν. </a:t>
            </a:r>
            <a:r>
              <a:rPr lang="el-GR" altLang="el-GR" sz="2000" dirty="0" err="1" smtClean="0">
                <a:solidFill>
                  <a:schemeClr val="bg1">
                    <a:lumMod val="50000"/>
                  </a:schemeClr>
                </a:solidFill>
              </a:rPr>
              <a:t>Eπιπλέoν</a:t>
            </a:r>
            <a:r>
              <a:rPr lang="el-GR" altLang="el-GR" sz="2000" dirty="0" smtClean="0">
                <a:solidFill>
                  <a:schemeClr val="bg1">
                    <a:lumMod val="50000"/>
                  </a:schemeClr>
                </a:solidFill>
              </a:rPr>
              <a:t>, τα νησιωτικά τόξα έχουν την τάφρο να αναπτύσσεται στην κυρτή πλευρά τους, ενώ η κοίλη πλευρά τους κοιτάει προς τις ηπειρωτικές ακτές. </a:t>
            </a:r>
          </a:p>
          <a:p>
            <a:pPr algn="just" eaLnBrk="1" hangingPunct="1">
              <a:lnSpc>
                <a:spcPct val="80000"/>
              </a:lnSpc>
              <a:buFont typeface="Wingdings" panose="05000000000000000000" pitchFamily="2" charset="2"/>
              <a:buChar char="Ø"/>
            </a:pPr>
            <a:r>
              <a:rPr lang="el-GR" altLang="el-GR" sz="2000" dirty="0" smtClean="0">
                <a:solidFill>
                  <a:schemeClr val="bg1">
                    <a:lumMod val="50000"/>
                  </a:schemeClr>
                </a:solidFill>
              </a:rPr>
              <a:t>Χαρακτηριστική περίπτωση συστήματος ωκεάνια </a:t>
            </a:r>
            <a:r>
              <a:rPr lang="el-GR" altLang="el-GR" sz="2000" dirty="0" err="1" smtClean="0">
                <a:solidFill>
                  <a:schemeClr val="bg1">
                    <a:lumMod val="50000"/>
                  </a:schemeClr>
                </a:solidFill>
              </a:rPr>
              <a:t>τάφρoς-πτυxωσιγενή</a:t>
            </a:r>
            <a:r>
              <a:rPr lang="el-GR" altLang="el-GR" sz="2000" dirty="0" smtClean="0">
                <a:solidFill>
                  <a:schemeClr val="bg1">
                    <a:lumMod val="50000"/>
                  </a:schemeClr>
                </a:solidFill>
              </a:rPr>
              <a:t> οροσειρά παρατηρείται στις δυτικές ακτές της </a:t>
            </a:r>
            <a:r>
              <a:rPr lang="el-GR" altLang="el-GR" sz="2000" dirty="0" err="1" smtClean="0">
                <a:solidFill>
                  <a:schemeClr val="bg1">
                    <a:lumMod val="50000"/>
                  </a:schemeClr>
                </a:solidFill>
              </a:rPr>
              <a:t>νoτιo</a:t>
            </a:r>
            <a:r>
              <a:rPr lang="el-GR" altLang="el-GR" sz="2000" dirty="0" smtClean="0">
                <a:solidFill>
                  <a:schemeClr val="bg1">
                    <a:lumMod val="50000"/>
                  </a:schemeClr>
                </a:solidFill>
              </a:rPr>
              <a:t>-αμερικανικής ηπείρου εκεί όπου απαντά η τάφρος </a:t>
            </a:r>
            <a:r>
              <a:rPr lang="el-GR" altLang="el-GR" sz="2000" dirty="0" err="1" smtClean="0">
                <a:solidFill>
                  <a:schemeClr val="bg1">
                    <a:lumMod val="50000"/>
                  </a:schemeClr>
                </a:solidFill>
              </a:rPr>
              <a:t>Περoύ-Xιλής</a:t>
            </a:r>
            <a:r>
              <a:rPr lang="el-GR" altLang="el-GR" sz="2000" dirty="0" smtClean="0">
                <a:solidFill>
                  <a:schemeClr val="bg1">
                    <a:lumMod val="50000"/>
                  </a:schemeClr>
                </a:solidFill>
              </a:rPr>
              <a:t> και η </a:t>
            </a:r>
            <a:r>
              <a:rPr lang="el-GR" altLang="el-GR" sz="2000" dirty="0" err="1" smtClean="0">
                <a:solidFill>
                  <a:schemeClr val="bg1">
                    <a:lumMod val="50000"/>
                  </a:schemeClr>
                </a:solidFill>
              </a:rPr>
              <a:t>κoρδιλιέρα</a:t>
            </a:r>
            <a:r>
              <a:rPr lang="el-GR" altLang="el-GR" sz="2000" dirty="0" smtClean="0">
                <a:solidFill>
                  <a:schemeClr val="bg1">
                    <a:lumMod val="50000"/>
                  </a:schemeClr>
                </a:solidFill>
              </a:rPr>
              <a:t> των Άνδεων. Εξάλλου τα </a:t>
            </a:r>
            <a:r>
              <a:rPr lang="el-GR" altLang="el-GR" sz="2000" dirty="0" err="1" smtClean="0">
                <a:solidFill>
                  <a:schemeClr val="bg1">
                    <a:lumMod val="50000"/>
                  </a:schemeClr>
                </a:solidFill>
              </a:rPr>
              <a:t>Iαπωνικά</a:t>
            </a:r>
            <a:r>
              <a:rPr lang="el-GR" altLang="el-GR" sz="2000" dirty="0" smtClean="0">
                <a:solidFill>
                  <a:schemeClr val="bg1">
                    <a:lumMod val="50000"/>
                  </a:schemeClr>
                </a:solidFill>
              </a:rPr>
              <a:t> νησιά και η τάφρος η </a:t>
            </a:r>
            <a:r>
              <a:rPr lang="el-GR" altLang="el-GR" sz="2000" dirty="0" err="1" smtClean="0">
                <a:solidFill>
                  <a:schemeClr val="bg1">
                    <a:lumMod val="50000"/>
                  </a:schemeClr>
                </a:solidFill>
              </a:rPr>
              <a:t>Iαπωνική</a:t>
            </a:r>
            <a:r>
              <a:rPr lang="el-GR" altLang="el-GR" sz="2000" dirty="0" smtClean="0">
                <a:solidFill>
                  <a:schemeClr val="bg1">
                    <a:lumMod val="50000"/>
                  </a:schemeClr>
                </a:solidFill>
              </a:rPr>
              <a:t> είναι ένα παράδειγμα νησιωτικού τόξου-ωκεάνιας τάφρου. </a:t>
            </a:r>
          </a:p>
        </p:txBody>
      </p:sp>
      <p:sp>
        <p:nvSpPr>
          <p:cNvPr id="26627" name="Rectangle 5"/>
          <p:cNvSpPr>
            <a:spLocks noGrp="1" noChangeArrowheads="1"/>
          </p:cNvSpPr>
          <p:nvPr>
            <p:ph type="title"/>
          </p:nvPr>
        </p:nvSpPr>
        <p:spPr>
          <a:xfrm>
            <a:off x="755576" y="73025"/>
            <a:ext cx="7704856" cy="69215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3200" dirty="0" smtClean="0"/>
              <a:t>Συγκλίνουσες </a:t>
            </a:r>
            <a:r>
              <a:rPr lang="el-GR" altLang="el-GR" sz="3200" dirty="0" err="1" smtClean="0"/>
              <a:t>λιθοσφαιρικές</a:t>
            </a:r>
            <a:r>
              <a:rPr lang="el-GR" altLang="el-GR" sz="3200" dirty="0" smtClean="0"/>
              <a:t> πλάκες </a:t>
            </a: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347864" y="44624"/>
            <a:ext cx="5688632" cy="3339219"/>
          </a:xfrm>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872" y="3573016"/>
            <a:ext cx="5688632" cy="31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141856" y="337430"/>
            <a:ext cx="3168352"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marL="0" indent="14288" algn="just" eaLnBrk="1" hangingPunct="1">
              <a:lnSpc>
                <a:spcPct val="80000"/>
              </a:lnSpc>
              <a:buFont typeface="Wingdings" panose="05000000000000000000" pitchFamily="2" charset="2"/>
              <a:buChar char="Ø"/>
            </a:pPr>
            <a:r>
              <a:rPr lang="el-GR" altLang="el-GR" sz="2000" kern="0" dirty="0" smtClean="0">
                <a:solidFill>
                  <a:schemeClr val="bg1">
                    <a:lumMod val="50000"/>
                  </a:schemeClr>
                </a:solidFill>
              </a:rPr>
              <a:t> Στο σύστημα </a:t>
            </a:r>
            <a:r>
              <a:rPr lang="el-GR" altLang="el-GR" sz="2000" kern="0" dirty="0" err="1" smtClean="0">
                <a:solidFill>
                  <a:schemeClr val="bg1">
                    <a:lumMod val="50000"/>
                  </a:schemeClr>
                </a:solidFill>
              </a:rPr>
              <a:t>τάφρoς</a:t>
            </a:r>
            <a:r>
              <a:rPr lang="el-GR" altLang="el-GR" sz="2000" kern="0" dirty="0" smtClean="0">
                <a:solidFill>
                  <a:schemeClr val="bg1">
                    <a:lumMod val="50000"/>
                  </a:schemeClr>
                </a:solidFill>
              </a:rPr>
              <a:t>-μαγματικό τόξο (νησιωτικό τόξο ή πτυχωσιγενή οροσειρά) οι σεισμικές εστίες φτάνουν σε ένα βάθος μέχρι 700Km και διατάσσονται σε ένα επίπεδο που έχει κλίση 45</a:t>
            </a:r>
            <a:r>
              <a:rPr lang="el-GR" altLang="el-GR" sz="2000" b="1" kern="0" baseline="30000" dirty="0" smtClean="0">
                <a:solidFill>
                  <a:schemeClr val="bg1">
                    <a:lumMod val="50000"/>
                  </a:schemeClr>
                </a:solidFill>
              </a:rPr>
              <a:t>0</a:t>
            </a:r>
            <a:r>
              <a:rPr lang="el-GR" altLang="el-GR" sz="2000" kern="0" dirty="0" smtClean="0">
                <a:solidFill>
                  <a:schemeClr val="bg1">
                    <a:lumMod val="50000"/>
                  </a:schemeClr>
                </a:solidFill>
              </a:rPr>
              <a:t>. Το επίπεδο αυτό συμπίπτει με την ζώνη βύθισης και ονομάζεται ζώνη </a:t>
            </a:r>
            <a:r>
              <a:rPr lang="el-GR" altLang="el-GR" sz="2000" kern="0" dirty="0" err="1" smtClean="0">
                <a:solidFill>
                  <a:srgbClr val="FF0000"/>
                </a:solidFill>
              </a:rPr>
              <a:t>Benioff</a:t>
            </a:r>
            <a:r>
              <a:rPr lang="el-GR" altLang="el-GR" sz="2000" kern="0" dirty="0" smtClean="0">
                <a:solidFill>
                  <a:srgbClr val="FF0000"/>
                </a:solidFill>
              </a:rPr>
              <a:t>.</a:t>
            </a:r>
            <a:r>
              <a:rPr lang="el-GR" altLang="el-GR" sz="2000" kern="0" dirty="0" smtClean="0">
                <a:solidFill>
                  <a:schemeClr val="bg1">
                    <a:lumMod val="50000"/>
                  </a:schemeClr>
                </a:solidFill>
              </a:rPr>
              <a:t> Τα είδη μεταμορφισμού στην περιοχή της ζώνης βύθισης. Στην κατεύθυνση από την τάφρο προς το τόξο παρατηρείται συνήθως αύξηση του Κ</a:t>
            </a:r>
            <a:r>
              <a:rPr lang="el-GR" altLang="el-GR" sz="2000" b="1" kern="0" baseline="-25000" dirty="0" smtClean="0">
                <a:solidFill>
                  <a:schemeClr val="bg1">
                    <a:lumMod val="50000"/>
                  </a:schemeClr>
                </a:solidFill>
              </a:rPr>
              <a:t>2</a:t>
            </a:r>
            <a:r>
              <a:rPr lang="el-GR" altLang="el-GR" sz="2000" kern="0" dirty="0" smtClean="0">
                <a:solidFill>
                  <a:schemeClr val="bg1">
                    <a:lumMod val="50000"/>
                  </a:schemeClr>
                </a:solidFill>
              </a:rPr>
              <a:t>Ο. Αυτό μας επιτρέπει να προσδιορίζουμε με ευκολία τη θέση της τάφρου ως προς το τόξο </a:t>
            </a:r>
            <a:r>
              <a:rPr lang="el-GR" altLang="el-GR" sz="2000" kern="0" dirty="0" smtClean="0"/>
              <a:t>. </a:t>
            </a:r>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σάρωση0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620713"/>
            <a:ext cx="8928992" cy="507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81000" y="152400"/>
            <a:ext cx="8440738" cy="8382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b="1" dirty="0" smtClean="0"/>
              <a:t>Συγκλίνουσες Πλάκες</a:t>
            </a:r>
            <a:endParaRPr lang="en-US" altLang="el-GR" b="1" i="1" dirty="0" smtClean="0"/>
          </a:p>
        </p:txBody>
      </p:sp>
      <p:sp>
        <p:nvSpPr>
          <p:cNvPr id="37891" name="Rectangle 3"/>
          <p:cNvSpPr>
            <a:spLocks noGrp="1" noChangeArrowheads="1"/>
          </p:cNvSpPr>
          <p:nvPr>
            <p:ph type="body" idx="1"/>
          </p:nvPr>
        </p:nvSpPr>
        <p:spPr>
          <a:xfrm>
            <a:off x="76200" y="1066800"/>
            <a:ext cx="8915400" cy="2209800"/>
          </a:xfrm>
        </p:spPr>
        <p:txBody>
          <a:bodyPr/>
          <a:lstStyle/>
          <a:p>
            <a:pPr eaLnBrk="1" hangingPunct="1"/>
            <a:r>
              <a:rPr lang="el-GR" altLang="el-GR" sz="3600" b="1" smtClean="0">
                <a:solidFill>
                  <a:srgbClr val="0000CC"/>
                </a:solidFill>
                <a:cs typeface="Times New Roman" panose="02020603050405020304" pitchFamily="18" charset="0"/>
              </a:rPr>
              <a:t>Ωκεάνιος </a:t>
            </a:r>
            <a:r>
              <a:rPr lang="en-US" altLang="el-GR" sz="3600" b="1" smtClean="0">
                <a:solidFill>
                  <a:srgbClr val="0000CC"/>
                </a:solidFill>
                <a:cs typeface="Times New Roman" panose="02020603050405020304" pitchFamily="18" charset="0"/>
              </a:rPr>
              <a:t>–</a:t>
            </a:r>
            <a:r>
              <a:rPr lang="el-GR" altLang="el-GR" sz="3600" b="1" smtClean="0">
                <a:solidFill>
                  <a:srgbClr val="0000CC"/>
                </a:solidFill>
                <a:cs typeface="Times New Roman" panose="02020603050405020304" pitchFamily="18" charset="0"/>
              </a:rPr>
              <a:t> Ηπειρωτικός</a:t>
            </a:r>
            <a:r>
              <a:rPr lang="en-US" altLang="el-GR" sz="3600" b="1" smtClean="0">
                <a:solidFill>
                  <a:srgbClr val="0000CC"/>
                </a:solidFill>
                <a:cs typeface="Times New Roman" panose="02020603050405020304" pitchFamily="18" charset="0"/>
              </a:rPr>
              <a:t>:</a:t>
            </a:r>
            <a:r>
              <a:rPr lang="en-US" altLang="el-GR" sz="3600" b="1" smtClean="0"/>
              <a:t> </a:t>
            </a:r>
          </a:p>
        </p:txBody>
      </p:sp>
      <p:pic>
        <p:nvPicPr>
          <p:cNvPr id="37892" name="Picture 3" descr="02_2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769620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167385"/>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98463" y="152400"/>
            <a:ext cx="8440737" cy="914400"/>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b="1" dirty="0" smtClean="0"/>
              <a:t>Συγκλίνουσες Πλάκες</a:t>
            </a:r>
            <a:endParaRPr lang="en-US" altLang="el-GR" b="1" i="1" dirty="0" smtClean="0"/>
          </a:p>
        </p:txBody>
      </p:sp>
      <p:sp>
        <p:nvSpPr>
          <p:cNvPr id="38915" name="Rectangle 3"/>
          <p:cNvSpPr>
            <a:spLocks noGrp="1" noChangeArrowheads="1"/>
          </p:cNvSpPr>
          <p:nvPr>
            <p:ph type="body" idx="1"/>
          </p:nvPr>
        </p:nvSpPr>
        <p:spPr>
          <a:xfrm>
            <a:off x="228600" y="1066800"/>
            <a:ext cx="8763000" cy="2057400"/>
          </a:xfrm>
        </p:spPr>
        <p:txBody>
          <a:bodyPr/>
          <a:lstStyle/>
          <a:p>
            <a:pPr eaLnBrk="1" hangingPunct="1"/>
            <a:r>
              <a:rPr lang="el-GR" altLang="el-GR" sz="4000" b="1" smtClean="0">
                <a:solidFill>
                  <a:srgbClr val="0000CC"/>
                </a:solidFill>
                <a:cs typeface="Times New Roman" panose="02020603050405020304" pitchFamily="18" charset="0"/>
              </a:rPr>
              <a:t>Ωκεάνιος </a:t>
            </a:r>
            <a:r>
              <a:rPr lang="en-US" altLang="el-GR" sz="4000" b="1" smtClean="0">
                <a:solidFill>
                  <a:srgbClr val="0000CC"/>
                </a:solidFill>
                <a:cs typeface="Times New Roman" panose="02020603050405020304" pitchFamily="18" charset="0"/>
              </a:rPr>
              <a:t>–</a:t>
            </a:r>
            <a:r>
              <a:rPr lang="el-GR" altLang="el-GR" sz="4000" b="1" smtClean="0">
                <a:solidFill>
                  <a:srgbClr val="0000CC"/>
                </a:solidFill>
                <a:cs typeface="Times New Roman" panose="02020603050405020304" pitchFamily="18" charset="0"/>
              </a:rPr>
              <a:t> Ωκεάνιος</a:t>
            </a:r>
            <a:r>
              <a:rPr lang="en-US" altLang="el-GR" sz="4000" b="1" smtClean="0">
                <a:solidFill>
                  <a:srgbClr val="0000CC"/>
                </a:solidFill>
                <a:cs typeface="Times New Roman" panose="02020603050405020304" pitchFamily="18" charset="0"/>
              </a:rPr>
              <a:t> :</a:t>
            </a:r>
          </a:p>
        </p:txBody>
      </p:sp>
      <p:pic>
        <p:nvPicPr>
          <p:cNvPr id="38916" name="Picture 3" descr="02_2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30413"/>
            <a:ext cx="80010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3124200"/>
            <a:ext cx="2819400" cy="3429000"/>
          </a:xfrm>
          <a:prstGeom prst="rect">
            <a:avLst/>
          </a:prstGeom>
          <a:noFill/>
          <a:ln w="9525">
            <a:noFill/>
            <a:miter lim="800000"/>
            <a:headEnd/>
            <a:tailEnd/>
          </a:ln>
        </p:spPr>
        <p:txBody>
          <a:bodyPr/>
          <a:lstStyle/>
          <a:p>
            <a:pPr marL="742950" lvl="1" indent="-285750">
              <a:spcBef>
                <a:spcPct val="20000"/>
              </a:spcBef>
              <a:buFontTx/>
              <a:buChar char="–"/>
              <a:defRPr/>
            </a:pPr>
            <a:endParaRPr lang="en-US" sz="2000" b="1" kern="0" dirty="0">
              <a:latin typeface="+mn-lt"/>
              <a:cs typeface="Times New Roman" pitchFamily="18" charset="0"/>
            </a:endParaRPr>
          </a:p>
        </p:txBody>
      </p:sp>
    </p:spTree>
    <p:extLst>
      <p:ext uri="{BB962C8B-B14F-4D97-AF65-F5344CB8AC3E}">
        <p14:creationId xmlns:p14="http://schemas.microsoft.com/office/powerpoint/2010/main" val="2277497788"/>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02_2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8763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7010400" y="5562600"/>
            <a:ext cx="2058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l-GR" sz="2000" b="1">
                <a:hlinkClick r:id="rId4" action="ppaction://hlinkfile"/>
              </a:rPr>
              <a:t>Animations\CollisionMountainRange.mov</a:t>
            </a:r>
            <a:endParaRPr lang="en-US" altLang="el-GR" sz="2000" b="1"/>
          </a:p>
        </p:txBody>
      </p:sp>
      <p:sp>
        <p:nvSpPr>
          <p:cNvPr id="7" name="Rectangle 3"/>
          <p:cNvSpPr txBox="1">
            <a:spLocks noChangeArrowheads="1"/>
          </p:cNvSpPr>
          <p:nvPr/>
        </p:nvSpPr>
        <p:spPr>
          <a:xfrm>
            <a:off x="228600" y="76200"/>
            <a:ext cx="8610600" cy="2743200"/>
          </a:xfrm>
          <a:prstGeom prst="rect">
            <a:avLst/>
          </a:prstGeom>
        </p:spPr>
        <p:txBody>
          <a:bodyPr/>
          <a:lstStyle/>
          <a:p>
            <a:pPr marL="342900" indent="-342900">
              <a:spcBef>
                <a:spcPct val="20000"/>
              </a:spcBef>
              <a:buFontTx/>
              <a:buChar char="•"/>
              <a:defRPr/>
            </a:pPr>
            <a:r>
              <a:rPr lang="el-GR" sz="3600" b="1" kern="0" dirty="0">
                <a:solidFill>
                  <a:srgbClr val="0000CC"/>
                </a:solidFill>
                <a:latin typeface="+mn-lt"/>
                <a:cs typeface="Times New Roman" pitchFamily="18" charset="0"/>
              </a:rPr>
              <a:t>Ηπειρωτικός – Ηπειρωτικός</a:t>
            </a:r>
            <a:r>
              <a:rPr lang="en-US" sz="3600" b="1" kern="0" dirty="0">
                <a:solidFill>
                  <a:srgbClr val="0000CC"/>
                </a:solidFill>
                <a:latin typeface="+mn-lt"/>
                <a:cs typeface="Times New Roman" pitchFamily="18" charset="0"/>
              </a:rPr>
              <a:t>:</a:t>
            </a:r>
            <a:r>
              <a:rPr lang="en-US" sz="3600" b="1" kern="0" dirty="0">
                <a:latin typeface="+mn-lt"/>
              </a:rPr>
              <a:t> </a:t>
            </a:r>
          </a:p>
        </p:txBody>
      </p:sp>
      <p:sp>
        <p:nvSpPr>
          <p:cNvPr id="9" name="Rectangle 3"/>
          <p:cNvSpPr txBox="1">
            <a:spLocks noChangeArrowheads="1"/>
          </p:cNvSpPr>
          <p:nvPr/>
        </p:nvSpPr>
        <p:spPr>
          <a:xfrm>
            <a:off x="6705600" y="2667000"/>
            <a:ext cx="2514600" cy="1524000"/>
          </a:xfrm>
          <a:prstGeom prst="rect">
            <a:avLst/>
          </a:prstGeom>
        </p:spPr>
        <p:txBody>
          <a:bodyPr/>
          <a:lstStyle/>
          <a:p>
            <a:pPr marL="228600" indent="-228600">
              <a:spcBef>
                <a:spcPct val="20000"/>
              </a:spcBef>
              <a:buFontTx/>
              <a:buChar char="»"/>
              <a:defRPr/>
            </a:pPr>
            <a:endParaRPr lang="en-US" sz="2000" b="1" kern="0" dirty="0">
              <a:solidFill>
                <a:srgbClr val="0000CC"/>
              </a:solidFill>
              <a:latin typeface="+mn-lt"/>
            </a:endParaRPr>
          </a:p>
        </p:txBody>
      </p:sp>
    </p:spTree>
    <p:extLst>
      <p:ext uri="{BB962C8B-B14F-4D97-AF65-F5344CB8AC3E}">
        <p14:creationId xmlns:p14="http://schemas.microsoft.com/office/powerpoint/2010/main" val="1093778256"/>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02_2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1640" y="476672"/>
            <a:ext cx="6477000" cy="5962650"/>
          </a:xfrm>
          <a:noFill/>
        </p:spPr>
      </p:pic>
    </p:spTree>
    <p:extLst>
      <p:ext uri="{BB962C8B-B14F-4D97-AF65-F5344CB8AC3E}">
        <p14:creationId xmlns:p14="http://schemas.microsoft.com/office/powerpoint/2010/main" val="1104867963"/>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7504" y="16447"/>
            <a:ext cx="8928992" cy="604241"/>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2800" dirty="0" err="1" smtClean="0"/>
              <a:t>Λιθοσφαιρικές</a:t>
            </a:r>
            <a:r>
              <a:rPr lang="el-GR" altLang="el-GR" sz="2800" dirty="0" smtClean="0"/>
              <a:t> πλάκες που κινούνται </a:t>
            </a:r>
            <a:r>
              <a:rPr lang="el-GR" altLang="el-GR" sz="2800" dirty="0" err="1" smtClean="0"/>
              <a:t>εφαπτομενικά</a:t>
            </a:r>
            <a:endParaRPr lang="el-GR" altLang="el-GR" sz="2800" dirty="0" smtClean="0"/>
          </a:p>
        </p:txBody>
      </p:sp>
      <p:sp>
        <p:nvSpPr>
          <p:cNvPr id="30723" name="Rectangle 3"/>
          <p:cNvSpPr>
            <a:spLocks noGrp="1" noChangeArrowheads="1"/>
          </p:cNvSpPr>
          <p:nvPr>
            <p:ph type="body" idx="1"/>
          </p:nvPr>
        </p:nvSpPr>
        <p:spPr>
          <a:xfrm>
            <a:off x="-72008" y="692696"/>
            <a:ext cx="9108504" cy="6165304"/>
          </a:xfrm>
        </p:spPr>
        <p:txBody>
          <a:bodyPr/>
          <a:lstStyle/>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Όταν δύο </a:t>
            </a:r>
            <a:r>
              <a:rPr lang="el-GR" altLang="el-GR" sz="2200" dirty="0" err="1" smtClean="0">
                <a:solidFill>
                  <a:schemeClr val="bg1">
                    <a:lumMod val="50000"/>
                  </a:schemeClr>
                </a:solidFill>
              </a:rPr>
              <a:t>λιθoσφαιρικές</a:t>
            </a:r>
            <a:r>
              <a:rPr lang="el-GR" altLang="el-GR" sz="2200" dirty="0" smtClean="0">
                <a:solidFill>
                  <a:schemeClr val="bg1">
                    <a:lumMod val="50000"/>
                  </a:schemeClr>
                </a:solidFill>
              </a:rPr>
              <a:t> πλάκες κινούνται </a:t>
            </a:r>
            <a:r>
              <a:rPr lang="el-GR" altLang="el-GR" sz="2200" dirty="0" err="1" smtClean="0">
                <a:solidFill>
                  <a:schemeClr val="bg1">
                    <a:lumMod val="50000"/>
                  </a:schemeClr>
                </a:solidFill>
              </a:rPr>
              <a:t>εφαπτoμενικά</a:t>
            </a:r>
            <a:r>
              <a:rPr lang="el-GR" altLang="el-GR" sz="2200" dirty="0" smtClean="0">
                <a:solidFill>
                  <a:schemeClr val="bg1">
                    <a:lumMod val="50000"/>
                  </a:schemeClr>
                </a:solidFill>
              </a:rPr>
              <a:t> στις θέσεις επαφής δημιουργείται είτε ένα οριζόντιο ρήγμα ή ένα ρήγμα μετασχηματισμού .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Στην πρώτη περίπτωση ούτε προστίθεται  υλικό ούτε καταστρέφεται υλικό. Απλά παρατηρείται μία πλευρική μετανάστευση πλακών. Ένα παράδειγμα αυτής της περίπτωσης είναι το ρήγμα του Αγίου Ανδρέα στην Καλιφόρνια. Το ρήγμα αυτό θεωρείται ως το όριο μεταξύ της Βορειοαμερικανικής Πλάκας και της Ειρηνικής Πλάκας. Το </a:t>
            </a:r>
            <a:r>
              <a:rPr lang="el-GR" altLang="el-GR" sz="2200" dirty="0" err="1" smtClean="0">
                <a:solidFill>
                  <a:schemeClr val="bg1">
                    <a:lumMod val="50000"/>
                  </a:schemeClr>
                </a:solidFill>
              </a:rPr>
              <a:t>Los</a:t>
            </a:r>
            <a:r>
              <a:rPr lang="el-GR" altLang="el-GR" sz="2200" dirty="0" smtClean="0">
                <a:solidFill>
                  <a:schemeClr val="bg1">
                    <a:lumMod val="50000"/>
                  </a:schemeClr>
                </a:solidFill>
              </a:rPr>
              <a:t> </a:t>
            </a:r>
            <a:r>
              <a:rPr lang="el-GR" altLang="el-GR" sz="2200" dirty="0" err="1" smtClean="0">
                <a:solidFill>
                  <a:schemeClr val="bg1">
                    <a:lumMod val="50000"/>
                  </a:schemeClr>
                </a:solidFill>
              </a:rPr>
              <a:t>Angeles</a:t>
            </a:r>
            <a:r>
              <a:rPr lang="el-GR" altLang="el-GR" sz="2200" dirty="0" smtClean="0">
                <a:solidFill>
                  <a:schemeClr val="bg1">
                    <a:lumMod val="50000"/>
                  </a:schemeClr>
                </a:solidFill>
              </a:rPr>
              <a:t> κινείται ΒΔ προς το </a:t>
            </a:r>
            <a:r>
              <a:rPr lang="el-GR" altLang="el-GR" sz="2200" dirty="0" err="1" smtClean="0">
                <a:solidFill>
                  <a:schemeClr val="bg1">
                    <a:lumMod val="50000"/>
                  </a:schemeClr>
                </a:solidFill>
              </a:rPr>
              <a:t>San</a:t>
            </a:r>
            <a:r>
              <a:rPr lang="el-GR" altLang="el-GR" sz="2200" dirty="0" smtClean="0">
                <a:solidFill>
                  <a:schemeClr val="bg1">
                    <a:lumMod val="50000"/>
                  </a:schemeClr>
                </a:solidFill>
              </a:rPr>
              <a:t> </a:t>
            </a:r>
            <a:r>
              <a:rPr lang="el-GR" altLang="el-GR" sz="2200" dirty="0" err="1" smtClean="0">
                <a:solidFill>
                  <a:schemeClr val="bg1">
                    <a:lumMod val="50000"/>
                  </a:schemeClr>
                </a:solidFill>
              </a:rPr>
              <a:t>Francisco</a:t>
            </a:r>
            <a:r>
              <a:rPr lang="el-GR" altLang="el-GR" sz="2200" dirty="0" smtClean="0">
                <a:solidFill>
                  <a:schemeClr val="bg1">
                    <a:lumMod val="50000"/>
                  </a:schemeClr>
                </a:solidFill>
              </a:rPr>
              <a:t> και μετά από μερικά εκατομμύρια χρόνια θα γίνουν μια πόλη.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Στη δεύτερη περίπτωση το όριο μεταξύ των </a:t>
            </a:r>
            <a:r>
              <a:rPr lang="el-GR" altLang="el-GR" sz="2200" dirty="0" err="1" smtClean="0">
                <a:solidFill>
                  <a:schemeClr val="bg1">
                    <a:lumMod val="50000"/>
                  </a:schemeClr>
                </a:solidFill>
              </a:rPr>
              <a:t>λιθοσφαιρικών</a:t>
            </a:r>
            <a:r>
              <a:rPr lang="el-GR" altLang="el-GR" sz="2200" dirty="0" smtClean="0">
                <a:solidFill>
                  <a:schemeClr val="bg1">
                    <a:lumMod val="50000"/>
                  </a:schemeClr>
                </a:solidFill>
              </a:rPr>
              <a:t> πλακών έχει μια </a:t>
            </a:r>
            <a:r>
              <a:rPr lang="el-GR" altLang="el-GR" sz="2200" dirty="0" err="1" smtClean="0">
                <a:solidFill>
                  <a:schemeClr val="bg1">
                    <a:lumMod val="50000"/>
                  </a:schemeClr>
                </a:solidFill>
              </a:rPr>
              <a:t>zig-zag</a:t>
            </a:r>
            <a:r>
              <a:rPr lang="el-GR" altLang="el-GR" sz="2200" dirty="0" smtClean="0">
                <a:solidFill>
                  <a:schemeClr val="bg1">
                    <a:lumMod val="50000"/>
                  </a:schemeClr>
                </a:solidFill>
              </a:rPr>
              <a:t> απεικόνιση εξαιτίας μιας εναλλαγής μιας </a:t>
            </a:r>
            <a:r>
              <a:rPr lang="el-GR" altLang="el-GR" sz="2200" dirty="0" err="1" smtClean="0">
                <a:solidFill>
                  <a:schemeClr val="bg1">
                    <a:lumMod val="50000"/>
                  </a:schemeClr>
                </a:solidFill>
              </a:rPr>
              <a:t>εφαπτομενικής</a:t>
            </a:r>
            <a:r>
              <a:rPr lang="el-GR" altLang="el-GR" sz="2200" dirty="0" smtClean="0">
                <a:solidFill>
                  <a:schemeClr val="bg1">
                    <a:lumMod val="50000"/>
                  </a:schemeClr>
                </a:solidFill>
              </a:rPr>
              <a:t> κίνησης και μιας κίνησης απόκλισης. Ένα παράδειγμα ρήγματος μετασχηματισμού παράγεται κατά μήκος της </a:t>
            </a:r>
            <a:r>
              <a:rPr lang="el-GR" altLang="el-GR" sz="2200" dirty="0" err="1" smtClean="0">
                <a:solidFill>
                  <a:schemeClr val="bg1">
                    <a:lumMod val="50000"/>
                  </a:schemeClr>
                </a:solidFill>
              </a:rPr>
              <a:t>μεσο</a:t>
            </a:r>
            <a:r>
              <a:rPr lang="el-GR" altLang="el-GR" sz="2200" dirty="0" smtClean="0">
                <a:solidFill>
                  <a:schemeClr val="bg1">
                    <a:lumMod val="50000"/>
                  </a:schemeClr>
                </a:solidFill>
              </a:rPr>
              <a:t>-ατλαντικής ράχης μεταξύ της Αφρικανικής Πλάκας και της </a:t>
            </a:r>
            <a:r>
              <a:rPr lang="el-GR" altLang="el-GR" sz="2200" dirty="0" err="1" smtClean="0">
                <a:solidFill>
                  <a:schemeClr val="bg1">
                    <a:lumMod val="50000"/>
                  </a:schemeClr>
                </a:solidFill>
              </a:rPr>
              <a:t>Νοτιο</a:t>
            </a:r>
            <a:r>
              <a:rPr lang="el-GR" altLang="el-GR" sz="2200" dirty="0" smtClean="0">
                <a:solidFill>
                  <a:schemeClr val="bg1">
                    <a:lumMod val="50000"/>
                  </a:schemeClr>
                </a:solidFill>
              </a:rPr>
              <a:t>-αμερικάνικης Πλάκας που απομακρύνονται 5cm τον χρόνο.</a:t>
            </a:r>
            <a:r>
              <a:rPr lang="en-US" altLang="el-GR" sz="2200" dirty="0" smtClean="0">
                <a:solidFill>
                  <a:schemeClr val="bg1">
                    <a:lumMod val="50000"/>
                  </a:schemeClr>
                </a:solidFill>
              </a:rPr>
              <a:t>To </a:t>
            </a:r>
            <a:r>
              <a:rPr lang="el-GR" altLang="el-GR" sz="2200" dirty="0" smtClean="0">
                <a:solidFill>
                  <a:schemeClr val="bg1">
                    <a:lumMod val="50000"/>
                  </a:schemeClr>
                </a:solidFill>
              </a:rPr>
              <a:t>ρήγμα αυτό καταλήγει στα δύο άκρα των </a:t>
            </a:r>
            <a:r>
              <a:rPr lang="el-GR" altLang="el-GR" sz="2200" dirty="0" err="1" smtClean="0">
                <a:solidFill>
                  <a:schemeClr val="bg1">
                    <a:lumMod val="50000"/>
                  </a:schemeClr>
                </a:solidFill>
              </a:rPr>
              <a:t>αποχωριζόμενων</a:t>
            </a:r>
            <a:r>
              <a:rPr lang="el-GR" altLang="el-GR" sz="2200" dirty="0" smtClean="0">
                <a:solidFill>
                  <a:schemeClr val="bg1">
                    <a:lumMod val="50000"/>
                  </a:schemeClr>
                </a:solidFill>
              </a:rPr>
              <a:t> πλακών και είναι ενεργό και συνδέεται με σεισμική δραστηριότητα. Το υπόλοιπο τμήμα της ζώνης θραύσης είναι σε «ύπνωση»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Με βάση την θεωρία των </a:t>
            </a:r>
            <a:r>
              <a:rPr lang="el-GR" altLang="el-GR" sz="2200" dirty="0" err="1" smtClean="0">
                <a:solidFill>
                  <a:schemeClr val="bg1">
                    <a:lumMod val="50000"/>
                  </a:schemeClr>
                </a:solidFill>
              </a:rPr>
              <a:t>λιθοσφαιρικών</a:t>
            </a:r>
            <a:r>
              <a:rPr lang="el-GR" altLang="el-GR" sz="2200" dirty="0" smtClean="0">
                <a:solidFill>
                  <a:schemeClr val="bg1">
                    <a:lumMod val="50000"/>
                  </a:schemeClr>
                </a:solidFill>
              </a:rPr>
              <a:t> πλακών μπορεί να εξηγηθεί η σημερινή κατανομή των ηπείρων και των ωκεανών και να προβλεφθεί το μέλλον αυτής της κατανομής . </a:t>
            </a:r>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σάρωση0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1520" y="1268760"/>
            <a:ext cx="8826268" cy="5181006"/>
          </a:xfrm>
        </p:spPr>
      </p:pic>
      <p:sp>
        <p:nvSpPr>
          <p:cNvPr id="31747" name="Text Box 4"/>
          <p:cNvSpPr txBox="1">
            <a:spLocks noChangeArrowheads="1"/>
          </p:cNvSpPr>
          <p:nvPr/>
        </p:nvSpPr>
        <p:spPr bwMode="auto">
          <a:xfrm>
            <a:off x="395288" y="333375"/>
            <a:ext cx="7056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l-GR" altLang="el-GR" sz="1800"/>
          </a:p>
        </p:txBody>
      </p:sp>
      <p:sp>
        <p:nvSpPr>
          <p:cNvPr id="31748" name="Text Box 6"/>
          <p:cNvSpPr txBox="1">
            <a:spLocks noChangeArrowheads="1"/>
          </p:cNvSpPr>
          <p:nvPr/>
        </p:nvSpPr>
        <p:spPr bwMode="auto">
          <a:xfrm>
            <a:off x="179512" y="513347"/>
            <a:ext cx="8898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l-GR" altLang="el-GR" sz="1800" b="1" dirty="0" err="1">
                <a:solidFill>
                  <a:schemeClr val="bg1">
                    <a:lumMod val="50000"/>
                  </a:schemeClr>
                </a:solidFill>
              </a:rPr>
              <a:t>transform</a:t>
            </a:r>
            <a:r>
              <a:rPr lang="el-GR" altLang="el-GR" sz="1800" b="1" dirty="0">
                <a:solidFill>
                  <a:schemeClr val="bg1">
                    <a:lumMod val="50000"/>
                  </a:schemeClr>
                </a:solidFill>
              </a:rPr>
              <a:t> </a:t>
            </a:r>
            <a:r>
              <a:rPr lang="el-GR" altLang="el-GR" sz="1800" b="1" dirty="0" err="1">
                <a:solidFill>
                  <a:schemeClr val="bg1">
                    <a:lumMod val="50000"/>
                  </a:schemeClr>
                </a:solidFill>
              </a:rPr>
              <a:t>fault</a:t>
            </a:r>
            <a:r>
              <a:rPr lang="el-GR" altLang="el-GR" sz="1800" b="1" dirty="0">
                <a:solidFill>
                  <a:schemeClr val="bg1">
                    <a:lumMod val="50000"/>
                  </a:schemeClr>
                </a:solidFill>
              </a:rPr>
              <a:t>:</a:t>
            </a:r>
            <a:r>
              <a:rPr lang="el-GR" altLang="el-GR" sz="1800" dirty="0">
                <a:solidFill>
                  <a:schemeClr val="bg1">
                    <a:lumMod val="50000"/>
                  </a:schemeClr>
                </a:solidFill>
              </a:rPr>
              <a:t>  </a:t>
            </a:r>
            <a:r>
              <a:rPr lang="el-GR" altLang="el-GR" sz="1800" dirty="0" err="1">
                <a:solidFill>
                  <a:schemeClr val="bg1">
                    <a:lumMod val="50000"/>
                  </a:schemeClr>
                </a:solidFill>
              </a:rPr>
              <a:t>border</a:t>
            </a:r>
            <a:r>
              <a:rPr lang="el-GR" altLang="el-GR" sz="1800" dirty="0">
                <a:solidFill>
                  <a:schemeClr val="bg1">
                    <a:lumMod val="50000"/>
                  </a:schemeClr>
                </a:solidFill>
              </a:rPr>
              <a:t> </a:t>
            </a:r>
            <a:r>
              <a:rPr lang="el-GR" altLang="el-GR" sz="1800" dirty="0" err="1">
                <a:solidFill>
                  <a:schemeClr val="bg1">
                    <a:lumMod val="50000"/>
                  </a:schemeClr>
                </a:solidFill>
              </a:rPr>
              <a:t>between</a:t>
            </a:r>
            <a:r>
              <a:rPr lang="el-GR" altLang="el-GR" sz="1800" dirty="0">
                <a:solidFill>
                  <a:schemeClr val="bg1">
                    <a:lumMod val="50000"/>
                  </a:schemeClr>
                </a:solidFill>
              </a:rPr>
              <a:t> two  </a:t>
            </a:r>
            <a:r>
              <a:rPr lang="el-GR" altLang="el-GR" sz="1800" dirty="0" err="1">
                <a:solidFill>
                  <a:schemeClr val="bg1">
                    <a:lumMod val="50000"/>
                  </a:schemeClr>
                </a:solidFill>
              </a:rPr>
              <a:t>plates</a:t>
            </a:r>
            <a:r>
              <a:rPr lang="el-GR" altLang="el-GR" sz="1800" dirty="0">
                <a:solidFill>
                  <a:schemeClr val="bg1">
                    <a:lumMod val="50000"/>
                  </a:schemeClr>
                </a:solidFill>
              </a:rPr>
              <a:t> that are </a:t>
            </a:r>
            <a:r>
              <a:rPr lang="el-GR" altLang="el-GR" sz="1800" dirty="0" err="1">
                <a:solidFill>
                  <a:schemeClr val="bg1">
                    <a:lumMod val="50000"/>
                  </a:schemeClr>
                </a:solidFill>
              </a:rPr>
              <a:t>sliding</a:t>
            </a:r>
            <a:r>
              <a:rPr lang="el-GR" altLang="el-GR" sz="1800" dirty="0">
                <a:solidFill>
                  <a:schemeClr val="bg1">
                    <a:lumMod val="50000"/>
                  </a:schemeClr>
                </a:solidFill>
              </a:rPr>
              <a:t> by </a:t>
            </a:r>
            <a:r>
              <a:rPr lang="el-GR" altLang="el-GR" sz="1800" dirty="0" err="1">
                <a:solidFill>
                  <a:schemeClr val="bg1">
                    <a:lumMod val="50000"/>
                  </a:schemeClr>
                </a:solidFill>
              </a:rPr>
              <a:t>one</a:t>
            </a:r>
            <a:r>
              <a:rPr lang="el-GR" altLang="el-GR" sz="1800" dirty="0">
                <a:solidFill>
                  <a:schemeClr val="bg1">
                    <a:lumMod val="50000"/>
                  </a:schemeClr>
                </a:solidFill>
              </a:rPr>
              <a:t>  </a:t>
            </a:r>
            <a:r>
              <a:rPr lang="el-GR" altLang="el-GR" sz="1800" dirty="0" err="1">
                <a:solidFill>
                  <a:schemeClr val="bg1">
                    <a:lumMod val="50000"/>
                  </a:schemeClr>
                </a:solidFill>
              </a:rPr>
              <a:t>another</a:t>
            </a:r>
            <a:r>
              <a:rPr lang="el-GR" altLang="el-GR" sz="1800" dirty="0">
                <a:solidFill>
                  <a:schemeClr val="bg1">
                    <a:lumMod val="50000"/>
                  </a:schemeClr>
                </a:solidFill>
              </a:rPr>
              <a:t> </a:t>
            </a:r>
            <a:r>
              <a:rPr lang="el-GR" altLang="el-GR" sz="1800" dirty="0" err="1">
                <a:solidFill>
                  <a:schemeClr val="bg1">
                    <a:lumMod val="50000"/>
                  </a:schemeClr>
                </a:solidFill>
              </a:rPr>
              <a:t>horizontally</a:t>
            </a:r>
            <a:r>
              <a:rPr lang="el-GR" altLang="el-GR" sz="1800" dirty="0">
                <a:solidFill>
                  <a:schemeClr val="bg1">
                    <a:lumMod val="50000"/>
                  </a:schemeClr>
                </a:solidFill>
              </a:rPr>
              <a:t> </a:t>
            </a:r>
            <a:r>
              <a:rPr lang="el-GR" altLang="el-GR" sz="1800" dirty="0" err="1">
                <a:solidFill>
                  <a:schemeClr val="bg1">
                    <a:lumMod val="50000"/>
                  </a:schemeClr>
                </a:solidFill>
              </a:rPr>
              <a:t>without</a:t>
            </a:r>
            <a:r>
              <a:rPr lang="el-GR" altLang="el-GR" sz="1800" dirty="0">
                <a:solidFill>
                  <a:schemeClr val="bg1">
                    <a:lumMod val="50000"/>
                  </a:schemeClr>
                </a:solidFill>
              </a:rPr>
              <a:t> </a:t>
            </a:r>
            <a:r>
              <a:rPr lang="el-GR" altLang="el-GR" sz="1800" dirty="0" err="1">
                <a:solidFill>
                  <a:schemeClr val="bg1">
                    <a:lumMod val="50000"/>
                  </a:schemeClr>
                </a:solidFill>
              </a:rPr>
              <a:t>either</a:t>
            </a:r>
            <a:r>
              <a:rPr lang="el-GR" altLang="el-GR" sz="1800" dirty="0">
                <a:solidFill>
                  <a:schemeClr val="bg1">
                    <a:lumMod val="50000"/>
                  </a:schemeClr>
                </a:solidFill>
              </a:rPr>
              <a:t>  </a:t>
            </a:r>
            <a:r>
              <a:rPr lang="el-GR" altLang="el-GR" sz="1800" dirty="0" err="1">
                <a:solidFill>
                  <a:schemeClr val="bg1">
                    <a:lumMod val="50000"/>
                  </a:schemeClr>
                </a:solidFill>
              </a:rPr>
              <a:t>creating</a:t>
            </a:r>
            <a:r>
              <a:rPr lang="el-GR" altLang="el-GR" sz="1800" dirty="0">
                <a:solidFill>
                  <a:schemeClr val="bg1">
                    <a:lumMod val="50000"/>
                  </a:schemeClr>
                </a:solidFill>
              </a:rPr>
              <a:t> </a:t>
            </a:r>
            <a:r>
              <a:rPr lang="el-GR" altLang="el-GR" sz="1800" dirty="0" err="1">
                <a:solidFill>
                  <a:schemeClr val="bg1">
                    <a:lumMod val="50000"/>
                  </a:schemeClr>
                </a:solidFill>
              </a:rPr>
              <a:t>or</a:t>
            </a:r>
            <a:r>
              <a:rPr lang="el-GR" altLang="el-GR" sz="1800" dirty="0">
                <a:solidFill>
                  <a:schemeClr val="bg1">
                    <a:lumMod val="50000"/>
                  </a:schemeClr>
                </a:solidFill>
              </a:rPr>
              <a:t> </a:t>
            </a:r>
            <a:r>
              <a:rPr lang="el-GR" altLang="el-GR" sz="1800" dirty="0" err="1">
                <a:solidFill>
                  <a:schemeClr val="bg1">
                    <a:lumMod val="50000"/>
                  </a:schemeClr>
                </a:solidFill>
              </a:rPr>
              <a:t>destroying</a:t>
            </a:r>
            <a:r>
              <a:rPr lang="el-GR" altLang="el-GR" sz="1800" dirty="0">
                <a:solidFill>
                  <a:schemeClr val="bg1">
                    <a:lumMod val="50000"/>
                  </a:schemeClr>
                </a:solidFill>
              </a:rPr>
              <a:t>  </a:t>
            </a:r>
            <a:r>
              <a:rPr lang="el-GR" altLang="el-GR" sz="1800" dirty="0" err="1">
                <a:solidFill>
                  <a:schemeClr val="bg1">
                    <a:lumMod val="50000"/>
                  </a:schemeClr>
                </a:solidFill>
              </a:rPr>
              <a:t>oceanic</a:t>
            </a:r>
            <a:r>
              <a:rPr lang="el-GR" altLang="el-GR" sz="1800" dirty="0">
                <a:solidFill>
                  <a:schemeClr val="bg1">
                    <a:lumMod val="50000"/>
                  </a:schemeClr>
                </a:solidFill>
              </a:rPr>
              <a:t> </a:t>
            </a:r>
            <a:r>
              <a:rPr lang="el-GR" altLang="el-GR" sz="1800" dirty="0" err="1">
                <a:solidFill>
                  <a:schemeClr val="bg1">
                    <a:lumMod val="50000"/>
                  </a:schemeClr>
                </a:solidFill>
              </a:rPr>
              <a:t>crust</a:t>
            </a:r>
            <a:r>
              <a:rPr lang="el-GR" altLang="el-GR" sz="1800" dirty="0">
                <a:solidFill>
                  <a:schemeClr val="bg1">
                    <a:lumMod val="50000"/>
                  </a:schemeClr>
                </a:solidFill>
              </a:rPr>
              <a:t> </a:t>
            </a:r>
          </a:p>
        </p:txBody>
      </p:sp>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l="2521" t="7563" r="5042" b="560"/>
          <a:stretch/>
        </p:blipFill>
        <p:spPr>
          <a:xfrm>
            <a:off x="395536" y="116632"/>
            <a:ext cx="8403860" cy="6264696"/>
          </a:xfrm>
        </p:spPr>
      </p:pic>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07_25_pg17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628900" y="177800"/>
            <a:ext cx="38989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hidden="1"/>
          <p:cNvSpPr>
            <a:spLocks noGrp="1" noChangeArrowheads="1"/>
          </p:cNvSpPr>
          <p:nvPr>
            <p:ph type="title"/>
          </p:nvPr>
        </p:nvSpPr>
        <p:spPr/>
        <p:txBody>
          <a:bodyPr/>
          <a:lstStyle/>
          <a:p>
            <a:pPr eaLnBrk="1" hangingPunct="1"/>
            <a:r>
              <a:rPr lang="en-US" altLang="el-GR" smtClean="0"/>
              <a:t>f07_25_pg176</a:t>
            </a:r>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928992" cy="490066"/>
          </a:xfrm>
        </p:spPr>
        <p:style>
          <a:lnRef idx="2">
            <a:schemeClr val="dk1"/>
          </a:lnRef>
          <a:fillRef idx="1">
            <a:schemeClr val="lt1"/>
          </a:fillRef>
          <a:effectRef idx="0">
            <a:schemeClr val="dk1"/>
          </a:effectRef>
          <a:fontRef idx="minor">
            <a:schemeClr val="dk1"/>
          </a:fontRef>
        </p:style>
        <p:txBody>
          <a:bodyPr/>
          <a:lstStyle/>
          <a:p>
            <a:r>
              <a:rPr lang="el-GR" sz="3600" dirty="0" smtClean="0"/>
              <a:t>Οι </a:t>
            </a:r>
            <a:r>
              <a:rPr lang="el-GR" sz="3600" dirty="0" err="1" smtClean="0"/>
              <a:t>λιθοσφαιρικές</a:t>
            </a:r>
            <a:r>
              <a:rPr lang="el-GR" sz="3600" dirty="0" smtClean="0"/>
              <a:t> πλάκες στην Ελλάδα</a:t>
            </a:r>
            <a:endParaRPr lang="el-GR" sz="3600" dirty="0"/>
          </a:p>
        </p:txBody>
      </p:sp>
      <p:sp>
        <p:nvSpPr>
          <p:cNvPr id="3" name="Ορθογώνιο 2"/>
          <p:cNvSpPr/>
          <p:nvPr/>
        </p:nvSpPr>
        <p:spPr>
          <a:xfrm>
            <a:off x="126968" y="860056"/>
            <a:ext cx="4780000" cy="3033972"/>
          </a:xfrm>
          <a:prstGeom prst="rect">
            <a:avLst/>
          </a:prstGeom>
        </p:spPr>
        <p:txBody>
          <a:bodyPr wrap="square">
            <a:spAutoFit/>
          </a:bodyPr>
          <a:lstStyle/>
          <a:p>
            <a:pPr>
              <a:lnSpc>
                <a:spcPct val="107000"/>
              </a:lnSpc>
              <a:spcAft>
                <a:spcPts val="800"/>
              </a:spcAft>
            </a:pP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Οι περισσότεροι σεισμοί οφείλονται στις κινήσεις των </a:t>
            </a:r>
            <a:r>
              <a:rPr lang="el-GR" sz="20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λιθοσφαιρικών</a:t>
            </a: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πλακών, και κατά συνέπεια οι ζώνες έντονης σεισμικής δράσης ουσιαστικά ταυτίζονται με τις παρυφές των πλακών.</a:t>
            </a:r>
            <a:b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b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Ο ελληνικός χώρος βρίσκεται στα όρια επαφής και σύγκλισης της </a:t>
            </a:r>
            <a:r>
              <a:rPr lang="el-GR" sz="20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Ευρασιατικής</a:t>
            </a: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πλάκας με την Αφρικανική, γι’ αυτό και είναι χώρος μεγάλης </a:t>
            </a:r>
            <a:r>
              <a:rPr lang="el-GR" sz="2000" dirty="0" smtClean="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σεισμικότητας.</a:t>
            </a:r>
          </a:p>
        </p:txBody>
      </p:sp>
      <p:pic>
        <p:nvPicPr>
          <p:cNvPr id="6" name="Εικόνα 5" descr="http://www.oasp.gr/userfiles/image/20b.jpg"/>
          <p:cNvPicPr/>
          <p:nvPr/>
        </p:nvPicPr>
        <p:blipFill>
          <a:blip r:embed="rId2">
            <a:extLst>
              <a:ext uri="{28A0092B-C50C-407E-A947-70E740481C1C}">
                <a14:useLocalDpi xmlns:a14="http://schemas.microsoft.com/office/drawing/2010/main" val="0"/>
              </a:ext>
            </a:extLst>
          </a:blip>
          <a:srcRect/>
          <a:stretch>
            <a:fillRect/>
          </a:stretch>
        </p:blipFill>
        <p:spPr bwMode="auto">
          <a:xfrm>
            <a:off x="5004048" y="836713"/>
            <a:ext cx="3582207" cy="3168351"/>
          </a:xfrm>
          <a:prstGeom prst="rect">
            <a:avLst/>
          </a:prstGeom>
          <a:noFill/>
          <a:ln>
            <a:noFill/>
          </a:ln>
        </p:spPr>
      </p:pic>
      <p:sp>
        <p:nvSpPr>
          <p:cNvPr id="7" name="Ορθογώνιο 6"/>
          <p:cNvSpPr/>
          <p:nvPr/>
        </p:nvSpPr>
        <p:spPr>
          <a:xfrm>
            <a:off x="107504" y="4005064"/>
            <a:ext cx="8870704" cy="2710614"/>
          </a:xfrm>
          <a:prstGeom prst="rect">
            <a:avLst/>
          </a:prstGeom>
        </p:spPr>
        <p:txBody>
          <a:bodyPr wrap="square">
            <a:spAutoFit/>
          </a:bodyPr>
          <a:lstStyle/>
          <a:p>
            <a:pPr>
              <a:lnSpc>
                <a:spcPct val="107000"/>
              </a:lnSpc>
              <a:spcAft>
                <a:spcPts val="800"/>
              </a:spcAft>
            </a:pPr>
            <a:r>
              <a:rPr lang="el-GR" sz="2000" dirty="0" smtClean="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Βασικό </a:t>
            </a: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τεκτονικό γνώρισμα του Ελληνικού χώρου είναι το Ελληνικό τόξο. Το Ελληνικό τόξο (τόξο του Αιγαίου) αποτελεί το όριο επαφής της </a:t>
            </a:r>
            <a:r>
              <a:rPr lang="el-GR" sz="20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Ευρασιατικής</a:t>
            </a: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0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λιθοσφαιρικής</a:t>
            </a: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πλάκας –τμήμα της οποίας είναι το Αιγαίο-, και της Αφρικανικής πλάκας –τμήμα της οποίας είναι η λιθόσφαιρα της Ανατ. Μεσογείου. Οι δύο </a:t>
            </a:r>
            <a:r>
              <a:rPr lang="el-GR" sz="20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λιθοσφαιρικές</a:t>
            </a: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πλάκες συγκλίνουν στην περιοχή αυτή με σχετική ταχύτητα 2,5 εκατοστά το χρόνο, με συνέπεια την καταβύθιση της ωκεάνιας πλάκας της Ανατ. Μεσογείου, λόγω μεγαλύτερης πυκνότητας, κάτω από την ηπειρωτική πλάκα του Αιγαίου.</a:t>
            </a:r>
            <a:endParaRPr lang="el-GR" sz="2000" dirty="0">
              <a:solidFill>
                <a:srgbClr val="28067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6842493"/>
      </p:ext>
    </p:extLst>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7480" y="0"/>
            <a:ext cx="8892480" cy="6959598"/>
          </a:xfrm>
          <a:prstGeom prst="rect">
            <a:avLst/>
          </a:prstGeom>
        </p:spPr>
        <p:txBody>
          <a:bodyPr wrap="square">
            <a:spAutoFit/>
          </a:bodyPr>
          <a:lstStyle/>
          <a:p>
            <a:pPr>
              <a:lnSpc>
                <a:spcPct val="107000"/>
              </a:lnSpc>
              <a:spcAft>
                <a:spcPts val="800"/>
              </a:spcAft>
            </a:pPr>
            <a:r>
              <a:rPr lang="el-GR" sz="22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Το τόξο που δημιουργείται στην περίπτωση αυτή αποτελείται από την ελληνική τάφρο, το νησιωτικό τόξο, την </a:t>
            </a:r>
            <a:r>
              <a:rPr lang="el-GR" sz="22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οπισθοτάφρο</a:t>
            </a:r>
            <a:r>
              <a:rPr lang="el-GR" sz="22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και το ηφαιστειακό τόξο.</a:t>
            </a:r>
            <a:br>
              <a:rPr lang="el-GR" sz="22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br>
            <a:r>
              <a:rPr lang="el-GR" sz="22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Η τάφρος δημιουργείται κατά μήκος της επαφής των δύο πλακών. Πρόκειται για ένα σύστημα τάφρων , μία σειρά από βαθιές θαλάσσιες λεκάνες από τη Ρόδο έως και την Κεφαλονιά (γνωστή και ως ελληνική δίαυλος) Το μέγιστο βάθος της εντοπίστηκε νοτιοδυτικά της Πελοποννήσου στο Ιόνιο πέλαγος (βάθος περίπου 4.500m). Αυτό είναι το βαθύτερο σημείο της Μεσογείου.</a:t>
            </a:r>
            <a:br>
              <a:rPr lang="el-GR" sz="22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br>
            <a:r>
              <a:rPr lang="el-GR" sz="22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Το νησιωτικό τόξο αποτελείται από μία σειρά διαδοχικών νησιών όπως η Ρόδος, η Κρήτη, τα Κύθηρα και </a:t>
            </a:r>
            <a:r>
              <a:rPr lang="el-GR" sz="2200" dirty="0" smtClean="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την </a:t>
            </a:r>
            <a:r>
              <a:rPr lang="el-GR" sz="22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Πελοπόννησο. Τοποθετείται παράλληλα ως προς την τάφρο και σε μικρή απόσταση από αυτήν. Το τόξο αυτό δημιουργείται από την παραμόρφωση και ανύψωση πετρωμάτων (κυρίως ιζηματογενών) του περιθωρίου της </a:t>
            </a:r>
            <a:r>
              <a:rPr lang="el-GR" sz="22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Ευρασιατικής</a:t>
            </a:r>
            <a:r>
              <a:rPr lang="el-GR" sz="22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πλάκας και περιλαμβάνει πολύ παραμορφωμένα πετρώματα της Αλπικής πτύχωσης.</a:t>
            </a:r>
            <a:endParaRPr lang="el-GR" sz="2200" dirty="0">
              <a:solidFill>
                <a:srgbClr val="28067C"/>
              </a:solidFill>
              <a:latin typeface="Calibri" panose="020F0502020204030204" pitchFamily="34" charset="0"/>
              <a:ea typeface="Calibri" panose="020F0502020204030204" pitchFamily="34" charset="0"/>
              <a:cs typeface="Times New Roman" panose="02020603050405020304" pitchFamily="18" charset="0"/>
            </a:endParaRPr>
          </a:p>
          <a:p>
            <a:r>
              <a:rPr lang="el-GR" sz="2200" dirty="0">
                <a:solidFill>
                  <a:srgbClr val="28067C"/>
                </a:solidFill>
                <a:latin typeface="Times New Roman" panose="02020603050405020304" pitchFamily="18" charset="0"/>
                <a:ea typeface="Times New Roman" panose="02020603050405020304" pitchFamily="18" charset="0"/>
              </a:rPr>
              <a:t>Η </a:t>
            </a:r>
            <a:r>
              <a:rPr lang="el-GR" sz="2200" b="1" dirty="0" err="1">
                <a:solidFill>
                  <a:srgbClr val="28067C"/>
                </a:solidFill>
                <a:latin typeface="Times New Roman" panose="02020603050405020304" pitchFamily="18" charset="0"/>
                <a:ea typeface="Times New Roman" panose="02020603050405020304" pitchFamily="18" charset="0"/>
              </a:rPr>
              <a:t>οπισθοτάφρος</a:t>
            </a:r>
            <a:r>
              <a:rPr lang="el-GR" sz="2200" b="1" dirty="0">
                <a:solidFill>
                  <a:srgbClr val="28067C"/>
                </a:solidFill>
                <a:latin typeface="Times New Roman" panose="02020603050405020304" pitchFamily="18" charset="0"/>
                <a:ea typeface="Times New Roman" panose="02020603050405020304" pitchFamily="18" charset="0"/>
              </a:rPr>
              <a:t> </a:t>
            </a:r>
            <a:r>
              <a:rPr lang="el-GR" sz="2200" dirty="0">
                <a:solidFill>
                  <a:srgbClr val="28067C"/>
                </a:solidFill>
                <a:latin typeface="Times New Roman" panose="02020603050405020304" pitchFamily="18" charset="0"/>
                <a:ea typeface="Times New Roman" panose="02020603050405020304" pitchFamily="18" charset="0"/>
              </a:rPr>
              <a:t>είναι μία θαλάσσια λεκάνη (Κρητικό πέλαγος), μικρότερου βάθους από την τάφρο. Το μέγιστο βάθος της φτάνει τα 2.000m περίπου. Η λεκάνη αυτή βρίσκεται μπροστά από το νησιωτικό τόξο και πάνω στην </a:t>
            </a:r>
            <a:r>
              <a:rPr lang="el-GR" sz="2200" dirty="0" err="1">
                <a:solidFill>
                  <a:srgbClr val="28067C"/>
                </a:solidFill>
                <a:latin typeface="Times New Roman" panose="02020603050405020304" pitchFamily="18" charset="0"/>
                <a:ea typeface="Times New Roman" panose="02020603050405020304" pitchFamily="18" charset="0"/>
              </a:rPr>
              <a:t>Ευρασιατική</a:t>
            </a:r>
            <a:r>
              <a:rPr lang="el-GR" sz="2200" dirty="0">
                <a:solidFill>
                  <a:srgbClr val="28067C"/>
                </a:solidFill>
                <a:latin typeface="Times New Roman" panose="02020603050405020304" pitchFamily="18" charset="0"/>
                <a:ea typeface="Times New Roman" panose="02020603050405020304" pitchFamily="18" charset="0"/>
              </a:rPr>
              <a:t> πλάκα. </a:t>
            </a:r>
            <a:br>
              <a:rPr lang="el-GR" sz="2200" dirty="0">
                <a:solidFill>
                  <a:srgbClr val="28067C"/>
                </a:solidFill>
                <a:latin typeface="Times New Roman" panose="02020603050405020304" pitchFamily="18" charset="0"/>
                <a:ea typeface="Times New Roman" panose="02020603050405020304" pitchFamily="18" charset="0"/>
              </a:rPr>
            </a:br>
            <a:endParaRPr lang="el-GR" sz="2200" dirty="0">
              <a:solidFill>
                <a:srgbClr val="28067C"/>
              </a:solidFill>
            </a:endParaRPr>
          </a:p>
        </p:txBody>
      </p:sp>
    </p:spTree>
    <p:extLst>
      <p:ext uri="{BB962C8B-B14F-4D97-AF65-F5344CB8AC3E}">
        <p14:creationId xmlns:p14="http://schemas.microsoft.com/office/powerpoint/2010/main" val="3326724171"/>
      </p:ext>
    </p:extLst>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http://www.oasp.gr/userfiles/image/60b.jpg"/>
          <p:cNvPicPr/>
          <p:nvPr/>
        </p:nvPicPr>
        <p:blipFill>
          <a:blip r:embed="rId2">
            <a:extLst>
              <a:ext uri="{28A0092B-C50C-407E-A947-70E740481C1C}">
                <a14:useLocalDpi xmlns:a14="http://schemas.microsoft.com/office/drawing/2010/main" val="0"/>
              </a:ext>
            </a:extLst>
          </a:blip>
          <a:srcRect/>
          <a:stretch>
            <a:fillRect/>
          </a:stretch>
        </p:blipFill>
        <p:spPr bwMode="auto">
          <a:xfrm>
            <a:off x="133746" y="101991"/>
            <a:ext cx="4798293" cy="3327009"/>
          </a:xfrm>
          <a:prstGeom prst="rect">
            <a:avLst/>
          </a:prstGeom>
          <a:noFill/>
          <a:ln>
            <a:noFill/>
          </a:ln>
        </p:spPr>
      </p:pic>
      <p:pic>
        <p:nvPicPr>
          <p:cNvPr id="4" name="Εικόνα 3" descr="http://www.oasp.gr/userfiles/image/9b.jpg"/>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01991"/>
            <a:ext cx="4006205" cy="4581525"/>
          </a:xfrm>
          <a:prstGeom prst="rect">
            <a:avLst/>
          </a:prstGeom>
          <a:noFill/>
          <a:ln>
            <a:noFill/>
          </a:ln>
        </p:spPr>
      </p:pic>
      <p:sp>
        <p:nvSpPr>
          <p:cNvPr id="5" name="Ορθογώνιο 4"/>
          <p:cNvSpPr/>
          <p:nvPr/>
        </p:nvSpPr>
        <p:spPr>
          <a:xfrm>
            <a:off x="30880" y="3573016"/>
            <a:ext cx="4957183" cy="3139321"/>
          </a:xfrm>
          <a:prstGeom prst="rect">
            <a:avLst/>
          </a:prstGeom>
        </p:spPr>
        <p:txBody>
          <a:bodyPr wrap="square">
            <a:spAutoFit/>
          </a:bodyPr>
          <a:lstStyle/>
          <a:p>
            <a:r>
              <a:rPr lang="el-GR" dirty="0">
                <a:solidFill>
                  <a:srgbClr val="003300"/>
                </a:solidFill>
                <a:latin typeface="Times New Roman" panose="02020603050405020304" pitchFamily="18" charset="0"/>
                <a:ea typeface="Times New Roman" panose="02020603050405020304" pitchFamily="18" charset="0"/>
              </a:rPr>
              <a:t>Το</a:t>
            </a:r>
            <a:r>
              <a:rPr lang="el-GR" b="1" dirty="0">
                <a:solidFill>
                  <a:srgbClr val="003300"/>
                </a:solidFill>
                <a:latin typeface="Times New Roman" panose="02020603050405020304" pitchFamily="18" charset="0"/>
                <a:ea typeface="Times New Roman" panose="02020603050405020304" pitchFamily="18" charset="0"/>
              </a:rPr>
              <a:t> ηφαιστειακό τόξο</a:t>
            </a:r>
            <a:r>
              <a:rPr lang="el-GR" dirty="0">
                <a:solidFill>
                  <a:srgbClr val="003300"/>
                </a:solidFill>
                <a:latin typeface="Times New Roman" panose="02020603050405020304" pitchFamily="18" charset="0"/>
                <a:ea typeface="Times New Roman" panose="02020603050405020304" pitchFamily="18" charset="0"/>
              </a:rPr>
              <a:t> αποτελείται από διαδοχικά ηφαίστεια (ενεργά και ανενεργά) Σουσάκι, Μέθανα, Μήλος, Σαντορίνη, Νίσυρος. Η δημιουργία τους οφείλεται σε </a:t>
            </a:r>
            <a:r>
              <a:rPr lang="el-GR" dirty="0" err="1">
                <a:solidFill>
                  <a:srgbClr val="003300"/>
                </a:solidFill>
                <a:latin typeface="Times New Roman" panose="02020603050405020304" pitchFamily="18" charset="0"/>
                <a:ea typeface="Times New Roman" panose="02020603050405020304" pitchFamily="18" charset="0"/>
              </a:rPr>
              <a:t>ανάτηξη</a:t>
            </a:r>
            <a:r>
              <a:rPr lang="el-GR" dirty="0">
                <a:solidFill>
                  <a:srgbClr val="003300"/>
                </a:solidFill>
                <a:latin typeface="Times New Roman" panose="02020603050405020304" pitchFamily="18" charset="0"/>
                <a:ea typeface="Times New Roman" panose="02020603050405020304" pitchFamily="18" charset="0"/>
              </a:rPr>
              <a:t> υλικού της </a:t>
            </a:r>
            <a:r>
              <a:rPr lang="el-GR" dirty="0" err="1">
                <a:solidFill>
                  <a:srgbClr val="003300"/>
                </a:solidFill>
                <a:latin typeface="Times New Roman" panose="02020603050405020304" pitchFamily="18" charset="0"/>
                <a:ea typeface="Times New Roman" panose="02020603050405020304" pitchFamily="18" charset="0"/>
              </a:rPr>
              <a:t>υποβυθιζόμενης</a:t>
            </a:r>
            <a:r>
              <a:rPr lang="el-GR" dirty="0">
                <a:solidFill>
                  <a:srgbClr val="003300"/>
                </a:solidFill>
                <a:latin typeface="Times New Roman" panose="02020603050405020304" pitchFamily="18" charset="0"/>
                <a:ea typeface="Times New Roman" panose="02020603050405020304" pitchFamily="18" charset="0"/>
              </a:rPr>
              <a:t> Αφρικανικής πλάκας. Κατά την άνοδό του το υλικό αυτό διαπερνά την </a:t>
            </a:r>
            <a:r>
              <a:rPr lang="el-GR" dirty="0" err="1">
                <a:solidFill>
                  <a:srgbClr val="003300"/>
                </a:solidFill>
                <a:latin typeface="Times New Roman" panose="02020603050405020304" pitchFamily="18" charset="0"/>
                <a:ea typeface="Times New Roman" panose="02020603050405020304" pitchFamily="18" charset="0"/>
              </a:rPr>
              <a:t>Ευρασιατική</a:t>
            </a:r>
            <a:r>
              <a:rPr lang="el-GR" dirty="0">
                <a:solidFill>
                  <a:srgbClr val="003300"/>
                </a:solidFill>
                <a:latin typeface="Times New Roman" panose="02020603050405020304" pitchFamily="18" charset="0"/>
                <a:ea typeface="Times New Roman" panose="02020603050405020304" pitchFamily="18" charset="0"/>
              </a:rPr>
              <a:t> πλάκα και σχηματίζει τα ηφαίστεια. </a:t>
            </a:r>
            <a:br>
              <a:rPr lang="el-GR" dirty="0">
                <a:solidFill>
                  <a:srgbClr val="003300"/>
                </a:solidFill>
                <a:latin typeface="Times New Roman" panose="02020603050405020304" pitchFamily="18" charset="0"/>
                <a:ea typeface="Times New Roman" panose="02020603050405020304" pitchFamily="18" charset="0"/>
              </a:rPr>
            </a:br>
            <a:r>
              <a:rPr lang="el-GR" dirty="0" smtClean="0">
                <a:solidFill>
                  <a:srgbClr val="003300"/>
                </a:solidFill>
                <a:latin typeface="Times New Roman" panose="02020603050405020304" pitchFamily="18" charset="0"/>
                <a:ea typeface="Times New Roman" panose="02020603050405020304" pitchFamily="18" charset="0"/>
              </a:rPr>
              <a:t>Όσον </a:t>
            </a:r>
            <a:r>
              <a:rPr lang="el-GR" dirty="0">
                <a:solidFill>
                  <a:srgbClr val="003300"/>
                </a:solidFill>
                <a:latin typeface="Times New Roman" panose="02020603050405020304" pitchFamily="18" charset="0"/>
                <a:ea typeface="Times New Roman" panose="02020603050405020304" pitchFamily="18" charset="0"/>
              </a:rPr>
              <a:t>αφορά την περιοχή του Β. Αιγαίου, βασικό της μορφολογικό χαρακτηριστικό είναι η τάφρος του Βορείου Αιγαίου, με βάθος 1.500m περίπου. </a:t>
            </a:r>
            <a:br>
              <a:rPr lang="el-GR" dirty="0">
                <a:solidFill>
                  <a:srgbClr val="003300"/>
                </a:solidFill>
                <a:latin typeface="Times New Roman" panose="02020603050405020304" pitchFamily="18" charset="0"/>
                <a:ea typeface="Times New Roman" panose="02020603050405020304" pitchFamily="18" charset="0"/>
              </a:rPr>
            </a:br>
            <a:endParaRPr lang="el-GR" dirty="0"/>
          </a:p>
        </p:txBody>
      </p:sp>
    </p:spTree>
    <p:extLst>
      <p:ext uri="{BB962C8B-B14F-4D97-AF65-F5344CB8AC3E}">
        <p14:creationId xmlns:p14="http://schemas.microsoft.com/office/powerpoint/2010/main" val="2888027967"/>
      </p:ext>
    </p:extLst>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4560" y="9224"/>
            <a:ext cx="8712968" cy="5669244"/>
          </a:xfrm>
          <a:prstGeom prst="rect">
            <a:avLst/>
          </a:prstGeom>
        </p:spPr>
        <p:txBody>
          <a:bodyPr wrap="square">
            <a:spAutoFit/>
          </a:bodyPr>
          <a:lstStyle/>
          <a:p>
            <a:pPr>
              <a:lnSpc>
                <a:spcPct val="107000"/>
              </a:lnSpc>
              <a:spcAft>
                <a:spcPts val="800"/>
              </a:spcAft>
            </a:pP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Μία γεωγραφική κατανομή των επικέντρων των σεισμών στον ελληνικό χώρο οδηγεί στα ακόλουθα:</a:t>
            </a:r>
            <a:endParaRPr lang="el-GR" sz="2000" dirty="0">
              <a:solidFill>
                <a:srgbClr val="28067C"/>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τα επίκεντρα των επιφανειακών σεισμών στον ελληνικό χώρο και στις γύρω περιοχές εμφανίζουν σημαντική διασπορά. Παρόλα αυτά όμως, τα περισσότερα διατάσσονται κατά μήκος μίας τοξοειδούς ζώνης στην περιοχή του ελληνικού τόξου (Δ. Αλβανία – νησιά Ιονίου πελάγους – Κρήτη – Κάρπαθος – Ρόδος – Ν.Δ. Τουρκία). Σημαντική σεισμική δραστηριότητα παρατηρείται επίσης και στην περιοχή του Β. Αιγαίου και της Β.Δ. </a:t>
            </a:r>
            <a:r>
              <a:rPr lang="el-GR" sz="20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Ανατολίας</a:t>
            </a:r>
            <a:endParaRPr lang="el-GR" sz="2000" dirty="0">
              <a:solidFill>
                <a:srgbClr val="28067C"/>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οι σεισμοί ενδιάμεσου βάθους εκδηλώνονται στην περιοχή του Ν. Αιγαίου. Τα επίκεντρα διατάσσονται σε μία ζώνη παράλληλη με το ελληνικό τόξο, ενώ οι εστίες βρίσκονται πάνω στη ζώνη </a:t>
            </a:r>
            <a:r>
              <a:rPr lang="el-GR" sz="20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Benioff</a:t>
            </a: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η οποία κλίνει με γωνία περίπου 35ο από το κυρτό προς το κοίλο μέρος του τόξου, από την Ανατ. Μεσόγειο προς το Αιγαίο πέλαγος. Τα εστιακά τους βάθη φτάνουν έως 160km περίπου. </a:t>
            </a:r>
            <a:endParaRPr lang="el-GR" sz="2000" dirty="0">
              <a:solidFill>
                <a:srgbClr val="28067C"/>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Το θέμα της σεισμικής δραστηριότητας στο Αιγαίο και των αιτίων της είναι αρκετά πολύπλοκο. Πρόσφατα στοιχεία δείχνουν ότι η σεισμική δραστηριότητα στο Αιγαίο είναι αυξημένη εξαιτίας:</a:t>
            </a:r>
            <a:endParaRPr lang="el-GR" sz="2000" dirty="0">
              <a:solidFill>
                <a:srgbClr val="28067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5992090"/>
      </p:ext>
    </p:extLst>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4581128"/>
            <a:ext cx="8892480" cy="2050626"/>
          </a:xfrm>
          <a:prstGeom prst="rect">
            <a:avLst/>
          </a:prstGeom>
        </p:spPr>
        <p:txBody>
          <a:bodyPr wrap="square">
            <a:spAutoFit/>
          </a:bodyPr>
          <a:lstStyle/>
          <a:p>
            <a:pPr marL="182563" lvl="0" indent="-160338">
              <a:lnSpc>
                <a:spcPct val="107000"/>
              </a:lnSpc>
              <a:spcAft>
                <a:spcPts val="800"/>
              </a:spcAft>
              <a:buSzPts val="1000"/>
              <a:buFont typeface="Symbol" panose="05050102010706020507" pitchFamily="18" charset="2"/>
              <a:buChar char=""/>
              <a:tabLst>
                <a:tab pos="457200" algn="l"/>
              </a:tabLst>
            </a:pPr>
            <a:r>
              <a:rPr lang="el-GR" sz="1900" dirty="0" smtClean="0">
                <a:solidFill>
                  <a:srgbClr val="28067C"/>
                </a:solidFill>
                <a:latin typeface="+mj-lt"/>
              </a:rPr>
              <a:t>συμπιεστικής </a:t>
            </a:r>
            <a:r>
              <a:rPr lang="el-GR" sz="1900" dirty="0">
                <a:solidFill>
                  <a:srgbClr val="28067C"/>
                </a:solidFill>
                <a:latin typeface="+mj-lt"/>
              </a:rPr>
              <a:t>δύναμης που οφείλεται κυρίως στην κίνηση της Τουρκικής – </a:t>
            </a:r>
            <a:r>
              <a:rPr lang="el-GR" sz="1900" dirty="0" err="1">
                <a:solidFill>
                  <a:srgbClr val="28067C"/>
                </a:solidFill>
                <a:latin typeface="+mj-lt"/>
              </a:rPr>
              <a:t>Ανατολίας</a:t>
            </a:r>
            <a:r>
              <a:rPr lang="el-GR" sz="1900" dirty="0">
                <a:solidFill>
                  <a:srgbClr val="28067C"/>
                </a:solidFill>
                <a:latin typeface="+mj-lt"/>
              </a:rPr>
              <a:t> </a:t>
            </a:r>
            <a:r>
              <a:rPr lang="el-GR" sz="1900" dirty="0" err="1">
                <a:solidFill>
                  <a:srgbClr val="28067C"/>
                </a:solidFill>
                <a:latin typeface="+mj-lt"/>
              </a:rPr>
              <a:t>λιθοσφαιρικής</a:t>
            </a:r>
            <a:r>
              <a:rPr lang="el-GR" sz="1900" dirty="0">
                <a:solidFill>
                  <a:srgbClr val="28067C"/>
                </a:solidFill>
                <a:latin typeface="+mj-lt"/>
              </a:rPr>
              <a:t> πλάκας προς τα δυτικά, που με τη σειρά της η κίνηση αυτή οφείλεται στην προς Βορρά κίνηση της Αραβικής πλάκας</a:t>
            </a:r>
            <a:r>
              <a:rPr lang="el-GR" sz="1900" dirty="0" smtClean="0">
                <a:solidFill>
                  <a:srgbClr val="28067C"/>
                </a:solidFill>
                <a:latin typeface="+mj-lt"/>
              </a:rPr>
              <a:t>.</a:t>
            </a:r>
          </a:p>
          <a:p>
            <a:pPr marL="182563" lvl="0" indent="-160338">
              <a:lnSpc>
                <a:spcPct val="107000"/>
              </a:lnSpc>
              <a:spcAft>
                <a:spcPts val="800"/>
              </a:spcAft>
              <a:buSzPts val="1000"/>
              <a:buFont typeface="Symbol" panose="05050102010706020507" pitchFamily="18" charset="2"/>
              <a:buChar char=""/>
              <a:tabLst>
                <a:tab pos="457200" algn="l"/>
              </a:tabLst>
            </a:pPr>
            <a:r>
              <a:rPr lang="el-GR" sz="1900" dirty="0">
                <a:solidFill>
                  <a:srgbClr val="28067C"/>
                </a:solidFill>
                <a:latin typeface="+mj-lt"/>
                <a:ea typeface="Times New Roman" panose="02020603050405020304" pitchFamily="18" charset="0"/>
              </a:rPr>
              <a:t>οριζόντιων </a:t>
            </a:r>
            <a:r>
              <a:rPr lang="el-GR" sz="1900" dirty="0" err="1">
                <a:solidFill>
                  <a:srgbClr val="28067C"/>
                </a:solidFill>
                <a:latin typeface="+mj-lt"/>
                <a:ea typeface="Times New Roman" panose="02020603050405020304" pitchFamily="18" charset="0"/>
              </a:rPr>
              <a:t>εφελκυστικών</a:t>
            </a:r>
            <a:r>
              <a:rPr lang="el-GR" sz="1900" dirty="0">
                <a:solidFill>
                  <a:srgbClr val="28067C"/>
                </a:solidFill>
                <a:latin typeface="+mj-lt"/>
                <a:ea typeface="Times New Roman" panose="02020603050405020304" pitchFamily="18" charset="0"/>
              </a:rPr>
              <a:t> δυνάμεων που έχουν διεύθυνση βορρά – νότου και αναπτύσσονται στην κάτω επιφάνεια της λιθόσφαιρας του Αιγαίου εξαιτίας της οριζόντιας κίνησης των ρευμάτων μεταφοράς</a:t>
            </a:r>
            <a:r>
              <a:rPr lang="el-GR" sz="1900" dirty="0" smtClean="0">
                <a:solidFill>
                  <a:srgbClr val="28067C"/>
                </a:solidFill>
                <a:latin typeface="+mj-lt"/>
                <a:ea typeface="Times New Roman" panose="02020603050405020304" pitchFamily="18" charset="0"/>
              </a:rPr>
              <a:t>.</a:t>
            </a:r>
            <a:endParaRPr lang="el-GR" sz="1900" dirty="0">
              <a:solidFill>
                <a:srgbClr val="28067C"/>
              </a:solidFill>
            </a:endParaRPr>
          </a:p>
        </p:txBody>
      </p:sp>
      <p:pic>
        <p:nvPicPr>
          <p:cNvPr id="4" name="Εικόνα 3" descr="http://www.oasp.gr/userfiles/image/45b.jpg"/>
          <p:cNvPicPr/>
          <p:nvPr/>
        </p:nvPicPr>
        <p:blipFill rotWithShape="1">
          <a:blip r:embed="rId2">
            <a:extLst>
              <a:ext uri="{28A0092B-C50C-407E-A947-70E740481C1C}">
                <a14:useLocalDpi xmlns:a14="http://schemas.microsoft.com/office/drawing/2010/main" val="0"/>
              </a:ext>
            </a:extLst>
          </a:blip>
          <a:srcRect b="23744"/>
          <a:stretch/>
        </p:blipFill>
        <p:spPr bwMode="auto">
          <a:xfrm>
            <a:off x="4932040" y="659652"/>
            <a:ext cx="4107557" cy="3255410"/>
          </a:xfrm>
          <a:prstGeom prst="rect">
            <a:avLst/>
          </a:prstGeom>
          <a:noFill/>
          <a:ln>
            <a:noFill/>
          </a:ln>
        </p:spPr>
      </p:pic>
      <p:sp>
        <p:nvSpPr>
          <p:cNvPr id="5" name="Ορθογώνιο 4"/>
          <p:cNvSpPr/>
          <p:nvPr/>
        </p:nvSpPr>
        <p:spPr>
          <a:xfrm>
            <a:off x="25176" y="0"/>
            <a:ext cx="4978872" cy="4574714"/>
          </a:xfrm>
          <a:prstGeom prst="rect">
            <a:avLst/>
          </a:prstGeom>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l-GR" sz="19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συμπιεστικής δύναμης που οφείλεται στη σύγκλιση της Αφρικανικής – Ανατ. Μεσογείου </a:t>
            </a:r>
            <a:r>
              <a:rPr lang="el-GR" sz="19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λιθοσφαιρικής</a:t>
            </a:r>
            <a:r>
              <a:rPr lang="el-GR" sz="19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πλάκας με την αντίστοιχη </a:t>
            </a:r>
            <a:r>
              <a:rPr lang="el-GR" sz="1900" dirty="0" err="1">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Ευρασιατική</a:t>
            </a:r>
            <a:r>
              <a:rPr lang="el-GR" sz="19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 – Αιγαίο. Η σύγκλιση αυτή προκαλεί τους επιφανειακούς σεισμούς κατά μήκος του Ελληνικού τόξου καθώς και τους σεισμούς ενδιάμεσου βάθους στο Ν. Αιγαίο</a:t>
            </a:r>
            <a:r>
              <a:rPr lang="el-GR" sz="1900" dirty="0" smtClean="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el-GR" sz="1900" dirty="0" smtClean="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συμπιεστικής </a:t>
            </a:r>
            <a:r>
              <a:rPr lang="el-GR" sz="1900" dirty="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δύναμης που οφείλεται στην αριστερόστροφη περιστροφή της Αδριατικής – Απουλίας πλάκας. Η περιστροφή προκαλεί τη γένεση επιφανειακών σεισμών κατά μήκος των δυτικών ακτών της Κεντρικής Ελλάδας, της Αλβανίας και της πρώην Γιουγκοσλαβίας</a:t>
            </a:r>
            <a:r>
              <a:rPr lang="el-GR" sz="1900" dirty="0" smtClean="0">
                <a:solidFill>
                  <a:srgbClr val="28067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l-GR" sz="1600" dirty="0">
              <a:solidFill>
                <a:srgbClr val="28067C"/>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9919095"/>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0" y="188640"/>
            <a:ext cx="9144000" cy="6669360"/>
          </a:xfrm>
        </p:spPr>
        <p:txBody>
          <a:bodyPr/>
          <a:lstStyle/>
          <a:p>
            <a:pPr algn="just" eaLnBrk="1" hangingPunct="1">
              <a:buFont typeface="Wingdings" panose="05000000000000000000" pitchFamily="2" charset="2"/>
              <a:buChar char="Ø"/>
            </a:pPr>
            <a:r>
              <a:rPr lang="el-GR" altLang="el-GR" sz="2200" dirty="0" smtClean="0">
                <a:solidFill>
                  <a:schemeClr val="bg1">
                    <a:lumMod val="50000"/>
                  </a:schemeClr>
                </a:solidFill>
              </a:rPr>
              <a:t>Ο μόνος τρόπος για να </a:t>
            </a:r>
            <a:r>
              <a:rPr lang="el-GR" altLang="el-GR" sz="2200" dirty="0" err="1" smtClean="0">
                <a:solidFill>
                  <a:schemeClr val="bg1">
                    <a:lumMod val="50000"/>
                  </a:schemeClr>
                </a:solidFill>
              </a:rPr>
              <a:t>συμπέσει</a:t>
            </a:r>
            <a:r>
              <a:rPr lang="el-GR" altLang="el-GR" sz="2200" dirty="0" smtClean="0">
                <a:solidFill>
                  <a:schemeClr val="bg1">
                    <a:lumMod val="50000"/>
                  </a:schemeClr>
                </a:solidFill>
              </a:rPr>
              <a:t> η </a:t>
            </a:r>
            <a:r>
              <a:rPr lang="el-GR" altLang="el-GR" sz="2200" dirty="0" err="1" smtClean="0">
                <a:solidFill>
                  <a:schemeClr val="bg1">
                    <a:lumMod val="50000"/>
                  </a:schemeClr>
                </a:solidFill>
              </a:rPr>
              <a:t>παρατηρηθείσα</a:t>
            </a:r>
            <a:r>
              <a:rPr lang="el-GR" altLang="el-GR" sz="2200" dirty="0" smtClean="0">
                <a:solidFill>
                  <a:schemeClr val="bg1">
                    <a:lumMod val="50000"/>
                  </a:schemeClr>
                </a:solidFill>
              </a:rPr>
              <a:t> και υπολογισθείσα απόκλιση ήταν να δεχθούν ότι η βάση των βουνών εκτείνεται βαθύτερα μέσα σε πυκνότερα πετρώματα, τα οποία έχει εκτοπίσει, παράγοντας έτσι έλλειψη  μάζας. Το ανάλογο  είναι, με το παγόβουνο, που όσο ψηλότερα βρίσκεται πάνω από την επιφάνεια της θάλασσας τόσο βαθύτερα βρίσκεται μέσα σε αυτήν. Η υπόθεση αυτή μειώνει την υπολογισθείσα μάζα των βουνών σε σχέση προς αυτήν των πεδίων. Την υπόθεση αυτή βέβαια δεν μπόρεσαν να την διατυπώσουν η προαναφερθείσα ομάδα των τοπογράφων αλλά την διατύπωσε ο </a:t>
            </a:r>
            <a:r>
              <a:rPr lang="el-GR" altLang="el-GR" sz="2200" dirty="0" err="1" smtClean="0">
                <a:solidFill>
                  <a:schemeClr val="bg1">
                    <a:lumMod val="50000"/>
                  </a:schemeClr>
                </a:solidFill>
              </a:rPr>
              <a:t>Airy</a:t>
            </a:r>
            <a:r>
              <a:rPr lang="el-GR" altLang="el-GR" sz="2200" dirty="0" smtClean="0">
                <a:solidFill>
                  <a:schemeClr val="bg1">
                    <a:lumMod val="50000"/>
                  </a:schemeClr>
                </a:solidFill>
              </a:rPr>
              <a:t> μετά από 130 χρόνια.</a:t>
            </a:r>
          </a:p>
          <a:p>
            <a:pPr algn="just" eaLnBrk="1" hangingPunct="1">
              <a:buFont typeface="Wingdings" panose="05000000000000000000" pitchFamily="2" charset="2"/>
              <a:buChar char="Ø"/>
            </a:pPr>
            <a:r>
              <a:rPr lang="el-GR" altLang="el-GR" sz="2200" dirty="0" smtClean="0">
                <a:solidFill>
                  <a:schemeClr val="bg1">
                    <a:lumMod val="50000"/>
                  </a:schemeClr>
                </a:solidFill>
              </a:rPr>
              <a:t>Σύμφωνα με τον </a:t>
            </a:r>
            <a:r>
              <a:rPr lang="el-GR" altLang="el-GR" sz="2200" dirty="0" err="1" smtClean="0">
                <a:solidFill>
                  <a:schemeClr val="bg1">
                    <a:lumMod val="50000"/>
                  </a:schemeClr>
                </a:solidFill>
              </a:rPr>
              <a:t>Airy</a:t>
            </a:r>
            <a:r>
              <a:rPr lang="el-GR" altLang="el-GR" sz="2200" dirty="0" smtClean="0">
                <a:solidFill>
                  <a:schemeClr val="bg1">
                    <a:lumMod val="50000"/>
                  </a:schemeClr>
                </a:solidFill>
              </a:rPr>
              <a:t>, όλα τα </a:t>
            </a:r>
            <a:r>
              <a:rPr lang="el-GR" altLang="el-GR" sz="2200" dirty="0" err="1" smtClean="0">
                <a:solidFill>
                  <a:schemeClr val="bg1">
                    <a:lumMod val="50000"/>
                  </a:schemeClr>
                </a:solidFill>
              </a:rPr>
              <a:t>τεμάχη</a:t>
            </a:r>
            <a:r>
              <a:rPr lang="el-GR" altLang="el-GR" sz="2200" dirty="0" smtClean="0">
                <a:solidFill>
                  <a:schemeClr val="bg1">
                    <a:lumMod val="50000"/>
                  </a:schemeClr>
                </a:solidFill>
              </a:rPr>
              <a:t> του στερεού φλοιού έχουν την ίδια πυκνότητα αλλά διαφορετικό πάχος και βρίσκονται σε μια δυναμική ισορροπία επίπλευσης επί ενός υγρού υποστρώματος μεγαλύτερης πυκνότητας. Η ύπαρξη αυτής της υδροστατικής ισορροπίας σύμφωνα με την αρχή του Αρχιμήδη συνιστά την ισοστασία. Βέβαια, στις αρχές του εικοστού αιώνα η ισοστασία εξηγείτο σε όρους δύο στρωμάτων, του </a:t>
            </a:r>
            <a:r>
              <a:rPr lang="el-GR" altLang="el-GR" sz="2200" dirty="0" err="1" smtClean="0">
                <a:solidFill>
                  <a:schemeClr val="bg1">
                    <a:lumMod val="50000"/>
                  </a:schemeClr>
                </a:solidFill>
              </a:rPr>
              <a:t>Sial</a:t>
            </a:r>
            <a:r>
              <a:rPr lang="el-GR" altLang="el-GR" sz="2200" dirty="0" smtClean="0">
                <a:solidFill>
                  <a:schemeClr val="bg1">
                    <a:lumMod val="50000"/>
                  </a:schemeClr>
                </a:solidFill>
              </a:rPr>
              <a:t> και του </a:t>
            </a:r>
            <a:r>
              <a:rPr lang="el-GR" altLang="el-GR" sz="2200" dirty="0" err="1" smtClean="0">
                <a:solidFill>
                  <a:schemeClr val="bg1">
                    <a:lumMod val="50000"/>
                  </a:schemeClr>
                </a:solidFill>
              </a:rPr>
              <a:t>Sima</a:t>
            </a:r>
            <a:r>
              <a:rPr lang="el-GR" altLang="el-GR" sz="2200" dirty="0" smtClean="0">
                <a:solidFill>
                  <a:schemeClr val="bg1">
                    <a:lumMod val="50000"/>
                  </a:schemeClr>
                </a:solidFill>
              </a:rPr>
              <a:t> που διαχωρίζονταν από την ασυνέχεια του </a:t>
            </a:r>
            <a:r>
              <a:rPr lang="el-GR" altLang="el-GR" sz="2200" dirty="0" err="1" smtClean="0">
                <a:solidFill>
                  <a:schemeClr val="bg1">
                    <a:lumMod val="50000"/>
                  </a:schemeClr>
                </a:solidFill>
              </a:rPr>
              <a:t>Mohoroνicic</a:t>
            </a:r>
            <a:r>
              <a:rPr lang="el-GR" altLang="el-GR" sz="2200" dirty="0" smtClean="0">
                <a:solidFill>
                  <a:schemeClr val="bg1">
                    <a:lumMod val="50000"/>
                  </a:schemeClr>
                </a:solidFill>
              </a:rPr>
              <a:t>. </a:t>
            </a:r>
          </a:p>
        </p:txBody>
      </p:sp>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media.tiscali.co.uk/images/feeds/hutchinson/ency/c011164.jpg"/>
          <p:cNvPicPr>
            <a:picLocks noChangeAspect="1" noChangeArrowheads="1"/>
          </p:cNvPicPr>
          <p:nvPr/>
        </p:nvPicPr>
        <p:blipFill rotWithShape="1">
          <a:blip r:embed="rId2">
            <a:extLst>
              <a:ext uri="{28A0092B-C50C-407E-A947-70E740481C1C}">
                <a14:useLocalDpi xmlns:a14="http://schemas.microsoft.com/office/drawing/2010/main" val="0"/>
              </a:ext>
            </a:extLst>
          </a:blip>
          <a:srcRect l="17743" r="17735"/>
          <a:stretch/>
        </p:blipFill>
        <p:spPr bwMode="auto">
          <a:xfrm>
            <a:off x="251520" y="732424"/>
            <a:ext cx="3816424" cy="510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σάρωση0040"/>
          <p:cNvPicPr>
            <a:picLocks noChangeAspect="1" noChangeArrowheads="1"/>
          </p:cNvPicPr>
          <p:nvPr/>
        </p:nvPicPr>
        <p:blipFill rotWithShape="1">
          <a:blip r:embed="rId3">
            <a:extLst>
              <a:ext uri="{28A0092B-C50C-407E-A947-70E740481C1C}">
                <a14:useLocalDpi xmlns:a14="http://schemas.microsoft.com/office/drawing/2010/main" val="0"/>
              </a:ext>
            </a:extLst>
          </a:blip>
          <a:srcRect b="9783"/>
          <a:stretch/>
        </p:blipFill>
        <p:spPr bwMode="auto">
          <a:xfrm>
            <a:off x="4139952" y="728112"/>
            <a:ext cx="4821715" cy="512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9552" y="44624"/>
            <a:ext cx="8424936" cy="620712"/>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3600" dirty="0" smtClean="0"/>
              <a:t>Θεωρία των </a:t>
            </a:r>
            <a:r>
              <a:rPr lang="el-GR" altLang="el-GR" sz="3600" dirty="0" err="1" smtClean="0"/>
              <a:t>Λιθοσφαιρικών</a:t>
            </a:r>
            <a:r>
              <a:rPr lang="el-GR" altLang="el-GR" sz="3600" dirty="0" smtClean="0"/>
              <a:t> Πλακών</a:t>
            </a:r>
          </a:p>
        </p:txBody>
      </p:sp>
      <p:sp>
        <p:nvSpPr>
          <p:cNvPr id="18435" name="Rectangle 3"/>
          <p:cNvSpPr>
            <a:spLocks noGrp="1" noChangeArrowheads="1"/>
          </p:cNvSpPr>
          <p:nvPr>
            <p:ph type="body" idx="1"/>
          </p:nvPr>
        </p:nvSpPr>
        <p:spPr>
          <a:xfrm>
            <a:off x="86952" y="764704"/>
            <a:ext cx="8949544" cy="5976664"/>
          </a:xfrm>
        </p:spPr>
        <p:txBody>
          <a:bodyPr/>
          <a:lstStyle/>
          <a:p>
            <a:pPr algn="just" eaLnBrk="1" hangingPunct="1">
              <a:lnSpc>
                <a:spcPct val="80000"/>
              </a:lnSpc>
              <a:buFont typeface="Wingdings" panose="05000000000000000000" pitchFamily="2" charset="2"/>
              <a:buChar char="Ø"/>
            </a:pPr>
            <a:r>
              <a:rPr lang="el-GR" altLang="el-GR" sz="2400" dirty="0" smtClean="0">
                <a:solidFill>
                  <a:schemeClr val="bg1">
                    <a:lumMod val="50000"/>
                  </a:schemeClr>
                </a:solidFill>
              </a:rPr>
              <a:t>Μια προσεκτική ματιά στην κατανομή των σεισμικών εστιών των σημαντικότερων σεισμών και των ενεργών ηφαιστείων πάνω στην επιφάνεια της γης αποκαλύπτει ότι, η λιθόσφαιρα μπορεί να διαιρεθεί σε έξι κύριες πλάκες και σε μερικές μικρότερου μεγέθους.                                                                             </a:t>
            </a:r>
          </a:p>
          <a:p>
            <a:pPr algn="just" eaLnBrk="1" hangingPunct="1">
              <a:lnSpc>
                <a:spcPct val="80000"/>
              </a:lnSpc>
              <a:buFont typeface="Wingdings" panose="05000000000000000000" pitchFamily="2" charset="2"/>
              <a:buChar char="Ø"/>
            </a:pPr>
            <a:r>
              <a:rPr lang="el-GR" altLang="el-GR" sz="2400" dirty="0" smtClean="0">
                <a:solidFill>
                  <a:schemeClr val="bg1">
                    <a:lumMod val="50000"/>
                  </a:schemeClr>
                </a:solidFill>
              </a:rPr>
              <a:t>Οι πλάκες αυτές καλούνται </a:t>
            </a:r>
            <a:r>
              <a:rPr lang="el-GR" altLang="el-GR" sz="2400" dirty="0" err="1" smtClean="0">
                <a:solidFill>
                  <a:schemeClr val="bg1">
                    <a:lumMod val="50000"/>
                  </a:schemeClr>
                </a:solidFill>
              </a:rPr>
              <a:t>λιθοσφαιρικές</a:t>
            </a:r>
            <a:r>
              <a:rPr lang="el-GR" altLang="el-GR" sz="2400" dirty="0" smtClean="0">
                <a:solidFill>
                  <a:schemeClr val="bg1">
                    <a:lumMod val="50000"/>
                  </a:schemeClr>
                </a:solidFill>
              </a:rPr>
              <a:t> και ολισθαίνουν </a:t>
            </a:r>
            <a:r>
              <a:rPr lang="el-GR" altLang="el-GR" sz="2400" dirty="0" err="1" smtClean="0">
                <a:solidFill>
                  <a:schemeClr val="bg1">
                    <a:lumMod val="50000"/>
                  </a:schemeClr>
                </a:solidFill>
              </a:rPr>
              <a:t>oριζόντια</a:t>
            </a:r>
            <a:r>
              <a:rPr lang="el-GR" altLang="el-GR" sz="2400" dirty="0" smtClean="0">
                <a:solidFill>
                  <a:schemeClr val="bg1">
                    <a:lumMod val="50000"/>
                  </a:schemeClr>
                </a:solidFill>
              </a:rPr>
              <a:t> πάνω στην </a:t>
            </a:r>
            <a:r>
              <a:rPr lang="el-GR" altLang="el-GR" sz="2400" dirty="0" err="1" smtClean="0">
                <a:solidFill>
                  <a:schemeClr val="bg1">
                    <a:lumMod val="50000"/>
                  </a:schemeClr>
                </a:solidFill>
              </a:rPr>
              <a:t>ασθενόσφαιρα</a:t>
            </a:r>
            <a:r>
              <a:rPr lang="el-GR" altLang="el-GR" sz="2400" dirty="0" smtClean="0">
                <a:solidFill>
                  <a:schemeClr val="bg1">
                    <a:lumMod val="50000"/>
                  </a:schemeClr>
                </a:solidFill>
              </a:rPr>
              <a:t> που συμπεριφέρεται ως ρευστό.                                                                                                                     </a:t>
            </a:r>
          </a:p>
          <a:p>
            <a:pPr algn="just" eaLnBrk="1" hangingPunct="1">
              <a:lnSpc>
                <a:spcPct val="80000"/>
              </a:lnSpc>
              <a:buFont typeface="Wingdings" panose="05000000000000000000" pitchFamily="2" charset="2"/>
              <a:buChar char="Ø"/>
            </a:pPr>
            <a:r>
              <a:rPr lang="el-GR" altLang="el-GR" sz="2400" dirty="0" smtClean="0">
                <a:solidFill>
                  <a:schemeClr val="bg1">
                    <a:lumMod val="50000"/>
                  </a:schemeClr>
                </a:solidFill>
              </a:rPr>
              <a:t>Όλες οι πλάκες αποτελούνται από ωκεάνιο και ηπειρωτικό φλοιό πλην της πλάκας, του Ειρηνικού που αποτελείται μόνο από ωκεάνιο φλοιό.                                                                                     </a:t>
            </a:r>
          </a:p>
          <a:p>
            <a:pPr algn="just" eaLnBrk="1" hangingPunct="1">
              <a:lnSpc>
                <a:spcPct val="80000"/>
              </a:lnSpc>
              <a:buFont typeface="Wingdings" panose="05000000000000000000" pitchFamily="2" charset="2"/>
              <a:buChar char="Ø"/>
            </a:pPr>
            <a:r>
              <a:rPr lang="el-GR" altLang="el-GR" sz="2400" dirty="0" smtClean="0">
                <a:solidFill>
                  <a:schemeClr val="bg1">
                    <a:lumMod val="50000"/>
                  </a:schemeClr>
                </a:solidFill>
              </a:rPr>
              <a:t>Ο μηχανισμός κίνησης των </a:t>
            </a:r>
            <a:r>
              <a:rPr lang="el-GR" altLang="el-GR" sz="2400" dirty="0" err="1" smtClean="0">
                <a:solidFill>
                  <a:schemeClr val="bg1">
                    <a:lumMod val="50000"/>
                  </a:schemeClr>
                </a:solidFill>
              </a:rPr>
              <a:t>λιθοσφαιρικών</a:t>
            </a:r>
            <a:r>
              <a:rPr lang="el-GR" altLang="el-GR" sz="2400" dirty="0" smtClean="0">
                <a:solidFill>
                  <a:schemeClr val="bg1">
                    <a:lumMod val="50000"/>
                  </a:schemeClr>
                </a:solidFill>
              </a:rPr>
              <a:t> πλακών είναι αυτός των θερμικών ρευμάτων ή ρευμάτων μεταφοράς (</a:t>
            </a:r>
            <a:r>
              <a:rPr lang="el-GR" altLang="el-GR" sz="2400" dirty="0" err="1" smtClean="0">
                <a:solidFill>
                  <a:schemeClr val="bg1">
                    <a:lumMod val="50000"/>
                  </a:schemeClr>
                </a:solidFill>
              </a:rPr>
              <a:t>convection</a:t>
            </a:r>
            <a:r>
              <a:rPr lang="el-GR" altLang="el-GR" sz="2400" dirty="0" smtClean="0">
                <a:solidFill>
                  <a:schemeClr val="bg1">
                    <a:lumMod val="50000"/>
                  </a:schemeClr>
                </a:solidFill>
              </a:rPr>
              <a:t> </a:t>
            </a:r>
            <a:r>
              <a:rPr lang="el-GR" altLang="el-GR" sz="2400" dirty="0" err="1" smtClean="0">
                <a:solidFill>
                  <a:schemeClr val="bg1">
                    <a:lumMod val="50000"/>
                  </a:schemeClr>
                </a:solidFill>
              </a:rPr>
              <a:t>currents</a:t>
            </a:r>
            <a:r>
              <a:rPr lang="el-GR" altLang="el-GR" sz="2400" dirty="0" smtClean="0">
                <a:solidFill>
                  <a:schemeClr val="bg1">
                    <a:lumMod val="50000"/>
                  </a:schemeClr>
                </a:solidFill>
              </a:rPr>
              <a:t>).</a:t>
            </a:r>
          </a:p>
          <a:p>
            <a:pPr algn="just" eaLnBrk="1" hangingPunct="1">
              <a:lnSpc>
                <a:spcPct val="80000"/>
              </a:lnSpc>
              <a:buFont typeface="Wingdings" panose="05000000000000000000" pitchFamily="2" charset="2"/>
              <a:buChar char="Ø"/>
            </a:pPr>
            <a:r>
              <a:rPr lang="el-GR" altLang="el-GR" sz="2400" dirty="0">
                <a:solidFill>
                  <a:schemeClr val="bg1">
                    <a:lumMod val="50000"/>
                  </a:schemeClr>
                </a:solidFill>
              </a:rPr>
              <a:t> Δύο πλάκες ανάλογα με την μεταξύ τους κίνηση </a:t>
            </a:r>
            <a:r>
              <a:rPr lang="el-GR" altLang="el-GR" sz="2400" dirty="0" smtClean="0">
                <a:solidFill>
                  <a:schemeClr val="bg1">
                    <a:lumMod val="50000"/>
                  </a:schemeClr>
                </a:solidFill>
              </a:rPr>
              <a:t>μπορούν: είτε </a:t>
            </a:r>
            <a:r>
              <a:rPr lang="el-GR" altLang="el-GR" sz="2400" dirty="0">
                <a:solidFill>
                  <a:schemeClr val="bg1">
                    <a:lumMod val="50000"/>
                  </a:schemeClr>
                </a:solidFill>
              </a:rPr>
              <a:t>να απομακρύνονται και να </a:t>
            </a:r>
            <a:r>
              <a:rPr lang="el-GR" altLang="el-GR" sz="2400" dirty="0" err="1">
                <a:solidFill>
                  <a:schemeClr val="bg1">
                    <a:lumMod val="50000"/>
                  </a:schemeClr>
                </a:solidFill>
              </a:rPr>
              <a:t>xαpακτηρίζoνται</a:t>
            </a:r>
            <a:r>
              <a:rPr lang="el-GR" altLang="el-GR" sz="2400" dirty="0">
                <a:solidFill>
                  <a:schemeClr val="bg1">
                    <a:lumMod val="50000"/>
                  </a:schemeClr>
                </a:solidFill>
              </a:rPr>
              <a:t> ως αποκλίνουσες, </a:t>
            </a:r>
            <a:r>
              <a:rPr lang="el-GR" altLang="el-GR" sz="2400" dirty="0" smtClean="0">
                <a:solidFill>
                  <a:schemeClr val="bg1">
                    <a:lumMod val="50000"/>
                  </a:schemeClr>
                </a:solidFill>
              </a:rPr>
              <a:t>είτε </a:t>
            </a:r>
            <a:r>
              <a:rPr lang="el-GR" altLang="el-GR" sz="2400" dirty="0">
                <a:solidFill>
                  <a:schemeClr val="bg1">
                    <a:lumMod val="50000"/>
                  </a:schemeClr>
                </a:solidFill>
              </a:rPr>
              <a:t>να πλησιάζουν η μια την άλλη και να τις </a:t>
            </a:r>
            <a:r>
              <a:rPr lang="el-GR" altLang="el-GR" sz="2400" dirty="0" err="1">
                <a:solidFill>
                  <a:schemeClr val="bg1">
                    <a:lumMod val="50000"/>
                  </a:schemeClr>
                </a:solidFill>
              </a:rPr>
              <a:t>oνoμάζoυμε</a:t>
            </a:r>
            <a:r>
              <a:rPr lang="el-GR" altLang="el-GR" sz="2400" dirty="0">
                <a:solidFill>
                  <a:schemeClr val="bg1">
                    <a:lumMod val="50000"/>
                  </a:schemeClr>
                </a:solidFill>
              </a:rPr>
              <a:t> συγκλίνουσες </a:t>
            </a:r>
            <a:r>
              <a:rPr lang="el-GR" altLang="el-GR" sz="2400" dirty="0" smtClean="0">
                <a:solidFill>
                  <a:schemeClr val="bg1">
                    <a:lumMod val="50000"/>
                  </a:schemeClr>
                </a:solidFill>
              </a:rPr>
              <a:t>είτε </a:t>
            </a:r>
            <a:r>
              <a:rPr lang="el-GR" altLang="el-GR" sz="2400" dirty="0">
                <a:solidFill>
                  <a:schemeClr val="bg1">
                    <a:lumMod val="50000"/>
                  </a:schemeClr>
                </a:solidFill>
              </a:rPr>
              <a:t>να κινούνται μεταξύ τους </a:t>
            </a:r>
            <a:r>
              <a:rPr lang="el-GR" altLang="el-GR" sz="2400" dirty="0" err="1">
                <a:solidFill>
                  <a:schemeClr val="bg1">
                    <a:lumMod val="50000"/>
                  </a:schemeClr>
                </a:solidFill>
              </a:rPr>
              <a:t>εφαπτομενικά</a:t>
            </a:r>
            <a:r>
              <a:rPr lang="el-GR" altLang="el-GR" sz="2400" dirty="0">
                <a:solidFill>
                  <a:schemeClr val="bg1">
                    <a:lumMod val="50000"/>
                  </a:schemeClr>
                </a:solidFill>
              </a:rPr>
              <a:t>. </a:t>
            </a:r>
            <a:r>
              <a:rPr lang="el-GR" altLang="el-GR" sz="2400" dirty="0" smtClean="0">
                <a:solidFill>
                  <a:schemeClr val="bg1">
                    <a:lumMod val="50000"/>
                  </a:schemeClr>
                </a:solidFill>
              </a:rPr>
              <a:t>                              </a:t>
            </a:r>
            <a:r>
              <a:rPr lang="el-GR" altLang="el-GR" sz="2600" dirty="0" smtClean="0">
                <a:solidFill>
                  <a:schemeClr val="bg1">
                    <a:lumMod val="50000"/>
                  </a:schemeClr>
                </a:solidFill>
              </a:rPr>
              <a:t>                                                                                  </a:t>
            </a: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figure 20-0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7504" y="765175"/>
            <a:ext cx="8882324" cy="4896073"/>
          </a:xfrm>
          <a:noFill/>
        </p:spPr>
      </p:pic>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28600" y="188640"/>
            <a:ext cx="8440738" cy="1224136"/>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b="1" dirty="0" smtClean="0"/>
              <a:t>Η κίνηση των ηπείρων: μια ιδέα πριν την ώρα της</a:t>
            </a:r>
            <a:endParaRPr lang="en-US" altLang="el-GR" b="1" i="1" dirty="0" smtClean="0"/>
          </a:p>
        </p:txBody>
      </p:sp>
      <p:sp>
        <p:nvSpPr>
          <p:cNvPr id="1028" name="Rectangle 3"/>
          <p:cNvSpPr>
            <a:spLocks noGrp="1" noChangeArrowheads="1"/>
          </p:cNvSpPr>
          <p:nvPr>
            <p:ph type="body" idx="1"/>
          </p:nvPr>
        </p:nvSpPr>
        <p:spPr>
          <a:xfrm>
            <a:off x="107504" y="1794669"/>
            <a:ext cx="4572000" cy="3733800"/>
          </a:xfrm>
        </p:spPr>
        <p:txBody>
          <a:bodyPr/>
          <a:lstStyle/>
          <a:p>
            <a:pPr eaLnBrk="1" hangingPunct="1">
              <a:lnSpc>
                <a:spcPct val="90000"/>
              </a:lnSpc>
            </a:pPr>
            <a:r>
              <a:rPr lang="en-US" altLang="el-GR" b="1" dirty="0" smtClean="0">
                <a:solidFill>
                  <a:srgbClr val="0000CC"/>
                </a:solidFill>
              </a:rPr>
              <a:t>Alfred Wegener</a:t>
            </a:r>
          </a:p>
          <a:p>
            <a:pPr lvl="1" eaLnBrk="1" hangingPunct="1">
              <a:lnSpc>
                <a:spcPct val="90000"/>
              </a:lnSpc>
            </a:pPr>
            <a:r>
              <a:rPr lang="el-GR" altLang="el-GR" dirty="0" smtClean="0">
                <a:solidFill>
                  <a:srgbClr val="07337B"/>
                </a:solidFill>
                <a:cs typeface="Times New Roman" panose="02020603050405020304" pitchFamily="18" charset="0"/>
              </a:rPr>
              <a:t>Προτάθηκε η θεωρία της κίνησης των </a:t>
            </a:r>
            <a:r>
              <a:rPr lang="el-GR" altLang="el-GR" dirty="0" err="1" smtClean="0">
                <a:solidFill>
                  <a:srgbClr val="07337B"/>
                </a:solidFill>
                <a:cs typeface="Times New Roman" panose="02020603050405020304" pitchFamily="18" charset="0"/>
              </a:rPr>
              <a:t>λιθοσφαιρικών</a:t>
            </a:r>
            <a:r>
              <a:rPr lang="el-GR" altLang="el-GR" dirty="0" smtClean="0">
                <a:solidFill>
                  <a:srgbClr val="07337B"/>
                </a:solidFill>
                <a:cs typeface="Times New Roman" panose="02020603050405020304" pitchFamily="18" charset="0"/>
              </a:rPr>
              <a:t> το 1915</a:t>
            </a:r>
            <a:endParaRPr lang="en-US" altLang="el-GR" dirty="0" smtClean="0">
              <a:solidFill>
                <a:srgbClr val="07337B"/>
              </a:solidFill>
            </a:endParaRPr>
          </a:p>
          <a:p>
            <a:pPr lvl="1" eaLnBrk="1" hangingPunct="1">
              <a:lnSpc>
                <a:spcPct val="90000"/>
              </a:lnSpc>
            </a:pPr>
            <a:r>
              <a:rPr lang="el-GR" altLang="el-GR" dirty="0" smtClean="0">
                <a:solidFill>
                  <a:srgbClr val="07337B"/>
                </a:solidFill>
                <a:cs typeface="Times New Roman" panose="02020603050405020304" pitchFamily="18" charset="0"/>
              </a:rPr>
              <a:t>Δημοσιεύθηκε με τίτλο:</a:t>
            </a:r>
            <a:r>
              <a:rPr lang="en-US" altLang="el-GR" i="1" dirty="0" smtClean="0">
                <a:solidFill>
                  <a:srgbClr val="07337B"/>
                </a:solidFill>
                <a:cs typeface="Times New Roman" panose="02020603050405020304" pitchFamily="18" charset="0"/>
              </a:rPr>
              <a:t>The Origin of Continents and Oceans</a:t>
            </a:r>
          </a:p>
        </p:txBody>
      </p:sp>
      <p:graphicFrame>
        <p:nvGraphicFramePr>
          <p:cNvPr id="1026" name="Object 3"/>
          <p:cNvGraphicFramePr>
            <a:graphicFrameLocks noChangeAspect="1"/>
          </p:cNvGraphicFramePr>
          <p:nvPr>
            <p:extLst>
              <p:ext uri="{D42A27DB-BD31-4B8C-83A1-F6EECF244321}">
                <p14:modId xmlns:p14="http://schemas.microsoft.com/office/powerpoint/2010/main" val="2501403934"/>
              </p:ext>
            </p:extLst>
          </p:nvPr>
        </p:nvGraphicFramePr>
        <p:xfrm>
          <a:off x="4832084" y="2075626"/>
          <a:ext cx="4038600" cy="3192462"/>
        </p:xfrm>
        <a:graphic>
          <a:graphicData uri="http://schemas.openxmlformats.org/presentationml/2006/ole">
            <mc:AlternateContent xmlns:mc="http://schemas.openxmlformats.org/markup-compatibility/2006">
              <mc:Choice xmlns:v="urn:schemas-microsoft-com:vml" Requires="v">
                <p:oleObj spid="_x0000_s1029" name="PhotoImpact" r:id="rId4" imgW="3180952" imgH="2514286" progId="PI3.Image">
                  <p:embed/>
                </p:oleObj>
              </mc:Choice>
              <mc:Fallback>
                <p:oleObj name="PhotoImpact" r:id="rId4" imgW="3180952" imgH="2514286" progId="PI3.Image">
                  <p:embed/>
                  <p:pic>
                    <p:nvPicPr>
                      <p:cNvPr id="102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084" y="2075626"/>
                        <a:ext cx="4038600"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7"/>
          <p:cNvSpPr>
            <a:spLocks noChangeArrowheads="1"/>
          </p:cNvSpPr>
          <p:nvPr/>
        </p:nvSpPr>
        <p:spPr bwMode="auto">
          <a:xfrm>
            <a:off x="5029200" y="2065338"/>
            <a:ext cx="3873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l-GR" b="1">
                <a:solidFill>
                  <a:schemeClr val="bg1"/>
                </a:solidFill>
              </a:rPr>
              <a:t>Alfred Wegener (1880-1930)</a:t>
            </a:r>
          </a:p>
        </p:txBody>
      </p:sp>
    </p:spTree>
    <p:extLst>
      <p:ext uri="{BB962C8B-B14F-4D97-AF65-F5344CB8AC3E}">
        <p14:creationId xmlns:p14="http://schemas.microsoft.com/office/powerpoint/2010/main" val="2901824838"/>
      </p:ext>
    </p:extLst>
  </p:cSld>
  <p:clrMapOvr>
    <a:masterClrMapping/>
  </p:clrMapOvr>
  <p:transition spd="med">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cking clock design template">
  <a:themeElements>
    <a:clrScheme name="Ticking clock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cking clock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Ticking clock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cking clock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cking clock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cking clock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cking clock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cking clock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cking clock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cking clock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cking clock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cking clock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cking clock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cking clock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D_BusPres_01_TP01136794 ">
  <a:themeElements>
    <a:clrScheme name="GD_BusPres_01_TP01136794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GD_BusPres_01_TP01136794 ">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GD_BusPres_01_TP01136794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GD_BusPres_01_TP01136794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GD_BusPres_01_TP01136794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Corinthian columns design template</Template>
  <TotalTime>4805</TotalTime>
  <Words>2266</Words>
  <Application>Microsoft Office PowerPoint</Application>
  <PresentationFormat>Προβολή στην οθόνη (4:3)</PresentationFormat>
  <Paragraphs>95</Paragraphs>
  <Slides>47</Slides>
  <Notes>25</Notes>
  <HiddenSlides>0</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47</vt:i4>
      </vt:variant>
    </vt:vector>
  </HeadingPairs>
  <TitlesOfParts>
    <vt:vector size="58" baseType="lpstr">
      <vt:lpstr>Arial</vt:lpstr>
      <vt:lpstr>Calibri</vt:lpstr>
      <vt:lpstr>Palatino Linotype</vt:lpstr>
      <vt:lpstr>Symbol</vt:lpstr>
      <vt:lpstr>Times New Roman</vt:lpstr>
      <vt:lpstr>Verdana</vt:lpstr>
      <vt:lpstr>Wingdings</vt:lpstr>
      <vt:lpstr>Corinthian columns design template</vt:lpstr>
      <vt:lpstr>Ticking clock design template</vt:lpstr>
      <vt:lpstr>GD_BusPres_01_TP01136794 </vt:lpstr>
      <vt:lpstr>PhotoImpact</vt:lpstr>
      <vt:lpstr>Ισοστασία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Θεωρία των Λιθοσφαιρικών Πλακών</vt:lpstr>
      <vt:lpstr>Παρουσίαση του PowerPoint</vt:lpstr>
      <vt:lpstr>Η κίνηση των ηπείρων: μια ιδέα πριν την ώρα της</vt:lpstr>
      <vt:lpstr>Παρουσίαση του PowerPoint</vt:lpstr>
      <vt:lpstr>Παρουσίαση του PowerPoint</vt:lpstr>
      <vt:lpstr>Παρουσίαση του PowerPoint</vt:lpstr>
      <vt:lpstr>Παρουσίαση του PowerPoint</vt:lpstr>
      <vt:lpstr>Αποδείξεις τις Θεωρίας</vt:lpstr>
      <vt:lpstr>Το ταίριασμα των Ηφαλοκρηπίδων</vt:lpstr>
      <vt:lpstr>Παρουσίαση του PowerPoint</vt:lpstr>
      <vt:lpstr>Υφαλοκρηπίδα, Κατωφέρεια και Αβυσικό πεδίο </vt:lpstr>
      <vt:lpstr>Ομοιότητες πετρωμάτων και γεωλογικών δομών Καλή συσχέτιση των πετρωμάτων   - δομές της ίδιας ηλικίας. Σχηματίστηκαν ~ 300 mya, </vt:lpstr>
      <vt:lpstr>Τύπος Πετρωμάτων και Γεωλογικές Δομές</vt:lpstr>
      <vt:lpstr>Όμοιες ακολουθίες πετρωμάτων</vt:lpstr>
      <vt:lpstr>Απολιθώματα</vt:lpstr>
      <vt:lpstr>Απολιθώματα</vt:lpstr>
      <vt:lpstr>Παλαιοκλιματικές Αποδείξεις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Αποκλίνουσες λιθοσφαιρικές πλάκες </vt:lpstr>
      <vt:lpstr>Όρια αποκλίνουσων πλακών</vt:lpstr>
      <vt:lpstr>Συγκλίνουσες λιθοσφαιρικές πλάκες </vt:lpstr>
      <vt:lpstr>Παρουσίαση του PowerPoint</vt:lpstr>
      <vt:lpstr>Παρουσίαση του PowerPoint</vt:lpstr>
      <vt:lpstr>Συγκλίνουσες Πλάκες</vt:lpstr>
      <vt:lpstr>Συγκλίνουσες Πλάκες</vt:lpstr>
      <vt:lpstr>Παρουσίαση του PowerPoint</vt:lpstr>
      <vt:lpstr>Παρουσίαση του PowerPoint</vt:lpstr>
      <vt:lpstr>Λιθοσφαιρικές πλάκες που κινούνται εφαπτομενικά</vt:lpstr>
      <vt:lpstr>Παρουσίαση του PowerPoint</vt:lpstr>
      <vt:lpstr>Παρουσίαση του PowerPoint</vt:lpstr>
      <vt:lpstr>f07_25_pg176</vt:lpstr>
      <vt:lpstr>Οι λιθοσφαιρικές πλάκες στην Ελλάδα</vt:lpstr>
      <vt:lpstr>Παρουσίαση του PowerPoint</vt:lpstr>
      <vt:lpstr>Παρουσίαση του PowerPoint</vt:lpstr>
      <vt:lpstr>Παρουσίαση του PowerPoint</vt:lpstr>
      <vt:lpstr>Παρουσίαση του PowerPoint</vt:lpstr>
    </vt:vector>
  </TitlesOfParts>
  <Company>University of Crete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Παλαιοντολογία: Εισαγωγή</dc:title>
  <dc:creator>George Iliopoulos</dc:creator>
  <cp:lastModifiedBy>makis</cp:lastModifiedBy>
  <cp:revision>200</cp:revision>
  <dcterms:created xsi:type="dcterms:W3CDTF">2006-02-16T08:23:00Z</dcterms:created>
  <dcterms:modified xsi:type="dcterms:W3CDTF">2019-09-26T11:47:38Z</dcterms:modified>
</cp:coreProperties>
</file>