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2" r:id="rId3"/>
    <p:sldId id="275" r:id="rId4"/>
    <p:sldId id="278" r:id="rId5"/>
    <p:sldId id="277" r:id="rId6"/>
    <p:sldId id="279" r:id="rId7"/>
    <p:sldId id="280" r:id="rId8"/>
    <p:sldId id="281" r:id="rId9"/>
    <p:sldId id="282" r:id="rId10"/>
    <p:sldId id="258"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1C8F1B-D13B-4EDC-A492-1A7FD1EC80A0}" type="datetimeFigureOut">
              <a:rPr lang="el-GR" smtClean="0"/>
              <a:pPr/>
              <a:t>17/4/2013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5A9A0C-8E98-4965-B9F0-81D4014791F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10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91FD2F8-1FE6-47AD-A6F3-0B570B45E9A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309B0B-C9E5-41DD-8C13-D0B93DF252C6}" type="datetimeFigureOut">
              <a:rPr lang="el-GR" smtClean="0"/>
              <a:pPr/>
              <a:t>17/4/2013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56309B0B-C9E5-41DD-8C13-D0B93DF252C6}" type="datetimeFigureOut">
              <a:rPr lang="el-GR" smtClean="0"/>
              <a:pPr/>
              <a:t>17/4/2013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6309B0B-C9E5-41DD-8C13-D0B93DF252C6}" type="datetimeFigureOut">
              <a:rPr lang="el-GR" smtClean="0"/>
              <a:pPr/>
              <a:t>17/4/2013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6309B0B-C9E5-41DD-8C13-D0B93DF252C6}" type="datetimeFigureOut">
              <a:rPr lang="el-GR" smtClean="0"/>
              <a:pPr/>
              <a:t>17/4/2013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09B0B-C9E5-41DD-8C13-D0B93DF252C6}" type="datetimeFigureOut">
              <a:rPr lang="el-GR" smtClean="0"/>
              <a:pPr/>
              <a:t>17/4/2013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09B0B-C9E5-41DD-8C13-D0B93DF252C6}" type="datetimeFigureOut">
              <a:rPr lang="el-GR" smtClean="0"/>
              <a:pPr/>
              <a:t>17/4/2013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09B0B-C9E5-41DD-8C13-D0B93DF252C6}" type="datetimeFigureOut">
              <a:rPr lang="el-GR" smtClean="0"/>
              <a:pPr/>
              <a:t>17/4/2013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277A6C2-C663-4443-8840-D4D3F2E594D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09B0B-C9E5-41DD-8C13-D0B93DF252C6}" type="datetimeFigureOut">
              <a:rPr lang="el-GR" smtClean="0"/>
              <a:pPr/>
              <a:t>17/4/2013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7A6C2-C663-4443-8840-D4D3F2E594D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3352800"/>
          </a:xfrm>
          <a:solidFill>
            <a:schemeClr val="accent5">
              <a:lumMod val="40000"/>
              <a:lumOff val="60000"/>
            </a:schemeClr>
          </a:solidFill>
        </p:spPr>
        <p:txBody>
          <a:bodyPr>
            <a:normAutofit/>
          </a:bodyPr>
          <a:lstStyle/>
          <a:p>
            <a:r>
              <a:rPr lang="el-GR" sz="4000" dirty="0" smtClean="0">
                <a:latin typeface="Tahoma" pitchFamily="34" charset="0"/>
                <a:cs typeface="Tahoma" pitchFamily="34" charset="0"/>
              </a:rPr>
              <a:t/>
            </a:r>
            <a:br>
              <a:rPr lang="el-GR" sz="4000" dirty="0" smtClean="0">
                <a:latin typeface="Tahoma" pitchFamily="34" charset="0"/>
                <a:cs typeface="Tahoma" pitchFamily="34" charset="0"/>
              </a:rPr>
            </a:br>
            <a:r>
              <a:rPr lang="el-GR" sz="4000" dirty="0" smtClean="0">
                <a:latin typeface="Tahoma" pitchFamily="34" charset="0"/>
                <a:cs typeface="Tahoma" pitchFamily="34" charset="0"/>
              </a:rPr>
              <a:t>ΚΟΙΝΩΝΙΟΛΟΓΙΑ ΤΗΣ ΟΙΚΟΓΕΝΕΙΑΣ</a:t>
            </a:r>
            <a:endParaRPr lang="el-GR" sz="4000" dirty="0">
              <a:latin typeface="Tahoma" pitchFamily="34" charset="0"/>
              <a:cs typeface="Tahoma" pitchFamily="34" charset="0"/>
            </a:endParaRPr>
          </a:p>
        </p:txBody>
      </p:sp>
      <p:sp>
        <p:nvSpPr>
          <p:cNvPr id="6" name="TextBox 5"/>
          <p:cNvSpPr txBox="1"/>
          <p:nvPr/>
        </p:nvSpPr>
        <p:spPr>
          <a:xfrm>
            <a:off x="3505200" y="4503003"/>
            <a:ext cx="5638800" cy="707886"/>
          </a:xfrm>
          <a:prstGeom prst="rect">
            <a:avLst/>
          </a:prstGeom>
          <a:noFill/>
        </p:spPr>
        <p:txBody>
          <a:bodyPr wrap="square" rtlCol="0">
            <a:spAutoFit/>
          </a:bodyPr>
          <a:lstStyle/>
          <a:p>
            <a:pPr algn="ctr"/>
            <a:r>
              <a:rPr lang="el-GR" sz="2000" dirty="0" smtClean="0">
                <a:latin typeface="Tahoma" pitchFamily="34" charset="0"/>
                <a:cs typeface="Tahoma" pitchFamily="34" charset="0"/>
              </a:rPr>
              <a:t>ΑΝΤΙΓΟΝΗ-ΑΛΜΠΑ ΠΑΠΑΚΩΝΣΤΑΝΤΙΝΟΥ</a:t>
            </a:r>
            <a:endParaRPr lang="en-US" sz="2000" dirty="0" smtClean="0">
              <a:latin typeface="Tahoma" pitchFamily="34" charset="0"/>
              <a:cs typeface="Tahoma" pitchFamily="34" charset="0"/>
            </a:endParaRPr>
          </a:p>
          <a:p>
            <a:pPr algn="ctr"/>
            <a:r>
              <a:rPr lang="el-GR" sz="2000" dirty="0" smtClean="0">
                <a:latin typeface="Tahoma" pitchFamily="34" charset="0"/>
                <a:cs typeface="Tahoma" pitchFamily="34" charset="0"/>
              </a:rPr>
              <a:t>Διδάσκουσα Π.Δ. 407/80</a:t>
            </a:r>
            <a:endParaRPr lang="el-GR" sz="2000" dirty="0">
              <a:latin typeface="Tahoma" pitchFamily="34" charset="0"/>
              <a:cs typeface="Tahoma" pitchFamily="34" charset="0"/>
            </a:endParaRPr>
          </a:p>
        </p:txBody>
      </p:sp>
      <p:sp>
        <p:nvSpPr>
          <p:cNvPr id="5" name="TextBox 4"/>
          <p:cNvSpPr txBox="1"/>
          <p:nvPr/>
        </p:nvSpPr>
        <p:spPr>
          <a:xfrm>
            <a:off x="0" y="6183868"/>
            <a:ext cx="9144000" cy="369332"/>
          </a:xfrm>
          <a:prstGeom prst="rect">
            <a:avLst/>
          </a:prstGeom>
          <a:noFill/>
        </p:spPr>
        <p:txBody>
          <a:bodyPr wrap="square" rtlCol="0">
            <a:spAutoFit/>
          </a:bodyPr>
          <a:lstStyle/>
          <a:p>
            <a:pPr algn="ctr"/>
            <a:r>
              <a:rPr lang="el-GR" dirty="0" smtClean="0">
                <a:latin typeface="Tahoma" pitchFamily="34" charset="0"/>
                <a:cs typeface="Tahoma" pitchFamily="34" charset="0"/>
              </a:rPr>
              <a:t>ΜΑΘΗΜΑ </a:t>
            </a:r>
            <a:r>
              <a:rPr lang="en-US" dirty="0" smtClean="0">
                <a:latin typeface="Tahoma" pitchFamily="34" charset="0"/>
                <a:cs typeface="Tahoma" pitchFamily="34" charset="0"/>
              </a:rPr>
              <a:t>8</a:t>
            </a:r>
            <a:r>
              <a:rPr lang="el-GR" baseline="30000" dirty="0" smtClean="0">
                <a:latin typeface="Tahoma" pitchFamily="34" charset="0"/>
                <a:cs typeface="Tahoma" pitchFamily="34" charset="0"/>
              </a:rPr>
              <a:t>Ο</a:t>
            </a:r>
            <a:r>
              <a:rPr lang="el-GR" dirty="0" smtClean="0">
                <a:latin typeface="Tahoma" pitchFamily="34" charset="0"/>
                <a:cs typeface="Tahoma" pitchFamily="34" charset="0"/>
              </a:rPr>
              <a:t> (</a:t>
            </a:r>
            <a:r>
              <a:rPr lang="en-US" dirty="0" smtClean="0">
                <a:latin typeface="Tahoma" pitchFamily="34" charset="0"/>
                <a:cs typeface="Tahoma" pitchFamily="34" charset="0"/>
              </a:rPr>
              <a:t>05</a:t>
            </a:r>
            <a:r>
              <a:rPr lang="el-GR" dirty="0" smtClean="0">
                <a:latin typeface="Tahoma" pitchFamily="34" charset="0"/>
                <a:cs typeface="Tahoma" pitchFamily="34" charset="0"/>
              </a:rPr>
              <a:t>/0</a:t>
            </a:r>
            <a:r>
              <a:rPr lang="en-US" dirty="0" smtClean="0">
                <a:latin typeface="Tahoma" pitchFamily="34" charset="0"/>
                <a:cs typeface="Tahoma" pitchFamily="34" charset="0"/>
              </a:rPr>
              <a:t>4</a:t>
            </a:r>
            <a:r>
              <a:rPr lang="el-GR" dirty="0" smtClean="0">
                <a:latin typeface="Tahoma" pitchFamily="34" charset="0"/>
                <a:cs typeface="Tahoma" pitchFamily="34" charset="0"/>
              </a:rPr>
              <a:t>/2013): ΕΞΕΤΑΖΟΝΤΑΣ ΤΑ ΟΙΚΟΓΕΝΕΙΑΚΑ ΣΧΗΜΑΤΑ</a:t>
            </a:r>
            <a:endParaRPr lang="el-GR"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219200"/>
          </a:xfrm>
          <a:prstGeom prst="rect">
            <a:avLst/>
          </a:prstGeom>
          <a:solidFill>
            <a:schemeClr val="accent5">
              <a:lumMod val="40000"/>
              <a:lumOff val="60000"/>
            </a:schemeClr>
          </a:solidFill>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l-GR" sz="3600" b="1"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l-GR" sz="3600" b="1" noProof="0" dirty="0" smtClean="0">
                <a:latin typeface="Tahoma" pitchFamily="34" charset="0"/>
                <a:ea typeface="+mj-ea"/>
                <a:cs typeface="Tahoma" pitchFamily="34" charset="0"/>
              </a:rPr>
              <a:t>ΒΙΒΛΙΟΓΡΑΦΙΑ ΜΑΘΗΜΑΤΟΣ</a:t>
            </a:r>
            <a:endParaRPr kumimoji="0" lang="el-GR" sz="3600" b="1"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
        <p:nvSpPr>
          <p:cNvPr id="10" name="TextBox 9"/>
          <p:cNvSpPr txBox="1"/>
          <p:nvPr/>
        </p:nvSpPr>
        <p:spPr>
          <a:xfrm>
            <a:off x="0" y="1219200"/>
            <a:ext cx="9144000" cy="5632311"/>
          </a:xfrm>
          <a:prstGeom prst="rect">
            <a:avLst/>
          </a:prstGeom>
          <a:noFill/>
        </p:spPr>
        <p:txBody>
          <a:bodyPr wrap="square" rtlCol="0">
            <a:spAutoFit/>
          </a:bodyPr>
          <a:lstStyle/>
          <a:p>
            <a:pPr marL="457200" indent="-457200">
              <a:spcAft>
                <a:spcPts val="1200"/>
              </a:spcAft>
              <a:buFont typeface="+mj-lt"/>
              <a:buAutoNum type="arabicPeriod"/>
            </a:pPr>
            <a:r>
              <a:rPr lang="en-US" sz="2000" dirty="0" err="1" smtClean="0">
                <a:latin typeface="Tahoma" pitchFamily="34" charset="0"/>
                <a:cs typeface="Tahoma" pitchFamily="34" charset="0"/>
              </a:rPr>
              <a:t>Cherlin</a:t>
            </a:r>
            <a:r>
              <a:rPr lang="en-US" sz="2000" dirty="0" smtClean="0">
                <a:latin typeface="Tahoma" pitchFamily="34" charset="0"/>
                <a:cs typeface="Tahoma" pitchFamily="34" charset="0"/>
              </a:rPr>
              <a:t>, A. 1978. Remarriage as an incomplete institution. </a:t>
            </a:r>
            <a:r>
              <a:rPr lang="en-US" sz="2000" i="1" dirty="0" smtClean="0">
                <a:latin typeface="Tahoma" pitchFamily="34" charset="0"/>
                <a:cs typeface="Tahoma" pitchFamily="34" charset="0"/>
              </a:rPr>
              <a:t>American Journal of Sociology</a:t>
            </a:r>
            <a:r>
              <a:rPr lang="en-US" sz="2000" dirty="0" smtClean="0">
                <a:latin typeface="Tahoma" pitchFamily="34" charset="0"/>
                <a:cs typeface="Tahoma" pitchFamily="34" charset="0"/>
              </a:rPr>
              <a:t>, </a:t>
            </a:r>
            <a:r>
              <a:rPr lang="en-US" sz="2000" b="1" dirty="0" smtClean="0">
                <a:latin typeface="Tahoma" pitchFamily="34" charset="0"/>
                <a:cs typeface="Tahoma" pitchFamily="34" charset="0"/>
              </a:rPr>
              <a:t>vol. 84 (3/1978)</a:t>
            </a:r>
            <a:r>
              <a:rPr lang="en-US" sz="2000" dirty="0" smtClean="0">
                <a:latin typeface="Tahoma" pitchFamily="34" charset="0"/>
                <a:cs typeface="Tahoma" pitchFamily="34" charset="0"/>
              </a:rPr>
              <a:t>, pp. </a:t>
            </a:r>
            <a:r>
              <a:rPr lang="en-US" sz="2000" dirty="0" smtClean="0">
                <a:latin typeface="Tahoma" pitchFamily="34" charset="0"/>
                <a:cs typeface="Tahoma" pitchFamily="34" charset="0"/>
              </a:rPr>
              <a:t>634-650</a:t>
            </a:r>
            <a:endParaRPr lang="fr-FR" sz="2000" dirty="0" smtClean="0">
              <a:latin typeface="Tahoma" pitchFamily="34" charset="0"/>
              <a:cs typeface="Tahoma" pitchFamily="34" charset="0"/>
            </a:endParaRPr>
          </a:p>
          <a:p>
            <a:pPr marL="457200" lvl="0" indent="-457200">
              <a:spcAft>
                <a:spcPts val="1200"/>
              </a:spcAft>
              <a:buFont typeface="+mj-lt"/>
              <a:buAutoNum type="arabicPeriod"/>
            </a:pPr>
            <a:r>
              <a:rPr lang="fr-FR" sz="2000" dirty="0" err="1" smtClean="0">
                <a:latin typeface="Tahoma" pitchFamily="34" charset="0"/>
                <a:cs typeface="Tahoma" pitchFamily="34" charset="0"/>
              </a:rPr>
              <a:t>Knibiehler</a:t>
            </a:r>
            <a:r>
              <a:rPr lang="fr-FR" sz="2000" dirty="0" smtClean="0">
                <a:latin typeface="Tahoma" pitchFamily="34" charset="0"/>
                <a:cs typeface="Tahoma" pitchFamily="34" charset="0"/>
              </a:rPr>
              <a:t>, Y. 1991. Le célibat. Approche historique. In : F. </a:t>
            </a:r>
            <a:r>
              <a:rPr lang="fr-FR" sz="2000" dirty="0" err="1" smtClean="0">
                <a:latin typeface="Tahoma" pitchFamily="34" charset="0"/>
                <a:cs typeface="Tahoma" pitchFamily="34" charset="0"/>
              </a:rPr>
              <a:t>Singly</a:t>
            </a:r>
            <a:r>
              <a:rPr lang="fr-FR" sz="2000" dirty="0" smtClean="0">
                <a:latin typeface="Tahoma" pitchFamily="34" charset="0"/>
                <a:cs typeface="Tahoma" pitchFamily="34" charset="0"/>
              </a:rPr>
              <a:t> de (</a:t>
            </a:r>
            <a:r>
              <a:rPr lang="fr-FR" sz="2000" dirty="0" err="1" smtClean="0">
                <a:latin typeface="Tahoma" pitchFamily="34" charset="0"/>
                <a:cs typeface="Tahoma" pitchFamily="34" charset="0"/>
              </a:rPr>
              <a:t>sd</a:t>
            </a:r>
            <a:r>
              <a:rPr lang="fr-FR" sz="2000" dirty="0" smtClean="0">
                <a:latin typeface="Tahoma" pitchFamily="34" charset="0"/>
                <a:cs typeface="Tahoma" pitchFamily="34" charset="0"/>
              </a:rPr>
              <a:t>), </a:t>
            </a:r>
            <a:r>
              <a:rPr lang="fr-FR" sz="2000" i="1" dirty="0" smtClean="0">
                <a:latin typeface="Tahoma" pitchFamily="34" charset="0"/>
                <a:cs typeface="Tahoma" pitchFamily="34" charset="0"/>
              </a:rPr>
              <a:t>La famille, l’état des savoirs</a:t>
            </a:r>
            <a:r>
              <a:rPr lang="fr-FR" sz="2000" dirty="0" smtClean="0">
                <a:latin typeface="Tahoma" pitchFamily="34" charset="0"/>
                <a:cs typeface="Tahoma" pitchFamily="34" charset="0"/>
              </a:rPr>
              <a:t>. Paris : La Découverte, pp. </a:t>
            </a:r>
            <a:r>
              <a:rPr lang="fr-FR" sz="2000" dirty="0" smtClean="0">
                <a:latin typeface="Tahoma" pitchFamily="34" charset="0"/>
                <a:cs typeface="Tahoma" pitchFamily="34" charset="0"/>
              </a:rPr>
              <a:t>75-82</a:t>
            </a:r>
          </a:p>
          <a:p>
            <a:pPr marL="457200" lvl="0" indent="-457200">
              <a:spcAft>
                <a:spcPts val="1200"/>
              </a:spcAft>
              <a:buFont typeface="+mj-lt"/>
              <a:buAutoNum type="arabicPeriod"/>
            </a:pPr>
            <a:r>
              <a:rPr lang="fr-FR" sz="2000" dirty="0" smtClean="0">
                <a:latin typeface="Tahoma" pitchFamily="34" charset="0"/>
                <a:cs typeface="Tahoma" pitchFamily="34" charset="0"/>
              </a:rPr>
              <a:t>Le </a:t>
            </a:r>
            <a:r>
              <a:rPr lang="fr-FR" sz="2000" dirty="0" smtClean="0">
                <a:latin typeface="Tahoma" pitchFamily="34" charset="0"/>
                <a:cs typeface="Tahoma" pitchFamily="34" charset="0"/>
              </a:rPr>
              <a:t>Gal, D. &amp; Martin, C. 1995. L’instabilité conjugale et la recomposition familiale. In : F. </a:t>
            </a:r>
            <a:r>
              <a:rPr lang="fr-FR" sz="2000" dirty="0" err="1" smtClean="0">
                <a:latin typeface="Tahoma" pitchFamily="34" charset="0"/>
                <a:cs typeface="Tahoma" pitchFamily="34" charset="0"/>
              </a:rPr>
              <a:t>Singly</a:t>
            </a:r>
            <a:r>
              <a:rPr lang="fr-FR" sz="2000" dirty="0" smtClean="0">
                <a:latin typeface="Tahoma" pitchFamily="34" charset="0"/>
                <a:cs typeface="Tahoma" pitchFamily="34" charset="0"/>
              </a:rPr>
              <a:t> de (</a:t>
            </a:r>
            <a:r>
              <a:rPr lang="fr-FR" sz="2000" dirty="0" err="1" smtClean="0">
                <a:latin typeface="Tahoma" pitchFamily="34" charset="0"/>
                <a:cs typeface="Tahoma" pitchFamily="34" charset="0"/>
              </a:rPr>
              <a:t>sd</a:t>
            </a:r>
            <a:r>
              <a:rPr lang="fr-FR" sz="2000" dirty="0" smtClean="0">
                <a:latin typeface="Tahoma" pitchFamily="34" charset="0"/>
                <a:cs typeface="Tahoma" pitchFamily="34" charset="0"/>
              </a:rPr>
              <a:t>), </a:t>
            </a:r>
            <a:r>
              <a:rPr lang="fr-FR" sz="2000" i="1" dirty="0" smtClean="0">
                <a:latin typeface="Tahoma" pitchFamily="34" charset="0"/>
                <a:cs typeface="Tahoma" pitchFamily="34" charset="0"/>
              </a:rPr>
              <a:t>La famille, l’état des savoirs</a:t>
            </a:r>
            <a:r>
              <a:rPr lang="fr-FR" sz="2000" dirty="0" smtClean="0">
                <a:latin typeface="Tahoma" pitchFamily="34" charset="0"/>
                <a:cs typeface="Tahoma" pitchFamily="34" charset="0"/>
              </a:rPr>
              <a:t>. Paris : La Découverte, pp. </a:t>
            </a:r>
            <a:r>
              <a:rPr lang="fr-FR" sz="2000" dirty="0" smtClean="0">
                <a:latin typeface="Tahoma" pitchFamily="34" charset="0"/>
                <a:cs typeface="Tahoma" pitchFamily="34" charset="0"/>
              </a:rPr>
              <a:t>58-66</a:t>
            </a:r>
            <a:endParaRPr lang="en-US" sz="2000" dirty="0" smtClean="0">
              <a:latin typeface="Tahoma" pitchFamily="34" charset="0"/>
              <a:cs typeface="Tahoma" pitchFamily="34" charset="0"/>
            </a:endParaRPr>
          </a:p>
          <a:p>
            <a:pPr marL="457200" indent="-457200">
              <a:spcAft>
                <a:spcPts val="1200"/>
              </a:spcAft>
              <a:buFont typeface="+mj-lt"/>
              <a:buAutoNum type="arabicPeriod"/>
            </a:pPr>
            <a:r>
              <a:rPr lang="el-GR" sz="2000" dirty="0" smtClean="0">
                <a:latin typeface="Tahoma" pitchFamily="34" charset="0"/>
                <a:cs typeface="Tahoma" pitchFamily="34" charset="0"/>
              </a:rPr>
              <a:t>Μουσούρου</a:t>
            </a:r>
            <a:r>
              <a:rPr lang="el-GR" sz="2000" dirty="0" smtClean="0">
                <a:latin typeface="Tahoma" pitchFamily="34" charset="0"/>
                <a:cs typeface="Tahoma" pitchFamily="34" charset="0"/>
              </a:rPr>
              <a:t>, Λ. 2005. </a:t>
            </a:r>
            <a:r>
              <a:rPr lang="el-GR" sz="2000" i="1" dirty="0" smtClean="0">
                <a:latin typeface="Tahoma" pitchFamily="34" charset="0"/>
                <a:cs typeface="Tahoma" pitchFamily="34" charset="0"/>
              </a:rPr>
              <a:t>Κοινωνιολογία της σύγχρονης οικογένειας</a:t>
            </a:r>
            <a:r>
              <a:rPr lang="el-GR" sz="2000" dirty="0" smtClean="0">
                <a:latin typeface="Tahoma" pitchFamily="34" charset="0"/>
                <a:cs typeface="Tahoma" pitchFamily="34" charset="0"/>
              </a:rPr>
              <a:t>. Αθήνα: </a:t>
            </a:r>
            <a:r>
              <a:rPr lang="en-US" sz="2000" dirty="0" smtClean="0">
                <a:latin typeface="Tahoma" pitchFamily="34" charset="0"/>
                <a:cs typeface="Tahoma" pitchFamily="34" charset="0"/>
              </a:rPr>
              <a:t>Gutenberg</a:t>
            </a:r>
            <a:endParaRPr lang="en-US" sz="2000" dirty="0" smtClean="0">
              <a:latin typeface="Tahoma" pitchFamily="34" charset="0"/>
              <a:ea typeface="Tahoma" pitchFamily="34" charset="0"/>
              <a:cs typeface="Tahoma" pitchFamily="34" charset="0"/>
            </a:endParaRPr>
          </a:p>
          <a:p>
            <a:pPr marL="457200" lvl="0" indent="-457200">
              <a:spcAft>
                <a:spcPts val="1200"/>
              </a:spcAft>
              <a:buFont typeface="+mj-lt"/>
              <a:buAutoNum type="arabicPeriod"/>
            </a:pPr>
            <a:r>
              <a:rPr lang="el-GR" sz="2000" dirty="0" smtClean="0">
                <a:latin typeface="Tahoma" pitchFamily="34" charset="0"/>
                <a:ea typeface="Tahoma" pitchFamily="34" charset="0"/>
                <a:cs typeface="Tahoma" pitchFamily="34" charset="0"/>
              </a:rPr>
              <a:t>Νόβα-Καλτσούνη</a:t>
            </a:r>
            <a:r>
              <a:rPr lang="el-GR" sz="2000" dirty="0" smtClean="0">
                <a:latin typeface="Tahoma" pitchFamily="34" charset="0"/>
                <a:ea typeface="Tahoma" pitchFamily="34" charset="0"/>
                <a:cs typeface="Tahoma" pitchFamily="34" charset="0"/>
              </a:rPr>
              <a:t>, Χ. (επ.), 2004, </a:t>
            </a:r>
            <a:r>
              <a:rPr lang="el-GR" sz="2000" i="1" dirty="0" smtClean="0">
                <a:latin typeface="Tahoma" pitchFamily="34" charset="0"/>
                <a:ea typeface="Tahoma" pitchFamily="34" charset="0"/>
                <a:cs typeface="Tahoma" pitchFamily="34" charset="0"/>
              </a:rPr>
              <a:t>Κείμενα κοινωνιολογίας του γάμου και της οικογένειας</a:t>
            </a:r>
            <a:r>
              <a:rPr lang="el-GR" sz="2000" dirty="0" smtClean="0">
                <a:latin typeface="Tahoma" pitchFamily="34" charset="0"/>
                <a:ea typeface="Tahoma" pitchFamily="34" charset="0"/>
                <a:cs typeface="Tahoma" pitchFamily="34" charset="0"/>
              </a:rPr>
              <a:t>, Αθήνα: </a:t>
            </a:r>
            <a:r>
              <a:rPr lang="el-GR" sz="2000" dirty="0" smtClean="0">
                <a:latin typeface="Tahoma" pitchFamily="34" charset="0"/>
                <a:ea typeface="Tahoma" pitchFamily="34" charset="0"/>
                <a:cs typeface="Tahoma" pitchFamily="34" charset="0"/>
              </a:rPr>
              <a:t>Τυπωθήτω-Δαρδάνος</a:t>
            </a:r>
            <a:endParaRPr lang="en-US" sz="2000" dirty="0" smtClean="0">
              <a:latin typeface="Tahoma" pitchFamily="34" charset="0"/>
              <a:ea typeface="Tahoma" pitchFamily="34" charset="0"/>
              <a:cs typeface="Tahoma" pitchFamily="34" charset="0"/>
            </a:endParaRPr>
          </a:p>
          <a:p>
            <a:pPr marL="457200" indent="-457200">
              <a:spcAft>
                <a:spcPts val="1200"/>
              </a:spcAft>
              <a:buFont typeface="+mj-lt"/>
              <a:buAutoNum type="arabicPeriod"/>
            </a:pPr>
            <a:r>
              <a:rPr lang="en-US" sz="2000" dirty="0" err="1" smtClean="0">
                <a:latin typeface="Tahoma" pitchFamily="34" charset="0"/>
                <a:cs typeface="Tahoma" pitchFamily="34" charset="0"/>
              </a:rPr>
              <a:t>Sayres</a:t>
            </a:r>
            <a:r>
              <a:rPr lang="el-GR" sz="2000" dirty="0" smtClean="0">
                <a:latin typeface="Tahoma" pitchFamily="34" charset="0"/>
                <a:cs typeface="Tahoma" pitchFamily="34" charset="0"/>
              </a:rPr>
              <a:t>, </a:t>
            </a:r>
            <a:r>
              <a:rPr lang="en-US" sz="2000" dirty="0" smtClean="0">
                <a:latin typeface="Tahoma" pitchFamily="34" charset="0"/>
                <a:cs typeface="Tahoma" pitchFamily="34" charset="0"/>
              </a:rPr>
              <a:t>W</a:t>
            </a:r>
            <a:r>
              <a:rPr lang="el-GR" sz="2000" dirty="0" smtClean="0">
                <a:latin typeface="Tahoma" pitchFamily="34" charset="0"/>
                <a:cs typeface="Tahoma" pitchFamily="34" charset="0"/>
              </a:rPr>
              <a:t>. 2004. Τι είναι τελικά η οικογένεια; </a:t>
            </a:r>
            <a:r>
              <a:rPr lang="en-US" sz="2000" dirty="0" smtClean="0">
                <a:latin typeface="Tahoma" pitchFamily="34" charset="0"/>
                <a:cs typeface="Tahoma" pitchFamily="34" charset="0"/>
              </a:rPr>
              <a:t>In</a:t>
            </a:r>
            <a:r>
              <a:rPr lang="el-GR" sz="2000" dirty="0" smtClean="0">
                <a:latin typeface="Tahoma" pitchFamily="34" charset="0"/>
                <a:cs typeface="Tahoma" pitchFamily="34" charset="0"/>
              </a:rPr>
              <a:t>: Χ. Νόβα-Καλτσούνη (επ.), </a:t>
            </a:r>
            <a:r>
              <a:rPr lang="el-GR" sz="2000" i="1" dirty="0" smtClean="0">
                <a:latin typeface="Tahoma" pitchFamily="34" charset="0"/>
                <a:cs typeface="Tahoma" pitchFamily="34" charset="0"/>
              </a:rPr>
              <a:t>Κείμενα κοινωνιολογίας του γάμου και της οικογένειας</a:t>
            </a:r>
            <a:r>
              <a:rPr lang="el-GR" sz="2000" dirty="0" smtClean="0">
                <a:latin typeface="Tahoma" pitchFamily="34" charset="0"/>
                <a:cs typeface="Tahoma" pitchFamily="34" charset="0"/>
              </a:rPr>
              <a:t>, Αθήνα: Τυπωθήτω-Δαρδάνος, </a:t>
            </a:r>
            <a:r>
              <a:rPr lang="el-GR" sz="2000" dirty="0" smtClean="0">
                <a:latin typeface="Tahoma" pitchFamily="34" charset="0"/>
                <a:cs typeface="Tahoma" pitchFamily="34" charset="0"/>
              </a:rPr>
              <a:t>σσ.131-141</a:t>
            </a:r>
            <a:endParaRPr lang="fr-FR" sz="2000" dirty="0" smtClean="0">
              <a:latin typeface="Tahoma" pitchFamily="34" charset="0"/>
              <a:cs typeface="Tahoma" pitchFamily="34" charset="0"/>
            </a:endParaRPr>
          </a:p>
          <a:p>
            <a:pPr marL="457200" lvl="0" indent="-457200">
              <a:spcAft>
                <a:spcPts val="1200"/>
              </a:spcAft>
              <a:buFont typeface="+mj-lt"/>
              <a:buAutoNum type="arabicPeriod"/>
            </a:pPr>
            <a:r>
              <a:rPr lang="fr-FR" sz="2000" dirty="0" err="1" smtClean="0">
                <a:latin typeface="Tahoma" pitchFamily="34" charset="0"/>
                <a:cs typeface="Tahoma" pitchFamily="34" charset="0"/>
              </a:rPr>
              <a:t>Singly</a:t>
            </a:r>
            <a:r>
              <a:rPr lang="fr-FR" sz="2000" dirty="0" smtClean="0">
                <a:latin typeface="Tahoma" pitchFamily="34" charset="0"/>
                <a:cs typeface="Tahoma" pitchFamily="34" charset="0"/>
              </a:rPr>
              <a:t> </a:t>
            </a:r>
            <a:r>
              <a:rPr lang="fr-FR" sz="2000" dirty="0" smtClean="0">
                <a:latin typeface="Tahoma" pitchFamily="34" charset="0"/>
                <a:cs typeface="Tahoma" pitchFamily="34" charset="0"/>
              </a:rPr>
              <a:t>de, F. (</a:t>
            </a:r>
            <a:r>
              <a:rPr lang="fr-FR" sz="2000" dirty="0" err="1" smtClean="0">
                <a:latin typeface="Tahoma" pitchFamily="34" charset="0"/>
                <a:cs typeface="Tahoma" pitchFamily="34" charset="0"/>
              </a:rPr>
              <a:t>sd</a:t>
            </a:r>
            <a:r>
              <a:rPr lang="fr-FR" sz="2000" dirty="0" smtClean="0">
                <a:latin typeface="Tahoma" pitchFamily="34" charset="0"/>
                <a:cs typeface="Tahoma" pitchFamily="34" charset="0"/>
              </a:rPr>
              <a:t>).1991. </a:t>
            </a:r>
            <a:r>
              <a:rPr lang="fr-FR" sz="2000" i="1" dirty="0" smtClean="0">
                <a:latin typeface="Tahoma" pitchFamily="34" charset="0"/>
                <a:cs typeface="Tahoma" pitchFamily="34" charset="0"/>
              </a:rPr>
              <a:t>La famille, l’état des savoirs</a:t>
            </a:r>
            <a:r>
              <a:rPr lang="fr-FR" sz="2000" dirty="0" smtClean="0">
                <a:latin typeface="Tahoma" pitchFamily="34" charset="0"/>
                <a:cs typeface="Tahoma" pitchFamily="34" charset="0"/>
              </a:rPr>
              <a:t>. Paris : La Découverte</a:t>
            </a:r>
            <a:endParaRPr lang="el-GR" sz="20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3" name="TextBox 2"/>
          <p:cNvSpPr txBox="1"/>
          <p:nvPr/>
        </p:nvSpPr>
        <p:spPr>
          <a:xfrm>
            <a:off x="0" y="2204864"/>
            <a:ext cx="9144000" cy="461665"/>
          </a:xfrm>
          <a:prstGeom prst="rect">
            <a:avLst/>
          </a:prstGeom>
          <a:noFill/>
        </p:spPr>
        <p:txBody>
          <a:bodyPr wrap="square" rtlCol="0">
            <a:spAutoFit/>
          </a:bodyPr>
          <a:lstStyle/>
          <a:p>
            <a:pPr marL="180000" indent="-540000">
              <a:spcAft>
                <a:spcPts val="600"/>
              </a:spcAft>
            </a:pPr>
            <a:r>
              <a:rPr lang="el-GR" sz="2400" u="sng" dirty="0" smtClean="0">
                <a:latin typeface="Tahoma" pitchFamily="34" charset="0"/>
                <a:cs typeface="Tahoma" pitchFamily="34" charset="0"/>
              </a:rPr>
              <a:t>Ανύπανδρο ζευγάρι με φυσικά τέκνα</a:t>
            </a:r>
          </a:p>
        </p:txBody>
      </p:sp>
      <p:sp>
        <p:nvSpPr>
          <p:cNvPr id="4" name="TextBox 3"/>
          <p:cNvSpPr txBox="1"/>
          <p:nvPr/>
        </p:nvSpPr>
        <p:spPr>
          <a:xfrm>
            <a:off x="-36512" y="2780928"/>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Αυξημένη συχνότητα εμφάνισης αυτού του σχήματος τα τελευταία χρόνια</a:t>
            </a:r>
            <a:r>
              <a:rPr lang="el-GR" sz="2400" dirty="0" smtClean="0">
                <a:latin typeface="Tahoma" pitchFamily="34" charset="0"/>
                <a:ea typeface="Tahoma" pitchFamily="34" charset="0"/>
                <a:cs typeface="Tahoma" pitchFamily="34" charset="0"/>
              </a:rPr>
              <a:t>.</a:t>
            </a:r>
            <a:endParaRPr lang="el-GR" sz="2400" dirty="0">
              <a:latin typeface="Tahoma" pitchFamily="34" charset="0"/>
              <a:ea typeface="Tahoma" pitchFamily="34" charset="0"/>
              <a:cs typeface="Tahoma" pitchFamily="34" charset="0"/>
            </a:endParaRPr>
          </a:p>
        </p:txBody>
      </p:sp>
      <p:sp>
        <p:nvSpPr>
          <p:cNvPr id="5" name="TextBox 4"/>
          <p:cNvSpPr txBox="1"/>
          <p:nvPr/>
        </p:nvSpPr>
        <p:spPr>
          <a:xfrm>
            <a:off x="0" y="3700965"/>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Συνειδητή άρνηση του θεσμού του γάμου και της συζυγικής σχέσης, όχι όμως της μητρότητας ή της πατρότητας.</a:t>
            </a:r>
            <a:endParaRPr lang="el-GR" sz="2400" dirty="0">
              <a:latin typeface="Tahoma" pitchFamily="34" charset="0"/>
              <a:ea typeface="Tahoma" pitchFamily="34" charset="0"/>
              <a:cs typeface="Tahoma" pitchFamily="34" charset="0"/>
            </a:endParaRPr>
          </a:p>
        </p:txBody>
      </p:sp>
      <p:sp>
        <p:nvSpPr>
          <p:cNvPr id="21" name="TextBox 20"/>
          <p:cNvSpPr txBox="1"/>
          <p:nvPr/>
        </p:nvSpPr>
        <p:spPr>
          <a:xfrm>
            <a:off x="-36512" y="1671191"/>
            <a:ext cx="9144000" cy="461665"/>
          </a:xfrm>
          <a:prstGeom prst="rect">
            <a:avLst/>
          </a:prstGeom>
          <a:noFill/>
        </p:spPr>
        <p:txBody>
          <a:bodyPr wrap="square" rtlCol="0">
            <a:spAutoFit/>
          </a:bodyPr>
          <a:lstStyle/>
          <a:p>
            <a:pPr marL="180000" indent="-540000">
              <a:spcAft>
                <a:spcPts val="600"/>
              </a:spcAft>
            </a:pPr>
            <a:r>
              <a:rPr lang="el-GR" sz="2400" b="1" dirty="0" smtClean="0">
                <a:latin typeface="Tahoma" pitchFamily="34" charset="0"/>
                <a:cs typeface="Tahoma" pitchFamily="34" charset="0"/>
              </a:rPr>
              <a:t>Μη συμβατικά οικογενειακά σχήματα</a:t>
            </a:r>
          </a:p>
        </p:txBody>
      </p:sp>
      <p:sp>
        <p:nvSpPr>
          <p:cNvPr id="22" name="TextBox 21"/>
          <p:cNvSpPr txBox="1"/>
          <p:nvPr/>
        </p:nvSpPr>
        <p:spPr>
          <a:xfrm>
            <a:off x="36512" y="5685055"/>
            <a:ext cx="9107488"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Τις περισσότερες φορές, η σχέση των γονέων χαρακτηρίζεται και από σεξουαλική αποκλειστικότητα και από συναισθηματική κάλυψη.</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1016" y="4686235"/>
            <a:ext cx="9107488" cy="830997"/>
          </a:xfrm>
          <a:prstGeom prst="rect">
            <a:avLst/>
          </a:prstGeom>
          <a:noFill/>
        </p:spPr>
        <p:txBody>
          <a:bodyPr wrap="square" rtlCol="0">
            <a:spAutoFit/>
          </a:bodyPr>
          <a:lstStyle/>
          <a:p>
            <a:r>
              <a:rPr lang="el-GR" sz="2400" dirty="0" smtClean="0">
                <a:latin typeface="Tahoma" pitchFamily="34" charset="0"/>
                <a:cs typeface="Tahoma" pitchFamily="34" charset="0"/>
              </a:rPr>
              <a:t>Η άρνηση του δεσμού του γάμου έχει να κάνει συνήθως με πρακτικά και οικονομικά οφέλη ή με ιδεολογικές αντιλήψεις.</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strips(downRight)">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2"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3" name="TextBox 2"/>
          <p:cNvSpPr txBox="1"/>
          <p:nvPr/>
        </p:nvSpPr>
        <p:spPr>
          <a:xfrm>
            <a:off x="0" y="1671191"/>
            <a:ext cx="9144000" cy="461665"/>
          </a:xfrm>
          <a:prstGeom prst="rect">
            <a:avLst/>
          </a:prstGeom>
          <a:noFill/>
        </p:spPr>
        <p:txBody>
          <a:bodyPr wrap="square" rtlCol="0">
            <a:spAutoFit/>
          </a:bodyPr>
          <a:lstStyle/>
          <a:p>
            <a:pPr marL="180000" indent="-540000">
              <a:spcAft>
                <a:spcPts val="600"/>
              </a:spcAft>
            </a:pPr>
            <a:r>
              <a:rPr lang="el-GR" sz="2400" u="sng" dirty="0" smtClean="0">
                <a:latin typeface="Tahoma" pitchFamily="34" charset="0"/>
                <a:cs typeface="Tahoma" pitchFamily="34" charset="0"/>
              </a:rPr>
              <a:t>Μοναχικότητα</a:t>
            </a:r>
          </a:p>
        </p:txBody>
      </p:sp>
      <p:sp>
        <p:nvSpPr>
          <p:cNvPr id="4" name="TextBox 3"/>
          <p:cNvSpPr txBox="1"/>
          <p:nvPr/>
        </p:nvSpPr>
        <p:spPr>
          <a:xfrm>
            <a:off x="-36512" y="2237963"/>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Μορφή ιδιωτικής ζωής του δυτικού πολιτισμού, η οποία θέτει υπο αμφισβήτηση τον θεμελιώδη για την κοινωνία θεσμό του γάμου.</a:t>
            </a:r>
            <a:endParaRPr lang="el-GR" sz="2400" dirty="0">
              <a:latin typeface="Tahoma" pitchFamily="34" charset="0"/>
              <a:ea typeface="Tahoma" pitchFamily="34" charset="0"/>
              <a:cs typeface="Tahoma" pitchFamily="34" charset="0"/>
            </a:endParaRPr>
          </a:p>
        </p:txBody>
      </p:sp>
      <p:sp>
        <p:nvSpPr>
          <p:cNvPr id="22" name="TextBox 21"/>
          <p:cNvSpPr txBox="1"/>
          <p:nvPr/>
        </p:nvSpPr>
        <p:spPr>
          <a:xfrm>
            <a:off x="0" y="5550331"/>
            <a:ext cx="9107488"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Διαφορετική η στάση και η αντιμετώπιση της κοινωνίας απέναντι στον ανύπανδρο άντρα και την ανύπανδρη γυναίκα.</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467544" y="3255367"/>
            <a:ext cx="863994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Προχριστιανικά χρόνια</a:t>
            </a:r>
            <a:endParaRPr lang="el-GR" sz="2400" dirty="0">
              <a:latin typeface="Tahoma" pitchFamily="34" charset="0"/>
              <a:ea typeface="Tahoma" pitchFamily="34" charset="0"/>
              <a:cs typeface="Tahoma" pitchFamily="34" charset="0"/>
            </a:endParaRPr>
          </a:p>
        </p:txBody>
      </p:sp>
      <p:sp>
        <p:nvSpPr>
          <p:cNvPr id="10" name="Right Arrow 9"/>
          <p:cNvSpPr/>
          <p:nvPr/>
        </p:nvSpPr>
        <p:spPr>
          <a:xfrm>
            <a:off x="72008" y="3366284"/>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TextBox 10"/>
          <p:cNvSpPr txBox="1"/>
          <p:nvPr/>
        </p:nvSpPr>
        <p:spPr>
          <a:xfrm>
            <a:off x="468560" y="3789040"/>
            <a:ext cx="863994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Χριστιανισμός</a:t>
            </a:r>
            <a:endParaRPr lang="el-GR" sz="2400" dirty="0">
              <a:latin typeface="Tahoma" pitchFamily="34" charset="0"/>
              <a:ea typeface="Tahoma" pitchFamily="34" charset="0"/>
              <a:cs typeface="Tahoma" pitchFamily="34" charset="0"/>
            </a:endParaRPr>
          </a:p>
        </p:txBody>
      </p:sp>
      <p:sp>
        <p:nvSpPr>
          <p:cNvPr id="12" name="Right Arrow 11"/>
          <p:cNvSpPr/>
          <p:nvPr/>
        </p:nvSpPr>
        <p:spPr>
          <a:xfrm>
            <a:off x="73024" y="3899957"/>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TextBox 12"/>
          <p:cNvSpPr txBox="1"/>
          <p:nvPr/>
        </p:nvSpPr>
        <p:spPr>
          <a:xfrm>
            <a:off x="467544" y="4335487"/>
            <a:ext cx="863994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Δημογραφικά οφέλη</a:t>
            </a:r>
            <a:endParaRPr lang="el-GR" sz="2400" dirty="0">
              <a:latin typeface="Tahoma" pitchFamily="34" charset="0"/>
              <a:ea typeface="Tahoma" pitchFamily="34" charset="0"/>
              <a:cs typeface="Tahoma" pitchFamily="34" charset="0"/>
            </a:endParaRPr>
          </a:p>
        </p:txBody>
      </p:sp>
      <p:sp>
        <p:nvSpPr>
          <p:cNvPr id="14" name="Right Arrow 13"/>
          <p:cNvSpPr/>
          <p:nvPr/>
        </p:nvSpPr>
        <p:spPr>
          <a:xfrm>
            <a:off x="72008" y="4446404"/>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extBox 14"/>
          <p:cNvSpPr txBox="1"/>
          <p:nvPr/>
        </p:nvSpPr>
        <p:spPr>
          <a:xfrm>
            <a:off x="467544" y="4869160"/>
            <a:ext cx="863994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Οικονομικά οφέλη</a:t>
            </a:r>
            <a:endParaRPr lang="el-GR" sz="2400" dirty="0">
              <a:latin typeface="Tahoma" pitchFamily="34" charset="0"/>
              <a:ea typeface="Tahoma" pitchFamily="34" charset="0"/>
              <a:cs typeface="Tahoma" pitchFamily="34" charset="0"/>
            </a:endParaRPr>
          </a:p>
        </p:txBody>
      </p:sp>
      <p:sp>
        <p:nvSpPr>
          <p:cNvPr id="16" name="Right Arrow 15"/>
          <p:cNvSpPr/>
          <p:nvPr/>
        </p:nvSpPr>
        <p:spPr>
          <a:xfrm>
            <a:off x="72008" y="4980077"/>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left)">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500"/>
                                        <p:tgtEl>
                                          <p:spTgt spid="1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6" fill="hold" grpId="0" nodeType="click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strips(downRight)">
                                      <p:cBhvr>
                                        <p:cTn id="4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2" grpId="0"/>
      <p:bldP spid="9" grpId="0"/>
      <p:bldP spid="10" grpId="0" animBg="1"/>
      <p:bldP spid="11" grpId="0"/>
      <p:bldP spid="12" grpId="0" animBg="1"/>
      <p:bldP spid="13" grpId="0"/>
      <p:bldP spid="14" grpId="0" animBg="1"/>
      <p:bldP spid="15" grpId="0"/>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3" name="TextBox 2"/>
          <p:cNvSpPr txBox="1"/>
          <p:nvPr/>
        </p:nvSpPr>
        <p:spPr>
          <a:xfrm>
            <a:off x="0" y="1628800"/>
            <a:ext cx="9144000" cy="461665"/>
          </a:xfrm>
          <a:prstGeom prst="rect">
            <a:avLst/>
          </a:prstGeom>
          <a:noFill/>
        </p:spPr>
        <p:txBody>
          <a:bodyPr wrap="square" rtlCol="0">
            <a:spAutoFit/>
          </a:bodyPr>
          <a:lstStyle/>
          <a:p>
            <a:pPr marL="180000" indent="-540000">
              <a:spcAft>
                <a:spcPts val="600"/>
              </a:spcAft>
            </a:pPr>
            <a:r>
              <a:rPr lang="el-GR" sz="2400" i="1" u="sng" dirty="0" smtClean="0">
                <a:latin typeface="Tahoma" pitchFamily="34" charset="0"/>
                <a:cs typeface="Tahoma" pitchFamily="34" charset="0"/>
              </a:rPr>
              <a:t>Διαφοροποιημένα ως προς τη δομή σχήματα</a:t>
            </a:r>
          </a:p>
        </p:txBody>
      </p:sp>
      <p:sp>
        <p:nvSpPr>
          <p:cNvPr id="4" name="TextBox 3"/>
          <p:cNvSpPr txBox="1"/>
          <p:nvPr/>
        </p:nvSpPr>
        <p:spPr>
          <a:xfrm>
            <a:off x="-36512" y="2175247"/>
            <a:ext cx="9144000"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Οικογένειες από δεύτερο γάμο</a:t>
            </a:r>
            <a:endParaRPr lang="el-GR" sz="2400" u="sng" dirty="0">
              <a:latin typeface="Tahoma" pitchFamily="34" charset="0"/>
              <a:ea typeface="Tahoma" pitchFamily="34" charset="0"/>
              <a:cs typeface="Tahoma" pitchFamily="34" charset="0"/>
            </a:endParaRPr>
          </a:p>
        </p:txBody>
      </p:sp>
      <p:sp>
        <p:nvSpPr>
          <p:cNvPr id="5" name="TextBox 4"/>
          <p:cNvSpPr txBox="1"/>
          <p:nvPr/>
        </p:nvSpPr>
        <p:spPr>
          <a:xfrm>
            <a:off x="0" y="2819251"/>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Σχετίζεται με την αύξηση των διαζυγίων και εμφανίζει μεγάλη εσωτερική ανομοιογένεια ως οικογενειακό σχήμα.</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1016" y="3722256"/>
            <a:ext cx="9107488" cy="1938992"/>
          </a:xfrm>
          <a:prstGeom prst="rect">
            <a:avLst/>
          </a:prstGeom>
          <a:noFill/>
        </p:spPr>
        <p:txBody>
          <a:bodyPr wrap="square" rtlCol="0">
            <a:spAutoFit/>
          </a:bodyPr>
          <a:lstStyle/>
          <a:p>
            <a:pPr algn="just"/>
            <a:r>
              <a:rPr lang="el-GR" sz="2400" dirty="0" smtClean="0">
                <a:latin typeface="Tahoma" pitchFamily="34" charset="0"/>
                <a:cs typeface="Tahoma" pitchFamily="34" charset="0"/>
              </a:rPr>
              <a:t>Μέσα από τη σύσταση νέων νοικοκυριών η οικογένεια απομακρύνεται από τα συνήθη ενδοοικογενειακά πλέγματα σχέσεων και παίρνει τη μορφή ενός δικτύου που παρουσιάζει συνθετότητα τόσο σε επίπεδο συναισθημάτων, όσο και εξουσίας και λειτουργικότητας.</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1016" y="5919663"/>
            <a:ext cx="9107488" cy="461665"/>
          </a:xfrm>
          <a:prstGeom prst="rect">
            <a:avLst/>
          </a:prstGeom>
          <a:noFill/>
        </p:spPr>
        <p:txBody>
          <a:bodyPr wrap="square" rtlCol="0">
            <a:spAutoFit/>
          </a:bodyPr>
          <a:lstStyle/>
          <a:p>
            <a:pPr algn="ctr"/>
            <a:r>
              <a:rPr lang="el-GR" sz="2400" i="1" dirty="0" smtClean="0">
                <a:latin typeface="Tahoma" pitchFamily="34" charset="0"/>
                <a:cs typeface="Tahoma" pitchFamily="34" charset="0"/>
              </a:rPr>
              <a:t>Ποιοι παράγοντες κάνουν μη εύκολα ανιχνεύσιμο αυτό το σχήμα;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lide(fromBottom)">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4" name="TextBox 3"/>
          <p:cNvSpPr txBox="1"/>
          <p:nvPr/>
        </p:nvSpPr>
        <p:spPr>
          <a:xfrm>
            <a:off x="-36512" y="1661899"/>
            <a:ext cx="9144000" cy="1938992"/>
          </a:xfrm>
          <a:prstGeom prst="rect">
            <a:avLst/>
          </a:prstGeom>
          <a:noFill/>
        </p:spPr>
        <p:txBody>
          <a:bodyPr wrap="square" rtlCol="0">
            <a:spAutoFit/>
          </a:bodyPr>
          <a:lstStyle/>
          <a:p>
            <a:pPr algn="just"/>
            <a:r>
              <a:rPr lang="el-GR" sz="2400" dirty="0" smtClean="0">
                <a:latin typeface="Tahoma" pitchFamily="34" charset="0"/>
                <a:cs typeface="Tahoma" pitchFamily="34" charset="0"/>
              </a:rPr>
              <a:t>Τα προβλήματα που αντιμετωπίζουν οι σύζυγοι σε δεύτερο γάμο εξαρτώνται σε μεγάλο βαθμό από τα εμπόδια οικοδόμησης σωστών σχέσεων με τα παιδιά από προηγούμενο γάμο, καθώς και από τη δυσκολία να κατακτηθεί η αποδοχή, η εμπιστοσύνη και η αγάπη τους.</a:t>
            </a:r>
            <a:endParaRPr lang="el-GR" sz="2400" dirty="0">
              <a:latin typeface="Tahoma" pitchFamily="34" charset="0"/>
              <a:ea typeface="Tahoma" pitchFamily="34" charset="0"/>
              <a:cs typeface="Tahoma" pitchFamily="34" charset="0"/>
            </a:endParaRPr>
          </a:p>
        </p:txBody>
      </p:sp>
      <p:sp>
        <p:nvSpPr>
          <p:cNvPr id="22" name="TextBox 21"/>
          <p:cNvSpPr txBox="1"/>
          <p:nvPr/>
        </p:nvSpPr>
        <p:spPr>
          <a:xfrm>
            <a:off x="0" y="3750131"/>
            <a:ext cx="9107488"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Για τη δομή αυτού του σχήματος δεν υπάρχει κάποιο κοινωνικό πλαίσιο αναφοράς, ούτε κάποιο πρότυπο σχέσεων.</a:t>
            </a:r>
            <a:endParaRPr lang="el-GR" sz="2400" dirty="0">
              <a:latin typeface="Tahoma" pitchFamily="34" charset="0"/>
              <a:ea typeface="Tahoma" pitchFamily="34" charset="0"/>
              <a:cs typeface="Tahoma" pitchFamily="34" charset="0"/>
            </a:endParaRPr>
          </a:p>
        </p:txBody>
      </p:sp>
      <p:sp>
        <p:nvSpPr>
          <p:cNvPr id="17" name="TextBox 16"/>
          <p:cNvSpPr txBox="1"/>
          <p:nvPr/>
        </p:nvSpPr>
        <p:spPr>
          <a:xfrm>
            <a:off x="467544" y="4839543"/>
            <a:ext cx="863994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Προβλήματα διανομής ρόλων και ανάληψης ευθυνών</a:t>
            </a:r>
            <a:endParaRPr lang="el-GR" sz="2400" dirty="0">
              <a:latin typeface="Tahoma" pitchFamily="34" charset="0"/>
              <a:ea typeface="Tahoma" pitchFamily="34" charset="0"/>
              <a:cs typeface="Tahoma" pitchFamily="34" charset="0"/>
            </a:endParaRPr>
          </a:p>
        </p:txBody>
      </p:sp>
      <p:sp>
        <p:nvSpPr>
          <p:cNvPr id="18" name="Right Arrow 17"/>
          <p:cNvSpPr/>
          <p:nvPr/>
        </p:nvSpPr>
        <p:spPr>
          <a:xfrm>
            <a:off x="72008" y="4950460"/>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TextBox 18"/>
          <p:cNvSpPr txBox="1"/>
          <p:nvPr/>
        </p:nvSpPr>
        <p:spPr>
          <a:xfrm>
            <a:off x="467544" y="5559623"/>
            <a:ext cx="8639944"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Θεσμικά και νομικά προβλήματα</a:t>
            </a:r>
            <a:endParaRPr lang="el-GR" sz="2400" dirty="0">
              <a:latin typeface="Tahoma" pitchFamily="34" charset="0"/>
              <a:ea typeface="Tahoma" pitchFamily="34" charset="0"/>
              <a:cs typeface="Tahoma" pitchFamily="34" charset="0"/>
            </a:endParaRPr>
          </a:p>
        </p:txBody>
      </p:sp>
      <p:sp>
        <p:nvSpPr>
          <p:cNvPr id="20" name="Right Arrow 19"/>
          <p:cNvSpPr/>
          <p:nvPr/>
        </p:nvSpPr>
        <p:spPr>
          <a:xfrm>
            <a:off x="72008" y="5670540"/>
            <a:ext cx="323528" cy="288032"/>
          </a:xfrm>
          <a:prstGeom prst="right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strips(downRigh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left)">
                                      <p:cBhvr>
                                        <p:cTn id="20" dur="500"/>
                                        <p:tgtEl>
                                          <p:spTgt spid="20"/>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left)">
                                      <p:cBhvr>
                                        <p:cTn id="2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7" grpId="0"/>
      <p:bldP spid="18" grpId="0" animBg="1"/>
      <p:bldP spid="19" grpId="0"/>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4" name="TextBox 3"/>
          <p:cNvSpPr txBox="1"/>
          <p:nvPr/>
        </p:nvSpPr>
        <p:spPr>
          <a:xfrm>
            <a:off x="-36512" y="1671191"/>
            <a:ext cx="9144000"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Θετές και ανάδοχες οικογένειες</a:t>
            </a:r>
            <a:endParaRPr lang="el-GR" sz="2400" u="sng" dirty="0">
              <a:latin typeface="Tahoma" pitchFamily="34" charset="0"/>
              <a:ea typeface="Tahoma" pitchFamily="34" charset="0"/>
              <a:cs typeface="Tahoma" pitchFamily="34" charset="0"/>
            </a:endParaRPr>
          </a:p>
        </p:txBody>
      </p:sp>
      <p:sp>
        <p:nvSpPr>
          <p:cNvPr id="5" name="TextBox 4"/>
          <p:cNvSpPr txBox="1"/>
          <p:nvPr/>
        </p:nvSpPr>
        <p:spPr>
          <a:xfrm>
            <a:off x="0" y="2319263"/>
            <a:ext cx="9144000" cy="461665"/>
          </a:xfrm>
          <a:prstGeom prst="rect">
            <a:avLst/>
          </a:prstGeom>
          <a:noFill/>
        </p:spPr>
        <p:txBody>
          <a:bodyPr wrap="square" rtlCol="0">
            <a:spAutoFit/>
          </a:bodyPr>
          <a:lstStyle/>
          <a:p>
            <a:pPr algn="ctr"/>
            <a:r>
              <a:rPr lang="el-GR" sz="2400" i="1" dirty="0" smtClean="0">
                <a:latin typeface="Tahoma" pitchFamily="34" charset="0"/>
                <a:cs typeface="Tahoma" pitchFamily="34" charset="0"/>
              </a:rPr>
              <a:t>Πόσο εύκολα ανιχνεύσιμο είναι αυτό το σχήμα;</a:t>
            </a:r>
            <a:endParaRPr lang="el-GR" sz="2400" i="1" dirty="0">
              <a:latin typeface="Tahoma" pitchFamily="34" charset="0"/>
              <a:ea typeface="Tahoma" pitchFamily="34" charset="0"/>
              <a:cs typeface="Tahoma" pitchFamily="34" charset="0"/>
            </a:endParaRPr>
          </a:p>
        </p:txBody>
      </p:sp>
      <p:sp>
        <p:nvSpPr>
          <p:cNvPr id="8" name="TextBox 7"/>
          <p:cNvSpPr txBox="1"/>
          <p:nvPr/>
        </p:nvSpPr>
        <p:spPr>
          <a:xfrm>
            <a:off x="1016" y="4077072"/>
            <a:ext cx="4066928" cy="2677656"/>
          </a:xfrm>
          <a:prstGeom prst="rect">
            <a:avLst/>
          </a:prstGeom>
          <a:noFill/>
        </p:spPr>
        <p:txBody>
          <a:bodyPr wrap="square" rtlCol="0">
            <a:spAutoFit/>
          </a:bodyPr>
          <a:lstStyle/>
          <a:p>
            <a:pPr algn="just"/>
            <a:r>
              <a:rPr lang="el-GR" sz="2400" dirty="0" smtClean="0">
                <a:latin typeface="Tahoma" pitchFamily="34" charset="0"/>
                <a:cs typeface="Tahoma" pitchFamily="34" charset="0"/>
              </a:rPr>
              <a:t>Οι οικογένειες εκείνες που φιλοξενούν για κάποιο χρονικό διάστημα παιδιά των οποίων οι φυσικοί γονείς είτε δεν ζουν πια, είτε έχουν κριθεί ακατάλληλοι να τα φροντίσουν.</a:t>
            </a:r>
            <a:endParaRPr lang="el-GR" sz="2400" dirty="0">
              <a:latin typeface="Tahoma" pitchFamily="34" charset="0"/>
              <a:ea typeface="Tahoma" pitchFamily="34" charset="0"/>
              <a:cs typeface="Tahoma" pitchFamily="34" charset="0"/>
            </a:endParaRPr>
          </a:p>
        </p:txBody>
      </p:sp>
      <p:sp>
        <p:nvSpPr>
          <p:cNvPr id="9" name="TextBox 8"/>
          <p:cNvSpPr txBox="1"/>
          <p:nvPr/>
        </p:nvSpPr>
        <p:spPr>
          <a:xfrm>
            <a:off x="4788024" y="4077072"/>
            <a:ext cx="4392488" cy="1569660"/>
          </a:xfrm>
          <a:prstGeom prst="rect">
            <a:avLst/>
          </a:prstGeom>
          <a:noFill/>
        </p:spPr>
        <p:txBody>
          <a:bodyPr wrap="square" rtlCol="0">
            <a:spAutoFit/>
          </a:bodyPr>
          <a:lstStyle/>
          <a:p>
            <a:r>
              <a:rPr lang="el-GR" sz="2400" dirty="0" smtClean="0">
                <a:latin typeface="Tahoma" pitchFamily="34" charset="0"/>
                <a:cs typeface="Tahoma" pitchFamily="34" charset="0"/>
              </a:rPr>
              <a:t>Οικογένειες παρόμοιες με τις πυρηνικές με τη διαφορά ότι τα παιδιά δεν είναι βιολογικά-φυσικά.</a:t>
            </a:r>
          </a:p>
        </p:txBody>
      </p:sp>
      <p:sp>
        <p:nvSpPr>
          <p:cNvPr id="7" name="TextBox 6"/>
          <p:cNvSpPr txBox="1"/>
          <p:nvPr/>
        </p:nvSpPr>
        <p:spPr>
          <a:xfrm>
            <a:off x="-36512" y="3111351"/>
            <a:ext cx="324036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Ανάδοχες οικογένειες</a:t>
            </a:r>
            <a:endParaRPr lang="el-GR" sz="2400" dirty="0">
              <a:latin typeface="Tahoma" pitchFamily="34" charset="0"/>
              <a:ea typeface="Tahoma" pitchFamily="34" charset="0"/>
              <a:cs typeface="Tahoma" pitchFamily="34" charset="0"/>
            </a:endParaRPr>
          </a:p>
        </p:txBody>
      </p:sp>
      <p:sp>
        <p:nvSpPr>
          <p:cNvPr id="11" name="TextBox 10"/>
          <p:cNvSpPr txBox="1"/>
          <p:nvPr/>
        </p:nvSpPr>
        <p:spPr>
          <a:xfrm>
            <a:off x="5436096" y="3111351"/>
            <a:ext cx="324036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Θετές οικογένειες</a:t>
            </a:r>
            <a:endParaRPr lang="el-GR" sz="2400" dirty="0">
              <a:latin typeface="Tahoma" pitchFamily="34" charset="0"/>
              <a:ea typeface="Tahoma" pitchFamily="34" charset="0"/>
              <a:cs typeface="Tahoma" pitchFamily="34" charset="0"/>
            </a:endParaRPr>
          </a:p>
        </p:txBody>
      </p:sp>
      <p:sp>
        <p:nvSpPr>
          <p:cNvPr id="12" name="Down Arrow 11"/>
          <p:cNvSpPr/>
          <p:nvPr/>
        </p:nvSpPr>
        <p:spPr>
          <a:xfrm>
            <a:off x="1043608" y="3573016"/>
            <a:ext cx="432048" cy="360040"/>
          </a:xfrm>
          <a:prstGeom prst="down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Down Arrow 12"/>
          <p:cNvSpPr/>
          <p:nvPr/>
        </p:nvSpPr>
        <p:spPr>
          <a:xfrm>
            <a:off x="6588224" y="3573016"/>
            <a:ext cx="432048" cy="360040"/>
          </a:xfrm>
          <a:prstGeom prst="down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trips(downRigh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trips(downRight)">
                                      <p:cBhvr>
                                        <p:cTn id="20" dur="500"/>
                                        <p:tgtEl>
                                          <p:spTgt spid="12"/>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downRight)">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strips(downRight)">
                                      <p:cBhvr>
                                        <p:cTn id="28" dur="500"/>
                                        <p:tgtEl>
                                          <p:spTgt spid="13"/>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strips(downRight)">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7" grpId="0"/>
      <p:bldP spid="11" grpId="0"/>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8" name="TextBox 7"/>
          <p:cNvSpPr txBox="1"/>
          <p:nvPr/>
        </p:nvSpPr>
        <p:spPr>
          <a:xfrm>
            <a:off x="-108520" y="2627620"/>
            <a:ext cx="4715000" cy="461665"/>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Προσωρινότητα των σχέσεων</a:t>
            </a:r>
            <a:endParaRPr lang="el-GR" sz="2400" dirty="0">
              <a:latin typeface="Tahoma" pitchFamily="34" charset="0"/>
              <a:ea typeface="Tahoma" pitchFamily="34" charset="0"/>
              <a:cs typeface="Tahoma" pitchFamily="34" charset="0"/>
            </a:endParaRPr>
          </a:p>
        </p:txBody>
      </p:sp>
      <p:sp>
        <p:nvSpPr>
          <p:cNvPr id="7" name="TextBox 6"/>
          <p:cNvSpPr txBox="1"/>
          <p:nvPr/>
        </p:nvSpPr>
        <p:spPr>
          <a:xfrm>
            <a:off x="467544" y="1835532"/>
            <a:ext cx="324036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Ανάδοχες οικογένειες</a:t>
            </a:r>
            <a:endParaRPr lang="el-GR" sz="2400" dirty="0">
              <a:latin typeface="Tahoma" pitchFamily="34" charset="0"/>
              <a:ea typeface="Tahoma" pitchFamily="34" charset="0"/>
              <a:cs typeface="Tahoma" pitchFamily="34" charset="0"/>
            </a:endParaRPr>
          </a:p>
        </p:txBody>
      </p:sp>
      <p:sp>
        <p:nvSpPr>
          <p:cNvPr id="10" name="Not Equal 9"/>
          <p:cNvSpPr/>
          <p:nvPr/>
        </p:nvSpPr>
        <p:spPr>
          <a:xfrm>
            <a:off x="4211960" y="1865149"/>
            <a:ext cx="576064" cy="432048"/>
          </a:xfrm>
          <a:prstGeom prst="mathNotEqual">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1" name="TextBox 10"/>
          <p:cNvSpPr txBox="1"/>
          <p:nvPr/>
        </p:nvSpPr>
        <p:spPr>
          <a:xfrm>
            <a:off x="5436096" y="1835532"/>
            <a:ext cx="3240360" cy="461665"/>
          </a:xfrm>
          <a:prstGeom prst="rect">
            <a:avLst/>
          </a:prstGeom>
          <a:noFill/>
        </p:spPr>
        <p:txBody>
          <a:bodyPr wrap="square" rtlCol="0">
            <a:spAutoFit/>
          </a:bodyPr>
          <a:lstStyle/>
          <a:p>
            <a:pPr algn="just"/>
            <a:r>
              <a:rPr lang="el-GR" sz="2400" dirty="0" smtClean="0">
                <a:latin typeface="Tahoma" pitchFamily="34" charset="0"/>
                <a:cs typeface="Tahoma" pitchFamily="34" charset="0"/>
              </a:rPr>
              <a:t>Θετές οικογένειες</a:t>
            </a:r>
            <a:endParaRPr lang="el-GR" sz="2400" dirty="0">
              <a:latin typeface="Tahoma" pitchFamily="34" charset="0"/>
              <a:ea typeface="Tahoma" pitchFamily="34" charset="0"/>
              <a:cs typeface="Tahoma" pitchFamily="34" charset="0"/>
            </a:endParaRPr>
          </a:p>
        </p:txBody>
      </p:sp>
      <p:sp>
        <p:nvSpPr>
          <p:cNvPr id="14" name="TextBox 13"/>
          <p:cNvSpPr txBox="1"/>
          <p:nvPr/>
        </p:nvSpPr>
        <p:spPr>
          <a:xfrm>
            <a:off x="4718048" y="2627620"/>
            <a:ext cx="4425952" cy="461665"/>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Μονιμότητα των σχέσεων</a:t>
            </a:r>
            <a:endParaRPr lang="el-GR" sz="2400" dirty="0">
              <a:latin typeface="Tahoma" pitchFamily="34" charset="0"/>
              <a:ea typeface="Tahoma" pitchFamily="34" charset="0"/>
              <a:cs typeface="Tahoma" pitchFamily="34" charset="0"/>
            </a:endParaRPr>
          </a:p>
        </p:txBody>
      </p:sp>
      <p:sp>
        <p:nvSpPr>
          <p:cNvPr id="15" name="TextBox 14"/>
          <p:cNvSpPr txBox="1"/>
          <p:nvPr/>
        </p:nvSpPr>
        <p:spPr>
          <a:xfrm>
            <a:off x="-108520" y="3203684"/>
            <a:ext cx="4715000" cy="461665"/>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Κίνητρα και οικονομικά</a:t>
            </a:r>
            <a:endParaRPr lang="el-GR" sz="2400" dirty="0">
              <a:latin typeface="Tahoma" pitchFamily="34" charset="0"/>
              <a:ea typeface="Tahoma" pitchFamily="34" charset="0"/>
              <a:cs typeface="Tahoma" pitchFamily="34" charset="0"/>
            </a:endParaRPr>
          </a:p>
        </p:txBody>
      </p:sp>
      <p:sp>
        <p:nvSpPr>
          <p:cNvPr id="16" name="TextBox 15"/>
          <p:cNvSpPr txBox="1"/>
          <p:nvPr/>
        </p:nvSpPr>
        <p:spPr>
          <a:xfrm>
            <a:off x="4716016" y="3203684"/>
            <a:ext cx="4246440" cy="461665"/>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Κίνητρα προσωπικά</a:t>
            </a:r>
            <a:endParaRPr lang="el-GR" sz="2400" dirty="0">
              <a:latin typeface="Tahoma" pitchFamily="34" charset="0"/>
              <a:ea typeface="Tahoma" pitchFamily="34" charset="0"/>
              <a:cs typeface="Tahoma" pitchFamily="34" charset="0"/>
            </a:endParaRPr>
          </a:p>
        </p:txBody>
      </p:sp>
      <p:sp>
        <p:nvSpPr>
          <p:cNvPr id="17" name="TextBox 16"/>
          <p:cNvSpPr txBox="1"/>
          <p:nvPr/>
        </p:nvSpPr>
        <p:spPr>
          <a:xfrm>
            <a:off x="-108520" y="3809365"/>
            <a:ext cx="4715000" cy="461665"/>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Προσωρινά μερικά δικαιώματα</a:t>
            </a:r>
            <a:endParaRPr lang="el-GR" sz="2400" dirty="0">
              <a:latin typeface="Tahoma" pitchFamily="34" charset="0"/>
              <a:ea typeface="Tahoma" pitchFamily="34" charset="0"/>
              <a:cs typeface="Tahoma" pitchFamily="34" charset="0"/>
            </a:endParaRPr>
          </a:p>
        </p:txBody>
      </p:sp>
      <p:sp>
        <p:nvSpPr>
          <p:cNvPr id="18" name="TextBox 17"/>
          <p:cNvSpPr txBox="1"/>
          <p:nvPr/>
        </p:nvSpPr>
        <p:spPr>
          <a:xfrm>
            <a:off x="4716016" y="3809365"/>
            <a:ext cx="4390456" cy="830997"/>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Νομικά και κοινωνικά </a:t>
            </a:r>
          </a:p>
          <a:p>
            <a:pPr algn="just">
              <a:buClr>
                <a:schemeClr val="accent5">
                  <a:lumMod val="60000"/>
                  <a:lumOff val="40000"/>
                </a:schemeClr>
              </a:buClr>
            </a:pPr>
            <a:r>
              <a:rPr lang="el-GR" sz="2400" dirty="0" smtClean="0">
                <a:latin typeface="Tahoma" pitchFamily="34" charset="0"/>
                <a:cs typeface="Tahoma" pitchFamily="34" charset="0"/>
              </a:rPr>
              <a:t>    δικαιώματα</a:t>
            </a:r>
            <a:endParaRPr lang="el-GR" sz="2400" dirty="0">
              <a:latin typeface="Tahoma" pitchFamily="34" charset="0"/>
              <a:ea typeface="Tahoma" pitchFamily="34" charset="0"/>
              <a:cs typeface="Tahoma" pitchFamily="34" charset="0"/>
            </a:endParaRPr>
          </a:p>
        </p:txBody>
      </p:sp>
      <p:sp>
        <p:nvSpPr>
          <p:cNvPr id="19" name="TextBox 18"/>
          <p:cNvSpPr txBox="1"/>
          <p:nvPr/>
        </p:nvSpPr>
        <p:spPr>
          <a:xfrm>
            <a:off x="-108520" y="4830251"/>
            <a:ext cx="4824536" cy="830997"/>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Προβλήματα κακής διαχείρησης </a:t>
            </a:r>
          </a:p>
          <a:p>
            <a:pPr algn="just">
              <a:buClr>
                <a:schemeClr val="accent5">
                  <a:lumMod val="60000"/>
                  <a:lumOff val="40000"/>
                </a:schemeClr>
              </a:buClr>
            </a:pPr>
            <a:r>
              <a:rPr lang="el-GR" sz="2400" dirty="0" smtClean="0">
                <a:latin typeface="Tahoma" pitchFamily="34" charset="0"/>
                <a:cs typeface="Tahoma" pitchFamily="34" charset="0"/>
              </a:rPr>
              <a:t>    των σχέσεων</a:t>
            </a:r>
            <a:endParaRPr lang="el-GR" sz="2400" dirty="0">
              <a:latin typeface="Tahoma" pitchFamily="34" charset="0"/>
              <a:ea typeface="Tahoma" pitchFamily="34" charset="0"/>
              <a:cs typeface="Tahoma" pitchFamily="34" charset="0"/>
            </a:endParaRPr>
          </a:p>
        </p:txBody>
      </p:sp>
      <p:sp>
        <p:nvSpPr>
          <p:cNvPr id="20" name="TextBox 19"/>
          <p:cNvSpPr txBox="1"/>
          <p:nvPr/>
        </p:nvSpPr>
        <p:spPr>
          <a:xfrm>
            <a:off x="4716016" y="4820959"/>
            <a:ext cx="4464496" cy="830997"/>
          </a:xfrm>
          <a:prstGeom prst="rect">
            <a:avLst/>
          </a:prstGeom>
          <a:noFill/>
        </p:spPr>
        <p:txBody>
          <a:bodyPr wrap="square" rtlCol="0">
            <a:spAutoFit/>
          </a:bodyPr>
          <a:lstStyle/>
          <a:p>
            <a:pPr algn="just">
              <a:buClr>
                <a:schemeClr val="accent5">
                  <a:lumMod val="60000"/>
                  <a:lumOff val="40000"/>
                </a:schemeClr>
              </a:buClr>
              <a:buFont typeface="Wingdings" pitchFamily="2" charset="2"/>
              <a:buChar char="v"/>
            </a:pPr>
            <a:r>
              <a:rPr lang="el-GR" sz="2400" dirty="0" smtClean="0">
                <a:latin typeface="Tahoma" pitchFamily="34" charset="0"/>
                <a:cs typeface="Tahoma" pitchFamily="34" charset="0"/>
              </a:rPr>
              <a:t> Προβλήματα ταυτότητας του </a:t>
            </a:r>
          </a:p>
          <a:p>
            <a:pPr algn="just">
              <a:buClr>
                <a:schemeClr val="accent5">
                  <a:lumMod val="60000"/>
                  <a:lumOff val="40000"/>
                </a:schemeClr>
              </a:buClr>
            </a:pPr>
            <a:r>
              <a:rPr lang="el-GR" sz="2400" dirty="0" smtClean="0">
                <a:latin typeface="Tahoma" pitchFamily="34" charset="0"/>
                <a:cs typeface="Tahoma" pitchFamily="34" charset="0"/>
              </a:rPr>
              <a:t>    θετού παιδιού</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Righ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strips(downRigh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strips(downRigh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strips(downRigh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strips(downRigh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strips(downRight)">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strips(downRight)">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strips(downRight)">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5" grpId="0"/>
      <p:bldP spid="16" grpId="0"/>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4" name="TextBox 3"/>
          <p:cNvSpPr txBox="1"/>
          <p:nvPr/>
        </p:nvSpPr>
        <p:spPr>
          <a:xfrm>
            <a:off x="-36512" y="1671191"/>
            <a:ext cx="9144000"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Οικογένειες διπλής σταδιοδρομίας</a:t>
            </a:r>
            <a:endParaRPr lang="el-GR" sz="2400" u="sng" dirty="0">
              <a:latin typeface="Tahoma" pitchFamily="34" charset="0"/>
              <a:ea typeface="Tahoma" pitchFamily="34" charset="0"/>
              <a:cs typeface="Tahoma" pitchFamily="34" charset="0"/>
            </a:endParaRPr>
          </a:p>
        </p:txBody>
      </p:sp>
      <p:sp>
        <p:nvSpPr>
          <p:cNvPr id="5" name="TextBox 4"/>
          <p:cNvSpPr txBox="1"/>
          <p:nvPr/>
        </p:nvSpPr>
        <p:spPr>
          <a:xfrm>
            <a:off x="0" y="2276872"/>
            <a:ext cx="9144000" cy="830997"/>
          </a:xfrm>
          <a:prstGeom prst="rect">
            <a:avLst/>
          </a:prstGeom>
          <a:noFill/>
        </p:spPr>
        <p:txBody>
          <a:bodyPr wrap="square" rtlCol="0">
            <a:spAutoFit/>
          </a:bodyPr>
          <a:lstStyle/>
          <a:p>
            <a:pPr algn="just"/>
            <a:r>
              <a:rPr lang="el-GR" sz="2400" dirty="0" smtClean="0">
                <a:latin typeface="Tahoma" pitchFamily="34" charset="0"/>
                <a:cs typeface="Tahoma" pitchFamily="34" charset="0"/>
              </a:rPr>
              <a:t>Οι δύο γονείς αποβλέπουν στην επαγγελματική σταδιοδρομία, επενδύουν σημαντικά και αφοσιώνονται στην καριέρα τους.</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1016" y="3212976"/>
            <a:ext cx="9142984"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Πρωταρχική σημασία έχουν οι επιθυμίες και οι δυνατότητες των ατόμων και όχι οι κοινωνικοί συμβιβασμοί και τα στερεότυπα με βάση το φύλο.</a:t>
            </a:r>
            <a:endParaRPr lang="el-GR" sz="2400" dirty="0">
              <a:latin typeface="Tahoma" pitchFamily="34" charset="0"/>
              <a:ea typeface="Tahoma" pitchFamily="34" charset="0"/>
              <a:cs typeface="Tahoma" pitchFamily="34" charset="0"/>
            </a:endParaRPr>
          </a:p>
        </p:txBody>
      </p:sp>
      <p:sp>
        <p:nvSpPr>
          <p:cNvPr id="14" name="TextBox 13"/>
          <p:cNvSpPr txBox="1"/>
          <p:nvPr/>
        </p:nvSpPr>
        <p:spPr>
          <a:xfrm>
            <a:off x="35496" y="4551511"/>
            <a:ext cx="2088232" cy="461665"/>
          </a:xfrm>
          <a:prstGeom prst="rect">
            <a:avLst/>
          </a:prstGeom>
          <a:noFill/>
        </p:spPr>
        <p:txBody>
          <a:bodyPr wrap="square" rtlCol="0">
            <a:spAutoFit/>
          </a:bodyPr>
          <a:lstStyle/>
          <a:p>
            <a:pPr algn="just">
              <a:buClr>
                <a:schemeClr val="accent5">
                  <a:lumMod val="60000"/>
                  <a:lumOff val="40000"/>
                </a:schemeClr>
              </a:buClr>
            </a:pPr>
            <a:r>
              <a:rPr lang="el-GR" sz="2400" i="1" dirty="0" smtClean="0">
                <a:latin typeface="Tahoma" pitchFamily="34" charset="0"/>
                <a:cs typeface="Tahoma" pitchFamily="34" charset="0"/>
              </a:rPr>
              <a:t>Υποομάδες:</a:t>
            </a:r>
            <a:endParaRPr lang="el-GR" sz="2400" i="1" dirty="0">
              <a:latin typeface="Tahoma" pitchFamily="34" charset="0"/>
              <a:ea typeface="Tahoma" pitchFamily="34" charset="0"/>
              <a:cs typeface="Tahoma" pitchFamily="34" charset="0"/>
            </a:endParaRPr>
          </a:p>
        </p:txBody>
      </p:sp>
      <p:sp>
        <p:nvSpPr>
          <p:cNvPr id="15" name="TextBox 14"/>
          <p:cNvSpPr txBox="1"/>
          <p:nvPr/>
        </p:nvSpPr>
        <p:spPr>
          <a:xfrm>
            <a:off x="1763688" y="4581128"/>
            <a:ext cx="2520280" cy="461665"/>
          </a:xfrm>
          <a:prstGeom prst="rect">
            <a:avLst/>
          </a:prstGeom>
          <a:noFill/>
        </p:spPr>
        <p:txBody>
          <a:bodyPr wrap="square" rtlCol="0">
            <a:spAutoFit/>
          </a:bodyPr>
          <a:lstStyle/>
          <a:p>
            <a:pPr algn="just">
              <a:buClr>
                <a:schemeClr val="accent5">
                  <a:lumMod val="60000"/>
                  <a:lumOff val="40000"/>
                </a:schemeClr>
              </a:buClr>
            </a:pPr>
            <a:r>
              <a:rPr lang="el-GR" sz="2400" dirty="0" smtClean="0">
                <a:latin typeface="Tahoma" pitchFamily="34" charset="0"/>
                <a:cs typeface="Tahoma" pitchFamily="34" charset="0"/>
              </a:rPr>
              <a:t>Παραδοσιακή</a:t>
            </a:r>
            <a:endParaRPr lang="el-GR" sz="2400" dirty="0">
              <a:latin typeface="Tahoma" pitchFamily="34" charset="0"/>
              <a:ea typeface="Tahoma" pitchFamily="34" charset="0"/>
              <a:cs typeface="Tahoma" pitchFamily="34" charset="0"/>
            </a:endParaRPr>
          </a:p>
        </p:txBody>
      </p:sp>
      <p:sp>
        <p:nvSpPr>
          <p:cNvPr id="16" name="TextBox 15"/>
          <p:cNvSpPr txBox="1"/>
          <p:nvPr/>
        </p:nvSpPr>
        <p:spPr>
          <a:xfrm>
            <a:off x="1763688" y="5099314"/>
            <a:ext cx="3240360" cy="461665"/>
          </a:xfrm>
          <a:prstGeom prst="rect">
            <a:avLst/>
          </a:prstGeom>
          <a:noFill/>
        </p:spPr>
        <p:txBody>
          <a:bodyPr wrap="square" rtlCol="0">
            <a:spAutoFit/>
          </a:bodyPr>
          <a:lstStyle/>
          <a:p>
            <a:pPr algn="just">
              <a:buClr>
                <a:schemeClr val="accent5">
                  <a:lumMod val="60000"/>
                  <a:lumOff val="40000"/>
                </a:schemeClr>
              </a:buClr>
            </a:pPr>
            <a:r>
              <a:rPr lang="el-GR" sz="2400" dirty="0" smtClean="0">
                <a:latin typeface="Tahoma" pitchFamily="34" charset="0"/>
                <a:ea typeface="Tahoma" pitchFamily="34" charset="0"/>
                <a:cs typeface="Tahoma" pitchFamily="34" charset="0"/>
              </a:rPr>
              <a:t>Οικογενειοκεντρική</a:t>
            </a:r>
            <a:endParaRPr lang="el-GR" sz="2400" dirty="0">
              <a:latin typeface="Tahoma" pitchFamily="34" charset="0"/>
              <a:ea typeface="Tahoma" pitchFamily="34" charset="0"/>
              <a:cs typeface="Tahoma" pitchFamily="34" charset="0"/>
            </a:endParaRPr>
          </a:p>
        </p:txBody>
      </p:sp>
      <p:sp>
        <p:nvSpPr>
          <p:cNvPr id="17" name="TextBox 16"/>
          <p:cNvSpPr txBox="1"/>
          <p:nvPr/>
        </p:nvSpPr>
        <p:spPr>
          <a:xfrm>
            <a:off x="1763688" y="5617500"/>
            <a:ext cx="3240360" cy="461665"/>
          </a:xfrm>
          <a:prstGeom prst="rect">
            <a:avLst/>
          </a:prstGeom>
          <a:noFill/>
        </p:spPr>
        <p:txBody>
          <a:bodyPr wrap="square" rtlCol="0">
            <a:spAutoFit/>
          </a:bodyPr>
          <a:lstStyle/>
          <a:p>
            <a:pPr algn="just">
              <a:buClr>
                <a:schemeClr val="accent5">
                  <a:lumMod val="60000"/>
                  <a:lumOff val="40000"/>
                </a:schemeClr>
              </a:buClr>
            </a:pPr>
            <a:r>
              <a:rPr lang="el-GR" sz="2400" dirty="0" smtClean="0">
                <a:latin typeface="Tahoma" pitchFamily="34" charset="0"/>
                <a:ea typeface="Tahoma" pitchFamily="34" charset="0"/>
                <a:cs typeface="Tahoma" pitchFamily="34" charset="0"/>
              </a:rPr>
              <a:t>Επαγγελματοκεντρική</a:t>
            </a:r>
            <a:endParaRPr lang="el-GR" sz="2400" dirty="0">
              <a:latin typeface="Tahoma" pitchFamily="34" charset="0"/>
              <a:ea typeface="Tahoma" pitchFamily="34" charset="0"/>
              <a:cs typeface="Tahoma" pitchFamily="34" charset="0"/>
            </a:endParaRPr>
          </a:p>
        </p:txBody>
      </p:sp>
      <p:sp>
        <p:nvSpPr>
          <p:cNvPr id="18" name="TextBox 17"/>
          <p:cNvSpPr txBox="1"/>
          <p:nvPr/>
        </p:nvSpPr>
        <p:spPr>
          <a:xfrm>
            <a:off x="1763688" y="6135687"/>
            <a:ext cx="3240360" cy="461665"/>
          </a:xfrm>
          <a:prstGeom prst="rect">
            <a:avLst/>
          </a:prstGeom>
          <a:noFill/>
        </p:spPr>
        <p:txBody>
          <a:bodyPr wrap="square" rtlCol="0">
            <a:spAutoFit/>
          </a:bodyPr>
          <a:lstStyle/>
          <a:p>
            <a:pPr algn="just">
              <a:buClr>
                <a:schemeClr val="accent5">
                  <a:lumMod val="60000"/>
                  <a:lumOff val="40000"/>
                </a:schemeClr>
              </a:buClr>
            </a:pPr>
            <a:r>
              <a:rPr lang="el-GR" sz="2400" dirty="0" smtClean="0">
                <a:latin typeface="Tahoma" pitchFamily="34" charset="0"/>
                <a:ea typeface="Tahoma" pitchFamily="34" charset="0"/>
                <a:cs typeface="Tahoma" pitchFamily="34" charset="0"/>
              </a:rPr>
              <a:t>Επαναστατική</a:t>
            </a:r>
            <a:endParaRPr lang="el-GR"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trips(downRigh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trips(downRigh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strips(downRight)">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strips(downRight)">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strips(downRight)">
                                      <p:cBhvr>
                                        <p:cTn id="3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4" grpId="0"/>
      <p:bldP spid="15" grpId="0"/>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a:solidFill>
            <a:schemeClr val="accent5">
              <a:lumMod val="40000"/>
              <a:lumOff val="60000"/>
            </a:schemeClr>
          </a:solidFill>
        </p:spPr>
        <p:txBody>
          <a:bodyPr>
            <a:normAutofit/>
          </a:bodyPr>
          <a:lstStyle/>
          <a:p>
            <a:r>
              <a:rPr lang="el-GR" sz="3600" b="1" dirty="0" smtClean="0">
                <a:latin typeface="Tahoma" pitchFamily="34" charset="0"/>
                <a:cs typeface="Tahoma" pitchFamily="34" charset="0"/>
              </a:rPr>
              <a:t>ΕΞΕΤΑΖΟΝΤΑΣ ΤΑ ΟΙΚΟΓΕΝΕΙΑΚΑ ΣΧΗΜΑΤΑ</a:t>
            </a:r>
            <a:endParaRPr lang="el-GR" sz="3600" b="1" dirty="0">
              <a:latin typeface="Tahoma" pitchFamily="34" charset="0"/>
              <a:cs typeface="Tahoma" pitchFamily="34" charset="0"/>
            </a:endParaRPr>
          </a:p>
        </p:txBody>
      </p:sp>
      <p:sp>
        <p:nvSpPr>
          <p:cNvPr id="4" name="TextBox 3"/>
          <p:cNvSpPr txBox="1"/>
          <p:nvPr/>
        </p:nvSpPr>
        <p:spPr>
          <a:xfrm>
            <a:off x="-36512" y="1671191"/>
            <a:ext cx="9144000" cy="461665"/>
          </a:xfrm>
          <a:prstGeom prst="rect">
            <a:avLst/>
          </a:prstGeom>
          <a:noFill/>
        </p:spPr>
        <p:txBody>
          <a:bodyPr wrap="square" rtlCol="0">
            <a:spAutoFit/>
          </a:bodyPr>
          <a:lstStyle/>
          <a:p>
            <a:pPr algn="just"/>
            <a:r>
              <a:rPr lang="el-GR" sz="2400" u="sng" dirty="0" smtClean="0">
                <a:latin typeface="Tahoma" pitchFamily="34" charset="0"/>
                <a:cs typeface="Tahoma" pitchFamily="34" charset="0"/>
              </a:rPr>
              <a:t>Χωλές οικογένειες </a:t>
            </a:r>
            <a:endParaRPr lang="el-GR" sz="2400" u="sng" dirty="0">
              <a:latin typeface="Tahoma" pitchFamily="34" charset="0"/>
              <a:ea typeface="Tahoma" pitchFamily="34" charset="0"/>
              <a:cs typeface="Tahoma" pitchFamily="34" charset="0"/>
            </a:endParaRPr>
          </a:p>
        </p:txBody>
      </p:sp>
      <p:sp>
        <p:nvSpPr>
          <p:cNvPr id="5" name="TextBox 4"/>
          <p:cNvSpPr txBox="1"/>
          <p:nvPr/>
        </p:nvSpPr>
        <p:spPr>
          <a:xfrm>
            <a:off x="0" y="2276872"/>
            <a:ext cx="9144000" cy="1200329"/>
          </a:xfrm>
          <a:prstGeom prst="rect">
            <a:avLst/>
          </a:prstGeom>
          <a:noFill/>
        </p:spPr>
        <p:txBody>
          <a:bodyPr wrap="square" rtlCol="0">
            <a:spAutoFit/>
          </a:bodyPr>
          <a:lstStyle/>
          <a:p>
            <a:pPr algn="just"/>
            <a:r>
              <a:rPr lang="el-GR" sz="2400" dirty="0" smtClean="0">
                <a:latin typeface="Tahoma" pitchFamily="34" charset="0"/>
                <a:cs typeface="Tahoma" pitchFamily="34" charset="0"/>
              </a:rPr>
              <a:t>Οι δύο γονείς αναγκάζονται να ζουν χωριστά επί μακρά χρονικά διαστήματα, διασπώντας ουσιαστικά την οικογένεια και συντηρώντας </a:t>
            </a:r>
            <a:r>
              <a:rPr lang="el-GR" sz="2400" smtClean="0">
                <a:latin typeface="Tahoma" pitchFamily="34" charset="0"/>
                <a:cs typeface="Tahoma" pitchFamily="34" charset="0"/>
              </a:rPr>
              <a:t>δύο διαφορετικά νοικοκυριά.</a:t>
            </a:r>
            <a:endParaRPr lang="el-GR" sz="2400" dirty="0">
              <a:latin typeface="Tahoma" pitchFamily="34" charset="0"/>
              <a:ea typeface="Tahoma" pitchFamily="34" charset="0"/>
              <a:cs typeface="Tahoma" pitchFamily="34" charset="0"/>
            </a:endParaRPr>
          </a:p>
        </p:txBody>
      </p:sp>
      <p:sp>
        <p:nvSpPr>
          <p:cNvPr id="8" name="TextBox 7"/>
          <p:cNvSpPr txBox="1"/>
          <p:nvPr/>
        </p:nvSpPr>
        <p:spPr>
          <a:xfrm>
            <a:off x="1016" y="3596823"/>
            <a:ext cx="9142984" cy="1569660"/>
          </a:xfrm>
          <a:prstGeom prst="rect">
            <a:avLst/>
          </a:prstGeom>
          <a:noFill/>
        </p:spPr>
        <p:txBody>
          <a:bodyPr wrap="square" rtlCol="0">
            <a:spAutoFit/>
          </a:bodyPr>
          <a:lstStyle/>
          <a:p>
            <a:pPr algn="just"/>
            <a:r>
              <a:rPr lang="el-GR" sz="2400" dirty="0" smtClean="0">
                <a:latin typeface="Tahoma" pitchFamily="34" charset="0"/>
                <a:cs typeface="Tahoma" pitchFamily="34" charset="0"/>
              </a:rPr>
              <a:t>Το οικογενειακό αυτό σχήμα προκύπτει από λόγους τυπικά ακούσιους ή τυπικά εκούσιους και διαφοροποιείται ποιοτικά ανάλογα με τον γονέα που απομακρύνεται από το πρώτο νοικοκυριό.</a:t>
            </a:r>
            <a:endParaRPr lang="el-GR" sz="2400" dirty="0">
              <a:latin typeface="Tahoma" pitchFamily="34" charset="0"/>
              <a:ea typeface="Tahoma" pitchFamily="34" charset="0"/>
              <a:cs typeface="Tahoma" pitchFamily="34" charset="0"/>
            </a:endParaRPr>
          </a:p>
        </p:txBody>
      </p:sp>
      <p:sp>
        <p:nvSpPr>
          <p:cNvPr id="14" name="TextBox 13"/>
          <p:cNvSpPr txBox="1"/>
          <p:nvPr/>
        </p:nvSpPr>
        <p:spPr>
          <a:xfrm>
            <a:off x="35496" y="5559623"/>
            <a:ext cx="9108504" cy="461665"/>
          </a:xfrm>
          <a:prstGeom prst="rect">
            <a:avLst/>
          </a:prstGeom>
          <a:noFill/>
        </p:spPr>
        <p:txBody>
          <a:bodyPr wrap="square" rtlCol="0">
            <a:spAutoFit/>
          </a:bodyPr>
          <a:lstStyle/>
          <a:p>
            <a:pPr algn="ctr">
              <a:buClr>
                <a:schemeClr val="accent5">
                  <a:lumMod val="60000"/>
                  <a:lumOff val="40000"/>
                </a:schemeClr>
              </a:buClr>
            </a:pPr>
            <a:r>
              <a:rPr lang="el-GR" sz="2400" i="1" dirty="0" smtClean="0">
                <a:latin typeface="Tahoma" pitchFamily="34" charset="0"/>
                <a:cs typeface="Tahoma" pitchFamily="34" charset="0"/>
              </a:rPr>
              <a:t>Πώς επηρεάζει το κοινωνικό περιβάλλον αυτό το σχήμα;</a:t>
            </a:r>
            <a:endParaRPr lang="el-GR" sz="2400" i="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574</Words>
  <Application>Microsoft Office PowerPoint</Application>
  <PresentationFormat>On-screen Show (4:3)</PresentationFormat>
  <Paragraphs>84</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ΚΟΙΝΩΝΙΟΛΟΓΙΑ ΤΗΣ ΟΙΚΟΓΕΝΕΙΑΣ</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ΕΞΕΤΑΖΟΝΤΑΣ ΤΑ ΟΙΚΟΓΕΝΕΙΑΚΑ ΣΧΗΜΑΤΑ</vt:lpstr>
      <vt:lpstr>Slide 10</vt:lpstr>
    </vt:vector>
  </TitlesOfParts>
  <Company>Info-Quest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ΚΟΙΝΩΝΙΟΛΟΓΙΑ ΤΗΣ ΟΙΚΟΓΕΝΕΙΑΣ</dc:title>
  <dc:creator>user</dc:creator>
  <cp:lastModifiedBy>Valued Acer Customer</cp:lastModifiedBy>
  <cp:revision>83</cp:revision>
  <dcterms:created xsi:type="dcterms:W3CDTF">2013-03-14T09:37:04Z</dcterms:created>
  <dcterms:modified xsi:type="dcterms:W3CDTF">2013-04-17T07:37:34Z</dcterms:modified>
</cp:coreProperties>
</file>