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318" r:id="rId4"/>
    <p:sldId id="323" r:id="rId5"/>
    <p:sldId id="324" r:id="rId6"/>
    <p:sldId id="298" r:id="rId7"/>
    <p:sldId id="299" r:id="rId8"/>
    <p:sldId id="308" r:id="rId9"/>
    <p:sldId id="300" r:id="rId10"/>
    <p:sldId id="325" r:id="rId11"/>
    <p:sldId id="321" r:id="rId12"/>
    <p:sldId id="322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FD903B-2985-4F4A-82A6-C73CD551F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4AC79E8-E090-4C97-9D0B-8A4CDC625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CDA45F2-EA36-48DE-B315-34377305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313923E-4764-4A76-A0E8-D41767065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EA7CB4-42FE-442D-B477-AF3F8779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616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2CD3FE-F1AB-4BBB-923D-30F332BF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31F5719-D2AC-4BCE-8E3E-E0DEA81A8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D669AE7-B50C-4E42-A934-3B1D8177D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0DB0E57-AE58-41E2-8C9B-890F3941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F3E313B-7502-4D74-AF18-F4E3D98F2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197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2A68648-213A-4B3A-B5EE-584C785F5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C8031C9-1C37-4E8F-B98B-C5AD36D96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FED83B-A0E5-4F5C-B2F5-9C2FD25F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12A7DC2-0536-4D6D-9A47-E4EE5BB9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2397DDA-2842-4BA3-B3B0-99C6D58B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549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824A77-3D5C-4A3C-AEBA-57D895870A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1B2357-FB95-4A70-8323-B7B366DC9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06469A-D4C6-442C-B322-D854F579C7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ED4F9E-CC75-4B37-A72B-4E6D2B57D61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54484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D19365-A874-4863-B0D9-D808373F1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829307-5A49-468F-9BEA-31E412A6B4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7B1753-2627-411C-8DF2-1E7C24DA3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1CE77-554A-437A-8853-7F2900CF694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57794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EE389F-C96F-4EE6-9DA7-7BC5E7BFF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04D110-0931-4453-BE51-0D526B1103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25711B-D7D2-4237-857F-C35B1D0B57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FB2D5-FDF6-4598-8A55-22F9E8F932D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11184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D87965-B19C-4B12-A81B-A3F4A5BEB8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EFC5E9-BABD-403D-972A-D3D2D0C48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83005A-A482-4D90-94C5-AE751C0618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B2662-2BD0-4613-8E92-71A37DEA59A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40808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092222-0B8B-4DC5-A23F-53DAC04888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E726CC-8F7F-436A-BE85-6103CEDF89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70A5D4-9292-4BEB-9700-D0C9407EF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082A19-F194-4B19-98B5-0749AF32AE3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97738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A1F115-C6AF-47AA-A7DA-28A0EC3EFE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772BAC-5C3B-4185-9F7B-61FED323D4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0F21EA-6E7D-49F9-AD2A-53C97C739D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F46AC-8D78-4460-ADFB-A1C5B3E2DD0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71325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E6344A7-9524-4701-9575-BB9E7046C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64B38CA-EDAF-4CB1-B423-8FBA46F7A5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E7D150-1707-4C47-8A5C-A3C1CA071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05EF8E-A662-4828-98E6-8EFA6703F4A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14519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A75860-D103-4B37-9A56-C1D6D998A8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3C0DE3-E90A-493F-9D1D-31696959B5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DA0788-7678-46BC-8B68-310A3749D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85CF7-3F2D-4DB7-A69F-589DC34D155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6287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65F3BF-A9CF-430C-9D63-7BC08B80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C01954-918B-4776-B833-4A902BC67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F149C7-C8F9-4494-9643-F44923B76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04F237-1054-4E61-A3DC-43D73F98A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7C76FA-7BFB-49F7-8023-7966236B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2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A5C608-57A3-4B7F-9C8D-32FE04370C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BB52F0-4166-4B33-B750-198534D557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F36DE-AC9E-4075-AE7D-33272A1FDB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DFB25F-A671-4E34-880E-C6C0B031DBA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15106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20C157-D782-452E-B746-3FFE86584B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D2E964-EC65-4F49-A708-F880815C8F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FA100D-3FFA-43B8-A9FE-F6F3D14506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06E8D-A145-42AF-8837-75B27185FE8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817734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CBD42D-AF1C-4536-8691-D065D2B61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56C854-BF65-452C-94AC-78177389D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539D3C-8367-4FCE-90F1-8AA747014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87995-F580-43D8-9356-40B6E330702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790042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F18699-B389-4060-9E5E-8B27236C4D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892048-22AF-477E-890D-DC325BE9E8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E3732C-A949-40E7-AFD0-E2A2A32E6A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F7D64-96CC-4C58-9A46-6792E023C4A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75918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F3B22E-6622-4D32-A5FF-4F5FAAAC5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8390F3-E72A-4A5D-91B2-82EE10053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C1CC92-4EF8-4F20-B6E7-4B93B47E6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47587-713A-4C60-A580-430A4A2A98A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339741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A13704-E4AC-498C-A82F-45090E6575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6126D2-F8F4-4771-BD5B-09BC253C74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C57F30-4B01-48B4-9B79-A25E3A4C1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5F84D-B5B6-4216-BAA3-D1225CC4313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772723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7C7762-E15D-4874-B40C-B6F4395BB6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C3B209-B29E-413E-B93C-ADA72C294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C54F22-0243-49EE-80F9-C60AE7CA82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D90F-A384-47E6-A41F-7C4D3E2EA42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18188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114C3B-C4D3-4114-BA23-963A6B383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6CD91D-EDC4-4ED1-BB6D-869DF08435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7178B3B-0553-409D-86D0-2FAD902FFA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520D3-231F-4EA1-BD0D-B3FAB9394A7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440801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C49762C-623D-4F0F-BB41-48A9C4B82F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998B7F-9016-4965-B581-15623CB42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7133890-C17A-442E-9D27-98CB0CF6D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743EC-2914-4C1D-9D72-98D54F52480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75977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700C28C-4CD0-4567-814A-ECAB0F4C02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B6997E3-00A6-427E-A638-E9DC9F610E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6C4A8-8CB4-4606-97CA-3C69E7DDF3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173A9-BBB0-4954-B0BF-68DA7C7E54B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8920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C65435-C299-4C20-8F6C-A0F1014C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34F09E2-7F08-4458-9359-6AC5097FA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2C6242-B2A2-4925-8815-4650B76BF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953719-30B3-469A-A274-F11EA69A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06B4C3-2839-49F5-9CC6-7AFA0A8F0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3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231828-A1A8-4E80-9B6F-EBD96692F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A8984A-E65A-45D2-A3E4-2F2D8BB627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EFFAB9-C3E0-44E4-B146-8CF1F3E381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1CD91-448B-4AD8-B243-D469DEA44AA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447804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543355-4EA8-4FA5-BFFF-58061DE106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49D094-6727-4300-93C4-70BFF05595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D9F6CF-D230-441E-AD48-5DA7F0FDA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0DE19-99D0-452C-8377-5FDAF465D37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47547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19DA33-EC97-48F5-8604-1A25EFC77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214082-85D1-4854-993E-F6FEF3F0F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422921-C9C3-42E1-B272-9C53DFD8C6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3C3E9-F665-4F28-A1EB-0558572980D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098230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5F2BCE-F46B-4AAF-9116-52062A2B50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EE3BC9-E0BD-4B9B-9D51-D63F0FE26E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610487-C9D4-44DA-8A13-FFD113930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13509-7807-4B1A-8D64-F7BDA40F06F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1532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56678B-436C-4AF5-8778-24DDC2868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115337-8AE1-4BED-B2D1-0407395E9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3D8E51E-3F33-4825-B2B2-93709356C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A76DF3C-327B-479B-8C98-0C497D9C3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8F5670E-0CA5-4848-9E7A-599F78753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D511957-AEC4-4B22-BDDD-070BEF6A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686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9E890A-9F9B-4706-B640-5144FE271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31BA20A-EF4A-4039-A9D6-0AFCFCE1D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3BD46EE-DD28-41ED-9C7F-732CAB9F5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DD6E111-7F90-4211-959F-9EC8A5FF3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B58FE7E-BF56-4DCD-8F19-4D93420D72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CF52103-7BAC-4738-8638-A62A25B52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B8842A8-63BB-4B2A-AE12-815D5FA45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999281B-4BCF-442B-BD45-F1483BB7C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128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6C1223-0828-4D18-A1A8-E994F3932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BF14577-33AC-4A8B-A1B1-1E05136C7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25F0B96-5F63-4291-A0D2-6F8CD082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F70D65A-9B73-4B1B-AE7B-2517E8E1B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544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36ADF7B-DBBE-4506-B43B-07B9411AD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84E669E-E99D-424B-B370-45AB00BD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032C451-BD0C-4449-AC2F-C734C265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26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4903CA-446F-4B74-A160-ADB0166EB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C0B289-86A4-49E5-850D-61AE281E7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C774195-5A94-48A1-B044-E3505661F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696CFFE-8D8E-4508-92AD-727C0A50B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88359CB-3860-4CA0-AC16-4857CFC70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D52734A-4F16-4E70-BFBB-8B0457BC3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064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EDAAEC-7252-4CCF-9061-D8DE9D374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D4D9E22-D3C6-49E0-AC37-34975CAF4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06B6985-AB10-4F45-94FA-B2EA91917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85A7BB7-ED77-4074-9078-ADA3DCD7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E2C8E86-CFAA-4514-8D41-8764B7A66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99B9725-E5EC-47A8-8A70-993184C37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33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AD0E271-AB9C-458A-A2DD-D6F974AA5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DDE5EEA-4F3F-45E8-AE17-C97CDC432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7DE7B9-8EB4-4EE0-8F1C-E3AC55F7C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01BB8-B97E-49F9-BD3A-BC6E61A2A956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9D3142-7A1D-4D94-8604-61BD0CFE67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1183E9D-8750-4E5B-B198-45776C0FB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42323-C36C-41C3-840E-BAECBA3C7C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661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313C23-D9E6-436E-BD74-531EDD5CD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C2575D-5A61-45A9-B743-7FF7D7C25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DE4BF6-EED4-418D-B3C0-035F6E297E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u="none">
                <a:effectLst/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C5BD07-50D1-4AB4-ACFA-59E9609DDB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u="none">
                <a:effectLst/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3E8A2C-A10B-4851-ADE5-FEC7800BE6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u="none">
                <a:latin typeface="Times New Roman" panose="02020603050405020304" pitchFamily="18" charset="0"/>
              </a:defRPr>
            </a:lvl1pPr>
          </a:lstStyle>
          <a:p>
            <a:fld id="{E0B613E6-91E5-4B07-B8F7-F813764A622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19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FAF0A69-67B4-421D-9E9A-65C5D662B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974B55-5933-4FD1-B7DC-93F1F206C8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95BB672-35C8-40A1-A4BF-A04991B0AF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u="none">
                <a:effectLst/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DAA5730-B812-4AE8-BD63-7D4C76A179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u="none">
                <a:effectLst/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789DD2-8C1A-4E6E-ADBD-5ADE1485B2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u="none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C55CF02-3E1F-4792-8552-4BB58878956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3291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e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6.emf"/><Relationship Id="rId18" Type="http://schemas.openxmlformats.org/officeDocument/2006/relationships/oleObject" Target="../embeddings/oleObject69.bin"/><Relationship Id="rId26" Type="http://schemas.openxmlformats.org/officeDocument/2006/relationships/oleObject" Target="../embeddings/oleObject73.bin"/><Relationship Id="rId3" Type="http://schemas.openxmlformats.org/officeDocument/2006/relationships/image" Target="../media/image61.emf"/><Relationship Id="rId21" Type="http://schemas.openxmlformats.org/officeDocument/2006/relationships/image" Target="../media/image70.emf"/><Relationship Id="rId7" Type="http://schemas.openxmlformats.org/officeDocument/2006/relationships/image" Target="../media/image63.e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68.emf"/><Relationship Id="rId25" Type="http://schemas.openxmlformats.org/officeDocument/2006/relationships/image" Target="../media/image72.emf"/><Relationship Id="rId2" Type="http://schemas.openxmlformats.org/officeDocument/2006/relationships/oleObject" Target="../embeddings/oleObject61.bin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5.emf"/><Relationship Id="rId24" Type="http://schemas.openxmlformats.org/officeDocument/2006/relationships/oleObject" Target="../embeddings/oleObject72.bin"/><Relationship Id="rId5" Type="http://schemas.openxmlformats.org/officeDocument/2006/relationships/image" Target="../media/image62.emf"/><Relationship Id="rId15" Type="http://schemas.openxmlformats.org/officeDocument/2006/relationships/image" Target="../media/image67.emf"/><Relationship Id="rId23" Type="http://schemas.openxmlformats.org/officeDocument/2006/relationships/image" Target="../media/image71.emf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69.e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4.emf"/><Relationship Id="rId14" Type="http://schemas.openxmlformats.org/officeDocument/2006/relationships/oleObject" Target="../embeddings/oleObject67.bin"/><Relationship Id="rId22" Type="http://schemas.openxmlformats.org/officeDocument/2006/relationships/oleObject" Target="../embeddings/oleObject71.bin"/><Relationship Id="rId27" Type="http://schemas.openxmlformats.org/officeDocument/2006/relationships/image" Target="../media/image7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5.bin"/><Relationship Id="rId3" Type="http://schemas.openxmlformats.org/officeDocument/2006/relationships/image" Target="../media/image7.wmf"/><Relationship Id="rId21" Type="http://schemas.openxmlformats.org/officeDocument/2006/relationships/image" Target="../media/image16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1" Type="http://schemas.openxmlformats.org/officeDocument/2006/relationships/slideLayout" Target="../slideLayouts/slideLayout29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26.bin"/><Relationship Id="rId26" Type="http://schemas.openxmlformats.org/officeDocument/2006/relationships/oleObject" Target="../embeddings/oleObject30.bin"/><Relationship Id="rId3" Type="http://schemas.openxmlformats.org/officeDocument/2006/relationships/image" Target="../media/image18.wmf"/><Relationship Id="rId21" Type="http://schemas.openxmlformats.org/officeDocument/2006/relationships/image" Target="../media/image27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5.wmf"/><Relationship Id="rId25" Type="http://schemas.openxmlformats.org/officeDocument/2006/relationships/image" Target="../media/image29.wmf"/><Relationship Id="rId2" Type="http://schemas.openxmlformats.org/officeDocument/2006/relationships/oleObject" Target="../embeddings/oleObject18.bin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slideLayout" Target="../slideLayouts/slideLayout29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24" Type="http://schemas.openxmlformats.org/officeDocument/2006/relationships/oleObject" Target="../embeddings/oleObject29.bin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23" Type="http://schemas.openxmlformats.org/officeDocument/2006/relationships/image" Target="../media/image28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6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Relationship Id="rId27" Type="http://schemas.openxmlformats.org/officeDocument/2006/relationships/image" Target="../media/image3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8.emf"/><Relationship Id="rId3" Type="http://schemas.openxmlformats.org/officeDocument/2006/relationships/image" Target="../media/image33.emf"/><Relationship Id="rId7" Type="http://schemas.openxmlformats.org/officeDocument/2006/relationships/image" Target="../media/image35.emf"/><Relationship Id="rId12" Type="http://schemas.openxmlformats.org/officeDocument/2006/relationships/oleObject" Target="../embeddings/oleObject38.bin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7.emf"/><Relationship Id="rId5" Type="http://schemas.openxmlformats.org/officeDocument/2006/relationships/image" Target="../media/image34.wmf"/><Relationship Id="rId15" Type="http://schemas.openxmlformats.org/officeDocument/2006/relationships/image" Target="../media/image39.e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6.emf"/><Relationship Id="rId14" Type="http://schemas.openxmlformats.org/officeDocument/2006/relationships/oleObject" Target="../embeddings/oleObject3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image" Target="../media/image40.wmf"/><Relationship Id="rId7" Type="http://schemas.openxmlformats.org/officeDocument/2006/relationships/image" Target="../media/image42.e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4.wmf"/><Relationship Id="rId5" Type="http://schemas.openxmlformats.org/officeDocument/2006/relationships/image" Target="../media/image41.e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image" Target="../media/image45.wmf"/><Relationship Id="rId7" Type="http://schemas.openxmlformats.org/officeDocument/2006/relationships/image" Target="../media/image47.wmf"/><Relationship Id="rId2" Type="http://schemas.openxmlformats.org/officeDocument/2006/relationships/oleObject" Target="../embeddings/oleObject45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6.bin"/><Relationship Id="rId9" Type="http://schemas.openxmlformats.org/officeDocument/2006/relationships/image" Target="../media/image4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image" Target="../media/image49.emf"/><Relationship Id="rId7" Type="http://schemas.openxmlformats.org/officeDocument/2006/relationships/image" Target="../media/image51.wmf"/><Relationship Id="rId2" Type="http://schemas.openxmlformats.org/officeDocument/2006/relationships/oleObject" Target="../embeddings/oleObject49.bin"/><Relationship Id="rId1" Type="http://schemas.openxmlformats.org/officeDocument/2006/relationships/slideLayout" Target="../slideLayouts/slideLayout29.x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59.emf"/><Relationship Id="rId3" Type="http://schemas.openxmlformats.org/officeDocument/2006/relationships/image" Target="../media/image54.emf"/><Relationship Id="rId7" Type="http://schemas.openxmlformats.org/officeDocument/2006/relationships/image" Target="../media/image56.emf"/><Relationship Id="rId12" Type="http://schemas.openxmlformats.org/officeDocument/2006/relationships/oleObject" Target="../embeddings/oleObject59.bin"/><Relationship Id="rId2" Type="http://schemas.openxmlformats.org/officeDocument/2006/relationships/oleObject" Target="../embeddings/oleObject54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58.emf"/><Relationship Id="rId5" Type="http://schemas.openxmlformats.org/officeDocument/2006/relationships/image" Target="../media/image55.emf"/><Relationship Id="rId15" Type="http://schemas.openxmlformats.org/officeDocument/2006/relationships/image" Target="../media/image60.e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57.emf"/><Relationship Id="rId14" Type="http://schemas.openxmlformats.org/officeDocument/2006/relationships/oleObject" Target="../embeddings/oleObject6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3B63F95F-3FFA-4966-87B1-D26F38E3A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215900"/>
            <a:ext cx="74644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ΙΣΧΥΣ ΜΕΣΩ ΓΡΑΜΜΗΣ ΜΕΤΑΦΟΡΑΣ</a:t>
            </a:r>
            <a:r>
              <a:rPr lang="en-US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 (I)</a:t>
            </a:r>
            <a:endParaRPr lang="el-GR" altLang="el-GR" sz="3000" b="1" u="sng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50E7195E-66C2-4D31-BC4D-E4F0BB354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</a:t>
            </a:r>
            <a:r>
              <a:rPr lang="el-GR" altLang="el-GR" sz="1400">
                <a:solidFill>
                  <a:srgbClr val="B2B2B2"/>
                </a:solidFill>
              </a:rPr>
              <a:t> </a:t>
            </a:r>
            <a:r>
              <a:rPr lang="en-US" altLang="el-GR" sz="1400">
                <a:solidFill>
                  <a:srgbClr val="B2B2B2"/>
                </a:solidFill>
              </a:rPr>
              <a:t>7        (C) Copyright  Γαβριήλ  Γιαννακόπουλος    Πανεπιστήμιο Πατρών        Διαφάνεια 20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4" name="Line 49">
            <a:extLst>
              <a:ext uri="{FF2B5EF4-FFF2-40B4-BE49-F238E27FC236}">
                <a16:creationId xmlns:a16="http://schemas.microsoft.com/office/drawing/2014/main" id="{42B481CD-4A99-4AFC-9A35-1BDC6F988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DEAD112-4954-45EE-B629-3171FCBD14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6275" y="1125538"/>
          <a:ext cx="590550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741946" imgH="2084400" progId="Visio.Drawing.11">
                  <p:embed/>
                </p:oleObj>
              </mc:Choice>
              <mc:Fallback>
                <p:oleObj name="Visio" r:id="rId2" imgW="5741946" imgH="2084400" progId="Visio.Drawing.11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DEAD112-4954-45EE-B629-3171FCBD14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1125538"/>
                        <a:ext cx="5905500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5">
            <a:extLst>
              <a:ext uri="{FF2B5EF4-FFF2-40B4-BE49-F238E27FC236}">
                <a16:creationId xmlns:a16="http://schemas.microsoft.com/office/drawing/2014/main" id="{E93DABF8-57FF-45F7-ABE4-8790D0D9E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4" y="4370389"/>
            <a:ext cx="14128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200" b="1" i="1" dirty="0">
                <a:solidFill>
                  <a:srgbClr val="FFFFFF"/>
                </a:solidFill>
                <a:latin typeface="Arial" charset="0"/>
              </a:rPr>
              <a:t>Θέτοντας</a:t>
            </a:r>
            <a:endParaRPr lang="el-GR" sz="2200" b="1" u="sng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9BAC42AE-51CE-4C61-92C9-E06919FFF4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97463" y="4411663"/>
          <a:ext cx="11430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39392" imgH="317362" progId="Equation.DSMT4">
                  <p:embed/>
                </p:oleObj>
              </mc:Choice>
              <mc:Fallback>
                <p:oleObj name="Equation" r:id="rId4" imgW="939392" imgH="317362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9BAC42AE-51CE-4C61-92C9-E06919FFF4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3" y="4411663"/>
                        <a:ext cx="1143000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DFD73D2D-4A77-48E7-ABA6-B193FB33E6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57988" y="4421189"/>
          <a:ext cx="1066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888614" imgH="317362" progId="Equation.3">
                  <p:embed/>
                </p:oleObj>
              </mc:Choice>
              <mc:Fallback>
                <p:oleObj name="Εξίσωση" r:id="rId6" imgW="888614" imgH="317362" progId="Equation.3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DFD73D2D-4A77-48E7-ABA6-B193FB33E6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988" y="4421189"/>
                        <a:ext cx="106680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3">
            <a:extLst>
              <a:ext uri="{FF2B5EF4-FFF2-40B4-BE49-F238E27FC236}">
                <a16:creationId xmlns:a16="http://schemas.microsoft.com/office/drawing/2014/main" id="{CF40DA89-BCFC-4D39-9400-0B72CE623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25" y="4292601"/>
            <a:ext cx="2895600" cy="5762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A9E52E3E-4514-4999-B2FF-FBC57154B3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28975" y="3573463"/>
          <a:ext cx="23622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28700" imgH="228600" progId="Equation.DSMT4">
                  <p:embed/>
                </p:oleObj>
              </mc:Choice>
              <mc:Fallback>
                <p:oleObj name="Equation" r:id="rId8" imgW="1028700" imgH="228600" progId="Equation.DSMT4">
                  <p:embed/>
                  <p:pic>
                    <p:nvPicPr>
                      <p:cNvPr id="10" name="Αντικείμενο 9">
                        <a:extLst>
                          <a:ext uri="{FF2B5EF4-FFF2-40B4-BE49-F238E27FC236}">
                            <a16:creationId xmlns:a16="http://schemas.microsoft.com/office/drawing/2014/main" id="{A9E52E3E-4514-4999-B2FF-FBC57154B3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3573463"/>
                        <a:ext cx="2362200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Line 12">
            <a:extLst>
              <a:ext uri="{FF2B5EF4-FFF2-40B4-BE49-F238E27FC236}">
                <a16:creationId xmlns:a16="http://schemas.microsoft.com/office/drawing/2014/main" id="{D504F63D-20B0-44EF-BFED-11B95F163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3738" y="3789363"/>
            <a:ext cx="6096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1A5CE0BD-B3DB-4176-BD01-E2272F90C7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1950" y="3429000"/>
          <a:ext cx="19050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0" imgW="1333301" imgH="390428" progId="Equation.3">
                  <p:embed/>
                </p:oleObj>
              </mc:Choice>
              <mc:Fallback>
                <p:oleObj name="Εξίσωση" r:id="rId10" imgW="1333301" imgH="390428" progId="Equation.3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1A5CE0BD-B3DB-4176-BD01-E2272F90C7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3429000"/>
                        <a:ext cx="19050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17BC7552-43B8-45A5-8364-1DD72AA174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0239" y="5157788"/>
          <a:ext cx="33623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2" imgW="2908300" imgH="647700" progId="Equation.3">
                  <p:embed/>
                </p:oleObj>
              </mc:Choice>
              <mc:Fallback>
                <p:oleObj name="Εξίσωση" r:id="rId12" imgW="2908300" imgH="647700" progId="Equation.3">
                  <p:embed/>
                  <p:pic>
                    <p:nvPicPr>
                      <p:cNvPr id="13" name="Αντικείμενο 12">
                        <a:extLst>
                          <a:ext uri="{FF2B5EF4-FFF2-40B4-BE49-F238E27FC236}">
                            <a16:creationId xmlns:a16="http://schemas.microsoft.com/office/drawing/2014/main" id="{17BC7552-43B8-45A5-8364-1DD72AA174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239" y="5157788"/>
                        <a:ext cx="33623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6" grpId="0" autoUpdateAnimBg="0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E8F917B-1DA7-4FF5-ACBC-C13950013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6" y="115889"/>
            <a:ext cx="34829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b="1" i="1" u="sng">
                <a:solidFill>
                  <a:srgbClr val="66CCFF"/>
                </a:solidFill>
                <a:latin typeface="Arial" panose="020B0604020202020204" pitchFamily="34" charset="0"/>
              </a:rPr>
              <a:t>Παράδειγμα </a:t>
            </a:r>
            <a:r>
              <a:rPr lang="en-US" altLang="el-GR" b="1" i="1" u="sng">
                <a:solidFill>
                  <a:srgbClr val="66CCFF"/>
                </a:solidFill>
                <a:latin typeface="Arial" panose="020B0604020202020204" pitchFamily="34" charset="0"/>
              </a:rPr>
              <a:t>2 </a:t>
            </a:r>
            <a:r>
              <a:rPr lang="el-GR" altLang="el-GR" b="1" i="1" u="sng">
                <a:solidFill>
                  <a:srgbClr val="66CCFF"/>
                </a:solidFill>
                <a:latin typeface="Arial" panose="020B0604020202020204" pitchFamily="34" charset="0"/>
              </a:rPr>
              <a:t>(Ι</a:t>
            </a:r>
            <a:r>
              <a:rPr lang="en-US" altLang="el-GR" b="1" i="1" u="sng">
                <a:solidFill>
                  <a:srgbClr val="66CCFF"/>
                </a:solidFill>
                <a:latin typeface="Arial" panose="020B0604020202020204" pitchFamily="34" charset="0"/>
              </a:rPr>
              <a:t>I</a:t>
            </a:r>
            <a:r>
              <a:rPr lang="el-GR" altLang="el-GR" b="1" i="1" u="sng">
                <a:solidFill>
                  <a:srgbClr val="66CCFF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E2636BC-2528-4C64-8599-73E8FF879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6324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 7        (C) Copyright  Γαβριήλ  Γιαννακόπουλος    Πανεπιστήμιο Πατρών        Διαφάνεια 28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4" name="Line 7">
            <a:extLst>
              <a:ext uri="{FF2B5EF4-FFF2-40B4-BE49-F238E27FC236}">
                <a16:creationId xmlns:a16="http://schemas.microsoft.com/office/drawing/2014/main" id="{98A3696C-816C-4D4B-8C00-E2A871A1F0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2484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B511A3DB-B040-4871-ABD0-2AFBF874D7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5413" y="692151"/>
          <a:ext cx="4716462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961262" imgH="2291760" progId="Visio.Drawing.11">
                  <p:embed/>
                </p:oleObj>
              </mc:Choice>
              <mc:Fallback>
                <p:oleObj name="Visio" r:id="rId2" imgW="4961262" imgH="2291760" progId="Visio.Drawing.11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B511A3DB-B040-4871-ABD0-2AFBF874D7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3" y="692151"/>
                        <a:ext cx="4716462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182169FB-9398-4C3F-8ADD-DBF47CA98E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01876" y="3117851"/>
          <a:ext cx="31400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62369" imgH="285644" progId="Equation.DSMT4">
                  <p:embed/>
                </p:oleObj>
              </mc:Choice>
              <mc:Fallback>
                <p:oleObj name="Equation" r:id="rId4" imgW="1962369" imgH="285644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182169FB-9398-4C3F-8ADD-DBF47CA98E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6" y="3117851"/>
                        <a:ext cx="314007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A725915A-D88F-4F59-9A69-96621FD6AE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8301" y="3117851"/>
          <a:ext cx="36861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14725" imgH="285644" progId="Equation.DSMT4">
                  <p:embed/>
                </p:oleObj>
              </mc:Choice>
              <mc:Fallback>
                <p:oleObj name="Equation" r:id="rId6" imgW="2314725" imgH="285644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A725915A-D88F-4F59-9A69-96621FD6AE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1" y="3117851"/>
                        <a:ext cx="368617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A50823E8-23E1-48EC-B614-913849DAAF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1564" y="3933825"/>
          <a:ext cx="33940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24185" imgH="285644" progId="Equation.DSMT4">
                  <p:embed/>
                </p:oleObj>
              </mc:Choice>
              <mc:Fallback>
                <p:oleObj name="Equation" r:id="rId8" imgW="2124185" imgH="285644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A50823E8-23E1-48EC-B614-913849DAAF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4" y="3933825"/>
                        <a:ext cx="33940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8BF13502-AB1A-4A56-9DE5-B35C640701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9288" y="3933825"/>
          <a:ext cx="40386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43085" imgH="285644" progId="Equation.DSMT4">
                  <p:embed/>
                </p:oleObj>
              </mc:Choice>
              <mc:Fallback>
                <p:oleObj name="Equation" r:id="rId10" imgW="2543085" imgH="285644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8BF13502-AB1A-4A56-9DE5-B35C640701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288" y="3933825"/>
                        <a:ext cx="40386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6ADDD5A3-34ED-4BA6-A363-2D916F6719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9" y="4710114"/>
          <a:ext cx="153987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14400" imgH="114353" progId="Equation.DSMT4">
                  <p:embed/>
                </p:oleObj>
              </mc:Choice>
              <mc:Fallback>
                <p:oleObj name="Equation" r:id="rId12" imgW="914400" imgH="114353" progId="Equation.DSMT4">
                  <p:embed/>
                  <p:pic>
                    <p:nvPicPr>
                      <p:cNvPr id="10" name="Αντικείμενο 9">
                        <a:extLst>
                          <a:ext uri="{FF2B5EF4-FFF2-40B4-BE49-F238E27FC236}">
                            <a16:creationId xmlns:a16="http://schemas.microsoft.com/office/drawing/2014/main" id="{6ADDD5A3-34ED-4BA6-A363-2D916F6719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4710114"/>
                        <a:ext cx="153987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41E0FBD9-D161-4F0D-88C8-8CAEE461C3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76689" y="4694239"/>
          <a:ext cx="183197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104940" imgH="114353" progId="Equation.DSMT4">
                  <p:embed/>
                </p:oleObj>
              </mc:Choice>
              <mc:Fallback>
                <p:oleObj name="Equation" r:id="rId14" imgW="1104940" imgH="114353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41E0FBD9-D161-4F0D-88C8-8CAEE461C3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689" y="4694239"/>
                        <a:ext cx="183197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CFE07A3D-624A-4C1D-A1BF-B97447CDBC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8" y="5197475"/>
          <a:ext cx="1617662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71370" imgH="114353" progId="Equation.DSMT4">
                  <p:embed/>
                </p:oleObj>
              </mc:Choice>
              <mc:Fallback>
                <p:oleObj name="Equation" r:id="rId16" imgW="971370" imgH="114353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CFE07A3D-624A-4C1D-A1BF-B97447CDBC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5197475"/>
                        <a:ext cx="1617662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E614AA43-A0D4-40AD-B54A-5B6AB668CB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46526" y="5178426"/>
          <a:ext cx="230981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418996" imgH="133492" progId="Equation.DSMT4">
                  <p:embed/>
                </p:oleObj>
              </mc:Choice>
              <mc:Fallback>
                <p:oleObj name="Equation" r:id="rId18" imgW="1418996" imgH="133492" progId="Equation.DSMT4">
                  <p:embed/>
                  <p:pic>
                    <p:nvPicPr>
                      <p:cNvPr id="13" name="Αντικείμενο 12">
                        <a:extLst>
                          <a:ext uri="{FF2B5EF4-FFF2-40B4-BE49-F238E27FC236}">
                            <a16:creationId xmlns:a16="http://schemas.microsoft.com/office/drawing/2014/main" id="{E614AA43-A0D4-40AD-B54A-5B6AB668CB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6526" y="5178426"/>
                        <a:ext cx="2309813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47CA4345-6620-4B01-BE92-B1D8CFA22D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16738" y="4694239"/>
          <a:ext cx="220345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352450" imgH="114353" progId="Equation.DSMT4">
                  <p:embed/>
                </p:oleObj>
              </mc:Choice>
              <mc:Fallback>
                <p:oleObj name="Equation" r:id="rId20" imgW="1352450" imgH="114353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47CA4345-6620-4B01-BE92-B1D8CFA22D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6738" y="4694239"/>
                        <a:ext cx="2203450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>
            <a:extLst>
              <a:ext uri="{FF2B5EF4-FFF2-40B4-BE49-F238E27FC236}">
                <a16:creationId xmlns:a16="http://schemas.microsoft.com/office/drawing/2014/main" id="{2B486414-7B05-4E62-8AAC-2AA8661BBE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5789" y="5197475"/>
          <a:ext cx="124777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723860" imgH="114353" progId="Equation.DSMT4">
                  <p:embed/>
                </p:oleObj>
              </mc:Choice>
              <mc:Fallback>
                <p:oleObj name="Equation" r:id="rId22" imgW="723860" imgH="114353" progId="Equation.DSMT4">
                  <p:embed/>
                  <p:pic>
                    <p:nvPicPr>
                      <p:cNvPr id="15" name="Αντικείμενο 14">
                        <a:extLst>
                          <a:ext uri="{FF2B5EF4-FFF2-40B4-BE49-F238E27FC236}">
                            <a16:creationId xmlns:a16="http://schemas.microsoft.com/office/drawing/2014/main" id="{2B486414-7B05-4E62-8AAC-2AA8661BBE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5789" y="5197475"/>
                        <a:ext cx="124777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45153FD4-708D-4191-929F-E8F455E53C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9" y="5702300"/>
          <a:ext cx="15208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904825" imgH="114353" progId="Equation.DSMT4">
                  <p:embed/>
                </p:oleObj>
              </mc:Choice>
              <mc:Fallback>
                <p:oleObj name="Equation" r:id="rId24" imgW="904825" imgH="114353" progId="Equation.DSMT4">
                  <p:embed/>
                  <p:pic>
                    <p:nvPicPr>
                      <p:cNvPr id="16" name="Αντικείμενο 15">
                        <a:extLst>
                          <a:ext uri="{FF2B5EF4-FFF2-40B4-BE49-F238E27FC236}">
                            <a16:creationId xmlns:a16="http://schemas.microsoft.com/office/drawing/2014/main" id="{45153FD4-708D-4191-929F-E8F455E53C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5702300"/>
                        <a:ext cx="15208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E0192D7D-2169-434E-AF0E-F358413A19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3975" y="5702300"/>
          <a:ext cx="235743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447720" imgH="114353" progId="Equation.DSMT4">
                  <p:embed/>
                </p:oleObj>
              </mc:Choice>
              <mc:Fallback>
                <p:oleObj name="Equation" r:id="rId26" imgW="1447720" imgH="114353" progId="Equation.DSMT4">
                  <p:embed/>
                  <p:pic>
                    <p:nvPicPr>
                      <p:cNvPr id="17" name="Αντικείμενο 16">
                        <a:extLst>
                          <a:ext uri="{FF2B5EF4-FFF2-40B4-BE49-F238E27FC236}">
                            <a16:creationId xmlns:a16="http://schemas.microsoft.com/office/drawing/2014/main" id="{E0192D7D-2169-434E-AF0E-F358413A19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5702300"/>
                        <a:ext cx="235743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E62F6F4-8335-4051-B50B-70F6B77D3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215900"/>
            <a:ext cx="75707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ΙΣΧΥΣ ΜΕΣΩ ΓΡΑΜΜΗΣ ΜΕΤΑΦΟΡΑΣ</a:t>
            </a:r>
            <a:r>
              <a:rPr lang="en-US" altLang="el-GR" sz="3000" b="1" u="sng">
                <a:solidFill>
                  <a:srgbClr val="FFFF00"/>
                </a:solidFill>
                <a:latin typeface="Arial" panose="020B0604020202020204" pitchFamily="34" charset="0"/>
              </a:rPr>
              <a:t> (II)</a:t>
            </a:r>
            <a:endParaRPr lang="el-GR" altLang="el-GR" sz="3000" b="1" u="sng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BA57B4E3-E1DA-48B1-BC31-26CF5D439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</a:t>
            </a:r>
            <a:r>
              <a:rPr lang="el-GR" altLang="el-GR" sz="1400">
                <a:solidFill>
                  <a:srgbClr val="B2B2B2"/>
                </a:solidFill>
              </a:rPr>
              <a:t> </a:t>
            </a:r>
            <a:r>
              <a:rPr lang="en-US" altLang="el-GR" sz="1400">
                <a:solidFill>
                  <a:srgbClr val="B2B2B2"/>
                </a:solidFill>
              </a:rPr>
              <a:t>7        (C) Copyright  Γαβριήλ  Γιαννακόπουλος    Πανεπιστήμιο Πατρών        Διαφάνεια 20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4" name="Line 49">
            <a:extLst>
              <a:ext uri="{FF2B5EF4-FFF2-40B4-BE49-F238E27FC236}">
                <a16:creationId xmlns:a16="http://schemas.microsoft.com/office/drawing/2014/main" id="{B1A6107B-F932-4646-A293-B80D51CC7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541A14C5-55D4-4F9A-B1A0-AC0D565C53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94188" y="1052513"/>
          <a:ext cx="33147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14700" imgH="749300" progId="Equation.DSMT4">
                  <p:embed/>
                </p:oleObj>
              </mc:Choice>
              <mc:Fallback>
                <p:oleObj name="Equation" r:id="rId2" imgW="3314700" imgH="7493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541A14C5-55D4-4F9A-B1A0-AC0D565C53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8" y="1052513"/>
                        <a:ext cx="33147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463ECBA8-6E3C-4968-A45B-C59F50A095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0" y="2349500"/>
          <a:ext cx="2387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87600" imgH="355600" progId="Equation.DSMT4">
                  <p:embed/>
                </p:oleObj>
              </mc:Choice>
              <mc:Fallback>
                <p:oleObj name="Equation" r:id="rId4" imgW="2387600" imgH="35560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463ECBA8-6E3C-4968-A45B-C59F50A095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2349500"/>
                        <a:ext cx="2387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721E9859-9B55-44A7-A0DD-0A8D5060FC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4450" y="2149475"/>
          <a:ext cx="37973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97300" imgH="800100" progId="Equation.DSMT4">
                  <p:embed/>
                </p:oleObj>
              </mc:Choice>
              <mc:Fallback>
                <p:oleObj name="Equation" r:id="rId6" imgW="3797300" imgH="80010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721E9859-9B55-44A7-A0DD-0A8D5060FC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2149475"/>
                        <a:ext cx="37973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9A629491-6205-43A9-84B0-A221A5E51A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68613" y="3937000"/>
          <a:ext cx="2362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362200" imgH="355600" progId="Equation.DSMT4">
                  <p:embed/>
                </p:oleObj>
              </mc:Choice>
              <mc:Fallback>
                <p:oleObj name="Equation" r:id="rId8" imgW="2362200" imgH="35560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9A629491-6205-43A9-84B0-A221A5E51A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13" y="3937000"/>
                        <a:ext cx="23622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330E6B1C-C923-4CC3-A2EB-3DAEEC8DC8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3838" y="3716338"/>
          <a:ext cx="35941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594100" imgH="800100" progId="Equation.DSMT4">
                  <p:embed/>
                </p:oleObj>
              </mc:Choice>
              <mc:Fallback>
                <p:oleObj name="Equation" r:id="rId10" imgW="3594100" imgH="800100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330E6B1C-C923-4CC3-A2EB-3DAEEC8DC8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8" y="3716338"/>
                        <a:ext cx="35941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Οβάλ 9">
            <a:extLst>
              <a:ext uri="{FF2B5EF4-FFF2-40B4-BE49-F238E27FC236}">
                <a16:creationId xmlns:a16="http://schemas.microsoft.com/office/drawing/2014/main" id="{91669227-E8A2-4A3A-A119-C6BCF92BF89A}"/>
              </a:ext>
            </a:extLst>
          </p:cNvPr>
          <p:cNvSpPr/>
          <p:nvPr/>
        </p:nvSpPr>
        <p:spPr bwMode="auto">
          <a:xfrm>
            <a:off x="5519739" y="1993901"/>
            <a:ext cx="1728787" cy="1077913"/>
          </a:xfrm>
          <a:prstGeom prst="ellips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81E74A5E-B140-4198-BF40-2391060011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70625" y="3141663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30057" imgH="330057" progId="Equation.DSMT4">
                  <p:embed/>
                </p:oleObj>
              </mc:Choice>
              <mc:Fallback>
                <p:oleObj name="Equation" r:id="rId12" imgW="330057" imgH="330057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81E74A5E-B140-4198-BF40-2391060011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5" y="3141663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βάλ 11">
            <a:extLst>
              <a:ext uri="{FF2B5EF4-FFF2-40B4-BE49-F238E27FC236}">
                <a16:creationId xmlns:a16="http://schemas.microsoft.com/office/drawing/2014/main" id="{B4AD26A4-A267-4F64-AA4F-683A38AB99CC}"/>
              </a:ext>
            </a:extLst>
          </p:cNvPr>
          <p:cNvSpPr/>
          <p:nvPr/>
        </p:nvSpPr>
        <p:spPr bwMode="auto">
          <a:xfrm>
            <a:off x="7391401" y="2060575"/>
            <a:ext cx="1236663" cy="933450"/>
          </a:xfrm>
          <a:prstGeom prst="ellips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68A52565-AD61-4B1B-8AE7-DA7420D3D2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1625" y="3068638"/>
          <a:ext cx="190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0417" imgH="253890" progId="Equation.DSMT4">
                  <p:embed/>
                </p:oleObj>
              </mc:Choice>
              <mc:Fallback>
                <p:oleObj name="Equation" r:id="rId14" imgW="190417" imgH="253890" progId="Equation.DSMT4">
                  <p:embed/>
                  <p:pic>
                    <p:nvPicPr>
                      <p:cNvPr id="13" name="Αντικείμενο 12">
                        <a:extLst>
                          <a:ext uri="{FF2B5EF4-FFF2-40B4-BE49-F238E27FC236}">
                            <a16:creationId xmlns:a16="http://schemas.microsoft.com/office/drawing/2014/main" id="{68A52565-AD61-4B1B-8AE7-DA7420D3D2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25" y="3068638"/>
                        <a:ext cx="1905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FE810ABE-A5EE-4F1C-B4C5-764D2E5D94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2225" y="5114925"/>
          <a:ext cx="1930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930400" imgH="330200" progId="Equation.DSMT4">
                  <p:embed/>
                </p:oleObj>
              </mc:Choice>
              <mc:Fallback>
                <p:oleObj name="Equation" r:id="rId16" imgW="1930400" imgH="33020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FE810ABE-A5EE-4F1C-B4C5-764D2E5D94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2225" y="5114925"/>
                        <a:ext cx="1930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2F07438F-8B42-4307-A429-EABA25E208A6}"/>
              </a:ext>
            </a:extLst>
          </p:cNvPr>
          <p:cNvSpPr/>
          <p:nvPr/>
        </p:nvSpPr>
        <p:spPr bwMode="auto">
          <a:xfrm>
            <a:off x="4943476" y="5022851"/>
            <a:ext cx="2251075" cy="493713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16" name="Οβάλ 15">
            <a:extLst>
              <a:ext uri="{FF2B5EF4-FFF2-40B4-BE49-F238E27FC236}">
                <a16:creationId xmlns:a16="http://schemas.microsoft.com/office/drawing/2014/main" id="{7FAA3FD0-479E-4D31-8937-8FCEFC388E6C}"/>
              </a:ext>
            </a:extLst>
          </p:cNvPr>
          <p:cNvSpPr/>
          <p:nvPr/>
        </p:nvSpPr>
        <p:spPr bwMode="auto">
          <a:xfrm>
            <a:off x="5519738" y="3500438"/>
            <a:ext cx="1655762" cy="1079500"/>
          </a:xfrm>
          <a:prstGeom prst="ellips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C5EE6084-9D88-4245-A8E5-6508F3498F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6813" y="4611688"/>
          <a:ext cx="31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17362" imgH="330057" progId="Equation.DSMT4">
                  <p:embed/>
                </p:oleObj>
              </mc:Choice>
              <mc:Fallback>
                <p:oleObj name="Equation" r:id="rId18" imgW="317362" imgH="330057" progId="Equation.DSMT4">
                  <p:embed/>
                  <p:pic>
                    <p:nvPicPr>
                      <p:cNvPr id="17" name="Αντικείμενο 16">
                        <a:extLst>
                          <a:ext uri="{FF2B5EF4-FFF2-40B4-BE49-F238E27FC236}">
                            <a16:creationId xmlns:a16="http://schemas.microsoft.com/office/drawing/2014/main" id="{C5EE6084-9D88-4245-A8E5-6508F3498F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813" y="4611688"/>
                        <a:ext cx="317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Οβάλ 17">
            <a:extLst>
              <a:ext uri="{FF2B5EF4-FFF2-40B4-BE49-F238E27FC236}">
                <a16:creationId xmlns:a16="http://schemas.microsoft.com/office/drawing/2014/main" id="{6CB2F6D1-C194-4078-9BEE-3CE98F645244}"/>
              </a:ext>
            </a:extLst>
          </p:cNvPr>
          <p:cNvSpPr/>
          <p:nvPr/>
        </p:nvSpPr>
        <p:spPr bwMode="auto">
          <a:xfrm>
            <a:off x="7308850" y="3648075"/>
            <a:ext cx="1163638" cy="933450"/>
          </a:xfrm>
          <a:prstGeom prst="ellips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19" name="Αντικείμενο 18">
            <a:extLst>
              <a:ext uri="{FF2B5EF4-FFF2-40B4-BE49-F238E27FC236}">
                <a16:creationId xmlns:a16="http://schemas.microsoft.com/office/drawing/2014/main" id="{F791C975-03AA-4624-A4A5-DDA62AF53B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1625" y="4652963"/>
          <a:ext cx="190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90417" imgH="253890" progId="Equation.DSMT4">
                  <p:embed/>
                </p:oleObj>
              </mc:Choice>
              <mc:Fallback>
                <p:oleObj name="Equation" r:id="rId20" imgW="190417" imgH="253890" progId="Equation.DSMT4">
                  <p:embed/>
                  <p:pic>
                    <p:nvPicPr>
                      <p:cNvPr id="19" name="Αντικείμενο 18">
                        <a:extLst>
                          <a:ext uri="{FF2B5EF4-FFF2-40B4-BE49-F238E27FC236}">
                            <a16:creationId xmlns:a16="http://schemas.microsoft.com/office/drawing/2014/main" id="{F791C975-03AA-4624-A4A5-DDA62AF53B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25" y="4652963"/>
                        <a:ext cx="1905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Αντικείμενο 19">
            <a:extLst>
              <a:ext uri="{FF2B5EF4-FFF2-40B4-BE49-F238E27FC236}">
                <a16:creationId xmlns:a16="http://schemas.microsoft.com/office/drawing/2014/main" id="{C53AE555-53DD-473E-B1C8-10DEEC4FC8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65725" y="5732463"/>
          <a:ext cx="1625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625600" imgH="330200" progId="Equation.DSMT4">
                  <p:embed/>
                </p:oleObj>
              </mc:Choice>
              <mc:Fallback>
                <p:oleObj name="Equation" r:id="rId22" imgW="1625600" imgH="330200" progId="Equation.DSMT4">
                  <p:embed/>
                  <p:pic>
                    <p:nvPicPr>
                      <p:cNvPr id="20" name="Αντικείμενο 19">
                        <a:extLst>
                          <a:ext uri="{FF2B5EF4-FFF2-40B4-BE49-F238E27FC236}">
                            <a16:creationId xmlns:a16="http://schemas.microsoft.com/office/drawing/2014/main" id="{C53AE555-53DD-473E-B1C8-10DEEC4FC8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725" y="5732463"/>
                        <a:ext cx="16256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Ορθογώνιο 20">
            <a:extLst>
              <a:ext uri="{FF2B5EF4-FFF2-40B4-BE49-F238E27FC236}">
                <a16:creationId xmlns:a16="http://schemas.microsoft.com/office/drawing/2014/main" id="{7A2D5283-E4CB-4C5A-A637-D70E38BFCCE3}"/>
              </a:ext>
            </a:extLst>
          </p:cNvPr>
          <p:cNvSpPr/>
          <p:nvPr/>
        </p:nvSpPr>
        <p:spPr bwMode="auto">
          <a:xfrm>
            <a:off x="4943476" y="5661025"/>
            <a:ext cx="2251075" cy="495300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10" grpId="0" animBg="1"/>
      <p:bldP spid="12" grpId="0" animBg="1"/>
      <p:bldP spid="15" grpId="0" animBg="1"/>
      <p:bldP spid="16" grpId="0" animBg="1"/>
      <p:bldP spid="18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FF927A57-E07C-4C53-BA62-558C84B3D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476" y="76200"/>
            <a:ext cx="65627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 u="sng">
                <a:solidFill>
                  <a:srgbClr val="FFFF00"/>
                </a:solidFill>
                <a:latin typeface="Arial" panose="020B0604020202020204" pitchFamily="34" charset="0"/>
              </a:rPr>
              <a:t>ΙΣΧΥΣ ΜΕΣΩ ΓΡΑΜΜΗΣ ΜΕΤΑΦΟΡΑΣ</a:t>
            </a:r>
            <a:endParaRPr lang="en-US" altLang="el-GR" sz="2800" b="1" u="sng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 u="sng">
                <a:solidFill>
                  <a:srgbClr val="FFFF00"/>
                </a:solidFill>
                <a:latin typeface="Arial" panose="020B0604020202020204" pitchFamily="34" charset="0"/>
              </a:rPr>
              <a:t>ΜΙΚΡΟΥ ΜΗΚΟΥΣ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358CAA1-E86D-424A-AE9F-0059615C1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400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</a:t>
            </a:r>
            <a:r>
              <a:rPr lang="el-GR" altLang="el-GR" sz="1400">
                <a:solidFill>
                  <a:srgbClr val="B2B2B2"/>
                </a:solidFill>
              </a:rPr>
              <a:t> </a:t>
            </a:r>
            <a:r>
              <a:rPr lang="en-US" altLang="el-GR" sz="1400">
                <a:solidFill>
                  <a:srgbClr val="B2B2B2"/>
                </a:solidFill>
              </a:rPr>
              <a:t>7        (C) Copyright  Γαβριήλ  Γιαννακόπουλος    Πανεπιστήμιο Πατρών        Διαφάνεια 22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369E747-06A7-492A-867F-42BD72E99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3246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56208675-EAB3-4EB3-9FB6-CCFF358914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1104900"/>
          <a:ext cx="590550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748528" imgH="2084832" progId="Visio.Drawing.11">
                  <p:embed/>
                </p:oleObj>
              </mc:Choice>
              <mc:Fallback>
                <p:oleObj name="VISIO" r:id="rId2" imgW="5748528" imgH="2084832" progId="Visio.Drawing.11">
                  <p:embed/>
                  <p:pic>
                    <p:nvPicPr>
                      <p:cNvPr id="5" name="Object 5">
                        <a:extLst>
                          <a:ext uri="{FF2B5EF4-FFF2-40B4-BE49-F238E27FC236}">
                            <a16:creationId xmlns:a16="http://schemas.microsoft.com/office/drawing/2014/main" id="{56208675-EAB3-4EB3-9FB6-CCFF358914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88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104900"/>
                        <a:ext cx="5905500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B8663DC0-50C5-4E19-AF73-0DD9353575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72450" y="1557338"/>
          <a:ext cx="1333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33440" imgH="355320" progId="Equation.DSMT4">
                  <p:embed/>
                </p:oleObj>
              </mc:Choice>
              <mc:Fallback>
                <p:oleObj name="Equation" r:id="rId4" imgW="1333440" imgH="35532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B8663DC0-50C5-4E19-AF73-0DD9353575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50" y="1557338"/>
                        <a:ext cx="13335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55ACC8C2-97E3-4B40-B3B8-22229FA253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83563" y="2060575"/>
          <a:ext cx="1727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26920" imgH="304560" progId="Equation.DSMT4">
                  <p:embed/>
                </p:oleObj>
              </mc:Choice>
              <mc:Fallback>
                <p:oleObj name="Equation" r:id="rId6" imgW="1726920" imgH="30456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55ACC8C2-97E3-4B40-B3B8-22229FA253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3563" y="2060575"/>
                        <a:ext cx="17272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A7B6E24D-BCCD-45EC-BFEB-27E4249438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678718"/>
              </p:ext>
            </p:extLst>
          </p:nvPr>
        </p:nvGraphicFramePr>
        <p:xfrm>
          <a:off x="8886254" y="2470150"/>
          <a:ext cx="901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01440" imgH="317160" progId="Equation.DSMT4">
                  <p:embed/>
                </p:oleObj>
              </mc:Choice>
              <mc:Fallback>
                <p:oleObj name="Equation" r:id="rId8" imgW="901440" imgH="31716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A7B6E24D-BCCD-45EC-BFEB-27E4249438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6254" y="2470150"/>
                        <a:ext cx="9017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6137F22D-489B-45A9-962F-D2DA28F6B7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3250" y="3141663"/>
          <a:ext cx="4165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165560" imgH="799920" progId="Equation.DSMT4">
                  <p:embed/>
                </p:oleObj>
              </mc:Choice>
              <mc:Fallback>
                <p:oleObj name="Equation" r:id="rId10" imgW="4165560" imgH="799920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6137F22D-489B-45A9-962F-D2DA28F6B7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3141663"/>
                        <a:ext cx="41656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94B82DF8-A212-40A6-9F56-12BECDE5C1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3614" y="3068638"/>
          <a:ext cx="3805237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060360" imgH="799920" progId="Equation.DSMT4">
                  <p:embed/>
                </p:oleObj>
              </mc:Choice>
              <mc:Fallback>
                <p:oleObj name="Equation" r:id="rId12" imgW="3060360" imgH="799920" progId="Equation.DSMT4">
                  <p:embed/>
                  <p:pic>
                    <p:nvPicPr>
                      <p:cNvPr id="10" name="Αντικείμενο 9">
                        <a:extLst>
                          <a:ext uri="{FF2B5EF4-FFF2-40B4-BE49-F238E27FC236}">
                            <a16:creationId xmlns:a16="http://schemas.microsoft.com/office/drawing/2014/main" id="{94B82DF8-A212-40A6-9F56-12BECDE5C1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4" y="3068638"/>
                        <a:ext cx="3805237" cy="995362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D95FBA23-49EF-4888-BF80-6D5394EAC2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6326" y="3357564"/>
          <a:ext cx="18383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49080" imgH="330120" progId="Equation.DSMT4">
                  <p:embed/>
                </p:oleObj>
              </mc:Choice>
              <mc:Fallback>
                <p:oleObj name="Equation" r:id="rId14" imgW="1549080" imgH="33012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D95FBA23-49EF-4888-BF80-6D5394EAC2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6326" y="3357564"/>
                        <a:ext cx="183832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0A0E73AB-E637-4308-B608-20CF33AD58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4363" y="4149725"/>
          <a:ext cx="39497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949560" imgH="799920" progId="Equation.DSMT4">
                  <p:embed/>
                </p:oleObj>
              </mc:Choice>
              <mc:Fallback>
                <p:oleObj name="Equation" r:id="rId16" imgW="3949560" imgH="79992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0A0E73AB-E637-4308-B608-20CF33AD58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4149725"/>
                        <a:ext cx="39497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83CB8712-4AB2-46D4-9B25-A9BEBA7049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3613" y="4076701"/>
          <a:ext cx="360045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844720" imgH="799920" progId="Equation.DSMT4">
                  <p:embed/>
                </p:oleObj>
              </mc:Choice>
              <mc:Fallback>
                <p:oleObj name="Equation" r:id="rId18" imgW="2844720" imgH="799920" progId="Equation.DSMT4">
                  <p:embed/>
                  <p:pic>
                    <p:nvPicPr>
                      <p:cNvPr id="13" name="Αντικείμενο 12">
                        <a:extLst>
                          <a:ext uri="{FF2B5EF4-FFF2-40B4-BE49-F238E27FC236}">
                            <a16:creationId xmlns:a16="http://schemas.microsoft.com/office/drawing/2014/main" id="{83CB8712-4AB2-46D4-9B25-A9BEBA7049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4076701"/>
                        <a:ext cx="3600450" cy="995363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138E1403-8F3D-46F2-961A-841DA5549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8026" y="4322763"/>
          <a:ext cx="16303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269720" imgH="330120" progId="Equation.DSMT4">
                  <p:embed/>
                </p:oleObj>
              </mc:Choice>
              <mc:Fallback>
                <p:oleObj name="Equation" r:id="rId20" imgW="1269720" imgH="33012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138E1403-8F3D-46F2-961A-841DA55493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6" y="4322763"/>
                        <a:ext cx="16303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>
            <a:extLst>
              <a:ext uri="{FF2B5EF4-FFF2-40B4-BE49-F238E27FC236}">
                <a16:creationId xmlns:a16="http://schemas.microsoft.com/office/drawing/2014/main" id="{A5579879-D6A0-413F-87B0-347499C325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3250" y="5303838"/>
          <a:ext cx="1779588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650960" imgH="799920" progId="Equation.DSMT4">
                  <p:embed/>
                </p:oleObj>
              </mc:Choice>
              <mc:Fallback>
                <p:oleObj name="Equation" r:id="rId22" imgW="1650960" imgH="799920" progId="Equation.DSMT4">
                  <p:embed/>
                  <p:pic>
                    <p:nvPicPr>
                      <p:cNvPr id="15" name="Αντικείμενο 14">
                        <a:extLst>
                          <a:ext uri="{FF2B5EF4-FFF2-40B4-BE49-F238E27FC236}">
                            <a16:creationId xmlns:a16="http://schemas.microsoft.com/office/drawing/2014/main" id="{A5579879-D6A0-413F-87B0-347499C325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5303838"/>
                        <a:ext cx="1779588" cy="862012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B59EC659-97BD-484D-A327-85E89D7A1C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9739" y="5373688"/>
          <a:ext cx="136842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434960" imgH="799920" progId="Equation.DSMT4">
                  <p:embed/>
                </p:oleObj>
              </mc:Choice>
              <mc:Fallback>
                <p:oleObj name="Equation" r:id="rId24" imgW="1434960" imgH="799920" progId="Equation.DSMT4">
                  <p:embed/>
                  <p:pic>
                    <p:nvPicPr>
                      <p:cNvPr id="16" name="Αντικείμενο 15">
                        <a:extLst>
                          <a:ext uri="{FF2B5EF4-FFF2-40B4-BE49-F238E27FC236}">
                            <a16:creationId xmlns:a16="http://schemas.microsoft.com/office/drawing/2014/main" id="{B59EC659-97BD-484D-A327-85E89D7A1C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9" y="5373688"/>
                        <a:ext cx="1368425" cy="760412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E7AC5892-9C5A-4113-953E-0F9738EC1A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9800" y="5373688"/>
          <a:ext cx="161448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574640" imgH="749160" progId="Equation.DSMT4">
                  <p:embed/>
                </p:oleObj>
              </mc:Choice>
              <mc:Fallback>
                <p:oleObj name="Equation" r:id="rId26" imgW="1574640" imgH="749160" progId="Equation.DSMT4">
                  <p:embed/>
                  <p:pic>
                    <p:nvPicPr>
                      <p:cNvPr id="17" name="Αντικείμενο 16">
                        <a:extLst>
                          <a:ext uri="{FF2B5EF4-FFF2-40B4-BE49-F238E27FC236}">
                            <a16:creationId xmlns:a16="http://schemas.microsoft.com/office/drawing/2014/main" id="{E7AC5892-9C5A-4113-953E-0F9738EC1A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5373688"/>
                        <a:ext cx="1614488" cy="768350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Ορθογώνιο 17">
            <a:extLst>
              <a:ext uri="{FF2B5EF4-FFF2-40B4-BE49-F238E27FC236}">
                <a16:creationId xmlns:a16="http://schemas.microsoft.com/office/drawing/2014/main" id="{5F382D4F-E1B9-4EC6-B24A-088E201B2FE7}"/>
              </a:ext>
            </a:extLst>
          </p:cNvPr>
          <p:cNvSpPr/>
          <p:nvPr/>
        </p:nvSpPr>
        <p:spPr bwMode="auto">
          <a:xfrm>
            <a:off x="3000376" y="5170488"/>
            <a:ext cx="6048375" cy="1077912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>
            <a:extLst>
              <a:ext uri="{FF2B5EF4-FFF2-40B4-BE49-F238E27FC236}">
                <a16:creationId xmlns:a16="http://schemas.microsoft.com/office/drawing/2014/main" id="{B83D54C1-31FA-425B-81DA-06A46C5F1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476" y="150814"/>
            <a:ext cx="63849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3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ΚΥΚΛΙΚΑ ΔΙΑΓΡΑΜΜΑΤΑ ΙΣΧΥΟΣ</a:t>
            </a:r>
            <a:r>
              <a:rPr lang="el-G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77827" name="Object 3">
            <a:extLst>
              <a:ext uri="{FF2B5EF4-FFF2-40B4-BE49-F238E27FC236}">
                <a16:creationId xmlns:a16="http://schemas.microsoft.com/office/drawing/2014/main" id="{4EB50D38-ADB5-405C-8FEF-DC868B9787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838201"/>
          <a:ext cx="4006850" cy="472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011168" imgH="4730496" progId="Visio.Drawing.6">
                  <p:embed/>
                </p:oleObj>
              </mc:Choice>
              <mc:Fallback>
                <p:oleObj name="VISIO" r:id="rId2" imgW="4011168" imgH="4730496" progId="Visio.Drawing.6">
                  <p:embed/>
                  <p:pic>
                    <p:nvPicPr>
                      <p:cNvPr id="77827" name="Object 3">
                        <a:extLst>
                          <a:ext uri="{FF2B5EF4-FFF2-40B4-BE49-F238E27FC236}">
                            <a16:creationId xmlns:a16="http://schemas.microsoft.com/office/drawing/2014/main" id="{4EB50D38-ADB5-405C-8FEF-DC868B9787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8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838201"/>
                        <a:ext cx="4006850" cy="472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8" name="Object 4">
            <a:extLst>
              <a:ext uri="{FF2B5EF4-FFF2-40B4-BE49-F238E27FC236}">
                <a16:creationId xmlns:a16="http://schemas.microsoft.com/office/drawing/2014/main" id="{91B442B2-4B0E-4E0C-9A1B-E6B2C0131D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62339" y="3124201"/>
          <a:ext cx="4416425" cy="299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4419600" imgH="2907792" progId="Visio.Drawing.6">
                  <p:embed/>
                </p:oleObj>
              </mc:Choice>
              <mc:Fallback>
                <p:oleObj name="VISIO" r:id="rId4" imgW="4419600" imgH="2907792" progId="Visio.Drawing.6">
                  <p:embed/>
                  <p:pic>
                    <p:nvPicPr>
                      <p:cNvPr id="77828" name="Object 4">
                        <a:extLst>
                          <a:ext uri="{FF2B5EF4-FFF2-40B4-BE49-F238E27FC236}">
                            <a16:creationId xmlns:a16="http://schemas.microsoft.com/office/drawing/2014/main" id="{91B442B2-4B0E-4E0C-9A1B-E6B2C0131D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339" y="3124201"/>
                        <a:ext cx="4416425" cy="299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9" name="Rectangle 5">
            <a:extLst>
              <a:ext uri="{FF2B5EF4-FFF2-40B4-BE49-F238E27FC236}">
                <a16:creationId xmlns:a16="http://schemas.microsoft.com/office/drawing/2014/main" id="{40ADE097-1D20-4EAA-AF32-C29F094FC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324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 7        (C) Copyright  Γαβριήλ  Γιαννακόπουλος    Πανεπιστήμιο Πατρών        Διαφάνεια 23 από </a:t>
            </a:r>
            <a:r>
              <a:rPr lang="el-GR" altLang="el-GR" sz="1400">
                <a:solidFill>
                  <a:srgbClr val="B2B2B2"/>
                </a:solidFill>
              </a:rPr>
              <a:t>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77830" name="Line 6">
            <a:extLst>
              <a:ext uri="{FF2B5EF4-FFF2-40B4-BE49-F238E27FC236}">
                <a16:creationId xmlns:a16="http://schemas.microsoft.com/office/drawing/2014/main" id="{926AAFC4-04B8-48A8-B035-B48A2B810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2484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0147A667-8FD1-4A0C-8516-228183A0B63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l-GR" altLang="el-GR"/>
              <a:t> </a:t>
            </a:r>
            <a:endParaRPr lang="en-GB" altLang="el-GR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  <p:bldP spid="7782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Text Box 3">
            <a:extLst>
              <a:ext uri="{FF2B5EF4-FFF2-40B4-BE49-F238E27FC236}">
                <a16:creationId xmlns:a16="http://schemas.microsoft.com/office/drawing/2014/main" id="{A8CACDB3-CB0B-42B3-92EA-58FE5CA1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3886201"/>
            <a:ext cx="4862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 i="1" u="sng" dirty="0">
                <a:solidFill>
                  <a:srgbClr val="FFFF00"/>
                </a:solidFill>
                <a:latin typeface="Arial" panose="020B0604020202020204" pitchFamily="34" charset="0"/>
              </a:rPr>
              <a:t>1. </a:t>
            </a:r>
            <a:r>
              <a:rPr lang="el-GR" altLang="el-GR" sz="2800" b="1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Ροή πραγματικής ισχύος</a:t>
            </a:r>
            <a:r>
              <a:rPr lang="el-GR" alt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85CF18CB-6EC2-437C-B59C-0553DF294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324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 7        (C) Copyright  Γαβριήλ  Γιαννακόπουλος    Πανεπιστήμιο Πατρών        Διαφάνεια </a:t>
            </a:r>
            <a:r>
              <a:rPr lang="el-GR" altLang="el-GR" sz="1400">
                <a:solidFill>
                  <a:srgbClr val="B2B2B2"/>
                </a:solidFill>
              </a:rPr>
              <a:t>2</a:t>
            </a:r>
            <a:r>
              <a:rPr lang="en-US" altLang="el-GR" sz="1400">
                <a:solidFill>
                  <a:srgbClr val="B2B2B2"/>
                </a:solidFill>
              </a:rPr>
              <a:t>4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78855" name="Line 7">
            <a:extLst>
              <a:ext uri="{FF2B5EF4-FFF2-40B4-BE49-F238E27FC236}">
                <a16:creationId xmlns:a16="http://schemas.microsoft.com/office/drawing/2014/main" id="{5A0DCE55-A01B-4F34-8655-6C69849B0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2484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78859" name="Text Box 11">
            <a:extLst>
              <a:ext uri="{FF2B5EF4-FFF2-40B4-BE49-F238E27FC236}">
                <a16:creationId xmlns:a16="http://schemas.microsoft.com/office/drawing/2014/main" id="{3C020E82-1C12-4D4E-81AE-629879805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1588" y="76200"/>
            <a:ext cx="7308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ΙΣΧΥΣ ΜΕΣΩ ΓΡΑΜΜΗΣ ΜΕΤΑΦΟΡΑΣ</a:t>
            </a: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ΜΙΚΡΟΥ ΜΗΚΟΥΣ ΧΩΡΙΣ ΑΠΩΛΕΙΕΣ (</a:t>
            </a: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R=0)</a:t>
            </a:r>
            <a:endParaRPr lang="el-GR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78860" name="Object 12">
            <a:extLst>
              <a:ext uri="{FF2B5EF4-FFF2-40B4-BE49-F238E27FC236}">
                <a16:creationId xmlns:a16="http://schemas.microsoft.com/office/drawing/2014/main" id="{663C41C9-CA76-4A44-BB92-9DDCE2851E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1905000"/>
          <a:ext cx="36576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05150" imgH="457413" progId="Equation.DSMT4">
                  <p:embed/>
                </p:oleObj>
              </mc:Choice>
              <mc:Fallback>
                <p:oleObj name="Equation" r:id="rId2" imgW="2305150" imgH="457413" progId="Equation.DSMT4">
                  <p:embed/>
                  <p:pic>
                    <p:nvPicPr>
                      <p:cNvPr id="78860" name="Object 12">
                        <a:extLst>
                          <a:ext uri="{FF2B5EF4-FFF2-40B4-BE49-F238E27FC236}">
                            <a16:creationId xmlns:a16="http://schemas.microsoft.com/office/drawing/2014/main" id="{663C41C9-CA76-4A44-BB92-9DDCE2851E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905000"/>
                        <a:ext cx="3657600" cy="825500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1" name="Object 13">
            <a:extLst>
              <a:ext uri="{FF2B5EF4-FFF2-40B4-BE49-F238E27FC236}">
                <a16:creationId xmlns:a16="http://schemas.microsoft.com/office/drawing/2014/main" id="{B557A4D1-D316-42EF-A797-3CC306FD0F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1" y="1228726"/>
          <a:ext cx="20050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57300" imgH="279400" progId="Equation.DSMT4">
                  <p:embed/>
                </p:oleObj>
              </mc:Choice>
              <mc:Fallback>
                <p:oleObj name="Equation" r:id="rId4" imgW="1257300" imgH="279400" progId="Equation.DSMT4">
                  <p:embed/>
                  <p:pic>
                    <p:nvPicPr>
                      <p:cNvPr id="78861" name="Object 13">
                        <a:extLst>
                          <a:ext uri="{FF2B5EF4-FFF2-40B4-BE49-F238E27FC236}">
                            <a16:creationId xmlns:a16="http://schemas.microsoft.com/office/drawing/2014/main" id="{B557A4D1-D316-42EF-A797-3CC306FD0F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1" y="1228726"/>
                        <a:ext cx="20050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2" name="Object 14">
            <a:extLst>
              <a:ext uri="{FF2B5EF4-FFF2-40B4-BE49-F238E27FC236}">
                <a16:creationId xmlns:a16="http://schemas.microsoft.com/office/drawing/2014/main" id="{5E5D0E58-1495-49B9-8F7F-7E55495A3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2588" y="2862264"/>
          <a:ext cx="380841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43334" imgH="457413" progId="Equation.DSMT4">
                  <p:embed/>
                </p:oleObj>
              </mc:Choice>
              <mc:Fallback>
                <p:oleObj name="Equation" r:id="rId6" imgW="2143334" imgH="457413" progId="Equation.DSMT4">
                  <p:embed/>
                  <p:pic>
                    <p:nvPicPr>
                      <p:cNvPr id="78862" name="Object 14">
                        <a:extLst>
                          <a:ext uri="{FF2B5EF4-FFF2-40B4-BE49-F238E27FC236}">
                            <a16:creationId xmlns:a16="http://schemas.microsoft.com/office/drawing/2014/main" id="{5E5D0E58-1495-49B9-8F7F-7E55495A3B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8" y="2862264"/>
                        <a:ext cx="3808412" cy="822325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3" name="Object 15">
            <a:extLst>
              <a:ext uri="{FF2B5EF4-FFF2-40B4-BE49-F238E27FC236}">
                <a16:creationId xmlns:a16="http://schemas.microsoft.com/office/drawing/2014/main" id="{5C29FF72-F834-4338-A642-0F19B65E87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5501" y="1920875"/>
          <a:ext cx="360521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86000" imgH="457413" progId="Equation.DSMT4">
                  <p:embed/>
                </p:oleObj>
              </mc:Choice>
              <mc:Fallback>
                <p:oleObj name="Equation" r:id="rId8" imgW="2286000" imgH="457413" progId="Equation.DSMT4">
                  <p:embed/>
                  <p:pic>
                    <p:nvPicPr>
                      <p:cNvPr id="78863" name="Object 15">
                        <a:extLst>
                          <a:ext uri="{FF2B5EF4-FFF2-40B4-BE49-F238E27FC236}">
                            <a16:creationId xmlns:a16="http://schemas.microsoft.com/office/drawing/2014/main" id="{5C29FF72-F834-4338-A642-0F19B65E87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1" y="1920875"/>
                        <a:ext cx="3605213" cy="825500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4" name="Object 16">
            <a:extLst>
              <a:ext uri="{FF2B5EF4-FFF2-40B4-BE49-F238E27FC236}">
                <a16:creationId xmlns:a16="http://schemas.microsoft.com/office/drawing/2014/main" id="{274AA347-E90F-4F25-852E-E0ECBFD249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0426" y="2867025"/>
          <a:ext cx="38020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43334" imgH="466503" progId="Equation.DSMT4">
                  <p:embed/>
                </p:oleObj>
              </mc:Choice>
              <mc:Fallback>
                <p:oleObj name="Equation" r:id="rId10" imgW="2143334" imgH="466503" progId="Equation.DSMT4">
                  <p:embed/>
                  <p:pic>
                    <p:nvPicPr>
                      <p:cNvPr id="78864" name="Object 16">
                        <a:extLst>
                          <a:ext uri="{FF2B5EF4-FFF2-40B4-BE49-F238E27FC236}">
                            <a16:creationId xmlns:a16="http://schemas.microsoft.com/office/drawing/2014/main" id="{274AA347-E90F-4F25-852E-E0ECBFD249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6" y="2867025"/>
                        <a:ext cx="3802063" cy="844550"/>
                      </a:xfrm>
                      <a:prstGeom prst="rect">
                        <a:avLst/>
                      </a:prstGeom>
                      <a:solidFill>
                        <a:srgbClr val="0033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6" name="Object 18">
            <a:extLst>
              <a:ext uri="{FF2B5EF4-FFF2-40B4-BE49-F238E27FC236}">
                <a16:creationId xmlns:a16="http://schemas.microsoft.com/office/drawing/2014/main" id="{A1E26DF3-F267-413A-99D5-6D3D454694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4781550"/>
          <a:ext cx="41910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286000" imgH="343059" progId="Equation.DSMT4">
                  <p:embed/>
                </p:oleObj>
              </mc:Choice>
              <mc:Fallback>
                <p:oleObj name="Equation" r:id="rId12" imgW="2286000" imgH="343059" progId="Equation.DSMT4">
                  <p:embed/>
                  <p:pic>
                    <p:nvPicPr>
                      <p:cNvPr id="78866" name="Object 18">
                        <a:extLst>
                          <a:ext uri="{FF2B5EF4-FFF2-40B4-BE49-F238E27FC236}">
                            <a16:creationId xmlns:a16="http://schemas.microsoft.com/office/drawing/2014/main" id="{A1E26DF3-F267-413A-99D5-6D3D454694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81550"/>
                        <a:ext cx="41910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7" name="Object 19">
            <a:extLst>
              <a:ext uri="{FF2B5EF4-FFF2-40B4-BE49-F238E27FC236}">
                <a16:creationId xmlns:a16="http://schemas.microsoft.com/office/drawing/2014/main" id="{08C99CF8-C23F-4DCB-827E-BD5A10B2F1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4972050"/>
          <a:ext cx="17526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85675" imgH="133492" progId="Equation.DSMT4">
                  <p:embed/>
                </p:oleObj>
              </mc:Choice>
              <mc:Fallback>
                <p:oleObj name="Equation" r:id="rId14" imgW="885675" imgH="133492" progId="Equation.DSMT4">
                  <p:embed/>
                  <p:pic>
                    <p:nvPicPr>
                      <p:cNvPr id="78867" name="Object 19">
                        <a:extLst>
                          <a:ext uri="{FF2B5EF4-FFF2-40B4-BE49-F238E27FC236}">
                            <a16:creationId xmlns:a16="http://schemas.microsoft.com/office/drawing/2014/main" id="{08C99CF8-C23F-4DCB-827E-BD5A10B2F1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972050"/>
                        <a:ext cx="17526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68" name="Rectangle 20">
            <a:extLst>
              <a:ext uri="{FF2B5EF4-FFF2-40B4-BE49-F238E27FC236}">
                <a16:creationId xmlns:a16="http://schemas.microsoft.com/office/drawing/2014/main" id="{D80285DD-4CCB-4543-A804-78AB39DA1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724400"/>
            <a:ext cx="6096000" cy="914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4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utoUpdateAnimBg="0"/>
      <p:bldP spid="78854" grpId="0" autoUpdateAnimBg="0"/>
      <p:bldP spid="78859" grpId="0" autoUpdateAnimBg="0"/>
      <p:bldP spid="788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6" name="Object 2">
            <a:extLst>
              <a:ext uri="{FF2B5EF4-FFF2-40B4-BE49-F238E27FC236}">
                <a16:creationId xmlns:a16="http://schemas.microsoft.com/office/drawing/2014/main" id="{2DE10BC5-6072-4C64-8DDC-4BCA58FFA1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381000"/>
          <a:ext cx="44958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946904" imgH="4361688" progId="Visio.Drawing.6">
                  <p:embed/>
                </p:oleObj>
              </mc:Choice>
              <mc:Fallback>
                <p:oleObj name="VISIO" r:id="rId2" imgW="4946904" imgH="4361688" progId="Visio.Drawing.6">
                  <p:embed/>
                  <p:pic>
                    <p:nvPicPr>
                      <p:cNvPr id="88066" name="Object 2">
                        <a:extLst>
                          <a:ext uri="{FF2B5EF4-FFF2-40B4-BE49-F238E27FC236}">
                            <a16:creationId xmlns:a16="http://schemas.microsoft.com/office/drawing/2014/main" id="{2DE10BC5-6072-4C64-8DDC-4BCA58FFA1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81000"/>
                        <a:ext cx="44958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CCFF99"/>
                                </a:gs>
                                <a:gs pos="100000">
                                  <a:srgbClr val="F1FFE3"/>
                                </a:gs>
                              </a:gsLst>
                              <a:lin ang="27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67" name="Object 3">
            <a:extLst>
              <a:ext uri="{FF2B5EF4-FFF2-40B4-BE49-F238E27FC236}">
                <a16:creationId xmlns:a16="http://schemas.microsoft.com/office/drawing/2014/main" id="{85C578C3-F4C3-4172-B4E3-D930A951D9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53200" y="5257800"/>
          <a:ext cx="121443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5135" imgH="123922" progId="Equation.DSMT4">
                  <p:embed/>
                </p:oleObj>
              </mc:Choice>
              <mc:Fallback>
                <p:oleObj name="Equation" r:id="rId4" imgW="695135" imgH="123922" progId="Equation.DSMT4">
                  <p:embed/>
                  <p:pic>
                    <p:nvPicPr>
                      <p:cNvPr id="88067" name="Object 3">
                        <a:extLst>
                          <a:ext uri="{FF2B5EF4-FFF2-40B4-BE49-F238E27FC236}">
                            <a16:creationId xmlns:a16="http://schemas.microsoft.com/office/drawing/2014/main" id="{85C578C3-F4C3-4172-B4E3-D930A951D9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-4000" contrast="-2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257800"/>
                        <a:ext cx="1214438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68" name="Rectangle 4">
            <a:extLst>
              <a:ext uri="{FF2B5EF4-FFF2-40B4-BE49-F238E27FC236}">
                <a16:creationId xmlns:a16="http://schemas.microsoft.com/office/drawing/2014/main" id="{191449D0-88BA-49B4-ACE3-FADEEE1B9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029200"/>
            <a:ext cx="2971800" cy="762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88070" name="Object 6">
            <a:extLst>
              <a:ext uri="{FF2B5EF4-FFF2-40B4-BE49-F238E27FC236}">
                <a16:creationId xmlns:a16="http://schemas.microsoft.com/office/drawing/2014/main" id="{7C383B52-5D96-43DE-BB70-38835F5353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6188" y="5060951"/>
          <a:ext cx="15049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85675" imgH="352629" progId="Equation.DSMT4">
                  <p:embed/>
                </p:oleObj>
              </mc:Choice>
              <mc:Fallback>
                <p:oleObj name="Equation" r:id="rId6" imgW="885675" imgH="352629" progId="Equation.DSMT4">
                  <p:embed/>
                  <p:pic>
                    <p:nvPicPr>
                      <p:cNvPr id="88070" name="Object 6">
                        <a:extLst>
                          <a:ext uri="{FF2B5EF4-FFF2-40B4-BE49-F238E27FC236}">
                            <a16:creationId xmlns:a16="http://schemas.microsoft.com/office/drawing/2014/main" id="{7C383B52-5D96-43DE-BB70-38835F5353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-2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188" y="5060951"/>
                        <a:ext cx="15049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2" name="Rectangle 8">
            <a:extLst>
              <a:ext uri="{FF2B5EF4-FFF2-40B4-BE49-F238E27FC236}">
                <a16:creationId xmlns:a16="http://schemas.microsoft.com/office/drawing/2014/main" id="{4E70E04B-B412-4C00-8AD0-E12538BC6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324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 7        (C) Copyright  Γαβριήλ  Γιαννακόπουλος    Πανεπιστήμιο Πατρών        Διαφάνεια </a:t>
            </a:r>
            <a:r>
              <a:rPr lang="el-GR" altLang="el-GR" sz="1400">
                <a:solidFill>
                  <a:srgbClr val="B2B2B2"/>
                </a:solidFill>
              </a:rPr>
              <a:t>2</a:t>
            </a:r>
            <a:r>
              <a:rPr lang="en-US" altLang="el-GR" sz="1400">
                <a:solidFill>
                  <a:srgbClr val="B2B2B2"/>
                </a:solidFill>
              </a:rPr>
              <a:t>5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88073" name="Line 9">
            <a:extLst>
              <a:ext uri="{FF2B5EF4-FFF2-40B4-BE49-F238E27FC236}">
                <a16:creationId xmlns:a16="http://schemas.microsoft.com/office/drawing/2014/main" id="{F3385B46-4635-4D10-A06F-0197CF3FAB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2484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88074" name="Text Box 10">
            <a:extLst>
              <a:ext uri="{FF2B5EF4-FFF2-40B4-BE49-F238E27FC236}">
                <a16:creationId xmlns:a16="http://schemas.microsoft.com/office/drawing/2014/main" id="{E610971E-8999-4622-9E4A-732E2F269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6" y="5065713"/>
            <a:ext cx="2932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 i="1">
                <a:solidFill>
                  <a:srgbClr val="FFFFFF"/>
                </a:solidFill>
                <a:latin typeface="Arial" panose="020B0604020202020204" pitchFamily="34" charset="0"/>
              </a:rPr>
              <a:t>Συντελεστής Ευκαμψίας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 i="1">
                <a:solidFill>
                  <a:srgbClr val="FFFFFF"/>
                </a:solidFill>
                <a:latin typeface="Arial" panose="020B0604020202020204" pitchFamily="34" charset="0"/>
              </a:rPr>
              <a:t>             ή συγχρονισμού </a:t>
            </a:r>
            <a:r>
              <a:rPr lang="en-US" altLang="el-GR" sz="1800" b="1" i="1">
                <a:solidFill>
                  <a:srgbClr val="FFFFFF"/>
                </a:solidFill>
                <a:latin typeface="Arial" panose="020B0604020202020204" pitchFamily="34" charset="0"/>
              </a:rPr>
              <a:t>:</a:t>
            </a:r>
            <a:endParaRPr lang="el-GR" altLang="el-GR" sz="1800" b="1" i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8076" name="Rectangle 12">
            <a:extLst>
              <a:ext uri="{FF2B5EF4-FFF2-40B4-BE49-F238E27FC236}">
                <a16:creationId xmlns:a16="http://schemas.microsoft.com/office/drawing/2014/main" id="{74A76844-52B6-4ADE-A05B-CC4F19BFA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164306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88078" name="Object 14">
            <a:extLst>
              <a:ext uri="{FF2B5EF4-FFF2-40B4-BE49-F238E27FC236}">
                <a16:creationId xmlns:a16="http://schemas.microsoft.com/office/drawing/2014/main" id="{1A1A9917-95CD-4071-9921-C50D5FA0C4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381000"/>
          <a:ext cx="44958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8" imgW="4946904" imgH="4361688" progId="Visio.Drawing.6">
                  <p:embed/>
                </p:oleObj>
              </mc:Choice>
              <mc:Fallback>
                <p:oleObj name="VISIO" r:id="rId8" imgW="4946904" imgH="4361688" progId="Visio.Drawing.6">
                  <p:embed/>
                  <p:pic>
                    <p:nvPicPr>
                      <p:cNvPr id="88078" name="Object 14">
                        <a:extLst>
                          <a:ext uri="{FF2B5EF4-FFF2-40B4-BE49-F238E27FC236}">
                            <a16:creationId xmlns:a16="http://schemas.microsoft.com/office/drawing/2014/main" id="{1A1A9917-95CD-4071-9921-C50D5FA0C4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81000"/>
                        <a:ext cx="44958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CCFF99"/>
                                </a:gs>
                                <a:gs pos="100000">
                                  <a:srgbClr val="F1FFE3"/>
                                </a:gs>
                              </a:gsLst>
                              <a:lin ang="27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9" name="Object 15">
            <a:extLst>
              <a:ext uri="{FF2B5EF4-FFF2-40B4-BE49-F238E27FC236}">
                <a16:creationId xmlns:a16="http://schemas.microsoft.com/office/drawing/2014/main" id="{72B58A0C-C3F1-41BA-BB0F-5E91CA81B6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381000"/>
          <a:ext cx="44958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10" imgW="4946904" imgH="4361688" progId="Visio.Drawing.6">
                  <p:embed/>
                </p:oleObj>
              </mc:Choice>
              <mc:Fallback>
                <p:oleObj name="VISIO" r:id="rId10" imgW="4946904" imgH="4361688" progId="Visio.Drawing.6">
                  <p:embed/>
                  <p:pic>
                    <p:nvPicPr>
                      <p:cNvPr id="88079" name="Object 15">
                        <a:extLst>
                          <a:ext uri="{FF2B5EF4-FFF2-40B4-BE49-F238E27FC236}">
                            <a16:creationId xmlns:a16="http://schemas.microsoft.com/office/drawing/2014/main" id="{72B58A0C-C3F1-41BA-BB0F-5E91CA81B6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81000"/>
                        <a:ext cx="44958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CCFF99"/>
                                </a:gs>
                                <a:gs pos="100000">
                                  <a:srgbClr val="F1FFE3"/>
                                </a:gs>
                              </a:gsLst>
                              <a:lin ang="27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8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3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nimBg="1"/>
      <p:bldP spid="88072" grpId="0" autoUpdateAnimBg="0"/>
      <p:bldP spid="880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0B8383C4-5CBD-4830-BC77-599742DD9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28601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800" b="1" i="1" u="sng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l-GR" altLang="el-GR" sz="2800" b="1" i="1" u="sng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Μέση ροή αέργου ισχύος</a:t>
            </a:r>
          </a:p>
        </p:txBody>
      </p:sp>
      <p:graphicFrame>
        <p:nvGraphicFramePr>
          <p:cNvPr id="79875" name="Object 3">
            <a:extLst>
              <a:ext uri="{FF2B5EF4-FFF2-40B4-BE49-F238E27FC236}">
                <a16:creationId xmlns:a16="http://schemas.microsoft.com/office/drawing/2014/main" id="{A2C756D8-82D0-4448-A985-ACC0971271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979488"/>
          <a:ext cx="375285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49500" imgH="482600" progId="Equation.DSMT4">
                  <p:embed/>
                </p:oleObj>
              </mc:Choice>
              <mc:Fallback>
                <p:oleObj name="Equation" r:id="rId2" imgW="2349500" imgH="482600" progId="Equation.DSMT4">
                  <p:embed/>
                  <p:pic>
                    <p:nvPicPr>
                      <p:cNvPr id="79875" name="Object 3">
                        <a:extLst>
                          <a:ext uri="{FF2B5EF4-FFF2-40B4-BE49-F238E27FC236}">
                            <a16:creationId xmlns:a16="http://schemas.microsoft.com/office/drawing/2014/main" id="{A2C756D8-82D0-4448-A985-ACC0971271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9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979488"/>
                        <a:ext cx="375285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6" name="Object 4">
            <a:extLst>
              <a:ext uri="{FF2B5EF4-FFF2-40B4-BE49-F238E27FC236}">
                <a16:creationId xmlns:a16="http://schemas.microsoft.com/office/drawing/2014/main" id="{E82B2488-A377-4FF1-BD8F-771E2D48FF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1943100"/>
          <a:ext cx="38623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90800" imgH="482600" progId="Equation.DSMT4">
                  <p:embed/>
                </p:oleObj>
              </mc:Choice>
              <mc:Fallback>
                <p:oleObj name="Equation" r:id="rId4" imgW="2590800" imgH="482600" progId="Equation.DSMT4">
                  <p:embed/>
                  <p:pic>
                    <p:nvPicPr>
                      <p:cNvPr id="79876" name="Object 4">
                        <a:extLst>
                          <a:ext uri="{FF2B5EF4-FFF2-40B4-BE49-F238E27FC236}">
                            <a16:creationId xmlns:a16="http://schemas.microsoft.com/office/drawing/2014/main" id="{E82B2488-A377-4FF1-BD8F-771E2D48FF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9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943100"/>
                        <a:ext cx="3862388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7" name="Object 5">
            <a:extLst>
              <a:ext uri="{FF2B5EF4-FFF2-40B4-BE49-F238E27FC236}">
                <a16:creationId xmlns:a16="http://schemas.microsoft.com/office/drawing/2014/main" id="{303FDFEC-3C49-4987-8FC6-E01696F612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90925" y="3014664"/>
          <a:ext cx="26670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80588" imgH="393529" progId="Equation.DSMT4">
                  <p:embed/>
                </p:oleObj>
              </mc:Choice>
              <mc:Fallback>
                <p:oleObj name="Equation" r:id="rId6" imgW="1180588" imgH="393529" progId="Equation.DSMT4">
                  <p:embed/>
                  <p:pic>
                    <p:nvPicPr>
                      <p:cNvPr id="79877" name="Object 5">
                        <a:extLst>
                          <a:ext uri="{FF2B5EF4-FFF2-40B4-BE49-F238E27FC236}">
                            <a16:creationId xmlns:a16="http://schemas.microsoft.com/office/drawing/2014/main" id="{303FDFEC-3C49-4987-8FC6-E01696F612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9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3014664"/>
                        <a:ext cx="2667000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CCFF99"/>
                                </a:gs>
                                <a:gs pos="100000">
                                  <a:srgbClr val="E9FFD2"/>
                                </a:gs>
                              </a:gsLst>
                              <a:lin ang="27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8" name="Text Box 6">
            <a:extLst>
              <a:ext uri="{FF2B5EF4-FFF2-40B4-BE49-F238E27FC236}">
                <a16:creationId xmlns:a16="http://schemas.microsoft.com/office/drawing/2014/main" id="{B7308202-C9CF-4C64-9ADB-62BE25F16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6" y="4495800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en-US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el-GR" sz="2400" b="1" baseline="-25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&gt; |</a:t>
            </a:r>
            <a:r>
              <a:rPr lang="en-US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el-GR" sz="2400" b="1" baseline="-25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:</a:t>
            </a:r>
            <a:r>
              <a:rPr lang="el-GR" altLang="el-GR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9879" name="Text Box 7">
            <a:extLst>
              <a:ext uri="{FF2B5EF4-FFF2-40B4-BE49-F238E27FC236}">
                <a16:creationId xmlns:a16="http://schemas.microsoft.com/office/drawing/2014/main" id="{A18E0016-3D97-4F87-AC92-68B4611F1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75" y="4495800"/>
            <a:ext cx="4032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4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l-GR" altLang="el-GR" sz="2400" b="1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οή</a:t>
            </a:r>
            <a:r>
              <a:rPr lang="el-GR" altLang="el-GR" sz="24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400" b="1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αέργου</a:t>
            </a:r>
            <a:r>
              <a:rPr lang="el-GR" altLang="el-GR" sz="24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ισχύος</a:t>
            </a:r>
            <a:r>
              <a:rPr lang="el-GR" altLang="el-GR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l-GR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l-GR" altLang="el-GR" sz="2400" b="1" dirty="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el-GR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l-GR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altLang="el-GR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880" name="Text Box 8">
            <a:extLst>
              <a:ext uri="{FF2B5EF4-FFF2-40B4-BE49-F238E27FC236}">
                <a16:creationId xmlns:a16="http://schemas.microsoft.com/office/drawing/2014/main" id="{659B1DA4-7F66-400F-A16C-976A37488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6" y="5257800"/>
            <a:ext cx="176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|V</a:t>
            </a:r>
            <a:r>
              <a:rPr lang="en-US" altLang="el-GR" sz="2400" b="1" baseline="-25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&lt; |V</a:t>
            </a:r>
            <a:r>
              <a:rPr lang="en-US" altLang="el-GR" sz="2400" b="1" baseline="-25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:</a:t>
            </a:r>
            <a:r>
              <a:rPr lang="el-GR" altLang="el-GR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9881" name="Text Box 9">
            <a:extLst>
              <a:ext uri="{FF2B5EF4-FFF2-40B4-BE49-F238E27FC236}">
                <a16:creationId xmlns:a16="http://schemas.microsoft.com/office/drawing/2014/main" id="{364F9677-0E94-4E37-8212-348F619ED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1" y="5257800"/>
            <a:ext cx="394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4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Pοή αέργου ισχύος</a:t>
            </a: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400" b="1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l-G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l-GR" altLang="el-GR" sz="2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9882" name="Rectangle 10">
            <a:extLst>
              <a:ext uri="{FF2B5EF4-FFF2-40B4-BE49-F238E27FC236}">
                <a16:creationId xmlns:a16="http://schemas.microsoft.com/office/drawing/2014/main" id="{A60A14CC-3F17-442A-8582-62C76ED99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43400"/>
            <a:ext cx="5943600" cy="152400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79883" name="Rectangle 11">
            <a:extLst>
              <a:ext uri="{FF2B5EF4-FFF2-40B4-BE49-F238E27FC236}">
                <a16:creationId xmlns:a16="http://schemas.microsoft.com/office/drawing/2014/main" id="{DD7F5388-B4ED-4DD0-B8E0-96A60A068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324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 7       (C) Copyright  Γαβριήλ  Γιαννακόπουλος    Πανεπιστήμιο Πατρών        Διαφάνεια  </a:t>
            </a:r>
            <a:r>
              <a:rPr lang="el-GR" altLang="el-GR" sz="1400">
                <a:solidFill>
                  <a:srgbClr val="B2B2B2"/>
                </a:solidFill>
              </a:rPr>
              <a:t>2</a:t>
            </a:r>
            <a:r>
              <a:rPr lang="en-US" altLang="el-GR" sz="1400">
                <a:solidFill>
                  <a:srgbClr val="B2B2B2"/>
                </a:solidFill>
              </a:rPr>
              <a:t>6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79884" name="Line 12">
            <a:extLst>
              <a:ext uri="{FF2B5EF4-FFF2-40B4-BE49-F238E27FC236}">
                <a16:creationId xmlns:a16="http://schemas.microsoft.com/office/drawing/2014/main" id="{5444634B-A3A3-4F40-BE18-69C113055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2484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79885" name="Object 13">
            <a:extLst>
              <a:ext uri="{FF2B5EF4-FFF2-40B4-BE49-F238E27FC236}">
                <a16:creationId xmlns:a16="http://schemas.microsoft.com/office/drawing/2014/main" id="{E76CCBC8-1777-4861-9AEC-7FCEC9E1BB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83313" y="2940050"/>
          <a:ext cx="2690812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06500" imgH="431800" progId="Equation.DSMT4">
                  <p:embed/>
                </p:oleObj>
              </mc:Choice>
              <mc:Fallback>
                <p:oleObj name="Equation" r:id="rId8" imgW="1206500" imgH="431800" progId="Equation.DSMT4">
                  <p:embed/>
                  <p:pic>
                    <p:nvPicPr>
                      <p:cNvPr id="79885" name="Object 13">
                        <a:extLst>
                          <a:ext uri="{FF2B5EF4-FFF2-40B4-BE49-F238E27FC236}">
                            <a16:creationId xmlns:a16="http://schemas.microsoft.com/office/drawing/2014/main" id="{E76CCBC8-1777-4861-9AEC-7FCEC9E1BB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9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3313" y="2940050"/>
                        <a:ext cx="2690812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CCFF99"/>
                                </a:gs>
                                <a:gs pos="100000">
                                  <a:srgbClr val="E9FFD2"/>
                                </a:gs>
                              </a:gsLst>
                              <a:lin ang="27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6" name="Rectangle 14">
            <a:extLst>
              <a:ext uri="{FF2B5EF4-FFF2-40B4-BE49-F238E27FC236}">
                <a16:creationId xmlns:a16="http://schemas.microsoft.com/office/drawing/2014/main" id="{BF1EEB4C-B688-438D-BE36-57B859131E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95600"/>
            <a:ext cx="5486400" cy="1066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75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75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6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8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8" grpId="0" autoUpdateAnimBg="0"/>
      <p:bldP spid="79879" grpId="0" autoUpdateAnimBg="0"/>
      <p:bldP spid="79880" grpId="0" autoUpdateAnimBg="0"/>
      <p:bldP spid="79881" grpId="0" autoUpdateAnimBg="0"/>
      <p:bldP spid="79882" grpId="0" animBg="1"/>
      <p:bldP spid="79883" grpId="0" autoUpdateAnimBg="0"/>
      <p:bldP spid="798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62392E32-B12F-49B6-A97A-669983E30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6" y="115889"/>
            <a:ext cx="28696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b="1" i="1" u="sng" dirty="0">
                <a:solidFill>
                  <a:srgbClr val="66CCFF"/>
                </a:solidFill>
                <a:latin typeface="Arial" panose="020B0604020202020204" pitchFamily="34" charset="0"/>
              </a:rPr>
              <a:t>Παράδειγμα </a:t>
            </a:r>
            <a:r>
              <a:rPr lang="en-US" altLang="el-GR" b="1" i="1" u="sng" dirty="0">
                <a:solidFill>
                  <a:srgbClr val="66CCFF"/>
                </a:solidFill>
                <a:latin typeface="Arial" panose="020B0604020202020204" pitchFamily="34" charset="0"/>
              </a:rPr>
              <a:t>1</a:t>
            </a:r>
            <a:endParaRPr lang="el-GR" altLang="el-GR" b="1" i="1" u="sng" dirty="0">
              <a:solidFill>
                <a:srgbClr val="66CC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55474BFF-760A-47D9-8C10-48861F311A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750864"/>
              </p:ext>
            </p:extLst>
          </p:nvPr>
        </p:nvGraphicFramePr>
        <p:xfrm>
          <a:off x="3719513" y="472064"/>
          <a:ext cx="4716462" cy="217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952646" imgH="2285941" progId="Visio.Drawing.11">
                  <p:embed/>
                </p:oleObj>
              </mc:Choice>
              <mc:Fallback>
                <p:oleObj name="Visio" r:id="rId2" imgW="4952646" imgH="2285941" progId="Visio.Drawing.11">
                  <p:embed/>
                  <p:pic>
                    <p:nvPicPr>
                      <p:cNvPr id="3" name="Αντικείμενο 2">
                        <a:extLst>
                          <a:ext uri="{FF2B5EF4-FFF2-40B4-BE49-F238E27FC236}">
                            <a16:creationId xmlns:a16="http://schemas.microsoft.com/office/drawing/2014/main" id="{885EA3D0-1D8C-4E9C-AE43-AD688E90B7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100000" contras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472064"/>
                        <a:ext cx="4716462" cy="21727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937ABB23-9FB6-4CDE-AC5A-C262A84F1A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68928"/>
              </p:ext>
            </p:extLst>
          </p:nvPr>
        </p:nvGraphicFramePr>
        <p:xfrm>
          <a:off x="2617529" y="1130710"/>
          <a:ext cx="3193570" cy="385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63760" imgH="393480" progId="Equation.DSMT4">
                  <p:embed/>
                </p:oleObj>
              </mc:Choice>
              <mc:Fallback>
                <p:oleObj name="Equation" r:id="rId4" imgW="3263760" imgH="39348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FE810ABE-A5EE-4F1C-B4C5-764D2E5D94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7529" y="1130710"/>
                        <a:ext cx="3193570" cy="3852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F8BEB847-C574-4995-9342-E0C4C72651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899768"/>
              </p:ext>
            </p:extLst>
          </p:nvPr>
        </p:nvGraphicFramePr>
        <p:xfrm>
          <a:off x="6825869" y="1130710"/>
          <a:ext cx="3052786" cy="357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52680" imgH="393480" progId="Equation.DSMT4">
                  <p:embed/>
                </p:oleObj>
              </mc:Choice>
              <mc:Fallback>
                <p:oleObj name="Equation" r:id="rId6" imgW="3352680" imgH="39348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937ABB23-9FB6-4CDE-AC5A-C262A84F1A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869" y="1130710"/>
                        <a:ext cx="3052786" cy="357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>
            <a:extLst>
              <a:ext uri="{FF2B5EF4-FFF2-40B4-BE49-F238E27FC236}">
                <a16:creationId xmlns:a16="http://schemas.microsoft.com/office/drawing/2014/main" id="{D1424E1D-331C-4348-80C8-113A49908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2362199"/>
            <a:ext cx="78814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800" b="1" i="1" u="sng" dirty="0">
                <a:solidFill>
                  <a:schemeClr val="bg1"/>
                </a:solidFill>
                <a:latin typeface="Arial" panose="020B0604020202020204" pitchFamily="34" charset="0"/>
              </a:rPr>
              <a:t>Ποια η </a:t>
            </a:r>
            <a:r>
              <a:rPr lang="el-GR" altLang="el-GR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ροή πραγματικής και άεργης ισχύος</a:t>
            </a:r>
            <a:r>
              <a:rPr lang="en-US" altLang="el-GR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l-GR" altLang="el-G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7B07D940-D421-4849-8FE0-0E089884AB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287338"/>
              </p:ext>
            </p:extLst>
          </p:nvPr>
        </p:nvGraphicFramePr>
        <p:xfrm>
          <a:off x="2257425" y="3543300"/>
          <a:ext cx="3949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949560" imgH="431640" progId="Equation.DSMT4">
                  <p:embed/>
                </p:oleObj>
              </mc:Choice>
              <mc:Fallback>
                <p:oleObj name="Equation" r:id="rId8" imgW="3949560" imgH="43164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FE810ABE-A5EE-4F1C-B4C5-764D2E5D94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3543300"/>
                        <a:ext cx="3949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52D864B-66DC-49F2-8C03-109C1CBFD2A1}"/>
              </a:ext>
            </a:extLst>
          </p:cNvPr>
          <p:cNvSpPr txBox="1"/>
          <p:nvPr/>
        </p:nvSpPr>
        <p:spPr>
          <a:xfrm>
            <a:off x="6207124" y="3543300"/>
            <a:ext cx="39496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l-GR" altLang="el-GR" sz="1800" b="1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οή</a:t>
            </a:r>
            <a:r>
              <a:rPr lang="el-GR" altLang="el-GR" sz="18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πραγματικής ισχύος</a:t>
            </a:r>
            <a:r>
              <a:rPr lang="el-GR" altLang="el-GR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l-GR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b="1" dirty="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el-GR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l-GR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altLang="el-GR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868F8E35-3496-4832-9BCD-9737CF64FD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656866"/>
              </p:ext>
            </p:extLst>
          </p:nvPr>
        </p:nvGraphicFramePr>
        <p:xfrm>
          <a:off x="1914376" y="4484328"/>
          <a:ext cx="4330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330440" imgH="368280" progId="Equation.DSMT4">
                  <p:embed/>
                </p:oleObj>
              </mc:Choice>
              <mc:Fallback>
                <p:oleObj name="Equation" r:id="rId10" imgW="4330440" imgH="36828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7B07D940-D421-4849-8FE0-0E089884AB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376" y="4484328"/>
                        <a:ext cx="43307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710EE94-6366-4D96-9BFA-7F9290A46EE3}"/>
              </a:ext>
            </a:extLst>
          </p:cNvPr>
          <p:cNvSpPr txBox="1"/>
          <p:nvPr/>
        </p:nvSpPr>
        <p:spPr>
          <a:xfrm>
            <a:off x="6212044" y="4462622"/>
            <a:ext cx="39496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l-GR" altLang="el-GR" sz="1800" b="1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οή</a:t>
            </a:r>
            <a:r>
              <a:rPr lang="el-GR" altLang="el-GR" sz="18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άεργης</a:t>
            </a:r>
            <a:r>
              <a:rPr lang="el-GR" altLang="el-GR" sz="18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ισχύος</a:t>
            </a:r>
            <a:r>
              <a:rPr lang="el-GR" altLang="el-GR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altLang="el-GR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b="1" dirty="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el-GR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altLang="el-GR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altLang="el-GR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7" grpId="0" autoUpdateAnimBg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84ABE02-DE75-4EA3-92B0-1A9DFDA0D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2400" b="1" u="sng">
              <a:solidFill>
                <a:srgbClr val="000000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885EA3D0-1D8C-4E9C-AE43-AD688E90B7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825667"/>
              </p:ext>
            </p:extLst>
          </p:nvPr>
        </p:nvGraphicFramePr>
        <p:xfrm>
          <a:off x="3719513" y="692151"/>
          <a:ext cx="4716462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952646" imgH="2285941" progId="Visio.Drawing.11">
                  <p:embed/>
                </p:oleObj>
              </mc:Choice>
              <mc:Fallback>
                <p:oleObj name="Visio" r:id="rId2" imgW="4952646" imgH="2285941" progId="Visio.Drawing.11">
                  <p:embed/>
                  <p:pic>
                    <p:nvPicPr>
                      <p:cNvPr id="3" name="Αντικείμενο 2">
                        <a:extLst>
                          <a:ext uri="{FF2B5EF4-FFF2-40B4-BE49-F238E27FC236}">
                            <a16:creationId xmlns:a16="http://schemas.microsoft.com/office/drawing/2014/main" id="{885EA3D0-1D8C-4E9C-AE43-AD688E90B7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lum bright="100000" contras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692151"/>
                        <a:ext cx="4716462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2">
            <a:extLst>
              <a:ext uri="{FF2B5EF4-FFF2-40B4-BE49-F238E27FC236}">
                <a16:creationId xmlns:a16="http://schemas.microsoft.com/office/drawing/2014/main" id="{19861B21-7467-4756-8197-EE8E669D6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6" y="115889"/>
            <a:ext cx="33702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b="1" i="1" u="sng" dirty="0">
                <a:solidFill>
                  <a:srgbClr val="66CCFF"/>
                </a:solidFill>
                <a:latin typeface="Arial" panose="020B0604020202020204" pitchFamily="34" charset="0"/>
              </a:rPr>
              <a:t>Παράδειγμα </a:t>
            </a:r>
            <a:r>
              <a:rPr lang="en-US" altLang="el-GR" b="1" i="1" u="sng" dirty="0">
                <a:solidFill>
                  <a:srgbClr val="66CCFF"/>
                </a:solidFill>
                <a:latin typeface="Arial" panose="020B0604020202020204" pitchFamily="34" charset="0"/>
              </a:rPr>
              <a:t>2 </a:t>
            </a:r>
            <a:r>
              <a:rPr lang="el-GR" altLang="el-GR" b="1" i="1" u="sng" dirty="0">
                <a:solidFill>
                  <a:srgbClr val="66CCFF"/>
                </a:solidFill>
                <a:latin typeface="Arial" panose="020B0604020202020204" pitchFamily="34" charset="0"/>
              </a:rPr>
              <a:t>(Ι)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7FE360-8EB1-45D9-8194-CE81F306F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6324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400">
                <a:solidFill>
                  <a:srgbClr val="B2B2B2"/>
                </a:solidFill>
              </a:rPr>
              <a:t>Κεφάλαιο 7        (C) Copyright  Γαβριήλ  Γιαννακόπουλος    Πανεπιστήμιο Πατρών        Διαφάνεια 27 από 47</a:t>
            </a:r>
            <a:endParaRPr lang="en-US" altLang="el-GR" sz="2400">
              <a:solidFill>
                <a:srgbClr val="000000"/>
              </a:solidFill>
            </a:endParaRP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E3829859-97B5-47C2-A793-6A18D2B426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248400"/>
            <a:ext cx="914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E7C81863-0E8D-4067-88ED-B93B01973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2924175"/>
            <a:ext cx="80279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7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Να βρεθεί η παραγωγή πραγματικής και αέργου ισχύος σε κάθε γεννήτρια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7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ώστε οι φασικές τάσεις των ζυγών να κρατηθούν στην τιμή  </a:t>
            </a:r>
            <a:r>
              <a:rPr lang="en-US" altLang="el-GR" sz="17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|V</a:t>
            </a:r>
            <a:r>
              <a:rPr lang="en-US" altLang="el-GR" sz="1700" b="1" i="1" baseline="-25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l-GR" sz="17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|=</a:t>
            </a:r>
            <a:r>
              <a:rPr lang="el-GR" altLang="el-GR" sz="17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altLang="el-GR" sz="17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el-GR" sz="1700" b="1" i="1" baseline="-25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l-GR" sz="17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|=</a:t>
            </a:r>
            <a:r>
              <a:rPr lang="el-GR" altLang="el-GR" sz="17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pu. </a:t>
            </a: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D46E5926-8B04-4E89-8A4B-2DB4C2C81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514" y="3500438"/>
            <a:ext cx="78263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7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- Η γεννήτρια G</a:t>
            </a:r>
            <a:r>
              <a:rPr lang="el-GR" sz="1700" b="1" i="1" baseline="-25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17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είναι τέτοιου μεγέθους ώστε η μέγιστη πραγματική ισχύς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7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που μπορεί να παράγει είναι  </a:t>
            </a:r>
            <a:r>
              <a:rPr lang="en-US" sz="17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1700" b="1" i="1" baseline="-25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G2</a:t>
            </a:r>
            <a:r>
              <a:rPr lang="en-US" sz="17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l-GR" sz="17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l-GR" sz="1700" b="1" i="1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pu</a:t>
            </a:r>
            <a:r>
              <a:rPr lang="el-GR" sz="17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l-GR" sz="17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88995732-5028-4A39-9B27-5FA965DA920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35188" y="4149725"/>
            <a:ext cx="7632700" cy="0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35C899DF-8CEE-405D-81F4-B317E9B83A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7550" y="4292600"/>
          <a:ext cx="3460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90730" imgH="143061" progId="Equation.DSMT4">
                  <p:embed/>
                </p:oleObj>
              </mc:Choice>
              <mc:Fallback>
                <p:oleObj name="Equation" r:id="rId4" imgW="2190730" imgH="143061" progId="Equation.DSMT4">
                  <p:embed/>
                  <p:pic>
                    <p:nvPicPr>
                      <p:cNvPr id="16" name="Αντικείμενο 15">
                        <a:extLst>
                          <a:ext uri="{FF2B5EF4-FFF2-40B4-BE49-F238E27FC236}">
                            <a16:creationId xmlns:a16="http://schemas.microsoft.com/office/drawing/2014/main" id="{35C899DF-8CEE-405D-81F4-B317E9B83A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4292600"/>
                        <a:ext cx="3460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60485AB0-B764-4F96-90D1-1EB24E8793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2313" y="4724401"/>
          <a:ext cx="21653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24204" imgH="343059" progId="Equation.DSMT4">
                  <p:embed/>
                </p:oleObj>
              </mc:Choice>
              <mc:Fallback>
                <p:oleObj name="Equation" r:id="rId6" imgW="1324204" imgH="343059" progId="Equation.DSMT4">
                  <p:embed/>
                  <p:pic>
                    <p:nvPicPr>
                      <p:cNvPr id="17" name="Αντικείμενο 16">
                        <a:extLst>
                          <a:ext uri="{FF2B5EF4-FFF2-40B4-BE49-F238E27FC236}">
                            <a16:creationId xmlns:a16="http://schemas.microsoft.com/office/drawing/2014/main" id="{60485AB0-B764-4F96-90D1-1EB24E879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724401"/>
                        <a:ext cx="21653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Line 12">
            <a:extLst>
              <a:ext uri="{FF2B5EF4-FFF2-40B4-BE49-F238E27FC236}">
                <a16:creationId xmlns:a16="http://schemas.microsoft.com/office/drawing/2014/main" id="{5473E445-37CF-4240-84B4-31FCCBC30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7213" y="5084763"/>
            <a:ext cx="6096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graphicFrame>
        <p:nvGraphicFramePr>
          <p:cNvPr id="19" name="Αντικείμενο 18">
            <a:extLst>
              <a:ext uri="{FF2B5EF4-FFF2-40B4-BE49-F238E27FC236}">
                <a16:creationId xmlns:a16="http://schemas.microsoft.com/office/drawing/2014/main" id="{40D813A4-B88C-4424-8D24-A2F7D3C8E2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7626" y="4724400"/>
          <a:ext cx="22637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86020" imgH="438274" progId="Equation.DSMT4">
                  <p:embed/>
                </p:oleObj>
              </mc:Choice>
              <mc:Fallback>
                <p:oleObj name="Equation" r:id="rId8" imgW="1486020" imgH="438274" progId="Equation.DSMT4">
                  <p:embed/>
                  <p:pic>
                    <p:nvPicPr>
                      <p:cNvPr id="19" name="Αντικείμενο 18">
                        <a:extLst>
                          <a:ext uri="{FF2B5EF4-FFF2-40B4-BE49-F238E27FC236}">
                            <a16:creationId xmlns:a16="http://schemas.microsoft.com/office/drawing/2014/main" id="{40D813A4-B88C-4424-8D24-A2F7D3C8E2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6" y="4724400"/>
                        <a:ext cx="22637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Αντικείμενο 19">
            <a:extLst>
              <a:ext uri="{FF2B5EF4-FFF2-40B4-BE49-F238E27FC236}">
                <a16:creationId xmlns:a16="http://schemas.microsoft.com/office/drawing/2014/main" id="{CE202669-B8CB-4B2A-9D24-40CCFDEADA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6651" y="5659439"/>
          <a:ext cx="16430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90520" imgH="190429" progId="Equation.DSMT4">
                  <p:embed/>
                </p:oleObj>
              </mc:Choice>
              <mc:Fallback>
                <p:oleObj name="Equation" r:id="rId10" imgW="990520" imgH="190429" progId="Equation.DSMT4">
                  <p:embed/>
                  <p:pic>
                    <p:nvPicPr>
                      <p:cNvPr id="20" name="Αντικείμενο 19">
                        <a:extLst>
                          <a:ext uri="{FF2B5EF4-FFF2-40B4-BE49-F238E27FC236}">
                            <a16:creationId xmlns:a16="http://schemas.microsoft.com/office/drawing/2014/main" id="{CE202669-B8CB-4B2A-9D24-40CCFDEADA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6651" y="5659439"/>
                        <a:ext cx="1643063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Αντικείμενο 20">
            <a:extLst>
              <a:ext uri="{FF2B5EF4-FFF2-40B4-BE49-F238E27FC236}">
                <a16:creationId xmlns:a16="http://schemas.microsoft.com/office/drawing/2014/main" id="{0CD0AA36-10A0-447D-92FB-E88B9484F6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89614" y="5640389"/>
          <a:ext cx="26384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47835" imgH="209568" progId="Equation.DSMT4">
                  <p:embed/>
                </p:oleObj>
              </mc:Choice>
              <mc:Fallback>
                <p:oleObj name="Equation" r:id="rId12" imgW="1647835" imgH="209568" progId="Equation.DSMT4">
                  <p:embed/>
                  <p:pic>
                    <p:nvPicPr>
                      <p:cNvPr id="21" name="Αντικείμενο 20">
                        <a:extLst>
                          <a:ext uri="{FF2B5EF4-FFF2-40B4-BE49-F238E27FC236}">
                            <a16:creationId xmlns:a16="http://schemas.microsoft.com/office/drawing/2014/main" id="{0CD0AA36-10A0-447D-92FB-E88B9484F6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4" y="5640389"/>
                        <a:ext cx="26384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Αντικείμενο 21">
            <a:extLst>
              <a:ext uri="{FF2B5EF4-FFF2-40B4-BE49-F238E27FC236}">
                <a16:creationId xmlns:a16="http://schemas.microsoft.com/office/drawing/2014/main" id="{06BDAFB6-5CBC-48C2-B85F-F4F7CBD33E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72351" y="4797425"/>
          <a:ext cx="2900363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33645" imgH="380858" progId="Equation.DSMT4">
                  <p:embed/>
                </p:oleObj>
              </mc:Choice>
              <mc:Fallback>
                <p:oleObj name="Equation" r:id="rId14" imgW="1933645" imgH="380858" progId="Equation.DSMT4">
                  <p:embed/>
                  <p:pic>
                    <p:nvPicPr>
                      <p:cNvPr id="22" name="Αντικείμενο 21">
                        <a:extLst>
                          <a:ext uri="{FF2B5EF4-FFF2-40B4-BE49-F238E27FC236}">
                            <a16:creationId xmlns:a16="http://schemas.microsoft.com/office/drawing/2014/main" id="{06BDAFB6-5CBC-48C2-B85F-F4F7CBD33E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2351" y="4797425"/>
                        <a:ext cx="2900363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Ορθογώνιο 22">
            <a:extLst>
              <a:ext uri="{FF2B5EF4-FFF2-40B4-BE49-F238E27FC236}">
                <a16:creationId xmlns:a16="http://schemas.microsoft.com/office/drawing/2014/main" id="{7413126E-21E6-48C6-B7CA-EABCA5283E62}"/>
              </a:ext>
            </a:extLst>
          </p:cNvPr>
          <p:cNvSpPr/>
          <p:nvPr/>
        </p:nvSpPr>
        <p:spPr bwMode="auto">
          <a:xfrm>
            <a:off x="3503613" y="5516563"/>
            <a:ext cx="5040312" cy="660400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2400" b="1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12" grpId="0" autoUpdateAnimBg="0"/>
      <p:bldP spid="13" grpId="0" autoUpdateAnimBg="0"/>
      <p:bldP spid="23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Προεπιλεγμένη σχεδίαση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Προεπιλεγμένη σχεδίαση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305</Words>
  <Application>Microsoft Office PowerPoint</Application>
  <PresentationFormat>Ευρεία οθόνη</PresentationFormat>
  <Paragraphs>36</Paragraphs>
  <Slides>10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3</vt:i4>
      </vt:variant>
      <vt:variant>
        <vt:lpstr>Ενσωματωμένοι διακομιστές OLE</vt:lpstr>
      </vt:variant>
      <vt:variant>
        <vt:i4>5</vt:i4>
      </vt:variant>
      <vt:variant>
        <vt:lpstr>Τίτλοι διαφανειών</vt:lpstr>
      </vt:variant>
      <vt:variant>
        <vt:i4>10</vt:i4>
      </vt:variant>
    </vt:vector>
  </HeadingPairs>
  <TitlesOfParts>
    <vt:vector size="23" baseType="lpstr">
      <vt:lpstr>Arial</vt:lpstr>
      <vt:lpstr>Calibri</vt:lpstr>
      <vt:lpstr>Calibri Light</vt:lpstr>
      <vt:lpstr>Century</vt:lpstr>
      <vt:lpstr>Times New Roman</vt:lpstr>
      <vt:lpstr>Θέμα του Office</vt:lpstr>
      <vt:lpstr>Προεπιλεγμένη σχεδίαση</vt:lpstr>
      <vt:lpstr>1_Προεπιλεγμένη σχεδίαση</vt:lpstr>
      <vt:lpstr>Visio</vt:lpstr>
      <vt:lpstr>Equation</vt:lpstr>
      <vt:lpstr>Εξίσωση</vt:lpstr>
      <vt:lpstr>VISIO</vt:lpstr>
      <vt:lpstr>MathType 7.0 Equation</vt:lpstr>
      <vt:lpstr>Παρουσίαση του PowerPoint</vt:lpstr>
      <vt:lpstr>Παρουσίαση του PowerPoint</vt:lpstr>
      <vt:lpstr>Παρουσίαση του PowerPoint</vt:lpstr>
      <vt:lpstr>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Γιαννακόπουλος Γαβριήλ</dc:creator>
  <cp:lastModifiedBy>Γιαννακόπουλος Γαβριήλ</cp:lastModifiedBy>
  <cp:revision>7</cp:revision>
  <dcterms:created xsi:type="dcterms:W3CDTF">2020-12-07T17:16:36Z</dcterms:created>
  <dcterms:modified xsi:type="dcterms:W3CDTF">2020-12-08T08:59:13Z</dcterms:modified>
</cp:coreProperties>
</file>