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1" r:id="rId3"/>
    <p:sldId id="262" r:id="rId4"/>
    <p:sldId id="265" r:id="rId5"/>
    <p:sldId id="301" r:id="rId6"/>
    <p:sldId id="302" r:id="rId7"/>
    <p:sldId id="306" r:id="rId8"/>
    <p:sldId id="307" r:id="rId9"/>
    <p:sldId id="320" r:id="rId10"/>
    <p:sldId id="370" r:id="rId11"/>
    <p:sldId id="321" r:id="rId12"/>
    <p:sldId id="323" r:id="rId13"/>
    <p:sldId id="332" r:id="rId14"/>
    <p:sldId id="340" r:id="rId15"/>
    <p:sldId id="342" r:id="rId16"/>
    <p:sldId id="371" r:id="rId17"/>
    <p:sldId id="343" r:id="rId18"/>
    <p:sldId id="345" r:id="rId19"/>
    <p:sldId id="346" r:id="rId20"/>
    <p:sldId id="347" r:id="rId21"/>
    <p:sldId id="372" r:id="rId22"/>
    <p:sldId id="352" r:id="rId23"/>
    <p:sldId id="353" r:id="rId24"/>
    <p:sldId id="354" r:id="rId25"/>
    <p:sldId id="355" r:id="rId26"/>
    <p:sldId id="373" r:id="rId27"/>
    <p:sldId id="374" r:id="rId28"/>
    <p:sldId id="358" r:id="rId29"/>
    <p:sldId id="359" r:id="rId30"/>
    <p:sldId id="361" r:id="rId31"/>
    <p:sldId id="362" r:id="rId32"/>
    <p:sldId id="363" r:id="rId33"/>
    <p:sldId id="375" r:id="rId34"/>
    <p:sldId id="364" r:id="rId35"/>
    <p:sldId id="365" r:id="rId36"/>
    <p:sldId id="366" r:id="rId37"/>
    <p:sldId id="367" r:id="rId38"/>
    <p:sldId id="368" r:id="rId39"/>
    <p:sldId id="369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280" r:id="rId56"/>
    <p:sldId id="290" r:id="rId57"/>
    <p:sldId id="295" r:id="rId58"/>
    <p:sldId id="299" r:id="rId59"/>
    <p:sldId id="292" r:id="rId60"/>
    <p:sldId id="291" r:id="rId61"/>
    <p:sldId id="294" r:id="rId62"/>
    <p:sldId id="293" r:id="rId63"/>
    <p:sldId id="300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5"/>
            <p14:sldId id="301"/>
            <p14:sldId id="302"/>
            <p14:sldId id="306"/>
            <p14:sldId id="307"/>
            <p14:sldId id="320"/>
            <p14:sldId id="370"/>
            <p14:sldId id="321"/>
            <p14:sldId id="323"/>
            <p14:sldId id="332"/>
            <p14:sldId id="340"/>
            <p14:sldId id="342"/>
            <p14:sldId id="371"/>
            <p14:sldId id="343"/>
            <p14:sldId id="345"/>
            <p14:sldId id="346"/>
            <p14:sldId id="347"/>
            <p14:sldId id="372"/>
            <p14:sldId id="352"/>
            <p14:sldId id="353"/>
            <p14:sldId id="354"/>
            <p14:sldId id="355"/>
            <p14:sldId id="373"/>
            <p14:sldId id="374"/>
            <p14:sldId id="358"/>
            <p14:sldId id="359"/>
            <p14:sldId id="361"/>
            <p14:sldId id="362"/>
            <p14:sldId id="363"/>
            <p14:sldId id="375"/>
            <p14:sldId id="364"/>
            <p14:sldId id="365"/>
            <p14:sldId id="366"/>
            <p14:sldId id="367"/>
            <p14:sldId id="368"/>
            <p14:sldId id="369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129" autoAdjust="0"/>
  </p:normalViewPr>
  <p:slideViewPr>
    <p:cSldViewPr>
      <p:cViewPr>
        <p:scale>
          <a:sx n="100" d="100"/>
          <a:sy n="100" d="100"/>
        </p:scale>
        <p:origin x="-210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6.wmf"/><Relationship Id="rId1" Type="http://schemas.openxmlformats.org/officeDocument/2006/relationships/image" Target="../media/image38.e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e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37.wmf"/><Relationship Id="rId1" Type="http://schemas.openxmlformats.org/officeDocument/2006/relationships/image" Target="../media/image1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17/6/2015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6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wmf"/><Relationship Id="rId11" Type="http://schemas.openxmlformats.org/officeDocument/2006/relationships/image" Target="../media/image76.wmf"/><Relationship Id="rId5" Type="http://schemas.openxmlformats.org/officeDocument/2006/relationships/oleObject" Target="../embeddings/oleObject72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3.png"/><Relationship Id="rId9" Type="http://schemas.openxmlformats.org/officeDocument/2006/relationships/image" Target="../media/image7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84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8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8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94.emf"/><Relationship Id="rId5" Type="http://schemas.openxmlformats.org/officeDocument/2006/relationships/image" Target="../media/image95.png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3.png"/><Relationship Id="rId9" Type="http://schemas.openxmlformats.org/officeDocument/2006/relationships/image" Target="../media/image9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01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105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0.wmf"/><Relationship Id="rId5" Type="http://schemas.openxmlformats.org/officeDocument/2006/relationships/image" Target="../media/image106.png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04.wmf"/><Relationship Id="rId4" Type="http://schemas.openxmlformats.org/officeDocument/2006/relationships/image" Target="../media/image3.png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9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09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114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9.wmf"/><Relationship Id="rId5" Type="http://schemas.openxmlformats.org/officeDocument/2006/relationships/image" Target="../media/image115.png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13.wmf"/><Relationship Id="rId4" Type="http://schemas.openxmlformats.org/officeDocument/2006/relationships/image" Target="../media/image3.png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117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121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16.wmf"/><Relationship Id="rId5" Type="http://schemas.openxmlformats.org/officeDocument/2006/relationships/image" Target="../media/image115.png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20.wmf"/><Relationship Id="rId4" Type="http://schemas.openxmlformats.org/officeDocument/2006/relationships/image" Target="../media/image3.png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1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2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3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3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3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gr/url?sa=i&amp;rct=j&amp;q=&amp;esrc=s&amp;source=images&amp;cd=&amp;cad=rja&amp;uact=8&amp;ved=0CAYQjB1qFQoTCMSupNrllsYCFctxFAodFVsAbw&amp;url=http%3A%2F%2Fcommons.wikimedia.org%2Fwiki%2FFile%3AHysteresis_loop.png&amp;ei=ynCBVcShC8vjUZW2gfgG&amp;bvm=bv.96041959,d.bGQ&amp;psig=AFQjCNHJrgIhQgM4q7Mkdh6BZdWBgzFmhQ&amp;ust=1434632776541529" TargetMode="External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4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40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Ηλεκτρομαγνητικά πεδία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Χρονομεταβλητά ηλεκτρομαγνητικά πεδία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Σταύρος Κουλουρίδης</a:t>
            </a:r>
          </a:p>
          <a:p>
            <a:r>
              <a:rPr lang="el-GR" sz="2800" dirty="0" smtClean="0"/>
              <a:t>Σχολή Πολυτεχνική</a:t>
            </a:r>
          </a:p>
          <a:p>
            <a:r>
              <a:rPr lang="el-GR" sz="2800" dirty="0" smtClean="0"/>
              <a:t>Τμήμα Ηλεκτρολόγων Μηχανικών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Κυματική εξίσωση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για γραμμικά ισότροπα, ελεύθερα πηγών μέσα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1844" y="1966556"/>
            <a:ext cx="1325718" cy="3522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>
              <a:solidFill>
                <a:srgbClr val="FF0043"/>
              </a:solidFill>
              <a:latin typeface="96 Helvetica BlackItalic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57460" y="4271970"/>
            <a:ext cx="6672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dirty="0"/>
              <a:t>Νόμος </a:t>
            </a:r>
            <a:r>
              <a:rPr lang="en-US" sz="2400" dirty="0"/>
              <a:t>Gauss</a:t>
            </a:r>
            <a:r>
              <a:rPr lang="el-GR" sz="2400" dirty="0"/>
              <a:t> ΗΠ (απουσία </a:t>
            </a:r>
          </a:p>
          <a:p>
            <a:pPr algn="ctr"/>
            <a:r>
              <a:rPr lang="el-GR" sz="2400" dirty="0"/>
              <a:t>ελεύθερων φορτίων)</a:t>
            </a:r>
            <a:endParaRPr lang="en-US" sz="2400" dirty="0"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52618" y="1993195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dirty="0"/>
              <a:t>Νόμος </a:t>
            </a:r>
            <a:r>
              <a:rPr lang="en-US" sz="2400" dirty="0"/>
              <a:t>Faraday</a:t>
            </a:r>
            <a:endParaRPr lang="el-GR" sz="2400" dirty="0"/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55299"/>
              </p:ext>
            </p:extLst>
          </p:nvPr>
        </p:nvGraphicFramePr>
        <p:xfrm>
          <a:off x="992188" y="1887538"/>
          <a:ext cx="26193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Equation" r:id="rId5" imgW="1231560" imgH="1917360" progId="Equation.DSMT4">
                  <p:embed/>
                </p:oleObj>
              </mc:Choice>
              <mc:Fallback>
                <p:oleObj name="Equation" r:id="rId5" imgW="123156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887538"/>
                        <a:ext cx="2619375" cy="408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427984" y="3356992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dirty="0"/>
              <a:t>Νόμος </a:t>
            </a:r>
            <a:r>
              <a:rPr lang="en-US" sz="2400" dirty="0" err="1"/>
              <a:t>Amp</a:t>
            </a:r>
            <a:r>
              <a:rPr lang="en-US" sz="2400" dirty="0" err="1">
                <a:cs typeface="Tahoma" pitchFamily="34" charset="0"/>
              </a:rPr>
              <a:t>ère</a:t>
            </a:r>
            <a:r>
              <a:rPr lang="en-US" sz="2400" dirty="0"/>
              <a:t>-Maxwell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43212" y="5557854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dirty="0"/>
              <a:t>Νόμος </a:t>
            </a:r>
            <a:r>
              <a:rPr lang="en-US" sz="2400" dirty="0"/>
              <a:t>Gauss</a:t>
            </a:r>
            <a:r>
              <a:rPr lang="el-GR" sz="2400" dirty="0"/>
              <a:t> ΜΠ</a:t>
            </a: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Εξαγωγή κυματικής εξίσωσης </a:t>
            </a:r>
            <a:endParaRPr lang="en-GB" kern="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Παίρνοντας το στροβιλισμό του</a:t>
            </a:r>
            <a:r>
              <a:rPr lang="en-US" sz="2800" dirty="0"/>
              <a:t> </a:t>
            </a:r>
            <a:r>
              <a:rPr lang="el-GR" sz="2800" dirty="0"/>
              <a:t>νόμου </a:t>
            </a:r>
            <a:r>
              <a:rPr lang="en-US" sz="2800" dirty="0"/>
              <a:t>Faraday</a:t>
            </a:r>
            <a:r>
              <a:rPr lang="el-GR" sz="2800" dirty="0"/>
              <a:t>, και αντικαθιστώντας το δεξί μέλος από το νόμο </a:t>
            </a:r>
            <a:r>
              <a:rPr lang="en-US" sz="2800" dirty="0"/>
              <a:t>Ampère-Maxwell</a:t>
            </a:r>
            <a:r>
              <a:rPr lang="el-GR" sz="2800" dirty="0"/>
              <a:t> </a:t>
            </a:r>
            <a:r>
              <a:rPr lang="el-GR" sz="2800" dirty="0" smtClean="0"/>
              <a:t>λαμβάνουμε</a:t>
            </a:r>
          </a:p>
          <a:p>
            <a:endParaRPr lang="el-GR" sz="2800" dirty="0"/>
          </a:p>
          <a:p>
            <a:r>
              <a:rPr lang="el-GR" sz="2800" dirty="0"/>
              <a:t>Παρομοίως, παίρνοντας το στροβιλισμό του νόμου </a:t>
            </a:r>
            <a:r>
              <a:rPr lang="en-US" sz="2800" dirty="0"/>
              <a:t>Ampere-Maxwell</a:t>
            </a:r>
            <a:r>
              <a:rPr lang="el-GR" sz="2800" dirty="0"/>
              <a:t>, κι αντικαθιστώντας το δεξί μέλος του νόμου </a:t>
            </a:r>
            <a:r>
              <a:rPr lang="en-US" sz="2800" dirty="0"/>
              <a:t>Faraday</a:t>
            </a:r>
            <a:r>
              <a:rPr lang="el-GR" sz="2800" dirty="0"/>
              <a:t> </a:t>
            </a:r>
            <a:r>
              <a:rPr lang="el-GR" sz="2800" dirty="0" smtClean="0"/>
              <a:t>λαμβάνουμε</a:t>
            </a:r>
          </a:p>
          <a:p>
            <a:endParaRPr lang="en-US" sz="2800" dirty="0"/>
          </a:p>
          <a:p>
            <a:endParaRPr lang="el-GR" sz="2800" dirty="0"/>
          </a:p>
          <a:p>
            <a:endParaRPr lang="en-US" sz="2800" dirty="0"/>
          </a:p>
          <a:p>
            <a:endParaRPr lang="el-GR" sz="2800" dirty="0"/>
          </a:p>
          <a:p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3895"/>
              </p:ext>
            </p:extLst>
          </p:nvPr>
        </p:nvGraphicFramePr>
        <p:xfrm>
          <a:off x="2843808" y="2852936"/>
          <a:ext cx="3811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5" imgW="1904760" imgH="419040" progId="Equation.DSMT4">
                  <p:embed/>
                </p:oleObj>
              </mc:Choice>
              <mc:Fallback>
                <p:oleObj name="Equation" r:id="rId5" imgW="19047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852936"/>
                        <a:ext cx="38115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17755"/>
              </p:ext>
            </p:extLst>
          </p:nvPr>
        </p:nvGraphicFramePr>
        <p:xfrm>
          <a:off x="2699792" y="4941168"/>
          <a:ext cx="3908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7" imgW="1955520" imgH="419040" progId="Equation.DSMT4">
                  <p:embed/>
                </p:oleObj>
              </mc:Choice>
              <mc:Fallback>
                <p:oleObj name="Equation" r:id="rId7" imgW="195552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39084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0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Εξαγωγή κυματικής εξίσωσης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/>
              <a:t>2</a:t>
            </a:r>
            <a:r>
              <a:rPr lang="el-GR" dirty="0" smtClean="0"/>
              <a:t>)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83568" y="1484784"/>
            <a:ext cx="8188514" cy="4727798"/>
          </a:xfrm>
        </p:spPr>
        <p:txBody>
          <a:bodyPr>
            <a:noAutofit/>
          </a:bodyPr>
          <a:lstStyle/>
          <a:p>
            <a:r>
              <a:rPr lang="el-GR" sz="2400" dirty="0"/>
              <a:t>Χρησιμοποιούμε τη διανυσματική </a:t>
            </a:r>
            <a:r>
              <a:rPr lang="el-GR" sz="2400" dirty="0" smtClean="0"/>
              <a:t>ταυτότητα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όπου             είναι η Λαπλασιανή ενός διανύσματος. </a:t>
            </a:r>
          </a:p>
          <a:p>
            <a:r>
              <a:rPr lang="el-GR" sz="2400" dirty="0"/>
              <a:t>Σε καρτεσιανές συντεταγμένες </a:t>
            </a:r>
            <a:r>
              <a:rPr lang="el-GR" sz="2400" dirty="0" smtClean="0"/>
              <a:t>γράφεται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όπου                      </a:t>
            </a:r>
            <a:r>
              <a:rPr lang="el-GR" sz="2400" dirty="0" smtClean="0"/>
              <a:t>          είναι </a:t>
            </a:r>
            <a:r>
              <a:rPr lang="el-GR" sz="2400" dirty="0"/>
              <a:t>οι Λαπλασιανές βαθμωτών μεγεθών 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n-US" sz="2400" dirty="0"/>
          </a:p>
          <a:p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429891"/>
              </p:ext>
            </p:extLst>
          </p:nvPr>
        </p:nvGraphicFramePr>
        <p:xfrm>
          <a:off x="2750460" y="2132856"/>
          <a:ext cx="34956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5" name="Equation" r:id="rId5" imgW="1752600" imgH="254000" progId="Equation.DSMT4">
                  <p:embed/>
                </p:oleObj>
              </mc:Choice>
              <mc:Fallback>
                <p:oleObj name="Equation" r:id="rId5" imgW="1752600" imgH="254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460" y="2132856"/>
                        <a:ext cx="34956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79035"/>
              </p:ext>
            </p:extLst>
          </p:nvPr>
        </p:nvGraphicFramePr>
        <p:xfrm>
          <a:off x="1547664" y="2564904"/>
          <a:ext cx="661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6" name="Equation" r:id="rId7" imgW="330057" imgH="203112" progId="Equation.DSMT4">
                  <p:embed/>
                </p:oleObj>
              </mc:Choice>
              <mc:Fallback>
                <p:oleObj name="Equation" r:id="rId7" imgW="330057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564904"/>
                        <a:ext cx="6619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138850"/>
              </p:ext>
            </p:extLst>
          </p:nvPr>
        </p:nvGraphicFramePr>
        <p:xfrm>
          <a:off x="2843808" y="3573016"/>
          <a:ext cx="3900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7" name="Equation" r:id="rId9" imgW="1955800" imgH="279400" progId="Equation.DSMT4">
                  <p:embed/>
                </p:oleObj>
              </mc:Choice>
              <mc:Fallback>
                <p:oleObj name="Equation" r:id="rId9" imgW="19558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573016"/>
                        <a:ext cx="39004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41070"/>
              </p:ext>
            </p:extLst>
          </p:nvPr>
        </p:nvGraphicFramePr>
        <p:xfrm>
          <a:off x="1475656" y="4077072"/>
          <a:ext cx="2079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Equation" r:id="rId11" imgW="1040948" imgH="241195" progId="Equation.DSMT4">
                  <p:embed/>
                </p:oleObj>
              </mc:Choice>
              <mc:Fallback>
                <p:oleObj name="Equation" r:id="rId11" imgW="1040948" imgH="24119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77072"/>
                        <a:ext cx="20796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434271"/>
              </p:ext>
            </p:extLst>
          </p:nvPr>
        </p:nvGraphicFramePr>
        <p:xfrm>
          <a:off x="2195736" y="4797152"/>
          <a:ext cx="4873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9" name="Equation" r:id="rId13" imgW="2438400" imgH="444500" progId="Equation.DSMT4">
                  <p:embed/>
                </p:oleObj>
              </mc:Choice>
              <mc:Fallback>
                <p:oleObj name="Equation" r:id="rId13" imgW="2438400" imgH="444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797152"/>
                        <a:ext cx="48736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0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Εξαγωγή κυματικής εξίσωσης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/>
              <a:t>3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Από τη διανυσματική ταυτότητα και τις νόμους </a:t>
            </a:r>
            <a:r>
              <a:rPr lang="en-US" sz="2400" dirty="0"/>
              <a:t>Gauss </a:t>
            </a:r>
            <a:r>
              <a:rPr lang="el-GR" sz="2400" dirty="0"/>
              <a:t>για ηλεκτρικό και μαγνητικό πεδίο προκύπτει</a:t>
            </a:r>
            <a:r>
              <a:rPr lang="el-GR" sz="2400" dirty="0" smtClean="0"/>
              <a:t>: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/>
              <a:t>Οι παραπάνω εξισώσεις ονομάζονται κυματικές εξισώσεις.</a:t>
            </a:r>
          </a:p>
          <a:p>
            <a:endParaRPr lang="en-US" sz="2400" dirty="0"/>
          </a:p>
          <a:p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81832"/>
              </p:ext>
            </p:extLst>
          </p:nvPr>
        </p:nvGraphicFramePr>
        <p:xfrm>
          <a:off x="2844800" y="3249613"/>
          <a:ext cx="3706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5" imgW="1854000" imgH="482400" progId="Equation.DSMT4">
                  <p:embed/>
                </p:oleObj>
              </mc:Choice>
              <mc:Fallback>
                <p:oleObj name="Equation" r:id="rId5" imgW="185400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249613"/>
                        <a:ext cx="37068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299407"/>
              </p:ext>
            </p:extLst>
          </p:nvPr>
        </p:nvGraphicFramePr>
        <p:xfrm>
          <a:off x="2860675" y="2276475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7" imgW="1803240" imgH="482400" progId="Equation.DSMT4">
                  <p:embed/>
                </p:oleObj>
              </mc:Choice>
              <mc:Fallback>
                <p:oleObj name="Equation" r:id="rId7" imgW="180324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2276475"/>
                        <a:ext cx="3606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6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Εξαγωγή κυματικής εξίσωσης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/>
              <a:t>4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κυματικές εξισώσεις  είναι διανυσματικές και </a:t>
            </a:r>
            <a:r>
              <a:rPr lang="el-GR" dirty="0" smtClean="0"/>
              <a:t>αντιπροσωπεύουν συστήματα </a:t>
            </a:r>
            <a:r>
              <a:rPr lang="el-GR" dirty="0"/>
              <a:t>μερικών διαφορικών εξισώσεων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478410"/>
              </p:ext>
            </p:extLst>
          </p:nvPr>
        </p:nvGraphicFramePr>
        <p:xfrm>
          <a:off x="571550" y="3145910"/>
          <a:ext cx="38846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Equation" r:id="rId5" imgW="1942920" imgH="1371600" progId="Equation.DSMT4">
                  <p:embed/>
                </p:oleObj>
              </mc:Choice>
              <mc:Fallback>
                <p:oleObj name="Equation" r:id="rId5" imgW="1942920" imgH="1371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50" y="3145910"/>
                        <a:ext cx="38846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022797"/>
              </p:ext>
            </p:extLst>
          </p:nvPr>
        </p:nvGraphicFramePr>
        <p:xfrm>
          <a:off x="5084812" y="3145910"/>
          <a:ext cx="4038600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7" imgW="2019240" imgH="1371600" progId="Equation.DSMT4">
                  <p:embed/>
                </p:oleObj>
              </mc:Choice>
              <mc:Fallback>
                <p:oleObj name="Equation" r:id="rId7" imgW="2019240" imgH="1371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812" y="3145910"/>
                        <a:ext cx="4038600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2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Τι είναι κύμα;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Έστω σ=0…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06" y="151083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66445"/>
              </p:ext>
            </p:extLst>
          </p:nvPr>
        </p:nvGraphicFramePr>
        <p:xfrm>
          <a:off x="1035050" y="1682750"/>
          <a:ext cx="243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9" name="Equation" r:id="rId5" imgW="1218960" imgH="482400" progId="Equation.DSMT4">
                  <p:embed/>
                </p:oleObj>
              </mc:Choice>
              <mc:Fallback>
                <p:oleObj name="Equation" r:id="rId5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682750"/>
                        <a:ext cx="2438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64770"/>
              </p:ext>
            </p:extLst>
          </p:nvPr>
        </p:nvGraphicFramePr>
        <p:xfrm>
          <a:off x="5353050" y="1727200"/>
          <a:ext cx="251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Equation" r:id="rId7" imgW="1257120" imgH="482400" progId="Equation.DSMT4">
                  <p:embed/>
                </p:oleObj>
              </mc:Choice>
              <mc:Fallback>
                <p:oleObj name="Equation" r:id="rId7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727200"/>
                        <a:ext cx="2514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178341" y="2770303"/>
            <a:ext cx="358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</a:t>
            </a:r>
            <a:endParaRPr lang="el-GR" sz="24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43662"/>
              </p:ext>
            </p:extLst>
          </p:nvPr>
        </p:nvGraphicFramePr>
        <p:xfrm>
          <a:off x="1047750" y="323850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Equation" r:id="rId9" imgW="1206360" imgH="482400" progId="Equation.DSMT4">
                  <p:embed/>
                </p:oleObj>
              </mc:Choice>
              <mc:Fallback>
                <p:oleObj name="Equation" r:id="rId9" imgW="1206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238500"/>
                        <a:ext cx="2413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29319"/>
              </p:ext>
            </p:extLst>
          </p:nvPr>
        </p:nvGraphicFramePr>
        <p:xfrm>
          <a:off x="5365750" y="3282950"/>
          <a:ext cx="2489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Equation" r:id="rId11" imgW="1244520" imgH="482400" progId="Equation.DSMT4">
                  <p:embed/>
                </p:oleObj>
              </mc:Choice>
              <mc:Fallback>
                <p:oleObj name="Equation" r:id="rId11" imgW="1244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282950"/>
                        <a:ext cx="2489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12801"/>
              </p:ext>
            </p:extLst>
          </p:nvPr>
        </p:nvGraphicFramePr>
        <p:xfrm>
          <a:off x="3427413" y="4289425"/>
          <a:ext cx="2032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Equation" r:id="rId13" imgW="1015920" imgH="520560" progId="Equation.DSMT4">
                  <p:embed/>
                </p:oleObj>
              </mc:Choice>
              <mc:Fallback>
                <p:oleObj name="Equation" r:id="rId13" imgW="10159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4289425"/>
                        <a:ext cx="20320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972500" y="5283912"/>
            <a:ext cx="2945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u="sng" dirty="0" smtClean="0"/>
              <a:t>Ταχύτητα</a:t>
            </a:r>
            <a:endParaRPr lang="el-GR" sz="2400" u="sng" dirty="0"/>
          </a:p>
        </p:txBody>
      </p:sp>
    </p:spTree>
    <p:extLst>
      <p:ext uri="{BB962C8B-B14F-4D97-AF65-F5344CB8AC3E}">
        <p14:creationId xmlns:p14="http://schemas.microsoft.com/office/powerpoint/2010/main" val="8454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 Έστω σ=0… </a:t>
            </a:r>
            <a:r>
              <a:rPr lang="el-GR" dirty="0" smtClean="0"/>
              <a:t>(</a:t>
            </a:r>
            <a:r>
              <a:rPr lang="el-GR" dirty="0"/>
              <a:t>2</a:t>
            </a:r>
            <a:r>
              <a:rPr lang="el-GR" dirty="0" smtClean="0"/>
              <a:t>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l-GR" dirty="0"/>
              <a:t>Οι διανυσματικές εξισώσεις αναλύονται στις 3 συνιστώσες στο χώρο:</a:t>
            </a:r>
          </a:p>
          <a:p>
            <a:endParaRPr lang="en-US" dirty="0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51363"/>
              </p:ext>
            </p:extLst>
          </p:nvPr>
        </p:nvGraphicFramePr>
        <p:xfrm>
          <a:off x="1184710" y="2640622"/>
          <a:ext cx="26146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Equation" r:id="rId5" imgW="1307880" imgH="1371600" progId="Equation.DSMT4">
                  <p:embed/>
                </p:oleObj>
              </mc:Choice>
              <mc:Fallback>
                <p:oleObj name="Equation" r:id="rId5" imgW="130788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710" y="2640622"/>
                        <a:ext cx="2614612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36441"/>
              </p:ext>
            </p:extLst>
          </p:nvPr>
        </p:nvGraphicFramePr>
        <p:xfrm>
          <a:off x="5652120" y="2628746"/>
          <a:ext cx="2717800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Equation" r:id="rId7" imgW="1358640" imgH="1371600" progId="Equation.DSMT4">
                  <p:embed/>
                </p:oleObj>
              </mc:Choice>
              <mc:Fallback>
                <p:oleObj name="Equation" r:id="rId7" imgW="13586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628746"/>
                        <a:ext cx="2717800" cy="274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432796" y="5315035"/>
            <a:ext cx="358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</a:t>
            </a:r>
            <a:endParaRPr lang="el-GR" sz="2400" dirty="0"/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73126"/>
              </p:ext>
            </p:extLst>
          </p:nvPr>
        </p:nvGraphicFramePr>
        <p:xfrm>
          <a:off x="3579093" y="5854650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Equation" r:id="rId9" imgW="1193760" imgH="482400" progId="Equation.DSMT4">
                  <p:embed/>
                </p:oleObj>
              </mc:Choice>
              <mc:Fallback>
                <p:oleObj name="Equation" r:id="rId9" imgW="1193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093" y="5854650"/>
                        <a:ext cx="238601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Μονοδιάστατη εξίσωση κύματος (1)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50323" y="1509960"/>
            <a:ext cx="10569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Έστω:</a:t>
            </a:r>
            <a:endParaRPr lang="el-GR" sz="2400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16400"/>
              </p:ext>
            </p:extLst>
          </p:nvPr>
        </p:nvGraphicFramePr>
        <p:xfrm>
          <a:off x="4422260" y="1383548"/>
          <a:ext cx="22336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5" imgW="1117440" imgH="419040" progId="Equation.DSMT4">
                  <p:embed/>
                </p:oleObj>
              </mc:Choice>
              <mc:Fallback>
                <p:oleObj name="Equation" r:id="rId5" imgW="1117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260" y="1383548"/>
                        <a:ext cx="22336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96872"/>
              </p:ext>
            </p:extLst>
          </p:nvPr>
        </p:nvGraphicFramePr>
        <p:xfrm>
          <a:off x="1487817" y="1551184"/>
          <a:ext cx="1395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817" y="1551184"/>
                        <a:ext cx="13954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188527" y="1509960"/>
            <a:ext cx="96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τότε:</a:t>
            </a:r>
            <a:endParaRPr lang="el-GR" sz="2400" dirty="0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27426"/>
              </p:ext>
            </p:extLst>
          </p:nvPr>
        </p:nvGraphicFramePr>
        <p:xfrm>
          <a:off x="5365813" y="2467048"/>
          <a:ext cx="35782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Equation" r:id="rId9" imgW="1790640" imgH="203040" progId="Equation.DSMT4">
                  <p:embed/>
                </p:oleObj>
              </mc:Choice>
              <mc:Fallback>
                <p:oleObj name="Equation" r:id="rId9" imgW="1790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813" y="2467048"/>
                        <a:ext cx="35782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5316" y="2412485"/>
            <a:ext cx="524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Γενική λύση της παραπάνω αποτελεί:</a:t>
            </a:r>
            <a:endParaRPr lang="el-GR" sz="240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0319" y="3338760"/>
            <a:ext cx="4690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Με</a:t>
            </a:r>
            <a:r>
              <a:rPr lang="en-US" sz="2400" dirty="0" smtClean="0"/>
              <a:t>         </a:t>
            </a:r>
            <a:r>
              <a:rPr lang="el-GR" sz="2400" dirty="0" smtClean="0"/>
              <a:t>  αυθαίρετες </a:t>
            </a:r>
            <a:r>
              <a:rPr lang="el-GR" sz="2400" dirty="0" smtClean="0"/>
              <a:t>συναρτήσεις</a:t>
            </a:r>
            <a:endParaRPr lang="el-GR" sz="2400" i="1" dirty="0"/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36431"/>
              </p:ext>
            </p:extLst>
          </p:nvPr>
        </p:nvGraphicFramePr>
        <p:xfrm>
          <a:off x="734786" y="3358233"/>
          <a:ext cx="608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86" y="3358233"/>
                        <a:ext cx="6080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337959" y="2925559"/>
            <a:ext cx="3752603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Μπορείτε να επιβεβαιώσετε ότι αν πχ </a:t>
            </a:r>
            <a:r>
              <a:rPr lang="en-US" sz="2400" i="1" dirty="0" smtClean="0"/>
              <a:t>w=z-</a:t>
            </a:r>
            <a:r>
              <a:rPr lang="en-US" sz="2400" i="1" dirty="0" err="1" smtClean="0"/>
              <a:t>vt</a:t>
            </a:r>
            <a:r>
              <a:rPr lang="en-US" sz="2400" i="1" dirty="0" smtClean="0"/>
              <a:t> </a:t>
            </a:r>
            <a:r>
              <a:rPr lang="el-GR" sz="2400" i="1" dirty="0" smtClean="0"/>
              <a:t>η </a:t>
            </a:r>
            <a:r>
              <a:rPr lang="en-US" sz="2400" i="1" dirty="0" smtClean="0"/>
              <a:t>f </a:t>
            </a:r>
            <a:r>
              <a:rPr lang="el-GR" sz="2400" i="1" dirty="0" smtClean="0"/>
              <a:t>(</a:t>
            </a:r>
            <a:r>
              <a:rPr lang="en-US" sz="2400" i="1" dirty="0" smtClean="0"/>
              <a:t>w) </a:t>
            </a:r>
            <a:r>
              <a:rPr lang="el-GR" sz="2400" i="1" dirty="0" smtClean="0"/>
              <a:t>αποτελεί λύση του συστήματος</a:t>
            </a:r>
            <a:endParaRPr lang="el-GR" sz="2400" i="1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36569" y="4751923"/>
            <a:ext cx="9209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Η               </a:t>
            </a:r>
            <a:r>
              <a:rPr lang="el-GR" sz="2400" dirty="0" smtClean="0"/>
              <a:t>    παριστάνει </a:t>
            </a:r>
            <a:r>
              <a:rPr lang="el-GR" sz="2400" dirty="0" smtClean="0"/>
              <a:t>τη </a:t>
            </a:r>
            <a:r>
              <a:rPr lang="el-GR" sz="2400" u="sng" dirty="0" smtClean="0"/>
              <a:t>διάδοση</a:t>
            </a:r>
            <a:r>
              <a:rPr lang="el-GR" sz="2400" dirty="0" smtClean="0"/>
              <a:t> μίας </a:t>
            </a:r>
            <a:r>
              <a:rPr lang="el-GR" sz="2400" u="sng" dirty="0" smtClean="0"/>
              <a:t>διαταραχής</a:t>
            </a:r>
            <a:r>
              <a:rPr lang="el-GR" sz="2400" dirty="0" smtClean="0"/>
              <a:t> κατά τη διεύθυνση του </a:t>
            </a:r>
            <a:r>
              <a:rPr lang="el-GR" sz="2400" u="sng" dirty="0" smtClean="0"/>
              <a:t>άξονα </a:t>
            </a:r>
            <a:r>
              <a:rPr lang="en-US" sz="2400" u="sng" dirty="0" smtClean="0"/>
              <a:t>z</a:t>
            </a:r>
            <a:r>
              <a:rPr lang="en-US" sz="2400" dirty="0" smtClean="0"/>
              <a:t> </a:t>
            </a:r>
            <a:r>
              <a:rPr lang="el-GR" sz="2400" dirty="0" smtClean="0"/>
              <a:t>με σταθερή </a:t>
            </a:r>
            <a:r>
              <a:rPr lang="el-GR" sz="2400" u="sng" dirty="0" smtClean="0"/>
              <a:t>ταχύτητα </a:t>
            </a:r>
            <a:r>
              <a:rPr lang="en-US" sz="2400" u="sng" dirty="0" smtClean="0"/>
              <a:t>v</a:t>
            </a:r>
            <a:endParaRPr lang="el-GR" sz="2400" i="1" u="sng" dirty="0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653264"/>
              </p:ext>
            </p:extLst>
          </p:nvPr>
        </p:nvGraphicFramePr>
        <p:xfrm>
          <a:off x="470506" y="4773572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06" y="4773572"/>
                        <a:ext cx="1168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Νόμος </a:t>
            </a:r>
            <a:r>
              <a:rPr lang="en-US" dirty="0" smtClean="0"/>
              <a:t>Faraday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Μονοδιάστατη εξίσωση κύματος (2)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18818"/>
              </p:ext>
            </p:extLst>
          </p:nvPr>
        </p:nvGraphicFramePr>
        <p:xfrm>
          <a:off x="-78177" y="757920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Visio" r:id="rId5" imgW="6124454" imgH="4092660" progId="Visio.Drawing.11">
                  <p:embed/>
                </p:oleObj>
              </mc:Choice>
              <mc:Fallback>
                <p:oleObj name="Visio" r:id="rId5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8177" y="757920"/>
                        <a:ext cx="612457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981884"/>
              </p:ext>
            </p:extLst>
          </p:nvPr>
        </p:nvGraphicFramePr>
        <p:xfrm>
          <a:off x="5777987" y="1498551"/>
          <a:ext cx="3248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Equation" r:id="rId7" imgW="1625400" imgH="253800" progId="Equation.DSMT4">
                  <p:embed/>
                </p:oleObj>
              </mc:Choice>
              <mc:Fallback>
                <p:oleObj name="Equation" r:id="rId7" imgW="1625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987" y="1498551"/>
                        <a:ext cx="3248025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Text Box 8"/>
          <p:cNvSpPr txBox="1">
            <a:spLocks noChangeArrowheads="1"/>
          </p:cNvSpPr>
          <p:nvPr/>
        </p:nvSpPr>
        <p:spPr bwMode="auto">
          <a:xfrm>
            <a:off x="5043801" y="1507620"/>
            <a:ext cx="72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Αν:</a:t>
            </a:r>
            <a:endParaRPr lang="el-GR" sz="2400" dirty="0"/>
          </a:p>
        </p:txBody>
      </p:sp>
      <p:sp>
        <p:nvSpPr>
          <p:cNvPr id="164" name="Text Box 8"/>
          <p:cNvSpPr txBox="1">
            <a:spLocks noChangeArrowheads="1"/>
          </p:cNvSpPr>
          <p:nvPr/>
        </p:nvSpPr>
        <p:spPr bwMode="auto">
          <a:xfrm>
            <a:off x="5043800" y="2101387"/>
            <a:ext cx="41266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Η συνάρτηση     έχει την ίδια τιμή      στα επίπεδα </a:t>
            </a:r>
            <a:r>
              <a:rPr lang="en-US" sz="2400" dirty="0" smtClean="0"/>
              <a:t>z=z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z=z</a:t>
            </a:r>
            <a:r>
              <a:rPr lang="en-US" sz="2400" baseline="-25000" dirty="0" smtClean="0"/>
              <a:t>1 </a:t>
            </a:r>
            <a:r>
              <a:rPr lang="el-GR" sz="2400" dirty="0" smtClean="0"/>
              <a:t>και </a:t>
            </a:r>
            <a:r>
              <a:rPr lang="en-US" sz="2400" dirty="0" smtClean="0"/>
              <a:t>z=z</a:t>
            </a:r>
            <a:r>
              <a:rPr lang="el-GR" sz="2400" baseline="-25000" dirty="0" smtClean="0"/>
              <a:t>2 </a:t>
            </a:r>
            <a:r>
              <a:rPr lang="el-GR" sz="2400" dirty="0" smtClean="0"/>
              <a:t>τις χρονικές στιγμές </a:t>
            </a:r>
            <a:r>
              <a:rPr lang="en-US" sz="2400" dirty="0" smtClean="0"/>
              <a:t>t=t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t=t</a:t>
            </a:r>
            <a:r>
              <a:rPr lang="en-US" sz="2400" baseline="-25000" dirty="0" smtClean="0"/>
              <a:t>1</a:t>
            </a:r>
            <a:r>
              <a:rPr lang="el-GR" sz="2400" dirty="0" smtClean="0"/>
              <a:t> και </a:t>
            </a:r>
            <a:r>
              <a:rPr lang="en-US" sz="2400" dirty="0" smtClean="0"/>
              <a:t>t=t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</a:t>
            </a:r>
            <a:endParaRPr lang="el-GR" sz="2400" baseline="-25000" dirty="0"/>
          </a:p>
        </p:txBody>
      </p:sp>
      <p:graphicFrame>
        <p:nvGraphicFramePr>
          <p:cNvPr id="16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94646"/>
              </p:ext>
            </p:extLst>
          </p:nvPr>
        </p:nvGraphicFramePr>
        <p:xfrm>
          <a:off x="6801220" y="2101387"/>
          <a:ext cx="303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3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220" y="2101387"/>
                        <a:ext cx="303213" cy="406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6800"/>
              </p:ext>
            </p:extLst>
          </p:nvPr>
        </p:nvGraphicFramePr>
        <p:xfrm>
          <a:off x="5724128" y="2451887"/>
          <a:ext cx="328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4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51887"/>
                        <a:ext cx="328612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4482686" y="3787683"/>
            <a:ext cx="468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H </a:t>
            </a:r>
            <a:r>
              <a:rPr lang="el-GR" sz="2400" dirty="0" smtClean="0"/>
              <a:t>συνάρτηση    ονομάζεται</a:t>
            </a:r>
            <a:r>
              <a:rPr lang="en-US" sz="2400" dirty="0" smtClean="0"/>
              <a:t> </a:t>
            </a:r>
            <a:r>
              <a:rPr lang="el-GR" sz="2400" u="sng" dirty="0" smtClean="0"/>
              <a:t>κύμα</a:t>
            </a:r>
            <a:endParaRPr lang="el-GR" sz="2400" u="sng" baseline="-25000" dirty="0"/>
          </a:p>
        </p:txBody>
      </p:sp>
      <p:graphicFrame>
        <p:nvGraphicFramePr>
          <p:cNvPr id="1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55461"/>
              </p:ext>
            </p:extLst>
          </p:nvPr>
        </p:nvGraphicFramePr>
        <p:xfrm>
          <a:off x="6205379" y="3815315"/>
          <a:ext cx="303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379" y="3815315"/>
                        <a:ext cx="303213" cy="406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Text Box 8"/>
          <p:cNvSpPr txBox="1">
            <a:spLocks noChangeArrowheads="1"/>
          </p:cNvSpPr>
          <p:nvPr/>
        </p:nvSpPr>
        <p:spPr bwMode="auto">
          <a:xfrm>
            <a:off x="755576" y="4585024"/>
            <a:ext cx="1246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Επίσης:</a:t>
            </a:r>
            <a:endParaRPr lang="el-GR" sz="2400" baseline="-25000" dirty="0"/>
          </a:p>
        </p:txBody>
      </p:sp>
      <p:graphicFrame>
        <p:nvGraphicFramePr>
          <p:cNvPr id="1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83355"/>
              </p:ext>
            </p:extLst>
          </p:nvPr>
        </p:nvGraphicFramePr>
        <p:xfrm>
          <a:off x="2315485" y="4368019"/>
          <a:ext cx="43656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" name="Equation" r:id="rId15" imgW="2184120" imgH="469800" progId="Equation.DSMT4">
                  <p:embed/>
                </p:oleObj>
              </mc:Choice>
              <mc:Fallback>
                <p:oleObj name="Equation" r:id="rId15" imgW="2184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485" y="4368019"/>
                        <a:ext cx="4365625" cy="939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Text Box 8"/>
          <p:cNvSpPr txBox="1">
            <a:spLocks noChangeArrowheads="1"/>
          </p:cNvSpPr>
          <p:nvPr/>
        </p:nvSpPr>
        <p:spPr bwMode="auto">
          <a:xfrm>
            <a:off x="971600" y="5262334"/>
            <a:ext cx="8198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Δηλαδή η </a:t>
            </a:r>
            <a:r>
              <a:rPr lang="el-GR" sz="2400" u="sng" dirty="0" smtClean="0"/>
              <a:t>διάδοση του κύματος</a:t>
            </a:r>
            <a:r>
              <a:rPr lang="en-US" sz="2400" dirty="0" smtClean="0"/>
              <a:t>     </a:t>
            </a:r>
            <a:r>
              <a:rPr lang="el-GR" sz="2400" dirty="0" smtClean="0"/>
              <a:t>γίνεται με </a:t>
            </a:r>
            <a:r>
              <a:rPr lang="el-GR" sz="2400" u="sng" dirty="0" smtClean="0"/>
              <a:t>σταθερή ταχύτητα </a:t>
            </a:r>
            <a:r>
              <a:rPr lang="en-US" sz="2400" u="sng" dirty="0" smtClean="0"/>
              <a:t>v</a:t>
            </a:r>
            <a:r>
              <a:rPr lang="en-US" sz="2400" dirty="0" smtClean="0"/>
              <a:t> </a:t>
            </a:r>
            <a:r>
              <a:rPr lang="el-GR" sz="2400" dirty="0" smtClean="0"/>
              <a:t>κατά τη </a:t>
            </a:r>
            <a:r>
              <a:rPr lang="el-GR" sz="2400" u="sng" dirty="0" smtClean="0"/>
              <a:t>θετική κατεύθυνση του άξονα </a:t>
            </a:r>
            <a:r>
              <a:rPr lang="en-US" sz="2400" u="sng" dirty="0" smtClean="0"/>
              <a:t>z </a:t>
            </a:r>
            <a:r>
              <a:rPr lang="en-US" sz="2400" dirty="0" smtClean="0"/>
              <a:t>(</a:t>
            </a:r>
            <a:r>
              <a:rPr lang="el-GR" sz="2400" dirty="0" smtClean="0"/>
              <a:t>και κατά την </a:t>
            </a:r>
            <a:r>
              <a:rPr lang="el-GR" sz="2400" u="sng" dirty="0" smtClean="0"/>
              <a:t>αρνητική</a:t>
            </a:r>
            <a:r>
              <a:rPr lang="el-GR" sz="2400" dirty="0" smtClean="0"/>
              <a:t> για το κύμα</a:t>
            </a:r>
            <a:r>
              <a:rPr lang="en-US" sz="2400" dirty="0" smtClean="0"/>
              <a:t>   </a:t>
            </a:r>
            <a:r>
              <a:rPr lang="el-GR" sz="2400" dirty="0" smtClean="0"/>
              <a:t>         </a:t>
            </a:r>
            <a:r>
              <a:rPr lang="el-GR" sz="2400" dirty="0" smtClean="0"/>
              <a:t>    </a:t>
            </a:r>
            <a:r>
              <a:rPr lang="en-US" sz="2400" dirty="0" smtClean="0"/>
              <a:t>)</a:t>
            </a:r>
            <a:endParaRPr lang="el-GR" sz="2400" baseline="-25000" dirty="0"/>
          </a:p>
        </p:txBody>
      </p:sp>
      <p:graphicFrame>
        <p:nvGraphicFramePr>
          <p:cNvPr id="17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03104"/>
              </p:ext>
            </p:extLst>
          </p:nvPr>
        </p:nvGraphicFramePr>
        <p:xfrm>
          <a:off x="5043800" y="5330408"/>
          <a:ext cx="303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"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800" y="5330408"/>
                        <a:ext cx="303213" cy="406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21297"/>
              </p:ext>
            </p:extLst>
          </p:nvPr>
        </p:nvGraphicFramePr>
        <p:xfrm>
          <a:off x="2483768" y="6046936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" name="Equation" r:id="rId19" imgW="571320" imgH="203040" progId="Equation.DSMT4">
                  <p:embed/>
                </p:oleObj>
              </mc:Choice>
              <mc:Fallback>
                <p:oleObj name="Equation" r:id="rId19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6046936"/>
                        <a:ext cx="1143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Μονοδιάστατη εξίσωση κύματος </a:t>
            </a:r>
            <a:r>
              <a:rPr lang="el-GR" dirty="0" smtClean="0"/>
              <a:t>(3)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599416"/>
              </p:ext>
            </p:extLst>
          </p:nvPr>
        </p:nvGraphicFramePr>
        <p:xfrm>
          <a:off x="470506" y="2734940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Visio" r:id="rId5" imgW="6124454" imgH="4092660" progId="Visio.Drawing.11">
                  <p:embed/>
                </p:oleObj>
              </mc:Choice>
              <mc:Fallback>
                <p:oleObj name="Visio" r:id="rId5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506" y="2734940"/>
                        <a:ext cx="612457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99150" y="2252810"/>
            <a:ext cx="9446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όπου η                                                   </a:t>
            </a:r>
            <a:r>
              <a:rPr lang="el-GR" sz="2400" u="sng" dirty="0" smtClean="0"/>
              <a:t>                  περιγράφει </a:t>
            </a:r>
            <a:r>
              <a:rPr lang="el-GR" sz="2400" u="sng" dirty="0" smtClean="0"/>
              <a:t>ομοφασικά σημεία</a:t>
            </a:r>
            <a:endParaRPr lang="el-GR" sz="2400" u="sng" baseline="-250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84712" y="1501738"/>
            <a:ext cx="1520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Δηλαδή:</a:t>
            </a:r>
            <a:endParaRPr lang="el-GR" sz="2400" baseline="-25000" dirty="0"/>
          </a:p>
        </p:txBody>
      </p:sp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20113"/>
              </p:ext>
            </p:extLst>
          </p:nvPr>
        </p:nvGraphicFramePr>
        <p:xfrm>
          <a:off x="1791581" y="1333500"/>
          <a:ext cx="51768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7" imgW="2590560" imgH="444240" progId="Equation.DSMT4">
                  <p:embed/>
                </p:oleObj>
              </mc:Choice>
              <mc:Fallback>
                <p:oleObj name="Equation" r:id="rId7" imgW="2590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581" y="1333500"/>
                        <a:ext cx="51768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644008" y="3026038"/>
            <a:ext cx="400495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Δηλαδή η διάδοση του κύματος</a:t>
            </a:r>
            <a:r>
              <a:rPr lang="en-US" sz="2400" dirty="0" smtClean="0"/>
              <a:t>     </a:t>
            </a:r>
            <a:r>
              <a:rPr lang="el-GR" sz="2400" dirty="0" smtClean="0"/>
              <a:t>γίνεται με σταθερή ταχύτητα </a:t>
            </a:r>
            <a:r>
              <a:rPr lang="en-US" sz="2400" dirty="0" smtClean="0"/>
              <a:t>v </a:t>
            </a:r>
            <a:r>
              <a:rPr lang="el-GR" sz="2400" dirty="0" smtClean="0"/>
              <a:t>κατά τη θετική κατεύθυνση του άξονα </a:t>
            </a:r>
            <a:r>
              <a:rPr lang="en-US" sz="2400" dirty="0" smtClean="0"/>
              <a:t>z (</a:t>
            </a:r>
            <a:r>
              <a:rPr lang="el-GR" sz="2400" dirty="0" smtClean="0"/>
              <a:t>και κατά την αρνητική για το </a:t>
            </a:r>
            <a:r>
              <a:rPr lang="el-GR" sz="2400" dirty="0" smtClean="0"/>
              <a:t>κύμα</a:t>
            </a:r>
            <a:r>
              <a:rPr lang="en-US" sz="2400" dirty="0" smtClean="0"/>
              <a:t>)</a:t>
            </a:r>
            <a:endParaRPr lang="el-GR" sz="2400" baseline="-25000" dirty="0"/>
          </a:p>
        </p:txBody>
      </p:sp>
      <p:graphicFrame>
        <p:nvGraphicFramePr>
          <p:cNvPr id="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63720"/>
              </p:ext>
            </p:extLst>
          </p:nvPr>
        </p:nvGraphicFramePr>
        <p:xfrm>
          <a:off x="5801288" y="3429000"/>
          <a:ext cx="303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288" y="3429000"/>
                        <a:ext cx="303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94729"/>
              </p:ext>
            </p:extLst>
          </p:nvPr>
        </p:nvGraphicFramePr>
        <p:xfrm>
          <a:off x="1347011" y="2252810"/>
          <a:ext cx="4567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Equation" r:id="rId11" imgW="2286000" imgH="228600" progId="Equation.DSMT4">
                  <p:embed/>
                </p:oleObj>
              </mc:Choice>
              <mc:Fallback>
                <p:oleObj name="Equation" r:id="rId11" imgW="228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11" y="2252810"/>
                        <a:ext cx="45672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0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Μιγαδική μορφή - Φάσορες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Αρμονικά κύματα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Χρονικά μεταβαλλόμενο </a:t>
            </a:r>
            <a:r>
              <a:rPr lang="el-GR" sz="2400" dirty="0" smtClean="0"/>
              <a:t>ΗΠ</a:t>
            </a:r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/>
              <a:t>Έστω ότι οι συνιστώσες του ΗΠ μεταβάλλονται συνημιτονοειδώς με το χρόνο</a:t>
            </a:r>
          </a:p>
          <a:p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83635"/>
              </p:ext>
            </p:extLst>
          </p:nvPr>
        </p:nvGraphicFramePr>
        <p:xfrm>
          <a:off x="915963" y="2276872"/>
          <a:ext cx="7618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5" imgW="3822480" imgH="253800" progId="Equation.DSMT4">
                  <p:embed/>
                </p:oleObj>
              </mc:Choice>
              <mc:Fallback>
                <p:oleObj name="Equation" r:id="rId5" imgW="38224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63" y="2276872"/>
                        <a:ext cx="76184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309547"/>
              </p:ext>
            </p:extLst>
          </p:nvPr>
        </p:nvGraphicFramePr>
        <p:xfrm>
          <a:off x="2483768" y="4077072"/>
          <a:ext cx="36957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7" imgW="1854000" imgH="812520" progId="Equation.DSMT4">
                  <p:embed/>
                </p:oleObj>
              </mc:Choice>
              <mc:Fallback>
                <p:oleObj name="Equation" r:id="rId7" imgW="185400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77072"/>
                        <a:ext cx="36957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3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Αρμονικά κύματα </a:t>
            </a:r>
            <a:r>
              <a:rPr lang="el-GR" dirty="0" smtClean="0"/>
              <a:t>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06828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4273" y="2037036"/>
            <a:ext cx="8713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Τα πλάτη                    και οι φάσεις</a:t>
            </a:r>
          </a:p>
          <a:p>
            <a:r>
              <a:rPr lang="el-GR" sz="2400" dirty="0"/>
              <a:t>είναι ανεξάρτητες του χρόνου αλλά </a:t>
            </a:r>
            <a:r>
              <a:rPr lang="el-GR" sz="2400" dirty="0" smtClean="0"/>
              <a:t>εξαρτώνται </a:t>
            </a:r>
            <a:r>
              <a:rPr lang="el-GR" sz="2400" dirty="0"/>
              <a:t>από τις χωρικές συντεταγμένες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84273" y="3476898"/>
            <a:ext cx="8713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Μπορούμε να γράψουμε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52638"/>
              </p:ext>
            </p:extLst>
          </p:nvPr>
        </p:nvGraphicFramePr>
        <p:xfrm>
          <a:off x="2682948" y="2759346"/>
          <a:ext cx="10112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Equation" r:id="rId5" imgW="507960" imgH="253800" progId="Equation.DSMT4">
                  <p:embed/>
                </p:oleObj>
              </mc:Choice>
              <mc:Fallback>
                <p:oleObj name="Equation" r:id="rId5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948" y="2759346"/>
                        <a:ext cx="10112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1496"/>
              </p:ext>
            </p:extLst>
          </p:nvPr>
        </p:nvGraphicFramePr>
        <p:xfrm>
          <a:off x="1763688" y="2037433"/>
          <a:ext cx="12414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Equation" r:id="rId7" imgW="622080" imgH="241200" progId="Equation.DSMT4">
                  <p:embed/>
                </p:oleObj>
              </mc:Choice>
              <mc:Fallback>
                <p:oleObj name="Equation" r:id="rId7" imgW="62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037433"/>
                        <a:ext cx="12414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0239"/>
              </p:ext>
            </p:extLst>
          </p:nvPr>
        </p:nvGraphicFramePr>
        <p:xfrm>
          <a:off x="4855999" y="2037036"/>
          <a:ext cx="10874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Equation" r:id="rId9" imgW="545760" imgH="241200" progId="Equation.DSMT4">
                  <p:embed/>
                </p:oleObj>
              </mc:Choice>
              <mc:Fallback>
                <p:oleObj name="Equation" r:id="rId9" imgW="545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999" y="2037036"/>
                        <a:ext cx="10874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492930"/>
              </p:ext>
            </p:extLst>
          </p:nvPr>
        </p:nvGraphicFramePr>
        <p:xfrm>
          <a:off x="652548" y="3881711"/>
          <a:ext cx="8375650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Equation" r:id="rId11" imgW="4203360" imgH="914400" progId="Equation.DSMT4">
                  <p:embed/>
                </p:oleObj>
              </mc:Choice>
              <mc:Fallback>
                <p:oleObj name="Equation" r:id="rId11" imgW="4203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48" y="3881711"/>
                        <a:ext cx="8375650" cy="181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Φάσορες (1)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068284" cy="4525963"/>
          </a:xfrm>
        </p:spPr>
        <p:txBody>
          <a:bodyPr>
            <a:noAutofit/>
          </a:bodyPr>
          <a:lstStyle/>
          <a:p>
            <a:pPr algn="just"/>
            <a:r>
              <a:rPr lang="el-GR" sz="2400" dirty="0"/>
              <a:t>Ξαναγράφουμε το ΗΠ χρησιμοποιώντας τις προηγούμενες </a:t>
            </a:r>
            <a:r>
              <a:rPr lang="el-GR" sz="2400" dirty="0" smtClean="0"/>
              <a:t>σχέσεις</a:t>
            </a:r>
          </a:p>
          <a:p>
            <a:pPr algn="just"/>
            <a:endParaRPr lang="el-GR" sz="2400" dirty="0"/>
          </a:p>
          <a:p>
            <a:pPr algn="just"/>
            <a:endParaRPr lang="el-GR" sz="2400" dirty="0" smtClean="0"/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Η ποσότητα μέσα στην παρένθεση ονομάζεται φάσορας και μπορεί να είναι διάνυσμα</a:t>
            </a:r>
          </a:p>
          <a:p>
            <a:pPr algn="just"/>
            <a:endParaRPr lang="el-GR" sz="2400" dirty="0"/>
          </a:p>
          <a:p>
            <a:pPr algn="just"/>
            <a:endParaRPr lang="en-US" sz="2400" dirty="0"/>
          </a:p>
          <a:p>
            <a:pPr algn="just"/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83704"/>
              </p:ext>
            </p:extLst>
          </p:nvPr>
        </p:nvGraphicFramePr>
        <p:xfrm>
          <a:off x="107504" y="2636912"/>
          <a:ext cx="90916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Equation" r:id="rId5" imgW="4559040" imgH="583920" progId="Equation.DSMT4">
                  <p:embed/>
                </p:oleObj>
              </mc:Choice>
              <mc:Fallback>
                <p:oleObj name="Equation" r:id="rId5" imgW="455904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636912"/>
                        <a:ext cx="909161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92407"/>
              </p:ext>
            </p:extLst>
          </p:nvPr>
        </p:nvGraphicFramePr>
        <p:xfrm>
          <a:off x="3779912" y="4869160"/>
          <a:ext cx="27590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Equation" r:id="rId7" imgW="1384200" imgH="266400" progId="Equation.DSMT4">
                  <p:embed/>
                </p:oleObj>
              </mc:Choice>
              <mc:Fallback>
                <p:oleObj name="Equation" r:id="rId7" imgW="138420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869160"/>
                        <a:ext cx="27590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3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Φάσορες </a:t>
            </a:r>
            <a:r>
              <a:rPr lang="el-GR" dirty="0" smtClean="0"/>
              <a:t>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068284" cy="4525963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>
                    <a:solidFill>
                      <a:schemeClr val="tx1"/>
                    </a:solidFill>
                  </a:rPr>
                  <a:t>Φάσορας είναι εκείνο το μέγεθος ανεξάρτητο του χρόνου το οποίο αν πολλαπλασιαστεί με τον </a:t>
                </a:r>
                <a:r>
                  <a:rPr lang="el-GR" sz="2400" dirty="0" err="1">
                    <a:solidFill>
                      <a:schemeClr val="tx1"/>
                    </a:solidFill>
                  </a:rPr>
                  <a:t>παραγοντα</a:t>
                </a:r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400" baseline="30000" dirty="0" err="1">
                    <a:solidFill>
                      <a:schemeClr val="tx1"/>
                    </a:solidFill>
                  </a:rPr>
                  <a:t>j</a:t>
                </a:r>
                <a:r>
                  <a:rPr lang="el-GR" sz="2400" baseline="30000" dirty="0">
                    <a:solidFill>
                      <a:schemeClr val="tx1"/>
                    </a:solidFill>
                  </a:rPr>
                  <a:t>ω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>
                    <a:solidFill>
                      <a:schemeClr val="tx1"/>
                    </a:solidFill>
                  </a:rPr>
                  <a:t>και στη συνέχεια εφαρμοστεί ο συντελεστής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Re{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}</a:t>
                </a:r>
                <a:r>
                  <a:rPr lang="el-GR" sz="2400" dirty="0">
                    <a:solidFill>
                      <a:schemeClr val="tx1"/>
                    </a:solidFill>
                  </a:rPr>
                  <a:t> προκύπτει η περιγραφή του μεγέθους στο χρόνο. </a:t>
                </a:r>
                <a:endParaRPr lang="el-GR" sz="2400" dirty="0" smtClean="0">
                  <a:solidFill>
                    <a:schemeClr val="tx1"/>
                  </a:solidFill>
                </a:endParaRPr>
              </a:p>
              <a:p>
                <a:r>
                  <a:rPr lang="el-GR" sz="2400" dirty="0">
                    <a:solidFill>
                      <a:schemeClr val="tx1"/>
                    </a:solidFill>
                  </a:rPr>
                  <a:t>Για να χρησιμοποιήσουμε φάσορες το αρχικό σήμα στο χρόνο πρέπει να έχει ημιτονοειδή περιγραφή. Τότε ο φάσορας είναι η περιγραφή του σήματος που περιλαμβάνει το μέτρο του σήματος και την φάση του</a:t>
                </a:r>
                <a:endParaRPr lang="el-GR" sz="2400" baseline="30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/>
                <a:endParaRPr lang="el-GR" sz="24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l-GR" sz="2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068284" cy="4525963"/>
              </a:xfrm>
              <a:blipFill rotWithShape="1">
                <a:blip r:embed="rId3"/>
                <a:stretch>
                  <a:fillRect l="-1133" t="-1077" r="-1284" b="-2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Φάσορες </a:t>
            </a:r>
            <a:r>
              <a:rPr lang="el-GR" dirty="0" smtClean="0"/>
              <a:t>(3)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068284" cy="4525963"/>
          </a:xfrm>
        </p:spPr>
        <p:txBody>
          <a:bodyPr>
            <a:noAutofit/>
          </a:bodyPr>
          <a:lstStyle/>
          <a:p>
            <a:r>
              <a:rPr lang="el-GR" sz="2400" dirty="0"/>
              <a:t>Μπορούμε να γράψουμε τις εξισώσεις </a:t>
            </a:r>
            <a:r>
              <a:rPr lang="en-US" sz="2400" dirty="0"/>
              <a:t>Maxwell</a:t>
            </a:r>
            <a:r>
              <a:rPr lang="el-GR" sz="2400" dirty="0"/>
              <a:t> </a:t>
            </a:r>
            <a:r>
              <a:rPr lang="el-GR" sz="2400" u="sng" dirty="0"/>
              <a:t>για ημιτονοειδείς μεταβολές</a:t>
            </a:r>
            <a:r>
              <a:rPr lang="el-GR" sz="2400" dirty="0"/>
              <a:t> χρησιμοποιώντας φάσορες κάνοντας την αντικατάσταση</a:t>
            </a:r>
          </a:p>
          <a:p>
            <a:pPr algn="just"/>
            <a:endParaRPr lang="el-GR" sz="2400" dirty="0"/>
          </a:p>
          <a:p>
            <a:pPr marL="0" indent="0" algn="just"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22155"/>
              </p:ext>
            </p:extLst>
          </p:nvPr>
        </p:nvGraphicFramePr>
        <p:xfrm>
          <a:off x="2789238" y="3109913"/>
          <a:ext cx="3646487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5" imgW="1828800" imgH="1091880" progId="Equation.DSMT4">
                  <p:embed/>
                </p:oleObj>
              </mc:Choice>
              <mc:Fallback>
                <p:oleObj name="Equation" r:id="rId5" imgW="1828800" imgH="1091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3109913"/>
                        <a:ext cx="3646487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1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για φάσορες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Ολοκληρωτική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12300" cy="4525963"/>
          </a:xfrm>
        </p:spPr>
        <p:txBody>
          <a:bodyPr>
            <a:noAutofit/>
          </a:bodyPr>
          <a:lstStyle/>
          <a:p>
            <a:pPr algn="just"/>
            <a:endParaRPr lang="en-US" sz="2400" dirty="0"/>
          </a:p>
          <a:p>
            <a:pPr algn="just"/>
            <a:endParaRPr lang="el-G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35691" y="1882378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/>
              <a:t>Faraday</a:t>
            </a:r>
            <a:endParaRPr lang="el-GR" sz="2400" b="1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24821"/>
              </p:ext>
            </p:extLst>
          </p:nvPr>
        </p:nvGraphicFramePr>
        <p:xfrm>
          <a:off x="943238" y="1896678"/>
          <a:ext cx="39624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5" imgW="1981080" imgH="1930320" progId="Equation.DSMT4">
                  <p:embed/>
                </p:oleObj>
              </mc:Choice>
              <mc:Fallback>
                <p:oleObj name="Equation" r:id="rId5" imgW="198108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38" y="1896678"/>
                        <a:ext cx="3962400" cy="386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64385" y="2996083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 err="1"/>
              <a:t>Amp</a:t>
            </a:r>
            <a:r>
              <a:rPr lang="en-US" sz="2400" b="1" dirty="0" err="1">
                <a:cs typeface="Tahoma" pitchFamily="34" charset="0"/>
              </a:rPr>
              <a:t>ère</a:t>
            </a:r>
            <a:r>
              <a:rPr lang="en-US" sz="2400" b="1" dirty="0">
                <a:cs typeface="Tahoma" pitchFamily="34" charset="0"/>
              </a:rPr>
              <a:t>-Maxwell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92788" y="4135032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/>
              <a:t>Gauss</a:t>
            </a:r>
            <a:r>
              <a:rPr lang="el-GR" sz="2400" b="1" dirty="0"/>
              <a:t> ΗΠ</a:t>
            </a:r>
            <a:endParaRPr lang="en-US" sz="2400" b="1" dirty="0">
              <a:cs typeface="Tahoma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421311" y="5207046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/>
              <a:t>Gauss</a:t>
            </a:r>
            <a:r>
              <a:rPr lang="el-GR" sz="2400" b="1" dirty="0"/>
              <a:t> ΜΠ</a:t>
            </a:r>
            <a:endParaRPr lang="en-US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για φάσορες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Διαφορική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6052060" cy="4525963"/>
          </a:xfrm>
        </p:spPr>
        <p:txBody>
          <a:bodyPr>
            <a:noAutofit/>
          </a:bodyPr>
          <a:lstStyle/>
          <a:p>
            <a:pPr algn="just"/>
            <a:endParaRPr lang="en-US" sz="2400" dirty="0"/>
          </a:p>
          <a:p>
            <a:pPr algn="just"/>
            <a:endParaRPr lang="el-G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96550" y="1849912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/>
              <a:t>Faraday</a:t>
            </a:r>
            <a:endParaRPr lang="el-GR" sz="2400" b="1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32507"/>
              </p:ext>
            </p:extLst>
          </p:nvPr>
        </p:nvGraphicFramePr>
        <p:xfrm>
          <a:off x="1481138" y="1893888"/>
          <a:ext cx="265747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Equation" r:id="rId5" imgW="1104840" imgH="1663560" progId="Equation.DSMT4">
                  <p:embed/>
                </p:oleObj>
              </mc:Choice>
              <mc:Fallback>
                <p:oleObj name="Equation" r:id="rId5" imgW="110484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1893888"/>
                        <a:ext cx="2657475" cy="400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008438" y="3059855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 err="1"/>
              <a:t>Amp</a:t>
            </a:r>
            <a:r>
              <a:rPr lang="en-US" sz="2400" b="1" dirty="0" err="1">
                <a:cs typeface="Tahoma" pitchFamily="34" charset="0"/>
              </a:rPr>
              <a:t>ère</a:t>
            </a:r>
            <a:r>
              <a:rPr lang="en-US" sz="2400" b="1" dirty="0"/>
              <a:t>-Maxwell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86154" y="4305424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/>
              <a:t>Gauss</a:t>
            </a:r>
            <a:r>
              <a:rPr lang="el-GR" sz="2400" b="1" dirty="0"/>
              <a:t> ΗΠ</a:t>
            </a:r>
            <a:endParaRPr lang="en-US" sz="2400" b="1" dirty="0">
              <a:cs typeface="Tahoma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41744" y="5347153"/>
            <a:ext cx="387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Νόμος </a:t>
            </a:r>
            <a:r>
              <a:rPr lang="en-US" sz="2400" b="1" dirty="0"/>
              <a:t>Gauss</a:t>
            </a:r>
            <a:r>
              <a:rPr lang="el-GR" sz="2400" b="1" dirty="0"/>
              <a:t> ΜΠ</a:t>
            </a:r>
            <a:endParaRPr lang="en-US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Εισαγωγή</a:t>
            </a:r>
          </a:p>
          <a:p>
            <a:pPr lvl="1"/>
            <a:r>
              <a:rPr lang="el-GR" dirty="0"/>
              <a:t>Ρεύμα μετατόπισης</a:t>
            </a:r>
          </a:p>
          <a:p>
            <a:r>
              <a:rPr lang="el-GR" dirty="0"/>
              <a:t>Μιγαδική μορφή εξισώσεων</a:t>
            </a:r>
          </a:p>
          <a:p>
            <a:r>
              <a:rPr lang="el-GR" dirty="0"/>
              <a:t>Εξίσωση κύματος</a:t>
            </a:r>
          </a:p>
          <a:p>
            <a:r>
              <a:rPr lang="el-GR" dirty="0"/>
              <a:t>Θεώρημα </a:t>
            </a:r>
            <a:r>
              <a:rPr lang="en-US" dirty="0" err="1"/>
              <a:t>Poynting</a:t>
            </a:r>
            <a:endParaRPr lang="el-GR" dirty="0"/>
          </a:p>
          <a:p>
            <a:pPr lvl="1"/>
            <a:r>
              <a:rPr lang="el-GR" dirty="0"/>
              <a:t>Διάνυσμα </a:t>
            </a:r>
            <a:r>
              <a:rPr lang="en-US" dirty="0" err="1"/>
              <a:t>Poynting</a:t>
            </a:r>
            <a:endParaRPr lang="el-GR" dirty="0"/>
          </a:p>
          <a:p>
            <a:r>
              <a:rPr lang="el-GR" dirty="0"/>
              <a:t>Ηλεκτρομαγνητικά δυναμικά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Κυματικές εξισώσεις στο πεδίο της συχνότητας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n-US" dirty="0"/>
              <a:t>M</a:t>
            </a:r>
            <a:r>
              <a:rPr lang="el-GR" dirty="0"/>
              <a:t>ονοχρωματικό κύμα </a:t>
            </a:r>
            <a:r>
              <a:rPr lang="el-GR" dirty="0" smtClean="0"/>
              <a:t>(ημιτονοειδής μεταβολή </a:t>
            </a:r>
            <a:r>
              <a:rPr lang="el-GR" dirty="0"/>
              <a:t>με κυκλική συχνότητα </a:t>
            </a:r>
            <a:r>
              <a:rPr lang="el-GR" dirty="0" smtClean="0"/>
              <a:t>ω)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85830" y="1556792"/>
            <a:ext cx="824661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73795"/>
              </p:ext>
            </p:extLst>
          </p:nvPr>
        </p:nvGraphicFramePr>
        <p:xfrm>
          <a:off x="552490" y="2289225"/>
          <a:ext cx="2973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Equation" r:id="rId5" imgW="1485720" imgH="241200" progId="Equation.DSMT4">
                  <p:embed/>
                </p:oleObj>
              </mc:Choice>
              <mc:Fallback>
                <p:oleObj name="Equation" r:id="rId5" imgW="148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90" y="2289225"/>
                        <a:ext cx="29733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78389"/>
              </p:ext>
            </p:extLst>
          </p:nvPr>
        </p:nvGraphicFramePr>
        <p:xfrm>
          <a:off x="4414877" y="2290812"/>
          <a:ext cx="3527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Equation" r:id="rId7" imgW="1765080" imgH="266400" progId="Equation.DSMT4">
                  <p:embed/>
                </p:oleObj>
              </mc:Choice>
              <mc:Fallback>
                <p:oleObj name="Equation" r:id="rId7" imgW="1765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77" y="2290812"/>
                        <a:ext cx="35274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44024" y="1858822"/>
            <a:ext cx="1897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προκύπτει</a:t>
            </a:r>
            <a:endParaRPr lang="el-GR" sz="2400" baseline="-25000" dirty="0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32595"/>
              </p:ext>
            </p:extLst>
          </p:nvPr>
        </p:nvGraphicFramePr>
        <p:xfrm>
          <a:off x="31790" y="3387775"/>
          <a:ext cx="4319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Equation" r:id="rId9" imgW="2158920" imgH="304560" progId="Equation.DSMT4">
                  <p:embed/>
                </p:oleObj>
              </mc:Choice>
              <mc:Fallback>
                <p:oleObj name="Equation" r:id="rId9" imgW="2158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0" y="3387775"/>
                        <a:ext cx="43195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13389"/>
              </p:ext>
            </p:extLst>
          </p:nvPr>
        </p:nvGraphicFramePr>
        <p:xfrm>
          <a:off x="4635540" y="3443337"/>
          <a:ext cx="45164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Equation" r:id="rId11" imgW="2260440" imgH="304560" progId="Equation.DSMT4">
                  <p:embed/>
                </p:oleObj>
              </mc:Choice>
              <mc:Fallback>
                <p:oleObj name="Equation" r:id="rId11" imgW="226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40" y="3443337"/>
                        <a:ext cx="45164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58299" y="2935147"/>
            <a:ext cx="1897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ή:</a:t>
            </a:r>
            <a:endParaRPr lang="el-GR" sz="2400" baseline="-25000" dirty="0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757907"/>
              </p:ext>
            </p:extLst>
          </p:nvPr>
        </p:nvGraphicFramePr>
        <p:xfrm>
          <a:off x="377865" y="4299000"/>
          <a:ext cx="20081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Equation" r:id="rId13" imgW="1002960" imgH="317160" progId="Equation.DSMT4">
                  <p:embed/>
                </p:oleObj>
              </mc:Choice>
              <mc:Fallback>
                <p:oleObj name="Equation" r:id="rId13" imgW="1002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65" y="4299000"/>
                        <a:ext cx="20081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29523"/>
              </p:ext>
            </p:extLst>
          </p:nvPr>
        </p:nvGraphicFramePr>
        <p:xfrm>
          <a:off x="2909927" y="4316462"/>
          <a:ext cx="20812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Equation" r:id="rId15" imgW="1041120" imgH="317160" progId="Equation.DSMT4">
                  <p:embed/>
                </p:oleObj>
              </mc:Choice>
              <mc:Fallback>
                <p:oleObj name="Equation" r:id="rId15" imgW="1041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927" y="4316462"/>
                        <a:ext cx="20812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177949" y="4354372"/>
            <a:ext cx="3078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err="1" smtClean="0"/>
              <a:t>Εξίσωσεις</a:t>
            </a:r>
            <a:r>
              <a:rPr lang="el-GR" sz="2400" u="sng" dirty="0" smtClean="0"/>
              <a:t> </a:t>
            </a:r>
            <a:r>
              <a:rPr lang="en-US" sz="2400" u="sng" dirty="0" smtClean="0"/>
              <a:t>Helmholtz</a:t>
            </a:r>
            <a:endParaRPr lang="el-GR" sz="2400" u="sng" baseline="-250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67849" y="5163997"/>
            <a:ext cx="1002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όπου:</a:t>
            </a:r>
            <a:endParaRPr lang="el-GR" sz="2400" baseline="-25000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97476"/>
              </p:ext>
            </p:extLst>
          </p:nvPr>
        </p:nvGraphicFramePr>
        <p:xfrm>
          <a:off x="1814552" y="5073700"/>
          <a:ext cx="4754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Equation" r:id="rId17" imgW="2374560" imgH="304560" progId="Equation.DSMT4">
                  <p:embed/>
                </p:oleObj>
              </mc:Choice>
              <mc:Fallback>
                <p:oleObj name="Equation" r:id="rId17" imgW="2374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52" y="5073700"/>
                        <a:ext cx="4754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608802" y="5125897"/>
            <a:ext cx="279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σταθερά διάδοσης</a:t>
            </a:r>
            <a:endParaRPr lang="el-G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500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Εξίσωση κύματος για μονοχρωματικό κύμα </a:t>
            </a:r>
            <a:r>
              <a:rPr lang="el-GR" dirty="0" smtClean="0"/>
              <a:t>(ημιτονοειδής μεταβολή)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1440"/>
              </p:ext>
            </p:extLst>
          </p:nvPr>
        </p:nvGraphicFramePr>
        <p:xfrm>
          <a:off x="2303998" y="2683148"/>
          <a:ext cx="2414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5" imgW="1206360" imgH="317160" progId="Equation.DSMT4">
                  <p:embed/>
                </p:oleObj>
              </mc:Choice>
              <mc:Fallback>
                <p:oleObj name="Equation" r:id="rId5" imgW="1206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998" y="2683148"/>
                        <a:ext cx="24145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71366"/>
              </p:ext>
            </p:extLst>
          </p:nvPr>
        </p:nvGraphicFramePr>
        <p:xfrm>
          <a:off x="5236110" y="2691085"/>
          <a:ext cx="24876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7" imgW="1244520" imgH="317160" progId="Equation.DSMT4">
                  <p:embed/>
                </p:oleObj>
              </mc:Choice>
              <mc:Fallback>
                <p:oleObj name="Equation" r:id="rId7" imgW="1244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110" y="2691085"/>
                        <a:ext cx="24876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8831" y="1938420"/>
            <a:ext cx="4345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Σε μη αγώγιμα μέσα (</a:t>
            </a:r>
            <a:r>
              <a:rPr lang="el-GR" sz="2400" u="sng" dirty="0" err="1" smtClean="0"/>
              <a:t>σ=0</a:t>
            </a:r>
            <a:r>
              <a:rPr lang="el-GR" sz="2400" u="sng" dirty="0" smtClean="0"/>
              <a:t>):</a:t>
            </a:r>
            <a:endParaRPr lang="el-GR" sz="2400" u="sng" baseline="-250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7584" y="3919620"/>
            <a:ext cx="601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Σε μέταλλα (σ~10</a:t>
            </a:r>
            <a:r>
              <a:rPr lang="el-GR" sz="2400" u="sng" baseline="30000" dirty="0" smtClean="0"/>
              <a:t>7</a:t>
            </a:r>
            <a:r>
              <a:rPr lang="el-GR" sz="2400" u="sng" dirty="0" smtClean="0"/>
              <a:t> </a:t>
            </a:r>
            <a:r>
              <a:rPr lang="en-US" sz="2400" u="sng" dirty="0" smtClean="0"/>
              <a:t>S/m</a:t>
            </a:r>
            <a:r>
              <a:rPr lang="el-GR" sz="2400" u="sng" dirty="0" smtClean="0"/>
              <a:t>, ε~10</a:t>
            </a:r>
            <a:r>
              <a:rPr lang="en-US" sz="2400" u="sng" baseline="30000" dirty="0" smtClean="0"/>
              <a:t>-11</a:t>
            </a:r>
            <a:r>
              <a:rPr lang="en-US" sz="2400" u="sng" dirty="0" smtClean="0"/>
              <a:t> F/m)</a:t>
            </a:r>
            <a:r>
              <a:rPr lang="el-GR" sz="2400" u="sng" dirty="0" smtClean="0"/>
              <a:t>:</a:t>
            </a:r>
            <a:endParaRPr lang="el-GR" sz="2400" u="sng" baseline="-25000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89597"/>
              </p:ext>
            </p:extLst>
          </p:nvPr>
        </p:nvGraphicFramePr>
        <p:xfrm>
          <a:off x="2227798" y="4664348"/>
          <a:ext cx="24907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tion" r:id="rId9" imgW="1244520" imgH="317160" progId="Equation.DSMT4">
                  <p:embed/>
                </p:oleObj>
              </mc:Choice>
              <mc:Fallback>
                <p:oleObj name="Equation" r:id="rId9" imgW="1244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798" y="4664348"/>
                        <a:ext cx="24907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54575"/>
              </p:ext>
            </p:extLst>
          </p:nvPr>
        </p:nvGraphicFramePr>
        <p:xfrm>
          <a:off x="5159910" y="4672285"/>
          <a:ext cx="25638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quation" r:id="rId11" imgW="1282680" imgH="317160" progId="Equation.DSMT4">
                  <p:embed/>
                </p:oleObj>
              </mc:Choice>
              <mc:Fallback>
                <p:oleObj name="Equation" r:id="rId11" imgW="1282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910" y="4672285"/>
                        <a:ext cx="25638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8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Θεώρημα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Poynting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εξίσωση ισχύος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Έργο σε ΗΜ πεδία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8568952" cy="48186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/>
              <a:t>Έργο σε ΗΜ </a:t>
            </a:r>
            <a:r>
              <a:rPr lang="el-GR" sz="2400" dirty="0" smtClean="0"/>
              <a:t>πεδία</a:t>
            </a:r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Η παραγωγή ισχύος δηλαδή θα δίνεται από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παραγωγή ισχύος</a:t>
            </a:r>
            <a:r>
              <a:rPr lang="el-GR" sz="2400" dirty="0" smtClean="0"/>
              <a:t> </a:t>
            </a:r>
            <a:r>
              <a:rPr lang="el-GR" sz="2400" dirty="0"/>
              <a:t>για όγκο </a:t>
            </a:r>
            <a:r>
              <a:rPr lang="en-US" sz="2400" dirty="0"/>
              <a:t>V</a:t>
            </a:r>
            <a:r>
              <a:rPr lang="el-GR" sz="2400" dirty="0"/>
              <a:t> θα δίνεται από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95743"/>
              </p:ext>
            </p:extLst>
          </p:nvPr>
        </p:nvGraphicFramePr>
        <p:xfrm>
          <a:off x="1475656" y="1772816"/>
          <a:ext cx="558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Equation" r:id="rId5" imgW="2793960" imgH="253800" progId="Equation.DSMT4">
                  <p:embed/>
                </p:oleObj>
              </mc:Choice>
              <mc:Fallback>
                <p:oleObj name="Equation" r:id="rId5" imgW="279396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72816"/>
                        <a:ext cx="5588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18657"/>
              </p:ext>
            </p:extLst>
          </p:nvPr>
        </p:nvGraphicFramePr>
        <p:xfrm>
          <a:off x="3131840" y="2780928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780928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613568"/>
              </p:ext>
            </p:extLst>
          </p:nvPr>
        </p:nvGraphicFramePr>
        <p:xfrm>
          <a:off x="2987824" y="4221088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Equation" r:id="rId9" imgW="1091880" imgH="393480" progId="Equation.DSMT4">
                  <p:embed/>
                </p:oleObj>
              </mc:Choice>
              <mc:Fallback>
                <p:oleObj name="Equation" r:id="rId9" imgW="10918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221088"/>
                        <a:ext cx="218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Θεώρημα </a:t>
            </a:r>
            <a:r>
              <a:rPr lang="en-US" dirty="0" err="1"/>
              <a:t>Poynting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6624736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000" dirty="0" smtClean="0"/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90749" y="4185559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Ολοκληρωτική μορφή</a:t>
            </a:r>
            <a:endParaRPr lang="el-GR" sz="24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27595" y="1761341"/>
            <a:ext cx="5929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Ορίζουμε το πραγματικό Διάνυσμα </a:t>
            </a:r>
            <a:r>
              <a:rPr lang="en-US" sz="2400" dirty="0" err="1" smtClean="0"/>
              <a:t>Poynting</a:t>
            </a:r>
            <a:endParaRPr lang="el-GR" sz="2400" dirty="0" smtClean="0"/>
          </a:p>
          <a:p>
            <a:pPr algn="ctr"/>
            <a:r>
              <a:rPr lang="el-GR" sz="2400" dirty="0" smtClean="0"/>
              <a:t>(ροή ισχύος, </a:t>
            </a:r>
            <a:r>
              <a:rPr lang="en-US" sz="2400" dirty="0"/>
              <a:t>[W/m</a:t>
            </a:r>
            <a:r>
              <a:rPr lang="en-US" sz="2400" baseline="30000" dirty="0"/>
              <a:t>2</a:t>
            </a:r>
            <a:r>
              <a:rPr lang="en-US" sz="2400" dirty="0" smtClean="0"/>
              <a:t>]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77855"/>
              </p:ext>
            </p:extLst>
          </p:nvPr>
        </p:nvGraphicFramePr>
        <p:xfrm>
          <a:off x="4487607" y="2176839"/>
          <a:ext cx="1524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Equation" r:id="rId5" imgW="761760" imgH="241200" progId="Equation.DSMT4">
                  <p:embed/>
                </p:oleObj>
              </mc:Choice>
              <mc:Fallback>
                <p:oleObj name="Equation" r:id="rId5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607" y="2176839"/>
                        <a:ext cx="1524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652649" y="5652428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Διαφορική μορφή</a:t>
            </a:r>
            <a:endParaRPr lang="el-GR" sz="24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531" y="1181969"/>
            <a:ext cx="2114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42698"/>
              </p:ext>
            </p:extLst>
          </p:nvPr>
        </p:nvGraphicFramePr>
        <p:xfrm>
          <a:off x="107504" y="3350543"/>
          <a:ext cx="822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Equation" r:id="rId8" imgW="4114800" imgH="469800" progId="Equation.DSMT4">
                  <p:embed/>
                </p:oleObj>
              </mc:Choice>
              <mc:Fallback>
                <p:oleObj name="Equation" r:id="rId8" imgW="4114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350543"/>
                        <a:ext cx="8229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56526"/>
              </p:ext>
            </p:extLst>
          </p:nvPr>
        </p:nvGraphicFramePr>
        <p:xfrm>
          <a:off x="1618804" y="4836443"/>
          <a:ext cx="520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10" imgW="2603160" imgH="469800" progId="Equation.DSMT4">
                  <p:embed/>
                </p:oleObj>
              </mc:Choice>
              <mc:Fallback>
                <p:oleObj name="Equation" r:id="rId10" imgW="2603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804" y="4836443"/>
                        <a:ext cx="52070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3722" y="2989056"/>
            <a:ext cx="2297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Εξίσωση ισχύος</a:t>
            </a:r>
            <a:endParaRPr lang="el-GR" sz="24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29755" y="4439079"/>
            <a:ext cx="2265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Εξίσωση ισχύος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680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Θεώρημα </a:t>
            </a:r>
            <a:r>
              <a:rPr lang="en-US" dirty="0" err="1"/>
              <a:t>Poynting</a:t>
            </a:r>
            <a:r>
              <a:rPr lang="en-US" dirty="0"/>
              <a:t> (</a:t>
            </a:r>
            <a:r>
              <a:rPr lang="el-GR" dirty="0"/>
              <a:t>Παράδειγμα)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8568952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l-G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750" y="1667290"/>
            <a:ext cx="52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endParaRPr lang="el-GR" sz="2400" dirty="0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9680"/>
              </p:ext>
            </p:extLst>
          </p:nvPr>
        </p:nvGraphicFramePr>
        <p:xfrm>
          <a:off x="581025" y="1505379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505379"/>
                        <a:ext cx="838200" cy="78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50828"/>
              </p:ext>
            </p:extLst>
          </p:nvPr>
        </p:nvGraphicFramePr>
        <p:xfrm>
          <a:off x="2416175" y="1600629"/>
          <a:ext cx="3657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Equation" r:id="rId7" imgW="1828800" imgH="291960" progId="Equation.DSMT4">
                  <p:embed/>
                </p:oleObj>
              </mc:Choice>
              <mc:Fallback>
                <p:oleObj name="Equation" r:id="rId7" imgW="1828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600629"/>
                        <a:ext cx="3657600" cy="584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98600" y="1667290"/>
            <a:ext cx="86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τότε</a:t>
            </a:r>
            <a:endParaRPr lang="el-GR" sz="2400" dirty="0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12067"/>
              </p:ext>
            </p:extLst>
          </p:nvPr>
        </p:nvGraphicFramePr>
        <p:xfrm>
          <a:off x="1047750" y="2280079"/>
          <a:ext cx="142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9" imgW="711000" imgH="393480" progId="Equation.DSMT4">
                  <p:embed/>
                </p:oleObj>
              </mc:Choice>
              <mc:Fallback>
                <p:oleObj name="Equation" r:id="rId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280079"/>
                        <a:ext cx="1422400" cy="78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7475" y="2410240"/>
            <a:ext cx="1019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Είναι</a:t>
            </a:r>
            <a:endParaRPr lang="el-GR" sz="24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641600" y="2410240"/>
            <a:ext cx="1019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και</a:t>
            </a:r>
            <a:endParaRPr lang="el-GR" sz="2400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39472"/>
              </p:ext>
            </p:extLst>
          </p:nvPr>
        </p:nvGraphicFramePr>
        <p:xfrm>
          <a:off x="3295650" y="2270554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11" imgW="1091880" imgH="393480" progId="Equation.DSMT4">
                  <p:embed/>
                </p:oleObj>
              </mc:Choice>
              <mc:Fallback>
                <p:oleObj name="Equation" r:id="rId11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270554"/>
                        <a:ext cx="2184400" cy="78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27554"/>
              </p:ext>
            </p:extLst>
          </p:nvPr>
        </p:nvGraphicFramePr>
        <p:xfrm>
          <a:off x="4572000" y="3680254"/>
          <a:ext cx="157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13" imgW="787320" imgH="393480" progId="Equation.DSMT4">
                  <p:embed/>
                </p:oleObj>
              </mc:Choice>
              <mc:Fallback>
                <p:oleObj name="Equation" r:id="rId1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80254"/>
                        <a:ext cx="1574800" cy="78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-320675" y="3743740"/>
            <a:ext cx="452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ενώ το ΜΠ στην παράπλευρη επιφάνεια</a:t>
            </a:r>
            <a:endParaRPr lang="el-GR" sz="2400" dirty="0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54754"/>
              </p:ext>
            </p:extLst>
          </p:nvPr>
        </p:nvGraphicFramePr>
        <p:xfrm>
          <a:off x="1622425" y="5426504"/>
          <a:ext cx="528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15" imgW="2641320" imgH="419040" progId="Equation.DSMT4">
                  <p:embed/>
                </p:oleObj>
              </mc:Choice>
              <mc:Fallback>
                <p:oleObj name="Equation" r:id="rId15" imgW="264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5426504"/>
                        <a:ext cx="528320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-320675" y="4953415"/>
            <a:ext cx="4524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άρα το διάνυσμα </a:t>
            </a:r>
            <a:r>
              <a:rPr lang="en-US" sz="2400" dirty="0" err="1" smtClean="0"/>
              <a:t>Poynting</a:t>
            </a:r>
            <a:r>
              <a:rPr lang="en-US" sz="2400" dirty="0" smtClean="0"/>
              <a:t>:</a:t>
            </a:r>
            <a:endParaRPr lang="el-GR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138608"/>
              </p:ext>
            </p:extLst>
          </p:nvPr>
        </p:nvGraphicFramePr>
        <p:xfrm>
          <a:off x="5868144" y="1667290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Visio" r:id="rId17" imgW="6124454" imgH="4092660" progId="Visio.Drawing.11">
                  <p:embed/>
                </p:oleObj>
              </mc:Choice>
              <mc:Fallback>
                <p:oleObj name="Visio" r:id="rId17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68144" y="1667290"/>
                        <a:ext cx="612457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588224" y="5184233"/>
            <a:ext cx="2555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Ομοιόμορφο ρεύμα 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376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Θεώρημα </a:t>
            </a:r>
            <a:r>
              <a:rPr lang="en-US" dirty="0" err="1"/>
              <a:t>Poynting</a:t>
            </a:r>
            <a:r>
              <a:rPr lang="en-US" dirty="0"/>
              <a:t> (</a:t>
            </a:r>
            <a:r>
              <a:rPr lang="el-GR" dirty="0"/>
              <a:t>Παράδειγμα</a:t>
            </a:r>
            <a:r>
              <a:rPr lang="el-GR" dirty="0" smtClean="0"/>
              <a:t>)(2)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8352928" cy="48186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096125" y="4513968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Ομοιόμορφο ρεύμα Ι</a:t>
            </a:r>
            <a:endParaRPr lang="el-GR" sz="24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-219075" y="1487001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Δηλαδή:</a:t>
            </a:r>
            <a:endParaRPr lang="el-GR" sz="24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-219076" y="4418718"/>
            <a:ext cx="4295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ενώ κατανάλωση ισχύος:</a:t>
            </a:r>
            <a:endParaRPr lang="el-GR" sz="2400" dirty="0"/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26117"/>
              </p:ext>
            </p:extLst>
          </p:nvPr>
        </p:nvGraphicFramePr>
        <p:xfrm>
          <a:off x="120650" y="5053732"/>
          <a:ext cx="736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5" imgW="3682800" imgH="419040" progId="Equation.DSMT4">
                  <p:embed/>
                </p:oleObj>
              </mc:Choice>
              <mc:Fallback>
                <p:oleObj name="Equation" r:id="rId5" imgW="368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5053732"/>
                        <a:ext cx="736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986795"/>
              </p:ext>
            </p:extLst>
          </p:nvPr>
        </p:nvGraphicFramePr>
        <p:xfrm>
          <a:off x="-21307" y="2002146"/>
          <a:ext cx="7401619" cy="147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7" imgW="3835080" imgH="761760" progId="Equation.DSMT4">
                  <p:embed/>
                </p:oleObj>
              </mc:Choice>
              <mc:Fallback>
                <p:oleObj name="Equation" r:id="rId7" imgW="38350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307" y="2002146"/>
                        <a:ext cx="7401619" cy="147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49604"/>
              </p:ext>
            </p:extLst>
          </p:nvPr>
        </p:nvGraphicFramePr>
        <p:xfrm>
          <a:off x="6228184" y="1487001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Visio" r:id="rId9" imgW="6124454" imgH="4092660" progId="Visio.Drawing.11">
                  <p:embed/>
                </p:oleObj>
              </mc:Choice>
              <mc:Fallback>
                <p:oleObj name="Visio" r:id="rId9" imgW="6124454" imgH="4092660" progId="Visio.Drawing.11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487001"/>
                        <a:ext cx="6124575" cy="409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Μιγαδικό διάνυσμα </a:t>
            </a:r>
            <a:r>
              <a:rPr lang="en-US" dirty="0" err="1"/>
              <a:t>Poynting</a:t>
            </a:r>
            <a:r>
              <a:rPr lang="en-US" dirty="0"/>
              <a:t> (</a:t>
            </a:r>
            <a:r>
              <a:rPr lang="el-GR" dirty="0"/>
              <a:t>με φάσορες)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89874"/>
              </p:ext>
            </p:extLst>
          </p:nvPr>
        </p:nvGraphicFramePr>
        <p:xfrm>
          <a:off x="3794657" y="1448519"/>
          <a:ext cx="218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Equation" r:id="rId5" imgW="1091880" imgH="457200" progId="Equation.DSMT4">
                  <p:embed/>
                </p:oleObj>
              </mc:Choice>
              <mc:Fallback>
                <p:oleObj name="Equation" r:id="rId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657" y="1448519"/>
                        <a:ext cx="218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299107" y="2912180"/>
            <a:ext cx="168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Αφού :</a:t>
            </a:r>
            <a:endParaRPr lang="el-GR" sz="2400" dirty="0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07742"/>
              </p:ext>
            </p:extLst>
          </p:nvPr>
        </p:nvGraphicFramePr>
        <p:xfrm>
          <a:off x="2645307" y="2435944"/>
          <a:ext cx="452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Equation" r:id="rId7" imgW="2260440" imgH="393480" progId="Equation.DSMT4">
                  <p:embed/>
                </p:oleObj>
              </mc:Choice>
              <mc:Fallback>
                <p:oleObj name="Equation" r:id="rId7" imgW="2260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307" y="2435944"/>
                        <a:ext cx="4521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82641"/>
              </p:ext>
            </p:extLst>
          </p:nvPr>
        </p:nvGraphicFramePr>
        <p:xfrm>
          <a:off x="2597682" y="3312244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Equation" r:id="rId9" imgW="2336760" imgH="393480" progId="Equation.DSMT4">
                  <p:embed/>
                </p:oleObj>
              </mc:Choice>
              <mc:Fallback>
                <p:oleObj name="Equation" r:id="rId9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682" y="3312244"/>
                        <a:ext cx="4673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9362"/>
              </p:ext>
            </p:extLst>
          </p:nvPr>
        </p:nvGraphicFramePr>
        <p:xfrm>
          <a:off x="2437915" y="4357528"/>
          <a:ext cx="594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Equation" r:id="rId11" imgW="2971800" imgH="457200" progId="Equation.DSMT4">
                  <p:embed/>
                </p:oleObj>
              </mc:Choice>
              <mc:Fallback>
                <p:oleObj name="Equation" r:id="rId11" imgW="297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915" y="4357528"/>
                        <a:ext cx="594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56144" y="4655255"/>
            <a:ext cx="168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θα είναι:</a:t>
            </a:r>
            <a:endParaRPr lang="el-GR" sz="24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127657" y="5531555"/>
            <a:ext cx="168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ή:</a:t>
            </a:r>
            <a:endParaRPr lang="el-GR" sz="2400" dirty="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13847"/>
              </p:ext>
            </p:extLst>
          </p:nvPr>
        </p:nvGraphicFramePr>
        <p:xfrm>
          <a:off x="3077107" y="5325194"/>
          <a:ext cx="411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Equation" r:id="rId13" imgW="2057400" imgH="457200" progId="Equation.DSMT4">
                  <p:embed/>
                </p:oleObj>
              </mc:Choice>
              <mc:Fallback>
                <p:oleObj name="Equation" r:id="rId13" imgW="205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107" y="5325194"/>
                        <a:ext cx="4114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3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Μέση τιμή – Πλάτος πραγματικού διανύσματος </a:t>
            </a:r>
            <a:r>
              <a:rPr lang="en-US" dirty="0" err="1"/>
              <a:t>Poynting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322" y="4614531"/>
                <a:ext cx="9084227" cy="9037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av</a:t>
                </a:r>
                <a:r>
                  <a:rPr lang="en-US" dirty="0" smtClean="0"/>
                  <a:t>: </a:t>
                </a:r>
                <a:r>
                  <a:rPr lang="el-GR" dirty="0" smtClean="0"/>
                  <a:t>μέση τιμή πραγματικού διανύσματος </a:t>
                </a:r>
                <a:r>
                  <a:rPr lang="en-US" dirty="0" err="1" smtClean="0"/>
                  <a:t>Poynting</a:t>
                </a:r>
                <a:r>
                  <a:rPr lang="en-US" dirty="0" smtClean="0"/>
                  <a:t> (&lt;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&gt;)</a:t>
                </a:r>
              </a:p>
              <a:p>
                <a:r>
                  <a:rPr lang="el-GR" dirty="0" smtClean="0"/>
                  <a:t>2|</a:t>
                </a:r>
                <a:r>
                  <a:rPr lang="en-US" dirty="0" err="1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baseline="-25000" dirty="0" smtClean="0">
                        <a:latin typeface="Cambria Math"/>
                      </a:rPr>
                      <m:t>c</m:t>
                    </m:r>
                  </m:oMath>
                </a14:m>
                <a:r>
                  <a:rPr lang="en-US" dirty="0" smtClean="0"/>
                  <a:t>|: </a:t>
                </a:r>
                <a:r>
                  <a:rPr lang="el-GR" dirty="0" smtClean="0"/>
                  <a:t>Πλάτος </a:t>
                </a:r>
                <a:r>
                  <a:rPr lang="en-US" dirty="0" smtClean="0"/>
                  <a:t>peak to peak </a:t>
                </a:r>
                <a:r>
                  <a:rPr lang="el-GR" dirty="0" smtClean="0"/>
                  <a:t>πραγματικού διανύσματος </a:t>
                </a:r>
                <a:r>
                  <a:rPr lang="en-US" dirty="0" err="1" smtClean="0"/>
                  <a:t>Poynting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322" y="4614531"/>
                <a:ext cx="9084227" cy="903768"/>
              </a:xfrm>
              <a:blipFill rotWithShape="1">
                <a:blip r:embed="rId5"/>
                <a:stretch>
                  <a:fillRect l="-1007" t="-12162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00691"/>
              </p:ext>
            </p:extLst>
          </p:nvPr>
        </p:nvGraphicFramePr>
        <p:xfrm>
          <a:off x="5029200" y="3284984"/>
          <a:ext cx="411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6" imgW="2057400" imgH="457200" progId="Equation.DSMT4">
                  <p:embed/>
                </p:oleObj>
              </mc:Choice>
              <mc:Fallback>
                <p:oleObj name="Equation" r:id="rId6" imgW="205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84984"/>
                        <a:ext cx="4114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93252"/>
              </p:ext>
            </p:extLst>
          </p:nvPr>
        </p:nvGraphicFramePr>
        <p:xfrm>
          <a:off x="6348040" y="1988840"/>
          <a:ext cx="218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tion" r:id="rId8" imgW="1091880" imgH="457200" progId="Equation.DSMT4">
                  <p:embed/>
                </p:oleObj>
              </mc:Choice>
              <mc:Fallback>
                <p:oleObj name="Equation" r:id="rId8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040" y="1988840"/>
                        <a:ext cx="218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4141"/>
              </p:ext>
            </p:extLst>
          </p:nvPr>
        </p:nvGraphicFramePr>
        <p:xfrm>
          <a:off x="125810" y="908720"/>
          <a:ext cx="61245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Visio" r:id="rId10" imgW="6124454" imgH="4092660" progId="Visio.Drawing.11">
                  <p:embed/>
                </p:oleObj>
              </mc:Choice>
              <mc:Fallback>
                <p:oleObj name="Visio" r:id="rId10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810" y="908720"/>
                        <a:ext cx="6124575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96 Helvetica BlackItalic" charset="0"/>
              </a:rPr>
              <a:t>Εισαγωγή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Θεώρημα </a:t>
            </a:r>
            <a:r>
              <a:rPr lang="en-US" dirty="0" err="1"/>
              <a:t>Poynting</a:t>
            </a:r>
            <a:r>
              <a:rPr lang="en-US" dirty="0"/>
              <a:t> (</a:t>
            </a:r>
            <a:r>
              <a:rPr lang="el-GR" dirty="0"/>
              <a:t>με φάσορες)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7265"/>
              </p:ext>
            </p:extLst>
          </p:nvPr>
        </p:nvGraphicFramePr>
        <p:xfrm>
          <a:off x="1615204" y="2276872"/>
          <a:ext cx="510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Equation" r:id="rId5" imgW="2552400" imgH="457200" progId="Equation.DSMT4">
                  <p:embed/>
                </p:oleObj>
              </mc:Choice>
              <mc:Fallback>
                <p:oleObj name="Equation" r:id="rId5" imgW="2552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204" y="2276872"/>
                        <a:ext cx="5105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300838"/>
              </p:ext>
            </p:extLst>
          </p:nvPr>
        </p:nvGraphicFramePr>
        <p:xfrm>
          <a:off x="865904" y="3715147"/>
          <a:ext cx="774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7" imgW="3873240" imgH="457200" progId="Equation.DSMT4">
                  <p:embed/>
                </p:oleObj>
              </mc:Choice>
              <mc:Fallback>
                <p:oleObj name="Equation" r:id="rId7" imgW="38732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04" y="3715147"/>
                        <a:ext cx="7747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96 Helvetica BlackItalic" charset="0"/>
              </a:rPr>
              <a:t>Οριακές Συνθήκες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Κάθετες συνιστώσες</a:t>
            </a:r>
            <a:r>
              <a:rPr lang="en-US" dirty="0"/>
              <a:t> – </a:t>
            </a:r>
            <a:r>
              <a:rPr lang="el-GR" dirty="0"/>
              <a:t>Οριακές συνθήκες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" y="2311424"/>
            <a:ext cx="1746250" cy="2232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794024"/>
              </p:ext>
            </p:extLst>
          </p:nvPr>
        </p:nvGraphicFramePr>
        <p:xfrm>
          <a:off x="782837" y="2367631"/>
          <a:ext cx="2270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6" imgW="228600" imgH="304560" progId="Equation.DSMT4">
                  <p:embed/>
                </p:oleObj>
              </mc:Choice>
              <mc:Fallback>
                <p:oleObj name="Equation" r:id="rId6" imgW="228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37" y="2367631"/>
                        <a:ext cx="227012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10237"/>
              </p:ext>
            </p:extLst>
          </p:nvPr>
        </p:nvGraphicFramePr>
        <p:xfrm>
          <a:off x="81534" y="2382862"/>
          <a:ext cx="4794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8" imgW="482400" imgH="304560" progId="Equation.DSMT4">
                  <p:embed/>
                </p:oleObj>
              </mc:Choice>
              <mc:Fallback>
                <p:oleObj name="Equation" r:id="rId8" imgW="482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" y="2382862"/>
                        <a:ext cx="479425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42604" y="2455440"/>
            <a:ext cx="1152128" cy="432048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000" b="1" i="1" kern="0" noProof="0" dirty="0" smtClean="0">
                <a:solidFill>
                  <a:srgbClr val="C00000"/>
                </a:solidFill>
                <a:latin typeface="+mn-lt"/>
              </a:rPr>
              <a:t>Χώρος 1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14885" y="4111004"/>
            <a:ext cx="1152128" cy="432048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000" b="1" i="1" kern="0" noProof="0" dirty="0" smtClean="0">
                <a:solidFill>
                  <a:srgbClr val="C00000"/>
                </a:solidFill>
                <a:latin typeface="+mn-lt"/>
              </a:rPr>
              <a:t>Χώρος 2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638819" y="2598834"/>
            <a:ext cx="144017" cy="504057"/>
          </a:xfrm>
          <a:prstGeom prst="line">
            <a:avLst/>
          </a:prstGeom>
          <a:noFill/>
          <a:ln w="28575">
            <a:solidFill>
              <a:srgbClr val="FF0043"/>
            </a:solidFill>
            <a:miter lim="800000"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206773" y="2670844"/>
            <a:ext cx="144017" cy="504057"/>
          </a:xfrm>
          <a:prstGeom prst="line">
            <a:avLst/>
          </a:prstGeom>
          <a:noFill/>
          <a:ln w="28575">
            <a:solidFill>
              <a:srgbClr val="FF0043"/>
            </a:solidFill>
            <a:miter lim="800000"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52593"/>
              </p:ext>
            </p:extLst>
          </p:nvPr>
        </p:nvGraphicFramePr>
        <p:xfrm>
          <a:off x="1947675" y="2044769"/>
          <a:ext cx="7214234" cy="51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Equation" r:id="rId10" imgW="4279680" imgH="304560" progId="Equation.DSMT4">
                  <p:embed/>
                </p:oleObj>
              </mc:Choice>
              <mc:Fallback>
                <p:oleObj name="Equation" r:id="rId10" imgW="4279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675" y="2044769"/>
                        <a:ext cx="7214234" cy="511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89632"/>
              </p:ext>
            </p:extLst>
          </p:nvPr>
        </p:nvGraphicFramePr>
        <p:xfrm>
          <a:off x="2094359" y="2603252"/>
          <a:ext cx="57705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12" imgW="3111480" imgH="330120" progId="Equation.DSMT4">
                  <p:embed/>
                </p:oleObj>
              </mc:Choice>
              <mc:Fallback>
                <p:oleObj name="Equation" r:id="rId12" imgW="3111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359" y="2603252"/>
                        <a:ext cx="5770563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24021"/>
              </p:ext>
            </p:extLst>
          </p:nvPr>
        </p:nvGraphicFramePr>
        <p:xfrm>
          <a:off x="3842197" y="3412877"/>
          <a:ext cx="240823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Equation" r:id="rId14" imgW="1206360" imgH="291960" progId="Equation.DSMT4">
                  <p:embed/>
                </p:oleObj>
              </mc:Choice>
              <mc:Fallback>
                <p:oleObj name="Equation" r:id="rId14" imgW="1206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197" y="3412877"/>
                        <a:ext cx="2408237" cy="5826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38695"/>
              </p:ext>
            </p:extLst>
          </p:nvPr>
        </p:nvGraphicFramePr>
        <p:xfrm>
          <a:off x="1696214" y="4421892"/>
          <a:ext cx="74295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3" name="Equation" r:id="rId16" imgW="4406760" imgH="304560" progId="Equation.DSMT4">
                  <p:embed/>
                </p:oleObj>
              </mc:Choice>
              <mc:Fallback>
                <p:oleObj name="Equation" r:id="rId16" imgW="440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214" y="4421892"/>
                        <a:ext cx="74295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76808"/>
              </p:ext>
            </p:extLst>
          </p:nvPr>
        </p:nvGraphicFramePr>
        <p:xfrm>
          <a:off x="1073597" y="5194052"/>
          <a:ext cx="75374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Equation" r:id="rId18" imgW="4063680" imgH="330120" progId="Equation.DSMT4">
                  <p:embed/>
                </p:oleObj>
              </mc:Choice>
              <mc:Fallback>
                <p:oleObj name="Equation" r:id="rId18" imgW="4063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597" y="5194052"/>
                        <a:ext cx="753745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61021"/>
              </p:ext>
            </p:extLst>
          </p:nvPr>
        </p:nvGraphicFramePr>
        <p:xfrm>
          <a:off x="3592959" y="6005264"/>
          <a:ext cx="2635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Equation" r:id="rId20" imgW="1320480" imgH="291960" progId="Equation.DSMT4">
                  <p:embed/>
                </p:oleObj>
              </mc:Choice>
              <mc:Fallback>
                <p:oleObj name="Equation" r:id="rId20" imgW="1320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959" y="6005264"/>
                        <a:ext cx="2635250" cy="5810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5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Παράλληλες συνιστώσες (1) </a:t>
            </a:r>
            <a:r>
              <a:rPr lang="en-US" dirty="0"/>
              <a:t>– </a:t>
            </a:r>
            <a:r>
              <a:rPr lang="el-GR" dirty="0"/>
              <a:t>Οριακές συνθήκες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211" y="1308274"/>
            <a:ext cx="2895600" cy="1990725"/>
          </a:xfrm>
          <a:prstGeom prst="rect">
            <a:avLst/>
          </a:prstGeom>
          <a:noFill/>
          <a:ln w="28575">
            <a:solidFill>
              <a:srgbClr val="F8F8F8"/>
            </a:solidFill>
            <a:miter lim="800000"/>
            <a:headEnd/>
            <a:tailEnd/>
          </a:ln>
        </p:spPr>
      </p:pic>
      <p:cxnSp>
        <p:nvCxnSpPr>
          <p:cNvPr id="172" name="Straight Arrow Connector 171"/>
          <p:cNvCxnSpPr/>
          <p:nvPr/>
        </p:nvCxnSpPr>
        <p:spPr bwMode="auto">
          <a:xfrm flipV="1">
            <a:off x="956856" y="1829609"/>
            <a:ext cx="908050" cy="6350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 flipV="1">
            <a:off x="1852206" y="1777077"/>
            <a:ext cx="773906" cy="54119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 rot="10800000" flipV="1">
            <a:off x="1756956" y="2643997"/>
            <a:ext cx="908050" cy="6350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rot="10800000" flipV="1">
            <a:off x="990194" y="2705765"/>
            <a:ext cx="773906" cy="54119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 rot="16200000" flipH="1">
            <a:off x="2210584" y="2203068"/>
            <a:ext cx="854872" cy="28577"/>
          </a:xfrm>
          <a:prstGeom prst="line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 rot="16200000" flipH="1">
            <a:off x="513943" y="2306652"/>
            <a:ext cx="892973" cy="35721"/>
          </a:xfrm>
          <a:prstGeom prst="line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Rectangle 3"/>
          <p:cNvSpPr txBox="1">
            <a:spLocks noChangeArrowheads="1"/>
          </p:cNvSpPr>
          <p:nvPr/>
        </p:nvSpPr>
        <p:spPr>
          <a:xfrm>
            <a:off x="503228" y="2032810"/>
            <a:ext cx="345678" cy="23732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Δ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h</a:t>
            </a: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79" name="Rectangle 3"/>
          <p:cNvSpPr txBox="1">
            <a:spLocks noChangeArrowheads="1"/>
          </p:cNvSpPr>
          <p:nvPr/>
        </p:nvSpPr>
        <p:spPr>
          <a:xfrm>
            <a:off x="1496606" y="1486709"/>
            <a:ext cx="444500" cy="2666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Δ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w</a:t>
            </a: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0" name="Rectangle 3"/>
          <p:cNvSpPr txBox="1">
            <a:spLocks noChangeArrowheads="1"/>
          </p:cNvSpPr>
          <p:nvPr/>
        </p:nvSpPr>
        <p:spPr>
          <a:xfrm>
            <a:off x="429805" y="1664509"/>
            <a:ext cx="460375" cy="2666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1" name="Rectangle 3"/>
          <p:cNvSpPr txBox="1">
            <a:spLocks noChangeArrowheads="1"/>
          </p:cNvSpPr>
          <p:nvPr/>
        </p:nvSpPr>
        <p:spPr>
          <a:xfrm>
            <a:off x="2728506" y="259796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2" name="Rectangle 3"/>
          <p:cNvSpPr txBox="1">
            <a:spLocks noChangeArrowheads="1"/>
          </p:cNvSpPr>
          <p:nvPr/>
        </p:nvSpPr>
        <p:spPr>
          <a:xfrm>
            <a:off x="2563406" y="148671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3" name="Rectangle 3"/>
          <p:cNvSpPr txBox="1">
            <a:spLocks noChangeArrowheads="1"/>
          </p:cNvSpPr>
          <p:nvPr/>
        </p:nvSpPr>
        <p:spPr>
          <a:xfrm>
            <a:off x="2690406" y="187406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4" name="Rectangle 3"/>
          <p:cNvSpPr txBox="1">
            <a:spLocks noChangeArrowheads="1"/>
          </p:cNvSpPr>
          <p:nvPr/>
        </p:nvSpPr>
        <p:spPr>
          <a:xfrm>
            <a:off x="563156" y="269321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>
          <a:xfrm>
            <a:off x="208003" y="2882841"/>
            <a:ext cx="115212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Χώρος 2</a:t>
            </a:r>
          </a:p>
        </p:txBody>
      </p:sp>
      <p:sp>
        <p:nvSpPr>
          <p:cNvPr id="186" name="Rectangle 3"/>
          <p:cNvSpPr txBox="1">
            <a:spLocks noChangeArrowheads="1"/>
          </p:cNvSpPr>
          <p:nvPr/>
        </p:nvSpPr>
        <p:spPr>
          <a:xfrm>
            <a:off x="1996272" y="1263790"/>
            <a:ext cx="115212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Χώρος 1</a:t>
            </a:r>
          </a:p>
        </p:txBody>
      </p:sp>
      <p:sp>
        <p:nvSpPr>
          <p:cNvPr id="187" name="Rectangle 3"/>
          <p:cNvSpPr txBox="1">
            <a:spLocks noChangeArrowheads="1"/>
          </p:cNvSpPr>
          <p:nvPr/>
        </p:nvSpPr>
        <p:spPr>
          <a:xfrm>
            <a:off x="2719768" y="2006620"/>
            <a:ext cx="297656" cy="19049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rmAutofit fontScale="8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S</a:t>
            </a: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579156" y="2189971"/>
            <a:ext cx="232569" cy="160339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89" name="Straight Arrow Connector 188"/>
          <p:cNvCxnSpPr/>
          <p:nvPr/>
        </p:nvCxnSpPr>
        <p:spPr bwMode="auto">
          <a:xfrm flipV="1">
            <a:off x="1837919" y="2201878"/>
            <a:ext cx="423862" cy="3810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aphicFrame>
        <p:nvGraphicFramePr>
          <p:cNvPr id="1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11918"/>
              </p:ext>
            </p:extLst>
          </p:nvPr>
        </p:nvGraphicFramePr>
        <p:xfrm>
          <a:off x="1969662" y="1834369"/>
          <a:ext cx="2016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Equation" r:id="rId6" imgW="203040" imgH="355320" progId="Equation.DSMT4">
                  <p:embed/>
                </p:oleObj>
              </mc:Choice>
              <mc:Fallback>
                <p:oleObj name="Equation" r:id="rId6" imgW="203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662" y="1834369"/>
                        <a:ext cx="201613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1" name="Straight Arrow Connector 190"/>
          <p:cNvCxnSpPr/>
          <p:nvPr/>
        </p:nvCxnSpPr>
        <p:spPr bwMode="auto">
          <a:xfrm rot="5400000">
            <a:off x="1168786" y="2363803"/>
            <a:ext cx="609604" cy="423864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aphicFrame>
        <p:nvGraphicFramePr>
          <p:cNvPr id="1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94418"/>
              </p:ext>
            </p:extLst>
          </p:nvPr>
        </p:nvGraphicFramePr>
        <p:xfrm>
          <a:off x="985431" y="2551922"/>
          <a:ext cx="265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Equation" r:id="rId8" imgW="266400" imgH="368280" progId="Equation.DSMT4">
                  <p:embed/>
                </p:oleObj>
              </mc:Choice>
              <mc:Fallback>
                <p:oleObj name="Equation" r:id="rId8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431" y="2551922"/>
                        <a:ext cx="2651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Rectangle 3"/>
          <p:cNvSpPr txBox="1">
            <a:spLocks noChangeArrowheads="1"/>
          </p:cNvSpPr>
          <p:nvPr/>
        </p:nvSpPr>
        <p:spPr>
          <a:xfrm>
            <a:off x="1649006" y="2763059"/>
            <a:ext cx="520700" cy="2920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28523"/>
              </p:ext>
            </p:extLst>
          </p:nvPr>
        </p:nvGraphicFramePr>
        <p:xfrm>
          <a:off x="3316187" y="1455485"/>
          <a:ext cx="5368786" cy="68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Equation" r:id="rId10" imgW="5702040" imgH="736560" progId="Equation.DSMT4">
                  <p:embed/>
                </p:oleObj>
              </mc:Choice>
              <mc:Fallback>
                <p:oleObj name="Equation" r:id="rId10" imgW="5702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187" y="1455485"/>
                        <a:ext cx="5368786" cy="689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Rectangle 3"/>
          <p:cNvSpPr txBox="1">
            <a:spLocks noChangeArrowheads="1"/>
          </p:cNvSpPr>
          <p:nvPr/>
        </p:nvSpPr>
        <p:spPr>
          <a:xfrm>
            <a:off x="1900783" y="2288743"/>
            <a:ext cx="414316" cy="3059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S</a:t>
            </a:r>
            <a:r>
              <a:rPr kumimoji="0" lang="en-US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k</a:t>
            </a:r>
            <a:endParaRPr kumimoji="0" lang="el-GR" sz="2000" b="1" i="1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1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199149"/>
              </p:ext>
            </p:extLst>
          </p:nvPr>
        </p:nvGraphicFramePr>
        <p:xfrm>
          <a:off x="4686737" y="2385690"/>
          <a:ext cx="25479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12" imgW="2705040" imgH="736560" progId="Equation.DSMT4">
                  <p:embed/>
                </p:oleObj>
              </mc:Choice>
              <mc:Fallback>
                <p:oleObj name="Equation" r:id="rId12" imgW="2705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737" y="2385690"/>
                        <a:ext cx="25479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Rectangle 3"/>
          <p:cNvSpPr txBox="1">
            <a:spLocks noChangeArrowheads="1"/>
          </p:cNvSpPr>
          <p:nvPr/>
        </p:nvSpPr>
        <p:spPr>
          <a:xfrm>
            <a:off x="3134199" y="1991085"/>
            <a:ext cx="10561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ή</a:t>
            </a:r>
            <a:endParaRPr kumimoji="0" lang="el-GR" sz="2800" b="1" i="1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45182"/>
              </p:ext>
            </p:extLst>
          </p:nvPr>
        </p:nvGraphicFramePr>
        <p:xfrm>
          <a:off x="1120815" y="3459663"/>
          <a:ext cx="8063713" cy="76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Equation" r:id="rId14" imgW="4279680" imgH="406080" progId="Equation.DSMT4">
                  <p:embed/>
                </p:oleObj>
              </mc:Choice>
              <mc:Fallback>
                <p:oleObj name="Equation" r:id="rId14" imgW="4279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815" y="3459663"/>
                        <a:ext cx="8063713" cy="766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Rectangle 3"/>
          <p:cNvSpPr txBox="1">
            <a:spLocks noChangeArrowheads="1"/>
          </p:cNvSpPr>
          <p:nvPr/>
        </p:nvSpPr>
        <p:spPr>
          <a:xfrm>
            <a:off x="899882" y="3207635"/>
            <a:ext cx="140648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οπότε:</a:t>
            </a:r>
            <a:endParaRPr kumimoji="0" lang="el-GR" sz="2800" b="1" i="1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2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60189"/>
              </p:ext>
            </p:extLst>
          </p:nvPr>
        </p:nvGraphicFramePr>
        <p:xfrm>
          <a:off x="1996270" y="4357475"/>
          <a:ext cx="6122145" cy="83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Equation" r:id="rId16" imgW="3340080" imgH="457200" progId="Equation.DSMT4">
                  <p:embed/>
                </p:oleObj>
              </mc:Choice>
              <mc:Fallback>
                <p:oleObj name="Equation" r:id="rId16" imgW="3340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70" y="4357475"/>
                        <a:ext cx="6122145" cy="839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Rectangle 3"/>
          <p:cNvSpPr txBox="1">
            <a:spLocks noChangeArrowheads="1"/>
          </p:cNvSpPr>
          <p:nvPr/>
        </p:nvSpPr>
        <p:spPr>
          <a:xfrm>
            <a:off x="899882" y="4082278"/>
            <a:ext cx="140648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ή:</a:t>
            </a:r>
            <a:endParaRPr kumimoji="0" lang="el-GR" sz="2800" b="1" i="1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2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59092"/>
              </p:ext>
            </p:extLst>
          </p:nvPr>
        </p:nvGraphicFramePr>
        <p:xfrm>
          <a:off x="2626784" y="5831062"/>
          <a:ext cx="1536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18" imgW="838080" imgH="253800" progId="Equation.DSMT4">
                  <p:embed/>
                </p:oleObj>
              </mc:Choice>
              <mc:Fallback>
                <p:oleObj name="Equation" r:id="rId18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784" y="5831062"/>
                        <a:ext cx="1536700" cy="466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Rectangle 3"/>
          <p:cNvSpPr txBox="1">
            <a:spLocks noChangeArrowheads="1"/>
          </p:cNvSpPr>
          <p:nvPr/>
        </p:nvSpPr>
        <p:spPr>
          <a:xfrm>
            <a:off x="876028" y="5076191"/>
            <a:ext cx="1557563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δηλαδή:</a:t>
            </a:r>
            <a:endParaRPr kumimoji="0" lang="el-GR" sz="2800" b="1" i="1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74656"/>
              </p:ext>
            </p:extLst>
          </p:nvPr>
        </p:nvGraphicFramePr>
        <p:xfrm>
          <a:off x="4723250" y="5755953"/>
          <a:ext cx="23050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Equation" r:id="rId20" imgW="1257120" imgH="291960" progId="Equation.DSMT4">
                  <p:embed/>
                </p:oleObj>
              </mc:Choice>
              <mc:Fallback>
                <p:oleObj name="Equation" r:id="rId20" imgW="1257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250" y="5755953"/>
                        <a:ext cx="2305050" cy="5349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10199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Rectangle 3"/>
          <p:cNvSpPr txBox="1">
            <a:spLocks noChangeArrowheads="1"/>
          </p:cNvSpPr>
          <p:nvPr/>
        </p:nvSpPr>
        <p:spPr>
          <a:xfrm>
            <a:off x="4207611" y="5775892"/>
            <a:ext cx="74653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ή:</a:t>
            </a:r>
            <a:endParaRPr kumimoji="0" lang="el-GR" sz="2800" b="1" i="1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Παράλληλες συνιστώσες </a:t>
            </a:r>
            <a:r>
              <a:rPr lang="el-GR" dirty="0" smtClean="0"/>
              <a:t>(2) </a:t>
            </a:r>
            <a:r>
              <a:rPr lang="en-US" dirty="0"/>
              <a:t>– </a:t>
            </a:r>
            <a:r>
              <a:rPr lang="el-GR" dirty="0"/>
              <a:t>Οριακές συνθήκες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211" y="1308274"/>
            <a:ext cx="2895600" cy="1990725"/>
          </a:xfrm>
          <a:prstGeom prst="rect">
            <a:avLst/>
          </a:prstGeom>
          <a:noFill/>
          <a:ln w="28575">
            <a:solidFill>
              <a:srgbClr val="F8F8F8"/>
            </a:solidFill>
            <a:miter lim="800000"/>
            <a:headEnd/>
            <a:tailEnd/>
          </a:ln>
        </p:spPr>
      </p:pic>
      <p:cxnSp>
        <p:nvCxnSpPr>
          <p:cNvPr id="172" name="Straight Arrow Connector 171"/>
          <p:cNvCxnSpPr/>
          <p:nvPr/>
        </p:nvCxnSpPr>
        <p:spPr bwMode="auto">
          <a:xfrm flipV="1">
            <a:off x="956856" y="1829609"/>
            <a:ext cx="908050" cy="6350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 flipV="1">
            <a:off x="1852206" y="1777077"/>
            <a:ext cx="773906" cy="54119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 rot="10800000" flipV="1">
            <a:off x="1756956" y="2643997"/>
            <a:ext cx="908050" cy="6350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rot="10800000" flipV="1">
            <a:off x="990194" y="2705765"/>
            <a:ext cx="773906" cy="54119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 rot="16200000" flipH="1">
            <a:off x="2210584" y="2203068"/>
            <a:ext cx="854872" cy="28577"/>
          </a:xfrm>
          <a:prstGeom prst="line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 rot="16200000" flipH="1">
            <a:off x="513943" y="2306652"/>
            <a:ext cx="892973" cy="35721"/>
          </a:xfrm>
          <a:prstGeom prst="line">
            <a:avLst/>
          </a:prstGeom>
          <a:solidFill>
            <a:srgbClr val="3399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Rectangle 3"/>
          <p:cNvSpPr txBox="1">
            <a:spLocks noChangeArrowheads="1"/>
          </p:cNvSpPr>
          <p:nvPr/>
        </p:nvSpPr>
        <p:spPr>
          <a:xfrm>
            <a:off x="503228" y="2032810"/>
            <a:ext cx="345678" cy="23732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Δ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h</a:t>
            </a: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79" name="Rectangle 3"/>
          <p:cNvSpPr txBox="1">
            <a:spLocks noChangeArrowheads="1"/>
          </p:cNvSpPr>
          <p:nvPr/>
        </p:nvSpPr>
        <p:spPr>
          <a:xfrm>
            <a:off x="1496606" y="1486709"/>
            <a:ext cx="444500" cy="2666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Δ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w</a:t>
            </a: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0" name="Rectangle 3"/>
          <p:cNvSpPr txBox="1">
            <a:spLocks noChangeArrowheads="1"/>
          </p:cNvSpPr>
          <p:nvPr/>
        </p:nvSpPr>
        <p:spPr>
          <a:xfrm>
            <a:off x="429805" y="1664509"/>
            <a:ext cx="460375" cy="2666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1" name="Rectangle 3"/>
          <p:cNvSpPr txBox="1">
            <a:spLocks noChangeArrowheads="1"/>
          </p:cNvSpPr>
          <p:nvPr/>
        </p:nvSpPr>
        <p:spPr>
          <a:xfrm>
            <a:off x="2728506" y="259796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2" name="Rectangle 3"/>
          <p:cNvSpPr txBox="1">
            <a:spLocks noChangeArrowheads="1"/>
          </p:cNvSpPr>
          <p:nvPr/>
        </p:nvSpPr>
        <p:spPr>
          <a:xfrm>
            <a:off x="2563406" y="148671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3" name="Rectangle 3"/>
          <p:cNvSpPr txBox="1">
            <a:spLocks noChangeArrowheads="1"/>
          </p:cNvSpPr>
          <p:nvPr/>
        </p:nvSpPr>
        <p:spPr>
          <a:xfrm>
            <a:off x="2690406" y="187406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4" name="Rectangle 3"/>
          <p:cNvSpPr txBox="1">
            <a:spLocks noChangeArrowheads="1"/>
          </p:cNvSpPr>
          <p:nvPr/>
        </p:nvSpPr>
        <p:spPr>
          <a:xfrm>
            <a:off x="563156" y="269321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5" name="Rectangle 3"/>
          <p:cNvSpPr txBox="1">
            <a:spLocks noChangeArrowheads="1"/>
          </p:cNvSpPr>
          <p:nvPr/>
        </p:nvSpPr>
        <p:spPr>
          <a:xfrm>
            <a:off x="208003" y="2882841"/>
            <a:ext cx="115212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Χώρος 2</a:t>
            </a:r>
          </a:p>
        </p:txBody>
      </p:sp>
      <p:sp>
        <p:nvSpPr>
          <p:cNvPr id="186" name="Rectangle 3"/>
          <p:cNvSpPr txBox="1">
            <a:spLocks noChangeArrowheads="1"/>
          </p:cNvSpPr>
          <p:nvPr/>
        </p:nvSpPr>
        <p:spPr>
          <a:xfrm>
            <a:off x="1996272" y="1263790"/>
            <a:ext cx="115212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rPr>
              <a:t>Χώρος 1</a:t>
            </a:r>
          </a:p>
        </p:txBody>
      </p:sp>
      <p:sp>
        <p:nvSpPr>
          <p:cNvPr id="187" name="Rectangle 3"/>
          <p:cNvSpPr txBox="1">
            <a:spLocks noChangeArrowheads="1"/>
          </p:cNvSpPr>
          <p:nvPr/>
        </p:nvSpPr>
        <p:spPr>
          <a:xfrm>
            <a:off x="2719768" y="2006620"/>
            <a:ext cx="297656" cy="19049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rmAutofit fontScale="8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S</a:t>
            </a: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579156" y="2189971"/>
            <a:ext cx="232569" cy="160339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89" name="Straight Arrow Connector 188"/>
          <p:cNvCxnSpPr/>
          <p:nvPr/>
        </p:nvCxnSpPr>
        <p:spPr bwMode="auto">
          <a:xfrm flipV="1">
            <a:off x="1837919" y="2201878"/>
            <a:ext cx="423862" cy="3810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aphicFrame>
        <p:nvGraphicFramePr>
          <p:cNvPr id="1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68297"/>
              </p:ext>
            </p:extLst>
          </p:nvPr>
        </p:nvGraphicFramePr>
        <p:xfrm>
          <a:off x="1969662" y="1834369"/>
          <a:ext cx="2016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Equation" r:id="rId6" imgW="203040" imgH="355320" progId="Equation.DSMT4">
                  <p:embed/>
                </p:oleObj>
              </mc:Choice>
              <mc:Fallback>
                <p:oleObj name="Equation" r:id="rId6" imgW="203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662" y="1834369"/>
                        <a:ext cx="201613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1" name="Straight Arrow Connector 190"/>
          <p:cNvCxnSpPr/>
          <p:nvPr/>
        </p:nvCxnSpPr>
        <p:spPr bwMode="auto">
          <a:xfrm rot="5400000">
            <a:off x="1168786" y="2363803"/>
            <a:ext cx="609604" cy="423864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aphicFrame>
        <p:nvGraphicFramePr>
          <p:cNvPr id="1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7734"/>
              </p:ext>
            </p:extLst>
          </p:nvPr>
        </p:nvGraphicFramePr>
        <p:xfrm>
          <a:off x="985431" y="2551922"/>
          <a:ext cx="265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Equation" r:id="rId8" imgW="266400" imgH="368280" progId="Equation.DSMT4">
                  <p:embed/>
                </p:oleObj>
              </mc:Choice>
              <mc:Fallback>
                <p:oleObj name="Equation" r:id="rId8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431" y="2551922"/>
                        <a:ext cx="2651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Rectangle 3"/>
          <p:cNvSpPr txBox="1">
            <a:spLocks noChangeArrowheads="1"/>
          </p:cNvSpPr>
          <p:nvPr/>
        </p:nvSpPr>
        <p:spPr>
          <a:xfrm>
            <a:off x="1649006" y="2763059"/>
            <a:ext cx="520700" cy="2920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95" name="Rectangle 3"/>
          <p:cNvSpPr txBox="1">
            <a:spLocks noChangeArrowheads="1"/>
          </p:cNvSpPr>
          <p:nvPr/>
        </p:nvSpPr>
        <p:spPr>
          <a:xfrm>
            <a:off x="1900783" y="2288743"/>
            <a:ext cx="414316" cy="3059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S</a:t>
            </a:r>
            <a:r>
              <a:rPr kumimoji="0" lang="en-US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</a:rPr>
              <a:t>k</a:t>
            </a:r>
            <a:endParaRPr kumimoji="0" lang="el-GR" sz="2000" b="1" i="1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60141"/>
              </p:ext>
            </p:extLst>
          </p:nvPr>
        </p:nvGraphicFramePr>
        <p:xfrm>
          <a:off x="3953921" y="1553430"/>
          <a:ext cx="46037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Equation" r:id="rId10" imgW="4889160" imgH="736560" progId="Equation.DSMT4">
                  <p:embed/>
                </p:oleObj>
              </mc:Choice>
              <mc:Fallback>
                <p:oleObj name="Equation" r:id="rId10" imgW="48891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921" y="1553430"/>
                        <a:ext cx="46037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41113"/>
              </p:ext>
            </p:extLst>
          </p:nvPr>
        </p:nvGraphicFramePr>
        <p:xfrm>
          <a:off x="4314284" y="2483705"/>
          <a:ext cx="38036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Equation" r:id="rId12" imgW="4038480" imgH="736560" progId="Equation.DSMT4">
                  <p:embed/>
                </p:oleObj>
              </mc:Choice>
              <mc:Fallback>
                <p:oleObj name="Equation" r:id="rId12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284" y="2483705"/>
                        <a:ext cx="38036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388808" y="2089100"/>
            <a:ext cx="1056184" cy="50405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800" b="1" i="1" kern="0" dirty="0" smtClean="0">
                <a:latin typeface="+mn-lt"/>
              </a:rPr>
              <a:t>ή</a:t>
            </a:r>
            <a:endParaRPr lang="el-GR" sz="2800" b="1" i="1" kern="0" baseline="-25000" noProof="0" dirty="0" smtClean="0">
              <a:latin typeface="+mn-lt"/>
            </a:endParaRPr>
          </a:p>
        </p:txBody>
      </p:sp>
      <p:graphicFrame>
        <p:nvGraphicFramePr>
          <p:cNvPr id="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26285"/>
              </p:ext>
            </p:extLst>
          </p:nvPr>
        </p:nvGraphicFramePr>
        <p:xfrm>
          <a:off x="1888584" y="3552093"/>
          <a:ext cx="73707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Equation" r:id="rId14" imgW="3911400" imgH="406080" progId="Equation.DSMT4">
                  <p:embed/>
                </p:oleObj>
              </mc:Choice>
              <mc:Fallback>
                <p:oleObj name="Equation" r:id="rId14" imgW="3911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584" y="3552093"/>
                        <a:ext cx="7370762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154491" y="3305650"/>
            <a:ext cx="1406487" cy="50405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800" b="1" i="1" kern="0" dirty="0" smtClean="0">
                <a:latin typeface="+mn-lt"/>
              </a:rPr>
              <a:t>οπότε:</a:t>
            </a:r>
            <a:endParaRPr lang="el-GR" sz="2800" b="1" i="1" kern="0" baseline="-25000" noProof="0" dirty="0" smtClean="0">
              <a:latin typeface="+mn-lt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611715" y="4442817"/>
            <a:ext cx="1949264" cy="50405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800" b="1" i="1" kern="0" dirty="0" smtClean="0">
                <a:latin typeface="+mn-lt"/>
              </a:rPr>
              <a:t>και επειδή:</a:t>
            </a:r>
            <a:endParaRPr lang="el-GR" sz="2800" b="1" i="1" kern="0" baseline="-25000" noProof="0" dirty="0" smtClean="0">
              <a:latin typeface="+mn-lt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530794" y="5121141"/>
            <a:ext cx="2019842" cy="50405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800" b="1" i="1" kern="0" dirty="0" smtClean="0">
                <a:latin typeface="+mn-lt"/>
              </a:rPr>
              <a:t>προκύπτει:</a:t>
            </a:r>
            <a:endParaRPr lang="el-GR" sz="2800" b="1" i="1" kern="0" baseline="-25000" noProof="0" dirty="0" smtClean="0">
              <a:latin typeface="+mn-lt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1265866" y="5893670"/>
            <a:ext cx="746530" cy="50405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800" b="1" i="1" kern="0" dirty="0" smtClean="0">
                <a:latin typeface="+mn-lt"/>
              </a:rPr>
              <a:t>ή:</a:t>
            </a:r>
            <a:endParaRPr lang="el-GR" sz="2800" b="1" i="1" kern="0" baseline="-25000" noProof="0" dirty="0" smtClean="0">
              <a:latin typeface="+mn-lt"/>
            </a:endParaRP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64075"/>
              </p:ext>
            </p:extLst>
          </p:nvPr>
        </p:nvGraphicFramePr>
        <p:xfrm>
          <a:off x="2645443" y="4451612"/>
          <a:ext cx="51927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16" imgW="2755800" imgH="279360" progId="Equation.DSMT4">
                  <p:embed/>
                </p:oleObj>
              </mc:Choice>
              <mc:Fallback>
                <p:oleObj name="Equation" r:id="rId16" imgW="2755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443" y="4451612"/>
                        <a:ext cx="5192712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64098"/>
              </p:ext>
            </p:extLst>
          </p:nvPr>
        </p:nvGraphicFramePr>
        <p:xfrm>
          <a:off x="2935238" y="5030447"/>
          <a:ext cx="21066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18" imgW="1117440" imgH="291960" progId="Equation.DSMT4">
                  <p:embed/>
                </p:oleObj>
              </mc:Choice>
              <mc:Fallback>
                <p:oleObj name="Equation" r:id="rId18" imgW="1117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38" y="5030447"/>
                        <a:ext cx="2106612" cy="550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51991"/>
              </p:ext>
            </p:extLst>
          </p:nvPr>
        </p:nvGraphicFramePr>
        <p:xfrm>
          <a:off x="2409284" y="5863493"/>
          <a:ext cx="25368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Equation" r:id="rId20" imgW="1346040" imgH="291960" progId="Equation.DSMT4">
                  <p:embed/>
                </p:oleObj>
              </mc:Choice>
              <mc:Fallback>
                <p:oleObj name="Equation" r:id="rId20" imgW="1346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284" y="5863493"/>
                        <a:ext cx="2536825" cy="5508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1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96 Helvetica BlackItalic" charset="0"/>
              </a:rPr>
              <a:t>Ηλεκτρομαγνητικά δυναμικά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Διανυσματικό δυναμικό Α</a:t>
            </a:r>
            <a:br>
              <a:rPr lang="el-GR" dirty="0"/>
            </a:br>
            <a:r>
              <a:rPr lang="el-GR" dirty="0"/>
              <a:t>Βαθμωτό δυναμικό φ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83778"/>
              </p:ext>
            </p:extLst>
          </p:nvPr>
        </p:nvGraphicFramePr>
        <p:xfrm>
          <a:off x="712542" y="1560526"/>
          <a:ext cx="24384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5" imgW="1218960" imgH="660240" progId="Equation.DSMT4">
                  <p:embed/>
                </p:oleObj>
              </mc:Choice>
              <mc:Fallback>
                <p:oleObj name="Equation" r:id="rId5" imgW="12189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42" y="1560526"/>
                        <a:ext cx="24384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28535"/>
              </p:ext>
            </p:extLst>
          </p:nvPr>
        </p:nvGraphicFramePr>
        <p:xfrm>
          <a:off x="6060798" y="1333514"/>
          <a:ext cx="197802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Equation" r:id="rId7" imgW="990360" imgH="660240" progId="Equation.DSMT4">
                  <p:embed/>
                </p:oleObj>
              </mc:Choice>
              <mc:Fallback>
                <p:oleObj name="Equation" r:id="rId7" imgW="9903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798" y="1333514"/>
                        <a:ext cx="1978025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009571" y="1761345"/>
            <a:ext cx="26432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Ικανοποιούν τις</a:t>
            </a:r>
            <a:endParaRPr lang="el-GR" sz="2400" dirty="0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23555" y="3190105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Αντικαθιστώντας στις </a:t>
            </a:r>
            <a:endParaRPr lang="el-GR" sz="2400" dirty="0"/>
          </a:p>
        </p:txBody>
      </p:sp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36109"/>
              </p:ext>
            </p:extLst>
          </p:nvPr>
        </p:nvGraphicFramePr>
        <p:xfrm>
          <a:off x="4139952" y="2764505"/>
          <a:ext cx="233045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Equation" r:id="rId9" imgW="1168200" imgH="660240" progId="Equation.DSMT4">
                  <p:embed/>
                </p:oleObj>
              </mc:Choice>
              <mc:Fallback>
                <p:oleObj name="Equation" r:id="rId9" imgW="1168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764505"/>
                        <a:ext cx="2330450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79894"/>
              </p:ext>
            </p:extLst>
          </p:nvPr>
        </p:nvGraphicFramePr>
        <p:xfrm>
          <a:off x="294958" y="4144193"/>
          <a:ext cx="6057900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Equation" r:id="rId11" imgW="3035160" imgH="965160" progId="Equation.DSMT4">
                  <p:embed/>
                </p:oleObj>
              </mc:Choice>
              <mc:Fallback>
                <p:oleObj name="Equation" r:id="rId11" imgW="3035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8" y="4144193"/>
                        <a:ext cx="6057900" cy="191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6295719" y="4221088"/>
            <a:ext cx="2928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Περιγράφουν πλήρως το ηλεκτρομαγνητικό πεδίο (για γραμμικούς χώρους)</a:t>
            </a:r>
            <a:endParaRPr lang="el-GR" sz="2400" dirty="0"/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6867223" y="3047229"/>
            <a:ext cx="23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προκύπτει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71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Λύσεις δυναμικών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3110411"/>
            <a:ext cx="16430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Θέτοντας</a:t>
            </a:r>
            <a:endParaRPr lang="el-GR" sz="24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611852"/>
              </p:ext>
            </p:extLst>
          </p:nvPr>
        </p:nvGraphicFramePr>
        <p:xfrm>
          <a:off x="1558925" y="2967542"/>
          <a:ext cx="23574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5" imgW="1180800" imgH="406080" progId="Equation.DSMT4">
                  <p:embed/>
                </p:oleObj>
              </mc:Choice>
              <mc:Fallback>
                <p:oleObj name="Equation" r:id="rId5" imgW="1180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967542"/>
                        <a:ext cx="23574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35372"/>
              </p:ext>
            </p:extLst>
          </p:nvPr>
        </p:nvGraphicFramePr>
        <p:xfrm>
          <a:off x="5643602" y="2681783"/>
          <a:ext cx="3295650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7" imgW="1650960" imgH="914400" progId="Equation.DSMT4">
                  <p:embed/>
                </p:oleObj>
              </mc:Choice>
              <mc:Fallback>
                <p:oleObj name="Equation" r:id="rId7" imgW="16509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602" y="2681783"/>
                        <a:ext cx="3295650" cy="181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00528" y="3110411"/>
            <a:ext cx="16430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προκύπτει</a:t>
            </a:r>
            <a:endParaRPr lang="el-GR" sz="24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28760" y="3824791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(Συνθήκη </a:t>
            </a:r>
            <a:r>
              <a:rPr lang="en-US" sz="2400" dirty="0" smtClean="0"/>
              <a:t>Lorentz)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691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Δυναμικά καθυστέρησης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75204"/>
              </p:ext>
            </p:extLst>
          </p:nvPr>
        </p:nvGraphicFramePr>
        <p:xfrm>
          <a:off x="246063" y="2276872"/>
          <a:ext cx="4013836" cy="98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5" imgW="2311200" imgH="571320" progId="Equation.DSMT4">
                  <p:embed/>
                </p:oleObj>
              </mc:Choice>
              <mc:Fallback>
                <p:oleObj name="Equation" r:id="rId5" imgW="2311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2276872"/>
                        <a:ext cx="4013836" cy="98861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94967"/>
              </p:ext>
            </p:extLst>
          </p:nvPr>
        </p:nvGraphicFramePr>
        <p:xfrm>
          <a:off x="4900613" y="2276872"/>
          <a:ext cx="4058020" cy="98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7" imgW="2336760" imgH="571320" progId="Equation.DSMT4">
                  <p:embed/>
                </p:oleObj>
              </mc:Choice>
              <mc:Fallback>
                <p:oleObj name="Equation" r:id="rId7" imgW="2336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2276872"/>
                        <a:ext cx="4058020" cy="98861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52" y="1226395"/>
            <a:ext cx="6157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Οι οποίες ικανοποιούνται από τις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λύσεις για τις ηλεκτροδυναμικές εξισώσεις):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2882" y="3343276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Που ονομάζονται καθυστερημένα δυναμικά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(ή δυναμικά καθυστέρησης)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0006" y="4200532"/>
            <a:ext cx="93011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Και περιγράφουν ουσιαστικά την παρατήρηση σε απόσταση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 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από τη διέγερση ύστερα από χρόνο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t*=t-R/c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(Εισαγωγή σε προβλήματα ακτινοβολίας – κεραίες για παράδειγμα)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6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Καταστατικές εξισώσεις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Ολοκληρωτική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1709738" algn="l"/>
              </a:tabLst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05201" y="2120906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Faraday</a:t>
            </a:r>
            <a:endParaRPr kumimoji="0" lang="el-GR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48727"/>
              </p:ext>
            </p:extLst>
          </p:nvPr>
        </p:nvGraphicFramePr>
        <p:xfrm>
          <a:off x="1520825" y="2047875"/>
          <a:ext cx="2551113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5" imgW="1701720" imgH="2361960" progId="Equation.DSMT4">
                  <p:embed/>
                </p:oleObj>
              </mc:Choice>
              <mc:Fallback>
                <p:oleObj name="Equation" r:id="rId5" imgW="170172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047875"/>
                        <a:ext cx="2551113" cy="354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68800" y="3128967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4" charset="0"/>
              </a:rPr>
              <a:t>ère-Maxwell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000375" y="4064005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ΗΠ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40013" y="500062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ΜΠ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Καταστατικές εξισώσεις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9425" y="3848100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Αν η η πυκνότητα ρεύματος θεωρηθεί άγνωστη τότε χρειάζεται μια επιπλέον διανυσματική εξίσωση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07744"/>
              </p:ext>
            </p:extLst>
          </p:nvPr>
        </p:nvGraphicFramePr>
        <p:xfrm>
          <a:off x="3683000" y="2654300"/>
          <a:ext cx="149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5" imgW="749160" imgH="507960" progId="Equation.DSMT4">
                  <p:embed/>
                </p:oleObj>
              </mc:Choice>
              <mc:Fallback>
                <p:oleObj name="Equation" r:id="rId5" imgW="749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654300"/>
                        <a:ext cx="149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6100" y="2047875"/>
            <a:ext cx="5300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Οι καταστατικές εξισώσεις συνδέουν τα  </a:t>
            </a: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8024"/>
              </p:ext>
            </p:extLst>
          </p:nvPr>
        </p:nvGraphicFramePr>
        <p:xfrm>
          <a:off x="6008688" y="2060575"/>
          <a:ext cx="1417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2060575"/>
                        <a:ext cx="14176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85662"/>
              </p:ext>
            </p:extLst>
          </p:nvPr>
        </p:nvGraphicFramePr>
        <p:xfrm>
          <a:off x="3703638" y="4965700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4965700"/>
                        <a:ext cx="1422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 smtClean="0"/>
              <a:t>Απλά μέσα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3385" y="4292600"/>
            <a:ext cx="1103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όπου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22186"/>
              </p:ext>
            </p:extLst>
          </p:nvPr>
        </p:nvGraphicFramePr>
        <p:xfrm>
          <a:off x="1816676" y="4409928"/>
          <a:ext cx="533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Equation" r:id="rId5" imgW="266400" imgH="596880" progId="Equation.DSMT4">
                  <p:embed/>
                </p:oleObj>
              </mc:Choice>
              <mc:Fallback>
                <p:oleObj name="Equation" r:id="rId5" imgW="26640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676" y="4409928"/>
                        <a:ext cx="5334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3696" y="1989138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Για γραμμικά, ομογενή, ισότροπα μέσα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369146" y="4292600"/>
            <a:ext cx="4090999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l-GR" sz="2400" dirty="0"/>
              <a:t>Διηλεκτρική σταθερά</a:t>
            </a:r>
          </a:p>
          <a:p>
            <a:pPr>
              <a:spcBef>
                <a:spcPct val="15000"/>
              </a:spcBef>
            </a:pPr>
            <a:r>
              <a:rPr lang="el-GR" sz="2400" dirty="0"/>
              <a:t>Μαγνητική διαπερατότητα</a:t>
            </a:r>
          </a:p>
          <a:p>
            <a:pPr>
              <a:spcBef>
                <a:spcPct val="15000"/>
              </a:spcBef>
            </a:pPr>
            <a:r>
              <a:rPr lang="el-GR" sz="2400" dirty="0"/>
              <a:t>Ηλεκτρική αγωγιμότητα</a:t>
            </a: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91421"/>
              </p:ext>
            </p:extLst>
          </p:nvPr>
        </p:nvGraphicFramePr>
        <p:xfrm>
          <a:off x="3161309" y="2536825"/>
          <a:ext cx="1041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Equation" r:id="rId7" imgW="520560" imgH="177480" progId="Equation.DSMT4">
                  <p:embed/>
                </p:oleObj>
              </mc:Choice>
              <mc:Fallback>
                <p:oleObj name="Equation" r:id="rId7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309" y="2536825"/>
                        <a:ext cx="1041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27529"/>
              </p:ext>
            </p:extLst>
          </p:nvPr>
        </p:nvGraphicFramePr>
        <p:xfrm>
          <a:off x="3174009" y="3036888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Equation" r:id="rId9" imgW="545760" imgH="203040" progId="Equation.DSMT4">
                  <p:embed/>
                </p:oleObj>
              </mc:Choice>
              <mc:Fallback>
                <p:oleObj name="Equation" r:id="rId9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009" y="3036888"/>
                        <a:ext cx="1092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94502"/>
              </p:ext>
            </p:extLst>
          </p:nvPr>
        </p:nvGraphicFramePr>
        <p:xfrm>
          <a:off x="3145434" y="3536950"/>
          <a:ext cx="1041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Equation" r:id="rId11" imgW="520560" imgH="177480" progId="Equation.DSMT4">
                  <p:embed/>
                </p:oleObj>
              </mc:Choice>
              <mc:Fallback>
                <p:oleObj name="Equation" r:id="rId11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434" y="3536950"/>
                        <a:ext cx="1041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7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Ορισμοί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Γραμμικά μέσα: οι προηγούμενες σχέσεις ισχύουν ανεξάρτητα των πλατών των</a:t>
            </a:r>
          </a:p>
          <a:p>
            <a:r>
              <a:rPr lang="el-GR" dirty="0"/>
              <a:t>Ισότροπα μέσα:             </a:t>
            </a:r>
            <a:r>
              <a:rPr lang="en-US" dirty="0"/>
              <a:t>      </a:t>
            </a:r>
            <a:r>
              <a:rPr lang="el-GR" dirty="0"/>
              <a:t>και  </a:t>
            </a:r>
          </a:p>
          <a:p>
            <a:r>
              <a:rPr lang="el-GR" dirty="0"/>
              <a:t>Ομογενή μέσα: οι ιδιότητες του υλικού είναι ίδιες σε όλα τα σημεία του μέσου</a:t>
            </a:r>
          </a:p>
          <a:p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85252"/>
              </p:ext>
            </p:extLst>
          </p:nvPr>
        </p:nvGraphicFramePr>
        <p:xfrm>
          <a:off x="7114803" y="2132856"/>
          <a:ext cx="1417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5" imgW="710891" imgH="203112" progId="Equation.DSMT4">
                  <p:embed/>
                </p:oleObj>
              </mc:Choice>
              <mc:Fallback>
                <p:oleObj name="Equation" r:id="rId5" imgW="710891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803" y="2132856"/>
                        <a:ext cx="1417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73072"/>
              </p:ext>
            </p:extLst>
          </p:nvPr>
        </p:nvGraphicFramePr>
        <p:xfrm>
          <a:off x="3635896" y="2780928"/>
          <a:ext cx="1317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Equation" r:id="rId7" imgW="660113" imgH="203112" progId="Equation.DSMT4">
                  <p:embed/>
                </p:oleObj>
              </mc:Choice>
              <mc:Fallback>
                <p:oleObj name="Equation" r:id="rId7" imgW="660113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80928"/>
                        <a:ext cx="13176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92378"/>
              </p:ext>
            </p:extLst>
          </p:nvPr>
        </p:nvGraphicFramePr>
        <p:xfrm>
          <a:off x="5940152" y="2780928"/>
          <a:ext cx="1343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Equation" r:id="rId9" imgW="672808" imgH="203112" progId="Equation.DSMT4">
                  <p:embed/>
                </p:oleObj>
              </mc:Choice>
              <mc:Fallback>
                <p:oleObj name="Equation" r:id="rId9" imgW="672808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780928"/>
                        <a:ext cx="1343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1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Αντιπαράδειγμα  Ι</a:t>
            </a:r>
            <a:b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Μη γραμμικά υλικά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σιδηρομαγνητικά υλικά, η σχέση που συνδέει τα          είναι μη γραμμική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21554"/>
              </p:ext>
            </p:extLst>
          </p:nvPr>
        </p:nvGraphicFramePr>
        <p:xfrm>
          <a:off x="2843808" y="2132856"/>
          <a:ext cx="708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Equation" r:id="rId5" imgW="355292" imgH="203024" progId="Equation.DSMT4">
                  <p:embed/>
                </p:oleObj>
              </mc:Choice>
              <mc:Fallback>
                <p:oleObj name="Equation" r:id="rId5" imgW="355292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132856"/>
                        <a:ext cx="708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18" y="2708920"/>
            <a:ext cx="3673159" cy="3025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7824" y="5517232"/>
            <a:ext cx="334705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Πηγή:[</a:t>
            </a:r>
            <a:r>
              <a:rPr lang="en-US" u="sng" dirty="0" smtClean="0">
                <a:hlinkClick r:id="rId8"/>
              </a:rPr>
              <a:t>commons.wikimedia.org</a:t>
            </a:r>
            <a:r>
              <a:rPr lang="el-GR" u="sng" dirty="0" smtClean="0"/>
              <a:t>]</a:t>
            </a:r>
            <a:endParaRPr lang="en-US" dirty="0" smtClean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384925" y="3921125"/>
            <a:ext cx="2524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Βρόχος </a:t>
            </a:r>
            <a:r>
              <a:rPr lang="el-GR" sz="2400" dirty="0" smtClean="0"/>
              <a:t>υστέρησης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27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Αντιπαράδειγμα ΙΙ</a:t>
            </a:r>
            <a:b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Ανισότροπα υλικά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Στους κρυστάλλους συνήθως δεν </a:t>
            </a:r>
            <a:r>
              <a:rPr lang="el-GR" dirty="0" smtClean="0"/>
              <a:t>ισχύει </a:t>
            </a:r>
            <a:endParaRPr lang="el-GR" dirty="0"/>
          </a:p>
          <a:p>
            <a:pPr>
              <a:buFont typeface="Wingdings" pitchFamily="2" charset="2"/>
              <a:buNone/>
            </a:pPr>
            <a:r>
              <a:rPr lang="el-GR" dirty="0"/>
              <a:t>	Τα          συνδέονται μέσω ενός τανυστή 2</a:t>
            </a:r>
            <a:r>
              <a:rPr lang="el-GR" baseline="30000" dirty="0"/>
              <a:t>ης</a:t>
            </a:r>
            <a:r>
              <a:rPr lang="el-GR" dirty="0"/>
              <a:t> τάξης (δηλ. ενός πίνακα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3x3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με κάποιες ιδιότητες συμμετρίας) 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28356"/>
              </p:ext>
            </p:extLst>
          </p:nvPr>
        </p:nvGraphicFramePr>
        <p:xfrm>
          <a:off x="1475656" y="2348880"/>
          <a:ext cx="708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Equation" r:id="rId5" imgW="355292" imgH="203024" progId="Equation.DSMT4">
                  <p:embed/>
                </p:oleObj>
              </mc:Choice>
              <mc:Fallback>
                <p:oleObj name="Equation" r:id="rId5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348880"/>
                        <a:ext cx="708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99943"/>
              </p:ext>
            </p:extLst>
          </p:nvPr>
        </p:nvGraphicFramePr>
        <p:xfrm>
          <a:off x="7596336" y="1628800"/>
          <a:ext cx="1317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Equation" r:id="rId7" imgW="660113" imgH="203112" progId="Equation.DSMT4">
                  <p:embed/>
                </p:oleObj>
              </mc:Choice>
              <mc:Fallback>
                <p:oleObj name="Equation" r:id="rId7" imgW="660113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628800"/>
                        <a:ext cx="13176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74985"/>
              </p:ext>
            </p:extLst>
          </p:nvPr>
        </p:nvGraphicFramePr>
        <p:xfrm>
          <a:off x="2843808" y="3861048"/>
          <a:ext cx="36512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9" imgW="1828800" imgH="736600" progId="Equation.DSMT4">
                  <p:embed/>
                </p:oleObj>
              </mc:Choice>
              <mc:Fallback>
                <p:oleObj name="Equation" r:id="rId9" imgW="1828800" imgH="736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861048"/>
                        <a:ext cx="36512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7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Διαφορική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32175" y="2336804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Faraday</a:t>
            </a:r>
            <a:endParaRPr kumimoji="0" lang="el-GR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0657"/>
              </p:ext>
            </p:extLst>
          </p:nvPr>
        </p:nvGraphicFramePr>
        <p:xfrm>
          <a:off x="1541463" y="2381250"/>
          <a:ext cx="1541462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5" imgW="1028520" imgH="1917360" progId="Equation.DSMT4">
                  <p:embed/>
                </p:oleObj>
              </mc:Choice>
              <mc:Fallback>
                <p:oleObj name="Equation" r:id="rId5" imgW="102852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381250"/>
                        <a:ext cx="1541462" cy="287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008438" y="334486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4" charset="0"/>
              </a:rPr>
              <a:t>ère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-Maxwell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28938" y="4208467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ΗΠ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640013" y="500062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ΜΠ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96 Helvetica BlackItalic" charset="0"/>
              </a:rPr>
              <a:t>Ρεύμα Μετατόπισης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Ρεύμα μετατόπισης</a:t>
            </a:r>
            <a:endParaRPr lang="en-GB" kern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/>
              <a:t>Εμφανίζεται σε κάθε υλικό που έχει μεταβολή πεδίου.</a:t>
            </a:r>
          </a:p>
          <a:p>
            <a:r>
              <a:rPr lang="el-GR" dirty="0"/>
              <a:t>Διαπιστώθηκε πειραματικά μόνο όταν έγινε δυνατή η δημιουργία υψίσυχνων σημάτων (ραδιοκύματα)</a:t>
            </a:r>
          </a:p>
          <a:p>
            <a:r>
              <a:rPr lang="el-GR" dirty="0"/>
              <a:t>Επέτρεψε την εισαγωγή της έννοιας του ηλεκτρομαγνητικού κύματος που η διάδοση στον αέρα γίνεται με την ταχύτητα του φωτός.</a:t>
            </a:r>
          </a:p>
          <a:p>
            <a:pPr lvl="1">
              <a:buFont typeface="Wingdings" pitchFamily="2" charset="2"/>
              <a:buChar char="q"/>
            </a:pPr>
            <a:r>
              <a:rPr lang="el-GR" u="sng" dirty="0"/>
              <a:t>Οδηγεί στην έννοια της ηλεκτρομαγνητικής φύσης του </a:t>
            </a:r>
            <a:r>
              <a:rPr lang="el-GR" u="sng" dirty="0" smtClean="0"/>
              <a:t>φωτός</a:t>
            </a:r>
            <a:endParaRPr lang="el-GR" u="sng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27403"/>
              </p:ext>
            </p:extLst>
          </p:nvPr>
        </p:nvGraphicFramePr>
        <p:xfrm>
          <a:off x="1691680" y="1752433"/>
          <a:ext cx="4508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Equation" r:id="rId5" imgW="4787640" imgH="736560" progId="Equation.DSMT4">
                  <p:embed/>
                </p:oleObj>
              </mc:Choice>
              <mc:Fallback>
                <p:oleObj name="Equation" r:id="rId5" imgW="4787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52433"/>
                        <a:ext cx="45085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85846" y="2502806"/>
            <a:ext cx="17813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2400" baseline="0" dirty="0" smtClean="0"/>
              <a:t>Ρεύμα Αγωγιμότητας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74" y="2467180"/>
            <a:ext cx="17813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2400" baseline="0" dirty="0" smtClean="0"/>
              <a:t>Ρεύμα Μετατόπισης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644008" y="2276872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12174" y="2276872"/>
            <a:ext cx="21601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Ρεύμα μετατόπισης. Παράδειγμα (εκφόρτιση πυκνωτή)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11560" y="1412776"/>
            <a:ext cx="8082196" cy="46699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36408"/>
              </p:ext>
            </p:extLst>
          </p:nvPr>
        </p:nvGraphicFramePr>
        <p:xfrm>
          <a:off x="183837" y="2132856"/>
          <a:ext cx="2299204" cy="188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Visio" r:id="rId5" imgW="2338001" imgH="1914570" progId="Visio.Drawing.11">
                  <p:embed/>
                </p:oleObj>
              </mc:Choice>
              <mc:Fallback>
                <p:oleObj name="Visio" r:id="rId5" imgW="2338001" imgH="19145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7" y="2132856"/>
                        <a:ext cx="2299204" cy="188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45242"/>
              </p:ext>
            </p:extLst>
          </p:nvPr>
        </p:nvGraphicFramePr>
        <p:xfrm>
          <a:off x="5868144" y="1791042"/>
          <a:ext cx="1519754" cy="35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Equation" r:id="rId7" imgW="1904760" imgH="444240" progId="Equation.DSMT4">
                  <p:embed/>
                </p:oleObj>
              </mc:Choice>
              <mc:Fallback>
                <p:oleObj name="Equation" r:id="rId7" imgW="1904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791042"/>
                        <a:ext cx="1519754" cy="3510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437841"/>
              </p:ext>
            </p:extLst>
          </p:nvPr>
        </p:nvGraphicFramePr>
        <p:xfrm>
          <a:off x="5816204" y="2388998"/>
          <a:ext cx="3019336" cy="59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Equation" r:id="rId9" imgW="3784320" imgH="749160" progId="Equation.DSMT4">
                  <p:embed/>
                </p:oleObj>
              </mc:Choice>
              <mc:Fallback>
                <p:oleObj name="Equation" r:id="rId9" imgW="37843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204" y="2388998"/>
                        <a:ext cx="3019336" cy="591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42409"/>
              </p:ext>
            </p:extLst>
          </p:nvPr>
        </p:nvGraphicFramePr>
        <p:xfrm>
          <a:off x="5004048" y="3531220"/>
          <a:ext cx="2827013" cy="58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11" imgW="3543120" imgH="736560" progId="Equation.DSMT4">
                  <p:embed/>
                </p:oleObj>
              </mc:Choice>
              <mc:Fallback>
                <p:oleObj name="Equation" r:id="rId11" imgW="35431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531220"/>
                        <a:ext cx="2827013" cy="5810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3448" y="4773895"/>
            <a:ext cx="3143449" cy="235359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400" b="1" i="1" kern="0" dirty="0" smtClean="0">
                <a:latin typeface="+mn-lt"/>
              </a:rPr>
              <a:t>Με συμβατικό </a:t>
            </a:r>
            <a:r>
              <a:rPr lang="en-US" sz="2400" b="1" i="1" kern="0" dirty="0" smtClean="0">
                <a:latin typeface="+mn-lt"/>
              </a:rPr>
              <a:t>Ampere:</a:t>
            </a:r>
            <a:endParaRPr lang="el-GR" sz="2400" b="1" i="1" kern="0" baseline="-25000" noProof="0" dirty="0" smtClean="0">
              <a:latin typeface="+mn-lt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368111"/>
              </p:ext>
            </p:extLst>
          </p:nvPr>
        </p:nvGraphicFramePr>
        <p:xfrm>
          <a:off x="3785581" y="4470160"/>
          <a:ext cx="4467808" cy="66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Equation" r:id="rId13" imgW="5600520" imgH="850680" progId="Equation.DSMT4">
                  <p:embed/>
                </p:oleObj>
              </mc:Choice>
              <mc:Fallback>
                <p:oleObj name="Equation" r:id="rId13" imgW="560052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581" y="4470160"/>
                        <a:ext cx="4467808" cy="6697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4722"/>
              </p:ext>
            </p:extLst>
          </p:nvPr>
        </p:nvGraphicFramePr>
        <p:xfrm>
          <a:off x="3890154" y="5515182"/>
          <a:ext cx="2259459" cy="55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Equation" r:id="rId15" imgW="2831760" imgH="698400" progId="Equation.DSMT4">
                  <p:embed/>
                </p:oleObj>
              </mc:Choice>
              <mc:Fallback>
                <p:oleObj name="Equation" r:id="rId15" imgW="28317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154" y="5515182"/>
                        <a:ext cx="2259459" cy="5500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466620" y="3586363"/>
            <a:ext cx="3143449" cy="235359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400" b="1" i="1" kern="0" dirty="0" smtClean="0">
                <a:latin typeface="+mn-lt"/>
              </a:rPr>
              <a:t>και</a:t>
            </a:r>
            <a:endParaRPr lang="el-GR" sz="2400" b="1" i="1" kern="0" baseline="-25000" noProof="0" dirty="0" smtClean="0">
              <a:latin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24762" y="1555683"/>
            <a:ext cx="2425499" cy="235359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400" b="1" i="1" kern="0" noProof="0" dirty="0" smtClean="0">
                <a:latin typeface="+mn-lt"/>
              </a:rPr>
              <a:t>Τάση </a:t>
            </a:r>
            <a:r>
              <a:rPr lang="el-GR" sz="2400" b="1" i="1" kern="0" noProof="0" dirty="0" err="1" smtClean="0">
                <a:latin typeface="+mn-lt"/>
              </a:rPr>
              <a:t>εκφόρτισης</a:t>
            </a:r>
            <a:r>
              <a:rPr lang="el-GR" sz="2400" b="1" i="1" kern="0" noProof="0" dirty="0" smtClean="0">
                <a:latin typeface="+mn-lt"/>
              </a:rPr>
              <a:t>:</a:t>
            </a:r>
            <a:endParaRPr lang="el-GR" sz="2400" b="1" i="1" kern="0" baseline="-25000" noProof="0" dirty="0" smtClean="0">
              <a:latin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627784" y="2493834"/>
            <a:ext cx="3096344" cy="235359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400" b="1" i="1" kern="0" noProof="0" dirty="0" smtClean="0">
                <a:latin typeface="+mn-lt"/>
              </a:rPr>
              <a:t>Πεδίο ανάμεσα στους οπλισμούς:</a:t>
            </a:r>
            <a:endParaRPr lang="el-GR" sz="2400" b="1" i="1" kern="0" baseline="-25000" noProof="0" dirty="0" smtClean="0">
              <a:latin typeface="+mn-lt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3448" y="5712046"/>
            <a:ext cx="3143449" cy="235359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400" b="1" i="1" kern="0" dirty="0" smtClean="0">
                <a:latin typeface="+mn-lt"/>
              </a:rPr>
              <a:t>ενώ για την </a:t>
            </a:r>
            <a:r>
              <a:rPr lang="en-US" sz="2400" b="1" i="1" kern="0" dirty="0" smtClean="0">
                <a:latin typeface="+mn-lt"/>
              </a:rPr>
              <a:t>S</a:t>
            </a:r>
            <a:r>
              <a:rPr lang="en-US" sz="2400" b="1" i="1" kern="0" baseline="-25000" dirty="0" smtClean="0">
                <a:latin typeface="+mn-lt"/>
              </a:rPr>
              <a:t>2</a:t>
            </a:r>
            <a:r>
              <a:rPr lang="en-US" sz="2400" b="1" i="1" kern="0" dirty="0" smtClean="0">
                <a:latin typeface="+mn-lt"/>
              </a:rPr>
              <a:t>:</a:t>
            </a:r>
            <a:endParaRPr lang="el-GR" sz="2400" b="1" i="1" kern="0" noProof="0" dirty="0" smtClean="0"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444208" y="5489403"/>
            <a:ext cx="2255716" cy="235359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tabLst/>
              <a:defRPr/>
            </a:pPr>
            <a:r>
              <a:rPr lang="el-GR" sz="2800" b="1" i="1" u="sng" kern="0" noProof="0" dirty="0" smtClean="0">
                <a:latin typeface="+mn-lt"/>
              </a:rPr>
              <a:t>αδύνατο</a:t>
            </a:r>
          </a:p>
        </p:txBody>
      </p:sp>
    </p:spTree>
    <p:extLst>
      <p:ext uri="{BB962C8B-B14F-4D97-AF65-F5344CB8AC3E}">
        <p14:creationId xmlns:p14="http://schemas.microsoft.com/office/powerpoint/2010/main" val="3705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1731</Words>
  <Application>Microsoft Office PowerPoint</Application>
  <PresentationFormat>On-screen Show (4:3)</PresentationFormat>
  <Paragraphs>455</Paragraphs>
  <Slides>63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Θέμα του Office</vt:lpstr>
      <vt:lpstr>Equation</vt:lpstr>
      <vt:lpstr>Visio</vt:lpstr>
      <vt:lpstr>Microsoft Office Visio Drawing</vt:lpstr>
      <vt:lpstr>Ηλεκτρομαγνητικά πεδία ΙΙ</vt:lpstr>
      <vt:lpstr>Σκοποί  ενότητας</vt:lpstr>
      <vt:lpstr>Περιεχόμενα ενότητας</vt:lpstr>
      <vt:lpstr>Εισαγωγή</vt:lpstr>
      <vt:lpstr>Εξισώσεις Maxwell  (Ολοκληρωτική μορφή) </vt:lpstr>
      <vt:lpstr>Εξισώσεις Maxwell  (Διαφορική μορφή) </vt:lpstr>
      <vt:lpstr>Ρεύμα Μετατόπισης</vt:lpstr>
      <vt:lpstr>Ρεύμα μετατόπισης</vt:lpstr>
      <vt:lpstr>Ρεύμα μετατόπισης. Παράδειγμα (εκφόρτιση πυκνωτή) </vt:lpstr>
      <vt:lpstr>Κυματική εξίσωση</vt:lpstr>
      <vt:lpstr>Εξισώσεις Maxwell για γραμμικά ισότροπα, ελεύθερα πηγών μέσα </vt:lpstr>
      <vt:lpstr>Εξαγωγή κυματικής εξίσωσης </vt:lpstr>
      <vt:lpstr>Εξαγωγή κυματικής εξίσωσης (2) </vt:lpstr>
      <vt:lpstr>Εξαγωγή κυματικής εξίσωσης (3) </vt:lpstr>
      <vt:lpstr>Εξαγωγή κυματικής εξίσωσης (4) </vt:lpstr>
      <vt:lpstr>Τι είναι κύμα;</vt:lpstr>
      <vt:lpstr>Έστω σ=0…</vt:lpstr>
      <vt:lpstr> Έστω σ=0… (2)</vt:lpstr>
      <vt:lpstr>Μονοδιάστατη εξίσωση κύματος (1)</vt:lpstr>
      <vt:lpstr>Μονοδιάστατη εξίσωση κύματος (2) </vt:lpstr>
      <vt:lpstr>Μονοδιάστατη εξίσωση κύματος (3) </vt:lpstr>
      <vt:lpstr>Μιγαδική μορφή - Φάσορες</vt:lpstr>
      <vt:lpstr>Αρμονικά κύματα</vt:lpstr>
      <vt:lpstr>Αρμονικά κύματα (2)</vt:lpstr>
      <vt:lpstr>Φάσορες (1)</vt:lpstr>
      <vt:lpstr>Φάσορες (2)</vt:lpstr>
      <vt:lpstr>Φάσορες (3)</vt:lpstr>
      <vt:lpstr>Εξισώσεις Maxwell για φάσορες (Ολοκληρωτική μορφή) </vt:lpstr>
      <vt:lpstr>Εξισώσεις Maxwell για φάσορες  (Διαφορική μορφή) </vt:lpstr>
      <vt:lpstr>Κυματικές εξισώσεις στο πεδίο της συχνότητας</vt:lpstr>
      <vt:lpstr>Mονοχρωματικό κύμα (ημιτονοειδής μεταβολή με κυκλική συχνότητα ω)</vt:lpstr>
      <vt:lpstr>Εξίσωση κύματος για μονοχρωματικό κύμα (ημιτονοειδής μεταβολή)</vt:lpstr>
      <vt:lpstr>Θεώρημα Poynting (εξίσωση ισχύος)</vt:lpstr>
      <vt:lpstr>Έργο σε ΗΜ πεδία</vt:lpstr>
      <vt:lpstr>Θεώρημα Poynting</vt:lpstr>
      <vt:lpstr>Θεώρημα Poynting (Παράδειγμα)</vt:lpstr>
      <vt:lpstr>Θεώρημα Poynting (Παράδειγμα)(2)</vt:lpstr>
      <vt:lpstr>Μιγαδικό διάνυσμα Poynting (με φάσορες)</vt:lpstr>
      <vt:lpstr>Μέση τιμή – Πλάτος πραγματικού διανύσματος Poynting</vt:lpstr>
      <vt:lpstr>Θεώρημα Poynting (με φάσορες)</vt:lpstr>
      <vt:lpstr>Οριακές Συνθήκες</vt:lpstr>
      <vt:lpstr>Κάθετες συνιστώσες – Οριακές συνθήκες</vt:lpstr>
      <vt:lpstr>Παράλληλες συνιστώσες (1) – Οριακές συνθήκες</vt:lpstr>
      <vt:lpstr>Παράλληλες συνιστώσες (2) – Οριακές συνθήκες</vt:lpstr>
      <vt:lpstr>Ηλεκτρομαγνητικά δυναμικά</vt:lpstr>
      <vt:lpstr>Διανυσματικό δυναμικό Α Βαθμωτό δυναμικό φ</vt:lpstr>
      <vt:lpstr>Λύσεις δυναμικών</vt:lpstr>
      <vt:lpstr>Δυναμικά καθυστέρησης</vt:lpstr>
      <vt:lpstr>Καταστατικές εξισώσεις</vt:lpstr>
      <vt:lpstr>Καταστατικές εξισώσεις</vt:lpstr>
      <vt:lpstr>Απλά μέσα</vt:lpstr>
      <vt:lpstr>Ορισμοί</vt:lpstr>
      <vt:lpstr>Αντιπαράδειγμα  Ι Μη γραμμικά υλικά</vt:lpstr>
      <vt:lpstr>Αντιπαράδειγμα ΙΙ Ανισότροπα υλικά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Στεφανόπουλος Σπύρος</cp:lastModifiedBy>
  <cp:revision>296</cp:revision>
  <dcterms:created xsi:type="dcterms:W3CDTF">2012-09-06T09:03:05Z</dcterms:created>
  <dcterms:modified xsi:type="dcterms:W3CDTF">2015-06-17T13:12:26Z</dcterms:modified>
</cp:coreProperties>
</file>