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59" r:id="rId5"/>
    <p:sldId id="292" r:id="rId6"/>
    <p:sldId id="260" r:id="rId7"/>
    <p:sldId id="262" r:id="rId8"/>
    <p:sldId id="269" r:id="rId9"/>
    <p:sldId id="272" r:id="rId10"/>
    <p:sldId id="271" r:id="rId11"/>
    <p:sldId id="273" r:id="rId12"/>
    <p:sldId id="274" r:id="rId13"/>
    <p:sldId id="275" r:id="rId14"/>
    <p:sldId id="270" r:id="rId15"/>
    <p:sldId id="276" r:id="rId16"/>
    <p:sldId id="277" r:id="rId17"/>
    <p:sldId id="268" r:id="rId18"/>
    <p:sldId id="264" r:id="rId19"/>
    <p:sldId id="265" r:id="rId20"/>
    <p:sldId id="26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0" r:id="rId30"/>
    <p:sldId id="287" r:id="rId31"/>
    <p:sldId id="291" r:id="rId32"/>
    <p:sldId id="286" r:id="rId33"/>
    <p:sldId id="293" r:id="rId34"/>
    <p:sldId id="288" r:id="rId35"/>
    <p:sldId id="294" r:id="rId36"/>
    <p:sldId id="295" r:id="rId37"/>
    <p:sldId id="298" r:id="rId38"/>
    <p:sldId id="296" r:id="rId39"/>
    <p:sldId id="297" r:id="rId40"/>
    <p:sldId id="299" r:id="rId41"/>
    <p:sldId id="300" r:id="rId42"/>
    <p:sldId id="267" r:id="rId43"/>
    <p:sldId id="25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05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02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106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15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19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11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26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99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85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84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88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BF1CF-349F-4C0D-BC9C-70B0F4F2F134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8C89-082C-4006-8578-14CDFF0BF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81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Μαθήματα ΗΚΓ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53811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5013176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 Λεβεντόπουλος </a:t>
            </a:r>
          </a:p>
          <a:p>
            <a:r>
              <a:rPr lang="el-GR" dirty="0" smtClean="0"/>
              <a:t>Επικ. Επιμελητής Β Καρδιολογίας  </a:t>
            </a:r>
          </a:p>
          <a:p>
            <a:r>
              <a:rPr lang="el-GR" dirty="0" smtClean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72156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2039817" cy="167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509955" cy="332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17641"/>
            <a:ext cx="22558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908720"/>
            <a:ext cx="52565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Αριστερές προκάρδιες απαγωγές</a:t>
            </a:r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586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7" y="2422701"/>
            <a:ext cx="77724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2636912"/>
            <a:ext cx="38790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764704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Απαγωγές των άκρων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97070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510587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54868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/>
              <a:t>12 </a:t>
            </a:r>
            <a:r>
              <a:rPr lang="en-GB" sz="3200" dirty="0" smtClean="0"/>
              <a:t>leads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60914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884694"/>
            <a:ext cx="7632848" cy="340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90872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Contiguous Leads</a:t>
            </a:r>
            <a:endParaRPr lang="en-GB" sz="36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68" y="260648"/>
            <a:ext cx="273685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435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60889"/>
            <a:ext cx="8163385" cy="612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32369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120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127125"/>
            <a:ext cx="833437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1" y="2132856"/>
            <a:ext cx="84978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930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3"/>
            <a:ext cx="8647094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562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6-Step Method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66800" y="1981200"/>
            <a:ext cx="7391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defRPr/>
            </a:pPr>
            <a:endParaRPr lang="en-US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Rate &amp; Rhythm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Axis Determination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Intervals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4. Morphology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5. STE-Mimics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6. Ischemia, Injury, &amp; Infarct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959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m0104_5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3025" r="5746" b="4315"/>
          <a:stretch>
            <a:fillRect/>
          </a:stretch>
        </p:blipFill>
        <p:spPr bwMode="auto">
          <a:xfrm>
            <a:off x="1072013" y="908720"/>
            <a:ext cx="7460427" cy="555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535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7269024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068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Υπολογισμός συχνότητας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3648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38683"/>
            <a:ext cx="36401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84" y="3717032"/>
            <a:ext cx="4035425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2784" y="1844824"/>
            <a:ext cx="4103192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Standard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/>
              <a:t>calibration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-64" charset="-128"/>
              </a:rPr>
              <a:t>25 mm/s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-64" charset="-128"/>
              </a:rPr>
              <a:t>0.1 mV/mm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Electrical impulse that travels </a:t>
            </a:r>
            <a:r>
              <a:rPr lang="en-US" sz="2400" b="1" u="sng" dirty="0" smtClean="0"/>
              <a:t>towards</a:t>
            </a:r>
            <a:r>
              <a:rPr lang="en-US" sz="2400" dirty="0" smtClean="0"/>
              <a:t> the electrode produces an </a:t>
            </a:r>
            <a:r>
              <a:rPr lang="en-US" sz="2400" b="1" u="sng" dirty="0" smtClean="0"/>
              <a:t>upright (“positive”)</a:t>
            </a:r>
            <a:r>
              <a:rPr lang="en-US" sz="2400" dirty="0" smtClean="0"/>
              <a:t> deflection relative to the isoelectric baseline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99832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28800"/>
            <a:ext cx="8067261" cy="466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753" y="7647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Υπολογισμός συχνότητας βάσει της μακράς απαγωγής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8480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863752" cy="437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83671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Φλεβοκομβικός ρυθμός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06378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1935163"/>
            <a:ext cx="91932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597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15583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2" y="4149080"/>
            <a:ext cx="8016875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69269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Φλεβοκομβικός ρυθμός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50854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810572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38" y="4149080"/>
            <a:ext cx="798036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64711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Φλεβοκομβική αρρυθμία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60599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077072"/>
            <a:ext cx="8053387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0" y="1340767"/>
            <a:ext cx="8064896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33265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Φλεβοκομβική βραδυκαρδία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86699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7848873" cy="247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992888" cy="285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33265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Φλεβοκομβική παύση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781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1548"/>
            <a:ext cx="7200800" cy="266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6365"/>
            <a:ext cx="7200800" cy="232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54868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Πρώιμη κολπική συστολή</a:t>
            </a:r>
            <a:endParaRPr lang="en-GB" sz="24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97" y="4293096"/>
            <a:ext cx="1642437" cy="183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3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087154" cy="444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2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150921"/>
            <a:ext cx="7534597" cy="279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3" y="3933056"/>
            <a:ext cx="79803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47667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Atrial tachycardia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50988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407025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2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79450"/>
            <a:ext cx="855980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602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412776"/>
            <a:ext cx="7894637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8" y="4321175"/>
            <a:ext cx="7980363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47667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Πλανώμενος βηματοδότης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93365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76200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97152"/>
            <a:ext cx="164623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562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2" y="1304620"/>
            <a:ext cx="7686386" cy="284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9" y="4097588"/>
            <a:ext cx="7689299" cy="244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47667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Έκτακτη κοιλιακή συστολή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30886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709738"/>
            <a:ext cx="76295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603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Πρώιμη κοιλιακή συστολή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Polymorphic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More than one </a:t>
            </a:r>
            <a:r>
              <a:rPr lang="en-US" dirty="0" err="1" smtClean="0"/>
              <a:t>one</a:t>
            </a:r>
            <a:r>
              <a:rPr lang="en-US" dirty="0" smtClean="0"/>
              <a:t> shape of QRS complex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Multifocal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More than one focus or site of initial impulse.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075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200400"/>
            <a:ext cx="9182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908720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1</a:t>
            </a:r>
            <a:r>
              <a:rPr lang="el-GR" sz="2800" baseline="30000" dirty="0" smtClean="0"/>
              <a:t>ου</a:t>
            </a:r>
            <a:r>
              <a:rPr lang="el-GR" sz="2800" dirty="0" smtClean="0"/>
              <a:t> βαθμού κολποκοιλιακός αποκλεισμός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41798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69044" cy="422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087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Αποτέλεσμα εικόνας για 2nd degree AV b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" y="1115081"/>
            <a:ext cx="9107489" cy="48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93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5" y="476672"/>
            <a:ext cx="852874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8" y="5589240"/>
            <a:ext cx="4097337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63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788024" cy="329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638501"/>
            <a:ext cx="4822180" cy="307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20" y="188640"/>
            <a:ext cx="4616589" cy="328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24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Αποτέλεσμα εικόνας για complete AV b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56792"/>
            <a:ext cx="8546273" cy="388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456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275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13" y="692696"/>
            <a:ext cx="4687416" cy="585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5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998538"/>
            <a:ext cx="8029575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863" y="6028"/>
            <a:ext cx="2240137" cy="99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5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27"/>
            <a:ext cx="5033010" cy="304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6952"/>
            <a:ext cx="6080534" cy="341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60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914400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_lead_plac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116632"/>
            <a:ext cx="4992688" cy="4481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74145"/>
            <a:ext cx="30575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01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672465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3846286"/>
            <a:ext cx="3240762" cy="289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78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36763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77724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283968" y="2924944"/>
            <a:ext cx="2232248" cy="3024336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71600" y="951657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Δεξιές προκάρδιες απαγωγές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16378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132</Words>
  <Application>Microsoft Office PowerPoint</Application>
  <PresentationFormat>On-screen Show (4:3)</PresentationFormat>
  <Paragraphs>40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Μαθήματα ΗΚΓ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6-Step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Πρώιμη κοιλιακή συστολή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</dc:creator>
  <cp:lastModifiedBy>George</cp:lastModifiedBy>
  <cp:revision>23</cp:revision>
  <dcterms:created xsi:type="dcterms:W3CDTF">2017-04-03T13:41:52Z</dcterms:created>
  <dcterms:modified xsi:type="dcterms:W3CDTF">2017-04-04T04:33:58Z</dcterms:modified>
</cp:coreProperties>
</file>