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61" r:id="rId3"/>
    <p:sldId id="262" r:id="rId4"/>
    <p:sldId id="265" r:id="rId5"/>
    <p:sldId id="301" r:id="rId6"/>
    <p:sldId id="302" r:id="rId7"/>
    <p:sldId id="303" r:id="rId8"/>
    <p:sldId id="304" r:id="rId9"/>
    <p:sldId id="305" r:id="rId10"/>
    <p:sldId id="306" r:id="rId11"/>
    <p:sldId id="307" r:id="rId12"/>
    <p:sldId id="308" r:id="rId13"/>
    <p:sldId id="326" r:id="rId14"/>
    <p:sldId id="310" r:id="rId15"/>
    <p:sldId id="311" r:id="rId16"/>
    <p:sldId id="313" r:id="rId17"/>
    <p:sldId id="314" r:id="rId18"/>
    <p:sldId id="315" r:id="rId19"/>
    <p:sldId id="316" r:id="rId20"/>
    <p:sldId id="317" r:id="rId21"/>
    <p:sldId id="319" r:id="rId22"/>
    <p:sldId id="320" r:id="rId23"/>
    <p:sldId id="321" r:id="rId24"/>
    <p:sldId id="322" r:id="rId25"/>
    <p:sldId id="323" r:id="rId26"/>
    <p:sldId id="324" r:id="rId27"/>
    <p:sldId id="327" r:id="rId28"/>
    <p:sldId id="328" r:id="rId29"/>
    <p:sldId id="329" r:id="rId30"/>
    <p:sldId id="330" r:id="rId31"/>
    <p:sldId id="331" r:id="rId32"/>
    <p:sldId id="332" r:id="rId33"/>
    <p:sldId id="280" r:id="rId34"/>
    <p:sldId id="290" r:id="rId35"/>
    <p:sldId id="295" r:id="rId36"/>
    <p:sldId id="299" r:id="rId37"/>
    <p:sldId id="292" r:id="rId38"/>
    <p:sldId id="291" r:id="rId39"/>
    <p:sldId id="294" r:id="rId40"/>
    <p:sldId id="293" r:id="rId41"/>
    <p:sldId id="300" r:id="rId4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1"/>
            <p14:sldId id="262"/>
            <p14:sldId id="265"/>
            <p14:sldId id="301"/>
            <p14:sldId id="302"/>
            <p14:sldId id="303"/>
            <p14:sldId id="304"/>
            <p14:sldId id="305"/>
            <p14:sldId id="306"/>
            <p14:sldId id="307"/>
            <p14:sldId id="308"/>
            <p14:sldId id="326"/>
            <p14:sldId id="310"/>
            <p14:sldId id="311"/>
            <p14:sldId id="313"/>
            <p14:sldId id="314"/>
            <p14:sldId id="315"/>
            <p14:sldId id="316"/>
            <p14:sldId id="317"/>
            <p14:sldId id="319"/>
            <p14:sldId id="320"/>
            <p14:sldId id="321"/>
            <p14:sldId id="322"/>
            <p14:sldId id="323"/>
            <p14:sldId id="324"/>
            <p14:sldId id="327"/>
            <p14:sldId id="328"/>
            <p14:sldId id="329"/>
            <p14:sldId id="330"/>
            <p14:sldId id="331"/>
            <p14:sldId id="332"/>
            <p14:sldId id="280"/>
            <p14:sldId id="290"/>
            <p14:sldId id="295"/>
            <p14:sldId id="299"/>
            <p14:sldId id="292"/>
            <p14:sldId id="291"/>
            <p14:sldId id="294"/>
          </p14:sldIdLst>
        </p14:section>
        <p14:section name="Untitled Section" id="{0F1CB131-A6BD-43D0-B8D4-1F27CEF7A05E}">
          <p14:sldIdLst>
            <p14:sldId id="293"/>
            <p14:sldId id="30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100" d="100"/>
          <a:sy n="100" d="100"/>
        </p:scale>
        <p:origin x="-2100" y="-4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11" Type="http://schemas.openxmlformats.org/officeDocument/2006/relationships/image" Target="../media/image74.wmf"/><Relationship Id="rId5" Type="http://schemas.openxmlformats.org/officeDocument/2006/relationships/image" Target="../media/image68.wmf"/><Relationship Id="rId10" Type="http://schemas.openxmlformats.org/officeDocument/2006/relationships/image" Target="../media/image73.wmf"/><Relationship Id="rId4" Type="http://schemas.openxmlformats.org/officeDocument/2006/relationships/image" Target="../media/image67.wmf"/><Relationship Id="rId9" Type="http://schemas.openxmlformats.org/officeDocument/2006/relationships/image" Target="../media/image72.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image" Target="../media/image71.wmf"/><Relationship Id="rId7" Type="http://schemas.openxmlformats.org/officeDocument/2006/relationships/image" Target="../media/image76.wmf"/><Relationship Id="rId12" Type="http://schemas.openxmlformats.org/officeDocument/2006/relationships/image" Target="../media/image81.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11" Type="http://schemas.openxmlformats.org/officeDocument/2006/relationships/image" Target="../media/image80.wmf"/><Relationship Id="rId5" Type="http://schemas.openxmlformats.org/officeDocument/2006/relationships/image" Target="../media/image73.wmf"/><Relationship Id="rId10" Type="http://schemas.openxmlformats.org/officeDocument/2006/relationships/image" Target="../media/image79.wmf"/><Relationship Id="rId4" Type="http://schemas.openxmlformats.org/officeDocument/2006/relationships/image" Target="../media/image72.wmf"/><Relationship Id="rId9" Type="http://schemas.openxmlformats.org/officeDocument/2006/relationships/image" Target="../media/image7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26.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5/6/2015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41</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2.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3.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7.wmf"/><Relationship Id="rId3" Type="http://schemas.openxmlformats.org/officeDocument/2006/relationships/notesSlide" Target="../notesSlides/notesSlide11.xml"/><Relationship Id="rId7" Type="http://schemas.openxmlformats.org/officeDocument/2006/relationships/image" Target="../media/image19.png"/><Relationship Id="rId12"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14.wmf"/><Relationship Id="rId11" Type="http://schemas.openxmlformats.org/officeDocument/2006/relationships/image" Target="../media/image16.wmf"/><Relationship Id="rId5" Type="http://schemas.openxmlformats.org/officeDocument/2006/relationships/oleObject" Target="../embeddings/oleObject7.bin"/><Relationship Id="rId15" Type="http://schemas.openxmlformats.org/officeDocument/2006/relationships/image" Target="../media/image18.wmf"/><Relationship Id="rId10" Type="http://schemas.openxmlformats.org/officeDocument/2006/relationships/oleObject" Target="../embeddings/oleObject9.bin"/><Relationship Id="rId4" Type="http://schemas.openxmlformats.org/officeDocument/2006/relationships/image" Target="../media/image3.png"/><Relationship Id="rId9" Type="http://schemas.openxmlformats.org/officeDocument/2006/relationships/image" Target="../media/image15.wmf"/><Relationship Id="rId1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8" Type="http://schemas.openxmlformats.org/officeDocument/2006/relationships/hyperlink" Target="https://www.google.gr/url?sa=i&amp;rct=j&amp;q=&amp;esrc=s&amp;source=images&amp;cd=&amp;cad=rja&amp;uact=8&amp;ved=0CAYQjB0&amp;url=http://www.ic.sunysb.edu/Class/phy141md/doku.php?id=phy142:lectures:18&amp;ei=XkJoVdGaKcvpUt7igZgO&amp;bvm=bv.94455598,d.d24&amp;psig=AFQjCNE6SQDp9niv4cdqI0pYGoMrSlGSfw&amp;ust=1432982382510253" TargetMode="External"/><Relationship Id="rId3" Type="http://schemas.openxmlformats.org/officeDocument/2006/relationships/notesSlide" Target="../notesSlides/notesSlide12.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3.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3.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23.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2.wmf"/></Relationships>
</file>

<file path=ppt/slides/_rels/slide14.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14.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wmf"/><Relationship Id="rId5" Type="http://schemas.openxmlformats.org/officeDocument/2006/relationships/oleObject" Target="../embeddings/oleObject15.bin"/><Relationship Id="rId4" Type="http://schemas.openxmlformats.org/officeDocument/2006/relationships/image" Target="../media/image3.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5.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6.wmf"/><Relationship Id="rId11" Type="http://schemas.openxmlformats.org/officeDocument/2006/relationships/image" Target="../media/image28.wmf"/><Relationship Id="rId5" Type="http://schemas.openxmlformats.org/officeDocument/2006/relationships/oleObject" Target="../embeddings/oleObject17.bin"/><Relationship Id="rId10" Type="http://schemas.openxmlformats.org/officeDocument/2006/relationships/oleObject" Target="../embeddings/oleObject19.bin"/><Relationship Id="rId4" Type="http://schemas.openxmlformats.org/officeDocument/2006/relationships/image" Target="../media/image3.png"/><Relationship Id="rId9" Type="http://schemas.openxmlformats.org/officeDocument/2006/relationships/image" Target="../media/image27.w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17.xml"/><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1.wmf"/><Relationship Id="rId11" Type="http://schemas.openxmlformats.org/officeDocument/2006/relationships/image" Target="../media/image33.png"/><Relationship Id="rId5" Type="http://schemas.openxmlformats.org/officeDocument/2006/relationships/oleObject" Target="../embeddings/oleObject20.bin"/><Relationship Id="rId10" Type="http://schemas.openxmlformats.org/officeDocument/2006/relationships/image" Target="../media/image32.wmf"/><Relationship Id="rId4" Type="http://schemas.openxmlformats.org/officeDocument/2006/relationships/image" Target="../media/image3.png"/><Relationship Id="rId9" Type="http://schemas.openxmlformats.org/officeDocument/2006/relationships/oleObject" Target="../embeddings/oleObject22.bin"/></Relationships>
</file>

<file path=ppt/slides/_rels/slide18.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notesSlide" Target="../notesSlides/notesSlide18.xml"/><Relationship Id="rId7"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34.wmf"/><Relationship Id="rId11" Type="http://schemas.openxmlformats.org/officeDocument/2006/relationships/image" Target="../media/image33.png"/><Relationship Id="rId5" Type="http://schemas.openxmlformats.org/officeDocument/2006/relationships/oleObject" Target="../embeddings/oleObject23.bin"/><Relationship Id="rId10" Type="http://schemas.openxmlformats.org/officeDocument/2006/relationships/image" Target="../media/image36.wmf"/><Relationship Id="rId4" Type="http://schemas.openxmlformats.org/officeDocument/2006/relationships/image" Target="../media/image3.png"/><Relationship Id="rId9" Type="http://schemas.openxmlformats.org/officeDocument/2006/relationships/oleObject" Target="../embeddings/oleObject2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6.bin"/><Relationship Id="rId5" Type="http://schemas.openxmlformats.org/officeDocument/2006/relationships/image" Target="../media/image33.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42.wmf"/><Relationship Id="rId3" Type="http://schemas.openxmlformats.org/officeDocument/2006/relationships/notesSlide" Target="../notesSlides/notesSlide22.xml"/><Relationship Id="rId7" Type="http://schemas.openxmlformats.org/officeDocument/2006/relationships/image" Target="../media/image43.png"/><Relationship Id="rId12"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9.wmf"/><Relationship Id="rId11" Type="http://schemas.openxmlformats.org/officeDocument/2006/relationships/image" Target="../media/image41.wmf"/><Relationship Id="rId5" Type="http://schemas.openxmlformats.org/officeDocument/2006/relationships/oleObject" Target="../embeddings/oleObject27.bin"/><Relationship Id="rId10" Type="http://schemas.openxmlformats.org/officeDocument/2006/relationships/oleObject" Target="../embeddings/oleObject29.bin"/><Relationship Id="rId4" Type="http://schemas.openxmlformats.org/officeDocument/2006/relationships/image" Target="../media/image3.png"/><Relationship Id="rId9" Type="http://schemas.openxmlformats.org/officeDocument/2006/relationships/image" Target="../media/image40.wm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24.xml"/><Relationship Id="rId7" Type="http://schemas.openxmlformats.org/officeDocument/2006/relationships/oleObject" Target="../embeddings/oleObject32.bin"/><Relationship Id="rId12"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4.w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46.wmf"/><Relationship Id="rId4" Type="http://schemas.openxmlformats.org/officeDocument/2006/relationships/image" Target="../media/image3.png"/><Relationship Id="rId9" Type="http://schemas.openxmlformats.org/officeDocument/2006/relationships/oleObject" Target="../embeddings/oleObject33.bin"/></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notesSlide" Target="../notesSlides/notesSlide26.xml"/><Relationship Id="rId7" Type="http://schemas.openxmlformats.org/officeDocument/2006/relationships/oleObject" Target="../embeddings/oleObject35.bin"/><Relationship Id="rId12"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3.wmf"/><Relationship Id="rId11" Type="http://schemas.openxmlformats.org/officeDocument/2006/relationships/oleObject" Target="../embeddings/oleObject37.bin"/><Relationship Id="rId5" Type="http://schemas.openxmlformats.org/officeDocument/2006/relationships/image" Target="../media/image52.wmf"/><Relationship Id="rId10" Type="http://schemas.openxmlformats.org/officeDocument/2006/relationships/image" Target="../media/image50.wmf"/><Relationship Id="rId4" Type="http://schemas.openxmlformats.org/officeDocument/2006/relationships/image" Target="../media/image3.png"/><Relationship Id="rId9" Type="http://schemas.openxmlformats.org/officeDocument/2006/relationships/oleObject" Target="../embeddings/oleObject36.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4.wmf"/><Relationship Id="rId5" Type="http://schemas.openxmlformats.org/officeDocument/2006/relationships/oleObject" Target="../embeddings/oleObject38.bin"/><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6.wmf"/><Relationship Id="rId5" Type="http://schemas.openxmlformats.org/officeDocument/2006/relationships/oleObject" Target="../embeddings/oleObject39.bin"/><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60.wmf"/><Relationship Id="rId18" Type="http://schemas.openxmlformats.org/officeDocument/2006/relationships/oleObject" Target="../embeddings/oleObject46.bin"/><Relationship Id="rId3" Type="http://schemas.openxmlformats.org/officeDocument/2006/relationships/notesSlide" Target="../notesSlides/notesSlide29.xml"/><Relationship Id="rId7" Type="http://schemas.openxmlformats.org/officeDocument/2006/relationships/image" Target="../media/image55.png"/><Relationship Id="rId12" Type="http://schemas.openxmlformats.org/officeDocument/2006/relationships/oleObject" Target="../embeddings/oleObject43.bin"/><Relationship Id="rId17" Type="http://schemas.openxmlformats.org/officeDocument/2006/relationships/image" Target="../media/image62.wmf"/><Relationship Id="rId2" Type="http://schemas.openxmlformats.org/officeDocument/2006/relationships/slideLayout" Target="../slideLayouts/slideLayout2.xml"/><Relationship Id="rId16" Type="http://schemas.openxmlformats.org/officeDocument/2006/relationships/oleObject" Target="../embeddings/oleObject45.bin"/><Relationship Id="rId1" Type="http://schemas.openxmlformats.org/officeDocument/2006/relationships/vmlDrawing" Target="../drawings/vmlDrawing17.vml"/><Relationship Id="rId6" Type="http://schemas.openxmlformats.org/officeDocument/2006/relationships/image" Target="../media/image57.wmf"/><Relationship Id="rId11" Type="http://schemas.openxmlformats.org/officeDocument/2006/relationships/image" Target="../media/image59.wmf"/><Relationship Id="rId5" Type="http://schemas.openxmlformats.org/officeDocument/2006/relationships/oleObject" Target="../embeddings/oleObject40.bin"/><Relationship Id="rId15" Type="http://schemas.openxmlformats.org/officeDocument/2006/relationships/image" Target="../media/image61.wmf"/><Relationship Id="rId10" Type="http://schemas.openxmlformats.org/officeDocument/2006/relationships/oleObject" Target="../embeddings/oleObject42.bin"/><Relationship Id="rId19" Type="http://schemas.openxmlformats.org/officeDocument/2006/relationships/image" Target="../media/image63.wmf"/><Relationship Id="rId4" Type="http://schemas.openxmlformats.org/officeDocument/2006/relationships/image" Target="../media/image3.png"/><Relationship Id="rId9" Type="http://schemas.openxmlformats.org/officeDocument/2006/relationships/image" Target="../media/image58.wmf"/><Relationship Id="rId14" Type="http://schemas.openxmlformats.org/officeDocument/2006/relationships/oleObject" Target="../embeddings/oleObject44.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51.bin"/><Relationship Id="rId18" Type="http://schemas.openxmlformats.org/officeDocument/2006/relationships/image" Target="../media/image70.wmf"/><Relationship Id="rId26" Type="http://schemas.openxmlformats.org/officeDocument/2006/relationships/oleObject" Target="../embeddings/oleObject57.bin"/><Relationship Id="rId3" Type="http://schemas.openxmlformats.org/officeDocument/2006/relationships/notesSlide" Target="../notesSlides/notesSlide31.xml"/><Relationship Id="rId21" Type="http://schemas.openxmlformats.org/officeDocument/2006/relationships/image" Target="../media/image75.png"/><Relationship Id="rId7" Type="http://schemas.openxmlformats.org/officeDocument/2006/relationships/oleObject" Target="../embeddings/oleObject48.bin"/><Relationship Id="rId12" Type="http://schemas.openxmlformats.org/officeDocument/2006/relationships/image" Target="../media/image67.wmf"/><Relationship Id="rId17" Type="http://schemas.openxmlformats.org/officeDocument/2006/relationships/oleObject" Target="../embeddings/oleObject53.bin"/><Relationship Id="rId25" Type="http://schemas.openxmlformats.org/officeDocument/2006/relationships/image" Target="../media/image73.wmf"/><Relationship Id="rId2" Type="http://schemas.openxmlformats.org/officeDocument/2006/relationships/slideLayout" Target="../slideLayouts/slideLayout2.xml"/><Relationship Id="rId16" Type="http://schemas.openxmlformats.org/officeDocument/2006/relationships/image" Target="../media/image69.wmf"/><Relationship Id="rId20" Type="http://schemas.openxmlformats.org/officeDocument/2006/relationships/image" Target="../media/image71.wmf"/><Relationship Id="rId1" Type="http://schemas.openxmlformats.org/officeDocument/2006/relationships/vmlDrawing" Target="../drawings/vmlDrawing18.vml"/><Relationship Id="rId6" Type="http://schemas.openxmlformats.org/officeDocument/2006/relationships/image" Target="../media/image64.wmf"/><Relationship Id="rId11" Type="http://schemas.openxmlformats.org/officeDocument/2006/relationships/oleObject" Target="../embeddings/oleObject50.bin"/><Relationship Id="rId24" Type="http://schemas.openxmlformats.org/officeDocument/2006/relationships/oleObject" Target="../embeddings/oleObject56.bin"/><Relationship Id="rId5" Type="http://schemas.openxmlformats.org/officeDocument/2006/relationships/oleObject" Target="../embeddings/oleObject47.bin"/><Relationship Id="rId15" Type="http://schemas.openxmlformats.org/officeDocument/2006/relationships/oleObject" Target="../embeddings/oleObject52.bin"/><Relationship Id="rId23" Type="http://schemas.openxmlformats.org/officeDocument/2006/relationships/image" Target="../media/image72.wmf"/><Relationship Id="rId10" Type="http://schemas.openxmlformats.org/officeDocument/2006/relationships/image" Target="../media/image66.wmf"/><Relationship Id="rId19" Type="http://schemas.openxmlformats.org/officeDocument/2006/relationships/oleObject" Target="../embeddings/oleObject54.bin"/><Relationship Id="rId4" Type="http://schemas.openxmlformats.org/officeDocument/2006/relationships/image" Target="../media/image3.png"/><Relationship Id="rId9" Type="http://schemas.openxmlformats.org/officeDocument/2006/relationships/oleObject" Target="../embeddings/oleObject49.bin"/><Relationship Id="rId14" Type="http://schemas.openxmlformats.org/officeDocument/2006/relationships/image" Target="../media/image68.wmf"/><Relationship Id="rId22" Type="http://schemas.openxmlformats.org/officeDocument/2006/relationships/oleObject" Target="../embeddings/oleObject55.bin"/><Relationship Id="rId27" Type="http://schemas.openxmlformats.org/officeDocument/2006/relationships/image" Target="../media/image74.wmf"/></Relationships>
</file>

<file path=ppt/slides/_rels/slide32.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image" Target="../media/image72.wmf"/><Relationship Id="rId18" Type="http://schemas.openxmlformats.org/officeDocument/2006/relationships/oleObject" Target="../embeddings/oleObject64.bin"/><Relationship Id="rId26" Type="http://schemas.openxmlformats.org/officeDocument/2006/relationships/oleObject" Target="../embeddings/oleObject68.bin"/><Relationship Id="rId3" Type="http://schemas.openxmlformats.org/officeDocument/2006/relationships/notesSlide" Target="../notesSlides/notesSlide32.xml"/><Relationship Id="rId21" Type="http://schemas.openxmlformats.org/officeDocument/2006/relationships/image" Target="../media/image77.wmf"/><Relationship Id="rId7" Type="http://schemas.openxmlformats.org/officeDocument/2006/relationships/oleObject" Target="../embeddings/oleObject59.bin"/><Relationship Id="rId12" Type="http://schemas.openxmlformats.org/officeDocument/2006/relationships/oleObject" Target="../embeddings/oleObject61.bin"/><Relationship Id="rId17" Type="http://schemas.openxmlformats.org/officeDocument/2006/relationships/image" Target="../media/image74.wmf"/><Relationship Id="rId25" Type="http://schemas.openxmlformats.org/officeDocument/2006/relationships/image" Target="../media/image79.wmf"/><Relationship Id="rId2" Type="http://schemas.openxmlformats.org/officeDocument/2006/relationships/slideLayout" Target="../slideLayouts/slideLayout2.xml"/><Relationship Id="rId16" Type="http://schemas.openxmlformats.org/officeDocument/2006/relationships/oleObject" Target="../embeddings/oleObject63.bin"/><Relationship Id="rId20" Type="http://schemas.openxmlformats.org/officeDocument/2006/relationships/oleObject" Target="../embeddings/oleObject65.bin"/><Relationship Id="rId29" Type="http://schemas.openxmlformats.org/officeDocument/2006/relationships/image" Target="../media/image81.wmf"/><Relationship Id="rId1" Type="http://schemas.openxmlformats.org/officeDocument/2006/relationships/vmlDrawing" Target="../drawings/vmlDrawing19.vml"/><Relationship Id="rId6" Type="http://schemas.openxmlformats.org/officeDocument/2006/relationships/image" Target="../media/image69.wmf"/><Relationship Id="rId11" Type="http://schemas.openxmlformats.org/officeDocument/2006/relationships/image" Target="../media/image75.png"/><Relationship Id="rId24" Type="http://schemas.openxmlformats.org/officeDocument/2006/relationships/oleObject" Target="../embeddings/oleObject67.bin"/><Relationship Id="rId5" Type="http://schemas.openxmlformats.org/officeDocument/2006/relationships/oleObject" Target="../embeddings/oleObject58.bin"/><Relationship Id="rId15" Type="http://schemas.openxmlformats.org/officeDocument/2006/relationships/image" Target="../media/image73.wmf"/><Relationship Id="rId23" Type="http://schemas.openxmlformats.org/officeDocument/2006/relationships/image" Target="../media/image78.wmf"/><Relationship Id="rId28" Type="http://schemas.openxmlformats.org/officeDocument/2006/relationships/oleObject" Target="../embeddings/oleObject69.bin"/><Relationship Id="rId10" Type="http://schemas.openxmlformats.org/officeDocument/2006/relationships/image" Target="../media/image71.wmf"/><Relationship Id="rId19" Type="http://schemas.openxmlformats.org/officeDocument/2006/relationships/image" Target="../media/image76.wmf"/><Relationship Id="rId4" Type="http://schemas.openxmlformats.org/officeDocument/2006/relationships/image" Target="../media/image3.png"/><Relationship Id="rId9" Type="http://schemas.openxmlformats.org/officeDocument/2006/relationships/oleObject" Target="../embeddings/oleObject60.bin"/><Relationship Id="rId14" Type="http://schemas.openxmlformats.org/officeDocument/2006/relationships/oleObject" Target="../embeddings/oleObject62.bin"/><Relationship Id="rId22" Type="http://schemas.openxmlformats.org/officeDocument/2006/relationships/oleObject" Target="../embeddings/oleObject66.bin"/><Relationship Id="rId27" Type="http://schemas.openxmlformats.org/officeDocument/2006/relationships/image" Target="../media/image80.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4.bin"/><Relationship Id="rId3" Type="http://schemas.openxmlformats.org/officeDocument/2006/relationships/notesSlide" Target="../notesSlides/notesSlide5.xml"/><Relationship Id="rId7" Type="http://schemas.openxmlformats.org/officeDocument/2006/relationships/oleObject" Target="../embeddings/oleObject2.bin"/><Relationship Id="rId12"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image" Target="../media/image6.wmf"/><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Ηλεκτρομαγνητικά πεδία ΙΙ</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smtClean="0">
                <a:solidFill>
                  <a:srgbClr val="5075BC"/>
                </a:solidFill>
                <a:latin typeface="+mj-lt"/>
                <a:ea typeface="+mj-ea"/>
                <a:cs typeface="+mj-cs"/>
              </a:rPr>
              <a:t>#</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Μαγνητοστατικη ΙΙ</a:t>
            </a:r>
            <a:endParaRPr lang="en-US" sz="2800" dirty="0" smtClean="0"/>
          </a:p>
          <a:p>
            <a:r>
              <a:rPr lang="en-US" sz="2800" dirty="0" smtClean="0"/>
              <a:t>----</a:t>
            </a:r>
            <a:r>
              <a:rPr lang="el-GR" sz="2800" dirty="0" smtClean="0"/>
              <a:t>κενή γραμμή</a:t>
            </a:r>
            <a:r>
              <a:rPr lang="en-US" sz="2800" dirty="0" smtClean="0"/>
              <a:t>----</a:t>
            </a:r>
          </a:p>
          <a:p>
            <a:r>
              <a:rPr lang="el-GR" sz="2800" dirty="0" smtClean="0"/>
              <a:t>Σταύρος Κουλουρίδης</a:t>
            </a:r>
          </a:p>
          <a:p>
            <a:r>
              <a:rPr lang="el-GR" sz="2800" dirty="0" smtClean="0"/>
              <a:t>Σχολή Πολυτεχνική</a:t>
            </a:r>
          </a:p>
          <a:p>
            <a:r>
              <a:rPr lang="el-GR" sz="2800" dirty="0" smtClean="0"/>
              <a:t>Τμήμα Ηλεκτρολόγων Μηχανικών</a:t>
            </a:r>
            <a:endParaRPr lang="en-US" sz="2800" dirty="0" smtClean="0"/>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1. Νηματικός ρευματοφόρος αγωγός απείρου μήκους (2)</a:t>
            </a:r>
            <a:endParaRPr lang="en-GB" kern="0" dirty="0"/>
          </a:p>
        </p:txBody>
      </p:sp>
      <p:sp>
        <p:nvSpPr>
          <p:cNvPr id="5" name="Θέση περιεχομένου 4"/>
          <p:cNvSpPr>
            <a:spLocks noGrp="1"/>
          </p:cNvSpPr>
          <p:nvPr>
            <p:ph sz="half" idx="1"/>
          </p:nvPr>
        </p:nvSpPr>
        <p:spPr/>
        <p:txBody>
          <a:bodyPr>
            <a:noAutofit/>
          </a:bodyPr>
          <a:lstStyle/>
          <a:p>
            <a:endParaRPr lang="el-GR" sz="2000" dirty="0" smtClean="0"/>
          </a:p>
          <a:p>
            <a:endParaRPr lang="el-GR" sz="2000" dirty="0"/>
          </a:p>
          <a:p>
            <a:endParaRPr lang="el-GR" sz="2000" dirty="0" smtClean="0"/>
          </a:p>
          <a:p>
            <a:r>
              <a:rPr lang="el-GR" sz="2000" dirty="0" smtClean="0"/>
              <a:t>Καθορίζει </a:t>
            </a:r>
            <a:r>
              <a:rPr lang="el-GR" sz="2000" dirty="0"/>
              <a:t>τη στοιχειώδη δύναμη που ασκείται σε ρευματοφόρο αγωγό που βρίσκεται μέσα σε μαγνητικό πεδίο Β</a:t>
            </a:r>
          </a:p>
          <a:p>
            <a:r>
              <a:rPr lang="el-GR" sz="2000" dirty="0"/>
              <a:t>Η φορά της δύναμης </a:t>
            </a:r>
            <a:r>
              <a:rPr lang="el-GR" sz="2000" dirty="0" smtClean="0"/>
              <a:t>καθορίζεται από τον κανόνα του </a:t>
            </a:r>
            <a:r>
              <a:rPr lang="el-GR" sz="2000" dirty="0"/>
              <a:t>δεξιόστροφου κοχλία</a:t>
            </a:r>
          </a:p>
          <a:p>
            <a:endParaRPr lang="el-GR" sz="2000" dirty="0"/>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9" name="Picture 2"/>
          <p:cNvPicPr>
            <a:picLocks noGrp="1" noChangeAspect="1" noChangeArrowheads="1"/>
          </p:cNvPicPr>
          <p:nvPr>
            <p:ph sz="half" idx="2"/>
          </p:nvPr>
        </p:nvPicPr>
        <p:blipFill>
          <a:blip r:embed="rId5" cstate="print"/>
          <a:srcRect/>
          <a:stretch>
            <a:fillRect/>
          </a:stretch>
        </p:blipFill>
        <p:spPr bwMode="auto">
          <a:xfrm>
            <a:off x="6084168" y="1772816"/>
            <a:ext cx="1911623" cy="3063346"/>
          </a:xfrm>
          <a:prstGeom prst="rect">
            <a:avLst/>
          </a:prstGeom>
          <a:noFill/>
          <a:ln w="9525">
            <a:noFill/>
            <a:miter lim="800000"/>
            <a:headEnd/>
            <a:tailEnd/>
          </a:ln>
        </p:spPr>
      </p:pic>
      <p:graphicFrame>
        <p:nvGraphicFramePr>
          <p:cNvPr id="3" name="Object 2"/>
          <p:cNvGraphicFramePr>
            <a:graphicFrameLocks noChangeAspect="1"/>
          </p:cNvGraphicFramePr>
          <p:nvPr>
            <p:extLst>
              <p:ext uri="{D42A27DB-BD31-4B8C-83A1-F6EECF244321}">
                <p14:modId xmlns:p14="http://schemas.microsoft.com/office/powerpoint/2010/main" val="1006232677"/>
              </p:ext>
            </p:extLst>
          </p:nvPr>
        </p:nvGraphicFramePr>
        <p:xfrm>
          <a:off x="1547664" y="1916832"/>
          <a:ext cx="1790700" cy="503238"/>
        </p:xfrm>
        <a:graphic>
          <a:graphicData uri="http://schemas.openxmlformats.org/presentationml/2006/ole">
            <mc:AlternateContent xmlns:mc="http://schemas.openxmlformats.org/markup-compatibility/2006">
              <mc:Choice xmlns:v="urn:schemas-microsoft-com:vml" Requires="v">
                <p:oleObj spid="_x0000_s9235" name="Equation" r:id="rId6" imgW="1091726" imgH="304668" progId="Equation.DSMT4">
                  <p:embed/>
                </p:oleObj>
              </mc:Choice>
              <mc:Fallback>
                <p:oleObj name="Equation" r:id="rId6" imgW="1091726" imgH="304668"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664" y="1916832"/>
                        <a:ext cx="17907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99"/>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36590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1. Νηματικός ρευματοφόρος αγωγός απείρου μήκους (2)</a:t>
            </a:r>
            <a:endParaRPr lang="en-GB" kern="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sz="half" idx="2"/>
          </p:nvPr>
        </p:nvSpPr>
        <p:spPr/>
        <p:txBody>
          <a:bodyPr/>
          <a:lstStyle/>
          <a:p>
            <a:endParaRPr lang="en-US"/>
          </a:p>
        </p:txBody>
      </p:sp>
      <p:sp>
        <p:nvSpPr>
          <p:cNvPr id="11" name="Text Box 6"/>
          <p:cNvSpPr txBox="1">
            <a:spLocks noChangeArrowheads="1"/>
          </p:cNvSpPr>
          <p:nvPr/>
        </p:nvSpPr>
        <p:spPr bwMode="auto">
          <a:xfrm>
            <a:off x="2784376" y="2111474"/>
            <a:ext cx="4339650" cy="830997"/>
          </a:xfrm>
          <a:prstGeom prst="rect">
            <a:avLst/>
          </a:prstGeom>
          <a:noFill/>
          <a:ln w="9525">
            <a:noFill/>
            <a:miter lim="800000"/>
            <a:headEnd/>
            <a:tailEnd/>
          </a:ln>
          <a:effectLst/>
        </p:spPr>
        <p:txBody>
          <a:bodyPr wrap="none">
            <a:spAutoFit/>
          </a:bodyPr>
          <a:lstStyle/>
          <a:p>
            <a:r>
              <a:rPr lang="el-GR" dirty="0">
                <a:solidFill>
                  <a:srgbClr val="C00000"/>
                </a:solidFill>
              </a:rPr>
              <a:t>Επιλέγω έναν κύκλο ακτίνας ρ </a:t>
            </a:r>
          </a:p>
          <a:p>
            <a:r>
              <a:rPr lang="el-GR" dirty="0">
                <a:solidFill>
                  <a:srgbClr val="C00000"/>
                </a:solidFill>
              </a:rPr>
              <a:t>με κέντρο τον άξονα των  </a:t>
            </a:r>
            <a:r>
              <a:rPr lang="en-US" dirty="0">
                <a:solidFill>
                  <a:srgbClr val="C00000"/>
                </a:solidFill>
              </a:rPr>
              <a:t>z</a:t>
            </a:r>
            <a:r>
              <a:rPr lang="el-GR" dirty="0">
                <a:solidFill>
                  <a:srgbClr val="C00000"/>
                </a:solidFill>
              </a:rPr>
              <a:t>.</a:t>
            </a:r>
          </a:p>
        </p:txBody>
      </p:sp>
      <p:graphicFrame>
        <p:nvGraphicFramePr>
          <p:cNvPr id="12" name="Object 7"/>
          <p:cNvGraphicFramePr>
            <a:graphicFrameLocks noChangeAspect="1"/>
          </p:cNvGraphicFramePr>
          <p:nvPr/>
        </p:nvGraphicFramePr>
        <p:xfrm>
          <a:off x="3394075" y="4582120"/>
          <a:ext cx="1622425" cy="455613"/>
        </p:xfrm>
        <a:graphic>
          <a:graphicData uri="http://schemas.openxmlformats.org/presentationml/2006/ole">
            <mc:AlternateContent xmlns:mc="http://schemas.openxmlformats.org/markup-compatibility/2006">
              <mc:Choice xmlns:v="urn:schemas-microsoft-com:vml" Requires="v">
                <p:oleObj spid="_x0000_s10296" name="Equation" r:id="rId5" imgW="812520" imgH="228600" progId="Equation.DSMT4">
                  <p:embed/>
                </p:oleObj>
              </mc:Choice>
              <mc:Fallback>
                <p:oleObj name="Equation" r:id="rId5" imgW="81252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4075" y="4582120"/>
                        <a:ext cx="1622425"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4"/>
          <p:cNvPicPr>
            <a:picLocks noChangeAspect="1" noChangeArrowheads="1"/>
          </p:cNvPicPr>
          <p:nvPr/>
        </p:nvPicPr>
        <p:blipFill>
          <a:blip r:embed="rId7" cstate="print"/>
          <a:srcRect/>
          <a:stretch>
            <a:fillRect/>
          </a:stretch>
        </p:blipFill>
        <p:spPr bwMode="auto">
          <a:xfrm>
            <a:off x="408112" y="1967458"/>
            <a:ext cx="2124075" cy="2390775"/>
          </a:xfrm>
          <a:prstGeom prst="rect">
            <a:avLst/>
          </a:prstGeom>
          <a:noFill/>
          <a:ln w="9525">
            <a:noFill/>
            <a:miter lim="800000"/>
            <a:headEnd/>
            <a:tailEnd/>
          </a:ln>
        </p:spPr>
      </p:pic>
      <p:graphicFrame>
        <p:nvGraphicFramePr>
          <p:cNvPr id="14" name="Object 3"/>
          <p:cNvGraphicFramePr>
            <a:graphicFrameLocks noChangeAspect="1"/>
          </p:cNvGraphicFramePr>
          <p:nvPr>
            <p:extLst>
              <p:ext uri="{D42A27DB-BD31-4B8C-83A1-F6EECF244321}">
                <p14:modId xmlns:p14="http://schemas.microsoft.com/office/powerpoint/2010/main" val="3977936124"/>
              </p:ext>
            </p:extLst>
          </p:nvPr>
        </p:nvGraphicFramePr>
        <p:xfrm>
          <a:off x="3089275" y="1306513"/>
          <a:ext cx="1482725" cy="558800"/>
        </p:xfrm>
        <a:graphic>
          <a:graphicData uri="http://schemas.openxmlformats.org/presentationml/2006/ole">
            <mc:AlternateContent xmlns:mc="http://schemas.openxmlformats.org/markup-compatibility/2006">
              <mc:Choice xmlns:v="urn:schemas-microsoft-com:vml" Requires="v">
                <p:oleObj spid="_x0000_s10297" name="Equation" r:id="rId8" imgW="672840" imgH="253800" progId="Equation.DSMT4">
                  <p:embed/>
                </p:oleObj>
              </mc:Choice>
              <mc:Fallback>
                <p:oleObj name="Equation" r:id="rId8" imgW="672840" imgH="253800" progId="Equation.DSMT4">
                  <p:embed/>
                  <p:pic>
                    <p:nvPicPr>
                      <p:cNvPr id="0" name=""/>
                      <p:cNvPicPr>
                        <a:picLocks noChangeAspect="1" noChangeArrowheads="1"/>
                      </p:cNvPicPr>
                      <p:nvPr/>
                    </p:nvPicPr>
                    <p:blipFill>
                      <a:blip r:embed="rId9"/>
                      <a:srcRect/>
                      <a:stretch>
                        <a:fillRect/>
                      </a:stretch>
                    </p:blipFill>
                    <p:spPr bwMode="auto">
                      <a:xfrm>
                        <a:off x="3089275" y="1306513"/>
                        <a:ext cx="1482725"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5"/>
          <p:cNvSpPr>
            <a:spLocks noChangeArrowheads="1"/>
          </p:cNvSpPr>
          <p:nvPr/>
        </p:nvSpPr>
        <p:spPr bwMode="auto">
          <a:xfrm>
            <a:off x="624136" y="1247378"/>
            <a:ext cx="2537874" cy="461665"/>
          </a:xfrm>
          <a:prstGeom prst="rect">
            <a:avLst/>
          </a:prstGeom>
          <a:noFill/>
          <a:ln w="9525">
            <a:noFill/>
            <a:miter lim="800000"/>
            <a:headEnd/>
            <a:tailEnd/>
          </a:ln>
          <a:effectLst/>
        </p:spPr>
        <p:txBody>
          <a:bodyPr wrap="none" anchor="ctr">
            <a:spAutoFit/>
          </a:bodyPr>
          <a:lstStyle/>
          <a:p>
            <a:r>
              <a:rPr lang="el-GR" dirty="0" smtClean="0">
                <a:solidFill>
                  <a:srgbClr val="C00000"/>
                </a:solidFill>
              </a:rPr>
              <a:t>Λόγω συμμετρίας</a:t>
            </a:r>
            <a:endParaRPr lang="el-GR" dirty="0">
              <a:solidFill>
                <a:srgbClr val="C00000"/>
              </a:solidFill>
            </a:endParaRPr>
          </a:p>
        </p:txBody>
      </p:sp>
      <p:sp>
        <p:nvSpPr>
          <p:cNvPr id="16" name="Rectangle 3"/>
          <p:cNvSpPr>
            <a:spLocks noChangeArrowheads="1"/>
          </p:cNvSpPr>
          <p:nvPr/>
        </p:nvSpPr>
        <p:spPr bwMode="auto">
          <a:xfrm>
            <a:off x="2712368" y="3191594"/>
            <a:ext cx="6280150" cy="457200"/>
          </a:xfrm>
          <a:prstGeom prst="rect">
            <a:avLst/>
          </a:prstGeom>
          <a:noFill/>
          <a:ln w="9525">
            <a:noFill/>
            <a:miter lim="800000"/>
            <a:headEnd/>
            <a:tailEnd/>
          </a:ln>
          <a:effectLst/>
        </p:spPr>
        <p:txBody>
          <a:bodyPr wrap="none" anchor="ctr">
            <a:spAutoFit/>
          </a:bodyPr>
          <a:lstStyle/>
          <a:p>
            <a:r>
              <a:rPr lang="el-GR" dirty="0">
                <a:solidFill>
                  <a:srgbClr val="C00000"/>
                </a:solidFill>
              </a:rPr>
              <a:t>Από την ολοκληρωτική μορφή νόμου </a:t>
            </a:r>
            <a:r>
              <a:rPr lang="en-US" dirty="0">
                <a:solidFill>
                  <a:srgbClr val="C00000"/>
                </a:solidFill>
              </a:rPr>
              <a:t>Ampere</a:t>
            </a:r>
            <a:endParaRPr lang="el-GR" dirty="0">
              <a:solidFill>
                <a:srgbClr val="C00000"/>
              </a:solidFill>
            </a:endParaRPr>
          </a:p>
        </p:txBody>
      </p:sp>
      <p:graphicFrame>
        <p:nvGraphicFramePr>
          <p:cNvPr id="17" name="Object 4"/>
          <p:cNvGraphicFramePr>
            <a:graphicFrameLocks noChangeAspect="1"/>
          </p:cNvGraphicFramePr>
          <p:nvPr>
            <p:extLst>
              <p:ext uri="{D42A27DB-BD31-4B8C-83A1-F6EECF244321}">
                <p14:modId xmlns:p14="http://schemas.microsoft.com/office/powerpoint/2010/main" val="1018579553"/>
              </p:ext>
            </p:extLst>
          </p:nvPr>
        </p:nvGraphicFramePr>
        <p:xfrm>
          <a:off x="3551238" y="3695700"/>
          <a:ext cx="4562475" cy="966788"/>
        </p:xfrm>
        <a:graphic>
          <a:graphicData uri="http://schemas.openxmlformats.org/presentationml/2006/ole">
            <mc:AlternateContent xmlns:mc="http://schemas.openxmlformats.org/markup-compatibility/2006">
              <mc:Choice xmlns:v="urn:schemas-microsoft-com:vml" Requires="v">
                <p:oleObj spid="_x0000_s10298" name="Equation" r:id="rId10" imgW="2286000" imgH="482400" progId="Equation.DSMT4">
                  <p:embed/>
                </p:oleObj>
              </mc:Choice>
              <mc:Fallback>
                <p:oleObj name="Equation" r:id="rId10" imgW="2286000" imgH="482400" progId="Equation.DSMT4">
                  <p:embed/>
                  <p:pic>
                    <p:nvPicPr>
                      <p:cNvPr id="0" name=""/>
                      <p:cNvPicPr>
                        <a:picLocks noChangeAspect="1" noChangeArrowheads="1"/>
                      </p:cNvPicPr>
                      <p:nvPr/>
                    </p:nvPicPr>
                    <p:blipFill>
                      <a:blip r:embed="rId11"/>
                      <a:srcRect/>
                      <a:stretch>
                        <a:fillRect/>
                      </a:stretch>
                    </p:blipFill>
                    <p:spPr bwMode="auto">
                      <a:xfrm>
                        <a:off x="3551238" y="3695700"/>
                        <a:ext cx="4562475" cy="966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
          <p:cNvGraphicFramePr>
            <a:graphicFrameLocks noChangeAspect="1"/>
          </p:cNvGraphicFramePr>
          <p:nvPr/>
        </p:nvGraphicFramePr>
        <p:xfrm>
          <a:off x="2789238" y="5075833"/>
          <a:ext cx="2206625" cy="992187"/>
        </p:xfrm>
        <a:graphic>
          <a:graphicData uri="http://schemas.openxmlformats.org/presentationml/2006/ole">
            <mc:AlternateContent xmlns:mc="http://schemas.openxmlformats.org/markup-compatibility/2006">
              <mc:Choice xmlns:v="urn:schemas-microsoft-com:vml" Requires="v">
                <p:oleObj spid="_x0000_s10299" name="Equation" r:id="rId12" imgW="1104840" imgH="495000" progId="Equation.DSMT4">
                  <p:embed/>
                </p:oleObj>
              </mc:Choice>
              <mc:Fallback>
                <p:oleObj name="Equation" r:id="rId12" imgW="1104840" imgH="4950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89238" y="5075833"/>
                        <a:ext cx="2206625" cy="992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6"/>
          <p:cNvSpPr>
            <a:spLocks noChangeArrowheads="1"/>
          </p:cNvSpPr>
          <p:nvPr/>
        </p:nvSpPr>
        <p:spPr bwMode="auto">
          <a:xfrm>
            <a:off x="1416224" y="5279826"/>
            <a:ext cx="966788" cy="457200"/>
          </a:xfrm>
          <a:prstGeom prst="rect">
            <a:avLst/>
          </a:prstGeom>
          <a:noFill/>
          <a:ln w="9525">
            <a:noFill/>
            <a:miter lim="800000"/>
            <a:headEnd/>
            <a:tailEnd/>
          </a:ln>
          <a:effectLst/>
        </p:spPr>
        <p:txBody>
          <a:bodyPr wrap="none" anchor="ctr">
            <a:spAutoFit/>
          </a:bodyPr>
          <a:lstStyle/>
          <a:p>
            <a:r>
              <a:rPr lang="el-GR" dirty="0">
                <a:solidFill>
                  <a:srgbClr val="C00000"/>
                </a:solidFill>
              </a:rPr>
              <a:t>οπότε</a:t>
            </a:r>
          </a:p>
        </p:txBody>
      </p:sp>
      <p:graphicFrame>
        <p:nvGraphicFramePr>
          <p:cNvPr id="20" name="Object 5"/>
          <p:cNvGraphicFramePr>
            <a:graphicFrameLocks noChangeAspect="1"/>
          </p:cNvGraphicFramePr>
          <p:nvPr/>
        </p:nvGraphicFramePr>
        <p:xfrm>
          <a:off x="6270625" y="5063133"/>
          <a:ext cx="2155825" cy="1017587"/>
        </p:xfrm>
        <a:graphic>
          <a:graphicData uri="http://schemas.openxmlformats.org/presentationml/2006/ole">
            <mc:AlternateContent xmlns:mc="http://schemas.openxmlformats.org/markup-compatibility/2006">
              <mc:Choice xmlns:v="urn:schemas-microsoft-com:vml" Requires="v">
                <p:oleObj spid="_x0000_s10300" name="Equation" r:id="rId14" imgW="1079280" imgH="507960" progId="Equation.DSMT4">
                  <p:embed/>
                </p:oleObj>
              </mc:Choice>
              <mc:Fallback>
                <p:oleObj name="Equation" r:id="rId14" imgW="1079280" imgH="50796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70625" y="5063133"/>
                        <a:ext cx="2155825" cy="1017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6"/>
          <p:cNvSpPr>
            <a:spLocks noChangeArrowheads="1"/>
          </p:cNvSpPr>
          <p:nvPr/>
        </p:nvSpPr>
        <p:spPr bwMode="auto">
          <a:xfrm>
            <a:off x="5448672" y="5279826"/>
            <a:ext cx="356188" cy="461665"/>
          </a:xfrm>
          <a:prstGeom prst="rect">
            <a:avLst/>
          </a:prstGeom>
          <a:noFill/>
          <a:ln w="9525">
            <a:noFill/>
            <a:miter lim="800000"/>
            <a:headEnd/>
            <a:tailEnd/>
          </a:ln>
          <a:effectLst/>
        </p:spPr>
        <p:txBody>
          <a:bodyPr wrap="none" anchor="ctr">
            <a:spAutoFit/>
          </a:bodyPr>
          <a:lstStyle/>
          <a:p>
            <a:r>
              <a:rPr lang="el-GR" dirty="0" smtClean="0">
                <a:solidFill>
                  <a:srgbClr val="C00000"/>
                </a:solidFill>
              </a:rPr>
              <a:t>ή</a:t>
            </a:r>
            <a:endParaRPr lang="el-GR" dirty="0">
              <a:solidFill>
                <a:srgbClr val="C00000"/>
              </a:solidFill>
            </a:endParaRPr>
          </a:p>
        </p:txBody>
      </p:sp>
      <p:sp>
        <p:nvSpPr>
          <p:cNvPr id="3" name="Content Placeholder 2"/>
          <p:cNvSpPr>
            <a:spLocks noGrp="1"/>
          </p:cNvSpPr>
          <p:nvPr>
            <p:ph sz="half" idx="1"/>
          </p:nvPr>
        </p:nvSpPr>
        <p:spPr/>
        <p:txBody>
          <a:bodyPr/>
          <a:lstStyle/>
          <a:p>
            <a:endParaRPr lang="en-US"/>
          </a:p>
        </p:txBody>
      </p:sp>
    </p:spTree>
    <p:extLst>
      <p:ext uri="{BB962C8B-B14F-4D97-AF65-F5344CB8AC3E}">
        <p14:creationId xmlns:p14="http://schemas.microsoft.com/office/powerpoint/2010/main" val="4000610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n-US" dirty="0" smtClean="0"/>
              <a:t>2.</a:t>
            </a:r>
            <a:r>
              <a:rPr lang="el-GR" dirty="0" smtClean="0"/>
              <a:t>Κυλινδρικός </a:t>
            </a:r>
            <a:r>
              <a:rPr lang="el-GR" dirty="0"/>
              <a:t>ρευματοφόρος αγωγός απείρου μήκους </a:t>
            </a:r>
            <a:r>
              <a:rPr lang="el-GR" dirty="0" smtClean="0"/>
              <a:t>(</a:t>
            </a:r>
            <a:r>
              <a:rPr lang="en-US" dirty="0"/>
              <a:t>1</a:t>
            </a:r>
            <a:r>
              <a:rPr lang="el-GR" dirty="0" smtClean="0"/>
              <a:t>)</a:t>
            </a:r>
            <a:endParaRPr lang="en-GB" kern="0" dirty="0"/>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6358" y="2564904"/>
            <a:ext cx="4308342" cy="1580505"/>
          </a:xfrm>
        </p:spPr>
      </p:pic>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9" name="Text Box 6"/>
          <p:cNvSpPr txBox="1">
            <a:spLocks noChangeArrowheads="1"/>
          </p:cNvSpPr>
          <p:nvPr/>
        </p:nvSpPr>
        <p:spPr bwMode="auto">
          <a:xfrm>
            <a:off x="4584700" y="4145409"/>
            <a:ext cx="4679950" cy="430887"/>
          </a:xfrm>
          <a:prstGeom prst="rect">
            <a:avLst/>
          </a:prstGeom>
          <a:noFill/>
          <a:ln w="9525">
            <a:noFill/>
            <a:miter lim="800000"/>
            <a:headEnd/>
            <a:tailEnd/>
          </a:ln>
          <a:effectLst/>
        </p:spPr>
        <p:txBody>
          <a:bodyPr>
            <a:spAutoFit/>
          </a:bodyPr>
          <a:lstStyle/>
          <a:p>
            <a:r>
              <a:rPr lang="el-GR" sz="2200" dirty="0"/>
              <a:t>Πυκνότητα ρεύματος</a:t>
            </a:r>
          </a:p>
        </p:txBody>
      </p:sp>
      <p:sp>
        <p:nvSpPr>
          <p:cNvPr id="10" name="Text Box 6"/>
          <p:cNvSpPr txBox="1">
            <a:spLocks noChangeArrowheads="1"/>
          </p:cNvSpPr>
          <p:nvPr/>
        </p:nvSpPr>
        <p:spPr bwMode="auto">
          <a:xfrm>
            <a:off x="4584700" y="1984822"/>
            <a:ext cx="4679950" cy="1785104"/>
          </a:xfrm>
          <a:prstGeom prst="rect">
            <a:avLst/>
          </a:prstGeom>
          <a:noFill/>
          <a:ln w="9525">
            <a:noFill/>
            <a:miter lim="800000"/>
            <a:headEnd/>
            <a:tailEnd/>
          </a:ln>
          <a:effectLst/>
        </p:spPr>
        <p:txBody>
          <a:bodyPr>
            <a:spAutoFit/>
          </a:bodyPr>
          <a:lstStyle/>
          <a:p>
            <a:r>
              <a:rPr lang="el-GR" sz="2200" dirty="0" smtClean="0"/>
              <a:t>Έστω συμπαγής μεταλλικός κυλινδρικός αγωγός ακτίνας α που διαρρέεται από ρεύμα Ι.</a:t>
            </a:r>
          </a:p>
          <a:p>
            <a:endParaRPr lang="el-GR" sz="2200" dirty="0"/>
          </a:p>
          <a:p>
            <a:r>
              <a:rPr lang="el-GR" sz="2200" dirty="0" smtClean="0"/>
              <a:t>Τότε: </a:t>
            </a:r>
            <a:endParaRPr lang="el-GR" sz="2200" dirty="0"/>
          </a:p>
        </p:txBody>
      </p:sp>
      <p:graphicFrame>
        <p:nvGraphicFramePr>
          <p:cNvPr id="11" name="Object 10"/>
          <p:cNvGraphicFramePr>
            <a:graphicFrameLocks noGrp="1" noChangeAspect="1"/>
          </p:cNvGraphicFramePr>
          <p:nvPr>
            <p:extLst>
              <p:ext uri="{D42A27DB-BD31-4B8C-83A1-F6EECF244321}">
                <p14:modId xmlns:p14="http://schemas.microsoft.com/office/powerpoint/2010/main" val="3981723160"/>
              </p:ext>
            </p:extLst>
          </p:nvPr>
        </p:nvGraphicFramePr>
        <p:xfrm>
          <a:off x="7236296" y="3953658"/>
          <a:ext cx="1476375" cy="814387"/>
        </p:xfrm>
        <a:graphic>
          <a:graphicData uri="http://schemas.openxmlformats.org/presentationml/2006/ole">
            <mc:AlternateContent xmlns:mc="http://schemas.openxmlformats.org/markup-compatibility/2006">
              <mc:Choice xmlns:v="urn:schemas-microsoft-com:vml" Requires="v">
                <p:oleObj spid="_x0000_s23560" name="Equation" r:id="rId6" imgW="736280" imgH="406224" progId="Equation.DSMT4">
                  <p:embed/>
                </p:oleObj>
              </mc:Choice>
              <mc:Fallback>
                <p:oleObj name="Equation" r:id="rId6" imgW="736280" imgH="406224" progId="Equation.DSMT4">
                  <p:embed/>
                  <p:pic>
                    <p:nvPicPr>
                      <p:cNvPr id="0" name="Object 4"/>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6296" y="3953658"/>
                        <a:ext cx="147637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833509" y="4293096"/>
            <a:ext cx="2658371" cy="283200"/>
          </a:xfrm>
          <a:prstGeom prst="rect">
            <a:avLst/>
          </a:prstGeom>
        </p:spPr>
        <p:txBody>
          <a:bodyPr vert="horz" wrap="square" lIns="91440" tIns="45720" rIns="91440" bIns="45720" rtlCol="0" anchor="ctr">
            <a:normAutofit fontScale="85000" lnSpcReduction="20000"/>
          </a:bodyPr>
          <a:lstStyle/>
          <a:p>
            <a:r>
              <a:rPr lang="el-GR" dirty="0" smtClean="0"/>
              <a:t>Πηγή: [</a:t>
            </a:r>
            <a:r>
              <a:rPr lang="en-US" u="sng" dirty="0" smtClean="0">
                <a:hlinkClick r:id="rId8"/>
              </a:rPr>
              <a:t>www.ic.sunysb.edu</a:t>
            </a:r>
            <a:r>
              <a:rPr lang="el-GR" u="sng" dirty="0" smtClean="0"/>
              <a:t>]</a:t>
            </a:r>
            <a:endParaRPr lang="en-US" dirty="0" smtClean="0"/>
          </a:p>
        </p:txBody>
      </p:sp>
    </p:spTree>
    <p:extLst>
      <p:ext uri="{BB962C8B-B14F-4D97-AF65-F5344CB8AC3E}">
        <p14:creationId xmlns:p14="http://schemas.microsoft.com/office/powerpoint/2010/main" val="3893932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2. Κυλινδρικός ρευματοφόρος αγωγός απείρου μήκους </a:t>
            </a:r>
            <a:r>
              <a:rPr lang="el-GR" dirty="0" smtClean="0"/>
              <a:t>(2)</a:t>
            </a:r>
            <a:endParaRPr lang="en-GB" kern="0" dirty="0"/>
          </a:p>
        </p:txBody>
      </p:sp>
      <p:sp>
        <p:nvSpPr>
          <p:cNvPr id="13" name="Content Placeholder 12"/>
          <p:cNvSpPr>
            <a:spLocks noGrp="1"/>
          </p:cNvSpPr>
          <p:nvPr>
            <p:ph idx="1"/>
          </p:nvPr>
        </p:nvSpPr>
        <p:spPr/>
        <p:txBody>
          <a:bodyPr/>
          <a:lstStyle/>
          <a:p>
            <a:endParaRPr lang="en-US"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14" name="Picture 3" descr="conductor"/>
          <p:cNvPicPr>
            <a:picLocks noChangeAspect="1" noChangeArrowheads="1"/>
          </p:cNvPicPr>
          <p:nvPr/>
        </p:nvPicPr>
        <p:blipFill>
          <a:blip r:embed="rId5" cstate="print"/>
          <a:srcRect/>
          <a:stretch>
            <a:fillRect/>
          </a:stretch>
        </p:blipFill>
        <p:spPr bwMode="auto">
          <a:xfrm>
            <a:off x="2771800" y="4454072"/>
            <a:ext cx="2075656" cy="1571971"/>
          </a:xfrm>
          <a:prstGeom prst="rect">
            <a:avLst/>
          </a:prstGeom>
          <a:noFill/>
          <a:ln w="28575">
            <a:solidFill>
              <a:schemeClr val="folHlink"/>
            </a:solidFill>
            <a:miter lim="800000"/>
            <a:headEnd/>
            <a:tailEnd/>
          </a:ln>
        </p:spPr>
      </p:pic>
      <p:graphicFrame>
        <p:nvGraphicFramePr>
          <p:cNvPr id="15" name="Object 4"/>
          <p:cNvGraphicFramePr>
            <a:graphicFrameLocks noChangeAspect="1"/>
          </p:cNvGraphicFramePr>
          <p:nvPr>
            <p:extLst>
              <p:ext uri="{D42A27DB-BD31-4B8C-83A1-F6EECF244321}">
                <p14:modId xmlns:p14="http://schemas.microsoft.com/office/powerpoint/2010/main" val="2599342712"/>
              </p:ext>
            </p:extLst>
          </p:nvPr>
        </p:nvGraphicFramePr>
        <p:xfrm>
          <a:off x="4278436" y="2204864"/>
          <a:ext cx="1476375" cy="814388"/>
        </p:xfrm>
        <a:graphic>
          <a:graphicData uri="http://schemas.openxmlformats.org/presentationml/2006/ole">
            <mc:AlternateContent xmlns:mc="http://schemas.openxmlformats.org/markup-compatibility/2006">
              <mc:Choice xmlns:v="urn:schemas-microsoft-com:vml" Requires="v">
                <p:oleObj spid="_x0000_s11306" name="Equation" r:id="rId6" imgW="736560" imgH="406080" progId="Equation.DSMT4">
                  <p:embed/>
                </p:oleObj>
              </mc:Choice>
              <mc:Fallback>
                <p:oleObj name="Equation" r:id="rId6" imgW="736560" imgH="4060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8436" y="2204864"/>
                        <a:ext cx="1476375" cy="814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 Box 6"/>
          <p:cNvSpPr txBox="1">
            <a:spLocks noChangeArrowheads="1"/>
          </p:cNvSpPr>
          <p:nvPr/>
        </p:nvSpPr>
        <p:spPr bwMode="auto">
          <a:xfrm>
            <a:off x="3347864" y="1844824"/>
            <a:ext cx="4679950" cy="430887"/>
          </a:xfrm>
          <a:prstGeom prst="rect">
            <a:avLst/>
          </a:prstGeom>
          <a:noFill/>
          <a:ln w="9525">
            <a:noFill/>
            <a:miter lim="800000"/>
            <a:headEnd/>
            <a:tailEnd/>
          </a:ln>
          <a:effectLst/>
        </p:spPr>
        <p:txBody>
          <a:bodyPr>
            <a:spAutoFit/>
          </a:bodyPr>
          <a:lstStyle/>
          <a:p>
            <a:r>
              <a:rPr lang="el-GR" sz="2200" dirty="0" smtClean="0"/>
              <a:t>Πυκνότητα ρεύματος</a:t>
            </a:r>
            <a:endParaRPr lang="el-GR" sz="2200" dirty="0"/>
          </a:p>
        </p:txBody>
      </p:sp>
      <p:graphicFrame>
        <p:nvGraphicFramePr>
          <p:cNvPr id="17" name="Object 3"/>
          <p:cNvGraphicFramePr>
            <a:graphicFrameLocks noChangeAspect="1"/>
          </p:cNvGraphicFramePr>
          <p:nvPr>
            <p:extLst>
              <p:ext uri="{D42A27DB-BD31-4B8C-83A1-F6EECF244321}">
                <p14:modId xmlns:p14="http://schemas.microsoft.com/office/powerpoint/2010/main" val="3434047722"/>
              </p:ext>
            </p:extLst>
          </p:nvPr>
        </p:nvGraphicFramePr>
        <p:xfrm>
          <a:off x="6156176" y="4722532"/>
          <a:ext cx="1371600" cy="517525"/>
        </p:xfrm>
        <a:graphic>
          <a:graphicData uri="http://schemas.openxmlformats.org/presentationml/2006/ole">
            <mc:AlternateContent xmlns:mc="http://schemas.openxmlformats.org/markup-compatibility/2006">
              <mc:Choice xmlns:v="urn:schemas-microsoft-com:vml" Requires="v">
                <p:oleObj spid="_x0000_s11307" name="Equation" r:id="rId8" imgW="672840" imgH="253800" progId="Equation.DSMT4">
                  <p:embed/>
                </p:oleObj>
              </mc:Choice>
              <mc:Fallback>
                <p:oleObj name="Equation" r:id="rId8" imgW="672840" imgH="253800" progId="Equation.DSMT4">
                  <p:embed/>
                  <p:pic>
                    <p:nvPicPr>
                      <p:cNvPr id="0" name=""/>
                      <p:cNvPicPr>
                        <a:picLocks noChangeAspect="1" noChangeArrowheads="1"/>
                      </p:cNvPicPr>
                      <p:nvPr/>
                    </p:nvPicPr>
                    <p:blipFill>
                      <a:blip r:embed="rId9"/>
                      <a:srcRect/>
                      <a:stretch>
                        <a:fillRect/>
                      </a:stretch>
                    </p:blipFill>
                    <p:spPr bwMode="auto">
                      <a:xfrm>
                        <a:off x="6156176" y="4722532"/>
                        <a:ext cx="1371600"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5"/>
          <p:cNvSpPr>
            <a:spLocks noChangeArrowheads="1"/>
          </p:cNvSpPr>
          <p:nvPr/>
        </p:nvSpPr>
        <p:spPr bwMode="auto">
          <a:xfrm>
            <a:off x="5248622" y="4149080"/>
            <a:ext cx="3082126" cy="430887"/>
          </a:xfrm>
          <a:prstGeom prst="rect">
            <a:avLst/>
          </a:prstGeom>
          <a:noFill/>
          <a:ln w="9525">
            <a:noFill/>
            <a:miter lim="800000"/>
            <a:headEnd/>
            <a:tailEnd/>
          </a:ln>
          <a:effectLst/>
        </p:spPr>
        <p:txBody>
          <a:bodyPr wrap="none" anchor="ctr">
            <a:spAutoFit/>
          </a:bodyPr>
          <a:lstStyle/>
          <a:p>
            <a:r>
              <a:rPr lang="el-GR" sz="2200" dirty="0" smtClean="0"/>
              <a:t>Λόγω συμμετρίας πρέπει</a:t>
            </a:r>
            <a:endParaRPr lang="el-GR" sz="2200" dirty="0"/>
          </a:p>
        </p:txBody>
      </p:sp>
      <p:pic>
        <p:nvPicPr>
          <p:cNvPr id="19" name="Picture 8"/>
          <p:cNvPicPr>
            <a:picLocks noChangeAspect="1" noChangeArrowheads="1"/>
          </p:cNvPicPr>
          <p:nvPr/>
        </p:nvPicPr>
        <p:blipFill>
          <a:blip r:embed="rId10" cstate="print"/>
          <a:srcRect/>
          <a:stretch>
            <a:fillRect/>
          </a:stretch>
        </p:blipFill>
        <p:spPr bwMode="auto">
          <a:xfrm>
            <a:off x="390525" y="1071563"/>
            <a:ext cx="2000250" cy="4657725"/>
          </a:xfrm>
          <a:prstGeom prst="rect">
            <a:avLst/>
          </a:prstGeom>
          <a:noFill/>
          <a:ln w="9525">
            <a:noFill/>
            <a:miter lim="800000"/>
            <a:headEnd/>
            <a:tailEnd/>
          </a:ln>
        </p:spPr>
      </p:pic>
    </p:spTree>
    <p:extLst>
      <p:ext uri="{BB962C8B-B14F-4D97-AF65-F5344CB8AC3E}">
        <p14:creationId xmlns:p14="http://schemas.microsoft.com/office/powerpoint/2010/main" val="1148355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2. Κυλινδρικός ρευματοφόρος αγωγός απείρου μήκους (3)</a:t>
            </a:r>
            <a:endParaRPr lang="en-GB" kern="0" dirty="0"/>
          </a:p>
        </p:txBody>
      </p:sp>
      <p:sp>
        <p:nvSpPr>
          <p:cNvPr id="5" name="Θέση περιεχομένου 4"/>
          <p:cNvSpPr>
            <a:spLocks noGrp="1"/>
          </p:cNvSpPr>
          <p:nvPr>
            <p:ph idx="1"/>
          </p:nvPr>
        </p:nvSpPr>
        <p:spPr/>
        <p:txBody>
          <a:bodyPr>
            <a:noAutofit/>
          </a:bodyPr>
          <a:lstStyle/>
          <a:p>
            <a:endParaRPr lang="el-GR" sz="2000" dirty="0"/>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34" name="Text Box 6"/>
          <p:cNvSpPr txBox="1">
            <a:spLocks noChangeArrowheads="1"/>
          </p:cNvSpPr>
          <p:nvPr/>
        </p:nvSpPr>
        <p:spPr bwMode="auto">
          <a:xfrm>
            <a:off x="4224536" y="4183360"/>
            <a:ext cx="3024336" cy="430887"/>
          </a:xfrm>
          <a:prstGeom prst="rect">
            <a:avLst/>
          </a:prstGeom>
          <a:noFill/>
          <a:ln w="9525">
            <a:noFill/>
            <a:miter lim="800000"/>
            <a:headEnd/>
            <a:tailEnd/>
          </a:ln>
          <a:effectLst/>
        </p:spPr>
        <p:txBody>
          <a:bodyPr wrap="square">
            <a:spAutoFit/>
          </a:bodyPr>
          <a:lstStyle/>
          <a:p>
            <a:r>
              <a:rPr lang="el-GR" sz="2200" dirty="0" smtClean="0"/>
              <a:t>Προφανώς για </a:t>
            </a:r>
            <a:r>
              <a:rPr lang="el-GR" sz="2200" dirty="0" err="1" smtClean="0"/>
              <a:t>ρ≥α</a:t>
            </a:r>
            <a:endParaRPr lang="el-GR" sz="2200" dirty="0"/>
          </a:p>
        </p:txBody>
      </p:sp>
      <p:graphicFrame>
        <p:nvGraphicFramePr>
          <p:cNvPr id="35" name="Object 4"/>
          <p:cNvGraphicFramePr>
            <a:graphicFrameLocks noChangeAspect="1"/>
          </p:cNvGraphicFramePr>
          <p:nvPr>
            <p:extLst>
              <p:ext uri="{D42A27DB-BD31-4B8C-83A1-F6EECF244321}">
                <p14:modId xmlns:p14="http://schemas.microsoft.com/office/powerpoint/2010/main" val="769111195"/>
              </p:ext>
            </p:extLst>
          </p:nvPr>
        </p:nvGraphicFramePr>
        <p:xfrm>
          <a:off x="4427984" y="2492896"/>
          <a:ext cx="1476375" cy="814388"/>
        </p:xfrm>
        <a:graphic>
          <a:graphicData uri="http://schemas.openxmlformats.org/presentationml/2006/ole">
            <mc:AlternateContent xmlns:mc="http://schemas.openxmlformats.org/markup-compatibility/2006">
              <mc:Choice xmlns:v="urn:schemas-microsoft-com:vml" Requires="v">
                <p:oleObj spid="_x0000_s12359" name="Equation" r:id="rId5" imgW="736560" imgH="406080" progId="Equation.DSMT4">
                  <p:embed/>
                </p:oleObj>
              </mc:Choice>
              <mc:Fallback>
                <p:oleObj name="Equation" r:id="rId5" imgW="736560" imgH="406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2492896"/>
                        <a:ext cx="1476375" cy="814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Text Box 6"/>
          <p:cNvSpPr txBox="1">
            <a:spLocks noChangeArrowheads="1"/>
          </p:cNvSpPr>
          <p:nvPr/>
        </p:nvSpPr>
        <p:spPr bwMode="auto">
          <a:xfrm>
            <a:off x="3396729" y="1902326"/>
            <a:ext cx="4679950" cy="430887"/>
          </a:xfrm>
          <a:prstGeom prst="rect">
            <a:avLst/>
          </a:prstGeom>
          <a:noFill/>
          <a:ln w="9525">
            <a:noFill/>
            <a:miter lim="800000"/>
            <a:headEnd/>
            <a:tailEnd/>
          </a:ln>
          <a:effectLst/>
        </p:spPr>
        <p:txBody>
          <a:bodyPr>
            <a:spAutoFit/>
          </a:bodyPr>
          <a:lstStyle/>
          <a:p>
            <a:r>
              <a:rPr lang="el-GR" sz="2200" dirty="0"/>
              <a:t>Πυκνότητα ρεύματος</a:t>
            </a:r>
          </a:p>
        </p:txBody>
      </p:sp>
      <p:graphicFrame>
        <p:nvGraphicFramePr>
          <p:cNvPr id="37" name="Object 5"/>
          <p:cNvGraphicFramePr>
            <a:graphicFrameLocks noChangeAspect="1"/>
          </p:cNvGraphicFramePr>
          <p:nvPr/>
        </p:nvGraphicFramePr>
        <p:xfrm>
          <a:off x="4080520" y="4640560"/>
          <a:ext cx="3322637" cy="992187"/>
        </p:xfrm>
        <a:graphic>
          <a:graphicData uri="http://schemas.openxmlformats.org/presentationml/2006/ole">
            <mc:AlternateContent xmlns:mc="http://schemas.openxmlformats.org/markup-compatibility/2006">
              <mc:Choice xmlns:v="urn:schemas-microsoft-com:vml" Requires="v">
                <p:oleObj spid="_x0000_s12360" name="Equation" r:id="rId7" imgW="1663560" imgH="495000" progId="Equation.DSMT4">
                  <p:embed/>
                </p:oleObj>
              </mc:Choice>
              <mc:Fallback>
                <p:oleObj name="Equation" r:id="rId7" imgW="1663560" imgH="495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0520" y="4640560"/>
                        <a:ext cx="3322637" cy="992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8" name="Picture 5"/>
          <p:cNvPicPr>
            <a:picLocks noChangeAspect="1" noChangeArrowheads="1"/>
          </p:cNvPicPr>
          <p:nvPr/>
        </p:nvPicPr>
        <p:blipFill>
          <a:blip r:embed="rId9" cstate="print"/>
          <a:srcRect/>
          <a:stretch>
            <a:fillRect/>
          </a:stretch>
        </p:blipFill>
        <p:spPr bwMode="auto">
          <a:xfrm>
            <a:off x="1043608" y="1329102"/>
            <a:ext cx="2000250" cy="4657725"/>
          </a:xfrm>
          <a:prstGeom prst="rect">
            <a:avLst/>
          </a:prstGeom>
          <a:noFill/>
          <a:ln w="9525">
            <a:noFill/>
            <a:miter lim="800000"/>
            <a:headEnd/>
            <a:tailEnd/>
          </a:ln>
        </p:spPr>
      </p:pic>
    </p:spTree>
    <p:extLst>
      <p:ext uri="{BB962C8B-B14F-4D97-AF65-F5344CB8AC3E}">
        <p14:creationId xmlns:p14="http://schemas.microsoft.com/office/powerpoint/2010/main" val="2355915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2. Κυλινδρικός ρευματοφόρος αγωγός απείρου μήκους (4)</a:t>
            </a:r>
            <a:endParaRPr lang="en-GB" kern="0" dirty="0"/>
          </a:p>
        </p:txBody>
      </p:sp>
      <p:sp>
        <p:nvSpPr>
          <p:cNvPr id="5" name="Θέση περιεχομένου 4"/>
          <p:cNvSpPr>
            <a:spLocks noGrp="1"/>
          </p:cNvSpPr>
          <p:nvPr>
            <p:ph idx="1"/>
          </p:nvPr>
        </p:nvSpPr>
        <p:spPr/>
        <p:txBody>
          <a:bodyPr>
            <a:noAutofit/>
          </a:bodyPr>
          <a:lstStyle/>
          <a:p>
            <a:endParaRPr lang="el-GR" sz="24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14" name="Text Box 6"/>
          <p:cNvSpPr txBox="1">
            <a:spLocks noChangeArrowheads="1"/>
          </p:cNvSpPr>
          <p:nvPr/>
        </p:nvSpPr>
        <p:spPr bwMode="auto">
          <a:xfrm>
            <a:off x="3216424" y="2192288"/>
            <a:ext cx="3024336" cy="430887"/>
          </a:xfrm>
          <a:prstGeom prst="rect">
            <a:avLst/>
          </a:prstGeom>
          <a:noFill/>
          <a:ln w="9525">
            <a:noFill/>
            <a:miter lim="800000"/>
            <a:headEnd/>
            <a:tailEnd/>
          </a:ln>
          <a:effectLst/>
        </p:spPr>
        <p:txBody>
          <a:bodyPr wrap="square">
            <a:spAutoFit/>
          </a:bodyPr>
          <a:lstStyle/>
          <a:p>
            <a:r>
              <a:rPr lang="el-GR" sz="2200" dirty="0" smtClean="0"/>
              <a:t>Για </a:t>
            </a:r>
            <a:r>
              <a:rPr lang="el-GR" sz="2200" dirty="0" err="1" smtClean="0"/>
              <a:t>ρ≤α</a:t>
            </a:r>
            <a:r>
              <a:rPr lang="el-GR" sz="2200" dirty="0" smtClean="0"/>
              <a:t>:</a:t>
            </a:r>
            <a:endParaRPr lang="el-GR" sz="2200" dirty="0"/>
          </a:p>
        </p:txBody>
      </p:sp>
      <p:sp>
        <p:nvSpPr>
          <p:cNvPr id="15" name="Text Box 6"/>
          <p:cNvSpPr txBox="1">
            <a:spLocks noChangeArrowheads="1"/>
          </p:cNvSpPr>
          <p:nvPr/>
        </p:nvSpPr>
        <p:spPr bwMode="auto">
          <a:xfrm>
            <a:off x="3144416" y="1616224"/>
            <a:ext cx="4679950" cy="430887"/>
          </a:xfrm>
          <a:prstGeom prst="rect">
            <a:avLst/>
          </a:prstGeom>
          <a:noFill/>
          <a:ln w="9525">
            <a:noFill/>
            <a:miter lim="800000"/>
            <a:headEnd/>
            <a:tailEnd/>
          </a:ln>
          <a:effectLst/>
        </p:spPr>
        <p:txBody>
          <a:bodyPr>
            <a:spAutoFit/>
          </a:bodyPr>
          <a:lstStyle/>
          <a:p>
            <a:r>
              <a:rPr lang="el-GR" sz="2200" dirty="0"/>
              <a:t>Πυκνότητα ρεύματος</a:t>
            </a:r>
          </a:p>
        </p:txBody>
      </p:sp>
      <p:graphicFrame>
        <p:nvGraphicFramePr>
          <p:cNvPr id="16" name="Object 5"/>
          <p:cNvGraphicFramePr>
            <a:graphicFrameLocks noChangeAspect="1"/>
          </p:cNvGraphicFramePr>
          <p:nvPr/>
        </p:nvGraphicFramePr>
        <p:xfrm>
          <a:off x="3787775" y="5427365"/>
          <a:ext cx="3475038" cy="941387"/>
        </p:xfrm>
        <a:graphic>
          <a:graphicData uri="http://schemas.openxmlformats.org/presentationml/2006/ole">
            <mc:AlternateContent xmlns:mc="http://schemas.openxmlformats.org/markup-compatibility/2006">
              <mc:Choice xmlns:v="urn:schemas-microsoft-com:vml" Requires="v">
                <p:oleObj spid="_x0000_s13366" name="Equation" r:id="rId5" imgW="1739880" imgH="469800" progId="Equation.DSMT4">
                  <p:embed/>
                </p:oleObj>
              </mc:Choice>
              <mc:Fallback>
                <p:oleObj name="Equation" r:id="rId5" imgW="1739880" imgH="469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7775" y="5427365"/>
                        <a:ext cx="3475038" cy="941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 name="Picture 7"/>
          <p:cNvPicPr>
            <a:picLocks noChangeAspect="1" noChangeArrowheads="1"/>
          </p:cNvPicPr>
          <p:nvPr/>
        </p:nvPicPr>
        <p:blipFill>
          <a:blip r:embed="rId7" cstate="print"/>
          <a:srcRect/>
          <a:stretch>
            <a:fillRect/>
          </a:stretch>
        </p:blipFill>
        <p:spPr bwMode="auto">
          <a:xfrm>
            <a:off x="840160" y="1472208"/>
            <a:ext cx="1657350" cy="4657725"/>
          </a:xfrm>
          <a:prstGeom prst="rect">
            <a:avLst/>
          </a:prstGeom>
          <a:noFill/>
          <a:ln w="9525">
            <a:noFill/>
            <a:miter lim="800000"/>
            <a:headEnd/>
            <a:tailEnd/>
          </a:ln>
        </p:spPr>
      </p:pic>
      <p:graphicFrame>
        <p:nvGraphicFramePr>
          <p:cNvPr id="18" name="Object 4"/>
          <p:cNvGraphicFramePr>
            <a:graphicFrameLocks noChangeAspect="1"/>
          </p:cNvGraphicFramePr>
          <p:nvPr>
            <p:extLst>
              <p:ext uri="{D42A27DB-BD31-4B8C-83A1-F6EECF244321}">
                <p14:modId xmlns:p14="http://schemas.microsoft.com/office/powerpoint/2010/main" val="1965616369"/>
              </p:ext>
            </p:extLst>
          </p:nvPr>
        </p:nvGraphicFramePr>
        <p:xfrm>
          <a:off x="3182938" y="2543175"/>
          <a:ext cx="4992687" cy="1017588"/>
        </p:xfrm>
        <a:graphic>
          <a:graphicData uri="http://schemas.openxmlformats.org/presentationml/2006/ole">
            <mc:AlternateContent xmlns:mc="http://schemas.openxmlformats.org/markup-compatibility/2006">
              <mc:Choice xmlns:v="urn:schemas-microsoft-com:vml" Requires="v">
                <p:oleObj spid="_x0000_s13367" name="Equation" r:id="rId8" imgW="2501640" imgH="507960" progId="Equation.DSMT4">
                  <p:embed/>
                </p:oleObj>
              </mc:Choice>
              <mc:Fallback>
                <p:oleObj name="Equation" r:id="rId8" imgW="2501640" imgH="507960" progId="Equation.DSMT4">
                  <p:embed/>
                  <p:pic>
                    <p:nvPicPr>
                      <p:cNvPr id="0" name=""/>
                      <p:cNvPicPr>
                        <a:picLocks noChangeAspect="1" noChangeArrowheads="1"/>
                      </p:cNvPicPr>
                      <p:nvPr/>
                    </p:nvPicPr>
                    <p:blipFill>
                      <a:blip r:embed="rId9"/>
                      <a:srcRect/>
                      <a:stretch>
                        <a:fillRect/>
                      </a:stretch>
                    </p:blipFill>
                    <p:spPr bwMode="auto">
                      <a:xfrm>
                        <a:off x="3182938" y="2543175"/>
                        <a:ext cx="4992687" cy="1017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4"/>
          <p:cNvGraphicFramePr>
            <a:graphicFrameLocks noChangeAspect="1"/>
          </p:cNvGraphicFramePr>
          <p:nvPr/>
        </p:nvGraphicFramePr>
        <p:xfrm>
          <a:off x="3072408" y="3488432"/>
          <a:ext cx="5397500" cy="1831975"/>
        </p:xfrm>
        <a:graphic>
          <a:graphicData uri="http://schemas.openxmlformats.org/presentationml/2006/ole">
            <mc:AlternateContent xmlns:mc="http://schemas.openxmlformats.org/markup-compatibility/2006">
              <mc:Choice xmlns:v="urn:schemas-microsoft-com:vml" Requires="v">
                <p:oleObj spid="_x0000_s13368" name="Equation" r:id="rId10" imgW="2705040" imgH="914400" progId="Equation.DSMT4">
                  <p:embed/>
                </p:oleObj>
              </mc:Choice>
              <mc:Fallback>
                <p:oleObj name="Equation" r:id="rId10" imgW="2705040" imgH="914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72408" y="3488432"/>
                        <a:ext cx="5397500"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 Box 6"/>
          <p:cNvSpPr txBox="1">
            <a:spLocks noChangeArrowheads="1"/>
          </p:cNvSpPr>
          <p:nvPr/>
        </p:nvSpPr>
        <p:spPr bwMode="auto">
          <a:xfrm>
            <a:off x="3000400" y="5648672"/>
            <a:ext cx="936104" cy="430887"/>
          </a:xfrm>
          <a:prstGeom prst="rect">
            <a:avLst/>
          </a:prstGeom>
          <a:noFill/>
          <a:ln w="9525">
            <a:noFill/>
            <a:miter lim="800000"/>
            <a:headEnd/>
            <a:tailEnd/>
          </a:ln>
          <a:effectLst/>
        </p:spPr>
        <p:txBody>
          <a:bodyPr wrap="square">
            <a:spAutoFit/>
          </a:bodyPr>
          <a:lstStyle/>
          <a:p>
            <a:r>
              <a:rPr lang="el-GR" sz="2200" dirty="0" smtClean="0"/>
              <a:t>Άρα:</a:t>
            </a:r>
            <a:endParaRPr lang="el-GR" sz="2200" dirty="0"/>
          </a:p>
        </p:txBody>
      </p:sp>
    </p:spTree>
    <p:extLst>
      <p:ext uri="{BB962C8B-B14F-4D97-AF65-F5344CB8AC3E}">
        <p14:creationId xmlns:p14="http://schemas.microsoft.com/office/powerpoint/2010/main" val="2447068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2. Κυλινδρικός ρευματοφόρος αγωγός απείρου μήκους (5)</a:t>
            </a:r>
            <a:endParaRPr lang="en-GB" kern="0" dirty="0"/>
          </a:p>
        </p:txBody>
      </p:sp>
      <p:sp>
        <p:nvSpPr>
          <p:cNvPr id="3" name="Content Placeholder 2"/>
          <p:cNvSpPr>
            <a:spLocks noGrp="1"/>
          </p:cNvSpPr>
          <p:nvPr>
            <p:ph idx="1"/>
          </p:nvPr>
        </p:nvSpPr>
        <p:spPr/>
        <p:txBody>
          <a:bodyPr/>
          <a:lstStyle/>
          <a:p>
            <a:endParaRPr lang="en-US"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9" name="Picture 1"/>
          <p:cNvPicPr>
            <a:picLocks noChangeAspect="1" noChangeArrowheads="1"/>
          </p:cNvPicPr>
          <p:nvPr/>
        </p:nvPicPr>
        <p:blipFill>
          <a:blip r:embed="rId4" cstate="print"/>
          <a:srcRect/>
          <a:stretch>
            <a:fillRect/>
          </a:stretch>
        </p:blipFill>
        <p:spPr bwMode="auto">
          <a:xfrm>
            <a:off x="1043608" y="2132856"/>
            <a:ext cx="7151332" cy="3278188"/>
          </a:xfrm>
          <a:prstGeom prst="rect">
            <a:avLst/>
          </a:prstGeom>
          <a:noFill/>
          <a:ln w="9525">
            <a:noFill/>
            <a:miter lim="800000"/>
            <a:headEnd/>
            <a:tailEnd/>
          </a:ln>
          <a:effectLst/>
        </p:spPr>
      </p:pic>
    </p:spTree>
    <p:extLst>
      <p:ext uri="{BB962C8B-B14F-4D97-AF65-F5344CB8AC3E}">
        <p14:creationId xmlns:p14="http://schemas.microsoft.com/office/powerpoint/2010/main" val="51197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3. Ομοαξονικό καλώδιο απείρου μήκους (1)</a:t>
            </a:r>
            <a:endParaRPr lang="en-GB" kern="0" dirty="0"/>
          </a:p>
        </p:txBody>
      </p:sp>
      <p:sp>
        <p:nvSpPr>
          <p:cNvPr id="5" name="Θέση περιεχομένου 4"/>
          <p:cNvSpPr>
            <a:spLocks noGrp="1"/>
          </p:cNvSpPr>
          <p:nvPr>
            <p:ph idx="1"/>
          </p:nvPr>
        </p:nvSpPr>
        <p:spPr/>
        <p:txBody>
          <a:bodyPr>
            <a:noAutofit/>
          </a:bodyPr>
          <a:lstStyle/>
          <a:p>
            <a:endParaRPr lang="el-GR" sz="2400" dirty="0"/>
          </a:p>
          <a:p>
            <a:endParaRPr lang="el-GR" sz="2000" dirty="0"/>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9" name="Text Box 5"/>
          <p:cNvSpPr txBox="1">
            <a:spLocks noChangeArrowheads="1"/>
          </p:cNvSpPr>
          <p:nvPr/>
        </p:nvSpPr>
        <p:spPr bwMode="auto">
          <a:xfrm>
            <a:off x="690761" y="2654300"/>
            <a:ext cx="5743575" cy="400110"/>
          </a:xfrm>
          <a:prstGeom prst="rect">
            <a:avLst/>
          </a:prstGeom>
          <a:noFill/>
          <a:ln w="9525">
            <a:noFill/>
            <a:miter lim="800000"/>
            <a:headEnd/>
            <a:tailEnd/>
          </a:ln>
          <a:effectLst/>
        </p:spPr>
        <p:txBody>
          <a:bodyPr wrap="square">
            <a:spAutoFit/>
          </a:bodyPr>
          <a:lstStyle/>
          <a:p>
            <a:r>
              <a:rPr lang="el-GR" sz="2000" dirty="0"/>
              <a:t>Πυκνότητα ρεύματος</a:t>
            </a:r>
            <a:r>
              <a:rPr lang="en-US" sz="2000" dirty="0"/>
              <a:t> </a:t>
            </a:r>
            <a:r>
              <a:rPr lang="el-GR" sz="2000" dirty="0" smtClean="0"/>
              <a:t>στην περιοχή (1)</a:t>
            </a:r>
            <a:endParaRPr lang="el-GR" sz="2000" dirty="0"/>
          </a:p>
        </p:txBody>
      </p:sp>
      <p:sp>
        <p:nvSpPr>
          <p:cNvPr id="10" name="Text Box 7"/>
          <p:cNvSpPr txBox="1">
            <a:spLocks noChangeArrowheads="1"/>
          </p:cNvSpPr>
          <p:nvPr/>
        </p:nvSpPr>
        <p:spPr bwMode="auto">
          <a:xfrm>
            <a:off x="690761" y="1723956"/>
            <a:ext cx="5972175" cy="707886"/>
          </a:xfrm>
          <a:prstGeom prst="rect">
            <a:avLst/>
          </a:prstGeom>
          <a:noFill/>
          <a:ln w="9525">
            <a:noFill/>
            <a:miter lim="800000"/>
            <a:headEnd/>
            <a:tailEnd/>
          </a:ln>
          <a:effectLst/>
        </p:spPr>
        <p:txBody>
          <a:bodyPr wrap="square">
            <a:spAutoFit/>
          </a:bodyPr>
          <a:lstStyle/>
          <a:p>
            <a:r>
              <a:rPr lang="el-GR" sz="2000" dirty="0"/>
              <a:t>Παρόμοια λύση με την περίπτωση του κυλινδρικού ρευματοφόρου αγωγού απείρου μήκους: </a:t>
            </a:r>
          </a:p>
        </p:txBody>
      </p:sp>
      <p:graphicFrame>
        <p:nvGraphicFramePr>
          <p:cNvPr id="11" name="Object 5"/>
          <p:cNvGraphicFramePr>
            <a:graphicFrameLocks noChangeAspect="1"/>
          </p:cNvGraphicFramePr>
          <p:nvPr>
            <p:extLst>
              <p:ext uri="{D42A27DB-BD31-4B8C-83A1-F6EECF244321}">
                <p14:modId xmlns:p14="http://schemas.microsoft.com/office/powerpoint/2010/main" val="3979828473"/>
              </p:ext>
            </p:extLst>
          </p:nvPr>
        </p:nvGraphicFramePr>
        <p:xfrm>
          <a:off x="4860032" y="2447161"/>
          <a:ext cx="1704975" cy="814387"/>
        </p:xfrm>
        <a:graphic>
          <a:graphicData uri="http://schemas.openxmlformats.org/presentationml/2006/ole">
            <mc:AlternateContent xmlns:mc="http://schemas.openxmlformats.org/markup-compatibility/2006">
              <mc:Choice xmlns:v="urn:schemas-microsoft-com:vml" Requires="v">
                <p:oleObj spid="_x0000_s24584" name="Equation" r:id="rId5" imgW="850680" imgH="406080" progId="Equation.DSMT4">
                  <p:embed/>
                </p:oleObj>
              </mc:Choice>
              <mc:Fallback>
                <p:oleObj name="Equation" r:id="rId5" imgW="850680" imgH="406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2447161"/>
                        <a:ext cx="1704975" cy="814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6"/>
          <p:cNvSpPr txBox="1">
            <a:spLocks noChangeArrowheads="1"/>
          </p:cNvSpPr>
          <p:nvPr/>
        </p:nvSpPr>
        <p:spPr bwMode="auto">
          <a:xfrm>
            <a:off x="690761" y="3727351"/>
            <a:ext cx="3024336" cy="400110"/>
          </a:xfrm>
          <a:prstGeom prst="rect">
            <a:avLst/>
          </a:prstGeom>
          <a:noFill/>
          <a:ln w="9525">
            <a:noFill/>
            <a:miter lim="800000"/>
            <a:headEnd/>
            <a:tailEnd/>
          </a:ln>
          <a:effectLst/>
        </p:spPr>
        <p:txBody>
          <a:bodyPr wrap="square">
            <a:spAutoFit/>
          </a:bodyPr>
          <a:lstStyle/>
          <a:p>
            <a:r>
              <a:rPr lang="el-GR" sz="2000" dirty="0" smtClean="0"/>
              <a:t>Για </a:t>
            </a:r>
            <a:r>
              <a:rPr lang="el-GR" sz="2000" dirty="0" err="1" smtClean="0"/>
              <a:t>ρ≤α</a:t>
            </a:r>
            <a:r>
              <a:rPr lang="el-GR" sz="2000" dirty="0" smtClean="0"/>
              <a:t>:</a:t>
            </a:r>
            <a:endParaRPr lang="el-GR" sz="2000" dirty="0"/>
          </a:p>
        </p:txBody>
      </p:sp>
      <p:graphicFrame>
        <p:nvGraphicFramePr>
          <p:cNvPr id="13" name="Object 5"/>
          <p:cNvGraphicFramePr>
            <a:graphicFrameLocks noChangeAspect="1"/>
          </p:cNvGraphicFramePr>
          <p:nvPr>
            <p:extLst>
              <p:ext uri="{D42A27DB-BD31-4B8C-83A1-F6EECF244321}">
                <p14:modId xmlns:p14="http://schemas.microsoft.com/office/powerpoint/2010/main" val="899053291"/>
              </p:ext>
            </p:extLst>
          </p:nvPr>
        </p:nvGraphicFramePr>
        <p:xfrm>
          <a:off x="2205980" y="3456712"/>
          <a:ext cx="3475038" cy="941387"/>
        </p:xfrm>
        <a:graphic>
          <a:graphicData uri="http://schemas.openxmlformats.org/presentationml/2006/ole">
            <mc:AlternateContent xmlns:mc="http://schemas.openxmlformats.org/markup-compatibility/2006">
              <mc:Choice xmlns:v="urn:schemas-microsoft-com:vml" Requires="v">
                <p:oleObj spid="_x0000_s24585" name="Equation" r:id="rId7" imgW="1739880" imgH="469800" progId="Equation.DSMT4">
                  <p:embed/>
                </p:oleObj>
              </mc:Choice>
              <mc:Fallback>
                <p:oleObj name="Equation" r:id="rId7" imgW="1739880" imgH="469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5980" y="3456712"/>
                        <a:ext cx="3475038" cy="941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6"/>
          <p:cNvSpPr txBox="1">
            <a:spLocks noChangeArrowheads="1"/>
          </p:cNvSpPr>
          <p:nvPr/>
        </p:nvSpPr>
        <p:spPr bwMode="auto">
          <a:xfrm>
            <a:off x="690761" y="4878685"/>
            <a:ext cx="3024336" cy="400110"/>
          </a:xfrm>
          <a:prstGeom prst="rect">
            <a:avLst/>
          </a:prstGeom>
          <a:noFill/>
          <a:ln w="9525">
            <a:noFill/>
            <a:miter lim="800000"/>
            <a:headEnd/>
            <a:tailEnd/>
          </a:ln>
          <a:effectLst/>
        </p:spPr>
        <p:txBody>
          <a:bodyPr wrap="square">
            <a:spAutoFit/>
          </a:bodyPr>
          <a:lstStyle/>
          <a:p>
            <a:r>
              <a:rPr lang="el-GR" sz="2000" dirty="0" smtClean="0"/>
              <a:t>Ενώ για </a:t>
            </a:r>
            <a:r>
              <a:rPr lang="el-GR" sz="2000" dirty="0" err="1" smtClean="0"/>
              <a:t>α≤ρ</a:t>
            </a:r>
            <a:r>
              <a:rPr lang="el-GR" sz="2000" dirty="0" smtClean="0"/>
              <a:t> ≤</a:t>
            </a:r>
            <a:r>
              <a:rPr lang="en-US" sz="2000" dirty="0" smtClean="0"/>
              <a:t>b</a:t>
            </a:r>
            <a:endParaRPr lang="el-GR" sz="2000" dirty="0"/>
          </a:p>
        </p:txBody>
      </p:sp>
      <p:graphicFrame>
        <p:nvGraphicFramePr>
          <p:cNvPr id="15" name="Object 5"/>
          <p:cNvGraphicFramePr>
            <a:graphicFrameLocks noChangeAspect="1"/>
          </p:cNvGraphicFramePr>
          <p:nvPr>
            <p:extLst>
              <p:ext uri="{D42A27DB-BD31-4B8C-83A1-F6EECF244321}">
                <p14:modId xmlns:p14="http://schemas.microsoft.com/office/powerpoint/2010/main" val="1030730895"/>
              </p:ext>
            </p:extLst>
          </p:nvPr>
        </p:nvGraphicFramePr>
        <p:xfrm>
          <a:off x="2840037" y="4582646"/>
          <a:ext cx="3856038" cy="992187"/>
        </p:xfrm>
        <a:graphic>
          <a:graphicData uri="http://schemas.openxmlformats.org/presentationml/2006/ole">
            <mc:AlternateContent xmlns:mc="http://schemas.openxmlformats.org/markup-compatibility/2006">
              <mc:Choice xmlns:v="urn:schemas-microsoft-com:vml" Requires="v">
                <p:oleObj spid="_x0000_s24586" name="Equation" r:id="rId9" imgW="1930320" imgH="495000" progId="Equation.DSMT4">
                  <p:embed/>
                </p:oleObj>
              </mc:Choice>
              <mc:Fallback>
                <p:oleObj name="Equation" r:id="rId9" imgW="1930320" imgH="495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0037" y="4582646"/>
                        <a:ext cx="3856038" cy="992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Picture 4"/>
          <p:cNvPicPr>
            <a:picLocks noChangeAspect="1" noChangeArrowheads="1"/>
          </p:cNvPicPr>
          <p:nvPr/>
        </p:nvPicPr>
        <p:blipFill>
          <a:blip r:embed="rId11" cstate="print"/>
          <a:srcRect/>
          <a:stretch>
            <a:fillRect/>
          </a:stretch>
        </p:blipFill>
        <p:spPr bwMode="auto">
          <a:xfrm>
            <a:off x="6662936" y="2077899"/>
            <a:ext cx="2457450" cy="2486025"/>
          </a:xfrm>
          <a:prstGeom prst="rect">
            <a:avLst/>
          </a:prstGeom>
          <a:noFill/>
          <a:ln w="9525">
            <a:noFill/>
            <a:miter lim="800000"/>
            <a:headEnd/>
            <a:tailEnd/>
          </a:ln>
        </p:spPr>
      </p:pic>
    </p:spTree>
    <p:extLst>
      <p:ext uri="{BB962C8B-B14F-4D97-AF65-F5344CB8AC3E}">
        <p14:creationId xmlns:p14="http://schemas.microsoft.com/office/powerpoint/2010/main" val="3619674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3. Ομοαξονικό καλώδιο απείρου μήκους </a:t>
            </a:r>
            <a:r>
              <a:rPr lang="el-GR" dirty="0" smtClean="0"/>
              <a:t>(</a:t>
            </a:r>
            <a:r>
              <a:rPr lang="en-US" dirty="0" smtClean="0"/>
              <a:t>2</a:t>
            </a:r>
            <a:r>
              <a:rPr lang="el-GR" dirty="0" smtClean="0"/>
              <a:t>)</a:t>
            </a:r>
            <a:endParaRPr lang="en-GB" kern="0" dirty="0"/>
          </a:p>
        </p:txBody>
      </p:sp>
      <p:sp>
        <p:nvSpPr>
          <p:cNvPr id="5" name="Θέση περιεχομένου 4"/>
          <p:cNvSpPr>
            <a:spLocks noGrp="1"/>
          </p:cNvSpPr>
          <p:nvPr>
            <p:ph sz="half" idx="1"/>
          </p:nvPr>
        </p:nvSpPr>
        <p:spPr/>
        <p:txBody>
          <a:bodyPr>
            <a:noAutofit/>
          </a:bodyPr>
          <a:lstStyle/>
          <a:p>
            <a:endParaRPr lang="el-GR" sz="2000" dirty="0"/>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sz="half" idx="2"/>
          </p:nvPr>
        </p:nvSpPr>
        <p:spPr/>
        <p:txBody>
          <a:bodyPr/>
          <a:lstStyle/>
          <a:p>
            <a:endParaRPr lang="en-US" dirty="0"/>
          </a:p>
        </p:txBody>
      </p:sp>
      <p:sp>
        <p:nvSpPr>
          <p:cNvPr id="29" name="Text Box 5"/>
          <p:cNvSpPr txBox="1">
            <a:spLocks noChangeArrowheads="1"/>
          </p:cNvSpPr>
          <p:nvPr/>
        </p:nvSpPr>
        <p:spPr bwMode="auto">
          <a:xfrm>
            <a:off x="1565573" y="1674993"/>
            <a:ext cx="5743575" cy="400110"/>
          </a:xfrm>
          <a:prstGeom prst="rect">
            <a:avLst/>
          </a:prstGeom>
          <a:noFill/>
          <a:ln w="9525">
            <a:noFill/>
            <a:miter lim="800000"/>
            <a:headEnd/>
            <a:tailEnd/>
          </a:ln>
          <a:effectLst/>
        </p:spPr>
        <p:txBody>
          <a:bodyPr wrap="square">
            <a:spAutoFit/>
          </a:bodyPr>
          <a:lstStyle/>
          <a:p>
            <a:r>
              <a:rPr lang="el-GR" sz="2000" dirty="0"/>
              <a:t>Πυκνότητα ρεύματος</a:t>
            </a:r>
            <a:r>
              <a:rPr lang="en-US" sz="2000" dirty="0"/>
              <a:t> </a:t>
            </a:r>
            <a:r>
              <a:rPr lang="el-GR" sz="2000" dirty="0" smtClean="0"/>
              <a:t>στην περιοχή (</a:t>
            </a:r>
            <a:r>
              <a:rPr lang="en-US" sz="2000" dirty="0" smtClean="0"/>
              <a:t>3</a:t>
            </a:r>
            <a:r>
              <a:rPr lang="el-GR" sz="2000" dirty="0" smtClean="0"/>
              <a:t>)</a:t>
            </a:r>
            <a:r>
              <a:rPr lang="en-US" sz="2000" dirty="0" smtClean="0"/>
              <a:t>:</a:t>
            </a:r>
            <a:endParaRPr lang="el-GR" sz="2000" dirty="0"/>
          </a:p>
        </p:txBody>
      </p:sp>
      <p:graphicFrame>
        <p:nvGraphicFramePr>
          <p:cNvPr id="30" name="Object 5"/>
          <p:cNvGraphicFramePr>
            <a:graphicFrameLocks noChangeAspect="1"/>
          </p:cNvGraphicFramePr>
          <p:nvPr>
            <p:extLst>
              <p:ext uri="{D42A27DB-BD31-4B8C-83A1-F6EECF244321}">
                <p14:modId xmlns:p14="http://schemas.microsoft.com/office/powerpoint/2010/main" val="1066059871"/>
              </p:ext>
            </p:extLst>
          </p:nvPr>
        </p:nvGraphicFramePr>
        <p:xfrm>
          <a:off x="1626196" y="2075103"/>
          <a:ext cx="2878137" cy="992187"/>
        </p:xfrm>
        <a:graphic>
          <a:graphicData uri="http://schemas.openxmlformats.org/presentationml/2006/ole">
            <mc:AlternateContent xmlns:mc="http://schemas.openxmlformats.org/markup-compatibility/2006">
              <mc:Choice xmlns:v="urn:schemas-microsoft-com:vml" Requires="v">
                <p:oleObj spid="_x0000_s14368" name="Equation" r:id="rId5" imgW="1434960" imgH="495000" progId="Equation.DSMT4">
                  <p:embed/>
                </p:oleObj>
              </mc:Choice>
              <mc:Fallback>
                <p:oleObj name="Equation" r:id="rId5" imgW="1434960" imgH="495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6196" y="2075103"/>
                        <a:ext cx="2878137" cy="992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 Box 5"/>
          <p:cNvSpPr txBox="1">
            <a:spLocks noChangeArrowheads="1"/>
          </p:cNvSpPr>
          <p:nvPr/>
        </p:nvSpPr>
        <p:spPr bwMode="auto">
          <a:xfrm>
            <a:off x="1403648" y="3160893"/>
            <a:ext cx="5743575" cy="400110"/>
          </a:xfrm>
          <a:prstGeom prst="rect">
            <a:avLst/>
          </a:prstGeom>
          <a:noFill/>
          <a:ln w="9525">
            <a:noFill/>
            <a:miter lim="800000"/>
            <a:headEnd/>
            <a:tailEnd/>
          </a:ln>
          <a:effectLst/>
        </p:spPr>
        <p:txBody>
          <a:bodyPr wrap="square">
            <a:spAutoFit/>
          </a:bodyPr>
          <a:lstStyle/>
          <a:p>
            <a:r>
              <a:rPr lang="el-GR" sz="2000" dirty="0" smtClean="0"/>
              <a:t>Ενώ για ρ&gt;</a:t>
            </a:r>
            <a:r>
              <a:rPr lang="en-US" sz="2000" dirty="0" smtClean="0"/>
              <a:t>b (</a:t>
            </a:r>
            <a:r>
              <a:rPr lang="el-GR" sz="2000" dirty="0" smtClean="0"/>
              <a:t>ρ</a:t>
            </a:r>
            <a:r>
              <a:rPr lang="en-US" sz="2000" dirty="0" smtClean="0"/>
              <a:t>&lt;c):</a:t>
            </a:r>
            <a:endParaRPr lang="el-GR" sz="2000" dirty="0"/>
          </a:p>
        </p:txBody>
      </p:sp>
      <p:graphicFrame>
        <p:nvGraphicFramePr>
          <p:cNvPr id="32" name="Object 5"/>
          <p:cNvGraphicFramePr>
            <a:graphicFrameLocks noChangeAspect="1"/>
          </p:cNvGraphicFramePr>
          <p:nvPr>
            <p:extLst>
              <p:ext uri="{D42A27DB-BD31-4B8C-83A1-F6EECF244321}">
                <p14:modId xmlns:p14="http://schemas.microsoft.com/office/powerpoint/2010/main" val="4138248452"/>
              </p:ext>
            </p:extLst>
          </p:nvPr>
        </p:nvGraphicFramePr>
        <p:xfrm>
          <a:off x="3589809" y="3160893"/>
          <a:ext cx="3743325" cy="1427163"/>
        </p:xfrm>
        <a:graphic>
          <a:graphicData uri="http://schemas.openxmlformats.org/presentationml/2006/ole">
            <mc:AlternateContent xmlns:mc="http://schemas.openxmlformats.org/markup-compatibility/2006">
              <mc:Choice xmlns:v="urn:schemas-microsoft-com:vml" Requires="v">
                <p:oleObj spid="_x0000_s14369" name="Equation" r:id="rId7" imgW="1866600" imgH="711000" progId="Equation.DSMT4">
                  <p:embed/>
                </p:oleObj>
              </mc:Choice>
              <mc:Fallback>
                <p:oleObj name="Equation" r:id="rId7" imgW="1866600" imgH="711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9809" y="3160893"/>
                        <a:ext cx="3743325" cy="1427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 Box 5"/>
          <p:cNvSpPr txBox="1">
            <a:spLocks noChangeArrowheads="1"/>
          </p:cNvSpPr>
          <p:nvPr/>
        </p:nvSpPr>
        <p:spPr bwMode="auto">
          <a:xfrm>
            <a:off x="574974" y="4684893"/>
            <a:ext cx="971550" cy="400110"/>
          </a:xfrm>
          <a:prstGeom prst="rect">
            <a:avLst/>
          </a:prstGeom>
          <a:noFill/>
          <a:ln w="9525">
            <a:noFill/>
            <a:miter lim="800000"/>
            <a:headEnd/>
            <a:tailEnd/>
          </a:ln>
          <a:effectLst/>
        </p:spPr>
        <p:txBody>
          <a:bodyPr wrap="square">
            <a:spAutoFit/>
          </a:bodyPr>
          <a:lstStyle/>
          <a:p>
            <a:r>
              <a:rPr lang="el-GR" sz="2000" dirty="0" smtClean="0"/>
              <a:t>Άρα:</a:t>
            </a:r>
            <a:endParaRPr lang="el-GR" sz="2000" dirty="0"/>
          </a:p>
        </p:txBody>
      </p:sp>
      <p:graphicFrame>
        <p:nvGraphicFramePr>
          <p:cNvPr id="34" name="Object 8"/>
          <p:cNvGraphicFramePr>
            <a:graphicFrameLocks noChangeAspect="1"/>
          </p:cNvGraphicFramePr>
          <p:nvPr>
            <p:extLst>
              <p:ext uri="{D42A27DB-BD31-4B8C-83A1-F6EECF244321}">
                <p14:modId xmlns:p14="http://schemas.microsoft.com/office/powerpoint/2010/main" val="894043386"/>
              </p:ext>
            </p:extLst>
          </p:nvPr>
        </p:nvGraphicFramePr>
        <p:xfrm>
          <a:off x="1403648" y="4510447"/>
          <a:ext cx="4386262" cy="1884362"/>
        </p:xfrm>
        <a:graphic>
          <a:graphicData uri="http://schemas.openxmlformats.org/presentationml/2006/ole">
            <mc:AlternateContent xmlns:mc="http://schemas.openxmlformats.org/markup-compatibility/2006">
              <mc:Choice xmlns:v="urn:schemas-microsoft-com:vml" Requires="v">
                <p:oleObj spid="_x0000_s14370" name="Equation" r:id="rId9" imgW="2197080" imgH="939600" progId="Equation.DSMT4">
                  <p:embed/>
                </p:oleObj>
              </mc:Choice>
              <mc:Fallback>
                <p:oleObj name="Equation" r:id="rId9" imgW="2197080" imgH="939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3648" y="4510447"/>
                        <a:ext cx="4386262" cy="188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5" name="Picture 4"/>
          <p:cNvPicPr>
            <a:picLocks noChangeAspect="1" noChangeArrowheads="1"/>
          </p:cNvPicPr>
          <p:nvPr/>
        </p:nvPicPr>
        <p:blipFill>
          <a:blip r:embed="rId11" cstate="print"/>
          <a:srcRect/>
          <a:stretch>
            <a:fillRect/>
          </a:stretch>
        </p:blipFill>
        <p:spPr bwMode="auto">
          <a:xfrm>
            <a:off x="6444208" y="3751287"/>
            <a:ext cx="2457450" cy="2486025"/>
          </a:xfrm>
          <a:prstGeom prst="rect">
            <a:avLst/>
          </a:prstGeom>
          <a:noFill/>
          <a:ln w="9525">
            <a:noFill/>
            <a:miter lim="800000"/>
            <a:headEnd/>
            <a:tailEnd/>
          </a:ln>
        </p:spPr>
      </p:pic>
    </p:spTree>
    <p:extLst>
      <p:ext uri="{BB962C8B-B14F-4D97-AF65-F5344CB8AC3E}">
        <p14:creationId xmlns:p14="http://schemas.microsoft.com/office/powerpoint/2010/main" val="1842406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3. Ομοαξονικό καλώδιο απείρου μήκους </a:t>
            </a:r>
            <a:r>
              <a:rPr lang="el-GR" dirty="0" smtClean="0"/>
              <a:t>(</a:t>
            </a:r>
            <a:r>
              <a:rPr lang="en-US" dirty="0" smtClean="0"/>
              <a:t>3</a:t>
            </a:r>
            <a:r>
              <a:rPr lang="el-GR" dirty="0" smtClean="0"/>
              <a:t>)</a:t>
            </a:r>
            <a:endParaRPr lang="en-GB" kern="0" dirty="0"/>
          </a:p>
        </p:txBody>
      </p:sp>
      <p:sp>
        <p:nvSpPr>
          <p:cNvPr id="5" name="Θέση περιεχομένου 4"/>
          <p:cNvSpPr>
            <a:spLocks noGrp="1"/>
          </p:cNvSpPr>
          <p:nvPr>
            <p:ph idx="1"/>
          </p:nvPr>
        </p:nvSpPr>
        <p:spPr/>
        <p:txBody>
          <a:bodyPr>
            <a:noAutofit/>
          </a:bodyPr>
          <a:lstStyle/>
          <a:p>
            <a:endParaRPr lang="el-GR" sz="2400" dirty="0"/>
          </a:p>
          <a:p>
            <a:endParaRPr lang="el-GR" sz="2000" dirty="0"/>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10" name="Picture 4"/>
          <p:cNvPicPr>
            <a:picLocks noChangeAspect="1" noChangeArrowheads="1"/>
          </p:cNvPicPr>
          <p:nvPr/>
        </p:nvPicPr>
        <p:blipFill>
          <a:blip r:embed="rId5" cstate="print"/>
          <a:srcRect/>
          <a:stretch>
            <a:fillRect/>
          </a:stretch>
        </p:blipFill>
        <p:spPr bwMode="auto">
          <a:xfrm>
            <a:off x="107504" y="1988840"/>
            <a:ext cx="2457450" cy="2486025"/>
          </a:xfrm>
          <a:prstGeom prst="rect">
            <a:avLst/>
          </a:prstGeom>
          <a:noFill/>
          <a:ln w="9525">
            <a:noFill/>
            <a:miter lim="800000"/>
            <a:headEnd/>
            <a:tailEnd/>
          </a:ln>
        </p:spPr>
      </p:pic>
      <p:sp>
        <p:nvSpPr>
          <p:cNvPr id="11" name="Text Box 5"/>
          <p:cNvSpPr txBox="1">
            <a:spLocks noChangeArrowheads="1"/>
          </p:cNvSpPr>
          <p:nvPr/>
        </p:nvSpPr>
        <p:spPr bwMode="auto">
          <a:xfrm>
            <a:off x="3145979" y="2987377"/>
            <a:ext cx="5743575" cy="457200"/>
          </a:xfrm>
          <a:prstGeom prst="rect">
            <a:avLst/>
          </a:prstGeom>
          <a:noFill/>
          <a:ln w="9525">
            <a:noFill/>
            <a:miter lim="800000"/>
            <a:headEnd/>
            <a:tailEnd/>
          </a:ln>
          <a:effectLst/>
        </p:spPr>
        <p:txBody>
          <a:bodyPr wrap="square">
            <a:spAutoFit/>
          </a:bodyPr>
          <a:lstStyle/>
          <a:p>
            <a:r>
              <a:rPr lang="el-GR" sz="2400" dirty="0" smtClean="0"/>
              <a:t>Για το χώρο (4)</a:t>
            </a:r>
            <a:r>
              <a:rPr lang="en-US" sz="2400" dirty="0" smtClean="0"/>
              <a:t>:</a:t>
            </a:r>
            <a:endParaRPr lang="el-GR" sz="2400" dirty="0"/>
          </a:p>
        </p:txBody>
      </p:sp>
      <p:sp>
        <p:nvSpPr>
          <p:cNvPr id="12" name="Text Box 5"/>
          <p:cNvSpPr txBox="1">
            <a:spLocks noChangeArrowheads="1"/>
          </p:cNvSpPr>
          <p:nvPr/>
        </p:nvSpPr>
        <p:spPr bwMode="auto">
          <a:xfrm>
            <a:off x="4060380" y="3606502"/>
            <a:ext cx="971550" cy="457200"/>
          </a:xfrm>
          <a:prstGeom prst="rect">
            <a:avLst/>
          </a:prstGeom>
          <a:noFill/>
          <a:ln w="9525">
            <a:noFill/>
            <a:miter lim="800000"/>
            <a:headEnd/>
            <a:tailEnd/>
          </a:ln>
          <a:effectLst/>
        </p:spPr>
        <p:txBody>
          <a:bodyPr wrap="square">
            <a:spAutoFit/>
          </a:bodyPr>
          <a:lstStyle/>
          <a:p>
            <a:r>
              <a:rPr lang="el-GR" sz="2400" dirty="0" smtClean="0"/>
              <a:t>Άρα:</a:t>
            </a:r>
            <a:endParaRPr lang="el-GR" sz="2400" dirty="0"/>
          </a:p>
        </p:txBody>
      </p:sp>
      <p:graphicFrame>
        <p:nvGraphicFramePr>
          <p:cNvPr id="13" name="Object 8"/>
          <p:cNvGraphicFramePr>
            <a:graphicFrameLocks noChangeAspect="1"/>
          </p:cNvGraphicFramePr>
          <p:nvPr>
            <p:extLst>
              <p:ext uri="{D42A27DB-BD31-4B8C-83A1-F6EECF244321}">
                <p14:modId xmlns:p14="http://schemas.microsoft.com/office/powerpoint/2010/main" val="3768294031"/>
              </p:ext>
            </p:extLst>
          </p:nvPr>
        </p:nvGraphicFramePr>
        <p:xfrm>
          <a:off x="5557392" y="3084215"/>
          <a:ext cx="2079625" cy="1120775"/>
        </p:xfrm>
        <a:graphic>
          <a:graphicData uri="http://schemas.openxmlformats.org/presentationml/2006/ole">
            <mc:AlternateContent xmlns:mc="http://schemas.openxmlformats.org/markup-compatibility/2006">
              <mc:Choice xmlns:v="urn:schemas-microsoft-com:vml" Requires="v">
                <p:oleObj spid="_x0000_s4148" name="Equation" r:id="rId6" imgW="1041120" imgH="558720" progId="Equation.DSMT4">
                  <p:embed/>
                </p:oleObj>
              </mc:Choice>
              <mc:Fallback>
                <p:oleObj name="Equation" r:id="rId6" imgW="1041120" imgH="5587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7392" y="3084215"/>
                        <a:ext cx="2079625" cy="112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340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fontScale="92500" lnSpcReduction="10000"/>
          </a:bodyPr>
          <a:lstStyle/>
          <a:p>
            <a:pPr marL="0"/>
            <a:r>
              <a:rPr lang="el-GR" dirty="0"/>
              <a:t>Εκμάθηση εφαρμοσμένου κλασσικού ηλεκτρομαγνητισμού μέσου προπτυχιακού επιπέδου με σκοπό την απώτερη εφαρμογή σε προχωρημένα θέματα ΗΜ που εξετάζονται σε μαθήματα επιλογής (ΗΜ κύματα, οπτική, γραμμές μεταφοράς, κυματοδηγούς, ΗΜ αντηχεία, κεραίες, φωτονικούς κρυστάλλους, μεταϋλικά</a:t>
            </a:r>
            <a:r>
              <a:rPr lang="el-GR" dirty="0" smtClean="0"/>
              <a:t>)</a:t>
            </a:r>
            <a:endParaRPr lang="en-US" dirty="0" smtClean="0"/>
          </a:p>
          <a:p>
            <a:pPr marL="0"/>
            <a:r>
              <a:rPr lang="el-GR" dirty="0"/>
              <a:t>Εκμάθηση ενός ορθολογικού-επιστημονικού τρόπου σκέψης μέσω της σταδιακής (επαγωγικής) εξαγωγής εξισώσεων Maxwell </a:t>
            </a: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3. Ομοαξονικό καλώδιο απείρου μήκους </a:t>
            </a:r>
            <a:r>
              <a:rPr lang="el-GR" dirty="0" smtClean="0"/>
              <a:t>(</a:t>
            </a:r>
            <a:r>
              <a:rPr lang="en-US" dirty="0" smtClean="0"/>
              <a:t>4</a:t>
            </a:r>
            <a:r>
              <a:rPr lang="el-GR" dirty="0" smtClean="0"/>
              <a:t>)</a:t>
            </a:r>
            <a:endParaRPr lang="en-GB" kern="0" dirty="0"/>
          </a:p>
        </p:txBody>
      </p:sp>
      <p:sp>
        <p:nvSpPr>
          <p:cNvPr id="5" name="Θέση περιεχομένου 4"/>
          <p:cNvSpPr>
            <a:spLocks noGrp="1"/>
          </p:cNvSpPr>
          <p:nvPr>
            <p:ph idx="1"/>
          </p:nvPr>
        </p:nvSpPr>
        <p:spPr>
          <a:xfrm>
            <a:off x="285830" y="1124744"/>
            <a:ext cx="8407926" cy="4958011"/>
          </a:xfrm>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15" name="Picture 3"/>
          <p:cNvPicPr>
            <a:picLocks noChangeAspect="1" noChangeArrowheads="1"/>
          </p:cNvPicPr>
          <p:nvPr/>
        </p:nvPicPr>
        <p:blipFill>
          <a:blip r:embed="rId4" cstate="print"/>
          <a:srcRect/>
          <a:stretch>
            <a:fillRect/>
          </a:stretch>
        </p:blipFill>
        <p:spPr bwMode="auto">
          <a:xfrm>
            <a:off x="1992313" y="2263775"/>
            <a:ext cx="5754687" cy="3352800"/>
          </a:xfrm>
          <a:prstGeom prst="rect">
            <a:avLst/>
          </a:prstGeom>
          <a:noFill/>
          <a:ln w="28575">
            <a:solidFill>
              <a:schemeClr val="folHlink"/>
            </a:solidFill>
            <a:miter lim="800000"/>
            <a:headEnd/>
            <a:tailEnd/>
          </a:ln>
          <a:effectLst/>
        </p:spPr>
      </p:pic>
      <p:sp>
        <p:nvSpPr>
          <p:cNvPr id="16" name="Text Box 4"/>
          <p:cNvSpPr txBox="1">
            <a:spLocks noChangeArrowheads="1"/>
          </p:cNvSpPr>
          <p:nvPr/>
        </p:nvSpPr>
        <p:spPr bwMode="auto">
          <a:xfrm>
            <a:off x="1179513" y="1700213"/>
            <a:ext cx="5376023" cy="461665"/>
          </a:xfrm>
          <a:prstGeom prst="rect">
            <a:avLst/>
          </a:prstGeom>
          <a:noFill/>
          <a:ln w="9525">
            <a:noFill/>
            <a:miter lim="800000"/>
            <a:headEnd/>
            <a:tailEnd/>
          </a:ln>
          <a:effectLst/>
        </p:spPr>
        <p:txBody>
          <a:bodyPr wrap="none">
            <a:spAutoFit/>
          </a:bodyPr>
          <a:lstStyle/>
          <a:p>
            <a:r>
              <a:rPr lang="el-GR" sz="2400" dirty="0"/>
              <a:t>Ομοαξονικό καλώδιο απείρου μήκους με </a:t>
            </a:r>
          </a:p>
        </p:txBody>
      </p:sp>
      <p:sp>
        <p:nvSpPr>
          <p:cNvPr id="17" name="TextBox 16"/>
          <p:cNvSpPr txBox="1"/>
          <p:nvPr/>
        </p:nvSpPr>
        <p:spPr>
          <a:xfrm>
            <a:off x="2924175" y="3171825"/>
            <a:ext cx="533400" cy="369332"/>
          </a:xfrm>
          <a:prstGeom prst="rect">
            <a:avLst/>
          </a:prstGeom>
          <a:noFill/>
        </p:spPr>
        <p:txBody>
          <a:bodyPr wrap="square" lIns="0" tIns="0" rIns="0" bIns="0" rtlCol="0">
            <a:spAutoFit/>
          </a:bodyPr>
          <a:lstStyle/>
          <a:p>
            <a:r>
              <a:rPr lang="el-GR" sz="2400" baseline="0" dirty="0" smtClean="0">
                <a:solidFill>
                  <a:schemeClr val="bg1"/>
                </a:solidFill>
              </a:rPr>
              <a:t>(1)</a:t>
            </a:r>
          </a:p>
        </p:txBody>
      </p:sp>
      <p:pic>
        <p:nvPicPr>
          <p:cNvPr id="18" name="Picture 4"/>
          <p:cNvPicPr>
            <a:picLocks noChangeAspect="1" noChangeArrowheads="1"/>
          </p:cNvPicPr>
          <p:nvPr/>
        </p:nvPicPr>
        <p:blipFill>
          <a:blip r:embed="rId5" cstate="print"/>
          <a:srcRect/>
          <a:stretch>
            <a:fillRect/>
          </a:stretch>
        </p:blipFill>
        <p:spPr bwMode="auto">
          <a:xfrm>
            <a:off x="142875" y="3967164"/>
            <a:ext cx="1781175" cy="1801886"/>
          </a:xfrm>
          <a:prstGeom prst="rect">
            <a:avLst/>
          </a:prstGeom>
          <a:noFill/>
          <a:ln w="9525">
            <a:noFill/>
            <a:miter lim="800000"/>
            <a:headEnd/>
            <a:tailEnd/>
          </a:ln>
        </p:spPr>
      </p:pic>
    </p:spTree>
    <p:extLst>
      <p:ext uri="{BB962C8B-B14F-4D97-AF65-F5344CB8AC3E}">
        <p14:creationId xmlns:p14="http://schemas.microsoft.com/office/powerpoint/2010/main" val="4177040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eaLnBrk="0" hangingPunct="0"/>
            <a:r>
              <a:rPr lang="el-GR" dirty="0">
                <a:solidFill>
                  <a:schemeClr val="tx1"/>
                </a:solidFill>
                <a:latin typeface="96 Helvetica BlackItalic" charset="0"/>
              </a:rPr>
              <a:t>Μαγνητικό διανυσματικό δυναμικό</a:t>
            </a:r>
            <a:endParaRPr lang="el-GR" dirty="0">
              <a:solidFill>
                <a:schemeClr val="tx1"/>
              </a:solidFill>
              <a:latin typeface="96 Helvetica BlackItalic" charset="0"/>
            </a:endParaRPr>
          </a:p>
        </p:txBody>
      </p:sp>
      <p:sp>
        <p:nvSpPr>
          <p:cNvPr id="5" name="Θέση περιεχομένου 4"/>
          <p:cNvSpPr>
            <a:spLocks noGrp="1"/>
          </p:cNvSpPr>
          <p:nvPr>
            <p:ph type="subTitle" idx="1"/>
          </p:nvPr>
        </p:nvSpPr>
        <p:spPr/>
        <p:txBody>
          <a:bodyPr>
            <a:noAutofit/>
          </a:bodyPr>
          <a:lstStyle/>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22724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Παράδειγμα. Πεδίο αγώγιμης λωρίδας</a:t>
            </a:r>
            <a:endParaRPr lang="en-GB" kern="0" dirty="0"/>
          </a:p>
        </p:txBody>
      </p:sp>
      <p:sp>
        <p:nvSpPr>
          <p:cNvPr id="5" name="Θέση περιεχομένου 4"/>
          <p:cNvSpPr>
            <a:spLocks noGrp="1"/>
          </p:cNvSpPr>
          <p:nvPr>
            <p:ph idx="1"/>
          </p:nvPr>
        </p:nvSpPr>
        <p:spPr>
          <a:xfrm>
            <a:off x="285830" y="1124744"/>
            <a:ext cx="8407926" cy="4958011"/>
          </a:xfrm>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16" name="Rectangle 3"/>
          <p:cNvSpPr txBox="1">
            <a:spLocks noChangeArrowheads="1"/>
          </p:cNvSpPr>
          <p:nvPr/>
        </p:nvSpPr>
        <p:spPr>
          <a:xfrm>
            <a:off x="1075724" y="4176409"/>
            <a:ext cx="1960343"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solidFill>
                  <a:srgbClr val="C00000"/>
                </a:solidFill>
                <a:latin typeface="+mn-lt"/>
              </a:rPr>
              <a:t>οπότε:</a:t>
            </a:r>
            <a:endParaRPr lang="el-GR" sz="2800" b="1" i="1" kern="0" baseline="-25000" noProof="0" dirty="0" smtClean="0">
              <a:solidFill>
                <a:srgbClr val="C00000"/>
              </a:solidFill>
              <a:latin typeface="+mn-lt"/>
            </a:endParaRPr>
          </a:p>
        </p:txBody>
      </p:sp>
      <p:graphicFrame>
        <p:nvGraphicFramePr>
          <p:cNvPr id="17" name="Object 5"/>
          <p:cNvGraphicFramePr>
            <a:graphicFrameLocks noChangeAspect="1"/>
          </p:cNvGraphicFramePr>
          <p:nvPr>
            <p:extLst>
              <p:ext uri="{D42A27DB-BD31-4B8C-83A1-F6EECF244321}">
                <p14:modId xmlns:p14="http://schemas.microsoft.com/office/powerpoint/2010/main" val="2055557867"/>
              </p:ext>
            </p:extLst>
          </p:nvPr>
        </p:nvGraphicFramePr>
        <p:xfrm>
          <a:off x="3100014" y="4027497"/>
          <a:ext cx="3586163" cy="808038"/>
        </p:xfrm>
        <a:graphic>
          <a:graphicData uri="http://schemas.openxmlformats.org/presentationml/2006/ole">
            <mc:AlternateContent xmlns:mc="http://schemas.openxmlformats.org/markup-compatibility/2006">
              <mc:Choice xmlns:v="urn:schemas-microsoft-com:vml" Requires="v">
                <p:oleObj spid="_x0000_s18478" name="Equation" r:id="rId5" imgW="1930320" imgH="431640" progId="Equation.DSMT4">
                  <p:embed/>
                </p:oleObj>
              </mc:Choice>
              <mc:Fallback>
                <p:oleObj name="Equation" r:id="rId5" imgW="1930320" imgH="431640" progId="Equation.DSMT4">
                  <p:embed/>
                  <p:pic>
                    <p:nvPicPr>
                      <p:cNvPr id="0" name=""/>
                      <p:cNvPicPr>
                        <a:picLocks noChangeAspect="1" noChangeArrowheads="1"/>
                      </p:cNvPicPr>
                      <p:nvPr/>
                    </p:nvPicPr>
                    <p:blipFill>
                      <a:blip r:embed="rId6"/>
                      <a:srcRect/>
                      <a:stretch>
                        <a:fillRect/>
                      </a:stretch>
                    </p:blipFill>
                    <p:spPr bwMode="auto">
                      <a:xfrm>
                        <a:off x="3100014" y="4027497"/>
                        <a:ext cx="3586163" cy="808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3"/>
          <p:cNvSpPr txBox="1">
            <a:spLocks noChangeArrowheads="1"/>
          </p:cNvSpPr>
          <p:nvPr/>
        </p:nvSpPr>
        <p:spPr>
          <a:xfrm>
            <a:off x="4319668" y="3022521"/>
            <a:ext cx="1230085"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noProof="0" dirty="0" smtClean="0">
                <a:solidFill>
                  <a:srgbClr val="C00000"/>
                </a:solidFill>
                <a:latin typeface="+mn-lt"/>
              </a:rPr>
              <a:t>είναι:</a:t>
            </a:r>
            <a:endParaRPr lang="el-GR" sz="2800" b="1" i="1" kern="0" baseline="-25000" noProof="0" dirty="0" smtClean="0">
              <a:solidFill>
                <a:srgbClr val="C00000"/>
              </a:solidFill>
              <a:latin typeface="+mn-lt"/>
            </a:endParaRPr>
          </a:p>
        </p:txBody>
      </p:sp>
      <p:pic>
        <p:nvPicPr>
          <p:cNvPr id="19" name="Picture 5"/>
          <p:cNvPicPr>
            <a:picLocks noChangeAspect="1" noChangeArrowheads="1"/>
          </p:cNvPicPr>
          <p:nvPr/>
        </p:nvPicPr>
        <p:blipFill>
          <a:blip r:embed="rId7" cstate="print"/>
          <a:srcRect/>
          <a:stretch>
            <a:fillRect/>
          </a:stretch>
        </p:blipFill>
        <p:spPr bwMode="auto">
          <a:xfrm>
            <a:off x="321209" y="1586162"/>
            <a:ext cx="2924175" cy="2143125"/>
          </a:xfrm>
          <a:prstGeom prst="rect">
            <a:avLst/>
          </a:prstGeom>
          <a:noFill/>
          <a:ln w="9525">
            <a:noFill/>
            <a:miter lim="800000"/>
            <a:headEnd/>
            <a:tailEnd/>
          </a:ln>
        </p:spPr>
      </p:pic>
      <p:graphicFrame>
        <p:nvGraphicFramePr>
          <p:cNvPr id="20" name="Object 5"/>
          <p:cNvGraphicFramePr>
            <a:graphicFrameLocks noChangeAspect="1"/>
          </p:cNvGraphicFramePr>
          <p:nvPr>
            <p:extLst>
              <p:ext uri="{D42A27DB-BD31-4B8C-83A1-F6EECF244321}">
                <p14:modId xmlns:p14="http://schemas.microsoft.com/office/powerpoint/2010/main" val="3063132195"/>
              </p:ext>
            </p:extLst>
          </p:nvPr>
        </p:nvGraphicFramePr>
        <p:xfrm>
          <a:off x="3245384" y="2204864"/>
          <a:ext cx="5834063" cy="757238"/>
        </p:xfrm>
        <a:graphic>
          <a:graphicData uri="http://schemas.openxmlformats.org/presentationml/2006/ole">
            <mc:AlternateContent xmlns:mc="http://schemas.openxmlformats.org/markup-compatibility/2006">
              <mc:Choice xmlns:v="urn:schemas-microsoft-com:vml" Requires="v">
                <p:oleObj spid="_x0000_s18479" name="Equation" r:id="rId8" imgW="3136680" imgH="406080" progId="Equation.DSMT4">
                  <p:embed/>
                </p:oleObj>
              </mc:Choice>
              <mc:Fallback>
                <p:oleObj name="Equation" r:id="rId8" imgW="3136680" imgH="406080" progId="Equation.DSMT4">
                  <p:embed/>
                  <p:pic>
                    <p:nvPicPr>
                      <p:cNvPr id="0" name=""/>
                      <p:cNvPicPr>
                        <a:picLocks noChangeAspect="1" noChangeArrowheads="1"/>
                      </p:cNvPicPr>
                      <p:nvPr/>
                    </p:nvPicPr>
                    <p:blipFill>
                      <a:blip r:embed="rId9"/>
                      <a:srcRect/>
                      <a:stretch>
                        <a:fillRect/>
                      </a:stretch>
                    </p:blipFill>
                    <p:spPr bwMode="auto">
                      <a:xfrm>
                        <a:off x="3245384" y="2204864"/>
                        <a:ext cx="5834063" cy="75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3"/>
          <p:cNvSpPr txBox="1">
            <a:spLocks noChangeArrowheads="1"/>
          </p:cNvSpPr>
          <p:nvPr/>
        </p:nvSpPr>
        <p:spPr>
          <a:xfrm>
            <a:off x="3241983" y="1367893"/>
            <a:ext cx="5987142" cy="436538"/>
          </a:xfrm>
          <a:prstGeom prst="rect">
            <a:avLst/>
          </a:prstGeom>
        </p:spPr>
        <p:txBody>
          <a:bodyPr/>
          <a:lstStyle/>
          <a:p>
            <a:pPr marR="0" lvl="0"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solidFill>
                  <a:srgbClr val="C00000"/>
                </a:solidFill>
                <a:latin typeface="+mn-lt"/>
              </a:rPr>
              <a:t>Πεδίο απείρου μήκους στοιχειώδους πάχους λωρίδας</a:t>
            </a:r>
            <a:r>
              <a:rPr lang="el-GR" sz="2800" b="1" kern="0" dirty="0" smtClean="0">
                <a:solidFill>
                  <a:srgbClr val="C00000"/>
                </a:solidFill>
                <a:latin typeface="+mn-lt"/>
              </a:rPr>
              <a:t>:</a:t>
            </a:r>
            <a:endParaRPr lang="el-GR" sz="2800" b="1" kern="0" baseline="-25000" noProof="0" dirty="0" smtClean="0">
              <a:solidFill>
                <a:srgbClr val="C00000"/>
              </a:solidFill>
              <a:latin typeface="+mn-lt"/>
            </a:endParaRPr>
          </a:p>
        </p:txBody>
      </p:sp>
      <p:graphicFrame>
        <p:nvGraphicFramePr>
          <p:cNvPr id="22" name="Object 5"/>
          <p:cNvGraphicFramePr>
            <a:graphicFrameLocks noChangeAspect="1"/>
          </p:cNvGraphicFramePr>
          <p:nvPr>
            <p:extLst>
              <p:ext uri="{D42A27DB-BD31-4B8C-83A1-F6EECF244321}">
                <p14:modId xmlns:p14="http://schemas.microsoft.com/office/powerpoint/2010/main" val="3752363631"/>
              </p:ext>
            </p:extLst>
          </p:nvPr>
        </p:nvGraphicFramePr>
        <p:xfrm>
          <a:off x="5652120" y="2986711"/>
          <a:ext cx="3354388" cy="949325"/>
        </p:xfrm>
        <a:graphic>
          <a:graphicData uri="http://schemas.openxmlformats.org/presentationml/2006/ole">
            <mc:AlternateContent xmlns:mc="http://schemas.openxmlformats.org/markup-compatibility/2006">
              <mc:Choice xmlns:v="urn:schemas-microsoft-com:vml" Requires="v">
                <p:oleObj spid="_x0000_s18480" name="Equation" r:id="rId10" imgW="1803240" imgH="507960" progId="Equation.DSMT4">
                  <p:embed/>
                </p:oleObj>
              </mc:Choice>
              <mc:Fallback>
                <p:oleObj name="Equation" r:id="rId10" imgW="1803240" imgH="50796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2120" y="2986711"/>
                        <a:ext cx="3354388"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3"/>
          <p:cNvSpPr txBox="1">
            <a:spLocks noChangeArrowheads="1"/>
          </p:cNvSpPr>
          <p:nvPr/>
        </p:nvSpPr>
        <p:spPr>
          <a:xfrm>
            <a:off x="1075724" y="4795357"/>
            <a:ext cx="1960343"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solidFill>
                  <a:srgbClr val="C00000"/>
                </a:solidFill>
                <a:latin typeface="+mn-lt"/>
              </a:rPr>
              <a:t>και τελικά:</a:t>
            </a:r>
            <a:endParaRPr lang="el-GR" sz="2800" b="1" i="1" kern="0" baseline="-25000" noProof="0" dirty="0" smtClean="0">
              <a:solidFill>
                <a:srgbClr val="C00000"/>
              </a:solidFill>
              <a:latin typeface="+mn-lt"/>
            </a:endParaRPr>
          </a:p>
        </p:txBody>
      </p:sp>
      <p:graphicFrame>
        <p:nvGraphicFramePr>
          <p:cNvPr id="24" name="Object 5"/>
          <p:cNvGraphicFramePr>
            <a:graphicFrameLocks noChangeAspect="1"/>
          </p:cNvGraphicFramePr>
          <p:nvPr>
            <p:extLst>
              <p:ext uri="{D42A27DB-BD31-4B8C-83A1-F6EECF244321}">
                <p14:modId xmlns:p14="http://schemas.microsoft.com/office/powerpoint/2010/main" val="2606226561"/>
              </p:ext>
            </p:extLst>
          </p:nvPr>
        </p:nvGraphicFramePr>
        <p:xfrm>
          <a:off x="1403648" y="5231895"/>
          <a:ext cx="7527925" cy="1046163"/>
        </p:xfrm>
        <a:graphic>
          <a:graphicData uri="http://schemas.openxmlformats.org/presentationml/2006/ole">
            <mc:AlternateContent xmlns:mc="http://schemas.openxmlformats.org/markup-compatibility/2006">
              <mc:Choice xmlns:v="urn:schemas-microsoft-com:vml" Requires="v">
                <p:oleObj spid="_x0000_s18481" name="Equation" r:id="rId12" imgW="4051080" imgH="558720" progId="Equation.DSMT4">
                  <p:embed/>
                </p:oleObj>
              </mc:Choice>
              <mc:Fallback>
                <p:oleObj name="Equation" r:id="rId12" imgW="4051080" imgH="558720" progId="Equation.DSMT4">
                  <p:embed/>
                  <p:pic>
                    <p:nvPicPr>
                      <p:cNvPr id="0" name=""/>
                      <p:cNvPicPr>
                        <a:picLocks noChangeAspect="1" noChangeArrowheads="1"/>
                      </p:cNvPicPr>
                      <p:nvPr/>
                    </p:nvPicPr>
                    <p:blipFill>
                      <a:blip r:embed="rId13"/>
                      <a:srcRect/>
                      <a:stretch>
                        <a:fillRect/>
                      </a:stretch>
                    </p:blipFill>
                    <p:spPr bwMode="auto">
                      <a:xfrm>
                        <a:off x="1403648" y="5231895"/>
                        <a:ext cx="7527925" cy="1046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05345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Λίγα στοιχεία για το μαγνητικό διανυσματικό δυναμικό</a:t>
            </a:r>
            <a:endParaRPr lang="en-GB" kern="0" dirty="0"/>
          </a:p>
        </p:txBody>
      </p:sp>
      <p:sp>
        <p:nvSpPr>
          <p:cNvPr id="5" name="Θέση περιεχομένου 4"/>
          <p:cNvSpPr>
            <a:spLocks noGrp="1"/>
          </p:cNvSpPr>
          <p:nvPr>
            <p:ph idx="1"/>
          </p:nvPr>
        </p:nvSpPr>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TextBox 1"/>
          <p:cNvSpPr txBox="1"/>
          <p:nvPr/>
        </p:nvSpPr>
        <p:spPr>
          <a:xfrm>
            <a:off x="4861844" y="1966556"/>
            <a:ext cx="1325718" cy="352242"/>
          </a:xfrm>
          <a:prstGeom prst="rect">
            <a:avLst/>
          </a:prstGeom>
        </p:spPr>
        <p:txBody>
          <a:bodyPr vert="horz" wrap="square" lIns="91440" tIns="45720" rIns="91440" bIns="45720" rtlCol="0" anchor="ctr">
            <a:normAutofit lnSpcReduction="10000"/>
          </a:bodyPr>
          <a:lstStyle/>
          <a:p>
            <a:endParaRPr lang="en-US" dirty="0" smtClean="0"/>
          </a:p>
        </p:txBody>
      </p:sp>
      <p:sp>
        <p:nvSpPr>
          <p:cNvPr id="3" name="Rectangle 2"/>
          <p:cNvSpPr/>
          <p:nvPr/>
        </p:nvSpPr>
        <p:spPr>
          <a:xfrm>
            <a:off x="539552" y="1700808"/>
            <a:ext cx="8208912" cy="2246769"/>
          </a:xfrm>
          <a:prstGeom prst="rect">
            <a:avLst/>
          </a:prstGeom>
        </p:spPr>
        <p:txBody>
          <a:bodyPr wrap="square">
            <a:spAutoFit/>
          </a:bodyPr>
          <a:lstStyle/>
          <a:p>
            <a:pPr marL="457200" indent="-457200">
              <a:buFont typeface="Arial" pitchFamily="34" charset="0"/>
              <a:buChar char="•"/>
            </a:pPr>
            <a:r>
              <a:rPr lang="el-GR" sz="2800" dirty="0"/>
              <a:t>Αποτελεί επίσης βοηθητικό μέγεθος (όπως και το ηλεκτρικό δυναμικό)</a:t>
            </a:r>
          </a:p>
          <a:p>
            <a:pPr marL="457200" indent="-457200">
              <a:buFont typeface="Arial" pitchFamily="34" charset="0"/>
              <a:buChar char="•"/>
            </a:pPr>
            <a:r>
              <a:rPr lang="el-GR" sz="2800" dirty="0"/>
              <a:t>«Επιτρέπει» την ύπαρξη ρευματικών κατανομών </a:t>
            </a:r>
            <a:endParaRPr lang="el-GR" sz="2800" u="sng" dirty="0"/>
          </a:p>
          <a:p>
            <a:pPr marL="457200" indent="-457200">
              <a:buFont typeface="Arial" pitchFamily="34" charset="0"/>
              <a:buChar char="•"/>
            </a:pPr>
            <a:r>
              <a:rPr lang="el-GR" sz="2800" dirty="0"/>
              <a:t>Διευκολύνει την επίλυση προβλημάτων για την εύρεση κατανομής μαγνητικού πεδίου</a:t>
            </a:r>
          </a:p>
        </p:txBody>
      </p:sp>
    </p:spTree>
    <p:extLst>
      <p:ext uri="{BB962C8B-B14F-4D97-AF65-F5344CB8AC3E}">
        <p14:creationId xmlns:p14="http://schemas.microsoft.com/office/powerpoint/2010/main" val="21898461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Μαγνητικό Διανυσματικό δυναμικό </a:t>
            </a:r>
            <a:endParaRPr lang="en-GB" kern="0" dirty="0"/>
          </a:p>
        </p:txBody>
      </p:sp>
      <p:sp>
        <p:nvSpPr>
          <p:cNvPr id="5" name="Θέση περιεχομένου 4"/>
          <p:cNvSpPr>
            <a:spLocks noGrp="1"/>
          </p:cNvSpPr>
          <p:nvPr>
            <p:ph idx="1"/>
          </p:nvPr>
        </p:nvSpPr>
        <p:spPr>
          <a:xfrm>
            <a:off x="285830" y="1124744"/>
            <a:ext cx="8407926" cy="4958011"/>
          </a:xfrm>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4" name="Content Placeholder 2"/>
          <p:cNvSpPr txBox="1">
            <a:spLocks/>
          </p:cNvSpPr>
          <p:nvPr/>
        </p:nvSpPr>
        <p:spPr>
          <a:xfrm>
            <a:off x="819122" y="2219325"/>
            <a:ext cx="8370887" cy="1800225"/>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800" dirty="0" smtClean="0"/>
              <a:t>Ο πρώτος νόμος ορίζει ότι το ΜΠ </a:t>
            </a:r>
            <a:r>
              <a:rPr lang="el-GR" sz="2800" u="sng" dirty="0" smtClean="0"/>
              <a:t>δεν είναι</a:t>
            </a:r>
            <a:r>
              <a:rPr lang="el-GR" sz="2800" dirty="0" smtClean="0"/>
              <a:t> αστρόβιλο σε περιοχές που υπάρχουν ρεύματα σε αντίθεση με το ηλεκτροστατικό πεδίο (Ερώτηση: Τι σημαίνει αστρόβιλο);</a:t>
            </a:r>
            <a:endParaRPr lang="el-GR" sz="2800" u="sng" dirty="0" smtClean="0"/>
          </a:p>
          <a:p>
            <a:r>
              <a:rPr lang="el-GR" sz="2800" dirty="0" smtClean="0"/>
              <a:t>Ο δεύτερος νόμος ορίζει ότι δεν υπάρχουν μαγνητικά φορτία σε αντίθεση με το ηλεκτρικό πεδίο</a:t>
            </a:r>
            <a:endParaRPr lang="el-GR" sz="2800" dirty="0" smtClean="0"/>
          </a:p>
        </p:txBody>
      </p:sp>
      <p:graphicFrame>
        <p:nvGraphicFramePr>
          <p:cNvPr id="25" name="Object 8"/>
          <p:cNvGraphicFramePr>
            <a:graphicFrameLocks noChangeAspect="1"/>
          </p:cNvGraphicFramePr>
          <p:nvPr>
            <p:extLst>
              <p:ext uri="{D42A27DB-BD31-4B8C-83A1-F6EECF244321}">
                <p14:modId xmlns:p14="http://schemas.microsoft.com/office/powerpoint/2010/main" val="4120262433"/>
              </p:ext>
            </p:extLst>
          </p:nvPr>
        </p:nvGraphicFramePr>
        <p:xfrm>
          <a:off x="1598613" y="1231900"/>
          <a:ext cx="1039812" cy="280988"/>
        </p:xfrm>
        <a:graphic>
          <a:graphicData uri="http://schemas.openxmlformats.org/presentationml/2006/ole">
            <mc:AlternateContent xmlns:mc="http://schemas.openxmlformats.org/markup-compatibility/2006">
              <mc:Choice xmlns:v="urn:schemas-microsoft-com:vml" Requires="v">
                <p:oleObj spid="_x0000_s20535" name="Equation" r:id="rId5" imgW="660240" imgH="177480" progId="Equation.DSMT4">
                  <p:embed/>
                </p:oleObj>
              </mc:Choice>
              <mc:Fallback>
                <p:oleObj name="Equation" r:id="rId5" imgW="66024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8613" y="1231900"/>
                        <a:ext cx="1039812" cy="28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3"/>
          <p:cNvSpPr txBox="1">
            <a:spLocks noChangeArrowheads="1"/>
          </p:cNvSpPr>
          <p:nvPr/>
        </p:nvSpPr>
        <p:spPr>
          <a:xfrm>
            <a:off x="2794247" y="1163662"/>
            <a:ext cx="2311153"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latin typeface="+mn-lt"/>
              </a:rPr>
              <a:t>Ν. </a:t>
            </a:r>
            <a:r>
              <a:rPr lang="en-US" sz="2800" b="1" i="1" kern="0" dirty="0" smtClean="0">
                <a:latin typeface="+mn-lt"/>
              </a:rPr>
              <a:t>Ampere</a:t>
            </a:r>
            <a:endParaRPr lang="el-GR" sz="2800" b="1" i="1" kern="0" baseline="-25000" noProof="0" dirty="0" smtClean="0">
              <a:latin typeface="+mn-lt"/>
            </a:endParaRPr>
          </a:p>
        </p:txBody>
      </p:sp>
      <p:graphicFrame>
        <p:nvGraphicFramePr>
          <p:cNvPr id="27" name="Object 8"/>
          <p:cNvGraphicFramePr>
            <a:graphicFrameLocks noChangeAspect="1"/>
          </p:cNvGraphicFramePr>
          <p:nvPr>
            <p:extLst>
              <p:ext uri="{D42A27DB-BD31-4B8C-83A1-F6EECF244321}">
                <p14:modId xmlns:p14="http://schemas.microsoft.com/office/powerpoint/2010/main" val="2662274788"/>
              </p:ext>
            </p:extLst>
          </p:nvPr>
        </p:nvGraphicFramePr>
        <p:xfrm>
          <a:off x="1724025" y="1647825"/>
          <a:ext cx="781050" cy="280988"/>
        </p:xfrm>
        <a:graphic>
          <a:graphicData uri="http://schemas.openxmlformats.org/presentationml/2006/ole">
            <mc:AlternateContent xmlns:mc="http://schemas.openxmlformats.org/markup-compatibility/2006">
              <mc:Choice xmlns:v="urn:schemas-microsoft-com:vml" Requires="v">
                <p:oleObj spid="_x0000_s20536" name="Equation" r:id="rId7" imgW="495000" imgH="177480" progId="Equation.DSMT4">
                  <p:embed/>
                </p:oleObj>
              </mc:Choice>
              <mc:Fallback>
                <p:oleObj name="Equation" r:id="rId7" imgW="49500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4025" y="1647825"/>
                        <a:ext cx="781050" cy="28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3"/>
          <p:cNvSpPr txBox="1">
            <a:spLocks noChangeArrowheads="1"/>
          </p:cNvSpPr>
          <p:nvPr/>
        </p:nvSpPr>
        <p:spPr>
          <a:xfrm>
            <a:off x="2784722" y="1554187"/>
            <a:ext cx="2311153"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n-US" sz="2800" b="1" i="1" kern="0" dirty="0" smtClean="0">
                <a:latin typeface="+mn-lt"/>
              </a:rPr>
              <a:t>Gauss </a:t>
            </a:r>
            <a:r>
              <a:rPr lang="el-GR" sz="2800" b="1" i="1" kern="0" dirty="0" smtClean="0">
                <a:latin typeface="+mn-lt"/>
              </a:rPr>
              <a:t>ΜΠ</a:t>
            </a:r>
            <a:endParaRPr lang="el-GR" sz="2800" b="1" i="1" kern="0" baseline="-25000" noProof="0" dirty="0" smtClean="0">
              <a:latin typeface="+mn-lt"/>
            </a:endParaRPr>
          </a:p>
        </p:txBody>
      </p:sp>
      <p:sp>
        <p:nvSpPr>
          <p:cNvPr id="29" name="Rectangle 3"/>
          <p:cNvSpPr txBox="1">
            <a:spLocks noChangeArrowheads="1"/>
          </p:cNvSpPr>
          <p:nvPr/>
        </p:nvSpPr>
        <p:spPr>
          <a:xfrm>
            <a:off x="879722" y="4059262"/>
            <a:ext cx="1511053"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noProof="0" dirty="0" smtClean="0">
                <a:latin typeface="+mn-lt"/>
              </a:rPr>
              <a:t>Επειδή</a:t>
            </a:r>
            <a:r>
              <a:rPr lang="el-GR" sz="2800" b="1" i="1" kern="0" noProof="0" dirty="0" smtClean="0">
                <a:solidFill>
                  <a:srgbClr val="C00000"/>
                </a:solidFill>
                <a:latin typeface="+mn-lt"/>
              </a:rPr>
              <a:t>:</a:t>
            </a:r>
            <a:endParaRPr lang="el-GR" sz="2800" b="1" i="1" kern="0" baseline="-25000" noProof="0" dirty="0" smtClean="0">
              <a:solidFill>
                <a:srgbClr val="C00000"/>
              </a:solidFill>
              <a:latin typeface="+mn-lt"/>
            </a:endParaRPr>
          </a:p>
        </p:txBody>
      </p:sp>
      <p:graphicFrame>
        <p:nvGraphicFramePr>
          <p:cNvPr id="30" name="Object 10"/>
          <p:cNvGraphicFramePr>
            <a:graphicFrameLocks noChangeAspect="1"/>
          </p:cNvGraphicFramePr>
          <p:nvPr>
            <p:extLst>
              <p:ext uri="{D42A27DB-BD31-4B8C-83A1-F6EECF244321}">
                <p14:modId xmlns:p14="http://schemas.microsoft.com/office/powerpoint/2010/main" val="26900630"/>
              </p:ext>
            </p:extLst>
          </p:nvPr>
        </p:nvGraphicFramePr>
        <p:xfrm>
          <a:off x="2500313" y="4152900"/>
          <a:ext cx="1490662" cy="336550"/>
        </p:xfrm>
        <a:graphic>
          <a:graphicData uri="http://schemas.openxmlformats.org/presentationml/2006/ole">
            <mc:AlternateContent xmlns:mc="http://schemas.openxmlformats.org/markup-compatibility/2006">
              <mc:Choice xmlns:v="urn:schemas-microsoft-com:vml" Requires="v">
                <p:oleObj spid="_x0000_s20537" name="Equation" r:id="rId9" imgW="787320" imgH="177480" progId="Equation.DSMT4">
                  <p:embed/>
                </p:oleObj>
              </mc:Choice>
              <mc:Fallback>
                <p:oleObj name="Equation" r:id="rId9" imgW="78732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0313" y="4152900"/>
                        <a:ext cx="14906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 name="Rectangle 3"/>
          <p:cNvSpPr txBox="1">
            <a:spLocks noChangeArrowheads="1"/>
          </p:cNvSpPr>
          <p:nvPr/>
        </p:nvSpPr>
        <p:spPr>
          <a:xfrm>
            <a:off x="3927722" y="4038599"/>
            <a:ext cx="4073278" cy="695325"/>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noProof="0" dirty="0" smtClean="0">
                <a:latin typeface="+mn-lt"/>
              </a:rPr>
              <a:t>Μπορούμε να εισάγουμε:</a:t>
            </a:r>
            <a:endParaRPr lang="el-GR" sz="2800" b="1" i="1" kern="0" baseline="-25000" noProof="0" dirty="0" smtClean="0">
              <a:latin typeface="+mn-lt"/>
            </a:endParaRPr>
          </a:p>
        </p:txBody>
      </p:sp>
      <p:graphicFrame>
        <p:nvGraphicFramePr>
          <p:cNvPr id="32" name="Object 8"/>
          <p:cNvGraphicFramePr>
            <a:graphicFrameLocks noChangeAspect="1"/>
          </p:cNvGraphicFramePr>
          <p:nvPr>
            <p:extLst>
              <p:ext uri="{D42A27DB-BD31-4B8C-83A1-F6EECF244321}">
                <p14:modId xmlns:p14="http://schemas.microsoft.com/office/powerpoint/2010/main" val="480573166"/>
              </p:ext>
            </p:extLst>
          </p:nvPr>
        </p:nvGraphicFramePr>
        <p:xfrm>
          <a:off x="8024564" y="4137037"/>
          <a:ext cx="1058862" cy="280988"/>
        </p:xfrm>
        <a:graphic>
          <a:graphicData uri="http://schemas.openxmlformats.org/presentationml/2006/ole">
            <mc:AlternateContent xmlns:mc="http://schemas.openxmlformats.org/markup-compatibility/2006">
              <mc:Choice xmlns:v="urn:schemas-microsoft-com:vml" Requires="v">
                <p:oleObj spid="_x0000_s20538" name="Equation" r:id="rId11" imgW="672840" imgH="177480" progId="Equation.DSMT4">
                  <p:embed/>
                </p:oleObj>
              </mc:Choice>
              <mc:Fallback>
                <p:oleObj name="Equation" r:id="rId11" imgW="67284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24564" y="4137037"/>
                        <a:ext cx="1058862" cy="28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Content Placeholder 2"/>
          <p:cNvSpPr txBox="1">
            <a:spLocks/>
          </p:cNvSpPr>
          <p:nvPr/>
        </p:nvSpPr>
        <p:spPr bwMode="auto">
          <a:xfrm>
            <a:off x="800072" y="4925960"/>
            <a:ext cx="8572528" cy="5699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lvl="0" indent="-342900" eaLnBrk="0" fontAlgn="base" hangingPunct="0">
              <a:lnSpc>
                <a:spcPct val="90000"/>
              </a:lnSpc>
              <a:spcBef>
                <a:spcPct val="30000"/>
              </a:spcBef>
              <a:spcAft>
                <a:spcPct val="10000"/>
              </a:spcAft>
              <a:buClr>
                <a:srgbClr val="0033CC"/>
              </a:buClr>
              <a:buSzPct val="75000"/>
              <a:buFont typeface="Wingdings" pitchFamily="2" charset="2"/>
              <a:buChar char="l"/>
              <a:defRPr/>
            </a:pPr>
            <a:r>
              <a:rPr lang="el-GR" sz="2400" b="1" i="1" kern="0" dirty="0">
                <a:solidFill>
                  <a:srgbClr val="000000"/>
                </a:solidFill>
                <a:latin typeface="Times New Roman"/>
              </a:rPr>
              <a:t>Α</a:t>
            </a:r>
            <a:r>
              <a:rPr lang="el-GR" sz="2400" b="1" kern="0" dirty="0">
                <a:solidFill>
                  <a:srgbClr val="000000"/>
                </a:solidFill>
                <a:latin typeface="Times New Roman"/>
              </a:rPr>
              <a:t>: </a:t>
            </a:r>
            <a:r>
              <a:rPr lang="el-GR" sz="2400" u="sng" kern="0" dirty="0">
                <a:solidFill>
                  <a:srgbClr val="000000"/>
                </a:solidFill>
                <a:latin typeface="Times New Roman"/>
              </a:rPr>
              <a:t>Μαγνητικό διανυσματικό δυναμικό</a:t>
            </a:r>
            <a:endParaRPr lang="el-GR" sz="2400" b="1" u="sng" kern="0" dirty="0">
              <a:solidFill>
                <a:srgbClr val="000000"/>
              </a:solidFill>
              <a:latin typeface="Times New Roman"/>
            </a:endParaRPr>
          </a:p>
        </p:txBody>
      </p:sp>
    </p:spTree>
    <p:extLst>
      <p:ext uri="{BB962C8B-B14F-4D97-AF65-F5344CB8AC3E}">
        <p14:creationId xmlns:p14="http://schemas.microsoft.com/office/powerpoint/2010/main" val="25079358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Μαγνητικό Διανυσματικό δυναμικό (συνέχεια) </a:t>
            </a:r>
            <a:endParaRPr lang="en-GB" kern="0" dirty="0"/>
          </a:p>
        </p:txBody>
      </p:sp>
      <mc:AlternateContent xmlns:mc="http://schemas.openxmlformats.org/markup-compatibility/2006">
        <mc:Choice xmlns:a14="http://schemas.microsoft.com/office/drawing/2010/main" Requires="a14">
          <p:sp>
            <p:nvSpPr>
              <p:cNvPr id="5" name="Θέση περιεχομένου 4"/>
              <p:cNvSpPr>
                <a:spLocks noGrp="1"/>
              </p:cNvSpPr>
              <p:nvPr>
                <p:ph idx="1"/>
              </p:nvPr>
            </p:nvSpPr>
            <p:spPr>
              <a:xfrm>
                <a:off x="296149" y="1057391"/>
                <a:ext cx="8407926" cy="4958011"/>
              </a:xfrm>
            </p:spPr>
            <p:txBody>
              <a:bodyPr>
                <a:noAutofit/>
              </a:bodyPr>
              <a:lstStyle/>
              <a:p>
                <a:pPr>
                  <a:spcBef>
                    <a:spcPts val="0"/>
                  </a:spcBef>
                </a:pPr>
                <a:endParaRPr lang="el-GR" sz="2400" dirty="0" smtClean="0"/>
              </a:p>
              <a:p>
                <a:pPr>
                  <a:spcBef>
                    <a:spcPts val="0"/>
                  </a:spcBef>
                </a:pPr>
                <a:endParaRPr lang="el-GR" sz="2400" dirty="0" smtClean="0"/>
              </a:p>
              <a:p>
                <a:r>
                  <a:rPr lang="el-GR" sz="2400" dirty="0"/>
                  <a:t>Δεν είναι μοναδική συνάρτηση</a:t>
                </a:r>
              </a:p>
              <a:p>
                <a:pPr lvl="1">
                  <a:buFont typeface="Wingdings" pitchFamily="2" charset="2"/>
                  <a:buChar char="q"/>
                </a:pPr>
                <a:r>
                  <a:rPr lang="el-GR" sz="2400" dirty="0" smtClean="0"/>
                  <a:t>Αν</a:t>
                </a:r>
                <a:r>
                  <a:rPr lang="en-US" sz="2400" dirty="0" smtClean="0"/>
                  <a:t> </a:t>
                </a:r>
                <a14:m>
                  <m:oMath xmlns:m="http://schemas.openxmlformats.org/officeDocument/2006/math">
                    <m:sSup>
                      <m:sSupPr>
                        <m:ctrlPr>
                          <a:rPr lang="en-US" sz="2400" i="1" smtClean="0">
                            <a:latin typeface="Cambria Math"/>
                          </a:rPr>
                        </m:ctrlPr>
                      </m:sSupPr>
                      <m:e>
                        <m:r>
                          <a:rPr lang="el-GR" sz="2400" b="1" i="0" smtClean="0">
                            <a:latin typeface="Cambria Math"/>
                          </a:rPr>
                          <m:t>𝚨</m:t>
                        </m:r>
                      </m:e>
                      <m:sup>
                        <m:r>
                          <a:rPr lang="el-GR" sz="2400" b="0" i="1" smtClean="0">
                            <a:latin typeface="Cambria Math"/>
                          </a:rPr>
                          <m:t>′</m:t>
                        </m:r>
                      </m:sup>
                    </m:sSup>
                    <m:r>
                      <a:rPr lang="en-US" sz="2400" b="0" i="1" smtClean="0">
                        <a:latin typeface="Cambria Math"/>
                      </a:rPr>
                      <m:t>=</m:t>
                    </m:r>
                    <m:r>
                      <a:rPr lang="en-US" sz="2400" b="1" i="1" smtClean="0">
                        <a:latin typeface="Cambria Math"/>
                      </a:rPr>
                      <m:t>𝑨</m:t>
                    </m:r>
                    <m:r>
                      <a:rPr lang="en-US" sz="2400" b="0" i="1" smtClean="0">
                        <a:latin typeface="Cambria Math"/>
                      </a:rPr>
                      <m:t>+</m:t>
                    </m:r>
                    <m:r>
                      <a:rPr lang="en-US" sz="2400" b="0" i="1" smtClean="0">
                        <a:latin typeface="Cambria Math"/>
                        <a:ea typeface="Cambria Math"/>
                      </a:rPr>
                      <m:t>∇</m:t>
                    </m:r>
                    <m:r>
                      <a:rPr lang="el-GR" sz="2400" b="0" i="1" smtClean="0">
                        <a:latin typeface="Cambria Math"/>
                        <a:ea typeface="Cambria Math"/>
                      </a:rPr>
                      <m:t>𝜓</m:t>
                    </m:r>
                    <m:r>
                      <a:rPr lang="el-GR" sz="2400" b="0" i="0" smtClean="0">
                        <a:latin typeface="Cambria Math"/>
                        <a:ea typeface="Cambria Math"/>
                      </a:rPr>
                      <m:t> </m:t>
                    </m:r>
                  </m:oMath>
                </a14:m>
                <a:r>
                  <a:rPr lang="el-GR" sz="2400" dirty="0" smtClean="0"/>
                  <a:t>τότε </a:t>
                </a:r>
                <a14:m>
                  <m:oMath xmlns:m="http://schemas.openxmlformats.org/officeDocument/2006/math">
                    <m:sSup>
                      <m:sSupPr>
                        <m:ctrlPr>
                          <a:rPr lang="el-GR" sz="2400" i="1" smtClean="0">
                            <a:latin typeface="Cambria Math"/>
                          </a:rPr>
                        </m:ctrlPr>
                      </m:sSupPr>
                      <m:e>
                        <m:r>
                          <a:rPr lang="en-US" sz="2400" b="1" i="0" smtClean="0">
                            <a:latin typeface="Cambria Math"/>
                          </a:rPr>
                          <m:t>𝐁</m:t>
                        </m:r>
                      </m:e>
                      <m:sup>
                        <m:r>
                          <a:rPr lang="en-US" sz="2400" b="0" i="1" smtClean="0">
                            <a:latin typeface="Cambria Math"/>
                          </a:rPr>
                          <m:t>′</m:t>
                        </m:r>
                      </m:sup>
                    </m:sSup>
                    <m:r>
                      <a:rPr lang="el-GR" sz="2400" b="0" i="1" smtClean="0">
                        <a:latin typeface="Cambria Math"/>
                      </a:rPr>
                      <m:t>=</m:t>
                    </m:r>
                    <m:r>
                      <a:rPr lang="el-GR" sz="2400" b="0" i="1" smtClean="0">
                        <a:latin typeface="Cambria Math"/>
                        <a:ea typeface="Cambria Math"/>
                      </a:rPr>
                      <m:t>∇×</m:t>
                    </m:r>
                    <m:sSup>
                      <m:sSupPr>
                        <m:ctrlPr>
                          <a:rPr lang="el-GR" sz="2400" b="0" i="1" smtClean="0">
                            <a:latin typeface="Cambria Math"/>
                            <a:ea typeface="Cambria Math"/>
                          </a:rPr>
                        </m:ctrlPr>
                      </m:sSupPr>
                      <m:e>
                        <m:r>
                          <a:rPr lang="en-US" sz="2400" b="1" i="1" smtClean="0">
                            <a:latin typeface="Cambria Math"/>
                            <a:ea typeface="Cambria Math"/>
                          </a:rPr>
                          <m:t>𝑨</m:t>
                        </m:r>
                      </m:e>
                      <m:sup>
                        <m:r>
                          <a:rPr lang="en-US" sz="2400" b="0" i="1" smtClean="0">
                            <a:latin typeface="Cambria Math"/>
                            <a:ea typeface="Cambria Math"/>
                          </a:rPr>
                          <m:t>′</m:t>
                        </m:r>
                      </m:sup>
                    </m:sSup>
                    <m:r>
                      <a:rPr lang="en-US" sz="2400" b="0" i="1" smtClean="0">
                        <a:latin typeface="Cambria Math"/>
                        <a:ea typeface="Cambria Math"/>
                      </a:rPr>
                      <m:t>=∇×</m:t>
                    </m:r>
                    <m:d>
                      <m:dPr>
                        <m:ctrlPr>
                          <a:rPr lang="en-US" sz="2400" b="0" i="1" smtClean="0">
                            <a:latin typeface="Cambria Math"/>
                            <a:ea typeface="Cambria Math"/>
                          </a:rPr>
                        </m:ctrlPr>
                      </m:dPr>
                      <m:e>
                        <m:r>
                          <a:rPr lang="en-US" sz="2400" b="1" i="1">
                            <a:latin typeface="Cambria Math"/>
                          </a:rPr>
                          <m:t>𝑨</m:t>
                        </m:r>
                        <m:r>
                          <a:rPr lang="en-US" sz="2400" i="1">
                            <a:latin typeface="Cambria Math"/>
                          </a:rPr>
                          <m:t>+</m:t>
                        </m:r>
                        <m:r>
                          <a:rPr lang="en-US" sz="2400" i="1">
                            <a:latin typeface="Cambria Math"/>
                            <a:ea typeface="Cambria Math"/>
                          </a:rPr>
                          <m:t>𝛻</m:t>
                        </m:r>
                        <m:r>
                          <a:rPr lang="el-GR" sz="2400" i="1">
                            <a:latin typeface="Cambria Math"/>
                            <a:ea typeface="Cambria Math"/>
                          </a:rPr>
                          <m:t>𝜓</m:t>
                        </m:r>
                      </m:e>
                    </m:d>
                    <m:r>
                      <a:rPr lang="en-US" sz="2400" b="0" i="1" smtClean="0">
                        <a:latin typeface="Cambria Math"/>
                        <a:ea typeface="Cambria Math"/>
                      </a:rPr>
                      <m:t>=∇×</m:t>
                    </m:r>
                    <m:r>
                      <a:rPr lang="en-US" sz="2400" b="1" i="1" smtClean="0">
                        <a:latin typeface="Cambria Math"/>
                        <a:ea typeface="Cambria Math"/>
                      </a:rPr>
                      <m:t>𝑨</m:t>
                    </m:r>
                    <m:r>
                      <a:rPr lang="en-US" sz="2400" b="0" i="1" smtClean="0">
                        <a:latin typeface="Cambria Math"/>
                        <a:ea typeface="Cambria Math"/>
                      </a:rPr>
                      <m:t>+∇×∇</m:t>
                    </m:r>
                    <m:r>
                      <a:rPr lang="el-GR" sz="2400" b="0" i="1" smtClean="0">
                        <a:latin typeface="Cambria Math"/>
                        <a:ea typeface="Cambria Math"/>
                      </a:rPr>
                      <m:t>𝜓</m:t>
                    </m:r>
                    <m:r>
                      <a:rPr lang="el-GR" sz="2400" b="0" i="1" smtClean="0">
                        <a:latin typeface="Cambria Math"/>
                        <a:ea typeface="Cambria Math"/>
                      </a:rPr>
                      <m:t>=∇×</m:t>
                    </m:r>
                    <m:r>
                      <a:rPr lang="el-GR" sz="2400" b="1" i="0" smtClean="0">
                        <a:latin typeface="Cambria Math"/>
                        <a:ea typeface="Cambria Math"/>
                      </a:rPr>
                      <m:t>𝚨</m:t>
                    </m:r>
                  </m:oMath>
                </a14:m>
                <a:endParaRPr lang="el-GR" sz="2400" b="1" dirty="0"/>
              </a:p>
              <a:p>
                <a:pPr lvl="1">
                  <a:buFont typeface="Wingdings" pitchFamily="2" charset="2"/>
                  <a:buChar char="q"/>
                </a:pPr>
                <a:r>
                  <a:rPr lang="el-GR" sz="2400" dirty="0"/>
                  <a:t>Δηλαδή</a:t>
                </a:r>
                <a:r>
                  <a:rPr lang="el-GR" sz="2400" dirty="0" smtClean="0"/>
                  <a:t>: </a:t>
                </a:r>
                <a14:m>
                  <m:oMath xmlns:m="http://schemas.openxmlformats.org/officeDocument/2006/math">
                    <m:sSup>
                      <m:sSupPr>
                        <m:ctrlPr>
                          <a:rPr lang="el-GR" sz="2400" i="1">
                            <a:latin typeface="Cambria Math"/>
                          </a:rPr>
                        </m:ctrlPr>
                      </m:sSupPr>
                      <m:e>
                        <m:r>
                          <a:rPr lang="en-US" sz="2400" b="1">
                            <a:latin typeface="Cambria Math"/>
                          </a:rPr>
                          <m:t>𝐁</m:t>
                        </m:r>
                      </m:e>
                      <m:sup>
                        <m:r>
                          <a:rPr lang="en-US" sz="2400" i="1">
                            <a:latin typeface="Cambria Math"/>
                          </a:rPr>
                          <m:t>′</m:t>
                        </m:r>
                      </m:sup>
                    </m:sSup>
                    <m:r>
                      <a:rPr lang="el-GR" sz="2400" i="1">
                        <a:latin typeface="Cambria Math"/>
                      </a:rPr>
                      <m:t>=</m:t>
                    </m:r>
                    <m:r>
                      <a:rPr lang="el-GR" sz="2400" i="1">
                        <a:latin typeface="Cambria Math"/>
                        <a:ea typeface="Cambria Math"/>
                      </a:rPr>
                      <m:t>𝛻</m:t>
                    </m:r>
                    <m:r>
                      <a:rPr lang="el-GR" sz="2400" i="1">
                        <a:latin typeface="Cambria Math"/>
                        <a:ea typeface="Cambria Math"/>
                      </a:rPr>
                      <m:t>×</m:t>
                    </m:r>
                    <m:r>
                      <a:rPr lang="el-GR" sz="2400" b="1">
                        <a:latin typeface="Cambria Math"/>
                        <a:ea typeface="Cambria Math"/>
                      </a:rPr>
                      <m:t>𝚨</m:t>
                    </m:r>
                    <m:r>
                      <a:rPr lang="el-GR" sz="2400" b="1" i="0" smtClean="0">
                        <a:latin typeface="Cambria Math"/>
                        <a:ea typeface="Cambria Math"/>
                      </a:rPr>
                      <m:t>=</m:t>
                    </m:r>
                    <m:r>
                      <a:rPr lang="el-GR" sz="2400" b="1" i="0" smtClean="0">
                        <a:latin typeface="Cambria Math"/>
                        <a:ea typeface="Cambria Math"/>
                      </a:rPr>
                      <m:t>𝚩</m:t>
                    </m:r>
                  </m:oMath>
                </a14:m>
                <a:endParaRPr lang="el-GR" sz="2400" dirty="0"/>
              </a:p>
              <a:p>
                <a:pPr lvl="1">
                  <a:buFont typeface="Wingdings" pitchFamily="2" charset="2"/>
                  <a:buChar char="q"/>
                </a:pPr>
                <a:r>
                  <a:rPr lang="el-GR" sz="2400" dirty="0"/>
                  <a:t>Χρειάζεται άλλη μία σχέση </a:t>
                </a:r>
              </a:p>
              <a:p>
                <a:r>
                  <a:rPr lang="el-GR" sz="2400" dirty="0"/>
                  <a:t>Για το μαγνητοστατικό πεδίο</a:t>
                </a:r>
              </a:p>
              <a:p>
                <a:pPr lvl="1">
                  <a:buFont typeface="Wingdings" pitchFamily="2" charset="2"/>
                  <a:buChar char="q"/>
                </a:pPr>
                <a:r>
                  <a:rPr lang="el-GR" sz="2400" dirty="0"/>
                  <a:t>Η πλήρης περιγραφή ενός διανύσματος στηρίζεται στην απόκλιση και τη στροφή του. Θέτουμε </a:t>
                </a:r>
                <a:r>
                  <a:rPr lang="el-GR" sz="2400" dirty="0" smtClean="0"/>
                  <a:t>λοιπόν </a:t>
                </a:r>
                <a14:m>
                  <m:oMath xmlns:m="http://schemas.openxmlformats.org/officeDocument/2006/math">
                    <m:r>
                      <a:rPr lang="el-GR" sz="2400" i="1" smtClean="0">
                        <a:latin typeface="Cambria Math"/>
                        <a:ea typeface="Cambria Math"/>
                      </a:rPr>
                      <m:t>∇</m:t>
                    </m:r>
                    <m:r>
                      <a:rPr lang="el-GR" sz="2400" b="1" i="0" smtClean="0">
                        <a:latin typeface="Cambria Math"/>
                        <a:ea typeface="Cambria Math"/>
                      </a:rPr>
                      <m:t>𝚨</m:t>
                    </m:r>
                    <m:r>
                      <a:rPr lang="el-GR" sz="2400" b="0" i="0" smtClean="0">
                        <a:latin typeface="Cambria Math"/>
                        <a:ea typeface="Cambria Math"/>
                      </a:rPr>
                      <m:t>=0</m:t>
                    </m:r>
                  </m:oMath>
                </a14:m>
                <a:r>
                  <a:rPr lang="el-GR" sz="2400" dirty="0" smtClean="0"/>
                  <a:t> </a:t>
                </a:r>
                <a:endParaRPr lang="el-GR" sz="2400" dirty="0"/>
              </a:p>
              <a:p>
                <a:pPr lvl="1">
                  <a:buFont typeface="Wingdings" pitchFamily="2" charset="2"/>
                  <a:buChar char="q"/>
                </a:pPr>
                <a:r>
                  <a:rPr lang="el-GR" sz="2400" b="1" dirty="0"/>
                  <a:t>Α</a:t>
                </a:r>
                <a:r>
                  <a:rPr lang="el-GR" sz="2400" dirty="0"/>
                  <a:t>: Βοηθητικό, μη φυσικό, μαθηματικό μέγεθος </a:t>
                </a:r>
              </a:p>
              <a:p>
                <a:pPr>
                  <a:spcBef>
                    <a:spcPts val="0"/>
                  </a:spcBef>
                </a:pPr>
                <a:endParaRPr lang="el-GR" sz="2400" dirty="0"/>
              </a:p>
            </p:txBody>
          </p:sp>
        </mc:Choice>
        <mc:Fallback>
          <p:sp>
            <p:nvSpPr>
              <p:cNvPr id="5" name="Θέση περιεχομένου 4"/>
              <p:cNvSpPr>
                <a:spLocks noGrp="1" noRot="1" noChangeAspect="1" noMove="1" noResize="1" noEditPoints="1" noAdjustHandles="1" noChangeArrowheads="1" noChangeShapeType="1" noTextEdit="1"/>
              </p:cNvSpPr>
              <p:nvPr>
                <p:ph idx="1"/>
              </p:nvPr>
            </p:nvSpPr>
            <p:spPr>
              <a:xfrm>
                <a:off x="296149" y="1057391"/>
                <a:ext cx="8407926" cy="4958011"/>
              </a:xfrm>
              <a:blipFill rotWithShape="1">
                <a:blip r:embed="rId3"/>
                <a:stretch>
                  <a:fillRect l="-1015" t="-983" b="-14619"/>
                </a:stretch>
              </a:blipFill>
            </p:spPr>
            <p:txBody>
              <a:bodyPr/>
              <a:lstStyle/>
              <a:p>
                <a:r>
                  <a:rPr lang="en-US">
                    <a:noFill/>
                  </a:rPr>
                  <a:t> </a:t>
                </a:r>
              </a:p>
            </p:txBody>
          </p:sp>
        </mc:Fallback>
      </mc:AlternateContent>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423040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Εξίσωση </a:t>
            </a:r>
            <a:r>
              <a:rPr lang="en-US" dirty="0"/>
              <a:t>Poisson</a:t>
            </a:r>
            <a:endParaRPr lang="en-GB" kern="0" dirty="0"/>
          </a:p>
        </p:txBody>
      </p:sp>
      <p:sp>
        <p:nvSpPr>
          <p:cNvPr id="5" name="Θέση περιεχομένου 4"/>
          <p:cNvSpPr>
            <a:spLocks noGrp="1"/>
          </p:cNvSpPr>
          <p:nvPr>
            <p:ph idx="1"/>
          </p:nvPr>
        </p:nvSpPr>
        <p:spPr>
          <a:xfrm>
            <a:off x="285830" y="1124744"/>
            <a:ext cx="8407926" cy="4958011"/>
          </a:xfrm>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pic>
        <p:nvPicPr>
          <p:cNvPr id="20" name="Picture 6"/>
          <p:cNvPicPr>
            <a:picLocks noChangeAspect="1" noChangeArrowheads="1"/>
          </p:cNvPicPr>
          <p:nvPr/>
        </p:nvPicPr>
        <p:blipFill>
          <a:blip r:embed="rId5" cstate="print"/>
          <a:srcRect/>
          <a:stretch>
            <a:fillRect/>
          </a:stretch>
        </p:blipFill>
        <p:spPr bwMode="auto">
          <a:xfrm>
            <a:off x="1346200" y="1277147"/>
            <a:ext cx="4346575" cy="428625"/>
          </a:xfrm>
          <a:prstGeom prst="rect">
            <a:avLst/>
          </a:prstGeom>
          <a:noFill/>
        </p:spPr>
      </p:pic>
      <p:sp>
        <p:nvSpPr>
          <p:cNvPr id="21" name="Rectangle 3"/>
          <p:cNvSpPr txBox="1">
            <a:spLocks noChangeArrowheads="1"/>
          </p:cNvSpPr>
          <p:nvPr/>
        </p:nvSpPr>
        <p:spPr>
          <a:xfrm>
            <a:off x="574924" y="1683574"/>
            <a:ext cx="666048"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latin typeface="+mn-lt"/>
              </a:rPr>
              <a:t>ή</a:t>
            </a:r>
            <a:endParaRPr lang="el-GR" sz="2800" b="1" i="1" kern="0" baseline="-25000" noProof="0" dirty="0" smtClean="0">
              <a:latin typeface="+mn-lt"/>
            </a:endParaRPr>
          </a:p>
        </p:txBody>
      </p:sp>
      <p:pic>
        <p:nvPicPr>
          <p:cNvPr id="22" name="Object 6"/>
          <p:cNvPicPr>
            <a:picLocks noChangeAspect="1" noChangeArrowheads="1"/>
          </p:cNvPicPr>
          <p:nvPr/>
        </p:nvPicPr>
        <p:blipFill>
          <a:blip r:embed="rId6" cstate="print"/>
          <a:srcRect/>
          <a:stretch>
            <a:fillRect/>
          </a:stretch>
        </p:blipFill>
        <p:spPr bwMode="auto">
          <a:xfrm>
            <a:off x="1192213" y="1620047"/>
            <a:ext cx="4914900" cy="569912"/>
          </a:xfrm>
          <a:prstGeom prst="rect">
            <a:avLst/>
          </a:prstGeom>
          <a:noFill/>
        </p:spPr>
      </p:pic>
      <p:graphicFrame>
        <p:nvGraphicFramePr>
          <p:cNvPr id="23" name="Object 6"/>
          <p:cNvGraphicFramePr>
            <a:graphicFrameLocks noChangeAspect="1"/>
          </p:cNvGraphicFramePr>
          <p:nvPr/>
        </p:nvGraphicFramePr>
        <p:xfrm>
          <a:off x="497794" y="2182132"/>
          <a:ext cx="4606926" cy="2305050"/>
        </p:xfrm>
        <a:graphic>
          <a:graphicData uri="http://schemas.openxmlformats.org/presentationml/2006/ole">
            <mc:AlternateContent xmlns:mc="http://schemas.openxmlformats.org/markup-compatibility/2006">
              <mc:Choice xmlns:v="urn:schemas-microsoft-com:vml" Requires="v">
                <p:oleObj spid="_x0000_s22576" name="Equation" r:id="rId7" imgW="2476440" imgH="1231560" progId="Equation.DSMT4">
                  <p:embed/>
                </p:oleObj>
              </mc:Choice>
              <mc:Fallback>
                <p:oleObj name="Equation" r:id="rId7" imgW="2476440" imgH="12315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794" y="2182132"/>
                        <a:ext cx="4606926" cy="2305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nvGraphicFramePr>
        <p:xfrm>
          <a:off x="5810028" y="2227946"/>
          <a:ext cx="3236912" cy="1997075"/>
        </p:xfrm>
        <a:graphic>
          <a:graphicData uri="http://schemas.openxmlformats.org/presentationml/2006/ole">
            <mc:AlternateContent xmlns:mc="http://schemas.openxmlformats.org/markup-compatibility/2006">
              <mc:Choice xmlns:v="urn:schemas-microsoft-com:vml" Requires="v">
                <p:oleObj spid="_x0000_s22577" name="Equation" r:id="rId9" imgW="1739880" imgH="1066680" progId="Equation.DSMT4">
                  <p:embed/>
                </p:oleObj>
              </mc:Choice>
              <mc:Fallback>
                <p:oleObj name="Equation" r:id="rId9" imgW="1739880" imgH="10666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10028" y="2227946"/>
                        <a:ext cx="3236912" cy="199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3"/>
          <p:cNvSpPr txBox="1">
            <a:spLocks noChangeArrowheads="1"/>
          </p:cNvSpPr>
          <p:nvPr/>
        </p:nvSpPr>
        <p:spPr>
          <a:xfrm>
            <a:off x="150380" y="4818846"/>
            <a:ext cx="1547790"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latin typeface="+mn-lt"/>
              </a:rPr>
              <a:t>Δηλαδή:</a:t>
            </a:r>
            <a:endParaRPr lang="el-GR" sz="2800" b="1" i="1" kern="0" baseline="-25000" noProof="0" dirty="0" smtClean="0">
              <a:latin typeface="+mn-lt"/>
            </a:endParaRPr>
          </a:p>
        </p:txBody>
      </p:sp>
      <p:graphicFrame>
        <p:nvGraphicFramePr>
          <p:cNvPr id="26" name="Object 6"/>
          <p:cNvGraphicFramePr>
            <a:graphicFrameLocks noChangeAspect="1"/>
          </p:cNvGraphicFramePr>
          <p:nvPr>
            <p:extLst>
              <p:ext uri="{D42A27DB-BD31-4B8C-83A1-F6EECF244321}">
                <p14:modId xmlns:p14="http://schemas.microsoft.com/office/powerpoint/2010/main" val="260459272"/>
              </p:ext>
            </p:extLst>
          </p:nvPr>
        </p:nvGraphicFramePr>
        <p:xfrm>
          <a:off x="1811338" y="4623329"/>
          <a:ext cx="7489825" cy="879475"/>
        </p:xfrm>
        <a:graphic>
          <a:graphicData uri="http://schemas.openxmlformats.org/presentationml/2006/ole">
            <mc:AlternateContent xmlns:mc="http://schemas.openxmlformats.org/markup-compatibility/2006">
              <mc:Choice xmlns:v="urn:schemas-microsoft-com:vml" Requires="v">
                <p:oleObj spid="_x0000_s22578" name="Equation" r:id="rId11" imgW="4025880" imgH="469800" progId="Equation.DSMT4">
                  <p:embed/>
                </p:oleObj>
              </mc:Choice>
              <mc:Fallback>
                <p:oleObj name="Equation" r:id="rId11" imgW="4025880" imgH="469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11338" y="4623329"/>
                        <a:ext cx="7489825" cy="87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 Box 11"/>
          <p:cNvSpPr txBox="1">
            <a:spLocks noChangeArrowheads="1"/>
          </p:cNvSpPr>
          <p:nvPr/>
        </p:nvSpPr>
        <p:spPr bwMode="auto">
          <a:xfrm>
            <a:off x="1772602" y="5553344"/>
            <a:ext cx="7156909" cy="707886"/>
          </a:xfrm>
          <a:prstGeom prst="rect">
            <a:avLst/>
          </a:prstGeom>
          <a:noFill/>
          <a:ln w="9525">
            <a:noFill/>
            <a:miter lim="800000"/>
            <a:headEnd/>
            <a:tailEnd/>
          </a:ln>
        </p:spPr>
        <p:txBody>
          <a:bodyPr wrap="square">
            <a:spAutoFit/>
          </a:bodyPr>
          <a:lstStyle/>
          <a:p>
            <a:pPr algn="ctr"/>
            <a:r>
              <a:rPr lang="el-GR" sz="2000" dirty="0" smtClean="0"/>
              <a:t>Το μαγνητικό διανυσματικό δυναμικό έχει </a:t>
            </a:r>
            <a:r>
              <a:rPr lang="el-GR" sz="2000" u="sng" dirty="0" smtClean="0"/>
              <a:t>φορά και διεύθυνση αντίστοιχης της ρευματικής κατανομής</a:t>
            </a:r>
            <a:r>
              <a:rPr lang="el-GR" sz="2000" dirty="0" smtClean="0"/>
              <a:t> που το προκαλεί</a:t>
            </a:r>
            <a:endParaRPr lang="en-US" sz="2000" dirty="0">
              <a:cs typeface="Tahoma" pitchFamily="34" charset="0"/>
            </a:endParaRPr>
          </a:p>
        </p:txBody>
      </p:sp>
    </p:spTree>
    <p:extLst>
      <p:ext uri="{BB962C8B-B14F-4D97-AF65-F5344CB8AC3E}">
        <p14:creationId xmlns:p14="http://schemas.microsoft.com/office/powerpoint/2010/main" val="22870327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Παράδειγμα: ΜΠ ευθύγραμμου αγωγού πεπερασμένου μήκους (1)</a:t>
            </a:r>
            <a:endParaRPr lang="en-GB" kern="0" dirty="0"/>
          </a:p>
        </p:txBody>
      </p:sp>
      <p:sp>
        <p:nvSpPr>
          <p:cNvPr id="5" name="Θέση περιεχομένου 4"/>
          <p:cNvSpPr>
            <a:spLocks noGrp="1"/>
          </p:cNvSpPr>
          <p:nvPr>
            <p:ph idx="1"/>
          </p:nvPr>
        </p:nvSpPr>
        <p:spPr>
          <a:xfrm>
            <a:off x="285830" y="1124744"/>
            <a:ext cx="8407926" cy="4958011"/>
          </a:xfrm>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15" name="Object 3"/>
          <p:cNvGraphicFramePr>
            <a:graphicFrameLocks noChangeAspect="1"/>
          </p:cNvGraphicFramePr>
          <p:nvPr>
            <p:extLst>
              <p:ext uri="{D42A27DB-BD31-4B8C-83A1-F6EECF244321}">
                <p14:modId xmlns:p14="http://schemas.microsoft.com/office/powerpoint/2010/main" val="2700735463"/>
              </p:ext>
            </p:extLst>
          </p:nvPr>
        </p:nvGraphicFramePr>
        <p:xfrm>
          <a:off x="4064179" y="1916832"/>
          <a:ext cx="5013547" cy="3600400"/>
        </p:xfrm>
        <a:graphic>
          <a:graphicData uri="http://schemas.openxmlformats.org/presentationml/2006/ole">
            <mc:AlternateContent xmlns:mc="http://schemas.openxmlformats.org/markup-compatibility/2006">
              <mc:Choice xmlns:v="urn:schemas-microsoft-com:vml" Requires="v">
                <p:oleObj spid="_x0000_s25604" name="Equation" r:id="rId5" imgW="2946240" imgH="2108160" progId="Equation.DSMT4">
                  <p:embed/>
                </p:oleObj>
              </mc:Choice>
              <mc:Fallback>
                <p:oleObj name="Equation" r:id="rId5" imgW="2946240" imgH="21081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179" y="1916832"/>
                        <a:ext cx="5013547" cy="3600400"/>
                      </a:xfrm>
                      <a:prstGeom prst="rect">
                        <a:avLst/>
                      </a:prstGeom>
                      <a:noFill/>
                      <a:extLst/>
                    </p:spPr>
                  </p:pic>
                </p:oleObj>
              </mc:Fallback>
            </mc:AlternateContent>
          </a:graphicData>
        </a:graphic>
      </p:graphicFrame>
      <p:pic>
        <p:nvPicPr>
          <p:cNvPr id="16" name="Picture 4"/>
          <p:cNvPicPr>
            <a:picLocks noChangeAspect="1" noChangeArrowheads="1"/>
          </p:cNvPicPr>
          <p:nvPr/>
        </p:nvPicPr>
        <p:blipFill>
          <a:blip r:embed="rId7" cstate="print"/>
          <a:srcRect/>
          <a:stretch>
            <a:fillRect/>
          </a:stretch>
        </p:blipFill>
        <p:spPr bwMode="auto">
          <a:xfrm>
            <a:off x="285830" y="1484784"/>
            <a:ext cx="3810000" cy="4610100"/>
          </a:xfrm>
          <a:prstGeom prst="rect">
            <a:avLst/>
          </a:prstGeom>
          <a:noFill/>
          <a:ln w="9525">
            <a:noFill/>
            <a:miter lim="800000"/>
            <a:headEnd/>
            <a:tailEnd/>
          </a:ln>
        </p:spPr>
      </p:pic>
    </p:spTree>
    <p:extLst>
      <p:ext uri="{BB962C8B-B14F-4D97-AF65-F5344CB8AC3E}">
        <p14:creationId xmlns:p14="http://schemas.microsoft.com/office/powerpoint/2010/main" val="13474374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Παράδειγμα: ΜΠ ευθύγραμμου αγωγού πεπερασμένου μήκους </a:t>
            </a:r>
            <a:r>
              <a:rPr lang="el-GR" dirty="0" smtClean="0"/>
              <a:t>(2)</a:t>
            </a:r>
            <a:endParaRPr lang="en-GB" kern="0" dirty="0"/>
          </a:p>
        </p:txBody>
      </p:sp>
      <p:sp>
        <p:nvSpPr>
          <p:cNvPr id="5" name="Θέση περιεχομένου 4"/>
          <p:cNvSpPr>
            <a:spLocks noGrp="1"/>
          </p:cNvSpPr>
          <p:nvPr>
            <p:ph idx="1"/>
          </p:nvPr>
        </p:nvSpPr>
        <p:spPr>
          <a:xfrm>
            <a:off x="285830" y="1124744"/>
            <a:ext cx="8407926" cy="4958011"/>
          </a:xfrm>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9" name="Object 3"/>
          <p:cNvGraphicFramePr>
            <a:graphicFrameLocks noChangeAspect="1"/>
          </p:cNvGraphicFramePr>
          <p:nvPr>
            <p:extLst>
              <p:ext uri="{D42A27DB-BD31-4B8C-83A1-F6EECF244321}">
                <p14:modId xmlns:p14="http://schemas.microsoft.com/office/powerpoint/2010/main" val="1568463594"/>
              </p:ext>
            </p:extLst>
          </p:nvPr>
        </p:nvGraphicFramePr>
        <p:xfrm>
          <a:off x="3891211" y="1374615"/>
          <a:ext cx="5108421" cy="4862697"/>
        </p:xfrm>
        <a:graphic>
          <a:graphicData uri="http://schemas.openxmlformats.org/presentationml/2006/ole">
            <mc:AlternateContent xmlns:mc="http://schemas.openxmlformats.org/markup-compatibility/2006">
              <mc:Choice xmlns:v="urn:schemas-microsoft-com:vml" Requires="v">
                <p:oleObj spid="_x0000_s26628" name="Equation" r:id="rId5" imgW="2946240" imgH="2793960" progId="Equation.DSMT4">
                  <p:embed/>
                </p:oleObj>
              </mc:Choice>
              <mc:Fallback>
                <p:oleObj name="Equation" r:id="rId5" imgW="2946240" imgH="27939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1211" y="1374615"/>
                        <a:ext cx="5108421" cy="4862697"/>
                      </a:xfrm>
                      <a:prstGeom prst="rect">
                        <a:avLst/>
                      </a:prstGeom>
                      <a:noFill/>
                      <a:extLst/>
                    </p:spPr>
                  </p:pic>
                </p:oleObj>
              </mc:Fallback>
            </mc:AlternateContent>
          </a:graphicData>
        </a:graphic>
      </p:graphicFrame>
      <p:pic>
        <p:nvPicPr>
          <p:cNvPr id="10" name="Picture 3"/>
          <p:cNvPicPr>
            <a:picLocks noChangeAspect="1" noChangeArrowheads="1"/>
          </p:cNvPicPr>
          <p:nvPr/>
        </p:nvPicPr>
        <p:blipFill>
          <a:blip r:embed="rId7" cstate="print"/>
          <a:srcRect/>
          <a:stretch>
            <a:fillRect/>
          </a:stretch>
        </p:blipFill>
        <p:spPr bwMode="auto">
          <a:xfrm>
            <a:off x="81211" y="1527354"/>
            <a:ext cx="3810000" cy="4610100"/>
          </a:xfrm>
          <a:prstGeom prst="rect">
            <a:avLst/>
          </a:prstGeom>
          <a:noFill/>
          <a:ln w="9525">
            <a:noFill/>
            <a:miter lim="800000"/>
            <a:headEnd/>
            <a:tailEnd/>
          </a:ln>
        </p:spPr>
      </p:pic>
    </p:spTree>
    <p:extLst>
      <p:ext uri="{BB962C8B-B14F-4D97-AF65-F5344CB8AC3E}">
        <p14:creationId xmlns:p14="http://schemas.microsoft.com/office/powerpoint/2010/main" val="20462679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Παράδειγμα: ΜΠ ευθύγραμμου αγωγού πεπερασμένου μήκους </a:t>
            </a:r>
            <a:r>
              <a:rPr lang="el-GR" dirty="0" smtClean="0"/>
              <a:t>(3)</a:t>
            </a:r>
            <a:endParaRPr lang="en-GB" kern="0" dirty="0"/>
          </a:p>
        </p:txBody>
      </p:sp>
      <p:sp>
        <p:nvSpPr>
          <p:cNvPr id="5" name="Θέση περιεχομένου 4"/>
          <p:cNvSpPr>
            <a:spLocks noGrp="1"/>
          </p:cNvSpPr>
          <p:nvPr>
            <p:ph idx="1"/>
          </p:nvPr>
        </p:nvSpPr>
        <p:spPr>
          <a:xfrm>
            <a:off x="285830" y="1124744"/>
            <a:ext cx="8407926" cy="4958011"/>
          </a:xfrm>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11" name="Object 3"/>
          <p:cNvGraphicFramePr>
            <a:graphicFrameLocks noChangeAspect="1"/>
          </p:cNvGraphicFramePr>
          <p:nvPr>
            <p:extLst>
              <p:ext uri="{D42A27DB-BD31-4B8C-83A1-F6EECF244321}">
                <p14:modId xmlns:p14="http://schemas.microsoft.com/office/powerpoint/2010/main" val="4286235830"/>
              </p:ext>
            </p:extLst>
          </p:nvPr>
        </p:nvGraphicFramePr>
        <p:xfrm>
          <a:off x="5305398" y="1503395"/>
          <a:ext cx="966787" cy="307975"/>
        </p:xfrm>
        <a:graphic>
          <a:graphicData uri="http://schemas.openxmlformats.org/presentationml/2006/ole">
            <mc:AlternateContent xmlns:mc="http://schemas.openxmlformats.org/markup-compatibility/2006">
              <mc:Choice xmlns:v="urn:schemas-microsoft-com:vml" Requires="v">
                <p:oleObj spid="_x0000_s27664" name="Equation" r:id="rId5" imgW="520560" imgH="164880" progId="Equation.DSMT4">
                  <p:embed/>
                </p:oleObj>
              </mc:Choice>
              <mc:Fallback>
                <p:oleObj name="Equation" r:id="rId5" imgW="52056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5398" y="1503395"/>
                        <a:ext cx="966787"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3"/>
          <p:cNvPicPr>
            <a:picLocks noChangeAspect="1" noChangeArrowheads="1"/>
          </p:cNvPicPr>
          <p:nvPr/>
        </p:nvPicPr>
        <p:blipFill>
          <a:blip r:embed="rId7" cstate="print"/>
          <a:srcRect/>
          <a:stretch>
            <a:fillRect/>
          </a:stretch>
        </p:blipFill>
        <p:spPr bwMode="auto">
          <a:xfrm>
            <a:off x="-20668" y="1477994"/>
            <a:ext cx="3810000" cy="4610100"/>
          </a:xfrm>
          <a:prstGeom prst="rect">
            <a:avLst/>
          </a:prstGeom>
          <a:noFill/>
          <a:ln w="9525">
            <a:noFill/>
            <a:miter lim="800000"/>
            <a:headEnd/>
            <a:tailEnd/>
          </a:ln>
        </p:spPr>
      </p:pic>
      <p:sp>
        <p:nvSpPr>
          <p:cNvPr id="13" name="Rectangle 3"/>
          <p:cNvSpPr txBox="1">
            <a:spLocks noChangeArrowheads="1"/>
          </p:cNvSpPr>
          <p:nvPr/>
        </p:nvSpPr>
        <p:spPr>
          <a:xfrm>
            <a:off x="3788231" y="1460003"/>
            <a:ext cx="1547790"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latin typeface="+mn-lt"/>
              </a:rPr>
              <a:t>επειδή:</a:t>
            </a:r>
            <a:endParaRPr lang="el-GR" sz="2800" b="1" i="1" kern="0" baseline="-25000" noProof="0" dirty="0" smtClean="0">
              <a:latin typeface="+mn-lt"/>
            </a:endParaRPr>
          </a:p>
        </p:txBody>
      </p:sp>
      <p:sp>
        <p:nvSpPr>
          <p:cNvPr id="14" name="Rectangle 3"/>
          <p:cNvSpPr txBox="1">
            <a:spLocks noChangeArrowheads="1"/>
          </p:cNvSpPr>
          <p:nvPr/>
        </p:nvSpPr>
        <p:spPr>
          <a:xfrm>
            <a:off x="3680481" y="1993402"/>
            <a:ext cx="1709970"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latin typeface="+mn-lt"/>
              </a:rPr>
              <a:t>θα  είναι:</a:t>
            </a:r>
            <a:endParaRPr lang="el-GR" sz="2800" b="1" i="1" kern="0" baseline="-25000" noProof="0" dirty="0" smtClean="0">
              <a:latin typeface="+mn-lt"/>
            </a:endParaRPr>
          </a:p>
        </p:txBody>
      </p:sp>
      <p:graphicFrame>
        <p:nvGraphicFramePr>
          <p:cNvPr id="15" name="Object 3"/>
          <p:cNvGraphicFramePr>
            <a:graphicFrameLocks noChangeAspect="1"/>
          </p:cNvGraphicFramePr>
          <p:nvPr>
            <p:extLst>
              <p:ext uri="{D42A27DB-BD31-4B8C-83A1-F6EECF244321}">
                <p14:modId xmlns:p14="http://schemas.microsoft.com/office/powerpoint/2010/main" val="712554078"/>
              </p:ext>
            </p:extLst>
          </p:nvPr>
        </p:nvGraphicFramePr>
        <p:xfrm>
          <a:off x="5214242" y="1883036"/>
          <a:ext cx="1909762" cy="854075"/>
        </p:xfrm>
        <a:graphic>
          <a:graphicData uri="http://schemas.openxmlformats.org/presentationml/2006/ole">
            <mc:AlternateContent xmlns:mc="http://schemas.openxmlformats.org/markup-compatibility/2006">
              <mc:Choice xmlns:v="urn:schemas-microsoft-com:vml" Requires="v">
                <p:oleObj spid="_x0000_s27665" name="Equation" r:id="rId8" imgW="1028520" imgH="457200" progId="Equation.DSMT4">
                  <p:embed/>
                </p:oleObj>
              </mc:Choice>
              <mc:Fallback>
                <p:oleObj name="Equation" r:id="rId8" imgW="1028520" imgH="457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4242" y="1883036"/>
                        <a:ext cx="1909762" cy="85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3"/>
          <p:cNvGraphicFramePr>
            <a:graphicFrameLocks noChangeAspect="1"/>
          </p:cNvGraphicFramePr>
          <p:nvPr>
            <p:extLst>
              <p:ext uri="{D42A27DB-BD31-4B8C-83A1-F6EECF244321}">
                <p14:modId xmlns:p14="http://schemas.microsoft.com/office/powerpoint/2010/main" val="3036769050"/>
              </p:ext>
            </p:extLst>
          </p:nvPr>
        </p:nvGraphicFramePr>
        <p:xfrm>
          <a:off x="7600924" y="1893920"/>
          <a:ext cx="1533525" cy="830263"/>
        </p:xfrm>
        <a:graphic>
          <a:graphicData uri="http://schemas.openxmlformats.org/presentationml/2006/ole">
            <mc:AlternateContent xmlns:mc="http://schemas.openxmlformats.org/markup-compatibility/2006">
              <mc:Choice xmlns:v="urn:schemas-microsoft-com:vml" Requires="v">
                <p:oleObj spid="_x0000_s27666" name="Equation" r:id="rId10" imgW="825480" imgH="444240" progId="Equation.DSMT4">
                  <p:embed/>
                </p:oleObj>
              </mc:Choice>
              <mc:Fallback>
                <p:oleObj name="Equation" r:id="rId10" imgW="825480" imgH="4442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00924" y="1893920"/>
                        <a:ext cx="1533525" cy="830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3"/>
          <p:cNvSpPr txBox="1">
            <a:spLocks noChangeArrowheads="1"/>
          </p:cNvSpPr>
          <p:nvPr/>
        </p:nvSpPr>
        <p:spPr>
          <a:xfrm>
            <a:off x="3800220" y="2842489"/>
            <a:ext cx="1317173"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latin typeface="+mn-lt"/>
              </a:rPr>
              <a:t>οπότε:</a:t>
            </a:r>
            <a:endParaRPr lang="el-GR" sz="2800" b="1" i="1" kern="0" baseline="-25000" noProof="0" dirty="0" smtClean="0">
              <a:latin typeface="+mn-lt"/>
            </a:endParaRPr>
          </a:p>
        </p:txBody>
      </p:sp>
      <p:graphicFrame>
        <p:nvGraphicFramePr>
          <p:cNvPr id="18" name="Object 5"/>
          <p:cNvGraphicFramePr>
            <a:graphicFrameLocks noChangeAspect="1"/>
          </p:cNvGraphicFramePr>
          <p:nvPr>
            <p:extLst>
              <p:ext uri="{D42A27DB-BD31-4B8C-83A1-F6EECF244321}">
                <p14:modId xmlns:p14="http://schemas.microsoft.com/office/powerpoint/2010/main" val="977274287"/>
              </p:ext>
            </p:extLst>
          </p:nvPr>
        </p:nvGraphicFramePr>
        <p:xfrm>
          <a:off x="5091086" y="2708308"/>
          <a:ext cx="4108450" cy="852487"/>
        </p:xfrm>
        <a:graphic>
          <a:graphicData uri="http://schemas.openxmlformats.org/presentationml/2006/ole">
            <mc:AlternateContent xmlns:mc="http://schemas.openxmlformats.org/markup-compatibility/2006">
              <mc:Choice xmlns:v="urn:schemas-microsoft-com:vml" Requires="v">
                <p:oleObj spid="_x0000_s27667" name="Equation" r:id="rId12" imgW="2209680" imgH="457200" progId="Equation.DSMT4">
                  <p:embed/>
                </p:oleObj>
              </mc:Choice>
              <mc:Fallback>
                <p:oleObj name="Equation" r:id="rId12" imgW="2209680" imgH="4572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91086" y="2708308"/>
                        <a:ext cx="4108450" cy="852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5"/>
          <p:cNvGraphicFramePr>
            <a:graphicFrameLocks noChangeAspect="1"/>
          </p:cNvGraphicFramePr>
          <p:nvPr>
            <p:extLst>
              <p:ext uri="{D42A27DB-BD31-4B8C-83A1-F6EECF244321}">
                <p14:modId xmlns:p14="http://schemas.microsoft.com/office/powerpoint/2010/main" val="2638893930"/>
              </p:ext>
            </p:extLst>
          </p:nvPr>
        </p:nvGraphicFramePr>
        <p:xfrm>
          <a:off x="5470499" y="3563970"/>
          <a:ext cx="3306762" cy="923925"/>
        </p:xfrm>
        <a:graphic>
          <a:graphicData uri="http://schemas.openxmlformats.org/presentationml/2006/ole">
            <mc:AlternateContent xmlns:mc="http://schemas.openxmlformats.org/markup-compatibility/2006">
              <mc:Choice xmlns:v="urn:schemas-microsoft-com:vml" Requires="v">
                <p:oleObj spid="_x0000_s27668" name="Equation" r:id="rId14" imgW="1777680" imgH="495000" progId="Equation.DSMT4">
                  <p:embed/>
                </p:oleObj>
              </mc:Choice>
              <mc:Fallback>
                <p:oleObj name="Equation" r:id="rId14" imgW="1777680" imgH="4950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70499" y="3563970"/>
                        <a:ext cx="3306762"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3"/>
          <p:cNvSpPr txBox="1">
            <a:spLocks noChangeArrowheads="1"/>
          </p:cNvSpPr>
          <p:nvPr/>
        </p:nvSpPr>
        <p:spPr>
          <a:xfrm>
            <a:off x="3800220" y="3658917"/>
            <a:ext cx="1317173"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latin typeface="+mn-lt"/>
              </a:rPr>
              <a:t>ή:</a:t>
            </a:r>
            <a:endParaRPr lang="el-GR" sz="2800" b="1" i="1" kern="0" baseline="-25000" noProof="0" dirty="0" smtClean="0">
              <a:latin typeface="+mn-lt"/>
            </a:endParaRPr>
          </a:p>
        </p:txBody>
      </p:sp>
      <p:sp>
        <p:nvSpPr>
          <p:cNvPr id="21" name="Rectangle 3"/>
          <p:cNvSpPr txBox="1">
            <a:spLocks noChangeArrowheads="1"/>
          </p:cNvSpPr>
          <p:nvPr/>
        </p:nvSpPr>
        <p:spPr>
          <a:xfrm>
            <a:off x="3777345" y="5128496"/>
            <a:ext cx="3484534"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latin typeface="+mn-lt"/>
              </a:rPr>
              <a:t>Αν άπειρος αγωγός:</a:t>
            </a:r>
            <a:endParaRPr lang="el-GR" sz="2800" b="1" i="1" kern="0" baseline="-25000" noProof="0" dirty="0" smtClean="0">
              <a:latin typeface="+mn-lt"/>
            </a:endParaRPr>
          </a:p>
        </p:txBody>
      </p:sp>
      <p:graphicFrame>
        <p:nvGraphicFramePr>
          <p:cNvPr id="22" name="Object 3"/>
          <p:cNvGraphicFramePr>
            <a:graphicFrameLocks noChangeAspect="1"/>
          </p:cNvGraphicFramePr>
          <p:nvPr>
            <p:extLst>
              <p:ext uri="{D42A27DB-BD31-4B8C-83A1-F6EECF244321}">
                <p14:modId xmlns:p14="http://schemas.microsoft.com/office/powerpoint/2010/main" val="544591863"/>
              </p:ext>
            </p:extLst>
          </p:nvPr>
        </p:nvGraphicFramePr>
        <p:xfrm>
          <a:off x="7167536" y="5187983"/>
          <a:ext cx="2001838" cy="427037"/>
        </p:xfrm>
        <a:graphic>
          <a:graphicData uri="http://schemas.openxmlformats.org/presentationml/2006/ole">
            <mc:AlternateContent xmlns:mc="http://schemas.openxmlformats.org/markup-compatibility/2006">
              <mc:Choice xmlns:v="urn:schemas-microsoft-com:vml" Requires="v">
                <p:oleObj spid="_x0000_s27669" name="Equation" r:id="rId16" imgW="1079280" imgH="228600" progId="Equation.DSMT4">
                  <p:embed/>
                </p:oleObj>
              </mc:Choice>
              <mc:Fallback>
                <p:oleObj name="Equation" r:id="rId16" imgW="107928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67536" y="5187983"/>
                        <a:ext cx="2001838"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3"/>
          <p:cNvSpPr txBox="1">
            <a:spLocks noChangeArrowheads="1"/>
          </p:cNvSpPr>
          <p:nvPr/>
        </p:nvSpPr>
        <p:spPr>
          <a:xfrm>
            <a:off x="3799117" y="5825185"/>
            <a:ext cx="2602790" cy="436538"/>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latin typeface="+mn-lt"/>
              </a:rPr>
              <a:t>οπότε:</a:t>
            </a:r>
            <a:endParaRPr lang="el-GR" sz="2800" b="1" i="1" kern="0" baseline="-25000" noProof="0" dirty="0" smtClean="0">
              <a:latin typeface="+mn-lt"/>
            </a:endParaRPr>
          </a:p>
        </p:txBody>
      </p:sp>
      <p:graphicFrame>
        <p:nvGraphicFramePr>
          <p:cNvPr id="24" name="Object 5"/>
          <p:cNvGraphicFramePr>
            <a:graphicFrameLocks noChangeAspect="1"/>
          </p:cNvGraphicFramePr>
          <p:nvPr>
            <p:extLst>
              <p:ext uri="{D42A27DB-BD31-4B8C-83A1-F6EECF244321}">
                <p14:modId xmlns:p14="http://schemas.microsoft.com/office/powerpoint/2010/main" val="595251287"/>
              </p:ext>
            </p:extLst>
          </p:nvPr>
        </p:nvGraphicFramePr>
        <p:xfrm>
          <a:off x="6215253" y="5643144"/>
          <a:ext cx="1511300" cy="923925"/>
        </p:xfrm>
        <a:graphic>
          <a:graphicData uri="http://schemas.openxmlformats.org/presentationml/2006/ole">
            <mc:AlternateContent xmlns:mc="http://schemas.openxmlformats.org/markup-compatibility/2006">
              <mc:Choice xmlns:v="urn:schemas-microsoft-com:vml" Requires="v">
                <p:oleObj spid="_x0000_s27670" name="Equation" r:id="rId18" imgW="812520" imgH="495000" progId="Equation.DSMT4">
                  <p:embed/>
                </p:oleObj>
              </mc:Choice>
              <mc:Fallback>
                <p:oleObj name="Equation" r:id="rId18" imgW="812520" imgH="4950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15253" y="5643144"/>
                        <a:ext cx="1511300"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65585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pPr lvl="0" eaLnBrk="0" fontAlgn="base" hangingPunct="0">
              <a:lnSpc>
                <a:spcPct val="90000"/>
              </a:lnSpc>
              <a:spcBef>
                <a:spcPct val="30000"/>
              </a:spcBef>
              <a:spcAft>
                <a:spcPct val="10000"/>
              </a:spcAft>
              <a:buClr>
                <a:srgbClr val="0033CC"/>
              </a:buClr>
              <a:buSzPct val="75000"/>
              <a:buFont typeface="75 Helvetica Bold" charset="0"/>
              <a:buChar char="•"/>
            </a:pPr>
            <a:r>
              <a:rPr lang="el-GR" sz="2800" kern="0" dirty="0">
                <a:latin typeface="Times New Roman"/>
              </a:rPr>
              <a:t>Μαγνητοστατική</a:t>
            </a:r>
          </a:p>
          <a:p>
            <a:pPr lvl="1" eaLnBrk="0" fontAlgn="base" hangingPunct="0">
              <a:lnSpc>
                <a:spcPct val="90000"/>
              </a:lnSpc>
              <a:spcBef>
                <a:spcPct val="30000"/>
              </a:spcBef>
              <a:spcAft>
                <a:spcPct val="10000"/>
              </a:spcAft>
              <a:buClr>
                <a:srgbClr val="0033CC"/>
              </a:buClr>
              <a:buSzPct val="75000"/>
              <a:buFont typeface="75 Helvetica Bold" charset="0"/>
              <a:buChar char="•"/>
            </a:pPr>
            <a:r>
              <a:rPr lang="el-GR" sz="2400" kern="0" dirty="0">
                <a:latin typeface="Times New Roman"/>
                <a:cs typeface="Times New Roman" pitchFamily="18" charset="0"/>
              </a:rPr>
              <a:t>Νόμος </a:t>
            </a:r>
            <a:r>
              <a:rPr lang="en-US" sz="2400" kern="0" dirty="0">
                <a:latin typeface="Book Antiqua"/>
                <a:cs typeface="Times New Roman" pitchFamily="18" charset="0"/>
              </a:rPr>
              <a:t>Ampere</a:t>
            </a:r>
          </a:p>
          <a:p>
            <a:pPr lvl="1" eaLnBrk="0" fontAlgn="base" hangingPunct="0">
              <a:lnSpc>
                <a:spcPct val="90000"/>
              </a:lnSpc>
              <a:spcBef>
                <a:spcPct val="30000"/>
              </a:spcBef>
              <a:spcAft>
                <a:spcPct val="10000"/>
              </a:spcAft>
              <a:buClr>
                <a:srgbClr val="0033CC"/>
              </a:buClr>
              <a:buSzPct val="75000"/>
              <a:buFont typeface="75 Helvetica Bold" charset="0"/>
              <a:buChar char="•"/>
            </a:pPr>
            <a:r>
              <a:rPr lang="el-GR" sz="2400" kern="0" dirty="0">
                <a:latin typeface="Times New Roman"/>
                <a:cs typeface="Times New Roman" pitchFamily="18" charset="0"/>
              </a:rPr>
              <a:t>Διανυσματικό Δυναμικό</a:t>
            </a:r>
          </a:p>
          <a:p>
            <a:pPr lvl="1" eaLnBrk="0" fontAlgn="base" hangingPunct="0">
              <a:lnSpc>
                <a:spcPct val="90000"/>
              </a:lnSpc>
              <a:spcBef>
                <a:spcPct val="30000"/>
              </a:spcBef>
              <a:spcAft>
                <a:spcPct val="10000"/>
              </a:spcAft>
              <a:buClr>
                <a:srgbClr val="0033CC"/>
              </a:buClr>
              <a:buSzPct val="75000"/>
              <a:buFont typeface="75 Helvetica Bold" charset="0"/>
              <a:buChar char="•"/>
            </a:pPr>
            <a:r>
              <a:rPr lang="el-GR" sz="2400" kern="0" dirty="0">
                <a:latin typeface="Times New Roman"/>
                <a:cs typeface="Times New Roman" pitchFamily="18" charset="0"/>
              </a:rPr>
              <a:t>Οριακές Συνθήκες</a:t>
            </a:r>
            <a:endParaRPr lang="en-GB" kern="0" dirty="0">
              <a:latin typeface="Book Antiqua"/>
              <a:cs typeface="Times New Roman" pitchFamily="18" charset="0"/>
            </a:endParaRPr>
          </a:p>
          <a:p>
            <a:pPr marL="0" indent="0">
              <a:buNone/>
            </a:pPr>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eaLnBrk="0" hangingPunct="0"/>
            <a:r>
              <a:rPr lang="el-GR" dirty="0">
                <a:solidFill>
                  <a:schemeClr val="tx2">
                    <a:lumMod val="60000"/>
                    <a:lumOff val="40000"/>
                  </a:schemeClr>
                </a:solidFill>
                <a:latin typeface="96 Helvetica BlackItalic" charset="0"/>
              </a:rPr>
              <a:t>Οριακές συνθήκες</a:t>
            </a:r>
            <a:endParaRPr lang="el-GR" dirty="0">
              <a:solidFill>
                <a:schemeClr val="tx2">
                  <a:lumMod val="60000"/>
                  <a:lumOff val="40000"/>
                </a:schemeClr>
              </a:solidFill>
              <a:latin typeface="96 Helvetica BlackItalic" charset="0"/>
            </a:endParaRPr>
          </a:p>
        </p:txBody>
      </p:sp>
      <p:sp>
        <p:nvSpPr>
          <p:cNvPr id="5" name="Θέση περιεχομένου 4"/>
          <p:cNvSpPr>
            <a:spLocks noGrp="1"/>
          </p:cNvSpPr>
          <p:nvPr>
            <p:ph type="subTitle" idx="1"/>
          </p:nvPr>
        </p:nvSpPr>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114237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Παράλληλες συνιστώσες (1)</a:t>
            </a:r>
            <a:endParaRPr lang="en-GB" kern="0" dirty="0"/>
          </a:p>
        </p:txBody>
      </p:sp>
      <p:sp>
        <p:nvSpPr>
          <p:cNvPr id="5" name="Θέση περιεχομένου 4"/>
          <p:cNvSpPr>
            <a:spLocks noGrp="1"/>
          </p:cNvSpPr>
          <p:nvPr>
            <p:ph idx="1"/>
          </p:nvPr>
        </p:nvSpPr>
        <p:spPr>
          <a:xfrm>
            <a:off x="223413" y="953912"/>
            <a:ext cx="8407926" cy="4958011"/>
          </a:xfrm>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173" name="Object 3"/>
          <p:cNvGraphicFramePr>
            <a:graphicFrameLocks noChangeAspect="1"/>
          </p:cNvGraphicFramePr>
          <p:nvPr>
            <p:extLst>
              <p:ext uri="{D42A27DB-BD31-4B8C-83A1-F6EECF244321}">
                <p14:modId xmlns:p14="http://schemas.microsoft.com/office/powerpoint/2010/main" val="2623069373"/>
              </p:ext>
            </p:extLst>
          </p:nvPr>
        </p:nvGraphicFramePr>
        <p:xfrm>
          <a:off x="73015" y="3259828"/>
          <a:ext cx="5035550" cy="596900"/>
        </p:xfrm>
        <a:graphic>
          <a:graphicData uri="http://schemas.openxmlformats.org/presentationml/2006/ole">
            <mc:AlternateContent xmlns:mc="http://schemas.openxmlformats.org/markup-compatibility/2006">
              <mc:Choice xmlns:v="urn:schemas-microsoft-com:vml" Requires="v">
                <p:oleObj spid="_x0000_s28694" name="Equation" r:id="rId5" imgW="6172200" imgH="736560" progId="Equation.DSMT4">
                  <p:embed/>
                </p:oleObj>
              </mc:Choice>
              <mc:Fallback>
                <p:oleObj name="Equation" r:id="rId5" imgW="6172200" imgH="736560" progId="Equation.DSMT4">
                  <p:embed/>
                  <p:pic>
                    <p:nvPicPr>
                      <p:cNvPr id="0" name=""/>
                      <p:cNvPicPr>
                        <a:picLocks noChangeAspect="1" noChangeArrowheads="1"/>
                      </p:cNvPicPr>
                      <p:nvPr/>
                    </p:nvPicPr>
                    <p:blipFill>
                      <a:blip r:embed="rId6"/>
                      <a:srcRect/>
                      <a:stretch>
                        <a:fillRect/>
                      </a:stretch>
                    </p:blipFill>
                    <p:spPr bwMode="auto">
                      <a:xfrm>
                        <a:off x="73015" y="3259828"/>
                        <a:ext cx="5035550" cy="596900"/>
                      </a:xfrm>
                      <a:prstGeom prst="rect">
                        <a:avLst/>
                      </a:prstGeom>
                      <a:noFill/>
                      <a:extLst/>
                    </p:spPr>
                  </p:pic>
                </p:oleObj>
              </mc:Fallback>
            </mc:AlternateContent>
          </a:graphicData>
        </a:graphic>
      </p:graphicFrame>
      <p:graphicFrame>
        <p:nvGraphicFramePr>
          <p:cNvPr id="174" name="Object 3"/>
          <p:cNvGraphicFramePr>
            <a:graphicFrameLocks noChangeAspect="1"/>
          </p:cNvGraphicFramePr>
          <p:nvPr>
            <p:extLst>
              <p:ext uri="{D42A27DB-BD31-4B8C-83A1-F6EECF244321}">
                <p14:modId xmlns:p14="http://schemas.microsoft.com/office/powerpoint/2010/main" val="3003017341"/>
              </p:ext>
            </p:extLst>
          </p:nvPr>
        </p:nvGraphicFramePr>
        <p:xfrm>
          <a:off x="6472357" y="3200566"/>
          <a:ext cx="2128838" cy="533400"/>
        </p:xfrm>
        <a:graphic>
          <a:graphicData uri="http://schemas.openxmlformats.org/presentationml/2006/ole">
            <mc:AlternateContent xmlns:mc="http://schemas.openxmlformats.org/markup-compatibility/2006">
              <mc:Choice xmlns:v="urn:schemas-microsoft-com:vml" Requires="v">
                <p:oleObj spid="_x0000_s28695" name="Equation" r:id="rId7" imgW="2920680" imgH="736560" progId="Equation.DSMT4">
                  <p:embed/>
                </p:oleObj>
              </mc:Choice>
              <mc:Fallback>
                <p:oleObj name="Equation" r:id="rId7" imgW="2920680" imgH="736560" progId="Equation.DSMT4">
                  <p:embed/>
                  <p:pic>
                    <p:nvPicPr>
                      <p:cNvPr id="0" name=""/>
                      <p:cNvPicPr>
                        <a:picLocks noChangeAspect="1" noChangeArrowheads="1"/>
                      </p:cNvPicPr>
                      <p:nvPr/>
                    </p:nvPicPr>
                    <p:blipFill>
                      <a:blip r:embed="rId8"/>
                      <a:srcRect/>
                      <a:stretch>
                        <a:fillRect/>
                      </a:stretch>
                    </p:blipFill>
                    <p:spPr bwMode="auto">
                      <a:xfrm>
                        <a:off x="6472357" y="3200566"/>
                        <a:ext cx="2128838" cy="533400"/>
                      </a:xfrm>
                      <a:prstGeom prst="rect">
                        <a:avLst/>
                      </a:prstGeom>
                      <a:noFill/>
                      <a:extLst/>
                    </p:spPr>
                  </p:pic>
                </p:oleObj>
              </mc:Fallback>
            </mc:AlternateContent>
          </a:graphicData>
        </a:graphic>
      </p:graphicFrame>
      <p:graphicFrame>
        <p:nvGraphicFramePr>
          <p:cNvPr id="175" name="Object 4"/>
          <p:cNvGraphicFramePr>
            <a:graphicFrameLocks noChangeAspect="1"/>
          </p:cNvGraphicFramePr>
          <p:nvPr>
            <p:extLst>
              <p:ext uri="{D42A27DB-BD31-4B8C-83A1-F6EECF244321}">
                <p14:modId xmlns:p14="http://schemas.microsoft.com/office/powerpoint/2010/main" val="3560029298"/>
              </p:ext>
            </p:extLst>
          </p:nvPr>
        </p:nvGraphicFramePr>
        <p:xfrm>
          <a:off x="1643529" y="3933056"/>
          <a:ext cx="5361686" cy="629330"/>
        </p:xfrm>
        <a:graphic>
          <a:graphicData uri="http://schemas.openxmlformats.org/presentationml/2006/ole">
            <mc:AlternateContent xmlns:mc="http://schemas.openxmlformats.org/markup-compatibility/2006">
              <mc:Choice xmlns:v="urn:schemas-microsoft-com:vml" Requires="v">
                <p:oleObj spid="_x0000_s28696" name="Equation" r:id="rId9" imgW="3466800" imgH="406080" progId="Equation.DSMT4">
                  <p:embed/>
                </p:oleObj>
              </mc:Choice>
              <mc:Fallback>
                <p:oleObj name="Equation" r:id="rId9" imgW="3466800" imgH="406080" progId="Equation.DSMT4">
                  <p:embed/>
                  <p:pic>
                    <p:nvPicPr>
                      <p:cNvPr id="0" name=""/>
                      <p:cNvPicPr>
                        <a:picLocks noChangeAspect="1" noChangeArrowheads="1"/>
                      </p:cNvPicPr>
                      <p:nvPr/>
                    </p:nvPicPr>
                    <p:blipFill>
                      <a:blip r:embed="rId10"/>
                      <a:srcRect/>
                      <a:stretch>
                        <a:fillRect/>
                      </a:stretch>
                    </p:blipFill>
                    <p:spPr bwMode="auto">
                      <a:xfrm>
                        <a:off x="1643529" y="3933056"/>
                        <a:ext cx="5361686" cy="629330"/>
                      </a:xfrm>
                      <a:prstGeom prst="rect">
                        <a:avLst/>
                      </a:prstGeom>
                      <a:noFill/>
                      <a:extLst/>
                    </p:spPr>
                  </p:pic>
                </p:oleObj>
              </mc:Fallback>
            </mc:AlternateContent>
          </a:graphicData>
        </a:graphic>
      </p:graphicFrame>
      <p:sp>
        <p:nvSpPr>
          <p:cNvPr id="176" name="Rectangle 3"/>
          <p:cNvSpPr txBox="1">
            <a:spLocks noChangeArrowheads="1"/>
          </p:cNvSpPr>
          <p:nvPr/>
        </p:nvSpPr>
        <p:spPr>
          <a:xfrm>
            <a:off x="153114" y="4061863"/>
            <a:ext cx="1406487" cy="504056"/>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400" b="1" i="1" kern="0" dirty="0" smtClean="0">
                <a:latin typeface="+mn-lt"/>
              </a:rPr>
              <a:t>οπότε:</a:t>
            </a:r>
            <a:endParaRPr lang="el-GR" sz="2400" b="1" i="1" kern="0" baseline="-25000" noProof="0" dirty="0" smtClean="0">
              <a:latin typeface="+mn-lt"/>
            </a:endParaRPr>
          </a:p>
        </p:txBody>
      </p:sp>
      <p:graphicFrame>
        <p:nvGraphicFramePr>
          <p:cNvPr id="177" name="Object 4"/>
          <p:cNvGraphicFramePr>
            <a:graphicFrameLocks noChangeAspect="1"/>
          </p:cNvGraphicFramePr>
          <p:nvPr>
            <p:extLst>
              <p:ext uri="{D42A27DB-BD31-4B8C-83A1-F6EECF244321}">
                <p14:modId xmlns:p14="http://schemas.microsoft.com/office/powerpoint/2010/main" val="2914121322"/>
              </p:ext>
            </p:extLst>
          </p:nvPr>
        </p:nvGraphicFramePr>
        <p:xfrm>
          <a:off x="3130670" y="4811879"/>
          <a:ext cx="5062537" cy="715962"/>
        </p:xfrm>
        <a:graphic>
          <a:graphicData uri="http://schemas.openxmlformats.org/presentationml/2006/ole">
            <mc:AlternateContent xmlns:mc="http://schemas.openxmlformats.org/markup-compatibility/2006">
              <mc:Choice xmlns:v="urn:schemas-microsoft-com:vml" Requires="v">
                <p:oleObj spid="_x0000_s28697" name="Equation" r:id="rId11" imgW="3238200" imgH="457200" progId="Equation.DSMT4">
                  <p:embed/>
                </p:oleObj>
              </mc:Choice>
              <mc:Fallback>
                <p:oleObj name="Equation" r:id="rId11" imgW="3238200" imgH="457200" progId="Equation.DSMT4">
                  <p:embed/>
                  <p:pic>
                    <p:nvPicPr>
                      <p:cNvPr id="0" name=""/>
                      <p:cNvPicPr>
                        <a:picLocks noChangeAspect="1" noChangeArrowheads="1"/>
                      </p:cNvPicPr>
                      <p:nvPr/>
                    </p:nvPicPr>
                    <p:blipFill>
                      <a:blip r:embed="rId12"/>
                      <a:srcRect/>
                      <a:stretch>
                        <a:fillRect/>
                      </a:stretch>
                    </p:blipFill>
                    <p:spPr bwMode="auto">
                      <a:xfrm>
                        <a:off x="3130670" y="4811879"/>
                        <a:ext cx="5062537" cy="715962"/>
                      </a:xfrm>
                      <a:prstGeom prst="rect">
                        <a:avLst/>
                      </a:prstGeom>
                      <a:noFill/>
                      <a:extLst/>
                    </p:spPr>
                  </p:pic>
                </p:oleObj>
              </mc:Fallback>
            </mc:AlternateContent>
          </a:graphicData>
        </a:graphic>
      </p:graphicFrame>
      <p:sp>
        <p:nvSpPr>
          <p:cNvPr id="178" name="Rectangle 3"/>
          <p:cNvSpPr txBox="1">
            <a:spLocks noChangeArrowheads="1"/>
          </p:cNvSpPr>
          <p:nvPr/>
        </p:nvSpPr>
        <p:spPr>
          <a:xfrm>
            <a:off x="2065754" y="4898059"/>
            <a:ext cx="1406487" cy="504056"/>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400" b="1" i="1" kern="0" dirty="0" smtClean="0">
                <a:latin typeface="+mn-lt"/>
              </a:rPr>
              <a:t>ή:</a:t>
            </a:r>
            <a:endParaRPr lang="el-GR" sz="2400" b="1" i="1" kern="0" baseline="-25000" noProof="0" dirty="0" smtClean="0">
              <a:latin typeface="+mn-lt"/>
            </a:endParaRPr>
          </a:p>
        </p:txBody>
      </p:sp>
      <p:sp>
        <p:nvSpPr>
          <p:cNvPr id="179" name="Rectangle 3"/>
          <p:cNvSpPr txBox="1">
            <a:spLocks noChangeArrowheads="1"/>
          </p:cNvSpPr>
          <p:nvPr/>
        </p:nvSpPr>
        <p:spPr>
          <a:xfrm>
            <a:off x="5102578" y="3258230"/>
            <a:ext cx="1557563" cy="504056"/>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400" b="1" i="1" kern="0" dirty="0" smtClean="0">
                <a:latin typeface="+mn-lt"/>
              </a:rPr>
              <a:t>δηλαδή:</a:t>
            </a:r>
            <a:endParaRPr lang="el-GR" sz="2400" b="1" i="1" kern="0" baseline="-25000" noProof="0" dirty="0" smtClean="0">
              <a:latin typeface="+mn-lt"/>
            </a:endParaRPr>
          </a:p>
        </p:txBody>
      </p:sp>
      <p:graphicFrame>
        <p:nvGraphicFramePr>
          <p:cNvPr id="180" name="Object 4"/>
          <p:cNvGraphicFramePr>
            <a:graphicFrameLocks noChangeAspect="1"/>
          </p:cNvGraphicFramePr>
          <p:nvPr>
            <p:extLst>
              <p:ext uri="{D42A27DB-BD31-4B8C-83A1-F6EECF244321}">
                <p14:modId xmlns:p14="http://schemas.microsoft.com/office/powerpoint/2010/main" val="2391227825"/>
              </p:ext>
            </p:extLst>
          </p:nvPr>
        </p:nvGraphicFramePr>
        <p:xfrm>
          <a:off x="4895970" y="5672304"/>
          <a:ext cx="4100512" cy="468312"/>
        </p:xfrm>
        <a:graphic>
          <a:graphicData uri="http://schemas.openxmlformats.org/presentationml/2006/ole">
            <mc:AlternateContent xmlns:mc="http://schemas.openxmlformats.org/markup-compatibility/2006">
              <mc:Choice xmlns:v="urn:schemas-microsoft-com:vml" Requires="v">
                <p:oleObj spid="_x0000_s28698" name="Equation" r:id="rId13" imgW="2552400" imgH="291960" progId="Equation.DSMT4">
                  <p:embed/>
                </p:oleObj>
              </mc:Choice>
              <mc:Fallback>
                <p:oleObj name="Equation" r:id="rId13" imgW="2552400" imgH="291960" progId="Equation.DSMT4">
                  <p:embed/>
                  <p:pic>
                    <p:nvPicPr>
                      <p:cNvPr id="0" name=""/>
                      <p:cNvPicPr>
                        <a:picLocks noChangeAspect="1" noChangeArrowheads="1"/>
                      </p:cNvPicPr>
                      <p:nvPr/>
                    </p:nvPicPr>
                    <p:blipFill>
                      <a:blip r:embed="rId14"/>
                      <a:srcRect/>
                      <a:stretch>
                        <a:fillRect/>
                      </a:stretch>
                    </p:blipFill>
                    <p:spPr bwMode="auto">
                      <a:xfrm>
                        <a:off x="4895970" y="5672304"/>
                        <a:ext cx="4100512" cy="468312"/>
                      </a:xfrm>
                      <a:prstGeom prst="rect">
                        <a:avLst/>
                      </a:prstGeom>
                      <a:noFill/>
                      <a:ln w="28575">
                        <a:solidFill>
                          <a:schemeClr val="bg2"/>
                        </a:solidFill>
                        <a:miter lim="800000"/>
                        <a:headEnd/>
                        <a:tailEnd/>
                      </a:ln>
                      <a:extLst/>
                    </p:spPr>
                  </p:pic>
                </p:oleObj>
              </mc:Fallback>
            </mc:AlternateContent>
          </a:graphicData>
        </a:graphic>
      </p:graphicFrame>
      <p:sp>
        <p:nvSpPr>
          <p:cNvPr id="181" name="Rectangle 3"/>
          <p:cNvSpPr txBox="1">
            <a:spLocks noChangeArrowheads="1"/>
          </p:cNvSpPr>
          <p:nvPr/>
        </p:nvSpPr>
        <p:spPr>
          <a:xfrm>
            <a:off x="4278731" y="5654143"/>
            <a:ext cx="746530" cy="504056"/>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400" b="1" i="1" kern="0" dirty="0" smtClean="0">
                <a:latin typeface="+mn-lt"/>
              </a:rPr>
              <a:t>ή:</a:t>
            </a:r>
            <a:endParaRPr lang="el-GR" sz="2400" b="1" i="1" kern="0" baseline="-25000" noProof="0" dirty="0" smtClean="0">
              <a:latin typeface="+mn-lt"/>
            </a:endParaRPr>
          </a:p>
        </p:txBody>
      </p:sp>
      <p:graphicFrame>
        <p:nvGraphicFramePr>
          <p:cNvPr id="182" name="Object 2"/>
          <p:cNvGraphicFramePr>
            <a:graphicFrameLocks noChangeAspect="1"/>
          </p:cNvGraphicFramePr>
          <p:nvPr>
            <p:extLst>
              <p:ext uri="{D42A27DB-BD31-4B8C-83A1-F6EECF244321}">
                <p14:modId xmlns:p14="http://schemas.microsoft.com/office/powerpoint/2010/main" val="2084316231"/>
              </p:ext>
            </p:extLst>
          </p:nvPr>
        </p:nvGraphicFramePr>
        <p:xfrm>
          <a:off x="3112191" y="1455448"/>
          <a:ext cx="4651308" cy="302033"/>
        </p:xfrm>
        <a:graphic>
          <a:graphicData uri="http://schemas.openxmlformats.org/presentationml/2006/ole">
            <mc:AlternateContent xmlns:mc="http://schemas.openxmlformats.org/markup-compatibility/2006">
              <mc:Choice xmlns:v="urn:schemas-microsoft-com:vml" Requires="v">
                <p:oleObj spid="_x0000_s28699" name="Equation" r:id="rId15" imgW="6286320" imgH="406080" progId="Equation.DSMT4">
                  <p:embed/>
                </p:oleObj>
              </mc:Choice>
              <mc:Fallback>
                <p:oleObj name="Equation" r:id="rId15" imgW="6286320" imgH="406080" progId="Equation.DSMT4">
                  <p:embed/>
                  <p:pic>
                    <p:nvPicPr>
                      <p:cNvPr id="0" name=""/>
                      <p:cNvPicPr>
                        <a:picLocks noChangeAspect="1" noChangeArrowheads="1"/>
                      </p:cNvPicPr>
                      <p:nvPr/>
                    </p:nvPicPr>
                    <p:blipFill>
                      <a:blip r:embed="rId16"/>
                      <a:srcRect/>
                      <a:stretch>
                        <a:fillRect/>
                      </a:stretch>
                    </p:blipFill>
                    <p:spPr bwMode="auto">
                      <a:xfrm>
                        <a:off x="3112191" y="1455448"/>
                        <a:ext cx="4651308" cy="302033"/>
                      </a:xfrm>
                      <a:prstGeom prst="rect">
                        <a:avLst/>
                      </a:prstGeom>
                      <a:noFill/>
                      <a:extLst/>
                    </p:spPr>
                  </p:pic>
                </p:oleObj>
              </mc:Fallback>
            </mc:AlternateContent>
          </a:graphicData>
        </a:graphic>
      </p:graphicFrame>
      <p:graphicFrame>
        <p:nvGraphicFramePr>
          <p:cNvPr id="183" name="Object 2"/>
          <p:cNvGraphicFramePr>
            <a:graphicFrameLocks noChangeAspect="1"/>
          </p:cNvGraphicFramePr>
          <p:nvPr>
            <p:extLst>
              <p:ext uri="{D42A27DB-BD31-4B8C-83A1-F6EECF244321}">
                <p14:modId xmlns:p14="http://schemas.microsoft.com/office/powerpoint/2010/main" val="210636255"/>
              </p:ext>
            </p:extLst>
          </p:nvPr>
        </p:nvGraphicFramePr>
        <p:xfrm>
          <a:off x="3102539" y="1824966"/>
          <a:ext cx="4284663" cy="274637"/>
        </p:xfrm>
        <a:graphic>
          <a:graphicData uri="http://schemas.openxmlformats.org/presentationml/2006/ole">
            <mc:AlternateContent xmlns:mc="http://schemas.openxmlformats.org/markup-compatibility/2006">
              <mc:Choice xmlns:v="urn:schemas-microsoft-com:vml" Requires="v">
                <p:oleObj spid="_x0000_s28700" name="Equation" r:id="rId17" imgW="5790960" imgH="368280" progId="Equation.DSMT4">
                  <p:embed/>
                </p:oleObj>
              </mc:Choice>
              <mc:Fallback>
                <p:oleObj name="Equation" r:id="rId17" imgW="5790960" imgH="368280" progId="Equation.DSMT4">
                  <p:embed/>
                  <p:pic>
                    <p:nvPicPr>
                      <p:cNvPr id="0" name=""/>
                      <p:cNvPicPr>
                        <a:picLocks noChangeAspect="1" noChangeArrowheads="1"/>
                      </p:cNvPicPr>
                      <p:nvPr/>
                    </p:nvPicPr>
                    <p:blipFill>
                      <a:blip r:embed="rId18"/>
                      <a:srcRect/>
                      <a:stretch>
                        <a:fillRect/>
                      </a:stretch>
                    </p:blipFill>
                    <p:spPr bwMode="auto">
                      <a:xfrm>
                        <a:off x="3102539" y="1824966"/>
                        <a:ext cx="4284663" cy="274637"/>
                      </a:xfrm>
                      <a:prstGeom prst="rect">
                        <a:avLst/>
                      </a:prstGeom>
                      <a:noFill/>
                      <a:extLst/>
                    </p:spPr>
                  </p:pic>
                </p:oleObj>
              </mc:Fallback>
            </mc:AlternateContent>
          </a:graphicData>
        </a:graphic>
      </p:graphicFrame>
      <p:graphicFrame>
        <p:nvGraphicFramePr>
          <p:cNvPr id="184" name="Object 2"/>
          <p:cNvGraphicFramePr>
            <a:graphicFrameLocks noChangeAspect="1"/>
          </p:cNvGraphicFramePr>
          <p:nvPr>
            <p:extLst>
              <p:ext uri="{D42A27DB-BD31-4B8C-83A1-F6EECF244321}">
                <p14:modId xmlns:p14="http://schemas.microsoft.com/office/powerpoint/2010/main" val="511557111"/>
              </p:ext>
            </p:extLst>
          </p:nvPr>
        </p:nvGraphicFramePr>
        <p:xfrm>
          <a:off x="3152895" y="2175041"/>
          <a:ext cx="4200525" cy="341313"/>
        </p:xfrm>
        <a:graphic>
          <a:graphicData uri="http://schemas.openxmlformats.org/presentationml/2006/ole">
            <mc:AlternateContent xmlns:mc="http://schemas.openxmlformats.org/markup-compatibility/2006">
              <mc:Choice xmlns:v="urn:schemas-microsoft-com:vml" Requires="v">
                <p:oleObj spid="_x0000_s28701" name="Equation" r:id="rId19" imgW="5676840" imgH="457200" progId="Equation.DSMT4">
                  <p:embed/>
                </p:oleObj>
              </mc:Choice>
              <mc:Fallback>
                <p:oleObj name="Equation" r:id="rId19" imgW="5676840" imgH="457200" progId="Equation.DSMT4">
                  <p:embed/>
                  <p:pic>
                    <p:nvPicPr>
                      <p:cNvPr id="0" name=""/>
                      <p:cNvPicPr>
                        <a:picLocks noChangeAspect="1" noChangeArrowheads="1"/>
                      </p:cNvPicPr>
                      <p:nvPr/>
                    </p:nvPicPr>
                    <p:blipFill>
                      <a:blip r:embed="rId20"/>
                      <a:srcRect/>
                      <a:stretch>
                        <a:fillRect/>
                      </a:stretch>
                    </p:blipFill>
                    <p:spPr bwMode="auto">
                      <a:xfrm>
                        <a:off x="3152895" y="2175041"/>
                        <a:ext cx="4200525" cy="341313"/>
                      </a:xfrm>
                      <a:prstGeom prst="rect">
                        <a:avLst/>
                      </a:prstGeom>
                      <a:noFill/>
                      <a:extLst/>
                    </p:spPr>
                  </p:pic>
                </p:oleObj>
              </mc:Fallback>
            </mc:AlternateContent>
          </a:graphicData>
        </a:graphic>
      </p:graphicFrame>
      <p:pic>
        <p:nvPicPr>
          <p:cNvPr id="219" name="Picture 2"/>
          <p:cNvPicPr>
            <a:picLocks noChangeAspect="1" noChangeArrowheads="1"/>
          </p:cNvPicPr>
          <p:nvPr/>
        </p:nvPicPr>
        <p:blipFill>
          <a:blip r:embed="rId21" cstate="print"/>
          <a:srcRect/>
          <a:stretch>
            <a:fillRect/>
          </a:stretch>
        </p:blipFill>
        <p:spPr bwMode="auto">
          <a:xfrm>
            <a:off x="85029" y="1235424"/>
            <a:ext cx="2895600" cy="1990725"/>
          </a:xfrm>
          <a:prstGeom prst="rect">
            <a:avLst/>
          </a:prstGeom>
          <a:noFill/>
          <a:ln w="28575">
            <a:solidFill>
              <a:srgbClr val="F8F8F8"/>
            </a:solidFill>
            <a:miter lim="800000"/>
            <a:headEnd/>
            <a:tailEnd/>
          </a:ln>
        </p:spPr>
      </p:pic>
      <p:cxnSp>
        <p:nvCxnSpPr>
          <p:cNvPr id="220" name="Straight Arrow Connector 219"/>
          <p:cNvCxnSpPr/>
          <p:nvPr/>
        </p:nvCxnSpPr>
        <p:spPr bwMode="auto">
          <a:xfrm flipV="1">
            <a:off x="800674" y="1756759"/>
            <a:ext cx="908050" cy="63500"/>
          </a:xfrm>
          <a:prstGeom prst="straightConnector1">
            <a:avLst/>
          </a:prstGeom>
          <a:solidFill>
            <a:srgbClr val="3399FF"/>
          </a:solidFill>
          <a:ln w="28575" cap="flat" cmpd="sng" algn="ctr">
            <a:solidFill>
              <a:srgbClr val="000000"/>
            </a:solidFill>
            <a:prstDash val="solid"/>
            <a:round/>
            <a:headEnd type="none" w="med" len="med"/>
            <a:tailEnd type="triangle" w="lg" len="lg"/>
          </a:ln>
          <a:effectLst/>
        </p:spPr>
      </p:cxnSp>
      <p:cxnSp>
        <p:nvCxnSpPr>
          <p:cNvPr id="221" name="Straight Arrow Connector 220"/>
          <p:cNvCxnSpPr/>
          <p:nvPr/>
        </p:nvCxnSpPr>
        <p:spPr bwMode="auto">
          <a:xfrm flipV="1">
            <a:off x="1696024" y="1704227"/>
            <a:ext cx="773906" cy="54119"/>
          </a:xfrm>
          <a:prstGeom prst="straightConnector1">
            <a:avLst/>
          </a:prstGeom>
          <a:solidFill>
            <a:srgbClr val="3399FF"/>
          </a:solidFill>
          <a:ln w="28575" cap="flat" cmpd="sng" algn="ctr">
            <a:solidFill>
              <a:srgbClr val="000000"/>
            </a:solidFill>
            <a:prstDash val="solid"/>
            <a:round/>
            <a:headEnd type="none" w="med" len="med"/>
            <a:tailEnd type="none" w="med" len="med"/>
          </a:ln>
          <a:effectLst/>
        </p:spPr>
      </p:cxnSp>
      <p:cxnSp>
        <p:nvCxnSpPr>
          <p:cNvPr id="222" name="Straight Arrow Connector 221"/>
          <p:cNvCxnSpPr/>
          <p:nvPr/>
        </p:nvCxnSpPr>
        <p:spPr bwMode="auto">
          <a:xfrm rot="10800000" flipV="1">
            <a:off x="1600774" y="2571147"/>
            <a:ext cx="908050" cy="63500"/>
          </a:xfrm>
          <a:prstGeom prst="straightConnector1">
            <a:avLst/>
          </a:prstGeom>
          <a:solidFill>
            <a:srgbClr val="3399FF"/>
          </a:solidFill>
          <a:ln w="28575" cap="flat" cmpd="sng" algn="ctr">
            <a:solidFill>
              <a:srgbClr val="000000"/>
            </a:solidFill>
            <a:prstDash val="solid"/>
            <a:round/>
            <a:headEnd type="none" w="med" len="med"/>
            <a:tailEnd type="triangle" w="lg" len="lg"/>
          </a:ln>
          <a:effectLst/>
        </p:spPr>
      </p:cxnSp>
      <p:cxnSp>
        <p:nvCxnSpPr>
          <p:cNvPr id="223" name="Straight Arrow Connector 222"/>
          <p:cNvCxnSpPr/>
          <p:nvPr/>
        </p:nvCxnSpPr>
        <p:spPr bwMode="auto">
          <a:xfrm rot="10800000" flipV="1">
            <a:off x="834012" y="2632915"/>
            <a:ext cx="773906" cy="54119"/>
          </a:xfrm>
          <a:prstGeom prst="straightConnector1">
            <a:avLst/>
          </a:prstGeom>
          <a:solidFill>
            <a:srgbClr val="3399FF"/>
          </a:solidFill>
          <a:ln w="28575" cap="flat" cmpd="sng" algn="ctr">
            <a:solidFill>
              <a:srgbClr val="000000"/>
            </a:solidFill>
            <a:prstDash val="solid"/>
            <a:round/>
            <a:headEnd type="none" w="med" len="med"/>
            <a:tailEnd type="none" w="med" len="med"/>
          </a:ln>
          <a:effectLst/>
        </p:spPr>
      </p:cxnSp>
      <p:cxnSp>
        <p:nvCxnSpPr>
          <p:cNvPr id="224" name="Straight Connector 223"/>
          <p:cNvCxnSpPr/>
          <p:nvPr/>
        </p:nvCxnSpPr>
        <p:spPr bwMode="auto">
          <a:xfrm rot="16200000" flipH="1">
            <a:off x="2054402" y="2130218"/>
            <a:ext cx="854872" cy="28577"/>
          </a:xfrm>
          <a:prstGeom prst="line">
            <a:avLst/>
          </a:prstGeom>
          <a:solidFill>
            <a:srgbClr val="3399FF"/>
          </a:solidFill>
          <a:ln w="28575" cap="flat" cmpd="sng" algn="ctr">
            <a:solidFill>
              <a:srgbClr val="000000"/>
            </a:solidFill>
            <a:prstDash val="solid"/>
            <a:round/>
            <a:headEnd type="none" w="med" len="med"/>
            <a:tailEnd type="none" w="med" len="med"/>
          </a:ln>
          <a:effectLst/>
        </p:spPr>
      </p:cxnSp>
      <p:cxnSp>
        <p:nvCxnSpPr>
          <p:cNvPr id="225" name="Straight Connector 224"/>
          <p:cNvCxnSpPr/>
          <p:nvPr/>
        </p:nvCxnSpPr>
        <p:spPr bwMode="auto">
          <a:xfrm rot="16200000" flipH="1">
            <a:off x="357761" y="2233802"/>
            <a:ext cx="892973" cy="35721"/>
          </a:xfrm>
          <a:prstGeom prst="line">
            <a:avLst/>
          </a:prstGeom>
          <a:solidFill>
            <a:srgbClr val="3399FF"/>
          </a:solidFill>
          <a:ln w="28575" cap="flat" cmpd="sng" algn="ctr">
            <a:solidFill>
              <a:srgbClr val="000000"/>
            </a:solidFill>
            <a:prstDash val="solid"/>
            <a:round/>
            <a:headEnd type="none" w="med" len="med"/>
            <a:tailEnd type="none" w="med" len="med"/>
          </a:ln>
          <a:effectLst/>
        </p:spPr>
      </p:cxnSp>
      <p:sp>
        <p:nvSpPr>
          <p:cNvPr id="226" name="Rectangle 3"/>
          <p:cNvSpPr txBox="1">
            <a:spLocks noChangeArrowheads="1"/>
          </p:cNvSpPr>
          <p:nvPr/>
        </p:nvSpPr>
        <p:spPr>
          <a:xfrm>
            <a:off x="347046" y="1900883"/>
            <a:ext cx="345678" cy="296403"/>
          </a:xfrm>
          <a:prstGeom prst="rect">
            <a:avLst/>
          </a:prstGeom>
          <a:solidFill>
            <a:srgbClr val="FFFFFF"/>
          </a:solidFill>
        </p:spPr>
        <p:txBody>
          <a:bodyPr lIns="0" tIns="0" rIns="0" bIns="0">
            <a:normAutofit fontScale="85000" lnSpcReduction="10000"/>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r>
              <a:rPr kumimoji="0" lang="el-GR" sz="2000" b="1" i="1" u="none" strike="noStrike" kern="0" cap="none" spc="0" normalizeH="0" baseline="0" noProof="0" dirty="0" smtClean="0">
                <a:ln>
                  <a:noFill/>
                </a:ln>
                <a:solidFill>
                  <a:srgbClr val="000000"/>
                </a:solidFill>
                <a:effectLst/>
                <a:uLnTx/>
                <a:uFillTx/>
                <a:latin typeface="Times New Roman"/>
              </a:rPr>
              <a:t>Δ</a:t>
            </a:r>
            <a:r>
              <a:rPr kumimoji="0" lang="en-US" sz="2000" b="1" i="1" u="none" strike="noStrike" kern="0" cap="none" spc="0" normalizeH="0" baseline="0" noProof="0" dirty="0" smtClean="0">
                <a:ln>
                  <a:noFill/>
                </a:ln>
                <a:solidFill>
                  <a:srgbClr val="000000"/>
                </a:solidFill>
                <a:effectLst/>
                <a:uLnTx/>
                <a:uFillTx/>
                <a:latin typeface="Book Antiqua"/>
              </a:rPr>
              <a:t>h</a:t>
            </a:r>
            <a:r>
              <a:rPr kumimoji="0" lang="el-GR" sz="2000" b="1" i="1" u="none" strike="noStrike" kern="0" cap="none" spc="0" normalizeH="0" baseline="-25000" noProof="0" dirty="0" smtClean="0">
                <a:ln>
                  <a:noFill/>
                </a:ln>
                <a:solidFill>
                  <a:srgbClr val="000000"/>
                </a:solidFill>
                <a:effectLst/>
                <a:uLnTx/>
                <a:uFillTx/>
                <a:latin typeface="Times New Roman"/>
              </a:rPr>
              <a:t>2</a:t>
            </a:r>
          </a:p>
        </p:txBody>
      </p:sp>
      <p:sp>
        <p:nvSpPr>
          <p:cNvPr id="227" name="Rectangle 3"/>
          <p:cNvSpPr txBox="1">
            <a:spLocks noChangeArrowheads="1"/>
          </p:cNvSpPr>
          <p:nvPr/>
        </p:nvSpPr>
        <p:spPr>
          <a:xfrm>
            <a:off x="1105474" y="1358057"/>
            <a:ext cx="812800" cy="346170"/>
          </a:xfrm>
          <a:prstGeom prst="rect">
            <a:avLst/>
          </a:prstGeom>
          <a:solidFill>
            <a:srgbClr val="FFFFFF"/>
          </a:solidFill>
        </p:spPr>
        <p:txBody>
          <a:bodyPr lIns="0" tIns="0" rIns="0" bIns="0">
            <a:normAutofit/>
          </a:bodyPr>
          <a:lstStyle/>
          <a:p>
            <a:pPr marL="0" marR="0" lvl="0" indent="0" algn="r" defTabSz="914400" rtl="0" eaLnBrk="0" fontAlgn="base" latinLnBrk="0" hangingPunct="0">
              <a:lnSpc>
                <a:spcPct val="90000"/>
              </a:lnSpc>
              <a:spcBef>
                <a:spcPct val="30000"/>
              </a:spcBef>
              <a:spcAft>
                <a:spcPct val="10000"/>
              </a:spcAft>
              <a:buClr>
                <a:srgbClr val="0033CC"/>
              </a:buClr>
              <a:buSzPct val="75000"/>
              <a:buFontTx/>
              <a:buNone/>
              <a:tabLst/>
              <a:defRPr/>
            </a:pPr>
            <a:r>
              <a:rPr kumimoji="0" lang="el-GR" sz="2000" b="1" i="1" u="none" strike="noStrike" kern="0" cap="none" spc="0" normalizeH="0" baseline="0" noProof="0" dirty="0" smtClean="0">
                <a:ln>
                  <a:noFill/>
                </a:ln>
                <a:solidFill>
                  <a:srgbClr val="000000"/>
                </a:solidFill>
                <a:effectLst/>
                <a:uLnTx/>
                <a:uFillTx/>
                <a:latin typeface="Times New Roman"/>
              </a:rPr>
              <a:t>Δ</a:t>
            </a:r>
            <a:r>
              <a:rPr kumimoji="0" lang="en-US" sz="2000" b="1" i="1" u="none" strike="noStrike" kern="0" cap="none" spc="0" normalizeH="0" baseline="0" noProof="0" dirty="0" smtClean="0">
                <a:ln>
                  <a:noFill/>
                </a:ln>
                <a:solidFill>
                  <a:srgbClr val="000000"/>
                </a:solidFill>
                <a:effectLst/>
                <a:uLnTx/>
                <a:uFillTx/>
                <a:latin typeface="Book Antiqua"/>
              </a:rPr>
              <a:t>w</a:t>
            </a:r>
            <a:endParaRPr kumimoji="0" lang="el-GR" sz="2000" b="1" i="1" u="none" strike="noStrike" kern="0" cap="none" spc="0" normalizeH="0" baseline="0" noProof="0" dirty="0" smtClean="0">
              <a:ln>
                <a:noFill/>
              </a:ln>
              <a:solidFill>
                <a:srgbClr val="000000"/>
              </a:solidFill>
              <a:effectLst/>
              <a:uLnTx/>
              <a:uFillTx/>
              <a:latin typeface="Times New Roman"/>
            </a:endParaRPr>
          </a:p>
        </p:txBody>
      </p:sp>
      <p:sp>
        <p:nvSpPr>
          <p:cNvPr id="228" name="Rectangle 3"/>
          <p:cNvSpPr txBox="1">
            <a:spLocks noChangeArrowheads="1"/>
          </p:cNvSpPr>
          <p:nvPr/>
        </p:nvSpPr>
        <p:spPr>
          <a:xfrm>
            <a:off x="273623" y="1591659"/>
            <a:ext cx="460375" cy="266699"/>
          </a:xfrm>
          <a:prstGeom prst="rect">
            <a:avLst/>
          </a:prstGeom>
          <a:solidFill>
            <a:srgbClr val="FFFFFF"/>
          </a:solidFill>
        </p:spPr>
        <p:txBody>
          <a:bodyPr lIns="0" tIns="0" rIns="0" bIns="0">
            <a:normAutofit lnSpcReduction="10000"/>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endParaRPr kumimoji="0" lang="el-GR" sz="2000" b="1" i="1" u="none" strike="noStrike" kern="0" cap="none" spc="0" normalizeH="0" baseline="0" noProof="0" dirty="0" smtClean="0">
              <a:ln>
                <a:noFill/>
              </a:ln>
              <a:solidFill>
                <a:srgbClr val="000000"/>
              </a:solidFill>
              <a:effectLst/>
              <a:uLnTx/>
              <a:uFillTx/>
              <a:latin typeface="Times New Roman"/>
            </a:endParaRPr>
          </a:p>
        </p:txBody>
      </p:sp>
      <p:sp>
        <p:nvSpPr>
          <p:cNvPr id="229" name="Rectangle 3"/>
          <p:cNvSpPr txBox="1">
            <a:spLocks noChangeArrowheads="1"/>
          </p:cNvSpPr>
          <p:nvPr/>
        </p:nvSpPr>
        <p:spPr>
          <a:xfrm>
            <a:off x="2572324" y="2525110"/>
            <a:ext cx="368300" cy="234950"/>
          </a:xfrm>
          <a:prstGeom prst="rect">
            <a:avLst/>
          </a:prstGeom>
          <a:solidFill>
            <a:srgbClr val="FFFFFF"/>
          </a:solidFill>
        </p:spPr>
        <p:txBody>
          <a:bodyPr lIns="0" tIns="0" rIns="0" bIns="0">
            <a:normAutofit fontScale="92500" lnSpcReduction="10000"/>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endParaRPr kumimoji="0" lang="el-GR" sz="2000" b="1" i="1" u="none" strike="noStrike" kern="0" cap="none" spc="0" normalizeH="0" baseline="0" noProof="0" dirty="0" smtClean="0">
              <a:ln>
                <a:noFill/>
              </a:ln>
              <a:solidFill>
                <a:srgbClr val="000000"/>
              </a:solidFill>
              <a:effectLst/>
              <a:uLnTx/>
              <a:uFillTx/>
              <a:latin typeface="Times New Roman"/>
            </a:endParaRPr>
          </a:p>
        </p:txBody>
      </p:sp>
      <p:sp>
        <p:nvSpPr>
          <p:cNvPr id="230" name="Rectangle 3"/>
          <p:cNvSpPr txBox="1">
            <a:spLocks noChangeArrowheads="1"/>
          </p:cNvSpPr>
          <p:nvPr/>
        </p:nvSpPr>
        <p:spPr>
          <a:xfrm>
            <a:off x="2407224" y="1413860"/>
            <a:ext cx="368300" cy="234950"/>
          </a:xfrm>
          <a:prstGeom prst="rect">
            <a:avLst/>
          </a:prstGeom>
          <a:solidFill>
            <a:srgbClr val="FFFFFF"/>
          </a:solidFill>
        </p:spPr>
        <p:txBody>
          <a:bodyPr lIns="0" tIns="0" rIns="0" bIns="0">
            <a:normAutofit fontScale="92500" lnSpcReduction="10000"/>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endParaRPr kumimoji="0" lang="el-GR" sz="2000" b="1" i="1" u="none" strike="noStrike" kern="0" cap="none" spc="0" normalizeH="0" baseline="0" noProof="0" dirty="0" smtClean="0">
              <a:ln>
                <a:noFill/>
              </a:ln>
              <a:solidFill>
                <a:srgbClr val="000000"/>
              </a:solidFill>
              <a:effectLst/>
              <a:uLnTx/>
              <a:uFillTx/>
              <a:latin typeface="Times New Roman"/>
            </a:endParaRPr>
          </a:p>
        </p:txBody>
      </p:sp>
      <p:sp>
        <p:nvSpPr>
          <p:cNvPr id="231" name="Rectangle 3"/>
          <p:cNvSpPr txBox="1">
            <a:spLocks noChangeArrowheads="1"/>
          </p:cNvSpPr>
          <p:nvPr/>
        </p:nvSpPr>
        <p:spPr>
          <a:xfrm>
            <a:off x="2534224" y="1801210"/>
            <a:ext cx="368300" cy="234950"/>
          </a:xfrm>
          <a:prstGeom prst="rect">
            <a:avLst/>
          </a:prstGeom>
          <a:solidFill>
            <a:srgbClr val="FFFFFF"/>
          </a:solidFill>
        </p:spPr>
        <p:txBody>
          <a:bodyPr lIns="0" tIns="0" rIns="0" bIns="0">
            <a:normAutofit fontScale="92500" lnSpcReduction="10000"/>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endParaRPr kumimoji="0" lang="el-GR" sz="2000" b="1" i="1" u="none" strike="noStrike" kern="0" cap="none" spc="0" normalizeH="0" baseline="0" noProof="0" dirty="0" smtClean="0">
              <a:ln>
                <a:noFill/>
              </a:ln>
              <a:solidFill>
                <a:srgbClr val="000000"/>
              </a:solidFill>
              <a:effectLst/>
              <a:uLnTx/>
              <a:uFillTx/>
              <a:latin typeface="Times New Roman"/>
            </a:endParaRPr>
          </a:p>
        </p:txBody>
      </p:sp>
      <p:sp>
        <p:nvSpPr>
          <p:cNvPr id="232" name="Rectangle 3"/>
          <p:cNvSpPr txBox="1">
            <a:spLocks noChangeArrowheads="1"/>
          </p:cNvSpPr>
          <p:nvPr/>
        </p:nvSpPr>
        <p:spPr>
          <a:xfrm>
            <a:off x="406974" y="2620360"/>
            <a:ext cx="368300" cy="234950"/>
          </a:xfrm>
          <a:prstGeom prst="rect">
            <a:avLst/>
          </a:prstGeom>
          <a:solidFill>
            <a:srgbClr val="FFFFFF"/>
          </a:solidFill>
        </p:spPr>
        <p:txBody>
          <a:bodyPr lIns="0" tIns="0" rIns="0" bIns="0">
            <a:normAutofit fontScale="92500" lnSpcReduction="10000"/>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endParaRPr kumimoji="0" lang="el-GR" sz="2000" b="1" i="1" u="none" strike="noStrike" kern="0" cap="none" spc="0" normalizeH="0" baseline="0" noProof="0" dirty="0" smtClean="0">
              <a:ln>
                <a:noFill/>
              </a:ln>
              <a:solidFill>
                <a:srgbClr val="000000"/>
              </a:solidFill>
              <a:effectLst/>
              <a:uLnTx/>
              <a:uFillTx/>
              <a:latin typeface="Times New Roman"/>
            </a:endParaRPr>
          </a:p>
        </p:txBody>
      </p:sp>
      <p:sp>
        <p:nvSpPr>
          <p:cNvPr id="233" name="Rectangle 3"/>
          <p:cNvSpPr txBox="1">
            <a:spLocks noChangeArrowheads="1"/>
          </p:cNvSpPr>
          <p:nvPr/>
        </p:nvSpPr>
        <p:spPr>
          <a:xfrm>
            <a:off x="51821" y="2809991"/>
            <a:ext cx="1152128" cy="432048"/>
          </a:xfrm>
          <a:prstGeom prst="rect">
            <a:avLst/>
          </a:prstGeom>
        </p:spPr>
        <p:txBody>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r>
              <a:rPr kumimoji="0" lang="el-GR" sz="2000" b="1" i="1" u="none" strike="noStrike" kern="0" cap="none" spc="0" normalizeH="0" baseline="0" noProof="0" dirty="0" smtClean="0">
                <a:ln>
                  <a:noFill/>
                </a:ln>
                <a:solidFill>
                  <a:srgbClr val="C00000"/>
                </a:solidFill>
                <a:effectLst/>
                <a:uLnTx/>
                <a:uFillTx/>
                <a:latin typeface="Times New Roman"/>
              </a:rPr>
              <a:t>Χώρος 1</a:t>
            </a:r>
          </a:p>
        </p:txBody>
      </p:sp>
      <p:sp>
        <p:nvSpPr>
          <p:cNvPr id="234" name="Rectangle 3"/>
          <p:cNvSpPr txBox="1">
            <a:spLocks noChangeArrowheads="1"/>
          </p:cNvSpPr>
          <p:nvPr/>
        </p:nvSpPr>
        <p:spPr>
          <a:xfrm>
            <a:off x="1840090" y="1190940"/>
            <a:ext cx="1152128" cy="432048"/>
          </a:xfrm>
          <a:prstGeom prst="rect">
            <a:avLst/>
          </a:prstGeom>
        </p:spPr>
        <p:txBody>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r>
              <a:rPr kumimoji="0" lang="el-GR" sz="2000" b="1" i="1" u="none" strike="noStrike" kern="0" cap="none" spc="0" normalizeH="0" baseline="0" noProof="0" dirty="0" smtClean="0">
                <a:ln>
                  <a:noFill/>
                </a:ln>
                <a:solidFill>
                  <a:srgbClr val="C00000"/>
                </a:solidFill>
                <a:effectLst/>
                <a:uLnTx/>
                <a:uFillTx/>
                <a:latin typeface="Times New Roman"/>
              </a:rPr>
              <a:t>Χώρος 2</a:t>
            </a:r>
          </a:p>
        </p:txBody>
      </p:sp>
      <p:sp>
        <p:nvSpPr>
          <p:cNvPr id="235" name="Rectangle 3"/>
          <p:cNvSpPr txBox="1">
            <a:spLocks noChangeArrowheads="1"/>
          </p:cNvSpPr>
          <p:nvPr/>
        </p:nvSpPr>
        <p:spPr>
          <a:xfrm>
            <a:off x="144637" y="2128107"/>
            <a:ext cx="202409" cy="190495"/>
          </a:xfrm>
          <a:prstGeom prst="rect">
            <a:avLst/>
          </a:prstGeom>
          <a:noFill/>
        </p:spPr>
        <p:txBody>
          <a:bodyPr wrap="none" lIns="0" tIns="0" rIns="0" bIns="0">
            <a:normAutofit fontScale="85000" lnSpcReduction="20000"/>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r>
              <a:rPr kumimoji="0" lang="en-US" sz="2000" b="1" i="1" u="none" strike="noStrike" kern="0" cap="none" spc="0" normalizeH="0" baseline="0" noProof="0" dirty="0" smtClean="0">
                <a:ln>
                  <a:noFill/>
                </a:ln>
                <a:solidFill>
                  <a:srgbClr val="000000"/>
                </a:solidFill>
                <a:effectLst/>
                <a:uLnTx/>
                <a:uFillTx/>
                <a:latin typeface="Book Antiqua"/>
              </a:rPr>
              <a:t>S</a:t>
            </a:r>
            <a:endParaRPr kumimoji="0" lang="el-GR" sz="2000" b="1" i="1" u="none" strike="noStrike" kern="0" cap="none" spc="0" normalizeH="0" baseline="0" noProof="0" dirty="0" smtClean="0">
              <a:ln>
                <a:noFill/>
              </a:ln>
              <a:solidFill>
                <a:srgbClr val="000000"/>
              </a:solidFill>
              <a:effectLst/>
              <a:uLnTx/>
              <a:uFillTx/>
              <a:latin typeface="Times New Roman"/>
            </a:endParaRPr>
          </a:p>
        </p:txBody>
      </p:sp>
      <p:sp>
        <p:nvSpPr>
          <p:cNvPr id="236" name="Rectangle 235"/>
          <p:cNvSpPr/>
          <p:nvPr/>
        </p:nvSpPr>
        <p:spPr>
          <a:xfrm>
            <a:off x="1422974" y="2117121"/>
            <a:ext cx="232569" cy="160339"/>
          </a:xfrm>
          <a:prstGeom prst="rect">
            <a:avLst/>
          </a:prstGeom>
          <a:ln w="28575">
            <a:solidFill>
              <a:srgbClr val="000000"/>
            </a:solidFill>
          </a:ln>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err="1" smtClean="0">
              <a:ln>
                <a:noFill/>
              </a:ln>
              <a:solidFill>
                <a:srgbClr val="000000"/>
              </a:solidFill>
              <a:effectLst/>
              <a:uLnTx/>
              <a:uFillTx/>
            </a:endParaRPr>
          </a:p>
        </p:txBody>
      </p:sp>
      <p:cxnSp>
        <p:nvCxnSpPr>
          <p:cNvPr id="237" name="Straight Arrow Connector 236"/>
          <p:cNvCxnSpPr/>
          <p:nvPr/>
        </p:nvCxnSpPr>
        <p:spPr bwMode="auto">
          <a:xfrm flipV="1">
            <a:off x="1532829" y="2129028"/>
            <a:ext cx="572770" cy="63802"/>
          </a:xfrm>
          <a:prstGeom prst="straightConnector1">
            <a:avLst/>
          </a:prstGeom>
          <a:solidFill>
            <a:srgbClr val="3399FF"/>
          </a:solidFill>
          <a:ln w="28575" cap="flat" cmpd="sng" algn="ctr">
            <a:solidFill>
              <a:srgbClr val="FF0000"/>
            </a:solidFill>
            <a:prstDash val="solid"/>
            <a:round/>
            <a:headEnd type="none" w="med" len="med"/>
            <a:tailEnd type="stealth" w="med" len="med"/>
          </a:ln>
          <a:effectLst/>
        </p:spPr>
      </p:cxnSp>
      <p:graphicFrame>
        <p:nvGraphicFramePr>
          <p:cNvPr id="238" name="Object 2"/>
          <p:cNvGraphicFramePr>
            <a:graphicFrameLocks noChangeAspect="1"/>
          </p:cNvGraphicFramePr>
          <p:nvPr>
            <p:extLst>
              <p:ext uri="{D42A27DB-BD31-4B8C-83A1-F6EECF244321}">
                <p14:modId xmlns:p14="http://schemas.microsoft.com/office/powerpoint/2010/main" val="1317894851"/>
              </p:ext>
            </p:extLst>
          </p:nvPr>
        </p:nvGraphicFramePr>
        <p:xfrm>
          <a:off x="1788269" y="1867900"/>
          <a:ext cx="130005" cy="243623"/>
        </p:xfrm>
        <a:graphic>
          <a:graphicData uri="http://schemas.openxmlformats.org/presentationml/2006/ole">
            <mc:AlternateContent xmlns:mc="http://schemas.openxmlformats.org/markup-compatibility/2006">
              <mc:Choice xmlns:v="urn:schemas-microsoft-com:vml" Requires="v">
                <p:oleObj spid="_x0000_s28702" name="Equation" r:id="rId22" imgW="190440" imgH="355320" progId="Equation.DSMT4">
                  <p:embed/>
                </p:oleObj>
              </mc:Choice>
              <mc:Fallback>
                <p:oleObj name="Equation" r:id="rId22" imgW="190440" imgH="355320" progId="Equation.DSMT4">
                  <p:embed/>
                  <p:pic>
                    <p:nvPicPr>
                      <p:cNvPr id="0" name=""/>
                      <p:cNvPicPr>
                        <a:picLocks noChangeAspect="1" noChangeArrowheads="1"/>
                      </p:cNvPicPr>
                      <p:nvPr/>
                    </p:nvPicPr>
                    <p:blipFill>
                      <a:blip r:embed="rId23"/>
                      <a:srcRect/>
                      <a:stretch>
                        <a:fillRect/>
                      </a:stretch>
                    </p:blipFill>
                    <p:spPr bwMode="auto">
                      <a:xfrm>
                        <a:off x="1788269" y="1867900"/>
                        <a:ext cx="130005" cy="243623"/>
                      </a:xfrm>
                      <a:prstGeom prst="rect">
                        <a:avLst/>
                      </a:prstGeom>
                      <a:noFill/>
                      <a:extLst/>
                    </p:spPr>
                  </p:pic>
                </p:oleObj>
              </mc:Fallback>
            </mc:AlternateContent>
          </a:graphicData>
        </a:graphic>
      </p:graphicFrame>
      <p:cxnSp>
        <p:nvCxnSpPr>
          <p:cNvPr id="239" name="Straight Arrow Connector 238"/>
          <p:cNvCxnSpPr/>
          <p:nvPr/>
        </p:nvCxnSpPr>
        <p:spPr bwMode="auto">
          <a:xfrm rot="5400000">
            <a:off x="1012604" y="2290953"/>
            <a:ext cx="609604" cy="423864"/>
          </a:xfrm>
          <a:prstGeom prst="straightConnector1">
            <a:avLst/>
          </a:prstGeom>
          <a:solidFill>
            <a:srgbClr val="3399FF"/>
          </a:solidFill>
          <a:ln w="28575" cap="flat" cmpd="sng" algn="ctr">
            <a:solidFill>
              <a:srgbClr val="FF0000"/>
            </a:solidFill>
            <a:prstDash val="solid"/>
            <a:round/>
            <a:headEnd type="none" w="med" len="med"/>
            <a:tailEnd type="stealth" w="med" len="med"/>
          </a:ln>
          <a:effectLst/>
        </p:spPr>
      </p:cxnSp>
      <p:graphicFrame>
        <p:nvGraphicFramePr>
          <p:cNvPr id="240" name="Object 2"/>
          <p:cNvGraphicFramePr>
            <a:graphicFrameLocks noChangeAspect="1"/>
          </p:cNvGraphicFramePr>
          <p:nvPr>
            <p:extLst>
              <p:ext uri="{D42A27DB-BD31-4B8C-83A1-F6EECF244321}">
                <p14:modId xmlns:p14="http://schemas.microsoft.com/office/powerpoint/2010/main" val="2365902026"/>
              </p:ext>
            </p:extLst>
          </p:nvPr>
        </p:nvGraphicFramePr>
        <p:xfrm>
          <a:off x="1050106" y="2359118"/>
          <a:ext cx="170858" cy="261379"/>
        </p:xfrm>
        <a:graphic>
          <a:graphicData uri="http://schemas.openxmlformats.org/presentationml/2006/ole">
            <mc:AlternateContent xmlns:mc="http://schemas.openxmlformats.org/markup-compatibility/2006">
              <mc:Choice xmlns:v="urn:schemas-microsoft-com:vml" Requires="v">
                <p:oleObj spid="_x0000_s28703" name="Equation" r:id="rId24" imgW="241200" imgH="368280" progId="Equation.DSMT4">
                  <p:embed/>
                </p:oleObj>
              </mc:Choice>
              <mc:Fallback>
                <p:oleObj name="Equation" r:id="rId24" imgW="241200" imgH="368280" progId="Equation.DSMT4">
                  <p:embed/>
                  <p:pic>
                    <p:nvPicPr>
                      <p:cNvPr id="0" name=""/>
                      <p:cNvPicPr>
                        <a:picLocks noChangeAspect="1" noChangeArrowheads="1"/>
                      </p:cNvPicPr>
                      <p:nvPr/>
                    </p:nvPicPr>
                    <p:blipFill>
                      <a:blip r:embed="rId25"/>
                      <a:srcRect/>
                      <a:stretch>
                        <a:fillRect/>
                      </a:stretch>
                    </p:blipFill>
                    <p:spPr bwMode="auto">
                      <a:xfrm>
                        <a:off x="1050106" y="2359118"/>
                        <a:ext cx="170858" cy="261379"/>
                      </a:xfrm>
                      <a:prstGeom prst="rect">
                        <a:avLst/>
                      </a:prstGeom>
                      <a:noFill/>
                      <a:extLst/>
                    </p:spPr>
                  </p:pic>
                </p:oleObj>
              </mc:Fallback>
            </mc:AlternateContent>
          </a:graphicData>
        </a:graphic>
      </p:graphicFrame>
      <p:sp>
        <p:nvSpPr>
          <p:cNvPr id="241" name="Rectangle 3"/>
          <p:cNvSpPr txBox="1">
            <a:spLocks noChangeArrowheads="1"/>
          </p:cNvSpPr>
          <p:nvPr/>
        </p:nvSpPr>
        <p:spPr>
          <a:xfrm>
            <a:off x="1492824" y="2690209"/>
            <a:ext cx="520700" cy="292099"/>
          </a:xfrm>
          <a:prstGeom prst="rect">
            <a:avLst/>
          </a:prstGeom>
          <a:solidFill>
            <a:srgbClr val="FFFFFF"/>
          </a:solidFill>
        </p:spPr>
        <p:txBody>
          <a:bodyPr lIns="0" tIns="0" rIns="0" bIns="0">
            <a:normAutofit/>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endParaRPr kumimoji="0" lang="el-GR" sz="2000" b="1" i="1" u="none" strike="noStrike" kern="0" cap="none" spc="0" normalizeH="0" baseline="0" noProof="0" dirty="0" smtClean="0">
              <a:ln>
                <a:noFill/>
              </a:ln>
              <a:solidFill>
                <a:srgbClr val="000000"/>
              </a:solidFill>
              <a:effectLst/>
              <a:uLnTx/>
              <a:uFillTx/>
              <a:latin typeface="Times New Roman"/>
            </a:endParaRPr>
          </a:p>
        </p:txBody>
      </p:sp>
      <p:sp>
        <p:nvSpPr>
          <p:cNvPr id="242" name="Rectangle 3"/>
          <p:cNvSpPr txBox="1">
            <a:spLocks noChangeArrowheads="1"/>
          </p:cNvSpPr>
          <p:nvPr/>
        </p:nvSpPr>
        <p:spPr>
          <a:xfrm>
            <a:off x="1744601" y="2215893"/>
            <a:ext cx="414316" cy="305938"/>
          </a:xfrm>
          <a:prstGeom prst="rect">
            <a:avLst/>
          </a:prstGeom>
          <a:solidFill>
            <a:srgbClr val="FFFFFF"/>
          </a:solidFill>
        </p:spPr>
        <p:txBody>
          <a:bodyPr wrap="none" lIns="0" tIns="0" rIns="0" bIns="0">
            <a:normAutofit/>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r>
              <a:rPr kumimoji="0" lang="el-GR" sz="2000" b="1" i="1" u="none" strike="noStrike" kern="0" cap="none" spc="0" normalizeH="0" baseline="0" noProof="0" dirty="0" smtClean="0">
                <a:ln>
                  <a:noFill/>
                </a:ln>
                <a:solidFill>
                  <a:srgbClr val="000000"/>
                </a:solidFill>
                <a:effectLst/>
                <a:uLnTx/>
                <a:uFillTx/>
                <a:latin typeface="Times New Roman"/>
              </a:rPr>
              <a:t>Δ</a:t>
            </a:r>
            <a:r>
              <a:rPr kumimoji="0" lang="en-US" sz="2000" b="1" i="1" u="none" strike="noStrike" kern="0" cap="none" spc="0" normalizeH="0" baseline="0" noProof="0" dirty="0" err="1" smtClean="0">
                <a:ln>
                  <a:noFill/>
                </a:ln>
                <a:solidFill>
                  <a:srgbClr val="000000"/>
                </a:solidFill>
                <a:effectLst/>
                <a:uLnTx/>
                <a:uFillTx/>
                <a:latin typeface="Book Antiqua"/>
              </a:rPr>
              <a:t>S</a:t>
            </a:r>
            <a:r>
              <a:rPr kumimoji="0" lang="en-US" sz="2000" b="1" i="1" u="none" strike="noStrike" kern="0" cap="none" spc="0" normalizeH="0" baseline="-25000" noProof="0" dirty="0" err="1" smtClean="0">
                <a:ln>
                  <a:noFill/>
                </a:ln>
                <a:solidFill>
                  <a:srgbClr val="000000"/>
                </a:solidFill>
                <a:effectLst/>
                <a:uLnTx/>
                <a:uFillTx/>
                <a:latin typeface="Book Antiqua"/>
              </a:rPr>
              <a:t>k</a:t>
            </a:r>
            <a:endParaRPr kumimoji="0" lang="el-GR" sz="2000" b="1" i="1" u="none" strike="noStrike" kern="0" cap="none" spc="0" normalizeH="0" baseline="-25000" noProof="0" dirty="0" smtClean="0">
              <a:ln>
                <a:noFill/>
              </a:ln>
              <a:solidFill>
                <a:srgbClr val="000000"/>
              </a:solidFill>
              <a:effectLst/>
              <a:uLnTx/>
              <a:uFillTx/>
              <a:latin typeface="Times New Roman"/>
            </a:endParaRPr>
          </a:p>
        </p:txBody>
      </p:sp>
      <p:cxnSp>
        <p:nvCxnSpPr>
          <p:cNvPr id="243" name="Straight Arrow Connector 242"/>
          <p:cNvCxnSpPr/>
          <p:nvPr/>
        </p:nvCxnSpPr>
        <p:spPr bwMode="auto">
          <a:xfrm flipH="1">
            <a:off x="1434263" y="2467285"/>
            <a:ext cx="256551" cy="368973"/>
          </a:xfrm>
          <a:prstGeom prst="straightConnector1">
            <a:avLst/>
          </a:prstGeom>
          <a:solidFill>
            <a:srgbClr val="3399FF"/>
          </a:solidFill>
          <a:ln w="28575" cap="flat" cmpd="sng" algn="ctr">
            <a:solidFill>
              <a:srgbClr val="FF0000"/>
            </a:solidFill>
            <a:prstDash val="solid"/>
            <a:round/>
            <a:headEnd type="none" w="med" len="med"/>
            <a:tailEnd type="stealth" w="med" len="med"/>
          </a:ln>
          <a:effectLst/>
        </p:spPr>
      </p:cxnSp>
      <p:graphicFrame>
        <p:nvGraphicFramePr>
          <p:cNvPr id="244" name="Object 2"/>
          <p:cNvGraphicFramePr>
            <a:graphicFrameLocks noChangeAspect="1"/>
          </p:cNvGraphicFramePr>
          <p:nvPr>
            <p:extLst>
              <p:ext uri="{D42A27DB-BD31-4B8C-83A1-F6EECF244321}">
                <p14:modId xmlns:p14="http://schemas.microsoft.com/office/powerpoint/2010/main" val="1342545035"/>
              </p:ext>
            </p:extLst>
          </p:nvPr>
        </p:nvGraphicFramePr>
        <p:xfrm>
          <a:off x="1317406" y="2725396"/>
          <a:ext cx="1277592" cy="352567"/>
        </p:xfrm>
        <a:graphic>
          <a:graphicData uri="http://schemas.openxmlformats.org/presentationml/2006/ole">
            <mc:AlternateContent xmlns:mc="http://schemas.openxmlformats.org/markup-compatibility/2006">
              <mc:Choice xmlns:v="urn:schemas-microsoft-com:vml" Requires="v">
                <p:oleObj spid="_x0000_s28704" name="Equation" r:id="rId26" imgW="1663560" imgH="457200" progId="Equation.DSMT4">
                  <p:embed/>
                </p:oleObj>
              </mc:Choice>
              <mc:Fallback>
                <p:oleObj name="Equation" r:id="rId26" imgW="1663560" imgH="457200" progId="Equation.DSMT4">
                  <p:embed/>
                  <p:pic>
                    <p:nvPicPr>
                      <p:cNvPr id="0" name=""/>
                      <p:cNvPicPr>
                        <a:picLocks noChangeAspect="1" noChangeArrowheads="1"/>
                      </p:cNvPicPr>
                      <p:nvPr/>
                    </p:nvPicPr>
                    <p:blipFill>
                      <a:blip r:embed="rId27"/>
                      <a:srcRect/>
                      <a:stretch>
                        <a:fillRect/>
                      </a:stretch>
                    </p:blipFill>
                    <p:spPr bwMode="auto">
                      <a:xfrm>
                        <a:off x="1317406" y="2725396"/>
                        <a:ext cx="1277592" cy="352567"/>
                      </a:xfrm>
                      <a:prstGeom prst="rect">
                        <a:avLst/>
                      </a:prstGeom>
                      <a:noFill/>
                      <a:extLst/>
                    </p:spPr>
                  </p:pic>
                </p:oleObj>
              </mc:Fallback>
            </mc:AlternateContent>
          </a:graphicData>
        </a:graphic>
      </p:graphicFrame>
      <p:cxnSp>
        <p:nvCxnSpPr>
          <p:cNvPr id="245" name="Straight Connector 244"/>
          <p:cNvCxnSpPr/>
          <p:nvPr/>
        </p:nvCxnSpPr>
        <p:spPr bwMode="auto">
          <a:xfrm flipV="1">
            <a:off x="1523777" y="1981846"/>
            <a:ext cx="172247" cy="23701"/>
          </a:xfrm>
          <a:prstGeom prst="line">
            <a:avLst/>
          </a:prstGeom>
          <a:solidFill>
            <a:srgbClr val="3399FF"/>
          </a:solidFill>
          <a:ln w="9525" cap="flat" cmpd="sng" algn="ctr">
            <a:solidFill>
              <a:srgbClr val="FF0000"/>
            </a:solidFill>
            <a:prstDash val="solid"/>
            <a:round/>
            <a:headEnd type="none" w="med" len="med"/>
            <a:tailEnd type="none" w="med" len="med"/>
          </a:ln>
          <a:effectLst/>
        </p:spPr>
      </p:cxnSp>
      <p:cxnSp>
        <p:nvCxnSpPr>
          <p:cNvPr id="246" name="Straight Connector 245"/>
          <p:cNvCxnSpPr/>
          <p:nvPr/>
        </p:nvCxnSpPr>
        <p:spPr bwMode="auto">
          <a:xfrm>
            <a:off x="1696024" y="1981846"/>
            <a:ext cx="20959" cy="179083"/>
          </a:xfrm>
          <a:prstGeom prst="line">
            <a:avLst/>
          </a:prstGeom>
          <a:solidFill>
            <a:srgbClr val="3399FF"/>
          </a:solidFill>
          <a:ln w="9525" cap="flat" cmpd="sng" algn="ctr">
            <a:solidFill>
              <a:srgbClr val="FF0000"/>
            </a:solidFill>
            <a:prstDash val="solid"/>
            <a:round/>
            <a:headEnd type="none" w="med" len="med"/>
            <a:tailEnd type="none" w="med" len="med"/>
          </a:ln>
          <a:effectLst/>
        </p:spPr>
      </p:cxnSp>
      <p:cxnSp>
        <p:nvCxnSpPr>
          <p:cNvPr id="247" name="Straight Arrow Connector 246"/>
          <p:cNvCxnSpPr/>
          <p:nvPr/>
        </p:nvCxnSpPr>
        <p:spPr bwMode="auto">
          <a:xfrm flipH="1" flipV="1">
            <a:off x="2589957" y="1676097"/>
            <a:ext cx="33690" cy="912852"/>
          </a:xfrm>
          <a:prstGeom prst="straightConnector1">
            <a:avLst/>
          </a:prstGeom>
          <a:solidFill>
            <a:srgbClr val="3399FF"/>
          </a:solidFill>
          <a:ln w="12700" cap="flat" cmpd="sng" algn="ctr">
            <a:solidFill>
              <a:srgbClr val="FF0000"/>
            </a:solidFill>
            <a:prstDash val="solid"/>
            <a:round/>
            <a:headEnd type="arrow" w="med" len="med"/>
            <a:tailEnd type="arrow" w="med" len="med"/>
          </a:ln>
          <a:effectLst/>
        </p:spPr>
      </p:cxnSp>
      <p:sp>
        <p:nvSpPr>
          <p:cNvPr id="248" name="Rectangle 3"/>
          <p:cNvSpPr txBox="1">
            <a:spLocks noChangeArrowheads="1"/>
          </p:cNvSpPr>
          <p:nvPr/>
        </p:nvSpPr>
        <p:spPr>
          <a:xfrm>
            <a:off x="2605658" y="2146063"/>
            <a:ext cx="368300" cy="296403"/>
          </a:xfrm>
          <a:prstGeom prst="rect">
            <a:avLst/>
          </a:prstGeom>
          <a:noFill/>
        </p:spPr>
        <p:txBody>
          <a:bodyPr lIns="0" tIns="0" rIns="0" bIns="0">
            <a:normAutofit/>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r>
              <a:rPr kumimoji="0" lang="el-GR" sz="2000" b="1" i="1" u="none" strike="noStrike" kern="0" cap="none" spc="0" normalizeH="0" baseline="0" noProof="0" dirty="0" smtClean="0">
                <a:ln>
                  <a:noFill/>
                </a:ln>
                <a:solidFill>
                  <a:srgbClr val="000000"/>
                </a:solidFill>
                <a:effectLst/>
                <a:uLnTx/>
                <a:uFillTx/>
                <a:latin typeface="Times New Roman"/>
              </a:rPr>
              <a:t>Δ</a:t>
            </a:r>
            <a:r>
              <a:rPr kumimoji="0" lang="en-US" sz="2000" b="1" i="1" u="none" strike="noStrike" kern="0" cap="none" spc="0" normalizeH="0" baseline="0" noProof="0" dirty="0" smtClean="0">
                <a:ln>
                  <a:noFill/>
                </a:ln>
                <a:solidFill>
                  <a:srgbClr val="000000"/>
                </a:solidFill>
                <a:effectLst/>
                <a:uLnTx/>
                <a:uFillTx/>
                <a:latin typeface="Book Antiqua"/>
              </a:rPr>
              <a:t>h</a:t>
            </a:r>
            <a:endParaRPr kumimoji="0" lang="el-GR" sz="2000" b="1" i="1" u="none" strike="noStrike" kern="0" cap="none" spc="0" normalizeH="0" baseline="0" noProof="0" dirty="0" smtClean="0">
              <a:ln>
                <a:noFill/>
              </a:ln>
              <a:solidFill>
                <a:srgbClr val="000000"/>
              </a:solidFill>
              <a:effectLst/>
              <a:uLnTx/>
              <a:uFillTx/>
              <a:latin typeface="Times New Roman"/>
            </a:endParaRPr>
          </a:p>
        </p:txBody>
      </p:sp>
      <p:cxnSp>
        <p:nvCxnSpPr>
          <p:cNvPr id="249" name="Straight Arrow Connector 248"/>
          <p:cNvCxnSpPr/>
          <p:nvPr/>
        </p:nvCxnSpPr>
        <p:spPr bwMode="auto">
          <a:xfrm flipH="1" flipV="1">
            <a:off x="692724" y="1819313"/>
            <a:ext cx="16845" cy="456426"/>
          </a:xfrm>
          <a:prstGeom prst="straightConnector1">
            <a:avLst/>
          </a:prstGeom>
          <a:solidFill>
            <a:srgbClr val="3399FF"/>
          </a:solidFill>
          <a:ln w="12700" cap="flat" cmpd="sng" algn="ctr">
            <a:solidFill>
              <a:srgbClr val="FF0000"/>
            </a:solidFill>
            <a:prstDash val="solid"/>
            <a:round/>
            <a:headEnd type="arrow" w="med" len="med"/>
            <a:tailEnd type="arrow" w="med" len="med"/>
          </a:ln>
          <a:effectLst/>
        </p:spPr>
      </p:cxnSp>
      <p:cxnSp>
        <p:nvCxnSpPr>
          <p:cNvPr id="250" name="Straight Arrow Connector 249"/>
          <p:cNvCxnSpPr/>
          <p:nvPr/>
        </p:nvCxnSpPr>
        <p:spPr bwMode="auto">
          <a:xfrm flipH="1" flipV="1">
            <a:off x="709569" y="2278195"/>
            <a:ext cx="16845" cy="456426"/>
          </a:xfrm>
          <a:prstGeom prst="straightConnector1">
            <a:avLst/>
          </a:prstGeom>
          <a:solidFill>
            <a:srgbClr val="3399FF"/>
          </a:solidFill>
          <a:ln w="12700" cap="flat" cmpd="sng" algn="ctr">
            <a:solidFill>
              <a:srgbClr val="FF0000"/>
            </a:solidFill>
            <a:prstDash val="solid"/>
            <a:round/>
            <a:headEnd type="arrow" w="med" len="med"/>
            <a:tailEnd type="arrow" w="med" len="med"/>
          </a:ln>
          <a:effectLst/>
        </p:spPr>
      </p:cxnSp>
      <p:sp>
        <p:nvSpPr>
          <p:cNvPr id="251" name="Rectangle 3"/>
          <p:cNvSpPr txBox="1">
            <a:spLocks noChangeArrowheads="1"/>
          </p:cNvSpPr>
          <p:nvPr/>
        </p:nvSpPr>
        <p:spPr>
          <a:xfrm>
            <a:off x="330971" y="2380023"/>
            <a:ext cx="345678" cy="296403"/>
          </a:xfrm>
          <a:prstGeom prst="rect">
            <a:avLst/>
          </a:prstGeom>
          <a:solidFill>
            <a:srgbClr val="FFFFFF"/>
          </a:solidFill>
        </p:spPr>
        <p:txBody>
          <a:bodyPr lIns="0" tIns="0" rIns="0" bIns="0">
            <a:normAutofit fontScale="85000" lnSpcReduction="10000"/>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r>
              <a:rPr kumimoji="0" lang="el-GR" sz="2000" b="1" i="1" u="none" strike="noStrike" kern="0" cap="none" spc="0" normalizeH="0" baseline="0" noProof="0" dirty="0" smtClean="0">
                <a:ln>
                  <a:noFill/>
                </a:ln>
                <a:solidFill>
                  <a:srgbClr val="000000"/>
                </a:solidFill>
                <a:effectLst/>
                <a:uLnTx/>
                <a:uFillTx/>
                <a:latin typeface="Times New Roman"/>
              </a:rPr>
              <a:t>Δ</a:t>
            </a:r>
            <a:r>
              <a:rPr kumimoji="0" lang="en-US" sz="2000" b="1" i="1" u="none" strike="noStrike" kern="0" cap="none" spc="0" normalizeH="0" baseline="0" noProof="0" dirty="0" smtClean="0">
                <a:ln>
                  <a:noFill/>
                </a:ln>
                <a:solidFill>
                  <a:srgbClr val="000000"/>
                </a:solidFill>
                <a:effectLst/>
                <a:uLnTx/>
                <a:uFillTx/>
                <a:latin typeface="Book Antiqua"/>
              </a:rPr>
              <a:t>h</a:t>
            </a:r>
            <a:r>
              <a:rPr kumimoji="0" lang="el-GR" sz="2000" b="1" i="1" u="none" strike="noStrike" kern="0" cap="none" spc="0" normalizeH="0" baseline="-25000" noProof="0" dirty="0" smtClean="0">
                <a:ln>
                  <a:noFill/>
                </a:ln>
                <a:solidFill>
                  <a:srgbClr val="000000"/>
                </a:solidFill>
                <a:effectLst/>
                <a:uLnTx/>
                <a:uFillTx/>
                <a:latin typeface="Times New Roman"/>
              </a:rPr>
              <a:t>1</a:t>
            </a:r>
          </a:p>
        </p:txBody>
      </p:sp>
      <p:cxnSp>
        <p:nvCxnSpPr>
          <p:cNvPr id="252" name="Straight Arrow Connector 251"/>
          <p:cNvCxnSpPr>
            <a:stCxn id="230" idx="1"/>
          </p:cNvCxnSpPr>
          <p:nvPr/>
        </p:nvCxnSpPr>
        <p:spPr bwMode="auto">
          <a:xfrm flipH="1">
            <a:off x="788420" y="1531335"/>
            <a:ext cx="1618804" cy="140346"/>
          </a:xfrm>
          <a:prstGeom prst="straightConnector1">
            <a:avLst/>
          </a:prstGeom>
          <a:solidFill>
            <a:srgbClr val="3399FF"/>
          </a:solidFill>
          <a:ln w="12700" cap="flat" cmpd="sng" algn="ctr">
            <a:solidFill>
              <a:srgbClr val="FF0000"/>
            </a:solidFill>
            <a:prstDash val="solid"/>
            <a:round/>
            <a:headEnd type="arrow" w="med" len="med"/>
            <a:tailEnd type="arrow" w="med" len="med"/>
          </a:ln>
          <a:effectLst/>
        </p:spPr>
      </p:cxnSp>
    </p:spTree>
    <p:extLst>
      <p:ext uri="{BB962C8B-B14F-4D97-AF65-F5344CB8AC3E}">
        <p14:creationId xmlns:p14="http://schemas.microsoft.com/office/powerpoint/2010/main" val="28698227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Παράλληλες συνιστώσες </a:t>
            </a:r>
            <a:r>
              <a:rPr lang="el-GR" dirty="0" smtClean="0"/>
              <a:t>(2)</a:t>
            </a:r>
            <a:endParaRPr lang="en-GB" kern="0" dirty="0"/>
          </a:p>
        </p:txBody>
      </p:sp>
      <p:sp>
        <p:nvSpPr>
          <p:cNvPr id="5" name="Θέση περιεχομένου 4"/>
          <p:cNvSpPr>
            <a:spLocks noGrp="1"/>
          </p:cNvSpPr>
          <p:nvPr>
            <p:ph idx="1"/>
          </p:nvPr>
        </p:nvSpPr>
        <p:spPr>
          <a:xfrm>
            <a:off x="223413" y="953912"/>
            <a:ext cx="8407926" cy="4958011"/>
          </a:xfrm>
        </p:spPr>
        <p:txBody>
          <a:bodyPr>
            <a:noAutofit/>
          </a:bodyPr>
          <a:lstStyle/>
          <a:p>
            <a:pPr>
              <a:spcBef>
                <a:spcPts val="0"/>
              </a:spcBef>
            </a:pPr>
            <a:endParaRPr lang="el-GR" sz="2000" dirty="0"/>
          </a:p>
          <a:p>
            <a:pPr>
              <a:spcBef>
                <a:spcPts val="0"/>
              </a:spcBef>
            </a:pPr>
            <a:endParaRPr lang="el-GR" sz="2000" dirty="0"/>
          </a:p>
          <a:p>
            <a:pPr>
              <a:spcBef>
                <a:spcPts val="0"/>
              </a:spcBef>
            </a:pPr>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182" name="Object 2"/>
          <p:cNvGraphicFramePr>
            <a:graphicFrameLocks noChangeAspect="1"/>
          </p:cNvGraphicFramePr>
          <p:nvPr>
            <p:extLst>
              <p:ext uri="{D42A27DB-BD31-4B8C-83A1-F6EECF244321}">
                <p14:modId xmlns:p14="http://schemas.microsoft.com/office/powerpoint/2010/main" val="202376401"/>
              </p:ext>
            </p:extLst>
          </p:nvPr>
        </p:nvGraphicFramePr>
        <p:xfrm>
          <a:off x="3112191" y="1455448"/>
          <a:ext cx="4651308" cy="302033"/>
        </p:xfrm>
        <a:graphic>
          <a:graphicData uri="http://schemas.openxmlformats.org/presentationml/2006/ole">
            <mc:AlternateContent xmlns:mc="http://schemas.openxmlformats.org/markup-compatibility/2006">
              <mc:Choice xmlns:v="urn:schemas-microsoft-com:vml" Requires="v">
                <p:oleObj spid="_x0000_s29698" name="Equation" r:id="rId5" imgW="6286320" imgH="406080" progId="Equation.DSMT4">
                  <p:embed/>
                </p:oleObj>
              </mc:Choice>
              <mc:Fallback>
                <p:oleObj name="Equation" r:id="rId5" imgW="6286320" imgH="406080" progId="Equation.DSMT4">
                  <p:embed/>
                  <p:pic>
                    <p:nvPicPr>
                      <p:cNvPr id="0" name=""/>
                      <p:cNvPicPr>
                        <a:picLocks noChangeAspect="1" noChangeArrowheads="1"/>
                      </p:cNvPicPr>
                      <p:nvPr/>
                    </p:nvPicPr>
                    <p:blipFill>
                      <a:blip r:embed="rId6"/>
                      <a:srcRect/>
                      <a:stretch>
                        <a:fillRect/>
                      </a:stretch>
                    </p:blipFill>
                    <p:spPr bwMode="auto">
                      <a:xfrm>
                        <a:off x="3112191" y="1455448"/>
                        <a:ext cx="4651308" cy="302033"/>
                      </a:xfrm>
                      <a:prstGeom prst="rect">
                        <a:avLst/>
                      </a:prstGeom>
                      <a:noFill/>
                      <a:extLst/>
                    </p:spPr>
                  </p:pic>
                </p:oleObj>
              </mc:Fallback>
            </mc:AlternateContent>
          </a:graphicData>
        </a:graphic>
      </p:graphicFrame>
      <p:graphicFrame>
        <p:nvGraphicFramePr>
          <p:cNvPr id="183" name="Object 2"/>
          <p:cNvGraphicFramePr>
            <a:graphicFrameLocks noChangeAspect="1"/>
          </p:cNvGraphicFramePr>
          <p:nvPr>
            <p:extLst>
              <p:ext uri="{D42A27DB-BD31-4B8C-83A1-F6EECF244321}">
                <p14:modId xmlns:p14="http://schemas.microsoft.com/office/powerpoint/2010/main" val="1625139715"/>
              </p:ext>
            </p:extLst>
          </p:nvPr>
        </p:nvGraphicFramePr>
        <p:xfrm>
          <a:off x="3102539" y="1824966"/>
          <a:ext cx="4284663" cy="274637"/>
        </p:xfrm>
        <a:graphic>
          <a:graphicData uri="http://schemas.openxmlformats.org/presentationml/2006/ole">
            <mc:AlternateContent xmlns:mc="http://schemas.openxmlformats.org/markup-compatibility/2006">
              <mc:Choice xmlns:v="urn:schemas-microsoft-com:vml" Requires="v">
                <p:oleObj spid="_x0000_s29699" name="Equation" r:id="rId7" imgW="5790960" imgH="368280" progId="Equation.DSMT4">
                  <p:embed/>
                </p:oleObj>
              </mc:Choice>
              <mc:Fallback>
                <p:oleObj name="Equation" r:id="rId7" imgW="5790960" imgH="368280" progId="Equation.DSMT4">
                  <p:embed/>
                  <p:pic>
                    <p:nvPicPr>
                      <p:cNvPr id="0" name=""/>
                      <p:cNvPicPr>
                        <a:picLocks noChangeAspect="1" noChangeArrowheads="1"/>
                      </p:cNvPicPr>
                      <p:nvPr/>
                    </p:nvPicPr>
                    <p:blipFill>
                      <a:blip r:embed="rId8"/>
                      <a:srcRect/>
                      <a:stretch>
                        <a:fillRect/>
                      </a:stretch>
                    </p:blipFill>
                    <p:spPr bwMode="auto">
                      <a:xfrm>
                        <a:off x="3102539" y="1824966"/>
                        <a:ext cx="4284663" cy="274637"/>
                      </a:xfrm>
                      <a:prstGeom prst="rect">
                        <a:avLst/>
                      </a:prstGeom>
                      <a:noFill/>
                      <a:extLst/>
                    </p:spPr>
                  </p:pic>
                </p:oleObj>
              </mc:Fallback>
            </mc:AlternateContent>
          </a:graphicData>
        </a:graphic>
      </p:graphicFrame>
      <p:graphicFrame>
        <p:nvGraphicFramePr>
          <p:cNvPr id="184" name="Object 2"/>
          <p:cNvGraphicFramePr>
            <a:graphicFrameLocks noChangeAspect="1"/>
          </p:cNvGraphicFramePr>
          <p:nvPr>
            <p:extLst>
              <p:ext uri="{D42A27DB-BD31-4B8C-83A1-F6EECF244321}">
                <p14:modId xmlns:p14="http://schemas.microsoft.com/office/powerpoint/2010/main" val="3869079285"/>
              </p:ext>
            </p:extLst>
          </p:nvPr>
        </p:nvGraphicFramePr>
        <p:xfrm>
          <a:off x="3152895" y="2175041"/>
          <a:ext cx="4200525" cy="341313"/>
        </p:xfrm>
        <a:graphic>
          <a:graphicData uri="http://schemas.openxmlformats.org/presentationml/2006/ole">
            <mc:AlternateContent xmlns:mc="http://schemas.openxmlformats.org/markup-compatibility/2006">
              <mc:Choice xmlns:v="urn:schemas-microsoft-com:vml" Requires="v">
                <p:oleObj spid="_x0000_s29700" name="Equation" r:id="rId9" imgW="5676840" imgH="457200" progId="Equation.DSMT4">
                  <p:embed/>
                </p:oleObj>
              </mc:Choice>
              <mc:Fallback>
                <p:oleObj name="Equation" r:id="rId9" imgW="5676840" imgH="457200" progId="Equation.DSMT4">
                  <p:embed/>
                  <p:pic>
                    <p:nvPicPr>
                      <p:cNvPr id="0" name=""/>
                      <p:cNvPicPr>
                        <a:picLocks noChangeAspect="1" noChangeArrowheads="1"/>
                      </p:cNvPicPr>
                      <p:nvPr/>
                    </p:nvPicPr>
                    <p:blipFill>
                      <a:blip r:embed="rId10"/>
                      <a:srcRect/>
                      <a:stretch>
                        <a:fillRect/>
                      </a:stretch>
                    </p:blipFill>
                    <p:spPr bwMode="auto">
                      <a:xfrm>
                        <a:off x="3152895" y="2175041"/>
                        <a:ext cx="4200525" cy="341313"/>
                      </a:xfrm>
                      <a:prstGeom prst="rect">
                        <a:avLst/>
                      </a:prstGeom>
                      <a:noFill/>
                      <a:extLst/>
                    </p:spPr>
                  </p:pic>
                </p:oleObj>
              </mc:Fallback>
            </mc:AlternateContent>
          </a:graphicData>
        </a:graphic>
      </p:graphicFrame>
      <p:pic>
        <p:nvPicPr>
          <p:cNvPr id="219" name="Picture 2"/>
          <p:cNvPicPr>
            <a:picLocks noChangeAspect="1" noChangeArrowheads="1"/>
          </p:cNvPicPr>
          <p:nvPr/>
        </p:nvPicPr>
        <p:blipFill>
          <a:blip r:embed="rId11" cstate="print"/>
          <a:srcRect/>
          <a:stretch>
            <a:fillRect/>
          </a:stretch>
        </p:blipFill>
        <p:spPr bwMode="auto">
          <a:xfrm>
            <a:off x="85029" y="1235424"/>
            <a:ext cx="2895600" cy="1990725"/>
          </a:xfrm>
          <a:prstGeom prst="rect">
            <a:avLst/>
          </a:prstGeom>
          <a:noFill/>
          <a:ln w="28575">
            <a:solidFill>
              <a:srgbClr val="F8F8F8"/>
            </a:solidFill>
            <a:miter lim="800000"/>
            <a:headEnd/>
            <a:tailEnd/>
          </a:ln>
        </p:spPr>
      </p:pic>
      <p:cxnSp>
        <p:nvCxnSpPr>
          <p:cNvPr id="220" name="Straight Arrow Connector 219"/>
          <p:cNvCxnSpPr/>
          <p:nvPr/>
        </p:nvCxnSpPr>
        <p:spPr bwMode="auto">
          <a:xfrm flipV="1">
            <a:off x="800674" y="1756759"/>
            <a:ext cx="908050" cy="63500"/>
          </a:xfrm>
          <a:prstGeom prst="straightConnector1">
            <a:avLst/>
          </a:prstGeom>
          <a:solidFill>
            <a:srgbClr val="3399FF"/>
          </a:solidFill>
          <a:ln w="28575" cap="flat" cmpd="sng" algn="ctr">
            <a:solidFill>
              <a:srgbClr val="000000"/>
            </a:solidFill>
            <a:prstDash val="solid"/>
            <a:round/>
            <a:headEnd type="none" w="med" len="med"/>
            <a:tailEnd type="triangle" w="lg" len="lg"/>
          </a:ln>
          <a:effectLst/>
        </p:spPr>
      </p:cxnSp>
      <p:cxnSp>
        <p:nvCxnSpPr>
          <p:cNvPr id="221" name="Straight Arrow Connector 220"/>
          <p:cNvCxnSpPr/>
          <p:nvPr/>
        </p:nvCxnSpPr>
        <p:spPr bwMode="auto">
          <a:xfrm flipV="1">
            <a:off x="1696024" y="1704227"/>
            <a:ext cx="773906" cy="54119"/>
          </a:xfrm>
          <a:prstGeom prst="straightConnector1">
            <a:avLst/>
          </a:prstGeom>
          <a:solidFill>
            <a:srgbClr val="3399FF"/>
          </a:solidFill>
          <a:ln w="28575" cap="flat" cmpd="sng" algn="ctr">
            <a:solidFill>
              <a:srgbClr val="000000"/>
            </a:solidFill>
            <a:prstDash val="solid"/>
            <a:round/>
            <a:headEnd type="none" w="med" len="med"/>
            <a:tailEnd type="none" w="med" len="med"/>
          </a:ln>
          <a:effectLst/>
        </p:spPr>
      </p:cxnSp>
      <p:cxnSp>
        <p:nvCxnSpPr>
          <p:cNvPr id="222" name="Straight Arrow Connector 221"/>
          <p:cNvCxnSpPr/>
          <p:nvPr/>
        </p:nvCxnSpPr>
        <p:spPr bwMode="auto">
          <a:xfrm rot="10800000" flipV="1">
            <a:off x="1600774" y="2571147"/>
            <a:ext cx="908050" cy="63500"/>
          </a:xfrm>
          <a:prstGeom prst="straightConnector1">
            <a:avLst/>
          </a:prstGeom>
          <a:solidFill>
            <a:srgbClr val="3399FF"/>
          </a:solidFill>
          <a:ln w="28575" cap="flat" cmpd="sng" algn="ctr">
            <a:solidFill>
              <a:srgbClr val="000000"/>
            </a:solidFill>
            <a:prstDash val="solid"/>
            <a:round/>
            <a:headEnd type="none" w="med" len="med"/>
            <a:tailEnd type="triangle" w="lg" len="lg"/>
          </a:ln>
          <a:effectLst/>
        </p:spPr>
      </p:cxnSp>
      <p:cxnSp>
        <p:nvCxnSpPr>
          <p:cNvPr id="223" name="Straight Arrow Connector 222"/>
          <p:cNvCxnSpPr/>
          <p:nvPr/>
        </p:nvCxnSpPr>
        <p:spPr bwMode="auto">
          <a:xfrm rot="10800000" flipV="1">
            <a:off x="834012" y="2632915"/>
            <a:ext cx="773906" cy="54119"/>
          </a:xfrm>
          <a:prstGeom prst="straightConnector1">
            <a:avLst/>
          </a:prstGeom>
          <a:solidFill>
            <a:srgbClr val="3399FF"/>
          </a:solidFill>
          <a:ln w="28575" cap="flat" cmpd="sng" algn="ctr">
            <a:solidFill>
              <a:srgbClr val="000000"/>
            </a:solidFill>
            <a:prstDash val="solid"/>
            <a:round/>
            <a:headEnd type="none" w="med" len="med"/>
            <a:tailEnd type="none" w="med" len="med"/>
          </a:ln>
          <a:effectLst/>
        </p:spPr>
      </p:cxnSp>
      <p:cxnSp>
        <p:nvCxnSpPr>
          <p:cNvPr id="224" name="Straight Connector 223"/>
          <p:cNvCxnSpPr/>
          <p:nvPr/>
        </p:nvCxnSpPr>
        <p:spPr bwMode="auto">
          <a:xfrm rot="16200000" flipH="1">
            <a:off x="2054402" y="2130218"/>
            <a:ext cx="854872" cy="28577"/>
          </a:xfrm>
          <a:prstGeom prst="line">
            <a:avLst/>
          </a:prstGeom>
          <a:solidFill>
            <a:srgbClr val="3399FF"/>
          </a:solidFill>
          <a:ln w="28575" cap="flat" cmpd="sng" algn="ctr">
            <a:solidFill>
              <a:srgbClr val="000000"/>
            </a:solidFill>
            <a:prstDash val="solid"/>
            <a:round/>
            <a:headEnd type="none" w="med" len="med"/>
            <a:tailEnd type="none" w="med" len="med"/>
          </a:ln>
          <a:effectLst/>
        </p:spPr>
      </p:cxnSp>
      <p:cxnSp>
        <p:nvCxnSpPr>
          <p:cNvPr id="225" name="Straight Connector 224"/>
          <p:cNvCxnSpPr/>
          <p:nvPr/>
        </p:nvCxnSpPr>
        <p:spPr bwMode="auto">
          <a:xfrm rot="16200000" flipH="1">
            <a:off x="357761" y="2233802"/>
            <a:ext cx="892973" cy="35721"/>
          </a:xfrm>
          <a:prstGeom prst="line">
            <a:avLst/>
          </a:prstGeom>
          <a:solidFill>
            <a:srgbClr val="3399FF"/>
          </a:solidFill>
          <a:ln w="28575" cap="flat" cmpd="sng" algn="ctr">
            <a:solidFill>
              <a:srgbClr val="000000"/>
            </a:solidFill>
            <a:prstDash val="solid"/>
            <a:round/>
            <a:headEnd type="none" w="med" len="med"/>
            <a:tailEnd type="none" w="med" len="med"/>
          </a:ln>
          <a:effectLst/>
        </p:spPr>
      </p:cxnSp>
      <p:sp>
        <p:nvSpPr>
          <p:cNvPr id="226" name="Rectangle 3"/>
          <p:cNvSpPr txBox="1">
            <a:spLocks noChangeArrowheads="1"/>
          </p:cNvSpPr>
          <p:nvPr/>
        </p:nvSpPr>
        <p:spPr>
          <a:xfrm>
            <a:off x="347046" y="1900883"/>
            <a:ext cx="345678" cy="296403"/>
          </a:xfrm>
          <a:prstGeom prst="rect">
            <a:avLst/>
          </a:prstGeom>
          <a:solidFill>
            <a:srgbClr val="FFFFFF"/>
          </a:solidFill>
        </p:spPr>
        <p:txBody>
          <a:bodyPr lIns="0" tIns="0" rIns="0" bIns="0">
            <a:normAutofit fontScale="85000" lnSpcReduction="10000"/>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r>
              <a:rPr kumimoji="0" lang="el-GR" sz="2000" b="1" i="1" u="none" strike="noStrike" kern="0" cap="none" spc="0" normalizeH="0" baseline="0" noProof="0" dirty="0" smtClean="0">
                <a:ln>
                  <a:noFill/>
                </a:ln>
                <a:solidFill>
                  <a:srgbClr val="000000"/>
                </a:solidFill>
                <a:effectLst/>
                <a:uLnTx/>
                <a:uFillTx/>
                <a:latin typeface="Times New Roman"/>
              </a:rPr>
              <a:t>Δ</a:t>
            </a:r>
            <a:r>
              <a:rPr kumimoji="0" lang="en-US" sz="2000" b="1" i="1" u="none" strike="noStrike" kern="0" cap="none" spc="0" normalizeH="0" baseline="0" noProof="0" dirty="0" smtClean="0">
                <a:ln>
                  <a:noFill/>
                </a:ln>
                <a:solidFill>
                  <a:srgbClr val="000000"/>
                </a:solidFill>
                <a:effectLst/>
                <a:uLnTx/>
                <a:uFillTx/>
                <a:latin typeface="Book Antiqua"/>
              </a:rPr>
              <a:t>h</a:t>
            </a:r>
            <a:r>
              <a:rPr kumimoji="0" lang="el-GR" sz="2000" b="1" i="1" u="none" strike="noStrike" kern="0" cap="none" spc="0" normalizeH="0" baseline="-25000" noProof="0" dirty="0" smtClean="0">
                <a:ln>
                  <a:noFill/>
                </a:ln>
                <a:solidFill>
                  <a:srgbClr val="000000"/>
                </a:solidFill>
                <a:effectLst/>
                <a:uLnTx/>
                <a:uFillTx/>
                <a:latin typeface="Times New Roman"/>
              </a:rPr>
              <a:t>2</a:t>
            </a:r>
          </a:p>
        </p:txBody>
      </p:sp>
      <p:sp>
        <p:nvSpPr>
          <p:cNvPr id="227" name="Rectangle 3"/>
          <p:cNvSpPr txBox="1">
            <a:spLocks noChangeArrowheads="1"/>
          </p:cNvSpPr>
          <p:nvPr/>
        </p:nvSpPr>
        <p:spPr>
          <a:xfrm>
            <a:off x="1105474" y="1358057"/>
            <a:ext cx="812800" cy="346170"/>
          </a:xfrm>
          <a:prstGeom prst="rect">
            <a:avLst/>
          </a:prstGeom>
          <a:solidFill>
            <a:srgbClr val="FFFFFF"/>
          </a:solidFill>
        </p:spPr>
        <p:txBody>
          <a:bodyPr lIns="0" tIns="0" rIns="0" bIns="0">
            <a:normAutofit/>
          </a:bodyPr>
          <a:lstStyle/>
          <a:p>
            <a:pPr marL="0" marR="0" lvl="0" indent="0" algn="r" defTabSz="914400" rtl="0" eaLnBrk="0" fontAlgn="base" latinLnBrk="0" hangingPunct="0">
              <a:lnSpc>
                <a:spcPct val="90000"/>
              </a:lnSpc>
              <a:spcBef>
                <a:spcPct val="30000"/>
              </a:spcBef>
              <a:spcAft>
                <a:spcPct val="10000"/>
              </a:spcAft>
              <a:buClr>
                <a:srgbClr val="0033CC"/>
              </a:buClr>
              <a:buSzPct val="75000"/>
              <a:buFontTx/>
              <a:buNone/>
              <a:tabLst/>
              <a:defRPr/>
            </a:pPr>
            <a:r>
              <a:rPr kumimoji="0" lang="el-GR" sz="2000" b="1" i="1" u="none" strike="noStrike" kern="0" cap="none" spc="0" normalizeH="0" baseline="0" noProof="0" dirty="0" smtClean="0">
                <a:ln>
                  <a:noFill/>
                </a:ln>
                <a:solidFill>
                  <a:srgbClr val="000000"/>
                </a:solidFill>
                <a:effectLst/>
                <a:uLnTx/>
                <a:uFillTx/>
                <a:latin typeface="Times New Roman"/>
              </a:rPr>
              <a:t>Δ</a:t>
            </a:r>
            <a:r>
              <a:rPr kumimoji="0" lang="en-US" sz="2000" b="1" i="1" u="none" strike="noStrike" kern="0" cap="none" spc="0" normalizeH="0" baseline="0" noProof="0" dirty="0" smtClean="0">
                <a:ln>
                  <a:noFill/>
                </a:ln>
                <a:solidFill>
                  <a:srgbClr val="000000"/>
                </a:solidFill>
                <a:effectLst/>
                <a:uLnTx/>
                <a:uFillTx/>
                <a:latin typeface="Book Antiqua"/>
              </a:rPr>
              <a:t>w</a:t>
            </a:r>
            <a:endParaRPr kumimoji="0" lang="el-GR" sz="2000" b="1" i="1" u="none" strike="noStrike" kern="0" cap="none" spc="0" normalizeH="0" baseline="0" noProof="0" dirty="0" smtClean="0">
              <a:ln>
                <a:noFill/>
              </a:ln>
              <a:solidFill>
                <a:srgbClr val="000000"/>
              </a:solidFill>
              <a:effectLst/>
              <a:uLnTx/>
              <a:uFillTx/>
              <a:latin typeface="Times New Roman"/>
            </a:endParaRPr>
          </a:p>
        </p:txBody>
      </p:sp>
      <p:sp>
        <p:nvSpPr>
          <p:cNvPr id="228" name="Rectangle 3"/>
          <p:cNvSpPr txBox="1">
            <a:spLocks noChangeArrowheads="1"/>
          </p:cNvSpPr>
          <p:nvPr/>
        </p:nvSpPr>
        <p:spPr>
          <a:xfrm>
            <a:off x="273623" y="1591659"/>
            <a:ext cx="460375" cy="266699"/>
          </a:xfrm>
          <a:prstGeom prst="rect">
            <a:avLst/>
          </a:prstGeom>
          <a:solidFill>
            <a:srgbClr val="FFFFFF"/>
          </a:solidFill>
        </p:spPr>
        <p:txBody>
          <a:bodyPr lIns="0" tIns="0" rIns="0" bIns="0">
            <a:normAutofit lnSpcReduction="10000"/>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endParaRPr kumimoji="0" lang="el-GR" sz="2000" b="1" i="1" u="none" strike="noStrike" kern="0" cap="none" spc="0" normalizeH="0" baseline="0" noProof="0" dirty="0" smtClean="0">
              <a:ln>
                <a:noFill/>
              </a:ln>
              <a:solidFill>
                <a:srgbClr val="000000"/>
              </a:solidFill>
              <a:effectLst/>
              <a:uLnTx/>
              <a:uFillTx/>
              <a:latin typeface="Times New Roman"/>
            </a:endParaRPr>
          </a:p>
        </p:txBody>
      </p:sp>
      <p:sp>
        <p:nvSpPr>
          <p:cNvPr id="229" name="Rectangle 3"/>
          <p:cNvSpPr txBox="1">
            <a:spLocks noChangeArrowheads="1"/>
          </p:cNvSpPr>
          <p:nvPr/>
        </p:nvSpPr>
        <p:spPr>
          <a:xfrm>
            <a:off x="2572324" y="2525110"/>
            <a:ext cx="368300" cy="234950"/>
          </a:xfrm>
          <a:prstGeom prst="rect">
            <a:avLst/>
          </a:prstGeom>
          <a:solidFill>
            <a:srgbClr val="FFFFFF"/>
          </a:solidFill>
        </p:spPr>
        <p:txBody>
          <a:bodyPr lIns="0" tIns="0" rIns="0" bIns="0">
            <a:normAutofit fontScale="92500" lnSpcReduction="10000"/>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endParaRPr kumimoji="0" lang="el-GR" sz="2000" b="1" i="1" u="none" strike="noStrike" kern="0" cap="none" spc="0" normalizeH="0" baseline="0" noProof="0" dirty="0" smtClean="0">
              <a:ln>
                <a:noFill/>
              </a:ln>
              <a:solidFill>
                <a:srgbClr val="000000"/>
              </a:solidFill>
              <a:effectLst/>
              <a:uLnTx/>
              <a:uFillTx/>
              <a:latin typeface="Times New Roman"/>
            </a:endParaRPr>
          </a:p>
        </p:txBody>
      </p:sp>
      <p:sp>
        <p:nvSpPr>
          <p:cNvPr id="230" name="Rectangle 3"/>
          <p:cNvSpPr txBox="1">
            <a:spLocks noChangeArrowheads="1"/>
          </p:cNvSpPr>
          <p:nvPr/>
        </p:nvSpPr>
        <p:spPr>
          <a:xfrm>
            <a:off x="2407224" y="1413860"/>
            <a:ext cx="368300" cy="234950"/>
          </a:xfrm>
          <a:prstGeom prst="rect">
            <a:avLst/>
          </a:prstGeom>
          <a:solidFill>
            <a:srgbClr val="FFFFFF"/>
          </a:solidFill>
        </p:spPr>
        <p:txBody>
          <a:bodyPr lIns="0" tIns="0" rIns="0" bIns="0">
            <a:normAutofit fontScale="92500" lnSpcReduction="10000"/>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endParaRPr kumimoji="0" lang="el-GR" sz="2000" b="1" i="1" u="none" strike="noStrike" kern="0" cap="none" spc="0" normalizeH="0" baseline="0" noProof="0" dirty="0" smtClean="0">
              <a:ln>
                <a:noFill/>
              </a:ln>
              <a:solidFill>
                <a:srgbClr val="000000"/>
              </a:solidFill>
              <a:effectLst/>
              <a:uLnTx/>
              <a:uFillTx/>
              <a:latin typeface="Times New Roman"/>
            </a:endParaRPr>
          </a:p>
        </p:txBody>
      </p:sp>
      <p:sp>
        <p:nvSpPr>
          <p:cNvPr id="231" name="Rectangle 3"/>
          <p:cNvSpPr txBox="1">
            <a:spLocks noChangeArrowheads="1"/>
          </p:cNvSpPr>
          <p:nvPr/>
        </p:nvSpPr>
        <p:spPr>
          <a:xfrm>
            <a:off x="2534224" y="1801210"/>
            <a:ext cx="368300" cy="234950"/>
          </a:xfrm>
          <a:prstGeom prst="rect">
            <a:avLst/>
          </a:prstGeom>
          <a:solidFill>
            <a:srgbClr val="FFFFFF"/>
          </a:solidFill>
        </p:spPr>
        <p:txBody>
          <a:bodyPr lIns="0" tIns="0" rIns="0" bIns="0">
            <a:normAutofit fontScale="92500" lnSpcReduction="10000"/>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endParaRPr kumimoji="0" lang="el-GR" sz="2000" b="1" i="1" u="none" strike="noStrike" kern="0" cap="none" spc="0" normalizeH="0" baseline="0" noProof="0" dirty="0" smtClean="0">
              <a:ln>
                <a:noFill/>
              </a:ln>
              <a:solidFill>
                <a:srgbClr val="000000"/>
              </a:solidFill>
              <a:effectLst/>
              <a:uLnTx/>
              <a:uFillTx/>
              <a:latin typeface="Times New Roman"/>
            </a:endParaRPr>
          </a:p>
        </p:txBody>
      </p:sp>
      <p:sp>
        <p:nvSpPr>
          <p:cNvPr id="232" name="Rectangle 3"/>
          <p:cNvSpPr txBox="1">
            <a:spLocks noChangeArrowheads="1"/>
          </p:cNvSpPr>
          <p:nvPr/>
        </p:nvSpPr>
        <p:spPr>
          <a:xfrm>
            <a:off x="406974" y="2620360"/>
            <a:ext cx="368300" cy="234950"/>
          </a:xfrm>
          <a:prstGeom prst="rect">
            <a:avLst/>
          </a:prstGeom>
          <a:solidFill>
            <a:srgbClr val="FFFFFF"/>
          </a:solidFill>
        </p:spPr>
        <p:txBody>
          <a:bodyPr lIns="0" tIns="0" rIns="0" bIns="0">
            <a:normAutofit fontScale="92500" lnSpcReduction="10000"/>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endParaRPr kumimoji="0" lang="el-GR" sz="2000" b="1" i="1" u="none" strike="noStrike" kern="0" cap="none" spc="0" normalizeH="0" baseline="0" noProof="0" dirty="0" smtClean="0">
              <a:ln>
                <a:noFill/>
              </a:ln>
              <a:solidFill>
                <a:srgbClr val="000000"/>
              </a:solidFill>
              <a:effectLst/>
              <a:uLnTx/>
              <a:uFillTx/>
              <a:latin typeface="Times New Roman"/>
            </a:endParaRPr>
          </a:p>
        </p:txBody>
      </p:sp>
      <p:sp>
        <p:nvSpPr>
          <p:cNvPr id="233" name="Rectangle 3"/>
          <p:cNvSpPr txBox="1">
            <a:spLocks noChangeArrowheads="1"/>
          </p:cNvSpPr>
          <p:nvPr/>
        </p:nvSpPr>
        <p:spPr>
          <a:xfrm>
            <a:off x="51821" y="2809991"/>
            <a:ext cx="1152128" cy="432048"/>
          </a:xfrm>
          <a:prstGeom prst="rect">
            <a:avLst/>
          </a:prstGeom>
        </p:spPr>
        <p:txBody>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r>
              <a:rPr kumimoji="0" lang="el-GR" sz="2000" b="1" i="1" u="none" strike="noStrike" kern="0" cap="none" spc="0" normalizeH="0" baseline="0" noProof="0" dirty="0" smtClean="0">
                <a:ln>
                  <a:noFill/>
                </a:ln>
                <a:solidFill>
                  <a:srgbClr val="C00000"/>
                </a:solidFill>
                <a:effectLst/>
                <a:uLnTx/>
                <a:uFillTx/>
                <a:latin typeface="Times New Roman"/>
              </a:rPr>
              <a:t>Χώρος 1</a:t>
            </a:r>
          </a:p>
        </p:txBody>
      </p:sp>
      <p:sp>
        <p:nvSpPr>
          <p:cNvPr id="234" name="Rectangle 3"/>
          <p:cNvSpPr txBox="1">
            <a:spLocks noChangeArrowheads="1"/>
          </p:cNvSpPr>
          <p:nvPr/>
        </p:nvSpPr>
        <p:spPr>
          <a:xfrm>
            <a:off x="1840090" y="1190940"/>
            <a:ext cx="1152128" cy="432048"/>
          </a:xfrm>
          <a:prstGeom prst="rect">
            <a:avLst/>
          </a:prstGeom>
        </p:spPr>
        <p:txBody>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r>
              <a:rPr kumimoji="0" lang="el-GR" sz="2000" b="1" i="1" u="none" strike="noStrike" kern="0" cap="none" spc="0" normalizeH="0" baseline="0" noProof="0" dirty="0" smtClean="0">
                <a:ln>
                  <a:noFill/>
                </a:ln>
                <a:solidFill>
                  <a:srgbClr val="C00000"/>
                </a:solidFill>
                <a:effectLst/>
                <a:uLnTx/>
                <a:uFillTx/>
                <a:latin typeface="Times New Roman"/>
              </a:rPr>
              <a:t>Χώρος 2</a:t>
            </a:r>
          </a:p>
        </p:txBody>
      </p:sp>
      <p:sp>
        <p:nvSpPr>
          <p:cNvPr id="235" name="Rectangle 3"/>
          <p:cNvSpPr txBox="1">
            <a:spLocks noChangeArrowheads="1"/>
          </p:cNvSpPr>
          <p:nvPr/>
        </p:nvSpPr>
        <p:spPr>
          <a:xfrm>
            <a:off x="144637" y="2128107"/>
            <a:ext cx="202409" cy="190495"/>
          </a:xfrm>
          <a:prstGeom prst="rect">
            <a:avLst/>
          </a:prstGeom>
          <a:noFill/>
        </p:spPr>
        <p:txBody>
          <a:bodyPr wrap="none" lIns="0" tIns="0" rIns="0" bIns="0">
            <a:normAutofit fontScale="85000" lnSpcReduction="20000"/>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r>
              <a:rPr kumimoji="0" lang="en-US" sz="2000" b="1" i="1" u="none" strike="noStrike" kern="0" cap="none" spc="0" normalizeH="0" baseline="0" noProof="0" dirty="0" smtClean="0">
                <a:ln>
                  <a:noFill/>
                </a:ln>
                <a:solidFill>
                  <a:srgbClr val="000000"/>
                </a:solidFill>
                <a:effectLst/>
                <a:uLnTx/>
                <a:uFillTx/>
                <a:latin typeface="Book Antiqua"/>
              </a:rPr>
              <a:t>S</a:t>
            </a:r>
            <a:endParaRPr kumimoji="0" lang="el-GR" sz="2000" b="1" i="1" u="none" strike="noStrike" kern="0" cap="none" spc="0" normalizeH="0" baseline="0" noProof="0" dirty="0" smtClean="0">
              <a:ln>
                <a:noFill/>
              </a:ln>
              <a:solidFill>
                <a:srgbClr val="000000"/>
              </a:solidFill>
              <a:effectLst/>
              <a:uLnTx/>
              <a:uFillTx/>
              <a:latin typeface="Times New Roman"/>
            </a:endParaRPr>
          </a:p>
        </p:txBody>
      </p:sp>
      <p:sp>
        <p:nvSpPr>
          <p:cNvPr id="236" name="Rectangle 235"/>
          <p:cNvSpPr/>
          <p:nvPr/>
        </p:nvSpPr>
        <p:spPr>
          <a:xfrm>
            <a:off x="1422974" y="2117121"/>
            <a:ext cx="232569" cy="160339"/>
          </a:xfrm>
          <a:prstGeom prst="rect">
            <a:avLst/>
          </a:prstGeom>
          <a:ln w="28575">
            <a:solidFill>
              <a:srgbClr val="000000"/>
            </a:solidFill>
          </a:ln>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err="1" smtClean="0">
              <a:ln>
                <a:noFill/>
              </a:ln>
              <a:solidFill>
                <a:srgbClr val="000000"/>
              </a:solidFill>
              <a:effectLst/>
              <a:uLnTx/>
              <a:uFillTx/>
            </a:endParaRPr>
          </a:p>
        </p:txBody>
      </p:sp>
      <p:cxnSp>
        <p:nvCxnSpPr>
          <p:cNvPr id="237" name="Straight Arrow Connector 236"/>
          <p:cNvCxnSpPr/>
          <p:nvPr/>
        </p:nvCxnSpPr>
        <p:spPr bwMode="auto">
          <a:xfrm flipV="1">
            <a:off x="1532829" y="2129028"/>
            <a:ext cx="572770" cy="63802"/>
          </a:xfrm>
          <a:prstGeom prst="straightConnector1">
            <a:avLst/>
          </a:prstGeom>
          <a:solidFill>
            <a:srgbClr val="3399FF"/>
          </a:solidFill>
          <a:ln w="28575" cap="flat" cmpd="sng" algn="ctr">
            <a:solidFill>
              <a:srgbClr val="FF0000"/>
            </a:solidFill>
            <a:prstDash val="solid"/>
            <a:round/>
            <a:headEnd type="none" w="med" len="med"/>
            <a:tailEnd type="stealth" w="med" len="med"/>
          </a:ln>
          <a:effectLst/>
        </p:spPr>
      </p:cxnSp>
      <p:graphicFrame>
        <p:nvGraphicFramePr>
          <p:cNvPr id="238" name="Object 2"/>
          <p:cNvGraphicFramePr>
            <a:graphicFrameLocks noChangeAspect="1"/>
          </p:cNvGraphicFramePr>
          <p:nvPr>
            <p:extLst>
              <p:ext uri="{D42A27DB-BD31-4B8C-83A1-F6EECF244321}">
                <p14:modId xmlns:p14="http://schemas.microsoft.com/office/powerpoint/2010/main" val="3319630522"/>
              </p:ext>
            </p:extLst>
          </p:nvPr>
        </p:nvGraphicFramePr>
        <p:xfrm>
          <a:off x="1788269" y="1867900"/>
          <a:ext cx="130005" cy="243623"/>
        </p:xfrm>
        <a:graphic>
          <a:graphicData uri="http://schemas.openxmlformats.org/presentationml/2006/ole">
            <mc:AlternateContent xmlns:mc="http://schemas.openxmlformats.org/markup-compatibility/2006">
              <mc:Choice xmlns:v="urn:schemas-microsoft-com:vml" Requires="v">
                <p:oleObj spid="_x0000_s29701" name="Equation" r:id="rId12" imgW="190440" imgH="355320" progId="Equation.DSMT4">
                  <p:embed/>
                </p:oleObj>
              </mc:Choice>
              <mc:Fallback>
                <p:oleObj name="Equation" r:id="rId12" imgW="190440" imgH="355320" progId="Equation.DSMT4">
                  <p:embed/>
                  <p:pic>
                    <p:nvPicPr>
                      <p:cNvPr id="0" name=""/>
                      <p:cNvPicPr>
                        <a:picLocks noChangeAspect="1" noChangeArrowheads="1"/>
                      </p:cNvPicPr>
                      <p:nvPr/>
                    </p:nvPicPr>
                    <p:blipFill>
                      <a:blip r:embed="rId13"/>
                      <a:srcRect/>
                      <a:stretch>
                        <a:fillRect/>
                      </a:stretch>
                    </p:blipFill>
                    <p:spPr bwMode="auto">
                      <a:xfrm>
                        <a:off x="1788269" y="1867900"/>
                        <a:ext cx="130005" cy="243623"/>
                      </a:xfrm>
                      <a:prstGeom prst="rect">
                        <a:avLst/>
                      </a:prstGeom>
                      <a:noFill/>
                      <a:extLst/>
                    </p:spPr>
                  </p:pic>
                </p:oleObj>
              </mc:Fallback>
            </mc:AlternateContent>
          </a:graphicData>
        </a:graphic>
      </p:graphicFrame>
      <p:cxnSp>
        <p:nvCxnSpPr>
          <p:cNvPr id="239" name="Straight Arrow Connector 238"/>
          <p:cNvCxnSpPr/>
          <p:nvPr/>
        </p:nvCxnSpPr>
        <p:spPr bwMode="auto">
          <a:xfrm rot="5400000">
            <a:off x="1012604" y="2290953"/>
            <a:ext cx="609604" cy="423864"/>
          </a:xfrm>
          <a:prstGeom prst="straightConnector1">
            <a:avLst/>
          </a:prstGeom>
          <a:solidFill>
            <a:srgbClr val="3399FF"/>
          </a:solidFill>
          <a:ln w="28575" cap="flat" cmpd="sng" algn="ctr">
            <a:solidFill>
              <a:srgbClr val="FF0000"/>
            </a:solidFill>
            <a:prstDash val="solid"/>
            <a:round/>
            <a:headEnd type="none" w="med" len="med"/>
            <a:tailEnd type="stealth" w="med" len="med"/>
          </a:ln>
          <a:effectLst/>
        </p:spPr>
      </p:cxnSp>
      <p:graphicFrame>
        <p:nvGraphicFramePr>
          <p:cNvPr id="240" name="Object 2"/>
          <p:cNvGraphicFramePr>
            <a:graphicFrameLocks noChangeAspect="1"/>
          </p:cNvGraphicFramePr>
          <p:nvPr>
            <p:extLst>
              <p:ext uri="{D42A27DB-BD31-4B8C-83A1-F6EECF244321}">
                <p14:modId xmlns:p14="http://schemas.microsoft.com/office/powerpoint/2010/main" val="1610856302"/>
              </p:ext>
            </p:extLst>
          </p:nvPr>
        </p:nvGraphicFramePr>
        <p:xfrm>
          <a:off x="1050106" y="2359118"/>
          <a:ext cx="170858" cy="261379"/>
        </p:xfrm>
        <a:graphic>
          <a:graphicData uri="http://schemas.openxmlformats.org/presentationml/2006/ole">
            <mc:AlternateContent xmlns:mc="http://schemas.openxmlformats.org/markup-compatibility/2006">
              <mc:Choice xmlns:v="urn:schemas-microsoft-com:vml" Requires="v">
                <p:oleObj spid="_x0000_s29702" name="Equation" r:id="rId14" imgW="241200" imgH="368280" progId="Equation.DSMT4">
                  <p:embed/>
                </p:oleObj>
              </mc:Choice>
              <mc:Fallback>
                <p:oleObj name="Equation" r:id="rId14" imgW="241200" imgH="368280" progId="Equation.DSMT4">
                  <p:embed/>
                  <p:pic>
                    <p:nvPicPr>
                      <p:cNvPr id="0" name=""/>
                      <p:cNvPicPr>
                        <a:picLocks noChangeAspect="1" noChangeArrowheads="1"/>
                      </p:cNvPicPr>
                      <p:nvPr/>
                    </p:nvPicPr>
                    <p:blipFill>
                      <a:blip r:embed="rId15"/>
                      <a:srcRect/>
                      <a:stretch>
                        <a:fillRect/>
                      </a:stretch>
                    </p:blipFill>
                    <p:spPr bwMode="auto">
                      <a:xfrm>
                        <a:off x="1050106" y="2359118"/>
                        <a:ext cx="170858" cy="261379"/>
                      </a:xfrm>
                      <a:prstGeom prst="rect">
                        <a:avLst/>
                      </a:prstGeom>
                      <a:noFill/>
                      <a:extLst/>
                    </p:spPr>
                  </p:pic>
                </p:oleObj>
              </mc:Fallback>
            </mc:AlternateContent>
          </a:graphicData>
        </a:graphic>
      </p:graphicFrame>
      <p:sp>
        <p:nvSpPr>
          <p:cNvPr id="241" name="Rectangle 3"/>
          <p:cNvSpPr txBox="1">
            <a:spLocks noChangeArrowheads="1"/>
          </p:cNvSpPr>
          <p:nvPr/>
        </p:nvSpPr>
        <p:spPr>
          <a:xfrm>
            <a:off x="1492824" y="2690209"/>
            <a:ext cx="520700" cy="292099"/>
          </a:xfrm>
          <a:prstGeom prst="rect">
            <a:avLst/>
          </a:prstGeom>
          <a:solidFill>
            <a:srgbClr val="FFFFFF"/>
          </a:solidFill>
        </p:spPr>
        <p:txBody>
          <a:bodyPr lIns="0" tIns="0" rIns="0" bIns="0">
            <a:normAutofit/>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endParaRPr kumimoji="0" lang="el-GR" sz="2000" b="1" i="1" u="none" strike="noStrike" kern="0" cap="none" spc="0" normalizeH="0" baseline="0" noProof="0" dirty="0" smtClean="0">
              <a:ln>
                <a:noFill/>
              </a:ln>
              <a:solidFill>
                <a:srgbClr val="000000"/>
              </a:solidFill>
              <a:effectLst/>
              <a:uLnTx/>
              <a:uFillTx/>
              <a:latin typeface="Times New Roman"/>
            </a:endParaRPr>
          </a:p>
        </p:txBody>
      </p:sp>
      <p:sp>
        <p:nvSpPr>
          <p:cNvPr id="242" name="Rectangle 3"/>
          <p:cNvSpPr txBox="1">
            <a:spLocks noChangeArrowheads="1"/>
          </p:cNvSpPr>
          <p:nvPr/>
        </p:nvSpPr>
        <p:spPr>
          <a:xfrm>
            <a:off x="1744601" y="2215893"/>
            <a:ext cx="414316" cy="305938"/>
          </a:xfrm>
          <a:prstGeom prst="rect">
            <a:avLst/>
          </a:prstGeom>
          <a:solidFill>
            <a:srgbClr val="FFFFFF"/>
          </a:solidFill>
        </p:spPr>
        <p:txBody>
          <a:bodyPr wrap="none" lIns="0" tIns="0" rIns="0" bIns="0">
            <a:normAutofit/>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r>
              <a:rPr kumimoji="0" lang="el-GR" sz="2000" b="1" i="1" u="none" strike="noStrike" kern="0" cap="none" spc="0" normalizeH="0" baseline="0" noProof="0" dirty="0" smtClean="0">
                <a:ln>
                  <a:noFill/>
                </a:ln>
                <a:solidFill>
                  <a:srgbClr val="000000"/>
                </a:solidFill>
                <a:effectLst/>
                <a:uLnTx/>
                <a:uFillTx/>
                <a:latin typeface="Times New Roman"/>
              </a:rPr>
              <a:t>Δ</a:t>
            </a:r>
            <a:r>
              <a:rPr kumimoji="0" lang="en-US" sz="2000" b="1" i="1" u="none" strike="noStrike" kern="0" cap="none" spc="0" normalizeH="0" baseline="0" noProof="0" dirty="0" err="1" smtClean="0">
                <a:ln>
                  <a:noFill/>
                </a:ln>
                <a:solidFill>
                  <a:srgbClr val="000000"/>
                </a:solidFill>
                <a:effectLst/>
                <a:uLnTx/>
                <a:uFillTx/>
                <a:latin typeface="Book Antiqua"/>
              </a:rPr>
              <a:t>S</a:t>
            </a:r>
            <a:r>
              <a:rPr kumimoji="0" lang="en-US" sz="2000" b="1" i="1" u="none" strike="noStrike" kern="0" cap="none" spc="0" normalizeH="0" baseline="-25000" noProof="0" dirty="0" err="1" smtClean="0">
                <a:ln>
                  <a:noFill/>
                </a:ln>
                <a:solidFill>
                  <a:srgbClr val="000000"/>
                </a:solidFill>
                <a:effectLst/>
                <a:uLnTx/>
                <a:uFillTx/>
                <a:latin typeface="Book Antiqua"/>
              </a:rPr>
              <a:t>k</a:t>
            </a:r>
            <a:endParaRPr kumimoji="0" lang="el-GR" sz="2000" b="1" i="1" u="none" strike="noStrike" kern="0" cap="none" spc="0" normalizeH="0" baseline="-25000" noProof="0" dirty="0" smtClean="0">
              <a:ln>
                <a:noFill/>
              </a:ln>
              <a:solidFill>
                <a:srgbClr val="000000"/>
              </a:solidFill>
              <a:effectLst/>
              <a:uLnTx/>
              <a:uFillTx/>
              <a:latin typeface="Times New Roman"/>
            </a:endParaRPr>
          </a:p>
        </p:txBody>
      </p:sp>
      <p:cxnSp>
        <p:nvCxnSpPr>
          <p:cNvPr id="243" name="Straight Arrow Connector 242"/>
          <p:cNvCxnSpPr/>
          <p:nvPr/>
        </p:nvCxnSpPr>
        <p:spPr bwMode="auto">
          <a:xfrm flipH="1">
            <a:off x="1434263" y="2467285"/>
            <a:ext cx="256551" cy="368973"/>
          </a:xfrm>
          <a:prstGeom prst="straightConnector1">
            <a:avLst/>
          </a:prstGeom>
          <a:solidFill>
            <a:srgbClr val="3399FF"/>
          </a:solidFill>
          <a:ln w="28575" cap="flat" cmpd="sng" algn="ctr">
            <a:solidFill>
              <a:srgbClr val="FF0000"/>
            </a:solidFill>
            <a:prstDash val="solid"/>
            <a:round/>
            <a:headEnd type="none" w="med" len="med"/>
            <a:tailEnd type="stealth" w="med" len="med"/>
          </a:ln>
          <a:effectLst/>
        </p:spPr>
      </p:cxnSp>
      <p:graphicFrame>
        <p:nvGraphicFramePr>
          <p:cNvPr id="244" name="Object 2"/>
          <p:cNvGraphicFramePr>
            <a:graphicFrameLocks noChangeAspect="1"/>
          </p:cNvGraphicFramePr>
          <p:nvPr>
            <p:extLst>
              <p:ext uri="{D42A27DB-BD31-4B8C-83A1-F6EECF244321}">
                <p14:modId xmlns:p14="http://schemas.microsoft.com/office/powerpoint/2010/main" val="719792609"/>
              </p:ext>
            </p:extLst>
          </p:nvPr>
        </p:nvGraphicFramePr>
        <p:xfrm>
          <a:off x="1317406" y="2725396"/>
          <a:ext cx="1277592" cy="352567"/>
        </p:xfrm>
        <a:graphic>
          <a:graphicData uri="http://schemas.openxmlformats.org/presentationml/2006/ole">
            <mc:AlternateContent xmlns:mc="http://schemas.openxmlformats.org/markup-compatibility/2006">
              <mc:Choice xmlns:v="urn:schemas-microsoft-com:vml" Requires="v">
                <p:oleObj spid="_x0000_s29703" name="Equation" r:id="rId16" imgW="1663560" imgH="457200" progId="Equation.DSMT4">
                  <p:embed/>
                </p:oleObj>
              </mc:Choice>
              <mc:Fallback>
                <p:oleObj name="Equation" r:id="rId16" imgW="1663560" imgH="457200" progId="Equation.DSMT4">
                  <p:embed/>
                  <p:pic>
                    <p:nvPicPr>
                      <p:cNvPr id="0" name=""/>
                      <p:cNvPicPr>
                        <a:picLocks noChangeAspect="1" noChangeArrowheads="1"/>
                      </p:cNvPicPr>
                      <p:nvPr/>
                    </p:nvPicPr>
                    <p:blipFill>
                      <a:blip r:embed="rId17"/>
                      <a:srcRect/>
                      <a:stretch>
                        <a:fillRect/>
                      </a:stretch>
                    </p:blipFill>
                    <p:spPr bwMode="auto">
                      <a:xfrm>
                        <a:off x="1317406" y="2725396"/>
                        <a:ext cx="1277592" cy="352567"/>
                      </a:xfrm>
                      <a:prstGeom prst="rect">
                        <a:avLst/>
                      </a:prstGeom>
                      <a:noFill/>
                      <a:extLst/>
                    </p:spPr>
                  </p:pic>
                </p:oleObj>
              </mc:Fallback>
            </mc:AlternateContent>
          </a:graphicData>
        </a:graphic>
      </p:graphicFrame>
      <p:cxnSp>
        <p:nvCxnSpPr>
          <p:cNvPr id="245" name="Straight Connector 244"/>
          <p:cNvCxnSpPr/>
          <p:nvPr/>
        </p:nvCxnSpPr>
        <p:spPr bwMode="auto">
          <a:xfrm flipV="1">
            <a:off x="1523777" y="1981846"/>
            <a:ext cx="172247" cy="23701"/>
          </a:xfrm>
          <a:prstGeom prst="line">
            <a:avLst/>
          </a:prstGeom>
          <a:solidFill>
            <a:srgbClr val="3399FF"/>
          </a:solidFill>
          <a:ln w="9525" cap="flat" cmpd="sng" algn="ctr">
            <a:solidFill>
              <a:srgbClr val="FF0000"/>
            </a:solidFill>
            <a:prstDash val="solid"/>
            <a:round/>
            <a:headEnd type="none" w="med" len="med"/>
            <a:tailEnd type="none" w="med" len="med"/>
          </a:ln>
          <a:effectLst/>
        </p:spPr>
      </p:cxnSp>
      <p:cxnSp>
        <p:nvCxnSpPr>
          <p:cNvPr id="246" name="Straight Connector 245"/>
          <p:cNvCxnSpPr/>
          <p:nvPr/>
        </p:nvCxnSpPr>
        <p:spPr bwMode="auto">
          <a:xfrm>
            <a:off x="1696024" y="1981846"/>
            <a:ext cx="20959" cy="179083"/>
          </a:xfrm>
          <a:prstGeom prst="line">
            <a:avLst/>
          </a:prstGeom>
          <a:solidFill>
            <a:srgbClr val="3399FF"/>
          </a:solidFill>
          <a:ln w="9525" cap="flat" cmpd="sng" algn="ctr">
            <a:solidFill>
              <a:srgbClr val="FF0000"/>
            </a:solidFill>
            <a:prstDash val="solid"/>
            <a:round/>
            <a:headEnd type="none" w="med" len="med"/>
            <a:tailEnd type="none" w="med" len="med"/>
          </a:ln>
          <a:effectLst/>
        </p:spPr>
      </p:cxnSp>
      <p:cxnSp>
        <p:nvCxnSpPr>
          <p:cNvPr id="247" name="Straight Arrow Connector 246"/>
          <p:cNvCxnSpPr/>
          <p:nvPr/>
        </p:nvCxnSpPr>
        <p:spPr bwMode="auto">
          <a:xfrm flipH="1" flipV="1">
            <a:off x="2589957" y="1676097"/>
            <a:ext cx="33690" cy="912852"/>
          </a:xfrm>
          <a:prstGeom prst="straightConnector1">
            <a:avLst/>
          </a:prstGeom>
          <a:solidFill>
            <a:srgbClr val="3399FF"/>
          </a:solidFill>
          <a:ln w="12700" cap="flat" cmpd="sng" algn="ctr">
            <a:solidFill>
              <a:srgbClr val="FF0000"/>
            </a:solidFill>
            <a:prstDash val="solid"/>
            <a:round/>
            <a:headEnd type="arrow" w="med" len="med"/>
            <a:tailEnd type="arrow" w="med" len="med"/>
          </a:ln>
          <a:effectLst/>
        </p:spPr>
      </p:cxnSp>
      <p:sp>
        <p:nvSpPr>
          <p:cNvPr id="248" name="Rectangle 3"/>
          <p:cNvSpPr txBox="1">
            <a:spLocks noChangeArrowheads="1"/>
          </p:cNvSpPr>
          <p:nvPr/>
        </p:nvSpPr>
        <p:spPr>
          <a:xfrm>
            <a:off x="2605658" y="2146063"/>
            <a:ext cx="368300" cy="296403"/>
          </a:xfrm>
          <a:prstGeom prst="rect">
            <a:avLst/>
          </a:prstGeom>
          <a:noFill/>
        </p:spPr>
        <p:txBody>
          <a:bodyPr lIns="0" tIns="0" rIns="0" bIns="0">
            <a:normAutofit/>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r>
              <a:rPr kumimoji="0" lang="el-GR" sz="2000" b="1" i="1" u="none" strike="noStrike" kern="0" cap="none" spc="0" normalizeH="0" baseline="0" noProof="0" dirty="0" smtClean="0">
                <a:ln>
                  <a:noFill/>
                </a:ln>
                <a:solidFill>
                  <a:srgbClr val="000000"/>
                </a:solidFill>
                <a:effectLst/>
                <a:uLnTx/>
                <a:uFillTx/>
                <a:latin typeface="Times New Roman"/>
              </a:rPr>
              <a:t>Δ</a:t>
            </a:r>
            <a:r>
              <a:rPr kumimoji="0" lang="en-US" sz="2000" b="1" i="1" u="none" strike="noStrike" kern="0" cap="none" spc="0" normalizeH="0" baseline="0" noProof="0" dirty="0" smtClean="0">
                <a:ln>
                  <a:noFill/>
                </a:ln>
                <a:solidFill>
                  <a:srgbClr val="000000"/>
                </a:solidFill>
                <a:effectLst/>
                <a:uLnTx/>
                <a:uFillTx/>
                <a:latin typeface="Book Antiqua"/>
              </a:rPr>
              <a:t>h</a:t>
            </a:r>
            <a:endParaRPr kumimoji="0" lang="el-GR" sz="2000" b="1" i="1" u="none" strike="noStrike" kern="0" cap="none" spc="0" normalizeH="0" baseline="0" noProof="0" dirty="0" smtClean="0">
              <a:ln>
                <a:noFill/>
              </a:ln>
              <a:solidFill>
                <a:srgbClr val="000000"/>
              </a:solidFill>
              <a:effectLst/>
              <a:uLnTx/>
              <a:uFillTx/>
              <a:latin typeface="Times New Roman"/>
            </a:endParaRPr>
          </a:p>
        </p:txBody>
      </p:sp>
      <p:cxnSp>
        <p:nvCxnSpPr>
          <p:cNvPr id="249" name="Straight Arrow Connector 248"/>
          <p:cNvCxnSpPr/>
          <p:nvPr/>
        </p:nvCxnSpPr>
        <p:spPr bwMode="auto">
          <a:xfrm flipH="1" flipV="1">
            <a:off x="692724" y="1819313"/>
            <a:ext cx="16845" cy="456426"/>
          </a:xfrm>
          <a:prstGeom prst="straightConnector1">
            <a:avLst/>
          </a:prstGeom>
          <a:solidFill>
            <a:srgbClr val="3399FF"/>
          </a:solidFill>
          <a:ln w="12700" cap="flat" cmpd="sng" algn="ctr">
            <a:solidFill>
              <a:srgbClr val="FF0000"/>
            </a:solidFill>
            <a:prstDash val="solid"/>
            <a:round/>
            <a:headEnd type="arrow" w="med" len="med"/>
            <a:tailEnd type="arrow" w="med" len="med"/>
          </a:ln>
          <a:effectLst/>
        </p:spPr>
      </p:cxnSp>
      <p:cxnSp>
        <p:nvCxnSpPr>
          <p:cNvPr id="250" name="Straight Arrow Connector 249"/>
          <p:cNvCxnSpPr/>
          <p:nvPr/>
        </p:nvCxnSpPr>
        <p:spPr bwMode="auto">
          <a:xfrm flipH="1" flipV="1">
            <a:off x="709569" y="2278195"/>
            <a:ext cx="16845" cy="456426"/>
          </a:xfrm>
          <a:prstGeom prst="straightConnector1">
            <a:avLst/>
          </a:prstGeom>
          <a:solidFill>
            <a:srgbClr val="3399FF"/>
          </a:solidFill>
          <a:ln w="12700" cap="flat" cmpd="sng" algn="ctr">
            <a:solidFill>
              <a:srgbClr val="FF0000"/>
            </a:solidFill>
            <a:prstDash val="solid"/>
            <a:round/>
            <a:headEnd type="arrow" w="med" len="med"/>
            <a:tailEnd type="arrow" w="med" len="med"/>
          </a:ln>
          <a:effectLst/>
        </p:spPr>
      </p:cxnSp>
      <p:sp>
        <p:nvSpPr>
          <p:cNvPr id="251" name="Rectangle 3"/>
          <p:cNvSpPr txBox="1">
            <a:spLocks noChangeArrowheads="1"/>
          </p:cNvSpPr>
          <p:nvPr/>
        </p:nvSpPr>
        <p:spPr>
          <a:xfrm>
            <a:off x="330971" y="2380023"/>
            <a:ext cx="345678" cy="296403"/>
          </a:xfrm>
          <a:prstGeom prst="rect">
            <a:avLst/>
          </a:prstGeom>
          <a:solidFill>
            <a:srgbClr val="FFFFFF"/>
          </a:solidFill>
        </p:spPr>
        <p:txBody>
          <a:bodyPr lIns="0" tIns="0" rIns="0" bIns="0">
            <a:normAutofit fontScale="85000" lnSpcReduction="10000"/>
          </a:bodyPr>
          <a:lstStyle/>
          <a:p>
            <a:pPr marL="0" marR="0" lvl="0" indent="0" algn="ctr" defTabSz="914400" rtl="0" eaLnBrk="0" fontAlgn="base" latinLnBrk="0" hangingPunct="0">
              <a:lnSpc>
                <a:spcPct val="90000"/>
              </a:lnSpc>
              <a:spcBef>
                <a:spcPct val="30000"/>
              </a:spcBef>
              <a:spcAft>
                <a:spcPct val="10000"/>
              </a:spcAft>
              <a:buClr>
                <a:srgbClr val="0033CC"/>
              </a:buClr>
              <a:buSzPct val="75000"/>
              <a:buFontTx/>
              <a:buNone/>
              <a:tabLst/>
              <a:defRPr/>
            </a:pPr>
            <a:r>
              <a:rPr kumimoji="0" lang="el-GR" sz="2000" b="1" i="1" u="none" strike="noStrike" kern="0" cap="none" spc="0" normalizeH="0" baseline="0" noProof="0" dirty="0" smtClean="0">
                <a:ln>
                  <a:noFill/>
                </a:ln>
                <a:solidFill>
                  <a:srgbClr val="000000"/>
                </a:solidFill>
                <a:effectLst/>
                <a:uLnTx/>
                <a:uFillTx/>
                <a:latin typeface="Times New Roman"/>
              </a:rPr>
              <a:t>Δ</a:t>
            </a:r>
            <a:r>
              <a:rPr kumimoji="0" lang="en-US" sz="2000" b="1" i="1" u="none" strike="noStrike" kern="0" cap="none" spc="0" normalizeH="0" baseline="0" noProof="0" dirty="0" smtClean="0">
                <a:ln>
                  <a:noFill/>
                </a:ln>
                <a:solidFill>
                  <a:srgbClr val="000000"/>
                </a:solidFill>
                <a:effectLst/>
                <a:uLnTx/>
                <a:uFillTx/>
                <a:latin typeface="Book Antiqua"/>
              </a:rPr>
              <a:t>h</a:t>
            </a:r>
            <a:r>
              <a:rPr kumimoji="0" lang="el-GR" sz="2000" b="1" i="1" u="none" strike="noStrike" kern="0" cap="none" spc="0" normalizeH="0" baseline="-25000" noProof="0" dirty="0" smtClean="0">
                <a:ln>
                  <a:noFill/>
                </a:ln>
                <a:solidFill>
                  <a:srgbClr val="000000"/>
                </a:solidFill>
                <a:effectLst/>
                <a:uLnTx/>
                <a:uFillTx/>
                <a:latin typeface="Times New Roman"/>
              </a:rPr>
              <a:t>1</a:t>
            </a:r>
          </a:p>
        </p:txBody>
      </p:sp>
      <p:cxnSp>
        <p:nvCxnSpPr>
          <p:cNvPr id="252" name="Straight Arrow Connector 251"/>
          <p:cNvCxnSpPr>
            <a:stCxn id="230" idx="1"/>
          </p:cNvCxnSpPr>
          <p:nvPr/>
        </p:nvCxnSpPr>
        <p:spPr bwMode="auto">
          <a:xfrm flipH="1">
            <a:off x="788420" y="1531335"/>
            <a:ext cx="1618804" cy="140346"/>
          </a:xfrm>
          <a:prstGeom prst="straightConnector1">
            <a:avLst/>
          </a:prstGeom>
          <a:solidFill>
            <a:srgbClr val="3399FF"/>
          </a:solidFill>
          <a:ln w="12700" cap="flat" cmpd="sng" algn="ctr">
            <a:solidFill>
              <a:srgbClr val="FF0000"/>
            </a:solidFill>
            <a:prstDash val="solid"/>
            <a:round/>
            <a:headEnd type="arrow" w="med" len="med"/>
            <a:tailEnd type="arrow" w="med" len="med"/>
          </a:ln>
          <a:effectLst/>
        </p:spPr>
      </p:cxnSp>
      <p:graphicFrame>
        <p:nvGraphicFramePr>
          <p:cNvPr id="56" name="Object 3"/>
          <p:cNvGraphicFramePr>
            <a:graphicFrameLocks noChangeAspect="1"/>
          </p:cNvGraphicFramePr>
          <p:nvPr>
            <p:extLst>
              <p:ext uri="{D42A27DB-BD31-4B8C-83A1-F6EECF244321}">
                <p14:modId xmlns:p14="http://schemas.microsoft.com/office/powerpoint/2010/main" val="186318256"/>
              </p:ext>
            </p:extLst>
          </p:nvPr>
        </p:nvGraphicFramePr>
        <p:xfrm>
          <a:off x="724722" y="3206873"/>
          <a:ext cx="4240213" cy="554037"/>
        </p:xfrm>
        <a:graphic>
          <a:graphicData uri="http://schemas.openxmlformats.org/presentationml/2006/ole">
            <mc:AlternateContent xmlns:mc="http://schemas.openxmlformats.org/markup-compatibility/2006">
              <mc:Choice xmlns:v="urn:schemas-microsoft-com:vml" Requires="v">
                <p:oleObj spid="_x0000_s29704" name="Equation" r:id="rId18" imgW="5600520" imgH="736560" progId="Equation.DSMT4">
                  <p:embed/>
                </p:oleObj>
              </mc:Choice>
              <mc:Fallback>
                <p:oleObj name="Equation" r:id="rId18" imgW="5600520" imgH="736560" progId="Equation.DSMT4">
                  <p:embed/>
                  <p:pic>
                    <p:nvPicPr>
                      <p:cNvPr id="0" name=""/>
                      <p:cNvPicPr>
                        <a:picLocks noChangeAspect="1" noChangeArrowheads="1"/>
                      </p:cNvPicPr>
                      <p:nvPr/>
                    </p:nvPicPr>
                    <p:blipFill>
                      <a:blip r:embed="rId19"/>
                      <a:srcRect/>
                      <a:stretch>
                        <a:fillRect/>
                      </a:stretch>
                    </p:blipFill>
                    <p:spPr bwMode="auto">
                      <a:xfrm>
                        <a:off x="724722" y="3206873"/>
                        <a:ext cx="4240213" cy="554037"/>
                      </a:xfrm>
                      <a:prstGeom prst="rect">
                        <a:avLst/>
                      </a:prstGeom>
                      <a:noFill/>
                      <a:extLst/>
                    </p:spPr>
                  </p:pic>
                </p:oleObj>
              </mc:Fallback>
            </mc:AlternateContent>
          </a:graphicData>
        </a:graphic>
      </p:graphicFrame>
      <p:graphicFrame>
        <p:nvGraphicFramePr>
          <p:cNvPr id="57" name="Object 3"/>
          <p:cNvGraphicFramePr>
            <a:graphicFrameLocks noChangeAspect="1"/>
          </p:cNvGraphicFramePr>
          <p:nvPr>
            <p:extLst>
              <p:ext uri="{D42A27DB-BD31-4B8C-83A1-F6EECF244321}">
                <p14:modId xmlns:p14="http://schemas.microsoft.com/office/powerpoint/2010/main" val="1063154502"/>
              </p:ext>
            </p:extLst>
          </p:nvPr>
        </p:nvGraphicFramePr>
        <p:xfrm>
          <a:off x="6146864" y="3184168"/>
          <a:ext cx="3325812" cy="539750"/>
        </p:xfrm>
        <a:graphic>
          <a:graphicData uri="http://schemas.openxmlformats.org/presentationml/2006/ole">
            <mc:AlternateContent xmlns:mc="http://schemas.openxmlformats.org/markup-compatibility/2006">
              <mc:Choice xmlns:v="urn:schemas-microsoft-com:vml" Requires="v">
                <p:oleObj spid="_x0000_s29705" name="Equation" r:id="rId20" imgW="4508280" imgH="736560" progId="Equation.DSMT4">
                  <p:embed/>
                </p:oleObj>
              </mc:Choice>
              <mc:Fallback>
                <p:oleObj name="Equation" r:id="rId20" imgW="4508280" imgH="736560" progId="Equation.DSMT4">
                  <p:embed/>
                  <p:pic>
                    <p:nvPicPr>
                      <p:cNvPr id="0" name=""/>
                      <p:cNvPicPr>
                        <a:picLocks noChangeAspect="1" noChangeArrowheads="1"/>
                      </p:cNvPicPr>
                      <p:nvPr/>
                    </p:nvPicPr>
                    <p:blipFill>
                      <a:blip r:embed="rId21"/>
                      <a:srcRect/>
                      <a:stretch>
                        <a:fillRect/>
                      </a:stretch>
                    </p:blipFill>
                    <p:spPr bwMode="auto">
                      <a:xfrm>
                        <a:off x="6146864" y="3184168"/>
                        <a:ext cx="3325812" cy="539750"/>
                      </a:xfrm>
                      <a:prstGeom prst="rect">
                        <a:avLst/>
                      </a:prstGeom>
                      <a:noFill/>
                      <a:extLst/>
                    </p:spPr>
                  </p:pic>
                </p:oleObj>
              </mc:Fallback>
            </mc:AlternateContent>
          </a:graphicData>
        </a:graphic>
      </p:graphicFrame>
      <p:sp>
        <p:nvSpPr>
          <p:cNvPr id="58" name="Rectangle 3"/>
          <p:cNvSpPr txBox="1">
            <a:spLocks noChangeArrowheads="1"/>
          </p:cNvSpPr>
          <p:nvPr/>
        </p:nvSpPr>
        <p:spPr>
          <a:xfrm>
            <a:off x="1481936" y="3918755"/>
            <a:ext cx="721526" cy="504056"/>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400" b="1" i="1" kern="0" dirty="0" smtClean="0">
                <a:latin typeface="+mn-lt"/>
              </a:rPr>
              <a:t>ή</a:t>
            </a:r>
            <a:endParaRPr lang="el-GR" sz="2400" b="1" i="1" kern="0" baseline="-25000" noProof="0" dirty="0" smtClean="0">
              <a:latin typeface="+mn-lt"/>
            </a:endParaRPr>
          </a:p>
        </p:txBody>
      </p:sp>
      <p:graphicFrame>
        <p:nvGraphicFramePr>
          <p:cNvPr id="59" name="Object 4"/>
          <p:cNvGraphicFramePr>
            <a:graphicFrameLocks noChangeAspect="1"/>
          </p:cNvGraphicFramePr>
          <p:nvPr>
            <p:extLst>
              <p:ext uri="{D42A27DB-BD31-4B8C-83A1-F6EECF244321}">
                <p14:modId xmlns:p14="http://schemas.microsoft.com/office/powerpoint/2010/main" val="126002541"/>
              </p:ext>
            </p:extLst>
          </p:nvPr>
        </p:nvGraphicFramePr>
        <p:xfrm>
          <a:off x="2182188" y="3796585"/>
          <a:ext cx="6304519" cy="655843"/>
        </p:xfrm>
        <a:graphic>
          <a:graphicData uri="http://schemas.openxmlformats.org/presentationml/2006/ole">
            <mc:AlternateContent xmlns:mc="http://schemas.openxmlformats.org/markup-compatibility/2006">
              <mc:Choice xmlns:v="urn:schemas-microsoft-com:vml" Requires="v">
                <p:oleObj spid="_x0000_s29706" name="Equation" r:id="rId22" imgW="3911400" imgH="406080" progId="Equation.DSMT4">
                  <p:embed/>
                </p:oleObj>
              </mc:Choice>
              <mc:Fallback>
                <p:oleObj name="Equation" r:id="rId22" imgW="3911400" imgH="4060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82188" y="3796585"/>
                        <a:ext cx="6304519" cy="655843"/>
                      </a:xfrm>
                      <a:prstGeom prst="rect">
                        <a:avLst/>
                      </a:prstGeom>
                      <a:noFill/>
                      <a:extLst/>
                    </p:spPr>
                  </p:pic>
                </p:oleObj>
              </mc:Fallback>
            </mc:AlternateContent>
          </a:graphicData>
        </a:graphic>
      </p:graphicFrame>
      <p:sp>
        <p:nvSpPr>
          <p:cNvPr id="60" name="Rectangle 3"/>
          <p:cNvSpPr txBox="1">
            <a:spLocks noChangeArrowheads="1"/>
          </p:cNvSpPr>
          <p:nvPr/>
        </p:nvSpPr>
        <p:spPr>
          <a:xfrm>
            <a:off x="4843254" y="3292529"/>
            <a:ext cx="1406487" cy="504056"/>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400" b="1" i="1" kern="0" dirty="0" smtClean="0">
                <a:latin typeface="+mn-lt"/>
              </a:rPr>
              <a:t>οπότε:</a:t>
            </a:r>
            <a:endParaRPr lang="el-GR" sz="2400" b="1" i="1" kern="0" baseline="-25000" noProof="0" dirty="0" smtClean="0">
              <a:latin typeface="+mn-lt"/>
            </a:endParaRPr>
          </a:p>
        </p:txBody>
      </p:sp>
      <p:sp>
        <p:nvSpPr>
          <p:cNvPr id="61" name="Rectangle 3"/>
          <p:cNvSpPr txBox="1">
            <a:spLocks noChangeArrowheads="1"/>
          </p:cNvSpPr>
          <p:nvPr/>
        </p:nvSpPr>
        <p:spPr>
          <a:xfrm>
            <a:off x="832196" y="4498218"/>
            <a:ext cx="1949264" cy="504056"/>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400" b="1" i="1" kern="0" dirty="0" smtClean="0">
                <a:latin typeface="+mn-lt"/>
              </a:rPr>
              <a:t>και επειδή:</a:t>
            </a:r>
            <a:endParaRPr lang="el-GR" sz="2400" b="1" i="1" kern="0" baseline="-25000" noProof="0" dirty="0" smtClean="0">
              <a:latin typeface="+mn-lt"/>
            </a:endParaRPr>
          </a:p>
        </p:txBody>
      </p:sp>
      <p:sp>
        <p:nvSpPr>
          <p:cNvPr id="62" name="Rectangle 3"/>
          <p:cNvSpPr txBox="1">
            <a:spLocks noChangeArrowheads="1"/>
          </p:cNvSpPr>
          <p:nvPr/>
        </p:nvSpPr>
        <p:spPr>
          <a:xfrm>
            <a:off x="2596505" y="5097971"/>
            <a:ext cx="2019842" cy="504056"/>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400" b="1" i="1" kern="0" dirty="0" smtClean="0">
                <a:latin typeface="+mn-lt"/>
              </a:rPr>
              <a:t>προκύπτει:</a:t>
            </a:r>
            <a:endParaRPr lang="el-GR" sz="2400" b="1" i="1" kern="0" baseline="-25000" noProof="0" dirty="0" smtClean="0">
              <a:latin typeface="+mn-lt"/>
            </a:endParaRPr>
          </a:p>
        </p:txBody>
      </p:sp>
      <p:sp>
        <p:nvSpPr>
          <p:cNvPr id="63" name="Rectangle 3"/>
          <p:cNvSpPr txBox="1">
            <a:spLocks noChangeArrowheads="1"/>
          </p:cNvSpPr>
          <p:nvPr/>
        </p:nvSpPr>
        <p:spPr>
          <a:xfrm>
            <a:off x="798321" y="5844463"/>
            <a:ext cx="746530" cy="504056"/>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400" b="1" i="1" kern="0" dirty="0" smtClean="0">
                <a:latin typeface="+mn-lt"/>
              </a:rPr>
              <a:t>ή:</a:t>
            </a:r>
            <a:endParaRPr lang="el-GR" sz="2400" b="1" i="1" kern="0" baseline="-25000" noProof="0" dirty="0" smtClean="0">
              <a:latin typeface="+mn-lt"/>
            </a:endParaRPr>
          </a:p>
        </p:txBody>
      </p:sp>
      <p:graphicFrame>
        <p:nvGraphicFramePr>
          <p:cNvPr id="64" name="Object 4"/>
          <p:cNvGraphicFramePr>
            <a:graphicFrameLocks noChangeAspect="1"/>
          </p:cNvGraphicFramePr>
          <p:nvPr>
            <p:extLst>
              <p:ext uri="{D42A27DB-BD31-4B8C-83A1-F6EECF244321}">
                <p14:modId xmlns:p14="http://schemas.microsoft.com/office/powerpoint/2010/main" val="1420657980"/>
              </p:ext>
            </p:extLst>
          </p:nvPr>
        </p:nvGraphicFramePr>
        <p:xfrm>
          <a:off x="3298830" y="4422811"/>
          <a:ext cx="4634118" cy="471770"/>
        </p:xfrm>
        <a:graphic>
          <a:graphicData uri="http://schemas.openxmlformats.org/presentationml/2006/ole">
            <mc:AlternateContent xmlns:mc="http://schemas.openxmlformats.org/markup-compatibility/2006">
              <mc:Choice xmlns:v="urn:schemas-microsoft-com:vml" Requires="v">
                <p:oleObj spid="_x0000_s29707" name="Equation" r:id="rId24" imgW="2755800" imgH="279360" progId="Equation.DSMT4">
                  <p:embed/>
                </p:oleObj>
              </mc:Choice>
              <mc:Fallback>
                <p:oleObj name="Equation" r:id="rId24" imgW="2755800" imgH="27936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98830" y="4422811"/>
                        <a:ext cx="4634118" cy="471770"/>
                      </a:xfrm>
                      <a:prstGeom prst="rect">
                        <a:avLst/>
                      </a:prstGeom>
                      <a:noFill/>
                      <a:extLst/>
                    </p:spPr>
                  </p:pic>
                </p:oleObj>
              </mc:Fallback>
            </mc:AlternateContent>
          </a:graphicData>
        </a:graphic>
      </p:graphicFrame>
      <p:graphicFrame>
        <p:nvGraphicFramePr>
          <p:cNvPr id="65" name="Object 4"/>
          <p:cNvGraphicFramePr>
            <a:graphicFrameLocks noChangeAspect="1"/>
          </p:cNvGraphicFramePr>
          <p:nvPr>
            <p:extLst>
              <p:ext uri="{D42A27DB-BD31-4B8C-83A1-F6EECF244321}">
                <p14:modId xmlns:p14="http://schemas.microsoft.com/office/powerpoint/2010/main" val="3468744595"/>
              </p:ext>
            </p:extLst>
          </p:nvPr>
        </p:nvGraphicFramePr>
        <p:xfrm>
          <a:off x="4616347" y="5051165"/>
          <a:ext cx="1976150" cy="516747"/>
        </p:xfrm>
        <a:graphic>
          <a:graphicData uri="http://schemas.openxmlformats.org/presentationml/2006/ole">
            <mc:AlternateContent xmlns:mc="http://schemas.openxmlformats.org/markup-compatibility/2006">
              <mc:Choice xmlns:v="urn:schemas-microsoft-com:vml" Requires="v">
                <p:oleObj spid="_x0000_s29708" name="Equation" r:id="rId26" imgW="1117440" imgH="291960" progId="Equation.DSMT4">
                  <p:embed/>
                </p:oleObj>
              </mc:Choice>
              <mc:Fallback>
                <p:oleObj name="Equation" r:id="rId26" imgW="1117440" imgH="29196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616347" y="5051165"/>
                        <a:ext cx="1976150" cy="516747"/>
                      </a:xfrm>
                      <a:prstGeom prst="rect">
                        <a:avLst/>
                      </a:prstGeom>
                      <a:noFill/>
                      <a:ln w="9525">
                        <a:solidFill>
                          <a:schemeClr val="bg1"/>
                        </a:solidFill>
                        <a:miter lim="800000"/>
                        <a:headEnd/>
                        <a:tailEnd/>
                      </a:ln>
                      <a:extLst/>
                    </p:spPr>
                  </p:pic>
                </p:oleObj>
              </mc:Fallback>
            </mc:AlternateContent>
          </a:graphicData>
        </a:graphic>
      </p:graphicFrame>
      <p:graphicFrame>
        <p:nvGraphicFramePr>
          <p:cNvPr id="66" name="Object 4"/>
          <p:cNvGraphicFramePr>
            <a:graphicFrameLocks noChangeAspect="1"/>
          </p:cNvGraphicFramePr>
          <p:nvPr>
            <p:extLst>
              <p:ext uri="{D42A27DB-BD31-4B8C-83A1-F6EECF244321}">
                <p14:modId xmlns:p14="http://schemas.microsoft.com/office/powerpoint/2010/main" val="1217233393"/>
              </p:ext>
            </p:extLst>
          </p:nvPr>
        </p:nvGraphicFramePr>
        <p:xfrm>
          <a:off x="1999122" y="5843710"/>
          <a:ext cx="7096125" cy="504825"/>
        </p:xfrm>
        <a:graphic>
          <a:graphicData uri="http://schemas.openxmlformats.org/presentationml/2006/ole">
            <mc:AlternateContent xmlns:mc="http://schemas.openxmlformats.org/markup-compatibility/2006">
              <mc:Choice xmlns:v="urn:schemas-microsoft-com:vml" Requires="v">
                <p:oleObj spid="_x0000_s29709" name="Equation" r:id="rId28" imgW="4114800" imgH="291960" progId="Equation.DSMT4">
                  <p:embed/>
                </p:oleObj>
              </mc:Choice>
              <mc:Fallback>
                <p:oleObj name="Equation" r:id="rId28" imgW="4114800" imgH="291960" progId="Equation.DSMT4">
                  <p:embed/>
                  <p:pic>
                    <p:nvPicPr>
                      <p:cNvPr id="0" name=""/>
                      <p:cNvPicPr>
                        <a:picLocks noChangeAspect="1" noChangeArrowheads="1"/>
                      </p:cNvPicPr>
                      <p:nvPr/>
                    </p:nvPicPr>
                    <p:blipFill>
                      <a:blip r:embed="rId29"/>
                      <a:srcRect/>
                      <a:stretch>
                        <a:fillRect/>
                      </a:stretch>
                    </p:blipFill>
                    <p:spPr bwMode="auto">
                      <a:xfrm>
                        <a:off x="1999122" y="5843710"/>
                        <a:ext cx="7096125" cy="504825"/>
                      </a:xfrm>
                      <a:prstGeom prst="rect">
                        <a:avLst/>
                      </a:prstGeom>
                      <a:noFill/>
                      <a:ln w="28575">
                        <a:solidFill>
                          <a:schemeClr val="bg2"/>
                        </a:solidFill>
                        <a:miter lim="800000"/>
                        <a:headEnd/>
                        <a:tailEnd/>
                      </a:ln>
                      <a:extLst/>
                    </p:spPr>
                  </p:pic>
                </p:oleObj>
              </mc:Fallback>
            </mc:AlternateContent>
          </a:graphicData>
        </a:graphic>
      </p:graphicFrame>
    </p:spTree>
    <p:extLst>
      <p:ext uri="{BB962C8B-B14F-4D97-AF65-F5344CB8AC3E}">
        <p14:creationId xmlns:p14="http://schemas.microsoft.com/office/powerpoint/2010/main" val="2873081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a:solidFill>
                  <a:srgbClr val="FF0000"/>
                </a:solidFill>
              </a:rPr>
              <a:t>Χ.ΥΖ</a:t>
            </a:r>
            <a:r>
              <a:rPr lang="el-GR" sz="2000" dirty="0"/>
              <a:t>.  </a:t>
            </a:r>
          </a:p>
          <a:p>
            <a:pPr marL="0" indent="0">
              <a:buNone/>
            </a:pPr>
            <a:r>
              <a:rPr lang="el-GR" sz="2000" dirty="0"/>
              <a:t>Έχουν προηγηθεί οι κάτωθι εκδόσεις:</a:t>
            </a:r>
          </a:p>
          <a:p>
            <a:r>
              <a:rPr lang="el-GR" sz="2000" dirty="0" smtClean="0"/>
              <a:t>Έκδοση </a:t>
            </a:r>
            <a:r>
              <a:rPr lang="el-GR" sz="2000" dirty="0">
                <a:solidFill>
                  <a:srgbClr val="FF0000"/>
                </a:solidFill>
              </a:rPr>
              <a:t>Χ1.Υ1Ζ1</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r>
              <a:rPr lang="el-GR" sz="2000" dirty="0" smtClean="0"/>
              <a:t>Έκδοση </a:t>
            </a:r>
            <a:r>
              <a:rPr lang="el-GR" sz="2000" dirty="0">
                <a:solidFill>
                  <a:srgbClr val="FF0000"/>
                </a:solidFill>
              </a:rPr>
              <a:t>Χ2.Υ2Ζ2</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r>
              <a:rPr lang="el-GR" sz="2000" dirty="0" smtClean="0"/>
              <a:t>Έκδοση </a:t>
            </a:r>
            <a:r>
              <a:rPr lang="el-GR" sz="2000" dirty="0">
                <a:solidFill>
                  <a:srgbClr val="FF0000"/>
                </a:solidFill>
              </a:rPr>
              <a:t>Χ3.Υ3Ζ3</a:t>
            </a:r>
            <a:r>
              <a:rPr lang="el-GR" sz="2000" dirty="0"/>
              <a:t> διαθέσιμη εδώ. </a:t>
            </a:r>
            <a:r>
              <a:rPr lang="el-GR" sz="2000" dirty="0">
                <a:solidFill>
                  <a:srgbClr val="92D050"/>
                </a:solidFill>
              </a:rPr>
              <a:t>(Συνδέστε στο «εδώ» τον </a:t>
            </a:r>
            <a:r>
              <a:rPr lang="el-GR" sz="2000" dirty="0" err="1">
                <a:solidFill>
                  <a:srgbClr val="92D050"/>
                </a:solidFill>
              </a:rPr>
              <a:t>υπερσύνδεσμο</a:t>
            </a:r>
            <a:r>
              <a:rPr lang="el-GR" sz="2000" dirty="0">
                <a:solidFill>
                  <a:srgbClr val="92D050"/>
                </a:solidFill>
              </a:rPr>
              <a:t>). </a:t>
            </a:r>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a:solidFill>
                  <a:srgbClr val="FF0000"/>
                </a:solidFill>
              </a:rPr>
              <a:t>Όνομα μέλους ή μελών ΔΕΠ</a:t>
            </a:r>
            <a:r>
              <a:rPr lang="el-GR" sz="2000" smtClean="0"/>
              <a:t> </a:t>
            </a:r>
            <a:r>
              <a:rPr lang="el-GR" sz="2000" dirty="0" smtClean="0">
                <a:solidFill>
                  <a:srgbClr val="FF0000"/>
                </a:solidFill>
              </a:rPr>
              <a:t>2014</a:t>
            </a:r>
            <a:r>
              <a:rPr lang="el-GR" sz="2000" dirty="0" smtClean="0"/>
              <a:t>. </a:t>
            </a:r>
            <a:r>
              <a:rPr lang="el-GR" sz="2000" dirty="0" smtClean="0">
                <a:solidFill>
                  <a:srgbClr val="FF0000"/>
                </a:solidFill>
              </a:rPr>
              <a:t>Όνομα μέλους ή μελών ΔΕΠ</a:t>
            </a:r>
            <a:r>
              <a:rPr lang="el-GR" sz="2000" dirty="0" smtClean="0"/>
              <a:t>. «</a:t>
            </a:r>
            <a:r>
              <a:rPr lang="el-GR" sz="2000" dirty="0" smtClean="0">
                <a:solidFill>
                  <a:srgbClr val="FF0000"/>
                </a:solidFill>
              </a:rPr>
              <a:t>Τίτλος Μαθήματος. Τίτλος ενότητας</a:t>
            </a:r>
            <a:r>
              <a:rPr lang="el-GR" sz="2000" dirty="0" smtClean="0"/>
              <a:t>». </a:t>
            </a:r>
            <a:r>
              <a:rPr lang="el-GR" sz="2000" dirty="0"/>
              <a:t>Έκδοση: </a:t>
            </a:r>
            <a:r>
              <a:rPr lang="el-GR" sz="2000" dirty="0" smtClean="0">
                <a:solidFill>
                  <a:srgbClr val="FF0000"/>
                </a:solidFill>
              </a:rPr>
              <a:t>1.0</a:t>
            </a:r>
            <a:r>
              <a:rPr lang="el-GR" sz="2000" dirty="0"/>
              <a:t>. Αθήνα </a:t>
            </a:r>
            <a:r>
              <a:rPr lang="el-GR" sz="2000" dirty="0" smtClean="0">
                <a:solidFill>
                  <a:srgbClr val="FF0000"/>
                </a:solidFill>
              </a:rPr>
              <a:t>2014</a:t>
            </a:r>
            <a:r>
              <a:rPr lang="el-GR" sz="2000" dirty="0" smtClean="0"/>
              <a:t>. </a:t>
            </a:r>
            <a:r>
              <a:rPr lang="el-GR" sz="2000" dirty="0"/>
              <a:t>Διαθέσιμο από τη δικτυακή </a:t>
            </a:r>
            <a:r>
              <a:rPr lang="el-GR" sz="2000" dirty="0" smtClean="0"/>
              <a:t>διεύθυνση: </a:t>
            </a:r>
            <a:r>
              <a:rPr lang="el-GR" sz="2000" dirty="0" smtClean="0">
                <a:solidFill>
                  <a:srgbClr val="FF0000"/>
                </a:solidFill>
              </a:rPr>
              <a:t>σύνδεσμο μαθήματος</a:t>
            </a:r>
            <a:r>
              <a:rPr lang="el-GR" sz="2000" dirty="0" smtClean="0"/>
              <a:t>.</a:t>
            </a:r>
            <a:endParaRPr lang="el-GR" sz="2000" dirty="0"/>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eaLnBrk="0" hangingPunct="0"/>
            <a:r>
              <a:rPr lang="el-GR" dirty="0">
                <a:solidFill>
                  <a:schemeClr val="tx2">
                    <a:lumMod val="60000"/>
                    <a:lumOff val="40000"/>
                  </a:schemeClr>
                </a:solidFill>
                <a:latin typeface="96 Helvetica BlackItalic" charset="0"/>
              </a:rPr>
              <a:t>Νόμος </a:t>
            </a:r>
            <a:r>
              <a:rPr lang="en-US" dirty="0">
                <a:solidFill>
                  <a:schemeClr val="tx2">
                    <a:lumMod val="60000"/>
                    <a:lumOff val="40000"/>
                  </a:schemeClr>
                </a:solidFill>
                <a:latin typeface="96 Helvetica BlackItalic" charset="0"/>
              </a:rPr>
              <a:t>Ampère</a:t>
            </a:r>
            <a:r>
              <a:rPr lang="el-GR" dirty="0">
                <a:solidFill>
                  <a:schemeClr val="tx2">
                    <a:lumMod val="60000"/>
                    <a:lumOff val="40000"/>
                  </a:schemeClr>
                </a:solidFill>
                <a:latin typeface="96 Helvetica BlackItalic" charset="0"/>
              </a:rPr>
              <a:t> </a:t>
            </a:r>
          </a:p>
        </p:txBody>
      </p:sp>
      <p:sp>
        <p:nvSpPr>
          <p:cNvPr id="5" name="Θέση περιεχομένου 4"/>
          <p:cNvSpPr>
            <a:spLocks noGrp="1"/>
          </p:cNvSpPr>
          <p:nvPr>
            <p:ph type="subTitle" idx="1"/>
          </p:nvPr>
        </p:nvSpPr>
        <p:spPr/>
        <p:txBody>
          <a:bodyPr>
            <a:noAutofit/>
          </a:bodyPr>
          <a:lstStyle/>
          <a:p>
            <a:endParaRPr lang="en-US" sz="2000" dirty="0" smtClean="0"/>
          </a:p>
          <a:p>
            <a:endParaRPr lang="en-US" sz="2000" dirty="0" smtClean="0"/>
          </a:p>
          <a:p>
            <a:endParaRPr lang="el-GR" sz="2000" dirty="0"/>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solidFill>
                  <a:srgbClr val="FF0000"/>
                </a:solidFill>
              </a:rPr>
              <a:t>Εικόνα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a:t>
            </a:r>
            <a:r>
              <a:rPr lang="el-GR" sz="2000" dirty="0">
                <a:solidFill>
                  <a:srgbClr val="FF0000"/>
                </a:solidFill>
              </a:rPr>
              <a:t>πηγή</a:t>
            </a:r>
            <a:r>
              <a:rPr lang="el-GR" sz="2000" dirty="0" smtClean="0">
                <a:solidFill>
                  <a:srgbClr val="FF0000"/>
                </a:solidFill>
              </a:rPr>
              <a:t>&gt;&lt;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4: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5: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6: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7: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a:t>
            </a:r>
            <a:r>
              <a:rPr lang="el-GR" sz="2000" dirty="0">
                <a:solidFill>
                  <a:srgbClr val="FF0000"/>
                </a:solidFill>
              </a:rPr>
              <a:t> πηγή</a:t>
            </a:r>
            <a:r>
              <a:rPr lang="el-GR" sz="2000" dirty="0" smtClean="0">
                <a:solidFill>
                  <a:srgbClr val="FF0000"/>
                </a:solidFill>
              </a:rPr>
              <a:t>&gt;&lt;</a:t>
            </a:r>
            <a:r>
              <a:rPr lang="el-GR" sz="2000" dirty="0" err="1">
                <a:solidFill>
                  <a:srgbClr val="FF0000"/>
                </a:solidFill>
              </a:rPr>
              <a:t>κ.τ.λ</a:t>
            </a:r>
            <a:r>
              <a:rPr lang="el-GR" sz="2000" dirty="0" smtClean="0">
                <a:solidFill>
                  <a:srgbClr val="FF0000"/>
                </a:solidFill>
              </a:rPr>
              <a:t>&gt;</a:t>
            </a:r>
            <a:endParaRPr lang="el-GR" sz="2000" dirty="0">
              <a:solidFill>
                <a:srgbClr val="FF0000"/>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p>
          <a:p>
            <a:pPr marL="0" indent="0">
              <a:buNone/>
            </a:pPr>
            <a:r>
              <a:rPr lang="el-GR" sz="2000" dirty="0" smtClean="0">
                <a:solidFill>
                  <a:srgbClr val="FF0000"/>
                </a:solidFill>
              </a:rPr>
              <a:t>Πίνακας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smtClean="0">
                <a:solidFill>
                  <a:srgbClr val="FF0000"/>
                </a:solidFill>
              </a:rPr>
              <a:t>Πίνακας 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smtClean="0">
                <a:solidFill>
                  <a:srgbClr val="FF0000"/>
                </a:solidFill>
              </a:rPr>
              <a:t>Πίνακας 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smtClean="0">
                <a:solidFill>
                  <a:srgbClr val="FF0000"/>
                </a:solidFill>
              </a:rPr>
              <a:t>κ.τ.λ</a:t>
            </a:r>
            <a:r>
              <a:rPr lang="el-GR" sz="2000" dirty="0" smtClean="0">
                <a:solidFill>
                  <a:srgbClr val="FF0000"/>
                </a:solidFill>
              </a:rPr>
              <a:t>&gt;</a:t>
            </a:r>
            <a:endParaRPr lang="el-GR" sz="2000" dirty="0">
              <a:solidFill>
                <a:srgbClr val="FF0000"/>
              </a:solidFill>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681137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Νόμος </a:t>
            </a:r>
            <a:r>
              <a:rPr lang="en-US" dirty="0"/>
              <a:t>Amp</a:t>
            </a:r>
            <a:r>
              <a:rPr lang="en-US" dirty="0">
                <a:cs typeface="Tahoma" pitchFamily="34" charset="0"/>
              </a:rPr>
              <a:t>ère</a:t>
            </a:r>
            <a:endParaRPr lang="en-GB" kern="0" dirty="0"/>
          </a:p>
        </p:txBody>
      </p:sp>
      <p:sp>
        <p:nvSpPr>
          <p:cNvPr id="5" name="Θέση περιεχομένου 4"/>
          <p:cNvSpPr>
            <a:spLocks noGrp="1"/>
          </p:cNvSpPr>
          <p:nvPr>
            <p:ph idx="1"/>
          </p:nvPr>
        </p:nvSpPr>
        <p:spPr/>
        <p:txBody>
          <a:bodyPr>
            <a:noAutofit/>
          </a:bodyPr>
          <a:lstStyle/>
          <a:p>
            <a:pPr>
              <a:tabLst>
                <a:tab pos="1709738" algn="l"/>
              </a:tabLst>
            </a:pPr>
            <a:endParaRPr lang="el-GR" sz="2000" dirty="0"/>
          </a:p>
          <a:p>
            <a:endParaRPr lang="el-GR" sz="2000" dirty="0"/>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12" name="Text Box 15"/>
          <p:cNvSpPr txBox="1">
            <a:spLocks noChangeArrowheads="1"/>
          </p:cNvSpPr>
          <p:nvPr/>
        </p:nvSpPr>
        <p:spPr bwMode="auto">
          <a:xfrm>
            <a:off x="6528792" y="2009504"/>
            <a:ext cx="3072408" cy="369332"/>
          </a:xfrm>
          <a:prstGeom prst="rect">
            <a:avLst/>
          </a:prstGeom>
          <a:noFill/>
          <a:ln w="9525">
            <a:noFill/>
            <a:miter lim="800000"/>
            <a:headEnd/>
            <a:tailEnd/>
          </a:ln>
          <a:effectLst/>
        </p:spPr>
        <p:txBody>
          <a:bodyPr wrap="square">
            <a:spAutoFit/>
          </a:bodyPr>
          <a:lstStyle/>
          <a:p>
            <a:pPr algn="ctr"/>
            <a:r>
              <a:rPr lang="el-GR" dirty="0"/>
              <a:t>Διαφορική</a:t>
            </a:r>
            <a:r>
              <a:rPr lang="el-GR" dirty="0">
                <a:solidFill>
                  <a:schemeClr val="bg2"/>
                </a:solidFill>
              </a:rPr>
              <a:t> </a:t>
            </a:r>
            <a:r>
              <a:rPr lang="el-GR" dirty="0"/>
              <a:t>μορφή</a:t>
            </a:r>
          </a:p>
        </p:txBody>
      </p:sp>
      <p:graphicFrame>
        <p:nvGraphicFramePr>
          <p:cNvPr id="13" name="Object 16"/>
          <p:cNvGraphicFramePr>
            <a:graphicFrameLocks noChangeAspect="1"/>
          </p:cNvGraphicFramePr>
          <p:nvPr>
            <p:extLst>
              <p:ext uri="{D42A27DB-BD31-4B8C-83A1-F6EECF244321}">
                <p14:modId xmlns:p14="http://schemas.microsoft.com/office/powerpoint/2010/main" val="2127518908"/>
              </p:ext>
            </p:extLst>
          </p:nvPr>
        </p:nvGraphicFramePr>
        <p:xfrm>
          <a:off x="5160640" y="1989239"/>
          <a:ext cx="1489075" cy="485775"/>
        </p:xfrm>
        <a:graphic>
          <a:graphicData uri="http://schemas.openxmlformats.org/presentationml/2006/ole">
            <mc:AlternateContent xmlns:mc="http://schemas.openxmlformats.org/markup-compatibility/2006">
              <mc:Choice xmlns:v="urn:schemas-microsoft-com:vml" Requires="v">
                <p:oleObj spid="_x0000_s7208" name="Equation" r:id="rId5" imgW="736560" imgH="241200" progId="Equation.DSMT4">
                  <p:embed/>
                </p:oleObj>
              </mc:Choice>
              <mc:Fallback>
                <p:oleObj name="Equation" r:id="rId5" imgW="73656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0640" y="1989239"/>
                        <a:ext cx="148907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3"/>
          <p:cNvSpPr txBox="1">
            <a:spLocks noChangeArrowheads="1"/>
          </p:cNvSpPr>
          <p:nvPr/>
        </p:nvSpPr>
        <p:spPr>
          <a:xfrm>
            <a:off x="5428522" y="2466704"/>
            <a:ext cx="746530" cy="504056"/>
          </a:xfrm>
          <a:prstGeom prst="rect">
            <a:avLst/>
          </a:prstGeom>
        </p:spPr>
        <p:txBody>
          <a:bodyPr/>
          <a:lstStyle/>
          <a:p>
            <a:pPr marR="0" lvl="0" algn="ctr" defTabSz="914400" rtl="0" eaLnBrk="0" fontAlgn="base" latinLnBrk="0" hangingPunct="0">
              <a:lnSpc>
                <a:spcPct val="90000"/>
              </a:lnSpc>
              <a:spcBef>
                <a:spcPct val="30000"/>
              </a:spcBef>
              <a:spcAft>
                <a:spcPct val="10000"/>
              </a:spcAft>
              <a:buClr>
                <a:srgbClr val="0033CC"/>
              </a:buClr>
              <a:buSzPct val="75000"/>
              <a:tabLst/>
              <a:defRPr/>
            </a:pPr>
            <a:r>
              <a:rPr lang="el-GR" sz="2800" b="1" i="1" kern="0" dirty="0" smtClean="0">
                <a:solidFill>
                  <a:srgbClr val="C00000"/>
                </a:solidFill>
                <a:latin typeface="+mn-lt"/>
              </a:rPr>
              <a:t>ή</a:t>
            </a:r>
            <a:endParaRPr lang="el-GR" sz="2800" b="1" i="1" kern="0" baseline="-25000" noProof="0" dirty="0" smtClean="0">
              <a:solidFill>
                <a:srgbClr val="C00000"/>
              </a:solidFill>
              <a:latin typeface="+mn-lt"/>
            </a:endParaRPr>
          </a:p>
        </p:txBody>
      </p:sp>
      <p:graphicFrame>
        <p:nvGraphicFramePr>
          <p:cNvPr id="15" name="Object 16"/>
          <p:cNvGraphicFramePr>
            <a:graphicFrameLocks noChangeAspect="1"/>
          </p:cNvGraphicFramePr>
          <p:nvPr>
            <p:extLst>
              <p:ext uri="{D42A27DB-BD31-4B8C-83A1-F6EECF244321}">
                <p14:modId xmlns:p14="http://schemas.microsoft.com/office/powerpoint/2010/main" val="1762750177"/>
              </p:ext>
            </p:extLst>
          </p:nvPr>
        </p:nvGraphicFramePr>
        <p:xfrm>
          <a:off x="3906598" y="3073978"/>
          <a:ext cx="2901950" cy="742950"/>
        </p:xfrm>
        <a:graphic>
          <a:graphicData uri="http://schemas.openxmlformats.org/presentationml/2006/ole">
            <mc:AlternateContent xmlns:mc="http://schemas.openxmlformats.org/markup-compatibility/2006">
              <mc:Choice xmlns:v="urn:schemas-microsoft-com:vml" Requires="v">
                <p:oleObj spid="_x0000_s7209" name="Equation" r:id="rId7" imgW="1434960" imgH="368280" progId="Equation.DSMT4">
                  <p:embed/>
                </p:oleObj>
              </mc:Choice>
              <mc:Fallback>
                <p:oleObj name="Equation" r:id="rId7" imgW="1434960" imgH="368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6598" y="3073978"/>
                        <a:ext cx="2901950"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 Box 15"/>
          <p:cNvSpPr txBox="1">
            <a:spLocks noChangeArrowheads="1"/>
          </p:cNvSpPr>
          <p:nvPr/>
        </p:nvSpPr>
        <p:spPr bwMode="auto">
          <a:xfrm>
            <a:off x="3244292" y="1340768"/>
            <a:ext cx="3072408" cy="369332"/>
          </a:xfrm>
          <a:prstGeom prst="rect">
            <a:avLst/>
          </a:prstGeom>
          <a:noFill/>
          <a:ln w="9525">
            <a:noFill/>
            <a:miter lim="800000"/>
            <a:headEnd/>
            <a:tailEnd/>
          </a:ln>
          <a:effectLst/>
        </p:spPr>
        <p:txBody>
          <a:bodyPr wrap="square">
            <a:spAutoFit/>
          </a:bodyPr>
          <a:lstStyle/>
          <a:p>
            <a:pPr algn="ctr"/>
            <a:r>
              <a:rPr lang="el-GR" dirty="0" smtClean="0"/>
              <a:t>Θυμηθείτε…</a:t>
            </a:r>
            <a:endParaRPr lang="el-GR" dirty="0"/>
          </a:p>
        </p:txBody>
      </p:sp>
      <p:pic>
        <p:nvPicPr>
          <p:cNvPr id="17" name="Picture 6"/>
          <p:cNvPicPr>
            <a:picLocks noChangeAspect="1" noChangeArrowheads="1"/>
          </p:cNvPicPr>
          <p:nvPr/>
        </p:nvPicPr>
        <p:blipFill>
          <a:blip r:embed="rId9" cstate="print"/>
          <a:srcRect/>
          <a:stretch>
            <a:fillRect/>
          </a:stretch>
        </p:blipFill>
        <p:spPr bwMode="auto">
          <a:xfrm>
            <a:off x="4291636" y="4077072"/>
            <a:ext cx="1510151" cy="1760240"/>
          </a:xfrm>
          <a:prstGeom prst="rect">
            <a:avLst/>
          </a:prstGeom>
          <a:noFill/>
          <a:ln w="9525" cap="flat" cmpd="sng">
            <a:noFill/>
            <a:prstDash val="solid"/>
            <a:miter lim="800000"/>
            <a:headEnd type="none" w="med" len="med"/>
            <a:tailEnd type="none" w="med" len="med"/>
          </a:ln>
        </p:spPr>
      </p:pic>
      <p:graphicFrame>
        <p:nvGraphicFramePr>
          <p:cNvPr id="18" name="Object 16"/>
          <p:cNvGraphicFramePr>
            <a:graphicFrameLocks noChangeAspect="1"/>
          </p:cNvGraphicFramePr>
          <p:nvPr>
            <p:extLst>
              <p:ext uri="{D42A27DB-BD31-4B8C-83A1-F6EECF244321}">
                <p14:modId xmlns:p14="http://schemas.microsoft.com/office/powerpoint/2010/main" val="804214271"/>
              </p:ext>
            </p:extLst>
          </p:nvPr>
        </p:nvGraphicFramePr>
        <p:xfrm>
          <a:off x="6107137" y="4509120"/>
          <a:ext cx="3003550" cy="588963"/>
        </p:xfrm>
        <a:graphic>
          <a:graphicData uri="http://schemas.openxmlformats.org/presentationml/2006/ole">
            <mc:AlternateContent xmlns:mc="http://schemas.openxmlformats.org/markup-compatibility/2006">
              <mc:Choice xmlns:v="urn:schemas-microsoft-com:vml" Requires="v">
                <p:oleObj spid="_x0000_s7210" name="Equation" r:id="rId10" imgW="1485720" imgH="291960" progId="Equation.DSMT4">
                  <p:embed/>
                </p:oleObj>
              </mc:Choice>
              <mc:Fallback>
                <p:oleObj name="Equation" r:id="rId10" imgW="1485720" imgH="29196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07137" y="4509120"/>
                        <a:ext cx="3003550" cy="588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p:cNvSpPr txBox="1"/>
          <p:nvPr/>
        </p:nvSpPr>
        <p:spPr>
          <a:xfrm>
            <a:off x="6559996" y="5229200"/>
            <a:ext cx="1728192" cy="276999"/>
          </a:xfrm>
          <a:prstGeom prst="rect">
            <a:avLst/>
          </a:prstGeom>
          <a:solidFill>
            <a:schemeClr val="accent1">
              <a:lumMod val="40000"/>
              <a:lumOff val="60000"/>
            </a:schemeClr>
          </a:solidFill>
        </p:spPr>
        <p:txBody>
          <a:bodyPr wrap="square" lIns="0" tIns="0" rIns="0" bIns="0" rtlCol="0">
            <a:spAutoFit/>
          </a:bodyPr>
          <a:lstStyle/>
          <a:p>
            <a:pPr algn="ctr"/>
            <a:r>
              <a:rPr lang="el-GR" baseline="0" dirty="0" err="1" smtClean="0"/>
              <a:t>Διάρρευμα</a:t>
            </a:r>
            <a:endParaRPr lang="en-US" baseline="0" dirty="0" smtClean="0"/>
          </a:p>
        </p:txBody>
      </p:sp>
      <p:pic>
        <p:nvPicPr>
          <p:cNvPr id="25" name="Picture 13"/>
          <p:cNvPicPr>
            <a:picLocks noChangeAspect="1" noChangeArrowheads="1"/>
          </p:cNvPicPr>
          <p:nvPr/>
        </p:nvPicPr>
        <p:blipFill>
          <a:blip r:embed="rId12" cstate="print"/>
          <a:srcRect/>
          <a:stretch>
            <a:fillRect/>
          </a:stretch>
        </p:blipFill>
        <p:spPr bwMode="auto">
          <a:xfrm>
            <a:off x="408112" y="1710100"/>
            <a:ext cx="2304256" cy="2437660"/>
          </a:xfrm>
          <a:prstGeom prst="rect">
            <a:avLst/>
          </a:prstGeom>
          <a:noFill/>
          <a:ln w="9525">
            <a:noFill/>
            <a:miter lim="800000"/>
            <a:headEnd/>
            <a:tailEnd/>
          </a:ln>
        </p:spPr>
      </p:pic>
      <p:graphicFrame>
        <p:nvGraphicFramePr>
          <p:cNvPr id="26" name="Object 25"/>
          <p:cNvGraphicFramePr>
            <a:graphicFrameLocks noChangeAspect="1"/>
          </p:cNvGraphicFramePr>
          <p:nvPr>
            <p:extLst>
              <p:ext uri="{D42A27DB-BD31-4B8C-83A1-F6EECF244321}">
                <p14:modId xmlns:p14="http://schemas.microsoft.com/office/powerpoint/2010/main" val="3029341906"/>
              </p:ext>
            </p:extLst>
          </p:nvPr>
        </p:nvGraphicFramePr>
        <p:xfrm>
          <a:off x="5596489" y="1340768"/>
          <a:ext cx="1440421" cy="410154"/>
        </p:xfrm>
        <a:graphic>
          <a:graphicData uri="http://schemas.openxmlformats.org/presentationml/2006/ole">
            <mc:AlternateContent xmlns:mc="http://schemas.openxmlformats.org/markup-compatibility/2006">
              <mc:Choice xmlns:v="urn:schemas-microsoft-com:vml" Requires="v">
                <p:oleObj spid="_x0000_s7211" name="Equation" r:id="rId13" imgW="622080" imgH="177480" progId="Equation.DSMT4">
                  <p:embed/>
                </p:oleObj>
              </mc:Choice>
              <mc:Fallback>
                <p:oleObj name="Equation" r:id="rId13" imgW="622080" imgH="177480" progId="Equation.DSMT4">
                  <p:embed/>
                  <p:pic>
                    <p:nvPicPr>
                      <p:cNvPr id="0" name=""/>
                      <p:cNvPicPr>
                        <a:picLocks noChangeAspect="1" noChangeArrowheads="1"/>
                      </p:cNvPicPr>
                      <p:nvPr/>
                    </p:nvPicPr>
                    <p:blipFill>
                      <a:blip r:embed="rId14"/>
                      <a:srcRect/>
                      <a:stretch>
                        <a:fillRect/>
                      </a:stretch>
                    </p:blipFill>
                    <p:spPr bwMode="auto">
                      <a:xfrm>
                        <a:off x="5596489" y="1340768"/>
                        <a:ext cx="1440421" cy="410154"/>
                      </a:xfrm>
                      <a:prstGeom prst="rect">
                        <a:avLst/>
                      </a:prstGeom>
                      <a:noFill/>
                      <a:ln>
                        <a:noFill/>
                      </a:ln>
                    </p:spPr>
                  </p:pic>
                </p:oleObj>
              </mc:Fallback>
            </mc:AlternateContent>
          </a:graphicData>
        </a:graphic>
      </p:graphicFrame>
      <p:sp>
        <p:nvSpPr>
          <p:cNvPr id="27" name="Text Box 15"/>
          <p:cNvSpPr txBox="1">
            <a:spLocks noChangeArrowheads="1"/>
          </p:cNvSpPr>
          <p:nvPr/>
        </p:nvSpPr>
        <p:spPr bwMode="auto">
          <a:xfrm>
            <a:off x="6521127" y="3283027"/>
            <a:ext cx="3072408" cy="369332"/>
          </a:xfrm>
          <a:prstGeom prst="rect">
            <a:avLst/>
          </a:prstGeom>
          <a:noFill/>
          <a:ln w="9525">
            <a:noFill/>
            <a:miter lim="800000"/>
            <a:headEnd/>
            <a:tailEnd/>
          </a:ln>
          <a:effectLst/>
        </p:spPr>
        <p:txBody>
          <a:bodyPr wrap="square">
            <a:spAutoFit/>
          </a:bodyPr>
          <a:lstStyle/>
          <a:p>
            <a:pPr algn="ctr"/>
            <a:r>
              <a:rPr lang="el-GR" dirty="0" smtClean="0"/>
              <a:t>Ολοκληρωτική μορφή</a:t>
            </a:r>
            <a:endParaRPr lang="el-GR" dirty="0"/>
          </a:p>
        </p:txBody>
      </p:sp>
    </p:spTree>
    <p:extLst>
      <p:ext uri="{BB962C8B-B14F-4D97-AF65-F5344CB8AC3E}">
        <p14:creationId xmlns:p14="http://schemas.microsoft.com/office/powerpoint/2010/main" val="3319712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Παρατηρήσεις</a:t>
            </a:r>
            <a:endParaRPr lang="en-GB" kern="0" dirty="0"/>
          </a:p>
        </p:txBody>
      </p:sp>
      <p:sp>
        <p:nvSpPr>
          <p:cNvPr id="5" name="Θέση περιεχομένου 4"/>
          <p:cNvSpPr>
            <a:spLocks noGrp="1"/>
          </p:cNvSpPr>
          <p:nvPr>
            <p:ph idx="1"/>
          </p:nvPr>
        </p:nvSpPr>
        <p:spPr/>
        <p:txBody>
          <a:bodyPr>
            <a:noAutofit/>
          </a:bodyPr>
          <a:lstStyle/>
          <a:p>
            <a:pPr>
              <a:tabLst>
                <a:tab pos="457200" algn="l"/>
              </a:tabLst>
            </a:pPr>
            <a:r>
              <a:rPr lang="el-GR" sz="2400" dirty="0"/>
              <a:t>Ο νόμος του </a:t>
            </a:r>
            <a:r>
              <a:rPr lang="en-US" sz="2400" dirty="0"/>
              <a:t>Amp</a:t>
            </a:r>
            <a:r>
              <a:rPr lang="en-US" sz="2400" dirty="0">
                <a:cs typeface="Tahoma" pitchFamily="34" charset="0"/>
              </a:rPr>
              <a:t>ère </a:t>
            </a:r>
            <a:r>
              <a:rPr lang="el-GR" sz="2400" dirty="0">
                <a:cs typeface="Tahoma" pitchFamily="34" charset="0"/>
              </a:rPr>
              <a:t>είναι για τη </a:t>
            </a:r>
            <a:r>
              <a:rPr lang="el-GR" sz="2400" dirty="0" smtClean="0">
                <a:cs typeface="Tahoma" pitchFamily="34" charset="0"/>
              </a:rPr>
              <a:t>μαγνητοστατική</a:t>
            </a:r>
            <a:r>
              <a:rPr lang="en-US" sz="2400" dirty="0" smtClean="0">
                <a:cs typeface="Tahoma" pitchFamily="34" charset="0"/>
              </a:rPr>
              <a:t> </a:t>
            </a:r>
            <a:r>
              <a:rPr lang="el-GR" sz="2400" dirty="0" smtClean="0">
                <a:cs typeface="Tahoma" pitchFamily="34" charset="0"/>
              </a:rPr>
              <a:t>κάτι </a:t>
            </a:r>
            <a:r>
              <a:rPr lang="el-GR" sz="2400" dirty="0">
                <a:cs typeface="Tahoma" pitchFamily="34" charset="0"/>
              </a:rPr>
              <a:t>α</a:t>
            </a:r>
            <a:r>
              <a:rPr lang="el-GR" sz="2400" dirty="0"/>
              <a:t>νάλογο του νόμου του </a:t>
            </a:r>
            <a:r>
              <a:rPr lang="en-US" sz="2400" dirty="0"/>
              <a:t>Gauss</a:t>
            </a:r>
            <a:r>
              <a:rPr lang="el-GR" sz="2400" dirty="0"/>
              <a:t> για την ηλεκτροστατική</a:t>
            </a:r>
            <a:r>
              <a:rPr lang="el-GR" sz="2400" dirty="0" smtClean="0"/>
              <a:t>.</a:t>
            </a:r>
            <a:endParaRPr lang="en-US" sz="2400" dirty="0" smtClean="0"/>
          </a:p>
          <a:p>
            <a:pPr>
              <a:tabLst>
                <a:tab pos="457200" algn="l"/>
              </a:tabLst>
            </a:pPr>
            <a:r>
              <a:rPr lang="el-GR" sz="2400" dirty="0"/>
              <a:t>Ο νόμος του </a:t>
            </a:r>
            <a:r>
              <a:rPr lang="en-US" sz="2400" dirty="0"/>
              <a:t>Ampère </a:t>
            </a:r>
            <a:r>
              <a:rPr lang="el-GR" sz="2400" dirty="0"/>
              <a:t>δίνει τον </a:t>
            </a:r>
            <a:r>
              <a:rPr lang="el-GR" sz="2400" u="sng" dirty="0"/>
              <a:t>στροβιλισμό του </a:t>
            </a:r>
            <a:r>
              <a:rPr lang="el-GR" sz="2400" u="sng" dirty="0" smtClean="0"/>
              <a:t>ΜΠ</a:t>
            </a:r>
            <a:endParaRPr lang="en-US" sz="2400" u="sng" dirty="0" smtClean="0"/>
          </a:p>
          <a:p>
            <a:r>
              <a:rPr lang="el-GR" sz="2400" dirty="0"/>
              <a:t>Χρησιμοποιείται για τον υπολογισμό του ΜΠ σε προβλήματα </a:t>
            </a:r>
            <a:r>
              <a:rPr lang="en-US" sz="2400" dirty="0"/>
              <a:t> </a:t>
            </a:r>
            <a:r>
              <a:rPr lang="el-GR" sz="2400" dirty="0" smtClean="0"/>
              <a:t>όπου </a:t>
            </a:r>
            <a:r>
              <a:rPr lang="el-GR" sz="2400" dirty="0"/>
              <a:t>η κατανομή των ρευμάτων παρουσιάζει </a:t>
            </a:r>
            <a:r>
              <a:rPr lang="el-GR" sz="2400" u="sng" dirty="0" smtClean="0"/>
              <a:t>συμμετρία</a:t>
            </a:r>
            <a:endParaRPr lang="en-US" sz="2400" u="sng" dirty="0" smtClean="0"/>
          </a:p>
          <a:p>
            <a:r>
              <a:rPr lang="el-GR" sz="2400" dirty="0"/>
              <a:t>Το ΜΠ </a:t>
            </a:r>
            <a:r>
              <a:rPr lang="el-GR" sz="2400" u="sng" dirty="0"/>
              <a:t>δεν είναι συντηρητικό </a:t>
            </a:r>
            <a:r>
              <a:rPr lang="el-GR" sz="2400" dirty="0"/>
              <a:t>(ο στροβιλισμός κατά μήκος κλειστής καμπύλης δεν είναι μηδέν παρουσία ρευμάτων)</a:t>
            </a:r>
          </a:p>
          <a:p>
            <a:endParaRPr lang="el-GR" sz="2400" u="sng" dirty="0"/>
          </a:p>
          <a:p>
            <a:pPr marL="0" indent="0">
              <a:buNone/>
              <a:tabLst>
                <a:tab pos="457200" algn="l"/>
              </a:tabLst>
            </a:pPr>
            <a:endParaRPr lang="el-GR" sz="2400" u="sng" dirty="0"/>
          </a:p>
          <a:p>
            <a:pPr>
              <a:tabLst>
                <a:tab pos="457200" algn="l"/>
              </a:tabLst>
            </a:pPr>
            <a:endParaRPr lang="en-US" sz="2400" dirty="0"/>
          </a:p>
          <a:p>
            <a:pPr algn="just" fontAlgn="base">
              <a:spcBef>
                <a:spcPct val="0"/>
              </a:spcBef>
              <a:spcAft>
                <a:spcPct val="0"/>
              </a:spcAft>
            </a:pPr>
            <a:endParaRPr lang="en-US" sz="2400" dirty="0" smtClean="0">
              <a:latin typeface="Tahoma" pitchFamily="34" charset="0"/>
              <a:cs typeface="Tahoma" pitchFamily="34" charset="0"/>
            </a:endParaRPr>
          </a:p>
          <a:p>
            <a:pPr algn="just" fontAlgn="base">
              <a:spcBef>
                <a:spcPct val="0"/>
              </a:spcBef>
              <a:spcAft>
                <a:spcPct val="0"/>
              </a:spcAft>
            </a:pPr>
            <a:endParaRPr lang="en-US" sz="2400" dirty="0">
              <a:latin typeface="Tahoma" pitchFamily="34" charset="0"/>
              <a:cs typeface="Tahoma" pitchFamily="34" charset="0"/>
            </a:endParaRPr>
          </a:p>
          <a:p>
            <a:pPr algn="just" fontAlgn="base">
              <a:spcBef>
                <a:spcPct val="0"/>
              </a:spcBef>
              <a:spcAft>
                <a:spcPct val="0"/>
              </a:spcAft>
            </a:pPr>
            <a:endParaRPr lang="en-US" sz="2400" dirty="0">
              <a:cs typeface="Tahoma" pitchFamily="34" charset="0"/>
            </a:endParaRPr>
          </a:p>
          <a:p>
            <a:pPr>
              <a:tabLst>
                <a:tab pos="1709738" algn="l"/>
              </a:tabLst>
            </a:pPr>
            <a:endParaRPr lang="el-GR" sz="2400" dirty="0"/>
          </a:p>
          <a:p>
            <a:endParaRPr lang="el-GR" sz="2400" dirty="0"/>
          </a:p>
          <a:p>
            <a:endParaRPr lang="el-GR" sz="2400" dirty="0"/>
          </a:p>
          <a:p>
            <a:endParaRPr lang="el-GR" sz="24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1926738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defRPr/>
            </a:pPr>
            <a:r>
              <a:rPr lang="el-GR" dirty="0"/>
              <a:t>Χρήση Νόμου </a:t>
            </a:r>
            <a:r>
              <a:rPr lang="en-US" dirty="0"/>
              <a:t>Ampere</a:t>
            </a:r>
            <a:endParaRPr lang="en-GB" kern="0" dirty="0"/>
          </a:p>
        </p:txBody>
      </p:sp>
      <p:sp>
        <p:nvSpPr>
          <p:cNvPr id="5" name="Θέση περιεχομένου 4"/>
          <p:cNvSpPr>
            <a:spLocks noGrp="1"/>
          </p:cNvSpPr>
          <p:nvPr>
            <p:ph idx="1"/>
          </p:nvPr>
        </p:nvSpPr>
        <p:spPr/>
        <p:txBody>
          <a:bodyPr>
            <a:noAutofit/>
          </a:bodyPr>
          <a:lstStyle/>
          <a:p>
            <a:pPr marL="0" indent="0">
              <a:buNone/>
              <a:tabLst>
                <a:tab pos="1709738" algn="l"/>
              </a:tabLst>
            </a:pPr>
            <a:endParaRPr lang="el-GR" sz="2000" dirty="0"/>
          </a:p>
          <a:p>
            <a:endParaRPr lang="el-GR" sz="2000" dirty="0"/>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12" name="Rectangle 11"/>
          <p:cNvSpPr/>
          <p:nvPr/>
        </p:nvSpPr>
        <p:spPr>
          <a:xfrm>
            <a:off x="1043608" y="1268760"/>
            <a:ext cx="7416823" cy="3662541"/>
          </a:xfrm>
          <a:prstGeom prst="rect">
            <a:avLst/>
          </a:prstGeom>
        </p:spPr>
        <p:txBody>
          <a:bodyPr wrap="square">
            <a:spAutoFit/>
          </a:bodyPr>
          <a:lstStyle/>
          <a:p>
            <a:pPr marL="457200" indent="-457200">
              <a:buFont typeface="Arial" pitchFamily="34" charset="0"/>
              <a:buChar char="•"/>
            </a:pPr>
            <a:r>
              <a:rPr lang="el-GR" sz="2800" dirty="0"/>
              <a:t>Χρησιμοποιείται για τον υπολογισμό του ΜΠ </a:t>
            </a:r>
            <a:r>
              <a:rPr lang="el-GR" sz="2800" u="sng" dirty="0"/>
              <a:t>συνήθως</a:t>
            </a:r>
            <a:r>
              <a:rPr lang="el-GR" sz="2800" dirty="0"/>
              <a:t> σε </a:t>
            </a:r>
            <a:r>
              <a:rPr lang="el-GR" sz="2800" u="sng" dirty="0"/>
              <a:t>συμμετρικές κατανομές ρεύματος</a:t>
            </a:r>
          </a:p>
          <a:p>
            <a:pPr marL="800100" lvl="1" indent="-342900">
              <a:buFont typeface="Wingdings" pitchFamily="2" charset="2"/>
              <a:buChar char="q"/>
            </a:pPr>
            <a:r>
              <a:rPr lang="el-GR" sz="2400" dirty="0"/>
              <a:t>Άπειρα </a:t>
            </a:r>
            <a:r>
              <a:rPr lang="el-GR" sz="2400" dirty="0" smtClean="0"/>
              <a:t>σύρματα</a:t>
            </a:r>
          </a:p>
          <a:p>
            <a:pPr marL="800100" lvl="1" indent="-342900">
              <a:buFont typeface="Wingdings" pitchFamily="2" charset="2"/>
              <a:buChar char="q"/>
            </a:pPr>
            <a:r>
              <a:rPr lang="el-GR" sz="2400" dirty="0" smtClean="0"/>
              <a:t>Άπειρα ομοαξονικά καλώδια</a:t>
            </a:r>
          </a:p>
          <a:p>
            <a:pPr marL="800100" lvl="1" indent="-342900">
              <a:buFont typeface="Wingdings" pitchFamily="2" charset="2"/>
              <a:buChar char="q"/>
            </a:pPr>
            <a:r>
              <a:rPr lang="el-GR" sz="2400" dirty="0" smtClean="0"/>
              <a:t>Άπειρες </a:t>
            </a:r>
            <a:r>
              <a:rPr lang="el-GR" sz="2400" dirty="0"/>
              <a:t>επιφάνειες</a:t>
            </a:r>
          </a:p>
          <a:p>
            <a:pPr marL="800100" lvl="1" indent="-342900">
              <a:buFont typeface="Wingdings" pitchFamily="2" charset="2"/>
              <a:buChar char="q"/>
            </a:pPr>
            <a:r>
              <a:rPr lang="el-GR" sz="2400" dirty="0"/>
              <a:t>Άπειρα σωληνοειδή</a:t>
            </a:r>
          </a:p>
          <a:p>
            <a:pPr marL="800100" lvl="1" indent="-342900">
              <a:buFont typeface="Wingdings" pitchFamily="2" charset="2"/>
              <a:buChar char="q"/>
            </a:pPr>
            <a:r>
              <a:rPr lang="el-GR" sz="2400" dirty="0"/>
              <a:t>Δακτυλιοειδή πηνία</a:t>
            </a:r>
            <a:endParaRPr lang="en-US" sz="2400" dirty="0"/>
          </a:p>
          <a:p>
            <a:pPr marL="457200" indent="-457200">
              <a:buFont typeface="Arial" pitchFamily="34" charset="0"/>
              <a:buChar char="•"/>
            </a:pPr>
            <a:r>
              <a:rPr lang="el-GR" sz="2800" dirty="0"/>
              <a:t>Όμως με καλή θεώρηση του πεδίου μπορεί να εφαρμοστεί σε διάφορες γεωμετρίες</a:t>
            </a:r>
          </a:p>
        </p:txBody>
      </p:sp>
    </p:spTree>
    <p:extLst>
      <p:ext uri="{BB962C8B-B14F-4D97-AF65-F5344CB8AC3E}">
        <p14:creationId xmlns:p14="http://schemas.microsoft.com/office/powerpoint/2010/main" val="3929049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pPr eaLnBrk="0" hangingPunct="0"/>
            <a:r>
              <a:rPr lang="el-GR" dirty="0">
                <a:solidFill>
                  <a:schemeClr val="tx2">
                    <a:lumMod val="60000"/>
                    <a:lumOff val="40000"/>
                  </a:schemeClr>
                </a:solidFill>
                <a:latin typeface="96 Helvetica BlackItalic" charset="0"/>
              </a:rPr>
              <a:t>Παραδείγματα Εφαρμογής Νόμου </a:t>
            </a:r>
            <a:r>
              <a:rPr lang="en-US" dirty="0">
                <a:solidFill>
                  <a:schemeClr val="tx2">
                    <a:lumMod val="60000"/>
                    <a:lumOff val="40000"/>
                  </a:schemeClr>
                </a:solidFill>
                <a:latin typeface="96 Helvetica BlackItalic" charset="0"/>
              </a:rPr>
              <a:t>Ampère</a:t>
            </a:r>
            <a:r>
              <a:rPr lang="el-GR" dirty="0">
                <a:solidFill>
                  <a:schemeClr val="tx2">
                    <a:lumMod val="60000"/>
                    <a:lumOff val="40000"/>
                  </a:schemeClr>
                </a:solidFill>
                <a:latin typeface="96 Helvetica BlackItalic" charset="0"/>
              </a:rPr>
              <a:t> </a:t>
            </a:r>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13" name="TextBox 12"/>
          <p:cNvSpPr txBox="1"/>
          <p:nvPr/>
        </p:nvSpPr>
        <p:spPr>
          <a:xfrm>
            <a:off x="1547664" y="2996952"/>
            <a:ext cx="2304256" cy="576064"/>
          </a:xfrm>
          <a:prstGeom prst="rect">
            <a:avLst/>
          </a:prstGeom>
        </p:spPr>
        <p:txBody>
          <a:bodyPr vert="horz" wrap="square" lIns="91440" tIns="45720" rIns="91440" bIns="45720" rtlCol="0" anchor="ctr">
            <a:normAutofit/>
          </a:bodyPr>
          <a:lstStyle/>
          <a:p>
            <a:endParaRPr lang="en-US" dirty="0" smtClean="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54530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defRPr/>
            </a:pPr>
            <a:r>
              <a:rPr lang="el-GR" dirty="0"/>
              <a:t>1. Νηματικός ρευματοφόρος αγωγός απείρου μήκους (1)</a:t>
            </a:r>
            <a:endParaRPr lang="en-GB" kern="0" dirty="0"/>
          </a:p>
        </p:txBody>
      </p:sp>
      <p:sp>
        <p:nvSpPr>
          <p:cNvPr id="5" name="Θέση περιεχομένου 4"/>
          <p:cNvSpPr>
            <a:spLocks noGrp="1"/>
          </p:cNvSpPr>
          <p:nvPr>
            <p:ph idx="1"/>
          </p:nvPr>
        </p:nvSpPr>
        <p:spPr/>
        <p:txBody>
          <a:bodyPr>
            <a:noAutofit/>
          </a:bodyPr>
          <a:lstStyle/>
          <a:p>
            <a:pPr lvl="0"/>
            <a:endParaRPr lang="el-GR" sz="2000" b="1" i="1" u="sng" kern="0" dirty="0" smtClean="0"/>
          </a:p>
          <a:p>
            <a:pPr lvl="0"/>
            <a:endParaRPr lang="el-GR" sz="2000" b="1" i="1" u="sng" kern="0" dirty="0"/>
          </a:p>
          <a:p>
            <a:pPr lvl="0"/>
            <a:endParaRPr lang="el-GR" sz="2000" b="1" i="1" u="sng" kern="0" dirty="0" smtClean="0"/>
          </a:p>
          <a:p>
            <a:pPr marL="0" lvl="0" indent="0">
              <a:buNone/>
            </a:pPr>
            <a:r>
              <a:rPr lang="el-GR" sz="2000" b="1" i="1" u="sng" kern="0" dirty="0" smtClean="0"/>
              <a:t> </a:t>
            </a:r>
            <a:endParaRPr lang="el-GR" sz="2000" b="1" i="1" u="sng" kern="0" baseline="-25000" dirty="0"/>
          </a:p>
          <a:p>
            <a:endParaRPr lang="el-GR" sz="2000" b="1" i="1" kern="0" baseline="-25000" dirty="0"/>
          </a:p>
          <a:p>
            <a:pPr lvl="0"/>
            <a:endParaRPr lang="el-GR" sz="2000" b="1" i="1" kern="0" baseline="-25000" dirty="0"/>
          </a:p>
          <a:p>
            <a:endParaRPr lang="el-GR" sz="2000" dirty="0"/>
          </a:p>
          <a:p>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graphicFrame>
        <p:nvGraphicFramePr>
          <p:cNvPr id="13" name="Object 3"/>
          <p:cNvGraphicFramePr>
            <a:graphicFrameLocks noChangeAspect="1"/>
          </p:cNvGraphicFramePr>
          <p:nvPr>
            <p:extLst>
              <p:ext uri="{D42A27DB-BD31-4B8C-83A1-F6EECF244321}">
                <p14:modId xmlns:p14="http://schemas.microsoft.com/office/powerpoint/2010/main" val="1685385720"/>
              </p:ext>
            </p:extLst>
          </p:nvPr>
        </p:nvGraphicFramePr>
        <p:xfrm>
          <a:off x="6012160" y="3617289"/>
          <a:ext cx="1371600" cy="517525"/>
        </p:xfrm>
        <a:graphic>
          <a:graphicData uri="http://schemas.openxmlformats.org/presentationml/2006/ole">
            <mc:AlternateContent xmlns:mc="http://schemas.openxmlformats.org/markup-compatibility/2006">
              <mc:Choice xmlns:v="urn:schemas-microsoft-com:vml" Requires="v">
                <p:oleObj spid="_x0000_s8269" name="Equation" r:id="rId5" imgW="672840" imgH="253800" progId="Equation.DSMT4">
                  <p:embed/>
                </p:oleObj>
              </mc:Choice>
              <mc:Fallback>
                <p:oleObj name="Equation" r:id="rId5" imgW="672840" imgH="253800" progId="Equation.DSMT4">
                  <p:embed/>
                  <p:pic>
                    <p:nvPicPr>
                      <p:cNvPr id="0" name=""/>
                      <p:cNvPicPr>
                        <a:picLocks noChangeAspect="1" noChangeArrowheads="1"/>
                      </p:cNvPicPr>
                      <p:nvPr/>
                    </p:nvPicPr>
                    <p:blipFill>
                      <a:blip r:embed="rId6"/>
                      <a:srcRect/>
                      <a:stretch>
                        <a:fillRect/>
                      </a:stretch>
                    </p:blipFill>
                    <p:spPr bwMode="auto">
                      <a:xfrm>
                        <a:off x="6012160" y="3617289"/>
                        <a:ext cx="1371600"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5"/>
          <p:cNvSpPr>
            <a:spLocks noChangeArrowheads="1"/>
          </p:cNvSpPr>
          <p:nvPr/>
        </p:nvSpPr>
        <p:spPr bwMode="auto">
          <a:xfrm>
            <a:off x="5292080" y="2653953"/>
            <a:ext cx="3343223" cy="461665"/>
          </a:xfrm>
          <a:prstGeom prst="rect">
            <a:avLst/>
          </a:prstGeom>
          <a:noFill/>
          <a:ln w="9525">
            <a:noFill/>
            <a:miter lim="800000"/>
            <a:headEnd/>
            <a:tailEnd/>
          </a:ln>
          <a:effectLst/>
        </p:spPr>
        <p:txBody>
          <a:bodyPr wrap="none" anchor="ctr">
            <a:spAutoFit/>
          </a:bodyPr>
          <a:lstStyle/>
          <a:p>
            <a:r>
              <a:rPr lang="el-GR" sz="2400" dirty="0" smtClean="0"/>
              <a:t>Λόγω συμμετρίας πρέπει</a:t>
            </a:r>
            <a:endParaRPr lang="el-GR" sz="2400" dirty="0"/>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340768"/>
            <a:ext cx="5112568" cy="4606372"/>
          </a:xfrm>
          <a:prstGeom prst="rect">
            <a:avLst/>
          </a:prstGeom>
        </p:spPr>
      </p:pic>
    </p:spTree>
    <p:extLst>
      <p:ext uri="{BB962C8B-B14F-4D97-AF65-F5344CB8AC3E}">
        <p14:creationId xmlns:p14="http://schemas.microsoft.com/office/powerpoint/2010/main" val="2597260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2505</TotalTime>
  <Words>1441</Words>
  <Application>Microsoft Office PowerPoint</Application>
  <PresentationFormat>On-screen Show (4:3)</PresentationFormat>
  <Paragraphs>310</Paragraphs>
  <Slides>41</Slides>
  <Notes>41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Θέμα του Office</vt:lpstr>
      <vt:lpstr>Equation</vt:lpstr>
      <vt:lpstr>Ηλεκτρομαγνητικά πεδία ΙΙ</vt:lpstr>
      <vt:lpstr>Σκοποί  ενότητας</vt:lpstr>
      <vt:lpstr>Περιεχόμενα ενότητας</vt:lpstr>
      <vt:lpstr>Νόμος Ampère </vt:lpstr>
      <vt:lpstr>Νόμος Ampère</vt:lpstr>
      <vt:lpstr>Παρατηρήσεις</vt:lpstr>
      <vt:lpstr>Χρήση Νόμου Ampere</vt:lpstr>
      <vt:lpstr>Παραδείγματα Εφαρμογής Νόμου Ampère </vt:lpstr>
      <vt:lpstr>1. Νηματικός ρευματοφόρος αγωγός απείρου μήκους (1)</vt:lpstr>
      <vt:lpstr>1. Νηματικός ρευματοφόρος αγωγός απείρου μήκους (2)</vt:lpstr>
      <vt:lpstr>1. Νηματικός ρευματοφόρος αγωγός απείρου μήκους (2)</vt:lpstr>
      <vt:lpstr>2.Κυλινδρικός ρευματοφόρος αγωγός απείρου μήκους (1)</vt:lpstr>
      <vt:lpstr>2. Κυλινδρικός ρευματοφόρος αγωγός απείρου μήκους (2)</vt:lpstr>
      <vt:lpstr>2. Κυλινδρικός ρευματοφόρος αγωγός απείρου μήκους (3)</vt:lpstr>
      <vt:lpstr>2. Κυλινδρικός ρευματοφόρος αγωγός απείρου μήκους (4)</vt:lpstr>
      <vt:lpstr>2. Κυλινδρικός ρευματοφόρος αγωγός απείρου μήκους (5)</vt:lpstr>
      <vt:lpstr>3. Ομοαξονικό καλώδιο απείρου μήκους (1)</vt:lpstr>
      <vt:lpstr>3. Ομοαξονικό καλώδιο απείρου μήκους (2)</vt:lpstr>
      <vt:lpstr>3. Ομοαξονικό καλώδιο απείρου μήκους (3)</vt:lpstr>
      <vt:lpstr>3. Ομοαξονικό καλώδιο απείρου μήκους (4)</vt:lpstr>
      <vt:lpstr>Μαγνητικό διανυσματικό δυναμικό</vt:lpstr>
      <vt:lpstr>Παράδειγμα. Πεδίο αγώγιμης λωρίδας</vt:lpstr>
      <vt:lpstr>Λίγα στοιχεία για το μαγνητικό διανυσματικό δυναμικό</vt:lpstr>
      <vt:lpstr>Μαγνητικό Διανυσματικό δυναμικό </vt:lpstr>
      <vt:lpstr>Μαγνητικό Διανυσματικό δυναμικό (συνέχεια) </vt:lpstr>
      <vt:lpstr>Εξίσωση Poisson</vt:lpstr>
      <vt:lpstr>Παράδειγμα: ΜΠ ευθύγραμμου αγωγού πεπερασμένου μήκους (1)</vt:lpstr>
      <vt:lpstr>Παράδειγμα: ΜΠ ευθύγραμμου αγωγού πεπερασμένου μήκους (2)</vt:lpstr>
      <vt:lpstr>Παράδειγμα: ΜΠ ευθύγραμμου αγωγού πεπερασμένου μήκους (3)</vt:lpstr>
      <vt:lpstr>Οριακές συνθήκες</vt:lpstr>
      <vt:lpstr>Παράλληλες συνιστώσες (1)</vt:lpstr>
      <vt:lpstr>Παράλληλες συνιστώσες (2)</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Στεφανόπουλος Σπύρος</cp:lastModifiedBy>
  <cp:revision>234</cp:revision>
  <dcterms:created xsi:type="dcterms:W3CDTF">2012-09-06T09:03:05Z</dcterms:created>
  <dcterms:modified xsi:type="dcterms:W3CDTF">2015-06-05T08:51:36Z</dcterms:modified>
</cp:coreProperties>
</file>