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74" r:id="rId2"/>
    <p:sldId id="275" r:id="rId3"/>
    <p:sldId id="276" r:id="rId4"/>
    <p:sldId id="277" r:id="rId5"/>
    <p:sldId id="278" r:id="rId6"/>
    <p:sldId id="279" r:id="rId7"/>
    <p:sldId id="280" r:id="rId8"/>
    <p:sldId id="281" r:id="rId9"/>
    <p:sldId id="286" r:id="rId10"/>
    <p:sldId id="288" r:id="rId11"/>
    <p:sldId id="289" r:id="rId12"/>
    <p:sldId id="290" r:id="rId13"/>
    <p:sldId id="291" r:id="rId14"/>
    <p:sldId id="292" r:id="rId15"/>
    <p:sldId id="293" r:id="rId16"/>
    <p:sldId id="294" r:id="rId17"/>
    <p:sldId id="318"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182" autoAdjust="0"/>
    <p:restoredTop sz="94660"/>
  </p:normalViewPr>
  <p:slideViewPr>
    <p:cSldViewPr snapToGrid="0">
      <p:cViewPr varScale="1">
        <p:scale>
          <a:sx n="76" d="100"/>
          <a:sy n="76" d="100"/>
        </p:scale>
        <p:origin x="-516" y="-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97F2CB2-A25C-4AD0-BDD6-946450945A7C}" type="datetimeFigureOut">
              <a:rPr lang="el-GR" smtClean="0"/>
              <a:pPr/>
              <a:t>22/3/2022</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02C2A7-66AC-4B47-AA51-F92694C3F893}" type="slidenum">
              <a:rPr lang="el-GR" smtClean="0"/>
              <a:pPr/>
              <a:t>‹#›</a:t>
            </a:fld>
            <a:endParaRPr lang="el-GR"/>
          </a:p>
        </p:txBody>
      </p:sp>
    </p:spTree>
    <p:extLst>
      <p:ext uri="{BB962C8B-B14F-4D97-AF65-F5344CB8AC3E}">
        <p14:creationId xmlns:p14="http://schemas.microsoft.com/office/powerpoint/2010/main" xmlns="" val="3522724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A66199A-EF7E-456C-B1F9-3AD27E564F6A}" type="datetimeFigureOut">
              <a:rPr lang="el-GR" smtClean="0"/>
              <a:pPr/>
              <a:t>22/3/2022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5C8E0-00C2-49C8-9448-B593CCF2D436}" type="slidenum">
              <a:rPr lang="el-GR" smtClean="0"/>
              <a:pPr/>
              <a:t>‹#›</a:t>
            </a:fld>
            <a:endParaRPr lang="el-GR"/>
          </a:p>
        </p:txBody>
      </p:sp>
    </p:spTree>
    <p:extLst>
      <p:ext uri="{BB962C8B-B14F-4D97-AF65-F5344CB8AC3E}">
        <p14:creationId xmlns:p14="http://schemas.microsoft.com/office/powerpoint/2010/main" xmlns="" val="261763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6BB74-C0BA-4F1A-8F42-B8D7B21A52B0}" type="slidenum">
              <a:rPr lang="el-GR"/>
              <a:pPr/>
              <a:t>1</a:t>
            </a:fld>
            <a:endParaRPr lang="el-GR" dirty="0"/>
          </a:p>
        </p:txBody>
      </p:sp>
      <p:sp>
        <p:nvSpPr>
          <p:cNvPr id="316418" name="Rectangle 2"/>
          <p:cNvSpPr>
            <a:spLocks noGrp="1" noRot="1" noChangeAspect="1" noChangeArrowheads="1" noTextEdit="1"/>
          </p:cNvSpPr>
          <p:nvPr>
            <p:ph type="sldImg"/>
          </p:nvPr>
        </p:nvSpPr>
        <p:spPr>
          <a:xfrm>
            <a:off x="606425" y="685800"/>
            <a:ext cx="6096000" cy="3429000"/>
          </a:xfrm>
          <a:ln/>
        </p:spPr>
      </p:sp>
      <p:sp>
        <p:nvSpPr>
          <p:cNvPr id="316419" name="Rectangle 3"/>
          <p:cNvSpPr>
            <a:spLocks noGrp="1" noChangeArrowheads="1"/>
          </p:cNvSpPr>
          <p:nvPr>
            <p:ph type="body" idx="1"/>
          </p:nvPr>
        </p:nvSpPr>
        <p:spPr/>
        <p:txBody>
          <a:bodyPr/>
          <a:lstStyle/>
          <a:p>
            <a:endParaRPr lang="el-GR" dirty="0"/>
          </a:p>
        </p:txBody>
      </p:sp>
    </p:spTree>
    <p:extLst>
      <p:ext uri="{BB962C8B-B14F-4D97-AF65-F5344CB8AC3E}">
        <p14:creationId xmlns:p14="http://schemas.microsoft.com/office/powerpoint/2010/main" xmlns="" val="347960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10</a:t>
            </a:fld>
            <a:endParaRPr lang="el-GR"/>
          </a:p>
        </p:txBody>
      </p:sp>
    </p:spTree>
    <p:extLst>
      <p:ext uri="{BB962C8B-B14F-4D97-AF65-F5344CB8AC3E}">
        <p14:creationId xmlns:p14="http://schemas.microsoft.com/office/powerpoint/2010/main" xmlns="" val="217941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11</a:t>
            </a:fld>
            <a:endParaRPr lang="el-GR"/>
          </a:p>
        </p:txBody>
      </p:sp>
    </p:spTree>
    <p:extLst>
      <p:ext uri="{BB962C8B-B14F-4D97-AF65-F5344CB8AC3E}">
        <p14:creationId xmlns:p14="http://schemas.microsoft.com/office/powerpoint/2010/main" xmlns="" val="3966348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12</a:t>
            </a:fld>
            <a:endParaRPr lang="el-GR"/>
          </a:p>
        </p:txBody>
      </p:sp>
    </p:spTree>
    <p:extLst>
      <p:ext uri="{BB962C8B-B14F-4D97-AF65-F5344CB8AC3E}">
        <p14:creationId xmlns:p14="http://schemas.microsoft.com/office/powerpoint/2010/main" xmlns="" val="2465897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13</a:t>
            </a:fld>
            <a:endParaRPr lang="el-GR"/>
          </a:p>
        </p:txBody>
      </p:sp>
    </p:spTree>
    <p:extLst>
      <p:ext uri="{BB962C8B-B14F-4D97-AF65-F5344CB8AC3E}">
        <p14:creationId xmlns:p14="http://schemas.microsoft.com/office/powerpoint/2010/main" xmlns="" val="2790537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14</a:t>
            </a:fld>
            <a:endParaRPr lang="el-GR"/>
          </a:p>
        </p:txBody>
      </p:sp>
    </p:spTree>
    <p:extLst>
      <p:ext uri="{BB962C8B-B14F-4D97-AF65-F5344CB8AC3E}">
        <p14:creationId xmlns:p14="http://schemas.microsoft.com/office/powerpoint/2010/main" xmlns="" val="1556301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15</a:t>
            </a:fld>
            <a:endParaRPr lang="el-GR"/>
          </a:p>
        </p:txBody>
      </p:sp>
    </p:spTree>
    <p:extLst>
      <p:ext uri="{BB962C8B-B14F-4D97-AF65-F5344CB8AC3E}">
        <p14:creationId xmlns:p14="http://schemas.microsoft.com/office/powerpoint/2010/main" xmlns="" val="2840367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16</a:t>
            </a:fld>
            <a:endParaRPr lang="el-GR"/>
          </a:p>
        </p:txBody>
      </p:sp>
    </p:spTree>
    <p:extLst>
      <p:ext uri="{BB962C8B-B14F-4D97-AF65-F5344CB8AC3E}">
        <p14:creationId xmlns:p14="http://schemas.microsoft.com/office/powerpoint/2010/main" xmlns="" val="365426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18</a:t>
            </a:fld>
            <a:endParaRPr lang="el-GR"/>
          </a:p>
        </p:txBody>
      </p:sp>
    </p:spTree>
    <p:extLst>
      <p:ext uri="{BB962C8B-B14F-4D97-AF65-F5344CB8AC3E}">
        <p14:creationId xmlns:p14="http://schemas.microsoft.com/office/powerpoint/2010/main" xmlns="" val="306256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19</a:t>
            </a:fld>
            <a:endParaRPr lang="el-GR"/>
          </a:p>
        </p:txBody>
      </p:sp>
    </p:spTree>
    <p:extLst>
      <p:ext uri="{BB962C8B-B14F-4D97-AF65-F5344CB8AC3E}">
        <p14:creationId xmlns:p14="http://schemas.microsoft.com/office/powerpoint/2010/main" xmlns="" val="245271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20</a:t>
            </a:fld>
            <a:endParaRPr lang="el-GR"/>
          </a:p>
        </p:txBody>
      </p:sp>
    </p:spTree>
    <p:extLst>
      <p:ext uri="{BB962C8B-B14F-4D97-AF65-F5344CB8AC3E}">
        <p14:creationId xmlns:p14="http://schemas.microsoft.com/office/powerpoint/2010/main" xmlns="" val="284000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2</a:t>
            </a:fld>
            <a:endParaRPr lang="el-GR"/>
          </a:p>
        </p:txBody>
      </p:sp>
    </p:spTree>
    <p:extLst>
      <p:ext uri="{BB962C8B-B14F-4D97-AF65-F5344CB8AC3E}">
        <p14:creationId xmlns:p14="http://schemas.microsoft.com/office/powerpoint/2010/main" xmlns="" val="1972893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21</a:t>
            </a:fld>
            <a:endParaRPr lang="el-GR"/>
          </a:p>
        </p:txBody>
      </p:sp>
    </p:spTree>
    <p:extLst>
      <p:ext uri="{BB962C8B-B14F-4D97-AF65-F5344CB8AC3E}">
        <p14:creationId xmlns:p14="http://schemas.microsoft.com/office/powerpoint/2010/main" xmlns="" val="2365751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22</a:t>
            </a:fld>
            <a:endParaRPr lang="el-GR"/>
          </a:p>
        </p:txBody>
      </p:sp>
    </p:spTree>
    <p:extLst>
      <p:ext uri="{BB962C8B-B14F-4D97-AF65-F5344CB8AC3E}">
        <p14:creationId xmlns:p14="http://schemas.microsoft.com/office/powerpoint/2010/main" xmlns="" val="3033646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23</a:t>
            </a:fld>
            <a:endParaRPr lang="el-GR"/>
          </a:p>
        </p:txBody>
      </p:sp>
    </p:spTree>
    <p:extLst>
      <p:ext uri="{BB962C8B-B14F-4D97-AF65-F5344CB8AC3E}">
        <p14:creationId xmlns:p14="http://schemas.microsoft.com/office/powerpoint/2010/main" xmlns="" val="975551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24</a:t>
            </a:fld>
            <a:endParaRPr lang="el-GR"/>
          </a:p>
        </p:txBody>
      </p:sp>
    </p:spTree>
    <p:extLst>
      <p:ext uri="{BB962C8B-B14F-4D97-AF65-F5344CB8AC3E}">
        <p14:creationId xmlns:p14="http://schemas.microsoft.com/office/powerpoint/2010/main" xmlns="" val="3489752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25</a:t>
            </a:fld>
            <a:endParaRPr lang="el-GR"/>
          </a:p>
        </p:txBody>
      </p:sp>
    </p:spTree>
    <p:extLst>
      <p:ext uri="{BB962C8B-B14F-4D97-AF65-F5344CB8AC3E}">
        <p14:creationId xmlns:p14="http://schemas.microsoft.com/office/powerpoint/2010/main" xmlns="" val="3631619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26</a:t>
            </a:fld>
            <a:endParaRPr lang="el-GR"/>
          </a:p>
        </p:txBody>
      </p:sp>
    </p:spTree>
    <p:extLst>
      <p:ext uri="{BB962C8B-B14F-4D97-AF65-F5344CB8AC3E}">
        <p14:creationId xmlns:p14="http://schemas.microsoft.com/office/powerpoint/2010/main" xmlns="" val="128346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27</a:t>
            </a:fld>
            <a:endParaRPr lang="el-GR"/>
          </a:p>
        </p:txBody>
      </p:sp>
    </p:spTree>
    <p:extLst>
      <p:ext uri="{BB962C8B-B14F-4D97-AF65-F5344CB8AC3E}">
        <p14:creationId xmlns:p14="http://schemas.microsoft.com/office/powerpoint/2010/main" xmlns="" val="3204265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28</a:t>
            </a:fld>
            <a:endParaRPr lang="el-GR"/>
          </a:p>
        </p:txBody>
      </p:sp>
    </p:spTree>
    <p:extLst>
      <p:ext uri="{BB962C8B-B14F-4D97-AF65-F5344CB8AC3E}">
        <p14:creationId xmlns:p14="http://schemas.microsoft.com/office/powerpoint/2010/main" xmlns="" val="2858613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29</a:t>
            </a:fld>
            <a:endParaRPr lang="el-GR"/>
          </a:p>
        </p:txBody>
      </p:sp>
    </p:spTree>
    <p:extLst>
      <p:ext uri="{BB962C8B-B14F-4D97-AF65-F5344CB8AC3E}">
        <p14:creationId xmlns:p14="http://schemas.microsoft.com/office/powerpoint/2010/main" xmlns="" val="3190249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30</a:t>
            </a:fld>
            <a:endParaRPr lang="el-GR"/>
          </a:p>
        </p:txBody>
      </p:sp>
    </p:spTree>
    <p:extLst>
      <p:ext uri="{BB962C8B-B14F-4D97-AF65-F5344CB8AC3E}">
        <p14:creationId xmlns:p14="http://schemas.microsoft.com/office/powerpoint/2010/main" xmlns="" val="180534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3</a:t>
            </a:fld>
            <a:endParaRPr lang="el-GR"/>
          </a:p>
        </p:txBody>
      </p:sp>
    </p:spTree>
    <p:extLst>
      <p:ext uri="{BB962C8B-B14F-4D97-AF65-F5344CB8AC3E}">
        <p14:creationId xmlns:p14="http://schemas.microsoft.com/office/powerpoint/2010/main" xmlns="" val="21562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31</a:t>
            </a:fld>
            <a:endParaRPr lang="el-GR"/>
          </a:p>
        </p:txBody>
      </p:sp>
    </p:spTree>
    <p:extLst>
      <p:ext uri="{BB962C8B-B14F-4D97-AF65-F5344CB8AC3E}">
        <p14:creationId xmlns:p14="http://schemas.microsoft.com/office/powerpoint/2010/main" xmlns="" val="645232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32</a:t>
            </a:fld>
            <a:endParaRPr lang="el-GR"/>
          </a:p>
        </p:txBody>
      </p:sp>
    </p:spTree>
    <p:extLst>
      <p:ext uri="{BB962C8B-B14F-4D97-AF65-F5344CB8AC3E}">
        <p14:creationId xmlns:p14="http://schemas.microsoft.com/office/powerpoint/2010/main" xmlns="" val="1583217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33</a:t>
            </a:fld>
            <a:endParaRPr lang="el-GR"/>
          </a:p>
        </p:txBody>
      </p:sp>
    </p:spTree>
    <p:extLst>
      <p:ext uri="{BB962C8B-B14F-4D97-AF65-F5344CB8AC3E}">
        <p14:creationId xmlns:p14="http://schemas.microsoft.com/office/powerpoint/2010/main" xmlns="" val="2341686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34</a:t>
            </a:fld>
            <a:endParaRPr lang="el-GR"/>
          </a:p>
        </p:txBody>
      </p:sp>
    </p:spTree>
    <p:extLst>
      <p:ext uri="{BB962C8B-B14F-4D97-AF65-F5344CB8AC3E}">
        <p14:creationId xmlns:p14="http://schemas.microsoft.com/office/powerpoint/2010/main" xmlns="" val="2223537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35</a:t>
            </a:fld>
            <a:endParaRPr lang="el-GR"/>
          </a:p>
        </p:txBody>
      </p:sp>
    </p:spTree>
    <p:extLst>
      <p:ext uri="{BB962C8B-B14F-4D97-AF65-F5344CB8AC3E}">
        <p14:creationId xmlns:p14="http://schemas.microsoft.com/office/powerpoint/2010/main" xmlns="" val="3527159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36</a:t>
            </a:fld>
            <a:endParaRPr lang="el-GR"/>
          </a:p>
        </p:txBody>
      </p:sp>
    </p:spTree>
    <p:extLst>
      <p:ext uri="{BB962C8B-B14F-4D97-AF65-F5344CB8AC3E}">
        <p14:creationId xmlns:p14="http://schemas.microsoft.com/office/powerpoint/2010/main" xmlns="" val="2617006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37</a:t>
            </a:fld>
            <a:endParaRPr lang="el-GR"/>
          </a:p>
        </p:txBody>
      </p:sp>
    </p:spTree>
    <p:extLst>
      <p:ext uri="{BB962C8B-B14F-4D97-AF65-F5344CB8AC3E}">
        <p14:creationId xmlns:p14="http://schemas.microsoft.com/office/powerpoint/2010/main" xmlns="" val="3760161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38</a:t>
            </a:fld>
            <a:endParaRPr lang="el-GR"/>
          </a:p>
        </p:txBody>
      </p:sp>
    </p:spTree>
    <p:extLst>
      <p:ext uri="{BB962C8B-B14F-4D97-AF65-F5344CB8AC3E}">
        <p14:creationId xmlns:p14="http://schemas.microsoft.com/office/powerpoint/2010/main" xmlns="" val="3520487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39</a:t>
            </a:fld>
            <a:endParaRPr lang="el-GR"/>
          </a:p>
        </p:txBody>
      </p:sp>
    </p:spTree>
    <p:extLst>
      <p:ext uri="{BB962C8B-B14F-4D97-AF65-F5344CB8AC3E}">
        <p14:creationId xmlns:p14="http://schemas.microsoft.com/office/powerpoint/2010/main" xmlns="" val="1463102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40</a:t>
            </a:fld>
            <a:endParaRPr lang="el-GR"/>
          </a:p>
        </p:txBody>
      </p:sp>
    </p:spTree>
    <p:extLst>
      <p:ext uri="{BB962C8B-B14F-4D97-AF65-F5344CB8AC3E}">
        <p14:creationId xmlns:p14="http://schemas.microsoft.com/office/powerpoint/2010/main" xmlns="" val="73341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4</a:t>
            </a:fld>
            <a:endParaRPr lang="el-GR"/>
          </a:p>
        </p:txBody>
      </p:sp>
    </p:spTree>
    <p:extLst>
      <p:ext uri="{BB962C8B-B14F-4D97-AF65-F5344CB8AC3E}">
        <p14:creationId xmlns:p14="http://schemas.microsoft.com/office/powerpoint/2010/main" xmlns="" val="350839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5</a:t>
            </a:fld>
            <a:endParaRPr lang="el-GR"/>
          </a:p>
        </p:txBody>
      </p:sp>
    </p:spTree>
    <p:extLst>
      <p:ext uri="{BB962C8B-B14F-4D97-AF65-F5344CB8AC3E}">
        <p14:creationId xmlns:p14="http://schemas.microsoft.com/office/powerpoint/2010/main" xmlns="" val="142072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6</a:t>
            </a:fld>
            <a:endParaRPr lang="el-GR"/>
          </a:p>
        </p:txBody>
      </p:sp>
    </p:spTree>
    <p:extLst>
      <p:ext uri="{BB962C8B-B14F-4D97-AF65-F5344CB8AC3E}">
        <p14:creationId xmlns:p14="http://schemas.microsoft.com/office/powerpoint/2010/main" xmlns="" val="278979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7</a:t>
            </a:fld>
            <a:endParaRPr lang="el-GR"/>
          </a:p>
        </p:txBody>
      </p:sp>
    </p:spTree>
    <p:extLst>
      <p:ext uri="{BB962C8B-B14F-4D97-AF65-F5344CB8AC3E}">
        <p14:creationId xmlns:p14="http://schemas.microsoft.com/office/powerpoint/2010/main" xmlns="" val="140115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8</a:t>
            </a:fld>
            <a:endParaRPr lang="el-GR"/>
          </a:p>
        </p:txBody>
      </p:sp>
    </p:spTree>
    <p:extLst>
      <p:ext uri="{BB962C8B-B14F-4D97-AF65-F5344CB8AC3E}">
        <p14:creationId xmlns:p14="http://schemas.microsoft.com/office/powerpoint/2010/main" xmlns="" val="176130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625C8E0-00C2-49C8-9448-B593CCF2D436}" type="slidenum">
              <a:rPr lang="el-GR" smtClean="0"/>
              <a:pPr/>
              <a:t>9</a:t>
            </a:fld>
            <a:endParaRPr lang="el-GR"/>
          </a:p>
        </p:txBody>
      </p:sp>
    </p:spTree>
    <p:extLst>
      <p:ext uri="{BB962C8B-B14F-4D97-AF65-F5344CB8AC3E}">
        <p14:creationId xmlns:p14="http://schemas.microsoft.com/office/powerpoint/2010/main" xmlns="" val="314089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bg1">
            <a:lumMod val="8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22/3/2022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xmlns="" val="384042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22/3/2022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xmlns="" val="313744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22/3/2022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xmlns="" val="161635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Τίτλος και Αντικείμενο">
    <p:spTree>
      <p:nvGrpSpPr>
        <p:cNvPr id="1" name=""/>
        <p:cNvGrpSpPr/>
        <p:nvPr/>
      </p:nvGrpSpPr>
      <p:grpSpPr>
        <a:xfrm>
          <a:off x="0" y="0"/>
          <a:ext cx="0" cy="0"/>
          <a:chOff x="0" y="0"/>
          <a:chExt cx="0" cy="0"/>
        </a:xfrm>
      </p:grpSpPr>
      <p:sp>
        <p:nvSpPr>
          <p:cNvPr id="7" name="6 - Στρογγυλεμένο ορθογώνιο"/>
          <p:cNvSpPr/>
          <p:nvPr userDrawn="1"/>
        </p:nvSpPr>
        <p:spPr>
          <a:xfrm>
            <a:off x="1016000" y="0"/>
            <a:ext cx="10464800" cy="990600"/>
          </a:xfrm>
          <a:prstGeom prst="roundRect">
            <a:avLst>
              <a:gd name="adj" fmla="val 50000"/>
            </a:avLst>
          </a:prstGeom>
          <a:gradFill flip="none" rotWithShape="1">
            <a:gsLst>
              <a:gs pos="0">
                <a:srgbClr val="DDEBCF"/>
              </a:gs>
              <a:gs pos="50000">
                <a:srgbClr val="9CB86E"/>
              </a:gs>
              <a:gs pos="100000">
                <a:srgbClr val="156B13"/>
              </a:gs>
            </a:gsLst>
            <a:lin ang="5400000" scaled="1"/>
            <a:tileRec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l-GR" sz="1800" dirty="0"/>
          </a:p>
        </p:txBody>
      </p:sp>
      <p:pic>
        <p:nvPicPr>
          <p:cNvPr id="8" name="Picture 2" descr="leaves"/>
          <p:cNvPicPr>
            <a:picLocks noChangeAspect="1" noChangeArrowheads="1"/>
          </p:cNvPicPr>
          <p:nvPr userDrawn="1"/>
        </p:nvPicPr>
        <p:blipFill>
          <a:blip r:embed="rId2"/>
          <a:srcRect/>
          <a:stretch>
            <a:fillRect/>
          </a:stretch>
        </p:blipFill>
        <p:spPr bwMode="auto">
          <a:xfrm>
            <a:off x="-101600" y="0"/>
            <a:ext cx="12293600" cy="1676400"/>
          </a:xfrm>
          <a:prstGeom prst="rect">
            <a:avLst/>
          </a:prstGeom>
          <a:noFill/>
        </p:spPr>
      </p:pic>
      <p:sp>
        <p:nvSpPr>
          <p:cNvPr id="3" name="2 - Θέση περιεχομένου"/>
          <p:cNvSpPr>
            <a:spLocks noGrp="1"/>
          </p:cNvSpPr>
          <p:nvPr>
            <p:ph idx="1"/>
          </p:nvPr>
        </p:nvSpPr>
        <p:spPr>
          <a:xfrm>
            <a:off x="609600" y="1143000"/>
            <a:ext cx="11074400" cy="5562600"/>
          </a:xfrm>
        </p:spPr>
        <p:txBody>
          <a:bodyPr/>
          <a:lstStyle>
            <a:lvl1pPr algn="just">
              <a:buFont typeface="Wingdings" pitchFamily="2" charset="2"/>
              <a:buChar char="Ø"/>
              <a:defRPr sz="2800">
                <a:latin typeface="Tahoma" pitchFamily="34" charset="0"/>
                <a:ea typeface="Tahoma" pitchFamily="34" charset="0"/>
                <a:cs typeface="Tahoma" pitchFamily="34" charset="0"/>
              </a:defRPr>
            </a:lvl1pPr>
            <a:lvl2pPr algn="just">
              <a:buFont typeface="Wingdings" pitchFamily="2" charset="2"/>
              <a:buChar char="ü"/>
              <a:defRPr sz="2400">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stStyle>
          <a:p>
            <a:pPr lvl="0"/>
            <a:r>
              <a:rPr lang="el-GR" dirty="0" err="1"/>
              <a:t>Kλικ</a:t>
            </a:r>
            <a:r>
              <a:rPr lang="el-GR" dirty="0"/>
              <a:t> για επεξεργασία των στυλ του υποδείγματος</a:t>
            </a:r>
          </a:p>
          <a:p>
            <a:pPr lvl="1"/>
            <a:r>
              <a:rPr lang="el-GR" dirty="0"/>
              <a:t>Δεύτερου επιπέδου</a:t>
            </a:r>
          </a:p>
        </p:txBody>
      </p:sp>
      <p:sp>
        <p:nvSpPr>
          <p:cNvPr id="9" name="Rectangle 8"/>
          <p:cNvSpPr>
            <a:spLocks noGrp="1" noChangeArrowheads="1"/>
          </p:cNvSpPr>
          <p:nvPr userDrawn="1">
            <p:ph type="title"/>
          </p:nvPr>
        </p:nvSpPr>
        <p:spPr>
          <a:xfrm>
            <a:off x="1422400" y="76200"/>
            <a:ext cx="9652000" cy="723900"/>
          </a:xfrm>
        </p:spPr>
        <p:txBody>
          <a:bodyPr/>
          <a:lstStyle>
            <a:lvl1pPr>
              <a:defRPr sz="32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endParaRPr lang="el-GR" dirty="0"/>
          </a:p>
        </p:txBody>
      </p:sp>
      <p:pic>
        <p:nvPicPr>
          <p:cNvPr id="10" name="Picture 2"/>
          <p:cNvPicPr>
            <a:picLocks noChangeAspect="1" noChangeArrowheads="1"/>
          </p:cNvPicPr>
          <p:nvPr userDrawn="1"/>
        </p:nvPicPr>
        <p:blipFill>
          <a:blip r:embed="rId3"/>
          <a:srcRect/>
          <a:stretch>
            <a:fillRect/>
          </a:stretch>
        </p:blipFill>
        <p:spPr bwMode="auto">
          <a:xfrm>
            <a:off x="1" y="6324600"/>
            <a:ext cx="12283017" cy="533400"/>
          </a:xfrm>
          <a:prstGeom prst="rect">
            <a:avLst/>
          </a:prstGeom>
          <a:noFill/>
          <a:ln w="9525">
            <a:noFill/>
            <a:miter lim="800000"/>
            <a:headEnd/>
            <a:tailEnd/>
          </a:ln>
        </p:spPr>
      </p:pic>
      <p:pic>
        <p:nvPicPr>
          <p:cNvPr id="11" name="Picture 4"/>
          <p:cNvPicPr>
            <a:picLocks noChangeAspect="1" noChangeArrowheads="1"/>
          </p:cNvPicPr>
          <p:nvPr userDrawn="1"/>
        </p:nvPicPr>
        <p:blipFill>
          <a:blip r:embed="rId4" cstate="print"/>
          <a:srcRect/>
          <a:stretch>
            <a:fillRect/>
          </a:stretch>
        </p:blipFill>
        <p:spPr bwMode="auto">
          <a:xfrm>
            <a:off x="11020562" y="5829300"/>
            <a:ext cx="1171439" cy="1257300"/>
          </a:xfrm>
          <a:prstGeom prst="rect">
            <a:avLst/>
          </a:prstGeom>
          <a:noFill/>
          <a:ln w="9525">
            <a:noFill/>
            <a:miter lim="800000"/>
            <a:headEnd/>
            <a:tailEnd/>
          </a:ln>
        </p:spPr>
      </p:pic>
    </p:spTree>
    <p:extLst>
      <p:ext uri="{BB962C8B-B14F-4D97-AF65-F5344CB8AC3E}">
        <p14:creationId xmlns:p14="http://schemas.microsoft.com/office/powerpoint/2010/main" xmlns="" val="33169871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chemeClr val="bg1">
            <a:lumMod val="95000"/>
          </a:schemeClr>
        </a:solidFill>
        <a:effectLst/>
      </p:bgPr>
    </p:bg>
    <p:spTree>
      <p:nvGrpSpPr>
        <p:cNvPr id="1" name=""/>
        <p:cNvGrpSpPr/>
        <p:nvPr/>
      </p:nvGrpSpPr>
      <p:grpSpPr>
        <a:xfrm>
          <a:off x="0" y="0"/>
          <a:ext cx="0" cy="0"/>
          <a:chOff x="0" y="0"/>
          <a:chExt cx="0" cy="0"/>
        </a:xfrm>
      </p:grpSpPr>
      <p:pic>
        <p:nvPicPr>
          <p:cNvPr id="1028" name="Picture 4" descr="Αποτέλεσμα εικόνας για spiral paper pn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2116" t="1754" r="67573"/>
          <a:stretch/>
        </p:blipFill>
        <p:spPr bwMode="auto">
          <a:xfrm rot="5400000">
            <a:off x="5665386" y="-4806972"/>
            <a:ext cx="1632847" cy="1127094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title"/>
          </p:nvPr>
        </p:nvSpPr>
        <p:spPr>
          <a:xfrm>
            <a:off x="846338" y="634460"/>
            <a:ext cx="11262804" cy="1010463"/>
          </a:xfrm>
        </p:spPr>
        <p:txBody>
          <a:bodyPr/>
          <a:lstStyle>
            <a:lvl1pPr algn="ctr">
              <a:defRPr sz="4000" b="1">
                <a:latin typeface="Palatino Linotype" panose="02040502050505030304" pitchFamily="18" charset="0"/>
              </a:defRPr>
            </a:lvl1pPr>
          </a:lstStyle>
          <a:p>
            <a:r>
              <a:rPr lang="el-GR" dirty="0"/>
              <a:t>Στυλ κύριου τίτλου</a:t>
            </a:r>
          </a:p>
        </p:txBody>
      </p:sp>
      <p:sp>
        <p:nvSpPr>
          <p:cNvPr id="3" name="Θέση περιεχομένου 2"/>
          <p:cNvSpPr>
            <a:spLocks noGrp="1"/>
          </p:cNvSpPr>
          <p:nvPr>
            <p:ph idx="1"/>
          </p:nvPr>
        </p:nvSpPr>
        <p:spPr>
          <a:xfrm>
            <a:off x="838200" y="1725264"/>
            <a:ext cx="11270942" cy="5132736"/>
          </a:xfrm>
        </p:spPr>
        <p:txBody>
          <a:bodyPr/>
          <a:lstStyle>
            <a:lvl1pPr>
              <a:defRPr>
                <a:latin typeface="Palatino Linotype" panose="02040502050505030304" pitchFamily="18" charset="0"/>
              </a:defRPr>
            </a:lvl1pPr>
            <a:lvl2pPr>
              <a:defRPr>
                <a:latin typeface="Palatino Linotype" panose="02040502050505030304" pitchFamily="18" charset="0"/>
              </a:defRPr>
            </a:lvl2pPr>
          </a:lstStyle>
          <a:p>
            <a:pPr lvl="0"/>
            <a:r>
              <a:rPr lang="el-GR" dirty="0"/>
              <a:t>Επεξεργασία στυλ υποδείγματος κειμένου</a:t>
            </a:r>
          </a:p>
          <a:p>
            <a:pPr lvl="1"/>
            <a:r>
              <a:rPr lang="el-GR" dirty="0"/>
              <a:t>Δεύτερου επιπέδου</a:t>
            </a:r>
          </a:p>
        </p:txBody>
      </p:sp>
      <p:pic>
        <p:nvPicPr>
          <p:cNvPr id="10" name="Picture 4" descr="http://galapro.justclick.ru/media/content/galapro/E6cpAoeTE2"/>
          <p:cNvPicPr>
            <a:picLocks noChangeAspect="1" noChangeArrowheads="1"/>
          </p:cNvPicPr>
          <p:nvPr userDrawn="1"/>
        </p:nvPicPr>
        <p:blipFill rotWithShape="1">
          <a:blip r:embed="rId3">
            <a:extLst>
              <a:ext uri="{28A0092B-C50C-407E-A947-70E740481C1C}">
                <a14:useLocalDpi xmlns:a14="http://schemas.microsoft.com/office/drawing/2010/main" xmlns="" val="0"/>
              </a:ext>
            </a:extLst>
          </a:blip>
          <a:srcRect l="34812" b="13294"/>
          <a:stretch/>
        </p:blipFill>
        <p:spPr bwMode="auto">
          <a:xfrm rot="360024">
            <a:off x="-199231" y="2966974"/>
            <a:ext cx="2633216" cy="39242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34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bg1">
            <a:lumMod val="9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29B72F87-7264-4956-87D3-2484D40DF0AD}" type="datetimeFigureOut">
              <a:rPr lang="el-GR" smtClean="0"/>
              <a:pPr/>
              <a:t>22/3/2022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xmlns="" val="57402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22/3/2022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xmlns="" val="386223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29B72F87-7264-4956-87D3-2484D40DF0AD}" type="datetimeFigureOut">
              <a:rPr lang="el-GR" smtClean="0"/>
              <a:pPr/>
              <a:t>22/3/2022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xmlns="" val="192481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29B72F87-7264-4956-87D3-2484D40DF0AD}" type="datetimeFigureOut">
              <a:rPr lang="el-GR" smtClean="0"/>
              <a:pPr/>
              <a:t>22/3/2022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xmlns="" val="388004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579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22/3/2022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xmlns="" val="212918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29B72F87-7264-4956-87D3-2484D40DF0AD}" type="datetimeFigureOut">
              <a:rPr lang="el-GR" smtClean="0"/>
              <a:pPr/>
              <a:t>22/3/2022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F629409-E2F3-4654-8C63-64CAB8B74E04}" type="slidenum">
              <a:rPr lang="el-GR" smtClean="0"/>
              <a:pPr/>
              <a:t>‹#›</a:t>
            </a:fld>
            <a:endParaRPr lang="el-GR"/>
          </a:p>
        </p:txBody>
      </p:sp>
    </p:spTree>
    <p:extLst>
      <p:ext uri="{BB962C8B-B14F-4D97-AF65-F5344CB8AC3E}">
        <p14:creationId xmlns:p14="http://schemas.microsoft.com/office/powerpoint/2010/main" xmlns="" val="24716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72F87-7264-4956-87D3-2484D40DF0AD}" type="datetimeFigureOut">
              <a:rPr lang="el-GR" smtClean="0"/>
              <a:pPr/>
              <a:t>22/3/2022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29409-E2F3-4654-8C63-64CAB8B74E04}" type="slidenum">
              <a:rPr lang="el-GR" smtClean="0"/>
              <a:pPr/>
              <a:t>‹#›</a:t>
            </a:fld>
            <a:endParaRPr lang="el-GR"/>
          </a:p>
        </p:txBody>
      </p:sp>
    </p:spTree>
    <p:extLst>
      <p:ext uri="{BB962C8B-B14F-4D97-AF65-F5344CB8AC3E}">
        <p14:creationId xmlns:p14="http://schemas.microsoft.com/office/powerpoint/2010/main" xmlns="" val="280350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838199" y="584237"/>
            <a:ext cx="10515600" cy="1010463"/>
          </a:xfrm>
        </p:spPr>
        <p:txBody>
          <a:bodyPr>
            <a:normAutofit fontScale="90000"/>
          </a:bodyPr>
          <a:lstStyle/>
          <a:p>
            <a:r>
              <a:rPr lang="el-GR" dirty="0">
                <a:cs typeface="Arial" charset="0"/>
              </a:rPr>
              <a:t>ΔΙΟΙΚΗΣΗ ΑΓΡΟΤΙΚΩΝ ΣΥΝΕΤΑΙΡΙΣΜΩΝ</a:t>
            </a:r>
            <a:r>
              <a:rPr lang="el-GR" sz="2000" dirty="0">
                <a:solidFill>
                  <a:schemeClr val="folHlink"/>
                </a:solidFill>
                <a:cs typeface="Arial" charset="0"/>
              </a:rPr>
              <a:t/>
            </a:r>
            <a:br>
              <a:rPr lang="el-GR" sz="2000" dirty="0">
                <a:solidFill>
                  <a:schemeClr val="folHlink"/>
                </a:solidFill>
                <a:cs typeface="Arial" charset="0"/>
              </a:rPr>
            </a:br>
            <a:r>
              <a:rPr lang="en-US" sz="2000" dirty="0">
                <a:solidFill>
                  <a:schemeClr val="folHlink"/>
                </a:solidFill>
                <a:cs typeface="Arial" charset="0"/>
              </a:rPr>
              <a:t/>
            </a:r>
            <a:br>
              <a:rPr lang="en-US" sz="2000" dirty="0">
                <a:solidFill>
                  <a:schemeClr val="folHlink"/>
                </a:solidFill>
                <a:cs typeface="Arial" charset="0"/>
              </a:rPr>
            </a:br>
            <a:r>
              <a:rPr lang="el-GR" sz="2000" b="1" dirty="0">
                <a:cs typeface="Arial" charset="0"/>
              </a:rPr>
              <a:t>Πανεπιστημιακές Παραδόσεις</a:t>
            </a:r>
          </a:p>
        </p:txBody>
      </p:sp>
      <p:sp>
        <p:nvSpPr>
          <p:cNvPr id="312323" name="Rectangle 3"/>
          <p:cNvSpPr>
            <a:spLocks noGrp="1" noChangeArrowheads="1"/>
          </p:cNvSpPr>
          <p:nvPr>
            <p:ph idx="1"/>
          </p:nvPr>
        </p:nvSpPr>
        <p:spPr>
          <a:xfrm>
            <a:off x="3314595" y="2166445"/>
            <a:ext cx="6055659" cy="1262555"/>
          </a:xfrm>
        </p:spPr>
        <p:txBody>
          <a:bodyPr>
            <a:normAutofit fontScale="47500" lnSpcReduction="20000"/>
          </a:bodyPr>
          <a:lstStyle/>
          <a:p>
            <a:pPr marL="0" indent="0" algn="ctr">
              <a:lnSpc>
                <a:spcPct val="90000"/>
              </a:lnSpc>
              <a:buNone/>
            </a:pPr>
            <a:endParaRPr lang="el-GR" sz="4000" b="1" dirty="0">
              <a:cs typeface="Arial" charset="0"/>
            </a:endParaRPr>
          </a:p>
          <a:p>
            <a:pPr marL="0" indent="0" algn="ctr">
              <a:lnSpc>
                <a:spcPct val="90000"/>
              </a:lnSpc>
              <a:buNone/>
            </a:pPr>
            <a:r>
              <a:rPr lang="el-GR" sz="6500" b="1" dirty="0">
                <a:cs typeface="Arial" charset="0"/>
              </a:rPr>
              <a:t>Συνεταιριστικές </a:t>
            </a:r>
          </a:p>
          <a:p>
            <a:pPr marL="0" indent="0" algn="ctr">
              <a:lnSpc>
                <a:spcPct val="90000"/>
              </a:lnSpc>
              <a:buNone/>
            </a:pPr>
            <a:r>
              <a:rPr lang="el-GR" sz="6500" b="1" dirty="0">
                <a:cs typeface="Arial" charset="0"/>
              </a:rPr>
              <a:t>Αρχές &amp; Αξίες</a:t>
            </a:r>
          </a:p>
          <a:p>
            <a:pPr algn="ctr">
              <a:lnSpc>
                <a:spcPct val="90000"/>
              </a:lnSpc>
              <a:buFontTx/>
              <a:buNone/>
            </a:pPr>
            <a:endParaRPr lang="el-GR" sz="4000" b="1" dirty="0">
              <a:solidFill>
                <a:schemeClr val="folHlink"/>
              </a:solidFill>
              <a:cs typeface="Arial" charset="0"/>
            </a:endParaRPr>
          </a:p>
          <a:p>
            <a:pPr algn="ctr">
              <a:lnSpc>
                <a:spcPct val="90000"/>
              </a:lnSpc>
              <a:buFontTx/>
              <a:buNone/>
            </a:pPr>
            <a:endParaRPr lang="el-GR" sz="4000" b="1" dirty="0">
              <a:solidFill>
                <a:schemeClr val="folHlink"/>
              </a:solidFill>
              <a:cs typeface="Arial" charset="0"/>
            </a:endParaRPr>
          </a:p>
          <a:p>
            <a:pPr algn="ctr">
              <a:lnSpc>
                <a:spcPct val="90000"/>
              </a:lnSpc>
              <a:buFontTx/>
              <a:buNone/>
            </a:pPr>
            <a:endParaRPr lang="el-GR" sz="4000" b="1" dirty="0">
              <a:solidFill>
                <a:schemeClr val="folHlink"/>
              </a:solidFill>
              <a:cs typeface="Arial" charset="0"/>
            </a:endParaRPr>
          </a:p>
          <a:p>
            <a:pPr algn="ctr">
              <a:lnSpc>
                <a:spcPct val="90000"/>
              </a:lnSpc>
              <a:buFontTx/>
              <a:buNone/>
            </a:pPr>
            <a:endParaRPr lang="el-GR" sz="4000" b="1" dirty="0">
              <a:solidFill>
                <a:schemeClr val="folHlink"/>
              </a:solidFill>
              <a:cs typeface="Arial" charset="0"/>
            </a:endParaRPr>
          </a:p>
        </p:txBody>
      </p:sp>
      <p:sp>
        <p:nvSpPr>
          <p:cNvPr id="2" name="TextBox 1">
            <a:extLst>
              <a:ext uri="{FF2B5EF4-FFF2-40B4-BE49-F238E27FC236}">
                <a16:creationId xmlns:a16="http://schemas.microsoft.com/office/drawing/2014/main" xmlns="" id="{B1C065BA-1A97-4C27-89A3-322E9F18B42C}"/>
              </a:ext>
            </a:extLst>
          </p:cNvPr>
          <p:cNvSpPr txBox="1"/>
          <p:nvPr/>
        </p:nvSpPr>
        <p:spPr>
          <a:xfrm>
            <a:off x="2281721" y="4838568"/>
            <a:ext cx="8844922" cy="424732"/>
          </a:xfrm>
          <a:prstGeom prst="rect">
            <a:avLst/>
          </a:prstGeom>
          <a:noFill/>
        </p:spPr>
        <p:txBody>
          <a:bodyPr wrap="non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0" i="0" u="none" strike="noStrike" kern="1200" cap="none" spc="0" normalizeH="0" baseline="0" noProof="0">
                <a:ln>
                  <a:noFill/>
                </a:ln>
                <a:solidFill>
                  <a:srgbClr val="7030A0"/>
                </a:solidFill>
                <a:effectLst/>
                <a:uLnTx/>
                <a:uFillTx/>
                <a:latin typeface="Calibri"/>
                <a:ea typeface="+mn-ea"/>
                <a:cs typeface="+mn-cs"/>
              </a:rPr>
              <a:t>Τμήμα Διοίκησης Επιχειρήσεων Αγροτικών Προϊόντων και Τροφίμων </a:t>
            </a:r>
            <a:endParaRPr kumimoji="0" lang="el-GR" sz="2400" b="0" i="0"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xmlns="" val="389925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l-GR" sz="2400" b="1" dirty="0">
                <a:cs typeface="Arial" charset="0"/>
              </a:rPr>
              <a:t>Αρχή 1</a:t>
            </a:r>
            <a:r>
              <a:rPr lang="el-GR" sz="2400" b="1" baseline="30000" dirty="0">
                <a:cs typeface="Arial" charset="0"/>
              </a:rPr>
              <a:t>η</a:t>
            </a:r>
            <a:r>
              <a:rPr lang="el-GR" sz="2400" b="1" dirty="0">
                <a:cs typeface="Arial" charset="0"/>
              </a:rPr>
              <a:t> :Εθελοντική &amp; Ελεύθερη Συμμέτοχη</a:t>
            </a:r>
          </a:p>
        </p:txBody>
      </p:sp>
      <p:sp>
        <p:nvSpPr>
          <p:cNvPr id="40963" name="Rectangle 3"/>
          <p:cNvSpPr>
            <a:spLocks noGrp="1" noChangeArrowheads="1"/>
          </p:cNvSpPr>
          <p:nvPr>
            <p:ph idx="1"/>
          </p:nvPr>
        </p:nvSpPr>
        <p:spPr/>
        <p:txBody>
          <a:bodyPr>
            <a:normAutofit/>
          </a:bodyPr>
          <a:lstStyle/>
          <a:p>
            <a:pPr>
              <a:buFontTx/>
              <a:buNone/>
            </a:pPr>
            <a:r>
              <a:rPr lang="el-GR" sz="1600" dirty="0">
                <a:cs typeface="Arial" charset="0"/>
              </a:rPr>
              <a:t>η αρχή αυτή λέει:  </a:t>
            </a:r>
            <a:r>
              <a:rPr lang="el-GR" sz="1600" b="1" i="1" dirty="0">
                <a:cs typeface="Arial" charset="0"/>
              </a:rPr>
              <a:t> </a:t>
            </a:r>
            <a:endParaRPr lang="el-GR" sz="1600" b="1" dirty="0">
              <a:cs typeface="Arial" charset="0"/>
            </a:endParaRPr>
          </a:p>
          <a:p>
            <a:pPr marL="58738" indent="-58738" algn="ctr">
              <a:lnSpc>
                <a:spcPct val="105000"/>
              </a:lnSpc>
              <a:buNone/>
            </a:pPr>
            <a:r>
              <a:rPr lang="el-GR" sz="2000" b="1" dirty="0"/>
              <a:t>	</a:t>
            </a:r>
            <a:r>
              <a:rPr lang="el-GR" sz="2000" b="1" dirty="0">
                <a:solidFill>
                  <a:srgbClr val="38741A"/>
                </a:solidFill>
                <a:cs typeface="Arial" charset="0"/>
              </a:rPr>
              <a:t>Οι συνεταιρισμοί είναι εθελοντικές οργανώσεις, ανοιχτές σε όλα τα άτομα που μπορούν να χρησιμοποιήσουν τις υπηρεσίες τους και επιθυμούν να αποδεχθούν τις ευθύνες του μέλους, χωρίς διακρίσεις φυλής , φύλου, κοινωνικής και πολιτικής θέσης, πολιτικών και θρησκευτικών πεποιθήσεων.</a:t>
            </a:r>
            <a:endParaRPr lang="el-GR" sz="1600" b="1" dirty="0">
              <a:solidFill>
                <a:srgbClr val="38741A"/>
              </a:solidFill>
              <a:cs typeface="Arial" charset="0"/>
            </a:endParaRPr>
          </a:p>
          <a:p>
            <a:pPr>
              <a:lnSpc>
                <a:spcPct val="105000"/>
              </a:lnSpc>
              <a:buFontTx/>
              <a:buNone/>
            </a:pPr>
            <a:r>
              <a:rPr lang="el-GR" sz="1600" dirty="0">
                <a:cs typeface="Arial" charset="0"/>
              </a:rPr>
              <a:t>Αναλυτικότερα:</a:t>
            </a:r>
            <a:endParaRPr lang="el-GR" sz="1600" b="1" dirty="0">
              <a:cs typeface="Arial" charset="0"/>
            </a:endParaRPr>
          </a:p>
          <a:p>
            <a:pPr>
              <a:lnSpc>
                <a:spcPct val="105000"/>
              </a:lnSpc>
              <a:spcAft>
                <a:spcPts val="1200"/>
              </a:spcAft>
              <a:buNone/>
            </a:pPr>
            <a:r>
              <a:rPr lang="el-GR" sz="1600" dirty="0">
                <a:cs typeface="Arial" charset="0"/>
              </a:rPr>
              <a:t>α) Η συμμετοχή ενός ατόμου είναι </a:t>
            </a:r>
            <a:r>
              <a:rPr lang="el-GR" sz="1600" b="1" dirty="0">
                <a:solidFill>
                  <a:srgbClr val="38741A"/>
                </a:solidFill>
                <a:cs typeface="Arial" charset="0"/>
              </a:rPr>
              <a:t>εθελοντική</a:t>
            </a:r>
            <a:r>
              <a:rPr lang="el-GR" sz="1600" dirty="0">
                <a:cs typeface="Arial" charset="0"/>
              </a:rPr>
              <a:t>, δηλαδή ένα άτομο γίνεται μέλος του συνεταιρισμού ύστερα από δική του ελεύθερη σκέψη, κρίση και απόφαση  και όχι κάτω από οποιαδήποτε πίεση.</a:t>
            </a:r>
            <a:endParaRPr lang="el-GR" sz="1600" b="1" dirty="0">
              <a:cs typeface="Arial" charset="0"/>
            </a:endParaRPr>
          </a:p>
          <a:p>
            <a:pPr>
              <a:lnSpc>
                <a:spcPct val="105000"/>
              </a:lnSpc>
              <a:spcAft>
                <a:spcPts val="1200"/>
              </a:spcAft>
              <a:buNone/>
            </a:pPr>
            <a:r>
              <a:rPr lang="el-GR" sz="1600" dirty="0">
                <a:cs typeface="Arial" charset="0"/>
              </a:rPr>
              <a:t>β) Η </a:t>
            </a:r>
            <a:r>
              <a:rPr lang="el-GR" sz="1600" b="1" dirty="0">
                <a:solidFill>
                  <a:srgbClr val="38741A"/>
                </a:solidFill>
                <a:cs typeface="Arial" charset="0"/>
              </a:rPr>
              <a:t>είσοδος</a:t>
            </a:r>
            <a:r>
              <a:rPr lang="el-GR" sz="1600" dirty="0">
                <a:cs typeface="Arial" charset="0"/>
              </a:rPr>
              <a:t> ενός ατόμου σε συνεταιρισμό, στον οποίο θέλει να γίνει μέλος, είναι </a:t>
            </a:r>
            <a:r>
              <a:rPr lang="el-GR" sz="1600" b="1" dirty="0">
                <a:solidFill>
                  <a:srgbClr val="38741A"/>
                </a:solidFill>
                <a:cs typeface="Arial" charset="0"/>
              </a:rPr>
              <a:t>ελεύθερη</a:t>
            </a:r>
            <a:r>
              <a:rPr lang="el-GR" sz="1600" dirty="0">
                <a:cs typeface="Arial" charset="0"/>
              </a:rPr>
              <a:t> και δυνατή χωρίς διακρίσεις ή τεχνητά εμπόδια. Αυτό σημαίνει ότι κάθε άτομο μπορεί να γίνει μέλος συνεταιρισμού, χωρίς καμιά διάκριση, φυλετική, κλπ.  αρκεί να εκπληρώνει τις βασικές προϋποθέσεις (άσκηση ιδίου επαγγέλματος κλπ.), και να αποδέχεται τις καταστατικές αρχές ίδρυσης και λειτουργίας του συνεταιρισμού.</a:t>
            </a:r>
            <a:endParaRPr lang="el-GR" sz="1600" b="1" dirty="0">
              <a:cs typeface="Arial" charset="0"/>
            </a:endParaRPr>
          </a:p>
          <a:p>
            <a:pPr>
              <a:lnSpc>
                <a:spcPct val="105000"/>
              </a:lnSpc>
              <a:spcAft>
                <a:spcPts val="1200"/>
              </a:spcAft>
              <a:buNone/>
            </a:pPr>
            <a:r>
              <a:rPr lang="el-GR" sz="1600" dirty="0"/>
              <a:t> </a:t>
            </a:r>
            <a:r>
              <a:rPr lang="el-GR" sz="1600" dirty="0">
                <a:cs typeface="Arial" charset="0"/>
              </a:rPr>
              <a:t>γ)</a:t>
            </a:r>
            <a:r>
              <a:rPr lang="en-US" sz="1600" dirty="0">
                <a:cs typeface="Arial" charset="0"/>
              </a:rPr>
              <a:t> </a:t>
            </a:r>
            <a:r>
              <a:rPr lang="el-GR" sz="1600" dirty="0">
                <a:cs typeface="Arial" charset="0"/>
              </a:rPr>
              <a:t>Η ελευθερία εισόδου στους συνεταιρισμούς συνοδεύεται ταυτόχρονα και από την </a:t>
            </a:r>
            <a:r>
              <a:rPr lang="el-GR" sz="1600" b="1" dirty="0">
                <a:solidFill>
                  <a:srgbClr val="38741A"/>
                </a:solidFill>
                <a:cs typeface="Arial" charset="0"/>
              </a:rPr>
              <a:t>ελευθερία εξόδου </a:t>
            </a:r>
            <a:r>
              <a:rPr lang="el-GR" sz="1600" dirty="0">
                <a:cs typeface="Arial" charset="0"/>
              </a:rPr>
              <a:t>(αρχή της ανοιχτής πόρτας), με ορισμένους βέβαια περιορισμούς.</a:t>
            </a:r>
            <a:r>
              <a:rPr lang="el-GR" sz="1600" dirty="0"/>
              <a:t> </a:t>
            </a:r>
          </a:p>
        </p:txBody>
      </p:sp>
    </p:spTree>
    <p:extLst>
      <p:ext uri="{BB962C8B-B14F-4D97-AF65-F5344CB8AC3E}">
        <p14:creationId xmlns:p14="http://schemas.microsoft.com/office/powerpoint/2010/main" xmlns="" val="19758278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6500"/>
                                  </p:stCondLst>
                                  <p:childTnLst>
                                    <p:set>
                                      <p:cBhvr>
                                        <p:cTn id="6" dur="1" fill="hold">
                                          <p:stCondLst>
                                            <p:cond delay="0"/>
                                          </p:stCondLst>
                                        </p:cTn>
                                        <p:tgtEl>
                                          <p:spTgt spid="40963">
                                            <p:txEl>
                                              <p:pRg st="2" end="2"/>
                                            </p:txEl>
                                          </p:spTgt>
                                        </p:tgtEl>
                                        <p:attrNameLst>
                                          <p:attrName>style.visibility</p:attrName>
                                        </p:attrNameLst>
                                      </p:cBhvr>
                                      <p:to>
                                        <p:strVal val="visible"/>
                                      </p:to>
                                    </p:set>
                                    <p:anim calcmode="lin" valueType="num">
                                      <p:cBhvr additive="base">
                                        <p:cTn id="7" dur="2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anim calcmode="lin" valueType="num">
                                      <p:cBhvr>
                                        <p:cTn id="13" dur="1000" fill="hold"/>
                                        <p:tgtEl>
                                          <p:spTgt spid="4096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4096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4096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0963">
                                            <p:txEl>
                                              <p:pRg st="3" end="3"/>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anim calcmode="lin" valueType="num">
                                      <p:cBhvr>
                                        <p:cTn id="19" dur="1000" fill="hold"/>
                                        <p:tgtEl>
                                          <p:spTgt spid="4096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4096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4096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0963">
                                            <p:txEl>
                                              <p:pRg st="4" end="4"/>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40963">
                                            <p:txEl>
                                              <p:pRg st="5" end="5"/>
                                            </p:txEl>
                                          </p:spTgt>
                                        </p:tgtEl>
                                        <p:attrNameLst>
                                          <p:attrName>style.visibility</p:attrName>
                                        </p:attrNameLst>
                                      </p:cBhvr>
                                      <p:to>
                                        <p:strVal val="visible"/>
                                      </p:to>
                                    </p:set>
                                    <p:anim calcmode="lin" valueType="num">
                                      <p:cBhvr>
                                        <p:cTn id="25" dur="1000" fill="hold"/>
                                        <p:tgtEl>
                                          <p:spTgt spid="40963">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40963">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4096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096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cs typeface="Arial" charset="0"/>
              </a:rPr>
              <a:t>“</a:t>
            </a:r>
            <a:r>
              <a:rPr lang="el-GR" dirty="0">
                <a:cs typeface="Arial" charset="0"/>
              </a:rPr>
              <a:t>εθελοντική" </a:t>
            </a:r>
            <a:r>
              <a:rPr lang="en-US" dirty="0">
                <a:cs typeface="Arial" charset="0"/>
              </a:rPr>
              <a:t>vs </a:t>
            </a:r>
            <a:r>
              <a:rPr lang="el-GR" dirty="0">
                <a:cs typeface="Arial" charset="0"/>
              </a:rPr>
              <a:t>"ελεύθερη" συμμετοχή</a:t>
            </a:r>
            <a:endParaRPr lang="el-GR" dirty="0"/>
          </a:p>
        </p:txBody>
      </p:sp>
      <p:sp>
        <p:nvSpPr>
          <p:cNvPr id="41987" name="Rectangle 3"/>
          <p:cNvSpPr>
            <a:spLocks noGrp="1" noChangeArrowheads="1"/>
          </p:cNvSpPr>
          <p:nvPr>
            <p:ph idx="1"/>
          </p:nvPr>
        </p:nvSpPr>
        <p:spPr/>
        <p:txBody>
          <a:bodyPr>
            <a:normAutofit/>
          </a:bodyPr>
          <a:lstStyle/>
          <a:p>
            <a:pPr>
              <a:lnSpc>
                <a:spcPct val="110000"/>
              </a:lnSpc>
              <a:spcAft>
                <a:spcPts val="1200"/>
              </a:spcAft>
            </a:pPr>
            <a:r>
              <a:rPr lang="el-GR" sz="1800" dirty="0">
                <a:cs typeface="Arial" charset="0"/>
              </a:rPr>
              <a:t>οι δυο έννοιες «</a:t>
            </a:r>
            <a:r>
              <a:rPr lang="el-GR" sz="1800" b="1" dirty="0">
                <a:cs typeface="Arial" charset="0"/>
              </a:rPr>
              <a:t>εθελοντική</a:t>
            </a:r>
            <a:r>
              <a:rPr lang="el-GR" sz="1800" dirty="0">
                <a:cs typeface="Arial" charset="0"/>
              </a:rPr>
              <a:t>» και «</a:t>
            </a:r>
            <a:r>
              <a:rPr lang="el-GR" sz="1800" b="1" dirty="0">
                <a:cs typeface="Arial" charset="0"/>
              </a:rPr>
              <a:t>ελεύθερη</a:t>
            </a:r>
            <a:r>
              <a:rPr lang="el-GR" sz="1800" dirty="0">
                <a:cs typeface="Arial" charset="0"/>
              </a:rPr>
              <a:t>»</a:t>
            </a:r>
            <a:r>
              <a:rPr lang="el-GR" sz="1800" dirty="0"/>
              <a:t> </a:t>
            </a:r>
            <a:r>
              <a:rPr lang="el-GR" sz="1800" dirty="0">
                <a:cs typeface="Arial" charset="0"/>
              </a:rPr>
              <a:t>συμμετοχή είναι </a:t>
            </a:r>
            <a:r>
              <a:rPr lang="el-GR" sz="1800" b="1" dirty="0">
                <a:cs typeface="Arial" charset="0"/>
              </a:rPr>
              <a:t>συναφείς</a:t>
            </a:r>
            <a:r>
              <a:rPr lang="el-GR" sz="1800" dirty="0">
                <a:cs typeface="Arial" charset="0"/>
              </a:rPr>
              <a:t>,  δεν είναι όμως </a:t>
            </a:r>
            <a:r>
              <a:rPr lang="el-GR" sz="1800" b="1" dirty="0">
                <a:cs typeface="Arial" charset="0"/>
              </a:rPr>
              <a:t>ταυτόσημες</a:t>
            </a:r>
            <a:r>
              <a:rPr lang="el-GR" sz="1800" dirty="0">
                <a:cs typeface="Arial" charset="0"/>
              </a:rPr>
              <a:t>.  Η έννοια της </a:t>
            </a:r>
            <a:r>
              <a:rPr lang="el-GR" sz="1800" b="1" dirty="0">
                <a:cs typeface="Arial" charset="0"/>
              </a:rPr>
              <a:t>εθελοντικής συμμετοχής </a:t>
            </a:r>
            <a:r>
              <a:rPr lang="el-GR" sz="1800" dirty="0">
                <a:cs typeface="Arial" charset="0"/>
              </a:rPr>
              <a:t> αναφέρεται  στο </a:t>
            </a:r>
            <a:r>
              <a:rPr lang="el-GR" sz="1800" b="1" dirty="0">
                <a:cs typeface="Arial" charset="0"/>
              </a:rPr>
              <a:t>άτομο, </a:t>
            </a:r>
            <a:r>
              <a:rPr lang="el-GR" sz="1800" dirty="0">
                <a:cs typeface="Arial" charset="0"/>
              </a:rPr>
              <a:t>το υποψήφιο μέλος, ενώ η έννοια της </a:t>
            </a:r>
            <a:r>
              <a:rPr lang="el-GR" sz="1800" b="1" dirty="0">
                <a:cs typeface="Arial" charset="0"/>
              </a:rPr>
              <a:t>ελεύθερης συμμετοχής,</a:t>
            </a:r>
            <a:r>
              <a:rPr lang="el-GR" sz="1800" dirty="0">
                <a:cs typeface="Arial" charset="0"/>
              </a:rPr>
              <a:t> αναφέρεται στη συμπεριφορά του </a:t>
            </a:r>
            <a:r>
              <a:rPr lang="el-GR" sz="1800" b="1" dirty="0">
                <a:cs typeface="Arial" charset="0"/>
              </a:rPr>
              <a:t>συνεταιρισμού </a:t>
            </a:r>
            <a:r>
              <a:rPr lang="el-GR" sz="1800" dirty="0">
                <a:cs typeface="Arial" charset="0"/>
              </a:rPr>
              <a:t> προς τα υποψήφια μέλη.</a:t>
            </a:r>
            <a:endParaRPr lang="el-GR" sz="1800" b="1" dirty="0">
              <a:cs typeface="Arial" charset="0"/>
            </a:endParaRPr>
          </a:p>
          <a:p>
            <a:pPr>
              <a:spcAft>
                <a:spcPts val="1200"/>
              </a:spcAft>
            </a:pPr>
            <a:r>
              <a:rPr lang="el-GR" sz="1800" dirty="0">
                <a:cs typeface="Arial" charset="0"/>
              </a:rPr>
              <a:t>Η αρχή της </a:t>
            </a:r>
            <a:r>
              <a:rPr lang="el-GR" sz="1800" b="1" dirty="0">
                <a:cs typeface="Arial" charset="0"/>
              </a:rPr>
              <a:t>εθελοντικής</a:t>
            </a:r>
            <a:r>
              <a:rPr lang="el-GR" sz="1800" dirty="0">
                <a:cs typeface="Arial" charset="0"/>
              </a:rPr>
              <a:t> συμμετοχής βασίζεται στην </a:t>
            </a:r>
            <a:r>
              <a:rPr lang="el-GR" sz="1800" b="1" dirty="0">
                <a:cs typeface="Arial" charset="0"/>
              </a:rPr>
              <a:t>αυτοβοήθεια </a:t>
            </a:r>
            <a:r>
              <a:rPr lang="el-GR" sz="1800" dirty="0">
                <a:cs typeface="Arial" charset="0"/>
              </a:rPr>
              <a:t>και η αρχή της </a:t>
            </a:r>
            <a:r>
              <a:rPr lang="el-GR" sz="1800" b="1" dirty="0">
                <a:cs typeface="Arial" charset="0"/>
              </a:rPr>
              <a:t>ελεύθερης</a:t>
            </a:r>
            <a:r>
              <a:rPr lang="el-GR" sz="1800" dirty="0">
                <a:cs typeface="Arial" charset="0"/>
              </a:rPr>
              <a:t> συμμετοχής</a:t>
            </a:r>
            <a:r>
              <a:rPr lang="el-GR" sz="1800" b="1" dirty="0">
                <a:cs typeface="Arial" charset="0"/>
              </a:rPr>
              <a:t> </a:t>
            </a:r>
            <a:r>
              <a:rPr lang="el-GR" sz="1800" dirty="0">
                <a:cs typeface="Arial" charset="0"/>
              </a:rPr>
              <a:t>στην </a:t>
            </a:r>
            <a:r>
              <a:rPr lang="el-GR" sz="1800" b="1" dirty="0">
                <a:cs typeface="Arial" charset="0"/>
              </a:rPr>
              <a:t>αλληλοβοήθεια </a:t>
            </a:r>
            <a:r>
              <a:rPr lang="el-GR" sz="1800" dirty="0">
                <a:cs typeface="Arial" charset="0"/>
              </a:rPr>
              <a:t>(αλληλεγγύη</a:t>
            </a:r>
            <a:r>
              <a:rPr lang="el-GR" sz="1800" b="1" dirty="0">
                <a:cs typeface="Arial" charset="0"/>
              </a:rPr>
              <a:t>) </a:t>
            </a:r>
            <a:r>
              <a:rPr lang="el-GR" sz="1800" dirty="0">
                <a:cs typeface="Arial" charset="0"/>
              </a:rPr>
              <a:t>των μελών του συνεταιρισμού και εκφράζει το αλτρουιστικό πνεύμα του συνεργατισμού, αφού τα κεφάλαια των σημερινών μελών τίθενται στη διάθεση και των νέων μελών.</a:t>
            </a:r>
            <a:r>
              <a:rPr lang="el-GR" sz="2000" b="1" dirty="0">
                <a:cs typeface="Arial" charset="0"/>
              </a:rPr>
              <a:t> </a:t>
            </a:r>
            <a:endParaRPr lang="en-US" sz="2000" b="1" dirty="0">
              <a:cs typeface="Arial" charset="0"/>
            </a:endParaRPr>
          </a:p>
          <a:p>
            <a:pPr>
              <a:buNone/>
            </a:pPr>
            <a:endParaRPr lang="en-US" sz="2000" b="1" dirty="0">
              <a:cs typeface="Arial" charset="0"/>
            </a:endParaRPr>
          </a:p>
          <a:p>
            <a:pPr>
              <a:buNone/>
            </a:pPr>
            <a:r>
              <a:rPr lang="en-US" sz="2000" b="1" dirty="0">
                <a:cs typeface="Arial" charset="0"/>
              </a:rPr>
              <a:t>H</a:t>
            </a:r>
            <a:r>
              <a:rPr lang="el-GR" sz="2000" b="1" dirty="0">
                <a:cs typeface="Arial" charset="0"/>
              </a:rPr>
              <a:t> νομική όψη της αρχής</a:t>
            </a:r>
            <a:r>
              <a:rPr lang="el-GR" sz="1800" b="1" dirty="0">
                <a:cs typeface="Arial" charset="0"/>
              </a:rPr>
              <a:t>¨:  </a:t>
            </a:r>
            <a:r>
              <a:rPr lang="el-GR" sz="1800" dirty="0">
                <a:cs typeface="Arial" charset="0"/>
              </a:rPr>
              <a:t>	</a:t>
            </a:r>
            <a:endParaRPr lang="el-GR" sz="1800" b="1" dirty="0">
              <a:cs typeface="Arial" charset="0"/>
            </a:endParaRPr>
          </a:p>
          <a:p>
            <a:pPr algn="just">
              <a:lnSpc>
                <a:spcPct val="125000"/>
              </a:lnSpc>
            </a:pPr>
            <a:r>
              <a:rPr lang="el-GR" sz="1800" dirty="0">
                <a:cs typeface="Arial" charset="0"/>
              </a:rPr>
              <a:t>η αρχή της </a:t>
            </a:r>
            <a:r>
              <a:rPr lang="el-GR" sz="1800" b="1" dirty="0">
                <a:cs typeface="Arial" charset="0"/>
              </a:rPr>
              <a:t>εθελοντικής και ελεύθερης συμμετοχής </a:t>
            </a:r>
            <a:r>
              <a:rPr lang="el-GR" sz="1800" dirty="0">
                <a:cs typeface="Arial" charset="0"/>
              </a:rPr>
              <a:t> των ατόμων σε συνεταιρισμούς πηγάζει από την </a:t>
            </a:r>
            <a:r>
              <a:rPr lang="el-GR" sz="1800" dirty="0">
                <a:solidFill>
                  <a:srgbClr val="38741A"/>
                </a:solidFill>
                <a:cs typeface="Arial" charset="0"/>
              </a:rPr>
              <a:t>«</a:t>
            </a:r>
            <a:r>
              <a:rPr lang="el-GR" sz="1800" b="1" dirty="0">
                <a:solidFill>
                  <a:srgbClr val="38741A"/>
                </a:solidFill>
                <a:cs typeface="Arial" charset="0"/>
              </a:rPr>
              <a:t>ελευθερία του συνεταιρίζεσθαι» </a:t>
            </a:r>
            <a:r>
              <a:rPr lang="el-GR" sz="1800" dirty="0">
                <a:cs typeface="Arial" charset="0"/>
              </a:rPr>
              <a:t>που είναι ένα από τα συνταγματικά καθιερωμένα </a:t>
            </a:r>
            <a:r>
              <a:rPr lang="el-GR" sz="1800" b="1" dirty="0">
                <a:cs typeface="Arial" charset="0"/>
              </a:rPr>
              <a:t>ατομικά δικαιώματα </a:t>
            </a:r>
            <a:r>
              <a:rPr lang="el-GR" sz="1800" dirty="0">
                <a:cs typeface="Arial" charset="0"/>
              </a:rPr>
              <a:t>του  ανθρώπου, </a:t>
            </a:r>
            <a:endParaRPr lang="el-GR" sz="1800" b="1" dirty="0">
              <a:cs typeface="Arial" charset="0"/>
            </a:endParaRPr>
          </a:p>
          <a:p>
            <a:pPr algn="just">
              <a:lnSpc>
                <a:spcPct val="110000"/>
              </a:lnSpc>
            </a:pPr>
            <a:endParaRPr lang="el-GR" sz="1800" dirty="0"/>
          </a:p>
        </p:txBody>
      </p:sp>
    </p:spTree>
    <p:extLst>
      <p:ext uri="{BB962C8B-B14F-4D97-AF65-F5344CB8AC3E}">
        <p14:creationId xmlns:p14="http://schemas.microsoft.com/office/powerpoint/2010/main" xmlns="" val="201604173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cs typeface="Arial" charset="0"/>
              </a:rPr>
              <a:t>Δ)Το νόημα και η σημασία της αρχής</a:t>
            </a:r>
            <a:r>
              <a:rPr lang="el-GR" sz="3600" dirty="0">
                <a:cs typeface="Arial" charset="0"/>
              </a:rPr>
              <a:t> </a:t>
            </a:r>
            <a:endParaRPr lang="el-GR" dirty="0"/>
          </a:p>
        </p:txBody>
      </p:sp>
      <p:sp>
        <p:nvSpPr>
          <p:cNvPr id="201731" name="Rectangle 3"/>
          <p:cNvSpPr>
            <a:spLocks noGrp="1" noChangeArrowheads="1"/>
          </p:cNvSpPr>
          <p:nvPr>
            <p:ph idx="1"/>
          </p:nvPr>
        </p:nvSpPr>
        <p:spPr/>
        <p:txBody>
          <a:bodyPr/>
          <a:lstStyle/>
          <a:p>
            <a:pPr algn="just">
              <a:lnSpc>
                <a:spcPct val="110000"/>
              </a:lnSpc>
              <a:buFontTx/>
              <a:buNone/>
            </a:pPr>
            <a:r>
              <a:rPr lang="el-GR" sz="1800" b="1" dirty="0">
                <a:cs typeface="Arial" charset="0"/>
              </a:rPr>
              <a:t>	</a:t>
            </a:r>
            <a:r>
              <a:rPr lang="en-US" sz="1800" b="1" dirty="0">
                <a:cs typeface="Arial" charset="0"/>
              </a:rPr>
              <a:t>	</a:t>
            </a:r>
          </a:p>
          <a:p>
            <a:pPr algn="just">
              <a:lnSpc>
                <a:spcPct val="110000"/>
              </a:lnSpc>
            </a:pPr>
            <a:r>
              <a:rPr lang="el-GR" sz="2400" dirty="0">
                <a:cs typeface="Arial" charset="0"/>
              </a:rPr>
              <a:t>Η σημασία της εθελοντικής και ελεύθερης  συμμετοχής των ατόμων σε συνεταιρισμούς  είναι να </a:t>
            </a:r>
            <a:r>
              <a:rPr lang="el-GR" sz="2400" b="1" dirty="0">
                <a:solidFill>
                  <a:srgbClr val="38741A"/>
                </a:solidFill>
                <a:cs typeface="Arial" charset="0"/>
              </a:rPr>
              <a:t>ενθαρρυνθεί η συμμετοχή </a:t>
            </a:r>
            <a:r>
              <a:rPr lang="el-GR" sz="2400" dirty="0">
                <a:cs typeface="Arial" charset="0"/>
              </a:rPr>
              <a:t>τους στο συνεταιρισμό της  περιοχής τους και προπαντός να επιτευχθεί η </a:t>
            </a:r>
            <a:r>
              <a:rPr lang="el-GR" sz="2400" b="1" dirty="0">
                <a:cs typeface="Arial" charset="0"/>
              </a:rPr>
              <a:t>καθολική  </a:t>
            </a:r>
            <a:r>
              <a:rPr lang="el-GR" sz="2400" b="1" dirty="0">
                <a:solidFill>
                  <a:srgbClr val="38741A"/>
                </a:solidFill>
                <a:cs typeface="Arial" charset="0"/>
              </a:rPr>
              <a:t>συμμετοχή των μελών</a:t>
            </a:r>
            <a:r>
              <a:rPr lang="el-GR" sz="2400" dirty="0">
                <a:solidFill>
                  <a:srgbClr val="38741A"/>
                </a:solidFill>
                <a:cs typeface="Arial" charset="0"/>
              </a:rPr>
              <a:t> </a:t>
            </a:r>
            <a:r>
              <a:rPr lang="el-GR" sz="2400" dirty="0">
                <a:cs typeface="Arial" charset="0"/>
              </a:rPr>
              <a:t>του συνεταιρισμού στις διάφορες </a:t>
            </a:r>
            <a:r>
              <a:rPr lang="el-GR" sz="2400" b="1" dirty="0">
                <a:cs typeface="Arial" charset="0"/>
              </a:rPr>
              <a:t>οικονομικές δραστηριότητές</a:t>
            </a:r>
            <a:r>
              <a:rPr lang="el-GR" sz="2400" dirty="0">
                <a:cs typeface="Arial" charset="0"/>
              </a:rPr>
              <a:t> του για να αυξηθεί ο</a:t>
            </a:r>
            <a:r>
              <a:rPr lang="el-GR" sz="2400" b="1" dirty="0">
                <a:cs typeface="Arial" charset="0"/>
              </a:rPr>
              <a:t> όγκος</a:t>
            </a:r>
            <a:r>
              <a:rPr lang="el-GR" sz="2400" dirty="0">
                <a:cs typeface="Arial" charset="0"/>
              </a:rPr>
              <a:t> των συναλλαγών του, δηλαδή η ποσότητα των προϊόντων που παράγει, μεταποιεί, εμπορεύεται κλπ., αυξάνοντας τη </a:t>
            </a:r>
            <a:r>
              <a:rPr lang="el-GR" sz="2400" b="1" dirty="0">
                <a:solidFill>
                  <a:srgbClr val="38741A"/>
                </a:solidFill>
                <a:cs typeface="Arial" charset="0"/>
              </a:rPr>
              <a:t>διαπραγματευτική δύναμη</a:t>
            </a:r>
            <a:r>
              <a:rPr lang="el-GR" sz="2400" dirty="0">
                <a:solidFill>
                  <a:srgbClr val="38741A"/>
                </a:solidFill>
                <a:cs typeface="Arial" charset="0"/>
              </a:rPr>
              <a:t> </a:t>
            </a:r>
            <a:r>
              <a:rPr lang="el-GR" sz="2400" dirty="0">
                <a:cs typeface="Arial" charset="0"/>
              </a:rPr>
              <a:t>του συνεταιρισμού κατά τις συναλλαγές ή πετυχαίνοντας </a:t>
            </a:r>
            <a:r>
              <a:rPr lang="el-GR" sz="2400" b="1" dirty="0">
                <a:cs typeface="Arial" charset="0"/>
              </a:rPr>
              <a:t>οικονομίες μεγέθους</a:t>
            </a:r>
            <a:r>
              <a:rPr lang="el-GR" sz="2400" dirty="0">
                <a:cs typeface="Arial" charset="0"/>
              </a:rPr>
              <a:t> κατά την παραγωγή  και έτσι να λειτουργεί αποδοτικότερα προς όφελος των μελών του και ολόκληρης της κοινωνίας.  </a:t>
            </a:r>
            <a:endParaRPr lang="el-GR" sz="2400" b="1" dirty="0">
              <a:cs typeface="Arial" charset="0"/>
            </a:endParaRPr>
          </a:p>
          <a:p>
            <a:pPr algn="just">
              <a:lnSpc>
                <a:spcPct val="110000"/>
              </a:lnSpc>
              <a:buFontTx/>
              <a:buNone/>
            </a:pPr>
            <a:r>
              <a:rPr lang="el-GR" sz="1800" dirty="0">
                <a:cs typeface="Arial" charset="0"/>
              </a:rPr>
              <a:t>	</a:t>
            </a:r>
            <a:r>
              <a:rPr lang="en-US" sz="1800" dirty="0">
                <a:cs typeface="Arial" charset="0"/>
              </a:rPr>
              <a:t>	</a:t>
            </a:r>
            <a:endParaRPr lang="el-GR" dirty="0"/>
          </a:p>
        </p:txBody>
      </p:sp>
    </p:spTree>
    <p:extLst>
      <p:ext uri="{BB962C8B-B14F-4D97-AF65-F5344CB8AC3E}">
        <p14:creationId xmlns:p14="http://schemas.microsoft.com/office/powerpoint/2010/main" xmlns="" val="322636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lstStyle/>
          <a:p>
            <a:r>
              <a:rPr lang="el-GR" sz="2800" b="1" dirty="0">
                <a:cs typeface="Arial" charset="0"/>
              </a:rPr>
              <a:t>Ελευθερία Συμμετοχής &amp; Αποδοτικότητα</a:t>
            </a:r>
          </a:p>
        </p:txBody>
      </p:sp>
      <p:sp>
        <p:nvSpPr>
          <p:cNvPr id="45059" name="Rectangle 3"/>
          <p:cNvSpPr>
            <a:spLocks noGrp="1" noChangeArrowheads="1"/>
          </p:cNvSpPr>
          <p:nvPr>
            <p:ph idx="1"/>
          </p:nvPr>
        </p:nvSpPr>
        <p:spPr/>
        <p:txBody>
          <a:bodyPr>
            <a:normAutofit fontScale="92500" lnSpcReduction="20000"/>
          </a:bodyPr>
          <a:lstStyle/>
          <a:p>
            <a:pPr>
              <a:lnSpc>
                <a:spcPct val="90000"/>
              </a:lnSpc>
              <a:buFontTx/>
              <a:buNone/>
            </a:pPr>
            <a:r>
              <a:rPr lang="en-US" sz="1800" dirty="0">
                <a:cs typeface="Arial" charset="0"/>
              </a:rPr>
              <a:t>	</a:t>
            </a:r>
            <a:r>
              <a:rPr lang="el-GR" sz="1800" dirty="0">
                <a:cs typeface="Arial" charset="0"/>
              </a:rPr>
              <a:t>Η σχέση αυτή παριστάνεται γραφικά με την καμπύλη (ΕΑ) που έχει αρνητική κλίση και όπου στον κάθετο άξονα παριστάνεται η ελευθερία των ατόμων και στον οριζόντιο η αποδοτικότητα του συνεταιρισμού, </a:t>
            </a:r>
            <a:endParaRPr lang="el-GR" sz="1800" b="1" dirty="0">
              <a:cs typeface="Arial" charset="0"/>
            </a:endParaRPr>
          </a:p>
          <a:p>
            <a:pPr>
              <a:lnSpc>
                <a:spcPct val="90000"/>
              </a:lnSpc>
              <a:buFontTx/>
              <a:buNone/>
            </a:pPr>
            <a:r>
              <a:rPr lang="el-GR" sz="1600" dirty="0">
                <a:cs typeface="Arial" charset="0"/>
              </a:rPr>
              <a:t> </a:t>
            </a:r>
            <a:endParaRPr lang="el-GR" sz="1600" b="1" dirty="0">
              <a:cs typeface="Arial" charset="0"/>
            </a:endParaRPr>
          </a:p>
          <a:p>
            <a:pPr>
              <a:lnSpc>
                <a:spcPct val="90000"/>
              </a:lnSpc>
              <a:buFontTx/>
              <a:buNone/>
            </a:pPr>
            <a:r>
              <a:rPr lang="el-GR" sz="1600" dirty="0">
                <a:cs typeface="Arial" charset="0"/>
              </a:rPr>
              <a:t> </a:t>
            </a:r>
            <a:endParaRPr lang="el-GR" sz="1600" b="1" dirty="0">
              <a:cs typeface="Arial" charset="0"/>
            </a:endParaRPr>
          </a:p>
          <a:p>
            <a:pPr>
              <a:lnSpc>
                <a:spcPct val="90000"/>
              </a:lnSpc>
              <a:buFontTx/>
              <a:buNone/>
            </a:pPr>
            <a:r>
              <a:rPr lang="el-GR" sz="1600" dirty="0"/>
              <a:t/>
            </a:r>
            <a:br>
              <a:rPr lang="el-GR" sz="1600" dirty="0"/>
            </a:br>
            <a:r>
              <a:rPr lang="el-GR" sz="1600" dirty="0">
                <a:cs typeface="Arial" charset="0"/>
              </a:rPr>
              <a:t>       </a:t>
            </a:r>
            <a:r>
              <a:rPr lang="en-US" sz="1600" dirty="0">
                <a:cs typeface="Arial" charset="0"/>
              </a:rPr>
              <a:t> </a:t>
            </a:r>
            <a:r>
              <a:rPr lang="el-GR" sz="1600" dirty="0">
                <a:cs typeface="Arial" charset="0"/>
              </a:rPr>
              <a:t>Ε   </a:t>
            </a:r>
            <a:endParaRPr lang="el-GR" sz="1600" b="1" dirty="0">
              <a:cs typeface="Arial" charset="0"/>
            </a:endParaRPr>
          </a:p>
          <a:p>
            <a:pPr>
              <a:lnSpc>
                <a:spcPct val="90000"/>
              </a:lnSpc>
              <a:buFontTx/>
              <a:buNone/>
            </a:pPr>
            <a:r>
              <a:rPr lang="el-GR" sz="1600" dirty="0">
                <a:cs typeface="Arial" charset="0"/>
              </a:rPr>
              <a:t>              λ   α</a:t>
            </a:r>
            <a:endParaRPr lang="el-GR" sz="1600" b="1" dirty="0">
              <a:cs typeface="Arial" charset="0"/>
            </a:endParaRPr>
          </a:p>
          <a:p>
            <a:pPr>
              <a:lnSpc>
                <a:spcPct val="90000"/>
              </a:lnSpc>
              <a:buFontTx/>
              <a:buNone/>
            </a:pPr>
            <a:r>
              <a:rPr lang="el-GR" sz="1600" dirty="0">
                <a:cs typeface="Arial" charset="0"/>
              </a:rPr>
              <a:t>              ε   τ</a:t>
            </a:r>
            <a:endParaRPr lang="el-GR" sz="1600" b="1" dirty="0">
              <a:cs typeface="Arial" charset="0"/>
            </a:endParaRPr>
          </a:p>
          <a:p>
            <a:pPr>
              <a:lnSpc>
                <a:spcPct val="90000"/>
              </a:lnSpc>
              <a:buFontTx/>
              <a:buNone/>
            </a:pPr>
            <a:r>
              <a:rPr lang="el-GR" sz="1600" dirty="0">
                <a:cs typeface="Arial" charset="0"/>
              </a:rPr>
              <a:t>              υ   ό </a:t>
            </a:r>
            <a:r>
              <a:rPr lang="el-GR" sz="1600" dirty="0"/>
              <a:t>  </a:t>
            </a:r>
            <a:r>
              <a:rPr lang="el-GR" sz="1600" dirty="0">
                <a:cs typeface="Arial" charset="0"/>
              </a:rPr>
              <a:t> </a:t>
            </a:r>
            <a:r>
              <a:rPr lang="el-GR" sz="1600" dirty="0"/>
              <a:t>  </a:t>
            </a:r>
            <a:r>
              <a:rPr lang="el-GR" sz="1600" dirty="0">
                <a:cs typeface="Arial" charset="0"/>
              </a:rPr>
              <a:t>Ε</a:t>
            </a:r>
            <a:r>
              <a:rPr lang="el-GR" sz="1600" baseline="-30000" dirty="0">
                <a:cs typeface="Arial" charset="0"/>
              </a:rPr>
              <a:t>2</a:t>
            </a:r>
            <a:endParaRPr lang="el-GR" sz="1600" b="1" dirty="0">
              <a:cs typeface="Arial" charset="0"/>
            </a:endParaRPr>
          </a:p>
          <a:p>
            <a:pPr>
              <a:lnSpc>
                <a:spcPct val="90000"/>
              </a:lnSpc>
              <a:buFontTx/>
              <a:buNone/>
            </a:pPr>
            <a:r>
              <a:rPr lang="el-GR" sz="1600" dirty="0">
                <a:cs typeface="Arial" charset="0"/>
              </a:rPr>
              <a:t>              θ   μ</a:t>
            </a:r>
            <a:endParaRPr lang="el-GR" sz="1600" b="1" dirty="0">
              <a:cs typeface="Arial" charset="0"/>
            </a:endParaRPr>
          </a:p>
          <a:p>
            <a:pPr>
              <a:lnSpc>
                <a:spcPct val="90000"/>
              </a:lnSpc>
              <a:buFontTx/>
              <a:buNone/>
            </a:pPr>
            <a:r>
              <a:rPr lang="el-GR" sz="1600" dirty="0">
                <a:cs typeface="Arial" charset="0"/>
              </a:rPr>
              <a:t>              ε   ω  </a:t>
            </a:r>
            <a:r>
              <a:rPr lang="el-GR" sz="1600" dirty="0"/>
              <a:t>    </a:t>
            </a:r>
            <a:r>
              <a:rPr lang="el-GR" sz="1600" dirty="0">
                <a:cs typeface="Arial" charset="0"/>
              </a:rPr>
              <a:t>Ε</a:t>
            </a:r>
            <a:r>
              <a:rPr lang="el-GR" sz="1600" baseline="-30000" dirty="0">
                <a:cs typeface="Arial" charset="0"/>
              </a:rPr>
              <a:t>1</a:t>
            </a:r>
            <a:endParaRPr lang="el-GR" sz="1600" b="1" dirty="0">
              <a:cs typeface="Arial" charset="0"/>
            </a:endParaRPr>
          </a:p>
          <a:p>
            <a:pPr>
              <a:lnSpc>
                <a:spcPct val="90000"/>
              </a:lnSpc>
              <a:buFontTx/>
              <a:buNone/>
            </a:pPr>
            <a:r>
              <a:rPr lang="el-GR" sz="1600" dirty="0">
                <a:cs typeface="Arial" charset="0"/>
              </a:rPr>
              <a:t>              ρ   ν                                                 ΕΑ</a:t>
            </a:r>
            <a:endParaRPr lang="el-GR" sz="1600" b="1" dirty="0">
              <a:cs typeface="Arial" charset="0"/>
            </a:endParaRPr>
          </a:p>
          <a:p>
            <a:pPr>
              <a:lnSpc>
                <a:spcPct val="90000"/>
              </a:lnSpc>
              <a:buFontTx/>
              <a:buNone/>
            </a:pPr>
            <a:r>
              <a:rPr lang="el-GR" sz="1600" dirty="0">
                <a:cs typeface="Arial" charset="0"/>
              </a:rPr>
              <a:t>              ί                                                      </a:t>
            </a:r>
            <a:endParaRPr lang="el-GR" sz="1600" b="1" dirty="0">
              <a:cs typeface="Arial" charset="0"/>
            </a:endParaRPr>
          </a:p>
          <a:p>
            <a:pPr>
              <a:lnSpc>
                <a:spcPct val="90000"/>
              </a:lnSpc>
              <a:buFontTx/>
              <a:buNone/>
            </a:pPr>
            <a:r>
              <a:rPr lang="el-GR" sz="1600" dirty="0">
                <a:cs typeface="Arial" charset="0"/>
              </a:rPr>
              <a:t>              α                   </a:t>
            </a:r>
            <a:r>
              <a:rPr lang="el-GR" sz="1600" dirty="0"/>
              <a:t>            </a:t>
            </a:r>
            <a:r>
              <a:rPr lang="el-GR" sz="1600" dirty="0">
                <a:cs typeface="Arial" charset="0"/>
              </a:rPr>
              <a:t> 0     </a:t>
            </a:r>
            <a:r>
              <a:rPr lang="el-GR" sz="1600" dirty="0"/>
              <a:t>  </a:t>
            </a:r>
            <a:r>
              <a:rPr lang="el-GR" sz="1600" dirty="0">
                <a:cs typeface="Arial" charset="0"/>
              </a:rPr>
              <a:t>Α</a:t>
            </a:r>
            <a:r>
              <a:rPr lang="el-GR" sz="1600" baseline="-30000" dirty="0">
                <a:cs typeface="Arial" charset="0"/>
              </a:rPr>
              <a:t>1                      </a:t>
            </a:r>
            <a:r>
              <a:rPr lang="el-GR" sz="1600" dirty="0">
                <a:cs typeface="Arial" charset="0"/>
              </a:rPr>
              <a:t>Α</a:t>
            </a:r>
            <a:r>
              <a:rPr lang="el-GR" sz="1600" baseline="-30000" dirty="0">
                <a:cs typeface="Arial" charset="0"/>
              </a:rPr>
              <a:t>2</a:t>
            </a:r>
            <a:endParaRPr lang="el-GR" sz="1600" b="1" dirty="0">
              <a:cs typeface="Arial" charset="0"/>
            </a:endParaRPr>
          </a:p>
          <a:p>
            <a:pPr>
              <a:lnSpc>
                <a:spcPct val="90000"/>
              </a:lnSpc>
              <a:buFontTx/>
              <a:buNone/>
            </a:pPr>
            <a:r>
              <a:rPr lang="el-GR" sz="1600" dirty="0">
                <a:cs typeface="Arial" charset="0"/>
              </a:rPr>
              <a:t>                              </a:t>
            </a:r>
            <a:r>
              <a:rPr lang="el-GR" sz="1600" dirty="0"/>
              <a:t>               </a:t>
            </a:r>
            <a:r>
              <a:rPr lang="el-GR" sz="1600" dirty="0">
                <a:cs typeface="Arial" charset="0"/>
              </a:rPr>
              <a:t>Αποδοτικότητα συνεταιρισμών</a:t>
            </a:r>
            <a:endParaRPr lang="el-GR" sz="1600" b="1" dirty="0">
              <a:cs typeface="Arial" charset="0"/>
            </a:endParaRPr>
          </a:p>
          <a:p>
            <a:pPr>
              <a:lnSpc>
                <a:spcPct val="90000"/>
              </a:lnSpc>
              <a:buFontTx/>
              <a:buNone/>
            </a:pPr>
            <a:r>
              <a:rPr lang="el-GR" sz="1600" dirty="0">
                <a:cs typeface="Arial" charset="0"/>
              </a:rPr>
              <a:t> </a:t>
            </a:r>
            <a:endParaRPr lang="el-GR" sz="1600" b="1" dirty="0">
              <a:cs typeface="Arial" charset="0"/>
            </a:endParaRPr>
          </a:p>
          <a:p>
            <a:pPr>
              <a:lnSpc>
                <a:spcPct val="90000"/>
              </a:lnSpc>
              <a:buFontTx/>
              <a:buNone/>
            </a:pPr>
            <a:endParaRPr lang="el-GR" sz="1600" b="1" dirty="0">
              <a:cs typeface="Arial" charset="0"/>
            </a:endParaRPr>
          </a:p>
          <a:p>
            <a:pPr>
              <a:lnSpc>
                <a:spcPct val="90000"/>
              </a:lnSpc>
              <a:buFontTx/>
              <a:buNone/>
            </a:pPr>
            <a:r>
              <a:rPr lang="en-US" sz="1800" i="1" dirty="0">
                <a:cs typeface="Arial" charset="0"/>
              </a:rPr>
              <a:t>			</a:t>
            </a:r>
            <a:r>
              <a:rPr lang="el-GR" sz="1800" i="1" dirty="0">
                <a:cs typeface="Arial" charset="0"/>
              </a:rPr>
              <a:t>Σχέση μεταξύ ελευθερίας ατόμων και αποδοτικότητας των </a:t>
            </a:r>
            <a:r>
              <a:rPr lang="en-US" sz="1800" i="1" dirty="0">
                <a:cs typeface="Arial" charset="0"/>
              </a:rPr>
              <a:t> </a:t>
            </a:r>
            <a:r>
              <a:rPr lang="el-GR" sz="1800" i="1" dirty="0">
                <a:cs typeface="Arial" charset="0"/>
              </a:rPr>
              <a:t>συνεταιρισμών</a:t>
            </a:r>
            <a:endParaRPr lang="el-GR" sz="1800" dirty="0"/>
          </a:p>
        </p:txBody>
      </p:sp>
      <p:sp>
        <p:nvSpPr>
          <p:cNvPr id="45060" name="Line 4"/>
          <p:cNvSpPr>
            <a:spLocks noChangeShapeType="1"/>
          </p:cNvSpPr>
          <p:nvPr/>
        </p:nvSpPr>
        <p:spPr bwMode="auto">
          <a:xfrm flipV="1">
            <a:off x="4383957" y="2132857"/>
            <a:ext cx="1587" cy="2606675"/>
          </a:xfrm>
          <a:prstGeom prst="line">
            <a:avLst/>
          </a:prstGeom>
          <a:noFill/>
          <a:ln w="28575">
            <a:solidFill>
              <a:srgbClr val="000000"/>
            </a:solidFill>
            <a:round/>
            <a:headEnd/>
            <a:tailEnd type="triangle" w="med" len="med"/>
          </a:ln>
        </p:spPr>
        <p:txBody>
          <a:bodyPr/>
          <a:lstStyle/>
          <a:p>
            <a:endParaRPr lang="el-GR" dirty="0"/>
          </a:p>
        </p:txBody>
      </p:sp>
      <p:sp>
        <p:nvSpPr>
          <p:cNvPr id="45061" name="Line 5"/>
          <p:cNvSpPr>
            <a:spLocks noChangeShapeType="1"/>
          </p:cNvSpPr>
          <p:nvPr/>
        </p:nvSpPr>
        <p:spPr bwMode="auto">
          <a:xfrm>
            <a:off x="4383956" y="4739531"/>
            <a:ext cx="3224212" cy="1588"/>
          </a:xfrm>
          <a:prstGeom prst="line">
            <a:avLst/>
          </a:prstGeom>
          <a:noFill/>
          <a:ln w="28575">
            <a:solidFill>
              <a:srgbClr val="000000"/>
            </a:solidFill>
            <a:round/>
            <a:headEnd/>
            <a:tailEnd type="triangle" w="med" len="med"/>
          </a:ln>
        </p:spPr>
        <p:txBody>
          <a:bodyPr/>
          <a:lstStyle/>
          <a:p>
            <a:endParaRPr lang="el-GR" dirty="0"/>
          </a:p>
        </p:txBody>
      </p:sp>
      <p:sp>
        <p:nvSpPr>
          <p:cNvPr id="45062" name="Arc 6"/>
          <p:cNvSpPr>
            <a:spLocks/>
          </p:cNvSpPr>
          <p:nvPr/>
        </p:nvSpPr>
        <p:spPr bwMode="auto">
          <a:xfrm flipH="1" flipV="1">
            <a:off x="4612556" y="2529731"/>
            <a:ext cx="1905000" cy="1447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a:tailEnd/>
          </a:ln>
        </p:spPr>
        <p:txBody>
          <a:bodyPr/>
          <a:lstStyle/>
          <a:p>
            <a:endParaRPr lang="el-GR" dirty="0"/>
          </a:p>
        </p:txBody>
      </p:sp>
      <p:sp>
        <p:nvSpPr>
          <p:cNvPr id="45063" name="Line 7"/>
          <p:cNvSpPr>
            <a:spLocks noChangeShapeType="1"/>
          </p:cNvSpPr>
          <p:nvPr/>
        </p:nvSpPr>
        <p:spPr bwMode="auto">
          <a:xfrm>
            <a:off x="4383956" y="3367931"/>
            <a:ext cx="533400" cy="0"/>
          </a:xfrm>
          <a:prstGeom prst="line">
            <a:avLst/>
          </a:prstGeom>
          <a:noFill/>
          <a:ln w="28575" cap="rnd">
            <a:solidFill>
              <a:srgbClr val="000000"/>
            </a:solidFill>
            <a:prstDash val="sysDot"/>
            <a:round/>
            <a:headEnd/>
            <a:tailEnd/>
          </a:ln>
        </p:spPr>
        <p:txBody>
          <a:bodyPr/>
          <a:lstStyle/>
          <a:p>
            <a:endParaRPr lang="el-GR" dirty="0"/>
          </a:p>
        </p:txBody>
      </p:sp>
      <p:sp>
        <p:nvSpPr>
          <p:cNvPr id="45064" name="Line 8"/>
          <p:cNvSpPr>
            <a:spLocks noChangeShapeType="1"/>
          </p:cNvSpPr>
          <p:nvPr/>
        </p:nvSpPr>
        <p:spPr bwMode="auto">
          <a:xfrm>
            <a:off x="4726857" y="3002807"/>
            <a:ext cx="1587" cy="1736725"/>
          </a:xfrm>
          <a:prstGeom prst="line">
            <a:avLst/>
          </a:prstGeom>
          <a:noFill/>
          <a:ln w="28575" cap="rnd">
            <a:solidFill>
              <a:srgbClr val="000000"/>
            </a:solidFill>
            <a:prstDash val="sysDot"/>
            <a:round/>
            <a:headEnd/>
            <a:tailEnd/>
          </a:ln>
        </p:spPr>
        <p:txBody>
          <a:bodyPr/>
          <a:lstStyle/>
          <a:p>
            <a:endParaRPr lang="el-GR" dirty="0"/>
          </a:p>
        </p:txBody>
      </p:sp>
      <p:sp>
        <p:nvSpPr>
          <p:cNvPr id="45065" name="Line 9"/>
          <p:cNvSpPr>
            <a:spLocks noChangeShapeType="1"/>
          </p:cNvSpPr>
          <p:nvPr/>
        </p:nvSpPr>
        <p:spPr bwMode="auto">
          <a:xfrm>
            <a:off x="4383956" y="3939431"/>
            <a:ext cx="1465262" cy="1588"/>
          </a:xfrm>
          <a:prstGeom prst="line">
            <a:avLst/>
          </a:prstGeom>
          <a:noFill/>
          <a:ln w="28575" cap="rnd">
            <a:solidFill>
              <a:srgbClr val="000000"/>
            </a:solidFill>
            <a:prstDash val="sysDot"/>
            <a:round/>
            <a:headEnd/>
            <a:tailEnd/>
          </a:ln>
        </p:spPr>
        <p:txBody>
          <a:bodyPr/>
          <a:lstStyle/>
          <a:p>
            <a:endParaRPr lang="el-GR" dirty="0"/>
          </a:p>
        </p:txBody>
      </p:sp>
      <p:sp>
        <p:nvSpPr>
          <p:cNvPr id="45066" name="Line 10"/>
          <p:cNvSpPr>
            <a:spLocks noChangeShapeType="1"/>
          </p:cNvSpPr>
          <p:nvPr/>
        </p:nvSpPr>
        <p:spPr bwMode="auto">
          <a:xfrm>
            <a:off x="5526957" y="3726707"/>
            <a:ext cx="1587" cy="1012825"/>
          </a:xfrm>
          <a:prstGeom prst="line">
            <a:avLst/>
          </a:prstGeom>
          <a:noFill/>
          <a:ln w="28575" cap="rnd">
            <a:solidFill>
              <a:srgbClr val="000000"/>
            </a:solidFill>
            <a:prstDash val="sysDot"/>
            <a:round/>
            <a:headEnd/>
            <a:tailEnd/>
          </a:ln>
        </p:spPr>
        <p:txBody>
          <a:bodyPr/>
          <a:lstStyle/>
          <a:p>
            <a:endParaRPr lang="el-GR" dirty="0"/>
          </a:p>
        </p:txBody>
      </p:sp>
      <p:pic>
        <p:nvPicPr>
          <p:cNvPr id="2" name="Εικόνα 1"/>
          <p:cNvPicPr>
            <a:picLocks noChangeAspect="1"/>
          </p:cNvPicPr>
          <p:nvPr/>
        </p:nvPicPr>
        <p:blipFill>
          <a:blip r:embed="rId3"/>
          <a:stretch>
            <a:fillRect/>
          </a:stretch>
        </p:blipFill>
        <p:spPr>
          <a:xfrm>
            <a:off x="1285249" y="2143968"/>
            <a:ext cx="7425577" cy="3667125"/>
          </a:xfrm>
          <a:prstGeom prst="rect">
            <a:avLst/>
          </a:prstGeom>
        </p:spPr>
      </p:pic>
    </p:spTree>
    <p:extLst>
      <p:ext uri="{BB962C8B-B14F-4D97-AF65-F5344CB8AC3E}">
        <p14:creationId xmlns:p14="http://schemas.microsoft.com/office/powerpoint/2010/main" xmlns="" val="894699845"/>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l-GR" sz="2800" b="1" dirty="0">
                <a:cs typeface="Arial" charset="0"/>
              </a:rPr>
              <a:t>Ελευθερία Συμμετοχής &amp; αποδοτικότητα Συνεταιρισμών </a:t>
            </a:r>
          </a:p>
        </p:txBody>
      </p:sp>
      <p:sp>
        <p:nvSpPr>
          <p:cNvPr id="44035" name="Rectangle 3"/>
          <p:cNvSpPr>
            <a:spLocks noGrp="1" noChangeArrowheads="1"/>
          </p:cNvSpPr>
          <p:nvPr>
            <p:ph idx="1"/>
          </p:nvPr>
        </p:nvSpPr>
        <p:spPr/>
        <p:txBody>
          <a:bodyPr/>
          <a:lstStyle/>
          <a:p>
            <a:pPr algn="just">
              <a:lnSpc>
                <a:spcPct val="110000"/>
              </a:lnSpc>
              <a:buFontTx/>
              <a:buNone/>
            </a:pPr>
            <a:r>
              <a:rPr lang="el-GR" sz="1800" b="1" dirty="0">
                <a:cs typeface="Arial" charset="0"/>
              </a:rPr>
              <a:t>	</a:t>
            </a:r>
            <a:r>
              <a:rPr lang="el-GR" sz="2000" b="1" dirty="0">
                <a:cs typeface="Arial" charset="0"/>
              </a:rPr>
              <a:t>όσο</a:t>
            </a:r>
            <a:r>
              <a:rPr lang="en-US" sz="2000" b="1" dirty="0">
                <a:cs typeface="Arial" charset="0"/>
              </a:rPr>
              <a:t> </a:t>
            </a:r>
            <a:r>
              <a:rPr lang="el-GR" sz="2000" b="1" dirty="0">
                <a:cs typeface="Arial" charset="0"/>
              </a:rPr>
              <a:t> περιορίζεται η ελευθερία των ατόμων </a:t>
            </a:r>
            <a:r>
              <a:rPr lang="el-GR" sz="2000" dirty="0">
                <a:cs typeface="Arial" charset="0"/>
              </a:rPr>
              <a:t>(υποχρεωμένοι να δράσουν μέσα από το συνεταιρισμό), </a:t>
            </a:r>
            <a:r>
              <a:rPr lang="el-GR" sz="2000" b="1" dirty="0">
                <a:cs typeface="Arial" charset="0"/>
              </a:rPr>
              <a:t>τόσο αυξάνεται η αποδοτική λειτουργία των συνεταιρισμών,</a:t>
            </a:r>
            <a:r>
              <a:rPr lang="el-GR" sz="2000" dirty="0">
                <a:cs typeface="Arial" charset="0"/>
              </a:rPr>
              <a:t>  δηλαδή μειώνεται το ανά μονάδα κόστος λειτουργίας τους</a:t>
            </a:r>
            <a:r>
              <a:rPr lang="en-US" sz="2000" dirty="0">
                <a:cs typeface="Arial" charset="0"/>
              </a:rPr>
              <a:t>,</a:t>
            </a:r>
            <a:r>
              <a:rPr lang="el-GR" sz="2000" dirty="0">
                <a:cs typeface="Arial" charset="0"/>
              </a:rPr>
              <a:t> </a:t>
            </a:r>
            <a:r>
              <a:rPr lang="en-US" sz="2000" dirty="0">
                <a:cs typeface="Arial" charset="0"/>
              </a:rPr>
              <a:t>(</a:t>
            </a:r>
            <a:r>
              <a:rPr lang="el-GR" sz="2000" dirty="0">
                <a:cs typeface="Arial" charset="0"/>
              </a:rPr>
              <a:t>θεωρία του </a:t>
            </a:r>
            <a:r>
              <a:rPr lang="en-US" sz="2000" dirty="0" err="1">
                <a:cs typeface="Arial" charset="0"/>
              </a:rPr>
              <a:t>Breimyer</a:t>
            </a:r>
            <a:r>
              <a:rPr lang="en-US" sz="2000" dirty="0">
                <a:cs typeface="Arial" charset="0"/>
              </a:rPr>
              <a:t>).</a:t>
            </a:r>
            <a:endParaRPr lang="el-GR" sz="2000" dirty="0"/>
          </a:p>
          <a:p>
            <a:pPr algn="just">
              <a:lnSpc>
                <a:spcPct val="110000"/>
              </a:lnSpc>
              <a:buFontTx/>
              <a:buNone/>
            </a:pPr>
            <a:r>
              <a:rPr lang="el-GR" sz="2000" dirty="0"/>
              <a:t>	</a:t>
            </a:r>
            <a:endParaRPr lang="en-US" sz="2000" dirty="0">
              <a:cs typeface="Arial" charset="0"/>
            </a:endParaRPr>
          </a:p>
          <a:p>
            <a:pPr algn="just">
              <a:lnSpc>
                <a:spcPct val="110000"/>
              </a:lnSpc>
              <a:buFontTx/>
              <a:buNone/>
            </a:pPr>
            <a:r>
              <a:rPr lang="el-GR" sz="2000" dirty="0">
                <a:cs typeface="Arial" charset="0"/>
              </a:rPr>
              <a:t>Αυτό ισχύει σε μεγάλο βαθμό γιατί, όταν όλα τα μέλη (γεωργοί) μιας περιοχής υποχρεωθούν να συμμετέχουν στις  δραστηριότητες των συνεταιρισμών (να παραδώσουν, να μεταποιήσουν, να διαθέσουν κλπ, τα προϊόντα τους  μέσα από το συνεταιρισμό), τόσο αυξάνεται η αποδοτικότητα των συνεταιρισμών (μειώνεται το κόστος μεταποίησης, λειτουργίας κλπ.) του συνεταιρισμού, γιατί οι συνολικές σταθερές δαπάνες επιμερίζονται σε μεγαλύτερες ποσότητες προϊόντων, άρα μειώνεται το ανά μονάδα κόστος.</a:t>
            </a:r>
            <a:endParaRPr lang="el-GR" sz="2000" dirty="0"/>
          </a:p>
        </p:txBody>
      </p:sp>
    </p:spTree>
    <p:extLst>
      <p:ext uri="{BB962C8B-B14F-4D97-AF65-F5344CB8AC3E}">
        <p14:creationId xmlns:p14="http://schemas.microsoft.com/office/powerpoint/2010/main" xmlns="" val="301580168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l-GR" sz="2800" b="1" dirty="0">
                <a:cs typeface="Arial" charset="0"/>
              </a:rPr>
              <a:t>Παρεκκλίσεις από την αρχή της εθελοντικής  συμμετοχής</a:t>
            </a:r>
            <a:br>
              <a:rPr lang="el-GR" sz="2800" b="1" dirty="0">
                <a:cs typeface="Arial" charset="0"/>
              </a:rPr>
            </a:br>
            <a:r>
              <a:rPr lang="el-GR" sz="2800" b="1" dirty="0">
                <a:cs typeface="Arial" charset="0"/>
              </a:rPr>
              <a:t>Αναγκαστικοί  Συνεταιρισμοί</a:t>
            </a:r>
            <a:endParaRPr lang="el-GR" sz="2800" dirty="0"/>
          </a:p>
        </p:txBody>
      </p:sp>
      <p:sp>
        <p:nvSpPr>
          <p:cNvPr id="48131" name="Rectangle 3"/>
          <p:cNvSpPr>
            <a:spLocks noGrp="1" noChangeArrowheads="1"/>
          </p:cNvSpPr>
          <p:nvPr>
            <p:ph idx="1"/>
          </p:nvPr>
        </p:nvSpPr>
        <p:spPr/>
        <p:txBody>
          <a:bodyPr>
            <a:normAutofit/>
          </a:bodyPr>
          <a:lstStyle/>
          <a:p>
            <a:pPr>
              <a:buFontTx/>
              <a:buNone/>
            </a:pPr>
            <a:r>
              <a:rPr lang="el-GR" sz="2400" dirty="0">
                <a:cs typeface="Arial" charset="0"/>
              </a:rPr>
              <a:t>Σε ειδικές περιπτώσεις και η αρχή της </a:t>
            </a:r>
            <a:r>
              <a:rPr lang="el-GR" sz="2400" b="1" dirty="0">
                <a:cs typeface="Arial" charset="0"/>
              </a:rPr>
              <a:t>εθελοντικής συμμετοχής </a:t>
            </a:r>
            <a:r>
              <a:rPr lang="el-GR" sz="2400" dirty="0">
                <a:cs typeface="Arial" charset="0"/>
              </a:rPr>
              <a:t> των ατόμων στους συνεταιρισμούς μπορεί να αμβλυνθεί (καταστρατηγηθεί) ως κάποιο βαθμό, όταν με τον τρόπο αυτό αυξάνεται η </a:t>
            </a:r>
            <a:r>
              <a:rPr lang="el-GR" sz="2400" b="1" dirty="0">
                <a:cs typeface="Arial" charset="0"/>
              </a:rPr>
              <a:t>αποδοτικότητα</a:t>
            </a:r>
            <a:r>
              <a:rPr lang="el-GR" sz="2400" dirty="0">
                <a:cs typeface="Arial" charset="0"/>
              </a:rPr>
              <a:t> λειτουργίας  τους  και διασφαλίζονται </a:t>
            </a:r>
            <a:r>
              <a:rPr lang="el-GR" sz="2400" b="1" dirty="0">
                <a:cs typeface="Arial" charset="0"/>
              </a:rPr>
              <a:t>ζωτικά οικονομικά</a:t>
            </a:r>
            <a:r>
              <a:rPr lang="el-GR" sz="2400" dirty="0">
                <a:cs typeface="Arial" charset="0"/>
              </a:rPr>
              <a:t> συμφέροντα των μελών του.</a:t>
            </a:r>
            <a:endParaRPr lang="en-US" sz="2400" dirty="0">
              <a:cs typeface="Arial" charset="0"/>
            </a:endParaRPr>
          </a:p>
          <a:p>
            <a:pPr>
              <a:buFontTx/>
              <a:buNone/>
            </a:pPr>
            <a:endParaRPr lang="el-GR" sz="2400" dirty="0">
              <a:cs typeface="Arial" charset="0"/>
            </a:endParaRPr>
          </a:p>
          <a:p>
            <a:pPr>
              <a:buFontTx/>
              <a:buNone/>
            </a:pPr>
            <a:r>
              <a:rPr lang="el-GR" sz="2400" dirty="0">
                <a:cs typeface="Arial" charset="0"/>
              </a:rPr>
              <a:t>Αυτό βρίσκει εφαρμογή στην περίπτωση των </a:t>
            </a:r>
            <a:r>
              <a:rPr lang="el-GR" sz="2400" b="1" dirty="0">
                <a:cs typeface="Arial" charset="0"/>
              </a:rPr>
              <a:t> αναγκαστικών συνεταιρισμών,</a:t>
            </a:r>
            <a:r>
              <a:rPr lang="el-GR" sz="2400" dirty="0">
                <a:cs typeface="Arial" charset="0"/>
              </a:rPr>
              <a:t> δηλαδή συνεταιρισμών στους οποίους η </a:t>
            </a:r>
            <a:r>
              <a:rPr lang="el-GR" sz="2400" b="1" dirty="0">
                <a:cs typeface="Arial" charset="0"/>
              </a:rPr>
              <a:t>συμμετοχή των ατόμων, </a:t>
            </a:r>
            <a:r>
              <a:rPr lang="el-GR" sz="2400" dirty="0">
                <a:cs typeface="Arial" charset="0"/>
              </a:rPr>
              <a:t>μερική ή ολική, </a:t>
            </a:r>
            <a:r>
              <a:rPr lang="el-GR" sz="2400" b="1" dirty="0">
                <a:cs typeface="Arial" charset="0"/>
              </a:rPr>
              <a:t>επιβάλλεται από το κράτος</a:t>
            </a:r>
            <a:r>
              <a:rPr lang="el-GR" sz="2400" dirty="0">
                <a:cs typeface="Arial" charset="0"/>
              </a:rPr>
              <a:t>.</a:t>
            </a:r>
            <a:endParaRPr lang="en-US" sz="2400" dirty="0">
              <a:cs typeface="Arial" charset="0"/>
            </a:endParaRPr>
          </a:p>
          <a:p>
            <a:pPr>
              <a:buFontTx/>
              <a:buNone/>
            </a:pPr>
            <a:endParaRPr lang="el-GR" sz="2400" dirty="0">
              <a:cs typeface="Arial" charset="0"/>
            </a:endParaRPr>
          </a:p>
          <a:p>
            <a:pPr>
              <a:buFontTx/>
              <a:buNone/>
            </a:pPr>
            <a:r>
              <a:rPr lang="el-GR" sz="2400" dirty="0">
                <a:cs typeface="Arial" charset="0"/>
              </a:rPr>
              <a:t>Για τη σύσταση, αναγκαστικών συνεταιρισμών, συνήθως  προαπαιτείται η απόφαση της </a:t>
            </a:r>
            <a:r>
              <a:rPr lang="el-GR" sz="2400" b="1" dirty="0">
                <a:cs typeface="Arial" charset="0"/>
              </a:rPr>
              <a:t>πλειοψηφίας, στην οποία συμμορφώνεται και η </a:t>
            </a:r>
            <a:r>
              <a:rPr lang="el-GR" sz="2400" dirty="0">
                <a:cs typeface="Arial" charset="0"/>
              </a:rPr>
              <a:t>μειοψηφία, που αναγκάζεται να δεχτεί να συμμετέχει στο συνεταιρισμό.</a:t>
            </a:r>
            <a:endParaRPr lang="el-GR" sz="2400" dirty="0"/>
          </a:p>
        </p:txBody>
      </p:sp>
    </p:spTree>
    <p:extLst>
      <p:ext uri="{BB962C8B-B14F-4D97-AF65-F5344CB8AC3E}">
        <p14:creationId xmlns:p14="http://schemas.microsoft.com/office/powerpoint/2010/main" xmlns="" val="379760954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203779" name="Rectangle 3"/>
          <p:cNvSpPr>
            <a:spLocks noGrp="1" noChangeArrowheads="1"/>
          </p:cNvSpPr>
          <p:nvPr>
            <p:ph idx="1"/>
          </p:nvPr>
        </p:nvSpPr>
        <p:spPr/>
        <p:txBody>
          <a:bodyPr>
            <a:normAutofit fontScale="92500"/>
          </a:bodyPr>
          <a:lstStyle/>
          <a:p>
            <a:pPr marL="0" indent="0">
              <a:lnSpc>
                <a:spcPct val="120000"/>
              </a:lnSpc>
              <a:buNone/>
            </a:pPr>
            <a:r>
              <a:rPr lang="el-GR" sz="2400" dirty="0">
                <a:cs typeface="Arial" charset="0"/>
              </a:rPr>
              <a:t>Η </a:t>
            </a:r>
            <a:r>
              <a:rPr lang="el-GR" sz="2400" b="1" dirty="0">
                <a:cs typeface="Arial" charset="0"/>
              </a:rPr>
              <a:t>υποχρεωτική συμμετοχή</a:t>
            </a:r>
            <a:r>
              <a:rPr lang="el-GR" sz="2400" dirty="0">
                <a:cs typeface="Arial" charset="0"/>
              </a:rPr>
              <a:t>  ατόμων σε συνεταιρισμό δεν αλλοιώνει  το νόημα της αρχής (εθελοντική και ελεύθερη συμμετοχή) αρκεί να διατηρείται  η </a:t>
            </a:r>
            <a:r>
              <a:rPr lang="el-GR" sz="2400" b="1" dirty="0">
                <a:cs typeface="Arial" charset="0"/>
              </a:rPr>
              <a:t>αυτονομία</a:t>
            </a:r>
            <a:r>
              <a:rPr lang="el-GR" sz="2400" dirty="0">
                <a:cs typeface="Arial" charset="0"/>
              </a:rPr>
              <a:t>  του  και η </a:t>
            </a:r>
            <a:r>
              <a:rPr lang="el-GR" sz="2400" b="1" dirty="0">
                <a:cs typeface="Arial" charset="0"/>
              </a:rPr>
              <a:t>ευθύνη</a:t>
            </a:r>
            <a:r>
              <a:rPr lang="el-GR" sz="2400" dirty="0">
                <a:cs typeface="Arial" charset="0"/>
              </a:rPr>
              <a:t> της διοίκησης και διαχείρισής του να  βρίσκεται στον έλεγχο των μελών του και γενικά να εφαρμόζει τους ουσιώδεις </a:t>
            </a:r>
            <a:r>
              <a:rPr lang="el-GR" sz="2400" b="1" dirty="0">
                <a:cs typeface="Arial" charset="0"/>
              </a:rPr>
              <a:t>κανόνες του συνεργατισμού.</a:t>
            </a:r>
            <a:endParaRPr lang="en-US" sz="2400" b="1" dirty="0">
              <a:cs typeface="Arial" charset="0"/>
            </a:endParaRPr>
          </a:p>
          <a:p>
            <a:pPr marL="0" indent="0">
              <a:lnSpc>
                <a:spcPct val="120000"/>
              </a:lnSpc>
              <a:buNone/>
            </a:pPr>
            <a:endParaRPr lang="el-GR" sz="2400" b="1" dirty="0">
              <a:cs typeface="Arial" charset="0"/>
            </a:endParaRPr>
          </a:p>
          <a:p>
            <a:pPr marL="0" indent="0">
              <a:lnSpc>
                <a:spcPct val="120000"/>
              </a:lnSpc>
              <a:buNone/>
            </a:pPr>
            <a:r>
              <a:rPr lang="el-GR" sz="2400" b="1" dirty="0">
                <a:cs typeface="Arial" charset="0"/>
              </a:rPr>
              <a:t>-Παράδειγμα</a:t>
            </a:r>
            <a:r>
              <a:rPr lang="el-GR" sz="2400" dirty="0">
                <a:cs typeface="Arial" charset="0"/>
              </a:rPr>
              <a:t> , </a:t>
            </a:r>
            <a:r>
              <a:rPr lang="el-GR" sz="2400" b="1" dirty="0">
                <a:cs typeface="Arial" charset="0"/>
              </a:rPr>
              <a:t>αναγκαστικού συνεταιρισμού </a:t>
            </a:r>
            <a:r>
              <a:rPr lang="el-GR" sz="2400" dirty="0">
                <a:cs typeface="Arial" charset="0"/>
              </a:rPr>
              <a:t>στην Ελλάδα </a:t>
            </a:r>
            <a:r>
              <a:rPr lang="el-GR" sz="2400" dirty="0" smtClean="0">
                <a:cs typeface="Arial" charset="0"/>
              </a:rPr>
              <a:t>είναι</a:t>
            </a:r>
          </a:p>
          <a:p>
            <a:pPr marL="0" indent="0">
              <a:lnSpc>
                <a:spcPct val="120000"/>
              </a:lnSpc>
              <a:buNone/>
            </a:pPr>
            <a:r>
              <a:rPr lang="el-GR" sz="2400" dirty="0" smtClean="0">
                <a:cs typeface="Arial" charset="0"/>
              </a:rPr>
              <a:t>1)</a:t>
            </a:r>
            <a:r>
              <a:rPr lang="el-GR" sz="2400" dirty="0" smtClean="0">
                <a:cs typeface="Arial" charset="0"/>
              </a:rPr>
              <a:t> </a:t>
            </a:r>
            <a:r>
              <a:rPr lang="el-GR" sz="2400" dirty="0">
                <a:cs typeface="Arial" charset="0"/>
              </a:rPr>
              <a:t>ο «</a:t>
            </a:r>
            <a:r>
              <a:rPr lang="el-GR" sz="2400" b="1" dirty="0">
                <a:cs typeface="Arial" charset="0"/>
              </a:rPr>
              <a:t>Αναγκαστικός  Οινοποιητικός Συνεταιρισμός Σάμου</a:t>
            </a:r>
            <a:r>
              <a:rPr lang="el-GR" sz="2400" dirty="0">
                <a:cs typeface="Arial" charset="0"/>
              </a:rPr>
              <a:t>», όπου όλοι οι σταφυλοπαραγωγοί παραδίδουν το προϊόν τους</a:t>
            </a:r>
            <a:r>
              <a:rPr lang="en-US" sz="2400" dirty="0">
                <a:cs typeface="Arial" charset="0"/>
              </a:rPr>
              <a:t> </a:t>
            </a:r>
            <a:r>
              <a:rPr lang="el-GR" sz="2400" dirty="0">
                <a:cs typeface="Arial" charset="0"/>
              </a:rPr>
              <a:t>(οινοποιήσιμο σταφύλι) στο εργοστάσιο του συνεταιρισμού.</a:t>
            </a:r>
            <a:endParaRPr lang="en-US" sz="2400" dirty="0">
              <a:cs typeface="Arial" charset="0"/>
            </a:endParaRPr>
          </a:p>
          <a:p>
            <a:pPr marL="0" indent="0">
              <a:lnSpc>
                <a:spcPct val="120000"/>
              </a:lnSpc>
              <a:buNone/>
            </a:pPr>
            <a:r>
              <a:rPr lang="el-GR" sz="2400" dirty="0" smtClean="0">
                <a:cs typeface="Arial" charset="0"/>
              </a:rPr>
              <a:t> </a:t>
            </a:r>
            <a:r>
              <a:rPr lang="el-GR" sz="2400" dirty="0">
                <a:cs typeface="Arial" charset="0"/>
              </a:rPr>
              <a:t>Έτσι το εργοστάσιο επεξεργάζεται μεγαλύτερη ποσότητα, πετυχαίνει χαμηλότερο κόστος  και επωφελούνται περισσότεροι παραγωγοί.</a:t>
            </a:r>
            <a:r>
              <a:rPr lang="el-GR" sz="2400" b="1" dirty="0">
                <a:cs typeface="Arial" charset="0"/>
              </a:rPr>
              <a:t>	</a:t>
            </a:r>
            <a:endParaRPr lang="el-GR" sz="3200" dirty="0"/>
          </a:p>
        </p:txBody>
      </p:sp>
    </p:spTree>
    <p:extLst>
      <p:ext uri="{BB962C8B-B14F-4D97-AF65-F5344CB8AC3E}">
        <p14:creationId xmlns:p14="http://schemas.microsoft.com/office/powerpoint/2010/main" xmlns="" val="76500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dirty="0" smtClean="0"/>
              <a:t>2)</a:t>
            </a:r>
            <a:r>
              <a:rPr lang="el-GR" b="1" dirty="0" smtClean="0"/>
              <a:t> Αναγκαστικός Συνεταιρισμός Κροκοπαραγωγών Κοζάνης</a:t>
            </a:r>
          </a:p>
          <a:p>
            <a:pPr>
              <a:buNone/>
            </a:pPr>
            <a:r>
              <a:rPr lang="el-GR" dirty="0" smtClean="0"/>
              <a:t>  Το </a:t>
            </a:r>
            <a:r>
              <a:rPr lang="el-GR" dirty="0" smtClean="0"/>
              <a:t>1971 ιδρύθηκε ο Αναγκαστικός Συνεταιρισμός Κροκοπαραγωγών Κοζάνης με στόχο την αποκλειστική ευθύνη της συγκέντρωσης, επεξεργασίας, τυποποίησης και διάθεσης του Κρόκου, ώστε να διασφαλίζεται η </a:t>
            </a:r>
            <a:r>
              <a:rPr lang="el-GR" b="1" dirty="0" smtClean="0"/>
              <a:t>ποιότητα και η αυθεντικότητά </a:t>
            </a:r>
            <a:r>
              <a:rPr lang="el-GR" dirty="0" smtClean="0"/>
              <a:t>του</a:t>
            </a:r>
            <a:r>
              <a:rPr lang="el-GR" dirty="0" smtClean="0"/>
              <a:t>.</a:t>
            </a:r>
          </a:p>
          <a:p>
            <a:pPr>
              <a:buNone/>
            </a:pPr>
            <a:r>
              <a:rPr lang="el-GR" dirty="0" smtClean="0"/>
              <a:t>3) Ένωση Μαστιχοπαραγωγών Χίου είναι Αναγκαστικός Συνεταιρισμός που ιδρύθηκε το 1938 και είναι αποκλειστικός φορέας διαχείρισης της μαστίχας Χίου τόσο στην Ελλάδα όσο και στο εξωτερικό.</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l-GR" sz="2400" b="1" dirty="0">
                <a:cs typeface="Arial" charset="0"/>
              </a:rPr>
              <a:t>Παρεκκλίσεις από την  αρχή της ελεύθερης συμμετοχής</a:t>
            </a:r>
          </a:p>
        </p:txBody>
      </p:sp>
      <p:sp>
        <p:nvSpPr>
          <p:cNvPr id="46083" name="Rectangle 3"/>
          <p:cNvSpPr>
            <a:spLocks noGrp="1" noChangeArrowheads="1"/>
          </p:cNvSpPr>
          <p:nvPr>
            <p:ph idx="1"/>
          </p:nvPr>
        </p:nvSpPr>
        <p:spPr/>
        <p:txBody>
          <a:bodyPr>
            <a:normAutofit/>
          </a:bodyPr>
          <a:lstStyle/>
          <a:p>
            <a:pPr algn="just">
              <a:lnSpc>
                <a:spcPct val="105000"/>
              </a:lnSpc>
              <a:buFontTx/>
              <a:buNone/>
            </a:pPr>
            <a:r>
              <a:rPr lang="el-GR" sz="1800" b="1" dirty="0">
                <a:cs typeface="Arial" charset="0"/>
              </a:rPr>
              <a:t>Παρεκκλίσεις από την αρχή της ελεύθερης συμμετοχής </a:t>
            </a:r>
            <a:r>
              <a:rPr lang="el-GR" sz="1800" dirty="0">
                <a:cs typeface="Arial" charset="0"/>
              </a:rPr>
              <a:t>παρατηρούνται τόσο  στην</a:t>
            </a:r>
            <a:r>
              <a:rPr lang="el-GR" sz="1800" dirty="0"/>
              <a:t> </a:t>
            </a:r>
            <a:r>
              <a:rPr lang="el-GR" sz="1800" dirty="0">
                <a:cs typeface="Arial" charset="0"/>
              </a:rPr>
              <a:t>ελευθερία </a:t>
            </a:r>
            <a:r>
              <a:rPr lang="el-GR" sz="1800" b="1" dirty="0">
                <a:cs typeface="Arial" charset="0"/>
              </a:rPr>
              <a:t>εισόδου</a:t>
            </a:r>
            <a:r>
              <a:rPr lang="el-GR" sz="1800" dirty="0">
                <a:cs typeface="Arial" charset="0"/>
              </a:rPr>
              <a:t> στους συνεταιρισμούς, όσο και στην ελευθερία </a:t>
            </a:r>
            <a:r>
              <a:rPr lang="el-GR" sz="1800" b="1" dirty="0">
                <a:cs typeface="Arial" charset="0"/>
              </a:rPr>
              <a:t>εξόδου</a:t>
            </a:r>
            <a:r>
              <a:rPr lang="el-GR" sz="1800" dirty="0">
                <a:cs typeface="Arial" charset="0"/>
              </a:rPr>
              <a:t> από αυτούς. </a:t>
            </a:r>
            <a:r>
              <a:rPr lang="en-US" sz="1800" dirty="0">
                <a:cs typeface="Arial" charset="0"/>
              </a:rPr>
              <a:t>	</a:t>
            </a:r>
            <a:r>
              <a:rPr lang="el-GR" sz="1800" dirty="0">
                <a:cs typeface="Arial" charset="0"/>
              </a:rPr>
              <a:t>Στην </a:t>
            </a:r>
            <a:r>
              <a:rPr lang="el-GR" sz="1800" b="1" dirty="0">
                <a:cs typeface="Arial" charset="0"/>
              </a:rPr>
              <a:t>πρώτη</a:t>
            </a:r>
            <a:r>
              <a:rPr lang="el-GR" sz="1800" dirty="0">
                <a:cs typeface="Arial" charset="0"/>
              </a:rPr>
              <a:t> περίπτωση αυτό συμβαίνει για την </a:t>
            </a:r>
            <a:r>
              <a:rPr lang="el-GR" sz="1800" b="1" dirty="0">
                <a:cs typeface="Arial" charset="0"/>
              </a:rPr>
              <a:t>πληρέστερη εξυπηρέτηση</a:t>
            </a:r>
            <a:r>
              <a:rPr lang="el-GR" sz="1800" dirty="0">
                <a:cs typeface="Arial" charset="0"/>
              </a:rPr>
              <a:t> των  μελών του συνεταιρισμού, ενώ στη </a:t>
            </a:r>
            <a:r>
              <a:rPr lang="el-GR" sz="1800" b="1" dirty="0">
                <a:cs typeface="Arial" charset="0"/>
              </a:rPr>
              <a:t>δεύτερη</a:t>
            </a:r>
            <a:r>
              <a:rPr lang="el-GR" sz="1800" dirty="0">
                <a:cs typeface="Arial" charset="0"/>
              </a:rPr>
              <a:t> για αποδοτικότερη λειτουργία του συνεταιρισμού και για επίτευξη μεγαλυτέρων ωφελειών στα μέλη του.</a:t>
            </a:r>
            <a:endParaRPr lang="el-GR" sz="1800" b="1" dirty="0">
              <a:cs typeface="Arial" charset="0"/>
            </a:endParaRPr>
          </a:p>
          <a:p>
            <a:pPr algn="just">
              <a:lnSpc>
                <a:spcPct val="105000"/>
              </a:lnSpc>
              <a:buFontTx/>
              <a:buNone/>
            </a:pPr>
            <a:r>
              <a:rPr lang="el-GR" sz="1800" dirty="0">
                <a:cs typeface="Arial" charset="0"/>
              </a:rPr>
              <a:t>	</a:t>
            </a:r>
          </a:p>
          <a:p>
            <a:pPr algn="just">
              <a:lnSpc>
                <a:spcPct val="105000"/>
              </a:lnSpc>
              <a:buFontTx/>
              <a:buNone/>
            </a:pPr>
            <a:r>
              <a:rPr lang="el-GR" sz="1800" b="1" dirty="0">
                <a:cs typeface="Arial" charset="0"/>
              </a:rPr>
              <a:t>Παράδειγμα</a:t>
            </a:r>
            <a:r>
              <a:rPr lang="el-GR" sz="1800" dirty="0">
                <a:cs typeface="Arial" charset="0"/>
              </a:rPr>
              <a:t>  παρέκκλισης από την ε</a:t>
            </a:r>
            <a:r>
              <a:rPr lang="el-GR" sz="1800" b="1" dirty="0">
                <a:cs typeface="Arial" charset="0"/>
              </a:rPr>
              <a:t>λευθερία εισόδου</a:t>
            </a:r>
            <a:r>
              <a:rPr lang="el-GR" sz="1800" dirty="0">
                <a:cs typeface="Arial" charset="0"/>
              </a:rPr>
              <a:t> είναι το παρακάτω:  Συνεταιρισμός με εγγεγραμμένους τους 55 αγρότες από τους  100 αγρότες μιας κοινότητας και με  όγκο εγκατεστημένης δυναμικότητας ψυκτικών χώρων  ακριβώς όσους απαιτούνται για την εξυπηρέτηση των υπαρχόντων μελών, μπορεί να  αρνηθεί  την εγγραφή των υπολοίπων 45 αγροτών, αν ζητήσουν και εκείνοι να γίνουν  μέλη  και να χρησιμοποιούν τις ίδιες ψυκτικές εγκαταστάσεις, χωρίς προβλήματα στα πρώτα μέλη. Μακροχρόνια όμως θα πρέπει να βρει τρόπο ώστε να δεχτεί και να εξυπηρετεί και τους υπόλοιπους παραγωγούς, γιατί αυτός είναι ο στόχος του.</a:t>
            </a:r>
            <a:endParaRPr lang="el-GR" sz="1800" dirty="0"/>
          </a:p>
        </p:txBody>
      </p:sp>
    </p:spTree>
    <p:extLst>
      <p:ext uri="{BB962C8B-B14F-4D97-AF65-F5344CB8AC3E}">
        <p14:creationId xmlns:p14="http://schemas.microsoft.com/office/powerpoint/2010/main" xmlns="" val="4289300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anim calcmode="lin" valueType="num">
                                      <p:cBhvr additive="base">
                                        <p:cTn id="13" dur="500" fill="hold"/>
                                        <p:tgtEl>
                                          <p:spTgt spid="4608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38741A"/>
                </a:solidFill>
                <a:cs typeface="Arial" charset="0"/>
              </a:rPr>
              <a:t>Παράδειγμα</a:t>
            </a:r>
            <a:r>
              <a:rPr lang="el-GR" dirty="0">
                <a:cs typeface="Arial" charset="0"/>
              </a:rPr>
              <a:t>  παρέκκλισης  από την </a:t>
            </a:r>
            <a:r>
              <a:rPr lang="el-GR" dirty="0">
                <a:solidFill>
                  <a:srgbClr val="38741A"/>
                </a:solidFill>
                <a:cs typeface="Arial" charset="0"/>
              </a:rPr>
              <a:t>ελευθερία εξόδου </a:t>
            </a:r>
            <a:r>
              <a:rPr lang="el-GR" dirty="0">
                <a:cs typeface="Arial" charset="0"/>
              </a:rPr>
              <a:t>είναι το εξής</a:t>
            </a:r>
            <a:r>
              <a:rPr lang="en-US" dirty="0">
                <a:cs typeface="Arial" charset="0"/>
              </a:rPr>
              <a:t>:</a:t>
            </a:r>
            <a:endParaRPr lang="el-GR" dirty="0"/>
          </a:p>
        </p:txBody>
      </p:sp>
      <p:sp>
        <p:nvSpPr>
          <p:cNvPr id="47107" name="Rectangle 3"/>
          <p:cNvSpPr>
            <a:spLocks noGrp="1" noChangeArrowheads="1"/>
          </p:cNvSpPr>
          <p:nvPr>
            <p:ph idx="1"/>
          </p:nvPr>
        </p:nvSpPr>
        <p:spPr/>
        <p:txBody>
          <a:bodyPr/>
          <a:lstStyle/>
          <a:p>
            <a:pPr algn="just">
              <a:lnSpc>
                <a:spcPct val="110000"/>
              </a:lnSpc>
              <a:buFontTx/>
              <a:buNone/>
            </a:pPr>
            <a:r>
              <a:rPr lang="el-GR" sz="2000" dirty="0">
                <a:cs typeface="Arial" charset="0"/>
              </a:rPr>
              <a:t>Συνεταιρισμός με  100 μέλη και 3 βαμβακοσυλλεκτικές μηχανές  για εξυπηρέτηση της συλλογής βαμβακιού των μελών  με το ελάχιστο κόστος  συλλογής, θα μπορούσε να αρνηθεί την ομαδική αποχώρηση 30 μελών του, αν το ζητήσουν  έκτακτα, διότι θα προκύψουν οικονομικές συνέπειες (αυξημένο κόστος συλλογής) για  τα  εναπομένοντα μέλη. </a:t>
            </a:r>
            <a:endParaRPr lang="el-GR" sz="2000" dirty="0"/>
          </a:p>
          <a:p>
            <a:pPr algn="just">
              <a:lnSpc>
                <a:spcPct val="110000"/>
              </a:lnSpc>
              <a:buFontTx/>
              <a:buNone/>
            </a:pPr>
            <a:r>
              <a:rPr lang="el-GR" sz="2000" dirty="0"/>
              <a:t>	</a:t>
            </a:r>
            <a:r>
              <a:rPr lang="en-US" sz="2000" dirty="0"/>
              <a:t>	</a:t>
            </a:r>
            <a:endParaRPr lang="el-GR" sz="2000" dirty="0"/>
          </a:p>
          <a:p>
            <a:pPr algn="just">
              <a:lnSpc>
                <a:spcPct val="110000"/>
              </a:lnSpc>
              <a:buFontTx/>
              <a:buNone/>
            </a:pPr>
            <a:r>
              <a:rPr lang="el-GR" sz="2000" dirty="0">
                <a:cs typeface="Arial" charset="0"/>
              </a:rPr>
              <a:t>Η αποχώρηση θα μπορούσε να γίνει προγραμματισμένα κάποια στιγμή αργότερα, αφού ο συνεταιρισμός βρει πρώτα λύση οικονομικά συμφέρουσα και αφού τακτοποιηθούν τα οικονομικά των αποχωρούντων μελών με το συνεταιρισμό. </a:t>
            </a:r>
            <a:endParaRPr lang="el-GR" sz="2000" dirty="0"/>
          </a:p>
        </p:txBody>
      </p:sp>
    </p:spTree>
    <p:extLst>
      <p:ext uri="{BB962C8B-B14F-4D97-AF65-F5344CB8AC3E}">
        <p14:creationId xmlns:p14="http://schemas.microsoft.com/office/powerpoint/2010/main" xmlns="" val="6989968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 calcmode="lin" valueType="num">
                                      <p:cBhvr additive="base">
                                        <p:cTn id="13" dur="500" fill="hold"/>
                                        <p:tgtEl>
                                          <p:spTgt spid="4710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Οι    Συνεταιριστικές Αξίες</a:t>
            </a:r>
          </a:p>
        </p:txBody>
      </p:sp>
      <p:sp>
        <p:nvSpPr>
          <p:cNvPr id="68611" name="Rectangle 3"/>
          <p:cNvSpPr>
            <a:spLocks noGrp="1" noChangeArrowheads="1"/>
          </p:cNvSpPr>
          <p:nvPr>
            <p:ph idx="1"/>
          </p:nvPr>
        </p:nvSpPr>
        <p:spPr>
          <a:xfrm>
            <a:off x="838200" y="1725264"/>
            <a:ext cx="11174506" cy="5132736"/>
          </a:xfrm>
        </p:spPr>
        <p:txBody>
          <a:bodyPr>
            <a:normAutofit fontScale="85000" lnSpcReduction="20000"/>
          </a:bodyPr>
          <a:lstStyle/>
          <a:p>
            <a:pPr>
              <a:lnSpc>
                <a:spcPct val="105000"/>
              </a:lnSpc>
              <a:spcAft>
                <a:spcPts val="1200"/>
              </a:spcAft>
            </a:pPr>
            <a:r>
              <a:rPr lang="el-GR" sz="2300" dirty="0">
                <a:cs typeface="Arial" charset="0"/>
              </a:rPr>
              <a:t>Οι </a:t>
            </a:r>
            <a:r>
              <a:rPr lang="el-GR" sz="2300" b="1" dirty="0">
                <a:solidFill>
                  <a:srgbClr val="38741A"/>
                </a:solidFill>
                <a:cs typeface="Arial" charset="0"/>
              </a:rPr>
              <a:t>Συνεταιριστικές αξίες </a:t>
            </a:r>
            <a:r>
              <a:rPr lang="el-GR" sz="2300" dirty="0">
                <a:cs typeface="Arial" charset="0"/>
              </a:rPr>
              <a:t>(</a:t>
            </a:r>
            <a:r>
              <a:rPr lang="en-US" sz="2300" dirty="0">
                <a:cs typeface="Arial" charset="0"/>
              </a:rPr>
              <a:t>Cooperative values</a:t>
            </a:r>
            <a:r>
              <a:rPr lang="el-GR" sz="2300" dirty="0">
                <a:cs typeface="Arial" charset="0"/>
              </a:rPr>
              <a:t>)  είναι ένα σύνολο ανθρώπινων ιδεωδών και αξιών που ενσωματώνονται στη λειτουργία των συνεταιρισμών (διαφορετικά αναφέρονται ως η συνεταιριστική  Ιδέα). </a:t>
            </a:r>
          </a:p>
          <a:p>
            <a:pPr>
              <a:lnSpc>
                <a:spcPct val="105000"/>
              </a:lnSpc>
              <a:spcAft>
                <a:spcPts val="1200"/>
              </a:spcAft>
            </a:pPr>
            <a:r>
              <a:rPr lang="el-GR" sz="2300" dirty="0">
                <a:cs typeface="Arial" charset="0"/>
              </a:rPr>
              <a:t>Οι αξίες τις οποίες ασπάζονται οι συνεταιρισμοί είναι σύμφυτες με τη φυσιογνωμία τους, με το ιστορικό τους παρελθόν </a:t>
            </a:r>
            <a:r>
              <a:rPr lang="el-GR" sz="2300" dirty="0" err="1">
                <a:cs typeface="Arial" charset="0"/>
              </a:rPr>
              <a:t>αλλα</a:t>
            </a:r>
            <a:r>
              <a:rPr lang="el-GR" sz="2300" dirty="0">
                <a:cs typeface="Arial" charset="0"/>
              </a:rPr>
              <a:t> και με τη συνταγή επιτυχίας τους, όπως προκύπτει από τη διεθνή εμπειρία. </a:t>
            </a:r>
          </a:p>
          <a:p>
            <a:pPr>
              <a:lnSpc>
                <a:spcPct val="105000"/>
              </a:lnSpc>
              <a:spcAft>
                <a:spcPts val="1200"/>
              </a:spcAft>
              <a:buNone/>
            </a:pPr>
            <a:r>
              <a:rPr lang="el-GR" sz="2300" dirty="0">
                <a:cs typeface="Arial" charset="0"/>
              </a:rPr>
              <a:t>	Σύμφωνα με τη διατύπωση που υιοθετήθηκε από το παγκόσμιο συνεταιριστικό συνέδριο του Μάντσεστερ (Σεπτέμβριος 1995):</a:t>
            </a:r>
          </a:p>
          <a:p>
            <a:pPr>
              <a:lnSpc>
                <a:spcPct val="105000"/>
              </a:lnSpc>
              <a:spcAft>
                <a:spcPts val="1200"/>
              </a:spcAft>
            </a:pPr>
            <a:r>
              <a:rPr lang="el-GR" sz="2300" dirty="0">
                <a:cs typeface="Arial" charset="0"/>
              </a:rPr>
              <a:t>«Οι συνεταιρισμοί στηρίζονται στις </a:t>
            </a:r>
            <a:r>
              <a:rPr lang="el-GR" sz="2300" b="1" dirty="0">
                <a:solidFill>
                  <a:schemeClr val="accent2">
                    <a:lumMod val="60000"/>
                    <a:lumOff val="40000"/>
                  </a:schemeClr>
                </a:solidFill>
                <a:cs typeface="Arial" charset="0"/>
              </a:rPr>
              <a:t>αξίες</a:t>
            </a:r>
            <a:r>
              <a:rPr lang="el-GR" sz="2300" dirty="0">
                <a:cs typeface="Arial" charset="0"/>
              </a:rPr>
              <a:t> της </a:t>
            </a:r>
            <a:r>
              <a:rPr lang="el-GR" sz="2300" b="1" dirty="0">
                <a:solidFill>
                  <a:srgbClr val="38741A"/>
                </a:solidFill>
                <a:cs typeface="Arial" charset="0"/>
              </a:rPr>
              <a:t>αυτοβοήθειας</a:t>
            </a:r>
            <a:r>
              <a:rPr lang="el-GR" sz="2300" dirty="0">
                <a:cs typeface="Arial" charset="0"/>
              </a:rPr>
              <a:t>, της </a:t>
            </a:r>
            <a:r>
              <a:rPr lang="el-GR" sz="2300" b="1" dirty="0">
                <a:solidFill>
                  <a:srgbClr val="38741A"/>
                </a:solidFill>
                <a:cs typeface="Arial" charset="0"/>
              </a:rPr>
              <a:t>αυτευθύνης</a:t>
            </a:r>
            <a:r>
              <a:rPr lang="el-GR" sz="2300" dirty="0">
                <a:cs typeface="Arial" charset="0"/>
              </a:rPr>
              <a:t>, της </a:t>
            </a:r>
            <a:r>
              <a:rPr lang="el-GR" sz="2300" b="1" dirty="0">
                <a:solidFill>
                  <a:srgbClr val="38741A"/>
                </a:solidFill>
                <a:cs typeface="Arial" charset="0"/>
              </a:rPr>
              <a:t>δημοκρατίας</a:t>
            </a:r>
            <a:r>
              <a:rPr lang="el-GR" sz="2300" dirty="0">
                <a:cs typeface="Arial" charset="0"/>
              </a:rPr>
              <a:t>, της </a:t>
            </a:r>
            <a:r>
              <a:rPr lang="el-GR" sz="2300" b="1" dirty="0">
                <a:solidFill>
                  <a:srgbClr val="38741A"/>
                </a:solidFill>
                <a:cs typeface="Arial" charset="0"/>
              </a:rPr>
              <a:t>ισότητας</a:t>
            </a:r>
            <a:r>
              <a:rPr lang="el-GR" sz="2300" dirty="0">
                <a:cs typeface="Arial" charset="0"/>
              </a:rPr>
              <a:t>, της </a:t>
            </a:r>
            <a:r>
              <a:rPr lang="el-GR" sz="2300" b="1" dirty="0">
                <a:solidFill>
                  <a:srgbClr val="38741A"/>
                </a:solidFill>
                <a:cs typeface="Arial" charset="0"/>
              </a:rPr>
              <a:t>ισοτιμίας</a:t>
            </a:r>
            <a:r>
              <a:rPr lang="el-GR" sz="2300" dirty="0">
                <a:cs typeface="Arial" charset="0"/>
              </a:rPr>
              <a:t> και της </a:t>
            </a:r>
            <a:r>
              <a:rPr lang="el-GR" sz="2300" b="1" dirty="0">
                <a:solidFill>
                  <a:srgbClr val="38741A"/>
                </a:solidFill>
                <a:cs typeface="Arial" charset="0"/>
              </a:rPr>
              <a:t>αλληλεγγύης</a:t>
            </a:r>
            <a:r>
              <a:rPr lang="el-GR" sz="2300" dirty="0">
                <a:cs typeface="Arial" charset="0"/>
              </a:rPr>
              <a:t>. Ακολουθώντας την παράδοση των πρωτεργατών, τα μέλη των συνεταιρισμών στηρίζονται στις </a:t>
            </a:r>
            <a:r>
              <a:rPr lang="el-GR" sz="2300" b="1" dirty="0">
                <a:solidFill>
                  <a:schemeClr val="accent2">
                    <a:lumMod val="60000"/>
                    <a:lumOff val="40000"/>
                  </a:schemeClr>
                </a:solidFill>
                <a:cs typeface="Arial" charset="0"/>
              </a:rPr>
              <a:t>ηθικές αξίες</a:t>
            </a:r>
            <a:r>
              <a:rPr lang="el-GR" sz="2300" dirty="0">
                <a:cs typeface="Arial" charset="0"/>
              </a:rPr>
              <a:t> της </a:t>
            </a:r>
            <a:r>
              <a:rPr lang="el-GR" sz="2300" b="1" dirty="0">
                <a:solidFill>
                  <a:srgbClr val="356E18"/>
                </a:solidFill>
                <a:cs typeface="Arial" charset="0"/>
              </a:rPr>
              <a:t>εντιμότητας</a:t>
            </a:r>
            <a:r>
              <a:rPr lang="el-GR" sz="2300" dirty="0">
                <a:cs typeface="Arial" charset="0"/>
              </a:rPr>
              <a:t>, της </a:t>
            </a:r>
            <a:r>
              <a:rPr lang="el-GR" sz="2300" b="1" dirty="0">
                <a:solidFill>
                  <a:srgbClr val="356E18"/>
                </a:solidFill>
                <a:cs typeface="Arial" charset="0"/>
              </a:rPr>
              <a:t>διαφάνειας</a:t>
            </a:r>
            <a:r>
              <a:rPr lang="el-GR" sz="2300" dirty="0">
                <a:cs typeface="Arial" charset="0"/>
              </a:rPr>
              <a:t>, της </a:t>
            </a:r>
            <a:r>
              <a:rPr lang="el-GR" sz="2300" b="1" dirty="0">
                <a:solidFill>
                  <a:srgbClr val="356E18"/>
                </a:solidFill>
                <a:cs typeface="Arial" charset="0"/>
              </a:rPr>
              <a:t>κοινωνικής υπευθυνότητας </a:t>
            </a:r>
            <a:r>
              <a:rPr lang="el-GR" sz="2300" dirty="0">
                <a:cs typeface="Arial" charset="0"/>
              </a:rPr>
              <a:t>και </a:t>
            </a:r>
            <a:r>
              <a:rPr lang="el-GR" sz="2300" b="1" dirty="0">
                <a:solidFill>
                  <a:srgbClr val="356E18"/>
                </a:solidFill>
                <a:cs typeface="Arial" charset="0"/>
              </a:rPr>
              <a:t>της φροντίδας για τους άλλους</a:t>
            </a:r>
            <a:r>
              <a:rPr lang="el-GR" sz="2300" dirty="0">
                <a:cs typeface="Arial" charset="0"/>
              </a:rPr>
              <a:t>». </a:t>
            </a:r>
          </a:p>
          <a:p>
            <a:pPr algn="just">
              <a:lnSpc>
                <a:spcPct val="105000"/>
              </a:lnSpc>
              <a:buFontTx/>
              <a:buNone/>
            </a:pPr>
            <a:r>
              <a:rPr lang="el-GR" sz="2000" b="1" dirty="0">
                <a:cs typeface="Arial" charset="0"/>
              </a:rPr>
              <a:t>	</a:t>
            </a:r>
          </a:p>
        </p:txBody>
      </p:sp>
    </p:spTree>
    <p:extLst>
      <p:ext uri="{BB962C8B-B14F-4D97-AF65-F5344CB8AC3E}">
        <p14:creationId xmlns:p14="http://schemas.microsoft.com/office/powerpoint/2010/main" xmlns="" val="39447373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 calcmode="lin" valueType="num">
                                      <p:cBhvr additive="base">
                                        <p:cTn id="12" dur="500" fill="hold"/>
                                        <p:tgtEl>
                                          <p:spTgt spid="6861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8611">
                                            <p:txEl>
                                              <p:pRg st="2" end="2"/>
                                            </p:txEl>
                                          </p:spTgt>
                                        </p:tgtEl>
                                        <p:attrNameLst>
                                          <p:attrName>style.visibility</p:attrName>
                                        </p:attrNameLst>
                                      </p:cBhvr>
                                      <p:to>
                                        <p:strVal val="visible"/>
                                      </p:to>
                                    </p:set>
                                    <p:anim calcmode="lin" valueType="num">
                                      <p:cBhvr additive="base">
                                        <p:cTn id="18" dur="500" fill="hold"/>
                                        <p:tgtEl>
                                          <p:spTgt spid="68611">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8611">
                                            <p:txEl>
                                              <p:pRg st="2" end="2"/>
                                            </p:tx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 calcmode="lin" valueType="num">
                                      <p:cBhvr additive="base">
                                        <p:cTn id="22" dur="500" fill="hold"/>
                                        <p:tgtEl>
                                          <p:spTgt spid="68611">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86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cs typeface="Arial" charset="0"/>
              </a:rPr>
              <a:t>Πολιτική αύξησης της συμμετοχής των ατόμων στους συνεταιρισμούς.</a:t>
            </a:r>
            <a:endParaRPr lang="el-GR" dirty="0"/>
          </a:p>
        </p:txBody>
      </p:sp>
      <p:sp>
        <p:nvSpPr>
          <p:cNvPr id="49155" name="Rectangle 3"/>
          <p:cNvSpPr>
            <a:spLocks noGrp="1" noChangeArrowheads="1"/>
          </p:cNvSpPr>
          <p:nvPr>
            <p:ph idx="1"/>
          </p:nvPr>
        </p:nvSpPr>
        <p:spPr/>
        <p:txBody>
          <a:bodyPr/>
          <a:lstStyle/>
          <a:p>
            <a:pPr>
              <a:buFontTx/>
              <a:buNone/>
            </a:pPr>
            <a:endParaRPr lang="el-GR" sz="2400" b="1" dirty="0">
              <a:cs typeface="Arial" charset="0"/>
            </a:endParaRPr>
          </a:p>
          <a:p>
            <a:pPr algn="just">
              <a:lnSpc>
                <a:spcPct val="125000"/>
              </a:lnSpc>
              <a:buFontTx/>
              <a:buNone/>
            </a:pPr>
            <a:r>
              <a:rPr lang="el-GR" sz="2000" b="1" dirty="0">
                <a:cs typeface="Arial" charset="0"/>
              </a:rPr>
              <a:t>	</a:t>
            </a:r>
            <a:r>
              <a:rPr lang="el-GR" sz="2000" dirty="0">
                <a:cs typeface="Arial" charset="0"/>
              </a:rPr>
              <a:t>Επειδή η αύξηση του αριθμού  των μελών ενός συνεταιρισμού και η μεγαλύτερη συμμετοχή τους στις δραστηριότητές του συμβάλλουν στην αποδοτικότερη λειτουργία του, γι’ αυτό τόσο η πολιτεία όσο και οι συνεταιρισμοί θα πρέπει να παίρνουν όλα εκείνα τα μέτρα που θα συντελέσουν στην αύξηση του αριθμού των μελών των συνεταιρισμών και στη μεγαλύτερη συμμετοχή στις δραστηριότητές του.</a:t>
            </a:r>
            <a:endParaRPr lang="el-GR" sz="2000" b="1" dirty="0">
              <a:cs typeface="Arial" charset="0"/>
            </a:endParaRPr>
          </a:p>
        </p:txBody>
      </p:sp>
    </p:spTree>
    <p:extLst>
      <p:ext uri="{BB962C8B-B14F-4D97-AF65-F5344CB8AC3E}">
        <p14:creationId xmlns:p14="http://schemas.microsoft.com/office/powerpoint/2010/main" xmlns="" val="426447637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204803" name="Rectangle 3"/>
          <p:cNvSpPr>
            <a:spLocks noGrp="1" noChangeArrowheads="1"/>
          </p:cNvSpPr>
          <p:nvPr>
            <p:ph idx="1"/>
          </p:nvPr>
        </p:nvSpPr>
        <p:spPr/>
        <p:txBody>
          <a:bodyPr>
            <a:normAutofit/>
          </a:bodyPr>
          <a:lstStyle/>
          <a:p>
            <a:pPr algn="just">
              <a:buFontTx/>
              <a:buNone/>
            </a:pPr>
            <a:r>
              <a:rPr lang="el-GR" sz="1800" dirty="0">
                <a:cs typeface="Arial" charset="0"/>
              </a:rPr>
              <a:t>Μεταξύ των μέτρων που μπορεί να πάρει </a:t>
            </a:r>
            <a:r>
              <a:rPr lang="el-GR" sz="1800" b="1" dirty="0">
                <a:solidFill>
                  <a:srgbClr val="38741A"/>
                </a:solidFill>
                <a:cs typeface="Arial" charset="0"/>
              </a:rPr>
              <a:t>η Πολιτεία </a:t>
            </a:r>
            <a:r>
              <a:rPr lang="el-GR" sz="1800" dirty="0">
                <a:cs typeface="Arial" charset="0"/>
              </a:rPr>
              <a:t>για παρακινήσει  και άλλους για να γίνουν μέλη των</a:t>
            </a:r>
            <a:r>
              <a:rPr lang="el-GR" sz="1800" dirty="0"/>
              <a:t> </a:t>
            </a:r>
            <a:r>
              <a:rPr lang="el-GR" sz="1800" dirty="0">
                <a:cs typeface="Arial" charset="0"/>
              </a:rPr>
              <a:t>συνεταιρισμών είναι:</a:t>
            </a:r>
            <a:endParaRPr lang="el-GR" sz="1800" b="1" dirty="0">
              <a:cs typeface="Arial" charset="0"/>
            </a:endParaRPr>
          </a:p>
          <a:p>
            <a:pPr>
              <a:spcAft>
                <a:spcPts val="1200"/>
              </a:spcAft>
              <a:buFontTx/>
              <a:buAutoNum type="arabicPeriod"/>
            </a:pPr>
            <a:r>
              <a:rPr lang="el-GR" sz="1800" b="1" dirty="0">
                <a:cs typeface="Arial" charset="0"/>
              </a:rPr>
              <a:t>Κίνητρα ένταξης σε συνεταιρισμούς</a:t>
            </a:r>
            <a:r>
              <a:rPr lang="el-GR" sz="1800" dirty="0">
                <a:cs typeface="Arial" charset="0"/>
              </a:rPr>
              <a:t>. Στα μέτρα αυτά  εντάσσονται:</a:t>
            </a:r>
            <a:endParaRPr lang="el-GR" sz="1800" b="1" dirty="0">
              <a:cs typeface="Arial" charset="0"/>
            </a:endParaRPr>
          </a:p>
          <a:p>
            <a:pPr marL="800100" lvl="1" indent="-342900">
              <a:spcBef>
                <a:spcPts val="0"/>
              </a:spcBef>
            </a:pPr>
            <a:r>
              <a:rPr lang="el-GR" sz="1700" dirty="0">
                <a:cs typeface="Arial" charset="0"/>
              </a:rPr>
              <a:t>Η χορήγηση παραγωγικών δανείων με χαμηλότερα επιτόκια</a:t>
            </a:r>
            <a:endParaRPr lang="el-GR" sz="1700" b="1" dirty="0">
              <a:cs typeface="Arial" charset="0"/>
            </a:endParaRPr>
          </a:p>
          <a:p>
            <a:pPr lvl="1">
              <a:spcBef>
                <a:spcPts val="0"/>
              </a:spcBef>
            </a:pPr>
            <a:r>
              <a:rPr lang="el-GR" sz="1700" dirty="0">
                <a:cs typeface="Arial" charset="0"/>
              </a:rPr>
              <a:t> Η</a:t>
            </a:r>
            <a:r>
              <a:rPr lang="en-US" sz="1700" dirty="0">
                <a:cs typeface="Arial" charset="0"/>
              </a:rPr>
              <a:t> </a:t>
            </a:r>
            <a:r>
              <a:rPr lang="el-GR" sz="1700" dirty="0">
                <a:cs typeface="Arial" charset="0"/>
              </a:rPr>
              <a:t>παροχή ορισμένων επιδοτήσεων μόνο σε  συνεταιρισμένους  παραγωγούς, κλπ.</a:t>
            </a:r>
            <a:endParaRPr lang="el-GR" sz="1700" b="1" dirty="0">
              <a:cs typeface="Arial" charset="0"/>
            </a:endParaRPr>
          </a:p>
          <a:p>
            <a:pPr>
              <a:spcAft>
                <a:spcPts val="1200"/>
              </a:spcAft>
              <a:buNone/>
            </a:pPr>
            <a:r>
              <a:rPr lang="el-GR" sz="1800" b="1" dirty="0">
                <a:cs typeface="Arial" charset="0"/>
              </a:rPr>
              <a:t>2. Ενημέρωση των πολιτών για τα πλεονεκτήματα των</a:t>
            </a:r>
            <a:r>
              <a:rPr lang="el-GR" sz="1800" b="1" dirty="0"/>
              <a:t> </a:t>
            </a:r>
            <a:r>
              <a:rPr lang="el-GR" sz="1800" b="1" dirty="0">
                <a:cs typeface="Arial" charset="0"/>
              </a:rPr>
              <a:t>συνεταιρισμών. </a:t>
            </a:r>
            <a:r>
              <a:rPr lang="el-GR" sz="1800" dirty="0">
                <a:cs typeface="Arial" charset="0"/>
              </a:rPr>
              <a:t> Με τον τρόπο αυτό ενθαρρύνονται μη συνεταιρισμένα άτομα να γίνουν μέλη των συνεταιρισμών.      </a:t>
            </a:r>
            <a:endParaRPr lang="el-GR" sz="1800" b="1" dirty="0">
              <a:cs typeface="Arial" charset="0"/>
            </a:endParaRPr>
          </a:p>
          <a:p>
            <a:pPr>
              <a:spcAft>
                <a:spcPts val="1200"/>
              </a:spcAft>
              <a:buNone/>
            </a:pPr>
            <a:r>
              <a:rPr lang="el-GR" sz="1800" b="1" dirty="0">
                <a:cs typeface="Arial" charset="0"/>
              </a:rPr>
              <a:t>3.</a:t>
            </a:r>
            <a:r>
              <a:rPr lang="en-US" sz="1800" b="1" dirty="0">
                <a:cs typeface="Arial" charset="0"/>
              </a:rPr>
              <a:t> </a:t>
            </a:r>
            <a:r>
              <a:rPr lang="el-GR" sz="1800" b="1" dirty="0">
                <a:cs typeface="Arial" charset="0"/>
              </a:rPr>
              <a:t>Συνεταιριστική εκπαίδευση.</a:t>
            </a:r>
            <a:r>
              <a:rPr lang="el-GR" sz="1800" dirty="0">
                <a:cs typeface="Arial" charset="0"/>
              </a:rPr>
              <a:t>  Αυτό μπορεί να γίνει σε όλες τις βαθμίδες της εκπαίδευσης, έτσι ώστε οι πολίτες να ενστερνίζονται τη συνεταιριστική ιδέα από μικρή ηλικία και να γίνονται ευκολότερα μέλη των συνεταιρισμών, να αναπτύσσουν έντονη συνεταιριστική δραστηριότητα κλπ. με όλες τις  ευμενείς επιπτώσεις για τους ίδιους και</a:t>
            </a:r>
            <a:r>
              <a:rPr lang="el-GR" sz="1800" dirty="0"/>
              <a:t> </a:t>
            </a:r>
            <a:r>
              <a:rPr lang="el-GR" sz="1800" b="1" dirty="0">
                <a:cs typeface="Arial" charset="0"/>
              </a:rPr>
              <a:t>για ολόκληρη την κοινωνία.</a:t>
            </a:r>
            <a:endParaRPr lang="en-US" sz="1800" b="1" dirty="0">
              <a:cs typeface="Arial" charset="0"/>
            </a:endParaRPr>
          </a:p>
          <a:p>
            <a:pPr>
              <a:spcAft>
                <a:spcPts val="1200"/>
              </a:spcAft>
              <a:buNone/>
            </a:pPr>
            <a:r>
              <a:rPr lang="el-GR" sz="1800" dirty="0"/>
              <a:t> </a:t>
            </a:r>
            <a:r>
              <a:rPr lang="el-GR" sz="1800" b="1" dirty="0">
                <a:cs typeface="Arial" charset="0"/>
              </a:rPr>
              <a:t>4. Συνεταιριστική Νομοθεσία. </a:t>
            </a:r>
            <a:r>
              <a:rPr lang="el-GR" sz="1800" dirty="0">
                <a:cs typeface="Arial" charset="0"/>
              </a:rPr>
              <a:t> Νομοθεσία η οποία να προβλέπει π.χ. την υποχρεωτική συμμετοχή όλων των παραγωγών μιας περιοχής ή ενός προϊόντος στο συνεταιρισμό, σε περίπτωση που η πλειοψηφία το αποφασίσει θα βοηθούσε προς την κατεύθυνση ενδυνάμωσης των συνεταιρισμών.</a:t>
            </a:r>
            <a:endParaRPr lang="el-GR" dirty="0"/>
          </a:p>
        </p:txBody>
      </p:sp>
    </p:spTree>
    <p:extLst>
      <p:ext uri="{BB962C8B-B14F-4D97-AF65-F5344CB8AC3E}">
        <p14:creationId xmlns:p14="http://schemas.microsoft.com/office/powerpoint/2010/main" xmlns="" val="82719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03">
                                            <p:txEl>
                                              <p:pRg st="1" end="1"/>
                                            </p:txEl>
                                          </p:spTgt>
                                        </p:tgtEl>
                                        <p:attrNameLst>
                                          <p:attrName>style.visibility</p:attrName>
                                        </p:attrNameLst>
                                      </p:cBhvr>
                                      <p:to>
                                        <p:strVal val="visible"/>
                                      </p:to>
                                    </p:set>
                                    <p:anim calcmode="lin" valueType="num">
                                      <p:cBhvr additive="base">
                                        <p:cTn id="7" dur="5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0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03">
                                            <p:txEl>
                                              <p:pRg st="2" end="2"/>
                                            </p:txEl>
                                          </p:spTgt>
                                        </p:tgtEl>
                                        <p:attrNameLst>
                                          <p:attrName>style.visibility</p:attrName>
                                        </p:attrNameLst>
                                      </p:cBhvr>
                                      <p:to>
                                        <p:strVal val="visible"/>
                                      </p:to>
                                    </p:set>
                                    <p:anim calcmode="lin" valueType="num">
                                      <p:cBhvr additive="base">
                                        <p:cTn id="11" dur="5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0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03">
                                            <p:txEl>
                                              <p:pRg st="3" end="3"/>
                                            </p:txEl>
                                          </p:spTgt>
                                        </p:tgtEl>
                                        <p:attrNameLst>
                                          <p:attrName>style.visibility</p:attrName>
                                        </p:attrNameLst>
                                      </p:cBhvr>
                                      <p:to>
                                        <p:strVal val="visible"/>
                                      </p:to>
                                    </p:set>
                                    <p:anim calcmode="lin" valueType="num">
                                      <p:cBhvr additive="base">
                                        <p:cTn id="15" dur="5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4803">
                                            <p:txEl>
                                              <p:pRg st="4" end="4"/>
                                            </p:txEl>
                                          </p:spTgt>
                                        </p:tgtEl>
                                        <p:attrNameLst>
                                          <p:attrName>style.visibility</p:attrName>
                                        </p:attrNameLst>
                                      </p:cBhvr>
                                      <p:to>
                                        <p:strVal val="visible"/>
                                      </p:to>
                                    </p:set>
                                    <p:anim calcmode="lin" valueType="num">
                                      <p:cBhvr additive="base">
                                        <p:cTn id="21" dur="500" fill="hold"/>
                                        <p:tgtEl>
                                          <p:spTgt spid="20480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48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4803">
                                            <p:txEl>
                                              <p:pRg st="5" end="5"/>
                                            </p:txEl>
                                          </p:spTgt>
                                        </p:tgtEl>
                                        <p:attrNameLst>
                                          <p:attrName>style.visibility</p:attrName>
                                        </p:attrNameLst>
                                      </p:cBhvr>
                                      <p:to>
                                        <p:strVal val="visible"/>
                                      </p:to>
                                    </p:set>
                                    <p:anim calcmode="lin" valueType="num">
                                      <p:cBhvr additive="base">
                                        <p:cTn id="27" dur="500" fill="hold"/>
                                        <p:tgtEl>
                                          <p:spTgt spid="20480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4803">
                                            <p:txEl>
                                              <p:pRg st="6" end="6"/>
                                            </p:txEl>
                                          </p:spTgt>
                                        </p:tgtEl>
                                        <p:attrNameLst>
                                          <p:attrName>style.visibility</p:attrName>
                                        </p:attrNameLst>
                                      </p:cBhvr>
                                      <p:to>
                                        <p:strVal val="visible"/>
                                      </p:to>
                                    </p:set>
                                    <p:anim calcmode="lin" valueType="num">
                                      <p:cBhvr additive="base">
                                        <p:cTn id="33" dur="500" fill="hold"/>
                                        <p:tgtEl>
                                          <p:spTgt spid="20480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48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50179" name="Rectangle 3"/>
          <p:cNvSpPr>
            <a:spLocks noGrp="1" noChangeArrowheads="1"/>
          </p:cNvSpPr>
          <p:nvPr>
            <p:ph idx="1"/>
          </p:nvPr>
        </p:nvSpPr>
        <p:spPr/>
        <p:txBody>
          <a:bodyPr>
            <a:normAutofit/>
          </a:bodyPr>
          <a:lstStyle/>
          <a:p>
            <a:pPr algn="just">
              <a:buFontTx/>
              <a:buNone/>
            </a:pPr>
            <a:r>
              <a:rPr lang="el-GR" sz="2000" dirty="0">
                <a:cs typeface="Arial" charset="0"/>
              </a:rPr>
              <a:t>Παράλληλα οι συνεταιρισμοί μπορούν να εφαρμόσουν συγκεκριμένες πολιτικές που να  αποτελούν κίνητρο για  τα μέλη, όπως:</a:t>
            </a:r>
          </a:p>
          <a:p>
            <a:pPr algn="just">
              <a:buFontTx/>
              <a:buNone/>
            </a:pPr>
            <a:endParaRPr lang="el-GR" sz="2000" b="1" dirty="0">
              <a:cs typeface="Arial" charset="0"/>
            </a:endParaRPr>
          </a:p>
          <a:p>
            <a:pPr>
              <a:spcBef>
                <a:spcPts val="1200"/>
              </a:spcBef>
              <a:spcAft>
                <a:spcPts val="600"/>
              </a:spcAft>
            </a:pPr>
            <a:r>
              <a:rPr lang="el-GR" sz="2000" dirty="0">
                <a:cs typeface="Arial" charset="0"/>
              </a:rPr>
              <a:t>Να δίνουν </a:t>
            </a:r>
            <a:r>
              <a:rPr lang="el-GR" sz="2000" b="1" dirty="0">
                <a:solidFill>
                  <a:srgbClr val="38741A"/>
                </a:solidFill>
                <a:cs typeface="Arial" charset="0"/>
              </a:rPr>
              <a:t>τόκο στη συνεταιριστική μερίδα</a:t>
            </a:r>
            <a:r>
              <a:rPr lang="el-GR" sz="2000" dirty="0">
                <a:cs typeface="Arial" charset="0"/>
              </a:rPr>
              <a:t>, με επιτόκιο</a:t>
            </a:r>
            <a:r>
              <a:rPr lang="el-GR" sz="2000" dirty="0"/>
              <a:t> </a:t>
            </a:r>
            <a:r>
              <a:rPr lang="el-GR" sz="2000" dirty="0">
                <a:cs typeface="Arial" charset="0"/>
              </a:rPr>
              <a:t>τουλάχιστον ίσο αυτού των τραπεζών,. </a:t>
            </a:r>
          </a:p>
          <a:p>
            <a:pPr>
              <a:spcBef>
                <a:spcPts val="1200"/>
              </a:spcBef>
              <a:spcAft>
                <a:spcPts val="600"/>
              </a:spcAft>
            </a:pPr>
            <a:r>
              <a:rPr lang="el-GR" sz="2000" dirty="0">
                <a:cs typeface="Arial" charset="0"/>
              </a:rPr>
              <a:t>Να δίνουν </a:t>
            </a:r>
            <a:r>
              <a:rPr lang="el-GR" sz="2000" b="1" dirty="0">
                <a:solidFill>
                  <a:srgbClr val="38741A"/>
                </a:solidFill>
                <a:cs typeface="Arial" charset="0"/>
              </a:rPr>
              <a:t>επιστρεφόμενα στα μέλη </a:t>
            </a:r>
            <a:r>
              <a:rPr lang="el-GR" sz="2000" dirty="0">
                <a:cs typeface="Arial" charset="0"/>
              </a:rPr>
              <a:t>από τα πλεονάσματα</a:t>
            </a:r>
            <a:r>
              <a:rPr lang="el-GR" sz="2000" dirty="0"/>
              <a:t> </a:t>
            </a:r>
            <a:r>
              <a:rPr lang="el-GR" sz="2000" dirty="0">
                <a:cs typeface="Arial" charset="0"/>
              </a:rPr>
              <a:t>των συνεταιρισμών, ώστε να ενθαρρύνουν τα μέλη τους να συμμετέχουν περισσότερο στις οικονομικές δραστηριότητές τους.</a:t>
            </a:r>
          </a:p>
          <a:p>
            <a:pPr>
              <a:spcBef>
                <a:spcPts val="1200"/>
              </a:spcBef>
              <a:spcAft>
                <a:spcPts val="600"/>
              </a:spcAft>
            </a:pPr>
            <a:r>
              <a:rPr lang="el-GR" sz="2000" dirty="0">
                <a:cs typeface="Arial" charset="0"/>
              </a:rPr>
              <a:t>Να </a:t>
            </a:r>
            <a:r>
              <a:rPr lang="el-GR" sz="2000" b="1" dirty="0">
                <a:solidFill>
                  <a:srgbClr val="38741A"/>
                </a:solidFill>
                <a:cs typeface="Arial" charset="0"/>
              </a:rPr>
              <a:t>μεταχειρίζονται δίκαια </a:t>
            </a:r>
            <a:r>
              <a:rPr lang="el-GR" sz="2000" dirty="0">
                <a:cs typeface="Arial" charset="0"/>
              </a:rPr>
              <a:t>τα μέλη  τους στην παροχή</a:t>
            </a:r>
            <a:r>
              <a:rPr lang="el-GR" sz="2000" dirty="0"/>
              <a:t> </a:t>
            </a:r>
            <a:r>
              <a:rPr lang="el-GR" sz="2000" dirty="0">
                <a:cs typeface="Arial" charset="0"/>
              </a:rPr>
              <a:t>υπηρεσιών.</a:t>
            </a:r>
          </a:p>
          <a:p>
            <a:pPr>
              <a:spcBef>
                <a:spcPts val="1200"/>
              </a:spcBef>
              <a:spcAft>
                <a:spcPts val="600"/>
              </a:spcAft>
            </a:pPr>
            <a:r>
              <a:rPr lang="el-GR" sz="2000" dirty="0">
                <a:cs typeface="Arial" charset="0"/>
              </a:rPr>
              <a:t>Να εφαρμόζουν  </a:t>
            </a:r>
            <a:r>
              <a:rPr lang="el-GR" sz="2000" b="1" dirty="0">
                <a:solidFill>
                  <a:srgbClr val="38741A"/>
                </a:solidFill>
                <a:cs typeface="Arial" charset="0"/>
              </a:rPr>
              <a:t>δίκαιη τιμολόγηση </a:t>
            </a:r>
            <a:r>
              <a:rPr lang="el-GR" sz="2000" dirty="0">
                <a:cs typeface="Arial" charset="0"/>
              </a:rPr>
              <a:t>στην αγορά  των</a:t>
            </a:r>
            <a:r>
              <a:rPr lang="el-GR" sz="2000" dirty="0"/>
              <a:t> </a:t>
            </a:r>
            <a:r>
              <a:rPr lang="el-GR" sz="2000" dirty="0">
                <a:cs typeface="Arial" charset="0"/>
              </a:rPr>
              <a:t>προϊόντων των μελών και στην πώληση των προϊόντων στους καταναλωτές, και</a:t>
            </a:r>
          </a:p>
          <a:p>
            <a:pPr>
              <a:spcBef>
                <a:spcPts val="1200"/>
              </a:spcBef>
              <a:spcAft>
                <a:spcPts val="600"/>
              </a:spcAft>
            </a:pPr>
            <a:r>
              <a:rPr lang="el-GR" sz="2000" dirty="0">
                <a:cs typeface="Arial" charset="0"/>
              </a:rPr>
              <a:t>Να παρέχουν </a:t>
            </a:r>
            <a:r>
              <a:rPr lang="el-GR" sz="2000" b="1" dirty="0">
                <a:solidFill>
                  <a:srgbClr val="38741A"/>
                </a:solidFill>
                <a:cs typeface="Arial" charset="0"/>
              </a:rPr>
              <a:t>χρήσιμη πληροφόρηση </a:t>
            </a:r>
            <a:r>
              <a:rPr lang="el-GR" sz="2000" dirty="0">
                <a:cs typeface="Arial" charset="0"/>
              </a:rPr>
              <a:t>στα μέλη τους, ώστε να</a:t>
            </a:r>
            <a:r>
              <a:rPr lang="el-GR" sz="2000" dirty="0"/>
              <a:t> </a:t>
            </a:r>
            <a:r>
              <a:rPr lang="el-GR" sz="2000" dirty="0">
                <a:cs typeface="Arial" charset="0"/>
              </a:rPr>
              <a:t>παίρνουν σωστές αποφάσεις.</a:t>
            </a:r>
            <a:endParaRPr lang="el-GR" sz="2000" dirty="0"/>
          </a:p>
        </p:txBody>
      </p:sp>
    </p:spTree>
    <p:extLst>
      <p:ext uri="{BB962C8B-B14F-4D97-AF65-F5344CB8AC3E}">
        <p14:creationId xmlns:p14="http://schemas.microsoft.com/office/powerpoint/2010/main" xmlns="" val="1596584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Effect transition="in" filter="fade">
                                      <p:cBhvr>
                                        <p:cTn id="7" dur="1000"/>
                                        <p:tgtEl>
                                          <p:spTgt spid="50179">
                                            <p:txEl>
                                              <p:pRg st="2" end="2"/>
                                            </p:txEl>
                                          </p:spTgt>
                                        </p:tgtEl>
                                      </p:cBhvr>
                                    </p:animEffect>
                                    <p:anim calcmode="lin" valueType="num">
                                      <p:cBhvr>
                                        <p:cTn id="8" dur="10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01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17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0179">
                                            <p:txEl>
                                              <p:pRg st="3" end="3"/>
                                            </p:txEl>
                                          </p:spTgt>
                                        </p:tgtEl>
                                        <p:attrNameLst>
                                          <p:attrName>style.visibility</p:attrName>
                                        </p:attrNameLst>
                                      </p:cBhvr>
                                      <p:to>
                                        <p:strVal val="visible"/>
                                      </p:to>
                                    </p:set>
                                    <p:animEffect transition="in" filter="fade">
                                      <p:cBhvr>
                                        <p:cTn id="13" dur="1000"/>
                                        <p:tgtEl>
                                          <p:spTgt spid="50179">
                                            <p:txEl>
                                              <p:pRg st="3" end="3"/>
                                            </p:txEl>
                                          </p:spTgt>
                                        </p:tgtEl>
                                      </p:cBhvr>
                                    </p:animEffect>
                                    <p:anim calcmode="lin" valueType="num">
                                      <p:cBhvr>
                                        <p:cTn id="14" dur="10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017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0179">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animEffect transition="in" filter="fade">
                                      <p:cBhvr>
                                        <p:cTn id="19" dur="1000"/>
                                        <p:tgtEl>
                                          <p:spTgt spid="50179">
                                            <p:txEl>
                                              <p:pRg st="4" end="4"/>
                                            </p:txEl>
                                          </p:spTgt>
                                        </p:tgtEl>
                                      </p:cBhvr>
                                    </p:animEffect>
                                    <p:anim calcmode="lin" valueType="num">
                                      <p:cBhvr>
                                        <p:cTn id="20" dur="10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0179">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0179">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0179">
                                            <p:txEl>
                                              <p:pRg st="5" end="5"/>
                                            </p:txEl>
                                          </p:spTgt>
                                        </p:tgtEl>
                                        <p:attrNameLst>
                                          <p:attrName>style.visibility</p:attrName>
                                        </p:attrNameLst>
                                      </p:cBhvr>
                                      <p:to>
                                        <p:strVal val="visible"/>
                                      </p:to>
                                    </p:set>
                                    <p:animEffect transition="in" filter="fade">
                                      <p:cBhvr>
                                        <p:cTn id="25" dur="1000"/>
                                        <p:tgtEl>
                                          <p:spTgt spid="50179">
                                            <p:txEl>
                                              <p:pRg st="5" end="5"/>
                                            </p:txEl>
                                          </p:spTgt>
                                        </p:tgtEl>
                                      </p:cBhvr>
                                    </p:animEffect>
                                    <p:anim calcmode="lin" valueType="num">
                                      <p:cBhvr>
                                        <p:cTn id="26" dur="10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0179">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0179">
                                            <p:txEl>
                                              <p:pRg st="5" end="5"/>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0179">
                                            <p:txEl>
                                              <p:pRg st="6" end="6"/>
                                            </p:txEl>
                                          </p:spTgt>
                                        </p:tgtEl>
                                        <p:attrNameLst>
                                          <p:attrName>style.visibility</p:attrName>
                                        </p:attrNameLst>
                                      </p:cBhvr>
                                      <p:to>
                                        <p:strVal val="visible"/>
                                      </p:to>
                                    </p:set>
                                    <p:animEffect transition="in" filter="fade">
                                      <p:cBhvr>
                                        <p:cTn id="31" dur="1000"/>
                                        <p:tgtEl>
                                          <p:spTgt spid="50179">
                                            <p:txEl>
                                              <p:pRg st="6" end="6"/>
                                            </p:txEl>
                                          </p:spTgt>
                                        </p:tgtEl>
                                      </p:cBhvr>
                                    </p:animEffect>
                                    <p:anim calcmode="lin" valueType="num">
                                      <p:cBhvr>
                                        <p:cTn id="32" dur="1000" fill="hold"/>
                                        <p:tgtEl>
                                          <p:spTgt spid="50179">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0179">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017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l-GR" sz="2800" b="1" dirty="0">
                <a:cs typeface="Arial" charset="0"/>
              </a:rPr>
              <a:t>Αρχή 2</a:t>
            </a:r>
            <a:r>
              <a:rPr lang="el-GR" sz="2800" b="1" baseline="30000" dirty="0">
                <a:cs typeface="Arial" charset="0"/>
              </a:rPr>
              <a:t>η</a:t>
            </a:r>
            <a:r>
              <a:rPr lang="el-GR" sz="2800" b="1" dirty="0">
                <a:cs typeface="Arial" charset="0"/>
              </a:rPr>
              <a:t> : Δημοκρατική Διοίκηση των Συνεταιρισμών</a:t>
            </a:r>
          </a:p>
        </p:txBody>
      </p:sp>
      <p:sp>
        <p:nvSpPr>
          <p:cNvPr id="51203" name="Rectangle 3"/>
          <p:cNvSpPr>
            <a:spLocks noGrp="1" noChangeArrowheads="1"/>
          </p:cNvSpPr>
          <p:nvPr>
            <p:ph idx="1"/>
          </p:nvPr>
        </p:nvSpPr>
        <p:spPr/>
        <p:txBody>
          <a:bodyPr>
            <a:normAutofit/>
          </a:bodyPr>
          <a:lstStyle/>
          <a:p>
            <a:pPr>
              <a:buFontTx/>
              <a:buNone/>
            </a:pPr>
            <a:r>
              <a:rPr lang="el-GR" sz="2400" dirty="0">
                <a:cs typeface="Arial" charset="0"/>
              </a:rPr>
              <a:t>Η 2η αρχή λέει τα  εξής:</a:t>
            </a:r>
            <a:r>
              <a:rPr lang="el-GR" sz="2400" b="1" dirty="0">
                <a:cs typeface="Arial" charset="0"/>
              </a:rPr>
              <a:t> </a:t>
            </a:r>
          </a:p>
          <a:p>
            <a:pPr algn="ctr">
              <a:buFontTx/>
              <a:buNone/>
            </a:pPr>
            <a:r>
              <a:rPr lang="el-GR" sz="2400" b="1" dirty="0">
                <a:solidFill>
                  <a:srgbClr val="38741A"/>
                </a:solidFill>
                <a:cs typeface="Arial" charset="0"/>
              </a:rPr>
              <a:t>«Οι συνεταιρισμοί είναι δημοκρατικές οργανώσεις, που</a:t>
            </a:r>
            <a:r>
              <a:rPr lang="el-GR" sz="2400" b="1" dirty="0">
                <a:solidFill>
                  <a:srgbClr val="38741A"/>
                </a:solidFill>
              </a:rPr>
              <a:t> </a:t>
            </a:r>
            <a:r>
              <a:rPr lang="el-GR" sz="2400" b="1" dirty="0">
                <a:solidFill>
                  <a:srgbClr val="38741A"/>
                </a:solidFill>
                <a:cs typeface="Arial" charset="0"/>
              </a:rPr>
              <a:t>διοικούνται  και  ελέγχονται από τα μέλη τους, τα οποία συμμετέχουν ενεργά στη διαμόρφωση της πολιτικής τους και στη λήψη αποφάσεων.» </a:t>
            </a:r>
            <a:r>
              <a:rPr lang="el-GR" sz="2400" b="1" dirty="0">
                <a:cs typeface="Arial" charset="0"/>
              </a:rPr>
              <a:t>	</a:t>
            </a:r>
            <a:r>
              <a:rPr lang="el-GR" sz="2400" dirty="0">
                <a:cs typeface="Arial" charset="0"/>
              </a:rPr>
              <a:t> </a:t>
            </a:r>
          </a:p>
          <a:p>
            <a:pPr algn="just">
              <a:lnSpc>
                <a:spcPct val="110000"/>
              </a:lnSpc>
              <a:buFontTx/>
              <a:buNone/>
            </a:pPr>
            <a:endParaRPr lang="el-GR" sz="2400" dirty="0">
              <a:cs typeface="Arial" charset="0"/>
            </a:endParaRPr>
          </a:p>
          <a:p>
            <a:pPr marL="403225" indent="-403225">
              <a:lnSpc>
                <a:spcPct val="110000"/>
              </a:lnSpc>
            </a:pPr>
            <a:r>
              <a:rPr lang="el-GR" sz="2400" dirty="0">
                <a:cs typeface="Arial" charset="0"/>
              </a:rPr>
              <a:t>Η αρχή της «δημοκρατικής διοίκησης» των συνεταιρισμών, είναι η </a:t>
            </a:r>
            <a:r>
              <a:rPr lang="el-GR" sz="2400" b="1" dirty="0">
                <a:solidFill>
                  <a:srgbClr val="38741A"/>
                </a:solidFill>
                <a:cs typeface="Arial" charset="0"/>
              </a:rPr>
              <a:t>πιο βασική αρχή του συνεργατισμού</a:t>
            </a:r>
            <a:r>
              <a:rPr lang="el-GR" sz="2400" dirty="0">
                <a:solidFill>
                  <a:srgbClr val="38741A"/>
                </a:solidFill>
                <a:cs typeface="Arial" charset="0"/>
              </a:rPr>
              <a:t>, </a:t>
            </a:r>
            <a:r>
              <a:rPr lang="el-GR" sz="2400" dirty="0">
                <a:cs typeface="Arial" charset="0"/>
              </a:rPr>
              <a:t>διότι δεν μπορεί μια οικονομική οργάνωση να θεωρηθεί ως συνεταιρισμός και να προωθεί τα συμφέροντα των μελών και να ικανοποιεί τις ανάγκες τους,  χωρίς να λειτουργεί δημοκρατικά, δηλαδή να διοικείται και να ελέγχεται δημοκρατικά. </a:t>
            </a:r>
            <a:endParaRPr lang="en-US" sz="2400" b="1" dirty="0">
              <a:cs typeface="Arial" charset="0"/>
            </a:endParaRPr>
          </a:p>
          <a:p>
            <a:pPr algn="just">
              <a:buFontTx/>
              <a:buNone/>
            </a:pPr>
            <a:r>
              <a:rPr lang="en-US" sz="2400" b="1" dirty="0">
                <a:cs typeface="Arial" charset="0"/>
              </a:rPr>
              <a:t>		</a:t>
            </a:r>
            <a:endParaRPr lang="el-GR" sz="2400" b="1" dirty="0">
              <a:cs typeface="Arial" charset="0"/>
            </a:endParaRPr>
          </a:p>
          <a:p>
            <a:pPr algn="just">
              <a:buFontTx/>
              <a:buNone/>
            </a:pPr>
            <a:r>
              <a:rPr lang="el-GR" sz="2000" b="1" dirty="0">
                <a:cs typeface="Arial" charset="0"/>
              </a:rPr>
              <a:t>      </a:t>
            </a:r>
            <a:r>
              <a:rPr lang="en-US" sz="2000" b="1" dirty="0">
                <a:cs typeface="Arial" charset="0"/>
              </a:rPr>
              <a:t>	</a:t>
            </a:r>
            <a:endParaRPr lang="el-GR" sz="2000" dirty="0"/>
          </a:p>
        </p:txBody>
      </p:sp>
    </p:spTree>
    <p:extLst>
      <p:ext uri="{BB962C8B-B14F-4D97-AF65-F5344CB8AC3E}">
        <p14:creationId xmlns:p14="http://schemas.microsoft.com/office/powerpoint/2010/main" xmlns="" val="13332245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03">
                                            <p:txEl>
                                              <p:pRg st="3" end="3"/>
                                            </p:txEl>
                                          </p:spTgt>
                                        </p:tgtEl>
                                        <p:attrNameLst>
                                          <p:attrName>style.visibility</p:attrName>
                                        </p:attrNameLst>
                                      </p:cBhvr>
                                      <p:to>
                                        <p:strVal val="visible"/>
                                      </p:to>
                                    </p:set>
                                    <p:anim calcmode="lin" valueType="num">
                                      <p:cBhvr additive="base">
                                        <p:cTn id="7" dur="10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cs typeface="Arial" charset="0"/>
              </a:rPr>
              <a:t>Η δημοκρατική διοίκηση των συνεταιρισμών εκφράζεται ως </a:t>
            </a:r>
            <a:r>
              <a:rPr lang="el-GR" dirty="0" err="1">
                <a:cs typeface="Arial" charset="0"/>
              </a:rPr>
              <a:t>εξης</a:t>
            </a:r>
            <a:r>
              <a:rPr lang="el-GR" dirty="0">
                <a:cs typeface="Arial" charset="0"/>
              </a:rPr>
              <a:t>:</a:t>
            </a:r>
            <a:endParaRPr lang="el-GR" dirty="0"/>
          </a:p>
        </p:txBody>
      </p:sp>
      <p:sp>
        <p:nvSpPr>
          <p:cNvPr id="52227" name="Rectangle 3"/>
          <p:cNvSpPr>
            <a:spLocks noGrp="1" noChangeArrowheads="1"/>
          </p:cNvSpPr>
          <p:nvPr>
            <p:ph idx="1"/>
          </p:nvPr>
        </p:nvSpPr>
        <p:spPr/>
        <p:txBody>
          <a:bodyPr>
            <a:normAutofit/>
          </a:bodyPr>
          <a:lstStyle/>
          <a:p>
            <a:pPr>
              <a:spcAft>
                <a:spcPts val="1200"/>
              </a:spcAft>
            </a:pPr>
            <a:r>
              <a:rPr lang="el-GR" sz="2000" b="1" dirty="0">
                <a:cs typeface="Arial" charset="0"/>
              </a:rPr>
              <a:t>Με τη διοίκηση των συνεταιρισμών </a:t>
            </a:r>
            <a:r>
              <a:rPr lang="el-GR" sz="2000" b="1" dirty="0">
                <a:solidFill>
                  <a:srgbClr val="38741A"/>
                </a:solidFill>
                <a:cs typeface="Arial" charset="0"/>
              </a:rPr>
              <a:t>από αιρετά όργανα</a:t>
            </a:r>
            <a:r>
              <a:rPr lang="el-GR" sz="1800" dirty="0">
                <a:cs typeface="Arial" charset="0"/>
              </a:rPr>
              <a:t>,</a:t>
            </a:r>
            <a:r>
              <a:rPr lang="el-GR" sz="1800" dirty="0"/>
              <a:t> </a:t>
            </a:r>
            <a:r>
              <a:rPr lang="el-GR" sz="1800" dirty="0">
                <a:cs typeface="Arial" charset="0"/>
              </a:rPr>
              <a:t>δηλαδή από εκλεγμένα  διοικητικά συμβούλια  τα οποία έχουν εκλεγεί   από τα μέλη τους με δημοκρατικές διαδικασίες.</a:t>
            </a:r>
            <a:endParaRPr lang="el-GR" sz="1800" b="1" dirty="0">
              <a:cs typeface="Arial" charset="0"/>
            </a:endParaRPr>
          </a:p>
          <a:p>
            <a:pPr>
              <a:spcAft>
                <a:spcPts val="1200"/>
              </a:spcAft>
            </a:pPr>
            <a:r>
              <a:rPr lang="el-GR" sz="2000" b="1" dirty="0">
                <a:cs typeface="Arial" charset="0"/>
              </a:rPr>
              <a:t>Με την </a:t>
            </a:r>
            <a:r>
              <a:rPr lang="el-GR" sz="2000" b="1" dirty="0">
                <a:solidFill>
                  <a:srgbClr val="38741A"/>
                </a:solidFill>
                <a:cs typeface="Arial" charset="0"/>
              </a:rPr>
              <a:t>ισοψηφία στο δικαίωμα λήψης αποφάσεων</a:t>
            </a:r>
            <a:r>
              <a:rPr lang="el-GR" sz="1800" dirty="0">
                <a:cs typeface="Arial" charset="0"/>
              </a:rPr>
              <a:t>, δηλαδή</a:t>
            </a:r>
            <a:r>
              <a:rPr lang="el-GR" sz="1800" dirty="0"/>
              <a:t> </a:t>
            </a:r>
            <a:r>
              <a:rPr lang="el-GR" sz="1800" dirty="0">
                <a:cs typeface="Arial" charset="0"/>
              </a:rPr>
              <a:t>με την ισότητα στις ψηφοφορίες όταν παίρνονται αποφάσεις. Για το λόγο αυτό η αρχή αυτή είναι γνωστή και ως κανόνας </a:t>
            </a:r>
            <a:r>
              <a:rPr lang="el-GR" sz="1800" dirty="0">
                <a:solidFill>
                  <a:srgbClr val="38741A"/>
                </a:solidFill>
                <a:cs typeface="Arial" charset="0"/>
              </a:rPr>
              <a:t>«</a:t>
            </a:r>
            <a:r>
              <a:rPr lang="el-GR" sz="1800" b="1" dirty="0">
                <a:solidFill>
                  <a:srgbClr val="38741A"/>
                </a:solidFill>
                <a:cs typeface="Arial" charset="0"/>
              </a:rPr>
              <a:t>ένας άνθρωπος μία ψήφος»</a:t>
            </a:r>
            <a:r>
              <a:rPr lang="el-GR" sz="1800" dirty="0">
                <a:solidFill>
                  <a:srgbClr val="38741A"/>
                </a:solidFill>
                <a:cs typeface="Arial" charset="0"/>
              </a:rPr>
              <a:t>,</a:t>
            </a:r>
            <a:r>
              <a:rPr lang="el-GR" sz="1800" dirty="0">
                <a:cs typeface="Arial" charset="0"/>
              </a:rPr>
              <a:t> αφού κάθε μέλος του συνεταιρισμού έχει δικαίωνα μιας ψήφου, στις διάφορες διαδικασίες του συνεταιρισμού. Η ισοψηφία συμβαδίζει άλλωστε με τον χαρακτήρα των συνεταιρισμών που είναι </a:t>
            </a:r>
            <a:r>
              <a:rPr lang="el-GR" sz="1800" b="1" dirty="0">
                <a:cs typeface="Arial" charset="0"/>
              </a:rPr>
              <a:t> ενώσεις προσώπων  </a:t>
            </a:r>
            <a:r>
              <a:rPr lang="el-GR" sz="1800" dirty="0">
                <a:cs typeface="Arial" charset="0"/>
              </a:rPr>
              <a:t>και όχι κεφαλαίων. Η ισοψηφία μεταξύ των μελών του συνεταιρισμού εξασφαλίζει </a:t>
            </a:r>
            <a:r>
              <a:rPr lang="el-GR" sz="1800" b="1" dirty="0">
                <a:cs typeface="Arial" charset="0"/>
              </a:rPr>
              <a:t>τον έλεγχο της συνεταιριστικής δραστηριότητας </a:t>
            </a:r>
            <a:r>
              <a:rPr lang="el-GR" sz="1800" dirty="0">
                <a:cs typeface="Arial" charset="0"/>
              </a:rPr>
              <a:t> στα χέρια όλων των συνεταίρων και αποτρέπει να περιέλθει ο έλεγχος στους λίγους που έχουν πολλά κεφάλαια  ή συναλλάσσονται  περισσότερο με το συνεταιρισμό. </a:t>
            </a:r>
            <a:endParaRPr lang="el-GR" sz="1800" b="1" dirty="0">
              <a:cs typeface="Arial" charset="0"/>
            </a:endParaRPr>
          </a:p>
          <a:p>
            <a:pPr>
              <a:spcAft>
                <a:spcPts val="1200"/>
              </a:spcAft>
            </a:pPr>
            <a:r>
              <a:rPr lang="el-GR" sz="2000" b="1" dirty="0">
                <a:cs typeface="Arial" charset="0"/>
              </a:rPr>
              <a:t>Με την  πλειοψηφία στη λήψη αποφάσεων</a:t>
            </a:r>
            <a:r>
              <a:rPr lang="el-GR" sz="1800" dirty="0">
                <a:cs typeface="Arial" charset="0"/>
              </a:rPr>
              <a:t>, που είναι βασική</a:t>
            </a:r>
            <a:r>
              <a:rPr lang="el-GR" sz="1800" dirty="0"/>
              <a:t> </a:t>
            </a:r>
            <a:r>
              <a:rPr lang="el-GR" sz="1800" dirty="0">
                <a:cs typeface="Arial" charset="0"/>
              </a:rPr>
              <a:t>αρχή  της Δημοκρατίας. Σύμφωνα με την αρχή αυτή οι αποφάσεις παίρνονται πλειοψηφικά (όποια πρόταση πάρει το μεγαλύτερο αριθμό ψήφων  αυτή υλοποιείται). Η αρχή αυτή εφαρμόζεται σε κάθε περίπτωση λήψης αποφάσεων(εκλογή Δ.Σ., συνεδριάσεις Δ.Σ.. και Γενικής Συνέλευσης).</a:t>
            </a:r>
            <a:endParaRPr lang="el-GR" sz="1800" dirty="0"/>
          </a:p>
        </p:txBody>
      </p:sp>
    </p:spTree>
    <p:extLst>
      <p:ext uri="{BB962C8B-B14F-4D97-AF65-F5344CB8AC3E}">
        <p14:creationId xmlns:p14="http://schemas.microsoft.com/office/powerpoint/2010/main" xmlns="" val="13131084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1000" fill="hold"/>
                                        <p:tgtEl>
                                          <p:spTgt spid="5222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 calcmode="lin" valueType="num">
                                      <p:cBhvr>
                                        <p:cTn id="14" dur="1000" fill="hold"/>
                                        <p:tgtEl>
                                          <p:spTgt spid="5222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222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 calcmode="lin" valueType="num">
                                      <p:cBhvr>
                                        <p:cTn id="21" dur="1000" fill="hold"/>
                                        <p:tgtEl>
                                          <p:spTgt spid="5222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222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l-GR" sz="2400" b="1" dirty="0">
                <a:cs typeface="Arial" charset="0"/>
              </a:rPr>
              <a:t>Παρεκκλίσεις από την αρχή της ισοψηφίας</a:t>
            </a:r>
          </a:p>
        </p:txBody>
      </p:sp>
      <p:sp>
        <p:nvSpPr>
          <p:cNvPr id="53251" name="Rectangle 3"/>
          <p:cNvSpPr>
            <a:spLocks noGrp="1" noChangeArrowheads="1"/>
          </p:cNvSpPr>
          <p:nvPr>
            <p:ph idx="1"/>
          </p:nvPr>
        </p:nvSpPr>
        <p:spPr/>
        <p:txBody>
          <a:bodyPr>
            <a:normAutofit fontScale="92500" lnSpcReduction="10000"/>
          </a:bodyPr>
          <a:lstStyle/>
          <a:p>
            <a:pPr algn="just">
              <a:lnSpc>
                <a:spcPct val="110000"/>
              </a:lnSpc>
              <a:buFontTx/>
              <a:buNone/>
            </a:pPr>
            <a:r>
              <a:rPr lang="el-GR" sz="1800" dirty="0">
                <a:cs typeface="Arial" charset="0"/>
              </a:rPr>
              <a:t>Υπάρχουν μερικές περιπτώσεις κατά τις οποίες γίνεται κάποια παρέκκλιση σε σχέση με την ισοψηφία των μελών του συνεταιρισμού, χωρίς όμως να ξεφεύγουν από το «πνεύμα του νόμου». Οι περιπτώσεις αυτές είναι:</a:t>
            </a:r>
            <a:endParaRPr lang="el-GR" sz="1800" b="1" dirty="0">
              <a:cs typeface="Arial" charset="0"/>
            </a:endParaRPr>
          </a:p>
          <a:p>
            <a:pPr algn="just">
              <a:lnSpc>
                <a:spcPct val="110000"/>
              </a:lnSpc>
            </a:pPr>
            <a:r>
              <a:rPr lang="el-GR" sz="1800" b="1" dirty="0">
                <a:cs typeface="Arial" charset="0"/>
              </a:rPr>
              <a:t>Οι εκλογές για την ανάδειξη διοικητικών συμβουλίων,</a:t>
            </a:r>
            <a:r>
              <a:rPr lang="el-GR" sz="1800" b="1" dirty="0"/>
              <a:t> </a:t>
            </a:r>
            <a:r>
              <a:rPr lang="el-GR" sz="1800" b="1" dirty="0">
                <a:cs typeface="Arial" charset="0"/>
              </a:rPr>
              <a:t>στους πρωτοβάθμιους συνεταιρισμούς, όπου ορισμένα μέλη έχουν περισσότερες της μιας ψήφους (όχι όμως άνω των 3), προφανώς γιατί έχουν περισσότερες από μία υποχρεωτικές μερίδες</a:t>
            </a:r>
            <a:r>
              <a:rPr lang="el-GR" sz="1800" dirty="0">
                <a:cs typeface="Arial" charset="0"/>
              </a:rPr>
              <a:t>, αφού τα μέλη αυτά έχουν μεγαλύτερο ύψος συναλλαγών με τους συνεταιρισμούς τους.</a:t>
            </a:r>
            <a:endParaRPr lang="el-GR" sz="1800" b="1" dirty="0">
              <a:cs typeface="Arial" charset="0"/>
            </a:endParaRPr>
          </a:p>
          <a:p>
            <a:pPr algn="just">
              <a:lnSpc>
                <a:spcPct val="110000"/>
              </a:lnSpc>
            </a:pPr>
            <a:r>
              <a:rPr lang="el-GR" sz="1800" b="1" dirty="0">
                <a:cs typeface="Arial" charset="0"/>
              </a:rPr>
              <a:t>Η αντιπροσώπευση των πρωτοβάθμιων συνεταιρισμών στις</a:t>
            </a:r>
            <a:r>
              <a:rPr lang="el-GR" sz="1800" b="1" dirty="0"/>
              <a:t> </a:t>
            </a:r>
            <a:r>
              <a:rPr lang="el-GR" sz="1800" b="1" dirty="0">
                <a:cs typeface="Arial" charset="0"/>
              </a:rPr>
              <a:t>δευτεροβάθμιες και των δευτεροβάθμιων στις τριτοβάθμιες συνεταιριστικές οργανώσεις τους.</a:t>
            </a:r>
            <a:endParaRPr lang="en-US" sz="1800" b="1" dirty="0">
              <a:cs typeface="Arial" charset="0"/>
            </a:endParaRPr>
          </a:p>
          <a:p>
            <a:pPr algn="just">
              <a:lnSpc>
                <a:spcPct val="110000"/>
              </a:lnSpc>
            </a:pPr>
            <a:r>
              <a:rPr lang="el-GR" sz="1800" dirty="0">
                <a:cs typeface="Arial" charset="0"/>
              </a:rPr>
              <a:t>Στις περιπτώσεις αυτές, κάθε συνεταιρισμός έχει </a:t>
            </a:r>
            <a:r>
              <a:rPr lang="el-GR" sz="1800" b="1" dirty="0">
                <a:cs typeface="Arial" charset="0"/>
              </a:rPr>
              <a:t>διαφορετικό αριθμό ψήφων</a:t>
            </a:r>
            <a:r>
              <a:rPr lang="el-GR" sz="1800" dirty="0">
                <a:cs typeface="Arial" charset="0"/>
              </a:rPr>
              <a:t>, ανάλογα με το ύψος των συναλλαγών του με την ένωση και  κάθε  Ένωση με την Κεντρική Συνεταιριστική Ένωση.  Βέβαια ο αριθμός των ψήφων είναι περιορισμένος  και όχι  μεγαλύτερο από το 1/5 του συνόλου των ψήφων που διαθέτει η δευτεροβάθμια ή τριτοβάθμια συνεταιριστική οργάνωση.</a:t>
            </a:r>
            <a:endParaRPr lang="el-GR" sz="1800" dirty="0"/>
          </a:p>
          <a:p>
            <a:pPr algn="just">
              <a:lnSpc>
                <a:spcPct val="110000"/>
              </a:lnSpc>
            </a:pPr>
            <a:r>
              <a:rPr lang="el-GR" sz="1800" dirty="0">
                <a:cs typeface="Arial" charset="0"/>
              </a:rPr>
              <a:t>Αυτό  ενθαρρύνει τη συμμετοχή των μεγάλων και οικονομικά εύρωστων πρωτοβάθμιων  συνεταιρισμών στις οργανώσεις αυτές, ενώ η αρχή «κάθε μέλος μια ψήφος» θα τους αποθάρρυνε, διότι θα υποβαθμίζονταν ο ρόλος τους στις εργασίες των ενώσεων αυτών.</a:t>
            </a:r>
            <a:endParaRPr lang="el-GR" sz="1800" dirty="0"/>
          </a:p>
        </p:txBody>
      </p:sp>
    </p:spTree>
    <p:extLst>
      <p:ext uri="{BB962C8B-B14F-4D97-AF65-F5344CB8AC3E}">
        <p14:creationId xmlns:p14="http://schemas.microsoft.com/office/powerpoint/2010/main" xmlns="" val="2587241040"/>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54275" name="Rectangle 3"/>
          <p:cNvSpPr>
            <a:spLocks noGrp="1" noChangeArrowheads="1"/>
          </p:cNvSpPr>
          <p:nvPr>
            <p:ph idx="1"/>
          </p:nvPr>
        </p:nvSpPr>
        <p:spPr/>
        <p:txBody>
          <a:bodyPr>
            <a:normAutofit/>
          </a:bodyPr>
          <a:lstStyle/>
          <a:p>
            <a:pPr algn="just">
              <a:lnSpc>
                <a:spcPct val="105000"/>
              </a:lnSpc>
              <a:buFontTx/>
              <a:buNone/>
            </a:pPr>
            <a:r>
              <a:rPr lang="el-GR" sz="1800" dirty="0">
                <a:cs typeface="Arial" charset="0"/>
              </a:rPr>
              <a:t>Αντίθετα, αν εφαρμόζονταν η αρχή της </a:t>
            </a:r>
            <a:r>
              <a:rPr lang="el-GR" sz="1800" b="1" dirty="0">
                <a:cs typeface="Arial" charset="0"/>
              </a:rPr>
              <a:t>πλήρους αναλογικότητας</a:t>
            </a:r>
            <a:r>
              <a:rPr lang="el-GR" sz="1800" dirty="0">
                <a:cs typeface="Arial" charset="0"/>
              </a:rPr>
              <a:t>,</a:t>
            </a:r>
            <a:r>
              <a:rPr lang="el-GR" sz="1800" dirty="0"/>
              <a:t> </a:t>
            </a:r>
            <a:r>
              <a:rPr lang="el-GR" sz="1800" dirty="0">
                <a:cs typeface="Arial" charset="0"/>
              </a:rPr>
              <a:t>όπως συμβαίνει στις ιδιωτικές μετοχικές εταιρίες, τότε θα εξασθένιζε ο ρόλος των μικρότερων συνεταιριστικών οργανώσεων στις κεντρικές οργανώσεις, οι μεγάλες οργανώσεις θα δραστηριοποιούνταν μόνο προς την κατεύθυνση των μεγάλων συνεταιρισμών και οι μικροί συνεταιρισμοί θα ζημίωναν αντί να ωφελούνταν από τη συνεργασία αυτή.</a:t>
            </a:r>
            <a:endParaRPr lang="en-US" sz="1800" dirty="0">
              <a:cs typeface="Arial" charset="0"/>
            </a:endParaRPr>
          </a:p>
          <a:p>
            <a:pPr algn="just">
              <a:lnSpc>
                <a:spcPct val="105000"/>
              </a:lnSpc>
              <a:buFontTx/>
              <a:buNone/>
            </a:pPr>
            <a:r>
              <a:rPr lang="el-GR" sz="1800" dirty="0">
                <a:cs typeface="Arial" charset="0"/>
              </a:rPr>
              <a:t>Έτσι ούτε η μια αρχή (της ισοψηφίας- κάθε συνεταιρισμός μία ψήφος), ούτε η άλλη(της αναλογικότητας- αριθμός ψήφων ανάλογος με τον αριθμό των μελών), δεν πρέπει να εφαρμόζονται απόλυτα διότι αποθαρρύνεται η δημιουργία </a:t>
            </a:r>
            <a:r>
              <a:rPr lang="el-GR" sz="1800" b="1" dirty="0">
                <a:cs typeface="Arial" charset="0"/>
              </a:rPr>
              <a:t>μεγάλων συνεταιριστικών οργανώσεων</a:t>
            </a:r>
            <a:r>
              <a:rPr lang="el-GR" sz="1800" dirty="0">
                <a:cs typeface="Arial" charset="0"/>
              </a:rPr>
              <a:t>, οι οποίοι καλύπτουν ζωτικούς τομείς της μεταποίησης και εμπορίας αγροτικών</a:t>
            </a:r>
            <a:r>
              <a:rPr lang="el-GR" sz="1800" b="1" dirty="0">
                <a:cs typeface="Arial" charset="0"/>
              </a:rPr>
              <a:t> </a:t>
            </a:r>
            <a:r>
              <a:rPr lang="el-GR" sz="1800" dirty="0">
                <a:cs typeface="Arial" charset="0"/>
              </a:rPr>
              <a:t>προϊόντων, όπου απαιτείται μεγάλος  όγκος εργασιών, για  να προκύψουν οικονομικά οφέλη για τους γεωργούς-μέλη τους.  </a:t>
            </a:r>
            <a:endParaRPr lang="el-GR" sz="1800" b="1" dirty="0">
              <a:cs typeface="Arial" charset="0"/>
            </a:endParaRPr>
          </a:p>
          <a:p>
            <a:pPr algn="just">
              <a:lnSpc>
                <a:spcPct val="105000"/>
              </a:lnSpc>
              <a:buFontTx/>
              <a:buNone/>
            </a:pPr>
            <a:r>
              <a:rPr lang="el-GR" sz="1800" b="1" dirty="0">
                <a:cs typeface="Arial" charset="0"/>
              </a:rPr>
              <a:t>Η αντιπροσώπευση συνεταιρισμών σε συνεταιριστικές</a:t>
            </a:r>
            <a:r>
              <a:rPr lang="el-GR" sz="1800" b="1" dirty="0"/>
              <a:t> </a:t>
            </a:r>
            <a:r>
              <a:rPr lang="el-GR" sz="1800" b="1" dirty="0">
                <a:cs typeface="Arial" charset="0"/>
              </a:rPr>
              <a:t>εταιρίες με δραστηριότητες που απαιτούν πολύ κεφάλαιο</a:t>
            </a:r>
            <a:r>
              <a:rPr lang="el-GR" sz="1800" dirty="0">
                <a:cs typeface="Arial" charset="0"/>
              </a:rPr>
              <a:t>, όπως είναι οι αγροτοβιομηχανικές συνεταιριστικές οργανώσεις. Στις περιπτώσεις αυτές  τα μέλη που έχουν επενδύσει μεγαλύτερα κεφάλαια έχουν μεγαλύτερο αριθμό ψήφων, πάντα μέσα σε κάποια όρια βέβαια και συνεπώς μεγαλύτερη ευθύνη στη λειτουργία και τον έλεγχο της συνεταιριστικής οργάνωσής τους, χωρίς όμως να περιέρχεται ο πλήρης έλεγχος της οργάνωσης στα χέρια των οικονομικά ισχυρών.</a:t>
            </a:r>
            <a:endParaRPr lang="el-GR" sz="2000" dirty="0"/>
          </a:p>
        </p:txBody>
      </p:sp>
    </p:spTree>
    <p:extLst>
      <p:ext uri="{BB962C8B-B14F-4D97-AF65-F5344CB8AC3E}">
        <p14:creationId xmlns:p14="http://schemas.microsoft.com/office/powerpoint/2010/main" xmlns="" val="23292245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l-GR" sz="2400" b="1" dirty="0">
                <a:cs typeface="Arial" charset="0"/>
              </a:rPr>
              <a:t>Αρχή 3</a:t>
            </a:r>
            <a:r>
              <a:rPr lang="el-GR" sz="2400" b="1" baseline="30000" dirty="0">
                <a:cs typeface="Arial" charset="0"/>
              </a:rPr>
              <a:t>η</a:t>
            </a:r>
            <a:r>
              <a:rPr lang="el-GR" sz="2400" b="1" dirty="0">
                <a:cs typeface="Arial" charset="0"/>
              </a:rPr>
              <a:t> : Οικονομική Συμμέτοχη των Μελών</a:t>
            </a:r>
          </a:p>
        </p:txBody>
      </p:sp>
      <p:sp>
        <p:nvSpPr>
          <p:cNvPr id="55299" name="Rectangle 3"/>
          <p:cNvSpPr>
            <a:spLocks noGrp="1" noChangeArrowheads="1"/>
          </p:cNvSpPr>
          <p:nvPr>
            <p:ph idx="1"/>
          </p:nvPr>
        </p:nvSpPr>
        <p:spPr/>
        <p:txBody>
          <a:bodyPr>
            <a:normAutofit/>
          </a:bodyPr>
          <a:lstStyle/>
          <a:p>
            <a:pPr>
              <a:buFontTx/>
              <a:buNone/>
            </a:pPr>
            <a:r>
              <a:rPr lang="el-GR" sz="2400" b="1" dirty="0">
                <a:cs typeface="Arial" charset="0"/>
              </a:rPr>
              <a:t> </a:t>
            </a:r>
            <a:r>
              <a:rPr lang="el-GR" sz="2400" dirty="0">
                <a:cs typeface="Arial" charset="0"/>
              </a:rPr>
              <a:t>Η αρχή αυτή λέει: </a:t>
            </a:r>
          </a:p>
          <a:p>
            <a:pPr algn="ctr">
              <a:buFontTx/>
              <a:buNone/>
            </a:pPr>
            <a:r>
              <a:rPr lang="el-GR" b="1" dirty="0">
                <a:solidFill>
                  <a:srgbClr val="38741A"/>
                </a:solidFill>
                <a:cs typeface="Arial" charset="0"/>
              </a:rPr>
              <a:t>«Τα μέλη συμμετέχουν ισότιμα και διαχειρίζονται</a:t>
            </a:r>
            <a:r>
              <a:rPr lang="en-US" b="1" dirty="0">
                <a:solidFill>
                  <a:srgbClr val="38741A"/>
                </a:solidFill>
                <a:cs typeface="Arial" charset="0"/>
              </a:rPr>
              <a:t> </a:t>
            </a:r>
            <a:r>
              <a:rPr lang="el-GR" b="1" dirty="0">
                <a:solidFill>
                  <a:srgbClr val="38741A"/>
                </a:solidFill>
                <a:cs typeface="Arial" charset="0"/>
              </a:rPr>
              <a:t>δημοκρατικά το κεφάλαιο του συνεταιρισμού»</a:t>
            </a:r>
          </a:p>
          <a:p>
            <a:pPr algn="just">
              <a:buFontTx/>
              <a:buNone/>
            </a:pPr>
            <a:endParaRPr lang="el-GR" sz="2400" b="1" dirty="0">
              <a:cs typeface="Arial" charset="0"/>
            </a:endParaRPr>
          </a:p>
          <a:p>
            <a:pPr>
              <a:spcAft>
                <a:spcPts val="1200"/>
              </a:spcAft>
            </a:pPr>
            <a:r>
              <a:rPr lang="el-GR" sz="2400" dirty="0">
                <a:cs typeface="Arial" charset="0"/>
              </a:rPr>
              <a:t>Τα μέλη του</a:t>
            </a:r>
            <a:r>
              <a:rPr lang="el-GR" sz="2400" dirty="0"/>
              <a:t> </a:t>
            </a:r>
            <a:r>
              <a:rPr lang="el-GR" sz="2400" dirty="0">
                <a:cs typeface="Arial" charset="0"/>
              </a:rPr>
              <a:t>συνεταιρισμού </a:t>
            </a:r>
            <a:r>
              <a:rPr lang="el-GR" sz="2400" b="1" dirty="0">
                <a:solidFill>
                  <a:srgbClr val="38741A"/>
                </a:solidFill>
                <a:cs typeface="Arial" charset="0"/>
              </a:rPr>
              <a:t>καταβάλλουν</a:t>
            </a:r>
            <a:r>
              <a:rPr lang="el-GR" sz="2400" dirty="0">
                <a:cs typeface="Arial" charset="0"/>
              </a:rPr>
              <a:t>  ένα χρηματικό ποσό (</a:t>
            </a:r>
            <a:r>
              <a:rPr lang="el-GR" sz="2400" b="1" dirty="0">
                <a:solidFill>
                  <a:srgbClr val="38741A"/>
                </a:solidFill>
                <a:cs typeface="Arial" charset="0"/>
              </a:rPr>
              <a:t>τη συνεταιριστική μερίδα</a:t>
            </a:r>
            <a:r>
              <a:rPr lang="el-GR" sz="2400" dirty="0">
                <a:cs typeface="Arial" charset="0"/>
              </a:rPr>
              <a:t>) για τη δημιουργία του κεφαλαίου του συνεταιρισμού που είναι απαραίτητο για τη λειτουργία του.</a:t>
            </a:r>
            <a:endParaRPr lang="el-GR" sz="2400" b="1" dirty="0">
              <a:cs typeface="Arial" charset="0"/>
            </a:endParaRPr>
          </a:p>
          <a:p>
            <a:pPr>
              <a:spcAft>
                <a:spcPts val="1200"/>
              </a:spcAft>
            </a:pPr>
            <a:r>
              <a:rPr lang="el-GR" sz="2400" dirty="0">
                <a:cs typeface="Arial" charset="0"/>
              </a:rPr>
              <a:t>Το ύψος της συνεταιριστικής μερίδας είναι ίδιο για όλα τα μέλη, δηλαδή </a:t>
            </a:r>
            <a:r>
              <a:rPr lang="el-GR" sz="2400" b="1" dirty="0">
                <a:solidFill>
                  <a:srgbClr val="38741A"/>
                </a:solidFill>
                <a:cs typeface="Arial" charset="0"/>
              </a:rPr>
              <a:t>η συμμετοχή  των μελών είναι ισότιμη</a:t>
            </a:r>
            <a:r>
              <a:rPr lang="el-GR" sz="2400" b="1" dirty="0">
                <a:cs typeface="Arial" charset="0"/>
              </a:rPr>
              <a:t>, </a:t>
            </a:r>
            <a:r>
              <a:rPr lang="el-GR" sz="2400" dirty="0">
                <a:cs typeface="Arial" charset="0"/>
              </a:rPr>
              <a:t>προκειμένου να εξασφαλιστεί η ισότητα και η δικαιοσύνη ανάμεσα στα μέλη του συνεταιρισμού</a:t>
            </a:r>
            <a:endParaRPr lang="el-GR" sz="2400" dirty="0"/>
          </a:p>
        </p:txBody>
      </p:sp>
    </p:spTree>
    <p:extLst>
      <p:ext uri="{BB962C8B-B14F-4D97-AF65-F5344CB8AC3E}">
        <p14:creationId xmlns:p14="http://schemas.microsoft.com/office/powerpoint/2010/main" xmlns="" val="20263691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anim calcmode="lin" valueType="num">
                                      <p:cBhvr>
                                        <p:cTn id="7" dur="1000" fill="hold"/>
                                        <p:tgtEl>
                                          <p:spTgt spid="55299">
                                            <p:txEl>
                                              <p:pRg st="3" end="3"/>
                                            </p:txEl>
                                          </p:spTgt>
                                        </p:tgtEl>
                                        <p:attrNameLst>
                                          <p:attrName>ppt_x</p:attrName>
                                        </p:attrNameLst>
                                      </p:cBhvr>
                                      <p:tavLst>
                                        <p:tav tm="0">
                                          <p:val>
                                            <p:strVal val="#ppt_x-.2"/>
                                          </p:val>
                                        </p:tav>
                                        <p:tav tm="100000">
                                          <p:val>
                                            <p:strVal val="#ppt_x"/>
                                          </p:val>
                                        </p:tav>
                                      </p:tavLst>
                                    </p:anim>
                                    <p:anim calcmode="lin" valueType="num">
                                      <p:cBhvr>
                                        <p:cTn id="8" dur="1000" fill="hold"/>
                                        <p:tgtEl>
                                          <p:spTgt spid="5529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5299">
                                            <p:txEl>
                                              <p:pRg st="3" end="3"/>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55299">
                                            <p:txEl>
                                              <p:pRg st="4" end="4"/>
                                            </p:txEl>
                                          </p:spTgt>
                                        </p:tgtEl>
                                        <p:attrNameLst>
                                          <p:attrName>style.visibility</p:attrName>
                                        </p:attrNameLst>
                                      </p:cBhvr>
                                      <p:to>
                                        <p:strVal val="visible"/>
                                      </p:to>
                                    </p:set>
                                    <p:anim calcmode="lin" valueType="num">
                                      <p:cBhvr>
                                        <p:cTn id="13" dur="1000" fill="hold"/>
                                        <p:tgtEl>
                                          <p:spTgt spid="55299">
                                            <p:txEl>
                                              <p:pRg st="4" end="4"/>
                                            </p:txEl>
                                          </p:spTgt>
                                        </p:tgtEl>
                                        <p:attrNameLst>
                                          <p:attrName>ppt_x</p:attrName>
                                        </p:attrNameLst>
                                      </p:cBhvr>
                                      <p:tavLst>
                                        <p:tav tm="0">
                                          <p:val>
                                            <p:strVal val="#ppt_x-.2"/>
                                          </p:val>
                                        </p:tav>
                                        <p:tav tm="100000">
                                          <p:val>
                                            <p:strVal val="#ppt_x"/>
                                          </p:val>
                                        </p:tav>
                                      </p:tavLst>
                                    </p:anim>
                                    <p:anim calcmode="lin" valueType="num">
                                      <p:cBhvr>
                                        <p:cTn id="14" dur="1000" fill="hold"/>
                                        <p:tgtEl>
                                          <p:spTgt spid="5529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56323" name="Rectangle 3"/>
          <p:cNvSpPr>
            <a:spLocks noGrp="1" noChangeArrowheads="1"/>
          </p:cNvSpPr>
          <p:nvPr>
            <p:ph idx="1"/>
          </p:nvPr>
        </p:nvSpPr>
        <p:spPr/>
        <p:txBody>
          <a:bodyPr>
            <a:normAutofit lnSpcReduction="10000"/>
          </a:bodyPr>
          <a:lstStyle/>
          <a:p>
            <a:pPr>
              <a:buFontTx/>
              <a:buNone/>
            </a:pPr>
            <a:r>
              <a:rPr lang="el-GR" sz="2000" b="1" dirty="0">
                <a:cs typeface="Arial" charset="0"/>
              </a:rPr>
              <a:t>Β) Σκοπός της αρχής</a:t>
            </a:r>
          </a:p>
          <a:p>
            <a:pPr algn="just">
              <a:buFontTx/>
              <a:buNone/>
            </a:pPr>
            <a:r>
              <a:rPr lang="el-GR" sz="2000" b="1" dirty="0">
                <a:cs typeface="Arial" charset="0"/>
              </a:rPr>
              <a:t>	</a:t>
            </a:r>
            <a:r>
              <a:rPr lang="el-GR" sz="2000" dirty="0">
                <a:cs typeface="Arial" charset="0"/>
              </a:rPr>
              <a:t>Η οικονομική συμμετοχή των μελών στους  συνεταιρισμούς γίνεται για να εξασφαλιστεί  η αυτονομία και η ανεξαρτησία τους, γιατί  ως οικονομικές μονάδες οι συνεταιρισμοί χρειάζονται κεφάλαια για να λειτουργήσουν.</a:t>
            </a:r>
            <a:endParaRPr lang="en-US" sz="2000" dirty="0">
              <a:cs typeface="Arial" charset="0"/>
            </a:endParaRPr>
          </a:p>
          <a:p>
            <a:pPr algn="just">
              <a:buFontTx/>
              <a:buNone/>
            </a:pPr>
            <a:endParaRPr lang="el-GR" sz="2000" b="1" dirty="0">
              <a:cs typeface="Arial" charset="0"/>
            </a:endParaRPr>
          </a:p>
          <a:p>
            <a:pPr algn="just">
              <a:buFontTx/>
              <a:buNone/>
            </a:pPr>
            <a:r>
              <a:rPr lang="el-GR" sz="2000" b="1" dirty="0">
                <a:cs typeface="Arial" charset="0"/>
              </a:rPr>
              <a:t>Γ) Αμοιβή της  συνεταιριστικής μερίδας</a:t>
            </a:r>
          </a:p>
          <a:p>
            <a:pPr>
              <a:spcAft>
                <a:spcPts val="1200"/>
              </a:spcAft>
            </a:pPr>
            <a:r>
              <a:rPr lang="el-GR" sz="2000" dirty="0">
                <a:cs typeface="Arial" charset="0"/>
              </a:rPr>
              <a:t>Για να ενθαρρυνθεί η  οικονομική συμμετοχή  των μελών στους συνεταιρισμούς θα πρέπει το ποσό της συνεταιριστικής μερίδας που καταθέτουν, να τους αποδίδει κάποια αμοιβή(τόκο). </a:t>
            </a:r>
            <a:endParaRPr lang="en-US" sz="2000" dirty="0">
              <a:cs typeface="Arial" charset="0"/>
            </a:endParaRPr>
          </a:p>
          <a:p>
            <a:pPr>
              <a:spcAft>
                <a:spcPts val="1200"/>
              </a:spcAft>
            </a:pPr>
            <a:r>
              <a:rPr lang="el-GR" sz="2000" dirty="0">
                <a:cs typeface="Arial" charset="0"/>
              </a:rPr>
              <a:t>Αυτό  ισχύει και με τη νέα διατύπωση των συνεταιριστικών αρχών, για το κεφάλαιο που καταθέτουν  τα μέλη στο συνεταιρισμό.</a:t>
            </a:r>
            <a:endParaRPr lang="en-US" sz="2000" dirty="0">
              <a:cs typeface="Arial" charset="0"/>
            </a:endParaRPr>
          </a:p>
          <a:p>
            <a:pPr>
              <a:spcAft>
                <a:spcPts val="1200"/>
              </a:spcAft>
            </a:pPr>
            <a:r>
              <a:rPr lang="el-GR" sz="2000" dirty="0">
                <a:cs typeface="Arial" charset="0"/>
              </a:rPr>
              <a:t>ο Νόμος 4015 /2011 (όπως και στον προηγούμενο Νόμο 2810/2000), στο άρθρο 8, παράγραφος 5, επιτρέπει στους συνεταιρισμούς να ορίσουν μέσω του καταστατικού τους να είναι οι μερίδες των μελών έντοκες. Σύμφωνα, λοιπόν, με το άρθρο 8, § 5: </a:t>
            </a:r>
            <a:r>
              <a:rPr lang="el-GR" sz="2000" b="1" i="1" dirty="0">
                <a:cs typeface="Arial" charset="0"/>
              </a:rPr>
              <a:t>«Το καταστατικό μπορεί να ορίζει ότι οι υποχρεωτικές μερίδες είναι έντοκες. Ο χρόνος και ο τρόπος απόδοσης των τόκων ορίζεται στο καταστατικό».</a:t>
            </a:r>
          </a:p>
        </p:txBody>
      </p:sp>
    </p:spTree>
    <p:extLst>
      <p:ext uri="{BB962C8B-B14F-4D97-AF65-F5344CB8AC3E}">
        <p14:creationId xmlns:p14="http://schemas.microsoft.com/office/powerpoint/2010/main" xmlns="" val="4542710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anim calcmode="lin" valueType="num">
                                      <p:cBhvr additive="base">
                                        <p:cTn id="11" dur="500" fill="hold"/>
                                        <p:tgtEl>
                                          <p:spTgt spid="5632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6323">
                                            <p:txEl>
                                              <p:pRg st="3" end="3"/>
                                            </p:txEl>
                                          </p:spTgt>
                                        </p:tgtEl>
                                        <p:attrNameLst>
                                          <p:attrName>style.visibility</p:attrName>
                                        </p:attrNameLst>
                                      </p:cBhvr>
                                      <p:to>
                                        <p:strVal val="visible"/>
                                      </p:to>
                                    </p:set>
                                    <p:anim calcmode="lin" valueType="num">
                                      <p:cBhvr additive="base">
                                        <p:cTn id="17" dur="500" fill="hold"/>
                                        <p:tgtEl>
                                          <p:spTgt spid="5632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632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6323">
                                            <p:txEl>
                                              <p:pRg st="4" end="4"/>
                                            </p:txEl>
                                          </p:spTgt>
                                        </p:tgtEl>
                                        <p:attrNameLst>
                                          <p:attrName>style.visibility</p:attrName>
                                        </p:attrNameLst>
                                      </p:cBhvr>
                                      <p:to>
                                        <p:strVal val="visible"/>
                                      </p:to>
                                    </p:set>
                                    <p:anim calcmode="lin" valueType="num">
                                      <p:cBhvr additive="base">
                                        <p:cTn id="21" dur="500" fill="hold"/>
                                        <p:tgtEl>
                                          <p:spTgt spid="5632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632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anim calcmode="lin" valueType="num">
                                      <p:cBhvr additive="base">
                                        <p:cTn id="25" dur="500" fill="hold"/>
                                        <p:tgtEl>
                                          <p:spTgt spid="5632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632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6323">
                                            <p:txEl>
                                              <p:pRg st="6" end="6"/>
                                            </p:txEl>
                                          </p:spTgt>
                                        </p:tgtEl>
                                        <p:attrNameLst>
                                          <p:attrName>style.visibility</p:attrName>
                                        </p:attrNameLst>
                                      </p:cBhvr>
                                      <p:to>
                                        <p:strVal val="visible"/>
                                      </p:to>
                                    </p:set>
                                    <p:anim calcmode="lin" valueType="num">
                                      <p:cBhvr additive="base">
                                        <p:cTn id="29" dur="500" fill="hold"/>
                                        <p:tgtEl>
                                          <p:spTgt spid="56323">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63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57347" name="Rectangle 3"/>
          <p:cNvSpPr>
            <a:spLocks noGrp="1" noChangeArrowheads="1"/>
          </p:cNvSpPr>
          <p:nvPr>
            <p:ph idx="1"/>
          </p:nvPr>
        </p:nvSpPr>
        <p:spPr/>
        <p:txBody>
          <a:bodyPr/>
          <a:lstStyle/>
          <a:p>
            <a:pPr>
              <a:buFontTx/>
              <a:buNone/>
            </a:pPr>
            <a:r>
              <a:rPr lang="el-GR" sz="2400" dirty="0">
                <a:cs typeface="Arial" charset="0"/>
              </a:rPr>
              <a:t>Δ) Επιστρεφόμενα:</a:t>
            </a:r>
          </a:p>
          <a:p>
            <a:pPr>
              <a:spcAft>
                <a:spcPts val="1200"/>
              </a:spcAft>
            </a:pPr>
            <a:r>
              <a:rPr lang="el-GR" sz="2400" b="1" dirty="0">
                <a:solidFill>
                  <a:srgbClr val="38741A"/>
                </a:solidFill>
                <a:cs typeface="Arial" charset="0"/>
              </a:rPr>
              <a:t>Επιστρεφόμενα ή πλεονάσματα </a:t>
            </a:r>
            <a:r>
              <a:rPr lang="el-GR" sz="2400" dirty="0">
                <a:cs typeface="Arial" charset="0"/>
              </a:rPr>
              <a:t>(κέρδη), είναι  τα χρήματα που δημιουργούνται σε έναν συνεταιρισμό από τη συνεργασία των μελών (και   λόγω προφανώς της αποδοτικής λειτουργίας του συνεταιρισμού), μέσα στη περίοδο ενός έτους.</a:t>
            </a:r>
            <a:endParaRPr lang="en-US" sz="2400" dirty="0">
              <a:cs typeface="Arial" charset="0"/>
            </a:endParaRPr>
          </a:p>
          <a:p>
            <a:pPr>
              <a:spcAft>
                <a:spcPts val="1200"/>
              </a:spcAft>
            </a:pPr>
            <a:r>
              <a:rPr lang="el-GR" sz="2400" dirty="0">
                <a:cs typeface="Arial" charset="0"/>
              </a:rPr>
              <a:t>Τα πλεονάσματα αυτά κατά ένα</a:t>
            </a:r>
            <a:r>
              <a:rPr lang="el-GR" sz="2400" dirty="0">
                <a:solidFill>
                  <a:srgbClr val="38741A"/>
                </a:solidFill>
                <a:cs typeface="Arial" charset="0"/>
              </a:rPr>
              <a:t> </a:t>
            </a:r>
            <a:r>
              <a:rPr lang="el-GR" sz="2400" dirty="0">
                <a:cs typeface="Arial" charset="0"/>
              </a:rPr>
              <a:t>μέρος</a:t>
            </a:r>
            <a:r>
              <a:rPr lang="el-GR" sz="2400" dirty="0">
                <a:solidFill>
                  <a:srgbClr val="38741A"/>
                </a:solidFill>
                <a:cs typeface="Arial" charset="0"/>
              </a:rPr>
              <a:t>  </a:t>
            </a:r>
            <a:r>
              <a:rPr lang="el-GR" sz="2400" b="1" dirty="0">
                <a:solidFill>
                  <a:srgbClr val="38741A"/>
                </a:solidFill>
                <a:cs typeface="Arial" charset="0"/>
              </a:rPr>
              <a:t>επιστρέφονται</a:t>
            </a:r>
            <a:r>
              <a:rPr lang="el-GR" sz="2400" dirty="0">
                <a:solidFill>
                  <a:srgbClr val="38741A"/>
                </a:solidFill>
                <a:cs typeface="Arial" charset="0"/>
              </a:rPr>
              <a:t> </a:t>
            </a:r>
            <a:r>
              <a:rPr lang="el-GR" sz="2400" dirty="0">
                <a:cs typeface="Arial" charset="0"/>
              </a:rPr>
              <a:t>στα μέλη, </a:t>
            </a:r>
            <a:r>
              <a:rPr lang="el-GR" sz="2400" b="1" dirty="0">
                <a:solidFill>
                  <a:srgbClr val="38741A"/>
                </a:solidFill>
                <a:cs typeface="Arial" charset="0"/>
              </a:rPr>
              <a:t>ανάλογα με τη συμμετοχή </a:t>
            </a:r>
            <a:r>
              <a:rPr lang="el-GR" sz="2400" dirty="0">
                <a:cs typeface="Arial" charset="0"/>
              </a:rPr>
              <a:t>τους  στις εργασίες του συνεταιρισμού.</a:t>
            </a:r>
            <a:endParaRPr lang="en-US" sz="2400" dirty="0">
              <a:cs typeface="Arial" charset="0"/>
            </a:endParaRPr>
          </a:p>
          <a:p>
            <a:pPr>
              <a:spcAft>
                <a:spcPts val="1200"/>
              </a:spcAft>
            </a:pPr>
            <a:r>
              <a:rPr lang="el-GR" sz="2400" dirty="0">
                <a:cs typeface="Arial" charset="0"/>
              </a:rPr>
              <a:t>Τα  επιστρεφόμενα μπορεί να αποτελέσουν </a:t>
            </a:r>
            <a:r>
              <a:rPr lang="el-GR" sz="2400" b="1" dirty="0">
                <a:solidFill>
                  <a:srgbClr val="38741A"/>
                </a:solidFill>
                <a:cs typeface="Arial" charset="0"/>
              </a:rPr>
              <a:t>σημαντικό κίνητρο</a:t>
            </a:r>
            <a:r>
              <a:rPr lang="el-GR" sz="2400" dirty="0">
                <a:cs typeface="Arial" charset="0"/>
              </a:rPr>
              <a:t> για τους παραγωγούς να γίνουν μέλη του συνεταιρισμού και να συμμετέχουν στις οικονομικές δραστηριότητες του συνεταιρισμού</a:t>
            </a:r>
            <a:endParaRPr lang="en-US" sz="2400" b="1" dirty="0">
              <a:cs typeface="Arial" charset="0"/>
            </a:endParaRPr>
          </a:p>
        </p:txBody>
      </p:sp>
    </p:spTree>
    <p:extLst>
      <p:ext uri="{BB962C8B-B14F-4D97-AF65-F5344CB8AC3E}">
        <p14:creationId xmlns:p14="http://schemas.microsoft.com/office/powerpoint/2010/main" xmlns="" val="232766690"/>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Οι    Συνεταιριστικές Αξίες</a:t>
            </a:r>
          </a:p>
        </p:txBody>
      </p:sp>
      <p:sp>
        <p:nvSpPr>
          <p:cNvPr id="68611" name="Rectangle 3"/>
          <p:cNvSpPr>
            <a:spLocks noGrp="1" noChangeArrowheads="1"/>
          </p:cNvSpPr>
          <p:nvPr>
            <p:ph idx="1"/>
          </p:nvPr>
        </p:nvSpPr>
        <p:spPr/>
        <p:txBody>
          <a:bodyPr>
            <a:normAutofit/>
          </a:bodyPr>
          <a:lstStyle/>
          <a:p>
            <a:pPr>
              <a:lnSpc>
                <a:spcPct val="105000"/>
              </a:lnSpc>
              <a:spcAft>
                <a:spcPts val="1200"/>
              </a:spcAft>
            </a:pPr>
            <a:r>
              <a:rPr lang="el-GR" sz="2000" dirty="0">
                <a:cs typeface="Arial" charset="0"/>
              </a:rPr>
              <a:t>Η </a:t>
            </a:r>
            <a:r>
              <a:rPr lang="el-GR" sz="2000" b="1" dirty="0">
                <a:solidFill>
                  <a:srgbClr val="356E18"/>
                </a:solidFill>
                <a:cs typeface="Arial" charset="0"/>
              </a:rPr>
              <a:t>αυτοβοήθεια</a:t>
            </a:r>
            <a:r>
              <a:rPr lang="el-GR" sz="2000" dirty="0">
                <a:cs typeface="Arial" charset="0"/>
              </a:rPr>
              <a:t> ως αξία για τους συνεταιρισμούς σημαίνει την </a:t>
            </a:r>
            <a:r>
              <a:rPr lang="el-GR" sz="2000" b="1" i="1" dirty="0">
                <a:solidFill>
                  <a:srgbClr val="356E18"/>
                </a:solidFill>
                <a:cs typeface="Arial" charset="0"/>
              </a:rPr>
              <a:t>ανάληψη πρωτοβουλίας από τους ίδιους τους ενδιαφερόμενους για τη βελτίωση της θέσης τους</a:t>
            </a:r>
            <a:r>
              <a:rPr lang="el-GR" sz="2000" b="1" dirty="0">
                <a:cs typeface="Arial" charset="0"/>
              </a:rPr>
              <a:t>. </a:t>
            </a:r>
            <a:r>
              <a:rPr lang="el-GR" sz="2000" dirty="0">
                <a:cs typeface="Arial" charset="0"/>
              </a:rPr>
              <a:t>Από τα πρώτα βήματά τους οι συνεταιρισμοί στήριξαν τις προσδοκίες τους στις δικές τους, έστω και πενιχρές, δυνατότητες, οι οποίες, όμως, αξιοποιούμενες με επιμονή και σύνεση μπορούν να προσδώσουν ισχύ μεγαλύτερη από το απλό άθροισμα των επιμέρους μικρών συνεργαζόμενων οικονομικών δυνάμεων. </a:t>
            </a:r>
          </a:p>
          <a:p>
            <a:pPr>
              <a:lnSpc>
                <a:spcPct val="105000"/>
              </a:lnSpc>
              <a:spcAft>
                <a:spcPts val="1200"/>
              </a:spcAft>
            </a:pPr>
            <a:r>
              <a:rPr lang="el-GR" sz="2000" dirty="0">
                <a:cs typeface="Arial" charset="0"/>
              </a:rPr>
              <a:t>Η </a:t>
            </a:r>
            <a:r>
              <a:rPr lang="el-GR" sz="2000" b="1" dirty="0">
                <a:solidFill>
                  <a:srgbClr val="356E18"/>
                </a:solidFill>
                <a:cs typeface="Arial" charset="0"/>
              </a:rPr>
              <a:t>αυτευθύνη</a:t>
            </a:r>
            <a:r>
              <a:rPr lang="el-GR" sz="2000" dirty="0">
                <a:cs typeface="Arial" charset="0"/>
              </a:rPr>
              <a:t> υποδηλώνει την εκ μέρους των συνεταιρισμών διαχείριση των υποθέσεών τους με δική τους ευθύνη για τα θετικά ή αρνητικά αποτελέσματα των αποφάσεών τους. </a:t>
            </a:r>
            <a:r>
              <a:rPr lang="el-GR" sz="2000" b="1" i="1" dirty="0">
                <a:solidFill>
                  <a:srgbClr val="356E18"/>
                </a:solidFill>
                <a:cs typeface="Arial" charset="0"/>
              </a:rPr>
              <a:t>Οι συνεταιρισμοί δε στηρίζονται σε ενισχύσεις τρίτων ή σε προνομιακή μεταχείριση </a:t>
            </a:r>
            <a:r>
              <a:rPr lang="el-GR" sz="2000" dirty="0">
                <a:cs typeface="Arial" charset="0"/>
              </a:rPr>
              <a:t>και δεν κατευθύνονται από τρίτους στους οποίους αποδίδουν ευθύνες για την πορεία των υποθέσεών τους. Θέλοντας να παραμένουν ανεξάρτητοι και αυτόνομοι και να αποφασίζουν οι ίδιοι για τις υποθέσεις τους, εξυπακούεται ότι αναλαμβάνουν και την ευθύνη για τις επιλογές τους. </a:t>
            </a:r>
          </a:p>
        </p:txBody>
      </p:sp>
    </p:spTree>
    <p:extLst>
      <p:ext uri="{BB962C8B-B14F-4D97-AF65-F5344CB8AC3E}">
        <p14:creationId xmlns:p14="http://schemas.microsoft.com/office/powerpoint/2010/main" xmlns="" val="9598408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206851" name="Rectangle 1027"/>
          <p:cNvSpPr>
            <a:spLocks noGrp="1" noChangeArrowheads="1"/>
          </p:cNvSpPr>
          <p:nvPr>
            <p:ph idx="1"/>
          </p:nvPr>
        </p:nvSpPr>
        <p:spPr/>
        <p:txBody>
          <a:bodyPr/>
          <a:lstStyle/>
          <a:p>
            <a:pPr algn="just">
              <a:buFontTx/>
              <a:buNone/>
            </a:pPr>
            <a:r>
              <a:rPr lang="el-GR" sz="2400" b="1" dirty="0">
                <a:cs typeface="Arial" charset="0"/>
              </a:rPr>
              <a:t>Ε) </a:t>
            </a:r>
            <a:r>
              <a:rPr lang="el-GR" sz="2400" b="1" dirty="0">
                <a:solidFill>
                  <a:srgbClr val="356E18"/>
                </a:solidFill>
                <a:cs typeface="Arial" charset="0"/>
              </a:rPr>
              <a:t>Χρησιμοποίηση πλεονασμάτων</a:t>
            </a:r>
          </a:p>
          <a:p>
            <a:pPr algn="just">
              <a:buFontTx/>
              <a:buNone/>
            </a:pPr>
            <a:endParaRPr lang="el-GR" sz="2400" b="1" dirty="0">
              <a:solidFill>
                <a:srgbClr val="356E18"/>
              </a:solidFill>
              <a:cs typeface="Arial" charset="0"/>
            </a:endParaRPr>
          </a:p>
          <a:p>
            <a:pPr algn="just">
              <a:buFontTx/>
              <a:buNone/>
            </a:pPr>
            <a:r>
              <a:rPr lang="el-GR" sz="2400" b="1" dirty="0">
                <a:cs typeface="Arial" charset="0"/>
              </a:rPr>
              <a:t>Ένα μέρος</a:t>
            </a:r>
            <a:r>
              <a:rPr lang="el-GR" sz="2400" dirty="0">
                <a:cs typeface="Arial" charset="0"/>
              </a:rPr>
              <a:t> των πλεονασμάτων χρησιμοποιείται για την ανάπτυξη του συνεταιρισμού, δηλαδή για </a:t>
            </a:r>
            <a:r>
              <a:rPr lang="el-GR" sz="2400" b="1" dirty="0">
                <a:solidFill>
                  <a:srgbClr val="38741A"/>
                </a:solidFill>
                <a:cs typeface="Arial" charset="0"/>
              </a:rPr>
              <a:t>επενδύσεις</a:t>
            </a:r>
            <a:r>
              <a:rPr lang="el-GR" sz="2400" dirty="0">
                <a:cs typeface="Arial" charset="0"/>
              </a:rPr>
              <a:t> κλπ.  </a:t>
            </a:r>
          </a:p>
          <a:p>
            <a:pPr algn="just">
              <a:buFontTx/>
              <a:buNone/>
            </a:pPr>
            <a:r>
              <a:rPr lang="el-GR" sz="2400" b="1" dirty="0">
                <a:cs typeface="Arial" charset="0"/>
              </a:rPr>
              <a:t>ένα άλλο</a:t>
            </a:r>
            <a:r>
              <a:rPr lang="el-GR" sz="2400" dirty="0">
                <a:cs typeface="Arial" charset="0"/>
              </a:rPr>
              <a:t> για </a:t>
            </a:r>
            <a:r>
              <a:rPr lang="el-GR" sz="2400" b="1" dirty="0">
                <a:solidFill>
                  <a:srgbClr val="38741A"/>
                </a:solidFill>
                <a:cs typeface="Arial" charset="0"/>
              </a:rPr>
              <a:t>διανομή στα μέλη </a:t>
            </a:r>
            <a:r>
              <a:rPr lang="el-GR" sz="2400" dirty="0">
                <a:cs typeface="Arial" charset="0"/>
              </a:rPr>
              <a:t>του συνεταιρισμού και τέλος </a:t>
            </a:r>
          </a:p>
          <a:p>
            <a:pPr algn="just">
              <a:buFontTx/>
              <a:buNone/>
            </a:pPr>
            <a:r>
              <a:rPr lang="el-GR" sz="2400" b="1" dirty="0">
                <a:cs typeface="Arial" charset="0"/>
              </a:rPr>
              <a:t>ένα τρίτο μέρος </a:t>
            </a:r>
            <a:r>
              <a:rPr lang="el-GR" sz="2400" dirty="0">
                <a:cs typeface="Arial" charset="0"/>
              </a:rPr>
              <a:t>για άλλες δραστηριότητες, </a:t>
            </a:r>
            <a:r>
              <a:rPr lang="el-GR" sz="2400" b="1" dirty="0">
                <a:solidFill>
                  <a:srgbClr val="38741A"/>
                </a:solidFill>
                <a:cs typeface="Arial" charset="0"/>
              </a:rPr>
              <a:t>κοινωνικές</a:t>
            </a:r>
            <a:r>
              <a:rPr lang="el-GR" sz="2400" dirty="0">
                <a:cs typeface="Arial" charset="0"/>
              </a:rPr>
              <a:t>, πολιτιστικές κλπ.</a:t>
            </a:r>
            <a:endParaRPr lang="el-GR" sz="2400" b="1" dirty="0">
              <a:cs typeface="Arial" charset="0"/>
            </a:endParaRPr>
          </a:p>
        </p:txBody>
      </p:sp>
    </p:spTree>
    <p:extLst>
      <p:ext uri="{BB962C8B-B14F-4D97-AF65-F5344CB8AC3E}">
        <p14:creationId xmlns:p14="http://schemas.microsoft.com/office/powerpoint/2010/main" xmlns="" val="1906884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 calcmode="lin" valueType="num">
                                      <p:cBhvr additive="base">
                                        <p:cTn id="7" dur="500" fill="hold"/>
                                        <p:tgtEl>
                                          <p:spTgt spid="2068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68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6851">
                                            <p:txEl>
                                              <p:pRg st="2" end="2"/>
                                            </p:txEl>
                                          </p:spTgt>
                                        </p:tgtEl>
                                        <p:attrNameLst>
                                          <p:attrName>style.visibility</p:attrName>
                                        </p:attrNameLst>
                                      </p:cBhvr>
                                      <p:to>
                                        <p:strVal val="visible"/>
                                      </p:to>
                                    </p:set>
                                    <p:anim calcmode="lin" valueType="num">
                                      <p:cBhvr additive="base">
                                        <p:cTn id="11" dur="500" fill="hold"/>
                                        <p:tgtEl>
                                          <p:spTgt spid="206851">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0685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06851">
                                            <p:txEl>
                                              <p:pRg st="3" end="3"/>
                                            </p:txEl>
                                          </p:spTgt>
                                        </p:tgtEl>
                                        <p:attrNameLst>
                                          <p:attrName>style.visibility</p:attrName>
                                        </p:attrNameLst>
                                      </p:cBhvr>
                                      <p:to>
                                        <p:strVal val="visible"/>
                                      </p:to>
                                    </p:set>
                                    <p:anim calcmode="lin" valueType="num">
                                      <p:cBhvr additive="base">
                                        <p:cTn id="15" dur="500" fill="hold"/>
                                        <p:tgtEl>
                                          <p:spTgt spid="206851">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06851">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06851">
                                            <p:txEl>
                                              <p:pRg st="4" end="4"/>
                                            </p:txEl>
                                          </p:spTgt>
                                        </p:tgtEl>
                                        <p:attrNameLst>
                                          <p:attrName>style.visibility</p:attrName>
                                        </p:attrNameLst>
                                      </p:cBhvr>
                                      <p:to>
                                        <p:strVal val="visible"/>
                                      </p:to>
                                    </p:set>
                                    <p:anim calcmode="lin" valueType="num">
                                      <p:cBhvr additive="base">
                                        <p:cTn id="19" dur="500" fill="hold"/>
                                        <p:tgtEl>
                                          <p:spTgt spid="20685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68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l-GR" sz="2400" b="1" dirty="0">
                <a:cs typeface="Arial" charset="0"/>
              </a:rPr>
              <a:t>Αρχή 4</a:t>
            </a:r>
            <a:r>
              <a:rPr lang="el-GR" sz="2400" b="1" baseline="30000" dirty="0">
                <a:cs typeface="Arial" charset="0"/>
              </a:rPr>
              <a:t>η</a:t>
            </a:r>
            <a:r>
              <a:rPr lang="el-GR" sz="2400" b="1" dirty="0">
                <a:cs typeface="Arial" charset="0"/>
              </a:rPr>
              <a:t> : Αυτονομία &amp; Ανεξαρτησία των Συνεταιρισμών</a:t>
            </a:r>
          </a:p>
        </p:txBody>
      </p:sp>
      <p:sp>
        <p:nvSpPr>
          <p:cNvPr id="58371" name="Rectangle 3"/>
          <p:cNvSpPr>
            <a:spLocks noGrp="1" noChangeArrowheads="1"/>
          </p:cNvSpPr>
          <p:nvPr>
            <p:ph idx="1"/>
          </p:nvPr>
        </p:nvSpPr>
        <p:spPr/>
        <p:txBody>
          <a:bodyPr/>
          <a:lstStyle/>
          <a:p>
            <a:pPr>
              <a:buFontTx/>
              <a:buNone/>
            </a:pPr>
            <a:r>
              <a:rPr lang="el-GR" sz="2000" dirty="0">
                <a:cs typeface="Arial" charset="0"/>
              </a:rPr>
              <a:t>Η αρχή αυτή λέει: </a:t>
            </a:r>
          </a:p>
          <a:p>
            <a:pPr algn="ctr">
              <a:buFontTx/>
              <a:buNone/>
            </a:pPr>
            <a:endParaRPr lang="el-GR" sz="2000" b="1" dirty="0">
              <a:solidFill>
                <a:schemeClr val="tx2"/>
              </a:solidFill>
              <a:cs typeface="Arial" charset="0"/>
            </a:endParaRPr>
          </a:p>
          <a:p>
            <a:pPr algn="ctr">
              <a:buFontTx/>
              <a:buNone/>
            </a:pPr>
            <a:r>
              <a:rPr lang="el-GR" sz="2000" b="1" dirty="0">
                <a:solidFill>
                  <a:srgbClr val="38741A"/>
                </a:solidFill>
                <a:cs typeface="Arial" charset="0"/>
              </a:rPr>
              <a:t>"Οι συνεταιρισμοί είναι αυτόνομες οργανώσεις και ανεξάρτητες από το Κράτος, τα κόμματα και άλλους φορείς"</a:t>
            </a:r>
          </a:p>
          <a:p>
            <a:pPr>
              <a:buFontTx/>
              <a:buNone/>
            </a:pPr>
            <a:r>
              <a:rPr lang="el-GR" sz="2000" b="1" dirty="0">
                <a:solidFill>
                  <a:srgbClr val="38741A"/>
                </a:solidFill>
                <a:cs typeface="Arial" charset="0"/>
              </a:rPr>
              <a:t> </a:t>
            </a:r>
            <a:r>
              <a:rPr lang="el-GR" sz="2000" b="1" dirty="0">
                <a:cs typeface="Arial" charset="0"/>
              </a:rPr>
              <a:t>	</a:t>
            </a:r>
          </a:p>
          <a:p>
            <a:pPr>
              <a:buFontTx/>
              <a:buNone/>
            </a:pPr>
            <a:r>
              <a:rPr lang="el-GR" sz="2000" dirty="0">
                <a:cs typeface="Arial" charset="0"/>
              </a:rPr>
              <a:t>Αναλυτικότερα  :</a:t>
            </a:r>
            <a:endParaRPr lang="el-GR" sz="2000" b="1" dirty="0">
              <a:cs typeface="Arial" charset="0"/>
            </a:endParaRPr>
          </a:p>
          <a:p>
            <a:pPr algn="just">
              <a:buFontTx/>
              <a:buNone/>
            </a:pPr>
            <a:r>
              <a:rPr lang="el-GR" sz="2000" dirty="0">
                <a:cs typeface="Arial" charset="0"/>
              </a:rPr>
              <a:t>1. Οι συνεταιρισμοί είναι </a:t>
            </a:r>
            <a:r>
              <a:rPr lang="el-GR" sz="2000" b="1" dirty="0">
                <a:solidFill>
                  <a:srgbClr val="38741A"/>
                </a:solidFill>
                <a:cs typeface="Arial" charset="0"/>
              </a:rPr>
              <a:t>αυτόνομες </a:t>
            </a:r>
            <a:r>
              <a:rPr lang="el-GR" sz="2000" dirty="0">
                <a:cs typeface="Arial" charset="0"/>
              </a:rPr>
              <a:t>οικονομικές οργανώσεις αυτοβοήθειας και αλληλεγγύης, που λειτουργούν με ευθύνη των μελών τους.</a:t>
            </a:r>
            <a:endParaRPr lang="el-GR" sz="2000" b="1" dirty="0">
              <a:cs typeface="Arial" charset="0"/>
            </a:endParaRPr>
          </a:p>
          <a:p>
            <a:pPr algn="just">
              <a:buFontTx/>
              <a:buNone/>
            </a:pPr>
            <a:r>
              <a:rPr lang="el-GR" sz="2000" dirty="0">
                <a:cs typeface="Arial" charset="0"/>
              </a:rPr>
              <a:t>2. Οι συνεταιρισμοί είναι </a:t>
            </a:r>
            <a:r>
              <a:rPr lang="el-GR" sz="2000" b="1" dirty="0">
                <a:solidFill>
                  <a:srgbClr val="38741A"/>
                </a:solidFill>
                <a:cs typeface="Arial" charset="0"/>
              </a:rPr>
              <a:t>ανεξάρτητοι</a:t>
            </a:r>
            <a:r>
              <a:rPr lang="el-GR" sz="2000" b="1" dirty="0">
                <a:cs typeface="Arial" charset="0"/>
              </a:rPr>
              <a:t> </a:t>
            </a:r>
            <a:r>
              <a:rPr lang="el-GR" sz="2000" dirty="0">
                <a:cs typeface="Arial" charset="0"/>
              </a:rPr>
              <a:t>από το κράτος (κυβέρνηση, δημόσιους οργανισμούς κλπ.), τα κόμματα και άλλους φορείς, όσον αφορά στη διοίκηση και στη λειτουργία τους.</a:t>
            </a:r>
            <a:endParaRPr lang="el-GR" sz="2000" dirty="0"/>
          </a:p>
        </p:txBody>
      </p:sp>
    </p:spTree>
    <p:extLst>
      <p:ext uri="{BB962C8B-B14F-4D97-AF65-F5344CB8AC3E}">
        <p14:creationId xmlns:p14="http://schemas.microsoft.com/office/powerpoint/2010/main" xmlns="" val="7464151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8371">
                                            <p:txEl>
                                              <p:pRg st="4" end="4"/>
                                            </p:txEl>
                                          </p:spTgt>
                                        </p:tgtEl>
                                        <p:attrNameLst>
                                          <p:attrName>style.visibility</p:attrName>
                                        </p:attrNameLst>
                                      </p:cBhvr>
                                      <p:to>
                                        <p:strVal val="visible"/>
                                      </p:to>
                                    </p:set>
                                    <p:anim calcmode="lin" valueType="num">
                                      <p:cBhvr>
                                        <p:cTn id="7" dur="1000" fill="hold"/>
                                        <p:tgtEl>
                                          <p:spTgt spid="58371">
                                            <p:txEl>
                                              <p:pRg st="4" end="4"/>
                                            </p:txEl>
                                          </p:spTgt>
                                        </p:tgtEl>
                                        <p:attrNameLst>
                                          <p:attrName>ppt_x</p:attrName>
                                        </p:attrNameLst>
                                      </p:cBhvr>
                                      <p:tavLst>
                                        <p:tav tm="0">
                                          <p:val>
                                            <p:strVal val="#ppt_x-.2"/>
                                          </p:val>
                                        </p:tav>
                                        <p:tav tm="100000">
                                          <p:val>
                                            <p:strVal val="#ppt_x"/>
                                          </p:val>
                                        </p:tav>
                                      </p:tavLst>
                                    </p:anim>
                                    <p:anim calcmode="lin" valueType="num">
                                      <p:cBhvr>
                                        <p:cTn id="8" dur="1000" fill="hold"/>
                                        <p:tgtEl>
                                          <p:spTgt spid="5837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1">
                                            <p:txEl>
                                              <p:pRg st="4" end="4"/>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58371">
                                            <p:txEl>
                                              <p:pRg st="5" end="5"/>
                                            </p:txEl>
                                          </p:spTgt>
                                        </p:tgtEl>
                                        <p:attrNameLst>
                                          <p:attrName>style.visibility</p:attrName>
                                        </p:attrNameLst>
                                      </p:cBhvr>
                                      <p:to>
                                        <p:strVal val="visible"/>
                                      </p:to>
                                    </p:set>
                                    <p:anim calcmode="lin" valueType="num">
                                      <p:cBhvr>
                                        <p:cTn id="12" dur="1000" fill="hold"/>
                                        <p:tgtEl>
                                          <p:spTgt spid="58371">
                                            <p:txEl>
                                              <p:pRg st="5" end="5"/>
                                            </p:txEl>
                                          </p:spTgt>
                                        </p:tgtEl>
                                        <p:attrNameLst>
                                          <p:attrName>ppt_x</p:attrName>
                                        </p:attrNameLst>
                                      </p:cBhvr>
                                      <p:tavLst>
                                        <p:tav tm="0">
                                          <p:val>
                                            <p:strVal val="#ppt_x-.2"/>
                                          </p:val>
                                        </p:tav>
                                        <p:tav tm="100000">
                                          <p:val>
                                            <p:strVal val="#ppt_x"/>
                                          </p:val>
                                        </p:tav>
                                      </p:tavLst>
                                    </p:anim>
                                    <p:anim calcmode="lin" valueType="num">
                                      <p:cBhvr>
                                        <p:cTn id="13" dur="1000" fill="hold"/>
                                        <p:tgtEl>
                                          <p:spTgt spid="58371">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8371">
                                            <p:txEl>
                                              <p:pRg st="5" end="5"/>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58371">
                                            <p:txEl>
                                              <p:pRg st="6" end="6"/>
                                            </p:txEl>
                                          </p:spTgt>
                                        </p:tgtEl>
                                        <p:attrNameLst>
                                          <p:attrName>style.visibility</p:attrName>
                                        </p:attrNameLst>
                                      </p:cBhvr>
                                      <p:to>
                                        <p:strVal val="visible"/>
                                      </p:to>
                                    </p:set>
                                    <p:anim calcmode="lin" valueType="num">
                                      <p:cBhvr>
                                        <p:cTn id="17" dur="1000" fill="hold"/>
                                        <p:tgtEl>
                                          <p:spTgt spid="58371">
                                            <p:txEl>
                                              <p:pRg st="6" end="6"/>
                                            </p:txEl>
                                          </p:spTgt>
                                        </p:tgtEl>
                                        <p:attrNameLst>
                                          <p:attrName>ppt_x</p:attrName>
                                        </p:attrNameLst>
                                      </p:cBhvr>
                                      <p:tavLst>
                                        <p:tav tm="0">
                                          <p:val>
                                            <p:strVal val="#ppt_x-.2"/>
                                          </p:val>
                                        </p:tav>
                                        <p:tav tm="100000">
                                          <p:val>
                                            <p:strVal val="#ppt_x"/>
                                          </p:val>
                                        </p:tav>
                                      </p:tavLst>
                                    </p:anim>
                                    <p:anim calcmode="lin" valueType="num">
                                      <p:cBhvr>
                                        <p:cTn id="18" dur="1000" fill="hold"/>
                                        <p:tgtEl>
                                          <p:spTgt spid="5837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8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59395" name="Rectangle 3"/>
          <p:cNvSpPr>
            <a:spLocks noGrp="1" noChangeArrowheads="1"/>
          </p:cNvSpPr>
          <p:nvPr>
            <p:ph idx="1"/>
          </p:nvPr>
        </p:nvSpPr>
        <p:spPr/>
        <p:txBody>
          <a:bodyPr>
            <a:normAutofit/>
          </a:bodyPr>
          <a:lstStyle/>
          <a:p>
            <a:pPr algn="just">
              <a:lnSpc>
                <a:spcPct val="110000"/>
              </a:lnSpc>
              <a:buFontTx/>
              <a:buNone/>
            </a:pPr>
            <a:r>
              <a:rPr lang="el-GR" sz="2000" b="1" dirty="0">
                <a:cs typeface="Arial" charset="0"/>
              </a:rPr>
              <a:t>	</a:t>
            </a:r>
            <a:r>
              <a:rPr lang="el-GR" sz="2000" dirty="0">
                <a:cs typeface="Arial" charset="0"/>
              </a:rPr>
              <a:t>Η αυτονομία και ανεξαρτησία των συνεταιρισμών αναφέρεται:</a:t>
            </a:r>
          </a:p>
          <a:p>
            <a:pPr algn="just">
              <a:lnSpc>
                <a:spcPct val="110000"/>
              </a:lnSpc>
              <a:buFontTx/>
              <a:buNone/>
            </a:pPr>
            <a:endParaRPr lang="el-GR" sz="2000" b="1" dirty="0">
              <a:cs typeface="Arial" charset="0"/>
            </a:endParaRPr>
          </a:p>
          <a:p>
            <a:pPr>
              <a:lnSpc>
                <a:spcPct val="110000"/>
              </a:lnSpc>
              <a:spcAft>
                <a:spcPts val="1200"/>
              </a:spcAft>
            </a:pPr>
            <a:r>
              <a:rPr lang="el-GR" sz="2000" b="1" dirty="0">
                <a:cs typeface="Arial" charset="0"/>
              </a:rPr>
              <a:t>Στη </a:t>
            </a:r>
            <a:r>
              <a:rPr lang="el-GR" sz="2000" b="1" dirty="0">
                <a:solidFill>
                  <a:srgbClr val="38741A"/>
                </a:solidFill>
                <a:cs typeface="Arial" charset="0"/>
              </a:rPr>
              <a:t>διοίκηση</a:t>
            </a:r>
            <a:r>
              <a:rPr lang="el-GR" sz="2000" b="1" dirty="0">
                <a:cs typeface="Arial" charset="0"/>
              </a:rPr>
              <a:t> του συνεταιρισμού,</a:t>
            </a:r>
            <a:r>
              <a:rPr lang="el-GR" sz="2000" dirty="0">
                <a:cs typeface="Arial" charset="0"/>
              </a:rPr>
              <a:t> δηλαδή στην εκλογή των</a:t>
            </a:r>
            <a:r>
              <a:rPr lang="en-US" sz="2000" dirty="0">
                <a:cs typeface="Arial" charset="0"/>
              </a:rPr>
              <a:t> </a:t>
            </a:r>
            <a:r>
              <a:rPr lang="el-GR" sz="2000" dirty="0">
                <a:cs typeface="Arial" charset="0"/>
              </a:rPr>
              <a:t>μελών του Δ.Σ. του συνεταιρισμού που γίνεται </a:t>
            </a:r>
            <a:r>
              <a:rPr lang="el-GR" sz="2000" b="1" dirty="0">
                <a:cs typeface="Arial" charset="0"/>
              </a:rPr>
              <a:t>αποκλειστικά </a:t>
            </a:r>
            <a:r>
              <a:rPr lang="el-GR" sz="2000" dirty="0">
                <a:cs typeface="Arial" charset="0"/>
              </a:rPr>
              <a:t> και μόνο από τα μέλη του συνεταιρισμού και όχι με διορισμό από την κυβέρνηση ή άλλον κρατικό φορέα. </a:t>
            </a:r>
            <a:endParaRPr lang="el-GR" sz="2000" b="1" dirty="0">
              <a:cs typeface="Arial" charset="0"/>
            </a:endParaRPr>
          </a:p>
          <a:p>
            <a:pPr>
              <a:lnSpc>
                <a:spcPct val="110000"/>
              </a:lnSpc>
              <a:spcAft>
                <a:spcPts val="1200"/>
              </a:spcAft>
            </a:pPr>
            <a:r>
              <a:rPr lang="el-GR" sz="2000" b="1" dirty="0">
                <a:cs typeface="Arial" charset="0"/>
              </a:rPr>
              <a:t>Στη </a:t>
            </a:r>
            <a:r>
              <a:rPr lang="el-GR" sz="2000" b="1" dirty="0">
                <a:solidFill>
                  <a:srgbClr val="38741A"/>
                </a:solidFill>
                <a:cs typeface="Arial" charset="0"/>
              </a:rPr>
              <a:t>λειτουργία</a:t>
            </a:r>
            <a:r>
              <a:rPr lang="el-GR" sz="2000" b="1" dirty="0">
                <a:cs typeface="Arial" charset="0"/>
              </a:rPr>
              <a:t> του συνεταιρισμού, </a:t>
            </a:r>
            <a:r>
              <a:rPr lang="el-GR" sz="2000" dirty="0">
                <a:cs typeface="Arial" charset="0"/>
              </a:rPr>
              <a:t>δηλαδή το είδος και το</a:t>
            </a:r>
            <a:r>
              <a:rPr lang="en-US" sz="2000" dirty="0">
                <a:cs typeface="Arial" charset="0"/>
              </a:rPr>
              <a:t> </a:t>
            </a:r>
            <a:r>
              <a:rPr lang="el-GR" sz="2000" dirty="0">
                <a:cs typeface="Arial" charset="0"/>
              </a:rPr>
              <a:t>μέγεθος των δραστηριοτήτων του συνεταιρισμού είναι στην αρμοδιότητα του Δ.Σ. που λειτουργεί αυτόνομα και ανεξάρτητα από εξωτερικές παρεμβάσεις.</a:t>
            </a:r>
            <a:endParaRPr lang="el-GR" sz="2000" b="1" dirty="0">
              <a:cs typeface="Arial" charset="0"/>
            </a:endParaRPr>
          </a:p>
          <a:p>
            <a:pPr>
              <a:lnSpc>
                <a:spcPct val="110000"/>
              </a:lnSpc>
              <a:spcAft>
                <a:spcPts val="1200"/>
              </a:spcAft>
            </a:pPr>
            <a:r>
              <a:rPr lang="el-GR" sz="2000" b="1" dirty="0">
                <a:cs typeface="Arial" charset="0"/>
              </a:rPr>
              <a:t>Στον </a:t>
            </a:r>
            <a:r>
              <a:rPr lang="el-GR" sz="2000" b="1" dirty="0">
                <a:solidFill>
                  <a:srgbClr val="38741A"/>
                </a:solidFill>
                <a:cs typeface="Arial" charset="0"/>
              </a:rPr>
              <a:t>έλεγχο</a:t>
            </a:r>
            <a:r>
              <a:rPr lang="el-GR" sz="2000" b="1" dirty="0">
                <a:cs typeface="Arial" charset="0"/>
              </a:rPr>
              <a:t> του συνεταιρισμού, </a:t>
            </a:r>
            <a:r>
              <a:rPr lang="el-GR" sz="2000" dirty="0">
                <a:cs typeface="Arial" charset="0"/>
              </a:rPr>
              <a:t> δηλαδή η νομιμότητα των</a:t>
            </a:r>
            <a:r>
              <a:rPr lang="en-US" sz="2000" dirty="0">
                <a:cs typeface="Arial" charset="0"/>
              </a:rPr>
              <a:t> </a:t>
            </a:r>
            <a:r>
              <a:rPr lang="el-GR" sz="2000" dirty="0">
                <a:cs typeface="Arial" charset="0"/>
              </a:rPr>
              <a:t>ενεργειών του συνεταιρισμού γίνεται αυτόνομα από τη Γ. Σ. ή άλλο συνεταιριστικό η μη κυβερνητικό όργανο. </a:t>
            </a:r>
            <a:endParaRPr lang="el-GR" sz="2000" b="1" dirty="0">
              <a:cs typeface="Arial" charset="0"/>
            </a:endParaRPr>
          </a:p>
        </p:txBody>
      </p:sp>
    </p:spTree>
    <p:extLst>
      <p:ext uri="{BB962C8B-B14F-4D97-AF65-F5344CB8AC3E}">
        <p14:creationId xmlns:p14="http://schemas.microsoft.com/office/powerpoint/2010/main" xmlns="" val="24049568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anim calcmode="lin" valueType="num">
                                      <p:cBhvr>
                                        <p:cTn id="7" dur="1000" fill="hold"/>
                                        <p:tgtEl>
                                          <p:spTgt spid="59395">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5939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395">
                                            <p:txEl>
                                              <p:pRg st="2" end="2"/>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59395">
                                            <p:txEl>
                                              <p:pRg st="3" end="3"/>
                                            </p:txEl>
                                          </p:spTgt>
                                        </p:tgtEl>
                                        <p:attrNameLst>
                                          <p:attrName>style.visibility</p:attrName>
                                        </p:attrNameLst>
                                      </p:cBhvr>
                                      <p:to>
                                        <p:strVal val="visible"/>
                                      </p:to>
                                    </p:set>
                                    <p:anim calcmode="lin" valueType="num">
                                      <p:cBhvr>
                                        <p:cTn id="13" dur="1000" fill="hold"/>
                                        <p:tgtEl>
                                          <p:spTgt spid="59395">
                                            <p:txEl>
                                              <p:pRg st="3" end="3"/>
                                            </p:txEl>
                                          </p:spTgt>
                                        </p:tgtEl>
                                        <p:attrNameLst>
                                          <p:attrName>ppt_x</p:attrName>
                                        </p:attrNameLst>
                                      </p:cBhvr>
                                      <p:tavLst>
                                        <p:tav tm="0">
                                          <p:val>
                                            <p:strVal val="#ppt_x-.2"/>
                                          </p:val>
                                        </p:tav>
                                        <p:tav tm="100000">
                                          <p:val>
                                            <p:strVal val="#ppt_x"/>
                                          </p:val>
                                        </p:tav>
                                      </p:tavLst>
                                    </p:anim>
                                    <p:anim calcmode="lin" valueType="num">
                                      <p:cBhvr>
                                        <p:cTn id="14" dur="1000" fill="hold"/>
                                        <p:tgtEl>
                                          <p:spTgt spid="5939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9395">
                                            <p:txEl>
                                              <p:pRg st="3" end="3"/>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59395">
                                            <p:txEl>
                                              <p:pRg st="4" end="4"/>
                                            </p:txEl>
                                          </p:spTgt>
                                        </p:tgtEl>
                                        <p:attrNameLst>
                                          <p:attrName>style.visibility</p:attrName>
                                        </p:attrNameLst>
                                      </p:cBhvr>
                                      <p:to>
                                        <p:strVal val="visible"/>
                                      </p:to>
                                    </p:set>
                                    <p:anim calcmode="lin" valueType="num">
                                      <p:cBhvr>
                                        <p:cTn id="19" dur="1000" fill="hold"/>
                                        <p:tgtEl>
                                          <p:spTgt spid="59395">
                                            <p:txEl>
                                              <p:pRg st="4" end="4"/>
                                            </p:txEl>
                                          </p:spTgt>
                                        </p:tgtEl>
                                        <p:attrNameLst>
                                          <p:attrName>ppt_x</p:attrName>
                                        </p:attrNameLst>
                                      </p:cBhvr>
                                      <p:tavLst>
                                        <p:tav tm="0">
                                          <p:val>
                                            <p:strVal val="#ppt_x-.2"/>
                                          </p:val>
                                        </p:tav>
                                        <p:tav tm="100000">
                                          <p:val>
                                            <p:strVal val="#ppt_x"/>
                                          </p:val>
                                        </p:tav>
                                      </p:tavLst>
                                    </p:anim>
                                    <p:anim calcmode="lin" valueType="num">
                                      <p:cBhvr>
                                        <p:cTn id="20" dur="1000" fill="hold"/>
                                        <p:tgtEl>
                                          <p:spTgt spid="5939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l-GR" sz="2400" b="1" dirty="0">
                <a:cs typeface="Arial" charset="0"/>
              </a:rPr>
              <a:t>Αρχή 5</a:t>
            </a:r>
            <a:r>
              <a:rPr lang="el-GR" sz="2400" b="1" baseline="30000" dirty="0">
                <a:cs typeface="Arial" charset="0"/>
              </a:rPr>
              <a:t>η</a:t>
            </a:r>
            <a:r>
              <a:rPr lang="el-GR" sz="2400" b="1" dirty="0">
                <a:cs typeface="Arial" charset="0"/>
              </a:rPr>
              <a:t> : Εκπαίδευση, Πρακτική Εξάσκηση &amp; Πληροφόρηση</a:t>
            </a:r>
          </a:p>
        </p:txBody>
      </p:sp>
      <p:sp>
        <p:nvSpPr>
          <p:cNvPr id="60419" name="Rectangle 3"/>
          <p:cNvSpPr>
            <a:spLocks noGrp="1" noChangeArrowheads="1"/>
          </p:cNvSpPr>
          <p:nvPr>
            <p:ph idx="1"/>
          </p:nvPr>
        </p:nvSpPr>
        <p:spPr/>
        <p:txBody>
          <a:bodyPr/>
          <a:lstStyle/>
          <a:p>
            <a:pPr>
              <a:buFontTx/>
              <a:buNone/>
            </a:pPr>
            <a:r>
              <a:rPr lang="el-GR" sz="2000" dirty="0">
                <a:cs typeface="Arial" charset="0"/>
              </a:rPr>
              <a:t>Η αρχή αυτή λέει:</a:t>
            </a:r>
          </a:p>
          <a:p>
            <a:pPr marL="166688" indent="-47625" algn="ctr">
              <a:lnSpc>
                <a:spcPct val="105000"/>
              </a:lnSpc>
              <a:buNone/>
            </a:pPr>
            <a:r>
              <a:rPr lang="el-GR" sz="1800" b="1" dirty="0">
                <a:cs typeface="Arial" charset="0"/>
              </a:rPr>
              <a:t>	</a:t>
            </a:r>
            <a:r>
              <a:rPr lang="el-GR" b="1" dirty="0">
                <a:solidFill>
                  <a:srgbClr val="38741A"/>
                </a:solidFill>
                <a:cs typeface="Arial" charset="0"/>
              </a:rPr>
              <a:t>«Οι συνεταιρισμοί θα πρέπει να παρέχουν εκπαίδευση στα αιρετά και υπαλληλικά στελέχη τους καθώς και στα μέλη τους και πληροφόρηση στο κοινό για συνεταιριστικά και άλλα θέματα»</a:t>
            </a:r>
          </a:p>
          <a:p>
            <a:pPr algn="just">
              <a:lnSpc>
                <a:spcPct val="105000"/>
              </a:lnSpc>
              <a:buFontTx/>
              <a:buNone/>
            </a:pPr>
            <a:endParaRPr lang="el-GR" sz="2000" b="1" dirty="0">
              <a:cs typeface="Arial" charset="0"/>
            </a:endParaRPr>
          </a:p>
          <a:p>
            <a:pPr indent="1588">
              <a:lnSpc>
                <a:spcPct val="105000"/>
              </a:lnSpc>
              <a:buNone/>
            </a:pPr>
            <a:r>
              <a:rPr lang="el-GR" sz="2000" dirty="0">
                <a:cs typeface="Arial" charset="0"/>
              </a:rPr>
              <a:t>Η αρχή της «εκπαίδευσης, πρακτικής εξάσκησης  και πληροφόρησης» είναι παλιά, αλλά κάθε φορά επαναπροσδιορίζεται ενώ σημαντική θεωρείται η συμβολή της στην αποδοτική λειτουργία των συνεταιρισμών και στην ανάπτυξη του συνεταιριστικού κινήματος. </a:t>
            </a:r>
            <a:endParaRPr lang="el-GR" sz="2000" b="1" dirty="0">
              <a:cs typeface="Arial" charset="0"/>
            </a:endParaRPr>
          </a:p>
          <a:p>
            <a:pPr algn="just">
              <a:lnSpc>
                <a:spcPct val="105000"/>
              </a:lnSpc>
              <a:buFontTx/>
              <a:buNone/>
            </a:pPr>
            <a:endParaRPr lang="el-GR" sz="2000" dirty="0"/>
          </a:p>
        </p:txBody>
      </p:sp>
    </p:spTree>
    <p:extLst>
      <p:ext uri="{BB962C8B-B14F-4D97-AF65-F5344CB8AC3E}">
        <p14:creationId xmlns:p14="http://schemas.microsoft.com/office/powerpoint/2010/main" xmlns="" val="3632572663"/>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62467" name="Rectangle 3"/>
          <p:cNvSpPr>
            <a:spLocks noGrp="1" noChangeArrowheads="1"/>
          </p:cNvSpPr>
          <p:nvPr>
            <p:ph idx="1"/>
          </p:nvPr>
        </p:nvSpPr>
        <p:spPr/>
        <p:txBody>
          <a:bodyPr>
            <a:normAutofit/>
          </a:bodyPr>
          <a:lstStyle/>
          <a:p>
            <a:pPr>
              <a:buFontTx/>
              <a:buNone/>
            </a:pPr>
            <a:r>
              <a:rPr lang="el-GR" sz="2000" dirty="0">
                <a:cs typeface="Arial" charset="0"/>
              </a:rPr>
              <a:t>Ο κύριος σκοπός της αρχής αυτής είναι </a:t>
            </a:r>
            <a:r>
              <a:rPr lang="el-GR" sz="2000" b="1" dirty="0">
                <a:solidFill>
                  <a:srgbClr val="38741A"/>
                </a:solidFill>
                <a:cs typeface="Arial" charset="0"/>
              </a:rPr>
              <a:t>η μετάδοση γνώσεων στους ενδιαφερόμενους </a:t>
            </a:r>
            <a:r>
              <a:rPr lang="el-GR" sz="2000" dirty="0">
                <a:cs typeface="Arial" charset="0"/>
              </a:rPr>
              <a:t>(αιρετά και υπαλληλικά στελέχη, μέλη και κοινό), ώστε να παίρνουν σωστές αποφάσεις για τη σωστότερη και αποδοτικότερη λειτουργία των συνεταιρισμών. Έτσι:</a:t>
            </a:r>
            <a:endParaRPr lang="el-GR" sz="2000" b="1" dirty="0">
              <a:cs typeface="Arial" charset="0"/>
            </a:endParaRPr>
          </a:p>
          <a:p>
            <a:pPr>
              <a:buFontTx/>
              <a:buNone/>
            </a:pPr>
            <a:endParaRPr lang="el-GR" sz="2000" dirty="0">
              <a:cs typeface="Arial" charset="0"/>
            </a:endParaRPr>
          </a:p>
          <a:p>
            <a:pPr>
              <a:spcAft>
                <a:spcPts val="1200"/>
              </a:spcAft>
            </a:pPr>
            <a:r>
              <a:rPr lang="el-GR" sz="2000" dirty="0">
                <a:cs typeface="Arial" charset="0"/>
              </a:rPr>
              <a:t>Τα </a:t>
            </a:r>
            <a:r>
              <a:rPr lang="el-GR" sz="2000" b="1" dirty="0">
                <a:solidFill>
                  <a:srgbClr val="38741A"/>
                </a:solidFill>
                <a:cs typeface="Arial" charset="0"/>
              </a:rPr>
              <a:t>αιρετά μέλη</a:t>
            </a:r>
            <a:r>
              <a:rPr lang="el-GR" sz="2000" dirty="0">
                <a:solidFill>
                  <a:srgbClr val="38741A"/>
                </a:solidFill>
                <a:cs typeface="Arial" charset="0"/>
              </a:rPr>
              <a:t> </a:t>
            </a:r>
            <a:r>
              <a:rPr lang="el-GR" sz="2000" dirty="0">
                <a:cs typeface="Arial" charset="0"/>
              </a:rPr>
              <a:t>του Δ.Σ. αποκτούν τις απαραίτητες γνώσεις για να ελέγχουν αποτελεσματικά το συνεταιρισμό (δευτερευόντως για να διοικούν).               </a:t>
            </a:r>
            <a:endParaRPr lang="el-GR" sz="2000" b="1" dirty="0">
              <a:cs typeface="Arial" charset="0"/>
            </a:endParaRPr>
          </a:p>
          <a:p>
            <a:pPr>
              <a:spcAft>
                <a:spcPts val="1200"/>
              </a:spcAft>
            </a:pPr>
            <a:r>
              <a:rPr lang="el-GR" sz="2000" dirty="0">
                <a:cs typeface="Arial" charset="0"/>
              </a:rPr>
              <a:t>Τα </a:t>
            </a:r>
            <a:r>
              <a:rPr lang="el-GR" sz="2000" b="1" dirty="0">
                <a:solidFill>
                  <a:srgbClr val="38741A"/>
                </a:solidFill>
                <a:cs typeface="Arial" charset="0"/>
              </a:rPr>
              <a:t>διευθυντικά και λοιπά υπαλληλικά στελέχη</a:t>
            </a:r>
            <a:r>
              <a:rPr lang="el-GR" sz="2000" dirty="0">
                <a:solidFill>
                  <a:srgbClr val="38741A"/>
                </a:solidFill>
                <a:cs typeface="Arial" charset="0"/>
              </a:rPr>
              <a:t> </a:t>
            </a:r>
            <a:r>
              <a:rPr lang="el-GR" sz="2000" dirty="0">
                <a:cs typeface="Arial" charset="0"/>
              </a:rPr>
              <a:t>αποκτούν συνεταιριστική εκπαίδευση, πρακτική εξάσκηση, για παραγωγικότερη και αποδοτικότερη λειτουργία του συνεταιρισμού.  </a:t>
            </a:r>
            <a:endParaRPr lang="el-GR" sz="2000" b="1" dirty="0">
              <a:cs typeface="Arial" charset="0"/>
            </a:endParaRPr>
          </a:p>
          <a:p>
            <a:pPr>
              <a:spcAft>
                <a:spcPts val="1200"/>
              </a:spcAft>
            </a:pPr>
            <a:r>
              <a:rPr lang="el-GR" sz="2000" dirty="0">
                <a:cs typeface="Arial" charset="0"/>
              </a:rPr>
              <a:t>Τα </a:t>
            </a:r>
            <a:r>
              <a:rPr lang="el-GR" sz="2000" b="1" dirty="0">
                <a:solidFill>
                  <a:srgbClr val="38741A"/>
                </a:solidFill>
                <a:cs typeface="Arial" charset="0"/>
              </a:rPr>
              <a:t>μέλη</a:t>
            </a:r>
            <a:r>
              <a:rPr lang="el-GR" sz="2000" dirty="0">
                <a:cs typeface="Arial" charset="0"/>
              </a:rPr>
              <a:t> των συνεταιρισμών αποκτούν στοιχειώδη συνεταιριστική εκπαίδευση για να παίρνουν σωστότερες αποφάσεις προς όφελος των συνεταιρισμών και των ιδίων.                           </a:t>
            </a:r>
            <a:endParaRPr lang="el-GR" sz="2000" b="1" dirty="0">
              <a:cs typeface="Arial" charset="0"/>
            </a:endParaRPr>
          </a:p>
          <a:p>
            <a:pPr>
              <a:spcAft>
                <a:spcPts val="1200"/>
              </a:spcAft>
            </a:pPr>
            <a:r>
              <a:rPr lang="el-GR" sz="2000" dirty="0">
                <a:cs typeface="Arial" charset="0"/>
              </a:rPr>
              <a:t>Το</a:t>
            </a:r>
            <a:r>
              <a:rPr lang="el-GR" sz="2000" b="1" dirty="0">
                <a:cs typeface="Arial" charset="0"/>
              </a:rPr>
              <a:t> </a:t>
            </a:r>
            <a:r>
              <a:rPr lang="el-GR" sz="2000" b="1" dirty="0">
                <a:solidFill>
                  <a:srgbClr val="38741A"/>
                </a:solidFill>
                <a:cs typeface="Arial" charset="0"/>
              </a:rPr>
              <a:t>κοινό</a:t>
            </a:r>
            <a:r>
              <a:rPr lang="el-GR" sz="2000" dirty="0">
                <a:cs typeface="Arial" charset="0"/>
              </a:rPr>
              <a:t> αποκτά επαρκή πληροφόρηση για τα πλεονεκτήματα των συνεταιρισμών, έτσι ώστε ενημερωμένος και ενσυνείδητα ο καθένας να αποφασίζει να γίνει μέλος του συνεταιρισμού για δικό του αλλά και για συνολικό όφελος.</a:t>
            </a:r>
            <a:endParaRPr lang="el-GR" sz="2000" dirty="0"/>
          </a:p>
        </p:txBody>
      </p:sp>
    </p:spTree>
    <p:extLst>
      <p:ext uri="{BB962C8B-B14F-4D97-AF65-F5344CB8AC3E}">
        <p14:creationId xmlns:p14="http://schemas.microsoft.com/office/powerpoint/2010/main" xmlns="" val="2978392478"/>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61443" name="Rectangle 3"/>
          <p:cNvSpPr>
            <a:spLocks noGrp="1" noChangeArrowheads="1"/>
          </p:cNvSpPr>
          <p:nvPr>
            <p:ph idx="1"/>
          </p:nvPr>
        </p:nvSpPr>
        <p:spPr/>
        <p:txBody>
          <a:bodyPr>
            <a:normAutofit fontScale="77500" lnSpcReduction="20000"/>
          </a:bodyPr>
          <a:lstStyle/>
          <a:p>
            <a:pPr algn="just">
              <a:buFontTx/>
              <a:buNone/>
            </a:pPr>
            <a:r>
              <a:rPr lang="el-GR" sz="2000" dirty="0">
                <a:cs typeface="Arial" charset="0"/>
              </a:rPr>
              <a:t>Μεταξύ των γνωστικών αντικειμένων που εντάσσονται στην συνεταιριστική εκπαίδευση περιλαμβάνονται τα παρακάτω:</a:t>
            </a:r>
          </a:p>
          <a:p>
            <a:pPr algn="just">
              <a:buFontTx/>
              <a:buNone/>
            </a:pPr>
            <a:endParaRPr lang="el-GR" sz="2000" b="1" dirty="0">
              <a:cs typeface="Arial" charset="0"/>
            </a:endParaRPr>
          </a:p>
          <a:p>
            <a:pPr>
              <a:spcAft>
                <a:spcPts val="1200"/>
              </a:spcAft>
              <a:buNone/>
            </a:pPr>
            <a:r>
              <a:rPr lang="el-GR" sz="2000" dirty="0"/>
              <a:t>     </a:t>
            </a:r>
            <a:r>
              <a:rPr lang="en-US" sz="2000" dirty="0"/>
              <a:t> </a:t>
            </a:r>
            <a:r>
              <a:rPr lang="el-GR" sz="2000" dirty="0">
                <a:cs typeface="Arial" charset="0"/>
              </a:rPr>
              <a:t>1. Συνεταιριστικές αρχές</a:t>
            </a:r>
            <a:endParaRPr lang="el-GR" sz="2000" b="1" dirty="0">
              <a:cs typeface="Arial" charset="0"/>
            </a:endParaRPr>
          </a:p>
          <a:p>
            <a:pPr>
              <a:spcAft>
                <a:spcPts val="1200"/>
              </a:spcAft>
              <a:buNone/>
            </a:pPr>
            <a:r>
              <a:rPr lang="el-GR" sz="2000" dirty="0">
                <a:cs typeface="Arial" charset="0"/>
              </a:rPr>
              <a:t>     </a:t>
            </a:r>
            <a:r>
              <a:rPr lang="en-US" sz="2000" dirty="0">
                <a:cs typeface="Arial" charset="0"/>
              </a:rPr>
              <a:t> </a:t>
            </a:r>
            <a:r>
              <a:rPr lang="el-GR" sz="2000" dirty="0">
                <a:cs typeface="Arial" charset="0"/>
              </a:rPr>
              <a:t>2. Συνεταιριστική νομοθεσία</a:t>
            </a:r>
            <a:endParaRPr lang="el-GR" sz="2000" b="1" dirty="0">
              <a:cs typeface="Arial" charset="0"/>
            </a:endParaRPr>
          </a:p>
          <a:p>
            <a:pPr>
              <a:spcAft>
                <a:spcPts val="1200"/>
              </a:spcAft>
              <a:buNone/>
            </a:pPr>
            <a:r>
              <a:rPr lang="el-GR" sz="2000" dirty="0">
                <a:cs typeface="Arial" charset="0"/>
              </a:rPr>
              <a:t>     </a:t>
            </a:r>
            <a:r>
              <a:rPr lang="en-US" sz="2000" dirty="0">
                <a:cs typeface="Arial" charset="0"/>
              </a:rPr>
              <a:t> </a:t>
            </a:r>
            <a:r>
              <a:rPr lang="el-GR" sz="2000" dirty="0">
                <a:cs typeface="Arial" charset="0"/>
              </a:rPr>
              <a:t>3. Οργάνωση και διοίκηση των συνεταιρισμών</a:t>
            </a:r>
            <a:endParaRPr lang="el-GR" sz="2000" b="1" dirty="0">
              <a:cs typeface="Arial" charset="0"/>
            </a:endParaRPr>
          </a:p>
          <a:p>
            <a:pPr>
              <a:spcAft>
                <a:spcPts val="1200"/>
              </a:spcAft>
              <a:buNone/>
            </a:pPr>
            <a:r>
              <a:rPr lang="el-GR" sz="2000" dirty="0">
                <a:cs typeface="Arial" charset="0"/>
              </a:rPr>
              <a:t>     </a:t>
            </a:r>
            <a:r>
              <a:rPr lang="en-US" sz="2000" dirty="0">
                <a:cs typeface="Arial" charset="0"/>
              </a:rPr>
              <a:t> </a:t>
            </a:r>
            <a:r>
              <a:rPr lang="el-GR" sz="2000" dirty="0">
                <a:cs typeface="Arial" charset="0"/>
              </a:rPr>
              <a:t>4. Ωφέλειες των συνεταιρισμών</a:t>
            </a:r>
            <a:endParaRPr lang="el-GR" sz="2000" b="1" dirty="0">
              <a:cs typeface="Arial" charset="0"/>
            </a:endParaRPr>
          </a:p>
          <a:p>
            <a:pPr>
              <a:spcAft>
                <a:spcPts val="1200"/>
              </a:spcAft>
              <a:buNone/>
            </a:pPr>
            <a:r>
              <a:rPr lang="el-GR" sz="2000" dirty="0">
                <a:cs typeface="Arial" charset="0"/>
              </a:rPr>
              <a:t>     </a:t>
            </a:r>
            <a:r>
              <a:rPr lang="en-US" sz="2000" dirty="0">
                <a:cs typeface="Arial" charset="0"/>
              </a:rPr>
              <a:t> </a:t>
            </a:r>
            <a:r>
              <a:rPr lang="el-GR" sz="2000" dirty="0">
                <a:cs typeface="Arial" charset="0"/>
              </a:rPr>
              <a:t>5. Αδυναμίες των συνεταιρισμών</a:t>
            </a:r>
            <a:endParaRPr lang="el-GR" sz="2000" b="1" dirty="0">
              <a:cs typeface="Arial" charset="0"/>
            </a:endParaRPr>
          </a:p>
          <a:p>
            <a:pPr>
              <a:spcAft>
                <a:spcPts val="1200"/>
              </a:spcAft>
              <a:buNone/>
            </a:pPr>
            <a:r>
              <a:rPr lang="el-GR" sz="2000" dirty="0">
                <a:cs typeface="Arial" charset="0"/>
              </a:rPr>
              <a:t>      6. Συνεταιριστική ανάπτυξη</a:t>
            </a:r>
            <a:endParaRPr lang="el-GR" sz="2000" b="1" dirty="0">
              <a:cs typeface="Arial" charset="0"/>
            </a:endParaRPr>
          </a:p>
          <a:p>
            <a:pPr>
              <a:spcAft>
                <a:spcPts val="1200"/>
              </a:spcAft>
              <a:buNone/>
            </a:pPr>
            <a:r>
              <a:rPr lang="el-GR" sz="2000" dirty="0">
                <a:cs typeface="Arial" charset="0"/>
              </a:rPr>
              <a:t>      7. Βασικές οικονομικές έννοιες</a:t>
            </a:r>
            <a:endParaRPr lang="el-GR" sz="2000" b="1" dirty="0">
              <a:cs typeface="Arial" charset="0"/>
            </a:endParaRPr>
          </a:p>
          <a:p>
            <a:pPr>
              <a:spcAft>
                <a:spcPts val="1200"/>
              </a:spcAft>
              <a:buNone/>
            </a:pPr>
            <a:r>
              <a:rPr lang="el-GR" sz="2000" dirty="0">
                <a:cs typeface="Arial" charset="0"/>
              </a:rPr>
              <a:t>      8. Στοιχεία Μάρκετινγκ τροφίμων και άλλων προϊόντων </a:t>
            </a:r>
            <a:endParaRPr lang="el-GR" sz="2000" b="1" dirty="0">
              <a:cs typeface="Arial" charset="0"/>
            </a:endParaRPr>
          </a:p>
          <a:p>
            <a:pPr>
              <a:spcAft>
                <a:spcPts val="1200"/>
              </a:spcAft>
              <a:buNone/>
            </a:pPr>
            <a:r>
              <a:rPr lang="el-GR" sz="2000" dirty="0">
                <a:cs typeface="Arial" charset="0"/>
              </a:rPr>
              <a:t>      9. Ποιοτικός προσδιορισμός προϊόντων </a:t>
            </a:r>
            <a:endParaRPr lang="el-GR" sz="2000" b="1" dirty="0">
              <a:cs typeface="Arial" charset="0"/>
            </a:endParaRPr>
          </a:p>
          <a:p>
            <a:pPr>
              <a:spcAft>
                <a:spcPts val="1200"/>
              </a:spcAft>
              <a:buNone/>
            </a:pPr>
            <a:r>
              <a:rPr lang="el-GR" sz="2000" b="1" dirty="0">
                <a:cs typeface="Arial" charset="0"/>
              </a:rPr>
              <a:t>      </a:t>
            </a:r>
            <a:r>
              <a:rPr lang="el-GR" sz="2000" dirty="0">
                <a:cs typeface="Arial" charset="0"/>
              </a:rPr>
              <a:t>10. Υγιεινή διατροφή κλπ.</a:t>
            </a:r>
            <a:endParaRPr lang="el-GR" sz="2000" dirty="0"/>
          </a:p>
        </p:txBody>
      </p:sp>
    </p:spTree>
    <p:extLst>
      <p:ext uri="{BB962C8B-B14F-4D97-AF65-F5344CB8AC3E}">
        <p14:creationId xmlns:p14="http://schemas.microsoft.com/office/powerpoint/2010/main" xmlns="" val="192512571"/>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l-GR" sz="2800" b="1" dirty="0">
                <a:cs typeface="Arial" charset="0"/>
              </a:rPr>
              <a:t>Αρχή 6</a:t>
            </a:r>
            <a:r>
              <a:rPr lang="el-GR" sz="2800" b="1" baseline="30000" dirty="0">
                <a:cs typeface="Arial" charset="0"/>
              </a:rPr>
              <a:t>η</a:t>
            </a:r>
            <a:r>
              <a:rPr lang="el-GR" sz="2800" b="1" dirty="0">
                <a:cs typeface="Arial" charset="0"/>
              </a:rPr>
              <a:t> : Συνεργασία Μεταξύ</a:t>
            </a:r>
            <a:r>
              <a:rPr lang="el-GR" sz="2800" b="1" dirty="0"/>
              <a:t> </a:t>
            </a:r>
            <a:r>
              <a:rPr lang="el-GR" sz="2800" b="1" dirty="0">
                <a:cs typeface="Arial" charset="0"/>
              </a:rPr>
              <a:t>Συνεταιρισμών</a:t>
            </a:r>
          </a:p>
        </p:txBody>
      </p:sp>
      <p:sp>
        <p:nvSpPr>
          <p:cNvPr id="63491" name="Rectangle 3"/>
          <p:cNvSpPr>
            <a:spLocks noGrp="1" noChangeArrowheads="1"/>
          </p:cNvSpPr>
          <p:nvPr>
            <p:ph idx="1"/>
          </p:nvPr>
        </p:nvSpPr>
        <p:spPr/>
        <p:txBody>
          <a:bodyPr/>
          <a:lstStyle/>
          <a:p>
            <a:pPr>
              <a:buNone/>
            </a:pPr>
            <a:r>
              <a:rPr lang="el-GR" sz="1800" b="1" dirty="0">
                <a:cs typeface="Arial" charset="0"/>
              </a:rPr>
              <a:t>Η αρχή αυτή λέει:</a:t>
            </a:r>
          </a:p>
          <a:p>
            <a:pPr algn="ctr">
              <a:buNone/>
            </a:pPr>
            <a:r>
              <a:rPr lang="el-GR" b="1" dirty="0">
                <a:solidFill>
                  <a:srgbClr val="38741A"/>
                </a:solidFill>
                <a:cs typeface="Arial" charset="0"/>
              </a:rPr>
              <a:t>"Η συνεργασία μεταξύ των συνεταιρισμών επιβάλλεται για να αυξάνεται ο συνολικός όγκος των εργασιών τους και έτσι να λειτουργούν αποδοτικότερα"</a:t>
            </a:r>
            <a:endParaRPr lang="el-GR" dirty="0">
              <a:solidFill>
                <a:srgbClr val="38741A"/>
              </a:solidFill>
            </a:endParaRPr>
          </a:p>
          <a:p>
            <a:pPr algn="ctr">
              <a:buFontTx/>
              <a:buNone/>
            </a:pPr>
            <a:endParaRPr lang="el-GR" sz="2400" b="1" dirty="0">
              <a:cs typeface="Arial" charset="0"/>
            </a:endParaRPr>
          </a:p>
          <a:p>
            <a:pPr algn="just">
              <a:buFontTx/>
              <a:buNone/>
            </a:pPr>
            <a:endParaRPr lang="el-GR" sz="2400" dirty="0">
              <a:cs typeface="Arial" charset="0"/>
            </a:endParaRPr>
          </a:p>
          <a:p>
            <a:pPr algn="just">
              <a:buFontTx/>
              <a:buNone/>
            </a:pPr>
            <a:r>
              <a:rPr lang="el-GR" sz="2400" dirty="0">
                <a:cs typeface="Arial" charset="0"/>
              </a:rPr>
              <a:t>Η αρχή αυτή θεωρείται σημαντική για την επιτυχία και την επιβίωση των συνεταιρισμών. </a:t>
            </a:r>
            <a:endParaRPr lang="el-GR" sz="2400" b="1" dirty="0">
              <a:cs typeface="Arial" charset="0"/>
            </a:endParaRPr>
          </a:p>
          <a:p>
            <a:pPr>
              <a:buFontTx/>
              <a:buNone/>
            </a:pPr>
            <a:r>
              <a:rPr lang="el-GR" sz="2400" b="1" dirty="0">
                <a:cs typeface="Arial" charset="0"/>
              </a:rPr>
              <a:t> </a:t>
            </a:r>
          </a:p>
        </p:txBody>
      </p:sp>
    </p:spTree>
    <p:extLst>
      <p:ext uri="{BB962C8B-B14F-4D97-AF65-F5344CB8AC3E}">
        <p14:creationId xmlns:p14="http://schemas.microsoft.com/office/powerpoint/2010/main" xmlns="" val="1007200539"/>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64515" name="Rectangle 3"/>
          <p:cNvSpPr>
            <a:spLocks noGrp="1" noChangeArrowheads="1"/>
          </p:cNvSpPr>
          <p:nvPr>
            <p:ph idx="1"/>
          </p:nvPr>
        </p:nvSpPr>
        <p:spPr/>
        <p:txBody>
          <a:bodyPr>
            <a:normAutofit/>
          </a:bodyPr>
          <a:lstStyle/>
          <a:p>
            <a:pPr>
              <a:buFontTx/>
              <a:buNone/>
            </a:pPr>
            <a:r>
              <a:rPr lang="el-GR" sz="2000" dirty="0">
                <a:cs typeface="Arial" charset="0"/>
              </a:rPr>
              <a:t>Οι βασικές μορφές που μπορεί να πάρει η συνεργασία μεταξύ των συνεταιρισμών  είναι:</a:t>
            </a:r>
          </a:p>
          <a:p>
            <a:pPr>
              <a:buFontTx/>
              <a:buNone/>
            </a:pPr>
            <a:endParaRPr lang="el-GR" sz="2000" b="1" dirty="0">
              <a:cs typeface="Arial" charset="0"/>
            </a:endParaRPr>
          </a:p>
          <a:p>
            <a:pPr>
              <a:spcAft>
                <a:spcPts val="1200"/>
              </a:spcAft>
              <a:buClr>
                <a:srgbClr val="38741A"/>
              </a:buClr>
            </a:pPr>
            <a:r>
              <a:rPr lang="el-GR" sz="2000" dirty="0">
                <a:cs typeface="Arial" charset="0"/>
              </a:rPr>
              <a:t>Συνεργασία μεταξύ</a:t>
            </a:r>
            <a:r>
              <a:rPr lang="el-GR" sz="2000" dirty="0"/>
              <a:t> </a:t>
            </a:r>
            <a:r>
              <a:rPr lang="el-GR" sz="2000" b="1" dirty="0">
                <a:cs typeface="Arial" charset="0"/>
              </a:rPr>
              <a:t>διαφορετικών  συνεταιρισμών</a:t>
            </a:r>
            <a:r>
              <a:rPr lang="el-GR" sz="2000" dirty="0">
                <a:cs typeface="Arial" charset="0"/>
              </a:rPr>
              <a:t>, δηλαδή συνεταιρισμών</a:t>
            </a:r>
            <a:r>
              <a:rPr lang="el-GR" sz="2000" dirty="0"/>
              <a:t> </a:t>
            </a:r>
            <a:r>
              <a:rPr lang="el-GR" sz="2000" b="1" dirty="0">
                <a:cs typeface="Arial" charset="0"/>
              </a:rPr>
              <a:t>διαφορετικού σκοπού ή δραστηριότητας </a:t>
            </a:r>
            <a:r>
              <a:rPr lang="el-GR" sz="2000" dirty="0">
                <a:cs typeface="Arial" charset="0"/>
              </a:rPr>
              <a:t>(π.χ. παραγωγικού και καταναλωτικού συνεταιρισμού),  </a:t>
            </a:r>
            <a:r>
              <a:rPr lang="el-GR" sz="2000" b="1" dirty="0">
                <a:cs typeface="Arial" charset="0"/>
              </a:rPr>
              <a:t>στον ίδιο τόπο </a:t>
            </a:r>
            <a:r>
              <a:rPr lang="el-GR" sz="2000" dirty="0">
                <a:cs typeface="Arial" charset="0"/>
              </a:rPr>
              <a:t>(Νομό, περιφέρεια, χώρα). </a:t>
            </a:r>
            <a:r>
              <a:rPr lang="el-GR" sz="2000" dirty="0">
                <a:solidFill>
                  <a:srgbClr val="38741A"/>
                </a:solidFill>
                <a:cs typeface="Arial" charset="0"/>
              </a:rPr>
              <a:t>(</a:t>
            </a:r>
            <a:r>
              <a:rPr lang="el-GR" sz="2000" b="1" dirty="0">
                <a:solidFill>
                  <a:srgbClr val="38741A"/>
                </a:solidFill>
                <a:cs typeface="Arial" charset="0"/>
              </a:rPr>
              <a:t>Διασυνεταιριστική συνεργασία)</a:t>
            </a:r>
            <a:r>
              <a:rPr lang="el-GR" sz="2000" dirty="0">
                <a:solidFill>
                  <a:srgbClr val="38741A"/>
                </a:solidFill>
                <a:cs typeface="Arial" charset="0"/>
              </a:rPr>
              <a:t> </a:t>
            </a:r>
            <a:endParaRPr lang="el-GR" sz="2000" b="1" dirty="0">
              <a:solidFill>
                <a:srgbClr val="38741A"/>
              </a:solidFill>
              <a:cs typeface="Arial" charset="0"/>
            </a:endParaRPr>
          </a:p>
          <a:p>
            <a:pPr>
              <a:spcAft>
                <a:spcPts val="1200"/>
              </a:spcAft>
              <a:buClr>
                <a:srgbClr val="38741A"/>
              </a:buClr>
            </a:pPr>
            <a:r>
              <a:rPr lang="el-GR" sz="2000" dirty="0">
                <a:cs typeface="Arial" charset="0"/>
              </a:rPr>
              <a:t>Συνεργασία μεταξύ</a:t>
            </a:r>
            <a:r>
              <a:rPr lang="el-GR" sz="2000" b="1" dirty="0">
                <a:cs typeface="Arial" charset="0"/>
              </a:rPr>
              <a:t> </a:t>
            </a:r>
            <a:r>
              <a:rPr lang="el-GR" sz="2000" dirty="0">
                <a:cs typeface="Arial" charset="0"/>
              </a:rPr>
              <a:t>συνεταιρισμών του </a:t>
            </a:r>
            <a:r>
              <a:rPr lang="el-GR" sz="2000" b="1" dirty="0">
                <a:cs typeface="Arial" charset="0"/>
              </a:rPr>
              <a:t>ίδιου σκοπού </a:t>
            </a:r>
            <a:r>
              <a:rPr lang="el-GR" sz="2000" dirty="0">
                <a:cs typeface="Arial" charset="0"/>
              </a:rPr>
              <a:t>σε</a:t>
            </a:r>
            <a:r>
              <a:rPr lang="el-GR" sz="2000" b="1" dirty="0">
                <a:cs typeface="Arial" charset="0"/>
              </a:rPr>
              <a:t> διαφορετικούς τόπους. </a:t>
            </a:r>
            <a:r>
              <a:rPr lang="el-GR" sz="2000" dirty="0">
                <a:cs typeface="Arial" charset="0"/>
              </a:rPr>
              <a:t>Αυτό σημαίνει συνεργασία  μεταξύ αγροτικών συνεταιρισμών ή καταναλωτικών συνεταιρισμών, που λειτουργούν σε </a:t>
            </a:r>
            <a:r>
              <a:rPr lang="el-GR" sz="2000" b="1" dirty="0">
                <a:cs typeface="Arial" charset="0"/>
              </a:rPr>
              <a:t>διάφορους νομούς της χώρας ή σε διάφορες χώρες  </a:t>
            </a:r>
            <a:r>
              <a:rPr lang="el-GR" sz="2000" b="1" dirty="0">
                <a:solidFill>
                  <a:srgbClr val="38741A"/>
                </a:solidFill>
                <a:cs typeface="Arial" charset="0"/>
              </a:rPr>
              <a:t>(Διατοπική συνεργασία),</a:t>
            </a:r>
          </a:p>
          <a:p>
            <a:pPr>
              <a:spcAft>
                <a:spcPts val="1200"/>
              </a:spcAft>
              <a:buClr>
                <a:srgbClr val="38741A"/>
              </a:buClr>
            </a:pPr>
            <a:r>
              <a:rPr lang="el-GR" sz="2000" b="1" dirty="0">
                <a:cs typeface="Arial" charset="0"/>
              </a:rPr>
              <a:t>Η </a:t>
            </a:r>
            <a:r>
              <a:rPr lang="el-GR" sz="2000" b="1" dirty="0">
                <a:solidFill>
                  <a:srgbClr val="38741A"/>
                </a:solidFill>
                <a:cs typeface="Arial" charset="0"/>
              </a:rPr>
              <a:t>Διασυνεταιριστική και  Διατοπική συνεργασία </a:t>
            </a:r>
            <a:r>
              <a:rPr lang="el-GR" sz="2000" b="1" dirty="0">
                <a:cs typeface="Arial" charset="0"/>
              </a:rPr>
              <a:t>μεταξύ των</a:t>
            </a:r>
            <a:r>
              <a:rPr lang="el-GR" sz="2000" b="1" dirty="0"/>
              <a:t> </a:t>
            </a:r>
            <a:r>
              <a:rPr lang="el-GR" sz="2000" b="1" dirty="0">
                <a:cs typeface="Arial" charset="0"/>
              </a:rPr>
              <a:t>συνεταιρισμών, </a:t>
            </a:r>
            <a:r>
              <a:rPr lang="el-GR" sz="2000" dirty="0">
                <a:cs typeface="Arial" charset="0"/>
              </a:rPr>
              <a:t>δηλαδή συνεργασία μεταξύ συνεταιρισμών</a:t>
            </a:r>
            <a:r>
              <a:rPr lang="el-GR" sz="2000" dirty="0"/>
              <a:t> </a:t>
            </a:r>
            <a:r>
              <a:rPr lang="el-GR" sz="2000" b="1" dirty="0">
                <a:cs typeface="Arial" charset="0"/>
              </a:rPr>
              <a:t>διαφορετικού σκοπού  </a:t>
            </a:r>
            <a:r>
              <a:rPr lang="el-GR" sz="2000" dirty="0">
                <a:cs typeface="Arial" charset="0"/>
              </a:rPr>
              <a:t> και σε </a:t>
            </a:r>
            <a:r>
              <a:rPr lang="el-GR" sz="2000" b="1" dirty="0">
                <a:cs typeface="Arial" charset="0"/>
              </a:rPr>
              <a:t>διαφορετικές τοποθεσίες.</a:t>
            </a:r>
          </a:p>
          <a:p>
            <a:pPr>
              <a:buFontTx/>
              <a:buNone/>
            </a:pPr>
            <a:endParaRPr lang="el-GR" sz="2000" dirty="0"/>
          </a:p>
        </p:txBody>
      </p:sp>
    </p:spTree>
    <p:extLst>
      <p:ext uri="{BB962C8B-B14F-4D97-AF65-F5344CB8AC3E}">
        <p14:creationId xmlns:p14="http://schemas.microsoft.com/office/powerpoint/2010/main" xmlns="" val="36974006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anim calcmode="lin" valueType="num">
                                      <p:cBhvr additive="base">
                                        <p:cTn id="7" dur="500" fill="hold"/>
                                        <p:tgtEl>
                                          <p:spTgt spid="6451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4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4515">
                                            <p:txEl>
                                              <p:pRg st="3" end="3"/>
                                            </p:txEl>
                                          </p:spTgt>
                                        </p:tgtEl>
                                        <p:attrNameLst>
                                          <p:attrName>style.visibility</p:attrName>
                                        </p:attrNameLst>
                                      </p:cBhvr>
                                      <p:to>
                                        <p:strVal val="visible"/>
                                      </p:to>
                                    </p:set>
                                    <p:anim calcmode="lin" valueType="num">
                                      <p:cBhvr additive="base">
                                        <p:cTn id="13" dur="500" fill="hold"/>
                                        <p:tgtEl>
                                          <p:spTgt spid="64515">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 calcmode="lin" valueType="num">
                                      <p:cBhvr additive="base">
                                        <p:cTn id="19" dur="500" fill="hold"/>
                                        <p:tgtEl>
                                          <p:spTgt spid="6451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65539" name="Rectangle 3"/>
          <p:cNvSpPr>
            <a:spLocks noGrp="1" noChangeArrowheads="1"/>
          </p:cNvSpPr>
          <p:nvPr>
            <p:ph idx="1"/>
          </p:nvPr>
        </p:nvSpPr>
        <p:spPr/>
        <p:txBody>
          <a:bodyPr>
            <a:normAutofit lnSpcReduction="10000"/>
          </a:bodyPr>
          <a:lstStyle/>
          <a:p>
            <a:pPr marL="609600" indent="-609600">
              <a:lnSpc>
                <a:spcPct val="105000"/>
              </a:lnSpc>
              <a:buNone/>
            </a:pPr>
            <a:r>
              <a:rPr lang="el-GR" sz="2000" dirty="0">
                <a:cs typeface="Arial" charset="0"/>
              </a:rPr>
              <a:t>Το βασικό πλεονέκτημα της συνεργασίας μεταξύ των συνεταιρισμών είναι η </a:t>
            </a:r>
            <a:r>
              <a:rPr lang="el-GR" sz="2000" b="1" dirty="0">
                <a:cs typeface="Arial" charset="0"/>
              </a:rPr>
              <a:t> </a:t>
            </a:r>
            <a:r>
              <a:rPr lang="el-GR" sz="2000" b="1" dirty="0">
                <a:solidFill>
                  <a:srgbClr val="356E18"/>
                </a:solidFill>
                <a:cs typeface="Arial" charset="0"/>
              </a:rPr>
              <a:t>αύξηση του συνολικού όγκου των εργασιών</a:t>
            </a:r>
            <a:r>
              <a:rPr lang="el-GR" sz="2000" dirty="0">
                <a:solidFill>
                  <a:srgbClr val="356E18"/>
                </a:solidFill>
                <a:cs typeface="Arial" charset="0"/>
              </a:rPr>
              <a:t> </a:t>
            </a:r>
            <a:r>
              <a:rPr lang="el-GR" sz="2000" dirty="0">
                <a:cs typeface="Arial" charset="0"/>
              </a:rPr>
              <a:t>των συνεργαζομένων συνεταιρισμών, που αναλύεται στα παρακάτω επί μέρους πλεονεκτήματα:</a:t>
            </a:r>
          </a:p>
          <a:p>
            <a:pPr marL="609600" indent="-609600">
              <a:lnSpc>
                <a:spcPct val="105000"/>
              </a:lnSpc>
              <a:buNone/>
            </a:pPr>
            <a:endParaRPr lang="el-GR" sz="2000" b="1" dirty="0">
              <a:cs typeface="Arial" charset="0"/>
            </a:endParaRPr>
          </a:p>
          <a:p>
            <a:pPr marL="609600" indent="-442913">
              <a:lnSpc>
                <a:spcPct val="105000"/>
              </a:lnSpc>
              <a:spcAft>
                <a:spcPts val="1200"/>
              </a:spcAft>
              <a:buClr>
                <a:srgbClr val="38741A"/>
              </a:buClr>
            </a:pPr>
            <a:r>
              <a:rPr lang="el-GR" sz="2000" dirty="0">
                <a:cs typeface="Arial" charset="0"/>
              </a:rPr>
              <a:t>Ισχυροποιείται </a:t>
            </a:r>
            <a:r>
              <a:rPr lang="el-GR" sz="2000" b="1" dirty="0">
                <a:solidFill>
                  <a:srgbClr val="38741A"/>
                </a:solidFill>
                <a:cs typeface="Arial" charset="0"/>
              </a:rPr>
              <a:t>η διαπραγματευτική δύναμη </a:t>
            </a:r>
            <a:r>
              <a:rPr lang="el-GR" sz="2000" dirty="0">
                <a:cs typeface="Arial" charset="0"/>
              </a:rPr>
              <a:t>των</a:t>
            </a:r>
            <a:r>
              <a:rPr lang="el-GR" sz="2000" dirty="0"/>
              <a:t> </a:t>
            </a:r>
            <a:r>
              <a:rPr lang="el-GR" sz="2000" dirty="0">
                <a:cs typeface="Arial" charset="0"/>
              </a:rPr>
              <a:t>συνεταιρισμών.</a:t>
            </a:r>
          </a:p>
          <a:p>
            <a:pPr marL="609600" indent="-442913">
              <a:lnSpc>
                <a:spcPct val="105000"/>
              </a:lnSpc>
              <a:spcAft>
                <a:spcPts val="1200"/>
              </a:spcAft>
              <a:buClr>
                <a:srgbClr val="38741A"/>
              </a:buClr>
            </a:pPr>
            <a:r>
              <a:rPr lang="el-GR" sz="2000" dirty="0">
                <a:cs typeface="Arial" charset="0"/>
              </a:rPr>
              <a:t>Πετυχαίνονται "</a:t>
            </a:r>
            <a:r>
              <a:rPr lang="el-GR" sz="2000" b="1" dirty="0">
                <a:solidFill>
                  <a:srgbClr val="38741A"/>
                </a:solidFill>
                <a:cs typeface="Arial" charset="0"/>
              </a:rPr>
              <a:t>οικονομίες μεγέθους"</a:t>
            </a:r>
            <a:r>
              <a:rPr lang="el-GR" sz="2000" dirty="0">
                <a:cs typeface="Arial" charset="0"/>
              </a:rPr>
              <a:t> στις</a:t>
            </a:r>
            <a:r>
              <a:rPr lang="el-GR" sz="2000" dirty="0"/>
              <a:t> </a:t>
            </a:r>
            <a:r>
              <a:rPr lang="el-GR" sz="2000" dirty="0">
                <a:cs typeface="Arial" charset="0"/>
              </a:rPr>
              <a:t>δραστηριότητές τους.</a:t>
            </a:r>
          </a:p>
          <a:p>
            <a:pPr marL="609600" indent="-442913">
              <a:lnSpc>
                <a:spcPct val="105000"/>
              </a:lnSpc>
              <a:spcAft>
                <a:spcPts val="1200"/>
              </a:spcAft>
              <a:buClr>
                <a:srgbClr val="38741A"/>
              </a:buClr>
            </a:pPr>
            <a:r>
              <a:rPr lang="el-GR" sz="2000" b="1" dirty="0">
                <a:solidFill>
                  <a:srgbClr val="356E18"/>
                </a:solidFill>
                <a:cs typeface="Arial" charset="0"/>
              </a:rPr>
              <a:t>Δυνατότητα επενδύσεων</a:t>
            </a:r>
            <a:r>
              <a:rPr lang="el-GR" sz="2000" b="1" dirty="0">
                <a:cs typeface="Arial" charset="0"/>
              </a:rPr>
              <a:t> </a:t>
            </a:r>
            <a:r>
              <a:rPr lang="el-GR" sz="2000" dirty="0">
                <a:cs typeface="Arial" charset="0"/>
              </a:rPr>
              <a:t>π.χ. γεωργικές</a:t>
            </a:r>
            <a:r>
              <a:rPr lang="el-GR" sz="2000" dirty="0"/>
              <a:t> </a:t>
            </a:r>
            <a:r>
              <a:rPr lang="el-GR" sz="2000" dirty="0">
                <a:cs typeface="Arial" charset="0"/>
              </a:rPr>
              <a:t>βιομηχανίες ή άλλες εγκαταστάσεις επεξεργασίας .</a:t>
            </a:r>
          </a:p>
          <a:p>
            <a:pPr marL="609600" indent="-442913">
              <a:lnSpc>
                <a:spcPct val="105000"/>
              </a:lnSpc>
              <a:spcAft>
                <a:spcPts val="1200"/>
              </a:spcAft>
              <a:buClr>
                <a:srgbClr val="38741A"/>
              </a:buClr>
            </a:pPr>
            <a:r>
              <a:rPr lang="el-GR" sz="2000" dirty="0">
                <a:cs typeface="Arial" charset="0"/>
              </a:rPr>
              <a:t>Δυνατότητα απασχόλησης </a:t>
            </a:r>
            <a:r>
              <a:rPr lang="el-GR" sz="2000" b="1" dirty="0">
                <a:solidFill>
                  <a:srgbClr val="38741A"/>
                </a:solidFill>
                <a:cs typeface="Arial" charset="0"/>
              </a:rPr>
              <a:t>εξειδικευμένων στελεχών</a:t>
            </a:r>
            <a:r>
              <a:rPr lang="el-GR" sz="2000" b="1" dirty="0">
                <a:solidFill>
                  <a:srgbClr val="38741A"/>
                </a:solidFill>
              </a:rPr>
              <a:t> </a:t>
            </a:r>
            <a:r>
              <a:rPr lang="el-GR" sz="2000" dirty="0">
                <a:cs typeface="Arial" charset="0"/>
              </a:rPr>
              <a:t>στους συνεταιρισμούς που είναι συνήθως υψηλόμισθοι, και</a:t>
            </a:r>
          </a:p>
          <a:p>
            <a:pPr marL="609600" indent="-442913">
              <a:lnSpc>
                <a:spcPct val="105000"/>
              </a:lnSpc>
              <a:spcAft>
                <a:spcPts val="1200"/>
              </a:spcAft>
              <a:buClr>
                <a:srgbClr val="38741A"/>
              </a:buClr>
            </a:pPr>
            <a:r>
              <a:rPr lang="el-GR" sz="2000" dirty="0">
                <a:cs typeface="Arial" charset="0"/>
              </a:rPr>
              <a:t>Μπορούν να αναλάβουν προωθητικές &amp; διαφημιστικές  εκστρατείες (συνήθως</a:t>
            </a:r>
            <a:r>
              <a:rPr lang="el-GR" sz="2000" dirty="0"/>
              <a:t> </a:t>
            </a:r>
            <a:r>
              <a:rPr lang="el-GR" sz="2000" dirty="0">
                <a:cs typeface="Arial" charset="0"/>
              </a:rPr>
              <a:t> πολύ δαπανηρές)</a:t>
            </a:r>
            <a:endParaRPr lang="el-GR" sz="2000" dirty="0"/>
          </a:p>
        </p:txBody>
      </p:sp>
    </p:spTree>
    <p:extLst>
      <p:ext uri="{BB962C8B-B14F-4D97-AF65-F5344CB8AC3E}">
        <p14:creationId xmlns:p14="http://schemas.microsoft.com/office/powerpoint/2010/main" xmlns="" val="159865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5539">
                                            <p:txEl>
                                              <p:pRg st="2" end="2"/>
                                            </p:txEl>
                                          </p:spTgt>
                                        </p:tgtEl>
                                        <p:attrNameLst>
                                          <p:attrName>style.visibility</p:attrName>
                                        </p:attrNameLst>
                                      </p:cBhvr>
                                      <p:to>
                                        <p:strVal val="visible"/>
                                      </p:to>
                                    </p:set>
                                    <p:anim calcmode="lin" valueType="num">
                                      <p:cBhvr additive="base">
                                        <p:cTn id="7"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2" end="2"/>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5539">
                                            <p:txEl>
                                              <p:pRg st="3" end="3"/>
                                            </p:txEl>
                                          </p:spTgt>
                                        </p:tgtEl>
                                        <p:attrNameLst>
                                          <p:attrName>style.visibility</p:attrName>
                                        </p:attrNameLst>
                                      </p:cBhvr>
                                      <p:to>
                                        <p:strVal val="visible"/>
                                      </p:to>
                                    </p:set>
                                    <p:anim calcmode="lin" valueType="num">
                                      <p:cBhvr additive="base">
                                        <p:cTn id="11"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5539">
                                            <p:txEl>
                                              <p:pRg st="3" end="3"/>
                                            </p:txEl>
                                          </p:spTgt>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65539">
                                            <p:txEl>
                                              <p:pRg st="4" end="4"/>
                                            </p:txEl>
                                          </p:spTgt>
                                        </p:tgtEl>
                                        <p:attrNameLst>
                                          <p:attrName>style.visibility</p:attrName>
                                        </p:attrNameLst>
                                      </p:cBhvr>
                                      <p:to>
                                        <p:strVal val="visible"/>
                                      </p:to>
                                    </p:set>
                                    <p:anim calcmode="lin" valueType="num">
                                      <p:cBhvr additive="base">
                                        <p:cTn id="15"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5539">
                                            <p:txEl>
                                              <p:pRg st="4" end="4"/>
                                            </p:txEl>
                                          </p:spTgt>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65539">
                                            <p:txEl>
                                              <p:pRg st="5" end="5"/>
                                            </p:txEl>
                                          </p:spTgt>
                                        </p:tgtEl>
                                        <p:attrNameLst>
                                          <p:attrName>style.visibility</p:attrName>
                                        </p:attrNameLst>
                                      </p:cBhvr>
                                      <p:to>
                                        <p:strVal val="visible"/>
                                      </p:to>
                                    </p:set>
                                    <p:anim calcmode="lin" valueType="num">
                                      <p:cBhvr additive="base">
                                        <p:cTn id="19" dur="500" fill="hold"/>
                                        <p:tgtEl>
                                          <p:spTgt spid="65539">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5" end="5"/>
                                            </p:txEl>
                                          </p:spTgt>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65539">
                                            <p:txEl>
                                              <p:pRg st="6" end="6"/>
                                            </p:txEl>
                                          </p:spTgt>
                                        </p:tgtEl>
                                        <p:attrNameLst>
                                          <p:attrName>style.visibility</p:attrName>
                                        </p:attrNameLst>
                                      </p:cBhvr>
                                      <p:to>
                                        <p:strVal val="visible"/>
                                      </p:to>
                                    </p:set>
                                    <p:anim calcmode="lin" valueType="num">
                                      <p:cBhvr additive="base">
                                        <p:cTn id="23" dur="500" fill="hold"/>
                                        <p:tgtEl>
                                          <p:spTgt spid="65539">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5539">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l-GR" sz="2800" b="1" dirty="0">
                <a:cs typeface="Arial" charset="0"/>
              </a:rPr>
              <a:t>Αρχή 7</a:t>
            </a:r>
            <a:r>
              <a:rPr lang="el-GR" sz="2800" b="1" baseline="30000" dirty="0">
                <a:cs typeface="Arial" charset="0"/>
              </a:rPr>
              <a:t>η</a:t>
            </a:r>
            <a:r>
              <a:rPr lang="el-GR" sz="2800" b="1" dirty="0">
                <a:cs typeface="Arial" charset="0"/>
              </a:rPr>
              <a:t> : Ενδιαφέρον για την Κοινότητα</a:t>
            </a:r>
          </a:p>
        </p:txBody>
      </p:sp>
      <p:sp>
        <p:nvSpPr>
          <p:cNvPr id="66563" name="Rectangle 3"/>
          <p:cNvSpPr>
            <a:spLocks noGrp="1" noChangeArrowheads="1"/>
          </p:cNvSpPr>
          <p:nvPr>
            <p:ph idx="1"/>
          </p:nvPr>
        </p:nvSpPr>
        <p:spPr/>
        <p:txBody>
          <a:bodyPr>
            <a:normAutofit/>
          </a:bodyPr>
          <a:lstStyle/>
          <a:p>
            <a:pPr algn="just">
              <a:lnSpc>
                <a:spcPct val="80000"/>
              </a:lnSpc>
              <a:buFontTx/>
              <a:buNone/>
            </a:pPr>
            <a:r>
              <a:rPr lang="el-GR" sz="1800" b="1" dirty="0">
                <a:cs typeface="Arial" charset="0"/>
              </a:rPr>
              <a:t>Η αρχή αυτή λέει:</a:t>
            </a:r>
          </a:p>
          <a:p>
            <a:pPr algn="just">
              <a:lnSpc>
                <a:spcPct val="80000"/>
              </a:lnSpc>
              <a:buFontTx/>
              <a:buNone/>
            </a:pPr>
            <a:r>
              <a:rPr lang="el-GR" b="1" dirty="0">
                <a:cs typeface="Arial" charset="0"/>
              </a:rPr>
              <a:t>	</a:t>
            </a:r>
            <a:r>
              <a:rPr lang="el-GR" b="1" dirty="0">
                <a:solidFill>
                  <a:srgbClr val="38741A"/>
                </a:solidFill>
                <a:cs typeface="Arial" charset="0"/>
              </a:rPr>
              <a:t>"Οι συνεταιρισμοί πρέπει να ενδιαφέρονται για την ανάπτυξη της κοινότητας μέσα στην οποία λειτουργούν "</a:t>
            </a:r>
          </a:p>
          <a:p>
            <a:pPr algn="just">
              <a:lnSpc>
                <a:spcPct val="80000"/>
              </a:lnSpc>
              <a:buFontTx/>
              <a:buNone/>
            </a:pPr>
            <a:endParaRPr lang="el-GR" b="1" dirty="0">
              <a:cs typeface="Arial" charset="0"/>
            </a:endParaRPr>
          </a:p>
          <a:p>
            <a:pPr algn="just">
              <a:lnSpc>
                <a:spcPct val="80000"/>
              </a:lnSpc>
              <a:buFontTx/>
              <a:buNone/>
            </a:pPr>
            <a:r>
              <a:rPr lang="el-GR" sz="1800" b="1" dirty="0">
                <a:cs typeface="Arial" charset="0"/>
              </a:rPr>
              <a:t> </a:t>
            </a:r>
            <a:r>
              <a:rPr lang="el-GR" sz="1800" dirty="0">
                <a:cs typeface="Arial" charset="0"/>
              </a:rPr>
              <a:t>Το ενδιαφέρον των συνεταιρισμών για την κοινότητα μπορεί να είναι:</a:t>
            </a:r>
            <a:endParaRPr lang="en-US" sz="1800" dirty="0">
              <a:cs typeface="Arial" charset="0"/>
            </a:endParaRPr>
          </a:p>
          <a:p>
            <a:pPr algn="just">
              <a:lnSpc>
                <a:spcPct val="80000"/>
              </a:lnSpc>
              <a:buFontTx/>
              <a:buNone/>
            </a:pPr>
            <a:endParaRPr lang="el-GR" sz="1800" b="1" dirty="0">
              <a:cs typeface="Arial" charset="0"/>
            </a:endParaRPr>
          </a:p>
          <a:p>
            <a:pPr>
              <a:lnSpc>
                <a:spcPct val="80000"/>
              </a:lnSpc>
              <a:spcAft>
                <a:spcPts val="1200"/>
              </a:spcAft>
              <a:buClr>
                <a:srgbClr val="38741A"/>
              </a:buClr>
            </a:pPr>
            <a:r>
              <a:rPr lang="el-GR" sz="1800" b="1" dirty="0">
                <a:cs typeface="Arial" charset="0"/>
              </a:rPr>
              <a:t>Διατήρηση και προστασία του φυσικού ή αστικού περιβάλλοντος  </a:t>
            </a:r>
            <a:r>
              <a:rPr lang="el-GR" sz="1800" dirty="0">
                <a:cs typeface="Arial" charset="0"/>
              </a:rPr>
              <a:t>της κοινότητας</a:t>
            </a:r>
            <a:endParaRPr lang="el-GR" sz="1800" b="1" dirty="0">
              <a:cs typeface="Arial" charset="0"/>
            </a:endParaRPr>
          </a:p>
          <a:p>
            <a:pPr>
              <a:lnSpc>
                <a:spcPct val="80000"/>
              </a:lnSpc>
              <a:spcAft>
                <a:spcPts val="1200"/>
              </a:spcAft>
              <a:buClr>
                <a:srgbClr val="38741A"/>
              </a:buClr>
            </a:pPr>
            <a:r>
              <a:rPr lang="el-GR" sz="1800" b="1" dirty="0">
                <a:cs typeface="Arial" charset="0"/>
              </a:rPr>
              <a:t>Αειφορική διαχείριση της αγροτικής παραγωγής </a:t>
            </a:r>
          </a:p>
          <a:p>
            <a:pPr>
              <a:lnSpc>
                <a:spcPct val="80000"/>
              </a:lnSpc>
              <a:spcAft>
                <a:spcPts val="1200"/>
              </a:spcAft>
              <a:buClr>
                <a:srgbClr val="38741A"/>
              </a:buClr>
            </a:pPr>
            <a:r>
              <a:rPr lang="el-GR" sz="1800" b="1" dirty="0">
                <a:cs typeface="Arial" charset="0"/>
              </a:rPr>
              <a:t>Σεβασμός του κοινωνικού περιβάλλοντος της κοινότητας, </a:t>
            </a:r>
            <a:r>
              <a:rPr lang="el-GR" sz="1800" dirty="0">
                <a:cs typeface="Arial" charset="0"/>
              </a:rPr>
              <a:t>με προγράμματα επίλυσης κοινωνικών προβλημάτων, π.χ. ναρκωτικά, αλκοολισμός κλπ.</a:t>
            </a:r>
            <a:r>
              <a:rPr lang="el-GR" sz="1800" b="1" dirty="0">
                <a:cs typeface="Arial" charset="0"/>
              </a:rPr>
              <a:t> </a:t>
            </a:r>
          </a:p>
          <a:p>
            <a:pPr>
              <a:lnSpc>
                <a:spcPct val="80000"/>
              </a:lnSpc>
              <a:spcAft>
                <a:spcPts val="1200"/>
              </a:spcAft>
              <a:buClr>
                <a:srgbClr val="38741A"/>
              </a:buClr>
            </a:pPr>
            <a:r>
              <a:rPr lang="el-GR" sz="1800" b="1" dirty="0">
                <a:cs typeface="Arial" charset="0"/>
              </a:rPr>
              <a:t>Απασχόληση των μελών της κοινότητας,</a:t>
            </a:r>
            <a:r>
              <a:rPr lang="el-GR" sz="1800" dirty="0">
                <a:cs typeface="Arial" charset="0"/>
              </a:rPr>
              <a:t> με τη δημιουργία παραγωγικών μονάδων (αγροτικών, βιοτεχνικών κλπ).</a:t>
            </a:r>
            <a:endParaRPr lang="el-GR" sz="1800" b="1" dirty="0">
              <a:cs typeface="Arial" charset="0"/>
            </a:endParaRPr>
          </a:p>
          <a:p>
            <a:pPr>
              <a:lnSpc>
                <a:spcPct val="80000"/>
              </a:lnSpc>
              <a:spcAft>
                <a:spcPts val="1200"/>
              </a:spcAft>
              <a:buClr>
                <a:srgbClr val="38741A"/>
              </a:buClr>
            </a:pPr>
            <a:endParaRPr lang="el-GR" sz="1800" dirty="0"/>
          </a:p>
        </p:txBody>
      </p:sp>
    </p:spTree>
    <p:extLst>
      <p:ext uri="{BB962C8B-B14F-4D97-AF65-F5344CB8AC3E}">
        <p14:creationId xmlns:p14="http://schemas.microsoft.com/office/powerpoint/2010/main" xmlns="" val="32861499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6563">
                                            <p:txEl>
                                              <p:pRg st="3" end="3"/>
                                            </p:txEl>
                                          </p:spTgt>
                                        </p:tgtEl>
                                        <p:attrNameLst>
                                          <p:attrName>style.visibility</p:attrName>
                                        </p:attrNameLst>
                                      </p:cBhvr>
                                      <p:to>
                                        <p:strVal val="visible"/>
                                      </p:to>
                                    </p:set>
                                    <p:anim calcmode="lin" valueType="num">
                                      <p:cBhvr>
                                        <p:cTn id="7" dur="1000" fill="hold"/>
                                        <p:tgtEl>
                                          <p:spTgt spid="66563">
                                            <p:txEl>
                                              <p:pRg st="3" end="3"/>
                                            </p:txEl>
                                          </p:spTgt>
                                        </p:tgtEl>
                                        <p:attrNameLst>
                                          <p:attrName>ppt_x</p:attrName>
                                        </p:attrNameLst>
                                      </p:cBhvr>
                                      <p:tavLst>
                                        <p:tav tm="0">
                                          <p:val>
                                            <p:strVal val="#ppt_x-.2"/>
                                          </p:val>
                                        </p:tav>
                                        <p:tav tm="100000">
                                          <p:val>
                                            <p:strVal val="#ppt_x"/>
                                          </p:val>
                                        </p:tav>
                                      </p:tavLst>
                                    </p:anim>
                                    <p:anim calcmode="lin" valueType="num">
                                      <p:cBhvr>
                                        <p:cTn id="8" dur="1000" fill="hold"/>
                                        <p:tgtEl>
                                          <p:spTgt spid="6656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6563">
                                            <p:txEl>
                                              <p:pRg st="3" end="3"/>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66563">
                                            <p:txEl>
                                              <p:pRg st="5" end="5"/>
                                            </p:txEl>
                                          </p:spTgt>
                                        </p:tgtEl>
                                        <p:attrNameLst>
                                          <p:attrName>style.visibility</p:attrName>
                                        </p:attrNameLst>
                                      </p:cBhvr>
                                      <p:to>
                                        <p:strVal val="visible"/>
                                      </p:to>
                                    </p:set>
                                    <p:anim calcmode="lin" valueType="num">
                                      <p:cBhvr>
                                        <p:cTn id="13" dur="1000" fill="hold"/>
                                        <p:tgtEl>
                                          <p:spTgt spid="66563">
                                            <p:txEl>
                                              <p:pRg st="5" end="5"/>
                                            </p:txEl>
                                          </p:spTgt>
                                        </p:tgtEl>
                                        <p:attrNameLst>
                                          <p:attrName>ppt_x</p:attrName>
                                        </p:attrNameLst>
                                      </p:cBhvr>
                                      <p:tavLst>
                                        <p:tav tm="0">
                                          <p:val>
                                            <p:strVal val="#ppt_x-.2"/>
                                          </p:val>
                                        </p:tav>
                                        <p:tav tm="100000">
                                          <p:val>
                                            <p:strVal val="#ppt_x"/>
                                          </p:val>
                                        </p:tav>
                                      </p:tavLst>
                                    </p:anim>
                                    <p:anim calcmode="lin" valueType="num">
                                      <p:cBhvr>
                                        <p:cTn id="14" dur="1000" fill="hold"/>
                                        <p:tgtEl>
                                          <p:spTgt spid="6656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6563">
                                            <p:txEl>
                                              <p:pRg st="5" end="5"/>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66563">
                                            <p:txEl>
                                              <p:pRg st="6" end="6"/>
                                            </p:txEl>
                                          </p:spTgt>
                                        </p:tgtEl>
                                        <p:attrNameLst>
                                          <p:attrName>style.visibility</p:attrName>
                                        </p:attrNameLst>
                                      </p:cBhvr>
                                      <p:to>
                                        <p:strVal val="visible"/>
                                      </p:to>
                                    </p:set>
                                    <p:anim calcmode="lin" valueType="num">
                                      <p:cBhvr>
                                        <p:cTn id="19" dur="1000" fill="hold"/>
                                        <p:tgtEl>
                                          <p:spTgt spid="66563">
                                            <p:txEl>
                                              <p:pRg st="6" end="6"/>
                                            </p:txEl>
                                          </p:spTgt>
                                        </p:tgtEl>
                                        <p:attrNameLst>
                                          <p:attrName>ppt_x</p:attrName>
                                        </p:attrNameLst>
                                      </p:cBhvr>
                                      <p:tavLst>
                                        <p:tav tm="0">
                                          <p:val>
                                            <p:strVal val="#ppt_x-.2"/>
                                          </p:val>
                                        </p:tav>
                                        <p:tav tm="100000">
                                          <p:val>
                                            <p:strVal val="#ppt_x"/>
                                          </p:val>
                                        </p:tav>
                                      </p:tavLst>
                                    </p:anim>
                                    <p:anim calcmode="lin" valueType="num">
                                      <p:cBhvr>
                                        <p:cTn id="20" dur="1000" fill="hold"/>
                                        <p:tgtEl>
                                          <p:spTgt spid="6656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6563">
                                            <p:txEl>
                                              <p:pRg st="6" end="6"/>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66563">
                                            <p:txEl>
                                              <p:pRg st="7" end="7"/>
                                            </p:txEl>
                                          </p:spTgt>
                                        </p:tgtEl>
                                        <p:attrNameLst>
                                          <p:attrName>style.visibility</p:attrName>
                                        </p:attrNameLst>
                                      </p:cBhvr>
                                      <p:to>
                                        <p:strVal val="visible"/>
                                      </p:to>
                                    </p:set>
                                    <p:anim calcmode="lin" valueType="num">
                                      <p:cBhvr>
                                        <p:cTn id="25" dur="1000" fill="hold"/>
                                        <p:tgtEl>
                                          <p:spTgt spid="66563">
                                            <p:txEl>
                                              <p:pRg st="7" end="7"/>
                                            </p:txEl>
                                          </p:spTgt>
                                        </p:tgtEl>
                                        <p:attrNameLst>
                                          <p:attrName>ppt_x</p:attrName>
                                        </p:attrNameLst>
                                      </p:cBhvr>
                                      <p:tavLst>
                                        <p:tav tm="0">
                                          <p:val>
                                            <p:strVal val="#ppt_x-.2"/>
                                          </p:val>
                                        </p:tav>
                                        <p:tav tm="100000">
                                          <p:val>
                                            <p:strVal val="#ppt_x"/>
                                          </p:val>
                                        </p:tav>
                                      </p:tavLst>
                                    </p:anim>
                                    <p:anim calcmode="lin" valueType="num">
                                      <p:cBhvr>
                                        <p:cTn id="26" dur="1000" fill="hold"/>
                                        <p:tgtEl>
                                          <p:spTgt spid="6656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6563">
                                            <p:txEl>
                                              <p:pRg st="7" end="7"/>
                                            </p:txEl>
                                          </p:spTgt>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66563">
                                            <p:txEl>
                                              <p:pRg st="8" end="8"/>
                                            </p:txEl>
                                          </p:spTgt>
                                        </p:tgtEl>
                                        <p:attrNameLst>
                                          <p:attrName>style.visibility</p:attrName>
                                        </p:attrNameLst>
                                      </p:cBhvr>
                                      <p:to>
                                        <p:strVal val="visible"/>
                                      </p:to>
                                    </p:set>
                                    <p:anim calcmode="lin" valueType="num">
                                      <p:cBhvr>
                                        <p:cTn id="31" dur="1000" fill="hold"/>
                                        <p:tgtEl>
                                          <p:spTgt spid="66563">
                                            <p:txEl>
                                              <p:pRg st="8" end="8"/>
                                            </p:txEl>
                                          </p:spTgt>
                                        </p:tgtEl>
                                        <p:attrNameLst>
                                          <p:attrName>ppt_x</p:attrName>
                                        </p:attrNameLst>
                                      </p:cBhvr>
                                      <p:tavLst>
                                        <p:tav tm="0">
                                          <p:val>
                                            <p:strVal val="#ppt_x-.2"/>
                                          </p:val>
                                        </p:tav>
                                        <p:tav tm="100000">
                                          <p:val>
                                            <p:strVal val="#ppt_x"/>
                                          </p:val>
                                        </p:tav>
                                      </p:tavLst>
                                    </p:anim>
                                    <p:anim calcmode="lin" valueType="num">
                                      <p:cBhvr>
                                        <p:cTn id="32" dur="1000" fill="hold"/>
                                        <p:tgtEl>
                                          <p:spTgt spid="6656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65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Οι    Συνεταιριστικές Αξίες</a:t>
            </a:r>
          </a:p>
        </p:txBody>
      </p:sp>
      <p:sp>
        <p:nvSpPr>
          <p:cNvPr id="68611" name="Rectangle 3"/>
          <p:cNvSpPr>
            <a:spLocks noGrp="1" noChangeArrowheads="1"/>
          </p:cNvSpPr>
          <p:nvPr>
            <p:ph idx="1"/>
          </p:nvPr>
        </p:nvSpPr>
        <p:spPr>
          <a:xfrm>
            <a:off x="1057834" y="1725264"/>
            <a:ext cx="11051307" cy="5132736"/>
          </a:xfrm>
        </p:spPr>
        <p:txBody>
          <a:bodyPr>
            <a:normAutofit lnSpcReduction="10000"/>
          </a:bodyPr>
          <a:lstStyle/>
          <a:p>
            <a:pPr>
              <a:lnSpc>
                <a:spcPct val="105000"/>
              </a:lnSpc>
              <a:spcAft>
                <a:spcPts val="1200"/>
              </a:spcAft>
            </a:pPr>
            <a:r>
              <a:rPr lang="el-GR" sz="2000" b="1" dirty="0">
                <a:solidFill>
                  <a:srgbClr val="38741A"/>
                </a:solidFill>
                <a:cs typeface="Arial" charset="0"/>
              </a:rPr>
              <a:t>Η αξία της δημοκρατίας </a:t>
            </a:r>
            <a:r>
              <a:rPr lang="el-GR" sz="2000" dirty="0">
                <a:cs typeface="Arial" charset="0"/>
              </a:rPr>
              <a:t>αποτελεί χαρακτηριστική επιλογή των συνεταιρισμών και απόδειξη της </a:t>
            </a:r>
            <a:r>
              <a:rPr lang="el-GR" sz="2000" dirty="0">
                <a:solidFill>
                  <a:srgbClr val="FF0000"/>
                </a:solidFill>
                <a:cs typeface="Arial" charset="0"/>
              </a:rPr>
              <a:t>ανθρωποκεντρικότητας</a:t>
            </a:r>
            <a:r>
              <a:rPr lang="el-GR" sz="2000" dirty="0">
                <a:cs typeface="Arial" charset="0"/>
              </a:rPr>
              <a:t> του συνεταιριστικού θεσμού, </a:t>
            </a:r>
            <a:r>
              <a:rPr lang="el-GR" sz="2000" i="1" dirty="0">
                <a:solidFill>
                  <a:srgbClr val="356E18"/>
                </a:solidFill>
                <a:cs typeface="Arial" charset="0"/>
              </a:rPr>
              <a:t>ο οποίος υποτάσσει την οικονομική λειτουργία στον άνθρωπο, </a:t>
            </a:r>
            <a:r>
              <a:rPr lang="el-GR" sz="2000" dirty="0">
                <a:cs typeface="Arial" charset="0"/>
              </a:rPr>
              <a:t>τον οποίο θεωρεί ως επίκεντρο του ενδιαφέροντός του και στον οποίο αναγνωρίζει δικαιώματα και υποχρεώσεις. </a:t>
            </a:r>
          </a:p>
          <a:p>
            <a:pPr>
              <a:lnSpc>
                <a:spcPct val="105000"/>
              </a:lnSpc>
              <a:spcAft>
                <a:spcPts val="1200"/>
              </a:spcAft>
            </a:pPr>
            <a:r>
              <a:rPr lang="el-GR" sz="2000" dirty="0">
                <a:cs typeface="Arial" charset="0"/>
              </a:rPr>
              <a:t>Η δημοκρατία, αποτελεί βασικό συστατικό στοιχείο της συνεταιριστικής ιδέας και εκφράζεται με τη θεμελιώδη συνεταιριστική αρχή της </a:t>
            </a:r>
            <a:r>
              <a:rPr lang="el-GR" sz="2000" b="1" dirty="0">
                <a:solidFill>
                  <a:srgbClr val="356E18"/>
                </a:solidFill>
                <a:cs typeface="Arial" charset="0"/>
              </a:rPr>
              <a:t>«δημοκρατικής διοίκησης των συνεταιρισμών».</a:t>
            </a:r>
          </a:p>
          <a:p>
            <a:pPr>
              <a:lnSpc>
                <a:spcPct val="105000"/>
              </a:lnSpc>
              <a:spcAft>
                <a:spcPts val="1200"/>
              </a:spcAft>
              <a:buNone/>
            </a:pPr>
            <a:r>
              <a:rPr lang="el-GR" sz="2000" dirty="0">
                <a:cs typeface="Arial" charset="0"/>
              </a:rPr>
              <a:t>Η δημοκρατία εκδηλώνεται στους συνεταιρισμούς :</a:t>
            </a:r>
          </a:p>
          <a:p>
            <a:pPr>
              <a:lnSpc>
                <a:spcPct val="105000"/>
              </a:lnSpc>
              <a:spcAft>
                <a:spcPts val="1200"/>
              </a:spcAft>
            </a:pPr>
            <a:r>
              <a:rPr lang="el-GR" sz="2000" dirty="0">
                <a:cs typeface="Arial" charset="0"/>
              </a:rPr>
              <a:t>Στις δημοκρατικές διαδικασίες εκλογής διοικητικών συμβουλίων, </a:t>
            </a:r>
          </a:p>
          <a:p>
            <a:pPr>
              <a:lnSpc>
                <a:spcPct val="105000"/>
              </a:lnSpc>
              <a:spcAft>
                <a:spcPts val="1200"/>
              </a:spcAft>
            </a:pPr>
            <a:r>
              <a:rPr lang="el-GR" sz="2000" dirty="0">
                <a:cs typeface="Arial" charset="0"/>
              </a:rPr>
              <a:t>Στην κατανομή αξιωμάτων ανάμεσα στα εκλεγμένα  μέλη του Δ.Σ. </a:t>
            </a:r>
          </a:p>
          <a:p>
            <a:pPr>
              <a:lnSpc>
                <a:spcPct val="105000"/>
              </a:lnSpc>
              <a:spcAft>
                <a:spcPts val="1200"/>
              </a:spcAft>
            </a:pPr>
            <a:r>
              <a:rPr lang="el-GR" sz="2000" dirty="0">
                <a:cs typeface="Arial" charset="0"/>
              </a:rPr>
              <a:t>Στις γενικές συνελεύσεις, όπου οι αποφάσεις παίρνονται επίσης με βάση την  αρχή της πλειοψηφίας.</a:t>
            </a:r>
          </a:p>
          <a:p>
            <a:pPr>
              <a:lnSpc>
                <a:spcPct val="105000"/>
              </a:lnSpc>
              <a:spcAft>
                <a:spcPts val="1200"/>
              </a:spcAft>
            </a:pPr>
            <a:endParaRPr lang="el-GR" sz="2000" dirty="0">
              <a:cs typeface="Arial" charset="0"/>
            </a:endParaRPr>
          </a:p>
        </p:txBody>
      </p:sp>
    </p:spTree>
    <p:extLst>
      <p:ext uri="{BB962C8B-B14F-4D97-AF65-F5344CB8AC3E}">
        <p14:creationId xmlns:p14="http://schemas.microsoft.com/office/powerpoint/2010/main" xmlns="" val="29550104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 calcmode="lin" valueType="num">
                                      <p:cBhvr additive="base">
                                        <p:cTn id="11"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 calcmode="lin" valueType="num">
                                      <p:cBhvr additive="base">
                                        <p:cTn id="17"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861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8611">
                                            <p:txEl>
                                              <p:pRg st="3" end="3"/>
                                            </p:txEl>
                                          </p:spTgt>
                                        </p:tgtEl>
                                        <p:attrNameLst>
                                          <p:attrName>style.visibility</p:attrName>
                                        </p:attrNameLst>
                                      </p:cBhvr>
                                      <p:to>
                                        <p:strVal val="visible"/>
                                      </p:to>
                                    </p:set>
                                    <p:anim calcmode="lin" valueType="num">
                                      <p:cBhvr additive="base">
                                        <p:cTn id="21"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861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8611">
                                            <p:txEl>
                                              <p:pRg st="4" end="4"/>
                                            </p:txEl>
                                          </p:spTgt>
                                        </p:tgtEl>
                                        <p:attrNameLst>
                                          <p:attrName>style.visibility</p:attrName>
                                        </p:attrNameLst>
                                      </p:cBhvr>
                                      <p:to>
                                        <p:strVal val="visible"/>
                                      </p:to>
                                    </p:set>
                                    <p:anim calcmode="lin" valueType="num">
                                      <p:cBhvr additive="base">
                                        <p:cTn id="25"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8611">
                                            <p:txEl>
                                              <p:pRg st="5" end="5"/>
                                            </p:txEl>
                                          </p:spTgt>
                                        </p:tgtEl>
                                        <p:attrNameLst>
                                          <p:attrName>style.visibility</p:attrName>
                                        </p:attrNameLst>
                                      </p:cBhvr>
                                      <p:to>
                                        <p:strVal val="visible"/>
                                      </p:to>
                                    </p:set>
                                    <p:anim calcmode="lin" valueType="num">
                                      <p:cBhvr additive="base">
                                        <p:cTn id="29" dur="5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86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cs typeface="Arial" charset="0"/>
              </a:rPr>
              <a:t>	Οι κύριοι στόχοι της 7</a:t>
            </a:r>
            <a:r>
              <a:rPr lang="el-GR" baseline="30000" dirty="0">
                <a:cs typeface="Arial" charset="0"/>
              </a:rPr>
              <a:t>ης</a:t>
            </a:r>
            <a:r>
              <a:rPr lang="el-GR" dirty="0">
                <a:cs typeface="Arial" charset="0"/>
              </a:rPr>
              <a:t> αρχής είναι: </a:t>
            </a:r>
            <a:endParaRPr lang="el-GR" dirty="0"/>
          </a:p>
        </p:txBody>
      </p:sp>
      <p:sp>
        <p:nvSpPr>
          <p:cNvPr id="67587" name="Rectangle 3"/>
          <p:cNvSpPr>
            <a:spLocks noGrp="1" noChangeArrowheads="1"/>
          </p:cNvSpPr>
          <p:nvPr>
            <p:ph idx="1"/>
          </p:nvPr>
        </p:nvSpPr>
        <p:spPr/>
        <p:txBody>
          <a:bodyPr>
            <a:normAutofit/>
          </a:bodyPr>
          <a:lstStyle/>
          <a:p>
            <a:pPr algn="ctr">
              <a:buFontTx/>
              <a:buNone/>
            </a:pPr>
            <a:endParaRPr lang="en-US" sz="2000" b="1" dirty="0">
              <a:cs typeface="Arial" charset="0"/>
            </a:endParaRPr>
          </a:p>
          <a:p>
            <a:pPr algn="just">
              <a:lnSpc>
                <a:spcPct val="120000"/>
              </a:lnSpc>
              <a:buFontTx/>
              <a:buNone/>
            </a:pPr>
            <a:endParaRPr lang="el-GR" sz="2000" b="1" dirty="0">
              <a:cs typeface="Arial" charset="0"/>
            </a:endParaRPr>
          </a:p>
          <a:p>
            <a:pPr marL="457200" indent="-457200">
              <a:lnSpc>
                <a:spcPct val="120000"/>
              </a:lnSpc>
              <a:spcAft>
                <a:spcPts val="1200"/>
              </a:spcAft>
              <a:buClr>
                <a:srgbClr val="38741A"/>
              </a:buClr>
              <a:buFont typeface="+mj-lt"/>
              <a:buAutoNum type="arabicPeriod"/>
            </a:pPr>
            <a:r>
              <a:rPr lang="el-GR" sz="2000" dirty="0">
                <a:cs typeface="Arial" charset="0"/>
              </a:rPr>
              <a:t>Η</a:t>
            </a:r>
            <a:r>
              <a:rPr lang="el-GR" sz="2000" b="1" dirty="0">
                <a:cs typeface="Arial" charset="0"/>
              </a:rPr>
              <a:t> </a:t>
            </a:r>
            <a:r>
              <a:rPr lang="el-GR" sz="2000" b="1" dirty="0">
                <a:solidFill>
                  <a:srgbClr val="38741A"/>
                </a:solidFill>
                <a:cs typeface="Arial" charset="0"/>
              </a:rPr>
              <a:t>βελτίωση της κοινωνικής κατάστασης</a:t>
            </a:r>
            <a:r>
              <a:rPr lang="el-GR" sz="2000" b="1" dirty="0">
                <a:cs typeface="Arial" charset="0"/>
              </a:rPr>
              <a:t> </a:t>
            </a:r>
            <a:r>
              <a:rPr lang="el-GR" sz="2000" dirty="0">
                <a:cs typeface="Arial" charset="0"/>
              </a:rPr>
              <a:t>των μελών του</a:t>
            </a:r>
            <a:r>
              <a:rPr lang="en-US" sz="2000" dirty="0">
                <a:cs typeface="Arial" charset="0"/>
              </a:rPr>
              <a:t> </a:t>
            </a:r>
            <a:r>
              <a:rPr lang="el-GR" sz="2000" dirty="0">
                <a:cs typeface="Arial" charset="0"/>
              </a:rPr>
              <a:t>συνεταιρισμού, αφού είναι ταυτόχρονα και μέλη της κοινότητας.</a:t>
            </a:r>
          </a:p>
          <a:p>
            <a:pPr marL="457200" indent="-457200">
              <a:lnSpc>
                <a:spcPct val="120000"/>
              </a:lnSpc>
              <a:spcAft>
                <a:spcPts val="1200"/>
              </a:spcAft>
              <a:buClr>
                <a:srgbClr val="38741A"/>
              </a:buClr>
              <a:buFont typeface="+mj-lt"/>
              <a:buAutoNum type="arabicPeriod"/>
            </a:pPr>
            <a:r>
              <a:rPr lang="el-GR" sz="2000" dirty="0">
                <a:cs typeface="Arial" charset="0"/>
              </a:rPr>
              <a:t>Η</a:t>
            </a:r>
            <a:r>
              <a:rPr lang="el-GR" sz="2000" b="1" dirty="0">
                <a:cs typeface="Arial" charset="0"/>
              </a:rPr>
              <a:t> </a:t>
            </a:r>
            <a:r>
              <a:rPr lang="el-GR" sz="2000" b="1" dirty="0">
                <a:solidFill>
                  <a:srgbClr val="38741A"/>
                </a:solidFill>
                <a:cs typeface="Arial" charset="0"/>
              </a:rPr>
              <a:t>βελτίωση της ποιότητας ζωής </a:t>
            </a:r>
            <a:r>
              <a:rPr lang="el-GR" sz="2000" dirty="0">
                <a:cs typeface="Arial" charset="0"/>
              </a:rPr>
              <a:t>των μελών και του</a:t>
            </a:r>
            <a:r>
              <a:rPr lang="en-US" sz="2000" dirty="0">
                <a:cs typeface="Arial" charset="0"/>
              </a:rPr>
              <a:t> </a:t>
            </a:r>
            <a:r>
              <a:rPr lang="el-GR" sz="2000" dirty="0">
                <a:cs typeface="Arial" charset="0"/>
              </a:rPr>
              <a:t>κοινού, αφού αποτελούν μέλη της κοινότητας, και</a:t>
            </a:r>
            <a:endParaRPr lang="el-GR" sz="2000" b="1" dirty="0">
              <a:cs typeface="Arial" charset="0"/>
            </a:endParaRPr>
          </a:p>
          <a:p>
            <a:pPr marL="457200" indent="-457200">
              <a:lnSpc>
                <a:spcPct val="120000"/>
              </a:lnSpc>
              <a:spcAft>
                <a:spcPts val="1200"/>
              </a:spcAft>
              <a:buClr>
                <a:srgbClr val="38741A"/>
              </a:buClr>
              <a:buFont typeface="+mj-lt"/>
              <a:buAutoNum type="arabicPeriod"/>
            </a:pPr>
            <a:r>
              <a:rPr lang="el-GR" sz="2000" dirty="0">
                <a:cs typeface="Arial" charset="0"/>
              </a:rPr>
              <a:t>Η</a:t>
            </a:r>
            <a:r>
              <a:rPr lang="el-GR" sz="2000" b="1" dirty="0">
                <a:cs typeface="Arial" charset="0"/>
              </a:rPr>
              <a:t> </a:t>
            </a:r>
            <a:r>
              <a:rPr lang="el-GR" sz="2000" b="1" dirty="0">
                <a:solidFill>
                  <a:srgbClr val="38741A"/>
                </a:solidFill>
                <a:cs typeface="Arial" charset="0"/>
              </a:rPr>
              <a:t>ανάπτυξη της κοινότητας</a:t>
            </a:r>
            <a:r>
              <a:rPr lang="el-GR" sz="2000" dirty="0">
                <a:solidFill>
                  <a:srgbClr val="38741A"/>
                </a:solidFill>
                <a:cs typeface="Arial" charset="0"/>
              </a:rPr>
              <a:t> </a:t>
            </a:r>
            <a:r>
              <a:rPr lang="el-GR" sz="2000" dirty="0">
                <a:cs typeface="Arial" charset="0"/>
              </a:rPr>
              <a:t>μέσα στην οποία  λειτουργεί ο</a:t>
            </a:r>
            <a:r>
              <a:rPr lang="en-US" sz="2000" dirty="0">
                <a:cs typeface="Arial" charset="0"/>
              </a:rPr>
              <a:t> </a:t>
            </a:r>
            <a:r>
              <a:rPr lang="el-GR" sz="2000" dirty="0">
                <a:cs typeface="Arial" charset="0"/>
              </a:rPr>
              <a:t>συνεταιρισμός, αφού η ανάπτυξη της κοινότητας επηρεάζει και την ανάπτυξη του συνεταιρισμού</a:t>
            </a:r>
            <a:r>
              <a:rPr lang="el-GR" sz="2000" b="1" dirty="0">
                <a:cs typeface="Arial" charset="0"/>
              </a:rPr>
              <a:t>.</a:t>
            </a:r>
          </a:p>
          <a:p>
            <a:pPr algn="just">
              <a:lnSpc>
                <a:spcPct val="120000"/>
              </a:lnSpc>
              <a:buFontTx/>
              <a:buNone/>
            </a:pPr>
            <a:endParaRPr lang="el-GR" sz="2000" dirty="0"/>
          </a:p>
        </p:txBody>
      </p:sp>
    </p:spTree>
    <p:extLst>
      <p:ext uri="{BB962C8B-B14F-4D97-AF65-F5344CB8AC3E}">
        <p14:creationId xmlns:p14="http://schemas.microsoft.com/office/powerpoint/2010/main" xmlns="" val="422203406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Οι    Συνεταιριστικές Αξίες</a:t>
            </a:r>
          </a:p>
        </p:txBody>
      </p:sp>
      <p:sp>
        <p:nvSpPr>
          <p:cNvPr id="68611" name="Rectangle 3"/>
          <p:cNvSpPr>
            <a:spLocks noGrp="1" noChangeArrowheads="1"/>
          </p:cNvSpPr>
          <p:nvPr>
            <p:ph idx="1"/>
          </p:nvPr>
        </p:nvSpPr>
        <p:spPr/>
        <p:txBody>
          <a:bodyPr>
            <a:normAutofit/>
          </a:bodyPr>
          <a:lstStyle/>
          <a:p>
            <a:pPr>
              <a:lnSpc>
                <a:spcPct val="105000"/>
              </a:lnSpc>
              <a:spcAft>
                <a:spcPts val="1200"/>
              </a:spcAft>
            </a:pPr>
            <a:r>
              <a:rPr lang="el-GR" sz="2400" b="1" dirty="0">
                <a:solidFill>
                  <a:srgbClr val="356E18"/>
                </a:solidFill>
                <a:cs typeface="Arial" charset="0"/>
              </a:rPr>
              <a:t>Ισότητα </a:t>
            </a:r>
            <a:r>
              <a:rPr lang="el-GR" sz="2400" dirty="0">
                <a:cs typeface="Arial" charset="0"/>
              </a:rPr>
              <a:t>μεταξύ των μελών, ανεξάρτητα: </a:t>
            </a:r>
          </a:p>
          <a:p>
            <a:pPr lvl="1">
              <a:lnSpc>
                <a:spcPct val="105000"/>
              </a:lnSpc>
              <a:spcBef>
                <a:spcPts val="0"/>
              </a:spcBef>
            </a:pPr>
            <a:r>
              <a:rPr lang="el-GR" sz="2000" dirty="0">
                <a:cs typeface="Arial" charset="0"/>
              </a:rPr>
              <a:t>την οικονομική</a:t>
            </a:r>
          </a:p>
          <a:p>
            <a:pPr lvl="1">
              <a:lnSpc>
                <a:spcPct val="105000"/>
              </a:lnSpc>
              <a:spcBef>
                <a:spcPts val="0"/>
              </a:spcBef>
            </a:pPr>
            <a:r>
              <a:rPr lang="el-GR" sz="2000" dirty="0">
                <a:cs typeface="Arial" charset="0"/>
              </a:rPr>
              <a:t>την κοινωνική τους κατάσταση ή </a:t>
            </a:r>
          </a:p>
          <a:p>
            <a:pPr lvl="1">
              <a:lnSpc>
                <a:spcPct val="105000"/>
              </a:lnSpc>
              <a:spcBef>
                <a:spcPts val="0"/>
              </a:spcBef>
            </a:pPr>
            <a:r>
              <a:rPr lang="el-GR" sz="2000" dirty="0">
                <a:cs typeface="Arial" charset="0"/>
              </a:rPr>
              <a:t>από οποιαδήποτε άλλα χαρακτηριστικά (φύλου, θρησκευτικών ή πολιτικών πεποιθήσεων, μόρφωσης κ.λπ.), </a:t>
            </a:r>
          </a:p>
          <a:p>
            <a:pPr marL="403225" lvl="1" indent="-344488">
              <a:lnSpc>
                <a:spcPct val="105000"/>
              </a:lnSpc>
              <a:spcBef>
                <a:spcPts val="0"/>
              </a:spcBef>
              <a:buNone/>
            </a:pPr>
            <a:endParaRPr lang="el-GR" sz="2000" dirty="0">
              <a:cs typeface="Arial" charset="0"/>
            </a:endParaRPr>
          </a:p>
          <a:p>
            <a:pPr marL="403225" lvl="1" indent="-344488">
              <a:lnSpc>
                <a:spcPct val="105000"/>
              </a:lnSpc>
              <a:spcBef>
                <a:spcPts val="0"/>
              </a:spcBef>
              <a:buNone/>
            </a:pPr>
            <a:r>
              <a:rPr lang="el-GR" sz="2000" dirty="0">
                <a:cs typeface="Arial" charset="0"/>
              </a:rPr>
              <a:t>	</a:t>
            </a:r>
            <a:r>
              <a:rPr lang="el-GR" dirty="0">
                <a:cs typeface="Arial" charset="0"/>
              </a:rPr>
              <a:t>Όλοι έχουν θέση στο συνεταιρισμό, χωρίς διαβαθμίσεις, εφόσον συναποδέχονται την από κοινού επιδίωξη κοινών στόχων. Ο συνεταιρισμός εξασφαλίζει ίση μεταχείριση προς όλα τα μέλη, τόσο ως προς τη λήψη αποφάσεων όσο και ως προς τη χρησιμοποίηση των υπηρεσιών του. </a:t>
            </a:r>
          </a:p>
        </p:txBody>
      </p:sp>
    </p:spTree>
    <p:extLst>
      <p:ext uri="{BB962C8B-B14F-4D97-AF65-F5344CB8AC3E}">
        <p14:creationId xmlns:p14="http://schemas.microsoft.com/office/powerpoint/2010/main" xmlns="" val="977821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 calcmode="lin" valueType="num">
                                      <p:cBhvr additive="base">
                                        <p:cTn id="11" dur="500" fill="hold"/>
                                        <p:tgtEl>
                                          <p:spTgt spid="6861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861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 calcmode="lin" valueType="num">
                                      <p:cBhvr additive="base">
                                        <p:cTn id="15" dur="500" fill="hold"/>
                                        <p:tgtEl>
                                          <p:spTgt spid="6861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861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anim calcmode="lin" valueType="num">
                                      <p:cBhvr additive="base">
                                        <p:cTn id="19" dur="500" fill="hold"/>
                                        <p:tgtEl>
                                          <p:spTgt spid="6861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861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8611">
                                            <p:txEl>
                                              <p:pRg st="5" end="5"/>
                                            </p:txEl>
                                          </p:spTgt>
                                        </p:tgtEl>
                                        <p:attrNameLst>
                                          <p:attrName>style.visibility</p:attrName>
                                        </p:attrNameLst>
                                      </p:cBhvr>
                                      <p:to>
                                        <p:strVal val="visible"/>
                                      </p:to>
                                    </p:set>
                                    <p:anim calcmode="lin" valueType="num">
                                      <p:cBhvr additive="base">
                                        <p:cTn id="23" dur="500" fill="hold"/>
                                        <p:tgtEl>
                                          <p:spTgt spid="68611">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86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Οι    Συνεταιριστικές Αξίες</a:t>
            </a:r>
          </a:p>
        </p:txBody>
      </p:sp>
      <p:sp>
        <p:nvSpPr>
          <p:cNvPr id="68611" name="Rectangle 3"/>
          <p:cNvSpPr>
            <a:spLocks noGrp="1" noChangeArrowheads="1"/>
          </p:cNvSpPr>
          <p:nvPr>
            <p:ph idx="1"/>
          </p:nvPr>
        </p:nvSpPr>
        <p:spPr/>
        <p:txBody>
          <a:bodyPr/>
          <a:lstStyle/>
          <a:p>
            <a:pPr>
              <a:lnSpc>
                <a:spcPct val="105000"/>
              </a:lnSpc>
              <a:spcAft>
                <a:spcPts val="1200"/>
              </a:spcAft>
            </a:pPr>
            <a:r>
              <a:rPr lang="el-GR" sz="2000" dirty="0">
                <a:cs typeface="Arial" charset="0"/>
              </a:rPr>
              <a:t>Με την </a:t>
            </a:r>
            <a:r>
              <a:rPr lang="el-GR" sz="2000" b="1" dirty="0">
                <a:cs typeface="Arial" charset="0"/>
              </a:rPr>
              <a:t>ισοτιμία</a:t>
            </a:r>
            <a:r>
              <a:rPr lang="el-GR" sz="2000" dirty="0">
                <a:cs typeface="Arial" charset="0"/>
              </a:rPr>
              <a:t> οι συνεταιρισμοί υποδηλώνουν την απόδοση στα μέλη τους του ισότιμου της συμβολής τους στην κοινή προσπάθεια.</a:t>
            </a:r>
          </a:p>
          <a:p>
            <a:pPr>
              <a:lnSpc>
                <a:spcPct val="105000"/>
              </a:lnSpc>
              <a:spcAft>
                <a:spcPts val="1200"/>
              </a:spcAft>
            </a:pPr>
            <a:r>
              <a:rPr lang="el-GR" sz="2000" dirty="0">
                <a:cs typeface="Arial" charset="0"/>
              </a:rPr>
              <a:t> Ο συνεταιρισμός ενδιαφέρεται εμπράκτως για </a:t>
            </a:r>
            <a:r>
              <a:rPr lang="el-GR" sz="2000" b="1" dirty="0">
                <a:cs typeface="Arial" charset="0"/>
              </a:rPr>
              <a:t>τη βελτίωση της συνολικής ευημερίας των μελών </a:t>
            </a:r>
            <a:r>
              <a:rPr lang="el-GR" sz="2000" dirty="0">
                <a:cs typeface="Arial" charset="0"/>
              </a:rPr>
              <a:t>του και, όταν οι δυνάμεις του το επιτρέπουν, </a:t>
            </a:r>
            <a:r>
              <a:rPr lang="el-GR" sz="2000" b="1" dirty="0">
                <a:cs typeface="Arial" charset="0"/>
              </a:rPr>
              <a:t>διευρύνει αυτό το ενδιαφέρον </a:t>
            </a:r>
            <a:r>
              <a:rPr lang="el-GR" sz="2000" dirty="0">
                <a:cs typeface="Arial" charset="0"/>
              </a:rPr>
              <a:t>του και για το κοινωνικό </a:t>
            </a:r>
            <a:r>
              <a:rPr lang="el-GR" sz="2000" b="1" dirty="0">
                <a:cs typeface="Arial" charset="0"/>
              </a:rPr>
              <a:t>σύνολο</a:t>
            </a:r>
            <a:r>
              <a:rPr lang="el-GR" sz="2000" dirty="0">
                <a:cs typeface="Arial" charset="0"/>
              </a:rPr>
              <a:t>. </a:t>
            </a:r>
          </a:p>
          <a:p>
            <a:pPr>
              <a:lnSpc>
                <a:spcPct val="105000"/>
              </a:lnSpc>
              <a:spcAft>
                <a:spcPts val="1200"/>
              </a:spcAft>
            </a:pPr>
            <a:r>
              <a:rPr lang="el-GR" sz="2000" dirty="0">
                <a:cs typeface="Arial" charset="0"/>
              </a:rPr>
              <a:t>Όμως, επειδή η επίτευξη των στόχων του αποτελεί συνάρτηση της συμμετοχής των μελών του στις οικονομικές δραστηριότητές του, αποδίδει στα μέλη του, με ισότιμο τρόπο, το παραγόμενο όφελος ή ένα μέρος του. Με τον τρόπο αυτό αποφεύγεται η κάρπωση ωφελημάτων από ορισμένα μέλη εις βάρος εκείνων που τα παρήγαγαν.</a:t>
            </a:r>
          </a:p>
        </p:txBody>
      </p:sp>
    </p:spTree>
    <p:extLst>
      <p:ext uri="{BB962C8B-B14F-4D97-AF65-F5344CB8AC3E}">
        <p14:creationId xmlns:p14="http://schemas.microsoft.com/office/powerpoint/2010/main" xmlns="" val="11596377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sz="2800" b="1" dirty="0">
                <a:cs typeface="Arial" charset="0"/>
              </a:rPr>
              <a:t> Οι    Συνεταιριστικές Αξίες</a:t>
            </a:r>
          </a:p>
        </p:txBody>
      </p:sp>
      <p:sp>
        <p:nvSpPr>
          <p:cNvPr id="68611" name="Rectangle 3"/>
          <p:cNvSpPr>
            <a:spLocks noGrp="1" noChangeArrowheads="1"/>
          </p:cNvSpPr>
          <p:nvPr>
            <p:ph idx="1"/>
          </p:nvPr>
        </p:nvSpPr>
        <p:spPr/>
        <p:txBody>
          <a:bodyPr>
            <a:normAutofit/>
          </a:bodyPr>
          <a:lstStyle/>
          <a:p>
            <a:pPr>
              <a:lnSpc>
                <a:spcPct val="105000"/>
              </a:lnSpc>
              <a:spcBef>
                <a:spcPts val="1800"/>
              </a:spcBef>
              <a:spcAft>
                <a:spcPts val="1200"/>
              </a:spcAft>
            </a:pPr>
            <a:r>
              <a:rPr lang="el-GR" sz="2000" dirty="0">
                <a:cs typeface="Arial" charset="0"/>
              </a:rPr>
              <a:t>Η</a:t>
            </a:r>
            <a:r>
              <a:rPr lang="el-GR" sz="2000" b="1" dirty="0">
                <a:solidFill>
                  <a:srgbClr val="356E18"/>
                </a:solidFill>
                <a:cs typeface="Arial" charset="0"/>
              </a:rPr>
              <a:t> αλληλεγγύη </a:t>
            </a:r>
            <a:r>
              <a:rPr lang="el-GR" sz="2000" dirty="0">
                <a:cs typeface="Arial" charset="0"/>
              </a:rPr>
              <a:t>αποτελεί την κατακλείδα των αξιών μία αξία κοινωνική και βαθιά ανθρώπινη για την πρόοδο των κοινωνιών, η οποία εκτείνεται πέρα από τα στενά όρια του ατομικού συμφέροντος.</a:t>
            </a:r>
          </a:p>
          <a:p>
            <a:pPr>
              <a:lnSpc>
                <a:spcPct val="105000"/>
              </a:lnSpc>
              <a:spcBef>
                <a:spcPts val="1800"/>
              </a:spcBef>
              <a:spcAft>
                <a:spcPts val="1200"/>
              </a:spcAft>
            </a:pPr>
            <a:r>
              <a:rPr lang="el-GR" sz="2000" dirty="0">
                <a:cs typeface="Arial" charset="0"/>
              </a:rPr>
              <a:t> Η αλληλεγγύη εξυπηρετεί τα συμφέροντα όλων, αναδεικνύει ποιοτικά την ανθρώπινη ύπαρξη και είναι απαλλαγμένη από στοιχεία ανταποδοτικότητας. </a:t>
            </a:r>
          </a:p>
          <a:p>
            <a:pPr>
              <a:lnSpc>
                <a:spcPct val="105000"/>
              </a:lnSpc>
              <a:spcBef>
                <a:spcPts val="1800"/>
              </a:spcBef>
              <a:spcAft>
                <a:spcPts val="1200"/>
              </a:spcAft>
            </a:pPr>
            <a:r>
              <a:rPr lang="el-GR" sz="2000" dirty="0">
                <a:cs typeface="Arial" charset="0"/>
              </a:rPr>
              <a:t>Οι συνεταιρισμοί διεκδικούν μοναδικότητα αναφορικά με τη δέσμευσή τους να </a:t>
            </a:r>
            <a:r>
              <a:rPr lang="el-GR" sz="2000" b="1" dirty="0">
                <a:cs typeface="Arial" charset="0"/>
              </a:rPr>
              <a:t>υποτάσσουν το οικονομικό τους συμφέρον σε αξίες </a:t>
            </a:r>
            <a:r>
              <a:rPr lang="el-GR" sz="2000" dirty="0">
                <a:cs typeface="Arial" charset="0"/>
              </a:rPr>
              <a:t>που προσθέτουν ποιοτικά στοιχεία στην οικονομική ζωή και αποβλέπουν σε κοινωνική αναβάθμιση. </a:t>
            </a:r>
          </a:p>
          <a:p>
            <a:pPr>
              <a:lnSpc>
                <a:spcPct val="105000"/>
              </a:lnSpc>
              <a:spcBef>
                <a:spcPts val="1800"/>
              </a:spcBef>
              <a:spcAft>
                <a:spcPts val="1200"/>
              </a:spcAft>
            </a:pPr>
            <a:r>
              <a:rPr lang="el-GR" sz="2000" dirty="0">
                <a:cs typeface="Arial" charset="0"/>
              </a:rPr>
              <a:t>Αυτός είναι ένας από τους λόγους για τους οποίους ψηφίσματα του Ευρωκοινοβουλίου και της Γενικής Συνέλευσης του </a:t>
            </a:r>
            <a:r>
              <a:rPr lang="el-GR" sz="2000" b="1" dirty="0">
                <a:cs typeface="Arial" charset="0"/>
              </a:rPr>
              <a:t>ΟΗΕ συνιστούν στις κυβερνήσεις να δημιουργούν ευνοϊκό κλίμα για την ανάπτυξη των συνεταιρισμών. </a:t>
            </a:r>
          </a:p>
        </p:txBody>
      </p:sp>
    </p:spTree>
    <p:extLst>
      <p:ext uri="{BB962C8B-B14F-4D97-AF65-F5344CB8AC3E}">
        <p14:creationId xmlns:p14="http://schemas.microsoft.com/office/powerpoint/2010/main" xmlns="" val="39059794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 calcmode="lin" valueType="num">
                                      <p:cBhvr additive="base">
                                        <p:cTn id="12" dur="500" fill="hold"/>
                                        <p:tgtEl>
                                          <p:spTgt spid="6861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8611">
                                            <p:txEl>
                                              <p:pRg st="2" end="2"/>
                                            </p:txEl>
                                          </p:spTgt>
                                        </p:tgtEl>
                                        <p:attrNameLst>
                                          <p:attrName>style.visibility</p:attrName>
                                        </p:attrNameLst>
                                      </p:cBhvr>
                                      <p:to>
                                        <p:strVal val="visible"/>
                                      </p:to>
                                    </p:set>
                                    <p:anim calcmode="lin" valueType="num">
                                      <p:cBhvr additive="base">
                                        <p:cTn id="18" dur="500" fill="hold"/>
                                        <p:tgtEl>
                                          <p:spTgt spid="68611">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8611">
                                            <p:txEl>
                                              <p:pRg st="3" end="3"/>
                                            </p:txEl>
                                          </p:spTgt>
                                        </p:tgtEl>
                                        <p:attrNameLst>
                                          <p:attrName>style.visibility</p:attrName>
                                        </p:attrNameLst>
                                      </p:cBhvr>
                                      <p:to>
                                        <p:strVal val="visible"/>
                                      </p:to>
                                    </p:set>
                                    <p:anim calcmode="lin" valueType="num">
                                      <p:cBhvr additive="base">
                                        <p:cTn id="24" dur="500" fill="hold"/>
                                        <p:tgtEl>
                                          <p:spTgt spid="68611">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86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el-GR" sz="2800" b="1" dirty="0">
                <a:cs typeface="Arial" charset="0"/>
              </a:rPr>
              <a:t> Το ηθικό υπόβαθρο των  Συνεταιριστικών Αξιών</a:t>
            </a:r>
          </a:p>
        </p:txBody>
      </p:sp>
      <p:sp>
        <p:nvSpPr>
          <p:cNvPr id="68611" name="Rectangle 3"/>
          <p:cNvSpPr>
            <a:spLocks noGrp="1" noChangeArrowheads="1"/>
          </p:cNvSpPr>
          <p:nvPr>
            <p:ph idx="1"/>
          </p:nvPr>
        </p:nvSpPr>
        <p:spPr/>
        <p:txBody>
          <a:bodyPr>
            <a:normAutofit lnSpcReduction="10000"/>
          </a:bodyPr>
          <a:lstStyle/>
          <a:p>
            <a:pPr>
              <a:lnSpc>
                <a:spcPct val="105000"/>
              </a:lnSpc>
              <a:spcAft>
                <a:spcPts val="1200"/>
              </a:spcAft>
            </a:pPr>
            <a:r>
              <a:rPr lang="el-GR" sz="2000" dirty="0">
                <a:cs typeface="Arial" charset="0"/>
              </a:rPr>
              <a:t>Η </a:t>
            </a:r>
            <a:r>
              <a:rPr lang="el-GR" sz="2000" b="1" dirty="0">
                <a:solidFill>
                  <a:srgbClr val="356E18"/>
                </a:solidFill>
                <a:cs typeface="Arial" charset="0"/>
              </a:rPr>
              <a:t>εντιμότητα</a:t>
            </a:r>
            <a:r>
              <a:rPr lang="el-GR" sz="2000" dirty="0">
                <a:cs typeface="Arial" charset="0"/>
              </a:rPr>
              <a:t> στις συναλλαγές μεταξύ συνεταιρισμού και μελών και μεταξύ συνεταιρισμού και τρίτων αποτελεί υπαρξιακή προϋπόθεση για το συνεταιρισμό. </a:t>
            </a:r>
          </a:p>
          <a:p>
            <a:pPr>
              <a:lnSpc>
                <a:spcPct val="105000"/>
              </a:lnSpc>
              <a:spcAft>
                <a:spcPts val="1200"/>
              </a:spcAft>
            </a:pPr>
            <a:r>
              <a:rPr lang="el-GR" sz="2000" dirty="0">
                <a:cs typeface="Arial" charset="0"/>
              </a:rPr>
              <a:t>Η </a:t>
            </a:r>
            <a:r>
              <a:rPr lang="el-GR" sz="2000" b="1" dirty="0">
                <a:solidFill>
                  <a:srgbClr val="356E18"/>
                </a:solidFill>
                <a:cs typeface="Arial" charset="0"/>
              </a:rPr>
              <a:t>διαφάνεια</a:t>
            </a:r>
            <a:r>
              <a:rPr lang="el-GR" sz="2000" dirty="0">
                <a:cs typeface="Arial" charset="0"/>
              </a:rPr>
              <a:t> Συλλογικοί φορείς, όπως οι συνεταιρισμοί, υπόκεινται στο διαρκή έλεγχο των μελών, τα οποία δικαιωματικά μπορούν να ελέγχουν την πορεία της επιχείρησής τους, ώστε να συμβάλλουν μετά λόγου γνώσεως στην αξιολόγηση των επιλογών της.</a:t>
            </a:r>
          </a:p>
          <a:p>
            <a:pPr>
              <a:lnSpc>
                <a:spcPct val="105000"/>
              </a:lnSpc>
              <a:spcAft>
                <a:spcPts val="1200"/>
              </a:spcAft>
            </a:pPr>
            <a:r>
              <a:rPr lang="el-GR" sz="2000" dirty="0">
                <a:cs typeface="Arial" charset="0"/>
              </a:rPr>
              <a:t>Η </a:t>
            </a:r>
            <a:r>
              <a:rPr lang="el-GR" sz="2000" b="1" dirty="0">
                <a:solidFill>
                  <a:srgbClr val="356E18"/>
                </a:solidFill>
                <a:cs typeface="Arial" charset="0"/>
              </a:rPr>
              <a:t>κοινωνική υπευθυνότητα </a:t>
            </a:r>
            <a:r>
              <a:rPr lang="el-GR" sz="2000" dirty="0">
                <a:cs typeface="Arial" charset="0"/>
              </a:rPr>
              <a:t>των συνεταιρισμών. Ως συστατικά στοιχεία της κοινωνίας τα άτομα χωριστά αλλά και το σύνολό τους έχουν δικαιώματα αλλά και υποχρεώσεις. Στις υποχρεώσεις τους υπάγεται η συναίσθηση ευθύνης για την κοινωνία στην οποία ζουν και με την οποία, άλλωστε, έχουν αμφίδρομες σχέσεις. </a:t>
            </a:r>
          </a:p>
          <a:p>
            <a:pPr>
              <a:lnSpc>
                <a:spcPct val="105000"/>
              </a:lnSpc>
              <a:spcAft>
                <a:spcPts val="1200"/>
              </a:spcAft>
            </a:pPr>
            <a:r>
              <a:rPr lang="el-GR" sz="2000" dirty="0">
                <a:cs typeface="Arial" charset="0"/>
              </a:rPr>
              <a:t>Η </a:t>
            </a:r>
            <a:r>
              <a:rPr lang="el-GR" sz="2000" b="1" dirty="0">
                <a:solidFill>
                  <a:srgbClr val="356E18"/>
                </a:solidFill>
                <a:cs typeface="Arial" charset="0"/>
              </a:rPr>
              <a:t>φροντίδα για τους άλλους </a:t>
            </a:r>
            <a:r>
              <a:rPr lang="el-GR" sz="2000" dirty="0">
                <a:cs typeface="Arial" charset="0"/>
              </a:rPr>
              <a:t>αποτελεί μία προέκταση της αλληλεγγύης, αναφέρεται γενικά στο σύνολο των ανθρώπων της τοπικής κοινωνίας. </a:t>
            </a:r>
            <a:endParaRPr lang="en-US" sz="2000" dirty="0">
              <a:cs typeface="Arial" charset="0"/>
            </a:endParaRPr>
          </a:p>
          <a:p>
            <a:pPr>
              <a:lnSpc>
                <a:spcPct val="105000"/>
              </a:lnSpc>
              <a:spcAft>
                <a:spcPts val="1200"/>
              </a:spcAft>
            </a:pPr>
            <a:r>
              <a:rPr lang="el-GR" sz="2000" dirty="0">
                <a:cs typeface="Arial" charset="0"/>
              </a:rPr>
              <a:t>Η </a:t>
            </a:r>
            <a:r>
              <a:rPr lang="el-GR" sz="2000" b="1" dirty="0">
                <a:solidFill>
                  <a:srgbClr val="356E18"/>
                </a:solidFill>
                <a:cs typeface="Arial" charset="0"/>
              </a:rPr>
              <a:t>Αμοιβαιότητα</a:t>
            </a:r>
          </a:p>
          <a:p>
            <a:pPr>
              <a:lnSpc>
                <a:spcPct val="105000"/>
              </a:lnSpc>
              <a:spcAft>
                <a:spcPts val="1200"/>
              </a:spcAft>
            </a:pPr>
            <a:endParaRPr lang="el-GR" sz="2000" dirty="0">
              <a:cs typeface="Arial" charset="0"/>
            </a:endParaRPr>
          </a:p>
        </p:txBody>
      </p:sp>
    </p:spTree>
    <p:extLst>
      <p:ext uri="{BB962C8B-B14F-4D97-AF65-F5344CB8AC3E}">
        <p14:creationId xmlns:p14="http://schemas.microsoft.com/office/powerpoint/2010/main" xmlns="" val="35452219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8611">
                                            <p:txEl>
                                              <p:pRg st="4" end="4"/>
                                            </p:txEl>
                                          </p:spTgt>
                                        </p:tgtEl>
                                        <p:attrNameLst>
                                          <p:attrName>style.visibility</p:attrName>
                                        </p:attrNameLst>
                                      </p:cBhvr>
                                      <p:to>
                                        <p:strVal val="visible"/>
                                      </p:to>
                                    </p:set>
                                    <p:anim calcmode="lin" valueType="num">
                                      <p:cBhvr additive="base">
                                        <p:cTn id="31" dur="500" fill="hold"/>
                                        <p:tgtEl>
                                          <p:spTgt spid="686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86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l-GR" sz="2400" b="1" i="1" dirty="0">
                <a:cs typeface="Arial" charset="0"/>
              </a:rPr>
              <a:t> </a:t>
            </a:r>
            <a:r>
              <a:rPr lang="el-GR" sz="2400" b="1" dirty="0">
                <a:cs typeface="Arial" charset="0"/>
              </a:rPr>
              <a:t>ΟΙ ΔΙΕΘΝΕΙΣ ΣΥΝΕΤΑΙΡΙΣΤΙΚΕΣ ΑΡΧΕΣ ΤΟΥ 1995</a:t>
            </a:r>
            <a:br>
              <a:rPr lang="el-GR" sz="2400" b="1" dirty="0">
                <a:cs typeface="Arial" charset="0"/>
              </a:rPr>
            </a:br>
            <a:r>
              <a:rPr lang="el-GR" sz="2400" b="1" dirty="0">
                <a:cs typeface="Arial" charset="0"/>
              </a:rPr>
              <a:t>         ΣΥΝΕΔΡΙΟ ΜΑΝΤΣΕΣΤΕΡ </a:t>
            </a:r>
          </a:p>
        </p:txBody>
      </p:sp>
      <p:sp>
        <p:nvSpPr>
          <p:cNvPr id="38915" name="Rectangle 3"/>
          <p:cNvSpPr>
            <a:spLocks noGrp="1" noChangeArrowheads="1"/>
          </p:cNvSpPr>
          <p:nvPr>
            <p:ph idx="1"/>
          </p:nvPr>
        </p:nvSpPr>
        <p:spPr>
          <a:xfrm>
            <a:off x="921058" y="1644923"/>
            <a:ext cx="11270942" cy="5132736"/>
          </a:xfrm>
        </p:spPr>
        <p:txBody>
          <a:bodyPr>
            <a:normAutofit fontScale="92500" lnSpcReduction="20000"/>
          </a:bodyPr>
          <a:lstStyle/>
          <a:p>
            <a:pPr marL="609600" indent="-384175">
              <a:buNone/>
            </a:pPr>
            <a:r>
              <a:rPr lang="el-GR" sz="1800" dirty="0">
                <a:cs typeface="Arial" charset="0"/>
              </a:rPr>
              <a:t>Το 1988 στο  29</a:t>
            </a:r>
            <a:r>
              <a:rPr lang="el-GR" sz="1800" baseline="30000" dirty="0">
                <a:cs typeface="Arial" charset="0"/>
              </a:rPr>
              <a:t>ο</a:t>
            </a:r>
            <a:r>
              <a:rPr lang="el-GR" sz="1800" dirty="0">
                <a:cs typeface="Arial" charset="0"/>
              </a:rPr>
              <a:t> Συνέδριο της </a:t>
            </a:r>
            <a:r>
              <a:rPr lang="en-US" sz="1800" dirty="0">
                <a:cs typeface="Arial" charset="0"/>
              </a:rPr>
              <a:t>ICA (</a:t>
            </a:r>
            <a:r>
              <a:rPr lang="el-GR" sz="1800" dirty="0">
                <a:cs typeface="Arial" charset="0"/>
              </a:rPr>
              <a:t>Στοκχόλμη</a:t>
            </a:r>
            <a:r>
              <a:rPr lang="en-US" sz="1800" dirty="0">
                <a:cs typeface="Arial" charset="0"/>
              </a:rPr>
              <a:t>)</a:t>
            </a:r>
            <a:r>
              <a:rPr lang="el-GR" sz="1800" dirty="0">
                <a:cs typeface="Arial" charset="0"/>
              </a:rPr>
              <a:t>, έγινε πρόταση για αυτοκριτική   της ιδεολογίας, των αξιών, των αρχών, των στόχων, των μέσων δράσης και της αποτελεσματικότητας των συνεταιρισμών. </a:t>
            </a:r>
          </a:p>
          <a:p>
            <a:pPr marL="609600" indent="-384175">
              <a:buNone/>
            </a:pPr>
            <a:r>
              <a:rPr lang="el-GR" sz="1800" dirty="0">
                <a:cs typeface="Arial" charset="0"/>
              </a:rPr>
              <a:t>Έτσι στο συνέδριο του 1995 στο Μάντσεστερ (31</a:t>
            </a:r>
            <a:r>
              <a:rPr lang="el-GR" sz="1800" baseline="30000" dirty="0">
                <a:cs typeface="Arial" charset="0"/>
              </a:rPr>
              <a:t>ο</a:t>
            </a:r>
            <a:r>
              <a:rPr lang="el-GR" sz="1800" dirty="0">
                <a:cs typeface="Arial" charset="0"/>
              </a:rPr>
              <a:t>) διατυπωθήκαν οι συνεταιριστικές αρχές που ισχύουν ακόμη και σήμερα:   </a:t>
            </a:r>
            <a:endParaRPr lang="el-GR" sz="1800" b="1" dirty="0">
              <a:cs typeface="Arial" charset="0"/>
            </a:endParaRPr>
          </a:p>
          <a:p>
            <a:pPr marL="609600" indent="-609600">
              <a:buNone/>
            </a:pPr>
            <a:r>
              <a:rPr lang="el-GR" sz="1800" b="1" dirty="0">
                <a:cs typeface="Arial" charset="0"/>
              </a:rPr>
              <a:t>    </a:t>
            </a:r>
          </a:p>
          <a:p>
            <a:pPr marL="609600" indent="-609600">
              <a:buNone/>
            </a:pPr>
            <a:r>
              <a:rPr lang="el-GR" sz="1800" dirty="0">
                <a:cs typeface="Arial" charset="0"/>
              </a:rPr>
              <a:t>Οι διεθνείς συνεταιριστικές αρχές του Συνεδρίου του  Μάντσεστερ – 1995:</a:t>
            </a:r>
          </a:p>
          <a:p>
            <a:pPr marL="609600" indent="-609600">
              <a:buNone/>
            </a:pPr>
            <a:endParaRPr lang="el-GR" sz="1800" dirty="0">
              <a:cs typeface="Arial" charset="0"/>
            </a:endParaRPr>
          </a:p>
          <a:p>
            <a:pPr marL="1203325" indent="-609600">
              <a:spcAft>
                <a:spcPts val="1200"/>
              </a:spcAft>
              <a:buNone/>
            </a:pPr>
            <a:r>
              <a:rPr lang="el-GR" sz="1800" b="1" i="1" dirty="0">
                <a:cs typeface="Arial" charset="0"/>
              </a:rPr>
              <a:t>  </a:t>
            </a:r>
            <a:r>
              <a:rPr lang="en-US" sz="1800" b="1" i="1" dirty="0">
                <a:cs typeface="Arial" charset="0"/>
              </a:rPr>
              <a:t>    </a:t>
            </a:r>
            <a:r>
              <a:rPr lang="el-GR" sz="1800" b="1" i="1" dirty="0">
                <a:solidFill>
                  <a:srgbClr val="38741A"/>
                </a:solidFill>
                <a:cs typeface="Arial" charset="0"/>
              </a:rPr>
              <a:t>1.  </a:t>
            </a:r>
            <a:r>
              <a:rPr lang="el-GR" sz="1800" b="1" dirty="0">
                <a:solidFill>
                  <a:srgbClr val="38741A"/>
                </a:solidFill>
                <a:cs typeface="Arial" charset="0"/>
              </a:rPr>
              <a:t>Εθελοντική και ελεύθερη συμμετοχή</a:t>
            </a:r>
          </a:p>
          <a:p>
            <a:pPr marL="1203325" indent="-609600">
              <a:spcAft>
                <a:spcPts val="1200"/>
              </a:spcAft>
              <a:buNone/>
            </a:pPr>
            <a:r>
              <a:rPr lang="el-GR" sz="1800" b="1" i="1" dirty="0">
                <a:solidFill>
                  <a:srgbClr val="38741A"/>
                </a:solidFill>
                <a:cs typeface="Arial" charset="0"/>
              </a:rPr>
              <a:t> </a:t>
            </a:r>
            <a:r>
              <a:rPr lang="en-US" sz="1800" b="1" i="1" dirty="0">
                <a:solidFill>
                  <a:srgbClr val="38741A"/>
                </a:solidFill>
                <a:cs typeface="Arial" charset="0"/>
              </a:rPr>
              <a:t>     </a:t>
            </a:r>
            <a:r>
              <a:rPr lang="el-GR" sz="1800" b="1" i="1" dirty="0">
                <a:solidFill>
                  <a:srgbClr val="38741A"/>
                </a:solidFill>
                <a:cs typeface="Arial" charset="0"/>
              </a:rPr>
              <a:t>2.  </a:t>
            </a:r>
            <a:r>
              <a:rPr lang="el-GR" sz="1800" b="1" dirty="0">
                <a:solidFill>
                  <a:srgbClr val="38741A"/>
                </a:solidFill>
                <a:cs typeface="Arial" charset="0"/>
              </a:rPr>
              <a:t>Δημοκρατική  διοίκηση των συνεταιρισμών</a:t>
            </a:r>
          </a:p>
          <a:p>
            <a:pPr marL="1203325" indent="-609600">
              <a:spcAft>
                <a:spcPts val="1200"/>
              </a:spcAft>
              <a:buNone/>
            </a:pPr>
            <a:r>
              <a:rPr lang="el-GR" sz="1800" b="1" i="1" dirty="0">
                <a:solidFill>
                  <a:srgbClr val="38741A"/>
                </a:solidFill>
                <a:cs typeface="Arial" charset="0"/>
              </a:rPr>
              <a:t>  </a:t>
            </a:r>
            <a:r>
              <a:rPr lang="en-US" sz="1800" b="1" i="1" dirty="0">
                <a:solidFill>
                  <a:srgbClr val="38741A"/>
                </a:solidFill>
                <a:cs typeface="Arial" charset="0"/>
              </a:rPr>
              <a:t>    </a:t>
            </a:r>
            <a:r>
              <a:rPr lang="el-GR" sz="1800" b="1" i="1" dirty="0">
                <a:solidFill>
                  <a:srgbClr val="38741A"/>
                </a:solidFill>
                <a:cs typeface="Arial" charset="0"/>
              </a:rPr>
              <a:t>3.  </a:t>
            </a:r>
            <a:r>
              <a:rPr lang="el-GR" sz="1800" b="1" dirty="0">
                <a:solidFill>
                  <a:srgbClr val="38741A"/>
                </a:solidFill>
                <a:cs typeface="Arial" charset="0"/>
              </a:rPr>
              <a:t>Οικονομική συμμετοχή των μελών</a:t>
            </a:r>
          </a:p>
          <a:p>
            <a:pPr marL="1203325" indent="-609600">
              <a:spcAft>
                <a:spcPts val="1200"/>
              </a:spcAft>
              <a:buNone/>
            </a:pPr>
            <a:r>
              <a:rPr lang="en-US" sz="1800" b="1" i="1" dirty="0">
                <a:solidFill>
                  <a:srgbClr val="38741A"/>
                </a:solidFill>
                <a:cs typeface="Arial" charset="0"/>
              </a:rPr>
              <a:t>      </a:t>
            </a:r>
            <a:r>
              <a:rPr lang="el-GR" sz="1800" b="1" i="1" dirty="0">
                <a:solidFill>
                  <a:srgbClr val="38741A"/>
                </a:solidFill>
                <a:cs typeface="Arial" charset="0"/>
              </a:rPr>
              <a:t>4.  </a:t>
            </a:r>
            <a:r>
              <a:rPr lang="el-GR" sz="1800" b="1" dirty="0">
                <a:solidFill>
                  <a:srgbClr val="38741A"/>
                </a:solidFill>
                <a:cs typeface="Arial" charset="0"/>
              </a:rPr>
              <a:t>Αυτονομία και ανεξαρτησία των συνεταιρισμών</a:t>
            </a:r>
          </a:p>
          <a:p>
            <a:pPr marL="1203325" indent="-609600">
              <a:spcAft>
                <a:spcPts val="1200"/>
              </a:spcAft>
              <a:buNone/>
            </a:pPr>
            <a:r>
              <a:rPr lang="el-GR" sz="1800" b="1" i="1" dirty="0">
                <a:solidFill>
                  <a:srgbClr val="38741A"/>
                </a:solidFill>
                <a:cs typeface="Arial" charset="0"/>
              </a:rPr>
              <a:t> </a:t>
            </a:r>
            <a:r>
              <a:rPr lang="en-US" sz="1800" b="1" i="1" dirty="0">
                <a:solidFill>
                  <a:srgbClr val="38741A"/>
                </a:solidFill>
                <a:cs typeface="Arial" charset="0"/>
              </a:rPr>
              <a:t>     </a:t>
            </a:r>
            <a:r>
              <a:rPr lang="el-GR" sz="1800" b="1" i="1" dirty="0">
                <a:solidFill>
                  <a:srgbClr val="38741A"/>
                </a:solidFill>
                <a:cs typeface="Arial" charset="0"/>
              </a:rPr>
              <a:t>5.  </a:t>
            </a:r>
            <a:r>
              <a:rPr lang="el-GR" sz="1800" b="1" dirty="0">
                <a:solidFill>
                  <a:srgbClr val="38741A"/>
                </a:solidFill>
                <a:cs typeface="Arial" charset="0"/>
              </a:rPr>
              <a:t>Εκπαίδευση, πρακτική εξάσκηση και πληροφόρηση</a:t>
            </a:r>
          </a:p>
          <a:p>
            <a:pPr marL="1203325" indent="-609600">
              <a:spcAft>
                <a:spcPts val="1200"/>
              </a:spcAft>
              <a:buNone/>
            </a:pPr>
            <a:r>
              <a:rPr lang="el-GR" sz="1800" b="1" i="1" dirty="0">
                <a:solidFill>
                  <a:srgbClr val="38741A"/>
                </a:solidFill>
                <a:cs typeface="Arial" charset="0"/>
              </a:rPr>
              <a:t> </a:t>
            </a:r>
            <a:r>
              <a:rPr lang="en-US" sz="1800" b="1" i="1" dirty="0">
                <a:solidFill>
                  <a:srgbClr val="38741A"/>
                </a:solidFill>
                <a:cs typeface="Arial" charset="0"/>
              </a:rPr>
              <a:t>     </a:t>
            </a:r>
            <a:r>
              <a:rPr lang="el-GR" sz="1800" b="1" i="1" dirty="0">
                <a:solidFill>
                  <a:srgbClr val="38741A"/>
                </a:solidFill>
                <a:cs typeface="Arial" charset="0"/>
              </a:rPr>
              <a:t>6.  </a:t>
            </a:r>
            <a:r>
              <a:rPr lang="el-GR" sz="1800" b="1" dirty="0">
                <a:solidFill>
                  <a:srgbClr val="38741A"/>
                </a:solidFill>
                <a:cs typeface="Arial" charset="0"/>
              </a:rPr>
              <a:t>Συνεργασία μεταξύ συνεταιρισμών</a:t>
            </a:r>
            <a:endParaRPr lang="en-US" sz="1800" b="1" dirty="0">
              <a:solidFill>
                <a:srgbClr val="38741A"/>
              </a:solidFill>
              <a:cs typeface="Arial" charset="0"/>
            </a:endParaRPr>
          </a:p>
          <a:p>
            <a:pPr marL="1203325" indent="-609600">
              <a:spcAft>
                <a:spcPts val="1200"/>
              </a:spcAft>
              <a:buNone/>
            </a:pPr>
            <a:r>
              <a:rPr lang="en-US" sz="1800" b="1" dirty="0">
                <a:solidFill>
                  <a:srgbClr val="38741A"/>
                </a:solidFill>
                <a:cs typeface="Arial" charset="0"/>
              </a:rPr>
              <a:t>      7.  </a:t>
            </a:r>
            <a:r>
              <a:rPr lang="el-GR" sz="1800" b="1" dirty="0">
                <a:solidFill>
                  <a:srgbClr val="38741A"/>
                </a:solidFill>
                <a:cs typeface="Arial" charset="0"/>
              </a:rPr>
              <a:t>Ενδιαφέρον για την Κοινότητα</a:t>
            </a:r>
            <a:r>
              <a:rPr lang="en-US" sz="1800" b="1" dirty="0">
                <a:solidFill>
                  <a:srgbClr val="38741A"/>
                </a:solidFill>
                <a:cs typeface="Arial" charset="0"/>
              </a:rPr>
              <a:t>.</a:t>
            </a:r>
            <a:endParaRPr lang="el-GR" sz="1800" b="1" dirty="0">
              <a:solidFill>
                <a:srgbClr val="38741A"/>
              </a:solidFill>
            </a:endParaRPr>
          </a:p>
        </p:txBody>
      </p:sp>
    </p:spTree>
    <p:extLst>
      <p:ext uri="{BB962C8B-B14F-4D97-AF65-F5344CB8AC3E}">
        <p14:creationId xmlns:p14="http://schemas.microsoft.com/office/powerpoint/2010/main" xmlns="" val="2427636278"/>
      </p:ext>
    </p:extLst>
  </p:cSld>
  <p:clrMapOvr>
    <a:masterClrMapping/>
  </p:clrMapOvr>
  <p:transition>
    <p:wipe dir="r"/>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5201</TotalTime>
  <Words>2862</Words>
  <Application>Microsoft Office PowerPoint</Application>
  <PresentationFormat>Προσαρμογή</PresentationFormat>
  <Paragraphs>287</Paragraphs>
  <Slides>40</Slides>
  <Notes>39</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Θέμα του Office</vt:lpstr>
      <vt:lpstr>ΔΙΟΙΚΗΣΗ ΑΓΡΟΤΙΚΩΝ ΣΥΝΕΤΑΙΡΙΣΜΩΝ  Πανεπιστημιακές Παραδόσεις</vt:lpstr>
      <vt:lpstr> Οι    Συνεταιριστικές Αξίες</vt:lpstr>
      <vt:lpstr> Οι    Συνεταιριστικές Αξίες</vt:lpstr>
      <vt:lpstr> Οι    Συνεταιριστικές Αξίες</vt:lpstr>
      <vt:lpstr> Οι    Συνεταιριστικές Αξίες</vt:lpstr>
      <vt:lpstr> Οι    Συνεταιριστικές Αξίες</vt:lpstr>
      <vt:lpstr> Οι    Συνεταιριστικές Αξίες</vt:lpstr>
      <vt:lpstr> Το ηθικό υπόβαθρο των  Συνεταιριστικών Αξιών</vt:lpstr>
      <vt:lpstr> ΟΙ ΔΙΕΘΝΕΙΣ ΣΥΝΕΤΑΙΡΙΣΤΙΚΕΣ ΑΡΧΕΣ ΤΟΥ 1995          ΣΥΝΕΔΡΙΟ ΜΑΝΤΣΕΣΤΕΡ </vt:lpstr>
      <vt:lpstr>Αρχή 1η :Εθελοντική &amp; Ελεύθερη Συμμέτοχη</vt:lpstr>
      <vt:lpstr>“εθελοντική" vs "ελεύθερη" συμμετοχή</vt:lpstr>
      <vt:lpstr>Δ)Το νόημα και η σημασία της αρχής </vt:lpstr>
      <vt:lpstr>Ελευθερία Συμμετοχής &amp; Αποδοτικότητα</vt:lpstr>
      <vt:lpstr>Ελευθερία Συμμετοχής &amp; αποδοτικότητα Συνεταιρισμών </vt:lpstr>
      <vt:lpstr>Παρεκκλίσεις από την αρχή της εθελοντικής  συμμετοχής Αναγκαστικοί  Συνεταιρισμοί</vt:lpstr>
      <vt:lpstr>Διαφάνεια 16</vt:lpstr>
      <vt:lpstr>Διαφάνεια 17</vt:lpstr>
      <vt:lpstr>Παρεκκλίσεις από την  αρχή της ελεύθερης συμμετοχής</vt:lpstr>
      <vt:lpstr>Παράδειγμα  παρέκκλισης  από την ελευθερία εξόδου είναι το εξής:</vt:lpstr>
      <vt:lpstr>Πολιτική αύξησης της συμμετοχής των ατόμων στους συνεταιρισμούς.</vt:lpstr>
      <vt:lpstr>Διαφάνεια 21</vt:lpstr>
      <vt:lpstr>Διαφάνεια 22</vt:lpstr>
      <vt:lpstr>Αρχή 2η : Δημοκρατική Διοίκηση των Συνεταιρισμών</vt:lpstr>
      <vt:lpstr>Η δημοκρατική διοίκηση των συνεταιρισμών εκφράζεται ως εξης:</vt:lpstr>
      <vt:lpstr>Παρεκκλίσεις από την αρχή της ισοψηφίας</vt:lpstr>
      <vt:lpstr>Διαφάνεια 26</vt:lpstr>
      <vt:lpstr>Αρχή 3η : Οικονομική Συμμέτοχη των Μελών</vt:lpstr>
      <vt:lpstr>Διαφάνεια 28</vt:lpstr>
      <vt:lpstr>Διαφάνεια 29</vt:lpstr>
      <vt:lpstr>Διαφάνεια 30</vt:lpstr>
      <vt:lpstr>Αρχή 4η : Αυτονομία &amp; Ανεξαρτησία των Συνεταιρισμών</vt:lpstr>
      <vt:lpstr>Διαφάνεια 32</vt:lpstr>
      <vt:lpstr>Αρχή 5η : Εκπαίδευση, Πρακτική Εξάσκηση &amp; Πληροφόρηση</vt:lpstr>
      <vt:lpstr>Διαφάνεια 34</vt:lpstr>
      <vt:lpstr>Διαφάνεια 35</vt:lpstr>
      <vt:lpstr>Αρχή 6η : Συνεργασία Μεταξύ Συνεταιρισμών</vt:lpstr>
      <vt:lpstr>Διαφάνεια 37</vt:lpstr>
      <vt:lpstr>Διαφάνεια 38</vt:lpstr>
      <vt:lpstr>Αρχή 7η : Ενδιαφέρον για την Κοινότητα</vt:lpstr>
      <vt:lpstr> Οι κύριοι στόχοι της 7ης αρχής είναι: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Achilleas</dc:creator>
  <cp:lastModifiedBy>ΑΝΝΑ</cp:lastModifiedBy>
  <cp:revision>77</cp:revision>
  <dcterms:created xsi:type="dcterms:W3CDTF">2016-09-28T08:36:10Z</dcterms:created>
  <dcterms:modified xsi:type="dcterms:W3CDTF">2022-03-22T08:45:51Z</dcterms:modified>
</cp:coreProperties>
</file>