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309" r:id="rId4"/>
    <p:sldId id="311" r:id="rId5"/>
    <p:sldId id="344" r:id="rId6"/>
    <p:sldId id="272" r:id="rId7"/>
    <p:sldId id="310" r:id="rId8"/>
    <p:sldId id="305" r:id="rId9"/>
    <p:sldId id="273" r:id="rId10"/>
    <p:sldId id="307" r:id="rId11"/>
    <p:sldId id="274" r:id="rId12"/>
    <p:sldId id="286" r:id="rId13"/>
    <p:sldId id="306" r:id="rId14"/>
    <p:sldId id="275" r:id="rId15"/>
    <p:sldId id="336" r:id="rId16"/>
    <p:sldId id="285" r:id="rId17"/>
    <p:sldId id="312" r:id="rId18"/>
    <p:sldId id="338" r:id="rId19"/>
    <p:sldId id="313" r:id="rId20"/>
    <p:sldId id="337" r:id="rId21"/>
    <p:sldId id="314" r:id="rId22"/>
    <p:sldId id="339" r:id="rId23"/>
    <p:sldId id="315" r:id="rId24"/>
    <p:sldId id="340" r:id="rId25"/>
    <p:sldId id="341" r:id="rId26"/>
    <p:sldId id="316" r:id="rId27"/>
    <p:sldId id="317" r:id="rId28"/>
    <p:sldId id="318" r:id="rId29"/>
    <p:sldId id="319" r:id="rId30"/>
    <p:sldId id="342" r:id="rId31"/>
    <p:sldId id="343" r:id="rId32"/>
    <p:sldId id="320" r:id="rId33"/>
    <p:sldId id="323" r:id="rId34"/>
    <p:sldId id="324" r:id="rId35"/>
    <p:sldId id="325" r:id="rId36"/>
    <p:sldId id="326" r:id="rId37"/>
    <p:sldId id="327" r:id="rId38"/>
    <p:sldId id="329" r:id="rId39"/>
    <p:sldId id="328" r:id="rId40"/>
    <p:sldId id="330" r:id="rId41"/>
    <p:sldId id="331" r:id="rId42"/>
    <p:sldId id="321" r:id="rId43"/>
    <p:sldId id="332" r:id="rId44"/>
    <p:sldId id="333" r:id="rId45"/>
    <p:sldId id="345" r:id="rId46"/>
    <p:sldId id="334" r:id="rId47"/>
    <p:sldId id="347" r:id="rId48"/>
    <p:sldId id="346" r:id="rId49"/>
    <p:sldId id="335" r:id="rId5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1CACBA2-891C-4E24-B219-F9FC73A43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4F863DDA-3035-4481-9A5B-AE0EACCB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CB8D1C6-25D0-41AD-86DE-6AD0C96A9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0E37-A667-4CC3-996C-4C2EFF709A03}" type="datetimeFigureOut">
              <a:rPr lang="el-GR" smtClean="0"/>
              <a:t>18/11/2023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88E2F31-88F7-4955-8A66-DC369013B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F385717-982B-43B1-B2D5-A056BB601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9DB11-AB1D-4951-8C1C-BA96809299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6818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ECCB4F1-26DB-4428-AB44-7C20EBABD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D538AFFF-D3C8-4430-81E0-1949FFB04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0B62F72-F2BC-43D3-9082-EA36C295F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0E37-A667-4CC3-996C-4C2EFF709A03}" type="datetimeFigureOut">
              <a:rPr lang="el-GR" smtClean="0"/>
              <a:t>18/11/2023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DC47FFA-6717-445F-A94A-F523EDB23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8EC7BE2-2F7C-4DC9-B11A-4640AE809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9DB11-AB1D-4951-8C1C-BA96809299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0914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2796F114-7C10-4C95-B400-C23A501883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537DCFE6-1B2B-45D6-8C34-23C915A4B9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A29C663-6A3B-462C-A3C4-CF59EB624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0E37-A667-4CC3-996C-4C2EFF709A03}" type="datetimeFigureOut">
              <a:rPr lang="el-GR" smtClean="0"/>
              <a:t>18/11/2023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B7A151C-E19F-47CD-978C-CCF052779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B070E92-DC1F-4132-87FB-180CBE7F2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9DB11-AB1D-4951-8C1C-BA96809299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39841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39D4175-6757-4348-B93A-0FE61EA4A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334733D-D0E8-4CD2-BDD1-F7AABA2CA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C295C42-54BD-4991-BDF6-45E5FA37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0E37-A667-4CC3-996C-4C2EFF709A03}" type="datetimeFigureOut">
              <a:rPr lang="el-GR" smtClean="0"/>
              <a:t>18/11/2023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E814CCD-FDB1-4BDD-B09A-F40780784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EFDE1A8-30C0-4F83-856C-83ADB378E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9DB11-AB1D-4951-8C1C-BA96809299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5914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48877B6-4771-4665-A45D-5FF09C5C1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E483662-8F89-496F-892D-14E59B775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910A69B-5E65-4E3B-8D5B-A7D030A69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0E37-A667-4CC3-996C-4C2EFF709A03}" type="datetimeFigureOut">
              <a:rPr lang="el-GR" smtClean="0"/>
              <a:t>18/11/2023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3FE6FBC-116C-43A0-9801-30AF90354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5EE5544-5D6D-4329-994D-05B81D607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9DB11-AB1D-4951-8C1C-BA96809299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0077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CF3D183-E279-4A7C-83BA-6FA3ED5B0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6AD03B8-7269-435C-80B7-E28F686659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69C9A9B0-C1DC-47DA-875B-CF422DC4D9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E9D0726-8FBF-4506-BEFC-8552776C3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0E37-A667-4CC3-996C-4C2EFF709A03}" type="datetimeFigureOut">
              <a:rPr lang="el-GR" smtClean="0"/>
              <a:t>18/11/2023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851DB6D-CF45-46F1-8D93-F5AF42322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9CC73C6-05D5-4F8B-B16C-69B9BA2C6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9DB11-AB1D-4951-8C1C-BA96809299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2851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4949555-9205-480D-8EF9-DB22CED1E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375F02B-334C-407D-9DE3-9D14D1008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DB18E3A2-252F-4128-9D0E-1BCE793A96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A331A631-00AA-4030-9C3C-08725AF620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269B4F02-859E-4E8E-A426-9F0DEF0BF7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AC08F82A-3CC0-4506-820A-8B981AE45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0E37-A667-4CC3-996C-4C2EFF709A03}" type="datetimeFigureOut">
              <a:rPr lang="el-GR" smtClean="0"/>
              <a:t>18/11/2023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1AC1E3B6-AD30-4E0C-AAAD-9D09D3389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03A710D5-1400-4293-B034-BB17A1D19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9DB11-AB1D-4951-8C1C-BA96809299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2538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990784-A66C-42D2-B26F-C9795817B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AC4EBC6A-BD6D-4457-8662-8A9FC3F7C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0E37-A667-4CC3-996C-4C2EFF709A03}" type="datetimeFigureOut">
              <a:rPr lang="el-GR" smtClean="0"/>
              <a:t>18/11/2023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F2306143-DD88-49ED-A75D-200252B38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35B46243-EC52-4A61-A2DC-6C6FBE255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9DB11-AB1D-4951-8C1C-BA96809299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1527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C9BAEE22-6425-46AD-B885-7B043F494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0E37-A667-4CC3-996C-4C2EFF709A03}" type="datetimeFigureOut">
              <a:rPr lang="el-GR" smtClean="0"/>
              <a:t>18/11/2023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8591B613-0F9C-49AD-8996-C4268CDFF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5DAEFFD-9E9F-47FE-9BEE-992A83BD5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9DB11-AB1D-4951-8C1C-BA96809299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1041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3001D37-EF15-4357-BA88-EA850C7B5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2B4451D-F7DD-4D83-85EE-5786FEBBE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795D306-21CE-4B30-8361-F13E5C9F6D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FD54711-2393-4CD8-B8C8-526A8AAD1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0E37-A667-4CC3-996C-4C2EFF709A03}" type="datetimeFigureOut">
              <a:rPr lang="el-GR" smtClean="0"/>
              <a:t>18/11/2023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6BCC88A-6217-4EEB-9812-3D12CE0EA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80E6966-B226-4F07-A542-7C51E62D1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9DB11-AB1D-4951-8C1C-BA96809299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6433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5D24D51-ABC9-4903-86BE-F5E2F22DD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DDBE9BD2-B089-4942-A425-BAADD2E48B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1327E878-1979-41EC-A2C2-FB3D44CCB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1E01DA1-23F5-45F0-ACC1-EB790BAAF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0E37-A667-4CC3-996C-4C2EFF709A03}" type="datetimeFigureOut">
              <a:rPr lang="el-GR" smtClean="0"/>
              <a:t>18/11/2023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7AA4E5C-0A22-4938-91D8-960156578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FD6FF58-56FF-401A-8B4E-809E4BEBB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9DB11-AB1D-4951-8C1C-BA96809299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7295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173042F5-ADA1-4206-902C-389D28AC5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C2C40F2-2B0B-4295-A822-B0A80B791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E703191-28A9-45D6-8C67-919C2596F6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90E37-A667-4CC3-996C-4C2EFF709A03}" type="datetimeFigureOut">
              <a:rPr lang="el-GR" smtClean="0"/>
              <a:t>18/11/2023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D807776-7769-46A6-B3AF-C4FC2C3871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FDC87CC-ADCB-487E-89CB-CC3BEC528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9DB11-AB1D-4951-8C1C-BA96809299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554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AAE60DF8-B5B6-410C-82B6-AF0A22541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l-GR" sz="4000">
                <a:solidFill>
                  <a:srgbClr val="FFFFFF"/>
                </a:solidFill>
              </a:rPr>
              <a:t>Κυτταρική Απόπτωση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D22D549-F511-41B2-B779-25C9F8C20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l-GR" sz="2400" dirty="0"/>
              <a:t>Αποτελεί μηχανισμό </a:t>
            </a:r>
            <a:r>
              <a:rPr lang="el-GR" sz="2400" b="1" dirty="0"/>
              <a:t>προγραμματισμένου κυτταρικού θανάτου</a:t>
            </a:r>
            <a:r>
              <a:rPr lang="el-GR" sz="2400" dirty="0"/>
              <a:t>. </a:t>
            </a:r>
          </a:p>
          <a:p>
            <a:r>
              <a:rPr lang="el-GR" sz="2400" dirty="0"/>
              <a:t>Είναι επίσης </a:t>
            </a:r>
            <a:r>
              <a:rPr lang="el-GR" sz="2400" b="1" dirty="0"/>
              <a:t>ρυθμιστικός μηχανισμός </a:t>
            </a:r>
            <a:r>
              <a:rPr lang="el-GR" sz="2400" dirty="0"/>
              <a:t>αποβολής των ανεπιθύμητων κυττάρων του οργανισμού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/>
              <a:t>Στα </a:t>
            </a:r>
            <a:r>
              <a:rPr lang="el-GR" sz="2400" u="sng" dirty="0"/>
              <a:t>έμβρυα</a:t>
            </a:r>
            <a:r>
              <a:rPr lang="el-GR" sz="2400" dirty="0"/>
              <a:t> παίζει ρόλο  στην μορφογένεση και του τελικού σχηματισμού πχ στην δημιουργία των δακτύλων των άκρων όπου τα μεταξύ των δάκτυλων κύτταρα </a:t>
            </a:r>
            <a:r>
              <a:rPr lang="el-GR" sz="2400" dirty="0" err="1"/>
              <a:t>αποπτώνουν</a:t>
            </a:r>
            <a:r>
              <a:rPr lang="el-GR" sz="2400" dirty="0"/>
              <a:t> προγραμματισμένα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/>
              <a:t>Στους </a:t>
            </a:r>
            <a:r>
              <a:rPr lang="el-GR" sz="2400" u="sng" dirty="0"/>
              <a:t>ενήλικους ιστούς</a:t>
            </a:r>
            <a:r>
              <a:rPr lang="el-GR" sz="2400" dirty="0"/>
              <a:t>, ο κυτταρικός θάνατος </a:t>
            </a:r>
            <a:r>
              <a:rPr lang="el-GR" sz="2400" dirty="0" err="1"/>
              <a:t>αντιρροπεί</a:t>
            </a:r>
            <a:r>
              <a:rPr lang="el-GR" sz="2400" dirty="0"/>
              <a:t> τον κυτταρικό </a:t>
            </a:r>
            <a:r>
              <a:rPr lang="el-GR" sz="2400" dirty="0" err="1"/>
              <a:t>πολ</a:t>
            </a:r>
            <a:r>
              <a:rPr lang="el-GR" sz="2400" dirty="0"/>
              <a:t>/</a:t>
            </a:r>
            <a:r>
              <a:rPr lang="el-GR" sz="2400" dirty="0" err="1"/>
              <a:t>σμό</a:t>
            </a:r>
            <a:r>
              <a:rPr lang="el-GR" sz="2400" dirty="0"/>
              <a:t> έτσι ώστε οι ιστοί ούτε να αυξάνονται ούτε να συρρικνώνονται </a:t>
            </a:r>
          </a:p>
          <a:p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248360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69A5236-5EC2-470D-9CEB-57FF88879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379" y="643467"/>
            <a:ext cx="900324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28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A5260CE3-590B-41C7-9AC8-868340A62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l-GR" sz="4000">
                <a:solidFill>
                  <a:srgbClr val="FFFFFF"/>
                </a:solidFill>
              </a:rPr>
              <a:t>Σηματοδοτικές πρωτεΐνες με θετική δράση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686B706-75A5-4354-8A9C-955A195B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2645" y="2262750"/>
            <a:ext cx="10264696" cy="421037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l-GR" sz="2000" dirty="0"/>
              <a:t>   </a:t>
            </a:r>
            <a:r>
              <a:rPr lang="el-GR" sz="2000" b="1" dirty="0" err="1"/>
              <a:t>Εξωκυττάρια</a:t>
            </a:r>
            <a:r>
              <a:rPr lang="el-GR" sz="2000" b="1" dirty="0"/>
              <a:t> </a:t>
            </a:r>
            <a:r>
              <a:rPr lang="el-GR" sz="2000" b="1" dirty="0" err="1"/>
              <a:t>σηματοδοτικά</a:t>
            </a:r>
            <a:r>
              <a:rPr lang="el-GR" sz="2000" b="1" dirty="0"/>
              <a:t> μόρια </a:t>
            </a:r>
            <a:r>
              <a:rPr lang="el-GR" sz="2000" dirty="0"/>
              <a:t>τα οποία επηρεάζουν τη διαίρεση, αύξηση και επιβίωση των κυττάρων με θετικό τρόπο</a:t>
            </a:r>
          </a:p>
          <a:p>
            <a:r>
              <a:rPr lang="el-GR" sz="2000" dirty="0"/>
              <a:t>1. </a:t>
            </a:r>
            <a:r>
              <a:rPr lang="el-GR" sz="2000" b="1" dirty="0"/>
              <a:t>Παράγοντες επιβίωσης</a:t>
            </a:r>
            <a:r>
              <a:rPr lang="el-GR" sz="2000" dirty="0"/>
              <a:t>: Προσδένονται σε υποδοχείς της κυτταρικής επιφάνειας και ρυθμίζουν την έκφραση των πρωτεϊνών της οικογένειας </a:t>
            </a:r>
            <a:r>
              <a:rPr lang="en-US" sz="2000" dirty="0"/>
              <a:t>Bcl-2</a:t>
            </a:r>
          </a:p>
          <a:p>
            <a:r>
              <a:rPr lang="en-US" sz="2000" dirty="0"/>
              <a:t>2. </a:t>
            </a:r>
            <a:r>
              <a:rPr lang="el-GR" sz="2000" b="1" dirty="0" err="1"/>
              <a:t>Μιτογόνα</a:t>
            </a:r>
            <a:r>
              <a:rPr lang="el-GR" sz="2000" dirty="0"/>
              <a:t>: Διεγείρουν την κυτταρική διαίρεση προάγοντας την είσοδο στη φάση </a:t>
            </a:r>
            <a:r>
              <a:rPr lang="en-US" sz="2000" dirty="0"/>
              <a:t>S </a:t>
            </a:r>
            <a:r>
              <a:rPr lang="el-GR" sz="2000" dirty="0"/>
              <a:t>αναιρώντας όλους τους ενδοκυτταρικούς μοριακούς αναστολείς. Γνωστό </a:t>
            </a:r>
            <a:r>
              <a:rPr lang="el-GR" sz="2000" dirty="0" err="1"/>
              <a:t>μιτογόνο</a:t>
            </a:r>
            <a:r>
              <a:rPr lang="el-GR" sz="2000" dirty="0"/>
              <a:t> είναι ο </a:t>
            </a:r>
            <a:r>
              <a:rPr lang="el-GR" sz="2000" u="sng" dirty="0" err="1"/>
              <a:t>αιματοπεταλικός</a:t>
            </a:r>
            <a:r>
              <a:rPr lang="el-GR" sz="2000" u="sng" dirty="0"/>
              <a:t> αυξητικός παράγοντας (</a:t>
            </a:r>
            <a:r>
              <a:rPr lang="en-US" sz="2000" u="sng" dirty="0"/>
              <a:t>PDGF) </a:t>
            </a:r>
            <a:r>
              <a:rPr lang="el-GR" sz="2000" dirty="0"/>
              <a:t>ο οποίος προσδένεται σε υποδοχείς με δράση </a:t>
            </a:r>
            <a:r>
              <a:rPr lang="el-GR" sz="2000" dirty="0" err="1"/>
              <a:t>κινάσης</a:t>
            </a:r>
            <a:r>
              <a:rPr lang="el-GR" sz="2000" dirty="0"/>
              <a:t> της </a:t>
            </a:r>
            <a:r>
              <a:rPr lang="el-GR" sz="2000" dirty="0" err="1"/>
              <a:t>τυροσίνης</a:t>
            </a:r>
            <a:r>
              <a:rPr lang="el-GR" sz="2000" dirty="0"/>
              <a:t>, που εντοπίζονται στην κυτταρική επιφάνεια, ώστε να διεγείρει τον </a:t>
            </a:r>
            <a:r>
              <a:rPr lang="el-GR" sz="2000" dirty="0" err="1"/>
              <a:t>πολ</a:t>
            </a:r>
            <a:r>
              <a:rPr lang="el-GR" sz="2000" dirty="0"/>
              <a:t>/</a:t>
            </a:r>
            <a:r>
              <a:rPr lang="el-GR" sz="2000" dirty="0" err="1"/>
              <a:t>σμό</a:t>
            </a:r>
            <a:r>
              <a:rPr lang="el-GR" sz="2000" dirty="0"/>
              <a:t> των κυττάρων (πχ διαδικασία χρήσιμη στην επούλωση τραυμάτων)</a:t>
            </a:r>
          </a:p>
          <a:p>
            <a:r>
              <a:rPr lang="el-GR" sz="2000" dirty="0"/>
              <a:t>3. </a:t>
            </a:r>
            <a:r>
              <a:rPr lang="el-GR" sz="2000" b="1" dirty="0"/>
              <a:t>Αυξητικοί παράγοντες</a:t>
            </a:r>
            <a:r>
              <a:rPr lang="el-GR" sz="2000" dirty="0"/>
              <a:t>: Διεγείρουν την αύξηση των κυττάρων προάγοντας τη σύνθεση και αναστέλλοντας την αποδόμηση πρωτεϊνών και άλλων </a:t>
            </a:r>
            <a:r>
              <a:rPr lang="el-GR" sz="2000" dirty="0" err="1"/>
              <a:t>μακρομορίων</a:t>
            </a:r>
            <a:r>
              <a:rPr lang="el-GR" sz="2000" dirty="0"/>
              <a:t> </a:t>
            </a:r>
            <a:r>
              <a:rPr lang="el-GR" sz="2000" dirty="0" err="1"/>
              <a:t>π.χ</a:t>
            </a:r>
            <a:r>
              <a:rPr lang="el-GR" sz="2000" dirty="0"/>
              <a:t> </a:t>
            </a:r>
            <a:r>
              <a:rPr lang="en-US" sz="2000" dirty="0"/>
              <a:t>TGF-a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99415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CCD2F51-F5DA-4400-BFB4-B53BEB9E5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307" y="0"/>
            <a:ext cx="505138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739037-1D41-472B-A270-36B5B0338942}"/>
              </a:ext>
            </a:extLst>
          </p:cNvPr>
          <p:cNvSpPr txBox="1"/>
          <p:nvPr/>
        </p:nvSpPr>
        <p:spPr>
          <a:xfrm>
            <a:off x="8621693" y="2040835"/>
            <a:ext cx="2246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Υποδοχείς </a:t>
            </a:r>
            <a:r>
              <a:rPr lang="el-GR" b="1" dirty="0" err="1"/>
              <a:t>μιτογόνων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269601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16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32FA4273-7919-42EA-BFDF-5B9FED73C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714" y="643467"/>
            <a:ext cx="7846571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6D3C49-8D22-4D59-BD78-5B6A5362196A}"/>
              </a:ext>
            </a:extLst>
          </p:cNvPr>
          <p:cNvSpPr txBox="1"/>
          <p:nvPr/>
        </p:nvSpPr>
        <p:spPr>
          <a:xfrm>
            <a:off x="477011" y="643467"/>
            <a:ext cx="3447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err="1"/>
              <a:t>Σηματοδοτικά</a:t>
            </a:r>
            <a:r>
              <a:rPr lang="el-GR" sz="2400" b="1" dirty="0"/>
              <a:t> μονοπάτια</a:t>
            </a:r>
          </a:p>
        </p:txBody>
      </p:sp>
    </p:spTree>
    <p:extLst>
      <p:ext uri="{BB962C8B-B14F-4D97-AF65-F5344CB8AC3E}">
        <p14:creationId xmlns:p14="http://schemas.microsoft.com/office/powerpoint/2010/main" val="3659420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90CDB50-2F3D-4A68-A062-15EFADA4D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l-GR" sz="4000">
                <a:solidFill>
                  <a:srgbClr val="FFFFFF"/>
                </a:solidFill>
              </a:rPr>
              <a:t>Σηματοδοτικές πρωτεΐνες με αρνητική δράση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CAB2CF8-F214-42B8-A752-3478C2E3D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l-GR" sz="2400" dirty="0"/>
              <a:t>Η </a:t>
            </a:r>
            <a:r>
              <a:rPr lang="el-GR" sz="2400" b="1" dirty="0" err="1"/>
              <a:t>Μυοστατίνη</a:t>
            </a:r>
            <a:r>
              <a:rPr lang="el-GR" sz="2400" dirty="0"/>
              <a:t> </a:t>
            </a:r>
            <a:r>
              <a:rPr lang="en-US" sz="2400" dirty="0"/>
              <a:t>(MSTN) </a:t>
            </a:r>
            <a:r>
              <a:rPr lang="el-GR" sz="2400" dirty="0"/>
              <a:t>είναι μια εκκρινόμενη </a:t>
            </a:r>
            <a:r>
              <a:rPr lang="el-GR" sz="2400" dirty="0" err="1"/>
              <a:t>σηματοδοτική</a:t>
            </a:r>
            <a:r>
              <a:rPr lang="el-GR" sz="2400" dirty="0"/>
              <a:t> πρωτεΐνη η οποία κανονικά αναστέλλει την αύξηση και τον </a:t>
            </a:r>
            <a:r>
              <a:rPr lang="el-GR" sz="2400" dirty="0" err="1"/>
              <a:t>πολ</a:t>
            </a:r>
            <a:r>
              <a:rPr lang="el-GR" sz="2400" dirty="0"/>
              <a:t>/</a:t>
            </a:r>
            <a:r>
              <a:rPr lang="el-GR" sz="2400" dirty="0" err="1"/>
              <a:t>σμό</a:t>
            </a:r>
            <a:r>
              <a:rPr lang="el-GR" sz="2400" dirty="0"/>
              <a:t> των </a:t>
            </a:r>
            <a:r>
              <a:rPr lang="el-GR" sz="2400" dirty="0" err="1"/>
              <a:t>μυοβλαστών</a:t>
            </a:r>
            <a:r>
              <a:rPr lang="el-GR" sz="2400" dirty="0"/>
              <a:t> που συντήκονται για το σχηματισμό γραμμωτών μυϊκών κυττάρων κατά την ανάπτυξη των θηλαστικών. </a:t>
            </a:r>
            <a:endParaRPr lang="en-US" sz="2400" dirty="0"/>
          </a:p>
          <a:p>
            <a:r>
              <a:rPr lang="el-GR" sz="2400" dirty="0"/>
              <a:t>Αποτελεί μέλος της οικογένειας των </a:t>
            </a:r>
            <a:r>
              <a:rPr lang="el-GR" sz="2400" dirty="0" err="1"/>
              <a:t>Αντι</a:t>
            </a:r>
            <a:r>
              <a:rPr lang="el-GR" sz="2400" dirty="0"/>
              <a:t>-αυξητικών παραγόντων </a:t>
            </a:r>
            <a:r>
              <a:rPr lang="en-US" sz="2400" dirty="0"/>
              <a:t>TGF-</a:t>
            </a:r>
            <a:r>
              <a:rPr lang="el-GR" sz="2400" dirty="0"/>
              <a:t>β 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/>
              <a:t>Απάλειψη του γονιδίου της </a:t>
            </a:r>
            <a:r>
              <a:rPr lang="el-GR" sz="2400" dirty="0" err="1"/>
              <a:t>μυοστατίνης</a:t>
            </a:r>
            <a:r>
              <a:rPr lang="el-GR" sz="2400" dirty="0"/>
              <a:t> σε ζώα οδηγεί σε ανάπτυξη μεγαλύτερων μυών πχ ποικιλίες βοοειδών που φέρουν μεταλλάξεις στο γονίδιο της μυοσφαιρίνης</a:t>
            </a:r>
          </a:p>
        </p:txBody>
      </p:sp>
    </p:spTree>
    <p:extLst>
      <p:ext uri="{BB962C8B-B14F-4D97-AF65-F5344CB8AC3E}">
        <p14:creationId xmlns:p14="http://schemas.microsoft.com/office/powerpoint/2010/main" val="3685381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953" y="0"/>
            <a:ext cx="7536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89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6A0719C3-2795-48A2-A7F7-28BF24744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207" y="1286934"/>
            <a:ext cx="8083587" cy="41059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60205" y="5529481"/>
            <a:ext cx="4970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Απάλειψη του γονιδίου της </a:t>
            </a:r>
            <a:r>
              <a:rPr lang="el-GR" b="1" dirty="0" err="1"/>
              <a:t>μυοστατίνης</a:t>
            </a:r>
            <a:r>
              <a:rPr lang="el-GR" b="1" dirty="0"/>
              <a:t> </a:t>
            </a:r>
            <a:r>
              <a:rPr lang="en-US" b="1" dirty="0"/>
              <a:t>(MSTN) </a:t>
            </a:r>
            <a:r>
              <a:rPr lang="el-GR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4568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143DE6C-C5B8-43FE-A58B-56EB20267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Καρκίνος-μοριακή προσέγγιση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DC2063B-558C-4ED5-BD01-64198E550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Καρκίνος:  ένας ή περισσότεροι κλώνοι κυττάρων που αναπτύσσονται ανεξέλεγκτα εντός του οργανισμού</a:t>
            </a:r>
          </a:p>
          <a:p>
            <a:r>
              <a:rPr lang="el-GR" sz="2400" dirty="0"/>
              <a:t>Τα καρκινικά κύτταρα προκύπτουν από 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</a:t>
            </a:r>
            <a:r>
              <a:rPr lang="el-GR" sz="2400" dirty="0"/>
              <a:t>φυσιολογικά κύτταρα που έχουν 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</a:t>
            </a:r>
            <a:r>
              <a:rPr lang="el-GR" sz="2400" dirty="0"/>
              <a:t>υποστεί </a:t>
            </a:r>
            <a:r>
              <a:rPr lang="el-GR" sz="2400" u="sng" dirty="0" err="1"/>
              <a:t>νεοπλασματικό</a:t>
            </a:r>
            <a:r>
              <a:rPr lang="el-GR" sz="2400" u="sng" dirty="0"/>
              <a:t> μετασχηματισμό </a:t>
            </a:r>
            <a:endParaRPr lang="en-US" sz="2400" u="sng" dirty="0"/>
          </a:p>
          <a:p>
            <a:pPr marL="0" indent="0">
              <a:buNone/>
            </a:pPr>
            <a:r>
              <a:rPr lang="en-US" sz="2400" dirty="0"/>
              <a:t>   </a:t>
            </a:r>
            <a:r>
              <a:rPr lang="el-GR" sz="2400" dirty="0"/>
              <a:t>ή </a:t>
            </a:r>
            <a:r>
              <a:rPr lang="el-GR" sz="2400" u="sng" dirty="0" err="1"/>
              <a:t>καρκινογέννεση</a:t>
            </a:r>
            <a:endParaRPr lang="el-GR" sz="2400" u="sng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/>
              <a:t>85% των καρκίνων προκαλούνται από 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</a:t>
            </a:r>
            <a:r>
              <a:rPr lang="el-GR" sz="2400" dirty="0"/>
              <a:t>περιβαλλοντικούς παράγοντες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/>
              <a:t>Υπόλοιποι καρκίνοι: κληρονομική προδιάθεση</a:t>
            </a:r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023" y="2207624"/>
            <a:ext cx="4249781" cy="318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90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Καλοήθεις και κακοήθεις νεοπλασίες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428206"/>
            <a:ext cx="10515600" cy="5164183"/>
          </a:xfrm>
        </p:spPr>
        <p:txBody>
          <a:bodyPr>
            <a:normAutofit/>
          </a:bodyPr>
          <a:lstStyle/>
          <a:p>
            <a:r>
              <a:rPr lang="el-GR" sz="1800" b="1" dirty="0"/>
              <a:t>Καλοήθεις όγκοι</a:t>
            </a:r>
          </a:p>
          <a:p>
            <a:pPr marL="0" indent="0">
              <a:buNone/>
            </a:pPr>
            <a:r>
              <a:rPr lang="el-GR" sz="1800" dirty="0"/>
              <a:t>     Παραμένουν στον τόπο προέλευσής τους συμπιέζοντας τους  </a:t>
            </a:r>
            <a:r>
              <a:rPr lang="el-GR" sz="1800" dirty="0" err="1"/>
              <a:t>περιβάλλοντες</a:t>
            </a:r>
            <a:r>
              <a:rPr lang="el-GR" sz="1800" dirty="0"/>
              <a:t> ιστούς, </a:t>
            </a:r>
          </a:p>
          <a:p>
            <a:pPr marL="0" indent="0">
              <a:buNone/>
            </a:pPr>
            <a:r>
              <a:rPr lang="el-GR" sz="1800" dirty="0"/>
              <a:t>    π.χ. όγκοι του εγκεφάλου και τα κονδυλώματα.</a:t>
            </a:r>
          </a:p>
          <a:p>
            <a:r>
              <a:rPr lang="el-GR" sz="1800" b="1" dirty="0"/>
              <a:t>Κακοήθεις όγκοι</a:t>
            </a:r>
          </a:p>
          <a:p>
            <a:pPr marL="0" indent="0">
              <a:buNone/>
            </a:pPr>
            <a:r>
              <a:rPr lang="el-GR" sz="1800" dirty="0"/>
              <a:t>     Διεισδύουν  από την αρχική θέση και προκαλούν δευτερογενείς όγκους. Αυτό ονομάζεται μετάσταση.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    Εξαντλούν τον οργανισμό αφού χρειάζονται μεγάλη ποσότητα θρεπτικών ουσιών για την ταχεία ανάπτυξη τους</a:t>
            </a:r>
          </a:p>
          <a:p>
            <a:pPr marL="0" indent="0">
              <a:buNone/>
            </a:pPr>
            <a:endParaRPr lang="el-GR" sz="18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997" y="3910384"/>
            <a:ext cx="3299159" cy="268200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528" y="3915837"/>
            <a:ext cx="3566821" cy="267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95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0460936-9D7C-4056-BADC-BA2B7ADE9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Καρκινογόνα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0D0BC3D-9439-4B90-8F6F-52B5A237C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Διάφοροι φυσικοί, χημικοί και βιολογικοί παράγοντες δρουν ως καρκινογόνα</a:t>
            </a:r>
          </a:p>
          <a:p>
            <a:r>
              <a:rPr lang="el-GR" b="1" dirty="0"/>
              <a:t>Φυσικοί παράγοντες</a:t>
            </a:r>
            <a:r>
              <a:rPr lang="el-GR" dirty="0"/>
              <a:t>: ακτινοβολίες (υπεριώδης, Χ, γ)</a:t>
            </a:r>
          </a:p>
          <a:p>
            <a:r>
              <a:rPr lang="el-GR" b="1" dirty="0"/>
              <a:t>Χημικοί παράγοντες</a:t>
            </a:r>
            <a:r>
              <a:rPr lang="el-GR" dirty="0"/>
              <a:t>: διάφορες χημικές ουσίες που προκαλούν μεταλλάξεις στο DNA</a:t>
            </a:r>
            <a:r>
              <a:rPr lang="en-US" dirty="0"/>
              <a:t> (</a:t>
            </a:r>
            <a:r>
              <a:rPr lang="el-GR" dirty="0"/>
              <a:t>αλκοόλ, αμίαντος, κάπνισμα, </a:t>
            </a:r>
            <a:r>
              <a:rPr lang="el-GR" dirty="0" err="1"/>
              <a:t>αλκυλιωτικοί</a:t>
            </a:r>
            <a:r>
              <a:rPr lang="el-GR" dirty="0"/>
              <a:t> παράγοντες, ρύπανση </a:t>
            </a:r>
            <a:r>
              <a:rPr lang="el-GR" dirty="0" err="1"/>
              <a:t>κ.α</a:t>
            </a:r>
            <a:r>
              <a:rPr lang="el-GR" dirty="0"/>
              <a:t>)</a:t>
            </a:r>
          </a:p>
          <a:p>
            <a:r>
              <a:rPr lang="el-GR" b="1" dirty="0"/>
              <a:t>Βιολογικοί παράγοντες</a:t>
            </a:r>
            <a:r>
              <a:rPr lang="el-GR" dirty="0"/>
              <a:t>: </a:t>
            </a:r>
            <a:r>
              <a:rPr lang="el-GR" dirty="0" err="1"/>
              <a:t>ογκογόνοι</a:t>
            </a:r>
            <a:r>
              <a:rPr lang="el-GR" dirty="0"/>
              <a:t> ιοί  </a:t>
            </a:r>
            <a:r>
              <a:rPr lang="en-US" dirty="0"/>
              <a:t>HIV</a:t>
            </a:r>
            <a:r>
              <a:rPr lang="el-GR" dirty="0"/>
              <a:t>, Ηπατίτιδα Β, Ιός Λευχαιμίας Ανθρώπινου Τ κυττάρου, Ιός </a:t>
            </a:r>
            <a:r>
              <a:rPr lang="en-US" dirty="0"/>
              <a:t>Epstein Barr</a:t>
            </a:r>
            <a:r>
              <a:rPr lang="el-GR" dirty="0"/>
              <a:t>, Ιός των ανθρωπίνων θηλωμάτων </a:t>
            </a:r>
            <a:r>
              <a:rPr lang="en-US" dirty="0"/>
              <a:t>HPV</a:t>
            </a:r>
            <a:r>
              <a:rPr lang="el-GR" dirty="0"/>
              <a:t>, η </a:t>
            </a:r>
            <a:r>
              <a:rPr lang="el-GR" dirty="0" err="1"/>
              <a:t>Ανοσοκαταστολή</a:t>
            </a:r>
            <a:r>
              <a:rPr lang="en-US" dirty="0"/>
              <a:t> </a:t>
            </a:r>
            <a:r>
              <a:rPr lang="el-GR" dirty="0"/>
              <a:t>αλλά και η κληρονομικότητα, όπως και οι τυχαίες μεταλλάξεις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61673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739F547-8CE4-4EA7-AB5E-1C594D6CF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l-GR" sz="4000" dirty="0">
                <a:solidFill>
                  <a:srgbClr val="FFFFFF"/>
                </a:solidFill>
              </a:rPr>
              <a:t>Κυτταρική απόπτωση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F13BB62-FB39-4786-9DC4-6277785B3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765" y="2341848"/>
            <a:ext cx="9708995" cy="4516152"/>
          </a:xfrm>
        </p:spPr>
        <p:txBody>
          <a:bodyPr anchor="ctr">
            <a:noAutofit/>
          </a:bodyPr>
          <a:lstStyle/>
          <a:p>
            <a:r>
              <a:rPr lang="el-GR" sz="2400" dirty="0"/>
              <a:t>Το </a:t>
            </a:r>
            <a:r>
              <a:rPr lang="el-GR" sz="2400" b="1" dirty="0" err="1"/>
              <a:t>αποπτωτικό</a:t>
            </a:r>
            <a:r>
              <a:rPr lang="el-GR" sz="2400" b="1" dirty="0"/>
              <a:t> κύτταρο </a:t>
            </a:r>
            <a:r>
              <a:rPr lang="el-GR" sz="2400" dirty="0"/>
              <a:t>αρχικά αναπτύσσει ακανόνιστα εξογκώματα στην επιφάνεια του και στη συνέχεια συρρικνώνεται και συμπυκνώνεται</a:t>
            </a:r>
          </a:p>
          <a:p>
            <a:r>
              <a:rPr lang="el-GR" sz="2400" dirty="0"/>
              <a:t>Ό </a:t>
            </a:r>
            <a:r>
              <a:rPr lang="el-GR" sz="2400" dirty="0" err="1"/>
              <a:t>κυτταροσκελετός</a:t>
            </a:r>
            <a:r>
              <a:rPr lang="el-GR" sz="2400" dirty="0"/>
              <a:t> καταρρέει, το πυρηνικό περίβλημα αποσυναρμολογείται και το </a:t>
            </a:r>
            <a:r>
              <a:rPr lang="en-US" sz="2400" dirty="0"/>
              <a:t>DNA </a:t>
            </a:r>
            <a:r>
              <a:rPr lang="el-GR" sz="2400" dirty="0"/>
              <a:t>θρυμματίζεται</a:t>
            </a:r>
          </a:p>
          <a:p>
            <a:r>
              <a:rPr lang="el-GR" sz="2400" dirty="0"/>
              <a:t>Προσελκύονται φαγοκύτταρα, συνήθως </a:t>
            </a:r>
            <a:r>
              <a:rPr lang="el-GR" sz="2400" dirty="0" err="1"/>
              <a:t>μακροφάγα</a:t>
            </a:r>
            <a:endParaRPr lang="el-GR" sz="2400" dirty="0"/>
          </a:p>
          <a:p>
            <a:r>
              <a:rPr lang="el-GR" sz="2400" dirty="0"/>
              <a:t>Η απομάκρυνση είναι ταχεία ώστε να μην βλάπτονται γειτονικά κύτταρα ούτε να προκληθεί φλεγμονώδη απάντηση και κυτταρική νέκρωση</a:t>
            </a:r>
          </a:p>
        </p:txBody>
      </p:sp>
    </p:spTree>
    <p:extLst>
      <p:ext uri="{BB962C8B-B14F-4D97-AF65-F5344CB8AC3E}">
        <p14:creationId xmlns:p14="http://schemas.microsoft.com/office/powerpoint/2010/main" val="3915897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41843"/>
            <a:ext cx="2578594" cy="1625884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228" y="3787138"/>
            <a:ext cx="3643200" cy="286000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292" y="3537538"/>
            <a:ext cx="3042900" cy="310960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000" y="1767727"/>
            <a:ext cx="2781794" cy="1606606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59" y="270932"/>
            <a:ext cx="7093032" cy="319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60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B715724-48D2-4BF6-93AE-ACACDC5DD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55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Καρκινογέννεση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 </a:t>
            </a:r>
            <a:r>
              <a:rPr lang="el-GR" u="sng" dirty="0"/>
              <a:t>Μετάλλαξη φυσιολογικών γονιδίων </a:t>
            </a:r>
          </a:p>
          <a:p>
            <a:pPr marL="0" indent="0">
              <a:buNone/>
            </a:pPr>
            <a:r>
              <a:rPr lang="el-GR" dirty="0" err="1"/>
              <a:t>Μεταλλαξιγόνοι</a:t>
            </a:r>
            <a:r>
              <a:rPr lang="el-GR" dirty="0"/>
              <a:t> παράγοντες που προκαλούν </a:t>
            </a:r>
            <a:r>
              <a:rPr lang="el-GR" dirty="0" err="1"/>
              <a:t>καρκινογέννεση</a:t>
            </a:r>
            <a:r>
              <a:rPr lang="el-GR" dirty="0"/>
              <a:t> οδηγούν σε διαδοχικές μεταλλάξεις και:</a:t>
            </a:r>
          </a:p>
          <a:p>
            <a:r>
              <a:rPr lang="el-GR" u="sng" dirty="0"/>
              <a:t>Ενεργοποίηση </a:t>
            </a:r>
            <a:r>
              <a:rPr lang="el-GR" u="sng" dirty="0" err="1"/>
              <a:t>Ογκογονιδίων</a:t>
            </a:r>
            <a:endParaRPr lang="el-GR" u="sng" dirty="0"/>
          </a:p>
          <a:p>
            <a:pPr marL="0" indent="0">
              <a:buNone/>
            </a:pPr>
            <a:r>
              <a:rPr lang="el-GR" dirty="0"/>
              <a:t>   (Προκαλούν απώλεια ελέγχου της κυτταρικής διαίρεσης και ανάπτυξης, έντονη μεταγραφική δραστηριότητα, παρεμπόδιση της απόπτωσης) </a:t>
            </a:r>
          </a:p>
          <a:p>
            <a:r>
              <a:rPr lang="el-GR" u="sng" dirty="0"/>
              <a:t>Απενεργοποίηση </a:t>
            </a:r>
            <a:r>
              <a:rPr lang="el-GR" u="sng" dirty="0" err="1"/>
              <a:t>Ογκοκατασταλτικών</a:t>
            </a:r>
            <a:r>
              <a:rPr lang="el-GR" u="sng" dirty="0"/>
              <a:t> γονίδιων</a:t>
            </a:r>
          </a:p>
          <a:p>
            <a:pPr marL="0" indent="0">
              <a:buNone/>
            </a:pPr>
            <a:r>
              <a:rPr lang="el-GR" dirty="0"/>
              <a:t>  (Επιτηρούν την επιδιόρθωση του DNA, τον έλεγχο του κυτταρικού κύκλου, και την κυτταρική απόπτωση) </a:t>
            </a:r>
          </a:p>
          <a:p>
            <a:pPr marL="0" indent="0">
              <a:buNone/>
            </a:pP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07630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69C00E-8158-47E8-92F5-D3696C2D6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Καρκινογένεση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72FD409-DDB9-4932-8EBE-FA8B62792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l-GR" b="1" dirty="0"/>
              <a:t>Ενεργοποίηση γονιδίων (</a:t>
            </a:r>
            <a:r>
              <a:rPr lang="el-GR" b="1" u="sng" dirty="0" err="1"/>
              <a:t>ογκογονιδίων</a:t>
            </a:r>
            <a:r>
              <a:rPr lang="el-GR" b="1" dirty="0"/>
              <a:t>)</a:t>
            </a:r>
            <a:r>
              <a:rPr lang="el-GR" dirty="0"/>
              <a:t> που ελέγχουν την ανάπτυξη 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  Υποδοχείς αυξητικών παραγόντων (</a:t>
            </a:r>
            <a:r>
              <a:rPr lang="el-GR" dirty="0" err="1"/>
              <a:t>erbA</a:t>
            </a:r>
            <a:r>
              <a:rPr lang="el-GR" dirty="0"/>
              <a:t>, -B, </a:t>
            </a:r>
            <a:r>
              <a:rPr lang="en-US" dirty="0"/>
              <a:t>HER2/</a:t>
            </a:r>
            <a:r>
              <a:rPr lang="el-GR" dirty="0" err="1"/>
              <a:t>neu</a:t>
            </a:r>
            <a:r>
              <a:rPr lang="en-US" dirty="0"/>
              <a:t> </a:t>
            </a:r>
            <a:r>
              <a:rPr lang="el-GR" dirty="0"/>
              <a:t>στο 30% των καρκίνων του μαστού)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  Παράγοντες μεταγωγής μηνυμάτων (</a:t>
            </a:r>
            <a:r>
              <a:rPr lang="el-GR" dirty="0" err="1"/>
              <a:t>src</a:t>
            </a:r>
            <a:r>
              <a:rPr lang="el-GR" dirty="0"/>
              <a:t>, </a:t>
            </a:r>
            <a:r>
              <a:rPr lang="el-GR" dirty="0" err="1"/>
              <a:t>abl</a:t>
            </a:r>
            <a:r>
              <a:rPr lang="el-GR" dirty="0"/>
              <a:t>, </a:t>
            </a:r>
            <a:r>
              <a:rPr lang="el-GR" dirty="0" err="1"/>
              <a:t>ras</a:t>
            </a:r>
            <a:r>
              <a:rPr lang="el-GR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  Μεταγραφικοί παράγοντες (</a:t>
            </a:r>
            <a:r>
              <a:rPr lang="el-GR" dirty="0" err="1"/>
              <a:t>jun</a:t>
            </a:r>
            <a:r>
              <a:rPr lang="el-GR" dirty="0"/>
              <a:t>, </a:t>
            </a:r>
            <a:r>
              <a:rPr lang="el-GR" dirty="0" err="1"/>
              <a:t>fos</a:t>
            </a:r>
            <a:r>
              <a:rPr lang="el-GR" dirty="0"/>
              <a:t> ,</a:t>
            </a:r>
            <a:r>
              <a:rPr lang="el-GR" dirty="0" err="1"/>
              <a:t>myc</a:t>
            </a:r>
            <a:r>
              <a:rPr lang="el-GR" dirty="0"/>
              <a:t>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   Αρχικά πρόκειται για φυσιολογικά γονίδια (</a:t>
            </a:r>
            <a:r>
              <a:rPr lang="el-GR" dirty="0" err="1"/>
              <a:t>πρωτο-ογκογονίδια</a:t>
            </a:r>
            <a:r>
              <a:rPr lang="el-GR" dirty="0"/>
              <a:t>) τα οποία μεταλλάσσονται και προκαλούν καρκίνο</a:t>
            </a:r>
          </a:p>
          <a:p>
            <a:endParaRPr lang="el-GR" dirty="0"/>
          </a:p>
          <a:p>
            <a:r>
              <a:rPr lang="el-GR" b="1" dirty="0"/>
              <a:t>Αδρανοποίηση </a:t>
            </a:r>
            <a:r>
              <a:rPr lang="el-GR" b="1" dirty="0" err="1"/>
              <a:t>ογκοκατασταλτικών</a:t>
            </a:r>
            <a:r>
              <a:rPr lang="el-GR" b="1" dirty="0"/>
              <a:t> γονιδίων </a:t>
            </a:r>
            <a:r>
              <a:rPr lang="el-GR" dirty="0"/>
              <a:t>που παρεμποδίζουν την ανάπτυξη: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p</a:t>
            </a:r>
            <a:r>
              <a:rPr lang="el-GR" dirty="0"/>
              <a:t>53: Αν το DNA δεν μπορεί να επιδιορθωθεί, το p53 φυσιολογικά θα κινήσει τη διαδικασία του κυτταρικού θανάτου</a:t>
            </a: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 Η αδρανοποίηση αυτών των γονιδίων οδηγεί στη συσσώρευση μεταλλάξεων</a:t>
            </a:r>
          </a:p>
          <a:p>
            <a:pPr marL="0" indent="0">
              <a:buNone/>
            </a:pPr>
            <a:endParaRPr lang="el-GR" dirty="0"/>
          </a:p>
          <a:p>
            <a:r>
              <a:rPr lang="el-GR" b="1" dirty="0"/>
              <a:t>Αλλαγές σε γονίδια που ρυθμίζουν την απόπτωση:</a:t>
            </a:r>
            <a:r>
              <a:rPr lang="el-GR" dirty="0"/>
              <a:t> bcl-2, </a:t>
            </a:r>
            <a:r>
              <a:rPr lang="el-GR" dirty="0" err="1"/>
              <a:t>Bax</a:t>
            </a:r>
            <a:r>
              <a:rPr lang="el-GR" dirty="0"/>
              <a:t>, </a:t>
            </a:r>
            <a:r>
              <a:rPr lang="el-GR" dirty="0" err="1"/>
              <a:t>Bid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73347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Καρκινογένεση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 συσσώρευση πολλών μεταλλάξεων είναι απαραίτητη προϋπόθεση για την ανάπτυξη πιο επιθετικών μορφών καρκίνου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60" y="2744129"/>
            <a:ext cx="4943359" cy="185057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549" y="2744129"/>
            <a:ext cx="4863352" cy="182062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960" y="4728057"/>
            <a:ext cx="4988663" cy="1803372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549" y="4701569"/>
            <a:ext cx="4858165" cy="175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93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343" y="966651"/>
            <a:ext cx="9184371" cy="50858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7040" y="365760"/>
            <a:ext cx="5077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Στάδια καρκινικής ανάπτυξης</a:t>
            </a:r>
          </a:p>
        </p:txBody>
      </p:sp>
    </p:spTree>
    <p:extLst>
      <p:ext uri="{BB962C8B-B14F-4D97-AF65-F5344CB8AC3E}">
        <p14:creationId xmlns:p14="http://schemas.microsoft.com/office/powerpoint/2010/main" val="2438711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0CD0D23-A165-421B-B399-431D35F29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</a:t>
            </a:r>
            <a:r>
              <a:rPr lang="el-GR" dirty="0" err="1"/>
              <a:t>αρακτηριστικά</a:t>
            </a:r>
            <a:r>
              <a:rPr lang="el-GR" dirty="0"/>
              <a:t> του καρκινικού κυττάρου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EBA5CA1-B5B1-4997-9154-F503E8A49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Αυτονομία στα μηνύματα ανάπτυξης</a:t>
            </a:r>
          </a:p>
          <a:p>
            <a:r>
              <a:rPr lang="el-GR" dirty="0"/>
              <a:t>Μη ανταπόκριση στα ανασταλτικά μηνύματα της ανάπτυξης </a:t>
            </a:r>
          </a:p>
          <a:p>
            <a:r>
              <a:rPr lang="el-GR" dirty="0"/>
              <a:t>Αποφυγή της απόπτωσης</a:t>
            </a:r>
          </a:p>
          <a:p>
            <a:r>
              <a:rPr lang="el-GR" dirty="0"/>
              <a:t>Ανεξάντλητο δυναμικό πολλαπλασιασμού</a:t>
            </a:r>
          </a:p>
          <a:p>
            <a:r>
              <a:rPr lang="el-GR" dirty="0"/>
              <a:t>Συντηρούμενη </a:t>
            </a:r>
            <a:r>
              <a:rPr lang="el-GR" dirty="0" err="1"/>
              <a:t>αγγειογένεση</a:t>
            </a:r>
            <a:endParaRPr lang="el-GR" dirty="0"/>
          </a:p>
          <a:p>
            <a:r>
              <a:rPr lang="el-GR" dirty="0"/>
              <a:t>Ικανότητα διήθησης και μετάστασης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35620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0B4BA94-674D-4AE6-82F6-8799EADB1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054" y="58381"/>
            <a:ext cx="5308795" cy="637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514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1A9682E-9EC6-43A5-8C97-48164D541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70704" cy="1325563"/>
          </a:xfrm>
        </p:spPr>
        <p:txBody>
          <a:bodyPr>
            <a:normAutofit/>
          </a:bodyPr>
          <a:lstStyle/>
          <a:p>
            <a:pPr algn="ctr"/>
            <a:r>
              <a:rPr lang="el-GR" sz="3200" dirty="0">
                <a:latin typeface="+mn-lt"/>
                <a:cs typeface="Calibri Light" panose="020F0302020204030204" pitchFamily="34" charset="0"/>
              </a:rPr>
              <a:t>1. </a:t>
            </a:r>
            <a:r>
              <a:rPr lang="el-GR" sz="3200" dirty="0" err="1">
                <a:latin typeface="+mn-lt"/>
                <a:cs typeface="Calibri Light" panose="020F0302020204030204" pitchFamily="34" charset="0"/>
              </a:rPr>
              <a:t>Ογκογονίδια</a:t>
            </a:r>
            <a:r>
              <a:rPr lang="el-GR" sz="3200" dirty="0">
                <a:latin typeface="+mn-lt"/>
                <a:cs typeface="Calibri Light" panose="020F0302020204030204" pitchFamily="34" charset="0"/>
              </a:rPr>
              <a:t> που προάγουν τον ανεξέλεγκτο </a:t>
            </a:r>
            <a:br>
              <a:rPr lang="el-GR" sz="3200" dirty="0">
                <a:latin typeface="+mn-lt"/>
                <a:cs typeface="Calibri Light" panose="020F0302020204030204" pitchFamily="34" charset="0"/>
              </a:rPr>
            </a:br>
            <a:r>
              <a:rPr lang="el-GR" sz="3200" dirty="0">
                <a:latin typeface="+mn-lt"/>
                <a:cs typeface="Calibri Light" panose="020F0302020204030204" pitchFamily="34" charset="0"/>
              </a:rPr>
              <a:t>πολλαπλασιασμό - αυτονομία μηνυμάτων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75C984C-E62F-4D52-90AB-D03D1056C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l-GR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Ογκογονίδια</a:t>
            </a:r>
            <a:r>
              <a:rPr lang="el-GR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(μεταλλάξεις </a:t>
            </a:r>
            <a:r>
              <a:rPr lang="el-GR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πρωτο-ογκογονιδίων</a:t>
            </a:r>
            <a:r>
              <a:rPr lang="el-GR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Αυξητικοί παράγοντες</a:t>
            </a:r>
            <a:r>
              <a:rPr lang="el-GR" sz="2800" b="1" dirty="0"/>
              <a:t> </a:t>
            </a:r>
            <a:r>
              <a:rPr lang="el-GR" sz="2800" dirty="0"/>
              <a:t>(τα καρκινικά κύτταρα συνθέτουν αυξητικούς παράγοντες, π.χ. </a:t>
            </a:r>
            <a:r>
              <a:rPr lang="en-US" sz="2800" dirty="0"/>
              <a:t>PDGF</a:t>
            </a:r>
            <a:r>
              <a:rPr lang="el-GR" sz="2800" dirty="0"/>
              <a:t> από </a:t>
            </a:r>
            <a:r>
              <a:rPr lang="el-GR" sz="2800" dirty="0" err="1"/>
              <a:t>γλοιοβλαστώματα</a:t>
            </a:r>
            <a:r>
              <a:rPr lang="en-US" sz="2800" dirty="0"/>
              <a:t> </a:t>
            </a:r>
            <a:r>
              <a:rPr lang="el-GR" sz="2800" dirty="0"/>
              <a:t>και </a:t>
            </a:r>
            <a:r>
              <a:rPr lang="en-US" sz="2800" dirty="0"/>
              <a:t>TGF-a</a:t>
            </a:r>
            <a:r>
              <a:rPr lang="el-GR" sz="2800" dirty="0"/>
              <a:t> από σαρκώματα)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Υποδοχείς αυξητικών παραγόντων</a:t>
            </a:r>
            <a:r>
              <a:rPr lang="el-GR" sz="2800" b="1" dirty="0"/>
              <a:t> </a:t>
            </a:r>
            <a:r>
              <a:rPr lang="el-GR" sz="2800" dirty="0"/>
              <a:t>(μεταλλάξεις ή </a:t>
            </a:r>
            <a:r>
              <a:rPr lang="el-GR" sz="2800" dirty="0" err="1"/>
              <a:t>υπερ</a:t>
            </a:r>
            <a:r>
              <a:rPr lang="el-GR" sz="2800" dirty="0"/>
              <a:t>-έκφραση υποδοχέων, π.χ. Ε</a:t>
            </a:r>
            <a:r>
              <a:rPr lang="en-US" sz="2800" dirty="0"/>
              <a:t>GFR, c-erbB2</a:t>
            </a:r>
            <a:r>
              <a:rPr lang="el-GR" sz="2800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Πρωτεΐνες μεταγωγής σήματος</a:t>
            </a:r>
            <a:r>
              <a:rPr lang="el-GR" sz="2800" b="1" dirty="0"/>
              <a:t> </a:t>
            </a:r>
            <a:r>
              <a:rPr lang="el-GR" sz="2800" dirty="0"/>
              <a:t>(π.χ. το 30% των καρκίνων έχει </a:t>
            </a:r>
            <a:r>
              <a:rPr lang="el-GR" sz="2800" dirty="0" err="1"/>
              <a:t>μεταλλάλεις</a:t>
            </a:r>
            <a:r>
              <a:rPr lang="el-GR" sz="2800" dirty="0"/>
              <a:t> </a:t>
            </a:r>
            <a:r>
              <a:rPr lang="en-US" sz="2800" dirty="0"/>
              <a:t>RAS</a:t>
            </a:r>
            <a:r>
              <a:rPr lang="el-GR" sz="2800" dirty="0"/>
              <a:t>, μεταλλάξεις του </a:t>
            </a:r>
            <a:r>
              <a:rPr lang="el-GR" sz="2800" dirty="0" err="1"/>
              <a:t>πρωτο-ογκογονιδίου</a:t>
            </a:r>
            <a:r>
              <a:rPr lang="el-GR" sz="2800" dirty="0"/>
              <a:t> </a:t>
            </a:r>
            <a:r>
              <a:rPr lang="en-US" sz="2800" dirty="0"/>
              <a:t>ABL </a:t>
            </a:r>
            <a:r>
              <a:rPr lang="el-GR" dirty="0"/>
              <a:t>το οποίο κωδικοποιεί μια </a:t>
            </a:r>
            <a:r>
              <a:rPr lang="el-GR" dirty="0" err="1"/>
              <a:t>κυτοροπλασματική</a:t>
            </a:r>
            <a:r>
              <a:rPr lang="el-GR" dirty="0"/>
              <a:t> και πυρηνική πρωτεΐνη </a:t>
            </a:r>
            <a:r>
              <a:rPr lang="el-GR" dirty="0" err="1"/>
              <a:t>κινάση</a:t>
            </a:r>
            <a:r>
              <a:rPr lang="el-GR" dirty="0"/>
              <a:t> </a:t>
            </a:r>
            <a:r>
              <a:rPr lang="el-GR" dirty="0" err="1"/>
              <a:t>τυροσίνης</a:t>
            </a:r>
            <a:r>
              <a:rPr lang="el-GR" dirty="0"/>
              <a:t> </a:t>
            </a:r>
            <a:r>
              <a:rPr lang="en-US" dirty="0"/>
              <a:t>ABL 1</a:t>
            </a:r>
            <a:r>
              <a:rPr lang="en-US" sz="2800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Πυρηνικοί μεταγραφικοί παράγοντες</a:t>
            </a:r>
            <a:r>
              <a:rPr lang="el-GR" sz="2800" b="1" dirty="0"/>
              <a:t> </a:t>
            </a:r>
            <a:r>
              <a:rPr lang="el-GR" sz="2800" dirty="0"/>
              <a:t>(</a:t>
            </a:r>
            <a:r>
              <a:rPr lang="en-US" sz="2800" dirty="0"/>
              <a:t>MYC, MYB, JUN, FOS)</a:t>
            </a:r>
            <a:r>
              <a:rPr lang="el-GR" sz="2800" dirty="0"/>
              <a:t> π.χ. απορρύθμιση </a:t>
            </a:r>
            <a:r>
              <a:rPr lang="en-US" sz="2800" dirty="0"/>
              <a:t>MYC</a:t>
            </a:r>
            <a:r>
              <a:rPr lang="el-GR" sz="2800" dirty="0"/>
              <a:t> λόγω </a:t>
            </a:r>
            <a:r>
              <a:rPr lang="en-US" sz="2800" dirty="0"/>
              <a:t>t(8;14)</a:t>
            </a:r>
            <a:r>
              <a:rPr lang="el-GR" sz="2800" dirty="0"/>
              <a:t> οδηγεί σε λέμφωμα </a:t>
            </a:r>
            <a:r>
              <a:rPr lang="en-US" sz="2800" dirty="0"/>
              <a:t>Burkitt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Κυκλίνες</a:t>
            </a:r>
            <a:r>
              <a:rPr lang="el-GR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και </a:t>
            </a:r>
            <a:r>
              <a:rPr lang="el-GR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κυκλινοεξαρτώμενες</a:t>
            </a:r>
            <a:r>
              <a:rPr lang="el-GR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l-GR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κινάσες</a:t>
            </a:r>
            <a:endParaRPr lang="en-US" sz="2800" b="1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647739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62E2C07-06E8-484E-9670-9B04C18FC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295" y="643466"/>
            <a:ext cx="740341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73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7DC89C5-BB84-4BC6-A7E9-DF121964D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596" y="643466"/>
            <a:ext cx="675280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825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990" y="1006863"/>
            <a:ext cx="8527003" cy="55355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7406" y="348343"/>
            <a:ext cx="7464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/>
              <a:t>Οι </a:t>
            </a:r>
            <a:r>
              <a:rPr lang="en-US" sz="2800" dirty="0"/>
              <a:t>RAS </a:t>
            </a:r>
            <a:r>
              <a:rPr lang="el-GR" sz="2800" dirty="0"/>
              <a:t>μεταλλάζεις οδηγούν σε </a:t>
            </a:r>
            <a:r>
              <a:rPr lang="el-GR" sz="2800" dirty="0" err="1"/>
              <a:t>καρκινογέννεση</a:t>
            </a:r>
            <a:r>
              <a:rPr lang="el-GR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64236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966" y="1176332"/>
            <a:ext cx="7120880" cy="51947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0049" y="358807"/>
            <a:ext cx="9438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/>
              <a:t>Απορρύθμιση του κυτταρικού κύκλου οδηγεί σε καρκινογένεση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910" y="2102601"/>
            <a:ext cx="23100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/>
              <a:t>Μεταλλάξεις 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000" dirty="0"/>
              <a:t> </a:t>
            </a:r>
            <a:r>
              <a:rPr lang="el-GR" sz="2000" dirty="0" err="1"/>
              <a:t>κινασών</a:t>
            </a:r>
            <a:r>
              <a:rPr lang="el-GR" sz="2000" dirty="0"/>
              <a:t>  </a:t>
            </a:r>
            <a:r>
              <a:rPr lang="en-US" sz="2000" dirty="0"/>
              <a:t>CDK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000" dirty="0"/>
              <a:t> </a:t>
            </a:r>
            <a:r>
              <a:rPr lang="el-GR" sz="2000" dirty="0" err="1"/>
              <a:t>κυκλινών</a:t>
            </a:r>
            <a:endParaRPr lang="el-GR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000" dirty="0"/>
              <a:t>αναστολέων τους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87840" y="3056708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(+) ρύθμιση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87840" y="4014651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(-) ρύθμιση</a:t>
            </a:r>
          </a:p>
        </p:txBody>
      </p:sp>
    </p:spTree>
    <p:extLst>
      <p:ext uri="{BB962C8B-B14F-4D97-AF65-F5344CB8AC3E}">
        <p14:creationId xmlns:p14="http://schemas.microsoft.com/office/powerpoint/2010/main" val="40717941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57DC1E-BAD4-4800-A358-030D3413E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/>
              <a:t>2.Τα κύτταρα δεν ανταποκρίνονται στα ανασταλτικά μηνύματα της ανάπτυξης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3367B5E-E4E8-4FE9-9266-7B894B044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l-GR" sz="24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Ογκοκατασταλτικά</a:t>
            </a:r>
            <a:r>
              <a:rPr lang="el-GR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l-GR" sz="24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γονιδία</a:t>
            </a:r>
            <a:r>
              <a:rPr lang="en-US" sz="2400" b="1" dirty="0"/>
              <a:t>: </a:t>
            </a:r>
            <a:r>
              <a:rPr lang="el-GR" sz="2400" dirty="0"/>
              <a:t>παρέχουν αναστολή στον κυτταρικό </a:t>
            </a:r>
            <a:r>
              <a:rPr lang="el-GR" sz="2400" dirty="0" err="1"/>
              <a:t>πολ</a:t>
            </a:r>
            <a:r>
              <a:rPr lang="el-GR" sz="2400" dirty="0"/>
              <a:t>/</a:t>
            </a:r>
            <a:r>
              <a:rPr lang="el-GR" sz="2400" dirty="0" err="1"/>
              <a:t>μό</a:t>
            </a:r>
            <a:r>
              <a:rPr lang="el-GR" sz="2400" dirty="0"/>
              <a:t> 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el-GR" b="1" dirty="0"/>
              <a:t>Γονίδιο 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RB</a:t>
            </a:r>
            <a:r>
              <a:rPr lang="el-GR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:</a:t>
            </a:r>
            <a:r>
              <a:rPr lang="en-US" b="1" dirty="0"/>
              <a:t> </a:t>
            </a:r>
            <a:r>
              <a:rPr lang="el-GR" dirty="0"/>
              <a:t>και ρύθμιση του κυτταρικού κύκλου</a:t>
            </a: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el-GR" dirty="0"/>
              <a:t>    και της μεταγραφικής δραστηριότητας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TP53</a:t>
            </a:r>
            <a:r>
              <a:rPr lang="en-US" dirty="0"/>
              <a:t>: </a:t>
            </a:r>
            <a:r>
              <a:rPr lang="el-GR" dirty="0"/>
              <a:t>Έλεγχος βλαβών του </a:t>
            </a:r>
            <a:r>
              <a:rPr lang="el-GR" dirty="0" err="1"/>
              <a:t>γονιδιώματος</a:t>
            </a:r>
            <a:r>
              <a:rPr lang="el-GR" dirty="0"/>
              <a:t> </a:t>
            </a: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el-GR" dirty="0"/>
              <a:t>    Πάνω από το 50% των καρκίνων</a:t>
            </a:r>
            <a:endParaRPr lang="en-US" dirty="0"/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el-GR" dirty="0"/>
              <a:t>Μονοπάτι του 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TGF-</a:t>
            </a:r>
            <a:r>
              <a:rPr lang="el-GR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β</a:t>
            </a:r>
          </a:p>
          <a:p>
            <a:pPr marL="228600" lvl="1">
              <a:spcBef>
                <a:spcPts val="1000"/>
              </a:spcBef>
            </a:pPr>
            <a:r>
              <a:rPr lang="el-GR" sz="2400" dirty="0"/>
              <a:t>Η μετάλλαξη και των 2 αντιγράφων αυτών των γονιδίων 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l-GR" dirty="0"/>
              <a:t>    </a:t>
            </a:r>
            <a:r>
              <a:rPr lang="el-GR" sz="2400" dirty="0"/>
              <a:t>οδηγεί σε πλήρη απώλεια τους μηχανισμούς ελέγχου</a:t>
            </a:r>
          </a:p>
          <a:p>
            <a:pPr marL="342900" lvl="1" indent="-3429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l-GR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Οικογενής</a:t>
            </a:r>
            <a:r>
              <a:rPr lang="el-G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l-GR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αδενωματώδης</a:t>
            </a:r>
            <a:r>
              <a:rPr lang="el-G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l-GR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πολυποδίαση</a:t>
            </a:r>
            <a:r>
              <a:rPr lang="el-G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του παχέος εντέρου (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FAP)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el-G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el-G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μεταλλάξεις στο γονίδιο 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APC</a:t>
            </a:r>
            <a:r>
              <a:rPr lang="el-G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marL="342900" lvl="1" indent="-3429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l-G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Πολλοί 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DNA </a:t>
            </a:r>
            <a:r>
              <a:rPr lang="el-GR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ογκογόνοι</a:t>
            </a:r>
            <a:r>
              <a:rPr lang="el-G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ιοί (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HPV, HBV, EBV) </a:t>
            </a:r>
            <a:r>
              <a:rPr lang="el-G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μπορούν να </a:t>
            </a: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0" lvl="1" indent="0">
              <a:spcBef>
                <a:spcPts val="1000"/>
              </a:spcBef>
              <a:buNone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 </a:t>
            </a:r>
            <a:r>
              <a:rPr lang="el-G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εξουδετερώσουν την ανασταλτική δράση  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RB </a:t>
            </a:r>
            <a:r>
              <a:rPr lang="el-G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και 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p53</a:t>
            </a:r>
            <a:endParaRPr lang="el-GR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endParaRPr lang="el-GR" sz="24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867" y="2168435"/>
            <a:ext cx="3983994" cy="163861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5494" y="3927566"/>
            <a:ext cx="3269290" cy="238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51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1D1AABE-B133-414A-AB7E-EB5BFE2A4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3. Απώλεια της κυτταρικής απόπτωσης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40C1A8-CD4D-4376-B97E-32D6A7775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41505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   Τα καρκινικά κύτταρα διαφεύγουν τον προγραμματισμένο κυτταρικό θάνατο</a:t>
            </a:r>
          </a:p>
          <a:p>
            <a:r>
              <a:rPr lang="el-GR" dirty="0"/>
              <a:t>Μειωμένα επίπεδα </a:t>
            </a:r>
            <a:r>
              <a:rPr lang="el-GR" b="1" dirty="0"/>
              <a:t>υποδοχέα </a:t>
            </a:r>
            <a:r>
              <a:rPr lang="en-US" b="1" dirty="0" err="1"/>
              <a:t>Fas</a:t>
            </a:r>
            <a:endParaRPr lang="en-US" b="1" dirty="0"/>
          </a:p>
          <a:p>
            <a:r>
              <a:rPr lang="el-GR" dirty="0"/>
              <a:t>Μειωμένα επίπεδα </a:t>
            </a:r>
            <a:r>
              <a:rPr lang="en-US" b="1" dirty="0" err="1"/>
              <a:t>Bax</a:t>
            </a:r>
            <a:endParaRPr lang="en-US" b="1" dirty="0"/>
          </a:p>
          <a:p>
            <a:r>
              <a:rPr lang="el-GR" dirty="0"/>
              <a:t>Μειωμένη απελευθέρωση </a:t>
            </a:r>
            <a:r>
              <a:rPr lang="el-GR" b="1" dirty="0"/>
              <a:t>κυτοχρώματος </a:t>
            </a:r>
            <a:r>
              <a:rPr lang="en-US" b="1" dirty="0"/>
              <a:t>c</a:t>
            </a:r>
            <a:r>
              <a:rPr lang="en-US" dirty="0"/>
              <a:t> </a:t>
            </a:r>
            <a:r>
              <a:rPr lang="el-GR" dirty="0"/>
              <a:t>και </a:t>
            </a:r>
            <a:r>
              <a:rPr lang="en-US" b="1" dirty="0"/>
              <a:t>APAF</a:t>
            </a:r>
            <a:endParaRPr lang="el-GR" b="1" dirty="0"/>
          </a:p>
          <a:p>
            <a:r>
              <a:rPr lang="el-GR" dirty="0" err="1"/>
              <a:t>Υπερέκφραση</a:t>
            </a:r>
            <a:r>
              <a:rPr lang="el-GR" dirty="0"/>
              <a:t> του αναστολέα της απόπτωσης  </a:t>
            </a:r>
            <a:r>
              <a:rPr lang="en-US" b="1" dirty="0"/>
              <a:t>Bcl-2</a:t>
            </a:r>
            <a:endParaRPr lang="el-GR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Συνολική θετική ρύθμιση της αναστολής της απόπτωσης</a:t>
            </a:r>
          </a:p>
        </p:txBody>
      </p:sp>
    </p:spTree>
    <p:extLst>
      <p:ext uri="{BB962C8B-B14F-4D97-AF65-F5344CB8AC3E}">
        <p14:creationId xmlns:p14="http://schemas.microsoft.com/office/powerpoint/2010/main" val="30642564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BCF9781-1FBF-4788-9F68-D85E48BDB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7" y="643466"/>
            <a:ext cx="7428086" cy="55710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6435" y="643466"/>
            <a:ext cx="420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/>
              <a:t>(-)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161" y="2858129"/>
            <a:ext cx="542591" cy="57087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570" y="4017025"/>
            <a:ext cx="542591" cy="536494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767" y="2607070"/>
            <a:ext cx="542591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393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32B180D-9DF3-4981-A3B8-9DD9B4895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51640"/>
          </a:xfrm>
        </p:spPr>
        <p:txBody>
          <a:bodyPr/>
          <a:lstStyle/>
          <a:p>
            <a:r>
              <a:rPr lang="el-GR" dirty="0"/>
              <a:t>4. Υψηλό δυναμικό </a:t>
            </a:r>
            <a:r>
              <a:rPr lang="el-GR" dirty="0" err="1"/>
              <a:t>πολ</a:t>
            </a:r>
            <a:r>
              <a:rPr lang="el-GR" dirty="0"/>
              <a:t>/μού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4D7B954-7D14-4D90-8C70-A16D315C6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9974" cy="4351338"/>
          </a:xfrm>
        </p:spPr>
        <p:txBody>
          <a:bodyPr/>
          <a:lstStyle/>
          <a:p>
            <a:r>
              <a:rPr lang="el-GR" dirty="0"/>
              <a:t>Τα ανθρώπινα κύτταρα διαθέτουν ικανότητα μέχρι 50 έως 90 διαιρέσεων </a:t>
            </a:r>
          </a:p>
          <a:p>
            <a:r>
              <a:rPr lang="el-GR" dirty="0"/>
              <a:t>Με τη διαδικασία γήρανσης υφίσταται  μείωση του μήκους του </a:t>
            </a:r>
            <a:r>
              <a:rPr lang="el-GR" b="1" dirty="0" err="1"/>
              <a:t>τελομεριδίου</a:t>
            </a:r>
            <a:r>
              <a:rPr lang="el-GR" dirty="0"/>
              <a:t> στα άκρα των χρωμοσωμάτων</a:t>
            </a:r>
          </a:p>
          <a:p>
            <a:r>
              <a:rPr lang="el-GR" dirty="0"/>
              <a:t>Τα καρκινικά κύτταρα αποφεύγουν την κυτταρική γήρανση και αναπτύσσουν ανάλογους μηχανισμούς διατήρησης της δραστικότητας της </a:t>
            </a:r>
            <a:r>
              <a:rPr lang="el-GR" b="1" dirty="0" err="1"/>
              <a:t>τελομεράσης</a:t>
            </a:r>
            <a:r>
              <a:rPr lang="el-GR" dirty="0"/>
              <a:t> όπως στα αρχέγονα κύτταρα (</a:t>
            </a:r>
            <a:r>
              <a:rPr lang="en-US" dirty="0"/>
              <a:t>stem cells)</a:t>
            </a:r>
            <a:endParaRPr lang="el-GR" dirty="0"/>
          </a:p>
          <a:p>
            <a:r>
              <a:rPr lang="el-GR" dirty="0"/>
              <a:t>Η </a:t>
            </a:r>
            <a:r>
              <a:rPr lang="el-GR" b="1" dirty="0"/>
              <a:t>διατήρηση του </a:t>
            </a:r>
            <a:r>
              <a:rPr lang="el-GR" b="1" dirty="0" err="1"/>
              <a:t>τελομεριδίου</a:t>
            </a:r>
            <a:r>
              <a:rPr lang="el-GR" b="1" dirty="0"/>
              <a:t> </a:t>
            </a:r>
            <a:r>
              <a:rPr lang="el-GR" dirty="0"/>
              <a:t>παρατηρείται σε όλους τους τύπους των καρκίνων (στο 85-95% αυτό συμβαίνει λόγω έκφρασης του ενζύμου </a:t>
            </a:r>
            <a:r>
              <a:rPr lang="el-GR" dirty="0" err="1"/>
              <a:t>τελομεράση</a:t>
            </a:r>
            <a:r>
              <a:rPr lang="el-GR" dirty="0"/>
              <a:t>)</a:t>
            </a:r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721776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66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70566E76-A1FE-4E4D-98B1-E578F2F2D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25305"/>
            <a:ext cx="10905066" cy="46073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7978E8-4C5C-4FB8-8ACF-00A5F6CACA30}"/>
              </a:ext>
            </a:extLst>
          </p:cNvPr>
          <p:cNvSpPr txBox="1"/>
          <p:nvPr/>
        </p:nvSpPr>
        <p:spPr>
          <a:xfrm>
            <a:off x="1933957" y="5731067"/>
            <a:ext cx="8324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Ενεργοποίηση του ενζύμου </a:t>
            </a:r>
            <a:r>
              <a:rPr lang="el-GR" b="1" dirty="0" err="1"/>
              <a:t>τελομεράση</a:t>
            </a:r>
            <a:r>
              <a:rPr lang="el-GR" dirty="0"/>
              <a:t> το οποίο διατηρεί φυσιολογικό το μήκος του </a:t>
            </a:r>
            <a:r>
              <a:rPr lang="el-GR" dirty="0" err="1"/>
              <a:t>τελομεριδίου</a:t>
            </a:r>
            <a:r>
              <a:rPr lang="el-GR" dirty="0"/>
              <a:t> προσθέτοντας DNA αλληλουχίες (TTAGGG) στα </a:t>
            </a:r>
            <a:r>
              <a:rPr lang="el-GR" b="1" dirty="0" err="1"/>
              <a:t>τελομερίδια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6653908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1BEB4FB-7CFB-4E7A-AB79-FD44A365E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5.Καρκινική </a:t>
            </a:r>
            <a:r>
              <a:rPr lang="el-GR" dirty="0" err="1"/>
              <a:t>αγγειογένεση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3A6B5D3-1819-4A3A-B09C-48FAEA044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139" y="1825625"/>
            <a:ext cx="5893904" cy="4351338"/>
          </a:xfrm>
        </p:spPr>
        <p:txBody>
          <a:bodyPr/>
          <a:lstStyle/>
          <a:p>
            <a:pPr eaLnBrk="1" hangingPunct="1">
              <a:defRPr/>
            </a:pPr>
            <a:r>
              <a:rPr lang="el-GR" sz="20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Αγγειογενετικοί</a:t>
            </a:r>
            <a:r>
              <a:rPr lang="el-GR" sz="2000" b="1" dirty="0"/>
              <a:t> παράγοντες: </a:t>
            </a:r>
            <a:r>
              <a:rPr lang="el-GR" sz="2000" dirty="0"/>
              <a:t>παράγονται από  τα κύτταρα του όγκου ή από τα φλεγμονώδη κύτταρα που διηθούν τους όγκους (VEGF, </a:t>
            </a:r>
            <a:r>
              <a:rPr lang="el-GR" sz="2000" dirty="0" err="1"/>
              <a:t>bFGF</a:t>
            </a:r>
            <a:r>
              <a:rPr lang="el-GR" sz="2000" dirty="0"/>
              <a:t>) </a:t>
            </a:r>
          </a:p>
          <a:p>
            <a:pPr lvl="1" eaLnBrk="1" hangingPunct="1">
              <a:buFont typeface="Wingdings" panose="05000000000000000000" pitchFamily="2" charset="2"/>
              <a:buChar char="ü"/>
              <a:defRPr/>
            </a:pPr>
            <a:r>
              <a:rPr lang="el-GR" sz="2000" dirty="0"/>
              <a:t>Η </a:t>
            </a:r>
            <a:r>
              <a:rPr lang="el-GR" sz="2000" u="sng" dirty="0" err="1"/>
              <a:t>υποξία</a:t>
            </a:r>
            <a:r>
              <a:rPr lang="el-GR" sz="2000" dirty="0"/>
              <a:t> εισάγει την </a:t>
            </a:r>
            <a:r>
              <a:rPr lang="el-GR" sz="2000" dirty="0" err="1"/>
              <a:t>αγγειογένεση</a:t>
            </a:r>
            <a:r>
              <a:rPr lang="el-GR" sz="2000" dirty="0"/>
              <a:t> μέσω του </a:t>
            </a:r>
            <a:r>
              <a:rPr lang="en-US" sz="2000" dirty="0"/>
              <a:t>hypoxia</a:t>
            </a:r>
            <a:r>
              <a:rPr lang="el-GR" sz="2000" dirty="0"/>
              <a:t> </a:t>
            </a:r>
            <a:r>
              <a:rPr lang="en-US" sz="2000" dirty="0"/>
              <a:t>inducible factor-1 (HIF-1) </a:t>
            </a:r>
            <a:endParaRPr lang="el-GR" sz="2000" dirty="0"/>
          </a:p>
          <a:p>
            <a:pPr lvl="1" eaLnBrk="1" hangingPunct="1">
              <a:buFont typeface="Wingdings" panose="05000000000000000000" pitchFamily="2" charset="2"/>
              <a:buChar char="ü"/>
              <a:defRPr/>
            </a:pPr>
            <a:r>
              <a:rPr lang="el-GR" sz="2000" dirty="0" err="1"/>
              <a:t>Ογκοκατασταλτικό</a:t>
            </a:r>
            <a:r>
              <a:rPr lang="el-GR" sz="2000" dirty="0"/>
              <a:t> γονίδιο </a:t>
            </a:r>
            <a:r>
              <a:rPr lang="en-US" sz="2000" dirty="0"/>
              <a:t>VHL: </a:t>
            </a:r>
            <a:r>
              <a:rPr lang="el-GR" sz="2000" dirty="0"/>
              <a:t>διασπά τον </a:t>
            </a:r>
            <a:r>
              <a:rPr lang="en-US" sz="2000" dirty="0"/>
              <a:t>HIF-1 </a:t>
            </a:r>
            <a:r>
              <a:rPr lang="el-GR" sz="2000" dirty="0"/>
              <a:t>σε φυσιολογικές συνθήκες</a:t>
            </a:r>
          </a:p>
          <a:p>
            <a:pPr lvl="1" eaLnBrk="1" hangingPunct="1">
              <a:buFont typeface="Wingdings" panose="05000000000000000000" pitchFamily="2" charset="2"/>
              <a:buChar char="ü"/>
              <a:defRPr/>
            </a:pPr>
            <a:r>
              <a:rPr lang="el-GR" sz="2000" dirty="0"/>
              <a:t>Μεταλλάξεις του γονιδίου </a:t>
            </a:r>
            <a:r>
              <a:rPr lang="en-US" sz="2000" dirty="0"/>
              <a:t>VHL (</a:t>
            </a:r>
            <a:r>
              <a:rPr lang="el-GR" sz="2000" dirty="0"/>
              <a:t>καρκίνος νεφρού, αιμαγγειώματα)</a:t>
            </a:r>
          </a:p>
          <a:p>
            <a:pPr eaLnBrk="1" hangingPunct="1">
              <a:defRPr/>
            </a:pPr>
            <a:r>
              <a:rPr lang="el-GR" sz="20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Αντιαγγειογενετικοί</a:t>
            </a:r>
            <a:r>
              <a:rPr lang="el-GR" sz="2000" b="1" dirty="0"/>
              <a:t> παράγοντες: </a:t>
            </a:r>
            <a:r>
              <a:rPr lang="el-GR" sz="2000" dirty="0" err="1"/>
              <a:t>Αγγειοστατίνη</a:t>
            </a:r>
            <a:r>
              <a:rPr lang="el-GR" sz="2000" dirty="0"/>
              <a:t>, </a:t>
            </a:r>
            <a:r>
              <a:rPr lang="el-GR" sz="2000" dirty="0" err="1"/>
              <a:t>ενδοστατίνη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A59FBA73-0851-431C-BF05-C30DEB6CD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573" y="1995826"/>
            <a:ext cx="5466353" cy="401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051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122BF8B-5AFF-410E-9A35-CFA328D90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/>
          <a:lstStyle/>
          <a:p>
            <a:r>
              <a:rPr lang="el-GR" dirty="0"/>
              <a:t>6.Μετανάστευση των καρκινικών κυττάρων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3775357-7B61-4D36-862F-D9E8F7FD5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7282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ct val="0"/>
              </a:spcBef>
            </a:pPr>
            <a:r>
              <a:rPr lang="el-GR" altLang="el-GR" sz="2800" dirty="0">
                <a:effectLst/>
              </a:rPr>
              <a:t>Αρκετά μόρια παίζουν ρόλο στη μετανάστευση των καρκινικών κυττάρων όπως:</a:t>
            </a:r>
          </a:p>
          <a:p>
            <a:pPr marL="0" indent="0">
              <a:spcBef>
                <a:spcPct val="0"/>
              </a:spcBef>
              <a:buNone/>
            </a:pPr>
            <a:endParaRPr lang="el-GR" altLang="el-GR" sz="2800" dirty="0">
              <a:effectLst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l-GR" altLang="el-GR" b="1" dirty="0" err="1"/>
              <a:t>Κ</a:t>
            </a:r>
            <a:r>
              <a:rPr lang="el-GR" altLang="el-GR" sz="2800" b="1" dirty="0" err="1">
                <a:effectLst/>
              </a:rPr>
              <a:t>υτταροκίνες</a:t>
            </a:r>
            <a:r>
              <a:rPr lang="el-GR" altLang="el-GR" sz="2800" dirty="0">
                <a:effectLst/>
              </a:rPr>
              <a:t> που προέρχονται από τα καρκινικά κύτταρα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l-GR" altLang="el-GR" sz="2800" dirty="0">
              <a:effectLst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l-GR" altLang="el-GR" b="1" dirty="0"/>
              <a:t>Α</a:t>
            </a:r>
            <a:r>
              <a:rPr lang="el-GR" altLang="el-GR" sz="2800" b="1" dirty="0">
                <a:effectLst/>
              </a:rPr>
              <a:t>υξητικοί παράγοντες</a:t>
            </a:r>
            <a:r>
              <a:rPr lang="el-GR" altLang="el-GR" sz="2800" dirty="0">
                <a:effectLst/>
              </a:rPr>
              <a:t> (π.χ. </a:t>
            </a:r>
            <a:r>
              <a:rPr lang="en-US" altLang="el-GR" sz="2800" dirty="0">
                <a:effectLst/>
              </a:rPr>
              <a:t>Insulin-like growth factors I </a:t>
            </a:r>
            <a:r>
              <a:rPr lang="el-GR" altLang="el-GR" sz="2800" dirty="0">
                <a:effectLst/>
              </a:rPr>
              <a:t>και ΙΙ) οι οποίοι έχουν </a:t>
            </a:r>
            <a:r>
              <a:rPr lang="el-GR" altLang="el-GR" sz="2800" dirty="0" err="1">
                <a:effectLst/>
              </a:rPr>
              <a:t>αγγειογενετικές</a:t>
            </a:r>
            <a:r>
              <a:rPr lang="el-GR" altLang="el-GR" sz="2800" dirty="0">
                <a:effectLst/>
              </a:rPr>
              <a:t> και </a:t>
            </a:r>
            <a:r>
              <a:rPr lang="el-GR" altLang="el-GR" sz="2800" dirty="0" err="1">
                <a:effectLst/>
              </a:rPr>
              <a:t>χημειοτακτικές</a:t>
            </a:r>
            <a:r>
              <a:rPr lang="el-GR" altLang="el-GR" sz="2800" dirty="0">
                <a:effectLst/>
              </a:rPr>
              <a:t> ιδιότητες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altLang="el-GR" sz="2800" dirty="0">
              <a:effectLst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l-GR" altLang="el-GR" u="sng" dirty="0"/>
              <a:t>Αποδόμηση της μεσοκυττάριας ουσίας (ECM) </a:t>
            </a:r>
            <a:r>
              <a:rPr lang="el-GR" altLang="el-GR" dirty="0"/>
              <a:t>με ένζυμα όπως </a:t>
            </a:r>
            <a:r>
              <a:rPr lang="el-GR" altLang="el-GR" dirty="0" err="1"/>
              <a:t>κολλαγενάσες</a:t>
            </a:r>
            <a:r>
              <a:rPr lang="el-GR" altLang="el-GR" dirty="0"/>
              <a:t>, </a:t>
            </a:r>
            <a:r>
              <a:rPr lang="el-GR" altLang="el-GR" dirty="0" err="1"/>
              <a:t>μεταλοπρωτεΐνασες</a:t>
            </a:r>
            <a:r>
              <a:rPr lang="el-GR" altLang="el-GR" dirty="0"/>
              <a:t>, </a:t>
            </a:r>
            <a:r>
              <a:rPr lang="el-GR" altLang="el-GR" dirty="0" err="1"/>
              <a:t>καθεψίνη</a:t>
            </a:r>
            <a:r>
              <a:rPr lang="el-GR" altLang="el-GR" dirty="0"/>
              <a:t> </a:t>
            </a:r>
            <a:r>
              <a:rPr lang="en-US" altLang="el-GR" dirty="0"/>
              <a:t>D</a:t>
            </a:r>
            <a:r>
              <a:rPr lang="el-GR" altLang="el-GR" dirty="0"/>
              <a:t> και απελευθέρωση προϊόντων που συνδέονται με τα καρκινικά κύτταρα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l-GR" altLang="el-GR" sz="2800" dirty="0">
              <a:effectLst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l-GR" altLang="el-GR" u="sng" dirty="0"/>
              <a:t>Αλληλεπίδραση</a:t>
            </a:r>
            <a:r>
              <a:rPr lang="el-GR" altLang="el-GR" sz="2800" dirty="0">
                <a:effectLst/>
              </a:rPr>
              <a:t> καρκινικού κυττάρου με το στρώμα (π.χ. </a:t>
            </a:r>
            <a:r>
              <a:rPr lang="el-GR" altLang="el-GR" sz="2800" dirty="0" err="1">
                <a:effectLst/>
              </a:rPr>
              <a:t>ινοβλάστες</a:t>
            </a:r>
            <a:r>
              <a:rPr lang="el-GR" altLang="el-GR" sz="2800" dirty="0">
                <a:effectLst/>
              </a:rPr>
              <a:t>)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l-GR" sz="2800" dirty="0">
              <a:effectLst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l-GR" dirty="0"/>
              <a:t> </a:t>
            </a:r>
            <a:r>
              <a:rPr lang="el-GR" altLang="el-GR" u="sng" dirty="0"/>
              <a:t>Προσκόλληση των καρκινικών κυττάρων </a:t>
            </a:r>
            <a:r>
              <a:rPr lang="el-GR" altLang="el-GR" dirty="0"/>
              <a:t>σε στοιχεία της (</a:t>
            </a:r>
            <a:r>
              <a:rPr lang="en-US" altLang="el-GR" dirty="0"/>
              <a:t>ECM)</a:t>
            </a:r>
            <a:r>
              <a:rPr lang="el-GR" altLang="el-GR" dirty="0"/>
              <a:t> και απώλεια της συνοχής των καρκινικών κυττάρων</a:t>
            </a:r>
            <a:endParaRPr lang="el-GR" altLang="el-GR" sz="2800" dirty="0">
              <a:effectLst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951658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9996A2A-5741-4A25-95D3-A86B263AF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l-GR" dirty="0"/>
              <a:t>Διήθηση και μετάσταση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7F8EDCE-0C61-448D-A639-BCF4EEC34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707532" cy="3785419"/>
          </a:xfrm>
        </p:spPr>
        <p:txBody>
          <a:bodyPr>
            <a:normAutofit/>
          </a:bodyPr>
          <a:lstStyle/>
          <a:p>
            <a:r>
              <a:rPr lang="el-GR" sz="2000" b="1" dirty="0"/>
              <a:t>Διήθηση</a:t>
            </a:r>
            <a:r>
              <a:rPr lang="el-GR" sz="2000" dirty="0"/>
              <a:t> της </a:t>
            </a:r>
            <a:r>
              <a:rPr lang="el-GR" sz="2000" dirty="0" err="1"/>
              <a:t>εξωκυττάριας</a:t>
            </a:r>
            <a:r>
              <a:rPr lang="el-GR" sz="2000" dirty="0"/>
              <a:t> ουσίας (</a:t>
            </a:r>
            <a:r>
              <a:rPr lang="en-US" sz="2000" dirty="0"/>
              <a:t>ECM)</a:t>
            </a:r>
            <a:endParaRPr lang="el-GR" sz="2000" dirty="0"/>
          </a:p>
          <a:p>
            <a:r>
              <a:rPr lang="el-GR" sz="2000" b="1" dirty="0"/>
              <a:t>Διασπορά</a:t>
            </a:r>
            <a:r>
              <a:rPr lang="el-GR" sz="2000" dirty="0"/>
              <a:t> και </a:t>
            </a:r>
            <a:r>
              <a:rPr lang="el-GR" sz="2000" b="1" dirty="0"/>
              <a:t>μετεγκατάσταση</a:t>
            </a:r>
            <a:r>
              <a:rPr lang="el-GR" sz="2000" dirty="0"/>
              <a:t> των καρκινικών κυττάρων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C771991-7E46-4AEE-8B39-AC409F7D6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373280"/>
            <a:ext cx="6019331" cy="41081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42993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E9EBE89-B928-4247-9472-3309BD06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l-GR" sz="4000">
                <a:solidFill>
                  <a:srgbClr val="FFFFFF"/>
                </a:solidFill>
              </a:rPr>
              <a:t>Κυτταρική απόπτωση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E25877C-D121-49FA-8C1C-732069B02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l-GR" sz="2400" dirty="0"/>
              <a:t>Η απόπτωση συμβαίνει με την δράση </a:t>
            </a:r>
            <a:r>
              <a:rPr lang="el-GR" sz="2400" u="sng" dirty="0"/>
              <a:t>πρωτεολυτικών ενζύμων </a:t>
            </a:r>
            <a:r>
              <a:rPr lang="el-GR" sz="2400" dirty="0"/>
              <a:t>που ονομάζονται </a:t>
            </a:r>
            <a:r>
              <a:rPr lang="el-GR" sz="2400" b="1" dirty="0" err="1"/>
              <a:t>κασπάσες</a:t>
            </a:r>
            <a:r>
              <a:rPr lang="el-GR" sz="2400" dirty="0"/>
              <a:t>. Αρχικά παράγονται ως </a:t>
            </a:r>
            <a:r>
              <a:rPr lang="el-GR" sz="2400" b="1" dirty="0"/>
              <a:t>προ-</a:t>
            </a:r>
            <a:r>
              <a:rPr lang="el-GR" sz="2400" b="1" dirty="0" err="1"/>
              <a:t>κασπάσες</a:t>
            </a:r>
            <a:r>
              <a:rPr lang="el-GR" sz="2400" dirty="0"/>
              <a:t> (μη ενεργά μόρια) οι οποίες ενεργοποιούνται σε </a:t>
            </a:r>
            <a:r>
              <a:rPr lang="el-GR" sz="2400" dirty="0" err="1"/>
              <a:t>κασπάσες</a:t>
            </a:r>
            <a:r>
              <a:rPr lang="el-GR" sz="2400" dirty="0"/>
              <a:t> (ενεργά μόρια) ως απάντηση σε διάφορα </a:t>
            </a:r>
            <a:r>
              <a:rPr lang="el-GR" sz="2400" u="sng" dirty="0" err="1"/>
              <a:t>αποπτωτικά</a:t>
            </a:r>
            <a:r>
              <a:rPr lang="el-GR" sz="2400" u="sng" dirty="0"/>
              <a:t> σήματα </a:t>
            </a:r>
          </a:p>
          <a:p>
            <a:r>
              <a:rPr lang="el-GR" sz="2400" dirty="0"/>
              <a:t>Οι </a:t>
            </a:r>
            <a:r>
              <a:rPr lang="el-GR" sz="2400" b="1" dirty="0"/>
              <a:t>εναρκτήριες </a:t>
            </a:r>
            <a:r>
              <a:rPr lang="el-GR" sz="2400" b="1" dirty="0" err="1"/>
              <a:t>κασπάσες</a:t>
            </a:r>
            <a:r>
              <a:rPr lang="el-GR" sz="2400" b="1" dirty="0"/>
              <a:t> </a:t>
            </a:r>
            <a:r>
              <a:rPr lang="el-GR" sz="2400" dirty="0"/>
              <a:t>ενεργοποιούν τάχιστα μόρια </a:t>
            </a:r>
            <a:r>
              <a:rPr lang="el-GR" sz="2400" b="1" dirty="0"/>
              <a:t>εκτελεστικών </a:t>
            </a:r>
            <a:r>
              <a:rPr lang="el-GR" sz="2400" b="1" dirty="0" err="1"/>
              <a:t>κασπασών</a:t>
            </a:r>
            <a:r>
              <a:rPr lang="el-GR" sz="2400" b="1" dirty="0"/>
              <a:t> </a:t>
            </a:r>
            <a:r>
              <a:rPr lang="el-GR" sz="2400" dirty="0"/>
              <a:t>οι οποίες </a:t>
            </a:r>
            <a:r>
              <a:rPr lang="el-GR" sz="2400" dirty="0" err="1"/>
              <a:t>αποικοδομούν</a:t>
            </a:r>
            <a:r>
              <a:rPr lang="el-GR" sz="2400" dirty="0"/>
              <a:t> πολλές πρωτεΐνες όπως τις </a:t>
            </a:r>
            <a:r>
              <a:rPr lang="el-GR" sz="2400" dirty="0" err="1"/>
              <a:t>λαμίνες</a:t>
            </a:r>
            <a:r>
              <a:rPr lang="el-GR" sz="2400" dirty="0"/>
              <a:t> του πυρηνικού περιβλήματος </a:t>
            </a:r>
          </a:p>
        </p:txBody>
      </p:sp>
    </p:spTree>
    <p:extLst>
      <p:ext uri="{BB962C8B-B14F-4D97-AF65-F5344CB8AC3E}">
        <p14:creationId xmlns:p14="http://schemas.microsoft.com/office/powerpoint/2010/main" val="32959091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DBC841F-B924-4F14-906E-3CBFE5FEF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1" y="176420"/>
            <a:ext cx="3505495" cy="1622321"/>
          </a:xfrm>
        </p:spPr>
        <p:txBody>
          <a:bodyPr>
            <a:normAutofit/>
          </a:bodyPr>
          <a:lstStyle/>
          <a:p>
            <a:r>
              <a:rPr lang="el-GR" dirty="0"/>
              <a:t>Αγγειακή διασπορά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03A9BED-C154-480D-BD9F-082B27430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48" y="1698172"/>
            <a:ext cx="3505494" cy="3785419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l-GR" altLang="el-GR" sz="2000" dirty="0"/>
              <a:t>Ανάπτυξη</a:t>
            </a:r>
            <a:r>
              <a:rPr lang="el-GR" altLang="el-GR" sz="2000" dirty="0">
                <a:effectLst/>
              </a:rPr>
              <a:t> </a:t>
            </a:r>
            <a:r>
              <a:rPr lang="el-GR" altLang="el-GR" sz="2000" b="1" dirty="0">
                <a:effectLst/>
              </a:rPr>
              <a:t>καρκινικών εμβόλων </a:t>
            </a:r>
            <a:r>
              <a:rPr lang="el-GR" altLang="el-GR" sz="2000" dirty="0">
                <a:effectLst/>
              </a:rPr>
              <a:t>στην κυκλοφορία </a:t>
            </a:r>
          </a:p>
          <a:p>
            <a:pPr marL="0" indent="0">
              <a:spcBef>
                <a:spcPct val="0"/>
              </a:spcBef>
              <a:buNone/>
            </a:pPr>
            <a:endParaRPr lang="el-GR" altLang="el-GR" sz="2000" dirty="0">
              <a:effectLst/>
            </a:endParaRPr>
          </a:p>
          <a:p>
            <a:pPr>
              <a:spcBef>
                <a:spcPct val="0"/>
              </a:spcBef>
            </a:pPr>
            <a:r>
              <a:rPr lang="el-GR" altLang="el-GR" sz="2000" b="1" dirty="0"/>
              <a:t>Απομακρυσμένη π</a:t>
            </a:r>
            <a:r>
              <a:rPr lang="el-GR" altLang="el-GR" sz="2000" b="1" dirty="0">
                <a:effectLst/>
              </a:rPr>
              <a:t>ροσκόλληση </a:t>
            </a:r>
            <a:r>
              <a:rPr lang="el-GR" altLang="el-GR" sz="2000" dirty="0">
                <a:effectLst/>
              </a:rPr>
              <a:t>στο ενδοθήλιο μέσω υποδοχέων (</a:t>
            </a:r>
            <a:r>
              <a:rPr lang="el-GR" altLang="el-GR" sz="2000" dirty="0" err="1">
                <a:effectLst/>
              </a:rPr>
              <a:t>ιντεγκρίνες</a:t>
            </a:r>
            <a:r>
              <a:rPr lang="el-GR" altLang="el-GR" sz="2000" dirty="0">
                <a:effectLst/>
              </a:rPr>
              <a:t>, υποδοχείς </a:t>
            </a:r>
            <a:r>
              <a:rPr lang="el-GR" altLang="el-GR" sz="2000" dirty="0" err="1">
                <a:effectLst/>
              </a:rPr>
              <a:t>λαμινίνης</a:t>
            </a:r>
            <a:r>
              <a:rPr lang="el-GR" altLang="el-GR" sz="2000" dirty="0">
                <a:effectLst/>
              </a:rPr>
              <a:t>, CD44)</a:t>
            </a:r>
          </a:p>
          <a:p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EE9004B3-A21A-42E3-BBFF-DF0DB8A49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524" y="557784"/>
            <a:ext cx="4663091" cy="5739187"/>
          </a:xfrm>
          <a:prstGeom prst="rect">
            <a:avLst/>
          </a:prstGeom>
          <a:effectLst/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" y="4053757"/>
            <a:ext cx="3013166" cy="278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550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E40C650-7E21-45B0-8761-F37EFDCCA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l-GR" sz="3400" dirty="0"/>
              <a:t>Σταδιακή μοριακή  βάση της καρκινογένεσης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8170760-C07A-4A29-BD21-00EB1D300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299" y="2360023"/>
            <a:ext cx="4337600" cy="3785419"/>
          </a:xfrm>
        </p:spPr>
        <p:txBody>
          <a:bodyPr>
            <a:normAutofit/>
          </a:bodyPr>
          <a:lstStyle/>
          <a:p>
            <a:r>
              <a:rPr lang="el-GR" sz="2000" dirty="0"/>
              <a:t>Ό καρκίνος είναι το αποτέλεσμα συσσώρευσης πολλών διαδοχικών μεταλλάξεων γονιδίων που κυρίως συμμετέχουν στην επιδιόρθωση του  </a:t>
            </a:r>
            <a:r>
              <a:rPr lang="en-US" sz="2000" dirty="0"/>
              <a:t>DNA</a:t>
            </a:r>
            <a:endParaRPr lang="el-GR" sz="2000" dirty="0"/>
          </a:p>
          <a:p>
            <a:r>
              <a:rPr lang="el-GR" sz="2000" dirty="0" err="1"/>
              <a:t>Π.χ</a:t>
            </a:r>
            <a:r>
              <a:rPr lang="el-GR" sz="2000" dirty="0"/>
              <a:t> σταδιακή καρκινογένεση στον κληρονομικό  μη-</a:t>
            </a:r>
            <a:r>
              <a:rPr lang="el-GR" sz="2000" dirty="0" err="1"/>
              <a:t>πολυποδιακό</a:t>
            </a:r>
            <a:r>
              <a:rPr lang="el-GR" sz="2000" dirty="0"/>
              <a:t> </a:t>
            </a:r>
            <a:r>
              <a:rPr lang="el-GR" sz="2000" dirty="0" err="1"/>
              <a:t>ορθοκολικό</a:t>
            </a:r>
            <a:r>
              <a:rPr lang="el-GR" sz="2000" dirty="0"/>
              <a:t> καρκίνο  (HNPCC) ή σύνδρομο </a:t>
            </a:r>
            <a:r>
              <a:rPr lang="en-US" sz="2000" dirty="0"/>
              <a:t>Lynch</a:t>
            </a:r>
            <a:endParaRPr lang="el-GR" sz="2000" dirty="0"/>
          </a:p>
          <a:p>
            <a:endParaRPr lang="el-GR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809" y="-44739"/>
            <a:ext cx="2560125" cy="69027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13966" y="246452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9257211" y="2063931"/>
            <a:ext cx="20813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Μεταλλάξεις στα γονίδια</a:t>
            </a:r>
            <a:r>
              <a:rPr lang="en-US" dirty="0"/>
              <a:t>:</a:t>
            </a:r>
            <a:endParaRPr lang="el-GR" dirty="0"/>
          </a:p>
          <a:p>
            <a:r>
              <a:rPr lang="en-US" dirty="0"/>
              <a:t>MLH1, MSH2, MSH6,PMS2</a:t>
            </a:r>
          </a:p>
          <a:p>
            <a:r>
              <a:rPr lang="en-US" dirty="0"/>
              <a:t>EPCAM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375507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09" y="230077"/>
            <a:ext cx="8079691" cy="37130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3269" y="330926"/>
            <a:ext cx="9399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l-GR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Οικογενής</a:t>
            </a:r>
            <a:r>
              <a:rPr lang="el-GR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l-GR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αδενωματώδης</a:t>
            </a:r>
            <a:r>
              <a:rPr lang="el-GR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l-GR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πολυποδίαση</a:t>
            </a:r>
            <a:r>
              <a:rPr lang="el-GR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του παχέος εντέρου (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FAP) </a:t>
            </a:r>
            <a:r>
              <a:rPr lang="el-GR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+ σύνδρομο 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Gardner</a:t>
            </a:r>
          </a:p>
          <a:p>
            <a:r>
              <a:rPr lang="el-GR" sz="2000" dirty="0"/>
              <a:t>+ </a:t>
            </a:r>
            <a:r>
              <a:rPr lang="el-GR" sz="2000" dirty="0" err="1"/>
              <a:t>σύνδομο</a:t>
            </a:r>
            <a:r>
              <a:rPr lang="el-GR" sz="2000" dirty="0"/>
              <a:t> </a:t>
            </a:r>
            <a:r>
              <a:rPr lang="en-US" sz="2000" dirty="0" err="1"/>
              <a:t>Turcot</a:t>
            </a:r>
            <a:endParaRPr lang="el-GR" sz="20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88" y="3792343"/>
            <a:ext cx="6122126" cy="30656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5066" y="5934670"/>
            <a:ext cx="4865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Δημιουργία πολυάριθμων </a:t>
            </a:r>
            <a:r>
              <a:rPr lang="el-GR" dirty="0" err="1"/>
              <a:t>αδενωματωδών</a:t>
            </a:r>
            <a:endParaRPr lang="el-GR" dirty="0"/>
          </a:p>
          <a:p>
            <a:r>
              <a:rPr lang="el-GR" dirty="0"/>
              <a:t>Πολυπόδων σε νεαρή ηλικία οι οποίοι εξαλλάσσονται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30E1D0F8-2D0D-BD02-75C7-75DB3EF21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7103" y="2555864"/>
            <a:ext cx="4574897" cy="324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776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E184A2-91A3-4558-A00C-6F195E663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αστάθεια του </a:t>
            </a:r>
            <a:r>
              <a:rPr lang="el-GR" dirty="0" err="1"/>
              <a:t>γονιδιώματος</a:t>
            </a:r>
            <a:r>
              <a:rPr lang="el-GR" dirty="0"/>
              <a:t> δρα καταλυτικά στην </a:t>
            </a:r>
            <a:r>
              <a:rPr lang="el-GR" dirty="0" err="1"/>
              <a:t>καρκινογέννεση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17A8AED-710E-40D2-9BF4-56192A702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 προδιάθεση για να αναπτυχθεί μια μετάλλαξη είναι αποτέλεσμα μικρών είτε πιο σοβαρών διαταραχών στην </a:t>
            </a:r>
            <a:r>
              <a:rPr lang="el-GR" b="1" dirty="0"/>
              <a:t>επιδιόρθωση του DNA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Έκθεση σε περιβάλλον πλούσιο σε </a:t>
            </a:r>
            <a:r>
              <a:rPr lang="el-GR" u="sng" dirty="0"/>
              <a:t>καρκινογόνα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Η αυξανόμενη κακοήθεια αποκτάται με </a:t>
            </a:r>
            <a:r>
              <a:rPr lang="el-GR" u="sng" dirty="0"/>
              <a:t>προσθετικό τρόπο</a:t>
            </a:r>
          </a:p>
          <a:p>
            <a:r>
              <a:rPr lang="el-GR" u="sng" dirty="0" err="1"/>
              <a:t>Φαινοτυπική</a:t>
            </a:r>
            <a:r>
              <a:rPr lang="el-GR" u="sng" dirty="0"/>
              <a:t> και γονιδιακή ετερογένεια</a:t>
            </a:r>
            <a:r>
              <a:rPr lang="el-GR" dirty="0"/>
              <a:t>: εμφάνιση </a:t>
            </a:r>
            <a:r>
              <a:rPr lang="el-GR" dirty="0" err="1"/>
              <a:t>υποπληθυσμών</a:t>
            </a:r>
            <a:r>
              <a:rPr lang="el-GR" dirty="0"/>
              <a:t> κυττάρων τα οποία διαφέρουν σε διάφορα </a:t>
            </a:r>
            <a:r>
              <a:rPr lang="el-GR" dirty="0" err="1"/>
              <a:t>φαινοτυπικά</a:t>
            </a:r>
            <a:r>
              <a:rPr lang="el-GR" dirty="0"/>
              <a:t> χαρακτηριστικά όπως: διήθηση, γρήγορη ανάπτυξη, μετάσταση, διαφυγή από την ανοσολογική επιτήρηση</a:t>
            </a:r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187770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DC9ED30-BFBC-45A9-AF02-6068E8403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Μεταλλάξεις στα γονίδια επιδιόρθωσης του DNA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1401A9C-AF51-468F-A448-0EEC496D2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b="1" dirty="0"/>
              <a:t>Σύνδρομο κληρονομούμενου μη </a:t>
            </a:r>
            <a:r>
              <a:rPr lang="el-GR" b="1" dirty="0" err="1"/>
              <a:t>πολυποδιασικού</a:t>
            </a:r>
            <a:r>
              <a:rPr lang="el-GR" b="1" dirty="0"/>
              <a:t> καρκινώματος παχέος εντέρου</a:t>
            </a:r>
            <a:r>
              <a:rPr lang="el-GR" dirty="0"/>
              <a:t> (σύνδρομο HNPCC)</a:t>
            </a:r>
          </a:p>
          <a:p>
            <a:r>
              <a:rPr lang="el-GR" b="1" dirty="0" err="1"/>
              <a:t>Μελαγχρωματικό</a:t>
            </a:r>
            <a:r>
              <a:rPr lang="el-GR" b="1" dirty="0"/>
              <a:t> </a:t>
            </a:r>
            <a:r>
              <a:rPr lang="el-GR" b="1" dirty="0" err="1"/>
              <a:t>ξηρόδερμα</a:t>
            </a:r>
            <a:r>
              <a:rPr lang="el-GR" b="1" dirty="0"/>
              <a:t> </a:t>
            </a:r>
            <a:r>
              <a:rPr lang="el-GR" dirty="0"/>
              <a:t>(αυξημένη ευαισθησία για ανάπτυξη καρκίνου του δέρματος μετά από έκθεση σε UV)</a:t>
            </a:r>
          </a:p>
          <a:p>
            <a:r>
              <a:rPr lang="el-GR" b="1" dirty="0" err="1"/>
              <a:t>Αυτοσωματικές</a:t>
            </a:r>
            <a:r>
              <a:rPr lang="el-GR" b="1" dirty="0"/>
              <a:t> υπολειπόμενες νόσοι </a:t>
            </a:r>
            <a:r>
              <a:rPr lang="el-GR" dirty="0"/>
              <a:t>: σύνδρομο </a:t>
            </a:r>
            <a:r>
              <a:rPr lang="el-GR" dirty="0" err="1"/>
              <a:t>Bloom</a:t>
            </a:r>
            <a:r>
              <a:rPr lang="en-US" dirty="0"/>
              <a:t> </a:t>
            </a:r>
            <a:r>
              <a:rPr lang="el-GR" dirty="0"/>
              <a:t>(μεταλλάξεις στο γονίδιο </a:t>
            </a:r>
            <a:r>
              <a:rPr lang="en-US" dirty="0"/>
              <a:t>BLM </a:t>
            </a:r>
            <a:r>
              <a:rPr lang="el-GR" dirty="0" err="1"/>
              <a:t>ελικασών</a:t>
            </a:r>
            <a:r>
              <a:rPr lang="el-GR" dirty="0"/>
              <a:t> </a:t>
            </a:r>
            <a:r>
              <a:rPr lang="en-US" dirty="0"/>
              <a:t>DNA</a:t>
            </a:r>
            <a:r>
              <a:rPr lang="el-GR" dirty="0"/>
              <a:t>,</a:t>
            </a:r>
            <a:r>
              <a:rPr lang="en-US" dirty="0"/>
              <a:t> </a:t>
            </a:r>
            <a:r>
              <a:rPr lang="el-GR" dirty="0"/>
              <a:t>υψηλή </a:t>
            </a:r>
            <a:r>
              <a:rPr lang="el-GR" dirty="0" err="1"/>
              <a:t>γονιδιωματική</a:t>
            </a:r>
            <a:r>
              <a:rPr lang="el-GR" dirty="0"/>
              <a:t> αστάθεια</a:t>
            </a:r>
            <a:r>
              <a:rPr lang="en-US" dirty="0"/>
              <a:t> </a:t>
            </a:r>
            <a:r>
              <a:rPr lang="el-GR" dirty="0" err="1"/>
              <a:t>τηλεαγγειεκτασία</a:t>
            </a:r>
            <a:r>
              <a:rPr lang="el-GR" dirty="0"/>
              <a:t>), </a:t>
            </a:r>
          </a:p>
          <a:p>
            <a:pPr marL="0" indent="0">
              <a:buNone/>
            </a:pPr>
            <a:r>
              <a:rPr lang="el-GR" dirty="0"/>
              <a:t>   Αναιμία </a:t>
            </a:r>
            <a:r>
              <a:rPr lang="el-GR" dirty="0" err="1"/>
              <a:t>Fanconi</a:t>
            </a:r>
            <a:r>
              <a:rPr lang="el-GR" dirty="0"/>
              <a:t>, </a:t>
            </a:r>
            <a:r>
              <a:rPr lang="el-GR" dirty="0" err="1"/>
              <a:t>μυελοδυσπλαστικό</a:t>
            </a:r>
            <a:r>
              <a:rPr lang="el-GR" dirty="0"/>
              <a:t> σύνδρομο, (υπερευαισθησία στην </a:t>
            </a:r>
            <a:r>
              <a:rPr lang="el-GR" dirty="0" err="1"/>
              <a:t>ιονίζουσα</a:t>
            </a:r>
            <a:r>
              <a:rPr lang="el-GR" dirty="0"/>
              <a:t> ακτινοβολία και τα νιτρώδη)</a:t>
            </a:r>
          </a:p>
          <a:p>
            <a:r>
              <a:rPr lang="el-GR" b="1" dirty="0"/>
              <a:t>Κληρονομικός καρκίνος του μαστού </a:t>
            </a:r>
            <a:r>
              <a:rPr lang="el-GR" dirty="0"/>
              <a:t>(Γονίδια BRCA1 και BRCA2)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441592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378" y="1142319"/>
            <a:ext cx="7620000" cy="50958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8571" y="304799"/>
            <a:ext cx="10691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/>
              <a:t>Για το γενετικό υπόβαθρο της ασθένειας </a:t>
            </a:r>
            <a:r>
              <a:rPr lang="el-GR" sz="2000" b="1" dirty="0" err="1"/>
              <a:t>Bloom</a:t>
            </a:r>
            <a:r>
              <a:rPr lang="el-GR" sz="2000" b="1" dirty="0"/>
              <a:t> υπεύθυνες είναι οι μεταλλάξεις στο γονίδιο BLM. </a:t>
            </a:r>
          </a:p>
        </p:txBody>
      </p:sp>
    </p:spTree>
    <p:extLst>
      <p:ext uri="{BB962C8B-B14F-4D97-AF65-F5344CB8AC3E}">
        <p14:creationId xmlns:p14="http://schemas.microsoft.com/office/powerpoint/2010/main" val="3788220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105A66D-925B-41EA-9365-A246DA8FD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47" y="417232"/>
            <a:ext cx="3505495" cy="1622321"/>
          </a:xfrm>
        </p:spPr>
        <p:txBody>
          <a:bodyPr>
            <a:normAutofit/>
          </a:bodyPr>
          <a:lstStyle/>
          <a:p>
            <a:r>
              <a:rPr lang="en-US" dirty="0"/>
              <a:t>BRCA1 </a:t>
            </a:r>
            <a:r>
              <a:rPr lang="el-GR" dirty="0"/>
              <a:t>και </a:t>
            </a:r>
            <a:r>
              <a:rPr lang="en-US" dirty="0"/>
              <a:t>BRCA2</a:t>
            </a:r>
            <a:endParaRPr lang="el-GR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ECC79E8-7267-4C2B-B160-3A449C061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4" y="2438400"/>
            <a:ext cx="4293704" cy="3785419"/>
          </a:xfrm>
        </p:spPr>
        <p:txBody>
          <a:bodyPr>
            <a:normAutofit lnSpcReduction="10000"/>
          </a:bodyPr>
          <a:lstStyle/>
          <a:p>
            <a:r>
              <a:rPr lang="el-GR" sz="2000" dirty="0" err="1"/>
              <a:t>Ογκοκατασταλτικά</a:t>
            </a:r>
            <a:r>
              <a:rPr lang="el-GR" sz="2000" dirty="0"/>
              <a:t> γονίδια</a:t>
            </a:r>
          </a:p>
          <a:p>
            <a:r>
              <a:rPr lang="el-GR" sz="2000" dirty="0"/>
              <a:t>Μεταλλάξεις στα δυο γονίδια ευθύνονται για 80% των περιπτώσεων </a:t>
            </a:r>
            <a:r>
              <a:rPr lang="el-GR" sz="2000" dirty="0" err="1"/>
              <a:t>οικογενούς</a:t>
            </a:r>
            <a:r>
              <a:rPr lang="el-GR" sz="2000" dirty="0"/>
              <a:t> καρκινώματος μαστού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Διαταραχή στην οδό επιδιόρθωσης του DNA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BRCA1: καρκίνος ωοθήκης και </a:t>
            </a:r>
            <a:r>
              <a:rPr lang="el-GR" sz="2000" dirty="0" err="1"/>
              <a:t>προστάτου</a:t>
            </a:r>
            <a:endParaRPr lang="el-GR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BRCA2: καρκίνος ωοθηκών, </a:t>
            </a:r>
            <a:r>
              <a:rPr lang="el-GR" sz="2000" dirty="0" err="1"/>
              <a:t>προστάτου</a:t>
            </a:r>
            <a:r>
              <a:rPr lang="el-GR" sz="2000" dirty="0"/>
              <a:t>, παγκρέατος, </a:t>
            </a:r>
            <a:r>
              <a:rPr lang="el-GR" sz="2000" dirty="0" err="1"/>
              <a:t>χολαγγείων</a:t>
            </a:r>
            <a:r>
              <a:rPr lang="el-GR" sz="2000" dirty="0"/>
              <a:t>, στομάχου και μελανώματα</a:t>
            </a:r>
          </a:p>
          <a:p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647" y="757587"/>
            <a:ext cx="6107545" cy="536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914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292" y="345764"/>
            <a:ext cx="9753600" cy="60785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6011" y="148046"/>
            <a:ext cx="8181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Absolute risk of cancers in BRCA1 or BRCA2 mutation.</a:t>
            </a:r>
            <a:endParaRPr lang="el-GR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388811" y="6424333"/>
            <a:ext cx="1760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Medical genetics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525350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056" y="874314"/>
            <a:ext cx="8582944" cy="52731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9588" y="174171"/>
            <a:ext cx="8452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Cancer predisposition and cellular defects associated with BRCA1/2 mutation.</a:t>
            </a:r>
            <a:endParaRPr lang="el-GR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0630" y="1103540"/>
            <a:ext cx="364018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A) Inherited BRCA1/2 mutations confer predisposition to a range of cancers, predominantly breast and ovarian cancer. (B) Genome maintenance functions of BRCA1/2. Beyond their canonical role in homologous recombination repair, BRCA1 and BRCA2 are involved in the protection of stalled replication forks and repair by the Fanconi anemia pathway. (C) BRCA1/2 inactivation leads to defective DNA repair and consequent usage of error-prone DNA repair pathways, collapse of stalled forks, and defective completion of crosslink repair. Abbreviations: AltEJ, alternative end-joining; NHEJ, non-homologous end-joining; SSA, single-strand annealing.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342865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98337F0C-FDD0-4574-ADA2-F85A58605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495" y="643467"/>
            <a:ext cx="844101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78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24" y="865822"/>
            <a:ext cx="6118404" cy="4127727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926" y="1471450"/>
            <a:ext cx="5765073" cy="352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14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B0832D8-E15A-416C-9E64-6B98988C2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l-GR" sz="4000">
                <a:solidFill>
                  <a:srgbClr val="FFFFFF"/>
                </a:solidFill>
              </a:rPr>
              <a:t>Οικογένεια πρωτεϊνών </a:t>
            </a:r>
            <a:r>
              <a:rPr lang="en-US" sz="4000">
                <a:solidFill>
                  <a:srgbClr val="FFFFFF"/>
                </a:solidFill>
              </a:rPr>
              <a:t>Bcl-2</a:t>
            </a:r>
            <a:endParaRPr lang="el-GR" sz="400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F60539A-D1A7-4EF2-B8D6-B42EFF7D2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 lnSpcReduction="10000"/>
          </a:bodyPr>
          <a:lstStyle/>
          <a:p>
            <a:r>
              <a:rPr lang="el-GR" sz="2000" dirty="0"/>
              <a:t>Κύριες </a:t>
            </a:r>
            <a:r>
              <a:rPr lang="el-GR" sz="2000" b="1" dirty="0"/>
              <a:t>ενδοκυτταρικές πρωτεΐνες </a:t>
            </a:r>
            <a:r>
              <a:rPr lang="el-GR" sz="2000" dirty="0"/>
              <a:t>ρυθμίζουν την ενεργοποίηση των προ-</a:t>
            </a:r>
            <a:r>
              <a:rPr lang="el-GR" sz="2000" dirty="0" err="1"/>
              <a:t>κασπασών</a:t>
            </a:r>
            <a:endParaRPr lang="el-GR" sz="2000" dirty="0"/>
          </a:p>
          <a:p>
            <a:r>
              <a:rPr lang="el-GR" sz="2000" b="1" dirty="0"/>
              <a:t>Επαγωγή κυτταρικού θανάτου </a:t>
            </a:r>
            <a:r>
              <a:rPr lang="el-GR" sz="2000" dirty="0"/>
              <a:t>από τις πρωτεΐνες </a:t>
            </a:r>
            <a:r>
              <a:rPr lang="en-US" sz="2000" b="1" dirty="0" err="1"/>
              <a:t>Bax</a:t>
            </a:r>
            <a:r>
              <a:rPr lang="en-US" sz="2000" b="1" dirty="0"/>
              <a:t> </a:t>
            </a:r>
            <a:r>
              <a:rPr lang="el-GR" sz="2000" dirty="0"/>
              <a:t>και</a:t>
            </a:r>
            <a:r>
              <a:rPr lang="en-US" sz="2000" dirty="0"/>
              <a:t> </a:t>
            </a:r>
            <a:r>
              <a:rPr lang="en-US" sz="2000" b="1" dirty="0" err="1"/>
              <a:t>Bak</a:t>
            </a:r>
            <a:r>
              <a:rPr lang="en-US" sz="2000" dirty="0"/>
              <a:t> </a:t>
            </a:r>
            <a:r>
              <a:rPr lang="el-GR" sz="2000" dirty="0"/>
              <a:t>(μέλη της </a:t>
            </a:r>
            <a:r>
              <a:rPr lang="el-GR" sz="2000" dirty="0" err="1"/>
              <a:t>οικογ</a:t>
            </a:r>
            <a:r>
              <a:rPr lang="el-GR" sz="2000" dirty="0"/>
              <a:t>. </a:t>
            </a:r>
            <a:r>
              <a:rPr lang="en-US" sz="2000" dirty="0"/>
              <a:t>Bcl-2). </a:t>
            </a:r>
            <a:r>
              <a:rPr lang="el-GR" sz="2000" dirty="0"/>
              <a:t>Ενεργοποιούνται από απάντηση σε βλάβη του </a:t>
            </a:r>
            <a:r>
              <a:rPr lang="en-US" sz="2000" dirty="0"/>
              <a:t>DNA </a:t>
            </a:r>
            <a:r>
              <a:rPr lang="el-GR" sz="2000" dirty="0"/>
              <a:t>και προάγουν τον κυτταρικό θάνατο επάγοντας την απελευθέρωση </a:t>
            </a:r>
            <a:r>
              <a:rPr lang="el-GR" sz="2000" b="1" dirty="0"/>
              <a:t>κυτοχρώματος </a:t>
            </a:r>
            <a:r>
              <a:rPr lang="en-US" sz="2000" b="1" dirty="0"/>
              <a:t>c </a:t>
            </a:r>
            <a:r>
              <a:rPr lang="el-GR" sz="2000" dirty="0"/>
              <a:t>από τα μιτοχόνδρια στο </a:t>
            </a:r>
            <a:r>
              <a:rPr lang="el-GR" sz="2000" dirty="0" err="1"/>
              <a:t>κυτταροδιάλυμα</a:t>
            </a:r>
            <a:endParaRPr lang="el-GR" sz="2000" dirty="0"/>
          </a:p>
          <a:p>
            <a:r>
              <a:rPr lang="el-GR" sz="2000" b="1" dirty="0"/>
              <a:t>Αναστολή κυτταρικού θανάτου </a:t>
            </a:r>
            <a:r>
              <a:rPr lang="el-GR" sz="2000" dirty="0"/>
              <a:t>από πρωτεΐνες όπως την ίδια την </a:t>
            </a:r>
            <a:r>
              <a:rPr lang="en-US" sz="2000" dirty="0"/>
              <a:t>Bcl-2</a:t>
            </a:r>
            <a:r>
              <a:rPr lang="el-GR" sz="2000" dirty="0"/>
              <a:t> που παρεμποδίζει την δράση των </a:t>
            </a:r>
            <a:r>
              <a:rPr lang="en-US" sz="2000" dirty="0" err="1"/>
              <a:t>Bax</a:t>
            </a:r>
            <a:r>
              <a:rPr lang="en-US" sz="2000" dirty="0"/>
              <a:t>, </a:t>
            </a:r>
            <a:r>
              <a:rPr lang="en-US" sz="2000" dirty="0" err="1"/>
              <a:t>Bak</a:t>
            </a:r>
            <a:endParaRPr lang="en-US" sz="2000" dirty="0"/>
          </a:p>
          <a:p>
            <a:r>
              <a:rPr lang="el-GR" sz="2000" dirty="0"/>
              <a:t>Ή </a:t>
            </a:r>
            <a:r>
              <a:rPr lang="el-GR" sz="2000" b="1" dirty="0"/>
              <a:t>ισορροπία</a:t>
            </a:r>
            <a:r>
              <a:rPr lang="el-GR" sz="2000" dirty="0"/>
              <a:t> ανάμεσα στα μέλη αυτής της οικογένειας καθορίζει την </a:t>
            </a:r>
            <a:r>
              <a:rPr lang="el-GR" sz="2000" b="1" dirty="0" err="1"/>
              <a:t>αποπτωτική</a:t>
            </a:r>
            <a:r>
              <a:rPr lang="el-GR" sz="2000" b="1" dirty="0"/>
              <a:t> πορεία</a:t>
            </a:r>
          </a:p>
          <a:p>
            <a:r>
              <a:rPr lang="el-GR" sz="2000" dirty="0"/>
              <a:t>Τα μόρια κυτοχρώματος </a:t>
            </a:r>
            <a:r>
              <a:rPr lang="en-US" sz="2000" dirty="0"/>
              <a:t>c </a:t>
            </a:r>
            <a:r>
              <a:rPr lang="el-GR" sz="2000" dirty="0"/>
              <a:t>ενεργοποιούν μέσω του παράγοντα </a:t>
            </a:r>
            <a:r>
              <a:rPr lang="en-US" sz="2000" b="1" dirty="0"/>
              <a:t>APAF-1 (Apoptotic protease activating factor-1)</a:t>
            </a:r>
            <a:r>
              <a:rPr lang="en-US" sz="2000" dirty="0"/>
              <a:t>, </a:t>
            </a:r>
            <a:r>
              <a:rPr lang="el-GR" sz="2000" dirty="0"/>
              <a:t> </a:t>
            </a:r>
            <a:r>
              <a:rPr lang="el-GR" sz="2000" u="sng" dirty="0"/>
              <a:t>εναρκτήριες </a:t>
            </a:r>
            <a:r>
              <a:rPr lang="el-GR" sz="2000" u="sng" dirty="0" err="1"/>
              <a:t>κασπάσες</a:t>
            </a:r>
            <a:r>
              <a:rPr lang="el-GR" sz="2000" u="sng" dirty="0"/>
              <a:t> </a:t>
            </a:r>
            <a:r>
              <a:rPr lang="el-GR" sz="2000" dirty="0"/>
              <a:t>(όπως την προ-κασπάση-9) και επάγουν τον κυτταρικό θάνατο, προάγοντας την δημιουργία του </a:t>
            </a:r>
            <a:r>
              <a:rPr lang="el-GR" sz="2000" b="1" dirty="0" err="1"/>
              <a:t>αποπτωσωματίου</a:t>
            </a:r>
            <a:r>
              <a:rPr lang="el-GR" sz="2000" b="1" dirty="0"/>
              <a:t>,</a:t>
            </a:r>
            <a:r>
              <a:rPr lang="el-GR" sz="2000" dirty="0"/>
              <a:t> ενός μεγάλου ακτινικού πρωτεϊνικού </a:t>
            </a:r>
            <a:r>
              <a:rPr lang="el-GR" sz="2000" dirty="0" err="1"/>
              <a:t>συμπλόκου</a:t>
            </a:r>
            <a:r>
              <a:rPr lang="el-GR" sz="2000" dirty="0"/>
              <a:t>  με 7 βραχίονες</a:t>
            </a:r>
          </a:p>
        </p:txBody>
      </p:sp>
    </p:spTree>
    <p:extLst>
      <p:ext uri="{BB962C8B-B14F-4D97-AF65-F5344CB8AC3E}">
        <p14:creationId xmlns:p14="http://schemas.microsoft.com/office/powerpoint/2010/main" val="392433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2716569-3C34-4EC9-BEA4-C09138950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896" y="0"/>
            <a:ext cx="9824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68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C0062643-9809-4298-8F4C-4C9AEC1E0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937" y="418011"/>
            <a:ext cx="7085166" cy="59515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65623" y="3126377"/>
            <a:ext cx="2838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BH3-only proteins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2549275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FF814E3-A25F-453F-9752-7BBAE7B41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l-GR" sz="4000">
                <a:solidFill>
                  <a:srgbClr val="FFFFFF"/>
                </a:solidFill>
              </a:rPr>
              <a:t>Εξωκυττάρια σήματα απόπτωσης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21BED49-E356-405D-ACB5-1AF541880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 fontScale="92500" lnSpcReduction="10000"/>
          </a:bodyPr>
          <a:lstStyle/>
          <a:p>
            <a:r>
              <a:rPr lang="el-GR" sz="2200" dirty="0"/>
              <a:t>Ό </a:t>
            </a:r>
            <a:r>
              <a:rPr lang="el-GR" sz="2200" u="sng" dirty="0"/>
              <a:t>κυτταρικός </a:t>
            </a:r>
            <a:r>
              <a:rPr lang="el-GR" sz="2200" u="sng" dirty="0" err="1"/>
              <a:t>μεμβρανικός</a:t>
            </a:r>
            <a:r>
              <a:rPr lang="el-GR" sz="2200" u="sng" dirty="0"/>
              <a:t> </a:t>
            </a:r>
            <a:r>
              <a:rPr lang="el-GR" sz="2200" b="1" dirty="0"/>
              <a:t>υποδοχέας </a:t>
            </a:r>
            <a:r>
              <a:rPr lang="en-US" sz="2200" b="1" dirty="0" err="1"/>
              <a:t>Fas</a:t>
            </a:r>
            <a:r>
              <a:rPr lang="en-US" sz="2200" b="1" dirty="0"/>
              <a:t> </a:t>
            </a:r>
            <a:r>
              <a:rPr lang="el-GR" sz="2200" dirty="0"/>
              <a:t>(υποδοχέας θανάτου</a:t>
            </a:r>
            <a:r>
              <a:rPr lang="en-US" sz="2200" dirty="0"/>
              <a:t>, </a:t>
            </a:r>
            <a:r>
              <a:rPr lang="el-GR" sz="2200" dirty="0"/>
              <a:t>μέλος της οικογένειας </a:t>
            </a:r>
            <a:r>
              <a:rPr lang="en-US" sz="2200" dirty="0"/>
              <a:t>TNF-R</a:t>
            </a:r>
            <a:r>
              <a:rPr lang="el-GR" sz="2200" dirty="0"/>
              <a:t>), βρίσκεται στην επιφάνεια πολλών τύπων κυττάρων θηλαστικών. Στον υποδοχέα αυτόν προσδένεται η </a:t>
            </a:r>
            <a:r>
              <a:rPr lang="el-GR" sz="2200" dirty="0" err="1"/>
              <a:t>μεμβρανική</a:t>
            </a:r>
            <a:r>
              <a:rPr lang="el-GR" sz="2200" dirty="0"/>
              <a:t> πρωτεΐνη της κατηγορίας των </a:t>
            </a:r>
            <a:r>
              <a:rPr lang="el-GR" sz="2200" dirty="0" err="1"/>
              <a:t>κυτταροκινών</a:t>
            </a:r>
            <a:r>
              <a:rPr lang="el-GR" sz="2200" dirty="0"/>
              <a:t> που λέγεται </a:t>
            </a:r>
            <a:r>
              <a:rPr lang="el-GR" sz="2200" b="1" dirty="0" err="1"/>
              <a:t>προσδέτης</a:t>
            </a:r>
            <a:r>
              <a:rPr lang="el-GR" sz="2200" b="1" dirty="0"/>
              <a:t> </a:t>
            </a:r>
            <a:r>
              <a:rPr lang="en-US" sz="2200" b="1" dirty="0" err="1"/>
              <a:t>Fas</a:t>
            </a:r>
            <a:r>
              <a:rPr lang="en-US" sz="2200" b="1" dirty="0"/>
              <a:t> (</a:t>
            </a:r>
            <a:r>
              <a:rPr lang="en-US" sz="2200" b="1" dirty="0" err="1"/>
              <a:t>FasL</a:t>
            </a:r>
            <a:r>
              <a:rPr lang="en-US" sz="2200" b="1" dirty="0"/>
              <a:t>). </a:t>
            </a:r>
            <a:endParaRPr lang="el-GR" sz="2200" b="1" dirty="0"/>
          </a:p>
          <a:p>
            <a:r>
              <a:rPr lang="en-US" sz="2200" dirty="0" err="1"/>
              <a:t>Fas</a:t>
            </a:r>
            <a:r>
              <a:rPr lang="en-US" sz="2200" dirty="0"/>
              <a:t> </a:t>
            </a:r>
            <a:r>
              <a:rPr lang="el-GR" sz="2200" dirty="0"/>
              <a:t>και  </a:t>
            </a:r>
            <a:r>
              <a:rPr lang="en-US" sz="2200" dirty="0" err="1"/>
              <a:t>FasL</a:t>
            </a:r>
            <a:r>
              <a:rPr lang="en-US" sz="2200" dirty="0"/>
              <a:t> </a:t>
            </a:r>
            <a:r>
              <a:rPr lang="el-GR" sz="2200" dirty="0"/>
              <a:t>διαδραματίζουν κρίσιμο ρόλο στο </a:t>
            </a:r>
            <a:r>
              <a:rPr lang="el-GR" sz="2200" u="sng" dirty="0"/>
              <a:t>ανοσοποιητικό σύστημα </a:t>
            </a:r>
            <a:r>
              <a:rPr lang="el-GR" sz="2200" dirty="0"/>
              <a:t>και τον κυτταρικό θάνατο ενεργοποιώντας  </a:t>
            </a:r>
            <a:r>
              <a:rPr lang="el-GR" sz="2200" dirty="0" err="1"/>
              <a:t>ανοσοκύτταρα</a:t>
            </a:r>
            <a:r>
              <a:rPr lang="el-GR" sz="2200" dirty="0"/>
              <a:t> όπως τα </a:t>
            </a:r>
            <a:r>
              <a:rPr lang="el-GR" sz="2200" b="1" dirty="0"/>
              <a:t>κύτταρα φυσικοί φονιάδες (</a:t>
            </a:r>
            <a:r>
              <a:rPr lang="en-US" sz="2200" b="1" dirty="0"/>
              <a:t>NKC).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    </a:t>
            </a:r>
            <a:r>
              <a:rPr lang="el-GR" sz="2200" dirty="0"/>
              <a:t>Ή σύνδεση του </a:t>
            </a:r>
            <a:r>
              <a:rPr lang="el-GR" sz="2200" dirty="0" err="1"/>
              <a:t>προσδέτη</a:t>
            </a:r>
            <a:r>
              <a:rPr lang="el-GR" sz="2200" dirty="0"/>
              <a:t> </a:t>
            </a:r>
            <a:r>
              <a:rPr lang="en-US" sz="2200" dirty="0" err="1"/>
              <a:t>Fas</a:t>
            </a:r>
            <a:r>
              <a:rPr lang="en-US" sz="2200" dirty="0"/>
              <a:t> </a:t>
            </a:r>
            <a:r>
              <a:rPr lang="el-GR" sz="2200" dirty="0"/>
              <a:t>στον υποδοχέα του κυττάρου-στόχου πυροδοτεί την συναρμολόγηση μιας συλλογής </a:t>
            </a:r>
            <a:r>
              <a:rPr lang="el-GR" sz="2200" b="1" dirty="0"/>
              <a:t>ενδοκυτταρικών πρωτεϊνών (</a:t>
            </a:r>
            <a:r>
              <a:rPr lang="en-US" sz="2200" b="1" dirty="0"/>
              <a:t>DISC) </a:t>
            </a:r>
            <a:r>
              <a:rPr lang="el-GR" sz="2200" b="1" dirty="0"/>
              <a:t> ή </a:t>
            </a:r>
            <a:r>
              <a:rPr lang="en-US" sz="2200" b="1" dirty="0"/>
              <a:t>FADD (</a:t>
            </a:r>
            <a:r>
              <a:rPr lang="en-US" sz="2200" b="1" dirty="0" err="1"/>
              <a:t>Fas</a:t>
            </a:r>
            <a:r>
              <a:rPr lang="en-US" sz="2200" b="1" dirty="0"/>
              <a:t>-associated protein with death domain </a:t>
            </a:r>
            <a:r>
              <a:rPr lang="el-GR" sz="2200" b="1" dirty="0"/>
              <a:t>ή </a:t>
            </a:r>
            <a:r>
              <a:rPr lang="en-US" sz="2200" b="1" dirty="0"/>
              <a:t>MORT1) </a:t>
            </a:r>
            <a:r>
              <a:rPr lang="el-GR" sz="2200" dirty="0"/>
              <a:t>που </a:t>
            </a:r>
            <a:r>
              <a:rPr lang="el-GR" sz="2200" u="sng" dirty="0"/>
              <a:t>επάγουν τον θάνατο του κυττάρου</a:t>
            </a:r>
            <a:r>
              <a:rPr lang="el-GR" sz="2200" dirty="0"/>
              <a:t>, περιλαμβάνοντας σαν εναρκτήριο βήμα την ενεργοποίηση εναρκτήριων προ-</a:t>
            </a:r>
            <a:r>
              <a:rPr lang="el-GR" sz="2200" dirty="0" err="1"/>
              <a:t>κασπασών</a:t>
            </a:r>
            <a:r>
              <a:rPr lang="el-GR" sz="2200" dirty="0"/>
              <a:t> (προκασπάση-8 ή -10) των οποίων οι ενεργές μορφές ενεργοποιούν τις εκτελεστικές προ-</a:t>
            </a:r>
            <a:r>
              <a:rPr lang="el-GR" sz="2200" dirty="0" err="1"/>
              <a:t>κασπάσες</a:t>
            </a:r>
            <a:r>
              <a:rPr lang="el-GR" sz="2200" dirty="0"/>
              <a:t> ώστε να ξετυλιχθεί όλη η πρωτεολυτική ακολουθία που οδηγεί στην απόπτωση</a:t>
            </a:r>
          </a:p>
        </p:txBody>
      </p:sp>
    </p:spTree>
    <p:extLst>
      <p:ext uri="{BB962C8B-B14F-4D97-AF65-F5344CB8AC3E}">
        <p14:creationId xmlns:p14="http://schemas.microsoft.com/office/powerpoint/2010/main" val="3885706068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2076</Words>
  <Application>Microsoft Office PowerPoint</Application>
  <PresentationFormat>Ευρεία οθόνη</PresentationFormat>
  <Paragraphs>186</Paragraphs>
  <Slides>49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Wingdings</vt:lpstr>
      <vt:lpstr>Θέμα του Office</vt:lpstr>
      <vt:lpstr>Κυτταρική Απόπτωση</vt:lpstr>
      <vt:lpstr>Κυτταρική απόπτωση</vt:lpstr>
      <vt:lpstr>Παρουσίαση του PowerPoint</vt:lpstr>
      <vt:lpstr>Κυτταρική απόπτωση</vt:lpstr>
      <vt:lpstr>Παρουσίαση του PowerPoint</vt:lpstr>
      <vt:lpstr>Οικογένεια πρωτεϊνών Bcl-2</vt:lpstr>
      <vt:lpstr>Παρουσίαση του PowerPoint</vt:lpstr>
      <vt:lpstr>Παρουσίαση του PowerPoint</vt:lpstr>
      <vt:lpstr>Εξωκυττάρια σήματα απόπτωσης</vt:lpstr>
      <vt:lpstr>Παρουσίαση του PowerPoint</vt:lpstr>
      <vt:lpstr>Σηματοδοτικές πρωτεΐνες με θετική δράση</vt:lpstr>
      <vt:lpstr>Παρουσίαση του PowerPoint</vt:lpstr>
      <vt:lpstr>Παρουσίαση του PowerPoint</vt:lpstr>
      <vt:lpstr>Σηματοδοτικές πρωτεΐνες με αρνητική δράση</vt:lpstr>
      <vt:lpstr>Παρουσίαση του PowerPoint</vt:lpstr>
      <vt:lpstr>Παρουσίαση του PowerPoint</vt:lpstr>
      <vt:lpstr>Καρκίνος-μοριακή προσέγγιση</vt:lpstr>
      <vt:lpstr>Καλοήθεις και κακοήθεις νεοπλασίες</vt:lpstr>
      <vt:lpstr>Καρκινογόνα </vt:lpstr>
      <vt:lpstr>Παρουσίαση του PowerPoint</vt:lpstr>
      <vt:lpstr>Παρουσίαση του PowerPoint</vt:lpstr>
      <vt:lpstr>Καρκινογέννεση</vt:lpstr>
      <vt:lpstr>Καρκινογένεση </vt:lpstr>
      <vt:lpstr>Καρκινογένεση</vt:lpstr>
      <vt:lpstr>Παρουσίαση του PowerPoint</vt:lpstr>
      <vt:lpstr>Xαρακτηριστικά του καρκινικού κυττάρου</vt:lpstr>
      <vt:lpstr>Παρουσίαση του PowerPoint</vt:lpstr>
      <vt:lpstr>1. Ογκογονίδια που προάγουν τον ανεξέλεγκτο  πολλαπλασιασμό - αυτονομία μηνυμάτων</vt:lpstr>
      <vt:lpstr>Παρουσίαση του PowerPoint</vt:lpstr>
      <vt:lpstr>Παρουσίαση του PowerPoint</vt:lpstr>
      <vt:lpstr>Παρουσίαση του PowerPoint</vt:lpstr>
      <vt:lpstr>2.Τα κύτταρα δεν ανταποκρίνονται στα ανασταλτικά μηνύματα της ανάπτυξης</vt:lpstr>
      <vt:lpstr>3. Απώλεια της κυτταρικής απόπτωσης</vt:lpstr>
      <vt:lpstr>Παρουσίαση του PowerPoint</vt:lpstr>
      <vt:lpstr>4. Υψηλό δυναμικό πολ/μού </vt:lpstr>
      <vt:lpstr>Παρουσίαση του PowerPoint</vt:lpstr>
      <vt:lpstr>5.Καρκινική αγγειογένεση</vt:lpstr>
      <vt:lpstr>6.Μετανάστευση των καρκινικών κυττάρων</vt:lpstr>
      <vt:lpstr>Διήθηση και μετάσταση </vt:lpstr>
      <vt:lpstr>Αγγειακή διασπορά</vt:lpstr>
      <vt:lpstr>Σταδιακή μοριακή  βάση της καρκινογένεσης</vt:lpstr>
      <vt:lpstr>Παρουσίαση του PowerPoint</vt:lpstr>
      <vt:lpstr>Η αστάθεια του γονιδιώματος δρα καταλυτικά στην καρκινογέννεση</vt:lpstr>
      <vt:lpstr>Μεταλλάξεις στα γονίδια επιδιόρθωσης του DNA</vt:lpstr>
      <vt:lpstr>Παρουσίαση του PowerPoint</vt:lpstr>
      <vt:lpstr>BRCA1 και BRCA2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Χριστόπουλος Θεόδωρος</dc:creator>
  <cp:lastModifiedBy>Χριστόπουλος Θεόδωρος</cp:lastModifiedBy>
  <cp:revision>203</cp:revision>
  <dcterms:created xsi:type="dcterms:W3CDTF">2021-11-24T21:50:37Z</dcterms:created>
  <dcterms:modified xsi:type="dcterms:W3CDTF">2023-11-18T14:44:12Z</dcterms:modified>
</cp:coreProperties>
</file>