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2" r:id="rId2"/>
    <p:sldId id="346" r:id="rId3"/>
    <p:sldId id="347" r:id="rId4"/>
    <p:sldId id="344" r:id="rId5"/>
    <p:sldId id="345" r:id="rId6"/>
    <p:sldId id="304" r:id="rId7"/>
    <p:sldId id="303" r:id="rId8"/>
    <p:sldId id="310" r:id="rId9"/>
    <p:sldId id="314" r:id="rId10"/>
    <p:sldId id="307" r:id="rId11"/>
    <p:sldId id="312" r:id="rId12"/>
    <p:sldId id="308" r:id="rId13"/>
    <p:sldId id="313" r:id="rId14"/>
    <p:sldId id="317" r:id="rId15"/>
    <p:sldId id="319" r:id="rId16"/>
    <p:sldId id="316" r:id="rId17"/>
    <p:sldId id="315" r:id="rId18"/>
    <p:sldId id="305" r:id="rId19"/>
    <p:sldId id="320" r:id="rId20"/>
    <p:sldId id="321" r:id="rId21"/>
    <p:sldId id="281" r:id="rId22"/>
    <p:sldId id="322" r:id="rId23"/>
    <p:sldId id="323" r:id="rId24"/>
    <p:sldId id="325" r:id="rId25"/>
    <p:sldId id="302" r:id="rId26"/>
    <p:sldId id="326" r:id="rId27"/>
    <p:sldId id="327" r:id="rId28"/>
    <p:sldId id="328" r:id="rId29"/>
    <p:sldId id="330" r:id="rId30"/>
    <p:sldId id="329" r:id="rId31"/>
    <p:sldId id="331" r:id="rId32"/>
    <p:sldId id="332" r:id="rId33"/>
    <p:sldId id="333" r:id="rId34"/>
    <p:sldId id="336" r:id="rId35"/>
    <p:sldId id="337" r:id="rId36"/>
    <p:sldId id="338" r:id="rId37"/>
    <p:sldId id="339" r:id="rId38"/>
    <p:sldId id="341" r:id="rId39"/>
    <p:sldId id="349" r:id="rId40"/>
    <p:sldId id="348" r:id="rId4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580B"/>
    <a:srgbClr val="F07510"/>
    <a:srgbClr val="9BDAEB"/>
    <a:srgbClr val="96F2E3"/>
    <a:srgbClr val="0040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>
        <p:scale>
          <a:sx n="70" d="100"/>
          <a:sy n="70" d="100"/>
        </p:scale>
        <p:origin x="-172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3F73B-6CED-4C79-9C79-CBC597DFF800}" type="doc">
      <dgm:prSet loTypeId="urn:microsoft.com/office/officeart/2005/8/layout/cycle7" loCatId="cycle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19C7984-AE20-4AC3-A8D9-6EF63AB9B56C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  <a:latin typeface="Cambria" panose="02040503050406030204" pitchFamily="18" charset="0"/>
            </a:rPr>
            <a:t>Τομογράφοι υποδομής πυθμένα</a:t>
          </a:r>
          <a:endParaRPr lang="el-GR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15AFE93-CF41-4CB8-B9B3-067BE4AE2384}" type="parTrans" cxnId="{94929C95-2318-4DBA-AA4F-F9290B42AB76}">
      <dgm:prSet/>
      <dgm:spPr/>
      <dgm:t>
        <a:bodyPr/>
        <a:lstStyle/>
        <a:p>
          <a:endParaRPr lang="el-GR"/>
        </a:p>
      </dgm:t>
    </dgm:pt>
    <dgm:pt modelId="{44CF5F2D-61A9-48BC-B78C-E2C2A36A43FE}" type="sibTrans" cxnId="{94929C95-2318-4DBA-AA4F-F9290B42AB76}">
      <dgm:prSet/>
      <dgm:spPr/>
      <dgm:t>
        <a:bodyPr/>
        <a:lstStyle/>
        <a:p>
          <a:endParaRPr lang="el-GR"/>
        </a:p>
      </dgm:t>
    </dgm:pt>
    <dgm:pt modelId="{BACFB691-2D4A-4592-A21E-D77F93F36CF3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  <a:latin typeface="Cambria" panose="02040503050406030204" pitchFamily="18" charset="0"/>
            </a:rPr>
            <a:t>Υψηλή διακριτική – Περιορισμένη διεισδυτική</a:t>
          </a:r>
          <a:endParaRPr lang="el-GR" sz="24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D2EBD3EA-5092-493F-8870-614532281751}" type="parTrans" cxnId="{9D5B8C89-E425-439E-8961-953600FF81E2}">
      <dgm:prSet/>
      <dgm:spPr/>
      <dgm:t>
        <a:bodyPr/>
        <a:lstStyle/>
        <a:p>
          <a:endParaRPr lang="el-GR"/>
        </a:p>
      </dgm:t>
    </dgm:pt>
    <dgm:pt modelId="{2E183C32-9E82-42C0-9EB9-828B16D54F41}" type="sibTrans" cxnId="{9D5B8C89-E425-439E-8961-953600FF81E2}">
      <dgm:prSet/>
      <dgm:spPr/>
      <dgm:t>
        <a:bodyPr/>
        <a:lstStyle/>
        <a:p>
          <a:endParaRPr lang="el-GR"/>
        </a:p>
      </dgm:t>
    </dgm:pt>
    <dgm:pt modelId="{025FF13D-75D6-4786-8013-A5226252A068}">
      <dgm:prSet phldrT="[Text]" custT="1"/>
      <dgm:spPr/>
      <dgm:t>
        <a:bodyPr/>
        <a:lstStyle/>
        <a:p>
          <a:r>
            <a:rPr lang="el-GR" sz="2400" smtClean="0">
              <a:latin typeface="Cambria" panose="02040503050406030204" pitchFamily="18" charset="0"/>
            </a:rPr>
            <a:t>Χαμηλή διακριτική – Μεγάλη διεισδυτική</a:t>
          </a:r>
          <a:endParaRPr lang="el-GR" sz="2400" dirty="0">
            <a:latin typeface="Cambria" panose="02040503050406030204" pitchFamily="18" charset="0"/>
          </a:endParaRPr>
        </a:p>
      </dgm:t>
    </dgm:pt>
    <dgm:pt modelId="{BB8D98DE-4E37-4AAF-AC38-DE60A42F692C}" type="parTrans" cxnId="{262FF6EE-6CA3-42EC-8A57-8CE7303CB216}">
      <dgm:prSet/>
      <dgm:spPr/>
      <dgm:t>
        <a:bodyPr/>
        <a:lstStyle/>
        <a:p>
          <a:endParaRPr lang="el-GR"/>
        </a:p>
      </dgm:t>
    </dgm:pt>
    <dgm:pt modelId="{0561908B-887A-4979-8E02-BDC251C0F4B7}" type="sibTrans" cxnId="{262FF6EE-6CA3-42EC-8A57-8CE7303CB216}">
      <dgm:prSet/>
      <dgm:spPr/>
      <dgm:t>
        <a:bodyPr/>
        <a:lstStyle/>
        <a:p>
          <a:endParaRPr lang="el-GR"/>
        </a:p>
      </dgm:t>
    </dgm:pt>
    <dgm:pt modelId="{0FA9FC84-606B-4055-B995-81E0CD86FE1A}" type="pres">
      <dgm:prSet presAssocID="{B4F3F73B-6CED-4C79-9C79-CBC597DFF8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48B4E1E-EA2E-4D00-AEC3-C46A7C97925D}" type="pres">
      <dgm:prSet presAssocID="{019C7984-AE20-4AC3-A8D9-6EF63AB9B5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46503B-65EC-4888-8485-3EA5CAF51CB9}" type="pres">
      <dgm:prSet presAssocID="{44CF5F2D-61A9-48BC-B78C-E2C2A36A43FE}" presName="sibTrans" presStyleLbl="sibTrans2D1" presStyleIdx="0" presStyleCnt="3" custScaleX="351752"/>
      <dgm:spPr/>
      <dgm:t>
        <a:bodyPr/>
        <a:lstStyle/>
        <a:p>
          <a:endParaRPr lang="el-GR"/>
        </a:p>
      </dgm:t>
    </dgm:pt>
    <dgm:pt modelId="{B7E6E66A-DE24-4D0A-9A87-F8B52299B19D}" type="pres">
      <dgm:prSet presAssocID="{44CF5F2D-61A9-48BC-B78C-E2C2A36A43FE}" presName="connectorText" presStyleLbl="sibTrans2D1" presStyleIdx="0" presStyleCnt="3"/>
      <dgm:spPr/>
      <dgm:t>
        <a:bodyPr/>
        <a:lstStyle/>
        <a:p>
          <a:endParaRPr lang="el-GR"/>
        </a:p>
      </dgm:t>
    </dgm:pt>
    <dgm:pt modelId="{2DEDDF74-78E9-4FEC-86F8-ACD2D48D538C}" type="pres">
      <dgm:prSet presAssocID="{BACFB691-2D4A-4592-A21E-D77F93F36CF3}" presName="node" presStyleLbl="node1" presStyleIdx="1" presStyleCnt="3" custScaleX="1292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251263-A638-4905-8ADC-BD43FA89C8F5}" type="pres">
      <dgm:prSet presAssocID="{2E183C32-9E82-42C0-9EB9-828B16D54F41}" presName="sibTrans" presStyleLbl="sibTrans2D1" presStyleIdx="1" presStyleCnt="3" custFlipHor="1" custScaleX="4316" custScaleY="108750" custLinFactNeighborX="2158" custLinFactNeighborY="-21812"/>
      <dgm:spPr/>
      <dgm:t>
        <a:bodyPr/>
        <a:lstStyle/>
        <a:p>
          <a:endParaRPr lang="el-GR"/>
        </a:p>
      </dgm:t>
    </dgm:pt>
    <dgm:pt modelId="{3173B015-A24A-4C8F-8C59-ECAC3AAB5A2B}" type="pres">
      <dgm:prSet presAssocID="{2E183C32-9E82-42C0-9EB9-828B16D54F41}" presName="connectorText" presStyleLbl="sibTrans2D1" presStyleIdx="1" presStyleCnt="3"/>
      <dgm:spPr/>
      <dgm:t>
        <a:bodyPr/>
        <a:lstStyle/>
        <a:p>
          <a:endParaRPr lang="el-GR"/>
        </a:p>
      </dgm:t>
    </dgm:pt>
    <dgm:pt modelId="{6709D428-51B9-44FE-B427-54F2EA872E6E}" type="pres">
      <dgm:prSet presAssocID="{025FF13D-75D6-4786-8013-A5226252A068}" presName="node" presStyleLbl="node1" presStyleIdx="2" presStyleCnt="3" custScaleX="13775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218C78-E8A5-4A81-9AAD-61C799A2848E}" type="pres">
      <dgm:prSet presAssocID="{0561908B-887A-4979-8E02-BDC251C0F4B7}" presName="sibTrans" presStyleLbl="sibTrans2D1" presStyleIdx="2" presStyleCnt="3" custScaleX="358384"/>
      <dgm:spPr/>
      <dgm:t>
        <a:bodyPr/>
        <a:lstStyle/>
        <a:p>
          <a:endParaRPr lang="el-GR"/>
        </a:p>
      </dgm:t>
    </dgm:pt>
    <dgm:pt modelId="{325EF02F-EFA0-4AE9-B703-357A71093A32}" type="pres">
      <dgm:prSet presAssocID="{0561908B-887A-4979-8E02-BDC251C0F4B7}" presName="connectorText" presStyleLbl="sibTrans2D1" presStyleIdx="2" presStyleCnt="3"/>
      <dgm:spPr/>
      <dgm:t>
        <a:bodyPr/>
        <a:lstStyle/>
        <a:p>
          <a:endParaRPr lang="el-GR"/>
        </a:p>
      </dgm:t>
    </dgm:pt>
  </dgm:ptLst>
  <dgm:cxnLst>
    <dgm:cxn modelId="{44583D9E-535D-430A-9473-5DAD5FD3FD91}" type="presOf" srcId="{2E183C32-9E82-42C0-9EB9-828B16D54F41}" destId="{EE251263-A638-4905-8ADC-BD43FA89C8F5}" srcOrd="0" destOrd="0" presId="urn:microsoft.com/office/officeart/2005/8/layout/cycle7"/>
    <dgm:cxn modelId="{9D5B8C89-E425-439E-8961-953600FF81E2}" srcId="{B4F3F73B-6CED-4C79-9C79-CBC597DFF800}" destId="{BACFB691-2D4A-4592-A21E-D77F93F36CF3}" srcOrd="1" destOrd="0" parTransId="{D2EBD3EA-5092-493F-8870-614532281751}" sibTransId="{2E183C32-9E82-42C0-9EB9-828B16D54F41}"/>
    <dgm:cxn modelId="{D29DA556-000B-4F01-B5A3-39C83A470A70}" type="presOf" srcId="{025FF13D-75D6-4786-8013-A5226252A068}" destId="{6709D428-51B9-44FE-B427-54F2EA872E6E}" srcOrd="0" destOrd="0" presId="urn:microsoft.com/office/officeart/2005/8/layout/cycle7"/>
    <dgm:cxn modelId="{9FFB1879-E58E-49C7-A886-F7CA5E48F10A}" type="presOf" srcId="{0561908B-887A-4979-8E02-BDC251C0F4B7}" destId="{325EF02F-EFA0-4AE9-B703-357A71093A32}" srcOrd="1" destOrd="0" presId="urn:microsoft.com/office/officeart/2005/8/layout/cycle7"/>
    <dgm:cxn modelId="{D00EF0D9-1E22-4E1C-AB75-314494094C0F}" type="presOf" srcId="{BACFB691-2D4A-4592-A21E-D77F93F36CF3}" destId="{2DEDDF74-78E9-4FEC-86F8-ACD2D48D538C}" srcOrd="0" destOrd="0" presId="urn:microsoft.com/office/officeart/2005/8/layout/cycle7"/>
    <dgm:cxn modelId="{FEC6E0DC-E3AD-4A76-9270-4B3FA71E917F}" type="presOf" srcId="{2E183C32-9E82-42C0-9EB9-828B16D54F41}" destId="{3173B015-A24A-4C8F-8C59-ECAC3AAB5A2B}" srcOrd="1" destOrd="0" presId="urn:microsoft.com/office/officeart/2005/8/layout/cycle7"/>
    <dgm:cxn modelId="{CD79B907-C411-4D81-B30A-C803AFC8A1EE}" type="presOf" srcId="{44CF5F2D-61A9-48BC-B78C-E2C2A36A43FE}" destId="{BC46503B-65EC-4888-8485-3EA5CAF51CB9}" srcOrd="0" destOrd="0" presId="urn:microsoft.com/office/officeart/2005/8/layout/cycle7"/>
    <dgm:cxn modelId="{262FF6EE-6CA3-42EC-8A57-8CE7303CB216}" srcId="{B4F3F73B-6CED-4C79-9C79-CBC597DFF800}" destId="{025FF13D-75D6-4786-8013-A5226252A068}" srcOrd="2" destOrd="0" parTransId="{BB8D98DE-4E37-4AAF-AC38-DE60A42F692C}" sibTransId="{0561908B-887A-4979-8E02-BDC251C0F4B7}"/>
    <dgm:cxn modelId="{E8232A74-0B27-41CA-827E-EA35635CBC5A}" type="presOf" srcId="{B4F3F73B-6CED-4C79-9C79-CBC597DFF800}" destId="{0FA9FC84-606B-4055-B995-81E0CD86FE1A}" srcOrd="0" destOrd="0" presId="urn:microsoft.com/office/officeart/2005/8/layout/cycle7"/>
    <dgm:cxn modelId="{94929C95-2318-4DBA-AA4F-F9290B42AB76}" srcId="{B4F3F73B-6CED-4C79-9C79-CBC597DFF800}" destId="{019C7984-AE20-4AC3-A8D9-6EF63AB9B56C}" srcOrd="0" destOrd="0" parTransId="{B15AFE93-CF41-4CB8-B9B3-067BE4AE2384}" sibTransId="{44CF5F2D-61A9-48BC-B78C-E2C2A36A43FE}"/>
    <dgm:cxn modelId="{092D95E8-9B1E-4156-ACF1-A8E8A0090663}" type="presOf" srcId="{44CF5F2D-61A9-48BC-B78C-E2C2A36A43FE}" destId="{B7E6E66A-DE24-4D0A-9A87-F8B52299B19D}" srcOrd="1" destOrd="0" presId="urn:microsoft.com/office/officeart/2005/8/layout/cycle7"/>
    <dgm:cxn modelId="{31C7BA48-597B-4B27-A959-34C2704DDA0C}" type="presOf" srcId="{019C7984-AE20-4AC3-A8D9-6EF63AB9B56C}" destId="{348B4E1E-EA2E-4D00-AEC3-C46A7C97925D}" srcOrd="0" destOrd="0" presId="urn:microsoft.com/office/officeart/2005/8/layout/cycle7"/>
    <dgm:cxn modelId="{DD234487-BC88-4E7A-8609-83B1B3072F6E}" type="presOf" srcId="{0561908B-887A-4979-8E02-BDC251C0F4B7}" destId="{45218C78-E8A5-4A81-9AAD-61C799A2848E}" srcOrd="0" destOrd="0" presId="urn:microsoft.com/office/officeart/2005/8/layout/cycle7"/>
    <dgm:cxn modelId="{16576D8E-4245-4B90-889C-0E8568E7488F}" type="presParOf" srcId="{0FA9FC84-606B-4055-B995-81E0CD86FE1A}" destId="{348B4E1E-EA2E-4D00-AEC3-C46A7C97925D}" srcOrd="0" destOrd="0" presId="urn:microsoft.com/office/officeart/2005/8/layout/cycle7"/>
    <dgm:cxn modelId="{A0D71DAF-2F40-4547-AF86-CF2308D3FC1B}" type="presParOf" srcId="{0FA9FC84-606B-4055-B995-81E0CD86FE1A}" destId="{BC46503B-65EC-4888-8485-3EA5CAF51CB9}" srcOrd="1" destOrd="0" presId="urn:microsoft.com/office/officeart/2005/8/layout/cycle7"/>
    <dgm:cxn modelId="{36EA791E-3CE9-48DE-9375-913818E4F812}" type="presParOf" srcId="{BC46503B-65EC-4888-8485-3EA5CAF51CB9}" destId="{B7E6E66A-DE24-4D0A-9A87-F8B52299B19D}" srcOrd="0" destOrd="0" presId="urn:microsoft.com/office/officeart/2005/8/layout/cycle7"/>
    <dgm:cxn modelId="{DFCD3BF4-997A-4037-8B89-C5709ED4068B}" type="presParOf" srcId="{0FA9FC84-606B-4055-B995-81E0CD86FE1A}" destId="{2DEDDF74-78E9-4FEC-86F8-ACD2D48D538C}" srcOrd="2" destOrd="0" presId="urn:microsoft.com/office/officeart/2005/8/layout/cycle7"/>
    <dgm:cxn modelId="{5F7211D8-F836-423A-AA43-D7DF75F606BF}" type="presParOf" srcId="{0FA9FC84-606B-4055-B995-81E0CD86FE1A}" destId="{EE251263-A638-4905-8ADC-BD43FA89C8F5}" srcOrd="3" destOrd="0" presId="urn:microsoft.com/office/officeart/2005/8/layout/cycle7"/>
    <dgm:cxn modelId="{F94E4C20-DAE3-4D47-9A22-0C1E0DCC8C44}" type="presParOf" srcId="{EE251263-A638-4905-8ADC-BD43FA89C8F5}" destId="{3173B015-A24A-4C8F-8C59-ECAC3AAB5A2B}" srcOrd="0" destOrd="0" presId="urn:microsoft.com/office/officeart/2005/8/layout/cycle7"/>
    <dgm:cxn modelId="{135AC17B-130A-48CD-BAE1-E6B9690251AB}" type="presParOf" srcId="{0FA9FC84-606B-4055-B995-81E0CD86FE1A}" destId="{6709D428-51B9-44FE-B427-54F2EA872E6E}" srcOrd="4" destOrd="0" presId="urn:microsoft.com/office/officeart/2005/8/layout/cycle7"/>
    <dgm:cxn modelId="{DB4302B0-E452-4FCA-BFA8-6B94A13DD04A}" type="presParOf" srcId="{0FA9FC84-606B-4055-B995-81E0CD86FE1A}" destId="{45218C78-E8A5-4A81-9AAD-61C799A2848E}" srcOrd="5" destOrd="0" presId="urn:microsoft.com/office/officeart/2005/8/layout/cycle7"/>
    <dgm:cxn modelId="{06B27D98-2AEB-450E-8C6D-05C5819F5F3B}" type="presParOf" srcId="{45218C78-E8A5-4A81-9AAD-61C799A2848E}" destId="{325EF02F-EFA0-4AE9-B703-357A71093A32}" srcOrd="0" destOrd="0" presId="urn:microsoft.com/office/officeart/2005/8/layout/cycle7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8B4E1E-EA2E-4D00-AEC3-C46A7C97925D}">
      <dsp:nvSpPr>
        <dsp:cNvPr id="0" name=""/>
        <dsp:cNvSpPr/>
      </dsp:nvSpPr>
      <dsp:spPr>
        <a:xfrm>
          <a:off x="1917295" y="308513"/>
          <a:ext cx="2261842" cy="1130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ambria" panose="02040503050406030204" pitchFamily="18" charset="0"/>
            </a:rPr>
            <a:t>Τομογράφοι υποδομής πυθμένα</a:t>
          </a:r>
          <a:endParaRPr lang="el-GR" sz="2400" kern="1200" dirty="0">
            <a:latin typeface="Cambria" panose="02040503050406030204" pitchFamily="18" charset="0"/>
          </a:endParaRPr>
        </a:p>
      </dsp:txBody>
      <dsp:txXfrm>
        <a:off x="1917295" y="308513"/>
        <a:ext cx="2261842" cy="1130921"/>
      </dsp:txXfrm>
    </dsp:sp>
    <dsp:sp modelId="{BC46503B-65EC-4888-8485-3EA5CAF51CB9}">
      <dsp:nvSpPr>
        <dsp:cNvPr id="0" name=""/>
        <dsp:cNvSpPr/>
      </dsp:nvSpPr>
      <dsp:spPr>
        <a:xfrm rot="3600000">
          <a:off x="2973125" y="2294252"/>
          <a:ext cx="2018707" cy="3958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/>
        </a:p>
      </dsp:txBody>
      <dsp:txXfrm rot="3600000">
        <a:off x="2973125" y="2294252"/>
        <a:ext cx="2018707" cy="395822"/>
      </dsp:txXfrm>
    </dsp:sp>
    <dsp:sp modelId="{2DEDDF74-78E9-4FEC-86F8-ACD2D48D538C}">
      <dsp:nvSpPr>
        <dsp:cNvPr id="0" name=""/>
        <dsp:cNvSpPr/>
      </dsp:nvSpPr>
      <dsp:spPr>
        <a:xfrm>
          <a:off x="3454957" y="3544892"/>
          <a:ext cx="2923567" cy="1130921"/>
        </a:xfrm>
        <a:prstGeom prst="roundRect">
          <a:avLst>
            <a:gd name="adj" fmla="val 10000"/>
          </a:avLst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ambria" panose="02040503050406030204" pitchFamily="18" charset="0"/>
            </a:rPr>
            <a:t>Υψηλή διακριτική – Περιορισμένη διεισδυτική</a:t>
          </a:r>
          <a:endParaRPr lang="el-GR" sz="2400" kern="1200" dirty="0">
            <a:latin typeface="Cambria" panose="02040503050406030204" pitchFamily="18" charset="0"/>
          </a:endParaRPr>
        </a:p>
      </dsp:txBody>
      <dsp:txXfrm>
        <a:off x="3454957" y="3544892"/>
        <a:ext cx="2923567" cy="1130921"/>
      </dsp:txXfrm>
    </dsp:sp>
    <dsp:sp modelId="{EE251263-A638-4905-8ADC-BD43FA89C8F5}">
      <dsp:nvSpPr>
        <dsp:cNvPr id="0" name=""/>
        <dsp:cNvSpPr/>
      </dsp:nvSpPr>
      <dsp:spPr>
        <a:xfrm rot="10800000" flipH="1">
          <a:off x="3096269" y="3808788"/>
          <a:ext cx="24769" cy="43045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 rot="10800000" flipH="1">
        <a:off x="3096269" y="3808788"/>
        <a:ext cx="24769" cy="430456"/>
      </dsp:txXfrm>
    </dsp:sp>
    <dsp:sp modelId="{6709D428-51B9-44FE-B427-54F2EA872E6E}">
      <dsp:nvSpPr>
        <dsp:cNvPr id="0" name=""/>
        <dsp:cNvSpPr/>
      </dsp:nvSpPr>
      <dsp:spPr>
        <a:xfrm>
          <a:off x="-378196" y="3544892"/>
          <a:ext cx="3115778" cy="1130921"/>
        </a:xfrm>
        <a:prstGeom prst="roundRect">
          <a:avLst>
            <a:gd name="adj" fmla="val 1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smtClean="0">
              <a:latin typeface="Cambria" panose="02040503050406030204" pitchFamily="18" charset="0"/>
            </a:rPr>
            <a:t>Χαμηλή διακριτική – Μεγάλη διεισδυτική</a:t>
          </a:r>
          <a:endParaRPr lang="el-GR" sz="2400" kern="1200" dirty="0">
            <a:latin typeface="Cambria" panose="02040503050406030204" pitchFamily="18" charset="0"/>
          </a:endParaRPr>
        </a:p>
      </dsp:txBody>
      <dsp:txXfrm>
        <a:off x="-378196" y="3544892"/>
        <a:ext cx="3115778" cy="1130921"/>
      </dsp:txXfrm>
    </dsp:sp>
    <dsp:sp modelId="{45218C78-E8A5-4A81-9AAD-61C799A2848E}">
      <dsp:nvSpPr>
        <dsp:cNvPr id="0" name=""/>
        <dsp:cNvSpPr/>
      </dsp:nvSpPr>
      <dsp:spPr>
        <a:xfrm rot="18000000">
          <a:off x="1085570" y="2294252"/>
          <a:ext cx="2056768" cy="3958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/>
        </a:p>
      </dsp:txBody>
      <dsp:txXfrm rot="18000000">
        <a:off x="1085570" y="2294252"/>
        <a:ext cx="2056768" cy="395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C5462-5168-4624-A709-A1D6D5154E06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B3AFB-B30B-488C-912D-7DB9894A96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8733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3990F6-95C8-44F3-965D-10FF7BCA26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0627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942754-5DB4-4A09-9B10-C1CEA2B5E8F0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3990F6-95C8-44F3-965D-10FF7BCA265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51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9C31E-2D7D-4B0D-831A-69432CD59D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80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49E0-D25D-44F0-B606-A1B52EE8C9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185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493D7-BBFC-4A26-A220-D0F1B50FC8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861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9E5C-CE5E-4AF0-9C09-4A2CCB483D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190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D062-906E-4677-83BD-B5B06C11B4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98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36DA-900B-48C7-91D1-2542DCC425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749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997C6-6413-4595-90BA-62E5571EA5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1979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6333-0FC8-489D-9E46-70036BEDBF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728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2F87-0252-4BBE-8E4E-FA29B65B28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2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D97E7-7BD6-461A-B1D2-022A1B8A32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774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FC7D-A9D0-48D6-9512-EE6E08ADB5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1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C77-C6E2-4739-83A0-6F800CB43F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49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EA1A2-2506-4E96-9FAB-67ED11AB81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755650" y="1695450"/>
            <a:ext cx="7772400" cy="1470025"/>
          </a:xfrm>
        </p:spPr>
        <p:txBody>
          <a:bodyPr/>
          <a:lstStyle/>
          <a:p>
            <a:r>
              <a:rPr lang="el-GR" altLang="el-GR" sz="4000" dirty="0" smtClean="0">
                <a:solidFill>
                  <a:srgbClr val="5075BC"/>
                </a:solidFill>
                <a:latin typeface="Calibri" pitchFamily="34" charset="0"/>
              </a:rPr>
              <a:t>Τηλεπισκόπηση στο Θαλάσσιο Περιβάλλον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4283" y="3341702"/>
            <a:ext cx="8288368" cy="2087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dirty="0">
                <a:solidFill>
                  <a:srgbClr val="5075BC"/>
                </a:solidFill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Calibri" pitchFamily="34" charset="0"/>
                <a:ea typeface="+mj-ea"/>
                <a:cs typeface="+mj-cs"/>
              </a:rPr>
              <a:t>4</a:t>
            </a:r>
            <a:r>
              <a:rPr lang="el-GR" sz="2800" dirty="0" smtClean="0">
                <a:solidFill>
                  <a:srgbClr val="5075BC"/>
                </a:solidFill>
                <a:latin typeface="Calibri" pitchFamily="34" charset="0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srgbClr val="5075BC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sz="2800" dirty="0" smtClean="0">
                <a:latin typeface="Calibri" pitchFamily="34" charset="0"/>
                <a:ea typeface="+mj-ea"/>
                <a:cs typeface="+mj-cs"/>
              </a:rPr>
              <a:t>Τομογράφος Υποδομής Πυθμένα</a:t>
            </a:r>
            <a:r>
              <a:rPr lang="en-GB" sz="2800" dirty="0" smtClean="0">
                <a:latin typeface="Calibri" pitchFamily="34" charset="0"/>
                <a:ea typeface="+mj-ea"/>
                <a:cs typeface="+mj-cs"/>
              </a:rPr>
              <a:t> – </a:t>
            </a:r>
            <a:r>
              <a:rPr lang="el-GR" sz="2800" dirty="0" smtClean="0">
                <a:latin typeface="Calibri" pitchFamily="34" charset="0"/>
                <a:ea typeface="+mj-ea"/>
                <a:cs typeface="+mj-cs"/>
              </a:rPr>
              <a:t>Εισαγωγή</a:t>
            </a:r>
          </a:p>
          <a:p>
            <a:pPr>
              <a:defRPr/>
            </a:pPr>
            <a:r>
              <a:rPr lang="el-GR" sz="2100" dirty="0" smtClean="0">
                <a:latin typeface="Calibri" pitchFamily="34" charset="0"/>
              </a:rPr>
              <a:t>Γιώργος Παπαθεοδώρου</a:t>
            </a:r>
          </a:p>
          <a:p>
            <a:pPr>
              <a:defRPr/>
            </a:pPr>
            <a:r>
              <a:rPr lang="el-GR" sz="2100" dirty="0" smtClean="0">
                <a:latin typeface="Calibri" pitchFamily="34" charset="0"/>
              </a:rPr>
              <a:t>Σχολή Θετικών Επιστημών</a:t>
            </a:r>
          </a:p>
          <a:p>
            <a:pPr>
              <a:defRPr/>
            </a:pPr>
            <a:r>
              <a:rPr lang="en-GB" sz="2100" dirty="0" smtClean="0">
                <a:latin typeface="Calibri" pitchFamily="34" charset="0"/>
              </a:rPr>
              <a:t>T</a:t>
            </a:r>
            <a:r>
              <a:rPr lang="el-GR" sz="2100" dirty="0" err="1" smtClean="0">
                <a:latin typeface="Calibri" pitchFamily="34" charset="0"/>
              </a:rPr>
              <a:t>μήμα</a:t>
            </a:r>
            <a:r>
              <a:rPr lang="el-GR" sz="2100" dirty="0" smtClean="0">
                <a:latin typeface="Calibri" pitchFamily="34" charset="0"/>
              </a:rPr>
              <a:t> Γεωλογίας</a:t>
            </a:r>
            <a:endParaRPr lang="en-US" sz="2100" dirty="0" smtClean="0">
              <a:latin typeface="Calibri" pitchFamily="34" charset="0"/>
            </a:endParaRPr>
          </a:p>
          <a:p>
            <a:pPr>
              <a:defRPr/>
            </a:pPr>
            <a:endParaRPr lang="el-GR" sz="2800" dirty="0" smtClean="0"/>
          </a:p>
        </p:txBody>
      </p:sp>
      <p:pic>
        <p:nvPicPr>
          <p:cNvPr id="2052" name="Εικόνα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06400"/>
            <a:ext cx="4514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Εικόνα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8913"/>
            <a:ext cx="36925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589588"/>
            <a:ext cx="4572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apatheodorou\PRESENTATIONS\SBP\Εικόνα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324008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- Ευθεία γραμμή σύνδεσης"/>
          <p:cNvCxnSpPr/>
          <p:nvPr/>
        </p:nvCxnSpPr>
        <p:spPr>
          <a:xfrm>
            <a:off x="3074715" y="1986111"/>
            <a:ext cx="17287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3074715" y="1913086"/>
            <a:ext cx="172878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Γωνιακή σύνδεση"/>
          <p:cNvCxnSpPr/>
          <p:nvPr/>
        </p:nvCxnSpPr>
        <p:spPr>
          <a:xfrm rot="5400000" flipH="1" flipV="1">
            <a:off x="4696346" y="1301104"/>
            <a:ext cx="719138" cy="504825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Γωνιακή σύνδεση"/>
          <p:cNvCxnSpPr/>
          <p:nvPr/>
        </p:nvCxnSpPr>
        <p:spPr>
          <a:xfrm rot="16200000" flipH="1">
            <a:off x="4551884" y="2237729"/>
            <a:ext cx="1008062" cy="504825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5524227" y="1265386"/>
            <a:ext cx="1943100" cy="792162"/>
          </a:xfrm>
          <a:prstGeom prst="rect">
            <a:avLst/>
          </a:prstGeom>
          <a:solidFill>
            <a:srgbClr val="FFC000"/>
          </a:solidFill>
          <a:ln>
            <a:solidFill>
              <a:srgbClr val="F07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endParaRPr lang="el-GR" baseline="-2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524227" y="2057548"/>
            <a:ext cx="1943100" cy="7921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Z</a:t>
            </a:r>
            <a:r>
              <a:rPr lang="en-US" baseline="-25000" dirty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r>
            <a:endParaRPr lang="el-GR" baseline="-25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8" name="1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3231191"/>
              </p:ext>
            </p:extLst>
          </p:nvPr>
        </p:nvGraphicFramePr>
        <p:xfrm>
          <a:off x="4211960" y="4077072"/>
          <a:ext cx="4752975" cy="249397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752975"/>
              </a:tblGrid>
              <a:tr h="3707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 = </a:t>
                      </a:r>
                      <a:r>
                        <a:rPr lang="el-GR" sz="1800" dirty="0" smtClean="0"/>
                        <a:t>ακουστική αγωγιμότητα</a:t>
                      </a:r>
                      <a:endParaRPr lang="el-GR" sz="1800" dirty="0">
                        <a:solidFill>
                          <a:srgbClr val="F0751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  <a:tr h="3707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Z=pc</a:t>
                      </a:r>
                      <a:endParaRPr lang="el-GR" sz="18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  <a:tr h="3707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 = </a:t>
                      </a:r>
                      <a:r>
                        <a:rPr lang="el-GR" sz="1800" dirty="0" smtClean="0"/>
                        <a:t>πυκνότητα μέσου (</a:t>
                      </a:r>
                      <a:r>
                        <a:rPr lang="en-US" sz="1800" dirty="0" err="1" smtClean="0"/>
                        <a:t>kgr</a:t>
                      </a:r>
                      <a:r>
                        <a:rPr lang="en-US" sz="1800" dirty="0" smtClean="0"/>
                        <a:t>/m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l-GR" sz="18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  <a:tr h="3707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 </a:t>
                      </a:r>
                      <a:r>
                        <a:rPr lang="el-GR" sz="1800" dirty="0" smtClean="0"/>
                        <a:t>= ταχύτητα ηχητικού κύματος</a:t>
                      </a:r>
                      <a:r>
                        <a:rPr lang="en-US" sz="1800" dirty="0" smtClean="0"/>
                        <a:t> (m/s)</a:t>
                      </a:r>
                      <a:endParaRPr lang="el-GR" sz="18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  <a:tr h="370782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Συντελεστής ανάκλασης</a:t>
                      </a:r>
                      <a:endParaRPr lang="el-GR" sz="18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  <a:tr h="640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 = (E</a:t>
                      </a:r>
                      <a:r>
                        <a:rPr lang="el-GR" sz="1800" baseline="-25000" dirty="0" smtClean="0"/>
                        <a:t>ανακλ</a:t>
                      </a:r>
                      <a:r>
                        <a:rPr lang="el-GR" sz="1800" dirty="0" smtClean="0"/>
                        <a:t>/Ε</a:t>
                      </a:r>
                      <a:r>
                        <a:rPr lang="el-GR" sz="1800" baseline="-25000" dirty="0" smtClean="0"/>
                        <a:t>προσπτ</a:t>
                      </a:r>
                      <a:r>
                        <a:rPr lang="el-GR" sz="1800" dirty="0" smtClean="0"/>
                        <a:t>)</a:t>
                      </a:r>
                      <a:r>
                        <a:rPr lang="el-GR" sz="1800" baseline="30000" dirty="0" smtClean="0"/>
                        <a:t>1/2</a:t>
                      </a:r>
                      <a:r>
                        <a:rPr lang="el-GR" sz="1800" dirty="0" smtClean="0"/>
                        <a:t> =</a:t>
                      </a:r>
                      <a:r>
                        <a:rPr lang="en-US" sz="1800" dirty="0" smtClean="0"/>
                        <a:t>(Z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-Z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 / (Z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baseline="0" dirty="0" smtClean="0"/>
                        <a:t>+</a:t>
                      </a:r>
                      <a:r>
                        <a:rPr lang="en-US" sz="1800" dirty="0" smtClean="0"/>
                        <a:t>Z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l-GR" sz="1800" dirty="0" smtClean="0"/>
                    </a:p>
                    <a:p>
                      <a:pPr algn="ctr"/>
                      <a:endParaRPr lang="el-GR" sz="18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9" marR="91449" marT="45713" marB="45713"/>
                </a:tc>
              </a:tr>
            </a:tbl>
          </a:graphicData>
        </a:graphic>
      </p:graphicFrame>
      <p:sp>
        <p:nvSpPr>
          <p:cNvPr id="11289" name="TextBox 11"/>
          <p:cNvSpPr txBox="1">
            <a:spLocks noChangeArrowheads="1"/>
          </p:cNvSpPr>
          <p:nvPr/>
        </p:nvSpPr>
        <p:spPr bwMode="auto">
          <a:xfrm>
            <a:off x="4803502" y="620688"/>
            <a:ext cx="3725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Συντελεστής </a:t>
            </a:r>
            <a:r>
              <a:rPr lang="el-GR" altLang="el-GR" sz="2400" u="sng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ανάκλασης</a:t>
            </a:r>
            <a:r>
              <a:rPr lang="en-US" altLang="el-GR" sz="2400" u="sng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l-GR" altLang="el-GR" sz="2400" u="sng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1</a:t>
            </a:r>
            <a:endParaRPr lang="el-GR" altLang="el-GR" sz="2400" u="sng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788024" y="2924944"/>
            <a:ext cx="3647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Συντελεστής </a:t>
            </a:r>
            <a:r>
              <a:rPr lang="el-GR" altLang="el-GR" sz="2400" u="sng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ανάκλασης</a:t>
            </a:r>
            <a:r>
              <a:rPr lang="en-US" altLang="el-GR" sz="2400" u="sng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l-GR" sz="2400" u="sng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2</a:t>
            </a:r>
            <a:endParaRPr lang="el-GR" altLang="el-GR" sz="2400" u="sng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0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mbria" panose="02040503050406030204" pitchFamily="18" charset="0"/>
              </a:rPr>
              <a:t>ΑΚΟΥΣΤΙΚΗ ΑΓΩΓΙΜΟΤΗΤΑ</a:t>
            </a:r>
            <a:r>
              <a:rPr lang="en-US" sz="2400" dirty="0" smtClean="0">
                <a:latin typeface="Cambria" panose="02040503050406030204" pitchFamily="18" charset="0"/>
              </a:rPr>
              <a:t> (Z)</a:t>
            </a:r>
            <a:endParaRPr lang="el-GR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272297"/>
              </p:ext>
            </p:extLst>
          </p:nvPr>
        </p:nvGraphicFramePr>
        <p:xfrm>
          <a:off x="203647" y="188640"/>
          <a:ext cx="3960813" cy="259556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44399"/>
                <a:gridCol w="2016414"/>
              </a:tblGrid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Μέσο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Ακουστική αγωγιμότητα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Αέρας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425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Θαλάσσια Υδάτινη Στήλη 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1.54 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x 10</a:t>
                      </a:r>
                      <a:r>
                        <a:rPr lang="en-US" sz="1200" baseline="300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el-GR" sz="1200" baseline="300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Άργιλος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5.3</a:t>
                      </a:r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x 10</a:t>
                      </a:r>
                      <a:r>
                        <a:rPr lang="en-US" sz="1200" baseline="300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Άμμος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5.5</a:t>
                      </a:r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x 10</a:t>
                      </a:r>
                      <a:r>
                        <a:rPr lang="en-US" sz="1200" baseline="300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Ψαμμίτης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7.7</a:t>
                      </a:r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x 10</a:t>
                      </a:r>
                      <a:r>
                        <a:rPr lang="en-US" sz="1200" baseline="300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Γρανίτης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x 10</a:t>
                      </a:r>
                      <a:r>
                        <a:rPr lang="en-US" sz="1200" baseline="30000" dirty="0" smtClean="0">
                          <a:latin typeface="Cambria" panose="02040503050406030204" pitchFamily="18" charset="0"/>
                        </a:rPr>
                        <a:t>6</a:t>
                      </a:r>
                      <a:endParaRPr lang="el-GR" sz="1200" dirty="0">
                        <a:latin typeface="Cambria" panose="02040503050406030204" pitchFamily="18" charset="0"/>
                      </a:endParaRPr>
                    </a:p>
                  </a:txBody>
                  <a:tcPr marL="91449" marR="91449" marT="45714" marB="45714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32102" y="3026917"/>
            <a:ext cx="2592387" cy="93662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Αέρας, </a:t>
            </a:r>
            <a:r>
              <a:rPr lang="en-US" dirty="0">
                <a:solidFill>
                  <a:schemeClr val="tx1"/>
                </a:solidFill>
              </a:rPr>
              <a:t>c, p, Z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2102" y="3963542"/>
            <a:ext cx="2592387" cy="9350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l-GR" dirty="0"/>
              <a:t>Υδάτινη στήλη 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, p</a:t>
            </a:r>
            <a:r>
              <a:rPr lang="en-US" baseline="-25000" dirty="0"/>
              <a:t>0</a:t>
            </a:r>
            <a:r>
              <a:rPr lang="en-US" dirty="0"/>
              <a:t>, Z</a:t>
            </a:r>
            <a:r>
              <a:rPr lang="en-US" baseline="-25000" dirty="0"/>
              <a:t>0</a:t>
            </a:r>
            <a:endParaRPr lang="el-GR" baseline="-25000" dirty="0"/>
          </a:p>
        </p:txBody>
      </p:sp>
      <p:sp>
        <p:nvSpPr>
          <p:cNvPr id="12318" name="TextBox 8"/>
          <p:cNvSpPr txBox="1">
            <a:spLocks noChangeArrowheads="1"/>
          </p:cNvSpPr>
          <p:nvPr/>
        </p:nvSpPr>
        <p:spPr bwMode="auto">
          <a:xfrm>
            <a:off x="886223" y="4246910"/>
            <a:ext cx="4392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srgbClr val="C00000"/>
                </a:solidFill>
              </a:rPr>
              <a:t>R= (415-1.54x10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n-US" altLang="el-GR" sz="1800" dirty="0">
                <a:solidFill>
                  <a:srgbClr val="C00000"/>
                </a:solidFill>
              </a:rPr>
              <a:t>) / (415+1.54x10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n-US" altLang="el-GR" sz="1800" dirty="0">
                <a:solidFill>
                  <a:srgbClr val="C00000"/>
                </a:solidFill>
              </a:rPr>
              <a:t>) ≈ 1.0</a:t>
            </a:r>
            <a:endParaRPr lang="el-GR" altLang="el-GR" sz="18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733381" y="3963542"/>
            <a:ext cx="142875" cy="35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76504" y="3963542"/>
            <a:ext cx="431800" cy="3587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TextBox 17"/>
          <p:cNvSpPr txBox="1">
            <a:spLocks noChangeArrowheads="1"/>
          </p:cNvSpPr>
          <p:nvPr/>
        </p:nvSpPr>
        <p:spPr bwMode="auto">
          <a:xfrm>
            <a:off x="1336676" y="3317430"/>
            <a:ext cx="370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C00000"/>
                </a:solidFill>
              </a:rPr>
              <a:t>Η επιφάνεια της θάλασσας: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C00000"/>
                </a:solidFill>
              </a:rPr>
              <a:t>η απόλυτη ανακλαστική επιφάνεια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5738" y="4868863"/>
            <a:ext cx="2590800" cy="9366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Υδάτινη στήλη </a:t>
            </a:r>
            <a:r>
              <a:rPr lang="en-US" dirty="0"/>
              <a:t>c</a:t>
            </a:r>
            <a:r>
              <a:rPr lang="en-US" baseline="-25000" dirty="0"/>
              <a:t>0</a:t>
            </a:r>
            <a:r>
              <a:rPr lang="en-US" dirty="0"/>
              <a:t>, p</a:t>
            </a:r>
            <a:r>
              <a:rPr lang="en-US" baseline="-25000" dirty="0"/>
              <a:t>0</a:t>
            </a:r>
            <a:r>
              <a:rPr lang="en-US" dirty="0"/>
              <a:t>, Z</a:t>
            </a:r>
            <a:r>
              <a:rPr lang="en-US" baseline="-25000" dirty="0"/>
              <a:t>0</a:t>
            </a:r>
            <a:endParaRPr lang="el-GR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85738" y="5805488"/>
            <a:ext cx="2590800" cy="936625"/>
          </a:xfrm>
          <a:prstGeom prst="rect">
            <a:avLst/>
          </a:prstGeom>
          <a:solidFill>
            <a:srgbClr val="F07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Πυθμένας (άμμος)</a:t>
            </a:r>
          </a:p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c, p, Z</a:t>
            </a:r>
            <a:endParaRPr lang="el-GR" baseline="-250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336676" y="5805488"/>
            <a:ext cx="431800" cy="360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336676" y="5229226"/>
            <a:ext cx="431800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876" y="5302251"/>
            <a:ext cx="431800" cy="5032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7" name="Rectangle 25"/>
          <p:cNvSpPr>
            <a:spLocks noChangeArrowheads="1"/>
          </p:cNvSpPr>
          <p:nvPr/>
        </p:nvSpPr>
        <p:spPr bwMode="auto">
          <a:xfrm>
            <a:off x="3419872" y="5339557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C00000"/>
                </a:solidFill>
              </a:rPr>
              <a:t>Η επιφάνεια του πυθμένα: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C00000"/>
                </a:solidFill>
              </a:rPr>
              <a:t>Ισχυρή ανακλαστική επιφάνεια</a:t>
            </a:r>
          </a:p>
        </p:txBody>
      </p:sp>
      <p:sp>
        <p:nvSpPr>
          <p:cNvPr id="12328" name="TextBox 26"/>
          <p:cNvSpPr txBox="1">
            <a:spLocks noChangeArrowheads="1"/>
          </p:cNvSpPr>
          <p:nvPr/>
        </p:nvSpPr>
        <p:spPr bwMode="auto">
          <a:xfrm>
            <a:off x="3203848" y="6089650"/>
            <a:ext cx="572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dirty="0">
                <a:solidFill>
                  <a:srgbClr val="C00000"/>
                </a:solidFill>
              </a:rPr>
              <a:t>R= (5.5x10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l-GR" altLang="el-GR" sz="1800" baseline="30000" dirty="0">
                <a:solidFill>
                  <a:srgbClr val="C00000"/>
                </a:solidFill>
              </a:rPr>
              <a:t> </a:t>
            </a:r>
            <a:r>
              <a:rPr lang="el-GR" altLang="el-GR" sz="1800" dirty="0">
                <a:solidFill>
                  <a:srgbClr val="C00000"/>
                </a:solidFill>
              </a:rPr>
              <a:t> - </a:t>
            </a:r>
            <a:r>
              <a:rPr lang="en-US" altLang="el-GR" sz="1800" dirty="0">
                <a:solidFill>
                  <a:srgbClr val="C00000"/>
                </a:solidFill>
              </a:rPr>
              <a:t>1.54x10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n-US" altLang="el-GR" sz="1800" dirty="0">
                <a:solidFill>
                  <a:srgbClr val="C00000"/>
                </a:solidFill>
              </a:rPr>
              <a:t>) / (5.5x10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l-GR" altLang="el-GR" sz="1800" baseline="30000" dirty="0">
                <a:solidFill>
                  <a:srgbClr val="C00000"/>
                </a:solidFill>
              </a:rPr>
              <a:t> </a:t>
            </a:r>
            <a:r>
              <a:rPr lang="el-GR" altLang="el-GR" sz="1800" dirty="0">
                <a:solidFill>
                  <a:srgbClr val="C00000"/>
                </a:solidFill>
              </a:rPr>
              <a:t> </a:t>
            </a:r>
            <a:r>
              <a:rPr lang="en-US" altLang="el-GR" sz="1800" dirty="0">
                <a:solidFill>
                  <a:srgbClr val="C00000"/>
                </a:solidFill>
              </a:rPr>
              <a:t>+</a:t>
            </a:r>
            <a:r>
              <a:rPr lang="el-GR" altLang="el-GR" sz="1800" dirty="0">
                <a:solidFill>
                  <a:srgbClr val="C00000"/>
                </a:solidFill>
              </a:rPr>
              <a:t> </a:t>
            </a:r>
            <a:r>
              <a:rPr lang="en-US" altLang="el-GR" sz="1800" dirty="0">
                <a:solidFill>
                  <a:srgbClr val="C00000"/>
                </a:solidFill>
              </a:rPr>
              <a:t>1.54x10</a:t>
            </a:r>
            <a:r>
              <a:rPr lang="en-US" altLang="el-GR" sz="1800" baseline="30000" dirty="0">
                <a:solidFill>
                  <a:srgbClr val="C00000"/>
                </a:solidFill>
              </a:rPr>
              <a:t>6</a:t>
            </a:r>
            <a:r>
              <a:rPr lang="en-US" altLang="el-GR" sz="1800" dirty="0">
                <a:solidFill>
                  <a:srgbClr val="C00000"/>
                </a:solidFill>
              </a:rPr>
              <a:t>)=0.56</a:t>
            </a:r>
            <a:endParaRPr lang="el-GR" altLang="el-GR" sz="1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59656"/>
            <a:ext cx="492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mbria" panose="02040503050406030204" pitchFamily="18" charset="0"/>
              </a:rPr>
              <a:t>ΑΚΟΥΣΤΙΚΗ ΑΓΩΓΙΜΟΤΗΤΑ</a:t>
            </a:r>
            <a:r>
              <a:rPr lang="en-US" sz="2400" dirty="0" smtClean="0">
                <a:latin typeface="Cambria" panose="02040503050406030204" pitchFamily="18" charset="0"/>
              </a:rPr>
              <a:t> (Z) </a:t>
            </a:r>
            <a:r>
              <a:rPr lang="el-GR" sz="2400" dirty="0" smtClean="0">
                <a:latin typeface="Cambria" panose="02040503050406030204" pitchFamily="18" charset="0"/>
              </a:rPr>
              <a:t>2</a:t>
            </a:r>
            <a:endParaRPr lang="el-GR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572280"/>
              </p:ext>
            </p:extLst>
          </p:nvPr>
        </p:nvGraphicFramePr>
        <p:xfrm>
          <a:off x="3851920" y="902494"/>
          <a:ext cx="5112569" cy="581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52"/>
                <a:gridCol w="2294872"/>
                <a:gridCol w="2133545"/>
              </a:tblGrid>
              <a:tr h="528854">
                <a:tc gridSpan="3"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Ακουστική αγωγιμότητα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528854">
                <a:tc rowSpan="5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Υ.Σ</a:t>
                      </a:r>
                    </a:p>
                    <a:p>
                      <a:pPr algn="ctr"/>
                      <a:r>
                        <a:rPr lang="el-GR" dirty="0" smtClean="0"/>
                        <a:t>Πυθμένας</a:t>
                      </a:r>
                      <a:endParaRPr lang="el-GR" dirty="0"/>
                    </a:p>
                  </a:txBody>
                  <a:tcPr vert="vert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Υδάτινη στήλη - γρανίτης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0.7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Υδάτινη στήλη - ασβεστόλιθος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0.5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Υδάτινη στήλη - άμμος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0.3-0.4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Υδάτινη στήλη - πηλός/άργιλος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0.2-0.1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Υδάτινη στήλη - ιλύς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0.05-0.1</a:t>
                      </a:r>
                      <a:endParaRPr lang="el-GR" sz="12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854">
                <a:tc rowSpan="5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Στρώματα</a:t>
                      </a:r>
                    </a:p>
                    <a:p>
                      <a:pPr algn="ctr"/>
                      <a:r>
                        <a:rPr lang="el-GR" dirty="0" smtClean="0"/>
                        <a:t> πυθμένα</a:t>
                      </a:r>
                      <a:endParaRPr lang="el-GR" dirty="0"/>
                    </a:p>
                  </a:txBody>
                  <a:tcPr vert="vert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Ιλύς – πηλός/άργιλος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0.1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Πηλός/άργιλος - άμμος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0.1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Άμμος - ασβεστόλιθος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0.2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Άργιλος - ασβεστόλιθος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0.3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8854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Άμμος - γρανίτης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R=</a:t>
                      </a:r>
                      <a:r>
                        <a:rPr lang="el-GR" sz="1200" dirty="0" smtClean="0"/>
                        <a:t>0.4</a:t>
                      </a:r>
                      <a:endParaRPr lang="el-G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3315" name="Picture 2" descr="E:\papatheodorou\PRESENTATIONS\SBP\Εικόνα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3240087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680" y="62876"/>
            <a:ext cx="867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Cambria" panose="02040503050406030204" pitchFamily="18" charset="0"/>
              </a:rPr>
              <a:t>ΑΚΟΥΣΤΙΚΗ ΑΓΩΓΙΜΟΤΗΤΑ</a:t>
            </a:r>
            <a:r>
              <a:rPr lang="en-US" sz="3200" dirty="0" smtClean="0">
                <a:latin typeface="Cambria" panose="02040503050406030204" pitchFamily="18" charset="0"/>
              </a:rPr>
              <a:t> (Z) </a:t>
            </a:r>
            <a:r>
              <a:rPr lang="el-GR" sz="3200" dirty="0" smtClean="0">
                <a:latin typeface="Cambria" panose="02040503050406030204" pitchFamily="18" charset="0"/>
              </a:rPr>
              <a:t>3</a:t>
            </a:r>
            <a:endParaRPr lang="el-GR" sz="3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14344" name="Picture 8" descr="C:\Users\nikos\Desktop\Εικόνα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46361"/>
            <a:ext cx="48196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george\Desktop\SBP\F8.lar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526471"/>
            <a:ext cx="895350" cy="41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820127" y="4301927"/>
            <a:ext cx="807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Στρώμα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905153" y="1925440"/>
            <a:ext cx="77136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>
                <a:latin typeface="Cambria" panose="02040503050406030204" pitchFamily="18" charset="0"/>
              </a:rPr>
              <a:t>Εκπομπή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>
                <a:latin typeface="Cambria" panose="02040503050406030204" pitchFamily="18" charset="0"/>
              </a:rPr>
              <a:t>ηχητικού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100" dirty="0">
                <a:latin typeface="Cambria" panose="02040503050406030204" pitchFamily="18" charset="0"/>
              </a:rPr>
              <a:t>παλμού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820127" y="4859064"/>
            <a:ext cx="807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Στρώμα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833215" y="5526881"/>
            <a:ext cx="807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Στρώμα</a:t>
            </a:r>
          </a:p>
        </p:txBody>
      </p:sp>
      <p:pic>
        <p:nvPicPr>
          <p:cNvPr id="17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200030"/>
            <a:ext cx="867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ambria" panose="02040503050406030204" pitchFamily="18" charset="0"/>
              </a:rPr>
              <a:t>ΑΚΟΥΣΤΙΚΗ ΑΓΩΓΙΜΟΤΗΤΑ</a:t>
            </a:r>
            <a:r>
              <a:rPr lang="en-US" sz="3600" dirty="0" smtClean="0">
                <a:latin typeface="Cambria" panose="02040503050406030204" pitchFamily="18" charset="0"/>
              </a:rPr>
              <a:t> (Z) </a:t>
            </a:r>
            <a:r>
              <a:rPr lang="el-GR" sz="3600" dirty="0" smtClean="0">
                <a:latin typeface="Cambria" panose="02040503050406030204" pitchFamily="18" charset="0"/>
              </a:rPr>
              <a:t>4</a:t>
            </a:r>
            <a:endParaRPr lang="el-GR" sz="36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857224" y="1857364"/>
            <a:ext cx="73630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 smtClean="0">
                <a:latin typeface="Calibri" pitchFamily="34" charset="0"/>
              </a:rPr>
              <a:t>ΚΑΤΟΠΤΡΙΚΗ ΑΝΑΚΛΑΣΗ Ή ΑΝΑΚΛΑΣΗ ΔΙΑΧΥΣΗΣ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 smtClean="0">
                <a:latin typeface="Calibri" pitchFamily="34" charset="0"/>
              </a:rPr>
              <a:t>(ΟΠΙΣΘΟΣΚΕΔΑΣΗ - </a:t>
            </a:r>
            <a:r>
              <a:rPr lang="en-US" altLang="el-GR" sz="2800" dirty="0" smtClean="0">
                <a:latin typeface="Calibri" pitchFamily="34" charset="0"/>
              </a:rPr>
              <a:t>BACKSCATTER</a:t>
            </a:r>
            <a:r>
              <a:rPr lang="el-GR" altLang="el-GR" sz="2800" dirty="0" smtClean="0">
                <a:latin typeface="Calibri" pitchFamily="34" charset="0"/>
              </a:rPr>
              <a:t>)</a:t>
            </a:r>
            <a:endParaRPr lang="el-GR" altLang="el-GR" sz="28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- TextBox"/>
          <p:cNvSpPr txBox="1"/>
          <p:nvPr/>
        </p:nvSpPr>
        <p:spPr>
          <a:xfrm>
            <a:off x="285720" y="3071810"/>
            <a:ext cx="853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latin typeface="Calibri" pitchFamily="34" charset="0"/>
              </a:rPr>
              <a:t>Όταν  η ηχητική δέσμη  προσπίπτει σε μια επιφάνεια με ιδιαίτερη τραχύτητα ανακλάται </a:t>
            </a:r>
          </a:p>
          <a:p>
            <a:pPr algn="ctr"/>
            <a:r>
              <a:rPr lang="el-GR" dirty="0" smtClean="0">
                <a:latin typeface="Calibri" pitchFamily="34" charset="0"/>
              </a:rPr>
              <a:t>διαχέοντας  προς πολλαπλές διευθύνσεις.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735289" y="4653136"/>
            <a:ext cx="64087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B5580B"/>
                </a:solidFill>
                <a:latin typeface="Cambria" panose="02040503050406030204" pitchFamily="18" charset="0"/>
              </a:rPr>
              <a:t>Διακριτική </a:t>
            </a:r>
            <a:r>
              <a:rPr lang="el-GR" altLang="el-GR" sz="2000" dirty="0" smtClean="0">
                <a:solidFill>
                  <a:srgbClr val="B5580B"/>
                </a:solidFill>
                <a:latin typeface="Cambria" panose="02040503050406030204" pitchFamily="18" charset="0"/>
              </a:rPr>
              <a:t>ικανότητα είναι η ικανότητα του οργάνου να καταγράψει και να ξεχωρίσει 2 αντικείμενα ως μοναδικά και εξαρτάται από την ελάχιστη απόσταση μεταξύ των</a:t>
            </a:r>
            <a:endParaRPr lang="el-GR" altLang="el-GR" sz="2000" dirty="0">
              <a:solidFill>
                <a:srgbClr val="B5580B"/>
              </a:solidFill>
              <a:latin typeface="Cambria" panose="02040503050406030204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57587" y="116632"/>
            <a:ext cx="741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ΔΙΑΚΡΙΤΙΚΗ ΙΚΑΝΟΤΗΤΑ</a:t>
            </a:r>
            <a:r>
              <a:rPr lang="en-US" alt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&amp; </a:t>
            </a:r>
            <a:r>
              <a:rPr lang="el-GR" alt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ΙΚΑΝΟΤΗΤΑ ΔΙΕΙΣΔΥΣΗΣ</a:t>
            </a:r>
            <a:endParaRPr lang="el-GR" altLang="el-GR" sz="2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C:\Users\nikos\Desktop\Εικόνα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010"/>
            <a:ext cx="9135885" cy="52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906242" y="6196662"/>
            <a:ext cx="2451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alibri" pitchFamily="34" charset="0"/>
              </a:rPr>
              <a:t>ΔΙΕΙΣΔΥΤΙΚΗ ΙΚΑΝΟΤΗΤΑ</a:t>
            </a:r>
            <a:endParaRPr lang="el-GR" altLang="el-GR" sz="1800" dirty="0">
              <a:latin typeface="Calibri" pitchFamily="34" charset="0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4714876" y="6202940"/>
            <a:ext cx="2379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alibri" pitchFamily="34" charset="0"/>
              </a:rPr>
              <a:t>ΔΙΑΚΡΙΤΙΚΗ ΙΚΑΝΟΤΗΤΑ</a:t>
            </a:r>
            <a:endParaRPr lang="el-GR" altLang="el-GR" sz="1800" dirty="0">
              <a:latin typeface="Calibri" pitchFamily="34" charset="0"/>
            </a:endParaRPr>
          </a:p>
        </p:txBody>
      </p:sp>
      <p:sp>
        <p:nvSpPr>
          <p:cNvPr id="45" name="Θέση αριθμού διαφάνειας 1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8D062-906E-4677-83BD-B5B06C11B44E}" type="slidenum">
              <a:rPr kumimoji="0" 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6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246" y="960036"/>
            <a:ext cx="1672530" cy="7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Ευθεία γραμμή σύνδεσης 3"/>
          <p:cNvCxnSpPr/>
          <p:nvPr/>
        </p:nvCxnSpPr>
        <p:spPr>
          <a:xfrm>
            <a:off x="1619672" y="1704753"/>
            <a:ext cx="0" cy="1220191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Ευθεία γραμμή σύνδεσης 9"/>
          <p:cNvCxnSpPr/>
          <p:nvPr/>
        </p:nvCxnSpPr>
        <p:spPr>
          <a:xfrm>
            <a:off x="3048660" y="1556792"/>
            <a:ext cx="0" cy="1584176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Ευθεία γραμμή σύνδεσης 11"/>
          <p:cNvCxnSpPr/>
          <p:nvPr/>
        </p:nvCxnSpPr>
        <p:spPr>
          <a:xfrm>
            <a:off x="3995936" y="1580385"/>
            <a:ext cx="471289" cy="2568695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Ευθεία γραμμή σύνδεσης 13"/>
          <p:cNvCxnSpPr/>
          <p:nvPr/>
        </p:nvCxnSpPr>
        <p:spPr>
          <a:xfrm flipV="1">
            <a:off x="4467225" y="1772816"/>
            <a:ext cx="752847" cy="2376264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Ευθεία γραμμή σύνδεσης 16"/>
          <p:cNvCxnSpPr/>
          <p:nvPr/>
        </p:nvCxnSpPr>
        <p:spPr>
          <a:xfrm flipV="1">
            <a:off x="4573773" y="1772816"/>
            <a:ext cx="574291" cy="1558007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Ευθεία γραμμή σύνδεσης 18"/>
          <p:cNvCxnSpPr/>
          <p:nvPr/>
        </p:nvCxnSpPr>
        <p:spPr>
          <a:xfrm>
            <a:off x="3995936" y="1580385"/>
            <a:ext cx="577837" cy="175043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Ευθεία γραμμή σύνδεσης 21"/>
          <p:cNvCxnSpPr/>
          <p:nvPr/>
        </p:nvCxnSpPr>
        <p:spPr>
          <a:xfrm>
            <a:off x="3995936" y="1580385"/>
            <a:ext cx="577837" cy="1344559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Ευθεία γραμμή σύνδεσης 23"/>
          <p:cNvCxnSpPr/>
          <p:nvPr/>
        </p:nvCxnSpPr>
        <p:spPr>
          <a:xfrm flipV="1">
            <a:off x="4571867" y="1761462"/>
            <a:ext cx="574291" cy="115212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Ευθεία γραμμή σύνδεσης 22"/>
          <p:cNvCxnSpPr/>
          <p:nvPr/>
        </p:nvCxnSpPr>
        <p:spPr>
          <a:xfrm>
            <a:off x="4843648" y="1556792"/>
            <a:ext cx="31847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εία γραμμή σύνδεσης 31"/>
          <p:cNvCxnSpPr/>
          <p:nvPr/>
        </p:nvCxnSpPr>
        <p:spPr>
          <a:xfrm>
            <a:off x="6300192" y="1704753"/>
            <a:ext cx="504056" cy="417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Ευθεία γραμμή σύνδεσης 38"/>
          <p:cNvCxnSpPr/>
          <p:nvPr/>
        </p:nvCxnSpPr>
        <p:spPr>
          <a:xfrm>
            <a:off x="6300192" y="1761462"/>
            <a:ext cx="936104" cy="404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Ευθεία γραμμή σύνδεσης 41"/>
          <p:cNvCxnSpPr/>
          <p:nvPr/>
        </p:nvCxnSpPr>
        <p:spPr>
          <a:xfrm>
            <a:off x="6336196" y="1708302"/>
            <a:ext cx="936104" cy="229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Ευθεία γραμμή σύνδεσης 43"/>
          <p:cNvCxnSpPr/>
          <p:nvPr/>
        </p:nvCxnSpPr>
        <p:spPr>
          <a:xfrm flipH="1">
            <a:off x="7272300" y="2060848"/>
            <a:ext cx="126014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εία γραμμή σύνδεσης 47"/>
          <p:cNvCxnSpPr/>
          <p:nvPr/>
        </p:nvCxnSpPr>
        <p:spPr>
          <a:xfrm flipH="1">
            <a:off x="7236296" y="2060848"/>
            <a:ext cx="1296144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Ευθεία γραμμή σύνδεσης 50"/>
          <p:cNvCxnSpPr/>
          <p:nvPr/>
        </p:nvCxnSpPr>
        <p:spPr>
          <a:xfrm flipH="1">
            <a:off x="7740352" y="2060848"/>
            <a:ext cx="792088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48"/>
          <p:cNvSpPr txBox="1"/>
          <p:nvPr/>
        </p:nvSpPr>
        <p:spPr>
          <a:xfrm>
            <a:off x="1002195" y="1927865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mbria" panose="02040503050406030204" pitchFamily="18" charset="0"/>
              </a:rPr>
              <a:t>Pinger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63" name="TextBox 54"/>
          <p:cNvSpPr txBox="1"/>
          <p:nvPr/>
        </p:nvSpPr>
        <p:spPr>
          <a:xfrm>
            <a:off x="2476954" y="176146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Chirp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64" name="TextBox 55"/>
          <p:cNvSpPr txBox="1"/>
          <p:nvPr/>
        </p:nvSpPr>
        <p:spPr>
          <a:xfrm>
            <a:off x="3644234" y="98072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Boomer-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Sparker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65" name="TextBox 56"/>
          <p:cNvSpPr txBox="1"/>
          <p:nvPr/>
        </p:nvSpPr>
        <p:spPr>
          <a:xfrm>
            <a:off x="6098156" y="1135777"/>
            <a:ext cx="634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mbria" panose="02040503050406030204" pitchFamily="18" charset="0"/>
              </a:rPr>
              <a:t>Airgun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66" name="Ψαλίδισμα της γωνίας της ίδιας πλευράς του ορθογωνίου 49"/>
          <p:cNvSpPr/>
          <p:nvPr/>
        </p:nvSpPr>
        <p:spPr>
          <a:xfrm>
            <a:off x="2915816" y="1556792"/>
            <a:ext cx="288032" cy="45719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Ψαλίδισμα της γωνίας της ίδιας πλευράς του ορθογωνίου 58"/>
          <p:cNvSpPr/>
          <p:nvPr/>
        </p:nvSpPr>
        <p:spPr>
          <a:xfrm>
            <a:off x="3851920" y="1556792"/>
            <a:ext cx="288032" cy="45719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Ψαλίδισμα της γωνίας της ίδιας πλευράς του ορθογωνίου 59"/>
          <p:cNvSpPr/>
          <p:nvPr/>
        </p:nvSpPr>
        <p:spPr>
          <a:xfrm>
            <a:off x="4860032" y="1761462"/>
            <a:ext cx="936104" cy="57073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Ψαλίδισμα της γωνίας της ίδιας πλευράς του ορθογωνίου 60"/>
          <p:cNvSpPr/>
          <p:nvPr/>
        </p:nvSpPr>
        <p:spPr>
          <a:xfrm>
            <a:off x="8018943" y="2032311"/>
            <a:ext cx="936104" cy="57073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TextBox 61"/>
          <p:cNvSpPr txBox="1"/>
          <p:nvPr/>
        </p:nvSpPr>
        <p:spPr>
          <a:xfrm>
            <a:off x="4716016" y="1518900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err="1" smtClean="0">
                <a:latin typeface="Cambria" panose="02040503050406030204" pitchFamily="18" charset="0"/>
              </a:rPr>
              <a:t>Υδρόφωνα</a:t>
            </a:r>
            <a:endParaRPr lang="el-GR" sz="1050" dirty="0">
              <a:latin typeface="Cambria" panose="02040503050406030204" pitchFamily="18" charset="0"/>
            </a:endParaRPr>
          </a:p>
        </p:txBody>
      </p:sp>
      <p:sp>
        <p:nvSpPr>
          <p:cNvPr id="71" name="TextBox 62"/>
          <p:cNvSpPr txBox="1"/>
          <p:nvPr/>
        </p:nvSpPr>
        <p:spPr>
          <a:xfrm>
            <a:off x="8001017" y="1806932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err="1" smtClean="0">
                <a:latin typeface="Cambria" panose="02040503050406030204" pitchFamily="18" charset="0"/>
              </a:rPr>
              <a:t>Υδρόφωνα</a:t>
            </a:r>
            <a:endParaRPr lang="el-GR" sz="1050" dirty="0">
              <a:latin typeface="Cambria" panose="02040503050406030204" pitchFamily="18" charset="0"/>
            </a:endParaRPr>
          </a:p>
        </p:txBody>
      </p:sp>
      <p:sp>
        <p:nvSpPr>
          <p:cNvPr id="72" name="Ψαλίδισμα της γωνίας της ίδιας πλευράς του ορθογωνίου 63"/>
          <p:cNvSpPr/>
          <p:nvPr/>
        </p:nvSpPr>
        <p:spPr>
          <a:xfrm rot="10800000">
            <a:off x="6228184" y="1583081"/>
            <a:ext cx="288032" cy="121672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TextBox 51"/>
          <p:cNvSpPr txBox="1"/>
          <p:nvPr/>
        </p:nvSpPr>
        <p:spPr>
          <a:xfrm>
            <a:off x="1679243" y="17915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74" name="TextBox 65"/>
          <p:cNvSpPr txBox="1"/>
          <p:nvPr/>
        </p:nvSpPr>
        <p:spPr>
          <a:xfrm>
            <a:off x="2555776" y="1979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75" name="TextBox 66"/>
          <p:cNvSpPr txBox="1"/>
          <p:nvPr/>
        </p:nvSpPr>
        <p:spPr>
          <a:xfrm>
            <a:off x="4284854" y="10730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76" name="TextBox 67"/>
          <p:cNvSpPr txBox="1"/>
          <p:nvPr/>
        </p:nvSpPr>
        <p:spPr>
          <a:xfrm>
            <a:off x="6647795" y="1128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77" name="Ελεύθερη σχεδίαση 53"/>
          <p:cNvSpPr/>
          <p:nvPr/>
        </p:nvSpPr>
        <p:spPr>
          <a:xfrm>
            <a:off x="2475781" y="1345576"/>
            <a:ext cx="1328468" cy="233058"/>
          </a:xfrm>
          <a:custGeom>
            <a:avLst/>
            <a:gdLst>
              <a:gd name="connsiteX0" fmla="*/ 0 w 1328468"/>
              <a:gd name="connsiteY0" fmla="*/ 77782 h 233058"/>
              <a:gd name="connsiteX1" fmla="*/ 77638 w 1328468"/>
              <a:gd name="connsiteY1" fmla="*/ 145 h 233058"/>
              <a:gd name="connsiteX2" fmla="*/ 431321 w 1328468"/>
              <a:gd name="connsiteY2" fmla="*/ 95035 h 233058"/>
              <a:gd name="connsiteX3" fmla="*/ 1328468 w 1328468"/>
              <a:gd name="connsiteY3" fmla="*/ 233058 h 2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468" h="233058">
                <a:moveTo>
                  <a:pt x="0" y="77782"/>
                </a:moveTo>
                <a:cubicBezTo>
                  <a:pt x="2875" y="37526"/>
                  <a:pt x="5751" y="-2730"/>
                  <a:pt x="77638" y="145"/>
                </a:cubicBezTo>
                <a:cubicBezTo>
                  <a:pt x="149525" y="3020"/>
                  <a:pt x="222849" y="56216"/>
                  <a:pt x="431321" y="95035"/>
                </a:cubicBezTo>
                <a:cubicBezTo>
                  <a:pt x="639793" y="133854"/>
                  <a:pt x="984130" y="183456"/>
                  <a:pt x="1328468" y="233058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Ελεύθερη σχεδίαση 25599"/>
          <p:cNvSpPr/>
          <p:nvPr/>
        </p:nvSpPr>
        <p:spPr>
          <a:xfrm>
            <a:off x="2467155" y="1362095"/>
            <a:ext cx="422694" cy="234534"/>
          </a:xfrm>
          <a:custGeom>
            <a:avLst/>
            <a:gdLst>
              <a:gd name="connsiteX0" fmla="*/ 0 w 422694"/>
              <a:gd name="connsiteY0" fmla="*/ 69890 h 234534"/>
              <a:gd name="connsiteX1" fmla="*/ 86264 w 422694"/>
              <a:gd name="connsiteY1" fmla="*/ 879 h 234534"/>
              <a:gd name="connsiteX2" fmla="*/ 207034 w 422694"/>
              <a:gd name="connsiteY2" fmla="*/ 113022 h 234534"/>
              <a:gd name="connsiteX3" fmla="*/ 345056 w 422694"/>
              <a:gd name="connsiteY3" fmla="*/ 216539 h 234534"/>
              <a:gd name="connsiteX4" fmla="*/ 422694 w 422694"/>
              <a:gd name="connsiteY4" fmla="*/ 233792 h 23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94" h="234534">
                <a:moveTo>
                  <a:pt x="0" y="69890"/>
                </a:moveTo>
                <a:cubicBezTo>
                  <a:pt x="25879" y="31790"/>
                  <a:pt x="51758" y="-6310"/>
                  <a:pt x="86264" y="879"/>
                </a:cubicBezTo>
                <a:cubicBezTo>
                  <a:pt x="120770" y="8068"/>
                  <a:pt x="163902" y="77079"/>
                  <a:pt x="207034" y="113022"/>
                </a:cubicBezTo>
                <a:cubicBezTo>
                  <a:pt x="250166" y="148965"/>
                  <a:pt x="309113" y="196411"/>
                  <a:pt x="345056" y="216539"/>
                </a:cubicBezTo>
                <a:cubicBezTo>
                  <a:pt x="380999" y="236667"/>
                  <a:pt x="401846" y="235229"/>
                  <a:pt x="422694" y="233792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Ελεύθερη σχεδίαση 25600"/>
          <p:cNvSpPr/>
          <p:nvPr/>
        </p:nvSpPr>
        <p:spPr>
          <a:xfrm>
            <a:off x="2432649" y="1361588"/>
            <a:ext cx="2389517" cy="424080"/>
          </a:xfrm>
          <a:custGeom>
            <a:avLst/>
            <a:gdLst>
              <a:gd name="connsiteX0" fmla="*/ 0 w 2389517"/>
              <a:gd name="connsiteY0" fmla="*/ 96276 h 424080"/>
              <a:gd name="connsiteX1" fmla="*/ 86264 w 2389517"/>
              <a:gd name="connsiteY1" fmla="*/ 18638 h 424080"/>
              <a:gd name="connsiteX2" fmla="*/ 138023 w 2389517"/>
              <a:gd name="connsiteY2" fmla="*/ 1386 h 424080"/>
              <a:gd name="connsiteX3" fmla="*/ 345057 w 2389517"/>
              <a:gd name="connsiteY3" fmla="*/ 44518 h 424080"/>
              <a:gd name="connsiteX4" fmla="*/ 1268083 w 2389517"/>
              <a:gd name="connsiteY4" fmla="*/ 242925 h 424080"/>
              <a:gd name="connsiteX5" fmla="*/ 1673525 w 2389517"/>
              <a:gd name="connsiteY5" fmla="*/ 337816 h 424080"/>
              <a:gd name="connsiteX6" fmla="*/ 2096219 w 2389517"/>
              <a:gd name="connsiteY6" fmla="*/ 406827 h 424080"/>
              <a:gd name="connsiteX7" fmla="*/ 2389517 w 2389517"/>
              <a:gd name="connsiteY7" fmla="*/ 424080 h 42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517" h="424080">
                <a:moveTo>
                  <a:pt x="0" y="96276"/>
                </a:moveTo>
                <a:cubicBezTo>
                  <a:pt x="31630" y="65364"/>
                  <a:pt x="63260" y="34453"/>
                  <a:pt x="86264" y="18638"/>
                </a:cubicBezTo>
                <a:cubicBezTo>
                  <a:pt x="109268" y="2823"/>
                  <a:pt x="94891" y="-2927"/>
                  <a:pt x="138023" y="1386"/>
                </a:cubicBezTo>
                <a:cubicBezTo>
                  <a:pt x="181155" y="5699"/>
                  <a:pt x="345057" y="44518"/>
                  <a:pt x="345057" y="44518"/>
                </a:cubicBezTo>
                <a:lnTo>
                  <a:pt x="1268083" y="242925"/>
                </a:lnTo>
                <a:cubicBezTo>
                  <a:pt x="1489494" y="291808"/>
                  <a:pt x="1535502" y="310499"/>
                  <a:pt x="1673525" y="337816"/>
                </a:cubicBezTo>
                <a:cubicBezTo>
                  <a:pt x="1811548" y="365133"/>
                  <a:pt x="1976887" y="392450"/>
                  <a:pt x="2096219" y="406827"/>
                </a:cubicBezTo>
                <a:cubicBezTo>
                  <a:pt x="2215551" y="421204"/>
                  <a:pt x="2302534" y="422642"/>
                  <a:pt x="2389517" y="424080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0" name="Ευθύγραμμο βέλος σύνδεσης 25605"/>
          <p:cNvCxnSpPr/>
          <p:nvPr/>
        </p:nvCxnSpPr>
        <p:spPr>
          <a:xfrm>
            <a:off x="2080457" y="6493986"/>
            <a:ext cx="0" cy="33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Ευθύγραμμο βέλος σύνδεσης 76"/>
          <p:cNvCxnSpPr/>
          <p:nvPr/>
        </p:nvCxnSpPr>
        <p:spPr>
          <a:xfrm flipV="1">
            <a:off x="2080457" y="5917922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Ευθύγραμμο βέλος σύνδεσης 82"/>
          <p:cNvCxnSpPr/>
          <p:nvPr/>
        </p:nvCxnSpPr>
        <p:spPr>
          <a:xfrm flipH="1">
            <a:off x="4165279" y="6381328"/>
            <a:ext cx="3815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Ευθύγραμμο βέλος σύνδεσης 83"/>
          <p:cNvCxnSpPr/>
          <p:nvPr/>
        </p:nvCxnSpPr>
        <p:spPr>
          <a:xfrm>
            <a:off x="7236296" y="6381328"/>
            <a:ext cx="4281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51520" y="5085184"/>
            <a:ext cx="655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</a:rPr>
              <a:t>Ικανότητα </a:t>
            </a:r>
            <a:r>
              <a:rPr lang="el-GR" altLang="el-GR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διείσδυσης είναι η δυνατότητα του ήχου να διεισδύει στα υποκείμενα στρώματα </a:t>
            </a:r>
            <a:endParaRPr lang="el-GR" altLang="el-GR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715865" y="2181517"/>
            <a:ext cx="7642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ΚΑΤΑΚΟΡΥΦΗ ΔΙΑΚΡΙΤΙΚΗ ΙΚΑΝΟΤΗΤΑ – ΚΡΙΤΗΡΙΟ </a:t>
            </a:r>
            <a:r>
              <a:rPr lang="en-US" altLang="el-GR" sz="2400" dirty="0" smtClean="0">
                <a:latin typeface="Calibri" pitchFamily="34" charset="0"/>
              </a:rPr>
              <a:t>RAYLEIGH</a:t>
            </a:r>
            <a:endParaRPr lang="el-GR" altLang="el-GR" sz="2400" dirty="0">
              <a:latin typeface="Calibri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348038" y="4941888"/>
            <a:ext cx="2489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>
                <a:solidFill>
                  <a:schemeClr val="bg1"/>
                </a:solidFill>
              </a:rPr>
              <a:t>Rv = </a:t>
            </a:r>
            <a:r>
              <a:rPr lang="el-GR" altLang="el-GR" sz="2800">
                <a:solidFill>
                  <a:schemeClr val="bg1"/>
                </a:solidFill>
              </a:rPr>
              <a:t>λ/2  ή λ/4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259632" y="2996952"/>
            <a:ext cx="649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el-GR" i="1" u="sng" dirty="0" smtClean="0">
                <a:latin typeface="Calibri" pitchFamily="34" charset="0"/>
              </a:rPr>
              <a:t>Κριτήριο</a:t>
            </a:r>
            <a:r>
              <a:rPr lang="el-GR" altLang="el-GR" u="sng" dirty="0" smtClean="0">
                <a:latin typeface="Calibri" pitchFamily="34" charset="0"/>
              </a:rPr>
              <a:t> </a:t>
            </a:r>
            <a:r>
              <a:rPr lang="en-US" altLang="el-GR" u="sng" dirty="0" smtClean="0">
                <a:latin typeface="Calibri" pitchFamily="34" charset="0"/>
              </a:rPr>
              <a:t>RAYLEIGH </a:t>
            </a:r>
            <a:r>
              <a:rPr lang="el-GR" altLang="el-GR" dirty="0" smtClean="0">
                <a:latin typeface="Calibri" pitchFamily="34" charset="0"/>
              </a:rPr>
              <a:t>: </a:t>
            </a:r>
            <a:r>
              <a:rPr lang="el-GR" dirty="0" smtClean="0">
                <a:latin typeface="Calibri" pitchFamily="34" charset="0"/>
              </a:rPr>
              <a:t>Δύο παραστάσεις είναι διακριτές όταν το κέντρο της µ</a:t>
            </a:r>
            <a:r>
              <a:rPr lang="el-GR" dirty="0" err="1">
                <a:latin typeface="Calibri" pitchFamily="34" charset="0"/>
              </a:rPr>
              <a:t>ί</a:t>
            </a:r>
            <a:r>
              <a:rPr lang="el-GR" dirty="0" err="1" smtClean="0">
                <a:latin typeface="Calibri" pitchFamily="34" charset="0"/>
              </a:rPr>
              <a:t>ας</a:t>
            </a:r>
            <a:r>
              <a:rPr lang="el-GR" dirty="0" smtClean="0">
                <a:latin typeface="Calibri" pitchFamily="34" charset="0"/>
              </a:rPr>
              <a:t> είναι τουλάχιστον στην απόσταση του πρώτου ελαχίστου της άλλης. 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142976" y="285728"/>
            <a:ext cx="6748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ΟΡΙΖΟΝΤΙΑ ΔΙΑΚΡΙΤΙΚΗ ΙΚΑΝΟΤΗΤΑ – ΖΩΝΗ </a:t>
            </a:r>
            <a:r>
              <a:rPr lang="en-US" altLang="el-GR" sz="2400" dirty="0" smtClean="0">
                <a:latin typeface="Calibri" pitchFamily="34" charset="0"/>
              </a:rPr>
              <a:t>FRESNEL</a:t>
            </a:r>
            <a:endParaRPr lang="el-GR" altLang="el-GR" sz="2400" dirty="0">
              <a:latin typeface="Calibri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204864"/>
            <a:ext cx="9144000" cy="2554545"/>
          </a:xfrm>
          <a:prstGeom prst="rect">
            <a:avLst/>
          </a:prstGeom>
          <a:solidFill>
            <a:srgbClr val="00407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(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+ λ/4)</a:t>
            </a:r>
            <a:r>
              <a:rPr lang="el-GR" altLang="el-GR" sz="2000" baseline="30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2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= 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l-GR" altLang="el-GR" sz="2000" baseline="30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2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+ R</a:t>
            </a:r>
            <a:r>
              <a:rPr lang="el-GR" altLang="el-GR" sz="2000" baseline="30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2   </a:t>
            </a:r>
            <a:endParaRPr lang="el-GR" altLang="el-GR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για 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&gt;&gt; λ,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  (L=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λ)</a:t>
            </a:r>
            <a:endParaRPr lang="en-US" altLang="el-GR" sz="2000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2000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R = </a:t>
            </a:r>
            <a:r>
              <a:rPr lang="el-GR" altLang="el-GR" sz="2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(λ</a:t>
            </a:r>
            <a:r>
              <a:rPr lang="en-US" altLang="el-GR" sz="2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l-GR" altLang="el-GR" sz="2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/2)</a:t>
            </a:r>
            <a:r>
              <a:rPr lang="el-GR" altLang="el-GR" sz="2000" baseline="30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1/2</a:t>
            </a:r>
            <a:endParaRPr lang="en-US" altLang="el-GR" sz="2000" baseline="30000" dirty="0">
              <a:solidFill>
                <a:srgbClr val="F0751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l-GR" sz="2000" dirty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Επίσης  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z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 = </a:t>
            </a:r>
            <a:r>
              <a:rPr lang="en-US" altLang="el-GR" sz="2000" dirty="0" err="1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Vt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/2 και λ = 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V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f, </a:t>
            </a:r>
            <a:r>
              <a:rPr lang="el-GR" altLang="el-GR" sz="2000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και συνεπώς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2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R = V/2(t/f)</a:t>
            </a:r>
            <a:r>
              <a:rPr lang="en-US" altLang="el-GR" sz="2000" baseline="30000" dirty="0">
                <a:solidFill>
                  <a:srgbClr val="F07510"/>
                </a:solidFill>
                <a:latin typeface="Cambria" panose="02040503050406030204" pitchFamily="18" charset="0"/>
                <a:cs typeface="Times New Roman" pitchFamily="18" charset="0"/>
              </a:rPr>
              <a:t>1/2</a:t>
            </a:r>
            <a:endParaRPr lang="el-GR" altLang="el-GR" sz="20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l-GR" altLang="el-GR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88224" y="6335842"/>
            <a:ext cx="2133600" cy="476250"/>
          </a:xfrm>
        </p:spPr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9091" y="785794"/>
            <a:ext cx="9134909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latin typeface="Calibri" pitchFamily="34" charset="0"/>
              </a:rPr>
              <a:t>Η ζώνη </a:t>
            </a:r>
            <a:r>
              <a:rPr lang="el-GR" sz="2000" dirty="0" err="1">
                <a:latin typeface="Calibri" pitchFamily="34" charset="0"/>
              </a:rPr>
              <a:t>Fresnel</a:t>
            </a:r>
            <a:r>
              <a:rPr lang="el-GR" sz="2000" dirty="0">
                <a:latin typeface="Calibri" pitchFamily="34" charset="0"/>
              </a:rPr>
              <a:t> είναι μια ελλειπτική περιοχή που περιβάλλει τη νοητή ευθεία της οπτικής επαφής του  πομπού με το δέκτη. Η διάμετρος αυτής της περιοχής εξαρτάται από την απόσταση μεταξύ </a:t>
            </a:r>
            <a:r>
              <a:rPr lang="el-GR" sz="2000" dirty="0" smtClean="0">
                <a:latin typeface="Calibri" pitchFamily="34" charset="0"/>
              </a:rPr>
              <a:t>πομπού &amp; δέκτη.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584493" y="110660"/>
            <a:ext cx="717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ΑΠΟΡΡΟΦΗΣΗ ΣΥΧΝΟΤΗΤΩΝ</a:t>
            </a:r>
            <a:r>
              <a:rPr lang="en-US" altLang="el-GR" sz="2400" dirty="0" smtClean="0">
                <a:latin typeface="Calibri" pitchFamily="34" charset="0"/>
              </a:rPr>
              <a:t> – </a:t>
            </a:r>
            <a:r>
              <a:rPr lang="el-GR" altLang="el-GR" sz="2400" dirty="0" smtClean="0">
                <a:latin typeface="Calibri" pitchFamily="34" charset="0"/>
              </a:rPr>
              <a:t>ΔΙΕΙΣΔΥΤΙΚΗ ΙΚΑΝΟΤΗΤΑ</a:t>
            </a:r>
            <a:endParaRPr lang="el-GR" altLang="el-GR" sz="2400" dirty="0">
              <a:latin typeface="Calibri" pitchFamily="34" charset="0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2123728" y="692696"/>
            <a:ext cx="4896544" cy="5760640"/>
            <a:chOff x="592553" y="1052736"/>
            <a:chExt cx="4268612" cy="5183981"/>
          </a:xfrm>
        </p:grpSpPr>
        <p:sp>
          <p:nvSpPr>
            <p:cNvPr id="19" name="Ελεύθερη σχεδίαση 18"/>
            <p:cNvSpPr/>
            <p:nvPr/>
          </p:nvSpPr>
          <p:spPr>
            <a:xfrm>
              <a:off x="597981" y="3226118"/>
              <a:ext cx="4263184" cy="1191961"/>
            </a:xfrm>
            <a:custGeom>
              <a:avLst/>
              <a:gdLst>
                <a:gd name="connsiteX0" fmla="*/ 5868 w 4263184"/>
                <a:gd name="connsiteY0" fmla="*/ 578131 h 1191961"/>
                <a:gd name="connsiteX1" fmla="*/ 31747 w 4263184"/>
                <a:gd name="connsiteY1" fmla="*/ 172690 h 1191961"/>
                <a:gd name="connsiteX2" fmla="*/ 143891 w 4263184"/>
                <a:gd name="connsiteY2" fmla="*/ 120931 h 1191961"/>
                <a:gd name="connsiteX3" fmla="*/ 299166 w 4263184"/>
                <a:gd name="connsiteY3" fmla="*/ 155437 h 1191961"/>
                <a:gd name="connsiteX4" fmla="*/ 557959 w 4263184"/>
                <a:gd name="connsiteY4" fmla="*/ 422856 h 1191961"/>
                <a:gd name="connsiteX5" fmla="*/ 894389 w 4263184"/>
                <a:gd name="connsiteY5" fmla="*/ 310712 h 1191961"/>
                <a:gd name="connsiteX6" fmla="*/ 1248072 w 4263184"/>
                <a:gd name="connsiteY6" fmla="*/ 371097 h 1191961"/>
                <a:gd name="connsiteX7" fmla="*/ 1886427 w 4263184"/>
                <a:gd name="connsiteY7" fmla="*/ 267580 h 1191961"/>
                <a:gd name="connsiteX8" fmla="*/ 2179725 w 4263184"/>
                <a:gd name="connsiteY8" fmla="*/ 276207 h 1191961"/>
                <a:gd name="connsiteX9" fmla="*/ 2723189 w 4263184"/>
                <a:gd name="connsiteY9" fmla="*/ 189942 h 1191961"/>
                <a:gd name="connsiteX10" fmla="*/ 3085498 w 4263184"/>
                <a:gd name="connsiteY10" fmla="*/ 161 h 1191961"/>
                <a:gd name="connsiteX11" fmla="*/ 3465061 w 4263184"/>
                <a:gd name="connsiteY11" fmla="*/ 224448 h 1191961"/>
                <a:gd name="connsiteX12" fmla="*/ 3689347 w 4263184"/>
                <a:gd name="connsiteY12" fmla="*/ 353844 h 1191961"/>
                <a:gd name="connsiteX13" fmla="*/ 3879128 w 4263184"/>
                <a:gd name="connsiteY13" fmla="*/ 233074 h 1191961"/>
                <a:gd name="connsiteX14" fmla="*/ 4198306 w 4263184"/>
                <a:gd name="connsiteY14" fmla="*/ 86425 h 1191961"/>
                <a:gd name="connsiteX15" fmla="*/ 4241438 w 4263184"/>
                <a:gd name="connsiteY15" fmla="*/ 120931 h 1191961"/>
                <a:gd name="connsiteX16" fmla="*/ 4250064 w 4263184"/>
                <a:gd name="connsiteY16" fmla="*/ 595384 h 1191961"/>
                <a:gd name="connsiteX17" fmla="*/ 4060283 w 4263184"/>
                <a:gd name="connsiteY17" fmla="*/ 707527 h 1191961"/>
                <a:gd name="connsiteX18" fmla="*/ 3723853 w 4263184"/>
                <a:gd name="connsiteY18" fmla="*/ 931814 h 1191961"/>
                <a:gd name="connsiteX19" fmla="*/ 3456434 w 4263184"/>
                <a:gd name="connsiteY19" fmla="*/ 1052584 h 1191961"/>
                <a:gd name="connsiteX20" fmla="*/ 3111377 w 4263184"/>
                <a:gd name="connsiteY20" fmla="*/ 1078463 h 1191961"/>
                <a:gd name="connsiteX21" fmla="*/ 2291868 w 4263184"/>
                <a:gd name="connsiteY21" fmla="*/ 1190607 h 1191961"/>
                <a:gd name="connsiteX22" fmla="*/ 946147 w 4263184"/>
                <a:gd name="connsiteY22" fmla="*/ 1138848 h 1191961"/>
                <a:gd name="connsiteX23" fmla="*/ 497574 w 4263184"/>
                <a:gd name="connsiteY23" fmla="*/ 1112969 h 1191961"/>
                <a:gd name="connsiteX24" fmla="*/ 126638 w 4263184"/>
                <a:gd name="connsiteY24" fmla="*/ 905935 h 1191961"/>
                <a:gd name="connsiteX25" fmla="*/ 5868 w 4263184"/>
                <a:gd name="connsiteY25" fmla="*/ 578131 h 119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63184" h="1191961">
                  <a:moveTo>
                    <a:pt x="5868" y="578131"/>
                  </a:moveTo>
                  <a:cubicBezTo>
                    <a:pt x="-9947" y="455924"/>
                    <a:pt x="8743" y="248890"/>
                    <a:pt x="31747" y="172690"/>
                  </a:cubicBezTo>
                  <a:cubicBezTo>
                    <a:pt x="54751" y="96490"/>
                    <a:pt x="99321" y="123806"/>
                    <a:pt x="143891" y="120931"/>
                  </a:cubicBezTo>
                  <a:cubicBezTo>
                    <a:pt x="188461" y="118056"/>
                    <a:pt x="230155" y="105116"/>
                    <a:pt x="299166" y="155437"/>
                  </a:cubicBezTo>
                  <a:cubicBezTo>
                    <a:pt x="368177" y="205758"/>
                    <a:pt x="458755" y="396977"/>
                    <a:pt x="557959" y="422856"/>
                  </a:cubicBezTo>
                  <a:cubicBezTo>
                    <a:pt x="657163" y="448735"/>
                    <a:pt x="779370" y="319338"/>
                    <a:pt x="894389" y="310712"/>
                  </a:cubicBezTo>
                  <a:cubicBezTo>
                    <a:pt x="1009408" y="302086"/>
                    <a:pt x="1082732" y="378286"/>
                    <a:pt x="1248072" y="371097"/>
                  </a:cubicBezTo>
                  <a:cubicBezTo>
                    <a:pt x="1413412" y="363908"/>
                    <a:pt x="1731152" y="283395"/>
                    <a:pt x="1886427" y="267580"/>
                  </a:cubicBezTo>
                  <a:cubicBezTo>
                    <a:pt x="2041702" y="251765"/>
                    <a:pt x="2040265" y="289147"/>
                    <a:pt x="2179725" y="276207"/>
                  </a:cubicBezTo>
                  <a:cubicBezTo>
                    <a:pt x="2319185" y="263267"/>
                    <a:pt x="2572227" y="235950"/>
                    <a:pt x="2723189" y="189942"/>
                  </a:cubicBezTo>
                  <a:cubicBezTo>
                    <a:pt x="2874151" y="143934"/>
                    <a:pt x="2961853" y="-5590"/>
                    <a:pt x="3085498" y="161"/>
                  </a:cubicBezTo>
                  <a:cubicBezTo>
                    <a:pt x="3209143" y="5912"/>
                    <a:pt x="3465061" y="224448"/>
                    <a:pt x="3465061" y="224448"/>
                  </a:cubicBezTo>
                  <a:cubicBezTo>
                    <a:pt x="3565702" y="283395"/>
                    <a:pt x="3620336" y="352406"/>
                    <a:pt x="3689347" y="353844"/>
                  </a:cubicBezTo>
                  <a:cubicBezTo>
                    <a:pt x="3758358" y="355282"/>
                    <a:pt x="3794302" y="277644"/>
                    <a:pt x="3879128" y="233074"/>
                  </a:cubicBezTo>
                  <a:cubicBezTo>
                    <a:pt x="3963955" y="188504"/>
                    <a:pt x="4137921" y="105115"/>
                    <a:pt x="4198306" y="86425"/>
                  </a:cubicBezTo>
                  <a:cubicBezTo>
                    <a:pt x="4258691" y="67735"/>
                    <a:pt x="4232812" y="36105"/>
                    <a:pt x="4241438" y="120931"/>
                  </a:cubicBezTo>
                  <a:cubicBezTo>
                    <a:pt x="4250064" y="205757"/>
                    <a:pt x="4280257" y="497618"/>
                    <a:pt x="4250064" y="595384"/>
                  </a:cubicBezTo>
                  <a:cubicBezTo>
                    <a:pt x="4219872" y="693150"/>
                    <a:pt x="4147985" y="651455"/>
                    <a:pt x="4060283" y="707527"/>
                  </a:cubicBezTo>
                  <a:cubicBezTo>
                    <a:pt x="3972581" y="763599"/>
                    <a:pt x="3824495" y="874305"/>
                    <a:pt x="3723853" y="931814"/>
                  </a:cubicBezTo>
                  <a:cubicBezTo>
                    <a:pt x="3623212" y="989324"/>
                    <a:pt x="3558513" y="1028143"/>
                    <a:pt x="3456434" y="1052584"/>
                  </a:cubicBezTo>
                  <a:cubicBezTo>
                    <a:pt x="3354355" y="1077026"/>
                    <a:pt x="3305471" y="1055459"/>
                    <a:pt x="3111377" y="1078463"/>
                  </a:cubicBezTo>
                  <a:cubicBezTo>
                    <a:pt x="2917283" y="1101467"/>
                    <a:pt x="2652740" y="1180543"/>
                    <a:pt x="2291868" y="1190607"/>
                  </a:cubicBezTo>
                  <a:cubicBezTo>
                    <a:pt x="1930996" y="1200671"/>
                    <a:pt x="1245196" y="1151788"/>
                    <a:pt x="946147" y="1138848"/>
                  </a:cubicBezTo>
                  <a:cubicBezTo>
                    <a:pt x="647098" y="1125908"/>
                    <a:pt x="634159" y="1151788"/>
                    <a:pt x="497574" y="1112969"/>
                  </a:cubicBezTo>
                  <a:cubicBezTo>
                    <a:pt x="360989" y="1074150"/>
                    <a:pt x="202838" y="992199"/>
                    <a:pt x="126638" y="905935"/>
                  </a:cubicBezTo>
                  <a:cubicBezTo>
                    <a:pt x="50438" y="819671"/>
                    <a:pt x="21683" y="700338"/>
                    <a:pt x="5868" y="578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611560" y="5661248"/>
              <a:ext cx="4248472" cy="57546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Ορθογώνιο 23"/>
            <p:cNvSpPr/>
            <p:nvPr/>
          </p:nvSpPr>
          <p:spPr>
            <a:xfrm>
              <a:off x="611560" y="5085779"/>
              <a:ext cx="4248472" cy="57546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592553" y="3736255"/>
              <a:ext cx="4268612" cy="820409"/>
            </a:xfrm>
            <a:custGeom>
              <a:avLst/>
              <a:gdLst>
                <a:gd name="connsiteX0" fmla="*/ 19922 w 4255900"/>
                <a:gd name="connsiteY0" fmla="*/ 758107 h 820409"/>
                <a:gd name="connsiteX1" fmla="*/ 19922 w 4255900"/>
                <a:gd name="connsiteY1" fmla="*/ 76620 h 820409"/>
                <a:gd name="connsiteX2" fmla="*/ 226956 w 4255900"/>
                <a:gd name="connsiteY2" fmla="*/ 102500 h 820409"/>
                <a:gd name="connsiteX3" fmla="*/ 399485 w 4255900"/>
                <a:gd name="connsiteY3" fmla="*/ 309534 h 820409"/>
                <a:gd name="connsiteX4" fmla="*/ 589266 w 4255900"/>
                <a:gd name="connsiteY4" fmla="*/ 309534 h 820409"/>
                <a:gd name="connsiteX5" fmla="*/ 951575 w 4255900"/>
                <a:gd name="connsiteY5" fmla="*/ 292281 h 820409"/>
                <a:gd name="connsiteX6" fmla="*/ 1244873 w 4255900"/>
                <a:gd name="connsiteY6" fmla="*/ 335413 h 820409"/>
                <a:gd name="connsiteX7" fmla="*/ 1581304 w 4255900"/>
                <a:gd name="connsiteY7" fmla="*/ 369919 h 820409"/>
                <a:gd name="connsiteX8" fmla="*/ 1727953 w 4255900"/>
                <a:gd name="connsiteY8" fmla="*/ 318160 h 820409"/>
                <a:gd name="connsiteX9" fmla="*/ 2003998 w 4255900"/>
                <a:gd name="connsiteY9" fmla="*/ 378545 h 820409"/>
                <a:gd name="connsiteX10" fmla="*/ 2435319 w 4255900"/>
                <a:gd name="connsiteY10" fmla="*/ 447556 h 820409"/>
                <a:gd name="connsiteX11" fmla="*/ 2806255 w 4255900"/>
                <a:gd name="connsiteY11" fmla="*/ 352666 h 820409"/>
                <a:gd name="connsiteX12" fmla="*/ 3056421 w 4255900"/>
                <a:gd name="connsiteY12" fmla="*/ 292281 h 820409"/>
                <a:gd name="connsiteX13" fmla="*/ 3392851 w 4255900"/>
                <a:gd name="connsiteY13" fmla="*/ 456183 h 820409"/>
                <a:gd name="connsiteX14" fmla="*/ 3651643 w 4255900"/>
                <a:gd name="connsiteY14" fmla="*/ 309534 h 820409"/>
                <a:gd name="connsiteX15" fmla="*/ 3884556 w 4255900"/>
                <a:gd name="connsiteY15" fmla="*/ 154258 h 820409"/>
                <a:gd name="connsiteX16" fmla="*/ 4065711 w 4255900"/>
                <a:gd name="connsiteY16" fmla="*/ 93873 h 820409"/>
                <a:gd name="connsiteX17" fmla="*/ 4229613 w 4255900"/>
                <a:gd name="connsiteY17" fmla="*/ 42115 h 820409"/>
                <a:gd name="connsiteX18" fmla="*/ 4255492 w 4255900"/>
                <a:gd name="connsiteY18" fmla="*/ 766734 h 820409"/>
                <a:gd name="connsiteX19" fmla="*/ 4229613 w 4255900"/>
                <a:gd name="connsiteY19" fmla="*/ 766734 h 820409"/>
                <a:gd name="connsiteX20" fmla="*/ 4074338 w 4255900"/>
                <a:gd name="connsiteY20" fmla="*/ 766734 h 820409"/>
                <a:gd name="connsiteX21" fmla="*/ 19922 w 4255900"/>
                <a:gd name="connsiteY21" fmla="*/ 758107 h 82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55900" h="820409">
                  <a:moveTo>
                    <a:pt x="19922" y="758107"/>
                  </a:moveTo>
                  <a:cubicBezTo>
                    <a:pt x="2669" y="471997"/>
                    <a:pt x="-14584" y="185888"/>
                    <a:pt x="19922" y="76620"/>
                  </a:cubicBezTo>
                  <a:cubicBezTo>
                    <a:pt x="54428" y="-32648"/>
                    <a:pt x="163696" y="63681"/>
                    <a:pt x="226956" y="102500"/>
                  </a:cubicBezTo>
                  <a:cubicBezTo>
                    <a:pt x="290216" y="141319"/>
                    <a:pt x="339100" y="275028"/>
                    <a:pt x="399485" y="309534"/>
                  </a:cubicBezTo>
                  <a:cubicBezTo>
                    <a:pt x="459870" y="344040"/>
                    <a:pt x="497251" y="312409"/>
                    <a:pt x="589266" y="309534"/>
                  </a:cubicBezTo>
                  <a:cubicBezTo>
                    <a:pt x="681281" y="306659"/>
                    <a:pt x="842307" y="287968"/>
                    <a:pt x="951575" y="292281"/>
                  </a:cubicBezTo>
                  <a:cubicBezTo>
                    <a:pt x="1060843" y="296594"/>
                    <a:pt x="1139918" y="322473"/>
                    <a:pt x="1244873" y="335413"/>
                  </a:cubicBezTo>
                  <a:cubicBezTo>
                    <a:pt x="1349828" y="348353"/>
                    <a:pt x="1500791" y="372794"/>
                    <a:pt x="1581304" y="369919"/>
                  </a:cubicBezTo>
                  <a:cubicBezTo>
                    <a:pt x="1661817" y="367043"/>
                    <a:pt x="1657504" y="316722"/>
                    <a:pt x="1727953" y="318160"/>
                  </a:cubicBezTo>
                  <a:cubicBezTo>
                    <a:pt x="1798402" y="319598"/>
                    <a:pt x="1886104" y="356979"/>
                    <a:pt x="2003998" y="378545"/>
                  </a:cubicBezTo>
                  <a:cubicBezTo>
                    <a:pt x="2121892" y="400111"/>
                    <a:pt x="2301610" y="451869"/>
                    <a:pt x="2435319" y="447556"/>
                  </a:cubicBezTo>
                  <a:cubicBezTo>
                    <a:pt x="2569028" y="443243"/>
                    <a:pt x="2806255" y="352666"/>
                    <a:pt x="2806255" y="352666"/>
                  </a:cubicBezTo>
                  <a:cubicBezTo>
                    <a:pt x="2909772" y="326787"/>
                    <a:pt x="2958655" y="275028"/>
                    <a:pt x="3056421" y="292281"/>
                  </a:cubicBezTo>
                  <a:cubicBezTo>
                    <a:pt x="3154187" y="309534"/>
                    <a:pt x="3293647" y="453307"/>
                    <a:pt x="3392851" y="456183"/>
                  </a:cubicBezTo>
                  <a:cubicBezTo>
                    <a:pt x="3492055" y="459058"/>
                    <a:pt x="3569692" y="359855"/>
                    <a:pt x="3651643" y="309534"/>
                  </a:cubicBezTo>
                  <a:cubicBezTo>
                    <a:pt x="3733594" y="259213"/>
                    <a:pt x="3815545" y="190202"/>
                    <a:pt x="3884556" y="154258"/>
                  </a:cubicBezTo>
                  <a:cubicBezTo>
                    <a:pt x="3953567" y="118314"/>
                    <a:pt x="4065711" y="93873"/>
                    <a:pt x="4065711" y="93873"/>
                  </a:cubicBezTo>
                  <a:cubicBezTo>
                    <a:pt x="4123220" y="75183"/>
                    <a:pt x="4197983" y="-70029"/>
                    <a:pt x="4229613" y="42115"/>
                  </a:cubicBezTo>
                  <a:cubicBezTo>
                    <a:pt x="4261243" y="154258"/>
                    <a:pt x="4255492" y="645964"/>
                    <a:pt x="4255492" y="766734"/>
                  </a:cubicBezTo>
                  <a:cubicBezTo>
                    <a:pt x="4255492" y="887504"/>
                    <a:pt x="4229613" y="766734"/>
                    <a:pt x="4229613" y="766734"/>
                  </a:cubicBezTo>
                  <a:lnTo>
                    <a:pt x="4074338" y="766734"/>
                  </a:lnTo>
                  <a:lnTo>
                    <a:pt x="19922" y="7581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611560" y="4510310"/>
              <a:ext cx="4248472" cy="57546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" name="Ευθεία γραμμή σύνδεσης 4"/>
            <p:cNvCxnSpPr/>
            <p:nvPr/>
          </p:nvCxnSpPr>
          <p:spPr>
            <a:xfrm>
              <a:off x="2699791" y="1052736"/>
              <a:ext cx="1" cy="144016"/>
            </a:xfrm>
            <a:prstGeom prst="line">
              <a:avLst/>
            </a:prstGeom>
            <a:ln w="571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507" name="5 - TextBox"/>
            <p:cNvSpPr txBox="1">
              <a:spLocks noChangeArrowheads="1"/>
            </p:cNvSpPr>
            <p:nvPr/>
          </p:nvSpPr>
          <p:spPr bwMode="auto">
            <a:xfrm>
              <a:off x="827584" y="2564904"/>
              <a:ext cx="1224935" cy="5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 smtClean="0">
                  <a:latin typeface="Calibri" pitchFamily="34" charset="0"/>
                </a:rPr>
                <a:t>ΧΑΜΗΛΕΣ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 smtClean="0">
                  <a:latin typeface="Calibri" pitchFamily="34" charset="0"/>
                </a:rPr>
                <a:t>ΣΥΧΝΟΤΗΤΕΣ</a:t>
              </a:r>
              <a:endParaRPr lang="el-GR" altLang="el-GR" sz="1800" dirty="0">
                <a:latin typeface="Calibri" pitchFamily="34" charset="0"/>
              </a:endParaRPr>
            </a:p>
          </p:txBody>
        </p:sp>
        <p:sp>
          <p:nvSpPr>
            <p:cNvPr id="21508" name="6 - TextBox"/>
            <p:cNvSpPr txBox="1">
              <a:spLocks noChangeArrowheads="1"/>
            </p:cNvSpPr>
            <p:nvPr/>
          </p:nvSpPr>
          <p:spPr bwMode="auto">
            <a:xfrm>
              <a:off x="3131840" y="2566645"/>
              <a:ext cx="1224935" cy="58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 smtClean="0">
                  <a:latin typeface="Calibri" pitchFamily="34" charset="0"/>
                </a:rPr>
                <a:t>ΥΨΗΛΕΣ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 smtClean="0">
                  <a:latin typeface="Calibri" pitchFamily="34" charset="0"/>
                </a:rPr>
                <a:t>ΣΥΧΝΟΤΗΤΕΣ</a:t>
              </a:r>
              <a:endParaRPr lang="el-GR" altLang="el-GR" sz="1800" dirty="0">
                <a:latin typeface="Calibri" pitchFamily="34" charset="0"/>
              </a:endParaRPr>
            </a:p>
          </p:txBody>
        </p:sp>
        <p:sp>
          <p:nvSpPr>
            <p:cNvPr id="3" name="Ψαλίδισμα της γωνίας της ίδιας πλευράς του ορθογωνίου 2"/>
            <p:cNvSpPr/>
            <p:nvPr/>
          </p:nvSpPr>
          <p:spPr>
            <a:xfrm>
              <a:off x="2348979" y="1196752"/>
              <a:ext cx="710853" cy="504056"/>
            </a:xfrm>
            <a:prstGeom prst="snip2SameRect">
              <a:avLst>
                <a:gd name="adj1" fmla="val 42338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>
              <a:off x="2483768" y="1844824"/>
              <a:ext cx="0" cy="4320480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2627784" y="1754560"/>
              <a:ext cx="0" cy="4410744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2915816" y="1772816"/>
              <a:ext cx="0" cy="2736304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>
              <a:off x="2771800" y="1772816"/>
              <a:ext cx="0" cy="2736304"/>
            </a:xfrm>
            <a:prstGeom prst="straightConnector1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- TextBox"/>
          <p:cNvSpPr txBox="1"/>
          <p:nvPr/>
        </p:nvSpPr>
        <p:spPr>
          <a:xfrm>
            <a:off x="341198" y="39330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Εικ.6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Διεισδυτική Ικανότητα  &amp; Συχνότητες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26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35763735"/>
              </p:ext>
            </p:extLst>
          </p:nvPr>
        </p:nvGraphicFramePr>
        <p:xfrm>
          <a:off x="1740024" y="748928"/>
          <a:ext cx="600032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62087" y="324129"/>
            <a:ext cx="7551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ΑΠΟΡΡΟΦΗΣΗ ΣΥΧΝΟΤΗΤΩΝ</a:t>
            </a:r>
            <a:r>
              <a:rPr lang="en-US" altLang="el-GR" sz="2400" dirty="0" smtClean="0">
                <a:latin typeface="Calibri" pitchFamily="34" charset="0"/>
              </a:rPr>
              <a:t> – </a:t>
            </a:r>
            <a:r>
              <a:rPr lang="el-GR" altLang="el-GR" sz="2400" dirty="0" smtClean="0">
                <a:latin typeface="Calibri" pitchFamily="34" charset="0"/>
              </a:rPr>
              <a:t>ΔΙΕΙΣΔΥΤΙΚΗ ΙΚΑΝΟΤΗΤΑ 1</a:t>
            </a:r>
            <a:r>
              <a:rPr lang="en-GB" altLang="el-GR" sz="2400" dirty="0" smtClean="0">
                <a:latin typeface="Calibri" pitchFamily="34" charset="0"/>
              </a:rPr>
              <a:t>0</a:t>
            </a:r>
            <a:endParaRPr lang="el-GR" altLang="el-GR" sz="2400" dirty="0">
              <a:latin typeface="Calibri" pitchFamily="34" charset="0"/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Σημείωμα </a:t>
            </a:r>
            <a:r>
              <a:rPr lang="el-GR" dirty="0" smtClean="0">
                <a:latin typeface="Calibri" pitchFamily="34" charset="0"/>
              </a:rPr>
              <a:t>Αδειοδότησης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Το </a:t>
            </a:r>
            <a:r>
              <a:rPr lang="el-GR" sz="2000" dirty="0">
                <a:latin typeface="Calibri" pitchFamily="34" charset="0"/>
              </a:rPr>
              <a:t>παρόν υλικό διατίθεται με τους όρους της άδειας χρήσης Creative </a:t>
            </a:r>
            <a:r>
              <a:rPr lang="el-GR" sz="2000" dirty="0" err="1">
                <a:latin typeface="Calibri" pitchFamily="34" charset="0"/>
              </a:rPr>
              <a:t>Commons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Αναφορά Δημιουργού-Μη Εμπορική Χρήση-Όχι Παράγωγα Έργα CC BY-NC-ND 4.0 [</a:t>
            </a:r>
            <a:r>
              <a:rPr lang="el-GR" sz="2000" dirty="0">
                <a:latin typeface="Calibri" pitchFamily="34" charset="0"/>
              </a:rPr>
              <a:t>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itchFamily="34" charset="0"/>
              </a:rPr>
              <a:t>κ.λ.π</a:t>
            </a:r>
            <a:r>
              <a:rPr lang="el-GR" sz="2000" dirty="0"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>
                <a:latin typeface="Calibri" pitchFamily="34" charset="0"/>
              </a:rPr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8" name="TextBox 5"/>
          <p:cNvSpPr txBox="1"/>
          <p:nvPr/>
        </p:nvSpPr>
        <p:spPr>
          <a:xfrm>
            <a:off x="72008" y="299695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Calibri" pitchFamily="34" charset="0"/>
              </a:rPr>
              <a:t>[1] http://</a:t>
            </a:r>
            <a:r>
              <a:rPr lang="el-GR" dirty="0" smtClean="0">
                <a:latin typeface="Calibri" pitchFamily="34" charset="0"/>
              </a:rPr>
              <a:t>creativecommons.org/licenses/by-nc-</a:t>
            </a:r>
            <a:r>
              <a:rPr lang="en-GB" dirty="0" err="1" smtClean="0">
                <a:latin typeface="Calibri" pitchFamily="34" charset="0"/>
              </a:rPr>
              <a:t>nd</a:t>
            </a:r>
            <a:r>
              <a:rPr lang="el-GR" dirty="0" smtClean="0">
                <a:latin typeface="Calibri" pitchFamily="34" charset="0"/>
              </a:rPr>
              <a:t>/4.0</a:t>
            </a:r>
            <a:r>
              <a:rPr lang="el-GR" dirty="0">
                <a:latin typeface="Calibri" pitchFamily="34" charset="0"/>
              </a:rPr>
              <a:t>/ </a:t>
            </a:r>
            <a:endParaRPr lang="en-US" dirty="0" smtClean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dirty="0" smtClean="0">
                <a:latin typeface="Calibri" pitchFamily="34" charset="0"/>
              </a:rPr>
              <a:t>: 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Μοιραστείτε</a:t>
            </a:r>
            <a:r>
              <a:rPr lang="el-GR" dirty="0" smtClean="0"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Αναφορά Δημιουργού </a:t>
            </a:r>
            <a:r>
              <a:rPr lang="el-GR" dirty="0" smtClean="0"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Μη εμπορική χρήση </a:t>
            </a:r>
            <a:r>
              <a:rPr lang="el-GR" dirty="0" smtClean="0"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Μη παράγωγα έργα</a:t>
            </a:r>
            <a:r>
              <a:rPr lang="el-GR" dirty="0" smtClean="0"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9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165304"/>
            <a:ext cx="726005" cy="704483"/>
          </a:xfrm>
          <a:prstGeom prst="rect">
            <a:avLst/>
          </a:prstGeom>
        </p:spPr>
      </p:pic>
      <p:pic>
        <p:nvPicPr>
          <p:cNvPr id="13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5788" y="2786059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resentations\SBP\Moat_gra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725" y="0"/>
            <a:ext cx="613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516688" y="188913"/>
            <a:ext cx="2168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Calibri" pitchFamily="34" charset="0"/>
              </a:rPr>
              <a:t>Χαμηλή διακριτική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  <a:latin typeface="Calibri" pitchFamily="34" charset="0"/>
              </a:rPr>
              <a:t>Μεγάλη διεισδυτική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el-GR" sz="1200" dirty="0" err="1">
                <a:solidFill>
                  <a:srgbClr val="FF0000"/>
                </a:solidFill>
                <a:latin typeface="Calibri" pitchFamily="34" charset="0"/>
              </a:rPr>
              <a:t>Airgun</a:t>
            </a:r>
            <a:r>
              <a:rPr lang="en-US" altLang="el-GR" sz="1200" dirty="0">
                <a:solidFill>
                  <a:srgbClr val="FF0000"/>
                </a:solidFill>
                <a:latin typeface="Calibri" pitchFamily="34" charset="0"/>
              </a:rPr>
              <a:t> – </a:t>
            </a:r>
            <a:r>
              <a:rPr lang="el-GR" altLang="el-GR" sz="1200" dirty="0">
                <a:solidFill>
                  <a:srgbClr val="FF0000"/>
                </a:solidFill>
                <a:latin typeface="Calibri" pitchFamily="34" charset="0"/>
              </a:rPr>
              <a:t>Κορινθιακός κόλπος)</a:t>
            </a:r>
          </a:p>
        </p:txBody>
      </p:sp>
      <p:pic>
        <p:nvPicPr>
          <p:cNvPr id="7" name="5 - Εικόνα" descr="shelf paleoscarp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852738"/>
            <a:ext cx="4067175" cy="400526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2852738"/>
            <a:ext cx="2771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Calibri" pitchFamily="34" charset="0"/>
              </a:rPr>
              <a:t>Υψηλή διακριτική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Calibri" pitchFamily="34" charset="0"/>
              </a:rPr>
              <a:t>Περιορισμένη διεισδυτική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dirty="0">
                <a:latin typeface="Calibri" pitchFamily="34" charset="0"/>
              </a:rPr>
              <a:t>3.5 </a:t>
            </a:r>
            <a:r>
              <a:rPr lang="en-US" altLang="el-GR" sz="1200" dirty="0">
                <a:latin typeface="Calibri" pitchFamily="34" charset="0"/>
              </a:rPr>
              <a:t>kHz </a:t>
            </a:r>
            <a:r>
              <a:rPr lang="en-US" altLang="el-GR" sz="1200" dirty="0" err="1">
                <a:latin typeface="Calibri" pitchFamily="34" charset="0"/>
              </a:rPr>
              <a:t>Pinger</a:t>
            </a:r>
            <a:r>
              <a:rPr lang="en-US" altLang="el-GR" sz="1200" dirty="0">
                <a:latin typeface="Calibri" pitchFamily="34" charset="0"/>
              </a:rPr>
              <a:t>, </a:t>
            </a:r>
            <a:r>
              <a:rPr lang="el-GR" altLang="el-GR" sz="1200" dirty="0">
                <a:latin typeface="Calibri" pitchFamily="34" charset="0"/>
              </a:rPr>
              <a:t>Κορινθιακός κόλπος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51050" y="4149725"/>
            <a:ext cx="0" cy="7191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9" name="Picture 3" descr="D:\presentations\SBP\Moat_graben_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12017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43438" y="1341438"/>
            <a:ext cx="288925" cy="57467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71775" y="0"/>
            <a:ext cx="1871663" cy="13414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00338" y="1962150"/>
            <a:ext cx="1943100" cy="7461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95513" y="404813"/>
            <a:ext cx="0" cy="14446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835150" y="188913"/>
            <a:ext cx="720725" cy="6477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airgun_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7488"/>
            <a:ext cx="9144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KP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46085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D:\presentations\SBP\SBP_profil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813"/>
            <a:ext cx="4643437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C:\Users\george\Desktop\SBP\Εικόνα3a_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1916832"/>
            <a:ext cx="1021490" cy="1740768"/>
          </a:xfrm>
          <a:prstGeom prst="rect">
            <a:avLst/>
          </a:prstGeom>
          <a:noFill/>
          <a:ln w="25400">
            <a:solidFill>
              <a:srgbClr val="F0751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9" name="Straight Connector 8"/>
          <p:cNvCxnSpPr/>
          <p:nvPr/>
        </p:nvCxnSpPr>
        <p:spPr>
          <a:xfrm>
            <a:off x="6372225" y="2060575"/>
            <a:ext cx="0" cy="5762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76600" y="3860800"/>
            <a:ext cx="287338" cy="5762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63938" y="1916113"/>
            <a:ext cx="2303462" cy="194468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63938" y="3644900"/>
            <a:ext cx="2303462" cy="7921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nikos\Desktop\Εικόνα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010"/>
            <a:ext cx="9135885" cy="52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857224" y="6196662"/>
            <a:ext cx="2451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alibri" pitchFamily="34" charset="0"/>
              </a:rPr>
              <a:t>ΔΙΕΙΣΔΥΤΙΚΗ ΙΚΑΝΟΤΗΤΑ</a:t>
            </a:r>
            <a:endParaRPr lang="el-GR" altLang="el-GR" sz="1800" dirty="0">
              <a:latin typeface="Calibri" pitchFamily="34" charset="0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692961" y="6156012"/>
            <a:ext cx="2379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alibri" pitchFamily="34" charset="0"/>
              </a:rPr>
              <a:t>ΔΙΑΚΡΙΤΙΚΗ ΙΚΑΝΟΤΗΤΑ</a:t>
            </a:r>
            <a:endParaRPr lang="el-GR" altLang="el-GR" sz="1800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6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246" y="960036"/>
            <a:ext cx="1672530" cy="78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619672" y="1704753"/>
            <a:ext cx="0" cy="1220191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3048660" y="1556792"/>
            <a:ext cx="0" cy="1584176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3995936" y="1580385"/>
            <a:ext cx="471289" cy="2568695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V="1">
            <a:off x="4467225" y="1772816"/>
            <a:ext cx="752847" cy="2376264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 flipV="1">
            <a:off x="4573773" y="1772816"/>
            <a:ext cx="574291" cy="1558007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3995936" y="1580385"/>
            <a:ext cx="577837" cy="175043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3995936" y="1580385"/>
            <a:ext cx="577837" cy="1344559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Ευθεία γραμμή σύνδεσης 23"/>
          <p:cNvCxnSpPr/>
          <p:nvPr/>
        </p:nvCxnSpPr>
        <p:spPr>
          <a:xfrm flipV="1">
            <a:off x="4571867" y="1761462"/>
            <a:ext cx="574291" cy="1152128"/>
          </a:xfrm>
          <a:prstGeom prst="line">
            <a:avLst/>
          </a:prstGeom>
          <a:ln w="12700"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Ευθεία γραμμή σύνδεσης 22"/>
          <p:cNvCxnSpPr/>
          <p:nvPr/>
        </p:nvCxnSpPr>
        <p:spPr>
          <a:xfrm>
            <a:off x="4843648" y="1556792"/>
            <a:ext cx="318473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/>
          <p:nvPr/>
        </p:nvCxnSpPr>
        <p:spPr>
          <a:xfrm>
            <a:off x="6300192" y="1704753"/>
            <a:ext cx="504056" cy="417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εία γραμμή σύνδεσης 38"/>
          <p:cNvCxnSpPr/>
          <p:nvPr/>
        </p:nvCxnSpPr>
        <p:spPr>
          <a:xfrm>
            <a:off x="6300192" y="1761462"/>
            <a:ext cx="936104" cy="404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εία γραμμή σύνδεσης 41"/>
          <p:cNvCxnSpPr/>
          <p:nvPr/>
        </p:nvCxnSpPr>
        <p:spPr>
          <a:xfrm>
            <a:off x="6336196" y="1708302"/>
            <a:ext cx="936104" cy="229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/>
          <p:nvPr/>
        </p:nvCxnSpPr>
        <p:spPr>
          <a:xfrm flipH="1">
            <a:off x="7272300" y="2060848"/>
            <a:ext cx="126014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εία γραμμή σύνδεσης 47"/>
          <p:cNvCxnSpPr/>
          <p:nvPr/>
        </p:nvCxnSpPr>
        <p:spPr>
          <a:xfrm flipH="1">
            <a:off x="7236296" y="2060848"/>
            <a:ext cx="1296144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εία γραμμή σύνδεσης 50"/>
          <p:cNvCxnSpPr/>
          <p:nvPr/>
        </p:nvCxnSpPr>
        <p:spPr>
          <a:xfrm flipH="1">
            <a:off x="7740352" y="2060848"/>
            <a:ext cx="792088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02195" y="1927865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mbria" panose="02040503050406030204" pitchFamily="18" charset="0"/>
              </a:rPr>
              <a:t>Pinger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76954" y="1761462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Chirp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44234" y="98072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Boomer-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Sparker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8156" y="1135777"/>
            <a:ext cx="634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mbria" panose="02040503050406030204" pitchFamily="18" charset="0"/>
              </a:rPr>
              <a:t>Airgun</a:t>
            </a:r>
            <a:endParaRPr lang="el-GR" sz="1200" dirty="0">
              <a:latin typeface="Cambria" panose="02040503050406030204" pitchFamily="18" charset="0"/>
            </a:endParaRPr>
          </a:p>
        </p:txBody>
      </p:sp>
      <p:sp>
        <p:nvSpPr>
          <p:cNvPr id="50" name="Ψαλίδισμα της γωνίας της ίδιας πλευράς του ορθογωνίου 49"/>
          <p:cNvSpPr/>
          <p:nvPr/>
        </p:nvSpPr>
        <p:spPr>
          <a:xfrm>
            <a:off x="2915816" y="1556792"/>
            <a:ext cx="288032" cy="45719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Ψαλίδισμα της γωνίας της ίδιας πλευράς του ορθογωνίου 58"/>
          <p:cNvSpPr/>
          <p:nvPr/>
        </p:nvSpPr>
        <p:spPr>
          <a:xfrm>
            <a:off x="3851920" y="1556792"/>
            <a:ext cx="288032" cy="45719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Ψαλίδισμα της γωνίας της ίδιας πλευράς του ορθογωνίου 59"/>
          <p:cNvSpPr/>
          <p:nvPr/>
        </p:nvSpPr>
        <p:spPr>
          <a:xfrm>
            <a:off x="4860032" y="1761462"/>
            <a:ext cx="936104" cy="57073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Ψαλίδισμα της γωνίας της ίδιας πλευράς του ορθογωνίου 60"/>
          <p:cNvSpPr/>
          <p:nvPr/>
        </p:nvSpPr>
        <p:spPr>
          <a:xfrm>
            <a:off x="8018943" y="2032311"/>
            <a:ext cx="936104" cy="57073"/>
          </a:xfrm>
          <a:prstGeom prst="snip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TextBox 61"/>
          <p:cNvSpPr txBox="1"/>
          <p:nvPr/>
        </p:nvSpPr>
        <p:spPr>
          <a:xfrm>
            <a:off x="4716016" y="1518900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err="1" smtClean="0">
                <a:latin typeface="Cambria" panose="02040503050406030204" pitchFamily="18" charset="0"/>
              </a:rPr>
              <a:t>Υδρόφωνα</a:t>
            </a:r>
            <a:endParaRPr lang="el-GR" sz="1050" dirty="0">
              <a:latin typeface="Cambria" panose="020405030504060302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01017" y="1806932"/>
            <a:ext cx="8194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50" dirty="0" err="1" smtClean="0">
                <a:latin typeface="Cambria" panose="02040503050406030204" pitchFamily="18" charset="0"/>
              </a:rPr>
              <a:t>Υδρόφωνα</a:t>
            </a:r>
            <a:endParaRPr lang="el-GR" sz="1050" dirty="0">
              <a:latin typeface="Cambria" panose="02040503050406030204" pitchFamily="18" charset="0"/>
            </a:endParaRPr>
          </a:p>
        </p:txBody>
      </p:sp>
      <p:sp>
        <p:nvSpPr>
          <p:cNvPr id="64" name="Ψαλίδισμα της γωνίας της ίδιας πλευράς του ορθογωνίου 63"/>
          <p:cNvSpPr/>
          <p:nvPr/>
        </p:nvSpPr>
        <p:spPr>
          <a:xfrm rot="10800000">
            <a:off x="6228184" y="1583081"/>
            <a:ext cx="288032" cy="121672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1679243" y="17915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66" name="TextBox 65"/>
          <p:cNvSpPr txBox="1"/>
          <p:nvPr/>
        </p:nvSpPr>
        <p:spPr>
          <a:xfrm>
            <a:off x="2555776" y="19795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67" name="TextBox 66"/>
          <p:cNvSpPr txBox="1"/>
          <p:nvPr/>
        </p:nvSpPr>
        <p:spPr>
          <a:xfrm>
            <a:off x="4284854" y="10730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68" name="TextBox 67"/>
          <p:cNvSpPr txBox="1"/>
          <p:nvPr/>
        </p:nvSpPr>
        <p:spPr>
          <a:xfrm>
            <a:off x="6647795" y="1128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54" name="Ελεύθερη σχεδίαση 53"/>
          <p:cNvSpPr/>
          <p:nvPr/>
        </p:nvSpPr>
        <p:spPr>
          <a:xfrm>
            <a:off x="2475781" y="1345576"/>
            <a:ext cx="1328468" cy="233058"/>
          </a:xfrm>
          <a:custGeom>
            <a:avLst/>
            <a:gdLst>
              <a:gd name="connsiteX0" fmla="*/ 0 w 1328468"/>
              <a:gd name="connsiteY0" fmla="*/ 77782 h 233058"/>
              <a:gd name="connsiteX1" fmla="*/ 77638 w 1328468"/>
              <a:gd name="connsiteY1" fmla="*/ 145 h 233058"/>
              <a:gd name="connsiteX2" fmla="*/ 431321 w 1328468"/>
              <a:gd name="connsiteY2" fmla="*/ 95035 h 233058"/>
              <a:gd name="connsiteX3" fmla="*/ 1328468 w 1328468"/>
              <a:gd name="connsiteY3" fmla="*/ 233058 h 2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468" h="233058">
                <a:moveTo>
                  <a:pt x="0" y="77782"/>
                </a:moveTo>
                <a:cubicBezTo>
                  <a:pt x="2875" y="37526"/>
                  <a:pt x="5751" y="-2730"/>
                  <a:pt x="77638" y="145"/>
                </a:cubicBezTo>
                <a:cubicBezTo>
                  <a:pt x="149525" y="3020"/>
                  <a:pt x="222849" y="56216"/>
                  <a:pt x="431321" y="95035"/>
                </a:cubicBezTo>
                <a:cubicBezTo>
                  <a:pt x="639793" y="133854"/>
                  <a:pt x="984130" y="183456"/>
                  <a:pt x="1328468" y="233058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600" name="Ελεύθερη σχεδίαση 25599"/>
          <p:cNvSpPr/>
          <p:nvPr/>
        </p:nvSpPr>
        <p:spPr>
          <a:xfrm>
            <a:off x="2467155" y="1362095"/>
            <a:ext cx="422694" cy="234534"/>
          </a:xfrm>
          <a:custGeom>
            <a:avLst/>
            <a:gdLst>
              <a:gd name="connsiteX0" fmla="*/ 0 w 422694"/>
              <a:gd name="connsiteY0" fmla="*/ 69890 h 234534"/>
              <a:gd name="connsiteX1" fmla="*/ 86264 w 422694"/>
              <a:gd name="connsiteY1" fmla="*/ 879 h 234534"/>
              <a:gd name="connsiteX2" fmla="*/ 207034 w 422694"/>
              <a:gd name="connsiteY2" fmla="*/ 113022 h 234534"/>
              <a:gd name="connsiteX3" fmla="*/ 345056 w 422694"/>
              <a:gd name="connsiteY3" fmla="*/ 216539 h 234534"/>
              <a:gd name="connsiteX4" fmla="*/ 422694 w 422694"/>
              <a:gd name="connsiteY4" fmla="*/ 233792 h 23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94" h="234534">
                <a:moveTo>
                  <a:pt x="0" y="69890"/>
                </a:moveTo>
                <a:cubicBezTo>
                  <a:pt x="25879" y="31790"/>
                  <a:pt x="51758" y="-6310"/>
                  <a:pt x="86264" y="879"/>
                </a:cubicBezTo>
                <a:cubicBezTo>
                  <a:pt x="120770" y="8068"/>
                  <a:pt x="163902" y="77079"/>
                  <a:pt x="207034" y="113022"/>
                </a:cubicBezTo>
                <a:cubicBezTo>
                  <a:pt x="250166" y="148965"/>
                  <a:pt x="309113" y="196411"/>
                  <a:pt x="345056" y="216539"/>
                </a:cubicBezTo>
                <a:cubicBezTo>
                  <a:pt x="380999" y="236667"/>
                  <a:pt x="401846" y="235229"/>
                  <a:pt x="422694" y="233792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601" name="Ελεύθερη σχεδίαση 25600"/>
          <p:cNvSpPr/>
          <p:nvPr/>
        </p:nvSpPr>
        <p:spPr>
          <a:xfrm>
            <a:off x="2432649" y="1361588"/>
            <a:ext cx="2389517" cy="424080"/>
          </a:xfrm>
          <a:custGeom>
            <a:avLst/>
            <a:gdLst>
              <a:gd name="connsiteX0" fmla="*/ 0 w 2389517"/>
              <a:gd name="connsiteY0" fmla="*/ 96276 h 424080"/>
              <a:gd name="connsiteX1" fmla="*/ 86264 w 2389517"/>
              <a:gd name="connsiteY1" fmla="*/ 18638 h 424080"/>
              <a:gd name="connsiteX2" fmla="*/ 138023 w 2389517"/>
              <a:gd name="connsiteY2" fmla="*/ 1386 h 424080"/>
              <a:gd name="connsiteX3" fmla="*/ 345057 w 2389517"/>
              <a:gd name="connsiteY3" fmla="*/ 44518 h 424080"/>
              <a:gd name="connsiteX4" fmla="*/ 1268083 w 2389517"/>
              <a:gd name="connsiteY4" fmla="*/ 242925 h 424080"/>
              <a:gd name="connsiteX5" fmla="*/ 1673525 w 2389517"/>
              <a:gd name="connsiteY5" fmla="*/ 337816 h 424080"/>
              <a:gd name="connsiteX6" fmla="*/ 2096219 w 2389517"/>
              <a:gd name="connsiteY6" fmla="*/ 406827 h 424080"/>
              <a:gd name="connsiteX7" fmla="*/ 2389517 w 2389517"/>
              <a:gd name="connsiteY7" fmla="*/ 424080 h 42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9517" h="424080">
                <a:moveTo>
                  <a:pt x="0" y="96276"/>
                </a:moveTo>
                <a:cubicBezTo>
                  <a:pt x="31630" y="65364"/>
                  <a:pt x="63260" y="34453"/>
                  <a:pt x="86264" y="18638"/>
                </a:cubicBezTo>
                <a:cubicBezTo>
                  <a:pt x="109268" y="2823"/>
                  <a:pt x="94891" y="-2927"/>
                  <a:pt x="138023" y="1386"/>
                </a:cubicBezTo>
                <a:cubicBezTo>
                  <a:pt x="181155" y="5699"/>
                  <a:pt x="345057" y="44518"/>
                  <a:pt x="345057" y="44518"/>
                </a:cubicBezTo>
                <a:lnTo>
                  <a:pt x="1268083" y="242925"/>
                </a:lnTo>
                <a:cubicBezTo>
                  <a:pt x="1489494" y="291808"/>
                  <a:pt x="1535502" y="310499"/>
                  <a:pt x="1673525" y="337816"/>
                </a:cubicBezTo>
                <a:cubicBezTo>
                  <a:pt x="1811548" y="365133"/>
                  <a:pt x="1976887" y="392450"/>
                  <a:pt x="2096219" y="406827"/>
                </a:cubicBezTo>
                <a:cubicBezTo>
                  <a:pt x="2215551" y="421204"/>
                  <a:pt x="2302534" y="422642"/>
                  <a:pt x="2389517" y="424080"/>
                </a:cubicBezTo>
              </a:path>
            </a:pathLst>
          </a:custGeom>
          <a:noFill/>
          <a:ln w="127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606" name="Ευθύγραμμο βέλος σύνδεσης 25605"/>
          <p:cNvCxnSpPr/>
          <p:nvPr/>
        </p:nvCxnSpPr>
        <p:spPr>
          <a:xfrm>
            <a:off x="2080457" y="6493986"/>
            <a:ext cx="0" cy="33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Ευθύγραμμο βέλος σύνδεσης 76"/>
          <p:cNvCxnSpPr/>
          <p:nvPr/>
        </p:nvCxnSpPr>
        <p:spPr>
          <a:xfrm flipV="1">
            <a:off x="2080457" y="5917922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Ευθύγραμμο βέλος σύνδεσης 82"/>
          <p:cNvCxnSpPr/>
          <p:nvPr/>
        </p:nvCxnSpPr>
        <p:spPr>
          <a:xfrm flipH="1">
            <a:off x="4165279" y="6381328"/>
            <a:ext cx="3815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Ευθύγραμμο βέλος σύνδεσης 83"/>
          <p:cNvCxnSpPr/>
          <p:nvPr/>
        </p:nvCxnSpPr>
        <p:spPr>
          <a:xfrm>
            <a:off x="7236296" y="6381328"/>
            <a:ext cx="4281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84493" y="110660"/>
            <a:ext cx="739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ΑΠΟΡΡΟΦΗΣΗ ΣΥΧΝΟΤΗΤΩΝ</a:t>
            </a:r>
            <a:r>
              <a:rPr lang="en-US" altLang="el-GR" sz="2400" dirty="0" smtClean="0">
                <a:latin typeface="Calibri" pitchFamily="34" charset="0"/>
              </a:rPr>
              <a:t> – </a:t>
            </a:r>
            <a:r>
              <a:rPr lang="el-GR" altLang="el-GR" sz="2400" dirty="0" smtClean="0">
                <a:latin typeface="Calibri" pitchFamily="34" charset="0"/>
              </a:rPr>
              <a:t>ΔΙΕΙΣΔΥΤΙΚΗ ΙΚΑΝΟΤΗΤΑ 2</a:t>
            </a:r>
            <a:endParaRPr lang="el-GR" altLang="el-G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Ευθεία γραμμή σύνδεσης 56"/>
          <p:cNvCxnSpPr/>
          <p:nvPr/>
        </p:nvCxnSpPr>
        <p:spPr>
          <a:xfrm>
            <a:off x="6829545" y="5517232"/>
            <a:ext cx="19072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441848" y="88384"/>
            <a:ext cx="5897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Calibri" pitchFamily="34" charset="0"/>
              </a:rPr>
              <a:t>ΣΧΕΣΗ ΔΙΕΙΣΔΥΣΗΣ – ΔΙΑΚΡΙΤΙΚΗΣ ΙΚΑΝΟΤΗΤΑΣ - ΣΥΧΝΟΤΗΤΑΣ</a:t>
            </a:r>
            <a:endParaRPr lang="el-GR" altLang="el-GR" sz="1800" dirty="0">
              <a:latin typeface="Calibri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339328" y="6470566"/>
            <a:ext cx="1592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 dirty="0">
                <a:latin typeface="Cambria" panose="02040503050406030204" pitchFamily="18" charset="0"/>
              </a:rPr>
              <a:t> </a:t>
            </a:r>
            <a:r>
              <a:rPr lang="en-US" altLang="el-GR" sz="1200" b="1" i="1" dirty="0">
                <a:latin typeface="Cambria" panose="02040503050406030204" pitchFamily="18" charset="0"/>
              </a:rPr>
              <a:t>Stoker et al. (1997)</a:t>
            </a:r>
            <a:endParaRPr lang="el-GR" altLang="el-GR" sz="1200" b="1" i="1" dirty="0">
              <a:latin typeface="Cambria" panose="020405030504060302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771800" y="836712"/>
            <a:ext cx="1440160" cy="508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851920" y="1556792"/>
            <a:ext cx="1512168" cy="43606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220072" y="4653136"/>
            <a:ext cx="1296144" cy="12642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300192" y="5589240"/>
            <a:ext cx="1411883" cy="328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1259632" y="836712"/>
            <a:ext cx="0" cy="52656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>
            <a:off x="1043608" y="5917406"/>
            <a:ext cx="734481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>
            <a:off x="1043608" y="83671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/>
          <p:cNvCxnSpPr/>
          <p:nvPr/>
        </p:nvCxnSpPr>
        <p:spPr>
          <a:xfrm>
            <a:off x="1043608" y="213285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Ευθεία γραμμή σύνδεσης 19"/>
          <p:cNvCxnSpPr/>
          <p:nvPr/>
        </p:nvCxnSpPr>
        <p:spPr>
          <a:xfrm>
            <a:off x="1043608" y="3356992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043608" y="465313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Ευθεία γραμμή σύνδεσης 21"/>
          <p:cNvCxnSpPr/>
          <p:nvPr/>
        </p:nvCxnSpPr>
        <p:spPr>
          <a:xfrm>
            <a:off x="3023828" y="5917406"/>
            <a:ext cx="0" cy="184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Ευθεία γραμμή σύνδεσης 24"/>
          <p:cNvCxnSpPr/>
          <p:nvPr/>
        </p:nvCxnSpPr>
        <p:spPr>
          <a:xfrm>
            <a:off x="4788024" y="5908352"/>
            <a:ext cx="0" cy="184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Ευθεία γραμμή σύνδεσης 25"/>
          <p:cNvCxnSpPr/>
          <p:nvPr/>
        </p:nvCxnSpPr>
        <p:spPr>
          <a:xfrm>
            <a:off x="6588224" y="5908352"/>
            <a:ext cx="0" cy="184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Ευθεία γραμμή σύνδεσης 26"/>
          <p:cNvCxnSpPr/>
          <p:nvPr/>
        </p:nvCxnSpPr>
        <p:spPr>
          <a:xfrm>
            <a:off x="8388424" y="5908352"/>
            <a:ext cx="0" cy="1849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Έλλειψη 17"/>
          <p:cNvSpPr/>
          <p:nvPr/>
        </p:nvSpPr>
        <p:spPr>
          <a:xfrm>
            <a:off x="5514255" y="980728"/>
            <a:ext cx="576213" cy="864096"/>
          </a:xfrm>
          <a:prstGeom prst="ellipse">
            <a:avLst/>
          </a:prstGeom>
          <a:noFill/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6104904" y="94007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Airguns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0324" y="87332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 &gt; 50m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0032" y="465313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 =5-10m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558924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R=0.25-1m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29" name="Ελεύθερη σχεδίαση 28"/>
          <p:cNvSpPr/>
          <p:nvPr/>
        </p:nvSpPr>
        <p:spPr>
          <a:xfrm>
            <a:off x="4267200" y="723900"/>
            <a:ext cx="2847975" cy="4933950"/>
          </a:xfrm>
          <a:custGeom>
            <a:avLst/>
            <a:gdLst>
              <a:gd name="connsiteX0" fmla="*/ 0 w 2847975"/>
              <a:gd name="connsiteY0" fmla="*/ 0 h 4933950"/>
              <a:gd name="connsiteX1" fmla="*/ 457200 w 2847975"/>
              <a:gd name="connsiteY1" fmla="*/ 2181225 h 4933950"/>
              <a:gd name="connsiteX2" fmla="*/ 876300 w 2847975"/>
              <a:gd name="connsiteY2" fmla="*/ 3105150 h 4933950"/>
              <a:gd name="connsiteX3" fmla="*/ 1743075 w 2847975"/>
              <a:gd name="connsiteY3" fmla="*/ 4105275 h 4933950"/>
              <a:gd name="connsiteX4" fmla="*/ 2847975 w 2847975"/>
              <a:gd name="connsiteY4" fmla="*/ 493395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975" h="4933950">
                <a:moveTo>
                  <a:pt x="0" y="0"/>
                </a:moveTo>
                <a:cubicBezTo>
                  <a:pt x="155575" y="831850"/>
                  <a:pt x="311150" y="1663700"/>
                  <a:pt x="457200" y="2181225"/>
                </a:cubicBezTo>
                <a:cubicBezTo>
                  <a:pt x="603250" y="2698750"/>
                  <a:pt x="661988" y="2784475"/>
                  <a:pt x="876300" y="3105150"/>
                </a:cubicBezTo>
                <a:cubicBezTo>
                  <a:pt x="1090612" y="3425825"/>
                  <a:pt x="1414463" y="3800475"/>
                  <a:pt x="1743075" y="4105275"/>
                </a:cubicBezTo>
                <a:cubicBezTo>
                  <a:pt x="2071687" y="4410075"/>
                  <a:pt x="2459831" y="4672012"/>
                  <a:pt x="2847975" y="4933950"/>
                </a:cubicBez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359748" y="63023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395536" y="190754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6111" y="31723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2655" y="44684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702" y="5723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3738" y="60610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03255" y="60778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99769" y="607789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30446" y="61091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4368" y="610917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57171" y="6426889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" panose="02040503050406030204" pitchFamily="18" charset="0"/>
              </a:rPr>
              <a:t>Συχνότητα (</a:t>
            </a:r>
            <a:r>
              <a:rPr lang="en-US" dirty="0" smtClean="0">
                <a:latin typeface="Cambria" panose="02040503050406030204" pitchFamily="18" charset="0"/>
              </a:rPr>
              <a:t>Hz</a:t>
            </a:r>
            <a:r>
              <a:rPr lang="el-GR" dirty="0" smtClean="0">
                <a:latin typeface="Cambria" panose="02040503050406030204" pitchFamily="18" charset="0"/>
              </a:rPr>
              <a:t>)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981122" y="3006209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mbria" panose="02040503050406030204" pitchFamily="18" charset="0"/>
              </a:rPr>
              <a:t>Βάθος Διείσδυσης (</a:t>
            </a:r>
            <a:r>
              <a:rPr lang="en-US" dirty="0" smtClean="0">
                <a:latin typeface="Cambria" panose="02040503050406030204" pitchFamily="18" charset="0"/>
              </a:rPr>
              <a:t>m</a:t>
            </a:r>
            <a:r>
              <a:rPr lang="el-GR" dirty="0" smtClean="0">
                <a:latin typeface="Cambria" panose="02040503050406030204" pitchFamily="18" charset="0"/>
              </a:rPr>
              <a:t>)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0272" y="529191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Pinger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66400" y="50038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Boomer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51829" y="458112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Chirp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160" y="422108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Sparker</a:t>
            </a:r>
            <a:endParaRPr lang="el-GR" dirty="0">
              <a:latin typeface="Cambria" panose="02040503050406030204" pitchFamily="18" charset="0"/>
            </a:endParaRPr>
          </a:p>
        </p:txBody>
      </p:sp>
      <p:cxnSp>
        <p:nvCxnSpPr>
          <p:cNvPr id="45" name="Ευθεία γραμμή σύνδεσης 44"/>
          <p:cNvCxnSpPr/>
          <p:nvPr/>
        </p:nvCxnSpPr>
        <p:spPr>
          <a:xfrm>
            <a:off x="3851920" y="4614639"/>
            <a:ext cx="33999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Ευθεία γραμμή σύνδεσης 52"/>
          <p:cNvCxnSpPr/>
          <p:nvPr/>
        </p:nvCxnSpPr>
        <p:spPr>
          <a:xfrm>
            <a:off x="6616461" y="4941168"/>
            <a:ext cx="16999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Ευθεία γραμμή σύνδεσης 54"/>
          <p:cNvCxnSpPr/>
          <p:nvPr/>
        </p:nvCxnSpPr>
        <p:spPr>
          <a:xfrm>
            <a:off x="5220017" y="5188550"/>
            <a:ext cx="18002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41796" y="156976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 =20-50m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47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0"/>
          <p:cNvSpPr txBox="1"/>
          <p:nvPr/>
        </p:nvSpPr>
        <p:spPr>
          <a:xfrm>
            <a:off x="6300192" y="2132856"/>
            <a:ext cx="267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 =</a:t>
            </a:r>
            <a:r>
              <a:rPr lang="el-GR" dirty="0" smtClean="0">
                <a:latin typeface="Cambria" panose="02040503050406030204" pitchFamily="18" charset="0"/>
              </a:rPr>
              <a:t>Διακριτική Ικανότητα</a:t>
            </a:r>
            <a:endParaRPr lang="el-GR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8318168"/>
              </p:ext>
            </p:extLst>
          </p:nvPr>
        </p:nvGraphicFramePr>
        <p:xfrm>
          <a:off x="395288" y="1700213"/>
          <a:ext cx="8353422" cy="3800475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608136"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Τύπος</a:t>
                      </a:r>
                    </a:p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Τομογράφου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Συχνότητα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Ακουστική πηγή – πομπός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Δέκτης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Διακριτική ικανότητα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Βάθος διείσδυσης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b="1" dirty="0" smtClean="0">
                          <a:solidFill>
                            <a:schemeClr val="accent3"/>
                          </a:solidFill>
                        </a:rPr>
                        <a:t>Προσαρμογή στο σκάφος</a:t>
                      </a:r>
                      <a:endParaRPr lang="en-US" sz="1200" b="1" dirty="0">
                        <a:solidFill>
                          <a:schemeClr val="accent3"/>
                        </a:solidFill>
                      </a:endParaRP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4753">
                <a:tc>
                  <a:txBody>
                    <a:bodyPr/>
                    <a:lstStyle/>
                    <a:p>
                      <a:pPr algn="ctr" fontAlgn="t"/>
                      <a:endParaRPr lang="el-GR" sz="1200" b="1" dirty="0" smtClean="0"/>
                    </a:p>
                    <a:p>
                      <a:pPr algn="ctr" fontAlgn="t"/>
                      <a:r>
                        <a:rPr lang="el-GR" sz="1200" b="1" dirty="0" smtClean="0"/>
                        <a:t>Α</a:t>
                      </a:r>
                      <a:r>
                        <a:rPr lang="en-US" sz="1200" b="1" dirty="0" err="1" smtClean="0"/>
                        <a:t>irgun</a:t>
                      </a:r>
                      <a:endParaRPr lang="en-US" sz="1200" b="1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l-GR" sz="1200" dirty="0" smtClean="0"/>
                        <a:t>Πιστόνι αέρα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l-GR" sz="1200" dirty="0" err="1" smtClean="0"/>
                        <a:t>Υδρόφωνα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Συρόμενο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8136">
                <a:tc>
                  <a:txBody>
                    <a:bodyPr/>
                    <a:lstStyle/>
                    <a:p>
                      <a:pPr algn="ctr" fontAlgn="t"/>
                      <a:endParaRPr lang="el-GR" sz="1200" b="1" dirty="0" smtClean="0"/>
                    </a:p>
                    <a:p>
                      <a:pPr algn="ctr" fontAlgn="t"/>
                      <a:r>
                        <a:rPr lang="en-US" sz="1200" b="1" dirty="0" smtClean="0"/>
                        <a:t>Sparker</a:t>
                      </a:r>
                      <a:endParaRPr lang="en-US" sz="1200" b="1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n-US" sz="1200" dirty="0" smtClean="0"/>
                        <a:t>50Hz </a:t>
                      </a:r>
                      <a:r>
                        <a:rPr lang="en-US" sz="1200" dirty="0"/>
                        <a:t>- 4 kHz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 smtClean="0"/>
                        <a:t>H</a:t>
                      </a:r>
                      <a:r>
                        <a:rPr lang="el-GR" sz="1200" dirty="0" err="1" smtClean="0"/>
                        <a:t>λεκτρικοί</a:t>
                      </a:r>
                      <a:r>
                        <a:rPr lang="el-GR" sz="1200" dirty="0" smtClean="0"/>
                        <a:t> σπινθήρες στο νερό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l-GR" sz="1200" dirty="0" err="1" smtClean="0"/>
                        <a:t>Υδρόφωνα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&gt; 2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500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Συρόμενο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1022">
                <a:tc>
                  <a:txBody>
                    <a:bodyPr/>
                    <a:lstStyle/>
                    <a:p>
                      <a:pPr algn="ctr" fontAlgn="t"/>
                      <a:endParaRPr lang="el-GR" sz="1200" b="1" dirty="0" smtClean="0"/>
                    </a:p>
                    <a:p>
                      <a:pPr algn="ctr" fontAlgn="t"/>
                      <a:r>
                        <a:rPr lang="en-US" sz="1200" b="1" dirty="0" smtClean="0"/>
                        <a:t>Chirp</a:t>
                      </a:r>
                      <a:r>
                        <a:rPr lang="el-GR" sz="1200" b="1" dirty="0" smtClean="0"/>
                        <a:t> </a:t>
                      </a:r>
                      <a:endParaRPr lang="en-US" sz="1200" b="1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n-US" sz="1200" dirty="0" smtClean="0"/>
                        <a:t>1-10kHz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Πομποδέκτης εύρους συχνοτήτων</a:t>
                      </a:r>
                    </a:p>
                    <a:p>
                      <a:pPr algn="ctr" fontAlgn="t"/>
                      <a:r>
                        <a:rPr lang="en-US" sz="1200" dirty="0" smtClean="0"/>
                        <a:t>(1-10kHz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/>
                    </a:p>
                    <a:p>
                      <a:pPr algn="ctr" fontAlgn="t"/>
                      <a:r>
                        <a:rPr lang="el-GR" sz="1200" dirty="0" smtClean="0"/>
                        <a:t>Πομποδέκτης 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~0.05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&lt; 100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Σταθεράς </a:t>
                      </a:r>
                      <a:r>
                        <a:rPr lang="el-GR" sz="1200" dirty="0" err="1" smtClean="0"/>
                        <a:t>έδρασης</a:t>
                      </a:r>
                      <a:r>
                        <a:rPr lang="el-GR" sz="1200" dirty="0" smtClean="0"/>
                        <a:t> ή </a:t>
                      </a:r>
                      <a:r>
                        <a:rPr lang="el-GR" sz="1200" dirty="0" err="1" smtClean="0"/>
                        <a:t>συρώμενο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524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/>
                        <a:t>Boomer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dirty="0"/>
                        <a:t>300 Hz </a:t>
                      </a:r>
                      <a:r>
                        <a:rPr lang="el-GR" sz="1200" dirty="0" smtClean="0"/>
                        <a:t>έως</a:t>
                      </a:r>
                      <a:r>
                        <a:rPr lang="pl-PL" sz="1200" dirty="0" smtClean="0"/>
                        <a:t> </a:t>
                      </a:r>
                      <a:r>
                        <a:rPr lang="pl-PL" sz="1200" dirty="0"/>
                        <a:t>3 kHz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Boomer plate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err="1" smtClean="0"/>
                        <a:t>Υδρόφωνα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0.5 </a:t>
                      </a:r>
                      <a:r>
                        <a:rPr lang="el-GR" sz="1200" dirty="0" smtClean="0"/>
                        <a:t>έως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2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&lt; 200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err="1" smtClean="0"/>
                        <a:t>Συρώμενο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3179">
                <a:tc>
                  <a:txBody>
                    <a:bodyPr/>
                    <a:lstStyle/>
                    <a:p>
                      <a:pPr algn="ctr" fontAlgn="t"/>
                      <a:endParaRPr lang="el-GR" sz="1200" b="1" dirty="0" smtClean="0"/>
                    </a:p>
                    <a:p>
                      <a:pPr algn="ctr" fontAlgn="t"/>
                      <a:r>
                        <a:rPr lang="en-US" sz="1200" b="1" dirty="0" err="1" smtClean="0"/>
                        <a:t>Pinger</a:t>
                      </a:r>
                      <a:endParaRPr lang="en-US" sz="1200" b="1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Μεταξύ </a:t>
                      </a:r>
                      <a:r>
                        <a:rPr lang="nn-NO" sz="1200" dirty="0" smtClean="0"/>
                        <a:t>2-12 </a:t>
                      </a:r>
                      <a:r>
                        <a:rPr lang="nn-NO" sz="1200" dirty="0"/>
                        <a:t>kHz </a:t>
                      </a:r>
                      <a:r>
                        <a:rPr lang="nn-NO" sz="1200" dirty="0" smtClean="0"/>
                        <a:t>(</a:t>
                      </a:r>
                      <a:r>
                        <a:rPr lang="el-GR" sz="1200" dirty="0" smtClean="0"/>
                        <a:t>κυρίως </a:t>
                      </a:r>
                      <a:r>
                        <a:rPr lang="nn-NO" sz="1200" dirty="0" smtClean="0"/>
                        <a:t> </a:t>
                      </a:r>
                      <a:r>
                        <a:rPr lang="nn-NO" sz="1200" dirty="0"/>
                        <a:t>3.5kHz)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err="1" smtClean="0"/>
                        <a:t>Πιεζο</a:t>
                      </a:r>
                      <a:r>
                        <a:rPr lang="el-GR" sz="1200" dirty="0" smtClean="0"/>
                        <a:t> - πομποδέκτης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err="1" smtClean="0"/>
                        <a:t>Πιεζο</a:t>
                      </a:r>
                      <a:r>
                        <a:rPr lang="el-GR" sz="1200" dirty="0" smtClean="0"/>
                        <a:t> - πομποδέκτης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0.2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/>
                        <a:t>10 - 50 m</a:t>
                      </a:r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200" dirty="0" smtClean="0"/>
                        <a:t>Σταθεράς </a:t>
                      </a:r>
                      <a:r>
                        <a:rPr lang="el-GR" sz="1200" dirty="0" err="1" smtClean="0"/>
                        <a:t>έδρασης</a:t>
                      </a:r>
                      <a:r>
                        <a:rPr lang="el-GR" sz="1200" dirty="0" smtClean="0"/>
                        <a:t> ή </a:t>
                      </a:r>
                      <a:r>
                        <a:rPr lang="el-GR" sz="1200" dirty="0" err="1" smtClean="0"/>
                        <a:t>συρώμενο</a:t>
                      </a:r>
                      <a:endParaRPr lang="en-US" sz="1200" dirty="0"/>
                    </a:p>
                  </a:txBody>
                  <a:tcPr marL="59472" marR="59472" marT="29738" marB="29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08" name="2 - TextBox"/>
          <p:cNvSpPr txBox="1">
            <a:spLocks noChangeArrowheads="1"/>
          </p:cNvSpPr>
          <p:nvPr/>
        </p:nvSpPr>
        <p:spPr bwMode="auto">
          <a:xfrm>
            <a:off x="971600" y="580965"/>
            <a:ext cx="68057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 smtClean="0">
                <a:latin typeface="Calibri" pitchFamily="34" charset="0"/>
                <a:cs typeface="Arial" panose="020B0604020202020204" pitchFamily="34" charset="0"/>
              </a:rPr>
              <a:t>ΧΑΡΑΚΤΗΡΙΣΤΙΚΑ ΤΥΠΩΝ ΤΟΜΟΓΡΑΦΟΥ ΥΠΟΔΟΜΗΣ ΠΥΘΜΕΝΑ</a:t>
            </a:r>
            <a:endParaRPr lang="el-GR" altLang="el-GR" sz="2000" dirty="0"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N3416-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2404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DSCN3325-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492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DSCN3369-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9601"/>
            <a:ext cx="24034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4 - TextBox"/>
          <p:cNvSpPr txBox="1">
            <a:spLocks noChangeArrowheads="1"/>
          </p:cNvSpPr>
          <p:nvPr/>
        </p:nvSpPr>
        <p:spPr bwMode="auto">
          <a:xfrm>
            <a:off x="1979613" y="115888"/>
            <a:ext cx="5732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Calibri" pitchFamily="34" charset="0"/>
              </a:rPr>
              <a:t>3.5 kHz </a:t>
            </a:r>
            <a:r>
              <a:rPr lang="en-US" altLang="el-GR" sz="2000" dirty="0" err="1">
                <a:latin typeface="Calibri" pitchFamily="34" charset="0"/>
              </a:rPr>
              <a:t>Pinger</a:t>
            </a:r>
            <a:r>
              <a:rPr lang="en-US" altLang="el-GR" sz="2000" dirty="0">
                <a:latin typeface="Calibri" pitchFamily="34" charset="0"/>
              </a:rPr>
              <a:t> </a:t>
            </a:r>
            <a:r>
              <a:rPr lang="el-GR" altLang="el-GR" sz="2000" dirty="0" smtClean="0">
                <a:latin typeface="Calibri" pitchFamily="34" charset="0"/>
              </a:rPr>
              <a:t>ΤΟΜΟΓΡΑΦΟΣ ΥΠΟΔΟΜΗΣ ΠΥΘΜΕΝΑ</a:t>
            </a:r>
            <a:endParaRPr lang="el-GR" altLang="el-GR" sz="2000" dirty="0">
              <a:latin typeface="Calibri" pitchFamily="34" charset="0"/>
            </a:endParaRPr>
          </a:p>
        </p:txBody>
      </p:sp>
      <p:sp>
        <p:nvSpPr>
          <p:cNvPr id="6" name="5 - Έλλειψη"/>
          <p:cNvSpPr/>
          <p:nvPr/>
        </p:nvSpPr>
        <p:spPr>
          <a:xfrm rot="19391705">
            <a:off x="3333750" y="3486150"/>
            <a:ext cx="1728788" cy="1008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987824" y="61653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Calibri" pitchFamily="34" charset="0"/>
              </a:rPr>
              <a:t>Εικ</a:t>
            </a:r>
            <a:r>
              <a:rPr lang="el-GR" dirty="0" smtClean="0">
                <a:latin typeface="Calibri" pitchFamily="34" charset="0"/>
              </a:rPr>
              <a:t>. 7  ΤΥΠ </a:t>
            </a:r>
            <a:r>
              <a:rPr lang="en-US" altLang="el-GR" dirty="0" smtClean="0">
                <a:latin typeface="Calibri" pitchFamily="34" charset="0"/>
              </a:rPr>
              <a:t>3.5 kHz </a:t>
            </a:r>
            <a:r>
              <a:rPr lang="en-US" altLang="el-GR" dirty="0" err="1" smtClean="0">
                <a:latin typeface="Calibri" pitchFamily="34" charset="0"/>
              </a:rPr>
              <a:t>Pinger</a:t>
            </a:r>
            <a:r>
              <a:rPr lang="el-GR" altLang="el-GR" dirty="0" smtClean="0">
                <a:latin typeface="Calibri" pitchFamily="34" charset="0"/>
              </a:rPr>
              <a:t> &amp; καταγραφική μονάδα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papatheodorou\PAP_ETHAGEFO\PROGRAMS\SASMAP_ARCHAEO_DANISSH_FP7\Sounio_2013_equipment\DSC061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29699" name="Picture 6" descr="DSCN3369-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8383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Τομογράφος Υποδομής Πυθμένα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0583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Καταγραφική μονάδα Τομογράφου Υποδομής Πυθμένα</a:t>
            </a: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" name="Καμπύλη γραμμή σύνδεσης 6"/>
          <p:cNvCxnSpPr/>
          <p:nvPr/>
        </p:nvCxnSpPr>
        <p:spPr>
          <a:xfrm flipV="1">
            <a:off x="3923928" y="5229200"/>
            <a:ext cx="648072" cy="79384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Καμπύλη γραμμή σύνδεσης 8"/>
          <p:cNvCxnSpPr/>
          <p:nvPr/>
        </p:nvCxnSpPr>
        <p:spPr>
          <a:xfrm rot="16200000" flipV="1">
            <a:off x="1601670" y="2834933"/>
            <a:ext cx="432048" cy="3240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286644" y="6611779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err="1" smtClean="0">
                <a:solidFill>
                  <a:schemeClr val="bg1"/>
                </a:solidFill>
              </a:rPr>
              <a:t>Φωτό</a:t>
            </a:r>
            <a:r>
              <a:rPr lang="el-GR" sz="1000" dirty="0" smtClean="0">
                <a:solidFill>
                  <a:schemeClr val="bg1"/>
                </a:solidFill>
              </a:rPr>
              <a:t> Β. </a:t>
            </a:r>
            <a:r>
              <a:rPr lang="el-GR" sz="1000" dirty="0" err="1" smtClean="0">
                <a:solidFill>
                  <a:schemeClr val="bg1"/>
                </a:solidFill>
              </a:rPr>
              <a:t>Μεντόγιαννης</a:t>
            </a:r>
            <a:endParaRPr lang="el-G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1_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606585"/>
            <a:ext cx="9144000" cy="52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4 - TextBox"/>
          <p:cNvSpPr txBox="1">
            <a:spLocks noChangeArrowheads="1"/>
          </p:cNvSpPr>
          <p:nvPr/>
        </p:nvSpPr>
        <p:spPr bwMode="auto">
          <a:xfrm>
            <a:off x="3104406" y="1258912"/>
            <a:ext cx="224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3.5 </a:t>
            </a:r>
            <a:r>
              <a:rPr lang="en-US" altLang="el-GR" sz="1800" dirty="0"/>
              <a:t>kHz </a:t>
            </a:r>
            <a:r>
              <a:rPr lang="el-GR" altLang="el-GR" sz="1800" dirty="0"/>
              <a:t>Τομογραφία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820978"/>
              </p:ext>
            </p:extLst>
          </p:nvPr>
        </p:nvGraphicFramePr>
        <p:xfrm>
          <a:off x="322263" y="260350"/>
          <a:ext cx="8353422" cy="773113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773113">
                <a:tc>
                  <a:txBody>
                    <a:bodyPr/>
                    <a:lstStyle/>
                    <a:p>
                      <a:pPr algn="ctr" fontAlgn="t"/>
                      <a:endParaRPr lang="el-GR" sz="1400" b="1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400" b="1" dirty="0" err="1" smtClean="0">
                          <a:latin typeface="Calibri" pitchFamily="34" charset="0"/>
                        </a:rPr>
                        <a:t>Pinger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Μεταξύ </a:t>
                      </a:r>
                      <a:r>
                        <a:rPr lang="nn-NO" sz="1400" dirty="0" smtClean="0">
                          <a:latin typeface="Calibri" pitchFamily="34" charset="0"/>
                        </a:rPr>
                        <a:t>2-12 </a:t>
                      </a:r>
                      <a:r>
                        <a:rPr lang="nn-NO" sz="1400" dirty="0">
                          <a:latin typeface="Calibri" pitchFamily="34" charset="0"/>
                        </a:rPr>
                        <a:t>kHz </a:t>
                      </a:r>
                      <a:r>
                        <a:rPr lang="nn-NO" sz="1400" dirty="0" smtClean="0">
                          <a:latin typeface="Calibri" pitchFamily="34" charset="0"/>
                        </a:rPr>
                        <a:t>(</a:t>
                      </a:r>
                      <a:r>
                        <a:rPr lang="el-GR" sz="1400" dirty="0" smtClean="0">
                          <a:latin typeface="Calibri" pitchFamily="34" charset="0"/>
                        </a:rPr>
                        <a:t>κυρίως </a:t>
                      </a:r>
                      <a:r>
                        <a:rPr lang="nn-NO" sz="1400" dirty="0" smtClean="0">
                          <a:latin typeface="Calibri" pitchFamily="34" charset="0"/>
                        </a:rPr>
                        <a:t> </a:t>
                      </a:r>
                      <a:r>
                        <a:rPr lang="nn-NO" sz="1400" dirty="0">
                          <a:latin typeface="Calibri" pitchFamily="34" charset="0"/>
                        </a:rPr>
                        <a:t>3.5kHz)</a:t>
                      </a: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err="1" smtClean="0">
                          <a:latin typeface="Calibri" pitchFamily="34" charset="0"/>
                        </a:rPr>
                        <a:t>Πιεζο</a:t>
                      </a:r>
                      <a:r>
                        <a:rPr lang="el-GR" sz="1400" dirty="0" smtClean="0">
                          <a:latin typeface="Calibri" pitchFamily="34" charset="0"/>
                        </a:rPr>
                        <a:t> - πομποδέκτης</a:t>
                      </a: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err="1" smtClean="0">
                          <a:latin typeface="Calibri" pitchFamily="34" charset="0"/>
                        </a:rPr>
                        <a:t>Πιεζο</a:t>
                      </a:r>
                      <a:r>
                        <a:rPr lang="el-GR" sz="1400" dirty="0" smtClean="0">
                          <a:latin typeface="Calibri" pitchFamily="34" charset="0"/>
                        </a:rPr>
                        <a:t> - πομποδέκτης</a:t>
                      </a: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l-GR" sz="14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Δ.Ι =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0.2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m</a:t>
                      </a: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l-GR" sz="14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Διείσδυση:</a:t>
                      </a:r>
                      <a:r>
                        <a:rPr lang="el-GR" sz="14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10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- 50 m</a:t>
                      </a: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Σταθεράς </a:t>
                      </a:r>
                      <a:r>
                        <a:rPr lang="el-GR" sz="1400" dirty="0" err="1" smtClean="0">
                          <a:latin typeface="Calibri" pitchFamily="34" charset="0"/>
                        </a:rPr>
                        <a:t>έδρασης</a:t>
                      </a:r>
                      <a:r>
                        <a:rPr lang="el-GR" sz="1400" dirty="0" smtClean="0">
                          <a:latin typeface="Calibri" pitchFamily="34" charset="0"/>
                        </a:rPr>
                        <a:t> ή </a:t>
                      </a:r>
                      <a:r>
                        <a:rPr lang="el-GR" sz="1400" dirty="0" err="1" smtClean="0">
                          <a:latin typeface="Calibri" pitchFamily="34" charset="0"/>
                        </a:rPr>
                        <a:t>συρώμενο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59472" marR="59472" marT="29736" marB="2973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1_8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700213"/>
            <a:ext cx="9144000" cy="494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4 - TextBox"/>
          <p:cNvSpPr txBox="1">
            <a:spLocks noChangeArrowheads="1"/>
          </p:cNvSpPr>
          <p:nvPr/>
        </p:nvSpPr>
        <p:spPr bwMode="auto">
          <a:xfrm>
            <a:off x="3275855" y="404664"/>
            <a:ext cx="2455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latin typeface="Calibri" pitchFamily="34" charset="0"/>
              </a:rPr>
              <a:t>3.5 </a:t>
            </a:r>
            <a:r>
              <a:rPr lang="en-US" altLang="el-GR" sz="2000" dirty="0">
                <a:latin typeface="Calibri" pitchFamily="34" charset="0"/>
              </a:rPr>
              <a:t>kHz </a:t>
            </a:r>
            <a:r>
              <a:rPr lang="el-GR" altLang="el-GR" sz="2000" dirty="0" smtClean="0">
                <a:latin typeface="Calibri" pitchFamily="34" charset="0"/>
              </a:rPr>
              <a:t>ΤΟΜΟΓΡΑΦΙΑ</a:t>
            </a:r>
            <a:endParaRPr lang="el-GR" altLang="el-GR" sz="2000" dirty="0">
              <a:latin typeface="Calibri" pitchFamily="34" charset="0"/>
            </a:endParaRPr>
          </a:p>
        </p:txBody>
      </p:sp>
      <p:sp>
        <p:nvSpPr>
          <p:cNvPr id="31748" name="5 - TextBox"/>
          <p:cNvSpPr txBox="1">
            <a:spLocks noChangeArrowheads="1"/>
          </p:cNvSpPr>
          <p:nvPr/>
        </p:nvSpPr>
        <p:spPr bwMode="auto">
          <a:xfrm>
            <a:off x="3203848" y="1196752"/>
            <a:ext cx="1140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Calibri" pitchFamily="34" charset="0"/>
              </a:rPr>
              <a:t>Πυθμένας</a:t>
            </a:r>
          </a:p>
        </p:txBody>
      </p:sp>
      <p:cxnSp>
        <p:nvCxnSpPr>
          <p:cNvPr id="8" name="7 - Καμπύλη γραμμή σύνδεσης"/>
          <p:cNvCxnSpPr>
            <a:stCxn id="31748" idx="3"/>
          </p:cNvCxnSpPr>
          <p:nvPr/>
        </p:nvCxnSpPr>
        <p:spPr>
          <a:xfrm>
            <a:off x="4343904" y="1381418"/>
            <a:ext cx="300104" cy="1111478"/>
          </a:xfrm>
          <a:prstGeom prst="curved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2339752" y="3644751"/>
            <a:ext cx="863600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275856" y="3716759"/>
            <a:ext cx="1008063" cy="1368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076056" y="4006378"/>
            <a:ext cx="2232025" cy="1366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5" name="14 - Καμπύλη γραμμή σύνδεσης"/>
          <p:cNvCxnSpPr/>
          <p:nvPr/>
        </p:nvCxnSpPr>
        <p:spPr>
          <a:xfrm rot="5400000">
            <a:off x="6876184" y="2277370"/>
            <a:ext cx="1728761" cy="431625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Καμπύλη γραμμή σύνδεσης"/>
          <p:cNvCxnSpPr/>
          <p:nvPr/>
        </p:nvCxnSpPr>
        <p:spPr>
          <a:xfrm rot="16200000" flipH="1">
            <a:off x="1259558" y="2132930"/>
            <a:ext cx="2016373" cy="864096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5903640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Κρατήρας Διαφυγής Ρευστών</a:t>
            </a:r>
            <a:endParaRPr lang="el-GR" dirty="0"/>
          </a:p>
        </p:txBody>
      </p:sp>
      <p:cxnSp>
        <p:nvCxnSpPr>
          <p:cNvPr id="21" name="20 - Καμπύλη γραμμή σύνδεσης"/>
          <p:cNvCxnSpPr/>
          <p:nvPr/>
        </p:nvCxnSpPr>
        <p:spPr>
          <a:xfrm rot="10800000">
            <a:off x="4283968" y="4797152"/>
            <a:ext cx="1656186" cy="1296146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Καμπύλη γραμμή σύνδεσης"/>
          <p:cNvCxnSpPr/>
          <p:nvPr/>
        </p:nvCxnSpPr>
        <p:spPr>
          <a:xfrm rot="16200000" flipV="1">
            <a:off x="6336198" y="5625245"/>
            <a:ext cx="576063" cy="360039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5868144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Σεισμοκονιασμένη</a:t>
            </a:r>
          </a:p>
          <a:p>
            <a:pPr algn="ctr"/>
            <a:r>
              <a:rPr lang="el-GR" dirty="0" smtClean="0"/>
              <a:t>Ζώνη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899592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Θύλακας αερίων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papatheodorou\PRESENTATIONS\ΤΗΛΕΠΙΣΚΟΠΗΣΗ_ΘΑΛ_ΠΕΡΙΒ\SBP\sparker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7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l-GR" sz="1800" b="1" dirty="0">
                <a:latin typeface="Calibri" pitchFamily="34" charset="0"/>
              </a:rPr>
              <a:t>SPARKER</a:t>
            </a:r>
            <a:r>
              <a:rPr lang="el-GR" altLang="el-GR" sz="1800" dirty="0">
                <a:latin typeface="Calibri" pitchFamily="34" charset="0"/>
              </a:rPr>
              <a:t> (</a:t>
            </a:r>
            <a:r>
              <a:rPr lang="en-US" altLang="el-GR" sz="1800" b="1" dirty="0">
                <a:latin typeface="Calibri" pitchFamily="34" charset="0"/>
              </a:rPr>
              <a:t>SIG</a:t>
            </a:r>
            <a:r>
              <a:rPr lang="el-GR" altLang="el-GR" sz="1800" b="1" dirty="0">
                <a:latin typeface="Calibri" pitchFamily="34" charset="0"/>
              </a:rPr>
              <a:t> </a:t>
            </a:r>
            <a:r>
              <a:rPr lang="en-US" altLang="el-GR" sz="1800" b="1" dirty="0">
                <a:latin typeface="Calibri" pitchFamily="34" charset="0"/>
              </a:rPr>
              <a:t>Sparker</a:t>
            </a:r>
            <a:r>
              <a:rPr lang="el-GR" altLang="el-GR" sz="1800" b="1" dirty="0">
                <a:latin typeface="Calibri" pitchFamily="34" charset="0"/>
              </a:rPr>
              <a:t> </a:t>
            </a:r>
            <a:r>
              <a:rPr lang="en-US" altLang="el-GR" sz="1800" b="1" dirty="0">
                <a:latin typeface="Calibri" pitchFamily="34" charset="0"/>
              </a:rPr>
              <a:t>System</a:t>
            </a:r>
            <a:r>
              <a:rPr lang="el-GR" altLang="el-GR" sz="1800" b="1" dirty="0">
                <a:latin typeface="Calibri" pitchFamily="34" charset="0"/>
              </a:rPr>
              <a:t> 2000</a:t>
            </a:r>
            <a:r>
              <a:rPr lang="en-US" altLang="el-GR" sz="1800" b="1" dirty="0">
                <a:latin typeface="Calibri" pitchFamily="34" charset="0"/>
              </a:rPr>
              <a:t>AB</a:t>
            </a:r>
            <a:r>
              <a:rPr lang="el-GR" altLang="el-GR" sz="1800" b="1" dirty="0">
                <a:latin typeface="Calibri" pitchFamily="34" charset="0"/>
              </a:rPr>
              <a:t>)</a:t>
            </a:r>
            <a:r>
              <a:rPr lang="el-GR" altLang="el-GR" sz="1800" dirty="0">
                <a:latin typeface="Calibri" pitchFamily="34" charset="0"/>
              </a:rPr>
              <a:t> </a:t>
            </a:r>
            <a:endParaRPr lang="en-US" altLang="el-GR" sz="1800" dirty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latin typeface="Calibri" pitchFamily="34" charset="0"/>
              </a:rPr>
              <a:t>Τομογράφος Υποδομής Πυθμένα</a:t>
            </a:r>
          </a:p>
        </p:txBody>
      </p:sp>
      <p:sp>
        <p:nvSpPr>
          <p:cNvPr id="32772" name="6 - TextBox"/>
          <p:cNvSpPr txBox="1">
            <a:spLocks noChangeArrowheads="1"/>
          </p:cNvSpPr>
          <p:nvPr/>
        </p:nvSpPr>
        <p:spPr bwMode="auto">
          <a:xfrm>
            <a:off x="2771800" y="4509120"/>
            <a:ext cx="1347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Cambria" panose="02040503050406030204" pitchFamily="18" charset="0"/>
              </a:rPr>
              <a:t>Ηλεκτρόδια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Χρηματοδότηση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Calibri" pitchFamily="34" charset="0"/>
              </a:rPr>
              <a:t>Το παρόν εκπαιδευτικό υλικό έχει αναπτυχθεί </a:t>
            </a:r>
            <a:r>
              <a:rPr lang="el-GR" sz="2000" dirty="0" err="1" smtClean="0">
                <a:latin typeface="Calibri" pitchFamily="34" charset="0"/>
              </a:rPr>
              <a:t>στ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πλαίσι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«</a:t>
            </a:r>
            <a:r>
              <a:rPr lang="el-GR" sz="2000" b="1" dirty="0" smtClean="0"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8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nergy uni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88125" y="2797176"/>
            <a:ext cx="2105025" cy="2520950"/>
          </a:xfrm>
          <a:noFill/>
        </p:spPr>
      </p:pic>
      <p:pic>
        <p:nvPicPr>
          <p:cNvPr id="33795" name="Picture 3" descr="sparker_hydroph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535016" cy="41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l-GR" sz="1800" b="1" dirty="0">
                <a:latin typeface="Calibri" pitchFamily="34" charset="0"/>
              </a:rPr>
              <a:t>SPARKER</a:t>
            </a:r>
            <a:r>
              <a:rPr lang="el-GR" altLang="el-GR" sz="1800" dirty="0">
                <a:latin typeface="Calibri" pitchFamily="34" charset="0"/>
              </a:rPr>
              <a:t> (</a:t>
            </a:r>
            <a:r>
              <a:rPr lang="en-US" altLang="el-GR" sz="1800" b="1" dirty="0">
                <a:latin typeface="Calibri" pitchFamily="34" charset="0"/>
              </a:rPr>
              <a:t>SIG</a:t>
            </a:r>
            <a:r>
              <a:rPr lang="el-GR" altLang="el-GR" sz="1800" b="1" dirty="0">
                <a:latin typeface="Calibri" pitchFamily="34" charset="0"/>
              </a:rPr>
              <a:t> </a:t>
            </a:r>
            <a:r>
              <a:rPr lang="en-US" altLang="el-GR" sz="1800" b="1" dirty="0">
                <a:latin typeface="Calibri" pitchFamily="34" charset="0"/>
              </a:rPr>
              <a:t>Sparker</a:t>
            </a:r>
            <a:r>
              <a:rPr lang="el-GR" altLang="el-GR" sz="1800" b="1" dirty="0">
                <a:latin typeface="Calibri" pitchFamily="34" charset="0"/>
              </a:rPr>
              <a:t> </a:t>
            </a:r>
            <a:r>
              <a:rPr lang="en-US" altLang="el-GR" sz="1800" b="1" dirty="0">
                <a:latin typeface="Calibri" pitchFamily="34" charset="0"/>
              </a:rPr>
              <a:t>System</a:t>
            </a:r>
            <a:r>
              <a:rPr lang="el-GR" altLang="el-GR" sz="1800" b="1" dirty="0">
                <a:latin typeface="Calibri" pitchFamily="34" charset="0"/>
              </a:rPr>
              <a:t> 2000</a:t>
            </a:r>
            <a:r>
              <a:rPr lang="en-US" altLang="el-GR" sz="1800" b="1" dirty="0">
                <a:latin typeface="Calibri" pitchFamily="34" charset="0"/>
              </a:rPr>
              <a:t>AB</a:t>
            </a:r>
            <a:r>
              <a:rPr lang="el-GR" altLang="el-GR" sz="1800" b="1" dirty="0">
                <a:latin typeface="Calibri" pitchFamily="34" charset="0"/>
              </a:rPr>
              <a:t>)</a:t>
            </a:r>
            <a:r>
              <a:rPr lang="el-GR" altLang="el-GR" sz="1800" dirty="0">
                <a:latin typeface="Calibri" pitchFamily="34" charset="0"/>
              </a:rPr>
              <a:t> </a:t>
            </a:r>
            <a:endParaRPr lang="en-US" altLang="el-GR" sz="1800" dirty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latin typeface="Calibri" pitchFamily="34" charset="0"/>
              </a:rPr>
              <a:t>Τομογράφος Υποδομής Πυθμένα</a:t>
            </a:r>
          </a:p>
        </p:txBody>
      </p:sp>
      <p:pic>
        <p:nvPicPr>
          <p:cNvPr id="33798" name="Picture 7" descr="electrod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21445"/>
            <a:ext cx="156686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588125" y="5301208"/>
            <a:ext cx="2411413" cy="6826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 err="1" smtClean="0">
                <a:latin typeface="Cambria" panose="02040503050406030204" pitchFamily="18" charset="0"/>
              </a:rPr>
              <a:t>Εικ</a:t>
            </a:r>
            <a:r>
              <a:rPr lang="el-GR" altLang="el-GR" sz="1400" dirty="0" smtClean="0">
                <a:latin typeface="Cambria" panose="02040503050406030204" pitchFamily="18" charset="0"/>
              </a:rPr>
              <a:t>. 8 Οι </a:t>
            </a:r>
            <a:r>
              <a:rPr lang="el-GR" altLang="el-GR" sz="1400" dirty="0">
                <a:latin typeface="Cambria" panose="02040503050406030204" pitchFamily="18" charset="0"/>
              </a:rPr>
              <a:t>μονάδες</a:t>
            </a:r>
            <a:r>
              <a:rPr lang="en-US" altLang="el-GR" sz="1400" dirty="0">
                <a:latin typeface="Cambria" panose="02040503050406030204" pitchFamily="18" charset="0"/>
              </a:rPr>
              <a:t> </a:t>
            </a:r>
            <a:r>
              <a:rPr lang="el-GR" altLang="el-GR" sz="1400" dirty="0">
                <a:latin typeface="Cambria" panose="02040503050406030204" pitchFamily="18" charset="0"/>
              </a:rPr>
              <a:t>παραγωγής ενέργειας </a:t>
            </a:r>
            <a:r>
              <a:rPr lang="en-US" altLang="el-GR" sz="1400" dirty="0">
                <a:latin typeface="Cambria" panose="02040503050406030204" pitchFamily="18" charset="0"/>
              </a:rPr>
              <a:t>SIG</a:t>
            </a:r>
            <a:r>
              <a:rPr lang="el-GR" altLang="el-GR" sz="1400" dirty="0">
                <a:latin typeface="Cambria" panose="02040503050406030204" pitchFamily="18" charset="0"/>
              </a:rPr>
              <a:t> 2000</a:t>
            </a:r>
            <a:r>
              <a:rPr lang="en-US" altLang="el-GR" sz="1400" dirty="0">
                <a:latin typeface="Cambria" panose="02040503050406030204" pitchFamily="18" charset="0"/>
              </a:rPr>
              <a:t>A</a:t>
            </a:r>
            <a:r>
              <a:rPr lang="el-GR" altLang="el-GR" sz="1400" dirty="0">
                <a:latin typeface="Cambria" panose="02040503050406030204" pitchFamily="18" charset="0"/>
              </a:rPr>
              <a:t> και 2000</a:t>
            </a:r>
            <a:r>
              <a:rPr lang="en-US" altLang="el-GR" sz="1400" dirty="0">
                <a:latin typeface="Cambria" panose="02040503050406030204" pitchFamily="18" charset="0"/>
              </a:rPr>
              <a:t>B </a:t>
            </a:r>
            <a:r>
              <a:rPr lang="en-US" altLang="el-GR" sz="1400" dirty="0" smtClean="0">
                <a:latin typeface="Cambria" panose="02040503050406030204" pitchFamily="18" charset="0"/>
              </a:rPr>
              <a:t>.</a:t>
            </a:r>
            <a:endParaRPr lang="en-US" altLang="el-GR" sz="1400" dirty="0">
              <a:latin typeface="Cambria" panose="02040503050406030204" pitchFamily="18" charset="0"/>
            </a:endParaRP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588125" y="5959475"/>
            <a:ext cx="24844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400" dirty="0">
                <a:latin typeface="Cambria" panose="02040503050406030204" pitchFamily="18" charset="0"/>
              </a:rPr>
              <a:t>T</a:t>
            </a:r>
            <a:r>
              <a:rPr lang="el-GR" altLang="el-GR" sz="1400" dirty="0">
                <a:latin typeface="Cambria" panose="02040503050406030204" pitchFamily="18" charset="0"/>
              </a:rPr>
              <a:t>ο ενεργειακό καλώδιο και η διάταξη ηλεκτροδίων,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>
                <a:latin typeface="Cambria" panose="02040503050406030204" pitchFamily="18" charset="0"/>
              </a:rPr>
              <a:t>το καλώδιο με τη συστοιχία </a:t>
            </a:r>
            <a:r>
              <a:rPr lang="el-GR" altLang="el-GR" sz="1400" dirty="0" err="1">
                <a:latin typeface="Cambria" panose="02040503050406030204" pitchFamily="18" charset="0"/>
              </a:rPr>
              <a:t>υδροφώνων</a:t>
            </a:r>
            <a:r>
              <a:rPr lang="el-GR" altLang="el-GR" sz="1400" dirty="0">
                <a:latin typeface="Cambria" panose="02040503050406030204" pitchFamily="18" charset="0"/>
              </a:rPr>
              <a:t>.</a:t>
            </a:r>
            <a:r>
              <a:rPr lang="en-US" altLang="el-GR" sz="14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380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92317"/>
            <a:ext cx="2520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1306" y="-724693"/>
            <a:ext cx="602138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4 - TextBox"/>
          <p:cNvSpPr txBox="1">
            <a:spLocks noChangeArrowheads="1"/>
          </p:cNvSpPr>
          <p:nvPr/>
        </p:nvSpPr>
        <p:spPr bwMode="auto">
          <a:xfrm>
            <a:off x="3275856" y="764704"/>
            <a:ext cx="25065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dirty="0">
                <a:latin typeface="Cambria" panose="02040503050406030204" pitchFamily="18" charset="0"/>
              </a:rPr>
              <a:t>Sparker  </a:t>
            </a:r>
            <a:r>
              <a:rPr lang="el-GR" altLang="el-GR" sz="2000" dirty="0">
                <a:latin typeface="Cambria" panose="02040503050406030204" pitchFamily="18" charset="0"/>
              </a:rPr>
              <a:t>Τομογραφία</a:t>
            </a: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141705"/>
              </p:ext>
            </p:extLst>
          </p:nvPr>
        </p:nvGraphicFramePr>
        <p:xfrm>
          <a:off x="395288" y="115888"/>
          <a:ext cx="8353422" cy="608096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608012">
                <a:tc>
                  <a:txBody>
                    <a:bodyPr/>
                    <a:lstStyle/>
                    <a:p>
                      <a:pPr algn="ctr" fontAlgn="t"/>
                      <a:endParaRPr lang="el-GR" sz="1200" b="1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n-US" sz="1200" b="1" dirty="0" smtClean="0">
                          <a:latin typeface="Cambria" panose="02040503050406030204" pitchFamily="18" charset="0"/>
                        </a:rPr>
                        <a:t>Sparker</a:t>
                      </a:r>
                      <a:endParaRPr lang="en-US" sz="1200" b="1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50Hz </a:t>
                      </a:r>
                      <a:r>
                        <a:rPr lang="en-US" sz="1200" dirty="0">
                          <a:latin typeface="Cambria" panose="02040503050406030204" pitchFamily="18" charset="0"/>
                        </a:rPr>
                        <a:t>- 4 kHz</a:t>
                      </a: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el-GR" sz="1200" dirty="0" err="1" smtClean="0">
                          <a:latin typeface="Cambria" panose="02040503050406030204" pitchFamily="18" charset="0"/>
                        </a:rPr>
                        <a:t>λεκτρικοί</a:t>
                      </a:r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 σπινθήρες στο νερό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200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l-GR" sz="1200" dirty="0" err="1" smtClean="0">
                          <a:latin typeface="Cambria" panose="02040503050406030204" pitchFamily="18" charset="0"/>
                        </a:rPr>
                        <a:t>Υδρόφωνα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Δ.Ι</a:t>
                      </a:r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&gt; </a:t>
                      </a:r>
                      <a:r>
                        <a:rPr lang="en-US" sz="1200" dirty="0">
                          <a:latin typeface="Cambria" panose="02040503050406030204" pitchFamily="18" charset="0"/>
                        </a:rPr>
                        <a:t>2 m</a:t>
                      </a: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Διείσδυση&gt;</a:t>
                      </a:r>
                    </a:p>
                    <a:p>
                      <a:pPr algn="ctr" fontAlgn="t"/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500 </a:t>
                      </a:r>
                      <a:r>
                        <a:rPr lang="en-US" sz="1200" dirty="0">
                          <a:latin typeface="Cambria" panose="02040503050406030204" pitchFamily="18" charset="0"/>
                        </a:rPr>
                        <a:t>m</a:t>
                      </a: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dirty="0" smtClean="0">
                        <a:latin typeface="Cambria" panose="02040503050406030204" pitchFamily="18" charset="0"/>
                      </a:endParaRPr>
                    </a:p>
                    <a:p>
                      <a:pPr algn="ctr" fontAlgn="t"/>
                      <a:r>
                        <a:rPr lang="el-GR" sz="1200" dirty="0" smtClean="0">
                          <a:latin typeface="Cambria" panose="02040503050406030204" pitchFamily="18" charset="0"/>
                        </a:rPr>
                        <a:t>Συρόμενο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28" marB="297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0" y="2348880"/>
            <a:ext cx="9144000" cy="119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3000" b="1" dirty="0">
                <a:latin typeface="Calibri" pitchFamily="34" charset="0"/>
              </a:rPr>
              <a:t>Boomer</a:t>
            </a:r>
            <a:endParaRPr lang="en-US" altLang="el-GR" sz="3000" dirty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000" b="1" dirty="0">
                <a:latin typeface="Calibri" pitchFamily="34" charset="0"/>
              </a:rPr>
              <a:t>Τομογράφος Υποδομής Πυθμένα</a:t>
            </a:r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ppliedacoustics.com/sites/default/file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0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023463"/>
              </p:ext>
            </p:extLst>
          </p:nvPr>
        </p:nvGraphicFramePr>
        <p:xfrm>
          <a:off x="323850" y="333375"/>
          <a:ext cx="8353422" cy="547184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425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latin typeface="Calibri" pitchFamily="34" charset="0"/>
                        </a:rPr>
                        <a:t>Boomer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600" dirty="0">
                          <a:latin typeface="Calibri" pitchFamily="34" charset="0"/>
                        </a:rPr>
                        <a:t>300 Hz </a:t>
                      </a:r>
                      <a:r>
                        <a:rPr lang="el-GR" sz="1600" dirty="0" smtClean="0">
                          <a:latin typeface="Calibri" pitchFamily="34" charset="0"/>
                        </a:rPr>
                        <a:t>έως</a:t>
                      </a:r>
                      <a:r>
                        <a:rPr lang="pl-PL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pl-PL" sz="1600" dirty="0">
                          <a:latin typeface="Calibri" pitchFamily="34" charset="0"/>
                        </a:rPr>
                        <a:t>3 kHz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latin typeface="Calibri" pitchFamily="34" charset="0"/>
                        </a:rPr>
                        <a:t>Boomer plate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dirty="0" err="1" smtClean="0">
                          <a:latin typeface="Calibri" pitchFamily="34" charset="0"/>
                        </a:rPr>
                        <a:t>Υδρόφωνα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dirty="0" smtClean="0">
                          <a:latin typeface="Calibri" pitchFamily="34" charset="0"/>
                        </a:rPr>
                        <a:t>Δ.Ι=</a:t>
                      </a:r>
                    </a:p>
                    <a:p>
                      <a:pPr algn="ctr" fontAlgn="t"/>
                      <a:r>
                        <a:rPr lang="en-US" sz="1600" dirty="0" smtClean="0">
                          <a:latin typeface="Calibri" pitchFamily="34" charset="0"/>
                        </a:rPr>
                        <a:t>0.5 </a:t>
                      </a:r>
                      <a:r>
                        <a:rPr lang="el-GR" sz="1600" dirty="0" smtClean="0">
                          <a:latin typeface="Calibri" pitchFamily="34" charset="0"/>
                        </a:rPr>
                        <a:t>έως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600" dirty="0">
                          <a:latin typeface="Calibri" pitchFamily="34" charset="0"/>
                        </a:rPr>
                        <a:t>2 m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dirty="0" smtClean="0">
                          <a:latin typeface="Calibri" pitchFamily="34" charset="0"/>
                        </a:rPr>
                        <a:t>Διείσδυση</a:t>
                      </a:r>
                    </a:p>
                    <a:p>
                      <a:pPr algn="ctr" fontAlgn="t"/>
                      <a:r>
                        <a:rPr lang="en-US" sz="1600" dirty="0" smtClean="0">
                          <a:latin typeface="Calibri" pitchFamily="34" charset="0"/>
                        </a:rPr>
                        <a:t>&lt; </a:t>
                      </a:r>
                      <a:r>
                        <a:rPr lang="en-US" sz="1600" dirty="0">
                          <a:latin typeface="Calibri" pitchFamily="34" charset="0"/>
                        </a:rPr>
                        <a:t>200 m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dirty="0" err="1" smtClean="0">
                          <a:latin typeface="Calibri" pitchFamily="34" charset="0"/>
                        </a:rPr>
                        <a:t>Συρώμενο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appliedacoustics.com/sites/default/files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0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0686048"/>
              </p:ext>
            </p:extLst>
          </p:nvPr>
        </p:nvGraphicFramePr>
        <p:xfrm>
          <a:off x="323850" y="333375"/>
          <a:ext cx="8353422" cy="486224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4254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latin typeface="Cambria" panose="02040503050406030204" pitchFamily="18" charset="0"/>
                        </a:rPr>
                        <a:t>Boomer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400" dirty="0">
                          <a:latin typeface="Cambria" panose="02040503050406030204" pitchFamily="18" charset="0"/>
                        </a:rPr>
                        <a:t>300 Hz </a:t>
                      </a:r>
                      <a:r>
                        <a:rPr lang="el-GR" sz="1400" dirty="0" smtClean="0">
                          <a:latin typeface="Cambria" panose="02040503050406030204" pitchFamily="18" charset="0"/>
                        </a:rPr>
                        <a:t>έως</a:t>
                      </a:r>
                      <a:r>
                        <a:rPr lang="pl-PL" sz="14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pl-PL" sz="1400" dirty="0">
                          <a:latin typeface="Cambria" panose="02040503050406030204" pitchFamily="18" charset="0"/>
                        </a:rPr>
                        <a:t>3 kHz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latin typeface="Cambria" panose="02040503050406030204" pitchFamily="18" charset="0"/>
                        </a:rPr>
                        <a:t>Boomer plate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err="1" smtClean="0">
                          <a:latin typeface="Cambria" panose="02040503050406030204" pitchFamily="18" charset="0"/>
                        </a:rPr>
                        <a:t>Υδρόφωνα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latin typeface="Cambria" panose="02040503050406030204" pitchFamily="18" charset="0"/>
                        </a:rPr>
                        <a:t>0.5 </a:t>
                      </a:r>
                      <a:r>
                        <a:rPr lang="el-GR" sz="1400" dirty="0" smtClean="0">
                          <a:latin typeface="Cambria" panose="02040503050406030204" pitchFamily="18" charset="0"/>
                        </a:rPr>
                        <a:t>έως</a:t>
                      </a:r>
                      <a:r>
                        <a:rPr lang="en-US" sz="14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</a:rPr>
                        <a:t>2 m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latin typeface="Cambria" panose="02040503050406030204" pitchFamily="18" charset="0"/>
                        </a:rPr>
                        <a:t>&lt; 200 m</a:t>
                      </a: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err="1" smtClean="0">
                          <a:latin typeface="Cambria" panose="02040503050406030204" pitchFamily="18" charset="0"/>
                        </a:rPr>
                        <a:t>Συρώμενο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 marL="59472" marR="59472" marT="29752" marB="297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6227763" y="2781300"/>
            <a:ext cx="576262" cy="360363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6227763" y="3141663"/>
            <a:ext cx="576262" cy="2590800"/>
          </a:xfrm>
          <a:prstGeom prst="rect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27763" y="5732463"/>
            <a:ext cx="576262" cy="792162"/>
          </a:xfrm>
          <a:prstGeom prst="rect">
            <a:avLst/>
          </a:prstGeom>
          <a:solidFill>
            <a:srgbClr val="F0751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0" y="2492896"/>
            <a:ext cx="9144000" cy="119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3000" b="1" dirty="0" err="1">
                <a:latin typeface="Calibri" pitchFamily="34" charset="0"/>
              </a:rPr>
              <a:t>Airgun</a:t>
            </a:r>
            <a:endParaRPr lang="en-US" altLang="el-GR" sz="3000" b="1" dirty="0"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3000" b="1" dirty="0">
                <a:latin typeface="Calibri" pitchFamily="34" charset="0"/>
              </a:rPr>
              <a:t>Τομογράφος Υποδομής Πυθμένα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presentations\SBP\Moat_grab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75" y="0"/>
            <a:ext cx="613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5004048" y="548680"/>
            <a:ext cx="2569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 err="1" smtClean="0">
                <a:latin typeface="Calibri" pitchFamily="34" charset="0"/>
              </a:rPr>
              <a:t>Εικ</a:t>
            </a:r>
            <a:r>
              <a:rPr lang="el-GR" altLang="el-GR" dirty="0" smtClean="0">
                <a:latin typeface="Calibri" pitchFamily="34" charset="0"/>
              </a:rPr>
              <a:t>. 7 Τομογραφία </a:t>
            </a:r>
            <a:r>
              <a:rPr lang="en-US" altLang="el-GR" dirty="0" err="1" smtClean="0">
                <a:latin typeface="Calibri" pitchFamily="34" charset="0"/>
              </a:rPr>
              <a:t>Airgun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SC030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41322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C:\Users\george\Dropbox\Camera Uploads\2014-07-07 09.54.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4286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0" y="500042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 dirty="0">
                <a:latin typeface="Calibri" pitchFamily="34" charset="0"/>
              </a:rPr>
              <a:t>Chirp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dirty="0">
                <a:latin typeface="Calibri" pitchFamily="34" charset="0"/>
              </a:rPr>
              <a:t>Τομογράφος Υποδομής Πυθμένα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1331913" y="2420938"/>
            <a:ext cx="2087562" cy="1871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Cambria" panose="02040503050406030204" pitchFamily="18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643438" y="4149725"/>
            <a:ext cx="2089150" cy="187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latin typeface="Cambria" panose="02040503050406030204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>
                <a:latin typeface="Cambria" panose="02040503050406030204" pitchFamily="18" charset="0"/>
              </a:rPr>
              <a:pPr>
                <a:defRPr/>
              </a:pPr>
              <a:t>37</a:t>
            </a:fld>
            <a:endParaRPr lang="el-GR">
              <a:latin typeface="Cambria" panose="020405030504060302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28662" y="6021288"/>
            <a:ext cx="3030415" cy="2517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36000" tIns="18000" rIns="36000" bIns="18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dirty="0" err="1" smtClean="0">
                <a:latin typeface="Calibri" pitchFamily="34" charset="0"/>
              </a:rPr>
              <a:t>Εικ</a:t>
            </a:r>
            <a:r>
              <a:rPr lang="el-GR" altLang="el-GR" sz="1400" dirty="0" smtClean="0">
                <a:latin typeface="Calibri" pitchFamily="34" charset="0"/>
              </a:rPr>
              <a:t>. 9 ΤΥΠ </a:t>
            </a:r>
            <a:r>
              <a:rPr lang="en-US" altLang="el-GR" sz="1400" dirty="0" smtClean="0">
                <a:latin typeface="Calibri" pitchFamily="34" charset="0"/>
              </a:rPr>
              <a:t>chirp </a:t>
            </a:r>
            <a:r>
              <a:rPr lang="el-GR" altLang="el-GR" sz="1400" dirty="0" smtClean="0">
                <a:latin typeface="Calibri" pitchFamily="34" charset="0"/>
              </a:rPr>
              <a:t>&amp; μονάδα καταγραφής</a:t>
            </a:r>
            <a:endParaRPr lang="en-US" altLang="el-GR" sz="1400" dirty="0">
              <a:latin typeface="Calibri" pitchFamily="34" charset="0"/>
            </a:endParaRP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gpapa_000\Desktop\Swell Filtered+Meraux_Su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91440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1932484"/>
              </p:ext>
            </p:extLst>
          </p:nvPr>
        </p:nvGraphicFramePr>
        <p:xfrm>
          <a:off x="395288" y="404813"/>
          <a:ext cx="8353422" cy="912852"/>
        </p:xfrm>
        <a:graphic>
          <a:graphicData uri="http://schemas.openxmlformats.org/drawingml/2006/table">
            <a:tbl>
              <a:tblPr/>
              <a:tblGrid>
                <a:gridCol w="1193346"/>
                <a:gridCol w="1193346"/>
                <a:gridCol w="1193346"/>
                <a:gridCol w="1193346"/>
                <a:gridCol w="1193346"/>
                <a:gridCol w="1193346"/>
                <a:gridCol w="1193346"/>
              </a:tblGrid>
              <a:tr h="790575">
                <a:tc>
                  <a:txBody>
                    <a:bodyPr/>
                    <a:lstStyle/>
                    <a:p>
                      <a:pPr algn="ctr" fontAlgn="t"/>
                      <a:endParaRPr lang="el-GR" sz="1400" b="1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400" b="1" dirty="0" smtClean="0">
                          <a:latin typeface="Calibri" pitchFamily="34" charset="0"/>
                        </a:rPr>
                        <a:t>Chirp</a:t>
                      </a:r>
                      <a:r>
                        <a:rPr lang="el-GR" sz="1400" b="1" dirty="0" smtClean="0">
                          <a:latin typeface="Calibri" pitchFamily="34" charset="0"/>
                        </a:rPr>
                        <a:t> </a:t>
                      </a:r>
                      <a:endParaRPr lang="en-US" sz="1400" b="1" dirty="0">
                        <a:latin typeface="Calibri" pitchFamily="34" charset="0"/>
                      </a:endParaRP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n-US" sz="1400" dirty="0" smtClean="0">
                          <a:latin typeface="Calibri" pitchFamily="34" charset="0"/>
                        </a:rPr>
                        <a:t>1-10kHz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Πομποδέκτης εύρους συχνοτήτων</a:t>
                      </a:r>
                    </a:p>
                    <a:p>
                      <a:pPr algn="ctr" fontAlgn="t"/>
                      <a:r>
                        <a:rPr lang="en-US" sz="1400" dirty="0" smtClean="0">
                          <a:latin typeface="Calibri" pitchFamily="34" charset="0"/>
                        </a:rPr>
                        <a:t>(1-10kHz</a:t>
                      </a:r>
                      <a:r>
                        <a:rPr lang="en-US" sz="1400" dirty="0">
                          <a:latin typeface="Calibri" pitchFamily="34" charset="0"/>
                        </a:rPr>
                        <a:t>)</a:t>
                      </a: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Πομποδέκτης 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l-GR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Δ.Ι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~0.05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m</a:t>
                      </a: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Διείσδυση</a:t>
                      </a:r>
                    </a:p>
                    <a:p>
                      <a:pPr algn="ctr" fontAlgn="t"/>
                      <a:r>
                        <a:rPr lang="en-US" sz="1400" dirty="0" smtClean="0">
                          <a:latin typeface="Calibri" pitchFamily="34" charset="0"/>
                        </a:rPr>
                        <a:t>&lt; </a:t>
                      </a:r>
                      <a:r>
                        <a:rPr lang="en-US" sz="1400" dirty="0">
                          <a:latin typeface="Calibri" pitchFamily="34" charset="0"/>
                        </a:rPr>
                        <a:t>100 m</a:t>
                      </a: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dirty="0" smtClean="0">
                          <a:latin typeface="Calibri" pitchFamily="34" charset="0"/>
                        </a:rPr>
                        <a:t>Σταθεράς </a:t>
                      </a:r>
                      <a:r>
                        <a:rPr lang="el-GR" sz="1400" dirty="0" err="1" smtClean="0">
                          <a:latin typeface="Calibri" pitchFamily="34" charset="0"/>
                        </a:rPr>
                        <a:t>έδρασης</a:t>
                      </a:r>
                      <a:r>
                        <a:rPr lang="el-GR" sz="1400" dirty="0" smtClean="0">
                          <a:latin typeface="Calibri" pitchFamily="34" charset="0"/>
                        </a:rPr>
                        <a:t> ή </a:t>
                      </a:r>
                      <a:r>
                        <a:rPr lang="el-GR" sz="1400" dirty="0" err="1" smtClean="0">
                          <a:latin typeface="Calibri" pitchFamily="34" charset="0"/>
                        </a:rPr>
                        <a:t>συρώμενο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marL="59472" marR="59472" marT="29706" marB="2970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Σημείωμα Αναφοράς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 anchor="ctr"/>
          <a:lstStyle/>
          <a:p>
            <a:pPr eaLnBrk="1" hangingPunct="1">
              <a:spcBef>
                <a:spcPts val="1200"/>
              </a:spcBef>
              <a:buFont typeface="Arial" charset="0"/>
              <a:buNone/>
            </a:pPr>
            <a:r>
              <a:rPr lang="el-GR" dirty="0" smtClean="0">
                <a:latin typeface="Calibri" pitchFamily="34" charset="0"/>
              </a:rPr>
              <a:t>    </a:t>
            </a:r>
            <a:r>
              <a:rPr lang="el-GR" sz="2800" dirty="0" err="1" smtClean="0">
                <a:latin typeface="Calibri" pitchFamily="34" charset="0"/>
              </a:rPr>
              <a:t>Copyright</a:t>
            </a:r>
            <a:r>
              <a:rPr lang="el-GR" sz="2800" dirty="0" smtClean="0">
                <a:latin typeface="Calibri" pitchFamily="34" charset="0"/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n-US" sz="2800" dirty="0">
                <a:latin typeface="Calibri" pitchFamily="34" charset="0"/>
                <a:hlinkClick r:id="rId2"/>
              </a:rPr>
              <a:t>https://eclass.upatras.gr/courses/GEO346</a:t>
            </a:r>
            <a:r>
              <a:rPr lang="en-US" sz="2800" dirty="0" smtClean="0">
                <a:latin typeface="Calibri" pitchFamily="34" charset="0"/>
                <a:hlinkClick r:id="rId2"/>
              </a:rPr>
              <a:t>/</a:t>
            </a:r>
            <a:endParaRPr lang="el-GR" sz="2800" dirty="0" smtClean="0">
              <a:latin typeface="Calibri" pitchFamily="34" charset="0"/>
            </a:endParaRPr>
          </a:p>
          <a:p>
            <a:pPr eaLnBrk="1" hangingPunct="1">
              <a:spcBef>
                <a:spcPts val="1200"/>
              </a:spcBef>
              <a:buFont typeface="Arial" charset="0"/>
              <a:buNone/>
            </a:pPr>
            <a:endParaRPr lang="el-GR" sz="2800" dirty="0">
              <a:latin typeface="Calibri" pitchFamily="34" charset="0"/>
            </a:endParaRPr>
          </a:p>
        </p:txBody>
      </p:sp>
      <p:pic>
        <p:nvPicPr>
          <p:cNvPr id="8" name="Εικόνα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857356" y="500042"/>
            <a:ext cx="5905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4400" dirty="0">
                <a:latin typeface="Calibri" pitchFamily="34" charset="0"/>
              </a:rPr>
              <a:t>ΣΚΟΠΟΙ ΕΝΟΤΗΤΑΣ</a:t>
            </a:r>
          </a:p>
        </p:txBody>
      </p:sp>
      <p:pic>
        <p:nvPicPr>
          <p:cNvPr id="3075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63550" y="1557338"/>
            <a:ext cx="8229600" cy="4525962"/>
          </a:xfrm>
        </p:spPr>
        <p:txBody>
          <a:bodyPr/>
          <a:lstStyle/>
          <a:p>
            <a:pPr marL="0"/>
            <a:r>
              <a:rPr lang="el-GR" altLang="el-GR" dirty="0" smtClean="0">
                <a:latin typeface="Calibri" pitchFamily="34" charset="0"/>
              </a:rPr>
              <a:t>Η κατανόηση του τρόπου λειτουργίας του Τομογράφου Υποδομής Πυθμένα.</a:t>
            </a:r>
          </a:p>
          <a:p>
            <a:pPr marL="0" indent="0">
              <a:buNone/>
            </a:pPr>
            <a:endParaRPr lang="el-GR" altLang="el-GR" dirty="0" smtClean="0">
              <a:latin typeface="Calibri" pitchFamily="34" charset="0"/>
            </a:endParaRPr>
          </a:p>
          <a:p>
            <a:pPr marL="0"/>
            <a:r>
              <a:rPr lang="el-GR" altLang="el-GR" dirty="0" smtClean="0">
                <a:latin typeface="Calibri" pitchFamily="34" charset="0"/>
              </a:rPr>
              <a:t>Παρουσίαση των βασικών αρχών λειτουργίας του.</a:t>
            </a:r>
          </a:p>
          <a:p>
            <a:pPr marL="0" indent="0">
              <a:buNone/>
            </a:pPr>
            <a:endParaRPr lang="el-GR" altLang="el-GR" dirty="0" smtClean="0">
              <a:latin typeface="Calibri" pitchFamily="34" charset="0"/>
            </a:endParaRPr>
          </a:p>
          <a:p>
            <a:pPr marL="0"/>
            <a:r>
              <a:rPr lang="el-GR" altLang="el-GR" dirty="0" smtClean="0">
                <a:latin typeface="Calibri" pitchFamily="34" charset="0"/>
              </a:rPr>
              <a:t>Παρουσίαση των τομογράφων όλων των διαφορετικών συχνοτήτων.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7" name="1 - Τίτλος"/>
          <p:cNvSpPr txBox="1">
            <a:spLocks/>
          </p:cNvSpPr>
          <p:nvPr/>
        </p:nvSpPr>
        <p:spPr bwMode="auto">
          <a:xfrm>
            <a:off x="500034" y="4286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Αναφορ</a:t>
            </a:r>
            <a:r>
              <a:rPr lang="el-GR" sz="4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έ</a:t>
            </a:r>
            <a:r>
              <a:rPr kumimoji="0" lang="el-G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ς</a:t>
            </a:r>
            <a:endParaRPr kumimoji="0" lang="el-G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6 - Ορθογώνιο"/>
          <p:cNvSpPr>
            <a:spLocks noChangeArrowheads="1"/>
          </p:cNvSpPr>
          <p:nvPr/>
        </p:nvSpPr>
        <p:spPr bwMode="auto">
          <a:xfrm>
            <a:off x="381000" y="3573016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latin typeface="Calibri" pitchFamily="34" charset="0"/>
              </a:rPr>
              <a:t>Τα σχήματα και οι πίνακες </a:t>
            </a:r>
            <a:r>
              <a:rPr lang="el-GR" sz="2000" dirty="0" smtClean="0">
                <a:latin typeface="Calibri" pitchFamily="34" charset="0"/>
              </a:rPr>
              <a:t>(χωρίς αναφορές) έχουν </a:t>
            </a:r>
            <a:r>
              <a:rPr lang="el-GR" sz="2000" dirty="0">
                <a:latin typeface="Calibri" pitchFamily="34" charset="0"/>
              </a:rPr>
              <a:t>δημιουργηθεί 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9413" y="1844824"/>
            <a:ext cx="8153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sz="2000" dirty="0">
                <a:latin typeface="Calibri" pitchFamily="34" charset="0"/>
              </a:rPr>
              <a:t> Όλες οι </a:t>
            </a:r>
            <a:r>
              <a:rPr lang="el-GR" sz="2000" dirty="0" smtClean="0">
                <a:latin typeface="Calibri" pitchFamily="34" charset="0"/>
              </a:rPr>
              <a:t>φωτογραφίες (χωρίς αναφορές) της </a:t>
            </a:r>
            <a:r>
              <a:rPr lang="el-GR" sz="2000" dirty="0">
                <a:latin typeface="Calibri" pitchFamily="34" charset="0"/>
              </a:rPr>
              <a:t>παρουσίασης προέρχονται από προσωπικό αρχείο του </a:t>
            </a:r>
            <a:r>
              <a:rPr lang="el-GR" sz="2000" dirty="0" smtClean="0">
                <a:latin typeface="Calibri" pitchFamily="34" charset="0"/>
              </a:rPr>
              <a:t>διδάσκοντα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και του </a:t>
            </a:r>
            <a:r>
              <a:rPr lang="el-GR" sz="2000" dirty="0">
                <a:latin typeface="Calibri" pitchFamily="34" charset="0"/>
              </a:rPr>
              <a:t>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BY-NC-ΝD 4.0.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357826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3608" y="141824"/>
            <a:ext cx="7560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4400" dirty="0">
                <a:latin typeface="Calibri" pitchFamily="34" charset="0"/>
              </a:rPr>
              <a:t>ΠΕΡΙΕΧΟΜΕΝΑ ΕΝΟΤΗΤΑΣ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1196975"/>
            <a:ext cx="81375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l-GR" sz="2800" dirty="0">
                <a:latin typeface="Calibri" pitchFamily="34" charset="0"/>
              </a:rPr>
              <a:t>Τι είναι ο Τομογράφος Υποδομής Πυθμένα (ΤΥΠ)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800" dirty="0">
                <a:latin typeface="Calibri" pitchFamily="34" charset="0"/>
              </a:rPr>
              <a:t>Βασικές αρχές λειτουργίας του Τομογράφου Υποδομής Πυθμένα</a:t>
            </a:r>
          </a:p>
          <a:p>
            <a:pPr eaLnBrk="1" hangingPunct="1">
              <a:buFont typeface="Arial" charset="0"/>
              <a:buChar char="•"/>
            </a:pPr>
            <a:r>
              <a:rPr lang="el-GR" altLang="el-GR" sz="2800" dirty="0">
                <a:latin typeface="Calibri" pitchFamily="34" charset="0"/>
              </a:rPr>
              <a:t>Είδη Τομογράφου Υποδομής Πυθμένα</a:t>
            </a:r>
          </a:p>
          <a:p>
            <a:pPr algn="ctr" eaLnBrk="1" hangingPunct="1">
              <a:buFont typeface="Arial" charset="0"/>
              <a:buChar char="•"/>
            </a:pPr>
            <a:endParaRPr lang="el-GR" altLang="el-GR" sz="2800" dirty="0">
              <a:latin typeface="Cambria" pitchFamily="18" charset="0"/>
            </a:endParaRPr>
          </a:p>
        </p:txBody>
      </p:sp>
      <p:pic>
        <p:nvPicPr>
          <p:cNvPr id="4100" name="Picture 2" descr="E:\φωτογραφίες\Nikon D5100\Atlantis_Tragana_photo\DSC_06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786190"/>
            <a:ext cx="2917609" cy="234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857488" y="57150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  <a:latin typeface="+mn-lt"/>
              </a:rPr>
              <a:t>ΤΥΠ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chirp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- Ορθογώνιο"/>
          <p:cNvSpPr>
            <a:spLocks noChangeArrowheads="1"/>
          </p:cNvSpPr>
          <p:nvPr/>
        </p:nvSpPr>
        <p:spPr bwMode="auto">
          <a:xfrm>
            <a:off x="51901" y="267682"/>
            <a:ext cx="8316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ΤΙ ΕΙΝΑΙ</a:t>
            </a:r>
            <a:r>
              <a:rPr lang="en-US" alt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l-GR" alt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ΕΝΑΣ ΤΟΜΟΓΡΑΦΟΣ ΥΠΟΔΟΜΗΣ ΠΥΘΜΕΝΑ ?</a:t>
            </a:r>
          </a:p>
        </p:txBody>
      </p:sp>
      <p:pic>
        <p:nvPicPr>
          <p:cNvPr id="5123" name="Picture 2" descr="https://scontent-a.xx.fbcdn.net/hphotos-xpa1/v/t1.0-9/10730985_532939780174395_6098930069319550269_n.jpg?oh=635380351155e2cb7ca2cc32ecec6c1e&amp;oe=54BE45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4487863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5 - TextBox"/>
          <p:cNvSpPr txBox="1">
            <a:spLocks noChangeArrowheads="1"/>
          </p:cNvSpPr>
          <p:nvPr/>
        </p:nvSpPr>
        <p:spPr bwMode="auto">
          <a:xfrm>
            <a:off x="285720" y="4572008"/>
            <a:ext cx="4429124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Μεγαλόπολη, 16/10/2014 άσκηση υπαίθρου 4</a:t>
            </a:r>
            <a:r>
              <a:rPr lang="el-GR" altLang="el-GR" sz="16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ου</a:t>
            </a:r>
            <a:r>
              <a:rPr lang="el-GR" altLang="el-G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έτους</a:t>
            </a:r>
          </a:p>
        </p:txBody>
      </p:sp>
      <p:pic>
        <p:nvPicPr>
          <p:cNvPr id="5125" name="Picture 3" descr="E:\papatheodorou\PRESENTATIONS\SBP\Εικόνα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278188"/>
            <a:ext cx="4621212" cy="346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8 - TextBox"/>
          <p:cNvSpPr txBox="1">
            <a:spLocks noChangeArrowheads="1"/>
          </p:cNvSpPr>
          <p:nvPr/>
        </p:nvSpPr>
        <p:spPr bwMode="auto">
          <a:xfrm>
            <a:off x="4857752" y="3786190"/>
            <a:ext cx="2532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Τομογραφία Πατραϊκού </a:t>
            </a:r>
            <a:r>
              <a:rPr lang="en-GB" altLang="el-G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</a:t>
            </a:r>
            <a:r>
              <a:rPr lang="el-GR" altLang="el-G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όλπου</a:t>
            </a:r>
            <a:endParaRPr lang="el-GR" altLang="el-G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7" name="Εικόνα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nio0028(low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0363"/>
            <a:ext cx="9144000" cy="544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TextBox"/>
          <p:cNvSpPr txBox="1"/>
          <p:nvPr/>
        </p:nvSpPr>
        <p:spPr>
          <a:xfrm>
            <a:off x="5500694" y="1357298"/>
            <a:ext cx="364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l-GR" sz="1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Χαμηλότερες συχνότητες από </a:t>
            </a:r>
          </a:p>
          <a:p>
            <a:pPr algn="r">
              <a:defRPr/>
            </a:pPr>
            <a:r>
              <a:rPr lang="el-GR" sz="16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</a:rPr>
              <a:t>αυτές του απλού βυθομέτρου</a:t>
            </a:r>
          </a:p>
        </p:txBody>
      </p:sp>
      <p:pic>
        <p:nvPicPr>
          <p:cNvPr id="6148" name="Picture 10" descr="E:\Paros\Polugons_sss\tiffs\sand,krokalecaulerpa halophila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413" y="4989513"/>
            <a:ext cx="9394826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- Βέλος προς τα κάτω"/>
          <p:cNvSpPr/>
          <p:nvPr/>
        </p:nvSpPr>
        <p:spPr>
          <a:xfrm rot="10800000">
            <a:off x="4086225" y="4592638"/>
            <a:ext cx="179388" cy="792162"/>
          </a:xfrm>
          <a:prstGeom prst="downArrow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582988" y="4592638"/>
            <a:ext cx="179387" cy="792162"/>
          </a:xfrm>
          <a:prstGeom prst="down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7572364" y="4500570"/>
            <a:ext cx="1571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err="1" smtClean="0">
                <a:solidFill>
                  <a:schemeClr val="bg1"/>
                </a:solidFill>
              </a:rPr>
              <a:t>Φωτό</a:t>
            </a:r>
            <a:r>
              <a:rPr lang="el-GR" sz="1000" dirty="0" smtClean="0">
                <a:solidFill>
                  <a:schemeClr val="bg1"/>
                </a:solidFill>
              </a:rPr>
              <a:t> Β. </a:t>
            </a:r>
            <a:r>
              <a:rPr lang="el-GR" sz="1000" dirty="0" err="1" smtClean="0">
                <a:solidFill>
                  <a:schemeClr val="bg1"/>
                </a:solidFill>
              </a:rPr>
              <a:t>Μεντόγιαννης</a:t>
            </a:r>
            <a:endParaRPr lang="el-G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orge\Desktop\SBP\fig3-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9500"/>
            <a:ext cx="439261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george\Desktop\SBP\F8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8680"/>
            <a:ext cx="377983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5888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ΣΤΟΙΧΕΙΟΘΕΤΗΣΗ ΤΗΣ ΗΧΗΤΙΚΗΣ </a:t>
            </a:r>
            <a:r>
              <a:rPr lang="el-GR" sz="2000" dirty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Ή</a:t>
            </a:r>
            <a:r>
              <a:rPr lang="el-GR" sz="2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 ΑΚΟΥΣΤΙΚΗΣ  ΣΕΙΣΜΙΚΗΣ ΤΟΜΟΓΡΑΦΙΑΣ</a:t>
            </a:r>
            <a:endParaRPr lang="el-GR" sz="2000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643438" y="2420888"/>
            <a:ext cx="936625" cy="508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55912"/>
            <a:ext cx="1079500" cy="9334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3212976"/>
            <a:ext cx="1079500" cy="12955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20"/>
          <p:cNvSpPr txBox="1">
            <a:spLocks noChangeArrowheads="1"/>
          </p:cNvSpPr>
          <p:nvPr/>
        </p:nvSpPr>
        <p:spPr bwMode="auto">
          <a:xfrm>
            <a:off x="3779838" y="2636838"/>
            <a:ext cx="7508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dirty="0"/>
              <a:t>Πυθμένας</a:t>
            </a:r>
          </a:p>
        </p:txBody>
      </p:sp>
      <p:sp>
        <p:nvSpPr>
          <p:cNvPr id="8201" name="TextBox 21"/>
          <p:cNvSpPr txBox="1">
            <a:spLocks noChangeArrowheads="1"/>
          </p:cNvSpPr>
          <p:nvPr/>
        </p:nvSpPr>
        <p:spPr bwMode="auto">
          <a:xfrm>
            <a:off x="3059113" y="3500438"/>
            <a:ext cx="1535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/>
              <a:t>Επιφάνεια ανάκλασης 1</a:t>
            </a:r>
          </a:p>
        </p:txBody>
      </p:sp>
      <p:sp>
        <p:nvSpPr>
          <p:cNvPr id="8202" name="TextBox 22"/>
          <p:cNvSpPr txBox="1">
            <a:spLocks noChangeArrowheads="1"/>
          </p:cNvSpPr>
          <p:nvPr/>
        </p:nvSpPr>
        <p:spPr bwMode="auto">
          <a:xfrm>
            <a:off x="3059113" y="4221163"/>
            <a:ext cx="15351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/>
              <a:t>Επιφάνεια ανάκλασης 2</a:t>
            </a:r>
          </a:p>
        </p:txBody>
      </p:sp>
      <p:sp>
        <p:nvSpPr>
          <p:cNvPr id="8203" name="TextBox 23"/>
          <p:cNvSpPr txBox="1">
            <a:spLocks noChangeArrowheads="1"/>
          </p:cNvSpPr>
          <p:nvPr/>
        </p:nvSpPr>
        <p:spPr bwMode="auto">
          <a:xfrm>
            <a:off x="1547813" y="765175"/>
            <a:ext cx="642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>
                <a:solidFill>
                  <a:schemeClr val="bg1"/>
                </a:solidFill>
              </a:rPr>
              <a:t>Πομπός</a:t>
            </a:r>
          </a:p>
        </p:txBody>
      </p:sp>
      <p:sp>
        <p:nvSpPr>
          <p:cNvPr id="8204" name="TextBox 24"/>
          <p:cNvSpPr txBox="1">
            <a:spLocks noChangeArrowheads="1"/>
          </p:cNvSpPr>
          <p:nvPr/>
        </p:nvSpPr>
        <p:spPr bwMode="auto">
          <a:xfrm>
            <a:off x="2555875" y="765175"/>
            <a:ext cx="5762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>
                <a:solidFill>
                  <a:schemeClr val="bg1"/>
                </a:solidFill>
              </a:rPr>
              <a:t>Δέκτης</a:t>
            </a:r>
          </a:p>
        </p:txBody>
      </p:sp>
      <p:sp>
        <p:nvSpPr>
          <p:cNvPr id="8205" name="TextBox 25"/>
          <p:cNvSpPr txBox="1">
            <a:spLocks noChangeArrowheads="1"/>
          </p:cNvSpPr>
          <p:nvPr/>
        </p:nvSpPr>
        <p:spPr bwMode="auto">
          <a:xfrm>
            <a:off x="6444208" y="2204864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Π</a:t>
            </a:r>
          </a:p>
        </p:txBody>
      </p:sp>
      <p:sp>
        <p:nvSpPr>
          <p:cNvPr id="8206" name="TextBox 26"/>
          <p:cNvSpPr txBox="1">
            <a:spLocks noChangeArrowheads="1"/>
          </p:cNvSpPr>
          <p:nvPr/>
        </p:nvSpPr>
        <p:spPr bwMode="auto">
          <a:xfrm>
            <a:off x="6444208" y="270892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7" name="TextBox 27"/>
          <p:cNvSpPr txBox="1">
            <a:spLocks noChangeArrowheads="1"/>
          </p:cNvSpPr>
          <p:nvPr/>
        </p:nvSpPr>
        <p:spPr bwMode="auto">
          <a:xfrm>
            <a:off x="6444208" y="314096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209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685536"/>
            <a:ext cx="863550" cy="4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85536"/>
            <a:ext cx="863550" cy="4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6988" y="685536"/>
            <a:ext cx="863550" cy="4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887" y="685536"/>
            <a:ext cx="864725" cy="4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6669" y="685536"/>
            <a:ext cx="863550" cy="40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5" descr="C:\Users\george\Desktop\SBP\EuropeanResearchIcebreakerAuroraBorealis_LateralCartoon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772294" cy="3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Εικόνα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600031" y="6346826"/>
            <a:ext cx="2133600" cy="476250"/>
          </a:xfrm>
        </p:spPr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1115616" y="479715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Κάθε επιφάνεια η οποία έχει διαφορετική πυκνότητα από το προηγούμενο μέσο διάδοσης ανακλά  και ένα διαφορετικό ακουστικό σινιάλο.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941537" y="3986436"/>
            <a:ext cx="2808312" cy="2663527"/>
          </a:xfrm>
          <a:prstGeom prst="rect">
            <a:avLst/>
          </a:prstGeom>
          <a:solidFill>
            <a:srgbClr val="F07510"/>
          </a:solidFill>
          <a:ln>
            <a:solidFill>
              <a:srgbClr val="F075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 57"/>
          <p:cNvSpPr/>
          <p:nvPr/>
        </p:nvSpPr>
        <p:spPr>
          <a:xfrm>
            <a:off x="3810085" y="3986436"/>
            <a:ext cx="3036107" cy="266352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376601" y="35938"/>
            <a:ext cx="6678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ΝΟΜΟΣ ΤΟΥ </a:t>
            </a:r>
            <a:r>
              <a:rPr lang="en-US" altLang="el-GR" sz="4000" dirty="0" smtClean="0">
                <a:solidFill>
                  <a:schemeClr val="accent1">
                    <a:lumMod val="25000"/>
                  </a:schemeClr>
                </a:solidFill>
                <a:latin typeface="Cambria" panose="02040503050406030204" pitchFamily="18" charset="0"/>
              </a:rPr>
              <a:t>SNELL</a:t>
            </a:r>
            <a:endParaRPr lang="el-GR" altLang="el-GR" sz="4000" dirty="0">
              <a:solidFill>
                <a:schemeClr val="accent1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309689" y="3625627"/>
            <a:ext cx="12961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b="1" i="1" dirty="0">
                <a:latin typeface="Cambria" panose="02040503050406030204" pitchFamily="18" charset="0"/>
              </a:rPr>
              <a:t>Υδάτινη στήλη</a:t>
            </a: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511068" y="4002400"/>
            <a:ext cx="1034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b="1" i="1" dirty="0" smtClean="0">
                <a:latin typeface="Cambria" panose="02040503050406030204" pitchFamily="18" charset="0"/>
              </a:rPr>
              <a:t>Πυθμένας</a:t>
            </a:r>
            <a:endParaRPr lang="el-GR" altLang="el-GR" sz="1200" b="1" i="1" dirty="0">
              <a:latin typeface="Cambria" panose="02040503050406030204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xfrm>
            <a:off x="6516216" y="6245225"/>
            <a:ext cx="2170584" cy="476250"/>
          </a:xfrm>
        </p:spPr>
        <p:txBody>
          <a:bodyPr/>
          <a:lstStyle/>
          <a:p>
            <a:pPr>
              <a:defRPr/>
            </a:pPr>
            <a:fld id="{E808D062-906E-4677-83BD-B5B06C11B44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2957761" y="2977555"/>
            <a:ext cx="792088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Ελεύθερη σχεδίαση 7"/>
          <p:cNvSpPr/>
          <p:nvPr/>
        </p:nvSpPr>
        <p:spPr>
          <a:xfrm>
            <a:off x="1403648" y="1052736"/>
            <a:ext cx="798029" cy="771525"/>
          </a:xfrm>
          <a:custGeom>
            <a:avLst/>
            <a:gdLst>
              <a:gd name="connsiteX0" fmla="*/ 0 w 800100"/>
              <a:gd name="connsiteY0" fmla="*/ 771525 h 771525"/>
              <a:gd name="connsiteX1" fmla="*/ 228600 w 800100"/>
              <a:gd name="connsiteY1" fmla="*/ 733425 h 771525"/>
              <a:gd name="connsiteX2" fmla="*/ 390525 w 800100"/>
              <a:gd name="connsiteY2" fmla="*/ 657225 h 771525"/>
              <a:gd name="connsiteX3" fmla="*/ 476250 w 800100"/>
              <a:gd name="connsiteY3" fmla="*/ 609600 h 771525"/>
              <a:gd name="connsiteX4" fmla="*/ 609600 w 800100"/>
              <a:gd name="connsiteY4" fmla="*/ 485775 h 771525"/>
              <a:gd name="connsiteX5" fmla="*/ 704850 w 800100"/>
              <a:gd name="connsiteY5" fmla="*/ 333375 h 771525"/>
              <a:gd name="connsiteX6" fmla="*/ 762000 w 800100"/>
              <a:gd name="connsiteY6" fmla="*/ 238125 h 771525"/>
              <a:gd name="connsiteX7" fmla="*/ 781050 w 800100"/>
              <a:gd name="connsiteY7" fmla="*/ 123825 h 771525"/>
              <a:gd name="connsiteX8" fmla="*/ 800100 w 800100"/>
              <a:gd name="connsiteY8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00" h="771525">
                <a:moveTo>
                  <a:pt x="0" y="771525"/>
                </a:moveTo>
                <a:cubicBezTo>
                  <a:pt x="81756" y="762000"/>
                  <a:pt x="163512" y="752475"/>
                  <a:pt x="228600" y="733425"/>
                </a:cubicBezTo>
                <a:cubicBezTo>
                  <a:pt x="293688" y="714375"/>
                  <a:pt x="349250" y="677862"/>
                  <a:pt x="390525" y="657225"/>
                </a:cubicBezTo>
                <a:cubicBezTo>
                  <a:pt x="431800" y="636587"/>
                  <a:pt x="439738" y="638175"/>
                  <a:pt x="476250" y="609600"/>
                </a:cubicBezTo>
                <a:cubicBezTo>
                  <a:pt x="512762" y="581025"/>
                  <a:pt x="571500" y="531812"/>
                  <a:pt x="609600" y="485775"/>
                </a:cubicBezTo>
                <a:cubicBezTo>
                  <a:pt x="647700" y="439738"/>
                  <a:pt x="679450" y="374650"/>
                  <a:pt x="704850" y="333375"/>
                </a:cubicBezTo>
                <a:cubicBezTo>
                  <a:pt x="730250" y="292100"/>
                  <a:pt x="749300" y="273050"/>
                  <a:pt x="762000" y="238125"/>
                </a:cubicBezTo>
                <a:cubicBezTo>
                  <a:pt x="774700" y="203200"/>
                  <a:pt x="774700" y="163512"/>
                  <a:pt x="781050" y="123825"/>
                </a:cubicBezTo>
                <a:cubicBezTo>
                  <a:pt x="787400" y="84138"/>
                  <a:pt x="793750" y="42069"/>
                  <a:pt x="8001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Ελεύθερη σχεδίαση 8"/>
          <p:cNvSpPr/>
          <p:nvPr/>
        </p:nvSpPr>
        <p:spPr>
          <a:xfrm>
            <a:off x="1413173" y="1043211"/>
            <a:ext cx="1597335" cy="1570395"/>
          </a:xfrm>
          <a:custGeom>
            <a:avLst/>
            <a:gdLst>
              <a:gd name="connsiteX0" fmla="*/ 0 w 1597335"/>
              <a:gd name="connsiteY0" fmla="*/ 1562100 h 1570395"/>
              <a:gd name="connsiteX1" fmla="*/ 110490 w 1597335"/>
              <a:gd name="connsiteY1" fmla="*/ 1569720 h 1570395"/>
              <a:gd name="connsiteX2" fmla="*/ 228600 w 1597335"/>
              <a:gd name="connsiteY2" fmla="*/ 1546860 h 1570395"/>
              <a:gd name="connsiteX3" fmla="*/ 358140 w 1597335"/>
              <a:gd name="connsiteY3" fmla="*/ 1524000 h 1570395"/>
              <a:gd name="connsiteX4" fmla="*/ 472440 w 1597335"/>
              <a:gd name="connsiteY4" fmla="*/ 1497330 h 1570395"/>
              <a:gd name="connsiteX5" fmla="*/ 601980 w 1597335"/>
              <a:gd name="connsiteY5" fmla="*/ 1440180 h 1570395"/>
              <a:gd name="connsiteX6" fmla="*/ 758190 w 1597335"/>
              <a:gd name="connsiteY6" fmla="*/ 1375410 h 1570395"/>
              <a:gd name="connsiteX7" fmla="*/ 895350 w 1597335"/>
              <a:gd name="connsiteY7" fmla="*/ 1303020 h 1570395"/>
              <a:gd name="connsiteX8" fmla="*/ 971550 w 1597335"/>
              <a:gd name="connsiteY8" fmla="*/ 1245870 h 1570395"/>
              <a:gd name="connsiteX9" fmla="*/ 1070610 w 1597335"/>
              <a:gd name="connsiteY9" fmla="*/ 1154430 h 1570395"/>
              <a:gd name="connsiteX10" fmla="*/ 1173480 w 1597335"/>
              <a:gd name="connsiteY10" fmla="*/ 1059180 h 1570395"/>
              <a:gd name="connsiteX11" fmla="*/ 1264920 w 1597335"/>
              <a:gd name="connsiteY11" fmla="*/ 960120 h 1570395"/>
              <a:gd name="connsiteX12" fmla="*/ 1344930 w 1597335"/>
              <a:gd name="connsiteY12" fmla="*/ 849630 h 1570395"/>
              <a:gd name="connsiteX13" fmla="*/ 1398270 w 1597335"/>
              <a:gd name="connsiteY13" fmla="*/ 742950 h 1570395"/>
              <a:gd name="connsiteX14" fmla="*/ 1463040 w 1597335"/>
              <a:gd name="connsiteY14" fmla="*/ 609600 h 1570395"/>
              <a:gd name="connsiteX15" fmla="*/ 1535430 w 1597335"/>
              <a:gd name="connsiteY15" fmla="*/ 441960 h 1570395"/>
              <a:gd name="connsiteX16" fmla="*/ 1569720 w 1597335"/>
              <a:gd name="connsiteY16" fmla="*/ 266700 h 1570395"/>
              <a:gd name="connsiteX17" fmla="*/ 1596390 w 1597335"/>
              <a:gd name="connsiteY17" fmla="*/ 99060 h 1570395"/>
              <a:gd name="connsiteX18" fmla="*/ 1588770 w 1597335"/>
              <a:gd name="connsiteY18" fmla="*/ 0 h 157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97335" h="1570395">
                <a:moveTo>
                  <a:pt x="0" y="1562100"/>
                </a:moveTo>
                <a:cubicBezTo>
                  <a:pt x="36195" y="1567180"/>
                  <a:pt x="72390" y="1572260"/>
                  <a:pt x="110490" y="1569720"/>
                </a:cubicBezTo>
                <a:cubicBezTo>
                  <a:pt x="148590" y="1567180"/>
                  <a:pt x="228600" y="1546860"/>
                  <a:pt x="228600" y="1546860"/>
                </a:cubicBezTo>
                <a:cubicBezTo>
                  <a:pt x="269875" y="1539240"/>
                  <a:pt x="317500" y="1532255"/>
                  <a:pt x="358140" y="1524000"/>
                </a:cubicBezTo>
                <a:cubicBezTo>
                  <a:pt x="398780" y="1515745"/>
                  <a:pt x="431800" y="1511300"/>
                  <a:pt x="472440" y="1497330"/>
                </a:cubicBezTo>
                <a:cubicBezTo>
                  <a:pt x="513080" y="1483360"/>
                  <a:pt x="554355" y="1460500"/>
                  <a:pt x="601980" y="1440180"/>
                </a:cubicBezTo>
                <a:cubicBezTo>
                  <a:pt x="649605" y="1419860"/>
                  <a:pt x="709295" y="1398270"/>
                  <a:pt x="758190" y="1375410"/>
                </a:cubicBezTo>
                <a:cubicBezTo>
                  <a:pt x="807085" y="1352550"/>
                  <a:pt x="859790" y="1324610"/>
                  <a:pt x="895350" y="1303020"/>
                </a:cubicBezTo>
                <a:cubicBezTo>
                  <a:pt x="930910" y="1281430"/>
                  <a:pt x="942340" y="1270635"/>
                  <a:pt x="971550" y="1245870"/>
                </a:cubicBezTo>
                <a:cubicBezTo>
                  <a:pt x="1000760" y="1221105"/>
                  <a:pt x="1070610" y="1154430"/>
                  <a:pt x="1070610" y="1154430"/>
                </a:cubicBezTo>
                <a:cubicBezTo>
                  <a:pt x="1104265" y="1123315"/>
                  <a:pt x="1141095" y="1091565"/>
                  <a:pt x="1173480" y="1059180"/>
                </a:cubicBezTo>
                <a:cubicBezTo>
                  <a:pt x="1205865" y="1026795"/>
                  <a:pt x="1236345" y="995045"/>
                  <a:pt x="1264920" y="960120"/>
                </a:cubicBezTo>
                <a:cubicBezTo>
                  <a:pt x="1293495" y="925195"/>
                  <a:pt x="1322705" y="885825"/>
                  <a:pt x="1344930" y="849630"/>
                </a:cubicBezTo>
                <a:cubicBezTo>
                  <a:pt x="1367155" y="813435"/>
                  <a:pt x="1378585" y="782955"/>
                  <a:pt x="1398270" y="742950"/>
                </a:cubicBezTo>
                <a:cubicBezTo>
                  <a:pt x="1417955" y="702945"/>
                  <a:pt x="1440180" y="659765"/>
                  <a:pt x="1463040" y="609600"/>
                </a:cubicBezTo>
                <a:cubicBezTo>
                  <a:pt x="1485900" y="559435"/>
                  <a:pt x="1517650" y="499110"/>
                  <a:pt x="1535430" y="441960"/>
                </a:cubicBezTo>
                <a:cubicBezTo>
                  <a:pt x="1553210" y="384810"/>
                  <a:pt x="1559560" y="323850"/>
                  <a:pt x="1569720" y="266700"/>
                </a:cubicBezTo>
                <a:cubicBezTo>
                  <a:pt x="1579880" y="209550"/>
                  <a:pt x="1593215" y="143510"/>
                  <a:pt x="1596390" y="99060"/>
                </a:cubicBezTo>
                <a:cubicBezTo>
                  <a:pt x="1599565" y="54610"/>
                  <a:pt x="1594167" y="27305"/>
                  <a:pt x="158877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εύθερη σχεδίαση 9"/>
          <p:cNvSpPr/>
          <p:nvPr/>
        </p:nvSpPr>
        <p:spPr>
          <a:xfrm>
            <a:off x="1401743" y="1050831"/>
            <a:ext cx="2408343" cy="2343150"/>
          </a:xfrm>
          <a:custGeom>
            <a:avLst/>
            <a:gdLst>
              <a:gd name="connsiteX0" fmla="*/ 0 w 2408343"/>
              <a:gd name="connsiteY0" fmla="*/ 2343150 h 2343150"/>
              <a:gd name="connsiteX1" fmla="*/ 316230 w 2408343"/>
              <a:gd name="connsiteY1" fmla="*/ 2331720 h 2343150"/>
              <a:gd name="connsiteX2" fmla="*/ 575310 w 2408343"/>
              <a:gd name="connsiteY2" fmla="*/ 2274570 h 2343150"/>
              <a:gd name="connsiteX3" fmla="*/ 861060 w 2408343"/>
              <a:gd name="connsiteY3" fmla="*/ 2190750 h 2343150"/>
              <a:gd name="connsiteX4" fmla="*/ 1078230 w 2408343"/>
              <a:gd name="connsiteY4" fmla="*/ 2099310 h 2343150"/>
              <a:gd name="connsiteX5" fmla="*/ 1257300 w 2408343"/>
              <a:gd name="connsiteY5" fmla="*/ 1996440 h 2343150"/>
              <a:gd name="connsiteX6" fmla="*/ 1455420 w 2408343"/>
              <a:gd name="connsiteY6" fmla="*/ 1874520 h 2343150"/>
              <a:gd name="connsiteX7" fmla="*/ 1619250 w 2408343"/>
              <a:gd name="connsiteY7" fmla="*/ 1733550 h 2343150"/>
              <a:gd name="connsiteX8" fmla="*/ 1840230 w 2408343"/>
              <a:gd name="connsiteY8" fmla="*/ 1504950 h 2343150"/>
              <a:gd name="connsiteX9" fmla="*/ 2004060 w 2408343"/>
              <a:gd name="connsiteY9" fmla="*/ 1303020 h 2343150"/>
              <a:gd name="connsiteX10" fmla="*/ 2129790 w 2408343"/>
              <a:gd name="connsiteY10" fmla="*/ 1066800 h 2343150"/>
              <a:gd name="connsiteX11" fmla="*/ 2236470 w 2408343"/>
              <a:gd name="connsiteY11" fmla="*/ 861060 h 2343150"/>
              <a:gd name="connsiteX12" fmla="*/ 2324100 w 2408343"/>
              <a:gd name="connsiteY12" fmla="*/ 617220 h 2343150"/>
              <a:gd name="connsiteX13" fmla="*/ 2358390 w 2408343"/>
              <a:gd name="connsiteY13" fmla="*/ 453390 h 2343150"/>
              <a:gd name="connsiteX14" fmla="*/ 2377440 w 2408343"/>
              <a:gd name="connsiteY14" fmla="*/ 323850 h 2343150"/>
              <a:gd name="connsiteX15" fmla="*/ 2404110 w 2408343"/>
              <a:gd name="connsiteY15" fmla="*/ 140970 h 2343150"/>
              <a:gd name="connsiteX16" fmla="*/ 2407920 w 2408343"/>
              <a:gd name="connsiteY16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8343" h="2343150">
                <a:moveTo>
                  <a:pt x="0" y="2343150"/>
                </a:moveTo>
                <a:cubicBezTo>
                  <a:pt x="110172" y="2343150"/>
                  <a:pt x="220345" y="2343150"/>
                  <a:pt x="316230" y="2331720"/>
                </a:cubicBezTo>
                <a:cubicBezTo>
                  <a:pt x="412115" y="2320290"/>
                  <a:pt x="484505" y="2298065"/>
                  <a:pt x="575310" y="2274570"/>
                </a:cubicBezTo>
                <a:cubicBezTo>
                  <a:pt x="666115" y="2251075"/>
                  <a:pt x="777240" y="2219960"/>
                  <a:pt x="861060" y="2190750"/>
                </a:cubicBezTo>
                <a:cubicBezTo>
                  <a:pt x="944880" y="2161540"/>
                  <a:pt x="1012190" y="2131695"/>
                  <a:pt x="1078230" y="2099310"/>
                </a:cubicBezTo>
                <a:cubicBezTo>
                  <a:pt x="1144270" y="2066925"/>
                  <a:pt x="1194435" y="2033905"/>
                  <a:pt x="1257300" y="1996440"/>
                </a:cubicBezTo>
                <a:cubicBezTo>
                  <a:pt x="1320165" y="1958975"/>
                  <a:pt x="1395095" y="1918335"/>
                  <a:pt x="1455420" y="1874520"/>
                </a:cubicBezTo>
                <a:cubicBezTo>
                  <a:pt x="1515745" y="1830705"/>
                  <a:pt x="1555115" y="1795145"/>
                  <a:pt x="1619250" y="1733550"/>
                </a:cubicBezTo>
                <a:cubicBezTo>
                  <a:pt x="1683385" y="1671955"/>
                  <a:pt x="1776095" y="1576705"/>
                  <a:pt x="1840230" y="1504950"/>
                </a:cubicBezTo>
                <a:cubicBezTo>
                  <a:pt x="1904365" y="1433195"/>
                  <a:pt x="1955800" y="1376045"/>
                  <a:pt x="2004060" y="1303020"/>
                </a:cubicBezTo>
                <a:cubicBezTo>
                  <a:pt x="2052320" y="1229995"/>
                  <a:pt x="2091055" y="1140460"/>
                  <a:pt x="2129790" y="1066800"/>
                </a:cubicBezTo>
                <a:cubicBezTo>
                  <a:pt x="2168525" y="993140"/>
                  <a:pt x="2204085" y="935990"/>
                  <a:pt x="2236470" y="861060"/>
                </a:cubicBezTo>
                <a:cubicBezTo>
                  <a:pt x="2268855" y="786130"/>
                  <a:pt x="2303780" y="685165"/>
                  <a:pt x="2324100" y="617220"/>
                </a:cubicBezTo>
                <a:cubicBezTo>
                  <a:pt x="2344420" y="549275"/>
                  <a:pt x="2349500" y="502285"/>
                  <a:pt x="2358390" y="453390"/>
                </a:cubicBezTo>
                <a:cubicBezTo>
                  <a:pt x="2367280" y="404495"/>
                  <a:pt x="2369820" y="375920"/>
                  <a:pt x="2377440" y="323850"/>
                </a:cubicBezTo>
                <a:cubicBezTo>
                  <a:pt x="2385060" y="271780"/>
                  <a:pt x="2399030" y="194945"/>
                  <a:pt x="2404110" y="140970"/>
                </a:cubicBezTo>
                <a:cubicBezTo>
                  <a:pt x="2409190" y="86995"/>
                  <a:pt x="2408555" y="43497"/>
                  <a:pt x="240792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373585" y="1033339"/>
            <a:ext cx="1656184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/>
          <p:cNvCxnSpPr/>
          <p:nvPr/>
        </p:nvCxnSpPr>
        <p:spPr>
          <a:xfrm flipV="1">
            <a:off x="4704219" y="2041451"/>
            <a:ext cx="629806" cy="7920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 flipV="1">
            <a:off x="3810086" y="2761531"/>
            <a:ext cx="947875" cy="115212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69529" y="3296727"/>
            <a:ext cx="75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C</a:t>
            </a:r>
            <a:r>
              <a:rPr lang="en-US" sz="4000" dirty="0" smtClean="0">
                <a:latin typeface="Cambria" panose="02040503050406030204" pitchFamily="18" charset="0"/>
              </a:rPr>
              <a:t>1</a:t>
            </a:r>
            <a:endParaRPr lang="el-GR" sz="4000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41537" y="5942077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mbria" panose="02040503050406030204" pitchFamily="18" charset="0"/>
              </a:rPr>
              <a:t>C</a:t>
            </a:r>
            <a:r>
              <a:rPr lang="en-US" sz="4000" dirty="0">
                <a:latin typeface="Cambria" panose="02040503050406030204" pitchFamily="18" charset="0"/>
              </a:rPr>
              <a:t>2</a:t>
            </a:r>
            <a:endParaRPr lang="el-GR" sz="4000" dirty="0">
              <a:latin typeface="Cambria" panose="02040503050406030204" pitchFamily="18" charset="0"/>
            </a:endParaRPr>
          </a:p>
        </p:txBody>
      </p:sp>
      <p:sp>
        <p:nvSpPr>
          <p:cNvPr id="35" name="Ελεύθερη σχεδίαση 34"/>
          <p:cNvSpPr/>
          <p:nvPr/>
        </p:nvSpPr>
        <p:spPr>
          <a:xfrm>
            <a:off x="3357844" y="3273602"/>
            <a:ext cx="400639" cy="134951"/>
          </a:xfrm>
          <a:custGeom>
            <a:avLst/>
            <a:gdLst>
              <a:gd name="connsiteX0" fmla="*/ 0 w 400639"/>
              <a:gd name="connsiteY0" fmla="*/ 134951 h 134951"/>
              <a:gd name="connsiteX1" fmla="*/ 75415 w 400639"/>
              <a:gd name="connsiteY1" fmla="*/ 50110 h 134951"/>
              <a:gd name="connsiteX2" fmla="*/ 160256 w 400639"/>
              <a:gd name="connsiteY2" fmla="*/ 7689 h 134951"/>
              <a:gd name="connsiteX3" fmla="*/ 226243 w 400639"/>
              <a:gd name="connsiteY3" fmla="*/ 2976 h 134951"/>
              <a:gd name="connsiteX4" fmla="*/ 311085 w 400639"/>
              <a:gd name="connsiteY4" fmla="*/ 2976 h 134951"/>
              <a:gd name="connsiteX5" fmla="*/ 400639 w 400639"/>
              <a:gd name="connsiteY5" fmla="*/ 40683 h 1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39" h="134951">
                <a:moveTo>
                  <a:pt x="0" y="134951"/>
                </a:moveTo>
                <a:cubicBezTo>
                  <a:pt x="24353" y="103135"/>
                  <a:pt x="48706" y="71320"/>
                  <a:pt x="75415" y="50110"/>
                </a:cubicBezTo>
                <a:cubicBezTo>
                  <a:pt x="102124" y="28900"/>
                  <a:pt x="135118" y="15545"/>
                  <a:pt x="160256" y="7689"/>
                </a:cubicBezTo>
                <a:cubicBezTo>
                  <a:pt x="185394" y="-167"/>
                  <a:pt x="201105" y="3761"/>
                  <a:pt x="226243" y="2976"/>
                </a:cubicBezTo>
                <a:cubicBezTo>
                  <a:pt x="251381" y="2191"/>
                  <a:pt x="282019" y="-3309"/>
                  <a:pt x="311085" y="2976"/>
                </a:cubicBezTo>
                <a:cubicBezTo>
                  <a:pt x="340151" y="9260"/>
                  <a:pt x="370395" y="24971"/>
                  <a:pt x="400639" y="406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Ελεύθερη σχεδίαση 42"/>
          <p:cNvSpPr/>
          <p:nvPr/>
        </p:nvSpPr>
        <p:spPr>
          <a:xfrm rot="2200288">
            <a:off x="3757897" y="3308836"/>
            <a:ext cx="400639" cy="134951"/>
          </a:xfrm>
          <a:custGeom>
            <a:avLst/>
            <a:gdLst>
              <a:gd name="connsiteX0" fmla="*/ 0 w 400639"/>
              <a:gd name="connsiteY0" fmla="*/ 134951 h 134951"/>
              <a:gd name="connsiteX1" fmla="*/ 75415 w 400639"/>
              <a:gd name="connsiteY1" fmla="*/ 50110 h 134951"/>
              <a:gd name="connsiteX2" fmla="*/ 160256 w 400639"/>
              <a:gd name="connsiteY2" fmla="*/ 7689 h 134951"/>
              <a:gd name="connsiteX3" fmla="*/ 226243 w 400639"/>
              <a:gd name="connsiteY3" fmla="*/ 2976 h 134951"/>
              <a:gd name="connsiteX4" fmla="*/ 311085 w 400639"/>
              <a:gd name="connsiteY4" fmla="*/ 2976 h 134951"/>
              <a:gd name="connsiteX5" fmla="*/ 400639 w 400639"/>
              <a:gd name="connsiteY5" fmla="*/ 40683 h 1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39" h="134951">
                <a:moveTo>
                  <a:pt x="0" y="134951"/>
                </a:moveTo>
                <a:cubicBezTo>
                  <a:pt x="24353" y="103135"/>
                  <a:pt x="48706" y="71320"/>
                  <a:pt x="75415" y="50110"/>
                </a:cubicBezTo>
                <a:cubicBezTo>
                  <a:pt x="102124" y="28900"/>
                  <a:pt x="135118" y="15545"/>
                  <a:pt x="160256" y="7689"/>
                </a:cubicBezTo>
                <a:cubicBezTo>
                  <a:pt x="185394" y="-167"/>
                  <a:pt x="201105" y="3761"/>
                  <a:pt x="226243" y="2976"/>
                </a:cubicBezTo>
                <a:cubicBezTo>
                  <a:pt x="251381" y="2191"/>
                  <a:pt x="282019" y="-3309"/>
                  <a:pt x="311085" y="2976"/>
                </a:cubicBezTo>
                <a:cubicBezTo>
                  <a:pt x="340151" y="9260"/>
                  <a:pt x="370395" y="24971"/>
                  <a:pt x="400639" y="406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Box 35"/>
          <p:cNvSpPr txBox="1"/>
          <p:nvPr/>
        </p:nvSpPr>
        <p:spPr>
          <a:xfrm>
            <a:off x="3294957" y="2811937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mbria" panose="02040503050406030204" pitchFamily="18" charset="0"/>
              </a:rPr>
              <a:t>α</a:t>
            </a:r>
            <a:r>
              <a:rPr lang="el-GR" dirty="0" smtClean="0">
                <a:latin typeface="Cambria" panose="02040503050406030204" pitchFamily="18" charset="0"/>
              </a:rPr>
              <a:t>π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7" name="Ελεύθερη σχεδίαση 46"/>
          <p:cNvSpPr/>
          <p:nvPr/>
        </p:nvSpPr>
        <p:spPr>
          <a:xfrm rot="11241038">
            <a:off x="3800768" y="5266909"/>
            <a:ext cx="373656" cy="121632"/>
          </a:xfrm>
          <a:custGeom>
            <a:avLst/>
            <a:gdLst>
              <a:gd name="connsiteX0" fmla="*/ 0 w 400639"/>
              <a:gd name="connsiteY0" fmla="*/ 134951 h 134951"/>
              <a:gd name="connsiteX1" fmla="*/ 75415 w 400639"/>
              <a:gd name="connsiteY1" fmla="*/ 50110 h 134951"/>
              <a:gd name="connsiteX2" fmla="*/ 160256 w 400639"/>
              <a:gd name="connsiteY2" fmla="*/ 7689 h 134951"/>
              <a:gd name="connsiteX3" fmla="*/ 226243 w 400639"/>
              <a:gd name="connsiteY3" fmla="*/ 2976 h 134951"/>
              <a:gd name="connsiteX4" fmla="*/ 311085 w 400639"/>
              <a:gd name="connsiteY4" fmla="*/ 2976 h 134951"/>
              <a:gd name="connsiteX5" fmla="*/ 400639 w 400639"/>
              <a:gd name="connsiteY5" fmla="*/ 40683 h 13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39" h="134951">
                <a:moveTo>
                  <a:pt x="0" y="134951"/>
                </a:moveTo>
                <a:cubicBezTo>
                  <a:pt x="24353" y="103135"/>
                  <a:pt x="48706" y="71320"/>
                  <a:pt x="75415" y="50110"/>
                </a:cubicBezTo>
                <a:cubicBezTo>
                  <a:pt x="102124" y="28900"/>
                  <a:pt x="135118" y="15545"/>
                  <a:pt x="160256" y="7689"/>
                </a:cubicBezTo>
                <a:cubicBezTo>
                  <a:pt x="185394" y="-167"/>
                  <a:pt x="201105" y="3761"/>
                  <a:pt x="226243" y="2976"/>
                </a:cubicBezTo>
                <a:cubicBezTo>
                  <a:pt x="251381" y="2191"/>
                  <a:pt x="282019" y="-3309"/>
                  <a:pt x="311085" y="2976"/>
                </a:cubicBezTo>
                <a:cubicBezTo>
                  <a:pt x="340151" y="9260"/>
                  <a:pt x="370395" y="24971"/>
                  <a:pt x="400639" y="406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3869246" y="283338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ambria" panose="02040503050406030204" pitchFamily="18" charset="0"/>
              </a:rPr>
              <a:t>α</a:t>
            </a:r>
            <a:r>
              <a:rPr lang="el-GR" dirty="0">
                <a:latin typeface="Cambria" panose="02040503050406030204" pitchFamily="18" charset="0"/>
              </a:rPr>
              <a:t>α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50049" y="3535035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mbria" panose="02040503050406030204" pitchFamily="18" charset="0"/>
              </a:rPr>
              <a:t>α</a:t>
            </a:r>
            <a:r>
              <a:rPr lang="el-GR" dirty="0" smtClean="0">
                <a:latin typeface="Cambria" panose="02040503050406030204" pitchFamily="18" charset="0"/>
              </a:rPr>
              <a:t>π = </a:t>
            </a:r>
            <a:r>
              <a:rPr lang="el-GR" sz="2400" dirty="0" smtClean="0">
                <a:latin typeface="Cambria" panose="02040503050406030204" pitchFamily="18" charset="0"/>
              </a:rPr>
              <a:t>α</a:t>
            </a:r>
            <a:r>
              <a:rPr lang="el-GR" dirty="0" smtClean="0">
                <a:latin typeface="Cambria" panose="02040503050406030204" pitchFamily="18" charset="0"/>
              </a:rPr>
              <a:t>α</a:t>
            </a:r>
          </a:p>
          <a:p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23855" y="5403403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latin typeface="Cambria" panose="02040503050406030204" pitchFamily="18" charset="0"/>
              </a:rPr>
              <a:t>α</a:t>
            </a:r>
            <a:r>
              <a:rPr lang="el-GR" dirty="0" err="1">
                <a:latin typeface="Cambria" panose="02040503050406030204" pitchFamily="18" charset="0"/>
              </a:rPr>
              <a:t>δ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69929" y="481261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s</a:t>
            </a:r>
            <a:r>
              <a:rPr lang="en-US" sz="2400" dirty="0" smtClean="0">
                <a:latin typeface="Cambria" panose="02040503050406030204" pitchFamily="18" charset="0"/>
              </a:rPr>
              <a:t>in </a:t>
            </a:r>
            <a:r>
              <a:rPr lang="el-GR" sz="2400" dirty="0" smtClean="0">
                <a:latin typeface="Cambria" panose="02040503050406030204" pitchFamily="18" charset="0"/>
              </a:rPr>
              <a:t>α</a:t>
            </a:r>
            <a:r>
              <a:rPr lang="el-GR" dirty="0" smtClean="0">
                <a:latin typeface="Cambria" panose="02040503050406030204" pitchFamily="18" charset="0"/>
              </a:rPr>
              <a:t>π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69929" y="527428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s</a:t>
            </a:r>
            <a:r>
              <a:rPr lang="en-US" sz="2400" dirty="0" smtClean="0">
                <a:latin typeface="Cambria" panose="02040503050406030204" pitchFamily="18" charset="0"/>
              </a:rPr>
              <a:t>in </a:t>
            </a:r>
            <a:r>
              <a:rPr lang="el-GR" sz="2400" dirty="0" err="1" smtClean="0">
                <a:latin typeface="Cambria" panose="02040503050406030204" pitchFamily="18" charset="0"/>
              </a:rPr>
              <a:t>α</a:t>
            </a:r>
            <a:r>
              <a:rPr lang="el-GR" dirty="0" err="1" smtClean="0">
                <a:latin typeface="Cambria" panose="02040503050406030204" pitchFamily="18" charset="0"/>
              </a:rPr>
              <a:t>δ</a:t>
            </a:r>
            <a:endParaRPr lang="el-GR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68652" y="4794979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C</a:t>
            </a:r>
            <a:r>
              <a:rPr lang="en-US" sz="2800" dirty="0" smtClean="0">
                <a:latin typeface="Cambria" panose="02040503050406030204" pitchFamily="18" charset="0"/>
              </a:rPr>
              <a:t>1</a:t>
            </a:r>
            <a:endParaRPr lang="el-GR" sz="2800" dirty="0"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97530" y="5243506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C</a:t>
            </a:r>
            <a:r>
              <a:rPr lang="el-GR" sz="2800" dirty="0" smtClean="0">
                <a:latin typeface="Cambria" panose="02040503050406030204" pitchFamily="18" charset="0"/>
              </a:rPr>
              <a:t>2</a:t>
            </a:r>
            <a:endParaRPr lang="el-GR" sz="2800" dirty="0"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0049" y="50971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=</a:t>
            </a:r>
            <a:endParaRPr lang="el-GR" dirty="0"/>
          </a:p>
        </p:txBody>
      </p:sp>
      <p:cxnSp>
        <p:nvCxnSpPr>
          <p:cNvPr id="40" name="Ευθεία γραμμή σύνδεσης 39"/>
          <p:cNvCxnSpPr/>
          <p:nvPr/>
        </p:nvCxnSpPr>
        <p:spPr>
          <a:xfrm>
            <a:off x="4284023" y="5281811"/>
            <a:ext cx="12660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Ευθεία γραμμή σύνδεσης 55"/>
          <p:cNvCxnSpPr/>
          <p:nvPr/>
        </p:nvCxnSpPr>
        <p:spPr>
          <a:xfrm>
            <a:off x="5897530" y="5281811"/>
            <a:ext cx="6330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4109889" y="4993010"/>
            <a:ext cx="360040" cy="13681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3821857" y="3985667"/>
            <a:ext cx="360040" cy="12953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Ευθεία γραμμή σύνδεσης 43"/>
          <p:cNvCxnSpPr/>
          <p:nvPr/>
        </p:nvCxnSpPr>
        <p:spPr>
          <a:xfrm flipV="1">
            <a:off x="3794522" y="1897435"/>
            <a:ext cx="0" cy="4824536"/>
          </a:xfrm>
          <a:prstGeom prst="line">
            <a:avLst/>
          </a:prstGeom>
          <a:ln w="12700"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Εικόνα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- Ορθογώνιο"/>
          <p:cNvSpPr/>
          <p:nvPr/>
        </p:nvSpPr>
        <p:spPr>
          <a:xfrm>
            <a:off x="5364088" y="980728"/>
            <a:ext cx="3779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 Είναι μια μαθηματική σχέση που περιγράφει την σχέση της γωνίας πρόσπτωσης με την γωνία διάθλασης του φωτός σε μια διαχωριστική επιφάνεια δύο οπτικών μέσων (π.χ. από αέρα-κενό σε νερό)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σαρμοσμένος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1405</Words>
  <Application>Microsoft Office PowerPoint</Application>
  <PresentationFormat>Προβολή στην οθόνη (4:3)</PresentationFormat>
  <Paragraphs>392</Paragraphs>
  <Slides>40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1" baseType="lpstr">
      <vt:lpstr>Προεπιλεγμένη σχεδίαση</vt:lpstr>
      <vt:lpstr>Τηλεπισκόπηση στο Θαλάσσιο Περιβάλλον</vt:lpstr>
      <vt:lpstr>Σημείωμα Αδειοδότησης</vt:lpstr>
      <vt:lpstr>Χρηματοδότηση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Σημείωμα Αναφοράς</vt:lpstr>
      <vt:lpstr>Διαφάνεια 40</vt:lpstr>
    </vt:vector>
  </TitlesOfParts>
  <Company>LMGPHO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ΤΟΜΟΓΡΑΦΟΙ ΥΠΟΔΟΜΗΣ ΠΥΘΜΕΝΑ (SUBBOTTOM PROFILERS)  τι είναι?</dc:title>
  <dc:creator>George</dc:creator>
  <cp:lastModifiedBy>stav</cp:lastModifiedBy>
  <cp:revision>394</cp:revision>
  <dcterms:created xsi:type="dcterms:W3CDTF">2007-11-05T14:01:38Z</dcterms:created>
  <dcterms:modified xsi:type="dcterms:W3CDTF">2015-10-08T11:54:31Z</dcterms:modified>
</cp:coreProperties>
</file>