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62" r:id="rId4"/>
    <p:sldId id="261" r:id="rId5"/>
    <p:sldId id="260" r:id="rId6"/>
    <p:sldId id="259" r:id="rId7"/>
    <p:sldId id="257" r:id="rId8"/>
    <p:sldId id="336" r:id="rId9"/>
    <p:sldId id="263" r:id="rId10"/>
    <p:sldId id="264" r:id="rId11"/>
    <p:sldId id="267" r:id="rId12"/>
    <p:sldId id="265" r:id="rId13"/>
    <p:sldId id="266" r:id="rId14"/>
    <p:sldId id="328" r:id="rId15"/>
    <p:sldId id="268" r:id="rId16"/>
    <p:sldId id="270" r:id="rId17"/>
    <p:sldId id="271" r:id="rId18"/>
    <p:sldId id="337" r:id="rId19"/>
    <p:sldId id="338" r:id="rId20"/>
    <p:sldId id="329" r:id="rId21"/>
    <p:sldId id="272" r:id="rId22"/>
    <p:sldId id="273" r:id="rId23"/>
    <p:sldId id="274" r:id="rId24"/>
    <p:sldId id="330" r:id="rId25"/>
    <p:sldId id="275" r:id="rId26"/>
    <p:sldId id="276" r:id="rId27"/>
    <p:sldId id="339" r:id="rId28"/>
    <p:sldId id="340" r:id="rId29"/>
    <p:sldId id="277" r:id="rId30"/>
    <p:sldId id="331" r:id="rId31"/>
    <p:sldId id="278" r:id="rId32"/>
    <p:sldId id="279" r:id="rId33"/>
    <p:sldId id="280" r:id="rId34"/>
    <p:sldId id="282" r:id="rId35"/>
    <p:sldId id="341" r:id="rId36"/>
    <p:sldId id="283" r:id="rId37"/>
    <p:sldId id="342" r:id="rId38"/>
    <p:sldId id="332" r:id="rId39"/>
    <p:sldId id="284" r:id="rId40"/>
    <p:sldId id="285" r:id="rId41"/>
    <p:sldId id="286" r:id="rId42"/>
    <p:sldId id="287" r:id="rId43"/>
    <p:sldId id="288" r:id="rId44"/>
    <p:sldId id="289" r:id="rId45"/>
    <p:sldId id="290" r:id="rId46"/>
    <p:sldId id="344" r:id="rId47"/>
    <p:sldId id="291"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08" r:id="rId65"/>
    <p:sldId id="309" r:id="rId66"/>
    <p:sldId id="313" r:id="rId67"/>
    <p:sldId id="310" r:id="rId68"/>
    <p:sldId id="311" r:id="rId69"/>
    <p:sldId id="312" r:id="rId70"/>
    <p:sldId id="314" r:id="rId71"/>
    <p:sldId id="315" r:id="rId72"/>
    <p:sldId id="316" r:id="rId73"/>
    <p:sldId id="333" r:id="rId74"/>
    <p:sldId id="317" r:id="rId75"/>
    <p:sldId id="343" r:id="rId76"/>
    <p:sldId id="319" r:id="rId77"/>
    <p:sldId id="320" r:id="rId78"/>
    <p:sldId id="321" r:id="rId79"/>
    <p:sldId id="322" r:id="rId80"/>
    <p:sldId id="323" r:id="rId81"/>
    <p:sldId id="334" r:id="rId82"/>
    <p:sldId id="324" r:id="rId83"/>
    <p:sldId id="335" r:id="rId84"/>
    <p:sldId id="325" r:id="rId85"/>
    <p:sldId id="326" r:id="rId86"/>
    <p:sldId id="345" r:id="rId87"/>
    <p:sldId id="327" r:id="rId88"/>
    <p:sldId id="346" r:id="rId8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2" d="100"/>
          <a:sy n="92" d="100"/>
        </p:scale>
        <p:origin x="-10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00B51F-9DD4-4FE2-A690-457497DA77FA}" type="doc">
      <dgm:prSet loTypeId="urn:microsoft.com/office/officeart/2005/8/layout/hierarchy4" loCatId="relationship" qsTypeId="urn:microsoft.com/office/officeart/2005/8/quickstyle/simple3" qsCatId="simple" csTypeId="urn:microsoft.com/office/officeart/2005/8/colors/colorful3" csCatId="colorful" phldr="1"/>
      <dgm:spPr/>
      <dgm:t>
        <a:bodyPr/>
        <a:lstStyle/>
        <a:p>
          <a:endParaRPr lang="el-GR"/>
        </a:p>
      </dgm:t>
    </dgm:pt>
    <dgm:pt modelId="{F5504353-5E49-4DCE-B302-72B70F973B72}">
      <dgm:prSet phldrT="[Κείμενο]" custT="1"/>
      <dgm:spPr/>
      <dgm:t>
        <a:bodyPr/>
        <a:lstStyle/>
        <a:p>
          <a:r>
            <a:rPr lang="en-US" sz="4000" dirty="0" smtClean="0"/>
            <a:t>Codex </a:t>
          </a:r>
          <a:r>
            <a:rPr lang="en-US" sz="4000" dirty="0" err="1" smtClean="0"/>
            <a:t>primigenius</a:t>
          </a:r>
          <a:r>
            <a:rPr lang="en-US" sz="4000" dirty="0" smtClean="0"/>
            <a:t> – </a:t>
          </a:r>
          <a:r>
            <a:rPr lang="el-GR" sz="4000" dirty="0" smtClean="0"/>
            <a:t>Κώδικας Π</a:t>
          </a:r>
        </a:p>
      </dgm:t>
    </dgm:pt>
    <dgm:pt modelId="{672D5D44-CAA9-4110-A921-056FBE970C9A}" type="parTrans" cxnId="{78B564A3-E3FA-4527-B33A-8A549E749361}">
      <dgm:prSet/>
      <dgm:spPr/>
      <dgm:t>
        <a:bodyPr/>
        <a:lstStyle/>
        <a:p>
          <a:endParaRPr lang="el-GR"/>
        </a:p>
      </dgm:t>
    </dgm:pt>
    <dgm:pt modelId="{4576FE59-1919-4163-A1CD-E2C8AB7E8F21}" type="sibTrans" cxnId="{78B564A3-E3FA-4527-B33A-8A549E749361}">
      <dgm:prSet/>
      <dgm:spPr/>
      <dgm:t>
        <a:bodyPr/>
        <a:lstStyle/>
        <a:p>
          <a:endParaRPr lang="el-GR"/>
        </a:p>
      </dgm:t>
    </dgm:pt>
    <dgm:pt modelId="{BE1B91F3-B5B0-4489-AEB9-5EDCCFCE38EE}">
      <dgm:prSet phldrT="[Κείμενο]"/>
      <dgm:spPr/>
      <dgm:t>
        <a:bodyPr/>
        <a:lstStyle/>
        <a:p>
          <a:r>
            <a:rPr lang="el-GR" dirty="0" smtClean="0"/>
            <a:t>Αρχέτυπο ω</a:t>
          </a:r>
          <a:endParaRPr lang="el-GR" dirty="0"/>
        </a:p>
      </dgm:t>
    </dgm:pt>
    <dgm:pt modelId="{914F71D6-FF8E-434F-BF6E-70446361E019}" type="parTrans" cxnId="{917078C0-7943-4221-BAF8-D8C9B79700C7}">
      <dgm:prSet/>
      <dgm:spPr/>
      <dgm:t>
        <a:bodyPr/>
        <a:lstStyle/>
        <a:p>
          <a:endParaRPr lang="el-GR"/>
        </a:p>
      </dgm:t>
    </dgm:pt>
    <dgm:pt modelId="{238D0B07-F96E-4577-BF2F-7B3BA2F9106F}" type="sibTrans" cxnId="{917078C0-7943-4221-BAF8-D8C9B79700C7}">
      <dgm:prSet/>
      <dgm:spPr/>
      <dgm:t>
        <a:bodyPr/>
        <a:lstStyle/>
        <a:p>
          <a:endParaRPr lang="el-GR"/>
        </a:p>
      </dgm:t>
    </dgm:pt>
    <dgm:pt modelId="{7FCC4BCF-DD1F-4C48-BD74-AF661D72C6FB}">
      <dgm:prSet phldrT="[Κείμενο]"/>
      <dgm:spPr/>
      <dgm:t>
        <a:bodyPr/>
        <a:lstStyle/>
        <a:p>
          <a:r>
            <a:rPr lang="el-GR" dirty="0" smtClean="0"/>
            <a:t>Παρακλάδι  </a:t>
          </a:r>
          <a:r>
            <a:rPr lang="en-US" dirty="0" smtClean="0"/>
            <a:t>a</a:t>
          </a:r>
          <a:r>
            <a:rPr lang="el-GR" dirty="0" smtClean="0"/>
            <a:t> – πιο επιστημονικό – 7 αποσπάσματα</a:t>
          </a:r>
          <a:endParaRPr lang="el-GR" dirty="0"/>
        </a:p>
      </dgm:t>
    </dgm:pt>
    <dgm:pt modelId="{C0C7150B-E56F-4D2D-AD05-49B888A5823F}" type="parTrans" cxnId="{85EE15AF-0151-4341-8B74-9099ECBF81EA}">
      <dgm:prSet/>
      <dgm:spPr/>
      <dgm:t>
        <a:bodyPr/>
        <a:lstStyle/>
        <a:p>
          <a:endParaRPr lang="el-GR"/>
        </a:p>
      </dgm:t>
    </dgm:pt>
    <dgm:pt modelId="{5DF7DDC7-D2CE-409A-8944-044909007D6E}" type="sibTrans" cxnId="{85EE15AF-0151-4341-8B74-9099ECBF81EA}">
      <dgm:prSet/>
      <dgm:spPr/>
      <dgm:t>
        <a:bodyPr/>
        <a:lstStyle/>
        <a:p>
          <a:endParaRPr lang="el-GR"/>
        </a:p>
      </dgm:t>
    </dgm:pt>
    <dgm:pt modelId="{6E2B6B45-ACE6-4219-BFA5-1FB96A4AEEAA}">
      <dgm:prSet phldrT="[Κείμενο]"/>
      <dgm:spPr/>
      <dgm:t>
        <a:bodyPr/>
        <a:lstStyle/>
        <a:p>
          <a:r>
            <a:rPr lang="el-GR" dirty="0" smtClean="0"/>
            <a:t>Παρακλάδι   </a:t>
          </a:r>
          <a:r>
            <a:rPr lang="en-US" dirty="0" smtClean="0"/>
            <a:t>f</a:t>
          </a:r>
          <a:r>
            <a:rPr lang="el-GR" dirty="0" smtClean="0"/>
            <a:t> – για σχολική χρήση – Περίληψη </a:t>
          </a:r>
          <a:r>
            <a:rPr lang="el-GR" i="1" dirty="0" smtClean="0"/>
            <a:t>Κυπρίων</a:t>
          </a:r>
          <a:r>
            <a:rPr lang="el-GR" dirty="0" smtClean="0"/>
            <a:t> και </a:t>
          </a:r>
          <a:r>
            <a:rPr lang="el-GR" i="1" dirty="0" smtClean="0"/>
            <a:t>Βίος Ομήρου</a:t>
          </a:r>
          <a:endParaRPr lang="el-GR" i="1" dirty="0"/>
        </a:p>
      </dgm:t>
    </dgm:pt>
    <dgm:pt modelId="{2E8E5A63-F5B9-4748-AFA3-791193118C2C}" type="parTrans" cxnId="{FA7DBA98-A7C5-4C94-8CFD-7377428220C9}">
      <dgm:prSet/>
      <dgm:spPr/>
      <dgm:t>
        <a:bodyPr/>
        <a:lstStyle/>
        <a:p>
          <a:endParaRPr lang="el-GR"/>
        </a:p>
      </dgm:t>
    </dgm:pt>
    <dgm:pt modelId="{5C85D5D3-E404-4B74-825F-46B0D056BBC1}" type="sibTrans" cxnId="{FA7DBA98-A7C5-4C94-8CFD-7377428220C9}">
      <dgm:prSet/>
      <dgm:spPr/>
      <dgm:t>
        <a:bodyPr/>
        <a:lstStyle/>
        <a:p>
          <a:endParaRPr lang="el-GR"/>
        </a:p>
      </dgm:t>
    </dgm:pt>
    <dgm:pt modelId="{165BA8D7-3645-4790-B710-AEC6292DD8CA}">
      <dgm:prSet phldrT="[Κείμενο]"/>
      <dgm:spPr/>
      <dgm:t>
        <a:bodyPr/>
        <a:lstStyle/>
        <a:p>
          <a:r>
            <a:rPr lang="el-GR" dirty="0" smtClean="0"/>
            <a:t>Άλλα μη σωζόμενα αντίγραφα</a:t>
          </a:r>
          <a:endParaRPr lang="el-GR" dirty="0"/>
        </a:p>
      </dgm:t>
    </dgm:pt>
    <dgm:pt modelId="{B70CA538-BE0D-4F87-9DC8-B8B619E61491}" type="parTrans" cxnId="{6A5DB261-6881-4C4F-AFA0-DDBE8FFD200F}">
      <dgm:prSet/>
      <dgm:spPr/>
      <dgm:t>
        <a:bodyPr/>
        <a:lstStyle/>
        <a:p>
          <a:endParaRPr lang="el-GR"/>
        </a:p>
      </dgm:t>
    </dgm:pt>
    <dgm:pt modelId="{B15BFAE9-ADD5-463B-8603-4C29F0429BE6}" type="sibTrans" cxnId="{6A5DB261-6881-4C4F-AFA0-DDBE8FFD200F}">
      <dgm:prSet/>
      <dgm:spPr/>
      <dgm:t>
        <a:bodyPr/>
        <a:lstStyle/>
        <a:p>
          <a:endParaRPr lang="el-GR"/>
        </a:p>
      </dgm:t>
    </dgm:pt>
    <dgm:pt modelId="{292495EF-4748-4AF3-8111-07E079DC69A4}">
      <dgm:prSet custT="1"/>
      <dgm:spPr/>
      <dgm:t>
        <a:bodyPr/>
        <a:lstStyle/>
        <a:p>
          <a:r>
            <a:rPr lang="en-US" sz="2000" b="1" dirty="0" err="1" smtClean="0"/>
            <a:t>Venetus</a:t>
          </a:r>
          <a:r>
            <a:rPr lang="en-US" sz="2000" b="1" dirty="0" smtClean="0"/>
            <a:t> A </a:t>
          </a:r>
          <a:r>
            <a:rPr lang="en-US" sz="2000" b="1" dirty="0" err="1" smtClean="0"/>
            <a:t>Marcianus</a:t>
          </a:r>
          <a:r>
            <a:rPr lang="en-US" sz="2000" b="1" dirty="0" smtClean="0"/>
            <a:t> – 10</a:t>
          </a:r>
          <a:r>
            <a:rPr lang="el-GR" sz="2000" b="1" baseline="30000" dirty="0" err="1" smtClean="0"/>
            <a:t>ος</a:t>
          </a:r>
          <a:r>
            <a:rPr lang="el-GR" sz="2000" b="1" dirty="0" smtClean="0"/>
            <a:t> αι</a:t>
          </a:r>
          <a:endParaRPr lang="el-GR" sz="2000" b="1" dirty="0"/>
        </a:p>
      </dgm:t>
    </dgm:pt>
    <dgm:pt modelId="{6E00E842-1CF0-4D15-9D0A-BA0B23CBB3C8}" type="parTrans" cxnId="{86D0A7F0-D8F0-4B90-B4EB-1BEA6EF36F11}">
      <dgm:prSet/>
      <dgm:spPr/>
      <dgm:t>
        <a:bodyPr/>
        <a:lstStyle/>
        <a:p>
          <a:endParaRPr lang="el-GR"/>
        </a:p>
      </dgm:t>
    </dgm:pt>
    <dgm:pt modelId="{985E615E-2CDD-4A35-9D5B-34AB28851FA8}" type="sibTrans" cxnId="{86D0A7F0-D8F0-4B90-B4EB-1BEA6EF36F11}">
      <dgm:prSet/>
      <dgm:spPr/>
      <dgm:t>
        <a:bodyPr/>
        <a:lstStyle/>
        <a:p>
          <a:endParaRPr lang="el-GR"/>
        </a:p>
      </dgm:t>
    </dgm:pt>
    <dgm:pt modelId="{0A99811F-8F76-4D0D-BBE9-59DB08838342}" type="pres">
      <dgm:prSet presAssocID="{C100B51F-9DD4-4FE2-A690-457497DA77FA}" presName="Name0" presStyleCnt="0">
        <dgm:presLayoutVars>
          <dgm:chPref val="1"/>
          <dgm:dir/>
          <dgm:animOne val="branch"/>
          <dgm:animLvl val="lvl"/>
          <dgm:resizeHandles/>
        </dgm:presLayoutVars>
      </dgm:prSet>
      <dgm:spPr/>
      <dgm:t>
        <a:bodyPr/>
        <a:lstStyle/>
        <a:p>
          <a:endParaRPr lang="el-GR"/>
        </a:p>
      </dgm:t>
    </dgm:pt>
    <dgm:pt modelId="{1486CD57-A9F3-448C-AC42-8271E990B2AA}" type="pres">
      <dgm:prSet presAssocID="{F5504353-5E49-4DCE-B302-72B70F973B72}" presName="vertOne" presStyleCnt="0"/>
      <dgm:spPr/>
    </dgm:pt>
    <dgm:pt modelId="{676FB15A-4265-4BDD-824A-412B69BD112A}" type="pres">
      <dgm:prSet presAssocID="{F5504353-5E49-4DCE-B302-72B70F973B72}" presName="txOne" presStyleLbl="node0" presStyleIdx="0" presStyleCnt="1">
        <dgm:presLayoutVars>
          <dgm:chPref val="3"/>
        </dgm:presLayoutVars>
      </dgm:prSet>
      <dgm:spPr/>
      <dgm:t>
        <a:bodyPr/>
        <a:lstStyle/>
        <a:p>
          <a:endParaRPr lang="el-GR"/>
        </a:p>
      </dgm:t>
    </dgm:pt>
    <dgm:pt modelId="{DEFDC9BC-DFF8-4605-8218-B70E013C43FF}" type="pres">
      <dgm:prSet presAssocID="{F5504353-5E49-4DCE-B302-72B70F973B72}" presName="parTransOne" presStyleCnt="0"/>
      <dgm:spPr/>
    </dgm:pt>
    <dgm:pt modelId="{5D23BCFC-573E-48B3-8B24-DFC6F2BD3DE1}" type="pres">
      <dgm:prSet presAssocID="{F5504353-5E49-4DCE-B302-72B70F973B72}" presName="horzOne" presStyleCnt="0"/>
      <dgm:spPr/>
    </dgm:pt>
    <dgm:pt modelId="{A6C8DE76-9B78-446C-BDEF-217FA7D2C6EC}" type="pres">
      <dgm:prSet presAssocID="{BE1B91F3-B5B0-4489-AEB9-5EDCCFCE38EE}" presName="vertTwo" presStyleCnt="0"/>
      <dgm:spPr/>
    </dgm:pt>
    <dgm:pt modelId="{9BBE924A-E031-4C88-ADF8-DF9A39A8415C}" type="pres">
      <dgm:prSet presAssocID="{BE1B91F3-B5B0-4489-AEB9-5EDCCFCE38EE}" presName="txTwo" presStyleLbl="node2" presStyleIdx="0" presStyleCnt="2">
        <dgm:presLayoutVars>
          <dgm:chPref val="3"/>
        </dgm:presLayoutVars>
      </dgm:prSet>
      <dgm:spPr/>
      <dgm:t>
        <a:bodyPr/>
        <a:lstStyle/>
        <a:p>
          <a:endParaRPr lang="el-GR"/>
        </a:p>
      </dgm:t>
    </dgm:pt>
    <dgm:pt modelId="{D8179BB9-71FD-41FA-92A5-DE3C93E4AE4F}" type="pres">
      <dgm:prSet presAssocID="{BE1B91F3-B5B0-4489-AEB9-5EDCCFCE38EE}" presName="parTransTwo" presStyleCnt="0"/>
      <dgm:spPr/>
    </dgm:pt>
    <dgm:pt modelId="{B16422EE-AB5B-4E95-89AF-FE619717FA52}" type="pres">
      <dgm:prSet presAssocID="{BE1B91F3-B5B0-4489-AEB9-5EDCCFCE38EE}" presName="horzTwo" presStyleCnt="0"/>
      <dgm:spPr/>
    </dgm:pt>
    <dgm:pt modelId="{EC42A22F-974B-40CD-B8E1-7482E7A99450}" type="pres">
      <dgm:prSet presAssocID="{7FCC4BCF-DD1F-4C48-BD74-AF661D72C6FB}" presName="vertThree" presStyleCnt="0"/>
      <dgm:spPr/>
    </dgm:pt>
    <dgm:pt modelId="{448481AF-7DBD-4139-83DF-081D23E40B25}" type="pres">
      <dgm:prSet presAssocID="{7FCC4BCF-DD1F-4C48-BD74-AF661D72C6FB}" presName="txThree" presStyleLbl="node3" presStyleIdx="0" presStyleCnt="2">
        <dgm:presLayoutVars>
          <dgm:chPref val="3"/>
        </dgm:presLayoutVars>
      </dgm:prSet>
      <dgm:spPr/>
      <dgm:t>
        <a:bodyPr/>
        <a:lstStyle/>
        <a:p>
          <a:endParaRPr lang="el-GR"/>
        </a:p>
      </dgm:t>
    </dgm:pt>
    <dgm:pt modelId="{BD0D9404-34FB-4278-A73C-6BC0472B610C}" type="pres">
      <dgm:prSet presAssocID="{7FCC4BCF-DD1F-4C48-BD74-AF661D72C6FB}" presName="parTransThree" presStyleCnt="0"/>
      <dgm:spPr/>
    </dgm:pt>
    <dgm:pt modelId="{CCC06450-872B-41EF-9BEB-85E6CFB8D145}" type="pres">
      <dgm:prSet presAssocID="{7FCC4BCF-DD1F-4C48-BD74-AF661D72C6FB}" presName="horzThree" presStyleCnt="0"/>
      <dgm:spPr/>
    </dgm:pt>
    <dgm:pt modelId="{C5825440-EBED-43F8-BE58-2428CFA15122}" type="pres">
      <dgm:prSet presAssocID="{292495EF-4748-4AF3-8111-07E079DC69A4}" presName="vertFour" presStyleCnt="0">
        <dgm:presLayoutVars>
          <dgm:chPref val="3"/>
        </dgm:presLayoutVars>
      </dgm:prSet>
      <dgm:spPr/>
    </dgm:pt>
    <dgm:pt modelId="{D7659186-9384-4E94-A670-1E12999FB494}" type="pres">
      <dgm:prSet presAssocID="{292495EF-4748-4AF3-8111-07E079DC69A4}" presName="txFour" presStyleLbl="node4" presStyleIdx="0" presStyleCnt="1" custLinFactNeighborX="357" custLinFactNeighborY="-1894">
        <dgm:presLayoutVars>
          <dgm:chPref val="3"/>
        </dgm:presLayoutVars>
      </dgm:prSet>
      <dgm:spPr/>
      <dgm:t>
        <a:bodyPr/>
        <a:lstStyle/>
        <a:p>
          <a:endParaRPr lang="el-GR"/>
        </a:p>
      </dgm:t>
    </dgm:pt>
    <dgm:pt modelId="{0BFE740F-4FF4-402D-92DD-709B257B1D7B}" type="pres">
      <dgm:prSet presAssocID="{292495EF-4748-4AF3-8111-07E079DC69A4}" presName="horzFour" presStyleCnt="0"/>
      <dgm:spPr/>
    </dgm:pt>
    <dgm:pt modelId="{2B613490-DAF4-4DBF-9C1E-802858A8ED51}" type="pres">
      <dgm:prSet presAssocID="{5DF7DDC7-D2CE-409A-8944-044909007D6E}" presName="sibSpaceThree" presStyleCnt="0"/>
      <dgm:spPr/>
    </dgm:pt>
    <dgm:pt modelId="{478E23EA-7ED8-48C1-814B-551510CB6E2E}" type="pres">
      <dgm:prSet presAssocID="{6E2B6B45-ACE6-4219-BFA5-1FB96A4AEEAA}" presName="vertThree" presStyleCnt="0"/>
      <dgm:spPr/>
    </dgm:pt>
    <dgm:pt modelId="{1A2EE6C9-29CA-401F-88F3-9A2804D7FCED}" type="pres">
      <dgm:prSet presAssocID="{6E2B6B45-ACE6-4219-BFA5-1FB96A4AEEAA}" presName="txThree" presStyleLbl="node3" presStyleIdx="1" presStyleCnt="2">
        <dgm:presLayoutVars>
          <dgm:chPref val="3"/>
        </dgm:presLayoutVars>
      </dgm:prSet>
      <dgm:spPr/>
      <dgm:t>
        <a:bodyPr/>
        <a:lstStyle/>
        <a:p>
          <a:endParaRPr lang="el-GR"/>
        </a:p>
      </dgm:t>
    </dgm:pt>
    <dgm:pt modelId="{A80FA521-1BE6-403F-9B95-076CC46A836C}" type="pres">
      <dgm:prSet presAssocID="{6E2B6B45-ACE6-4219-BFA5-1FB96A4AEEAA}" presName="horzThree" presStyleCnt="0"/>
      <dgm:spPr/>
    </dgm:pt>
    <dgm:pt modelId="{B1FCAD7B-FCE5-44DD-B22F-24F5DC64FF8E}" type="pres">
      <dgm:prSet presAssocID="{238D0B07-F96E-4577-BF2F-7B3BA2F9106F}" presName="sibSpaceTwo" presStyleCnt="0"/>
      <dgm:spPr/>
    </dgm:pt>
    <dgm:pt modelId="{1179BC79-6F64-4BD8-9DB7-BAD915C621AC}" type="pres">
      <dgm:prSet presAssocID="{165BA8D7-3645-4790-B710-AEC6292DD8CA}" presName="vertTwo" presStyleCnt="0"/>
      <dgm:spPr/>
    </dgm:pt>
    <dgm:pt modelId="{106F3529-AEB9-428F-8C87-51741D7D7178}" type="pres">
      <dgm:prSet presAssocID="{165BA8D7-3645-4790-B710-AEC6292DD8CA}" presName="txTwo" presStyleLbl="node2" presStyleIdx="1" presStyleCnt="2">
        <dgm:presLayoutVars>
          <dgm:chPref val="3"/>
        </dgm:presLayoutVars>
      </dgm:prSet>
      <dgm:spPr/>
      <dgm:t>
        <a:bodyPr/>
        <a:lstStyle/>
        <a:p>
          <a:endParaRPr lang="el-GR"/>
        </a:p>
      </dgm:t>
    </dgm:pt>
    <dgm:pt modelId="{3F6994F5-CC49-4F6F-BFB3-C6C9634A4BD2}" type="pres">
      <dgm:prSet presAssocID="{165BA8D7-3645-4790-B710-AEC6292DD8CA}" presName="horzTwo" presStyleCnt="0"/>
      <dgm:spPr/>
    </dgm:pt>
  </dgm:ptLst>
  <dgm:cxnLst>
    <dgm:cxn modelId="{359A61D9-E8E4-4A10-8FEB-7782DF5C98AD}" type="presOf" srcId="{6E2B6B45-ACE6-4219-BFA5-1FB96A4AEEAA}" destId="{1A2EE6C9-29CA-401F-88F3-9A2804D7FCED}" srcOrd="0" destOrd="0" presId="urn:microsoft.com/office/officeart/2005/8/layout/hierarchy4"/>
    <dgm:cxn modelId="{FA7DBA98-A7C5-4C94-8CFD-7377428220C9}" srcId="{BE1B91F3-B5B0-4489-AEB9-5EDCCFCE38EE}" destId="{6E2B6B45-ACE6-4219-BFA5-1FB96A4AEEAA}" srcOrd="1" destOrd="0" parTransId="{2E8E5A63-F5B9-4748-AFA3-791193118C2C}" sibTransId="{5C85D5D3-E404-4B74-825F-46B0D056BBC1}"/>
    <dgm:cxn modelId="{ACE4EC4D-38AA-493B-8DF0-8CD423F90922}" type="presOf" srcId="{BE1B91F3-B5B0-4489-AEB9-5EDCCFCE38EE}" destId="{9BBE924A-E031-4C88-ADF8-DF9A39A8415C}" srcOrd="0" destOrd="0" presId="urn:microsoft.com/office/officeart/2005/8/layout/hierarchy4"/>
    <dgm:cxn modelId="{AE49F55E-3835-4E08-AE21-1BF3D4DF2C91}" type="presOf" srcId="{F5504353-5E49-4DCE-B302-72B70F973B72}" destId="{676FB15A-4265-4BDD-824A-412B69BD112A}" srcOrd="0" destOrd="0" presId="urn:microsoft.com/office/officeart/2005/8/layout/hierarchy4"/>
    <dgm:cxn modelId="{86D0A7F0-D8F0-4B90-B4EB-1BEA6EF36F11}" srcId="{7FCC4BCF-DD1F-4C48-BD74-AF661D72C6FB}" destId="{292495EF-4748-4AF3-8111-07E079DC69A4}" srcOrd="0" destOrd="0" parTransId="{6E00E842-1CF0-4D15-9D0A-BA0B23CBB3C8}" sibTransId="{985E615E-2CDD-4A35-9D5B-34AB28851FA8}"/>
    <dgm:cxn modelId="{39883B55-571A-4EA8-86CE-EC3EB1DB4371}" type="presOf" srcId="{165BA8D7-3645-4790-B710-AEC6292DD8CA}" destId="{106F3529-AEB9-428F-8C87-51741D7D7178}" srcOrd="0" destOrd="0" presId="urn:microsoft.com/office/officeart/2005/8/layout/hierarchy4"/>
    <dgm:cxn modelId="{917078C0-7943-4221-BAF8-D8C9B79700C7}" srcId="{F5504353-5E49-4DCE-B302-72B70F973B72}" destId="{BE1B91F3-B5B0-4489-AEB9-5EDCCFCE38EE}" srcOrd="0" destOrd="0" parTransId="{914F71D6-FF8E-434F-BF6E-70446361E019}" sibTransId="{238D0B07-F96E-4577-BF2F-7B3BA2F9106F}"/>
    <dgm:cxn modelId="{85EE15AF-0151-4341-8B74-9099ECBF81EA}" srcId="{BE1B91F3-B5B0-4489-AEB9-5EDCCFCE38EE}" destId="{7FCC4BCF-DD1F-4C48-BD74-AF661D72C6FB}" srcOrd="0" destOrd="0" parTransId="{C0C7150B-E56F-4D2D-AD05-49B888A5823F}" sibTransId="{5DF7DDC7-D2CE-409A-8944-044909007D6E}"/>
    <dgm:cxn modelId="{941C108A-864F-4CEF-BDAD-C11ED3CBE392}" type="presOf" srcId="{C100B51F-9DD4-4FE2-A690-457497DA77FA}" destId="{0A99811F-8F76-4D0D-BBE9-59DB08838342}" srcOrd="0" destOrd="0" presId="urn:microsoft.com/office/officeart/2005/8/layout/hierarchy4"/>
    <dgm:cxn modelId="{914B7125-7583-4EAE-AFE0-90D88309F40B}" type="presOf" srcId="{7FCC4BCF-DD1F-4C48-BD74-AF661D72C6FB}" destId="{448481AF-7DBD-4139-83DF-081D23E40B25}" srcOrd="0" destOrd="0" presId="urn:microsoft.com/office/officeart/2005/8/layout/hierarchy4"/>
    <dgm:cxn modelId="{78B564A3-E3FA-4527-B33A-8A549E749361}" srcId="{C100B51F-9DD4-4FE2-A690-457497DA77FA}" destId="{F5504353-5E49-4DCE-B302-72B70F973B72}" srcOrd="0" destOrd="0" parTransId="{672D5D44-CAA9-4110-A921-056FBE970C9A}" sibTransId="{4576FE59-1919-4163-A1CD-E2C8AB7E8F21}"/>
    <dgm:cxn modelId="{B97C920F-D991-456A-9168-6500D82DD415}" type="presOf" srcId="{292495EF-4748-4AF3-8111-07E079DC69A4}" destId="{D7659186-9384-4E94-A670-1E12999FB494}" srcOrd="0" destOrd="0" presId="urn:microsoft.com/office/officeart/2005/8/layout/hierarchy4"/>
    <dgm:cxn modelId="{6A5DB261-6881-4C4F-AFA0-DDBE8FFD200F}" srcId="{F5504353-5E49-4DCE-B302-72B70F973B72}" destId="{165BA8D7-3645-4790-B710-AEC6292DD8CA}" srcOrd="1" destOrd="0" parTransId="{B70CA538-BE0D-4F87-9DC8-B8B619E61491}" sibTransId="{B15BFAE9-ADD5-463B-8603-4C29F0429BE6}"/>
    <dgm:cxn modelId="{C864B53B-6842-4FE0-A0FD-77C78699417F}" type="presParOf" srcId="{0A99811F-8F76-4D0D-BBE9-59DB08838342}" destId="{1486CD57-A9F3-448C-AC42-8271E990B2AA}" srcOrd="0" destOrd="0" presId="urn:microsoft.com/office/officeart/2005/8/layout/hierarchy4"/>
    <dgm:cxn modelId="{485BD751-2BA9-4BFC-9245-22731CECD06E}" type="presParOf" srcId="{1486CD57-A9F3-448C-AC42-8271E990B2AA}" destId="{676FB15A-4265-4BDD-824A-412B69BD112A}" srcOrd="0" destOrd="0" presId="urn:microsoft.com/office/officeart/2005/8/layout/hierarchy4"/>
    <dgm:cxn modelId="{9EA47C6F-DE73-49CA-BBE4-1F61CCD9BA18}" type="presParOf" srcId="{1486CD57-A9F3-448C-AC42-8271E990B2AA}" destId="{DEFDC9BC-DFF8-4605-8218-B70E013C43FF}" srcOrd="1" destOrd="0" presId="urn:microsoft.com/office/officeart/2005/8/layout/hierarchy4"/>
    <dgm:cxn modelId="{63CAE2CF-ECBA-4EA5-A644-D83C6E6344B4}" type="presParOf" srcId="{1486CD57-A9F3-448C-AC42-8271E990B2AA}" destId="{5D23BCFC-573E-48B3-8B24-DFC6F2BD3DE1}" srcOrd="2" destOrd="0" presId="urn:microsoft.com/office/officeart/2005/8/layout/hierarchy4"/>
    <dgm:cxn modelId="{ECEF9BC5-757D-4432-8AAF-17D2B60224F3}" type="presParOf" srcId="{5D23BCFC-573E-48B3-8B24-DFC6F2BD3DE1}" destId="{A6C8DE76-9B78-446C-BDEF-217FA7D2C6EC}" srcOrd="0" destOrd="0" presId="urn:microsoft.com/office/officeart/2005/8/layout/hierarchy4"/>
    <dgm:cxn modelId="{0FA3EB1B-C647-43AF-9D4C-EECA73491823}" type="presParOf" srcId="{A6C8DE76-9B78-446C-BDEF-217FA7D2C6EC}" destId="{9BBE924A-E031-4C88-ADF8-DF9A39A8415C}" srcOrd="0" destOrd="0" presId="urn:microsoft.com/office/officeart/2005/8/layout/hierarchy4"/>
    <dgm:cxn modelId="{60160A19-2810-45CA-834A-9E74730016C4}" type="presParOf" srcId="{A6C8DE76-9B78-446C-BDEF-217FA7D2C6EC}" destId="{D8179BB9-71FD-41FA-92A5-DE3C93E4AE4F}" srcOrd="1" destOrd="0" presId="urn:microsoft.com/office/officeart/2005/8/layout/hierarchy4"/>
    <dgm:cxn modelId="{7DBC61EE-715F-48D5-9F0D-E9C335B570B7}" type="presParOf" srcId="{A6C8DE76-9B78-446C-BDEF-217FA7D2C6EC}" destId="{B16422EE-AB5B-4E95-89AF-FE619717FA52}" srcOrd="2" destOrd="0" presId="urn:microsoft.com/office/officeart/2005/8/layout/hierarchy4"/>
    <dgm:cxn modelId="{14A4A140-2E28-4420-BD20-332FE4916659}" type="presParOf" srcId="{B16422EE-AB5B-4E95-89AF-FE619717FA52}" destId="{EC42A22F-974B-40CD-B8E1-7482E7A99450}" srcOrd="0" destOrd="0" presId="urn:microsoft.com/office/officeart/2005/8/layout/hierarchy4"/>
    <dgm:cxn modelId="{B3880212-2E17-4F4E-83FE-1BFB8F05B21C}" type="presParOf" srcId="{EC42A22F-974B-40CD-B8E1-7482E7A99450}" destId="{448481AF-7DBD-4139-83DF-081D23E40B25}" srcOrd="0" destOrd="0" presId="urn:microsoft.com/office/officeart/2005/8/layout/hierarchy4"/>
    <dgm:cxn modelId="{6A2F5873-4091-4137-8E60-98EDA05EA06D}" type="presParOf" srcId="{EC42A22F-974B-40CD-B8E1-7482E7A99450}" destId="{BD0D9404-34FB-4278-A73C-6BC0472B610C}" srcOrd="1" destOrd="0" presId="urn:microsoft.com/office/officeart/2005/8/layout/hierarchy4"/>
    <dgm:cxn modelId="{AF379AA6-96C3-439F-8AD3-71161F39D0A9}" type="presParOf" srcId="{EC42A22F-974B-40CD-B8E1-7482E7A99450}" destId="{CCC06450-872B-41EF-9BEB-85E6CFB8D145}" srcOrd="2" destOrd="0" presId="urn:microsoft.com/office/officeart/2005/8/layout/hierarchy4"/>
    <dgm:cxn modelId="{76E0664F-01D5-4E58-AFF4-5226B958E7DE}" type="presParOf" srcId="{CCC06450-872B-41EF-9BEB-85E6CFB8D145}" destId="{C5825440-EBED-43F8-BE58-2428CFA15122}" srcOrd="0" destOrd="0" presId="urn:microsoft.com/office/officeart/2005/8/layout/hierarchy4"/>
    <dgm:cxn modelId="{07A401E6-D175-4E07-B52C-175FBF057FA4}" type="presParOf" srcId="{C5825440-EBED-43F8-BE58-2428CFA15122}" destId="{D7659186-9384-4E94-A670-1E12999FB494}" srcOrd="0" destOrd="0" presId="urn:microsoft.com/office/officeart/2005/8/layout/hierarchy4"/>
    <dgm:cxn modelId="{850A7378-2656-41E9-B973-7E3F12C330A7}" type="presParOf" srcId="{C5825440-EBED-43F8-BE58-2428CFA15122}" destId="{0BFE740F-4FF4-402D-92DD-709B257B1D7B}" srcOrd="1" destOrd="0" presId="urn:microsoft.com/office/officeart/2005/8/layout/hierarchy4"/>
    <dgm:cxn modelId="{891D2F7E-ACD4-44E1-B3BC-F9F7877D5AB0}" type="presParOf" srcId="{B16422EE-AB5B-4E95-89AF-FE619717FA52}" destId="{2B613490-DAF4-4DBF-9C1E-802858A8ED51}" srcOrd="1" destOrd="0" presId="urn:microsoft.com/office/officeart/2005/8/layout/hierarchy4"/>
    <dgm:cxn modelId="{DEFBCE85-EA8A-44F5-A24F-128C4C45B1C8}" type="presParOf" srcId="{B16422EE-AB5B-4E95-89AF-FE619717FA52}" destId="{478E23EA-7ED8-48C1-814B-551510CB6E2E}" srcOrd="2" destOrd="0" presId="urn:microsoft.com/office/officeart/2005/8/layout/hierarchy4"/>
    <dgm:cxn modelId="{1AD97B09-AC8B-46C2-BDD1-0A0313D2C890}" type="presParOf" srcId="{478E23EA-7ED8-48C1-814B-551510CB6E2E}" destId="{1A2EE6C9-29CA-401F-88F3-9A2804D7FCED}" srcOrd="0" destOrd="0" presId="urn:microsoft.com/office/officeart/2005/8/layout/hierarchy4"/>
    <dgm:cxn modelId="{47E10B48-9AAE-4187-94F4-77E78FED2601}" type="presParOf" srcId="{478E23EA-7ED8-48C1-814B-551510CB6E2E}" destId="{A80FA521-1BE6-403F-9B95-076CC46A836C}" srcOrd="1" destOrd="0" presId="urn:microsoft.com/office/officeart/2005/8/layout/hierarchy4"/>
    <dgm:cxn modelId="{66C2F414-33EF-4DA3-8A5C-DFEF4649A804}" type="presParOf" srcId="{5D23BCFC-573E-48B3-8B24-DFC6F2BD3DE1}" destId="{B1FCAD7B-FCE5-44DD-B22F-24F5DC64FF8E}" srcOrd="1" destOrd="0" presId="urn:microsoft.com/office/officeart/2005/8/layout/hierarchy4"/>
    <dgm:cxn modelId="{36EAFDB6-5D04-4487-B418-9EFC104753D5}" type="presParOf" srcId="{5D23BCFC-573E-48B3-8B24-DFC6F2BD3DE1}" destId="{1179BC79-6F64-4BD8-9DB7-BAD915C621AC}" srcOrd="2" destOrd="0" presId="urn:microsoft.com/office/officeart/2005/8/layout/hierarchy4"/>
    <dgm:cxn modelId="{77D01C8B-F583-4935-A243-5828114283D7}" type="presParOf" srcId="{1179BC79-6F64-4BD8-9DB7-BAD915C621AC}" destId="{106F3529-AEB9-428F-8C87-51741D7D7178}" srcOrd="0" destOrd="0" presId="urn:microsoft.com/office/officeart/2005/8/layout/hierarchy4"/>
    <dgm:cxn modelId="{7D347BB1-0971-462E-A700-2496E0ED3135}" type="presParOf" srcId="{1179BC79-6F64-4BD8-9DB7-BAD915C621AC}" destId="{3F6994F5-CC49-4F6F-BFB3-C6C9634A4BD2}"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DB1BC5C5-7E36-4BD2-814F-EDF4B7A94FB1}" type="datetimeFigureOut">
              <a:rPr lang="el-GR" smtClean="0"/>
              <a:t>9/1/2020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B1BC5C5-7E36-4BD2-814F-EDF4B7A94FB1}" type="datetimeFigureOut">
              <a:rPr lang="el-GR" smtClean="0"/>
              <a:t>9/1/2020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B1BC5C5-7E36-4BD2-814F-EDF4B7A94FB1}" type="datetimeFigureOut">
              <a:rPr lang="el-GR" smtClean="0"/>
              <a:t>9/1/2020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DB1BC5C5-7E36-4BD2-814F-EDF4B7A94FB1}" type="datetimeFigureOut">
              <a:rPr lang="el-GR" smtClean="0"/>
              <a:t>9/1/2020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DB1BC5C5-7E36-4BD2-814F-EDF4B7A94FB1}" type="datetimeFigureOut">
              <a:rPr lang="el-GR" smtClean="0"/>
              <a:t>9/1/2020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DB1BC5C5-7E36-4BD2-814F-EDF4B7A94FB1}" type="datetimeFigureOut">
              <a:rPr lang="el-GR" smtClean="0"/>
              <a:t>9/1/2020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Date Placeholder 6"/>
          <p:cNvSpPr>
            <a:spLocks noGrp="1"/>
          </p:cNvSpPr>
          <p:nvPr>
            <p:ph type="dt" sz="half" idx="10"/>
          </p:nvPr>
        </p:nvSpPr>
        <p:spPr/>
        <p:txBody>
          <a:bodyPr/>
          <a:lstStyle/>
          <a:p>
            <a:fld id="{DB1BC5C5-7E36-4BD2-814F-EDF4B7A94FB1}" type="datetimeFigureOut">
              <a:rPr lang="el-GR" smtClean="0"/>
              <a:t>9/1/2020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DB1BC5C5-7E36-4BD2-814F-EDF4B7A94FB1}" type="datetimeFigureOut">
              <a:rPr lang="el-GR" smtClean="0"/>
              <a:t>9/1/2020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BC5C5-7E36-4BD2-814F-EDF4B7A94FB1}" type="datetimeFigureOut">
              <a:rPr lang="el-GR" smtClean="0"/>
              <a:t>9/1/2020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27331D2-B722-44BD-AD9E-4019CE70E80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l-GR" smtClean="0"/>
              <a:t>Στυλ κύριου τίτλου</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B1BC5C5-7E36-4BD2-814F-EDF4B7A94FB1}" type="datetimeFigureOut">
              <a:rPr lang="el-GR" smtClean="0"/>
              <a:t>9/1/2020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27331D2-B722-44BD-AD9E-4019CE70E804}" type="slidenum">
              <a:rPr lang="el-GR" smtClean="0"/>
              <a:t>‹#›</a:t>
            </a:fld>
            <a:endParaRPr lang="el-GR"/>
          </a:p>
        </p:txBody>
      </p:sp>
      <p:sp>
        <p:nvSpPr>
          <p:cNvPr id="9" name="Content Placeholder 8"/>
          <p:cNvSpPr>
            <a:spLocks noGrp="1"/>
          </p:cNvSpPr>
          <p:nvPr>
            <p:ph sz="quarter" idx="13"/>
          </p:nvPr>
        </p:nvSpPr>
        <p:spPr>
          <a:xfrm>
            <a:off x="304800" y="381000"/>
            <a:ext cx="7772400" cy="494284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l-GR" smtClean="0"/>
              <a:t>Στυλ κύριου τίτλου</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8" name="Date Placeholder 7"/>
          <p:cNvSpPr>
            <a:spLocks noGrp="1"/>
          </p:cNvSpPr>
          <p:nvPr>
            <p:ph type="dt" sz="half" idx="10"/>
          </p:nvPr>
        </p:nvSpPr>
        <p:spPr/>
        <p:txBody>
          <a:bodyPr/>
          <a:lstStyle/>
          <a:p>
            <a:fld id="{DB1BC5C5-7E36-4BD2-814F-EDF4B7A94FB1}" type="datetimeFigureOut">
              <a:rPr lang="el-GR" smtClean="0"/>
              <a:t>9/1/2020</a:t>
            </a:fld>
            <a:endParaRPr lang="el-GR"/>
          </a:p>
        </p:txBody>
      </p:sp>
      <p:sp>
        <p:nvSpPr>
          <p:cNvPr id="9" name="Slide Number Placeholder 8"/>
          <p:cNvSpPr>
            <a:spLocks noGrp="1"/>
          </p:cNvSpPr>
          <p:nvPr>
            <p:ph type="sldNum" sz="quarter" idx="11"/>
          </p:nvPr>
        </p:nvSpPr>
        <p:spPr/>
        <p:txBody>
          <a:bodyPr/>
          <a:lstStyle/>
          <a:p>
            <a:fld id="{E27331D2-B722-44BD-AD9E-4019CE70E804}"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E27331D2-B722-44BD-AD9E-4019CE70E804}" type="slidenum">
              <a:rPr lang="el-GR" smtClean="0"/>
              <a:t>‹#›</a:t>
            </a:fld>
            <a:endParaRPr lang="el-G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l-G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B1BC5C5-7E36-4BD2-814F-EDF4B7A94FB1}" type="datetimeFigureOut">
              <a:rPr lang="el-GR" smtClean="0"/>
              <a:t>9/1/2020</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1268760"/>
            <a:ext cx="7414592" cy="2376264"/>
          </a:xfrm>
        </p:spPr>
        <p:txBody>
          <a:bodyPr>
            <a:noAutofit/>
          </a:bodyPr>
          <a:lstStyle/>
          <a:p>
            <a:pPr algn="ctr"/>
            <a:r>
              <a:rPr lang="en-US" sz="3200" b="1" dirty="0" smtClean="0">
                <a:latin typeface="Constantia" panose="02030602050306030303" pitchFamily="18" charset="0"/>
              </a:rPr>
              <a:t/>
            </a:r>
            <a:br>
              <a:rPr lang="en-US" sz="3200" b="1" dirty="0" smtClean="0">
                <a:latin typeface="Constantia" panose="02030602050306030303" pitchFamily="18" charset="0"/>
              </a:rPr>
            </a:br>
            <a:r>
              <a:rPr lang="en-US" sz="3200" b="1" dirty="0">
                <a:latin typeface="Constantia" panose="02030602050306030303" pitchFamily="18" charset="0"/>
              </a:rPr>
              <a:t/>
            </a:r>
            <a:br>
              <a:rPr lang="en-US" sz="3200" b="1" dirty="0">
                <a:latin typeface="Constantia" panose="02030602050306030303" pitchFamily="18" charset="0"/>
              </a:rPr>
            </a:br>
            <a:r>
              <a:rPr lang="en-US" sz="3200" b="1" dirty="0" smtClean="0">
                <a:latin typeface="Constantia" panose="02030602050306030303" pitchFamily="18" charset="0"/>
              </a:rPr>
              <a:t/>
            </a:r>
            <a:br>
              <a:rPr lang="en-US" sz="3200" b="1" dirty="0" smtClean="0">
                <a:latin typeface="Constantia" panose="02030602050306030303" pitchFamily="18" charset="0"/>
              </a:rPr>
            </a:br>
            <a:r>
              <a:rPr lang="el-GR" sz="3200" b="1" dirty="0" smtClean="0">
                <a:latin typeface="Constantia" panose="02030602050306030303" pitchFamily="18" charset="0"/>
              </a:rPr>
              <a:t/>
            </a:r>
            <a:br>
              <a:rPr lang="el-GR" sz="3200" b="1" dirty="0" smtClean="0">
                <a:latin typeface="Constantia" panose="02030602050306030303" pitchFamily="18" charset="0"/>
              </a:rPr>
            </a:br>
            <a:r>
              <a:rPr lang="el-GR" sz="3200" b="1" dirty="0">
                <a:latin typeface="Constantia" panose="02030602050306030303" pitchFamily="18" charset="0"/>
              </a:rPr>
              <a:t/>
            </a:r>
            <a:br>
              <a:rPr lang="el-GR" sz="3200" b="1" dirty="0">
                <a:latin typeface="Constantia" panose="02030602050306030303" pitchFamily="18" charset="0"/>
              </a:rPr>
            </a:br>
            <a:r>
              <a:rPr lang="el-GR" sz="3200" b="1" dirty="0" smtClean="0">
                <a:latin typeface="Constantia" panose="02030602050306030303" pitchFamily="18" charset="0"/>
              </a:rPr>
              <a:t/>
            </a:r>
            <a:br>
              <a:rPr lang="el-GR" sz="3200" b="1" dirty="0" smtClean="0">
                <a:latin typeface="Constantia" panose="02030602050306030303" pitchFamily="18" charset="0"/>
              </a:rPr>
            </a:br>
            <a:r>
              <a:rPr lang="en-US" sz="3200" b="1" dirty="0" smtClean="0">
                <a:latin typeface="Constantia" panose="02030602050306030303" pitchFamily="18" charset="0"/>
              </a:rPr>
              <a:t>Marco  </a:t>
            </a:r>
            <a:r>
              <a:rPr lang="en-US" sz="3200" b="1" dirty="0" err="1" smtClean="0">
                <a:latin typeface="Constantia" panose="02030602050306030303" pitchFamily="18" charset="0"/>
              </a:rPr>
              <a:t>Fantuzzi</a:t>
            </a:r>
            <a:r>
              <a:rPr lang="en-US" sz="3200" b="1" dirty="0" smtClean="0">
                <a:latin typeface="Constantia" panose="02030602050306030303" pitchFamily="18" charset="0"/>
              </a:rPr>
              <a:t> -  Christos </a:t>
            </a:r>
            <a:r>
              <a:rPr lang="en-US" sz="3200" b="1" dirty="0" err="1" smtClean="0">
                <a:latin typeface="Constantia" panose="02030602050306030303" pitchFamily="18" charset="0"/>
              </a:rPr>
              <a:t>Tsagalis</a:t>
            </a:r>
            <a:r>
              <a:rPr lang="en-US" sz="3200" b="1" dirty="0" smtClean="0">
                <a:latin typeface="Constantia" panose="02030602050306030303" pitchFamily="18" charset="0"/>
              </a:rPr>
              <a:t/>
            </a:r>
            <a:br>
              <a:rPr lang="en-US" sz="3200" b="1" dirty="0" smtClean="0">
                <a:latin typeface="Constantia" panose="02030602050306030303" pitchFamily="18" charset="0"/>
              </a:rPr>
            </a:br>
            <a:r>
              <a:rPr lang="en-US" sz="3200" b="1" dirty="0" smtClean="0">
                <a:latin typeface="Constantia" panose="02030602050306030303" pitchFamily="18" charset="0"/>
              </a:rPr>
              <a:t/>
            </a:r>
            <a:br>
              <a:rPr lang="en-US" sz="3200" b="1" dirty="0" smtClean="0">
                <a:latin typeface="Constantia" panose="02030602050306030303" pitchFamily="18" charset="0"/>
              </a:rPr>
            </a:br>
            <a:r>
              <a:rPr lang="en-US" sz="3200" b="1" i="1" dirty="0" smtClean="0">
                <a:latin typeface="Constantia" panose="02030602050306030303" pitchFamily="18" charset="0"/>
              </a:rPr>
              <a:t>The Greek Epic Cycle and its ancient reception</a:t>
            </a:r>
            <a:endParaRPr lang="el-GR" sz="3200" b="1" i="1" dirty="0">
              <a:latin typeface="Constantia" panose="02030602050306030303" pitchFamily="18" charset="0"/>
            </a:endParaRPr>
          </a:p>
        </p:txBody>
      </p:sp>
      <p:sp>
        <p:nvSpPr>
          <p:cNvPr id="3" name="Υπότιτλος 2"/>
          <p:cNvSpPr>
            <a:spLocks noGrp="1"/>
          </p:cNvSpPr>
          <p:nvPr>
            <p:ph type="subTitle" idx="1"/>
          </p:nvPr>
        </p:nvSpPr>
        <p:spPr>
          <a:xfrm>
            <a:off x="1371600" y="4293096"/>
            <a:ext cx="6400800" cy="1512168"/>
          </a:xfrm>
        </p:spPr>
        <p:txBody>
          <a:bodyPr>
            <a:normAutofit/>
          </a:bodyPr>
          <a:lstStyle/>
          <a:p>
            <a:pPr algn="ctr"/>
            <a:r>
              <a:rPr lang="el-GR" sz="2400" b="1" dirty="0" smtClean="0">
                <a:solidFill>
                  <a:schemeClr val="tx1"/>
                </a:solidFill>
                <a:latin typeface="Constantia" panose="02030602050306030303" pitchFamily="18" charset="0"/>
              </a:rPr>
              <a:t>ΠΑΡΟΥΣΙΑΣΗ </a:t>
            </a:r>
            <a:r>
              <a:rPr lang="en-US" sz="2400" b="1" dirty="0" smtClean="0">
                <a:solidFill>
                  <a:schemeClr val="tx1"/>
                </a:solidFill>
                <a:latin typeface="Constantia" panose="02030602050306030303" pitchFamily="18" charset="0"/>
              </a:rPr>
              <a:t> </a:t>
            </a:r>
            <a:r>
              <a:rPr lang="el-GR" sz="2400" b="1" dirty="0" smtClean="0">
                <a:solidFill>
                  <a:schemeClr val="tx1"/>
                </a:solidFill>
                <a:latin typeface="Constantia" panose="02030602050306030303" pitchFamily="18" charset="0"/>
              </a:rPr>
              <a:t>ΕΙΣΑΓΩΓΗΣ:</a:t>
            </a:r>
          </a:p>
          <a:p>
            <a:pPr algn="ctr"/>
            <a:r>
              <a:rPr lang="el-GR" sz="2400" b="1" dirty="0" smtClean="0">
                <a:solidFill>
                  <a:schemeClr val="tx1"/>
                </a:solidFill>
                <a:latin typeface="Constantia" panose="02030602050306030303" pitchFamily="18" charset="0"/>
              </a:rPr>
              <a:t>ΜΠΑΡΛΟΥ </a:t>
            </a:r>
            <a:r>
              <a:rPr lang="en-US" sz="2400" b="1" dirty="0" smtClean="0">
                <a:solidFill>
                  <a:schemeClr val="tx1"/>
                </a:solidFill>
                <a:latin typeface="Constantia" panose="02030602050306030303" pitchFamily="18" charset="0"/>
              </a:rPr>
              <a:t> </a:t>
            </a:r>
            <a:r>
              <a:rPr lang="el-GR" sz="2400" b="1" dirty="0" smtClean="0">
                <a:solidFill>
                  <a:schemeClr val="tx1"/>
                </a:solidFill>
                <a:latin typeface="Constantia" panose="02030602050306030303" pitchFamily="18" charset="0"/>
              </a:rPr>
              <a:t>ΓΑΡΥΦΑΛΙΑ</a:t>
            </a:r>
            <a:endParaRPr lang="el-GR" sz="2400" b="1" dirty="0">
              <a:solidFill>
                <a:schemeClr val="tx1"/>
              </a:solidFill>
              <a:latin typeface="Constantia" panose="02030602050306030303" pitchFamily="18" charset="0"/>
            </a:endParaRPr>
          </a:p>
        </p:txBody>
      </p:sp>
    </p:spTree>
    <p:extLst>
      <p:ext uri="{BB962C8B-B14F-4D97-AF65-F5344CB8AC3E}">
        <p14:creationId xmlns:p14="http://schemas.microsoft.com/office/powerpoint/2010/main" val="2213373447"/>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n-US" sz="3200" b="1" dirty="0" smtClean="0"/>
              <a:t>scholia </a:t>
            </a:r>
            <a:r>
              <a:rPr lang="en-US" sz="3200" b="1" dirty="0" err="1" smtClean="0"/>
              <a:t>parisina</a:t>
            </a:r>
            <a:r>
              <a:rPr lang="en-US" sz="3200" b="1" dirty="0" smtClean="0"/>
              <a:t> </a:t>
            </a:r>
            <a:r>
              <a:rPr lang="el-GR" sz="3200" b="1" dirty="0" smtClean="0"/>
              <a:t>– το τέλος της </a:t>
            </a:r>
            <a:r>
              <a:rPr lang="el-GR" sz="3200" b="1" i="1" dirty="0" smtClean="0"/>
              <a:t>Τηλεγονίας</a:t>
            </a:r>
            <a:endParaRPr lang="el-GR" sz="3200" b="1" i="1" dirty="0"/>
          </a:p>
        </p:txBody>
      </p:sp>
      <p:sp>
        <p:nvSpPr>
          <p:cNvPr id="3" name="Θέση περιεχομένου 2"/>
          <p:cNvSpPr>
            <a:spLocks noGrp="1"/>
          </p:cNvSpPr>
          <p:nvPr>
            <p:ph idx="1"/>
          </p:nvPr>
        </p:nvSpPr>
        <p:spPr>
          <a:xfrm>
            <a:off x="457200" y="1340768"/>
            <a:ext cx="7715200" cy="4896544"/>
          </a:xfrm>
        </p:spPr>
        <p:txBody>
          <a:bodyPr>
            <a:normAutofit fontScale="47500" lnSpcReduction="20000"/>
          </a:bodyPr>
          <a:lstStyle/>
          <a:p>
            <a:pPr algn="just"/>
            <a:endParaRPr lang="el-GR" dirty="0" smtClean="0"/>
          </a:p>
          <a:p>
            <a:pPr algn="just"/>
            <a:r>
              <a:rPr lang="el-GR" sz="3800" dirty="0" smtClean="0"/>
              <a:t>Αναφέρονται στον τελευταίο στίχο των </a:t>
            </a:r>
            <a:r>
              <a:rPr lang="el-GR" sz="3800" i="1" dirty="0" smtClean="0"/>
              <a:t>Αργοναυτικών </a:t>
            </a:r>
            <a:r>
              <a:rPr lang="el-GR" sz="3800" dirty="0" smtClean="0"/>
              <a:t>του Απολλώνιου και δηλώνουν ότι οι Αργοναύτες που επιστρέφουν στην Ιωλκό συμπλήρωσαν έναν κύκλο.</a:t>
            </a:r>
          </a:p>
          <a:p>
            <a:pPr algn="just"/>
            <a:r>
              <a:rPr lang="en-US" sz="3800" i="1" dirty="0" smtClean="0"/>
              <a:t>ὅθεν </a:t>
            </a:r>
            <a:r>
              <a:rPr lang="en-US" sz="3800" i="1" dirty="0" err="1"/>
              <a:t>οὖν</a:t>
            </a:r>
            <a:r>
              <a:rPr lang="en-US" sz="3800" i="1" dirty="0"/>
              <a:t> </a:t>
            </a:r>
            <a:r>
              <a:rPr lang="en-US" sz="3800" i="1" dirty="0" err="1"/>
              <a:t>ἀνήχθησ</a:t>
            </a:r>
            <a:r>
              <a:rPr lang="en-US" sz="3800" i="1" dirty="0"/>
              <a:t>αν τὴν ἀρχὴν οἱ ἥρωες εἰς </a:t>
            </a:r>
            <a:r>
              <a:rPr lang="en-US" sz="3800" i="1" dirty="0" smtClean="0"/>
              <a:t>Σκυθίαν</a:t>
            </a:r>
            <a:r>
              <a:rPr lang="el-GR" sz="3800" i="1" dirty="0" smtClean="0"/>
              <a:t> </a:t>
            </a:r>
            <a:r>
              <a:rPr lang="en-US" sz="3800" i="1" dirty="0" smtClean="0"/>
              <a:t>ἐπὶ </a:t>
            </a:r>
            <a:r>
              <a:rPr lang="en-US" sz="3800" i="1" dirty="0"/>
              <a:t>τὸ </a:t>
            </a:r>
            <a:r>
              <a:rPr lang="en-US" sz="3800" i="1" dirty="0" err="1"/>
              <a:t>δέρ</a:t>
            </a:r>
            <a:r>
              <a:rPr lang="en-US" sz="3800" i="1" dirty="0"/>
              <a:t>ας ἀποπλεύσαντες, ἐκεῖσε </a:t>
            </a:r>
            <a:r>
              <a:rPr lang="en-US" sz="3800" b="1" i="1" u="sng" dirty="0"/>
              <a:t>ὥσπερ διά τινος κύκλου </a:t>
            </a:r>
            <a:r>
              <a:rPr lang="en-US" sz="3800" i="1" dirty="0" smtClean="0"/>
              <a:t>κατήχθησαν</a:t>
            </a:r>
            <a:r>
              <a:rPr lang="el-GR" sz="3800" i="1" dirty="0" smtClean="0"/>
              <a:t> </a:t>
            </a:r>
            <a:r>
              <a:rPr lang="en-US" sz="3800" i="1" dirty="0" smtClean="0"/>
              <a:t>ἐπα</a:t>
            </a:r>
            <a:r>
              <a:rPr lang="en-US" sz="3800" i="1" dirty="0" err="1" smtClean="0"/>
              <a:t>νελθόντες</a:t>
            </a:r>
            <a:endParaRPr lang="el-GR" sz="3800" i="1" dirty="0" smtClean="0"/>
          </a:p>
          <a:p>
            <a:pPr algn="just"/>
            <a:r>
              <a:rPr lang="el-GR" sz="3800" dirty="0" smtClean="0"/>
              <a:t>Εδώ, ο όρος </a:t>
            </a:r>
            <a:r>
              <a:rPr lang="el-GR" sz="3800" i="1" dirty="0" smtClean="0"/>
              <a:t>κύκλος </a:t>
            </a:r>
            <a:r>
              <a:rPr lang="el-GR" sz="3800" dirty="0" smtClean="0"/>
              <a:t>αναφέρεται στο εξωτερικό σχήμα του έπους των Αργοναυτών , το οποίο αποκαλείται κυκλικό, επειδή οι Αργοναύτες επέστρεψαν στο ίδιο μέρος από το οποίο ξεκίνησαν το ταξίδι τους. </a:t>
            </a:r>
          </a:p>
          <a:p>
            <a:pPr algn="just"/>
            <a:r>
              <a:rPr lang="el-GR" sz="3800" dirty="0" smtClean="0"/>
              <a:t>Παρομοίως, το τελευταίο ποίημα του επικού κύκλου που είναι η </a:t>
            </a:r>
            <a:r>
              <a:rPr lang="el-GR" sz="3800" i="1" dirty="0" err="1" smtClean="0"/>
              <a:t>Τηλεγονία</a:t>
            </a:r>
            <a:r>
              <a:rPr lang="el-GR" sz="3800" dirty="0" smtClean="0"/>
              <a:t>, το οποίο τελειώνει με </a:t>
            </a:r>
            <a:r>
              <a:rPr lang="el-GR" sz="3800" dirty="0"/>
              <a:t>την </a:t>
            </a:r>
            <a:r>
              <a:rPr lang="el-GR" sz="3800" dirty="0" smtClean="0"/>
              <a:t>απαθανάτιση των ηρώων και ίσως αυτό να μπορεί να ειδωθεί ως μια επιστροφή στην αρχή του πρώτου έργου του επικού κύκλου, τη </a:t>
            </a:r>
            <a:r>
              <a:rPr lang="el-GR" sz="3800" i="1" dirty="0" smtClean="0"/>
              <a:t>Θεογονία,</a:t>
            </a:r>
            <a:r>
              <a:rPr lang="el-GR" sz="3800" dirty="0" smtClean="0"/>
              <a:t> η οποία αναφερόταν στη δημιουργία του θεϊκού κόσμου. </a:t>
            </a:r>
          </a:p>
          <a:p>
            <a:pPr algn="just"/>
            <a:r>
              <a:rPr lang="el-GR" sz="3800" dirty="0" smtClean="0"/>
              <a:t>Στο τέλος της </a:t>
            </a:r>
            <a:r>
              <a:rPr lang="el-GR" sz="3800" i="1" dirty="0" smtClean="0"/>
              <a:t>Τηλεγονίας</a:t>
            </a:r>
            <a:r>
              <a:rPr lang="el-GR" sz="3800" dirty="0" smtClean="0"/>
              <a:t>, αφού ο Τηλέμαχος παντρεύεται την Κίρκη και ο Τηλέγονος την Πηνελόπη, όλοι γίνονται αθάνατοι και ο Οδυσσέας  μεταφέρεται στη νήσο των Μακάρων.</a:t>
            </a:r>
          </a:p>
          <a:p>
            <a:pPr algn="just"/>
            <a:r>
              <a:rPr lang="el-GR" sz="3800" dirty="0" smtClean="0"/>
              <a:t>Συνεπώς, </a:t>
            </a:r>
            <a:r>
              <a:rPr lang="el-GR" sz="3800" b="1" u="sng" dirty="0" smtClean="0"/>
              <a:t>ο επικός κύκλος τελείωνε μ’ ένα τρόπο που δήλωνε ένα είδος επιστροφής σε μια κατάσταση ύπαρξης,  στην οποία θεοί και άνθρωποι συνενώθηκαν. Σαν ένας κύκλος, αυτή η σύνθετη ιστορία τελειώνει ακριβώς όπως άρχισε.</a:t>
            </a:r>
          </a:p>
        </p:txBody>
      </p:sp>
    </p:spTree>
    <p:extLst>
      <p:ext uri="{BB962C8B-B14F-4D97-AF65-F5344CB8AC3E}">
        <p14:creationId xmlns:p14="http://schemas.microsoft.com/office/powerpoint/2010/main" val="1394345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859216" cy="1116360"/>
          </a:xfrm>
        </p:spPr>
        <p:txBody>
          <a:bodyPr>
            <a:noAutofit/>
          </a:bodyPr>
          <a:lstStyle/>
          <a:p>
            <a:pPr algn="ctr"/>
            <a:r>
              <a:rPr lang="el-GR" sz="3600" b="1" dirty="0" smtClean="0"/>
              <a:t>(</a:t>
            </a:r>
            <a:r>
              <a:rPr lang="el-GR" sz="2800" b="1" dirty="0" smtClean="0"/>
              <a:t>γ) Μεταφορική  αντίληψη του κύκλου ως κάτι πλήρες</a:t>
            </a:r>
            <a:endParaRPr lang="el-GR" sz="2800" b="1" dirty="0"/>
          </a:p>
        </p:txBody>
      </p:sp>
      <p:sp>
        <p:nvSpPr>
          <p:cNvPr id="3" name="Θέση περιεχομένου 2"/>
          <p:cNvSpPr>
            <a:spLocks noGrp="1"/>
          </p:cNvSpPr>
          <p:nvPr>
            <p:ph idx="1"/>
          </p:nvPr>
        </p:nvSpPr>
        <p:spPr>
          <a:xfrm>
            <a:off x="457200" y="1340768"/>
            <a:ext cx="7859216" cy="5112568"/>
          </a:xfrm>
        </p:spPr>
        <p:txBody>
          <a:bodyPr>
            <a:normAutofit fontScale="55000" lnSpcReduction="20000"/>
          </a:bodyPr>
          <a:lstStyle/>
          <a:p>
            <a:pPr algn="just"/>
            <a:endParaRPr lang="el-GR" dirty="0" smtClean="0"/>
          </a:p>
          <a:p>
            <a:pPr algn="just"/>
            <a:r>
              <a:rPr lang="el-GR" sz="3400" dirty="0" smtClean="0"/>
              <a:t>Αριστοτέλης </a:t>
            </a:r>
            <a:r>
              <a:rPr lang="en-US" sz="3400" i="1" dirty="0" smtClean="0"/>
              <a:t>Anal</a:t>
            </a:r>
            <a:r>
              <a:rPr lang="en-US" sz="3400" i="1" dirty="0"/>
              <a:t>. post. </a:t>
            </a:r>
            <a:r>
              <a:rPr lang="en-US" sz="3400" i="1" dirty="0" smtClean="0"/>
              <a:t>77b32</a:t>
            </a:r>
            <a:r>
              <a:rPr lang="el-GR" sz="3400" dirty="0" smtClean="0"/>
              <a:t>: η αντίληψη περί κυκλικότητας προέρχεται από τη χρήση του ίδιου μυθικού υλικού σε μια ποικιλία επικών ποιημάτων. Ο όρος </a:t>
            </a:r>
            <a:r>
              <a:rPr lang="el-GR" sz="3400" i="1" dirty="0" smtClean="0"/>
              <a:t>κύκλος</a:t>
            </a:r>
            <a:r>
              <a:rPr lang="el-GR" sz="3400" dirty="0" smtClean="0"/>
              <a:t> εδώ προσδιορίζει ένα σύνολο, το οποίο είναι πλήρες. </a:t>
            </a:r>
          </a:p>
          <a:p>
            <a:pPr algn="just"/>
            <a:r>
              <a:rPr lang="el-GR" sz="3400" dirty="0" smtClean="0"/>
              <a:t>Το πρόβλημα με αυ</a:t>
            </a:r>
            <a:r>
              <a:rPr lang="el-GR" sz="3400" dirty="0"/>
              <a:t>τ</a:t>
            </a:r>
            <a:r>
              <a:rPr lang="el-GR" sz="3400" dirty="0" smtClean="0"/>
              <a:t>ήν την ερμηνεία είναι ότι είναι δύσκολο να οριστεί σε τι συνίστατο η έλλειψη πληρότητας του επικού κύκλου. </a:t>
            </a:r>
          </a:p>
          <a:p>
            <a:pPr algn="just"/>
            <a:r>
              <a:rPr lang="el-GR" sz="3400" dirty="0" smtClean="0"/>
              <a:t>Η ιδέα της πληρότητα</a:t>
            </a:r>
            <a:r>
              <a:rPr lang="el-GR" sz="3400" dirty="0"/>
              <a:t>ς</a:t>
            </a:r>
            <a:r>
              <a:rPr lang="el-GR" sz="3400" dirty="0" smtClean="0"/>
              <a:t> λανθάνει και στο πεζογραφικό έργο του </a:t>
            </a:r>
            <a:r>
              <a:rPr lang="el-GR" sz="3400" b="1" dirty="0" smtClean="0"/>
              <a:t>Διονύσιου του </a:t>
            </a:r>
            <a:r>
              <a:rPr lang="el-GR" sz="3400" b="1" dirty="0" err="1" smtClean="0"/>
              <a:t>κυκλογράφου</a:t>
            </a:r>
            <a:r>
              <a:rPr lang="el-GR" sz="3400" dirty="0" smtClean="0"/>
              <a:t>, ο οποίος συνέταξε ένα μυθολογικό συμπίλημα σε 7 βιβλία, το οποίο ονομάστηκε </a:t>
            </a:r>
            <a:r>
              <a:rPr lang="el-GR" sz="3400" b="1" u="sng" dirty="0" smtClean="0"/>
              <a:t>κύκλος ιστορικός</a:t>
            </a:r>
            <a:r>
              <a:rPr lang="el-GR" sz="3400" dirty="0" smtClean="0"/>
              <a:t>. </a:t>
            </a:r>
            <a:r>
              <a:rPr lang="el-GR" sz="3400" b="1" dirty="0" smtClean="0"/>
              <a:t>Το συμπίλημα του ήταν ένα είδος εγκυκλοπαίδειας του μυθολογικού υλικού, το οποίο βρέθηκε στο έπος.</a:t>
            </a:r>
          </a:p>
          <a:p>
            <a:pPr algn="just"/>
            <a:r>
              <a:rPr lang="el-GR" sz="3400" dirty="0"/>
              <a:t>Ίσως παρόμοιο με </a:t>
            </a:r>
            <a:r>
              <a:rPr lang="el-GR" sz="3400" i="1" dirty="0" err="1"/>
              <a:t>Τραγωιδούµενα</a:t>
            </a:r>
            <a:r>
              <a:rPr lang="el-GR" sz="3400" dirty="0"/>
              <a:t> </a:t>
            </a:r>
            <a:r>
              <a:rPr lang="el-GR" sz="3400" dirty="0" smtClean="0"/>
              <a:t> του Ασκληπιάδη </a:t>
            </a:r>
            <a:r>
              <a:rPr lang="el-GR" sz="3400" dirty="0" err="1" smtClean="0"/>
              <a:t>Τραγίλου</a:t>
            </a:r>
            <a:r>
              <a:rPr lang="el-GR" sz="3400" dirty="0" smtClean="0"/>
              <a:t> (4</a:t>
            </a:r>
            <a:r>
              <a:rPr lang="el-GR" sz="3400" baseline="30000" dirty="0" smtClean="0"/>
              <a:t>ος</a:t>
            </a:r>
            <a:r>
              <a:rPr lang="el-GR" sz="3400" dirty="0" smtClean="0"/>
              <a:t> αι π. Χ.), ενός μαθητή του Ισοκράτη, το οποίο ίσως ήταν  μια άλλη </a:t>
            </a:r>
            <a:r>
              <a:rPr lang="el-GR" sz="3400" b="1" dirty="0" smtClean="0"/>
              <a:t>μυθολογική συλλογή σε 6 βιβλία και  το οποίο αποτελείτο από τις περιλήψεις των μύθων που διαπραγματευόταν η τραγωδία. </a:t>
            </a:r>
            <a:endParaRPr lang="en-US" sz="3400" b="1" dirty="0"/>
          </a:p>
          <a:p>
            <a:pPr algn="just"/>
            <a:r>
              <a:rPr lang="el-GR" sz="3400" dirty="0" smtClean="0"/>
              <a:t>Η ιδέα της πληρότητας είναι στενά συνδεδεμένη με την αντίληψη του κύκλου - άσχετα με το αν ο όρος χρησιμοποιούνταν για μικρότερους κύκλους ή για μεγαλύτερες συνθέσεις του επικού κύκλου ή ακόμα και για ευρύτερες συλλογές θεματικής συνάφειας. </a:t>
            </a:r>
          </a:p>
        </p:txBody>
      </p:sp>
    </p:spTree>
    <p:extLst>
      <p:ext uri="{BB962C8B-B14F-4D97-AF65-F5344CB8AC3E}">
        <p14:creationId xmlns:p14="http://schemas.microsoft.com/office/powerpoint/2010/main" val="3207270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t>(δ) Η ερμηνεία  του  όρου </a:t>
            </a:r>
            <a:r>
              <a:rPr lang="el-GR" sz="3200" b="1" i="1" dirty="0" smtClean="0"/>
              <a:t>κύκλος</a:t>
            </a:r>
            <a:r>
              <a:rPr lang="el-GR" sz="3200" b="1" dirty="0" smtClean="0"/>
              <a:t>   σαν να έχει πλαισιωτική  λειτουργία</a:t>
            </a:r>
            <a:endParaRPr lang="el-GR" sz="3200" b="1" dirty="0"/>
          </a:p>
        </p:txBody>
      </p:sp>
      <p:sp>
        <p:nvSpPr>
          <p:cNvPr id="3" name="Θέση περιεχομένου 2"/>
          <p:cNvSpPr>
            <a:spLocks noGrp="1"/>
          </p:cNvSpPr>
          <p:nvPr>
            <p:ph idx="1"/>
          </p:nvPr>
        </p:nvSpPr>
        <p:spPr/>
        <p:txBody>
          <a:bodyPr>
            <a:normAutofit/>
          </a:bodyPr>
          <a:lstStyle/>
          <a:p>
            <a:pPr algn="just"/>
            <a:r>
              <a:rPr lang="el-GR" dirty="0" smtClean="0"/>
              <a:t>Σχόλιο στον </a:t>
            </a:r>
            <a:r>
              <a:rPr lang="el-GR" i="1" dirty="0" smtClean="0"/>
              <a:t>Προτρεπτικό </a:t>
            </a:r>
            <a:r>
              <a:rPr lang="el-GR" dirty="0" smtClean="0"/>
              <a:t>του </a:t>
            </a:r>
            <a:r>
              <a:rPr lang="el-GR" dirty="0" err="1" smtClean="0"/>
              <a:t>Κλήμη</a:t>
            </a:r>
            <a:r>
              <a:rPr lang="el-GR" dirty="0" smtClean="0"/>
              <a:t> </a:t>
            </a:r>
            <a:r>
              <a:rPr lang="el-GR" dirty="0" err="1" smtClean="0"/>
              <a:t>Αλεξανδρέα</a:t>
            </a:r>
            <a:r>
              <a:rPr lang="el-GR" dirty="0" smtClean="0"/>
              <a:t>: </a:t>
            </a:r>
            <a:r>
              <a:rPr lang="en-US" b="1" i="1" dirty="0" err="1" smtClean="0"/>
              <a:t>κυκλικοὶ</a:t>
            </a:r>
            <a:r>
              <a:rPr lang="en-US" b="1" i="1" dirty="0" smtClean="0"/>
              <a:t> </a:t>
            </a:r>
            <a:r>
              <a:rPr lang="en-US" b="1" i="1" dirty="0"/>
              <a:t>δὲ κα</a:t>
            </a:r>
            <a:r>
              <a:rPr lang="en-US" b="1" i="1" dirty="0" err="1"/>
              <a:t>λοῦντ</a:t>
            </a:r>
            <a:r>
              <a:rPr lang="en-US" b="1" i="1" dirty="0"/>
              <a:t>αι ποιηταὶ οἱ τὰ </a:t>
            </a:r>
            <a:r>
              <a:rPr lang="en-US" b="1" i="1" dirty="0" smtClean="0"/>
              <a:t>κύκλωι</a:t>
            </a:r>
            <a:r>
              <a:rPr lang="el-GR" b="1" i="1" dirty="0" smtClean="0"/>
              <a:t> </a:t>
            </a:r>
            <a:r>
              <a:rPr lang="en-US" b="1" i="1" dirty="0" err="1" smtClean="0"/>
              <a:t>τῆς</a:t>
            </a:r>
            <a:r>
              <a:rPr lang="en-US" b="1" i="1" dirty="0" smtClean="0"/>
              <a:t> </a:t>
            </a:r>
            <a:r>
              <a:rPr lang="en-US" b="1" i="1" dirty="0"/>
              <a:t>᾿</a:t>
            </a:r>
            <a:r>
              <a:rPr lang="en-US" b="1" i="1" dirty="0" err="1"/>
              <a:t>Ιλιάδος</a:t>
            </a:r>
            <a:r>
              <a:rPr lang="en-US" b="1" i="1" dirty="0"/>
              <a:t> ἢ τὰ π</a:t>
            </a:r>
            <a:r>
              <a:rPr lang="en-US" b="1" i="1" dirty="0" err="1"/>
              <a:t>ρῶτ</a:t>
            </a:r>
            <a:r>
              <a:rPr lang="en-US" b="1" i="1" dirty="0"/>
              <a:t>α ἢ τὰ μεταγενέστερα ἐξ αὐτῶν τῶν ῾</a:t>
            </a:r>
            <a:r>
              <a:rPr lang="en-US" b="1" i="1" dirty="0" smtClean="0"/>
              <a:t>Ομηρικῶν</a:t>
            </a:r>
            <a:r>
              <a:rPr lang="el-GR" b="1" i="1" dirty="0" smtClean="0"/>
              <a:t> </a:t>
            </a:r>
            <a:r>
              <a:rPr lang="en-US" b="1" i="1" dirty="0" err="1" smtClean="0"/>
              <a:t>συγγράψ</a:t>
            </a:r>
            <a:r>
              <a:rPr lang="en-US" b="1" i="1" dirty="0" smtClean="0"/>
              <a:t>αντες </a:t>
            </a:r>
            <a:endParaRPr lang="el-GR" b="1" i="1" dirty="0" smtClean="0"/>
          </a:p>
          <a:p>
            <a:pPr algn="just"/>
            <a:r>
              <a:rPr lang="el-GR" dirty="0" smtClean="0"/>
              <a:t>Εδώ, ο όρος </a:t>
            </a:r>
            <a:r>
              <a:rPr lang="el-GR" i="1" dirty="0" smtClean="0"/>
              <a:t>κύκλος</a:t>
            </a:r>
            <a:r>
              <a:rPr lang="el-GR" dirty="0" smtClean="0"/>
              <a:t> δεν συνδέεται ούτε με την ιδέα της ενότητας, ούτε με την ιδέα του δαχτυλικού σχηματισμού, ούτε με την ιδέα της πληρότητας, αλλά με αυτήν του πλαισιώματος. </a:t>
            </a:r>
          </a:p>
          <a:p>
            <a:pPr algn="just"/>
            <a:r>
              <a:rPr lang="el-GR" dirty="0" smtClean="0"/>
              <a:t>Αυτή η σημασία προϋποθέτει </a:t>
            </a:r>
            <a:r>
              <a:rPr lang="el-GR" b="1" dirty="0" smtClean="0"/>
              <a:t>την ύπαρξη ενός θεωρητικού κέντρου (εδώ η </a:t>
            </a:r>
            <a:r>
              <a:rPr lang="el-GR" b="1" i="1" dirty="0" smtClean="0"/>
              <a:t>Ιλιάδα</a:t>
            </a:r>
            <a:r>
              <a:rPr lang="el-GR" b="1" dirty="0" smtClean="0"/>
              <a:t>) γύρω από την οποία δημιουργείται ο κύκλος. </a:t>
            </a:r>
            <a:endParaRPr lang="el-GR" b="1" dirty="0"/>
          </a:p>
        </p:txBody>
      </p:sp>
    </p:spTree>
    <p:extLst>
      <p:ext uri="{BB962C8B-B14F-4D97-AF65-F5344CB8AC3E}">
        <p14:creationId xmlns:p14="http://schemas.microsoft.com/office/powerpoint/2010/main" val="1465969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Autofit/>
          </a:bodyPr>
          <a:lstStyle/>
          <a:p>
            <a:pPr algn="ctr"/>
            <a:r>
              <a:rPr lang="el-GR" sz="3200" b="1" dirty="0" smtClean="0"/>
              <a:t>(</a:t>
            </a:r>
            <a:r>
              <a:rPr lang="el-GR" sz="2800" b="1" dirty="0" smtClean="0"/>
              <a:t>ε) Ιδέα  ότι   ο  όρος  </a:t>
            </a:r>
            <a:r>
              <a:rPr lang="el-GR" sz="2800" b="1" i="1" dirty="0" smtClean="0"/>
              <a:t>κύκλος  </a:t>
            </a:r>
            <a:r>
              <a:rPr lang="el-GR" sz="2800" b="1" dirty="0" smtClean="0"/>
              <a:t>προέρχεται απ</a:t>
            </a:r>
            <a:r>
              <a:rPr lang="en-US" sz="2800" b="1" dirty="0" smtClean="0"/>
              <a:t>o</a:t>
            </a:r>
            <a:r>
              <a:rPr lang="el-GR" sz="2800" b="1" dirty="0" smtClean="0"/>
              <a:t>  μια ινδοευρωπαϊκή  μεταφορά για   την  ποίηση</a:t>
            </a:r>
            <a:endParaRPr lang="el-GR" sz="2800" b="1" dirty="0"/>
          </a:p>
        </p:txBody>
      </p:sp>
      <p:sp>
        <p:nvSpPr>
          <p:cNvPr id="3" name="Θέση περιεχομένου 2"/>
          <p:cNvSpPr>
            <a:spLocks noGrp="1"/>
          </p:cNvSpPr>
          <p:nvPr>
            <p:ph idx="1"/>
          </p:nvPr>
        </p:nvSpPr>
        <p:spPr>
          <a:xfrm>
            <a:off x="457200" y="1340768"/>
            <a:ext cx="7931224" cy="5256584"/>
          </a:xfrm>
        </p:spPr>
        <p:txBody>
          <a:bodyPr>
            <a:noAutofit/>
          </a:bodyPr>
          <a:lstStyle/>
          <a:p>
            <a:pPr algn="just"/>
            <a:r>
              <a:rPr lang="el-GR" sz="1400" dirty="0"/>
              <a:t>Όμηρος: </a:t>
            </a:r>
            <a:r>
              <a:rPr lang="el-GR" sz="1400" i="1" dirty="0"/>
              <a:t>τέκτων επών </a:t>
            </a:r>
          </a:p>
          <a:p>
            <a:pPr algn="just"/>
            <a:r>
              <a:rPr lang="en-US" sz="1400" dirty="0" smtClean="0"/>
              <a:t>Nagy</a:t>
            </a:r>
            <a:r>
              <a:rPr lang="el-GR" sz="1400" dirty="0" smtClean="0"/>
              <a:t>: υποστήριξε το συνδυασμό</a:t>
            </a:r>
            <a:r>
              <a:rPr lang="en-US" sz="1400" dirty="0" smtClean="0"/>
              <a:t> </a:t>
            </a:r>
            <a:r>
              <a:rPr lang="el-GR" sz="1400" dirty="0" smtClean="0"/>
              <a:t>του ρήματος </a:t>
            </a:r>
            <a:r>
              <a:rPr lang="en-US" sz="1400" dirty="0" err="1" smtClean="0"/>
              <a:t>tetḱ</a:t>
            </a:r>
            <a:r>
              <a:rPr lang="el-GR" sz="1400" dirty="0" smtClean="0"/>
              <a:t> που σημαίνει τοποθετώ μαζί και που αναφέρεται συχνά στην χειρωνακτική εργασία του ξυλουργού </a:t>
            </a:r>
            <a:r>
              <a:rPr lang="en-US" sz="1400" dirty="0" smtClean="0"/>
              <a:t> </a:t>
            </a:r>
            <a:r>
              <a:rPr lang="el-GR" sz="1400" dirty="0" smtClean="0"/>
              <a:t>με το αντικείμενο </a:t>
            </a:r>
            <a:r>
              <a:rPr lang="en-US" sz="1400" dirty="0" err="1" smtClean="0"/>
              <a:t>vac</a:t>
            </a:r>
            <a:r>
              <a:rPr lang="en-US" sz="1400" dirty="0" smtClean="0"/>
              <a:t>,</a:t>
            </a:r>
            <a:r>
              <a:rPr lang="el-GR" sz="1400" dirty="0" smtClean="0"/>
              <a:t> το οποίο σημαίνει ποιητική φωνή. Επεσήμανε, επίσης, τη χρήση του ρήματος </a:t>
            </a:r>
            <a:r>
              <a:rPr lang="en-US" sz="1400" dirty="0" err="1" smtClean="0"/>
              <a:t>tetḱ</a:t>
            </a:r>
            <a:r>
              <a:rPr lang="el-GR" sz="1400" dirty="0" smtClean="0"/>
              <a:t> που παίρνει ως αντικείμενο τη λέξη </a:t>
            </a:r>
            <a:r>
              <a:rPr lang="en-US" sz="1400" dirty="0" err="1" smtClean="0"/>
              <a:t>ratha</a:t>
            </a:r>
            <a:r>
              <a:rPr lang="en-US" sz="1400" dirty="0" smtClean="0"/>
              <a:t> </a:t>
            </a:r>
            <a:r>
              <a:rPr lang="el-GR" sz="1400" dirty="0" smtClean="0"/>
              <a:t>που σημαίνει τροχός και χρησιμοποιείται μετωνυμικά για το άρμα. Η ελληνική ποιητική παράδοση είχε μεταφορές που έβλεπαν τον ποιητή ως ξυλουργό  είτε ξεκάθαρα  (</a:t>
            </a:r>
            <a:r>
              <a:rPr lang="en-US" sz="1400" dirty="0" smtClean="0"/>
              <a:t> </a:t>
            </a:r>
            <a:r>
              <a:rPr lang="en-US" sz="1400" i="1" dirty="0" err="1"/>
              <a:t>τέκτων</a:t>
            </a:r>
            <a:r>
              <a:rPr lang="en-US" sz="1400" i="1" dirty="0"/>
              <a:t> </a:t>
            </a:r>
            <a:r>
              <a:rPr lang="en-US" sz="1400" i="1" dirty="0" smtClean="0"/>
              <a:t>ἐπ</a:t>
            </a:r>
            <a:r>
              <a:rPr lang="en-US" sz="1400" i="1" dirty="0" err="1" smtClean="0"/>
              <a:t>έων</a:t>
            </a:r>
            <a:r>
              <a:rPr lang="el-GR" sz="1400" dirty="0" smtClean="0"/>
              <a:t>) είτε υπαινικτικά (</a:t>
            </a:r>
            <a:r>
              <a:rPr lang="en-US" sz="1400" i="1" dirty="0" err="1" smtClean="0"/>
              <a:t>ἤρ</a:t>
            </a:r>
            <a:r>
              <a:rPr lang="en-US" sz="1400" i="1" dirty="0" smtClean="0"/>
              <a:t>αρε τέκτω</a:t>
            </a:r>
            <a:r>
              <a:rPr lang="el-GR" sz="1400" i="1" dirty="0" smtClean="0"/>
              <a:t>ν</a:t>
            </a:r>
            <a:r>
              <a:rPr lang="el-GR" sz="1400" dirty="0" smtClean="0"/>
              <a:t>) &gt; </a:t>
            </a:r>
            <a:r>
              <a:rPr lang="el-GR" sz="1400" dirty="0" err="1" smtClean="0"/>
              <a:t>αραρίσκω</a:t>
            </a:r>
            <a:r>
              <a:rPr lang="el-GR" sz="1400" dirty="0" smtClean="0"/>
              <a:t> </a:t>
            </a:r>
          </a:p>
          <a:p>
            <a:pPr algn="just"/>
            <a:r>
              <a:rPr lang="el-GR" sz="1400" dirty="0" smtClean="0"/>
              <a:t>Επιπλέον, η λέξη κύκλος/</a:t>
            </a:r>
            <a:r>
              <a:rPr lang="el-GR" sz="1400" dirty="0" err="1" smtClean="0"/>
              <a:t>κύκλα</a:t>
            </a:r>
            <a:r>
              <a:rPr lang="el-GR" sz="1400" dirty="0" smtClean="0"/>
              <a:t> (ουδέτερο πληθυντικού) αντικαθιστά τη λέξη άρμα στην ομηρική γλώσσα.</a:t>
            </a:r>
          </a:p>
          <a:p>
            <a:pPr algn="just"/>
            <a:r>
              <a:rPr lang="en-US" sz="1400" dirty="0"/>
              <a:t>Nagy </a:t>
            </a:r>
            <a:r>
              <a:rPr lang="el-GR" sz="1400" dirty="0" smtClean="0"/>
              <a:t>: </a:t>
            </a:r>
            <a:r>
              <a:rPr lang="el-GR" sz="1400" b="1" u="sng" dirty="0" smtClean="0"/>
              <a:t>η σημασία του κύκλου ως το σύνολο της επικής παραγωγής από τον Όμηρο είναι μια μεταφορά που απεικονίζει τη δημιουργία του κορυφαίου  τροχήλατου άρματος από τον κορυφαίο ξυλουργό ή τεχνίτη.</a:t>
            </a:r>
            <a:r>
              <a:rPr lang="el-GR" sz="1400" dirty="0" smtClean="0"/>
              <a:t> Αυτή η ερμηνεία ενισχύεται περισσότερο από το γεγονός ότι υπάρχει αναλογία ανάμεσα στη δραστηριότητα του ξυλουργού και σ’ εκείνη του ποιητή και αυτή βασίζεται στην αλάνθαστη εφαρμογή των κανόνων  της τέχνης τους. </a:t>
            </a:r>
          </a:p>
          <a:p>
            <a:pPr algn="just"/>
            <a:r>
              <a:rPr lang="en-US" sz="1400" dirty="0"/>
              <a:t>Campanile </a:t>
            </a:r>
            <a:r>
              <a:rPr lang="el-GR" sz="1400" dirty="0" smtClean="0"/>
              <a:t> </a:t>
            </a:r>
            <a:r>
              <a:rPr lang="en-US" sz="1400" dirty="0" smtClean="0"/>
              <a:t>1977</a:t>
            </a:r>
            <a:r>
              <a:rPr lang="el-GR" sz="1400" dirty="0" smtClean="0"/>
              <a:t>: ένα καλοφτιαγμένο τραγούδι είναι παρόμοιο </a:t>
            </a:r>
            <a:r>
              <a:rPr lang="el-GR" sz="1400" dirty="0"/>
              <a:t> </a:t>
            </a:r>
            <a:r>
              <a:rPr lang="el-GR" sz="1400" dirty="0" smtClean="0"/>
              <a:t>μ’ ένα άρμα, το οποίο ο τεχνίτης του μπορεί να κατασκευάσει μόνο με το να επαναλαμβάνει και να διατηρεί μια επιστήμη πολύ παλιότερη από τον ίδιο, η οποία αγνοεί την ιδιαιτερότητα κα την καινοτομία.</a:t>
            </a:r>
          </a:p>
          <a:p>
            <a:pPr algn="just"/>
            <a:r>
              <a:rPr lang="el-GR" sz="1400" dirty="0" smtClean="0"/>
              <a:t>Αν το δούμε από αυτήν την οπτική</a:t>
            </a:r>
            <a:r>
              <a:rPr lang="el-GR" sz="1400" b="1" u="sng" dirty="0" smtClean="0"/>
              <a:t>, ο όρος κύκλος διατηρεί σε απαρχαιωμένη μορφή μια ινδοευρωπαϊκή μεταφορά που σχετίζεται με τη στενή σύνδεση ανάμεσα στον ποιητή/ποίημα  και   στον   ξυλουργό / άρμα.</a:t>
            </a:r>
          </a:p>
          <a:p>
            <a:pPr marL="0" indent="0">
              <a:buNone/>
            </a:pPr>
            <a:endParaRPr lang="en-US" sz="1050" dirty="0"/>
          </a:p>
        </p:txBody>
      </p:sp>
    </p:spTree>
    <p:extLst>
      <p:ext uri="{BB962C8B-B14F-4D97-AF65-F5344CB8AC3E}">
        <p14:creationId xmlns:p14="http://schemas.microsoft.com/office/powerpoint/2010/main" val="9611577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1905001"/>
            <a:ext cx="6622504" cy="1884040"/>
          </a:xfrm>
        </p:spPr>
        <p:txBody>
          <a:bodyPr/>
          <a:lstStyle/>
          <a:p>
            <a:pPr algn="ctr"/>
            <a:r>
              <a:rPr lang="el-GR" sz="4400" b="1" dirty="0" smtClean="0"/>
              <a:t>Η ΕΞΕΛΙΞΗ ΤΟΥ ΕΠΙΚΟΥ ΚΥΚΛΟΥ</a:t>
            </a:r>
            <a:endParaRPr lang="el-GR" sz="4400" b="1" dirty="0"/>
          </a:p>
        </p:txBody>
      </p:sp>
      <p:sp>
        <p:nvSpPr>
          <p:cNvPr id="5" name="Υπότιτλος 4"/>
          <p:cNvSpPr>
            <a:spLocks noGrp="1"/>
          </p:cNvSpPr>
          <p:nvPr>
            <p:ph type="subTitle" idx="1"/>
          </p:nvPr>
        </p:nvSpPr>
        <p:spPr/>
        <p:txBody>
          <a:bodyPr/>
          <a:lstStyle/>
          <a:p>
            <a:endParaRPr lang="el-GR"/>
          </a:p>
        </p:txBody>
      </p:sp>
    </p:spTree>
    <p:extLst>
      <p:ext uri="{BB962C8B-B14F-4D97-AF65-F5344CB8AC3E}">
        <p14:creationId xmlns:p14="http://schemas.microsoft.com/office/powerpoint/2010/main" val="2500330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87208" cy="922114"/>
          </a:xfrm>
        </p:spPr>
        <p:txBody>
          <a:bodyPr>
            <a:normAutofit/>
          </a:bodyPr>
          <a:lstStyle/>
          <a:p>
            <a:pPr algn="ctr"/>
            <a:r>
              <a:rPr lang="el-GR" sz="3600" b="1" dirty="0"/>
              <a:t>Η</a:t>
            </a:r>
            <a:r>
              <a:rPr lang="el-GR" sz="3600" b="1" dirty="0" smtClean="0"/>
              <a:t> εξέλιξη του επικού κύκλου</a:t>
            </a:r>
            <a:endParaRPr lang="el-GR" sz="3600" b="1" dirty="0"/>
          </a:p>
        </p:txBody>
      </p:sp>
      <p:sp>
        <p:nvSpPr>
          <p:cNvPr id="3" name="Θέση περιεχομένου 2"/>
          <p:cNvSpPr>
            <a:spLocks noGrp="1"/>
          </p:cNvSpPr>
          <p:nvPr>
            <p:ph idx="1"/>
          </p:nvPr>
        </p:nvSpPr>
        <p:spPr>
          <a:xfrm>
            <a:off x="457200" y="1340768"/>
            <a:ext cx="7787208" cy="4968552"/>
          </a:xfrm>
        </p:spPr>
        <p:txBody>
          <a:bodyPr>
            <a:normAutofit fontScale="92500" lnSpcReduction="10000"/>
          </a:bodyPr>
          <a:lstStyle/>
          <a:p>
            <a:pPr algn="just"/>
            <a:r>
              <a:rPr lang="el-GR" dirty="0" smtClean="0"/>
              <a:t>Ο όρος </a:t>
            </a:r>
            <a:r>
              <a:rPr lang="el-GR" i="1" dirty="0" smtClean="0"/>
              <a:t>επικός κύκλος </a:t>
            </a:r>
            <a:r>
              <a:rPr lang="el-GR" dirty="0" smtClean="0"/>
              <a:t>μαρτυρείται στον Αριστοτέλη, καθώς ορίζει την επική ποίηση.  Αυτή η χρήση της λέξης σαν ένας κανόνας της επικής ποίησης, είτε προέρχεται από τους </a:t>
            </a:r>
            <a:r>
              <a:rPr lang="el-GR" i="1" dirty="0" smtClean="0"/>
              <a:t>Περιπατητικούς</a:t>
            </a:r>
            <a:r>
              <a:rPr lang="el-GR" dirty="0" smtClean="0"/>
              <a:t> ή ήταν μια δημιουργία των φιλολόγων της ελληνιστικής εποχής, πράγμα που οφειλόταν στην τάση της Βιβλιοθήκης του Μουσείου της Αλεξάνδρειας να διατυπώσει κανόνες για τα αρχαία γραμματειακά είδη. </a:t>
            </a:r>
          </a:p>
          <a:p>
            <a:pPr algn="just"/>
            <a:r>
              <a:rPr lang="el-GR" dirty="0" smtClean="0"/>
              <a:t>Όμως, πριν τον 4</a:t>
            </a:r>
            <a:r>
              <a:rPr lang="el-GR" baseline="30000" dirty="0" smtClean="0"/>
              <a:t>ο</a:t>
            </a:r>
            <a:r>
              <a:rPr lang="el-GR" dirty="0" smtClean="0"/>
              <a:t> αι π. Χ.: ιδέα ότι υπήρχε μια σειρά διαδοχικών επικών ποιημάτων, τα οποία συνδέονταν με τον Τρωικό πόλεμο (και έδιναν μια πλήρη κυκλική άποψη αυτού του πολέμου) ή περιέκλειαν μια μυθική ιστορία, η οποία περιελάμβανε την εγκαθίδρυση του θεϊκού κόσμου και τους μεγαλύτερους πολέμους της ηρωικής εποχής (και του τρωικού και του θηβαϊκού).</a:t>
            </a:r>
          </a:p>
          <a:p>
            <a:pPr algn="just"/>
            <a:r>
              <a:rPr lang="el-GR" dirty="0" smtClean="0"/>
              <a:t>Αφού τα κύκλια έπη βασίζονταν σε προγενέστερα επικά ποιήματα,  τα οποία συντέθηκαν προφορικά, η κύκλια ποίηση αναδύθηκε από την ίδια πρακτική εκτέλεσης όπως η ομηρική ποίηση. </a:t>
            </a:r>
          </a:p>
          <a:p>
            <a:pPr algn="just"/>
            <a:endParaRPr lang="el-GR" dirty="0" smtClean="0"/>
          </a:p>
        </p:txBody>
      </p:sp>
    </p:spTree>
    <p:extLst>
      <p:ext uri="{BB962C8B-B14F-4D97-AF65-F5344CB8AC3E}">
        <p14:creationId xmlns:p14="http://schemas.microsoft.com/office/powerpoint/2010/main" val="17278516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260648"/>
            <a:ext cx="7848872" cy="1008112"/>
          </a:xfrm>
        </p:spPr>
        <p:txBody>
          <a:bodyPr>
            <a:noAutofit/>
          </a:bodyPr>
          <a:lstStyle/>
          <a:p>
            <a:pPr algn="ctr"/>
            <a:r>
              <a:rPr lang="el-GR" sz="2800" b="1" dirty="0"/>
              <a:t>Έ</a:t>
            </a:r>
            <a:r>
              <a:rPr lang="el-GR" sz="2800" b="1" dirty="0" smtClean="0"/>
              <a:t>να εξελικτικό μοντέλο ανάπτυξης του επικού κύκλου  (6 φάσεις)</a:t>
            </a:r>
            <a:endParaRPr lang="el-GR" sz="2800" b="1" dirty="0"/>
          </a:p>
        </p:txBody>
      </p:sp>
      <p:sp>
        <p:nvSpPr>
          <p:cNvPr id="3" name="Θέση περιεχομένου 2"/>
          <p:cNvSpPr>
            <a:spLocks noGrp="1"/>
          </p:cNvSpPr>
          <p:nvPr>
            <p:ph idx="1"/>
          </p:nvPr>
        </p:nvSpPr>
        <p:spPr/>
        <p:txBody>
          <a:bodyPr>
            <a:normAutofit fontScale="92500" lnSpcReduction="20000"/>
          </a:bodyPr>
          <a:lstStyle/>
          <a:p>
            <a:pPr algn="just"/>
            <a:r>
              <a:rPr lang="el-GR" b="1" u="sng" dirty="0" smtClean="0"/>
              <a:t>ΣΤΑΔΙΟ 1</a:t>
            </a:r>
            <a:r>
              <a:rPr lang="el-GR" dirty="0" smtClean="0"/>
              <a:t>: Η κύκλια ποίηση αποτελεί  ένα μυθολογικό </a:t>
            </a:r>
            <a:r>
              <a:rPr lang="el-GR" dirty="0" err="1" smtClean="0"/>
              <a:t>υπέρκείμενο</a:t>
            </a:r>
            <a:r>
              <a:rPr lang="el-GR" dirty="0" smtClean="0"/>
              <a:t> </a:t>
            </a:r>
            <a:r>
              <a:rPr lang="en-US" dirty="0" smtClean="0"/>
              <a:t>(supertext)</a:t>
            </a:r>
            <a:r>
              <a:rPr lang="el-GR" dirty="0" smtClean="0"/>
              <a:t>  από το οποίο άντλησε υλικό ο Όμηρος και οι πρώιμοι λυρικοί ποιητές (κυρίως χορική ποίηση). Σ’ αυτό το στάδιο, </a:t>
            </a:r>
            <a:r>
              <a:rPr lang="el-GR" b="1" u="sng" dirty="0" smtClean="0"/>
              <a:t>ο επικός κύκλος είναι ένας είδος έκθεσης προφορικών παραδόσεων.</a:t>
            </a:r>
          </a:p>
          <a:p>
            <a:pPr algn="just"/>
            <a:r>
              <a:rPr lang="el-GR" b="1" u="sng" dirty="0" smtClean="0"/>
              <a:t>ΣΤΑΔΙΟ 2</a:t>
            </a:r>
            <a:r>
              <a:rPr lang="el-GR" dirty="0" smtClean="0"/>
              <a:t>: Ο επικός κύκλος βρίσκει έκφραση σε μια κύκλια εκτέλεση, η οποία είναι </a:t>
            </a:r>
            <a:r>
              <a:rPr lang="el-GR" dirty="0" err="1" smtClean="0"/>
              <a:t>στοχευμένη</a:t>
            </a:r>
            <a:r>
              <a:rPr lang="el-GR" dirty="0" smtClean="0"/>
              <a:t>, αλλά όχι περιορισμένη, στα Παναθήναια. Η εκτέλεση των κομματιών αυτών των επικών έργων  περιλαμβάνεται στο χρονικό πλαίσιο μιας μόνο μέρας που διατίθεται για μουσικούς και ραψωδικούς αγώνες στο πλαίσιο των Παναθηναίων. </a:t>
            </a:r>
          </a:p>
          <a:p>
            <a:pPr algn="just"/>
            <a:r>
              <a:rPr lang="el-GR" b="1" u="sng" dirty="0" smtClean="0"/>
              <a:t>ΣΤΑΔΙΟ 3</a:t>
            </a:r>
            <a:r>
              <a:rPr lang="el-GR" dirty="0" smtClean="0"/>
              <a:t>: 2 σημαντικές αλλαγές στην εξέλιξη του επικού κύκλου</a:t>
            </a:r>
          </a:p>
          <a:p>
            <a:pPr algn="just"/>
            <a:r>
              <a:rPr lang="el-GR" dirty="0" smtClean="0"/>
              <a:t>1. Δημιουργία ενός σταθερού αντιγράφου των κύκλιων ποιημάτων, το οποίο γρήγορα μεταφέρθηκε σε γραπτή μορφή.</a:t>
            </a:r>
          </a:p>
          <a:p>
            <a:pPr algn="just"/>
            <a:r>
              <a:rPr lang="el-GR" dirty="0" smtClean="0"/>
              <a:t>2.  Αποκτούν νέα λειτουργία :  αναγνωστική λίστα, κείμενα που η σειρά τους κανονίζεται σύμφωνα με τη σχετική χρονολόγηση των γεγονότων τα οποία διηγούνται. Αυτή η λίστα περιελάμβανε τα τρωικά έπη, αλλά και αυτά που σχετίζονταν με το θηβαϊκό μύθο. </a:t>
            </a:r>
            <a:endParaRPr lang="el-GR" dirty="0"/>
          </a:p>
        </p:txBody>
      </p:sp>
    </p:spTree>
    <p:extLst>
      <p:ext uri="{BB962C8B-B14F-4D97-AF65-F5344CB8AC3E}">
        <p14:creationId xmlns:p14="http://schemas.microsoft.com/office/powerpoint/2010/main" val="1891607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634082"/>
          </a:xfrm>
        </p:spPr>
        <p:txBody>
          <a:bodyPr>
            <a:noAutofit/>
          </a:bodyPr>
          <a:lstStyle/>
          <a:p>
            <a:pPr algn="ctr"/>
            <a:r>
              <a:rPr lang="el-GR" sz="3200" b="1" dirty="0"/>
              <a:t>Τ</a:t>
            </a:r>
            <a:r>
              <a:rPr lang="el-GR" sz="3200" b="1" dirty="0" smtClean="0"/>
              <a:t>α στάδια  εξέλιξης του επικού κύκλου</a:t>
            </a:r>
            <a:endParaRPr lang="el-GR" sz="3200" b="1" dirty="0"/>
          </a:p>
        </p:txBody>
      </p:sp>
      <p:sp>
        <p:nvSpPr>
          <p:cNvPr id="3" name="Θέση περιεχομένου 2"/>
          <p:cNvSpPr>
            <a:spLocks noGrp="1"/>
          </p:cNvSpPr>
          <p:nvPr>
            <p:ph idx="1"/>
          </p:nvPr>
        </p:nvSpPr>
        <p:spPr>
          <a:xfrm>
            <a:off x="457200" y="1268760"/>
            <a:ext cx="7499176" cy="5400600"/>
          </a:xfrm>
        </p:spPr>
        <p:txBody>
          <a:bodyPr>
            <a:noAutofit/>
          </a:bodyPr>
          <a:lstStyle/>
          <a:p>
            <a:pPr algn="just"/>
            <a:r>
              <a:rPr lang="el-GR" sz="2400" b="1" u="sng" dirty="0" smtClean="0"/>
              <a:t>ΣΤΑΔΙΟ 4</a:t>
            </a:r>
            <a:r>
              <a:rPr lang="el-GR" sz="2400" dirty="0" smtClean="0"/>
              <a:t>: Ελληνιστική εποχή -  Οι Αλεξανδρινοί μελετούν τα κείμενα του Ομήρου και επισημαίνουν κύκλια στοιχεία που χαρακτηρίζουν τα κείμενα αυτά και τα διαφοροποιούν από τον Όμηρο. </a:t>
            </a:r>
          </a:p>
          <a:p>
            <a:pPr algn="just"/>
            <a:r>
              <a:rPr lang="el-GR" sz="2400" dirty="0" smtClean="0"/>
              <a:t>Ίσως, τότε η σειρά αυτόνομων και ξεχωριστών ποιημάτων που διηγούνταν διαφορετικ</a:t>
            </a:r>
            <a:r>
              <a:rPr lang="el-GR" sz="2400" dirty="0"/>
              <a:t>έ</a:t>
            </a:r>
            <a:r>
              <a:rPr lang="el-GR" sz="2400" dirty="0" smtClean="0"/>
              <a:t>ς φάσεις του τρωικού πολέμου  να υπέστη μια εκδοτική επεξεργασία, η οποία τροποποίησε τις αρχές και το τέλος τους για να μειώσει χάσματα και να εδραιώσει την ακολουθία των γεγονότων που διηγούνται. </a:t>
            </a:r>
          </a:p>
          <a:p>
            <a:pPr algn="just"/>
            <a:r>
              <a:rPr lang="el-GR" sz="2400" dirty="0" smtClean="0"/>
              <a:t>Αυτή η αναγνωστική λίστα που είδαμε προηγουμένως, πιθανότατα, αναπλάθεται στο οργανικό σώμα, το οποίο βλέπουμε πίσω από τις περιλήψεις του Πρόκλου. </a:t>
            </a:r>
          </a:p>
        </p:txBody>
      </p:sp>
    </p:spTree>
    <p:extLst>
      <p:ext uri="{BB962C8B-B14F-4D97-AF65-F5344CB8AC3E}">
        <p14:creationId xmlns:p14="http://schemas.microsoft.com/office/powerpoint/2010/main" val="18649812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fontScale="90000"/>
          </a:bodyPr>
          <a:lstStyle/>
          <a:p>
            <a:pPr algn="ctr"/>
            <a:r>
              <a:rPr lang="el-GR" sz="3600" b="1" dirty="0">
                <a:ln w="3200">
                  <a:solidFill>
                    <a:srgbClr val="444D26">
                      <a:shade val="75000"/>
                      <a:alpha val="25000"/>
                    </a:srgbClr>
                  </a:solidFill>
                  <a:prstDash val="solid"/>
                  <a:round/>
                </a:ln>
              </a:rPr>
              <a:t>Τα στάδια  εξέλιξης του επικού κύκλου</a:t>
            </a:r>
            <a:endParaRPr lang="el-GR" sz="4400" dirty="0"/>
          </a:p>
        </p:txBody>
      </p:sp>
      <p:sp>
        <p:nvSpPr>
          <p:cNvPr id="2" name="Θέση περιεχομένου 1"/>
          <p:cNvSpPr>
            <a:spLocks noGrp="1"/>
          </p:cNvSpPr>
          <p:nvPr>
            <p:ph idx="1"/>
          </p:nvPr>
        </p:nvSpPr>
        <p:spPr/>
        <p:txBody>
          <a:bodyPr>
            <a:normAutofit lnSpcReduction="10000"/>
          </a:bodyPr>
          <a:lstStyle/>
          <a:p>
            <a:pPr lvl="0" algn="just">
              <a:buClr>
                <a:srgbClr val="F3A447"/>
              </a:buClr>
            </a:pPr>
            <a:r>
              <a:rPr lang="el-GR" sz="2400" b="1" u="sng" dirty="0"/>
              <a:t>ΣΤΑΔΙΟ 5</a:t>
            </a:r>
            <a:r>
              <a:rPr lang="el-GR" sz="2400" dirty="0"/>
              <a:t>: Δημιουργία πεζών περιλήψεων των ποιημάτων του επικού κύκλου. Αυτό αποτελεί μια ξεκάθαρη ένδειξη ότι η Κύκλια ποίηση δεν διαβαζόταν πια ευρέως, ίσως, επειδή  έχασε το κύρος της από την επικράτηση του Ομήρου. </a:t>
            </a:r>
            <a:endParaRPr lang="el-GR" sz="2400" dirty="0" smtClean="0"/>
          </a:p>
          <a:p>
            <a:pPr lvl="0" algn="just">
              <a:buClr>
                <a:srgbClr val="F3A447"/>
              </a:buClr>
            </a:pPr>
            <a:r>
              <a:rPr lang="el-GR" sz="2400" dirty="0" smtClean="0"/>
              <a:t>Αυτές  </a:t>
            </a:r>
            <a:r>
              <a:rPr lang="el-GR" sz="2400" dirty="0"/>
              <a:t>οι πεζές περιλήψεις χρησιμοποιήθηκαν κυρίως σε μυθολογικές επιτομές και ξεκίνησαν να ασκούν την επιρροή στην αντίληψη για τον επικό κύκλο με την οποία είμαστε εξοικειωμένοι σήμερα. </a:t>
            </a:r>
            <a:endParaRPr lang="el-GR" sz="2400" dirty="0" smtClean="0"/>
          </a:p>
          <a:p>
            <a:pPr lvl="0" algn="just">
              <a:buClr>
                <a:srgbClr val="F3A447"/>
              </a:buClr>
            </a:pPr>
            <a:r>
              <a:rPr lang="el-GR" sz="2400" dirty="0" smtClean="0"/>
              <a:t>Από </a:t>
            </a:r>
            <a:r>
              <a:rPr lang="el-GR" sz="2400" dirty="0"/>
              <a:t>αυτήν την εκτεταμένη περίοδο (Αυτοκρατορική εποχή – πρώτα χρόνια ύστερης Αρχαιότητας)  προέρχεται το μεγαλύτερο κομμάτι πληροφοριών που έχουμε για τον επικό </a:t>
            </a:r>
            <a:r>
              <a:rPr lang="el-GR" sz="2400" dirty="0" smtClean="0"/>
              <a:t>κύκλο ( </a:t>
            </a:r>
            <a:r>
              <a:rPr lang="el-GR" sz="2400" dirty="0"/>
              <a:t>περιλήψεις Πρόκλου</a:t>
            </a:r>
            <a:r>
              <a:rPr lang="el-GR" sz="2400" dirty="0" smtClean="0"/>
              <a:t>).</a:t>
            </a:r>
            <a:endParaRPr lang="el-GR" sz="2400" dirty="0"/>
          </a:p>
          <a:p>
            <a:endParaRPr lang="el-GR" dirty="0"/>
          </a:p>
        </p:txBody>
      </p:sp>
    </p:spTree>
    <p:extLst>
      <p:ext uri="{BB962C8B-B14F-4D97-AF65-F5344CB8AC3E}">
        <p14:creationId xmlns:p14="http://schemas.microsoft.com/office/powerpoint/2010/main" val="10560918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pPr algn="ctr"/>
            <a:r>
              <a:rPr lang="el-GR" sz="3600" b="1" dirty="0">
                <a:ln w="3200">
                  <a:solidFill>
                    <a:srgbClr val="444D26">
                      <a:shade val="75000"/>
                      <a:alpha val="25000"/>
                    </a:srgbClr>
                  </a:solidFill>
                  <a:prstDash val="solid"/>
                  <a:round/>
                </a:ln>
              </a:rPr>
              <a:t>Τα στάδια  εξέλιξης του επικού κύκλου</a:t>
            </a:r>
            <a:endParaRPr lang="el-GR" sz="4400" dirty="0"/>
          </a:p>
        </p:txBody>
      </p:sp>
      <p:sp>
        <p:nvSpPr>
          <p:cNvPr id="2" name="Θέση περιεχομένου 1"/>
          <p:cNvSpPr>
            <a:spLocks noGrp="1"/>
          </p:cNvSpPr>
          <p:nvPr>
            <p:ph idx="1"/>
          </p:nvPr>
        </p:nvSpPr>
        <p:spPr/>
        <p:txBody>
          <a:bodyPr>
            <a:noAutofit/>
          </a:bodyPr>
          <a:lstStyle/>
          <a:p>
            <a:pPr lvl="0" algn="just">
              <a:buClr>
                <a:srgbClr val="F3A447"/>
              </a:buClr>
            </a:pPr>
            <a:r>
              <a:rPr lang="el-GR" sz="2400" b="1" u="sng" dirty="0"/>
              <a:t>ΣΤΑΔΙΟ 6:</a:t>
            </a:r>
            <a:r>
              <a:rPr lang="el-GR" sz="2400" dirty="0"/>
              <a:t> Μεσαίωνας -  οι περιλήψεις του Πρόκλου αποσπώνται και περιλαμβάνονται στα χειρόγραφα της </a:t>
            </a:r>
            <a:r>
              <a:rPr lang="el-GR" sz="2400" i="1" dirty="0"/>
              <a:t>Ιλιάδας </a:t>
            </a:r>
            <a:r>
              <a:rPr lang="el-GR" sz="2400" dirty="0"/>
              <a:t>για να προσφέρουν στους αναγνώστες επιπρόσθετη πληροφόρηση.  </a:t>
            </a:r>
            <a:endParaRPr lang="el-GR" sz="2400" dirty="0" smtClean="0"/>
          </a:p>
          <a:p>
            <a:pPr lvl="0" algn="just">
              <a:buClr>
                <a:srgbClr val="F3A447"/>
              </a:buClr>
            </a:pPr>
            <a:r>
              <a:rPr lang="el-GR" sz="2400" dirty="0" smtClean="0"/>
              <a:t>Σ</a:t>
            </a:r>
            <a:r>
              <a:rPr lang="el-GR" sz="2400" dirty="0"/>
              <a:t>’ αυτό το στάδιο η εξέλιξη του επικού κύκλου ολοκληρώνεται. </a:t>
            </a:r>
            <a:endParaRPr lang="el-GR" sz="2400" dirty="0" smtClean="0"/>
          </a:p>
          <a:p>
            <a:pPr lvl="0" algn="just">
              <a:buClr>
                <a:srgbClr val="F3A447"/>
              </a:buClr>
            </a:pPr>
            <a:r>
              <a:rPr lang="el-GR" sz="2400" dirty="0" smtClean="0"/>
              <a:t>Το </a:t>
            </a:r>
            <a:r>
              <a:rPr lang="el-GR" sz="2400" dirty="0"/>
              <a:t>αρχικό υπερκείμενο γίνεται μια περικοπή, η οποία προστίθεται στο κείμενο της </a:t>
            </a:r>
            <a:r>
              <a:rPr lang="el-GR" sz="2400" i="1" dirty="0"/>
              <a:t>Ιλιάδας.</a:t>
            </a:r>
            <a:r>
              <a:rPr lang="el-GR" sz="2400" dirty="0"/>
              <a:t>  </a:t>
            </a:r>
            <a:endParaRPr lang="el-GR" sz="2400" dirty="0" smtClean="0"/>
          </a:p>
          <a:p>
            <a:pPr lvl="0" algn="just">
              <a:buClr>
                <a:srgbClr val="F3A447"/>
              </a:buClr>
            </a:pPr>
            <a:r>
              <a:rPr lang="el-GR" sz="2400" dirty="0" smtClean="0"/>
              <a:t>Μεταφορά </a:t>
            </a:r>
            <a:r>
              <a:rPr lang="el-GR" sz="2400" dirty="0"/>
              <a:t>για τη σύζευξη κύκλιας- ομηρικής ποίησης: </a:t>
            </a:r>
            <a:r>
              <a:rPr lang="el-GR" sz="2400" b="1" u="sng" dirty="0"/>
              <a:t>η κύκλια ποίηση έχοντας χάσει την αυτονομία της συνεχίζει να ζει υπηρετώντας  τον ισχυρό ανταγωνιστή της, την ομηρική ποίηση. </a:t>
            </a:r>
          </a:p>
          <a:p>
            <a:endParaRPr lang="el-GR" sz="3600" dirty="0"/>
          </a:p>
        </p:txBody>
      </p:sp>
    </p:spTree>
    <p:extLst>
      <p:ext uri="{BB962C8B-B14F-4D97-AF65-F5344CB8AC3E}">
        <p14:creationId xmlns:p14="http://schemas.microsoft.com/office/powerpoint/2010/main" val="8710488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600" b="1" dirty="0" smtClean="0"/>
              <a:t>Ο </a:t>
            </a:r>
            <a:r>
              <a:rPr lang="el-GR" sz="3600" b="1" dirty="0"/>
              <a:t>ό</a:t>
            </a:r>
            <a:r>
              <a:rPr lang="el-GR" sz="3600" b="1" dirty="0" smtClean="0"/>
              <a:t>ρος </a:t>
            </a:r>
            <a:r>
              <a:rPr lang="el-GR" sz="3600" b="1" i="1" dirty="0"/>
              <a:t>κ</a:t>
            </a:r>
            <a:r>
              <a:rPr lang="el-GR" sz="3600" b="1" i="1" dirty="0" smtClean="0"/>
              <a:t>ύκλος</a:t>
            </a:r>
            <a:r>
              <a:rPr lang="el-GR" sz="3600" b="1" dirty="0" smtClean="0"/>
              <a:t>: ανιχνεύοντας </a:t>
            </a:r>
            <a:r>
              <a:rPr lang="el-GR" sz="3600" b="1" dirty="0"/>
              <a:t>μ</a:t>
            </a:r>
            <a:r>
              <a:rPr lang="el-GR" sz="3600" b="1" dirty="0" smtClean="0"/>
              <a:t>ια </a:t>
            </a:r>
            <a:r>
              <a:rPr lang="el-GR" sz="3600" b="1" dirty="0"/>
              <a:t>μ</a:t>
            </a:r>
            <a:r>
              <a:rPr lang="el-GR" sz="3600" b="1" dirty="0" smtClean="0"/>
              <a:t>εταφορά</a:t>
            </a:r>
            <a:endParaRPr lang="el-GR" sz="3600" b="1" dirty="0"/>
          </a:p>
        </p:txBody>
      </p:sp>
      <p:sp>
        <p:nvSpPr>
          <p:cNvPr id="3" name="Θέση περιεχομένου 2"/>
          <p:cNvSpPr>
            <a:spLocks noGrp="1"/>
          </p:cNvSpPr>
          <p:nvPr>
            <p:ph idx="1"/>
          </p:nvPr>
        </p:nvSpPr>
        <p:spPr/>
        <p:txBody>
          <a:bodyPr>
            <a:normAutofit/>
          </a:bodyPr>
          <a:lstStyle/>
          <a:p>
            <a:pPr algn="just"/>
            <a:endParaRPr lang="en-US" sz="2400" dirty="0" smtClean="0"/>
          </a:p>
          <a:p>
            <a:pPr algn="just"/>
            <a:r>
              <a:rPr lang="el-GR" sz="2400" dirty="0" smtClean="0"/>
              <a:t>Ο όρος </a:t>
            </a:r>
            <a:r>
              <a:rPr lang="el-GR" sz="2400" i="1" dirty="0"/>
              <a:t>κ</a:t>
            </a:r>
            <a:r>
              <a:rPr lang="el-GR" sz="2400" i="1" dirty="0" smtClean="0"/>
              <a:t>ύκλος</a:t>
            </a:r>
            <a:r>
              <a:rPr lang="el-GR" sz="2400" dirty="0" smtClean="0"/>
              <a:t> είναι αμφιλεγόμενος</a:t>
            </a:r>
            <a:r>
              <a:rPr lang="en-US" sz="2400" dirty="0" smtClean="0"/>
              <a:t>,</a:t>
            </a:r>
            <a:r>
              <a:rPr lang="el-GR" sz="2400" dirty="0" smtClean="0"/>
              <a:t> αφού περιλαμβάνει πολλές σημασίες: </a:t>
            </a:r>
          </a:p>
          <a:p>
            <a:pPr algn="just"/>
            <a:r>
              <a:rPr lang="el-GR" sz="2400" dirty="0" smtClean="0"/>
              <a:t>1. κυριολεκτικές και μεταφορικές: τροχός, γαβάθα, άξονας ή δίσκος ενός ουράνιου σώματος, κυκλικός χορός, ένα στεφάνι ελιάς, συλλογή μύθων ή ποιημάτων, δαχτυλίδι</a:t>
            </a:r>
          </a:p>
          <a:p>
            <a:pPr algn="just"/>
            <a:r>
              <a:rPr lang="el-GR" sz="2400" dirty="0" smtClean="0"/>
              <a:t>2.  Η σημασία του </a:t>
            </a:r>
            <a:r>
              <a:rPr lang="el-GR" sz="2400" i="1" dirty="0" smtClean="0"/>
              <a:t>κύκλου</a:t>
            </a:r>
            <a:r>
              <a:rPr lang="el-GR" sz="2400" dirty="0" smtClean="0"/>
              <a:t> ως ένας κύκλος επικών ποιημάτων πρέπει να είναι μεταφορική.</a:t>
            </a:r>
            <a:endParaRPr lang="el-GR" sz="2400" dirty="0"/>
          </a:p>
        </p:txBody>
      </p:sp>
    </p:spTree>
    <p:extLst>
      <p:ext uri="{BB962C8B-B14F-4D97-AF65-F5344CB8AC3E}">
        <p14:creationId xmlns:p14="http://schemas.microsoft.com/office/powerpoint/2010/main" val="18291606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1484785"/>
            <a:ext cx="7270576" cy="1800199"/>
          </a:xfrm>
        </p:spPr>
        <p:txBody>
          <a:bodyPr>
            <a:noAutofit/>
          </a:bodyPr>
          <a:lstStyle/>
          <a:p>
            <a:pPr algn="ctr"/>
            <a:r>
              <a:rPr lang="el-GR" sz="4000" b="1" dirty="0" smtClean="0"/>
              <a:t>ΕΝΑΣ  ΠΡΟΦΟΡΙΚΟΣ  ΕΠΙΚΟΣ ΚΥΚΛΟΣ</a:t>
            </a:r>
            <a:endParaRPr lang="el-GR" sz="4000" b="1" dirty="0"/>
          </a:p>
        </p:txBody>
      </p:sp>
      <p:sp>
        <p:nvSpPr>
          <p:cNvPr id="5" name="Υπότιτλος 4"/>
          <p:cNvSpPr>
            <a:spLocks noGrp="1"/>
          </p:cNvSpPr>
          <p:nvPr>
            <p:ph type="subTitle" idx="1"/>
          </p:nvPr>
        </p:nvSpPr>
        <p:spPr>
          <a:xfrm>
            <a:off x="1371600" y="5157192"/>
            <a:ext cx="6400800" cy="481608"/>
          </a:xfrm>
        </p:spPr>
        <p:txBody>
          <a:bodyPr>
            <a:normAutofit/>
          </a:bodyPr>
          <a:lstStyle/>
          <a:p>
            <a:endParaRPr lang="el-GR" dirty="0"/>
          </a:p>
        </p:txBody>
      </p:sp>
    </p:spTree>
    <p:extLst>
      <p:ext uri="{BB962C8B-B14F-4D97-AF65-F5344CB8AC3E}">
        <p14:creationId xmlns:p14="http://schemas.microsoft.com/office/powerpoint/2010/main" val="29631975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715200" cy="972344"/>
          </a:xfrm>
        </p:spPr>
        <p:txBody>
          <a:bodyPr>
            <a:noAutofit/>
          </a:bodyPr>
          <a:lstStyle/>
          <a:p>
            <a:pPr algn="ctr"/>
            <a:r>
              <a:rPr lang="el-GR" sz="3600" b="1" dirty="0"/>
              <a:t>Ένας  προφορικός  επικός κύκλος</a:t>
            </a:r>
          </a:p>
        </p:txBody>
      </p:sp>
      <p:sp>
        <p:nvSpPr>
          <p:cNvPr id="3" name="Θέση περιεχομένου 2"/>
          <p:cNvSpPr>
            <a:spLocks noGrp="1"/>
          </p:cNvSpPr>
          <p:nvPr>
            <p:ph idx="1"/>
          </p:nvPr>
        </p:nvSpPr>
        <p:spPr/>
        <p:txBody>
          <a:bodyPr>
            <a:normAutofit lnSpcReduction="10000"/>
          </a:bodyPr>
          <a:lstStyle/>
          <a:p>
            <a:pPr algn="just"/>
            <a:r>
              <a:rPr lang="el-GR" dirty="0" smtClean="0"/>
              <a:t>Κύκλια μορφή του σουμεριακού έπους του </a:t>
            </a:r>
            <a:r>
              <a:rPr lang="el-GR" dirty="0" err="1" smtClean="0"/>
              <a:t>Γκιλγκαμές</a:t>
            </a:r>
            <a:r>
              <a:rPr lang="el-GR" dirty="0" smtClean="0"/>
              <a:t> ή κύκλος που αφηγείται τα κατορθώματα του Ηρακλή </a:t>
            </a:r>
            <a:r>
              <a:rPr lang="el-GR" dirty="0" smtClean="0">
                <a:latin typeface="Century Gothic"/>
              </a:rPr>
              <a:t>→ </a:t>
            </a:r>
            <a:r>
              <a:rPr lang="el-GR" dirty="0" smtClean="0"/>
              <a:t> υποβάλλουν την ιδέα ότι το ίδιο είδος υπήρχε σε μια πιο χαλαρή μορφή και για τους μύθους του θηβαϊκού και του τρωικού πολέμου. </a:t>
            </a:r>
          </a:p>
          <a:p>
            <a:pPr algn="just"/>
            <a:r>
              <a:rPr lang="el-GR" b="1" u="sng" dirty="0" smtClean="0"/>
              <a:t>ΔΙΑΦΟΡΑ</a:t>
            </a:r>
            <a:r>
              <a:rPr lang="el-GR" dirty="0" smtClean="0"/>
              <a:t>: Τα έπη της Εγγύς Ανατολής και οι άθλοι του Ηρακλή ήταν </a:t>
            </a:r>
            <a:r>
              <a:rPr lang="el-GR" b="1" u="sng" dirty="0" smtClean="0"/>
              <a:t>προσκολλημένα σε μια συγκεκριμένη φιγούρα</a:t>
            </a:r>
            <a:r>
              <a:rPr lang="el-GR" dirty="0" smtClean="0"/>
              <a:t>, ενώ ο κύκλος που αφορούσε τον θηβαϊκό και τον τρωικό πόλεμο είχε ως </a:t>
            </a:r>
            <a:r>
              <a:rPr lang="el-GR" b="1" u="sng" dirty="0" smtClean="0"/>
              <a:t>αφορμή</a:t>
            </a:r>
            <a:r>
              <a:rPr lang="el-GR" u="sng" dirty="0" smtClean="0"/>
              <a:t> του </a:t>
            </a:r>
            <a:r>
              <a:rPr lang="el-GR" b="1" u="sng" dirty="0" smtClean="0"/>
              <a:t>ένα σπουδαίο γεγονός</a:t>
            </a:r>
            <a:r>
              <a:rPr lang="el-GR" u="sng" dirty="0" smtClean="0"/>
              <a:t>. </a:t>
            </a:r>
          </a:p>
          <a:p>
            <a:pPr algn="just"/>
            <a:r>
              <a:rPr lang="el-GR" dirty="0" smtClean="0"/>
              <a:t>Αυτό το σημείο απόκλισης άσκησε σημαντική πίεση για να δημιουργηθεί ένας προφορικός  επικός κύκλος. π.χ. το γεγονός ότι αυτά τα δυο σπουδαία γεγονότα (ο θηβαϊκός πόλεμος και τα επακόλουθά του και ο τρωικός πόλεμος και τα επακόλουθά του) περιείχαν μια σειρά επεισοδίων, τα οποία ζητούσαν την γραμμική παρουσίασή τους. </a:t>
            </a:r>
          </a:p>
        </p:txBody>
      </p:sp>
    </p:spTree>
    <p:extLst>
      <p:ext uri="{BB962C8B-B14F-4D97-AF65-F5344CB8AC3E}">
        <p14:creationId xmlns:p14="http://schemas.microsoft.com/office/powerpoint/2010/main" val="28787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994122"/>
          </a:xfrm>
        </p:spPr>
        <p:txBody>
          <a:bodyPr>
            <a:noAutofit/>
          </a:bodyPr>
          <a:lstStyle/>
          <a:p>
            <a:pPr algn="ctr"/>
            <a:r>
              <a:rPr lang="el-GR" sz="2400" b="1" dirty="0"/>
              <a:t>Η</a:t>
            </a:r>
            <a:r>
              <a:rPr lang="el-GR" sz="2400" b="1" dirty="0" smtClean="0"/>
              <a:t>  αιτιολογική   διάσταση  των διηγούμενων   γεγονότων  στα  κύκλια  έπη</a:t>
            </a:r>
            <a:endParaRPr lang="el-GR" sz="2400" b="1" dirty="0"/>
          </a:p>
        </p:txBody>
      </p:sp>
      <p:sp>
        <p:nvSpPr>
          <p:cNvPr id="3" name="Θέση περιεχομένου 2"/>
          <p:cNvSpPr>
            <a:spLocks noGrp="1"/>
          </p:cNvSpPr>
          <p:nvPr>
            <p:ph idx="1"/>
          </p:nvPr>
        </p:nvSpPr>
        <p:spPr>
          <a:xfrm>
            <a:off x="467544" y="1412776"/>
            <a:ext cx="7848872" cy="4896544"/>
          </a:xfrm>
        </p:spPr>
        <p:txBody>
          <a:bodyPr>
            <a:normAutofit fontScale="47500" lnSpcReduction="20000"/>
          </a:bodyPr>
          <a:lstStyle/>
          <a:p>
            <a:pPr algn="just"/>
            <a:r>
              <a:rPr lang="el-GR" sz="4300" dirty="0" smtClean="0"/>
              <a:t>Περίληψη </a:t>
            </a:r>
            <a:r>
              <a:rPr lang="el-GR" sz="4300" i="1" dirty="0" smtClean="0"/>
              <a:t>Κυπρίων</a:t>
            </a:r>
            <a:r>
              <a:rPr lang="el-GR" sz="4300" dirty="0" smtClean="0"/>
              <a:t> : σχεδόν κάθε γεγονός ήταν τοποθετημένο σε αιτιακή σχέση με τα γεγονότα τα οποία προηγούνταν και μ’ αυτά τα οποία ακολουθούσαν.  </a:t>
            </a:r>
          </a:p>
          <a:p>
            <a:pPr algn="just"/>
            <a:r>
              <a:rPr lang="el-GR" sz="4300" dirty="0" smtClean="0"/>
              <a:t>Οι προφορικές παραδόσεις, που σχετίζονταν με τα γεγονότα του τρωικού πολέμου τα οποία βρίσκονταν έξω από το χρονικό πλαίσιο των ομηρικών επών, κάλυπταν το συνολικό μυθικό διάστημα από το Μήλον της Έριδος μέχρι το θάνατο του Οδυσσέα, και μια αιτιολογική διάσταση της έκθεσης των γεγονότων αυτών ήταν αποτέλεσμα της παρουσίασής τους.  </a:t>
            </a:r>
          </a:p>
          <a:p>
            <a:pPr algn="just"/>
            <a:r>
              <a:rPr lang="el-GR" sz="4300" dirty="0" smtClean="0"/>
              <a:t>Οι αρχαίοι Έλληνες έβλεπαν τον τρωικό κύκλο σαν ένα σύνολο ενιαίο και αδιάσπαστο που είχε ξεκάθαρη αρχή και τέλος. Απόδειξη γι’ αυτό βρίσκουμε στη λυρική ποίηση και στα ομηρικά έπη, στα οποία  συναντάμε πλήθος υπαινιγμών  σε γεγονότα που τα βρίσκουμε στα κύκλια έπη.</a:t>
            </a:r>
          </a:p>
          <a:p>
            <a:pPr algn="just"/>
            <a:r>
              <a:rPr lang="el-GR" sz="4300" dirty="0" smtClean="0"/>
              <a:t>Π.χ. </a:t>
            </a:r>
            <a:r>
              <a:rPr lang="el-GR" sz="4300" i="1" dirty="0" smtClean="0"/>
              <a:t>Οδύσσεια</a:t>
            </a:r>
            <a:r>
              <a:rPr lang="el-GR" sz="4300" dirty="0" smtClean="0"/>
              <a:t> που περιέχει περίληψη της εκστρατείας στην Τροία και στα επακόλουθά της έχουμε αναφορές σε γεγονότα που τα συναντάμε στα </a:t>
            </a:r>
            <a:r>
              <a:rPr lang="el-GR" sz="4300" i="1" dirty="0" smtClean="0"/>
              <a:t>Κύπρια,</a:t>
            </a:r>
            <a:r>
              <a:rPr lang="el-GR" sz="4300" dirty="0" smtClean="0"/>
              <a:t> την </a:t>
            </a:r>
            <a:r>
              <a:rPr lang="el-GR" sz="4300" i="1" dirty="0" smtClean="0"/>
              <a:t>Ιλιάδα</a:t>
            </a:r>
            <a:r>
              <a:rPr lang="el-GR" sz="4300" dirty="0" smtClean="0"/>
              <a:t>, την </a:t>
            </a:r>
            <a:r>
              <a:rPr lang="el-GR" sz="4300" i="1" dirty="0" smtClean="0"/>
              <a:t>Αιθιοπίδα</a:t>
            </a:r>
            <a:r>
              <a:rPr lang="el-GR" sz="4300" dirty="0" smtClean="0"/>
              <a:t> , τη </a:t>
            </a:r>
            <a:r>
              <a:rPr lang="el-GR" sz="4300" i="1" dirty="0" smtClean="0"/>
              <a:t>Μικρά Ιλιάδα</a:t>
            </a:r>
            <a:r>
              <a:rPr lang="el-GR" sz="4300" dirty="0" smtClean="0"/>
              <a:t>, την </a:t>
            </a:r>
            <a:r>
              <a:rPr lang="el-GR" sz="4300" i="1" dirty="0" smtClean="0"/>
              <a:t>Ιλίου </a:t>
            </a:r>
            <a:r>
              <a:rPr lang="el-GR" sz="4300" i="1" dirty="0" err="1"/>
              <a:t>Π</a:t>
            </a:r>
            <a:r>
              <a:rPr lang="el-GR" sz="4300" i="1" dirty="0" err="1" smtClean="0"/>
              <a:t>έρσιν</a:t>
            </a:r>
            <a:r>
              <a:rPr lang="el-GR" sz="4300" i="1" dirty="0" smtClean="0"/>
              <a:t> </a:t>
            </a:r>
            <a:r>
              <a:rPr lang="el-GR" sz="4300" dirty="0" smtClean="0"/>
              <a:t>και τους </a:t>
            </a:r>
            <a:r>
              <a:rPr lang="el-GR" sz="4300" i="1" dirty="0" smtClean="0"/>
              <a:t>Νόστους</a:t>
            </a:r>
            <a:r>
              <a:rPr lang="el-GR" sz="4300" dirty="0" smtClean="0"/>
              <a:t>. </a:t>
            </a:r>
            <a:endParaRPr lang="en-US" sz="3400" dirty="0"/>
          </a:p>
          <a:p>
            <a:pPr marL="0" indent="0">
              <a:buNone/>
            </a:pPr>
            <a:endParaRPr lang="en-US" sz="3400" dirty="0"/>
          </a:p>
        </p:txBody>
      </p:sp>
    </p:spTree>
    <p:extLst>
      <p:ext uri="{BB962C8B-B14F-4D97-AF65-F5344CB8AC3E}">
        <p14:creationId xmlns:p14="http://schemas.microsoft.com/office/powerpoint/2010/main" val="32333845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7787208" cy="1080120"/>
          </a:xfrm>
        </p:spPr>
        <p:txBody>
          <a:bodyPr>
            <a:normAutofit/>
          </a:bodyPr>
          <a:lstStyle/>
          <a:p>
            <a:pPr algn="ctr"/>
            <a:r>
              <a:rPr lang="el-GR" sz="2400" b="1" dirty="0">
                <a:ln w="3200">
                  <a:solidFill>
                    <a:srgbClr val="444D26">
                      <a:shade val="75000"/>
                      <a:alpha val="25000"/>
                    </a:srgbClr>
                  </a:solidFill>
                  <a:prstDash val="solid"/>
                  <a:round/>
                </a:ln>
              </a:rPr>
              <a:t>Η  αιτιολογική   διάσταση  των διηγούμενων   γεγονότων  στα  κύκλια  έπη</a:t>
            </a:r>
            <a:endParaRPr lang="el-GR" sz="2800" b="1" dirty="0">
              <a:solidFill>
                <a:schemeClr val="tx1"/>
              </a:solidFill>
            </a:endParaRPr>
          </a:p>
        </p:txBody>
      </p:sp>
      <p:sp>
        <p:nvSpPr>
          <p:cNvPr id="3" name="Θέση περιεχομένου 2"/>
          <p:cNvSpPr>
            <a:spLocks noGrp="1"/>
          </p:cNvSpPr>
          <p:nvPr>
            <p:ph idx="1"/>
          </p:nvPr>
        </p:nvSpPr>
        <p:spPr>
          <a:xfrm>
            <a:off x="457200" y="1556792"/>
            <a:ext cx="7499176" cy="4824536"/>
          </a:xfrm>
        </p:spPr>
        <p:txBody>
          <a:bodyPr>
            <a:normAutofit/>
          </a:bodyPr>
          <a:lstStyle/>
          <a:p>
            <a:pPr algn="just"/>
            <a:r>
              <a:rPr lang="el-GR" dirty="0" smtClean="0"/>
              <a:t>Η ίδια παρατήρηση για το  αιτιολογικό στοιχείο που εδραιώνει τη συνέχεια στα γεγονότα του τρωικού πολέμου υπάρχει και στο θηβαϊκό κύκλο, αφού η μυθική ιστορία των Θηβών </a:t>
            </a:r>
            <a:r>
              <a:rPr lang="en-US" dirty="0" smtClean="0"/>
              <a:t> </a:t>
            </a:r>
            <a:r>
              <a:rPr lang="el-GR" dirty="0" smtClean="0"/>
              <a:t>είναι άρρηκτα δεμένη με την επακόλουθη εκστρατεία των Επτά και τους Επιγόνους. </a:t>
            </a:r>
          </a:p>
          <a:p>
            <a:pPr algn="just"/>
            <a:r>
              <a:rPr lang="el-GR" dirty="0" smtClean="0"/>
              <a:t>Είμαστε σε θέση να προτείνουμε ότι οι </a:t>
            </a:r>
            <a:r>
              <a:rPr lang="el-GR" i="1" dirty="0" smtClean="0"/>
              <a:t>Θηβαΐς</a:t>
            </a:r>
            <a:r>
              <a:rPr lang="el-GR" dirty="0" smtClean="0"/>
              <a:t> και </a:t>
            </a:r>
            <a:r>
              <a:rPr lang="el-GR" i="1" dirty="0" smtClean="0"/>
              <a:t>Επίγονοι</a:t>
            </a:r>
            <a:r>
              <a:rPr lang="el-GR" dirty="0" smtClean="0"/>
              <a:t> θεωρήθηκαν τουλάχιστον από το τέλος του 7</a:t>
            </a:r>
            <a:r>
              <a:rPr lang="el-GR" baseline="30000" dirty="0" smtClean="0"/>
              <a:t>ου</a:t>
            </a:r>
            <a:r>
              <a:rPr lang="el-GR" dirty="0" smtClean="0"/>
              <a:t> αι π. Χ. ότι σχηματίζουν έναν </a:t>
            </a:r>
            <a:r>
              <a:rPr lang="el-GR" b="1" u="sng" dirty="0" smtClean="0"/>
              <a:t>ποιητικό υπό - κύκλο μυθικών παραδόσεων που σχετίζονταν με τις δυο εκστρατείες εναντίον των Θηβών.</a:t>
            </a:r>
          </a:p>
        </p:txBody>
      </p:sp>
    </p:spTree>
    <p:extLst>
      <p:ext uri="{BB962C8B-B14F-4D97-AF65-F5344CB8AC3E}">
        <p14:creationId xmlns:p14="http://schemas.microsoft.com/office/powerpoint/2010/main" val="14012032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499176" cy="994122"/>
          </a:xfrm>
        </p:spPr>
        <p:txBody>
          <a:bodyPr>
            <a:noAutofit/>
          </a:bodyPr>
          <a:lstStyle/>
          <a:p>
            <a:pPr algn="ctr"/>
            <a:r>
              <a:rPr lang="el-GR" sz="2400" b="1" dirty="0"/>
              <a:t>Τ</a:t>
            </a:r>
            <a:r>
              <a:rPr lang="el-GR" sz="2400" b="1" dirty="0" smtClean="0"/>
              <a:t>ι  εννοεί  ο  Ηρόδοτος  με   τον  όρο  </a:t>
            </a:r>
            <a:r>
              <a:rPr lang="el-GR" sz="2400" b="1" i="1" dirty="0" smtClean="0"/>
              <a:t>ομηρικά έπη</a:t>
            </a:r>
            <a:r>
              <a:rPr lang="el-GR" sz="2400" b="1" dirty="0" smtClean="0"/>
              <a:t>;   τα  έπη   του  Ομήρου  ή   του   θηβαϊκού  κύκλου;</a:t>
            </a:r>
            <a:endParaRPr lang="el-GR" sz="2400" b="1" dirty="0"/>
          </a:p>
        </p:txBody>
      </p:sp>
      <p:sp>
        <p:nvSpPr>
          <p:cNvPr id="3" name="Θέση περιεχομένου 2"/>
          <p:cNvSpPr>
            <a:spLocks noGrp="1"/>
          </p:cNvSpPr>
          <p:nvPr>
            <p:ph idx="1"/>
          </p:nvPr>
        </p:nvSpPr>
        <p:spPr>
          <a:xfrm>
            <a:off x="457200" y="1524000"/>
            <a:ext cx="7859216" cy="5001344"/>
          </a:xfrm>
        </p:spPr>
        <p:txBody>
          <a:bodyPr>
            <a:normAutofit fontScale="92500" lnSpcReduction="20000"/>
          </a:bodyPr>
          <a:lstStyle/>
          <a:p>
            <a:pPr algn="just"/>
            <a:r>
              <a:rPr lang="el-GR" b="1" dirty="0"/>
              <a:t>Ηρόδοτος </a:t>
            </a:r>
            <a:r>
              <a:rPr lang="el-GR" dirty="0"/>
              <a:t>(5.67.1):  </a:t>
            </a:r>
            <a:r>
              <a:rPr lang="el-GR" i="1" dirty="0"/>
              <a:t>Μετά την ολοκλήρωση του πολέμου εναντίον των </a:t>
            </a:r>
            <a:r>
              <a:rPr lang="el-GR" i="1" dirty="0" err="1"/>
              <a:t>Αργείων</a:t>
            </a:r>
            <a:r>
              <a:rPr lang="el-GR" i="1" dirty="0"/>
              <a:t>, ο Κλεισθένης (τύραννος της Σικυώνας) </a:t>
            </a:r>
            <a:r>
              <a:rPr lang="el-GR" i="1" u="sng" dirty="0"/>
              <a:t>απαγόρευσε την εκτέλεση των ομηρικών </a:t>
            </a:r>
            <a:r>
              <a:rPr lang="el-GR" i="1" u="sng" dirty="0" smtClean="0"/>
              <a:t>επών,  </a:t>
            </a:r>
            <a:r>
              <a:rPr lang="el-GR" i="1" u="sng" dirty="0"/>
              <a:t>επειδή επαινούσαν τους </a:t>
            </a:r>
            <a:r>
              <a:rPr lang="el-GR" i="1" u="sng" dirty="0" err="1"/>
              <a:t>Αργείους</a:t>
            </a:r>
            <a:r>
              <a:rPr lang="el-GR" i="1" u="sng" dirty="0"/>
              <a:t> και το Άργος. </a:t>
            </a:r>
          </a:p>
          <a:p>
            <a:pPr algn="just"/>
            <a:r>
              <a:rPr lang="el-GR" b="1" dirty="0" smtClean="0"/>
              <a:t>Τυρταίος</a:t>
            </a:r>
            <a:r>
              <a:rPr lang="el-GR" dirty="0"/>
              <a:t>:  απόδοση των επών του </a:t>
            </a:r>
            <a:r>
              <a:rPr lang="el-GR" dirty="0" smtClean="0"/>
              <a:t>θηβαϊκού </a:t>
            </a:r>
            <a:r>
              <a:rPr lang="el-GR" dirty="0"/>
              <a:t>κύκλου στον Όμηρο.</a:t>
            </a:r>
          </a:p>
          <a:p>
            <a:pPr algn="just"/>
            <a:r>
              <a:rPr lang="el-GR" b="1" dirty="0"/>
              <a:t>Καλλίνος</a:t>
            </a:r>
            <a:r>
              <a:rPr lang="el-GR" dirty="0"/>
              <a:t>: Αποδίδει τη </a:t>
            </a:r>
            <a:r>
              <a:rPr lang="el-GR" i="1" dirty="0" smtClean="0"/>
              <a:t>Θηβαΐδα</a:t>
            </a:r>
            <a:r>
              <a:rPr lang="el-GR" dirty="0" smtClean="0"/>
              <a:t> </a:t>
            </a:r>
            <a:r>
              <a:rPr lang="el-GR" dirty="0"/>
              <a:t>στον Όμηρο.</a:t>
            </a:r>
          </a:p>
          <a:p>
            <a:pPr algn="just"/>
            <a:r>
              <a:rPr lang="el-GR" b="1" dirty="0"/>
              <a:t>Σιμωνίδης </a:t>
            </a:r>
            <a:r>
              <a:rPr lang="el-GR" b="1" dirty="0" err="1"/>
              <a:t>Κείος</a:t>
            </a:r>
            <a:r>
              <a:rPr lang="el-GR" dirty="0"/>
              <a:t>:  Αποδίδει στον Όμηρο μια αφήγηση για τη νίκη του Μελέαγρου στο ρίξιμο της λόγχης κατά τη διάρκεια των επικήδειων </a:t>
            </a:r>
            <a:r>
              <a:rPr lang="el-GR" dirty="0" smtClean="0"/>
              <a:t>αγώνων </a:t>
            </a:r>
            <a:r>
              <a:rPr lang="el-GR" dirty="0"/>
              <a:t>του Πελία, το οποίο περιστατικό ίσως υπήρχε στη </a:t>
            </a:r>
            <a:r>
              <a:rPr lang="el-GR" i="1" dirty="0" smtClean="0"/>
              <a:t>Θηβαΐδα</a:t>
            </a:r>
            <a:r>
              <a:rPr lang="el-GR" dirty="0" smtClean="0"/>
              <a:t>.</a:t>
            </a:r>
            <a:endParaRPr lang="el-GR" dirty="0"/>
          </a:p>
          <a:p>
            <a:pPr algn="just"/>
            <a:r>
              <a:rPr lang="el-GR" b="1" dirty="0"/>
              <a:t>Πίνδαρος</a:t>
            </a:r>
            <a:r>
              <a:rPr lang="el-GR" dirty="0"/>
              <a:t>: Αποδίδει στον Όμηρο μια αφήγηση του τρόπου με τον οποίο ο Οδυσσέας κατάφερε να φαίνεται αξιότερος  από την Αίαντα για να αποκτήσει τα όπλα του Αχιλλέα, το οποίο ίσως να ήταν ένα κεφάλαιο στην </a:t>
            </a:r>
            <a:r>
              <a:rPr lang="el-GR" i="1" dirty="0"/>
              <a:t>Αιθιοπίδα</a:t>
            </a:r>
            <a:r>
              <a:rPr lang="el-GR" dirty="0"/>
              <a:t> </a:t>
            </a:r>
            <a:r>
              <a:rPr lang="el-GR" dirty="0" smtClean="0"/>
              <a:t>ή </a:t>
            </a:r>
            <a:r>
              <a:rPr lang="el-GR" dirty="0"/>
              <a:t>τη </a:t>
            </a:r>
            <a:r>
              <a:rPr lang="el-GR" i="1" dirty="0"/>
              <a:t>Μικρά Ιλιάδα</a:t>
            </a:r>
            <a:r>
              <a:rPr lang="el-GR" dirty="0"/>
              <a:t>.</a:t>
            </a:r>
          </a:p>
          <a:p>
            <a:pPr algn="just"/>
            <a:r>
              <a:rPr lang="el-GR" b="1" dirty="0"/>
              <a:t>Ηρόδοτος:</a:t>
            </a:r>
            <a:r>
              <a:rPr lang="el-GR" dirty="0"/>
              <a:t> Εκφράζει αμφιβολίες για την απόδοση  των </a:t>
            </a:r>
            <a:r>
              <a:rPr lang="el-GR" i="1" dirty="0"/>
              <a:t>Επιγόνων</a:t>
            </a:r>
            <a:r>
              <a:rPr lang="el-GR" dirty="0"/>
              <a:t> στον </a:t>
            </a:r>
            <a:r>
              <a:rPr lang="el-GR" dirty="0" smtClean="0"/>
              <a:t>Όμηρο, </a:t>
            </a:r>
            <a:r>
              <a:rPr lang="el-GR" dirty="0"/>
              <a:t>πράγμα που επιβεβαιώνει μια διαμάχη αναφορικά με την πατρότητα των έργων του </a:t>
            </a:r>
            <a:r>
              <a:rPr lang="el-GR" dirty="0" smtClean="0"/>
              <a:t>θηβαϊκού κύκλου, </a:t>
            </a:r>
            <a:r>
              <a:rPr lang="el-GR" dirty="0"/>
              <a:t>η οποία συνεχίστηκε και τον </a:t>
            </a:r>
            <a:r>
              <a:rPr lang="el-GR" dirty="0" smtClean="0"/>
              <a:t>5</a:t>
            </a:r>
            <a:r>
              <a:rPr lang="el-GR" baseline="30000" dirty="0" smtClean="0"/>
              <a:t>ο</a:t>
            </a:r>
            <a:r>
              <a:rPr lang="el-GR" dirty="0" smtClean="0"/>
              <a:t>  αι  </a:t>
            </a:r>
            <a:r>
              <a:rPr lang="el-GR" dirty="0"/>
              <a:t>π</a:t>
            </a:r>
            <a:r>
              <a:rPr lang="el-GR" dirty="0" smtClean="0"/>
              <a:t>. Χ</a:t>
            </a:r>
            <a:r>
              <a:rPr lang="el-GR" dirty="0"/>
              <a:t>. </a:t>
            </a:r>
          </a:p>
          <a:p>
            <a:pPr algn="just"/>
            <a:endParaRPr lang="el-GR" dirty="0"/>
          </a:p>
        </p:txBody>
      </p:sp>
    </p:spTree>
    <p:extLst>
      <p:ext uri="{BB962C8B-B14F-4D97-AF65-F5344CB8AC3E}">
        <p14:creationId xmlns:p14="http://schemas.microsoft.com/office/powerpoint/2010/main" val="28539456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2800" b="1" dirty="0">
                <a:ln w="3200">
                  <a:solidFill>
                    <a:srgbClr val="444D26">
                      <a:shade val="75000"/>
                      <a:alpha val="25000"/>
                    </a:srgbClr>
                  </a:solidFill>
                  <a:prstDash val="solid"/>
                  <a:round/>
                </a:ln>
              </a:rPr>
              <a:t>Τι  εννοεί  ο  Ηρόδοτος  με   τον  όρο  </a:t>
            </a:r>
            <a:r>
              <a:rPr lang="el-GR" sz="2800" b="1" i="1" dirty="0">
                <a:ln w="3200">
                  <a:solidFill>
                    <a:srgbClr val="444D26">
                      <a:shade val="75000"/>
                      <a:alpha val="25000"/>
                    </a:srgbClr>
                  </a:solidFill>
                  <a:prstDash val="solid"/>
                  <a:round/>
                </a:ln>
              </a:rPr>
              <a:t>ομηρικά έπη</a:t>
            </a:r>
            <a:r>
              <a:rPr lang="el-GR" sz="2800" b="1" dirty="0">
                <a:ln w="3200">
                  <a:solidFill>
                    <a:srgbClr val="444D26">
                      <a:shade val="75000"/>
                      <a:alpha val="25000"/>
                    </a:srgbClr>
                  </a:solidFill>
                  <a:prstDash val="solid"/>
                  <a:round/>
                </a:ln>
              </a:rPr>
              <a:t>;   τα  έπη   του  Ομήρου  ή   του   θηβαϊκού  κύκλου;</a:t>
            </a:r>
            <a:endParaRPr lang="el-GR" dirty="0">
              <a:solidFill>
                <a:schemeClr val="tx1"/>
              </a:solidFill>
            </a:endParaRPr>
          </a:p>
        </p:txBody>
      </p:sp>
      <p:sp>
        <p:nvSpPr>
          <p:cNvPr id="3" name="Θέση περιεχομένου 2"/>
          <p:cNvSpPr>
            <a:spLocks noGrp="1"/>
          </p:cNvSpPr>
          <p:nvPr>
            <p:ph idx="1"/>
          </p:nvPr>
        </p:nvSpPr>
        <p:spPr>
          <a:xfrm>
            <a:off x="457200" y="1340768"/>
            <a:ext cx="7643192" cy="5184576"/>
          </a:xfrm>
        </p:spPr>
        <p:txBody>
          <a:bodyPr>
            <a:noAutofit/>
          </a:bodyPr>
          <a:lstStyle/>
          <a:p>
            <a:pPr algn="just"/>
            <a:endParaRPr lang="el-GR" sz="1600" dirty="0" smtClean="0"/>
          </a:p>
          <a:p>
            <a:pPr algn="just"/>
            <a:r>
              <a:rPr lang="el-GR" sz="1600" dirty="0" smtClean="0"/>
              <a:t>Με δεδομένο ότι 1. οι </a:t>
            </a:r>
            <a:r>
              <a:rPr lang="el-GR" sz="1600" dirty="0" err="1" smtClean="0"/>
              <a:t>Αργείοι</a:t>
            </a:r>
            <a:r>
              <a:rPr lang="el-GR" sz="1600" dirty="0" smtClean="0"/>
              <a:t> και το Άργος δεν εξυμνούνται ιδιαίτερα στον Όμηρο, ούτε ο χαρακτηρισμός </a:t>
            </a:r>
            <a:r>
              <a:rPr lang="el-GR" sz="1600" i="1" dirty="0" smtClean="0"/>
              <a:t>Αργείος</a:t>
            </a:r>
            <a:r>
              <a:rPr lang="el-GR" sz="1600" dirty="0" smtClean="0"/>
              <a:t> έχει διαφορετικές συνδηλώσεις από τα εθνικά επίθετα </a:t>
            </a:r>
            <a:r>
              <a:rPr lang="el-GR" sz="1600" i="1" dirty="0" smtClean="0"/>
              <a:t>Δαναοί</a:t>
            </a:r>
            <a:r>
              <a:rPr lang="el-GR" sz="1600" dirty="0" smtClean="0"/>
              <a:t> και </a:t>
            </a:r>
            <a:r>
              <a:rPr lang="el-GR" sz="1600" i="1" dirty="0" smtClean="0"/>
              <a:t>Αχαιοί .</a:t>
            </a:r>
          </a:p>
          <a:p>
            <a:pPr algn="just"/>
            <a:r>
              <a:rPr lang="el-GR" sz="1600" dirty="0" smtClean="0"/>
              <a:t>2. ότι ο Κλεισθένης αντικατέστησε στη Σικυώνα τη λατρεία του Αδράστου, που ήταν το σύμβολο της παντοδυναμίας των </a:t>
            </a:r>
            <a:r>
              <a:rPr lang="el-GR" sz="1600" dirty="0" err="1" smtClean="0"/>
              <a:t>Αργείων</a:t>
            </a:r>
            <a:r>
              <a:rPr lang="el-GR" sz="1600" dirty="0" smtClean="0"/>
              <a:t>  με αυτή του Θηβαίου </a:t>
            </a:r>
            <a:r>
              <a:rPr lang="el-GR" sz="1600" dirty="0" err="1" smtClean="0"/>
              <a:t>Μελάνιππου</a:t>
            </a:r>
            <a:r>
              <a:rPr lang="el-GR" sz="1600" dirty="0" smtClean="0"/>
              <a:t>, δηλαδή με τον άνδρα που ήταν ο πιο μισητός στον Άδραστο, αφού είχε σκοτώσει τον αδελφό του.</a:t>
            </a:r>
          </a:p>
          <a:p>
            <a:pPr algn="just"/>
            <a:r>
              <a:rPr lang="el-GR" sz="1600" dirty="0" smtClean="0"/>
              <a:t>3. ο αρχικός στίχος της </a:t>
            </a:r>
            <a:r>
              <a:rPr lang="el-GR" sz="1600" i="1" dirty="0" smtClean="0"/>
              <a:t>Θηβαΐδος</a:t>
            </a:r>
            <a:r>
              <a:rPr lang="el-GR" sz="1600" dirty="0"/>
              <a:t> εστιάζει στο Άργος : </a:t>
            </a:r>
            <a:r>
              <a:rPr lang="en-US" sz="1600" i="1" dirty="0" err="1" smtClean="0"/>
              <a:t>Αργος</a:t>
            </a:r>
            <a:r>
              <a:rPr lang="en-US" sz="1600" i="1" dirty="0" smtClean="0"/>
              <a:t> </a:t>
            </a:r>
            <a:r>
              <a:rPr lang="en-US" sz="1600" i="1" dirty="0" err="1"/>
              <a:t>ἄειδε</a:t>
            </a:r>
            <a:r>
              <a:rPr lang="en-US" sz="1600" i="1" dirty="0"/>
              <a:t>, </a:t>
            </a:r>
            <a:r>
              <a:rPr lang="en-US" sz="1600" i="1" dirty="0" err="1"/>
              <a:t>θεά</a:t>
            </a:r>
            <a:r>
              <a:rPr lang="en-US" sz="1600" i="1" dirty="0"/>
              <a:t>, π</a:t>
            </a:r>
            <a:r>
              <a:rPr lang="en-US" sz="1600" i="1" dirty="0" err="1"/>
              <a:t>ολυδίψιον</a:t>
            </a:r>
            <a:r>
              <a:rPr lang="en-US" sz="1600" i="1" dirty="0"/>
              <a:t>, </a:t>
            </a:r>
            <a:r>
              <a:rPr lang="en-US" sz="1600" i="1" dirty="0" err="1"/>
              <a:t>ἔνθεν</a:t>
            </a:r>
            <a:r>
              <a:rPr lang="en-US" sz="1600" i="1" dirty="0"/>
              <a:t> </a:t>
            </a:r>
            <a:r>
              <a:rPr lang="en-US" sz="1600" i="1" dirty="0" err="1" smtClean="0"/>
              <a:t>ἄν</a:t>
            </a:r>
            <a:r>
              <a:rPr lang="en-US" sz="1600" i="1" dirty="0" smtClean="0"/>
              <a:t>ακτες</a:t>
            </a:r>
            <a:r>
              <a:rPr lang="el-GR" sz="1600" dirty="0" smtClean="0"/>
              <a:t>.</a:t>
            </a:r>
          </a:p>
          <a:p>
            <a:pPr algn="just"/>
            <a:r>
              <a:rPr lang="el-GR" sz="1600" dirty="0" smtClean="0"/>
              <a:t>1+2+3: </a:t>
            </a:r>
            <a:r>
              <a:rPr lang="el-GR" sz="1600" b="1" u="sng" dirty="0" smtClean="0"/>
              <a:t>Ο Κλεισθένης απαγόρευσε τα έπη του θηβαϊκού κύκλου και ο Ηρόδοτος είτε τα απέδωσε κατευθείαν στον Όμηρο, είτε   τα προσδιόρισε σαν να ήταν συντεθειμένα από ραψωδούς, οι οποίοι ήταν εξειδικευμένοι στην ομηρική ποίηση</a:t>
            </a:r>
            <a:r>
              <a:rPr lang="el-GR" sz="1600" dirty="0" smtClean="0"/>
              <a:t>.</a:t>
            </a:r>
          </a:p>
          <a:p>
            <a:pPr algn="just"/>
            <a:r>
              <a:rPr lang="el-GR" sz="1600" dirty="0" smtClean="0"/>
              <a:t>Αν ισχύει αυτό, τότε μπορούμε να υποθέσουμε ότι ένα θηβαϊκό έπος ως σύνολο και ίσως όχι ως μεμονωμένο ποίημα μπορεί να εκτελέστηκε στη Σικυώνα πριν τον Κλεισθένη (600-670 π. Χ.), δηλαδή κατά τη διάρκεια του 7</a:t>
            </a:r>
            <a:r>
              <a:rPr lang="el-GR" sz="1600" baseline="30000" dirty="0" smtClean="0"/>
              <a:t>ου</a:t>
            </a:r>
            <a:r>
              <a:rPr lang="el-GR" sz="1600" dirty="0" smtClean="0"/>
              <a:t> αι π. Χ. Συνεπώς, μπορούμε να ισχυριστούμε ότι το θηβαϊκό έπος είχε ήδη κατακτήσει, όπως και ο Όμηρος, κάποιας μορφής ενότητα. </a:t>
            </a:r>
          </a:p>
        </p:txBody>
      </p:sp>
    </p:spTree>
    <p:extLst>
      <p:ext uri="{BB962C8B-B14F-4D97-AF65-F5344CB8AC3E}">
        <p14:creationId xmlns:p14="http://schemas.microsoft.com/office/powerpoint/2010/main" val="4736522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7859216" cy="1224136"/>
          </a:xfrm>
        </p:spPr>
        <p:txBody>
          <a:bodyPr>
            <a:noAutofit/>
          </a:bodyPr>
          <a:lstStyle/>
          <a:p>
            <a:pPr algn="ctr"/>
            <a:r>
              <a:rPr lang="el-GR" sz="2400" b="1" dirty="0"/>
              <a:t>Π</a:t>
            </a:r>
            <a:r>
              <a:rPr lang="el-GR" sz="2400" b="1" dirty="0" smtClean="0"/>
              <a:t>ως   έγινε  η  διασύνδεση  θηβαϊκού  κύκλου – επικού  και  που υπάρχουν μαρτυρίες γι’ αυτήν την σύνδεση;</a:t>
            </a:r>
            <a:endParaRPr lang="el-GR" sz="2400" b="1" dirty="0"/>
          </a:p>
        </p:txBody>
      </p:sp>
      <p:sp>
        <p:nvSpPr>
          <p:cNvPr id="3" name="Θέση περιεχομένου 2"/>
          <p:cNvSpPr>
            <a:spLocks noGrp="1"/>
          </p:cNvSpPr>
          <p:nvPr>
            <p:ph idx="1"/>
          </p:nvPr>
        </p:nvSpPr>
        <p:spPr>
          <a:xfrm>
            <a:off x="457200" y="1556792"/>
            <a:ext cx="7859216" cy="4752528"/>
          </a:xfrm>
        </p:spPr>
        <p:txBody>
          <a:bodyPr>
            <a:noAutofit/>
          </a:bodyPr>
          <a:lstStyle/>
          <a:p>
            <a:pPr algn="just"/>
            <a:r>
              <a:rPr lang="el-GR" sz="2800" dirty="0" smtClean="0"/>
              <a:t>Η ιδέα της διασύνδεσης ποικίλων προφορικών επικών παραδόσεων που διηγούνται διαφορετικά μέρη του ίδιου μύθου φαίνεται να έχει χτιστεί πάνω στην ιδέα της ενότητας και της συνέχειας που ήταν ήδη παρούσα.</a:t>
            </a:r>
          </a:p>
          <a:p>
            <a:pPr algn="just"/>
            <a:r>
              <a:rPr lang="el-GR" sz="2800" dirty="0" smtClean="0"/>
              <a:t> Πώς έγινε η σύνδεση του θηβαϊκού κύκλου με τον τρωικό κύκλο, αφού ο κάθε κύκλος ασχολείται με διαφορετικό μύθο; </a:t>
            </a:r>
            <a:endParaRPr lang="en-US" sz="2800" dirty="0"/>
          </a:p>
        </p:txBody>
      </p:sp>
    </p:spTree>
    <p:extLst>
      <p:ext uri="{BB962C8B-B14F-4D97-AF65-F5344CB8AC3E}">
        <p14:creationId xmlns:p14="http://schemas.microsoft.com/office/powerpoint/2010/main" val="41341919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pPr algn="ctr"/>
            <a:r>
              <a:rPr lang="el-GR" sz="2400" b="1" dirty="0">
                <a:ln w="3200">
                  <a:solidFill>
                    <a:srgbClr val="444D26">
                      <a:shade val="75000"/>
                      <a:alpha val="25000"/>
                    </a:srgbClr>
                  </a:solidFill>
                  <a:prstDash val="solid"/>
                  <a:round/>
                </a:ln>
              </a:rPr>
              <a:t>Πως   έγινε  η  διασύνδεση  θηβαϊκού  κύκλου – επικού  και  που υπάρχουν μαρτυρίες γι’ αυτήν την σύνδεση;</a:t>
            </a:r>
            <a:endParaRPr lang="el-GR" sz="4000" dirty="0"/>
          </a:p>
        </p:txBody>
      </p:sp>
      <p:sp>
        <p:nvSpPr>
          <p:cNvPr id="2" name="Θέση περιεχομένου 1"/>
          <p:cNvSpPr>
            <a:spLocks noGrp="1"/>
          </p:cNvSpPr>
          <p:nvPr>
            <p:ph idx="1"/>
          </p:nvPr>
        </p:nvSpPr>
        <p:spPr/>
        <p:txBody>
          <a:bodyPr>
            <a:noAutofit/>
          </a:bodyPr>
          <a:lstStyle/>
          <a:p>
            <a:pPr algn="just"/>
            <a:r>
              <a:rPr lang="el-GR" sz="2000" dirty="0"/>
              <a:t>Υπάρχουν πρώιμες επιβεβαιώσεις γι’ αυτή τη σύνδεση; </a:t>
            </a:r>
          </a:p>
          <a:p>
            <a:pPr algn="just"/>
            <a:r>
              <a:rPr lang="el-GR" sz="2000" dirty="0"/>
              <a:t>Η </a:t>
            </a:r>
            <a:r>
              <a:rPr lang="el-GR" sz="2000" i="1" dirty="0"/>
              <a:t>Θεογονία</a:t>
            </a:r>
            <a:r>
              <a:rPr lang="el-GR" sz="2000" dirty="0"/>
              <a:t> του Ησιόδου (156 -173) παρέχει απόδειξη για ένα πρώιμο ταίριασμα αυτών των δύο παραδόσεων. Στον </a:t>
            </a:r>
            <a:r>
              <a:rPr lang="el-GR" sz="2000" b="1" dirty="0"/>
              <a:t>ησιόδειο μύθο των γενεών </a:t>
            </a:r>
            <a:r>
              <a:rPr lang="el-GR" sz="2000" dirty="0"/>
              <a:t>η γενιά των ηρώων καταλαμβάνει την τέταρτη θέση ακολουθώντας το χρυσό, το αργυρό και το χάλκινο γένος. Η γενιά των ηρώων τοποθετείται πριν από τη σιδερένια γενιά στην οποία ανήκει ο ποιητής.</a:t>
            </a:r>
          </a:p>
          <a:p>
            <a:pPr algn="just"/>
            <a:r>
              <a:rPr lang="el-GR" sz="2000" dirty="0"/>
              <a:t>Η συνολική αφήγηση του μύθου των γενεών στοχεύει στο να ανιχνεύσει μια  αδιατάρακτη συνέχεια που διέπει το χρυσό γένος μέχρι το σιδερένιο, δηλαδή από την αρχή της ανθρώπινης ιστορίας μέχρι την παρούσα εποχή. </a:t>
            </a:r>
            <a:endParaRPr lang="el-GR" sz="2000" dirty="0" smtClean="0"/>
          </a:p>
          <a:p>
            <a:pPr algn="just"/>
            <a:r>
              <a:rPr lang="el-GR" sz="2000" dirty="0" smtClean="0"/>
              <a:t>Η </a:t>
            </a:r>
            <a:r>
              <a:rPr lang="el-GR" sz="2000" dirty="0"/>
              <a:t>ιδέα μιας ενοποιημένης και συνεκτικής αφήγησης της εξέλιξης των ανθρώπινων υποθέσεων ίσως είχε μια μακρά προϊστορία. </a:t>
            </a:r>
          </a:p>
        </p:txBody>
      </p:sp>
    </p:spTree>
    <p:extLst>
      <p:ext uri="{BB962C8B-B14F-4D97-AF65-F5344CB8AC3E}">
        <p14:creationId xmlns:p14="http://schemas.microsoft.com/office/powerpoint/2010/main" val="24193695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pPr algn="ctr"/>
            <a:r>
              <a:rPr lang="el-GR" sz="2400" b="1" dirty="0">
                <a:ln w="3200">
                  <a:solidFill>
                    <a:srgbClr val="444D26">
                      <a:shade val="75000"/>
                      <a:alpha val="25000"/>
                    </a:srgbClr>
                  </a:solidFill>
                  <a:prstDash val="solid"/>
                  <a:round/>
                </a:ln>
              </a:rPr>
              <a:t>Πως   έγινε  η  διασύνδεση  θηβαϊκού  κύκλου – επικού  και  που υπάρχουν μαρτυρίες γι’ αυτήν την σύνδεση;</a:t>
            </a:r>
            <a:endParaRPr lang="el-GR" dirty="0"/>
          </a:p>
        </p:txBody>
      </p:sp>
      <p:sp>
        <p:nvSpPr>
          <p:cNvPr id="2" name="Θέση περιεχομένου 1"/>
          <p:cNvSpPr>
            <a:spLocks noGrp="1"/>
          </p:cNvSpPr>
          <p:nvPr>
            <p:ph idx="1"/>
          </p:nvPr>
        </p:nvSpPr>
        <p:spPr/>
        <p:txBody>
          <a:bodyPr>
            <a:noAutofit/>
          </a:bodyPr>
          <a:lstStyle/>
          <a:p>
            <a:pPr lvl="0" algn="just">
              <a:buClr>
                <a:srgbClr val="F3A447"/>
              </a:buClr>
            </a:pPr>
            <a:r>
              <a:rPr lang="el-GR" sz="2000" dirty="0"/>
              <a:t>Βρίσκουμε έτσι το τέλος του γένους των ηρώων να ενσωματώνεται μέσα σ’ ένα ευρύτερο πλαίσιο συνεχούς αφηγηματικής ακολουθίας. Μέσα σ’ αυτήν,  το συνταίριασμα του θηβαϊκού και του τρωικού πολέμου μπορεί να εξηγηθεί. Η προτεραιότητα του πρώτου δεν μαρτυρείται μόνο από το ότι αναφέρεται πρώτος στο κείμενο αλλά κυρίως από τις  αδιαφιλονίκητες </a:t>
            </a:r>
            <a:r>
              <a:rPr lang="el-GR" sz="2000" b="1" dirty="0"/>
              <a:t>επιρροές του θηβαϊκού μύθου στην ομηρική </a:t>
            </a:r>
            <a:r>
              <a:rPr lang="el-GR" sz="2000" b="1" i="1" dirty="0"/>
              <a:t>Ιλιάδα</a:t>
            </a:r>
            <a:r>
              <a:rPr lang="el-GR" sz="2000" b="1" dirty="0"/>
              <a:t> (και σ’ ένα μικρότερο βαθμό στην </a:t>
            </a:r>
            <a:r>
              <a:rPr lang="el-GR" sz="2000" b="1" i="1" dirty="0"/>
              <a:t>Οδύσσεια</a:t>
            </a:r>
            <a:r>
              <a:rPr lang="el-GR" sz="2000" b="1" dirty="0"/>
              <a:t>)</a:t>
            </a:r>
            <a:r>
              <a:rPr lang="el-GR" sz="2000" dirty="0"/>
              <a:t>. Αυτό φαίνεται από ηρωικές φιγούρες (Διομήδης, Σθενέλαος, Ευρύαλος) και θέματα που μεταφέρονται από το θηβαϊκό στο τρωικό έπος και το ησιόδειο απόσπασμα αποτελεί ξεκάθαρη μαρτυρία για μια πρώιμη σύνδεση αυτών των δυο μυθικών κύκλων. </a:t>
            </a:r>
            <a:endParaRPr lang="el-GR" sz="2000" dirty="0" smtClean="0"/>
          </a:p>
          <a:p>
            <a:pPr lvl="0" algn="just">
              <a:buClr>
                <a:srgbClr val="F3A447"/>
              </a:buClr>
            </a:pPr>
            <a:r>
              <a:rPr lang="el-GR" sz="2000" b="1" u="sng" dirty="0"/>
              <a:t>Συμπέρασμα</a:t>
            </a:r>
            <a:r>
              <a:rPr lang="el-GR" sz="2000" dirty="0"/>
              <a:t>: </a:t>
            </a:r>
            <a:r>
              <a:rPr lang="el-GR" sz="2000" b="1" dirty="0"/>
              <a:t>Ήδη από την αρχαϊκή εποχή οι μυθικές παραδόσεις της Θήβας και της Τροίας θα πρέπει να θεωρούνταν ότι σχημάτιζαν μια ενότητα.</a:t>
            </a:r>
          </a:p>
          <a:p>
            <a:pPr lvl="0" algn="just">
              <a:buClr>
                <a:srgbClr val="F3A447"/>
              </a:buClr>
            </a:pPr>
            <a:endParaRPr lang="el-GR" sz="2400" dirty="0">
              <a:solidFill>
                <a:prstClr val="white"/>
              </a:solidFill>
            </a:endParaRPr>
          </a:p>
          <a:p>
            <a:pPr lvl="0">
              <a:buClr>
                <a:srgbClr val="F3A447"/>
              </a:buClr>
            </a:pPr>
            <a:endParaRPr lang="el-GR" sz="2400" dirty="0">
              <a:solidFill>
                <a:prstClr val="white"/>
              </a:solidFill>
            </a:endParaRPr>
          </a:p>
          <a:p>
            <a:endParaRPr lang="el-GR" sz="3600" dirty="0"/>
          </a:p>
        </p:txBody>
      </p:sp>
    </p:spTree>
    <p:extLst>
      <p:ext uri="{BB962C8B-B14F-4D97-AF65-F5344CB8AC3E}">
        <p14:creationId xmlns:p14="http://schemas.microsoft.com/office/powerpoint/2010/main" val="32801226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715200" cy="972344"/>
          </a:xfrm>
        </p:spPr>
        <p:txBody>
          <a:bodyPr>
            <a:noAutofit/>
          </a:bodyPr>
          <a:lstStyle/>
          <a:p>
            <a:pPr algn="ctr"/>
            <a:r>
              <a:rPr lang="el-GR" sz="2400" b="1" dirty="0" smtClean="0"/>
              <a:t>Γιατί    προκλήθηκε  η   σύνδεση   των  μυθικών παραδόσεων  της  Θήβας  και  της  Τροίας</a:t>
            </a:r>
            <a:r>
              <a:rPr lang="el-GR" sz="2000" b="1" dirty="0" smtClean="0"/>
              <a:t>;	</a:t>
            </a:r>
            <a:endParaRPr lang="el-GR" sz="2000" b="1" dirty="0"/>
          </a:p>
        </p:txBody>
      </p:sp>
      <p:sp>
        <p:nvSpPr>
          <p:cNvPr id="3" name="Θέση περιεχομένου 2"/>
          <p:cNvSpPr>
            <a:spLocks noGrp="1"/>
          </p:cNvSpPr>
          <p:nvPr>
            <p:ph idx="1"/>
          </p:nvPr>
        </p:nvSpPr>
        <p:spPr/>
        <p:txBody>
          <a:bodyPr>
            <a:normAutofit lnSpcReduction="10000"/>
          </a:bodyPr>
          <a:lstStyle/>
          <a:p>
            <a:pPr algn="just"/>
            <a:r>
              <a:rPr lang="el-GR" dirty="0" smtClean="0"/>
              <a:t>Όμως, γιατί προκλήθηκε αυτή η σύνδεση;</a:t>
            </a:r>
          </a:p>
          <a:p>
            <a:pPr algn="just"/>
            <a:r>
              <a:rPr lang="el-GR" dirty="0" smtClean="0"/>
              <a:t>Συγκεκριμένα χαρακτηριστικά που υπάρχουν  στην  μυθολογική ποίηση του Ησιόδου, η οποία τα περιλαμβάνει όλα, αλλά και στα κύκλια έπη επιβεβαιώνουν </a:t>
            </a:r>
            <a:r>
              <a:rPr lang="el-GR" b="1" dirty="0" smtClean="0"/>
              <a:t>το βαθμιαίο  ξεκίνημα της ιδεολογικής και πολιτιστικής επανάστασης, η οποία είναι γνωστή ως  </a:t>
            </a:r>
            <a:r>
              <a:rPr lang="el-GR" b="1" dirty="0" err="1" smtClean="0"/>
              <a:t>πανελληνισμός</a:t>
            </a:r>
            <a:r>
              <a:rPr lang="el-GR" dirty="0" smtClean="0"/>
              <a:t>. (σ’ αυτό το στάδιο μπορούμε να την ονομάσουμε  </a:t>
            </a:r>
            <a:r>
              <a:rPr lang="el-GR" b="1" dirty="0" err="1" smtClean="0"/>
              <a:t>πρωτο</a:t>
            </a:r>
            <a:r>
              <a:rPr lang="el-GR" b="1" dirty="0" smtClean="0"/>
              <a:t> –</a:t>
            </a:r>
            <a:r>
              <a:rPr lang="el-GR" b="1" dirty="0" err="1" smtClean="0"/>
              <a:t>πανελληνισμος</a:t>
            </a:r>
            <a:r>
              <a:rPr lang="el-GR" dirty="0" smtClean="0"/>
              <a:t>) </a:t>
            </a:r>
          </a:p>
          <a:p>
            <a:pPr algn="just"/>
            <a:r>
              <a:rPr lang="el-GR" u="sng" dirty="0" smtClean="0"/>
              <a:t>Η αναδυόμενη τάση να βλέπει κανείς διαφορετικές παραδόσεις σαν κομμάτι ενός μόνο επικού κύκλου συμφωνεί με τη γενικότερη τάση της πανελλήνιας ιδέας να  υποβαθμίζει τις τοπικές παραδόσεις και να δημιουργεί μια συνεχή και συνεκτική εικόνα από την ηρωική εποχή που χαρακτηρίζεται από δυο μεγάλους πολέμους  στους οποίους ενεπλάκησαν όλοι οι Έλληνες</a:t>
            </a:r>
            <a:r>
              <a:rPr lang="el-GR" dirty="0" smtClean="0"/>
              <a:t> ένας στην ηπειρωτική χώρα (Θήβα) και ένας εναντίον μιας ξένης χώρας (Τροία) </a:t>
            </a:r>
            <a:r>
              <a:rPr lang="el-GR" u="sng" dirty="0" smtClean="0"/>
              <a:t>μέχρι το σήμερα</a:t>
            </a:r>
            <a:r>
              <a:rPr lang="el-GR" dirty="0" smtClean="0"/>
              <a:t>. </a:t>
            </a:r>
          </a:p>
        </p:txBody>
      </p:sp>
    </p:spTree>
    <p:extLst>
      <p:ext uri="{BB962C8B-B14F-4D97-AF65-F5344CB8AC3E}">
        <p14:creationId xmlns:p14="http://schemas.microsoft.com/office/powerpoint/2010/main" val="17841521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88640"/>
            <a:ext cx="8229600" cy="1219200"/>
          </a:xfrm>
        </p:spPr>
        <p:txBody>
          <a:bodyPr>
            <a:noAutofit/>
          </a:bodyPr>
          <a:lstStyle/>
          <a:p>
            <a:pPr algn="ctr"/>
            <a:r>
              <a:rPr lang="el-GR" sz="2800" b="1" dirty="0" smtClean="0"/>
              <a:t>Σύνοψη </a:t>
            </a:r>
            <a:r>
              <a:rPr lang="en-US" sz="2800" b="1" dirty="0" smtClean="0"/>
              <a:t>  </a:t>
            </a:r>
            <a:r>
              <a:rPr lang="el-GR" sz="2800" b="1" dirty="0" smtClean="0"/>
              <a:t>5</a:t>
            </a:r>
            <a:r>
              <a:rPr lang="en-US" sz="2800" b="1" dirty="0" smtClean="0"/>
              <a:t>  </a:t>
            </a:r>
            <a:r>
              <a:rPr lang="el-GR" sz="2800" b="1" dirty="0" smtClean="0"/>
              <a:t> πιθανών   </a:t>
            </a:r>
            <a:r>
              <a:rPr lang="el-GR" sz="2800" b="1" dirty="0"/>
              <a:t>ε</a:t>
            </a:r>
            <a:r>
              <a:rPr lang="el-GR" sz="2800" b="1" dirty="0" smtClean="0"/>
              <a:t>ρμηνειών </a:t>
            </a:r>
            <a:r>
              <a:rPr lang="en-US" sz="2800" b="1" dirty="0" smtClean="0"/>
              <a:t>  </a:t>
            </a:r>
            <a:r>
              <a:rPr lang="el-GR" sz="2800" b="1" dirty="0"/>
              <a:t>τ</a:t>
            </a:r>
            <a:r>
              <a:rPr lang="el-GR" sz="2800" b="1" dirty="0" smtClean="0"/>
              <a:t>ου</a:t>
            </a:r>
            <a:r>
              <a:rPr lang="en-US" sz="2800" b="1" dirty="0" smtClean="0"/>
              <a:t>  </a:t>
            </a:r>
            <a:r>
              <a:rPr lang="el-GR" sz="2800" b="1" dirty="0" smtClean="0"/>
              <a:t> όρου </a:t>
            </a:r>
            <a:r>
              <a:rPr lang="el-GR" sz="2800" b="1" i="1" dirty="0"/>
              <a:t>κ</a:t>
            </a:r>
            <a:r>
              <a:rPr lang="el-GR" sz="2800" b="1" i="1" dirty="0" smtClean="0"/>
              <a:t>ύκλος</a:t>
            </a:r>
            <a:r>
              <a:rPr lang="el-GR" sz="2800" b="1" dirty="0" smtClean="0"/>
              <a:t>   αναφορικά   με   τον  επικό </a:t>
            </a:r>
            <a:r>
              <a:rPr lang="en-US" sz="2800" b="1" dirty="0" smtClean="0"/>
              <a:t> </a:t>
            </a:r>
            <a:r>
              <a:rPr lang="el-GR" sz="2800" b="1" dirty="0"/>
              <a:t>κ</a:t>
            </a:r>
            <a:r>
              <a:rPr lang="el-GR" sz="2800" b="1" dirty="0" smtClean="0"/>
              <a:t>ύκλο</a:t>
            </a:r>
            <a:endParaRPr lang="el-GR" sz="2800" b="1" dirty="0"/>
          </a:p>
        </p:txBody>
      </p:sp>
      <p:sp>
        <p:nvSpPr>
          <p:cNvPr id="3" name="Θέση περιεχομένου 2"/>
          <p:cNvSpPr>
            <a:spLocks noGrp="1"/>
          </p:cNvSpPr>
          <p:nvPr>
            <p:ph idx="1"/>
          </p:nvPr>
        </p:nvSpPr>
        <p:spPr/>
        <p:txBody>
          <a:bodyPr>
            <a:normAutofit/>
          </a:bodyPr>
          <a:lstStyle/>
          <a:p>
            <a:pPr algn="just"/>
            <a:endParaRPr lang="el-GR" dirty="0" smtClean="0"/>
          </a:p>
          <a:p>
            <a:pPr algn="just"/>
            <a:r>
              <a:rPr lang="el-GR" dirty="0" smtClean="0"/>
              <a:t>Ο όρος χρησιμοποιήθηκε για να δηλώσει:</a:t>
            </a:r>
          </a:p>
          <a:p>
            <a:pPr algn="just"/>
            <a:r>
              <a:rPr lang="en-US" dirty="0" smtClean="0"/>
              <a:t>(</a:t>
            </a:r>
            <a:r>
              <a:rPr lang="el-GR" dirty="0" smtClean="0"/>
              <a:t>α</a:t>
            </a:r>
            <a:r>
              <a:rPr lang="en-US" dirty="0" smtClean="0"/>
              <a:t>) </a:t>
            </a:r>
            <a:r>
              <a:rPr lang="el-GR" dirty="0" smtClean="0"/>
              <a:t>μια αντίληψη ενότητας και συνέχειας</a:t>
            </a:r>
          </a:p>
          <a:p>
            <a:pPr algn="just"/>
            <a:r>
              <a:rPr lang="el-GR" dirty="0" smtClean="0"/>
              <a:t>(β) μια αντίληψη που αφορά τον σχηματισμό των ποιημάτων σε αναλογία με τα γεγονότα της ιστορίας ή της ανθρώπινης τύχης, η οποία </a:t>
            </a:r>
            <a:r>
              <a:rPr lang="el-GR" i="1" dirty="0" smtClean="0"/>
              <a:t>κάνει κύκλους</a:t>
            </a:r>
            <a:r>
              <a:rPr lang="el-GR" dirty="0" smtClean="0"/>
              <a:t>.</a:t>
            </a:r>
          </a:p>
          <a:p>
            <a:pPr algn="just"/>
            <a:r>
              <a:rPr lang="el-GR" dirty="0" smtClean="0"/>
              <a:t>(γ) την ιδέα της </a:t>
            </a:r>
            <a:r>
              <a:rPr lang="en-US" dirty="0" smtClean="0"/>
              <a:t> </a:t>
            </a:r>
            <a:r>
              <a:rPr lang="el-GR" dirty="0" smtClean="0"/>
              <a:t>πληρότητας</a:t>
            </a:r>
          </a:p>
          <a:p>
            <a:pPr algn="just"/>
            <a:r>
              <a:rPr lang="el-GR" dirty="0" smtClean="0"/>
              <a:t>(δ) την ιδέα ότι λειτουργούν   ως  κύκλος ή ως πλαίσιο</a:t>
            </a:r>
            <a:endParaRPr lang="en-US" dirty="0"/>
          </a:p>
          <a:p>
            <a:pPr algn="just"/>
            <a:r>
              <a:rPr lang="en-US" dirty="0" smtClean="0"/>
              <a:t>(</a:t>
            </a:r>
            <a:r>
              <a:rPr lang="el-GR" dirty="0" smtClean="0"/>
              <a:t>ε</a:t>
            </a:r>
            <a:r>
              <a:rPr lang="en-US" dirty="0" smtClean="0"/>
              <a:t>) </a:t>
            </a:r>
            <a:r>
              <a:rPr lang="el-GR" dirty="0" smtClean="0"/>
              <a:t>έναν τρόπο ποίησης που βασίζεται στην κατασκευή ενός τελειοποιημένου </a:t>
            </a:r>
            <a:r>
              <a:rPr lang="en-US" dirty="0" smtClean="0"/>
              <a:t> </a:t>
            </a:r>
            <a:r>
              <a:rPr lang="el-GR" dirty="0" smtClean="0"/>
              <a:t>συνόλου.</a:t>
            </a:r>
            <a:endParaRPr lang="el-GR" dirty="0"/>
          </a:p>
        </p:txBody>
      </p:sp>
    </p:spTree>
    <p:extLst>
      <p:ext uri="{BB962C8B-B14F-4D97-AF65-F5344CB8AC3E}">
        <p14:creationId xmlns:p14="http://schemas.microsoft.com/office/powerpoint/2010/main" val="38702066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908721"/>
            <a:ext cx="7342584" cy="2304255"/>
          </a:xfrm>
        </p:spPr>
        <p:txBody>
          <a:bodyPr/>
          <a:lstStyle/>
          <a:p>
            <a:pPr algn="ctr"/>
            <a:r>
              <a:rPr lang="el-GR" sz="4000" b="1" dirty="0" smtClean="0"/>
              <a:t>ΤΑ ΚΥΚΛΙΑ ΕΠΗ ΩΣ ΚΟΜΜΑΤΙ ΤΩΝ ΠΑΝΑΘΗΝΑΙΩΝ</a:t>
            </a:r>
            <a:endParaRPr lang="el-GR" sz="4000" b="1" dirty="0"/>
          </a:p>
        </p:txBody>
      </p:sp>
      <p:sp>
        <p:nvSpPr>
          <p:cNvPr id="5" name="Υπότιτλος 4"/>
          <p:cNvSpPr>
            <a:spLocks noGrp="1"/>
          </p:cNvSpPr>
          <p:nvPr>
            <p:ph type="subTitle" idx="1"/>
          </p:nvPr>
        </p:nvSpPr>
        <p:spPr>
          <a:xfrm>
            <a:off x="1371600" y="4653136"/>
            <a:ext cx="6400800" cy="985664"/>
          </a:xfrm>
        </p:spPr>
        <p:txBody>
          <a:bodyPr/>
          <a:lstStyle/>
          <a:p>
            <a:endParaRPr lang="el-GR" dirty="0"/>
          </a:p>
        </p:txBody>
      </p:sp>
    </p:spTree>
    <p:extLst>
      <p:ext uri="{BB962C8B-B14F-4D97-AF65-F5344CB8AC3E}">
        <p14:creationId xmlns:p14="http://schemas.microsoft.com/office/powerpoint/2010/main" val="5961548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715200" cy="1116360"/>
          </a:xfrm>
        </p:spPr>
        <p:txBody>
          <a:bodyPr>
            <a:normAutofit/>
          </a:bodyPr>
          <a:lstStyle/>
          <a:p>
            <a:pPr algn="ctr"/>
            <a:r>
              <a:rPr lang="el-GR" sz="4000" b="1" dirty="0" smtClean="0"/>
              <a:t>Ένας  ‘παναθηναϊκός’  κύκλος</a:t>
            </a:r>
            <a:endParaRPr lang="el-GR" sz="4000" b="1" dirty="0"/>
          </a:p>
        </p:txBody>
      </p:sp>
      <p:sp>
        <p:nvSpPr>
          <p:cNvPr id="3" name="Θέση περιεχομένου 2"/>
          <p:cNvSpPr>
            <a:spLocks noGrp="1"/>
          </p:cNvSpPr>
          <p:nvPr>
            <p:ph idx="1"/>
          </p:nvPr>
        </p:nvSpPr>
        <p:spPr/>
        <p:txBody>
          <a:bodyPr>
            <a:normAutofit/>
          </a:bodyPr>
          <a:lstStyle/>
          <a:p>
            <a:pPr algn="just"/>
            <a:r>
              <a:rPr lang="el-GR" dirty="0" smtClean="0"/>
              <a:t>Το δεύτερο στάδιο στην εξέλιξη και διαμόρφωση του επικού κύκλου συνδέεται κυρίως και όχι αποκλειστικά με τον εορτασμό των Παναθηναίων. </a:t>
            </a:r>
          </a:p>
          <a:p>
            <a:pPr algn="just"/>
            <a:r>
              <a:rPr lang="el-GR" dirty="0" smtClean="0"/>
              <a:t>Όμως, είναι ευρέως διαδεδομένο ότι μόνο η ομηρική ποίηση εκτελούνταν  κατά τη διάρκεια των Παναθηναίων. Τώρα είναι αναγκαίο να αναθεωρήσουμε αυτήν την πληροφορία και να αναρωτηθούμε επί του θέματος:</a:t>
            </a:r>
          </a:p>
          <a:p>
            <a:pPr algn="just"/>
            <a:r>
              <a:rPr lang="el-GR" dirty="0" smtClean="0"/>
              <a:t>1. Πώς η επική ποίηση ταίριαζε με τους χρονικούς και οργανωτικούς περιορισμούς της εορτής; </a:t>
            </a:r>
          </a:p>
          <a:p>
            <a:pPr algn="just"/>
            <a:r>
              <a:rPr lang="el-GR" dirty="0" smtClean="0"/>
              <a:t>2. Μήπως οι πηγές μας δεν εστιάζουν σε μια συνεχόμενη, στίχο – στίχο εκτέλεση της ομηρικής αφήγησης, αλλά  σε μια διακεκομμένη αλλά θεματικά συνεκτική εκτέλεση από πολλούς ραψωδούς;</a:t>
            </a:r>
          </a:p>
          <a:p>
            <a:endParaRPr lang="el-GR" dirty="0" smtClean="0"/>
          </a:p>
        </p:txBody>
      </p:sp>
    </p:spTree>
    <p:extLst>
      <p:ext uri="{BB962C8B-B14F-4D97-AF65-F5344CB8AC3E}">
        <p14:creationId xmlns:p14="http://schemas.microsoft.com/office/powerpoint/2010/main" val="7395724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a:t>Ο</a:t>
            </a:r>
            <a:r>
              <a:rPr lang="el-GR" sz="3200" b="1" dirty="0" smtClean="0"/>
              <a:t>ι  χρονικοί  περιορισμοί  των Παναθηναίων</a:t>
            </a:r>
            <a:endParaRPr lang="el-GR" sz="3200" b="1" dirty="0"/>
          </a:p>
        </p:txBody>
      </p:sp>
      <p:sp>
        <p:nvSpPr>
          <p:cNvPr id="3" name="Θέση περιεχομένου 2"/>
          <p:cNvSpPr>
            <a:spLocks noGrp="1"/>
          </p:cNvSpPr>
          <p:nvPr>
            <p:ph idx="1"/>
          </p:nvPr>
        </p:nvSpPr>
        <p:spPr>
          <a:xfrm>
            <a:off x="457200" y="1600200"/>
            <a:ext cx="7787208" cy="4565104"/>
          </a:xfrm>
        </p:spPr>
        <p:txBody>
          <a:bodyPr>
            <a:normAutofit fontScale="92500" lnSpcReduction="20000"/>
          </a:bodyPr>
          <a:lstStyle/>
          <a:p>
            <a:pPr algn="just"/>
            <a:r>
              <a:rPr lang="el-GR" dirty="0" smtClean="0"/>
              <a:t>Αν δεχτούμε ότι μόνο η πρώτη από τις  μέρες που διαρκούσε  ο εορτασμός των Παναθηναίων  ήταν αφιερωμένη σε μουσικές εκδηλώσεις και ραψωδικές εκτελέσεις, τότε θα ήταν αδύνατο τα ομηρικά έπη (περίπου  27.000 στίχοι) να απαγγέλλονταν στο σύνολό τους. </a:t>
            </a:r>
          </a:p>
          <a:p>
            <a:pPr algn="just"/>
            <a:r>
              <a:rPr lang="en-US" dirty="0" smtClean="0"/>
              <a:t>Burgess</a:t>
            </a:r>
            <a:r>
              <a:rPr lang="el-GR" dirty="0" smtClean="0"/>
              <a:t>: </a:t>
            </a:r>
            <a:r>
              <a:rPr lang="el-GR" i="1" dirty="0" smtClean="0"/>
              <a:t>Η επική ποίηση εκτελείτο σε κομμάτια και κάθε ραψωδός θα αναλάμβανε την εξιστόρηση από το σημείο και όχι από τον στίχο από όπου ο προηγούμενος ραψωδός σταμάτησε. </a:t>
            </a:r>
          </a:p>
          <a:p>
            <a:pPr algn="just"/>
            <a:r>
              <a:rPr lang="el-GR" dirty="0" smtClean="0"/>
              <a:t>Η θεματική ενότητα του τρωικού κύκλου επιβεβαιώνει ότι και οι ραψωδοί και τα μέλη του ακροατηρίου εύκολα μπορούσαν να κάνουν το βήμα από το ένα επεισόδιο στο άλλο, ακόμα κι αν αυτή η πρόοδος αναπόφευκτα κατέληγε σε κάποιο επίπεδο ασυνέχειας. </a:t>
            </a:r>
          </a:p>
          <a:p>
            <a:pPr algn="just"/>
            <a:r>
              <a:rPr lang="el-GR" dirty="0"/>
              <a:t>Η ύπαρξη ενός προγενέστερου σταδίου κατά τη διάρκεια του οποίου ο επικός κύκλος αντιπροσώπευε ένα  σύνολο από ενωμένες επικές παραδόσεις διευκόλυνε το γέμισμα των αφηγηματικών κενών  μέσα από μια μυθολογικά προσανατολισμένη αρχή του </a:t>
            </a:r>
            <a:r>
              <a:rPr lang="el-GR" dirty="0" err="1"/>
              <a:t>partem</a:t>
            </a:r>
            <a:r>
              <a:rPr lang="el-GR" dirty="0"/>
              <a:t> </a:t>
            </a:r>
            <a:r>
              <a:rPr lang="el-GR" dirty="0" err="1"/>
              <a:t>pro</a:t>
            </a:r>
            <a:r>
              <a:rPr lang="el-GR" dirty="0"/>
              <a:t> </a:t>
            </a:r>
            <a:r>
              <a:rPr lang="el-GR" dirty="0" err="1"/>
              <a:t>toto</a:t>
            </a:r>
            <a:r>
              <a:rPr lang="el-GR" dirty="0"/>
              <a:t>. </a:t>
            </a:r>
          </a:p>
          <a:p>
            <a:pPr algn="just"/>
            <a:endParaRPr lang="el-GR" dirty="0" smtClean="0"/>
          </a:p>
        </p:txBody>
      </p:sp>
    </p:spTree>
    <p:extLst>
      <p:ext uri="{BB962C8B-B14F-4D97-AF65-F5344CB8AC3E}">
        <p14:creationId xmlns:p14="http://schemas.microsoft.com/office/powerpoint/2010/main" val="33010044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859216" cy="1404392"/>
          </a:xfrm>
        </p:spPr>
        <p:txBody>
          <a:bodyPr>
            <a:noAutofit/>
          </a:bodyPr>
          <a:lstStyle/>
          <a:p>
            <a:pPr algn="ctr"/>
            <a:r>
              <a:rPr lang="el-GR" sz="2800" b="1" dirty="0"/>
              <a:t>Μ</a:t>
            </a:r>
            <a:r>
              <a:rPr lang="el-GR" sz="2800" b="1" dirty="0" smtClean="0"/>
              <a:t>ε   ποια κριτήρια   επιλέγονταν    τα   επεισόδια  που θα   αφηγούνταν   ο  κάθε  ραψωδός;</a:t>
            </a:r>
            <a:endParaRPr lang="el-GR" sz="2800" b="1" dirty="0"/>
          </a:p>
        </p:txBody>
      </p:sp>
      <p:sp>
        <p:nvSpPr>
          <p:cNvPr id="3" name="Θέση περιεχομένου 2"/>
          <p:cNvSpPr>
            <a:spLocks noGrp="1"/>
          </p:cNvSpPr>
          <p:nvPr>
            <p:ph idx="1"/>
          </p:nvPr>
        </p:nvSpPr>
        <p:spPr>
          <a:xfrm>
            <a:off x="457200" y="1844824"/>
            <a:ext cx="7859216" cy="4536504"/>
          </a:xfrm>
        </p:spPr>
        <p:txBody>
          <a:bodyPr>
            <a:normAutofit lnSpcReduction="10000"/>
          </a:bodyPr>
          <a:lstStyle/>
          <a:p>
            <a:pPr algn="just"/>
            <a:endParaRPr lang="el-GR" dirty="0" smtClean="0"/>
          </a:p>
          <a:p>
            <a:pPr algn="just"/>
            <a:r>
              <a:rPr lang="el-GR" dirty="0" smtClean="0"/>
              <a:t>Το είδος των επεισοδίων που θα επιλέγονταν από τους ραψωδούς ίσως να καθοριζόταν από τη σημασία τους, την πρόσληψη από το ακροατήριο και τη φήμη αλλά και η ποικιλία ανάμεσα στον ένα εορτασμό των Παναθηναίων και τον άλλο δεν θα πρέπει να αποκλειστεί. </a:t>
            </a:r>
          </a:p>
          <a:p>
            <a:pPr algn="just"/>
            <a:r>
              <a:rPr lang="el-GR" dirty="0" smtClean="0"/>
              <a:t>Κάποιες φορές ίσως ένα ραψωδός να αντιμετώπιζε δυσκολία, ειδικά εάν ο προηγούμενος ραψωδός είχε απαγγείλει το αγαπημένο του επεισόδιο. </a:t>
            </a:r>
          </a:p>
          <a:p>
            <a:pPr algn="just"/>
            <a:r>
              <a:rPr lang="el-GR" dirty="0" smtClean="0"/>
              <a:t>Η δημιουργική συρραφή είναι μια πασίγνωστη πρακτική, η οποία επιβεβαιώνεται και στον ομηρικό </a:t>
            </a:r>
            <a:r>
              <a:rPr lang="el-GR" i="1" dirty="0" smtClean="0"/>
              <a:t>Ύμνο στον Απόλλωνα</a:t>
            </a:r>
            <a:r>
              <a:rPr lang="el-GR" dirty="0" smtClean="0"/>
              <a:t>, ο οποίος έχει θεματική ενότητα, άλλα είναι ασυνεχής εξαιτίας της αίσθησης ότι αποτελείται από δυο διακριτά μέρη. </a:t>
            </a:r>
          </a:p>
        </p:txBody>
      </p:sp>
    </p:spTree>
    <p:extLst>
      <p:ext uri="{BB962C8B-B14F-4D97-AF65-F5344CB8AC3E}">
        <p14:creationId xmlns:p14="http://schemas.microsoft.com/office/powerpoint/2010/main" val="9468903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smtClean="0"/>
              <a:t>Αποδείξεις για την συμπερίληψη των κύκλιων επών στα Παναθήναια</a:t>
            </a:r>
            <a:endParaRPr lang="el-GR" sz="2800" b="1" dirty="0"/>
          </a:p>
        </p:txBody>
      </p:sp>
      <p:sp>
        <p:nvSpPr>
          <p:cNvPr id="3" name="Θέση περιεχομένου 2"/>
          <p:cNvSpPr>
            <a:spLocks noGrp="1"/>
          </p:cNvSpPr>
          <p:nvPr>
            <p:ph idx="1"/>
          </p:nvPr>
        </p:nvSpPr>
        <p:spPr>
          <a:xfrm>
            <a:off x="457200" y="1412776"/>
            <a:ext cx="7931224" cy="5040560"/>
          </a:xfrm>
        </p:spPr>
        <p:txBody>
          <a:bodyPr>
            <a:normAutofit fontScale="55000" lnSpcReduction="20000"/>
          </a:bodyPr>
          <a:lstStyle/>
          <a:p>
            <a:pPr algn="just"/>
            <a:endParaRPr lang="el-GR" dirty="0" smtClean="0"/>
          </a:p>
          <a:p>
            <a:pPr algn="just"/>
            <a:r>
              <a:rPr lang="el-GR" sz="3600" dirty="0" smtClean="0"/>
              <a:t>1.Γλωσσικά χαρακτηριστικά των ποιημάτων + 2. Θεματικές προσθήκες </a:t>
            </a:r>
          </a:p>
          <a:p>
            <a:pPr algn="just"/>
            <a:r>
              <a:rPr lang="el-GR" sz="3600" dirty="0" smtClean="0"/>
              <a:t>Αυτά τα αποδεικτικά στοιχεία όμως δεν μπορούν να χρησιμοποιηθούν χωρίς να λάβουμε υπόψη έναν αριθμό άλλων στοιχείων, θεματικών και συγκριτικών, τα οποία μας οδηγούν σε μια προγενέστερη χρονολόγηση των Κύκλιων επών. </a:t>
            </a:r>
          </a:p>
          <a:p>
            <a:pPr algn="just"/>
            <a:r>
              <a:rPr lang="el-GR" sz="3600" dirty="0" err="1" smtClean="0"/>
              <a:t>Στησιχόρεια</a:t>
            </a:r>
            <a:r>
              <a:rPr lang="el-GR" sz="3600" dirty="0" smtClean="0"/>
              <a:t> ποίηση: ύπαρξη ανεξάρτητων παραδόσεων που αφορούν διακριτές φάσεις του Τρωικού πολέμου. </a:t>
            </a:r>
          </a:p>
          <a:p>
            <a:pPr algn="just"/>
            <a:r>
              <a:rPr lang="el-GR" sz="3600" dirty="0" smtClean="0"/>
              <a:t>Βάσιμα τα επιχειρήματα του </a:t>
            </a:r>
            <a:r>
              <a:rPr lang="en-US" sz="3600" dirty="0" err="1" smtClean="0"/>
              <a:t>Lesky</a:t>
            </a:r>
            <a:r>
              <a:rPr lang="el-GR" sz="3600" dirty="0"/>
              <a:t> </a:t>
            </a:r>
            <a:r>
              <a:rPr lang="el-GR" sz="3600" dirty="0" smtClean="0"/>
              <a:t>και του  </a:t>
            </a:r>
            <a:r>
              <a:rPr lang="en-US" sz="3600" dirty="0" smtClean="0"/>
              <a:t>Griffin</a:t>
            </a:r>
            <a:r>
              <a:rPr lang="el-GR" sz="3600" dirty="0" smtClean="0"/>
              <a:t> για το </a:t>
            </a:r>
            <a:r>
              <a:rPr lang="el-GR" sz="3600" dirty="0"/>
              <a:t>ό</a:t>
            </a:r>
            <a:r>
              <a:rPr lang="el-GR" sz="3600" dirty="0" smtClean="0"/>
              <a:t>τι </a:t>
            </a:r>
            <a:r>
              <a:rPr lang="el-GR" sz="3600" b="1" dirty="0" smtClean="0"/>
              <a:t>τα Κύκλια έπη δημιουργήθηκαν τον ύστερο 7</a:t>
            </a:r>
            <a:r>
              <a:rPr lang="el-GR" sz="3600" b="1" baseline="30000" dirty="0" smtClean="0"/>
              <a:t>ο</a:t>
            </a:r>
            <a:r>
              <a:rPr lang="el-GR" sz="3600" b="1" dirty="0" smtClean="0"/>
              <a:t> αι π. Χ</a:t>
            </a:r>
            <a:r>
              <a:rPr lang="el-GR" sz="3600" dirty="0" smtClean="0"/>
              <a:t>. </a:t>
            </a:r>
          </a:p>
          <a:p>
            <a:pPr algn="just"/>
            <a:r>
              <a:rPr lang="el-GR" sz="3600" dirty="0" smtClean="0"/>
              <a:t>Εισχώρηση αττικισμού + θεματικές προσαυξήσεις/ σχηματισμοί που έχουν αττική προέλευση </a:t>
            </a:r>
            <a:r>
              <a:rPr lang="el-GR" sz="3600" dirty="0" smtClean="0">
                <a:latin typeface="Century Gothic"/>
              </a:rPr>
              <a:t>→ </a:t>
            </a:r>
            <a:r>
              <a:rPr lang="el-GR" sz="3600" dirty="0" smtClean="0"/>
              <a:t> απόδειξη ότι τα κύκλια έπη όπως άλλωστε και ο Όμηρος ήταν  εξέχοντα  στην Αθήνα. </a:t>
            </a:r>
          </a:p>
          <a:p>
            <a:pPr algn="just"/>
            <a:r>
              <a:rPr lang="el-GR" sz="3600" dirty="0" smtClean="0"/>
              <a:t>Απόσπασμα 1 των </a:t>
            </a:r>
            <a:r>
              <a:rPr lang="el-GR" sz="3600" i="1" dirty="0" smtClean="0"/>
              <a:t>Κυπρίων</a:t>
            </a:r>
            <a:r>
              <a:rPr lang="el-GR" sz="3600" dirty="0" smtClean="0"/>
              <a:t>:  εκτελέστηκε ήδη από τους πρώτους Παναθηναϊκούς Αγώνες  </a:t>
            </a:r>
            <a:r>
              <a:rPr lang="el-GR" sz="3600" b="1" dirty="0" smtClean="0"/>
              <a:t>αλλά είναι πλούσιο σε μεταγενέστερους γλωσσικούς τύπους, αφού  θα είχε υποστεί συχνότατη εξάσκηση από τους ραψωδούς. </a:t>
            </a:r>
          </a:p>
          <a:p>
            <a:pPr algn="just"/>
            <a:endParaRPr lang="el-GR" sz="3600" dirty="0" smtClean="0"/>
          </a:p>
        </p:txBody>
      </p:sp>
    </p:spTree>
    <p:extLst>
      <p:ext uri="{BB962C8B-B14F-4D97-AF65-F5344CB8AC3E}">
        <p14:creationId xmlns:p14="http://schemas.microsoft.com/office/powerpoint/2010/main" val="6858336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pPr algn="ctr"/>
            <a:r>
              <a:rPr lang="el-GR" sz="2800" b="1" dirty="0">
                <a:ln w="3200">
                  <a:solidFill>
                    <a:srgbClr val="444D26">
                      <a:shade val="75000"/>
                      <a:alpha val="25000"/>
                    </a:srgbClr>
                  </a:solidFill>
                  <a:prstDash val="solid"/>
                  <a:round/>
                </a:ln>
              </a:rPr>
              <a:t>Αποδείξεις για την συμπερίληψη των κύκλιων επών στα Παναθήναια</a:t>
            </a:r>
            <a:endParaRPr lang="el-GR" sz="4000" dirty="0"/>
          </a:p>
        </p:txBody>
      </p:sp>
      <p:sp>
        <p:nvSpPr>
          <p:cNvPr id="2" name="Θέση περιεχομένου 1"/>
          <p:cNvSpPr>
            <a:spLocks noGrp="1"/>
          </p:cNvSpPr>
          <p:nvPr>
            <p:ph idx="1"/>
          </p:nvPr>
        </p:nvSpPr>
        <p:spPr/>
        <p:txBody>
          <a:bodyPr>
            <a:normAutofit lnSpcReduction="10000"/>
          </a:bodyPr>
          <a:lstStyle/>
          <a:p>
            <a:pPr lvl="0" algn="just">
              <a:buClr>
                <a:srgbClr val="F3A447"/>
              </a:buClr>
            </a:pPr>
            <a:r>
              <a:rPr lang="el-GR" sz="2800" dirty="0"/>
              <a:t>Μελέτες καλλιτεχνικών έργων αποδεικνύουν ότι τα Κύκλια έπη συμπεριελήφθησαν στα Παναθήναια. </a:t>
            </a:r>
            <a:endParaRPr lang="el-GR" sz="2800" dirty="0" smtClean="0"/>
          </a:p>
          <a:p>
            <a:pPr lvl="0" algn="just">
              <a:buClr>
                <a:srgbClr val="F3A447"/>
              </a:buClr>
            </a:pPr>
            <a:r>
              <a:rPr lang="el-GR" sz="2800" dirty="0" smtClean="0"/>
              <a:t> </a:t>
            </a:r>
            <a:r>
              <a:rPr lang="el-GR" sz="2800" b="1" dirty="0"/>
              <a:t>Ε</a:t>
            </a:r>
            <a:r>
              <a:rPr lang="el-GR" sz="2800" b="1" dirty="0" smtClean="0"/>
              <a:t>ίδος </a:t>
            </a:r>
            <a:r>
              <a:rPr lang="el-GR" sz="2800" b="1" dirty="0"/>
              <a:t>εικονογραφικής αναπαράστασης που ονομάζεται κύκλια ή </a:t>
            </a:r>
            <a:r>
              <a:rPr lang="el-GR" sz="2800" b="1" dirty="0" smtClean="0"/>
              <a:t>συνταγματική, </a:t>
            </a:r>
            <a:r>
              <a:rPr lang="el-GR" sz="2800" dirty="0"/>
              <a:t>στην οποία το ίδιο θέμα απεικονίζεται με πολλαπλές ξεχωριστές εικόνες που ακολουθούν η μια την άλλη στο χρόνο. </a:t>
            </a:r>
            <a:endParaRPr lang="el-GR" sz="2800" dirty="0" smtClean="0"/>
          </a:p>
          <a:p>
            <a:pPr lvl="0" algn="just">
              <a:buClr>
                <a:srgbClr val="F3A447"/>
              </a:buClr>
            </a:pPr>
            <a:r>
              <a:rPr lang="el-GR" sz="2800" dirty="0" smtClean="0"/>
              <a:t>Αυτό </a:t>
            </a:r>
            <a:r>
              <a:rPr lang="el-GR" sz="2800" dirty="0"/>
              <a:t>υποβάλλει την αντίληψη ότι  υπήρχε αναλογία με την πρακτική της εκτέλεσης των ραψωδών. </a:t>
            </a:r>
          </a:p>
          <a:p>
            <a:pPr lvl="0" algn="just">
              <a:buClr>
                <a:srgbClr val="F3A447"/>
              </a:buClr>
            </a:pPr>
            <a:endParaRPr lang="el-GR" sz="1600" dirty="0"/>
          </a:p>
          <a:p>
            <a:endParaRPr lang="el-GR" dirty="0"/>
          </a:p>
        </p:txBody>
      </p:sp>
    </p:spTree>
    <p:extLst>
      <p:ext uri="{BB962C8B-B14F-4D97-AF65-F5344CB8AC3E}">
        <p14:creationId xmlns:p14="http://schemas.microsoft.com/office/powerpoint/2010/main" val="16343768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smtClean="0"/>
              <a:t> </a:t>
            </a:r>
            <a:r>
              <a:rPr lang="el-GR" sz="2800" b="1" dirty="0"/>
              <a:t>Τ</a:t>
            </a:r>
            <a:r>
              <a:rPr lang="el-GR" sz="2800" b="1" dirty="0" smtClean="0"/>
              <a:t>ο   επιχείρημα   ότι   στα   Παναθήναια  εκτελούνταν   μόνο   η   ομηρική   ποίηση</a:t>
            </a:r>
            <a:endParaRPr lang="el-GR" sz="2800" b="1" dirty="0"/>
          </a:p>
        </p:txBody>
      </p:sp>
      <p:sp>
        <p:nvSpPr>
          <p:cNvPr id="3" name="Θέση περιεχομένου 2"/>
          <p:cNvSpPr>
            <a:spLocks noGrp="1"/>
          </p:cNvSpPr>
          <p:nvPr>
            <p:ph idx="1"/>
          </p:nvPr>
        </p:nvSpPr>
        <p:spPr/>
        <p:txBody>
          <a:bodyPr>
            <a:normAutofit/>
          </a:bodyPr>
          <a:lstStyle/>
          <a:p>
            <a:pPr algn="just"/>
            <a:r>
              <a:rPr lang="el-GR" dirty="0" smtClean="0"/>
              <a:t>Όπως είδαμε και στην περίπτωση των επών του θηβαϊκού κύκλου </a:t>
            </a:r>
            <a:r>
              <a:rPr lang="el-GR" b="1" u="sng" dirty="0" smtClean="0"/>
              <a:t>ο όρος </a:t>
            </a:r>
            <a:r>
              <a:rPr lang="el-GR" b="1" i="1" u="sng" dirty="0" smtClean="0"/>
              <a:t>Όμηρος </a:t>
            </a:r>
            <a:r>
              <a:rPr lang="el-GR" b="1" u="sng" dirty="0" smtClean="0"/>
              <a:t>ή </a:t>
            </a:r>
            <a:r>
              <a:rPr lang="el-GR" b="1" i="1" u="sng" dirty="0" smtClean="0"/>
              <a:t>ομηρική ποίηση </a:t>
            </a:r>
            <a:r>
              <a:rPr lang="el-GR" b="1" u="sng" dirty="0" smtClean="0"/>
              <a:t>χρησιμοποιήθηκε για  κάθε είδος επικής ποίησης που αποδόθηκε στον Όμηρο και περιελάμβανε όχι μόνο την </a:t>
            </a:r>
            <a:r>
              <a:rPr lang="el-GR" b="1" i="1" u="sng" dirty="0" smtClean="0"/>
              <a:t>Ιλιάδα </a:t>
            </a:r>
            <a:r>
              <a:rPr lang="el-GR" b="1" u="sng" dirty="0" smtClean="0"/>
              <a:t>και την </a:t>
            </a:r>
            <a:r>
              <a:rPr lang="el-GR" b="1" i="1" u="sng" dirty="0" smtClean="0"/>
              <a:t>Οδύσσεια</a:t>
            </a:r>
            <a:r>
              <a:rPr lang="el-GR" b="1" u="sng" dirty="0" smtClean="0"/>
              <a:t> αλλά και τα </a:t>
            </a:r>
            <a:r>
              <a:rPr lang="el-GR" b="1" i="1" u="sng" dirty="0" smtClean="0"/>
              <a:t>Θηβαϊκά έπη </a:t>
            </a:r>
            <a:r>
              <a:rPr lang="el-GR" b="1" u="sng" dirty="0" smtClean="0"/>
              <a:t>και τα κύκλια.</a:t>
            </a:r>
          </a:p>
          <a:p>
            <a:pPr algn="just"/>
            <a:r>
              <a:rPr lang="el-GR" dirty="0" smtClean="0"/>
              <a:t>Μια έμμεση απόδειξη αποτελεί και η σημασία που απέδωσαν οι σπουδαίοι τραγικοί ποιητές του 5</a:t>
            </a:r>
            <a:r>
              <a:rPr lang="el-GR" baseline="30000" dirty="0" smtClean="0"/>
              <a:t>ου</a:t>
            </a:r>
            <a:r>
              <a:rPr lang="el-GR" dirty="0" smtClean="0"/>
              <a:t> αι π. Χ. στα κύκλια έπη. (διατύπωση Αθήναιου για επιρροή του Σοφοκλή από τα κύκλια έπη και Ευριπίδης που  προτιμούσε  να πραγματευτεί θέματα που μας είναι γνωστά από τα κύκλια έπη</a:t>
            </a:r>
            <a:r>
              <a:rPr lang="el-GR" b="1" dirty="0" smtClean="0"/>
              <a:t>). Αυτό όμως θα μπορούσε να συμβεί μόνο εάν τα κύκλια έπη συμπεριλαμβάνονταν  στα Παναθήναια, αφού η γιορτή αυτή σίγουρα επηρέαζε την πολιτιστική ζωή της Αθήνας. </a:t>
            </a:r>
          </a:p>
          <a:p>
            <a:pPr algn="just"/>
            <a:endParaRPr lang="el-GR" dirty="0" smtClean="0"/>
          </a:p>
        </p:txBody>
      </p:sp>
    </p:spTree>
    <p:extLst>
      <p:ext uri="{BB962C8B-B14F-4D97-AF65-F5344CB8AC3E}">
        <p14:creationId xmlns:p14="http://schemas.microsoft.com/office/powerpoint/2010/main" val="34871860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pPr algn="ctr"/>
            <a:r>
              <a:rPr lang="el-GR" sz="2400" b="1" dirty="0">
                <a:ln w="3200">
                  <a:solidFill>
                    <a:srgbClr val="444D26">
                      <a:shade val="75000"/>
                      <a:alpha val="25000"/>
                    </a:srgbClr>
                  </a:solidFill>
                  <a:prstDash val="solid"/>
                  <a:round/>
                </a:ln>
              </a:rPr>
              <a:t> </a:t>
            </a:r>
            <a:r>
              <a:rPr lang="el-GR" sz="2800" b="1" dirty="0">
                <a:ln w="3200">
                  <a:solidFill>
                    <a:srgbClr val="444D26">
                      <a:shade val="75000"/>
                      <a:alpha val="25000"/>
                    </a:srgbClr>
                  </a:solidFill>
                  <a:prstDash val="solid"/>
                  <a:round/>
                </a:ln>
              </a:rPr>
              <a:t>Το   επιχείρημα   ότι   στα   Παναθήναια  εκτελούνταν   μόνο   η   ομηρική   ποίηση</a:t>
            </a:r>
            <a:endParaRPr lang="el-GR" sz="4400" dirty="0"/>
          </a:p>
        </p:txBody>
      </p:sp>
      <p:sp>
        <p:nvSpPr>
          <p:cNvPr id="2" name="Θέση περιεχομένου 1"/>
          <p:cNvSpPr>
            <a:spLocks noGrp="1"/>
          </p:cNvSpPr>
          <p:nvPr>
            <p:ph idx="1"/>
          </p:nvPr>
        </p:nvSpPr>
        <p:spPr>
          <a:xfrm>
            <a:off x="457200" y="1600200"/>
            <a:ext cx="7859216" cy="4800600"/>
          </a:xfrm>
        </p:spPr>
        <p:txBody>
          <a:bodyPr>
            <a:normAutofit/>
          </a:bodyPr>
          <a:lstStyle/>
          <a:p>
            <a:pPr lvl="0" algn="just">
              <a:buClr>
                <a:srgbClr val="F3A447"/>
              </a:buClr>
            </a:pPr>
            <a:r>
              <a:rPr lang="el-GR" sz="2600" b="1" u="sng" dirty="0"/>
              <a:t>Είναι πιθανό τα Παναθήναια να άνοιξαν τον δρόμο για το διαχωρισμό των ποιημάτων του Ομήρου από αυτά των Κύκλιων επών</a:t>
            </a:r>
            <a:r>
              <a:rPr lang="el-GR" sz="2600" dirty="0"/>
              <a:t>., αφού το άκουσμα  της εκτέλεσης κομματιών από όλα αυτά τα ποιήματα   χωρίς αμφιβολία θα διευκόλυνε την κριτική σκέψη αναφορικά με την ποιοτική τους αποτίμηση. </a:t>
            </a:r>
          </a:p>
          <a:p>
            <a:pPr lvl="0" algn="just">
              <a:buClr>
                <a:srgbClr val="F3A447"/>
              </a:buClr>
            </a:pPr>
            <a:r>
              <a:rPr lang="el-GR" sz="2600" dirty="0"/>
              <a:t>Αυτή η διαδικασία απαιτούσε χρόνο μέχρι να φτάσουμε στον Αριστοτέλη που προέκρινε την </a:t>
            </a:r>
            <a:r>
              <a:rPr lang="el-GR" sz="2600" i="1" dirty="0"/>
              <a:t>Ιλιάδα</a:t>
            </a:r>
            <a:r>
              <a:rPr lang="el-GR" sz="2600" dirty="0"/>
              <a:t> και την </a:t>
            </a:r>
            <a:r>
              <a:rPr lang="el-GR" sz="2600" i="1" dirty="0"/>
              <a:t>Οδύσσεια</a:t>
            </a:r>
            <a:r>
              <a:rPr lang="el-GR" sz="2600" dirty="0"/>
              <a:t> και έκανε ένα βήμα μπροστά μετατρέποντας τον επικό κύκλο σε μια ξεχωριστή ομάδα μη – ομηρικών ποιημάτων. </a:t>
            </a:r>
          </a:p>
          <a:p>
            <a:endParaRPr lang="el-GR" dirty="0"/>
          </a:p>
        </p:txBody>
      </p:sp>
    </p:spTree>
    <p:extLst>
      <p:ext uri="{BB962C8B-B14F-4D97-AF65-F5344CB8AC3E}">
        <p14:creationId xmlns:p14="http://schemas.microsoft.com/office/powerpoint/2010/main" val="19026646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755576" y="1916833"/>
            <a:ext cx="7488832" cy="1368152"/>
          </a:xfrm>
        </p:spPr>
        <p:txBody>
          <a:bodyPr/>
          <a:lstStyle/>
          <a:p>
            <a:r>
              <a:rPr lang="el-GR" sz="4800" b="1" dirty="0" smtClean="0"/>
              <a:t>Ο  ΙΣΤΟΡΙΚΟΣ  ΚΥΚΛΟΣ</a:t>
            </a:r>
            <a:endParaRPr lang="el-GR" sz="4800" b="1" dirty="0"/>
          </a:p>
        </p:txBody>
      </p:sp>
      <p:sp>
        <p:nvSpPr>
          <p:cNvPr id="5" name="Υπότιτλος 4"/>
          <p:cNvSpPr>
            <a:spLocks noGrp="1"/>
          </p:cNvSpPr>
          <p:nvPr>
            <p:ph type="subTitle" idx="1"/>
          </p:nvPr>
        </p:nvSpPr>
        <p:spPr>
          <a:xfrm>
            <a:off x="1371600" y="4653136"/>
            <a:ext cx="6400800" cy="985664"/>
          </a:xfrm>
        </p:spPr>
        <p:txBody>
          <a:bodyPr/>
          <a:lstStyle/>
          <a:p>
            <a:endParaRPr lang="el-GR" dirty="0"/>
          </a:p>
        </p:txBody>
      </p:sp>
    </p:spTree>
    <p:extLst>
      <p:ext uri="{BB962C8B-B14F-4D97-AF65-F5344CB8AC3E}">
        <p14:creationId xmlns:p14="http://schemas.microsoft.com/office/powerpoint/2010/main" val="153351308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994122"/>
          </a:xfrm>
        </p:spPr>
        <p:txBody>
          <a:bodyPr>
            <a:noAutofit/>
          </a:bodyPr>
          <a:lstStyle/>
          <a:p>
            <a:pPr algn="ctr"/>
            <a:r>
              <a:rPr lang="el-GR" sz="2400" b="1" dirty="0"/>
              <a:t>Ο</a:t>
            </a:r>
            <a:r>
              <a:rPr lang="el-GR" sz="2400" b="1" dirty="0" smtClean="0"/>
              <a:t>   ιστορικός  κύκλος –</a:t>
            </a:r>
            <a:br>
              <a:rPr lang="el-GR" sz="2400" b="1" dirty="0" smtClean="0"/>
            </a:br>
            <a:r>
              <a:rPr lang="el-GR" sz="2400" b="1" dirty="0" smtClean="0"/>
              <a:t> Πως   επηρέασε   η επική   ποίηση   την   ιστορία;</a:t>
            </a:r>
            <a:endParaRPr lang="el-GR" sz="2400" b="1" dirty="0"/>
          </a:p>
        </p:txBody>
      </p:sp>
      <p:sp>
        <p:nvSpPr>
          <p:cNvPr id="3" name="Θέση περιεχομένου 2"/>
          <p:cNvSpPr>
            <a:spLocks noGrp="1"/>
          </p:cNvSpPr>
          <p:nvPr>
            <p:ph idx="1"/>
          </p:nvPr>
        </p:nvSpPr>
        <p:spPr>
          <a:xfrm>
            <a:off x="457200" y="1484784"/>
            <a:ext cx="7931224" cy="4641379"/>
          </a:xfrm>
        </p:spPr>
        <p:txBody>
          <a:bodyPr>
            <a:normAutofit fontScale="92500" lnSpcReduction="10000"/>
          </a:bodyPr>
          <a:lstStyle/>
          <a:p>
            <a:pPr algn="just"/>
            <a:r>
              <a:rPr lang="el-GR" dirty="0" smtClean="0"/>
              <a:t>Η επική ποίηση αποτέλεσε πρότυπο για τη σύνθεση ιστορικών έργων. </a:t>
            </a:r>
          </a:p>
          <a:p>
            <a:pPr algn="just"/>
            <a:r>
              <a:rPr lang="el-GR" dirty="0" smtClean="0"/>
              <a:t>1. Γενικές ιστορικές αντιλήψεις, όπως η ελληνική εθνική αυτοσυνειδησία, η διαμάχη ανάμεσα στη Δύση και την Ανατολή, αιτιολογικά ερωτήματα, μεθοδολογία, αλήθεια, η κατασκευή του χρόνου και του χώρου στην αφήγηση, η έμφαση στις πολεμικές επιχειρήσεις.</a:t>
            </a:r>
          </a:p>
          <a:p>
            <a:pPr algn="just"/>
            <a:r>
              <a:rPr lang="el-GR" dirty="0" smtClean="0"/>
              <a:t>2. εκφραστικά μέσα όπως κατάλογοι και περιγραφές έργων τέχνης (</a:t>
            </a:r>
            <a:r>
              <a:rPr lang="el-GR" i="1" dirty="0" smtClean="0"/>
              <a:t>εκφράσεις</a:t>
            </a:r>
            <a:r>
              <a:rPr lang="el-GR" dirty="0" smtClean="0"/>
              <a:t>)</a:t>
            </a:r>
          </a:p>
          <a:p>
            <a:pPr algn="just"/>
            <a:r>
              <a:rPr lang="el-GR" dirty="0" smtClean="0"/>
              <a:t>3. αφηγηματικές τεχνικές (συνδυασμός της απλής αφήγησης - διήγησης και διαλόγων – μίμησης) </a:t>
            </a:r>
          </a:p>
          <a:p>
            <a:pPr algn="just"/>
            <a:r>
              <a:rPr lang="el-GR" dirty="0" smtClean="0"/>
              <a:t>4. αποκάλυψη του εσωτερικού κόσμου του χαρακτήρα (εσωτερική εστίαση) </a:t>
            </a:r>
          </a:p>
          <a:p>
            <a:pPr algn="just"/>
            <a:r>
              <a:rPr lang="el-GR" dirty="0" smtClean="0"/>
              <a:t>1+2+3+4: </a:t>
            </a:r>
            <a:r>
              <a:rPr lang="el-GR" b="1" u="sng" dirty="0" smtClean="0"/>
              <a:t>είχαν ήδη αναπτυχθεί από το αρχαϊκό έπος και χρησίμευσαν ως πρότυπο για την ελληνική ιστοριογραφία.</a:t>
            </a:r>
          </a:p>
        </p:txBody>
      </p:sp>
    </p:spTree>
    <p:extLst>
      <p:ext uri="{BB962C8B-B14F-4D97-AF65-F5344CB8AC3E}">
        <p14:creationId xmlns:p14="http://schemas.microsoft.com/office/powerpoint/2010/main" val="397579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smtClean="0"/>
              <a:t>(α)</a:t>
            </a:r>
            <a:r>
              <a:rPr lang="el-GR" sz="2800" b="1" dirty="0"/>
              <a:t> </a:t>
            </a:r>
            <a:r>
              <a:rPr lang="el-GR" sz="2800" b="1" dirty="0" smtClean="0"/>
              <a:t>Η  </a:t>
            </a:r>
            <a:r>
              <a:rPr lang="el-GR" sz="2800" b="1" dirty="0"/>
              <a:t>σ</a:t>
            </a:r>
            <a:r>
              <a:rPr lang="el-GR" sz="2800" b="1" dirty="0" smtClean="0"/>
              <a:t>ύλληψη   </a:t>
            </a:r>
            <a:r>
              <a:rPr lang="el-GR" sz="2800" b="1" dirty="0"/>
              <a:t>τ</a:t>
            </a:r>
            <a:r>
              <a:rPr lang="el-GR" sz="2800" b="1" dirty="0" smtClean="0"/>
              <a:t>ου   </a:t>
            </a:r>
            <a:r>
              <a:rPr lang="el-GR" sz="2800" b="1" dirty="0"/>
              <a:t>ε</a:t>
            </a:r>
            <a:r>
              <a:rPr lang="el-GR" sz="2800" b="1" dirty="0" smtClean="0"/>
              <a:t>πικού  </a:t>
            </a:r>
            <a:r>
              <a:rPr lang="el-GR" sz="2800" b="1" dirty="0"/>
              <a:t>κ</a:t>
            </a:r>
            <a:r>
              <a:rPr lang="el-GR" sz="2800" b="1" dirty="0" smtClean="0"/>
              <a:t>ύκλου   ως </a:t>
            </a:r>
            <a:r>
              <a:rPr lang="el-GR" sz="2800" b="1" dirty="0"/>
              <a:t>ε</a:t>
            </a:r>
            <a:r>
              <a:rPr lang="el-GR" sz="2800" b="1" dirty="0" smtClean="0"/>
              <a:t>νότητα   </a:t>
            </a:r>
            <a:r>
              <a:rPr lang="el-GR" sz="2800" b="1" dirty="0"/>
              <a:t>κ</a:t>
            </a:r>
            <a:r>
              <a:rPr lang="el-GR" sz="2800" b="1" dirty="0" smtClean="0"/>
              <a:t>αι   </a:t>
            </a:r>
            <a:r>
              <a:rPr lang="el-GR" sz="2800" b="1" dirty="0"/>
              <a:t>σ</a:t>
            </a:r>
            <a:r>
              <a:rPr lang="el-GR" sz="2800" b="1" dirty="0" smtClean="0"/>
              <a:t>υνέχεια</a:t>
            </a:r>
            <a:endParaRPr lang="el-GR" sz="2800" b="1" dirty="0"/>
          </a:p>
        </p:txBody>
      </p:sp>
      <p:sp>
        <p:nvSpPr>
          <p:cNvPr id="3" name="Θέση περιεχομένου 2"/>
          <p:cNvSpPr>
            <a:spLocks noGrp="1"/>
          </p:cNvSpPr>
          <p:nvPr>
            <p:ph idx="1"/>
          </p:nvPr>
        </p:nvSpPr>
        <p:spPr/>
        <p:txBody>
          <a:bodyPr>
            <a:normAutofit fontScale="92500"/>
          </a:bodyPr>
          <a:lstStyle/>
          <a:p>
            <a:pPr algn="just"/>
            <a:r>
              <a:rPr lang="el-GR" dirty="0" smtClean="0"/>
              <a:t>Μας κληροδοτήθηκε από τη </a:t>
            </a:r>
            <a:r>
              <a:rPr lang="el-GR" i="1" dirty="0" smtClean="0"/>
              <a:t>Βιβλιοθήκη</a:t>
            </a:r>
            <a:r>
              <a:rPr lang="el-GR" dirty="0" smtClean="0"/>
              <a:t> του Φωτίου </a:t>
            </a:r>
            <a:r>
              <a:rPr lang="en-US" dirty="0" smtClean="0"/>
              <a:t>(319a30</a:t>
            </a:r>
            <a:r>
              <a:rPr lang="en-US" dirty="0"/>
              <a:t>), </a:t>
            </a:r>
            <a:r>
              <a:rPr lang="el-GR" dirty="0" smtClean="0"/>
              <a:t>στην οποία μας παραπέμπει στον Πρόκλο: </a:t>
            </a:r>
            <a:r>
              <a:rPr lang="el-GR" i="1" dirty="0" err="1" smtClean="0"/>
              <a:t>λέγει</a:t>
            </a:r>
            <a:r>
              <a:rPr lang="el-GR" i="1" dirty="0" smtClean="0"/>
              <a:t> </a:t>
            </a:r>
            <a:r>
              <a:rPr lang="el-GR" i="1" dirty="0"/>
              <a:t>[</a:t>
            </a:r>
            <a:r>
              <a:rPr lang="en-US" i="1" dirty="0" err="1"/>
              <a:t>scil</a:t>
            </a:r>
            <a:r>
              <a:rPr lang="en-US" i="1" dirty="0"/>
              <a:t>. </a:t>
            </a:r>
            <a:r>
              <a:rPr lang="el-GR" i="1" dirty="0"/>
              <a:t>ὁ </a:t>
            </a:r>
            <a:r>
              <a:rPr lang="el-GR" i="1" dirty="0" err="1"/>
              <a:t>Πρόκλος</a:t>
            </a:r>
            <a:r>
              <a:rPr lang="el-GR" i="1" dirty="0"/>
              <a:t>] δὲ </a:t>
            </a:r>
            <a:r>
              <a:rPr lang="el-GR" i="1" dirty="0" err="1"/>
              <a:t>ὡς</a:t>
            </a:r>
            <a:r>
              <a:rPr lang="el-GR" i="1" dirty="0"/>
              <a:t> τοῦ </a:t>
            </a:r>
            <a:r>
              <a:rPr lang="el-GR" i="1" dirty="0" err="1"/>
              <a:t>ἐπικοῦ</a:t>
            </a:r>
            <a:r>
              <a:rPr lang="el-GR" i="1" dirty="0"/>
              <a:t> </a:t>
            </a:r>
            <a:r>
              <a:rPr lang="el-GR" i="1" dirty="0" err="1"/>
              <a:t>κύκλου</a:t>
            </a:r>
            <a:r>
              <a:rPr lang="el-GR" i="1" dirty="0"/>
              <a:t> τὰ </a:t>
            </a:r>
            <a:r>
              <a:rPr lang="el-GR" i="1" dirty="0" err="1"/>
              <a:t>ποιήματα</a:t>
            </a:r>
            <a:r>
              <a:rPr lang="el-GR" i="1" dirty="0"/>
              <a:t> </a:t>
            </a:r>
            <a:r>
              <a:rPr lang="el-GR" i="1" dirty="0" err="1"/>
              <a:t>διασώιζεται</a:t>
            </a:r>
            <a:r>
              <a:rPr lang="el-GR" i="1" dirty="0"/>
              <a:t> </a:t>
            </a:r>
            <a:r>
              <a:rPr lang="el-GR" i="1" dirty="0" smtClean="0"/>
              <a:t>καὶ </a:t>
            </a:r>
            <a:r>
              <a:rPr lang="el-GR" i="1" dirty="0" err="1" smtClean="0"/>
              <a:t>σπουδάζεται</a:t>
            </a:r>
            <a:r>
              <a:rPr lang="el-GR" i="1" dirty="0" smtClean="0"/>
              <a:t> </a:t>
            </a:r>
            <a:r>
              <a:rPr lang="el-GR" i="1" dirty="0"/>
              <a:t>τοῖς </a:t>
            </a:r>
            <a:r>
              <a:rPr lang="el-GR" i="1" dirty="0" err="1"/>
              <a:t>πολλοῖς</a:t>
            </a:r>
            <a:r>
              <a:rPr lang="el-GR" i="1" dirty="0"/>
              <a:t> </a:t>
            </a:r>
            <a:r>
              <a:rPr lang="el-GR" i="1" dirty="0" err="1"/>
              <a:t>οὐχ</a:t>
            </a:r>
            <a:r>
              <a:rPr lang="el-GR" i="1" dirty="0"/>
              <a:t> </a:t>
            </a:r>
            <a:r>
              <a:rPr lang="el-GR" i="1" dirty="0" err="1"/>
              <a:t>οὕτωι</a:t>
            </a:r>
            <a:r>
              <a:rPr lang="el-GR" i="1" dirty="0"/>
              <a:t> </a:t>
            </a:r>
            <a:r>
              <a:rPr lang="el-GR" i="1" dirty="0" err="1"/>
              <a:t>διὰ</a:t>
            </a:r>
            <a:r>
              <a:rPr lang="el-GR" i="1" dirty="0"/>
              <a:t> </a:t>
            </a:r>
            <a:r>
              <a:rPr lang="el-GR" i="1" dirty="0" err="1"/>
              <a:t>τὴν</a:t>
            </a:r>
            <a:r>
              <a:rPr lang="el-GR" i="1" dirty="0"/>
              <a:t> </a:t>
            </a:r>
            <a:r>
              <a:rPr lang="el-GR" i="1" dirty="0" err="1"/>
              <a:t>ἀρετὴν</a:t>
            </a:r>
            <a:r>
              <a:rPr lang="el-GR" i="1" dirty="0"/>
              <a:t> </a:t>
            </a:r>
            <a:r>
              <a:rPr lang="el-GR" i="1" dirty="0" err="1"/>
              <a:t>ὡς</a:t>
            </a:r>
            <a:r>
              <a:rPr lang="el-GR" i="1" dirty="0"/>
              <a:t> </a:t>
            </a:r>
            <a:r>
              <a:rPr lang="el-GR" b="1" i="1" u="sng" dirty="0" err="1"/>
              <a:t>διὰ</a:t>
            </a:r>
            <a:r>
              <a:rPr lang="el-GR" b="1" i="1" u="sng" dirty="0"/>
              <a:t> </a:t>
            </a:r>
            <a:r>
              <a:rPr lang="el-GR" b="1" i="1" u="sng" dirty="0" err="1"/>
              <a:t>τὴν</a:t>
            </a:r>
            <a:r>
              <a:rPr lang="el-GR" b="1" i="1" u="sng" dirty="0"/>
              <a:t> </a:t>
            </a:r>
            <a:r>
              <a:rPr lang="el-GR" b="1" i="1" u="sng" dirty="0" err="1" smtClean="0"/>
              <a:t>ἀκολουθίαν</a:t>
            </a:r>
            <a:r>
              <a:rPr lang="el-GR" b="1" i="1" u="sng" dirty="0" smtClean="0"/>
              <a:t> </a:t>
            </a:r>
            <a:r>
              <a:rPr lang="el-GR" b="1" i="1" u="sng" dirty="0" err="1" smtClean="0"/>
              <a:t>τῶν</a:t>
            </a:r>
            <a:r>
              <a:rPr lang="el-GR" b="1" i="1" u="sng" dirty="0" smtClean="0"/>
              <a:t> </a:t>
            </a:r>
            <a:r>
              <a:rPr lang="el-GR" b="1" i="1" u="sng" dirty="0"/>
              <a:t>ἐν </a:t>
            </a:r>
            <a:r>
              <a:rPr lang="el-GR" b="1" i="1" u="sng" dirty="0" err="1"/>
              <a:t>αὐτῶι</a:t>
            </a:r>
            <a:r>
              <a:rPr lang="el-GR" b="1" i="1" u="sng" dirty="0"/>
              <a:t> </a:t>
            </a:r>
            <a:r>
              <a:rPr lang="el-GR" b="1" i="1" u="sng" dirty="0" err="1" smtClean="0"/>
              <a:t>πραγμάτων</a:t>
            </a:r>
            <a:endParaRPr lang="el-GR" b="1" i="1" u="sng" dirty="0" smtClean="0"/>
          </a:p>
          <a:p>
            <a:pPr algn="just"/>
            <a:r>
              <a:rPr lang="el-GR" dirty="0"/>
              <a:t>Καθιστά ξεκάθαρο ότι μέχρι την εποχή του Πρόκλου, ο επικός κύκλος μελετούνταν για την αφηγηματική του γραμμικότητα π.χ. επειδή προσέφερε μια διαδοχική παρουσίαση μυθικών γεγονότων, τα οποία εκτείνονταν από το ερωτικό σμίξιμο του Ουρανού και της Γης μέχρι το θάνατο του Οδυσσέα και το τέλος της φυλής των ηρώων. </a:t>
            </a:r>
            <a:endParaRPr lang="el-GR" dirty="0" smtClean="0"/>
          </a:p>
          <a:p>
            <a:pPr algn="just"/>
            <a:r>
              <a:rPr lang="el-GR" dirty="0" smtClean="0"/>
              <a:t>Αυτή </a:t>
            </a:r>
            <a:r>
              <a:rPr lang="el-GR" dirty="0"/>
              <a:t>η αφηγηματική αλληλουχία δημιούργησε μια αντίληψη ενότητας, η οποία ξεπέρασε την ιδιαιτερότητα των διαφόρων επικών ποιημάτων από τα οποία δημιουργήθηκε ο επικός κύκλος και προσέφερε στους αναγνώστες μια </a:t>
            </a:r>
            <a:r>
              <a:rPr lang="el-GR" dirty="0" smtClean="0"/>
              <a:t>συνεχόμενη </a:t>
            </a:r>
            <a:r>
              <a:rPr lang="el-GR" dirty="0"/>
              <a:t>και γραμμική αφήγηση ιστοριών.</a:t>
            </a:r>
          </a:p>
          <a:p>
            <a:pPr algn="just"/>
            <a:endParaRPr lang="el-GR" i="1" u="sng" dirty="0"/>
          </a:p>
        </p:txBody>
      </p:sp>
    </p:spTree>
    <p:extLst>
      <p:ext uri="{BB962C8B-B14F-4D97-AF65-F5344CB8AC3E}">
        <p14:creationId xmlns:p14="http://schemas.microsoft.com/office/powerpoint/2010/main" val="393610461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1138138"/>
          </a:xfrm>
        </p:spPr>
        <p:txBody>
          <a:bodyPr>
            <a:noAutofit/>
          </a:bodyPr>
          <a:lstStyle/>
          <a:p>
            <a:pPr algn="ctr"/>
            <a:r>
              <a:rPr lang="el-GR" sz="2000" b="1" dirty="0"/>
              <a:t>Ε</a:t>
            </a:r>
            <a:r>
              <a:rPr lang="el-GR" sz="2000" b="1" dirty="0" smtClean="0"/>
              <a:t>πιρροή   επικής   ποίησης   στην   ιστορία – κοινό   στοιχείο   επικού   κύκλου - ιστοριογραφίας</a:t>
            </a:r>
            <a:endParaRPr lang="el-GR" sz="2000" b="1" dirty="0"/>
          </a:p>
        </p:txBody>
      </p:sp>
      <p:sp>
        <p:nvSpPr>
          <p:cNvPr id="3" name="Θέση περιεχομένου 2"/>
          <p:cNvSpPr>
            <a:spLocks noGrp="1"/>
          </p:cNvSpPr>
          <p:nvPr>
            <p:ph idx="1"/>
          </p:nvPr>
        </p:nvSpPr>
        <p:spPr>
          <a:xfrm>
            <a:off x="457200" y="1412776"/>
            <a:ext cx="7787208" cy="4968552"/>
          </a:xfrm>
        </p:spPr>
        <p:txBody>
          <a:bodyPr>
            <a:normAutofit fontScale="77500" lnSpcReduction="20000"/>
          </a:bodyPr>
          <a:lstStyle/>
          <a:p>
            <a:pPr algn="just"/>
            <a:endParaRPr lang="el-GR" dirty="0" smtClean="0"/>
          </a:p>
          <a:p>
            <a:pPr algn="just"/>
            <a:r>
              <a:rPr lang="el-GR" dirty="0" smtClean="0"/>
              <a:t>Υπάρχει ομοιότητα ανάμεσα στην τάση του κάθε ποιητή των κύκλιων επών να ξεκινά την αφήγησή του από το σημείο όπου το προηγούμενο έπος είχε τελειώσει και στους Ίωνες και Αττικούς ιστορικούς, οι οποίοι ξεκινούσαν την ιστορική τους αφήγηση εκεί όπου είχε τελειώσει ο προκάτοχός τους. </a:t>
            </a:r>
          </a:p>
          <a:p>
            <a:pPr algn="just"/>
            <a:r>
              <a:rPr lang="en-US" dirty="0" smtClean="0"/>
              <a:t>Luciano </a:t>
            </a:r>
            <a:r>
              <a:rPr lang="en-US" dirty="0"/>
              <a:t>Canfora </a:t>
            </a:r>
            <a:r>
              <a:rPr lang="el-GR" dirty="0" smtClean="0"/>
              <a:t>:  χρησιμοποίησε τον όρο </a:t>
            </a:r>
            <a:r>
              <a:rPr lang="el-GR" b="1" i="1" dirty="0" smtClean="0"/>
              <a:t>ιστορικός κύκλος </a:t>
            </a:r>
            <a:r>
              <a:rPr lang="el-GR" dirty="0" smtClean="0"/>
              <a:t>αναφερόμενος σε μια σειρά ιστορικών που περιελάμβαναν τον Εκαταίο, τον Ηρόδοτο, τον Θουκυδίδη, τον Ξενοφώντα και τον Θεόπομπο οι οποίοι προσπάθησαν να συνδέσουν τη δουλειά τους με αυτή των προκατόχων τους. </a:t>
            </a:r>
          </a:p>
          <a:p>
            <a:pPr algn="just"/>
            <a:r>
              <a:rPr lang="el-GR" b="1" u="sng" dirty="0" smtClean="0"/>
              <a:t>ΔΙΑΦΟΡΑ</a:t>
            </a:r>
            <a:r>
              <a:rPr lang="el-GR" dirty="0" smtClean="0"/>
              <a:t>: Εκτός από τον Ξενοφώντα και τον Θεόπομπο, οι οποίοι ξεκίνησαν τα </a:t>
            </a:r>
            <a:r>
              <a:rPr lang="el-GR" i="1" dirty="0" smtClean="0"/>
              <a:t>Ελληνικά</a:t>
            </a:r>
            <a:r>
              <a:rPr lang="el-GR" dirty="0" smtClean="0"/>
              <a:t> τους εκεί όπου σταμάτησε ο Θουκυδίδης, οι υπόλοιποι ιστορικοί ΔΕΝ είχαν κοινή θεματολογία. Μάλλον, υπάρχει μια ευρύτερη ακολουθία των πραγμάτων από την άποψη ότι αυτοί οι ιστορικοί παλεύουν να αποδείξουν ότι το έργο τους συνδέεται με το έργο του διάσημου προκατόχου τους.</a:t>
            </a:r>
          </a:p>
          <a:p>
            <a:pPr algn="just"/>
            <a:r>
              <a:rPr lang="el-GR" dirty="0" smtClean="0"/>
              <a:t>Ο Ηρόδοτος ξεκινά το έργο του με την αναφορά στις αρπαγές γυναικών και έτσι δημιουργεί έναν σύνδεσμο με τη γενεαλογική λογοτεχνία, της οποίας ο ίδιος είναι συνεχιστής.</a:t>
            </a:r>
          </a:p>
          <a:p>
            <a:pPr algn="just"/>
            <a:r>
              <a:rPr lang="el-GR" dirty="0" smtClean="0"/>
              <a:t>Η </a:t>
            </a:r>
            <a:r>
              <a:rPr lang="el-GR" i="1" dirty="0" smtClean="0"/>
              <a:t>Πεντηκονταετία</a:t>
            </a:r>
            <a:r>
              <a:rPr lang="el-GR" dirty="0" smtClean="0"/>
              <a:t> στο έργο του Θουκυδίδη ξεκινά με </a:t>
            </a:r>
            <a:r>
              <a:rPr lang="el-GR" dirty="0"/>
              <a:t>έ</a:t>
            </a:r>
            <a:r>
              <a:rPr lang="el-GR" dirty="0" smtClean="0"/>
              <a:t>να μάλλον ασήμαντο γεγονός π.χ. την κατάληψη της Σηστού από τους Αθηναίους. </a:t>
            </a:r>
            <a:r>
              <a:rPr lang="el-GR" dirty="0" smtClean="0">
                <a:latin typeface="Century Gothic"/>
              </a:rPr>
              <a:t>→ </a:t>
            </a:r>
            <a:r>
              <a:rPr lang="el-GR" dirty="0" smtClean="0"/>
              <a:t> ξεκάθαρη προσπάθεια να δημιουργήσει γέφυρα με το τέλος της </a:t>
            </a:r>
            <a:r>
              <a:rPr lang="el-GR" dirty="0" err="1" smtClean="0"/>
              <a:t>ηροδότειας</a:t>
            </a:r>
            <a:r>
              <a:rPr lang="el-GR" dirty="0" smtClean="0"/>
              <a:t> ιστορίας. </a:t>
            </a:r>
          </a:p>
        </p:txBody>
      </p:sp>
    </p:spTree>
    <p:extLst>
      <p:ext uri="{BB962C8B-B14F-4D97-AF65-F5344CB8AC3E}">
        <p14:creationId xmlns:p14="http://schemas.microsoft.com/office/powerpoint/2010/main" val="4462919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pPr algn="ctr"/>
            <a:r>
              <a:rPr lang="el-GR" sz="4000" b="1" dirty="0" smtClean="0"/>
              <a:t>Ξενοφώντας   </a:t>
            </a:r>
            <a:r>
              <a:rPr lang="el-GR" sz="4000" b="1" dirty="0"/>
              <a:t>κ</a:t>
            </a:r>
            <a:r>
              <a:rPr lang="el-GR" sz="4000" b="1" dirty="0" smtClean="0"/>
              <a:t>αι  Θεόπομπος</a:t>
            </a:r>
            <a:endParaRPr lang="el-GR" sz="4000" b="1" dirty="0"/>
          </a:p>
        </p:txBody>
      </p:sp>
      <p:sp>
        <p:nvSpPr>
          <p:cNvPr id="3" name="Θέση περιεχομένου 2"/>
          <p:cNvSpPr>
            <a:spLocks noGrp="1"/>
          </p:cNvSpPr>
          <p:nvPr>
            <p:ph idx="1"/>
          </p:nvPr>
        </p:nvSpPr>
        <p:spPr>
          <a:xfrm>
            <a:off x="457200" y="1484784"/>
            <a:ext cx="7787208" cy="5184576"/>
          </a:xfrm>
        </p:spPr>
        <p:txBody>
          <a:bodyPr>
            <a:normAutofit fontScale="92500" lnSpcReduction="20000"/>
          </a:bodyPr>
          <a:lstStyle/>
          <a:p>
            <a:pPr algn="just"/>
            <a:endParaRPr lang="el-GR" i="1" dirty="0" smtClean="0"/>
          </a:p>
          <a:p>
            <a:pPr algn="just"/>
            <a:r>
              <a:rPr lang="el-GR" i="1" dirty="0" smtClean="0"/>
              <a:t>Ελληνικά</a:t>
            </a:r>
            <a:r>
              <a:rPr lang="el-GR" dirty="0" smtClean="0"/>
              <a:t> Ξενοφώντα: ξεκινά με </a:t>
            </a:r>
            <a:r>
              <a:rPr lang="el-GR" dirty="0"/>
              <a:t>τη </a:t>
            </a:r>
            <a:r>
              <a:rPr lang="el-GR" dirty="0" smtClean="0"/>
              <a:t>φράση &lt;&lt;</a:t>
            </a:r>
            <a:r>
              <a:rPr lang="el-GR" i="1" dirty="0" smtClean="0"/>
              <a:t>μετὰ </a:t>
            </a:r>
            <a:r>
              <a:rPr lang="el-GR" i="1" dirty="0"/>
              <a:t>δὲ </a:t>
            </a:r>
            <a:r>
              <a:rPr lang="el-GR" i="1" dirty="0" err="1" smtClean="0"/>
              <a:t>ταῦτα</a:t>
            </a:r>
            <a:r>
              <a:rPr lang="el-GR" dirty="0" smtClean="0"/>
              <a:t>&gt;&gt;, μια ξεκάθαρη ένδειξη όχι μόνο ότι ο Ξενοφών σκοπεύει να συνεχίσει την ιστορία του Θουκυδίδη, αλλά  ότι παίρνει ως δεδομένο ότι οι αναγνώστες του είναι εξοικειωμένοι με την οπτική του έργου του προκατόχου του. </a:t>
            </a:r>
          </a:p>
          <a:p>
            <a:pPr algn="just"/>
            <a:r>
              <a:rPr lang="en-US" dirty="0" smtClean="0"/>
              <a:t>O </a:t>
            </a:r>
            <a:r>
              <a:rPr lang="el-GR" dirty="0" smtClean="0"/>
              <a:t>Θεόπομπος αναλαμβάνει την αφήγηση εκεί απ’ όπου σταμάτησε ο Θουκυδίδης + </a:t>
            </a:r>
            <a:r>
              <a:rPr lang="en-US" dirty="0"/>
              <a:t> </a:t>
            </a:r>
            <a:r>
              <a:rPr lang="el-GR" dirty="0" smtClean="0"/>
              <a:t>Απάνθισμα  μιας </a:t>
            </a:r>
            <a:r>
              <a:rPr lang="el-GR" i="1" dirty="0" smtClean="0"/>
              <a:t>Επιτομής</a:t>
            </a:r>
            <a:r>
              <a:rPr lang="el-GR" dirty="0" smtClean="0"/>
              <a:t> του Ηροδότου σε δυο βιβλία </a:t>
            </a:r>
            <a:r>
              <a:rPr lang="el-GR" dirty="0" smtClean="0">
                <a:latin typeface="Century Gothic"/>
              </a:rPr>
              <a:t>→ </a:t>
            </a:r>
            <a:r>
              <a:rPr lang="el-GR" dirty="0" smtClean="0"/>
              <a:t> σκόπευε να τοποθετήσει τη δουλειά του σε μια ευρύτερη αφηγηματική ακολουθία.</a:t>
            </a:r>
          </a:p>
          <a:p>
            <a:pPr algn="just"/>
            <a:r>
              <a:rPr lang="el-GR" dirty="0" smtClean="0"/>
              <a:t>Όμως, </a:t>
            </a:r>
            <a:r>
              <a:rPr lang="el-GR" b="1" dirty="0" smtClean="0"/>
              <a:t>η παρουσίαση από τον Θεόπομπο των γεγονότων μιας μικρής περιόδου </a:t>
            </a:r>
            <a:r>
              <a:rPr lang="el-GR" dirty="0" smtClean="0"/>
              <a:t>(12 βιβλία για 18 χρόνια από το 411 ως το 394 π. Χ.)  </a:t>
            </a:r>
            <a:r>
              <a:rPr lang="el-GR" b="1" dirty="0" smtClean="0"/>
              <a:t>σε σύγκριση με την παρουσίαση των γεγονότων από τον Ξενοφώντα </a:t>
            </a:r>
            <a:r>
              <a:rPr lang="el-GR" dirty="0" smtClean="0"/>
              <a:t>που χρησιμοποιεί 7 βιβλία καλύπτοντας 50 χρόνια από το 411 ως το 362 π. Χ.  + </a:t>
            </a:r>
            <a:r>
              <a:rPr lang="el-GR" b="1" dirty="0" smtClean="0"/>
              <a:t>το ότι είχε δει ο Θεόπομπος την κυκλοφορία του έργου του Ξενοφώντα και τα </a:t>
            </a:r>
            <a:r>
              <a:rPr lang="el-GR" b="1" i="1" dirty="0" smtClean="0"/>
              <a:t>Ελληνικά</a:t>
            </a:r>
            <a:r>
              <a:rPr lang="el-GR" b="1" dirty="0" smtClean="0"/>
              <a:t> </a:t>
            </a:r>
            <a:r>
              <a:rPr lang="el-GR" b="1" i="1" dirty="0" err="1" smtClean="0"/>
              <a:t>Οξυρίγχια</a:t>
            </a:r>
            <a:r>
              <a:rPr lang="el-GR" b="1" dirty="0" smtClean="0"/>
              <a:t> </a:t>
            </a:r>
            <a:r>
              <a:rPr lang="el-GR" dirty="0" smtClean="0"/>
              <a:t>μας δείχνει ότι </a:t>
            </a:r>
            <a:r>
              <a:rPr lang="el-GR" b="1" u="sng" dirty="0" smtClean="0"/>
              <a:t>στόχευε μάλλον να ανταγωνιστεί παρά να επιδοκιμάσει άλλους συγγραφείς που συνέχισαν την ιστορία του Θουκυδίδη.</a:t>
            </a:r>
          </a:p>
          <a:p>
            <a:pPr algn="just"/>
            <a:endParaRPr lang="el-GR" dirty="0" smtClean="0"/>
          </a:p>
        </p:txBody>
      </p:sp>
    </p:spTree>
    <p:extLst>
      <p:ext uri="{BB962C8B-B14F-4D97-AF65-F5344CB8AC3E}">
        <p14:creationId xmlns:p14="http://schemas.microsoft.com/office/powerpoint/2010/main" val="40485914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87208" cy="1066130"/>
          </a:xfrm>
        </p:spPr>
        <p:txBody>
          <a:bodyPr>
            <a:noAutofit/>
          </a:bodyPr>
          <a:lstStyle/>
          <a:p>
            <a:pPr algn="ctr"/>
            <a:r>
              <a:rPr lang="el-GR" sz="2800" b="1" dirty="0"/>
              <a:t>Π</a:t>
            </a:r>
            <a:r>
              <a:rPr lang="el-GR" sz="2800" b="1" dirty="0" smtClean="0"/>
              <a:t>οιοι   οι   λόγοι  που  προκάλεσαν αυτήν  την  ιστοριογραφική  τάση;</a:t>
            </a:r>
            <a:endParaRPr lang="el-GR" sz="2800" b="1" dirty="0"/>
          </a:p>
        </p:txBody>
      </p:sp>
      <p:sp>
        <p:nvSpPr>
          <p:cNvPr id="3" name="Θέση περιεχομένου 2"/>
          <p:cNvSpPr>
            <a:spLocks noGrp="1"/>
          </p:cNvSpPr>
          <p:nvPr>
            <p:ph idx="1"/>
          </p:nvPr>
        </p:nvSpPr>
        <p:spPr>
          <a:xfrm>
            <a:off x="457200" y="1484784"/>
            <a:ext cx="7931224" cy="4641379"/>
          </a:xfrm>
        </p:spPr>
        <p:txBody>
          <a:bodyPr>
            <a:normAutofit fontScale="92500" lnSpcReduction="20000"/>
          </a:bodyPr>
          <a:lstStyle/>
          <a:p>
            <a:pPr algn="just"/>
            <a:endParaRPr lang="el-GR" dirty="0" smtClean="0"/>
          </a:p>
          <a:p>
            <a:pPr algn="just"/>
            <a:r>
              <a:rPr lang="en-US" dirty="0" smtClean="0"/>
              <a:t>Canfora</a:t>
            </a:r>
            <a:r>
              <a:rPr lang="el-GR" dirty="0" smtClean="0"/>
              <a:t>: </a:t>
            </a:r>
            <a:r>
              <a:rPr lang="el-GR" b="1" dirty="0" smtClean="0"/>
              <a:t>1.</a:t>
            </a:r>
            <a:r>
              <a:rPr lang="el-GR" dirty="0" smtClean="0"/>
              <a:t> το αγωνιστικό πλαίσιο μέσα στο οποίο λειτουργούσαν οι ιστορικοί, </a:t>
            </a:r>
            <a:r>
              <a:rPr lang="el-GR" b="1" dirty="0" smtClean="0"/>
              <a:t>2.</a:t>
            </a:r>
            <a:r>
              <a:rPr lang="el-GR" dirty="0" smtClean="0"/>
              <a:t> η ανάγκη τους να βρουν ένα ειδικό σημείο εκκίνησης για να ξεκινήσουν την αφήγησή τους και </a:t>
            </a:r>
            <a:r>
              <a:rPr lang="el-GR" b="1" dirty="0" smtClean="0"/>
              <a:t>3.</a:t>
            </a:r>
            <a:r>
              <a:rPr lang="el-GR" dirty="0" smtClean="0"/>
              <a:t> το ότι ίσως να είχαν θεωρήσει τη δουλειά των προγόνων τους ανολοκλήρωτη είναι οι 3 παράγοντες που προκάλεσαν την ιστοριογραφική  τάση του να ξεκινά το έργο του εκεί απ’ όπου είχε τελειώσει ο άλλος.</a:t>
            </a:r>
          </a:p>
          <a:p>
            <a:pPr algn="just"/>
            <a:r>
              <a:rPr lang="el-GR" b="1" u="sng" dirty="0" smtClean="0"/>
              <a:t>Οι 3 αυτοί λόγοι </a:t>
            </a:r>
            <a:r>
              <a:rPr lang="el-GR" b="1" u="sng" dirty="0"/>
              <a:t> </a:t>
            </a:r>
            <a:r>
              <a:rPr lang="el-GR" b="1" u="sng" dirty="0" smtClean="0"/>
              <a:t>ισχύουν και στην περίπτωση της επικής ποίησης.</a:t>
            </a:r>
          </a:p>
          <a:p>
            <a:pPr algn="just"/>
            <a:r>
              <a:rPr lang="el-GR" dirty="0" smtClean="0"/>
              <a:t>1. Πλαίσιο αγώνων στο οποίο η επική ποίηση αναπτύχθηκε και άνθησε.</a:t>
            </a:r>
          </a:p>
          <a:p>
            <a:pPr algn="just"/>
            <a:r>
              <a:rPr lang="el-GR" dirty="0" smtClean="0"/>
              <a:t>2. Η ανάγκη των επικών ποιητών να βρουν ένα σημείο εκκίνησης είναι ένα τυπικό μοτίβο  και στην επική ποίηση, πράγμα που ανιχνεύεται στα προοίμια των δυο ομηρικών επών.</a:t>
            </a:r>
          </a:p>
          <a:p>
            <a:pPr algn="just"/>
            <a:r>
              <a:rPr lang="el-GR" dirty="0" smtClean="0"/>
              <a:t>3. Το ότι αυτά τα χαρακτηριστικά δεν τα βλέπουμε πλέον στις περιλήψεις του Πρόκλου αυτό ίσως να οφείλεται </a:t>
            </a:r>
            <a:r>
              <a:rPr lang="el-GR" b="1" dirty="0" smtClean="0"/>
              <a:t>στην εργασία του Πρόκλου ή των προγενέστερων ανθολόγων</a:t>
            </a:r>
            <a:r>
              <a:rPr lang="el-GR" dirty="0" smtClean="0"/>
              <a:t>, οι οποίοι  εξομάλυναν κάποια χαρακτηριστικά </a:t>
            </a:r>
            <a:r>
              <a:rPr lang="el-GR" b="1" dirty="0" smtClean="0"/>
              <a:t>με απώτερο στόχο να προωθήσουν μια αίσθηση ενότητας και συνέχειας.</a:t>
            </a:r>
          </a:p>
        </p:txBody>
      </p:sp>
    </p:spTree>
    <p:extLst>
      <p:ext uri="{BB962C8B-B14F-4D97-AF65-F5344CB8AC3E}">
        <p14:creationId xmlns:p14="http://schemas.microsoft.com/office/powerpoint/2010/main" val="39511962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2130425"/>
            <a:ext cx="7270576" cy="1154559"/>
          </a:xfrm>
        </p:spPr>
        <p:txBody>
          <a:bodyPr>
            <a:normAutofit fontScale="90000"/>
          </a:bodyPr>
          <a:lstStyle/>
          <a:p>
            <a:pPr algn="ctr"/>
            <a:r>
              <a:rPr lang="el-GR" sz="4000" b="1" dirty="0" smtClean="0"/>
              <a:t>ΟΙ   ΣΥΓΓΡΑΦΕΙΣ   ΚΑΙ  Η ΠΑΤΡΟΤΗΤΑ    ΤΩΝ  ΚΕΙΜΕΝΩΝ</a:t>
            </a:r>
            <a:endParaRPr lang="el-GR" sz="4000" b="1" dirty="0"/>
          </a:p>
        </p:txBody>
      </p:sp>
      <p:sp>
        <p:nvSpPr>
          <p:cNvPr id="5" name="Υπότιτλος 4"/>
          <p:cNvSpPr>
            <a:spLocks noGrp="1"/>
          </p:cNvSpPr>
          <p:nvPr>
            <p:ph type="subTitle" idx="1"/>
          </p:nvPr>
        </p:nvSpPr>
        <p:spPr>
          <a:xfrm>
            <a:off x="1371600" y="4869160"/>
            <a:ext cx="6400800" cy="769640"/>
          </a:xfrm>
        </p:spPr>
        <p:txBody>
          <a:bodyPr/>
          <a:lstStyle/>
          <a:p>
            <a:endParaRPr lang="el-GR" dirty="0"/>
          </a:p>
        </p:txBody>
      </p:sp>
    </p:spTree>
    <p:extLst>
      <p:ext uri="{BB962C8B-B14F-4D97-AF65-F5344CB8AC3E}">
        <p14:creationId xmlns:p14="http://schemas.microsoft.com/office/powerpoint/2010/main" val="24894777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850106"/>
          </a:xfrm>
        </p:spPr>
        <p:txBody>
          <a:bodyPr>
            <a:noAutofit/>
          </a:bodyPr>
          <a:lstStyle/>
          <a:p>
            <a:pPr algn="ctr"/>
            <a:r>
              <a:rPr lang="el-GR" sz="2800" b="1" dirty="0"/>
              <a:t>Η</a:t>
            </a:r>
            <a:r>
              <a:rPr lang="el-GR" sz="2800" b="1" dirty="0" smtClean="0"/>
              <a:t>  άποψη   του     </a:t>
            </a:r>
            <a:r>
              <a:rPr lang="en-US" sz="2800" b="1" dirty="0" err="1" smtClean="0"/>
              <a:t>Wilamowitz</a:t>
            </a:r>
            <a:r>
              <a:rPr lang="el-GR" sz="2800" b="1" dirty="0" smtClean="0"/>
              <a:t>    για    την πατρότητα    των    κειμένων</a:t>
            </a:r>
            <a:endParaRPr lang="el-GR" sz="2800" b="1" dirty="0"/>
          </a:p>
        </p:txBody>
      </p:sp>
      <p:sp>
        <p:nvSpPr>
          <p:cNvPr id="3" name="Θέση περιεχομένου 2"/>
          <p:cNvSpPr>
            <a:spLocks noGrp="1"/>
          </p:cNvSpPr>
          <p:nvPr>
            <p:ph idx="1"/>
          </p:nvPr>
        </p:nvSpPr>
        <p:spPr>
          <a:xfrm>
            <a:off x="457200" y="1268760"/>
            <a:ext cx="7931224" cy="4857403"/>
          </a:xfrm>
        </p:spPr>
        <p:txBody>
          <a:bodyPr>
            <a:normAutofit fontScale="70000" lnSpcReduction="20000"/>
          </a:bodyPr>
          <a:lstStyle/>
          <a:p>
            <a:pPr algn="just"/>
            <a:endParaRPr lang="en-US" dirty="0" smtClean="0"/>
          </a:p>
          <a:p>
            <a:pPr algn="just"/>
            <a:r>
              <a:rPr lang="el-GR" sz="2900" dirty="0" smtClean="0"/>
              <a:t>Τα κύκλια έπη υπήρχαν προτού δημιουργηθεί ο όρος που τα χαρακτήριζε.</a:t>
            </a:r>
          </a:p>
          <a:p>
            <a:pPr algn="just"/>
            <a:r>
              <a:rPr lang="el-GR" sz="2900" dirty="0" smtClean="0"/>
              <a:t>Στην αρχαϊκή εποχή σχεδόν όλα αποδίδονταν στον Όμηρο</a:t>
            </a:r>
            <a:r>
              <a:rPr lang="en-US" sz="2900" dirty="0" smtClean="0"/>
              <a:t>,</a:t>
            </a:r>
            <a:r>
              <a:rPr lang="el-GR" sz="2900" dirty="0" smtClean="0"/>
              <a:t> αλλά τουλάχιστον από το ξεκίνημα του 6</a:t>
            </a:r>
            <a:r>
              <a:rPr lang="el-GR" sz="2900" baseline="30000" dirty="0" smtClean="0"/>
              <a:t>ου</a:t>
            </a:r>
            <a:r>
              <a:rPr lang="el-GR" sz="2900" dirty="0" smtClean="0"/>
              <a:t> αι π. Χ. είχαν ξεκινήσει να αποδίδονται σε διαφορετικούς ανεξάρτητους συγγραφείς. Αργότερα, αυτές οι εικασίες εγκαταλείφθηκαν και, ενώ τα ποιήματα συνέχισαν να αποδίδονται σε διαφορετικούς συγγραφείς,  αυτοί οι συγγραφείς τώρα αναφέρονται ως ανώνυμοι. </a:t>
            </a:r>
          </a:p>
          <a:p>
            <a:pPr algn="just"/>
            <a:r>
              <a:rPr lang="en-US" sz="2900" b="1" dirty="0" err="1" smtClean="0"/>
              <a:t>Wilamowitz</a:t>
            </a:r>
            <a:r>
              <a:rPr lang="el-GR" sz="2900" dirty="0" smtClean="0"/>
              <a:t>:  </a:t>
            </a:r>
            <a:r>
              <a:rPr lang="el-GR" sz="2900" i="1" dirty="0" smtClean="0"/>
              <a:t>Όλα αυτά τα ποιήματα το 500 π. Χ. είναι του Ομήρου, το 350 π. Χ., μόνο η Ιλιάδα και η Οδύσσεια ανήκουν στον Όμηρο και όλα τα υπόλοιπα αποδίδονται στον έναν ή στον άλλο συγγραφέα και λίγα ακόμη στον Όμηρο. Περίπου 150 από τις εικαζόμενες αποδόσεις ποιημάτων απορρίπτονται και τα ποιήματα γίνονται όλα ανώνυμα. Η μάζα των ποιημάτων τα οποία ήταν κάποτε ομοιόμορφα ομηρικά έχει κατακερματιστεί ανάμεσα σ’ έναν αβέβαιο αριθμό συγγραφέων. </a:t>
            </a:r>
          </a:p>
        </p:txBody>
      </p:sp>
    </p:spTree>
    <p:extLst>
      <p:ext uri="{BB962C8B-B14F-4D97-AF65-F5344CB8AC3E}">
        <p14:creationId xmlns:p14="http://schemas.microsoft.com/office/powerpoint/2010/main" val="8032324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87208" cy="994122"/>
          </a:xfrm>
        </p:spPr>
        <p:txBody>
          <a:bodyPr>
            <a:noAutofit/>
          </a:bodyPr>
          <a:lstStyle/>
          <a:p>
            <a:pPr algn="ctr"/>
            <a:r>
              <a:rPr lang="el-GR" sz="2800" b="1" dirty="0"/>
              <a:t>Α</a:t>
            </a:r>
            <a:r>
              <a:rPr lang="el-GR" sz="2800" b="1" dirty="0" smtClean="0"/>
              <a:t>μφιβολίες  για   την   πατρότητα  των  κυκλ</a:t>
            </a:r>
            <a:r>
              <a:rPr lang="el-GR" sz="2800" b="1" dirty="0"/>
              <a:t>ί</a:t>
            </a:r>
            <a:r>
              <a:rPr lang="el-GR" sz="2800" b="1" dirty="0" smtClean="0"/>
              <a:t>ων  επών</a:t>
            </a:r>
            <a:endParaRPr lang="el-GR" sz="2800" b="1" dirty="0"/>
          </a:p>
        </p:txBody>
      </p:sp>
      <p:sp>
        <p:nvSpPr>
          <p:cNvPr id="3" name="Θέση περιεχομένου 2"/>
          <p:cNvSpPr>
            <a:spLocks noGrp="1"/>
          </p:cNvSpPr>
          <p:nvPr>
            <p:ph idx="1"/>
          </p:nvPr>
        </p:nvSpPr>
        <p:spPr>
          <a:xfrm>
            <a:off x="457200" y="1484784"/>
            <a:ext cx="7715200" cy="4752527"/>
          </a:xfrm>
        </p:spPr>
        <p:txBody>
          <a:bodyPr>
            <a:normAutofit fontScale="55000" lnSpcReduction="20000"/>
          </a:bodyPr>
          <a:lstStyle/>
          <a:p>
            <a:pPr algn="just"/>
            <a:endParaRPr lang="el-GR" dirty="0" smtClean="0"/>
          </a:p>
          <a:p>
            <a:pPr algn="just"/>
            <a:r>
              <a:rPr lang="el-GR" sz="3400" dirty="0" smtClean="0"/>
              <a:t>Η απόδοση των ποιημάτων του επικού κύκλου σε συγκεκριμένα πρόσωπα είναι επισφαλής. </a:t>
            </a:r>
          </a:p>
          <a:p>
            <a:pPr algn="just"/>
            <a:r>
              <a:rPr lang="el-GR" sz="3400" dirty="0" smtClean="0"/>
              <a:t>Κανένας από τους αρχαίους δεν αμφέβαλε για την πατρότητα της </a:t>
            </a:r>
            <a:r>
              <a:rPr lang="el-GR" sz="3400" i="1" dirty="0" smtClean="0"/>
              <a:t>Ιλιάδας</a:t>
            </a:r>
            <a:r>
              <a:rPr lang="el-GR" sz="3400" dirty="0" smtClean="0"/>
              <a:t> και της </a:t>
            </a:r>
            <a:r>
              <a:rPr lang="el-GR" sz="3400" i="1" dirty="0" smtClean="0"/>
              <a:t>Οδύσσειας</a:t>
            </a:r>
            <a:r>
              <a:rPr lang="el-GR" sz="3400" dirty="0" smtClean="0"/>
              <a:t>, ωστόσο </a:t>
            </a:r>
            <a:r>
              <a:rPr lang="el-GR" sz="3400" b="1" dirty="0" smtClean="0"/>
              <a:t>οι αμφιβολίες για τα ποιήματα του επικού κύκλου  εμφανίστηκαν ήδη από τον 5</a:t>
            </a:r>
            <a:r>
              <a:rPr lang="el-GR" sz="3400" b="1" baseline="30000" dirty="0" smtClean="0"/>
              <a:t>ο</a:t>
            </a:r>
            <a:r>
              <a:rPr lang="el-GR" sz="3400" b="1" dirty="0" smtClean="0"/>
              <a:t> αι </a:t>
            </a:r>
            <a:r>
              <a:rPr lang="el-GR" sz="3400" b="1" dirty="0" err="1" smtClean="0"/>
              <a:t>π.Χ</a:t>
            </a:r>
            <a:r>
              <a:rPr lang="el-GR" sz="3400" dirty="0" err="1" smtClean="0"/>
              <a:t>.</a:t>
            </a:r>
            <a:r>
              <a:rPr lang="el-GR" sz="3400" dirty="0" smtClean="0"/>
              <a:t> </a:t>
            </a:r>
          </a:p>
          <a:p>
            <a:pPr algn="just"/>
            <a:r>
              <a:rPr lang="el-GR" sz="3400" dirty="0" smtClean="0"/>
              <a:t>6</a:t>
            </a:r>
            <a:r>
              <a:rPr lang="el-GR" sz="3400" baseline="30000" dirty="0" smtClean="0"/>
              <a:t>ος</a:t>
            </a:r>
            <a:r>
              <a:rPr lang="el-GR" sz="3400" dirty="0" smtClean="0"/>
              <a:t> αι π. Χ. : Καλλίνος ισχυρίζεται ότι ο Όμηρος συνέθεσε την </a:t>
            </a:r>
            <a:r>
              <a:rPr lang="el-GR" sz="3400" i="1" dirty="0" smtClean="0"/>
              <a:t>Αιθιοπίδα</a:t>
            </a:r>
            <a:r>
              <a:rPr lang="el-GR" sz="3400" dirty="0" smtClean="0"/>
              <a:t>.</a:t>
            </a:r>
          </a:p>
          <a:p>
            <a:pPr algn="just"/>
            <a:r>
              <a:rPr lang="el-GR" sz="3400" b="1" u="sng" dirty="0" smtClean="0"/>
              <a:t>Ηρόδοτος</a:t>
            </a:r>
            <a:r>
              <a:rPr lang="el-GR" sz="3400" dirty="0" smtClean="0"/>
              <a:t>: επιχειρώντας να εξηγήσει αντιφάσεις ανάμεσα στην </a:t>
            </a:r>
            <a:r>
              <a:rPr lang="el-GR" sz="3400" i="1" dirty="0" smtClean="0"/>
              <a:t>Ιλιάδα</a:t>
            </a:r>
            <a:r>
              <a:rPr lang="el-GR" sz="3400" dirty="0" smtClean="0"/>
              <a:t> και τα </a:t>
            </a:r>
            <a:r>
              <a:rPr lang="el-GR" sz="3400" i="1" dirty="0" smtClean="0"/>
              <a:t>Κύπρια </a:t>
            </a:r>
            <a:r>
              <a:rPr lang="el-GR" sz="3400" dirty="0" smtClean="0"/>
              <a:t> σχετικά με το ταξίδι του Πάρη και της Ελένης  στην Τροία από τη Σπάρτη εκφράζει την άποψη </a:t>
            </a:r>
            <a:r>
              <a:rPr lang="el-GR" sz="3400" b="1" dirty="0" smtClean="0"/>
              <a:t>ότι τα </a:t>
            </a:r>
            <a:r>
              <a:rPr lang="el-GR" sz="3400" b="1" i="1" dirty="0" smtClean="0"/>
              <a:t>Κύπρια</a:t>
            </a:r>
            <a:r>
              <a:rPr lang="el-GR" sz="3400" b="1" dirty="0" smtClean="0"/>
              <a:t> δεν γράφτηκαν από τον Όμηρο αλλά από  κάποιον άλλο</a:t>
            </a:r>
            <a:r>
              <a:rPr lang="el-GR" sz="3400" dirty="0" smtClean="0"/>
              <a:t>. (το αντίθετο, η ιδέα δηλαδή ότι τα </a:t>
            </a:r>
            <a:r>
              <a:rPr lang="el-GR" sz="3400" i="1" dirty="0" smtClean="0"/>
              <a:t>Κύπρια </a:t>
            </a:r>
            <a:r>
              <a:rPr lang="el-GR" sz="3400" dirty="0" smtClean="0"/>
              <a:t>και άλλα ποιήματα του κύκλου ανήκουν στον Όμηρο και ότι η </a:t>
            </a:r>
            <a:r>
              <a:rPr lang="el-GR" sz="3400" i="1" dirty="0" smtClean="0"/>
              <a:t>Ιλιάδα</a:t>
            </a:r>
            <a:r>
              <a:rPr lang="el-GR" sz="3400" dirty="0" smtClean="0"/>
              <a:t> ανήκει σε κάποιον άλλο, δεν περνά απ’ το μυαλό του Ηροδότου).</a:t>
            </a:r>
          </a:p>
          <a:p>
            <a:pPr algn="just"/>
            <a:r>
              <a:rPr lang="el-GR" sz="3400" dirty="0" smtClean="0"/>
              <a:t>Η προσέγγιση του Ηροδότου αναφορικά με την αντίθεση που παρατηρείται στα δυο έργα μας δείχνει ότι είχε σε υπόληψη τον Όμηρο, τον Όμηρο της </a:t>
            </a:r>
            <a:r>
              <a:rPr lang="el-GR" sz="3400" i="1" dirty="0" smtClean="0"/>
              <a:t>Ιλιάδας </a:t>
            </a:r>
            <a:r>
              <a:rPr lang="el-GR" sz="3400" dirty="0" smtClean="0"/>
              <a:t>και γι’ αυτό απέκλεισε την πιθανότητα ότι θα μπορούσε να διαψεύσει τον εαυτό του.</a:t>
            </a:r>
          </a:p>
        </p:txBody>
      </p:sp>
    </p:spTree>
    <p:extLst>
      <p:ext uri="{BB962C8B-B14F-4D97-AF65-F5344CB8AC3E}">
        <p14:creationId xmlns:p14="http://schemas.microsoft.com/office/powerpoint/2010/main" val="27206329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5576" y="404664"/>
            <a:ext cx="7620000" cy="1143000"/>
          </a:xfrm>
        </p:spPr>
        <p:txBody>
          <a:bodyPr/>
          <a:lstStyle/>
          <a:p>
            <a:pPr algn="ctr"/>
            <a:r>
              <a:rPr lang="el-GR" sz="2800" b="1" dirty="0"/>
              <a:t>Αμφιβολίες  για   την   πατρότητα  των  κυκλίων  επών</a:t>
            </a:r>
          </a:p>
        </p:txBody>
      </p:sp>
      <p:sp>
        <p:nvSpPr>
          <p:cNvPr id="3" name="Θέση περιεχομένου 2"/>
          <p:cNvSpPr>
            <a:spLocks noGrp="1"/>
          </p:cNvSpPr>
          <p:nvPr>
            <p:ph idx="1"/>
          </p:nvPr>
        </p:nvSpPr>
        <p:spPr/>
        <p:txBody>
          <a:bodyPr>
            <a:normAutofit fontScale="85000" lnSpcReduction="10000"/>
          </a:bodyPr>
          <a:lstStyle/>
          <a:p>
            <a:pPr algn="just"/>
            <a:endParaRPr lang="el-GR" dirty="0" smtClean="0"/>
          </a:p>
          <a:p>
            <a:pPr algn="just"/>
            <a:r>
              <a:rPr lang="el-GR" sz="2600" dirty="0" smtClean="0"/>
              <a:t>Επίσης</a:t>
            </a:r>
            <a:r>
              <a:rPr lang="el-GR" sz="2600" dirty="0"/>
              <a:t>, ισχυρισμός Ηροδότου ότι δεν υπάρχουν οι Υπερβόρειοι, αν και ο Ησίοδος  και οι </a:t>
            </a:r>
            <a:r>
              <a:rPr lang="el-GR" sz="2600" i="1" dirty="0"/>
              <a:t>Επίγονοι </a:t>
            </a:r>
            <a:r>
              <a:rPr lang="el-GR" sz="2600" dirty="0"/>
              <a:t>τους αναφέρουν. Παρουσιάζει το τελευταίο ποίημα ως δημιούργημα του Ομήρου προσθέτοντας την επισήμανση &lt;&lt;αν πράγματι συνετέθη από τον Όμηρο&gt;&gt;  και έτσι σώζει τον Όμηρο από μια κατηγορία  αναξιοπιστίας. Ένα λάθος στους </a:t>
            </a:r>
            <a:r>
              <a:rPr lang="el-GR" sz="2600" i="1" dirty="0"/>
              <a:t>Επιγόνους</a:t>
            </a:r>
            <a:r>
              <a:rPr lang="el-GR" sz="2600" dirty="0"/>
              <a:t> κάνει τον Ηρόδοτο να υποψιάζεται ότι το ποίημα αυτό δεν δημιουργήθηκε από τον Όμηρο. </a:t>
            </a:r>
            <a:endParaRPr lang="el-GR" sz="2600" dirty="0" smtClean="0"/>
          </a:p>
          <a:p>
            <a:pPr algn="just"/>
            <a:r>
              <a:rPr lang="el-GR" sz="2600" dirty="0" smtClean="0"/>
              <a:t>Οι </a:t>
            </a:r>
            <a:r>
              <a:rPr lang="el-GR" sz="2600" dirty="0"/>
              <a:t>αμφιβολίες για την πατρότητα των κύκλιων επών πολλαπλασιάστηκαν μετά τον Ηρόδοτο και, συνεπώς, πολλαπλασιάστηκαν και οι αποδόσεις των κύκλιων ποιημάτων σε ποιητές διαφορετικούς από τον Όμηρο. </a:t>
            </a:r>
          </a:p>
          <a:p>
            <a:pPr algn="just"/>
            <a:r>
              <a:rPr lang="el-GR" sz="2600" dirty="0"/>
              <a:t>Ωστόσο, </a:t>
            </a:r>
            <a:r>
              <a:rPr lang="el-GR" sz="2600" b="1" u="sng" dirty="0"/>
              <a:t>οι αποδόσεις αυτές δεν κατάφεραν να γίνουν ευρέως αποδεκτές. </a:t>
            </a:r>
          </a:p>
          <a:p>
            <a:pPr algn="just"/>
            <a:endParaRPr lang="el-GR" dirty="0"/>
          </a:p>
        </p:txBody>
      </p:sp>
    </p:spTree>
    <p:extLst>
      <p:ext uri="{BB962C8B-B14F-4D97-AF65-F5344CB8AC3E}">
        <p14:creationId xmlns:p14="http://schemas.microsoft.com/office/powerpoint/2010/main" val="5060427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778098"/>
          </a:xfrm>
        </p:spPr>
        <p:txBody>
          <a:bodyPr>
            <a:noAutofit/>
          </a:bodyPr>
          <a:lstStyle/>
          <a:p>
            <a:pPr algn="ctr"/>
            <a:r>
              <a:rPr lang="el-GR" sz="2800" b="1" dirty="0" smtClean="0"/>
              <a:t>Αμφιβολίες  για  την  πατρότητα  των </a:t>
            </a:r>
            <a:r>
              <a:rPr lang="el-GR" sz="2800" b="1" i="1" dirty="0" smtClean="0"/>
              <a:t>Κυπρίων</a:t>
            </a:r>
            <a:r>
              <a:rPr lang="el-GR" sz="2800" b="1" dirty="0" smtClean="0"/>
              <a:t>- Πίνδαρος</a:t>
            </a:r>
            <a:endParaRPr lang="el-GR" sz="2800" b="1" dirty="0"/>
          </a:p>
        </p:txBody>
      </p:sp>
      <p:sp>
        <p:nvSpPr>
          <p:cNvPr id="3" name="Θέση περιεχομένου 2"/>
          <p:cNvSpPr>
            <a:spLocks noGrp="1"/>
          </p:cNvSpPr>
          <p:nvPr>
            <p:ph idx="1"/>
          </p:nvPr>
        </p:nvSpPr>
        <p:spPr>
          <a:xfrm>
            <a:off x="457200" y="1124744"/>
            <a:ext cx="7859216" cy="5544616"/>
          </a:xfrm>
        </p:spPr>
        <p:txBody>
          <a:bodyPr>
            <a:noAutofit/>
          </a:bodyPr>
          <a:lstStyle/>
          <a:p>
            <a:pPr algn="just"/>
            <a:endParaRPr lang="el-GR" sz="1600" b="1" dirty="0" smtClean="0"/>
          </a:p>
          <a:p>
            <a:pPr algn="just"/>
            <a:r>
              <a:rPr lang="el-GR" sz="1600" b="1" dirty="0" smtClean="0"/>
              <a:t>Πίνδαρος</a:t>
            </a:r>
            <a:r>
              <a:rPr lang="el-GR" sz="1600" dirty="0" smtClean="0"/>
              <a:t>: Θεώρησε συγγραφέα των </a:t>
            </a:r>
            <a:r>
              <a:rPr lang="el-GR" sz="1600" i="1" dirty="0" smtClean="0"/>
              <a:t>Κυπρίων</a:t>
            </a:r>
            <a:r>
              <a:rPr lang="el-GR" sz="1600" dirty="0" smtClean="0"/>
              <a:t> τον </a:t>
            </a:r>
            <a:r>
              <a:rPr lang="el-GR" sz="1600" dirty="0" err="1" smtClean="0"/>
              <a:t>Στασίνο</a:t>
            </a:r>
            <a:r>
              <a:rPr lang="en-US" sz="1600" dirty="0" smtClean="0"/>
              <a:t>,</a:t>
            </a:r>
            <a:r>
              <a:rPr lang="el-GR" sz="1600" dirty="0" smtClean="0"/>
              <a:t> τον γαμπρό του Ομήρου. Αυτό υπάρχει και στον Φώτιο και στη Σούδα: </a:t>
            </a:r>
            <a:r>
              <a:rPr lang="el-GR" sz="1600" u="sng" dirty="0" smtClean="0"/>
              <a:t>ο  Όμηρος θεωρήθηκε ότι έδωσε τα </a:t>
            </a:r>
            <a:r>
              <a:rPr lang="el-GR" sz="1600" i="1" u="sng" dirty="0" smtClean="0"/>
              <a:t>Κύπρια</a:t>
            </a:r>
            <a:r>
              <a:rPr lang="el-GR" sz="1600" u="sng" dirty="0" smtClean="0"/>
              <a:t> ως προίκα για την κόρη του στον γαμπρό του</a:t>
            </a:r>
            <a:r>
              <a:rPr lang="en-US" sz="1600" u="sng" dirty="0" smtClean="0"/>
              <a:t>,</a:t>
            </a:r>
            <a:r>
              <a:rPr lang="el-GR" sz="1600" u="sng" dirty="0" smtClean="0"/>
              <a:t> τον </a:t>
            </a:r>
            <a:r>
              <a:rPr lang="el-GR" sz="1600" u="sng" dirty="0" err="1" smtClean="0"/>
              <a:t>Στασίνο</a:t>
            </a:r>
            <a:r>
              <a:rPr lang="el-GR" sz="1600" u="sng" dirty="0" smtClean="0"/>
              <a:t> </a:t>
            </a:r>
            <a:r>
              <a:rPr lang="el-GR" sz="1600" dirty="0" smtClean="0"/>
              <a:t>(ο πιο δημοφιλής για την απόδοση των </a:t>
            </a:r>
            <a:r>
              <a:rPr lang="el-GR" sz="1600" i="1" dirty="0" smtClean="0"/>
              <a:t>Κυπρίων</a:t>
            </a:r>
            <a:r>
              <a:rPr lang="el-GR" sz="1600" dirty="0" smtClean="0"/>
              <a:t>). </a:t>
            </a:r>
          </a:p>
          <a:p>
            <a:pPr algn="just"/>
            <a:r>
              <a:rPr lang="el-GR" sz="1600" dirty="0" smtClean="0"/>
              <a:t>Ο Πίνδαρος ίσως να είχε εστιάσει επίσης στο ότι τα </a:t>
            </a:r>
            <a:r>
              <a:rPr lang="el-GR" sz="1600" i="1" dirty="0" smtClean="0"/>
              <a:t>Κύπρια</a:t>
            </a:r>
            <a:r>
              <a:rPr lang="el-GR" sz="1600" dirty="0" smtClean="0"/>
              <a:t> με όλες τις γαμήλιες ιστορίες και τους έρωτες (Πηλέας – Θέτιδα, Μενέλαος – Ελένη, </a:t>
            </a:r>
            <a:r>
              <a:rPr lang="el-GR" sz="1600" dirty="0" err="1" smtClean="0"/>
              <a:t>Πάρης</a:t>
            </a:r>
            <a:r>
              <a:rPr lang="el-GR" sz="1600" dirty="0" smtClean="0"/>
              <a:t> – Ελένη), όπως επίσης και ο ρόλος – κλειδί που παίζει η Αφροδίτη ήταν το καταλληλότερο για ένα γαμήλιο δώρο. </a:t>
            </a:r>
          </a:p>
          <a:p>
            <a:pPr algn="just"/>
            <a:r>
              <a:rPr lang="el-GR" sz="1600" dirty="0" smtClean="0"/>
              <a:t>Ο Πίνδαρος ίσως να είχε χρησιμοποιήσει αυτό το ανέκδοτο για να δείξει ότι ο Όμηρος ήταν γενναιόδωρος.</a:t>
            </a:r>
          </a:p>
          <a:p>
            <a:pPr algn="just"/>
            <a:r>
              <a:rPr lang="el-GR" sz="1600" dirty="0" smtClean="0"/>
              <a:t>Επίσης, το ανέκδοτο αυτό μπορεί να αποτελεί μια αντανάκλαση των ποικίλων αποδόσεων σε συγγραφείς διαφορετικούς από τον Όμηρο για ποιήματα τα οποία αρχικά θεωρήθηκαν ομηρικά.</a:t>
            </a:r>
          </a:p>
          <a:p>
            <a:pPr algn="just"/>
            <a:r>
              <a:rPr lang="el-GR" sz="1600" b="1" u="sng" dirty="0" smtClean="0"/>
              <a:t>Το γεγονός ότι δόθηκαν ως δώρα από τον αρχικό ιδιοκτήτη τους συμβολίζει την νόμιμη αλλά περιορισμένη αυθεντικότητα των νέων συγγραφέων.</a:t>
            </a:r>
          </a:p>
          <a:p>
            <a:pPr lvl="0" algn="just">
              <a:buClr>
                <a:srgbClr val="94C600"/>
              </a:buClr>
            </a:pPr>
            <a:r>
              <a:rPr lang="el-GR" sz="1800" dirty="0">
                <a:solidFill>
                  <a:prstClr val="black"/>
                </a:solidFill>
              </a:rPr>
              <a:t>Ο </a:t>
            </a:r>
            <a:r>
              <a:rPr lang="el-GR" sz="1800" dirty="0" err="1">
                <a:solidFill>
                  <a:prstClr val="black"/>
                </a:solidFill>
              </a:rPr>
              <a:t>Στασίνος</a:t>
            </a:r>
            <a:r>
              <a:rPr lang="el-GR" sz="1800" dirty="0">
                <a:solidFill>
                  <a:prstClr val="black"/>
                </a:solidFill>
              </a:rPr>
              <a:t> ως νεότερος συγγραφέας – δημιουργός των </a:t>
            </a:r>
            <a:r>
              <a:rPr lang="el-GR" sz="1800" i="1" dirty="0">
                <a:solidFill>
                  <a:prstClr val="black"/>
                </a:solidFill>
              </a:rPr>
              <a:t>Κυπρίων</a:t>
            </a:r>
            <a:r>
              <a:rPr lang="el-GR" sz="1800" dirty="0">
                <a:solidFill>
                  <a:prstClr val="black"/>
                </a:solidFill>
              </a:rPr>
              <a:t> θα κατείχε σε ένα δευτερεύον επίπεδο αυτό που ο Όμηρος κατείχε αρχικά. </a:t>
            </a:r>
          </a:p>
          <a:p>
            <a:pPr lvl="0" algn="just">
              <a:buClr>
                <a:srgbClr val="94C600"/>
              </a:buClr>
            </a:pPr>
            <a:r>
              <a:rPr lang="el-GR" sz="1800" dirty="0">
                <a:solidFill>
                  <a:prstClr val="black"/>
                </a:solidFill>
              </a:rPr>
              <a:t>Αυτή η αντίληψη απαντά και σήμερα με τον όρο  </a:t>
            </a:r>
            <a:r>
              <a:rPr lang="el-GR" sz="1800" b="1" i="1" dirty="0" err="1">
                <a:solidFill>
                  <a:prstClr val="black"/>
                </a:solidFill>
              </a:rPr>
              <a:t>επανεκτέλεση</a:t>
            </a:r>
            <a:r>
              <a:rPr lang="el-GR" sz="1800" dirty="0">
                <a:solidFill>
                  <a:prstClr val="black"/>
                </a:solidFill>
              </a:rPr>
              <a:t>  και όχι λογοκλοπή.</a:t>
            </a:r>
          </a:p>
          <a:p>
            <a:pPr algn="just"/>
            <a:endParaRPr lang="el-GR" sz="1800" dirty="0" smtClean="0"/>
          </a:p>
        </p:txBody>
      </p:sp>
    </p:spTree>
    <p:extLst>
      <p:ext uri="{BB962C8B-B14F-4D97-AF65-F5344CB8AC3E}">
        <p14:creationId xmlns:p14="http://schemas.microsoft.com/office/powerpoint/2010/main" val="37590415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787208" cy="1044352"/>
          </a:xfrm>
        </p:spPr>
        <p:txBody>
          <a:bodyPr>
            <a:noAutofit/>
          </a:bodyPr>
          <a:lstStyle/>
          <a:p>
            <a:pPr algn="ctr"/>
            <a:r>
              <a:rPr lang="el-GR" sz="2400" b="1" dirty="0" smtClean="0"/>
              <a:t>Αμφιβολίες  για  την    πατρότητα   των   </a:t>
            </a:r>
            <a:r>
              <a:rPr lang="el-GR" sz="2400" b="1" i="1" dirty="0" smtClean="0"/>
              <a:t>Κυπρίων</a:t>
            </a:r>
            <a:r>
              <a:rPr lang="el-GR" sz="2400" b="1" dirty="0" smtClean="0"/>
              <a:t>- Θεστορίδης  </a:t>
            </a:r>
            <a:r>
              <a:rPr lang="el-GR" sz="2400" b="1" dirty="0" err="1" smtClean="0"/>
              <a:t>Φωκαεύς</a:t>
            </a:r>
            <a:endParaRPr lang="el-GR" sz="2400" b="1" dirty="0"/>
          </a:p>
        </p:txBody>
      </p:sp>
      <p:sp>
        <p:nvSpPr>
          <p:cNvPr id="3" name="Θέση περιεχομένου 2"/>
          <p:cNvSpPr>
            <a:spLocks noGrp="1"/>
          </p:cNvSpPr>
          <p:nvPr>
            <p:ph idx="1"/>
          </p:nvPr>
        </p:nvSpPr>
        <p:spPr/>
        <p:txBody>
          <a:bodyPr>
            <a:normAutofit fontScale="92500" lnSpcReduction="10000"/>
          </a:bodyPr>
          <a:lstStyle/>
          <a:p>
            <a:pPr algn="just"/>
            <a:r>
              <a:rPr lang="el-GR" b="1" u="sng" dirty="0" smtClean="0"/>
              <a:t>Περίπτωση ξεκάθαρης λογοκλοπής θα ήταν αυτή του Θεστορίδη του </a:t>
            </a:r>
            <a:r>
              <a:rPr lang="el-GR" b="1" u="sng" dirty="0" err="1" smtClean="0"/>
              <a:t>Φωκαέα</a:t>
            </a:r>
            <a:r>
              <a:rPr lang="el-GR" dirty="0" smtClean="0"/>
              <a:t>, ο οποίος θεωρήθηκε επίσης δημιουργός των </a:t>
            </a:r>
            <a:r>
              <a:rPr lang="el-GR" i="1" dirty="0" smtClean="0"/>
              <a:t>Κυπρίων.</a:t>
            </a:r>
          </a:p>
          <a:p>
            <a:pPr algn="just"/>
            <a:r>
              <a:rPr lang="el-GR" dirty="0" smtClean="0"/>
              <a:t>Σύμφωνα με τον </a:t>
            </a:r>
            <a:r>
              <a:rPr lang="el-GR" dirty="0" err="1" smtClean="0"/>
              <a:t>ψευδο</a:t>
            </a:r>
            <a:r>
              <a:rPr lang="el-GR" dirty="0" smtClean="0"/>
              <a:t> - </a:t>
            </a:r>
            <a:r>
              <a:rPr lang="el-GR" dirty="0" err="1" smtClean="0"/>
              <a:t>ηροδότειο</a:t>
            </a:r>
            <a:r>
              <a:rPr lang="el-GR" dirty="0" smtClean="0"/>
              <a:t> </a:t>
            </a:r>
            <a:r>
              <a:rPr lang="el-GR" i="1" dirty="0" smtClean="0"/>
              <a:t>Βίο του Όμηρου</a:t>
            </a:r>
            <a:r>
              <a:rPr lang="el-GR" dirty="0" smtClean="0"/>
              <a:t>, ο Όμηρος του εμπιστεύτηκε  ένα γραπτό αντίγραφο της </a:t>
            </a:r>
            <a:r>
              <a:rPr lang="el-GR" i="1" dirty="0" smtClean="0"/>
              <a:t>Μικράς Ιλιάδας </a:t>
            </a:r>
            <a:r>
              <a:rPr lang="el-GR" dirty="0" smtClean="0"/>
              <a:t>και της </a:t>
            </a:r>
            <a:r>
              <a:rPr lang="el-GR" i="1" dirty="0" err="1" smtClean="0"/>
              <a:t>Φωκαίδας</a:t>
            </a:r>
            <a:r>
              <a:rPr lang="el-GR" i="1" dirty="0" smtClean="0"/>
              <a:t> </a:t>
            </a:r>
            <a:r>
              <a:rPr lang="el-GR" dirty="0" smtClean="0"/>
              <a:t> αλλά ο Θεστορίδης συνέλαβε το σχέδιο να φύγει μακριά από τη Φώκαια, επειδή ήθελε να οικειοποιηθεί την ποίηση του Ομήρου και εγκαταστάθηκε στη Χίο, όπου και ξεκίνησε  να παρουσιάζει τα δυο ποιήματα ως δικά του. </a:t>
            </a:r>
          </a:p>
          <a:p>
            <a:pPr algn="just"/>
            <a:r>
              <a:rPr lang="el-GR" dirty="0" smtClean="0"/>
              <a:t>Η δευτερεύουσα πατρότητα του έργου από τον </a:t>
            </a:r>
            <a:r>
              <a:rPr lang="el-GR" dirty="0" err="1" smtClean="0"/>
              <a:t>Στασίνο</a:t>
            </a:r>
            <a:r>
              <a:rPr lang="el-GR" dirty="0" smtClean="0"/>
              <a:t> είναι αδύναμη σε σχέση με τα πρωτεία του Ομήρου, αλλά επίσης  συνάντησε και έναν μεγάλο αριθμό ανταγωνιστών.</a:t>
            </a:r>
          </a:p>
          <a:p>
            <a:pPr algn="just"/>
            <a:r>
              <a:rPr lang="el-GR" dirty="0" smtClean="0"/>
              <a:t>Ο Αθήναιος και ο Φώτιος απέδωσαν το ποίημα στον </a:t>
            </a:r>
            <a:r>
              <a:rPr lang="el-GR" b="1" dirty="0" err="1" smtClean="0"/>
              <a:t>Ηγήσινο</a:t>
            </a:r>
            <a:r>
              <a:rPr lang="el-GR" b="1" dirty="0" smtClean="0"/>
              <a:t> από την Σαλαμίνα / Ηγησία</a:t>
            </a:r>
            <a:r>
              <a:rPr lang="el-GR" dirty="0" smtClean="0"/>
              <a:t>, ενώ μια επιγραφή του 2</a:t>
            </a:r>
            <a:r>
              <a:rPr lang="el-GR" baseline="30000" dirty="0" smtClean="0"/>
              <a:t>ου</a:t>
            </a:r>
            <a:r>
              <a:rPr lang="el-GR" dirty="0" smtClean="0"/>
              <a:t> αι π. Χ., που βρέθηκε πρόσφατα στην Αλικαρνασσό και, ίσως, ο Αθήναιος  προτείνουν τον  </a:t>
            </a:r>
            <a:r>
              <a:rPr lang="el-GR" b="1" dirty="0" smtClean="0"/>
              <a:t>Κυπρία τον </a:t>
            </a:r>
            <a:r>
              <a:rPr lang="el-GR" b="1" dirty="0" err="1" smtClean="0"/>
              <a:t>Αλικαρνασσέα</a:t>
            </a:r>
            <a:r>
              <a:rPr lang="el-GR" b="1" dirty="0" smtClean="0"/>
              <a:t>.  </a:t>
            </a:r>
            <a:endParaRPr lang="el-GR" b="1" dirty="0"/>
          </a:p>
        </p:txBody>
      </p:sp>
    </p:spTree>
    <p:extLst>
      <p:ext uri="{BB962C8B-B14F-4D97-AF65-F5344CB8AC3E}">
        <p14:creationId xmlns:p14="http://schemas.microsoft.com/office/powerpoint/2010/main" val="17870174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smtClean="0"/>
              <a:t>Πατρότητα   άλλων   έργων  του επικού  κύκλου</a:t>
            </a:r>
            <a:endParaRPr lang="el-GR" sz="2800" b="1" dirty="0"/>
          </a:p>
        </p:txBody>
      </p:sp>
      <p:sp>
        <p:nvSpPr>
          <p:cNvPr id="3" name="Θέση περιεχομένου 2"/>
          <p:cNvSpPr>
            <a:spLocks noGrp="1"/>
          </p:cNvSpPr>
          <p:nvPr>
            <p:ph idx="1"/>
          </p:nvPr>
        </p:nvSpPr>
        <p:spPr/>
        <p:txBody>
          <a:bodyPr>
            <a:normAutofit/>
          </a:bodyPr>
          <a:lstStyle/>
          <a:p>
            <a:pPr algn="just"/>
            <a:r>
              <a:rPr lang="el-GR" i="1" dirty="0" smtClean="0"/>
              <a:t>Αιθιοπίδα</a:t>
            </a:r>
            <a:r>
              <a:rPr lang="el-GR" dirty="0" smtClean="0"/>
              <a:t>: Αποδόθηκε στον  Όμηρο αλλά και στον Αρκτίνο.</a:t>
            </a:r>
          </a:p>
          <a:p>
            <a:pPr algn="just"/>
            <a:r>
              <a:rPr lang="el-GR" i="1" dirty="0" smtClean="0"/>
              <a:t>Μικρά Ιλιάδα</a:t>
            </a:r>
            <a:r>
              <a:rPr lang="el-GR" dirty="0" smtClean="0"/>
              <a:t>: Λέσχης – Όμηρος  - </a:t>
            </a:r>
            <a:r>
              <a:rPr lang="el-GR" dirty="0" err="1" smtClean="0"/>
              <a:t>Κιναίθων</a:t>
            </a:r>
            <a:r>
              <a:rPr lang="el-GR" dirty="0" smtClean="0"/>
              <a:t> από τη Σπάρτη – Διόδωρος από την Ερυθραία – Θεστορίδης </a:t>
            </a:r>
            <a:r>
              <a:rPr lang="el-GR" dirty="0" err="1" smtClean="0"/>
              <a:t>Φωκαεύς</a:t>
            </a:r>
            <a:endParaRPr lang="el-GR" dirty="0" smtClean="0"/>
          </a:p>
          <a:p>
            <a:pPr algn="just"/>
            <a:r>
              <a:rPr lang="el-GR" i="1" dirty="0" smtClean="0"/>
              <a:t>Νόστοι</a:t>
            </a:r>
            <a:r>
              <a:rPr lang="el-GR" dirty="0" smtClean="0"/>
              <a:t>: Όμηρος – Αγίας – Εύμηλος </a:t>
            </a:r>
          </a:p>
          <a:p>
            <a:pPr algn="just"/>
            <a:r>
              <a:rPr lang="el-GR" i="1" dirty="0" err="1" smtClean="0"/>
              <a:t>Τηλεγονία</a:t>
            </a:r>
            <a:r>
              <a:rPr lang="el-GR" dirty="0" smtClean="0"/>
              <a:t>: </a:t>
            </a:r>
            <a:r>
              <a:rPr lang="el-GR" dirty="0" err="1" smtClean="0"/>
              <a:t>Ευγάμμων</a:t>
            </a:r>
            <a:r>
              <a:rPr lang="el-GR" dirty="0" smtClean="0"/>
              <a:t> από την Κυρήνη</a:t>
            </a:r>
            <a:endParaRPr lang="en-US" dirty="0"/>
          </a:p>
          <a:p>
            <a:pPr algn="just"/>
            <a:r>
              <a:rPr lang="el-GR" i="1" dirty="0" smtClean="0"/>
              <a:t>Ιλίου </a:t>
            </a:r>
            <a:r>
              <a:rPr lang="el-GR" i="1" dirty="0" err="1" smtClean="0"/>
              <a:t>Πέρσις</a:t>
            </a:r>
            <a:r>
              <a:rPr lang="el-GR" dirty="0" smtClean="0"/>
              <a:t>: Αρκτίνος</a:t>
            </a:r>
          </a:p>
          <a:p>
            <a:pPr algn="just"/>
            <a:r>
              <a:rPr lang="el-GR" dirty="0" smtClean="0"/>
              <a:t>Η επικυριαρχία του Ομήρου πάνω στο σύνολο της αρχαϊκής επικής παραγωγής επηρέασε τον τρόπο με τον οποίο οι αρχαίοι κατασκεύασαν την προσωπικότητα του Αρκτίνου: π.χ. ο Αρτέμων από τις Κλαζομενές, ένας γραμματικός του 4</a:t>
            </a:r>
            <a:r>
              <a:rPr lang="el-GR" baseline="30000" dirty="0" smtClean="0"/>
              <a:t>ου</a:t>
            </a:r>
            <a:r>
              <a:rPr lang="el-GR" dirty="0" smtClean="0"/>
              <a:t> αι π. Χ., υποστήριξε ότι ο Αρκτίνος υπήρξε μαθητής του Ομήρου. </a:t>
            </a:r>
            <a:endParaRPr lang="el-GR" dirty="0"/>
          </a:p>
        </p:txBody>
      </p:sp>
    </p:spTree>
    <p:extLst>
      <p:ext uri="{BB962C8B-B14F-4D97-AF65-F5344CB8AC3E}">
        <p14:creationId xmlns:p14="http://schemas.microsoft.com/office/powerpoint/2010/main" val="2668623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t>Το </a:t>
            </a:r>
            <a:r>
              <a:rPr lang="el-GR" sz="3200" b="1" dirty="0"/>
              <a:t>α</a:t>
            </a:r>
            <a:r>
              <a:rPr lang="el-GR" sz="3200" b="1" dirty="0" smtClean="0"/>
              <a:t>πόσπασμα από   τη  </a:t>
            </a:r>
            <a:r>
              <a:rPr lang="el-GR" sz="3200" b="1" i="1" dirty="0" smtClean="0"/>
              <a:t>Βιβλιοθήκη</a:t>
            </a:r>
            <a:r>
              <a:rPr lang="el-GR" sz="3200" b="1" dirty="0" smtClean="0"/>
              <a:t> του   Φωτίου </a:t>
            </a:r>
            <a:endParaRPr lang="el-GR" sz="3200" b="1" dirty="0"/>
          </a:p>
        </p:txBody>
      </p:sp>
      <p:sp>
        <p:nvSpPr>
          <p:cNvPr id="3" name="Θέση περιεχομένου 2"/>
          <p:cNvSpPr>
            <a:spLocks noGrp="1"/>
          </p:cNvSpPr>
          <p:nvPr>
            <p:ph idx="1"/>
          </p:nvPr>
        </p:nvSpPr>
        <p:spPr>
          <a:xfrm>
            <a:off x="457200" y="1524000"/>
            <a:ext cx="7787208" cy="4857328"/>
          </a:xfrm>
        </p:spPr>
        <p:txBody>
          <a:bodyPr>
            <a:normAutofit lnSpcReduction="10000"/>
          </a:bodyPr>
          <a:lstStyle/>
          <a:p>
            <a:pPr algn="just"/>
            <a:endParaRPr lang="en-US" dirty="0" smtClean="0"/>
          </a:p>
          <a:p>
            <a:pPr algn="just"/>
            <a:r>
              <a:rPr lang="el-GR" dirty="0" smtClean="0"/>
              <a:t>Το αρχικό σχήμα των κυκλίων επών θα πρέπει να έμοιαζε ουσιαστικά με αυτό που σκιαγραφείται στις περιλήψεις του Πρόκλου. Η περίληψη του κάθε ποιήματος ξεκινά με μια θεματική γέφυρα με το τελευταίο επεισόδιο ή επεισόδια του προηγούμενου επικού ποιήματος στη σειρά. </a:t>
            </a:r>
          </a:p>
          <a:p>
            <a:pPr algn="just"/>
            <a:r>
              <a:rPr lang="el-GR" dirty="0" smtClean="0"/>
              <a:t>Αυτό που φαίνεται αρχικά σαν επανάληψη που υπαγορεύεται από την ελλειπτική μορφή της περίληψης του Πρόκλου, στην πραγματικότητα, αντικατοπτρίζει έναν </a:t>
            </a:r>
            <a:r>
              <a:rPr lang="el-GR" b="1" u="sng" dirty="0" smtClean="0"/>
              <a:t>ανακεφαλαιωτικό  μηχανισμό</a:t>
            </a:r>
            <a:r>
              <a:rPr lang="el-GR" dirty="0" smtClean="0"/>
              <a:t>, τον οποίο τα κύκλια έπη θα πρέπει να επέκτειναν κάποιες φορές και σ’ ένα ολόκληρο επεισόδιο. </a:t>
            </a:r>
          </a:p>
          <a:p>
            <a:pPr algn="just"/>
            <a:r>
              <a:rPr lang="el-GR" dirty="0" smtClean="0"/>
              <a:t>Επιπλέον, οι μεταβάσεις του Πρόκλου από το ένα ποίημα στο άλλο τονίζουν εμφατικά ότι το κάθε ποίημα διαδέχεται το προηγούμενο. </a:t>
            </a:r>
          </a:p>
        </p:txBody>
      </p:sp>
    </p:spTree>
    <p:extLst>
      <p:ext uri="{BB962C8B-B14F-4D97-AF65-F5344CB8AC3E}">
        <p14:creationId xmlns:p14="http://schemas.microsoft.com/office/powerpoint/2010/main" val="22831587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Autofit/>
          </a:bodyPr>
          <a:lstStyle/>
          <a:p>
            <a:pPr algn="ctr"/>
            <a:r>
              <a:rPr lang="el-GR" sz="3200" b="1" dirty="0" smtClean="0"/>
              <a:t>Η   </a:t>
            </a:r>
            <a:r>
              <a:rPr lang="el-GR" sz="3200" b="1" i="1" dirty="0" smtClean="0"/>
              <a:t>Οιχαλίας   άλωσις   </a:t>
            </a:r>
            <a:r>
              <a:rPr lang="el-GR" sz="3200" b="1" dirty="0" smtClean="0"/>
              <a:t>του   Κρεώφυλου</a:t>
            </a:r>
            <a:endParaRPr lang="el-GR" sz="3200" b="1" dirty="0"/>
          </a:p>
        </p:txBody>
      </p:sp>
      <p:sp>
        <p:nvSpPr>
          <p:cNvPr id="3" name="Θέση περιεχομένου 2"/>
          <p:cNvSpPr>
            <a:spLocks noGrp="1"/>
          </p:cNvSpPr>
          <p:nvPr>
            <p:ph idx="1"/>
          </p:nvPr>
        </p:nvSpPr>
        <p:spPr>
          <a:xfrm>
            <a:off x="457200" y="1340768"/>
            <a:ext cx="7787208" cy="4785395"/>
          </a:xfrm>
        </p:spPr>
        <p:txBody>
          <a:bodyPr>
            <a:normAutofit fontScale="77500" lnSpcReduction="20000"/>
          </a:bodyPr>
          <a:lstStyle/>
          <a:p>
            <a:pPr algn="just"/>
            <a:endParaRPr lang="en-US" b="1" i="1" dirty="0" smtClean="0"/>
          </a:p>
          <a:p>
            <a:pPr algn="just"/>
            <a:r>
              <a:rPr lang="el-GR" sz="2300" b="1" i="1" dirty="0"/>
              <a:t>Οἰχαλίας ἅλωσις</a:t>
            </a:r>
            <a:r>
              <a:rPr lang="el-GR" sz="2300" dirty="0" smtClean="0"/>
              <a:t>: επικό ποίημα που υμνεί έναν από τους άθλους του Ηρακλή, το οποίο όμως ποτέ δεν θεωρήθηκε ότι ανήκε στον επικό κύκλο, σύμφωνα με τις αρχαίες πηγές. </a:t>
            </a:r>
          </a:p>
          <a:p>
            <a:pPr algn="just"/>
            <a:r>
              <a:rPr lang="el-GR" sz="2300" dirty="0" smtClean="0"/>
              <a:t>Αποδόθηκε στον Κρεώφυλο, του οποίου ο τόπος γέννησης ήταν η Χίος ή η Σάμος. </a:t>
            </a:r>
          </a:p>
          <a:p>
            <a:pPr algn="just"/>
            <a:r>
              <a:rPr lang="el-GR" sz="2300" dirty="0" smtClean="0"/>
              <a:t>Ο Κρεώφυλος θεωρήθηκε ότι φιλοξένησε τον Όμηρο στο σπίτι του και έτσι έλαβε από τον Όμηρο σαν δώρο την επιγραφή του ποιήματος. </a:t>
            </a:r>
          </a:p>
          <a:p>
            <a:pPr algn="just"/>
            <a:r>
              <a:rPr lang="el-GR" sz="2300" dirty="0" smtClean="0"/>
              <a:t>Από αυτήν την άποψη, ο Κρεώφυλος ήταν είτε γαμπρός του Ομήρου είτε φίλος του. Κάποιες αρχαίες πηγές τον παρουσιάζουν και ως δάσκαλο του Ομήρου.</a:t>
            </a:r>
          </a:p>
          <a:p>
            <a:pPr algn="just"/>
            <a:r>
              <a:rPr lang="el-GR" sz="2300" dirty="0" smtClean="0"/>
              <a:t>Ο Καλλίμαχος αναπλάθοντας το ανέκδοτο για το δώρο με λογικούς όρους υποστηρίζει την ιδέα ότι ο Κρεώφυλος ήταν ο  δημιουργός του ποιήματος και εκφράζει την έκπληξή του για το πώς αυτό θεωρήθηκε ομηρικό και κριτικάρει με ελαφρά ειρωνεία τους ποιητές</a:t>
            </a:r>
            <a:r>
              <a:rPr lang="en-US" sz="2300" dirty="0" smtClean="0"/>
              <a:t>,</a:t>
            </a:r>
            <a:r>
              <a:rPr lang="el-GR" sz="2300" dirty="0" smtClean="0"/>
              <a:t> οι οποίοι κατάφεραν να μιμηθούν τον Όμηρο τόσο καλά που όχι μόνο ρίσκαραν να εκμηδενίσουν τη δική τους ταυτότητα, αλλά ήταν και ευχαριστημένοι με το αποτέλεσμα.</a:t>
            </a:r>
          </a:p>
          <a:p>
            <a:pPr algn="just"/>
            <a:endParaRPr lang="el-GR" dirty="0" smtClean="0"/>
          </a:p>
          <a:p>
            <a:pPr marL="0" indent="0">
              <a:buNone/>
            </a:pPr>
            <a:r>
              <a:rPr lang="el-GR" dirty="0" smtClean="0"/>
              <a:t> </a:t>
            </a:r>
            <a:endParaRPr lang="el-GR" dirty="0"/>
          </a:p>
        </p:txBody>
      </p:sp>
    </p:spTree>
    <p:extLst>
      <p:ext uri="{BB962C8B-B14F-4D97-AF65-F5344CB8AC3E}">
        <p14:creationId xmlns:p14="http://schemas.microsoft.com/office/powerpoint/2010/main" val="74504875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lstStyle/>
          <a:p>
            <a:pPr algn="ctr"/>
            <a:r>
              <a:rPr lang="el-GR" sz="4400" b="1" dirty="0"/>
              <a:t>Οἰχαλίας ἅλωσις</a:t>
            </a:r>
          </a:p>
        </p:txBody>
      </p:sp>
      <p:sp>
        <p:nvSpPr>
          <p:cNvPr id="3" name="Θέση περιεχομένου 2"/>
          <p:cNvSpPr>
            <a:spLocks noGrp="1"/>
          </p:cNvSpPr>
          <p:nvPr>
            <p:ph idx="1"/>
          </p:nvPr>
        </p:nvSpPr>
        <p:spPr>
          <a:xfrm>
            <a:off x="457200" y="1412776"/>
            <a:ext cx="7931224" cy="4713387"/>
          </a:xfrm>
        </p:spPr>
        <p:txBody>
          <a:bodyPr>
            <a:normAutofit/>
          </a:bodyPr>
          <a:lstStyle/>
          <a:p>
            <a:pPr marL="0" indent="0" algn="ctr">
              <a:buNone/>
            </a:pPr>
            <a:endParaRPr lang="el-GR" sz="2400" i="1" dirty="0" smtClean="0"/>
          </a:p>
          <a:p>
            <a:pPr marL="0" indent="0" algn="ctr">
              <a:buNone/>
            </a:pPr>
            <a:r>
              <a:rPr lang="el-GR" sz="2400" i="1" dirty="0" smtClean="0"/>
              <a:t>Τοῦ </a:t>
            </a:r>
            <a:r>
              <a:rPr lang="el-GR" sz="2400" i="1" dirty="0" err="1"/>
              <a:t>Σαμίου</a:t>
            </a:r>
            <a:r>
              <a:rPr lang="el-GR" sz="2400" i="1" dirty="0"/>
              <a:t> </a:t>
            </a:r>
            <a:r>
              <a:rPr lang="el-GR" sz="2400" i="1" dirty="0" err="1"/>
              <a:t>πόνος</a:t>
            </a:r>
            <a:r>
              <a:rPr lang="el-GR" sz="2400" i="1" dirty="0"/>
              <a:t> </a:t>
            </a:r>
            <a:r>
              <a:rPr lang="el-GR" sz="2400" i="1" dirty="0" err="1"/>
              <a:t>εἰμὶ</a:t>
            </a:r>
            <a:r>
              <a:rPr lang="el-GR" sz="2400" i="1" dirty="0"/>
              <a:t> </a:t>
            </a:r>
            <a:r>
              <a:rPr lang="el-GR" sz="2400" i="1" dirty="0" err="1"/>
              <a:t>δόμωι</a:t>
            </a:r>
            <a:r>
              <a:rPr lang="el-GR" sz="2400" i="1" dirty="0"/>
              <a:t> </a:t>
            </a:r>
            <a:r>
              <a:rPr lang="el-GR" sz="2400" i="1" dirty="0" err="1"/>
              <a:t>ποτὲ</a:t>
            </a:r>
            <a:r>
              <a:rPr lang="el-GR" sz="2400" i="1" dirty="0"/>
              <a:t> </a:t>
            </a:r>
            <a:r>
              <a:rPr lang="el-GR" sz="2400" i="1" dirty="0" err="1"/>
              <a:t>θεῖον</a:t>
            </a:r>
            <a:r>
              <a:rPr lang="el-GR" sz="2400" i="1" dirty="0"/>
              <a:t> </a:t>
            </a:r>
            <a:r>
              <a:rPr lang="el-GR" sz="2400" i="1" dirty="0" err="1"/>
              <a:t>ἀοιδόν</a:t>
            </a:r>
            <a:endParaRPr lang="el-GR" sz="2400" i="1" dirty="0"/>
          </a:p>
          <a:p>
            <a:pPr marL="0" indent="0" algn="ctr">
              <a:buNone/>
            </a:pPr>
            <a:r>
              <a:rPr lang="el-GR" sz="2400" i="1" dirty="0" err="1"/>
              <a:t>δεξαμένου</a:t>
            </a:r>
            <a:r>
              <a:rPr lang="el-GR" sz="2400" i="1" dirty="0"/>
              <a:t>, </a:t>
            </a:r>
            <a:r>
              <a:rPr lang="el-GR" sz="2400" i="1" dirty="0" err="1"/>
              <a:t>κλείω</a:t>
            </a:r>
            <a:r>
              <a:rPr lang="el-GR" sz="2400" i="1" dirty="0"/>
              <a:t> δ’ </a:t>
            </a:r>
            <a:r>
              <a:rPr lang="el-GR" sz="2400" i="1" dirty="0" err="1"/>
              <a:t>Εὔρυτον</a:t>
            </a:r>
            <a:r>
              <a:rPr lang="el-GR" sz="2400" i="1" dirty="0"/>
              <a:t> </a:t>
            </a:r>
            <a:r>
              <a:rPr lang="el-GR" sz="2400" i="1" dirty="0" err="1"/>
              <a:t>ὅσσ</a:t>
            </a:r>
            <a:r>
              <a:rPr lang="el-GR" sz="2400" i="1" dirty="0"/>
              <a:t>’ </a:t>
            </a:r>
            <a:r>
              <a:rPr lang="el-GR" sz="2400" i="1" dirty="0" err="1"/>
              <a:t>ἔπαθεν</a:t>
            </a:r>
            <a:r>
              <a:rPr lang="el-GR" sz="2400" i="1" dirty="0"/>
              <a:t>,</a:t>
            </a:r>
          </a:p>
          <a:p>
            <a:pPr marL="0" indent="0" algn="ctr">
              <a:buNone/>
            </a:pPr>
            <a:r>
              <a:rPr lang="el-GR" sz="2400" i="1" dirty="0"/>
              <a:t>καὶ </a:t>
            </a:r>
            <a:r>
              <a:rPr lang="el-GR" sz="2400" i="1" dirty="0" err="1"/>
              <a:t>ξανθὴν</a:t>
            </a:r>
            <a:r>
              <a:rPr lang="el-GR" sz="2400" i="1" dirty="0"/>
              <a:t> </a:t>
            </a:r>
            <a:r>
              <a:rPr lang="el-GR" sz="2400" i="1" dirty="0" err="1"/>
              <a:t>᾿Ιόλειαν</a:t>
            </a:r>
            <a:r>
              <a:rPr lang="el-GR" sz="2400" i="1" dirty="0"/>
              <a:t>, ‘</a:t>
            </a:r>
            <a:r>
              <a:rPr lang="el-GR" sz="2400" i="1" dirty="0" err="1"/>
              <a:t>Ομήρειον</a:t>
            </a:r>
            <a:r>
              <a:rPr lang="el-GR" sz="2400" i="1" dirty="0"/>
              <a:t> δὲ </a:t>
            </a:r>
            <a:r>
              <a:rPr lang="el-GR" sz="2400" i="1" dirty="0" err="1"/>
              <a:t>καλεῦμαι</a:t>
            </a:r>
            <a:endParaRPr lang="el-GR" sz="2400" i="1" dirty="0"/>
          </a:p>
          <a:p>
            <a:pPr marL="0" indent="0" algn="ctr">
              <a:buNone/>
            </a:pPr>
            <a:r>
              <a:rPr lang="el-GR" sz="2400" i="1" dirty="0" err="1"/>
              <a:t>γράμμα</a:t>
            </a:r>
            <a:r>
              <a:rPr lang="el-GR" sz="2400" i="1" dirty="0"/>
              <a:t>· </a:t>
            </a:r>
            <a:r>
              <a:rPr lang="el-GR" sz="2400" i="1" dirty="0" err="1"/>
              <a:t>Κρεωφύλωι</a:t>
            </a:r>
            <a:r>
              <a:rPr lang="el-GR" sz="2400" i="1" dirty="0"/>
              <a:t>, </a:t>
            </a:r>
            <a:r>
              <a:rPr lang="el-GR" sz="2400" i="1" dirty="0" err="1"/>
              <a:t>Ζεῦ</a:t>
            </a:r>
            <a:r>
              <a:rPr lang="el-GR" sz="2400" i="1" dirty="0"/>
              <a:t> </a:t>
            </a:r>
            <a:r>
              <a:rPr lang="el-GR" sz="2400" i="1" dirty="0" err="1"/>
              <a:t>φίλε</a:t>
            </a:r>
            <a:r>
              <a:rPr lang="el-GR" sz="2400" i="1" dirty="0"/>
              <a:t>, </a:t>
            </a:r>
            <a:r>
              <a:rPr lang="el-GR" sz="2400" i="1" dirty="0" err="1"/>
              <a:t>τοῦτο</a:t>
            </a:r>
            <a:r>
              <a:rPr lang="el-GR" sz="2400" i="1" dirty="0"/>
              <a:t> </a:t>
            </a:r>
            <a:r>
              <a:rPr lang="el-GR" sz="2400" i="1" dirty="0" err="1"/>
              <a:t>μέγα</a:t>
            </a:r>
            <a:r>
              <a:rPr lang="el-GR" sz="2400" i="1" dirty="0"/>
              <a:t>.</a:t>
            </a:r>
          </a:p>
          <a:p>
            <a:pPr algn="just"/>
            <a:endParaRPr lang="el-GR" sz="2400" dirty="0"/>
          </a:p>
          <a:p>
            <a:pPr marL="0" indent="0" algn="ctr">
              <a:buNone/>
            </a:pPr>
            <a:r>
              <a:rPr lang="el-GR" sz="2400" dirty="0" smtClean="0"/>
              <a:t>Είμαι έργο ενός Σαμίου, ο οποίος δέχτηκε κάποτε στο σπίτι του τον θεϊκό αοιδό και υμνώ όσα έπαθε ο </a:t>
            </a:r>
            <a:r>
              <a:rPr lang="el-GR" sz="2400" dirty="0" err="1" smtClean="0"/>
              <a:t>Εύρυτος</a:t>
            </a:r>
            <a:r>
              <a:rPr lang="el-GR" sz="2400" dirty="0" smtClean="0"/>
              <a:t> και η ξανθή Ιόλη. </a:t>
            </a:r>
          </a:p>
          <a:p>
            <a:pPr marL="0" indent="0" algn="ctr">
              <a:buNone/>
            </a:pPr>
            <a:r>
              <a:rPr lang="el-GR" sz="2400" dirty="0" smtClean="0"/>
              <a:t>Ονομάζομαι γραπτό του Ομήρου – μα τον  Δία, αυτό είναι σπουδαίο για τον Κρεώφυλο.</a:t>
            </a:r>
          </a:p>
        </p:txBody>
      </p:sp>
    </p:spTree>
    <p:extLst>
      <p:ext uri="{BB962C8B-B14F-4D97-AF65-F5344CB8AC3E}">
        <p14:creationId xmlns:p14="http://schemas.microsoft.com/office/powerpoint/2010/main" val="139030895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706090"/>
          </a:xfrm>
        </p:spPr>
        <p:txBody>
          <a:bodyPr>
            <a:noAutofit/>
          </a:bodyPr>
          <a:lstStyle/>
          <a:p>
            <a:pPr algn="ctr"/>
            <a:r>
              <a:rPr lang="el-GR" sz="3600" b="1" dirty="0"/>
              <a:t>Τ</a:t>
            </a:r>
            <a:r>
              <a:rPr lang="el-GR" sz="3600" b="1" dirty="0" smtClean="0"/>
              <a:t>ο   καλλιμαχικό   επίγραμμα</a:t>
            </a:r>
            <a:endParaRPr lang="el-GR" sz="3600" b="1" dirty="0"/>
          </a:p>
        </p:txBody>
      </p:sp>
      <p:sp>
        <p:nvSpPr>
          <p:cNvPr id="3" name="Θέση περιεχομένου 2"/>
          <p:cNvSpPr>
            <a:spLocks noGrp="1"/>
          </p:cNvSpPr>
          <p:nvPr>
            <p:ph idx="1"/>
          </p:nvPr>
        </p:nvSpPr>
        <p:spPr>
          <a:xfrm>
            <a:off x="457200" y="1124744"/>
            <a:ext cx="7859216" cy="5184576"/>
          </a:xfrm>
        </p:spPr>
        <p:txBody>
          <a:bodyPr>
            <a:noAutofit/>
          </a:bodyPr>
          <a:lstStyle/>
          <a:p>
            <a:pPr algn="just"/>
            <a:r>
              <a:rPr lang="el-GR" sz="2000" dirty="0" smtClean="0"/>
              <a:t>Ο Καλλίμαχος σκόπευε όχι μόνο να ανοίξει συζήτηση πάνω στη γενέθλια γη του Κρεώφυλου,  αλλά και να συζητήσει το θέμα του συγγραφέα του έργου, ζητήματα που ήταν άρρηκτα συνδεδεμένα με την δραστηριότητα ως αλεξανδρινός φιλόλογος.</a:t>
            </a:r>
          </a:p>
          <a:p>
            <a:pPr algn="just"/>
            <a:r>
              <a:rPr lang="el-GR" sz="2000" dirty="0" smtClean="0"/>
              <a:t>Το επίγραμμα αυτό δίνει φωνή σε ένα βιβλίο και ίσως να χρησιμοποιήθηκε σαν σήμανση έξω από έναν παπυρικό κύλινδρο</a:t>
            </a:r>
            <a:r>
              <a:rPr lang="en-US" sz="2000" dirty="0" smtClean="0"/>
              <a:t>. </a:t>
            </a:r>
            <a:endParaRPr lang="el-GR" sz="2000" dirty="0" smtClean="0"/>
          </a:p>
          <a:p>
            <a:pPr algn="just"/>
            <a:r>
              <a:rPr lang="el-GR" sz="2000" dirty="0" smtClean="0"/>
              <a:t>Ομιλούν αντικείμενο  στην επιγραφική  </a:t>
            </a:r>
            <a:r>
              <a:rPr lang="el-GR" sz="2000" dirty="0" smtClean="0">
                <a:latin typeface="Century Gothic"/>
              </a:rPr>
              <a:t>→</a:t>
            </a:r>
            <a:r>
              <a:rPr lang="el-GR" sz="2000" dirty="0" smtClean="0"/>
              <a:t> μάρτυρας μιας εποχής που έχει παρέλθει ανεπιστρεπτί. </a:t>
            </a:r>
          </a:p>
          <a:p>
            <a:pPr algn="just"/>
            <a:r>
              <a:rPr lang="el-GR" sz="2000" dirty="0" smtClean="0"/>
              <a:t>Σε μια εποχή έντονης συζήτησης για την πατρότητα (ομηρική ή μη – ομηρική) των επικών έργων το βιβλίο αυτό μόνο του προκηρύσσει ποιος ήταν ο συγγραφέας του και ποιο το σπουδαίο κατόρθωμα του συγγραφέα του (μπλέκοντας τον εαυτό του με τον </a:t>
            </a:r>
            <a:r>
              <a:rPr lang="el-GR" sz="2000" dirty="0"/>
              <a:t>Ό</a:t>
            </a:r>
            <a:r>
              <a:rPr lang="el-GR" sz="2000" dirty="0" smtClean="0"/>
              <a:t>μηρο). </a:t>
            </a:r>
          </a:p>
          <a:p>
            <a:pPr algn="just"/>
            <a:r>
              <a:rPr lang="el-GR" sz="2000" dirty="0" smtClean="0"/>
              <a:t>Ο παπύρινος κύλινδρος του οποίου το επίγραμμα φέρεται να αποτελούσε σήμανση μας επικοινωνεί την αντίληψη του Κρεώφυλου, ο οποίος ήταν χαρούμενος να μπλέξει τη δική του ταυτότητα με το όνομα του Ομήρου</a:t>
            </a:r>
            <a:r>
              <a:rPr lang="en-US" sz="2000" dirty="0" smtClean="0"/>
              <a:t>.</a:t>
            </a:r>
            <a:endParaRPr lang="el-GR" sz="2000" dirty="0" smtClean="0"/>
          </a:p>
        </p:txBody>
      </p:sp>
    </p:spTree>
    <p:extLst>
      <p:ext uri="{BB962C8B-B14F-4D97-AF65-F5344CB8AC3E}">
        <p14:creationId xmlns:p14="http://schemas.microsoft.com/office/powerpoint/2010/main" val="346021337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15200" cy="850106"/>
          </a:xfrm>
        </p:spPr>
        <p:txBody>
          <a:bodyPr>
            <a:noAutofit/>
          </a:bodyPr>
          <a:lstStyle/>
          <a:p>
            <a:pPr algn="ctr"/>
            <a:r>
              <a:rPr lang="el-GR" sz="2400" b="1" dirty="0" smtClean="0"/>
              <a:t>Κύπελλα   με   επικές   παραστάσεις  που αποδίδουν   τα   ποιήματα    σε    συγγραφείς</a:t>
            </a:r>
            <a:endParaRPr lang="el-GR" sz="2400" b="1" dirty="0"/>
          </a:p>
        </p:txBody>
      </p:sp>
      <p:sp>
        <p:nvSpPr>
          <p:cNvPr id="3" name="Θέση περιεχομένου 2"/>
          <p:cNvSpPr>
            <a:spLocks noGrp="1"/>
          </p:cNvSpPr>
          <p:nvPr>
            <p:ph idx="1"/>
          </p:nvPr>
        </p:nvSpPr>
        <p:spPr>
          <a:xfrm>
            <a:off x="457200" y="1340768"/>
            <a:ext cx="8003232" cy="5400600"/>
          </a:xfrm>
        </p:spPr>
        <p:txBody>
          <a:bodyPr>
            <a:normAutofit fontScale="85000" lnSpcReduction="20000"/>
          </a:bodyPr>
          <a:lstStyle/>
          <a:p>
            <a:pPr algn="just"/>
            <a:r>
              <a:rPr lang="el-GR" dirty="0" smtClean="0"/>
              <a:t>Μακεδονικά κύπελλα με ομηρικές σκηνές που χρονολογούνται το πρώτο μισό του 2</a:t>
            </a:r>
            <a:r>
              <a:rPr lang="el-GR" baseline="30000" dirty="0" smtClean="0"/>
              <a:t>ου</a:t>
            </a:r>
            <a:r>
              <a:rPr lang="el-GR" dirty="0" smtClean="0"/>
              <a:t> αι και αναφέρουν  τίτλο και συγγραφέα του έργου  - μόνο τον συγγραφέα – στην περίπτωση της </a:t>
            </a:r>
            <a:r>
              <a:rPr lang="el-GR" i="1" dirty="0" smtClean="0"/>
              <a:t>Μικράς Ιλιάδας</a:t>
            </a:r>
            <a:r>
              <a:rPr lang="el-GR" dirty="0"/>
              <a:t> </a:t>
            </a:r>
            <a:r>
              <a:rPr lang="el-GR" dirty="0" smtClean="0"/>
              <a:t> τον Λέσχη και στην περίπτωση των </a:t>
            </a:r>
            <a:r>
              <a:rPr lang="el-GR" i="1" dirty="0" smtClean="0"/>
              <a:t>Νόστων</a:t>
            </a:r>
            <a:r>
              <a:rPr lang="el-GR" dirty="0" smtClean="0"/>
              <a:t> τον Αγία. </a:t>
            </a:r>
          </a:p>
          <a:p>
            <a:pPr algn="just"/>
            <a:r>
              <a:rPr lang="el-GR" dirty="0" smtClean="0"/>
              <a:t>Τα κύπελλα  </a:t>
            </a:r>
            <a:r>
              <a:rPr lang="en-US" dirty="0" smtClean="0"/>
              <a:t>MB </a:t>
            </a:r>
            <a:r>
              <a:rPr lang="en-US" dirty="0"/>
              <a:t>23  24  </a:t>
            </a:r>
            <a:r>
              <a:rPr lang="en-US" dirty="0" smtClean="0"/>
              <a:t>25</a:t>
            </a:r>
            <a:r>
              <a:rPr lang="el-GR" dirty="0" smtClean="0"/>
              <a:t>,</a:t>
            </a:r>
            <a:r>
              <a:rPr lang="en-US" dirty="0" smtClean="0"/>
              <a:t> </a:t>
            </a:r>
            <a:r>
              <a:rPr lang="el-GR" dirty="0" smtClean="0"/>
              <a:t> τα οποία απεικονίζουν σκηνές που μας είναι γνωστές από το τέλος της </a:t>
            </a:r>
            <a:r>
              <a:rPr lang="el-GR" i="1" dirty="0" smtClean="0"/>
              <a:t>Ιλιάδας</a:t>
            </a:r>
            <a:r>
              <a:rPr lang="el-GR" dirty="0" smtClean="0"/>
              <a:t> και της </a:t>
            </a:r>
            <a:r>
              <a:rPr lang="el-GR" i="1" dirty="0" err="1" smtClean="0"/>
              <a:t>Αιθιοπίδας</a:t>
            </a:r>
            <a:r>
              <a:rPr lang="el-GR" dirty="0" smtClean="0"/>
              <a:t>, δεν αναφέρουν ούτε τον συγγραφέα, ούτε το ποίημα αλλά αυτό ίσως οφείλεται στο γεγονός ότι έχουν επηρεαστεί από περισσότερα από ένα ποιήματα. </a:t>
            </a:r>
          </a:p>
          <a:p>
            <a:pPr algn="just"/>
            <a:r>
              <a:rPr lang="el-GR" dirty="0" smtClean="0"/>
              <a:t>Στην περίπτωση της </a:t>
            </a:r>
            <a:r>
              <a:rPr lang="el-GR" i="1" dirty="0" smtClean="0"/>
              <a:t>Ιλίου </a:t>
            </a:r>
            <a:r>
              <a:rPr lang="el-GR" i="1" dirty="0" err="1" smtClean="0"/>
              <a:t>Πέρσιδος</a:t>
            </a:r>
            <a:r>
              <a:rPr lang="el-GR" i="1" dirty="0" smtClean="0"/>
              <a:t> </a:t>
            </a:r>
            <a:r>
              <a:rPr lang="el-GR" dirty="0" smtClean="0"/>
              <a:t>δεν είμαστε σίγουροι για τον αν ο τίτλος </a:t>
            </a:r>
            <a:r>
              <a:rPr lang="el-GR" b="1" i="1" dirty="0" smtClean="0"/>
              <a:t>Ιλίου </a:t>
            </a:r>
            <a:r>
              <a:rPr lang="el-GR" b="1" i="1" dirty="0" err="1" smtClean="0"/>
              <a:t>κατάληψις</a:t>
            </a:r>
            <a:r>
              <a:rPr lang="el-GR" b="1" dirty="0" smtClean="0"/>
              <a:t> </a:t>
            </a:r>
            <a:r>
              <a:rPr lang="el-GR" dirty="0" smtClean="0"/>
              <a:t>αναφέρεται στο έπος </a:t>
            </a:r>
            <a:r>
              <a:rPr lang="el-GR" i="1" dirty="0" smtClean="0"/>
              <a:t>Ιλίου </a:t>
            </a:r>
            <a:r>
              <a:rPr lang="el-GR" i="1" dirty="0" err="1" smtClean="0"/>
              <a:t>Πέρσις</a:t>
            </a:r>
            <a:r>
              <a:rPr lang="el-GR" i="1" dirty="0" smtClean="0"/>
              <a:t> </a:t>
            </a:r>
            <a:r>
              <a:rPr lang="el-GR" dirty="0" smtClean="0"/>
              <a:t>ή σ’ ένα </a:t>
            </a:r>
            <a:r>
              <a:rPr lang="el-GR" dirty="0" err="1" smtClean="0"/>
              <a:t>στησιχόρειο</a:t>
            </a:r>
            <a:r>
              <a:rPr lang="el-GR" dirty="0" smtClean="0"/>
              <a:t> ποίημα με τον ίδιο τίτλο ή ακόμα και στα δυο.</a:t>
            </a:r>
          </a:p>
          <a:p>
            <a:pPr algn="just"/>
            <a:r>
              <a:rPr lang="el-GR" b="1" u="sng" dirty="0" smtClean="0"/>
              <a:t>Αν και οι προσπάθειες των γραμματικών να κατονομάσουν τους συγγραφείς των αρχαϊκών επικών ποιημάτων και να κατασκευάσουν ανέκδοτα γύρω από τη ζωή και τις σχέσεις τους με τον </a:t>
            </a:r>
            <a:r>
              <a:rPr lang="el-GR" b="1" u="sng" dirty="0"/>
              <a:t>Ό</a:t>
            </a:r>
            <a:r>
              <a:rPr lang="el-GR" b="1" u="sng" dirty="0" smtClean="0"/>
              <a:t>μηρο πρέπει να είχαν εξομαλυνθεί την ελληνιστική εποχή, τα αποτελέσματά τους δεν έγιναν ποτέ σταθερά. </a:t>
            </a:r>
          </a:p>
          <a:p>
            <a:pPr algn="just"/>
            <a:r>
              <a:rPr lang="el-GR" dirty="0" smtClean="0"/>
              <a:t>Στο ενδιάμεσο, μπορούμε να υποθέσουμε ότι ο επικός κύκλος ξεκίνησε να γίνεται μια διαδεδομένη συλλογή ή μια αναγνωστική λίστα επικών ποιημάτων </a:t>
            </a:r>
          </a:p>
          <a:p>
            <a:pPr algn="just"/>
            <a:r>
              <a:rPr lang="el-GR" dirty="0" smtClean="0"/>
              <a:t>Και έτσι όμως λίγοι γραμματικοί συνέχισαν να προτείνουν αβέβαιες αποδόσεις. </a:t>
            </a:r>
          </a:p>
        </p:txBody>
      </p:sp>
    </p:spTree>
    <p:extLst>
      <p:ext uri="{BB962C8B-B14F-4D97-AF65-F5344CB8AC3E}">
        <p14:creationId xmlns:p14="http://schemas.microsoft.com/office/powerpoint/2010/main" val="37852184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15200" cy="994122"/>
          </a:xfrm>
        </p:spPr>
        <p:txBody>
          <a:bodyPr>
            <a:noAutofit/>
          </a:bodyPr>
          <a:lstStyle/>
          <a:p>
            <a:pPr algn="ctr"/>
            <a:r>
              <a:rPr lang="el-GR" sz="2400" b="1" dirty="0" smtClean="0"/>
              <a:t>Πατρότητα    κυκλίων   επών    την   ελληνιστική εποχή – η    συμβολή   του   Αριστοτέλη</a:t>
            </a:r>
            <a:endParaRPr lang="el-GR" sz="2400" b="1" dirty="0"/>
          </a:p>
        </p:txBody>
      </p:sp>
      <p:sp>
        <p:nvSpPr>
          <p:cNvPr id="3" name="Θέση περιεχομένου 2"/>
          <p:cNvSpPr>
            <a:spLocks noGrp="1"/>
          </p:cNvSpPr>
          <p:nvPr>
            <p:ph idx="1"/>
          </p:nvPr>
        </p:nvSpPr>
        <p:spPr>
          <a:xfrm>
            <a:off x="467544" y="1556792"/>
            <a:ext cx="7848872" cy="4896544"/>
          </a:xfrm>
        </p:spPr>
        <p:txBody>
          <a:bodyPr>
            <a:normAutofit/>
          </a:bodyPr>
          <a:lstStyle/>
          <a:p>
            <a:pPr algn="just"/>
            <a:r>
              <a:rPr lang="el-GR" sz="1600" dirty="0"/>
              <a:t>Την ύστερη ελληνιστική ή την πρώιμη περίοδο της Ύστερης Αρχαιότητας </a:t>
            </a:r>
            <a:r>
              <a:rPr lang="el-GR" sz="1600" b="1" dirty="0"/>
              <a:t>οι  γενικοί όροι </a:t>
            </a:r>
            <a:r>
              <a:rPr lang="el-GR" sz="1600" b="1" i="1" dirty="0"/>
              <a:t>κυκλικοί ή νεότεροι </a:t>
            </a:r>
            <a:r>
              <a:rPr lang="el-GR" sz="1600" b="1" dirty="0"/>
              <a:t>επικράτησαν.</a:t>
            </a:r>
          </a:p>
          <a:p>
            <a:pPr algn="just"/>
            <a:r>
              <a:rPr lang="el-GR" sz="1600" dirty="0" smtClean="0"/>
              <a:t>Σε περιπτώσεις όπου μια αναφορά σ’ ένα συγκεκριμένο ποίημα του επικού κύκλου ήταν επιβεβλημένη, ανώνυμες αναφορές του τύπου &lt;&lt;όπως λέει ο συγγραφέας που έγραψε τα </a:t>
            </a:r>
            <a:r>
              <a:rPr lang="el-GR" sz="1600" i="1" dirty="0" smtClean="0"/>
              <a:t>Κύπρια / Αιθιοπίδα</a:t>
            </a:r>
            <a:r>
              <a:rPr lang="el-GR" sz="1600" dirty="0" smtClean="0"/>
              <a:t>&gt;&gt; έγιναν στερεότυπες. </a:t>
            </a:r>
          </a:p>
          <a:p>
            <a:pPr algn="just"/>
            <a:r>
              <a:rPr lang="el-GR" sz="1600" dirty="0" smtClean="0"/>
              <a:t>Το πρώτο παράδειγμα το εντοπίζουμε στην </a:t>
            </a:r>
            <a:r>
              <a:rPr lang="el-GR" sz="1600" i="1" dirty="0" smtClean="0"/>
              <a:t>Ποιητική</a:t>
            </a:r>
            <a:r>
              <a:rPr lang="el-GR" sz="1600" dirty="0" smtClean="0"/>
              <a:t> του Αριστοτέλη </a:t>
            </a:r>
            <a:r>
              <a:rPr lang="el-GR" sz="1600" dirty="0"/>
              <a:t> </a:t>
            </a:r>
            <a:r>
              <a:rPr lang="en-US" sz="1600" dirty="0" smtClean="0"/>
              <a:t>1459b1</a:t>
            </a:r>
            <a:r>
              <a:rPr lang="en-US" sz="1600" i="1" dirty="0"/>
              <a:t>: ὁ </a:t>
            </a:r>
            <a:r>
              <a:rPr lang="en-US" sz="1600" i="1" dirty="0" smtClean="0"/>
              <a:t>τὰ</a:t>
            </a:r>
            <a:r>
              <a:rPr lang="el-GR" sz="1600" i="1" dirty="0" smtClean="0"/>
              <a:t> </a:t>
            </a:r>
            <a:r>
              <a:rPr lang="en-US" sz="1600" i="1" dirty="0" err="1" smtClean="0"/>
              <a:t>Κύ</a:t>
            </a:r>
            <a:r>
              <a:rPr lang="en-US" sz="1600" i="1" dirty="0" smtClean="0"/>
              <a:t>πρια </a:t>
            </a:r>
            <a:r>
              <a:rPr lang="en-US" sz="1600" i="1" dirty="0"/>
              <a:t>ποιήσας καὶ τὴν μικρὰν ᾿Ιλιάδα </a:t>
            </a:r>
            <a:endParaRPr lang="el-GR" sz="1600" i="1" dirty="0" smtClean="0"/>
          </a:p>
          <a:p>
            <a:pPr algn="just"/>
            <a:r>
              <a:rPr lang="el-GR" sz="1600" dirty="0" smtClean="0"/>
              <a:t>Όταν τα κύκλια ποιήματα δεν αναφέρονταν ως έργα κύκλιων ποιητών, θεωρούνταν κεφάλαια του επικού κύκλου: η ιδιαιτερότητα των συγγραφέων τους θεωρήθηκε ασήμαντη και η </a:t>
            </a:r>
            <a:r>
              <a:rPr lang="el-GR" sz="1600" b="1" dirty="0" smtClean="0"/>
              <a:t>συλλεκτική ταυτότητα του κύκλου </a:t>
            </a:r>
            <a:r>
              <a:rPr lang="el-GR" sz="1600" dirty="0" smtClean="0"/>
              <a:t>υιοθετήθηκε σαν μια επαρκή ταυτότητα για όλα τα επικά ποιήματα.</a:t>
            </a:r>
          </a:p>
          <a:p>
            <a:pPr algn="just"/>
            <a:r>
              <a:rPr lang="el-GR" sz="1600" dirty="0"/>
              <a:t>Ο</a:t>
            </a:r>
            <a:r>
              <a:rPr lang="el-GR" sz="1600" dirty="0" smtClean="0"/>
              <a:t>ύτως ή άλλως ήδη από την εποχή του Ηροδότου και εξής αυτά τα αρχαϊκά ποιήματα παρουσιάζονται από κάποιους κριτικούς σαν έργα ανωνύμων μη ομηρικών συγγραφέων – μια αρνητική ανώνυμη ταυτοποίηση στην οποία βοήθησε η </a:t>
            </a:r>
            <a:r>
              <a:rPr lang="el-GR" sz="1600" b="1" i="1" dirty="0" smtClean="0"/>
              <a:t>Ποιητική </a:t>
            </a:r>
            <a:r>
              <a:rPr lang="el-GR" sz="1600" b="1" dirty="0" smtClean="0"/>
              <a:t>του Αριστοτέλη με την ανάλυση που έγινε εκεί για τα κύκλια ποιήματα σαν μια ομάδα έργων / κειμένων ενοποιημένων με το να είναι αισθητικά διαφορετικά από τον Όμηρο.</a:t>
            </a:r>
          </a:p>
        </p:txBody>
      </p:sp>
    </p:spTree>
    <p:extLst>
      <p:ext uri="{BB962C8B-B14F-4D97-AF65-F5344CB8AC3E}">
        <p14:creationId xmlns:p14="http://schemas.microsoft.com/office/powerpoint/2010/main" val="26087833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78098"/>
          </a:xfrm>
        </p:spPr>
        <p:txBody>
          <a:bodyPr>
            <a:normAutofit/>
          </a:bodyPr>
          <a:lstStyle/>
          <a:p>
            <a:pPr algn="ctr"/>
            <a:r>
              <a:rPr lang="el-GR" sz="3200" b="1" dirty="0"/>
              <a:t>Η</a:t>
            </a:r>
            <a:r>
              <a:rPr lang="el-GR" sz="3200" b="1" dirty="0" smtClean="0"/>
              <a:t>   πατρότητα   των  κυκλίων  επών</a:t>
            </a:r>
            <a:endParaRPr lang="el-GR" sz="3200" b="1" dirty="0"/>
          </a:p>
        </p:txBody>
      </p:sp>
      <p:sp>
        <p:nvSpPr>
          <p:cNvPr id="3" name="Θέση περιεχομένου 2"/>
          <p:cNvSpPr>
            <a:spLocks noGrp="1"/>
          </p:cNvSpPr>
          <p:nvPr>
            <p:ph idx="1"/>
          </p:nvPr>
        </p:nvSpPr>
        <p:spPr>
          <a:xfrm>
            <a:off x="457200" y="1340768"/>
            <a:ext cx="7859216" cy="5112568"/>
          </a:xfrm>
        </p:spPr>
        <p:txBody>
          <a:bodyPr>
            <a:normAutofit fontScale="85000" lnSpcReduction="20000"/>
          </a:bodyPr>
          <a:lstStyle/>
          <a:p>
            <a:pPr algn="just"/>
            <a:endParaRPr lang="el-GR" dirty="0" smtClean="0"/>
          </a:p>
          <a:p>
            <a:pPr algn="just"/>
            <a:r>
              <a:rPr lang="el-GR" dirty="0" err="1" smtClean="0"/>
              <a:t>Κλήμης</a:t>
            </a:r>
            <a:r>
              <a:rPr lang="el-GR" dirty="0" smtClean="0"/>
              <a:t> </a:t>
            </a:r>
            <a:r>
              <a:rPr lang="el-GR" dirty="0" err="1" smtClean="0"/>
              <a:t>Αλεξανδρεύς</a:t>
            </a:r>
            <a:r>
              <a:rPr lang="el-GR" dirty="0" smtClean="0"/>
              <a:t> (Ύστερη Αρχαιότητα / Βυζαντινή εποχή) : </a:t>
            </a:r>
            <a:r>
              <a:rPr lang="en-US" i="1" dirty="0" smtClean="0"/>
              <a:t>ὁ </a:t>
            </a:r>
            <a:r>
              <a:rPr lang="en-US" i="1" dirty="0"/>
              <a:t>δὲ π</a:t>
            </a:r>
            <a:r>
              <a:rPr lang="en-US" i="1" dirty="0" err="1"/>
              <a:t>οιητὴς</a:t>
            </a:r>
            <a:r>
              <a:rPr lang="en-US" i="1" dirty="0"/>
              <a:t> </a:t>
            </a:r>
            <a:r>
              <a:rPr lang="en-US" i="1" dirty="0" smtClean="0"/>
              <a:t>α</a:t>
            </a:r>
            <a:r>
              <a:rPr lang="en-US" i="1" dirty="0" err="1" smtClean="0"/>
              <a:t>ὐτῶν</a:t>
            </a:r>
            <a:r>
              <a:rPr lang="el-GR" i="1" dirty="0"/>
              <a:t> </a:t>
            </a:r>
            <a:r>
              <a:rPr lang="en-US" i="1" dirty="0" err="1" smtClean="0"/>
              <a:t>ἄδηλος</a:t>
            </a:r>
            <a:r>
              <a:rPr lang="en-US" i="1" dirty="0"/>
              <a:t>. </a:t>
            </a:r>
            <a:r>
              <a:rPr lang="en-US" i="1" dirty="0" err="1"/>
              <a:t>εἷς</a:t>
            </a:r>
            <a:r>
              <a:rPr lang="en-US" i="1" dirty="0"/>
              <a:t> </a:t>
            </a:r>
            <a:r>
              <a:rPr lang="en-US" i="1" dirty="0" err="1"/>
              <a:t>γάρ</a:t>
            </a:r>
            <a:r>
              <a:rPr lang="en-US" i="1" dirty="0"/>
              <a:t> ἐστι </a:t>
            </a:r>
            <a:r>
              <a:rPr lang="en-US" i="1" dirty="0" err="1"/>
              <a:t>τῶν</a:t>
            </a:r>
            <a:r>
              <a:rPr lang="en-US" i="1" dirty="0"/>
              <a:t> </a:t>
            </a:r>
            <a:r>
              <a:rPr lang="en-US" i="1" dirty="0" err="1"/>
              <a:t>κυκλικῶν</a:t>
            </a:r>
            <a:r>
              <a:rPr lang="en-US" i="1" dirty="0"/>
              <a:t> </a:t>
            </a:r>
            <a:r>
              <a:rPr lang="el-GR" i="1" dirty="0"/>
              <a:t> </a:t>
            </a:r>
            <a:endParaRPr lang="el-GR" i="1" dirty="0" smtClean="0"/>
          </a:p>
          <a:p>
            <a:pPr algn="just"/>
            <a:r>
              <a:rPr lang="el-GR" b="1" dirty="0" smtClean="0"/>
              <a:t>Σταθερή οπτική από την οποία οι αρχαίοι σχολιαστές κάθε εποχής και κάθε είδους κειμένων από την ελληνιστική εποχή και έξης συγκλίνουν στο να θεωρήσουν την πατρότητα των κύκλιων ποιημάτων.</a:t>
            </a:r>
          </a:p>
          <a:p>
            <a:pPr algn="just"/>
            <a:r>
              <a:rPr lang="el-GR" dirty="0" smtClean="0"/>
              <a:t>Σχεδόν 40 παραπομπές σε αποσπάσματα ή τίτλους ποιημάτων του επικού κύκλου  σε σχόλια των αρχαίων συγγραφέων και από αυτές μόνο 6  θεωρούν δεδομένο το όνομα του συγγραφέα.</a:t>
            </a:r>
          </a:p>
          <a:p>
            <a:pPr algn="just"/>
            <a:r>
              <a:rPr lang="el-GR" dirty="0" smtClean="0"/>
              <a:t>Η πλειοψηφία των αναφορών συνίσταται από </a:t>
            </a:r>
            <a:r>
              <a:rPr lang="el-GR" b="1" dirty="0" smtClean="0"/>
              <a:t>περιφράσεις που δηλώνουν άγνοια για τον πραγματικό δημιουργό ή γενικευτικές αναφορές σε κύκλιους συγγραφείς (κυκλικοί)</a:t>
            </a:r>
            <a:r>
              <a:rPr lang="el-GR" dirty="0" smtClean="0"/>
              <a:t>.</a:t>
            </a:r>
          </a:p>
          <a:p>
            <a:pPr algn="just"/>
            <a:r>
              <a:rPr lang="el-GR" dirty="0" smtClean="0"/>
              <a:t>Προσοχή με την οποία οι αρχαίοι σχολιαστές έδιναν έμφαση στην αβεβαιότητα για την πατρότητα των κύκλιων ποιημάτων. Αυτήν την επιφυλακτικότητα τη βλέπουμε και στον Αθήναιο, ο οποίος έχει συμπεριλάβει στο έργο του 12 αναφορές σε ποιήματα του επικού κύκλου. Όμως, μόνο μια φορά αναφέρεται σ’ ένα συγγραφέα (τον Λέσχη ίσως, επειδή το κείμενο είναι φθαρμένο) για την </a:t>
            </a:r>
            <a:r>
              <a:rPr lang="el-GR" i="1" dirty="0" smtClean="0"/>
              <a:t>Μικρά Ιλιάδα</a:t>
            </a:r>
            <a:r>
              <a:rPr lang="el-GR" dirty="0" smtClean="0"/>
              <a:t>. Σε 4 περιπτώσεις χρησιμοποιεί περιφράσεις (ο συγγραφέας του τάδε έργου) και σε άλλες 4 προτείνει 2 αντικρουόμενους συγγραφείς όπως ο Εύμηλος ή ο Αρκτίνος.</a:t>
            </a:r>
          </a:p>
        </p:txBody>
      </p:sp>
    </p:spTree>
    <p:extLst>
      <p:ext uri="{BB962C8B-B14F-4D97-AF65-F5344CB8AC3E}">
        <p14:creationId xmlns:p14="http://schemas.microsoft.com/office/powerpoint/2010/main" val="198159630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1988840"/>
            <a:ext cx="7772400" cy="1440161"/>
          </a:xfrm>
        </p:spPr>
        <p:txBody>
          <a:bodyPr>
            <a:noAutofit/>
          </a:bodyPr>
          <a:lstStyle/>
          <a:p>
            <a:pPr algn="ctr"/>
            <a:r>
              <a:rPr lang="el-GR" sz="4000" b="1" dirty="0" smtClean="0"/>
              <a:t>Η   ΕΠΙΝΟΗΣΗ   ΤΟΥ ΕΠΙΚΟΥ ΚΥΚΛΟΥ</a:t>
            </a:r>
            <a:endParaRPr lang="el-GR" sz="4000" b="1" dirty="0"/>
          </a:p>
        </p:txBody>
      </p:sp>
      <p:sp>
        <p:nvSpPr>
          <p:cNvPr id="5" name="Υπότιτλος 4"/>
          <p:cNvSpPr>
            <a:spLocks noGrp="1"/>
          </p:cNvSpPr>
          <p:nvPr>
            <p:ph type="subTitle" idx="1"/>
          </p:nvPr>
        </p:nvSpPr>
        <p:spPr>
          <a:xfrm>
            <a:off x="1371600" y="5013176"/>
            <a:ext cx="6400800" cy="625624"/>
          </a:xfrm>
        </p:spPr>
        <p:txBody>
          <a:bodyPr/>
          <a:lstStyle/>
          <a:p>
            <a:endParaRPr lang="el-GR" dirty="0"/>
          </a:p>
        </p:txBody>
      </p:sp>
    </p:spTree>
    <p:extLst>
      <p:ext uri="{BB962C8B-B14F-4D97-AF65-F5344CB8AC3E}">
        <p14:creationId xmlns:p14="http://schemas.microsoft.com/office/powerpoint/2010/main" val="33641273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noAutofit/>
          </a:bodyPr>
          <a:lstStyle/>
          <a:p>
            <a:pPr algn="ctr"/>
            <a:r>
              <a:rPr lang="el-GR" sz="2800" b="1" dirty="0" smtClean="0"/>
              <a:t>Αμφισβητούμενες     αφηγηματικές  περιοχές    ανάμεσα    στον   επικό    κύκλο</a:t>
            </a:r>
            <a:endParaRPr lang="el-GR" sz="2800" b="1" dirty="0"/>
          </a:p>
        </p:txBody>
      </p:sp>
      <p:sp>
        <p:nvSpPr>
          <p:cNvPr id="3" name="Θέση περιεχομένου 2"/>
          <p:cNvSpPr>
            <a:spLocks noGrp="1"/>
          </p:cNvSpPr>
          <p:nvPr>
            <p:ph idx="1"/>
          </p:nvPr>
        </p:nvSpPr>
        <p:spPr>
          <a:xfrm>
            <a:off x="457200" y="1412776"/>
            <a:ext cx="8003232" cy="5040560"/>
          </a:xfrm>
        </p:spPr>
        <p:txBody>
          <a:bodyPr>
            <a:normAutofit fontScale="92500" lnSpcReduction="10000"/>
          </a:bodyPr>
          <a:lstStyle/>
          <a:p>
            <a:pPr algn="just"/>
            <a:endParaRPr lang="el-GR" dirty="0" smtClean="0"/>
          </a:p>
          <a:p>
            <a:pPr algn="just"/>
            <a:r>
              <a:rPr lang="el-GR" dirty="0" smtClean="0"/>
              <a:t>Η παράδοση ενός διαγωνισμού στον οποίο ο Λέσχης, ο υποτιθέμενος συγγραφέας της </a:t>
            </a:r>
            <a:r>
              <a:rPr lang="el-GR" i="1" dirty="0" smtClean="0"/>
              <a:t>Μικράς </a:t>
            </a:r>
            <a:r>
              <a:rPr lang="el-GR" i="1" dirty="0"/>
              <a:t>Ι</a:t>
            </a:r>
            <a:r>
              <a:rPr lang="el-GR" i="1" dirty="0" smtClean="0"/>
              <a:t>λιάδας </a:t>
            </a:r>
            <a:r>
              <a:rPr lang="el-GR" dirty="0" smtClean="0"/>
              <a:t>νίκησε τον Αρκτίνο, τον ποιητή στον οποίο αποδιδόταν η </a:t>
            </a:r>
            <a:r>
              <a:rPr lang="el-GR" i="1" dirty="0" smtClean="0"/>
              <a:t>Αιθιοπίδα</a:t>
            </a:r>
            <a:r>
              <a:rPr lang="el-GR" dirty="0" smtClean="0"/>
              <a:t> και η </a:t>
            </a:r>
            <a:r>
              <a:rPr lang="el-GR" i="1" dirty="0" smtClean="0"/>
              <a:t>Ιλίου </a:t>
            </a:r>
            <a:r>
              <a:rPr lang="el-GR" i="1" dirty="0" err="1" smtClean="0"/>
              <a:t>Πέρσις</a:t>
            </a:r>
            <a:r>
              <a:rPr lang="el-GR" i="1" dirty="0" smtClean="0"/>
              <a:t> </a:t>
            </a:r>
            <a:r>
              <a:rPr lang="el-GR" dirty="0" smtClean="0"/>
              <a:t>φαίνεται να πηγαίνει πίσω στον Περιπατητικό </a:t>
            </a:r>
            <a:r>
              <a:rPr lang="el-GR" dirty="0" err="1" smtClean="0"/>
              <a:t>Φα(ι)νία</a:t>
            </a:r>
            <a:r>
              <a:rPr lang="el-GR" dirty="0" smtClean="0"/>
              <a:t> τον Εφέσιο.</a:t>
            </a:r>
          </a:p>
          <a:p>
            <a:pPr algn="just"/>
            <a:r>
              <a:rPr lang="el-GR" dirty="0" smtClean="0"/>
              <a:t>Θα μπορούσαμε να ερμηνεύσουμε αυτόν τον διαγωνισμό σαν να συμβολίζει ότι το χρονικό όριο του μύθου το οποίο διαχειρίστηκε ο Λέσχης  πολιορκήθηκε και κατακτήθηκε από τα χρονολογικά τμήματα που αξιοποίησε ο Αρκτίνος.</a:t>
            </a:r>
          </a:p>
          <a:p>
            <a:pPr algn="just"/>
            <a:r>
              <a:rPr lang="el-GR" dirty="0" smtClean="0"/>
              <a:t>Αυτή η πιθανότητα κερδίζει έδαφος, αν σκεφτούμε ότι υπήρχαν αφηγηματικές περιοχές  αμφισβητούμενες ανάμεσα στην </a:t>
            </a:r>
            <a:r>
              <a:rPr lang="el-GR" i="1" dirty="0" smtClean="0"/>
              <a:t>Μικρά Ιλιάδα </a:t>
            </a:r>
            <a:r>
              <a:rPr lang="el-GR" dirty="0" smtClean="0"/>
              <a:t>και την </a:t>
            </a:r>
            <a:r>
              <a:rPr lang="el-GR" i="1" dirty="0" smtClean="0"/>
              <a:t>Ιλίου </a:t>
            </a:r>
            <a:r>
              <a:rPr lang="el-GR" i="1" dirty="0" err="1" smtClean="0"/>
              <a:t>Πέρσιν</a:t>
            </a:r>
            <a:r>
              <a:rPr lang="el-GR" dirty="0" smtClean="0"/>
              <a:t>: η περίληψη του Πρόκλου περιλαμβάνει τη συζήτηση ανάμεσα στους Τρώες σχετικά με το τι να κάνουν με τον Δούρειο Ίππο και στο τέλος της </a:t>
            </a:r>
            <a:r>
              <a:rPr lang="el-GR" i="1" dirty="0" smtClean="0"/>
              <a:t>Μικράς Ιλιάδας  </a:t>
            </a:r>
            <a:r>
              <a:rPr lang="el-GR" dirty="0" smtClean="0"/>
              <a:t>και στην αρχή της </a:t>
            </a:r>
            <a:r>
              <a:rPr lang="el-GR" i="1" dirty="0" smtClean="0"/>
              <a:t>Ιλίου </a:t>
            </a:r>
            <a:r>
              <a:rPr lang="el-GR" i="1" dirty="0" err="1" smtClean="0"/>
              <a:t>Πέρσιδος</a:t>
            </a:r>
            <a:r>
              <a:rPr lang="el-GR" dirty="0" smtClean="0"/>
              <a:t>. / </a:t>
            </a:r>
            <a:r>
              <a:rPr lang="el-GR" i="1" dirty="0" smtClean="0"/>
              <a:t> </a:t>
            </a:r>
            <a:r>
              <a:rPr lang="el-GR" dirty="0"/>
              <a:t>Τ</a:t>
            </a:r>
            <a:r>
              <a:rPr lang="el-GR" dirty="0" smtClean="0"/>
              <a:t>ον 4</a:t>
            </a:r>
            <a:r>
              <a:rPr lang="el-GR" baseline="30000" dirty="0" smtClean="0"/>
              <a:t>ο</a:t>
            </a:r>
            <a:r>
              <a:rPr lang="el-GR" dirty="0" smtClean="0"/>
              <a:t> αι ο Αριστοτέλης φαίνεται να έχει θεωρήσει  ότι ανήκουν στη </a:t>
            </a:r>
            <a:r>
              <a:rPr lang="el-GR" i="1" dirty="0" smtClean="0"/>
              <a:t>Μικρά Ιλιάδα </a:t>
            </a:r>
            <a:r>
              <a:rPr lang="el-GR" dirty="0" smtClean="0"/>
              <a:t>μερικά επεισόδια που σύμφωνα με τον Πρόκλο περιλαμβάνονταν και στην </a:t>
            </a:r>
            <a:r>
              <a:rPr lang="el-GR" i="1" dirty="0" smtClean="0"/>
              <a:t>Ιλίου </a:t>
            </a:r>
            <a:r>
              <a:rPr lang="el-GR" i="1" dirty="0" err="1" smtClean="0"/>
              <a:t>Πέρσιν</a:t>
            </a:r>
            <a:r>
              <a:rPr lang="el-GR" dirty="0" smtClean="0"/>
              <a:t>.</a:t>
            </a:r>
          </a:p>
        </p:txBody>
      </p:sp>
    </p:spTree>
    <p:extLst>
      <p:ext uri="{BB962C8B-B14F-4D97-AF65-F5344CB8AC3E}">
        <p14:creationId xmlns:p14="http://schemas.microsoft.com/office/powerpoint/2010/main" val="9677511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931224" cy="1332384"/>
          </a:xfrm>
        </p:spPr>
        <p:txBody>
          <a:bodyPr>
            <a:noAutofit/>
          </a:bodyPr>
          <a:lstStyle/>
          <a:p>
            <a:pPr algn="ctr"/>
            <a:r>
              <a:rPr lang="el-GR" sz="2800" b="1" dirty="0" smtClean="0"/>
              <a:t>Αμφισβητούμενες    περιοχές   ανάμεσα    σε Αρκτίνο – Λέσχη   με   αφορμή   την   παράδοση</a:t>
            </a:r>
            <a:endParaRPr lang="el-GR" sz="2800" b="1" dirty="0"/>
          </a:p>
        </p:txBody>
      </p:sp>
      <p:sp>
        <p:nvSpPr>
          <p:cNvPr id="3" name="Θέση περιεχομένου 2"/>
          <p:cNvSpPr>
            <a:spLocks noGrp="1"/>
          </p:cNvSpPr>
          <p:nvPr>
            <p:ph idx="1"/>
          </p:nvPr>
        </p:nvSpPr>
        <p:spPr>
          <a:xfrm>
            <a:off x="457200" y="1700808"/>
            <a:ext cx="7787208" cy="4608512"/>
          </a:xfrm>
        </p:spPr>
        <p:txBody>
          <a:bodyPr>
            <a:normAutofit/>
          </a:bodyPr>
          <a:lstStyle/>
          <a:p>
            <a:pPr algn="just"/>
            <a:r>
              <a:rPr lang="el-GR" dirty="0" smtClean="0"/>
              <a:t>Το ότι αυτή η παράδοση εστιάζει στην λεπτή διάκριση των συνόρων ανάμεσα στα γεγονότα που πραγματεύεται ο  Αρκτίνος και ο Λέσχης ευνοεί την ελκυστική υπόθεση ότι είχε κατασκευαστεί σε μια εποχή (ύστερος 4</a:t>
            </a:r>
            <a:r>
              <a:rPr lang="el-GR" baseline="30000" dirty="0" smtClean="0"/>
              <a:t>ος</a:t>
            </a:r>
            <a:r>
              <a:rPr lang="el-GR" dirty="0" smtClean="0"/>
              <a:t> και πρώιμος 3</a:t>
            </a:r>
            <a:r>
              <a:rPr lang="el-GR" baseline="30000" dirty="0" smtClean="0"/>
              <a:t>ος</a:t>
            </a:r>
            <a:r>
              <a:rPr lang="el-GR" dirty="0" smtClean="0"/>
              <a:t> αι π. Χ.) οπότε το συμπίλημα ενός επικού κύκλου είχε ήδη ολοκληρωθεί ή ήταν κοντά στο να ολοκληρωθεί.</a:t>
            </a:r>
          </a:p>
          <a:p>
            <a:pPr algn="just"/>
            <a:r>
              <a:rPr lang="el-GR" dirty="0" smtClean="0"/>
              <a:t> </a:t>
            </a:r>
            <a:r>
              <a:rPr lang="el-GR" dirty="0"/>
              <a:t>Ό</a:t>
            </a:r>
            <a:r>
              <a:rPr lang="el-GR" dirty="0" smtClean="0"/>
              <a:t>πως ο επικός κύκλος είναι χτισμένος γύρω από την ομηρική </a:t>
            </a:r>
            <a:r>
              <a:rPr lang="el-GR" i="1" dirty="0" smtClean="0"/>
              <a:t>Ιλιάδα</a:t>
            </a:r>
            <a:r>
              <a:rPr lang="el-GR" dirty="0" smtClean="0"/>
              <a:t> και </a:t>
            </a:r>
            <a:r>
              <a:rPr lang="el-GR" i="1" dirty="0" smtClean="0"/>
              <a:t>Οδύσσεια</a:t>
            </a:r>
            <a:r>
              <a:rPr lang="el-GR" dirty="0" smtClean="0"/>
              <a:t>, </a:t>
            </a:r>
            <a:r>
              <a:rPr lang="el-GR" u="sng" dirty="0" smtClean="0"/>
              <a:t>έτσι το έργο του Αρκτίνου παρουσιάζεται να είναι χτισμένο γύρω από αυτό του πολιορκούμενου Λέσχη και η νίκη του Λέσχη δικαιολογεί το δικαίωμά του να περιοριστεί στο χώρο του.</a:t>
            </a:r>
          </a:p>
        </p:txBody>
      </p:sp>
    </p:spTree>
    <p:extLst>
      <p:ext uri="{BB962C8B-B14F-4D97-AF65-F5344CB8AC3E}">
        <p14:creationId xmlns:p14="http://schemas.microsoft.com/office/powerpoint/2010/main" val="37444061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lstStyle/>
          <a:p>
            <a:pPr algn="ctr"/>
            <a:r>
              <a:rPr lang="el-GR" sz="3600" b="1" dirty="0"/>
              <a:t>Μ</a:t>
            </a:r>
            <a:r>
              <a:rPr lang="el-GR" sz="3600" b="1" dirty="0" smtClean="0"/>
              <a:t>ια   θεμελιώδης    διάκριση</a:t>
            </a:r>
            <a:endParaRPr lang="el-GR" sz="3600" b="1" dirty="0"/>
          </a:p>
        </p:txBody>
      </p:sp>
      <p:sp>
        <p:nvSpPr>
          <p:cNvPr id="3" name="Θέση περιεχομένου 2"/>
          <p:cNvSpPr>
            <a:spLocks noGrp="1"/>
          </p:cNvSpPr>
          <p:nvPr>
            <p:ph idx="1"/>
          </p:nvPr>
        </p:nvSpPr>
        <p:spPr>
          <a:xfrm>
            <a:off x="457200" y="1412776"/>
            <a:ext cx="7571184" cy="4713387"/>
          </a:xfrm>
        </p:spPr>
        <p:txBody>
          <a:bodyPr>
            <a:normAutofit/>
          </a:bodyPr>
          <a:lstStyle/>
          <a:p>
            <a:pPr algn="just"/>
            <a:r>
              <a:rPr lang="el-GR" dirty="0" smtClean="0"/>
              <a:t>Διάκριση ανάμεσα στη </a:t>
            </a:r>
            <a:r>
              <a:rPr lang="el-GR" b="1" dirty="0" smtClean="0"/>
              <a:t>χρονολόγηση του όρου </a:t>
            </a:r>
            <a:r>
              <a:rPr lang="el-GR" b="1" i="1" dirty="0" smtClean="0"/>
              <a:t>επικός κύκλος </a:t>
            </a:r>
            <a:r>
              <a:rPr lang="el-GR" dirty="0" smtClean="0"/>
              <a:t>για την συνένωση των ποιημάτων κάτω από αυτό το όνομα (</a:t>
            </a:r>
            <a:r>
              <a:rPr lang="el-GR" b="1" u="sng" dirty="0" smtClean="0"/>
              <a:t>πιθανότατα είναι ελληνιστικής εποχής</a:t>
            </a:r>
            <a:r>
              <a:rPr lang="el-GR" dirty="0" smtClean="0"/>
              <a:t>) και ανάμεσα στην </a:t>
            </a:r>
            <a:r>
              <a:rPr lang="el-GR" b="1" u="sng" dirty="0" smtClean="0"/>
              <a:t>ιδέα ότι η αφήγηση μιας σειράς γεγονότων τελειοποιήθηκε με μια σειρά ποιημάτων που πραγματεύονται αυτά τα γεγονότα από την αρχή ως το τέλος.</a:t>
            </a:r>
            <a:r>
              <a:rPr lang="el-GR" dirty="0" smtClean="0"/>
              <a:t> </a:t>
            </a:r>
            <a:r>
              <a:rPr lang="el-GR" b="1" u="sng" dirty="0" smtClean="0"/>
              <a:t>Αυτό</a:t>
            </a:r>
            <a:r>
              <a:rPr lang="el-GR" dirty="0" smtClean="0"/>
              <a:t> σίγουρα δεν </a:t>
            </a:r>
            <a:r>
              <a:rPr lang="el-GR" b="1" u="sng" dirty="0" smtClean="0"/>
              <a:t>είναι</a:t>
            </a:r>
            <a:r>
              <a:rPr lang="el-GR" dirty="0" smtClean="0"/>
              <a:t> μεταγενέστερο αλλά </a:t>
            </a:r>
            <a:r>
              <a:rPr lang="el-GR" b="1" u="sng" dirty="0" smtClean="0"/>
              <a:t>αρχαϊκό</a:t>
            </a:r>
            <a:r>
              <a:rPr lang="el-GR" dirty="0" smtClean="0"/>
              <a:t>.</a:t>
            </a:r>
          </a:p>
        </p:txBody>
      </p:sp>
    </p:spTree>
    <p:extLst>
      <p:ext uri="{BB962C8B-B14F-4D97-AF65-F5344CB8AC3E}">
        <p14:creationId xmlns:p14="http://schemas.microsoft.com/office/powerpoint/2010/main" val="2612189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800" b="1" dirty="0"/>
              <a:t>Ο</a:t>
            </a:r>
            <a:r>
              <a:rPr lang="el-GR" sz="2800" b="1" dirty="0" smtClean="0"/>
              <a:t> κύκλος  ως  χαρακτηριστικό και της ιστοριογραφίας</a:t>
            </a:r>
            <a:endParaRPr lang="el-GR" sz="2800" b="1" dirty="0"/>
          </a:p>
        </p:txBody>
      </p:sp>
      <p:sp>
        <p:nvSpPr>
          <p:cNvPr id="3" name="Θέση περιεχομένου 2"/>
          <p:cNvSpPr>
            <a:spLocks noGrp="1"/>
          </p:cNvSpPr>
          <p:nvPr>
            <p:ph idx="1"/>
          </p:nvPr>
        </p:nvSpPr>
        <p:spPr/>
        <p:txBody>
          <a:bodyPr>
            <a:normAutofit/>
          </a:bodyPr>
          <a:lstStyle/>
          <a:p>
            <a:pPr algn="just"/>
            <a:r>
              <a:rPr lang="el-GR" dirty="0" smtClean="0"/>
              <a:t>Η κυκλική αναγκαιότητα ήταν χαρακτηριστικό όχι μόνο των κύκλιων επών, αλλά και της ιστοριογραφίας</a:t>
            </a:r>
          </a:p>
          <a:p>
            <a:pPr algn="just"/>
            <a:r>
              <a:rPr lang="el-GR" dirty="0" smtClean="0"/>
              <a:t> Εκαταίος, Θουκυδίδης, Ξενοφώντας και Θεόπομπος: αντικατοπτρίζουν μια αλυσίδα συγγραφέων, ο καθένας από τους οποίους συνεχίζει την αφήγησή του από τα τέλος της αφήγησης του προηγούμενου ή προσπαθεί να γεμίσει το κενό ανάμεσα στο τέλος της αφήγησης του προηγούμενου συγγραφέα και στην αρχή της δικής του αφήγησης. </a:t>
            </a:r>
          </a:p>
          <a:p>
            <a:pPr algn="just"/>
            <a:r>
              <a:rPr lang="el-GR" dirty="0" smtClean="0"/>
              <a:t>Αυτή η προσπάθεια να δημιουργηθεί μια θεματική γέφυρα</a:t>
            </a:r>
            <a:r>
              <a:rPr lang="en-US" dirty="0" smtClean="0"/>
              <a:t>,</a:t>
            </a:r>
            <a:r>
              <a:rPr lang="el-GR" dirty="0" smtClean="0"/>
              <a:t> που συνδέει την αρχή της δικής του δουλειάς με το τέλος του προκατόχου του, μοιάζει με τις περιλήψεις του Πρόκλου.</a:t>
            </a:r>
          </a:p>
          <a:p>
            <a:endParaRPr lang="el-GR" dirty="0" smtClean="0"/>
          </a:p>
        </p:txBody>
      </p:sp>
    </p:spTree>
    <p:extLst>
      <p:ext uri="{BB962C8B-B14F-4D97-AF65-F5344CB8AC3E}">
        <p14:creationId xmlns:p14="http://schemas.microsoft.com/office/powerpoint/2010/main" val="108206768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787208" cy="922114"/>
          </a:xfrm>
        </p:spPr>
        <p:txBody>
          <a:bodyPr>
            <a:noAutofit/>
          </a:bodyPr>
          <a:lstStyle/>
          <a:p>
            <a:pPr algn="ctr"/>
            <a:r>
              <a:rPr lang="el-GR" sz="3200" b="1" dirty="0"/>
              <a:t>Ο</a:t>
            </a:r>
            <a:r>
              <a:rPr lang="el-GR" sz="3200" b="1" dirty="0" smtClean="0"/>
              <a:t>  όρος   </a:t>
            </a:r>
            <a:r>
              <a:rPr lang="el-GR" sz="3200" b="1" i="1" dirty="0" smtClean="0"/>
              <a:t>κύκλος - </a:t>
            </a:r>
            <a:r>
              <a:rPr lang="en-US" sz="3200" b="1" i="1" dirty="0" smtClean="0"/>
              <a:t>terminus ante </a:t>
            </a:r>
            <a:r>
              <a:rPr lang="en-US" sz="3200" b="1" i="1" dirty="0" err="1" smtClean="0"/>
              <a:t>quem</a:t>
            </a:r>
            <a:r>
              <a:rPr lang="en-US" sz="3200" b="1" i="1" dirty="0" smtClean="0"/>
              <a:t> </a:t>
            </a:r>
            <a:endParaRPr lang="el-GR" sz="3200" b="1" i="1" dirty="0"/>
          </a:p>
        </p:txBody>
      </p:sp>
      <p:sp>
        <p:nvSpPr>
          <p:cNvPr id="3" name="Θέση περιεχομένου 2"/>
          <p:cNvSpPr>
            <a:spLocks noGrp="1"/>
          </p:cNvSpPr>
          <p:nvPr>
            <p:ph idx="1"/>
          </p:nvPr>
        </p:nvSpPr>
        <p:spPr>
          <a:xfrm>
            <a:off x="457200" y="1268760"/>
            <a:ext cx="7787208" cy="4857403"/>
          </a:xfrm>
        </p:spPr>
        <p:txBody>
          <a:bodyPr>
            <a:normAutofit fontScale="92500"/>
          </a:bodyPr>
          <a:lstStyle/>
          <a:p>
            <a:pPr algn="just"/>
            <a:endParaRPr lang="el-GR" dirty="0" smtClean="0"/>
          </a:p>
          <a:p>
            <a:pPr algn="just"/>
            <a:endParaRPr lang="el-GR" dirty="0" smtClean="0"/>
          </a:p>
          <a:p>
            <a:pPr algn="just"/>
            <a:r>
              <a:rPr lang="el-GR" dirty="0" smtClean="0"/>
              <a:t>Αριστοτέλους Όργανον </a:t>
            </a:r>
            <a:r>
              <a:rPr lang="en-US" dirty="0" smtClean="0"/>
              <a:t>Soph</a:t>
            </a:r>
            <a:r>
              <a:rPr lang="en-US" dirty="0"/>
              <a:t>. </a:t>
            </a:r>
            <a:r>
              <a:rPr lang="en-US" dirty="0" err="1"/>
              <a:t>elench</a:t>
            </a:r>
            <a:r>
              <a:rPr lang="en-US" dirty="0"/>
              <a:t>. 171a7 </a:t>
            </a:r>
            <a:r>
              <a:rPr lang="el-GR" dirty="0" smtClean="0"/>
              <a:t>και </a:t>
            </a:r>
            <a:r>
              <a:rPr lang="en-US" dirty="0" smtClean="0"/>
              <a:t>Anal</a:t>
            </a:r>
            <a:r>
              <a:rPr lang="en-US" dirty="0"/>
              <a:t>. post. </a:t>
            </a:r>
            <a:r>
              <a:rPr lang="en-US" dirty="0" smtClean="0"/>
              <a:t>77b32</a:t>
            </a:r>
            <a:r>
              <a:rPr lang="el-GR" dirty="0" smtClean="0"/>
              <a:t>: αναφέρεται ο </a:t>
            </a:r>
            <a:r>
              <a:rPr lang="el-GR" i="1" dirty="0" smtClean="0"/>
              <a:t>κύκλος</a:t>
            </a:r>
            <a:r>
              <a:rPr lang="el-GR" dirty="0" smtClean="0"/>
              <a:t> ως συνώνυμο της ομηρικής ποίησης και των επών  και αυτό συνιστά  </a:t>
            </a:r>
            <a:r>
              <a:rPr lang="en-US" b="1" dirty="0" smtClean="0"/>
              <a:t>terminus </a:t>
            </a:r>
            <a:r>
              <a:rPr lang="en-US" b="1" dirty="0"/>
              <a:t>ante </a:t>
            </a:r>
            <a:r>
              <a:rPr lang="en-US" b="1" dirty="0" err="1"/>
              <a:t>quem</a:t>
            </a:r>
            <a:r>
              <a:rPr lang="en-US" dirty="0"/>
              <a:t> </a:t>
            </a:r>
            <a:r>
              <a:rPr lang="el-GR" dirty="0" smtClean="0"/>
              <a:t>για τον όρο </a:t>
            </a:r>
            <a:r>
              <a:rPr lang="el-GR" i="1" dirty="0"/>
              <a:t>κ</a:t>
            </a:r>
            <a:r>
              <a:rPr lang="el-GR" i="1" dirty="0" smtClean="0"/>
              <a:t>ύκλος</a:t>
            </a:r>
            <a:r>
              <a:rPr lang="el-GR" dirty="0" smtClean="0"/>
              <a:t>.</a:t>
            </a:r>
          </a:p>
          <a:p>
            <a:pPr algn="just"/>
            <a:r>
              <a:rPr lang="el-GR" dirty="0" smtClean="0"/>
              <a:t>Ωστόσο και στα δυο είναι πιθανόν ότι ο </a:t>
            </a:r>
            <a:r>
              <a:rPr lang="el-GR" i="1" dirty="0" smtClean="0"/>
              <a:t>κύκλος</a:t>
            </a:r>
            <a:r>
              <a:rPr lang="el-GR" dirty="0" smtClean="0"/>
              <a:t> δεν προσδιορίζει / ορίζει τα ποιήματα του επικού κύκλου σαν κάτι διακριτό από τα ομηρικά ποιήματα (</a:t>
            </a:r>
            <a:r>
              <a:rPr lang="en-US" dirty="0" smtClean="0"/>
              <a:t>Soph</a:t>
            </a:r>
            <a:r>
              <a:rPr lang="en-US" dirty="0"/>
              <a:t>. </a:t>
            </a:r>
            <a:r>
              <a:rPr lang="en-US" dirty="0" err="1"/>
              <a:t>elench</a:t>
            </a:r>
            <a:r>
              <a:rPr lang="en-US" dirty="0"/>
              <a:t>. </a:t>
            </a:r>
            <a:r>
              <a:rPr lang="en-US" dirty="0" smtClean="0"/>
              <a:t>171a7</a:t>
            </a:r>
            <a:r>
              <a:rPr lang="el-GR" dirty="0" smtClean="0"/>
              <a:t>).</a:t>
            </a:r>
            <a:endParaRPr lang="en-US" dirty="0"/>
          </a:p>
          <a:p>
            <a:pPr algn="just"/>
            <a:r>
              <a:rPr lang="el-GR" dirty="0" smtClean="0"/>
              <a:t>Στον Αριστοτέλη, η λέξη ίσως απλά να εστιάζει στην συνέχεια της αφήγησης του Τρωικού πολέμου από την αρχή ως το τέλος – μια συνέχεια η οποία, ως τέτοια, περιλαμβάνει και τον Όμηρο και τα ποιήματα του επικού κύκλου, αν και ο Αριστοτέλης ξεκάθαρα διέκρινε την </a:t>
            </a:r>
            <a:r>
              <a:rPr lang="el-GR" i="1" dirty="0" smtClean="0"/>
              <a:t>Ιλιάδα</a:t>
            </a:r>
            <a:r>
              <a:rPr lang="el-GR" dirty="0" smtClean="0"/>
              <a:t> και την </a:t>
            </a:r>
            <a:r>
              <a:rPr lang="el-GR" i="1" dirty="0" smtClean="0"/>
              <a:t>Οδύσσεια</a:t>
            </a:r>
            <a:r>
              <a:rPr lang="el-GR" dirty="0" smtClean="0"/>
              <a:t> από τη μια μεριά και τα Κύκλια Έπη από τη άλλη στην </a:t>
            </a:r>
            <a:r>
              <a:rPr lang="el-GR" i="1" dirty="0" smtClean="0"/>
              <a:t>Ποιητική</a:t>
            </a:r>
            <a:r>
              <a:rPr lang="el-GR" dirty="0" smtClean="0"/>
              <a:t> του.</a:t>
            </a:r>
          </a:p>
        </p:txBody>
      </p:sp>
    </p:spTree>
    <p:extLst>
      <p:ext uri="{BB962C8B-B14F-4D97-AF65-F5344CB8AC3E}">
        <p14:creationId xmlns:p14="http://schemas.microsoft.com/office/powerpoint/2010/main" val="4132844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solidFill>
                  <a:schemeClr val="tx1"/>
                </a:solidFill>
              </a:rPr>
              <a:t>Ο  </a:t>
            </a:r>
            <a:r>
              <a:rPr lang="el-GR" sz="3200" b="1" dirty="0">
                <a:solidFill>
                  <a:schemeClr val="tx1"/>
                </a:solidFill>
              </a:rPr>
              <a:t>ό</a:t>
            </a:r>
            <a:r>
              <a:rPr lang="el-GR" sz="3200" b="1" dirty="0" smtClean="0">
                <a:solidFill>
                  <a:schemeClr val="tx1"/>
                </a:solidFill>
              </a:rPr>
              <a:t>ρος   </a:t>
            </a:r>
            <a:r>
              <a:rPr lang="el-GR" sz="3200" b="1" i="1" dirty="0" smtClean="0">
                <a:solidFill>
                  <a:schemeClr val="tx1"/>
                </a:solidFill>
              </a:rPr>
              <a:t>κύκλος - </a:t>
            </a:r>
            <a:r>
              <a:rPr lang="en-US" sz="3200" b="1" i="1" dirty="0">
                <a:solidFill>
                  <a:schemeClr val="tx1"/>
                </a:solidFill>
              </a:rPr>
              <a:t>terminus post </a:t>
            </a:r>
            <a:r>
              <a:rPr lang="en-US" sz="3200" b="1" i="1" dirty="0" err="1">
                <a:solidFill>
                  <a:schemeClr val="tx1"/>
                </a:solidFill>
              </a:rPr>
              <a:t>quem</a:t>
            </a:r>
            <a:endParaRPr lang="el-GR" sz="3200" dirty="0">
              <a:solidFill>
                <a:schemeClr val="tx1"/>
              </a:solidFill>
            </a:endParaRPr>
          </a:p>
        </p:txBody>
      </p:sp>
      <p:sp>
        <p:nvSpPr>
          <p:cNvPr id="3" name="Θέση περιεχομένου 2"/>
          <p:cNvSpPr>
            <a:spLocks noGrp="1"/>
          </p:cNvSpPr>
          <p:nvPr>
            <p:ph idx="1"/>
          </p:nvPr>
        </p:nvSpPr>
        <p:spPr/>
        <p:txBody>
          <a:bodyPr>
            <a:normAutofit fontScale="77500" lnSpcReduction="20000"/>
          </a:bodyPr>
          <a:lstStyle/>
          <a:p>
            <a:pPr algn="just"/>
            <a:endParaRPr lang="el-GR" dirty="0" smtClean="0"/>
          </a:p>
          <a:p>
            <a:pPr algn="just"/>
            <a:r>
              <a:rPr lang="el-GR" dirty="0" smtClean="0"/>
              <a:t>Σ’ ένα τέτοιο πρώιμο στάδιο τα ποιήματα του επικού κύκλου θα είχαν πιθανότατα κρατηθεί στην αρχική τους μορφή. </a:t>
            </a:r>
          </a:p>
          <a:p>
            <a:pPr algn="just"/>
            <a:r>
              <a:rPr lang="el-GR" dirty="0" smtClean="0"/>
              <a:t>Εκδοτικές προσαρμόσεις των ποιημάτων είναι δύσκολο να θεωρήσουμε ότι έγιναν πριν την ελληνιστική εποχή με την οποία εμείς συνήθως συνδέουμε το ξεκίνημα μιας κάποιας εκδοτικής δραστηριότητας.</a:t>
            </a:r>
          </a:p>
          <a:p>
            <a:pPr algn="just"/>
            <a:r>
              <a:rPr lang="el-GR" dirty="0" smtClean="0"/>
              <a:t>Η χρήση του γενικού όρου </a:t>
            </a:r>
            <a:r>
              <a:rPr lang="el-GR" i="1" dirty="0" smtClean="0"/>
              <a:t>κυκλική ποίηση </a:t>
            </a:r>
            <a:r>
              <a:rPr lang="el-GR" dirty="0" smtClean="0"/>
              <a:t>στο επίγραμμα του Καλλίμαχου ίσως να ήταν το αποτέλεσμα της κατάληξης από μια νέα εξοικείωση με το εκδοτικό συμπίλημα των κύκλιων επών. Αυτό το επίγραμμα είναι </a:t>
            </a:r>
            <a:r>
              <a:rPr lang="en-US" b="1" dirty="0" smtClean="0"/>
              <a:t>terminus </a:t>
            </a:r>
            <a:r>
              <a:rPr lang="en-US" b="1" dirty="0"/>
              <a:t>post </a:t>
            </a:r>
            <a:r>
              <a:rPr lang="en-US" b="1" dirty="0" err="1" smtClean="0"/>
              <a:t>quem</a:t>
            </a:r>
            <a:r>
              <a:rPr lang="el-GR" b="1" dirty="0" smtClean="0"/>
              <a:t>.</a:t>
            </a:r>
          </a:p>
          <a:p>
            <a:pPr algn="just"/>
            <a:r>
              <a:rPr lang="el-GR" dirty="0" smtClean="0"/>
              <a:t>Την εποχή του Αθήναιου η αντίληψη για τον επικό κύκλο είχε διευρυνθεί τόσο ώστε να συμπεριλάβει περισσότερα έργα από έναν Τρωικό επικό κύκλο, αφού σίγουρα συμπεριελάμβανε μια </a:t>
            </a:r>
            <a:r>
              <a:rPr lang="el-GR" i="1" dirty="0" smtClean="0"/>
              <a:t>Τιτανομαχία</a:t>
            </a:r>
            <a:r>
              <a:rPr lang="el-GR" dirty="0" smtClean="0"/>
              <a:t> και μια </a:t>
            </a:r>
            <a:r>
              <a:rPr lang="el-GR" i="1" dirty="0" smtClean="0"/>
              <a:t>Θηβαΐδα</a:t>
            </a:r>
            <a:r>
              <a:rPr lang="el-GR" dirty="0" smtClean="0"/>
              <a:t>.</a:t>
            </a:r>
          </a:p>
          <a:p>
            <a:pPr algn="just"/>
            <a:r>
              <a:rPr lang="el-GR" dirty="0" smtClean="0"/>
              <a:t>Συνεπώς</a:t>
            </a:r>
            <a:r>
              <a:rPr lang="en-US" dirty="0" smtClean="0"/>
              <a:t>,</a:t>
            </a:r>
            <a:r>
              <a:rPr lang="el-GR" dirty="0" smtClean="0"/>
              <a:t> κυμαινόταν από γεγονότα που αφορούσαν τις απαρχές και σίγουρα τους πολέμους των θεών μέχρι τον Θηβαϊκό πόλεμο (</a:t>
            </a:r>
            <a:r>
              <a:rPr lang="el-GR" i="1" dirty="0" smtClean="0"/>
              <a:t>Θηβαΐδα</a:t>
            </a:r>
            <a:r>
              <a:rPr lang="el-GR" dirty="0" smtClean="0"/>
              <a:t> και ίσως τα </a:t>
            </a:r>
            <a:r>
              <a:rPr lang="el-GR" i="1" dirty="0" smtClean="0"/>
              <a:t>Οιδιπόδεια</a:t>
            </a:r>
            <a:r>
              <a:rPr lang="el-GR" dirty="0" smtClean="0"/>
              <a:t>, την </a:t>
            </a:r>
            <a:r>
              <a:rPr lang="el-GR" i="1" dirty="0" err="1" smtClean="0"/>
              <a:t>Αλκμαιονίδα</a:t>
            </a:r>
            <a:r>
              <a:rPr lang="el-GR" dirty="0" smtClean="0"/>
              <a:t> και τους </a:t>
            </a:r>
            <a:r>
              <a:rPr lang="el-GR" i="1" dirty="0" smtClean="0"/>
              <a:t>Επιγόνους</a:t>
            </a:r>
            <a:r>
              <a:rPr lang="el-GR" dirty="0" smtClean="0"/>
              <a:t>) , τον Τρωικό πόλεμο (</a:t>
            </a:r>
            <a:r>
              <a:rPr lang="el-GR" i="1" dirty="0" smtClean="0"/>
              <a:t>Κύπρια</a:t>
            </a:r>
            <a:r>
              <a:rPr lang="el-GR" dirty="0" smtClean="0"/>
              <a:t>, </a:t>
            </a:r>
            <a:r>
              <a:rPr lang="el-GR" i="1" dirty="0" smtClean="0"/>
              <a:t>Αιθιοπίδα</a:t>
            </a:r>
            <a:r>
              <a:rPr lang="el-GR" dirty="0" smtClean="0"/>
              <a:t>, </a:t>
            </a:r>
            <a:r>
              <a:rPr lang="el-GR" i="1" dirty="0" smtClean="0"/>
              <a:t>Μικρά Ιλιάδα</a:t>
            </a:r>
            <a:r>
              <a:rPr lang="el-GR" dirty="0" smtClean="0"/>
              <a:t>, </a:t>
            </a:r>
            <a:r>
              <a:rPr lang="el-GR" i="1" dirty="0" smtClean="0"/>
              <a:t>Ιλίου </a:t>
            </a:r>
            <a:r>
              <a:rPr lang="el-GR" i="1" dirty="0" err="1" smtClean="0"/>
              <a:t>Πέρσις</a:t>
            </a:r>
            <a:r>
              <a:rPr lang="el-GR" dirty="0" smtClean="0"/>
              <a:t>) όπως επίσης και τις επιστροφές των ηρώων (</a:t>
            </a:r>
            <a:r>
              <a:rPr lang="el-GR" i="1" dirty="0" smtClean="0"/>
              <a:t>Νόστο</a:t>
            </a:r>
            <a:r>
              <a:rPr lang="el-GR" dirty="0" smtClean="0"/>
              <a:t>ι) που συμμετείχαν σ’ αυτόν όπως επίσης και τα γεγονότα στη ζωή του Οδυσσέα μετά την επιστροφή του (</a:t>
            </a:r>
            <a:r>
              <a:rPr lang="el-GR" i="1" dirty="0" err="1" smtClean="0"/>
              <a:t>Τηλεγονία</a:t>
            </a:r>
            <a:r>
              <a:rPr lang="el-GR" dirty="0" smtClean="0"/>
              <a:t>).</a:t>
            </a:r>
          </a:p>
        </p:txBody>
      </p:sp>
    </p:spTree>
    <p:extLst>
      <p:ext uri="{BB962C8B-B14F-4D97-AF65-F5344CB8AC3E}">
        <p14:creationId xmlns:p14="http://schemas.microsoft.com/office/powerpoint/2010/main" val="2521348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a:bodyPr>
          <a:lstStyle/>
          <a:p>
            <a:pPr algn="ctr"/>
            <a:r>
              <a:rPr lang="el-GR" sz="4000" b="1" dirty="0"/>
              <a:t>Ο</a:t>
            </a:r>
            <a:r>
              <a:rPr lang="el-GR" sz="4000" b="1" dirty="0" smtClean="0"/>
              <a:t>  </a:t>
            </a:r>
            <a:r>
              <a:rPr lang="en-US" sz="4000" b="1" dirty="0" smtClean="0"/>
              <a:t> </a:t>
            </a:r>
            <a:r>
              <a:rPr lang="el-GR" sz="4000" b="1" dirty="0"/>
              <a:t>ό</a:t>
            </a:r>
            <a:r>
              <a:rPr lang="el-GR" sz="4000" b="1" dirty="0" smtClean="0"/>
              <a:t>ρος   </a:t>
            </a:r>
            <a:r>
              <a:rPr lang="el-GR" sz="4000" b="1" i="1" dirty="0" smtClean="0"/>
              <a:t>κύκλος</a:t>
            </a:r>
            <a:endParaRPr lang="el-GR" sz="4000" b="1" i="1" dirty="0"/>
          </a:p>
        </p:txBody>
      </p:sp>
      <p:sp>
        <p:nvSpPr>
          <p:cNvPr id="3" name="Θέση περιεχομένου 2"/>
          <p:cNvSpPr>
            <a:spLocks noGrp="1"/>
          </p:cNvSpPr>
          <p:nvPr>
            <p:ph idx="1"/>
          </p:nvPr>
        </p:nvSpPr>
        <p:spPr>
          <a:xfrm>
            <a:off x="457200" y="1124744"/>
            <a:ext cx="7643192" cy="5184576"/>
          </a:xfrm>
        </p:spPr>
        <p:txBody>
          <a:bodyPr>
            <a:normAutofit/>
          </a:bodyPr>
          <a:lstStyle/>
          <a:p>
            <a:pPr algn="just"/>
            <a:endParaRPr lang="el-GR" dirty="0" smtClean="0"/>
          </a:p>
          <a:p>
            <a:pPr algn="just"/>
            <a:r>
              <a:rPr lang="el-GR" sz="2400" dirty="0" smtClean="0"/>
              <a:t>Αφού κατέληγε με τα τελευταία γεγονότα της ζωής του τελευταίου ήρωα που επέστρεψε σπίτι του από τον Τρωικό πόλεμο, ο επικός κύκλος, με τον οποίο ο Αθήναιος ήταν εξοικειωμένος, αποτέλεσε πηγή υλικού επιλογής.</a:t>
            </a:r>
          </a:p>
          <a:p>
            <a:pPr algn="just"/>
            <a:r>
              <a:rPr lang="el-GR" sz="2400" b="1" dirty="0" smtClean="0"/>
              <a:t>Η γραπτή ποιητική εδραίωση της προφορικής παράδοσης </a:t>
            </a:r>
            <a:r>
              <a:rPr lang="el-GR" sz="2400" dirty="0" smtClean="0"/>
              <a:t>η οποία κάλυψε όλες τις φάσεις του τρωικού πολέμου (αλλά όχι όπως είμαστε σε θέση να γνωρίζουμε των υπόλοιπων  μύθων) </a:t>
            </a:r>
            <a:r>
              <a:rPr lang="el-GR" sz="2400" b="1" dirty="0" smtClean="0"/>
              <a:t>ήταν ένα πρωτότυπο παράδειγμα για μια μεγάλη μεταγενέστερη συλλογή τρωικών και λίγων έξω-τρωικών ποιημάτων κάτω από το όνομα </a:t>
            </a:r>
            <a:r>
              <a:rPr lang="el-GR" sz="2400" b="1" i="1" dirty="0" smtClean="0"/>
              <a:t>επικός κύκλος</a:t>
            </a:r>
            <a:r>
              <a:rPr lang="el-GR" sz="2400" b="1" dirty="0" smtClean="0"/>
              <a:t>. </a:t>
            </a:r>
          </a:p>
        </p:txBody>
      </p:sp>
    </p:spTree>
    <p:extLst>
      <p:ext uri="{BB962C8B-B14F-4D97-AF65-F5344CB8AC3E}">
        <p14:creationId xmlns:p14="http://schemas.microsoft.com/office/powerpoint/2010/main" val="203742864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643192" cy="1066130"/>
          </a:xfrm>
        </p:spPr>
        <p:txBody>
          <a:bodyPr>
            <a:noAutofit/>
          </a:bodyPr>
          <a:lstStyle/>
          <a:p>
            <a:pPr algn="ctr"/>
            <a:r>
              <a:rPr lang="el-GR" sz="2800" b="1" dirty="0" smtClean="0"/>
              <a:t>Ποιές   παραδόσεις   αποκλείστηκαν από   τον   επικό   κύκλο</a:t>
            </a:r>
            <a:endParaRPr lang="el-GR" sz="2800" b="1" dirty="0"/>
          </a:p>
        </p:txBody>
      </p:sp>
      <p:sp>
        <p:nvSpPr>
          <p:cNvPr id="3" name="Θέση περιεχομένου 2"/>
          <p:cNvSpPr>
            <a:spLocks noGrp="1"/>
          </p:cNvSpPr>
          <p:nvPr>
            <p:ph idx="1"/>
          </p:nvPr>
        </p:nvSpPr>
        <p:spPr/>
        <p:txBody>
          <a:bodyPr>
            <a:normAutofit/>
          </a:bodyPr>
          <a:lstStyle/>
          <a:p>
            <a:pPr algn="just"/>
            <a:endParaRPr lang="el-GR" dirty="0" smtClean="0"/>
          </a:p>
          <a:p>
            <a:pPr algn="just"/>
            <a:r>
              <a:rPr lang="el-GR" dirty="0" smtClean="0"/>
              <a:t>Η ποιητική παράδοση της </a:t>
            </a:r>
            <a:r>
              <a:rPr lang="el-GR" b="1" dirty="0" smtClean="0"/>
              <a:t>Αργοναυτικής εκστρατείας</a:t>
            </a:r>
            <a:r>
              <a:rPr lang="el-GR" dirty="0" smtClean="0"/>
              <a:t>, αν και ήταν γνωστή στα ομηρικούς αοιδούς, πιθανότατα ποτέ δεν αναφέρθηκε από τις αρχαίες πηγές ότι ανήκει στον επικό κύκλο.</a:t>
            </a:r>
          </a:p>
          <a:p>
            <a:pPr algn="just"/>
            <a:r>
              <a:rPr lang="el-GR" dirty="0" smtClean="0"/>
              <a:t>Ο επικός κύκλος δεν συμπεριέλαβε τα κατορθώματα ξεχωριστών ηρώων. </a:t>
            </a:r>
          </a:p>
          <a:p>
            <a:pPr algn="just"/>
            <a:r>
              <a:rPr lang="el-GR" dirty="0" smtClean="0"/>
              <a:t>π.χ. ο </a:t>
            </a:r>
            <a:r>
              <a:rPr lang="el-GR" b="1" dirty="0" smtClean="0"/>
              <a:t>Ηρακλής</a:t>
            </a:r>
            <a:r>
              <a:rPr lang="el-GR" dirty="0" smtClean="0"/>
              <a:t> (αν και ο Κρεώφυλος και ο Πείσανδρος είχαν γράψει ποιήματα γι’ αυτόν την αρχαϊκή εποχή όπως και ο </a:t>
            </a:r>
            <a:r>
              <a:rPr lang="el-GR" dirty="0" err="1" smtClean="0"/>
              <a:t>Πανύασις</a:t>
            </a:r>
            <a:r>
              <a:rPr lang="el-GR" dirty="0" smtClean="0"/>
              <a:t> το πρώτο μισό του 5</a:t>
            </a:r>
            <a:r>
              <a:rPr lang="el-GR" baseline="30000" dirty="0" smtClean="0"/>
              <a:t>ου</a:t>
            </a:r>
            <a:r>
              <a:rPr lang="el-GR" dirty="0" smtClean="0"/>
              <a:t> αι π. Χ.) </a:t>
            </a:r>
          </a:p>
          <a:p>
            <a:pPr algn="just"/>
            <a:r>
              <a:rPr lang="el-GR" b="1" dirty="0" smtClean="0"/>
              <a:t>Θησέας</a:t>
            </a:r>
            <a:r>
              <a:rPr lang="el-GR" dirty="0" smtClean="0"/>
              <a:t> (αν και υπήρχε </a:t>
            </a:r>
            <a:r>
              <a:rPr lang="el-GR" i="1" dirty="0" err="1" smtClean="0"/>
              <a:t>Θησηίδα</a:t>
            </a:r>
            <a:r>
              <a:rPr lang="el-GR" dirty="0" smtClean="0"/>
              <a:t>, ίσως περισσότερες από μια που συνετέθησαν ανάμεσα στο τέλος του 6</a:t>
            </a:r>
            <a:r>
              <a:rPr lang="el-GR" baseline="30000" dirty="0" smtClean="0"/>
              <a:t>ου</a:t>
            </a:r>
            <a:r>
              <a:rPr lang="el-GR" dirty="0" smtClean="0"/>
              <a:t> αι π. Χ. και στον 4</a:t>
            </a:r>
            <a:r>
              <a:rPr lang="el-GR" baseline="30000" dirty="0" smtClean="0"/>
              <a:t>ο</a:t>
            </a:r>
            <a:r>
              <a:rPr lang="el-GR" dirty="0" smtClean="0"/>
              <a:t> αι π. Χ.)</a:t>
            </a:r>
          </a:p>
          <a:p>
            <a:endParaRPr lang="el-GR" dirty="0" smtClean="0"/>
          </a:p>
          <a:p>
            <a:endParaRPr lang="el-GR" dirty="0"/>
          </a:p>
        </p:txBody>
      </p:sp>
    </p:spTree>
    <p:extLst>
      <p:ext uri="{BB962C8B-B14F-4D97-AF65-F5344CB8AC3E}">
        <p14:creationId xmlns:p14="http://schemas.microsoft.com/office/powerpoint/2010/main" val="4768846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7787208" cy="1080120"/>
          </a:xfrm>
        </p:spPr>
        <p:txBody>
          <a:bodyPr>
            <a:noAutofit/>
          </a:bodyPr>
          <a:lstStyle/>
          <a:p>
            <a:pPr algn="ctr"/>
            <a:r>
              <a:rPr lang="el-GR" sz="2800" b="1" dirty="0"/>
              <a:t>Ο</a:t>
            </a:r>
            <a:r>
              <a:rPr lang="el-GR" sz="2800" b="1" dirty="0" smtClean="0"/>
              <a:t>    τρόπος   που   αντιμετώπισε   ο Ηρόδοτος   και   ο   Αριστοτέλης   τον   όρο    </a:t>
            </a:r>
            <a:r>
              <a:rPr lang="el-GR" sz="2800" b="1" i="1" dirty="0" smtClean="0"/>
              <a:t>κύκλος</a:t>
            </a:r>
            <a:endParaRPr lang="el-GR" sz="2800" b="1" i="1" dirty="0"/>
          </a:p>
        </p:txBody>
      </p:sp>
      <p:sp>
        <p:nvSpPr>
          <p:cNvPr id="3" name="Θέση περιεχομένου 2"/>
          <p:cNvSpPr>
            <a:spLocks noGrp="1"/>
          </p:cNvSpPr>
          <p:nvPr>
            <p:ph idx="1"/>
          </p:nvPr>
        </p:nvSpPr>
        <p:spPr>
          <a:xfrm>
            <a:off x="457200" y="1412776"/>
            <a:ext cx="7859216" cy="4713387"/>
          </a:xfrm>
        </p:spPr>
        <p:txBody>
          <a:bodyPr>
            <a:normAutofit fontScale="92500" lnSpcReduction="10000"/>
          </a:bodyPr>
          <a:lstStyle/>
          <a:p>
            <a:pPr algn="just"/>
            <a:endParaRPr lang="el-GR" dirty="0" smtClean="0"/>
          </a:p>
          <a:p>
            <a:pPr algn="just"/>
            <a:r>
              <a:rPr lang="el-GR" dirty="0" smtClean="0"/>
              <a:t>Είτε κάποιος δει τον επικό κύκλο σαν μια συλλογή επικών ποιημάτων ή σαν μια αναγνωστική λίστα αρχαίων μύθων, ο σχεδιασμός του και το πρότυπό  του  είναι λίγο πολύ σε αρμονία με την </a:t>
            </a:r>
            <a:r>
              <a:rPr lang="el-GR" dirty="0" err="1" smtClean="0"/>
              <a:t>ηροδότεια</a:t>
            </a:r>
            <a:r>
              <a:rPr lang="el-GR" dirty="0" smtClean="0"/>
              <a:t> μεταφορά του όρου </a:t>
            </a:r>
            <a:r>
              <a:rPr lang="el-GR" i="1" dirty="0" smtClean="0"/>
              <a:t>κύκλος</a:t>
            </a:r>
            <a:r>
              <a:rPr lang="el-GR" dirty="0" smtClean="0"/>
              <a:t> </a:t>
            </a:r>
            <a:r>
              <a:rPr lang="en-US" dirty="0" smtClean="0"/>
              <a:t>1.207.2.128</a:t>
            </a:r>
            <a:r>
              <a:rPr lang="el-GR" dirty="0" smtClean="0"/>
              <a:t>. Αυτή η μεταφορά έχει μεταφέρει/εκφράσει την ιδέα ενός  μη-ανοικτού /κλειστού κύκλου (αυτό σημαίνει: μη ανοιχτός στην διεύρυνση και στις απροσδόκητες εξελίξεις και έτσι έχει αποκτήσει μια προσδοκώμενη πληρότητα).</a:t>
            </a:r>
          </a:p>
          <a:p>
            <a:pPr algn="just"/>
            <a:r>
              <a:rPr lang="el-GR" dirty="0" smtClean="0"/>
              <a:t>Αυτό προϋπέθετε μια ιδεολογική ερμηνεία ιστορικών γεγονότων σαν να συνδέονται το ένα με το άλλο σύμφωνα με ένα προβλέψιμο πρότυπο, πράγμα που θυμίζει την άποψη του Αριστοτέλη σχετικά με την τέλεια δράση της τραγωδίας. Η τραγωδία του Αριστοτέλη όπως και ο κύκλος του Ηροδότου πρέπει  να ερμηνευτεί </a:t>
            </a:r>
            <a:r>
              <a:rPr lang="el-GR" b="1" u="sng" dirty="0" smtClean="0"/>
              <a:t>ως ένα </a:t>
            </a:r>
            <a:r>
              <a:rPr lang="el-GR" b="1" u="sng" dirty="0"/>
              <a:t>πρότυπο </a:t>
            </a:r>
            <a:r>
              <a:rPr lang="el-GR" b="1" u="sng" dirty="0" smtClean="0"/>
              <a:t>της ανάβασης  </a:t>
            </a:r>
            <a:r>
              <a:rPr lang="el-GR" b="1" u="sng" dirty="0"/>
              <a:t>στη μέγιστη ισχύ και </a:t>
            </a:r>
            <a:r>
              <a:rPr lang="el-GR" b="1" u="sng" dirty="0" smtClean="0"/>
              <a:t>της επακόλουθης  πτώσης και πρέπει να έχει αρχή και τέλος.</a:t>
            </a:r>
          </a:p>
        </p:txBody>
      </p:sp>
    </p:spTree>
    <p:extLst>
      <p:ext uri="{BB962C8B-B14F-4D97-AF65-F5344CB8AC3E}">
        <p14:creationId xmlns:p14="http://schemas.microsoft.com/office/powerpoint/2010/main" val="255903253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noAutofit/>
          </a:bodyPr>
          <a:lstStyle/>
          <a:p>
            <a:pPr algn="ctr"/>
            <a:r>
              <a:rPr lang="el-GR" sz="3200" b="1" dirty="0"/>
              <a:t>Ο</a:t>
            </a:r>
            <a:r>
              <a:rPr lang="el-GR" sz="3200" b="1" dirty="0" smtClean="0"/>
              <a:t>  κύκλος ως </a:t>
            </a:r>
            <a:r>
              <a:rPr lang="el-GR" sz="3200" b="1" i="1" dirty="0" smtClean="0"/>
              <a:t>ακολουθία πραγμάτων</a:t>
            </a:r>
            <a:endParaRPr lang="el-GR" sz="3200" b="1" i="1" dirty="0"/>
          </a:p>
        </p:txBody>
      </p:sp>
      <p:sp>
        <p:nvSpPr>
          <p:cNvPr id="3" name="Θέση περιεχομένου 2"/>
          <p:cNvSpPr>
            <a:spLocks noGrp="1"/>
          </p:cNvSpPr>
          <p:nvPr>
            <p:ph idx="1"/>
          </p:nvPr>
        </p:nvSpPr>
        <p:spPr>
          <a:xfrm>
            <a:off x="457200" y="1556792"/>
            <a:ext cx="7787208" cy="4569371"/>
          </a:xfrm>
        </p:spPr>
        <p:txBody>
          <a:bodyPr>
            <a:normAutofit fontScale="92500" lnSpcReduction="20000"/>
          </a:bodyPr>
          <a:lstStyle/>
          <a:p>
            <a:endParaRPr lang="el-GR" dirty="0" smtClean="0"/>
          </a:p>
          <a:p>
            <a:pPr algn="just"/>
            <a:r>
              <a:rPr lang="el-GR" dirty="0" smtClean="0"/>
              <a:t>Δεν είμαστε βέβαιοι ότι ο Επικός Κύκλος απέκτησε το όνομά του αρχικά,  επειδή θύμιζε τον κύκλο ως μια πρότυπη ακολουθία γεγονότων, αλλά αυτό θα πρέπει να έγινε αργά ή γρήγορα η επικρατούσα ιδέα ή μια από τις πιθανές ιδέες σχετικά με τον όρο </a:t>
            </a:r>
            <a:r>
              <a:rPr lang="el-GR" i="1" dirty="0" smtClean="0"/>
              <a:t>επικός κύκλος</a:t>
            </a:r>
            <a:r>
              <a:rPr lang="el-GR" dirty="0" smtClean="0"/>
              <a:t>.</a:t>
            </a:r>
          </a:p>
          <a:p>
            <a:pPr algn="just"/>
            <a:r>
              <a:rPr lang="el-GR" dirty="0" smtClean="0"/>
              <a:t>Μια επιβεβαίωση αυτής της κατεύθυνσης προέρχεται από τον τρόπο με τον οποίο ο Πρόκλος παρουσιάζει την κυκλικότητα του επικού κύκλου με τους όρους της </a:t>
            </a:r>
            <a:r>
              <a:rPr lang="el-GR" i="1" dirty="0" smtClean="0"/>
              <a:t>ακολουθίας πραγμάτων </a:t>
            </a:r>
            <a:r>
              <a:rPr lang="en-US" i="1" dirty="0" smtClean="0"/>
              <a:t> </a:t>
            </a:r>
            <a:r>
              <a:rPr lang="en-US" dirty="0"/>
              <a:t>(ap. Phot. Bibl. </a:t>
            </a:r>
            <a:r>
              <a:rPr lang="en-US" dirty="0" smtClean="0"/>
              <a:t>319a</a:t>
            </a:r>
            <a:r>
              <a:rPr lang="el-GR" dirty="0" smtClean="0"/>
              <a:t>)</a:t>
            </a:r>
            <a:endParaRPr lang="en-US" dirty="0"/>
          </a:p>
          <a:p>
            <a:pPr algn="just"/>
            <a:r>
              <a:rPr lang="el-GR" u="sng" dirty="0" smtClean="0"/>
              <a:t>Ο όρος </a:t>
            </a:r>
            <a:r>
              <a:rPr lang="el-GR" i="1" u="sng" dirty="0" smtClean="0"/>
              <a:t>ακολουθία</a:t>
            </a:r>
            <a:r>
              <a:rPr lang="el-GR" u="sng" dirty="0" smtClean="0"/>
              <a:t> τονίζει την ιδέα μιας  συνέχειας χωρίς ουσιώδη κενά / διακοπές</a:t>
            </a:r>
            <a:r>
              <a:rPr lang="en-US" u="sng" dirty="0" smtClean="0"/>
              <a:t>, </a:t>
            </a:r>
            <a:r>
              <a:rPr lang="el-GR" u="sng" dirty="0" smtClean="0"/>
              <a:t> χωρίς  επικαλύψεις και </a:t>
            </a:r>
            <a:r>
              <a:rPr lang="el-GR" u="sng" dirty="0"/>
              <a:t>χ</a:t>
            </a:r>
            <a:r>
              <a:rPr lang="el-GR" u="sng" dirty="0" smtClean="0"/>
              <a:t>ωρίς αντιθέσεις  ανάμεσα στα γεγονότα που εξιστορούνται.</a:t>
            </a:r>
            <a:endParaRPr lang="en-US" u="sng" dirty="0"/>
          </a:p>
          <a:p>
            <a:pPr algn="just"/>
            <a:r>
              <a:rPr lang="el-GR" dirty="0" smtClean="0"/>
              <a:t>Ο ίδιος ο Πρόκλος εμφατικά τονίζει την ιδέα της συνέχειας με μια εισαγωγική φράση σε κάθε περίληψη, η οποία υπενθυμίζει ότι το ποίημα διαδέχεται το ένα το άλλο (</a:t>
            </a:r>
            <a:r>
              <a:rPr lang="el-GR" i="1" dirty="0" smtClean="0"/>
              <a:t>στη συνέχεια</a:t>
            </a:r>
            <a:r>
              <a:rPr lang="el-GR" dirty="0" smtClean="0"/>
              <a:t>).</a:t>
            </a:r>
          </a:p>
        </p:txBody>
      </p:sp>
    </p:spTree>
    <p:extLst>
      <p:ext uri="{BB962C8B-B14F-4D97-AF65-F5344CB8AC3E}">
        <p14:creationId xmlns:p14="http://schemas.microsoft.com/office/powerpoint/2010/main" val="176072398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400" b="1" dirty="0" smtClean="0"/>
              <a:t>Η  συνέχεια ήταν χαρακτηριστικό και των ξεχωριστών ποιημάτων που αργότερα    προστέθηκαν   σ’ αυτή την συλλογή; </a:t>
            </a:r>
            <a:endParaRPr lang="el-GR" sz="2400" b="1" dirty="0"/>
          </a:p>
        </p:txBody>
      </p:sp>
      <p:sp>
        <p:nvSpPr>
          <p:cNvPr id="3" name="Θέση περιεχομένου 2"/>
          <p:cNvSpPr>
            <a:spLocks noGrp="1"/>
          </p:cNvSpPr>
          <p:nvPr>
            <p:ph idx="1"/>
          </p:nvPr>
        </p:nvSpPr>
        <p:spPr/>
        <p:txBody>
          <a:bodyPr>
            <a:normAutofit fontScale="92500" lnSpcReduction="20000"/>
          </a:bodyPr>
          <a:lstStyle/>
          <a:p>
            <a:pPr algn="just"/>
            <a:endParaRPr lang="el-GR" dirty="0" smtClean="0"/>
          </a:p>
          <a:p>
            <a:pPr algn="just"/>
            <a:r>
              <a:rPr lang="el-GR" dirty="0" smtClean="0"/>
              <a:t>Ναι, όχι όμως όπως συνέβη με τον Πρόκλο που έδειξε εμμονή για να διασφαλίσει τη συνέχεια του επικού κύκλου.</a:t>
            </a:r>
          </a:p>
          <a:p>
            <a:pPr algn="just"/>
            <a:r>
              <a:rPr lang="el-GR" u="sng" dirty="0" smtClean="0"/>
              <a:t>Έχουμε ενδείξεις ότι η συνέχεια των γεγονότων σε κάποια εκδοχή των ποιημάτων του επικού κύκλου ήταν λιγότερο ακριβής απ’ ό, τι η αφήγηση  στις περιλήψεις του Πρόκλου.</a:t>
            </a:r>
          </a:p>
          <a:p>
            <a:pPr algn="just"/>
            <a:r>
              <a:rPr lang="el-GR" dirty="0" smtClean="0"/>
              <a:t>Ο Αριστοτέλης φαίνεται να είχε διαβάσει μια </a:t>
            </a:r>
            <a:r>
              <a:rPr lang="el-GR" i="1" dirty="0" smtClean="0"/>
              <a:t>Μικρά Ιλιάδα </a:t>
            </a:r>
            <a:r>
              <a:rPr lang="el-GR" dirty="0" smtClean="0"/>
              <a:t>που περιελάμβανε επεισόδια (δυνητικά τραγωδίες, σύμφωνα με την δική του οπτική) τα οποία για μας αποτελούν κομμάτια της </a:t>
            </a:r>
            <a:r>
              <a:rPr lang="el-GR" i="1" dirty="0" smtClean="0"/>
              <a:t>Ιλίου </a:t>
            </a:r>
            <a:r>
              <a:rPr lang="el-GR" i="1" dirty="0" err="1" smtClean="0"/>
              <a:t>Πέρσιδος</a:t>
            </a:r>
            <a:r>
              <a:rPr lang="el-GR" dirty="0" smtClean="0"/>
              <a:t>.</a:t>
            </a:r>
          </a:p>
          <a:p>
            <a:pPr algn="just"/>
            <a:r>
              <a:rPr lang="el-GR" b="1" dirty="0" smtClean="0"/>
              <a:t>Παυσανίας</a:t>
            </a:r>
            <a:r>
              <a:rPr lang="el-GR" dirty="0" smtClean="0"/>
              <a:t>: Στην περιγραφή μιας σειράς πινάκων που αφορούσαν την πτώση της Τροίας βασίζει την ερμηνεία του για τις εικόνες στην αφήγηση της </a:t>
            </a:r>
            <a:r>
              <a:rPr lang="el-GR" i="1" dirty="0" smtClean="0"/>
              <a:t>Ιλίου </a:t>
            </a:r>
            <a:r>
              <a:rPr lang="el-GR" i="1" dirty="0" err="1" smtClean="0"/>
              <a:t>Πέρσιδος</a:t>
            </a:r>
            <a:r>
              <a:rPr lang="el-GR" i="1" dirty="0" smtClean="0"/>
              <a:t> </a:t>
            </a:r>
            <a:r>
              <a:rPr lang="el-GR" dirty="0" smtClean="0"/>
              <a:t>του Λέσχη (</a:t>
            </a:r>
            <a:r>
              <a:rPr lang="el-GR" i="1" dirty="0" smtClean="0"/>
              <a:t>Λέσχης εν Ιλίου </a:t>
            </a:r>
            <a:r>
              <a:rPr lang="el-GR" i="1" dirty="0" err="1" smtClean="0"/>
              <a:t>Περσιδι</a:t>
            </a:r>
            <a:r>
              <a:rPr lang="el-GR" dirty="0" smtClean="0"/>
              <a:t>) -  μια φράση η οποία, αν και δεν υπάρχει κάποια γνωστή απόδοση της </a:t>
            </a:r>
            <a:r>
              <a:rPr lang="el-GR" i="1" dirty="0" smtClean="0"/>
              <a:t>Ιλίου </a:t>
            </a:r>
            <a:r>
              <a:rPr lang="el-GR" i="1" dirty="0" err="1" smtClean="0"/>
              <a:t>Πέρσιδος</a:t>
            </a:r>
            <a:r>
              <a:rPr lang="el-GR" i="1" dirty="0" smtClean="0"/>
              <a:t> </a:t>
            </a:r>
            <a:r>
              <a:rPr lang="el-GR" dirty="0" smtClean="0"/>
              <a:t>στον Λέσχη – φαίνεται να εστιάζει σε ένα κομμάτι της </a:t>
            </a:r>
            <a:r>
              <a:rPr lang="el-GR" i="1" dirty="0" smtClean="0"/>
              <a:t>Μικράς Ιλιάδας </a:t>
            </a:r>
            <a:r>
              <a:rPr lang="el-GR" dirty="0" smtClean="0"/>
              <a:t>του  Λέσχη που ασχολείται με την καταστροφή της Τροίας.</a:t>
            </a:r>
          </a:p>
        </p:txBody>
      </p:sp>
    </p:spTree>
    <p:extLst>
      <p:ext uri="{BB962C8B-B14F-4D97-AF65-F5344CB8AC3E}">
        <p14:creationId xmlns:p14="http://schemas.microsoft.com/office/powerpoint/2010/main" val="409078510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t>Επικαλύψεις – επαναλήψεις ανάμεσα στα κύκλια έπη</a:t>
            </a:r>
            <a:endParaRPr lang="el-GR" sz="3200" b="1" dirty="0"/>
          </a:p>
        </p:txBody>
      </p:sp>
      <p:sp>
        <p:nvSpPr>
          <p:cNvPr id="3" name="Θέση περιεχομένου 2"/>
          <p:cNvSpPr>
            <a:spLocks noGrp="1"/>
          </p:cNvSpPr>
          <p:nvPr>
            <p:ph idx="1"/>
          </p:nvPr>
        </p:nvSpPr>
        <p:spPr/>
        <p:txBody>
          <a:bodyPr>
            <a:normAutofit fontScale="92500" lnSpcReduction="10000"/>
          </a:bodyPr>
          <a:lstStyle/>
          <a:p>
            <a:pPr algn="just"/>
            <a:r>
              <a:rPr lang="el-GR" dirty="0" smtClean="0"/>
              <a:t>1. Ο Μενέλαος που του πέφτει το ξίφος του, όταν αντικρίζει ξανά το γυμνό στήθος της Ελένης.</a:t>
            </a:r>
          </a:p>
          <a:p>
            <a:pPr algn="just"/>
            <a:r>
              <a:rPr lang="el-GR" dirty="0" smtClean="0"/>
              <a:t>2. Ο Νεοπτόλεμος που παίρνει την Ανδρομάχη σαν αιχμάλωτη και σκοτώνει τον </a:t>
            </a:r>
            <a:r>
              <a:rPr lang="el-GR" dirty="0" err="1" smtClean="0"/>
              <a:t>Αστυάνακτα</a:t>
            </a:r>
            <a:r>
              <a:rPr lang="el-GR" dirty="0" smtClean="0"/>
              <a:t>. </a:t>
            </a:r>
          </a:p>
          <a:p>
            <a:pPr algn="just"/>
            <a:r>
              <a:rPr lang="el-GR" dirty="0" smtClean="0"/>
              <a:t>1+2: </a:t>
            </a:r>
            <a:r>
              <a:rPr lang="el-GR" b="1" u="sng" dirty="0" smtClean="0"/>
              <a:t>Αναφέρονται σαν να ανήκουν στην </a:t>
            </a:r>
            <a:r>
              <a:rPr lang="el-GR" b="1" i="1" u="sng" dirty="0" smtClean="0"/>
              <a:t>Μικρά Ιλιάδα </a:t>
            </a:r>
            <a:r>
              <a:rPr lang="el-GR" b="1" u="sng" dirty="0" smtClean="0"/>
              <a:t>αλλά εκτιμάται ότι  είναι κομμάτι της </a:t>
            </a:r>
            <a:r>
              <a:rPr lang="el-GR" b="1" i="1" u="sng" dirty="0" smtClean="0"/>
              <a:t>Ιλίου </a:t>
            </a:r>
            <a:r>
              <a:rPr lang="el-GR" b="1" i="1" u="sng" dirty="0" err="1" smtClean="0"/>
              <a:t>Πέρσιδος</a:t>
            </a:r>
            <a:r>
              <a:rPr lang="el-GR" b="1" u="sng" dirty="0" smtClean="0"/>
              <a:t>.</a:t>
            </a:r>
          </a:p>
          <a:p>
            <a:pPr algn="just"/>
            <a:r>
              <a:rPr lang="el-GR" dirty="0" smtClean="0"/>
              <a:t>Σίγουρα, υπήρχαν επαναλήψεις στα ποιήματα του επικού κύκλου. Π.χ. </a:t>
            </a:r>
            <a:r>
              <a:rPr lang="el-GR" i="1" dirty="0" smtClean="0"/>
              <a:t>Κύπρια</a:t>
            </a:r>
            <a:r>
              <a:rPr lang="el-GR" dirty="0" smtClean="0"/>
              <a:t> και </a:t>
            </a:r>
            <a:r>
              <a:rPr lang="el-GR" i="1" dirty="0" smtClean="0"/>
              <a:t>Ιλιάδα</a:t>
            </a:r>
            <a:r>
              <a:rPr lang="el-GR" dirty="0" smtClean="0"/>
              <a:t> περιλαμβάνουν έναν κατάλογο των Τρώων.</a:t>
            </a:r>
          </a:p>
          <a:p>
            <a:pPr algn="just"/>
            <a:r>
              <a:rPr lang="el-GR" dirty="0" smtClean="0"/>
              <a:t>Η περίληψη του Πρόκλου αναφέρει ότι οι Τρώες συζητούσαν να αποδεχτούν τον Δούρειο Ίππο και στο τέλος της </a:t>
            </a:r>
            <a:r>
              <a:rPr lang="el-GR" i="1" dirty="0" smtClean="0"/>
              <a:t>Μικράς Ιλιάδας </a:t>
            </a:r>
            <a:r>
              <a:rPr lang="el-GR" dirty="0" smtClean="0"/>
              <a:t>και στο ξεκίνημα της </a:t>
            </a:r>
            <a:r>
              <a:rPr lang="el-GR" i="1" dirty="0" smtClean="0"/>
              <a:t>Ιλίου </a:t>
            </a:r>
            <a:r>
              <a:rPr lang="el-GR" i="1" dirty="0" err="1" smtClean="0"/>
              <a:t>Πέρσιδος</a:t>
            </a:r>
            <a:r>
              <a:rPr lang="el-GR" dirty="0" smtClean="0"/>
              <a:t>. </a:t>
            </a:r>
          </a:p>
          <a:p>
            <a:pPr algn="just"/>
            <a:r>
              <a:rPr lang="el-GR" b="1" u="sng" dirty="0" smtClean="0"/>
              <a:t>Ορισμένες από αυτές τις επαναλήψεις ήταν επίσης αντιφατικές</a:t>
            </a:r>
            <a:r>
              <a:rPr lang="el-GR" dirty="0" smtClean="0"/>
              <a:t>: η Πολυξένη πέθανε από πληγές που προκλήθηκαν από τον Οδυσσέα και ο Διομήδης κατά τη διάρκεια της πτώσης της Τροίας σύμφωνα με τα </a:t>
            </a:r>
            <a:r>
              <a:rPr lang="el-GR" i="1" dirty="0" smtClean="0"/>
              <a:t>Κύπρια</a:t>
            </a:r>
            <a:r>
              <a:rPr lang="el-GR" dirty="0" smtClean="0"/>
              <a:t>, αλλά στην περίληψη του Πρόκλου για την </a:t>
            </a:r>
            <a:r>
              <a:rPr lang="el-GR" i="1" dirty="0" smtClean="0"/>
              <a:t>Ιλίου </a:t>
            </a:r>
            <a:r>
              <a:rPr lang="el-GR" i="1" dirty="0" err="1" smtClean="0"/>
              <a:t>Πέρσιν</a:t>
            </a:r>
            <a:r>
              <a:rPr lang="el-GR" dirty="0" smtClean="0"/>
              <a:t>, η Πολυξένη σκοτώθηκε στον τάφο του Αχιλλέα. </a:t>
            </a:r>
            <a:endParaRPr lang="en-US" dirty="0"/>
          </a:p>
        </p:txBody>
      </p:sp>
    </p:spTree>
    <p:extLst>
      <p:ext uri="{BB962C8B-B14F-4D97-AF65-F5344CB8AC3E}">
        <p14:creationId xmlns:p14="http://schemas.microsoft.com/office/powerpoint/2010/main" val="30734670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7715200" cy="1116360"/>
          </a:xfrm>
        </p:spPr>
        <p:txBody>
          <a:bodyPr>
            <a:noAutofit/>
          </a:bodyPr>
          <a:lstStyle/>
          <a:p>
            <a:pPr algn="ctr"/>
            <a:r>
              <a:rPr lang="el-GR" sz="2400" b="1" dirty="0"/>
              <a:t>Ο</a:t>
            </a:r>
            <a:r>
              <a:rPr lang="el-GR" sz="2400" b="1" dirty="0" smtClean="0"/>
              <a:t>   Πρόκλος   δεν   παρουσιάζει   καμία    αντίθεση   ανάμεσα   στα   έργα    του    επικού   κύκλου</a:t>
            </a:r>
            <a:endParaRPr lang="el-GR" sz="2400" b="1" dirty="0"/>
          </a:p>
        </p:txBody>
      </p:sp>
      <p:sp>
        <p:nvSpPr>
          <p:cNvPr id="3" name="Θέση περιεχομένου 2"/>
          <p:cNvSpPr>
            <a:spLocks noGrp="1"/>
          </p:cNvSpPr>
          <p:nvPr>
            <p:ph idx="1"/>
          </p:nvPr>
        </p:nvSpPr>
        <p:spPr>
          <a:xfrm>
            <a:off x="539552" y="1484784"/>
            <a:ext cx="7704856" cy="4896544"/>
          </a:xfrm>
        </p:spPr>
        <p:txBody>
          <a:bodyPr>
            <a:normAutofit fontScale="92500"/>
          </a:bodyPr>
          <a:lstStyle/>
          <a:p>
            <a:pPr algn="just"/>
            <a:r>
              <a:rPr lang="el-GR" b="1" u="sng" dirty="0" smtClean="0"/>
              <a:t>Αν και υπάρχουν αρκετοί υπαινιγμοί για διαφορές και αντιφάσεις ανάμεσα στα αυθεντικά επικά ποιήματα, η περίληψη του Πρόκλου για τον επικό κύκλο δεν παρουσιάζει καμία αντίθεση για τα γεγονότα που περιλαμβάνει</a:t>
            </a:r>
            <a:r>
              <a:rPr lang="el-GR" dirty="0" smtClean="0"/>
              <a:t>. π.χ. η αντίθεση αναφορικά με το δρόμο που πήραν ο </a:t>
            </a:r>
            <a:r>
              <a:rPr lang="el-GR" dirty="0" err="1" smtClean="0"/>
              <a:t>Πάρης</a:t>
            </a:r>
            <a:r>
              <a:rPr lang="el-GR" dirty="0" smtClean="0"/>
              <a:t> και η Ελένη για να πάνε στην Τροία (παράκαμψη στη Σιδώνα, όπως η </a:t>
            </a:r>
            <a:r>
              <a:rPr lang="el-GR" i="1" dirty="0" smtClean="0"/>
              <a:t>Ιλιάδα</a:t>
            </a:r>
            <a:r>
              <a:rPr lang="el-GR" dirty="0" smtClean="0"/>
              <a:t> ή ευθύ ταξίδι από την Σπάρτη στην Τροία όπως περιγράφεται στα </a:t>
            </a:r>
            <a:r>
              <a:rPr lang="el-GR" i="1" dirty="0" smtClean="0"/>
              <a:t>Κύπρια</a:t>
            </a:r>
            <a:r>
              <a:rPr lang="el-GR" dirty="0" smtClean="0"/>
              <a:t> σύμφωνα με τον Ηρόδοτο;)  απουσιάζει παντελώς από την περίληψη του Πρόκλου. -  απόσπασμα 5 της </a:t>
            </a:r>
            <a:r>
              <a:rPr lang="el-GR" i="1" dirty="0" err="1" smtClean="0"/>
              <a:t>Αιθιοπίδας</a:t>
            </a:r>
            <a:r>
              <a:rPr lang="el-GR" dirty="0" smtClean="0"/>
              <a:t>: ο Αίαντας αυτοκτονεί αλλά στην περίληψη του Πρόκλου για την </a:t>
            </a:r>
            <a:r>
              <a:rPr lang="el-GR" i="1" dirty="0" smtClean="0"/>
              <a:t>Αιθιοπίδα</a:t>
            </a:r>
            <a:r>
              <a:rPr lang="el-GR" dirty="0" smtClean="0"/>
              <a:t> μιλά μόνο για τη διαμάχη Οδυσσέα – Αίαντα για τα όπλα του Αχιλλέα, ενώ η </a:t>
            </a:r>
            <a:r>
              <a:rPr lang="el-GR" i="1" dirty="0" smtClean="0"/>
              <a:t>Μικρά Ιλιάδα</a:t>
            </a:r>
            <a:r>
              <a:rPr lang="el-GR" dirty="0" smtClean="0"/>
              <a:t> αφηγείται και τα δυο και τη μάχη και την αυτοκτονία του Αίαντα.</a:t>
            </a:r>
          </a:p>
          <a:p>
            <a:pPr algn="just"/>
            <a:r>
              <a:rPr lang="el-GR" dirty="0" smtClean="0"/>
              <a:t>Ο Πρόκλος απάλειψε κάποια επανάληψη ή η επανάληψη είχε ήδη απαλειφθεί προηγουμένως π.χ. όταν η σύνταξη του επικού κύκλου είχε κανονιστεί;</a:t>
            </a:r>
          </a:p>
        </p:txBody>
      </p:sp>
    </p:spTree>
    <p:extLst>
      <p:ext uri="{BB962C8B-B14F-4D97-AF65-F5344CB8AC3E}">
        <p14:creationId xmlns:p14="http://schemas.microsoft.com/office/powerpoint/2010/main" val="26372379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332656"/>
            <a:ext cx="8229600" cy="1143000"/>
          </a:xfrm>
        </p:spPr>
        <p:txBody>
          <a:bodyPr>
            <a:normAutofit/>
          </a:bodyPr>
          <a:lstStyle/>
          <a:p>
            <a:pPr algn="ctr"/>
            <a:r>
              <a:rPr lang="el-GR" sz="2400" b="1" dirty="0" smtClean="0"/>
              <a:t>Ποιος   ήταν υπεύθυνος για την τελεία  συνέχεια και έλλειψη αντιθέσεων του επικού κύκλου</a:t>
            </a:r>
            <a:r>
              <a:rPr lang="el-GR" sz="3600" b="1" dirty="0" smtClean="0"/>
              <a:t>;</a:t>
            </a:r>
            <a:endParaRPr lang="el-GR" sz="3600" b="1" dirty="0"/>
          </a:p>
        </p:txBody>
      </p:sp>
      <p:sp>
        <p:nvSpPr>
          <p:cNvPr id="3" name="Θέση περιεχομένου 2"/>
          <p:cNvSpPr>
            <a:spLocks noGrp="1"/>
          </p:cNvSpPr>
          <p:nvPr>
            <p:ph idx="1"/>
          </p:nvPr>
        </p:nvSpPr>
        <p:spPr>
          <a:xfrm>
            <a:off x="457200" y="1600200"/>
            <a:ext cx="7571184" cy="4781128"/>
          </a:xfrm>
        </p:spPr>
        <p:txBody>
          <a:bodyPr>
            <a:normAutofit/>
          </a:bodyPr>
          <a:lstStyle/>
          <a:p>
            <a:pPr algn="just"/>
            <a:r>
              <a:rPr lang="el-GR" dirty="0" smtClean="0"/>
              <a:t>Δεν μπορούμε να είμαστε βέβαιοι.</a:t>
            </a:r>
          </a:p>
          <a:p>
            <a:pPr algn="just"/>
            <a:r>
              <a:rPr lang="el-GR" dirty="0" smtClean="0"/>
              <a:t>Είμαστε σίγουροι όμως ότι </a:t>
            </a:r>
            <a:r>
              <a:rPr lang="el-GR" b="1" dirty="0" smtClean="0"/>
              <a:t>οι ραψωδοί που πρώτοι ανέλαβαν να ενώσουν μαζί τα θέματα των εκτελέσεών τους από τα διάφορα έπη ξεκίνησαν αυτήν την εργασία</a:t>
            </a:r>
            <a:r>
              <a:rPr lang="el-GR" dirty="0" smtClean="0"/>
              <a:t>, η οποία  ολοκληρώθηκε από τους γραμματικούς, οι οποίοι τοποθέτησαν μαζί τον επικό κύκλο τον 4</a:t>
            </a:r>
            <a:r>
              <a:rPr lang="el-GR" baseline="30000" dirty="0" smtClean="0"/>
              <a:t>ο</a:t>
            </a:r>
            <a:r>
              <a:rPr lang="el-GR" dirty="0" smtClean="0"/>
              <a:t> αι π. Χ. και από τους εκδότες της ελληνιστικής εποχής ή από τον Πρόκλο και τους υπόλοιπους γραμματικούς, οι οποίοι έκαναν επιτομή των αυθεντικών ποιημάτων σε πεζό λόγο.</a:t>
            </a:r>
          </a:p>
        </p:txBody>
      </p:sp>
    </p:spTree>
    <p:extLst>
      <p:ext uri="{BB962C8B-B14F-4D97-AF65-F5344CB8AC3E}">
        <p14:creationId xmlns:p14="http://schemas.microsoft.com/office/powerpoint/2010/main" val="3989684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994122"/>
          </a:xfrm>
        </p:spPr>
        <p:txBody>
          <a:bodyPr>
            <a:noAutofit/>
          </a:bodyPr>
          <a:lstStyle/>
          <a:p>
            <a:pPr algn="ctr"/>
            <a:r>
              <a:rPr lang="el-GR" sz="2800" b="1" dirty="0" smtClean="0"/>
              <a:t>Η  σύνδεση  </a:t>
            </a:r>
            <a:r>
              <a:rPr lang="el-GR" sz="2800" b="1" dirty="0"/>
              <a:t>τ</a:t>
            </a:r>
            <a:r>
              <a:rPr lang="el-GR" sz="2800" b="1" dirty="0" smtClean="0"/>
              <a:t>ων  ποιημάτων  του  </a:t>
            </a:r>
            <a:r>
              <a:rPr lang="el-GR" sz="2800" b="1" dirty="0"/>
              <a:t>ε</a:t>
            </a:r>
            <a:r>
              <a:rPr lang="el-GR" sz="2800" b="1" dirty="0" smtClean="0"/>
              <a:t>πικού  </a:t>
            </a:r>
            <a:r>
              <a:rPr lang="el-GR" sz="2800" b="1" dirty="0"/>
              <a:t>κ</a:t>
            </a:r>
            <a:r>
              <a:rPr lang="el-GR" sz="2800" b="1" dirty="0" smtClean="0"/>
              <a:t>ύκλου  </a:t>
            </a:r>
            <a:r>
              <a:rPr lang="el-GR" sz="2800" b="1" dirty="0"/>
              <a:t>μ</a:t>
            </a:r>
            <a:r>
              <a:rPr lang="el-GR" sz="2800" b="1" dirty="0" smtClean="0"/>
              <a:t>εταξύ  </a:t>
            </a:r>
            <a:r>
              <a:rPr lang="el-GR" sz="2800" b="1" dirty="0"/>
              <a:t>τ</a:t>
            </a:r>
            <a:r>
              <a:rPr lang="el-GR" sz="2800" b="1" dirty="0" smtClean="0"/>
              <a:t>ους</a:t>
            </a:r>
            <a:endParaRPr lang="el-GR" sz="2800" b="1" dirty="0"/>
          </a:p>
        </p:txBody>
      </p:sp>
      <p:sp>
        <p:nvSpPr>
          <p:cNvPr id="3" name="Θέση περιεχομένου 2"/>
          <p:cNvSpPr>
            <a:spLocks noGrp="1"/>
          </p:cNvSpPr>
          <p:nvPr>
            <p:ph idx="1"/>
          </p:nvPr>
        </p:nvSpPr>
        <p:spPr>
          <a:xfrm>
            <a:off x="457200" y="1340768"/>
            <a:ext cx="7787208" cy="5184576"/>
          </a:xfrm>
        </p:spPr>
        <p:txBody>
          <a:bodyPr>
            <a:normAutofit fontScale="47500" lnSpcReduction="20000"/>
          </a:bodyPr>
          <a:lstStyle/>
          <a:p>
            <a:pPr algn="just"/>
            <a:endParaRPr lang="el-GR" sz="3400" dirty="0" smtClean="0"/>
          </a:p>
          <a:p>
            <a:pPr algn="just"/>
            <a:r>
              <a:rPr lang="el-GR" sz="4400" dirty="0" smtClean="0"/>
              <a:t>Από αυτήν την άποψη ίσως βλέπουμε στα επαναλαμβανόμενα επεισόδια που παρουσιάζονται στο τέλος ενός ποιήματος του επικού κύκλου και στην αρχή του επόμενου την </a:t>
            </a:r>
            <a:r>
              <a:rPr lang="el-GR" sz="4400" b="1" u="sng" dirty="0" smtClean="0"/>
              <a:t>απόπειρα του ποιητή να επικοινωνήσει στο ακροατήριο την αντίληψη ότι το ποίημα που πρόκειται να ακούσουν τοποθετεί τον εαυτό του  μέσα σε μια αλυσίδα ποιημάτων τα οποία πραγματεύονται το ίδιο γενικό θέμα </a:t>
            </a:r>
            <a:r>
              <a:rPr lang="el-GR" sz="4400" dirty="0" smtClean="0"/>
              <a:t>π.χ. τον τρωικό πόλεμο, τα προγενέστερα και μεταγενέστερά του γεγονότα. </a:t>
            </a:r>
          </a:p>
          <a:p>
            <a:pPr algn="just"/>
            <a:r>
              <a:rPr lang="el-GR" sz="4400" dirty="0" smtClean="0"/>
              <a:t>Το ίδιο ίσως να είχε συμβεί και στην περίπτωση του Θηβαϊκού μέρους  του επικού κύκλου. </a:t>
            </a:r>
          </a:p>
          <a:p>
            <a:pPr algn="just"/>
            <a:r>
              <a:rPr lang="en-US" sz="4400" b="1" i="1" dirty="0" err="1" smtClean="0"/>
              <a:t>νῦν</a:t>
            </a:r>
            <a:r>
              <a:rPr lang="en-US" sz="4400" b="1" i="1" dirty="0" smtClean="0"/>
              <a:t> </a:t>
            </a:r>
            <a:r>
              <a:rPr lang="en-US" sz="4400" b="1" i="1" dirty="0"/>
              <a:t>α</a:t>
            </a:r>
            <a:r>
              <a:rPr lang="en-US" sz="4400" b="1" i="1" dirty="0" err="1"/>
              <a:t>ὖθ</a:t>
            </a:r>
            <a:r>
              <a:rPr lang="en-US" sz="4400" b="1" i="1" dirty="0"/>
              <a:t>᾿ </a:t>
            </a:r>
            <a:r>
              <a:rPr lang="en-US" sz="4400" b="1" i="1" dirty="0" smtClean="0"/>
              <a:t>ὁπ</a:t>
            </a:r>
            <a:r>
              <a:rPr lang="en-US" sz="4400" b="1" i="1" dirty="0" err="1" smtClean="0"/>
              <a:t>λοτέρων</a:t>
            </a:r>
            <a:r>
              <a:rPr lang="el-GR" sz="4400" b="1" i="1" dirty="0" smtClean="0"/>
              <a:t> </a:t>
            </a:r>
            <a:r>
              <a:rPr lang="en-US" sz="4400" b="1" i="1" dirty="0" err="1" smtClean="0"/>
              <a:t>ἀνδρῶν</a:t>
            </a:r>
            <a:r>
              <a:rPr lang="en-US" sz="4400" b="1" i="1" dirty="0" smtClean="0"/>
              <a:t> </a:t>
            </a:r>
            <a:r>
              <a:rPr lang="en-US" sz="4400" b="1" i="1" dirty="0" err="1"/>
              <a:t>ἀρχώμεθ</a:t>
            </a:r>
            <a:r>
              <a:rPr lang="en-US" sz="4400" b="1" i="1" dirty="0"/>
              <a:t>α, Μοῦσαι </a:t>
            </a:r>
            <a:r>
              <a:rPr lang="el-GR" sz="4400" b="1" i="1" dirty="0" smtClean="0"/>
              <a:t> </a:t>
            </a:r>
            <a:r>
              <a:rPr lang="el-GR" sz="4400" dirty="0" smtClean="0"/>
              <a:t>(</a:t>
            </a:r>
            <a:r>
              <a:rPr lang="el-GR" sz="4400" i="1" dirty="0" smtClean="0"/>
              <a:t>Επίγονο</a:t>
            </a:r>
            <a:r>
              <a:rPr lang="el-GR" sz="4400" dirty="0" smtClean="0"/>
              <a:t>ι): προϋποθέτει ένα προγενέστερο ποίημα ή μια προφορική παράδοση αναφερόμενη σε μια προηγούμενη γενιά ηρώων.  Αυτό ίσως να είναι και ένα παράδειγμα στερεότυπου ανοίγματος ενός ποιήματος,  το οποίο θεωρούσε τον εαυτό του ως τη συνέχεια ενός άλλου: το τέλος της ησιόδειας </a:t>
            </a:r>
            <a:r>
              <a:rPr lang="el-GR" sz="4400" i="1" dirty="0" smtClean="0"/>
              <a:t>Θεογονίας κ</a:t>
            </a:r>
            <a:r>
              <a:rPr lang="el-GR" sz="4400" dirty="0" smtClean="0"/>
              <a:t>αι η αρχή του </a:t>
            </a:r>
            <a:r>
              <a:rPr lang="el-GR" sz="4400" i="1" dirty="0" smtClean="0"/>
              <a:t>Καταλόγου Γυναικών </a:t>
            </a:r>
            <a:r>
              <a:rPr lang="el-GR" sz="4400" dirty="0" smtClean="0"/>
              <a:t>κινούνται προς αυτήν την κατεύθυνση</a:t>
            </a:r>
          </a:p>
        </p:txBody>
      </p:sp>
    </p:spTree>
    <p:extLst>
      <p:ext uri="{BB962C8B-B14F-4D97-AF65-F5344CB8AC3E}">
        <p14:creationId xmlns:p14="http://schemas.microsoft.com/office/powerpoint/2010/main" val="10133481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5800" y="1988841"/>
            <a:ext cx="7772400" cy="1368151"/>
          </a:xfrm>
        </p:spPr>
        <p:txBody>
          <a:bodyPr>
            <a:noAutofit/>
          </a:bodyPr>
          <a:lstStyle/>
          <a:p>
            <a:pPr algn="ctr"/>
            <a:r>
              <a:rPr lang="el-GR" sz="4000" b="1" dirty="0" smtClean="0"/>
              <a:t>Ο ΚΥΚΛΟΣ ΩΣ ΜΙΑ ΠΕΖΗ ΠΕΡΙΛΗΨΗ</a:t>
            </a:r>
            <a:endParaRPr lang="el-GR" sz="4000" b="1" dirty="0"/>
          </a:p>
        </p:txBody>
      </p:sp>
      <p:sp>
        <p:nvSpPr>
          <p:cNvPr id="5" name="Υπότιτλος 4"/>
          <p:cNvSpPr>
            <a:spLocks noGrp="1"/>
          </p:cNvSpPr>
          <p:nvPr>
            <p:ph type="subTitle" idx="1"/>
          </p:nvPr>
        </p:nvSpPr>
        <p:spPr>
          <a:xfrm>
            <a:off x="1371600" y="4581128"/>
            <a:ext cx="6400800" cy="1057672"/>
          </a:xfrm>
        </p:spPr>
        <p:txBody>
          <a:bodyPr/>
          <a:lstStyle/>
          <a:p>
            <a:endParaRPr lang="el-GR" dirty="0"/>
          </a:p>
        </p:txBody>
      </p:sp>
    </p:spTree>
    <p:extLst>
      <p:ext uri="{BB962C8B-B14F-4D97-AF65-F5344CB8AC3E}">
        <p14:creationId xmlns:p14="http://schemas.microsoft.com/office/powerpoint/2010/main" val="40972737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smtClean="0"/>
              <a:t>Πότε  αναπτύχτηκε το ενδιαφέρον για τη σύνταξη πεζών περιλήψεων;</a:t>
            </a:r>
            <a:endParaRPr lang="el-GR" sz="3200" b="1" dirty="0"/>
          </a:p>
        </p:txBody>
      </p:sp>
      <p:sp>
        <p:nvSpPr>
          <p:cNvPr id="3" name="Θέση περιεχομένου 2"/>
          <p:cNvSpPr>
            <a:spLocks noGrp="1"/>
          </p:cNvSpPr>
          <p:nvPr>
            <p:ph idx="1"/>
          </p:nvPr>
        </p:nvSpPr>
        <p:spPr/>
        <p:txBody>
          <a:bodyPr>
            <a:normAutofit/>
          </a:bodyPr>
          <a:lstStyle/>
          <a:p>
            <a:pPr algn="just"/>
            <a:r>
              <a:rPr lang="el-GR" dirty="0" smtClean="0"/>
              <a:t>Αν και οι πιο πρώιμες πεζές περιλήψεις μυθικού υλικού που κυκλοφόρησαν κάτω από το όνομα </a:t>
            </a:r>
            <a:r>
              <a:rPr lang="el-GR" i="1" dirty="0" smtClean="0"/>
              <a:t>κύκλος</a:t>
            </a:r>
            <a:r>
              <a:rPr lang="el-GR" dirty="0" smtClean="0"/>
              <a:t> (πιθανότατα  αυτή του </a:t>
            </a:r>
            <a:r>
              <a:rPr lang="el-GR" b="1" i="1" dirty="0" smtClean="0"/>
              <a:t>Διονύσιου του </a:t>
            </a:r>
            <a:r>
              <a:rPr lang="el-GR" b="1" i="1" dirty="0" err="1" smtClean="0"/>
              <a:t>κυκλογράφου</a:t>
            </a:r>
            <a:r>
              <a:rPr lang="el-GR" dirty="0" smtClean="0"/>
              <a:t>) πηγαίνουν πίσω στην ελληνιστική εποχή, </a:t>
            </a:r>
            <a:r>
              <a:rPr lang="el-GR" b="1" dirty="0" smtClean="0"/>
              <a:t>συμβαίνει την Αυτοκρατορική περίοδο και την περίοδο της Ύστερης Αρχαιότητας να συντεθούν περισσότερες περιλήψεις  σε πεζό λόγο.</a:t>
            </a:r>
          </a:p>
          <a:p>
            <a:pPr algn="just"/>
            <a:r>
              <a:rPr lang="el-GR" dirty="0" smtClean="0"/>
              <a:t>Η σύνθεση των περιλήψεων  προϋπέθετε  μια βαθμιαία πτώση του ενδιαφέροντος των αναγνωστών να  διαβάσουν τα αυθεντικά ποιήματα του επικού κύκλου. Αυτό δεν συνέβη μέσα σε μια νύχτα.</a:t>
            </a:r>
          </a:p>
        </p:txBody>
      </p:sp>
    </p:spTree>
    <p:extLst>
      <p:ext uri="{BB962C8B-B14F-4D97-AF65-F5344CB8AC3E}">
        <p14:creationId xmlns:p14="http://schemas.microsoft.com/office/powerpoint/2010/main" val="21122947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600" b="1" dirty="0" smtClean="0"/>
              <a:t>Διαδικασία δημιουργίας πεζών περιλήψεων</a:t>
            </a:r>
            <a:endParaRPr lang="el-GR" sz="3600" b="1" dirty="0"/>
          </a:p>
        </p:txBody>
      </p:sp>
      <p:sp>
        <p:nvSpPr>
          <p:cNvPr id="3" name="Θέση περιεχομένου 2"/>
          <p:cNvSpPr>
            <a:spLocks noGrp="1"/>
          </p:cNvSpPr>
          <p:nvPr>
            <p:ph idx="1"/>
          </p:nvPr>
        </p:nvSpPr>
        <p:spPr/>
        <p:txBody>
          <a:bodyPr>
            <a:normAutofit fontScale="70000" lnSpcReduction="20000"/>
          </a:bodyPr>
          <a:lstStyle/>
          <a:p>
            <a:endParaRPr lang="el-GR" dirty="0" smtClean="0"/>
          </a:p>
          <a:p>
            <a:pPr algn="just"/>
            <a:r>
              <a:rPr lang="en-US" sz="3500" dirty="0" err="1" smtClean="0"/>
              <a:t>Severyns</a:t>
            </a:r>
            <a:r>
              <a:rPr lang="el-GR" sz="3500" dirty="0" smtClean="0"/>
              <a:t>: Η δημιουργία των πεζών περιλήψεων έγινε σταδιακά και βαθμιαία και περιελάμβανε </a:t>
            </a:r>
            <a:r>
              <a:rPr lang="el-GR" sz="3500" b="1" dirty="0" smtClean="0"/>
              <a:t>3 ενδιάμεσα στάδια:</a:t>
            </a:r>
          </a:p>
          <a:p>
            <a:pPr algn="just"/>
            <a:r>
              <a:rPr lang="el-GR" sz="3500" dirty="0" smtClean="0"/>
              <a:t>1. Τα κύκλια έπη διαβάζονταν όλο και λιγότερο.</a:t>
            </a:r>
          </a:p>
          <a:p>
            <a:pPr algn="just"/>
            <a:r>
              <a:rPr lang="el-GR" sz="3500" dirty="0" smtClean="0"/>
              <a:t>2. Αφού οι παραπομπές στους κύκλιους ποιητές άρχισαν να είναι όλο και λιγότερο κατανοητές, οι σχολιαστές άρχισαν να τους αναφέρουν όχι μόνους τους, αλλά μαζί με άλλους ήσσονος σημασίας ποιητές που διαπραγματεύονταν το ίδιο θέμα.</a:t>
            </a:r>
          </a:p>
          <a:p>
            <a:pPr algn="just"/>
            <a:r>
              <a:rPr lang="el-GR" sz="3500" dirty="0" smtClean="0"/>
              <a:t>3. </a:t>
            </a:r>
            <a:r>
              <a:rPr lang="el-GR" sz="3500" dirty="0"/>
              <a:t>Ό</a:t>
            </a:r>
            <a:r>
              <a:rPr lang="el-GR" sz="3500" dirty="0" smtClean="0"/>
              <a:t>λες οι αναφορές  στους κύκλιους ποιητές ή τους  Νεότερους  αντικαταστάθηκαν από  γενικόλογες παραπομπές σε λογογραφικές ή μυθογραφικές πηγές.</a:t>
            </a:r>
          </a:p>
        </p:txBody>
      </p:sp>
    </p:spTree>
    <p:extLst>
      <p:ext uri="{BB962C8B-B14F-4D97-AF65-F5344CB8AC3E}">
        <p14:creationId xmlns:p14="http://schemas.microsoft.com/office/powerpoint/2010/main" val="340991855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4000" b="1" dirty="0" smtClean="0"/>
              <a:t>Πηγές πληροφόρησης για κύκλια έπη</a:t>
            </a:r>
            <a:endParaRPr lang="el-GR" sz="4000" b="1" dirty="0"/>
          </a:p>
        </p:txBody>
      </p:sp>
      <p:sp>
        <p:nvSpPr>
          <p:cNvPr id="3" name="Θέση περιεχομένου 2"/>
          <p:cNvSpPr>
            <a:spLocks noGrp="1"/>
          </p:cNvSpPr>
          <p:nvPr>
            <p:ph idx="1"/>
          </p:nvPr>
        </p:nvSpPr>
        <p:spPr/>
        <p:txBody>
          <a:bodyPr>
            <a:normAutofit fontScale="92500" lnSpcReduction="10000"/>
          </a:bodyPr>
          <a:lstStyle/>
          <a:p>
            <a:pPr lvl="0" algn="just"/>
            <a:r>
              <a:rPr lang="el-GR" sz="2400" dirty="0"/>
              <a:t>Πηγές πληροφόρησής μας αναφορικά με τα κύκλια έπη: </a:t>
            </a:r>
            <a:endParaRPr lang="el-GR" sz="2400" dirty="0" smtClean="0"/>
          </a:p>
          <a:p>
            <a:pPr lvl="0" algn="just"/>
            <a:r>
              <a:rPr lang="el-GR" sz="2400" dirty="0" smtClean="0"/>
              <a:t>1</a:t>
            </a:r>
            <a:r>
              <a:rPr lang="el-GR" sz="2400" dirty="0"/>
              <a:t>. </a:t>
            </a:r>
            <a:r>
              <a:rPr lang="el-GR" sz="2400" b="1" dirty="0"/>
              <a:t>Ψευδο- Απολλόδωρος </a:t>
            </a:r>
            <a:r>
              <a:rPr lang="el-GR" sz="2400" dirty="0"/>
              <a:t>με την </a:t>
            </a:r>
            <a:r>
              <a:rPr lang="el-GR" sz="2400" b="1" i="1" dirty="0"/>
              <a:t>Επιτομή</a:t>
            </a:r>
            <a:r>
              <a:rPr lang="el-GR" sz="2400" dirty="0"/>
              <a:t> της </a:t>
            </a:r>
            <a:r>
              <a:rPr lang="el-GR" sz="2400" dirty="0" smtClean="0"/>
              <a:t>Βιβλιοθήκης </a:t>
            </a:r>
            <a:r>
              <a:rPr lang="el-GR" sz="2400" dirty="0"/>
              <a:t>και 2. </a:t>
            </a:r>
            <a:r>
              <a:rPr lang="el-GR" sz="2400" b="1" i="1" dirty="0"/>
              <a:t>Χρηστομάθεια</a:t>
            </a:r>
            <a:r>
              <a:rPr lang="el-GR" sz="2400" dirty="0"/>
              <a:t> του </a:t>
            </a:r>
            <a:r>
              <a:rPr lang="el-GR" sz="2400" b="1" dirty="0"/>
              <a:t>Πρόκλου</a:t>
            </a:r>
            <a:r>
              <a:rPr lang="el-GR" sz="2400" dirty="0"/>
              <a:t> (είτε αυτός ήταν ο γραμματικός του 2</a:t>
            </a:r>
            <a:r>
              <a:rPr lang="el-GR" sz="2400" baseline="30000" dirty="0"/>
              <a:t>ου</a:t>
            </a:r>
            <a:r>
              <a:rPr lang="el-GR" sz="2400" dirty="0"/>
              <a:t> αι μ. Χ. είτε ο Νεοπλατωνικός φιλόσοφος του 5</a:t>
            </a:r>
            <a:r>
              <a:rPr lang="el-GR" sz="2400" baseline="30000" dirty="0"/>
              <a:t>ου</a:t>
            </a:r>
            <a:r>
              <a:rPr lang="el-GR" sz="2400" dirty="0"/>
              <a:t> αι μ. Χ.).</a:t>
            </a:r>
          </a:p>
          <a:p>
            <a:pPr lvl="0" algn="just"/>
            <a:r>
              <a:rPr lang="el-GR" sz="2400" dirty="0"/>
              <a:t>Η αυθεντική </a:t>
            </a:r>
            <a:r>
              <a:rPr lang="el-GR" sz="2400" i="1" dirty="0"/>
              <a:t>Χρηστομάθεια</a:t>
            </a:r>
            <a:r>
              <a:rPr lang="el-GR" sz="2400" dirty="0"/>
              <a:t> μας έχει χαθεί αλλά η </a:t>
            </a:r>
            <a:r>
              <a:rPr lang="el-GR" sz="2400" i="1" dirty="0"/>
              <a:t>Βιβλιοθήκη</a:t>
            </a:r>
            <a:r>
              <a:rPr lang="el-GR" sz="2400" dirty="0"/>
              <a:t> του Φωτίου κάνει περίληψη στα 2 από τα 4 βιβλία του Πρόκλου. Ακόμη, οι περιλήψεις του Πρόκλου για τα ποιήματα του τρωικού κύκλου χρησιμοποιήθηκαν και σε κάποια χειρόγραφα της </a:t>
            </a:r>
            <a:r>
              <a:rPr lang="el-GR" sz="2400" i="1" dirty="0"/>
              <a:t>Ιλιάδας</a:t>
            </a:r>
            <a:r>
              <a:rPr lang="el-GR" sz="2400" dirty="0"/>
              <a:t>.</a:t>
            </a:r>
          </a:p>
          <a:p>
            <a:pPr lvl="0" algn="just"/>
            <a:r>
              <a:rPr lang="el-GR" sz="2400" dirty="0"/>
              <a:t>Αυτά τα δυο έργα έχουν ομοιότητες στο περιεχόμενο και κάποιες φορές και στο λεκτικό,  αλλά η καθεμιά από αυτές περιλαμβάνει λεπτομέρειες ή χαρακτηριστικά τα οποία απουσιάζουν από το άλλο.</a:t>
            </a:r>
          </a:p>
          <a:p>
            <a:pPr marL="0" indent="0">
              <a:buNone/>
            </a:pPr>
            <a:endParaRPr lang="el-GR" dirty="0"/>
          </a:p>
        </p:txBody>
      </p:sp>
    </p:spTree>
    <p:extLst>
      <p:ext uri="{BB962C8B-B14F-4D97-AF65-F5344CB8AC3E}">
        <p14:creationId xmlns:p14="http://schemas.microsoft.com/office/powerpoint/2010/main" val="326849867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922114"/>
          </a:xfrm>
        </p:spPr>
        <p:txBody>
          <a:bodyPr>
            <a:noAutofit/>
          </a:bodyPr>
          <a:lstStyle/>
          <a:p>
            <a:pPr algn="ctr"/>
            <a:r>
              <a:rPr lang="el-GR" sz="2800" b="1" dirty="0"/>
              <a:t>Θ</a:t>
            </a:r>
            <a:r>
              <a:rPr lang="el-GR" sz="2800" b="1" dirty="0" smtClean="0"/>
              <a:t>α πρέπει να δείξουμε την ίδια εμπιστοσύνη στον Απολλόδωρο και τον Πρόκλο;</a:t>
            </a:r>
            <a:r>
              <a:rPr lang="el-GR" sz="4400" dirty="0" smtClean="0"/>
              <a:t>	</a:t>
            </a:r>
            <a:endParaRPr lang="el-GR" sz="4400" dirty="0"/>
          </a:p>
        </p:txBody>
      </p:sp>
      <p:sp>
        <p:nvSpPr>
          <p:cNvPr id="3" name="Θέση περιεχομένου 2"/>
          <p:cNvSpPr>
            <a:spLocks noGrp="1"/>
          </p:cNvSpPr>
          <p:nvPr>
            <p:ph idx="1"/>
          </p:nvPr>
        </p:nvSpPr>
        <p:spPr>
          <a:xfrm>
            <a:off x="457200" y="1340768"/>
            <a:ext cx="7715200" cy="5256584"/>
          </a:xfrm>
        </p:spPr>
        <p:txBody>
          <a:bodyPr>
            <a:noAutofit/>
          </a:bodyPr>
          <a:lstStyle/>
          <a:p>
            <a:pPr algn="just"/>
            <a:r>
              <a:rPr lang="el-GR" sz="2400" dirty="0" smtClean="0"/>
              <a:t>Ανάμεσα στην </a:t>
            </a:r>
            <a:r>
              <a:rPr lang="el-GR" sz="2400" i="1" dirty="0" smtClean="0"/>
              <a:t>Επιτομή</a:t>
            </a:r>
            <a:r>
              <a:rPr lang="el-GR" sz="2400" dirty="0" smtClean="0"/>
              <a:t> του Απολλόδωρου και τον Πρόκλο έχει αποκλειστεί  η πιθανότητα  της αλληλεξάρτησης και οδηγούμαστε στο συμπέρασμα ότι και οι δυο άντλησαν το υλικό τους από μια κοινή μυθογραφική πηγή, η οποία κάλυψε υλικό που εκτεινόταν από τα </a:t>
            </a:r>
            <a:r>
              <a:rPr lang="el-GR" sz="2400" i="1" dirty="0" smtClean="0"/>
              <a:t>Κύπρια</a:t>
            </a:r>
            <a:r>
              <a:rPr lang="el-GR" sz="2400" dirty="0" smtClean="0"/>
              <a:t> ως την </a:t>
            </a:r>
            <a:r>
              <a:rPr lang="el-GR" sz="2400" i="1" dirty="0" err="1" smtClean="0"/>
              <a:t>Τηλεγονία</a:t>
            </a:r>
            <a:r>
              <a:rPr lang="el-GR" sz="2400" i="1" dirty="0" smtClean="0"/>
              <a:t>.</a:t>
            </a:r>
          </a:p>
          <a:p>
            <a:pPr algn="just"/>
            <a:r>
              <a:rPr lang="el-GR" sz="2400" dirty="0" smtClean="0"/>
              <a:t>Αυτό δεν σημαίνει όμως  ότι ο ψευδο- Απολλόδωρος και ο Πρόκλος έχουν την ίδια βαρύτητα στις προσπάθειές μας να ανασυνθέσουμε το περιεχόμενο των ποιημάτων του επικού κύκλου, αφού η </a:t>
            </a:r>
            <a:r>
              <a:rPr lang="el-GR" sz="2400" i="1" dirty="0" smtClean="0"/>
              <a:t>Επιτομή</a:t>
            </a:r>
            <a:r>
              <a:rPr lang="el-GR" sz="2400" dirty="0" smtClean="0"/>
              <a:t> είναι ένα γενικό μυθολογικό εγχειρίδιο που περιέχει πληροφορίες, οι οποίες δεν σχετίζονται μόνο με τον επικό κύκλο, ενώ </a:t>
            </a:r>
            <a:r>
              <a:rPr lang="el-GR" sz="2400" b="1" u="sng" dirty="0" smtClean="0"/>
              <a:t>ο Πρόκλος μας προσφέρει μια περίληψη των πραγματικών επικών ποιημάτων.</a:t>
            </a:r>
          </a:p>
          <a:p>
            <a:pPr marL="0" indent="0" algn="just">
              <a:buNone/>
            </a:pPr>
            <a:endParaRPr lang="el-GR" sz="2400" dirty="0"/>
          </a:p>
        </p:txBody>
      </p:sp>
    </p:spTree>
    <p:extLst>
      <p:ext uri="{BB962C8B-B14F-4D97-AF65-F5344CB8AC3E}">
        <p14:creationId xmlns:p14="http://schemas.microsoft.com/office/powerpoint/2010/main" val="136281128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pPr algn="ctr"/>
            <a:r>
              <a:rPr lang="el-GR" sz="2800" b="1" dirty="0">
                <a:ln w="3200">
                  <a:solidFill>
                    <a:srgbClr val="444D26">
                      <a:shade val="75000"/>
                      <a:alpha val="25000"/>
                    </a:srgbClr>
                  </a:solidFill>
                  <a:prstDash val="solid"/>
                  <a:round/>
                </a:ln>
              </a:rPr>
              <a:t>Θα πρέπει να δείξουμε την ίδια εμπιστοσύνη στον Απολλόδωρο και τον Πρόκλο;</a:t>
            </a:r>
            <a:r>
              <a:rPr lang="el-GR" sz="4400" dirty="0">
                <a:ln w="3200">
                  <a:solidFill>
                    <a:srgbClr val="444D26">
                      <a:shade val="75000"/>
                      <a:alpha val="25000"/>
                    </a:srgbClr>
                  </a:solidFill>
                  <a:prstDash val="solid"/>
                  <a:round/>
                </a:ln>
              </a:rPr>
              <a:t>	</a:t>
            </a:r>
            <a:endParaRPr lang="el-GR" dirty="0"/>
          </a:p>
        </p:txBody>
      </p:sp>
      <p:sp>
        <p:nvSpPr>
          <p:cNvPr id="2" name="Θέση περιεχομένου 1"/>
          <p:cNvSpPr>
            <a:spLocks noGrp="1"/>
          </p:cNvSpPr>
          <p:nvPr>
            <p:ph idx="1"/>
          </p:nvPr>
        </p:nvSpPr>
        <p:spPr/>
        <p:txBody>
          <a:bodyPr>
            <a:normAutofit fontScale="92500"/>
          </a:bodyPr>
          <a:lstStyle/>
          <a:p>
            <a:pPr lvl="0" algn="just">
              <a:buClr>
                <a:srgbClr val="F3A447"/>
              </a:buClr>
            </a:pPr>
            <a:r>
              <a:rPr lang="el-GR" sz="2400" dirty="0"/>
              <a:t>Ο Πρόκλος το αποδεικνύει αυτό με τον πιο  ξεκάθαρο τρόπο, αφού αναφέρει τα ξεχωριστά έργα, τους συγγραφείς τους και τον αριθμό των βιβλίων στα οποία κάθε έπος διαιρούνταν. </a:t>
            </a:r>
          </a:p>
          <a:p>
            <a:pPr lvl="0" algn="just">
              <a:buClr>
                <a:srgbClr val="F3A447"/>
              </a:buClr>
            </a:pPr>
            <a:r>
              <a:rPr lang="el-GR" sz="2400" dirty="0"/>
              <a:t>Είναι κατανοητό ότι ο Πρόκλος έκανε περίληψη της αφήγησης του τρωικού πολέμου, η οποία δημιουργήθηκε από εκτενή αποσπάσματα (ίσως και από βιβλία) των  κύκλιων ποιημάτων.</a:t>
            </a:r>
          </a:p>
          <a:p>
            <a:pPr lvl="0" algn="just">
              <a:buClr>
                <a:srgbClr val="F3A447"/>
              </a:buClr>
            </a:pPr>
            <a:r>
              <a:rPr lang="el-GR" sz="2400" dirty="0"/>
              <a:t>Ο ψευδο- Απολλόδωρος θα μπορούσε να συμπεριελάμβανε κύκλιο υλικό, το οποίο να παραλείπεται από την περίληψη του Πρόκλου. </a:t>
            </a:r>
          </a:p>
          <a:p>
            <a:pPr lvl="0" algn="just">
              <a:buClr>
                <a:srgbClr val="F3A447"/>
              </a:buClr>
            </a:pPr>
            <a:r>
              <a:rPr lang="el-GR" sz="2400" dirty="0"/>
              <a:t>Κάθε περίπτωση όμως θα πρέπει να κρίνεται ως ξεχωριστή, </a:t>
            </a:r>
            <a:r>
              <a:rPr lang="el-GR" sz="2400" b="1" u="sng" dirty="0"/>
              <a:t>αφού το υλικό και οι πηγές από τις οποίες άντλησε το υλικό του ο Απολλόδωρος παραμένουν ένα σύνθετο πρόβλημα.</a:t>
            </a:r>
          </a:p>
          <a:p>
            <a:endParaRPr lang="el-GR" dirty="0"/>
          </a:p>
        </p:txBody>
      </p:sp>
    </p:spTree>
    <p:extLst>
      <p:ext uri="{BB962C8B-B14F-4D97-AF65-F5344CB8AC3E}">
        <p14:creationId xmlns:p14="http://schemas.microsoft.com/office/powerpoint/2010/main" val="24421527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755576" y="908720"/>
            <a:ext cx="7772400" cy="2520280"/>
          </a:xfrm>
        </p:spPr>
        <p:txBody>
          <a:bodyPr>
            <a:noAutofit/>
          </a:bodyPr>
          <a:lstStyle/>
          <a:p>
            <a:pPr algn="ctr"/>
            <a:r>
              <a:rPr lang="el-GR" sz="3200" b="1" dirty="0" smtClean="0"/>
              <a:t>Ο  </a:t>
            </a:r>
            <a:r>
              <a:rPr lang="el-GR" sz="3200" b="1" i="1" dirty="0" smtClean="0"/>
              <a:t>ΚΥΚΛΟΣ</a:t>
            </a:r>
            <a:r>
              <a:rPr lang="el-GR" sz="3200" b="1" dirty="0" smtClean="0"/>
              <a:t>   ΩΣ   ΜΙΑ ΠΕΡΙΚΟΠΗ / ΑΠΟΣΠΑΣΜΑ ΠΟΥ ΣΥΝΟΔΕΥΕΙ ΤΗΝ </a:t>
            </a:r>
            <a:r>
              <a:rPr lang="el-GR" sz="3200" b="1" i="1" dirty="0" smtClean="0"/>
              <a:t>ΙΛΙΑΔΑ</a:t>
            </a:r>
            <a:endParaRPr lang="el-GR" sz="3200" b="1" i="1" dirty="0"/>
          </a:p>
        </p:txBody>
      </p:sp>
      <p:sp>
        <p:nvSpPr>
          <p:cNvPr id="5" name="Υπότιτλος 4"/>
          <p:cNvSpPr>
            <a:spLocks noGrp="1"/>
          </p:cNvSpPr>
          <p:nvPr>
            <p:ph type="subTitle" idx="1"/>
          </p:nvPr>
        </p:nvSpPr>
        <p:spPr>
          <a:xfrm>
            <a:off x="1371600" y="5013176"/>
            <a:ext cx="6400800" cy="625624"/>
          </a:xfrm>
        </p:spPr>
        <p:txBody>
          <a:bodyPr/>
          <a:lstStyle/>
          <a:p>
            <a:endParaRPr lang="el-GR" dirty="0"/>
          </a:p>
        </p:txBody>
      </p:sp>
    </p:spTree>
    <p:extLst>
      <p:ext uri="{BB962C8B-B14F-4D97-AF65-F5344CB8AC3E}">
        <p14:creationId xmlns:p14="http://schemas.microsoft.com/office/powerpoint/2010/main" val="186458918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859216" cy="850106"/>
          </a:xfrm>
        </p:spPr>
        <p:txBody>
          <a:bodyPr>
            <a:normAutofit fontScale="90000"/>
          </a:bodyPr>
          <a:lstStyle/>
          <a:p>
            <a:pPr algn="ctr"/>
            <a:r>
              <a:rPr lang="el-GR" sz="4000" b="1" dirty="0"/>
              <a:t>Ο</a:t>
            </a:r>
            <a:r>
              <a:rPr lang="el-GR" sz="4000" b="1" dirty="0" smtClean="0"/>
              <a:t> κώδικας  </a:t>
            </a:r>
            <a:r>
              <a:rPr lang="el-GR" sz="4000" b="1" dirty="0"/>
              <a:t>Π</a:t>
            </a:r>
            <a:r>
              <a:rPr lang="el-GR" sz="4000" b="1" dirty="0" smtClean="0"/>
              <a:t> (</a:t>
            </a:r>
            <a:r>
              <a:rPr lang="en-US" sz="4000" b="1" dirty="0" smtClean="0"/>
              <a:t>codex </a:t>
            </a:r>
            <a:r>
              <a:rPr lang="en-US" sz="4000" b="1" dirty="0" err="1" smtClean="0"/>
              <a:t>primigenius</a:t>
            </a:r>
            <a:r>
              <a:rPr lang="en-US" sz="4000" b="1" dirty="0" smtClean="0"/>
              <a:t>)</a:t>
            </a:r>
            <a:endParaRPr lang="el-GR" sz="4000" b="1" dirty="0"/>
          </a:p>
        </p:txBody>
      </p:sp>
      <p:sp>
        <p:nvSpPr>
          <p:cNvPr id="3" name="Θέση περιεχομένου 2"/>
          <p:cNvSpPr>
            <a:spLocks noGrp="1"/>
          </p:cNvSpPr>
          <p:nvPr>
            <p:ph idx="1"/>
          </p:nvPr>
        </p:nvSpPr>
        <p:spPr>
          <a:xfrm>
            <a:off x="457200" y="1268760"/>
            <a:ext cx="7931224" cy="4857403"/>
          </a:xfrm>
        </p:spPr>
        <p:txBody>
          <a:bodyPr>
            <a:noAutofit/>
          </a:bodyPr>
          <a:lstStyle/>
          <a:p>
            <a:pPr algn="just"/>
            <a:r>
              <a:rPr lang="el-GR" sz="1800" dirty="0" smtClean="0"/>
              <a:t>Το τελικό στάδιο στην μακρά εξέλιξη του επικού κύκλου συνέβη όταν άγνωστος ή άγνωστοι (γραμματικοί πιθανότατα) πρόσθεσαν τις περιλήψεις του Πρόκλου – οι οποίες αρχικά αποτελούσαν κομμάτι από το έργο του με τίτλο </a:t>
            </a:r>
            <a:r>
              <a:rPr lang="el-GR" sz="1800" i="1" dirty="0" smtClean="0"/>
              <a:t>Χρηστομάθεια Γραμματική</a:t>
            </a:r>
            <a:r>
              <a:rPr lang="el-GR" sz="1800" dirty="0" smtClean="0"/>
              <a:t>-  σ’ έναν αριθμό χειρογράφων της Ιλιάδας.</a:t>
            </a:r>
          </a:p>
          <a:p>
            <a:pPr algn="just"/>
            <a:r>
              <a:rPr lang="el-GR" sz="1800" dirty="0" smtClean="0"/>
              <a:t>Αρκετά </a:t>
            </a:r>
            <a:r>
              <a:rPr lang="el-GR" sz="1800" b="1" dirty="0" smtClean="0"/>
              <a:t>πριν τον 10</a:t>
            </a:r>
            <a:r>
              <a:rPr lang="el-GR" sz="1800" b="1" baseline="30000" dirty="0" smtClean="0"/>
              <a:t>ο</a:t>
            </a:r>
            <a:r>
              <a:rPr lang="el-GR" sz="1800" b="1" dirty="0" smtClean="0"/>
              <a:t> αι</a:t>
            </a:r>
            <a:r>
              <a:rPr lang="el-GR" sz="1800" dirty="0" smtClean="0"/>
              <a:t>, ένας </a:t>
            </a:r>
            <a:r>
              <a:rPr lang="el-GR" sz="1800" b="1" dirty="0" smtClean="0"/>
              <a:t>άγνωστος γραμματικός</a:t>
            </a:r>
            <a:r>
              <a:rPr lang="el-GR" sz="1800" dirty="0" smtClean="0"/>
              <a:t>, που είχε κάποιο ενδιαφέρον για το κομμάτι της </a:t>
            </a:r>
            <a:r>
              <a:rPr lang="el-GR" sz="1800" i="1" dirty="0" smtClean="0"/>
              <a:t>Χρηστομάθειας</a:t>
            </a:r>
            <a:r>
              <a:rPr lang="el-GR" sz="1800" dirty="0" smtClean="0"/>
              <a:t> του Πρόκλου που αναφερόταν στην επική ποίηση, </a:t>
            </a:r>
            <a:r>
              <a:rPr lang="el-GR" sz="1800" b="1" dirty="0" smtClean="0"/>
              <a:t>αποφάσισε να αντιγράψει </a:t>
            </a:r>
            <a:r>
              <a:rPr lang="el-GR" sz="1800" b="1" dirty="0"/>
              <a:t>7</a:t>
            </a:r>
            <a:r>
              <a:rPr lang="el-GR" sz="1800" b="1" dirty="0" smtClean="0"/>
              <a:t> αποσπάσματα </a:t>
            </a:r>
            <a:r>
              <a:rPr lang="el-GR" sz="1800" dirty="0" smtClean="0"/>
              <a:t>– τη ζωή του Ομήρου και 6 αποσπάσματα που σχετίζονταν με τα 6 έργα του τρωικού επικού κύκλου (</a:t>
            </a:r>
            <a:r>
              <a:rPr lang="el-GR" sz="1800" i="1" dirty="0" smtClean="0"/>
              <a:t>Κύπρια</a:t>
            </a:r>
            <a:r>
              <a:rPr lang="el-GR" sz="1800" dirty="0" smtClean="0"/>
              <a:t>, </a:t>
            </a:r>
            <a:r>
              <a:rPr lang="el-GR" sz="1800" i="1" dirty="0" smtClean="0"/>
              <a:t>Αιθιοπίδα</a:t>
            </a:r>
            <a:r>
              <a:rPr lang="el-GR" sz="1800" dirty="0" smtClean="0"/>
              <a:t>, </a:t>
            </a:r>
            <a:r>
              <a:rPr lang="el-GR" sz="1800" i="1" dirty="0" smtClean="0"/>
              <a:t>Μικρά Ιλιάδα</a:t>
            </a:r>
            <a:r>
              <a:rPr lang="el-GR" sz="1800" dirty="0" smtClean="0"/>
              <a:t>, </a:t>
            </a:r>
            <a:r>
              <a:rPr lang="el-GR" sz="1800" i="1" dirty="0" smtClean="0"/>
              <a:t>Ιλίου </a:t>
            </a:r>
            <a:r>
              <a:rPr lang="el-GR" sz="1800" i="1" dirty="0" err="1" smtClean="0"/>
              <a:t>Πέρσις</a:t>
            </a:r>
            <a:r>
              <a:rPr lang="el-GR" sz="1800" dirty="0" smtClean="0"/>
              <a:t>, </a:t>
            </a:r>
            <a:r>
              <a:rPr lang="el-GR" sz="1800" i="1" dirty="0" smtClean="0"/>
              <a:t>Νόστοι</a:t>
            </a:r>
            <a:r>
              <a:rPr lang="el-GR" sz="1800" dirty="0" smtClean="0"/>
              <a:t>, </a:t>
            </a:r>
            <a:r>
              <a:rPr lang="el-GR" sz="1800" i="1" dirty="0" err="1" smtClean="0"/>
              <a:t>Τηλεγονία</a:t>
            </a:r>
            <a:r>
              <a:rPr lang="el-GR" sz="1800" dirty="0" smtClean="0"/>
              <a:t>) από το υπόδειγμα/ πρότυπο της </a:t>
            </a:r>
            <a:r>
              <a:rPr lang="el-GR" sz="1800" i="1" dirty="0" smtClean="0"/>
              <a:t>Χρηστομάθειας</a:t>
            </a:r>
            <a:r>
              <a:rPr lang="el-GR" sz="1800" dirty="0" smtClean="0"/>
              <a:t> του Πρόκλου, το οποίο είχε μπροστά του </a:t>
            </a:r>
            <a:r>
              <a:rPr lang="el-GR" sz="1800" b="1" dirty="0" smtClean="0"/>
              <a:t>για να τα τοποθετήσει στο ξεκίνημα ενός χαμένου σήμερα χειρογράφου της </a:t>
            </a:r>
            <a:r>
              <a:rPr lang="el-GR" sz="1800" b="1" i="1" dirty="0" smtClean="0"/>
              <a:t>Ιλιάδας</a:t>
            </a:r>
            <a:r>
              <a:rPr lang="el-GR" sz="1800" b="1" dirty="0" smtClean="0"/>
              <a:t>.</a:t>
            </a:r>
          </a:p>
          <a:p>
            <a:pPr algn="just"/>
            <a:r>
              <a:rPr lang="el-GR" sz="1800" dirty="0" smtClean="0"/>
              <a:t>Αυτή ήταν και η πρώτη φορά που  η επικεφαλίδα ενός χαμένου σήμερα κώδικα της </a:t>
            </a:r>
            <a:r>
              <a:rPr lang="el-GR" sz="1800" i="1" dirty="0" smtClean="0"/>
              <a:t>Ιλιάδας</a:t>
            </a:r>
            <a:r>
              <a:rPr lang="el-GR" sz="1800" dirty="0" smtClean="0"/>
              <a:t> τον οποίο σύμφωνα με τον  </a:t>
            </a:r>
            <a:r>
              <a:rPr lang="en-US" sz="1800" dirty="0" err="1" smtClean="0"/>
              <a:t>Severyns</a:t>
            </a:r>
            <a:r>
              <a:rPr lang="en-US" sz="1800" dirty="0" smtClean="0"/>
              <a:t> </a:t>
            </a:r>
            <a:r>
              <a:rPr lang="el-GR" sz="1800" dirty="0" smtClean="0"/>
              <a:t> θα τον ονομάσουμε </a:t>
            </a:r>
            <a:r>
              <a:rPr lang="el-GR" sz="1800" b="1" dirty="0" smtClean="0"/>
              <a:t>κώδικα Π </a:t>
            </a:r>
            <a:r>
              <a:rPr lang="en-US" sz="1800" dirty="0" smtClean="0"/>
              <a:t>(</a:t>
            </a:r>
            <a:r>
              <a:rPr lang="en-US" sz="1800" dirty="0"/>
              <a:t>codex </a:t>
            </a:r>
            <a:r>
              <a:rPr lang="en-US" sz="1800" dirty="0" err="1" smtClean="0"/>
              <a:t>primigenius</a:t>
            </a:r>
            <a:r>
              <a:rPr lang="en-US" sz="1800" dirty="0" smtClean="0"/>
              <a:t>)</a:t>
            </a:r>
            <a:r>
              <a:rPr lang="el-GR" sz="1800" dirty="0" smtClean="0"/>
              <a:t> περιελάμβανε τα 7 αποσπάσματα της </a:t>
            </a:r>
            <a:r>
              <a:rPr lang="el-GR" sz="1800" i="1" dirty="0" smtClean="0"/>
              <a:t>Χρηστομάθειας</a:t>
            </a:r>
            <a:r>
              <a:rPr lang="el-GR" sz="1800" dirty="0" smtClean="0"/>
              <a:t> του Πρόκλου, τα οποία είχαν αντιγραφεί, προφανώς, χωρίς ουσιαστικές τροποποιήσεις από το πρότυπο, το οποίο -  αυτός ο άγνωστος σ’ εμάς γραμματικός - είχε στην κατοχή του.</a:t>
            </a:r>
          </a:p>
        </p:txBody>
      </p:sp>
    </p:spTree>
    <p:extLst>
      <p:ext uri="{BB962C8B-B14F-4D97-AF65-F5344CB8AC3E}">
        <p14:creationId xmlns:p14="http://schemas.microsoft.com/office/powerpoint/2010/main" val="292611284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600" b="1" dirty="0"/>
              <a:t>Ο</a:t>
            </a:r>
            <a:r>
              <a:rPr lang="el-GR" sz="3600" b="1" dirty="0" smtClean="0"/>
              <a:t> κύκλος ως </a:t>
            </a:r>
            <a:r>
              <a:rPr lang="el-GR" sz="3600" b="1" i="1" dirty="0"/>
              <a:t>Π</a:t>
            </a:r>
            <a:r>
              <a:rPr lang="el-GR" sz="3600" b="1" i="1" dirty="0" smtClean="0"/>
              <a:t>ρολεγόμενα στην Ιλιάδα</a:t>
            </a:r>
            <a:endParaRPr lang="el-GR" sz="3600" b="1" i="1" dirty="0"/>
          </a:p>
        </p:txBody>
      </p:sp>
      <p:sp>
        <p:nvSpPr>
          <p:cNvPr id="3" name="Θέση περιεχομένου 2"/>
          <p:cNvSpPr>
            <a:spLocks noGrp="1"/>
          </p:cNvSpPr>
          <p:nvPr>
            <p:ph idx="1"/>
          </p:nvPr>
        </p:nvSpPr>
        <p:spPr/>
        <p:txBody>
          <a:bodyPr>
            <a:normAutofit fontScale="55000" lnSpcReduction="20000"/>
          </a:bodyPr>
          <a:lstStyle/>
          <a:p>
            <a:pPr algn="just"/>
            <a:r>
              <a:rPr lang="el-GR" sz="3800" dirty="0" smtClean="0"/>
              <a:t>Αυτό είχε τεράστια σημασία για την επιβίωση του επικού κύκλου, αφού μετά τον διαχωρισμό του  ως ένα υπόδειγμα/πρότυπο της </a:t>
            </a:r>
            <a:r>
              <a:rPr lang="el-GR" sz="3800" i="1" dirty="0" smtClean="0"/>
              <a:t>Χρηστομάθειας</a:t>
            </a:r>
            <a:r>
              <a:rPr lang="el-GR" sz="3800" dirty="0" smtClean="0"/>
              <a:t> του Πρόκλου, που πρόκειται να εξαφανιστεί σύντομα, </a:t>
            </a:r>
            <a:r>
              <a:rPr lang="el-GR" sz="3800" b="1" dirty="0" smtClean="0"/>
              <a:t>οι περιλήψεις του τρωικού κύκλου άρχισαν μια νέα ζωή ως </a:t>
            </a:r>
            <a:r>
              <a:rPr lang="el-GR" sz="3800" b="1" i="1" dirty="0" smtClean="0"/>
              <a:t>Προλεγόμενα στην Ιλιάδα</a:t>
            </a:r>
            <a:r>
              <a:rPr lang="el-GR" sz="3800" dirty="0" smtClean="0"/>
              <a:t>.</a:t>
            </a:r>
          </a:p>
          <a:p>
            <a:pPr algn="just"/>
            <a:r>
              <a:rPr lang="el-GR" sz="3800" dirty="0" smtClean="0"/>
              <a:t>Εξαιτίας αυτού του γεγονότος η επιβίωση του επικού κύκλου (έστω και με τη μορφή των περιλήψεων) συνδέθηκε με την </a:t>
            </a:r>
            <a:r>
              <a:rPr lang="el-GR" sz="3800" i="1" dirty="0" smtClean="0"/>
              <a:t>Ιλιάδα</a:t>
            </a:r>
            <a:r>
              <a:rPr lang="el-GR" sz="3800" dirty="0" smtClean="0"/>
              <a:t> του Ομήρου.</a:t>
            </a:r>
          </a:p>
          <a:p>
            <a:pPr algn="just"/>
            <a:r>
              <a:rPr lang="el-GR" sz="3800" dirty="0" smtClean="0"/>
              <a:t>Ως κομμάτι του ομηρικού χειρογράφου, η πρωταρχική λειτουργία του </a:t>
            </a:r>
            <a:r>
              <a:rPr lang="el-GR" sz="3800" u="sng" dirty="0" smtClean="0"/>
              <a:t>κύκλου  ήταν να μεταφέρει τη σύνδεση των επεισοδίων με τους τρωικούς μύθους και να προετοιμάσει τον  αναγνώστη της Ιλιάδας.</a:t>
            </a:r>
          </a:p>
          <a:p>
            <a:pPr algn="just"/>
            <a:r>
              <a:rPr lang="el-GR" sz="3800" dirty="0" smtClean="0"/>
              <a:t>Ο αναγνώστης  δεν ενδιαφέρεται για πληροφορίες που αφορούν τα ονόματα των συγγραφέων, ούτε για τα στοιχεία που υπάρχουν διπλά. Απλώς ζητά μια απλή και συνεκτική ιστορία για να γεμίσει   το υπόβαθρο με λεπτομέρειες.</a:t>
            </a:r>
          </a:p>
          <a:p>
            <a:pPr algn="just"/>
            <a:endParaRPr lang="el-GR" dirty="0"/>
          </a:p>
        </p:txBody>
      </p:sp>
    </p:spTree>
    <p:extLst>
      <p:ext uri="{BB962C8B-B14F-4D97-AF65-F5344CB8AC3E}">
        <p14:creationId xmlns:p14="http://schemas.microsoft.com/office/powerpoint/2010/main" val="34520113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7931224" cy="922114"/>
          </a:xfrm>
        </p:spPr>
        <p:txBody>
          <a:bodyPr>
            <a:noAutofit/>
          </a:bodyPr>
          <a:lstStyle/>
          <a:p>
            <a:pPr algn="ctr"/>
            <a:r>
              <a:rPr lang="el-GR" sz="2800" b="1" dirty="0" smtClean="0"/>
              <a:t>Αμφισβητούμενη η αξιοπιστία της μορφής των περιλήψεων</a:t>
            </a:r>
            <a:endParaRPr lang="el-GR" sz="2800" b="1" dirty="0"/>
          </a:p>
        </p:txBody>
      </p:sp>
      <p:sp>
        <p:nvSpPr>
          <p:cNvPr id="3" name="Θέση περιεχομένου 2"/>
          <p:cNvSpPr>
            <a:spLocks noGrp="1"/>
          </p:cNvSpPr>
          <p:nvPr>
            <p:ph idx="1"/>
          </p:nvPr>
        </p:nvSpPr>
        <p:spPr>
          <a:xfrm>
            <a:off x="457200" y="1340768"/>
            <a:ext cx="7643192" cy="4968552"/>
          </a:xfrm>
        </p:spPr>
        <p:txBody>
          <a:bodyPr>
            <a:normAutofit fontScale="70000" lnSpcReduction="20000"/>
          </a:bodyPr>
          <a:lstStyle/>
          <a:p>
            <a:pPr algn="just"/>
            <a:endParaRPr lang="el-GR" dirty="0" smtClean="0"/>
          </a:p>
          <a:p>
            <a:pPr algn="just"/>
            <a:r>
              <a:rPr lang="el-GR" sz="3400" dirty="0" smtClean="0"/>
              <a:t>Η αξιοπιστία της μορφής στην οποία έχουμε τις περιλήψεις του Πρόκλου από τα </a:t>
            </a:r>
            <a:r>
              <a:rPr lang="el-GR" sz="3400" dirty="0" err="1" smtClean="0"/>
              <a:t>ιλιαδικά</a:t>
            </a:r>
            <a:r>
              <a:rPr lang="el-GR" sz="3400" dirty="0" smtClean="0"/>
              <a:t> χειρόγραφα (η περίληψη των </a:t>
            </a:r>
            <a:r>
              <a:rPr lang="el-GR" sz="3400" i="1" dirty="0" smtClean="0"/>
              <a:t>Κυπρίων</a:t>
            </a:r>
            <a:r>
              <a:rPr lang="el-GR" sz="3400" dirty="0" smtClean="0"/>
              <a:t> από περίπου 12 χειρόγραφα, κανένα της αρχαιότητας)  και οι περιλήψεις των άλλων ποιημάτων από  τον  </a:t>
            </a:r>
            <a:r>
              <a:rPr lang="en-US" sz="3400" b="1" dirty="0" err="1" smtClean="0"/>
              <a:t>Venetus</a:t>
            </a:r>
            <a:r>
              <a:rPr lang="en-US" sz="3400" b="1" dirty="0"/>
              <a:t> </a:t>
            </a:r>
            <a:r>
              <a:rPr lang="en-US" sz="3400" b="1" dirty="0" smtClean="0"/>
              <a:t>A</a:t>
            </a:r>
            <a:r>
              <a:rPr lang="el-GR" sz="3400" b="1" dirty="0" smtClean="0"/>
              <a:t> </a:t>
            </a:r>
            <a:r>
              <a:rPr lang="en-US" sz="3400" dirty="0" smtClean="0"/>
              <a:t>(</a:t>
            </a:r>
            <a:r>
              <a:rPr lang="en-US" sz="3400" dirty="0" err="1"/>
              <a:t>Marcianus</a:t>
            </a:r>
            <a:r>
              <a:rPr lang="en-US" sz="3400" dirty="0"/>
              <a:t> Gr. 454) </a:t>
            </a:r>
            <a:r>
              <a:rPr lang="el-GR" sz="3400" b="1" dirty="0"/>
              <a:t>που χρονολογείται τον 10</a:t>
            </a:r>
            <a:r>
              <a:rPr lang="el-GR" sz="3400" b="1" baseline="30000" dirty="0"/>
              <a:t>ο</a:t>
            </a:r>
            <a:r>
              <a:rPr lang="el-GR" sz="3400" b="1" dirty="0"/>
              <a:t> αιώνα  </a:t>
            </a:r>
            <a:r>
              <a:rPr lang="el-GR" sz="3400" dirty="0" smtClean="0"/>
              <a:t>έχει συζητηθεί.</a:t>
            </a:r>
          </a:p>
          <a:p>
            <a:pPr algn="just"/>
            <a:r>
              <a:rPr lang="el-GR" sz="3400" b="1" u="sng" dirty="0" smtClean="0"/>
              <a:t>Δεν μπορούμε να είμαστε σίγουροι για την έκταση των αλλαγών που πραγματοποίησε  αυτός/οι που απέσπασαν τις περιλήψεις από το αρχικό κείμενο του Πρόκλου και τις προσέθεσαν στα χειρόγραφα της Ιλιάδας.</a:t>
            </a:r>
          </a:p>
          <a:p>
            <a:pPr algn="just"/>
            <a:r>
              <a:rPr lang="el-GR" sz="3400" dirty="0" smtClean="0"/>
              <a:t>Όμως είμαστε τυχεροί τουλάχιστον που διαθέτουμε την πραγματική σειρά των γεγονότων προκειμένου αυτά τα αποσπάσματα να αντιστοιχιστούν με το νέο τους περιεχόμενο ως προλεγόμενα στην </a:t>
            </a:r>
            <a:r>
              <a:rPr lang="el-GR" sz="3400" i="1" dirty="0" smtClean="0"/>
              <a:t>Ιλιάδα.</a:t>
            </a:r>
          </a:p>
        </p:txBody>
      </p:sp>
    </p:spTree>
    <p:extLst>
      <p:ext uri="{BB962C8B-B14F-4D97-AF65-F5344CB8AC3E}">
        <p14:creationId xmlns:p14="http://schemas.microsoft.com/office/powerpoint/2010/main" val="50382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pPr algn="ctr"/>
            <a:r>
              <a:rPr lang="el-GR" sz="2800" b="1" dirty="0">
                <a:ln w="3200">
                  <a:solidFill>
                    <a:srgbClr val="444D26">
                      <a:shade val="75000"/>
                      <a:alpha val="25000"/>
                    </a:srgbClr>
                  </a:solidFill>
                  <a:prstDash val="solid"/>
                  <a:round/>
                </a:ln>
              </a:rPr>
              <a:t>Η  σύνδεση  των  ποιημάτων  του  επικού  κύκλου  μεταξύ  τους</a:t>
            </a:r>
            <a:endParaRPr lang="el-GR" sz="4400" dirty="0"/>
          </a:p>
        </p:txBody>
      </p:sp>
      <p:sp>
        <p:nvSpPr>
          <p:cNvPr id="2" name="Θέση περιεχομένου 1"/>
          <p:cNvSpPr>
            <a:spLocks noGrp="1"/>
          </p:cNvSpPr>
          <p:nvPr>
            <p:ph idx="1"/>
          </p:nvPr>
        </p:nvSpPr>
        <p:spPr>
          <a:xfrm>
            <a:off x="457200" y="1524000"/>
            <a:ext cx="7787208" cy="4857328"/>
          </a:xfrm>
        </p:spPr>
        <p:txBody>
          <a:bodyPr>
            <a:noAutofit/>
          </a:bodyPr>
          <a:lstStyle/>
          <a:p>
            <a:pPr lvl="0" algn="just">
              <a:buClr>
                <a:srgbClr val="F3A447"/>
              </a:buClr>
            </a:pPr>
            <a:r>
              <a:rPr lang="en-US" sz="2400" dirty="0"/>
              <a:t>Burgess </a:t>
            </a:r>
            <a:r>
              <a:rPr lang="el-GR" sz="2400" dirty="0"/>
              <a:t>: </a:t>
            </a:r>
            <a:r>
              <a:rPr lang="en-US" sz="2400" dirty="0"/>
              <a:t>‘</a:t>
            </a:r>
            <a:r>
              <a:rPr lang="en-US" sz="2400" b="1" u="sng" dirty="0"/>
              <a:t>verse joints</a:t>
            </a:r>
            <a:r>
              <a:rPr lang="en-US" sz="2400" dirty="0"/>
              <a:t>’ </a:t>
            </a:r>
            <a:r>
              <a:rPr lang="el-GR" sz="2400" dirty="0"/>
              <a:t>(= διαρθρωτικοί στίχοι) </a:t>
            </a:r>
            <a:r>
              <a:rPr lang="el-GR" sz="2400" dirty="0">
                <a:latin typeface="Century Gothic"/>
              </a:rPr>
              <a:t>→ </a:t>
            </a:r>
            <a:r>
              <a:rPr lang="el-GR" sz="2400" dirty="0"/>
              <a:t> στοχεύουν </a:t>
            </a:r>
            <a:r>
              <a:rPr lang="el-GR" sz="2400" dirty="0">
                <a:solidFill>
                  <a:prstClr val="white"/>
                </a:solidFill>
              </a:rPr>
              <a:t>στη </a:t>
            </a:r>
            <a:r>
              <a:rPr lang="el-GR" sz="2400" dirty="0"/>
              <a:t>δημιουργία μιας τεχνητής σύνδεσης ανάμεσα στο τέλος ενός ποιήματος  και στην αρχή του άλλου π.χ. το συμπυκνωμένο ποίημα της </a:t>
            </a:r>
            <a:r>
              <a:rPr lang="el-GR" sz="2400" i="1" dirty="0" err="1"/>
              <a:t>Ιλιάδας</a:t>
            </a:r>
            <a:r>
              <a:rPr lang="el-GR" sz="2400" dirty="0"/>
              <a:t> που ήταν γνωστό στον Αριστόξενο ίσως να χρησίμευε  ως γέφυρα ανάμεσα στα </a:t>
            </a:r>
            <a:r>
              <a:rPr lang="el-GR" sz="2400" i="1" dirty="0"/>
              <a:t>Κύπρια</a:t>
            </a:r>
            <a:r>
              <a:rPr lang="el-GR" sz="2400" dirty="0"/>
              <a:t> και στην </a:t>
            </a:r>
            <a:r>
              <a:rPr lang="el-GR" sz="2400" i="1" dirty="0" err="1"/>
              <a:t>Ιλιάδα</a:t>
            </a:r>
            <a:r>
              <a:rPr lang="el-GR" sz="2400" i="1" dirty="0"/>
              <a:t> </a:t>
            </a:r>
            <a:r>
              <a:rPr lang="el-GR" sz="2400" dirty="0"/>
              <a:t>που μας διασώζεται / οι δυο στίχοι που συνδέουν την </a:t>
            </a:r>
            <a:r>
              <a:rPr lang="el-GR" sz="2400" i="1" dirty="0" err="1"/>
              <a:t>Αιθιοπίδα</a:t>
            </a:r>
            <a:r>
              <a:rPr lang="el-GR" sz="2400" dirty="0"/>
              <a:t> με την </a:t>
            </a:r>
            <a:r>
              <a:rPr lang="el-GR" sz="2400" i="1" dirty="0" err="1"/>
              <a:t>Ιλιάδα</a:t>
            </a:r>
            <a:r>
              <a:rPr lang="el-GR" sz="2400" dirty="0"/>
              <a:t> →  αυτοί οι τεχνητοί σύνδεσμοι ανάμεσα στο ένα έπος και στο προηγούμενό του μέσα σε μια ομάδα ποιημάτων που συνδέονται θεματικά ίσως να είχε δημιουργηθεί κατά τη διάρκεια της ραψωδικής εκτέλεσης και, συνεπώς, ήταν κατάλληλη για τους ραψωδούς και ευχάριστη για το ακροατήριό τους. </a:t>
            </a:r>
          </a:p>
          <a:p>
            <a:pPr lvl="0" algn="just">
              <a:buClr>
                <a:srgbClr val="F3A447"/>
              </a:buClr>
            </a:pPr>
            <a:endParaRPr lang="el-GR" sz="1800" dirty="0"/>
          </a:p>
          <a:p>
            <a:endParaRPr lang="el-GR" sz="3600" dirty="0"/>
          </a:p>
        </p:txBody>
      </p:sp>
    </p:spTree>
    <p:extLst>
      <p:ext uri="{BB962C8B-B14F-4D97-AF65-F5344CB8AC3E}">
        <p14:creationId xmlns:p14="http://schemas.microsoft.com/office/powerpoint/2010/main" val="317846492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pPr algn="ctr"/>
            <a:r>
              <a:rPr lang="el-GR" sz="4000" b="1" dirty="0" err="1"/>
              <a:t>ἐπιβάλλει</a:t>
            </a:r>
            <a:r>
              <a:rPr lang="el-GR" sz="4000" b="1" dirty="0"/>
              <a:t> </a:t>
            </a:r>
            <a:r>
              <a:rPr lang="el-GR" sz="4000" b="1" dirty="0" err="1"/>
              <a:t>τούτοις</a:t>
            </a:r>
            <a:endParaRPr lang="el-GR" sz="4000" b="1" dirty="0"/>
          </a:p>
        </p:txBody>
      </p:sp>
      <p:sp>
        <p:nvSpPr>
          <p:cNvPr id="3" name="Θέση περιεχομένου 2"/>
          <p:cNvSpPr>
            <a:spLocks noGrp="1"/>
          </p:cNvSpPr>
          <p:nvPr>
            <p:ph idx="1"/>
          </p:nvPr>
        </p:nvSpPr>
        <p:spPr/>
        <p:txBody>
          <a:bodyPr>
            <a:normAutofit lnSpcReduction="10000"/>
          </a:bodyPr>
          <a:lstStyle/>
          <a:p>
            <a:pPr lvl="0" algn="just"/>
            <a:r>
              <a:rPr lang="en-US" sz="2300" b="1" i="1" dirty="0"/>
              <a:t>ἐπιβ</a:t>
            </a:r>
            <a:r>
              <a:rPr lang="en-US" sz="2300" b="1" i="1" dirty="0" err="1"/>
              <a:t>άλλει</a:t>
            </a:r>
            <a:r>
              <a:rPr lang="en-US" sz="2300" b="1" i="1" dirty="0"/>
              <a:t> </a:t>
            </a:r>
            <a:r>
              <a:rPr lang="en-US" sz="2300" b="1" i="1" dirty="0" err="1"/>
              <a:t>τούτοις</a:t>
            </a:r>
            <a:r>
              <a:rPr lang="el-GR" sz="2300" dirty="0"/>
              <a:t>: Φράση που χρησιμοποιείται πριν την αρχή της περίληψης των </a:t>
            </a:r>
            <a:r>
              <a:rPr lang="el-GR" sz="2300" i="1" dirty="0"/>
              <a:t>Κυπρίων </a:t>
            </a:r>
            <a:r>
              <a:rPr lang="el-GR" sz="2300" dirty="0"/>
              <a:t> και επίσης χρησιμοποιείται ελαφρώς ή σημαντικά παραλλαγμένη πριν τις περιλήψεις των άλλων επικών έργων.</a:t>
            </a:r>
          </a:p>
          <a:p>
            <a:pPr lvl="0" algn="just"/>
            <a:r>
              <a:rPr lang="el-GR" sz="2300" dirty="0"/>
              <a:t>Το ρήμα θα έπρεπε να είχε ληφθεί με την αμετάβατή του σημασία και με το ουσιαστικό </a:t>
            </a:r>
            <a:r>
              <a:rPr lang="el-GR" sz="2300" i="1" dirty="0"/>
              <a:t>Κύπρια </a:t>
            </a:r>
            <a:r>
              <a:rPr lang="el-GR" sz="2300" dirty="0"/>
              <a:t> να είναι το υποκείμενό του (μτφ: Τα </a:t>
            </a:r>
            <a:r>
              <a:rPr lang="el-GR" sz="2300" i="1" dirty="0"/>
              <a:t>Κύπρια </a:t>
            </a:r>
            <a:r>
              <a:rPr lang="el-GR" sz="2300" dirty="0"/>
              <a:t>έρχονται μετά από αυτό). </a:t>
            </a:r>
            <a:endParaRPr lang="en-US" sz="2300" dirty="0"/>
          </a:p>
          <a:p>
            <a:pPr lvl="0" algn="just"/>
            <a:r>
              <a:rPr lang="el-GR" sz="2300" dirty="0"/>
              <a:t>Το </a:t>
            </a:r>
            <a:r>
              <a:rPr lang="en-US" sz="2300" i="1" dirty="0" err="1"/>
              <a:t>τούτοις</a:t>
            </a:r>
            <a:r>
              <a:rPr lang="en-US" sz="2300" dirty="0"/>
              <a:t> </a:t>
            </a:r>
            <a:r>
              <a:rPr lang="el-GR" sz="2300" dirty="0"/>
              <a:t>σ’ αυτήν την περίπτωση δεν μπορεί να αναφέρεται στην </a:t>
            </a:r>
            <a:r>
              <a:rPr lang="en-US" sz="2300" i="1" dirty="0"/>
              <a:t>Vita</a:t>
            </a:r>
            <a:r>
              <a:rPr lang="el-GR" sz="2300" i="1" dirty="0"/>
              <a:t> </a:t>
            </a:r>
            <a:r>
              <a:rPr lang="en-US" sz="2300" i="1" dirty="0" err="1"/>
              <a:t>Homeri</a:t>
            </a:r>
            <a:r>
              <a:rPr lang="en-US" sz="2300" i="1" dirty="0"/>
              <a:t> , </a:t>
            </a:r>
            <a:r>
              <a:rPr lang="el-GR" sz="2300" i="1" dirty="0"/>
              <a:t> </a:t>
            </a:r>
            <a:r>
              <a:rPr lang="el-GR" sz="2300" dirty="0"/>
              <a:t>η οποία προηγείται των </a:t>
            </a:r>
            <a:r>
              <a:rPr lang="el-GR" sz="2300" i="1" dirty="0"/>
              <a:t>Κυπρίων </a:t>
            </a:r>
            <a:r>
              <a:rPr lang="el-GR" sz="2300" dirty="0"/>
              <a:t> στον </a:t>
            </a:r>
            <a:r>
              <a:rPr lang="en-US" sz="2300" dirty="0" err="1"/>
              <a:t>Venetus</a:t>
            </a:r>
            <a:r>
              <a:rPr lang="en-US" sz="2300" dirty="0"/>
              <a:t> A.</a:t>
            </a:r>
            <a:r>
              <a:rPr lang="el-GR" sz="2300" dirty="0"/>
              <a:t> </a:t>
            </a:r>
          </a:p>
          <a:p>
            <a:pPr algn="just"/>
            <a:r>
              <a:rPr lang="el-GR" sz="2200" dirty="0" smtClean="0"/>
              <a:t>Αντίθετα, </a:t>
            </a:r>
            <a:r>
              <a:rPr lang="el-GR" sz="2200" b="1" u="sng" dirty="0" smtClean="0"/>
              <a:t>θα πρέπει να αναφέρεται στην περίληψη του τελευταίου έπους</a:t>
            </a:r>
            <a:r>
              <a:rPr lang="en-US" sz="2200" b="1" u="sng" dirty="0" smtClean="0"/>
              <a:t>,</a:t>
            </a:r>
            <a:r>
              <a:rPr lang="el-GR" sz="2200" b="1" u="sng" dirty="0" smtClean="0"/>
              <a:t> δηλαδή του τελευταίου ποιήματος του θηβαϊκού μέρους του επικού κύκλου</a:t>
            </a:r>
            <a:r>
              <a:rPr lang="en-US" sz="2200" b="1" u="sng" dirty="0" smtClean="0"/>
              <a:t>,</a:t>
            </a:r>
            <a:r>
              <a:rPr lang="el-GR" sz="2200" b="1" u="sng" dirty="0" smtClean="0"/>
              <a:t> το οποίο προηγήθηκε του τρωικού μέρους στην  </a:t>
            </a:r>
            <a:r>
              <a:rPr lang="el-GR" sz="2200" b="1" i="1" u="sng" dirty="0" smtClean="0"/>
              <a:t>Χρηστομάθεια</a:t>
            </a:r>
            <a:r>
              <a:rPr lang="el-GR" sz="2200" b="1" u="sng" dirty="0" smtClean="0"/>
              <a:t> του Πρόκλου.</a:t>
            </a:r>
          </a:p>
        </p:txBody>
      </p:sp>
    </p:spTree>
    <p:extLst>
      <p:ext uri="{BB962C8B-B14F-4D97-AF65-F5344CB8AC3E}">
        <p14:creationId xmlns:p14="http://schemas.microsoft.com/office/powerpoint/2010/main" val="75578073"/>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algn="ctr"/>
            <a:r>
              <a:rPr lang="el-GR" sz="3600" b="1" dirty="0"/>
              <a:t>Τ</a:t>
            </a:r>
            <a:r>
              <a:rPr lang="el-GR" sz="3600" b="1" dirty="0" smtClean="0"/>
              <a:t>ο θέμα του τονισμού της λέξης </a:t>
            </a:r>
            <a:r>
              <a:rPr lang="en-US" sz="3600" b="1" i="1" dirty="0"/>
              <a:t>K</a:t>
            </a:r>
            <a:r>
              <a:rPr lang="el-GR" sz="3600" b="1" i="1" dirty="0" err="1" smtClean="0"/>
              <a:t>ύπρια</a:t>
            </a:r>
            <a:endParaRPr lang="el-GR" sz="3600" b="1" i="1" dirty="0"/>
          </a:p>
        </p:txBody>
      </p:sp>
      <p:sp>
        <p:nvSpPr>
          <p:cNvPr id="3" name="Θέση περιεχομένου 2"/>
          <p:cNvSpPr>
            <a:spLocks noGrp="1"/>
          </p:cNvSpPr>
          <p:nvPr>
            <p:ph idx="1"/>
          </p:nvPr>
        </p:nvSpPr>
        <p:spPr/>
        <p:txBody>
          <a:bodyPr>
            <a:normAutofit/>
          </a:bodyPr>
          <a:lstStyle/>
          <a:p>
            <a:pPr algn="just"/>
            <a:endParaRPr lang="el-GR" sz="2400" dirty="0" smtClean="0"/>
          </a:p>
          <a:p>
            <a:pPr algn="just"/>
            <a:r>
              <a:rPr lang="el-GR" sz="2400" dirty="0" smtClean="0"/>
              <a:t>Ακόμη</a:t>
            </a:r>
            <a:r>
              <a:rPr lang="el-GR" sz="2400" dirty="0"/>
              <a:t>, άλλες φράσεις με τις οποίες εισάγονται τα </a:t>
            </a:r>
            <a:r>
              <a:rPr lang="el-GR" sz="2400" i="1" dirty="0"/>
              <a:t>Κύπρια</a:t>
            </a:r>
            <a:r>
              <a:rPr lang="el-GR" sz="2400" dirty="0"/>
              <a:t> - </a:t>
            </a:r>
            <a:r>
              <a:rPr lang="el-GR" sz="2400" i="1" dirty="0" err="1"/>
              <a:t>Κύπρια</a:t>
            </a:r>
            <a:r>
              <a:rPr lang="el-GR" sz="2400" i="1" dirty="0"/>
              <a:t> </a:t>
            </a:r>
            <a:r>
              <a:rPr lang="el-GR" sz="2400" i="1" dirty="0" err="1"/>
              <a:t>ἐν</a:t>
            </a:r>
            <a:r>
              <a:rPr lang="el-GR" sz="2400" i="1" dirty="0"/>
              <a:t> </a:t>
            </a:r>
            <a:r>
              <a:rPr lang="el-GR" sz="2400" i="1" dirty="0" err="1"/>
              <a:t>βιβλίοις</a:t>
            </a:r>
            <a:r>
              <a:rPr lang="el-GR" sz="2400" i="1" dirty="0"/>
              <a:t> </a:t>
            </a:r>
            <a:r>
              <a:rPr lang="el-GR" sz="2400" i="1" dirty="0" err="1"/>
              <a:t>φερόμενα</a:t>
            </a:r>
            <a:r>
              <a:rPr lang="el-GR" sz="2400" i="1" dirty="0"/>
              <a:t> </a:t>
            </a:r>
            <a:r>
              <a:rPr lang="el-GR" sz="2400" i="1" dirty="0" err="1"/>
              <a:t>ἕνδεκα</a:t>
            </a:r>
            <a:r>
              <a:rPr lang="el-GR" sz="2400" i="1" dirty="0"/>
              <a:t>, </a:t>
            </a:r>
            <a:r>
              <a:rPr lang="el-GR" sz="2400" i="1" dirty="0" err="1"/>
              <a:t>ὧν</a:t>
            </a:r>
            <a:r>
              <a:rPr lang="el-GR" sz="2400" i="1" dirty="0"/>
              <a:t> </a:t>
            </a:r>
            <a:r>
              <a:rPr lang="el-GR" sz="2400" i="1" dirty="0" err="1"/>
              <a:t>περὶ</a:t>
            </a:r>
            <a:r>
              <a:rPr lang="el-GR" sz="2400" i="1" dirty="0"/>
              <a:t> </a:t>
            </a:r>
            <a:r>
              <a:rPr lang="el-GR" sz="2400" i="1" dirty="0" err="1"/>
              <a:t>τῆς</a:t>
            </a:r>
            <a:r>
              <a:rPr lang="el-GR" sz="2400" i="1" dirty="0"/>
              <a:t> </a:t>
            </a:r>
            <a:r>
              <a:rPr lang="el-GR" sz="2400" i="1" dirty="0" err="1"/>
              <a:t>γραφῆς</a:t>
            </a:r>
            <a:r>
              <a:rPr lang="el-GR" sz="2400" i="1" dirty="0"/>
              <a:t> </a:t>
            </a:r>
            <a:r>
              <a:rPr lang="el-GR" sz="2400" i="1" dirty="0" err="1"/>
              <a:t>ὕστερον</a:t>
            </a:r>
            <a:r>
              <a:rPr lang="el-GR" sz="2400" i="1" dirty="0"/>
              <a:t> </a:t>
            </a:r>
            <a:r>
              <a:rPr lang="el-GR" sz="2400" i="1" dirty="0" err="1"/>
              <a:t>ἐροῦμεν</a:t>
            </a:r>
            <a:r>
              <a:rPr lang="el-GR" sz="2400" i="1" dirty="0"/>
              <a:t>, </a:t>
            </a:r>
            <a:r>
              <a:rPr lang="el-GR" sz="2400" i="1" dirty="0" err="1"/>
              <a:t>ἵνα</a:t>
            </a:r>
            <a:r>
              <a:rPr lang="el-GR" sz="2400" i="1" dirty="0"/>
              <a:t> μὴ τὸν </a:t>
            </a:r>
            <a:r>
              <a:rPr lang="el-GR" sz="2400" i="1" dirty="0" err="1"/>
              <a:t>ἑξῆς</a:t>
            </a:r>
            <a:r>
              <a:rPr lang="el-GR" sz="2400" i="1" dirty="0"/>
              <a:t> </a:t>
            </a:r>
            <a:r>
              <a:rPr lang="el-GR" sz="2400" i="1" dirty="0" err="1"/>
              <a:t>λόγον</a:t>
            </a:r>
            <a:r>
              <a:rPr lang="el-GR" sz="2400" i="1" dirty="0"/>
              <a:t> </a:t>
            </a:r>
            <a:r>
              <a:rPr lang="el-GR" sz="2400" i="1" dirty="0" err="1"/>
              <a:t>νῦν</a:t>
            </a:r>
            <a:r>
              <a:rPr lang="el-GR" sz="2400" i="1" dirty="0"/>
              <a:t> </a:t>
            </a:r>
            <a:r>
              <a:rPr lang="el-GR" sz="2400" i="1" dirty="0" err="1"/>
              <a:t>ἐμποδίζωμεν</a:t>
            </a:r>
            <a:r>
              <a:rPr lang="el-GR" sz="2400" i="1" dirty="0"/>
              <a:t> </a:t>
            </a:r>
            <a:r>
              <a:rPr lang="el-GR" sz="2400" dirty="0"/>
              <a:t> –  αποδεικνύουν ότι </a:t>
            </a:r>
            <a:r>
              <a:rPr lang="el-GR" sz="2400" b="1" dirty="0"/>
              <a:t>οι περιλήψεις θα πρέπει να είχαν γραφτεί από τον Πρόκλο μάλλον μηχανικά </a:t>
            </a:r>
            <a:r>
              <a:rPr lang="el-GR" sz="2400" b="1" dirty="0" smtClean="0"/>
              <a:t> </a:t>
            </a:r>
            <a:r>
              <a:rPr lang="el-GR" sz="2400" dirty="0" smtClean="0"/>
              <a:t>σαν </a:t>
            </a:r>
            <a:r>
              <a:rPr lang="el-GR" sz="2400" dirty="0"/>
              <a:t>να </a:t>
            </a:r>
            <a:r>
              <a:rPr lang="el-GR" sz="2400" dirty="0" smtClean="0"/>
              <a:t>εξαγγέλλει ότι το θέμα του τονισμού της λέξης </a:t>
            </a:r>
            <a:r>
              <a:rPr lang="el-GR" sz="2400" i="1" dirty="0" smtClean="0"/>
              <a:t>Κύπρια</a:t>
            </a:r>
            <a:r>
              <a:rPr lang="el-GR" sz="2400" dirty="0" smtClean="0"/>
              <a:t> </a:t>
            </a:r>
            <a:r>
              <a:rPr lang="el-GR" sz="2400" dirty="0"/>
              <a:t>ή </a:t>
            </a:r>
            <a:r>
              <a:rPr lang="el-GR" sz="2400" i="1" dirty="0"/>
              <a:t>Κυπρία</a:t>
            </a:r>
            <a:r>
              <a:rPr lang="el-GR" sz="2400" dirty="0"/>
              <a:t> </a:t>
            </a:r>
            <a:r>
              <a:rPr lang="el-GR" sz="2400" dirty="0" smtClean="0"/>
              <a:t>θα </a:t>
            </a:r>
            <a:r>
              <a:rPr lang="el-GR" sz="2400" dirty="0"/>
              <a:t>συζητηθεί σε άλλο σημείο της </a:t>
            </a:r>
            <a:r>
              <a:rPr lang="el-GR" sz="2400" i="1" dirty="0"/>
              <a:t>Χρηστομάθειας</a:t>
            </a:r>
            <a:r>
              <a:rPr lang="el-GR" sz="2400" dirty="0"/>
              <a:t>.</a:t>
            </a:r>
          </a:p>
          <a:p>
            <a:endParaRPr lang="el-GR" dirty="0"/>
          </a:p>
        </p:txBody>
      </p:sp>
    </p:spTree>
    <p:extLst>
      <p:ext uri="{BB962C8B-B14F-4D97-AF65-F5344CB8AC3E}">
        <p14:creationId xmlns:p14="http://schemas.microsoft.com/office/powerpoint/2010/main" val="260690246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b="1" dirty="0"/>
              <a:t>Η</a:t>
            </a:r>
            <a:r>
              <a:rPr lang="el-GR" sz="3200" b="1" dirty="0" smtClean="0"/>
              <a:t> χειρόγραφη παράδοση του επικού κύκλου μετά τον κώδικα </a:t>
            </a:r>
            <a:r>
              <a:rPr lang="el-GR" sz="3200" b="1" dirty="0"/>
              <a:t>Π</a:t>
            </a:r>
          </a:p>
        </p:txBody>
      </p:sp>
      <p:sp>
        <p:nvSpPr>
          <p:cNvPr id="3" name="Θέση περιεχομένου 2"/>
          <p:cNvSpPr>
            <a:spLocks noGrp="1"/>
          </p:cNvSpPr>
          <p:nvPr>
            <p:ph idx="1"/>
          </p:nvPr>
        </p:nvSpPr>
        <p:spPr>
          <a:xfrm>
            <a:off x="457200" y="1600200"/>
            <a:ext cx="7787208" cy="4709120"/>
          </a:xfrm>
        </p:spPr>
        <p:txBody>
          <a:bodyPr>
            <a:normAutofit fontScale="77500" lnSpcReduction="20000"/>
          </a:bodyPr>
          <a:lstStyle/>
          <a:p>
            <a:pPr algn="just"/>
            <a:endParaRPr lang="el-GR" dirty="0" smtClean="0"/>
          </a:p>
          <a:p>
            <a:pPr algn="just"/>
            <a:r>
              <a:rPr lang="el-GR" dirty="0" smtClean="0"/>
              <a:t>Μετά τον </a:t>
            </a:r>
            <a:r>
              <a:rPr lang="en-US" b="1" dirty="0" smtClean="0"/>
              <a:t>codex </a:t>
            </a:r>
            <a:r>
              <a:rPr lang="en-US" b="1" dirty="0" err="1"/>
              <a:t>primigenius</a:t>
            </a:r>
            <a:r>
              <a:rPr lang="en-US" b="1" dirty="0"/>
              <a:t> </a:t>
            </a:r>
            <a:r>
              <a:rPr lang="el-GR" b="1" dirty="0" smtClean="0"/>
              <a:t> </a:t>
            </a:r>
            <a:r>
              <a:rPr lang="el-GR" dirty="0" smtClean="0"/>
              <a:t>(σίγουρα πριν τον 10</a:t>
            </a:r>
            <a:r>
              <a:rPr lang="el-GR" baseline="30000" dirty="0" smtClean="0"/>
              <a:t>ο</a:t>
            </a:r>
            <a:r>
              <a:rPr lang="el-GR" dirty="0" smtClean="0"/>
              <a:t> αιώνα μ. Χ.) πρέπει να εικάσουμε ότι ανάμεσα στους απογόνους του  </a:t>
            </a:r>
            <a:r>
              <a:rPr lang="en-US" dirty="0" smtClean="0"/>
              <a:t>Π</a:t>
            </a:r>
            <a:r>
              <a:rPr lang="el-GR" dirty="0" smtClean="0"/>
              <a:t> υπήρχε και το </a:t>
            </a:r>
            <a:r>
              <a:rPr lang="el-GR" b="1" dirty="0" smtClean="0"/>
              <a:t>αρχέτυπο από το οποίο πηγάζει η συνολική μας παράδοση (ω).</a:t>
            </a:r>
          </a:p>
          <a:p>
            <a:pPr algn="just"/>
            <a:r>
              <a:rPr lang="el-GR" dirty="0" smtClean="0"/>
              <a:t>Μετά το </a:t>
            </a:r>
            <a:r>
              <a:rPr lang="en-US" dirty="0" smtClean="0"/>
              <a:t>ω</a:t>
            </a:r>
            <a:r>
              <a:rPr lang="el-GR" dirty="0" smtClean="0"/>
              <a:t>, η χειρόγραφη παράδοση  διακλαδίζεται: </a:t>
            </a:r>
            <a:r>
              <a:rPr lang="el-GR" b="1" dirty="0" smtClean="0"/>
              <a:t>υπάρχει ένα πιο επιστημονικό ή γραμματικό παρακλάδι ο (α</a:t>
            </a:r>
            <a:r>
              <a:rPr lang="el-GR" dirty="0" smtClean="0"/>
              <a:t>) που διατηρεί και τα 7 αποσπάσματα που του μεταφέρθηκαν από το (ω) και πηγαίνει πίσω στον Π και </a:t>
            </a:r>
            <a:r>
              <a:rPr lang="el-GR" b="1" dirty="0" smtClean="0"/>
              <a:t>ένα πιο σχολικό παρακλάδι </a:t>
            </a:r>
            <a:r>
              <a:rPr lang="en-US" b="1" dirty="0" smtClean="0"/>
              <a:t>(</a:t>
            </a:r>
            <a:r>
              <a:rPr lang="en-US" b="1" dirty="0"/>
              <a:t>f</a:t>
            </a:r>
            <a:r>
              <a:rPr lang="en-US" b="1" dirty="0" smtClean="0"/>
              <a:t>)</a:t>
            </a:r>
            <a:r>
              <a:rPr lang="el-GR" dirty="0" smtClean="0"/>
              <a:t>, το οποίο αποκλείει 5 από τα αποσπάσματα και περιλαμβάνει μόνο την περίληψη των </a:t>
            </a:r>
            <a:r>
              <a:rPr lang="el-GR" i="1" dirty="0" smtClean="0"/>
              <a:t>Κυπρίων</a:t>
            </a:r>
            <a:r>
              <a:rPr lang="el-GR" dirty="0" smtClean="0"/>
              <a:t> και τον </a:t>
            </a:r>
            <a:r>
              <a:rPr lang="el-GR" i="1" dirty="0" smtClean="0"/>
              <a:t>Βίο του Ομήρου  </a:t>
            </a:r>
            <a:r>
              <a:rPr lang="el-GR" dirty="0" smtClean="0"/>
              <a:t>και έχει έναν τίτλο που αποφεύγει την οποιαδήποτε αναφορά στην </a:t>
            </a:r>
            <a:r>
              <a:rPr lang="el-GR" i="1" dirty="0" smtClean="0"/>
              <a:t>Χρηστομάθεια</a:t>
            </a:r>
            <a:r>
              <a:rPr lang="el-GR" dirty="0" smtClean="0"/>
              <a:t> του Πρόκλου: </a:t>
            </a:r>
            <a:r>
              <a:rPr lang="en-US" dirty="0" smtClean="0"/>
              <a:t>a. </a:t>
            </a:r>
            <a:r>
              <a:rPr lang="en-US" i="1" dirty="0" err="1" smtClean="0"/>
              <a:t>Πρόκλου</a:t>
            </a:r>
            <a:r>
              <a:rPr lang="en-US" i="1" dirty="0" smtClean="0"/>
              <a:t> </a:t>
            </a:r>
            <a:r>
              <a:rPr lang="en-US" i="1" dirty="0"/>
              <a:t>π</a:t>
            </a:r>
            <a:r>
              <a:rPr lang="en-US" i="1" dirty="0" err="1"/>
              <a:t>ερὶ</a:t>
            </a:r>
            <a:r>
              <a:rPr lang="en-US" i="1" dirty="0"/>
              <a:t> ῾</a:t>
            </a:r>
            <a:r>
              <a:rPr lang="en-US" i="1" dirty="0" err="1"/>
              <a:t>Ομήρου</a:t>
            </a:r>
            <a:r>
              <a:rPr lang="en-US" i="1" dirty="0"/>
              <a:t> </a:t>
            </a:r>
            <a:r>
              <a:rPr lang="en-US" dirty="0" smtClean="0"/>
              <a:t>(‘</a:t>
            </a:r>
            <a:r>
              <a:rPr lang="el-GR" dirty="0" smtClean="0"/>
              <a:t>Η ζωή του Ομήρου από τον Πρόκλο) </a:t>
            </a:r>
            <a:r>
              <a:rPr lang="en-US" dirty="0" smtClean="0"/>
              <a:t>b</a:t>
            </a:r>
            <a:r>
              <a:rPr lang="en-US" dirty="0"/>
              <a:t>. </a:t>
            </a:r>
            <a:r>
              <a:rPr lang="en-US" i="1" dirty="0"/>
              <a:t>Τοῦ α</a:t>
            </a:r>
            <a:r>
              <a:rPr lang="en-US" i="1" dirty="0" err="1"/>
              <a:t>ὐτοῦ</a:t>
            </a:r>
            <a:r>
              <a:rPr lang="en-US" i="1" dirty="0"/>
              <a:t> π</a:t>
            </a:r>
            <a:r>
              <a:rPr lang="en-US" i="1" dirty="0" err="1"/>
              <a:t>ερὶ</a:t>
            </a:r>
            <a:r>
              <a:rPr lang="en-US" i="1" dirty="0"/>
              <a:t> </a:t>
            </a:r>
            <a:r>
              <a:rPr lang="en-US" i="1" dirty="0" err="1"/>
              <a:t>τῶν</a:t>
            </a:r>
            <a:r>
              <a:rPr lang="en-US" i="1" dirty="0"/>
              <a:t> </a:t>
            </a:r>
            <a:r>
              <a:rPr lang="en-US" i="1" dirty="0" err="1"/>
              <a:t>Κυ</a:t>
            </a:r>
            <a:r>
              <a:rPr lang="en-US" i="1" dirty="0"/>
              <a:t>πρίων λεγομένων ποιημάτων</a:t>
            </a:r>
          </a:p>
          <a:p>
            <a:pPr algn="just"/>
            <a:r>
              <a:rPr lang="el-GR" dirty="0" smtClean="0"/>
              <a:t>Το παρακλάδι </a:t>
            </a:r>
            <a:r>
              <a:rPr lang="en-US" dirty="0" smtClean="0"/>
              <a:t>a</a:t>
            </a:r>
            <a:r>
              <a:rPr lang="el-GR" dirty="0" smtClean="0"/>
              <a:t> θα προερχόταν από ένα χειρόγραφο  </a:t>
            </a:r>
            <a:r>
              <a:rPr lang="en-US" dirty="0" smtClean="0"/>
              <a:t>α</a:t>
            </a:r>
            <a:r>
              <a:rPr lang="en-US" dirty="0"/>
              <a:t>, </a:t>
            </a:r>
            <a:r>
              <a:rPr lang="el-GR" dirty="0" smtClean="0"/>
              <a:t> το οποίο σχολιάστηκε από έναν γραμματικό, ο οποίος </a:t>
            </a:r>
            <a:r>
              <a:rPr lang="el-GR" dirty="0" err="1" smtClean="0"/>
              <a:t>ταυτοποιήθηκε</a:t>
            </a:r>
            <a:r>
              <a:rPr lang="el-GR" dirty="0" smtClean="0"/>
              <a:t> από τον  </a:t>
            </a:r>
            <a:r>
              <a:rPr lang="en-US" dirty="0" err="1" smtClean="0"/>
              <a:t>Severyns</a:t>
            </a:r>
            <a:r>
              <a:rPr lang="el-GR" dirty="0" smtClean="0"/>
              <a:t> με τον Αρέθα Καισαρείας.  Αυτός ο γραμματικός (Αρέθας;) ο ίδιος πιθανόν να μην είχε πρόσβαση στο υπόδειγμα της </a:t>
            </a:r>
            <a:r>
              <a:rPr lang="el-GR" i="1" dirty="0" smtClean="0"/>
              <a:t>Χρηστομάθειας</a:t>
            </a:r>
            <a:r>
              <a:rPr lang="el-GR" dirty="0" smtClean="0"/>
              <a:t> του Πρόκλου </a:t>
            </a:r>
            <a:r>
              <a:rPr lang="en-US" dirty="0" smtClean="0"/>
              <a:t> </a:t>
            </a:r>
            <a:r>
              <a:rPr lang="el-GR" dirty="0" smtClean="0"/>
              <a:t>αλλά πιθανότατα χάρη στον κώδικα  </a:t>
            </a:r>
            <a:r>
              <a:rPr lang="en-US" dirty="0" smtClean="0"/>
              <a:t>239</a:t>
            </a:r>
            <a:r>
              <a:rPr lang="el-GR" dirty="0" smtClean="0"/>
              <a:t> της </a:t>
            </a:r>
            <a:r>
              <a:rPr lang="el-GR" i="1" dirty="0" smtClean="0"/>
              <a:t>Βιβλιοθήκης</a:t>
            </a:r>
            <a:r>
              <a:rPr lang="el-GR" dirty="0" smtClean="0"/>
              <a:t> του Φωτίου ήταν ικανός να ανακαλύψει ότι τα 7 αποσπάσματα που τοποθετήθηκαν ως επικεφαλίδα του χειρογράφου  α προέρχονταν από τη </a:t>
            </a:r>
            <a:r>
              <a:rPr lang="el-GR" i="1" dirty="0" smtClean="0"/>
              <a:t>Χρηστομάθεια </a:t>
            </a:r>
            <a:r>
              <a:rPr lang="el-GR" dirty="0" smtClean="0"/>
              <a:t>του Πρόκλου.</a:t>
            </a:r>
            <a:endParaRPr lang="en-US" dirty="0"/>
          </a:p>
        </p:txBody>
      </p:sp>
    </p:spTree>
    <p:extLst>
      <p:ext uri="{BB962C8B-B14F-4D97-AF65-F5344CB8AC3E}">
        <p14:creationId xmlns:p14="http://schemas.microsoft.com/office/powerpoint/2010/main" val="403210556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Autofit/>
          </a:bodyPr>
          <a:lstStyle/>
          <a:p>
            <a:pPr algn="ctr"/>
            <a:r>
              <a:rPr lang="el-GR" sz="3600" b="1" dirty="0"/>
              <a:t>Π</a:t>
            </a:r>
            <a:r>
              <a:rPr lang="el-GR" sz="3600" b="1" dirty="0" smtClean="0"/>
              <a:t>ως   φτάσαμε   στον   </a:t>
            </a:r>
            <a:r>
              <a:rPr lang="en-US" sz="3600" b="1" dirty="0" err="1"/>
              <a:t>V</a:t>
            </a:r>
            <a:r>
              <a:rPr lang="en-US" sz="3600" b="1" dirty="0" err="1" smtClean="0"/>
              <a:t>enetus</a:t>
            </a:r>
            <a:r>
              <a:rPr lang="en-US" sz="3600" b="1" dirty="0" smtClean="0"/>
              <a:t>  A</a:t>
            </a:r>
            <a:endParaRPr lang="el-GR" sz="3600" b="1"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64080777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603821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normAutofit/>
          </a:bodyPr>
          <a:lstStyle/>
          <a:p>
            <a:pPr algn="ctr"/>
            <a:r>
              <a:rPr lang="en-US" sz="3600" b="1" dirty="0"/>
              <a:t>T</a:t>
            </a:r>
            <a:r>
              <a:rPr lang="el-GR" sz="3600" b="1" dirty="0" smtClean="0"/>
              <a:t>ι περιλαμβάνει ο </a:t>
            </a:r>
            <a:r>
              <a:rPr lang="en-US" sz="3600" b="1" dirty="0" err="1"/>
              <a:t>V</a:t>
            </a:r>
            <a:r>
              <a:rPr lang="en-US" sz="3600" b="1" dirty="0" err="1" smtClean="0"/>
              <a:t>enetus</a:t>
            </a:r>
            <a:r>
              <a:rPr lang="en-US" sz="3600" b="1" dirty="0" smtClean="0"/>
              <a:t> A</a:t>
            </a:r>
            <a:endParaRPr lang="el-GR" sz="3600" b="1" dirty="0"/>
          </a:p>
        </p:txBody>
      </p:sp>
      <p:sp>
        <p:nvSpPr>
          <p:cNvPr id="3" name="Θέση περιεχομένου 2"/>
          <p:cNvSpPr>
            <a:spLocks noGrp="1"/>
          </p:cNvSpPr>
          <p:nvPr>
            <p:ph idx="1"/>
          </p:nvPr>
        </p:nvSpPr>
        <p:spPr/>
        <p:txBody>
          <a:bodyPr>
            <a:normAutofit fontScale="92500"/>
          </a:bodyPr>
          <a:lstStyle/>
          <a:p>
            <a:pPr indent="-342900" algn="just"/>
            <a:r>
              <a:rPr lang="el-GR" dirty="0" smtClean="0"/>
              <a:t>Αν ισχύει ότι η εκδοτική παρουσίαση αυτών των αποσπασμάτων που παρουσιάζονται στο </a:t>
            </a:r>
            <a:r>
              <a:rPr lang="en-US" dirty="0" smtClean="0"/>
              <a:t>α </a:t>
            </a:r>
            <a:r>
              <a:rPr lang="el-GR" dirty="0" smtClean="0"/>
              <a:t> από αυτόν τον γραμματικό (Αρέθα;) αντικατοπτρίζεται στον  </a:t>
            </a:r>
            <a:r>
              <a:rPr lang="en-US" dirty="0" err="1" smtClean="0"/>
              <a:t>Venetus</a:t>
            </a:r>
            <a:r>
              <a:rPr lang="en-US" dirty="0" smtClean="0"/>
              <a:t> A,</a:t>
            </a:r>
            <a:r>
              <a:rPr lang="el-GR" dirty="0" smtClean="0"/>
              <a:t> τότε αυτός ο γραμματικός θα είχε γράψει στο χειρόγραφό  του επικεφαλίδες και υπότιτλους για τα 7 αποσπάσματα. </a:t>
            </a:r>
          </a:p>
          <a:p>
            <a:pPr indent="-342900" algn="just"/>
            <a:r>
              <a:rPr lang="el-GR" dirty="0" smtClean="0"/>
              <a:t>Αυτές τις επικεφαλίδες και τους υπότιτλους  μπορούμε να τους δούμε στον  </a:t>
            </a:r>
            <a:r>
              <a:rPr lang="en-US" dirty="0" err="1" smtClean="0"/>
              <a:t>Venetus</a:t>
            </a:r>
            <a:r>
              <a:rPr lang="en-US" dirty="0" smtClean="0"/>
              <a:t> A</a:t>
            </a:r>
            <a:r>
              <a:rPr lang="el-GR" dirty="0"/>
              <a:t> </a:t>
            </a:r>
            <a:r>
              <a:rPr lang="el-GR" dirty="0" smtClean="0"/>
              <a:t>και συνοδεύονται από την ομαδοποίηση των περιλήψεων σε δυο ομάδες σχεδόν ίδιου μεγέθους: </a:t>
            </a:r>
          </a:p>
          <a:p>
            <a:pPr indent="-342900" algn="just"/>
            <a:r>
              <a:rPr lang="el-GR" dirty="0" smtClean="0"/>
              <a:t>η πρώτη ομάδα περιλαμβάνει αποσπάσματα </a:t>
            </a:r>
            <a:r>
              <a:rPr lang="el-GR" dirty="0"/>
              <a:t> </a:t>
            </a:r>
            <a:r>
              <a:rPr lang="en-US" dirty="0" smtClean="0"/>
              <a:t>ab (</a:t>
            </a:r>
            <a:r>
              <a:rPr lang="el-GR" b="1" dirty="0" smtClean="0"/>
              <a:t>τον </a:t>
            </a:r>
            <a:r>
              <a:rPr lang="el-GR" b="1" i="1" dirty="0" smtClean="0"/>
              <a:t>Βίο Ομήρου </a:t>
            </a:r>
            <a:r>
              <a:rPr lang="el-GR" b="1" dirty="0" smtClean="0"/>
              <a:t>και περίληψη των </a:t>
            </a:r>
            <a:r>
              <a:rPr lang="el-GR" b="1" i="1" dirty="0" smtClean="0"/>
              <a:t>Κυπρίων)</a:t>
            </a:r>
            <a:r>
              <a:rPr lang="el-GR" dirty="0" smtClean="0"/>
              <a:t>: 169 γραμμές στην αρίθμηση του </a:t>
            </a:r>
            <a:r>
              <a:rPr lang="en-US" dirty="0" err="1" smtClean="0"/>
              <a:t>Severyns</a:t>
            </a:r>
            <a:r>
              <a:rPr lang="el-GR" dirty="0"/>
              <a:t> </a:t>
            </a:r>
            <a:endParaRPr lang="el-GR" dirty="0" smtClean="0"/>
          </a:p>
          <a:p>
            <a:pPr indent="-342900" algn="just"/>
            <a:r>
              <a:rPr lang="el-GR" dirty="0" smtClean="0"/>
              <a:t>η δεύτερη περιλαμβάνει τα αποσπάσματα </a:t>
            </a:r>
            <a:r>
              <a:rPr lang="en-US" dirty="0" smtClean="0"/>
              <a:t> </a:t>
            </a:r>
            <a:r>
              <a:rPr lang="en-US" dirty="0" err="1" smtClean="0"/>
              <a:t>cdefg</a:t>
            </a:r>
            <a:r>
              <a:rPr lang="en-US" dirty="0" smtClean="0"/>
              <a:t> (</a:t>
            </a:r>
            <a:r>
              <a:rPr lang="el-GR" b="1" dirty="0" smtClean="0"/>
              <a:t>τις περιλήψεις της </a:t>
            </a:r>
            <a:r>
              <a:rPr lang="el-GR" b="1" i="1" dirty="0" err="1" smtClean="0"/>
              <a:t>Αιθιοπίδας</a:t>
            </a:r>
            <a:r>
              <a:rPr lang="el-GR" b="1" dirty="0" smtClean="0"/>
              <a:t>, της </a:t>
            </a:r>
            <a:r>
              <a:rPr lang="el-GR" b="1" i="1" dirty="0" smtClean="0"/>
              <a:t>Μικράς </a:t>
            </a:r>
            <a:r>
              <a:rPr lang="el-GR" b="1" i="1" dirty="0" err="1" smtClean="0"/>
              <a:t>Ιλιάδος</a:t>
            </a:r>
            <a:r>
              <a:rPr lang="el-GR" b="1" dirty="0" smtClean="0"/>
              <a:t>, της </a:t>
            </a:r>
            <a:r>
              <a:rPr lang="el-GR" b="1" i="1" dirty="0" smtClean="0"/>
              <a:t>Ιλίου </a:t>
            </a:r>
            <a:r>
              <a:rPr lang="el-GR" b="1" i="1" dirty="0" err="1" smtClean="0"/>
              <a:t>Πέρσιδος</a:t>
            </a:r>
            <a:r>
              <a:rPr lang="el-GR" b="1" dirty="0" smtClean="0"/>
              <a:t>, των </a:t>
            </a:r>
            <a:r>
              <a:rPr lang="el-GR" b="1" i="1" dirty="0" smtClean="0"/>
              <a:t>Νόστων </a:t>
            </a:r>
            <a:r>
              <a:rPr lang="el-GR" b="1" dirty="0" smtClean="0"/>
              <a:t>και της </a:t>
            </a:r>
            <a:r>
              <a:rPr lang="el-GR" b="1" i="1" dirty="0" smtClean="0"/>
              <a:t>Τηλεγονίας</a:t>
            </a:r>
            <a:r>
              <a:rPr lang="el-GR" dirty="0" smtClean="0"/>
              <a:t>): 160 στην αρίθμηση του </a:t>
            </a:r>
            <a:r>
              <a:rPr lang="en-US" dirty="0" err="1" smtClean="0"/>
              <a:t>Severyns</a:t>
            </a:r>
            <a:r>
              <a:rPr lang="el-GR" dirty="0" smtClean="0"/>
              <a:t>. </a:t>
            </a:r>
            <a:endParaRPr lang="en-US" dirty="0"/>
          </a:p>
        </p:txBody>
      </p:sp>
    </p:spTree>
    <p:extLst>
      <p:ext uri="{BB962C8B-B14F-4D97-AF65-F5344CB8AC3E}">
        <p14:creationId xmlns:p14="http://schemas.microsoft.com/office/powerpoint/2010/main" val="407943325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ctr"/>
            <a:r>
              <a:rPr lang="en-US" sz="3600" b="1" dirty="0" smtClean="0"/>
              <a:t>VENETUS A</a:t>
            </a:r>
            <a:endParaRPr lang="el-GR" sz="3600" b="1" dirty="0"/>
          </a:p>
        </p:txBody>
      </p:sp>
      <p:sp>
        <p:nvSpPr>
          <p:cNvPr id="3" name="Θέση περιεχομένου 2"/>
          <p:cNvSpPr>
            <a:spLocks noGrp="1"/>
          </p:cNvSpPr>
          <p:nvPr>
            <p:ph idx="1"/>
          </p:nvPr>
        </p:nvSpPr>
        <p:spPr>
          <a:xfrm>
            <a:off x="457200" y="1340768"/>
            <a:ext cx="7571184" cy="4785395"/>
          </a:xfrm>
        </p:spPr>
        <p:txBody>
          <a:bodyPr>
            <a:normAutofit/>
          </a:bodyPr>
          <a:lstStyle/>
          <a:p>
            <a:pPr marL="0" indent="0" algn="just">
              <a:buNone/>
            </a:pPr>
            <a:r>
              <a:rPr lang="en-US" dirty="0" smtClean="0"/>
              <a:t>                        </a:t>
            </a:r>
            <a:r>
              <a:rPr lang="el-GR" sz="1600" i="1" dirty="0" err="1" smtClean="0"/>
              <a:t>Πρόκλου</a:t>
            </a:r>
            <a:r>
              <a:rPr lang="el-GR" sz="1600" i="1" dirty="0" smtClean="0"/>
              <a:t>   </a:t>
            </a:r>
            <a:r>
              <a:rPr lang="el-GR" sz="1600" i="1" dirty="0" err="1" smtClean="0"/>
              <a:t>χρηστομαθίας</a:t>
            </a:r>
            <a:r>
              <a:rPr lang="el-GR" sz="1600" i="1" dirty="0" smtClean="0"/>
              <a:t>   </a:t>
            </a:r>
            <a:r>
              <a:rPr lang="el-GR" sz="1600" i="1" dirty="0" err="1" smtClean="0"/>
              <a:t>γραμματικῆς</a:t>
            </a:r>
            <a:endParaRPr lang="el-GR" sz="1600" i="1" dirty="0"/>
          </a:p>
          <a:p>
            <a:pPr marL="0" indent="0" algn="just">
              <a:buNone/>
            </a:pPr>
            <a:r>
              <a:rPr lang="en-US" sz="1600" i="1" dirty="0" smtClean="0"/>
              <a:t>                                                 </a:t>
            </a:r>
            <a:r>
              <a:rPr lang="el-GR" sz="1600" i="1" dirty="0" err="1" smtClean="0"/>
              <a:t>τῶν</a:t>
            </a:r>
            <a:r>
              <a:rPr lang="el-GR" sz="1600" i="1" dirty="0" smtClean="0"/>
              <a:t>   </a:t>
            </a:r>
            <a:r>
              <a:rPr lang="el-GR" sz="1600" i="1" dirty="0" err="1" smtClean="0"/>
              <a:t>εἰς</a:t>
            </a:r>
            <a:r>
              <a:rPr lang="el-GR" sz="1600" i="1" dirty="0" smtClean="0"/>
              <a:t>   </a:t>
            </a:r>
            <a:r>
              <a:rPr lang="el-GR" sz="1600" i="1" dirty="0" err="1"/>
              <a:t>δʹ</a:t>
            </a:r>
            <a:r>
              <a:rPr lang="el-GR" sz="1600" i="1" dirty="0"/>
              <a:t> </a:t>
            </a:r>
            <a:r>
              <a:rPr lang="el-GR" sz="1600" i="1" dirty="0" err="1"/>
              <a:t>διηιρημένων</a:t>
            </a:r>
            <a:r>
              <a:rPr lang="el-GR" sz="1600" i="1" dirty="0"/>
              <a:t> τὸ -α</a:t>
            </a:r>
          </a:p>
          <a:p>
            <a:pPr marL="0" indent="0" algn="just">
              <a:buNone/>
            </a:pPr>
            <a:r>
              <a:rPr lang="en-US" sz="1600" dirty="0" smtClean="0"/>
              <a:t>                          Life </a:t>
            </a:r>
            <a:r>
              <a:rPr lang="en-US" sz="1600" dirty="0"/>
              <a:t>a </a:t>
            </a:r>
            <a:r>
              <a:rPr lang="el-GR" sz="1600" dirty="0" smtClean="0"/>
              <a:t>῾</a:t>
            </a:r>
            <a:r>
              <a:rPr lang="en-US" sz="1600" dirty="0" smtClean="0"/>
              <a:t>            </a:t>
            </a:r>
            <a:r>
              <a:rPr lang="el-GR" sz="1600" i="1" dirty="0" err="1" smtClean="0"/>
              <a:t>Ομήρου</a:t>
            </a:r>
            <a:r>
              <a:rPr lang="el-GR" sz="1600" i="1" dirty="0" smtClean="0"/>
              <a:t> </a:t>
            </a:r>
            <a:r>
              <a:rPr lang="el-GR" sz="1600" i="1" dirty="0" err="1"/>
              <a:t>χρόνοι</a:t>
            </a:r>
            <a:r>
              <a:rPr lang="el-GR" sz="1600" i="1" dirty="0"/>
              <a:t> </a:t>
            </a:r>
            <a:r>
              <a:rPr lang="el-GR" sz="1600" i="1" dirty="0" err="1"/>
              <a:t>βίος</a:t>
            </a:r>
            <a:r>
              <a:rPr lang="el-GR" sz="1600" i="1" dirty="0"/>
              <a:t> </a:t>
            </a:r>
            <a:r>
              <a:rPr lang="el-GR" sz="1600" i="1" dirty="0" err="1"/>
              <a:t>χαρακτὴρ</a:t>
            </a:r>
            <a:r>
              <a:rPr lang="el-GR" sz="1600" i="1" dirty="0"/>
              <a:t> </a:t>
            </a:r>
            <a:r>
              <a:rPr lang="el-GR" sz="1600" i="1" dirty="0" err="1"/>
              <a:t>ἀναγραφὴ</a:t>
            </a:r>
            <a:r>
              <a:rPr lang="el-GR" sz="1600" i="1" dirty="0"/>
              <a:t> </a:t>
            </a:r>
            <a:r>
              <a:rPr lang="el-GR" sz="1600" i="1" dirty="0" err="1"/>
              <a:t>ποιημάτων</a:t>
            </a:r>
            <a:endParaRPr lang="el-GR" sz="1600" i="1" dirty="0"/>
          </a:p>
          <a:p>
            <a:pPr marL="0" indent="0" algn="just">
              <a:buNone/>
            </a:pPr>
            <a:r>
              <a:rPr lang="en-US" sz="1600" dirty="0" smtClean="0"/>
              <a:t>                          </a:t>
            </a:r>
            <a:r>
              <a:rPr lang="en-US" sz="1600" dirty="0" err="1" smtClean="0"/>
              <a:t>Cypria</a:t>
            </a:r>
            <a:r>
              <a:rPr lang="en-US" sz="1600" dirty="0" smtClean="0"/>
              <a:t> </a:t>
            </a:r>
            <a:r>
              <a:rPr lang="en-US" sz="1600" dirty="0"/>
              <a:t>b </a:t>
            </a:r>
            <a:r>
              <a:rPr lang="en-US" sz="1600" dirty="0" smtClean="0"/>
              <a:t>        missing</a:t>
            </a:r>
            <a:endParaRPr lang="en-US" sz="1600" dirty="0"/>
          </a:p>
          <a:p>
            <a:pPr marL="0" indent="0" algn="just">
              <a:buNone/>
            </a:pPr>
            <a:r>
              <a:rPr lang="en-US" sz="1600" dirty="0" smtClean="0"/>
              <a:t>               Other </a:t>
            </a:r>
            <a:r>
              <a:rPr lang="en-US" sz="1600" dirty="0"/>
              <a:t>Cyclic epics </a:t>
            </a:r>
            <a:r>
              <a:rPr lang="en-US" sz="1600" dirty="0" smtClean="0"/>
              <a:t>  </a:t>
            </a:r>
            <a:r>
              <a:rPr lang="el-GR" sz="1600" i="1" dirty="0" err="1" smtClean="0"/>
              <a:t>Πρόκλου</a:t>
            </a:r>
            <a:r>
              <a:rPr lang="el-GR" sz="1600" i="1" dirty="0" smtClean="0"/>
              <a:t> </a:t>
            </a:r>
            <a:r>
              <a:rPr lang="el-GR" sz="1600" i="1" dirty="0" err="1"/>
              <a:t>χρηστομαθίας</a:t>
            </a:r>
            <a:r>
              <a:rPr lang="el-GR" sz="1600" i="1" dirty="0"/>
              <a:t> </a:t>
            </a:r>
            <a:r>
              <a:rPr lang="el-GR" sz="1600" i="1" dirty="0" err="1"/>
              <a:t>γραμματικῆς</a:t>
            </a:r>
            <a:r>
              <a:rPr lang="el-GR" sz="1600" i="1" dirty="0"/>
              <a:t> τὸ </a:t>
            </a:r>
            <a:r>
              <a:rPr lang="el-GR" sz="1600" i="1" dirty="0" err="1"/>
              <a:t>δεύτερον</a:t>
            </a:r>
            <a:endParaRPr lang="el-GR" sz="1600" i="1" dirty="0"/>
          </a:p>
          <a:p>
            <a:pPr marL="0" indent="0" algn="just">
              <a:buNone/>
            </a:pPr>
            <a:r>
              <a:rPr lang="en-US" sz="1600" dirty="0" smtClean="0"/>
              <a:t>                               c                 </a:t>
            </a:r>
            <a:r>
              <a:rPr lang="el-GR" sz="1600" i="1" dirty="0" err="1" smtClean="0"/>
              <a:t>Αἰθιοπίδος</a:t>
            </a:r>
            <a:r>
              <a:rPr lang="el-GR" sz="1600" i="1" dirty="0" smtClean="0"/>
              <a:t> </a:t>
            </a:r>
            <a:r>
              <a:rPr lang="el-GR" sz="1600" dirty="0"/>
              <a:t>-ε </a:t>
            </a:r>
            <a:r>
              <a:rPr lang="el-GR" sz="1600" dirty="0" err="1"/>
              <a:t>᾿Αρκτίνου</a:t>
            </a:r>
            <a:endParaRPr lang="el-GR" sz="1600" dirty="0"/>
          </a:p>
          <a:p>
            <a:pPr marL="0" indent="0" algn="just">
              <a:buNone/>
            </a:pPr>
            <a:r>
              <a:rPr lang="en-US" sz="1600" dirty="0" smtClean="0"/>
              <a:t>                              d </a:t>
            </a:r>
            <a:r>
              <a:rPr lang="el-GR" sz="1600" i="1" dirty="0" smtClean="0"/>
              <a:t>᾿</a:t>
            </a:r>
            <a:r>
              <a:rPr lang="en-US" sz="1600" i="1" dirty="0" smtClean="0"/>
              <a:t>                </a:t>
            </a:r>
            <a:r>
              <a:rPr lang="el-GR" sz="1600" i="1" dirty="0" err="1" smtClean="0"/>
              <a:t>Ιλιάδος</a:t>
            </a:r>
            <a:r>
              <a:rPr lang="el-GR" sz="1600" i="1" dirty="0" smtClean="0"/>
              <a:t> </a:t>
            </a:r>
            <a:r>
              <a:rPr lang="el-GR" sz="1600" i="1" dirty="0" err="1"/>
              <a:t>μικρᾶς</a:t>
            </a:r>
            <a:r>
              <a:rPr lang="el-GR" sz="1600" i="1" dirty="0"/>
              <a:t>-δ </a:t>
            </a:r>
            <a:r>
              <a:rPr lang="el-GR" sz="1600" dirty="0" err="1"/>
              <a:t>Λέσχεω</a:t>
            </a:r>
            <a:endParaRPr lang="el-GR" sz="1600" dirty="0"/>
          </a:p>
          <a:p>
            <a:pPr marL="0" indent="0" algn="just">
              <a:buNone/>
            </a:pPr>
            <a:r>
              <a:rPr lang="en-US" sz="1600" dirty="0" smtClean="0"/>
              <a:t>                              e </a:t>
            </a:r>
            <a:r>
              <a:rPr lang="el-GR" sz="1600" i="1" dirty="0" smtClean="0"/>
              <a:t>᾿</a:t>
            </a:r>
            <a:r>
              <a:rPr lang="en-US" sz="1600" i="1" dirty="0" smtClean="0"/>
              <a:t>                </a:t>
            </a:r>
            <a:r>
              <a:rPr lang="el-GR" sz="1600" i="1" dirty="0" err="1" smtClean="0"/>
              <a:t>Ιλίου</a:t>
            </a:r>
            <a:r>
              <a:rPr lang="el-GR" sz="1600" i="1" dirty="0" smtClean="0"/>
              <a:t> </a:t>
            </a:r>
            <a:r>
              <a:rPr lang="el-GR" sz="1600" i="1" dirty="0" err="1"/>
              <a:t>πέρσιδος</a:t>
            </a:r>
            <a:r>
              <a:rPr lang="el-GR" sz="1600" i="1" dirty="0"/>
              <a:t> </a:t>
            </a:r>
            <a:r>
              <a:rPr lang="el-GR" sz="1600" dirty="0"/>
              <a:t>-β </a:t>
            </a:r>
            <a:r>
              <a:rPr lang="el-GR" sz="1600" dirty="0" err="1"/>
              <a:t>᾿Αρκτίνου</a:t>
            </a:r>
            <a:endParaRPr lang="el-GR" sz="1600" dirty="0"/>
          </a:p>
          <a:p>
            <a:pPr marL="0" indent="0" algn="just">
              <a:buNone/>
            </a:pPr>
            <a:r>
              <a:rPr lang="en-US" sz="1600" dirty="0" smtClean="0"/>
              <a:t>                               f                  </a:t>
            </a:r>
            <a:r>
              <a:rPr lang="el-GR" sz="1600" i="1" dirty="0" err="1" smtClean="0"/>
              <a:t>Νόστων</a:t>
            </a:r>
            <a:r>
              <a:rPr lang="el-GR" sz="1600" i="1" dirty="0" smtClean="0"/>
              <a:t> </a:t>
            </a:r>
            <a:r>
              <a:rPr lang="el-GR" sz="1600" dirty="0"/>
              <a:t>-ε </a:t>
            </a:r>
            <a:r>
              <a:rPr lang="el-GR" sz="1600" dirty="0" err="1"/>
              <a:t>᾿Αγίου</a:t>
            </a:r>
            <a:endParaRPr lang="el-GR" sz="1600" dirty="0"/>
          </a:p>
          <a:p>
            <a:pPr marL="0" indent="0" algn="just">
              <a:buNone/>
            </a:pPr>
            <a:r>
              <a:rPr lang="en-US" sz="1600" dirty="0" smtClean="0"/>
              <a:t>                               g                  </a:t>
            </a:r>
            <a:r>
              <a:rPr lang="el-GR" sz="1600" i="1" dirty="0" err="1" smtClean="0"/>
              <a:t>Τηλεγονίας</a:t>
            </a:r>
            <a:r>
              <a:rPr lang="el-GR" sz="1600" dirty="0" smtClean="0"/>
              <a:t>-β </a:t>
            </a:r>
            <a:r>
              <a:rPr lang="el-GR" sz="1600" dirty="0" err="1" smtClean="0"/>
              <a:t>Εὐγάμμωνος</a:t>
            </a:r>
            <a:endParaRPr lang="el-GR" sz="1600" dirty="0" smtClean="0"/>
          </a:p>
        </p:txBody>
      </p:sp>
    </p:spTree>
    <p:extLst>
      <p:ext uri="{BB962C8B-B14F-4D97-AF65-F5344CB8AC3E}">
        <p14:creationId xmlns:p14="http://schemas.microsoft.com/office/powerpoint/2010/main" val="351085931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400" b="1" dirty="0" smtClean="0"/>
              <a:t>ΠΩΣ   ΕΞΗΓΕΙΤΑΙ   Η  ΑΠΟΥΣΙΑ  ΤΗΣ   ΠΕΡΙΛΗΨΗΣ ΤΩΝ  </a:t>
            </a:r>
            <a:r>
              <a:rPr lang="el-GR" sz="2400" b="1" i="1" dirty="0" smtClean="0"/>
              <a:t>ΚΥΠΡΙΩΝ</a:t>
            </a:r>
            <a:r>
              <a:rPr lang="el-GR" sz="2400" b="1" dirty="0" smtClean="0"/>
              <a:t>  ΣΤΟΝ </a:t>
            </a:r>
            <a:r>
              <a:rPr lang="en-US" sz="2400" b="1" dirty="0" smtClean="0"/>
              <a:t>VENETUS A</a:t>
            </a:r>
            <a:endParaRPr lang="el-GR" sz="2400" b="1" dirty="0"/>
          </a:p>
        </p:txBody>
      </p:sp>
      <p:sp>
        <p:nvSpPr>
          <p:cNvPr id="3" name="Θέση περιεχομένου 2"/>
          <p:cNvSpPr>
            <a:spLocks noGrp="1"/>
          </p:cNvSpPr>
          <p:nvPr>
            <p:ph idx="1"/>
          </p:nvPr>
        </p:nvSpPr>
        <p:spPr/>
        <p:txBody>
          <a:bodyPr>
            <a:normAutofit/>
          </a:bodyPr>
          <a:lstStyle/>
          <a:p>
            <a:pPr lvl="0" algn="just">
              <a:buClr>
                <a:srgbClr val="94C600"/>
              </a:buClr>
            </a:pPr>
            <a:r>
              <a:rPr lang="el-GR" sz="2000" dirty="0">
                <a:solidFill>
                  <a:prstClr val="black"/>
                </a:solidFill>
              </a:rPr>
              <a:t>Ο </a:t>
            </a:r>
            <a:r>
              <a:rPr lang="en-US" sz="2000" dirty="0" err="1">
                <a:solidFill>
                  <a:prstClr val="black"/>
                </a:solidFill>
              </a:rPr>
              <a:t>Venetus</a:t>
            </a:r>
            <a:r>
              <a:rPr lang="en-US" sz="2000" dirty="0">
                <a:solidFill>
                  <a:prstClr val="black"/>
                </a:solidFill>
              </a:rPr>
              <a:t> A </a:t>
            </a:r>
            <a:r>
              <a:rPr lang="el-GR" sz="2000" dirty="0">
                <a:solidFill>
                  <a:prstClr val="black"/>
                </a:solidFill>
              </a:rPr>
              <a:t>μεταξύ άλλων περιέχει μια </a:t>
            </a:r>
            <a:r>
              <a:rPr lang="en-US" sz="2000" i="1" dirty="0">
                <a:solidFill>
                  <a:prstClr val="black"/>
                </a:solidFill>
              </a:rPr>
              <a:t>Vita </a:t>
            </a:r>
            <a:r>
              <a:rPr lang="en-US" sz="2000" i="1" dirty="0" err="1">
                <a:solidFill>
                  <a:prstClr val="black"/>
                </a:solidFill>
              </a:rPr>
              <a:t>Homeri</a:t>
            </a:r>
            <a:r>
              <a:rPr lang="en-US" sz="2000" i="1" dirty="0">
                <a:solidFill>
                  <a:prstClr val="black"/>
                </a:solidFill>
              </a:rPr>
              <a:t> </a:t>
            </a:r>
            <a:r>
              <a:rPr lang="el-GR" sz="2000" dirty="0">
                <a:solidFill>
                  <a:prstClr val="black"/>
                </a:solidFill>
              </a:rPr>
              <a:t>, η οποία ακολουθήθηκε από μια περίληψη των 5 από τα 6 επικά έργα που περιλαμβάνονται στο τρωικό κομμάτι του επικού κύκλου δηλαδή την </a:t>
            </a:r>
            <a:r>
              <a:rPr lang="el-GR" sz="2000" i="1" dirty="0">
                <a:solidFill>
                  <a:prstClr val="black"/>
                </a:solidFill>
              </a:rPr>
              <a:t>Αιθιοπίδα,</a:t>
            </a:r>
            <a:r>
              <a:rPr lang="el-GR" sz="2000" dirty="0">
                <a:solidFill>
                  <a:prstClr val="black"/>
                </a:solidFill>
              </a:rPr>
              <a:t> τη </a:t>
            </a:r>
            <a:r>
              <a:rPr lang="el-GR" sz="2000" i="1" dirty="0">
                <a:solidFill>
                  <a:prstClr val="black"/>
                </a:solidFill>
              </a:rPr>
              <a:t>Μικρά Ιλιάδα</a:t>
            </a:r>
            <a:r>
              <a:rPr lang="el-GR" sz="2000" dirty="0">
                <a:solidFill>
                  <a:prstClr val="black"/>
                </a:solidFill>
              </a:rPr>
              <a:t>, την </a:t>
            </a:r>
            <a:r>
              <a:rPr lang="el-GR" sz="2000" i="1" dirty="0">
                <a:solidFill>
                  <a:prstClr val="black"/>
                </a:solidFill>
              </a:rPr>
              <a:t>Ιλίου </a:t>
            </a:r>
            <a:r>
              <a:rPr lang="el-GR" sz="2000" i="1" dirty="0" err="1">
                <a:solidFill>
                  <a:prstClr val="black"/>
                </a:solidFill>
              </a:rPr>
              <a:t>Πέρσιν</a:t>
            </a:r>
            <a:r>
              <a:rPr lang="el-GR" sz="2000" dirty="0">
                <a:solidFill>
                  <a:prstClr val="black"/>
                </a:solidFill>
              </a:rPr>
              <a:t>, τους </a:t>
            </a:r>
            <a:r>
              <a:rPr lang="el-GR" sz="2000" i="1" dirty="0">
                <a:solidFill>
                  <a:prstClr val="black"/>
                </a:solidFill>
              </a:rPr>
              <a:t>Νόστους</a:t>
            </a:r>
            <a:r>
              <a:rPr lang="el-GR" sz="2000" dirty="0">
                <a:solidFill>
                  <a:prstClr val="black"/>
                </a:solidFill>
              </a:rPr>
              <a:t> και την </a:t>
            </a:r>
            <a:r>
              <a:rPr lang="el-GR" sz="2000" i="1" dirty="0" err="1">
                <a:solidFill>
                  <a:prstClr val="black"/>
                </a:solidFill>
              </a:rPr>
              <a:t>Τηλεγονία</a:t>
            </a:r>
            <a:r>
              <a:rPr lang="el-GR" sz="2000" dirty="0">
                <a:solidFill>
                  <a:prstClr val="black"/>
                </a:solidFill>
              </a:rPr>
              <a:t>. </a:t>
            </a:r>
            <a:endParaRPr lang="el-GR" sz="2000" dirty="0" smtClean="0">
              <a:solidFill>
                <a:prstClr val="black"/>
              </a:solidFill>
            </a:endParaRPr>
          </a:p>
          <a:p>
            <a:pPr lvl="0" algn="just">
              <a:buClr>
                <a:srgbClr val="94C600"/>
              </a:buClr>
            </a:pPr>
            <a:r>
              <a:rPr lang="el-GR" sz="2000" b="1" dirty="0" smtClean="0">
                <a:solidFill>
                  <a:prstClr val="black"/>
                </a:solidFill>
              </a:rPr>
              <a:t>Η </a:t>
            </a:r>
            <a:r>
              <a:rPr lang="el-GR" sz="2000" b="1" dirty="0">
                <a:solidFill>
                  <a:prstClr val="black"/>
                </a:solidFill>
              </a:rPr>
              <a:t>μοναδική περίληψη που λείπει όχι από εκδοτική επιλογή, αλλά επειδή  η πρώτη δεσμίδα φύλλων του χειρογράφου είναι ακρωτηριασμένη είναι αυτή των </a:t>
            </a:r>
            <a:r>
              <a:rPr lang="el-GR" sz="2000" b="1" i="1" dirty="0">
                <a:solidFill>
                  <a:prstClr val="black"/>
                </a:solidFill>
              </a:rPr>
              <a:t>Κυπρίων</a:t>
            </a:r>
            <a:r>
              <a:rPr lang="el-GR" sz="2000" b="1" dirty="0">
                <a:solidFill>
                  <a:prstClr val="black"/>
                </a:solidFill>
              </a:rPr>
              <a:t>, την οποία μας την δίνουν 12 άλλα χειρόγραφα της </a:t>
            </a:r>
            <a:r>
              <a:rPr lang="el-GR" sz="2000" b="1" i="1" dirty="0">
                <a:solidFill>
                  <a:prstClr val="black"/>
                </a:solidFill>
              </a:rPr>
              <a:t>Ιλιάδας </a:t>
            </a:r>
            <a:r>
              <a:rPr lang="el-GR" sz="2000" b="1" dirty="0">
                <a:solidFill>
                  <a:prstClr val="black"/>
                </a:solidFill>
              </a:rPr>
              <a:t>που ανήκουν στο παρακλάδι </a:t>
            </a:r>
            <a:r>
              <a:rPr lang="en-US" sz="2000" b="1" dirty="0">
                <a:solidFill>
                  <a:prstClr val="black"/>
                </a:solidFill>
              </a:rPr>
              <a:t>f</a:t>
            </a:r>
            <a:r>
              <a:rPr lang="el-GR" sz="2000" b="1" dirty="0">
                <a:solidFill>
                  <a:prstClr val="black"/>
                </a:solidFill>
              </a:rPr>
              <a:t>. </a:t>
            </a:r>
          </a:p>
          <a:p>
            <a:pPr lvl="0" algn="just">
              <a:buClr>
                <a:srgbClr val="94C600"/>
              </a:buClr>
            </a:pPr>
            <a:r>
              <a:rPr lang="el-GR" sz="2000" dirty="0">
                <a:solidFill>
                  <a:prstClr val="black"/>
                </a:solidFill>
              </a:rPr>
              <a:t>Όμως, κανένα από τα υπόλοιπα χειρόγραφα δεν περιλαμβάνουν τις περιλήψεις των υπόλοιπων επικών </a:t>
            </a:r>
            <a:r>
              <a:rPr lang="el-GR" sz="2000" dirty="0" smtClean="0">
                <a:solidFill>
                  <a:prstClr val="black"/>
                </a:solidFill>
              </a:rPr>
              <a:t>ποιημάτων.</a:t>
            </a:r>
            <a:endParaRPr lang="el-GR" sz="2800" dirty="0"/>
          </a:p>
        </p:txBody>
      </p:sp>
    </p:spTree>
    <p:extLst>
      <p:ext uri="{BB962C8B-B14F-4D97-AF65-F5344CB8AC3E}">
        <p14:creationId xmlns:p14="http://schemas.microsoft.com/office/powerpoint/2010/main" val="58879719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274638"/>
            <a:ext cx="7416824" cy="850106"/>
          </a:xfrm>
        </p:spPr>
        <p:txBody>
          <a:bodyPr>
            <a:normAutofit fontScale="90000"/>
          </a:bodyPr>
          <a:lstStyle/>
          <a:p>
            <a:pPr algn="ctr"/>
            <a:r>
              <a:rPr lang="en-US" sz="3600" b="1" dirty="0" smtClean="0"/>
              <a:t>O </a:t>
            </a:r>
            <a:r>
              <a:rPr lang="el-GR" sz="3600" b="1" dirty="0" smtClean="0"/>
              <a:t> ρόλος των </a:t>
            </a:r>
            <a:r>
              <a:rPr lang="en-US" sz="3600" b="1" i="1" dirty="0"/>
              <a:t>K</a:t>
            </a:r>
            <a:r>
              <a:rPr lang="el-GR" sz="3600" b="1" i="1" dirty="0" err="1" smtClean="0"/>
              <a:t>υπρίων</a:t>
            </a:r>
            <a:r>
              <a:rPr lang="el-GR" sz="3600" b="1" dirty="0" smtClean="0"/>
              <a:t> τον </a:t>
            </a:r>
            <a:r>
              <a:rPr lang="en-US" sz="3600" b="1" dirty="0" smtClean="0"/>
              <a:t>M</a:t>
            </a:r>
            <a:r>
              <a:rPr lang="el-GR" sz="3600" b="1" dirty="0" err="1" smtClean="0"/>
              <a:t>εσαίωνα</a:t>
            </a:r>
            <a:endParaRPr lang="el-GR" sz="3600" b="1" dirty="0"/>
          </a:p>
        </p:txBody>
      </p:sp>
      <p:sp>
        <p:nvSpPr>
          <p:cNvPr id="3" name="Θέση περιεχομένου 2"/>
          <p:cNvSpPr>
            <a:spLocks noGrp="1"/>
          </p:cNvSpPr>
          <p:nvPr>
            <p:ph idx="1"/>
          </p:nvPr>
        </p:nvSpPr>
        <p:spPr>
          <a:xfrm>
            <a:off x="457200" y="1268760"/>
            <a:ext cx="7787208" cy="4857403"/>
          </a:xfrm>
        </p:spPr>
        <p:txBody>
          <a:bodyPr>
            <a:normAutofit/>
          </a:bodyPr>
          <a:lstStyle/>
          <a:p>
            <a:pPr algn="just"/>
            <a:endParaRPr lang="el-GR" b="1" dirty="0" smtClean="0"/>
          </a:p>
          <a:p>
            <a:pPr algn="just"/>
            <a:r>
              <a:rPr lang="el-GR" b="1" dirty="0" smtClean="0"/>
              <a:t>Ο </a:t>
            </a:r>
            <a:r>
              <a:rPr lang="el-GR" b="1" u="sng" dirty="0" smtClean="0"/>
              <a:t>Βίος του Ομήρου και τα </a:t>
            </a:r>
            <a:r>
              <a:rPr lang="el-GR" b="1" i="1" u="sng" dirty="0" smtClean="0"/>
              <a:t>Κύπρια</a:t>
            </a:r>
            <a:r>
              <a:rPr lang="el-GR" b="1" u="sng" dirty="0" smtClean="0"/>
              <a:t> καλύπτουν τη βιογραφία του συγγραφέα και τα μυθολογικά γεγονότα τα οποία ένας μαθητής χρειαζόταν να γνωρίζει με σκοπό να καταλάβει το ξεκίνημα της δράσης της </a:t>
            </a:r>
            <a:r>
              <a:rPr lang="el-GR" b="1" i="1" u="sng" dirty="0" smtClean="0"/>
              <a:t>Ιλιάδας.</a:t>
            </a:r>
            <a:r>
              <a:rPr lang="el-GR" b="1" u="sng" dirty="0" smtClean="0"/>
              <a:t> </a:t>
            </a:r>
          </a:p>
          <a:p>
            <a:pPr algn="just"/>
            <a:r>
              <a:rPr lang="el-GR" dirty="0" smtClean="0"/>
              <a:t>Αυτή η ανάγκη μετέτρεψε την περικομμένη εκδοχή του παρακλαδιού </a:t>
            </a:r>
            <a:r>
              <a:rPr lang="en-US" dirty="0" smtClean="0"/>
              <a:t>f </a:t>
            </a:r>
            <a:r>
              <a:rPr lang="el-GR" dirty="0" smtClean="0"/>
              <a:t>στον πρώτο υποψήφιο που θα μπορούσε να χρησιμοποιηθεί για τη διδασκαλία: </a:t>
            </a:r>
            <a:r>
              <a:rPr lang="el-GR" b="1" u="sng" dirty="0" smtClean="0"/>
              <a:t>για τους μεσαιωνικούς αναγνώστες η περίληψη των </a:t>
            </a:r>
            <a:r>
              <a:rPr lang="el-GR" b="1" i="1" u="sng" dirty="0" smtClean="0"/>
              <a:t>Κυπρίων</a:t>
            </a:r>
            <a:r>
              <a:rPr lang="el-GR" b="1" u="sng" dirty="0" smtClean="0"/>
              <a:t> είχε  αποκτήσει τον ρόλο μιας εισαγωγής στην </a:t>
            </a:r>
            <a:r>
              <a:rPr lang="el-GR" b="1" i="1" u="sng" dirty="0" smtClean="0"/>
              <a:t>Ιλιάδα </a:t>
            </a:r>
            <a:r>
              <a:rPr lang="el-GR" b="1" u="sng" dirty="0" smtClean="0"/>
              <a:t> και αυτό ήταν αρκετό.</a:t>
            </a:r>
          </a:p>
        </p:txBody>
      </p:sp>
    </p:spTree>
    <p:extLst>
      <p:ext uri="{BB962C8B-B14F-4D97-AF65-F5344CB8AC3E}">
        <p14:creationId xmlns:p14="http://schemas.microsoft.com/office/powerpoint/2010/main" val="275366412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ctrTitle"/>
          </p:nvPr>
        </p:nvSpPr>
        <p:spPr/>
        <p:txBody>
          <a:bodyPr/>
          <a:lstStyle/>
          <a:p>
            <a:pPr algn="ctr"/>
            <a:r>
              <a:rPr lang="el-GR" sz="4400" b="1" dirty="0"/>
              <a:t>ΕΥΧΑΡΙΣΤΩ ΓΙΑ ΤΗΝ ΠΡΟΣΟΧΗ ΣΑΣ.</a:t>
            </a:r>
            <a:br>
              <a:rPr lang="el-GR" sz="4400" b="1" dirty="0"/>
            </a:br>
            <a:endParaRPr lang="el-GR" sz="4400" b="1" dirty="0"/>
          </a:p>
        </p:txBody>
      </p:sp>
      <p:sp>
        <p:nvSpPr>
          <p:cNvPr id="6" name="Υπότιτλος 5"/>
          <p:cNvSpPr>
            <a:spLocks noGrp="1"/>
          </p:cNvSpPr>
          <p:nvPr>
            <p:ph type="subTitle" idx="1"/>
          </p:nvPr>
        </p:nvSpPr>
        <p:spPr/>
        <p:txBody>
          <a:bodyPr/>
          <a:lstStyle/>
          <a:p>
            <a:endParaRPr lang="el-GR"/>
          </a:p>
        </p:txBody>
      </p:sp>
    </p:spTree>
    <p:extLst>
      <p:ext uri="{BB962C8B-B14F-4D97-AF65-F5344CB8AC3E}">
        <p14:creationId xmlns:p14="http://schemas.microsoft.com/office/powerpoint/2010/main" val="124621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2400" b="1" dirty="0" smtClean="0"/>
              <a:t>(β) Ο κύκλος  ως  εκφραστής  μια  αντίληψης  κυκλικότητας  που  εντοπίζεται  σε γεγονότα  της  ιστορίας  ή  της  ανθρώπινης  μοίρας</a:t>
            </a:r>
            <a:endParaRPr lang="el-GR" sz="2400" b="1" dirty="0"/>
          </a:p>
        </p:txBody>
      </p:sp>
      <p:sp>
        <p:nvSpPr>
          <p:cNvPr id="3" name="Θέση περιεχομένου 2"/>
          <p:cNvSpPr>
            <a:spLocks noGrp="1"/>
          </p:cNvSpPr>
          <p:nvPr>
            <p:ph idx="1"/>
          </p:nvPr>
        </p:nvSpPr>
        <p:spPr/>
        <p:txBody>
          <a:bodyPr>
            <a:normAutofit fontScale="92500" lnSpcReduction="10000"/>
          </a:bodyPr>
          <a:lstStyle/>
          <a:p>
            <a:pPr algn="just"/>
            <a:r>
              <a:rPr lang="el-GR" dirty="0" smtClean="0"/>
              <a:t>Αντίληψη που κληροδοτήθηκε από τον Ηρόδοτο (</a:t>
            </a:r>
            <a:r>
              <a:rPr lang="el-GR" i="1" dirty="0" smtClean="0"/>
              <a:t>τροχός της ανθρώπινης ζωής </a:t>
            </a:r>
            <a:r>
              <a:rPr lang="en-US" dirty="0"/>
              <a:t>1.207.2</a:t>
            </a:r>
            <a:r>
              <a:rPr lang="el-GR" dirty="0" smtClean="0"/>
              <a:t>): ο Κροίσος, ο οποίος περιέπεσε από την κατάσταση της παντοδυναμίας στην απόλυτη δυστυχία προειδοποιεί τον </a:t>
            </a:r>
            <a:r>
              <a:rPr lang="el-GR" dirty="0" err="1" smtClean="0"/>
              <a:t>Κύρο</a:t>
            </a:r>
            <a:r>
              <a:rPr lang="el-GR" dirty="0" smtClean="0"/>
              <a:t>: &lt;&lt;μάθε αυτό πρώτα απ’ όλα: υπάρχει ένας κύκλος των ανθρωπίνων υποθέσεων και όπως γυρνάει </a:t>
            </a:r>
            <a:r>
              <a:rPr lang="en-US" dirty="0"/>
              <a:t>(</a:t>
            </a:r>
            <a:r>
              <a:rPr lang="en-US" i="1" dirty="0"/>
              <a:t>π</a:t>
            </a:r>
            <a:r>
              <a:rPr lang="en-US" i="1" dirty="0" err="1"/>
              <a:t>εριφερόμενος</a:t>
            </a:r>
            <a:r>
              <a:rPr lang="en-US" dirty="0"/>
              <a:t>) </a:t>
            </a:r>
            <a:r>
              <a:rPr lang="el-GR" dirty="0" smtClean="0"/>
              <a:t>εμποδίζει τους ίδιους ανθρώπους από το να απολαμβάνουν την ευτυχία συνεχώς&gt;&gt;. </a:t>
            </a:r>
          </a:p>
          <a:p>
            <a:pPr algn="just"/>
            <a:r>
              <a:rPr lang="el-GR" dirty="0" smtClean="0"/>
              <a:t>Ο </a:t>
            </a:r>
            <a:r>
              <a:rPr lang="el-GR" dirty="0" err="1" smtClean="0"/>
              <a:t>ηροδότειος</a:t>
            </a:r>
            <a:r>
              <a:rPr lang="el-GR" dirty="0" smtClean="0"/>
              <a:t> κύκλος περιγράφει μια σειρά γεγονότων, τα οποία, με βάση τη δική του οπτική, περιλαμβάνουν  μια προδιαγεγραμμένη εξέλιξη από μια αρχή στην ακμή και στη συνέχεια σε ένα τέλος, το οποίο επαναλαμβάνει την κατάσταση της αρχής.  Πόλεις ή έθνη τα οποία είναι  μικρά μπορούν να γίνουν σπουδαία και παντοδύναμα, για να επιστρέψουν στην αρχική τους κατάσταση. (πβ. Αυτοκρατορία των </a:t>
            </a:r>
            <a:r>
              <a:rPr lang="el-GR" dirty="0" err="1" smtClean="0"/>
              <a:t>Λυδών</a:t>
            </a:r>
            <a:r>
              <a:rPr lang="el-GR" dirty="0" smtClean="0"/>
              <a:t> που, ενώ ήταν ασήμαντη αρχικά, απέκτησε δύναμη με τον Γύγη και τον Κροίσο και στη συνέχεια </a:t>
            </a:r>
            <a:r>
              <a:rPr lang="el-GR" dirty="0" err="1" smtClean="0"/>
              <a:t>ξαναβυθίστηκε</a:t>
            </a:r>
            <a:r>
              <a:rPr lang="el-GR" dirty="0" smtClean="0"/>
              <a:t> στη δυστυχία).</a:t>
            </a:r>
          </a:p>
        </p:txBody>
      </p:sp>
    </p:spTree>
    <p:extLst>
      <p:ext uri="{BB962C8B-B14F-4D97-AF65-F5344CB8AC3E}">
        <p14:creationId xmlns:p14="http://schemas.microsoft.com/office/powerpoint/2010/main" val="33204720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Γειτνίαση">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Κλασικό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Γειτνίαση">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1985</TotalTime>
  <Words>10906</Words>
  <Application>Microsoft Office PowerPoint</Application>
  <PresentationFormat>Προβολή στην οθόνη (4:3)</PresentationFormat>
  <Paragraphs>422</Paragraphs>
  <Slides>88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88</vt:i4>
      </vt:variant>
    </vt:vector>
  </HeadingPairs>
  <TitlesOfParts>
    <vt:vector size="89" baseType="lpstr">
      <vt:lpstr>Γειτνίαση</vt:lpstr>
      <vt:lpstr>      Marco  Fantuzzi -  Christos Tsagalis  The Greek Epic Cycle and its ancient reception</vt:lpstr>
      <vt:lpstr>Ο όρος κύκλος: ανιχνεύοντας μια μεταφορά</vt:lpstr>
      <vt:lpstr>Σύνοψη   5   πιθανών   ερμηνειών   του   όρου κύκλος   αναφορικά   με   τον  επικό  κύκλο</vt:lpstr>
      <vt:lpstr>(α) Η  σύλληψη   του   επικού  κύκλου   ως ενότητα   και   συνέχεια</vt:lpstr>
      <vt:lpstr>Το απόσπασμα από   τη  Βιβλιοθήκη του   Φωτίου </vt:lpstr>
      <vt:lpstr>Ο κύκλος  ως  χαρακτηριστικό και της ιστοριογραφίας</vt:lpstr>
      <vt:lpstr>Η  σύνδεση  των  ποιημάτων  του  επικού  κύκλου  μεταξύ  τους</vt:lpstr>
      <vt:lpstr>Η  σύνδεση  των  ποιημάτων  του  επικού  κύκλου  μεταξύ  τους</vt:lpstr>
      <vt:lpstr>(β) Ο κύκλος  ως  εκφραστής  μια  αντίληψης  κυκλικότητας  που  εντοπίζεται  σε γεγονότα  της  ιστορίας  ή  της  ανθρώπινης  μοίρας</vt:lpstr>
      <vt:lpstr>scholia parisina – το τέλος της Τηλεγονίας</vt:lpstr>
      <vt:lpstr>(γ) Μεταφορική  αντίληψη του κύκλου ως κάτι πλήρες</vt:lpstr>
      <vt:lpstr>(δ) Η ερμηνεία  του  όρου κύκλος   σαν να έχει πλαισιωτική  λειτουργία</vt:lpstr>
      <vt:lpstr>(ε) Ιδέα  ότι   ο  όρος  κύκλος  προέρχεται απo  μια ινδοευρωπαϊκή  μεταφορά για   την  ποίηση</vt:lpstr>
      <vt:lpstr>Η ΕΞΕΛΙΞΗ ΤΟΥ ΕΠΙΚΟΥ ΚΥΚΛΟΥ</vt:lpstr>
      <vt:lpstr>Η εξέλιξη του επικού κύκλου</vt:lpstr>
      <vt:lpstr>Ένα εξελικτικό μοντέλο ανάπτυξης του επικού κύκλου  (6 φάσεις)</vt:lpstr>
      <vt:lpstr>Τα στάδια  εξέλιξης του επικού κύκλου</vt:lpstr>
      <vt:lpstr>Τα στάδια  εξέλιξης του επικού κύκλου</vt:lpstr>
      <vt:lpstr>Τα στάδια  εξέλιξης του επικού κύκλου</vt:lpstr>
      <vt:lpstr>ΕΝΑΣ  ΠΡΟΦΟΡΙΚΟΣ  ΕΠΙΚΟΣ ΚΥΚΛΟΣ</vt:lpstr>
      <vt:lpstr>Ένας  προφορικός  επικός κύκλος</vt:lpstr>
      <vt:lpstr>Η  αιτιολογική   διάσταση  των διηγούμενων   γεγονότων  στα  κύκλια  έπη</vt:lpstr>
      <vt:lpstr>Η  αιτιολογική   διάσταση  των διηγούμενων   γεγονότων  στα  κύκλια  έπη</vt:lpstr>
      <vt:lpstr>Τι  εννοεί  ο  Ηρόδοτος  με   τον  όρο  ομηρικά έπη;   τα  έπη   του  Ομήρου  ή   του   θηβαϊκού  κύκλου;</vt:lpstr>
      <vt:lpstr>Τι  εννοεί  ο  Ηρόδοτος  με   τον  όρο  ομηρικά έπη;   τα  έπη   του  Ομήρου  ή   του   θηβαϊκού  κύκλου;</vt:lpstr>
      <vt:lpstr>Πως   έγινε  η  διασύνδεση  θηβαϊκού  κύκλου – επικού  και  που υπάρχουν μαρτυρίες γι’ αυτήν την σύνδεση;</vt:lpstr>
      <vt:lpstr>Πως   έγινε  η  διασύνδεση  θηβαϊκού  κύκλου – επικού  και  που υπάρχουν μαρτυρίες γι’ αυτήν την σύνδεση;</vt:lpstr>
      <vt:lpstr>Πως   έγινε  η  διασύνδεση  θηβαϊκού  κύκλου – επικού  και  που υπάρχουν μαρτυρίες γι’ αυτήν την σύνδεση;</vt:lpstr>
      <vt:lpstr>Γιατί    προκλήθηκε  η   σύνδεση   των  μυθικών παραδόσεων  της  Θήβας  και  της  Τροίας; </vt:lpstr>
      <vt:lpstr>ΤΑ ΚΥΚΛΙΑ ΕΠΗ ΩΣ ΚΟΜΜΑΤΙ ΤΩΝ ΠΑΝΑΘΗΝΑΙΩΝ</vt:lpstr>
      <vt:lpstr>Ένας  ‘παναθηναϊκός’  κύκλος</vt:lpstr>
      <vt:lpstr>Οι  χρονικοί  περιορισμοί  των Παναθηναίων</vt:lpstr>
      <vt:lpstr>Με   ποια κριτήρια   επιλέγονταν    τα   επεισόδια  που θα   αφηγούνταν   ο  κάθε  ραψωδός;</vt:lpstr>
      <vt:lpstr>Αποδείξεις για την συμπερίληψη των κύκλιων επών στα Παναθήναια</vt:lpstr>
      <vt:lpstr>Αποδείξεις για την συμπερίληψη των κύκλιων επών στα Παναθήναια</vt:lpstr>
      <vt:lpstr> Το   επιχείρημα   ότι   στα   Παναθήναια  εκτελούνταν   μόνο   η   ομηρική   ποίηση</vt:lpstr>
      <vt:lpstr> Το   επιχείρημα   ότι   στα   Παναθήναια  εκτελούνταν   μόνο   η   ομηρική   ποίηση</vt:lpstr>
      <vt:lpstr>Ο  ΙΣΤΟΡΙΚΟΣ  ΚΥΚΛΟΣ</vt:lpstr>
      <vt:lpstr>Ο   ιστορικός  κύκλος –  Πως   επηρέασε   η επική   ποίηση   την   ιστορία;</vt:lpstr>
      <vt:lpstr>Επιρροή   επικής   ποίησης   στην   ιστορία – κοινό   στοιχείο   επικού   κύκλου - ιστοριογραφίας</vt:lpstr>
      <vt:lpstr>Ξενοφώντας   και  Θεόπομπος</vt:lpstr>
      <vt:lpstr>Ποιοι   οι   λόγοι  που  προκάλεσαν αυτήν  την  ιστοριογραφική  τάση;</vt:lpstr>
      <vt:lpstr>ΟΙ   ΣΥΓΓΡΑΦΕΙΣ   ΚΑΙ  Η ΠΑΤΡΟΤΗΤΑ    ΤΩΝ  ΚΕΙΜΕΝΩΝ</vt:lpstr>
      <vt:lpstr>Η  άποψη   του     Wilamowitz    για    την πατρότητα    των    κειμένων</vt:lpstr>
      <vt:lpstr>Αμφιβολίες  για   την   πατρότητα  των  κυκλίων  επών</vt:lpstr>
      <vt:lpstr>Αμφιβολίες  για   την   πατρότητα  των  κυκλίων  επών</vt:lpstr>
      <vt:lpstr>Αμφιβολίες  για  την  πατρότητα  των Κυπρίων- Πίνδαρος</vt:lpstr>
      <vt:lpstr>Αμφιβολίες  για  την    πατρότητα   των   Κυπρίων- Θεστορίδης  Φωκαεύς</vt:lpstr>
      <vt:lpstr>Πατρότητα   άλλων   έργων  του επικού  κύκλου</vt:lpstr>
      <vt:lpstr>Η   Οιχαλίας   άλωσις   του   Κρεώφυλου</vt:lpstr>
      <vt:lpstr>Οἰχαλίας ἅλωσις</vt:lpstr>
      <vt:lpstr>Το   καλλιμαχικό   επίγραμμα</vt:lpstr>
      <vt:lpstr>Κύπελλα   με   επικές   παραστάσεις  που αποδίδουν   τα   ποιήματα    σε    συγγραφείς</vt:lpstr>
      <vt:lpstr>Πατρότητα    κυκλίων   επών    την   ελληνιστική εποχή – η    συμβολή   του   Αριστοτέλη</vt:lpstr>
      <vt:lpstr>Η   πατρότητα   των  κυκλίων  επών</vt:lpstr>
      <vt:lpstr>Η   ΕΠΙΝΟΗΣΗ   ΤΟΥ ΕΠΙΚΟΥ ΚΥΚΛΟΥ</vt:lpstr>
      <vt:lpstr>Αμφισβητούμενες     αφηγηματικές  περιοχές    ανάμεσα    στον   επικό    κύκλο</vt:lpstr>
      <vt:lpstr>Αμφισβητούμενες    περιοχές   ανάμεσα    σε Αρκτίνο – Λέσχη   με   αφορμή   την   παράδοση</vt:lpstr>
      <vt:lpstr>Μια   θεμελιώδης    διάκριση</vt:lpstr>
      <vt:lpstr>Ο  όρος   κύκλος - terminus ante quem </vt:lpstr>
      <vt:lpstr>Ο  όρος   κύκλος - terminus post quem</vt:lpstr>
      <vt:lpstr>Ο   όρος   κύκλος</vt:lpstr>
      <vt:lpstr>Ποιές   παραδόσεις   αποκλείστηκαν από   τον   επικό   κύκλο</vt:lpstr>
      <vt:lpstr>Ο    τρόπος   που   αντιμετώπισε   ο Ηρόδοτος   και   ο   Αριστοτέλης   τον   όρο    κύκλος</vt:lpstr>
      <vt:lpstr>Ο  κύκλος ως ακολουθία πραγμάτων</vt:lpstr>
      <vt:lpstr>Η  συνέχεια ήταν χαρακτηριστικό και των ξεχωριστών ποιημάτων που αργότερα    προστέθηκαν   σ’ αυτή την συλλογή; </vt:lpstr>
      <vt:lpstr>Επικαλύψεις – επαναλήψεις ανάμεσα στα κύκλια έπη</vt:lpstr>
      <vt:lpstr>Ο   Πρόκλος   δεν   παρουσιάζει   καμία    αντίθεση   ανάμεσα   στα   έργα    του    επικού   κύκλου</vt:lpstr>
      <vt:lpstr>Ποιος   ήταν υπεύθυνος για την τελεία  συνέχεια και έλλειψη αντιθέσεων του επικού κύκλου;</vt:lpstr>
      <vt:lpstr>Ο ΚΥΚΛΟΣ ΩΣ ΜΙΑ ΠΕΖΗ ΠΕΡΙΛΗΨΗ</vt:lpstr>
      <vt:lpstr>Πότε  αναπτύχτηκε το ενδιαφέρον για τη σύνταξη πεζών περιλήψεων;</vt:lpstr>
      <vt:lpstr>Διαδικασία δημιουργίας πεζών περιλήψεων</vt:lpstr>
      <vt:lpstr>Πηγές πληροφόρησης για κύκλια έπη</vt:lpstr>
      <vt:lpstr>Θα πρέπει να δείξουμε την ίδια εμπιστοσύνη στον Απολλόδωρο και τον Πρόκλο; </vt:lpstr>
      <vt:lpstr>Θα πρέπει να δείξουμε την ίδια εμπιστοσύνη στον Απολλόδωρο και τον Πρόκλο; </vt:lpstr>
      <vt:lpstr>Ο  ΚΥΚΛΟΣ   ΩΣ   ΜΙΑ ΠΕΡΙΚΟΠΗ / ΑΠΟΣΠΑΣΜΑ ΠΟΥ ΣΥΝΟΔΕΥΕΙ ΤΗΝ ΙΛΙΑΔΑ</vt:lpstr>
      <vt:lpstr>Ο κώδικας  Π (codex primigenius)</vt:lpstr>
      <vt:lpstr>Ο κύκλος ως Προλεγόμενα στην Ιλιάδα</vt:lpstr>
      <vt:lpstr>Αμφισβητούμενη η αξιοπιστία της μορφής των περιλήψεων</vt:lpstr>
      <vt:lpstr>ἐπιβάλλει τούτοις</vt:lpstr>
      <vt:lpstr>Το θέμα του τονισμού της λέξης Kύπρια</vt:lpstr>
      <vt:lpstr>Η χειρόγραφη παράδοση του επικού κύκλου μετά τον κώδικα Π</vt:lpstr>
      <vt:lpstr>Πως   φτάσαμε   στον   Venetus  A</vt:lpstr>
      <vt:lpstr>Tι περιλαμβάνει ο Venetus A</vt:lpstr>
      <vt:lpstr>VENETUS A</vt:lpstr>
      <vt:lpstr>ΠΩΣ   ΕΞΗΓΕΙΤΑΙ   Η  ΑΠΟΥΣΙΑ  ΤΗΣ   ΠΕΡΙΛΗΨΗΣ ΤΩΝ  ΚΥΠΡΙΩΝ  ΣΤΟΝ VENETUS A</vt:lpstr>
      <vt:lpstr>O  ρόλος των Kυπρίων τον Mεσαίωνα</vt:lpstr>
      <vt:lpstr>ΕΥΧΑΡΙΣΤΩ ΓΙΑ ΤΗΝ ΠΡΟΣΟΧΗ ΣΑΣ. </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Epic Cycle and oral tradition john m. foley (†) and justin arft</dc:title>
  <dc:creator>Xtreme User</dc:creator>
  <cp:lastModifiedBy>User</cp:lastModifiedBy>
  <cp:revision>635</cp:revision>
  <dcterms:created xsi:type="dcterms:W3CDTF">2019-11-09T14:04:24Z</dcterms:created>
  <dcterms:modified xsi:type="dcterms:W3CDTF">2020-01-09T15:49:18Z</dcterms:modified>
</cp:coreProperties>
</file>