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66" r:id="rId4"/>
    <p:sldId id="262" r:id="rId5"/>
    <p:sldId id="264" r:id="rId6"/>
    <p:sldId id="269" r:id="rId7"/>
    <p:sldId id="271" r:id="rId8"/>
    <p:sldId id="270" r:id="rId9"/>
    <p:sldId id="267" r:id="rId10"/>
    <p:sldId id="272" r:id="rId11"/>
    <p:sldId id="275" r:id="rId12"/>
    <p:sldId id="284" r:id="rId13"/>
    <p:sldId id="287" r:id="rId14"/>
    <p:sldId id="277" r:id="rId15"/>
    <p:sldId id="278" r:id="rId16"/>
    <p:sldId id="279" r:id="rId17"/>
    <p:sldId id="280" r:id="rId18"/>
    <p:sldId id="276" r:id="rId19"/>
    <p:sldId id="273" r:id="rId20"/>
    <p:sldId id="281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2" r:id="rId29"/>
    <p:sldId id="259" r:id="rId30"/>
    <p:sldId id="257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60"/>
  </p:normalViewPr>
  <p:slideViewPr>
    <p:cSldViewPr>
      <p:cViewPr varScale="1">
        <p:scale>
          <a:sx n="68" d="100"/>
          <a:sy n="68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E5DF-1C56-440F-8FA5-4CB47AF361FC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A2DA-ADFA-43D9-8590-DB4BC9313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8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9E3-D6E2-4C61-B024-B11EA51F32DB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C9C3-9FFE-43BF-9438-C6F1ED809DE0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569-BF85-48EA-B4A3-680522FC243A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A8-F594-439D-9738-9C854061E3D7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ABA2-3019-4A7B-B13C-D6629B0FAB75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7081-31E0-4EB4-B281-9A5737232A52}" type="datetime1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F758-35AC-470E-B656-CB39B5FFFC03}" type="datetime1">
              <a:rPr lang="el-GR" smtClean="0"/>
              <a:t>24/3/2020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D47C-5220-4DC6-A466-7116008A1AC9}" type="datetime1">
              <a:rPr lang="el-GR" smtClean="0"/>
              <a:t>24/3/2020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B0AE-683D-4DF1-A5B9-5E0A16DC3D0C}" type="datetime1">
              <a:rPr lang="el-GR" smtClean="0"/>
              <a:t>24/3/2020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0696-CA02-4237-9918-C364554A9329}" type="datetime1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876C-5052-4497-AFF3-00119C4B369F}" type="datetime1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F09B-0F4E-436B-AD9A-A40C4B19A6B1}" type="datetime1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2C9A-5EFF-4C64-A121-C953B5C44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856809"/>
            <a:ext cx="7772400" cy="576064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Υποσπαδίας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7DE3E-60C7-4D0F-8F49-761DDF9827C4}"/>
              </a:ext>
            </a:extLst>
          </p:cNvPr>
          <p:cNvSpPr txBox="1"/>
          <p:nvPr/>
        </p:nvSpPr>
        <p:spPr>
          <a:xfrm>
            <a:off x="28600" y="6043681"/>
            <a:ext cx="37414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Ξενοφών Σινωπίδης</a:t>
            </a:r>
          </a:p>
          <a:p>
            <a:r>
              <a:rPr lang="el-G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Παιδοχειρουργικής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Πάτρα 2020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.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039" y="1600200"/>
            <a:ext cx="29979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g.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687" y="402682"/>
            <a:ext cx="4060545" cy="61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FF96A-7B5B-48F6-8533-8B200D8C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10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Ανατομικές και φυσιολογικές παρατηρήσεις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Απόκλιση και  παθολογική ακτίνα κατά την ούρηση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Επώδυνη στύση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Ατελής συνουσία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Κοσμητική εμφάνιση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Ψυχολογική επιβάρυνση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Καθυστερημένη διάγνωση του υποσπαδία σε περιπτώσεις φίμωσης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Στροφή του πέους-βαλάνου-οσχεοπεϊκή μετάθεση-χορδή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Σύνθετη παθολογία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E3F15-F912-459B-B3D1-EB5D56D7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11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attoo&#10;&#10;Description automatically generated">
            <a:extLst>
              <a:ext uri="{FF2B5EF4-FFF2-40B4-BE49-F238E27FC236}">
                <a16:creationId xmlns:a16="http://schemas.microsoft.com/office/drawing/2014/main" id="{FE3FFD19-D4EF-42CB-9D5D-37EAED42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263650"/>
            <a:ext cx="4508500" cy="4330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C1FE7-560D-404D-B344-23DE594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12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and&#10;&#10;Description automatically generated">
            <a:extLst>
              <a:ext uri="{FF2B5EF4-FFF2-40B4-BE49-F238E27FC236}">
                <a16:creationId xmlns:a16="http://schemas.microsoft.com/office/drawing/2014/main" id="{FD1B1092-D4A0-4D7F-A2DB-99F8DA17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836712"/>
            <a:ext cx="4622800" cy="535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EF309-F582-44E4-86D1-CFEAD55A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13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Κλινική προσέγγιση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μέσο ή πρόσθιο υποσπαδία η συχνότητα παρουσίας ανωμαλιών από άλλα συστήματα είναι ίδια με αυτή του γενικού πληθυσμού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endParaRPr lang="el-G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οπίσθιο υποσπαδία με συνδυασμούς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ουρολοιμώξεων, αποφρακτικών συμπτωμάτων, αιματουρίας, οικογενειακό ιστορικό ανωμαλιών του ουροποιητικού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αμφιλεγόμενου φύλου (συγγενής υπερπλασία των επινεφριδίων)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51B36-72A0-4A9F-9F21-9B44F867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14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Πότε πρέπει να χειρουργηθεί ο υποσπαδίας;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09007-8515-4B9A-924F-3A38DC44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15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Xenophon\Pictures\bbmapAs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456" y="838993"/>
            <a:ext cx="692308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53F28-0A20-4E4B-B8D2-75720C41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16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Στόχοι χειρουργικής αντιμετώπισης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51480" y="2057686"/>
            <a:ext cx="8229600" cy="4525963"/>
          </a:xfrm>
        </p:spPr>
        <p:txBody>
          <a:bodyPr/>
          <a:lstStyle/>
          <a:p>
            <a:pPr marL="623888" indent="-514350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Ευθειασμός του πέους</a:t>
            </a:r>
          </a:p>
          <a:p>
            <a:pPr marL="623888" indent="-514350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Τοποθέτηση του ουρηθρικού στομίου στην κορυφή της βαλάνου</a:t>
            </a:r>
          </a:p>
          <a:p>
            <a:pPr marL="623888" indent="-514350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μιας κωνικής και συμμετρικής βαλάνου</a:t>
            </a:r>
          </a:p>
          <a:p>
            <a:pPr marL="623888" indent="-514350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ουρήθρας με σταθερή διάμετρο</a:t>
            </a:r>
          </a:p>
          <a:p>
            <a:pPr marL="623888" indent="-514350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Ικανοποιητική κοσμητικά επικάλυψη δέρματος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C7EEA-84C7-479D-BF0A-F64AC1E6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Διαθεσιμότητα ιστών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EE6757A-62FB-4E25-A378-1766A21B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3500"/>
            <a:ext cx="4924425" cy="4191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B9554-4E88-47F9-B169-293B677B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18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1290" y="129887"/>
            <a:ext cx="8229600" cy="274042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Εγχειρητικές τεχνικές πλαστικής υποσπαδία</a:t>
            </a:r>
          </a:p>
        </p:txBody>
      </p:sp>
      <p:pic>
        <p:nvPicPr>
          <p:cNvPr id="5" name="Picture 4" descr="A picture containing different, filled, various, many&#10;&#10;Description automatically generated">
            <a:extLst>
              <a:ext uri="{FF2B5EF4-FFF2-40B4-BE49-F238E27FC236}">
                <a16:creationId xmlns:a16="http://schemas.microsoft.com/office/drawing/2014/main" id="{22CE5274-D3DD-4437-90D5-1D4B936C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14613"/>
            <a:ext cx="2664296" cy="554173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749E98-CE9C-45CC-AF30-6E676826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19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cat, sitting, looking, photo&#10;&#10;Description automatically generated">
            <a:extLst>
              <a:ext uri="{FF2B5EF4-FFF2-40B4-BE49-F238E27FC236}">
                <a16:creationId xmlns:a16="http://schemas.microsoft.com/office/drawing/2014/main" id="{FB8E8D16-2020-4FAB-B3F1-CDA27D65B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90" y="881434"/>
            <a:ext cx="3625205" cy="5408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ienceblogs.com/neurotopia/penis-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446" y="1628800"/>
            <a:ext cx="5149103" cy="42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AEF89F-05F7-4264-9E42-CB0FD0FBE6B5}"/>
              </a:ext>
            </a:extLst>
          </p:cNvPr>
          <p:cNvSpPr txBox="1"/>
          <p:nvPr/>
        </p:nvSpPr>
        <p:spPr>
          <a:xfrm>
            <a:off x="3246377" y="404664"/>
            <a:ext cx="265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ανατομία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95EB8-1CA5-4134-A579-B29D2F82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6A8F5-B201-4925-B100-FBA80606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20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827E0-84B4-4708-AC15-971AE598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77" y="1196751"/>
            <a:ext cx="3301505" cy="5171107"/>
          </a:xfrm>
          <a:prstGeom prst="rect">
            <a:avLst/>
          </a:prstGeom>
        </p:spPr>
      </p:pic>
      <p:pic>
        <p:nvPicPr>
          <p:cNvPr id="12" name="Picture 11" descr="A picture containing vase&#10;&#10;Description automatically generated">
            <a:extLst>
              <a:ext uri="{FF2B5EF4-FFF2-40B4-BE49-F238E27FC236}">
                <a16:creationId xmlns:a16="http://schemas.microsoft.com/office/drawing/2014/main" id="{C4AE92DB-5060-404E-A397-35FCC8AA0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43" y="1988840"/>
            <a:ext cx="2363179" cy="38880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4287DA3-62CF-4290-998B-925806D4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896" y="0"/>
            <a:ext cx="6851104" cy="425053"/>
          </a:xfrm>
        </p:spPr>
        <p:txBody>
          <a:bodyPr>
            <a:norm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πρόσθιου υποσπαδία Ι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4DEF6-0A31-456B-A938-16718E98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21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B8613-8E4E-4CED-9867-3B71069A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47" y="0"/>
            <a:ext cx="43785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550BDB-1B96-4B85-93D9-40576A91DBD8}"/>
              </a:ext>
            </a:extLst>
          </p:cNvPr>
          <p:cNvSpPr/>
          <p:nvPr/>
        </p:nvSpPr>
        <p:spPr>
          <a:xfrm>
            <a:off x="5017145" y="9916"/>
            <a:ext cx="4093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πρόσθιου υποσπαδία ΙΙ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0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B6920-D3F6-496F-B7DF-CE86CCA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22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6334A-3F5C-4DEF-A8F0-1A79D166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42614"/>
            <a:ext cx="3989453" cy="6248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4531AD-7E4C-4BF1-94FF-E7DFF6556E7D}"/>
              </a:ext>
            </a:extLst>
          </p:cNvPr>
          <p:cNvSpPr/>
          <p:nvPr/>
        </p:nvSpPr>
        <p:spPr>
          <a:xfrm>
            <a:off x="4945902" y="9916"/>
            <a:ext cx="4164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πρόσθιου υποσπαδία ΙΙΙ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3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FD627-D191-4790-BF63-CA7B1DD2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23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684A2-30C1-44A9-A7E6-B961B36B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55" y="711001"/>
            <a:ext cx="3917445" cy="6135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D054BC-ABF3-47A5-B056-1A1D3339B773}"/>
              </a:ext>
            </a:extLst>
          </p:cNvPr>
          <p:cNvSpPr/>
          <p:nvPr/>
        </p:nvSpPr>
        <p:spPr>
          <a:xfrm>
            <a:off x="4927132" y="39288"/>
            <a:ext cx="419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πρόσθιου υποσπαδία Ι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8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796FD-6F13-4675-A568-E7658367A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89677"/>
            <a:ext cx="4181110" cy="65488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5961-45F8-4527-8258-2131B9D7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24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81F11-8400-4F7D-ACCF-DA2D558CC55C}"/>
              </a:ext>
            </a:extLst>
          </p:cNvPr>
          <p:cNvSpPr/>
          <p:nvPr/>
        </p:nvSpPr>
        <p:spPr>
          <a:xfrm>
            <a:off x="5020051" y="19501"/>
            <a:ext cx="4123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πρόσθιου υποσπαδία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9CD1-556A-4056-B891-C057D55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92"/>
            <a:ext cx="8229600" cy="365125"/>
          </a:xfrm>
        </p:spPr>
        <p:txBody>
          <a:bodyPr>
            <a:no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οπίσθιου υποσπαδία Ι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9175B1-2DCC-4581-9489-9E22FED0D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860" y="1575582"/>
            <a:ext cx="3203609" cy="4550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52B00-5EF2-4311-BCAB-B6F6A062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66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61B6-3F13-4E4C-915F-22971DBB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71" y="0"/>
            <a:ext cx="8229600" cy="365125"/>
          </a:xfrm>
        </p:spPr>
        <p:txBody>
          <a:bodyPr>
            <a:no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οπίσθιου υποσπαδία ΙΙ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40298-6E0A-4045-B714-E59F840BD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592408"/>
            <a:ext cx="3960440" cy="62031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DA0A-C6FC-470D-8CD8-6CF71435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C105D-6DAB-4660-8354-E7B3F0791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989" y="573977"/>
            <a:ext cx="3904211" cy="57823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84DDD-6409-430E-92B3-EAED1F8A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27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C46BB-97B5-4356-83F4-6BCD36FD025F}"/>
              </a:ext>
            </a:extLst>
          </p:cNvPr>
          <p:cNvSpPr/>
          <p:nvPr/>
        </p:nvSpPr>
        <p:spPr>
          <a:xfrm>
            <a:off x="5067527" y="991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Διόρθωση οπίσθιου υποσπαδία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29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Επιπλοκές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Αιμορραγία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Επιμόλυνση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Νέκρωση των κρημνών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Ουρηθροδερματικά συρίγγια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Στενώσεις της ουρήθρας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Εκκολπώματα της ουρήθρας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Παλινδρόμηση του ουρηθρικού στομίου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Παραμονή χορδής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Υποτροπές</a:t>
            </a:r>
          </a:p>
          <a:p>
            <a:pPr marL="109728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Σεξουαλική δυσλειτουργία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D5958-8EF5-4E24-9504-4397DDCA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28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Testicular Dysgenesis Syndrome</a:t>
            </a:r>
            <a:endParaRPr lang="el-G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52677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Κρυψορχία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Υποσπαδίας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Διαταραχή σπερματογένεσης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Καρκίνος των γεννητικών κυττάρων του όρχεως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4226A-0859-4551-849F-496B748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29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Ενδομήτριες μεταβολές εξωτερικών γεννητικών οργάνων του άρρενος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Μεταβολές ανατομίας και φυσιολογίας		Εβδομάδες κύησης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Αδιαφοροποίητο στάδιο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Παραγωγή τεστοστερόνης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Διάκριση χαρακτηριστικών φύλου		09-12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ακροποσθίας 			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όρχεων στο όσχεο			22-36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986D5-B976-4795-8FBB-04E71784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3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Testicular Dysgenesis Syndrome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6138"/>
            <a:ext cx="7188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6BC2C-018D-4CC7-876A-2262F0AA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30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C37EFAF1-1207-4AE3-B315-1C3E0123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350"/>
            <a:ext cx="4749800" cy="6337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ABA7-3EC2-45CF-8CB4-05C8A62B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4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Εμβρυολογία</a:t>
            </a:r>
          </a:p>
        </p:txBody>
      </p:sp>
      <p:pic>
        <p:nvPicPr>
          <p:cNvPr id="6" name="Picture 5" descr="A picture containing indoor, photo, man, sitting&#10;&#10;Description automatically generated">
            <a:extLst>
              <a:ext uri="{FF2B5EF4-FFF2-40B4-BE49-F238E27FC236}">
                <a16:creationId xmlns:a16="http://schemas.microsoft.com/office/drawing/2014/main" id="{DDE3C9B2-289A-401F-8C6D-4A90D69B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34741"/>
            <a:ext cx="3901681" cy="2521818"/>
          </a:xfrm>
          <a:prstGeom prst="rect">
            <a:avLst/>
          </a:prstGeom>
        </p:spPr>
      </p:pic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DF83E529-1B72-4E8C-A6C3-EA40681BC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8400"/>
            <a:ext cx="2857500" cy="45212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1A2917-6DB6-43C9-9A1E-5133B24C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5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Μορφολογικές ιδιαιτερότητες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2922"/>
            <a:ext cx="4906963" cy="5305078"/>
          </a:xfrm>
        </p:spPr>
        <p:txBody>
          <a:bodyPr/>
          <a:lstStyle/>
          <a:p>
            <a:r>
              <a:rPr lang="el-GR" sz="2400" dirty="0"/>
              <a:t>Θέση έξω στομίου ουρήθρας</a:t>
            </a:r>
          </a:p>
          <a:p>
            <a:r>
              <a:rPr lang="el-GR" sz="2400" dirty="0"/>
              <a:t>Χορδή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" name="Picture 2" descr="A picture containing pair, cat, bed, laying&#10;&#10;Description automatically generated">
            <a:extLst>
              <a:ext uri="{FF2B5EF4-FFF2-40B4-BE49-F238E27FC236}">
                <a16:creationId xmlns:a16="http://schemas.microsoft.com/office/drawing/2014/main" id="{4E3A1147-2B7C-43C5-B094-1C329247D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63" y="1552922"/>
            <a:ext cx="2552381" cy="41428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88D0-2F2E-493D-BF17-7A521CF0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6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indoor, man, sitting, teeth&#10;&#10;Description automatically generated">
            <a:extLst>
              <a:ext uri="{FF2B5EF4-FFF2-40B4-BE49-F238E27FC236}">
                <a16:creationId xmlns:a16="http://schemas.microsoft.com/office/drawing/2014/main" id="{3F2A66AE-2201-405C-9EA6-A1CB312C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30" y="2167025"/>
            <a:ext cx="237172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Ταξινόμηση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Πρόσθιος (65%-70%)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Βαλανικός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Βαλανοπεϊκός (στεφανιαίας αύλακας)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Πρόσθιος πεϊκός υποσπαδίας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Μέσος (10-15%)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Μέσος πεϊκός υποσπαδίας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Οπίσθιος (20%)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Οσχεοπεϊκός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Περινεϊκός</a:t>
            </a:r>
            <a:endParaRPr lang="el-GR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0AA7E-C2A0-47A3-BD3D-6BA1616E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Ταξινόμηση υποσπαδία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5C256-385B-49F2-85B6-20150C8D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8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B55CBD6-CC9E-4B76-A793-A2FFEDD1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62100"/>
            <a:ext cx="86677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hand, small&#10;&#10;Description automatically generated">
            <a:extLst>
              <a:ext uri="{FF2B5EF4-FFF2-40B4-BE49-F238E27FC236}">
                <a16:creationId xmlns:a16="http://schemas.microsoft.com/office/drawing/2014/main" id="{03F54607-63FC-40D0-BCCB-7990D15A9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0750"/>
            <a:ext cx="4089400" cy="5016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31E91-47DC-4A30-96A7-58D073FB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C9A-5EFF-4C64-A121-C953B5C44B87}" type="slidenum">
              <a:rPr lang="el-GR" smtClean="0">
                <a:solidFill>
                  <a:schemeClr val="bg1"/>
                </a:solidFill>
              </a:rPr>
              <a:pPr/>
              <a:t>9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326</Words>
  <Application>Microsoft Office PowerPoint</Application>
  <PresentationFormat>On-screen Show (4:3)</PresentationFormat>
  <Paragraphs>106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Trebuchet MS</vt:lpstr>
      <vt:lpstr>Θέμα του Office</vt:lpstr>
      <vt:lpstr>Υποσπαδίας</vt:lpstr>
      <vt:lpstr>PowerPoint Presentation</vt:lpstr>
      <vt:lpstr>Ενδομήτριες μεταβολές εξωτερικών γεννητικών οργάνων του άρρενος</vt:lpstr>
      <vt:lpstr>PowerPoint Presentation</vt:lpstr>
      <vt:lpstr>Εμβρυολογία</vt:lpstr>
      <vt:lpstr>Μορφολογικές ιδιαιτερότητες</vt:lpstr>
      <vt:lpstr>Ταξινόμηση</vt:lpstr>
      <vt:lpstr>Ταξινόμηση υποσπαδία</vt:lpstr>
      <vt:lpstr>PowerPoint Presentation</vt:lpstr>
      <vt:lpstr>PowerPoint Presentation</vt:lpstr>
      <vt:lpstr>Ανατομικές και φυσιολογικές παρατηρήσεις</vt:lpstr>
      <vt:lpstr>PowerPoint Presentation</vt:lpstr>
      <vt:lpstr>PowerPoint Presentation</vt:lpstr>
      <vt:lpstr>Κλινική προσέγγιση</vt:lpstr>
      <vt:lpstr>Πότε πρέπει να χειρουργηθεί ο υποσπαδίας;</vt:lpstr>
      <vt:lpstr>PowerPoint Presentation</vt:lpstr>
      <vt:lpstr>Στόχοι χειρουργικής αντιμετώπισης</vt:lpstr>
      <vt:lpstr>Διαθεσιμότητα ιστών</vt:lpstr>
      <vt:lpstr>Εγχειρητικές τεχνικές πλαστικής υποσπαδία</vt:lpstr>
      <vt:lpstr>Διόρθωση πρόσθιου υποσπαδία Ι</vt:lpstr>
      <vt:lpstr>PowerPoint Presentation</vt:lpstr>
      <vt:lpstr>PowerPoint Presentation</vt:lpstr>
      <vt:lpstr>PowerPoint Presentation</vt:lpstr>
      <vt:lpstr>PowerPoint Presentation</vt:lpstr>
      <vt:lpstr>Διόρθωση οπίσθιου υποσπαδία Ι</vt:lpstr>
      <vt:lpstr>Διόρθωση οπίσθιου υποσπαδία ΙΙ</vt:lpstr>
      <vt:lpstr>PowerPoint Presentation</vt:lpstr>
      <vt:lpstr>Επιπλοκές</vt:lpstr>
      <vt:lpstr>Testicular Dysgenesis Syndrome</vt:lpstr>
      <vt:lpstr>Testicular Dysgenesis Syndrome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Xenophon</dc:creator>
  <cp:lastModifiedBy>Xenophon Sinopidis</cp:lastModifiedBy>
  <cp:revision>41</cp:revision>
  <dcterms:created xsi:type="dcterms:W3CDTF">2011-02-08T17:04:54Z</dcterms:created>
  <dcterms:modified xsi:type="dcterms:W3CDTF">2020-03-24T08:33:46Z</dcterms:modified>
</cp:coreProperties>
</file>