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64" r:id="rId4"/>
    <p:sldId id="267" r:id="rId5"/>
    <p:sldId id="266" r:id="rId6"/>
    <p:sldId id="262" r:id="rId7"/>
    <p:sldId id="258" r:id="rId8"/>
    <p:sldId id="259" r:id="rId9"/>
    <p:sldId id="265" r:id="rId10"/>
    <p:sldId id="260" r:id="rId11"/>
    <p:sldId id="268" r:id="rId12"/>
    <p:sldId id="263" r:id="rId13"/>
    <p:sldId id="261"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BBA7FBB4-2D68-4A25-9B83-328622DC3DD5}" type="datetimeFigureOut">
              <a:rPr lang="el-GR" smtClean="0"/>
              <a:pPr/>
              <a:t>8/2/2014</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ACA69F4E-D07C-4F77-B6AE-F3FAE795081F}"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BA7FBB4-2D68-4A25-9B83-328622DC3DD5}" type="datetimeFigureOut">
              <a:rPr lang="el-GR" smtClean="0"/>
              <a:pPr/>
              <a:t>8/2/2014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CA69F4E-D07C-4F77-B6AE-F3FAE795081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BA7FBB4-2D68-4A25-9B83-328622DC3DD5}" type="datetimeFigureOut">
              <a:rPr lang="el-GR" smtClean="0"/>
              <a:pPr/>
              <a:t>8/2/2014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CA69F4E-D07C-4F77-B6AE-F3FAE795081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BA7FBB4-2D68-4A25-9B83-328622DC3DD5}" type="datetimeFigureOut">
              <a:rPr lang="el-GR" smtClean="0"/>
              <a:pPr/>
              <a:t>8/2/2014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CA69F4E-D07C-4F77-B6AE-F3FAE795081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BA7FBB4-2D68-4A25-9B83-328622DC3DD5}" type="datetimeFigureOut">
              <a:rPr lang="el-GR" smtClean="0"/>
              <a:pPr/>
              <a:t>8/2/2014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CA69F4E-D07C-4F77-B6AE-F3FAE795081F}"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BBA7FBB4-2D68-4A25-9B83-328622DC3DD5}" type="datetimeFigureOut">
              <a:rPr lang="el-GR" smtClean="0"/>
              <a:pPr/>
              <a:t>8/2/2014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CA69F4E-D07C-4F77-B6AE-F3FAE795081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BBA7FBB4-2D68-4A25-9B83-328622DC3DD5}" type="datetimeFigureOut">
              <a:rPr lang="el-GR" smtClean="0"/>
              <a:pPr/>
              <a:t>8/2/2014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ACA69F4E-D07C-4F77-B6AE-F3FAE795081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BBA7FBB4-2D68-4A25-9B83-328622DC3DD5}" type="datetimeFigureOut">
              <a:rPr lang="el-GR" smtClean="0"/>
              <a:pPr/>
              <a:t>8/2/2014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ACA69F4E-D07C-4F77-B6AE-F3FAE795081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BA7FBB4-2D68-4A25-9B83-328622DC3DD5}" type="datetimeFigureOut">
              <a:rPr lang="el-GR" smtClean="0"/>
              <a:pPr/>
              <a:t>8/2/2014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CA69F4E-D07C-4F77-B6AE-F3FAE795081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BBA7FBB4-2D68-4A25-9B83-328622DC3DD5}" type="datetimeFigureOut">
              <a:rPr lang="el-GR" smtClean="0"/>
              <a:pPr/>
              <a:t>8/2/2014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CA69F4E-D07C-4F77-B6AE-F3FAE795081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BA7FBB4-2D68-4A25-9B83-328622DC3DD5}" type="datetimeFigureOut">
              <a:rPr lang="el-GR" smtClean="0"/>
              <a:pPr/>
              <a:t>8/2/2014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ACA69F4E-D07C-4F77-B6AE-F3FAE795081F}"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BA7FBB4-2D68-4A25-9B83-328622DC3DD5}" type="datetimeFigureOut">
              <a:rPr lang="el-GR" smtClean="0"/>
              <a:pPr/>
              <a:t>8/2/2014</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CA69F4E-D07C-4F77-B6AE-F3FAE795081F}"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youtube.com/watch?v=H4klCSyHrwk" TargetMode="External"/><Relationship Id="rId2" Type="http://schemas.openxmlformats.org/officeDocument/2006/relationships/hyperlink" Target="http://www.youtube.com/watch?feature=player_detailpage&amp;v=dUSzE-Oe-L8" TargetMode="External"/><Relationship Id="rId1" Type="http://schemas.openxmlformats.org/officeDocument/2006/relationships/slideLayout" Target="../slideLayouts/slideLayout2.xml"/><Relationship Id="rId4" Type="http://schemas.openxmlformats.org/officeDocument/2006/relationships/hyperlink" Target="http://www.youtube.com/watch?v=90qTtpFNu5Q"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8.jpeg"/><Relationship Id="rId2" Type="http://schemas.openxmlformats.org/officeDocument/2006/relationships/image" Target="../media/image4.jpeg"/><Relationship Id="rId1" Type="http://schemas.openxmlformats.org/officeDocument/2006/relationships/slideLayout" Target="../slideLayouts/slideLayout6.xml"/><Relationship Id="rId6" Type="http://schemas.openxmlformats.org/officeDocument/2006/relationships/image" Target="../media/image2.jpeg"/><Relationship Id="rId5" Type="http://schemas.openxmlformats.org/officeDocument/2006/relationships/image" Target="../media/image7.jpeg"/><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8" Type="http://schemas.openxmlformats.org/officeDocument/2006/relationships/hyperlink" Target="http://www.spineplus.co.uk/" TargetMode="External"/><Relationship Id="rId3" Type="http://schemas.openxmlformats.org/officeDocument/2006/relationships/hyperlink" Target="http://www.total-physio.com/Unique-techniques/DRS-Spinal-Decompression/a~1182--c~51288/article.html" TargetMode="External"/><Relationship Id="rId7" Type="http://schemas.openxmlformats.org/officeDocument/2006/relationships/hyperlink" Target="http://www.physiotherapeutirio.gr/decompressions_aposimpiesi.html" TargetMode="External"/><Relationship Id="rId2" Type="http://schemas.openxmlformats.org/officeDocument/2006/relationships/hyperlink" Target="http://www.hmchiro.com/drs_system.php" TargetMode="External"/><Relationship Id="rId1" Type="http://schemas.openxmlformats.org/officeDocument/2006/relationships/slideLayout" Target="../slideLayouts/slideLayout2.xml"/><Relationship Id="rId6" Type="http://schemas.openxmlformats.org/officeDocument/2006/relationships/hyperlink" Target="https://www.google.gr/" TargetMode="External"/><Relationship Id="rId5" Type="http://schemas.openxmlformats.org/officeDocument/2006/relationships/hyperlink" Target="http://www.skoutasmedical.gr/portal/" TargetMode="External"/><Relationship Id="rId4" Type="http://schemas.openxmlformats.org/officeDocument/2006/relationships/hyperlink" Target="http://www.e-algos.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idx="4294967295"/>
          </p:nvPr>
        </p:nvSpPr>
        <p:spPr>
          <a:xfrm>
            <a:off x="611560" y="0"/>
            <a:ext cx="7772400" cy="1470025"/>
          </a:xfrm>
        </p:spPr>
        <p:txBody>
          <a:bodyPr>
            <a:normAutofit/>
          </a:bodyPr>
          <a:lstStyle/>
          <a:p>
            <a:pPr algn="ctr"/>
            <a:r>
              <a:rPr lang="el-GR" sz="3200" dirty="0" smtClean="0"/>
              <a:t>ΑΡΧΕΣ ΒΙΟΦΥΣΙΚΗΣ-ΗΛΕΚΤΡΟΦΥΣΙΟΛΟΓΙΑ</a:t>
            </a:r>
            <a:endParaRPr lang="el-GR" sz="3200" dirty="0"/>
          </a:p>
        </p:txBody>
      </p:sp>
      <p:sp>
        <p:nvSpPr>
          <p:cNvPr id="3" name="2 - Υπότιτλος"/>
          <p:cNvSpPr>
            <a:spLocks noGrp="1"/>
          </p:cNvSpPr>
          <p:nvPr>
            <p:ph type="subTitle" idx="4294967295"/>
          </p:nvPr>
        </p:nvSpPr>
        <p:spPr>
          <a:xfrm>
            <a:off x="0" y="1916832"/>
            <a:ext cx="8713788" cy="4680520"/>
          </a:xfrm>
        </p:spPr>
        <p:txBody>
          <a:bodyPr>
            <a:normAutofit/>
          </a:bodyPr>
          <a:lstStyle/>
          <a:p>
            <a:pPr algn="ctr">
              <a:buNone/>
            </a:pPr>
            <a:r>
              <a:rPr lang="en-US" sz="5400" dirty="0" smtClean="0">
                <a:solidFill>
                  <a:schemeClr val="tx1"/>
                </a:solidFill>
              </a:rPr>
              <a:t>D</a:t>
            </a:r>
            <a:r>
              <a:rPr lang="el-GR" sz="5400" dirty="0" smtClean="0"/>
              <a:t>.</a:t>
            </a:r>
            <a:r>
              <a:rPr lang="en-US" sz="5400" dirty="0" smtClean="0">
                <a:solidFill>
                  <a:schemeClr val="tx1"/>
                </a:solidFill>
              </a:rPr>
              <a:t>R</a:t>
            </a:r>
            <a:r>
              <a:rPr lang="el-GR" sz="5400" dirty="0" smtClean="0"/>
              <a:t>.</a:t>
            </a:r>
            <a:r>
              <a:rPr lang="en-US" sz="5400" dirty="0" smtClean="0">
                <a:solidFill>
                  <a:schemeClr val="tx1"/>
                </a:solidFill>
              </a:rPr>
              <a:t>S</a:t>
            </a:r>
            <a:r>
              <a:rPr lang="el-GR" sz="5400" dirty="0" smtClean="0">
                <a:solidFill>
                  <a:schemeClr val="tx1"/>
                </a:solidFill>
              </a:rPr>
              <a:t>.</a:t>
            </a:r>
            <a:r>
              <a:rPr lang="en-US" sz="5400" dirty="0" smtClean="0">
                <a:solidFill>
                  <a:schemeClr val="tx1"/>
                </a:solidFill>
              </a:rPr>
              <a:t> </a:t>
            </a:r>
          </a:p>
          <a:p>
            <a:pPr algn="ctr">
              <a:buNone/>
            </a:pPr>
            <a:endParaRPr lang="en-US" sz="4000" dirty="0"/>
          </a:p>
          <a:p>
            <a:pPr algn="ctr">
              <a:buNone/>
            </a:pPr>
            <a:endParaRPr lang="en-US" sz="4000" dirty="0" smtClean="0">
              <a:solidFill>
                <a:schemeClr val="tx1"/>
              </a:solidFill>
            </a:endParaRPr>
          </a:p>
          <a:p>
            <a:pPr algn="ctr">
              <a:buNone/>
            </a:pPr>
            <a:endParaRPr lang="el-GR" dirty="0" smtClean="0"/>
          </a:p>
          <a:p>
            <a:pPr algn="ctr">
              <a:buNone/>
            </a:pPr>
            <a:endParaRPr lang="el-GR" dirty="0" smtClean="0"/>
          </a:p>
          <a:p>
            <a:pPr algn="ctr">
              <a:buNone/>
            </a:pPr>
            <a:r>
              <a:rPr lang="el-GR" dirty="0" smtClean="0"/>
              <a:t>ΓΙΩΡΓΟΣ</a:t>
            </a:r>
            <a:r>
              <a:rPr lang="en-US" dirty="0" smtClean="0"/>
              <a:t> </a:t>
            </a:r>
            <a:r>
              <a:rPr lang="el-GR" smtClean="0"/>
              <a:t>ΜΟΥΡΔΟΥΚΟΥΤΑΣ </a:t>
            </a:r>
            <a:endParaRPr lang="en-US" dirty="0"/>
          </a:p>
          <a:p>
            <a:pPr algn="ctr">
              <a:buNone/>
            </a:pPr>
            <a:r>
              <a:rPr lang="el-GR" dirty="0" smtClean="0"/>
              <a:t>ΔΗΜΗΤΡΗΣ ΚΑΚΑΜΠΟΥΡΑΣ</a:t>
            </a:r>
            <a:r>
              <a:rPr lang="en-US" dirty="0" smtClean="0">
                <a:solidFill>
                  <a:schemeClr val="tx1"/>
                </a:solidFill>
              </a:rPr>
              <a:t>                               </a:t>
            </a:r>
            <a:endParaRPr lang="el-GR" dirty="0">
              <a:solidFill>
                <a:schemeClr val="tx1"/>
              </a:solidFill>
            </a:endParaRPr>
          </a:p>
        </p:txBody>
      </p:sp>
      <p:pic>
        <p:nvPicPr>
          <p:cNvPr id="4" name="Picture 6" descr="C:\Users\admin\Desktop\Γ ΕΞΑΜΗΝΟ\ergasia\Treating-Patient-on-DRX9000_full.jpg"/>
          <p:cNvPicPr>
            <a:picLocks noChangeAspect="1" noChangeArrowheads="1"/>
          </p:cNvPicPr>
          <p:nvPr/>
        </p:nvPicPr>
        <p:blipFill>
          <a:blip r:embed="rId2" cstate="print"/>
          <a:srcRect/>
          <a:stretch>
            <a:fillRect/>
          </a:stretch>
        </p:blipFill>
        <p:spPr bwMode="auto">
          <a:xfrm>
            <a:off x="3059832" y="2780928"/>
            <a:ext cx="2539650" cy="244827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852704"/>
          </a:xfrm>
        </p:spPr>
        <p:txBody>
          <a:bodyPr>
            <a:normAutofit/>
          </a:bodyPr>
          <a:lstStyle/>
          <a:p>
            <a:pPr algn="ctr"/>
            <a:r>
              <a:rPr lang="el-GR" sz="3600" dirty="0" smtClean="0">
                <a:solidFill>
                  <a:schemeClr val="tx1"/>
                </a:solidFill>
              </a:rPr>
              <a:t>ΕΡΕΥΝΕΣ</a:t>
            </a:r>
            <a:endParaRPr lang="el-GR" sz="3600" dirty="0">
              <a:solidFill>
                <a:schemeClr val="tx1"/>
              </a:solidFill>
            </a:endParaRPr>
          </a:p>
        </p:txBody>
      </p:sp>
      <p:sp>
        <p:nvSpPr>
          <p:cNvPr id="3" name="2 - Θέση περιεχομένου"/>
          <p:cNvSpPr>
            <a:spLocks noGrp="1"/>
          </p:cNvSpPr>
          <p:nvPr>
            <p:ph idx="1"/>
          </p:nvPr>
        </p:nvSpPr>
        <p:spPr>
          <a:xfrm>
            <a:off x="457200" y="2204864"/>
            <a:ext cx="8229600" cy="4119736"/>
          </a:xfrm>
        </p:spPr>
        <p:txBody>
          <a:bodyPr>
            <a:normAutofit/>
          </a:bodyPr>
          <a:lstStyle/>
          <a:p>
            <a:pPr>
              <a:buNone/>
            </a:pPr>
            <a:r>
              <a:rPr lang="el-GR" sz="2800" dirty="0" smtClean="0"/>
              <a:t>   Μελέτη του </a:t>
            </a:r>
            <a:r>
              <a:rPr lang="el-GR" sz="2800" dirty="0" err="1" smtClean="0"/>
              <a:t>Dr</a:t>
            </a:r>
            <a:r>
              <a:rPr lang="el-GR" sz="2800" dirty="0" smtClean="0"/>
              <a:t> </a:t>
            </a:r>
            <a:r>
              <a:rPr lang="el-GR" sz="2800" dirty="0" err="1" smtClean="0"/>
              <a:t>Johnn</a:t>
            </a:r>
            <a:r>
              <a:rPr lang="el-GR" sz="2800" dirty="0" smtClean="0"/>
              <a:t> </a:t>
            </a:r>
            <a:r>
              <a:rPr lang="el-GR" sz="2800" dirty="0" err="1" smtClean="0"/>
              <a:t>Leslie</a:t>
            </a:r>
            <a:r>
              <a:rPr lang="el-GR" sz="2800" dirty="0" smtClean="0"/>
              <a:t> έδειξε σπουδαία αποτελέσματα στη χρήση του DRX 9000, στον πόνο της μέσης. Μετά από δύο εβδομάδες θεραπεία επετεύχθη 50% μείωση στον πόνο της μέσης των ασθενών. Επιπρόσθετα επετεύχθη μείωση του πόνου στο 88,9% των ασθενών μετά την ολοκλήρωση της θεραπείας των 6 εβδομάδων. </a:t>
            </a:r>
            <a:endParaRPr lang="el-GR"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924712"/>
          </a:xfrm>
        </p:spPr>
        <p:txBody>
          <a:bodyPr>
            <a:normAutofit/>
          </a:bodyPr>
          <a:lstStyle/>
          <a:p>
            <a:pPr algn="ctr"/>
            <a:r>
              <a:rPr lang="el-GR" sz="4000" dirty="0" smtClean="0">
                <a:solidFill>
                  <a:schemeClr val="tx1"/>
                </a:solidFill>
              </a:rPr>
              <a:t>ΒΙΝΤΕΟ</a:t>
            </a:r>
            <a:endParaRPr lang="el-GR" sz="4000" dirty="0">
              <a:solidFill>
                <a:schemeClr val="tx1"/>
              </a:solidFill>
            </a:endParaRPr>
          </a:p>
        </p:txBody>
      </p:sp>
      <p:sp>
        <p:nvSpPr>
          <p:cNvPr id="3" name="2 - Θέση περιεχομένου"/>
          <p:cNvSpPr>
            <a:spLocks noGrp="1"/>
          </p:cNvSpPr>
          <p:nvPr>
            <p:ph idx="1"/>
          </p:nvPr>
        </p:nvSpPr>
        <p:spPr>
          <a:xfrm>
            <a:off x="467544" y="2132856"/>
            <a:ext cx="8219256" cy="4191744"/>
          </a:xfrm>
        </p:spPr>
        <p:txBody>
          <a:bodyPr/>
          <a:lstStyle/>
          <a:p>
            <a:r>
              <a:rPr lang="el-GR" u="sng" dirty="0" smtClean="0">
                <a:hlinkClick r:id="rId2"/>
              </a:rPr>
              <a:t>http://www.youtube.com/watch?feature=player_detailpage&amp;v=dUSzE-Oe-L8</a:t>
            </a:r>
            <a:endParaRPr lang="el-GR" dirty="0" smtClean="0"/>
          </a:p>
          <a:p>
            <a:endParaRPr lang="el-GR" u="sng" dirty="0" smtClean="0">
              <a:hlinkClick r:id="rId3"/>
            </a:endParaRPr>
          </a:p>
          <a:p>
            <a:r>
              <a:rPr lang="el-GR" u="sng" dirty="0" smtClean="0">
                <a:hlinkClick r:id="rId3"/>
              </a:rPr>
              <a:t>http://www.youtube.com/watch?v=H4klCSyHrwk</a:t>
            </a:r>
            <a:endParaRPr lang="el-GR" dirty="0" smtClean="0"/>
          </a:p>
          <a:p>
            <a:endParaRPr lang="el-GR" u="sng" dirty="0" smtClean="0">
              <a:hlinkClick r:id="rId4"/>
            </a:endParaRPr>
          </a:p>
          <a:p>
            <a:r>
              <a:rPr lang="el-GR" u="sng" dirty="0" smtClean="0">
                <a:hlinkClick r:id="rId4"/>
              </a:rPr>
              <a:t>http://www.youtube.com/watch?v=90qTtpFNu5Q</a:t>
            </a:r>
            <a:endParaRPr lang="el-GR" dirty="0" smtClean="0"/>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Γ ΕΞΑΜΗΝΟ\ergasia\drs.jpg"/>
          <p:cNvPicPr>
            <a:picLocks noChangeAspect="1" noChangeArrowheads="1"/>
          </p:cNvPicPr>
          <p:nvPr/>
        </p:nvPicPr>
        <p:blipFill>
          <a:blip r:embed="rId2" cstate="print"/>
          <a:srcRect/>
          <a:stretch>
            <a:fillRect/>
          </a:stretch>
        </p:blipFill>
        <p:spPr bwMode="auto">
          <a:xfrm>
            <a:off x="6191672" y="3717032"/>
            <a:ext cx="2952328" cy="3140968"/>
          </a:xfrm>
          <a:prstGeom prst="rect">
            <a:avLst/>
          </a:prstGeom>
          <a:noFill/>
        </p:spPr>
      </p:pic>
      <p:pic>
        <p:nvPicPr>
          <p:cNvPr id="1027" name="Picture 3" descr="C:\Users\admin\Desktop\Γ ΕΞΑΜΗΝΟ\ergasia\DRX9000-spinal-decompression-treatment-san-francisco.jpg"/>
          <p:cNvPicPr>
            <a:picLocks noChangeAspect="1" noChangeArrowheads="1"/>
          </p:cNvPicPr>
          <p:nvPr/>
        </p:nvPicPr>
        <p:blipFill>
          <a:blip r:embed="rId3" cstate="print"/>
          <a:srcRect/>
          <a:stretch>
            <a:fillRect/>
          </a:stretch>
        </p:blipFill>
        <p:spPr bwMode="auto">
          <a:xfrm>
            <a:off x="2799184" y="3645024"/>
            <a:ext cx="3356992" cy="3212976"/>
          </a:xfrm>
          <a:prstGeom prst="rect">
            <a:avLst/>
          </a:prstGeom>
          <a:noFill/>
        </p:spPr>
      </p:pic>
      <p:sp>
        <p:nvSpPr>
          <p:cNvPr id="11" name="10 - Τίτλος"/>
          <p:cNvSpPr>
            <a:spLocks noGrp="1"/>
          </p:cNvSpPr>
          <p:nvPr>
            <p:ph type="title"/>
          </p:nvPr>
        </p:nvSpPr>
        <p:spPr>
          <a:xfrm>
            <a:off x="467544" y="260648"/>
            <a:ext cx="8305800" cy="504056"/>
          </a:xfrm>
        </p:spPr>
        <p:txBody>
          <a:bodyPr>
            <a:normAutofit fontScale="90000"/>
          </a:bodyPr>
          <a:lstStyle/>
          <a:p>
            <a:pPr algn="ctr"/>
            <a:r>
              <a:rPr lang="el-GR" sz="3600" dirty="0" smtClean="0">
                <a:solidFill>
                  <a:schemeClr val="tx1"/>
                </a:solidFill>
              </a:rPr>
              <a:t>ΦΩΤΟΓΡΑΦΙΕΣ</a:t>
            </a:r>
            <a:endParaRPr lang="el-GR" sz="3600" dirty="0">
              <a:solidFill>
                <a:schemeClr val="tx1"/>
              </a:solidFill>
            </a:endParaRPr>
          </a:p>
        </p:txBody>
      </p:sp>
      <p:pic>
        <p:nvPicPr>
          <p:cNvPr id="1028" name="Picture 4" descr="C:\Users\admin\Desktop\Γ ΕΞΑΜΗΝΟ\ergasia\DRS_3.jpg"/>
          <p:cNvPicPr>
            <a:picLocks noChangeAspect="1" noChangeArrowheads="1"/>
          </p:cNvPicPr>
          <p:nvPr/>
        </p:nvPicPr>
        <p:blipFill>
          <a:blip r:embed="rId4" cstate="print"/>
          <a:srcRect/>
          <a:stretch>
            <a:fillRect/>
          </a:stretch>
        </p:blipFill>
        <p:spPr bwMode="auto">
          <a:xfrm>
            <a:off x="0" y="975418"/>
            <a:ext cx="2771800" cy="2669606"/>
          </a:xfrm>
          <a:prstGeom prst="rect">
            <a:avLst/>
          </a:prstGeom>
          <a:noFill/>
        </p:spPr>
      </p:pic>
      <p:pic>
        <p:nvPicPr>
          <p:cNvPr id="1029" name="Picture 5" descr="C:\Users\admin\Desktop\Γ ΕΞΑΜΗΝΟ\ergasia\extentrac-elite-m3d.jpg"/>
          <p:cNvPicPr>
            <a:picLocks noChangeAspect="1" noChangeArrowheads="1"/>
          </p:cNvPicPr>
          <p:nvPr/>
        </p:nvPicPr>
        <p:blipFill>
          <a:blip r:embed="rId5" cstate="print"/>
          <a:srcRect/>
          <a:stretch>
            <a:fillRect/>
          </a:stretch>
        </p:blipFill>
        <p:spPr bwMode="auto">
          <a:xfrm>
            <a:off x="0" y="3645024"/>
            <a:ext cx="2808312" cy="3212976"/>
          </a:xfrm>
          <a:prstGeom prst="rect">
            <a:avLst/>
          </a:prstGeom>
          <a:noFill/>
        </p:spPr>
      </p:pic>
      <p:pic>
        <p:nvPicPr>
          <p:cNvPr id="1030" name="Picture 6" descr="C:\Users\admin\Desktop\Γ ΕΞΑΜΗΝΟ\ergasia\Treating-Patient-on-DRX9000_full.jpg"/>
          <p:cNvPicPr>
            <a:picLocks noChangeAspect="1" noChangeArrowheads="1"/>
          </p:cNvPicPr>
          <p:nvPr/>
        </p:nvPicPr>
        <p:blipFill>
          <a:blip r:embed="rId6" cstate="print"/>
          <a:srcRect/>
          <a:stretch>
            <a:fillRect/>
          </a:stretch>
        </p:blipFill>
        <p:spPr bwMode="auto">
          <a:xfrm>
            <a:off x="6228184" y="906130"/>
            <a:ext cx="2915814" cy="2810902"/>
          </a:xfrm>
          <a:prstGeom prst="rect">
            <a:avLst/>
          </a:prstGeom>
          <a:noFill/>
        </p:spPr>
      </p:pic>
      <p:pic>
        <p:nvPicPr>
          <p:cNvPr id="1034" name="Picture 10" descr="C:\Users\admin\Desktop\Γ ΕΞΑΜΗΝΟ\ergasia\docw.jpg"/>
          <p:cNvPicPr>
            <a:picLocks noChangeAspect="1" noChangeArrowheads="1"/>
          </p:cNvPicPr>
          <p:nvPr/>
        </p:nvPicPr>
        <p:blipFill>
          <a:blip r:embed="rId7" cstate="print"/>
          <a:srcRect/>
          <a:stretch>
            <a:fillRect/>
          </a:stretch>
        </p:blipFill>
        <p:spPr bwMode="auto">
          <a:xfrm>
            <a:off x="2915816" y="1196752"/>
            <a:ext cx="3240360" cy="2491605"/>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852704"/>
          </a:xfrm>
        </p:spPr>
        <p:txBody>
          <a:bodyPr>
            <a:normAutofit/>
          </a:bodyPr>
          <a:lstStyle/>
          <a:p>
            <a:pPr algn="ctr"/>
            <a:r>
              <a:rPr lang="el-GR" sz="3600" dirty="0" smtClean="0">
                <a:solidFill>
                  <a:schemeClr val="tx1"/>
                </a:solidFill>
              </a:rPr>
              <a:t>ΒΙΒΛΙΟΓΡΑΦΙΑ</a:t>
            </a:r>
            <a:endParaRPr lang="el-GR" sz="3600" dirty="0">
              <a:solidFill>
                <a:schemeClr val="tx1"/>
              </a:solidFill>
            </a:endParaRPr>
          </a:p>
        </p:txBody>
      </p:sp>
      <p:sp>
        <p:nvSpPr>
          <p:cNvPr id="3" name="2 - Θέση περιεχομένου"/>
          <p:cNvSpPr>
            <a:spLocks noGrp="1"/>
          </p:cNvSpPr>
          <p:nvPr>
            <p:ph idx="1"/>
          </p:nvPr>
        </p:nvSpPr>
        <p:spPr>
          <a:xfrm>
            <a:off x="457200" y="1772816"/>
            <a:ext cx="8229600" cy="4551784"/>
          </a:xfrm>
        </p:spPr>
        <p:txBody>
          <a:bodyPr>
            <a:normAutofit fontScale="92500"/>
          </a:bodyPr>
          <a:lstStyle/>
          <a:p>
            <a:r>
              <a:rPr lang="en-US" dirty="0" smtClean="0">
                <a:hlinkClick r:id="rId2"/>
              </a:rPr>
              <a:t>http://www.physio.com.gr/</a:t>
            </a:r>
            <a:endParaRPr lang="el-GR" dirty="0" smtClean="0">
              <a:hlinkClick r:id="rId2"/>
            </a:endParaRPr>
          </a:p>
          <a:p>
            <a:r>
              <a:rPr lang="en-US" dirty="0" smtClean="0">
                <a:hlinkClick r:id="rId2"/>
              </a:rPr>
              <a:t>http://www.hmchiro.com/drs_system.php</a:t>
            </a:r>
            <a:endParaRPr lang="el-GR" dirty="0" smtClean="0"/>
          </a:p>
          <a:p>
            <a:r>
              <a:rPr lang="en-US" dirty="0" smtClean="0">
                <a:hlinkClick r:id="rId3"/>
              </a:rPr>
              <a:t>http://www.total-physio.com/Unique-techniques/DRS-Spinal-Decompression/a~1182--c~51288/article.html</a:t>
            </a:r>
            <a:endParaRPr lang="el-GR" dirty="0" smtClean="0"/>
          </a:p>
          <a:p>
            <a:r>
              <a:rPr lang="en-US" dirty="0" smtClean="0">
                <a:hlinkClick r:id="rId4"/>
              </a:rPr>
              <a:t>http://www.e-algos.com/</a:t>
            </a:r>
            <a:endParaRPr lang="el-GR" dirty="0" smtClean="0"/>
          </a:p>
          <a:p>
            <a:r>
              <a:rPr lang="en-US" dirty="0" smtClean="0">
                <a:hlinkClick r:id="rId5"/>
              </a:rPr>
              <a:t>http://www.skoutasmedical.gr/portal/</a:t>
            </a:r>
            <a:endParaRPr lang="el-GR" dirty="0" smtClean="0"/>
          </a:p>
          <a:p>
            <a:r>
              <a:rPr lang="en-US" dirty="0" smtClean="0">
                <a:hlinkClick r:id="rId6"/>
              </a:rPr>
              <a:t>https://www.google.gr/</a:t>
            </a:r>
            <a:endParaRPr lang="el-GR" dirty="0" smtClean="0"/>
          </a:p>
          <a:p>
            <a:r>
              <a:rPr lang="en-US" dirty="0" smtClean="0">
                <a:hlinkClick r:id="rId7"/>
              </a:rPr>
              <a:t>http://www.physiotherapeutirio.gr/decompressions_aposimpiesi.html</a:t>
            </a:r>
            <a:endParaRPr lang="en-US" dirty="0" smtClean="0"/>
          </a:p>
          <a:p>
            <a:r>
              <a:rPr lang="en-US" dirty="0" smtClean="0">
                <a:hlinkClick r:id="rId8"/>
              </a:rPr>
              <a:t>http://www.spineplus.co.uk/</a:t>
            </a:r>
            <a:endParaRPr lang="en-US" dirty="0" smtClean="0"/>
          </a:p>
          <a:p>
            <a:endParaRPr lang="en-US" dirty="0" smtClean="0"/>
          </a:p>
          <a:p>
            <a:endParaRPr lang="el-GR" dirty="0" smtClean="0"/>
          </a:p>
          <a:p>
            <a:endParaRPr lang="el-GR"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636680"/>
          </a:xfrm>
        </p:spPr>
        <p:txBody>
          <a:bodyPr>
            <a:normAutofit/>
          </a:bodyPr>
          <a:lstStyle/>
          <a:p>
            <a:pPr algn="ctr"/>
            <a:r>
              <a:rPr lang="el-GR" sz="3600" dirty="0" smtClean="0">
                <a:solidFill>
                  <a:schemeClr val="tx1"/>
                </a:solidFill>
              </a:rPr>
              <a:t>ΒΑΣΙΚΕΣ ΑΡΧΕΣ</a:t>
            </a:r>
            <a:endParaRPr lang="el-GR" sz="3600" dirty="0">
              <a:solidFill>
                <a:schemeClr val="tx1"/>
              </a:solidFill>
            </a:endParaRPr>
          </a:p>
        </p:txBody>
      </p:sp>
      <p:sp>
        <p:nvSpPr>
          <p:cNvPr id="3" name="2 - Θέση περιεχομένου"/>
          <p:cNvSpPr>
            <a:spLocks noGrp="1"/>
          </p:cNvSpPr>
          <p:nvPr>
            <p:ph idx="1"/>
          </p:nvPr>
        </p:nvSpPr>
        <p:spPr>
          <a:xfrm>
            <a:off x="251520" y="1340768"/>
            <a:ext cx="8712968" cy="5328592"/>
          </a:xfrm>
        </p:spPr>
        <p:txBody>
          <a:bodyPr>
            <a:normAutofit/>
          </a:bodyPr>
          <a:lstStyle/>
          <a:p>
            <a:pPr>
              <a:buNone/>
            </a:pPr>
            <a:endParaRPr lang="el-GR" dirty="0" smtClean="0"/>
          </a:p>
          <a:p>
            <a:pPr>
              <a:buNone/>
            </a:pPr>
            <a:r>
              <a:rPr lang="en-US" dirty="0" smtClean="0"/>
              <a:t> </a:t>
            </a:r>
            <a:r>
              <a:rPr lang="el-GR" dirty="0" smtClean="0"/>
              <a:t>Η μέθοδος έχει πάρει την ονομασία της από τα αρχικά</a:t>
            </a:r>
            <a:r>
              <a:rPr lang="en-US" dirty="0" smtClean="0"/>
              <a:t> </a:t>
            </a:r>
            <a:r>
              <a:rPr lang="el-GR" dirty="0" smtClean="0"/>
              <a:t>των</a:t>
            </a:r>
            <a:r>
              <a:rPr lang="en-US" dirty="0" smtClean="0"/>
              <a:t>  </a:t>
            </a:r>
            <a:r>
              <a:rPr lang="el-GR" dirty="0" smtClean="0"/>
              <a:t>λέξεων:</a:t>
            </a:r>
            <a:r>
              <a:rPr lang="en-US" b="1" dirty="0" smtClean="0"/>
              <a:t> </a:t>
            </a:r>
            <a:r>
              <a:rPr lang="el-GR" b="1" dirty="0" err="1" smtClean="0"/>
              <a:t>Decompression</a:t>
            </a:r>
            <a:r>
              <a:rPr lang="el-GR" dirty="0" smtClean="0"/>
              <a:t>, που σημαίνει</a:t>
            </a:r>
            <a:r>
              <a:rPr lang="en-US" dirty="0" smtClean="0"/>
              <a:t> </a:t>
            </a:r>
            <a:r>
              <a:rPr lang="el-GR" dirty="0" err="1" smtClean="0"/>
              <a:t>αποσυμπίεση</a:t>
            </a:r>
            <a:r>
              <a:rPr lang="el-GR" dirty="0" smtClean="0"/>
              <a:t>, </a:t>
            </a:r>
            <a:br>
              <a:rPr lang="el-GR" dirty="0" smtClean="0"/>
            </a:br>
            <a:r>
              <a:rPr lang="el-GR" b="1" dirty="0" err="1" smtClean="0"/>
              <a:t>Reduction</a:t>
            </a:r>
            <a:r>
              <a:rPr lang="el-GR" dirty="0" smtClean="0"/>
              <a:t>, που σημαίνει ανάταξη, και τέλος </a:t>
            </a:r>
            <a:br>
              <a:rPr lang="el-GR" dirty="0" smtClean="0"/>
            </a:br>
            <a:r>
              <a:rPr lang="el-GR" b="1" dirty="0" err="1" smtClean="0"/>
              <a:t>Stabilization</a:t>
            </a:r>
            <a:r>
              <a:rPr lang="el-GR" dirty="0" smtClean="0"/>
              <a:t>, που σημαίνει σταθεροποίηση.</a:t>
            </a:r>
            <a:br>
              <a:rPr lang="el-GR" dirty="0" smtClean="0"/>
            </a:br>
            <a:endParaRPr lang="el-GR" dirty="0" smtClean="0"/>
          </a:p>
          <a:p>
            <a:pPr>
              <a:buNone/>
            </a:pPr>
            <a:endParaRPr lang="el-GR" dirty="0" smtClean="0"/>
          </a:p>
          <a:p>
            <a:pPr>
              <a:buNone/>
            </a:pPr>
            <a:r>
              <a:rPr lang="el-GR" dirty="0" smtClean="0"/>
              <a:t>Παρουσιάστηκε για πρώτη φορά στην ιατρική κοινότητα της Αμερικής το 1996 από τον C. </a:t>
            </a:r>
            <a:r>
              <a:rPr lang="el-GR" dirty="0" err="1" smtClean="0"/>
              <a:t>Norman</a:t>
            </a:r>
            <a:r>
              <a:rPr lang="el-GR" dirty="0" smtClean="0"/>
              <a:t> </a:t>
            </a:r>
            <a:r>
              <a:rPr lang="el-GR" dirty="0" err="1" smtClean="0"/>
              <a:t>Shealy</a:t>
            </a:r>
            <a:r>
              <a:rPr lang="el-GR" dirty="0" smtClean="0"/>
              <a:t> και τους συνεργάτες του. Το 1997 διατέθηκε προς εφαρμογή. </a:t>
            </a:r>
            <a:br>
              <a:rPr lang="el-GR" dirty="0" smtClean="0"/>
            </a:br>
            <a:r>
              <a:rPr lang="el-GR" sz="3000" dirty="0" smtClean="0"/>
              <a:t/>
            </a:r>
            <a:br>
              <a:rPr lang="el-GR" sz="3000" dirty="0" smtClean="0"/>
            </a:br>
            <a:endParaRPr lang="el-GR" sz="3000"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323528" y="1052736"/>
            <a:ext cx="8424936" cy="4464496"/>
          </a:xfrm>
        </p:spPr>
        <p:txBody>
          <a:bodyPr>
            <a:normAutofit/>
          </a:bodyPr>
          <a:lstStyle/>
          <a:p>
            <a:r>
              <a:rPr lang="el-GR" sz="3200" dirty="0" err="1" smtClean="0">
                <a:solidFill>
                  <a:schemeClr val="tx1"/>
                </a:solidFill>
              </a:rPr>
              <a:t>To</a:t>
            </a:r>
            <a:r>
              <a:rPr lang="el-GR" sz="3200" dirty="0" smtClean="0">
                <a:solidFill>
                  <a:schemeClr val="tx1"/>
                </a:solidFill>
              </a:rPr>
              <a:t> D.R.S. μέσω κατάλληλα προσαρμοσμένης έλξης </a:t>
            </a:r>
            <a:r>
              <a:rPr lang="el-GR" sz="3200" b="1" dirty="0" smtClean="0">
                <a:solidFill>
                  <a:schemeClr val="tx1"/>
                </a:solidFill>
              </a:rPr>
              <a:t>αποσυμπιέζει</a:t>
            </a:r>
            <a:r>
              <a:rPr lang="el-GR" sz="3200" dirty="0" smtClean="0">
                <a:solidFill>
                  <a:schemeClr val="tx1"/>
                </a:solidFill>
              </a:rPr>
              <a:t> τους μεσοσπονδύλιους δίσκους της οσφυϊκής μοίρας της σπονδυλικής στήλης και </a:t>
            </a:r>
            <a:r>
              <a:rPr lang="el-GR" sz="3200" b="1" dirty="0" smtClean="0">
                <a:solidFill>
                  <a:schemeClr val="tx1"/>
                </a:solidFill>
              </a:rPr>
              <a:t>προκαλεί</a:t>
            </a:r>
            <a:r>
              <a:rPr lang="el-GR" sz="3200" dirty="0" smtClean="0">
                <a:solidFill>
                  <a:schemeClr val="tx1"/>
                </a:solidFill>
              </a:rPr>
              <a:t> σε ένα βαθμό την </a:t>
            </a:r>
            <a:r>
              <a:rPr lang="el-GR" sz="3200" b="1" dirty="0" smtClean="0">
                <a:solidFill>
                  <a:schemeClr val="tx1"/>
                </a:solidFill>
              </a:rPr>
              <a:t>επαναφορά</a:t>
            </a:r>
            <a:r>
              <a:rPr lang="el-GR" sz="3200" dirty="0" smtClean="0">
                <a:solidFill>
                  <a:schemeClr val="tx1"/>
                </a:solidFill>
              </a:rPr>
              <a:t> του διογκωμένου ή με κήλη δίσκου.</a:t>
            </a:r>
            <a:r>
              <a:rPr lang="el-GR" sz="3200" dirty="0" smtClean="0"/>
              <a:t> </a:t>
            </a:r>
            <a:r>
              <a:rPr lang="el-GR" sz="3200" dirty="0" smtClean="0">
                <a:solidFill>
                  <a:schemeClr val="tx1"/>
                </a:solidFill>
              </a:rPr>
              <a:t>Είναι μια ασφαλής, αποτελεσματική και μη επεμβατική εναλλακτική λύση για τη χειρουργική. </a:t>
            </a:r>
            <a:endParaRPr lang="el-GR" sz="3200"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980728"/>
            <a:ext cx="8435280" cy="4608512"/>
          </a:xfrm>
        </p:spPr>
        <p:txBody>
          <a:bodyPr>
            <a:normAutofit/>
          </a:bodyPr>
          <a:lstStyle/>
          <a:p>
            <a:r>
              <a:rPr lang="el-GR" sz="3600" dirty="0" smtClean="0">
                <a:solidFill>
                  <a:schemeClr val="tx1"/>
                </a:solidFill>
              </a:rPr>
              <a:t>Ο απλός τρόπος εφαρμογής της ελκτικής δύναμης στο σώμα μπορεί να ενεργοποιήσει και ανεπιθύμητους μυϊκούς σπασμούς μέσω των σημείων πυροδότησης πόνου. Όχι μόνο δεν επιτυγχάνεται η μείωση της πίεσης στα μεσοσπονδύλια διαστήματα αλλά αντίθετα αυξάνεται.</a:t>
            </a:r>
            <a:endParaRPr lang="el-GR"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9512" y="620688"/>
            <a:ext cx="4032448" cy="5256584"/>
          </a:xfrm>
        </p:spPr>
        <p:txBody>
          <a:bodyPr>
            <a:normAutofit/>
          </a:bodyPr>
          <a:lstStyle/>
          <a:p>
            <a:r>
              <a:rPr lang="el-GR" sz="2800" dirty="0" smtClean="0">
                <a:solidFill>
                  <a:schemeClr val="tx1"/>
                </a:solidFill>
              </a:rPr>
              <a:t>Η θεραπεία </a:t>
            </a:r>
            <a:r>
              <a:rPr lang="el-GR" sz="2800" dirty="0" err="1" smtClean="0">
                <a:solidFill>
                  <a:schemeClr val="tx1"/>
                </a:solidFill>
              </a:rPr>
              <a:t>αποσυμπίεσης</a:t>
            </a:r>
            <a:r>
              <a:rPr lang="el-GR" sz="2800" dirty="0" smtClean="0">
                <a:solidFill>
                  <a:schemeClr val="tx1"/>
                </a:solidFill>
              </a:rPr>
              <a:t> όμως είναι διαφορετική γιατί εναλλάσσονται συνεχώς φάσεις έλξης και χαλάρωσης με σύνθετα πρότυπα κίνησης και έτσι το σώμα διατηρείται χαλαρό και απολαμβάνει όλες τις ευεργετικές επιδράσεις της θεραπείας.</a:t>
            </a:r>
            <a:endParaRPr lang="el-GR" sz="2800" dirty="0">
              <a:solidFill>
                <a:schemeClr val="tx1"/>
              </a:solidFill>
            </a:endParaRPr>
          </a:p>
        </p:txBody>
      </p:sp>
      <p:pic>
        <p:nvPicPr>
          <p:cNvPr id="1026" name="Picture 2" descr="C:\Users\admin\Desktop\Γ ΕΞΑΜΗΝΟ\before-after-decompressions.jpg"/>
          <p:cNvPicPr>
            <a:picLocks noChangeAspect="1" noChangeArrowheads="1"/>
          </p:cNvPicPr>
          <p:nvPr/>
        </p:nvPicPr>
        <p:blipFill>
          <a:blip r:embed="rId2" cstate="print"/>
          <a:srcRect/>
          <a:stretch>
            <a:fillRect/>
          </a:stretch>
        </p:blipFill>
        <p:spPr bwMode="auto">
          <a:xfrm>
            <a:off x="4150745" y="836712"/>
            <a:ext cx="4993256" cy="547260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924712"/>
          </a:xfrm>
        </p:spPr>
        <p:txBody>
          <a:bodyPr>
            <a:normAutofit/>
          </a:bodyPr>
          <a:lstStyle/>
          <a:p>
            <a:pPr algn="ctr"/>
            <a:r>
              <a:rPr lang="el-GR" sz="3600" dirty="0" smtClean="0">
                <a:solidFill>
                  <a:schemeClr val="tx1"/>
                </a:solidFill>
              </a:rPr>
              <a:t>ΕΦΑΡΜΟΓΕΣ</a:t>
            </a:r>
            <a:endParaRPr lang="el-GR" sz="3600" dirty="0">
              <a:solidFill>
                <a:schemeClr val="tx1"/>
              </a:solidFill>
            </a:endParaRPr>
          </a:p>
        </p:txBody>
      </p:sp>
      <p:sp>
        <p:nvSpPr>
          <p:cNvPr id="3" name="2 - Θέση περιεχομένου"/>
          <p:cNvSpPr>
            <a:spLocks noGrp="1"/>
          </p:cNvSpPr>
          <p:nvPr>
            <p:ph idx="1"/>
          </p:nvPr>
        </p:nvSpPr>
        <p:spPr/>
        <p:txBody>
          <a:bodyPr>
            <a:normAutofit/>
          </a:bodyPr>
          <a:lstStyle/>
          <a:p>
            <a:pPr>
              <a:buNone/>
            </a:pPr>
            <a:r>
              <a:rPr lang="el-GR" sz="2800" dirty="0" smtClean="0"/>
              <a:t>   Το DRS </a:t>
            </a:r>
            <a:r>
              <a:rPr lang="el-GR" sz="2800" dirty="0" err="1" smtClean="0"/>
              <a:t>System</a:t>
            </a:r>
            <a:r>
              <a:rPr lang="el-GR" sz="2800" dirty="0" smtClean="0"/>
              <a:t> παρέχει ένα πρόγραμμα θεραπειών για την ανακούφιση από τον πόνο για τους ασθενείς που πάσχουν από οσφυαλγία. Ανακουφίζει τον πόνο που σχετίζεται με την κήλη μεσοσπονδύλιου δίσκου, προεξέχοντα δίσκους, εκφυλιστική ασθένεια δίσκων, σύνδρομο οπίσθιων </a:t>
            </a:r>
            <a:r>
              <a:rPr lang="el-GR" sz="2800" dirty="0" err="1" smtClean="0"/>
              <a:t>ζυγοαποφυσιακών</a:t>
            </a:r>
            <a:r>
              <a:rPr lang="el-GR" sz="2800" dirty="0" smtClean="0"/>
              <a:t> αρθρώσεων, και ισχιαλγία. Τα θεραπευτικά αποτελέσματα επιτυγχάνονται μέσω της </a:t>
            </a:r>
            <a:r>
              <a:rPr lang="el-GR" sz="2800" dirty="0" err="1" smtClean="0"/>
              <a:t>αποσυμπίεσης</a:t>
            </a:r>
            <a:r>
              <a:rPr lang="el-GR" sz="2800" dirty="0" smtClean="0"/>
              <a:t> των μεσοσπονδύλιων δίσκων,</a:t>
            </a:r>
            <a:r>
              <a:rPr lang="en-US" sz="2800" dirty="0" smtClean="0"/>
              <a:t> </a:t>
            </a:r>
            <a:r>
              <a:rPr lang="el-GR" sz="2800" dirty="0" smtClean="0"/>
              <a:t>με αποδεδειγμένο ποσοστό επιτυχίας 80-90%.</a:t>
            </a:r>
            <a:endParaRPr lang="el-GR"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04664"/>
            <a:ext cx="8229600" cy="792088"/>
          </a:xfrm>
        </p:spPr>
        <p:txBody>
          <a:bodyPr>
            <a:normAutofit/>
          </a:bodyPr>
          <a:lstStyle/>
          <a:p>
            <a:pPr algn="ctr"/>
            <a:r>
              <a:rPr lang="el-GR" sz="3600" dirty="0" smtClean="0">
                <a:solidFill>
                  <a:schemeClr val="tx1"/>
                </a:solidFill>
              </a:rPr>
              <a:t>ΕΝΔΕΙΞΕΙΣ</a:t>
            </a:r>
            <a:endParaRPr lang="el-GR" sz="3600" dirty="0">
              <a:solidFill>
                <a:schemeClr val="tx1"/>
              </a:solidFill>
            </a:endParaRPr>
          </a:p>
        </p:txBody>
      </p:sp>
      <p:sp>
        <p:nvSpPr>
          <p:cNvPr id="3" name="2 - Θέση περιεχομένου"/>
          <p:cNvSpPr>
            <a:spLocks noGrp="1"/>
          </p:cNvSpPr>
          <p:nvPr>
            <p:ph idx="1"/>
          </p:nvPr>
        </p:nvSpPr>
        <p:spPr>
          <a:xfrm>
            <a:off x="395536" y="1268760"/>
            <a:ext cx="8352928" cy="5589240"/>
          </a:xfrm>
        </p:spPr>
        <p:txBody>
          <a:bodyPr>
            <a:normAutofit fontScale="47500" lnSpcReduction="20000"/>
          </a:bodyPr>
          <a:lstStyle/>
          <a:p>
            <a:r>
              <a:rPr lang="el-GR" sz="3800" dirty="0" smtClean="0"/>
              <a:t>Κήλη μεσοσπονδυλίου δίσκου</a:t>
            </a:r>
          </a:p>
          <a:p>
            <a:endParaRPr lang="el-GR" sz="3800" dirty="0" smtClean="0"/>
          </a:p>
          <a:p>
            <a:r>
              <a:rPr lang="el-GR" sz="3800" dirty="0" smtClean="0"/>
              <a:t>Εκφύλιση μεσοσπονδυλίου δίσκου</a:t>
            </a:r>
          </a:p>
          <a:p>
            <a:endParaRPr lang="el-GR" sz="3800" dirty="0" smtClean="0"/>
          </a:p>
          <a:p>
            <a:r>
              <a:rPr lang="el-GR" sz="3800" dirty="0" smtClean="0"/>
              <a:t>Νόσο των αρθρικών επιφανειών</a:t>
            </a:r>
          </a:p>
          <a:p>
            <a:endParaRPr lang="el-GR" sz="3800" dirty="0" smtClean="0"/>
          </a:p>
          <a:p>
            <a:r>
              <a:rPr lang="el-GR" sz="3800" dirty="0" smtClean="0"/>
              <a:t>Στένωση των μεσοσπονδυλίων διαστημάτων</a:t>
            </a:r>
          </a:p>
          <a:p>
            <a:endParaRPr lang="el-GR" sz="3800" dirty="0" smtClean="0"/>
          </a:p>
          <a:p>
            <a:r>
              <a:rPr lang="el-GR" sz="3800" dirty="0" smtClean="0"/>
              <a:t>Μετεγχειρητικό πόνο και υποτροπές</a:t>
            </a:r>
          </a:p>
          <a:p>
            <a:endParaRPr lang="el-GR" sz="3800" dirty="0" smtClean="0"/>
          </a:p>
          <a:p>
            <a:r>
              <a:rPr lang="el-GR" sz="3800" dirty="0" smtClean="0"/>
              <a:t>Χαμηλή οσφυαλγία μη καθοριζόμενη ειδικά. </a:t>
            </a:r>
          </a:p>
          <a:p>
            <a:endParaRPr lang="el-GR" sz="3800" dirty="0" smtClean="0"/>
          </a:p>
          <a:p>
            <a:r>
              <a:rPr lang="el-GR" sz="3800" dirty="0" smtClean="0"/>
              <a:t>Ισχιαλγία </a:t>
            </a:r>
          </a:p>
          <a:p>
            <a:endParaRPr lang="el-GR" sz="3800" dirty="0" smtClean="0"/>
          </a:p>
          <a:p>
            <a:r>
              <a:rPr lang="el-GR" sz="3800" dirty="0" smtClean="0"/>
              <a:t>Οσφυϊκή </a:t>
            </a:r>
            <a:r>
              <a:rPr lang="el-GR" sz="3800" dirty="0" err="1" smtClean="0"/>
              <a:t>Ριζοπάθεια</a:t>
            </a:r>
            <a:r>
              <a:rPr lang="el-GR" sz="3800" dirty="0" smtClean="0"/>
              <a:t> </a:t>
            </a:r>
          </a:p>
          <a:p>
            <a:endParaRPr lang="el-GR" sz="3800" dirty="0" smtClean="0"/>
          </a:p>
          <a:p>
            <a:r>
              <a:rPr lang="el-GR" sz="3800" dirty="0" smtClean="0"/>
              <a:t>Σκολίωση</a:t>
            </a:r>
          </a:p>
          <a:p>
            <a:endParaRPr lang="el-GR" sz="3800" dirty="0" smtClean="0"/>
          </a:p>
          <a:p>
            <a:r>
              <a:rPr lang="el-GR" sz="3800" dirty="0" smtClean="0"/>
              <a:t>Αυχενικό σύνδρομο </a:t>
            </a:r>
            <a:br>
              <a:rPr lang="el-GR" sz="3800" dirty="0" smtClean="0"/>
            </a:br>
            <a:endParaRPr lang="el-GR" sz="3800" dirty="0" smtClean="0"/>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636680"/>
          </a:xfrm>
        </p:spPr>
        <p:txBody>
          <a:bodyPr>
            <a:normAutofit/>
          </a:bodyPr>
          <a:lstStyle/>
          <a:p>
            <a:pPr algn="ctr"/>
            <a:r>
              <a:rPr lang="el-GR" sz="3600" dirty="0" smtClean="0">
                <a:solidFill>
                  <a:schemeClr val="tx1"/>
                </a:solidFill>
              </a:rPr>
              <a:t>ΑΝΤΕΝΔΕΙΞΕΙΣ</a:t>
            </a:r>
            <a:endParaRPr lang="el-GR" sz="3600" dirty="0">
              <a:solidFill>
                <a:schemeClr val="tx1"/>
              </a:solidFill>
            </a:endParaRPr>
          </a:p>
        </p:txBody>
      </p:sp>
      <p:sp>
        <p:nvSpPr>
          <p:cNvPr id="3" name="2 - Θέση περιεχομένου"/>
          <p:cNvSpPr>
            <a:spLocks noGrp="1"/>
          </p:cNvSpPr>
          <p:nvPr>
            <p:ph idx="1"/>
          </p:nvPr>
        </p:nvSpPr>
        <p:spPr>
          <a:xfrm>
            <a:off x="611560" y="1556792"/>
            <a:ext cx="8064896" cy="5301208"/>
          </a:xfrm>
        </p:spPr>
        <p:txBody>
          <a:bodyPr>
            <a:normAutofit fontScale="77500" lnSpcReduction="20000"/>
          </a:bodyPr>
          <a:lstStyle/>
          <a:p>
            <a:r>
              <a:rPr lang="el-GR" dirty="0" smtClean="0"/>
              <a:t>Εγκυμοσύνη</a:t>
            </a:r>
          </a:p>
          <a:p>
            <a:endParaRPr lang="el-GR" dirty="0" smtClean="0"/>
          </a:p>
          <a:p>
            <a:r>
              <a:rPr lang="el-GR" dirty="0" smtClean="0"/>
              <a:t>Προηγούμενη οσφυϊκή ένωση, (</a:t>
            </a:r>
            <a:r>
              <a:rPr lang="el-GR" dirty="0" err="1" smtClean="0"/>
              <a:t>σπονδυλοδεσία</a:t>
            </a:r>
            <a:r>
              <a:rPr lang="el-GR" dirty="0" smtClean="0"/>
              <a:t>)</a:t>
            </a:r>
          </a:p>
          <a:p>
            <a:endParaRPr lang="el-GR" dirty="0" smtClean="0"/>
          </a:p>
          <a:p>
            <a:r>
              <a:rPr lang="el-GR" dirty="0" smtClean="0"/>
              <a:t>Μεταστατικό καρκίνο</a:t>
            </a:r>
          </a:p>
          <a:p>
            <a:endParaRPr lang="el-GR" dirty="0" smtClean="0"/>
          </a:p>
          <a:p>
            <a:r>
              <a:rPr lang="el-GR" dirty="0" smtClean="0"/>
              <a:t>Μεγάλου βαθμού οστεοπόρωση (μεγαλύτερο του 45%)</a:t>
            </a:r>
          </a:p>
          <a:p>
            <a:endParaRPr lang="el-GR" dirty="0" smtClean="0"/>
          </a:p>
          <a:p>
            <a:r>
              <a:rPr lang="el-GR" dirty="0" smtClean="0"/>
              <a:t>Κατάγματα της σπονδυλικής στήλης κάτω από το επίπεδο Ο1</a:t>
            </a:r>
          </a:p>
          <a:p>
            <a:endParaRPr lang="el-GR" dirty="0" smtClean="0"/>
          </a:p>
          <a:p>
            <a:r>
              <a:rPr lang="el-GR" dirty="0" smtClean="0"/>
              <a:t>Ανεύρυσμα αορτής διαγνωσμένο κατόπιν κλινικής ή απεικονιστικής εξέτασης</a:t>
            </a:r>
          </a:p>
          <a:p>
            <a:endParaRPr lang="el-GR" dirty="0" smtClean="0"/>
          </a:p>
          <a:p>
            <a:r>
              <a:rPr lang="el-GR" dirty="0" smtClean="0"/>
              <a:t>Βάρος μεγαλύτερο των 135 </a:t>
            </a:r>
            <a:r>
              <a:rPr lang="el-GR" dirty="0" err="1" smtClean="0"/>
              <a:t>kgr</a:t>
            </a:r>
            <a:endParaRPr lang="el-GR" dirty="0" smtClean="0"/>
          </a:p>
          <a:p>
            <a:endParaRPr lang="el-GR" dirty="0" smtClean="0"/>
          </a:p>
          <a:p>
            <a:r>
              <a:rPr lang="el-GR" dirty="0" smtClean="0"/>
              <a:t>Ημιπληγία ή σημαντική παρά - πάρεση</a:t>
            </a:r>
            <a:br>
              <a:rPr lang="el-GR" dirty="0" smtClean="0"/>
            </a:br>
            <a:endParaRPr lang="el-GR" dirty="0" smtClean="0"/>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924712"/>
          </a:xfrm>
        </p:spPr>
        <p:txBody>
          <a:bodyPr/>
          <a:lstStyle/>
          <a:p>
            <a:pPr algn="ctr"/>
            <a:r>
              <a:rPr lang="el-GR" sz="3600" dirty="0" smtClean="0">
                <a:solidFill>
                  <a:schemeClr val="tx1"/>
                </a:solidFill>
              </a:rPr>
              <a:t>ΠΡΩΤΟΚΟΛΛΟ</a:t>
            </a:r>
            <a:endParaRPr lang="el-GR" sz="3600" dirty="0">
              <a:solidFill>
                <a:schemeClr val="tx1"/>
              </a:solidFill>
            </a:endParaRPr>
          </a:p>
        </p:txBody>
      </p:sp>
      <p:sp>
        <p:nvSpPr>
          <p:cNvPr id="3" name="2 - Θέση περιεχομένου"/>
          <p:cNvSpPr>
            <a:spLocks noGrp="1"/>
          </p:cNvSpPr>
          <p:nvPr>
            <p:ph idx="1"/>
          </p:nvPr>
        </p:nvSpPr>
        <p:spPr>
          <a:xfrm>
            <a:off x="539552" y="2276872"/>
            <a:ext cx="7920880" cy="4047728"/>
          </a:xfrm>
        </p:spPr>
        <p:txBody>
          <a:bodyPr>
            <a:normAutofit/>
          </a:bodyPr>
          <a:lstStyle/>
          <a:p>
            <a:pPr>
              <a:buNone/>
            </a:pPr>
            <a:r>
              <a:rPr lang="el-GR" sz="4400" dirty="0" smtClean="0">
                <a:latin typeface="+mj-lt"/>
              </a:rPr>
              <a:t>  </a:t>
            </a:r>
            <a:r>
              <a:rPr lang="el-GR" sz="3600" dirty="0" smtClean="0">
                <a:latin typeface="+mj-lt"/>
              </a:rPr>
              <a:t>Το πρωτόκολλο προβλέπει 20 συνεδρίες, εκτελούμενες μία ανά ημέρα από Δευτέρα έως Παρασκευή, διάρκειας 45΄ ανά ημέρα, Σάββατο και Κυριακή ξεκούραση.</a:t>
            </a:r>
            <a:r>
              <a:rPr lang="el-GR" dirty="0" smtClean="0">
                <a:latin typeface="+mj-lt"/>
              </a:rPr>
              <a:t/>
            </a:r>
            <a:br>
              <a:rPr lang="el-GR" dirty="0" smtClean="0">
                <a:latin typeface="+mj-lt"/>
              </a:rPr>
            </a:br>
            <a:endParaRPr lang="el-GR" dirty="0">
              <a:latin typeface="+mj-l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352</TotalTime>
  <Words>413</Words>
  <Application>Microsoft Office PowerPoint</Application>
  <PresentationFormat>Προβολή στην οθόνη (4:3)</PresentationFormat>
  <Paragraphs>75</Paragraphs>
  <Slides>13</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13</vt:i4>
      </vt:variant>
    </vt:vector>
  </HeadingPairs>
  <TitlesOfParts>
    <vt:vector size="17" baseType="lpstr">
      <vt:lpstr>Calibri</vt:lpstr>
      <vt:lpstr>Constantia</vt:lpstr>
      <vt:lpstr>Wingdings 2</vt:lpstr>
      <vt:lpstr>Ροή</vt:lpstr>
      <vt:lpstr>ΑΡΧΕΣ ΒΙΟΦΥΣΙΚΗΣ-ΗΛΕΚΤΡΟΦΥΣΙΟΛΟΓΙΑ</vt:lpstr>
      <vt:lpstr>ΒΑΣΙΚΕΣ ΑΡΧΕΣ</vt:lpstr>
      <vt:lpstr>To D.R.S. μέσω κατάλληλα προσαρμοσμένης έλξης αποσυμπιέζει τους μεσοσπονδύλιους δίσκους της οσφυϊκής μοίρας της σπονδυλικής στήλης και προκαλεί σε ένα βαθμό την επαναφορά του διογκωμένου ή με κήλη δίσκου. Είναι μια ασφαλής, αποτελεσματική και μη επεμβατική εναλλακτική λύση για τη χειρουργική. </vt:lpstr>
      <vt:lpstr>Ο απλός τρόπος εφαρμογής της ελκτικής δύναμης στο σώμα μπορεί να ενεργοποιήσει και ανεπιθύμητους μυϊκούς σπασμούς μέσω των σημείων πυροδότησης πόνου. Όχι μόνο δεν επιτυγχάνεται η μείωση της πίεσης στα μεσοσπονδύλια διαστήματα αλλά αντίθετα αυξάνεται.</vt:lpstr>
      <vt:lpstr>Η θεραπεία αποσυμπίεσης όμως είναι διαφορετική γιατί εναλλάσσονται συνεχώς φάσεις έλξης και χαλάρωσης με σύνθετα πρότυπα κίνησης και έτσι το σώμα διατηρείται χαλαρό και απολαμβάνει όλες τις ευεργετικές επιδράσεις της θεραπείας.</vt:lpstr>
      <vt:lpstr>ΕΦΑΡΜΟΓΕΣ</vt:lpstr>
      <vt:lpstr>ΕΝΔΕΙΞΕΙΣ</vt:lpstr>
      <vt:lpstr>ΑΝΤΕΝΔΕΙΞΕΙΣ</vt:lpstr>
      <vt:lpstr>ΠΡΩΤΟΚΟΛΛΟ</vt:lpstr>
      <vt:lpstr>ΕΡΕΥΝΕΣ</vt:lpstr>
      <vt:lpstr>ΒΙΝΤΕΟ</vt:lpstr>
      <vt:lpstr>ΦΩΤΟΓΡΑΦΙΕΣ</vt:lpstr>
      <vt:lpstr>ΒΙΒΛΙΟΓΡΑΦΙΑ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ΑΡΧΕΣ ΒΙΟΦΥΣΙΚΗΣ-ΗΛΕΚΤΡΟΦΥΣΙΟΛΟΓΙΑ</dc:title>
  <dc:creator>admin</dc:creator>
  <cp:lastModifiedBy>Κώστας</cp:lastModifiedBy>
  <cp:revision>33</cp:revision>
  <dcterms:created xsi:type="dcterms:W3CDTF">2013-12-13T14:38:02Z</dcterms:created>
  <dcterms:modified xsi:type="dcterms:W3CDTF">2014-02-08T17:51:55Z</dcterms:modified>
</cp:coreProperties>
</file>